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86.jpg" ContentType="image/jpg"/>
  <Override PartName="/ppt/tags/tag2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7"/>
  </p:notesMasterIdLst>
  <p:sldIdLst>
    <p:sldId id="269" r:id="rId5"/>
    <p:sldId id="416" r:id="rId6"/>
    <p:sldId id="471" r:id="rId7"/>
    <p:sldId id="297" r:id="rId8"/>
    <p:sldId id="266" r:id="rId9"/>
    <p:sldId id="423" r:id="rId10"/>
    <p:sldId id="418" r:id="rId11"/>
    <p:sldId id="317" r:id="rId12"/>
    <p:sldId id="372" r:id="rId13"/>
    <p:sldId id="413" r:id="rId14"/>
    <p:sldId id="411" r:id="rId15"/>
    <p:sldId id="408" r:id="rId16"/>
    <p:sldId id="420" r:id="rId17"/>
    <p:sldId id="421" r:id="rId18"/>
    <p:sldId id="410" r:id="rId19"/>
    <p:sldId id="374" r:id="rId20"/>
    <p:sldId id="439" r:id="rId21"/>
    <p:sldId id="441" r:id="rId22"/>
    <p:sldId id="428" r:id="rId23"/>
    <p:sldId id="429" r:id="rId24"/>
    <p:sldId id="431" r:id="rId25"/>
    <p:sldId id="432" r:id="rId26"/>
    <p:sldId id="427" r:id="rId27"/>
    <p:sldId id="433" r:id="rId28"/>
    <p:sldId id="442" r:id="rId29"/>
    <p:sldId id="419" r:id="rId30"/>
    <p:sldId id="425" r:id="rId31"/>
    <p:sldId id="469" r:id="rId32"/>
    <p:sldId id="434" r:id="rId33"/>
    <p:sldId id="470" r:id="rId34"/>
    <p:sldId id="435" r:id="rId35"/>
    <p:sldId id="390" r:id="rId36"/>
    <p:sldId id="391" r:id="rId37"/>
    <p:sldId id="426" r:id="rId38"/>
    <p:sldId id="398" r:id="rId39"/>
    <p:sldId id="399" r:id="rId40"/>
    <p:sldId id="394" r:id="rId41"/>
    <p:sldId id="395" r:id="rId42"/>
    <p:sldId id="396" r:id="rId43"/>
    <p:sldId id="397" r:id="rId44"/>
    <p:sldId id="400" r:id="rId45"/>
    <p:sldId id="401" r:id="rId46"/>
  </p:sldIdLst>
  <p:sldSz cx="9144000" cy="6858000" type="screen4x3"/>
  <p:notesSz cx="6735763" cy="9866313"/>
  <p:custDataLst>
    <p:tags r:id="rId4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CCFFCC"/>
    <a:srgbClr val="83CCAA"/>
    <a:srgbClr val="007864"/>
    <a:srgbClr val="FFFFFF"/>
    <a:srgbClr val="FF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8022FF-B8CD-4536-A645-F3C57EC255F8}" v="16" dt="2024-10-22T08:36:00.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6247" autoAdjust="0"/>
  </p:normalViewPr>
  <p:slideViewPr>
    <p:cSldViewPr snapToGrid="0" snapToObjects="1">
      <p:cViewPr varScale="1">
        <p:scale>
          <a:sx n="105" d="100"/>
          <a:sy n="105" d="100"/>
        </p:scale>
        <p:origin x="942" y="10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9" d="100"/>
          <a:sy n="89" d="100"/>
        </p:scale>
        <p:origin x="37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5328592"/>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2098179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390998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541791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843265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815383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106927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99529" y="4748164"/>
            <a:ext cx="6192688" cy="4937520"/>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05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65063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548616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3202978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2926787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1224982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421430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360959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3678042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27144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B9A7-3668-8F6C-C90F-44FEEF9EE3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95E4DD-982E-A1B9-F425-1793B9C354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89D804-452E-A0D0-40ED-C4C6BEA4530E}"/>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92A39F66-1B67-678F-593A-79B8B1219A29}"/>
              </a:ext>
            </a:extLst>
          </p:cNvPr>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411432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2351082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1704799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73460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958497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3568878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134430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2854443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37</a:t>
            </a:fld>
            <a:endParaRPr kumimoji="1" lang="ja-JP" altLang="en-US"/>
          </a:p>
        </p:txBody>
      </p:sp>
    </p:spTree>
    <p:extLst>
      <p:ext uri="{BB962C8B-B14F-4D97-AF65-F5344CB8AC3E}">
        <p14:creationId xmlns:p14="http://schemas.microsoft.com/office/powerpoint/2010/main" val="204738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38</a:t>
            </a:fld>
            <a:endParaRPr kumimoji="1" lang="ja-JP" altLang="en-US"/>
          </a:p>
        </p:txBody>
      </p:sp>
    </p:spTree>
    <p:extLst>
      <p:ext uri="{BB962C8B-B14F-4D97-AF65-F5344CB8AC3E}">
        <p14:creationId xmlns:p14="http://schemas.microsoft.com/office/powerpoint/2010/main" val="2379910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39</a:t>
            </a:fld>
            <a:endParaRPr kumimoji="1" lang="ja-JP" altLang="en-US"/>
          </a:p>
        </p:txBody>
      </p:sp>
    </p:spTree>
    <p:extLst>
      <p:ext uri="{BB962C8B-B14F-4D97-AF65-F5344CB8AC3E}">
        <p14:creationId xmlns:p14="http://schemas.microsoft.com/office/powerpoint/2010/main" val="252812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40</a:t>
            </a:fld>
            <a:endParaRPr kumimoji="1" lang="ja-JP" altLang="en-US"/>
          </a:p>
        </p:txBody>
      </p:sp>
    </p:spTree>
    <p:extLst>
      <p:ext uri="{BB962C8B-B14F-4D97-AF65-F5344CB8AC3E}">
        <p14:creationId xmlns:p14="http://schemas.microsoft.com/office/powerpoint/2010/main" val="1513617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41</a:t>
            </a:fld>
            <a:endParaRPr kumimoji="1" lang="ja-JP" altLang="en-US"/>
          </a:p>
        </p:txBody>
      </p:sp>
    </p:spTree>
    <p:extLst>
      <p:ext uri="{BB962C8B-B14F-4D97-AF65-F5344CB8AC3E}">
        <p14:creationId xmlns:p14="http://schemas.microsoft.com/office/powerpoint/2010/main" val="1455490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42</a:t>
            </a:fld>
            <a:endParaRPr kumimoji="1" lang="ja-JP" altLang="en-US" dirty="0"/>
          </a:p>
        </p:txBody>
      </p:sp>
    </p:spTree>
    <p:extLst>
      <p:ext uri="{BB962C8B-B14F-4D97-AF65-F5344CB8AC3E}">
        <p14:creationId xmlns:p14="http://schemas.microsoft.com/office/powerpoint/2010/main" val="237632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48183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427440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36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3.bin"/><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3.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4.xml"/><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faq.myna.go.jp/faq/show/2587" TargetMode="External"/><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 Id="rId9"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1.emf"/><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5.jpe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9.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jpg"/><Relationship Id="rId4" Type="http://schemas.openxmlformats.org/officeDocument/2006/relationships/image" Target="../media/image46.png"/><Relationship Id="rId9" Type="http://schemas.openxmlformats.org/officeDocument/2006/relationships/image" Target="../media/image1.emf"/></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13" Type="http://schemas.openxmlformats.org/officeDocument/2006/relationships/image" Target="../media/image11.png"/><Relationship Id="rId1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6.tmp"/><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slideLayout" Target="../slideLayouts/slideLayout4.xml"/><Relationship Id="rId16" Type="http://schemas.microsoft.com/office/2007/relationships/hdphoto" Target="../media/hdphoto2.wdp"/><Relationship Id="rId1" Type="http://schemas.openxmlformats.org/officeDocument/2006/relationships/tags" Target="../tags/tag3.xml"/><Relationship Id="rId6" Type="http://schemas.openxmlformats.org/officeDocument/2006/relationships/image" Target="../media/image5.jpeg"/><Relationship Id="rId11" Type="http://schemas.openxmlformats.org/officeDocument/2006/relationships/hyperlink" Target="https://www.soumu.go.jp/kojinbango_card/03.html" TargetMode="External"/><Relationship Id="rId5" Type="http://schemas.openxmlformats.org/officeDocument/2006/relationships/image" Target="../media/image1.emf"/><Relationship Id="rId15" Type="http://schemas.openxmlformats.org/officeDocument/2006/relationships/image" Target="../media/image12.png"/><Relationship Id="rId10" Type="http://schemas.openxmlformats.org/officeDocument/2006/relationships/image" Target="../media/image9.jpeg"/><Relationship Id="rId19" Type="http://schemas.openxmlformats.org/officeDocument/2006/relationships/image" Target="../media/image14.tmp"/><Relationship Id="rId4" Type="http://schemas.openxmlformats.org/officeDocument/2006/relationships/oleObject" Target="../embeddings/oleObject2.bin"/><Relationship Id="rId9" Type="http://schemas.openxmlformats.org/officeDocument/2006/relationships/image" Target="../media/image8.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11" Type="http://schemas.openxmlformats.org/officeDocument/2006/relationships/image" Target="../media/image50.jpg"/><Relationship Id="rId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51.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1.xml"/><Relationship Id="rId7" Type="http://schemas.openxmlformats.org/officeDocument/2006/relationships/oleObject" Target="../embeddings/oleObject12.bin"/><Relationship Id="rId12" Type="http://schemas.openxmlformats.org/officeDocument/2006/relationships/image" Target="../media/image50.jp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56.png"/><Relationship Id="rId11" Type="http://schemas.openxmlformats.org/officeDocument/2006/relationships/image" Target="../media/image49.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4.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3.png"/><Relationship Id="rId5" Type="http://schemas.openxmlformats.org/officeDocument/2006/relationships/image" Target="../media/image1.emf"/><Relationship Id="rId10" Type="http://schemas.openxmlformats.org/officeDocument/2006/relationships/image" Target="../media/image21.jpg"/><Relationship Id="rId4" Type="http://schemas.openxmlformats.org/officeDocument/2006/relationships/oleObject" Target="../embeddings/oleObject14.bin"/><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6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1.jpe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8.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6.png"/><Relationship Id="rId4" Type="http://schemas.openxmlformats.org/officeDocument/2006/relationships/image" Target="../media/image6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2.emf"/><Relationship Id="rId4" Type="http://schemas.openxmlformats.org/officeDocument/2006/relationships/image" Target="../media/image71.emf"/></Relationships>
</file>

<file path=ppt/slides/_rels/slide3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3.xml"/><Relationship Id="rId7"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6.jp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8.emf"/></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2.emf"/></Relationships>
</file>

<file path=ppt/slides/_rels/slide38.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notesSlide" Target="../notesSlides/notesSlide38.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83.png"/><Relationship Id="rId5" Type="http://schemas.openxmlformats.org/officeDocument/2006/relationships/image" Target="../media/image1.emf"/><Relationship Id="rId4" Type="http://schemas.openxmlformats.org/officeDocument/2006/relationships/oleObject" Target="../embeddings/oleObject19.bin"/><Relationship Id="rId9" Type="http://schemas.openxmlformats.org/officeDocument/2006/relationships/image" Target="../media/image85.emf"/></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75.png"/><Relationship Id="rId4" Type="http://schemas.openxmlformats.org/officeDocument/2006/relationships/image" Target="../media/image87.jp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2.xml"/><Relationship Id="rId7"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89.jpg"/><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マイナポータルを</a:t>
            </a:r>
            <a:endParaRPr lang="en-US" altLang="ja-JP" sz="4800" dirty="0">
              <a:solidFill>
                <a:schemeClr val="bg1"/>
              </a:solidFill>
            </a:endParaRPr>
          </a:p>
          <a:p>
            <a:r>
              <a:rPr lang="ja-JP" altLang="en-US" sz="4800" dirty="0">
                <a:solidFill>
                  <a:schemeClr val="bg1"/>
                </a:solidFill>
              </a:rPr>
              <a:t>活用しよう</a:t>
            </a:r>
          </a:p>
          <a:p>
            <a:endParaRPr lang="ja-JP" altLang="en-US" sz="4800" dirty="0">
              <a:solidFill>
                <a:schemeClr val="bg1"/>
              </a:solidFill>
            </a:endParaRPr>
          </a:p>
        </p:txBody>
      </p:sp>
      <p:pic>
        <p:nvPicPr>
          <p:cNvPr id="6" name="図 5"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8" name="図 7"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0" name="図 9"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3</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
        <p:nvSpPr>
          <p:cNvPr id="4" name="テキスト ボックス 3">
            <a:extLst>
              <a:ext uri="{FF2B5EF4-FFF2-40B4-BE49-F238E27FC236}">
                <a16:creationId xmlns:a16="http://schemas.microsoft.com/office/drawing/2014/main" id="{E259C0EC-BF53-73C6-C3D7-884F871DBEF4}"/>
              </a:ext>
            </a:extLst>
          </p:cNvPr>
          <p:cNvSpPr txBox="1"/>
          <p:nvPr/>
        </p:nvSpPr>
        <p:spPr>
          <a:xfrm>
            <a:off x="1329700" y="156423"/>
            <a:ext cx="6484600" cy="1323439"/>
          </a:xfrm>
          <a:prstGeom prst="rect">
            <a:avLst/>
          </a:prstGeom>
          <a:noFill/>
        </p:spPr>
        <p:txBody>
          <a:bodyPr wrap="square" rtlCol="0">
            <a:spAutoFit/>
          </a:bodyPr>
          <a:lstStyle/>
          <a:p>
            <a:r>
              <a:rPr kumimoji="1" lang="en-US" altLang="ja-JP" sz="4000" b="1" dirty="0">
                <a:latin typeface="メイリオ" panose="020B0604030504040204" pitchFamily="50" charset="-128"/>
                <a:ea typeface="メイリオ" panose="020B0604030504040204" pitchFamily="50" charset="-128"/>
              </a:rPr>
              <a:t>iPhone</a:t>
            </a:r>
            <a:endParaRPr kumimoji="1" lang="ja-JP" altLang="en-US" sz="4000" b="1" dirty="0">
              <a:latin typeface="メイリオ" panose="020B0604030504040204" pitchFamily="50" charset="-128"/>
              <a:ea typeface="メイリオ" panose="020B0604030504040204" pitchFamily="50" charset="-128"/>
            </a:endParaRPr>
          </a:p>
          <a:p>
            <a:r>
              <a:rPr kumimoji="1" lang="ja-JP" altLang="en-US" sz="4000" b="1" dirty="0">
                <a:latin typeface="メイリオ" panose="020B0604030504040204" pitchFamily="50" charset="-128"/>
                <a:ea typeface="メイリオ" panose="020B0604030504040204" pitchFamily="50" charset="-128"/>
              </a:rPr>
              <a:t>スマートフォン活用編</a:t>
            </a:r>
            <a:r>
              <a:rPr kumimoji="1" lang="en-US" altLang="ja-JP" sz="4000" b="1" dirty="0">
                <a:latin typeface="メイリオ" panose="020B0604030504040204" pitchFamily="50" charset="-128"/>
                <a:ea typeface="メイリオ" panose="020B0604030504040204" pitchFamily="50" charset="-128"/>
              </a:rPr>
              <a:t> </a:t>
            </a:r>
            <a:endParaRPr kumimoji="1"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47" name="図 46" descr="検索画面の画像">
            <a:extLst>
              <a:ext uri="{FF2B5EF4-FFF2-40B4-BE49-F238E27FC236}">
                <a16:creationId xmlns:a16="http://schemas.microsoft.com/office/drawing/2014/main" id="{A35EFA8B-F46A-4B61-D69A-F95E363145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0668"/>
          <a:stretch/>
        </p:blipFill>
        <p:spPr>
          <a:xfrm>
            <a:off x="7000905" y="1946171"/>
            <a:ext cx="1620000" cy="1842263"/>
          </a:xfrm>
          <a:prstGeom prst="rect">
            <a:avLst/>
          </a:prstGeom>
          <a:ln w="9525">
            <a:solidFill>
              <a:schemeClr val="tx1">
                <a:lumMod val="50000"/>
                <a:lumOff val="50000"/>
              </a:schemeClr>
            </a:solidFill>
          </a:ln>
        </p:spPr>
      </p:pic>
      <p:pic>
        <p:nvPicPr>
          <p:cNvPr id="48" name="図 47" descr="検索画面に「マイナポータル」と入力する時の画面の画像">
            <a:extLst>
              <a:ext uri="{FF2B5EF4-FFF2-40B4-BE49-F238E27FC236}">
                <a16:creationId xmlns:a16="http://schemas.microsoft.com/office/drawing/2014/main" id="{19644B57-4548-DEFE-6754-7459D42731D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3257" b="62365"/>
          <a:stretch/>
        </p:blipFill>
        <p:spPr>
          <a:xfrm>
            <a:off x="7067716" y="2837808"/>
            <a:ext cx="1761470" cy="1077074"/>
          </a:xfrm>
          <a:prstGeom prst="rect">
            <a:avLst/>
          </a:prstGeom>
          <a:ln w="9525">
            <a:solidFill>
              <a:schemeClr val="tx1"/>
            </a:solidFill>
          </a:ln>
        </p:spPr>
      </p:pic>
      <p:sp>
        <p:nvSpPr>
          <p:cNvPr id="49" name="字幕 14">
            <a:extLst>
              <a:ext uri="{FF2B5EF4-FFF2-40B4-BE49-F238E27FC236}">
                <a16:creationId xmlns:a16="http://schemas.microsoft.com/office/drawing/2014/main" id="{6B1419B6-81A8-E10F-8835-32EFA6CA8D8E}"/>
              </a:ext>
            </a:extLst>
          </p:cNvPr>
          <p:cNvSpPr txBox="1">
            <a:spLocks/>
          </p:cNvSpPr>
          <p:nvPr/>
        </p:nvSpPr>
        <p:spPr>
          <a:xfrm>
            <a:off x="481300" y="1379621"/>
            <a:ext cx="8280000" cy="3600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600"/>
              <a:t>マイナポータルアプリ</a:t>
            </a:r>
            <a:r>
              <a:rPr lang="ja-JP" altLang="en-US" sz="1700"/>
              <a:t>＜デジタル庁＞</a:t>
            </a:r>
            <a:r>
              <a:rPr lang="ja-JP" altLang="en-US" sz="2600"/>
              <a:t>をインストールします。</a:t>
            </a:r>
          </a:p>
          <a:p>
            <a:endParaRPr lang="en-US" altLang="ja-JP"/>
          </a:p>
          <a:p>
            <a:endParaRPr lang="ja-JP" altLang="en-US" dirty="0"/>
          </a:p>
        </p:txBody>
      </p:sp>
      <p:pic>
        <p:nvPicPr>
          <p:cNvPr id="50" name="図 49" descr="グラフィカル ユーザー インターフェイス, アプリケーション&#10;&#10;自動的に生成された説明">
            <a:extLst>
              <a:ext uri="{FF2B5EF4-FFF2-40B4-BE49-F238E27FC236}">
                <a16:creationId xmlns:a16="http://schemas.microsoft.com/office/drawing/2014/main" id="{D173ED50-3214-7664-77FC-D87B00B4DE0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595" b="54578"/>
          <a:stretch/>
        </p:blipFill>
        <p:spPr>
          <a:xfrm>
            <a:off x="7032893" y="3998077"/>
            <a:ext cx="1764599" cy="1559179"/>
          </a:xfrm>
          <a:prstGeom prst="rect">
            <a:avLst/>
          </a:prstGeom>
          <a:ln>
            <a:solidFill>
              <a:schemeClr val="tx1"/>
            </a:solidFill>
          </a:ln>
        </p:spPr>
      </p:pic>
      <p:sp>
        <p:nvSpPr>
          <p:cNvPr id="51" name="テキスト ボックス 50">
            <a:extLst>
              <a:ext uri="{FF2B5EF4-FFF2-40B4-BE49-F238E27FC236}">
                <a16:creationId xmlns:a16="http://schemas.microsoft.com/office/drawing/2014/main" id="{41C141B5-2BB1-90A2-FD01-19ED3B25AE2A}"/>
              </a:ext>
            </a:extLst>
          </p:cNvPr>
          <p:cNvSpPr txBox="1"/>
          <p:nvPr/>
        </p:nvSpPr>
        <p:spPr>
          <a:xfrm>
            <a:off x="3176590" y="5598922"/>
            <a:ext cx="5652595"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以上の条件を満たしていない可能性があります。</a:t>
            </a:r>
            <a:endParaRPr lang="en-US" altLang="ja-JP" sz="1100" dirty="0">
              <a:latin typeface="Meiryo" charset="-128"/>
              <a:ea typeface="Meiryo" charset="-128"/>
              <a:cs typeface="Meiryo" charset="-128"/>
            </a:endParaRPr>
          </a:p>
          <a:p>
            <a:pPr marL="201600" indent="-201600"/>
            <a:r>
              <a:rPr lang="ja-JP" altLang="en-US" sz="1100" dirty="0">
                <a:latin typeface="Meiryo" charset="-128"/>
                <a:ea typeface="Meiryo" charset="-128"/>
                <a:cs typeface="Meiryo" charset="-128"/>
              </a:rPr>
              <a:t>　 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54" name="図形グループ 36">
            <a:extLst>
              <a:ext uri="{FF2B5EF4-FFF2-40B4-BE49-F238E27FC236}">
                <a16:creationId xmlns:a16="http://schemas.microsoft.com/office/drawing/2014/main" id="{6AE498A3-B6CE-3844-5D58-DF27CB9B63DA}"/>
              </a:ext>
            </a:extLst>
          </p:cNvPr>
          <p:cNvGrpSpPr/>
          <p:nvPr/>
        </p:nvGrpSpPr>
        <p:grpSpPr>
          <a:xfrm>
            <a:off x="7996928" y="4079760"/>
            <a:ext cx="492443" cy="461665"/>
            <a:chOff x="7516281" y="2673548"/>
            <a:chExt cx="492443" cy="461665"/>
          </a:xfrm>
        </p:grpSpPr>
        <p:sp>
          <p:nvSpPr>
            <p:cNvPr id="55" name="円/楕円 37">
              <a:extLst>
                <a:ext uri="{FF2B5EF4-FFF2-40B4-BE49-F238E27FC236}">
                  <a16:creationId xmlns:a16="http://schemas.microsoft.com/office/drawing/2014/main" id="{B28C5C94-D1BA-7D78-0857-8DFCDAB498D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827059C4-7EF8-CBA8-BCC8-C3542F3D285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pic>
        <p:nvPicPr>
          <p:cNvPr id="58" name="図 57" descr="検索アイコンがある画面の画像">
            <a:extLst>
              <a:ext uri="{FF2B5EF4-FFF2-40B4-BE49-F238E27FC236}">
                <a16:creationId xmlns:a16="http://schemas.microsoft.com/office/drawing/2014/main" id="{45FC4EEA-C59E-8A6B-D4E4-A307286BDBCB}"/>
              </a:ext>
            </a:extLst>
          </p:cNvPr>
          <p:cNvPicPr>
            <a:picLocks noChangeAspect="1"/>
          </p:cNvPicPr>
          <p:nvPr/>
        </p:nvPicPr>
        <p:blipFill rotWithShape="1">
          <a:blip r:embed="rId9">
            <a:extLst>
              <a:ext uri="{28A0092B-C50C-407E-A947-70E740481C1C}">
                <a14:useLocalDpi xmlns:a14="http://schemas.microsoft.com/office/drawing/2010/main" val="0"/>
              </a:ext>
            </a:extLst>
          </a:blip>
          <a:srcRect t="4221"/>
          <a:stretch/>
        </p:blipFill>
        <p:spPr>
          <a:xfrm>
            <a:off x="4977552" y="2080110"/>
            <a:ext cx="1687420" cy="3477146"/>
          </a:xfrm>
          <a:prstGeom prst="rect">
            <a:avLst/>
          </a:prstGeom>
          <a:noFill/>
          <a:ln w="3175" cap="sq">
            <a:solidFill>
              <a:schemeClr val="tx1"/>
            </a:solidFill>
            <a:miter lim="800000"/>
          </a:ln>
          <a:effectLst>
            <a:outerShdw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テキスト ボックス 58">
            <a:extLst>
              <a:ext uri="{FF2B5EF4-FFF2-40B4-BE49-F238E27FC236}">
                <a16:creationId xmlns:a16="http://schemas.microsoft.com/office/drawing/2014/main" id="{90217CE0-695F-4BB7-44F3-19594EC5EEE3}"/>
              </a:ext>
            </a:extLst>
          </p:cNvPr>
          <p:cNvSpPr txBox="1"/>
          <p:nvPr/>
        </p:nvSpPr>
        <p:spPr>
          <a:xfrm>
            <a:off x="256465" y="1700808"/>
            <a:ext cx="2869325" cy="4031873"/>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ホーム画面で「</a:t>
            </a:r>
            <a:r>
              <a:rPr lang="en-US" altLang="ja-JP" sz="1600" b="1" dirty="0">
                <a:latin typeface="Meiryo" charset="-128"/>
                <a:ea typeface="Meiryo" charset="-128"/>
                <a:cs typeface="Meiryo" charset="-128"/>
              </a:rPr>
              <a:t>AppStore</a:t>
            </a:r>
            <a:r>
              <a:rPr lang="ja-JP" altLang="en-US" sz="1600" b="1" dirty="0">
                <a:latin typeface="Meiryo" charset="-128"/>
                <a:ea typeface="Meiryo" charset="-128"/>
                <a:cs typeface="Meiryo" charset="-128"/>
              </a:rPr>
              <a:t>」をダブルタップ</a:t>
            </a:r>
            <a:endParaRPr lang="en-US" altLang="ja-JP" sz="1600" b="1" dirty="0">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画面右下の「検索」を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ダブルタップ</a:t>
            </a:r>
            <a:endParaRPr lang="en-US" altLang="ja-JP" sz="1600" b="1" dirty="0">
              <a:latin typeface="Meiryo" charset="-128"/>
              <a:ea typeface="Meiryo" charset="-128"/>
              <a:cs typeface="Meiryo" charset="-128"/>
            </a:endParaRPr>
          </a:p>
          <a:p>
            <a:pPr indent="-417600"/>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417600"/>
            <a:r>
              <a:rPr lang="ja-JP" altLang="en-US" sz="1600" b="1" dirty="0">
                <a:latin typeface="Meiryo" charset="-128"/>
                <a:ea typeface="Meiryo" charset="-128"/>
                <a:cs typeface="Meiryo" charset="-128"/>
              </a:rPr>
              <a:t>検索ボックスをダブルタップして</a:t>
            </a:r>
            <a:r>
              <a:rPr kumimoji="1" lang="ja-JP" altLang="en-US" sz="1600" b="1" spc="-16" dirty="0">
                <a:latin typeface="メイリオ" panose="020B0604030504040204" pitchFamily="50" charset="-128"/>
                <a:ea typeface="メイリオ" panose="020B0604030504040204" pitchFamily="50" charset="-128"/>
              </a:rPr>
              <a:t>「</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マイナポータル</a:t>
            </a:r>
            <a:r>
              <a:rPr kumimoji="1" lang="ja-JP" altLang="en-US" sz="1600" b="1" spc="-16" dirty="0">
                <a:latin typeface="メイリオ" panose="020B0604030504040204" pitchFamily="50" charset="-128"/>
                <a:ea typeface="メイリオ" panose="020B0604030504040204" pitchFamily="50" charset="-128"/>
              </a:rPr>
              <a:t>」</a:t>
            </a:r>
            <a:r>
              <a:rPr lang="ja-JP" altLang="en-US" sz="1600" b="1" spc="-16" dirty="0">
                <a:latin typeface="メイリオ" panose="020B0604030504040204" pitchFamily="50" charset="-128"/>
                <a:ea typeface="メイリオ" panose="020B0604030504040204" pitchFamily="50" charset="-128"/>
              </a:rPr>
              <a:t>と入力し</a:t>
            </a:r>
            <a:r>
              <a:rPr kumimoji="1" lang="ja-JP" altLang="en-US" sz="1600" b="1" spc="-16" dirty="0">
                <a:latin typeface="メイリオ" panose="020B0604030504040204" pitchFamily="50" charset="-128"/>
                <a:ea typeface="メイリオ" panose="020B0604030504040204" pitchFamily="50" charset="-128"/>
              </a:rPr>
              <a:t>検索をダブルタップ</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2400" b="1" spc="-16" dirty="0">
                <a:solidFill>
                  <a:srgbClr val="009650"/>
                </a:solidFill>
                <a:latin typeface="Meiryo" charset="-128"/>
                <a:ea typeface="Meiryo" charset="-128"/>
              </a:rPr>
              <a:t>❹</a:t>
            </a:r>
            <a:endParaRPr lang="en-US" altLang="ja-JP" sz="2400" b="1" spc="-16" dirty="0">
              <a:solidFill>
                <a:srgbClr val="009650"/>
              </a:solidFill>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検索結果の中から該当の</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アプリまでスワイプし</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「入手」をダブルタップ</a:t>
            </a:r>
            <a:endParaRPr kumimoji="1" lang="en-US" altLang="ja-JP" sz="1600" b="1" spc="-16" dirty="0">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0CEAF8F2-ADA2-F995-C384-2B3E6E7E3CB5}"/>
              </a:ext>
            </a:extLst>
          </p:cNvPr>
          <p:cNvSpPr/>
          <p:nvPr/>
        </p:nvSpPr>
        <p:spPr>
          <a:xfrm>
            <a:off x="4444097" y="1611908"/>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BCFBD341-905D-2A88-0E2A-B295A04205F3}"/>
              </a:ext>
            </a:extLst>
          </p:cNvPr>
          <p:cNvSpPr/>
          <p:nvPr/>
        </p:nvSpPr>
        <p:spPr>
          <a:xfrm>
            <a:off x="7028967" y="2208192"/>
            <a:ext cx="1548000" cy="206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カギ線コネクタ 64">
            <a:extLst>
              <a:ext uri="{FF2B5EF4-FFF2-40B4-BE49-F238E27FC236}">
                <a16:creationId xmlns:a16="http://schemas.microsoft.com/office/drawing/2014/main" id="{97C15FD9-BFDC-153F-98ED-83CF250A387E}"/>
              </a:ext>
            </a:extLst>
          </p:cNvPr>
          <p:cNvCxnSpPr>
            <a:cxnSpLocks/>
            <a:stCxn id="75" idx="3"/>
            <a:endCxn id="61" idx="1"/>
          </p:cNvCxnSpPr>
          <p:nvPr/>
        </p:nvCxnSpPr>
        <p:spPr>
          <a:xfrm flipV="1">
            <a:off x="6662046" y="2311421"/>
            <a:ext cx="366921" cy="311487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D2CB2EC4-261D-F2FB-4568-AF8E7833710D}"/>
              </a:ext>
            </a:extLst>
          </p:cNvPr>
          <p:cNvSpPr/>
          <p:nvPr/>
        </p:nvSpPr>
        <p:spPr>
          <a:xfrm>
            <a:off x="8379085" y="4413961"/>
            <a:ext cx="405710" cy="1872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図形グループ 94">
            <a:extLst>
              <a:ext uri="{FF2B5EF4-FFF2-40B4-BE49-F238E27FC236}">
                <a16:creationId xmlns:a16="http://schemas.microsoft.com/office/drawing/2014/main" id="{AD9DA8DE-8400-CF91-B8DA-F342CDA0747A}"/>
              </a:ext>
            </a:extLst>
          </p:cNvPr>
          <p:cNvGrpSpPr/>
          <p:nvPr/>
        </p:nvGrpSpPr>
        <p:grpSpPr>
          <a:xfrm>
            <a:off x="6885278" y="1959160"/>
            <a:ext cx="296586" cy="293005"/>
            <a:chOff x="4232441" y="3995693"/>
            <a:chExt cx="296586" cy="293005"/>
          </a:xfrm>
        </p:grpSpPr>
        <p:sp>
          <p:nvSpPr>
            <p:cNvPr id="65" name="円/楕円 95">
              <a:extLst>
                <a:ext uri="{FF2B5EF4-FFF2-40B4-BE49-F238E27FC236}">
                  <a16:creationId xmlns:a16="http://schemas.microsoft.com/office/drawing/2014/main" id="{BBCE30ED-BD69-18D5-366B-FCB2B9DE5DC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96">
              <a:extLst>
                <a:ext uri="{FF2B5EF4-FFF2-40B4-BE49-F238E27FC236}">
                  <a16:creationId xmlns:a16="http://schemas.microsoft.com/office/drawing/2014/main" id="{220B3A16-7888-54F5-B6BE-71CD529AC1A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7" name="Picture 4" descr="グラフィカル ユーザー インターフェイス, アプリケーション&#10;&#10;説明は自動で生成されたものです">
            <a:extLst>
              <a:ext uri="{FF2B5EF4-FFF2-40B4-BE49-F238E27FC236}">
                <a16:creationId xmlns:a16="http://schemas.microsoft.com/office/drawing/2014/main" id="{C62AF7FD-A866-3C3D-88B6-B35109466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6372" y="2529545"/>
            <a:ext cx="1708913" cy="3042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8" name="四角形: 角を丸くする 67">
            <a:extLst>
              <a:ext uri="{FF2B5EF4-FFF2-40B4-BE49-F238E27FC236}">
                <a16:creationId xmlns:a16="http://schemas.microsoft.com/office/drawing/2014/main" id="{AA4ED0C8-F64F-3130-E65E-B9FFF6086279}"/>
              </a:ext>
            </a:extLst>
          </p:cNvPr>
          <p:cNvSpPr/>
          <p:nvPr/>
        </p:nvSpPr>
        <p:spPr>
          <a:xfrm>
            <a:off x="3066533" y="3029547"/>
            <a:ext cx="426976" cy="4239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0" name="図形グループ 94">
            <a:extLst>
              <a:ext uri="{FF2B5EF4-FFF2-40B4-BE49-F238E27FC236}">
                <a16:creationId xmlns:a16="http://schemas.microsoft.com/office/drawing/2014/main" id="{31DA3054-457D-6255-BB91-B0E23CBEBA21}"/>
              </a:ext>
            </a:extLst>
          </p:cNvPr>
          <p:cNvGrpSpPr/>
          <p:nvPr/>
        </p:nvGrpSpPr>
        <p:grpSpPr>
          <a:xfrm>
            <a:off x="2859416" y="2860347"/>
            <a:ext cx="296587" cy="293005"/>
            <a:chOff x="2897417" y="3995693"/>
            <a:chExt cx="296587" cy="293005"/>
          </a:xfrm>
        </p:grpSpPr>
        <p:sp>
          <p:nvSpPr>
            <p:cNvPr id="71" name="円/楕円 95">
              <a:extLst>
                <a:ext uri="{FF2B5EF4-FFF2-40B4-BE49-F238E27FC236}">
                  <a16:creationId xmlns:a16="http://schemas.microsoft.com/office/drawing/2014/main" id="{0C9451EB-9417-AE53-7CB5-7F4D0A3B8ED8}"/>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E8EFF531-2075-2085-9809-0C374EED1E3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75" name="四角形: 角を丸くする 74">
            <a:extLst>
              <a:ext uri="{FF2B5EF4-FFF2-40B4-BE49-F238E27FC236}">
                <a16:creationId xmlns:a16="http://schemas.microsoft.com/office/drawing/2014/main" id="{2E366440-7AD0-0552-A128-52A82BF506FC}"/>
              </a:ext>
            </a:extLst>
          </p:cNvPr>
          <p:cNvSpPr/>
          <p:nvPr/>
        </p:nvSpPr>
        <p:spPr>
          <a:xfrm>
            <a:off x="6288742" y="5280234"/>
            <a:ext cx="373304" cy="292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a:extLst>
              <a:ext uri="{FF2B5EF4-FFF2-40B4-BE49-F238E27FC236}">
                <a16:creationId xmlns:a16="http://schemas.microsoft.com/office/drawing/2014/main" id="{9C056B41-AAAE-3488-E1E3-585DF21A275E}"/>
              </a:ext>
            </a:extLst>
          </p:cNvPr>
          <p:cNvSpPr/>
          <p:nvPr/>
        </p:nvSpPr>
        <p:spPr>
          <a:xfrm>
            <a:off x="5045198" y="1785273"/>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図 76">
            <a:extLst>
              <a:ext uri="{FF2B5EF4-FFF2-40B4-BE49-F238E27FC236}">
                <a16:creationId xmlns:a16="http://schemas.microsoft.com/office/drawing/2014/main" id="{C2C0B318-5127-1848-2DDF-9C28A4CCBACB}"/>
              </a:ext>
            </a:extLst>
          </p:cNvPr>
          <p:cNvPicPr>
            <a:picLocks noChangeAspect="1"/>
          </p:cNvPicPr>
          <p:nvPr/>
        </p:nvPicPr>
        <p:blipFill>
          <a:blip r:embed="rId11"/>
          <a:stretch>
            <a:fillRect/>
          </a:stretch>
        </p:blipFill>
        <p:spPr>
          <a:xfrm rot="10800000">
            <a:off x="3138722" y="2531046"/>
            <a:ext cx="184832" cy="76211"/>
          </a:xfrm>
          <a:prstGeom prst="rect">
            <a:avLst/>
          </a:prstGeom>
        </p:spPr>
      </p:pic>
      <p:grpSp>
        <p:nvGrpSpPr>
          <p:cNvPr id="83" name="図形グループ 91">
            <a:extLst>
              <a:ext uri="{FF2B5EF4-FFF2-40B4-BE49-F238E27FC236}">
                <a16:creationId xmlns:a16="http://schemas.microsoft.com/office/drawing/2014/main" id="{EE5C2B83-C018-491F-4DF7-DA2ECFD7089E}"/>
              </a:ext>
            </a:extLst>
          </p:cNvPr>
          <p:cNvGrpSpPr/>
          <p:nvPr/>
        </p:nvGrpSpPr>
        <p:grpSpPr>
          <a:xfrm>
            <a:off x="6152022" y="4734409"/>
            <a:ext cx="296586" cy="293005"/>
            <a:chOff x="3546641" y="3995693"/>
            <a:chExt cx="296586" cy="293005"/>
          </a:xfrm>
        </p:grpSpPr>
        <p:sp>
          <p:nvSpPr>
            <p:cNvPr id="84" name="円/楕円 92">
              <a:extLst>
                <a:ext uri="{FF2B5EF4-FFF2-40B4-BE49-F238E27FC236}">
                  <a16:creationId xmlns:a16="http://schemas.microsoft.com/office/drawing/2014/main" id="{B4F508B6-1852-C326-7877-80A072D35CF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93">
              <a:extLst>
                <a:ext uri="{FF2B5EF4-FFF2-40B4-BE49-F238E27FC236}">
                  <a16:creationId xmlns:a16="http://schemas.microsoft.com/office/drawing/2014/main" id="{5857EFDC-3081-0C40-A8F1-A11B77FE6138}"/>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6" name="カギ線コネクタ 64">
            <a:extLst>
              <a:ext uri="{FF2B5EF4-FFF2-40B4-BE49-F238E27FC236}">
                <a16:creationId xmlns:a16="http://schemas.microsoft.com/office/drawing/2014/main" id="{86F6D94B-DF75-09C5-179D-CFCED1A60414}"/>
              </a:ext>
            </a:extLst>
          </p:cNvPr>
          <p:cNvCxnSpPr>
            <a:cxnSpLocks/>
            <a:stCxn id="87" idx="2"/>
            <a:endCxn id="63" idx="0"/>
          </p:cNvCxnSpPr>
          <p:nvPr/>
        </p:nvCxnSpPr>
        <p:spPr>
          <a:xfrm rot="16200000" flipH="1">
            <a:off x="7471922" y="3303942"/>
            <a:ext cx="1321779" cy="89825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正方形/長方形 86">
            <a:extLst>
              <a:ext uri="{FF2B5EF4-FFF2-40B4-BE49-F238E27FC236}">
                <a16:creationId xmlns:a16="http://schemas.microsoft.com/office/drawing/2014/main" id="{8BCE58B8-F62C-4ADE-2757-018D44889BBE}"/>
              </a:ext>
            </a:extLst>
          </p:cNvPr>
          <p:cNvSpPr/>
          <p:nvPr/>
        </p:nvSpPr>
        <p:spPr>
          <a:xfrm>
            <a:off x="7087575" y="2831473"/>
            <a:ext cx="1192214" cy="260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 name="直線矢印コネクタ 87">
            <a:extLst>
              <a:ext uri="{FF2B5EF4-FFF2-40B4-BE49-F238E27FC236}">
                <a16:creationId xmlns:a16="http://schemas.microsoft.com/office/drawing/2014/main" id="{B7436E05-5734-5078-6D5A-890938379A2C}"/>
              </a:ext>
            </a:extLst>
          </p:cNvPr>
          <p:cNvCxnSpPr>
            <a:cxnSpLocks/>
          </p:cNvCxnSpPr>
          <p:nvPr/>
        </p:nvCxnSpPr>
        <p:spPr>
          <a:xfrm>
            <a:off x="7682871" y="2414650"/>
            <a:ext cx="6540" cy="396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2">
            <a:extLst>
              <a:ext uri="{FF2B5EF4-FFF2-40B4-BE49-F238E27FC236}">
                <a16:creationId xmlns:a16="http://schemas.microsoft.com/office/drawing/2014/main" id="{32AA17DC-8EAA-6400-8657-2677E9780757}"/>
              </a:ext>
            </a:extLst>
          </p:cNvPr>
          <p:cNvSpPr>
            <a:spLocks noChangeArrowheads="1"/>
          </p:cNvSpPr>
          <p:nvPr/>
        </p:nvSpPr>
        <p:spPr bwMode="auto">
          <a:xfrm>
            <a:off x="2876305" y="1728830"/>
            <a:ext cx="278228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アプリを開くときには、</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Siriを起動して「○○を開いて」</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と声をかけてもいいでしょう</a:t>
            </a:r>
            <a:r>
              <a:rPr kumimoji="0" lang="ja-JP" altLang="ja-JP" sz="11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grpSp>
        <p:nvGrpSpPr>
          <p:cNvPr id="90" name="図形グループ 94">
            <a:extLst>
              <a:ext uri="{FF2B5EF4-FFF2-40B4-BE49-F238E27FC236}">
                <a16:creationId xmlns:a16="http://schemas.microsoft.com/office/drawing/2014/main" id="{04C78AD6-5CF4-2CDA-9C30-6FA78B53855D}"/>
              </a:ext>
            </a:extLst>
          </p:cNvPr>
          <p:cNvGrpSpPr/>
          <p:nvPr/>
        </p:nvGrpSpPr>
        <p:grpSpPr>
          <a:xfrm>
            <a:off x="6955109" y="2589912"/>
            <a:ext cx="296586" cy="293005"/>
            <a:chOff x="4232441" y="3995693"/>
            <a:chExt cx="296586" cy="293005"/>
          </a:xfrm>
        </p:grpSpPr>
        <p:sp>
          <p:nvSpPr>
            <p:cNvPr id="91" name="円/楕円 95">
              <a:extLst>
                <a:ext uri="{FF2B5EF4-FFF2-40B4-BE49-F238E27FC236}">
                  <a16:creationId xmlns:a16="http://schemas.microsoft.com/office/drawing/2014/main" id="{8EAB4810-7CE7-919B-81A7-21743B44AFD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96">
              <a:extLst>
                <a:ext uri="{FF2B5EF4-FFF2-40B4-BE49-F238E27FC236}">
                  <a16:creationId xmlns:a16="http://schemas.microsoft.com/office/drawing/2014/main" id="{6C1D0020-531D-7948-35D3-8B340190FA3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519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16" name="図 15" descr="コンパクトディスク が含まれている画像&#10;&#10;自動的に生成された説明">
            <a:extLst>
              <a:ext uri="{FF2B5EF4-FFF2-40B4-BE49-F238E27FC236}">
                <a16:creationId xmlns:a16="http://schemas.microsoft.com/office/drawing/2014/main" id="{C5440D9F-57D8-E490-433D-1A31BBB779FD}"/>
              </a:ext>
            </a:extLst>
          </p:cNvPr>
          <p:cNvPicPr>
            <a:picLocks noChangeAspect="1"/>
          </p:cNvPicPr>
          <p:nvPr/>
        </p:nvPicPr>
        <p:blipFill>
          <a:blip r:embed="rId6"/>
          <a:stretch>
            <a:fillRect/>
          </a:stretch>
        </p:blipFill>
        <p:spPr>
          <a:xfrm>
            <a:off x="4722508" y="2203406"/>
            <a:ext cx="1615428" cy="3495951"/>
          </a:xfrm>
          <a:prstGeom prst="rect">
            <a:avLst/>
          </a:prstGeom>
        </p:spPr>
      </p:pic>
      <p:pic>
        <p:nvPicPr>
          <p:cNvPr id="18" name="図 17">
            <a:extLst>
              <a:ext uri="{FF2B5EF4-FFF2-40B4-BE49-F238E27FC236}">
                <a16:creationId xmlns:a16="http://schemas.microsoft.com/office/drawing/2014/main" id="{1160FCF6-2E62-09C7-C97C-0AD979E79D20}"/>
              </a:ext>
            </a:extLst>
          </p:cNvPr>
          <p:cNvPicPr>
            <a:picLocks noChangeAspect="1"/>
          </p:cNvPicPr>
          <p:nvPr/>
        </p:nvPicPr>
        <p:blipFill rotWithShape="1">
          <a:blip r:embed="rId7"/>
          <a:srcRect l="28526" t="24539" r="54311" b="4971"/>
          <a:stretch/>
        </p:blipFill>
        <p:spPr>
          <a:xfrm>
            <a:off x="6835278" y="2203406"/>
            <a:ext cx="1714210" cy="3501317"/>
          </a:xfrm>
          <a:prstGeom prst="rect">
            <a:avLst/>
          </a:prstGeom>
          <a:ln>
            <a:solidFill>
              <a:schemeClr val="tx1"/>
            </a:solidFill>
          </a:ln>
        </p:spPr>
      </p:pic>
      <p:sp>
        <p:nvSpPr>
          <p:cNvPr id="19" name="テキスト ボックス 18">
            <a:extLst>
              <a:ext uri="{FF2B5EF4-FFF2-40B4-BE49-F238E27FC236}">
                <a16:creationId xmlns:a16="http://schemas.microsoft.com/office/drawing/2014/main" id="{3A47E090-B896-0635-2A3B-E994775CE1A3}"/>
              </a:ext>
            </a:extLst>
          </p:cNvPr>
          <p:cNvSpPr txBox="1"/>
          <p:nvPr/>
        </p:nvSpPr>
        <p:spPr>
          <a:xfrm>
            <a:off x="416744" y="2494390"/>
            <a:ext cx="400404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ホーム画面で「マイナポータル」</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のアイコンをダブルタップ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322D0BFF-0EC8-F33C-6759-B7A4D12F717E}"/>
              </a:ext>
            </a:extLst>
          </p:cNvPr>
          <p:cNvSpPr/>
          <p:nvPr/>
        </p:nvSpPr>
        <p:spPr>
          <a:xfrm>
            <a:off x="6835278" y="4031851"/>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図形グループ 69">
            <a:extLst>
              <a:ext uri="{FF2B5EF4-FFF2-40B4-BE49-F238E27FC236}">
                <a16:creationId xmlns:a16="http://schemas.microsoft.com/office/drawing/2014/main" id="{55D286C8-580D-5748-9377-255B20083BBD}"/>
              </a:ext>
            </a:extLst>
          </p:cNvPr>
          <p:cNvGrpSpPr/>
          <p:nvPr/>
        </p:nvGrpSpPr>
        <p:grpSpPr>
          <a:xfrm>
            <a:off x="6818718" y="3681487"/>
            <a:ext cx="492443" cy="461665"/>
            <a:chOff x="7516281" y="2673548"/>
            <a:chExt cx="492443" cy="461665"/>
          </a:xfrm>
        </p:grpSpPr>
        <p:sp>
          <p:nvSpPr>
            <p:cNvPr id="22" name="円/楕円 70">
              <a:extLst>
                <a:ext uri="{FF2B5EF4-FFF2-40B4-BE49-F238E27FC236}">
                  <a16:creationId xmlns:a16="http://schemas.microsoft.com/office/drawing/2014/main" id="{F22510DB-0D6F-554E-9E2A-54B8512147B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8CBF786-E6A0-F85E-64BD-F2869DA5FFE9}"/>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4" name="正方形/長方形 23">
            <a:extLst>
              <a:ext uri="{FF2B5EF4-FFF2-40B4-BE49-F238E27FC236}">
                <a16:creationId xmlns:a16="http://schemas.microsoft.com/office/drawing/2014/main" id="{E52A0D50-0CD3-1A33-8C08-21981B83D870}"/>
              </a:ext>
            </a:extLst>
          </p:cNvPr>
          <p:cNvSpPr/>
          <p:nvPr/>
        </p:nvSpPr>
        <p:spPr>
          <a:xfrm>
            <a:off x="4774940" y="2507473"/>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1477D617-EE77-F329-5BE3-388505CA34E7}"/>
              </a:ext>
            </a:extLst>
          </p:cNvPr>
          <p:cNvGrpSpPr/>
          <p:nvPr/>
        </p:nvGrpSpPr>
        <p:grpSpPr>
          <a:xfrm>
            <a:off x="4356388" y="2276640"/>
            <a:ext cx="492443" cy="461665"/>
            <a:chOff x="-1073078" y="3856872"/>
            <a:chExt cx="492443" cy="461665"/>
          </a:xfrm>
        </p:grpSpPr>
        <p:sp>
          <p:nvSpPr>
            <p:cNvPr id="31" name="楕円 30">
              <a:extLst>
                <a:ext uri="{FF2B5EF4-FFF2-40B4-BE49-F238E27FC236}">
                  <a16:creationId xmlns:a16="http://schemas.microsoft.com/office/drawing/2014/main" id="{BA1482C3-557D-E1DA-8B34-4DF32A9E3882}"/>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6F899525-F61B-05CA-D62F-6B80DED19C4C}"/>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34" name="図 33" descr="スマートフォンを使っているマイナちゃんのイラスト">
            <a:extLst>
              <a:ext uri="{FF2B5EF4-FFF2-40B4-BE49-F238E27FC236}">
                <a16:creationId xmlns:a16="http://schemas.microsoft.com/office/drawing/2014/main" id="{72674E88-78F5-BB4B-CB8F-3DB6CECE22B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7276" y="4728799"/>
            <a:ext cx="885702" cy="1580370"/>
          </a:xfrm>
          <a:prstGeom prst="rect">
            <a:avLst/>
          </a:prstGeom>
        </p:spPr>
      </p:pic>
      <p:sp>
        <p:nvSpPr>
          <p:cNvPr id="35" name="字幕 14">
            <a:extLst>
              <a:ext uri="{FF2B5EF4-FFF2-40B4-BE49-F238E27FC236}">
                <a16:creationId xmlns:a16="http://schemas.microsoft.com/office/drawing/2014/main" id="{92549AE4-890E-EB75-DF2C-0AE2B26FEA60}"/>
              </a:ext>
            </a:extLst>
          </p:cNvPr>
          <p:cNvSpPr>
            <a:spLocks noGrp="1"/>
          </p:cNvSpPr>
          <p:nvPr>
            <p:ph type="subTitle" idx="1"/>
          </p:nvPr>
        </p:nvSpPr>
        <p:spPr>
          <a:xfrm>
            <a:off x="507804" y="1437099"/>
            <a:ext cx="8280000" cy="360000"/>
          </a:xfrm>
        </p:spPr>
        <p:txBody>
          <a:bodyPr>
            <a:noAutofit/>
          </a:bodyPr>
          <a:lstStyle/>
          <a:p>
            <a:r>
              <a:rPr lang="ja-JP" altLang="en-US" dirty="0"/>
              <a:t>マイナポータルアプリへログインしましょう</a:t>
            </a:r>
            <a:endParaRPr lang="en-US" altLang="ja-JP" dirty="0"/>
          </a:p>
        </p:txBody>
      </p:sp>
    </p:spTree>
    <p:extLst>
      <p:ext uri="{BB962C8B-B14F-4D97-AF65-F5344CB8AC3E}">
        <p14:creationId xmlns:p14="http://schemas.microsoft.com/office/powerpoint/2010/main" val="168569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extLst>
              <p:ext uri="{D42A27DB-BD31-4B8C-83A1-F6EECF244321}">
                <p14:modId xmlns:p14="http://schemas.microsoft.com/office/powerpoint/2010/main" val="836726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27" name="図 26">
            <a:extLst>
              <a:ext uri="{FF2B5EF4-FFF2-40B4-BE49-F238E27FC236}">
                <a16:creationId xmlns:a16="http://schemas.microsoft.com/office/drawing/2014/main" id="{41304FA5-FF0C-5069-E8E2-A6E6CC40A93D}"/>
              </a:ext>
            </a:extLst>
          </p:cNvPr>
          <p:cNvPicPr>
            <a:picLocks noChangeAspect="1"/>
          </p:cNvPicPr>
          <p:nvPr/>
        </p:nvPicPr>
        <p:blipFill rotWithShape="1">
          <a:blip r:embed="rId6"/>
          <a:srcRect t="3335"/>
          <a:stretch/>
        </p:blipFill>
        <p:spPr>
          <a:xfrm>
            <a:off x="6909428" y="2850630"/>
            <a:ext cx="1658840" cy="2734701"/>
          </a:xfrm>
          <a:prstGeom prst="rect">
            <a:avLst/>
          </a:prstGeom>
          <a:ln>
            <a:solidFill>
              <a:schemeClr val="tx1"/>
            </a:solidFill>
          </a:ln>
        </p:spPr>
      </p:pic>
      <p:pic>
        <p:nvPicPr>
          <p:cNvPr id="28" name="図 27">
            <a:extLst>
              <a:ext uri="{FF2B5EF4-FFF2-40B4-BE49-F238E27FC236}">
                <a16:creationId xmlns:a16="http://schemas.microsoft.com/office/drawing/2014/main" id="{4F84A48E-36E3-CE7B-7732-5973BA744759}"/>
              </a:ext>
            </a:extLst>
          </p:cNvPr>
          <p:cNvPicPr>
            <a:picLocks noChangeAspect="1"/>
          </p:cNvPicPr>
          <p:nvPr/>
        </p:nvPicPr>
        <p:blipFill>
          <a:blip r:embed="rId7"/>
          <a:stretch>
            <a:fillRect/>
          </a:stretch>
        </p:blipFill>
        <p:spPr>
          <a:xfrm>
            <a:off x="4971818" y="2850631"/>
            <a:ext cx="1434252" cy="2738609"/>
          </a:xfrm>
          <a:prstGeom prst="rect">
            <a:avLst/>
          </a:prstGeom>
          <a:ln>
            <a:solidFill>
              <a:schemeClr val="tx1"/>
            </a:solidFill>
          </a:ln>
        </p:spPr>
      </p:pic>
      <p:pic>
        <p:nvPicPr>
          <p:cNvPr id="29" name="図 28">
            <a:extLst>
              <a:ext uri="{FF2B5EF4-FFF2-40B4-BE49-F238E27FC236}">
                <a16:creationId xmlns:a16="http://schemas.microsoft.com/office/drawing/2014/main" id="{8CA6B4CD-F668-FF88-B00E-F6F22D60F074}"/>
              </a:ext>
            </a:extLst>
          </p:cNvPr>
          <p:cNvPicPr>
            <a:picLocks noChangeAspect="1"/>
          </p:cNvPicPr>
          <p:nvPr/>
        </p:nvPicPr>
        <p:blipFill>
          <a:blip r:embed="rId8"/>
          <a:stretch>
            <a:fillRect/>
          </a:stretch>
        </p:blipFill>
        <p:spPr>
          <a:xfrm>
            <a:off x="483580" y="2961562"/>
            <a:ext cx="1671046" cy="3051474"/>
          </a:xfrm>
          <a:prstGeom prst="rect">
            <a:avLst/>
          </a:prstGeom>
          <a:ln>
            <a:solidFill>
              <a:schemeClr val="tx1"/>
            </a:solidFill>
          </a:ln>
        </p:spPr>
      </p:pic>
      <p:sp>
        <p:nvSpPr>
          <p:cNvPr id="30" name="テキスト ボックス 29">
            <a:extLst>
              <a:ext uri="{FF2B5EF4-FFF2-40B4-BE49-F238E27FC236}">
                <a16:creationId xmlns:a16="http://schemas.microsoft.com/office/drawing/2014/main" id="{F328D23B-719C-C5A1-11BB-A76D015250BE}"/>
              </a:ext>
            </a:extLst>
          </p:cNvPr>
          <p:cNvSpPr txBox="1"/>
          <p:nvPr/>
        </p:nvSpPr>
        <p:spPr>
          <a:xfrm>
            <a:off x="2186697"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sp>
        <p:nvSpPr>
          <p:cNvPr id="31" name="字幕 6">
            <a:extLst>
              <a:ext uri="{FF2B5EF4-FFF2-40B4-BE49-F238E27FC236}">
                <a16:creationId xmlns:a16="http://schemas.microsoft.com/office/drawing/2014/main" id="{5498E5BF-033C-FF73-A040-2B5BBF56E1BE}"/>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40" name="テキスト ボックス 39">
            <a:extLst>
              <a:ext uri="{FF2B5EF4-FFF2-40B4-BE49-F238E27FC236}">
                <a16:creationId xmlns:a16="http://schemas.microsoft.com/office/drawing/2014/main" id="{ED7CC0F8-B05E-49BA-6EA0-F50753972395}"/>
              </a:ext>
            </a:extLst>
          </p:cNvPr>
          <p:cNvSpPr txBox="1"/>
          <p:nvPr/>
        </p:nvSpPr>
        <p:spPr>
          <a:xfrm>
            <a:off x="2181493"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4CC1EA01-B1A8-82E9-C7E1-32D13A51DBDA}"/>
              </a:ext>
            </a:extLst>
          </p:cNvPr>
          <p:cNvSpPr/>
          <p:nvPr/>
        </p:nvSpPr>
        <p:spPr>
          <a:xfrm>
            <a:off x="483580" y="3294215"/>
            <a:ext cx="1699657" cy="634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5162C4-DA2F-4D1C-0B83-BBE9E5A42C5C}"/>
              </a:ext>
            </a:extLst>
          </p:cNvPr>
          <p:cNvSpPr txBox="1"/>
          <p:nvPr/>
        </p:nvSpPr>
        <p:spPr>
          <a:xfrm>
            <a:off x="606951" y="1738582"/>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43" name="図形グループ 49">
            <a:extLst>
              <a:ext uri="{FF2B5EF4-FFF2-40B4-BE49-F238E27FC236}">
                <a16:creationId xmlns:a16="http://schemas.microsoft.com/office/drawing/2014/main" id="{1BE45F7F-6E82-53F3-3289-452DCBC5636A}"/>
              </a:ext>
            </a:extLst>
          </p:cNvPr>
          <p:cNvGrpSpPr/>
          <p:nvPr/>
        </p:nvGrpSpPr>
        <p:grpSpPr>
          <a:xfrm>
            <a:off x="276496" y="2813512"/>
            <a:ext cx="492443" cy="461665"/>
            <a:chOff x="7542439" y="2734482"/>
            <a:chExt cx="492443" cy="461665"/>
          </a:xfrm>
        </p:grpSpPr>
        <p:sp>
          <p:nvSpPr>
            <p:cNvPr id="44" name="円/楕円 50">
              <a:extLst>
                <a:ext uri="{FF2B5EF4-FFF2-40B4-BE49-F238E27FC236}">
                  <a16:creationId xmlns:a16="http://schemas.microsoft.com/office/drawing/2014/main" id="{28559EBA-6EB1-4DB2-E0C6-5013117B873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7BA19525-8BCB-C67F-769D-89A3B9E1F59B}"/>
                </a:ext>
              </a:extLst>
            </p:cNvPr>
            <p:cNvSpPr/>
            <p:nvPr/>
          </p:nvSpPr>
          <p:spPr>
            <a:xfrm>
              <a:off x="7542439" y="273448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3" name="テキスト ボックス 52">
            <a:extLst>
              <a:ext uri="{FF2B5EF4-FFF2-40B4-BE49-F238E27FC236}">
                <a16:creationId xmlns:a16="http://schemas.microsoft.com/office/drawing/2014/main" id="{BDC5CE41-F150-1A77-CEEB-B3A6378E8B6A}"/>
              </a:ext>
            </a:extLst>
          </p:cNvPr>
          <p:cNvSpPr txBox="1"/>
          <p:nvPr/>
        </p:nvSpPr>
        <p:spPr>
          <a:xfrm>
            <a:off x="210638" y="2114552"/>
            <a:ext cx="3808942"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F7B9673B-8125-026A-936F-46820B42B138}"/>
              </a:ext>
            </a:extLst>
          </p:cNvPr>
          <p:cNvSpPr txBox="1"/>
          <p:nvPr/>
        </p:nvSpPr>
        <p:spPr>
          <a:xfrm>
            <a:off x="3133681" y="2099565"/>
            <a:ext cx="2240928"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❷</a:t>
            </a:r>
            <a:r>
              <a:rPr lang="ja-JP" altLang="en-US" sz="1400" b="1" dirty="0">
                <a:latin typeface="Meiryo" charset="-128"/>
                <a:ea typeface="Meiryo" charset="-128"/>
                <a:cs typeface="Meiryo" charset="-128"/>
              </a:rPr>
              <a:t>「読み取り開始」を</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ダブルタップ</a:t>
            </a:r>
            <a:endParaRPr lang="en-US" altLang="ja-JP" sz="1400" b="1" dirty="0">
              <a:latin typeface="Meiryo" charset="-128"/>
              <a:ea typeface="Meiryo" charset="-128"/>
              <a:cs typeface="Meiryo" charset="-128"/>
            </a:endParaRPr>
          </a:p>
        </p:txBody>
      </p:sp>
      <p:cxnSp>
        <p:nvCxnSpPr>
          <p:cNvPr id="55" name="直線矢印コネクタ 54">
            <a:extLst>
              <a:ext uri="{FF2B5EF4-FFF2-40B4-BE49-F238E27FC236}">
                <a16:creationId xmlns:a16="http://schemas.microsoft.com/office/drawing/2014/main" id="{8E3CC9A4-0CBB-DB92-1CF0-16CDA8BC1652}"/>
              </a:ext>
            </a:extLst>
          </p:cNvPr>
          <p:cNvCxnSpPr>
            <a:cxnSpLocks/>
          </p:cNvCxnSpPr>
          <p:nvPr/>
        </p:nvCxnSpPr>
        <p:spPr>
          <a:xfrm>
            <a:off x="6504252"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図形グループ 25">
            <a:extLst>
              <a:ext uri="{FF2B5EF4-FFF2-40B4-BE49-F238E27FC236}">
                <a16:creationId xmlns:a16="http://schemas.microsoft.com/office/drawing/2014/main" id="{8500C06F-9C8E-779F-5AD2-020995679131}"/>
              </a:ext>
            </a:extLst>
          </p:cNvPr>
          <p:cNvGrpSpPr/>
          <p:nvPr/>
        </p:nvGrpSpPr>
        <p:grpSpPr>
          <a:xfrm>
            <a:off x="6711081" y="2779827"/>
            <a:ext cx="492444" cy="461665"/>
            <a:chOff x="7516280" y="2673548"/>
            <a:chExt cx="492444" cy="461665"/>
          </a:xfrm>
        </p:grpSpPr>
        <p:sp>
          <p:nvSpPr>
            <p:cNvPr id="57" name="円/楕円 26">
              <a:extLst>
                <a:ext uri="{FF2B5EF4-FFF2-40B4-BE49-F238E27FC236}">
                  <a16:creationId xmlns:a16="http://schemas.microsoft.com/office/drawing/2014/main" id="{0BD030D2-B69B-E71D-31E1-7495B2AE2529}"/>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0A2DAD06-3948-9BD3-3465-1404716F560C}"/>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59" name="正方形/長方形 58">
            <a:extLst>
              <a:ext uri="{FF2B5EF4-FFF2-40B4-BE49-F238E27FC236}">
                <a16:creationId xmlns:a16="http://schemas.microsoft.com/office/drawing/2014/main" id="{A2447B6C-D1DE-F3E2-A6A8-6FCB0ED11E02}"/>
              </a:ext>
            </a:extLst>
          </p:cNvPr>
          <p:cNvSpPr/>
          <p:nvPr/>
        </p:nvSpPr>
        <p:spPr>
          <a:xfrm>
            <a:off x="4971142" y="5228360"/>
            <a:ext cx="1395547" cy="34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図形グループ 45">
            <a:extLst>
              <a:ext uri="{FF2B5EF4-FFF2-40B4-BE49-F238E27FC236}">
                <a16:creationId xmlns:a16="http://schemas.microsoft.com/office/drawing/2014/main" id="{505620AD-36AA-8025-0939-480A4AEA6992}"/>
              </a:ext>
            </a:extLst>
          </p:cNvPr>
          <p:cNvGrpSpPr/>
          <p:nvPr/>
        </p:nvGrpSpPr>
        <p:grpSpPr>
          <a:xfrm>
            <a:off x="4710703" y="4951051"/>
            <a:ext cx="492443" cy="461665"/>
            <a:chOff x="7516281" y="2673548"/>
            <a:chExt cx="492443" cy="461665"/>
          </a:xfrm>
        </p:grpSpPr>
        <p:sp>
          <p:nvSpPr>
            <p:cNvPr id="61" name="円/楕円 47">
              <a:extLst>
                <a:ext uri="{FF2B5EF4-FFF2-40B4-BE49-F238E27FC236}">
                  <a16:creationId xmlns:a16="http://schemas.microsoft.com/office/drawing/2014/main" id="{02712424-043C-282F-BAF3-9A4725A56CF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D66258F1-9546-CDD0-0D12-291582EA40B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63" name="テキスト ボックス 62">
            <a:extLst>
              <a:ext uri="{FF2B5EF4-FFF2-40B4-BE49-F238E27FC236}">
                <a16:creationId xmlns:a16="http://schemas.microsoft.com/office/drawing/2014/main" id="{A21AB130-8838-0D90-8782-26FE2E8094EC}"/>
              </a:ext>
            </a:extLst>
          </p:cNvPr>
          <p:cNvSpPr txBox="1"/>
          <p:nvPr/>
        </p:nvSpPr>
        <p:spPr>
          <a:xfrm>
            <a:off x="5268207" y="2058771"/>
            <a:ext cx="3729038" cy="761747"/>
          </a:xfrm>
          <a:prstGeom prst="rect">
            <a:avLst/>
          </a:prstGeom>
          <a:noFill/>
        </p:spPr>
        <p:txBody>
          <a:bodyPr wrap="square">
            <a:spAutoFit/>
          </a:bodyPr>
          <a:lstStyle/>
          <a:p>
            <a:pPr>
              <a:lnSpc>
                <a:spcPct val="90000"/>
              </a:lnSpc>
            </a:pPr>
            <a:r>
              <a:rPr lang="ja-JP" altLang="en-US" sz="2400" b="1" dirty="0">
                <a:solidFill>
                  <a:srgbClr val="009650"/>
                </a:solidFill>
                <a:latin typeface="Meiryo" charset="-128"/>
                <a:ea typeface="Meiryo" charset="-128"/>
                <a:cs typeface="Meiryo" charset="-128"/>
              </a:rPr>
              <a:t>❸</a:t>
            </a:r>
            <a:r>
              <a:rPr lang="ja-JP" altLang="en-US" sz="1200" b="1" dirty="0">
                <a:latin typeface="Meiryo" charset="-128"/>
                <a:ea typeface="Meiryo" charset="-128"/>
                <a:cs typeface="Meiryo" charset="-128"/>
              </a:rPr>
              <a:t>「読み取りが完了しました」が表示されるまで</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マイナンバーカードをスマートフォン裏面に</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密着させてください</a:t>
            </a:r>
            <a:endParaRPr lang="en-US" altLang="ja-JP" sz="1200" b="1" dirty="0">
              <a:latin typeface="Meiryo" charset="-128"/>
              <a:ea typeface="Meiryo" charset="-128"/>
              <a:cs typeface="Meiryo" charset="-128"/>
            </a:endParaRPr>
          </a:p>
        </p:txBody>
      </p:sp>
    </p:spTree>
    <p:extLst>
      <p:ext uri="{BB962C8B-B14F-4D97-AF65-F5344CB8AC3E}">
        <p14:creationId xmlns:p14="http://schemas.microsoft.com/office/powerpoint/2010/main" val="34658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0CB0AD28-1913-C311-BFF9-AB2FCFC351AD}"/>
              </a:ext>
            </a:extLst>
          </p:cNvPr>
          <p:cNvPicPr>
            <a:picLocks noChangeAspect="1"/>
          </p:cNvPicPr>
          <p:nvPr/>
        </p:nvPicPr>
        <p:blipFill rotWithShape="1">
          <a:blip r:embed="rId4"/>
          <a:srcRect t="13452" b="8608"/>
          <a:stretch/>
        </p:blipFill>
        <p:spPr>
          <a:xfrm>
            <a:off x="7215354" y="2410902"/>
            <a:ext cx="1557038" cy="2630017"/>
          </a:xfrm>
          <a:prstGeom prst="rect">
            <a:avLst/>
          </a:prstGeom>
          <a:ln>
            <a:solidFill>
              <a:schemeClr val="tx1"/>
            </a:solidFill>
          </a:ln>
        </p:spPr>
      </p:pic>
      <p:pic>
        <p:nvPicPr>
          <p:cNvPr id="17" name="図 16" descr="テキスト, 手紙&#10;&#10;自動的に生成された説明">
            <a:extLst>
              <a:ext uri="{FF2B5EF4-FFF2-40B4-BE49-F238E27FC236}">
                <a16:creationId xmlns:a16="http://schemas.microsoft.com/office/drawing/2014/main" id="{2BD12256-0C4D-EBB3-9890-86C9EB12F5C2}"/>
              </a:ext>
            </a:extLst>
          </p:cNvPr>
          <p:cNvPicPr>
            <a:picLocks noChangeAspect="1"/>
          </p:cNvPicPr>
          <p:nvPr/>
        </p:nvPicPr>
        <p:blipFill rotWithShape="1">
          <a:blip r:embed="rId5"/>
          <a:srcRect t="11537" b="9715"/>
          <a:stretch/>
        </p:blipFill>
        <p:spPr>
          <a:xfrm>
            <a:off x="5615088" y="2420889"/>
            <a:ext cx="1515062" cy="2581979"/>
          </a:xfrm>
          <a:prstGeom prst="rect">
            <a:avLst/>
          </a:prstGeom>
          <a:ln>
            <a:solidFill>
              <a:schemeClr val="tx1"/>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200567B5-D2C5-3957-7436-A8D801AF5FCF}"/>
              </a:ext>
            </a:extLst>
          </p:cNvPr>
          <p:cNvPicPr>
            <a:picLocks noChangeAspect="1"/>
          </p:cNvPicPr>
          <p:nvPr/>
        </p:nvPicPr>
        <p:blipFill rotWithShape="1">
          <a:blip r:embed="rId6"/>
          <a:srcRect t="11537" b="9715"/>
          <a:stretch/>
        </p:blipFill>
        <p:spPr>
          <a:xfrm>
            <a:off x="3992037" y="2415408"/>
            <a:ext cx="1518278" cy="2587460"/>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5615089" y="3162348"/>
            <a:ext cx="1515062" cy="1840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sp>
        <p:nvSpPr>
          <p:cNvPr id="19" name="字幕 6">
            <a:extLst>
              <a:ext uri="{FF2B5EF4-FFF2-40B4-BE49-F238E27FC236}">
                <a16:creationId xmlns:a16="http://schemas.microsoft.com/office/drawing/2014/main" id="{E26FF358-3377-D470-D21E-045F179D859E}"/>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11" name="正方形/長方形 10">
            <a:extLst>
              <a:ext uri="{FF2B5EF4-FFF2-40B4-BE49-F238E27FC236}">
                <a16:creationId xmlns:a16="http://schemas.microsoft.com/office/drawing/2014/main" id="{5FF096CE-94EA-AFFC-64AD-D36CF65C6D9C}"/>
              </a:ext>
            </a:extLst>
          </p:cNvPr>
          <p:cNvSpPr/>
          <p:nvPr/>
        </p:nvSpPr>
        <p:spPr>
          <a:xfrm>
            <a:off x="3995936" y="3861048"/>
            <a:ext cx="1524011" cy="209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図形グループ 48">
            <a:extLst>
              <a:ext uri="{FF2B5EF4-FFF2-40B4-BE49-F238E27FC236}">
                <a16:creationId xmlns:a16="http://schemas.microsoft.com/office/drawing/2014/main" id="{8BC43F76-2696-FB30-D3B0-F98DE7E2623E}"/>
              </a:ext>
            </a:extLst>
          </p:cNvPr>
          <p:cNvGrpSpPr/>
          <p:nvPr/>
        </p:nvGrpSpPr>
        <p:grpSpPr>
          <a:xfrm>
            <a:off x="3747204" y="3581795"/>
            <a:ext cx="492443" cy="461665"/>
            <a:chOff x="7516281" y="2673548"/>
            <a:chExt cx="492443" cy="461665"/>
          </a:xfrm>
        </p:grpSpPr>
        <p:sp>
          <p:nvSpPr>
            <p:cNvPr id="13" name="円/楕円 61">
              <a:extLst>
                <a:ext uri="{FF2B5EF4-FFF2-40B4-BE49-F238E27FC236}">
                  <a16:creationId xmlns:a16="http://schemas.microsoft.com/office/drawing/2014/main" id="{8E13CD99-276F-D934-18AD-9BBED63EF98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056FEF-26EF-CE6B-9115-75F8C7B810F2}"/>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31" name="正方形/長方形 30">
            <a:extLst>
              <a:ext uri="{FF2B5EF4-FFF2-40B4-BE49-F238E27FC236}">
                <a16:creationId xmlns:a16="http://schemas.microsoft.com/office/drawing/2014/main" id="{953437C0-6955-FBAB-8E9A-9D8A65D67CFB}"/>
              </a:ext>
            </a:extLst>
          </p:cNvPr>
          <p:cNvSpPr/>
          <p:nvPr/>
        </p:nvSpPr>
        <p:spPr>
          <a:xfrm>
            <a:off x="7229817" y="3717032"/>
            <a:ext cx="1537879" cy="1080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42">
            <a:extLst>
              <a:ext uri="{FF2B5EF4-FFF2-40B4-BE49-F238E27FC236}">
                <a16:creationId xmlns:a16="http://schemas.microsoft.com/office/drawing/2014/main" id="{596EFC9F-25CB-8005-AE2B-D8D413C0F5A3}"/>
              </a:ext>
            </a:extLst>
          </p:cNvPr>
          <p:cNvGrpSpPr/>
          <p:nvPr/>
        </p:nvGrpSpPr>
        <p:grpSpPr>
          <a:xfrm>
            <a:off x="7149496" y="3429000"/>
            <a:ext cx="518848" cy="492761"/>
            <a:chOff x="7516280" y="2673548"/>
            <a:chExt cx="492444" cy="461665"/>
          </a:xfrm>
        </p:grpSpPr>
        <p:sp>
          <p:nvSpPr>
            <p:cNvPr id="33" name="円/楕円 43">
              <a:extLst>
                <a:ext uri="{FF2B5EF4-FFF2-40B4-BE49-F238E27FC236}">
                  <a16:creationId xmlns:a16="http://schemas.microsoft.com/office/drawing/2014/main" id="{5A503F33-05ED-DA42-A8B9-0BF1A96B5C3C}"/>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4473DCC-FBC7-47B6-553F-D53FE65F0D68}"/>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36" name="図形グループ 93">
            <a:extLst>
              <a:ext uri="{FF2B5EF4-FFF2-40B4-BE49-F238E27FC236}">
                <a16:creationId xmlns:a16="http://schemas.microsoft.com/office/drawing/2014/main" id="{646D69E4-71AC-270A-8FC7-605B60D387DE}"/>
              </a:ext>
            </a:extLst>
          </p:cNvPr>
          <p:cNvGrpSpPr/>
          <p:nvPr/>
        </p:nvGrpSpPr>
        <p:grpSpPr>
          <a:xfrm>
            <a:off x="5570849" y="2869343"/>
            <a:ext cx="296586" cy="293005"/>
            <a:chOff x="3546641" y="3995693"/>
            <a:chExt cx="296586" cy="293005"/>
          </a:xfrm>
        </p:grpSpPr>
        <p:sp>
          <p:nvSpPr>
            <p:cNvPr id="37" name="円/楕円 106">
              <a:extLst>
                <a:ext uri="{FF2B5EF4-FFF2-40B4-BE49-F238E27FC236}">
                  <a16:creationId xmlns:a16="http://schemas.microsoft.com/office/drawing/2014/main" id="{BA292A78-80A2-36B7-4745-0AADF085948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107">
              <a:extLst>
                <a:ext uri="{FF2B5EF4-FFF2-40B4-BE49-F238E27FC236}">
                  <a16:creationId xmlns:a16="http://schemas.microsoft.com/office/drawing/2014/main" id="{0C574D2A-E217-06C0-F20C-FC1916154080}"/>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9" name="テキスト ボックス 38">
            <a:extLst>
              <a:ext uri="{FF2B5EF4-FFF2-40B4-BE49-F238E27FC236}">
                <a16:creationId xmlns:a16="http://schemas.microsoft.com/office/drawing/2014/main" id="{96C00D0C-9B72-B9C6-A6A8-2DE40859986C}"/>
              </a:ext>
            </a:extLst>
          </p:cNvPr>
          <p:cNvSpPr txBox="1"/>
          <p:nvPr/>
        </p:nvSpPr>
        <p:spPr>
          <a:xfrm>
            <a:off x="400196" y="2221121"/>
            <a:ext cx="3234721" cy="387798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「利用者登録へ進む」を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「メール通知」と、「メールアドレス」を入力</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規約などの同意にチェックを入れて「確認コードを送信」をダブルタップ</a:t>
            </a:r>
          </a:p>
          <a:p>
            <a:endParaRPr lang="ja-JP" altLang="en-US" b="1" dirty="0">
              <a:latin typeface="メイリオ"/>
              <a:ea typeface="メイリオ"/>
            </a:endParaRPr>
          </a:p>
          <a:p>
            <a:endParaRPr lang="en-US" altLang="ja-JP" b="1" dirty="0">
              <a:latin typeface="メイリオ"/>
              <a:ea typeface="メイリオ"/>
            </a:endParaRPr>
          </a:p>
        </p:txBody>
      </p:sp>
    </p:spTree>
    <p:extLst>
      <p:ext uri="{BB962C8B-B14F-4D97-AF65-F5344CB8AC3E}">
        <p14:creationId xmlns:p14="http://schemas.microsoft.com/office/powerpoint/2010/main" val="408028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A2E9C3-15B1-18C1-ADC2-FF7919D1FBA0}"/>
              </a:ext>
            </a:extLst>
          </p:cNvPr>
          <p:cNvPicPr>
            <a:picLocks noChangeAspect="1"/>
          </p:cNvPicPr>
          <p:nvPr/>
        </p:nvPicPr>
        <p:blipFill rotWithShape="1">
          <a:blip r:embed="rId4"/>
          <a:srcRect l="310" t="11523" r="-310" b="10097"/>
          <a:stretch/>
        </p:blipFill>
        <p:spPr>
          <a:xfrm>
            <a:off x="3860372" y="2711323"/>
            <a:ext cx="1413164" cy="2406720"/>
          </a:xfrm>
          <a:prstGeom prst="rect">
            <a:avLst/>
          </a:prstGeom>
          <a:ln>
            <a:solidFill>
              <a:schemeClr val="tx1"/>
            </a:solidFill>
          </a:ln>
        </p:spPr>
      </p:pic>
      <p:sp>
        <p:nvSpPr>
          <p:cNvPr id="15" name="正方形/長方形 14">
            <a:extLst>
              <a:ext uri="{FF2B5EF4-FFF2-40B4-BE49-F238E27FC236}">
                <a16:creationId xmlns:a16="http://schemas.microsoft.com/office/drawing/2014/main" id="{7C5212A7-994F-0D74-1461-4BC0D350E6EB}"/>
              </a:ext>
            </a:extLst>
          </p:cNvPr>
          <p:cNvSpPr/>
          <p:nvPr/>
        </p:nvSpPr>
        <p:spPr>
          <a:xfrm>
            <a:off x="3860372" y="3082977"/>
            <a:ext cx="1421616" cy="812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3851920" y="2679303"/>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6" name="正方形/長方形 5">
            <a:extLst>
              <a:ext uri="{FF2B5EF4-FFF2-40B4-BE49-F238E27FC236}">
                <a16:creationId xmlns:a16="http://schemas.microsoft.com/office/drawing/2014/main" id="{696B6447-3E46-613F-52BA-4F950751829C}"/>
              </a:ext>
            </a:extLst>
          </p:cNvPr>
          <p:cNvSpPr/>
          <p:nvPr/>
        </p:nvSpPr>
        <p:spPr>
          <a:xfrm>
            <a:off x="3861832" y="4464378"/>
            <a:ext cx="1405802" cy="265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グラフィカル ユーザー インターフェイス&#10;&#10;中程度の精度で自動的に生成された説明">
            <a:extLst>
              <a:ext uri="{FF2B5EF4-FFF2-40B4-BE49-F238E27FC236}">
                <a16:creationId xmlns:a16="http://schemas.microsoft.com/office/drawing/2014/main" id="{091DBE13-A510-7360-3FC1-DFCF251ADB8A}"/>
              </a:ext>
            </a:extLst>
          </p:cNvPr>
          <p:cNvPicPr>
            <a:picLocks noChangeAspect="1"/>
          </p:cNvPicPr>
          <p:nvPr/>
        </p:nvPicPr>
        <p:blipFill rotWithShape="1">
          <a:blip r:embed="rId5"/>
          <a:srcRect t="12356" b="10995"/>
          <a:stretch/>
        </p:blipFill>
        <p:spPr>
          <a:xfrm>
            <a:off x="7338885" y="2748155"/>
            <a:ext cx="1409579" cy="2338156"/>
          </a:xfrm>
          <a:prstGeom prst="rect">
            <a:avLst/>
          </a:prstGeom>
          <a:ln>
            <a:solidFill>
              <a:schemeClr val="tx1"/>
            </a:solidFill>
          </a:ln>
        </p:spPr>
      </p:pic>
      <p:pic>
        <p:nvPicPr>
          <p:cNvPr id="5" name="図 4">
            <a:extLst>
              <a:ext uri="{FF2B5EF4-FFF2-40B4-BE49-F238E27FC236}">
                <a16:creationId xmlns:a16="http://schemas.microsoft.com/office/drawing/2014/main" id="{C69CEE97-EC6F-C471-D377-4EB9C2AE5AB3}"/>
              </a:ext>
            </a:extLst>
          </p:cNvPr>
          <p:cNvPicPr>
            <a:picLocks noChangeAspect="1"/>
          </p:cNvPicPr>
          <p:nvPr/>
        </p:nvPicPr>
        <p:blipFill rotWithShape="1">
          <a:blip r:embed="rId6"/>
          <a:srcRect t="11485" b="9348"/>
          <a:stretch/>
        </p:blipFill>
        <p:spPr>
          <a:xfrm>
            <a:off x="5644615" y="2733267"/>
            <a:ext cx="1405802" cy="2431708"/>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5633748" y="4417972"/>
            <a:ext cx="1405802" cy="3585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5553190" y="4029482"/>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sp>
        <p:nvSpPr>
          <p:cNvPr id="23" name="正方形/長方形 22">
            <a:extLst>
              <a:ext uri="{FF2B5EF4-FFF2-40B4-BE49-F238E27FC236}">
                <a16:creationId xmlns:a16="http://schemas.microsoft.com/office/drawing/2014/main" id="{F090D1C7-B78A-672C-7ACD-D3152DD4A1DB}"/>
              </a:ext>
            </a:extLst>
          </p:cNvPr>
          <p:cNvSpPr/>
          <p:nvPr/>
        </p:nvSpPr>
        <p:spPr>
          <a:xfrm>
            <a:off x="7348632" y="2999992"/>
            <a:ext cx="1395172" cy="1065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9B537EBB-80D1-56A8-A4BE-76EAECA34F5E}"/>
              </a:ext>
            </a:extLst>
          </p:cNvPr>
          <p:cNvSpPr txBox="1"/>
          <p:nvPr/>
        </p:nvSpPr>
        <p:spPr>
          <a:xfrm>
            <a:off x="400196" y="2221121"/>
            <a:ext cx="3234721"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確認コードを入力し「次へ」をダブルタップ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登録内容を確認し「登録」</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a:latin typeface="メイリオ"/>
                <a:ea typeface="メイリオ"/>
              </a:rPr>
              <a:t>登録完了画面</a:t>
            </a:r>
            <a:r>
              <a:rPr lang="ja-JP" altLang="en-US" b="1" dirty="0">
                <a:latin typeface="メイリオ"/>
                <a:ea typeface="メイリオ"/>
              </a:rPr>
              <a:t>が表示されれば完了</a:t>
            </a:r>
          </a:p>
        </p:txBody>
      </p:sp>
      <p:sp>
        <p:nvSpPr>
          <p:cNvPr id="37" name="字幕 6">
            <a:extLst>
              <a:ext uri="{FF2B5EF4-FFF2-40B4-BE49-F238E27FC236}">
                <a16:creationId xmlns:a16="http://schemas.microsoft.com/office/drawing/2014/main" id="{80EDEC0F-7A54-6B8F-E0B4-61A4DB578791}"/>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7252484" y="2711323"/>
            <a:ext cx="492443" cy="461665"/>
            <a:chOff x="7516281" y="2673548"/>
            <a:chExt cx="492443"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99591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t>マイナポータルを利用するための、</a:t>
            </a:r>
            <a:endParaRPr lang="en-US" altLang="ja-JP" dirty="0"/>
          </a:p>
          <a:p>
            <a:pPr>
              <a:lnSpc>
                <a:spcPct val="100000"/>
              </a:lnSpc>
              <a:spcBef>
                <a:spcPts val="400"/>
              </a:spcBef>
            </a:pPr>
            <a:r>
              <a:rPr lang="ja-JP" altLang="en-US" dirty="0"/>
              <a:t>スマートフォン機種</a:t>
            </a:r>
            <a:r>
              <a:rPr lang="ja-JP" altLang="en-US" spc="-1000" dirty="0"/>
              <a:t>、</a:t>
            </a:r>
            <a:r>
              <a:rPr lang="ja-JP" altLang="en-US" dirty="0"/>
              <a:t>ＩＣカードリーダーなど</a:t>
            </a:r>
            <a:r>
              <a:rPr lang="ja-JP" altLang="en-US" spc="-1000" dirty="0"/>
              <a:t>、</a:t>
            </a:r>
            <a:endParaRPr lang="en-US" altLang="ja-JP" dirty="0"/>
          </a:p>
          <a:p>
            <a:pPr>
              <a:lnSpc>
                <a:spcPct val="100000"/>
              </a:lnSpc>
              <a:spcBef>
                <a:spcPts val="400"/>
              </a:spcBef>
            </a:pPr>
            <a:r>
              <a:rPr lang="ja-JP" altLang="en-US" dirty="0"/>
              <a:t>動作環境や操作方法</a:t>
            </a:r>
            <a:r>
              <a:rPr lang="ja-JP" altLang="en-US" spc="-1000" dirty="0"/>
              <a:t>、</a:t>
            </a:r>
            <a:r>
              <a:rPr lang="ja-JP" altLang="en-US" dirty="0"/>
              <a:t>またマイナポータルの</a:t>
            </a:r>
            <a:endParaRPr lang="en-US" altLang="ja-JP" dirty="0"/>
          </a:p>
          <a:p>
            <a:pPr>
              <a:lnSpc>
                <a:spcPct val="100000"/>
              </a:lnSpc>
              <a:spcBef>
                <a:spcPts val="400"/>
              </a:spcBef>
            </a:pPr>
            <a:r>
              <a:rPr lang="ja-JP" altLang="en-US" dirty="0"/>
              <a:t>最新情報などは</a:t>
            </a:r>
            <a:r>
              <a:rPr lang="ja-JP" altLang="en-US" spc="-1000" dirty="0"/>
              <a:t>、</a:t>
            </a:r>
            <a:r>
              <a:rPr lang="ja-JP" altLang="en-US" dirty="0"/>
              <a:t>以下のサイトをご参照ください。</a:t>
            </a:r>
            <a:endParaRPr lang="en-US" altLang="ja-JP" dirty="0"/>
          </a:p>
          <a:p>
            <a:pPr algn="just">
              <a:lnSpc>
                <a:spcPct val="200000"/>
              </a:lnSpc>
              <a:spcBef>
                <a:spcPts val="0"/>
              </a:spcBef>
            </a:pPr>
            <a:r>
              <a:rPr lang="ja-JP" altLang="ja-JP" sz="2000" kern="100" dirty="0"/>
              <a:t>マイナポータル対</a:t>
            </a:r>
            <a:r>
              <a:rPr lang="ja-JP" altLang="ja-JP" sz="2000" kern="100" spc="-1000" dirty="0"/>
              <a:t>応</a:t>
            </a:r>
            <a:r>
              <a:rPr lang="ja-JP" altLang="en-US" sz="2000" kern="100" dirty="0"/>
              <a:t>（マイナンバーカード読取対応</a:t>
            </a:r>
            <a:r>
              <a:rPr lang="ja-JP" altLang="en-US" sz="2000" kern="100" spc="-1000" dirty="0"/>
              <a:t>）</a:t>
            </a:r>
            <a:r>
              <a:rPr lang="ja-JP" altLang="en-US" sz="2000" kern="100" dirty="0"/>
              <a:t>の</a:t>
            </a:r>
            <a:endParaRPr lang="en-US" altLang="ja-JP" sz="2000" kern="100" dirty="0"/>
          </a:p>
          <a:p>
            <a:pPr algn="just">
              <a:lnSpc>
                <a:spcPct val="100000"/>
              </a:lnSpc>
              <a:spcBef>
                <a:spcPts val="0"/>
              </a:spcBef>
            </a:pPr>
            <a:r>
              <a:rPr lang="ja-JP" altLang="ja-JP" sz="2000" kern="100" dirty="0"/>
              <a:t>スマートフォン</a:t>
            </a:r>
            <a:r>
              <a:rPr lang="ja-JP" altLang="en-US" sz="2000" kern="100" dirty="0"/>
              <a:t>の</a:t>
            </a:r>
            <a:r>
              <a:rPr lang="ja-JP" altLang="ja-JP" sz="2000" kern="100" dirty="0"/>
              <a:t>機種一覧</a:t>
            </a:r>
          </a:p>
          <a:p>
            <a:pPr algn="just">
              <a:lnSpc>
                <a:spcPct val="100000"/>
              </a:lnSpc>
              <a:spcBef>
                <a:spcPts val="0"/>
              </a:spcBef>
            </a:pPr>
            <a:r>
              <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hlinkClick r:id="rId3"/>
              </a:rPr>
              <a:t>https://faq.myna.go.jp/faq/show/2587</a:t>
            </a:r>
            <a:endPar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00000"/>
              </a:lnSpc>
              <a:spcBef>
                <a:spcPts val="0"/>
              </a:spcBef>
            </a:pPr>
            <a:endParaRPr lang="en-US" altLang="ja-JP" sz="1200" dirty="0">
              <a:latin typeface="メイリオ" panose="020B0604030504040204" pitchFamily="50" charset="-128"/>
              <a:ea typeface="メイリオ" panose="020B0604030504040204" pitchFamily="50" charset="-128"/>
            </a:endParaRPr>
          </a:p>
          <a:p>
            <a:pPr algn="just">
              <a:lnSpc>
                <a:spcPct val="120000"/>
              </a:lnSpc>
              <a:spcBef>
                <a:spcPts val="0"/>
              </a:spcBef>
            </a:pPr>
            <a:r>
              <a:rPr lang="ja-JP" altLang="ja-JP" sz="2000" kern="100" dirty="0"/>
              <a:t>マ</a:t>
            </a:r>
            <a:r>
              <a:rPr lang="ja-JP" altLang="en-US" sz="2000" kern="100" dirty="0"/>
              <a:t>イ</a:t>
            </a:r>
            <a:r>
              <a:rPr lang="ja-JP" altLang="ja-JP" sz="2000" kern="100" dirty="0"/>
              <a:t>ナンバーカード</a:t>
            </a:r>
            <a:r>
              <a:rPr lang="ja-JP" altLang="en-US" sz="2000" kern="100" dirty="0"/>
              <a:t>読取</a:t>
            </a:r>
            <a:r>
              <a:rPr lang="ja-JP" altLang="ja-JP" sz="2000" kern="100" dirty="0"/>
              <a:t>対応</a:t>
            </a:r>
            <a:r>
              <a:rPr lang="ja-JP" altLang="en-US" sz="2000" kern="100" dirty="0"/>
              <a:t>の</a:t>
            </a:r>
            <a:endParaRPr lang="en-US" altLang="ja-JP" sz="2000" kern="100" dirty="0"/>
          </a:p>
          <a:p>
            <a:pPr algn="just">
              <a:lnSpc>
                <a:spcPct val="100000"/>
              </a:lnSpc>
              <a:spcBef>
                <a:spcPts val="0"/>
              </a:spcBef>
            </a:pPr>
            <a:r>
              <a:rPr lang="ja-JP" altLang="ja-JP" sz="2000" kern="100" dirty="0"/>
              <a:t>ＩＣカードリーダ</a:t>
            </a:r>
            <a:r>
              <a:rPr lang="ja-JP" altLang="en-US" sz="2000" kern="100" dirty="0"/>
              <a:t>ーの</a:t>
            </a:r>
            <a:r>
              <a:rPr lang="ja-JP" altLang="ja-JP" sz="2000" kern="100" dirty="0"/>
              <a:t>一覧</a:t>
            </a:r>
          </a:p>
          <a:p>
            <a:pPr algn="just">
              <a:lnSpc>
                <a:spcPct val="100000"/>
              </a:lnSpc>
              <a:spcBef>
                <a:spcPts val="0"/>
              </a:spcBef>
            </a:pPr>
            <a:r>
              <a:rPr lang="en-US" altLang="ja-JP" sz="1200" dirty="0">
                <a:effectLst/>
                <a:hlinkClick r:id="rId4"/>
              </a:rPr>
              <a:t>https://www.jpki.go.jp/prepare/reader_writer.html</a:t>
            </a:r>
            <a:endParaRPr lang="en-US" altLang="ja-JP" sz="1200" dirty="0"/>
          </a:p>
          <a:p>
            <a:pPr algn="just">
              <a:lnSpc>
                <a:spcPct val="100000"/>
              </a:lnSpc>
              <a:spcBef>
                <a:spcPts val="0"/>
              </a:spcBef>
            </a:pPr>
            <a:endParaRPr lang="en-US" altLang="ja-JP" sz="1200" kern="100" dirty="0"/>
          </a:p>
          <a:p>
            <a:pPr algn="just">
              <a:lnSpc>
                <a:spcPct val="120000"/>
              </a:lnSpc>
              <a:spcBef>
                <a:spcPts val="0"/>
              </a:spcBef>
            </a:pPr>
            <a:r>
              <a:rPr lang="ja-JP" altLang="ja-JP" sz="2000" kern="100" dirty="0"/>
              <a:t>マイナポータル</a:t>
            </a:r>
            <a:endParaRPr lang="ja-JP" altLang="ja-JP" sz="2000" strike="sngStrike" kern="100" dirty="0">
              <a:solidFill>
                <a:srgbClr val="FF0000"/>
              </a:solidFill>
            </a:endParaRPr>
          </a:p>
          <a:p>
            <a:pPr algn="just">
              <a:lnSpc>
                <a:spcPct val="100000"/>
              </a:lnSpc>
              <a:spcBef>
                <a:spcPts val="0"/>
              </a:spcBef>
            </a:pPr>
            <a:r>
              <a:rPr lang="en-US" altLang="ja-JP" sz="1200" u="sng" kern="100" dirty="0">
                <a:hlinkClick r:id="rId5"/>
              </a:rPr>
              <a:t>https://myna.go.jp/</a:t>
            </a:r>
            <a:endParaRPr lang="ja-JP" altLang="ja-JP" sz="1200" kern="1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pic>
        <p:nvPicPr>
          <p:cNvPr id="8" name="図 7" descr="マイナポータル対応（マイナンバーカード読取対応）のスマートフォンの機種一覧のQRコード">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12976"/>
            <a:ext cx="1060854" cy="1060854"/>
          </a:xfrm>
          <a:prstGeom prst="rect">
            <a:avLst/>
          </a:prstGeom>
        </p:spPr>
      </p:pic>
      <p:pic>
        <p:nvPicPr>
          <p:cNvPr id="9" name="図 8" descr="マイナンバーカード読取対応のＩＣカードリーダーの一覧のQRコード">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450" y="4235021"/>
            <a:ext cx="1060854" cy="1060854"/>
          </a:xfrm>
          <a:prstGeom prst="rect">
            <a:avLst/>
          </a:prstGeom>
        </p:spPr>
      </p:pic>
      <p:pic>
        <p:nvPicPr>
          <p:cNvPr id="10" name="図 9" descr="マイナポータル総合サイトのQRコード">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33975"/>
            <a:ext cx="986985" cy="986985"/>
          </a:xfrm>
          <a:prstGeom prst="rect">
            <a:avLst/>
          </a:prstGeom>
        </p:spPr>
      </p:pic>
      <p:sp>
        <p:nvSpPr>
          <p:cNvPr id="11" name="テキスト ボックス 10">
            <a:extLst>
              <a:ext uri="{FF2B5EF4-FFF2-40B4-BE49-F238E27FC236}">
                <a16:creationId xmlns:a16="http://schemas.microsoft.com/office/drawing/2014/main" id="{3586EDF5-E5D3-4D00-9D12-5D98D1C909D8}"/>
              </a:ext>
            </a:extLst>
          </p:cNvPr>
          <p:cNvSpPr txBox="1"/>
          <p:nvPr/>
        </p:nvSpPr>
        <p:spPr>
          <a:xfrm>
            <a:off x="1764288" y="6021288"/>
            <a:ext cx="5400000" cy="276999"/>
          </a:xfrm>
          <a:prstGeom prst="rect">
            <a:avLst/>
          </a:prstGeom>
          <a:noFill/>
        </p:spPr>
        <p:txBody>
          <a:bodyPr wrap="square" rtlCol="0">
            <a:spAutoFit/>
          </a:bodyPr>
          <a:lstStyle/>
          <a:p>
            <a:pPr marL="169200" indent="-169200"/>
            <a:r>
              <a:rPr kumimoji="1" lang="en-US" altLang="ja-JP" sz="1200" b="1" dirty="0">
                <a:solidFill>
                  <a:srgbClr val="009650"/>
                </a:solidFill>
                <a:latin typeface="Meiryo" charset="-128"/>
                <a:ea typeface="Meiryo" charset="-128"/>
                <a:cs typeface="Meiryo" charset="-128"/>
              </a:rPr>
              <a:t>※</a:t>
            </a:r>
            <a:r>
              <a:rPr kumimoji="1" lang="ja-JP" altLang="en-US" sz="1200" b="1" dirty="0">
                <a:solidFill>
                  <a:srgbClr val="009650"/>
                </a:solidFill>
                <a:latin typeface="Meiryo" charset="-128"/>
                <a:ea typeface="Meiryo" charset="-128"/>
                <a:cs typeface="Meiryo" charset="-128"/>
              </a:rPr>
              <a:t> カメラで</a:t>
            </a:r>
            <a:r>
              <a:rPr kumimoji="1" lang="en-US" altLang="ja-JP" sz="1200" b="1" dirty="0">
                <a:solidFill>
                  <a:srgbClr val="009650"/>
                </a:solidFill>
                <a:latin typeface="Meiryo" charset="-128"/>
                <a:ea typeface="Meiryo" charset="-128"/>
                <a:cs typeface="Meiryo" charset="-128"/>
              </a:rPr>
              <a:t>QR</a:t>
            </a:r>
            <a:r>
              <a:rPr kumimoji="1" lang="ja-JP" altLang="en-US" sz="1200" b="1" dirty="0">
                <a:solidFill>
                  <a:srgbClr val="009650"/>
                </a:solidFill>
                <a:latin typeface="Meiryo" charset="-128"/>
                <a:ea typeface="Meiryo" charset="-128"/>
                <a:cs typeface="Meiryo" charset="-128"/>
              </a:rPr>
              <a:t>コードを読み取ると、該当する</a:t>
            </a:r>
            <a:r>
              <a:rPr kumimoji="1" lang="en-US" altLang="ja-JP" sz="1200" b="1" dirty="0">
                <a:solidFill>
                  <a:srgbClr val="009650"/>
                </a:solidFill>
                <a:latin typeface="Meiryo" charset="-128"/>
                <a:ea typeface="Meiryo" charset="-128"/>
                <a:cs typeface="Meiryo" charset="-128"/>
              </a:rPr>
              <a:t>WEB</a:t>
            </a:r>
            <a:r>
              <a:rPr kumimoji="1" lang="ja-JP" altLang="en-US" sz="1200" b="1" dirty="0">
                <a:solidFill>
                  <a:srgbClr val="009650"/>
                </a:solidFill>
                <a:latin typeface="Meiryo" charset="-128"/>
                <a:ea typeface="Meiryo" charset="-128"/>
                <a:cs typeface="Meiryo" charset="-128"/>
              </a:rPr>
              <a:t>サイトへ接続します</a:t>
            </a:r>
          </a:p>
        </p:txBody>
      </p:sp>
      <p:pic>
        <p:nvPicPr>
          <p:cNvPr id="7" name="図 6" descr="マイナちゃんのイラスト"/>
          <p:cNvPicPr>
            <a:picLocks noChangeAspect="1"/>
          </p:cNvPicPr>
          <p:nvPr/>
        </p:nvPicPr>
        <p:blipFill rotWithShape="1">
          <a:blip r:embed="rId9">
            <a:extLst>
              <a:ext uri="{28A0092B-C50C-407E-A947-70E740481C1C}">
                <a14:useLocalDpi xmlns:a14="http://schemas.microsoft.com/office/drawing/2010/main" val="0"/>
              </a:ext>
            </a:extLst>
          </a:blip>
          <a:srcRect b="13006"/>
          <a:stretch/>
        </p:blipFill>
        <p:spPr>
          <a:xfrm>
            <a:off x="7308304" y="4797152"/>
            <a:ext cx="1187992" cy="1537537"/>
          </a:xfrm>
          <a:prstGeom prst="rect">
            <a:avLst/>
          </a:prstGeom>
        </p:spPr>
      </p:pic>
    </p:spTree>
    <p:extLst>
      <p:ext uri="{BB962C8B-B14F-4D97-AF65-F5344CB8AC3E}">
        <p14:creationId xmlns:p14="http://schemas.microsoft.com/office/powerpoint/2010/main" val="69364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p>
          <a:p>
            <a:r>
              <a:rPr lang="ja-JP" altLang="en-US" sz="4800" dirty="0">
                <a:solidFill>
                  <a:srgbClr val="009650"/>
                </a:solidFill>
              </a:rPr>
              <a:t>マイナポータルで</a:t>
            </a:r>
            <a:endParaRPr lang="en-US" altLang="ja-JP" sz="4800" dirty="0">
              <a:solidFill>
                <a:srgbClr val="009650"/>
              </a:solidFill>
            </a:endParaRPr>
          </a:p>
          <a:p>
            <a:r>
              <a:rPr lang="ja-JP" altLang="en-US" sz="4800" dirty="0">
                <a:solidFill>
                  <a:srgbClr val="009650"/>
                </a:solidFill>
              </a:rPr>
              <a:t>自分の情報を見てみよう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270704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5333293" y="5742990"/>
            <a:ext cx="2435328" cy="595730"/>
          </a:xfrm>
          <a:prstGeom prst="wedgeRoundRectCallout">
            <a:avLst>
              <a:gd name="adj1" fmla="val 59919"/>
              <a:gd name="adj2" fmla="val 20447"/>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5" name="テキスト ボックス 4">
            <a:extLst>
              <a:ext uri="{FF2B5EF4-FFF2-40B4-BE49-F238E27FC236}">
                <a16:creationId xmlns:a16="http://schemas.microsoft.com/office/drawing/2014/main" id="{4B717943-25CA-FC5A-EB36-E5787F54C374}"/>
              </a:ext>
            </a:extLst>
          </p:cNvPr>
          <p:cNvSpPr txBox="1"/>
          <p:nvPr/>
        </p:nvSpPr>
        <p:spPr>
          <a:xfrm>
            <a:off x="352771" y="1304645"/>
            <a:ext cx="8448474"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まずは、マイナポータルを使うとどんな情報が見られるのか、簡単にご説明いたします。</a:t>
            </a:r>
            <a:endParaRPr lang="en-US" altLang="ja-JP" sz="2400" b="1" dirty="0">
              <a:latin typeface="Meiryo" charset="-128"/>
              <a:ea typeface="Meiryo" charset="-128"/>
              <a:cs typeface="Meiryo" charset="-128"/>
            </a:endParaRPr>
          </a:p>
        </p:txBody>
      </p:sp>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6"/>
          <a:srcRect l="-1" t="22276" r="929" b="20415"/>
          <a:stretch/>
        </p:blipFill>
        <p:spPr>
          <a:xfrm>
            <a:off x="412947" y="2093682"/>
            <a:ext cx="3352652" cy="4029470"/>
          </a:xfrm>
          <a:prstGeom prst="rect">
            <a:avLst/>
          </a:prstGeom>
          <a:ln>
            <a:solidFill>
              <a:schemeClr val="tx1"/>
            </a:solidFill>
          </a:ln>
        </p:spPr>
      </p:pic>
      <p:sp>
        <p:nvSpPr>
          <p:cNvPr id="18" name="テキスト ボックス 17">
            <a:extLst>
              <a:ext uri="{FF2B5EF4-FFF2-40B4-BE49-F238E27FC236}">
                <a16:creationId xmlns:a16="http://schemas.microsoft.com/office/drawing/2014/main" id="{46342509-9E7A-4D38-B310-9D8D51E409C8}"/>
              </a:ext>
            </a:extLst>
          </p:cNvPr>
          <p:cNvSpPr txBox="1"/>
          <p:nvPr/>
        </p:nvSpPr>
        <p:spPr>
          <a:xfrm>
            <a:off x="520210" y="2141452"/>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
        <p:nvSpPr>
          <p:cNvPr id="22" name="正方形/長方形 21">
            <a:extLst>
              <a:ext uri="{FF2B5EF4-FFF2-40B4-BE49-F238E27FC236}">
                <a16:creationId xmlns:a16="http://schemas.microsoft.com/office/drawing/2014/main" id="{7B9DED3E-8037-4882-ACD0-1D01A9045B8C}"/>
              </a:ext>
            </a:extLst>
          </p:cNvPr>
          <p:cNvSpPr/>
          <p:nvPr/>
        </p:nvSpPr>
        <p:spPr>
          <a:xfrm>
            <a:off x="597118" y="3135571"/>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384526" y="3102366"/>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80506" y="205097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健康・医療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かかった医療費や薬の履歴、健康診断の情報などを確認できます。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2347520"/>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1709726" y="3135571"/>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1512904" y="3090402"/>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95210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税・所得・口座情報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ご自身の所得や公金受取口座など、お金にまつわる情報を確認できます。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3161154"/>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2" name="正方形/長方形 41">
            <a:extLst>
              <a:ext uri="{FF2B5EF4-FFF2-40B4-BE49-F238E27FC236}">
                <a16:creationId xmlns:a16="http://schemas.microsoft.com/office/drawing/2014/main" id="{86BAA5F0-6A00-4B11-BC1C-3994980FCFCD}"/>
              </a:ext>
            </a:extLst>
          </p:cNvPr>
          <p:cNvSpPr/>
          <p:nvPr/>
        </p:nvSpPr>
        <p:spPr>
          <a:xfrm>
            <a:off x="2817271" y="3125955"/>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図形グループ 16">
            <a:extLst>
              <a:ext uri="{FF2B5EF4-FFF2-40B4-BE49-F238E27FC236}">
                <a16:creationId xmlns:a16="http://schemas.microsoft.com/office/drawing/2014/main" id="{61299BA4-7885-4D72-AA14-49517D4C5BD1}"/>
              </a:ext>
            </a:extLst>
          </p:cNvPr>
          <p:cNvGrpSpPr/>
          <p:nvPr/>
        </p:nvGrpSpPr>
        <p:grpSpPr>
          <a:xfrm>
            <a:off x="2600927" y="3053566"/>
            <a:ext cx="360000" cy="461665"/>
            <a:chOff x="1005143" y="2246170"/>
            <a:chExt cx="360000" cy="461665"/>
          </a:xfrm>
        </p:grpSpPr>
        <p:sp>
          <p:nvSpPr>
            <p:cNvPr id="44" name="円/楕円 20">
              <a:extLst>
                <a:ext uri="{FF2B5EF4-FFF2-40B4-BE49-F238E27FC236}">
                  <a16:creationId xmlns:a16="http://schemas.microsoft.com/office/drawing/2014/main" id="{485A7AD2-0D86-4DBE-9752-C2929B66BA9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F685B86-7F18-466E-8B92-98174BE8CA02}"/>
                </a:ext>
              </a:extLst>
            </p:cNvPr>
            <p:cNvSpPr txBox="1"/>
            <p:nvPr/>
          </p:nvSpPr>
          <p:spPr>
            <a:xfrm>
              <a:off x="1005143" y="224617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864404"/>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年金関係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ご自身の年金資格記録情報や、振り込み予定日など年金にまつわる情報を確認できます。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4110630"/>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kumimoji="1" lang="ja-JP" altLang="en-US" sz="2400" b="1" dirty="0">
                  <a:solidFill>
                    <a:schemeClr val="bg1"/>
                  </a:solidFill>
                  <a:latin typeface="Meiryo" charset="-128"/>
                  <a:ea typeface="Meiryo" charset="-128"/>
                  <a:cs typeface="Meiryo" charset="-128"/>
                </a:rPr>
                <a:t>ｃ</a:t>
              </a: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597118" y="3992680"/>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399391" y="3918679"/>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5" name="テキスト ボックス 64">
            <a:extLst>
              <a:ext uri="{FF2B5EF4-FFF2-40B4-BE49-F238E27FC236}">
                <a16:creationId xmlns:a16="http://schemas.microsoft.com/office/drawing/2014/main" id="{5691404E-1577-44E1-8DB9-7CFBC638C62A}"/>
              </a:ext>
            </a:extLst>
          </p:cNvPr>
          <p:cNvSpPr txBox="1"/>
          <p:nvPr/>
        </p:nvSpPr>
        <p:spPr>
          <a:xfrm>
            <a:off x="4169762" y="484281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子ども・子育て</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児童手当の支払い額や乳幼児の健康診断情報など育児にまつわる情報を確認できます。</a:t>
            </a:r>
            <a:endParaRPr lang="en-US" altLang="ja-JP" b="1" dirty="0">
              <a:latin typeface="Meiryo" charset="-128"/>
              <a:ea typeface="Meiryo" charset="-128"/>
              <a:cs typeface="Meiryo" charset="-128"/>
            </a:endParaRPr>
          </a:p>
        </p:txBody>
      </p:sp>
      <p:grpSp>
        <p:nvGrpSpPr>
          <p:cNvPr id="66" name="図形グループ 16">
            <a:extLst>
              <a:ext uri="{FF2B5EF4-FFF2-40B4-BE49-F238E27FC236}">
                <a16:creationId xmlns:a16="http://schemas.microsoft.com/office/drawing/2014/main" id="{275EDD92-8E45-4202-9746-2D32F9067A13}"/>
              </a:ext>
            </a:extLst>
          </p:cNvPr>
          <p:cNvGrpSpPr/>
          <p:nvPr/>
        </p:nvGrpSpPr>
        <p:grpSpPr>
          <a:xfrm>
            <a:off x="3818329" y="5055464"/>
            <a:ext cx="372454" cy="461665"/>
            <a:chOff x="992689" y="2271918"/>
            <a:chExt cx="372454" cy="461665"/>
          </a:xfrm>
        </p:grpSpPr>
        <p:sp>
          <p:nvSpPr>
            <p:cNvPr id="67" name="円/楕円 20">
              <a:extLst>
                <a:ext uri="{FF2B5EF4-FFF2-40B4-BE49-F238E27FC236}">
                  <a16:creationId xmlns:a16="http://schemas.microsoft.com/office/drawing/2014/main" id="{A37F40E3-09C7-4F31-A05F-FA78C754DDF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32ADDD08-7590-42A0-B406-813B37CEAEC4}"/>
                </a:ext>
              </a:extLst>
            </p:cNvPr>
            <p:cNvSpPr txBox="1"/>
            <p:nvPr/>
          </p:nvSpPr>
          <p:spPr>
            <a:xfrm>
              <a:off x="992689"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5481220" y="5882780"/>
            <a:ext cx="2159566"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次のページに続きます！</a:t>
            </a:r>
          </a:p>
        </p:txBody>
      </p:sp>
    </p:spTree>
    <p:extLst>
      <p:ext uri="{BB962C8B-B14F-4D97-AF65-F5344CB8AC3E}">
        <p14:creationId xmlns:p14="http://schemas.microsoft.com/office/powerpoint/2010/main" val="833813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4197055" y="4661558"/>
            <a:ext cx="3571566" cy="1603574"/>
          </a:xfrm>
          <a:prstGeom prst="wedgeRoundRectCallout">
            <a:avLst>
              <a:gd name="adj1" fmla="val 65180"/>
              <a:gd name="adj2" fmla="val 36851"/>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76034" y="1513466"/>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世帯情報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ご自身の住民票記録情報（続柄コード）を確認できます。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1702517"/>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62584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福祉・介護</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介護保険に関する資格・給付情報や生活保護に関する情報などを確認できます。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2772957"/>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738228"/>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雇用保険・労災</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雇用保険や労働災害に関する給付情報などが確認できます。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3911329"/>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nvGrpSpPr>
          <p:cNvPr id="4" name="グループ化 3">
            <a:extLst>
              <a:ext uri="{FF2B5EF4-FFF2-40B4-BE49-F238E27FC236}">
                <a16:creationId xmlns:a16="http://schemas.microsoft.com/office/drawing/2014/main" id="{FB6E2CAC-78CA-4908-AC8D-103707D2F9D7}"/>
              </a:ext>
            </a:extLst>
          </p:cNvPr>
          <p:cNvGrpSpPr/>
          <p:nvPr/>
        </p:nvGrpSpPr>
        <p:grpSpPr>
          <a:xfrm>
            <a:off x="180217" y="1812428"/>
            <a:ext cx="3585382" cy="4029470"/>
            <a:chOff x="180217" y="1487659"/>
            <a:chExt cx="3585382" cy="4029470"/>
          </a:xfrm>
        </p:grpSpPr>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7"/>
            <a:srcRect l="-1" t="22276" r="929" b="20415"/>
            <a:stretch/>
          </p:blipFill>
          <p:spPr>
            <a:xfrm>
              <a:off x="412947" y="1487659"/>
              <a:ext cx="3352652" cy="4029470"/>
            </a:xfrm>
            <a:prstGeom prst="rect">
              <a:avLst/>
            </a:prstGeom>
            <a:ln>
              <a:solidFill>
                <a:schemeClr val="tx1"/>
              </a:solidFill>
            </a:ln>
          </p:spPr>
        </p:pic>
        <p:sp>
          <p:nvSpPr>
            <p:cNvPr id="22" name="正方形/長方形 21">
              <a:extLst>
                <a:ext uri="{FF2B5EF4-FFF2-40B4-BE49-F238E27FC236}">
                  <a16:creationId xmlns:a16="http://schemas.microsoft.com/office/drawing/2014/main" id="{7B9DED3E-8037-4882-ACD0-1D01A9045B8C}"/>
                </a:ext>
              </a:extLst>
            </p:cNvPr>
            <p:cNvSpPr/>
            <p:nvPr/>
          </p:nvSpPr>
          <p:spPr>
            <a:xfrm>
              <a:off x="1668585" y="3393103"/>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1375972" y="3548641"/>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2846386" y="3380816"/>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2559697" y="3580173"/>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434706" y="4163046"/>
              <a:ext cx="1078197"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180217" y="4142162"/>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4454214" y="4836406"/>
            <a:ext cx="3057247" cy="1323439"/>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今回の講座では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①医療費の確認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②薬の処方履歴の確認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③税・所得に関する情報の確認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の３つを詳しく紹介します！</a:t>
            </a:r>
          </a:p>
        </p:txBody>
      </p:sp>
      <p:sp>
        <p:nvSpPr>
          <p:cNvPr id="18" name="テキスト ボックス 17">
            <a:extLst>
              <a:ext uri="{FF2B5EF4-FFF2-40B4-BE49-F238E27FC236}">
                <a16:creationId xmlns:a16="http://schemas.microsoft.com/office/drawing/2014/main" id="{46342509-9E7A-4D38-B310-9D8D51E409C8}"/>
              </a:ext>
            </a:extLst>
          </p:cNvPr>
          <p:cNvSpPr txBox="1"/>
          <p:nvPr/>
        </p:nvSpPr>
        <p:spPr>
          <a:xfrm>
            <a:off x="531261" y="1887183"/>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1430487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A3ECDE7-B329-F07C-50E2-E244C7FE6335}"/>
              </a:ext>
            </a:extLst>
          </p:cNvPr>
          <p:cNvPicPr>
            <a:picLocks noChangeAspect="1"/>
          </p:cNvPicPr>
          <p:nvPr/>
        </p:nvPicPr>
        <p:blipFill>
          <a:blip r:embed="rId4"/>
          <a:stretch>
            <a:fillRect/>
          </a:stretch>
        </p:blipFill>
        <p:spPr>
          <a:xfrm>
            <a:off x="7197576" y="3899813"/>
            <a:ext cx="1335140" cy="2353260"/>
          </a:xfrm>
          <a:prstGeom prst="rect">
            <a:avLst/>
          </a:prstGeom>
        </p:spPr>
      </p:pic>
      <p:pic>
        <p:nvPicPr>
          <p:cNvPr id="9" name="図 8">
            <a:extLst>
              <a:ext uri="{FF2B5EF4-FFF2-40B4-BE49-F238E27FC236}">
                <a16:creationId xmlns:a16="http://schemas.microsoft.com/office/drawing/2014/main" id="{01F4690A-B766-EA01-D5DF-9988BE94FF35}"/>
              </a:ext>
            </a:extLst>
          </p:cNvPr>
          <p:cNvPicPr>
            <a:picLocks noChangeAspect="1"/>
          </p:cNvPicPr>
          <p:nvPr/>
        </p:nvPicPr>
        <p:blipFill>
          <a:blip r:embed="rId5"/>
          <a:stretch>
            <a:fillRect/>
          </a:stretch>
        </p:blipFill>
        <p:spPr>
          <a:xfrm>
            <a:off x="5721652" y="3893717"/>
            <a:ext cx="1335140" cy="2347163"/>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6F4E4AB-5FEF-76BC-795D-B46E0796C68C}"/>
              </a:ext>
            </a:extLst>
          </p:cNvPr>
          <p:cNvPicPr>
            <a:picLocks noChangeAspect="1"/>
          </p:cNvPicPr>
          <p:nvPr/>
        </p:nvPicPr>
        <p:blipFill rotWithShape="1">
          <a:blip r:embed="rId6"/>
          <a:srcRect t="9011" b="5665"/>
          <a:stretch/>
        </p:blipFill>
        <p:spPr>
          <a:xfrm>
            <a:off x="7203476" y="1400097"/>
            <a:ext cx="1310490" cy="2323262"/>
          </a:xfrm>
          <a:prstGeom prst="rect">
            <a:avLst/>
          </a:prstGeom>
          <a:ln>
            <a:solidFill>
              <a:schemeClr val="tx1"/>
            </a:solidFill>
          </a:ln>
        </p:spPr>
      </p:pic>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080050A6-60A2-8F52-A101-E6AF1DB79753}"/>
              </a:ext>
            </a:extLst>
          </p:cNvPr>
          <p:cNvPicPr>
            <a:picLocks noChangeAspect="1"/>
          </p:cNvPicPr>
          <p:nvPr/>
        </p:nvPicPr>
        <p:blipFill rotWithShape="1">
          <a:blip r:embed="rId7"/>
          <a:srcRect t="9011" b="5665"/>
          <a:stretch/>
        </p:blipFill>
        <p:spPr>
          <a:xfrm>
            <a:off x="5710321" y="1398302"/>
            <a:ext cx="1311501" cy="2325057"/>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医療費情報を見てみよう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478857" y="1340768"/>
            <a:ext cx="4508670" cy="396000"/>
          </a:xfrm>
        </p:spPr>
        <p:txBody>
          <a:bodyPr>
            <a:noAutofit/>
          </a:bodyPr>
          <a:lstStyle/>
          <a:p>
            <a:r>
              <a:rPr lang="ja-JP" altLang="en-US" sz="2200" dirty="0"/>
              <a:t>マイナポータルを使って</a:t>
            </a:r>
            <a:endParaRPr lang="en-US" altLang="ja-JP" sz="2200" dirty="0"/>
          </a:p>
          <a:p>
            <a:r>
              <a:rPr lang="ja-JP" altLang="en-US" sz="2200" dirty="0"/>
              <a:t>かかった医療費を確認してみよう</a:t>
            </a:r>
          </a:p>
        </p:txBody>
      </p:sp>
      <p:sp>
        <p:nvSpPr>
          <p:cNvPr id="42" name="上矢印 54">
            <a:extLst>
              <a:ext uri="{FF2B5EF4-FFF2-40B4-BE49-F238E27FC236}">
                <a16:creationId xmlns:a16="http://schemas.microsoft.com/office/drawing/2014/main" id="{FCF446FB-0DAF-76DA-9E1E-F9AF7FEC3626}"/>
              </a:ext>
            </a:extLst>
          </p:cNvPr>
          <p:cNvSpPr>
            <a:spLocks noChangeAspect="1"/>
          </p:cNvSpPr>
          <p:nvPr/>
        </p:nvSpPr>
        <p:spPr>
          <a:xfrm>
            <a:off x="6016653" y="1642604"/>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5538D7C3-E150-C61E-973E-4E0249D3BFAE}"/>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427136" y="3012505"/>
            <a:ext cx="473301" cy="540000"/>
          </a:xfrm>
          <a:prstGeom prst="rect">
            <a:avLst/>
          </a:prstGeom>
        </p:spPr>
      </p:pic>
      <p:pic>
        <p:nvPicPr>
          <p:cNvPr id="44" name="図 43">
            <a:extLst>
              <a:ext uri="{FF2B5EF4-FFF2-40B4-BE49-F238E27FC236}">
                <a16:creationId xmlns:a16="http://schemas.microsoft.com/office/drawing/2014/main" id="{1B741796-0328-4DFE-8E92-04B444A8F23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720755">
            <a:off x="7380216" y="4636496"/>
            <a:ext cx="473301" cy="540000"/>
          </a:xfrm>
          <a:prstGeom prst="rect">
            <a:avLst/>
          </a:prstGeom>
        </p:spPr>
      </p:pic>
      <p:sp>
        <p:nvSpPr>
          <p:cNvPr id="24" name="正方形/長方形 23">
            <a:extLst>
              <a:ext uri="{FF2B5EF4-FFF2-40B4-BE49-F238E27FC236}">
                <a16:creationId xmlns:a16="http://schemas.microsoft.com/office/drawing/2014/main" id="{E7EFAF58-82AC-123E-07AE-BCB7FE654ED9}"/>
              </a:ext>
            </a:extLst>
          </p:cNvPr>
          <p:cNvSpPr/>
          <p:nvPr/>
        </p:nvSpPr>
        <p:spPr>
          <a:xfrm>
            <a:off x="7197949" y="2386978"/>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64">
            <a:extLst>
              <a:ext uri="{FF2B5EF4-FFF2-40B4-BE49-F238E27FC236}">
                <a16:creationId xmlns:a16="http://schemas.microsoft.com/office/drawing/2014/main" id="{443C47B6-8869-A7A6-C3FD-B47F541B4D70}"/>
              </a:ext>
            </a:extLst>
          </p:cNvPr>
          <p:cNvGrpSpPr/>
          <p:nvPr/>
        </p:nvGrpSpPr>
        <p:grpSpPr>
          <a:xfrm>
            <a:off x="7155734" y="2055875"/>
            <a:ext cx="296586" cy="293005"/>
            <a:chOff x="3546641" y="3995693"/>
            <a:chExt cx="296586" cy="293005"/>
          </a:xfrm>
        </p:grpSpPr>
        <p:sp>
          <p:nvSpPr>
            <p:cNvPr id="45" name="円/楕円 65">
              <a:extLst>
                <a:ext uri="{FF2B5EF4-FFF2-40B4-BE49-F238E27FC236}">
                  <a16:creationId xmlns:a16="http://schemas.microsoft.com/office/drawing/2014/main" id="{2B706E57-F8E0-5E66-347E-E27D6F8B6D29}"/>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6">
              <a:extLst>
                <a:ext uri="{FF2B5EF4-FFF2-40B4-BE49-F238E27FC236}">
                  <a16:creationId xmlns:a16="http://schemas.microsoft.com/office/drawing/2014/main" id="{0A241460-AD46-C3E0-2EF9-6DDF00056A5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a:extLst>
              <a:ext uri="{FF2B5EF4-FFF2-40B4-BE49-F238E27FC236}">
                <a16:creationId xmlns:a16="http://schemas.microsoft.com/office/drawing/2014/main" id="{85D4DED8-822A-449C-514F-1B21F5BE76BB}"/>
              </a:ext>
            </a:extLst>
          </p:cNvPr>
          <p:cNvSpPr/>
          <p:nvPr/>
        </p:nvSpPr>
        <p:spPr>
          <a:xfrm>
            <a:off x="5719312" y="4362658"/>
            <a:ext cx="1334080" cy="15866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40CA13DA-87AC-BC83-1D29-A7ACF353050D}"/>
              </a:ext>
            </a:extLst>
          </p:cNvPr>
          <p:cNvSpPr/>
          <p:nvPr/>
        </p:nvSpPr>
        <p:spPr>
          <a:xfrm>
            <a:off x="7204663" y="4167030"/>
            <a:ext cx="1312073" cy="1782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69">
            <a:extLst>
              <a:ext uri="{FF2B5EF4-FFF2-40B4-BE49-F238E27FC236}">
                <a16:creationId xmlns:a16="http://schemas.microsoft.com/office/drawing/2014/main" id="{8CE514EF-0673-C692-76C6-4CA116A30F2E}"/>
              </a:ext>
            </a:extLst>
          </p:cNvPr>
          <p:cNvGrpSpPr/>
          <p:nvPr/>
        </p:nvGrpSpPr>
        <p:grpSpPr>
          <a:xfrm>
            <a:off x="5775762" y="1605820"/>
            <a:ext cx="296587" cy="293005"/>
            <a:chOff x="2897417" y="3995693"/>
            <a:chExt cx="296587" cy="293005"/>
          </a:xfrm>
        </p:grpSpPr>
        <p:sp>
          <p:nvSpPr>
            <p:cNvPr id="51" name="円/楕円 70">
              <a:extLst>
                <a:ext uri="{FF2B5EF4-FFF2-40B4-BE49-F238E27FC236}">
                  <a16:creationId xmlns:a16="http://schemas.microsoft.com/office/drawing/2014/main" id="{A85C0979-7F2F-F96E-6675-046B525132F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DAF3FE96-6857-CEEB-24BA-397E0220AE2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53" name="図形グループ 69">
            <a:extLst>
              <a:ext uri="{FF2B5EF4-FFF2-40B4-BE49-F238E27FC236}">
                <a16:creationId xmlns:a16="http://schemas.microsoft.com/office/drawing/2014/main" id="{EFDAF993-945B-395A-0612-D50420633D7D}"/>
              </a:ext>
            </a:extLst>
          </p:cNvPr>
          <p:cNvGrpSpPr/>
          <p:nvPr/>
        </p:nvGrpSpPr>
        <p:grpSpPr>
          <a:xfrm>
            <a:off x="5424004" y="4141978"/>
            <a:ext cx="296586" cy="293005"/>
            <a:chOff x="4232441" y="3995693"/>
            <a:chExt cx="296586" cy="293005"/>
          </a:xfrm>
        </p:grpSpPr>
        <p:sp>
          <p:nvSpPr>
            <p:cNvPr id="54" name="円/楕円 70">
              <a:extLst>
                <a:ext uri="{FF2B5EF4-FFF2-40B4-BE49-F238E27FC236}">
                  <a16:creationId xmlns:a16="http://schemas.microsoft.com/office/drawing/2014/main" id="{36B839A4-774D-9DC5-759E-FC86A5D62CA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71">
              <a:extLst>
                <a:ext uri="{FF2B5EF4-FFF2-40B4-BE49-F238E27FC236}">
                  <a16:creationId xmlns:a16="http://schemas.microsoft.com/office/drawing/2014/main" id="{D21625FB-9FC0-DFF2-4225-780BC6FA4CA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テキスト ボックス 55">
            <a:extLst>
              <a:ext uri="{FF2B5EF4-FFF2-40B4-BE49-F238E27FC236}">
                <a16:creationId xmlns:a16="http://schemas.microsoft.com/office/drawing/2014/main" id="{0FC813BC-0388-F0E3-FD3F-E9464A8029CC}"/>
              </a:ext>
            </a:extLst>
          </p:cNvPr>
          <p:cNvSpPr txBox="1"/>
          <p:nvPr/>
        </p:nvSpPr>
        <p:spPr>
          <a:xfrm>
            <a:off x="543891" y="2050390"/>
            <a:ext cx="3781953"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健康医療の中の「医療費」</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過去の医療費の棒グラフや金額が表示される（</a:t>
            </a:r>
            <a:r>
              <a:rPr lang="en-US" altLang="ja-JP" b="1" dirty="0">
                <a:latin typeface="メイリオ" panose="020B0604030504040204" pitchFamily="50" charset="-128"/>
                <a:ea typeface="メイリオ" panose="020B0604030504040204" pitchFamily="50" charset="-128"/>
              </a:rPr>
              <a:t>2021</a:t>
            </a:r>
            <a:r>
              <a:rPr lang="ja-JP" altLang="en-US" b="1" dirty="0">
                <a:latin typeface="メイリオ" panose="020B0604030504040204" pitchFamily="50" charset="-128"/>
                <a:ea typeface="メイリオ" panose="020B0604030504040204" pitchFamily="50" charset="-128"/>
              </a:rPr>
              <a:t>年９月分～）</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棒グラフをダブルタップすると</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その年に受診した医療機関や</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詳細な医療費が表示される</a:t>
            </a:r>
            <a:endParaRPr lang="en-US" altLang="ja-JP" sz="1800" b="1" dirty="0">
              <a:latin typeface="メイリオ" panose="020B0604030504040204" pitchFamily="50" charset="-128"/>
              <a:ea typeface="メイリオ" panose="020B0604030504040204" pitchFamily="50" charset="-128"/>
            </a:endParaRPr>
          </a:p>
        </p:txBody>
      </p:sp>
      <p:grpSp>
        <p:nvGrpSpPr>
          <p:cNvPr id="57" name="図形グループ 52">
            <a:extLst>
              <a:ext uri="{FF2B5EF4-FFF2-40B4-BE49-F238E27FC236}">
                <a16:creationId xmlns:a16="http://schemas.microsoft.com/office/drawing/2014/main" id="{AC080DE7-6CF1-5E82-8835-8C84A732A73E}"/>
              </a:ext>
            </a:extLst>
          </p:cNvPr>
          <p:cNvGrpSpPr/>
          <p:nvPr/>
        </p:nvGrpSpPr>
        <p:grpSpPr>
          <a:xfrm>
            <a:off x="7108407" y="3932735"/>
            <a:ext cx="325536" cy="324509"/>
            <a:chOff x="5101121" y="3995693"/>
            <a:chExt cx="296586" cy="293005"/>
          </a:xfrm>
        </p:grpSpPr>
        <p:sp>
          <p:nvSpPr>
            <p:cNvPr id="58" name="円/楕円 53">
              <a:extLst>
                <a:ext uri="{FF2B5EF4-FFF2-40B4-BE49-F238E27FC236}">
                  <a16:creationId xmlns:a16="http://schemas.microsoft.com/office/drawing/2014/main" id="{DC013C7A-C99D-7253-D88E-1E2294518CD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4">
              <a:extLst>
                <a:ext uri="{FF2B5EF4-FFF2-40B4-BE49-F238E27FC236}">
                  <a16:creationId xmlns:a16="http://schemas.microsoft.com/office/drawing/2014/main" id="{95DAC4B0-2753-8D9C-6693-BB609421A05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3278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C7A120-73ED-CAB6-299F-6665B6ABA46E}"/>
              </a:ext>
            </a:extLst>
          </p:cNvPr>
          <p:cNvGrpSpPr>
            <a:grpSpLocks noChangeAspect="1"/>
          </p:cNvGrpSpPr>
          <p:nvPr/>
        </p:nvGrpSpPr>
        <p:grpSpPr bwMode="auto">
          <a:xfrm>
            <a:off x="342900" y="1122363"/>
            <a:ext cx="8470900" cy="4622800"/>
            <a:chOff x="216" y="707"/>
            <a:chExt cx="5336" cy="2912"/>
          </a:xfrm>
        </p:grpSpPr>
        <p:sp>
          <p:nvSpPr>
            <p:cNvPr id="6" name="AutoShape 3">
              <a:extLst>
                <a:ext uri="{FF2B5EF4-FFF2-40B4-BE49-F238E27FC236}">
                  <a16:creationId xmlns:a16="http://schemas.microsoft.com/office/drawing/2014/main" id="{EDFCE5F6-A874-3C9E-B72A-9B41A33AC72B}"/>
                </a:ext>
              </a:extLst>
            </p:cNvPr>
            <p:cNvSpPr>
              <a:spLocks noChangeAspect="1" noChangeArrowheads="1" noTextEdit="1"/>
            </p:cNvSpPr>
            <p:nvPr/>
          </p:nvSpPr>
          <p:spPr bwMode="auto">
            <a:xfrm>
              <a:off x="216" y="709"/>
              <a:ext cx="5328" cy="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Freeform 5">
              <a:extLst>
                <a:ext uri="{FF2B5EF4-FFF2-40B4-BE49-F238E27FC236}">
                  <a16:creationId xmlns:a16="http://schemas.microsoft.com/office/drawing/2014/main" id="{DDD24537-0740-67A8-3D30-F8A03A841BE1}"/>
                </a:ext>
              </a:extLst>
            </p:cNvPr>
            <p:cNvSpPr>
              <a:spLocks noEditPoints="1"/>
            </p:cNvSpPr>
            <p:nvPr/>
          </p:nvSpPr>
          <p:spPr bwMode="auto">
            <a:xfrm>
              <a:off x="216" y="1345"/>
              <a:ext cx="5336" cy="2274"/>
            </a:xfrm>
            <a:custGeom>
              <a:avLst/>
              <a:gdLst>
                <a:gd name="T0" fmla="*/ 6992 w 8881"/>
                <a:gd name="T1" fmla="*/ 0 h 3780"/>
                <a:gd name="T2" fmla="*/ 6992 w 8881"/>
                <a:gd name="T3" fmla="*/ 0 h 3780"/>
                <a:gd name="T4" fmla="*/ 1889 w 8881"/>
                <a:gd name="T5" fmla="*/ 0 h 3780"/>
                <a:gd name="T6" fmla="*/ 0 w 8881"/>
                <a:gd name="T7" fmla="*/ 1890 h 3780"/>
                <a:gd name="T8" fmla="*/ 1889 w 8881"/>
                <a:gd name="T9" fmla="*/ 3780 h 3780"/>
                <a:gd name="T10" fmla="*/ 6992 w 8881"/>
                <a:gd name="T11" fmla="*/ 3780 h 3780"/>
                <a:gd name="T12" fmla="*/ 8881 w 8881"/>
                <a:gd name="T13" fmla="*/ 1890 h 3780"/>
                <a:gd name="T14" fmla="*/ 6992 w 8881"/>
                <a:gd name="T15" fmla="*/ 0 h 3780"/>
                <a:gd name="T16" fmla="*/ 6992 w 8881"/>
                <a:gd name="T17" fmla="*/ 13 h 3780"/>
                <a:gd name="T18" fmla="*/ 6992 w 8881"/>
                <a:gd name="T19" fmla="*/ 13 h 3780"/>
                <a:gd name="T20" fmla="*/ 8317 w 8881"/>
                <a:gd name="T21" fmla="*/ 565 h 3780"/>
                <a:gd name="T22" fmla="*/ 8868 w 8881"/>
                <a:gd name="T23" fmla="*/ 1890 h 3780"/>
                <a:gd name="T24" fmla="*/ 8317 w 8881"/>
                <a:gd name="T25" fmla="*/ 3215 h 3780"/>
                <a:gd name="T26" fmla="*/ 6992 w 8881"/>
                <a:gd name="T27" fmla="*/ 3766 h 3780"/>
                <a:gd name="T28" fmla="*/ 1889 w 8881"/>
                <a:gd name="T29" fmla="*/ 3766 h 3780"/>
                <a:gd name="T30" fmla="*/ 564 w 8881"/>
                <a:gd name="T31" fmla="*/ 3215 h 3780"/>
                <a:gd name="T32" fmla="*/ 13 w 8881"/>
                <a:gd name="T33" fmla="*/ 1890 h 3780"/>
                <a:gd name="T34" fmla="*/ 564 w 8881"/>
                <a:gd name="T35" fmla="*/ 565 h 3780"/>
                <a:gd name="T36" fmla="*/ 1889 w 8881"/>
                <a:gd name="T37" fmla="*/ 13 h 3780"/>
                <a:gd name="T38" fmla="*/ 6992 w 8881"/>
                <a:gd name="T39" fmla="*/ 13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1" h="3780">
                  <a:moveTo>
                    <a:pt x="6992" y="0"/>
                  </a:moveTo>
                  <a:lnTo>
                    <a:pt x="6992" y="0"/>
                  </a:lnTo>
                  <a:lnTo>
                    <a:pt x="1889" y="0"/>
                  </a:lnTo>
                  <a:cubicBezTo>
                    <a:pt x="850" y="0"/>
                    <a:pt x="0" y="850"/>
                    <a:pt x="0" y="1890"/>
                  </a:cubicBezTo>
                  <a:cubicBezTo>
                    <a:pt x="0" y="2929"/>
                    <a:pt x="850" y="3780"/>
                    <a:pt x="1889" y="3780"/>
                  </a:cubicBezTo>
                  <a:lnTo>
                    <a:pt x="6992" y="3780"/>
                  </a:lnTo>
                  <a:cubicBezTo>
                    <a:pt x="8031" y="3780"/>
                    <a:pt x="8881" y="2929"/>
                    <a:pt x="8881" y="1890"/>
                  </a:cubicBezTo>
                  <a:cubicBezTo>
                    <a:pt x="8881" y="850"/>
                    <a:pt x="8031" y="0"/>
                    <a:pt x="6992" y="0"/>
                  </a:cubicBezTo>
                  <a:close/>
                  <a:moveTo>
                    <a:pt x="6992" y="13"/>
                  </a:moveTo>
                  <a:lnTo>
                    <a:pt x="6992" y="13"/>
                  </a:lnTo>
                  <a:cubicBezTo>
                    <a:pt x="7491" y="13"/>
                    <a:pt x="7961" y="209"/>
                    <a:pt x="8317" y="565"/>
                  </a:cubicBezTo>
                  <a:cubicBezTo>
                    <a:pt x="8672" y="920"/>
                    <a:pt x="8868" y="1391"/>
                    <a:pt x="8868" y="1890"/>
                  </a:cubicBezTo>
                  <a:cubicBezTo>
                    <a:pt x="8868" y="2389"/>
                    <a:pt x="8672" y="2860"/>
                    <a:pt x="8317" y="3215"/>
                  </a:cubicBezTo>
                  <a:cubicBezTo>
                    <a:pt x="7961" y="3570"/>
                    <a:pt x="7491" y="3766"/>
                    <a:pt x="6992" y="3766"/>
                  </a:cubicBezTo>
                  <a:lnTo>
                    <a:pt x="1889" y="3766"/>
                  </a:lnTo>
                  <a:cubicBezTo>
                    <a:pt x="1390" y="3766"/>
                    <a:pt x="920" y="3570"/>
                    <a:pt x="564" y="3215"/>
                  </a:cubicBezTo>
                  <a:cubicBezTo>
                    <a:pt x="209" y="2860"/>
                    <a:pt x="13" y="2389"/>
                    <a:pt x="13" y="1890"/>
                  </a:cubicBezTo>
                  <a:cubicBezTo>
                    <a:pt x="13" y="1391"/>
                    <a:pt x="209" y="920"/>
                    <a:pt x="564" y="565"/>
                  </a:cubicBezTo>
                  <a:cubicBezTo>
                    <a:pt x="920" y="209"/>
                    <a:pt x="1390" y="13"/>
                    <a:pt x="1889" y="13"/>
                  </a:cubicBezTo>
                  <a:lnTo>
                    <a:pt x="6992" y="13"/>
                  </a:ln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 name="Freeform 6">
              <a:extLst>
                <a:ext uri="{FF2B5EF4-FFF2-40B4-BE49-F238E27FC236}">
                  <a16:creationId xmlns:a16="http://schemas.microsoft.com/office/drawing/2014/main" id="{2EECA3A7-3EBA-43FD-3AC3-8F1C15053F04}"/>
                </a:ext>
              </a:extLst>
            </p:cNvPr>
            <p:cNvSpPr>
              <a:spLocks/>
            </p:cNvSpPr>
            <p:nvPr/>
          </p:nvSpPr>
          <p:spPr bwMode="auto">
            <a:xfrm>
              <a:off x="220"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3" y="2066"/>
                    <a:pt x="0" y="1602"/>
                    <a:pt x="0" y="1033"/>
                  </a:cubicBezTo>
                  <a:cubicBezTo>
                    <a:pt x="0" y="463"/>
                    <a:pt x="463"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7">
              <a:extLst>
                <a:ext uri="{FF2B5EF4-FFF2-40B4-BE49-F238E27FC236}">
                  <a16:creationId xmlns:a16="http://schemas.microsoft.com/office/drawing/2014/main" id="{DB112C90-8824-2C31-9E79-00B9F7791898}"/>
                </a:ext>
              </a:extLst>
            </p:cNvPr>
            <p:cNvSpPr>
              <a:spLocks noEditPoints="1"/>
            </p:cNvSpPr>
            <p:nvPr/>
          </p:nvSpPr>
          <p:spPr bwMode="auto">
            <a:xfrm>
              <a:off x="216" y="1061"/>
              <a:ext cx="1248"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8">
              <a:extLst>
                <a:ext uri="{FF2B5EF4-FFF2-40B4-BE49-F238E27FC236}">
                  <a16:creationId xmlns:a16="http://schemas.microsoft.com/office/drawing/2014/main" id="{97E02002-9DC8-DBB4-E1D3-C0515797B55D}"/>
                </a:ext>
              </a:extLst>
            </p:cNvPr>
            <p:cNvSpPr>
              <a:spLocks/>
            </p:cNvSpPr>
            <p:nvPr/>
          </p:nvSpPr>
          <p:spPr bwMode="auto">
            <a:xfrm>
              <a:off x="901" y="1860"/>
              <a:ext cx="1241" cy="1243"/>
            </a:xfrm>
            <a:custGeom>
              <a:avLst/>
              <a:gdLst>
                <a:gd name="T0" fmla="*/ 1033 w 2065"/>
                <a:gd name="T1" fmla="*/ 2065 h 2065"/>
                <a:gd name="T2" fmla="*/ 1033 w 2065"/>
                <a:gd name="T3" fmla="*/ 2065 h 2065"/>
                <a:gd name="T4" fmla="*/ 0 w 2065"/>
                <a:gd name="T5" fmla="*/ 1033 h 2065"/>
                <a:gd name="T6" fmla="*/ 1033 w 2065"/>
                <a:gd name="T7" fmla="*/ 0 h 2065"/>
                <a:gd name="T8" fmla="*/ 2065 w 2065"/>
                <a:gd name="T9" fmla="*/ 1033 h 2065"/>
                <a:gd name="T10" fmla="*/ 1033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3" y="2065"/>
                  </a:moveTo>
                  <a:lnTo>
                    <a:pt x="1033" y="2065"/>
                  </a:lnTo>
                  <a:cubicBezTo>
                    <a:pt x="463" y="2065"/>
                    <a:pt x="0" y="1602"/>
                    <a:pt x="0" y="1033"/>
                  </a:cubicBezTo>
                  <a:cubicBezTo>
                    <a:pt x="0" y="463"/>
                    <a:pt x="463" y="0"/>
                    <a:pt x="1033" y="0"/>
                  </a:cubicBezTo>
                  <a:cubicBezTo>
                    <a:pt x="1602" y="0"/>
                    <a:pt x="2065" y="463"/>
                    <a:pt x="2065" y="1033"/>
                  </a:cubicBezTo>
                  <a:cubicBezTo>
                    <a:pt x="2065" y="1602"/>
                    <a:pt x="1602"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9">
              <a:extLst>
                <a:ext uri="{FF2B5EF4-FFF2-40B4-BE49-F238E27FC236}">
                  <a16:creationId xmlns:a16="http://schemas.microsoft.com/office/drawing/2014/main" id="{4597AB94-5745-244E-87B0-A6AC9F32B37E}"/>
                </a:ext>
              </a:extLst>
            </p:cNvPr>
            <p:cNvSpPr>
              <a:spLocks noEditPoints="1"/>
            </p:cNvSpPr>
            <p:nvPr/>
          </p:nvSpPr>
          <p:spPr bwMode="auto">
            <a:xfrm>
              <a:off x="897" y="1856"/>
              <a:ext cx="1249" cy="1251"/>
            </a:xfrm>
            <a:custGeom>
              <a:avLst/>
              <a:gdLst>
                <a:gd name="T0" fmla="*/ 1040 w 2079"/>
                <a:gd name="T1" fmla="*/ 0 h 2079"/>
                <a:gd name="T2" fmla="*/ 1040 w 2079"/>
                <a:gd name="T3" fmla="*/ 0 h 2079"/>
                <a:gd name="T4" fmla="*/ 0 w 2079"/>
                <a:gd name="T5" fmla="*/ 1040 h 2079"/>
                <a:gd name="T6" fmla="*/ 1040 w 2079"/>
                <a:gd name="T7" fmla="*/ 2079 h 2079"/>
                <a:gd name="T8" fmla="*/ 2079 w 2079"/>
                <a:gd name="T9" fmla="*/ 1040 h 2079"/>
                <a:gd name="T10" fmla="*/ 1040 w 2079"/>
                <a:gd name="T11" fmla="*/ 0 h 2079"/>
                <a:gd name="T12" fmla="*/ 1040 w 2079"/>
                <a:gd name="T13" fmla="*/ 14 h 2079"/>
                <a:gd name="T14" fmla="*/ 1040 w 2079"/>
                <a:gd name="T15" fmla="*/ 14 h 2079"/>
                <a:gd name="T16" fmla="*/ 2066 w 2079"/>
                <a:gd name="T17" fmla="*/ 1040 h 2079"/>
                <a:gd name="T18" fmla="*/ 1040 w 2079"/>
                <a:gd name="T19" fmla="*/ 2066 h 2079"/>
                <a:gd name="T20" fmla="*/ 14 w 2079"/>
                <a:gd name="T21" fmla="*/ 1040 h 2079"/>
                <a:gd name="T22" fmla="*/ 1040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40" y="0"/>
                  </a:moveTo>
                  <a:lnTo>
                    <a:pt x="1040" y="0"/>
                  </a:lnTo>
                  <a:cubicBezTo>
                    <a:pt x="466" y="0"/>
                    <a:pt x="0" y="466"/>
                    <a:pt x="0" y="1040"/>
                  </a:cubicBezTo>
                  <a:cubicBezTo>
                    <a:pt x="0" y="1614"/>
                    <a:pt x="466" y="2079"/>
                    <a:pt x="1040" y="2079"/>
                  </a:cubicBezTo>
                  <a:cubicBezTo>
                    <a:pt x="1614" y="2079"/>
                    <a:pt x="2079" y="1614"/>
                    <a:pt x="2079" y="1040"/>
                  </a:cubicBezTo>
                  <a:cubicBezTo>
                    <a:pt x="2079" y="466"/>
                    <a:pt x="1614" y="0"/>
                    <a:pt x="1040" y="0"/>
                  </a:cubicBezTo>
                  <a:close/>
                  <a:moveTo>
                    <a:pt x="1040" y="14"/>
                  </a:moveTo>
                  <a:lnTo>
                    <a:pt x="1040" y="14"/>
                  </a:lnTo>
                  <a:cubicBezTo>
                    <a:pt x="1605" y="14"/>
                    <a:pt x="2066" y="474"/>
                    <a:pt x="2066" y="1040"/>
                  </a:cubicBezTo>
                  <a:cubicBezTo>
                    <a:pt x="2066" y="1605"/>
                    <a:pt x="1605" y="2066"/>
                    <a:pt x="1040" y="2066"/>
                  </a:cubicBezTo>
                  <a:cubicBezTo>
                    <a:pt x="474" y="2066"/>
                    <a:pt x="14" y="1605"/>
                    <a:pt x="14" y="1040"/>
                  </a:cubicBezTo>
                  <a:cubicBezTo>
                    <a:pt x="14" y="474"/>
                    <a:pt x="474" y="14"/>
                    <a:pt x="1040"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10">
              <a:extLst>
                <a:ext uri="{FF2B5EF4-FFF2-40B4-BE49-F238E27FC236}">
                  <a16:creationId xmlns:a16="http://schemas.microsoft.com/office/drawing/2014/main" id="{D62B53F5-7931-5B98-C9F2-694B697B6502}"/>
                </a:ext>
              </a:extLst>
            </p:cNvPr>
            <p:cNvSpPr>
              <a:spLocks/>
            </p:cNvSpPr>
            <p:nvPr/>
          </p:nvSpPr>
          <p:spPr bwMode="auto">
            <a:xfrm>
              <a:off x="1582" y="1065"/>
              <a:ext cx="1241" cy="1242"/>
            </a:xfrm>
            <a:custGeom>
              <a:avLst/>
              <a:gdLst>
                <a:gd name="T0" fmla="*/ 1033 w 2065"/>
                <a:gd name="T1" fmla="*/ 2066 h 2066"/>
                <a:gd name="T2" fmla="*/ 1033 w 2065"/>
                <a:gd name="T3" fmla="*/ 2066 h 2066"/>
                <a:gd name="T4" fmla="*/ 0 w 2065"/>
                <a:gd name="T5" fmla="*/ 1033 h 2066"/>
                <a:gd name="T6" fmla="*/ 1033 w 2065"/>
                <a:gd name="T7" fmla="*/ 0 h 2066"/>
                <a:gd name="T8" fmla="*/ 2065 w 2065"/>
                <a:gd name="T9" fmla="*/ 1033 h 2066"/>
                <a:gd name="T10" fmla="*/ 1033 w 2065"/>
                <a:gd name="T11" fmla="*/ 2066 h 2066"/>
              </a:gdLst>
              <a:ahLst/>
              <a:cxnLst>
                <a:cxn ang="0">
                  <a:pos x="T0" y="T1"/>
                </a:cxn>
                <a:cxn ang="0">
                  <a:pos x="T2" y="T3"/>
                </a:cxn>
                <a:cxn ang="0">
                  <a:pos x="T4" y="T5"/>
                </a:cxn>
                <a:cxn ang="0">
                  <a:pos x="T6" y="T7"/>
                </a:cxn>
                <a:cxn ang="0">
                  <a:pos x="T8" y="T9"/>
                </a:cxn>
                <a:cxn ang="0">
                  <a:pos x="T10" y="T11"/>
                </a:cxn>
              </a:cxnLst>
              <a:rect l="0" t="0" r="r" b="b"/>
              <a:pathLst>
                <a:path w="2065" h="2066">
                  <a:moveTo>
                    <a:pt x="1033" y="2066"/>
                  </a:moveTo>
                  <a:lnTo>
                    <a:pt x="1033" y="2066"/>
                  </a:lnTo>
                  <a:cubicBezTo>
                    <a:pt x="463" y="2066"/>
                    <a:pt x="0" y="1602"/>
                    <a:pt x="0" y="1033"/>
                  </a:cubicBezTo>
                  <a:cubicBezTo>
                    <a:pt x="0" y="463"/>
                    <a:pt x="463" y="0"/>
                    <a:pt x="1033" y="0"/>
                  </a:cubicBezTo>
                  <a:cubicBezTo>
                    <a:pt x="1602" y="0"/>
                    <a:pt x="2065" y="463"/>
                    <a:pt x="2065" y="1033"/>
                  </a:cubicBezTo>
                  <a:cubicBezTo>
                    <a:pt x="2065"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11">
              <a:extLst>
                <a:ext uri="{FF2B5EF4-FFF2-40B4-BE49-F238E27FC236}">
                  <a16:creationId xmlns:a16="http://schemas.microsoft.com/office/drawing/2014/main" id="{0B618A9C-1379-EC67-A5A8-B69D749682C1}"/>
                </a:ext>
              </a:extLst>
            </p:cNvPr>
            <p:cNvSpPr>
              <a:spLocks noEditPoints="1"/>
            </p:cNvSpPr>
            <p:nvPr/>
          </p:nvSpPr>
          <p:spPr bwMode="auto">
            <a:xfrm>
              <a:off x="1578" y="1061"/>
              <a:ext cx="1249" cy="1250"/>
            </a:xfrm>
            <a:custGeom>
              <a:avLst/>
              <a:gdLst>
                <a:gd name="T0" fmla="*/ 1040 w 2079"/>
                <a:gd name="T1" fmla="*/ 0 h 2078"/>
                <a:gd name="T2" fmla="*/ 1040 w 2079"/>
                <a:gd name="T3" fmla="*/ 0 h 2078"/>
                <a:gd name="T4" fmla="*/ 0 w 2079"/>
                <a:gd name="T5" fmla="*/ 1039 h 2078"/>
                <a:gd name="T6" fmla="*/ 1040 w 2079"/>
                <a:gd name="T7" fmla="*/ 2078 h 2078"/>
                <a:gd name="T8" fmla="*/ 2079 w 2079"/>
                <a:gd name="T9" fmla="*/ 1039 h 2078"/>
                <a:gd name="T10" fmla="*/ 1040 w 2079"/>
                <a:gd name="T11" fmla="*/ 0 h 2078"/>
                <a:gd name="T12" fmla="*/ 1040 w 2079"/>
                <a:gd name="T13" fmla="*/ 13 h 2078"/>
                <a:gd name="T14" fmla="*/ 1040 w 2079"/>
                <a:gd name="T15" fmla="*/ 13 h 2078"/>
                <a:gd name="T16" fmla="*/ 2066 w 2079"/>
                <a:gd name="T17" fmla="*/ 1039 h 2078"/>
                <a:gd name="T18" fmla="*/ 1040 w 2079"/>
                <a:gd name="T19" fmla="*/ 2065 h 2078"/>
                <a:gd name="T20" fmla="*/ 14 w 2079"/>
                <a:gd name="T21" fmla="*/ 1039 h 2078"/>
                <a:gd name="T22" fmla="*/ 1040 w 2079"/>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40" y="0"/>
                  </a:moveTo>
                  <a:lnTo>
                    <a:pt x="1040" y="0"/>
                  </a:lnTo>
                  <a:cubicBezTo>
                    <a:pt x="466" y="0"/>
                    <a:pt x="0" y="465"/>
                    <a:pt x="0" y="1039"/>
                  </a:cubicBezTo>
                  <a:cubicBezTo>
                    <a:pt x="0" y="1613"/>
                    <a:pt x="466" y="2078"/>
                    <a:pt x="1040" y="2078"/>
                  </a:cubicBezTo>
                  <a:cubicBezTo>
                    <a:pt x="1614" y="2078"/>
                    <a:pt x="2079" y="1613"/>
                    <a:pt x="2079" y="1039"/>
                  </a:cubicBezTo>
                  <a:cubicBezTo>
                    <a:pt x="2079" y="465"/>
                    <a:pt x="1614" y="0"/>
                    <a:pt x="1040" y="0"/>
                  </a:cubicBezTo>
                  <a:close/>
                  <a:moveTo>
                    <a:pt x="1040" y="13"/>
                  </a:moveTo>
                  <a:lnTo>
                    <a:pt x="1040" y="13"/>
                  </a:lnTo>
                  <a:cubicBezTo>
                    <a:pt x="1605" y="13"/>
                    <a:pt x="2066" y="473"/>
                    <a:pt x="2066" y="1039"/>
                  </a:cubicBezTo>
                  <a:cubicBezTo>
                    <a:pt x="2066" y="1605"/>
                    <a:pt x="1605" y="2065"/>
                    <a:pt x="1040" y="2065"/>
                  </a:cubicBezTo>
                  <a:cubicBezTo>
                    <a:pt x="474" y="2065"/>
                    <a:pt x="14" y="1605"/>
                    <a:pt x="14" y="1039"/>
                  </a:cubicBezTo>
                  <a:cubicBezTo>
                    <a:pt x="14" y="473"/>
                    <a:pt x="474" y="13"/>
                    <a:pt x="1040"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12">
              <a:extLst>
                <a:ext uri="{FF2B5EF4-FFF2-40B4-BE49-F238E27FC236}">
                  <a16:creationId xmlns:a16="http://schemas.microsoft.com/office/drawing/2014/main" id="{113C7554-93FA-ABF6-F163-9483EACE5374}"/>
                </a:ext>
              </a:extLst>
            </p:cNvPr>
            <p:cNvSpPr>
              <a:spLocks/>
            </p:cNvSpPr>
            <p:nvPr/>
          </p:nvSpPr>
          <p:spPr bwMode="auto">
            <a:xfrm>
              <a:off x="2264" y="1860"/>
              <a:ext cx="1240" cy="1243"/>
            </a:xfrm>
            <a:custGeom>
              <a:avLst/>
              <a:gdLst>
                <a:gd name="T0" fmla="*/ 1032 w 2065"/>
                <a:gd name="T1" fmla="*/ 2065 h 2065"/>
                <a:gd name="T2" fmla="*/ 1032 w 2065"/>
                <a:gd name="T3" fmla="*/ 2065 h 2065"/>
                <a:gd name="T4" fmla="*/ 0 w 2065"/>
                <a:gd name="T5" fmla="*/ 1033 h 2065"/>
                <a:gd name="T6" fmla="*/ 1032 w 2065"/>
                <a:gd name="T7" fmla="*/ 0 h 2065"/>
                <a:gd name="T8" fmla="*/ 2065 w 2065"/>
                <a:gd name="T9" fmla="*/ 1033 h 2065"/>
                <a:gd name="T10" fmla="*/ 1032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2" y="2065"/>
                  </a:moveTo>
                  <a:lnTo>
                    <a:pt x="1032" y="2065"/>
                  </a:lnTo>
                  <a:cubicBezTo>
                    <a:pt x="463" y="2065"/>
                    <a:pt x="0" y="1602"/>
                    <a:pt x="0" y="1033"/>
                  </a:cubicBezTo>
                  <a:cubicBezTo>
                    <a:pt x="0" y="463"/>
                    <a:pt x="463" y="0"/>
                    <a:pt x="1032" y="0"/>
                  </a:cubicBezTo>
                  <a:cubicBezTo>
                    <a:pt x="1602" y="0"/>
                    <a:pt x="2065" y="463"/>
                    <a:pt x="2065" y="1033"/>
                  </a:cubicBezTo>
                  <a:cubicBezTo>
                    <a:pt x="2065" y="1602"/>
                    <a:pt x="1602" y="2065"/>
                    <a:pt x="1032"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13">
              <a:extLst>
                <a:ext uri="{FF2B5EF4-FFF2-40B4-BE49-F238E27FC236}">
                  <a16:creationId xmlns:a16="http://schemas.microsoft.com/office/drawing/2014/main" id="{E99925C3-94F6-267F-B2C3-1B25EFC0C71C}"/>
                </a:ext>
              </a:extLst>
            </p:cNvPr>
            <p:cNvSpPr>
              <a:spLocks noEditPoints="1"/>
            </p:cNvSpPr>
            <p:nvPr/>
          </p:nvSpPr>
          <p:spPr bwMode="auto">
            <a:xfrm>
              <a:off x="2259"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4" y="2066"/>
                    <a:pt x="13" y="1605"/>
                    <a:pt x="13" y="1040"/>
                  </a:cubicBezTo>
                  <a:cubicBezTo>
                    <a:pt x="13" y="474"/>
                    <a:pt x="474"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4">
              <a:extLst>
                <a:ext uri="{FF2B5EF4-FFF2-40B4-BE49-F238E27FC236}">
                  <a16:creationId xmlns:a16="http://schemas.microsoft.com/office/drawing/2014/main" id="{40543796-7073-5329-6F12-5FAF58466862}"/>
                </a:ext>
              </a:extLst>
            </p:cNvPr>
            <p:cNvSpPr>
              <a:spLocks/>
            </p:cNvSpPr>
            <p:nvPr/>
          </p:nvSpPr>
          <p:spPr bwMode="auto">
            <a:xfrm>
              <a:off x="2957" y="1077"/>
              <a:ext cx="1216" cy="1218"/>
            </a:xfrm>
            <a:custGeom>
              <a:avLst/>
              <a:gdLst>
                <a:gd name="T0" fmla="*/ 1012 w 2025"/>
                <a:gd name="T1" fmla="*/ 2026 h 2026"/>
                <a:gd name="T2" fmla="*/ 1012 w 2025"/>
                <a:gd name="T3" fmla="*/ 2026 h 2026"/>
                <a:gd name="T4" fmla="*/ 0 w 2025"/>
                <a:gd name="T5" fmla="*/ 1013 h 2026"/>
                <a:gd name="T6" fmla="*/ 1012 w 2025"/>
                <a:gd name="T7" fmla="*/ 0 h 2026"/>
                <a:gd name="T8" fmla="*/ 2025 w 2025"/>
                <a:gd name="T9" fmla="*/ 1013 h 2026"/>
                <a:gd name="T10" fmla="*/ 1012 w 2025"/>
                <a:gd name="T11" fmla="*/ 2026 h 2026"/>
              </a:gdLst>
              <a:ahLst/>
              <a:cxnLst>
                <a:cxn ang="0">
                  <a:pos x="T0" y="T1"/>
                </a:cxn>
                <a:cxn ang="0">
                  <a:pos x="T2" y="T3"/>
                </a:cxn>
                <a:cxn ang="0">
                  <a:pos x="T4" y="T5"/>
                </a:cxn>
                <a:cxn ang="0">
                  <a:pos x="T6" y="T7"/>
                </a:cxn>
                <a:cxn ang="0">
                  <a:pos x="T8" y="T9"/>
                </a:cxn>
                <a:cxn ang="0">
                  <a:pos x="T10" y="T11"/>
                </a:cxn>
              </a:cxnLst>
              <a:rect l="0" t="0" r="r" b="b"/>
              <a:pathLst>
                <a:path w="2025" h="2026">
                  <a:moveTo>
                    <a:pt x="1012" y="2026"/>
                  </a:moveTo>
                  <a:lnTo>
                    <a:pt x="1012" y="2026"/>
                  </a:lnTo>
                  <a:cubicBezTo>
                    <a:pt x="454" y="2026"/>
                    <a:pt x="0" y="1571"/>
                    <a:pt x="0" y="1013"/>
                  </a:cubicBezTo>
                  <a:cubicBezTo>
                    <a:pt x="0" y="455"/>
                    <a:pt x="454" y="0"/>
                    <a:pt x="1012" y="0"/>
                  </a:cubicBezTo>
                  <a:cubicBezTo>
                    <a:pt x="1571" y="0"/>
                    <a:pt x="2025" y="455"/>
                    <a:pt x="2025" y="1013"/>
                  </a:cubicBezTo>
                  <a:cubicBezTo>
                    <a:pt x="2025" y="1571"/>
                    <a:pt x="1571" y="2026"/>
                    <a:pt x="1012" y="202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5">
              <a:extLst>
                <a:ext uri="{FF2B5EF4-FFF2-40B4-BE49-F238E27FC236}">
                  <a16:creationId xmlns:a16="http://schemas.microsoft.com/office/drawing/2014/main" id="{FA425625-5210-1A46-57B8-79B5405AA159}"/>
                </a:ext>
              </a:extLst>
            </p:cNvPr>
            <p:cNvSpPr>
              <a:spLocks noEditPoints="1"/>
            </p:cNvSpPr>
            <p:nvPr/>
          </p:nvSpPr>
          <p:spPr bwMode="auto">
            <a:xfrm>
              <a:off x="2941" y="1061"/>
              <a:ext cx="1249" cy="1250"/>
            </a:xfrm>
            <a:custGeom>
              <a:avLst/>
              <a:gdLst>
                <a:gd name="T0" fmla="*/ 1039 w 2079"/>
                <a:gd name="T1" fmla="*/ 0 h 2078"/>
                <a:gd name="T2" fmla="*/ 1039 w 2079"/>
                <a:gd name="T3" fmla="*/ 0 h 2078"/>
                <a:gd name="T4" fmla="*/ 0 w 2079"/>
                <a:gd name="T5" fmla="*/ 1039 h 2078"/>
                <a:gd name="T6" fmla="*/ 1039 w 2079"/>
                <a:gd name="T7" fmla="*/ 2078 h 2078"/>
                <a:gd name="T8" fmla="*/ 2079 w 2079"/>
                <a:gd name="T9" fmla="*/ 1039 h 2078"/>
                <a:gd name="T10" fmla="*/ 1039 w 2079"/>
                <a:gd name="T11" fmla="*/ 0 h 2078"/>
                <a:gd name="T12" fmla="*/ 1039 w 2079"/>
                <a:gd name="T13" fmla="*/ 53 h 2078"/>
                <a:gd name="T14" fmla="*/ 1039 w 2079"/>
                <a:gd name="T15" fmla="*/ 53 h 2078"/>
                <a:gd name="T16" fmla="*/ 2025 w 2079"/>
                <a:gd name="T17" fmla="*/ 1039 h 2078"/>
                <a:gd name="T18" fmla="*/ 1039 w 2079"/>
                <a:gd name="T19" fmla="*/ 2025 h 2078"/>
                <a:gd name="T20" fmla="*/ 53 w 2079"/>
                <a:gd name="T21" fmla="*/ 1039 h 2078"/>
                <a:gd name="T22" fmla="*/ 1039 w 2079"/>
                <a:gd name="T23" fmla="*/ 5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39" y="0"/>
                  </a:moveTo>
                  <a:lnTo>
                    <a:pt x="1039" y="0"/>
                  </a:lnTo>
                  <a:cubicBezTo>
                    <a:pt x="465" y="0"/>
                    <a:pt x="0" y="465"/>
                    <a:pt x="0" y="1039"/>
                  </a:cubicBezTo>
                  <a:cubicBezTo>
                    <a:pt x="0" y="1613"/>
                    <a:pt x="465" y="2078"/>
                    <a:pt x="1039" y="2078"/>
                  </a:cubicBezTo>
                  <a:cubicBezTo>
                    <a:pt x="1613" y="2078"/>
                    <a:pt x="2079" y="1613"/>
                    <a:pt x="2079" y="1039"/>
                  </a:cubicBezTo>
                  <a:cubicBezTo>
                    <a:pt x="2079" y="465"/>
                    <a:pt x="1613" y="0"/>
                    <a:pt x="1039" y="0"/>
                  </a:cubicBezTo>
                  <a:close/>
                  <a:moveTo>
                    <a:pt x="1039" y="53"/>
                  </a:moveTo>
                  <a:lnTo>
                    <a:pt x="1039" y="53"/>
                  </a:lnTo>
                  <a:cubicBezTo>
                    <a:pt x="1583" y="53"/>
                    <a:pt x="2025" y="495"/>
                    <a:pt x="2025" y="1039"/>
                  </a:cubicBezTo>
                  <a:cubicBezTo>
                    <a:pt x="2025" y="1583"/>
                    <a:pt x="1583" y="2025"/>
                    <a:pt x="1039" y="2025"/>
                  </a:cubicBezTo>
                  <a:cubicBezTo>
                    <a:pt x="496" y="2025"/>
                    <a:pt x="53" y="1583"/>
                    <a:pt x="53" y="1039"/>
                  </a:cubicBezTo>
                  <a:cubicBezTo>
                    <a:pt x="53" y="495"/>
                    <a:pt x="496" y="53"/>
                    <a:pt x="1039" y="53"/>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6">
              <a:extLst>
                <a:ext uri="{FF2B5EF4-FFF2-40B4-BE49-F238E27FC236}">
                  <a16:creationId xmlns:a16="http://schemas.microsoft.com/office/drawing/2014/main" id="{E7FE577F-3EA1-168A-705C-5054036B3D41}"/>
                </a:ext>
              </a:extLst>
            </p:cNvPr>
            <p:cNvSpPr>
              <a:spLocks/>
            </p:cNvSpPr>
            <p:nvPr/>
          </p:nvSpPr>
          <p:spPr bwMode="auto">
            <a:xfrm>
              <a:off x="3626" y="1860"/>
              <a:ext cx="1241" cy="1243"/>
            </a:xfrm>
            <a:custGeom>
              <a:avLst/>
              <a:gdLst>
                <a:gd name="T0" fmla="*/ 1033 w 2066"/>
                <a:gd name="T1" fmla="*/ 2065 h 2065"/>
                <a:gd name="T2" fmla="*/ 1033 w 2066"/>
                <a:gd name="T3" fmla="*/ 2065 h 2065"/>
                <a:gd name="T4" fmla="*/ 0 w 2066"/>
                <a:gd name="T5" fmla="*/ 1033 h 2065"/>
                <a:gd name="T6" fmla="*/ 1033 w 2066"/>
                <a:gd name="T7" fmla="*/ 0 h 2065"/>
                <a:gd name="T8" fmla="*/ 2066 w 2066"/>
                <a:gd name="T9" fmla="*/ 1033 h 2065"/>
                <a:gd name="T10" fmla="*/ 1033 w 2066"/>
                <a:gd name="T11" fmla="*/ 2065 h 2065"/>
              </a:gdLst>
              <a:ahLst/>
              <a:cxnLst>
                <a:cxn ang="0">
                  <a:pos x="T0" y="T1"/>
                </a:cxn>
                <a:cxn ang="0">
                  <a:pos x="T2" y="T3"/>
                </a:cxn>
                <a:cxn ang="0">
                  <a:pos x="T4" y="T5"/>
                </a:cxn>
                <a:cxn ang="0">
                  <a:pos x="T6" y="T7"/>
                </a:cxn>
                <a:cxn ang="0">
                  <a:pos x="T8" y="T9"/>
                </a:cxn>
                <a:cxn ang="0">
                  <a:pos x="T10" y="T11"/>
                </a:cxn>
              </a:cxnLst>
              <a:rect l="0" t="0" r="r" b="b"/>
              <a:pathLst>
                <a:path w="2066" h="2065">
                  <a:moveTo>
                    <a:pt x="1033" y="2065"/>
                  </a:moveTo>
                  <a:lnTo>
                    <a:pt x="1033" y="2065"/>
                  </a:lnTo>
                  <a:cubicBezTo>
                    <a:pt x="464" y="2065"/>
                    <a:pt x="0" y="1602"/>
                    <a:pt x="0" y="1033"/>
                  </a:cubicBezTo>
                  <a:cubicBezTo>
                    <a:pt x="0" y="463"/>
                    <a:pt x="464" y="0"/>
                    <a:pt x="1033" y="0"/>
                  </a:cubicBezTo>
                  <a:cubicBezTo>
                    <a:pt x="1603" y="0"/>
                    <a:pt x="2066" y="463"/>
                    <a:pt x="2066" y="1033"/>
                  </a:cubicBezTo>
                  <a:cubicBezTo>
                    <a:pt x="2066" y="1602"/>
                    <a:pt x="1603"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7">
              <a:extLst>
                <a:ext uri="{FF2B5EF4-FFF2-40B4-BE49-F238E27FC236}">
                  <a16:creationId xmlns:a16="http://schemas.microsoft.com/office/drawing/2014/main" id="{1274B125-66CA-9181-9B6D-200C175791D3}"/>
                </a:ext>
              </a:extLst>
            </p:cNvPr>
            <p:cNvSpPr>
              <a:spLocks noEditPoints="1"/>
            </p:cNvSpPr>
            <p:nvPr/>
          </p:nvSpPr>
          <p:spPr bwMode="auto">
            <a:xfrm>
              <a:off x="3622"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3" y="2066"/>
                    <a:pt x="13" y="1605"/>
                    <a:pt x="13" y="1040"/>
                  </a:cubicBezTo>
                  <a:cubicBezTo>
                    <a:pt x="13" y="474"/>
                    <a:pt x="473"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8">
              <a:extLst>
                <a:ext uri="{FF2B5EF4-FFF2-40B4-BE49-F238E27FC236}">
                  <a16:creationId xmlns:a16="http://schemas.microsoft.com/office/drawing/2014/main" id="{EFFEE817-525B-9D11-EB58-8247AABF5D5D}"/>
                </a:ext>
              </a:extLst>
            </p:cNvPr>
            <p:cNvSpPr>
              <a:spLocks/>
            </p:cNvSpPr>
            <p:nvPr/>
          </p:nvSpPr>
          <p:spPr bwMode="auto">
            <a:xfrm>
              <a:off x="4307"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4" y="2066"/>
                    <a:pt x="0" y="1602"/>
                    <a:pt x="0" y="1033"/>
                  </a:cubicBezTo>
                  <a:cubicBezTo>
                    <a:pt x="0" y="463"/>
                    <a:pt x="464"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9">
              <a:extLst>
                <a:ext uri="{FF2B5EF4-FFF2-40B4-BE49-F238E27FC236}">
                  <a16:creationId xmlns:a16="http://schemas.microsoft.com/office/drawing/2014/main" id="{750C9AC3-C2B1-734E-1C31-0922CB5C192A}"/>
                </a:ext>
              </a:extLst>
            </p:cNvPr>
            <p:cNvSpPr>
              <a:spLocks noEditPoints="1"/>
            </p:cNvSpPr>
            <p:nvPr/>
          </p:nvSpPr>
          <p:spPr bwMode="auto">
            <a:xfrm>
              <a:off x="4303" y="1061"/>
              <a:ext cx="1249"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20">
              <a:extLst>
                <a:ext uri="{FF2B5EF4-FFF2-40B4-BE49-F238E27FC236}">
                  <a16:creationId xmlns:a16="http://schemas.microsoft.com/office/drawing/2014/main" id="{E412DECC-893A-A85C-8377-74190A6E62E7}"/>
                </a:ext>
              </a:extLst>
            </p:cNvPr>
            <p:cNvSpPr>
              <a:spLocks/>
            </p:cNvSpPr>
            <p:nvPr/>
          </p:nvSpPr>
          <p:spPr bwMode="auto">
            <a:xfrm>
              <a:off x="3553" y="742"/>
              <a:ext cx="23" cy="591"/>
            </a:xfrm>
            <a:custGeom>
              <a:avLst/>
              <a:gdLst>
                <a:gd name="T0" fmla="*/ 38 w 38"/>
                <a:gd name="T1" fmla="*/ 983 h 983"/>
                <a:gd name="T2" fmla="*/ 38 w 38"/>
                <a:gd name="T3" fmla="*/ 983 h 983"/>
                <a:gd name="T4" fmla="*/ 0 w 38"/>
                <a:gd name="T5" fmla="*/ 983 h 983"/>
                <a:gd name="T6" fmla="*/ 0 w 38"/>
                <a:gd name="T7" fmla="*/ 0 h 983"/>
                <a:gd name="T8" fmla="*/ 38 w 38"/>
                <a:gd name="T9" fmla="*/ 0 h 983"/>
                <a:gd name="T10" fmla="*/ 38 w 38"/>
                <a:gd name="T11" fmla="*/ 983 h 983"/>
              </a:gdLst>
              <a:ahLst/>
              <a:cxnLst>
                <a:cxn ang="0">
                  <a:pos x="T0" y="T1"/>
                </a:cxn>
                <a:cxn ang="0">
                  <a:pos x="T2" y="T3"/>
                </a:cxn>
                <a:cxn ang="0">
                  <a:pos x="T4" y="T5"/>
                </a:cxn>
                <a:cxn ang="0">
                  <a:pos x="T6" y="T7"/>
                </a:cxn>
                <a:cxn ang="0">
                  <a:pos x="T8" y="T9"/>
                </a:cxn>
                <a:cxn ang="0">
                  <a:pos x="T10" y="T11"/>
                </a:cxn>
              </a:cxnLst>
              <a:rect l="0" t="0" r="r" b="b"/>
              <a:pathLst>
                <a:path w="38" h="983">
                  <a:moveTo>
                    <a:pt x="38" y="983"/>
                  </a:moveTo>
                  <a:lnTo>
                    <a:pt x="38" y="983"/>
                  </a:lnTo>
                  <a:lnTo>
                    <a:pt x="0" y="983"/>
                  </a:lnTo>
                  <a:lnTo>
                    <a:pt x="0" y="0"/>
                  </a:lnTo>
                  <a:lnTo>
                    <a:pt x="38" y="0"/>
                  </a:lnTo>
                  <a:lnTo>
                    <a:pt x="38" y="983"/>
                  </a:ln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21">
              <a:extLst>
                <a:ext uri="{FF2B5EF4-FFF2-40B4-BE49-F238E27FC236}">
                  <a16:creationId xmlns:a16="http://schemas.microsoft.com/office/drawing/2014/main" id="{033DFBD1-6B1D-7E4E-CE38-F2F7247CE080}"/>
                </a:ext>
              </a:extLst>
            </p:cNvPr>
            <p:cNvSpPr>
              <a:spLocks/>
            </p:cNvSpPr>
            <p:nvPr/>
          </p:nvSpPr>
          <p:spPr bwMode="auto">
            <a:xfrm>
              <a:off x="3552" y="707"/>
              <a:ext cx="27" cy="26"/>
            </a:xfrm>
            <a:custGeom>
              <a:avLst/>
              <a:gdLst>
                <a:gd name="T0" fmla="*/ 45 w 45"/>
                <a:gd name="T1" fmla="*/ 22 h 44"/>
                <a:gd name="T2" fmla="*/ 45 w 45"/>
                <a:gd name="T3" fmla="*/ 22 h 44"/>
                <a:gd name="T4" fmla="*/ 22 w 45"/>
                <a:gd name="T5" fmla="*/ 44 h 44"/>
                <a:gd name="T6" fmla="*/ 0 w 45"/>
                <a:gd name="T7" fmla="*/ 22 h 44"/>
                <a:gd name="T8" fmla="*/ 22 w 45"/>
                <a:gd name="T9" fmla="*/ 0 h 44"/>
                <a:gd name="T10" fmla="*/ 45 w 45"/>
                <a:gd name="T11" fmla="*/ 22 h 44"/>
              </a:gdLst>
              <a:ahLst/>
              <a:cxnLst>
                <a:cxn ang="0">
                  <a:pos x="T0" y="T1"/>
                </a:cxn>
                <a:cxn ang="0">
                  <a:pos x="T2" y="T3"/>
                </a:cxn>
                <a:cxn ang="0">
                  <a:pos x="T4" y="T5"/>
                </a:cxn>
                <a:cxn ang="0">
                  <a:pos x="T6" y="T7"/>
                </a:cxn>
                <a:cxn ang="0">
                  <a:pos x="T8" y="T9"/>
                </a:cxn>
                <a:cxn ang="0">
                  <a:pos x="T10" y="T11"/>
                </a:cxn>
              </a:cxnLst>
              <a:rect l="0" t="0" r="r" b="b"/>
              <a:pathLst>
                <a:path w="45" h="44">
                  <a:moveTo>
                    <a:pt x="45" y="22"/>
                  </a:moveTo>
                  <a:lnTo>
                    <a:pt x="45" y="22"/>
                  </a:lnTo>
                  <a:cubicBezTo>
                    <a:pt x="45" y="34"/>
                    <a:pt x="35" y="44"/>
                    <a:pt x="22" y="44"/>
                  </a:cubicBezTo>
                  <a:cubicBezTo>
                    <a:pt x="10" y="44"/>
                    <a:pt x="0" y="34"/>
                    <a:pt x="0" y="22"/>
                  </a:cubicBezTo>
                  <a:cubicBezTo>
                    <a:pt x="0" y="9"/>
                    <a:pt x="10" y="0"/>
                    <a:pt x="22" y="0"/>
                  </a:cubicBezTo>
                  <a:cubicBezTo>
                    <a:pt x="35" y="0"/>
                    <a:pt x="45" y="9"/>
                    <a:pt x="45" y="22"/>
                  </a:cubicBez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22">
              <a:extLst>
                <a:ext uri="{FF2B5EF4-FFF2-40B4-BE49-F238E27FC236}">
                  <a16:creationId xmlns:a16="http://schemas.microsoft.com/office/drawing/2014/main" id="{F045EA69-DB26-2333-E9DB-2D5443392360}"/>
                </a:ext>
              </a:extLst>
            </p:cNvPr>
            <p:cNvSpPr>
              <a:spLocks/>
            </p:cNvSpPr>
            <p:nvPr/>
          </p:nvSpPr>
          <p:spPr bwMode="auto">
            <a:xfrm>
              <a:off x="3758" y="799"/>
              <a:ext cx="340" cy="273"/>
            </a:xfrm>
            <a:custGeom>
              <a:avLst/>
              <a:gdLst>
                <a:gd name="T0" fmla="*/ 453 w 566"/>
                <a:gd name="T1" fmla="*/ 227 h 453"/>
                <a:gd name="T2" fmla="*/ 453 w 566"/>
                <a:gd name="T3" fmla="*/ 227 h 453"/>
                <a:gd name="T4" fmla="*/ 566 w 566"/>
                <a:gd name="T5" fmla="*/ 453 h 453"/>
                <a:gd name="T6" fmla="*/ 0 w 566"/>
                <a:gd name="T7" fmla="*/ 453 h 453"/>
                <a:gd name="T8" fmla="*/ 0 w 566"/>
                <a:gd name="T9" fmla="*/ 0 h 453"/>
                <a:gd name="T10" fmla="*/ 566 w 566"/>
                <a:gd name="T11" fmla="*/ 0 h 453"/>
                <a:gd name="T12" fmla="*/ 453 w 566"/>
                <a:gd name="T13" fmla="*/ 227 h 453"/>
              </a:gdLst>
              <a:ahLst/>
              <a:cxnLst>
                <a:cxn ang="0">
                  <a:pos x="T0" y="T1"/>
                </a:cxn>
                <a:cxn ang="0">
                  <a:pos x="T2" y="T3"/>
                </a:cxn>
                <a:cxn ang="0">
                  <a:pos x="T4" y="T5"/>
                </a:cxn>
                <a:cxn ang="0">
                  <a:pos x="T6" y="T7"/>
                </a:cxn>
                <a:cxn ang="0">
                  <a:pos x="T8" y="T9"/>
                </a:cxn>
                <a:cxn ang="0">
                  <a:pos x="T10" y="T11"/>
                </a:cxn>
                <a:cxn ang="0">
                  <a:pos x="T12" y="T13"/>
                </a:cxn>
              </a:cxnLst>
              <a:rect l="0" t="0" r="r" b="b"/>
              <a:pathLst>
                <a:path w="566" h="453">
                  <a:moveTo>
                    <a:pt x="453" y="227"/>
                  </a:moveTo>
                  <a:lnTo>
                    <a:pt x="453" y="227"/>
                  </a:lnTo>
                  <a:lnTo>
                    <a:pt x="566" y="453"/>
                  </a:lnTo>
                  <a:lnTo>
                    <a:pt x="0" y="453"/>
                  </a:lnTo>
                  <a:lnTo>
                    <a:pt x="0" y="0"/>
                  </a:lnTo>
                  <a:lnTo>
                    <a:pt x="566" y="0"/>
                  </a:lnTo>
                  <a:lnTo>
                    <a:pt x="453" y="227"/>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23">
              <a:extLst>
                <a:ext uri="{FF2B5EF4-FFF2-40B4-BE49-F238E27FC236}">
                  <a16:creationId xmlns:a16="http://schemas.microsoft.com/office/drawing/2014/main" id="{C582D0C0-A4D7-3C8F-8E0A-1867C40931D5}"/>
                </a:ext>
              </a:extLst>
            </p:cNvPr>
            <p:cNvSpPr>
              <a:spLocks/>
            </p:cNvSpPr>
            <p:nvPr/>
          </p:nvSpPr>
          <p:spPr bwMode="auto">
            <a:xfrm>
              <a:off x="3553" y="742"/>
              <a:ext cx="341" cy="273"/>
            </a:xfrm>
            <a:custGeom>
              <a:avLst/>
              <a:gdLst>
                <a:gd name="T0" fmla="*/ 567 w 567"/>
                <a:gd name="T1" fmla="*/ 454 h 454"/>
                <a:gd name="T2" fmla="*/ 567 w 567"/>
                <a:gd name="T3" fmla="*/ 454 h 454"/>
                <a:gd name="T4" fmla="*/ 0 w 567"/>
                <a:gd name="T5" fmla="*/ 454 h 454"/>
                <a:gd name="T6" fmla="*/ 0 w 567"/>
                <a:gd name="T7" fmla="*/ 0 h 454"/>
                <a:gd name="T8" fmla="*/ 567 w 567"/>
                <a:gd name="T9" fmla="*/ 0 h 454"/>
                <a:gd name="T10" fmla="*/ 567 w 567"/>
                <a:gd name="T11" fmla="*/ 454 h 454"/>
              </a:gdLst>
              <a:ahLst/>
              <a:cxnLst>
                <a:cxn ang="0">
                  <a:pos x="T0" y="T1"/>
                </a:cxn>
                <a:cxn ang="0">
                  <a:pos x="T2" y="T3"/>
                </a:cxn>
                <a:cxn ang="0">
                  <a:pos x="T4" y="T5"/>
                </a:cxn>
                <a:cxn ang="0">
                  <a:pos x="T6" y="T7"/>
                </a:cxn>
                <a:cxn ang="0">
                  <a:pos x="T8" y="T9"/>
                </a:cxn>
                <a:cxn ang="0">
                  <a:pos x="T10" y="T11"/>
                </a:cxn>
              </a:cxnLst>
              <a:rect l="0" t="0" r="r" b="b"/>
              <a:pathLst>
                <a:path w="567" h="454">
                  <a:moveTo>
                    <a:pt x="567" y="454"/>
                  </a:moveTo>
                  <a:lnTo>
                    <a:pt x="567" y="454"/>
                  </a:lnTo>
                  <a:lnTo>
                    <a:pt x="0" y="454"/>
                  </a:lnTo>
                  <a:lnTo>
                    <a:pt x="0" y="0"/>
                  </a:lnTo>
                  <a:lnTo>
                    <a:pt x="567" y="0"/>
                  </a:lnTo>
                  <a:lnTo>
                    <a:pt x="567" y="454"/>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7" name="Freeform 24">
              <a:extLst>
                <a:ext uri="{FF2B5EF4-FFF2-40B4-BE49-F238E27FC236}">
                  <a16:creationId xmlns:a16="http://schemas.microsoft.com/office/drawing/2014/main" id="{A52F20D3-5C7F-35BA-8AA9-9381E053D8AA}"/>
                </a:ext>
              </a:extLst>
            </p:cNvPr>
            <p:cNvSpPr>
              <a:spLocks/>
            </p:cNvSpPr>
            <p:nvPr/>
          </p:nvSpPr>
          <p:spPr bwMode="auto">
            <a:xfrm>
              <a:off x="3758" y="742"/>
              <a:ext cx="136" cy="57"/>
            </a:xfrm>
            <a:custGeom>
              <a:avLst/>
              <a:gdLst>
                <a:gd name="T0" fmla="*/ 226 w 226"/>
                <a:gd name="T1" fmla="*/ 95 h 95"/>
                <a:gd name="T2" fmla="*/ 226 w 226"/>
                <a:gd name="T3" fmla="*/ 95 h 95"/>
                <a:gd name="T4" fmla="*/ 0 w 226"/>
                <a:gd name="T5" fmla="*/ 95 h 95"/>
                <a:gd name="T6" fmla="*/ 226 w 226"/>
                <a:gd name="T7" fmla="*/ 0 h 95"/>
                <a:gd name="T8" fmla="*/ 226 w 226"/>
                <a:gd name="T9" fmla="*/ 95 h 95"/>
              </a:gdLst>
              <a:ahLst/>
              <a:cxnLst>
                <a:cxn ang="0">
                  <a:pos x="T0" y="T1"/>
                </a:cxn>
                <a:cxn ang="0">
                  <a:pos x="T2" y="T3"/>
                </a:cxn>
                <a:cxn ang="0">
                  <a:pos x="T4" y="T5"/>
                </a:cxn>
                <a:cxn ang="0">
                  <a:pos x="T6" y="T7"/>
                </a:cxn>
                <a:cxn ang="0">
                  <a:pos x="T8" y="T9"/>
                </a:cxn>
              </a:cxnLst>
              <a:rect l="0" t="0" r="r" b="b"/>
              <a:pathLst>
                <a:path w="226" h="95">
                  <a:moveTo>
                    <a:pt x="226" y="95"/>
                  </a:moveTo>
                  <a:lnTo>
                    <a:pt x="226" y="95"/>
                  </a:lnTo>
                  <a:lnTo>
                    <a:pt x="0" y="95"/>
                  </a:lnTo>
                  <a:lnTo>
                    <a:pt x="226" y="0"/>
                  </a:lnTo>
                  <a:lnTo>
                    <a:pt x="226" y="95"/>
                  </a:lnTo>
                  <a:close/>
                </a:path>
              </a:pathLst>
            </a:custGeom>
            <a:solidFill>
              <a:srgbClr val="8A3E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8" name="Freeform 25">
              <a:extLst>
                <a:ext uri="{FF2B5EF4-FFF2-40B4-BE49-F238E27FC236}">
                  <a16:creationId xmlns:a16="http://schemas.microsoft.com/office/drawing/2014/main" id="{478C7D74-5644-0E4B-00DB-E480F00E2412}"/>
                </a:ext>
              </a:extLst>
            </p:cNvPr>
            <p:cNvSpPr>
              <a:spLocks/>
            </p:cNvSpPr>
            <p:nvPr/>
          </p:nvSpPr>
          <p:spPr bwMode="auto">
            <a:xfrm>
              <a:off x="3589" y="850"/>
              <a:ext cx="142" cy="128"/>
            </a:xfrm>
            <a:custGeom>
              <a:avLst/>
              <a:gdLst>
                <a:gd name="T0" fmla="*/ 101 w 237"/>
                <a:gd name="T1" fmla="*/ 108 h 213"/>
                <a:gd name="T2" fmla="*/ 101 w 237"/>
                <a:gd name="T3" fmla="*/ 108 h 213"/>
                <a:gd name="T4" fmla="*/ 62 w 237"/>
                <a:gd name="T5" fmla="*/ 151 h 213"/>
                <a:gd name="T6" fmla="*/ 17 w 237"/>
                <a:gd name="T7" fmla="*/ 184 h 213"/>
                <a:gd name="T8" fmla="*/ 0 w 237"/>
                <a:gd name="T9" fmla="*/ 160 h 213"/>
                <a:gd name="T10" fmla="*/ 52 w 237"/>
                <a:gd name="T11" fmla="*/ 117 h 213"/>
                <a:gd name="T12" fmla="*/ 91 w 237"/>
                <a:gd name="T13" fmla="*/ 68 h 213"/>
                <a:gd name="T14" fmla="*/ 11 w 237"/>
                <a:gd name="T15" fmla="*/ 68 h 213"/>
                <a:gd name="T16" fmla="*/ 11 w 237"/>
                <a:gd name="T17" fmla="*/ 39 h 213"/>
                <a:gd name="T18" fmla="*/ 101 w 237"/>
                <a:gd name="T19" fmla="*/ 39 h 213"/>
                <a:gd name="T20" fmla="*/ 101 w 237"/>
                <a:gd name="T21" fmla="*/ 0 h 213"/>
                <a:gd name="T22" fmla="*/ 135 w 237"/>
                <a:gd name="T23" fmla="*/ 0 h 213"/>
                <a:gd name="T24" fmla="*/ 135 w 237"/>
                <a:gd name="T25" fmla="*/ 39 h 213"/>
                <a:gd name="T26" fmla="*/ 226 w 237"/>
                <a:gd name="T27" fmla="*/ 39 h 213"/>
                <a:gd name="T28" fmla="*/ 226 w 237"/>
                <a:gd name="T29" fmla="*/ 68 h 213"/>
                <a:gd name="T30" fmla="*/ 144 w 237"/>
                <a:gd name="T31" fmla="*/ 68 h 213"/>
                <a:gd name="T32" fmla="*/ 237 w 237"/>
                <a:gd name="T33" fmla="*/ 155 h 213"/>
                <a:gd name="T34" fmla="*/ 217 w 237"/>
                <a:gd name="T35" fmla="*/ 183 h 213"/>
                <a:gd name="T36" fmla="*/ 135 w 237"/>
                <a:gd name="T37" fmla="*/ 108 h 213"/>
                <a:gd name="T38" fmla="*/ 135 w 237"/>
                <a:gd name="T39" fmla="*/ 148 h 213"/>
                <a:gd name="T40" fmla="*/ 169 w 237"/>
                <a:gd name="T41" fmla="*/ 148 h 213"/>
                <a:gd name="T42" fmla="*/ 169 w 237"/>
                <a:gd name="T43" fmla="*/ 176 h 213"/>
                <a:gd name="T44" fmla="*/ 135 w 237"/>
                <a:gd name="T45" fmla="*/ 176 h 213"/>
                <a:gd name="T46" fmla="*/ 135 w 237"/>
                <a:gd name="T47" fmla="*/ 213 h 213"/>
                <a:gd name="T48" fmla="*/ 101 w 237"/>
                <a:gd name="T49" fmla="*/ 213 h 213"/>
                <a:gd name="T50" fmla="*/ 101 w 237"/>
                <a:gd name="T51" fmla="*/ 176 h 213"/>
                <a:gd name="T52" fmla="*/ 65 w 237"/>
                <a:gd name="T53" fmla="*/ 176 h 213"/>
                <a:gd name="T54" fmla="*/ 65 w 237"/>
                <a:gd name="T55" fmla="*/ 148 h 213"/>
                <a:gd name="T56" fmla="*/ 101 w 237"/>
                <a:gd name="T57" fmla="*/ 148 h 213"/>
                <a:gd name="T58" fmla="*/ 101 w 237"/>
                <a:gd name="T59"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213">
                  <a:moveTo>
                    <a:pt x="101" y="108"/>
                  </a:moveTo>
                  <a:lnTo>
                    <a:pt x="101" y="108"/>
                  </a:lnTo>
                  <a:cubicBezTo>
                    <a:pt x="90" y="123"/>
                    <a:pt x="77" y="137"/>
                    <a:pt x="62" y="151"/>
                  </a:cubicBezTo>
                  <a:cubicBezTo>
                    <a:pt x="46" y="164"/>
                    <a:pt x="32" y="175"/>
                    <a:pt x="17" y="184"/>
                  </a:cubicBezTo>
                  <a:lnTo>
                    <a:pt x="0" y="160"/>
                  </a:lnTo>
                  <a:cubicBezTo>
                    <a:pt x="18" y="148"/>
                    <a:pt x="35" y="134"/>
                    <a:pt x="52" y="117"/>
                  </a:cubicBezTo>
                  <a:cubicBezTo>
                    <a:pt x="69" y="100"/>
                    <a:pt x="82" y="83"/>
                    <a:pt x="91" y="68"/>
                  </a:cubicBezTo>
                  <a:lnTo>
                    <a:pt x="11" y="68"/>
                  </a:lnTo>
                  <a:lnTo>
                    <a:pt x="11" y="39"/>
                  </a:lnTo>
                  <a:lnTo>
                    <a:pt x="101" y="39"/>
                  </a:lnTo>
                  <a:lnTo>
                    <a:pt x="101" y="0"/>
                  </a:lnTo>
                  <a:lnTo>
                    <a:pt x="135" y="0"/>
                  </a:lnTo>
                  <a:lnTo>
                    <a:pt x="135" y="39"/>
                  </a:lnTo>
                  <a:lnTo>
                    <a:pt x="226" y="39"/>
                  </a:lnTo>
                  <a:lnTo>
                    <a:pt x="226" y="68"/>
                  </a:lnTo>
                  <a:lnTo>
                    <a:pt x="144" y="68"/>
                  </a:lnTo>
                  <a:cubicBezTo>
                    <a:pt x="167" y="104"/>
                    <a:pt x="198" y="133"/>
                    <a:pt x="237" y="155"/>
                  </a:cubicBezTo>
                  <a:lnTo>
                    <a:pt x="217" y="183"/>
                  </a:lnTo>
                  <a:cubicBezTo>
                    <a:pt x="183" y="162"/>
                    <a:pt x="156" y="137"/>
                    <a:pt x="135" y="108"/>
                  </a:cubicBezTo>
                  <a:lnTo>
                    <a:pt x="135" y="148"/>
                  </a:lnTo>
                  <a:lnTo>
                    <a:pt x="169" y="148"/>
                  </a:lnTo>
                  <a:lnTo>
                    <a:pt x="169" y="176"/>
                  </a:lnTo>
                  <a:lnTo>
                    <a:pt x="135" y="176"/>
                  </a:lnTo>
                  <a:lnTo>
                    <a:pt x="135" y="213"/>
                  </a:lnTo>
                  <a:lnTo>
                    <a:pt x="101" y="213"/>
                  </a:lnTo>
                  <a:lnTo>
                    <a:pt x="101" y="176"/>
                  </a:lnTo>
                  <a:lnTo>
                    <a:pt x="65" y="176"/>
                  </a:lnTo>
                  <a:lnTo>
                    <a:pt x="65" y="148"/>
                  </a:lnTo>
                  <a:lnTo>
                    <a:pt x="101" y="148"/>
                  </a:lnTo>
                  <a:lnTo>
                    <a:pt x="101"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6">
              <a:extLst>
                <a:ext uri="{FF2B5EF4-FFF2-40B4-BE49-F238E27FC236}">
                  <a16:creationId xmlns:a16="http://schemas.microsoft.com/office/drawing/2014/main" id="{447BCAC4-DA78-8EB2-00B1-6F7593368C72}"/>
                </a:ext>
              </a:extLst>
            </p:cNvPr>
            <p:cNvSpPr>
              <a:spLocks noEditPoints="1"/>
            </p:cNvSpPr>
            <p:nvPr/>
          </p:nvSpPr>
          <p:spPr bwMode="auto">
            <a:xfrm>
              <a:off x="3739" y="850"/>
              <a:ext cx="131" cy="127"/>
            </a:xfrm>
            <a:custGeom>
              <a:avLst/>
              <a:gdLst>
                <a:gd name="T0" fmla="*/ 179 w 219"/>
                <a:gd name="T1" fmla="*/ 153 h 210"/>
                <a:gd name="T2" fmla="*/ 161 w 219"/>
                <a:gd name="T3" fmla="*/ 153 h 210"/>
                <a:gd name="T4" fmla="*/ 161 w 219"/>
                <a:gd name="T5" fmla="*/ 114 h 210"/>
                <a:gd name="T6" fmla="*/ 179 w 219"/>
                <a:gd name="T7" fmla="*/ 114 h 210"/>
                <a:gd name="T8" fmla="*/ 162 w 219"/>
                <a:gd name="T9" fmla="*/ 69 h 210"/>
                <a:gd name="T10" fmla="*/ 136 w 219"/>
                <a:gd name="T11" fmla="*/ 69 h 210"/>
                <a:gd name="T12" fmla="*/ 162 w 219"/>
                <a:gd name="T13" fmla="*/ 41 h 210"/>
                <a:gd name="T14" fmla="*/ 136 w 219"/>
                <a:gd name="T15" fmla="*/ 41 h 210"/>
                <a:gd name="T16" fmla="*/ 136 w 219"/>
                <a:gd name="T17" fmla="*/ 153 h 210"/>
                <a:gd name="T18" fmla="*/ 118 w 219"/>
                <a:gd name="T19" fmla="*/ 153 h 210"/>
                <a:gd name="T20" fmla="*/ 118 w 219"/>
                <a:gd name="T21" fmla="*/ 114 h 210"/>
                <a:gd name="T22" fmla="*/ 136 w 219"/>
                <a:gd name="T23" fmla="*/ 114 h 210"/>
                <a:gd name="T24" fmla="*/ 210 w 219"/>
                <a:gd name="T25" fmla="*/ 172 h 210"/>
                <a:gd name="T26" fmla="*/ 187 w 219"/>
                <a:gd name="T27" fmla="*/ 209 h 210"/>
                <a:gd name="T28" fmla="*/ 173 w 219"/>
                <a:gd name="T29" fmla="*/ 184 h 210"/>
                <a:gd name="T30" fmla="*/ 118 w 219"/>
                <a:gd name="T31" fmla="*/ 172 h 210"/>
                <a:gd name="T32" fmla="*/ 87 w 219"/>
                <a:gd name="T33" fmla="*/ 172 h 210"/>
                <a:gd name="T34" fmla="*/ 87 w 219"/>
                <a:gd name="T35" fmla="*/ 153 h 210"/>
                <a:gd name="T36" fmla="*/ 135 w 219"/>
                <a:gd name="T37" fmla="*/ 88 h 210"/>
                <a:gd name="T38" fmla="*/ 105 w 219"/>
                <a:gd name="T39" fmla="*/ 69 h 210"/>
                <a:gd name="T40" fmla="*/ 86 w 219"/>
                <a:gd name="T41" fmla="*/ 41 h 210"/>
                <a:gd name="T42" fmla="*/ 82 w 219"/>
                <a:gd name="T43" fmla="*/ 31 h 210"/>
                <a:gd name="T44" fmla="*/ 105 w 219"/>
                <a:gd name="T45" fmla="*/ 0 h 210"/>
                <a:gd name="T46" fmla="*/ 162 w 219"/>
                <a:gd name="T47" fmla="*/ 13 h 210"/>
                <a:gd name="T48" fmla="*/ 192 w 219"/>
                <a:gd name="T49" fmla="*/ 13 h 210"/>
                <a:gd name="T50" fmla="*/ 192 w 219"/>
                <a:gd name="T51" fmla="*/ 31 h 210"/>
                <a:gd name="T52" fmla="*/ 209 w 219"/>
                <a:gd name="T53" fmla="*/ 58 h 210"/>
                <a:gd name="T54" fmla="*/ 218 w 219"/>
                <a:gd name="T55" fmla="*/ 69 h 210"/>
                <a:gd name="T56" fmla="*/ 162 w 219"/>
                <a:gd name="T57" fmla="*/ 97 h 210"/>
                <a:gd name="T58" fmla="*/ 219 w 219"/>
                <a:gd name="T59" fmla="*/ 153 h 210"/>
                <a:gd name="T60" fmla="*/ 46 w 219"/>
                <a:gd name="T61" fmla="*/ 152 h 210"/>
                <a:gd name="T62" fmla="*/ 46 w 219"/>
                <a:gd name="T63" fmla="*/ 181 h 210"/>
                <a:gd name="T64" fmla="*/ 69 w 219"/>
                <a:gd name="T65" fmla="*/ 120 h 210"/>
                <a:gd name="T66" fmla="*/ 69 w 219"/>
                <a:gd name="T67" fmla="*/ 100 h 210"/>
                <a:gd name="T68" fmla="*/ 69 w 219"/>
                <a:gd name="T69" fmla="*/ 88 h 210"/>
                <a:gd name="T70" fmla="*/ 69 w 219"/>
                <a:gd name="T71" fmla="*/ 69 h 210"/>
                <a:gd name="T72" fmla="*/ 70 w 219"/>
                <a:gd name="T73" fmla="*/ 24 h 210"/>
                <a:gd name="T74" fmla="*/ 70 w 219"/>
                <a:gd name="T75" fmla="*/ 4 h 210"/>
                <a:gd name="T76" fmla="*/ 70 w 219"/>
                <a:gd name="T77" fmla="*/ 201 h 210"/>
                <a:gd name="T78" fmla="*/ 4 w 219"/>
                <a:gd name="T79" fmla="*/ 210 h 210"/>
                <a:gd name="T80" fmla="*/ 70 w 219"/>
                <a:gd name="T81" fmla="*/ 201 h 210"/>
                <a:gd name="T82" fmla="*/ 0 w 219"/>
                <a:gd name="T83" fmla="*/ 58 h 210"/>
                <a:gd name="T84" fmla="*/ 75 w 219"/>
                <a:gd name="T85" fmla="*/ 5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210">
                  <a:moveTo>
                    <a:pt x="161" y="153"/>
                  </a:moveTo>
                  <a:lnTo>
                    <a:pt x="161" y="153"/>
                  </a:lnTo>
                  <a:lnTo>
                    <a:pt x="179" y="153"/>
                  </a:lnTo>
                  <a:lnTo>
                    <a:pt x="179" y="141"/>
                  </a:lnTo>
                  <a:lnTo>
                    <a:pt x="161" y="141"/>
                  </a:lnTo>
                  <a:lnTo>
                    <a:pt x="161" y="153"/>
                  </a:lnTo>
                  <a:close/>
                  <a:moveTo>
                    <a:pt x="179" y="114"/>
                  </a:moveTo>
                  <a:lnTo>
                    <a:pt x="179" y="114"/>
                  </a:lnTo>
                  <a:lnTo>
                    <a:pt x="161" y="114"/>
                  </a:lnTo>
                  <a:lnTo>
                    <a:pt x="161" y="126"/>
                  </a:lnTo>
                  <a:lnTo>
                    <a:pt x="179" y="126"/>
                  </a:lnTo>
                  <a:lnTo>
                    <a:pt x="179" y="114"/>
                  </a:lnTo>
                  <a:close/>
                  <a:moveTo>
                    <a:pt x="136" y="69"/>
                  </a:moveTo>
                  <a:lnTo>
                    <a:pt x="136" y="69"/>
                  </a:lnTo>
                  <a:lnTo>
                    <a:pt x="162" y="69"/>
                  </a:lnTo>
                  <a:lnTo>
                    <a:pt x="162" y="58"/>
                  </a:lnTo>
                  <a:lnTo>
                    <a:pt x="136" y="58"/>
                  </a:lnTo>
                  <a:lnTo>
                    <a:pt x="136" y="69"/>
                  </a:lnTo>
                  <a:close/>
                  <a:moveTo>
                    <a:pt x="136" y="41"/>
                  </a:moveTo>
                  <a:lnTo>
                    <a:pt x="136" y="41"/>
                  </a:lnTo>
                  <a:lnTo>
                    <a:pt x="162" y="41"/>
                  </a:lnTo>
                  <a:lnTo>
                    <a:pt x="162" y="31"/>
                  </a:lnTo>
                  <a:lnTo>
                    <a:pt x="136" y="31"/>
                  </a:lnTo>
                  <a:lnTo>
                    <a:pt x="136" y="41"/>
                  </a:lnTo>
                  <a:close/>
                  <a:moveTo>
                    <a:pt x="118" y="153"/>
                  </a:moveTo>
                  <a:lnTo>
                    <a:pt x="118" y="153"/>
                  </a:lnTo>
                  <a:lnTo>
                    <a:pt x="136" y="153"/>
                  </a:lnTo>
                  <a:lnTo>
                    <a:pt x="136" y="141"/>
                  </a:lnTo>
                  <a:lnTo>
                    <a:pt x="118" y="141"/>
                  </a:lnTo>
                  <a:lnTo>
                    <a:pt x="118" y="153"/>
                  </a:lnTo>
                  <a:close/>
                  <a:moveTo>
                    <a:pt x="136" y="114"/>
                  </a:moveTo>
                  <a:lnTo>
                    <a:pt x="136" y="114"/>
                  </a:lnTo>
                  <a:lnTo>
                    <a:pt x="118" y="114"/>
                  </a:lnTo>
                  <a:lnTo>
                    <a:pt x="118" y="126"/>
                  </a:lnTo>
                  <a:lnTo>
                    <a:pt x="136" y="126"/>
                  </a:lnTo>
                  <a:lnTo>
                    <a:pt x="136" y="114"/>
                  </a:lnTo>
                  <a:close/>
                  <a:moveTo>
                    <a:pt x="219" y="172"/>
                  </a:moveTo>
                  <a:lnTo>
                    <a:pt x="219" y="172"/>
                  </a:lnTo>
                  <a:lnTo>
                    <a:pt x="210" y="172"/>
                  </a:lnTo>
                  <a:lnTo>
                    <a:pt x="210" y="189"/>
                  </a:lnTo>
                  <a:cubicBezTo>
                    <a:pt x="210" y="194"/>
                    <a:pt x="208" y="199"/>
                    <a:pt x="203" y="203"/>
                  </a:cubicBezTo>
                  <a:cubicBezTo>
                    <a:pt x="198" y="207"/>
                    <a:pt x="193" y="209"/>
                    <a:pt x="187" y="209"/>
                  </a:cubicBezTo>
                  <a:lnTo>
                    <a:pt x="159" y="209"/>
                  </a:lnTo>
                  <a:lnTo>
                    <a:pt x="155" y="184"/>
                  </a:lnTo>
                  <a:lnTo>
                    <a:pt x="173" y="184"/>
                  </a:lnTo>
                  <a:cubicBezTo>
                    <a:pt x="177" y="184"/>
                    <a:pt x="179" y="182"/>
                    <a:pt x="179" y="178"/>
                  </a:cubicBezTo>
                  <a:lnTo>
                    <a:pt x="179" y="172"/>
                  </a:lnTo>
                  <a:lnTo>
                    <a:pt x="118" y="172"/>
                  </a:lnTo>
                  <a:lnTo>
                    <a:pt x="118" y="210"/>
                  </a:lnTo>
                  <a:lnTo>
                    <a:pt x="87" y="210"/>
                  </a:lnTo>
                  <a:lnTo>
                    <a:pt x="87" y="172"/>
                  </a:lnTo>
                  <a:lnTo>
                    <a:pt x="77" y="172"/>
                  </a:lnTo>
                  <a:lnTo>
                    <a:pt x="77" y="153"/>
                  </a:lnTo>
                  <a:lnTo>
                    <a:pt x="87" y="153"/>
                  </a:lnTo>
                  <a:lnTo>
                    <a:pt x="87" y="97"/>
                  </a:lnTo>
                  <a:lnTo>
                    <a:pt x="135" y="97"/>
                  </a:lnTo>
                  <a:lnTo>
                    <a:pt x="135" y="88"/>
                  </a:lnTo>
                  <a:lnTo>
                    <a:pt x="78" y="88"/>
                  </a:lnTo>
                  <a:lnTo>
                    <a:pt x="78" y="69"/>
                  </a:lnTo>
                  <a:lnTo>
                    <a:pt x="105" y="69"/>
                  </a:lnTo>
                  <a:lnTo>
                    <a:pt x="105" y="58"/>
                  </a:lnTo>
                  <a:lnTo>
                    <a:pt x="86" y="58"/>
                  </a:lnTo>
                  <a:lnTo>
                    <a:pt x="86" y="41"/>
                  </a:lnTo>
                  <a:lnTo>
                    <a:pt x="105" y="41"/>
                  </a:lnTo>
                  <a:lnTo>
                    <a:pt x="105" y="31"/>
                  </a:lnTo>
                  <a:lnTo>
                    <a:pt x="82" y="31"/>
                  </a:lnTo>
                  <a:lnTo>
                    <a:pt x="82" y="13"/>
                  </a:lnTo>
                  <a:lnTo>
                    <a:pt x="105" y="13"/>
                  </a:lnTo>
                  <a:lnTo>
                    <a:pt x="105" y="0"/>
                  </a:lnTo>
                  <a:lnTo>
                    <a:pt x="136" y="0"/>
                  </a:lnTo>
                  <a:lnTo>
                    <a:pt x="136" y="13"/>
                  </a:lnTo>
                  <a:lnTo>
                    <a:pt x="162" y="13"/>
                  </a:lnTo>
                  <a:lnTo>
                    <a:pt x="162" y="0"/>
                  </a:lnTo>
                  <a:lnTo>
                    <a:pt x="192" y="0"/>
                  </a:lnTo>
                  <a:lnTo>
                    <a:pt x="192" y="13"/>
                  </a:lnTo>
                  <a:lnTo>
                    <a:pt x="215" y="13"/>
                  </a:lnTo>
                  <a:lnTo>
                    <a:pt x="215" y="31"/>
                  </a:lnTo>
                  <a:lnTo>
                    <a:pt x="192" y="31"/>
                  </a:lnTo>
                  <a:lnTo>
                    <a:pt x="192" y="41"/>
                  </a:lnTo>
                  <a:lnTo>
                    <a:pt x="209" y="41"/>
                  </a:lnTo>
                  <a:lnTo>
                    <a:pt x="209" y="58"/>
                  </a:lnTo>
                  <a:lnTo>
                    <a:pt x="192" y="58"/>
                  </a:lnTo>
                  <a:lnTo>
                    <a:pt x="192" y="69"/>
                  </a:lnTo>
                  <a:lnTo>
                    <a:pt x="218" y="69"/>
                  </a:lnTo>
                  <a:lnTo>
                    <a:pt x="218" y="88"/>
                  </a:lnTo>
                  <a:lnTo>
                    <a:pt x="162" y="88"/>
                  </a:lnTo>
                  <a:lnTo>
                    <a:pt x="162" y="97"/>
                  </a:lnTo>
                  <a:lnTo>
                    <a:pt x="210" y="97"/>
                  </a:lnTo>
                  <a:lnTo>
                    <a:pt x="210" y="153"/>
                  </a:lnTo>
                  <a:lnTo>
                    <a:pt x="219" y="153"/>
                  </a:lnTo>
                  <a:lnTo>
                    <a:pt x="219" y="172"/>
                  </a:lnTo>
                  <a:close/>
                  <a:moveTo>
                    <a:pt x="46" y="152"/>
                  </a:moveTo>
                  <a:lnTo>
                    <a:pt x="46" y="152"/>
                  </a:lnTo>
                  <a:lnTo>
                    <a:pt x="30" y="152"/>
                  </a:lnTo>
                  <a:lnTo>
                    <a:pt x="30" y="181"/>
                  </a:lnTo>
                  <a:lnTo>
                    <a:pt x="46" y="181"/>
                  </a:lnTo>
                  <a:lnTo>
                    <a:pt x="46" y="152"/>
                  </a:lnTo>
                  <a:close/>
                  <a:moveTo>
                    <a:pt x="69" y="120"/>
                  </a:moveTo>
                  <a:lnTo>
                    <a:pt x="69" y="120"/>
                  </a:lnTo>
                  <a:lnTo>
                    <a:pt x="8" y="120"/>
                  </a:lnTo>
                  <a:lnTo>
                    <a:pt x="8" y="100"/>
                  </a:lnTo>
                  <a:lnTo>
                    <a:pt x="69" y="100"/>
                  </a:lnTo>
                  <a:lnTo>
                    <a:pt x="69" y="120"/>
                  </a:lnTo>
                  <a:close/>
                  <a:moveTo>
                    <a:pt x="69" y="88"/>
                  </a:moveTo>
                  <a:lnTo>
                    <a:pt x="69" y="88"/>
                  </a:lnTo>
                  <a:lnTo>
                    <a:pt x="8" y="88"/>
                  </a:lnTo>
                  <a:lnTo>
                    <a:pt x="8" y="69"/>
                  </a:lnTo>
                  <a:lnTo>
                    <a:pt x="69" y="69"/>
                  </a:lnTo>
                  <a:lnTo>
                    <a:pt x="69" y="88"/>
                  </a:lnTo>
                  <a:close/>
                  <a:moveTo>
                    <a:pt x="70" y="24"/>
                  </a:moveTo>
                  <a:lnTo>
                    <a:pt x="70" y="24"/>
                  </a:lnTo>
                  <a:lnTo>
                    <a:pt x="8" y="24"/>
                  </a:lnTo>
                  <a:lnTo>
                    <a:pt x="8" y="4"/>
                  </a:lnTo>
                  <a:lnTo>
                    <a:pt x="70" y="4"/>
                  </a:lnTo>
                  <a:lnTo>
                    <a:pt x="70" y="24"/>
                  </a:lnTo>
                  <a:close/>
                  <a:moveTo>
                    <a:pt x="70" y="201"/>
                  </a:moveTo>
                  <a:lnTo>
                    <a:pt x="70" y="201"/>
                  </a:lnTo>
                  <a:lnTo>
                    <a:pt x="29" y="201"/>
                  </a:lnTo>
                  <a:lnTo>
                    <a:pt x="29" y="210"/>
                  </a:lnTo>
                  <a:lnTo>
                    <a:pt x="4" y="210"/>
                  </a:lnTo>
                  <a:lnTo>
                    <a:pt x="4" y="131"/>
                  </a:lnTo>
                  <a:lnTo>
                    <a:pt x="70" y="131"/>
                  </a:lnTo>
                  <a:lnTo>
                    <a:pt x="70" y="201"/>
                  </a:lnTo>
                  <a:close/>
                  <a:moveTo>
                    <a:pt x="75" y="58"/>
                  </a:moveTo>
                  <a:lnTo>
                    <a:pt x="75" y="58"/>
                  </a:lnTo>
                  <a:lnTo>
                    <a:pt x="0" y="58"/>
                  </a:lnTo>
                  <a:lnTo>
                    <a:pt x="0" y="35"/>
                  </a:lnTo>
                  <a:lnTo>
                    <a:pt x="75" y="35"/>
                  </a:lnTo>
                  <a:lnTo>
                    <a:pt x="75" y="5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7">
              <a:extLst>
                <a:ext uri="{FF2B5EF4-FFF2-40B4-BE49-F238E27FC236}">
                  <a16:creationId xmlns:a16="http://schemas.microsoft.com/office/drawing/2014/main" id="{76A19FB0-B31B-6C86-5174-1F764DDDC010}"/>
                </a:ext>
              </a:extLst>
            </p:cNvPr>
            <p:cNvSpPr>
              <a:spLocks/>
            </p:cNvSpPr>
            <p:nvPr/>
          </p:nvSpPr>
          <p:spPr bwMode="auto">
            <a:xfrm>
              <a:off x="3877" y="850"/>
              <a:ext cx="139" cy="126"/>
            </a:xfrm>
            <a:custGeom>
              <a:avLst/>
              <a:gdLst>
                <a:gd name="T0" fmla="*/ 231 w 232"/>
                <a:gd name="T1" fmla="*/ 39 h 210"/>
                <a:gd name="T2" fmla="*/ 231 w 232"/>
                <a:gd name="T3" fmla="*/ 39 h 210"/>
                <a:gd name="T4" fmla="*/ 52 w 232"/>
                <a:gd name="T5" fmla="*/ 39 h 210"/>
                <a:gd name="T6" fmla="*/ 52 w 232"/>
                <a:gd name="T7" fmla="*/ 73 h 210"/>
                <a:gd name="T8" fmla="*/ 50 w 232"/>
                <a:gd name="T9" fmla="*/ 120 h 210"/>
                <a:gd name="T10" fmla="*/ 66 w 232"/>
                <a:gd name="T11" fmla="*/ 103 h 210"/>
                <a:gd name="T12" fmla="*/ 75 w 232"/>
                <a:gd name="T13" fmla="*/ 82 h 210"/>
                <a:gd name="T14" fmla="*/ 77 w 232"/>
                <a:gd name="T15" fmla="*/ 48 h 210"/>
                <a:gd name="T16" fmla="*/ 102 w 232"/>
                <a:gd name="T17" fmla="*/ 48 h 210"/>
                <a:gd name="T18" fmla="*/ 101 w 232"/>
                <a:gd name="T19" fmla="*/ 71 h 210"/>
                <a:gd name="T20" fmla="*/ 124 w 232"/>
                <a:gd name="T21" fmla="*/ 113 h 210"/>
                <a:gd name="T22" fmla="*/ 124 w 232"/>
                <a:gd name="T23" fmla="*/ 45 h 210"/>
                <a:gd name="T24" fmla="*/ 153 w 232"/>
                <a:gd name="T25" fmla="*/ 44 h 210"/>
                <a:gd name="T26" fmla="*/ 153 w 232"/>
                <a:gd name="T27" fmla="*/ 118 h 210"/>
                <a:gd name="T28" fmla="*/ 168 w 232"/>
                <a:gd name="T29" fmla="*/ 101 h 210"/>
                <a:gd name="T30" fmla="*/ 176 w 232"/>
                <a:gd name="T31" fmla="*/ 82 h 210"/>
                <a:gd name="T32" fmla="*/ 178 w 232"/>
                <a:gd name="T33" fmla="*/ 48 h 210"/>
                <a:gd name="T34" fmla="*/ 203 w 232"/>
                <a:gd name="T35" fmla="*/ 48 h 210"/>
                <a:gd name="T36" fmla="*/ 203 w 232"/>
                <a:gd name="T37" fmla="*/ 67 h 210"/>
                <a:gd name="T38" fmla="*/ 203 w 232"/>
                <a:gd name="T39" fmla="*/ 66 h 210"/>
                <a:gd name="T40" fmla="*/ 213 w 232"/>
                <a:gd name="T41" fmla="*/ 99 h 210"/>
                <a:gd name="T42" fmla="*/ 232 w 232"/>
                <a:gd name="T43" fmla="*/ 119 h 210"/>
                <a:gd name="T44" fmla="*/ 217 w 232"/>
                <a:gd name="T45" fmla="*/ 136 h 210"/>
                <a:gd name="T46" fmla="*/ 192 w 232"/>
                <a:gd name="T47" fmla="*/ 106 h 210"/>
                <a:gd name="T48" fmla="*/ 163 w 232"/>
                <a:gd name="T49" fmla="*/ 137 h 210"/>
                <a:gd name="T50" fmla="*/ 153 w 232"/>
                <a:gd name="T51" fmla="*/ 122 h 210"/>
                <a:gd name="T52" fmla="*/ 153 w 232"/>
                <a:gd name="T53" fmla="*/ 143 h 210"/>
                <a:gd name="T54" fmla="*/ 221 w 232"/>
                <a:gd name="T55" fmla="*/ 143 h 210"/>
                <a:gd name="T56" fmla="*/ 221 w 232"/>
                <a:gd name="T57" fmla="*/ 166 h 210"/>
                <a:gd name="T58" fmla="*/ 153 w 232"/>
                <a:gd name="T59" fmla="*/ 166 h 210"/>
                <a:gd name="T60" fmla="*/ 153 w 232"/>
                <a:gd name="T61" fmla="*/ 182 h 210"/>
                <a:gd name="T62" fmla="*/ 229 w 232"/>
                <a:gd name="T63" fmla="*/ 182 h 210"/>
                <a:gd name="T64" fmla="*/ 229 w 232"/>
                <a:gd name="T65" fmla="*/ 207 h 210"/>
                <a:gd name="T66" fmla="*/ 51 w 232"/>
                <a:gd name="T67" fmla="*/ 208 h 210"/>
                <a:gd name="T68" fmla="*/ 51 w 232"/>
                <a:gd name="T69" fmla="*/ 182 h 210"/>
                <a:gd name="T70" fmla="*/ 123 w 232"/>
                <a:gd name="T71" fmla="*/ 182 h 210"/>
                <a:gd name="T72" fmla="*/ 123 w 232"/>
                <a:gd name="T73" fmla="*/ 166 h 210"/>
                <a:gd name="T74" fmla="*/ 57 w 232"/>
                <a:gd name="T75" fmla="*/ 166 h 210"/>
                <a:gd name="T76" fmla="*/ 57 w 232"/>
                <a:gd name="T77" fmla="*/ 143 h 210"/>
                <a:gd name="T78" fmla="*/ 124 w 232"/>
                <a:gd name="T79" fmla="*/ 143 h 210"/>
                <a:gd name="T80" fmla="*/ 124 w 232"/>
                <a:gd name="T81" fmla="*/ 120 h 210"/>
                <a:gd name="T82" fmla="*/ 113 w 232"/>
                <a:gd name="T83" fmla="*/ 133 h 210"/>
                <a:gd name="T84" fmla="*/ 90 w 232"/>
                <a:gd name="T85" fmla="*/ 106 h 210"/>
                <a:gd name="T86" fmla="*/ 62 w 232"/>
                <a:gd name="T87" fmla="*/ 137 h 210"/>
                <a:gd name="T88" fmla="*/ 50 w 232"/>
                <a:gd name="T89" fmla="*/ 122 h 210"/>
                <a:gd name="T90" fmla="*/ 40 w 232"/>
                <a:gd name="T91" fmla="*/ 172 h 210"/>
                <a:gd name="T92" fmla="*/ 23 w 232"/>
                <a:gd name="T93" fmla="*/ 210 h 210"/>
                <a:gd name="T94" fmla="*/ 0 w 232"/>
                <a:gd name="T95" fmla="*/ 197 h 210"/>
                <a:gd name="T96" fmla="*/ 11 w 232"/>
                <a:gd name="T97" fmla="*/ 166 h 210"/>
                <a:gd name="T98" fmla="*/ 19 w 232"/>
                <a:gd name="T99" fmla="*/ 127 h 210"/>
                <a:gd name="T100" fmla="*/ 21 w 232"/>
                <a:gd name="T101" fmla="*/ 78 h 210"/>
                <a:gd name="T102" fmla="*/ 21 w 232"/>
                <a:gd name="T103" fmla="*/ 16 h 210"/>
                <a:gd name="T104" fmla="*/ 115 w 232"/>
                <a:gd name="T105" fmla="*/ 16 h 210"/>
                <a:gd name="T106" fmla="*/ 115 w 232"/>
                <a:gd name="T107" fmla="*/ 0 h 210"/>
                <a:gd name="T108" fmla="*/ 147 w 232"/>
                <a:gd name="T109" fmla="*/ 0 h 210"/>
                <a:gd name="T110" fmla="*/ 147 w 232"/>
                <a:gd name="T111" fmla="*/ 16 h 210"/>
                <a:gd name="T112" fmla="*/ 231 w 232"/>
                <a:gd name="T113" fmla="*/ 16 h 210"/>
                <a:gd name="T114" fmla="*/ 231 w 232"/>
                <a:gd name="T115" fmla="*/ 3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10">
                  <a:moveTo>
                    <a:pt x="231" y="39"/>
                  </a:moveTo>
                  <a:lnTo>
                    <a:pt x="231" y="39"/>
                  </a:lnTo>
                  <a:lnTo>
                    <a:pt x="52" y="39"/>
                  </a:lnTo>
                  <a:lnTo>
                    <a:pt x="52" y="73"/>
                  </a:lnTo>
                  <a:cubicBezTo>
                    <a:pt x="52" y="91"/>
                    <a:pt x="51" y="107"/>
                    <a:pt x="50" y="120"/>
                  </a:cubicBezTo>
                  <a:cubicBezTo>
                    <a:pt x="57" y="115"/>
                    <a:pt x="62" y="109"/>
                    <a:pt x="66" y="103"/>
                  </a:cubicBezTo>
                  <a:cubicBezTo>
                    <a:pt x="71" y="96"/>
                    <a:pt x="73" y="89"/>
                    <a:pt x="75" y="82"/>
                  </a:cubicBezTo>
                  <a:cubicBezTo>
                    <a:pt x="76" y="76"/>
                    <a:pt x="77" y="64"/>
                    <a:pt x="77" y="48"/>
                  </a:cubicBezTo>
                  <a:lnTo>
                    <a:pt x="102" y="48"/>
                  </a:lnTo>
                  <a:cubicBezTo>
                    <a:pt x="102" y="58"/>
                    <a:pt x="102" y="66"/>
                    <a:pt x="101" y="71"/>
                  </a:cubicBezTo>
                  <a:cubicBezTo>
                    <a:pt x="102" y="87"/>
                    <a:pt x="110" y="101"/>
                    <a:pt x="124" y="113"/>
                  </a:cubicBezTo>
                  <a:lnTo>
                    <a:pt x="124" y="45"/>
                  </a:lnTo>
                  <a:lnTo>
                    <a:pt x="153" y="44"/>
                  </a:lnTo>
                  <a:lnTo>
                    <a:pt x="153" y="118"/>
                  </a:lnTo>
                  <a:cubicBezTo>
                    <a:pt x="159" y="113"/>
                    <a:pt x="164" y="107"/>
                    <a:pt x="168" y="101"/>
                  </a:cubicBezTo>
                  <a:cubicBezTo>
                    <a:pt x="172" y="95"/>
                    <a:pt x="175" y="89"/>
                    <a:pt x="176" y="82"/>
                  </a:cubicBezTo>
                  <a:cubicBezTo>
                    <a:pt x="177" y="76"/>
                    <a:pt x="178" y="65"/>
                    <a:pt x="178" y="48"/>
                  </a:cubicBezTo>
                  <a:lnTo>
                    <a:pt x="203" y="48"/>
                  </a:lnTo>
                  <a:cubicBezTo>
                    <a:pt x="203" y="55"/>
                    <a:pt x="203" y="61"/>
                    <a:pt x="203" y="67"/>
                  </a:cubicBezTo>
                  <a:lnTo>
                    <a:pt x="203" y="66"/>
                  </a:lnTo>
                  <a:cubicBezTo>
                    <a:pt x="203" y="78"/>
                    <a:pt x="206" y="89"/>
                    <a:pt x="213" y="99"/>
                  </a:cubicBezTo>
                  <a:cubicBezTo>
                    <a:pt x="220" y="108"/>
                    <a:pt x="226" y="115"/>
                    <a:pt x="232" y="119"/>
                  </a:cubicBezTo>
                  <a:lnTo>
                    <a:pt x="217" y="136"/>
                  </a:lnTo>
                  <a:cubicBezTo>
                    <a:pt x="206" y="128"/>
                    <a:pt x="198" y="118"/>
                    <a:pt x="192" y="106"/>
                  </a:cubicBezTo>
                  <a:cubicBezTo>
                    <a:pt x="185" y="118"/>
                    <a:pt x="175" y="129"/>
                    <a:pt x="163" y="137"/>
                  </a:cubicBezTo>
                  <a:lnTo>
                    <a:pt x="153" y="122"/>
                  </a:lnTo>
                  <a:lnTo>
                    <a:pt x="153" y="143"/>
                  </a:lnTo>
                  <a:lnTo>
                    <a:pt x="221" y="143"/>
                  </a:lnTo>
                  <a:lnTo>
                    <a:pt x="221" y="166"/>
                  </a:lnTo>
                  <a:lnTo>
                    <a:pt x="153" y="166"/>
                  </a:lnTo>
                  <a:lnTo>
                    <a:pt x="153" y="182"/>
                  </a:lnTo>
                  <a:lnTo>
                    <a:pt x="229" y="182"/>
                  </a:lnTo>
                  <a:lnTo>
                    <a:pt x="229" y="207"/>
                  </a:lnTo>
                  <a:lnTo>
                    <a:pt x="51" y="208"/>
                  </a:lnTo>
                  <a:lnTo>
                    <a:pt x="51" y="182"/>
                  </a:lnTo>
                  <a:lnTo>
                    <a:pt x="123" y="182"/>
                  </a:lnTo>
                  <a:lnTo>
                    <a:pt x="123" y="166"/>
                  </a:lnTo>
                  <a:lnTo>
                    <a:pt x="57" y="166"/>
                  </a:lnTo>
                  <a:lnTo>
                    <a:pt x="57" y="143"/>
                  </a:lnTo>
                  <a:lnTo>
                    <a:pt x="124" y="143"/>
                  </a:lnTo>
                  <a:lnTo>
                    <a:pt x="124" y="120"/>
                  </a:lnTo>
                  <a:lnTo>
                    <a:pt x="113" y="133"/>
                  </a:lnTo>
                  <a:cubicBezTo>
                    <a:pt x="103" y="125"/>
                    <a:pt x="96" y="116"/>
                    <a:pt x="90" y="106"/>
                  </a:cubicBezTo>
                  <a:cubicBezTo>
                    <a:pt x="83" y="119"/>
                    <a:pt x="73" y="129"/>
                    <a:pt x="62" y="137"/>
                  </a:cubicBezTo>
                  <a:lnTo>
                    <a:pt x="50" y="122"/>
                  </a:lnTo>
                  <a:cubicBezTo>
                    <a:pt x="48" y="139"/>
                    <a:pt x="45" y="155"/>
                    <a:pt x="40" y="172"/>
                  </a:cubicBezTo>
                  <a:cubicBezTo>
                    <a:pt x="36" y="189"/>
                    <a:pt x="30" y="202"/>
                    <a:pt x="23" y="210"/>
                  </a:cubicBezTo>
                  <a:lnTo>
                    <a:pt x="0" y="197"/>
                  </a:lnTo>
                  <a:cubicBezTo>
                    <a:pt x="4" y="189"/>
                    <a:pt x="8" y="179"/>
                    <a:pt x="11" y="166"/>
                  </a:cubicBezTo>
                  <a:cubicBezTo>
                    <a:pt x="15" y="153"/>
                    <a:pt x="17" y="140"/>
                    <a:pt x="19" y="127"/>
                  </a:cubicBezTo>
                  <a:cubicBezTo>
                    <a:pt x="21" y="114"/>
                    <a:pt x="21" y="98"/>
                    <a:pt x="21" y="78"/>
                  </a:cubicBezTo>
                  <a:lnTo>
                    <a:pt x="21" y="16"/>
                  </a:lnTo>
                  <a:lnTo>
                    <a:pt x="115" y="16"/>
                  </a:lnTo>
                  <a:lnTo>
                    <a:pt x="115" y="0"/>
                  </a:lnTo>
                  <a:lnTo>
                    <a:pt x="147" y="0"/>
                  </a:lnTo>
                  <a:lnTo>
                    <a:pt x="147" y="16"/>
                  </a:lnTo>
                  <a:lnTo>
                    <a:pt x="231" y="16"/>
                  </a:lnTo>
                  <a:lnTo>
                    <a:pt x="231" y="3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84277"/>
            <a:ext cx="7160935" cy="584775"/>
          </a:xfrm>
        </p:spPr>
        <p:txBody>
          <a:bodyPr vert="horz" wrap="none">
            <a:spAutoFit/>
          </a:bodyPr>
          <a:lstStyle/>
          <a:p>
            <a:pPr algn="ctr">
              <a:lnSpc>
                <a:spcPct val="100000"/>
              </a:lnSpc>
            </a:pPr>
            <a:r>
              <a:rPr lang="ja-JP" altLang="en-US" dirty="0"/>
              <a:t>マイナンバーカードで暮らしを便利に</a:t>
            </a:r>
          </a:p>
        </p:txBody>
      </p:sp>
      <p:pic>
        <p:nvPicPr>
          <p:cNvPr id="40" name="図 39" descr="スマートフォンをカードリーダーにかざすマイナちゃんのイラスト">
            <a:extLst>
              <a:ext uri="{FF2B5EF4-FFF2-40B4-BE49-F238E27FC236}">
                <a16:creationId xmlns:a16="http://schemas.microsoft.com/office/drawing/2014/main" id="{5898D263-4C77-4C96-9E9E-A8A81F3690D9}"/>
              </a:ext>
            </a:extLst>
          </p:cNvPr>
          <p:cNvPicPr>
            <a:picLocks noChangeAspect="1"/>
          </p:cNvPicPr>
          <p:nvPr/>
        </p:nvPicPr>
        <p:blipFill rotWithShape="1">
          <a:blip r:embed="rId6">
            <a:extLst>
              <a:ext uri="{28A0092B-C50C-407E-A947-70E740481C1C}">
                <a14:useLocalDpi xmlns:a14="http://schemas.microsoft.com/office/drawing/2010/main" val="0"/>
              </a:ext>
            </a:extLst>
          </a:blip>
          <a:srcRect l="10689" r="7243"/>
          <a:stretch/>
        </p:blipFill>
        <p:spPr>
          <a:xfrm>
            <a:off x="587608" y="3718773"/>
            <a:ext cx="816039" cy="1087200"/>
          </a:xfrm>
          <a:prstGeom prst="rect">
            <a:avLst/>
          </a:prstGeom>
          <a:solidFill>
            <a:schemeClr val="bg1"/>
          </a:solidFill>
        </p:spPr>
      </p:pic>
      <p:sp>
        <p:nvSpPr>
          <p:cNvPr id="47" name="テキスト ボックス 46">
            <a:extLst>
              <a:ext uri="{FF2B5EF4-FFF2-40B4-BE49-F238E27FC236}">
                <a16:creationId xmlns:a16="http://schemas.microsoft.com/office/drawing/2014/main" id="{A25C5697-D845-4151-889F-2823292DA831}"/>
              </a:ext>
            </a:extLst>
          </p:cNvPr>
          <p:cNvSpPr txBox="1"/>
          <p:nvPr/>
        </p:nvSpPr>
        <p:spPr>
          <a:xfrm>
            <a:off x="35975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51999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4680232" y="2204864"/>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ができる</a:t>
            </a:r>
            <a:r>
              <a:rPr lang="en-US" altLang="ja-JP" sz="2000" b="1" dirty="0">
                <a:latin typeface="Meiryo" charset="-128"/>
                <a:ea typeface="Meiryo" charset="-128"/>
                <a:cs typeface="Meiryo" charset="-128"/>
              </a:rPr>
              <a:t> </a:t>
            </a:r>
            <a:endParaRPr kumimoji="1" lang="ja-JP" altLang="en-US" sz="2000" b="1" dirty="0">
              <a:latin typeface="Meiryo" charset="-128"/>
              <a:ea typeface="Meiryo" charset="-128"/>
              <a:cs typeface="Meiryo" charset="-128"/>
            </a:endParaRPr>
          </a:p>
        </p:txBody>
      </p:sp>
      <p:pic>
        <p:nvPicPr>
          <p:cNvPr id="52" name="図 51" descr="マイナポータルのオンライン画面を表すイラスト">
            <a:extLst>
              <a:ext uri="{FF2B5EF4-FFF2-40B4-BE49-F238E27FC236}">
                <a16:creationId xmlns:a16="http://schemas.microsoft.com/office/drawing/2014/main" id="{EB8CCCCF-B418-4D20-B5E3-863959747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3875" y="1597195"/>
            <a:ext cx="858124" cy="606073"/>
          </a:xfrm>
          <a:prstGeom prst="rect">
            <a:avLst/>
          </a:prstGeom>
        </p:spPr>
      </p:pic>
      <p:grpSp>
        <p:nvGrpSpPr>
          <p:cNvPr id="57" name="グループ化 56" descr="マイナンバーカード裏面の見本の画像">
            <a:extLst>
              <a:ext uri="{FF2B5EF4-FFF2-40B4-BE49-F238E27FC236}">
                <a16:creationId xmlns:a16="http://schemas.microsoft.com/office/drawing/2014/main" id="{20F76BFD-9E11-4381-819C-A616AF496FF3}"/>
              </a:ext>
            </a:extLst>
          </p:cNvPr>
          <p:cNvGrpSpPr/>
          <p:nvPr/>
        </p:nvGrpSpPr>
        <p:grpSpPr>
          <a:xfrm>
            <a:off x="4641650" y="5158933"/>
            <a:ext cx="1278656"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8"/>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descr="マイナちゃんとマイキーくんのイラスト">
            <a:extLst>
              <a:ext uri="{FF2B5EF4-FFF2-40B4-BE49-F238E27FC236}">
                <a16:creationId xmlns:a16="http://schemas.microsoft.com/office/drawing/2014/main" id="{FB950988-E575-4992-8E2A-E4020725DD0F}"/>
              </a:ext>
            </a:extLst>
          </p:cNvPr>
          <p:cNvGrpSpPr>
            <a:grpSpLocks noChangeAspect="1"/>
          </p:cNvGrpSpPr>
          <p:nvPr/>
        </p:nvGrpSpPr>
        <p:grpSpPr>
          <a:xfrm>
            <a:off x="1882797" y="4956158"/>
            <a:ext cx="934994" cy="720000"/>
            <a:chOff x="2575093" y="5893933"/>
            <a:chExt cx="693150" cy="533766"/>
          </a:xfrm>
        </p:grpSpPr>
        <p:pic>
          <p:nvPicPr>
            <p:cNvPr id="61" name="図 60">
              <a:extLst>
                <a:ext uri="{FF2B5EF4-FFF2-40B4-BE49-F238E27FC236}">
                  <a16:creationId xmlns:a16="http://schemas.microsoft.com/office/drawing/2014/main" id="{5A623287-D6C0-4EC7-931A-A9AC3D012CB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62" name="図 61">
              <a:extLst>
                <a:ext uri="{FF2B5EF4-FFF2-40B4-BE49-F238E27FC236}">
                  <a16:creationId xmlns:a16="http://schemas.microsoft.com/office/drawing/2014/main" id="{86723CF6-E14D-4101-B384-A668F8D227F6}"/>
                </a:ext>
              </a:extLst>
            </p:cNvPr>
            <p:cNvPicPr>
              <a:picLocks noChangeAspect="1"/>
            </p:cNvPicPr>
            <p:nvPr/>
          </p:nvPicPr>
          <p:blipFill rotWithShape="1">
            <a:blip r:embed="rId10">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4355976" y="5951021"/>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11"/>
              </a:rPr>
              <a:t>https://www.soumu.go.jp/kojinbango_card/03.html</a:t>
            </a:r>
            <a:endParaRPr lang="ja-JP" altLang="en-US" sz="1000" b="1" dirty="0">
              <a:latin typeface="Meiryo" charset="-128"/>
              <a:ea typeface="Meiryo" charset="-128"/>
              <a:cs typeface="Meiryo" charset="-128"/>
            </a:endParaRPr>
          </a:p>
        </p:txBody>
      </p:sp>
      <p:pic>
        <p:nvPicPr>
          <p:cNvPr id="64" name="図 63" descr="総務省のマイナンバーカードのホームページのQRコード">
            <a:extLst>
              <a:ext uri="{FF2B5EF4-FFF2-40B4-BE49-F238E27FC236}">
                <a16:creationId xmlns:a16="http://schemas.microsoft.com/office/drawing/2014/main" id="{8EE67651-3F50-4501-9273-ABEF311D5C05}"/>
              </a:ext>
            </a:extLst>
          </p:cNvPr>
          <p:cNvPicPr>
            <a:picLocks noChangeAspect="1"/>
          </p:cNvPicPr>
          <p:nvPr/>
        </p:nvPicPr>
        <p:blipFill>
          <a:blip r:embed="rId12"/>
          <a:stretch>
            <a:fillRect/>
          </a:stretch>
        </p:blipFill>
        <p:spPr>
          <a:xfrm>
            <a:off x="8058726" y="5807005"/>
            <a:ext cx="545722" cy="545722"/>
          </a:xfrm>
          <a:prstGeom prst="rect">
            <a:avLst/>
          </a:prstGeom>
        </p:spPr>
      </p:pic>
      <p:pic>
        <p:nvPicPr>
          <p:cNvPr id="67" name="図 66" descr="e-taxのロゴマーク">
            <a:extLst>
              <a:ext uri="{FF2B5EF4-FFF2-40B4-BE49-F238E27FC236}">
                <a16:creationId xmlns:a16="http://schemas.microsoft.com/office/drawing/2014/main" id="{DC5C8DF9-9AB0-457C-A1BE-2272B7CB91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8853"/>
            <a:ext cx="1266556" cy="599769"/>
          </a:xfrm>
          <a:prstGeom prst="rect">
            <a:avLst/>
          </a:prstGeom>
        </p:spPr>
      </p:pic>
      <p:pic>
        <p:nvPicPr>
          <p:cNvPr id="70" name="図 69" descr="マイナンバーカードを持つマイナちゃんのイラスト">
            <a:extLst>
              <a:ext uri="{FF2B5EF4-FFF2-40B4-BE49-F238E27FC236}">
                <a16:creationId xmlns:a16="http://schemas.microsoft.com/office/drawing/2014/main" id="{8C04DB92-C370-4C44-9017-56F0FB8D807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2509"/>
            <a:ext cx="994342" cy="899645"/>
          </a:xfrm>
          <a:prstGeom prst="rect">
            <a:avLst/>
          </a:prstGeom>
        </p:spPr>
      </p:pic>
      <p:sp>
        <p:nvSpPr>
          <p:cNvPr id="75" name="テキスト ボックス 74">
            <a:extLst>
              <a:ext uri="{FF2B5EF4-FFF2-40B4-BE49-F238E27FC236}">
                <a16:creationId xmlns:a16="http://schemas.microsoft.com/office/drawing/2014/main" id="{9AECBA20-9BE5-447C-B527-E83918CBF894}"/>
              </a:ext>
            </a:extLst>
          </p:cNvPr>
          <p:cNvSpPr txBox="1"/>
          <p:nvPr/>
        </p:nvSpPr>
        <p:spPr>
          <a:xfrm>
            <a:off x="1439872" y="3430741"/>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76" name="グループ化 75" descr="受付に座っているマイナちゃんのイラスト">
            <a:extLst>
              <a:ext uri="{FF2B5EF4-FFF2-40B4-BE49-F238E27FC236}">
                <a16:creationId xmlns:a16="http://schemas.microsoft.com/office/drawing/2014/main" id="{7D5FB597-139C-4185-9D29-90E96273BE48}"/>
              </a:ext>
            </a:extLst>
          </p:cNvPr>
          <p:cNvGrpSpPr/>
          <p:nvPr/>
        </p:nvGrpSpPr>
        <p:grpSpPr>
          <a:xfrm>
            <a:off x="2960250" y="1296299"/>
            <a:ext cx="1108184" cy="1035283"/>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5" name="テキスト ボックス 64">
            <a:extLst>
              <a:ext uri="{FF2B5EF4-FFF2-40B4-BE49-F238E27FC236}">
                <a16:creationId xmlns:a16="http://schemas.microsoft.com/office/drawing/2014/main" id="{6AC6B672-28EC-407A-9211-F4F56EB4A275}"/>
              </a:ext>
            </a:extLst>
          </p:cNvPr>
          <p:cNvSpPr txBox="1"/>
          <p:nvPr/>
        </p:nvSpPr>
        <p:spPr>
          <a:xfrm>
            <a:off x="684047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53" name="グループ化 52" descr="マイナンバーカード表面の見本の画像">
            <a:extLst>
              <a:ext uri="{FF2B5EF4-FFF2-40B4-BE49-F238E27FC236}">
                <a16:creationId xmlns:a16="http://schemas.microsoft.com/office/drawing/2014/main" id="{0879C03D-F135-42C8-90A3-5338A13CCC14}"/>
              </a:ext>
            </a:extLst>
          </p:cNvPr>
          <p:cNvGrpSpPr/>
          <p:nvPr/>
        </p:nvGrpSpPr>
        <p:grpSpPr>
          <a:xfrm>
            <a:off x="3273456" y="5169394"/>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19"/>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テキスト ボックス 67">
            <a:extLst>
              <a:ext uri="{FF2B5EF4-FFF2-40B4-BE49-F238E27FC236}">
                <a16:creationId xmlns:a16="http://schemas.microsoft.com/office/drawing/2014/main" id="{915B1D2E-5B7C-4FC3-835D-204974B13352}"/>
              </a:ext>
            </a:extLst>
          </p:cNvPr>
          <p:cNvSpPr txBox="1"/>
          <p:nvPr/>
        </p:nvSpPr>
        <p:spPr>
          <a:xfrm>
            <a:off x="5760352" y="3430741"/>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
        <p:nvSpPr>
          <p:cNvPr id="31" name="テキスト ボックス 30">
            <a:extLst>
              <a:ext uri="{FF2B5EF4-FFF2-40B4-BE49-F238E27FC236}">
                <a16:creationId xmlns:a16="http://schemas.microsoft.com/office/drawing/2014/main" id="{072F6F75-15D2-A4E3-3035-6A09CCE95C12}"/>
              </a:ext>
            </a:extLst>
          </p:cNvPr>
          <p:cNvSpPr txBox="1"/>
          <p:nvPr/>
        </p:nvSpPr>
        <p:spPr>
          <a:xfrm>
            <a:off x="3580980" y="3340392"/>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Meiryo" charset="-128"/>
                <a:ea typeface="Meiryo" charset="-128"/>
                <a:cs typeface="Meiryo" charset="-128"/>
              </a:rPr>
              <a:t>マイナ</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ポイントが</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もらえる</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1200" b="1" dirty="0">
                <a:solidFill>
                  <a:srgbClr val="FF0000"/>
                </a:solidFill>
                <a:latin typeface="Meiryo" charset="-128"/>
                <a:ea typeface="Meiryo" charset="-128"/>
                <a:cs typeface="Meiryo" charset="-128"/>
              </a:rPr>
              <a:t>（令和５年</a:t>
            </a:r>
            <a:r>
              <a:rPr kumimoji="1" lang="en-US" altLang="ja-JP" sz="1200" b="1" dirty="0">
                <a:solidFill>
                  <a:srgbClr val="FF0000"/>
                </a:solidFill>
                <a:latin typeface="Meiryo" charset="-128"/>
                <a:ea typeface="Meiryo" charset="-128"/>
                <a:cs typeface="Meiryo" charset="-128"/>
              </a:rPr>
              <a:t>9</a:t>
            </a:r>
            <a:r>
              <a:rPr kumimoji="1" lang="ja-JP" altLang="en-US" sz="1200" b="1" dirty="0">
                <a:solidFill>
                  <a:srgbClr val="FF0000"/>
                </a:solidFill>
                <a:latin typeface="Meiryo" charset="-128"/>
                <a:ea typeface="Meiryo" charset="-128"/>
                <a:cs typeface="Meiryo" charset="-128"/>
              </a:rPr>
              <a:t>月末終了）</a:t>
            </a:r>
          </a:p>
        </p:txBody>
      </p:sp>
      <p:sp>
        <p:nvSpPr>
          <p:cNvPr id="32" name="テキスト ボックス 31">
            <a:extLst>
              <a:ext uri="{FF2B5EF4-FFF2-40B4-BE49-F238E27FC236}">
                <a16:creationId xmlns:a16="http://schemas.microsoft.com/office/drawing/2014/main" id="{031D00D3-A4C7-6CEF-C7FE-690371C53190}"/>
              </a:ext>
            </a:extLst>
          </p:cNvPr>
          <p:cNvSpPr txBox="1"/>
          <p:nvPr/>
        </p:nvSpPr>
        <p:spPr>
          <a:xfrm>
            <a:off x="419756" y="5884150"/>
            <a:ext cx="2689994" cy="461665"/>
          </a:xfrm>
          <a:prstGeom prst="rect">
            <a:avLst/>
          </a:prstGeom>
          <a:noFill/>
        </p:spPr>
        <p:txBody>
          <a:bodyPr wrap="square" rtlCol="0">
            <a:spAutoFit/>
          </a:bodyPr>
          <a:lstStyle/>
          <a:p>
            <a:pPr marL="136800" indent="-136800"/>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：医療機関・薬局によって開始時期が</a:t>
            </a:r>
            <a:r>
              <a:rPr lang="ja-JP" altLang="en-US" sz="800" dirty="0">
                <a:latin typeface="メイリオ" panose="020B0604030504040204" pitchFamily="50" charset="-128"/>
                <a:ea typeface="メイリオ" panose="020B0604030504040204" pitchFamily="50" charset="-128"/>
              </a:rPr>
              <a:t>異なります。利用できる医療機関・薬局については、厚生労働省のホームページで公開しています。</a:t>
            </a:r>
            <a:endParaRPr lang="en-US" altLang="ja-JP"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35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F8E66CB-BD7C-91AB-5D8F-4262567185F6}"/>
              </a:ext>
            </a:extLst>
          </p:cNvPr>
          <p:cNvPicPr>
            <a:picLocks noChangeAspect="1"/>
          </p:cNvPicPr>
          <p:nvPr/>
        </p:nvPicPr>
        <p:blipFill>
          <a:blip r:embed="rId4"/>
          <a:stretch>
            <a:fillRect/>
          </a:stretch>
        </p:blipFill>
        <p:spPr>
          <a:xfrm>
            <a:off x="5715157" y="3872789"/>
            <a:ext cx="1335140" cy="2347163"/>
          </a:xfrm>
          <a:prstGeom prst="rect">
            <a:avLst/>
          </a:prstGeom>
        </p:spPr>
      </p:pic>
      <p:pic>
        <p:nvPicPr>
          <p:cNvPr id="5" name="図 4">
            <a:extLst>
              <a:ext uri="{FF2B5EF4-FFF2-40B4-BE49-F238E27FC236}">
                <a16:creationId xmlns:a16="http://schemas.microsoft.com/office/drawing/2014/main" id="{71F76103-EA01-E64C-E9E4-8D35715FA598}"/>
              </a:ext>
            </a:extLst>
          </p:cNvPr>
          <p:cNvPicPr>
            <a:picLocks noChangeAspect="1"/>
          </p:cNvPicPr>
          <p:nvPr/>
        </p:nvPicPr>
        <p:blipFill>
          <a:blip r:embed="rId5"/>
          <a:stretch>
            <a:fillRect/>
          </a:stretch>
        </p:blipFill>
        <p:spPr>
          <a:xfrm>
            <a:off x="7211397" y="3879336"/>
            <a:ext cx="1329043" cy="2347163"/>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8"/>
          <a:srcRect l="12757" t="76769" r="61251" b="9233"/>
          <a:stretch/>
        </p:blipFill>
        <p:spPr>
          <a:xfrm>
            <a:off x="8803682" y="4615003"/>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薬剤情報を見てみよう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12528"/>
            <a:ext cx="5151756" cy="396000"/>
          </a:xfrm>
        </p:spPr>
        <p:txBody>
          <a:bodyPr>
            <a:noAutofit/>
          </a:bodyPr>
          <a:lstStyle/>
          <a:p>
            <a:r>
              <a:rPr lang="ja-JP" altLang="en-US" sz="2200" dirty="0"/>
              <a:t>マイナポータルを使って、これまでに処方された薬の履歴を見てみよう</a:t>
            </a:r>
          </a:p>
        </p:txBody>
      </p:sp>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1AC4AA1-2B22-3C37-C9F6-364EAAEFAC56}"/>
              </a:ext>
            </a:extLst>
          </p:cNvPr>
          <p:cNvPicPr>
            <a:picLocks noChangeAspect="1"/>
          </p:cNvPicPr>
          <p:nvPr/>
        </p:nvPicPr>
        <p:blipFill rotWithShape="1">
          <a:blip r:embed="rId9"/>
          <a:srcRect t="9011" b="5665"/>
          <a:stretch/>
        </p:blipFill>
        <p:spPr>
          <a:xfrm>
            <a:off x="7229950" y="1400097"/>
            <a:ext cx="1310490" cy="2323262"/>
          </a:xfrm>
          <a:prstGeom prst="rect">
            <a:avLst/>
          </a:prstGeom>
          <a:ln>
            <a:solidFill>
              <a:schemeClr val="tx1"/>
            </a:solidFill>
          </a:ln>
        </p:spPr>
      </p:pic>
      <p:pic>
        <p:nvPicPr>
          <p:cNvPr id="24" name="図 23" descr="グラフィカル ユーザー インターフェイス, アプリケーション, Teams&#10;&#10;自動的に生成された説明">
            <a:extLst>
              <a:ext uri="{FF2B5EF4-FFF2-40B4-BE49-F238E27FC236}">
                <a16:creationId xmlns:a16="http://schemas.microsoft.com/office/drawing/2014/main" id="{702B6D38-A185-C982-12BC-99C322CA33FB}"/>
              </a:ext>
            </a:extLst>
          </p:cNvPr>
          <p:cNvPicPr>
            <a:picLocks noChangeAspect="1"/>
          </p:cNvPicPr>
          <p:nvPr/>
        </p:nvPicPr>
        <p:blipFill rotWithShape="1">
          <a:blip r:embed="rId10"/>
          <a:srcRect t="9011" b="5665"/>
          <a:stretch/>
        </p:blipFill>
        <p:spPr>
          <a:xfrm>
            <a:off x="5710321" y="1398302"/>
            <a:ext cx="1311501" cy="2325057"/>
          </a:xfrm>
          <a:prstGeom prst="rect">
            <a:avLst/>
          </a:prstGeom>
          <a:ln>
            <a:solidFill>
              <a:schemeClr val="tx1"/>
            </a:solidFill>
          </a:ln>
        </p:spPr>
      </p:pic>
      <p:sp>
        <p:nvSpPr>
          <p:cNvPr id="31" name="上矢印 54">
            <a:extLst>
              <a:ext uri="{FF2B5EF4-FFF2-40B4-BE49-F238E27FC236}">
                <a16:creationId xmlns:a16="http://schemas.microsoft.com/office/drawing/2014/main" id="{AAB4D7CC-B8A9-724B-A152-0145D74C0BA7}"/>
              </a:ext>
            </a:extLst>
          </p:cNvPr>
          <p:cNvSpPr>
            <a:spLocks noChangeAspect="1"/>
          </p:cNvSpPr>
          <p:nvPr/>
        </p:nvSpPr>
        <p:spPr>
          <a:xfrm>
            <a:off x="6016653" y="1642604"/>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2EFB1AB3-07A7-C04D-BD4E-7171ED5C6D0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427136" y="3012505"/>
            <a:ext cx="473301" cy="540000"/>
          </a:xfrm>
          <a:prstGeom prst="rect">
            <a:avLst/>
          </a:prstGeom>
        </p:spPr>
      </p:pic>
      <p:pic>
        <p:nvPicPr>
          <p:cNvPr id="52" name="図 51">
            <a:extLst>
              <a:ext uri="{FF2B5EF4-FFF2-40B4-BE49-F238E27FC236}">
                <a16:creationId xmlns:a16="http://schemas.microsoft.com/office/drawing/2014/main" id="{1DCE7900-2A8B-47A1-2435-8B1AFDDFA9B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720755">
            <a:off x="7778249" y="4521523"/>
            <a:ext cx="473301" cy="540000"/>
          </a:xfrm>
          <a:prstGeom prst="rect">
            <a:avLst/>
          </a:prstGeom>
        </p:spPr>
      </p:pic>
      <p:sp>
        <p:nvSpPr>
          <p:cNvPr id="53" name="正方形/長方形 52">
            <a:extLst>
              <a:ext uri="{FF2B5EF4-FFF2-40B4-BE49-F238E27FC236}">
                <a16:creationId xmlns:a16="http://schemas.microsoft.com/office/drawing/2014/main" id="{AAA05015-0CE2-0F43-25E0-6AB8A02DBF91}"/>
              </a:ext>
            </a:extLst>
          </p:cNvPr>
          <p:cNvSpPr/>
          <p:nvPr/>
        </p:nvSpPr>
        <p:spPr>
          <a:xfrm>
            <a:off x="7197949" y="2559839"/>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64">
            <a:extLst>
              <a:ext uri="{FF2B5EF4-FFF2-40B4-BE49-F238E27FC236}">
                <a16:creationId xmlns:a16="http://schemas.microsoft.com/office/drawing/2014/main" id="{1794CED3-117C-1A43-3F67-9BEA16132135}"/>
              </a:ext>
            </a:extLst>
          </p:cNvPr>
          <p:cNvGrpSpPr/>
          <p:nvPr/>
        </p:nvGrpSpPr>
        <p:grpSpPr>
          <a:xfrm>
            <a:off x="7155734" y="2271899"/>
            <a:ext cx="296586" cy="293005"/>
            <a:chOff x="3546641" y="3995693"/>
            <a:chExt cx="296586" cy="293005"/>
          </a:xfrm>
        </p:grpSpPr>
        <p:sp>
          <p:nvSpPr>
            <p:cNvPr id="55" name="円/楕円 65">
              <a:extLst>
                <a:ext uri="{FF2B5EF4-FFF2-40B4-BE49-F238E27FC236}">
                  <a16:creationId xmlns:a16="http://schemas.microsoft.com/office/drawing/2014/main" id="{C9B60391-4762-EA01-8C86-728A3BCC218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フリーフォーム 66">
              <a:extLst>
                <a:ext uri="{FF2B5EF4-FFF2-40B4-BE49-F238E27FC236}">
                  <a16:creationId xmlns:a16="http://schemas.microsoft.com/office/drawing/2014/main" id="{9A28A8C5-E139-EF46-73FC-4314C236D0F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7" name="正方形/長方形 56">
            <a:extLst>
              <a:ext uri="{FF2B5EF4-FFF2-40B4-BE49-F238E27FC236}">
                <a16:creationId xmlns:a16="http://schemas.microsoft.com/office/drawing/2014/main" id="{80A77B0D-7E8B-8807-2F20-4055D7C84CF0}"/>
              </a:ext>
            </a:extLst>
          </p:cNvPr>
          <p:cNvSpPr/>
          <p:nvPr/>
        </p:nvSpPr>
        <p:spPr>
          <a:xfrm>
            <a:off x="5719312" y="4362658"/>
            <a:ext cx="1334080" cy="1864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BCFB2308-C212-90B8-8CC8-FD52BAF11174}"/>
              </a:ext>
            </a:extLst>
          </p:cNvPr>
          <p:cNvSpPr/>
          <p:nvPr/>
        </p:nvSpPr>
        <p:spPr>
          <a:xfrm>
            <a:off x="7204663" y="4399957"/>
            <a:ext cx="1312073" cy="2150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図形グループ 69">
            <a:extLst>
              <a:ext uri="{FF2B5EF4-FFF2-40B4-BE49-F238E27FC236}">
                <a16:creationId xmlns:a16="http://schemas.microsoft.com/office/drawing/2014/main" id="{9D01A54E-9237-18B8-87C8-218E101A8A3B}"/>
              </a:ext>
            </a:extLst>
          </p:cNvPr>
          <p:cNvGrpSpPr/>
          <p:nvPr/>
        </p:nvGrpSpPr>
        <p:grpSpPr>
          <a:xfrm>
            <a:off x="5775762" y="1605820"/>
            <a:ext cx="296587" cy="293005"/>
            <a:chOff x="2897417" y="3995693"/>
            <a:chExt cx="296587" cy="293005"/>
          </a:xfrm>
        </p:grpSpPr>
        <p:sp>
          <p:nvSpPr>
            <p:cNvPr id="60" name="円/楕円 70">
              <a:extLst>
                <a:ext uri="{FF2B5EF4-FFF2-40B4-BE49-F238E27FC236}">
                  <a16:creationId xmlns:a16="http://schemas.microsoft.com/office/drawing/2014/main" id="{4D5ED4A6-114D-8489-B14A-6F52E2D55DD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03599F9F-70DD-5D57-E08C-59155CBE663D}"/>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62" name="図形グループ 69">
            <a:extLst>
              <a:ext uri="{FF2B5EF4-FFF2-40B4-BE49-F238E27FC236}">
                <a16:creationId xmlns:a16="http://schemas.microsoft.com/office/drawing/2014/main" id="{B643B2C0-C5A6-60E7-24F0-149C77FDFD43}"/>
              </a:ext>
            </a:extLst>
          </p:cNvPr>
          <p:cNvGrpSpPr/>
          <p:nvPr/>
        </p:nvGrpSpPr>
        <p:grpSpPr>
          <a:xfrm>
            <a:off x="5424004" y="4141978"/>
            <a:ext cx="296586" cy="293005"/>
            <a:chOff x="4232441" y="3995693"/>
            <a:chExt cx="296586" cy="293005"/>
          </a:xfrm>
        </p:grpSpPr>
        <p:sp>
          <p:nvSpPr>
            <p:cNvPr id="63" name="円/楕円 70">
              <a:extLst>
                <a:ext uri="{FF2B5EF4-FFF2-40B4-BE49-F238E27FC236}">
                  <a16:creationId xmlns:a16="http://schemas.microsoft.com/office/drawing/2014/main" id="{9A14C117-B83B-B6EC-2FA2-23E82579CE1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71">
              <a:extLst>
                <a:ext uri="{FF2B5EF4-FFF2-40B4-BE49-F238E27FC236}">
                  <a16:creationId xmlns:a16="http://schemas.microsoft.com/office/drawing/2014/main" id="{A915A9DB-1146-443E-0795-D6E3A8BF75D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1841ECBD-71BF-3D70-4094-647C60339520}"/>
              </a:ext>
            </a:extLst>
          </p:cNvPr>
          <p:cNvSpPr txBox="1"/>
          <p:nvPr/>
        </p:nvSpPr>
        <p:spPr>
          <a:xfrm>
            <a:off x="543891" y="2050390"/>
            <a:ext cx="3781953"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健康医療の中の「薬」</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直近の処方履歴が表示される（</a:t>
            </a:r>
            <a:r>
              <a:rPr lang="en-US" altLang="ja-JP" b="1" dirty="0">
                <a:latin typeface="メイリオ" panose="020B0604030504040204" pitchFamily="50" charset="-128"/>
                <a:ea typeface="メイリオ" panose="020B0604030504040204" pitchFamily="50" charset="-128"/>
              </a:rPr>
              <a:t>2021</a:t>
            </a:r>
            <a:r>
              <a:rPr lang="ja-JP" altLang="en-US" b="1" dirty="0">
                <a:latin typeface="メイリオ" panose="020B0604030504040204" pitchFamily="50" charset="-128"/>
                <a:ea typeface="メイリオ" panose="020B0604030504040204" pitchFamily="50" charset="-128"/>
              </a:rPr>
              <a:t>年９月分～）</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確認したい年度を押すことで</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詳細な処方履歴や処方薬局を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見ることができます</a:t>
            </a:r>
            <a:endParaRPr lang="en-US" altLang="ja-JP" sz="1800" b="1" dirty="0">
              <a:latin typeface="メイリオ" panose="020B0604030504040204" pitchFamily="50" charset="-128"/>
              <a:ea typeface="メイリオ" panose="020B0604030504040204" pitchFamily="50" charset="-128"/>
            </a:endParaRPr>
          </a:p>
        </p:txBody>
      </p:sp>
      <p:grpSp>
        <p:nvGrpSpPr>
          <p:cNvPr id="66" name="図形グループ 52">
            <a:extLst>
              <a:ext uri="{FF2B5EF4-FFF2-40B4-BE49-F238E27FC236}">
                <a16:creationId xmlns:a16="http://schemas.microsoft.com/office/drawing/2014/main" id="{BDAF9663-3FC7-B72D-5557-F7199BA1C7DF}"/>
              </a:ext>
            </a:extLst>
          </p:cNvPr>
          <p:cNvGrpSpPr/>
          <p:nvPr/>
        </p:nvGrpSpPr>
        <p:grpSpPr>
          <a:xfrm>
            <a:off x="7108407" y="3932735"/>
            <a:ext cx="325536" cy="324509"/>
            <a:chOff x="5101121" y="3995693"/>
            <a:chExt cx="296586" cy="293005"/>
          </a:xfrm>
        </p:grpSpPr>
        <p:sp>
          <p:nvSpPr>
            <p:cNvPr id="67" name="円/楕円 53">
              <a:extLst>
                <a:ext uri="{FF2B5EF4-FFF2-40B4-BE49-F238E27FC236}">
                  <a16:creationId xmlns:a16="http://schemas.microsoft.com/office/drawing/2014/main" id="{5712AD99-C28F-161D-B2B2-3DFEA1A14812}"/>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54">
              <a:extLst>
                <a:ext uri="{FF2B5EF4-FFF2-40B4-BE49-F238E27FC236}">
                  <a16:creationId xmlns:a16="http://schemas.microsoft.com/office/drawing/2014/main" id="{13C08061-6885-C440-7CB6-601DE3EDE1B6}"/>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56078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8DA8C7B2-1382-4DE6-B45C-9B2C3A304882}"/>
              </a:ext>
            </a:extLst>
          </p:cNvPr>
          <p:cNvPicPr>
            <a:picLocks noChangeAspect="1"/>
          </p:cNvPicPr>
          <p:nvPr/>
        </p:nvPicPr>
        <p:blipFill>
          <a:blip r:embed="rId4"/>
          <a:stretch>
            <a:fillRect/>
          </a:stretch>
        </p:blipFill>
        <p:spPr>
          <a:xfrm>
            <a:off x="7201106" y="3900101"/>
            <a:ext cx="1331182" cy="2319255"/>
          </a:xfrm>
          <a:prstGeom prst="rect">
            <a:avLst/>
          </a:prstGeom>
        </p:spPr>
      </p:pic>
      <p:pic>
        <p:nvPicPr>
          <p:cNvPr id="91" name="図 90">
            <a:extLst>
              <a:ext uri="{FF2B5EF4-FFF2-40B4-BE49-F238E27FC236}">
                <a16:creationId xmlns:a16="http://schemas.microsoft.com/office/drawing/2014/main" id="{922799BB-A130-4253-9C66-6D4CA429F660}"/>
              </a:ext>
            </a:extLst>
          </p:cNvPr>
          <p:cNvPicPr>
            <a:picLocks noChangeAspect="1"/>
          </p:cNvPicPr>
          <p:nvPr/>
        </p:nvPicPr>
        <p:blipFill rotWithShape="1">
          <a:blip r:embed="rId5"/>
          <a:srcRect l="2951" r="1"/>
          <a:stretch/>
        </p:blipFill>
        <p:spPr>
          <a:xfrm>
            <a:off x="5732297" y="3900101"/>
            <a:ext cx="1336305" cy="2297903"/>
          </a:xfrm>
          <a:prstGeom prst="rect">
            <a:avLst/>
          </a:prstGeom>
          <a:ln>
            <a:solidFill>
              <a:schemeClr val="tx1"/>
            </a:solidFill>
          </a:ln>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424E4C53-0F39-EF42-379D-779178DA7E53}"/>
              </a:ext>
            </a:extLst>
          </p:cNvPr>
          <p:cNvPicPr>
            <a:picLocks noChangeAspect="1"/>
          </p:cNvPicPr>
          <p:nvPr/>
        </p:nvPicPr>
        <p:blipFill rotWithShape="1">
          <a:blip r:embed="rId6"/>
          <a:srcRect t="10019" b="4367"/>
          <a:stretch/>
        </p:blipFill>
        <p:spPr>
          <a:xfrm>
            <a:off x="7211107" y="1402204"/>
            <a:ext cx="1304841" cy="2321155"/>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9"/>
          <a:srcRect l="13872" t="39119" r="66651" b="43168"/>
          <a:stretch/>
        </p:blipFill>
        <p:spPr>
          <a:xfrm>
            <a:off x="11429058" y="3593251"/>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税・所得の情報を見てみよう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251519" y="1400021"/>
            <a:ext cx="5277147" cy="396000"/>
          </a:xfrm>
        </p:spPr>
        <p:txBody>
          <a:bodyPr>
            <a:noAutofit/>
          </a:bodyPr>
          <a:lstStyle/>
          <a:p>
            <a:r>
              <a:rPr lang="ja-JP" altLang="en-US" sz="2200" dirty="0"/>
              <a:t>マイナポータルを使って、自分の所得や住民税に関する情報を見てみよう</a:t>
            </a:r>
          </a:p>
        </p:txBody>
      </p:sp>
      <p:pic>
        <p:nvPicPr>
          <p:cNvPr id="15" name="図 14">
            <a:extLst>
              <a:ext uri="{FF2B5EF4-FFF2-40B4-BE49-F238E27FC236}">
                <a16:creationId xmlns:a16="http://schemas.microsoft.com/office/drawing/2014/main" id="{6CA32C70-BC40-2830-D004-2762252E1FE7}"/>
              </a:ext>
            </a:extLst>
          </p:cNvPr>
          <p:cNvPicPr>
            <a:picLocks noChangeAspect="1"/>
          </p:cNvPicPr>
          <p:nvPr/>
        </p:nvPicPr>
        <p:blipFill rotWithShape="1">
          <a:blip r:embed="rId9"/>
          <a:srcRect l="13872" t="39119" r="66651" b="43168"/>
          <a:stretch/>
        </p:blipFill>
        <p:spPr>
          <a:xfrm>
            <a:off x="11429058" y="3593251"/>
            <a:ext cx="0" cy="0"/>
          </a:xfrm>
          <a:prstGeom prst="rect">
            <a:avLst/>
          </a:prstGeom>
        </p:spPr>
      </p:pic>
      <p:pic>
        <p:nvPicPr>
          <p:cNvPr id="18" name="図 17">
            <a:extLst>
              <a:ext uri="{FF2B5EF4-FFF2-40B4-BE49-F238E27FC236}">
                <a16:creationId xmlns:a16="http://schemas.microsoft.com/office/drawing/2014/main" id="{3B25F365-7063-F503-C41E-E50715859BA6}"/>
              </a:ext>
            </a:extLst>
          </p:cNvPr>
          <p:cNvPicPr>
            <a:picLocks noChangeAspect="1"/>
          </p:cNvPicPr>
          <p:nvPr/>
        </p:nvPicPr>
        <p:blipFill rotWithShape="1">
          <a:blip r:embed="rId9"/>
          <a:srcRect l="13872" t="39119" r="66651" b="43168"/>
          <a:stretch/>
        </p:blipFill>
        <p:spPr>
          <a:xfrm>
            <a:off x="11429058" y="3593251"/>
            <a:ext cx="0" cy="0"/>
          </a:xfrm>
          <a:prstGeom prst="rect">
            <a:avLst/>
          </a:prstGeom>
        </p:spPr>
      </p:pic>
      <p:sp>
        <p:nvSpPr>
          <p:cNvPr id="72" name="正方形/長方形 71">
            <a:extLst>
              <a:ext uri="{FF2B5EF4-FFF2-40B4-BE49-F238E27FC236}">
                <a16:creationId xmlns:a16="http://schemas.microsoft.com/office/drawing/2014/main" id="{7E5F55F1-B18A-4091-8247-9BB78AADF131}"/>
              </a:ext>
            </a:extLst>
          </p:cNvPr>
          <p:cNvSpPr/>
          <p:nvPr/>
        </p:nvSpPr>
        <p:spPr>
          <a:xfrm>
            <a:off x="7247293" y="4257244"/>
            <a:ext cx="1268656"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E06244E4-4AA4-4FD1-81AD-87237550ADC1}"/>
              </a:ext>
            </a:extLst>
          </p:cNvPr>
          <p:cNvPicPr>
            <a:picLocks noChangeAspect="1"/>
          </p:cNvPicPr>
          <p:nvPr/>
        </p:nvPicPr>
        <p:blipFill rotWithShape="1">
          <a:blip r:embed="rId9"/>
          <a:srcRect l="12757" t="76769" r="61251" b="9233"/>
          <a:stretch/>
        </p:blipFill>
        <p:spPr>
          <a:xfrm>
            <a:off x="8803682" y="4615003"/>
            <a:ext cx="0" cy="0"/>
          </a:xfrm>
          <a:prstGeom prst="rect">
            <a:avLst/>
          </a:prstGeom>
        </p:spPr>
      </p:pic>
      <p:pic>
        <p:nvPicPr>
          <p:cNvPr id="19" name="図 18">
            <a:extLst>
              <a:ext uri="{FF2B5EF4-FFF2-40B4-BE49-F238E27FC236}">
                <a16:creationId xmlns:a16="http://schemas.microsoft.com/office/drawing/2014/main" id="{D3B4C91C-898E-29C3-652B-29B3345AE0C3}"/>
              </a:ext>
            </a:extLst>
          </p:cNvPr>
          <p:cNvPicPr>
            <a:picLocks noChangeAspect="1"/>
          </p:cNvPicPr>
          <p:nvPr/>
        </p:nvPicPr>
        <p:blipFill>
          <a:blip r:embed="rId10"/>
          <a:stretch>
            <a:fillRect/>
          </a:stretch>
        </p:blipFill>
        <p:spPr>
          <a:xfrm>
            <a:off x="5677611" y="6018718"/>
            <a:ext cx="1349764" cy="219106"/>
          </a:xfrm>
          <a:prstGeom prst="rect">
            <a:avLst/>
          </a:prstGeom>
        </p:spPr>
      </p:pic>
      <p:pic>
        <p:nvPicPr>
          <p:cNvPr id="20" name="図 19">
            <a:extLst>
              <a:ext uri="{FF2B5EF4-FFF2-40B4-BE49-F238E27FC236}">
                <a16:creationId xmlns:a16="http://schemas.microsoft.com/office/drawing/2014/main" id="{DDA3E1E8-D5B1-F1FF-5F53-1A9F2CF21466}"/>
              </a:ext>
            </a:extLst>
          </p:cNvPr>
          <p:cNvPicPr>
            <a:picLocks noChangeAspect="1"/>
          </p:cNvPicPr>
          <p:nvPr/>
        </p:nvPicPr>
        <p:blipFill>
          <a:blip r:embed="rId10"/>
          <a:stretch>
            <a:fillRect/>
          </a:stretch>
        </p:blipFill>
        <p:spPr>
          <a:xfrm>
            <a:off x="7243191" y="6002893"/>
            <a:ext cx="1270775" cy="206284"/>
          </a:xfrm>
          <a:prstGeom prst="rect">
            <a:avLst/>
          </a:prstGeom>
        </p:spPr>
      </p:pic>
      <p:pic>
        <p:nvPicPr>
          <p:cNvPr id="24" name="図 23" descr="グラフィカル ユーザー インターフェイス, アプリケーション, Teams&#10;&#10;自動的に生成された説明">
            <a:extLst>
              <a:ext uri="{FF2B5EF4-FFF2-40B4-BE49-F238E27FC236}">
                <a16:creationId xmlns:a16="http://schemas.microsoft.com/office/drawing/2014/main" id="{FA147A82-619F-54DC-156E-E67D84243CDD}"/>
              </a:ext>
            </a:extLst>
          </p:cNvPr>
          <p:cNvPicPr>
            <a:picLocks noChangeAspect="1"/>
          </p:cNvPicPr>
          <p:nvPr/>
        </p:nvPicPr>
        <p:blipFill rotWithShape="1">
          <a:blip r:embed="rId11"/>
          <a:srcRect t="9011" b="5665"/>
          <a:stretch/>
        </p:blipFill>
        <p:spPr>
          <a:xfrm>
            <a:off x="5710321" y="1398302"/>
            <a:ext cx="1311501" cy="2325057"/>
          </a:xfrm>
          <a:prstGeom prst="rect">
            <a:avLst/>
          </a:prstGeom>
          <a:ln>
            <a:solidFill>
              <a:schemeClr val="tx1"/>
            </a:solidFill>
          </a:ln>
        </p:spPr>
      </p:pic>
      <p:sp>
        <p:nvSpPr>
          <p:cNvPr id="25" name="上矢印 54">
            <a:extLst>
              <a:ext uri="{FF2B5EF4-FFF2-40B4-BE49-F238E27FC236}">
                <a16:creationId xmlns:a16="http://schemas.microsoft.com/office/drawing/2014/main" id="{E665F695-F127-448A-64A5-D35210993E40}"/>
              </a:ext>
            </a:extLst>
          </p:cNvPr>
          <p:cNvSpPr>
            <a:spLocks noChangeAspect="1"/>
          </p:cNvSpPr>
          <p:nvPr/>
        </p:nvSpPr>
        <p:spPr>
          <a:xfrm>
            <a:off x="6016653" y="1642604"/>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1D083B1F-1E29-F648-EA64-B6A2917F3DB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427136" y="3012505"/>
            <a:ext cx="473301" cy="540000"/>
          </a:xfrm>
          <a:prstGeom prst="rect">
            <a:avLst/>
          </a:prstGeom>
        </p:spPr>
      </p:pic>
      <p:sp>
        <p:nvSpPr>
          <p:cNvPr id="29" name="正方形/長方形 28">
            <a:extLst>
              <a:ext uri="{FF2B5EF4-FFF2-40B4-BE49-F238E27FC236}">
                <a16:creationId xmlns:a16="http://schemas.microsoft.com/office/drawing/2014/main" id="{4A4499B3-0DEC-E8AF-420D-54D12FEA83E6}"/>
              </a:ext>
            </a:extLst>
          </p:cNvPr>
          <p:cNvSpPr/>
          <p:nvPr/>
        </p:nvSpPr>
        <p:spPr>
          <a:xfrm>
            <a:off x="7197949" y="3015702"/>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64">
            <a:extLst>
              <a:ext uri="{FF2B5EF4-FFF2-40B4-BE49-F238E27FC236}">
                <a16:creationId xmlns:a16="http://schemas.microsoft.com/office/drawing/2014/main" id="{CAFC0234-5A51-71F8-60B8-DF122DBFA99C}"/>
              </a:ext>
            </a:extLst>
          </p:cNvPr>
          <p:cNvGrpSpPr/>
          <p:nvPr/>
        </p:nvGrpSpPr>
        <p:grpSpPr>
          <a:xfrm>
            <a:off x="7155734" y="2703947"/>
            <a:ext cx="296586" cy="293005"/>
            <a:chOff x="3546641" y="3995693"/>
            <a:chExt cx="296586" cy="293005"/>
          </a:xfrm>
        </p:grpSpPr>
        <p:sp>
          <p:nvSpPr>
            <p:cNvPr id="31" name="円/楕円 65">
              <a:extLst>
                <a:ext uri="{FF2B5EF4-FFF2-40B4-BE49-F238E27FC236}">
                  <a16:creationId xmlns:a16="http://schemas.microsoft.com/office/drawing/2014/main" id="{C613BE56-5BCC-20D2-2A34-490B6462A6E4}"/>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フリーフォーム 66">
              <a:extLst>
                <a:ext uri="{FF2B5EF4-FFF2-40B4-BE49-F238E27FC236}">
                  <a16:creationId xmlns:a16="http://schemas.microsoft.com/office/drawing/2014/main" id="{E52FD8A0-91FB-6CEE-12D9-F4161CE9330D}"/>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3" name="正方形/長方形 32">
            <a:extLst>
              <a:ext uri="{FF2B5EF4-FFF2-40B4-BE49-F238E27FC236}">
                <a16:creationId xmlns:a16="http://schemas.microsoft.com/office/drawing/2014/main" id="{B188342E-F527-6C85-2350-6887FED161F3}"/>
              </a:ext>
            </a:extLst>
          </p:cNvPr>
          <p:cNvSpPr/>
          <p:nvPr/>
        </p:nvSpPr>
        <p:spPr>
          <a:xfrm>
            <a:off x="5719312" y="4725264"/>
            <a:ext cx="1334080" cy="1501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69">
            <a:extLst>
              <a:ext uri="{FF2B5EF4-FFF2-40B4-BE49-F238E27FC236}">
                <a16:creationId xmlns:a16="http://schemas.microsoft.com/office/drawing/2014/main" id="{87618EFB-92B8-EB9A-264E-8D9CD1A677E1}"/>
              </a:ext>
            </a:extLst>
          </p:cNvPr>
          <p:cNvGrpSpPr/>
          <p:nvPr/>
        </p:nvGrpSpPr>
        <p:grpSpPr>
          <a:xfrm>
            <a:off x="5775762" y="1605820"/>
            <a:ext cx="296587" cy="293005"/>
            <a:chOff x="2897417" y="3995693"/>
            <a:chExt cx="296587" cy="293005"/>
          </a:xfrm>
        </p:grpSpPr>
        <p:sp>
          <p:nvSpPr>
            <p:cNvPr id="36" name="円/楕円 70">
              <a:extLst>
                <a:ext uri="{FF2B5EF4-FFF2-40B4-BE49-F238E27FC236}">
                  <a16:creationId xmlns:a16="http://schemas.microsoft.com/office/drawing/2014/main" id="{4D6A7A2F-6382-FBCE-06A6-A6F8096EBE8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46129941-62CB-A988-F55B-827DAF7F910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39" name="図形グループ 69">
            <a:extLst>
              <a:ext uri="{FF2B5EF4-FFF2-40B4-BE49-F238E27FC236}">
                <a16:creationId xmlns:a16="http://schemas.microsoft.com/office/drawing/2014/main" id="{F9A0AF15-50EF-1F71-6F40-ACCB2E41A0DD}"/>
              </a:ext>
            </a:extLst>
          </p:cNvPr>
          <p:cNvGrpSpPr/>
          <p:nvPr/>
        </p:nvGrpSpPr>
        <p:grpSpPr>
          <a:xfrm>
            <a:off x="5424004" y="4141978"/>
            <a:ext cx="296586" cy="293005"/>
            <a:chOff x="4232441" y="3995693"/>
            <a:chExt cx="296586" cy="293005"/>
          </a:xfrm>
        </p:grpSpPr>
        <p:sp>
          <p:nvSpPr>
            <p:cNvPr id="41" name="円/楕円 70">
              <a:extLst>
                <a:ext uri="{FF2B5EF4-FFF2-40B4-BE49-F238E27FC236}">
                  <a16:creationId xmlns:a16="http://schemas.microsoft.com/office/drawing/2014/main" id="{F1A258B1-E374-6D91-9370-F6B700A5D31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71">
              <a:extLst>
                <a:ext uri="{FF2B5EF4-FFF2-40B4-BE49-F238E27FC236}">
                  <a16:creationId xmlns:a16="http://schemas.microsoft.com/office/drawing/2014/main" id="{ECD98CC1-F9AB-C64B-9994-A7911B97C67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a:extLst>
              <a:ext uri="{FF2B5EF4-FFF2-40B4-BE49-F238E27FC236}">
                <a16:creationId xmlns:a16="http://schemas.microsoft.com/office/drawing/2014/main" id="{BE1E348F-DE7F-0D7C-792E-11C39C62655E}"/>
              </a:ext>
            </a:extLst>
          </p:cNvPr>
          <p:cNvSpPr txBox="1"/>
          <p:nvPr/>
        </p:nvSpPr>
        <p:spPr>
          <a:xfrm>
            <a:off x="543891" y="2050390"/>
            <a:ext cx="3781953"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お金の中の「税」</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これまでの所得や個人住民税に関する情報が表示される</a:t>
            </a:r>
          </a:p>
          <a:p>
            <a:r>
              <a:rPr lang="ja-JP" altLang="en-US" b="1" dirty="0">
                <a:latin typeface="メイリオ" panose="020B0604030504040204" pitchFamily="50" charset="-128"/>
                <a:ea typeface="メイリオ" panose="020B0604030504040204" pitchFamily="50" charset="-128"/>
              </a:rPr>
              <a:t>（毎年７月頃に更新）</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確認したい年度を押すことで各年度の情報を見ることができます</a:t>
            </a:r>
            <a:endParaRPr lang="en-US" altLang="ja-JP" sz="1800" b="1" dirty="0">
              <a:latin typeface="メイリオ" panose="020B0604030504040204" pitchFamily="50" charset="-128"/>
              <a:ea typeface="メイリオ" panose="020B0604030504040204" pitchFamily="50" charset="-128"/>
            </a:endParaRPr>
          </a:p>
        </p:txBody>
      </p:sp>
      <p:grpSp>
        <p:nvGrpSpPr>
          <p:cNvPr id="49" name="図形グループ 52">
            <a:extLst>
              <a:ext uri="{FF2B5EF4-FFF2-40B4-BE49-F238E27FC236}">
                <a16:creationId xmlns:a16="http://schemas.microsoft.com/office/drawing/2014/main" id="{FB45DC37-4AB6-44F2-2B7F-389A2A211D00}"/>
              </a:ext>
            </a:extLst>
          </p:cNvPr>
          <p:cNvGrpSpPr/>
          <p:nvPr/>
        </p:nvGrpSpPr>
        <p:grpSpPr>
          <a:xfrm>
            <a:off x="7702848" y="3932735"/>
            <a:ext cx="325536" cy="324509"/>
            <a:chOff x="5101121" y="3995693"/>
            <a:chExt cx="296586" cy="293005"/>
          </a:xfrm>
        </p:grpSpPr>
        <p:sp>
          <p:nvSpPr>
            <p:cNvPr id="50" name="円/楕円 53">
              <a:extLst>
                <a:ext uri="{FF2B5EF4-FFF2-40B4-BE49-F238E27FC236}">
                  <a16:creationId xmlns:a16="http://schemas.microsoft.com/office/drawing/2014/main" id="{2703CBC8-1D16-EC40-3EA6-0C4B05B3E23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4">
              <a:extLst>
                <a:ext uri="{FF2B5EF4-FFF2-40B4-BE49-F238E27FC236}">
                  <a16:creationId xmlns:a16="http://schemas.microsoft.com/office/drawing/2014/main" id="{8ED0B2ED-33C7-7A0F-2C6B-831AEC01927D}"/>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3457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45786" y="404664"/>
            <a:ext cx="749821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rPr>
              <a:t>４</a:t>
            </a:r>
          </a:p>
          <a:p>
            <a:r>
              <a:rPr lang="ja-JP" altLang="en-US" sz="4700" dirty="0">
                <a:solidFill>
                  <a:srgbClr val="009650"/>
                </a:solidFill>
              </a:rPr>
              <a:t>マイナポータルを使って</a:t>
            </a:r>
            <a:endParaRPr lang="en-US" altLang="ja-JP" sz="4700" dirty="0">
              <a:solidFill>
                <a:srgbClr val="009650"/>
              </a:solidFill>
            </a:endParaRPr>
          </a:p>
          <a:p>
            <a:r>
              <a:rPr lang="ja-JP" altLang="en-US" sz="4700" dirty="0">
                <a:solidFill>
                  <a:srgbClr val="009650"/>
                </a:solidFill>
              </a:rPr>
              <a:t>オンラインで出来る</a:t>
            </a:r>
            <a:endParaRPr lang="en-US" altLang="ja-JP" sz="4700" dirty="0">
              <a:solidFill>
                <a:srgbClr val="009650"/>
              </a:solidFill>
            </a:endParaRPr>
          </a:p>
          <a:p>
            <a:r>
              <a:rPr lang="ja-JP" altLang="en-US" sz="4700" dirty="0">
                <a:solidFill>
                  <a:srgbClr val="009650"/>
                </a:solidFill>
              </a:rPr>
              <a:t>行政手続を探してみよう</a:t>
            </a:r>
            <a:endParaRPr lang="en-US" altLang="ja-JP" sz="47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343539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スマートフォンでの電子申請をしている人のイラスト">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5796136" y="4077072"/>
            <a:ext cx="2994222" cy="1080000"/>
          </a:xfrm>
          <a:prstGeom prst="rect">
            <a:avLst/>
          </a:prstGeom>
        </p:spPr>
      </p:pic>
      <p:pic>
        <p:nvPicPr>
          <p:cNvPr id="26" name="図 25" descr="検索を表す虫メガネのイラスト">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470032" y="3861048"/>
            <a:ext cx="2085744" cy="1440000"/>
          </a:xfrm>
          <a:prstGeom prst="rect">
            <a:avLst/>
          </a:prstGeom>
        </p:spPr>
      </p:pic>
      <p:pic>
        <p:nvPicPr>
          <p:cNvPr id="27" name="図 26" descr="オンライン申請を表すパソコンのイラスト">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2771800" y="3789040"/>
            <a:ext cx="2549599" cy="1620000"/>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22540" y="1820592"/>
            <a:ext cx="766916" cy="1368419"/>
          </a:xfrm>
          <a:prstGeom prst="rect">
            <a:avLst/>
          </a:prstGeom>
        </p:spPr>
      </p:pic>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335465" y="1378018"/>
            <a:ext cx="8494633" cy="904863"/>
          </a:xfrm>
        </p:spPr>
        <p:txBody>
          <a:bodyPr wrap="none">
            <a:spAutoFit/>
          </a:bodyPr>
          <a:lstStyle/>
          <a:p>
            <a:pPr>
              <a:lnSpc>
                <a:spcPct val="110000"/>
              </a:lnSpc>
              <a:spcBef>
                <a:spcPts val="0"/>
              </a:spcBef>
            </a:pPr>
            <a:r>
              <a:rPr lang="ja-JP" altLang="en-US" dirty="0"/>
              <a:t>マイナポータルでは子育てや介護をはじめとする行政手続の</a:t>
            </a:r>
            <a:endParaRPr lang="en-US" altLang="ja-JP" dirty="0"/>
          </a:p>
          <a:p>
            <a:pPr>
              <a:lnSpc>
                <a:spcPct val="110000"/>
              </a:lnSpc>
              <a:spcBef>
                <a:spcPts val="0"/>
              </a:spcBef>
            </a:pPr>
            <a:r>
              <a:rPr lang="ja-JP" altLang="en-US" dirty="0"/>
              <a:t>検索や申請がオンラインで行えます。</a:t>
            </a:r>
          </a:p>
        </p:txBody>
      </p:sp>
      <p:sp>
        <p:nvSpPr>
          <p:cNvPr id="36" name="テキスト ボックス 35">
            <a:extLst>
              <a:ext uri="{FF2B5EF4-FFF2-40B4-BE49-F238E27FC236}">
                <a16:creationId xmlns:a16="http://schemas.microsoft.com/office/drawing/2014/main" id="{A128D539-56F6-48F6-A789-5F7A16328BFE}"/>
              </a:ext>
            </a:extLst>
          </p:cNvPr>
          <p:cNvSpPr txBox="1"/>
          <p:nvPr/>
        </p:nvSpPr>
        <p:spPr>
          <a:xfrm>
            <a:off x="513226" y="2636912"/>
            <a:ext cx="2880000" cy="135421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p>
          <a:p>
            <a:r>
              <a:rPr lang="ja-JP" altLang="en-US" b="1" dirty="0">
                <a:latin typeface="Meiryo" charset="-128"/>
                <a:ea typeface="Meiryo" charset="-128"/>
                <a:cs typeface="Meiryo" charset="-128"/>
              </a:rPr>
              <a:t>ご自身にあった</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行政サービスの検索が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できます</a:t>
            </a:r>
            <a:endParaRPr lang="ja-JP" altLang="en-US"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E7004ABF-14BB-4978-BF09-2DB90ABB9AB0}"/>
              </a:ext>
            </a:extLst>
          </p:cNvPr>
          <p:cNvSpPr txBox="1"/>
          <p:nvPr/>
        </p:nvSpPr>
        <p:spPr>
          <a:xfrm>
            <a:off x="3203848" y="2636912"/>
            <a:ext cx="2880000"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p>
          <a:p>
            <a:r>
              <a:rPr lang="ja-JP" altLang="en-US" b="1" dirty="0">
                <a:latin typeface="Meiryo" charset="-128"/>
                <a:ea typeface="Meiryo" charset="-128"/>
                <a:cs typeface="Meiryo" charset="-128"/>
              </a:rPr>
              <a:t>手続書類をオンラインで作成できます</a:t>
            </a:r>
            <a:endParaRPr lang="ja-JP" altLang="en-US"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3A731F11-EA54-441C-88D0-BC48D3769C29}"/>
              </a:ext>
            </a:extLst>
          </p:cNvPr>
          <p:cNvSpPr txBox="1"/>
          <p:nvPr/>
        </p:nvSpPr>
        <p:spPr>
          <a:xfrm>
            <a:off x="5906165" y="2636912"/>
            <a:ext cx="2626648" cy="130805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p>
          <a:p>
            <a:r>
              <a:rPr lang="ja-JP" altLang="en-US" b="1" dirty="0">
                <a:latin typeface="Meiryo" charset="-128"/>
                <a:ea typeface="Meiryo" charset="-128"/>
                <a:cs typeface="Meiryo" charset="-128"/>
              </a:rPr>
              <a:t>電子申請ができます</a:t>
            </a:r>
            <a:endParaRPr lang="en-US" altLang="ja-JP" b="1" dirty="0">
              <a:latin typeface="Meiryo" charset="-128"/>
              <a:ea typeface="Meiryo" charset="-128"/>
              <a:cs typeface="Meiryo" charset="-128"/>
            </a:endParaRPr>
          </a:p>
          <a:p>
            <a:r>
              <a:rPr kumimoji="1" lang="en-US" altLang="ja-JP" sz="1100" b="1" dirty="0">
                <a:latin typeface="メイリオ" panose="020B0604030504040204" pitchFamily="50" charset="-128"/>
                <a:ea typeface="メイリオ" panose="020B0604030504040204" pitchFamily="50" charset="-128"/>
              </a:rPr>
              <a:t>※</a:t>
            </a:r>
            <a:r>
              <a:rPr kumimoji="1" lang="ja-JP" altLang="en-US" sz="1100" b="1" dirty="0">
                <a:latin typeface="メイリオ" panose="020B0604030504040204" pitchFamily="50" charset="-128"/>
                <a:ea typeface="メイリオ" panose="020B0604030504040204" pitchFamily="50" charset="-128"/>
              </a:rPr>
              <a:t>一部の手続は、マイナンバー</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カードによる電子署名が必要な</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場合があります。</a:t>
            </a:r>
          </a:p>
        </p:txBody>
      </p:sp>
      <p:sp>
        <p:nvSpPr>
          <p:cNvPr id="44" name="テキスト ボックス 43">
            <a:extLst>
              <a:ext uri="{FF2B5EF4-FFF2-40B4-BE49-F238E27FC236}">
                <a16:creationId xmlns:a16="http://schemas.microsoft.com/office/drawing/2014/main" id="{28C26FEC-6998-4EF9-85CD-F2057CA245C1}"/>
              </a:ext>
            </a:extLst>
          </p:cNvPr>
          <p:cNvSpPr txBox="1"/>
          <p:nvPr/>
        </p:nvSpPr>
        <p:spPr>
          <a:xfrm>
            <a:off x="513166" y="5201324"/>
            <a:ext cx="2520000" cy="747897"/>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お住まいの地域と各種条件で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検索すると、申請可能な手続を</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確認することができます。</a:t>
            </a:r>
          </a:p>
        </p:txBody>
      </p:sp>
      <p:sp>
        <p:nvSpPr>
          <p:cNvPr id="43" name="テキスト ボックス 42">
            <a:extLst>
              <a:ext uri="{FF2B5EF4-FFF2-40B4-BE49-F238E27FC236}">
                <a16:creationId xmlns:a16="http://schemas.microsoft.com/office/drawing/2014/main" id="{B5863524-2876-445E-B0A2-862C5A25F913}"/>
              </a:ext>
            </a:extLst>
          </p:cNvPr>
          <p:cNvSpPr txBox="1"/>
          <p:nvPr/>
        </p:nvSpPr>
        <p:spPr>
          <a:xfrm>
            <a:off x="3200705" y="5201324"/>
            <a:ext cx="2520000" cy="978729"/>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手続に必要な書類をオンラインで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作成できます。申請内容は途中で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保存し、お好きなタイミングで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再開することができます。</a:t>
            </a:r>
          </a:p>
        </p:txBody>
      </p:sp>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6361092" y="4141977"/>
            <a:ext cx="0" cy="0"/>
          </a:xfrm>
          <a:prstGeom prst="rect">
            <a:avLst/>
          </a:prstGeom>
        </p:spPr>
      </p:pic>
      <p:sp>
        <p:nvSpPr>
          <p:cNvPr id="20" name="テキスト ボックス 19">
            <a:extLst>
              <a:ext uri="{FF2B5EF4-FFF2-40B4-BE49-F238E27FC236}">
                <a16:creationId xmlns:a16="http://schemas.microsoft.com/office/drawing/2014/main" id="{3D4F540D-DC6A-4292-9722-394DB759687B}"/>
              </a:ext>
            </a:extLst>
          </p:cNvPr>
          <p:cNvSpPr txBox="1"/>
          <p:nvPr/>
        </p:nvSpPr>
        <p:spPr>
          <a:xfrm>
            <a:off x="5906165" y="5229200"/>
            <a:ext cx="2952000" cy="526298"/>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作成した手続書類は、</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オンラインで申請が可能です。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3746103" y="4141978"/>
            <a:ext cx="0" cy="0"/>
          </a:xfrm>
          <a:prstGeom prst="rect">
            <a:avLst/>
          </a:prstGeom>
        </p:spPr>
      </p:pic>
      <p:sp>
        <p:nvSpPr>
          <p:cNvPr id="24" name="テキスト ボックス 23">
            <a:extLst>
              <a:ext uri="{FF2B5EF4-FFF2-40B4-BE49-F238E27FC236}">
                <a16:creationId xmlns:a16="http://schemas.microsoft.com/office/drawing/2014/main" id="{0BC5C168-5A38-4856-8BAE-A4FA5866ECCC}"/>
              </a:ext>
            </a:extLst>
          </p:cNvPr>
          <p:cNvSpPr txBox="1"/>
          <p:nvPr/>
        </p:nvSpPr>
        <p:spPr>
          <a:xfrm>
            <a:off x="323528" y="2185648"/>
            <a:ext cx="6288901" cy="307777"/>
          </a:xfrm>
          <a:prstGeom prst="rect">
            <a:avLst/>
          </a:prstGeom>
          <a:noFill/>
        </p:spPr>
        <p:txBody>
          <a:bodyPr wrap="none" rtlCol="0">
            <a:spAutoFit/>
          </a:bodyPr>
          <a:lstStyle/>
          <a:p>
            <a:pPr marL="177800"/>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行政機関により対応している手続が異なります。予めご了承ください。</a:t>
            </a:r>
            <a:endParaRPr kumimoji="1" lang="ja-JP" altLang="en-US" b="1" dirty="0">
              <a:latin typeface="Meiryo" charset="-128"/>
              <a:ea typeface="Meiryo" charset="-128"/>
              <a:cs typeface="Meiryo" charset="-128"/>
            </a:endParaRPr>
          </a:p>
        </p:txBody>
      </p:sp>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Tree>
    <p:extLst>
      <p:ext uri="{BB962C8B-B14F-4D97-AF65-F5344CB8AC3E}">
        <p14:creationId xmlns:p14="http://schemas.microsoft.com/office/powerpoint/2010/main" val="2314112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
        <p:nvSpPr>
          <p:cNvPr id="30" name="字幕 22">
            <a:extLst>
              <a:ext uri="{FF2B5EF4-FFF2-40B4-BE49-F238E27FC236}">
                <a16:creationId xmlns:a16="http://schemas.microsoft.com/office/drawing/2014/main" id="{4364FA87-4868-47BC-8933-6CC0F1BE8165}"/>
              </a:ext>
            </a:extLst>
          </p:cNvPr>
          <p:cNvSpPr>
            <a:spLocks noGrp="1"/>
          </p:cNvSpPr>
          <p:nvPr>
            <p:ph type="subTitle" idx="1"/>
          </p:nvPr>
        </p:nvSpPr>
        <p:spPr>
          <a:xfrm>
            <a:off x="212790" y="1324659"/>
            <a:ext cx="8819317" cy="498598"/>
          </a:xfrm>
        </p:spPr>
        <p:txBody>
          <a:bodyPr wrap="square">
            <a:spAutoFit/>
          </a:bodyPr>
          <a:lstStyle/>
          <a:p>
            <a:pPr>
              <a:lnSpc>
                <a:spcPct val="110000"/>
              </a:lnSpc>
              <a:spcBef>
                <a:spcPts val="0"/>
              </a:spcBef>
            </a:pPr>
            <a:r>
              <a:rPr lang="ja-JP" altLang="en-US" dirty="0"/>
              <a:t>どのような行政手続がオンラインで可能か確認しましょう。</a:t>
            </a:r>
          </a:p>
        </p:txBody>
      </p:sp>
      <p:pic>
        <p:nvPicPr>
          <p:cNvPr id="5" name="図 4">
            <a:extLst>
              <a:ext uri="{FF2B5EF4-FFF2-40B4-BE49-F238E27FC236}">
                <a16:creationId xmlns:a16="http://schemas.microsoft.com/office/drawing/2014/main" id="{DDEECBA7-1FF0-555C-E025-9937C874D338}"/>
              </a:ext>
            </a:extLst>
          </p:cNvPr>
          <p:cNvPicPr>
            <a:picLocks noChangeAspect="1"/>
          </p:cNvPicPr>
          <p:nvPr/>
        </p:nvPicPr>
        <p:blipFill>
          <a:blip r:embed="rId7"/>
          <a:stretch>
            <a:fillRect/>
          </a:stretch>
        </p:blipFill>
        <p:spPr>
          <a:xfrm>
            <a:off x="382295" y="2446108"/>
            <a:ext cx="2747707" cy="726772"/>
          </a:xfrm>
          <a:prstGeom prst="rect">
            <a:avLst/>
          </a:prstGeom>
          <a:ln>
            <a:solidFill>
              <a:schemeClr val="tx1"/>
            </a:solidFill>
          </a:ln>
        </p:spPr>
      </p:pic>
      <p:pic>
        <p:nvPicPr>
          <p:cNvPr id="10" name="図 9">
            <a:extLst>
              <a:ext uri="{FF2B5EF4-FFF2-40B4-BE49-F238E27FC236}">
                <a16:creationId xmlns:a16="http://schemas.microsoft.com/office/drawing/2014/main" id="{A6C7170B-7F20-DD00-11E9-64B729FD7B4E}"/>
              </a:ext>
            </a:extLst>
          </p:cNvPr>
          <p:cNvPicPr>
            <a:picLocks noChangeAspect="1"/>
          </p:cNvPicPr>
          <p:nvPr/>
        </p:nvPicPr>
        <p:blipFill>
          <a:blip r:embed="rId8"/>
          <a:stretch>
            <a:fillRect/>
          </a:stretch>
        </p:blipFill>
        <p:spPr>
          <a:xfrm>
            <a:off x="3248594" y="2441452"/>
            <a:ext cx="2747707" cy="712369"/>
          </a:xfrm>
          <a:prstGeom prst="rect">
            <a:avLst/>
          </a:prstGeom>
          <a:ln>
            <a:solidFill>
              <a:schemeClr val="tx1"/>
            </a:solidFill>
          </a:ln>
        </p:spPr>
      </p:pic>
      <p:pic>
        <p:nvPicPr>
          <p:cNvPr id="12" name="図 11">
            <a:extLst>
              <a:ext uri="{FF2B5EF4-FFF2-40B4-BE49-F238E27FC236}">
                <a16:creationId xmlns:a16="http://schemas.microsoft.com/office/drawing/2014/main" id="{07D18FE9-2B00-F019-53D7-F6785104CBD4}"/>
              </a:ext>
            </a:extLst>
          </p:cNvPr>
          <p:cNvPicPr>
            <a:picLocks noChangeAspect="1"/>
          </p:cNvPicPr>
          <p:nvPr/>
        </p:nvPicPr>
        <p:blipFill>
          <a:blip r:embed="rId9"/>
          <a:stretch>
            <a:fillRect/>
          </a:stretch>
        </p:blipFill>
        <p:spPr>
          <a:xfrm>
            <a:off x="6097579" y="2443794"/>
            <a:ext cx="2726148" cy="729086"/>
          </a:xfrm>
          <a:prstGeom prst="rect">
            <a:avLst/>
          </a:prstGeom>
          <a:ln>
            <a:solidFill>
              <a:schemeClr val="tx1"/>
            </a:solidFill>
          </a:ln>
        </p:spPr>
      </p:pic>
      <p:sp>
        <p:nvSpPr>
          <p:cNvPr id="14" name="テキスト ボックス 13">
            <a:extLst>
              <a:ext uri="{FF2B5EF4-FFF2-40B4-BE49-F238E27FC236}">
                <a16:creationId xmlns:a16="http://schemas.microsoft.com/office/drawing/2014/main" id="{0CCDDE5E-9B00-5959-4C9A-6DECB0EE82AE}"/>
              </a:ext>
            </a:extLst>
          </p:cNvPr>
          <p:cNvSpPr txBox="1"/>
          <p:nvPr/>
        </p:nvSpPr>
        <p:spPr>
          <a:xfrm>
            <a:off x="221876" y="1823257"/>
            <a:ext cx="8331574" cy="646331"/>
          </a:xfrm>
          <a:prstGeom prst="rect">
            <a:avLst/>
          </a:prstGeom>
          <a:noFill/>
        </p:spPr>
        <p:txBody>
          <a:bodyPr wrap="square">
            <a:spAutoFit/>
          </a:bodyPr>
          <a:lstStyle/>
          <a:p>
            <a:pPr marL="174625" indent="-174625"/>
            <a:r>
              <a:rPr lang="ja-JP" altLang="en-US" sz="1800" b="1" dirty="0">
                <a:solidFill>
                  <a:srgbClr val="009650"/>
                </a:solidFill>
                <a:latin typeface="メイリオ" panose="020B0604030504040204" pitchFamily="50" charset="-128"/>
                <a:ea typeface="メイリオ" panose="020B0604030504040204" pitchFamily="50" charset="-128"/>
              </a:rPr>
              <a:t>◆お住まいの自治体によらず、どなたでも共通して実施が可能な行政手続には</a:t>
            </a:r>
            <a:br>
              <a:rPr lang="en-US" altLang="ja-JP" sz="1800" b="1" dirty="0">
                <a:solidFill>
                  <a:srgbClr val="009650"/>
                </a:solidFill>
                <a:latin typeface="メイリオ" panose="020B0604030504040204" pitchFamily="50" charset="-128"/>
                <a:ea typeface="メイリオ" panose="020B0604030504040204" pitchFamily="50" charset="-128"/>
              </a:rPr>
            </a:br>
            <a:r>
              <a:rPr lang="ja-JP" altLang="en-US" sz="1800" b="1" dirty="0">
                <a:solidFill>
                  <a:srgbClr val="009650"/>
                </a:solidFill>
                <a:latin typeface="メイリオ" panose="020B0604030504040204" pitchFamily="50" charset="-128"/>
                <a:ea typeface="メイリオ" panose="020B0604030504040204" pitchFamily="50" charset="-128"/>
              </a:rPr>
              <a:t>「引越しの手続」「年金の手続」「パスポートの手続」の３つがあります。</a:t>
            </a:r>
            <a:endParaRPr lang="en-US" altLang="ja-JP" sz="1800" b="1" dirty="0">
              <a:solidFill>
                <a:srgbClr val="00965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7539161-3E25-1BFD-1F89-52ED549A22FE}"/>
              </a:ext>
            </a:extLst>
          </p:cNvPr>
          <p:cNvSpPr txBox="1"/>
          <p:nvPr/>
        </p:nvSpPr>
        <p:spPr>
          <a:xfrm>
            <a:off x="221875" y="3371122"/>
            <a:ext cx="8922125"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◆お住まいの自治体によっては、さらに様々な行政手続が可能です↓（以下は一例）</a:t>
            </a:r>
          </a:p>
        </p:txBody>
      </p:sp>
      <p:grpSp>
        <p:nvGrpSpPr>
          <p:cNvPr id="7" name="グループ化 6">
            <a:extLst>
              <a:ext uri="{FF2B5EF4-FFF2-40B4-BE49-F238E27FC236}">
                <a16:creationId xmlns:a16="http://schemas.microsoft.com/office/drawing/2014/main" id="{D6CD5366-72C6-4A66-9313-AB70BDC1606F}"/>
              </a:ext>
            </a:extLst>
          </p:cNvPr>
          <p:cNvGrpSpPr/>
          <p:nvPr/>
        </p:nvGrpSpPr>
        <p:grpSpPr>
          <a:xfrm>
            <a:off x="382295" y="3776453"/>
            <a:ext cx="2757722" cy="1178582"/>
            <a:chOff x="336079" y="3795491"/>
            <a:chExt cx="2906173" cy="1178582"/>
          </a:xfrm>
        </p:grpSpPr>
        <p:sp>
          <p:nvSpPr>
            <p:cNvPr id="4" name="四角形: 角を丸くする 3">
              <a:extLst>
                <a:ext uri="{FF2B5EF4-FFF2-40B4-BE49-F238E27FC236}">
                  <a16:creationId xmlns:a16="http://schemas.microsoft.com/office/drawing/2014/main" id="{F0F813D5-8CB4-46CC-87CF-041C77FA3E39}"/>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656856B1-DDCF-4C77-8A08-5A58A0B328FF}"/>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高齢者・介護</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lgn="l" fontAlgn="auto">
                <a:spcBef>
                  <a:spcPts val="600"/>
                </a:spcBef>
                <a:spcAft>
                  <a:spcPts val="0"/>
                </a:spcAft>
                <a:defRPr/>
              </a:pPr>
              <a:r>
                <a:rPr kumimoji="1" lang="ja-JP" altLang="en-US"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福祉用具購入費の支給申請、要介護認定</a:t>
              </a:r>
              <a:r>
                <a:rPr lang="ja-JP" altLang="en-US" sz="1600" spc="-50" dirty="0">
                  <a:solidFill>
                    <a:prstClr val="black"/>
                  </a:solidFill>
                  <a:latin typeface="Meiryo UI" panose="020B0604030504040204" pitchFamily="50" charset="-128"/>
                  <a:ea typeface="Meiryo UI" panose="020B0604030504040204" pitchFamily="50" charset="-128"/>
                </a:rPr>
                <a:t>申請、 コミュニティバス乗車券の交付申請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42" name="グループ化 41">
            <a:extLst>
              <a:ext uri="{FF2B5EF4-FFF2-40B4-BE49-F238E27FC236}">
                <a16:creationId xmlns:a16="http://schemas.microsoft.com/office/drawing/2014/main" id="{B05E56D7-AEF2-4828-8AA5-F4E13B060FFD}"/>
              </a:ext>
            </a:extLst>
          </p:cNvPr>
          <p:cNvGrpSpPr/>
          <p:nvPr/>
        </p:nvGrpSpPr>
        <p:grpSpPr>
          <a:xfrm>
            <a:off x="3192414" y="3794025"/>
            <a:ext cx="2757722" cy="1178583"/>
            <a:chOff x="336079" y="3795491"/>
            <a:chExt cx="2906173" cy="1178583"/>
          </a:xfrm>
        </p:grpSpPr>
        <p:sp>
          <p:nvSpPr>
            <p:cNvPr id="43" name="四角形: 角を丸くする 42">
              <a:extLst>
                <a:ext uri="{FF2B5EF4-FFF2-40B4-BE49-F238E27FC236}">
                  <a16:creationId xmlns:a16="http://schemas.microsoft.com/office/drawing/2014/main" id="{8B521CE8-DA11-40D5-9F77-5EA43B683BAB}"/>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C5544E90-2096-4F8E-B352-E247F20E91FD}"/>
                </a:ext>
              </a:extLst>
            </p:cNvPr>
            <p:cNvSpPr txBox="1">
              <a:spLocks/>
            </p:cNvSpPr>
            <p:nvPr/>
          </p:nvSpPr>
          <p:spPr>
            <a:xfrm>
              <a:off x="405420" y="3803190"/>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住まい・くらし</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消防用設備等の設置届、生活保護の申請、未支給年金の請求　等</a:t>
              </a:r>
            </a:p>
          </p:txBody>
        </p:sp>
      </p:grpSp>
      <p:grpSp>
        <p:nvGrpSpPr>
          <p:cNvPr id="45" name="グループ化 44">
            <a:extLst>
              <a:ext uri="{FF2B5EF4-FFF2-40B4-BE49-F238E27FC236}">
                <a16:creationId xmlns:a16="http://schemas.microsoft.com/office/drawing/2014/main" id="{6C33890B-3864-4B4D-A26F-C0898F34A9E9}"/>
              </a:ext>
            </a:extLst>
          </p:cNvPr>
          <p:cNvGrpSpPr/>
          <p:nvPr/>
        </p:nvGrpSpPr>
        <p:grpSpPr>
          <a:xfrm>
            <a:off x="6019281" y="3780302"/>
            <a:ext cx="2757722" cy="1178582"/>
            <a:chOff x="336079" y="3795491"/>
            <a:chExt cx="2906173" cy="1178582"/>
          </a:xfrm>
        </p:grpSpPr>
        <p:sp>
          <p:nvSpPr>
            <p:cNvPr id="46" name="四角形: 角を丸くする 45">
              <a:extLst>
                <a:ext uri="{FF2B5EF4-FFF2-40B4-BE49-F238E27FC236}">
                  <a16:creationId xmlns:a16="http://schemas.microsoft.com/office/drawing/2014/main" id="{B13BEFA3-0A09-4BD7-89BB-22D1F7910A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1661CC00-5967-4556-B2B1-39B33AADA731}"/>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健康・出産</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国民健康保険の加入届、妊娠の届出、母子健康手帳の交付、特定不妊治療費助成　等</a:t>
              </a:r>
            </a:p>
          </p:txBody>
        </p:sp>
      </p:grpSp>
      <p:grpSp>
        <p:nvGrpSpPr>
          <p:cNvPr id="48" name="グループ化 47">
            <a:extLst>
              <a:ext uri="{FF2B5EF4-FFF2-40B4-BE49-F238E27FC236}">
                <a16:creationId xmlns:a16="http://schemas.microsoft.com/office/drawing/2014/main" id="{4DDE2856-E062-44AB-8C8C-A550D6441691}"/>
              </a:ext>
            </a:extLst>
          </p:cNvPr>
          <p:cNvGrpSpPr/>
          <p:nvPr/>
        </p:nvGrpSpPr>
        <p:grpSpPr>
          <a:xfrm>
            <a:off x="1629941" y="5072489"/>
            <a:ext cx="2757722" cy="1178582"/>
            <a:chOff x="336079" y="3795491"/>
            <a:chExt cx="2906173" cy="1178582"/>
          </a:xfrm>
        </p:grpSpPr>
        <p:sp>
          <p:nvSpPr>
            <p:cNvPr id="49" name="四角形: 角を丸くする 48">
              <a:extLst>
                <a:ext uri="{FF2B5EF4-FFF2-40B4-BE49-F238E27FC236}">
                  <a16:creationId xmlns:a16="http://schemas.microsoft.com/office/drawing/2014/main" id="{C70F22A1-7DE2-48F2-80D2-564911177858}"/>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58B6CB4B-97BB-4AAC-AF6E-B83B9F371D1D}"/>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防災・被災者支援</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罹災証明書の発行申請、災害弔慰金の支給申請、応急仮設住宅の入居申請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51" name="グループ化 50">
            <a:extLst>
              <a:ext uri="{FF2B5EF4-FFF2-40B4-BE49-F238E27FC236}">
                <a16:creationId xmlns:a16="http://schemas.microsoft.com/office/drawing/2014/main" id="{B96A5C3E-30AD-4D9F-B86A-1E6A39DCB65A}"/>
              </a:ext>
            </a:extLst>
          </p:cNvPr>
          <p:cNvGrpSpPr/>
          <p:nvPr/>
        </p:nvGrpSpPr>
        <p:grpSpPr>
          <a:xfrm>
            <a:off x="4756337" y="5080187"/>
            <a:ext cx="2757722" cy="1178581"/>
            <a:chOff x="336079" y="3795491"/>
            <a:chExt cx="2906173" cy="1178581"/>
          </a:xfrm>
        </p:grpSpPr>
        <p:sp>
          <p:nvSpPr>
            <p:cNvPr id="52" name="四角形: 角を丸くする 51">
              <a:extLst>
                <a:ext uri="{FF2B5EF4-FFF2-40B4-BE49-F238E27FC236}">
                  <a16:creationId xmlns:a16="http://schemas.microsoft.com/office/drawing/2014/main" id="{8B695881-1EED-486D-9D39-5CB4F691BE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テキスト ボックス 52">
              <a:extLst>
                <a:ext uri="{FF2B5EF4-FFF2-40B4-BE49-F238E27FC236}">
                  <a16:creationId xmlns:a16="http://schemas.microsoft.com/office/drawing/2014/main" id="{C3614536-AFBF-44D9-B435-2AEB5E231E50}"/>
                </a:ext>
              </a:extLst>
            </p:cNvPr>
            <p:cNvSpPr txBox="1">
              <a:spLocks/>
            </p:cNvSpPr>
            <p:nvPr/>
          </p:nvSpPr>
          <p:spPr>
            <a:xfrm>
              <a:off x="405420" y="3803188"/>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子育て</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保育所等への入所申込み、児童手当の受給認定請求、出産育児一時金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pic>
        <p:nvPicPr>
          <p:cNvPr id="33" name="図 32" descr="いいねをするマイナちゃんのイラスト">
            <a:extLst>
              <a:ext uri="{FF2B5EF4-FFF2-40B4-BE49-F238E27FC236}">
                <a16:creationId xmlns:a16="http://schemas.microsoft.com/office/drawing/2014/main" id="{454B193E-7306-4B76-B702-9BB1874B2E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183" y="5111485"/>
            <a:ext cx="880376" cy="1128629"/>
          </a:xfrm>
          <a:prstGeom prst="rect">
            <a:avLst/>
          </a:prstGeom>
        </p:spPr>
      </p:pic>
    </p:spTree>
    <p:extLst>
      <p:ext uri="{BB962C8B-B14F-4D97-AF65-F5344CB8AC3E}">
        <p14:creationId xmlns:p14="http://schemas.microsoft.com/office/powerpoint/2010/main" val="162519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42477" y="541734"/>
            <a:ext cx="7200000" cy="540000"/>
          </a:xfrm>
        </p:spPr>
        <p:txBody>
          <a:bodyPr>
            <a:noAutofit/>
          </a:bodyPr>
          <a:lstStyle/>
          <a:p>
            <a:r>
              <a:rPr lang="ja-JP" altLang="en-US" sz="2800" dirty="0"/>
              <a:t>「さがす」の画面構成を知ろう</a:t>
            </a:r>
          </a:p>
        </p:txBody>
      </p:sp>
      <p:sp>
        <p:nvSpPr>
          <p:cNvPr id="4" name="Title 1"/>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107504" y="1349294"/>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アプリホーム画面から、画面右下の「さがす」を押して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9" name="グループ化 8">
            <a:extLst>
              <a:ext uri="{FF2B5EF4-FFF2-40B4-BE49-F238E27FC236}">
                <a16:creationId xmlns:a16="http://schemas.microsoft.com/office/drawing/2014/main" id="{C2F61CAB-1BAD-4287-BCA2-18228A0F1204}"/>
              </a:ext>
            </a:extLst>
          </p:cNvPr>
          <p:cNvGrpSpPr/>
          <p:nvPr/>
        </p:nvGrpSpPr>
        <p:grpSpPr>
          <a:xfrm>
            <a:off x="510127" y="2171868"/>
            <a:ext cx="2740491" cy="4015121"/>
            <a:chOff x="510127" y="2171868"/>
            <a:chExt cx="2740491" cy="4015121"/>
          </a:xfrm>
        </p:grpSpPr>
        <p:pic>
          <p:nvPicPr>
            <p:cNvPr id="8" name="図 7">
              <a:extLst>
                <a:ext uri="{FF2B5EF4-FFF2-40B4-BE49-F238E27FC236}">
                  <a16:creationId xmlns:a16="http://schemas.microsoft.com/office/drawing/2014/main" id="{89C935AF-523D-402F-B8B6-482EF63E320D}"/>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3AC7B2AE-9A98-841B-D3BD-5B37828D42B3}"/>
              </a:ext>
            </a:extLst>
          </p:cNvPr>
          <p:cNvSpPr/>
          <p:nvPr/>
        </p:nvSpPr>
        <p:spPr>
          <a:xfrm>
            <a:off x="707153" y="4523365"/>
            <a:ext cx="696495"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16"/>
          <p:cNvGrpSpPr/>
          <p:nvPr/>
        </p:nvGrpSpPr>
        <p:grpSpPr>
          <a:xfrm>
            <a:off x="893602" y="4243157"/>
            <a:ext cx="360000" cy="461665"/>
            <a:chOff x="1005143" y="2271918"/>
            <a:chExt cx="360000" cy="461665"/>
          </a:xfrm>
        </p:grpSpPr>
        <p:sp>
          <p:nvSpPr>
            <p:cNvPr id="21" name="円/楕円 20"/>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nvGrpSpPr>
          <p:cNvPr id="57" name="グループ化 56">
            <a:extLst>
              <a:ext uri="{FF2B5EF4-FFF2-40B4-BE49-F238E27FC236}">
                <a16:creationId xmlns:a16="http://schemas.microsoft.com/office/drawing/2014/main" id="{4E079016-9DF8-4CC1-B04F-61D2A92F4D36}"/>
              </a:ext>
            </a:extLst>
          </p:cNvPr>
          <p:cNvGrpSpPr/>
          <p:nvPr/>
        </p:nvGrpSpPr>
        <p:grpSpPr>
          <a:xfrm>
            <a:off x="3433352" y="3723260"/>
            <a:ext cx="5397725"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「証明書」からはマイナ保険証の登録や罹災証明書の発行申請など証明書に関わる手続をさがすことができます。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sp>
        <p:nvSpPr>
          <p:cNvPr id="16" name="正方形/長方形 15">
            <a:extLst>
              <a:ext uri="{FF2B5EF4-FFF2-40B4-BE49-F238E27FC236}">
                <a16:creationId xmlns:a16="http://schemas.microsoft.com/office/drawing/2014/main" id="{CD360146-80D7-D735-11A4-79FA0F2F1284}"/>
              </a:ext>
            </a:extLst>
          </p:cNvPr>
          <p:cNvSpPr/>
          <p:nvPr/>
        </p:nvSpPr>
        <p:spPr>
          <a:xfrm>
            <a:off x="1528065" y="4523364"/>
            <a:ext cx="721423"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5B8C0BF6-4FDD-4472-8E56-5F9CD95A2868}"/>
              </a:ext>
            </a:extLst>
          </p:cNvPr>
          <p:cNvGrpSpPr/>
          <p:nvPr/>
        </p:nvGrpSpPr>
        <p:grpSpPr>
          <a:xfrm>
            <a:off x="3430954" y="4657995"/>
            <a:ext cx="5400419" cy="584775"/>
            <a:chOff x="3469110" y="4119448"/>
            <a:chExt cx="5104234" cy="584775"/>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「住まい」からは住所変更等の届出など暮らしに関わる手続をさがすことができます。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18" name="正方形/長方形 17">
            <a:extLst>
              <a:ext uri="{FF2B5EF4-FFF2-40B4-BE49-F238E27FC236}">
                <a16:creationId xmlns:a16="http://schemas.microsoft.com/office/drawing/2014/main" id="{A5A72DDE-AA7D-E0AA-411C-B52672E2D178}"/>
              </a:ext>
            </a:extLst>
          </p:cNvPr>
          <p:cNvSpPr/>
          <p:nvPr/>
        </p:nvSpPr>
        <p:spPr>
          <a:xfrm>
            <a:off x="2356301" y="4523364"/>
            <a:ext cx="759878" cy="548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図形グループ 16">
            <a:extLst>
              <a:ext uri="{FF2B5EF4-FFF2-40B4-BE49-F238E27FC236}">
                <a16:creationId xmlns:a16="http://schemas.microsoft.com/office/drawing/2014/main" id="{02F2A15F-3569-415B-99E4-3BDF76D3FD07}"/>
              </a:ext>
            </a:extLst>
          </p:cNvPr>
          <p:cNvGrpSpPr/>
          <p:nvPr/>
        </p:nvGrpSpPr>
        <p:grpSpPr>
          <a:xfrm>
            <a:off x="1721127" y="4236938"/>
            <a:ext cx="360000" cy="461665"/>
            <a:chOff x="1005143" y="2271918"/>
            <a:chExt cx="360000" cy="461665"/>
          </a:xfrm>
        </p:grpSpPr>
        <p:sp>
          <p:nvSpPr>
            <p:cNvPr id="20" name="円/楕円 20">
              <a:extLst>
                <a:ext uri="{FF2B5EF4-FFF2-40B4-BE49-F238E27FC236}">
                  <a16:creationId xmlns:a16="http://schemas.microsoft.com/office/drawing/2014/main" id="{A408351B-9859-4EEC-8B9A-DB9E7FB13E7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4CC4084-8912-49D2-90A6-85791D2C1EA7}"/>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grpSp>
        <p:nvGrpSpPr>
          <p:cNvPr id="24" name="図形グループ 16">
            <a:extLst>
              <a:ext uri="{FF2B5EF4-FFF2-40B4-BE49-F238E27FC236}">
                <a16:creationId xmlns:a16="http://schemas.microsoft.com/office/drawing/2014/main" id="{90EA792D-AB2E-413F-9A34-BF1F391AB95B}"/>
              </a:ext>
            </a:extLst>
          </p:cNvPr>
          <p:cNvGrpSpPr/>
          <p:nvPr/>
        </p:nvGrpSpPr>
        <p:grpSpPr>
          <a:xfrm>
            <a:off x="2566967" y="4248970"/>
            <a:ext cx="360000" cy="461665"/>
            <a:chOff x="1005143" y="2271918"/>
            <a:chExt cx="360000" cy="461665"/>
          </a:xfrm>
        </p:grpSpPr>
        <p:sp>
          <p:nvSpPr>
            <p:cNvPr id="25" name="円/楕円 20">
              <a:extLst>
                <a:ext uri="{FF2B5EF4-FFF2-40B4-BE49-F238E27FC236}">
                  <a16:creationId xmlns:a16="http://schemas.microsoft.com/office/drawing/2014/main" id="{0010E08A-4163-44F1-A2D2-2E8C2AAC5ED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845A4A8-FDDA-46B0-8A06-374A371EFBAC}"/>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grpSp>
        <p:nvGrpSpPr>
          <p:cNvPr id="55" name="グループ化 54">
            <a:extLst>
              <a:ext uri="{FF2B5EF4-FFF2-40B4-BE49-F238E27FC236}">
                <a16:creationId xmlns:a16="http://schemas.microsoft.com/office/drawing/2014/main" id="{651EE4C5-32FC-4D0C-B392-B794379F81B1}"/>
              </a:ext>
            </a:extLst>
          </p:cNvPr>
          <p:cNvGrpSpPr/>
          <p:nvPr/>
        </p:nvGrpSpPr>
        <p:grpSpPr>
          <a:xfrm>
            <a:off x="3445649" y="5502691"/>
            <a:ext cx="5577954" cy="830997"/>
            <a:chOff x="3458542" y="5014190"/>
            <a:chExt cx="5577954"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03406" y="5014190"/>
              <a:ext cx="5233090"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「こども」からは保育園の申し込みや児童扶養手当の認定請求など、子育てに関わる手続をさがすことができます。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8" name="正方形/長方形 47">
            <a:extLst>
              <a:ext uri="{FF2B5EF4-FFF2-40B4-BE49-F238E27FC236}">
                <a16:creationId xmlns:a16="http://schemas.microsoft.com/office/drawing/2014/main" id="{5270F9D5-7ED2-4A5D-9234-9B829BACF49D}"/>
              </a:ext>
            </a:extLst>
          </p:cNvPr>
          <p:cNvSpPr/>
          <p:nvPr/>
        </p:nvSpPr>
        <p:spPr>
          <a:xfrm>
            <a:off x="682225" y="2693086"/>
            <a:ext cx="2449616" cy="461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8BE79385-9EBE-4164-AE55-B8C0AFB9DE2D}"/>
              </a:ext>
            </a:extLst>
          </p:cNvPr>
          <p:cNvGrpSpPr/>
          <p:nvPr/>
        </p:nvGrpSpPr>
        <p:grpSpPr>
          <a:xfrm>
            <a:off x="3131841" y="2488338"/>
            <a:ext cx="671565" cy="435581"/>
            <a:chOff x="3131841" y="2693086"/>
            <a:chExt cx="671565" cy="230833"/>
          </a:xfrm>
        </p:grpSpPr>
        <p:cxnSp>
          <p:nvCxnSpPr>
            <p:cNvPr id="11" name="直線コネクタ 10">
              <a:extLst>
                <a:ext uri="{FF2B5EF4-FFF2-40B4-BE49-F238E27FC236}">
                  <a16:creationId xmlns:a16="http://schemas.microsoft.com/office/drawing/2014/main" id="{135802F0-0A7D-438A-B85B-85B826AB9228}"/>
                </a:ext>
              </a:extLst>
            </p:cNvPr>
            <p:cNvCxnSpPr>
              <a:cxnSpLocks/>
              <a:stCxn id="48" idx="3"/>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9" name="直線コネクタ 48">
              <a:extLst>
                <a:ext uri="{FF2B5EF4-FFF2-40B4-BE49-F238E27FC236}">
                  <a16:creationId xmlns:a16="http://schemas.microsoft.com/office/drawing/2014/main" id="{D4A139FD-3DF3-4FD6-978F-199924453630}"/>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1" name="直線矢印コネクタ 50">
              <a:extLst>
                <a:ext uri="{FF2B5EF4-FFF2-40B4-BE49-F238E27FC236}">
                  <a16:creationId xmlns:a16="http://schemas.microsoft.com/office/drawing/2014/main" id="{2AC6D45B-459C-40EF-960E-0D15FBE4213F}"/>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745935" y="2257465"/>
            <a:ext cx="4983945"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探したい行政手続があればそれに関連するキーワードを直接入力することでさがすことができます。</a:t>
            </a:r>
            <a:endParaRPr lang="en-US" altLang="ja-JP" sz="1600" b="1" dirty="0">
              <a:solidFill>
                <a:srgbClr val="009650"/>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F2E72B9F-E6F4-488C-ADD5-18FF420A6AEC}"/>
              </a:ext>
            </a:extLst>
          </p:cNvPr>
          <p:cNvSpPr/>
          <p:nvPr/>
        </p:nvSpPr>
        <p:spPr>
          <a:xfrm>
            <a:off x="682224" y="3241585"/>
            <a:ext cx="2449616" cy="81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175DFAE7-CB9F-4F2E-9BF7-53A0B0B81F14}"/>
              </a:ext>
            </a:extLst>
          </p:cNvPr>
          <p:cNvGrpSpPr/>
          <p:nvPr/>
        </p:nvGrpSpPr>
        <p:grpSpPr>
          <a:xfrm>
            <a:off x="3140037" y="3231966"/>
            <a:ext cx="671565" cy="470425"/>
            <a:chOff x="3131841" y="2693086"/>
            <a:chExt cx="671565" cy="230833"/>
          </a:xfrm>
        </p:grpSpPr>
        <p:cxnSp>
          <p:nvCxnSpPr>
            <p:cNvPr id="59" name="直線コネクタ 58">
              <a:extLst>
                <a:ext uri="{FF2B5EF4-FFF2-40B4-BE49-F238E27FC236}">
                  <a16:creationId xmlns:a16="http://schemas.microsoft.com/office/drawing/2014/main" id="{F34DB324-F225-4966-8E2E-1ACF66D25F2F}"/>
                </a:ext>
              </a:extLst>
            </p:cNvPr>
            <p:cNvCxnSpPr>
              <a:cxnSpLocks/>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0" name="直線コネクタ 59">
              <a:extLst>
                <a:ext uri="{FF2B5EF4-FFF2-40B4-BE49-F238E27FC236}">
                  <a16:creationId xmlns:a16="http://schemas.microsoft.com/office/drawing/2014/main" id="{AF57EB97-1821-4AF9-A5D8-A68099BA6833}"/>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1" name="直線矢印コネクタ 60">
              <a:extLst>
                <a:ext uri="{FF2B5EF4-FFF2-40B4-BE49-F238E27FC236}">
                  <a16:creationId xmlns:a16="http://schemas.microsoft.com/office/drawing/2014/main" id="{B5E5B532-84D0-47CC-BEBE-2E9DA039D6FB}"/>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62" name="テキスト ボックス 61">
            <a:extLst>
              <a:ext uri="{FF2B5EF4-FFF2-40B4-BE49-F238E27FC236}">
                <a16:creationId xmlns:a16="http://schemas.microsoft.com/office/drawing/2014/main" id="{D01BC5B0-A715-49D1-AD64-63E3BFD3BA1A}"/>
              </a:ext>
            </a:extLst>
          </p:cNvPr>
          <p:cNvSpPr txBox="1"/>
          <p:nvPr/>
        </p:nvSpPr>
        <p:spPr>
          <a:xfrm>
            <a:off x="3742187" y="2958841"/>
            <a:ext cx="5127352"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さがす際のキーワードの一例です。気になるキーワードがあればここを押すことでもさがすことができます。</a:t>
            </a:r>
            <a:endParaRPr lang="en-US" altLang="ja-JP" sz="16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80818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23510"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アプリホーム画面から、画面右下の「さがす」を押して</a:t>
            </a:r>
          </a:p>
          <a:p>
            <a:r>
              <a:rPr lang="ja-JP" altLang="en-US" sz="2400" b="1" dirty="0">
                <a:latin typeface="Meiryo" charset="-128"/>
                <a:ea typeface="Meiryo" charset="-128"/>
                <a:cs typeface="Meiryo" charset="-128"/>
              </a:rPr>
              <a:t>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10" name="グループ化 9">
            <a:extLst>
              <a:ext uri="{FF2B5EF4-FFF2-40B4-BE49-F238E27FC236}">
                <a16:creationId xmlns:a16="http://schemas.microsoft.com/office/drawing/2014/main" id="{E2803E70-437B-4D8F-BA0E-BE73CC261F15}"/>
              </a:ext>
            </a:extLst>
          </p:cNvPr>
          <p:cNvGrpSpPr/>
          <p:nvPr/>
        </p:nvGrpSpPr>
        <p:grpSpPr>
          <a:xfrm>
            <a:off x="3453859" y="2178497"/>
            <a:ext cx="5108917"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「健康医療」からは妊娠の届出や指定難病医療費の助成など、健康や医療に関わる手続をさがすことができます。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p>
            </p:txBody>
          </p:sp>
        </p:grpSp>
      </p:grpSp>
      <p:grpSp>
        <p:nvGrpSpPr>
          <p:cNvPr id="12" name="グループ化 11">
            <a:extLst>
              <a:ext uri="{FF2B5EF4-FFF2-40B4-BE49-F238E27FC236}">
                <a16:creationId xmlns:a16="http://schemas.microsoft.com/office/drawing/2014/main" id="{AB98ACCD-0339-4A69-A904-02D3CBDB17B3}"/>
              </a:ext>
            </a:extLst>
          </p:cNvPr>
          <p:cNvGrpSpPr/>
          <p:nvPr/>
        </p:nvGrpSpPr>
        <p:grpSpPr>
          <a:xfrm>
            <a:off x="3453859" y="3144063"/>
            <a:ext cx="5104234" cy="830997"/>
            <a:chOff x="3469110" y="4119448"/>
            <a:chExt cx="5104234" cy="830997"/>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「お金」からは公金受取口座の登録や確認、確定申告の事前準備など、お金に関わる手続をさがすことができます。</a:t>
              </a:r>
              <a:endParaRPr lang="en-US" altLang="ja-JP" sz="1600" b="1" dirty="0">
                <a:solidFill>
                  <a:srgbClr val="009650"/>
                </a:solidFill>
                <a:latin typeface="Meiryo" charset="-128"/>
                <a:ea typeface="Meiryo" charset="-128"/>
                <a:cs typeface="Meiryo" charset="-128"/>
              </a:endParaRPr>
            </a:p>
          </p:txBody>
        </p:sp>
      </p:grpSp>
      <p:grpSp>
        <p:nvGrpSpPr>
          <p:cNvPr id="13" name="グループ化 12">
            <a:extLst>
              <a:ext uri="{FF2B5EF4-FFF2-40B4-BE49-F238E27FC236}">
                <a16:creationId xmlns:a16="http://schemas.microsoft.com/office/drawing/2014/main" id="{B283BA51-E74A-48F3-B3DA-096B0CEA1CDD}"/>
              </a:ext>
            </a:extLst>
          </p:cNvPr>
          <p:cNvGrpSpPr/>
          <p:nvPr/>
        </p:nvGrpSpPr>
        <p:grpSpPr>
          <a:xfrm>
            <a:off x="3448724" y="4060311"/>
            <a:ext cx="5125770" cy="830997"/>
            <a:chOff x="3458542" y="4975351"/>
            <a:chExt cx="5125770"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14374" y="4975351"/>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「出入国」からはパスポートの申請や更新など国外への渡航の際などに役に立つ手続をさがすことができます。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5" name="タイトル 1">
            <a:extLst>
              <a:ext uri="{FF2B5EF4-FFF2-40B4-BE49-F238E27FC236}">
                <a16:creationId xmlns:a16="http://schemas.microsoft.com/office/drawing/2014/main" id="{A7C328BD-FAE7-4629-8A69-4F1E2AEBF2BA}"/>
              </a:ext>
            </a:extLst>
          </p:cNvPr>
          <p:cNvSpPr txBox="1">
            <a:spLocks/>
          </p:cNvSpPr>
          <p:nvPr/>
        </p:nvSpPr>
        <p:spPr>
          <a:xfrm>
            <a:off x="1329998" y="530890"/>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
        <p:nvSpPr>
          <p:cNvPr id="6" name="Title 1">
            <a:extLst>
              <a:ext uri="{FF2B5EF4-FFF2-40B4-BE49-F238E27FC236}">
                <a16:creationId xmlns:a16="http://schemas.microsoft.com/office/drawing/2014/main" id="{CB05F7CF-494B-C594-12E2-2A17F5DF3564}"/>
              </a:ext>
            </a:extLst>
          </p:cNvPr>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grpSp>
        <p:nvGrpSpPr>
          <p:cNvPr id="46" name="グループ化 45">
            <a:extLst>
              <a:ext uri="{FF2B5EF4-FFF2-40B4-BE49-F238E27FC236}">
                <a16:creationId xmlns:a16="http://schemas.microsoft.com/office/drawing/2014/main" id="{A67BB370-EEF4-49A5-82BA-C7763C50FB01}"/>
              </a:ext>
            </a:extLst>
          </p:cNvPr>
          <p:cNvGrpSpPr/>
          <p:nvPr/>
        </p:nvGrpSpPr>
        <p:grpSpPr>
          <a:xfrm>
            <a:off x="510127" y="2171868"/>
            <a:ext cx="2740491" cy="4015121"/>
            <a:chOff x="510127" y="2171868"/>
            <a:chExt cx="2740491" cy="4015121"/>
          </a:xfrm>
        </p:grpSpPr>
        <p:grpSp>
          <p:nvGrpSpPr>
            <p:cNvPr id="47" name="グループ化 46">
              <a:extLst>
                <a:ext uri="{FF2B5EF4-FFF2-40B4-BE49-F238E27FC236}">
                  <a16:creationId xmlns:a16="http://schemas.microsoft.com/office/drawing/2014/main" id="{74D615DF-D90A-42F3-B2E0-8E9638D3460C}"/>
                </a:ext>
              </a:extLst>
            </p:cNvPr>
            <p:cNvGrpSpPr/>
            <p:nvPr/>
          </p:nvGrpSpPr>
          <p:grpSpPr>
            <a:xfrm>
              <a:off x="510127" y="2171868"/>
              <a:ext cx="2740491" cy="4015121"/>
              <a:chOff x="510127" y="2171868"/>
              <a:chExt cx="2740491" cy="4015121"/>
            </a:xfrm>
          </p:grpSpPr>
          <p:pic>
            <p:nvPicPr>
              <p:cNvPr id="60" name="図 59">
                <a:extLst>
                  <a:ext uri="{FF2B5EF4-FFF2-40B4-BE49-F238E27FC236}">
                    <a16:creationId xmlns:a16="http://schemas.microsoft.com/office/drawing/2014/main" id="{AC97665D-4BBF-44C9-8900-82BBFD4D5BEF}"/>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61" name="正方形/長方形 60">
                <a:extLst>
                  <a:ext uri="{FF2B5EF4-FFF2-40B4-BE49-F238E27FC236}">
                    <a16:creationId xmlns:a16="http://schemas.microsoft.com/office/drawing/2014/main" id="{0237943F-9D0D-411A-80A5-201755FE48C8}"/>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a:extLst>
                <a:ext uri="{FF2B5EF4-FFF2-40B4-BE49-F238E27FC236}">
                  <a16:creationId xmlns:a16="http://schemas.microsoft.com/office/drawing/2014/main" id="{8195A9C9-E945-4C95-91A2-BBB31617B214}"/>
                </a:ext>
              </a:extLst>
            </p:cNvPr>
            <p:cNvSpPr/>
            <p:nvPr/>
          </p:nvSpPr>
          <p:spPr>
            <a:xfrm>
              <a:off x="682225" y="5137400"/>
              <a:ext cx="696495" cy="525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図形グループ 16">
              <a:extLst>
                <a:ext uri="{FF2B5EF4-FFF2-40B4-BE49-F238E27FC236}">
                  <a16:creationId xmlns:a16="http://schemas.microsoft.com/office/drawing/2014/main" id="{0361A22E-F4BA-4EE4-BD76-90FC582E744C}"/>
                </a:ext>
              </a:extLst>
            </p:cNvPr>
            <p:cNvGrpSpPr/>
            <p:nvPr/>
          </p:nvGrpSpPr>
          <p:grpSpPr>
            <a:xfrm>
              <a:off x="856911" y="4854351"/>
              <a:ext cx="360000" cy="461665"/>
              <a:chOff x="1005143" y="2271918"/>
              <a:chExt cx="360000" cy="461665"/>
            </a:xfrm>
          </p:grpSpPr>
          <p:sp>
            <p:nvSpPr>
              <p:cNvPr id="58" name="円/楕円 20">
                <a:extLst>
                  <a:ext uri="{FF2B5EF4-FFF2-40B4-BE49-F238E27FC236}">
                    <a16:creationId xmlns:a16="http://schemas.microsoft.com/office/drawing/2014/main" id="{046A4848-87F7-4F04-A522-5E82F21704DB}"/>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9A94EBE9-BF41-405A-9D2F-83A25DD5755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50" name="正方形/長方形 49">
              <a:extLst>
                <a:ext uri="{FF2B5EF4-FFF2-40B4-BE49-F238E27FC236}">
                  <a16:creationId xmlns:a16="http://schemas.microsoft.com/office/drawing/2014/main" id="{8F665882-A11F-423A-A4F8-CDCD8BD236E2}"/>
                </a:ext>
              </a:extLst>
            </p:cNvPr>
            <p:cNvSpPr/>
            <p:nvPr/>
          </p:nvSpPr>
          <p:spPr>
            <a:xfrm>
              <a:off x="1528065" y="5137400"/>
              <a:ext cx="721423"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70BAA88-14B5-4063-A2DD-0EB007F1FE2F}"/>
                </a:ext>
              </a:extLst>
            </p:cNvPr>
            <p:cNvSpPr/>
            <p:nvPr/>
          </p:nvSpPr>
          <p:spPr>
            <a:xfrm>
              <a:off x="2379135" y="5137400"/>
              <a:ext cx="721424"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図形グループ 16">
              <a:extLst>
                <a:ext uri="{FF2B5EF4-FFF2-40B4-BE49-F238E27FC236}">
                  <a16:creationId xmlns:a16="http://schemas.microsoft.com/office/drawing/2014/main" id="{14DBB006-32DF-4CF0-9774-A3BDBDA8BDC8}"/>
                </a:ext>
              </a:extLst>
            </p:cNvPr>
            <p:cNvGrpSpPr/>
            <p:nvPr/>
          </p:nvGrpSpPr>
          <p:grpSpPr>
            <a:xfrm>
              <a:off x="1708776" y="4854351"/>
              <a:ext cx="360000" cy="461665"/>
              <a:chOff x="1005143" y="2271918"/>
              <a:chExt cx="360000" cy="461665"/>
            </a:xfrm>
          </p:grpSpPr>
          <p:sp>
            <p:nvSpPr>
              <p:cNvPr id="56" name="円/楕円 20">
                <a:extLst>
                  <a:ext uri="{FF2B5EF4-FFF2-40B4-BE49-F238E27FC236}">
                    <a16:creationId xmlns:a16="http://schemas.microsoft.com/office/drawing/2014/main" id="{6E591E57-D13E-4E99-8814-274566D3761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04ED499D-BF68-4ED0-8B8B-D9A392C4A7C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grpSp>
          <p:nvGrpSpPr>
            <p:cNvPr id="53" name="図形グループ 16">
              <a:extLst>
                <a:ext uri="{FF2B5EF4-FFF2-40B4-BE49-F238E27FC236}">
                  <a16:creationId xmlns:a16="http://schemas.microsoft.com/office/drawing/2014/main" id="{6E46E9AB-DA27-4AA5-871F-C0005C60340B}"/>
                </a:ext>
              </a:extLst>
            </p:cNvPr>
            <p:cNvGrpSpPr/>
            <p:nvPr/>
          </p:nvGrpSpPr>
          <p:grpSpPr>
            <a:xfrm>
              <a:off x="2578750" y="4854351"/>
              <a:ext cx="360000" cy="461665"/>
              <a:chOff x="1005143" y="2271918"/>
              <a:chExt cx="360000" cy="461665"/>
            </a:xfrm>
          </p:grpSpPr>
          <p:sp>
            <p:nvSpPr>
              <p:cNvPr id="54" name="円/楕円 20">
                <a:extLst>
                  <a:ext uri="{FF2B5EF4-FFF2-40B4-BE49-F238E27FC236}">
                    <a16:creationId xmlns:a16="http://schemas.microsoft.com/office/drawing/2014/main" id="{E82DF90E-231B-4EB7-A0FA-1C1EFD1556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02DF07C7-31AE-4F73-8513-7F92E24E345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grpSp>
      <p:sp>
        <p:nvSpPr>
          <p:cNvPr id="4" name="フローチャート: 代替処理 3">
            <a:extLst>
              <a:ext uri="{FF2B5EF4-FFF2-40B4-BE49-F238E27FC236}">
                <a16:creationId xmlns:a16="http://schemas.microsoft.com/office/drawing/2014/main" id="{3B074920-57DD-462B-8CFA-99D9ECA20065}"/>
              </a:ext>
            </a:extLst>
          </p:cNvPr>
          <p:cNvSpPr/>
          <p:nvPr/>
        </p:nvSpPr>
        <p:spPr>
          <a:xfrm>
            <a:off x="3448724" y="4984494"/>
            <a:ext cx="5185149" cy="104958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ここで紹介している手続は一例です。</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また、お住まいの自治体によっては</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「対象の手続きはありません」と表示される場合も</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ありますので、ご了承ください。</a:t>
            </a:r>
            <a:endParaRPr kumimoji="1" lang="en-US" altLang="ja-JP" sz="16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15153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EA6E699-B91B-4F63-8681-F6A2100382A3}"/>
              </a:ext>
            </a:extLst>
          </p:cNvPr>
          <p:cNvPicPr>
            <a:picLocks noChangeAspect="1"/>
          </p:cNvPicPr>
          <p:nvPr/>
        </p:nvPicPr>
        <p:blipFill rotWithShape="1">
          <a:blip r:embed="rId3"/>
          <a:srcRect l="807" t="22287" r="-1"/>
          <a:stretch/>
        </p:blipFill>
        <p:spPr>
          <a:xfrm>
            <a:off x="521487" y="2218956"/>
            <a:ext cx="2685964" cy="3967289"/>
          </a:xfrm>
          <a:prstGeom prst="rect">
            <a:avLst/>
          </a:prstGeom>
        </p:spPr>
      </p:pic>
      <p:sp>
        <p:nvSpPr>
          <p:cNvPr id="4" name="Title 1"/>
          <p:cNvSpPr txBox="1">
            <a:spLocks/>
          </p:cNvSpPr>
          <p:nvPr/>
        </p:nvSpPr>
        <p:spPr>
          <a:xfrm>
            <a:off x="409496" y="6142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319605"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「さがす」画面を下から上に動かして、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カテゴリからのサービスの検索も確認しよう。</a:t>
            </a:r>
          </a:p>
        </p:txBody>
      </p:sp>
      <p:pic>
        <p:nvPicPr>
          <p:cNvPr id="27" name="図 26" descr="スマートフォンを使って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a:extLst>
              <a:ext uri="{FF2B5EF4-FFF2-40B4-BE49-F238E27FC236}">
                <a16:creationId xmlns:a16="http://schemas.microsoft.com/office/drawing/2014/main" id="{5270F9D5-7ED2-4A5D-9234-9B829BACF49D}"/>
              </a:ext>
            </a:extLst>
          </p:cNvPr>
          <p:cNvSpPr/>
          <p:nvPr/>
        </p:nvSpPr>
        <p:spPr>
          <a:xfrm>
            <a:off x="608934" y="3024072"/>
            <a:ext cx="2449616" cy="2516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644154" y="2171868"/>
            <a:ext cx="5221148" cy="861774"/>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例えば荒川区に設定すると以下の６つの</a:t>
            </a:r>
          </a:p>
          <a:p>
            <a:r>
              <a:rPr lang="ja-JP" altLang="en-US" b="1" dirty="0">
                <a:solidFill>
                  <a:srgbClr val="009650"/>
                </a:solidFill>
                <a:latin typeface="Meiryo" charset="-128"/>
                <a:ea typeface="Meiryo" charset="-128"/>
                <a:cs typeface="Meiryo" charset="-128"/>
              </a:rPr>
              <a:t>カテゴリーからもサービスを検索できます。</a:t>
            </a:r>
          </a:p>
          <a:p>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表示される手続きが設定する自治体によって異なります。</a:t>
            </a:r>
          </a:p>
        </p:txBody>
      </p:sp>
      <p:sp>
        <p:nvSpPr>
          <p:cNvPr id="45" name="上矢印 54">
            <a:extLst>
              <a:ext uri="{FF2B5EF4-FFF2-40B4-BE49-F238E27FC236}">
                <a16:creationId xmlns:a16="http://schemas.microsoft.com/office/drawing/2014/main" id="{968BA243-5F9D-4604-9A7D-707B4B60B236}"/>
              </a:ext>
            </a:extLst>
          </p:cNvPr>
          <p:cNvSpPr>
            <a:spLocks noChangeAspect="1"/>
          </p:cNvSpPr>
          <p:nvPr/>
        </p:nvSpPr>
        <p:spPr>
          <a:xfrm>
            <a:off x="1517791" y="2029490"/>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46" name="図 45">
            <a:extLst>
              <a:ext uri="{FF2B5EF4-FFF2-40B4-BE49-F238E27FC236}">
                <a16:creationId xmlns:a16="http://schemas.microsoft.com/office/drawing/2014/main" id="{F29AE531-EE4D-47D1-B5FF-55FC5B81EEC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2274726"/>
            <a:ext cx="473301" cy="540000"/>
          </a:xfrm>
          <a:prstGeom prst="rect">
            <a:avLst/>
          </a:prstGeom>
        </p:spPr>
      </p:pic>
      <p:grpSp>
        <p:nvGrpSpPr>
          <p:cNvPr id="34" name="グループ化 33">
            <a:extLst>
              <a:ext uri="{FF2B5EF4-FFF2-40B4-BE49-F238E27FC236}">
                <a16:creationId xmlns:a16="http://schemas.microsoft.com/office/drawing/2014/main" id="{99549B20-0BA1-4286-A076-21A908E2E688}"/>
              </a:ext>
            </a:extLst>
          </p:cNvPr>
          <p:cNvGrpSpPr/>
          <p:nvPr/>
        </p:nvGrpSpPr>
        <p:grpSpPr>
          <a:xfrm>
            <a:off x="2805612" y="2451061"/>
            <a:ext cx="817250" cy="573011"/>
            <a:chOff x="2805612" y="2451061"/>
            <a:chExt cx="817250" cy="573011"/>
          </a:xfrm>
        </p:grpSpPr>
        <p:cxnSp>
          <p:nvCxnSpPr>
            <p:cNvPr id="15" name="直線コネクタ 14">
              <a:extLst>
                <a:ext uri="{FF2B5EF4-FFF2-40B4-BE49-F238E27FC236}">
                  <a16:creationId xmlns:a16="http://schemas.microsoft.com/office/drawing/2014/main" id="{55C23051-692C-484B-948E-B38263B234AB}"/>
                </a:ext>
              </a:extLst>
            </p:cNvPr>
            <p:cNvCxnSpPr/>
            <p:nvPr/>
          </p:nvCxnSpPr>
          <p:spPr>
            <a:xfrm flipV="1">
              <a:off x="2826904" y="2451061"/>
              <a:ext cx="0" cy="57301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2" name="直線矢印コネクタ 31">
              <a:extLst>
                <a:ext uri="{FF2B5EF4-FFF2-40B4-BE49-F238E27FC236}">
                  <a16:creationId xmlns:a16="http://schemas.microsoft.com/office/drawing/2014/main" id="{BDFC47D7-8097-4838-B6E1-6C245FBE71AA}"/>
                </a:ext>
              </a:extLst>
            </p:cNvPr>
            <p:cNvCxnSpPr/>
            <p:nvPr/>
          </p:nvCxnSpPr>
          <p:spPr>
            <a:xfrm>
              <a:off x="2805612" y="2451061"/>
              <a:ext cx="81725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0" name="テキスト ボックス 49">
            <a:extLst>
              <a:ext uri="{FF2B5EF4-FFF2-40B4-BE49-F238E27FC236}">
                <a16:creationId xmlns:a16="http://schemas.microsoft.com/office/drawing/2014/main" id="{7B17AD72-310D-445E-90C2-78185145BC49}"/>
              </a:ext>
            </a:extLst>
          </p:cNvPr>
          <p:cNvSpPr txBox="1"/>
          <p:nvPr/>
        </p:nvSpPr>
        <p:spPr>
          <a:xfrm>
            <a:off x="3644203" y="3267268"/>
            <a:ext cx="5011011" cy="2139047"/>
          </a:xfrm>
          <a:prstGeom prst="rect">
            <a:avLst/>
          </a:prstGeom>
          <a:noFill/>
        </p:spPr>
        <p:txBody>
          <a:bodyPr wrap="square" rtlCol="0">
            <a:spAutoFit/>
          </a:bodyPr>
          <a:lstStyle/>
          <a:p>
            <a:pPr>
              <a:spcBef>
                <a:spcPts val="600"/>
              </a:spcBef>
            </a:pPr>
            <a:r>
              <a:rPr lang="ja-JP" altLang="en-US" b="1" dirty="0">
                <a:solidFill>
                  <a:srgbClr val="009650"/>
                </a:solidFill>
                <a:latin typeface="Meiryo" charset="-128"/>
                <a:ea typeface="Meiryo" charset="-128"/>
                <a:cs typeface="Meiryo" charset="-128"/>
              </a:rPr>
              <a:t>○妊娠・出産（妊娠の届出、児童手当など）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○子育て（児童手当、保育園の申し込みなど）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○引っ越し・住まい（引っ越しの手続きなど）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○高齢者・介護（要介護認定の申請など）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○ご不幸（未支払いの児童手当等の請求など）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○健康・医療（医療費や薬剤履歴の確認など）</a:t>
            </a:r>
            <a:endParaRPr lang="en-US" altLang="ja-JP" b="1" dirty="0">
              <a:solidFill>
                <a:srgbClr val="009650"/>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827C6402-3E41-4208-A2C2-405584BB2F99}"/>
              </a:ext>
            </a:extLst>
          </p:cNvPr>
          <p:cNvSpPr txBox="1"/>
          <p:nvPr/>
        </p:nvSpPr>
        <p:spPr>
          <a:xfrm>
            <a:off x="3622862" y="5590981"/>
            <a:ext cx="4769938" cy="646331"/>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様々な検索方法があるので、</a:t>
            </a:r>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自分に合った検索方法を見つけてみましょう。</a:t>
            </a:r>
            <a:endParaRPr lang="en-US" altLang="ja-JP" b="1" dirty="0">
              <a:solidFill>
                <a:srgbClr val="009650"/>
              </a:solidFill>
              <a:latin typeface="Meiryo" charset="-128"/>
              <a:ea typeface="Meiryo" charset="-128"/>
              <a:cs typeface="Meiryo" charset="-128"/>
            </a:endParaRPr>
          </a:p>
        </p:txBody>
      </p:sp>
      <p:sp>
        <p:nvSpPr>
          <p:cNvPr id="55" name="タイトル 1">
            <a:extLst>
              <a:ext uri="{FF2B5EF4-FFF2-40B4-BE49-F238E27FC236}">
                <a16:creationId xmlns:a16="http://schemas.microsoft.com/office/drawing/2014/main" id="{373C81EB-D08F-4C2D-8DD8-59136E69181F}"/>
              </a:ext>
            </a:extLst>
          </p:cNvPr>
          <p:cNvSpPr txBox="1">
            <a:spLocks/>
          </p:cNvSpPr>
          <p:nvPr/>
        </p:nvSpPr>
        <p:spPr>
          <a:xfrm>
            <a:off x="1215393" y="522652"/>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Tree>
    <p:extLst>
      <p:ext uri="{BB962C8B-B14F-4D97-AF65-F5344CB8AC3E}">
        <p14:creationId xmlns:p14="http://schemas.microsoft.com/office/powerpoint/2010/main" val="1510597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1FE7486A-B65F-406C-B216-BDA5F141F051}"/>
              </a:ext>
            </a:extLst>
          </p:cNvPr>
          <p:cNvSpPr/>
          <p:nvPr/>
        </p:nvSpPr>
        <p:spPr>
          <a:xfrm>
            <a:off x="611559" y="5226310"/>
            <a:ext cx="5290623" cy="1057647"/>
          </a:xfrm>
          <a:prstGeom prst="wedgeRoundRectCallout">
            <a:avLst>
              <a:gd name="adj1" fmla="val 62910"/>
              <a:gd name="adj2" fmla="val 24601"/>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29" name="テキスト ボックス 28">
            <a:extLst>
              <a:ext uri="{FF2B5EF4-FFF2-40B4-BE49-F238E27FC236}">
                <a16:creationId xmlns:a16="http://schemas.microsoft.com/office/drawing/2014/main" id="{4AAE4C5F-832F-4B89-A896-B6F616818A5C}"/>
              </a:ext>
            </a:extLst>
          </p:cNvPr>
          <p:cNvSpPr txBox="1"/>
          <p:nvPr/>
        </p:nvSpPr>
        <p:spPr>
          <a:xfrm>
            <a:off x="214233" y="1365543"/>
            <a:ext cx="8929767" cy="707886"/>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それでは一緒に行政手続を探してみましょう。（実際に手続は行いません）</a:t>
            </a:r>
            <a:endParaRPr lang="en-US" altLang="ja-JP" sz="2000" b="1" i="0" dirty="0">
              <a:effectLst/>
              <a:latin typeface="Meiryo" panose="020B0604030504040204" pitchFamily="50" charset="-128"/>
              <a:ea typeface="Meiryo" panose="020B0604030504040204" pitchFamily="50" charset="-128"/>
            </a:endParaRPr>
          </a:p>
          <a:p>
            <a:r>
              <a:rPr lang="ja-JP" altLang="en-US" sz="2000" b="1" i="0" dirty="0">
                <a:effectLst/>
                <a:latin typeface="Meiryo" panose="020B0604030504040204" pitchFamily="50" charset="-128"/>
                <a:ea typeface="Meiryo" panose="020B0604030504040204" pitchFamily="50" charset="-128"/>
              </a:rPr>
              <a:t>本教材で一例として取り扱う手続は以下の二つです。</a:t>
            </a:r>
          </a:p>
        </p:txBody>
      </p:sp>
      <p:grpSp>
        <p:nvGrpSpPr>
          <p:cNvPr id="2" name="グループ化 1">
            <a:extLst>
              <a:ext uri="{FF2B5EF4-FFF2-40B4-BE49-F238E27FC236}">
                <a16:creationId xmlns:a16="http://schemas.microsoft.com/office/drawing/2014/main" id="{DC5B419C-67F4-4427-B8EE-AADFF5663897}"/>
              </a:ext>
            </a:extLst>
          </p:cNvPr>
          <p:cNvGrpSpPr/>
          <p:nvPr/>
        </p:nvGrpSpPr>
        <p:grpSpPr>
          <a:xfrm>
            <a:off x="269666" y="2254508"/>
            <a:ext cx="8826654" cy="1240444"/>
            <a:chOff x="269666" y="2254508"/>
            <a:chExt cx="8826654" cy="1240444"/>
          </a:xfrm>
        </p:grpSpPr>
        <p:sp>
          <p:nvSpPr>
            <p:cNvPr id="11" name="テキスト ボックス 10">
              <a:extLst>
                <a:ext uri="{FF2B5EF4-FFF2-40B4-BE49-F238E27FC236}">
                  <a16:creationId xmlns:a16="http://schemas.microsoft.com/office/drawing/2014/main" id="{0D492283-A8BF-8D56-84D5-8FFA407591E1}"/>
                </a:ext>
              </a:extLst>
            </p:cNvPr>
            <p:cNvSpPr txBox="1"/>
            <p:nvPr/>
          </p:nvSpPr>
          <p:spPr>
            <a:xfrm>
              <a:off x="269666" y="2254508"/>
              <a:ext cx="8417104" cy="523220"/>
            </a:xfrm>
            <a:prstGeom prst="rect">
              <a:avLst/>
            </a:prstGeom>
            <a:noFill/>
          </p:spPr>
          <p:txBody>
            <a:bodyPr wrap="square" rtlCol="0">
              <a:spAutoFit/>
            </a:bodyPr>
            <a:lstStyle/>
            <a:p>
              <a:r>
                <a:rPr lang="ja-JP" altLang="en-US" sz="2800" b="1" i="0" dirty="0">
                  <a:solidFill>
                    <a:srgbClr val="00B050"/>
                  </a:solidFill>
                  <a:effectLst/>
                  <a:latin typeface="Meiryo" panose="020B0604030504040204" pitchFamily="50" charset="-128"/>
                  <a:ea typeface="Meiryo" panose="020B0604030504040204" pitchFamily="50" charset="-128"/>
                </a:rPr>
                <a:t>❶</a:t>
              </a:r>
              <a:r>
                <a:rPr lang="ja-JP" altLang="en-US" sz="2400" b="1" i="0" dirty="0">
                  <a:solidFill>
                    <a:srgbClr val="00B050"/>
                  </a:solidFill>
                  <a:effectLst/>
                  <a:latin typeface="Meiryo" panose="020B0604030504040204" pitchFamily="50" charset="-128"/>
                  <a:ea typeface="Meiryo" panose="020B0604030504040204" pitchFamily="50" charset="-128"/>
                </a:rPr>
                <a:t>引越しの手続</a:t>
              </a:r>
              <a:r>
                <a:rPr lang="ja-JP" altLang="en-US" sz="2400" b="1" i="0" dirty="0">
                  <a:effectLst/>
                  <a:latin typeface="Meiryo" panose="020B0604030504040204" pitchFamily="50" charset="-128"/>
                  <a:ea typeface="Meiryo" panose="020B0604030504040204" pitchFamily="50" charset="-128"/>
                </a:rPr>
                <a:t>（お住まいの自治体にかかわらず可能）</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815471" y="2787066"/>
              <a:ext cx="8280849"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→マイナポータルでは、</a:t>
              </a:r>
              <a:r>
                <a:rPr lang="ja-JP" altLang="en-US" sz="2000" b="1" i="0" u="sng" dirty="0">
                  <a:effectLst/>
                  <a:latin typeface="Meiryo" panose="020B0604030504040204" pitchFamily="50" charset="-128"/>
                  <a:ea typeface="Meiryo" panose="020B0604030504040204" pitchFamily="50" charset="-128"/>
                </a:rPr>
                <a:t>転出元の市区町村への転出届の提出</a:t>
              </a:r>
              <a:r>
                <a:rPr lang="ja-JP" altLang="en-US" sz="2000" b="1" i="0" dirty="0">
                  <a:effectLst/>
                  <a:latin typeface="Meiryo" panose="020B0604030504040204" pitchFamily="50" charset="-128"/>
                  <a:ea typeface="Meiryo" panose="020B0604030504040204" pitchFamily="50" charset="-128"/>
                </a:rPr>
                <a:t>と</a:t>
              </a:r>
              <a:r>
                <a:rPr lang="ja-JP" altLang="en-US" sz="2000" b="1" i="0" u="sng" dirty="0">
                  <a:effectLst/>
                  <a:latin typeface="Meiryo" panose="020B0604030504040204" pitchFamily="50" charset="-128"/>
                  <a:ea typeface="Meiryo" panose="020B0604030504040204" pitchFamily="50" charset="-128"/>
                </a:rPr>
                <a:t>転入先市区町村への来庁予定の連絡</a:t>
              </a:r>
              <a:r>
                <a:rPr lang="ja-JP" altLang="en-US" sz="2000" b="1" i="0" dirty="0">
                  <a:effectLst/>
                  <a:latin typeface="Meiryo" panose="020B0604030504040204" pitchFamily="50" charset="-128"/>
                  <a:ea typeface="Meiryo" panose="020B0604030504040204" pitchFamily="50" charset="-128"/>
                </a:rPr>
                <a:t>をオンラインですることができます。</a:t>
              </a:r>
            </a:p>
          </p:txBody>
        </p:sp>
      </p:gr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840390" y="5284173"/>
            <a:ext cx="4666778"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本教材で紹介する検索手順は一例です。</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本教材で紹介している手順だけでなく、様々な検索方法で同じ行政手続にたどり着くことができますので、自分に合った検索の方法を使ってみてください。</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44" name="直線コネクタ 43">
            <a:extLst>
              <a:ext uri="{FF2B5EF4-FFF2-40B4-BE49-F238E27FC236}">
                <a16:creationId xmlns:a16="http://schemas.microsoft.com/office/drawing/2014/main" id="{EA01448B-051E-4512-9E66-2AE508ADCF48}"/>
              </a:ext>
            </a:extLst>
          </p:cNvPr>
          <p:cNvCxnSpPr>
            <a:cxnSpLocks/>
          </p:cNvCxnSpPr>
          <p:nvPr/>
        </p:nvCxnSpPr>
        <p:spPr>
          <a:xfrm>
            <a:off x="251520" y="2132856"/>
            <a:ext cx="864096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0795E269-B435-4CF8-9369-08447062C69D}"/>
              </a:ext>
            </a:extLst>
          </p:cNvPr>
          <p:cNvGrpSpPr/>
          <p:nvPr/>
        </p:nvGrpSpPr>
        <p:grpSpPr>
          <a:xfrm>
            <a:off x="287813" y="3703892"/>
            <a:ext cx="8808506" cy="1499873"/>
            <a:chOff x="269666" y="2254508"/>
            <a:chExt cx="8808506" cy="1499873"/>
          </a:xfrm>
        </p:grpSpPr>
        <p:sp>
          <p:nvSpPr>
            <p:cNvPr id="19" name="テキスト ボックス 18">
              <a:extLst>
                <a:ext uri="{FF2B5EF4-FFF2-40B4-BE49-F238E27FC236}">
                  <a16:creationId xmlns:a16="http://schemas.microsoft.com/office/drawing/2014/main" id="{8ED06BE6-FB4A-4737-96A0-1480E1434C64}"/>
                </a:ext>
              </a:extLst>
            </p:cNvPr>
            <p:cNvSpPr txBox="1"/>
            <p:nvPr/>
          </p:nvSpPr>
          <p:spPr>
            <a:xfrm>
              <a:off x="269666" y="2254508"/>
              <a:ext cx="8417104" cy="461665"/>
            </a:xfrm>
            <a:prstGeom prst="rect">
              <a:avLst/>
            </a:prstGeom>
            <a:noFill/>
          </p:spPr>
          <p:txBody>
            <a:bodyPr wrap="square" rtlCol="0">
              <a:spAutoFit/>
            </a:bodyPr>
            <a:lstStyle/>
            <a:p>
              <a:r>
                <a:rPr lang="ja-JP" altLang="en-US" sz="2400" b="1" i="0" dirty="0">
                  <a:solidFill>
                    <a:srgbClr val="00B050"/>
                  </a:solidFill>
                  <a:effectLst/>
                  <a:latin typeface="Meiryo" panose="020B0604030504040204" pitchFamily="50" charset="-128"/>
                  <a:ea typeface="Meiryo" panose="020B0604030504040204" pitchFamily="50" charset="-128"/>
                </a:rPr>
                <a:t>➋罹災証明の発行申請</a:t>
              </a:r>
              <a:r>
                <a:rPr lang="ja-JP" altLang="en-US" sz="2400" b="1" i="0" dirty="0">
                  <a:effectLst/>
                  <a:latin typeface="Meiryo" panose="020B0604030504040204" pitchFamily="50" charset="-128"/>
                  <a:ea typeface="Meiryo" panose="020B0604030504040204" pitchFamily="50" charset="-128"/>
                </a:rPr>
                <a:t>（自治体によって対応・非対応あり）</a:t>
              </a:r>
            </a:p>
          </p:txBody>
        </p:sp>
        <p:sp>
          <p:nvSpPr>
            <p:cNvPr id="20" name="テキスト ボックス 19">
              <a:extLst>
                <a:ext uri="{FF2B5EF4-FFF2-40B4-BE49-F238E27FC236}">
                  <a16:creationId xmlns:a16="http://schemas.microsoft.com/office/drawing/2014/main" id="{64BD29AF-5D89-4D20-84FE-802D649F136C}"/>
                </a:ext>
              </a:extLst>
            </p:cNvPr>
            <p:cNvSpPr txBox="1"/>
            <p:nvPr/>
          </p:nvSpPr>
          <p:spPr>
            <a:xfrm>
              <a:off x="797323" y="2738718"/>
              <a:ext cx="8280849" cy="1015663"/>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→罹災証明とは、地震等でご自宅が被害を受けた際に、その程度を証明する書類です。オンラインの申請に対応している自治体にお住まいの場合、マイナポータルから発行の申請をすることができます。</a:t>
              </a:r>
            </a:p>
          </p:txBody>
        </p:sp>
      </p:grpSp>
      <p:pic>
        <p:nvPicPr>
          <p:cNvPr id="10" name="図 9">
            <a:extLst>
              <a:ext uri="{FF2B5EF4-FFF2-40B4-BE49-F238E27FC236}">
                <a16:creationId xmlns:a16="http://schemas.microsoft.com/office/drawing/2014/main" id="{F2F241D5-E1A6-47CC-BCAD-F79A6813A111}"/>
              </a:ext>
            </a:extLst>
          </p:cNvPr>
          <p:cNvPicPr>
            <a:picLocks noChangeAspect="1"/>
          </p:cNvPicPr>
          <p:nvPr/>
        </p:nvPicPr>
        <p:blipFill rotWithShape="1">
          <a:blip r:embed="rId6"/>
          <a:srcRect l="13146"/>
          <a:stretch/>
        </p:blipFill>
        <p:spPr>
          <a:xfrm>
            <a:off x="6588224" y="5157192"/>
            <a:ext cx="951514" cy="1403463"/>
          </a:xfrm>
          <a:prstGeom prst="rect">
            <a:avLst/>
          </a:prstGeom>
        </p:spPr>
      </p:pic>
    </p:spTree>
    <p:extLst>
      <p:ext uri="{BB962C8B-B14F-4D97-AF65-F5344CB8AC3E}">
        <p14:creationId xmlns:p14="http://schemas.microsoft.com/office/powerpoint/2010/main" val="959187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6D0822AC-F0C1-4083-AC04-D4D026C6361D}"/>
              </a:ext>
            </a:extLst>
          </p:cNvPr>
          <p:cNvPicPr>
            <a:picLocks noChangeAspect="1"/>
          </p:cNvPicPr>
          <p:nvPr/>
        </p:nvPicPr>
        <p:blipFill rotWithShape="1">
          <a:blip r:embed="rId3"/>
          <a:srcRect l="-1" t="7620" r="-53" b="12974"/>
          <a:stretch/>
        </p:blipFill>
        <p:spPr>
          <a:xfrm>
            <a:off x="5740338" y="3914705"/>
            <a:ext cx="1335528" cy="2297903"/>
          </a:xfrm>
          <a:prstGeom prst="rect">
            <a:avLst/>
          </a:prstGeom>
          <a:ln>
            <a:solidFill>
              <a:schemeClr val="tx1"/>
            </a:solidFill>
          </a:ln>
        </p:spPr>
      </p:pic>
      <p:pic>
        <p:nvPicPr>
          <p:cNvPr id="24" name="図 23" descr="テーブル&#10;&#10;中程度の精度で自動的に生成された説明">
            <a:extLst>
              <a:ext uri="{FF2B5EF4-FFF2-40B4-BE49-F238E27FC236}">
                <a16:creationId xmlns:a16="http://schemas.microsoft.com/office/drawing/2014/main" id="{F20CC3CC-B8DD-AB78-FE65-B4F5DD459DB1}"/>
              </a:ext>
            </a:extLst>
          </p:cNvPr>
          <p:cNvPicPr>
            <a:picLocks noChangeAspect="1"/>
          </p:cNvPicPr>
          <p:nvPr/>
        </p:nvPicPr>
        <p:blipFill rotWithShape="1">
          <a:blip r:embed="rId4"/>
          <a:srcRect t="9645" b="5032"/>
          <a:stretch/>
        </p:blipFill>
        <p:spPr>
          <a:xfrm>
            <a:off x="7207443" y="1398302"/>
            <a:ext cx="1308228" cy="2319256"/>
          </a:xfrm>
          <a:prstGeom prst="rect">
            <a:avLst/>
          </a:prstGeom>
          <a:ln>
            <a:solidFill>
              <a:schemeClr val="tx1"/>
            </a:solidFill>
          </a:ln>
        </p:spPr>
      </p:pic>
      <p:sp>
        <p:nvSpPr>
          <p:cNvPr id="57" name="テキスト ボックス 56">
            <a:extLst>
              <a:ext uri="{FF2B5EF4-FFF2-40B4-BE49-F238E27FC236}">
                <a16:creationId xmlns:a16="http://schemas.microsoft.com/office/drawing/2014/main" id="{84CDC9EC-8FDC-65A1-5EE4-522E3BE0569C}"/>
              </a:ext>
            </a:extLst>
          </p:cNvPr>
          <p:cNvSpPr txBox="1"/>
          <p:nvPr/>
        </p:nvSpPr>
        <p:spPr>
          <a:xfrm>
            <a:off x="543891" y="2050390"/>
            <a:ext cx="3781953"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ホーム画面右下の「さがす」を</a:t>
            </a:r>
            <a:endParaRPr lang="en-US" altLang="ja-JP"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画面上の検索ボックスに</a:t>
            </a:r>
            <a:endParaRPr lang="en-US" altLang="ja-JP" b="1" dirty="0">
              <a:latin typeface="メイリオ"/>
              <a:ea typeface="メイリオ"/>
            </a:endParaRPr>
          </a:p>
          <a:p>
            <a:r>
              <a:rPr lang="ja-JP" altLang="en-US" b="1" dirty="0">
                <a:latin typeface="メイリオ"/>
                <a:ea typeface="メイリオ"/>
              </a:rPr>
              <a:t>「引越し」と入力する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サービス・機能の中から「引越しの手続き」をダブルタップ</a:t>
            </a:r>
            <a:endParaRPr lang="en-US" altLang="ja-JP" b="1"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360243" y="1383038"/>
            <a:ext cx="4466046" cy="769441"/>
          </a:xfrm>
          <a:prstGeom prst="rect">
            <a:avLst/>
          </a:prstGeom>
          <a:noFill/>
        </p:spPr>
        <p:txBody>
          <a:bodyPr wrap="square" rtlCol="0">
            <a:spAutoFit/>
          </a:bodyPr>
          <a:lstStyle/>
          <a:p>
            <a:r>
              <a:rPr lang="ja-JP" altLang="en-US" sz="2200" b="1" dirty="0">
                <a:latin typeface="Meiryo" charset="-128"/>
                <a:ea typeface="Meiryo" charset="-128"/>
                <a:cs typeface="Meiryo" charset="-128"/>
              </a:rPr>
              <a:t>それでは、実際に引越しの手続を探してみましょう。</a:t>
            </a:r>
            <a:endParaRPr lang="en-US" altLang="ja-JP" sz="22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31" name="テキスト ボックス 30">
            <a:extLst>
              <a:ext uri="{FF2B5EF4-FFF2-40B4-BE49-F238E27FC236}">
                <a16:creationId xmlns:a16="http://schemas.microsoft.com/office/drawing/2014/main" id="{A588EC05-2D20-458D-B2FC-EF55CB18143B}"/>
              </a:ext>
            </a:extLst>
          </p:cNvPr>
          <p:cNvSpPr txBox="1"/>
          <p:nvPr/>
        </p:nvSpPr>
        <p:spPr>
          <a:xfrm>
            <a:off x="7302765" y="4330423"/>
            <a:ext cx="1335528" cy="646331"/>
          </a:xfrm>
          <a:prstGeom prst="rect">
            <a:avLst/>
          </a:prstGeom>
          <a:noFill/>
          <a:ln w="28575">
            <a:solidFill>
              <a:srgbClr val="009650"/>
            </a:solidFill>
          </a:ln>
        </p:spPr>
        <p:txBody>
          <a:bodyPr wrap="square" lIns="91440" tIns="45720" rIns="91440" bIns="45720" rtlCol="0" anchor="t">
            <a:spAutoFit/>
          </a:bodyPr>
          <a:lstStyle/>
          <a:p>
            <a:r>
              <a:rPr lang="ja-JP" altLang="en-US" sz="900" b="1" dirty="0">
                <a:latin typeface="メイリオ" panose="020B0604030504040204" pitchFamily="50" charset="-128"/>
                <a:ea typeface="メイリオ" panose="020B0604030504040204" pitchFamily="50" charset="-128"/>
              </a:rPr>
              <a:t>サービス・機能には全国共通で利用できるサービスや機能が表示されます。</a:t>
            </a:r>
            <a:endParaRPr lang="en-US" altLang="ja-JP" sz="900" b="1" dirty="0">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99CD10F4-2A75-4241-BF7C-8ADD95E0930B}"/>
              </a:ext>
            </a:extLst>
          </p:cNvPr>
          <p:cNvGrpSpPr/>
          <p:nvPr/>
        </p:nvGrpSpPr>
        <p:grpSpPr>
          <a:xfrm>
            <a:off x="7207444" y="4992101"/>
            <a:ext cx="753510" cy="143110"/>
            <a:chOff x="6148786" y="3517261"/>
            <a:chExt cx="1177674" cy="287617"/>
          </a:xfrm>
        </p:grpSpPr>
        <p:cxnSp>
          <p:nvCxnSpPr>
            <p:cNvPr id="33" name="直線コネクタ 32">
              <a:extLst>
                <a:ext uri="{FF2B5EF4-FFF2-40B4-BE49-F238E27FC236}">
                  <a16:creationId xmlns:a16="http://schemas.microsoft.com/office/drawing/2014/main" id="{AE64200E-B0AA-4B6C-ADA6-F607264205E7}"/>
                </a:ext>
              </a:extLst>
            </p:cNvPr>
            <p:cNvCxnSpPr>
              <a:cxnSpLocks/>
            </p:cNvCxnSpPr>
            <p:nvPr/>
          </p:nvCxnSpPr>
          <p:spPr>
            <a:xfrm>
              <a:off x="6148786" y="3796614"/>
              <a:ext cx="1177674" cy="8264"/>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1ACECCE-4D08-407A-9839-A2E6F1A05AA7}"/>
                </a:ext>
              </a:extLst>
            </p:cNvPr>
            <p:cNvCxnSpPr/>
            <p:nvPr/>
          </p:nvCxnSpPr>
          <p:spPr>
            <a:xfrm flipV="1">
              <a:off x="7326460" y="3517261"/>
              <a:ext cx="0" cy="287617"/>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D27E8997-39A0-42AD-A84E-70F3662613E8}"/>
              </a:ext>
            </a:extLst>
          </p:cNvPr>
          <p:cNvSpPr txBox="1"/>
          <p:nvPr/>
        </p:nvSpPr>
        <p:spPr>
          <a:xfrm>
            <a:off x="7302765" y="5282821"/>
            <a:ext cx="1308225" cy="646331"/>
          </a:xfrm>
          <a:prstGeom prst="rect">
            <a:avLst/>
          </a:prstGeom>
          <a:noFill/>
          <a:ln w="28575">
            <a:solidFill>
              <a:srgbClr val="009650"/>
            </a:solidFill>
          </a:ln>
        </p:spPr>
        <p:txBody>
          <a:bodyPr wrap="square" lIns="91440" tIns="45720" rIns="91440" bIns="45720" rtlCol="0" anchor="t">
            <a:spAutoFit/>
          </a:bodyPr>
          <a:lstStyle/>
          <a:p>
            <a:r>
              <a:rPr lang="ja-JP" altLang="en-US" sz="900" b="1" dirty="0">
                <a:latin typeface="メイリオ" panose="020B0604030504040204" pitchFamily="50" charset="-128"/>
                <a:ea typeface="メイリオ" panose="020B0604030504040204" pitchFamily="50" charset="-128"/>
              </a:rPr>
              <a:t>検索ワードに関連したお住まいの自治体で可能な手続が表示されます。</a:t>
            </a:r>
            <a:endParaRPr lang="en-US" altLang="ja-JP" sz="900" b="1"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5CECB5F0-51E6-4A06-9CC4-C46B403BC6B1}"/>
              </a:ext>
            </a:extLst>
          </p:cNvPr>
          <p:cNvGrpSpPr/>
          <p:nvPr/>
        </p:nvGrpSpPr>
        <p:grpSpPr>
          <a:xfrm rot="16200000">
            <a:off x="7295253" y="5845700"/>
            <a:ext cx="85472" cy="261089"/>
            <a:chOff x="7277995" y="3815983"/>
            <a:chExt cx="630095" cy="261089"/>
          </a:xfrm>
        </p:grpSpPr>
        <p:cxnSp>
          <p:nvCxnSpPr>
            <p:cNvPr id="38" name="直線コネクタ 37">
              <a:extLst>
                <a:ext uri="{FF2B5EF4-FFF2-40B4-BE49-F238E27FC236}">
                  <a16:creationId xmlns:a16="http://schemas.microsoft.com/office/drawing/2014/main" id="{6CD42DC6-E565-40D1-B28D-7314514B029A}"/>
                </a:ext>
              </a:extLst>
            </p:cNvPr>
            <p:cNvCxnSpPr>
              <a:cxnSpLocks/>
            </p:cNvCxnSpPr>
            <p:nvPr/>
          </p:nvCxnSpPr>
          <p:spPr>
            <a:xfrm rot="5400000">
              <a:off x="7608197" y="3777179"/>
              <a:ext cx="0" cy="599786"/>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F9C4C4C-F54C-4E0E-AB79-36839127B103}"/>
                </a:ext>
              </a:extLst>
            </p:cNvPr>
            <p:cNvCxnSpPr>
              <a:cxnSpLocks/>
            </p:cNvCxnSpPr>
            <p:nvPr/>
          </p:nvCxnSpPr>
          <p:spPr>
            <a:xfrm rot="5400000" flipH="1">
              <a:off x="7162603" y="3931375"/>
              <a:ext cx="261089" cy="30305"/>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sp>
        <p:nvSpPr>
          <p:cNvPr id="43" name="右大かっこ 42">
            <a:extLst>
              <a:ext uri="{FF2B5EF4-FFF2-40B4-BE49-F238E27FC236}">
                <a16:creationId xmlns:a16="http://schemas.microsoft.com/office/drawing/2014/main" id="{C342AD20-0DCF-49AC-BC55-59E00DACCF33}"/>
              </a:ext>
            </a:extLst>
          </p:cNvPr>
          <p:cNvSpPr/>
          <p:nvPr/>
        </p:nvSpPr>
        <p:spPr>
          <a:xfrm>
            <a:off x="7088280" y="4531559"/>
            <a:ext cx="119164" cy="845146"/>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右大かっこ 46">
            <a:extLst>
              <a:ext uri="{FF2B5EF4-FFF2-40B4-BE49-F238E27FC236}">
                <a16:creationId xmlns:a16="http://schemas.microsoft.com/office/drawing/2014/main" id="{98D3173B-D8F1-4266-9691-5543F8B377F3}"/>
              </a:ext>
            </a:extLst>
          </p:cNvPr>
          <p:cNvSpPr/>
          <p:nvPr/>
        </p:nvSpPr>
        <p:spPr>
          <a:xfrm>
            <a:off x="7081901" y="5530728"/>
            <a:ext cx="111829" cy="562567"/>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タイトル 1">
            <a:extLst>
              <a:ext uri="{FF2B5EF4-FFF2-40B4-BE49-F238E27FC236}">
                <a16:creationId xmlns:a16="http://schemas.microsoft.com/office/drawing/2014/main" id="{AA15F3FE-A2BA-4C74-8835-00AA9B805F6D}"/>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52" name="Title 1">
            <a:extLst>
              <a:ext uri="{FF2B5EF4-FFF2-40B4-BE49-F238E27FC236}">
                <a16:creationId xmlns:a16="http://schemas.microsoft.com/office/drawing/2014/main" id="{A386FA22-4F68-4988-85E3-554D24A820E3}"/>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pic>
        <p:nvPicPr>
          <p:cNvPr id="53" name="図 52">
            <a:extLst>
              <a:ext uri="{FF2B5EF4-FFF2-40B4-BE49-F238E27FC236}">
                <a16:creationId xmlns:a16="http://schemas.microsoft.com/office/drawing/2014/main" id="{48483E3C-5AAF-4C09-83FD-F589E0D8C1EE}"/>
              </a:ext>
            </a:extLst>
          </p:cNvPr>
          <p:cNvPicPr>
            <a:picLocks noChangeAspect="1"/>
          </p:cNvPicPr>
          <p:nvPr/>
        </p:nvPicPr>
        <p:blipFill>
          <a:blip r:embed="rId6"/>
          <a:stretch>
            <a:fillRect/>
          </a:stretch>
        </p:blipFill>
        <p:spPr>
          <a:xfrm rot="2074041">
            <a:off x="8381499" y="3722495"/>
            <a:ext cx="437221" cy="575291"/>
          </a:xfrm>
          <a:prstGeom prst="rect">
            <a:avLst/>
          </a:prstGeom>
        </p:spPr>
      </p:pic>
      <p:pic>
        <p:nvPicPr>
          <p:cNvPr id="20" name="図 19" descr="グラフィカル ユーザー インターフェイス, アプリケーション, Teams&#10;&#10;自動的に生成された説明">
            <a:extLst>
              <a:ext uri="{FF2B5EF4-FFF2-40B4-BE49-F238E27FC236}">
                <a16:creationId xmlns:a16="http://schemas.microsoft.com/office/drawing/2014/main" id="{8354F655-13CA-3591-9F5B-05CB093CF53C}"/>
              </a:ext>
            </a:extLst>
          </p:cNvPr>
          <p:cNvPicPr>
            <a:picLocks noChangeAspect="1"/>
          </p:cNvPicPr>
          <p:nvPr/>
        </p:nvPicPr>
        <p:blipFill rotWithShape="1">
          <a:blip r:embed="rId7"/>
          <a:srcRect t="9011" b="5665"/>
          <a:stretch/>
        </p:blipFill>
        <p:spPr>
          <a:xfrm>
            <a:off x="5710321" y="1398302"/>
            <a:ext cx="1311501" cy="2325057"/>
          </a:xfrm>
          <a:prstGeom prst="rect">
            <a:avLst/>
          </a:prstGeom>
          <a:ln>
            <a:solidFill>
              <a:schemeClr val="tx1"/>
            </a:solidFill>
          </a:ln>
        </p:spPr>
      </p:pic>
      <p:sp>
        <p:nvSpPr>
          <p:cNvPr id="30" name="正方形/長方形 29">
            <a:extLst>
              <a:ext uri="{FF2B5EF4-FFF2-40B4-BE49-F238E27FC236}">
                <a16:creationId xmlns:a16="http://schemas.microsoft.com/office/drawing/2014/main" id="{63F8C37B-2937-7139-41E6-F91B3C1BD88C}"/>
              </a:ext>
            </a:extLst>
          </p:cNvPr>
          <p:cNvSpPr/>
          <p:nvPr/>
        </p:nvSpPr>
        <p:spPr>
          <a:xfrm>
            <a:off x="7197949" y="1839759"/>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64">
            <a:extLst>
              <a:ext uri="{FF2B5EF4-FFF2-40B4-BE49-F238E27FC236}">
                <a16:creationId xmlns:a16="http://schemas.microsoft.com/office/drawing/2014/main" id="{90A8CC31-0283-C1EE-5B20-358F0BBC4BB1}"/>
              </a:ext>
            </a:extLst>
          </p:cNvPr>
          <p:cNvGrpSpPr/>
          <p:nvPr/>
        </p:nvGrpSpPr>
        <p:grpSpPr>
          <a:xfrm>
            <a:off x="7155734" y="1528004"/>
            <a:ext cx="296586" cy="293005"/>
            <a:chOff x="3546641" y="3995693"/>
            <a:chExt cx="296586" cy="293005"/>
          </a:xfrm>
        </p:grpSpPr>
        <p:sp>
          <p:nvSpPr>
            <p:cNvPr id="41" name="円/楕円 65">
              <a:extLst>
                <a:ext uri="{FF2B5EF4-FFF2-40B4-BE49-F238E27FC236}">
                  <a16:creationId xmlns:a16="http://schemas.microsoft.com/office/drawing/2014/main" id="{0AD03BC4-4C09-1AD7-E6A7-837E9C3E197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フリーフォーム 66">
              <a:extLst>
                <a:ext uri="{FF2B5EF4-FFF2-40B4-BE49-F238E27FC236}">
                  <a16:creationId xmlns:a16="http://schemas.microsoft.com/office/drawing/2014/main" id="{678C8653-6C2D-961F-8465-BB8B926FF89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4" name="正方形/長方形 43">
            <a:extLst>
              <a:ext uri="{FF2B5EF4-FFF2-40B4-BE49-F238E27FC236}">
                <a16:creationId xmlns:a16="http://schemas.microsoft.com/office/drawing/2014/main" id="{B81C0DA5-BE94-FF37-B8DF-71C786009A33}"/>
              </a:ext>
            </a:extLst>
          </p:cNvPr>
          <p:cNvSpPr/>
          <p:nvPr/>
        </p:nvSpPr>
        <p:spPr>
          <a:xfrm>
            <a:off x="5734552" y="4578046"/>
            <a:ext cx="1334080" cy="219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図形グループ 69">
            <a:extLst>
              <a:ext uri="{FF2B5EF4-FFF2-40B4-BE49-F238E27FC236}">
                <a16:creationId xmlns:a16="http://schemas.microsoft.com/office/drawing/2014/main" id="{08124470-9713-006A-12C4-C681920C8F44}"/>
              </a:ext>
            </a:extLst>
          </p:cNvPr>
          <p:cNvGrpSpPr/>
          <p:nvPr/>
        </p:nvGrpSpPr>
        <p:grpSpPr>
          <a:xfrm>
            <a:off x="6460830" y="3158394"/>
            <a:ext cx="296587" cy="293005"/>
            <a:chOff x="2897417" y="3995693"/>
            <a:chExt cx="296587" cy="293005"/>
          </a:xfrm>
        </p:grpSpPr>
        <p:sp>
          <p:nvSpPr>
            <p:cNvPr id="46" name="円/楕円 70">
              <a:extLst>
                <a:ext uri="{FF2B5EF4-FFF2-40B4-BE49-F238E27FC236}">
                  <a16:creationId xmlns:a16="http://schemas.microsoft.com/office/drawing/2014/main" id="{7DE4E3EB-73FF-FBDC-D408-CBECF52B6BC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A933D98-66D8-E3FE-2C58-769AD8B714E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54" name="図形グループ 69">
            <a:extLst>
              <a:ext uri="{FF2B5EF4-FFF2-40B4-BE49-F238E27FC236}">
                <a16:creationId xmlns:a16="http://schemas.microsoft.com/office/drawing/2014/main" id="{686BBC35-B1D8-43D1-69DF-F7FDC69FF7D7}"/>
              </a:ext>
            </a:extLst>
          </p:cNvPr>
          <p:cNvGrpSpPr/>
          <p:nvPr/>
        </p:nvGrpSpPr>
        <p:grpSpPr>
          <a:xfrm>
            <a:off x="5424004" y="4141978"/>
            <a:ext cx="296586" cy="293005"/>
            <a:chOff x="4232441" y="3995693"/>
            <a:chExt cx="296586" cy="293005"/>
          </a:xfrm>
        </p:grpSpPr>
        <p:sp>
          <p:nvSpPr>
            <p:cNvPr id="55" name="円/楕円 70">
              <a:extLst>
                <a:ext uri="{FF2B5EF4-FFF2-40B4-BE49-F238E27FC236}">
                  <a16:creationId xmlns:a16="http://schemas.microsoft.com/office/drawing/2014/main" id="{90BDEF66-F91B-2999-D9F7-20B113E05E3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71">
              <a:extLst>
                <a:ext uri="{FF2B5EF4-FFF2-40B4-BE49-F238E27FC236}">
                  <a16:creationId xmlns:a16="http://schemas.microsoft.com/office/drawing/2014/main" id="{7DBFD77C-6C98-8284-ADB6-16E77367628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2A09B8F2-AA41-465C-B320-C0429F4E9582}"/>
              </a:ext>
            </a:extLst>
          </p:cNvPr>
          <p:cNvSpPr/>
          <p:nvPr/>
        </p:nvSpPr>
        <p:spPr>
          <a:xfrm>
            <a:off x="6640264" y="3498611"/>
            <a:ext cx="282706" cy="224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037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2040-8004-566E-0CE9-96AA2FC541A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36CD4C3-C0D8-85CD-728F-D667A00AA0C0}"/>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a:extLst>
              <a:ext uri="{FF2B5EF4-FFF2-40B4-BE49-F238E27FC236}">
                <a16:creationId xmlns:a16="http://schemas.microsoft.com/office/drawing/2014/main" id="{BD3C0490-7D14-5EC0-5A53-DF99B8F3AA8F}"/>
              </a:ext>
            </a:extLst>
          </p:cNvPr>
          <p:cNvCxnSpPr/>
          <p:nvPr/>
        </p:nvCxnSpPr>
        <p:spPr>
          <a:xfrm>
            <a:off x="1690311" y="191683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D2B2383-58DF-4652-5B61-41B15580C990}"/>
              </a:ext>
            </a:extLst>
          </p:cNvPr>
          <p:cNvCxnSpPr/>
          <p:nvPr/>
        </p:nvCxnSpPr>
        <p:spPr>
          <a:xfrm>
            <a:off x="1690311" y="344589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a:extLst>
              <a:ext uri="{FF2B5EF4-FFF2-40B4-BE49-F238E27FC236}">
                <a16:creationId xmlns:a16="http://schemas.microsoft.com/office/drawing/2014/main" id="{6922FCD7-5057-5A07-A495-46E3F0C171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A43A5F3F-3B9F-996A-0B7F-B39B5075096A}"/>
              </a:ext>
            </a:extLst>
          </p:cNvPr>
          <p:cNvSpPr txBox="1"/>
          <p:nvPr/>
        </p:nvSpPr>
        <p:spPr>
          <a:xfrm>
            <a:off x="1715125" y="641412"/>
            <a:ext cx="6840000" cy="5019836"/>
          </a:xfrm>
          <a:prstGeom prst="rect">
            <a:avLst/>
          </a:prstGeom>
          <a:noFill/>
        </p:spPr>
        <p:txBody>
          <a:bodyPr wrap="square" lIns="91440" tIns="45720" rIns="91440" bIns="45720" rtlCol="0" anchor="t">
            <a:spAutoFit/>
          </a:bodyPr>
          <a:lstStyle/>
          <a:p>
            <a:pPr>
              <a:lnSpc>
                <a:spcPct val="110000"/>
              </a:lnSpc>
            </a:pPr>
            <a:r>
              <a:rPr lang="ja-JP" altLang="en-US" b="1" dirty="0">
                <a:solidFill>
                  <a:srgbClr val="009650"/>
                </a:solidFill>
                <a:latin typeface="Meiryo"/>
                <a:ea typeface="Meiryo"/>
                <a:cs typeface="Meiryo" charset="-128"/>
              </a:rPr>
              <a:t>１</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マイナポータルを知りましょう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マイナポータルとは？</a:t>
            </a:r>
            <a:r>
              <a:rPr lang="en-US" altLang="ja-JP" sz="1600" b="1" dirty="0">
                <a:latin typeface="Meiryo"/>
                <a:ea typeface="Meiryo"/>
                <a:cs typeface="Meiryo" charset="-128"/>
              </a:rPr>
              <a:t> ……………………………………………… P6</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マイナポータルの画面説明</a:t>
            </a:r>
            <a:r>
              <a:rPr lang="en-US" altLang="ja-JP" sz="1600" b="1" dirty="0">
                <a:latin typeface="Meiryo"/>
                <a:ea typeface="Meiryo"/>
                <a:cs typeface="Meiryo" charset="-128"/>
              </a:rPr>
              <a:t>………………………………………… P7</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マイナポータルの利用の手順</a:t>
            </a:r>
            <a:r>
              <a:rPr lang="en-US" altLang="ja-JP" sz="1600" b="1" dirty="0">
                <a:latin typeface="Meiryo"/>
                <a:ea typeface="Meiryo"/>
                <a:cs typeface="Meiryo" charset="-128"/>
              </a:rPr>
              <a:t>……………………………………… P8</a:t>
            </a:r>
            <a:endParaRPr lang="en-US" altLang="ja-JP" sz="1600" b="1" dirty="0">
              <a:solidFill>
                <a:srgbClr val="009650"/>
              </a:solidFill>
              <a:latin typeface="Meiryo"/>
              <a:ea typeface="Meiryo"/>
              <a:cs typeface="Meiryo" charset="-128"/>
            </a:endParaRPr>
          </a:p>
          <a:p>
            <a:pPr marL="182245" algn="dist">
              <a:lnSpc>
                <a:spcPct val="110000"/>
              </a:lnSpc>
            </a:pPr>
            <a:endParaRPr lang="en-US" altLang="ja-JP" sz="1600" b="1" dirty="0">
              <a:solidFill>
                <a:srgbClr val="000000"/>
              </a:solidFill>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２</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マイナポータル利用の準備をしよう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マイナポータルアプリの入手およびインストールのしかた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10</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マイナポータルにログイン</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11</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マイナポータルに関する確認サイト</a:t>
            </a:r>
            <a:r>
              <a:rPr lang="en-US" altLang="ja-JP" sz="1600" b="1" dirty="0">
                <a:latin typeface="Meiryo"/>
                <a:ea typeface="Meiryo"/>
                <a:cs typeface="Meiryo" charset="-128"/>
              </a:rPr>
              <a:t>……………………………… P15</a:t>
            </a:r>
          </a:p>
          <a:p>
            <a:pPr marL="182245" algn="dist">
              <a:lnSpc>
                <a:spcPct val="110000"/>
              </a:lnSpc>
            </a:pPr>
            <a:endParaRPr lang="en-US" altLang="ja-JP" sz="1600" b="1" dirty="0">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３</a:t>
            </a:r>
            <a:r>
              <a:rPr lang="en-US" altLang="ja-JP" b="1" dirty="0">
                <a:solidFill>
                  <a:srgbClr val="009650"/>
                </a:solidFill>
                <a:latin typeface="Meiryo"/>
                <a:ea typeface="Meiryo"/>
                <a:cs typeface="Meiryo" charset="-128"/>
              </a:rPr>
              <a:t>.</a:t>
            </a:r>
            <a:r>
              <a:rPr lang="ja-JP" altLang="en-US" b="1" dirty="0">
                <a:solidFill>
                  <a:srgbClr val="009650"/>
                </a:solidFill>
                <a:latin typeface="Meiryo"/>
                <a:ea typeface="Meiryo"/>
                <a:cs typeface="Meiryo" charset="-128"/>
              </a:rPr>
              <a:t> マイナポータルで自分の情報を見てみよう</a:t>
            </a:r>
            <a:endParaRPr lang="en-US" altLang="ja-JP" sz="1600" b="1" dirty="0">
              <a:latin typeface="Meiryo"/>
              <a:ea typeface="Meiryo"/>
              <a:cs typeface="Meiryo" charset="-128"/>
            </a:endParaRPr>
          </a:p>
          <a:p>
            <a:pPr marL="182245">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マイナポータルで</a:t>
            </a:r>
            <a:endParaRPr lang="en-US" altLang="ja-JP" sz="1600" b="1" dirty="0">
              <a:latin typeface="Meiryo"/>
              <a:ea typeface="Meiryo"/>
              <a:cs typeface="Meiryo" charset="-128"/>
            </a:endParaRPr>
          </a:p>
          <a:p>
            <a:pPr marL="182245" algn="r">
              <a:lnSpc>
                <a:spcPct val="110000"/>
              </a:lnSpc>
            </a:pPr>
            <a:r>
              <a:rPr lang="ja-JP" altLang="en-US" sz="1600" b="1" dirty="0">
                <a:latin typeface="Meiryo"/>
                <a:ea typeface="Meiryo"/>
                <a:cs typeface="Meiryo" charset="-128"/>
              </a:rPr>
              <a:t>どんな情報が見られるの？</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17</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医療費情報を見てみよう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19</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薬剤情報を見てみよう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20</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税・所得の情報を見てみよう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21</a:t>
            </a:r>
          </a:p>
          <a:p>
            <a:pPr marL="182245" algn="dist">
              <a:lnSpc>
                <a:spcPct val="110000"/>
              </a:lnSpc>
            </a:pPr>
            <a:endParaRPr lang="en-US" altLang="ja-JP" sz="1600" b="1" dirty="0">
              <a:latin typeface="Meiryo"/>
              <a:ea typeface="Meiryo"/>
              <a:cs typeface="Meiryo" charset="-128"/>
            </a:endParaRPr>
          </a:p>
        </p:txBody>
      </p:sp>
    </p:spTree>
    <p:extLst>
      <p:ext uri="{BB962C8B-B14F-4D97-AF65-F5344CB8AC3E}">
        <p14:creationId xmlns:p14="http://schemas.microsoft.com/office/powerpoint/2010/main" val="297038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DE7734D-A2E9-7C34-45F9-B0D19289DD44}"/>
              </a:ext>
            </a:extLst>
          </p:cNvPr>
          <p:cNvPicPr>
            <a:picLocks noChangeAspect="1"/>
          </p:cNvPicPr>
          <p:nvPr/>
        </p:nvPicPr>
        <p:blipFill rotWithShape="1">
          <a:blip r:embed="rId3"/>
          <a:srcRect t="9883" b="4793"/>
          <a:stretch/>
        </p:blipFill>
        <p:spPr>
          <a:xfrm>
            <a:off x="7233666" y="3900101"/>
            <a:ext cx="1318513" cy="2337490"/>
          </a:xfrm>
          <a:prstGeom prst="rect">
            <a:avLst/>
          </a:prstGeom>
          <a:ln>
            <a:solidFill>
              <a:schemeClr val="tx1"/>
            </a:solidFill>
          </a:ln>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58CAF29E-2C9B-6274-B484-0D4FDB4EAFBE}"/>
              </a:ext>
            </a:extLst>
          </p:cNvPr>
          <p:cNvPicPr>
            <a:picLocks noChangeAspect="1"/>
          </p:cNvPicPr>
          <p:nvPr/>
        </p:nvPicPr>
        <p:blipFill rotWithShape="1">
          <a:blip r:embed="rId4"/>
          <a:srcRect t="9297" b="5379"/>
          <a:stretch/>
        </p:blipFill>
        <p:spPr>
          <a:xfrm>
            <a:off x="5734878" y="3900101"/>
            <a:ext cx="1318513" cy="2337490"/>
          </a:xfrm>
          <a:prstGeom prst="rect">
            <a:avLst/>
          </a:prstGeom>
          <a:ln>
            <a:solidFill>
              <a:schemeClr val="tx1"/>
            </a:solidFill>
          </a:ln>
        </p:spPr>
      </p:pic>
      <p:pic>
        <p:nvPicPr>
          <p:cNvPr id="3" name="図 2" descr="テーブル&#10;&#10;中程度の精度で自動的に生成された説明">
            <a:extLst>
              <a:ext uri="{FF2B5EF4-FFF2-40B4-BE49-F238E27FC236}">
                <a16:creationId xmlns:a16="http://schemas.microsoft.com/office/drawing/2014/main" id="{DF6A8463-C543-07AA-2F4E-A5505BD16159}"/>
              </a:ext>
            </a:extLst>
          </p:cNvPr>
          <p:cNvPicPr>
            <a:picLocks noChangeAspect="1"/>
          </p:cNvPicPr>
          <p:nvPr/>
        </p:nvPicPr>
        <p:blipFill rotWithShape="1">
          <a:blip r:embed="rId5"/>
          <a:srcRect t="9645" b="5032"/>
          <a:stretch/>
        </p:blipFill>
        <p:spPr>
          <a:xfrm>
            <a:off x="7209413" y="1398302"/>
            <a:ext cx="1308227" cy="2319255"/>
          </a:xfrm>
          <a:prstGeom prst="rect">
            <a:avLst/>
          </a:prstGeom>
          <a:ln>
            <a:solidFill>
              <a:schemeClr val="tx1"/>
            </a:solidFill>
          </a:ln>
        </p:spPr>
      </p:pic>
      <p:sp>
        <p:nvSpPr>
          <p:cNvPr id="5" name="テキスト ボックス 4"/>
          <p:cNvSpPr txBox="1"/>
          <p:nvPr/>
        </p:nvSpPr>
        <p:spPr>
          <a:xfrm>
            <a:off x="360243" y="1309066"/>
            <a:ext cx="5162487" cy="984885"/>
          </a:xfrm>
          <a:prstGeom prst="rect">
            <a:avLst/>
          </a:prstGeom>
          <a:noFill/>
        </p:spPr>
        <p:txBody>
          <a:bodyPr wrap="square" rtlCol="0">
            <a:spAutoFit/>
          </a:bodyPr>
          <a:lstStyle/>
          <a:p>
            <a:r>
              <a:rPr lang="ja-JP" altLang="en-US" sz="2200" b="1" dirty="0">
                <a:latin typeface="Meiryo" charset="-128"/>
                <a:ea typeface="Meiryo" charset="-128"/>
                <a:cs typeface="Meiryo" charset="-128"/>
              </a:rPr>
              <a:t>次に、罹災証明書の発行の手続を</a:t>
            </a:r>
            <a:endParaRPr lang="en-US" altLang="ja-JP" sz="2200" b="1" dirty="0">
              <a:latin typeface="Meiryo" charset="-128"/>
              <a:ea typeface="Meiryo" charset="-128"/>
              <a:cs typeface="Meiryo" charset="-128"/>
            </a:endParaRPr>
          </a:p>
          <a:p>
            <a:r>
              <a:rPr lang="ja-JP" altLang="en-US" sz="2200" b="1" dirty="0">
                <a:latin typeface="Meiryo" charset="-128"/>
                <a:ea typeface="Meiryo" charset="-128"/>
                <a:cs typeface="Meiryo" charset="-128"/>
              </a:rPr>
              <a:t>探してみましょう。</a:t>
            </a:r>
            <a:endParaRPr lang="en-US" altLang="ja-JP" sz="2200" b="1" dirty="0">
              <a:latin typeface="Meiryo" charset="-128"/>
              <a:ea typeface="Meiryo" charset="-128"/>
              <a:cs typeface="Meiryo" charset="-128"/>
            </a:endParaRPr>
          </a:p>
          <a:p>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本講座では一例として東京都中央区の手続を検索します。</a:t>
            </a:r>
            <a:endParaRPr lang="en-US" altLang="ja-JP" sz="14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35" name="タイトル 1">
            <a:extLst>
              <a:ext uri="{FF2B5EF4-FFF2-40B4-BE49-F238E27FC236}">
                <a16:creationId xmlns:a16="http://schemas.microsoft.com/office/drawing/2014/main" id="{DABBA178-89F7-4D23-A556-16E8A29AB559}"/>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41" name="Title 1">
            <a:extLst>
              <a:ext uri="{FF2B5EF4-FFF2-40B4-BE49-F238E27FC236}">
                <a16:creationId xmlns:a16="http://schemas.microsoft.com/office/drawing/2014/main" id="{45AE5BD8-3504-4128-8562-CD37C3925CCD}"/>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pic>
        <p:nvPicPr>
          <p:cNvPr id="15" name="図 14">
            <a:extLst>
              <a:ext uri="{FF2B5EF4-FFF2-40B4-BE49-F238E27FC236}">
                <a16:creationId xmlns:a16="http://schemas.microsoft.com/office/drawing/2014/main" id="{ACBFFB92-996C-A0D3-4EB7-E119D4D2F07A}"/>
              </a:ext>
            </a:extLst>
          </p:cNvPr>
          <p:cNvPicPr>
            <a:picLocks noChangeAspect="1"/>
          </p:cNvPicPr>
          <p:nvPr/>
        </p:nvPicPr>
        <p:blipFill rotWithShape="1">
          <a:blip r:embed="rId7"/>
          <a:srcRect l="12757" t="76769" r="61251" b="9233"/>
          <a:stretch/>
        </p:blipFill>
        <p:spPr>
          <a:xfrm>
            <a:off x="8803682" y="4615003"/>
            <a:ext cx="0" cy="0"/>
          </a:xfrm>
          <a:prstGeom prst="rect">
            <a:avLst/>
          </a:prstGeom>
        </p:spPr>
      </p:pic>
      <p:pic>
        <p:nvPicPr>
          <p:cNvPr id="17" name="図 16">
            <a:extLst>
              <a:ext uri="{FF2B5EF4-FFF2-40B4-BE49-F238E27FC236}">
                <a16:creationId xmlns:a16="http://schemas.microsoft.com/office/drawing/2014/main" id="{543C2DC7-E2FE-23F5-21F8-C0C3028857EE}"/>
              </a:ext>
            </a:extLst>
          </p:cNvPr>
          <p:cNvPicPr>
            <a:picLocks noChangeAspect="1"/>
          </p:cNvPicPr>
          <p:nvPr/>
        </p:nvPicPr>
        <p:blipFill>
          <a:blip r:embed="rId8"/>
          <a:stretch>
            <a:fillRect/>
          </a:stretch>
        </p:blipFill>
        <p:spPr>
          <a:xfrm>
            <a:off x="7243191" y="6002893"/>
            <a:ext cx="1270775" cy="206284"/>
          </a:xfrm>
          <a:prstGeom prst="rect">
            <a:avLst/>
          </a:prstGeom>
        </p:spPr>
      </p:pic>
      <p:sp>
        <p:nvSpPr>
          <p:cNvPr id="24" name="正方形/長方形 23">
            <a:extLst>
              <a:ext uri="{FF2B5EF4-FFF2-40B4-BE49-F238E27FC236}">
                <a16:creationId xmlns:a16="http://schemas.microsoft.com/office/drawing/2014/main" id="{BD267993-87DF-E41D-3832-799F8DD38683}"/>
              </a:ext>
            </a:extLst>
          </p:cNvPr>
          <p:cNvSpPr/>
          <p:nvPr/>
        </p:nvSpPr>
        <p:spPr>
          <a:xfrm>
            <a:off x="7197949" y="1844824"/>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64">
            <a:extLst>
              <a:ext uri="{FF2B5EF4-FFF2-40B4-BE49-F238E27FC236}">
                <a16:creationId xmlns:a16="http://schemas.microsoft.com/office/drawing/2014/main" id="{F0253E1B-ECDE-04D0-93CA-8F8DF7E9F867}"/>
              </a:ext>
            </a:extLst>
          </p:cNvPr>
          <p:cNvGrpSpPr/>
          <p:nvPr/>
        </p:nvGrpSpPr>
        <p:grpSpPr>
          <a:xfrm>
            <a:off x="7243191" y="1507800"/>
            <a:ext cx="296586" cy="293005"/>
            <a:chOff x="3546641" y="3995693"/>
            <a:chExt cx="296586" cy="293005"/>
          </a:xfrm>
        </p:grpSpPr>
        <p:sp>
          <p:nvSpPr>
            <p:cNvPr id="30" name="円/楕円 65">
              <a:extLst>
                <a:ext uri="{FF2B5EF4-FFF2-40B4-BE49-F238E27FC236}">
                  <a16:creationId xmlns:a16="http://schemas.microsoft.com/office/drawing/2014/main" id="{9574E101-7BD5-F614-D277-9B885FC8703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66">
              <a:extLst>
                <a:ext uri="{FF2B5EF4-FFF2-40B4-BE49-F238E27FC236}">
                  <a16:creationId xmlns:a16="http://schemas.microsoft.com/office/drawing/2014/main" id="{4A8E543E-9771-54B7-4339-9841BFF9216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2" name="正方形/長方形 31">
            <a:extLst>
              <a:ext uri="{FF2B5EF4-FFF2-40B4-BE49-F238E27FC236}">
                <a16:creationId xmlns:a16="http://schemas.microsoft.com/office/drawing/2014/main" id="{AD075F78-D43E-5ECD-B626-9F0B98FFFA74}"/>
              </a:ext>
            </a:extLst>
          </p:cNvPr>
          <p:cNvSpPr/>
          <p:nvPr/>
        </p:nvSpPr>
        <p:spPr>
          <a:xfrm>
            <a:off x="5719312" y="4611022"/>
            <a:ext cx="1334080" cy="762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69">
            <a:extLst>
              <a:ext uri="{FF2B5EF4-FFF2-40B4-BE49-F238E27FC236}">
                <a16:creationId xmlns:a16="http://schemas.microsoft.com/office/drawing/2014/main" id="{13C85687-29BD-7E5D-F973-AB579397976A}"/>
              </a:ext>
            </a:extLst>
          </p:cNvPr>
          <p:cNvGrpSpPr/>
          <p:nvPr/>
        </p:nvGrpSpPr>
        <p:grpSpPr>
          <a:xfrm>
            <a:off x="5424004" y="4360131"/>
            <a:ext cx="296586" cy="293005"/>
            <a:chOff x="4232441" y="3995693"/>
            <a:chExt cx="296586" cy="293005"/>
          </a:xfrm>
        </p:grpSpPr>
        <p:sp>
          <p:nvSpPr>
            <p:cNvPr id="38" name="円/楕円 70">
              <a:extLst>
                <a:ext uri="{FF2B5EF4-FFF2-40B4-BE49-F238E27FC236}">
                  <a16:creationId xmlns:a16="http://schemas.microsoft.com/office/drawing/2014/main" id="{C849BE19-C6AF-09AD-0B1A-C79EB615AAE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71">
              <a:extLst>
                <a:ext uri="{FF2B5EF4-FFF2-40B4-BE49-F238E27FC236}">
                  <a16:creationId xmlns:a16="http://schemas.microsoft.com/office/drawing/2014/main" id="{4AA3E6F9-C40C-8F2F-376A-74BF737346B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B3C091D2-6ED0-52C9-2352-1B510B963F6E}"/>
              </a:ext>
            </a:extLst>
          </p:cNvPr>
          <p:cNvSpPr txBox="1"/>
          <p:nvPr/>
        </p:nvSpPr>
        <p:spPr>
          <a:xfrm>
            <a:off x="543891" y="2204864"/>
            <a:ext cx="3781953"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ホーム画面右下の「さがす」を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画面上の検索ボックスに「防災」と入力する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自治体ごとの手続から「り災証明書の発行申請」の「詳しく見る」をダブルタップ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ページが自治体への申請画面に</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移動します</a:t>
            </a:r>
            <a:endParaRPr lang="en-US" altLang="ja-JP" sz="1800" b="1" dirty="0">
              <a:latin typeface="メイリオ" panose="020B0604030504040204" pitchFamily="50" charset="-128"/>
              <a:ea typeface="メイリオ" panose="020B0604030504040204" pitchFamily="50" charset="-128"/>
            </a:endParaRPr>
          </a:p>
        </p:txBody>
      </p:sp>
      <p:pic>
        <p:nvPicPr>
          <p:cNvPr id="48" name="図 47" descr="グラフィカル ユーザー インターフェイス, アプリケーション, Teams&#10;&#10;自動的に生成された説明">
            <a:extLst>
              <a:ext uri="{FF2B5EF4-FFF2-40B4-BE49-F238E27FC236}">
                <a16:creationId xmlns:a16="http://schemas.microsoft.com/office/drawing/2014/main" id="{3FCDE789-AFD3-DB01-91DC-610C743E56E9}"/>
              </a:ext>
            </a:extLst>
          </p:cNvPr>
          <p:cNvPicPr>
            <a:picLocks noChangeAspect="1"/>
          </p:cNvPicPr>
          <p:nvPr/>
        </p:nvPicPr>
        <p:blipFill rotWithShape="1">
          <a:blip r:embed="rId9"/>
          <a:srcRect t="9011" b="5665"/>
          <a:stretch/>
        </p:blipFill>
        <p:spPr>
          <a:xfrm>
            <a:off x="5710321" y="1398302"/>
            <a:ext cx="1311501" cy="2325057"/>
          </a:xfrm>
          <a:prstGeom prst="rect">
            <a:avLst/>
          </a:prstGeom>
          <a:ln>
            <a:solidFill>
              <a:schemeClr val="tx1"/>
            </a:solidFill>
          </a:ln>
        </p:spPr>
      </p:pic>
      <p:grpSp>
        <p:nvGrpSpPr>
          <p:cNvPr id="51" name="図形グループ 69">
            <a:extLst>
              <a:ext uri="{FF2B5EF4-FFF2-40B4-BE49-F238E27FC236}">
                <a16:creationId xmlns:a16="http://schemas.microsoft.com/office/drawing/2014/main" id="{93595F7F-22DB-B2CF-9637-6657B91FD30B}"/>
              </a:ext>
            </a:extLst>
          </p:cNvPr>
          <p:cNvGrpSpPr/>
          <p:nvPr/>
        </p:nvGrpSpPr>
        <p:grpSpPr>
          <a:xfrm>
            <a:off x="6386352" y="3169639"/>
            <a:ext cx="296587" cy="293005"/>
            <a:chOff x="2897417" y="3995693"/>
            <a:chExt cx="296587" cy="293005"/>
          </a:xfrm>
        </p:grpSpPr>
        <p:sp>
          <p:nvSpPr>
            <p:cNvPr id="52" name="円/楕円 70">
              <a:extLst>
                <a:ext uri="{FF2B5EF4-FFF2-40B4-BE49-F238E27FC236}">
                  <a16:creationId xmlns:a16="http://schemas.microsoft.com/office/drawing/2014/main" id="{0BB99851-C391-57B9-23BE-4D8AE2558262}"/>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F6B3A4D9-B3D6-A45A-212F-02455713CD1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sp>
        <p:nvSpPr>
          <p:cNvPr id="54" name="正方形/長方形 53">
            <a:extLst>
              <a:ext uri="{FF2B5EF4-FFF2-40B4-BE49-F238E27FC236}">
                <a16:creationId xmlns:a16="http://schemas.microsoft.com/office/drawing/2014/main" id="{1792C2FC-B109-AB4A-B549-0A655F5CDE16}"/>
              </a:ext>
            </a:extLst>
          </p:cNvPr>
          <p:cNvSpPr/>
          <p:nvPr/>
        </p:nvSpPr>
        <p:spPr>
          <a:xfrm>
            <a:off x="6640264" y="3498611"/>
            <a:ext cx="282706" cy="224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図形グループ 52">
            <a:extLst>
              <a:ext uri="{FF2B5EF4-FFF2-40B4-BE49-F238E27FC236}">
                <a16:creationId xmlns:a16="http://schemas.microsoft.com/office/drawing/2014/main" id="{96EC41EE-156A-5B4B-B19D-C3D6BBC74F82}"/>
              </a:ext>
            </a:extLst>
          </p:cNvPr>
          <p:cNvGrpSpPr/>
          <p:nvPr/>
        </p:nvGrpSpPr>
        <p:grpSpPr>
          <a:xfrm>
            <a:off x="7244422" y="4001824"/>
            <a:ext cx="325536" cy="324509"/>
            <a:chOff x="5101121" y="3995693"/>
            <a:chExt cx="296586" cy="293005"/>
          </a:xfrm>
        </p:grpSpPr>
        <p:sp>
          <p:nvSpPr>
            <p:cNvPr id="56" name="円/楕円 53">
              <a:extLst>
                <a:ext uri="{FF2B5EF4-FFF2-40B4-BE49-F238E27FC236}">
                  <a16:creationId xmlns:a16="http://schemas.microsoft.com/office/drawing/2014/main" id="{55D8CC91-EC05-15EF-9764-8E53149E2912}"/>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4">
              <a:extLst>
                <a:ext uri="{FF2B5EF4-FFF2-40B4-BE49-F238E27FC236}">
                  <a16:creationId xmlns:a16="http://schemas.microsoft.com/office/drawing/2014/main" id="{8409626A-E240-2D8C-D5BC-182C3CFD6B8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48202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5</a:t>
            </a:r>
            <a:endParaRPr lang="ja-JP" altLang="en-US" sz="14000" dirty="0">
              <a:solidFill>
                <a:srgbClr val="009650"/>
              </a:solidFill>
            </a:endParaRPr>
          </a:p>
          <a:p>
            <a:r>
              <a:rPr lang="ja-JP" altLang="en-US" sz="4800" dirty="0">
                <a:solidFill>
                  <a:srgbClr val="009650"/>
                </a:solidFill>
              </a:rPr>
              <a:t>マイナポータルの</a:t>
            </a:r>
            <a:endParaRPr lang="en-US" altLang="ja-JP" sz="4800" dirty="0">
              <a:solidFill>
                <a:srgbClr val="009650"/>
              </a:solidFill>
            </a:endParaRPr>
          </a:p>
          <a:p>
            <a:r>
              <a:rPr lang="ja-JP" altLang="en-US" sz="4800" dirty="0">
                <a:solidFill>
                  <a:srgbClr val="009650"/>
                </a:solidFill>
              </a:rPr>
              <a:t>その他の機能を知ろう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1809326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4698722" cy="547842"/>
          </a:xfrm>
        </p:spPr>
        <p:txBody>
          <a:bodyPr wrap="none">
            <a:spAutoFit/>
          </a:bodyPr>
          <a:lstStyle/>
          <a:p>
            <a:r>
              <a:rPr lang="ja-JP" altLang="en-US" dirty="0"/>
              <a:t>やりとり履歴の使いかた</a:t>
            </a:r>
          </a:p>
        </p:txBody>
      </p:sp>
      <p:sp>
        <p:nvSpPr>
          <p:cNvPr id="3" name="サブタイトル 2"/>
          <p:cNvSpPr>
            <a:spLocks noGrp="1"/>
          </p:cNvSpPr>
          <p:nvPr>
            <p:ph type="subTitle" idx="1"/>
          </p:nvPr>
        </p:nvSpPr>
        <p:spPr>
          <a:xfrm>
            <a:off x="504000" y="1368000"/>
            <a:ext cx="7750840" cy="2289858"/>
          </a:xfrm>
        </p:spPr>
        <p:txBody>
          <a:bodyPr wrap="none">
            <a:spAutoFit/>
          </a:bodyPr>
          <a:lstStyle/>
          <a:p>
            <a:pPr>
              <a:lnSpc>
                <a:spcPct val="120000"/>
              </a:lnSpc>
              <a:spcBef>
                <a:spcPts val="0"/>
              </a:spcBef>
            </a:pPr>
            <a:r>
              <a:rPr lang="ja-JP" altLang="en-US" dirty="0"/>
              <a:t>やりとり履歴では</a:t>
            </a:r>
            <a:r>
              <a:rPr lang="ja-JP" altLang="en-US" spc="-1000" dirty="0"/>
              <a:t>、</a:t>
            </a:r>
            <a:r>
              <a:rPr lang="ja-JP" altLang="en-US" dirty="0"/>
              <a:t>審査・手続きなどにともない、</a:t>
            </a:r>
            <a:endParaRPr lang="en-US" altLang="ja-JP" dirty="0"/>
          </a:p>
          <a:p>
            <a:pPr>
              <a:lnSpc>
                <a:spcPct val="120000"/>
              </a:lnSpc>
              <a:spcBef>
                <a:spcPts val="0"/>
              </a:spcBef>
            </a:pPr>
            <a:r>
              <a:rPr lang="ja-JP" altLang="en-US" dirty="0"/>
              <a:t>あなたの情報がどの機関との間で</a:t>
            </a:r>
            <a:r>
              <a:rPr lang="ja-JP" altLang="en-US" spc="-1000" dirty="0"/>
              <a:t>、</a:t>
            </a:r>
            <a:r>
              <a:rPr lang="ja-JP" altLang="en-US" dirty="0"/>
              <a:t>いつ</a:t>
            </a:r>
            <a:r>
              <a:rPr lang="ja-JP" altLang="en-US" spc="-1000" dirty="0"/>
              <a:t>、</a:t>
            </a:r>
            <a:r>
              <a:rPr lang="ja-JP" altLang="en-US" dirty="0"/>
              <a:t>どのように</a:t>
            </a:r>
            <a:endParaRPr lang="en-US" altLang="ja-JP" dirty="0"/>
          </a:p>
          <a:p>
            <a:pPr>
              <a:lnSpc>
                <a:spcPct val="120000"/>
              </a:lnSpc>
              <a:spcBef>
                <a:spcPts val="0"/>
              </a:spcBef>
            </a:pPr>
            <a:r>
              <a:rPr lang="ja-JP" altLang="en-US" dirty="0"/>
              <a:t>利用されたのかを確認できます。</a:t>
            </a:r>
            <a:endParaRPr lang="en-US" altLang="ja-JP" dirty="0"/>
          </a:p>
          <a:p>
            <a:pPr>
              <a:lnSpc>
                <a:spcPct val="120000"/>
              </a:lnSpc>
              <a:spcBef>
                <a:spcPts val="0"/>
              </a:spcBef>
            </a:pPr>
            <a:r>
              <a:rPr lang="ja-JP" altLang="en-US" dirty="0"/>
              <a:t>あなたの情報について</a:t>
            </a:r>
            <a:r>
              <a:rPr lang="ja-JP" altLang="en-US" spc="-1000" dirty="0"/>
              <a:t>、</a:t>
            </a:r>
            <a:r>
              <a:rPr lang="ja-JP" altLang="en-US" dirty="0"/>
              <a:t>いつからいつまでのやりとりを</a:t>
            </a:r>
            <a:endParaRPr lang="en-US" altLang="ja-JP" dirty="0"/>
          </a:p>
          <a:p>
            <a:pPr>
              <a:lnSpc>
                <a:spcPct val="120000"/>
              </a:lnSpc>
              <a:spcBef>
                <a:spcPts val="0"/>
              </a:spcBef>
            </a:pPr>
            <a:r>
              <a:rPr lang="ja-JP" altLang="en-US" dirty="0"/>
              <a:t>知りたいか、期間を指定して確認します。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pic>
        <p:nvPicPr>
          <p:cNvPr id="6" name="図 5" descr="「やりとり履歴」の使い方の流れを表したイラスト">
            <a:extLst>
              <a:ext uri="{FF2B5EF4-FFF2-40B4-BE49-F238E27FC236}">
                <a16:creationId xmlns:a16="http://schemas.microsoft.com/office/drawing/2014/main" id="{7CC96C98-DD1B-4F0C-A8FD-3002CA008D44}"/>
              </a:ext>
            </a:extLst>
          </p:cNvPr>
          <p:cNvPicPr>
            <a:picLocks noChangeAspect="1"/>
          </p:cNvPicPr>
          <p:nvPr/>
        </p:nvPicPr>
        <p:blipFill>
          <a:blip r:embed="rId3"/>
          <a:stretch>
            <a:fillRect/>
          </a:stretch>
        </p:blipFill>
        <p:spPr>
          <a:xfrm>
            <a:off x="1611018" y="3346777"/>
            <a:ext cx="5684180" cy="3076758"/>
          </a:xfrm>
          <a:prstGeom prst="rect">
            <a:avLst/>
          </a:prstGeom>
        </p:spPr>
      </p:pic>
      <p:pic>
        <p:nvPicPr>
          <p:cNvPr id="5" name="図 4"/>
          <p:cNvPicPr>
            <a:picLocks noChangeAspect="1"/>
          </p:cNvPicPr>
          <p:nvPr/>
        </p:nvPicPr>
        <p:blipFill>
          <a:blip r:embed="rId4"/>
          <a:stretch>
            <a:fillRect/>
          </a:stretch>
        </p:blipFill>
        <p:spPr>
          <a:xfrm>
            <a:off x="6228184" y="4452753"/>
            <a:ext cx="215900" cy="1066800"/>
          </a:xfrm>
          <a:prstGeom prst="rect">
            <a:avLst/>
          </a:prstGeom>
        </p:spPr>
      </p:pic>
      <p:pic>
        <p:nvPicPr>
          <p:cNvPr id="7" name="図 6"/>
          <p:cNvPicPr>
            <a:picLocks noChangeAspect="1"/>
          </p:cNvPicPr>
          <p:nvPr/>
        </p:nvPicPr>
        <p:blipFill>
          <a:blip r:embed="rId5"/>
          <a:stretch>
            <a:fillRect/>
          </a:stretch>
        </p:blipFill>
        <p:spPr>
          <a:xfrm>
            <a:off x="6488641" y="4452753"/>
            <a:ext cx="381000" cy="977900"/>
          </a:xfrm>
          <a:prstGeom prst="rect">
            <a:avLst/>
          </a:prstGeom>
        </p:spPr>
      </p:pic>
    </p:spTree>
    <p:extLst>
      <p:ext uri="{BB962C8B-B14F-4D97-AF65-F5344CB8AC3E}">
        <p14:creationId xmlns:p14="http://schemas.microsoft.com/office/powerpoint/2010/main" val="168934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78E16EAD-1920-7937-7002-FBEB540793AB}"/>
              </a:ext>
            </a:extLst>
          </p:cNvPr>
          <p:cNvPicPr>
            <a:picLocks noChangeAspect="1"/>
          </p:cNvPicPr>
          <p:nvPr/>
        </p:nvPicPr>
        <p:blipFill rotWithShape="1">
          <a:blip r:embed="rId4"/>
          <a:srcRect t="3199" b="5059"/>
          <a:stretch/>
        </p:blipFill>
        <p:spPr>
          <a:xfrm>
            <a:off x="7472441" y="2554554"/>
            <a:ext cx="1296144" cy="2470692"/>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A2D0AC90-E51D-B0B9-5AE7-93457156DD4A}"/>
              </a:ext>
            </a:extLst>
          </p:cNvPr>
          <p:cNvPicPr>
            <a:picLocks noChangeAspect="1"/>
          </p:cNvPicPr>
          <p:nvPr/>
        </p:nvPicPr>
        <p:blipFill rotWithShape="1">
          <a:blip r:embed="rId5"/>
          <a:srcRect t="3622" b="5358"/>
          <a:stretch/>
        </p:blipFill>
        <p:spPr>
          <a:xfrm>
            <a:off x="5940152" y="2554554"/>
            <a:ext cx="1306417" cy="2470692"/>
          </a:xfrm>
          <a:prstGeom prst="rect">
            <a:avLst/>
          </a:prstGeom>
          <a:ln>
            <a:solidFill>
              <a:schemeClr val="tx1"/>
            </a:solidFill>
          </a:ln>
        </p:spPr>
      </p:pic>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88A589E5-308C-3043-A2F6-1004C3309B4B}"/>
              </a:ext>
            </a:extLst>
          </p:cNvPr>
          <p:cNvPicPr>
            <a:picLocks noChangeAspect="1"/>
          </p:cNvPicPr>
          <p:nvPr/>
        </p:nvPicPr>
        <p:blipFill rotWithShape="1">
          <a:blip r:embed="rId6"/>
          <a:srcRect t="10412" b="4888"/>
          <a:stretch/>
        </p:blipFill>
        <p:spPr>
          <a:xfrm>
            <a:off x="4376018" y="2545954"/>
            <a:ext cx="1403886" cy="2470693"/>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DF579A56-6632-4B52-81D0-F3CDA2B68088}"/>
              </a:ext>
            </a:extLst>
          </p:cNvPr>
          <p:cNvGraphicFramePr>
            <a:graphicFrameLocks noChangeAspect="1"/>
          </p:cNvGraphicFramePr>
          <p:nvPr>
            <p:custDataLst>
              <p:tags r:id="rId1"/>
            </p:custDataLst>
            <p:extLst>
              <p:ext uri="{D42A27DB-BD31-4B8C-83A1-F6EECF244321}">
                <p14:modId xmlns:p14="http://schemas.microsoft.com/office/powerpoint/2010/main" val="2867780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DF579A56-6632-4B52-81D0-F3CDA2B6808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4698722" cy="547842"/>
          </a:xfrm>
        </p:spPr>
        <p:txBody>
          <a:bodyPr vert="horz" wrap="none">
            <a:spAutoFit/>
          </a:bodyPr>
          <a:lstStyle/>
          <a:p>
            <a:r>
              <a:rPr lang="ja-JP" altLang="en-US" dirty="0"/>
              <a:t>やりとり履歴の使いかた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sp>
        <p:nvSpPr>
          <p:cNvPr id="65" name="正方形/長方形 64">
            <a:extLst>
              <a:ext uri="{FF2B5EF4-FFF2-40B4-BE49-F238E27FC236}">
                <a16:creationId xmlns:a16="http://schemas.microsoft.com/office/drawing/2014/main" id="{0EF56F8D-A13B-4816-AB16-B85BF040FE16}"/>
              </a:ext>
            </a:extLst>
          </p:cNvPr>
          <p:cNvSpPr>
            <a:spLocks noChangeAspect="1"/>
          </p:cNvSpPr>
          <p:nvPr/>
        </p:nvSpPr>
        <p:spPr>
          <a:xfrm>
            <a:off x="5982749" y="3560586"/>
            <a:ext cx="1221916" cy="175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8" name="図形グループ 87">
            <a:extLst>
              <a:ext uri="{FF2B5EF4-FFF2-40B4-BE49-F238E27FC236}">
                <a16:creationId xmlns:a16="http://schemas.microsoft.com/office/drawing/2014/main" id="{0D6A8FA0-9940-4C33-9075-5D89393B5CEB}"/>
              </a:ext>
            </a:extLst>
          </p:cNvPr>
          <p:cNvGrpSpPr/>
          <p:nvPr/>
        </p:nvGrpSpPr>
        <p:grpSpPr>
          <a:xfrm>
            <a:off x="5896696" y="3172948"/>
            <a:ext cx="492443" cy="461665"/>
            <a:chOff x="7516280" y="2676869"/>
            <a:chExt cx="492443" cy="461665"/>
          </a:xfrm>
        </p:grpSpPr>
        <p:sp>
          <p:nvSpPr>
            <p:cNvPr id="89" name="円/楕円 8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8209E3C3-E98E-4C55-8189-B9952DF419BD}"/>
                </a:ext>
              </a:extLst>
            </p:cNvPr>
            <p:cNvSpPr/>
            <p:nvPr/>
          </p:nvSpPr>
          <p:spPr>
            <a:xfrm>
              <a:off x="7516280" y="2676869"/>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1" name="正方形/長方形 70">
            <a:extLst>
              <a:ext uri="{FF2B5EF4-FFF2-40B4-BE49-F238E27FC236}">
                <a16:creationId xmlns:a16="http://schemas.microsoft.com/office/drawing/2014/main" id="{F4BD5285-ECE1-4ADF-9C55-0ED920805C58}"/>
              </a:ext>
            </a:extLst>
          </p:cNvPr>
          <p:cNvSpPr>
            <a:spLocks noChangeAspect="1"/>
          </p:cNvSpPr>
          <p:nvPr/>
        </p:nvSpPr>
        <p:spPr>
          <a:xfrm>
            <a:off x="7472441" y="2579131"/>
            <a:ext cx="1296144" cy="736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図形グループ 31">
            <a:extLst>
              <a:ext uri="{FF2B5EF4-FFF2-40B4-BE49-F238E27FC236}">
                <a16:creationId xmlns:a16="http://schemas.microsoft.com/office/drawing/2014/main" id="{0D6A8FA0-9940-4C33-9075-5D89393B5CEB}"/>
              </a:ext>
            </a:extLst>
          </p:cNvPr>
          <p:cNvGrpSpPr/>
          <p:nvPr/>
        </p:nvGrpSpPr>
        <p:grpSpPr>
          <a:xfrm>
            <a:off x="7290025" y="2167694"/>
            <a:ext cx="526056" cy="493176"/>
            <a:chOff x="7516280" y="2673548"/>
            <a:chExt cx="492444" cy="461665"/>
          </a:xfrm>
        </p:grpSpPr>
        <p:sp>
          <p:nvSpPr>
            <p:cNvPr id="33" name="円/楕円 3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91" name="図形グループ 90">
            <a:extLst>
              <a:ext uri="{FF2B5EF4-FFF2-40B4-BE49-F238E27FC236}">
                <a16:creationId xmlns:a16="http://schemas.microsoft.com/office/drawing/2014/main" id="{0D6A8FA0-9940-4C33-9075-5D89393B5CEB}"/>
              </a:ext>
            </a:extLst>
          </p:cNvPr>
          <p:cNvGrpSpPr/>
          <p:nvPr/>
        </p:nvGrpSpPr>
        <p:grpSpPr>
          <a:xfrm>
            <a:off x="4469835" y="3259293"/>
            <a:ext cx="492443" cy="461665"/>
            <a:chOff x="7516281" y="2673548"/>
            <a:chExt cx="492443" cy="461665"/>
          </a:xfrm>
        </p:grpSpPr>
        <p:sp>
          <p:nvSpPr>
            <p:cNvPr id="92" name="円/楕円 9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2" name="上矢印 54">
            <a:extLst>
              <a:ext uri="{FF2B5EF4-FFF2-40B4-BE49-F238E27FC236}">
                <a16:creationId xmlns:a16="http://schemas.microsoft.com/office/drawing/2014/main" id="{43E7CA3C-F56D-E21F-92B8-BBAD55F11C57}"/>
              </a:ext>
            </a:extLst>
          </p:cNvPr>
          <p:cNvSpPr>
            <a:spLocks noChangeAspect="1"/>
          </p:cNvSpPr>
          <p:nvPr/>
        </p:nvSpPr>
        <p:spPr>
          <a:xfrm>
            <a:off x="4797994" y="3558616"/>
            <a:ext cx="495630" cy="633709"/>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20EA8AF4-9413-9A36-3F27-8080A6D8803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5208709" y="3738874"/>
            <a:ext cx="371234" cy="423549"/>
          </a:xfrm>
          <a:prstGeom prst="rect">
            <a:avLst/>
          </a:prstGeom>
        </p:spPr>
      </p:pic>
      <p:sp>
        <p:nvSpPr>
          <p:cNvPr id="5" name="テキスト ボックス 4">
            <a:extLst>
              <a:ext uri="{FF2B5EF4-FFF2-40B4-BE49-F238E27FC236}">
                <a16:creationId xmlns:a16="http://schemas.microsoft.com/office/drawing/2014/main" id="{F2547058-84EC-485A-FEFC-2801711DB59D}"/>
              </a:ext>
            </a:extLst>
          </p:cNvPr>
          <p:cNvSpPr txBox="1"/>
          <p:nvPr/>
        </p:nvSpPr>
        <p:spPr>
          <a:xfrm>
            <a:off x="543891" y="2050390"/>
            <a:ext cx="3781953"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画面上の検索ボックスに</a:t>
            </a:r>
            <a:endParaRPr lang="en-US" altLang="ja-JP" b="1" dirty="0">
              <a:latin typeface="メイリオ"/>
              <a:ea typeface="メイリオ"/>
            </a:endParaRPr>
          </a:p>
          <a:p>
            <a:r>
              <a:rPr lang="ja-JP" altLang="en-US" b="1" dirty="0">
                <a:latin typeface="メイリオ"/>
                <a:ea typeface="メイリオ"/>
              </a:rPr>
              <a:t>「履歴を確認」と入力</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「やりとり履歴」があれば</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赤枠内に表示されます</a:t>
            </a:r>
          </a:p>
          <a:p>
            <a:endParaRPr lang="en-US" altLang="ja-JP"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066827F9-5AE7-3E3B-9F45-8F45CFC6ADC3}"/>
              </a:ext>
            </a:extLst>
          </p:cNvPr>
          <p:cNvSpPr txBox="1"/>
          <p:nvPr/>
        </p:nvSpPr>
        <p:spPr>
          <a:xfrm>
            <a:off x="398686" y="1455162"/>
            <a:ext cx="6621585" cy="430887"/>
          </a:xfrm>
          <a:prstGeom prst="rect">
            <a:avLst/>
          </a:prstGeom>
          <a:noFill/>
        </p:spPr>
        <p:txBody>
          <a:bodyPr wrap="square">
            <a:spAutoFit/>
          </a:bodyPr>
          <a:lstStyle/>
          <a:p>
            <a:pPr indent="88896"/>
            <a:r>
              <a:rPr lang="ja-JP" altLang="en-US" sz="2200" b="1" dirty="0">
                <a:latin typeface="メイリオ" panose="020B0604030504040204" pitchFamily="50" charset="-128"/>
                <a:ea typeface="メイリオ" panose="020B0604030504040204" pitchFamily="50" charset="-128"/>
              </a:rPr>
              <a:t>「やりとり履歴」の使い方をご説明いたします。</a:t>
            </a:r>
            <a:endParaRPr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48477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 Teams&#10;&#10;自動的に生成された説明">
            <a:extLst>
              <a:ext uri="{FF2B5EF4-FFF2-40B4-BE49-F238E27FC236}">
                <a16:creationId xmlns:a16="http://schemas.microsoft.com/office/drawing/2014/main" id="{2670A3F4-6F21-0DDB-E6E1-11BDD296B239}"/>
              </a:ext>
            </a:extLst>
          </p:cNvPr>
          <p:cNvPicPr>
            <a:picLocks noChangeAspect="1"/>
          </p:cNvPicPr>
          <p:nvPr/>
        </p:nvPicPr>
        <p:blipFill rotWithShape="1">
          <a:blip r:embed="rId4"/>
          <a:srcRect t="10412" b="4888"/>
          <a:stretch/>
        </p:blipFill>
        <p:spPr>
          <a:xfrm>
            <a:off x="4211960" y="2255074"/>
            <a:ext cx="2045804" cy="3600401"/>
          </a:xfrm>
          <a:prstGeom prst="rect">
            <a:avLst/>
          </a:prstGeom>
          <a:ln>
            <a:solidFill>
              <a:schemeClr val="tx1"/>
            </a:solidFill>
          </a:ln>
        </p:spPr>
      </p:pic>
      <p:graphicFrame>
        <p:nvGraphicFramePr>
          <p:cNvPr id="5" name="オブジェクト 4" hidden="1">
            <a:extLst>
              <a:ext uri="{FF2B5EF4-FFF2-40B4-BE49-F238E27FC236}">
                <a16:creationId xmlns:a16="http://schemas.microsoft.com/office/drawing/2014/main" id="{D601B768-01CF-40DB-B57C-DD5BEA920E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5" name="オブジェクト 4" hidden="1">
                        <a:extLst>
                          <a:ext uri="{FF2B5EF4-FFF2-40B4-BE49-F238E27FC236}">
                            <a16:creationId xmlns:a16="http://schemas.microsoft.com/office/drawing/2014/main" id="{D601B768-01CF-40DB-B57C-DD5BEA920E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3877985" cy="547842"/>
          </a:xfrm>
        </p:spPr>
        <p:txBody>
          <a:bodyPr vert="horz" wrap="none">
            <a:spAutoFit/>
          </a:bodyPr>
          <a:lstStyle/>
          <a:p>
            <a:r>
              <a:rPr lang="ja-JP" altLang="en-US" dirty="0"/>
              <a:t>お知らせの使いかた</a:t>
            </a:r>
          </a:p>
        </p:txBody>
      </p:sp>
      <p:sp>
        <p:nvSpPr>
          <p:cNvPr id="3" name="サブタイトル 2"/>
          <p:cNvSpPr>
            <a:spLocks noGrp="1"/>
          </p:cNvSpPr>
          <p:nvPr>
            <p:ph type="subTitle" idx="1"/>
          </p:nvPr>
        </p:nvSpPr>
        <p:spPr>
          <a:xfrm>
            <a:off x="504000" y="1412776"/>
            <a:ext cx="6032421" cy="461665"/>
          </a:xfrm>
        </p:spPr>
        <p:txBody>
          <a:bodyPr wrap="none">
            <a:spAutoFit/>
          </a:bodyPr>
          <a:lstStyle/>
          <a:p>
            <a:pPr>
              <a:lnSpc>
                <a:spcPct val="100000"/>
              </a:lnSpc>
              <a:spcBef>
                <a:spcPts val="0"/>
              </a:spcBef>
            </a:pPr>
            <a:r>
              <a:rPr lang="ja-JP" altLang="en-US" dirty="0"/>
              <a:t>あなたにあったお知らせをお届けします。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5-B</a:t>
            </a:r>
            <a:endParaRPr lang="en-US" sz="3600" dirty="0"/>
          </a:p>
        </p:txBody>
      </p:sp>
      <p:sp>
        <p:nvSpPr>
          <p:cNvPr id="27" name="テキスト ボックス 26">
            <a:extLst>
              <a:ext uri="{FF2B5EF4-FFF2-40B4-BE49-F238E27FC236}">
                <a16:creationId xmlns:a16="http://schemas.microsoft.com/office/drawing/2014/main" id="{EEF69A69-B1C3-49A5-8B74-5AB76E963568}"/>
              </a:ext>
            </a:extLst>
          </p:cNvPr>
          <p:cNvSpPr txBox="1"/>
          <p:nvPr/>
        </p:nvSpPr>
        <p:spPr>
          <a:xfrm>
            <a:off x="131605" y="2680464"/>
            <a:ext cx="3899829" cy="892552"/>
          </a:xfrm>
          <a:prstGeom prst="rect">
            <a:avLst/>
          </a:prstGeom>
          <a:noFill/>
        </p:spPr>
        <p:txBody>
          <a:bodyPr wrap="square" rtlCol="0">
            <a:spAutoFit/>
          </a:bodyPr>
          <a:lstStyle/>
          <a:p>
            <a:pPr marL="489600" indent="-489600"/>
            <a:r>
              <a:rPr lang="en-US" altLang="ja-JP" sz="32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sz="2000" b="1" dirty="0">
                <a:latin typeface="Meiryo" charset="-128"/>
                <a:ea typeface="Meiryo" charset="-128"/>
              </a:rPr>
              <a:t>マイナポータルの</a:t>
            </a:r>
            <a:endParaRPr lang="en-US" altLang="ja-JP" sz="2000" b="1" dirty="0">
              <a:latin typeface="Meiryo" charset="-128"/>
              <a:ea typeface="Meiryo" charset="-128"/>
            </a:endParaRPr>
          </a:p>
          <a:p>
            <a:pPr marL="489600" indent="-489600"/>
            <a:r>
              <a:rPr lang="ja-JP" altLang="en-US" sz="2000" b="1" dirty="0">
                <a:latin typeface="Meiryo" charset="-128"/>
                <a:ea typeface="Meiryo" charset="-128"/>
              </a:rPr>
              <a:t>　 「お知らせ</a:t>
            </a:r>
            <a:r>
              <a:rPr lang="ja-JP" altLang="en-US" sz="2000" b="1" spc="-750" dirty="0">
                <a:latin typeface="Meiryo" charset="-128"/>
                <a:ea typeface="Meiryo" charset="-128"/>
                <a:cs typeface="Meiryo" charset="-128"/>
              </a:rPr>
              <a:t>」</a:t>
            </a:r>
            <a:r>
              <a:rPr lang="ja-JP" altLang="en-US" sz="2000" b="1" dirty="0">
                <a:latin typeface="Meiryo" charset="-128"/>
                <a:ea typeface="Meiryo" charset="-128"/>
              </a:rPr>
              <a:t>をダブルタップ</a:t>
            </a:r>
            <a:endParaRPr lang="en-US" altLang="ja-JP" sz="2000" b="1" dirty="0">
              <a:latin typeface="Meiryo" charset="-128"/>
              <a:ea typeface="Meiryo" charset="-128"/>
            </a:endParaRPr>
          </a:p>
        </p:txBody>
      </p:sp>
      <p:sp>
        <p:nvSpPr>
          <p:cNvPr id="29" name="正方形/長方形 28">
            <a:extLst>
              <a:ext uri="{FF2B5EF4-FFF2-40B4-BE49-F238E27FC236}">
                <a16:creationId xmlns:a16="http://schemas.microsoft.com/office/drawing/2014/main" id="{9EC8554D-1379-4CDE-B099-9C019C86CA7B}"/>
              </a:ext>
            </a:extLst>
          </p:cNvPr>
          <p:cNvSpPr/>
          <p:nvPr/>
        </p:nvSpPr>
        <p:spPr>
          <a:xfrm>
            <a:off x="5890973" y="3090675"/>
            <a:ext cx="322167" cy="338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41">
            <a:extLst>
              <a:ext uri="{FF2B5EF4-FFF2-40B4-BE49-F238E27FC236}">
                <a16:creationId xmlns:a16="http://schemas.microsoft.com/office/drawing/2014/main" id="{0D6A8FA0-9940-4C33-9075-5D89393B5CEB}"/>
              </a:ext>
            </a:extLst>
          </p:cNvPr>
          <p:cNvGrpSpPr/>
          <p:nvPr/>
        </p:nvGrpSpPr>
        <p:grpSpPr>
          <a:xfrm>
            <a:off x="5600127" y="2748143"/>
            <a:ext cx="492443" cy="461665"/>
            <a:chOff x="7516281" y="2673548"/>
            <a:chExt cx="492443" cy="461665"/>
          </a:xfrm>
        </p:grpSpPr>
        <p:sp>
          <p:nvSpPr>
            <p:cNvPr id="43" name="円/楕円 4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7" name="テキスト ボックス 6">
            <a:extLst>
              <a:ext uri="{FF2B5EF4-FFF2-40B4-BE49-F238E27FC236}">
                <a16:creationId xmlns:a16="http://schemas.microsoft.com/office/drawing/2014/main" id="{06AA8477-559E-4DDA-873F-F1AC8FF1BFAE}"/>
              </a:ext>
            </a:extLst>
          </p:cNvPr>
          <p:cNvSpPr txBox="1"/>
          <p:nvPr/>
        </p:nvSpPr>
        <p:spPr>
          <a:xfrm>
            <a:off x="243343" y="3832360"/>
            <a:ext cx="4373875" cy="830997"/>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sz="2000" b="1" spc="-150" dirty="0">
                <a:latin typeface="Meiryo" charset="-128"/>
                <a:ea typeface="Meiryo" charset="-128"/>
                <a:cs typeface="Meiryo" charset="-128"/>
              </a:rPr>
              <a:t>届いているお知らせが</a:t>
            </a:r>
            <a:endParaRPr lang="en-US" altLang="ja-JP" sz="2000" b="1" spc="-150" dirty="0">
              <a:latin typeface="Meiryo" charset="-128"/>
              <a:ea typeface="Meiryo" charset="-128"/>
              <a:cs typeface="Meiryo" charset="-128"/>
            </a:endParaRPr>
          </a:p>
          <a:p>
            <a:pPr marL="489600" indent="-489600"/>
            <a:r>
              <a:rPr lang="ja-JP" altLang="en-US" sz="2000" b="1" spc="-150" dirty="0">
                <a:latin typeface="Meiryo" charset="-128"/>
                <a:ea typeface="Meiryo" charset="-128"/>
                <a:cs typeface="Meiryo" charset="-128"/>
              </a:rPr>
              <a:t>　一覧で表示されます</a:t>
            </a:r>
            <a:endParaRPr lang="en-US" altLang="ja-JP" sz="2000" b="1" dirty="0">
              <a:latin typeface="Meiryo" charset="-128"/>
              <a:ea typeface="Meiryo" charset="-128"/>
              <a:cs typeface="Meiryo" charset="-128"/>
            </a:endParaRPr>
          </a:p>
        </p:txBody>
      </p:sp>
      <p:pic>
        <p:nvPicPr>
          <p:cNvPr id="8" name="図 7">
            <a:extLst>
              <a:ext uri="{FF2B5EF4-FFF2-40B4-BE49-F238E27FC236}">
                <a16:creationId xmlns:a16="http://schemas.microsoft.com/office/drawing/2014/main" id="{C29046A0-D513-4437-8E41-F91711A644C6}"/>
              </a:ext>
            </a:extLst>
          </p:cNvPr>
          <p:cNvPicPr>
            <a:picLocks noChangeAspect="1"/>
          </p:cNvPicPr>
          <p:nvPr/>
        </p:nvPicPr>
        <p:blipFill>
          <a:blip r:embed="rId7"/>
          <a:stretch>
            <a:fillRect/>
          </a:stretch>
        </p:blipFill>
        <p:spPr>
          <a:xfrm>
            <a:off x="6583276" y="2219281"/>
            <a:ext cx="2165188" cy="3636194"/>
          </a:xfrm>
          <a:prstGeom prst="rect">
            <a:avLst/>
          </a:prstGeom>
        </p:spPr>
      </p:pic>
      <p:sp>
        <p:nvSpPr>
          <p:cNvPr id="11" name="正方形/長方形 10">
            <a:extLst>
              <a:ext uri="{FF2B5EF4-FFF2-40B4-BE49-F238E27FC236}">
                <a16:creationId xmlns:a16="http://schemas.microsoft.com/office/drawing/2014/main" id="{1C3EA3FF-B690-4AD1-9064-733BD44BC8BB}"/>
              </a:ext>
            </a:extLst>
          </p:cNvPr>
          <p:cNvSpPr/>
          <p:nvPr/>
        </p:nvSpPr>
        <p:spPr>
          <a:xfrm>
            <a:off x="6559072" y="2255074"/>
            <a:ext cx="2189392" cy="36004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5DBA8ACD-77D1-4517-AE93-443E0E637AD6}"/>
              </a:ext>
            </a:extLst>
          </p:cNvPr>
          <p:cNvSpPr/>
          <p:nvPr/>
        </p:nvSpPr>
        <p:spPr>
          <a:xfrm>
            <a:off x="6583276" y="3046462"/>
            <a:ext cx="2165187" cy="15694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6182855" y="2797733"/>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558425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9346" y="529052"/>
            <a:ext cx="7200000" cy="540000"/>
          </a:xfrm>
        </p:spPr>
        <p:txBody>
          <a:bodyPr>
            <a:noAutofit/>
          </a:bodyPr>
          <a:lstStyle/>
          <a:p>
            <a:r>
              <a:rPr lang="ja-JP" altLang="en-US" dirty="0"/>
              <a:t>外部サイトとの連携の使いかた</a:t>
            </a:r>
          </a:p>
        </p:txBody>
      </p:sp>
      <p:sp>
        <p:nvSpPr>
          <p:cNvPr id="3" name="サブタイトル 2"/>
          <p:cNvSpPr>
            <a:spLocks noGrp="1"/>
          </p:cNvSpPr>
          <p:nvPr>
            <p:ph type="subTitle" idx="1"/>
          </p:nvPr>
        </p:nvSpPr>
        <p:spPr>
          <a:xfrm>
            <a:off x="504000" y="1349929"/>
            <a:ext cx="8172456" cy="2308324"/>
          </a:xfrm>
        </p:spPr>
        <p:txBody>
          <a:bodyPr wrap="square">
            <a:spAutoFit/>
          </a:bodyPr>
          <a:lstStyle/>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マイナポータルと外部サイトをつなぎ、</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マイナポータルを入口として</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つないだサイトの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サービスを受けることができます。</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つなぐ先のウェブサイトに</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あなたの情報が登録済みの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場合と未登録の場合とで操作の流れが異なります。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grpSp>
        <p:nvGrpSpPr>
          <p:cNvPr id="5" name="グループ化 4" descr="マイナポータルを使った「もっとつながる」サービスのイメージイラスト">
            <a:extLst>
              <a:ext uri="{FF2B5EF4-FFF2-40B4-BE49-F238E27FC236}">
                <a16:creationId xmlns:a16="http://schemas.microsoft.com/office/drawing/2014/main" id="{258A388A-5F9B-4594-9B34-D7510215572C}"/>
              </a:ext>
            </a:extLst>
          </p:cNvPr>
          <p:cNvGrpSpPr/>
          <p:nvPr/>
        </p:nvGrpSpPr>
        <p:grpSpPr>
          <a:xfrm>
            <a:off x="2371556" y="3789040"/>
            <a:ext cx="4341091" cy="2343727"/>
            <a:chOff x="2371556" y="3789040"/>
            <a:chExt cx="4341091" cy="2343727"/>
          </a:xfrm>
        </p:grpSpPr>
        <p:pic>
          <p:nvPicPr>
            <p:cNvPr id="9" name="図 8"/>
            <p:cNvPicPr>
              <a:picLocks noChangeAspect="1"/>
            </p:cNvPicPr>
            <p:nvPr/>
          </p:nvPicPr>
          <p:blipFill>
            <a:blip r:embed="rId3"/>
            <a:stretch>
              <a:fillRect/>
            </a:stretch>
          </p:blipFill>
          <p:spPr>
            <a:xfrm>
              <a:off x="2371556" y="3789040"/>
              <a:ext cx="4341091" cy="2343727"/>
            </a:xfrm>
            <a:prstGeom prst="rect">
              <a:avLst/>
            </a:prstGeom>
          </p:spPr>
        </p:pic>
        <p:pic>
          <p:nvPicPr>
            <p:cNvPr id="6" name="図 5"/>
            <p:cNvPicPr>
              <a:picLocks noChangeAspect="1"/>
            </p:cNvPicPr>
            <p:nvPr/>
          </p:nvPicPr>
          <p:blipFill>
            <a:blip r:embed="rId4"/>
            <a:stretch>
              <a:fillRect/>
            </a:stretch>
          </p:blipFill>
          <p:spPr>
            <a:xfrm>
              <a:off x="2994070" y="4316548"/>
              <a:ext cx="3204000" cy="714559"/>
            </a:xfrm>
            <a:prstGeom prst="rect">
              <a:avLst/>
            </a:prstGeom>
          </p:spPr>
        </p:pic>
      </p:grpSp>
    </p:spTree>
    <p:extLst>
      <p:ext uri="{BB962C8B-B14F-4D97-AF65-F5344CB8AC3E}">
        <p14:creationId xmlns:p14="http://schemas.microsoft.com/office/powerpoint/2010/main" val="3696788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BCC6919-4DCE-35F4-212C-82ED1424C0FF}"/>
              </a:ext>
            </a:extLst>
          </p:cNvPr>
          <p:cNvPicPr>
            <a:picLocks noChangeAspect="1"/>
          </p:cNvPicPr>
          <p:nvPr/>
        </p:nvPicPr>
        <p:blipFill rotWithShape="1">
          <a:blip r:embed="rId4"/>
          <a:srcRect t="3922" b="5957"/>
          <a:stretch/>
        </p:blipFill>
        <p:spPr>
          <a:xfrm>
            <a:off x="7380312" y="2542146"/>
            <a:ext cx="1321471" cy="2474501"/>
          </a:xfrm>
          <a:prstGeom prst="rect">
            <a:avLst/>
          </a:prstGeom>
          <a:ln>
            <a:solidFill>
              <a:schemeClr val="tx1"/>
            </a:solidFill>
          </a:ln>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1F7924F1-67D3-A867-D21F-A7AB554B02DA}"/>
              </a:ext>
            </a:extLst>
          </p:cNvPr>
          <p:cNvPicPr>
            <a:picLocks noChangeAspect="1"/>
          </p:cNvPicPr>
          <p:nvPr/>
        </p:nvPicPr>
        <p:blipFill rotWithShape="1">
          <a:blip r:embed="rId5"/>
          <a:srcRect t="4182" b="5192"/>
          <a:stretch/>
        </p:blipFill>
        <p:spPr>
          <a:xfrm>
            <a:off x="5940152" y="2542146"/>
            <a:ext cx="1312080" cy="2470692"/>
          </a:xfrm>
          <a:prstGeom prst="rect">
            <a:avLst/>
          </a:prstGeom>
          <a:ln>
            <a:solidFill>
              <a:schemeClr val="tx1"/>
            </a:solidFill>
          </a:ln>
        </p:spPr>
      </p:pic>
      <p:sp>
        <p:nvSpPr>
          <p:cNvPr id="15" name="正方形/長方形 14">
            <a:extLst>
              <a:ext uri="{FF2B5EF4-FFF2-40B4-BE49-F238E27FC236}">
                <a16:creationId xmlns:a16="http://schemas.microsoft.com/office/drawing/2014/main" id="{9102806B-EFBD-8E76-4B1A-C8A3FEDF4B61}"/>
              </a:ext>
            </a:extLst>
          </p:cNvPr>
          <p:cNvSpPr>
            <a:spLocks noChangeAspect="1"/>
          </p:cNvSpPr>
          <p:nvPr/>
        </p:nvSpPr>
        <p:spPr>
          <a:xfrm>
            <a:off x="7391300" y="3435638"/>
            <a:ext cx="1310483" cy="2542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31">
            <a:extLst>
              <a:ext uri="{FF2B5EF4-FFF2-40B4-BE49-F238E27FC236}">
                <a16:creationId xmlns:a16="http://schemas.microsoft.com/office/drawing/2014/main" id="{3E16E235-AAB0-89E7-7EFD-196574387B49}"/>
              </a:ext>
            </a:extLst>
          </p:cNvPr>
          <p:cNvGrpSpPr/>
          <p:nvPr/>
        </p:nvGrpSpPr>
        <p:grpSpPr>
          <a:xfrm>
            <a:off x="7341420" y="3069593"/>
            <a:ext cx="526056" cy="493176"/>
            <a:chOff x="6783756" y="2489890"/>
            <a:chExt cx="492444" cy="461665"/>
          </a:xfrm>
        </p:grpSpPr>
        <p:sp>
          <p:nvSpPr>
            <p:cNvPr id="18" name="円/楕円 32">
              <a:extLst>
                <a:ext uri="{FF2B5EF4-FFF2-40B4-BE49-F238E27FC236}">
                  <a16:creationId xmlns:a16="http://schemas.microsoft.com/office/drawing/2014/main" id="{A18774B3-19CC-A4DE-4FF2-434F89F08831}"/>
                </a:ext>
              </a:extLst>
            </p:cNvPr>
            <p:cNvSpPr>
              <a:spLocks noChangeAspect="1"/>
            </p:cNvSpPr>
            <p:nvPr/>
          </p:nvSpPr>
          <p:spPr>
            <a:xfrm>
              <a:off x="6886170" y="251731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4D8B282-FC8B-F458-42FA-227132BF0824}"/>
                </a:ext>
              </a:extLst>
            </p:cNvPr>
            <p:cNvSpPr/>
            <p:nvPr/>
          </p:nvSpPr>
          <p:spPr>
            <a:xfrm>
              <a:off x="6783756" y="2489890"/>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26" name="図形グループ 90">
            <a:extLst>
              <a:ext uri="{FF2B5EF4-FFF2-40B4-BE49-F238E27FC236}">
                <a16:creationId xmlns:a16="http://schemas.microsoft.com/office/drawing/2014/main" id="{2F993CF2-3C9B-61AE-A996-A9376A960925}"/>
              </a:ext>
            </a:extLst>
          </p:cNvPr>
          <p:cNvGrpSpPr/>
          <p:nvPr/>
        </p:nvGrpSpPr>
        <p:grpSpPr>
          <a:xfrm>
            <a:off x="4155809" y="2148638"/>
            <a:ext cx="492443" cy="461665"/>
            <a:chOff x="7516281" y="2673548"/>
            <a:chExt cx="492443" cy="461665"/>
          </a:xfrm>
        </p:grpSpPr>
        <p:sp>
          <p:nvSpPr>
            <p:cNvPr id="27" name="円/楕円 91">
              <a:extLst>
                <a:ext uri="{FF2B5EF4-FFF2-40B4-BE49-F238E27FC236}">
                  <a16:creationId xmlns:a16="http://schemas.microsoft.com/office/drawing/2014/main" id="{B7AD7017-F519-0FD0-61BF-37814461BCE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E8DFECC-19E8-2E8D-BCA8-48BC2F308873}"/>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aphicFrame>
        <p:nvGraphicFramePr>
          <p:cNvPr id="3" name="オブジェクト 2" hidden="1">
            <a:extLst>
              <a:ext uri="{FF2B5EF4-FFF2-40B4-BE49-F238E27FC236}">
                <a16:creationId xmlns:a16="http://schemas.microsoft.com/office/drawing/2014/main" id="{E18F587D-E51B-4E82-816C-6EC71A05C09B}"/>
              </a:ext>
            </a:extLst>
          </p:cNvPr>
          <p:cNvGraphicFramePr>
            <a:graphicFrameLocks noChangeAspect="1"/>
          </p:cNvGraphicFramePr>
          <p:nvPr>
            <p:custDataLst>
              <p:tags r:id="rId1"/>
            </p:custDataLst>
            <p:extLst>
              <p:ext uri="{D42A27DB-BD31-4B8C-83A1-F6EECF244321}">
                <p14:modId xmlns:p14="http://schemas.microsoft.com/office/powerpoint/2010/main" val="258505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3" name="オブジェクト 2" hidden="1">
                        <a:extLst>
                          <a:ext uri="{FF2B5EF4-FFF2-40B4-BE49-F238E27FC236}">
                            <a16:creationId xmlns:a16="http://schemas.microsoft.com/office/drawing/2014/main" id="{E18F587D-E51B-4E82-816C-6EC71A05C09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1005" y="529052"/>
            <a:ext cx="7200000" cy="540000"/>
          </a:xfrm>
        </p:spPr>
        <p:txBody>
          <a:bodyPr vert="horz">
            <a:noAutofit/>
          </a:bodyPr>
          <a:lstStyle/>
          <a:p>
            <a:r>
              <a:rPr lang="ja-JP" altLang="en-US" dirty="0"/>
              <a:t>外部サイトとの連携の使いかた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sp>
        <p:nvSpPr>
          <p:cNvPr id="5" name="テキスト ボックス 4">
            <a:extLst>
              <a:ext uri="{FF2B5EF4-FFF2-40B4-BE49-F238E27FC236}">
                <a16:creationId xmlns:a16="http://schemas.microsoft.com/office/drawing/2014/main" id="{E971A38D-83FE-CA12-1F56-2784ED8BCB62}"/>
              </a:ext>
            </a:extLst>
          </p:cNvPr>
          <p:cNvSpPr txBox="1"/>
          <p:nvPr/>
        </p:nvSpPr>
        <p:spPr>
          <a:xfrm>
            <a:off x="543891" y="2050390"/>
            <a:ext cx="3781953" cy="332398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画面左上の「三本線」を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「外部サイトとの連携」を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「つなぐ」をダブルタップ</a:t>
            </a:r>
          </a:p>
          <a:p>
            <a:r>
              <a:rPr lang="ja-JP" altLang="en-US" b="1" dirty="0">
                <a:latin typeface="メイリオ" panose="020B0604030504040204" pitchFamily="50" charset="-128"/>
                <a:ea typeface="メイリオ" panose="020B0604030504040204" pitchFamily="50" charset="-128"/>
              </a:rPr>
              <a:t>各種サービスと連動することが</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できます</a:t>
            </a:r>
          </a:p>
        </p:txBody>
      </p:sp>
      <p:pic>
        <p:nvPicPr>
          <p:cNvPr id="8" name="図 7" descr="グラフィカル ユーザー インターフェイス, アプリケーション, Teams&#10;&#10;自動的に生成された説明">
            <a:extLst>
              <a:ext uri="{FF2B5EF4-FFF2-40B4-BE49-F238E27FC236}">
                <a16:creationId xmlns:a16="http://schemas.microsoft.com/office/drawing/2014/main" id="{4A1A6DF1-BDF5-97FA-C837-C1C312A73460}"/>
              </a:ext>
            </a:extLst>
          </p:cNvPr>
          <p:cNvPicPr>
            <a:picLocks noChangeAspect="1"/>
          </p:cNvPicPr>
          <p:nvPr/>
        </p:nvPicPr>
        <p:blipFill rotWithShape="1">
          <a:blip r:embed="rId8"/>
          <a:srcRect t="10412" b="4888"/>
          <a:stretch/>
        </p:blipFill>
        <p:spPr>
          <a:xfrm>
            <a:off x="4376018" y="2545954"/>
            <a:ext cx="1403886" cy="2470693"/>
          </a:xfrm>
          <a:prstGeom prst="rect">
            <a:avLst/>
          </a:prstGeom>
          <a:ln>
            <a:solidFill>
              <a:schemeClr val="tx1"/>
            </a:solidFill>
          </a:ln>
        </p:spPr>
      </p:pic>
      <p:sp>
        <p:nvSpPr>
          <p:cNvPr id="23" name="正方形/長方形 22">
            <a:extLst>
              <a:ext uri="{FF2B5EF4-FFF2-40B4-BE49-F238E27FC236}">
                <a16:creationId xmlns:a16="http://schemas.microsoft.com/office/drawing/2014/main" id="{15939206-C275-82BC-EACF-4B1249494754}"/>
              </a:ext>
            </a:extLst>
          </p:cNvPr>
          <p:cNvSpPr>
            <a:spLocks/>
          </p:cNvSpPr>
          <p:nvPr/>
        </p:nvSpPr>
        <p:spPr>
          <a:xfrm>
            <a:off x="4385300" y="2542146"/>
            <a:ext cx="147467" cy="129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8088CDA-9E2D-083B-01BB-26F6F1D58C3D}"/>
              </a:ext>
            </a:extLst>
          </p:cNvPr>
          <p:cNvSpPr>
            <a:spLocks noChangeAspect="1"/>
          </p:cNvSpPr>
          <p:nvPr/>
        </p:nvSpPr>
        <p:spPr>
          <a:xfrm>
            <a:off x="5959395" y="3446614"/>
            <a:ext cx="1292838"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図形グループ 87">
            <a:extLst>
              <a:ext uri="{FF2B5EF4-FFF2-40B4-BE49-F238E27FC236}">
                <a16:creationId xmlns:a16="http://schemas.microsoft.com/office/drawing/2014/main" id="{D5F7FCDE-8FBD-0CEB-FE4A-0736FD455070}"/>
              </a:ext>
            </a:extLst>
          </p:cNvPr>
          <p:cNvGrpSpPr/>
          <p:nvPr/>
        </p:nvGrpSpPr>
        <p:grpSpPr>
          <a:xfrm>
            <a:off x="5864647" y="3081960"/>
            <a:ext cx="492443" cy="461665"/>
            <a:chOff x="7516281" y="2673548"/>
            <a:chExt cx="492443" cy="461665"/>
          </a:xfrm>
        </p:grpSpPr>
        <p:sp>
          <p:nvSpPr>
            <p:cNvPr id="13" name="円/楕円 88">
              <a:extLst>
                <a:ext uri="{FF2B5EF4-FFF2-40B4-BE49-F238E27FC236}">
                  <a16:creationId xmlns:a16="http://schemas.microsoft.com/office/drawing/2014/main" id="{0E0D6AC2-70E9-DE27-37A0-596F506AF38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A0E783-ED9D-7BC7-EBD2-52DEC6ED1CD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2" name="テキスト ボックス 21">
            <a:extLst>
              <a:ext uri="{FF2B5EF4-FFF2-40B4-BE49-F238E27FC236}">
                <a16:creationId xmlns:a16="http://schemas.microsoft.com/office/drawing/2014/main" id="{2E0A9307-6343-0E49-C231-060549081F6C}"/>
              </a:ext>
            </a:extLst>
          </p:cNvPr>
          <p:cNvSpPr txBox="1"/>
          <p:nvPr/>
        </p:nvSpPr>
        <p:spPr>
          <a:xfrm>
            <a:off x="489218" y="1422991"/>
            <a:ext cx="7107118" cy="430887"/>
          </a:xfrm>
          <a:prstGeom prst="rect">
            <a:avLst/>
          </a:prstGeom>
          <a:noFill/>
        </p:spPr>
        <p:txBody>
          <a:bodyPr wrap="square">
            <a:spAutoFit/>
          </a:bodyPr>
          <a:lstStyle/>
          <a:p>
            <a:pPr indent="85721"/>
            <a:r>
              <a:rPr kumimoji="1" lang="ja-JP" altLang="en-US" sz="2200" b="1" dirty="0">
                <a:latin typeface="メイリオ" panose="020B0604030504040204" pitchFamily="50" charset="-128"/>
                <a:ea typeface="メイリオ" panose="020B0604030504040204" pitchFamily="50" charset="-128"/>
              </a:rPr>
              <a:t>外部サイトとの連携</a:t>
            </a:r>
            <a:r>
              <a:rPr lang="ja-JP" altLang="en-US" sz="2200" b="1" dirty="0">
                <a:latin typeface="メイリオ" panose="020B0604030504040204" pitchFamily="50" charset="-128"/>
                <a:ea typeface="メイリオ" panose="020B0604030504040204" pitchFamily="50" charset="-128"/>
              </a:rPr>
              <a:t>の使い方をご説明いたします。</a:t>
            </a:r>
            <a:endParaRPr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167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操作履歴の使いかた</a:t>
            </a:r>
          </a:p>
        </p:txBody>
      </p:sp>
      <p:sp>
        <p:nvSpPr>
          <p:cNvPr id="3" name="サブタイトル 2"/>
          <p:cNvSpPr>
            <a:spLocks noGrp="1"/>
          </p:cNvSpPr>
          <p:nvPr>
            <p:ph type="subTitle" idx="1"/>
          </p:nvPr>
        </p:nvSpPr>
        <p:spPr>
          <a:xfrm>
            <a:off x="507804" y="1368000"/>
            <a:ext cx="5840060" cy="1865126"/>
          </a:xfrm>
        </p:spPr>
        <p:txBody>
          <a:bodyPr wrap="none">
            <a:spAutoFit/>
          </a:bodyPr>
          <a:lstStyle/>
          <a:p>
            <a:pPr>
              <a:lnSpc>
                <a:spcPct val="120000"/>
              </a:lnSpc>
              <a:spcBef>
                <a:spcPts val="0"/>
              </a:spcBef>
            </a:pPr>
            <a:r>
              <a:rPr lang="ja-JP" altLang="en-US" dirty="0"/>
              <a:t>あなた</a:t>
            </a:r>
            <a:r>
              <a:rPr lang="ja-JP" altLang="en-US" spc="-500" dirty="0">
                <a:latin typeface="メイリオ" panose="020B0604030504040204" pitchFamily="50" charset="-128"/>
                <a:ea typeface="メイリオ" panose="020B0604030504040204" pitchFamily="50" charset="-128"/>
              </a:rPr>
              <a:t>、</a:t>
            </a:r>
            <a:r>
              <a:rPr lang="ja-JP" altLang="en-US" dirty="0"/>
              <a:t>またはあなたの代理人が、</a:t>
            </a:r>
            <a:endParaRPr lang="en-US" altLang="ja-JP" dirty="0"/>
          </a:p>
          <a:p>
            <a:pPr>
              <a:lnSpc>
                <a:spcPct val="120000"/>
              </a:lnSpc>
              <a:spcBef>
                <a:spcPts val="0"/>
              </a:spcBef>
            </a:pPr>
            <a:r>
              <a:rPr lang="ja-JP" altLang="en-US" dirty="0"/>
              <a:t>マイナポータルで、</a:t>
            </a:r>
            <a:endParaRPr lang="en-US" altLang="ja-JP" dirty="0"/>
          </a:p>
          <a:p>
            <a:pPr>
              <a:lnSpc>
                <a:spcPct val="120000"/>
              </a:lnSpc>
              <a:spcBef>
                <a:spcPts val="0"/>
              </a:spcBef>
            </a:pPr>
            <a:r>
              <a:rPr lang="ja-JP" altLang="en-US" dirty="0"/>
              <a:t>いつ</a:t>
            </a:r>
            <a:r>
              <a:rPr lang="ja-JP" altLang="en-US" spc="-500" dirty="0">
                <a:latin typeface="メイリオ" panose="020B0604030504040204" pitchFamily="50" charset="-128"/>
                <a:ea typeface="メイリオ" panose="020B0604030504040204" pitchFamily="50" charset="-128"/>
              </a:rPr>
              <a:t>、</a:t>
            </a:r>
            <a:r>
              <a:rPr lang="ja-JP" altLang="en-US" dirty="0"/>
              <a:t>どのサービスを利用したのかなど</a:t>
            </a:r>
            <a:r>
              <a:rPr lang="ja-JP" altLang="en-US" spc="-1000" dirty="0"/>
              <a:t>、</a:t>
            </a:r>
            <a:endParaRPr lang="en-US" altLang="ja-JP" spc="-1000" dirty="0"/>
          </a:p>
          <a:p>
            <a:pPr>
              <a:lnSpc>
                <a:spcPct val="120000"/>
              </a:lnSpc>
              <a:spcBef>
                <a:spcPts val="0"/>
              </a:spcBef>
            </a:pPr>
            <a:r>
              <a:rPr lang="ja-JP" altLang="en-US" dirty="0"/>
              <a:t>操作履歴を確認できます。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pic>
        <p:nvPicPr>
          <p:cNvPr id="9" name="図 8" descr="「利用履歴」の使い方を表したイラスト"/>
          <p:cNvPicPr>
            <a:picLocks noChangeAspect="1"/>
          </p:cNvPicPr>
          <p:nvPr/>
        </p:nvPicPr>
        <p:blipFill>
          <a:blip r:embed="rId3"/>
          <a:stretch>
            <a:fillRect/>
          </a:stretch>
        </p:blipFill>
        <p:spPr>
          <a:xfrm>
            <a:off x="1270000" y="3485604"/>
            <a:ext cx="6604000" cy="2679700"/>
          </a:xfrm>
          <a:prstGeom prst="rect">
            <a:avLst/>
          </a:prstGeom>
        </p:spPr>
      </p:pic>
      <p:pic>
        <p:nvPicPr>
          <p:cNvPr id="5" name="図 4"/>
          <p:cNvPicPr>
            <a:picLocks noChangeAspect="1"/>
          </p:cNvPicPr>
          <p:nvPr/>
        </p:nvPicPr>
        <p:blipFill>
          <a:blip r:embed="rId4"/>
          <a:stretch>
            <a:fillRect/>
          </a:stretch>
        </p:blipFill>
        <p:spPr>
          <a:xfrm>
            <a:off x="4803946" y="5648009"/>
            <a:ext cx="863600" cy="203200"/>
          </a:xfrm>
          <a:prstGeom prst="rect">
            <a:avLst/>
          </a:prstGeom>
        </p:spPr>
      </p:pic>
    </p:spTree>
    <p:extLst>
      <p:ext uri="{BB962C8B-B14F-4D97-AF65-F5344CB8AC3E}">
        <p14:creationId xmlns:p14="http://schemas.microsoft.com/office/powerpoint/2010/main" val="126506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72C80DC4-4215-44E5-BBCF-B8BBA25B09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6" name="オブジェクト 5" hidden="1">
                        <a:extLst>
                          <a:ext uri="{FF2B5EF4-FFF2-40B4-BE49-F238E27FC236}">
                            <a16:creationId xmlns:a16="http://schemas.microsoft.com/office/drawing/2014/main" id="{72C80DC4-4215-44E5-BBCF-B8BBA25B09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操作履歴の使いかた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4B79BD10-3958-EE8F-0E35-E27B86E49AAE}"/>
              </a:ext>
            </a:extLst>
          </p:cNvPr>
          <p:cNvPicPr>
            <a:picLocks noChangeAspect="1"/>
          </p:cNvPicPr>
          <p:nvPr/>
        </p:nvPicPr>
        <p:blipFill rotWithShape="1">
          <a:blip r:embed="rId6"/>
          <a:srcRect t="3754" b="11438"/>
          <a:stretch/>
        </p:blipFill>
        <p:spPr>
          <a:xfrm>
            <a:off x="6558027" y="2239112"/>
            <a:ext cx="1942058" cy="3422136"/>
          </a:xfrm>
          <a:prstGeom prst="rect">
            <a:avLst/>
          </a:prstGeom>
          <a:ln>
            <a:solidFill>
              <a:schemeClr val="tx1"/>
            </a:solidFill>
          </a:ln>
        </p:spPr>
      </p:pic>
      <p:grpSp>
        <p:nvGrpSpPr>
          <p:cNvPr id="35" name="図形グループ 34">
            <a:extLst>
              <a:ext uri="{FF2B5EF4-FFF2-40B4-BE49-F238E27FC236}">
                <a16:creationId xmlns:a16="http://schemas.microsoft.com/office/drawing/2014/main" id="{0D6A8FA0-9940-4C33-9075-5D89393B5CEB}"/>
              </a:ext>
            </a:extLst>
          </p:cNvPr>
          <p:cNvGrpSpPr/>
          <p:nvPr/>
        </p:nvGrpSpPr>
        <p:grpSpPr>
          <a:xfrm>
            <a:off x="6407335" y="1962510"/>
            <a:ext cx="492443" cy="461665"/>
            <a:chOff x="7516281" y="2673548"/>
            <a:chExt cx="492443" cy="461665"/>
          </a:xfrm>
        </p:grpSpPr>
        <p:sp>
          <p:nvSpPr>
            <p:cNvPr id="36" name="円/楕円 3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CC81C77E-8A08-F3EF-3B2F-6A6663137360}"/>
              </a:ext>
            </a:extLst>
          </p:cNvPr>
          <p:cNvPicPr>
            <a:picLocks noChangeAspect="1"/>
          </p:cNvPicPr>
          <p:nvPr/>
        </p:nvPicPr>
        <p:blipFill rotWithShape="1">
          <a:blip r:embed="rId7"/>
          <a:srcRect t="10412" b="4888"/>
          <a:stretch/>
        </p:blipFill>
        <p:spPr>
          <a:xfrm>
            <a:off x="4180600" y="2239111"/>
            <a:ext cx="1944512" cy="3422137"/>
          </a:xfrm>
          <a:prstGeom prst="rect">
            <a:avLst/>
          </a:prstGeom>
          <a:ln>
            <a:solidFill>
              <a:schemeClr val="tx1"/>
            </a:solidFill>
          </a:ln>
        </p:spPr>
      </p:pic>
      <p:pic>
        <p:nvPicPr>
          <p:cNvPr id="9" name="図 8">
            <a:extLst>
              <a:ext uri="{FF2B5EF4-FFF2-40B4-BE49-F238E27FC236}">
                <a16:creationId xmlns:a16="http://schemas.microsoft.com/office/drawing/2014/main" id="{32DCC99A-2FA3-4CE6-8FB2-F00E397740D1}"/>
              </a:ext>
            </a:extLst>
          </p:cNvPr>
          <p:cNvPicPr>
            <a:picLocks noChangeAspect="1"/>
          </p:cNvPicPr>
          <p:nvPr/>
        </p:nvPicPr>
        <p:blipFill rotWithShape="1">
          <a:blip r:embed="rId8"/>
          <a:srcRect t="38757" b="15694"/>
          <a:stretch/>
        </p:blipFill>
        <p:spPr>
          <a:xfrm>
            <a:off x="4183054" y="3719883"/>
            <a:ext cx="1942058" cy="1930387"/>
          </a:xfrm>
          <a:prstGeom prst="rect">
            <a:avLst/>
          </a:prstGeom>
        </p:spPr>
      </p:pic>
      <p:pic>
        <p:nvPicPr>
          <p:cNvPr id="10" name="図 9">
            <a:extLst>
              <a:ext uri="{FF2B5EF4-FFF2-40B4-BE49-F238E27FC236}">
                <a16:creationId xmlns:a16="http://schemas.microsoft.com/office/drawing/2014/main" id="{E66C2115-8D35-CDC8-E2D1-7A87113E6E97}"/>
              </a:ext>
            </a:extLst>
          </p:cNvPr>
          <p:cNvPicPr>
            <a:picLocks noChangeAspect="1"/>
          </p:cNvPicPr>
          <p:nvPr/>
        </p:nvPicPr>
        <p:blipFill>
          <a:blip r:embed="rId9"/>
          <a:stretch>
            <a:fillRect/>
          </a:stretch>
        </p:blipFill>
        <p:spPr>
          <a:xfrm>
            <a:off x="4200778" y="3568146"/>
            <a:ext cx="1940026" cy="325210"/>
          </a:xfrm>
          <a:prstGeom prst="rect">
            <a:avLst/>
          </a:prstGeom>
        </p:spPr>
      </p:pic>
      <p:sp>
        <p:nvSpPr>
          <p:cNvPr id="58" name="正方形/長方形 57">
            <a:extLst>
              <a:ext uri="{FF2B5EF4-FFF2-40B4-BE49-F238E27FC236}">
                <a16:creationId xmlns:a16="http://schemas.microsoft.com/office/drawing/2014/main" id="{4DFDA2B9-58C4-40E6-A708-BC7B090C33A0}"/>
              </a:ext>
            </a:extLst>
          </p:cNvPr>
          <p:cNvSpPr/>
          <p:nvPr/>
        </p:nvSpPr>
        <p:spPr>
          <a:xfrm>
            <a:off x="4200778" y="4188711"/>
            <a:ext cx="1924334" cy="340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4144598" y="3834810"/>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 name="テキスト ボックス 4">
            <a:extLst>
              <a:ext uri="{FF2B5EF4-FFF2-40B4-BE49-F238E27FC236}">
                <a16:creationId xmlns:a16="http://schemas.microsoft.com/office/drawing/2014/main" id="{016FA5E8-2B8D-D68C-59A2-63BAA95DE1FE}"/>
              </a:ext>
            </a:extLst>
          </p:cNvPr>
          <p:cNvSpPr txBox="1"/>
          <p:nvPr/>
        </p:nvSpPr>
        <p:spPr>
          <a:xfrm>
            <a:off x="323301" y="2688818"/>
            <a:ext cx="3781953" cy="178510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「操作履歴」をダブルタップ</a:t>
            </a:r>
          </a:p>
          <a:p>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「利用履歴一覧」が表示されます</a:t>
            </a:r>
          </a:p>
        </p:txBody>
      </p:sp>
      <p:sp>
        <p:nvSpPr>
          <p:cNvPr id="8" name="テキスト ボックス 7">
            <a:extLst>
              <a:ext uri="{FF2B5EF4-FFF2-40B4-BE49-F238E27FC236}">
                <a16:creationId xmlns:a16="http://schemas.microsoft.com/office/drawing/2014/main" id="{529457D1-8AFB-10A9-8FA3-924DC0540D27}"/>
              </a:ext>
            </a:extLst>
          </p:cNvPr>
          <p:cNvSpPr txBox="1"/>
          <p:nvPr/>
        </p:nvSpPr>
        <p:spPr>
          <a:xfrm>
            <a:off x="332805" y="1461622"/>
            <a:ext cx="6225222" cy="430887"/>
          </a:xfrm>
          <a:prstGeom prst="rect">
            <a:avLst/>
          </a:prstGeom>
          <a:noFill/>
        </p:spPr>
        <p:txBody>
          <a:bodyPr wrap="square">
            <a:spAutoFit/>
          </a:bodyPr>
          <a:lstStyle/>
          <a:p>
            <a:pPr indent="89521"/>
            <a:r>
              <a:rPr lang="ja-JP" altLang="en-US" sz="2200" b="1" dirty="0">
                <a:latin typeface="メイリオ" panose="020B0604030504040204" pitchFamily="50" charset="-128"/>
                <a:ea typeface="メイリオ" panose="020B0604030504040204" pitchFamily="50" charset="-128"/>
              </a:rPr>
              <a:t>操作履歴の使いかたについてご説明いたします。</a:t>
            </a:r>
            <a:endParaRPr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1174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利用者登録変更の使いかた</a:t>
            </a:r>
          </a:p>
        </p:txBody>
      </p:sp>
      <p:sp>
        <p:nvSpPr>
          <p:cNvPr id="3" name="サブタイトル 2"/>
          <p:cNvSpPr>
            <a:spLocks noGrp="1"/>
          </p:cNvSpPr>
          <p:nvPr>
            <p:ph type="subTitle" idx="1"/>
          </p:nvPr>
        </p:nvSpPr>
        <p:spPr>
          <a:xfrm>
            <a:off x="504000" y="1440000"/>
            <a:ext cx="8185403" cy="461665"/>
          </a:xfrm>
        </p:spPr>
        <p:txBody>
          <a:bodyPr wrap="square" rIns="90000">
            <a:spAutoFit/>
          </a:bodyPr>
          <a:lstStyle/>
          <a:p>
            <a:pPr>
              <a:lnSpc>
                <a:spcPct val="100000"/>
              </a:lnSpc>
              <a:spcBef>
                <a:spcPts val="0"/>
              </a:spcBef>
            </a:pPr>
            <a:r>
              <a:rPr lang="ja-JP" altLang="en-US" dirty="0"/>
              <a:t>マイナポータルの利用者登録を変更することができます。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sp>
        <p:nvSpPr>
          <p:cNvPr id="7" name="object 10" descr="「利用者登録変更」の使い方の流れを表したイラスト"/>
          <p:cNvSpPr>
            <a:spLocks noChangeAspect="1"/>
          </p:cNvSpPr>
          <p:nvPr/>
        </p:nvSpPr>
        <p:spPr>
          <a:xfrm>
            <a:off x="842098" y="2291386"/>
            <a:ext cx="7433439" cy="346318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65668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311" y="29249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1314921"/>
            <a:ext cx="6840000" cy="3770263"/>
          </a:xfrm>
          <a:prstGeom prst="rect">
            <a:avLst/>
          </a:prstGeom>
          <a:noFill/>
        </p:spPr>
        <p:txBody>
          <a:bodyPr wrap="square" lIns="91440" tIns="45720" rIns="91440" bIns="45720" rtlCol="0" anchor="t">
            <a:spAutoFit/>
          </a:bodyPr>
          <a:lstStyle/>
          <a:p>
            <a:r>
              <a:rPr lang="en-US" altLang="ja-JP" b="1" dirty="0">
                <a:solidFill>
                  <a:srgbClr val="009650"/>
                </a:solidFill>
                <a:latin typeface="Meiryo"/>
                <a:ea typeface="Meiryo"/>
                <a:cs typeface="Meiryo" charset="-128"/>
              </a:rPr>
              <a:t>4.</a:t>
            </a:r>
            <a:r>
              <a:rPr lang="ja-JP" altLang="en-US" b="1" dirty="0">
                <a:solidFill>
                  <a:srgbClr val="009650"/>
                </a:solidFill>
                <a:latin typeface="Meiryo"/>
                <a:ea typeface="Meiryo"/>
                <a:cs typeface="Meiryo" charset="-128"/>
              </a:rPr>
              <a:t> マイナポータルを使ってオンラインで出来る</a:t>
            </a:r>
            <a:endParaRPr lang="en-US" altLang="ja-JP" b="1" dirty="0">
              <a:solidFill>
                <a:srgbClr val="009650"/>
              </a:solidFill>
              <a:latin typeface="Meiryo"/>
              <a:ea typeface="Meiryo"/>
              <a:cs typeface="Meiryo" charset="-128"/>
            </a:endParaRPr>
          </a:p>
          <a:p>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行政手続を探してみよう</a:t>
            </a:r>
            <a:endParaRPr lang="en-US" altLang="ja-JP"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オンライン行政手続とは？</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23</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「さがす」の画面構成を知ろう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25</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行政手続を探してみよう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28</a:t>
            </a:r>
          </a:p>
          <a:p>
            <a:pPr marL="182245" algn="dist">
              <a:lnSpc>
                <a:spcPct val="110000"/>
              </a:lnSpc>
            </a:pPr>
            <a:endParaRPr lang="en-US" altLang="ja-JP" sz="1600" b="1" dirty="0">
              <a:latin typeface="Meiryo"/>
              <a:ea typeface="Meiryo"/>
              <a:cs typeface="Meiryo" charset="-128"/>
            </a:endParaRPr>
          </a:p>
          <a:p>
            <a:pPr>
              <a:lnSpc>
                <a:spcPct val="150000"/>
              </a:lnSpc>
            </a:pPr>
            <a:r>
              <a:rPr lang="en-US" altLang="ja-JP" b="1" dirty="0">
                <a:solidFill>
                  <a:srgbClr val="009650"/>
                </a:solidFill>
                <a:latin typeface="Meiryo"/>
                <a:ea typeface="Meiryo"/>
                <a:cs typeface="Meiryo" charset="-128"/>
              </a:rPr>
              <a:t>5 .</a:t>
            </a:r>
            <a:r>
              <a:rPr lang="ja-JP" altLang="en-US" b="1" dirty="0">
                <a:solidFill>
                  <a:srgbClr val="009650"/>
                </a:solidFill>
                <a:latin typeface="Meiryo"/>
                <a:ea typeface="Meiryo"/>
                <a:cs typeface="Meiryo" charset="-128"/>
              </a:rPr>
              <a:t>マイナポータルのその他の機能を知ろう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やりとり履歴の使いかた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32</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お知らせの使いかた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34</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外部サイトとの連携の使いかた</a:t>
            </a:r>
            <a:r>
              <a:rPr lang="en-US" altLang="ja-JP" sz="1600" b="1" dirty="0">
                <a:latin typeface="Meiryo"/>
                <a:ea typeface="Meiryo"/>
                <a:cs typeface="Meiryo" charset="-128"/>
              </a:rPr>
              <a:t>…………………………………… P35</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操作履歴の使いかた</a:t>
            </a:r>
            <a:r>
              <a:rPr lang="en-US" altLang="ja-JP" sz="1600" b="1" dirty="0">
                <a:latin typeface="Meiryo"/>
                <a:ea typeface="Meiryo"/>
                <a:cs typeface="Meiryo" charset="-128"/>
              </a:rPr>
              <a:t>………………………………………………… P37</a:t>
            </a:r>
          </a:p>
          <a:p>
            <a:pPr marL="182245" algn="dist">
              <a:lnSpc>
                <a:spcPct val="110000"/>
              </a:lnSpc>
            </a:pPr>
            <a:r>
              <a:rPr lang="en-US" altLang="ja-JP" sz="1600" b="1" dirty="0">
                <a:latin typeface="Meiryo"/>
                <a:ea typeface="Meiryo"/>
                <a:cs typeface="Meiryo" charset="-128"/>
              </a:rPr>
              <a:t>E.</a:t>
            </a:r>
            <a:r>
              <a:rPr lang="ja-JP" altLang="en-US" sz="1600" b="1" dirty="0">
                <a:latin typeface="Meiryo"/>
                <a:ea typeface="Meiryo"/>
                <a:cs typeface="Meiryo" charset="-128"/>
              </a:rPr>
              <a:t>利用者登録変更の使いかた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39</a:t>
            </a:r>
          </a:p>
          <a:p>
            <a:pPr marL="182245" algn="dist">
              <a:lnSpc>
                <a:spcPct val="110000"/>
              </a:lnSpc>
            </a:pPr>
            <a:r>
              <a:rPr lang="en-US" altLang="ja-JP" sz="1600" b="1" dirty="0">
                <a:latin typeface="Meiryo"/>
                <a:ea typeface="Meiryo"/>
                <a:cs typeface="Meiryo" charset="-128"/>
              </a:rPr>
              <a:t>F.</a:t>
            </a:r>
            <a:r>
              <a:rPr lang="ja-JP" altLang="en-US" sz="1600" b="1" dirty="0">
                <a:latin typeface="Meiryo"/>
                <a:ea typeface="Meiryo"/>
                <a:cs typeface="Meiryo" charset="-128"/>
              </a:rPr>
              <a:t>代理人を登録・変更の使いかた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41</a:t>
            </a:r>
          </a:p>
        </p:txBody>
      </p:sp>
    </p:spTree>
    <p:extLst>
      <p:ext uri="{BB962C8B-B14F-4D97-AF65-F5344CB8AC3E}">
        <p14:creationId xmlns:p14="http://schemas.microsoft.com/office/powerpoint/2010/main" val="556461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利用者情報変更（入力）」画面の画像">
            <a:extLst>
              <a:ext uri="{FF2B5EF4-FFF2-40B4-BE49-F238E27FC236}">
                <a16:creationId xmlns:a16="http://schemas.microsoft.com/office/drawing/2014/main" id="{FC942671-5EF2-4F8F-83F2-A4BBD42CDBFD}"/>
              </a:ext>
            </a:extLst>
          </p:cNvPr>
          <p:cNvPicPr>
            <a:picLocks noChangeAspect="1"/>
          </p:cNvPicPr>
          <p:nvPr/>
        </p:nvPicPr>
        <p:blipFill rotWithShape="1">
          <a:blip r:embed="rId4"/>
          <a:srcRect t="2750" b="3801"/>
          <a:stretch/>
        </p:blipFill>
        <p:spPr>
          <a:xfrm>
            <a:off x="7200385" y="2542146"/>
            <a:ext cx="1486453" cy="2470692"/>
          </a:xfrm>
          <a:prstGeom prst="rect">
            <a:avLst/>
          </a:prstGeom>
          <a:ln w="9525">
            <a:solidFill>
              <a:schemeClr val="tx1">
                <a:lumMod val="50000"/>
                <a:lumOff val="50000"/>
              </a:schemeClr>
            </a:solidFill>
          </a:ln>
        </p:spPr>
      </p:pic>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5AE7B574-F675-54E2-4CCB-69EC835999A9}"/>
              </a:ext>
            </a:extLst>
          </p:cNvPr>
          <p:cNvPicPr>
            <a:picLocks noChangeAspect="1"/>
          </p:cNvPicPr>
          <p:nvPr/>
        </p:nvPicPr>
        <p:blipFill rotWithShape="1">
          <a:blip r:embed="rId5"/>
          <a:srcRect t="10412" b="4888"/>
          <a:stretch/>
        </p:blipFill>
        <p:spPr>
          <a:xfrm>
            <a:off x="4196091" y="2545954"/>
            <a:ext cx="1403886" cy="2470693"/>
          </a:xfrm>
          <a:prstGeom prst="rect">
            <a:avLst/>
          </a:prstGeom>
          <a:ln>
            <a:solidFill>
              <a:schemeClr val="tx1"/>
            </a:solidFill>
          </a:ln>
        </p:spPr>
      </p:pic>
      <p:graphicFrame>
        <p:nvGraphicFramePr>
          <p:cNvPr id="8" name="オブジェクト 7" hidden="1">
            <a:extLst>
              <a:ext uri="{FF2B5EF4-FFF2-40B4-BE49-F238E27FC236}">
                <a16:creationId xmlns:a16="http://schemas.microsoft.com/office/drawing/2014/main" id="{709A64BB-155A-43B1-9FC2-24DB30859D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8" name="オブジェクト 7" hidden="1">
                        <a:extLst>
                          <a:ext uri="{FF2B5EF4-FFF2-40B4-BE49-F238E27FC236}">
                            <a16:creationId xmlns:a16="http://schemas.microsoft.com/office/drawing/2014/main" id="{709A64BB-155A-43B1-9FC2-24DB30859DC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利用者登録変更の使いかた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sp>
        <p:nvSpPr>
          <p:cNvPr id="27" name="正方形/長方形 26">
            <a:extLst>
              <a:ext uri="{FF2B5EF4-FFF2-40B4-BE49-F238E27FC236}">
                <a16:creationId xmlns:a16="http://schemas.microsoft.com/office/drawing/2014/main" id="{A96625E3-3C7B-C1DC-DC7D-D455A982ECFB}"/>
              </a:ext>
            </a:extLst>
          </p:cNvPr>
          <p:cNvSpPr>
            <a:spLocks/>
          </p:cNvSpPr>
          <p:nvPr/>
        </p:nvSpPr>
        <p:spPr>
          <a:xfrm>
            <a:off x="4203951" y="2552967"/>
            <a:ext cx="150022" cy="1654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90">
            <a:extLst>
              <a:ext uri="{FF2B5EF4-FFF2-40B4-BE49-F238E27FC236}">
                <a16:creationId xmlns:a16="http://schemas.microsoft.com/office/drawing/2014/main" id="{EDA044D5-EE5D-70EA-14E5-1EF3D915CD48}"/>
              </a:ext>
            </a:extLst>
          </p:cNvPr>
          <p:cNvGrpSpPr/>
          <p:nvPr/>
        </p:nvGrpSpPr>
        <p:grpSpPr>
          <a:xfrm>
            <a:off x="3995936" y="2205169"/>
            <a:ext cx="273620" cy="414385"/>
            <a:chOff x="7516281" y="2673548"/>
            <a:chExt cx="492443" cy="461665"/>
          </a:xfrm>
        </p:grpSpPr>
        <p:sp>
          <p:nvSpPr>
            <p:cNvPr id="29" name="円/楕円 91">
              <a:extLst>
                <a:ext uri="{FF2B5EF4-FFF2-40B4-BE49-F238E27FC236}">
                  <a16:creationId xmlns:a16="http://schemas.microsoft.com/office/drawing/2014/main" id="{8E715097-CE2B-FE46-AB15-C42A98A1A8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42F7BF8-4C7A-46CF-E7E0-65FE9DA41C7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547354B9-87A2-5083-3FDE-CE0E34795095}"/>
              </a:ext>
            </a:extLst>
          </p:cNvPr>
          <p:cNvPicPr>
            <a:picLocks noChangeAspect="1"/>
          </p:cNvPicPr>
          <p:nvPr/>
        </p:nvPicPr>
        <p:blipFill rotWithShape="1">
          <a:blip r:embed="rId8"/>
          <a:srcRect t="4182" b="5192"/>
          <a:stretch/>
        </p:blipFill>
        <p:spPr>
          <a:xfrm>
            <a:off x="5760225" y="2542146"/>
            <a:ext cx="1312080" cy="2470692"/>
          </a:xfrm>
          <a:prstGeom prst="rect">
            <a:avLst/>
          </a:prstGeom>
          <a:ln>
            <a:solidFill>
              <a:schemeClr val="tx1"/>
            </a:solidFill>
          </a:ln>
        </p:spPr>
      </p:pic>
      <p:sp>
        <p:nvSpPr>
          <p:cNvPr id="10" name="テキスト ボックス 9">
            <a:extLst>
              <a:ext uri="{FF2B5EF4-FFF2-40B4-BE49-F238E27FC236}">
                <a16:creationId xmlns:a16="http://schemas.microsoft.com/office/drawing/2014/main" id="{7F5EB7B1-7437-B648-0A9A-A00C9B493429}"/>
              </a:ext>
            </a:extLst>
          </p:cNvPr>
          <p:cNvSpPr txBox="1"/>
          <p:nvPr/>
        </p:nvSpPr>
        <p:spPr>
          <a:xfrm>
            <a:off x="543891" y="2060848"/>
            <a:ext cx="3781953" cy="332398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画面左上の「三本線」を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「アカウント設定」を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変更したいところを選び</a:t>
            </a:r>
          </a:p>
          <a:p>
            <a:r>
              <a:rPr lang="ja-JP" altLang="en-US" b="1" dirty="0">
                <a:latin typeface="メイリオ" panose="020B0604030504040204" pitchFamily="50" charset="-128"/>
                <a:ea typeface="メイリオ" panose="020B0604030504040204" pitchFamily="50" charset="-128"/>
              </a:rPr>
              <a:t>変更してください</a:t>
            </a:r>
          </a:p>
          <a:p>
            <a:endParaRPr lang="ja-JP" altLang="en-US" b="1" dirty="0">
              <a:latin typeface="メイリオ" panose="020B0604030504040204" pitchFamily="50" charset="-128"/>
              <a:ea typeface="メイリオ" panose="020B0604030504040204" pitchFamily="50" charset="-128"/>
            </a:endParaRPr>
          </a:p>
        </p:txBody>
      </p:sp>
      <p:grpSp>
        <p:nvGrpSpPr>
          <p:cNvPr id="12" name="図形グループ 31">
            <a:extLst>
              <a:ext uri="{FF2B5EF4-FFF2-40B4-BE49-F238E27FC236}">
                <a16:creationId xmlns:a16="http://schemas.microsoft.com/office/drawing/2014/main" id="{10C32027-13B0-009F-7FD1-63FF10B000EB}"/>
              </a:ext>
            </a:extLst>
          </p:cNvPr>
          <p:cNvGrpSpPr/>
          <p:nvPr/>
        </p:nvGrpSpPr>
        <p:grpSpPr>
          <a:xfrm>
            <a:off x="7142597" y="2536683"/>
            <a:ext cx="526056" cy="493176"/>
            <a:chOff x="6783756" y="2489890"/>
            <a:chExt cx="492444" cy="461665"/>
          </a:xfrm>
        </p:grpSpPr>
        <p:sp>
          <p:nvSpPr>
            <p:cNvPr id="13" name="円/楕円 32">
              <a:extLst>
                <a:ext uri="{FF2B5EF4-FFF2-40B4-BE49-F238E27FC236}">
                  <a16:creationId xmlns:a16="http://schemas.microsoft.com/office/drawing/2014/main" id="{5DE21944-1AA1-F4F9-B4B7-A31F57258F1A}"/>
                </a:ext>
              </a:extLst>
            </p:cNvPr>
            <p:cNvSpPr>
              <a:spLocks noChangeAspect="1"/>
            </p:cNvSpPr>
            <p:nvPr/>
          </p:nvSpPr>
          <p:spPr>
            <a:xfrm>
              <a:off x="6886170" y="251731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8EC4EE76-AF01-4739-BEE6-46AC15875F89}"/>
                </a:ext>
              </a:extLst>
            </p:cNvPr>
            <p:cNvSpPr/>
            <p:nvPr/>
          </p:nvSpPr>
          <p:spPr>
            <a:xfrm>
              <a:off x="6783756" y="2489890"/>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22" name="正方形/長方形 21">
            <a:extLst>
              <a:ext uri="{FF2B5EF4-FFF2-40B4-BE49-F238E27FC236}">
                <a16:creationId xmlns:a16="http://schemas.microsoft.com/office/drawing/2014/main" id="{6780F3B0-AC49-2947-C8D4-9EB3B621C4DA}"/>
              </a:ext>
            </a:extLst>
          </p:cNvPr>
          <p:cNvSpPr>
            <a:spLocks noChangeAspect="1"/>
          </p:cNvSpPr>
          <p:nvPr/>
        </p:nvSpPr>
        <p:spPr>
          <a:xfrm>
            <a:off x="5779468" y="3086991"/>
            <a:ext cx="1292838"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3" name="図形グループ 87">
            <a:extLst>
              <a:ext uri="{FF2B5EF4-FFF2-40B4-BE49-F238E27FC236}">
                <a16:creationId xmlns:a16="http://schemas.microsoft.com/office/drawing/2014/main" id="{A25E1269-AF98-8975-E521-977EA60DCDD1}"/>
              </a:ext>
            </a:extLst>
          </p:cNvPr>
          <p:cNvGrpSpPr/>
          <p:nvPr/>
        </p:nvGrpSpPr>
        <p:grpSpPr>
          <a:xfrm>
            <a:off x="5684720" y="2722337"/>
            <a:ext cx="492443" cy="461665"/>
            <a:chOff x="7516281" y="2673548"/>
            <a:chExt cx="492443" cy="461665"/>
          </a:xfrm>
        </p:grpSpPr>
        <p:sp>
          <p:nvSpPr>
            <p:cNvPr id="24" name="円/楕円 88">
              <a:extLst>
                <a:ext uri="{FF2B5EF4-FFF2-40B4-BE49-F238E27FC236}">
                  <a16:creationId xmlns:a16="http://schemas.microsoft.com/office/drawing/2014/main" id="{67F9922D-7467-D4B8-69B8-C394F3701A4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FD0EF1B-1663-DED5-0580-A72EFECCD62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3" name="テキスト ボックス 32">
            <a:extLst>
              <a:ext uri="{FF2B5EF4-FFF2-40B4-BE49-F238E27FC236}">
                <a16:creationId xmlns:a16="http://schemas.microsoft.com/office/drawing/2014/main" id="{7FD4F4CE-1F39-0AD4-6670-17AD6A19CB1B}"/>
              </a:ext>
            </a:extLst>
          </p:cNvPr>
          <p:cNvSpPr txBox="1"/>
          <p:nvPr/>
        </p:nvSpPr>
        <p:spPr>
          <a:xfrm>
            <a:off x="395536" y="1485945"/>
            <a:ext cx="6437089" cy="430887"/>
          </a:xfrm>
          <a:prstGeom prst="rect">
            <a:avLst/>
          </a:prstGeom>
          <a:noFill/>
        </p:spPr>
        <p:txBody>
          <a:bodyPr wrap="square">
            <a:spAutoFit/>
          </a:bodyPr>
          <a:lstStyle/>
          <a:p>
            <a:pPr indent="85721"/>
            <a:r>
              <a:rPr kumimoji="1" lang="ja-JP" altLang="en-US" sz="2200" b="1" dirty="0">
                <a:latin typeface="メイリオ" panose="020B0604030504040204" pitchFamily="50" charset="-128"/>
                <a:ea typeface="メイリオ" panose="020B0604030504040204" pitchFamily="50" charset="-128"/>
              </a:rPr>
              <a:t>利用者登録変更の使い方をご説明いたします。</a:t>
            </a:r>
            <a:endParaRPr kumimoji="1"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67667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2275" y="542812"/>
            <a:ext cx="7200000" cy="540000"/>
          </a:xfrm>
        </p:spPr>
        <p:txBody>
          <a:bodyPr>
            <a:noAutofit/>
          </a:bodyPr>
          <a:lstStyle/>
          <a:p>
            <a:r>
              <a:rPr lang="ja-JP" altLang="en-US" dirty="0"/>
              <a:t>代理人を登録・変更の使いかた</a:t>
            </a:r>
          </a:p>
        </p:txBody>
      </p:sp>
      <p:sp>
        <p:nvSpPr>
          <p:cNvPr id="3" name="サブタイトル 2"/>
          <p:cNvSpPr>
            <a:spLocks noGrp="1"/>
          </p:cNvSpPr>
          <p:nvPr>
            <p:ph type="subTitle" idx="1"/>
          </p:nvPr>
        </p:nvSpPr>
        <p:spPr>
          <a:xfrm>
            <a:off x="519476" y="1357114"/>
            <a:ext cx="8280000" cy="1421928"/>
          </a:xfrm>
        </p:spPr>
        <p:txBody>
          <a:bodyPr wrap="square">
            <a:spAutoFit/>
          </a:bodyPr>
          <a:lstStyle/>
          <a:p>
            <a:pPr>
              <a:lnSpc>
                <a:spcPct val="120000"/>
              </a:lnSpc>
              <a:spcBef>
                <a:spcPts val="0"/>
              </a:spcBef>
            </a:pPr>
            <a:r>
              <a:rPr lang="ja-JP" altLang="en-US" dirty="0"/>
              <a:t>あなたの代わりに</a:t>
            </a:r>
            <a:r>
              <a:rPr lang="ja-JP" altLang="en-US" spc="-1000" dirty="0"/>
              <a:t>、</a:t>
            </a:r>
            <a:r>
              <a:rPr lang="ja-JP" altLang="en-US" dirty="0"/>
              <a:t>代理人がマイナポータルの</a:t>
            </a:r>
            <a:endParaRPr lang="en-US" altLang="ja-JP" dirty="0"/>
          </a:p>
          <a:p>
            <a:pPr>
              <a:lnSpc>
                <a:spcPct val="120000"/>
              </a:lnSpc>
              <a:spcBef>
                <a:spcPts val="0"/>
              </a:spcBef>
            </a:pPr>
            <a:r>
              <a:rPr lang="ja-JP" altLang="en-US" dirty="0"/>
              <a:t>機能を使うことができるように設定できます。</a:t>
            </a:r>
            <a:endParaRPr lang="en-US" altLang="ja-JP" dirty="0"/>
          </a:p>
          <a:p>
            <a:pPr>
              <a:lnSpc>
                <a:spcPct val="120000"/>
              </a:lnSpc>
              <a:spcBef>
                <a:spcPts val="0"/>
              </a:spcBef>
            </a:pPr>
            <a:r>
              <a:rPr lang="en-US" altLang="ja-JP" dirty="0"/>
              <a:t>  </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6" name="テキスト ボックス 5">
            <a:extLst>
              <a:ext uri="{FF2B5EF4-FFF2-40B4-BE49-F238E27FC236}">
                <a16:creationId xmlns:a16="http://schemas.microsoft.com/office/drawing/2014/main" id="{8F785C80-71A6-4383-8E92-B46906BA90B8}"/>
              </a:ext>
            </a:extLst>
          </p:cNvPr>
          <p:cNvSpPr txBox="1"/>
          <p:nvPr/>
        </p:nvSpPr>
        <p:spPr>
          <a:xfrm>
            <a:off x="5947005" y="2710544"/>
            <a:ext cx="2880000" cy="2757678"/>
          </a:xfrm>
          <a:prstGeom prst="rect">
            <a:avLst/>
          </a:prstGeom>
          <a:noFill/>
        </p:spPr>
        <p:txBody>
          <a:bodyPr wrap="square" rtlCol="0">
            <a:spAutoFit/>
          </a:bodyPr>
          <a:lstStyle/>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代理人を設定する際は、</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あなたが代理人同席のもと、</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マイナポータルから</a:t>
            </a:r>
            <a:r>
              <a:rPr lang="ja-JP" altLang="en-US" sz="1400" b="1" i="0" spc="-500" dirty="0">
                <a:solidFill>
                  <a:srgbClr val="009650"/>
                </a:solidFill>
                <a:effectLst/>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利用を許可するサービスや参照を</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許可する情報</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代理できる</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期間等を設定し</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代理人が自身の</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マイナンバーカードを読み</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込ませて</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代理人登録をします。</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代理人の登録後に</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あなたに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代わって代理人が</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作業できるようになります。</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pic>
        <p:nvPicPr>
          <p:cNvPr id="10" name="図 9" descr="「代理人を登録・変更」の使い方の流れを表したイラスト">
            <a:extLst>
              <a:ext uri="{FF2B5EF4-FFF2-40B4-BE49-F238E27FC236}">
                <a16:creationId xmlns:a16="http://schemas.microsoft.com/office/drawing/2014/main" id="{63A609FF-4957-43D9-AE44-1512E122C557}"/>
              </a:ext>
            </a:extLst>
          </p:cNvPr>
          <p:cNvPicPr>
            <a:picLocks noChangeAspect="1"/>
          </p:cNvPicPr>
          <p:nvPr/>
        </p:nvPicPr>
        <p:blipFill>
          <a:blip r:embed="rId3"/>
          <a:stretch>
            <a:fillRect/>
          </a:stretch>
        </p:blipFill>
        <p:spPr>
          <a:xfrm>
            <a:off x="268134" y="2420888"/>
            <a:ext cx="5652120" cy="3959377"/>
          </a:xfrm>
          <a:prstGeom prst="rect">
            <a:avLst/>
          </a:prstGeom>
        </p:spPr>
      </p:pic>
    </p:spTree>
    <p:extLst>
      <p:ext uri="{BB962C8B-B14F-4D97-AF65-F5344CB8AC3E}">
        <p14:creationId xmlns:p14="http://schemas.microsoft.com/office/powerpoint/2010/main" val="985581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代理人メニュー」画面の画像">
            <a:extLst>
              <a:ext uri="{FF2B5EF4-FFF2-40B4-BE49-F238E27FC236}">
                <a16:creationId xmlns:a16="http://schemas.microsoft.com/office/drawing/2014/main" id="{08DFA5D9-3D9E-4D2A-B58C-904F993AD23C}"/>
              </a:ext>
            </a:extLst>
          </p:cNvPr>
          <p:cNvPicPr>
            <a:picLocks noChangeAspect="1"/>
          </p:cNvPicPr>
          <p:nvPr/>
        </p:nvPicPr>
        <p:blipFill rotWithShape="1">
          <a:blip r:embed="rId4"/>
          <a:srcRect t="2750" b="3801"/>
          <a:stretch/>
        </p:blipFill>
        <p:spPr>
          <a:xfrm>
            <a:off x="7200385" y="2545954"/>
            <a:ext cx="1484159" cy="2466884"/>
          </a:xfrm>
          <a:prstGeom prst="rect">
            <a:avLst/>
          </a:prstGeom>
          <a:ln w="9525">
            <a:solidFill>
              <a:schemeClr val="tx1">
                <a:lumMod val="50000"/>
                <a:lumOff val="50000"/>
              </a:schemeClr>
            </a:solidFill>
          </a:ln>
        </p:spPr>
      </p:pic>
      <p:graphicFrame>
        <p:nvGraphicFramePr>
          <p:cNvPr id="3" name="オブジェクト 2" hidden="1">
            <a:extLst>
              <a:ext uri="{FF2B5EF4-FFF2-40B4-BE49-F238E27FC236}">
                <a16:creationId xmlns:a16="http://schemas.microsoft.com/office/drawing/2014/main" id="{3337077E-8ABF-4C06-8C5C-7AEF60FC36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3337077E-8ABF-4C06-8C5C-7AEF60FC36C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2275" y="534929"/>
            <a:ext cx="7200000" cy="540000"/>
          </a:xfrm>
        </p:spPr>
        <p:txBody>
          <a:bodyPr vert="horz">
            <a:noAutofit/>
          </a:bodyPr>
          <a:lstStyle/>
          <a:p>
            <a:r>
              <a:rPr lang="ja-JP" altLang="en-US" dirty="0"/>
              <a:t>代理人を登録・変更の使いかた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26" name="テキスト ボックス 25">
            <a:extLst>
              <a:ext uri="{FF2B5EF4-FFF2-40B4-BE49-F238E27FC236}">
                <a16:creationId xmlns:a16="http://schemas.microsoft.com/office/drawing/2014/main" id="{962A5DD0-A9E8-4667-89BA-028A1E559CC4}"/>
              </a:ext>
            </a:extLst>
          </p:cNvPr>
          <p:cNvSpPr txBox="1"/>
          <p:nvPr/>
        </p:nvSpPr>
        <p:spPr>
          <a:xfrm>
            <a:off x="4014989" y="5427373"/>
            <a:ext cx="4920731"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＜参考＞パソコンで代理人登録を行う場合</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https://img.myna.go.jp/manual/03-07/0116.html</a:t>
            </a:r>
          </a:p>
        </p:txBody>
      </p:sp>
      <p:pic>
        <p:nvPicPr>
          <p:cNvPr id="28" name="図 27" descr="パソコンで代理人登録を行う場合のQRコード">
            <a:extLst>
              <a:ext uri="{FF2B5EF4-FFF2-40B4-BE49-F238E27FC236}">
                <a16:creationId xmlns:a16="http://schemas.microsoft.com/office/drawing/2014/main" id="{58F4771E-4409-4860-841A-A45441A71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9872" y="5373216"/>
            <a:ext cx="506896" cy="506896"/>
          </a:xfrm>
          <a:prstGeom prst="rect">
            <a:avLst/>
          </a:prstGeom>
        </p:spPr>
      </p:pic>
      <p:pic>
        <p:nvPicPr>
          <p:cNvPr id="8" name="図 7" descr="グラフィカル ユーザー インターフェイス, アプリケーション, Teams&#10;&#10;自動的に生成された説明">
            <a:extLst>
              <a:ext uri="{FF2B5EF4-FFF2-40B4-BE49-F238E27FC236}">
                <a16:creationId xmlns:a16="http://schemas.microsoft.com/office/drawing/2014/main" id="{71E49214-9277-2A3E-D967-8F894A14A243}"/>
              </a:ext>
            </a:extLst>
          </p:cNvPr>
          <p:cNvPicPr>
            <a:picLocks noChangeAspect="1"/>
          </p:cNvPicPr>
          <p:nvPr/>
        </p:nvPicPr>
        <p:blipFill rotWithShape="1">
          <a:blip r:embed="rId8"/>
          <a:srcRect t="10412" b="4888"/>
          <a:stretch/>
        </p:blipFill>
        <p:spPr>
          <a:xfrm>
            <a:off x="4196091" y="2545954"/>
            <a:ext cx="1403886" cy="2470693"/>
          </a:xfrm>
          <a:prstGeom prst="rect">
            <a:avLst/>
          </a:prstGeom>
          <a:ln>
            <a:solidFill>
              <a:schemeClr val="tx1"/>
            </a:solidFill>
          </a:ln>
        </p:spPr>
      </p:pic>
      <p:sp>
        <p:nvSpPr>
          <p:cNvPr id="25" name="正方形/長方形 24">
            <a:extLst>
              <a:ext uri="{FF2B5EF4-FFF2-40B4-BE49-F238E27FC236}">
                <a16:creationId xmlns:a16="http://schemas.microsoft.com/office/drawing/2014/main" id="{5ED915BC-3904-CDAF-1697-6787E2AF756D}"/>
              </a:ext>
            </a:extLst>
          </p:cNvPr>
          <p:cNvSpPr>
            <a:spLocks/>
          </p:cNvSpPr>
          <p:nvPr/>
        </p:nvSpPr>
        <p:spPr>
          <a:xfrm>
            <a:off x="4203951" y="2552967"/>
            <a:ext cx="150022" cy="1654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図形グループ 90">
            <a:extLst>
              <a:ext uri="{FF2B5EF4-FFF2-40B4-BE49-F238E27FC236}">
                <a16:creationId xmlns:a16="http://schemas.microsoft.com/office/drawing/2014/main" id="{8C0BC30C-F79A-39EB-D4E5-C4FA545D0676}"/>
              </a:ext>
            </a:extLst>
          </p:cNvPr>
          <p:cNvGrpSpPr/>
          <p:nvPr/>
        </p:nvGrpSpPr>
        <p:grpSpPr>
          <a:xfrm>
            <a:off x="3995936" y="2205169"/>
            <a:ext cx="273620" cy="414385"/>
            <a:chOff x="7516281" y="2673548"/>
            <a:chExt cx="492443" cy="461665"/>
          </a:xfrm>
        </p:grpSpPr>
        <p:sp>
          <p:nvSpPr>
            <p:cNvPr id="30" name="円/楕円 91">
              <a:extLst>
                <a:ext uri="{FF2B5EF4-FFF2-40B4-BE49-F238E27FC236}">
                  <a16:creationId xmlns:a16="http://schemas.microsoft.com/office/drawing/2014/main" id="{1C5812F9-CCC9-9D83-D2CB-A4AFBDE1C25C}"/>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F3BE6E-2AB9-B702-8F48-67266A07332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53E0F85F-0EAA-6C20-B858-F0DF9A0B9D4E}"/>
              </a:ext>
            </a:extLst>
          </p:cNvPr>
          <p:cNvPicPr>
            <a:picLocks noChangeAspect="1"/>
          </p:cNvPicPr>
          <p:nvPr/>
        </p:nvPicPr>
        <p:blipFill rotWithShape="1">
          <a:blip r:embed="rId9"/>
          <a:srcRect t="4182" b="5192"/>
          <a:stretch/>
        </p:blipFill>
        <p:spPr>
          <a:xfrm>
            <a:off x="5760225" y="2542146"/>
            <a:ext cx="1312080" cy="2470692"/>
          </a:xfrm>
          <a:prstGeom prst="rect">
            <a:avLst/>
          </a:prstGeom>
          <a:ln>
            <a:solidFill>
              <a:schemeClr val="tx1"/>
            </a:solidFill>
          </a:ln>
        </p:spPr>
      </p:pic>
      <p:sp>
        <p:nvSpPr>
          <p:cNvPr id="33" name="テキスト ボックス 32">
            <a:extLst>
              <a:ext uri="{FF2B5EF4-FFF2-40B4-BE49-F238E27FC236}">
                <a16:creationId xmlns:a16="http://schemas.microsoft.com/office/drawing/2014/main" id="{92E02A44-71FD-B58F-F56D-7161B7C46314}"/>
              </a:ext>
            </a:extLst>
          </p:cNvPr>
          <p:cNvSpPr txBox="1"/>
          <p:nvPr/>
        </p:nvSpPr>
        <p:spPr>
          <a:xfrm>
            <a:off x="543891" y="2060848"/>
            <a:ext cx="3781953" cy="3600986"/>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画面左上の「三本線」を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「アカウント設定」を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行いたい操作を選んで</a:t>
            </a:r>
          </a:p>
          <a:p>
            <a:r>
              <a:rPr lang="ja-JP" altLang="en-US" b="1" dirty="0">
                <a:latin typeface="メイリオ" panose="020B0604030504040204" pitchFamily="50" charset="-128"/>
                <a:ea typeface="メイリオ" panose="020B0604030504040204" pitchFamily="50" charset="-128"/>
              </a:rPr>
              <a:t>登録・変更してください</a:t>
            </a:r>
          </a:p>
          <a:p>
            <a:endParaRPr lang="ja-JP" altLang="en-US" b="1" dirty="0">
              <a:latin typeface="メイリオ" panose="020B0604030504040204" pitchFamily="50" charset="-128"/>
              <a:ea typeface="メイリオ" panose="020B0604030504040204" pitchFamily="50" charset="-128"/>
            </a:endParaRPr>
          </a:p>
          <a:p>
            <a:endParaRPr lang="ja-JP" altLang="en-US" b="1" dirty="0">
              <a:latin typeface="メイリオ" panose="020B0604030504040204" pitchFamily="50" charset="-128"/>
              <a:ea typeface="メイリオ" panose="020B0604030504040204" pitchFamily="50" charset="-128"/>
            </a:endParaRPr>
          </a:p>
        </p:txBody>
      </p:sp>
      <p:grpSp>
        <p:nvGrpSpPr>
          <p:cNvPr id="34" name="図形グループ 31">
            <a:extLst>
              <a:ext uri="{FF2B5EF4-FFF2-40B4-BE49-F238E27FC236}">
                <a16:creationId xmlns:a16="http://schemas.microsoft.com/office/drawing/2014/main" id="{CF34E6BA-EF5A-FC02-D2BF-264C508114E7}"/>
              </a:ext>
            </a:extLst>
          </p:cNvPr>
          <p:cNvGrpSpPr/>
          <p:nvPr/>
        </p:nvGrpSpPr>
        <p:grpSpPr>
          <a:xfrm>
            <a:off x="7142597" y="2536683"/>
            <a:ext cx="526056" cy="493176"/>
            <a:chOff x="6783756" y="2489890"/>
            <a:chExt cx="492444" cy="461665"/>
          </a:xfrm>
        </p:grpSpPr>
        <p:sp>
          <p:nvSpPr>
            <p:cNvPr id="35" name="円/楕円 32">
              <a:extLst>
                <a:ext uri="{FF2B5EF4-FFF2-40B4-BE49-F238E27FC236}">
                  <a16:creationId xmlns:a16="http://schemas.microsoft.com/office/drawing/2014/main" id="{72156DFE-12C2-4F93-777B-16D62185761E}"/>
                </a:ext>
              </a:extLst>
            </p:cNvPr>
            <p:cNvSpPr>
              <a:spLocks noChangeAspect="1"/>
            </p:cNvSpPr>
            <p:nvPr/>
          </p:nvSpPr>
          <p:spPr>
            <a:xfrm>
              <a:off x="6886170" y="251731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E3A687A-B9B3-03EE-579D-8F242F82C47F}"/>
                </a:ext>
              </a:extLst>
            </p:cNvPr>
            <p:cNvSpPr/>
            <p:nvPr/>
          </p:nvSpPr>
          <p:spPr>
            <a:xfrm>
              <a:off x="6783756" y="2489890"/>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7" name="正方形/長方形 36">
            <a:extLst>
              <a:ext uri="{FF2B5EF4-FFF2-40B4-BE49-F238E27FC236}">
                <a16:creationId xmlns:a16="http://schemas.microsoft.com/office/drawing/2014/main" id="{63F8C39C-A22A-A5E1-0F48-7015B75D4849}"/>
              </a:ext>
            </a:extLst>
          </p:cNvPr>
          <p:cNvSpPr>
            <a:spLocks noChangeAspect="1"/>
          </p:cNvSpPr>
          <p:nvPr/>
        </p:nvSpPr>
        <p:spPr>
          <a:xfrm>
            <a:off x="5779468" y="3086991"/>
            <a:ext cx="1292838"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8" name="図形グループ 87">
            <a:extLst>
              <a:ext uri="{FF2B5EF4-FFF2-40B4-BE49-F238E27FC236}">
                <a16:creationId xmlns:a16="http://schemas.microsoft.com/office/drawing/2014/main" id="{F67440FB-7C4D-78D2-DBC5-AC543E4EA451}"/>
              </a:ext>
            </a:extLst>
          </p:cNvPr>
          <p:cNvGrpSpPr/>
          <p:nvPr/>
        </p:nvGrpSpPr>
        <p:grpSpPr>
          <a:xfrm>
            <a:off x="5684720" y="2722337"/>
            <a:ext cx="492443" cy="461665"/>
            <a:chOff x="7516281" y="2673548"/>
            <a:chExt cx="492443" cy="461665"/>
          </a:xfrm>
        </p:grpSpPr>
        <p:sp>
          <p:nvSpPr>
            <p:cNvPr id="39" name="円/楕円 88">
              <a:extLst>
                <a:ext uri="{FF2B5EF4-FFF2-40B4-BE49-F238E27FC236}">
                  <a16:creationId xmlns:a16="http://schemas.microsoft.com/office/drawing/2014/main" id="{43B18961-6579-37A3-C067-15F78595F0B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C54634F8-45ED-994D-518F-E832F4A9A202}"/>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41" name="テキスト ボックス 40">
            <a:extLst>
              <a:ext uri="{FF2B5EF4-FFF2-40B4-BE49-F238E27FC236}">
                <a16:creationId xmlns:a16="http://schemas.microsoft.com/office/drawing/2014/main" id="{94B8B6AE-84A6-B918-14E1-0E7E1327F54F}"/>
              </a:ext>
            </a:extLst>
          </p:cNvPr>
          <p:cNvSpPr txBox="1"/>
          <p:nvPr/>
        </p:nvSpPr>
        <p:spPr>
          <a:xfrm>
            <a:off x="395536" y="1485945"/>
            <a:ext cx="6437089" cy="430887"/>
          </a:xfrm>
          <a:prstGeom prst="rect">
            <a:avLst/>
          </a:prstGeom>
          <a:noFill/>
        </p:spPr>
        <p:txBody>
          <a:bodyPr wrap="square">
            <a:spAutoFit/>
          </a:bodyPr>
          <a:lstStyle/>
          <a:p>
            <a:pPr indent="85721"/>
            <a:r>
              <a:rPr kumimoji="1" lang="ja-JP" altLang="en-US" sz="2200" b="1" dirty="0">
                <a:latin typeface="メイリオ" panose="020B0604030504040204" pitchFamily="50" charset="-128"/>
                <a:ea typeface="メイリオ" panose="020B0604030504040204" pitchFamily="50" charset="-128"/>
              </a:rPr>
              <a:t>利用者登録変更の使い方をご説明いたします。</a:t>
            </a:r>
            <a:endParaRPr kumimoji="1"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513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882248" y="476672"/>
            <a:ext cx="7261752"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マイナポータルを知ろう</a:t>
            </a:r>
            <a:endParaRPr lang="en-US" altLang="ja-JP" sz="4800" dirty="0">
              <a:solidFill>
                <a:srgbClr val="009650"/>
              </a:solidFill>
            </a:endParaRPr>
          </a:p>
        </p:txBody>
      </p:sp>
      <p:pic>
        <p:nvPicPr>
          <p:cNvPr id="6" name="図 5"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B5D03262-4CEF-A97F-1759-7BF43AE7AA10}"/>
              </a:ext>
            </a:extLst>
          </p:cNvPr>
          <p:cNvSpPr txBox="1"/>
          <p:nvPr/>
        </p:nvSpPr>
        <p:spPr>
          <a:xfrm>
            <a:off x="2426628" y="2941577"/>
            <a:ext cx="6522534" cy="3046988"/>
          </a:xfrm>
          <a:prstGeom prst="rect">
            <a:avLst/>
          </a:prstGeom>
          <a:noFill/>
        </p:spPr>
        <p:txBody>
          <a:bodyPr wrap="square" rtlCol="0">
            <a:spAutoFit/>
          </a:bodyPr>
          <a:lstStyle/>
          <a:p>
            <a:endParaRPr lang="en-US" altLang="ja-JP" sz="1600" b="0" i="0" dirty="0">
              <a:effectLst/>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Meiryo" charset="-128"/>
              </a:rPr>
              <a:t>❶</a:t>
            </a:r>
            <a:r>
              <a:rPr lang="ja-JP" altLang="en-US" i="0" dirty="0">
                <a:effectLst/>
                <a:latin typeface="メイリオ" panose="020B0604030504040204" pitchFamily="50" charset="-128"/>
                <a:ea typeface="メイリオ" panose="020B0604030504040204" pitchFamily="50" charset="-128"/>
              </a:rPr>
              <a:t>マイナンバーカード対応のスマートフォンが必要です。 </a:t>
            </a:r>
            <a:endParaRPr lang="en-US" altLang="ja-JP" i="0" dirty="0">
              <a:effectLst/>
              <a:latin typeface="メイリオ" panose="020B0604030504040204" pitchFamily="50" charset="-128"/>
              <a:ea typeface="メイリオ" panose="020B0604030504040204" pitchFamily="50" charset="-128"/>
            </a:endParaRPr>
          </a:p>
          <a:p>
            <a:r>
              <a:rPr lang="ja-JP" altLang="en-US" sz="1400" b="0" i="0" dirty="0">
                <a:effectLst/>
                <a:latin typeface="メイリオ" panose="020B0604030504040204" pitchFamily="50" charset="-128"/>
                <a:ea typeface="メイリオ" panose="020B0604030504040204" pitchFamily="50" charset="-128"/>
              </a:rPr>
              <a:t>　</a:t>
            </a:r>
            <a:r>
              <a:rPr lang="en-US" altLang="ja-JP" sz="1200" i="0" dirty="0">
                <a:effectLst/>
                <a:latin typeface="メイリオ" panose="020B0604030504040204" pitchFamily="50" charset="-128"/>
                <a:ea typeface="メイリオ" panose="020B0604030504040204" pitchFamily="50" charset="-128"/>
              </a:rPr>
              <a:t>※</a:t>
            </a:r>
            <a:r>
              <a:rPr lang="ja-JP" altLang="en-US" sz="1200" i="0" dirty="0">
                <a:effectLst/>
                <a:latin typeface="メイリオ" panose="020B0604030504040204" pitchFamily="50" charset="-128"/>
                <a:ea typeface="メイリオ" panose="020B0604030504040204" pitchFamily="50" charset="-128"/>
              </a:rPr>
              <a:t>パソコンを使用する場合は、マイナンバーカード対応の</a:t>
            </a:r>
            <a:r>
              <a:rPr lang="en-US" altLang="ja-JP" sz="1200" i="0" dirty="0">
                <a:effectLst/>
                <a:latin typeface="メイリオ" panose="020B0604030504040204" pitchFamily="50" charset="-128"/>
                <a:ea typeface="メイリオ" panose="020B0604030504040204" pitchFamily="50" charset="-128"/>
              </a:rPr>
              <a:t>IC</a:t>
            </a:r>
            <a:r>
              <a:rPr lang="ja-JP" altLang="en-US" sz="1200" i="0" dirty="0">
                <a:effectLst/>
                <a:latin typeface="メイリオ" panose="020B0604030504040204" pitchFamily="50" charset="-128"/>
                <a:ea typeface="メイリオ" panose="020B0604030504040204" pitchFamily="50" charset="-128"/>
              </a:rPr>
              <a:t>カードリーダーが必要です。</a:t>
            </a:r>
            <a:endParaRPr lang="en-US" altLang="ja-JP" sz="1200" i="0" dirty="0">
              <a:effectLst/>
              <a:latin typeface="メイリオ" panose="020B0604030504040204" pitchFamily="50" charset="-128"/>
              <a:ea typeface="メイリオ" panose="020B0604030504040204" pitchFamily="50" charset="-128"/>
            </a:endParaRPr>
          </a:p>
          <a:p>
            <a:endParaRPr lang="ja-JP" altLang="en-US" b="1" i="0" dirty="0">
              <a:effectLst/>
              <a:latin typeface="メイリオ" panose="020B0604030504040204" pitchFamily="50" charset="-128"/>
              <a:ea typeface="メイリオ" panose="020B0604030504040204" pitchFamily="50" charset="-128"/>
            </a:endParaRPr>
          </a:p>
          <a:p>
            <a:pPr marL="174625" indent="-174625"/>
            <a:r>
              <a:rPr lang="ja-JP" altLang="en-US" b="1" i="0" dirty="0">
                <a:effectLst/>
                <a:latin typeface="メイリオ" panose="020B0604030504040204" pitchFamily="50" charset="-128"/>
                <a:ea typeface="メイリオ" panose="020B0604030504040204" pitchFamily="50" charset="-128"/>
              </a:rPr>
              <a:t>❷</a:t>
            </a:r>
            <a:r>
              <a:rPr lang="ja-JP" altLang="en-US" i="0" dirty="0">
                <a:effectLst/>
                <a:latin typeface="メイリオ" panose="020B0604030504040204" pitchFamily="50" charset="-128"/>
                <a:ea typeface="メイリオ" panose="020B0604030504040204" pitchFamily="50" charset="-128"/>
              </a:rPr>
              <a:t>ログインの際に、利用者証明用電子証明書のパスワード（数字４桁）が必要です。　</a:t>
            </a:r>
            <a:r>
              <a:rPr lang="ja-JP" altLang="en-US" b="1" i="0" dirty="0">
                <a:effectLst/>
                <a:latin typeface="メイリオ" panose="020B0604030504040204" pitchFamily="50" charset="-128"/>
                <a:ea typeface="メイリオ" panose="020B0604030504040204" pitchFamily="50" charset="-128"/>
              </a:rPr>
              <a:t>　　　</a:t>
            </a:r>
            <a:endParaRPr lang="en-US" altLang="ja-JP" b="1" i="0" dirty="0">
              <a:effectLst/>
              <a:latin typeface="メイリオ" panose="020B0604030504040204" pitchFamily="50" charset="-128"/>
              <a:ea typeface="メイリオ" panose="020B0604030504040204" pitchFamily="50" charset="-128"/>
            </a:endParaRPr>
          </a:p>
          <a:p>
            <a:pPr marL="266700" indent="-266700"/>
            <a:r>
              <a:rPr lang="ja-JP" altLang="en-US" sz="1200" b="1" dirty="0">
                <a:latin typeface="メイリオ" panose="020B0604030504040204" pitchFamily="50" charset="-128"/>
                <a:ea typeface="メイリオ" panose="020B0604030504040204" pitchFamily="50" charset="-128"/>
              </a:rPr>
              <a:t>　</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パスワードは</a:t>
            </a: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回連続で間違えるとロックがかかってしまいますので、正しいパスワードを事前に確認してから入力してください。</a:t>
            </a:r>
            <a:endParaRPr lang="en-US" altLang="ja-JP" sz="1200" b="1" dirty="0">
              <a:latin typeface="メイリオ" panose="020B0604030504040204" pitchFamily="50" charset="-128"/>
              <a:ea typeface="メイリオ" panose="020B0604030504040204" pitchFamily="50" charset="-128"/>
            </a:endParaRPr>
          </a:p>
          <a:p>
            <a:endParaRPr lang="en-US" altLang="ja-JP" sz="1200" b="0" i="0" dirty="0">
              <a:effectLst/>
              <a:latin typeface="メイリオ" panose="020B0604030504040204" pitchFamily="50" charset="-128"/>
              <a:ea typeface="メイリオ" panose="020B0604030504040204" pitchFamily="50" charset="-128"/>
            </a:endParaRPr>
          </a:p>
          <a:p>
            <a:pPr marL="266700" indent="-266700"/>
            <a:r>
              <a:rPr lang="ja-JP" altLang="en-US" b="1" i="0" dirty="0">
                <a:effectLst/>
                <a:latin typeface="メイリオ" panose="020B0604030504040204" pitchFamily="50" charset="-128"/>
                <a:ea typeface="メイリオ" panose="020B0604030504040204" pitchFamily="50" charset="-128"/>
              </a:rPr>
              <a:t>❸</a:t>
            </a:r>
            <a:r>
              <a:rPr lang="ja-JP" altLang="en-US" i="0" dirty="0">
                <a:effectLst/>
                <a:latin typeface="メイリオ" panose="020B0604030504040204" pitchFamily="50" charset="-128"/>
                <a:ea typeface="メイリオ" panose="020B0604030504040204" pitchFamily="50" charset="-128"/>
              </a:rPr>
              <a:t>パスワードを正しく入力した後、マイナンバーカードをスマートフォンにかざすことでマイナポータルを利用することができます。</a:t>
            </a:r>
            <a:endParaRPr lang="en-US" altLang="ja-JP" i="0" dirty="0">
              <a:effectLst/>
              <a:latin typeface="メイリオ" panose="020B0604030504040204" pitchFamily="50" charset="-128"/>
              <a:ea typeface="メイリオ" panose="020B0604030504040204" pitchFamily="50" charset="-128"/>
            </a:endParaRPr>
          </a:p>
        </p:txBody>
      </p:sp>
      <p:sp>
        <p:nvSpPr>
          <p:cNvPr id="2" name="タイトル 1"/>
          <p:cNvSpPr>
            <a:spLocks noGrp="1"/>
          </p:cNvSpPr>
          <p:nvPr>
            <p:ph type="ctrTitle"/>
          </p:nvPr>
        </p:nvSpPr>
        <p:spPr>
          <a:xfrm>
            <a:off x="1767718" y="521210"/>
            <a:ext cx="4288353" cy="547842"/>
          </a:xfrm>
        </p:spPr>
        <p:txBody>
          <a:bodyPr wrap="none">
            <a:spAutoFit/>
          </a:bodyPr>
          <a:lstStyle/>
          <a:p>
            <a:r>
              <a:rPr lang="ja-JP" altLang="en-US" dirty="0"/>
              <a:t>マイナポータルとは？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9" name="サブタイトル 2">
            <a:extLst>
              <a:ext uri="{FF2B5EF4-FFF2-40B4-BE49-F238E27FC236}">
                <a16:creationId xmlns:a16="http://schemas.microsoft.com/office/drawing/2014/main" id="{330E11E2-3449-064B-21C4-B134577C0BDF}"/>
              </a:ext>
            </a:extLst>
          </p:cNvPr>
          <p:cNvSpPr>
            <a:spLocks noGrp="1"/>
          </p:cNvSpPr>
          <p:nvPr>
            <p:ph type="subTitle" idx="1"/>
          </p:nvPr>
        </p:nvSpPr>
        <p:spPr>
          <a:xfrm>
            <a:off x="337470" y="1440000"/>
            <a:ext cx="8806530" cy="1313180"/>
          </a:xfrm>
        </p:spPr>
        <p:txBody>
          <a:bodyPr wrap="square" numCol="1">
            <a:spAutoFit/>
          </a:bodyPr>
          <a:lstStyle/>
          <a:p>
            <a:pPr>
              <a:lnSpc>
                <a:spcPct val="100000"/>
              </a:lnSpc>
              <a:spcBef>
                <a:spcPts val="600"/>
              </a:spcBef>
            </a:pPr>
            <a:r>
              <a:rPr lang="ja-JP" altLang="en-US" sz="2000" dirty="0"/>
              <a:t>マイナポータルとは</a:t>
            </a:r>
            <a:r>
              <a:rPr lang="ja-JP" altLang="en-US" sz="2000" spc="-1000" dirty="0"/>
              <a:t>、</a:t>
            </a:r>
            <a:r>
              <a:rPr lang="ja-JP" altLang="en-US" sz="2000" dirty="0"/>
              <a:t>政府が運営するオンラインサービスです。</a:t>
            </a:r>
            <a:endParaRPr lang="en-US" altLang="ja-JP" sz="2000" dirty="0"/>
          </a:p>
          <a:p>
            <a:pPr>
              <a:lnSpc>
                <a:spcPct val="100000"/>
              </a:lnSpc>
              <a:spcBef>
                <a:spcPts val="600"/>
              </a:spcBef>
            </a:pPr>
            <a:r>
              <a:rPr lang="ja-JP" altLang="en-US" sz="2000" dirty="0"/>
              <a:t>子育てや介護をはじめとする行政サービスの検索やオンライン申請ができたり</a:t>
            </a:r>
            <a:r>
              <a:rPr lang="ja-JP" altLang="en-US" sz="2000" spc="-1000" dirty="0"/>
              <a:t>、</a:t>
            </a:r>
            <a:r>
              <a:rPr lang="ja-JP" altLang="en-US" sz="2000" dirty="0"/>
              <a:t>行政からのお知らせを受取ることができる自分専用サイトです。</a:t>
            </a:r>
            <a:endParaRPr lang="en-US" altLang="ja-JP" sz="2000" dirty="0"/>
          </a:p>
          <a:p>
            <a:pPr>
              <a:lnSpc>
                <a:spcPct val="100000"/>
              </a:lnSpc>
              <a:spcBef>
                <a:spcPts val="400"/>
              </a:spcBef>
            </a:pPr>
            <a:endParaRPr lang="en-US" altLang="ja-JP" sz="1100" dirty="0"/>
          </a:p>
        </p:txBody>
      </p:sp>
      <p:pic>
        <p:nvPicPr>
          <p:cNvPr id="12" name="図 11" descr="マイナちゃんのイラスト">
            <a:extLst>
              <a:ext uri="{FF2B5EF4-FFF2-40B4-BE49-F238E27FC236}">
                <a16:creationId xmlns:a16="http://schemas.microsoft.com/office/drawing/2014/main" id="{4A35FC13-5736-D16E-C7A6-FA7A03BA7E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4425" y="230153"/>
            <a:ext cx="649113" cy="949284"/>
          </a:xfrm>
          <a:prstGeom prst="rect">
            <a:avLst/>
          </a:prstGeom>
        </p:spPr>
      </p:pic>
      <p:sp>
        <p:nvSpPr>
          <p:cNvPr id="24" name="四角形: 角を丸くする 23">
            <a:extLst>
              <a:ext uri="{FF2B5EF4-FFF2-40B4-BE49-F238E27FC236}">
                <a16:creationId xmlns:a16="http://schemas.microsoft.com/office/drawing/2014/main" id="{76DB20AF-8966-BF8A-C4DC-F581ACDE0F3D}"/>
              </a:ext>
            </a:extLst>
          </p:cNvPr>
          <p:cNvSpPr/>
          <p:nvPr/>
        </p:nvSpPr>
        <p:spPr>
          <a:xfrm>
            <a:off x="2669475" y="2765993"/>
            <a:ext cx="4032448" cy="351169"/>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i="0" dirty="0">
                <a:solidFill>
                  <a:schemeClr val="bg1"/>
                </a:solidFill>
                <a:effectLst/>
                <a:latin typeface="メイリオ" panose="020B0604030504040204" pitchFamily="50" charset="-128"/>
                <a:ea typeface="メイリオ" panose="020B0604030504040204" pitchFamily="50" charset="-128"/>
              </a:rPr>
              <a:t>マイナポータルを利用するには</a:t>
            </a:r>
            <a:endParaRPr lang="en-US" altLang="ja-JP" sz="700" b="1" i="0" dirty="0">
              <a:solidFill>
                <a:schemeClr val="bg1"/>
              </a:solidFill>
              <a:effectLst/>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3EA3936-C490-4486-9207-E158B28CF753}"/>
              </a:ext>
            </a:extLst>
          </p:cNvPr>
          <p:cNvGrpSpPr/>
          <p:nvPr/>
        </p:nvGrpSpPr>
        <p:grpSpPr>
          <a:xfrm>
            <a:off x="435499" y="2787406"/>
            <a:ext cx="1977447" cy="3348528"/>
            <a:chOff x="435499" y="2787406"/>
            <a:chExt cx="1977447" cy="3348528"/>
          </a:xfrm>
        </p:grpSpPr>
        <p:pic>
          <p:nvPicPr>
            <p:cNvPr id="7" name="図 6">
              <a:extLst>
                <a:ext uri="{FF2B5EF4-FFF2-40B4-BE49-F238E27FC236}">
                  <a16:creationId xmlns:a16="http://schemas.microsoft.com/office/drawing/2014/main" id="{DFCBFE20-BCEF-4932-8733-47A72529410B}"/>
                </a:ext>
              </a:extLst>
            </p:cNvPr>
            <p:cNvPicPr>
              <a:picLocks noChangeAspect="1"/>
            </p:cNvPicPr>
            <p:nvPr/>
          </p:nvPicPr>
          <p:blipFill>
            <a:blip r:embed="rId4"/>
            <a:stretch>
              <a:fillRect/>
            </a:stretch>
          </p:blipFill>
          <p:spPr>
            <a:xfrm>
              <a:off x="449181" y="2830124"/>
              <a:ext cx="1963765" cy="3305810"/>
            </a:xfrm>
            <a:prstGeom prst="rect">
              <a:avLst/>
            </a:prstGeom>
          </p:spPr>
        </p:pic>
        <p:sp>
          <p:nvSpPr>
            <p:cNvPr id="3" name="正方形/長方形 2">
              <a:extLst>
                <a:ext uri="{FF2B5EF4-FFF2-40B4-BE49-F238E27FC236}">
                  <a16:creationId xmlns:a16="http://schemas.microsoft.com/office/drawing/2014/main" id="{9099AC62-440C-46B6-8485-F96CD7DF445F}"/>
                </a:ext>
              </a:extLst>
            </p:cNvPr>
            <p:cNvSpPr/>
            <p:nvPr/>
          </p:nvSpPr>
          <p:spPr>
            <a:xfrm>
              <a:off x="435499" y="2787406"/>
              <a:ext cx="1963765" cy="3348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89667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109091" cy="547842"/>
          </a:xfrm>
        </p:spPr>
        <p:txBody>
          <a:bodyPr wrap="none">
            <a:spAutoFit/>
          </a:bodyPr>
          <a:lstStyle/>
          <a:p>
            <a:r>
              <a:rPr lang="ja-JP" altLang="en-US" dirty="0"/>
              <a:t>マイナポータルの画面説明</a:t>
            </a:r>
          </a:p>
        </p:txBody>
      </p:sp>
      <p:sp>
        <p:nvSpPr>
          <p:cNvPr id="3" name="サブタイトル 2"/>
          <p:cNvSpPr>
            <a:spLocks noGrp="1"/>
          </p:cNvSpPr>
          <p:nvPr>
            <p:ph type="subTitle" idx="1"/>
          </p:nvPr>
        </p:nvSpPr>
        <p:spPr>
          <a:xfrm>
            <a:off x="251520" y="1427535"/>
            <a:ext cx="8640961" cy="433965"/>
          </a:xfrm>
        </p:spPr>
        <p:txBody>
          <a:bodyPr wrap="square">
            <a:spAutoFit/>
          </a:bodyPr>
          <a:lstStyle/>
          <a:p>
            <a:pPr algn="ctr">
              <a:spcBef>
                <a:spcPts val="400"/>
              </a:spcBef>
            </a:pPr>
            <a:r>
              <a:rPr lang="ja-JP" altLang="en-US" dirty="0"/>
              <a:t>マイナポータルは</a:t>
            </a:r>
            <a:r>
              <a:rPr lang="en-US" altLang="ja-JP" dirty="0"/>
              <a:t>3</a:t>
            </a:r>
            <a:r>
              <a:rPr lang="ja-JP" altLang="en-US" dirty="0"/>
              <a:t>つのタブとメニューで構成されます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24" name="テキスト ボックス 23">
            <a:extLst>
              <a:ext uri="{FF2B5EF4-FFF2-40B4-BE49-F238E27FC236}">
                <a16:creationId xmlns:a16="http://schemas.microsoft.com/office/drawing/2014/main" id="{C4C384BB-5503-FCA8-0CAD-FCA0B920A5BB}"/>
              </a:ext>
            </a:extLst>
          </p:cNvPr>
          <p:cNvSpPr txBox="1"/>
          <p:nvPr/>
        </p:nvSpPr>
        <p:spPr>
          <a:xfrm>
            <a:off x="289098" y="2553561"/>
            <a:ext cx="2726505"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自分に必要な情報へ</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素早くアクセス</a:t>
            </a:r>
            <a:endParaRPr lang="en-US" altLang="ja-JP" sz="1400" b="1" dirty="0">
              <a:latin typeface="Meiryo" charset="-128"/>
              <a:ea typeface="Meiryo" charset="-128"/>
              <a:cs typeface="Meiryo" charset="-128"/>
            </a:endParaRPr>
          </a:p>
        </p:txBody>
      </p:sp>
      <p:cxnSp>
        <p:nvCxnSpPr>
          <p:cNvPr id="7" name="直線コネクタ 6">
            <a:extLst>
              <a:ext uri="{FF2B5EF4-FFF2-40B4-BE49-F238E27FC236}">
                <a16:creationId xmlns:a16="http://schemas.microsoft.com/office/drawing/2014/main" id="{BF2F5323-166E-9E50-5F23-912E7BC1E3A1}"/>
              </a:ext>
            </a:extLst>
          </p:cNvPr>
          <p:cNvCxnSpPr>
            <a:cxnSpLocks/>
          </p:cNvCxnSpPr>
          <p:nvPr/>
        </p:nvCxnSpPr>
        <p:spPr>
          <a:xfrm>
            <a:off x="3059832" y="2276873"/>
            <a:ext cx="0" cy="4044663"/>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F351A0-D2CD-0B94-E3EC-D709A364BD98}"/>
              </a:ext>
            </a:extLst>
          </p:cNvPr>
          <p:cNvCxnSpPr>
            <a:cxnSpLocks/>
          </p:cNvCxnSpPr>
          <p:nvPr/>
        </p:nvCxnSpPr>
        <p:spPr>
          <a:xfrm>
            <a:off x="6084168" y="2276872"/>
            <a:ext cx="0" cy="4044664"/>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4C9E945D-AD54-DFCD-18B8-9067FBE93C89}"/>
              </a:ext>
            </a:extLst>
          </p:cNvPr>
          <p:cNvSpPr/>
          <p:nvPr/>
        </p:nvSpPr>
        <p:spPr>
          <a:xfrm>
            <a:off x="582385"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ホーム</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F7E36888-0BA4-1BDE-D8C5-9CD91090CDAE}"/>
              </a:ext>
            </a:extLst>
          </p:cNvPr>
          <p:cNvSpPr/>
          <p:nvPr/>
        </p:nvSpPr>
        <p:spPr>
          <a:xfrm>
            <a:off x="3603687"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やること</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539F2F30-37A9-F77B-858C-67AE313AE651}"/>
              </a:ext>
            </a:extLst>
          </p:cNvPr>
          <p:cNvSpPr/>
          <p:nvPr/>
        </p:nvSpPr>
        <p:spPr>
          <a:xfrm>
            <a:off x="6624990"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さがす</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C77E7F21-0BC8-E6D5-9D6D-954D27CBAC2C}"/>
              </a:ext>
            </a:extLst>
          </p:cNvPr>
          <p:cNvPicPr>
            <a:picLocks noChangeAspect="1"/>
          </p:cNvPicPr>
          <p:nvPr/>
        </p:nvPicPr>
        <p:blipFill rotWithShape="1">
          <a:blip r:embed="rId3"/>
          <a:srcRect t="4393" b="16548"/>
          <a:stretch/>
        </p:blipFill>
        <p:spPr>
          <a:xfrm>
            <a:off x="674030" y="3068960"/>
            <a:ext cx="1809738" cy="3096344"/>
          </a:xfrm>
          <a:prstGeom prst="rect">
            <a:avLst/>
          </a:prstGeom>
          <a:ln>
            <a:solidFill>
              <a:schemeClr val="tx1"/>
            </a:solidFill>
          </a:ln>
        </p:spPr>
      </p:pic>
      <p:pic>
        <p:nvPicPr>
          <p:cNvPr id="64" name="図 63" descr="グラフィカル ユーザー インターフェイス, アプリケーション&#10;&#10;自動的に生成された説明">
            <a:extLst>
              <a:ext uri="{FF2B5EF4-FFF2-40B4-BE49-F238E27FC236}">
                <a16:creationId xmlns:a16="http://schemas.microsoft.com/office/drawing/2014/main" id="{74A06234-7A47-37A8-CBFD-00E84AA9F3D0}"/>
              </a:ext>
            </a:extLst>
          </p:cNvPr>
          <p:cNvPicPr>
            <a:picLocks noChangeAspect="1"/>
          </p:cNvPicPr>
          <p:nvPr/>
        </p:nvPicPr>
        <p:blipFill rotWithShape="1">
          <a:blip r:embed="rId4"/>
          <a:srcRect t="4393" b="16548"/>
          <a:stretch/>
        </p:blipFill>
        <p:spPr>
          <a:xfrm>
            <a:off x="6660233" y="3072842"/>
            <a:ext cx="1809737" cy="3096345"/>
          </a:xfrm>
          <a:prstGeom prst="rect">
            <a:avLst/>
          </a:prstGeom>
          <a:ln>
            <a:solidFill>
              <a:schemeClr val="tx1"/>
            </a:solidFill>
          </a:ln>
        </p:spPr>
      </p:pic>
      <p:pic>
        <p:nvPicPr>
          <p:cNvPr id="66" name="図 65" descr="グラフィカル ユーザー インターフェイス, アプリケーション&#10;&#10;自動的に生成された説明">
            <a:extLst>
              <a:ext uri="{FF2B5EF4-FFF2-40B4-BE49-F238E27FC236}">
                <a16:creationId xmlns:a16="http://schemas.microsoft.com/office/drawing/2014/main" id="{351073D4-743A-203D-B22A-3327E5662409}"/>
              </a:ext>
            </a:extLst>
          </p:cNvPr>
          <p:cNvPicPr>
            <a:picLocks noChangeAspect="1"/>
          </p:cNvPicPr>
          <p:nvPr/>
        </p:nvPicPr>
        <p:blipFill rotWithShape="1">
          <a:blip r:embed="rId5"/>
          <a:srcRect t="4393" b="16548"/>
          <a:stretch/>
        </p:blipFill>
        <p:spPr>
          <a:xfrm>
            <a:off x="3683345" y="3068960"/>
            <a:ext cx="1809738" cy="3096344"/>
          </a:xfrm>
          <a:prstGeom prst="rect">
            <a:avLst/>
          </a:prstGeom>
          <a:ln>
            <a:solidFill>
              <a:schemeClr val="tx1"/>
            </a:solidFill>
          </a:ln>
        </p:spPr>
      </p:pic>
      <p:sp>
        <p:nvSpPr>
          <p:cNvPr id="67" name="テキスト ボックス 66">
            <a:extLst>
              <a:ext uri="{FF2B5EF4-FFF2-40B4-BE49-F238E27FC236}">
                <a16:creationId xmlns:a16="http://schemas.microsoft.com/office/drawing/2014/main" id="{716A973A-ADEF-D156-BE81-532EEEE83468}"/>
              </a:ext>
            </a:extLst>
          </p:cNvPr>
          <p:cNvSpPr txBox="1"/>
          <p:nvPr/>
        </p:nvSpPr>
        <p:spPr>
          <a:xfrm>
            <a:off x="6230050"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必要なサービス、手続き、</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情報を発見</a:t>
            </a:r>
            <a:endParaRPr lang="en-US" altLang="ja-JP" sz="1400" b="1" dirty="0">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D8D36B40-9707-3221-814A-486CBAB6C4D6}"/>
              </a:ext>
            </a:extLst>
          </p:cNvPr>
          <p:cNvSpPr txBox="1"/>
          <p:nvPr/>
        </p:nvSpPr>
        <p:spPr>
          <a:xfrm>
            <a:off x="3224961"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やるべきことをまとめて管理</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忘れずに管理</a:t>
            </a:r>
            <a:endParaRPr lang="en-US" altLang="ja-JP" sz="1400" b="1" dirty="0">
              <a:latin typeface="Meiryo" charset="-128"/>
              <a:ea typeface="Meiryo" charset="-128"/>
              <a:cs typeface="Meiryo" charset="-128"/>
            </a:endParaRPr>
          </a:p>
        </p:txBody>
      </p:sp>
      <p:sp>
        <p:nvSpPr>
          <p:cNvPr id="69" name="正方形/長方形 68">
            <a:extLst>
              <a:ext uri="{FF2B5EF4-FFF2-40B4-BE49-F238E27FC236}">
                <a16:creationId xmlns:a16="http://schemas.microsoft.com/office/drawing/2014/main" id="{D6E68803-FC6C-DCF0-7040-E4523900F513}"/>
              </a:ext>
            </a:extLst>
          </p:cNvPr>
          <p:cNvSpPr/>
          <p:nvPr/>
        </p:nvSpPr>
        <p:spPr>
          <a:xfrm>
            <a:off x="791580" y="5868035"/>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a:extLst>
              <a:ext uri="{FF2B5EF4-FFF2-40B4-BE49-F238E27FC236}">
                <a16:creationId xmlns:a16="http://schemas.microsoft.com/office/drawing/2014/main" id="{7D5C168C-2FD6-A6CA-E0FD-E4D3D2F0DE54}"/>
              </a:ext>
            </a:extLst>
          </p:cNvPr>
          <p:cNvSpPr/>
          <p:nvPr/>
        </p:nvSpPr>
        <p:spPr>
          <a:xfrm>
            <a:off x="440410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正方形/長方形 70">
            <a:extLst>
              <a:ext uri="{FF2B5EF4-FFF2-40B4-BE49-F238E27FC236}">
                <a16:creationId xmlns:a16="http://schemas.microsoft.com/office/drawing/2014/main" id="{35308DFA-3B72-C185-81E0-56C8DA14B5C8}"/>
              </a:ext>
            </a:extLst>
          </p:cNvPr>
          <p:cNvSpPr/>
          <p:nvPr/>
        </p:nvSpPr>
        <p:spPr>
          <a:xfrm>
            <a:off x="795628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829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t>マイナポータルの利用の手順</a:t>
            </a:r>
          </a:p>
        </p:txBody>
      </p:sp>
      <p:sp>
        <p:nvSpPr>
          <p:cNvPr id="3" name="サブタイトル 2"/>
          <p:cNvSpPr>
            <a:spLocks noGrp="1"/>
          </p:cNvSpPr>
          <p:nvPr>
            <p:ph type="subTitle" idx="1"/>
          </p:nvPr>
        </p:nvSpPr>
        <p:spPr>
          <a:xfrm>
            <a:off x="507600" y="1383159"/>
            <a:ext cx="7443063" cy="461665"/>
          </a:xfrm>
        </p:spPr>
        <p:txBody>
          <a:bodyPr wrap="none">
            <a:spAutoFit/>
          </a:bodyPr>
          <a:lstStyle/>
          <a:p>
            <a:pPr>
              <a:lnSpc>
                <a:spcPct val="100000"/>
              </a:lnSpc>
              <a:spcBef>
                <a:spcPts val="0"/>
              </a:spcBef>
            </a:pPr>
            <a:r>
              <a:rPr lang="ja-JP" altLang="en-US" dirty="0"/>
              <a:t>次ページから</a:t>
            </a:r>
            <a:r>
              <a:rPr lang="ja-JP" altLang="en-US" spc="-1000" dirty="0"/>
              <a:t>、</a:t>
            </a:r>
            <a:r>
              <a:rPr lang="ja-JP" altLang="en-US" dirty="0"/>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p>
        </p:txBody>
      </p:sp>
      <p:sp>
        <p:nvSpPr>
          <p:cNvPr id="7" name="正方形/長方形 6"/>
          <p:cNvSpPr/>
          <p:nvPr/>
        </p:nvSpPr>
        <p:spPr>
          <a:xfrm>
            <a:off x="1872192" y="2143106"/>
            <a:ext cx="6840000" cy="1250578"/>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21748" y="189882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 name="正方形/長方形 8"/>
          <p:cNvSpPr/>
          <p:nvPr/>
        </p:nvSpPr>
        <p:spPr>
          <a:xfrm>
            <a:off x="1873540" y="3788968"/>
            <a:ext cx="6840000" cy="187228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82910" y="2533111"/>
            <a:ext cx="6845869" cy="707886"/>
          </a:xfrm>
          <a:prstGeom prst="rect">
            <a:avLst/>
          </a:prstGeom>
          <a:noFill/>
        </p:spPr>
        <p:txBody>
          <a:bodyPr wrap="square" rIns="0" rtlCol="0">
            <a:spAutoFit/>
          </a:bodyPr>
          <a:lstStyle/>
          <a:p>
            <a:r>
              <a:rPr lang="ja-JP" altLang="en-US" sz="2000" b="1" dirty="0">
                <a:solidFill>
                  <a:srgbClr val="009650"/>
                </a:solidFill>
                <a:latin typeface="Meiryo" charset="-128"/>
                <a:ea typeface="Meiryo" charset="-128"/>
                <a:cs typeface="Meiryo" charset="-128"/>
              </a:rPr>
              <a:t>❶ </a:t>
            </a:r>
            <a:r>
              <a:rPr lang="ja-JP" altLang="en-US" sz="2000" b="1" dirty="0">
                <a:latin typeface="Meiryo" charset="-128"/>
                <a:ea typeface="Meiryo" charset="-128"/>
                <a:cs typeface="Meiryo" charset="-128"/>
              </a:rPr>
              <a:t>マイナポータルアプリのインストール</a:t>
            </a:r>
          </a:p>
          <a:p>
            <a:r>
              <a:rPr lang="ja-JP" altLang="en-US" sz="2000" b="1" dirty="0">
                <a:solidFill>
                  <a:srgbClr val="009650"/>
                </a:solidFill>
                <a:latin typeface="Meiryo" charset="-128"/>
                <a:ea typeface="Meiryo" charset="-128"/>
                <a:cs typeface="Meiryo" charset="-128"/>
              </a:rPr>
              <a:t>❷ </a:t>
            </a:r>
            <a:r>
              <a:rPr lang="ja-JP" altLang="en-US" sz="2000" b="1" dirty="0">
                <a:latin typeface="Meiryo" charset="-128"/>
                <a:ea typeface="Meiryo" charset="-128"/>
                <a:cs typeface="Meiryo" charset="-128"/>
              </a:rPr>
              <a:t>マイナポータルにログイ</a:t>
            </a:r>
            <a:r>
              <a:rPr lang="ja-JP" altLang="en-US" sz="2000" b="1" spc="-500" dirty="0">
                <a:latin typeface="Meiryo" charset="-128"/>
                <a:ea typeface="Meiryo" charset="-128"/>
                <a:cs typeface="Meiryo" charset="-128"/>
              </a:rPr>
              <a:t>ン</a:t>
            </a:r>
            <a:r>
              <a:rPr lang="ja-JP" altLang="en-US" sz="1600" b="1" dirty="0">
                <a:latin typeface="Meiryo" charset="-128"/>
                <a:ea typeface="Meiryo" charset="-128"/>
                <a:cs typeface="Meiryo" charset="-128"/>
              </a:rPr>
              <a:t>（利用者証明用電子証明書の認証）</a:t>
            </a:r>
            <a:endParaRPr lang="ja-JP" altLang="en-US" sz="1400" b="1" dirty="0">
              <a:latin typeface="Meiryo" charset="-128"/>
              <a:ea typeface="Meiryo" charset="-128"/>
              <a:cs typeface="Meiryo" charset="-128"/>
            </a:endParaRPr>
          </a:p>
        </p:txBody>
      </p:sp>
      <p:sp>
        <p:nvSpPr>
          <p:cNvPr id="12" name="テキスト ボックス 11"/>
          <p:cNvSpPr txBox="1"/>
          <p:nvPr/>
        </p:nvSpPr>
        <p:spPr>
          <a:xfrm>
            <a:off x="633744" y="1976506"/>
            <a:ext cx="5162392"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マイナポータル利用の準備をしよう</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3541743"/>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21371" y="3986108"/>
              <a:ext cx="5400000"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実際にマイナポータルを使ってみよう</a:t>
              </a:r>
            </a:p>
          </p:txBody>
        </p:sp>
      </p:grpSp>
      <p:pic>
        <p:nvPicPr>
          <p:cNvPr id="20" name="図 19" descr="いいねをす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21088"/>
            <a:ext cx="1164426" cy="1492777"/>
          </a:xfrm>
          <a:prstGeom prst="rect">
            <a:avLst/>
          </a:prstGeom>
        </p:spPr>
      </p:pic>
      <p:sp>
        <p:nvSpPr>
          <p:cNvPr id="21" name="矢印: 下 20">
            <a:extLst>
              <a:ext uri="{FF2B5EF4-FFF2-40B4-BE49-F238E27FC236}">
                <a16:creationId xmlns:a16="http://schemas.microsoft.com/office/drawing/2014/main" id="{1C4D8A37-EFD2-4BB1-9FEE-F5E0996849AD}"/>
              </a:ext>
            </a:extLst>
          </p:cNvPr>
          <p:cNvSpPr/>
          <p:nvPr/>
        </p:nvSpPr>
        <p:spPr>
          <a:xfrm>
            <a:off x="899592" y="2510045"/>
            <a:ext cx="484632" cy="846947"/>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7D0362C-030F-0FAD-0FD0-02F2FF76D5A3}"/>
              </a:ext>
            </a:extLst>
          </p:cNvPr>
          <p:cNvSpPr txBox="1"/>
          <p:nvPr/>
        </p:nvSpPr>
        <p:spPr>
          <a:xfrm>
            <a:off x="1882909" y="4365104"/>
            <a:ext cx="6641105" cy="1015663"/>
          </a:xfrm>
          <a:prstGeom prst="rect">
            <a:avLst/>
          </a:prstGeom>
          <a:noFill/>
        </p:spPr>
        <p:txBody>
          <a:bodyPr wrap="square" rtlCol="0">
            <a:spAutoFit/>
          </a:bodyPr>
          <a:lstStyle/>
          <a:p>
            <a:r>
              <a:rPr lang="ja-JP" altLang="en-US" sz="2000" b="1" dirty="0">
                <a:solidFill>
                  <a:srgbClr val="FF0000"/>
                </a:solidFill>
                <a:latin typeface="Meiryo" charset="-128"/>
                <a:ea typeface="Meiryo" charset="-128"/>
                <a:cs typeface="Meiryo" charset="-128"/>
              </a:rPr>
              <a:t>医療費や薬剤の処方履歴など様々な自分の情報を確認したり、オンラインで可能な行政手続きを探したりしてみましょう</a:t>
            </a:r>
          </a:p>
        </p:txBody>
      </p:sp>
    </p:spTree>
    <p:extLst>
      <p:ext uri="{BB962C8B-B14F-4D97-AF65-F5344CB8AC3E}">
        <p14:creationId xmlns:p14="http://schemas.microsoft.com/office/powerpoint/2010/main" val="122450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マイナポータル利用の準備をしよう</a:t>
            </a: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975313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FC7B7C-3650-47E9-BE22-DD5A4D74CD6E}"/>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DF9E89BB-BD4E-420A-B282-DFBC2E5EEED0}">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079a4871-f4a2-4665-9954-203da50962a5"/>
    <ds:schemaRef ds:uri="http://schemas.microsoft.com/office/2006/documentManagement/types"/>
    <ds:schemaRef ds:uri="http://schemas.microsoft.com/office/infopath/2007/PartnerControls"/>
    <ds:schemaRef ds:uri="2c894bec-798d-4cf3-95d8-8ea6401a7b8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3531</Words>
  <Application>Microsoft Office PowerPoint</Application>
  <PresentationFormat>画面に合わせる (4:3)</PresentationFormat>
  <Paragraphs>578</Paragraphs>
  <Slides>42</Slides>
  <Notes>42</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42</vt:i4>
      </vt:variant>
    </vt:vector>
  </HeadingPairs>
  <TitlesOfParts>
    <vt:vector size="52" baseType="lpstr">
      <vt:lpstr>BIZ UDPゴシック</vt:lpstr>
      <vt:lpstr>Meiryo UI</vt:lpstr>
      <vt:lpstr>メイリオ</vt:lpstr>
      <vt:lpstr>メイリオ</vt:lpstr>
      <vt:lpstr>Yu Gothic</vt:lpstr>
      <vt:lpstr>Arial</vt:lpstr>
      <vt:lpstr>Calibri</vt:lpstr>
      <vt:lpstr>Calibri Light</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マイナポータルの画面説明</vt:lpstr>
      <vt:lpstr>マイナポータルの利用の手順</vt:lpstr>
      <vt:lpstr>PowerPoint プレゼンテーション</vt:lpstr>
      <vt:lpstr>マイナポータルアプリの入手 および インストールのしかた</vt:lpstr>
      <vt:lpstr>マイナポータルにログイン</vt:lpstr>
      <vt:lpstr>マイナポータルにログイン</vt:lpstr>
      <vt:lpstr>マイナポータルにログイン</vt:lpstr>
      <vt:lpstr>マイナポータルにログイン</vt:lpstr>
      <vt:lpstr>マイナポータルに関する確認サイト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「さがす」の画面構成を知ろう</vt:lpstr>
      <vt:lpstr>PowerPoint プレゼンテーション</vt:lpstr>
      <vt:lpstr>PowerPoint プレゼンテーション</vt:lpstr>
      <vt:lpstr>行政手続を探してみよう</vt:lpstr>
      <vt:lpstr>行政手続を探してみよう</vt:lpstr>
      <vt:lpstr>行政手続を探してみよう</vt:lpstr>
      <vt:lpstr>PowerPoint プレゼンテーション</vt:lpstr>
      <vt:lpstr>やりとり履歴の使いかた</vt:lpstr>
      <vt:lpstr>やりとり履歴の使いかた</vt:lpstr>
      <vt:lpstr>お知らせの使いかた</vt:lpstr>
      <vt:lpstr>外部サイトとの連携の使いかた</vt:lpstr>
      <vt:lpstr>外部サイトとの連携の使いかた</vt:lpstr>
      <vt:lpstr>操作履歴の使いかた</vt:lpstr>
      <vt:lpstr>操作履歴の使いかた</vt:lpstr>
      <vt:lpstr>利用者登録変更の使いかた</vt:lpstr>
      <vt:lpstr>利用者登録変更の使いかた</vt:lpstr>
      <vt:lpstr>代理人を登録・変更の使いかた</vt:lpstr>
      <vt:lpstr>代理人を登録・変更の使いかた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2021-08-16T09:05:36Z</dcterms:created>
  <dcterms:modified xsi:type="dcterms:W3CDTF">2024-10-22T08:36:00Z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