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4"/>
  </p:notesMasterIdLst>
  <p:sldIdLst>
    <p:sldId id="345" r:id="rId5"/>
    <p:sldId id="348" r:id="rId6"/>
    <p:sldId id="266" r:id="rId7"/>
    <p:sldId id="383" r:id="rId8"/>
    <p:sldId id="462" r:id="rId9"/>
    <p:sldId id="385" r:id="rId10"/>
    <p:sldId id="463" r:id="rId11"/>
    <p:sldId id="387" r:id="rId12"/>
    <p:sldId id="388" r:id="rId13"/>
    <p:sldId id="267" r:id="rId14"/>
    <p:sldId id="347" r:id="rId15"/>
    <p:sldId id="390" r:id="rId16"/>
    <p:sldId id="398" r:id="rId17"/>
    <p:sldId id="475" r:id="rId18"/>
    <p:sldId id="476" r:id="rId19"/>
    <p:sldId id="478" r:id="rId20"/>
    <p:sldId id="479" r:id="rId21"/>
    <p:sldId id="480" r:id="rId22"/>
    <p:sldId id="467" r:id="rId23"/>
    <p:sldId id="481" r:id="rId24"/>
    <p:sldId id="482" r:id="rId25"/>
    <p:sldId id="470" r:id="rId26"/>
    <p:sldId id="471" r:id="rId27"/>
    <p:sldId id="472" r:id="rId28"/>
    <p:sldId id="473" r:id="rId29"/>
    <p:sldId id="477" r:id="rId30"/>
    <p:sldId id="460" r:id="rId31"/>
    <p:sldId id="425" r:id="rId32"/>
    <p:sldId id="448" r:id="rId33"/>
  </p:sldIdLst>
  <p:sldSz cx="9144000" cy="6858000" type="screen4x3"/>
  <p:notesSz cx="6735763" cy="9866313"/>
  <p:custDataLst>
    <p:tags r:id="rId3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D00C"/>
    <a:srgbClr val="009650"/>
    <a:srgbClr val="2AA860"/>
    <a:srgbClr val="40D07D"/>
    <a:srgbClr val="2F528F"/>
    <a:srgbClr val="FFFFCC"/>
    <a:srgbClr val="F8F8F8"/>
    <a:srgbClr val="EAEAEA"/>
    <a:srgbClr val="E5004F"/>
    <a:srgbClr val="00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81" autoAdjust="0"/>
    <p:restoredTop sz="96318" autoAdjust="0"/>
  </p:normalViewPr>
  <p:slideViewPr>
    <p:cSldViewPr snapToGrid="0" snapToObjects="1">
      <p:cViewPr varScale="1">
        <p:scale>
          <a:sx n="109" d="100"/>
          <a:sy n="109" d="100"/>
        </p:scale>
        <p:origin x="1848" y="108"/>
      </p:cViewPr>
      <p:guideLst/>
    </p:cSldViewPr>
  </p:slideViewPr>
  <p:outlineViewPr>
    <p:cViewPr>
      <p:scale>
        <a:sx n="33" d="100"/>
        <a:sy n="33" d="100"/>
      </p:scale>
      <p:origin x="0" y="-15064"/>
    </p:cViewPr>
  </p:outlineViewPr>
  <p:notesTextViewPr>
    <p:cViewPr>
      <p:scale>
        <a:sx n="100" d="100"/>
        <a:sy n="100" d="100"/>
      </p:scale>
      <p:origin x="0" y="0"/>
    </p:cViewPr>
  </p:notesTextViewPr>
  <p:sorterViewPr>
    <p:cViewPr>
      <p:scale>
        <a:sx n="150" d="100"/>
        <a:sy n="150" d="100"/>
      </p:scale>
      <p:origin x="0" y="-4664"/>
    </p:cViewPr>
  </p:sorterViewPr>
  <p:notesViewPr>
    <p:cSldViewPr snapToGrid="0" snapToObjects="1" showGuides="1">
      <p:cViewPr varScale="1">
        <p:scale>
          <a:sx n="92" d="100"/>
          <a:sy n="92" d="100"/>
        </p:scale>
        <p:origin x="2988"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5029"/>
          </a:xfrm>
          <a:prstGeom prst="rect">
            <a:avLst/>
          </a:prstGeom>
        </p:spPr>
        <p:txBody>
          <a:bodyPr vert="horz" lIns="91431" tIns="45716" rIns="91431"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1" tIns="45716" rIns="91431" bIns="45716" rtlCol="0"/>
          <a:lstStyle>
            <a:lvl1pPr algn="r">
              <a:defRPr sz="1200"/>
            </a:lvl1pPr>
          </a:lstStyle>
          <a:p>
            <a:fld id="{4FE7F398-C44E-EB48-B175-4278262AA32A}"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1" tIns="45716" rIns="91431" bIns="45716"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1"/>
          </a:xfrm>
          <a:prstGeom prst="rect">
            <a:avLst/>
          </a:prstGeom>
        </p:spPr>
        <p:txBody>
          <a:bodyPr vert="horz" lIns="91431" tIns="45716" rIns="91431"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1286"/>
            <a:ext cx="2918831" cy="495028"/>
          </a:xfrm>
          <a:prstGeom prst="rect">
            <a:avLst/>
          </a:prstGeom>
        </p:spPr>
        <p:txBody>
          <a:bodyPr vert="horz" lIns="91431" tIns="45716" rIns="91431"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1" tIns="45716" rIns="91431" bIns="45716"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2542"/>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Tree>
    <p:extLst>
      <p:ext uri="{BB962C8B-B14F-4D97-AF65-F5344CB8AC3E}">
        <p14:creationId xmlns:p14="http://schemas.microsoft.com/office/powerpoint/2010/main" val="134991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28169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66"/>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a:p>
        </p:txBody>
      </p:sp>
    </p:spTree>
    <p:extLst>
      <p:ext uri="{BB962C8B-B14F-4D97-AF65-F5344CB8AC3E}">
        <p14:creationId xmlns:p14="http://schemas.microsoft.com/office/powerpoint/2010/main" val="29466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73321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346680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defTabSz="89258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18</a:t>
            </a:fld>
            <a:endParaRPr kumimoji="1" lang="ja-JP" altLang="en-US"/>
          </a:p>
        </p:txBody>
      </p:sp>
    </p:spTree>
    <p:extLst>
      <p:ext uri="{BB962C8B-B14F-4D97-AF65-F5344CB8AC3E}">
        <p14:creationId xmlns:p14="http://schemas.microsoft.com/office/powerpoint/2010/main" val="1764914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19</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0076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20</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56919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21</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6826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22</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4001931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23</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1810708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24</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98766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25</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400067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26</a:t>
            </a:fld>
            <a:endParaRPr kumimoji="1" lang="ja-JP" altLang="en-US"/>
          </a:p>
        </p:txBody>
      </p:sp>
    </p:spTree>
    <p:extLst>
      <p:ext uri="{BB962C8B-B14F-4D97-AF65-F5344CB8AC3E}">
        <p14:creationId xmlns:p14="http://schemas.microsoft.com/office/powerpoint/2010/main" val="388840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1738"/>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2641518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dirty="0"/>
          </a:p>
        </p:txBody>
      </p:sp>
      <p:sp>
        <p:nvSpPr>
          <p:cNvPr id="6" name="ノート プレースホルダー 5"/>
          <p:cNvSpPr>
            <a:spLocks noGrp="1"/>
          </p:cNvSpPr>
          <p:nvPr>
            <p:ph type="body" sz="quarter" idx="11"/>
          </p:nvPr>
        </p:nvSpPr>
        <p:spPr>
          <a:xfrm>
            <a:off x="677070" y="4765735"/>
            <a:ext cx="5416550" cy="4373863"/>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73971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4</a:t>
            </a:fld>
            <a:endParaRPr kumimoji="1" lang="ja-JP" altLang="en-US" dirty="0"/>
          </a:p>
        </p:txBody>
      </p:sp>
      <p:sp>
        <p:nvSpPr>
          <p:cNvPr id="3" name="ノート プレースホルダー 2"/>
          <p:cNvSpPr>
            <a:spLocks noGrp="1"/>
          </p:cNvSpPr>
          <p:nvPr>
            <p:ph type="body" idx="1"/>
          </p:nvPr>
        </p:nvSpPr>
        <p:spPr>
          <a:xfrm>
            <a:off x="673577" y="4748165"/>
            <a:ext cx="5388610" cy="3884861"/>
          </a:xfrm>
        </p:spPr>
        <p:txBody>
          <a:bodyPr/>
          <a:lstStyle/>
          <a:p>
            <a:pPr indent="92071"/>
            <a:endParaRPr lang="en-US" altLang="ja-JP" dirty="0"/>
          </a:p>
        </p:txBody>
      </p:sp>
    </p:spTree>
    <p:extLst>
      <p:ext uri="{BB962C8B-B14F-4D97-AF65-F5344CB8AC3E}">
        <p14:creationId xmlns:p14="http://schemas.microsoft.com/office/powerpoint/2010/main" val="23776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25" y="395288"/>
            <a:ext cx="4403725" cy="3303587"/>
          </a:xfrm>
        </p:spPr>
      </p:sp>
      <p:sp>
        <p:nvSpPr>
          <p:cNvPr id="3" name="ノート プレースホルダー 2"/>
          <p:cNvSpPr>
            <a:spLocks noGrp="1"/>
          </p:cNvSpPr>
          <p:nvPr>
            <p:ph type="body" idx="1"/>
          </p:nvPr>
        </p:nvSpPr>
        <p:spPr>
          <a:xfrm>
            <a:off x="661178" y="4077972"/>
            <a:ext cx="5292563" cy="3853857"/>
          </a:xfrm>
        </p:spPr>
        <p:txBody>
          <a:bodyPr/>
          <a:lstStyle/>
          <a:p>
            <a:pPr indent="87825"/>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334123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6</a:t>
            </a:fld>
            <a:endParaRPr kumimoji="1" lang="ja-JP" altLang="en-US" dirty="0"/>
          </a:p>
        </p:txBody>
      </p:sp>
      <p:sp>
        <p:nvSpPr>
          <p:cNvPr id="3" name="ノート プレースホルダー 2"/>
          <p:cNvSpPr>
            <a:spLocks noGrp="1"/>
          </p:cNvSpPr>
          <p:nvPr>
            <p:ph type="body" idx="1"/>
          </p:nvPr>
        </p:nvSpPr>
        <p:spPr>
          <a:xfrm>
            <a:off x="715904" y="4697365"/>
            <a:ext cx="5388610" cy="3884861"/>
          </a:xfrm>
        </p:spPr>
        <p:txBody>
          <a:bodyPr/>
          <a:lstStyle/>
          <a:p>
            <a:pPr indent="87825"/>
            <a:endParaRPr lang="en-US" altLang="ja-JP" dirty="0"/>
          </a:p>
        </p:txBody>
      </p:sp>
    </p:spTree>
    <p:extLst>
      <p:ext uri="{BB962C8B-B14F-4D97-AF65-F5344CB8AC3E}">
        <p14:creationId xmlns:p14="http://schemas.microsoft.com/office/powerpoint/2010/main" val="148132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dirty="0"/>
          </a:p>
        </p:txBody>
      </p:sp>
      <p:sp>
        <p:nvSpPr>
          <p:cNvPr id="6" name="ノート プレースホルダー 5"/>
          <p:cNvSpPr>
            <a:spLocks noGrp="1"/>
          </p:cNvSpPr>
          <p:nvPr>
            <p:ph type="body" sz="quarter" idx="11"/>
          </p:nvPr>
        </p:nvSpPr>
        <p:spPr/>
        <p:txBody>
          <a:bodyPr/>
          <a:lstStyle/>
          <a:p>
            <a:pPr indent="87825"/>
            <a:endParaRPr lang="ja-JP" altLang="en-US" dirty="0"/>
          </a:p>
        </p:txBody>
      </p:sp>
    </p:spTree>
    <p:extLst>
      <p:ext uri="{BB962C8B-B14F-4D97-AF65-F5344CB8AC3E}">
        <p14:creationId xmlns:p14="http://schemas.microsoft.com/office/powerpoint/2010/main" val="376193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134"/>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137835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6488" y="663575"/>
            <a:ext cx="4402137" cy="3303588"/>
          </a:xfrm>
        </p:spPr>
      </p:sp>
      <p:sp>
        <p:nvSpPr>
          <p:cNvPr id="3" name="ノート プレースホルダー 2"/>
          <p:cNvSpPr>
            <a:spLocks noGrp="1"/>
          </p:cNvSpPr>
          <p:nvPr>
            <p:ph type="body" idx="1"/>
          </p:nvPr>
        </p:nvSpPr>
        <p:spPr>
          <a:xfrm>
            <a:off x="618999" y="4165137"/>
            <a:ext cx="5292563" cy="4273242"/>
          </a:xfrm>
        </p:spPr>
        <p:txBody>
          <a:bodyPr/>
          <a:lstStyle/>
          <a:p>
            <a:pPr indent="84688"/>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26976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guide id="17" orient="horz" pos="1026">
          <p15:clr>
            <a:srgbClr val="FBAE40"/>
          </p15:clr>
        </p15:guide>
        <p15:guide id="18" orient="horz" pos="1253">
          <p15:clr>
            <a:srgbClr val="FBAE40"/>
          </p15:clr>
        </p15:guide>
        <p15:guide id="19" orient="horz" pos="1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375">
          <p15:clr>
            <a:srgbClr val="FBAE40"/>
          </p15:clr>
        </p15:guide>
        <p15:guide id="18" orient="horz" pos="1026">
          <p15:clr>
            <a:srgbClr val="FBAE40"/>
          </p15:clr>
        </p15:guide>
        <p15:guide id="19" orient="horz" pos="1253">
          <p15:clr>
            <a:srgbClr val="FBAE40"/>
          </p15:clr>
        </p15:guide>
        <p15:guide id="20" orient="horz" pos="1480">
          <p15:clr>
            <a:srgbClr val="FBAE40"/>
          </p15:clr>
        </p15:guide>
        <p15:guide id="21" orient="horz" pos="3861">
          <p15:clr>
            <a:srgbClr val="FBAE40"/>
          </p15:clr>
        </p15:guide>
        <p15:guide id="22" pos="3901">
          <p15:clr>
            <a:srgbClr val="FBAE40"/>
          </p15:clr>
        </p15:guide>
        <p15:guide id="23" orient="horz" pos="2387">
          <p15:clr>
            <a:srgbClr val="FBAE40"/>
          </p15:clr>
        </p15:guide>
        <p15:guide id="24" pos="2653" userDrawn="1">
          <p15:clr>
            <a:srgbClr val="FBAE40"/>
          </p15:clr>
        </p15:guide>
        <p15:guide id="25" pos="2426" userDrawn="1">
          <p15:clr>
            <a:srgbClr val="FBAE40"/>
          </p15:clr>
        </p15:guide>
        <p15:guide id="26" pos="2200" userDrawn="1">
          <p15:clr>
            <a:srgbClr val="FBAE40"/>
          </p15:clr>
        </p15:guide>
        <p15:guide id="27" pos="3107" userDrawn="1">
          <p15:clr>
            <a:srgbClr val="FBAE40"/>
          </p15:clr>
        </p15:guide>
        <p15:guide id="28" pos="3334" userDrawn="1">
          <p15:clr>
            <a:srgbClr val="FBAE40"/>
          </p15:clr>
        </p15:guide>
        <p15:guide id="29" pos="3560" userDrawn="1">
          <p15:clr>
            <a:srgbClr val="FBAE40"/>
          </p15:clr>
        </p15:guide>
        <p15:guide id="30" pos="4468" userDrawn="1">
          <p15:clr>
            <a:srgbClr val="FBAE40"/>
          </p15:clr>
        </p15:guide>
        <p15:guide id="31" pos="4354" userDrawn="1">
          <p15:clr>
            <a:srgbClr val="FBAE40"/>
          </p15:clr>
        </p15:guide>
        <p15:guide id="32" pos="34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31AE82F-0C1A-4ADC-AC98-982F0C4584F7}"/>
              </a:ext>
            </a:extLst>
          </p:cNvPr>
          <p:cNvGraphicFramePr>
            <a:graphicFrameLocks noChangeAspect="1"/>
          </p:cNvGraphicFramePr>
          <p:nvPr userDrawn="1">
            <p:custDataLst>
              <p:tags r:id="rId7"/>
            </p:custDataLst>
            <p:extLst>
              <p:ext uri="{D42A27DB-BD31-4B8C-83A1-F6EECF244321}">
                <p14:modId xmlns:p14="http://schemas.microsoft.com/office/powerpoint/2010/main" val="342755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31AE82F-0C1A-4ADC-AC98-982F0C4584F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e-tax.nta.go.jp/todokedesho/kaishi3.htm#tabs_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oleObject" Target="../embeddings/oleObject5.bin"/><Relationship Id="rId11" Type="http://schemas.openxmlformats.org/officeDocument/2006/relationships/image" Target="../media/image27.png"/><Relationship Id="rId5" Type="http://schemas.openxmlformats.org/officeDocument/2006/relationships/image" Target="../media/image23.jpe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5.xml"/><Relationship Id="rId7" Type="http://schemas.openxmlformats.org/officeDocument/2006/relationships/image" Target="../media/image29.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6.xml"/><Relationship Id="rId7"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7.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8.emf"/></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32.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4.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hyperlink" Target="https://www.digi-katsu.go.jp/teaching-materials-and-videos"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nta.go.jp/taxes/shiraberu/shinkoku/tokushu/index.htm" TargetMode="Externa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emf"/><Relationship Id="rId7"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emf"/><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image" Target="../media/image8.emf"/><Relationship Id="rId4" Type="http://schemas.openxmlformats.org/officeDocument/2006/relationships/oleObject" Target="../embeddings/oleObject4.bin"/><Relationship Id="rId9"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73152"/>
            <a:ext cx="7200000" cy="2232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サブタイトル 2"/>
          <p:cNvSpPr txBox="1">
            <a:spLocks/>
          </p:cNvSpPr>
          <p:nvPr/>
        </p:nvSpPr>
        <p:spPr>
          <a:xfrm>
            <a:off x="1144968" y="171587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chemeClr val="bg1"/>
                </a:solidFill>
              </a:rPr>
              <a:t>マイナンバーカードを使って</a:t>
            </a:r>
            <a:endParaRPr lang="en-US" altLang="ja-JP" sz="3600" dirty="0">
              <a:solidFill>
                <a:schemeClr val="bg1"/>
              </a:solidFill>
            </a:endParaRPr>
          </a:p>
          <a:p>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スマホで確定申</a:t>
            </a:r>
            <a:r>
              <a:rPr lang="ja-JP" altLang="en-US" sz="3600" spc="-1500" dirty="0">
                <a:solidFill>
                  <a:schemeClr val="bg1"/>
                </a:solidFill>
              </a:rPr>
              <a:t>告</a:t>
            </a:r>
            <a:r>
              <a:rPr lang="ja-JP" altLang="en-US" sz="3600" dirty="0">
                <a:solidFill>
                  <a:schemeClr val="bg1"/>
                </a:solidFill>
              </a:rPr>
              <a:t>（</a:t>
            </a:r>
            <a:r>
              <a:rPr lang="en-US" altLang="ja-JP" sz="3600" dirty="0">
                <a:solidFill>
                  <a:schemeClr val="bg1"/>
                </a:solidFill>
              </a:rPr>
              <a:t>e-Tax</a:t>
            </a:r>
            <a:r>
              <a:rPr lang="ja-JP" altLang="en-US" sz="3600" spc="-1500" dirty="0">
                <a:solidFill>
                  <a:schemeClr val="bg1"/>
                </a:solidFill>
              </a:rPr>
              <a:t>）</a:t>
            </a:r>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が</a:t>
            </a:r>
            <a:endParaRPr lang="en-US" altLang="ja-JP" sz="3600" dirty="0">
              <a:solidFill>
                <a:schemeClr val="bg1"/>
              </a:solidFill>
            </a:endParaRPr>
          </a:p>
          <a:p>
            <a:r>
              <a:rPr lang="ja-JP" altLang="en-US" sz="3600" dirty="0">
                <a:solidFill>
                  <a:schemeClr val="bg1"/>
                </a:solidFill>
              </a:rPr>
              <a:t>できるようにしましょう</a:t>
            </a:r>
          </a:p>
        </p:txBody>
      </p:sp>
      <p:pic>
        <p:nvPicPr>
          <p:cNvPr id="10" name="図 9" descr="マイナンバーPRキャラクターのマイナちゃんのイラスト"/>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17" y="3809341"/>
            <a:ext cx="1552067" cy="2269793"/>
          </a:xfrm>
          <a:prstGeom prst="rect">
            <a:avLst/>
          </a:prstGeom>
        </p:spPr>
      </p:pic>
      <p:pic>
        <p:nvPicPr>
          <p:cNvPr id="11" name="図 10" descr="「デジタル活用支援推進事業」を表すロゴマーク"/>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7485" y="196467"/>
            <a:ext cx="750231" cy="1113738"/>
          </a:xfrm>
          <a:prstGeom prst="rect">
            <a:avLst/>
          </a:prstGeom>
        </p:spPr>
      </p:pic>
      <p:pic>
        <p:nvPicPr>
          <p:cNvPr id="22" name="図 21" descr="国税庁e-Taxキャラクターのイータ君のイラスト&#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32240" y="4121070"/>
            <a:ext cx="1561369" cy="2010855"/>
          </a:xfrm>
          <a:prstGeom prst="rect">
            <a:avLst/>
          </a:prstGeom>
        </p:spPr>
      </p:pic>
      <p:sp>
        <p:nvSpPr>
          <p:cNvPr id="9" name="テキスト ボックス 8" descr="&#10;"/>
          <p:cNvSpPr txBox="1"/>
          <p:nvPr/>
        </p:nvSpPr>
        <p:spPr>
          <a:xfrm>
            <a:off x="4075280" y="5603450"/>
            <a:ext cx="1682070" cy="641201"/>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国税庁</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e-Tax</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イータ君</a:t>
            </a:r>
          </a:p>
        </p:txBody>
      </p:sp>
      <p:sp>
        <p:nvSpPr>
          <p:cNvPr id="12" name="テキスト ボックス 11"/>
          <p:cNvSpPr txBox="1"/>
          <p:nvPr/>
        </p:nvSpPr>
        <p:spPr>
          <a:xfrm>
            <a:off x="784365" y="5603450"/>
            <a:ext cx="1682070" cy="652743"/>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マイナンバー</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PR</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マイナちゃん</a:t>
            </a:r>
          </a:p>
        </p:txBody>
      </p:sp>
      <p:sp>
        <p:nvSpPr>
          <p:cNvPr id="15" name="テキスト ボックス 14">
            <a:extLst>
              <a:ext uri="{FF2B5EF4-FFF2-40B4-BE49-F238E27FC236}">
                <a16:creationId xmlns:a16="http://schemas.microsoft.com/office/drawing/2014/main" id="{5D81D4D6-5110-4FDB-A422-D38F27C69A93}"/>
              </a:ext>
            </a:extLst>
          </p:cNvPr>
          <p:cNvSpPr txBox="1"/>
          <p:nvPr/>
        </p:nvSpPr>
        <p:spPr>
          <a:xfrm>
            <a:off x="7544393" y="6384107"/>
            <a:ext cx="1016945" cy="276999"/>
          </a:xfrm>
          <a:prstGeom prst="rect">
            <a:avLst/>
          </a:prstGeom>
          <a:noFill/>
        </p:spPr>
        <p:txBody>
          <a:bodyPr wrap="none" rtlCol="0">
            <a:spAutoFit/>
          </a:bodyPr>
          <a:lstStyle/>
          <a:p>
            <a:pPr marL="7938"/>
            <a:r>
              <a:rPr kumimoji="1" lang="ja-JP" altLang="en-US" sz="1200" b="1" dirty="0">
                <a:latin typeface="Meiryo" charset="-128"/>
                <a:ea typeface="Meiryo" charset="-128"/>
                <a:cs typeface="Meiryo" charset="-128"/>
              </a:rPr>
              <a:t>令和</a:t>
            </a:r>
            <a:r>
              <a:rPr lang="en-US" altLang="ja-JP" sz="1200" b="1" dirty="0">
                <a:latin typeface="Meiryo" charset="-128"/>
                <a:ea typeface="Meiryo" charset="-128"/>
                <a:cs typeface="Meiryo" charset="-128"/>
              </a:rPr>
              <a:t>6</a:t>
            </a:r>
            <a:r>
              <a:rPr kumimoji="1" lang="ja-JP" altLang="en-US" sz="1200" b="1" dirty="0">
                <a:latin typeface="Meiryo" charset="-128"/>
                <a:ea typeface="Meiryo" charset="-128"/>
                <a:cs typeface="Meiryo" charset="-128"/>
              </a:rPr>
              <a:t>年</a:t>
            </a:r>
            <a:r>
              <a:rPr kumimoji="1" lang="en-US" altLang="ja-JP" sz="1200" b="1" dirty="0">
                <a:latin typeface="Meiryo" charset="-128"/>
                <a:ea typeface="Meiryo" charset="-128"/>
                <a:cs typeface="Meiryo" charset="-128"/>
              </a:rPr>
              <a:t>3</a:t>
            </a:r>
            <a:r>
              <a:rPr kumimoji="1" lang="ja-JP" altLang="en-US" sz="1200" b="1" dirty="0">
                <a:latin typeface="Meiryo" charset="-128"/>
                <a:ea typeface="Meiryo" charset="-128"/>
                <a:cs typeface="Meiryo" charset="-128"/>
              </a:rPr>
              <a:t>月</a:t>
            </a:r>
          </a:p>
        </p:txBody>
      </p:sp>
      <p:sp>
        <p:nvSpPr>
          <p:cNvPr id="4" name="テキスト ボックス 3">
            <a:extLst>
              <a:ext uri="{FF2B5EF4-FFF2-40B4-BE49-F238E27FC236}">
                <a16:creationId xmlns:a16="http://schemas.microsoft.com/office/drawing/2014/main" id="{5A0037AF-8809-DBAE-023A-0D255256B2AE}"/>
              </a:ext>
            </a:extLst>
          </p:cNvPr>
          <p:cNvSpPr txBox="1"/>
          <p:nvPr/>
        </p:nvSpPr>
        <p:spPr>
          <a:xfrm>
            <a:off x="1329700" y="156423"/>
            <a:ext cx="6484600" cy="1323439"/>
          </a:xfrm>
          <a:prstGeom prst="rect">
            <a:avLst/>
          </a:prstGeom>
          <a:noFill/>
        </p:spPr>
        <p:txBody>
          <a:bodyPr wrap="square" rtlCol="0">
            <a:spAutoFit/>
          </a:bodyPr>
          <a:lstStyle/>
          <a:p>
            <a:r>
              <a:rPr kumimoji="1" lang="en-US" altLang="ja-JP" sz="4000" b="1" dirty="0">
                <a:latin typeface="メイリオ" panose="020B0604030504040204" pitchFamily="50" charset="-128"/>
                <a:ea typeface="メイリオ" panose="020B0604030504040204" pitchFamily="50" charset="-128"/>
              </a:rPr>
              <a:t>iPhone</a:t>
            </a:r>
            <a:endParaRPr kumimoji="1" lang="ja-JP" altLang="en-US" sz="4000" b="1" dirty="0">
              <a:latin typeface="メイリオ" panose="020B0604030504040204" pitchFamily="50" charset="-128"/>
              <a:ea typeface="メイリオ" panose="020B0604030504040204" pitchFamily="50" charset="-128"/>
            </a:endParaRPr>
          </a:p>
          <a:p>
            <a:r>
              <a:rPr kumimoji="1" lang="ja-JP" altLang="en-US" sz="4000" b="1" dirty="0">
                <a:latin typeface="メイリオ" panose="020B0604030504040204" pitchFamily="50" charset="-128"/>
                <a:ea typeface="メイリオ" panose="020B0604030504040204" pitchFamily="50" charset="-128"/>
              </a:rPr>
              <a:t>スマートフォン活用編</a:t>
            </a:r>
            <a:r>
              <a:rPr kumimoji="1" lang="en-US" altLang="ja-JP" sz="4000" b="1" dirty="0">
                <a:latin typeface="メイリオ" panose="020B0604030504040204" pitchFamily="50" charset="-128"/>
                <a:ea typeface="メイリオ" panose="020B0604030504040204" pitchFamily="50" charset="-128"/>
              </a:rPr>
              <a:t> </a:t>
            </a:r>
            <a:endParaRPr kumimoji="1" lang="ja-JP" altLang="en-US" sz="40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5217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77525" y="497848"/>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マイナンバーカードで</a:t>
            </a:r>
            <a:r>
              <a:rPr lang="en-US" altLang="ja-JP" sz="4800" dirty="0">
                <a:solidFill>
                  <a:srgbClr val="009650"/>
                </a:solidFill>
              </a:rPr>
              <a:t>   e-Tax</a:t>
            </a:r>
            <a:r>
              <a:rPr lang="ja-JP" altLang="en-US" sz="4800" dirty="0">
                <a:solidFill>
                  <a:srgbClr val="009650"/>
                </a:solidFill>
              </a:rPr>
              <a:t>を利用できるよう</a:t>
            </a:r>
            <a:r>
              <a:rPr lang="en-US" altLang="ja-JP" sz="4800" dirty="0">
                <a:solidFill>
                  <a:srgbClr val="009650"/>
                </a:solidFill>
              </a:rPr>
              <a:t> </a:t>
            </a:r>
            <a:r>
              <a:rPr lang="ja-JP" altLang="en-US" sz="4800" dirty="0">
                <a:solidFill>
                  <a:srgbClr val="009650"/>
                </a:solidFill>
              </a:rPr>
              <a:t>にしましょう</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20021" t="8043" r="22798" b="10999"/>
          <a:stretch/>
        </p:blipFill>
        <p:spPr>
          <a:xfrm>
            <a:off x="340178" y="4602115"/>
            <a:ext cx="1284641" cy="1362357"/>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684" y="707234"/>
            <a:ext cx="7580466" cy="540000"/>
          </a:xfrm>
        </p:spPr>
        <p:txBody>
          <a:bodyPr>
            <a:normAutofit fontScale="90000"/>
          </a:bodyPr>
          <a:lstStyle/>
          <a:p>
            <a:r>
              <a:rPr lang="ja-JP" altLang="en-US" dirty="0"/>
              <a:t>マイナンバーカードを使ったスマホでの</a:t>
            </a:r>
            <a:br>
              <a:rPr lang="en-US" altLang="ja-JP" dirty="0"/>
            </a:br>
            <a:r>
              <a:rPr lang="ja-JP" altLang="en-US" dirty="0"/>
              <a:t>確定申告に</a:t>
            </a:r>
            <a:r>
              <a:rPr kumimoji="1" lang="ja-JP" altLang="en-US" dirty="0"/>
              <a:t>必要なも</a:t>
            </a:r>
            <a:r>
              <a:rPr kumimoji="1" lang="ja-JP" altLang="en-US" spc="-1000" dirty="0"/>
              <a:t>の</a:t>
            </a:r>
            <a:r>
              <a:rPr kumimoji="1" lang="ja-JP" altLang="en-US" dirty="0"/>
              <a:t>（事前準備）</a:t>
            </a:r>
          </a:p>
        </p:txBody>
      </p:sp>
      <p:sp>
        <p:nvSpPr>
          <p:cNvPr id="3" name="サブタイトル 2"/>
          <p:cNvSpPr>
            <a:spLocks noGrp="1"/>
          </p:cNvSpPr>
          <p:nvPr>
            <p:ph type="subTitle" idx="1"/>
          </p:nvPr>
        </p:nvSpPr>
        <p:spPr>
          <a:xfrm>
            <a:off x="507804" y="1435651"/>
            <a:ext cx="8280000" cy="540000"/>
          </a:xfrm>
        </p:spPr>
        <p:txBody>
          <a:bodyPr/>
          <a:lstStyle/>
          <a:p>
            <a:r>
              <a:rPr lang="ja-JP" altLang="en-US" dirty="0"/>
              <a:t>以下のものを準備しましょう。</a:t>
            </a:r>
            <a:endParaRPr kumimoji="1" lang="ja-JP" altLang="en-US" dirty="0"/>
          </a:p>
        </p:txBody>
      </p:sp>
      <p:sp>
        <p:nvSpPr>
          <p:cNvPr id="13" name="object 3" descr="パスワードを表すカギのイラスト">
            <a:extLst>
              <a:ext uri="{FF2B5EF4-FFF2-40B4-BE49-F238E27FC236}">
                <a16:creationId xmlns:a16="http://schemas.microsoft.com/office/drawing/2014/main" id="{D833A201-CB73-4083-BCCF-AABEA8E05CFA}"/>
              </a:ext>
            </a:extLst>
          </p:cNvPr>
          <p:cNvSpPr>
            <a:spLocks noChangeAspect="1"/>
          </p:cNvSpPr>
          <p:nvPr/>
        </p:nvSpPr>
        <p:spPr>
          <a:xfrm>
            <a:off x="4845748" y="4301956"/>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nvGrpSpPr>
          <p:cNvPr id="14" name="図形グループ 11" descr="スマートフォンのイラスト">
            <a:extLst>
              <a:ext uri="{FF2B5EF4-FFF2-40B4-BE49-F238E27FC236}">
                <a16:creationId xmlns:a16="http://schemas.microsoft.com/office/drawing/2014/main" id="{4C9293E3-80DA-40FD-A961-228E2589D66A}"/>
              </a:ext>
            </a:extLst>
          </p:cNvPr>
          <p:cNvGrpSpPr/>
          <p:nvPr/>
        </p:nvGrpSpPr>
        <p:grpSpPr>
          <a:xfrm>
            <a:off x="3026885" y="3547496"/>
            <a:ext cx="608802" cy="1280458"/>
            <a:chOff x="2766900" y="3587793"/>
            <a:chExt cx="810000" cy="1620000"/>
          </a:xfrm>
        </p:grpSpPr>
        <p:sp>
          <p:nvSpPr>
            <p:cNvPr id="15" name="角丸四角形 31">
              <a:extLst>
                <a:ext uri="{FF2B5EF4-FFF2-40B4-BE49-F238E27FC236}">
                  <a16:creationId xmlns:a16="http://schemas.microsoft.com/office/drawing/2014/main" id="{751C2C9B-EFBC-4978-B526-816D58F2B836}"/>
                </a:ext>
              </a:extLst>
            </p:cNvPr>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5D40E4-9E36-484C-8F3F-4465C2FA41D8}"/>
                </a:ext>
              </a:extLst>
            </p:cNvPr>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object 3" descr="パスワードを表すカギのイラスト">
            <a:extLst>
              <a:ext uri="{FF2B5EF4-FFF2-40B4-BE49-F238E27FC236}">
                <a16:creationId xmlns:a16="http://schemas.microsoft.com/office/drawing/2014/main" id="{68DAF22B-921E-4058-AE10-0B8532C89C5C}"/>
              </a:ext>
            </a:extLst>
          </p:cNvPr>
          <p:cNvSpPr>
            <a:spLocks noChangeAspect="1"/>
          </p:cNvSpPr>
          <p:nvPr/>
        </p:nvSpPr>
        <p:spPr>
          <a:xfrm>
            <a:off x="6286691" y="4311451"/>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8" name="object 3" descr="パスワードを表すカギのイラスト">
            <a:extLst>
              <a:ext uri="{FF2B5EF4-FFF2-40B4-BE49-F238E27FC236}">
                <a16:creationId xmlns:a16="http://schemas.microsoft.com/office/drawing/2014/main" id="{29B360AE-1C2B-4283-B678-0C1EB240D16B}"/>
              </a:ext>
            </a:extLst>
          </p:cNvPr>
          <p:cNvSpPr>
            <a:spLocks noChangeAspect="1"/>
          </p:cNvSpPr>
          <p:nvPr/>
        </p:nvSpPr>
        <p:spPr>
          <a:xfrm>
            <a:off x="7598696" y="4300092"/>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4" name="テキスト ボックス 23">
            <a:extLst>
              <a:ext uri="{FF2B5EF4-FFF2-40B4-BE49-F238E27FC236}">
                <a16:creationId xmlns:a16="http://schemas.microsoft.com/office/drawing/2014/main" id="{242DB5AE-95E8-42F8-AE1C-664D9D133691}"/>
              </a:ext>
            </a:extLst>
          </p:cNvPr>
          <p:cNvSpPr txBox="1"/>
          <p:nvPr/>
        </p:nvSpPr>
        <p:spPr>
          <a:xfrm>
            <a:off x="501346" y="1833406"/>
            <a:ext cx="192975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a:t>
            </a:r>
          </a:p>
        </p:txBody>
      </p:sp>
      <p:sp>
        <p:nvSpPr>
          <p:cNvPr id="25" name="テキスト ボックス 24">
            <a:extLst>
              <a:ext uri="{FF2B5EF4-FFF2-40B4-BE49-F238E27FC236}">
                <a16:creationId xmlns:a16="http://schemas.microsoft.com/office/drawing/2014/main" id="{71E0B816-1631-43A7-AE1A-3E38C829FDB7}"/>
              </a:ext>
            </a:extLst>
          </p:cNvPr>
          <p:cNvSpPr txBox="1"/>
          <p:nvPr/>
        </p:nvSpPr>
        <p:spPr>
          <a:xfrm>
            <a:off x="2499084" y="1836807"/>
            <a:ext cx="270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カード対応の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スマートフォン</a:t>
            </a:r>
          </a:p>
        </p:txBody>
      </p:sp>
      <p:sp>
        <p:nvSpPr>
          <p:cNvPr id="26" name="テキスト ボックス 25">
            <a:extLst>
              <a:ext uri="{FF2B5EF4-FFF2-40B4-BE49-F238E27FC236}">
                <a16:creationId xmlns:a16="http://schemas.microsoft.com/office/drawing/2014/main" id="{31CCC939-1CE4-40BE-BEA1-2EB0A1A3C8A5}"/>
              </a:ext>
            </a:extLst>
          </p:cNvPr>
          <p:cNvSpPr txBox="1"/>
          <p:nvPr/>
        </p:nvSpPr>
        <p:spPr>
          <a:xfrm>
            <a:off x="4599329" y="1833406"/>
            <a:ext cx="373589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マイナンバーカード受取時に設定したパスワード</a:t>
            </a:r>
          </a:p>
        </p:txBody>
      </p:sp>
      <p:sp>
        <p:nvSpPr>
          <p:cNvPr id="27" name="object 2" descr="マイナンバーカード表面の見本の画像">
            <a:extLst>
              <a:ext uri="{FF2B5EF4-FFF2-40B4-BE49-F238E27FC236}">
                <a16:creationId xmlns:a16="http://schemas.microsoft.com/office/drawing/2014/main" id="{ABD1210B-C0C7-49F0-B02C-F5C5FA595BEC}"/>
              </a:ext>
            </a:extLst>
          </p:cNvPr>
          <p:cNvSpPr>
            <a:spLocks noChangeAspect="1"/>
          </p:cNvSpPr>
          <p:nvPr/>
        </p:nvSpPr>
        <p:spPr>
          <a:xfrm>
            <a:off x="606417" y="3703681"/>
            <a:ext cx="1287432" cy="85322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8" name="テキスト ボックス 27">
            <a:extLst>
              <a:ext uri="{FF2B5EF4-FFF2-40B4-BE49-F238E27FC236}">
                <a16:creationId xmlns:a16="http://schemas.microsoft.com/office/drawing/2014/main" id="{011EC5F7-83FA-4165-9E73-DD213BD9C98F}"/>
              </a:ext>
            </a:extLst>
          </p:cNvPr>
          <p:cNvSpPr txBox="1"/>
          <p:nvPr/>
        </p:nvSpPr>
        <p:spPr>
          <a:xfrm>
            <a:off x="4599884" y="3176185"/>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利用者証明用</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29" name="テキスト ボックス 28">
            <a:extLst>
              <a:ext uri="{FF2B5EF4-FFF2-40B4-BE49-F238E27FC236}">
                <a16:creationId xmlns:a16="http://schemas.microsoft.com/office/drawing/2014/main" id="{4C1E5463-8908-471C-9BBF-6ED02CEE2492}"/>
              </a:ext>
            </a:extLst>
          </p:cNvPr>
          <p:cNvSpPr txBox="1"/>
          <p:nvPr/>
        </p:nvSpPr>
        <p:spPr>
          <a:xfrm>
            <a:off x="6070669" y="3154121"/>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券面事項入力補助用の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0" name="テキスト ボックス 29">
            <a:extLst>
              <a:ext uri="{FF2B5EF4-FFF2-40B4-BE49-F238E27FC236}">
                <a16:creationId xmlns:a16="http://schemas.microsoft.com/office/drawing/2014/main" id="{E926A708-545C-4743-9D15-31E75E1933C3}"/>
              </a:ext>
            </a:extLst>
          </p:cNvPr>
          <p:cNvSpPr txBox="1"/>
          <p:nvPr/>
        </p:nvSpPr>
        <p:spPr>
          <a:xfrm>
            <a:off x="7502902" y="3154121"/>
            <a:ext cx="1364145" cy="1169551"/>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署名用電子証明書の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英数字６桁～１６桁の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7" name="object 11">
            <a:extLst>
              <a:ext uri="{FF2B5EF4-FFF2-40B4-BE49-F238E27FC236}">
                <a16:creationId xmlns:a16="http://schemas.microsoft.com/office/drawing/2014/main" id="{C883CFA5-81E2-470C-8E63-C686C298007B}"/>
              </a:ext>
            </a:extLst>
          </p:cNvPr>
          <p:cNvSpPr txBox="1"/>
          <p:nvPr/>
        </p:nvSpPr>
        <p:spPr>
          <a:xfrm flipH="1">
            <a:off x="2192863" y="3803835"/>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38" name="object 11">
            <a:extLst>
              <a:ext uri="{FF2B5EF4-FFF2-40B4-BE49-F238E27FC236}">
                <a16:creationId xmlns:a16="http://schemas.microsoft.com/office/drawing/2014/main" id="{FCFE18AF-B694-45BE-AAAE-A472387EB96E}"/>
              </a:ext>
            </a:extLst>
          </p:cNvPr>
          <p:cNvSpPr txBox="1"/>
          <p:nvPr/>
        </p:nvSpPr>
        <p:spPr>
          <a:xfrm flipH="1">
            <a:off x="3852560" y="3794039"/>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20" name="図 2067" descr="マイナンバーカード対応のスマートフォンの機種を確認することができるQRコード"/>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4058" y="4965715"/>
            <a:ext cx="1281942" cy="1233105"/>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262443" y="5460156"/>
            <a:ext cx="2700000" cy="738664"/>
          </a:xfrm>
          <a:prstGeom prst="rect">
            <a:avLst/>
          </a:prstGeom>
          <a:noFill/>
        </p:spPr>
        <p:txBody>
          <a:bodyPr wrap="square" rtlCol="0">
            <a:spAutoFit/>
          </a:bodyPr>
          <a:lstStyle/>
          <a:p>
            <a:pPr marL="7938" indent="-7938"/>
            <a:r>
              <a:rPr lang="ja-JP" altLang="en-US" sz="1400" b="1" dirty="0">
                <a:solidFill>
                  <a:srgbClr val="009650"/>
                </a:solidFill>
                <a:latin typeface="Meiryo" charset="-128"/>
                <a:ea typeface="Meiryo" charset="-128"/>
                <a:cs typeface="Meiryo" charset="-128"/>
              </a:rPr>
              <a:t>マイナンバーカード対応</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スマートフォン機種の確認は</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こちらから</a:t>
            </a:r>
          </a:p>
        </p:txBody>
      </p:sp>
      <p:sp>
        <p:nvSpPr>
          <p:cNvPr id="22" name="テキスト ボックス 21">
            <a:extLst>
              <a:ext uri="{FF2B5EF4-FFF2-40B4-BE49-F238E27FC236}">
                <a16:creationId xmlns:a16="http://schemas.microsoft.com/office/drawing/2014/main" id="{40F19E96-B20A-477A-A7C4-949F3E966BE1}"/>
              </a:ext>
            </a:extLst>
          </p:cNvPr>
          <p:cNvSpPr txBox="1"/>
          <p:nvPr/>
        </p:nvSpPr>
        <p:spPr>
          <a:xfrm>
            <a:off x="7384365" y="5192569"/>
            <a:ext cx="1332000" cy="1015663"/>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本講座内で</a:t>
            </a:r>
            <a:r>
              <a:rPr lang="ja-JP" altLang="en-US" sz="1200" dirty="0">
                <a:latin typeface="Meiryo UI" panose="020B0604030504040204" pitchFamily="50" charset="-128"/>
                <a:ea typeface="Meiryo UI" panose="020B0604030504040204" pitchFamily="50" charset="-128"/>
              </a:rPr>
              <a:t>は</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使用しません。</a:t>
            </a:r>
            <a:endParaRPr kumimoji="1"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初回のみ必要</a:t>
            </a:r>
          </a:p>
          <a:p>
            <a:endParaRPr kumimoji="1" lang="ja-JP" altLang="en-US" sz="1200"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40F19E96-B20A-477A-A7C4-949F3E966BE1}"/>
              </a:ext>
            </a:extLst>
          </p:cNvPr>
          <p:cNvSpPr txBox="1"/>
          <p:nvPr/>
        </p:nvSpPr>
        <p:spPr>
          <a:xfrm>
            <a:off x="6210835" y="5198010"/>
            <a:ext cx="12849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任意</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636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3125"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19833" y="1409625"/>
            <a:ext cx="8735220" cy="540000"/>
          </a:xfrm>
        </p:spPr>
        <p:txBody>
          <a:bodyPr>
            <a:noAutofit/>
          </a:bodyPr>
          <a:lstStyle/>
          <a:p>
            <a:r>
              <a:rPr kumimoji="1" lang="ja-JP" altLang="en-US" sz="1800" dirty="0">
                <a:solidFill>
                  <a:srgbClr val="009650"/>
                </a:solidFill>
              </a:rPr>
              <a:t>スマホで確定申告を行う場合、</a:t>
            </a:r>
            <a:r>
              <a:rPr kumimoji="1" lang="en-US" altLang="ja-JP" sz="1800" dirty="0">
                <a:solidFill>
                  <a:srgbClr val="009650"/>
                </a:solidFill>
              </a:rPr>
              <a:t>e-Tax</a:t>
            </a:r>
            <a:r>
              <a:rPr kumimoji="1" lang="ja-JP" altLang="en-US" sz="1800" dirty="0">
                <a:solidFill>
                  <a:srgbClr val="009650"/>
                </a:solidFill>
              </a:rPr>
              <a:t>の</a:t>
            </a:r>
            <a:r>
              <a:rPr kumimoji="1" lang="en-US" altLang="ja-JP" sz="1800" dirty="0">
                <a:solidFill>
                  <a:srgbClr val="009650"/>
                </a:solidFill>
              </a:rPr>
              <a:t>I</a:t>
            </a:r>
            <a:r>
              <a:rPr kumimoji="1" lang="en-US" altLang="ja-JP" sz="1800" spc="-750" dirty="0">
                <a:solidFill>
                  <a:srgbClr val="009650"/>
                </a:solidFill>
              </a:rPr>
              <a:t>D</a:t>
            </a:r>
            <a:r>
              <a:rPr kumimoji="1" lang="ja-JP" altLang="en-US" sz="1800" dirty="0">
                <a:solidFill>
                  <a:srgbClr val="009650"/>
                </a:solidFill>
              </a:rPr>
              <a:t>（</a:t>
            </a:r>
            <a:r>
              <a:rPr lang="ja-JP" altLang="en-US" sz="1800" dirty="0">
                <a:solidFill>
                  <a:srgbClr val="009650"/>
                </a:solidFill>
              </a:rPr>
              <a:t>利用者識別番号</a:t>
            </a:r>
            <a:r>
              <a:rPr lang="ja-JP" altLang="en-US" sz="1800" spc="-750" dirty="0">
                <a:solidFill>
                  <a:srgbClr val="009650"/>
                </a:solidFill>
              </a:rPr>
              <a:t>）</a:t>
            </a:r>
            <a:r>
              <a:rPr lang="ja-JP" altLang="en-US" sz="1800" dirty="0">
                <a:solidFill>
                  <a:srgbClr val="009650"/>
                </a:solidFill>
              </a:rPr>
              <a:t>を取得する</a:t>
            </a:r>
            <a:endParaRPr lang="en-US" altLang="ja-JP" sz="1800" dirty="0">
              <a:solidFill>
                <a:srgbClr val="009650"/>
              </a:solidFill>
            </a:endParaRPr>
          </a:p>
          <a:p>
            <a:r>
              <a:rPr lang="ja-JP" altLang="en-US" sz="1800" dirty="0">
                <a:solidFill>
                  <a:srgbClr val="009650"/>
                </a:solidFill>
              </a:rPr>
              <a:t>必要があります。過去に申告されたことがある方は、以下をご確認ください。</a:t>
            </a:r>
            <a:endParaRPr lang="en-US" altLang="ja-JP" sz="1800" dirty="0">
              <a:solidFill>
                <a:srgbClr val="009650"/>
              </a:solidFill>
            </a:endParaRPr>
          </a:p>
          <a:p>
            <a:pPr marL="363538" indent="-355600"/>
            <a:r>
              <a:rPr lang="ja-JP" altLang="en-US" sz="2000" dirty="0"/>
              <a:t>●</a:t>
            </a:r>
            <a:r>
              <a:rPr lang="en-US" altLang="ja-JP" sz="2000" dirty="0"/>
              <a:t>	</a:t>
            </a:r>
            <a:r>
              <a:rPr lang="ja-JP" altLang="en-US" sz="2000" dirty="0"/>
              <a:t>過去に、税務署のパソコンなどで</a:t>
            </a:r>
            <a:r>
              <a:rPr lang="en-US" altLang="ja-JP" sz="2000" dirty="0"/>
              <a:t>e-Tax</a:t>
            </a:r>
            <a:r>
              <a:rPr lang="ja-JP" altLang="en-US" sz="2000" dirty="0"/>
              <a:t>をご利用された方は、</a:t>
            </a:r>
            <a:endParaRPr lang="en-US" altLang="ja-JP" sz="2000" dirty="0"/>
          </a:p>
          <a:p>
            <a:pPr marL="363538" indent="-355600"/>
            <a:r>
              <a:rPr lang="en-US" altLang="ja-JP" sz="2000" dirty="0"/>
              <a:t>	</a:t>
            </a:r>
            <a:r>
              <a:rPr lang="ja-JP" altLang="en-US" sz="2000" dirty="0"/>
              <a:t>次の書類に</a:t>
            </a:r>
            <a:r>
              <a:rPr lang="en-US" altLang="ja-JP" sz="2000" dirty="0"/>
              <a:t>e-Tax</a:t>
            </a:r>
            <a:r>
              <a:rPr lang="ja-JP" altLang="en-US" sz="2000" dirty="0"/>
              <a:t>の</a:t>
            </a:r>
            <a:r>
              <a:rPr lang="en-US" altLang="ja-JP" sz="2000" dirty="0"/>
              <a:t>ID</a:t>
            </a:r>
            <a:r>
              <a:rPr lang="ja-JP" altLang="en-US" sz="2000" dirty="0"/>
              <a:t>が表示されています。</a:t>
            </a:r>
            <a:endParaRPr lang="en-US" altLang="ja-JP" sz="2000" dirty="0"/>
          </a:p>
          <a:p>
            <a:pPr marL="363538" indent="-355600"/>
            <a:endParaRPr kumimoji="1" lang="en-US" altLang="ja-JP" sz="2000" dirty="0"/>
          </a:p>
          <a:p>
            <a:pPr marL="363538" indent="-355600"/>
            <a:endParaRPr lang="en-US" altLang="ja-JP" sz="2000" dirty="0"/>
          </a:p>
          <a:p>
            <a:pPr marL="363538" indent="-355600"/>
            <a:endParaRPr kumimoji="1" lang="en-US" altLang="ja-JP" sz="2000" dirty="0"/>
          </a:p>
          <a:p>
            <a:pPr marL="363538" indent="-355600"/>
            <a:endParaRPr kumimoji="1" lang="en-US" altLang="ja-JP" sz="2000" dirty="0"/>
          </a:p>
          <a:p>
            <a:pPr marL="363538" indent="-355600"/>
            <a:endParaRPr kumimoji="1" lang="en-US" altLang="ja-JP" sz="600" dirty="0"/>
          </a:p>
          <a:p>
            <a:pPr marL="363538" indent="-355600"/>
            <a:r>
              <a:rPr kumimoji="1" lang="ja-JP" altLang="en-US" sz="2000" dirty="0"/>
              <a:t>●</a:t>
            </a:r>
            <a:r>
              <a:rPr kumimoji="1" lang="en-US" altLang="ja-JP" sz="2000" dirty="0"/>
              <a:t>	</a:t>
            </a:r>
            <a:r>
              <a:rPr kumimoji="1" lang="ja-JP" altLang="en-US" sz="2000" dirty="0"/>
              <a:t>取得済みの方は、改めて取得する必要はありません。</a:t>
            </a:r>
            <a:endParaRPr kumimoji="1" lang="en-US" altLang="ja-JP" sz="2000" dirty="0"/>
          </a:p>
          <a:p>
            <a:pPr marL="363538" indent="-355600"/>
            <a:r>
              <a:rPr kumimoji="1" lang="ja-JP" altLang="en-US" sz="2000" dirty="0"/>
              <a:t>●</a:t>
            </a:r>
            <a:r>
              <a:rPr kumimoji="1" lang="en-US" altLang="ja-JP" sz="2000" dirty="0"/>
              <a:t>	</a:t>
            </a:r>
            <a:r>
              <a:rPr kumimoji="1" lang="ja-JP" altLang="en-US" sz="2000" dirty="0"/>
              <a:t>誤って複数（二重に）取得した場合は、最後に取得した</a:t>
            </a:r>
            <a:r>
              <a:rPr kumimoji="1" lang="en-US" altLang="ja-JP" sz="2000" dirty="0"/>
              <a:t>ID</a:t>
            </a:r>
            <a:r>
              <a:rPr lang="ja-JP" altLang="en-US" sz="2000" dirty="0"/>
              <a:t>が</a:t>
            </a:r>
            <a:endParaRPr lang="en-US" altLang="ja-JP" sz="2000" dirty="0"/>
          </a:p>
          <a:p>
            <a:pPr marL="363538" indent="-355600"/>
            <a:r>
              <a:rPr lang="en-US" altLang="ja-JP" sz="2000" dirty="0"/>
              <a:t>	</a:t>
            </a:r>
            <a:r>
              <a:rPr lang="ja-JP" altLang="en-US" sz="2000" dirty="0"/>
              <a:t>有効となり、古い</a:t>
            </a:r>
            <a:r>
              <a:rPr lang="en-US" altLang="ja-JP" sz="2000" dirty="0"/>
              <a:t>ID</a:t>
            </a:r>
            <a:r>
              <a:rPr lang="ja-JP" altLang="en-US" sz="2000" dirty="0"/>
              <a:t>に係る過去の申告状況が</a:t>
            </a:r>
            <a:endParaRPr lang="en-US" altLang="ja-JP" sz="2000" dirty="0"/>
          </a:p>
          <a:p>
            <a:pPr marL="363538" indent="-355600"/>
            <a:r>
              <a:rPr lang="en-US" altLang="ja-JP" sz="2000" dirty="0"/>
              <a:t>	</a:t>
            </a:r>
            <a:r>
              <a:rPr lang="ja-JP" altLang="en-US" sz="2000" dirty="0"/>
              <a:t>確認できなくなりますので、</a:t>
            </a:r>
            <a:r>
              <a:rPr kumimoji="1" lang="ja-JP" altLang="en-US" sz="2000" dirty="0"/>
              <a:t>ご注意ください。</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6"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10" name="図 9" descr="税務署で申告した際にもらえるご自身のIDが記載された紙のイメージ画像"/>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768" y="2915153"/>
            <a:ext cx="1836666" cy="1542799"/>
          </a:xfrm>
          <a:prstGeom prst="rect">
            <a:avLst/>
          </a:prstGeom>
        </p:spPr>
      </p:pic>
      <p:pic>
        <p:nvPicPr>
          <p:cNvPr id="11" name="図 10" descr="税務署で申告した際にもらえるご自身のIDが記載された紙のイメージ画像"/>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3989" y="2881286"/>
            <a:ext cx="2142778" cy="1620476"/>
          </a:xfrm>
          <a:prstGeom prst="rect">
            <a:avLst/>
          </a:prstGeom>
        </p:spPr>
      </p:pic>
      <p:pic>
        <p:nvPicPr>
          <p:cNvPr id="12" name="図 11" descr="税務署などの確定申告会場で申告書を作成された方に送付される確定申告のお知らせハガキのイメージ画像"/>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7713" y="2915153"/>
            <a:ext cx="2676316" cy="1653463"/>
          </a:xfrm>
          <a:prstGeom prst="rect">
            <a:avLst/>
          </a:prstGeom>
          <a:ln w="6350">
            <a:solidFill>
              <a:schemeClr val="tx1"/>
            </a:solidFill>
          </a:ln>
        </p:spPr>
      </p:pic>
    </p:spTree>
    <p:extLst>
      <p:ext uri="{BB962C8B-B14F-4D97-AF65-F5344CB8AC3E}">
        <p14:creationId xmlns:p14="http://schemas.microsoft.com/office/powerpoint/2010/main" val="162864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6188"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28306" y="1417156"/>
            <a:ext cx="8735220" cy="540000"/>
          </a:xfrm>
        </p:spPr>
        <p:txBody>
          <a:bodyPr>
            <a:noAutofit/>
          </a:bodyPr>
          <a:lstStyle/>
          <a:p>
            <a:pPr>
              <a:lnSpc>
                <a:spcPct val="100000"/>
              </a:lnSpc>
            </a:pPr>
            <a:r>
              <a:rPr lang="ja-JP" altLang="en-US" sz="2000" dirty="0">
                <a:solidFill>
                  <a:srgbClr val="009650"/>
                </a:solidFill>
              </a:rPr>
              <a:t>過去に</a:t>
            </a:r>
            <a:r>
              <a:rPr lang="en-US" altLang="ja-JP" sz="2000" dirty="0">
                <a:solidFill>
                  <a:srgbClr val="009650"/>
                </a:solidFill>
              </a:rPr>
              <a:t>ID</a:t>
            </a:r>
            <a:r>
              <a:rPr lang="ja-JP" altLang="en-US" sz="2000" dirty="0">
                <a:solidFill>
                  <a:srgbClr val="009650"/>
                </a:solidFill>
              </a:rPr>
              <a:t>を取得したものの、</a:t>
            </a:r>
            <a:r>
              <a:rPr lang="en-US" altLang="ja-JP" sz="2000" dirty="0">
                <a:solidFill>
                  <a:srgbClr val="009650"/>
                </a:solidFill>
              </a:rPr>
              <a:t>ID</a:t>
            </a:r>
            <a:r>
              <a:rPr lang="ja-JP" altLang="en-US" sz="2000" dirty="0">
                <a:solidFill>
                  <a:srgbClr val="009650"/>
                </a:solidFill>
              </a:rPr>
              <a:t>をお忘れの方、</a:t>
            </a:r>
            <a:endParaRPr lang="en-US" altLang="ja-JP" sz="2000" dirty="0">
              <a:solidFill>
                <a:srgbClr val="009650"/>
              </a:solidFill>
            </a:endParaRPr>
          </a:p>
          <a:p>
            <a:pPr>
              <a:lnSpc>
                <a:spcPct val="100000"/>
              </a:lnSpc>
            </a:pPr>
            <a:r>
              <a:rPr lang="ja-JP" altLang="en-US" sz="2000" dirty="0">
                <a:solidFill>
                  <a:srgbClr val="009650"/>
                </a:solidFill>
              </a:rPr>
              <a:t>暗証番号をお忘れの方は、変更等届出書を提</a:t>
            </a:r>
            <a:r>
              <a:rPr lang="ja-JP" altLang="en-US" sz="2000" spc="-750" dirty="0">
                <a:solidFill>
                  <a:srgbClr val="009650"/>
                </a:solidFill>
              </a:rPr>
              <a:t>出</a:t>
            </a:r>
            <a:r>
              <a:rPr lang="ja-JP" altLang="en-US" sz="2000" dirty="0">
                <a:solidFill>
                  <a:srgbClr val="009650"/>
                </a:solidFill>
              </a:rPr>
              <a:t>（送信</a:t>
            </a:r>
            <a:r>
              <a:rPr lang="ja-JP" altLang="en-US" sz="2000" spc="-750" dirty="0">
                <a:solidFill>
                  <a:srgbClr val="009650"/>
                </a:solidFill>
              </a:rPr>
              <a:t>）</a:t>
            </a:r>
            <a:r>
              <a:rPr lang="ja-JP" altLang="en-US" sz="2000" dirty="0">
                <a:solidFill>
                  <a:srgbClr val="009650"/>
                </a:solidFill>
              </a:rPr>
              <a:t>することで、</a:t>
            </a:r>
            <a:endParaRPr lang="en-US" altLang="ja-JP" sz="2000" dirty="0">
              <a:solidFill>
                <a:srgbClr val="009650"/>
              </a:solidFill>
            </a:endParaRPr>
          </a:p>
          <a:p>
            <a:pPr>
              <a:lnSpc>
                <a:spcPct val="100000"/>
              </a:lnSpc>
            </a:pPr>
            <a:r>
              <a:rPr lang="ja-JP" altLang="en-US" sz="2000" dirty="0">
                <a:solidFill>
                  <a:srgbClr val="009650"/>
                </a:solidFill>
              </a:rPr>
              <a:t>税務署から利用者識別番号の通知等を受けることができます。</a:t>
            </a:r>
            <a:endParaRPr lang="en-US" altLang="ja-JP" sz="2000" dirty="0">
              <a:solidFill>
                <a:srgbClr val="009650"/>
              </a:solidFill>
            </a:endParaRPr>
          </a:p>
          <a:p>
            <a:pPr>
              <a:lnSpc>
                <a:spcPct val="100000"/>
              </a:lnSpc>
            </a:pPr>
            <a:endParaRPr kumimoji="1" lang="en-US" altLang="ja-JP" sz="2000" dirty="0"/>
          </a:p>
          <a:p>
            <a:pPr marL="363538" indent="-363538">
              <a:lnSpc>
                <a:spcPct val="100000"/>
              </a:lnSpc>
            </a:pPr>
            <a:r>
              <a:rPr lang="ja-JP" altLang="en-US" sz="2000" dirty="0"/>
              <a:t>●</a:t>
            </a:r>
            <a:r>
              <a:rPr lang="en-US" altLang="ja-JP" sz="2000" dirty="0"/>
              <a:t>	</a:t>
            </a:r>
            <a:r>
              <a:rPr lang="ja-JP" altLang="en-US" sz="2000" dirty="0"/>
              <a:t>変更等届出書を提出する</a:t>
            </a:r>
            <a:endParaRPr lang="en-US" altLang="ja-JP" sz="2000" dirty="0"/>
          </a:p>
          <a:p>
            <a:pPr marL="363538" indent="-363538">
              <a:lnSpc>
                <a:spcPct val="100000"/>
              </a:lnSpc>
            </a:pPr>
            <a:r>
              <a:rPr lang="ja-JP" altLang="en-US" sz="1600" b="0" dirty="0"/>
              <a:t>　</a:t>
            </a:r>
            <a:r>
              <a:rPr lang="en-US" altLang="ja-JP" sz="1600" b="0" dirty="0"/>
              <a:t>	</a:t>
            </a:r>
            <a:r>
              <a:rPr lang="en-US" altLang="ja-JP" sz="1600" dirty="0">
                <a:hlinkClick r:id="rId3"/>
              </a:rPr>
              <a:t>https://www.e-tax.nta.go.jp/todokedesho/kaishi3.htm#tabs_2</a:t>
            </a:r>
            <a:endParaRPr lang="en-US" altLang="ja-JP" sz="1600" dirty="0"/>
          </a:p>
          <a:p>
            <a:pPr marL="363538" indent="-363538">
              <a:lnSpc>
                <a:spcPct val="100000"/>
              </a:lnSpc>
            </a:pPr>
            <a:endParaRPr kumimoji="1" lang="en-US" altLang="ja-JP" sz="2000" b="0" dirty="0"/>
          </a:p>
          <a:p>
            <a:pPr marL="363538" indent="-363538">
              <a:lnSpc>
                <a:spcPct val="100000"/>
              </a:lnSpc>
            </a:pPr>
            <a:r>
              <a:rPr kumimoji="1" lang="ja-JP" altLang="en-US" sz="2000" b="0" dirty="0"/>
              <a:t>➡</a:t>
            </a:r>
            <a:r>
              <a:rPr kumimoji="1" lang="en-US" altLang="ja-JP" sz="2000" b="0" dirty="0"/>
              <a:t>	</a:t>
            </a:r>
            <a:r>
              <a:rPr kumimoji="1" lang="ja-JP" altLang="en-US" sz="2000" b="0" dirty="0"/>
              <a:t>上記のページの「変更等届</a:t>
            </a:r>
            <a:r>
              <a:rPr kumimoji="1" lang="ja-JP" altLang="en-US" sz="2000" b="0" spc="-750" dirty="0"/>
              <a:t>出</a:t>
            </a:r>
            <a:r>
              <a:rPr kumimoji="1" lang="ja-JP" altLang="en-US" sz="2000" b="0" dirty="0"/>
              <a:t>（個人の方用）</a:t>
            </a:r>
            <a:endParaRPr kumimoji="1" lang="en-US" altLang="ja-JP" sz="2000" b="0" dirty="0"/>
          </a:p>
          <a:p>
            <a:pPr marL="363538" indent="-363538">
              <a:lnSpc>
                <a:spcPct val="100000"/>
              </a:lnSpc>
            </a:pPr>
            <a:r>
              <a:rPr lang="en-US" altLang="ja-JP" sz="2000" b="0" dirty="0"/>
              <a:t>	</a:t>
            </a:r>
            <a:r>
              <a:rPr lang="ja-JP" altLang="en-US" sz="2000" b="0" dirty="0"/>
              <a:t>利用者識別番号・暗証番号をお忘れになった方」</a:t>
            </a:r>
            <a:endParaRPr lang="en-US" altLang="ja-JP" sz="2000" b="0" dirty="0"/>
          </a:p>
          <a:p>
            <a:pPr marL="363538" indent="-363538">
              <a:lnSpc>
                <a:spcPct val="100000"/>
              </a:lnSpc>
            </a:pPr>
            <a:r>
              <a:rPr kumimoji="1" lang="en-US" altLang="ja-JP" sz="2000" b="0" dirty="0"/>
              <a:t>	</a:t>
            </a:r>
            <a:r>
              <a:rPr kumimoji="1" lang="ja-JP" altLang="en-US" sz="2000" b="0" dirty="0"/>
              <a:t>から変更等届出書を提出してください。</a:t>
            </a:r>
            <a:endParaRPr kumimoji="1" lang="en-US" altLang="ja-JP" sz="2000" b="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8596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7" name="図 6" descr="変更届出書を提出するためのQRコード">
            <a:extLst>
              <a:ext uri="{FF2B5EF4-FFF2-40B4-BE49-F238E27FC236}">
                <a16:creationId xmlns:a16="http://schemas.microsoft.com/office/drawing/2014/main" id="{476FFCF6-364C-4C94-BDF0-ED08EA247EC3}"/>
              </a:ext>
            </a:extLst>
          </p:cNvPr>
          <p:cNvPicPr>
            <a:picLocks noChangeAspect="1"/>
          </p:cNvPicPr>
          <p:nvPr/>
        </p:nvPicPr>
        <p:blipFill>
          <a:blip r:embed="rId4"/>
          <a:stretch>
            <a:fillRect/>
          </a:stretch>
        </p:blipFill>
        <p:spPr>
          <a:xfrm>
            <a:off x="6870193" y="3964952"/>
            <a:ext cx="1139094" cy="1139094"/>
          </a:xfrm>
          <a:prstGeom prst="rect">
            <a:avLst/>
          </a:prstGeom>
        </p:spPr>
      </p:pic>
    </p:spTree>
    <p:extLst>
      <p:ext uri="{BB962C8B-B14F-4D97-AF65-F5344CB8AC3E}">
        <p14:creationId xmlns:p14="http://schemas.microsoft.com/office/powerpoint/2010/main" val="316769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検索画面の画像">
            <a:extLst>
              <a:ext uri="{FF2B5EF4-FFF2-40B4-BE49-F238E27FC236}">
                <a16:creationId xmlns:a16="http://schemas.microsoft.com/office/drawing/2014/main" id="{B8F7E5D9-478D-36F9-7FBB-A927AF0A3B8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40668"/>
          <a:stretch/>
        </p:blipFill>
        <p:spPr>
          <a:xfrm>
            <a:off x="7000905" y="1946171"/>
            <a:ext cx="1620000" cy="1842263"/>
          </a:xfrm>
          <a:prstGeom prst="rect">
            <a:avLst/>
          </a:prstGeom>
          <a:ln w="9525">
            <a:solidFill>
              <a:schemeClr val="tx1">
                <a:lumMod val="50000"/>
                <a:lumOff val="50000"/>
              </a:schemeClr>
            </a:solidFill>
          </a:ln>
        </p:spPr>
      </p:pic>
      <p:pic>
        <p:nvPicPr>
          <p:cNvPr id="57" name="図 56" descr="検索画面に「マイナポータル」と入力する時の画面の画像">
            <a:extLst>
              <a:ext uri="{FF2B5EF4-FFF2-40B4-BE49-F238E27FC236}">
                <a16:creationId xmlns:a16="http://schemas.microsoft.com/office/drawing/2014/main" id="{7258D314-4E71-6DF8-97B4-81624A1C4BC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257" b="62365"/>
          <a:stretch/>
        </p:blipFill>
        <p:spPr>
          <a:xfrm>
            <a:off x="7067716" y="2837808"/>
            <a:ext cx="1761470" cy="1077074"/>
          </a:xfrm>
          <a:prstGeom prst="rect">
            <a:avLst/>
          </a:prstGeom>
          <a:ln w="9525">
            <a:solidFill>
              <a:schemeClr val="tx1"/>
            </a:solidFill>
          </a:ln>
        </p:spPr>
      </p:pic>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481300" y="1379621"/>
            <a:ext cx="8280000"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CACC210D-42CC-63FA-46F0-4F05C2C6CC7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595" b="54578"/>
          <a:stretch/>
        </p:blipFill>
        <p:spPr>
          <a:xfrm>
            <a:off x="7032893" y="3998077"/>
            <a:ext cx="1764599" cy="1559179"/>
          </a:xfrm>
          <a:prstGeom prst="rect">
            <a:avLst/>
          </a:prstGeom>
          <a:ln>
            <a:solidFill>
              <a:schemeClr val="tx1"/>
            </a:solidFill>
          </a:ln>
        </p:spPr>
      </p:pic>
      <p:sp>
        <p:nvSpPr>
          <p:cNvPr id="14" name="テキスト ボックス 13">
            <a:extLst>
              <a:ext uri="{FF2B5EF4-FFF2-40B4-BE49-F238E27FC236}">
                <a16:creationId xmlns:a16="http://schemas.microsoft.com/office/drawing/2014/main" id="{62773A8E-B988-8BE7-2AAA-4B12AFAB738D}"/>
              </a:ext>
            </a:extLst>
          </p:cNvPr>
          <p:cNvSpPr txBox="1"/>
          <p:nvPr/>
        </p:nvSpPr>
        <p:spPr>
          <a:xfrm>
            <a:off x="3176590" y="5598922"/>
            <a:ext cx="5652595"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以上の条件を満たしていない可能性があります。</a:t>
            </a:r>
            <a:endParaRPr lang="en-US" altLang="ja-JP" sz="1100" dirty="0">
              <a:latin typeface="Meiryo" charset="-128"/>
              <a:ea typeface="Meiryo" charset="-128"/>
              <a:cs typeface="Meiryo" charset="-128"/>
            </a:endParaRPr>
          </a:p>
          <a:p>
            <a:pPr marL="201600" indent="-201600"/>
            <a:r>
              <a:rPr lang="ja-JP" altLang="en-US" sz="1100" dirty="0">
                <a:latin typeface="Meiryo" charset="-128"/>
                <a:ea typeface="Meiryo" charset="-128"/>
                <a:cs typeface="Meiryo" charset="-128"/>
              </a:rPr>
              <a:t>　 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grpSp>
        <p:nvGrpSpPr>
          <p:cNvPr id="89" name="図形グループ 36">
            <a:extLst>
              <a:ext uri="{FF2B5EF4-FFF2-40B4-BE49-F238E27FC236}">
                <a16:creationId xmlns:a16="http://schemas.microsoft.com/office/drawing/2014/main" id="{BC4104C9-C208-621D-1445-87205FE66759}"/>
              </a:ext>
            </a:extLst>
          </p:cNvPr>
          <p:cNvGrpSpPr/>
          <p:nvPr/>
        </p:nvGrpSpPr>
        <p:grpSpPr>
          <a:xfrm>
            <a:off x="7996928" y="4079760"/>
            <a:ext cx="492443" cy="461665"/>
            <a:chOff x="7516281" y="2673548"/>
            <a:chExt cx="492443" cy="461665"/>
          </a:xfrm>
        </p:grpSpPr>
        <p:sp>
          <p:nvSpPr>
            <p:cNvPr id="90" name="円/楕円 37">
              <a:extLst>
                <a:ext uri="{FF2B5EF4-FFF2-40B4-BE49-F238E27FC236}">
                  <a16:creationId xmlns:a16="http://schemas.microsoft.com/office/drawing/2014/main" id="{AAE64C34-777E-800E-470C-BDF7F2883B2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C0EDE1E-4247-771E-68FE-D827BD5C9270}"/>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pic>
        <p:nvPicPr>
          <p:cNvPr id="6" name="図 5" descr="検索アイコンがある画面の画像">
            <a:extLst>
              <a:ext uri="{FF2B5EF4-FFF2-40B4-BE49-F238E27FC236}">
                <a16:creationId xmlns:a16="http://schemas.microsoft.com/office/drawing/2014/main" id="{EDC3BA7B-A1A5-A6E6-8CB1-EA368D11AA85}"/>
              </a:ext>
            </a:extLst>
          </p:cNvPr>
          <p:cNvPicPr>
            <a:picLocks noChangeAspect="1"/>
          </p:cNvPicPr>
          <p:nvPr/>
        </p:nvPicPr>
        <p:blipFill rotWithShape="1">
          <a:blip r:embed="rId9">
            <a:extLst>
              <a:ext uri="{28A0092B-C50C-407E-A947-70E740481C1C}">
                <a14:useLocalDpi xmlns:a14="http://schemas.microsoft.com/office/drawing/2010/main" val="0"/>
              </a:ext>
            </a:extLst>
          </a:blip>
          <a:srcRect t="4221"/>
          <a:stretch/>
        </p:blipFill>
        <p:spPr>
          <a:xfrm>
            <a:off x="4952838" y="2080110"/>
            <a:ext cx="1687420" cy="3477146"/>
          </a:xfrm>
          <a:prstGeom prst="rect">
            <a:avLst/>
          </a:prstGeom>
          <a:noFill/>
          <a:ln w="3175" cap="sq">
            <a:solidFill>
              <a:schemeClr val="tx1"/>
            </a:solidFill>
            <a:miter lim="800000"/>
          </a:ln>
          <a:effectLst>
            <a:outerShdw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テキスト ボックス 10">
            <a:extLst>
              <a:ext uri="{FF2B5EF4-FFF2-40B4-BE49-F238E27FC236}">
                <a16:creationId xmlns:a16="http://schemas.microsoft.com/office/drawing/2014/main" id="{74AC1F97-2192-B008-6E6B-BA3DC52ACA93}"/>
              </a:ext>
            </a:extLst>
          </p:cNvPr>
          <p:cNvSpPr txBox="1"/>
          <p:nvPr/>
        </p:nvSpPr>
        <p:spPr>
          <a:xfrm>
            <a:off x="256465" y="1700808"/>
            <a:ext cx="2869325" cy="4031873"/>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ホーム画面で「</a:t>
            </a:r>
            <a:r>
              <a:rPr lang="en-US" altLang="ja-JP" sz="1600" b="1" dirty="0">
                <a:latin typeface="Meiryo" charset="-128"/>
                <a:ea typeface="Meiryo" charset="-128"/>
                <a:cs typeface="Meiryo" charset="-128"/>
              </a:rPr>
              <a:t>AppStore</a:t>
            </a:r>
            <a:r>
              <a:rPr lang="ja-JP" altLang="en-US" sz="1600" b="1" dirty="0">
                <a:latin typeface="Meiryo" charset="-128"/>
                <a:ea typeface="Meiryo" charset="-128"/>
                <a:cs typeface="Meiryo" charset="-128"/>
              </a:rPr>
              <a:t>」をダブルタップ</a:t>
            </a:r>
            <a:endParaRPr lang="en-US" altLang="ja-JP" sz="1600" b="1" dirty="0">
              <a:latin typeface="Meiryo" charset="-128"/>
              <a:ea typeface="Meiryo" charset="-128"/>
              <a:cs typeface="Meiryo" charset="-128"/>
            </a:endParaRPr>
          </a:p>
          <a:p>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a:p>
            <a:r>
              <a:rPr lang="ja-JP" altLang="en-US" sz="1600" b="1" dirty="0">
                <a:latin typeface="Meiryo" charset="-128"/>
                <a:ea typeface="Meiryo" charset="-128"/>
                <a:cs typeface="Meiryo" charset="-128"/>
              </a:rPr>
              <a:t>画面右下の「検索」を</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ダブルタップ</a:t>
            </a:r>
            <a:endParaRPr lang="en-US" altLang="ja-JP" sz="1600" b="1" dirty="0">
              <a:latin typeface="Meiryo" charset="-128"/>
              <a:ea typeface="Meiryo" charset="-128"/>
              <a:cs typeface="Meiryo" charset="-128"/>
            </a:endParaRPr>
          </a:p>
          <a:p>
            <a:pPr indent="-417600"/>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a:p>
            <a:pPr indent="-417600"/>
            <a:r>
              <a:rPr lang="ja-JP" altLang="en-US" sz="1600" b="1" dirty="0">
                <a:latin typeface="Meiryo" charset="-128"/>
                <a:ea typeface="Meiryo" charset="-128"/>
                <a:cs typeface="Meiryo" charset="-128"/>
              </a:rPr>
              <a:t>検索ボックスをダブルタップして</a:t>
            </a:r>
            <a:r>
              <a:rPr kumimoji="1" lang="ja-JP" altLang="en-US" sz="1600" b="1" spc="-16" dirty="0">
                <a:latin typeface="メイリオ" panose="020B0604030504040204" pitchFamily="50" charset="-128"/>
                <a:ea typeface="メイリオ" panose="020B0604030504040204" pitchFamily="50" charset="-128"/>
              </a:rPr>
              <a:t>「</a:t>
            </a:r>
            <a:r>
              <a:rPr lang="en-US" altLang="ja-JP" sz="16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600" b="1" kern="100" dirty="0">
                <a:latin typeface="メイリオ" panose="020B0604030504040204" pitchFamily="50" charset="-128"/>
                <a:ea typeface="メイリオ" panose="020B0604030504040204" pitchFamily="50" charset="-128"/>
                <a:cs typeface="Times New Roman" panose="02020603050405020304" pitchFamily="18" charset="0"/>
              </a:rPr>
              <a:t>マイナポータル</a:t>
            </a:r>
            <a:r>
              <a:rPr kumimoji="1" lang="ja-JP" altLang="en-US" sz="1600" b="1" spc="-16" dirty="0">
                <a:latin typeface="メイリオ" panose="020B0604030504040204" pitchFamily="50" charset="-128"/>
                <a:ea typeface="メイリオ" panose="020B0604030504040204" pitchFamily="50" charset="-128"/>
              </a:rPr>
              <a:t>」</a:t>
            </a:r>
            <a:r>
              <a:rPr lang="ja-JP" altLang="en-US" sz="1600" b="1" spc="-16" dirty="0">
                <a:latin typeface="メイリオ" panose="020B0604030504040204" pitchFamily="50" charset="-128"/>
                <a:ea typeface="メイリオ" panose="020B0604030504040204" pitchFamily="50" charset="-128"/>
              </a:rPr>
              <a:t>と入力し</a:t>
            </a:r>
            <a:r>
              <a:rPr kumimoji="1" lang="ja-JP" altLang="en-US" sz="1600" b="1" spc="-16" dirty="0">
                <a:latin typeface="メイリオ" panose="020B0604030504040204" pitchFamily="50" charset="-128"/>
                <a:ea typeface="メイリオ" panose="020B0604030504040204" pitchFamily="50" charset="-128"/>
              </a:rPr>
              <a:t>検索をダブルタップ</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2400" b="1" spc="-16" dirty="0">
                <a:solidFill>
                  <a:srgbClr val="009650"/>
                </a:solidFill>
                <a:latin typeface="Meiryo" charset="-128"/>
                <a:ea typeface="Meiryo" charset="-128"/>
              </a:rPr>
              <a:t>❹</a:t>
            </a:r>
            <a:endParaRPr lang="en-US" altLang="ja-JP" sz="2400" b="1" spc="-16" dirty="0">
              <a:solidFill>
                <a:srgbClr val="009650"/>
              </a:solidFill>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検索結果の中から該当の</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アプリまでスワイプし</a:t>
            </a:r>
            <a:endParaRPr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「入手」をダブルタップ</a:t>
            </a:r>
            <a:endParaRPr kumimoji="1" lang="en-US" altLang="ja-JP" sz="1600" b="1" spc="-16" dirty="0">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BCB88EDF-849A-23E1-FF2E-FDD9A94D77E6}"/>
              </a:ext>
            </a:extLst>
          </p:cNvPr>
          <p:cNvSpPr/>
          <p:nvPr/>
        </p:nvSpPr>
        <p:spPr>
          <a:xfrm>
            <a:off x="4444097" y="1611908"/>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7A184B0E-46F9-2066-F637-57E22A4BBA53}"/>
              </a:ext>
            </a:extLst>
          </p:cNvPr>
          <p:cNvSpPr/>
          <p:nvPr/>
        </p:nvSpPr>
        <p:spPr>
          <a:xfrm>
            <a:off x="7028967" y="2208192"/>
            <a:ext cx="1548000" cy="2064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カギ線コネクタ 64">
            <a:extLst>
              <a:ext uri="{FF2B5EF4-FFF2-40B4-BE49-F238E27FC236}">
                <a16:creationId xmlns:a16="http://schemas.microsoft.com/office/drawing/2014/main" id="{FA952EA8-E080-82C5-1795-CCBA126B602A}"/>
              </a:ext>
            </a:extLst>
          </p:cNvPr>
          <p:cNvCxnSpPr>
            <a:cxnSpLocks/>
            <a:stCxn id="50" idx="3"/>
            <a:endCxn id="15" idx="1"/>
          </p:cNvCxnSpPr>
          <p:nvPr/>
        </p:nvCxnSpPr>
        <p:spPr>
          <a:xfrm flipV="1">
            <a:off x="6662046" y="2311421"/>
            <a:ext cx="366921" cy="3114870"/>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01E83570-38CB-1378-C58C-E94B13B608BE}"/>
              </a:ext>
            </a:extLst>
          </p:cNvPr>
          <p:cNvSpPr/>
          <p:nvPr/>
        </p:nvSpPr>
        <p:spPr>
          <a:xfrm>
            <a:off x="8379085" y="4413961"/>
            <a:ext cx="405710" cy="1872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94">
            <a:extLst>
              <a:ext uri="{FF2B5EF4-FFF2-40B4-BE49-F238E27FC236}">
                <a16:creationId xmlns:a16="http://schemas.microsoft.com/office/drawing/2014/main" id="{2E8DCA9B-7756-07DB-625E-73DF0E86720B}"/>
              </a:ext>
            </a:extLst>
          </p:cNvPr>
          <p:cNvGrpSpPr/>
          <p:nvPr/>
        </p:nvGrpSpPr>
        <p:grpSpPr>
          <a:xfrm>
            <a:off x="6885278" y="1959160"/>
            <a:ext cx="296586" cy="293005"/>
            <a:chOff x="4232441" y="3995693"/>
            <a:chExt cx="296586" cy="293005"/>
          </a:xfrm>
        </p:grpSpPr>
        <p:sp>
          <p:nvSpPr>
            <p:cNvPr id="41" name="円/楕円 95">
              <a:extLst>
                <a:ext uri="{FF2B5EF4-FFF2-40B4-BE49-F238E27FC236}">
                  <a16:creationId xmlns:a16="http://schemas.microsoft.com/office/drawing/2014/main" id="{0D8F2C9C-E4B1-8A48-0511-9F5173ADA20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96">
              <a:extLst>
                <a:ext uri="{FF2B5EF4-FFF2-40B4-BE49-F238E27FC236}">
                  <a16:creationId xmlns:a16="http://schemas.microsoft.com/office/drawing/2014/main" id="{B63EDFDB-C516-F179-F9AD-1D79D6762AF4}"/>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3" name="Picture 4" descr="グラフィカル ユーザー インターフェイス, アプリケーション&#10;&#10;説明は自動で生成されたものです">
            <a:extLst>
              <a:ext uri="{FF2B5EF4-FFF2-40B4-BE49-F238E27FC236}">
                <a16:creationId xmlns:a16="http://schemas.microsoft.com/office/drawing/2014/main" id="{13282857-2F4F-0262-E797-1B2AF1BAD62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6372" y="2529545"/>
            <a:ext cx="1708913" cy="30428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4" name="四角形: 角を丸くする 43">
            <a:extLst>
              <a:ext uri="{FF2B5EF4-FFF2-40B4-BE49-F238E27FC236}">
                <a16:creationId xmlns:a16="http://schemas.microsoft.com/office/drawing/2014/main" id="{6A1A06EB-06F8-B1D2-FA8F-C0363C9F31FC}"/>
              </a:ext>
            </a:extLst>
          </p:cNvPr>
          <p:cNvSpPr/>
          <p:nvPr/>
        </p:nvSpPr>
        <p:spPr>
          <a:xfrm>
            <a:off x="3066533" y="3029547"/>
            <a:ext cx="426976" cy="42398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5" name="図形グループ 94">
            <a:extLst>
              <a:ext uri="{FF2B5EF4-FFF2-40B4-BE49-F238E27FC236}">
                <a16:creationId xmlns:a16="http://schemas.microsoft.com/office/drawing/2014/main" id="{C561BB0C-D45E-B7F0-3415-A2F22551E4EE}"/>
              </a:ext>
            </a:extLst>
          </p:cNvPr>
          <p:cNvGrpSpPr/>
          <p:nvPr/>
        </p:nvGrpSpPr>
        <p:grpSpPr>
          <a:xfrm>
            <a:off x="2859416" y="2860347"/>
            <a:ext cx="296587" cy="293005"/>
            <a:chOff x="2897417" y="3995693"/>
            <a:chExt cx="296587" cy="293005"/>
          </a:xfrm>
        </p:grpSpPr>
        <p:sp>
          <p:nvSpPr>
            <p:cNvPr id="47" name="円/楕円 95">
              <a:extLst>
                <a:ext uri="{FF2B5EF4-FFF2-40B4-BE49-F238E27FC236}">
                  <a16:creationId xmlns:a16="http://schemas.microsoft.com/office/drawing/2014/main" id="{B71CC682-AE74-3393-0E94-FA3B58692D2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A996506F-0CDF-2E76-2CAE-6B36ACA7946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50" name="四角形: 角を丸くする 49">
            <a:extLst>
              <a:ext uri="{FF2B5EF4-FFF2-40B4-BE49-F238E27FC236}">
                <a16:creationId xmlns:a16="http://schemas.microsoft.com/office/drawing/2014/main" id="{2E55D930-3C7F-2298-A9D2-86BCBCB9F657}"/>
              </a:ext>
            </a:extLst>
          </p:cNvPr>
          <p:cNvSpPr/>
          <p:nvPr/>
        </p:nvSpPr>
        <p:spPr>
          <a:xfrm>
            <a:off x="6288742" y="5280234"/>
            <a:ext cx="373304" cy="292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正方形/長方形 50">
            <a:extLst>
              <a:ext uri="{FF2B5EF4-FFF2-40B4-BE49-F238E27FC236}">
                <a16:creationId xmlns:a16="http://schemas.microsoft.com/office/drawing/2014/main" id="{BB795805-FDC2-0BC0-6D66-F569489E33EF}"/>
              </a:ext>
            </a:extLst>
          </p:cNvPr>
          <p:cNvSpPr/>
          <p:nvPr/>
        </p:nvSpPr>
        <p:spPr>
          <a:xfrm>
            <a:off x="5045198" y="1785273"/>
            <a:ext cx="185737" cy="67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図 53">
            <a:extLst>
              <a:ext uri="{FF2B5EF4-FFF2-40B4-BE49-F238E27FC236}">
                <a16:creationId xmlns:a16="http://schemas.microsoft.com/office/drawing/2014/main" id="{14775009-CC39-B036-5E69-355907BE81F2}"/>
              </a:ext>
            </a:extLst>
          </p:cNvPr>
          <p:cNvPicPr>
            <a:picLocks noChangeAspect="1"/>
          </p:cNvPicPr>
          <p:nvPr/>
        </p:nvPicPr>
        <p:blipFill>
          <a:blip r:embed="rId11"/>
          <a:stretch>
            <a:fillRect/>
          </a:stretch>
        </p:blipFill>
        <p:spPr>
          <a:xfrm rot="10800000">
            <a:off x="3138722" y="2531046"/>
            <a:ext cx="184832" cy="76211"/>
          </a:xfrm>
          <a:prstGeom prst="rect">
            <a:avLst/>
          </a:prstGeom>
        </p:spPr>
      </p:pic>
      <p:grpSp>
        <p:nvGrpSpPr>
          <p:cNvPr id="59" name="図形グループ 91">
            <a:extLst>
              <a:ext uri="{FF2B5EF4-FFF2-40B4-BE49-F238E27FC236}">
                <a16:creationId xmlns:a16="http://schemas.microsoft.com/office/drawing/2014/main" id="{E3018640-4044-ED05-9F7C-49C2AC30033B}"/>
              </a:ext>
            </a:extLst>
          </p:cNvPr>
          <p:cNvGrpSpPr/>
          <p:nvPr/>
        </p:nvGrpSpPr>
        <p:grpSpPr>
          <a:xfrm>
            <a:off x="6152022" y="4734409"/>
            <a:ext cx="296586" cy="293005"/>
            <a:chOff x="3546641" y="3995693"/>
            <a:chExt cx="296586" cy="293005"/>
          </a:xfrm>
        </p:grpSpPr>
        <p:sp>
          <p:nvSpPr>
            <p:cNvPr id="60" name="円/楕円 92">
              <a:extLst>
                <a:ext uri="{FF2B5EF4-FFF2-40B4-BE49-F238E27FC236}">
                  <a16:creationId xmlns:a16="http://schemas.microsoft.com/office/drawing/2014/main" id="{44DD2657-4A8E-4DE1-9CB2-0649691920E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93">
              <a:extLst>
                <a:ext uri="{FF2B5EF4-FFF2-40B4-BE49-F238E27FC236}">
                  <a16:creationId xmlns:a16="http://schemas.microsoft.com/office/drawing/2014/main" id="{AE033DD0-6970-0D5A-BF61-4F1928BD7FF1}"/>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69" name="カギ線コネクタ 64">
            <a:extLst>
              <a:ext uri="{FF2B5EF4-FFF2-40B4-BE49-F238E27FC236}">
                <a16:creationId xmlns:a16="http://schemas.microsoft.com/office/drawing/2014/main" id="{164DE98B-71F3-0797-F0EA-479081975241}"/>
              </a:ext>
            </a:extLst>
          </p:cNvPr>
          <p:cNvCxnSpPr>
            <a:cxnSpLocks/>
            <a:stCxn id="70" idx="2"/>
            <a:endCxn id="35" idx="0"/>
          </p:cNvCxnSpPr>
          <p:nvPr/>
        </p:nvCxnSpPr>
        <p:spPr>
          <a:xfrm rot="16200000" flipH="1">
            <a:off x="7471922" y="3303942"/>
            <a:ext cx="1321779" cy="898258"/>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E3536936-CC24-A85B-A32F-99F92268B0C1}"/>
              </a:ext>
            </a:extLst>
          </p:cNvPr>
          <p:cNvSpPr/>
          <p:nvPr/>
        </p:nvSpPr>
        <p:spPr>
          <a:xfrm>
            <a:off x="7087575" y="2831473"/>
            <a:ext cx="1192214" cy="2607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a:extLst>
              <a:ext uri="{FF2B5EF4-FFF2-40B4-BE49-F238E27FC236}">
                <a16:creationId xmlns:a16="http://schemas.microsoft.com/office/drawing/2014/main" id="{635A5BA2-34A0-E32A-623D-DCAD5038F72D}"/>
              </a:ext>
            </a:extLst>
          </p:cNvPr>
          <p:cNvCxnSpPr>
            <a:cxnSpLocks/>
          </p:cNvCxnSpPr>
          <p:nvPr/>
        </p:nvCxnSpPr>
        <p:spPr>
          <a:xfrm>
            <a:off x="7682871" y="2414650"/>
            <a:ext cx="6540" cy="396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2">
            <a:extLst>
              <a:ext uri="{FF2B5EF4-FFF2-40B4-BE49-F238E27FC236}">
                <a16:creationId xmlns:a16="http://schemas.microsoft.com/office/drawing/2014/main" id="{DA0452B6-CF7D-516B-53B6-F06EDD4EAF54}"/>
              </a:ext>
            </a:extLst>
          </p:cNvPr>
          <p:cNvSpPr>
            <a:spLocks noChangeArrowheads="1"/>
          </p:cNvSpPr>
          <p:nvPr/>
        </p:nvSpPr>
        <p:spPr bwMode="auto">
          <a:xfrm>
            <a:off x="2876305" y="1728830"/>
            <a:ext cx="2782282"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a:t>
            </a: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『アプリを開くときには、</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Siriを起動して「○○を開いて」</a:t>
            </a:r>
            <a:endParaRPr kumimoji="0" lang="en-US"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222222"/>
                </a:solidFill>
                <a:effectLst/>
                <a:latin typeface="メイリオ" panose="020B0604030504040204" pitchFamily="50" charset="-128"/>
                <a:ea typeface="メイリオ" panose="020B0604030504040204" pitchFamily="50" charset="-128"/>
                <a:cs typeface="Arial" panose="020B0604020202020204" pitchFamily="34" charset="0"/>
              </a:rPr>
              <a:t>と声をかけてもいいでしょう</a:t>
            </a:r>
            <a:r>
              <a:rPr kumimoji="0" lang="ja-JP" altLang="ja-JP" sz="1100" b="1"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rPr>
              <a:t> </a:t>
            </a:r>
          </a:p>
        </p:txBody>
      </p:sp>
      <p:grpSp>
        <p:nvGrpSpPr>
          <p:cNvPr id="80" name="図形グループ 94">
            <a:extLst>
              <a:ext uri="{FF2B5EF4-FFF2-40B4-BE49-F238E27FC236}">
                <a16:creationId xmlns:a16="http://schemas.microsoft.com/office/drawing/2014/main" id="{EB8B77E7-148A-6D45-A53C-04AC80A67E74}"/>
              </a:ext>
            </a:extLst>
          </p:cNvPr>
          <p:cNvGrpSpPr/>
          <p:nvPr/>
        </p:nvGrpSpPr>
        <p:grpSpPr>
          <a:xfrm>
            <a:off x="6955109" y="2589912"/>
            <a:ext cx="296586" cy="293005"/>
            <a:chOff x="4232441" y="3995693"/>
            <a:chExt cx="296586" cy="293005"/>
          </a:xfrm>
        </p:grpSpPr>
        <p:sp>
          <p:nvSpPr>
            <p:cNvPr id="81" name="円/楕円 95">
              <a:extLst>
                <a:ext uri="{FF2B5EF4-FFF2-40B4-BE49-F238E27FC236}">
                  <a16:creationId xmlns:a16="http://schemas.microsoft.com/office/drawing/2014/main" id="{E3022C6C-D3C9-D3B3-EFA2-63A72230BFB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96">
              <a:extLst>
                <a:ext uri="{FF2B5EF4-FFF2-40B4-BE49-F238E27FC236}">
                  <a16:creationId xmlns:a16="http://schemas.microsoft.com/office/drawing/2014/main" id="{5F1ABC94-F990-D9CC-15AE-F895795685C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15850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コンパクトディスク が含まれている画像&#10;&#10;自動的に生成された説明">
            <a:extLst>
              <a:ext uri="{FF2B5EF4-FFF2-40B4-BE49-F238E27FC236}">
                <a16:creationId xmlns:a16="http://schemas.microsoft.com/office/drawing/2014/main" id="{34CE635D-2904-1F02-2A38-9098D10CF2A8}"/>
              </a:ext>
            </a:extLst>
          </p:cNvPr>
          <p:cNvPicPr>
            <a:picLocks noChangeAspect="1"/>
          </p:cNvPicPr>
          <p:nvPr/>
        </p:nvPicPr>
        <p:blipFill>
          <a:blip r:embed="rId4"/>
          <a:stretch>
            <a:fillRect/>
          </a:stretch>
        </p:blipFill>
        <p:spPr>
          <a:xfrm>
            <a:off x="4722508" y="2203406"/>
            <a:ext cx="1615428" cy="3495951"/>
          </a:xfrm>
          <a:prstGeom prst="rect">
            <a:avLst/>
          </a:prstGeom>
        </p:spPr>
      </p:pic>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マイナポータルの利用開始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97276" y="4728799"/>
            <a:ext cx="885702" cy="1580370"/>
          </a:xfrm>
          <a:prstGeom prst="rect">
            <a:avLst/>
          </a:prstGeom>
        </p:spPr>
      </p:pic>
      <p:pic>
        <p:nvPicPr>
          <p:cNvPr id="6" name="図 5">
            <a:extLst>
              <a:ext uri="{FF2B5EF4-FFF2-40B4-BE49-F238E27FC236}">
                <a16:creationId xmlns:a16="http://schemas.microsoft.com/office/drawing/2014/main" id="{297D9C16-4847-1EDF-0DF0-65ECB9F110A7}"/>
              </a:ext>
            </a:extLst>
          </p:cNvPr>
          <p:cNvPicPr>
            <a:picLocks noChangeAspect="1"/>
          </p:cNvPicPr>
          <p:nvPr/>
        </p:nvPicPr>
        <p:blipFill rotWithShape="1">
          <a:blip r:embed="rId8"/>
          <a:srcRect l="28526" t="24539" r="54311" b="4971"/>
          <a:stretch/>
        </p:blipFill>
        <p:spPr>
          <a:xfrm>
            <a:off x="6835278" y="2203406"/>
            <a:ext cx="1714210" cy="3501317"/>
          </a:xfrm>
          <a:prstGeom prst="rect">
            <a:avLst/>
          </a:prstGeom>
          <a:ln>
            <a:solidFill>
              <a:schemeClr val="tx1"/>
            </a:solidFill>
          </a:ln>
        </p:spPr>
      </p:pic>
      <p:sp>
        <p:nvSpPr>
          <p:cNvPr id="11" name="テキスト ボックス 10">
            <a:extLst>
              <a:ext uri="{FF2B5EF4-FFF2-40B4-BE49-F238E27FC236}">
                <a16:creationId xmlns:a16="http://schemas.microsoft.com/office/drawing/2014/main" id="{4BD5F9A2-AAB7-DF0E-82B3-13B4715E912C}"/>
              </a:ext>
            </a:extLst>
          </p:cNvPr>
          <p:cNvSpPr txBox="1"/>
          <p:nvPr/>
        </p:nvSpPr>
        <p:spPr>
          <a:xfrm>
            <a:off x="416744" y="2494390"/>
            <a:ext cx="4004042"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ホーム画面で「マイナポータル」</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のアイコンをダブルタップ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をダブルタップ</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24A27D4-C9EC-6A69-9871-ADD938424DB7}"/>
              </a:ext>
            </a:extLst>
          </p:cNvPr>
          <p:cNvSpPr/>
          <p:nvPr/>
        </p:nvSpPr>
        <p:spPr>
          <a:xfrm>
            <a:off x="6835278" y="4031851"/>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図形グループ 69">
            <a:extLst>
              <a:ext uri="{FF2B5EF4-FFF2-40B4-BE49-F238E27FC236}">
                <a16:creationId xmlns:a16="http://schemas.microsoft.com/office/drawing/2014/main" id="{6E557402-5DBD-477A-8E2D-9A6366637B58}"/>
              </a:ext>
            </a:extLst>
          </p:cNvPr>
          <p:cNvGrpSpPr/>
          <p:nvPr/>
        </p:nvGrpSpPr>
        <p:grpSpPr>
          <a:xfrm>
            <a:off x="6818718" y="3681487"/>
            <a:ext cx="492443" cy="461665"/>
            <a:chOff x="7516281" y="2673548"/>
            <a:chExt cx="492443" cy="461665"/>
          </a:xfrm>
        </p:grpSpPr>
        <p:sp>
          <p:nvSpPr>
            <p:cNvPr id="16" name="円/楕円 70">
              <a:extLst>
                <a:ext uri="{FF2B5EF4-FFF2-40B4-BE49-F238E27FC236}">
                  <a16:creationId xmlns:a16="http://schemas.microsoft.com/office/drawing/2014/main" id="{F4533D0B-2BE1-914C-9A6C-407205534DE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AF2954C-199E-406D-6FC4-9FD0E8C26C3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9" name="正方形/長方形 18">
            <a:extLst>
              <a:ext uri="{FF2B5EF4-FFF2-40B4-BE49-F238E27FC236}">
                <a16:creationId xmlns:a16="http://schemas.microsoft.com/office/drawing/2014/main" id="{FF8E6E80-D9A8-1BB9-72C0-C409B8951B65}"/>
              </a:ext>
            </a:extLst>
          </p:cNvPr>
          <p:cNvSpPr/>
          <p:nvPr/>
        </p:nvSpPr>
        <p:spPr>
          <a:xfrm>
            <a:off x="4774940" y="2507473"/>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D106B359-B104-71FF-215A-007D8B8FCA68}"/>
              </a:ext>
            </a:extLst>
          </p:cNvPr>
          <p:cNvGrpSpPr/>
          <p:nvPr/>
        </p:nvGrpSpPr>
        <p:grpSpPr>
          <a:xfrm>
            <a:off x="4356388" y="2276640"/>
            <a:ext cx="492443" cy="461665"/>
            <a:chOff x="-1073078" y="3856872"/>
            <a:chExt cx="492443" cy="461665"/>
          </a:xfrm>
        </p:grpSpPr>
        <p:sp>
          <p:nvSpPr>
            <p:cNvPr id="21" name="楕円 20">
              <a:extLst>
                <a:ext uri="{FF2B5EF4-FFF2-40B4-BE49-F238E27FC236}">
                  <a16:creationId xmlns:a16="http://schemas.microsoft.com/office/drawing/2014/main" id="{1B184378-8A81-1E0A-184C-19B5D99AD9E4}"/>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C14B94C4-740A-0DF1-C1DA-FE2F11D1CE6C}"/>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6" name="字幕 14">
            <a:extLst>
              <a:ext uri="{FF2B5EF4-FFF2-40B4-BE49-F238E27FC236}">
                <a16:creationId xmlns:a16="http://schemas.microsoft.com/office/drawing/2014/main" id="{8068C1A0-A5E5-7C7D-8DC4-158645AC59D6}"/>
              </a:ext>
            </a:extLst>
          </p:cNvPr>
          <p:cNvSpPr>
            <a:spLocks noGrp="1"/>
          </p:cNvSpPr>
          <p:nvPr>
            <p:ph type="subTitle" idx="1"/>
          </p:nvPr>
        </p:nvSpPr>
        <p:spPr>
          <a:xfrm>
            <a:off x="507804" y="1437099"/>
            <a:ext cx="8280000" cy="360000"/>
          </a:xfrm>
        </p:spPr>
        <p:txBody>
          <a:bodyPr>
            <a:noAutofit/>
          </a:bodyPr>
          <a:lstStyle/>
          <a:p>
            <a:r>
              <a:rPr lang="ja-JP" altLang="en-US" dirty="0"/>
              <a:t>マイナポータルアプリへログインしましょう</a:t>
            </a:r>
            <a:endParaRPr lang="en-US" altLang="ja-JP" dirty="0"/>
          </a:p>
        </p:txBody>
      </p:sp>
    </p:spTree>
    <p:extLst>
      <p:ext uri="{BB962C8B-B14F-4D97-AF65-F5344CB8AC3E}">
        <p14:creationId xmlns:p14="http://schemas.microsoft.com/office/powerpoint/2010/main" val="2584979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682D0B15-A170-3577-EFF9-3B8AA26EC9BF}"/>
              </a:ext>
            </a:extLst>
          </p:cNvPr>
          <p:cNvPicPr>
            <a:picLocks noChangeAspect="1"/>
          </p:cNvPicPr>
          <p:nvPr/>
        </p:nvPicPr>
        <p:blipFill rotWithShape="1">
          <a:blip r:embed="rId4"/>
          <a:srcRect t="3335"/>
          <a:stretch/>
        </p:blipFill>
        <p:spPr>
          <a:xfrm>
            <a:off x="6909428" y="2850630"/>
            <a:ext cx="1658840" cy="2734701"/>
          </a:xfrm>
          <a:prstGeom prst="rect">
            <a:avLst/>
          </a:prstGeom>
          <a:ln>
            <a:solidFill>
              <a:schemeClr val="tx1"/>
            </a:solidFill>
          </a:ln>
        </p:spPr>
      </p:pic>
      <p:pic>
        <p:nvPicPr>
          <p:cNvPr id="69" name="図 68">
            <a:extLst>
              <a:ext uri="{FF2B5EF4-FFF2-40B4-BE49-F238E27FC236}">
                <a16:creationId xmlns:a16="http://schemas.microsoft.com/office/drawing/2014/main" id="{92BD9CD8-74B1-2526-BC3F-81130FC0B6A3}"/>
              </a:ext>
            </a:extLst>
          </p:cNvPr>
          <p:cNvPicPr>
            <a:picLocks noChangeAspect="1"/>
          </p:cNvPicPr>
          <p:nvPr/>
        </p:nvPicPr>
        <p:blipFill>
          <a:blip r:embed="rId5"/>
          <a:stretch>
            <a:fillRect/>
          </a:stretch>
        </p:blipFill>
        <p:spPr>
          <a:xfrm>
            <a:off x="4971818" y="2850631"/>
            <a:ext cx="1434252" cy="2738609"/>
          </a:xfrm>
          <a:prstGeom prst="rect">
            <a:avLst/>
          </a:prstGeom>
          <a:ln>
            <a:solidFill>
              <a:schemeClr val="tx1"/>
            </a:solidFill>
          </a:ln>
        </p:spPr>
      </p:pic>
      <p:pic>
        <p:nvPicPr>
          <p:cNvPr id="70" name="図 69">
            <a:extLst>
              <a:ext uri="{FF2B5EF4-FFF2-40B4-BE49-F238E27FC236}">
                <a16:creationId xmlns:a16="http://schemas.microsoft.com/office/drawing/2014/main" id="{97B3CBAF-BA79-1DB8-5701-FE434562492C}"/>
              </a:ext>
            </a:extLst>
          </p:cNvPr>
          <p:cNvPicPr>
            <a:picLocks noChangeAspect="1"/>
          </p:cNvPicPr>
          <p:nvPr/>
        </p:nvPicPr>
        <p:blipFill>
          <a:blip r:embed="rId6"/>
          <a:stretch>
            <a:fillRect/>
          </a:stretch>
        </p:blipFill>
        <p:spPr>
          <a:xfrm>
            <a:off x="483580" y="2961562"/>
            <a:ext cx="1671046" cy="3051474"/>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36"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13" name="テキスト ボックス 12">
            <a:extLst>
              <a:ext uri="{FF2B5EF4-FFF2-40B4-BE49-F238E27FC236}">
                <a16:creationId xmlns:a16="http://schemas.microsoft.com/office/drawing/2014/main" id="{54FCC149-02CB-9984-EC63-A6DAF632ECB9}"/>
              </a:ext>
            </a:extLst>
          </p:cNvPr>
          <p:cNvSpPr txBox="1"/>
          <p:nvPr/>
        </p:nvSpPr>
        <p:spPr>
          <a:xfrm>
            <a:off x="2186697"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sp>
        <p:nvSpPr>
          <p:cNvPr id="21" name="字幕 6">
            <a:extLst>
              <a:ext uri="{FF2B5EF4-FFF2-40B4-BE49-F238E27FC236}">
                <a16:creationId xmlns:a16="http://schemas.microsoft.com/office/drawing/2014/main" id="{EB11F688-D71F-8BE6-4C66-176902967422}"/>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30" name="テキスト ボックス 29">
            <a:extLst>
              <a:ext uri="{FF2B5EF4-FFF2-40B4-BE49-F238E27FC236}">
                <a16:creationId xmlns:a16="http://schemas.microsoft.com/office/drawing/2014/main" id="{16C55F05-EF91-3DA7-4531-5035CE41F617}"/>
              </a:ext>
            </a:extLst>
          </p:cNvPr>
          <p:cNvSpPr txBox="1"/>
          <p:nvPr/>
        </p:nvSpPr>
        <p:spPr>
          <a:xfrm>
            <a:off x="2181493"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2D4063B2-CFF3-DA5C-5148-46EB3B0F48BA}"/>
              </a:ext>
            </a:extLst>
          </p:cNvPr>
          <p:cNvSpPr/>
          <p:nvPr/>
        </p:nvSpPr>
        <p:spPr>
          <a:xfrm>
            <a:off x="483580" y="3294215"/>
            <a:ext cx="1699657" cy="634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76174E8-B807-75FD-C557-E8D6B0281D2E}"/>
              </a:ext>
            </a:extLst>
          </p:cNvPr>
          <p:cNvSpPr txBox="1"/>
          <p:nvPr/>
        </p:nvSpPr>
        <p:spPr>
          <a:xfrm>
            <a:off x="606951" y="1738582"/>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53" name="図形グループ 49">
            <a:extLst>
              <a:ext uri="{FF2B5EF4-FFF2-40B4-BE49-F238E27FC236}">
                <a16:creationId xmlns:a16="http://schemas.microsoft.com/office/drawing/2014/main" id="{5A37516C-DE3E-E89A-AE78-301A5113FF04}"/>
              </a:ext>
            </a:extLst>
          </p:cNvPr>
          <p:cNvGrpSpPr/>
          <p:nvPr/>
        </p:nvGrpSpPr>
        <p:grpSpPr>
          <a:xfrm>
            <a:off x="276496" y="2813512"/>
            <a:ext cx="492443" cy="461665"/>
            <a:chOff x="7542439" y="2734482"/>
            <a:chExt cx="492443" cy="461665"/>
          </a:xfrm>
        </p:grpSpPr>
        <p:sp>
          <p:nvSpPr>
            <p:cNvPr id="56" name="円/楕円 50">
              <a:extLst>
                <a:ext uri="{FF2B5EF4-FFF2-40B4-BE49-F238E27FC236}">
                  <a16:creationId xmlns:a16="http://schemas.microsoft.com/office/drawing/2014/main" id="{925C73F4-B48D-48CA-6E47-A9221805FA4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9EB6075D-50AC-1265-E335-7295486A32B7}"/>
                </a:ext>
              </a:extLst>
            </p:cNvPr>
            <p:cNvSpPr/>
            <p:nvPr/>
          </p:nvSpPr>
          <p:spPr>
            <a:xfrm>
              <a:off x="7542439" y="273448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9" name="テキスト ボックス 58">
            <a:extLst>
              <a:ext uri="{FF2B5EF4-FFF2-40B4-BE49-F238E27FC236}">
                <a16:creationId xmlns:a16="http://schemas.microsoft.com/office/drawing/2014/main" id="{154F03ED-DC30-12DE-E614-EE703713494A}"/>
              </a:ext>
            </a:extLst>
          </p:cNvPr>
          <p:cNvSpPr txBox="1"/>
          <p:nvPr/>
        </p:nvSpPr>
        <p:spPr>
          <a:xfrm>
            <a:off x="210638" y="2114552"/>
            <a:ext cx="3808942"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4184D1EE-F591-EB72-22F1-46A9A51D0574}"/>
              </a:ext>
            </a:extLst>
          </p:cNvPr>
          <p:cNvSpPr txBox="1"/>
          <p:nvPr/>
        </p:nvSpPr>
        <p:spPr>
          <a:xfrm>
            <a:off x="3133681" y="2099565"/>
            <a:ext cx="2240928"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❷</a:t>
            </a:r>
            <a:r>
              <a:rPr lang="ja-JP" altLang="en-US" sz="1400" b="1" dirty="0">
                <a:latin typeface="Meiryo" charset="-128"/>
                <a:ea typeface="Meiryo" charset="-128"/>
                <a:cs typeface="Meiryo" charset="-128"/>
              </a:rPr>
              <a:t>「読み取り開始」を</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ダブルタップ</a:t>
            </a:r>
            <a:endParaRPr lang="en-US" altLang="ja-JP" sz="1400" b="1" dirty="0">
              <a:latin typeface="Meiryo" charset="-128"/>
              <a:ea typeface="Meiryo" charset="-128"/>
              <a:cs typeface="Meiryo" charset="-128"/>
            </a:endParaRPr>
          </a:p>
        </p:txBody>
      </p:sp>
      <p:cxnSp>
        <p:nvCxnSpPr>
          <p:cNvPr id="61" name="直線矢印コネクタ 60">
            <a:extLst>
              <a:ext uri="{FF2B5EF4-FFF2-40B4-BE49-F238E27FC236}">
                <a16:creationId xmlns:a16="http://schemas.microsoft.com/office/drawing/2014/main" id="{EFA48DCC-88D1-7806-D122-E7732E8648D1}"/>
              </a:ext>
            </a:extLst>
          </p:cNvPr>
          <p:cNvCxnSpPr>
            <a:cxnSpLocks/>
          </p:cNvCxnSpPr>
          <p:nvPr/>
        </p:nvCxnSpPr>
        <p:spPr>
          <a:xfrm>
            <a:off x="6504252"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図形グループ 25">
            <a:extLst>
              <a:ext uri="{FF2B5EF4-FFF2-40B4-BE49-F238E27FC236}">
                <a16:creationId xmlns:a16="http://schemas.microsoft.com/office/drawing/2014/main" id="{28AC8E44-9EF6-5881-A089-394511532C4E}"/>
              </a:ext>
            </a:extLst>
          </p:cNvPr>
          <p:cNvGrpSpPr/>
          <p:nvPr/>
        </p:nvGrpSpPr>
        <p:grpSpPr>
          <a:xfrm>
            <a:off x="6711081" y="2779827"/>
            <a:ext cx="492444" cy="461665"/>
            <a:chOff x="7516280" y="2673548"/>
            <a:chExt cx="492444" cy="461665"/>
          </a:xfrm>
        </p:grpSpPr>
        <p:sp>
          <p:nvSpPr>
            <p:cNvPr id="66" name="円/楕円 26">
              <a:extLst>
                <a:ext uri="{FF2B5EF4-FFF2-40B4-BE49-F238E27FC236}">
                  <a16:creationId xmlns:a16="http://schemas.microsoft.com/office/drawing/2014/main" id="{5B5E3D40-A759-9B12-6944-890CF5E6662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D1101D81-FDAE-6014-7BFE-C7BCDECF832C}"/>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72" name="正方形/長方形 71">
            <a:extLst>
              <a:ext uri="{FF2B5EF4-FFF2-40B4-BE49-F238E27FC236}">
                <a16:creationId xmlns:a16="http://schemas.microsoft.com/office/drawing/2014/main" id="{EE7B2DB0-84B0-87F3-CBE8-4F615B6B3B9C}"/>
              </a:ext>
            </a:extLst>
          </p:cNvPr>
          <p:cNvSpPr/>
          <p:nvPr/>
        </p:nvSpPr>
        <p:spPr>
          <a:xfrm>
            <a:off x="4971142" y="5228360"/>
            <a:ext cx="1395547" cy="34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45">
            <a:extLst>
              <a:ext uri="{FF2B5EF4-FFF2-40B4-BE49-F238E27FC236}">
                <a16:creationId xmlns:a16="http://schemas.microsoft.com/office/drawing/2014/main" id="{8A4ACA3B-909C-72E3-0A8E-AF8FCF87F666}"/>
              </a:ext>
            </a:extLst>
          </p:cNvPr>
          <p:cNvGrpSpPr/>
          <p:nvPr/>
        </p:nvGrpSpPr>
        <p:grpSpPr>
          <a:xfrm>
            <a:off x="4710703" y="4951051"/>
            <a:ext cx="492443" cy="461665"/>
            <a:chOff x="7516281" y="2673548"/>
            <a:chExt cx="492443" cy="461665"/>
          </a:xfrm>
        </p:grpSpPr>
        <p:sp>
          <p:nvSpPr>
            <p:cNvPr id="51" name="円/楕円 47">
              <a:extLst>
                <a:ext uri="{FF2B5EF4-FFF2-40B4-BE49-F238E27FC236}">
                  <a16:creationId xmlns:a16="http://schemas.microsoft.com/office/drawing/2014/main" id="{5EFFF2A8-DA70-8719-B76F-84836853852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2032283-AB0C-23E0-E3BD-BFA54EC73AD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4" name="テキスト ボックス 73">
            <a:extLst>
              <a:ext uri="{FF2B5EF4-FFF2-40B4-BE49-F238E27FC236}">
                <a16:creationId xmlns:a16="http://schemas.microsoft.com/office/drawing/2014/main" id="{2CDEBF10-826A-71BD-85CD-671B5BA565E5}"/>
              </a:ext>
            </a:extLst>
          </p:cNvPr>
          <p:cNvSpPr txBox="1"/>
          <p:nvPr/>
        </p:nvSpPr>
        <p:spPr>
          <a:xfrm>
            <a:off x="5268207" y="2058771"/>
            <a:ext cx="3729038" cy="761747"/>
          </a:xfrm>
          <a:prstGeom prst="rect">
            <a:avLst/>
          </a:prstGeom>
          <a:noFill/>
        </p:spPr>
        <p:txBody>
          <a:bodyPr wrap="square">
            <a:spAutoFit/>
          </a:bodyPr>
          <a:lstStyle/>
          <a:p>
            <a:pPr>
              <a:lnSpc>
                <a:spcPct val="90000"/>
              </a:lnSpc>
            </a:pPr>
            <a:r>
              <a:rPr lang="ja-JP" altLang="en-US" sz="2400" b="1" dirty="0">
                <a:solidFill>
                  <a:srgbClr val="009650"/>
                </a:solidFill>
                <a:latin typeface="Meiryo" charset="-128"/>
                <a:ea typeface="Meiryo" charset="-128"/>
                <a:cs typeface="Meiryo" charset="-128"/>
              </a:rPr>
              <a:t>❸</a:t>
            </a:r>
            <a:r>
              <a:rPr lang="ja-JP" altLang="en-US" sz="1200" b="1" dirty="0">
                <a:latin typeface="Meiryo" charset="-128"/>
                <a:ea typeface="Meiryo" charset="-128"/>
                <a:cs typeface="Meiryo" charset="-128"/>
              </a:rPr>
              <a:t>「読み取りが完了しました」が表示されるまで</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マイナンバーカードをスマートフォン裏面に</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密着させてください</a:t>
            </a:r>
            <a:endParaRPr lang="en-US" altLang="ja-JP" sz="1200" b="1" dirty="0">
              <a:latin typeface="Meiryo" charset="-128"/>
              <a:ea typeface="Meiryo" charset="-128"/>
              <a:cs typeface="Meiryo" charset="-128"/>
            </a:endParaRPr>
          </a:p>
        </p:txBody>
      </p:sp>
    </p:spTree>
    <p:extLst>
      <p:ext uri="{BB962C8B-B14F-4D97-AF65-F5344CB8AC3E}">
        <p14:creationId xmlns:p14="http://schemas.microsoft.com/office/powerpoint/2010/main" val="197370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図 71">
            <a:extLst>
              <a:ext uri="{FF2B5EF4-FFF2-40B4-BE49-F238E27FC236}">
                <a16:creationId xmlns:a16="http://schemas.microsoft.com/office/drawing/2014/main" id="{750FBE19-E810-EAC2-8F0D-3BD4320CD7CB}"/>
              </a:ext>
            </a:extLst>
          </p:cNvPr>
          <p:cNvPicPr>
            <a:picLocks noChangeAspect="1"/>
          </p:cNvPicPr>
          <p:nvPr/>
        </p:nvPicPr>
        <p:blipFill rotWithShape="1">
          <a:blip r:embed="rId4"/>
          <a:srcRect t="11485" b="9348"/>
          <a:stretch/>
        </p:blipFill>
        <p:spPr>
          <a:xfrm>
            <a:off x="7204663" y="3895447"/>
            <a:ext cx="1312073" cy="2269579"/>
          </a:xfrm>
          <a:prstGeom prst="rect">
            <a:avLst/>
          </a:prstGeom>
          <a:ln>
            <a:solidFill>
              <a:schemeClr val="tx1"/>
            </a:solidFill>
          </a:ln>
        </p:spPr>
      </p:pic>
      <p:pic>
        <p:nvPicPr>
          <p:cNvPr id="73" name="図 72">
            <a:extLst>
              <a:ext uri="{FF2B5EF4-FFF2-40B4-BE49-F238E27FC236}">
                <a16:creationId xmlns:a16="http://schemas.microsoft.com/office/drawing/2014/main" id="{DF330FD3-CEB6-025C-4BCF-CC698A5518F0}"/>
              </a:ext>
            </a:extLst>
          </p:cNvPr>
          <p:cNvPicPr>
            <a:picLocks noChangeAspect="1"/>
          </p:cNvPicPr>
          <p:nvPr/>
        </p:nvPicPr>
        <p:blipFill rotWithShape="1">
          <a:blip r:embed="rId5"/>
          <a:srcRect l="310" t="11523" r="-310" b="10097"/>
          <a:stretch/>
        </p:blipFill>
        <p:spPr>
          <a:xfrm>
            <a:off x="5719312" y="3895447"/>
            <a:ext cx="1334080" cy="2272034"/>
          </a:xfrm>
          <a:prstGeom prst="rect">
            <a:avLst/>
          </a:prstGeom>
          <a:ln>
            <a:solidFill>
              <a:schemeClr val="tx1"/>
            </a:solidFill>
          </a:ln>
        </p:spPr>
      </p:pic>
      <p:pic>
        <p:nvPicPr>
          <p:cNvPr id="58" name="図 57">
            <a:extLst>
              <a:ext uri="{FF2B5EF4-FFF2-40B4-BE49-F238E27FC236}">
                <a16:creationId xmlns:a16="http://schemas.microsoft.com/office/drawing/2014/main" id="{53A38F0E-A9F1-0552-CA05-AE57EEAA86C8}"/>
              </a:ext>
            </a:extLst>
          </p:cNvPr>
          <p:cNvPicPr>
            <a:picLocks noChangeAspect="1"/>
          </p:cNvPicPr>
          <p:nvPr/>
        </p:nvPicPr>
        <p:blipFill rotWithShape="1">
          <a:blip r:embed="rId6"/>
          <a:srcRect t="13452" b="8608"/>
          <a:stretch/>
        </p:blipFill>
        <p:spPr>
          <a:xfrm>
            <a:off x="7197949" y="1397201"/>
            <a:ext cx="1346693" cy="2274720"/>
          </a:xfrm>
          <a:prstGeom prst="rect">
            <a:avLst/>
          </a:prstGeom>
          <a:ln>
            <a:solidFill>
              <a:schemeClr val="tx1"/>
            </a:solidFill>
          </a:ln>
        </p:spPr>
      </p:pic>
      <p:pic>
        <p:nvPicPr>
          <p:cNvPr id="71" name="図 70" descr="テキスト, 手紙&#10;&#10;自動的に生成された説明">
            <a:extLst>
              <a:ext uri="{FF2B5EF4-FFF2-40B4-BE49-F238E27FC236}">
                <a16:creationId xmlns:a16="http://schemas.microsoft.com/office/drawing/2014/main" id="{8F925A7C-EAB7-3F34-0583-9567B9FAAA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537" b="9715"/>
          <a:stretch/>
        </p:blipFill>
        <p:spPr>
          <a:xfrm>
            <a:off x="5706237" y="1397201"/>
            <a:ext cx="1334767" cy="2274720"/>
          </a:xfrm>
          <a:prstGeom prst="rect">
            <a:avLst/>
          </a:prstGeom>
          <a:ln>
            <a:solidFill>
              <a:schemeClr val="tx1"/>
            </a:solidFill>
          </a:ln>
        </p:spPr>
      </p:pic>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612519" y="1371610"/>
            <a:ext cx="3921381" cy="396000"/>
          </a:xfrm>
        </p:spPr>
        <p:txBody>
          <a:bodyPr>
            <a:noAutofit/>
          </a:bodyPr>
          <a:lstStyle/>
          <a:p>
            <a:r>
              <a:rPr lang="ja-JP" altLang="en-US" dirty="0"/>
              <a:t>はじめてログインする方は利用者登録が必要です。</a:t>
            </a:r>
          </a:p>
          <a:p>
            <a:endParaRPr lang="ja-JP" altLang="en-US" dirty="0"/>
          </a:p>
        </p:txBody>
      </p:sp>
      <p:sp>
        <p:nvSpPr>
          <p:cNvPr id="37"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26" name="正方形/長方形 25">
            <a:extLst>
              <a:ext uri="{FF2B5EF4-FFF2-40B4-BE49-F238E27FC236}">
                <a16:creationId xmlns:a16="http://schemas.microsoft.com/office/drawing/2014/main" id="{3B030470-6531-4FE4-1659-55B9BEBB6AFE}"/>
              </a:ext>
            </a:extLst>
          </p:cNvPr>
          <p:cNvSpPr/>
          <p:nvPr/>
        </p:nvSpPr>
        <p:spPr>
          <a:xfrm>
            <a:off x="5706237" y="2104476"/>
            <a:ext cx="1334081" cy="15674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5C805726-8057-B5FF-C7E5-2740D5E6C918}"/>
              </a:ext>
            </a:extLst>
          </p:cNvPr>
          <p:cNvSpPr/>
          <p:nvPr/>
        </p:nvSpPr>
        <p:spPr>
          <a:xfrm>
            <a:off x="7197949" y="3124653"/>
            <a:ext cx="1334767"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64">
            <a:extLst>
              <a:ext uri="{FF2B5EF4-FFF2-40B4-BE49-F238E27FC236}">
                <a16:creationId xmlns:a16="http://schemas.microsoft.com/office/drawing/2014/main" id="{E734F9E9-2E41-75F3-BA51-273DA481B5D0}"/>
              </a:ext>
            </a:extLst>
          </p:cNvPr>
          <p:cNvGrpSpPr/>
          <p:nvPr/>
        </p:nvGrpSpPr>
        <p:grpSpPr>
          <a:xfrm>
            <a:off x="7099064" y="2795188"/>
            <a:ext cx="296586" cy="293005"/>
            <a:chOff x="3546641" y="3995693"/>
            <a:chExt cx="296586" cy="293005"/>
          </a:xfrm>
        </p:grpSpPr>
        <p:sp>
          <p:nvSpPr>
            <p:cNvPr id="42" name="円/楕円 65">
              <a:extLst>
                <a:ext uri="{FF2B5EF4-FFF2-40B4-BE49-F238E27FC236}">
                  <a16:creationId xmlns:a16="http://schemas.microsoft.com/office/drawing/2014/main" id="{768E2E4A-8959-A98E-AE9A-4B60673CD2B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66">
              <a:extLst>
                <a:ext uri="{FF2B5EF4-FFF2-40B4-BE49-F238E27FC236}">
                  <a16:creationId xmlns:a16="http://schemas.microsoft.com/office/drawing/2014/main" id="{94A1228F-634E-9CF9-1304-03032D23E6F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6" name="正方形/長方形 45">
            <a:extLst>
              <a:ext uri="{FF2B5EF4-FFF2-40B4-BE49-F238E27FC236}">
                <a16:creationId xmlns:a16="http://schemas.microsoft.com/office/drawing/2014/main" id="{A36E42B0-B580-BDF3-BE23-A8362B3038BD}"/>
              </a:ext>
            </a:extLst>
          </p:cNvPr>
          <p:cNvSpPr/>
          <p:nvPr/>
        </p:nvSpPr>
        <p:spPr>
          <a:xfrm>
            <a:off x="5706237" y="4637493"/>
            <a:ext cx="1334080"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B6A72C1B-5C39-45F3-D17B-1D642525BBEC}"/>
              </a:ext>
            </a:extLst>
          </p:cNvPr>
          <p:cNvSpPr/>
          <p:nvPr/>
        </p:nvSpPr>
        <p:spPr>
          <a:xfrm>
            <a:off x="5719312" y="5547378"/>
            <a:ext cx="1334080" cy="25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355AB39-918C-93EA-E8D2-8C89243ADED3}"/>
              </a:ext>
            </a:extLst>
          </p:cNvPr>
          <p:cNvSpPr/>
          <p:nvPr/>
        </p:nvSpPr>
        <p:spPr>
          <a:xfrm>
            <a:off x="7204663" y="5514170"/>
            <a:ext cx="1312073" cy="2394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図形グループ 69">
            <a:extLst>
              <a:ext uri="{FF2B5EF4-FFF2-40B4-BE49-F238E27FC236}">
                <a16:creationId xmlns:a16="http://schemas.microsoft.com/office/drawing/2014/main" id="{6D1256AE-C853-2C04-94DF-D40ED5566C65}"/>
              </a:ext>
            </a:extLst>
          </p:cNvPr>
          <p:cNvGrpSpPr/>
          <p:nvPr/>
        </p:nvGrpSpPr>
        <p:grpSpPr>
          <a:xfrm>
            <a:off x="5535131" y="1842271"/>
            <a:ext cx="296587" cy="293005"/>
            <a:chOff x="2897417" y="3995693"/>
            <a:chExt cx="296587" cy="293005"/>
          </a:xfrm>
        </p:grpSpPr>
        <p:sp>
          <p:nvSpPr>
            <p:cNvPr id="18" name="円/楕円 70">
              <a:extLst>
                <a:ext uri="{FF2B5EF4-FFF2-40B4-BE49-F238E27FC236}">
                  <a16:creationId xmlns:a16="http://schemas.microsoft.com/office/drawing/2014/main" id="{745B1790-35A8-BA0D-CAC0-28B21499EF09}"/>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3705326F-1F2B-A9A5-AF53-A2D01EBAE290}"/>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dirty="0">
                <a:solidFill>
                  <a:srgbClr val="009650"/>
                </a:solidFill>
                <a:latin typeface="Meiryo" charset="-128"/>
                <a:ea typeface="Meiryo" charset="-128"/>
                <a:cs typeface="Meiryo" charset="-128"/>
              </a:endParaRPr>
            </a:p>
          </p:txBody>
        </p:sp>
      </p:grpSp>
      <p:grpSp>
        <p:nvGrpSpPr>
          <p:cNvPr id="20" name="図形グループ 69">
            <a:extLst>
              <a:ext uri="{FF2B5EF4-FFF2-40B4-BE49-F238E27FC236}">
                <a16:creationId xmlns:a16="http://schemas.microsoft.com/office/drawing/2014/main" id="{A42FE355-713A-681C-F1AF-49DBB0E970AC}"/>
              </a:ext>
            </a:extLst>
          </p:cNvPr>
          <p:cNvGrpSpPr/>
          <p:nvPr/>
        </p:nvGrpSpPr>
        <p:grpSpPr>
          <a:xfrm>
            <a:off x="5652120" y="3896506"/>
            <a:ext cx="296586" cy="293005"/>
            <a:chOff x="4232441" y="3995693"/>
            <a:chExt cx="296586" cy="293005"/>
          </a:xfrm>
        </p:grpSpPr>
        <p:sp>
          <p:nvSpPr>
            <p:cNvPr id="21" name="円/楕円 70">
              <a:extLst>
                <a:ext uri="{FF2B5EF4-FFF2-40B4-BE49-F238E27FC236}">
                  <a16:creationId xmlns:a16="http://schemas.microsoft.com/office/drawing/2014/main" id="{94E1D8F1-A3D0-2963-3A33-DDA036FAE803}"/>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71">
              <a:extLst>
                <a:ext uri="{FF2B5EF4-FFF2-40B4-BE49-F238E27FC236}">
                  <a16:creationId xmlns:a16="http://schemas.microsoft.com/office/drawing/2014/main" id="{5B53B623-A128-18D8-52A3-63857A416FB4}"/>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テキスト ボックス 23">
            <a:extLst>
              <a:ext uri="{FF2B5EF4-FFF2-40B4-BE49-F238E27FC236}">
                <a16:creationId xmlns:a16="http://schemas.microsoft.com/office/drawing/2014/main" id="{1AC0CD8B-C83F-A143-5F41-D286D0B77B28}"/>
              </a:ext>
            </a:extLst>
          </p:cNvPr>
          <p:cNvSpPr txBox="1"/>
          <p:nvPr/>
        </p:nvSpPr>
        <p:spPr>
          <a:xfrm>
            <a:off x="543891" y="2050390"/>
            <a:ext cx="3781953"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メール通知</a:t>
            </a:r>
            <a:r>
              <a:rPr lang="en-US" altLang="ja-JP" sz="1800"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をダブルタップで</a:t>
            </a:r>
            <a:endParaRPr lang="en-US" altLang="ja-JP"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選択</a:t>
            </a:r>
            <a:r>
              <a:rPr lang="ja-JP" altLang="en-US" b="1" dirty="0">
                <a:latin typeface="メイリオ" panose="020B0604030504040204" pitchFamily="50" charset="-128"/>
                <a:ea typeface="メイリオ" panose="020B0604030504040204" pitchFamily="50" charset="-128"/>
              </a:rPr>
              <a:t>、</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メールアドレス」を入力し</a:t>
            </a:r>
            <a:r>
              <a:rPr lang="ja-JP" altLang="en-US" b="1" dirty="0">
                <a:latin typeface="メイリオ" panose="020B0604030504040204" pitchFamily="50" charset="-128"/>
                <a:ea typeface="メイリオ" panose="020B0604030504040204" pitchFamily="50" charset="-128"/>
              </a:rPr>
              <a:t>画面を上にスクロールする</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en-US" altLang="ja-JP" b="1" dirty="0">
                <a:latin typeface="メイリオ"/>
                <a:ea typeface="メイリオ"/>
              </a:rPr>
              <a:t>｢</a:t>
            </a:r>
            <a:r>
              <a:rPr lang="ja-JP" altLang="en-US" b="1" dirty="0">
                <a:latin typeface="メイリオ"/>
                <a:ea typeface="メイリオ"/>
              </a:rPr>
              <a:t>確認コードを送信」を</a:t>
            </a:r>
            <a:endParaRPr lang="en-US" altLang="ja-JP" b="1" dirty="0">
              <a:latin typeface="メイリオ"/>
              <a:ea typeface="メイリオ"/>
            </a:endParaRPr>
          </a:p>
          <a:p>
            <a:r>
              <a:rPr lang="ja-JP" altLang="en-US" b="1" dirty="0">
                <a:latin typeface="メイリオ"/>
                <a:ea typeface="メイリオ"/>
              </a:rPr>
              <a:t>ダブルタップ</a:t>
            </a:r>
            <a:endParaRPr lang="en-US" altLang="ja-JP" b="1" dirty="0">
              <a:latin typeface="メイリオ"/>
              <a:ea typeface="メイリオ"/>
            </a:endParaRP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確認コード」を入力し</a:t>
            </a:r>
            <a:endParaRPr lang="en-US" altLang="ja-JP" b="1" dirty="0">
              <a:latin typeface="メイリオ" panose="020B0604030504040204" pitchFamily="50" charset="-128"/>
              <a:ea typeface="メイリオ" panose="020B0604030504040204" pitchFamily="50" charset="-128"/>
            </a:endParaRPr>
          </a:p>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次へ</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sz="1800" b="1" dirty="0">
                <a:latin typeface="メイリオ" panose="020B0604030504040204" pitchFamily="50" charset="-128"/>
                <a:ea typeface="メイリオ" panose="020B0604030504040204" pitchFamily="50" charset="-128"/>
              </a:rPr>
              <a:t>画面下部の</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登録」を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endParaRPr lang="en-US" altLang="ja-JP" sz="1800" b="1" dirty="0">
              <a:latin typeface="メイリオ" panose="020B0604030504040204" pitchFamily="50" charset="-128"/>
              <a:ea typeface="メイリオ" panose="020B0604030504040204" pitchFamily="50" charset="-128"/>
            </a:endParaRPr>
          </a:p>
        </p:txBody>
      </p:sp>
      <p:grpSp>
        <p:nvGrpSpPr>
          <p:cNvPr id="25" name="図形グループ 52">
            <a:extLst>
              <a:ext uri="{FF2B5EF4-FFF2-40B4-BE49-F238E27FC236}">
                <a16:creationId xmlns:a16="http://schemas.microsoft.com/office/drawing/2014/main" id="{9360B38C-1CB7-8159-F58F-76BC16BD63FC}"/>
              </a:ext>
            </a:extLst>
          </p:cNvPr>
          <p:cNvGrpSpPr/>
          <p:nvPr/>
        </p:nvGrpSpPr>
        <p:grpSpPr>
          <a:xfrm>
            <a:off x="7099064" y="4902332"/>
            <a:ext cx="325536" cy="324509"/>
            <a:chOff x="5101121" y="3995693"/>
            <a:chExt cx="296586" cy="293005"/>
          </a:xfrm>
        </p:grpSpPr>
        <p:sp>
          <p:nvSpPr>
            <p:cNvPr id="30" name="円/楕円 53">
              <a:extLst>
                <a:ext uri="{FF2B5EF4-FFF2-40B4-BE49-F238E27FC236}">
                  <a16:creationId xmlns:a16="http://schemas.microsoft.com/office/drawing/2014/main" id="{F9389FDB-EA7B-6BD1-BE32-D2CD54475FBD}"/>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54">
              <a:extLst>
                <a:ext uri="{FF2B5EF4-FFF2-40B4-BE49-F238E27FC236}">
                  <a16:creationId xmlns:a16="http://schemas.microsoft.com/office/drawing/2014/main" id="{6B5A829A-A340-76A9-10D5-3CFDF9B7E7C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22625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23EFA041-D88A-5450-308C-CAB14EFD3191}"/>
              </a:ext>
            </a:extLst>
          </p:cNvPr>
          <p:cNvPicPr>
            <a:picLocks noChangeAspect="1"/>
          </p:cNvPicPr>
          <p:nvPr/>
        </p:nvPicPr>
        <p:blipFill rotWithShape="1">
          <a:blip r:embed="rId4"/>
          <a:srcRect t="5455" b="15584"/>
          <a:stretch/>
        </p:blipFill>
        <p:spPr>
          <a:xfrm>
            <a:off x="7239872" y="3955140"/>
            <a:ext cx="1328188" cy="2269579"/>
          </a:xfrm>
          <a:prstGeom prst="rect">
            <a:avLst/>
          </a:prstGeom>
          <a:ln>
            <a:solidFill>
              <a:schemeClr val="tx1"/>
            </a:solidFill>
          </a:ln>
        </p:spPr>
      </p:pic>
      <p:pic>
        <p:nvPicPr>
          <p:cNvPr id="3" name="図 2">
            <a:extLst>
              <a:ext uri="{FF2B5EF4-FFF2-40B4-BE49-F238E27FC236}">
                <a16:creationId xmlns:a16="http://schemas.microsoft.com/office/drawing/2014/main" id="{8353CD9A-07B7-3E07-3856-7C2E1E56326B}"/>
              </a:ext>
            </a:extLst>
          </p:cNvPr>
          <p:cNvPicPr>
            <a:picLocks noChangeAspect="1"/>
          </p:cNvPicPr>
          <p:nvPr/>
        </p:nvPicPr>
        <p:blipFill rotWithShape="1">
          <a:blip r:embed="rId5">
            <a:extLst>
              <a:ext uri="{28A0092B-C50C-407E-A947-70E740481C1C}">
                <a14:useLocalDpi xmlns:a14="http://schemas.microsoft.com/office/drawing/2010/main" val="0"/>
              </a:ext>
            </a:extLst>
          </a:blip>
          <a:srcRect b="69757"/>
          <a:stretch/>
        </p:blipFill>
        <p:spPr bwMode="auto">
          <a:xfrm>
            <a:off x="7208521" y="1397201"/>
            <a:ext cx="1308215" cy="2407727"/>
          </a:xfrm>
          <a:prstGeom prst="rect">
            <a:avLst/>
          </a:prstGeom>
          <a:noFill/>
          <a:ln>
            <a:solidFill>
              <a:schemeClr val="tx1"/>
            </a:solid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A8110019-1FF3-6431-1277-DC16F136E5ED}"/>
              </a:ext>
            </a:extLst>
          </p:cNvPr>
          <p:cNvPicPr>
            <a:picLocks noChangeAspect="1"/>
          </p:cNvPicPr>
          <p:nvPr/>
        </p:nvPicPr>
        <p:blipFill rotWithShape="1">
          <a:blip r:embed="rId6">
            <a:extLst>
              <a:ext uri="{28A0092B-C50C-407E-A947-70E740481C1C}">
                <a14:useLocalDpi xmlns:a14="http://schemas.microsoft.com/office/drawing/2010/main" val="0"/>
              </a:ext>
            </a:extLst>
          </a:blip>
          <a:srcRect t="2492" b="59688"/>
          <a:stretch/>
        </p:blipFill>
        <p:spPr bwMode="auto">
          <a:xfrm>
            <a:off x="5719312" y="1412321"/>
            <a:ext cx="1280987" cy="2392608"/>
          </a:xfrm>
          <a:prstGeom prst="rect">
            <a:avLst/>
          </a:prstGeom>
          <a:noFill/>
          <a:ln>
            <a:solidFill>
              <a:schemeClr val="tx1"/>
            </a:solidFill>
          </a:ln>
          <a:extLst>
            <a:ext uri="{53640926-AAD7-44D8-BBD7-CCE9431645EC}">
              <a14:shadowObscured xmlns:a14="http://schemas.microsoft.com/office/drawing/2010/main"/>
            </a:ext>
          </a:extLst>
        </p:spPr>
      </p:pic>
      <p:pic>
        <p:nvPicPr>
          <p:cNvPr id="56" name="図 55">
            <a:extLst>
              <a:ext uri="{FF2B5EF4-FFF2-40B4-BE49-F238E27FC236}">
                <a16:creationId xmlns:a16="http://schemas.microsoft.com/office/drawing/2014/main" id="{446BCFD1-D46E-C25B-553C-1DBA160590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921" b="77802"/>
          <a:stretch/>
        </p:blipFill>
        <p:spPr>
          <a:xfrm>
            <a:off x="5719852" y="3957649"/>
            <a:ext cx="1310028" cy="2433357"/>
          </a:xfrm>
          <a:prstGeom prst="rect">
            <a:avLst/>
          </a:prstGeom>
          <a:ln>
            <a:solidFill>
              <a:schemeClr val="tx1"/>
            </a:solidFill>
          </a:ln>
        </p:spPr>
      </p:pic>
      <p:graphicFrame>
        <p:nvGraphicFramePr>
          <p:cNvPr id="8" name="オブジェクト 7" hidden="1">
            <a:extLst>
              <a:ext uri="{FF2B5EF4-FFF2-40B4-BE49-F238E27FC236}">
                <a16:creationId xmlns:a16="http://schemas.microsoft.com/office/drawing/2014/main" id="{80719BB0-6EE8-4545-80AB-E23FC3C3FB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469" imgH="470" progId="TCLayout.ActiveDocument.1">
                  <p:embed/>
                </p:oleObj>
              </mc:Choice>
              <mc:Fallback>
                <p:oleObj name="think-cell スライド" r:id="rId8" imgW="469" imgH="470" progId="TCLayout.ActiveDocument.1">
                  <p:embed/>
                  <p:pic>
                    <p:nvPicPr>
                      <p:cNvPr id="8" name="オブジェクト 7" hidden="1">
                        <a:extLst>
                          <a:ext uri="{FF2B5EF4-FFF2-40B4-BE49-F238E27FC236}">
                            <a16:creationId xmlns:a16="http://schemas.microsoft.com/office/drawing/2014/main" id="{80719BB0-6EE8-4545-80AB-E23FC3C3FB3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effectLst/>
                <a:uLnTx/>
                <a:uFillTx/>
                <a:latin typeface="Meiryo" charset="-128"/>
                <a:ea typeface="Meiryo" charset="-128"/>
              </a:rPr>
              <a:t>2-E</a:t>
            </a:r>
            <a:endParaRPr kumimoji="1" lang="en-US" sz="3600" b="1" i="0" u="none" strike="noStrike" kern="1200" cap="none" spc="0" normalizeH="0" baseline="0" noProof="0" dirty="0">
              <a:ln>
                <a:noFill/>
              </a:ln>
              <a:effectLst/>
              <a:uLnTx/>
              <a:uFillTx/>
              <a:latin typeface="Meiryo" charset="-128"/>
              <a:ea typeface="Meiryo" charset="-128"/>
            </a:endParaRPr>
          </a:p>
        </p:txBody>
      </p:sp>
      <p:sp>
        <p:nvSpPr>
          <p:cNvPr id="22" name="サブタイトル 2">
            <a:extLst>
              <a:ext uri="{FF2B5EF4-FFF2-40B4-BE49-F238E27FC236}">
                <a16:creationId xmlns:a16="http://schemas.microsoft.com/office/drawing/2014/main" id="{104415B0-963D-4392-931E-564B2004B351}"/>
              </a:ext>
            </a:extLst>
          </p:cNvPr>
          <p:cNvSpPr>
            <a:spLocks noGrp="1"/>
          </p:cNvSpPr>
          <p:nvPr>
            <p:ph type="subTitle" idx="1"/>
          </p:nvPr>
        </p:nvSpPr>
        <p:spPr>
          <a:xfrm>
            <a:off x="384357" y="1413716"/>
            <a:ext cx="4597197"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国税電子申</a:t>
            </a:r>
            <a:r>
              <a:rPr lang="ja-JP" altLang="en-US" b="1" spc="-750" dirty="0"/>
              <a:t>告・</a:t>
            </a:r>
            <a:r>
              <a:rPr lang="ja-JP" altLang="en-US" b="1" dirty="0"/>
              <a:t>納税システ</a:t>
            </a:r>
            <a:r>
              <a:rPr lang="ja-JP" altLang="en-US" b="1" spc="-1000" dirty="0"/>
              <a:t>ム</a:t>
            </a:r>
            <a:r>
              <a:rPr lang="ja-JP" altLang="en-US" b="1" dirty="0"/>
              <a:t>（</a:t>
            </a:r>
            <a:r>
              <a:rPr lang="en-US" altLang="ja-JP" b="1" dirty="0"/>
              <a:t>e-Tax</a:t>
            </a:r>
            <a:r>
              <a:rPr lang="ja-JP" altLang="en-US" b="1" spc="-1000" dirty="0"/>
              <a:t>）</a:t>
            </a:r>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とつながりましょう</a:t>
            </a:r>
            <a:r>
              <a:rPr lang="ja-JP" altLang="en-US" sz="2000" b="1" dirty="0">
                <a:latin typeface="Meiryo" charset="-128"/>
                <a:ea typeface="Meiryo" charset="-128"/>
                <a:cs typeface="Meiryo" charset="-128"/>
              </a:rPr>
              <a:t>。</a:t>
            </a:r>
          </a:p>
          <a:p>
            <a:endParaRPr lang="ja-JP" altLang="en-US" sz="2000" dirty="0"/>
          </a:p>
        </p:txBody>
      </p:sp>
      <p:sp>
        <p:nvSpPr>
          <p:cNvPr id="21" name="正方形/長方形 20">
            <a:extLst>
              <a:ext uri="{FF2B5EF4-FFF2-40B4-BE49-F238E27FC236}">
                <a16:creationId xmlns:a16="http://schemas.microsoft.com/office/drawing/2014/main" id="{0C305E0F-ACBE-F971-854A-BB13B7A6A8F1}"/>
              </a:ext>
            </a:extLst>
          </p:cNvPr>
          <p:cNvSpPr/>
          <p:nvPr/>
        </p:nvSpPr>
        <p:spPr>
          <a:xfrm>
            <a:off x="5719852" y="1381510"/>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図形グループ 67">
            <a:extLst>
              <a:ext uri="{FF2B5EF4-FFF2-40B4-BE49-F238E27FC236}">
                <a16:creationId xmlns:a16="http://schemas.microsoft.com/office/drawing/2014/main" id="{2B0619A0-34F8-52F1-3B65-5B5AC38A5279}"/>
              </a:ext>
            </a:extLst>
          </p:cNvPr>
          <p:cNvGrpSpPr/>
          <p:nvPr/>
        </p:nvGrpSpPr>
        <p:grpSpPr>
          <a:xfrm>
            <a:off x="5394264" y="1265818"/>
            <a:ext cx="296587" cy="293005"/>
            <a:chOff x="2897417" y="3995693"/>
            <a:chExt cx="296587" cy="293005"/>
          </a:xfrm>
        </p:grpSpPr>
        <p:sp>
          <p:nvSpPr>
            <p:cNvPr id="24" name="円/楕円 68">
              <a:extLst>
                <a:ext uri="{FF2B5EF4-FFF2-40B4-BE49-F238E27FC236}">
                  <a16:creationId xmlns:a16="http://schemas.microsoft.com/office/drawing/2014/main" id="{B9B863E5-8892-6A8C-DBCE-A551A7AB0FB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4A6D222-324B-B008-742D-B012F585C4F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14" name="正方形/長方形 13">
            <a:extLst>
              <a:ext uri="{FF2B5EF4-FFF2-40B4-BE49-F238E27FC236}">
                <a16:creationId xmlns:a16="http://schemas.microsoft.com/office/drawing/2014/main" id="{ADEF1DE0-372D-2842-6E58-3AEA30E3FEF9}"/>
              </a:ext>
            </a:extLst>
          </p:cNvPr>
          <p:cNvSpPr/>
          <p:nvPr/>
        </p:nvSpPr>
        <p:spPr>
          <a:xfrm>
            <a:off x="7184887" y="2475896"/>
            <a:ext cx="1334767" cy="2386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図形グループ 64">
            <a:extLst>
              <a:ext uri="{FF2B5EF4-FFF2-40B4-BE49-F238E27FC236}">
                <a16:creationId xmlns:a16="http://schemas.microsoft.com/office/drawing/2014/main" id="{7704307F-B28D-3782-DE45-1937C5DFE781}"/>
              </a:ext>
            </a:extLst>
          </p:cNvPr>
          <p:cNvGrpSpPr/>
          <p:nvPr/>
        </p:nvGrpSpPr>
        <p:grpSpPr>
          <a:xfrm>
            <a:off x="7099064" y="2174711"/>
            <a:ext cx="296586" cy="293005"/>
            <a:chOff x="3546641" y="3995693"/>
            <a:chExt cx="296586" cy="293005"/>
          </a:xfrm>
        </p:grpSpPr>
        <p:sp>
          <p:nvSpPr>
            <p:cNvPr id="28" name="円/楕円 65">
              <a:extLst>
                <a:ext uri="{FF2B5EF4-FFF2-40B4-BE49-F238E27FC236}">
                  <a16:creationId xmlns:a16="http://schemas.microsoft.com/office/drawing/2014/main" id="{FC46F097-D6DF-A375-C2A7-5D14AD0CAEDD}"/>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フリーフォーム 66">
              <a:extLst>
                <a:ext uri="{FF2B5EF4-FFF2-40B4-BE49-F238E27FC236}">
                  <a16:creationId xmlns:a16="http://schemas.microsoft.com/office/drawing/2014/main" id="{1E178788-7FB3-B360-0D0E-F9161BC1D6F0}"/>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1" name="正方形/長方形 30">
            <a:extLst>
              <a:ext uri="{FF2B5EF4-FFF2-40B4-BE49-F238E27FC236}">
                <a16:creationId xmlns:a16="http://schemas.microsoft.com/office/drawing/2014/main" id="{2A9085D3-768C-A6B4-B839-B9F0D2EBF0CA}"/>
              </a:ext>
            </a:extLst>
          </p:cNvPr>
          <p:cNvSpPr/>
          <p:nvPr/>
        </p:nvSpPr>
        <p:spPr>
          <a:xfrm>
            <a:off x="5706238" y="6074225"/>
            <a:ext cx="1334080" cy="25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4373F129-9073-C4A1-9896-2B8CDB82D4CB}"/>
              </a:ext>
            </a:extLst>
          </p:cNvPr>
          <p:cNvSpPr/>
          <p:nvPr/>
        </p:nvSpPr>
        <p:spPr>
          <a:xfrm>
            <a:off x="7239872" y="5013806"/>
            <a:ext cx="1312073" cy="2394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図形グループ 69">
            <a:extLst>
              <a:ext uri="{FF2B5EF4-FFF2-40B4-BE49-F238E27FC236}">
                <a16:creationId xmlns:a16="http://schemas.microsoft.com/office/drawing/2014/main" id="{364C6946-55B1-2E14-BC92-9808393C8FB0}"/>
              </a:ext>
            </a:extLst>
          </p:cNvPr>
          <p:cNvGrpSpPr/>
          <p:nvPr/>
        </p:nvGrpSpPr>
        <p:grpSpPr>
          <a:xfrm>
            <a:off x="5564752" y="5704860"/>
            <a:ext cx="296586" cy="293005"/>
            <a:chOff x="4232441" y="3995693"/>
            <a:chExt cx="296586" cy="293005"/>
          </a:xfrm>
        </p:grpSpPr>
        <p:sp>
          <p:nvSpPr>
            <p:cNvPr id="37" name="円/楕円 70">
              <a:extLst>
                <a:ext uri="{FF2B5EF4-FFF2-40B4-BE49-F238E27FC236}">
                  <a16:creationId xmlns:a16="http://schemas.microsoft.com/office/drawing/2014/main" id="{8C05713E-8FE7-9591-6DCD-D56CB1960C76}"/>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71">
              <a:extLst>
                <a:ext uri="{FF2B5EF4-FFF2-40B4-BE49-F238E27FC236}">
                  <a16:creationId xmlns:a16="http://schemas.microsoft.com/office/drawing/2014/main" id="{65592FFC-F5F8-502A-4B6A-7871114A0F0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CCB0EC39-4630-6659-421E-7D84307A3FB1}"/>
              </a:ext>
            </a:extLst>
          </p:cNvPr>
          <p:cNvSpPr txBox="1"/>
          <p:nvPr/>
        </p:nvSpPr>
        <p:spPr>
          <a:xfrm>
            <a:off x="543891" y="2050390"/>
            <a:ext cx="4004411"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Meiryo" charset="-128"/>
                <a:ea typeface="Meiryo" charset="-128"/>
                <a:cs typeface="Meiryo" charset="-128"/>
              </a:rPr>
              <a:t>メインメニューで、画面左上の</a:t>
            </a:r>
            <a:endParaRPr lang="en-US" altLang="ja-JP" sz="1800" b="1" dirty="0">
              <a:latin typeface="Meiryo" charset="-128"/>
              <a:ea typeface="Meiryo" charset="-128"/>
              <a:cs typeface="Meiryo" charset="-128"/>
            </a:endParaRPr>
          </a:p>
          <a:p>
            <a:r>
              <a:rPr lang="ja-JP" altLang="en-US" sz="1800" b="1" dirty="0">
                <a:latin typeface="Meiryo" charset="-128"/>
                <a:ea typeface="Meiryo" charset="-128"/>
                <a:cs typeface="Meiryo" charset="-128"/>
              </a:rPr>
              <a:t>「三本線」をダブルタップ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en-US" altLang="ja-JP" b="1" dirty="0">
                <a:latin typeface="メイリオ"/>
                <a:ea typeface="メイリオ"/>
              </a:rPr>
              <a:t>｢</a:t>
            </a:r>
            <a:r>
              <a:rPr lang="ja-JP" altLang="en-US" b="1" dirty="0">
                <a:latin typeface="メイリオ"/>
                <a:ea typeface="メイリオ"/>
              </a:rPr>
              <a:t>外部サイトとの連携</a:t>
            </a:r>
            <a:r>
              <a:rPr lang="en-US" altLang="ja-JP" b="1" dirty="0">
                <a:latin typeface="メイリオ"/>
                <a:ea typeface="メイリオ"/>
              </a:rPr>
              <a:t>｣</a:t>
            </a:r>
            <a:r>
              <a:rPr lang="ja-JP" altLang="en-US" b="1" dirty="0">
                <a:latin typeface="メイリオ"/>
                <a:ea typeface="メイリオ"/>
              </a:rPr>
              <a:t>を</a:t>
            </a:r>
            <a:endParaRPr lang="en-US" altLang="ja-JP" b="1" dirty="0">
              <a:latin typeface="メイリオ"/>
              <a:ea typeface="メイリオ"/>
            </a:endParaRPr>
          </a:p>
          <a:p>
            <a:r>
              <a:rPr lang="ja-JP" altLang="en-US" b="1" dirty="0">
                <a:latin typeface="メイリオ"/>
                <a:ea typeface="メイリオ"/>
              </a:rPr>
              <a:t>ダブルタップ</a:t>
            </a: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国税電子申告・納税システム</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rPr>
              <a:t>e-Tax</a:t>
            </a:r>
            <a:r>
              <a:rPr lang="ja-JP" altLang="en-US" b="1" dirty="0">
                <a:latin typeface="メイリオ" panose="020B0604030504040204" pitchFamily="50" charset="-128"/>
                <a:ea typeface="メイリオ" panose="020B0604030504040204" pitchFamily="50" charset="-128"/>
              </a:rPr>
              <a:t>）の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連携」をダブルタップ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同意して次へ</a:t>
            </a:r>
            <a:r>
              <a:rPr lang="en-US" altLang="ja-JP" sz="1800" b="1" dirty="0">
                <a:latin typeface="メイリオ" panose="020B0604030504040204" pitchFamily="50" charset="-128"/>
                <a:ea typeface="メイリオ" panose="020B0604030504040204" pitchFamily="50" charset="-128"/>
              </a:rPr>
              <a:t>｣</a:t>
            </a:r>
            <a:r>
              <a:rPr lang="ja-JP" altLang="en-US" sz="1800" b="1" dirty="0">
                <a:latin typeface="メイリオ" panose="020B0604030504040204" pitchFamily="50" charset="-128"/>
                <a:ea typeface="メイリオ" panose="020B0604030504040204" pitchFamily="50" charset="-128"/>
              </a:rPr>
              <a:t>を</a:t>
            </a:r>
            <a:endParaRPr lang="en-US" altLang="ja-JP" sz="1800" b="1" dirty="0">
              <a:latin typeface="メイリオ" panose="020B0604030504040204" pitchFamily="50" charset="-128"/>
              <a:ea typeface="メイリオ" panose="020B0604030504040204" pitchFamily="50" charset="-128"/>
            </a:endParaRPr>
          </a:p>
          <a:p>
            <a:r>
              <a:rPr lang="ja-JP" altLang="en-US" sz="1800" b="1" dirty="0">
                <a:latin typeface="メイリオ" panose="020B0604030504040204" pitchFamily="50" charset="-128"/>
                <a:ea typeface="メイリオ" panose="020B0604030504040204" pitchFamily="50" charset="-128"/>
              </a:rPr>
              <a:t>ダブルタップ</a:t>
            </a:r>
          </a:p>
          <a:p>
            <a:endParaRPr lang="en-US" altLang="ja-JP" sz="1800" b="1" dirty="0">
              <a:latin typeface="メイリオ" panose="020B0604030504040204" pitchFamily="50" charset="-128"/>
              <a:ea typeface="メイリオ" panose="020B0604030504040204" pitchFamily="50" charset="-128"/>
            </a:endParaRPr>
          </a:p>
        </p:txBody>
      </p:sp>
      <p:grpSp>
        <p:nvGrpSpPr>
          <p:cNvPr id="41" name="図形グループ 52">
            <a:extLst>
              <a:ext uri="{FF2B5EF4-FFF2-40B4-BE49-F238E27FC236}">
                <a16:creationId xmlns:a16="http://schemas.microsoft.com/office/drawing/2014/main" id="{41658483-50EE-5795-1B16-CBB2502CE0CB}"/>
              </a:ext>
            </a:extLst>
          </p:cNvPr>
          <p:cNvGrpSpPr/>
          <p:nvPr/>
        </p:nvGrpSpPr>
        <p:grpSpPr>
          <a:xfrm>
            <a:off x="7084589" y="4659605"/>
            <a:ext cx="325536" cy="324509"/>
            <a:chOff x="5101121" y="3995693"/>
            <a:chExt cx="296586" cy="293005"/>
          </a:xfrm>
        </p:grpSpPr>
        <p:sp>
          <p:nvSpPr>
            <p:cNvPr id="42" name="円/楕円 53">
              <a:extLst>
                <a:ext uri="{FF2B5EF4-FFF2-40B4-BE49-F238E27FC236}">
                  <a16:creationId xmlns:a16="http://schemas.microsoft.com/office/drawing/2014/main" id="{CA2F0059-FDAD-6FC9-DBDB-994490010501}"/>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54">
              <a:extLst>
                <a:ext uri="{FF2B5EF4-FFF2-40B4-BE49-F238E27FC236}">
                  <a16:creationId xmlns:a16="http://schemas.microsoft.com/office/drawing/2014/main" id="{20407057-A48E-95BD-91AC-18B3543A41D1}"/>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8983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12940" y="1824068"/>
            <a:ext cx="3096000" cy="44627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すでに</a:t>
            </a: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を利用</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したことがある方は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へログイン</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ダブルタップ</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a:t>
            </a:r>
            <a:r>
              <a:rPr lang="ja-JP" altLang="en-US" sz="2000" b="1" dirty="0">
                <a:latin typeface="Meiryo" charset="-128"/>
                <a:ea typeface="Meiryo" charset="-128"/>
                <a:cs typeface="Meiryo" charset="-128"/>
              </a:rPr>
              <a:t>２</a:t>
            </a:r>
            <a:r>
              <a:rPr lang="en-US" altLang="ja-JP" sz="2000" b="1" dirty="0">
                <a:latin typeface="Meiryo" charset="-128"/>
                <a:ea typeface="Meiryo" charset="-128"/>
                <a:cs typeface="Meiryo" charset="-128"/>
              </a:rPr>
              <a:t>E</a:t>
            </a:r>
            <a:r>
              <a:rPr lang="ja-JP" altLang="en-US" sz="2000" b="1" dirty="0">
                <a:latin typeface="Meiryo" charset="-128"/>
                <a:ea typeface="Meiryo" charset="-128"/>
                <a:cs typeface="Meiryo" charset="-128"/>
              </a:rPr>
              <a:t>の最後のページに</a:t>
            </a:r>
            <a:endParaRPr lang="en-US" altLang="ja-JP" sz="2000" b="1" dirty="0">
              <a:latin typeface="Meiryo" charset="-128"/>
              <a:ea typeface="Meiryo" charset="-128"/>
              <a:cs typeface="Meiryo" charset="-128"/>
            </a:endParaRPr>
          </a:p>
          <a:p>
            <a:pPr>
              <a:defRPr/>
            </a:pPr>
            <a:r>
              <a:rPr lang="ja-JP" altLang="en-US" sz="2000" b="1" dirty="0">
                <a:latin typeface="Meiryo" charset="-128"/>
                <a:ea typeface="Meiryo" charset="-128"/>
                <a:cs typeface="Meiryo" charset="-128"/>
              </a:rPr>
              <a:t>進んでください</a:t>
            </a:r>
            <a:endParaRPr kumimoji="1" lang="ja-JP" altLang="en-US" sz="2000" b="1" i="0" u="none" strike="noStrike" kern="1200" cap="none" spc="0" normalizeH="0" baseline="0" noProof="0" dirty="0">
              <a:ln>
                <a:noFill/>
              </a:ln>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a:defRPr/>
            </a:pP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をはじめて</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利用する方は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お手続きの流れへ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ダブルタップし</a:t>
            </a:r>
            <a:endParaRPr lang="en-US" altLang="ja-JP" sz="2000" b="1" dirty="0">
              <a:solidFill>
                <a:prstClr val="black"/>
              </a:solidFill>
              <a:latin typeface="Meiryo" charset="-128"/>
              <a:ea typeface="Meiryo" charset="-128"/>
              <a:cs typeface="Meiryo" charset="-128"/>
            </a:endParaRPr>
          </a:p>
          <a:p>
            <a:pPr>
              <a:defRPr/>
            </a:pPr>
            <a:r>
              <a:rPr lang="ja-JP" altLang="en-US" sz="2000" b="1" dirty="0">
                <a:latin typeface="Meiryo" charset="-128"/>
                <a:ea typeface="Meiryo" charset="-128"/>
                <a:cs typeface="Meiryo" charset="-128"/>
              </a:rPr>
              <a:t>次のページへ</a:t>
            </a:r>
            <a:endParaRPr lang="en-US" altLang="ja-JP" sz="2000" b="1" dirty="0">
              <a:latin typeface="Meiryo" charset="-128"/>
              <a:ea typeface="Meiryo" charset="-128"/>
              <a:cs typeface="Meiryo" charset="-128"/>
            </a:endParaRPr>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pic>
        <p:nvPicPr>
          <p:cNvPr id="51" name="図 50"/>
          <p:cNvPicPr>
            <a:picLocks noChangeAspect="1"/>
          </p:cNvPicPr>
          <p:nvPr/>
        </p:nvPicPr>
        <p:blipFill rotWithShape="1">
          <a:blip r:embed="rId3" cstate="print">
            <a:extLst>
              <a:ext uri="{28A0092B-C50C-407E-A947-70E740481C1C}">
                <a14:useLocalDpi xmlns:a14="http://schemas.microsoft.com/office/drawing/2010/main"/>
              </a:ext>
            </a:extLst>
          </a:blip>
          <a:srcRect t="5139" r="-164" b="26050"/>
          <a:stretch/>
        </p:blipFill>
        <p:spPr>
          <a:xfrm>
            <a:off x="3874133" y="2000568"/>
            <a:ext cx="2146441" cy="3106202"/>
          </a:xfrm>
          <a:prstGeom prst="rect">
            <a:avLst/>
          </a:prstGeom>
        </p:spPr>
      </p:pic>
      <p:pic>
        <p:nvPicPr>
          <p:cNvPr id="52" name="図 51"/>
          <p:cNvPicPr>
            <a:picLocks noChangeAspect="1"/>
          </p:cNvPicPr>
          <p:nvPr/>
        </p:nvPicPr>
        <p:blipFill rotWithShape="1">
          <a:blip r:embed="rId4" cstate="print">
            <a:extLst>
              <a:ext uri="{28A0092B-C50C-407E-A947-70E740481C1C}">
                <a14:useLocalDpi xmlns:a14="http://schemas.microsoft.com/office/drawing/2010/main"/>
              </a:ext>
            </a:extLst>
          </a:blip>
          <a:srcRect l="1" t="25624" r="1658" b="55289"/>
          <a:stretch/>
        </p:blipFill>
        <p:spPr>
          <a:xfrm>
            <a:off x="3888719" y="5109894"/>
            <a:ext cx="2107399" cy="869597"/>
          </a:xfrm>
          <a:prstGeom prst="rect">
            <a:avLst/>
          </a:prstGeom>
        </p:spPr>
      </p:pic>
      <p:sp>
        <p:nvSpPr>
          <p:cNvPr id="2" name="正方形/長方形 1"/>
          <p:cNvSpPr/>
          <p:nvPr/>
        </p:nvSpPr>
        <p:spPr>
          <a:xfrm>
            <a:off x="3860574" y="1999827"/>
            <a:ext cx="2159999" cy="398870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注意事項の画面の画像"/>
          <p:cNvPicPr>
            <a:picLocks noChangeAspect="1"/>
          </p:cNvPicPr>
          <p:nvPr/>
        </p:nvPicPr>
        <p:blipFill rotWithShape="1">
          <a:blip r:embed="rId5" cstate="print">
            <a:extLst>
              <a:ext uri="{28A0092B-C50C-407E-A947-70E740481C1C}">
                <a14:useLocalDpi xmlns:a14="http://schemas.microsoft.com/office/drawing/2010/main"/>
              </a:ext>
            </a:extLst>
          </a:blip>
          <a:srcRect l="1" t="43489" r="1028" b="31316"/>
          <a:stretch/>
        </p:blipFill>
        <p:spPr>
          <a:xfrm>
            <a:off x="6377723" y="1999826"/>
            <a:ext cx="2160000" cy="1169036"/>
          </a:xfrm>
          <a:prstGeom prst="rect">
            <a:avLst/>
          </a:prstGeom>
        </p:spPr>
      </p:pic>
      <p:sp>
        <p:nvSpPr>
          <p:cNvPr id="57" name="正方形/長方形 56"/>
          <p:cNvSpPr/>
          <p:nvPr/>
        </p:nvSpPr>
        <p:spPr>
          <a:xfrm>
            <a:off x="6392439" y="1999826"/>
            <a:ext cx="2145284" cy="116903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サブタイトル 6"/>
          <p:cNvSpPr>
            <a:spLocks noGrp="1"/>
          </p:cNvSpPr>
          <p:nvPr>
            <p:ph type="subTitle" idx="1"/>
          </p:nvPr>
        </p:nvSpPr>
        <p:spPr>
          <a:xfrm>
            <a:off x="516340" y="1422887"/>
            <a:ext cx="8280000" cy="360000"/>
          </a:xfrm>
        </p:spPr>
        <p:txBody>
          <a:bodyPr>
            <a:noAutofit/>
          </a:bodyPr>
          <a:lstStyle/>
          <a:p>
            <a:r>
              <a:rPr lang="en-US" altLang="ja-JP" dirty="0"/>
              <a:t>e-Tax</a:t>
            </a:r>
            <a:r>
              <a:rPr lang="ja-JP" altLang="en-US" dirty="0"/>
              <a:t>の利用状況により、手続が異なります。</a:t>
            </a:r>
            <a:endParaRPr kumimoji="1" lang="ja-JP" altLang="en-US" dirty="0"/>
          </a:p>
        </p:txBody>
      </p:sp>
      <p:sp>
        <p:nvSpPr>
          <p:cNvPr id="16" name="正方形/長方形 15">
            <a:extLst>
              <a:ext uri="{FF2B5EF4-FFF2-40B4-BE49-F238E27FC236}">
                <a16:creationId xmlns:a16="http://schemas.microsoft.com/office/drawing/2014/main" id="{F08EEAF4-DDBE-45A2-9B8B-BC0445A177DD}"/>
              </a:ext>
            </a:extLst>
          </p:cNvPr>
          <p:cNvSpPr/>
          <p:nvPr/>
        </p:nvSpPr>
        <p:spPr>
          <a:xfrm>
            <a:off x="3966555" y="4570866"/>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46A1166-60AB-45AD-93E3-FF454BDC86BD}"/>
              </a:ext>
            </a:extLst>
          </p:cNvPr>
          <p:cNvSpPr/>
          <p:nvPr/>
        </p:nvSpPr>
        <p:spPr>
          <a:xfrm>
            <a:off x="3982950" y="5438648"/>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grpSp>
        <p:nvGrpSpPr>
          <p:cNvPr id="19" name="図形グループ 18"/>
          <p:cNvGrpSpPr/>
          <p:nvPr/>
        </p:nvGrpSpPr>
        <p:grpSpPr>
          <a:xfrm>
            <a:off x="3820284" y="5282627"/>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図形グループ 22"/>
          <p:cNvGrpSpPr/>
          <p:nvPr/>
        </p:nvGrpSpPr>
        <p:grpSpPr>
          <a:xfrm>
            <a:off x="3820284" y="4427491"/>
            <a:ext cx="296587" cy="293005"/>
            <a:chOff x="2897417" y="3995693"/>
            <a:chExt cx="296587" cy="293005"/>
          </a:xfrm>
        </p:grpSpPr>
        <p:sp>
          <p:nvSpPr>
            <p:cNvPr id="24" name="円/楕円 2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2276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57197" y="482875"/>
            <a:ext cx="6888650" cy="5924699"/>
          </a:xfrm>
          <a:prstGeom prst="rect">
            <a:avLst/>
          </a:prstGeom>
          <a:noFill/>
        </p:spPr>
        <p:txBody>
          <a:bodyPr wrap="square" rtlCol="0">
            <a:spAutoFit/>
          </a:bodyPr>
          <a:lstStyle/>
          <a:p>
            <a:pPr marL="447675" indent="-439738">
              <a:spcBef>
                <a:spcPts val="600"/>
              </a:spcBef>
              <a:tabLst>
                <a:tab pos="795338" algn="l"/>
                <a:tab pos="5827713" algn="l"/>
              </a:tabLst>
            </a:pPr>
            <a:r>
              <a:rPr lang="en-US" altLang="ja-JP" sz="2400" b="1" dirty="0">
                <a:solidFill>
                  <a:srgbClr val="009650"/>
                </a:solidFill>
                <a:latin typeface="Meiryo" charset="-128"/>
                <a:ea typeface="Meiryo" charset="-128"/>
                <a:cs typeface="Meiryo" charset="-128"/>
              </a:rPr>
              <a:t>1.	e-Tax</a:t>
            </a:r>
            <a:r>
              <a:rPr lang="ja-JP" altLang="en-US" sz="2400" b="1" dirty="0">
                <a:solidFill>
                  <a:srgbClr val="009650"/>
                </a:solidFill>
                <a:latin typeface="Meiryo" charset="-128"/>
                <a:ea typeface="Meiryo" charset="-128"/>
                <a:cs typeface="Meiryo" charset="-128"/>
              </a:rPr>
              <a:t>を知りましょう</a:t>
            </a:r>
            <a:endParaRPr lang="en-US" altLang="ja-JP" sz="2400" b="1" dirty="0">
              <a:solidFill>
                <a:srgbClr val="009650"/>
              </a:solidFill>
              <a:latin typeface="Meiryo" charset="-128"/>
              <a:ea typeface="Meiryo" charset="-128"/>
              <a:cs typeface="Meiryo" charset="-128"/>
            </a:endParaRPr>
          </a:p>
          <a:p>
            <a:pPr marL="447675" indent="-439738" algn="dist">
              <a:spcBef>
                <a:spcPts val="600"/>
              </a:spcBef>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申告方法について</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なら、こんないいこと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E</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申告書の作成・送信までの流れ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marL="447675" indent="-439738" algn="dist">
              <a:tabLst>
                <a:tab pos="795338" algn="l"/>
                <a:tab pos="5827713" algn="l"/>
              </a:tabLst>
            </a:pPr>
            <a:r>
              <a:rPr lang="en-US" altLang="ja-JP" b="1" dirty="0">
                <a:latin typeface="Meiryo" charset="-128"/>
                <a:ea typeface="Meiryo" charset="-128"/>
                <a:cs typeface="Meiryo" charset="-128"/>
              </a:rPr>
              <a:t>	F.	</a:t>
            </a:r>
            <a:r>
              <a:rPr lang="ja-JP" altLang="en-US" b="1" dirty="0">
                <a:latin typeface="Meiryo" charset="-128"/>
                <a:ea typeface="Meiryo" charset="-128"/>
                <a:cs typeface="Meiryo" charset="-128"/>
              </a:rPr>
              <a:t>講座の説明範囲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pPr marL="447675" indent="-439738" algn="dist">
              <a:tabLst>
                <a:tab pos="795338" algn="l"/>
                <a:tab pos="5827713" algn="l"/>
              </a:tabLst>
            </a:pPr>
            <a:endParaRPr lang="en-US" altLang="ja-JP" b="1" dirty="0">
              <a:solidFill>
                <a:srgbClr val="009650"/>
              </a:solidFill>
              <a:latin typeface="Meiryo" charset="-128"/>
              <a:ea typeface="Meiryo" charset="-128"/>
              <a:cs typeface="Meiryo" charset="-128"/>
            </a:endParaRPr>
          </a:p>
          <a:p>
            <a:pPr marL="447675" indent="-439738">
              <a:tabLst>
                <a:tab pos="795338" algn="l"/>
                <a:tab pos="5827713" algn="l"/>
              </a:tabLst>
            </a:pPr>
            <a:endParaRPr lang="en-US" altLang="ja-JP" sz="1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2.	</a:t>
            </a:r>
            <a:r>
              <a:rPr lang="ja-JP" altLang="en-US" sz="2400" b="1" dirty="0">
                <a:solidFill>
                  <a:srgbClr val="009650"/>
                </a:solidFill>
                <a:latin typeface="Meiryo" charset="-128"/>
                <a:ea typeface="Meiryo" charset="-128"/>
                <a:cs typeface="Meiryo" charset="-128"/>
              </a:rPr>
              <a:t>マイナンバーカードで</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を</a:t>
            </a:r>
            <a:endParaRPr lang="en-US" altLang="ja-JP" sz="2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利用できるようにしましょう</a:t>
            </a:r>
            <a:r>
              <a:rPr lang="ja-JP" altLang="en-US" sz="2400" b="1" dirty="0">
                <a:latin typeface="Meiryo" charset="-128"/>
                <a:ea typeface="Meiryo" charset="-128"/>
                <a:cs typeface="Meiryo" charset="-128"/>
              </a:rPr>
              <a:t>　</a:t>
            </a:r>
            <a:r>
              <a:rPr lang="en-US" altLang="ja-JP" sz="2400" b="1" dirty="0">
                <a:latin typeface="Meiryo" charset="-128"/>
                <a:ea typeface="Meiryo" charset="-128"/>
                <a:cs typeface="Meiryo" charset="-128"/>
              </a:rPr>
              <a:t> </a:t>
            </a:r>
          </a:p>
          <a:p>
            <a:pPr marL="447675" lvl="1" indent="-439738">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マイナンバーカードを使ったスマホでの</a:t>
            </a:r>
            <a:endParaRPr lang="en-US" altLang="ja-JP" b="1" dirty="0">
              <a:latin typeface="Meiryo" charset="-128"/>
              <a:ea typeface="Meiryo" charset="-128"/>
              <a:cs typeface="Meiryo" charset="-128"/>
            </a:endParaRPr>
          </a:p>
          <a:p>
            <a:pPr marL="447675" lvl="1"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確定申告に必要なも</a:t>
            </a:r>
            <a:r>
              <a:rPr lang="ja-JP" altLang="en-US" b="1" spc="-1000" dirty="0">
                <a:latin typeface="Meiryo" charset="-128"/>
                <a:ea typeface="Meiryo" charset="-128"/>
                <a:cs typeface="Meiryo" charset="-128"/>
              </a:rPr>
              <a:t>の</a:t>
            </a:r>
            <a:r>
              <a:rPr lang="ja-JP" altLang="en-US" b="1" dirty="0">
                <a:latin typeface="Meiryo" charset="-128"/>
                <a:ea typeface="Meiryo" charset="-128"/>
                <a:cs typeface="Meiryo" charset="-128"/>
              </a:rPr>
              <a:t>（事前準備</a:t>
            </a:r>
            <a:r>
              <a:rPr lang="ja-JP" altLang="en-US" b="1" spc="-1000" dirty="0">
                <a:latin typeface="Meiryo" charset="-128"/>
                <a:ea typeface="Meiryo" charset="-128"/>
                <a:cs typeface="Meiryo" charset="-128"/>
              </a:rPr>
              <a:t>）</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marL="9048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申告されたことがある方へ</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pPr marL="447675" indent="-439738">
              <a:tabLst>
                <a:tab pos="795338" algn="l"/>
                <a:tab pos="5827713" algn="l"/>
              </a:tabLst>
            </a:pP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マイナポータルアプリの入手</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およびインストールのしかた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マイナポータルの利用開始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15</a:t>
            </a:r>
          </a:p>
          <a:p>
            <a:pPr marL="447675" lvl="1" indent="-439738" algn="dist">
              <a:tabLst>
                <a:tab pos="795338" algn="l"/>
                <a:tab pos="5827713" algn="l"/>
              </a:tabLst>
            </a:pPr>
            <a:r>
              <a:rPr lang="en-US" altLang="ja-JP" b="1" dirty="0">
                <a:latin typeface="Meiryo" charset="-128"/>
                <a:ea typeface="Meiryo" charset="-128"/>
                <a:cs typeface="Meiryo" charset="-128"/>
              </a:rPr>
              <a:t>	E.	</a:t>
            </a:r>
            <a:r>
              <a:rPr lang="ja-JP" altLang="en-US" b="1" dirty="0">
                <a:latin typeface="Meiryo" charset="-128"/>
                <a:ea typeface="Meiryo" charset="-128"/>
                <a:cs typeface="Meiryo" charset="-128"/>
              </a:rPr>
              <a:t>マイナポータルと</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を連携</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18</a:t>
            </a:r>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F</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自宅で申告書の作成・送信を行う場合の注意事項</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26</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G</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困った時の相談窓口</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27</a:t>
            </a: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22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244" y="29622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20" y="4363073"/>
            <a:ext cx="1290387" cy="1661864"/>
          </a:xfrm>
          <a:prstGeom prst="rect">
            <a:avLst/>
          </a:prstGeom>
        </p:spPr>
      </p:pic>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descr="ダイアグラム&#10;&#10;自動的に生成された説明">
            <a:extLst>
              <a:ext uri="{FF2B5EF4-FFF2-40B4-BE49-F238E27FC236}">
                <a16:creationId xmlns:a16="http://schemas.microsoft.com/office/drawing/2014/main" id="{51BC2FF6-967D-DB23-366B-C469C909DB67}"/>
              </a:ext>
            </a:extLst>
          </p:cNvPr>
          <p:cNvPicPr>
            <a:picLocks noChangeAspect="1"/>
          </p:cNvPicPr>
          <p:nvPr/>
        </p:nvPicPr>
        <p:blipFill rotWithShape="1">
          <a:blip r:embed="rId3"/>
          <a:srcRect t="5553" b="7504"/>
          <a:stretch/>
        </p:blipFill>
        <p:spPr>
          <a:xfrm>
            <a:off x="7230765" y="1415995"/>
            <a:ext cx="1269954" cy="2389461"/>
          </a:xfrm>
          <a:prstGeom prst="rect">
            <a:avLst/>
          </a:prstGeom>
          <a:ln>
            <a:solidFill>
              <a:schemeClr val="tx1"/>
            </a:solidFill>
          </a:ln>
        </p:spPr>
      </p:pic>
      <p:pic>
        <p:nvPicPr>
          <p:cNvPr id="42" name="図 41" descr="絵と文字の加工写真&#10;&#10;低い精度で自動的に生成された説明">
            <a:extLst>
              <a:ext uri="{FF2B5EF4-FFF2-40B4-BE49-F238E27FC236}">
                <a16:creationId xmlns:a16="http://schemas.microsoft.com/office/drawing/2014/main" id="{A3890323-7134-A276-8E69-344CE85749EE}"/>
              </a:ext>
            </a:extLst>
          </p:cNvPr>
          <p:cNvPicPr>
            <a:picLocks noChangeAspect="1"/>
          </p:cNvPicPr>
          <p:nvPr/>
        </p:nvPicPr>
        <p:blipFill rotWithShape="1">
          <a:blip r:embed="rId4"/>
          <a:srcRect t="10031"/>
          <a:stretch/>
        </p:blipFill>
        <p:spPr>
          <a:xfrm>
            <a:off x="7237868" y="3936910"/>
            <a:ext cx="1269954" cy="2472640"/>
          </a:xfrm>
          <a:prstGeom prst="rect">
            <a:avLst/>
          </a:prstGeom>
          <a:ln>
            <a:solidFill>
              <a:schemeClr val="tx1"/>
            </a:solidFill>
          </a:ln>
        </p:spPr>
      </p:pic>
      <p:pic>
        <p:nvPicPr>
          <p:cNvPr id="60" name="図 59">
            <a:extLst>
              <a:ext uri="{FF2B5EF4-FFF2-40B4-BE49-F238E27FC236}">
                <a16:creationId xmlns:a16="http://schemas.microsoft.com/office/drawing/2014/main" id="{08C09DAC-0A37-24F9-EABF-679A64C5126B}"/>
              </a:ext>
            </a:extLst>
          </p:cNvPr>
          <p:cNvPicPr>
            <a:picLocks noChangeAspect="1"/>
          </p:cNvPicPr>
          <p:nvPr/>
        </p:nvPicPr>
        <p:blipFill>
          <a:blip r:embed="rId5"/>
          <a:stretch>
            <a:fillRect/>
          </a:stretch>
        </p:blipFill>
        <p:spPr>
          <a:xfrm>
            <a:off x="5722064" y="3943989"/>
            <a:ext cx="1293455" cy="2469767"/>
          </a:xfrm>
          <a:prstGeom prst="rect">
            <a:avLst/>
          </a:prstGeom>
          <a:ln>
            <a:solidFill>
              <a:schemeClr val="tx1"/>
            </a:solidFill>
          </a:ln>
        </p:spPr>
      </p:pic>
      <p:pic>
        <p:nvPicPr>
          <p:cNvPr id="44" name="図 43"/>
          <p:cNvPicPr>
            <a:picLocks noChangeAspect="1"/>
          </p:cNvPicPr>
          <p:nvPr/>
        </p:nvPicPr>
        <p:blipFill rotWithShape="1">
          <a:blip r:embed="rId6" cstate="print">
            <a:extLst>
              <a:ext uri="{28A0092B-C50C-407E-A947-70E740481C1C}">
                <a14:useLocalDpi xmlns:a14="http://schemas.microsoft.com/office/drawing/2010/main"/>
              </a:ext>
            </a:extLst>
          </a:blip>
          <a:srcRect t="21667" b="13296"/>
          <a:stretch/>
        </p:blipFill>
        <p:spPr>
          <a:xfrm>
            <a:off x="5722938" y="1412321"/>
            <a:ext cx="1312106" cy="1814027"/>
          </a:xfrm>
          <a:prstGeom prst="rect">
            <a:avLst/>
          </a:prstGeom>
          <a:ln>
            <a:solidFill>
              <a:schemeClr val="tx1"/>
            </a:solidFill>
          </a:ln>
        </p:spPr>
      </p:pic>
      <p:pic>
        <p:nvPicPr>
          <p:cNvPr id="45" name="図 44"/>
          <p:cNvPicPr>
            <a:picLocks noChangeAspect="1"/>
          </p:cNvPicPr>
          <p:nvPr/>
        </p:nvPicPr>
        <p:blipFill rotWithShape="1">
          <a:blip r:embed="rId7" cstate="print">
            <a:extLst>
              <a:ext uri="{28A0092B-C50C-407E-A947-70E740481C1C}">
                <a14:useLocalDpi xmlns:a14="http://schemas.microsoft.com/office/drawing/2010/main"/>
              </a:ext>
            </a:extLst>
          </a:blip>
          <a:srcRect t="35986" b="16440"/>
          <a:stretch/>
        </p:blipFill>
        <p:spPr>
          <a:xfrm>
            <a:off x="5728386" y="2481565"/>
            <a:ext cx="1308962" cy="1323891"/>
          </a:xfrm>
          <a:prstGeom prst="rect">
            <a:avLst/>
          </a:prstGeom>
          <a:ln>
            <a:solidFill>
              <a:schemeClr val="tx1"/>
            </a:solidFill>
          </a:ln>
        </p:spPr>
      </p:pic>
      <p:sp>
        <p:nvSpPr>
          <p:cNvPr id="58" name="フローチャート: せん孔テープ 57">
            <a:extLst>
              <a:ext uri="{FF2B5EF4-FFF2-40B4-BE49-F238E27FC236}">
                <a16:creationId xmlns:a16="http://schemas.microsoft.com/office/drawing/2014/main" id="{FEC18A85-9E29-1455-E291-FDE51C2A8A69}"/>
              </a:ext>
            </a:extLst>
          </p:cNvPr>
          <p:cNvSpPr/>
          <p:nvPr/>
        </p:nvSpPr>
        <p:spPr>
          <a:xfrm>
            <a:off x="5715902" y="2313486"/>
            <a:ext cx="1324415" cy="587335"/>
          </a:xfrm>
          <a:prstGeom prst="flowChartPunchedTape">
            <a:avLst/>
          </a:prstGeom>
          <a:solidFill>
            <a:srgbClr val="0096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中略</a:t>
            </a:r>
          </a:p>
        </p:txBody>
      </p:sp>
      <p:sp>
        <p:nvSpPr>
          <p:cNvPr id="3" name="サブタイトル 2"/>
          <p:cNvSpPr>
            <a:spLocks noGrp="1"/>
          </p:cNvSpPr>
          <p:nvPr>
            <p:ph type="subTitle" idx="1"/>
          </p:nvPr>
        </p:nvSpPr>
        <p:spPr>
          <a:xfrm>
            <a:off x="543772" y="1375955"/>
            <a:ext cx="4590035"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9"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18" name="正方形/長方形 17">
            <a:extLst>
              <a:ext uri="{FF2B5EF4-FFF2-40B4-BE49-F238E27FC236}">
                <a16:creationId xmlns:a16="http://schemas.microsoft.com/office/drawing/2014/main" id="{0887DC1C-360C-496E-9368-94C223D94781}"/>
              </a:ext>
            </a:extLst>
          </p:cNvPr>
          <p:cNvSpPr/>
          <p:nvPr/>
        </p:nvSpPr>
        <p:spPr>
          <a:xfrm>
            <a:off x="5745246" y="3542242"/>
            <a:ext cx="1269954" cy="259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67">
            <a:extLst>
              <a:ext uri="{FF2B5EF4-FFF2-40B4-BE49-F238E27FC236}">
                <a16:creationId xmlns:a16="http://schemas.microsoft.com/office/drawing/2014/main" id="{AF222B89-32C1-CFF1-F383-15C7CBBBFFDE}"/>
              </a:ext>
            </a:extLst>
          </p:cNvPr>
          <p:cNvGrpSpPr/>
          <p:nvPr/>
        </p:nvGrpSpPr>
        <p:grpSpPr>
          <a:xfrm>
            <a:off x="5685506" y="3228676"/>
            <a:ext cx="296587" cy="293005"/>
            <a:chOff x="2897417" y="3995693"/>
            <a:chExt cx="296587" cy="293005"/>
          </a:xfrm>
        </p:grpSpPr>
        <p:sp>
          <p:nvSpPr>
            <p:cNvPr id="21" name="円/楕円 68">
              <a:extLst>
                <a:ext uri="{FF2B5EF4-FFF2-40B4-BE49-F238E27FC236}">
                  <a16:creationId xmlns:a16="http://schemas.microsoft.com/office/drawing/2014/main" id="{D51983F9-B9E6-8BA9-801D-803510CFFD97}"/>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D1A6ABCF-AB3D-3C09-2B71-E3B5DCE8A1E3}"/>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3" name="正方形/長方形 22">
            <a:extLst>
              <a:ext uri="{FF2B5EF4-FFF2-40B4-BE49-F238E27FC236}">
                <a16:creationId xmlns:a16="http://schemas.microsoft.com/office/drawing/2014/main" id="{0C788588-5921-229C-B636-6CC4D4185BB5}"/>
              </a:ext>
            </a:extLst>
          </p:cNvPr>
          <p:cNvSpPr/>
          <p:nvPr/>
        </p:nvSpPr>
        <p:spPr>
          <a:xfrm>
            <a:off x="7206772" y="1870605"/>
            <a:ext cx="1314097" cy="384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64">
            <a:extLst>
              <a:ext uri="{FF2B5EF4-FFF2-40B4-BE49-F238E27FC236}">
                <a16:creationId xmlns:a16="http://schemas.microsoft.com/office/drawing/2014/main" id="{6B8327E4-69A1-E69B-2BDB-F3F21B16CDD6}"/>
              </a:ext>
            </a:extLst>
          </p:cNvPr>
          <p:cNvGrpSpPr/>
          <p:nvPr/>
        </p:nvGrpSpPr>
        <p:grpSpPr>
          <a:xfrm>
            <a:off x="8224283" y="1589452"/>
            <a:ext cx="296586" cy="293005"/>
            <a:chOff x="3546641" y="3995693"/>
            <a:chExt cx="296586" cy="293005"/>
          </a:xfrm>
        </p:grpSpPr>
        <p:sp>
          <p:nvSpPr>
            <p:cNvPr id="26" name="円/楕円 65">
              <a:extLst>
                <a:ext uri="{FF2B5EF4-FFF2-40B4-BE49-F238E27FC236}">
                  <a16:creationId xmlns:a16="http://schemas.microsoft.com/office/drawing/2014/main" id="{7A18A0B7-2A01-A5A1-81E1-1B7EA698745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フリーフォーム 66">
              <a:extLst>
                <a:ext uri="{FF2B5EF4-FFF2-40B4-BE49-F238E27FC236}">
                  <a16:creationId xmlns:a16="http://schemas.microsoft.com/office/drawing/2014/main" id="{05E78BD2-DB31-A0AE-F327-06102E09BA9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8" name="正方形/長方形 27">
            <a:extLst>
              <a:ext uri="{FF2B5EF4-FFF2-40B4-BE49-F238E27FC236}">
                <a16:creationId xmlns:a16="http://schemas.microsoft.com/office/drawing/2014/main" id="{9A55F167-75B1-3467-5D72-59D80A853F01}"/>
              </a:ext>
            </a:extLst>
          </p:cNvPr>
          <p:cNvSpPr/>
          <p:nvPr/>
        </p:nvSpPr>
        <p:spPr>
          <a:xfrm>
            <a:off x="5706238" y="6074225"/>
            <a:ext cx="1308962" cy="350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図形グループ 69">
            <a:extLst>
              <a:ext uri="{FF2B5EF4-FFF2-40B4-BE49-F238E27FC236}">
                <a16:creationId xmlns:a16="http://schemas.microsoft.com/office/drawing/2014/main" id="{BAC99FD0-AFBA-7015-170C-7493FC335A3C}"/>
              </a:ext>
            </a:extLst>
          </p:cNvPr>
          <p:cNvGrpSpPr/>
          <p:nvPr/>
        </p:nvGrpSpPr>
        <p:grpSpPr>
          <a:xfrm>
            <a:off x="5644055" y="5760659"/>
            <a:ext cx="296586" cy="293005"/>
            <a:chOff x="4232441" y="3995693"/>
            <a:chExt cx="296586" cy="293005"/>
          </a:xfrm>
        </p:grpSpPr>
        <p:sp>
          <p:nvSpPr>
            <p:cNvPr id="32" name="円/楕円 70">
              <a:extLst>
                <a:ext uri="{FF2B5EF4-FFF2-40B4-BE49-F238E27FC236}">
                  <a16:creationId xmlns:a16="http://schemas.microsoft.com/office/drawing/2014/main" id="{12710052-21C5-F37C-B477-40FB0C2DC80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71">
              <a:extLst>
                <a:ext uri="{FF2B5EF4-FFF2-40B4-BE49-F238E27FC236}">
                  <a16:creationId xmlns:a16="http://schemas.microsoft.com/office/drawing/2014/main" id="{F88A70A7-61BA-1BE1-C8EA-285510F373EA}"/>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テキスト ボックス 33">
            <a:extLst>
              <a:ext uri="{FF2B5EF4-FFF2-40B4-BE49-F238E27FC236}">
                <a16:creationId xmlns:a16="http://schemas.microsoft.com/office/drawing/2014/main" id="{8030E834-0480-D609-46EE-052BA0013E4D}"/>
              </a:ext>
            </a:extLst>
          </p:cNvPr>
          <p:cNvSpPr txBox="1"/>
          <p:nvPr/>
        </p:nvSpPr>
        <p:spPr>
          <a:xfrm>
            <a:off x="543891" y="2050390"/>
            <a:ext cx="4004411" cy="4308872"/>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Meiryo" charset="-128"/>
                <a:ea typeface="Meiryo" charset="-128"/>
                <a:cs typeface="Meiryo" charset="-128"/>
              </a:rPr>
              <a:t>画面下部の</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マイナンバーカード読み取り</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マイナンバーカードの利用者証明用電子証明書のパスワード（数字４ケタ）を入力</a:t>
            </a: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読み取り開始」を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b="1" dirty="0">
                <a:latin typeface="メイリオ" panose="020B0604030504040204" pitchFamily="50" charset="-128"/>
                <a:ea typeface="メイリオ" panose="020B0604030504040204" pitchFamily="50" charset="-128"/>
              </a:rPr>
              <a:t>マイナンバーカード</a:t>
            </a:r>
            <a:r>
              <a:rPr lang="ja-JP" altLang="en-US" sz="1800" b="1" dirty="0">
                <a:latin typeface="メイリオ" panose="020B0604030504040204" pitchFamily="50" charset="-128"/>
                <a:ea typeface="メイリオ" panose="020B0604030504040204" pitchFamily="50" charset="-128"/>
              </a:rPr>
              <a:t>を後ろにかざす</a:t>
            </a:r>
          </a:p>
          <a:p>
            <a:endParaRPr lang="en-US" altLang="ja-JP" sz="1800" b="1" dirty="0">
              <a:latin typeface="メイリオ" panose="020B0604030504040204" pitchFamily="50" charset="-128"/>
              <a:ea typeface="メイリオ" panose="020B0604030504040204" pitchFamily="50" charset="-128"/>
            </a:endParaRPr>
          </a:p>
        </p:txBody>
      </p:sp>
      <p:grpSp>
        <p:nvGrpSpPr>
          <p:cNvPr id="35" name="図形グループ 52">
            <a:extLst>
              <a:ext uri="{FF2B5EF4-FFF2-40B4-BE49-F238E27FC236}">
                <a16:creationId xmlns:a16="http://schemas.microsoft.com/office/drawing/2014/main" id="{B9063D94-594D-F3D7-F082-963904FDB29C}"/>
              </a:ext>
            </a:extLst>
          </p:cNvPr>
          <p:cNvGrpSpPr/>
          <p:nvPr/>
        </p:nvGrpSpPr>
        <p:grpSpPr>
          <a:xfrm>
            <a:off x="7207346" y="3945773"/>
            <a:ext cx="325536" cy="324509"/>
            <a:chOff x="5101121" y="3995693"/>
            <a:chExt cx="296586" cy="293005"/>
          </a:xfrm>
        </p:grpSpPr>
        <p:sp>
          <p:nvSpPr>
            <p:cNvPr id="36" name="円/楕円 53">
              <a:extLst>
                <a:ext uri="{FF2B5EF4-FFF2-40B4-BE49-F238E27FC236}">
                  <a16:creationId xmlns:a16="http://schemas.microsoft.com/office/drawing/2014/main" id="{F31700D1-098E-D7F1-3B3E-71D2024A3A4C}"/>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54">
              <a:extLst>
                <a:ext uri="{FF2B5EF4-FFF2-40B4-BE49-F238E27FC236}">
                  <a16:creationId xmlns:a16="http://schemas.microsoft.com/office/drawing/2014/main" id="{063B1736-A613-6EBF-FAC9-DCE473D3D07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32575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中程度の精度で自動的に生成された説明">
            <a:extLst>
              <a:ext uri="{FF2B5EF4-FFF2-40B4-BE49-F238E27FC236}">
                <a16:creationId xmlns:a16="http://schemas.microsoft.com/office/drawing/2014/main" id="{6C45F5E2-E439-F703-D1C0-BD1ACF6EC2DE}"/>
              </a:ext>
            </a:extLst>
          </p:cNvPr>
          <p:cNvPicPr>
            <a:picLocks noChangeAspect="1"/>
          </p:cNvPicPr>
          <p:nvPr/>
        </p:nvPicPr>
        <p:blipFill rotWithShape="1">
          <a:blip r:embed="rId3"/>
          <a:srcRect t="11463" b="5378"/>
          <a:stretch/>
        </p:blipFill>
        <p:spPr>
          <a:xfrm>
            <a:off x="7230766" y="1415995"/>
            <a:ext cx="1325696" cy="2389461"/>
          </a:xfrm>
          <a:prstGeom prst="rect">
            <a:avLst/>
          </a:prstGeom>
          <a:ln>
            <a:solidFill>
              <a:schemeClr val="tx1"/>
            </a:solidFill>
          </a:ln>
        </p:spPr>
      </p:pic>
      <p:pic>
        <p:nvPicPr>
          <p:cNvPr id="62" name="図 61" descr="「利用者情報登録　入力」画面の画像">
            <a:extLst>
              <a:ext uri="{FF2B5EF4-FFF2-40B4-BE49-F238E27FC236}">
                <a16:creationId xmlns:a16="http://schemas.microsoft.com/office/drawing/2014/main" id="{C439B425-A6D4-1C32-B6EA-ED3CBE8D50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639" b="10606"/>
          <a:stretch/>
        </p:blipFill>
        <p:spPr>
          <a:xfrm>
            <a:off x="5718873" y="1409291"/>
            <a:ext cx="1329788" cy="2396165"/>
          </a:xfrm>
          <a:prstGeom prst="rect">
            <a:avLst/>
          </a:prstGeom>
          <a:ln w="9525">
            <a:solidFill>
              <a:schemeClr val="tx1">
                <a:lumMod val="50000"/>
                <a:lumOff val="50000"/>
              </a:schemeClr>
            </a:solidFill>
          </a:ln>
        </p:spPr>
      </p:pic>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22"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3" name="図 2" descr="絵と文字の加工写真&#10;&#10;低い精度で自動的に生成された説明">
            <a:extLst>
              <a:ext uri="{FF2B5EF4-FFF2-40B4-BE49-F238E27FC236}">
                <a16:creationId xmlns:a16="http://schemas.microsoft.com/office/drawing/2014/main" id="{687D983D-DABA-D1F7-64DA-25580D8E9D30}"/>
              </a:ext>
            </a:extLst>
          </p:cNvPr>
          <p:cNvPicPr>
            <a:picLocks noChangeAspect="1"/>
          </p:cNvPicPr>
          <p:nvPr/>
        </p:nvPicPr>
        <p:blipFill rotWithShape="1">
          <a:blip r:embed="rId5"/>
          <a:srcRect t="10031"/>
          <a:stretch/>
        </p:blipFill>
        <p:spPr>
          <a:xfrm>
            <a:off x="7237868" y="3936910"/>
            <a:ext cx="1269954" cy="2472640"/>
          </a:xfrm>
          <a:prstGeom prst="rect">
            <a:avLst/>
          </a:prstGeom>
          <a:ln>
            <a:solidFill>
              <a:schemeClr val="tx1"/>
            </a:solidFill>
          </a:ln>
        </p:spPr>
      </p:pic>
      <p:pic>
        <p:nvPicPr>
          <p:cNvPr id="7" name="図 6">
            <a:extLst>
              <a:ext uri="{FF2B5EF4-FFF2-40B4-BE49-F238E27FC236}">
                <a16:creationId xmlns:a16="http://schemas.microsoft.com/office/drawing/2014/main" id="{BCE8AFFC-EB17-C28F-D3C9-C27C9A758331}"/>
              </a:ext>
            </a:extLst>
          </p:cNvPr>
          <p:cNvPicPr>
            <a:picLocks noChangeAspect="1"/>
          </p:cNvPicPr>
          <p:nvPr/>
        </p:nvPicPr>
        <p:blipFill>
          <a:blip r:embed="rId6"/>
          <a:stretch>
            <a:fillRect/>
          </a:stretch>
        </p:blipFill>
        <p:spPr>
          <a:xfrm>
            <a:off x="5722064" y="3943989"/>
            <a:ext cx="1293455" cy="2469767"/>
          </a:xfrm>
          <a:prstGeom prst="rect">
            <a:avLst/>
          </a:prstGeom>
          <a:ln>
            <a:solidFill>
              <a:schemeClr val="tx1"/>
            </a:solidFill>
          </a:ln>
        </p:spPr>
      </p:pic>
      <p:sp>
        <p:nvSpPr>
          <p:cNvPr id="20" name="サブタイトル 2">
            <a:extLst>
              <a:ext uri="{FF2B5EF4-FFF2-40B4-BE49-F238E27FC236}">
                <a16:creationId xmlns:a16="http://schemas.microsoft.com/office/drawing/2014/main" id="{8EA4E5F7-40B5-0255-BB3F-B1981E7E303E}"/>
              </a:ext>
            </a:extLst>
          </p:cNvPr>
          <p:cNvSpPr txBox="1">
            <a:spLocks/>
          </p:cNvSpPr>
          <p:nvPr/>
        </p:nvSpPr>
        <p:spPr>
          <a:xfrm>
            <a:off x="543772" y="1375955"/>
            <a:ext cx="4590035" cy="36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600"/>
              </a:spcBef>
            </a:pPr>
            <a:r>
              <a:rPr lang="en-US" altLang="ja-JP"/>
              <a:t>e-Tax</a:t>
            </a:r>
            <a:r>
              <a:rPr lang="ja-JP" altLang="en-US"/>
              <a:t>をはじめて利用する方の利用者情報を登録します。</a:t>
            </a:r>
            <a:endParaRPr lang="en-US" altLang="ja-JP" dirty="0"/>
          </a:p>
        </p:txBody>
      </p:sp>
      <p:sp>
        <p:nvSpPr>
          <p:cNvPr id="23" name="正方形/長方形 22">
            <a:extLst>
              <a:ext uri="{FF2B5EF4-FFF2-40B4-BE49-F238E27FC236}">
                <a16:creationId xmlns:a16="http://schemas.microsoft.com/office/drawing/2014/main" id="{6B7D6FA9-6061-49BA-0ED6-55361B7D1325}"/>
              </a:ext>
            </a:extLst>
          </p:cNvPr>
          <p:cNvSpPr/>
          <p:nvPr/>
        </p:nvSpPr>
        <p:spPr>
          <a:xfrm>
            <a:off x="5745246" y="3441883"/>
            <a:ext cx="1269954" cy="2597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図形グループ 67">
            <a:extLst>
              <a:ext uri="{FF2B5EF4-FFF2-40B4-BE49-F238E27FC236}">
                <a16:creationId xmlns:a16="http://schemas.microsoft.com/office/drawing/2014/main" id="{2F4791FA-DD7A-EC57-E65A-9E4A218DFFD7}"/>
              </a:ext>
            </a:extLst>
          </p:cNvPr>
          <p:cNvGrpSpPr/>
          <p:nvPr/>
        </p:nvGrpSpPr>
        <p:grpSpPr>
          <a:xfrm>
            <a:off x="5685506" y="3128317"/>
            <a:ext cx="296587" cy="293005"/>
            <a:chOff x="2897417" y="3995693"/>
            <a:chExt cx="296587" cy="293005"/>
          </a:xfrm>
        </p:grpSpPr>
        <p:sp>
          <p:nvSpPr>
            <p:cNvPr id="25" name="円/楕円 68">
              <a:extLst>
                <a:ext uri="{FF2B5EF4-FFF2-40B4-BE49-F238E27FC236}">
                  <a16:creationId xmlns:a16="http://schemas.microsoft.com/office/drawing/2014/main" id="{77129CEA-F678-6885-CA19-76A36108AEE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970994C3-85DC-5B5C-A04B-35D87167649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7" name="正方形/長方形 26">
            <a:extLst>
              <a:ext uri="{FF2B5EF4-FFF2-40B4-BE49-F238E27FC236}">
                <a16:creationId xmlns:a16="http://schemas.microsoft.com/office/drawing/2014/main" id="{B84EFCBA-01A6-34AF-82F9-A2885CC857FD}"/>
              </a:ext>
            </a:extLst>
          </p:cNvPr>
          <p:cNvSpPr/>
          <p:nvPr/>
        </p:nvSpPr>
        <p:spPr>
          <a:xfrm>
            <a:off x="7206772" y="1658735"/>
            <a:ext cx="1314097" cy="384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8" name="図形グループ 64">
            <a:extLst>
              <a:ext uri="{FF2B5EF4-FFF2-40B4-BE49-F238E27FC236}">
                <a16:creationId xmlns:a16="http://schemas.microsoft.com/office/drawing/2014/main" id="{12390378-1DEB-2CBB-9765-AD7D1CE08C1E}"/>
              </a:ext>
            </a:extLst>
          </p:cNvPr>
          <p:cNvGrpSpPr/>
          <p:nvPr/>
        </p:nvGrpSpPr>
        <p:grpSpPr>
          <a:xfrm>
            <a:off x="8224283" y="1377582"/>
            <a:ext cx="296586" cy="293005"/>
            <a:chOff x="3546641" y="3995693"/>
            <a:chExt cx="296586" cy="293005"/>
          </a:xfrm>
        </p:grpSpPr>
        <p:sp>
          <p:nvSpPr>
            <p:cNvPr id="30" name="円/楕円 65">
              <a:extLst>
                <a:ext uri="{FF2B5EF4-FFF2-40B4-BE49-F238E27FC236}">
                  <a16:creationId xmlns:a16="http://schemas.microsoft.com/office/drawing/2014/main" id="{FA4FDB96-D99A-62A0-1DCD-A9D7CBA0A07C}"/>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66">
              <a:extLst>
                <a:ext uri="{FF2B5EF4-FFF2-40B4-BE49-F238E27FC236}">
                  <a16:creationId xmlns:a16="http://schemas.microsoft.com/office/drawing/2014/main" id="{48A711A4-81F3-7697-6F4F-D2DD46D4DD9B}"/>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32" name="正方形/長方形 31">
            <a:extLst>
              <a:ext uri="{FF2B5EF4-FFF2-40B4-BE49-F238E27FC236}">
                <a16:creationId xmlns:a16="http://schemas.microsoft.com/office/drawing/2014/main" id="{3D13FDD4-B4A9-CF75-C25C-CAB102080128}"/>
              </a:ext>
            </a:extLst>
          </p:cNvPr>
          <p:cNvSpPr/>
          <p:nvPr/>
        </p:nvSpPr>
        <p:spPr>
          <a:xfrm>
            <a:off x="5706238" y="6074225"/>
            <a:ext cx="1308962" cy="350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図形グループ 69">
            <a:extLst>
              <a:ext uri="{FF2B5EF4-FFF2-40B4-BE49-F238E27FC236}">
                <a16:creationId xmlns:a16="http://schemas.microsoft.com/office/drawing/2014/main" id="{FF9A4FA6-0EFD-0A4C-AB5F-527B0D74945E}"/>
              </a:ext>
            </a:extLst>
          </p:cNvPr>
          <p:cNvGrpSpPr/>
          <p:nvPr/>
        </p:nvGrpSpPr>
        <p:grpSpPr>
          <a:xfrm>
            <a:off x="5644055" y="5760659"/>
            <a:ext cx="296586" cy="293005"/>
            <a:chOff x="4232441" y="3995693"/>
            <a:chExt cx="296586" cy="293005"/>
          </a:xfrm>
        </p:grpSpPr>
        <p:sp>
          <p:nvSpPr>
            <p:cNvPr id="34" name="円/楕円 70">
              <a:extLst>
                <a:ext uri="{FF2B5EF4-FFF2-40B4-BE49-F238E27FC236}">
                  <a16:creationId xmlns:a16="http://schemas.microsoft.com/office/drawing/2014/main" id="{E6839E43-D821-D788-1E90-D83BD8B0BFC9}"/>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71">
              <a:extLst>
                <a:ext uri="{FF2B5EF4-FFF2-40B4-BE49-F238E27FC236}">
                  <a16:creationId xmlns:a16="http://schemas.microsoft.com/office/drawing/2014/main" id="{C2306789-1386-4505-2A03-16512A28DA59}"/>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テキスト ボックス 35">
            <a:extLst>
              <a:ext uri="{FF2B5EF4-FFF2-40B4-BE49-F238E27FC236}">
                <a16:creationId xmlns:a16="http://schemas.microsoft.com/office/drawing/2014/main" id="{D75FC8F5-12DB-1B64-8ADE-37C122F8417C}"/>
              </a:ext>
            </a:extLst>
          </p:cNvPr>
          <p:cNvSpPr txBox="1"/>
          <p:nvPr/>
        </p:nvSpPr>
        <p:spPr>
          <a:xfrm>
            <a:off x="543891" y="2050390"/>
            <a:ext cx="4004411" cy="4031873"/>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a:p>
            <a:r>
              <a:rPr lang="ja-JP" altLang="en-US" sz="1800" b="1" dirty="0">
                <a:latin typeface="Meiryo" charset="-128"/>
                <a:ea typeface="Meiryo" charset="-128"/>
                <a:cs typeface="Meiryo" charset="-128"/>
              </a:rPr>
              <a:t>画面下部の</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マイナンバーカード読み取り</a:t>
            </a:r>
            <a:r>
              <a:rPr lang="en-US" altLang="ja-JP" sz="1800" b="1" dirty="0">
                <a:latin typeface="Meiryo" charset="-128"/>
                <a:ea typeface="Meiryo" charset="-128"/>
                <a:cs typeface="Meiryo" charset="-128"/>
              </a:rPr>
              <a:t>｣</a:t>
            </a:r>
            <a:r>
              <a:rPr lang="ja-JP" altLang="en-US" sz="1800" b="1" dirty="0">
                <a:latin typeface="Meiryo" charset="-128"/>
                <a:ea typeface="Meiryo" charset="-128"/>
                <a:cs typeface="Meiryo" charset="-128"/>
              </a:rPr>
              <a:t>をダブルタップ</a:t>
            </a:r>
            <a:endParaRPr lang="ja-JP" altLang="en-US" sz="1800" b="1" dirty="0">
              <a:latin typeface="メイリオ" panose="020B0604030504040204" pitchFamily="50" charset="-128"/>
              <a:ea typeface="メイリオ" panose="020B0604030504040204" pitchFamily="50" charset="-128"/>
            </a:endParaRPr>
          </a:p>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a:p>
            <a:r>
              <a:rPr lang="ja-JP" altLang="en-US" b="1" dirty="0">
                <a:latin typeface="メイリオ"/>
                <a:ea typeface="メイリオ"/>
              </a:rPr>
              <a:t>券面事項入力補助用のパスワード（数字４ケタ）を入力</a:t>
            </a:r>
          </a:p>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a:p>
            <a:r>
              <a:rPr lang="ja-JP" altLang="en-US" b="1" dirty="0">
                <a:latin typeface="メイリオ" panose="020B0604030504040204" pitchFamily="50" charset="-128"/>
                <a:ea typeface="メイリオ" panose="020B0604030504040204" pitchFamily="50" charset="-128"/>
              </a:rPr>
              <a:t>画面下部の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読み取り開始」を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ダブルタップ</a:t>
            </a:r>
            <a:endParaRPr lang="en-US" altLang="ja-JP" b="1" dirty="0">
              <a:latin typeface="メイリオ" panose="020B0604030504040204" pitchFamily="50" charset="-128"/>
              <a:ea typeface="メイリオ" panose="020B0604030504040204" pitchFamily="50" charset="-128"/>
            </a:endParaRPr>
          </a:p>
          <a:p>
            <a:pPr indent="-417600"/>
            <a:r>
              <a:rPr lang="ja-JP" altLang="en-US" sz="2800" b="1" spc="-16" dirty="0">
                <a:solidFill>
                  <a:srgbClr val="009650"/>
                </a:solidFill>
                <a:latin typeface="Meiryo" charset="-128"/>
                <a:ea typeface="Meiryo" charset="-128"/>
              </a:rPr>
              <a:t>❹</a:t>
            </a:r>
            <a:endParaRPr lang="en-US" altLang="ja-JP" sz="2800" b="1" spc="-16" dirty="0">
              <a:solidFill>
                <a:srgbClr val="009650"/>
              </a:solidFill>
              <a:latin typeface="Meiryo" charset="-128"/>
              <a:ea typeface="Meiryo" charset="-128"/>
            </a:endParaRPr>
          </a:p>
          <a:p>
            <a:r>
              <a:rPr lang="ja-JP" altLang="en-US" b="1" dirty="0">
                <a:latin typeface="メイリオ" panose="020B0604030504040204" pitchFamily="50" charset="-128"/>
                <a:ea typeface="メイリオ" panose="020B0604030504040204" pitchFamily="50" charset="-128"/>
              </a:rPr>
              <a:t>マイナンバーカード</a:t>
            </a:r>
            <a:r>
              <a:rPr lang="ja-JP" altLang="en-US" sz="1800" b="1" dirty="0">
                <a:latin typeface="メイリオ" panose="020B0604030504040204" pitchFamily="50" charset="-128"/>
                <a:ea typeface="メイリオ" panose="020B0604030504040204" pitchFamily="50" charset="-128"/>
              </a:rPr>
              <a:t>を後ろにかざす</a:t>
            </a:r>
          </a:p>
          <a:p>
            <a:endParaRPr lang="en-US" altLang="ja-JP" sz="1800" b="1" dirty="0">
              <a:latin typeface="メイリオ" panose="020B0604030504040204" pitchFamily="50" charset="-128"/>
              <a:ea typeface="メイリオ" panose="020B0604030504040204" pitchFamily="50" charset="-128"/>
            </a:endParaRPr>
          </a:p>
        </p:txBody>
      </p:sp>
      <p:grpSp>
        <p:nvGrpSpPr>
          <p:cNvPr id="37" name="図形グループ 52">
            <a:extLst>
              <a:ext uri="{FF2B5EF4-FFF2-40B4-BE49-F238E27FC236}">
                <a16:creationId xmlns:a16="http://schemas.microsoft.com/office/drawing/2014/main" id="{9212AA3B-2334-DFB5-347D-62DFA2EEC805}"/>
              </a:ext>
            </a:extLst>
          </p:cNvPr>
          <p:cNvGrpSpPr/>
          <p:nvPr/>
        </p:nvGrpSpPr>
        <p:grpSpPr>
          <a:xfrm>
            <a:off x="7207346" y="3945773"/>
            <a:ext cx="325536" cy="324509"/>
            <a:chOff x="5101121" y="3995693"/>
            <a:chExt cx="296586" cy="293005"/>
          </a:xfrm>
        </p:grpSpPr>
        <p:sp>
          <p:nvSpPr>
            <p:cNvPr id="38" name="円/楕円 53">
              <a:extLst>
                <a:ext uri="{FF2B5EF4-FFF2-40B4-BE49-F238E27FC236}">
                  <a16:creationId xmlns:a16="http://schemas.microsoft.com/office/drawing/2014/main" id="{30F64C3B-FC0A-9DC5-4301-84347EE6F1DE}"/>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54">
              <a:extLst>
                <a:ext uri="{FF2B5EF4-FFF2-40B4-BE49-F238E27FC236}">
                  <a16:creationId xmlns:a16="http://schemas.microsoft.com/office/drawing/2014/main" id="{9B570C75-1CD8-A217-D7DA-936447763BE8}"/>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8362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24738" y="1388012"/>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a:p>
            <a:endParaRPr lang="ja-JP" altLang="en-US" dirty="0"/>
          </a:p>
        </p:txBody>
      </p:sp>
      <p:grpSp>
        <p:nvGrpSpPr>
          <p:cNvPr id="3" name="グループ化 2">
            <a:extLst>
              <a:ext uri="{FF2B5EF4-FFF2-40B4-BE49-F238E27FC236}">
                <a16:creationId xmlns:a16="http://schemas.microsoft.com/office/drawing/2014/main" id="{E811193C-6AD7-7391-7776-B5C49835B153}"/>
              </a:ext>
            </a:extLst>
          </p:cNvPr>
          <p:cNvGrpSpPr/>
          <p:nvPr/>
        </p:nvGrpSpPr>
        <p:grpSpPr>
          <a:xfrm>
            <a:off x="6179143" y="2246102"/>
            <a:ext cx="2340000" cy="3126665"/>
            <a:chOff x="6951304" y="2210122"/>
            <a:chExt cx="2340000" cy="3126665"/>
          </a:xfrm>
        </p:grpSpPr>
        <p:grpSp>
          <p:nvGrpSpPr>
            <p:cNvPr id="16" name="グループ化 15"/>
            <p:cNvGrpSpPr>
              <a:grpSpLocks noChangeAspect="1"/>
            </p:cNvGrpSpPr>
            <p:nvPr/>
          </p:nvGrpSpPr>
          <p:grpSpPr>
            <a:xfrm>
              <a:off x="6951304" y="2230862"/>
              <a:ext cx="2333605" cy="2950307"/>
              <a:chOff x="0" y="0"/>
              <a:chExt cx="2412001" cy="3049421"/>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t="53409" r="1449" b="34232"/>
              <a:stretch/>
            </p:blipFill>
            <p:spPr>
              <a:xfrm>
                <a:off x="0" y="2400762"/>
                <a:ext cx="2412000" cy="648659"/>
              </a:xfrm>
              <a:prstGeom prst="rect">
                <a:avLst/>
              </a:prstGeom>
              <a:ln>
                <a:noFill/>
              </a:ln>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a:ext>
                </a:extLst>
              </a:blip>
              <a:srcRect t="47985" r="1625" b="1929"/>
              <a:stretch/>
            </p:blipFill>
            <p:spPr>
              <a:xfrm>
                <a:off x="1" y="0"/>
                <a:ext cx="2412000" cy="2594275"/>
              </a:xfrm>
              <a:prstGeom prst="rect">
                <a:avLst/>
              </a:prstGeom>
              <a:ln>
                <a:noFill/>
              </a:ln>
            </p:spPr>
          </p:pic>
        </p:grpSp>
        <p:sp>
          <p:nvSpPr>
            <p:cNvPr id="19" name="正方形/長方形 18"/>
            <p:cNvSpPr>
              <a:spLocks noChangeAspect="1"/>
            </p:cNvSpPr>
            <p:nvPr/>
          </p:nvSpPr>
          <p:spPr>
            <a:xfrm>
              <a:off x="6957700" y="2210122"/>
              <a:ext cx="2333604" cy="3126665"/>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6228283" y="4065660"/>
            <a:ext cx="2268000" cy="612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505221" y="1829402"/>
            <a:ext cx="2942057"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r>
              <a:rPr lang="ja-JP" altLang="ja-JP" b="1" dirty="0">
                <a:latin typeface="メイリオ" panose="020B0604030504040204" pitchFamily="50" charset="-128"/>
                <a:ea typeface="メイリオ" panose="020B0604030504040204" pitchFamily="50" charset="-128"/>
              </a:rPr>
              <a:t>マイナンバーカードから</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読み取った情報</a:t>
            </a:r>
            <a:r>
              <a:rPr lang="ja-JP" altLang="en-US" b="1" dirty="0">
                <a:latin typeface="メイリオ" panose="020B0604030504040204" pitchFamily="50" charset="-128"/>
                <a:ea typeface="メイリオ" panose="020B0604030504040204" pitchFamily="50" charset="-128"/>
              </a:rPr>
              <a:t>が自動で</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入力されますので、</a:t>
            </a:r>
            <a:r>
              <a:rPr lang="ja-JP" altLang="en-US" b="1" dirty="0">
                <a:latin typeface="メイリオ" panose="020B0604030504040204" pitchFamily="50" charset="-128"/>
                <a:ea typeface="メイリオ" panose="020B0604030504040204" pitchFamily="50" charset="-128"/>
              </a:rPr>
              <a:t>入力</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内容を確認してください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また、</a:t>
            </a:r>
            <a:r>
              <a:rPr lang="ja-JP" altLang="ja-JP" b="1" dirty="0">
                <a:latin typeface="メイリオ" panose="020B0604030504040204" pitchFamily="50" charset="-128"/>
                <a:ea typeface="メイリオ" panose="020B0604030504040204" pitchFamily="50" charset="-128"/>
              </a:rPr>
              <a:t>入力されていない</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項目</a:t>
            </a:r>
            <a:r>
              <a:rPr lang="ja-JP" altLang="en-US" b="1" dirty="0">
                <a:latin typeface="メイリオ" panose="020B0604030504040204" pitchFamily="50" charset="-128"/>
                <a:ea typeface="メイリオ" panose="020B0604030504040204" pitchFamily="50" charset="-128"/>
              </a:rPr>
              <a:t>を</a:t>
            </a:r>
            <a:r>
              <a:rPr lang="ja-JP" altLang="ja-JP" b="1" dirty="0">
                <a:latin typeface="メイリオ" panose="020B0604030504040204" pitchFamily="50" charset="-128"/>
                <a:ea typeface="メイリオ" panose="020B0604030504040204" pitchFamily="50" charset="-128"/>
              </a:rPr>
              <a:t>入力してください</a:t>
            </a:r>
            <a:endParaRPr lang="ja-JP"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a:defRPr/>
            </a:pPr>
            <a:r>
              <a:rPr lang="ja-JP" altLang="en-US" b="1" dirty="0">
                <a:latin typeface="Meiryo" charset="-128"/>
                <a:ea typeface="Meiryo" charset="-128"/>
                <a:cs typeface="Meiryo" charset="-128"/>
              </a:rPr>
              <a:t>未完了項目があれば、</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押して該当項目入力</a:t>
            </a:r>
            <a:endParaRPr lang="en-US" altLang="ja-JP" b="1" dirty="0">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defRPr/>
            </a:pP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内容確認する</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ダブルタップ</a:t>
            </a:r>
            <a:endParaRPr lang="en-US" altLang="ja-JP" b="1" dirty="0">
              <a:latin typeface="Meiryo" charset="-128"/>
              <a:ea typeface="Meiryo" charset="-128"/>
              <a:cs typeface="Meiryo" charset="-128"/>
            </a:endParaRPr>
          </a:p>
        </p:txBody>
      </p:sp>
      <p:pic>
        <p:nvPicPr>
          <p:cNvPr id="38" name="図 37" descr="「ご利用者情報」の姓名入力画面の画像"/>
          <p:cNvPicPr>
            <a:picLocks noChangeAspect="1"/>
          </p:cNvPicPr>
          <p:nvPr/>
        </p:nvPicPr>
        <p:blipFill rotWithShape="1">
          <a:blip r:embed="rId5" cstate="print">
            <a:extLst>
              <a:ext uri="{28A0092B-C50C-407E-A947-70E740481C1C}">
                <a14:useLocalDpi xmlns:a14="http://schemas.microsoft.com/office/drawing/2010/main"/>
              </a:ext>
            </a:extLst>
          </a:blip>
          <a:srcRect t="14091" r="1461" b="9319"/>
          <a:stretch/>
        </p:blipFill>
        <p:spPr>
          <a:xfrm>
            <a:off x="3316456" y="2000302"/>
            <a:ext cx="2340000" cy="3936339"/>
          </a:xfrm>
          <a:prstGeom prst="rect">
            <a:avLst/>
          </a:prstGeom>
          <a:ln>
            <a:solidFill>
              <a:schemeClr val="tx1"/>
            </a:solidFill>
          </a:ln>
        </p:spPr>
      </p:pic>
      <p:sp>
        <p:nvSpPr>
          <p:cNvPr id="40" name="正方形/長方形 39"/>
          <p:cNvSpPr/>
          <p:nvPr/>
        </p:nvSpPr>
        <p:spPr>
          <a:xfrm>
            <a:off x="6228283" y="4813031"/>
            <a:ext cx="2268000" cy="396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22" name="図 21"/>
          <p:cNvPicPr>
            <a:picLocks noChangeAspect="1"/>
          </p:cNvPicPr>
          <p:nvPr/>
        </p:nvPicPr>
        <p:blipFill>
          <a:blip r:embed="rId6"/>
          <a:stretch>
            <a:fillRect/>
          </a:stretch>
        </p:blipFill>
        <p:spPr>
          <a:xfrm>
            <a:off x="6101913" y="1981898"/>
            <a:ext cx="2520000" cy="406449"/>
          </a:xfrm>
          <a:prstGeom prst="rect">
            <a:avLst/>
          </a:prstGeom>
        </p:spPr>
      </p:pic>
      <p:pic>
        <p:nvPicPr>
          <p:cNvPr id="24" name="図 23"/>
          <p:cNvPicPr>
            <a:picLocks noChangeAspect="1"/>
          </p:cNvPicPr>
          <p:nvPr/>
        </p:nvPicPr>
        <p:blipFill>
          <a:blip r:embed="rId6"/>
          <a:stretch>
            <a:fillRect/>
          </a:stretch>
        </p:blipFill>
        <p:spPr>
          <a:xfrm>
            <a:off x="3248646" y="5798897"/>
            <a:ext cx="2520000" cy="406449"/>
          </a:xfrm>
          <a:prstGeom prst="rect">
            <a:avLst/>
          </a:prstGeom>
        </p:spPr>
      </p:pic>
      <p:grpSp>
        <p:nvGrpSpPr>
          <p:cNvPr id="25" name="図形グループ 24"/>
          <p:cNvGrpSpPr/>
          <p:nvPr/>
        </p:nvGrpSpPr>
        <p:grpSpPr>
          <a:xfrm>
            <a:off x="6086646" y="5062487"/>
            <a:ext cx="296586" cy="293005"/>
            <a:chOff x="4232441" y="3995693"/>
            <a:chExt cx="296586" cy="293005"/>
          </a:xfrm>
        </p:grpSpPr>
        <p:sp>
          <p:nvSpPr>
            <p:cNvPr id="26" name="円/楕円 2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図形グループ 30"/>
          <p:cNvGrpSpPr/>
          <p:nvPr/>
        </p:nvGrpSpPr>
        <p:grpSpPr>
          <a:xfrm>
            <a:off x="6086646" y="3919490"/>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68353" y="1845153"/>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79318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descr="「利用者情報登録　内容確認」の画面の下部の画像">
            <a:extLst>
              <a:ext uri="{FF2B5EF4-FFF2-40B4-BE49-F238E27FC236}">
                <a16:creationId xmlns:a16="http://schemas.microsoft.com/office/drawing/2014/main" id="{8A9780B1-15DE-4191-7635-A63ADB0A2B29}"/>
              </a:ext>
            </a:extLst>
          </p:cNvPr>
          <p:cNvGrpSpPr/>
          <p:nvPr/>
        </p:nvGrpSpPr>
        <p:grpSpPr>
          <a:xfrm>
            <a:off x="6196019" y="1988868"/>
            <a:ext cx="2350236" cy="4207294"/>
            <a:chOff x="182171" y="119611"/>
            <a:chExt cx="2350236" cy="4245584"/>
          </a:xfrm>
        </p:grpSpPr>
        <p:pic>
          <p:nvPicPr>
            <p:cNvPr id="3" name="図 2">
              <a:extLst>
                <a:ext uri="{FF2B5EF4-FFF2-40B4-BE49-F238E27FC236}">
                  <a16:creationId xmlns:a16="http://schemas.microsoft.com/office/drawing/2014/main" id="{D5EB2726-FA72-7D82-EE38-EDC9D12C80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t="41944" r="1912" b="43532"/>
            <a:stretch/>
          </p:blipFill>
          <p:spPr>
            <a:xfrm>
              <a:off x="182171" y="119611"/>
              <a:ext cx="2340000" cy="764284"/>
            </a:xfrm>
            <a:prstGeom prst="rect">
              <a:avLst/>
            </a:prstGeom>
            <a:ln w="9525">
              <a:solidFill>
                <a:schemeClr val="tx1">
                  <a:lumMod val="50000"/>
                  <a:lumOff val="50000"/>
                </a:schemeClr>
              </a:solidFill>
            </a:ln>
          </p:spPr>
        </p:pic>
        <p:pic>
          <p:nvPicPr>
            <p:cNvPr id="5" name="図 4">
              <a:extLst>
                <a:ext uri="{FF2B5EF4-FFF2-40B4-BE49-F238E27FC236}">
                  <a16:creationId xmlns:a16="http://schemas.microsoft.com/office/drawing/2014/main" id="{55A06ADD-2960-9430-728C-295BA94A46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8030" r="1726" b="25985"/>
            <a:stretch/>
          </p:blipFill>
          <p:spPr>
            <a:xfrm>
              <a:off x="192407" y="911941"/>
              <a:ext cx="2340000" cy="3453254"/>
            </a:xfrm>
            <a:prstGeom prst="rect">
              <a:avLst/>
            </a:prstGeom>
            <a:ln w="9525">
              <a:solidFill>
                <a:schemeClr val="tx1">
                  <a:lumMod val="50000"/>
                  <a:lumOff val="50000"/>
                </a:schemeClr>
              </a:solidFill>
            </a:ln>
          </p:spPr>
        </p:pic>
      </p:gr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07804" y="1459133"/>
            <a:ext cx="8280000" cy="1017367"/>
          </a:xfrm>
        </p:spPr>
        <p:txBody>
          <a:bodyPr>
            <a:noAutofit/>
          </a:bodyPr>
          <a:lstStyle/>
          <a:p>
            <a:r>
              <a:rPr lang="ja-JP" altLang="en-US" dirty="0"/>
              <a:t>入力内容の確認と送信</a:t>
            </a:r>
          </a:p>
        </p:txBody>
      </p:sp>
      <p:sp>
        <p:nvSpPr>
          <p:cNvPr id="11" name="テキスト ボックス 10"/>
          <p:cNvSpPr txBox="1"/>
          <p:nvPr/>
        </p:nvSpPr>
        <p:spPr>
          <a:xfrm>
            <a:off x="322527" y="1808607"/>
            <a:ext cx="2971103"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入力</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内容を確認して、</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間違いがなければ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a:t>
            </a:r>
            <a:r>
              <a:rPr lang="ja-JP" altLang="en-US" sz="2000" b="1" dirty="0">
                <a:solidFill>
                  <a:prstClr val="black"/>
                </a:solidFill>
                <a:latin typeface="Meiryo" charset="-128"/>
                <a:ea typeface="Meiryo" charset="-128"/>
                <a:cs typeface="Meiryo" charset="-128"/>
              </a:rPr>
              <a:t>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ダブルタップ</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訂正箇所があれば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戻る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をダブルタップ</a:t>
            </a:r>
            <a:r>
              <a:rPr lang="ja-JP" altLang="en-US" sz="2000" b="1" dirty="0">
                <a:solidFill>
                  <a:prstClr val="black"/>
                </a:solidFill>
                <a:latin typeface="Meiryo" charset="-128"/>
                <a:ea typeface="Meiryo" charset="-128"/>
                <a:cs typeface="Meiryo" charset="-128"/>
              </a:rPr>
              <a:t>して、該当する内容を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a:t>
            </a:r>
            <a:r>
              <a:rPr kumimoji="1" lang="ja-JP" altLang="en-US" sz="2000" b="1" i="0" u="none" strike="noStrike" kern="1200" cap="none" normalizeH="0" baseline="0" noProof="0" dirty="0">
                <a:ln>
                  <a:noFill/>
                </a:ln>
                <a:solidFill>
                  <a:prstClr val="black"/>
                </a:solidFill>
                <a:effectLst/>
                <a:uLnTx/>
                <a:uFillTx/>
                <a:latin typeface="Meiryo" charset="-128"/>
                <a:ea typeface="Meiryo" charset="-128"/>
                <a:cs typeface="Meiryo" charset="-128"/>
              </a:rPr>
              <a:t>訂正後、</a:t>
            </a:r>
            <a:r>
              <a:rPr kumimoji="1" lang="ja-JP" altLang="en-US" sz="2000" b="1" i="0" u="none" strike="noStrike" kern="1200" cap="none" spc="-300" normalizeH="0" baseline="0" noProof="0" dirty="0">
                <a:ln>
                  <a:noFill/>
                </a:ln>
                <a:solidFill>
                  <a:srgbClr val="009650"/>
                </a:solidFill>
                <a:effectLst/>
                <a:uLnTx/>
                <a:uFillTx/>
                <a:latin typeface="Meiryo" charset="-128"/>
                <a:ea typeface="Meiryo" charset="-128"/>
                <a:cs typeface="Meiryo" charset="-128"/>
              </a:rPr>
              <a:t>❶</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をダブルタップ</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13" name="図 12"/>
          <p:cNvPicPr>
            <a:picLocks noChangeAspect="1"/>
          </p:cNvPicPr>
          <p:nvPr/>
        </p:nvPicPr>
        <p:blipFill rotWithShape="1">
          <a:blip r:embed="rId5" cstate="print">
            <a:extLst>
              <a:ext uri="{28A0092B-C50C-407E-A947-70E740481C1C}">
                <a14:useLocalDpi xmlns:a14="http://schemas.microsoft.com/office/drawing/2010/main"/>
              </a:ext>
            </a:extLst>
          </a:blip>
          <a:srcRect l="1" t="23279" r="1327" b="60670"/>
          <a:stretch/>
        </p:blipFill>
        <p:spPr>
          <a:xfrm>
            <a:off x="3311628" y="5281756"/>
            <a:ext cx="2340000" cy="830578"/>
          </a:xfrm>
          <a:prstGeom prst="rect">
            <a:avLst/>
          </a:prstGeom>
        </p:spPr>
      </p:pic>
      <p:pic>
        <p:nvPicPr>
          <p:cNvPr id="14" name="図 13"/>
          <p:cNvPicPr>
            <a:picLocks noChangeAspect="1"/>
          </p:cNvPicPr>
          <p:nvPr/>
        </p:nvPicPr>
        <p:blipFill rotWithShape="1">
          <a:blip r:embed="rId6" cstate="print">
            <a:extLst>
              <a:ext uri="{28A0092B-C50C-407E-A947-70E740481C1C}">
                <a14:useLocalDpi xmlns:a14="http://schemas.microsoft.com/office/drawing/2010/main"/>
              </a:ext>
            </a:extLst>
          </a:blip>
          <a:srcRect t="21888" b="11019"/>
          <a:stretch/>
        </p:blipFill>
        <p:spPr>
          <a:xfrm>
            <a:off x="3311628" y="1987193"/>
            <a:ext cx="2340000" cy="3425728"/>
          </a:xfrm>
          <a:prstGeom prst="rect">
            <a:avLst/>
          </a:prstGeom>
        </p:spPr>
      </p:pic>
      <p:sp>
        <p:nvSpPr>
          <p:cNvPr id="15" name="正方形/長方形 14"/>
          <p:cNvSpPr/>
          <p:nvPr/>
        </p:nvSpPr>
        <p:spPr>
          <a:xfrm>
            <a:off x="3311628" y="1993353"/>
            <a:ext cx="2340000" cy="412508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99AB43B-3ED2-4BEC-98BB-93BF175CDD26}"/>
              </a:ext>
            </a:extLst>
          </p:cNvPr>
          <p:cNvSpPr/>
          <p:nvPr/>
        </p:nvSpPr>
        <p:spPr>
          <a:xfrm>
            <a:off x="6955426" y="5813213"/>
            <a:ext cx="864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5" name="正方形/長方形 24">
            <a:extLst>
              <a:ext uri="{FF2B5EF4-FFF2-40B4-BE49-F238E27FC236}">
                <a16:creationId xmlns:a16="http://schemas.microsoft.com/office/drawing/2014/main" id="{BFAB8DD1-4777-4042-820E-3A658013E86F}"/>
              </a:ext>
            </a:extLst>
          </p:cNvPr>
          <p:cNvSpPr/>
          <p:nvPr/>
        </p:nvSpPr>
        <p:spPr>
          <a:xfrm>
            <a:off x="6260258" y="5337708"/>
            <a:ext cx="2268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図形グループ 25"/>
          <p:cNvGrpSpPr/>
          <p:nvPr/>
        </p:nvGrpSpPr>
        <p:grpSpPr>
          <a:xfrm>
            <a:off x="6122880" y="5187941"/>
            <a:ext cx="296587" cy="293005"/>
            <a:chOff x="2897417" y="3995693"/>
            <a:chExt cx="296587" cy="293005"/>
          </a:xfrm>
        </p:grpSpPr>
        <p:sp>
          <p:nvSpPr>
            <p:cNvPr id="27" name="円/楕円 2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1" name="図形グループ 30"/>
          <p:cNvGrpSpPr/>
          <p:nvPr/>
        </p:nvGrpSpPr>
        <p:grpSpPr>
          <a:xfrm>
            <a:off x="6824067" y="6118565"/>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4" name="図 33"/>
          <p:cNvPicPr>
            <a:picLocks noChangeAspect="1"/>
          </p:cNvPicPr>
          <p:nvPr/>
        </p:nvPicPr>
        <p:blipFill>
          <a:blip r:embed="rId7"/>
          <a:stretch>
            <a:fillRect/>
          </a:stretch>
        </p:blipFill>
        <p:spPr>
          <a:xfrm>
            <a:off x="6101913" y="2489901"/>
            <a:ext cx="2520000" cy="406449"/>
          </a:xfrm>
          <a:prstGeom prst="rect">
            <a:avLst/>
          </a:prstGeom>
        </p:spPr>
      </p:pic>
    </p:spTree>
    <p:extLst>
      <p:ext uri="{BB962C8B-B14F-4D97-AF65-F5344CB8AC3E}">
        <p14:creationId xmlns:p14="http://schemas.microsoft.com/office/powerpoint/2010/main" val="3814163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CBCF9A-70A6-1007-0AE0-E1A247E94F3C}"/>
              </a:ext>
            </a:extLst>
          </p:cNvPr>
          <p:cNvPicPr>
            <a:picLocks noChangeAspect="1"/>
          </p:cNvPicPr>
          <p:nvPr/>
        </p:nvPicPr>
        <p:blipFill>
          <a:blip r:embed="rId3"/>
          <a:stretch>
            <a:fillRect/>
          </a:stretch>
        </p:blipFill>
        <p:spPr>
          <a:xfrm>
            <a:off x="3280431" y="2012755"/>
            <a:ext cx="2310584" cy="4298053"/>
          </a:xfrm>
          <a:prstGeom prst="rect">
            <a:avLst/>
          </a:prstGeom>
        </p:spPr>
      </p:pic>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490870" y="1433732"/>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つながる設定</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の同意</a:t>
            </a:r>
          </a:p>
        </p:txBody>
      </p:sp>
      <p:pic>
        <p:nvPicPr>
          <p:cNvPr id="27" name="図 26" descr="「つながる設定」で「同意する」が表示されている画面の画像"/>
          <p:cNvPicPr>
            <a:picLocks noChangeAspect="1"/>
          </p:cNvPicPr>
          <p:nvPr/>
        </p:nvPicPr>
        <p:blipFill rotWithShape="1">
          <a:blip r:embed="rId4" cstate="print">
            <a:extLst>
              <a:ext uri="{28A0092B-C50C-407E-A947-70E740481C1C}">
                <a14:useLocalDpi xmlns:a14="http://schemas.microsoft.com/office/drawing/2010/main"/>
              </a:ext>
            </a:extLst>
          </a:blip>
          <a:srcRect t="43762" r="2590" b="28341"/>
          <a:stretch/>
        </p:blipFill>
        <p:spPr>
          <a:xfrm>
            <a:off x="6197419" y="1987960"/>
            <a:ext cx="2340000" cy="1450337"/>
          </a:xfrm>
          <a:prstGeom prst="rect">
            <a:avLst/>
          </a:prstGeom>
          <a:noFill/>
          <a:ln w="9525">
            <a:solidFill>
              <a:schemeClr val="tx1">
                <a:lumMod val="50000"/>
                <a:lumOff val="50000"/>
              </a:schemeClr>
            </a:solidFill>
          </a:ln>
        </p:spPr>
      </p:pic>
      <p:sp>
        <p:nvSpPr>
          <p:cNvPr id="33" name="正方形/長方形 32"/>
          <p:cNvSpPr>
            <a:spLocks noChangeAspect="1"/>
          </p:cNvSpPr>
          <p:nvPr/>
        </p:nvSpPr>
        <p:spPr>
          <a:xfrm>
            <a:off x="3310756" y="1986696"/>
            <a:ext cx="2312064" cy="429629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AFA5FB2-6C8A-4B24-A4C6-546DD8BD3D3A}"/>
              </a:ext>
            </a:extLst>
          </p:cNvPr>
          <p:cNvSpPr txBox="1"/>
          <p:nvPr/>
        </p:nvSpPr>
        <p:spPr>
          <a:xfrm>
            <a:off x="505222" y="1962174"/>
            <a:ext cx="2700000" cy="3970318"/>
          </a:xfrm>
          <a:prstGeom prst="rect">
            <a:avLst/>
          </a:prstGeom>
          <a:noFill/>
        </p:spPr>
        <p:txBody>
          <a:bodyPr wrap="square" rtlCol="0">
            <a:spAutoFit/>
          </a:bodyPr>
          <a:lstStyle/>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これで</a:t>
            </a:r>
            <a:r>
              <a:rPr lang="en-US" altLang="ja-JP" sz="2000" b="1" dirty="0">
                <a:solidFill>
                  <a:prstClr val="black"/>
                </a:solidFill>
                <a:latin typeface="メイリオ" panose="020B0604030504040204" pitchFamily="50" charset="-128"/>
                <a:ea typeface="メイリオ" panose="020B0604030504040204" pitchFamily="50" charset="-128"/>
                <a:cs typeface="Meiryo" charset="-128"/>
              </a:rPr>
              <a:t>e-Tax</a:t>
            </a: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の</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利用者情報の登録が</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完了しました。</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a:defRPr/>
            </a:pPr>
            <a:r>
              <a:rPr lang="ja-JP" altLang="en-US" sz="2000" b="1" dirty="0">
                <a:latin typeface="メイリオ" panose="020B0604030504040204" pitchFamily="50" charset="-128"/>
                <a:ea typeface="メイリオ" panose="020B0604030504040204" pitchFamily="50" charset="-128"/>
              </a:rPr>
              <a:t>最後に、</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マイナポータルと</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dirty="0">
                <a:latin typeface="メイリオ" panose="020B0604030504040204" pitchFamily="50" charset="-128"/>
                <a:ea typeface="メイリオ" panose="020B0604030504040204" pitchFamily="50" charset="-128"/>
              </a:rPr>
              <a:t>e-Tax</a:t>
            </a:r>
            <a:r>
              <a:rPr lang="ja-JP" altLang="en-US" sz="2000" b="1" dirty="0">
                <a:latin typeface="メイリオ" panose="020B0604030504040204" pitchFamily="50" charset="-128"/>
                <a:ea typeface="メイリオ" panose="020B0604030504040204" pitchFamily="50" charset="-128"/>
              </a:rPr>
              <a:t>の</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つながる設定</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行います。</a:t>
            </a:r>
            <a:endParaRPr lang="en-US" altLang="ja-JP" sz="2000" b="1" dirty="0">
              <a:solidFill>
                <a:srgbClr val="009650"/>
              </a:solidFill>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❶</a:t>
            </a: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lvl="0">
              <a:defRPr/>
            </a:pPr>
            <a:r>
              <a:rPr lang="ja-JP" altLang="en-US" sz="2000" b="1" dirty="0">
                <a:solidFill>
                  <a:prstClr val="black"/>
                </a:solidFill>
                <a:latin typeface="Meiryo" charset="-128"/>
                <a:ea typeface="Meiryo" charset="-128"/>
                <a:cs typeface="Meiryo" charset="-128"/>
              </a:rPr>
              <a:t>ダブルタップ</a:t>
            </a:r>
          </a:p>
        </p:txBody>
      </p:sp>
      <p:sp>
        <p:nvSpPr>
          <p:cNvPr id="25"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6" name="正方形/長方形 25">
            <a:extLst>
              <a:ext uri="{FF2B5EF4-FFF2-40B4-BE49-F238E27FC236}">
                <a16:creationId xmlns:a16="http://schemas.microsoft.com/office/drawing/2014/main" id="{BFAB8DD1-4777-4042-820E-3A658013E86F}"/>
              </a:ext>
            </a:extLst>
          </p:cNvPr>
          <p:cNvSpPr/>
          <p:nvPr/>
        </p:nvSpPr>
        <p:spPr>
          <a:xfrm>
            <a:off x="6260258" y="2950099"/>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0" name="図形グループ 29"/>
          <p:cNvGrpSpPr/>
          <p:nvPr/>
        </p:nvGrpSpPr>
        <p:grpSpPr>
          <a:xfrm>
            <a:off x="6122880" y="2800332"/>
            <a:ext cx="296587" cy="293005"/>
            <a:chOff x="2897417" y="3995693"/>
            <a:chExt cx="296587" cy="293005"/>
          </a:xfrm>
        </p:grpSpPr>
        <p:sp>
          <p:nvSpPr>
            <p:cNvPr id="31" name="円/楕円 3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09289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1" name="サブタイトル 2"/>
          <p:cNvSpPr>
            <a:spLocks noGrp="1"/>
          </p:cNvSpPr>
          <p:nvPr>
            <p:ph type="subTitle" idx="1"/>
          </p:nvPr>
        </p:nvSpPr>
        <p:spPr>
          <a:xfrm>
            <a:off x="526498" y="1425265"/>
            <a:ext cx="8064000" cy="360000"/>
          </a:xfrm>
        </p:spPr>
        <p:txBody>
          <a:bodyPr>
            <a:noAutofit/>
          </a:bodyPr>
          <a:lstStyle/>
          <a:p>
            <a:r>
              <a:rPr lang="ja-JP" altLang="en-US" sz="2100" dirty="0">
                <a:solidFill>
                  <a:prstClr val="black"/>
                </a:solidFill>
              </a:rPr>
              <a:t>すでに</a:t>
            </a:r>
            <a:r>
              <a:rPr lang="ja-JP" altLang="en-US" sz="2100" dirty="0">
                <a:latin typeface="Meiryo UI" panose="020B0604030504040204" pitchFamily="50" charset="-128"/>
                <a:ea typeface="Meiryo UI" panose="020B0604030504040204" pitchFamily="50" charset="-128"/>
              </a:rPr>
              <a:t>利用者識別番号をお持ちで、</a:t>
            </a:r>
            <a:r>
              <a:rPr lang="ja-JP" altLang="en-US" sz="2100" spc="-1000" dirty="0">
                <a:latin typeface="Meiryo UI" panose="020B0604030504040204" pitchFamily="50" charset="-128"/>
                <a:ea typeface="Meiryo UI" panose="020B0604030504040204" pitchFamily="50" charset="-128"/>
              </a:rPr>
              <a:t> </a:t>
            </a:r>
            <a:r>
              <a:rPr lang="en-US" altLang="ja-JP" sz="2100" dirty="0">
                <a:solidFill>
                  <a:prstClr val="black"/>
                </a:solidFill>
              </a:rPr>
              <a:t>e-Tax</a:t>
            </a:r>
            <a:r>
              <a:rPr lang="ja-JP" altLang="en-US" sz="2100" dirty="0">
                <a:solidFill>
                  <a:prstClr val="black"/>
                </a:solidFill>
              </a:rPr>
              <a:t>を利用したことがある方</a:t>
            </a:r>
            <a:endParaRPr kumimoji="1" lang="ja-JP" altLang="en-US" sz="2100" dirty="0"/>
          </a:p>
        </p:txBody>
      </p:sp>
      <p:sp>
        <p:nvSpPr>
          <p:cNvPr id="12" name="テキスト ボックス 11"/>
          <p:cNvSpPr txBox="1"/>
          <p:nvPr/>
        </p:nvSpPr>
        <p:spPr>
          <a:xfrm>
            <a:off x="521407" y="1824069"/>
            <a:ext cx="2880000"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利用者識別番号を入力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lvl="0">
              <a:defRPr/>
            </a:pPr>
            <a:r>
              <a:rPr lang="ja-JP" altLang="en-US" sz="2000" b="1" dirty="0">
                <a:solidFill>
                  <a:prstClr val="black"/>
                </a:solidFill>
                <a:latin typeface="Meiryo" charset="-128"/>
                <a:ea typeface="Meiryo" charset="-128"/>
                <a:cs typeface="Meiryo" charset="-128"/>
              </a:rPr>
              <a:t>暗証番号を入力し画面を上にスクロールする</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noProof="0" dirty="0">
                <a:latin typeface="Meiryo" charset="-128"/>
                <a:ea typeface="Meiryo" charset="-128"/>
                <a:cs typeface="Meiryo" charset="-128"/>
              </a:rPr>
              <a:t>生年月日を入力</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をダブルタップ</a:t>
            </a:r>
            <a:endParaRPr kumimoji="1" lang="ja-JP" altLang="en-US" sz="2000" b="0"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23" name="図 22" descr="「つながる設定」で利用者識別番号・暗証番号を入力する画面の画像"/>
          <p:cNvPicPr>
            <a:picLocks noChangeAspect="1"/>
          </p:cNvPicPr>
          <p:nvPr/>
        </p:nvPicPr>
        <p:blipFill rotWithShape="1">
          <a:blip r:embed="rId3" cstate="print">
            <a:extLst>
              <a:ext uri="{28A0092B-C50C-407E-A947-70E740481C1C}">
                <a14:useLocalDpi xmlns:a14="http://schemas.microsoft.com/office/drawing/2010/main"/>
              </a:ext>
            </a:extLst>
          </a:blip>
          <a:srcRect t="11943" r="1432" b="18628"/>
          <a:stretch/>
        </p:blipFill>
        <p:spPr>
          <a:xfrm>
            <a:off x="3320148" y="1997063"/>
            <a:ext cx="2340000" cy="3567241"/>
          </a:xfrm>
          <a:prstGeom prst="rect">
            <a:avLst/>
          </a:prstGeom>
          <a:ln w="9525">
            <a:solidFill>
              <a:schemeClr val="tx1">
                <a:lumMod val="50000"/>
                <a:lumOff val="50000"/>
              </a:schemeClr>
            </a:solidFill>
          </a:ln>
        </p:spPr>
      </p:pic>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41176" r="1818" b="21747"/>
          <a:stretch/>
        </p:blipFill>
        <p:spPr>
          <a:xfrm>
            <a:off x="6168653" y="2020452"/>
            <a:ext cx="2338965" cy="1905905"/>
          </a:xfrm>
          <a:prstGeom prst="rect">
            <a:avLst/>
          </a:prstGeom>
        </p:spPr>
      </p:pic>
      <p:pic>
        <p:nvPicPr>
          <p:cNvPr id="33" name="図 32"/>
          <p:cNvPicPr>
            <a:picLocks noChangeAspect="1"/>
          </p:cNvPicPr>
          <p:nvPr/>
        </p:nvPicPr>
        <p:blipFill rotWithShape="1">
          <a:blip r:embed="rId5" cstate="print">
            <a:extLst>
              <a:ext uri="{28A0092B-C50C-407E-A947-70E740481C1C}">
                <a14:useLocalDpi xmlns:a14="http://schemas.microsoft.com/office/drawing/2010/main"/>
              </a:ext>
            </a:extLst>
          </a:blip>
          <a:srcRect t="41800" r="1625" b="26114"/>
          <a:stretch/>
        </p:blipFill>
        <p:spPr>
          <a:xfrm>
            <a:off x="6160571" y="3929696"/>
            <a:ext cx="2338965" cy="1646279"/>
          </a:xfrm>
          <a:prstGeom prst="rect">
            <a:avLst/>
          </a:prstGeom>
        </p:spPr>
      </p:pic>
      <p:sp>
        <p:nvSpPr>
          <p:cNvPr id="2" name="正方形/長方形 1"/>
          <p:cNvSpPr/>
          <p:nvPr/>
        </p:nvSpPr>
        <p:spPr>
          <a:xfrm>
            <a:off x="6190923" y="1993337"/>
            <a:ext cx="2345648" cy="3555228"/>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1" name="正方形/長方形 20">
            <a:extLst>
              <a:ext uri="{FF2B5EF4-FFF2-40B4-BE49-F238E27FC236}">
                <a16:creationId xmlns:a16="http://schemas.microsoft.com/office/drawing/2014/main" id="{BFAB8DD1-4777-4042-820E-3A658013E86F}"/>
              </a:ext>
            </a:extLst>
          </p:cNvPr>
          <p:cNvSpPr/>
          <p:nvPr/>
        </p:nvSpPr>
        <p:spPr>
          <a:xfrm>
            <a:off x="6226390" y="3424230"/>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2" name="図形グループ 21"/>
          <p:cNvGrpSpPr/>
          <p:nvPr/>
        </p:nvGrpSpPr>
        <p:grpSpPr>
          <a:xfrm>
            <a:off x="6074795" y="3267565"/>
            <a:ext cx="296586" cy="293005"/>
            <a:chOff x="5101121" y="3995693"/>
            <a:chExt cx="296586" cy="293005"/>
          </a:xfrm>
        </p:grpSpPr>
        <p:sp>
          <p:nvSpPr>
            <p:cNvPr id="24" name="円/楕円 2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25"/>
          <p:cNvGrpSpPr/>
          <p:nvPr/>
        </p:nvGrpSpPr>
        <p:grpSpPr>
          <a:xfrm>
            <a:off x="6035850" y="2285432"/>
            <a:ext cx="296586" cy="293005"/>
            <a:chOff x="4232441" y="3995693"/>
            <a:chExt cx="296586" cy="293005"/>
          </a:xfrm>
        </p:grpSpPr>
        <p:sp>
          <p:nvSpPr>
            <p:cNvPr id="30" name="円/楕円 2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59886" y="5104832"/>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図形グループ 37"/>
          <p:cNvGrpSpPr/>
          <p:nvPr/>
        </p:nvGrpSpPr>
        <p:grpSpPr>
          <a:xfrm>
            <a:off x="3159886" y="4258161"/>
            <a:ext cx="296587" cy="293005"/>
            <a:chOff x="2897417" y="3995693"/>
            <a:chExt cx="296587" cy="293005"/>
          </a:xfrm>
        </p:grpSpPr>
        <p:sp>
          <p:nvSpPr>
            <p:cNvPr id="39" name="円/楕円 3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084316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9256" y="463194"/>
            <a:ext cx="7580466" cy="828000"/>
          </a:xfrm>
        </p:spPr>
        <p:txBody>
          <a:bodyPr>
            <a:noAutofit/>
          </a:bodyPr>
          <a:lstStyle/>
          <a:p>
            <a:r>
              <a:rPr kumimoji="1" lang="ja-JP" altLang="en-US" dirty="0"/>
              <a:t>自宅で申告書の作成・送信を</a:t>
            </a:r>
            <a:br>
              <a:rPr kumimoji="1" lang="en-US" altLang="ja-JP" dirty="0"/>
            </a:br>
            <a:r>
              <a:rPr kumimoji="1" lang="ja-JP" altLang="en-US" dirty="0"/>
              <a:t>行う場合の注意事項</a:t>
            </a:r>
          </a:p>
        </p:txBody>
      </p:sp>
      <p:sp>
        <p:nvSpPr>
          <p:cNvPr id="3" name="サブタイトル 2"/>
          <p:cNvSpPr>
            <a:spLocks noGrp="1"/>
          </p:cNvSpPr>
          <p:nvPr>
            <p:ph type="subTitle" idx="1"/>
          </p:nvPr>
        </p:nvSpPr>
        <p:spPr>
          <a:xfrm>
            <a:off x="511369" y="1443493"/>
            <a:ext cx="8172000" cy="5004000"/>
          </a:xfrm>
        </p:spPr>
        <p:txBody>
          <a:bodyPr>
            <a:noAutofit/>
          </a:bodyPr>
          <a:lstStyle/>
          <a:p>
            <a:pPr marL="363538" indent="-363538">
              <a:lnSpc>
                <a:spcPct val="80000"/>
              </a:lnSpc>
            </a:pPr>
            <a:r>
              <a:rPr lang="ja-JP" altLang="en-US" sz="2000" dirty="0">
                <a:solidFill>
                  <a:srgbClr val="009650"/>
                </a:solidFill>
              </a:rPr>
              <a:t>以上で、講義での説明は終了となります。</a:t>
            </a:r>
            <a:endParaRPr lang="en-US" altLang="ja-JP" sz="2000" dirty="0">
              <a:solidFill>
                <a:srgbClr val="009650"/>
              </a:solidFill>
            </a:endParaRPr>
          </a:p>
          <a:p>
            <a:pPr marL="363538" indent="-363538">
              <a:lnSpc>
                <a:spcPct val="80000"/>
              </a:lnSpc>
            </a:pPr>
            <a:r>
              <a:rPr lang="ja-JP" altLang="en-US" sz="2000" dirty="0">
                <a:solidFill>
                  <a:srgbClr val="FF0000"/>
                </a:solidFill>
              </a:rPr>
              <a:t>なお、マイナポータル連携を利用して申告書を作成する場合には</a:t>
            </a:r>
            <a:endParaRPr lang="en-US" altLang="ja-JP" sz="2000" dirty="0">
              <a:solidFill>
                <a:srgbClr val="FF0000"/>
              </a:solidFill>
            </a:endParaRPr>
          </a:p>
          <a:p>
            <a:pPr marL="363538" indent="-363538">
              <a:lnSpc>
                <a:spcPct val="80000"/>
              </a:lnSpc>
            </a:pPr>
            <a:r>
              <a:rPr lang="ja-JP" altLang="en-US" sz="2000" dirty="0">
                <a:solidFill>
                  <a:srgbClr val="FF0000"/>
                </a:solidFill>
              </a:rPr>
              <a:t>事前準備が必要です（</a:t>
            </a:r>
            <a:r>
              <a:rPr lang="en-US" altLang="ja-JP" sz="2000" dirty="0">
                <a:solidFill>
                  <a:srgbClr val="FF0000"/>
                </a:solidFill>
              </a:rPr>
              <a:t>29,30</a:t>
            </a:r>
            <a:r>
              <a:rPr lang="ja-JP" altLang="en-US" sz="2000" dirty="0">
                <a:solidFill>
                  <a:srgbClr val="FF0000"/>
                </a:solidFill>
              </a:rPr>
              <a:t>ページ参照）。</a:t>
            </a:r>
            <a:endParaRPr lang="en-US" altLang="ja-JP" sz="2000" dirty="0">
              <a:solidFill>
                <a:srgbClr val="FF0000"/>
              </a:solidFill>
            </a:endParaRPr>
          </a:p>
          <a:p>
            <a:pPr marL="363538" indent="-363538">
              <a:lnSpc>
                <a:spcPct val="80000"/>
              </a:lnSpc>
            </a:pPr>
            <a:r>
              <a:rPr lang="ja-JP" altLang="en-US" sz="2000" dirty="0">
                <a:solidFill>
                  <a:srgbClr val="009650"/>
                </a:solidFill>
              </a:rPr>
              <a:t>申告書の作成・送信などご自宅で操作する際は、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３</a:t>
            </a:r>
            <a:r>
              <a:rPr lang="en-US" altLang="ja-JP" sz="2000" dirty="0">
                <a:solidFill>
                  <a:srgbClr val="009650"/>
                </a:solidFill>
              </a:rPr>
              <a:t> </a:t>
            </a:r>
            <a:r>
              <a:rPr lang="ja-JP" altLang="en-US" sz="2000" dirty="0">
                <a:solidFill>
                  <a:srgbClr val="009650"/>
                </a:solidFill>
              </a:rPr>
              <a:t>マイナンバー</a:t>
            </a:r>
            <a:endParaRPr lang="en-US" altLang="ja-JP" sz="2000" dirty="0">
              <a:solidFill>
                <a:srgbClr val="009650"/>
              </a:solidFill>
            </a:endParaRPr>
          </a:p>
          <a:p>
            <a:pPr marL="363538" indent="-363538">
              <a:lnSpc>
                <a:spcPct val="80000"/>
              </a:lnSpc>
            </a:pPr>
            <a:r>
              <a:rPr lang="ja-JP" altLang="en-US" sz="2000" dirty="0">
                <a:solidFill>
                  <a:srgbClr val="009650"/>
                </a:solidFill>
              </a:rPr>
              <a:t>カードで確定申告書を作成し、</a:t>
            </a:r>
            <a:r>
              <a:rPr lang="en-US" altLang="ja-JP" sz="2000" dirty="0">
                <a:solidFill>
                  <a:srgbClr val="009650"/>
                </a:solidFill>
              </a:rPr>
              <a:t> e-Tax</a:t>
            </a:r>
            <a:r>
              <a:rPr lang="ja-JP" altLang="en-US" sz="2000" dirty="0">
                <a:solidFill>
                  <a:srgbClr val="009650"/>
                </a:solidFill>
              </a:rPr>
              <a:t>で送信</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を見ながら操作して</a:t>
            </a:r>
            <a:endParaRPr lang="en-US" altLang="ja-JP" sz="2000" dirty="0">
              <a:solidFill>
                <a:srgbClr val="009650"/>
              </a:solidFill>
            </a:endParaRPr>
          </a:p>
          <a:p>
            <a:pPr marL="363538" indent="-363538">
              <a:lnSpc>
                <a:spcPct val="80000"/>
              </a:lnSpc>
            </a:pPr>
            <a:r>
              <a:rPr lang="ja-JP" altLang="en-US" sz="2000" dirty="0">
                <a:solidFill>
                  <a:srgbClr val="009650"/>
                </a:solidFill>
              </a:rPr>
              <a:t>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その際、次のことにご注意ください。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画面が講義資料と異なる。</a:t>
            </a:r>
            <a:endParaRPr lang="en-US" altLang="ja-JP" sz="2000" dirty="0">
              <a:solidFill>
                <a:srgbClr val="009650"/>
              </a:solidFill>
            </a:endParaRPr>
          </a:p>
          <a:p>
            <a:pPr marL="363538" indent="-363538">
              <a:lnSpc>
                <a:spcPct val="80000"/>
              </a:lnSpc>
            </a:pPr>
            <a:r>
              <a:rPr lang="ja-JP" altLang="en-US" sz="1600" dirty="0"/>
              <a:t>⇒</a:t>
            </a:r>
            <a:r>
              <a:rPr lang="en-US" altLang="ja-JP" sz="1600" dirty="0"/>
              <a:t>	</a:t>
            </a:r>
            <a:r>
              <a:rPr lang="ja-JP" altLang="en-US" sz="1600" dirty="0"/>
              <a:t>講義資料は令和５年１月時点の画面を使用して作成されてますので、実際の画面と</a:t>
            </a:r>
            <a:endParaRPr lang="en-US" altLang="ja-JP" sz="1600" dirty="0"/>
          </a:p>
          <a:p>
            <a:pPr marL="363538" indent="-363538">
              <a:lnSpc>
                <a:spcPct val="80000"/>
              </a:lnSpc>
            </a:pPr>
            <a:r>
              <a:rPr lang="en-US" altLang="ja-JP" sz="1600" dirty="0"/>
              <a:t>	</a:t>
            </a:r>
            <a:r>
              <a:rPr lang="ja-JP" altLang="en-US" sz="1600" dirty="0"/>
              <a:t>異なる場合があります。</a:t>
            </a:r>
            <a:endParaRPr lang="en-US" altLang="ja-JP" sz="1600" dirty="0"/>
          </a:p>
          <a:p>
            <a:pPr marL="363538" indent="-363538">
              <a:lnSpc>
                <a:spcPct val="80000"/>
              </a:lnSpc>
            </a:pPr>
            <a:r>
              <a:rPr lang="en-US" altLang="ja-JP" sz="1600" dirty="0"/>
              <a:t>	</a:t>
            </a:r>
            <a:r>
              <a:rPr lang="ja-JP" altLang="en-US" sz="1600" dirty="0"/>
              <a:t>デジタル活用支援ポータルサイトに最新版の資料が掲載されていますので、</a:t>
            </a:r>
            <a:endParaRPr lang="en-US" altLang="ja-JP" sz="1600" dirty="0"/>
          </a:p>
          <a:p>
            <a:pPr marL="363538" indent="-363538">
              <a:lnSpc>
                <a:spcPct val="80000"/>
              </a:lnSpc>
            </a:pPr>
            <a:r>
              <a:rPr lang="en-US" altLang="ja-JP" sz="1600" dirty="0"/>
              <a:t>	</a:t>
            </a:r>
            <a:r>
              <a:rPr lang="ja-JP" altLang="en-US" sz="1600" dirty="0"/>
              <a:t>最新版をご確認ください。　</a:t>
            </a:r>
            <a:endParaRPr lang="en-US" altLang="ja-JP" sz="1600" dirty="0"/>
          </a:p>
          <a:p>
            <a:pPr marL="363538" indent="-363538">
              <a:lnSpc>
                <a:spcPct val="80000"/>
              </a:lnSpc>
            </a:pPr>
            <a:r>
              <a:rPr kumimoji="1" lang="en-US" altLang="ja-JP" sz="1600" dirty="0"/>
              <a:t>  </a:t>
            </a:r>
            <a:r>
              <a:rPr kumimoji="1" lang="ja-JP" altLang="en-US" sz="1600" dirty="0"/>
              <a:t>（サイトの</a:t>
            </a:r>
            <a:r>
              <a:rPr kumimoji="1" lang="en-US" altLang="ja-JP" sz="1600" dirty="0"/>
              <a:t>URL</a:t>
            </a:r>
            <a:r>
              <a:rPr kumimoji="1" lang="ja-JP" altLang="en-US" sz="1600" dirty="0"/>
              <a:t>）</a:t>
            </a:r>
            <a:endParaRPr kumimoji="1" lang="en-US" altLang="ja-JP" sz="1600" dirty="0"/>
          </a:p>
          <a:p>
            <a:pPr marL="363538" indent="-363538">
              <a:lnSpc>
                <a:spcPct val="80000"/>
              </a:lnSpc>
            </a:pPr>
            <a:r>
              <a:rPr lang="en-US" altLang="ja-JP" sz="2000" dirty="0"/>
              <a:t>	</a:t>
            </a:r>
            <a:r>
              <a:rPr lang="en-US" altLang="ja-JP" sz="2000" u="sng" kern="100" dirty="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3"/>
              </a:rPr>
              <a:t>https://www.digi-katsu.go.jp/teaching-materials-and-videos</a:t>
            </a:r>
            <a:endParaRPr kumimoji="0" lang="en-US" altLang="ja-JP" sz="2000" b="0" dirty="0">
              <a:solidFill>
                <a:srgbClr val="1155CC"/>
              </a:solidFill>
              <a:latin typeface="Arial" panose="020B0604020202020204" pitchFamily="34" charset="0"/>
              <a:cs typeface="Arial" panose="020B0604020202020204" pitchFamily="34" charset="0"/>
            </a:endParaRPr>
          </a:p>
          <a:p>
            <a:pPr marL="363538" indent="-363538">
              <a:lnSpc>
                <a:spcPct val="80000"/>
              </a:lnSpc>
            </a:pPr>
            <a:endParaRPr kumimoji="1" lang="en-US" altLang="ja-JP" sz="200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2902"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endParaRPr lang="en-US" sz="3600" dirty="0"/>
          </a:p>
        </p:txBody>
      </p:sp>
    </p:spTree>
    <p:extLst>
      <p:ext uri="{BB962C8B-B14F-4D97-AF65-F5344CB8AC3E}">
        <p14:creationId xmlns:p14="http://schemas.microsoft.com/office/powerpoint/2010/main" val="3840349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特集ページのＱＲコード&#10;">
            <a:extLst>
              <a:ext uri="{FF2B5EF4-FFF2-40B4-BE49-F238E27FC236}">
                <a16:creationId xmlns:a16="http://schemas.microsoft.com/office/drawing/2014/main" id="{B2780785-D416-4BB2-B972-B567C61058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270" y="2238092"/>
            <a:ext cx="1245956" cy="1245956"/>
          </a:xfrm>
          <a:prstGeom prst="rect">
            <a:avLst/>
          </a:prstGeom>
        </p:spPr>
      </p:pic>
      <p:pic>
        <p:nvPicPr>
          <p:cNvPr id="19" name="図 18" descr="「確定申告特集」の画面の画像&#10;"/>
          <p:cNvPicPr>
            <a:picLocks noChangeAspect="1"/>
          </p:cNvPicPr>
          <p:nvPr/>
        </p:nvPicPr>
        <p:blipFill rotWithShape="1">
          <a:blip r:embed="rId4" cstate="print">
            <a:extLst>
              <a:ext uri="{28A0092B-C50C-407E-A947-70E740481C1C}">
                <a14:useLocalDpi xmlns:a14="http://schemas.microsoft.com/office/drawing/2010/main"/>
              </a:ext>
            </a:extLst>
          </a:blip>
          <a:srcRect t="2607" b="13372"/>
          <a:stretch/>
        </p:blipFill>
        <p:spPr>
          <a:xfrm>
            <a:off x="3588071" y="2362818"/>
            <a:ext cx="1980000" cy="351205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59251" y="529052"/>
            <a:ext cx="7200000" cy="540000"/>
          </a:xfrm>
        </p:spPr>
        <p:txBody>
          <a:bodyPr>
            <a:noAutofit/>
          </a:bodyPr>
          <a:lstStyle/>
          <a:p>
            <a:r>
              <a:rPr lang="ja-JP" altLang="en-US" dirty="0"/>
              <a:t>困ったときの相談窓口</a:t>
            </a:r>
          </a:p>
        </p:txBody>
      </p:sp>
      <p:sp>
        <p:nvSpPr>
          <p:cNvPr id="3" name="サブタイトル 2"/>
          <p:cNvSpPr>
            <a:spLocks noGrp="1"/>
          </p:cNvSpPr>
          <p:nvPr>
            <p:ph type="subTitle" idx="1"/>
          </p:nvPr>
        </p:nvSpPr>
        <p:spPr>
          <a:xfrm>
            <a:off x="1770174" y="1414343"/>
            <a:ext cx="7104411" cy="720000"/>
          </a:xfrm>
          <a:noFill/>
        </p:spPr>
        <p:txBody>
          <a:bodyPr numCol="1">
            <a:noAutofit/>
          </a:bodyPr>
          <a:lstStyle/>
          <a:p>
            <a:pPr>
              <a:lnSpc>
                <a:spcPct val="100000"/>
              </a:lnSpc>
              <a:spcBef>
                <a:spcPts val="600"/>
              </a:spcBef>
            </a:pPr>
            <a:r>
              <a:rPr lang="ja-JP" altLang="en-US" sz="2000" dirty="0">
                <a:solidFill>
                  <a:srgbClr val="009650"/>
                </a:solidFill>
              </a:rPr>
              <a:t>確定申告に関する制度や</a:t>
            </a:r>
            <a:r>
              <a:rPr lang="en-US" altLang="ja-JP" sz="2000" dirty="0">
                <a:solidFill>
                  <a:srgbClr val="009650"/>
                </a:solidFill>
              </a:rPr>
              <a:t>e-Tax</a:t>
            </a:r>
            <a:r>
              <a:rPr lang="ja-JP" altLang="en-US" sz="2000" dirty="0">
                <a:solidFill>
                  <a:srgbClr val="009650"/>
                </a:solidFill>
              </a:rPr>
              <a:t>で申告するための操作などは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確定申告特集ページ</a:t>
            </a:r>
            <a:r>
              <a:rPr lang="en-US" altLang="ja-JP" sz="2000"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から調べることができます。</a:t>
            </a:r>
            <a:endParaRPr lang="en-US" altLang="ja-JP" sz="2000" dirty="0">
              <a:solidFill>
                <a:srgbClr val="009650"/>
              </a:solidFill>
              <a:cs typeface="AoyagiKouzanFontT"/>
            </a:endParaRPr>
          </a:p>
        </p:txBody>
      </p:sp>
      <p:sp>
        <p:nvSpPr>
          <p:cNvPr id="4" name="Title 1"/>
          <p:cNvSpPr txBox="1">
            <a:spLocks/>
          </p:cNvSpPr>
          <p:nvPr/>
        </p:nvSpPr>
        <p:spPr>
          <a:xfrm>
            <a:off x="408528"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r>
              <a:rPr lang="en-US" altLang="ja-JP" sz="3600" dirty="0"/>
              <a:t>2-G</a:t>
            </a:r>
          </a:p>
        </p:txBody>
      </p:sp>
      <p:sp>
        <p:nvSpPr>
          <p:cNvPr id="8" name="Rectangle 1" descr="スマートフォンに表示された">
            <a:extLst>
              <a:ext uri="{FF2B5EF4-FFF2-40B4-BE49-F238E27FC236}">
                <a16:creationId xmlns:a16="http://schemas.microsoft.com/office/drawing/2014/main" id="{BFFF2597-6BE2-44E9-89CE-B92FC85A2B4D}"/>
              </a:ext>
            </a:extLst>
          </p:cNvPr>
          <p:cNvSpPr>
            <a:spLocks noChangeArrowheads="1"/>
          </p:cNvSpPr>
          <p:nvPr/>
        </p:nvSpPr>
        <p:spPr bwMode="auto">
          <a:xfrm>
            <a:off x="1777089" y="1928223"/>
            <a:ext cx="7056000" cy="5232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u="none" strike="noStrike" cap="none" normalizeH="0" baseline="0" dirty="0">
                <a:ln>
                  <a:noFill/>
                </a:ln>
                <a:solidFill>
                  <a:srgbClr val="1155CC"/>
                </a:solidFill>
                <a:effectLst/>
                <a:latin typeface="Meiryo" charset="-128"/>
                <a:ea typeface="Meiryo" charset="-128"/>
                <a:cs typeface="Meiryo" charset="-128"/>
                <a:hlinkClick r:id="rId5"/>
              </a:rPr>
              <a:t>h</a:t>
            </a:r>
            <a:r>
              <a:rPr kumimoji="0" lang="ja-JP" altLang="ja-JP" sz="1400" b="1" u="none" strike="noStrike" cap="none" normalizeH="0" baseline="0" dirty="0">
                <a:ln>
                  <a:noFill/>
                </a:ln>
                <a:solidFill>
                  <a:srgbClr val="1155CC"/>
                </a:solidFill>
                <a:effectLst/>
                <a:latin typeface="Meiryo" charset="-128"/>
                <a:ea typeface="Meiryo" charset="-128"/>
                <a:cs typeface="Meiryo" charset="-128"/>
                <a:hlinkClick r:id="rId5"/>
              </a:rPr>
              <a:t>ttps://www.nta.go.jp/taxes/shiraberu/shinkoku/tokushu/index.htm</a:t>
            </a:r>
            <a:r>
              <a:rPr kumimoji="0" lang="ja-JP" altLang="ja-JP" sz="1400" b="1" u="none" strike="noStrike" cap="none" normalizeH="0" baseline="0" dirty="0">
                <a:ln>
                  <a:noFill/>
                </a:ln>
                <a:solidFill>
                  <a:schemeClr val="tx1"/>
                </a:solidFill>
                <a:effectLst/>
                <a:latin typeface="Meiryo" charset="-128"/>
                <a:ea typeface="Meiryo" charset="-128"/>
                <a:cs typeface="Meiryo" charset="-128"/>
              </a:rPr>
              <a:t> </a:t>
            </a:r>
          </a:p>
        </p:txBody>
      </p:sp>
      <p:sp>
        <p:nvSpPr>
          <p:cNvPr id="20" name="サブタイトル 2">
            <a:extLst>
              <a:ext uri="{FF2B5EF4-FFF2-40B4-BE49-F238E27FC236}">
                <a16:creationId xmlns:a16="http://schemas.microsoft.com/office/drawing/2014/main" id="{DD01E55D-FCE6-489C-91FF-175A8B3D9721}"/>
              </a:ext>
            </a:extLst>
          </p:cNvPr>
          <p:cNvSpPr txBox="1">
            <a:spLocks/>
          </p:cNvSpPr>
          <p:nvPr/>
        </p:nvSpPr>
        <p:spPr>
          <a:xfrm>
            <a:off x="5612503" y="3219886"/>
            <a:ext cx="3132000"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34938" indent="-127000">
              <a:lnSpc>
                <a:spcPct val="80000"/>
              </a:lnSpc>
              <a:spcBef>
                <a:spcPts val="600"/>
              </a:spcBef>
            </a:pPr>
            <a:r>
              <a:rPr lang="en-US" altLang="ja-JP" sz="1800" dirty="0">
                <a:solidFill>
                  <a:srgbClr val="009650"/>
                </a:solidFill>
              </a:rPr>
              <a:t>	</a:t>
            </a:r>
            <a:r>
              <a:rPr lang="ja-JP" altLang="en-US" sz="1800" dirty="0">
                <a:solidFill>
                  <a:srgbClr val="009650"/>
                </a:solidFill>
              </a:rPr>
              <a:t>チャットボッ</a:t>
            </a:r>
            <a:r>
              <a:rPr lang="ja-JP" altLang="en-US" sz="1800" spc="-1000" dirty="0">
                <a:solidFill>
                  <a:srgbClr val="009650"/>
                </a:solidFill>
              </a:rPr>
              <a:t>ト</a:t>
            </a:r>
            <a:endParaRPr lang="en-US" altLang="ja-JP" sz="1800" spc="-1000" dirty="0">
              <a:solidFill>
                <a:srgbClr val="009650"/>
              </a:solidFill>
            </a:endParaRPr>
          </a:p>
          <a:p>
            <a:pPr marL="134938" indent="-127000">
              <a:lnSpc>
                <a:spcPct val="80000"/>
              </a:lnSpc>
              <a:spcBef>
                <a:spcPts val="600"/>
              </a:spcBef>
            </a:pPr>
            <a:r>
              <a:rPr lang="ja-JP" altLang="en-US" sz="1800" dirty="0">
                <a:solidFill>
                  <a:srgbClr val="009650"/>
                </a:solidFill>
              </a:rPr>
              <a:t>（ふたば</a:t>
            </a:r>
            <a:r>
              <a:rPr lang="ja-JP" altLang="en-US" sz="1800" spc="-1000" dirty="0">
                <a:solidFill>
                  <a:srgbClr val="009650"/>
                </a:solidFill>
              </a:rPr>
              <a:t>）</a:t>
            </a:r>
            <a:r>
              <a:rPr lang="ja-JP" altLang="en-US" sz="1800" dirty="0">
                <a:solidFill>
                  <a:srgbClr val="009650"/>
                </a:solidFill>
              </a:rPr>
              <a:t>で調べる</a:t>
            </a:r>
          </a:p>
          <a:p>
            <a:pPr marL="134938" indent="-127000">
              <a:lnSpc>
                <a:spcPct val="80000"/>
              </a:lnSpc>
              <a:spcBef>
                <a:spcPts val="600"/>
              </a:spcBef>
            </a:pPr>
            <a:endParaRPr lang="en-US" altLang="ja-JP" sz="500" dirty="0"/>
          </a:p>
          <a:p>
            <a:pPr marL="134938" indent="-127000">
              <a:lnSpc>
                <a:spcPct val="80000"/>
              </a:lnSpc>
              <a:spcBef>
                <a:spcPts val="600"/>
              </a:spcBef>
            </a:pPr>
            <a:r>
              <a:rPr lang="en-US" altLang="ja-JP" sz="1800" dirty="0"/>
              <a:t>	</a:t>
            </a:r>
            <a:r>
              <a:rPr lang="ja-JP" altLang="en-US" sz="1800" dirty="0"/>
              <a:t>所得税の確定申告に</a:t>
            </a:r>
            <a:endParaRPr lang="en-US" altLang="ja-JP" sz="1800" dirty="0"/>
          </a:p>
          <a:p>
            <a:pPr marL="134938" indent="-127000">
              <a:lnSpc>
                <a:spcPct val="80000"/>
              </a:lnSpc>
              <a:spcBef>
                <a:spcPts val="600"/>
              </a:spcBef>
            </a:pPr>
            <a:r>
              <a:rPr lang="en-US" altLang="ja-JP" sz="1800" dirty="0"/>
              <a:t>	</a:t>
            </a:r>
            <a:r>
              <a:rPr lang="ja-JP" altLang="en-US" sz="1800" dirty="0"/>
              <a:t>関する疑問は、</a:t>
            </a:r>
            <a:endParaRPr lang="en-US" altLang="ja-JP" sz="1800" dirty="0"/>
          </a:p>
          <a:p>
            <a:pPr marL="134938" indent="-127000">
              <a:lnSpc>
                <a:spcPct val="80000"/>
              </a:lnSpc>
              <a:spcBef>
                <a:spcPts val="600"/>
              </a:spcBef>
            </a:pPr>
            <a:r>
              <a:rPr lang="en-US" altLang="ja-JP" sz="1800" dirty="0"/>
              <a:t>	</a:t>
            </a:r>
            <a:r>
              <a:rPr lang="ja-JP" altLang="en-US" sz="1800" dirty="0"/>
              <a:t>チャットボッ</a:t>
            </a:r>
            <a:r>
              <a:rPr lang="ja-JP" altLang="en-US" sz="1800" spc="-1000" dirty="0"/>
              <a:t>ト</a:t>
            </a:r>
            <a:r>
              <a:rPr lang="ja-JP" altLang="en-US" sz="1800" dirty="0"/>
              <a:t>（ふたば</a:t>
            </a:r>
            <a:r>
              <a:rPr lang="ja-JP" altLang="en-US" sz="1800" spc="-1000" dirty="0"/>
              <a:t>）</a:t>
            </a:r>
            <a:r>
              <a:rPr lang="ja-JP" altLang="en-US" sz="1800" dirty="0"/>
              <a:t>に</a:t>
            </a:r>
            <a:endParaRPr lang="en-US" altLang="ja-JP" sz="1800" dirty="0"/>
          </a:p>
          <a:p>
            <a:pPr marL="134938" indent="-127000">
              <a:lnSpc>
                <a:spcPct val="80000"/>
              </a:lnSpc>
              <a:spcBef>
                <a:spcPts val="600"/>
              </a:spcBef>
            </a:pPr>
            <a:r>
              <a:rPr lang="en-US" altLang="ja-JP" sz="1800" dirty="0"/>
              <a:t>	</a:t>
            </a:r>
            <a:r>
              <a:rPr lang="ja-JP" altLang="en-US" sz="1800" dirty="0"/>
              <a:t>お気軽にご相談ください。</a:t>
            </a:r>
            <a:endParaRPr lang="en-US" altLang="ja-JP" sz="1800" dirty="0"/>
          </a:p>
          <a:p>
            <a:pPr marL="134938" indent="-127000">
              <a:lnSpc>
                <a:spcPct val="80000"/>
              </a:lnSpc>
              <a:spcBef>
                <a:spcPts val="600"/>
              </a:spcBef>
            </a:pPr>
            <a:r>
              <a:rPr lang="en-US" altLang="ja-JP" sz="1800" dirty="0"/>
              <a:t>	</a:t>
            </a:r>
            <a:r>
              <a:rPr lang="ja-JP" altLang="en-US" sz="1800" dirty="0"/>
              <a:t>土日・夜間でも</a:t>
            </a:r>
            <a:endParaRPr lang="en-US" altLang="ja-JP" sz="1800" dirty="0"/>
          </a:p>
          <a:p>
            <a:pPr marL="134938" indent="-127000">
              <a:lnSpc>
                <a:spcPct val="80000"/>
              </a:lnSpc>
              <a:spcBef>
                <a:spcPts val="600"/>
              </a:spcBef>
            </a:pPr>
            <a:r>
              <a:rPr lang="en-US" altLang="ja-JP" sz="1800" dirty="0"/>
              <a:t>	</a:t>
            </a:r>
            <a:r>
              <a:rPr lang="ja-JP" altLang="en-US" sz="1800" dirty="0"/>
              <a:t>利用できます。</a:t>
            </a:r>
          </a:p>
        </p:txBody>
      </p:sp>
      <p:sp>
        <p:nvSpPr>
          <p:cNvPr id="22" name="テキスト ボックス 21">
            <a:extLst>
              <a:ext uri="{FF2B5EF4-FFF2-40B4-BE49-F238E27FC236}">
                <a16:creationId xmlns:a16="http://schemas.microsoft.com/office/drawing/2014/main" id="{029B3095-63DD-4210-950B-C84B59DAF029}"/>
              </a:ext>
            </a:extLst>
          </p:cNvPr>
          <p:cNvSpPr txBox="1"/>
          <p:nvPr/>
        </p:nvSpPr>
        <p:spPr>
          <a:xfrm>
            <a:off x="3492008" y="5948895"/>
            <a:ext cx="2425566" cy="276999"/>
          </a:xfrm>
          <a:prstGeom prst="rect">
            <a:avLst/>
          </a:prstGeom>
          <a:noFill/>
        </p:spPr>
        <p:txBody>
          <a:bodyPr wrap="square" rtlCol="0">
            <a:spAutoFit/>
          </a:bodyPr>
          <a:lstStyle/>
          <a:p>
            <a:r>
              <a:rPr kumimoji="1" lang="ja-JP" altLang="en-US" sz="1200" b="1" dirty="0">
                <a:latin typeface="Meiryo" charset="-128"/>
                <a:ea typeface="Meiryo" charset="-128"/>
                <a:cs typeface="Meiryo" charset="-128"/>
              </a:rPr>
              <a:t>確定申告特集ページ画面</a:t>
            </a:r>
          </a:p>
        </p:txBody>
      </p:sp>
      <p:sp>
        <p:nvSpPr>
          <p:cNvPr id="23" name="テキスト ボックス 22">
            <a:extLst>
              <a:ext uri="{FF2B5EF4-FFF2-40B4-BE49-F238E27FC236}">
                <a16:creationId xmlns:a16="http://schemas.microsoft.com/office/drawing/2014/main" id="{3B531A2E-890A-43C2-AAAD-FB53613F8703}"/>
              </a:ext>
            </a:extLst>
          </p:cNvPr>
          <p:cNvSpPr txBox="1"/>
          <p:nvPr/>
        </p:nvSpPr>
        <p:spPr>
          <a:xfrm>
            <a:off x="429001" y="3484048"/>
            <a:ext cx="1343820" cy="646331"/>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確定申告特集</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ページの</a:t>
            </a:r>
            <a:r>
              <a:rPr lang="en-US" altLang="ja-JP" sz="1200" b="1" dirty="0">
                <a:latin typeface="メイリオ" panose="020B0604030504040204" pitchFamily="50" charset="-128"/>
                <a:ea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QR</a:t>
            </a:r>
            <a:r>
              <a:rPr lang="ja-JP" altLang="en-US" sz="1200" b="1" dirty="0">
                <a:latin typeface="メイリオ" panose="020B0604030504040204" pitchFamily="50" charset="-128"/>
                <a:ea typeface="メイリオ" panose="020B0604030504040204" pitchFamily="50" charset="-128"/>
              </a:rPr>
              <a:t>コード）</a:t>
            </a:r>
            <a:endParaRPr kumimoji="1" lang="en-US" altLang="ja-JP" sz="1200" b="1" dirty="0">
              <a:latin typeface="メイリオ" panose="020B0604030504040204" pitchFamily="50" charset="-128"/>
              <a:ea typeface="メイリオ" panose="020B0604030504040204" pitchFamily="50" charset="-128"/>
            </a:endParaRPr>
          </a:p>
        </p:txBody>
      </p:sp>
      <p:sp>
        <p:nvSpPr>
          <p:cNvPr id="16" name="サブタイトル 2">
            <a:extLst>
              <a:ext uri="{FF2B5EF4-FFF2-40B4-BE49-F238E27FC236}">
                <a16:creationId xmlns:a16="http://schemas.microsoft.com/office/drawing/2014/main" id="{DD01E55D-FCE6-489C-91FF-175A8B3D9721}"/>
              </a:ext>
            </a:extLst>
          </p:cNvPr>
          <p:cNvSpPr txBox="1">
            <a:spLocks/>
          </p:cNvSpPr>
          <p:nvPr/>
        </p:nvSpPr>
        <p:spPr>
          <a:xfrm>
            <a:off x="1777100" y="3321487"/>
            <a:ext cx="3019904"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7938">
              <a:lnSpc>
                <a:spcPct val="80000"/>
              </a:lnSpc>
            </a:pPr>
            <a:r>
              <a:rPr lang="en-US" altLang="ja-JP" sz="1800" dirty="0">
                <a:solidFill>
                  <a:srgbClr val="009650"/>
                </a:solidFill>
                <a:latin typeface="メイリオ" panose="020B0604030504040204" pitchFamily="50" charset="-128"/>
                <a:ea typeface="メイリオ" panose="020B0604030504040204" pitchFamily="50" charset="-128"/>
              </a:rPr>
              <a:t>Q&amp;A</a:t>
            </a:r>
            <a:r>
              <a:rPr lang="ja-JP" altLang="en-US" sz="1800" dirty="0">
                <a:solidFill>
                  <a:srgbClr val="009650"/>
                </a:solidFill>
                <a:latin typeface="メイリオ" panose="020B0604030504040204" pitchFamily="50" charset="-128"/>
                <a:ea typeface="メイリオ" panose="020B0604030504040204" pitchFamily="50" charset="-128"/>
              </a:rPr>
              <a:t>や、</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動画での説明は</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こちらから</a:t>
            </a:r>
            <a:endParaRPr lang="ja-JP" altLang="en-US" sz="1800" dirty="0"/>
          </a:p>
        </p:txBody>
      </p:sp>
      <p:cxnSp>
        <p:nvCxnSpPr>
          <p:cNvPr id="11" name="直線矢印コネクタ 10"/>
          <p:cNvCxnSpPr/>
          <p:nvPr/>
        </p:nvCxnSpPr>
        <p:spPr>
          <a:xfrm>
            <a:off x="1871662" y="4369924"/>
            <a:ext cx="180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401109" y="3870392"/>
            <a:ext cx="313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68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Title 1">
            <a:extLst>
              <a:ext uri="{FF2B5EF4-FFF2-40B4-BE49-F238E27FC236}">
                <a16:creationId xmlns:a16="http://schemas.microsoft.com/office/drawing/2014/main" id="{FEFC6E97-9F6C-4226-A2C6-3B77F4D94247}"/>
              </a:ext>
            </a:extLst>
          </p:cNvPr>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Tree>
    <p:extLst>
      <p:ext uri="{BB962C8B-B14F-4D97-AF65-F5344CB8AC3E}">
        <p14:creationId xmlns:p14="http://schemas.microsoft.com/office/powerpoint/2010/main" val="3412352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3" name="図 2">
            <a:extLst>
              <a:ext uri="{FF2B5EF4-FFF2-40B4-BE49-F238E27FC236}">
                <a16:creationId xmlns:a16="http://schemas.microsoft.com/office/drawing/2014/main" id="{2E518DE6-102B-4F47-A6A4-A47C1C5A7F2B}"/>
              </a:ext>
            </a:extLst>
          </p:cNvPr>
          <p:cNvPicPr>
            <a:picLocks noChangeAspect="1"/>
          </p:cNvPicPr>
          <p:nvPr/>
        </p:nvPicPr>
        <p:blipFill>
          <a:blip r:embed="rId4"/>
          <a:stretch>
            <a:fillRect/>
          </a:stretch>
        </p:blipFill>
        <p:spPr>
          <a:xfrm>
            <a:off x="1192133" y="4305034"/>
            <a:ext cx="6243441" cy="1929635"/>
          </a:xfrm>
          <a:prstGeom prst="rect">
            <a:avLst/>
          </a:prstGeom>
        </p:spPr>
      </p:pic>
    </p:spTree>
    <p:extLst>
      <p:ext uri="{BB962C8B-B14F-4D97-AF65-F5344CB8AC3E}">
        <p14:creationId xmlns:p14="http://schemas.microsoft.com/office/powerpoint/2010/main" val="2741468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65852" y="472446"/>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e-Tax</a:t>
            </a:r>
            <a:r>
              <a:rPr lang="ja-JP" altLang="en-US" sz="4800" dirty="0">
                <a:solidFill>
                  <a:srgbClr val="009650"/>
                </a:solidFill>
              </a:rPr>
              <a:t>を知りましょう</a:t>
            </a:r>
            <a:endParaRPr lang="en-US" altLang="ja-JP"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7542" t="745" r="4679" b="3768"/>
          <a:stretch/>
        </p:blipFill>
        <p:spPr>
          <a:xfrm>
            <a:off x="558016" y="4525783"/>
            <a:ext cx="1038302" cy="1626452"/>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68780056-047B-44D5-A5CB-7F18AE71A2BD}"/>
              </a:ext>
            </a:extLst>
          </p:cNvPr>
          <p:cNvGraphicFramePr>
            <a:graphicFrameLocks noChangeAspect="1"/>
          </p:cNvGraphicFramePr>
          <p:nvPr>
            <p:custDataLst>
              <p:tags r:id="rId1"/>
            </p:custDataLst>
            <p:extLst>
              <p:ext uri="{D42A27DB-BD31-4B8C-83A1-F6EECF244321}">
                <p14:modId xmlns:p14="http://schemas.microsoft.com/office/powerpoint/2010/main" val="3960545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68780056-047B-44D5-A5CB-7F18AE71A2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92319" y="535203"/>
            <a:ext cx="7200000" cy="540000"/>
          </a:xfrm>
        </p:spPr>
        <p:txBody>
          <a:bodyPr vert="horz">
            <a:normAutofit fontScale="90000"/>
          </a:bodyPr>
          <a:lstStyle/>
          <a:p>
            <a:r>
              <a:rPr lang="ja-JP" altLang="en-US" dirty="0"/>
              <a:t>確定申告とは？</a:t>
            </a:r>
          </a:p>
        </p:txBody>
      </p:sp>
      <p:sp>
        <p:nvSpPr>
          <p:cNvPr id="3" name="サブタイトル 2"/>
          <p:cNvSpPr>
            <a:spLocks noGrp="1"/>
          </p:cNvSpPr>
          <p:nvPr>
            <p:ph type="subTitle" idx="1"/>
          </p:nvPr>
        </p:nvSpPr>
        <p:spPr>
          <a:xfrm>
            <a:off x="1686539" y="1427756"/>
            <a:ext cx="7121965" cy="1655762"/>
          </a:xfrm>
        </p:spPr>
        <p:txBody>
          <a:bodyPr numCol="1">
            <a:noAutofit/>
          </a:bodyPr>
          <a:lstStyle/>
          <a:p>
            <a:pPr indent="88900"/>
            <a:r>
              <a:rPr lang="ja-JP" altLang="en-US" dirty="0"/>
              <a:t>所得税の確定申告は、毎年１月から</a:t>
            </a:r>
            <a:r>
              <a:rPr lang="en-US" altLang="ja-JP" dirty="0"/>
              <a:t>12</a:t>
            </a:r>
            <a:r>
              <a:rPr lang="ja-JP" altLang="en-US" dirty="0"/>
              <a:t>月までの</a:t>
            </a:r>
            <a:endParaRPr lang="en-US" altLang="ja-JP" dirty="0"/>
          </a:p>
          <a:p>
            <a:pPr indent="88900"/>
            <a:r>
              <a:rPr lang="ja-JP" altLang="en-US" dirty="0"/>
              <a:t>１年間に生じた全ての所得とそれに対する所得税</a:t>
            </a:r>
            <a:endParaRPr lang="en-US" altLang="ja-JP" dirty="0"/>
          </a:p>
          <a:p>
            <a:pPr indent="88900"/>
            <a:r>
              <a:rPr lang="ja-JP" altLang="en-US" dirty="0"/>
              <a:t>の額を計算し、確定申告書を提出して、源泉徴収</a:t>
            </a:r>
            <a:endParaRPr lang="en-US" altLang="ja-JP" dirty="0"/>
          </a:p>
          <a:p>
            <a:pPr indent="88900"/>
            <a:r>
              <a:rPr lang="ja-JP" altLang="en-US" dirty="0"/>
              <a:t>された税金などとの過不足を精算する手続です。</a:t>
            </a: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7" name="図 6" descr="イータ君のイラスト"/>
          <p:cNvPicPr>
            <a:picLocks noChangeAspect="1"/>
          </p:cNvPicPr>
          <p:nvPr/>
        </p:nvPicPr>
        <p:blipFill rotWithShape="1">
          <a:blip r:embed="rId6">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テキスト ボックス 5"/>
          <p:cNvSpPr txBox="1"/>
          <p:nvPr/>
        </p:nvSpPr>
        <p:spPr>
          <a:xfrm>
            <a:off x="1776724" y="3368984"/>
            <a:ext cx="5472000" cy="2140971"/>
          </a:xfrm>
          <a:prstGeom prst="rect">
            <a:avLst/>
          </a:prstGeom>
          <a:noFill/>
        </p:spPr>
        <p:txBody>
          <a:bodyPr wrap="square" rtlCol="0">
            <a:spAutoFit/>
          </a:bodyPr>
          <a:lstStyle/>
          <a:p>
            <a:pPr marL="363538" indent="-363538"/>
            <a:r>
              <a:rPr lang="ja-JP" altLang="en-US" sz="2000" dirty="0">
                <a:solidFill>
                  <a:srgbClr val="009650"/>
                </a:solidFill>
              </a:rPr>
              <a:t>●</a:t>
            </a:r>
            <a:r>
              <a:rPr lang="en-US" altLang="ja-JP" sz="2000" dirty="0">
                <a:solidFill>
                  <a:srgbClr val="009650"/>
                </a:solidFill>
              </a:rPr>
              <a:t>	</a:t>
            </a:r>
            <a:r>
              <a:rPr lang="ja-JP" altLang="en-US" sz="2000" b="1" dirty="0">
                <a:solidFill>
                  <a:srgbClr val="009650"/>
                </a:solidFill>
                <a:latin typeface="Meiryo" charset="-128"/>
                <a:ea typeface="Meiryo" charset="-128"/>
                <a:cs typeface="Meiryo" charset="-128"/>
              </a:rPr>
              <a:t>申告書の提出が必要な方は、</a:t>
            </a:r>
            <a:endParaRPr lang="en-US" altLang="ja-JP" sz="2000" b="1" dirty="0">
              <a:solidFill>
                <a:srgbClr val="009650"/>
              </a:solidFill>
              <a:latin typeface="Meiryo" charset="-128"/>
              <a:ea typeface="Meiryo" charset="-128"/>
              <a:cs typeface="Meiryo" charset="-128"/>
            </a:endParaRPr>
          </a:p>
          <a:p>
            <a:pPr marL="363538" lvl="1" indent="-363538"/>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国税庁ホームページで確認できます。</a:t>
            </a:r>
            <a:endParaRPr lang="en-US" altLang="ja-JP" sz="2000" b="1" dirty="0">
              <a:solidFill>
                <a:srgbClr val="009650"/>
              </a:solidFill>
              <a:latin typeface="Meiryo" charset="-128"/>
              <a:ea typeface="Meiryo" charset="-128"/>
              <a:cs typeface="Meiryo" charset="-128"/>
            </a:endParaRPr>
          </a:p>
          <a:p>
            <a:pPr marL="363538" lvl="1" indent="-363538"/>
            <a:endParaRPr lang="en-US" altLang="ja-JP" sz="1400" b="1" dirty="0">
              <a:latin typeface="Meiryo" charset="-128"/>
              <a:ea typeface="Meiryo" charset="-128"/>
              <a:cs typeface="Meiryo" charset="-128"/>
            </a:endParaRPr>
          </a:p>
          <a:p>
            <a:pPr marL="363538" lvl="1" indent="-363538">
              <a:lnSpc>
                <a:spcPct val="125000"/>
              </a:lnSpc>
              <a:spcBef>
                <a:spcPts val="600"/>
              </a:spcBef>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詳細は、国税庁ホームページでご確認ください。</a:t>
            </a:r>
            <a:r>
              <a:rPr lang="en-US" altLang="ja-JP" sz="1400" b="1" u="sng" dirty="0">
                <a:solidFill>
                  <a:srgbClr val="0563C1"/>
                </a:solidFill>
                <a:latin typeface="Meiryo" charset="-128"/>
                <a:ea typeface="Meiryo" charset="-128"/>
                <a:cs typeface="Meiryo" charset="-128"/>
              </a:rPr>
              <a:t>https://www.nta.go.jp/taxes/shiraberu/shinkoku/tokushu/teishutsu.htm</a:t>
            </a:r>
          </a:p>
          <a:p>
            <a:pPr marL="363538" lvl="1" indent="-363538">
              <a:lnSpc>
                <a:spcPct val="125000"/>
              </a:lnSpc>
              <a:spcBef>
                <a:spcPts val="600"/>
              </a:spcBef>
            </a:pPr>
            <a:r>
              <a:rPr lang="en-US" altLang="ja-JP" sz="14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dirty="0">
                <a:latin typeface="Meiryo" charset="-128"/>
                <a:ea typeface="Meiryo" charset="-128"/>
                <a:cs typeface="Meiryo" charset="-128"/>
              </a:rPr>
              <a:t>申告の流れ・申告が必要な方」</a:t>
            </a:r>
          </a:p>
        </p:txBody>
      </p:sp>
      <p:pic>
        <p:nvPicPr>
          <p:cNvPr id="14364" name="Picture 28" descr="国税庁HP「申告の流れ・申告が必要な方」へつながるQRコード">
            <a:extLst>
              <a:ext uri="{FF2B5EF4-FFF2-40B4-BE49-F238E27FC236}">
                <a16:creationId xmlns:a16="http://schemas.microsoft.com/office/drawing/2014/main" id="{441C5C76-2DEA-40FC-9FDA-3ED24F2B441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48724" y="4324839"/>
            <a:ext cx="1287336" cy="128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2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7DF6EE09-7BC0-4C6F-A4C3-F0FC3B4A36E5}"/>
              </a:ext>
            </a:extLst>
          </p:cNvPr>
          <p:cNvGraphicFramePr>
            <a:graphicFrameLocks noChangeAspect="1"/>
          </p:cNvGraphicFramePr>
          <p:nvPr>
            <p:custDataLst>
              <p:tags r:id="rId1"/>
            </p:custDataLst>
            <p:extLst>
              <p:ext uri="{D42A27DB-BD31-4B8C-83A1-F6EECF244321}">
                <p14:modId xmlns:p14="http://schemas.microsoft.com/office/powerpoint/2010/main" val="1955930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7DF6EE09-7BC0-4C6F-A4C3-F0FC3B4A36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57293" y="537934"/>
            <a:ext cx="7200000" cy="540000"/>
          </a:xfrm>
        </p:spPr>
        <p:txBody>
          <a:bodyPr vert="horz">
            <a:normAutofit fontScale="90000"/>
          </a:bodyPr>
          <a:lstStyle/>
          <a:p>
            <a:r>
              <a:rPr lang="ja-JP" altLang="en-US" dirty="0"/>
              <a:t>申告方法について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t>
            </a:r>
            <a:r>
              <a:rPr lang="ja-JP" altLang="en-US" sz="3600" dirty="0"/>
              <a:t>Ｂ</a:t>
            </a:r>
            <a:endParaRPr lang="en-US" sz="3600" dirty="0"/>
          </a:p>
        </p:txBody>
      </p:sp>
      <p:sp>
        <p:nvSpPr>
          <p:cNvPr id="8" name="テキスト ボックス 7"/>
          <p:cNvSpPr txBox="1"/>
          <p:nvPr/>
        </p:nvSpPr>
        <p:spPr>
          <a:xfrm>
            <a:off x="1771755" y="1396043"/>
            <a:ext cx="6931847" cy="4116512"/>
          </a:xfrm>
          <a:prstGeom prst="rect">
            <a:avLst/>
          </a:prstGeom>
          <a:noFill/>
        </p:spPr>
        <p:txBody>
          <a:bodyPr wrap="square" rtlCol="0">
            <a:spAutoFit/>
          </a:bodyPr>
          <a:lstStyle/>
          <a:p>
            <a:pPr marL="363538" indent="-363538">
              <a:spcBef>
                <a:spcPts val="600"/>
              </a:spcBef>
            </a:pPr>
            <a:r>
              <a:rPr lang="ja-JP" altLang="en-US" sz="2400" b="1" dirty="0">
                <a:solidFill>
                  <a:srgbClr val="009650"/>
                </a:solidFill>
                <a:latin typeface="Meiryo" charset="-128"/>
                <a:ea typeface="Meiryo" charset="-128"/>
                <a:cs typeface="Meiryo" charset="-128"/>
              </a:rPr>
              <a:t>税務署への申告方法は</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２種類です。</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パソコンやスマホを使い、</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でオンライン送信</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申告書類を郵送又は税務署へ持参し提出</a:t>
            </a:r>
          </a:p>
          <a:p>
            <a:pPr marL="363538" indent="-363538">
              <a:lnSpc>
                <a:spcPct val="150000"/>
              </a:lnSpc>
            </a:pPr>
            <a:endParaRPr lang="en-US" altLang="ja-JP" sz="100" b="1" dirty="0">
              <a:latin typeface="Meiryo" charset="-128"/>
              <a:ea typeface="Meiryo" charset="-128"/>
              <a:cs typeface="Meiryo" charset="-128"/>
            </a:endParaRPr>
          </a:p>
          <a:p>
            <a:pPr marL="363538" indent="-363538">
              <a:spcBef>
                <a:spcPts val="600"/>
              </a:spcBef>
            </a:pPr>
            <a:endParaRPr lang="en-US" altLang="ja-JP" sz="800" b="1" dirty="0">
              <a:latin typeface="Meiryo" charset="-128"/>
              <a:ea typeface="Meiryo" charset="-128"/>
              <a:cs typeface="Meiryo" charset="-128"/>
            </a:endParaRPr>
          </a:p>
          <a:p>
            <a:pPr marL="363538" indent="-363538">
              <a:spcBef>
                <a:spcPts val="600"/>
              </a:spcBef>
            </a:pP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による申告方法は</a:t>
            </a:r>
            <a:r>
              <a:rPr lang="ja-JP" altLang="en-US" sz="2400" b="1" spc="-1000" dirty="0">
                <a:solidFill>
                  <a:srgbClr val="009650"/>
                </a:solidFill>
                <a:latin typeface="Meiryo" charset="-128"/>
                <a:ea typeface="Meiryo" charset="-128"/>
                <a:cs typeface="Meiryo" charset="-128"/>
              </a:rPr>
              <a:t>、 </a:t>
            </a:r>
            <a:r>
              <a:rPr lang="en-US" altLang="ja-JP" sz="2400" b="1" dirty="0">
                <a:solidFill>
                  <a:srgbClr val="009650"/>
                </a:solidFill>
                <a:latin typeface="Meiryo" charset="-128"/>
                <a:ea typeface="Meiryo" charset="-128"/>
                <a:cs typeface="Meiryo" charset="-128"/>
              </a:rPr>
              <a:t>2</a:t>
            </a:r>
            <a:r>
              <a:rPr lang="ja-JP" altLang="en-US" sz="2400" b="1" dirty="0">
                <a:solidFill>
                  <a:srgbClr val="009650"/>
                </a:solidFill>
                <a:latin typeface="Meiryo" charset="-128"/>
                <a:ea typeface="Meiryo" charset="-128"/>
                <a:cs typeface="Meiryo" charset="-128"/>
              </a:rPr>
              <a:t>種類です。</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マイナンバーカード方式</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en-US" altLang="ja-JP" b="1" dirty="0">
                <a:latin typeface="Meiryo" charset="-128"/>
                <a:ea typeface="Meiryo" charset="-128"/>
                <a:cs typeface="Meiryo" charset="-128"/>
              </a:rPr>
              <a:t>ID</a:t>
            </a:r>
            <a:r>
              <a:rPr lang="ja-JP" altLang="en-US" b="1" dirty="0">
                <a:latin typeface="Meiryo" charset="-128"/>
                <a:ea typeface="Meiryo" charset="-128"/>
                <a:cs typeface="Meiryo" charset="-128"/>
              </a:rPr>
              <a:t>／パスワード方式</a:t>
            </a:r>
            <a:endParaRPr lang="en-US" altLang="ja-JP" b="1" dirty="0">
              <a:latin typeface="Meiryo" charset="-128"/>
              <a:ea typeface="Meiryo" charset="-128"/>
              <a:cs typeface="Meiryo" charset="-128"/>
            </a:endParaRPr>
          </a:p>
          <a:p>
            <a:pPr marL="363538" indent="-363538">
              <a:spcBef>
                <a:spcPts val="600"/>
              </a:spcBef>
            </a:pPr>
            <a:r>
              <a:rPr lang="en-US" altLang="ja-JP" sz="1400" b="1" dirty="0">
                <a:latin typeface="Meiryo" charset="-128"/>
                <a:ea typeface="Meiryo" charset="-128"/>
                <a:cs typeface="Meiryo" charset="-128"/>
              </a:rPr>
              <a:t>	※ ID</a:t>
            </a:r>
            <a:r>
              <a:rPr lang="ja-JP" altLang="en-US" sz="1400" b="1" dirty="0">
                <a:latin typeface="Meiryo" charset="-128"/>
                <a:ea typeface="Meiryo" charset="-128"/>
                <a:cs typeface="Meiryo" charset="-128"/>
              </a:rPr>
              <a:t>／パスワード方式は、暫定的な対応です。</a:t>
            </a:r>
          </a:p>
          <a:p>
            <a:pPr marL="363538" indent="-363538">
              <a:spcBef>
                <a:spcPts val="600"/>
              </a:spcBef>
            </a:pPr>
            <a:endParaRPr lang="en-US" altLang="ja-JP" sz="2000" b="1" dirty="0">
              <a:latin typeface="Meiryo" charset="-128"/>
              <a:ea typeface="Meiryo" charset="-128"/>
              <a:cs typeface="Meiryo" charset="-128"/>
            </a:endParaRPr>
          </a:p>
          <a:p>
            <a:pPr marL="363538" indent="-363538">
              <a:spcBef>
                <a:spcPts val="600"/>
              </a:spcBef>
            </a:pPr>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この講座では、マイナンバーカード方式による</a:t>
            </a:r>
            <a:endParaRPr lang="en-US" altLang="ja-JP" sz="2000" b="1" dirty="0">
              <a:solidFill>
                <a:srgbClr val="009650"/>
              </a:solidFill>
              <a:latin typeface="Meiryo" charset="-128"/>
              <a:ea typeface="Meiryo" charset="-128"/>
              <a:cs typeface="Meiryo" charset="-128"/>
            </a:endParaRPr>
          </a:p>
          <a:p>
            <a:pPr marL="363538" indent="-363538">
              <a:spcBef>
                <a:spcPts val="600"/>
              </a:spcBef>
            </a:pP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申告方法について説明します。</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12" name="図 11" descr="スマートフォンを使うイータ君のイラスト"/>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602" y="1520993"/>
            <a:ext cx="1319748" cy="1223766"/>
          </a:xfrm>
          <a:prstGeom prst="rect">
            <a:avLst/>
          </a:prstGeom>
        </p:spPr>
      </p:pic>
      <p:grpSp>
        <p:nvGrpSpPr>
          <p:cNvPr id="16" name="グループ化 15" descr="プリンタと書類を入れた封筒のイラスト"/>
          <p:cNvGrpSpPr/>
          <p:nvPr/>
        </p:nvGrpSpPr>
        <p:grpSpPr>
          <a:xfrm>
            <a:off x="336766" y="2830384"/>
            <a:ext cx="1226227" cy="951187"/>
            <a:chOff x="421123" y="3061807"/>
            <a:chExt cx="1226227" cy="951187"/>
          </a:xfrm>
        </p:grpSpPr>
        <p:pic>
          <p:nvPicPr>
            <p:cNvPr id="11" name="図 10">
              <a:extLst>
                <a:ext uri="{FF2B5EF4-FFF2-40B4-BE49-F238E27FC236}">
                  <a16:creationId xmlns:a16="http://schemas.microsoft.com/office/drawing/2014/main" id="{60D504FF-F983-4305-A683-AC68EC674B2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8066" y="3424746"/>
              <a:ext cx="779284" cy="588248"/>
            </a:xfrm>
            <a:prstGeom prst="rect">
              <a:avLst/>
            </a:prstGeom>
          </p:spPr>
        </p:pic>
        <p:pic>
          <p:nvPicPr>
            <p:cNvPr id="6" name="図 5">
              <a:extLst>
                <a:ext uri="{FF2B5EF4-FFF2-40B4-BE49-F238E27FC236}">
                  <a16:creationId xmlns:a16="http://schemas.microsoft.com/office/drawing/2014/main" id="{60D504FF-F983-4305-A683-AC68EC674B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1123" y="3061807"/>
              <a:ext cx="528757" cy="719764"/>
            </a:xfrm>
            <a:prstGeom prst="rect">
              <a:avLst/>
            </a:prstGeom>
          </p:spPr>
        </p:pic>
      </p:grpSp>
    </p:spTree>
    <p:extLst>
      <p:ext uri="{BB962C8B-B14F-4D97-AF65-F5344CB8AC3E}">
        <p14:creationId xmlns:p14="http://schemas.microsoft.com/office/powerpoint/2010/main" val="425909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83852" y="518269"/>
            <a:ext cx="7200000" cy="540000"/>
          </a:xfrm>
        </p:spPr>
        <p:txBody>
          <a:bodyPr>
            <a:normAutofit fontScale="90000"/>
          </a:bodyPr>
          <a:lstStyle/>
          <a:p>
            <a:r>
              <a:rPr lang="en-US" altLang="ja-JP" dirty="0"/>
              <a:t>e-Tax</a:t>
            </a:r>
            <a:r>
              <a:rPr lang="ja-JP" altLang="en-US" dirty="0"/>
              <a:t>とは？</a:t>
            </a:r>
          </a:p>
        </p:txBody>
      </p:sp>
      <p:sp>
        <p:nvSpPr>
          <p:cNvPr id="3" name="サブタイトル 2"/>
          <p:cNvSpPr>
            <a:spLocks noGrp="1"/>
          </p:cNvSpPr>
          <p:nvPr>
            <p:ph type="subTitle" idx="1"/>
          </p:nvPr>
        </p:nvSpPr>
        <p:spPr>
          <a:xfrm>
            <a:off x="1783664" y="1425265"/>
            <a:ext cx="7265215" cy="1655762"/>
          </a:xfrm>
        </p:spPr>
        <p:txBody>
          <a:bodyPr numCol="1">
            <a:noAutofit/>
          </a:bodyPr>
          <a:lstStyle/>
          <a:p>
            <a:pPr marL="363538" indent="-355600"/>
            <a:r>
              <a:rPr lang="en-US" altLang="ja-JP" dirty="0"/>
              <a:t>e-Tax</a:t>
            </a:r>
            <a:r>
              <a:rPr lang="ja-JP" altLang="en-US" dirty="0"/>
              <a:t>とは、</a:t>
            </a:r>
            <a:r>
              <a:rPr lang="en-US" altLang="ja-JP" dirty="0"/>
              <a:t>｢</a:t>
            </a:r>
            <a:r>
              <a:rPr lang="ja-JP" altLang="en-US" dirty="0"/>
              <a:t>国税電子申告・納税システム</a:t>
            </a:r>
            <a:r>
              <a:rPr lang="en-US" altLang="ja-JP" dirty="0"/>
              <a:t>｣</a:t>
            </a:r>
            <a:r>
              <a:rPr lang="ja-JP" altLang="en-US" dirty="0"/>
              <a:t>の</a:t>
            </a:r>
            <a:endParaRPr lang="en-US" altLang="ja-JP" dirty="0"/>
          </a:p>
          <a:p>
            <a:pPr marL="363538" indent="-355600"/>
            <a:r>
              <a:rPr lang="ja-JP" altLang="en-US" dirty="0"/>
              <a:t>ことで、国税に関する申告や納税などの</a:t>
            </a:r>
            <a:endParaRPr lang="en-US" altLang="ja-JP" dirty="0"/>
          </a:p>
          <a:p>
            <a:pPr marL="363538" indent="-355600"/>
            <a:r>
              <a:rPr lang="ja-JP" altLang="en-US" dirty="0"/>
              <a:t>さまざまな手続きを、税務署に出向くことなく、</a:t>
            </a:r>
            <a:endParaRPr lang="en-US" altLang="ja-JP" dirty="0"/>
          </a:p>
          <a:p>
            <a:pPr marL="363538" indent="-355600"/>
            <a:r>
              <a:rPr lang="ja-JP" altLang="en-US" dirty="0"/>
              <a:t>インターネットを通じて行うことができる</a:t>
            </a:r>
            <a:endParaRPr lang="en-US" altLang="ja-JP" dirty="0"/>
          </a:p>
          <a:p>
            <a:pPr marL="363538" indent="-355600"/>
            <a:r>
              <a:rPr lang="ja-JP" altLang="en-US" dirty="0"/>
              <a:t>国税庁が提供するサービスです。</a:t>
            </a:r>
          </a:p>
          <a:p>
            <a:pPr marL="363538" indent="-355600"/>
            <a:endParaRPr lang="ja-JP" altLang="en-US" sz="2000" dirty="0">
              <a:solidFill>
                <a:srgbClr val="009650"/>
              </a:solidFill>
            </a:endParaRPr>
          </a:p>
          <a:p>
            <a:pPr marL="363538" indent="-355600"/>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国税庁ホームページでは、</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画面の案内に沿って入力すれば、</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税額などが自動計算され、申告書が作成できます。</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また、作成した申告書を</a:t>
            </a:r>
            <a:r>
              <a:rPr lang="en-US" altLang="ja-JP" sz="2000" dirty="0">
                <a:solidFill>
                  <a:srgbClr val="009650"/>
                </a:solidFill>
              </a:rPr>
              <a:t>e-Tax</a:t>
            </a:r>
            <a:r>
              <a:rPr lang="ja-JP" altLang="en-US" sz="2000" dirty="0">
                <a:solidFill>
                  <a:srgbClr val="009650"/>
                </a:solidFill>
              </a:rPr>
              <a:t>を利用して</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送</a:t>
            </a:r>
            <a:r>
              <a:rPr lang="ja-JP" altLang="en-US" sz="2000" spc="-700" dirty="0">
                <a:solidFill>
                  <a:srgbClr val="009650"/>
                </a:solidFill>
              </a:rPr>
              <a:t>信</a:t>
            </a:r>
            <a:r>
              <a:rPr lang="ja-JP" altLang="en-US" sz="2000" dirty="0">
                <a:solidFill>
                  <a:srgbClr val="009650"/>
                </a:solidFill>
              </a:rPr>
              <a:t>（提出</a:t>
            </a:r>
            <a:r>
              <a:rPr lang="ja-JP" altLang="en-US" sz="2000" spc="-700" dirty="0">
                <a:solidFill>
                  <a:srgbClr val="009650"/>
                </a:solidFill>
              </a:rPr>
              <a:t>）</a:t>
            </a:r>
            <a:r>
              <a:rPr lang="ja-JP" altLang="en-US" sz="2000" dirty="0">
                <a:solidFill>
                  <a:srgbClr val="009650"/>
                </a:solidFill>
              </a:rPr>
              <a:t>することもできます。</a:t>
            </a:r>
          </a:p>
          <a:p>
            <a:br>
              <a:rPr lang="ja-JP" altLang="en-US" sz="2000" dirty="0">
                <a:solidFill>
                  <a:srgbClr val="009650"/>
                </a:solidFill>
              </a:rPr>
            </a:b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Tree>
    <p:extLst>
      <p:ext uri="{BB962C8B-B14F-4D97-AF65-F5344CB8AC3E}">
        <p14:creationId xmlns:p14="http://schemas.microsoft.com/office/powerpoint/2010/main" val="1739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D91E12DA-8E8D-40D2-8721-900B43841FC2}"/>
              </a:ext>
            </a:extLst>
          </p:cNvPr>
          <p:cNvGraphicFramePr>
            <a:graphicFrameLocks noChangeAspect="1"/>
          </p:cNvGraphicFramePr>
          <p:nvPr>
            <p:custDataLst>
              <p:tags r:id="rId1"/>
            </p:custDataLst>
            <p:extLst>
              <p:ext uri="{D42A27DB-BD31-4B8C-83A1-F6EECF244321}">
                <p14:modId xmlns:p14="http://schemas.microsoft.com/office/powerpoint/2010/main" val="231559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D91E12DA-8E8D-40D2-8721-900B43841F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8076" y="525578"/>
            <a:ext cx="7200000" cy="540000"/>
          </a:xfrm>
        </p:spPr>
        <p:txBody>
          <a:bodyPr vert="horz">
            <a:normAutofit fontScale="90000"/>
          </a:bodyPr>
          <a:lstStyle/>
          <a:p>
            <a:r>
              <a:rPr lang="en-US" altLang="ja-JP" dirty="0"/>
              <a:t>e-Tax</a:t>
            </a:r>
            <a:r>
              <a:rPr lang="ja-JP" altLang="en-US" dirty="0"/>
              <a:t>なら</a:t>
            </a:r>
            <a:r>
              <a:rPr lang="ja-JP" altLang="en-US" spc="-1000" dirty="0"/>
              <a:t>、</a:t>
            </a:r>
            <a:r>
              <a:rPr lang="ja-JP" altLang="en-US" dirty="0"/>
              <a:t>こんないいこと</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8" name="テキスト ボックス 7"/>
          <p:cNvSpPr txBox="1"/>
          <p:nvPr/>
        </p:nvSpPr>
        <p:spPr>
          <a:xfrm>
            <a:off x="1772250" y="1401755"/>
            <a:ext cx="7200000" cy="4678204"/>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自宅からオンラインで申告ができます</a:t>
            </a:r>
          </a:p>
          <a:p>
            <a:pPr indent="7938"/>
            <a:r>
              <a:rPr lang="ja-JP" altLang="en-US" b="1" dirty="0">
                <a:latin typeface="Meiryo UI" panose="020B0604030504040204" pitchFamily="50" charset="-128"/>
                <a:ea typeface="Meiryo UI" panose="020B0604030504040204" pitchFamily="50" charset="-128"/>
                <a:cs typeface="Meiryo" charset="-128"/>
              </a:rPr>
              <a:t>税務署に行かなくても</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国税庁ホームページで申告書</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を作成し、自宅からオンラインで提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UI" panose="020B0604030504040204" pitchFamily="50" charset="-128"/>
                <a:ea typeface="Meiryo UI" panose="020B0604030504040204" pitchFamily="50"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できます。</a:t>
            </a:r>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sz="600" b="1" dirty="0">
              <a:latin typeface="Meiryo UI" panose="020B0604030504040204" pitchFamily="50" charset="-128"/>
              <a:ea typeface="Meiryo UI" panose="020B0604030504040204" pitchFamily="50" charset="-128"/>
              <a:cs typeface="Meiryo" charset="-128"/>
            </a:endParaRPr>
          </a:p>
          <a:p>
            <a:pPr indent="7938"/>
            <a:r>
              <a:rPr lang="ja-JP" altLang="en-US" sz="2400" b="1" dirty="0">
                <a:solidFill>
                  <a:srgbClr val="009650"/>
                </a:solidFill>
                <a:latin typeface="Meiryo" charset="-128"/>
                <a:ea typeface="Meiryo" charset="-128"/>
                <a:cs typeface="Meiryo" charset="-128"/>
              </a:rPr>
              <a:t>添付書類の提出を省略できます</a:t>
            </a:r>
          </a:p>
          <a:p>
            <a:pPr indent="7938"/>
            <a:r>
              <a:rPr lang="ja-JP" altLang="en-US" b="1" dirty="0">
                <a:latin typeface="Meiryo UI" panose="020B0604030504040204" pitchFamily="50" charset="-128"/>
                <a:ea typeface="Meiryo UI" panose="020B0604030504040204" pitchFamily="50" charset="-128"/>
                <a:cs typeface="Meiryo" charset="-128"/>
              </a:rPr>
              <a:t>生命保険料控除の証明書などは</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その記載内</a:t>
            </a:r>
            <a:r>
              <a:rPr lang="ja-JP" altLang="en-US" b="1" spc="-700" dirty="0">
                <a:latin typeface="Meiryo UI" panose="020B0604030504040204" pitchFamily="50" charset="-128"/>
                <a:ea typeface="Meiryo UI" panose="020B0604030504040204" pitchFamily="50" charset="-128"/>
                <a:cs typeface="Meiryo" charset="-128"/>
              </a:rPr>
              <a:t>容</a:t>
            </a:r>
            <a:r>
              <a:rPr lang="ja-JP" altLang="en-US" b="1" dirty="0">
                <a:latin typeface="Meiryo UI" panose="020B0604030504040204" pitchFamily="50" charset="-128"/>
                <a:ea typeface="Meiryo UI" panose="020B0604030504040204" pitchFamily="50" charset="-128"/>
                <a:cs typeface="Meiryo" charset="-128"/>
              </a:rPr>
              <a:t>（生命保険会社</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などの名称、支払金額など</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を入力して送信することで</a:t>
            </a:r>
            <a:r>
              <a:rPr lang="ja-JP" altLang="en-US" b="1" spc="-700" dirty="0">
                <a:latin typeface="Meiryo UI" panose="020B0604030504040204" pitchFamily="50" charset="-128"/>
                <a:ea typeface="Meiryo UI" panose="020B0604030504040204" pitchFamily="50" charset="-128"/>
                <a:cs typeface="Meiryo" charset="-128"/>
              </a:rPr>
              <a:t>、</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提出または提示を省略することができます。</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sz="1000" b="1" dirty="0">
                <a:latin typeface="Meiryo" charset="-128"/>
                <a:ea typeface="Meiryo" charset="-128"/>
                <a:cs typeface="Meiryo" charset="-128"/>
              </a:rPr>
              <a:t>　</a:t>
            </a:r>
            <a:endParaRPr lang="en-US" altLang="ja-JP" sz="1000" b="1" dirty="0">
              <a:latin typeface="Meiryo" charset="-128"/>
              <a:ea typeface="Meiryo" charset="-128"/>
              <a:cs typeface="Meiryo" charset="-128"/>
            </a:endParaRPr>
          </a:p>
          <a:p>
            <a:pPr indent="7938"/>
            <a:endParaRPr lang="ja-JP" altLang="en-US" sz="600" b="1" dirty="0">
              <a:latin typeface="Meiryo" charset="-128"/>
              <a:ea typeface="Meiryo" charset="-128"/>
              <a:cs typeface="Meiryo" charset="-128"/>
            </a:endParaRPr>
          </a:p>
          <a:p>
            <a:pPr indent="7938"/>
            <a:r>
              <a:rPr lang="en-US" altLang="ja-JP" sz="2400" b="1" dirty="0">
                <a:solidFill>
                  <a:srgbClr val="009650"/>
                </a:solidFill>
                <a:latin typeface="Meiryo" charset="-128"/>
                <a:ea typeface="Meiryo" charset="-128"/>
                <a:cs typeface="Meiryo" charset="-128"/>
              </a:rPr>
              <a:t>24</a:t>
            </a:r>
            <a:r>
              <a:rPr lang="ja-JP" altLang="en-US" sz="2400" b="1" dirty="0">
                <a:solidFill>
                  <a:srgbClr val="009650"/>
                </a:solidFill>
                <a:latin typeface="Meiryo" charset="-128"/>
                <a:ea typeface="Meiryo" charset="-128"/>
                <a:cs typeface="Meiryo" charset="-128"/>
              </a:rPr>
              <a:t>時間受付</a:t>
            </a:r>
          </a:p>
          <a:p>
            <a:pPr indent="7938"/>
            <a:r>
              <a:rPr lang="ja-JP" altLang="en-US" b="1" dirty="0">
                <a:latin typeface="Meiryo" charset="-128"/>
                <a:ea typeface="Meiryo" charset="-128"/>
                <a:cs typeface="Meiryo" charset="-128"/>
              </a:rPr>
              <a:t>確定申告期は全日</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メンテナンス時間及び</a:t>
            </a:r>
            <a:r>
              <a:rPr lang="en-US" altLang="ja-JP" sz="1200" b="1" dirty="0">
                <a:latin typeface="Meiryo" charset="-128"/>
                <a:ea typeface="Meiryo" charset="-128"/>
                <a:cs typeface="Meiryo" charset="-128"/>
              </a:rPr>
              <a:t>12</a:t>
            </a:r>
            <a:r>
              <a:rPr lang="ja-JP" altLang="en-US" sz="1200" b="1" dirty="0">
                <a:latin typeface="Meiryo" charset="-128"/>
                <a:ea typeface="Meiryo" charset="-128"/>
                <a:cs typeface="Meiryo" charset="-128"/>
              </a:rPr>
              <a:t>月</a:t>
            </a:r>
            <a:r>
              <a:rPr lang="en-US" altLang="ja-JP" sz="1200" b="1" dirty="0">
                <a:latin typeface="Meiryo" charset="-128"/>
                <a:ea typeface="Meiryo" charset="-128"/>
                <a:cs typeface="Meiryo" charset="-128"/>
              </a:rPr>
              <a:t>29</a:t>
            </a:r>
            <a:r>
              <a:rPr lang="ja-JP" altLang="en-US" sz="1200" b="1" dirty="0">
                <a:latin typeface="Meiryo" charset="-128"/>
                <a:ea typeface="Meiryo" charset="-128"/>
                <a:cs typeface="Meiryo" charset="-128"/>
              </a:rPr>
              <a:t>日</a:t>
            </a:r>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１月３日は除きます。</a:t>
            </a:r>
            <a:endParaRPr lang="en-US" altLang="ja-JP" sz="1200" b="1" dirty="0">
              <a:latin typeface="Meiryo" charset="-128"/>
              <a:ea typeface="Meiryo" charset="-128"/>
              <a:cs typeface="Meiryo" charset="-128"/>
            </a:endParaRPr>
          </a:p>
          <a:p>
            <a:pPr indent="7938"/>
            <a:r>
              <a:rPr lang="ja-JP" altLang="en-US" b="1" dirty="0">
                <a:latin typeface="Meiryo" charset="-128"/>
                <a:ea typeface="Meiryo" charset="-128"/>
                <a:cs typeface="Meiryo" charset="-128"/>
              </a:rPr>
              <a:t>確定申告期以外は、火曜</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金曜までは</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月曜日、土曜日、日曜日、休祝日は</a:t>
            </a:r>
            <a:r>
              <a:rPr lang="en-US" altLang="ja-JP" b="1" dirty="0">
                <a:latin typeface="Meiryo" charset="-128"/>
                <a:ea typeface="Meiryo" charset="-128"/>
                <a:cs typeface="Meiryo" charset="-128"/>
              </a:rPr>
              <a:t>8</a:t>
            </a:r>
            <a:r>
              <a:rPr lang="ja-JP" altLang="en-US" b="1" dirty="0">
                <a:latin typeface="Meiryo" charset="-128"/>
                <a:ea typeface="Meiryo" charset="-128"/>
                <a:cs typeface="Meiryo" charset="-128"/>
              </a:rPr>
              <a:t>時</a:t>
            </a:r>
            <a:r>
              <a:rPr lang="en-US" altLang="ja-JP" b="1" dirty="0">
                <a:latin typeface="Meiryo" charset="-128"/>
                <a:ea typeface="Meiryo" charset="-128"/>
                <a:cs typeface="Meiryo" charset="-128"/>
              </a:rPr>
              <a:t>30</a:t>
            </a:r>
            <a:r>
              <a:rPr lang="ja-JP" altLang="en-US" b="1" dirty="0">
                <a:latin typeface="Meiryo" charset="-128"/>
                <a:ea typeface="Meiryo" charset="-128"/>
                <a:cs typeface="Meiryo" charset="-128"/>
              </a:rPr>
              <a:t>分から</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時まで、</a:t>
            </a:r>
            <a:endParaRPr lang="en-US" altLang="ja-JP" b="1" dirty="0">
              <a:latin typeface="Meiryo" charset="-128"/>
              <a:ea typeface="Meiryo" charset="-128"/>
              <a:cs typeface="Meiryo" charset="-128"/>
            </a:endParaRPr>
          </a:p>
          <a:p>
            <a:pPr indent="7938"/>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　</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メンテナンス日は除きます。</a:t>
            </a:r>
            <a:endParaRPr lang="en-US" altLang="ja-JP" sz="1400" b="1" dirty="0">
              <a:latin typeface="Meiryo" charset="-128"/>
              <a:ea typeface="Meiryo" charset="-128"/>
              <a:cs typeface="Meiryo" charset="-128"/>
            </a:endParaRPr>
          </a:p>
        </p:txBody>
      </p:sp>
      <p:cxnSp>
        <p:nvCxnSpPr>
          <p:cNvPr id="6" name="直線コネクタ 5"/>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書類を持つイータ君のイラスト"/>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4112" y="2477405"/>
            <a:ext cx="728389" cy="938078"/>
          </a:xfrm>
          <a:prstGeom prst="rect">
            <a:avLst/>
          </a:prstGeom>
        </p:spPr>
      </p:pic>
      <p:pic>
        <p:nvPicPr>
          <p:cNvPr id="9" name="図 8" descr="イータ君のイラスト"/>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80430" y="3544754"/>
            <a:ext cx="1075980" cy="863143"/>
          </a:xfrm>
          <a:prstGeom prst="rect">
            <a:avLst/>
          </a:prstGeom>
        </p:spPr>
      </p:pic>
      <p:pic>
        <p:nvPicPr>
          <p:cNvPr id="10" name="図 9" descr="パソコンを使うイータ君のイラスト"/>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7923" y="1098640"/>
            <a:ext cx="1363824" cy="925350"/>
          </a:xfrm>
          <a:prstGeom prst="rect">
            <a:avLst/>
          </a:prstGeom>
        </p:spPr>
      </p:pic>
      <p:pic>
        <p:nvPicPr>
          <p:cNvPr id="11" name="図 10" descr="イータ君のイラスト"/>
          <p:cNvPicPr>
            <a:picLocks noChangeAspect="1"/>
          </p:cNvPicPr>
          <p:nvPr/>
        </p:nvPicPr>
        <p:blipFill rotWithShape="1">
          <a:blip r:embed="rId9">
            <a:extLst>
              <a:ext uri="{28A0092B-C50C-407E-A947-70E740481C1C}">
                <a14:useLocalDpi xmlns:a14="http://schemas.microsoft.com/office/drawing/2010/main"/>
              </a:ext>
            </a:extLst>
          </a:blip>
          <a:srcRect l="7542" t="745" r="4679" b="3768"/>
          <a:stretch/>
        </p:blipFill>
        <p:spPr>
          <a:xfrm>
            <a:off x="976406" y="5014790"/>
            <a:ext cx="586095" cy="918089"/>
          </a:xfrm>
          <a:prstGeom prst="rect">
            <a:avLst/>
          </a:prstGeom>
        </p:spPr>
      </p:pic>
    </p:spTree>
    <p:extLst>
      <p:ext uri="{BB962C8B-B14F-4D97-AF65-F5344CB8AC3E}">
        <p14:creationId xmlns:p14="http://schemas.microsoft.com/office/powerpoint/2010/main" val="362947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118" y="370530"/>
            <a:ext cx="7200000" cy="720000"/>
          </a:xfrm>
        </p:spPr>
        <p:txBody>
          <a:bodyPr>
            <a:normAutofit/>
          </a:bodyPr>
          <a:lstStyle/>
          <a:p>
            <a:r>
              <a:rPr lang="ja-JP" altLang="en-US" dirty="0"/>
              <a:t>申告書の作成・送信までの流れ</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7" name="正方形/長方形 6"/>
          <p:cNvSpPr/>
          <p:nvPr/>
        </p:nvSpPr>
        <p:spPr>
          <a:xfrm>
            <a:off x="1872192" y="1624975"/>
            <a:ext cx="6840000" cy="198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1749" y="1460214"/>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正方形/長方形 9"/>
          <p:cNvSpPr/>
          <p:nvPr/>
        </p:nvSpPr>
        <p:spPr>
          <a:xfrm>
            <a:off x="1873540" y="4141622"/>
            <a:ext cx="6840000" cy="1589032"/>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3097" y="3976861"/>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67670" y="1968118"/>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マイナポータルのインストール</a:t>
            </a:r>
          </a:p>
          <a:p>
            <a:r>
              <a:rPr lang="ja-JP" altLang="en-US" sz="2000" b="1" dirty="0">
                <a:solidFill>
                  <a:srgbClr val="009650"/>
                </a:solidFill>
                <a:latin typeface="Meiryo" charset="-128"/>
                <a:ea typeface="Meiryo" charset="-128"/>
                <a:cs typeface="Meiryo" charset="-128"/>
              </a:rPr>
              <a:t>❷</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マイナポータルの利用者登録</a:t>
            </a:r>
          </a:p>
          <a:p>
            <a:r>
              <a:rPr lang="ja-JP" altLang="en-US" sz="2000" b="1" dirty="0">
                <a:solidFill>
                  <a:srgbClr val="009650"/>
                </a:solidFill>
                <a:latin typeface="Meiryo" charset="-128"/>
                <a:ea typeface="Meiryo" charset="-128"/>
                <a:cs typeface="Meiryo" charset="-128"/>
              </a:rPr>
              <a:t>❸</a:t>
            </a:r>
            <a:r>
              <a:rPr lang="en-US" altLang="ja-JP" sz="2000" b="1" dirty="0">
                <a:solidFill>
                  <a:srgbClr val="009650"/>
                </a:solidFill>
                <a:latin typeface="Meiryo" charset="-128"/>
                <a:ea typeface="Meiryo" charset="-128"/>
                <a:cs typeface="Meiryo" charset="-128"/>
              </a:rPr>
              <a:t> </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の利用者登録</a:t>
            </a:r>
          </a:p>
          <a:p>
            <a:r>
              <a:rPr lang="ja-JP" altLang="en-US" sz="2000" b="1" dirty="0">
                <a:solidFill>
                  <a:srgbClr val="009650"/>
                </a:solidFill>
                <a:latin typeface="Meiryo" charset="-128"/>
                <a:ea typeface="Meiryo" charset="-128"/>
                <a:cs typeface="Meiryo" charset="-128"/>
              </a:rPr>
              <a:t>❹</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の連</a:t>
            </a:r>
            <a:r>
              <a:rPr lang="ja-JP" altLang="en-US" sz="2000" b="1" spc="-1000" dirty="0">
                <a:latin typeface="Meiryo" charset="-128"/>
                <a:ea typeface="Meiryo" charset="-128"/>
                <a:cs typeface="Meiryo" charset="-128"/>
              </a:rPr>
              <a:t>携</a:t>
            </a:r>
            <a:r>
              <a:rPr lang="ja-JP" altLang="en-US" sz="2000" b="1" dirty="0">
                <a:latin typeface="Meiryo" charset="-128"/>
                <a:ea typeface="Meiryo" charset="-128"/>
                <a:cs typeface="Meiryo" charset="-128"/>
              </a:rPr>
              <a:t>（紐付け設定）</a:t>
            </a:r>
          </a:p>
          <a:p>
            <a:r>
              <a:rPr lang="ja-JP" altLang="en-US" sz="2000" b="1" dirty="0">
                <a:solidFill>
                  <a:srgbClr val="009650"/>
                </a:solidFill>
                <a:latin typeface="Meiryo" charset="-128"/>
                <a:ea typeface="Meiryo" charset="-128"/>
                <a:cs typeface="Meiryo" charset="-128"/>
              </a:rPr>
              <a:t>❺</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マイナポータルとの連携</a:t>
            </a:r>
          </a:p>
        </p:txBody>
      </p:sp>
      <p:sp>
        <p:nvSpPr>
          <p:cNvPr id="14" name="テキスト ボックス 13"/>
          <p:cNvSpPr txBox="1"/>
          <p:nvPr/>
        </p:nvSpPr>
        <p:spPr>
          <a:xfrm>
            <a:off x="1879535" y="4493672"/>
            <a:ext cx="6840000" cy="1754326"/>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国税庁ホームページへのアクセス</a:t>
            </a:r>
          </a:p>
          <a:p>
            <a:r>
              <a:rPr lang="ja-JP" altLang="en-US" b="1" dirty="0">
                <a:solidFill>
                  <a:srgbClr val="009650"/>
                </a:solidFill>
                <a:latin typeface="Meiryo" charset="-128"/>
                <a:ea typeface="Meiryo" charset="-128"/>
                <a:cs typeface="Meiryo" charset="-128"/>
              </a:rPr>
              <a:t>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金額などの入力</a:t>
            </a:r>
          </a:p>
          <a:p>
            <a:r>
              <a:rPr lang="ja-JP" altLang="en-US" b="1" dirty="0">
                <a:solidFill>
                  <a:srgbClr val="009650"/>
                </a:solidFill>
                <a:latin typeface="Meiryo" charset="-128"/>
                <a:ea typeface="Meiryo" charset="-128"/>
                <a:cs typeface="Meiryo" charset="-128"/>
              </a:rPr>
              <a:t>❽</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申告書データの送信</a:t>
            </a:r>
          </a:p>
          <a:p>
            <a:r>
              <a:rPr lang="ja-JP" altLang="en-US" b="1" dirty="0">
                <a:solidFill>
                  <a:srgbClr val="009650"/>
                </a:solidFill>
                <a:latin typeface="Meiryo" charset="-128"/>
                <a:ea typeface="Meiryo" charset="-128"/>
                <a:cs typeface="Meiryo" charset="-128"/>
              </a:rPr>
              <a:t>❾</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申告書データの印刷・保存</a:t>
            </a:r>
            <a:endParaRPr lang="en-US" altLang="ja-JP" b="1" dirty="0">
              <a:latin typeface="Meiryo" charset="-128"/>
              <a:ea typeface="Meiryo" charset="-128"/>
              <a:cs typeface="Meiryo" charset="-128"/>
            </a:endParaRPr>
          </a:p>
          <a:p>
            <a:endParaRPr lang="en-US" altLang="ja-JP" dirty="0"/>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この講座では⑤までの実施となります。</a:t>
            </a:r>
          </a:p>
        </p:txBody>
      </p:sp>
      <p:sp>
        <p:nvSpPr>
          <p:cNvPr id="15" name="テキスト ボックス 14"/>
          <p:cNvSpPr txBox="1"/>
          <p:nvPr/>
        </p:nvSpPr>
        <p:spPr>
          <a:xfrm>
            <a:off x="621371" y="4041534"/>
            <a:ext cx="8280000" cy="400110"/>
          </a:xfrm>
          <a:prstGeom prst="rect">
            <a:avLst/>
          </a:prstGeom>
          <a:noFill/>
        </p:spPr>
        <p:txBody>
          <a:bodyPr wrap="square" rtlCol="0">
            <a:spAutoFit/>
          </a:bodyPr>
          <a:lstStyle/>
          <a:p>
            <a:r>
              <a:rPr lang="ja-JP" altLang="en-US" sz="2000" b="1" dirty="0">
                <a:solidFill>
                  <a:schemeClr val="bg1"/>
                </a:solidFill>
                <a:latin typeface="Meiryo" charset="-128"/>
                <a:ea typeface="Meiryo" charset="-128"/>
                <a:cs typeface="Meiryo" charset="-128"/>
              </a:rPr>
              <a:t>申告データの入力・送信・保存</a:t>
            </a:r>
          </a:p>
        </p:txBody>
      </p:sp>
      <p:pic>
        <p:nvPicPr>
          <p:cNvPr id="21" name="図 20" descr="スマートフォンを使うイータ君のイラスト"/>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993" y="4560020"/>
            <a:ext cx="1444210" cy="1339176"/>
          </a:xfrm>
          <a:prstGeom prst="rect">
            <a:avLst/>
          </a:prstGeom>
        </p:spPr>
      </p:pic>
      <p:sp>
        <p:nvSpPr>
          <p:cNvPr id="3" name="テキスト ボックス 2">
            <a:extLst>
              <a:ext uri="{FF2B5EF4-FFF2-40B4-BE49-F238E27FC236}">
                <a16:creationId xmlns:a16="http://schemas.microsoft.com/office/drawing/2014/main" id="{15A5D636-40AE-402A-B2B8-58F6C95FAF90}"/>
              </a:ext>
            </a:extLst>
          </p:cNvPr>
          <p:cNvSpPr txBox="1"/>
          <p:nvPr/>
        </p:nvSpPr>
        <p:spPr>
          <a:xfrm>
            <a:off x="630952" y="1464926"/>
            <a:ext cx="540000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事前準備</a:t>
            </a:r>
          </a:p>
        </p:txBody>
      </p:sp>
      <p:sp>
        <p:nvSpPr>
          <p:cNvPr id="20" name="矢印: 下 4">
            <a:extLst>
              <a:ext uri="{FF2B5EF4-FFF2-40B4-BE49-F238E27FC236}">
                <a16:creationId xmlns:a16="http://schemas.microsoft.com/office/drawing/2014/main" id="{E1B5665C-033B-48E3-8090-7ADFDF88F57B}"/>
              </a:ext>
            </a:extLst>
          </p:cNvPr>
          <p:cNvSpPr/>
          <p:nvPr/>
        </p:nvSpPr>
        <p:spPr>
          <a:xfrm>
            <a:off x="1123627" y="1981300"/>
            <a:ext cx="449451" cy="1944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2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5763" y="347123"/>
            <a:ext cx="7200000" cy="720000"/>
          </a:xfrm>
        </p:spPr>
        <p:txBody>
          <a:bodyPr>
            <a:normAutofit/>
          </a:bodyPr>
          <a:lstStyle/>
          <a:p>
            <a:r>
              <a:rPr lang="ja-JP" altLang="en-US" dirty="0"/>
              <a:t>講座の説明範囲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8" name="テキスト ボックス 7"/>
          <p:cNvSpPr txBox="1"/>
          <p:nvPr/>
        </p:nvSpPr>
        <p:spPr>
          <a:xfrm>
            <a:off x="1772444" y="1400813"/>
            <a:ext cx="6840000" cy="4755148"/>
          </a:xfrm>
          <a:prstGeom prst="rect">
            <a:avLst/>
          </a:prstGeom>
          <a:noFill/>
        </p:spPr>
        <p:txBody>
          <a:bodyPr wrap="square" rtlCol="0">
            <a:spAutoFit/>
          </a:bodyPr>
          <a:lstStyle/>
          <a:p>
            <a:pPr indent="7938">
              <a:lnSpc>
                <a:spcPct val="90000"/>
              </a:lnSpc>
              <a:spcBef>
                <a:spcPts val="600"/>
              </a:spcBef>
            </a:pPr>
            <a:r>
              <a:rPr lang="ja-JP" altLang="en-US" sz="2200" b="1" dirty="0">
                <a:latin typeface="Meiryo" charset="-128"/>
                <a:ea typeface="Meiryo" charset="-128"/>
                <a:cs typeface="Meiryo" charset="-128"/>
              </a:rPr>
              <a:t>講師は、税理士や税務職員のように</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専門的な知識、資格を有していないため、</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本講義では、税に関する制度や、受講者の方の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申告内容に関することはお答えできません。</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そのため、本講義では、実際に操作をしながら</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事前の準備をし、申告書の作成や送信については、</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教材を見ながらご自宅で行っていただきます。</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ご自宅で申告書を作成される際、</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制度に関することや、操作方法などの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分からないことを調べる方法も</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本講義で説明しますので、ご安心ください。</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49891" y="4546147"/>
            <a:ext cx="1277879" cy="1456167"/>
          </a:xfrm>
          <a:prstGeom prst="rect">
            <a:avLst/>
          </a:prstGeom>
        </p:spPr>
      </p:pic>
    </p:spTree>
    <p:extLst>
      <p:ext uri="{BB962C8B-B14F-4D97-AF65-F5344CB8AC3E}">
        <p14:creationId xmlns:p14="http://schemas.microsoft.com/office/powerpoint/2010/main" val="868025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C9AC93-1626-4489-A7C5-34FECA68B9C0}"/>
</file>

<file path=customXml/itemProps2.xml><?xml version="1.0" encoding="utf-8"?>
<ds:datastoreItem xmlns:ds="http://schemas.openxmlformats.org/officeDocument/2006/customXml" ds:itemID="{DE87BE94-056C-457F-93C6-84251E2BB46E}">
  <ds:schemaRefs>
    <ds:schemaRef ds:uri="http://purl.org/dc/elements/1.1/"/>
    <ds:schemaRef ds:uri="http://schemas.openxmlformats.org/package/2006/metadata/core-properties"/>
    <ds:schemaRef ds:uri="2c894bec-798d-4cf3-95d8-8ea6401a7b86"/>
    <ds:schemaRef ds:uri="http://purl.org/dc/terms/"/>
    <ds:schemaRef ds:uri="http://schemas.microsoft.com/office/infopath/2007/PartnerControls"/>
    <ds:schemaRef ds:uri="http://schemas.microsoft.com/office/2006/metadata/properties"/>
    <ds:schemaRef ds:uri="http://schemas.microsoft.com/office/2006/documentManagement/types"/>
    <ds:schemaRef ds:uri="079a4871-f4a2-4665-9954-203da50962a5"/>
    <ds:schemaRef ds:uri="http://www.w3.org/XML/1998/namespace"/>
    <ds:schemaRef ds:uri="http://purl.org/dc/dcmitype/"/>
  </ds:schemaRefs>
</ds:datastoreItem>
</file>

<file path=customXml/itemProps3.xml><?xml version="1.0" encoding="utf-8"?>
<ds:datastoreItem xmlns:ds="http://schemas.openxmlformats.org/officeDocument/2006/customXml" ds:itemID="{2780BF58-219E-4250-8B29-3EBDCC1B8A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2748</Words>
  <Application>Microsoft Office PowerPoint</Application>
  <PresentationFormat>画面に合わせる (4:3)</PresentationFormat>
  <Paragraphs>472</Paragraphs>
  <Slides>29</Slides>
  <Notes>29</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29</vt:i4>
      </vt:variant>
    </vt:vector>
  </HeadingPairs>
  <TitlesOfParts>
    <vt:vector size="41" baseType="lpstr">
      <vt:lpstr>Meiryo UI</vt:lpstr>
      <vt:lpstr>SimSun</vt:lpstr>
      <vt:lpstr>Yu Gothic UI</vt:lpstr>
      <vt:lpstr>メイリオ</vt:lpstr>
      <vt:lpstr>メイリオ</vt:lpstr>
      <vt:lpstr>游ゴシック</vt:lpstr>
      <vt:lpstr>游ゴシック</vt:lpstr>
      <vt:lpstr>Arial</vt:lpstr>
      <vt:lpstr>Calibri</vt:lpstr>
      <vt:lpstr>Calibri Light</vt:lpstr>
      <vt:lpstr>ホワイト</vt:lpstr>
      <vt:lpstr>think-cell スライド</vt:lpstr>
      <vt:lpstr>PowerPoint プレゼンテーション</vt:lpstr>
      <vt:lpstr>PowerPoint プレゼンテーション</vt:lpstr>
      <vt:lpstr>PowerPoint プレゼンテーション</vt:lpstr>
      <vt:lpstr>確定申告とは？</vt:lpstr>
      <vt:lpstr>申告方法について</vt:lpstr>
      <vt:lpstr>e-Taxとは？</vt:lpstr>
      <vt:lpstr>e-Taxなら、こんないいこと</vt:lpstr>
      <vt:lpstr>申告書の作成・送信までの流れ</vt:lpstr>
      <vt:lpstr>講座の説明範囲</vt:lpstr>
      <vt:lpstr>PowerPoint プレゼンテーション</vt:lpstr>
      <vt:lpstr>マイナンバーカードを使ったスマホでの 確定申告に必要なもの（事前準備）</vt:lpstr>
      <vt:lpstr>過去に申告されたことがある方へ</vt:lpstr>
      <vt:lpstr>過去に申告されたことがある方へ</vt:lpstr>
      <vt:lpstr>マイナポータルアプリの入手 および インストールのしかた</vt:lpstr>
      <vt:lpstr>マイナポータルの利用開始</vt:lpstr>
      <vt:lpstr>マイナポータルの利用開始</vt:lpstr>
      <vt:lpstr>マイナポータルの利用開始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自宅で申告書の作成・送信を 行う場合の注意事項</vt:lpstr>
      <vt:lpstr>困ったときの相談窓口</vt:lpstr>
      <vt:lpstr>マイナポータル連携とは</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2021-06-04T06:45:45Z</dcterms:created>
  <dcterms:modified xsi:type="dcterms:W3CDTF">2024-10-22T08:37:37Z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MediaServiceImageTags">
    <vt:lpwstr/>
  </property>
  <property fmtid="{D5CDD505-2E9C-101B-9397-08002B2CF9AE}" pid="4" name="Order">
    <vt:lpwstr>32500.0000000000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