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5"/>
  </p:notesMasterIdLst>
  <p:sldIdLst>
    <p:sldId id="269" r:id="rId5"/>
    <p:sldId id="297" r:id="rId6"/>
    <p:sldId id="418" r:id="rId7"/>
    <p:sldId id="437" r:id="rId8"/>
    <p:sldId id="458" r:id="rId9"/>
    <p:sldId id="422" r:id="rId10"/>
    <p:sldId id="475" r:id="rId11"/>
    <p:sldId id="467" r:id="rId12"/>
    <p:sldId id="432" r:id="rId13"/>
    <p:sldId id="452" r:id="rId14"/>
    <p:sldId id="343" r:id="rId15"/>
    <p:sldId id="456" r:id="rId16"/>
    <p:sldId id="468" r:id="rId17"/>
    <p:sldId id="462" r:id="rId18"/>
    <p:sldId id="465" r:id="rId19"/>
    <p:sldId id="466" r:id="rId20"/>
    <p:sldId id="459" r:id="rId21"/>
    <p:sldId id="461" r:id="rId22"/>
    <p:sldId id="464" r:id="rId23"/>
    <p:sldId id="376" r:id="rId24"/>
  </p:sldIdLst>
  <p:sldSz cx="9144000" cy="6858000" type="screen4x3"/>
  <p:notesSz cx="6735763" cy="9866313"/>
  <p:custDataLst>
    <p:tags r:id="rId2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2F528F"/>
    <a:srgbClr val="007864"/>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B22FDC-9ABA-4B96-9ADC-E8AB5D1D47CB}" v="557" vWet="559" dt="2024-02-09T08:31:30.576"/>
    <p1510:client id="{6F226BD0-8C1D-4C91-8C46-AE0B95E6BCB6}" v="958" dt="2024-02-09T08:35:27.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3412" autoAdjust="0"/>
  </p:normalViewPr>
  <p:slideViewPr>
    <p:cSldViewPr snapToObjects="1">
      <p:cViewPr varScale="1">
        <p:scale>
          <a:sx n="103" d="100"/>
          <a:sy n="103" d="100"/>
        </p:scale>
        <p:origin x="1866"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0" d="100"/>
          <a:sy n="80" d="100"/>
        </p:scale>
        <p:origin x="40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2024/2/9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4726162"/>
          </a:xfrm>
        </p:spPr>
        <p:txBody>
          <a:bodyPr/>
          <a:lstStyle/>
          <a:p>
            <a:pPr indent="8985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45028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114049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256807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1421199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3600671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287701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1546378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3446780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762814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375158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212694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35959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325324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617995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dirty="0"/>
          </a:p>
        </p:txBody>
      </p:sp>
    </p:spTree>
    <p:extLst>
      <p:ext uri="{BB962C8B-B14F-4D97-AF65-F5344CB8AC3E}">
        <p14:creationId xmlns:p14="http://schemas.microsoft.com/office/powerpoint/2010/main" val="301057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dirty="0"/>
          </a:p>
        </p:txBody>
      </p:sp>
    </p:spTree>
    <p:extLst>
      <p:ext uri="{BB962C8B-B14F-4D97-AF65-F5344CB8AC3E}">
        <p14:creationId xmlns:p14="http://schemas.microsoft.com/office/powerpoint/2010/main" val="282346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814764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SH-U-N_REQUEST@ml.affrc.go.jp"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www.fra.affrc.go.jp/shun/index.html" TargetMode="External"/><Relationship Id="rId4" Type="http://schemas.openxmlformats.org/officeDocument/2006/relationships/hyperlink" Target="http://www.fra.affrc.go.j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804038" y="2535071"/>
            <a:ext cx="7535924"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4000" b="1">
                <a:latin typeface="メイリオ" panose="020B0604030504040204" pitchFamily="50" charset="-128"/>
                <a:ea typeface="メイリオ" panose="020B0604030504040204" pitchFamily="50" charset="-128"/>
              </a:rPr>
              <a:t>SH“U”N</a:t>
            </a:r>
            <a:r>
              <a:rPr lang="ja-JP" altLang="en-US" sz="4000" b="1">
                <a:latin typeface="メイリオ" panose="020B0604030504040204" pitchFamily="50" charset="-128"/>
                <a:ea typeface="メイリオ" panose="020B0604030504040204" pitchFamily="50" charset="-128"/>
              </a:rPr>
              <a:t>プロジェクトアプリで水産資源への理解を深めよう</a:t>
            </a:r>
            <a:endParaRPr lang="ja-JP" altLang="en-US" sz="4000" b="1" dirty="0">
              <a:latin typeface="メイリオ" panose="020B0604030504040204" pitchFamily="50" charset="-128"/>
              <a:ea typeface="メイリオ" panose="020B0604030504040204" pitchFamily="50" charset="-128"/>
            </a:endParaRPr>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800" dirty="0">
              <a:solidFill>
                <a:schemeClr val="bg1"/>
              </a:solidFill>
            </a:endParaRPr>
          </a:p>
        </p:txBody>
      </p:sp>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pic>
        <p:nvPicPr>
          <p:cNvPr id="5" name="図 4" descr="「デジタル活用支援推進事業」を表すロゴマーク">
            <a:extLst>
              <a:ext uri="{FF2B5EF4-FFF2-40B4-BE49-F238E27FC236}">
                <a16:creationId xmlns:a16="http://schemas.microsoft.com/office/drawing/2014/main" id="{1CFAB380-3E3F-4BDF-86FD-443D79431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6" name="図 5">
            <a:extLst>
              <a:ext uri="{FF2B5EF4-FFF2-40B4-BE49-F238E27FC236}">
                <a16:creationId xmlns:a16="http://schemas.microsoft.com/office/drawing/2014/main" id="{2B23B664-9A03-C188-9097-13AB27F0B9D6}"/>
              </a:ext>
            </a:extLst>
          </p:cNvPr>
          <p:cNvPicPr>
            <a:picLocks noChangeAspect="1"/>
          </p:cNvPicPr>
          <p:nvPr/>
        </p:nvPicPr>
        <p:blipFill>
          <a:blip r:embed="rId4"/>
          <a:stretch>
            <a:fillRect/>
          </a:stretch>
        </p:blipFill>
        <p:spPr>
          <a:xfrm>
            <a:off x="1219200" y="849146"/>
            <a:ext cx="6705600" cy="1685925"/>
          </a:xfrm>
          <a:prstGeom prst="rect">
            <a:avLst/>
          </a:prstGeom>
        </p:spPr>
      </p:pic>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テキスト ボックス 72">
            <a:extLst>
              <a:ext uri="{FF2B5EF4-FFF2-40B4-BE49-F238E27FC236}">
                <a16:creationId xmlns:a16="http://schemas.microsoft.com/office/drawing/2014/main" id="{79AE165D-7433-4954-AB3E-268BE10F3010}"/>
              </a:ext>
            </a:extLst>
          </p:cNvPr>
          <p:cNvSpPr txBox="1"/>
          <p:nvPr/>
        </p:nvSpPr>
        <p:spPr>
          <a:xfrm>
            <a:off x="382138" y="1556792"/>
            <a:ext cx="4456377"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b="1" dirty="0">
                <a:solidFill>
                  <a:srgbClr val="009650"/>
                </a:solidFill>
                <a:latin typeface="Meiryo" charset="-128"/>
                <a:ea typeface="Meiryo" charset="-128"/>
                <a:cs typeface="Meiryo" charset="-128"/>
              </a:rPr>
              <a:t>❹</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住んでいる地域を</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選択し「</a:t>
            </a:r>
            <a:r>
              <a:rPr lang="ja-JP" altLang="en-US" sz="2000" b="1" dirty="0">
                <a:solidFill>
                  <a:prstClr val="black"/>
                </a:solidFill>
                <a:latin typeface="Meiryo" charset="-128"/>
                <a:ea typeface="Meiryo" charset="-128"/>
                <a:cs typeface="Meiryo" charset="-128"/>
              </a:rPr>
              <a:t>次へ」を</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  ダブルタップ</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b="1" dirty="0">
                <a:solidFill>
                  <a:srgbClr val="009650"/>
                </a:solidFill>
                <a:latin typeface="Meiryo" charset="-128"/>
                <a:ea typeface="Meiryo" charset="-128"/>
                <a:cs typeface="Meiryo" charset="-128"/>
              </a:rPr>
              <a:t>❺</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  この画面が表示されれば</a:t>
            </a:r>
            <a:endParaRPr lang="en-US" altLang="ja-JP" sz="2000" b="1" dirty="0">
              <a:solidFill>
                <a:prstClr val="black"/>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  完了です</a:t>
            </a:r>
            <a:endParaRPr lang="en-US" altLang="ja-JP" sz="2000" b="1" dirty="0">
              <a:solidFill>
                <a:prstClr val="black"/>
              </a:solidFill>
              <a:latin typeface="Meiryo" charset="-128"/>
              <a:ea typeface="Meiryo" charset="-128"/>
              <a:cs typeface="Meiryo" charset="-128"/>
            </a:endParaRPr>
          </a:p>
          <a:p>
            <a:pPr lvl="0">
              <a:defRPr/>
            </a:pP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8" name="タイトル 1">
            <a:extLst>
              <a:ext uri="{FF2B5EF4-FFF2-40B4-BE49-F238E27FC236}">
                <a16:creationId xmlns:a16="http://schemas.microsoft.com/office/drawing/2014/main" id="{3F01DA7B-0447-FE63-DF62-494038923AC8}"/>
              </a:ext>
            </a:extLst>
          </p:cNvPr>
          <p:cNvSpPr>
            <a:spLocks noGrp="1"/>
          </p:cNvSpPr>
          <p:nvPr>
            <p:ph type="ctrTitle"/>
          </p:nvPr>
        </p:nvSpPr>
        <p:spPr>
          <a:xfrm>
            <a:off x="1767718" y="513630"/>
            <a:ext cx="6401111" cy="547842"/>
          </a:xfrm>
        </p:spPr>
        <p:txBody>
          <a:bodyPr vert="horz" wrap="none">
            <a:spAutoFit/>
          </a:bodyPr>
          <a:lstStyle/>
          <a:p>
            <a:r>
              <a:rPr lang="en-US" altLang="ja-JP" dirty="0"/>
              <a:t>SH"U"N</a:t>
            </a:r>
            <a:r>
              <a:rPr lang="ja-JP" altLang="en-US" dirty="0"/>
              <a:t>プロジェクトの利用設定</a:t>
            </a:r>
          </a:p>
        </p:txBody>
      </p:sp>
      <p:pic>
        <p:nvPicPr>
          <p:cNvPr id="14" name="図 13" descr="テキスト&#10;&#10;自動的に生成された説明">
            <a:extLst>
              <a:ext uri="{FF2B5EF4-FFF2-40B4-BE49-F238E27FC236}">
                <a16:creationId xmlns:a16="http://schemas.microsoft.com/office/drawing/2014/main" id="{C15AD9D8-B9A4-371E-D09E-A8FA64EDC147}"/>
              </a:ext>
            </a:extLst>
          </p:cNvPr>
          <p:cNvPicPr>
            <a:picLocks noChangeAspect="1"/>
          </p:cNvPicPr>
          <p:nvPr/>
        </p:nvPicPr>
        <p:blipFill>
          <a:blip r:embed="rId3"/>
          <a:stretch>
            <a:fillRect/>
          </a:stretch>
        </p:blipFill>
        <p:spPr>
          <a:xfrm>
            <a:off x="4788024" y="2153061"/>
            <a:ext cx="1462039" cy="3164002"/>
          </a:xfrm>
          <a:prstGeom prst="rect">
            <a:avLst/>
          </a:prstGeom>
          <a:ln>
            <a:solidFill>
              <a:schemeClr val="tx1"/>
            </a:solidFill>
          </a:ln>
        </p:spPr>
      </p:pic>
      <p:pic>
        <p:nvPicPr>
          <p:cNvPr id="12" name="図 11" descr="グラフィカル ユーザー インターフェイス が含まれている画像&#10;&#10;自動的に生成された説明">
            <a:extLst>
              <a:ext uri="{FF2B5EF4-FFF2-40B4-BE49-F238E27FC236}">
                <a16:creationId xmlns:a16="http://schemas.microsoft.com/office/drawing/2014/main" id="{0A84E141-8D40-313D-FE72-214681CF334C}"/>
              </a:ext>
            </a:extLst>
          </p:cNvPr>
          <p:cNvPicPr>
            <a:picLocks noChangeAspect="1"/>
          </p:cNvPicPr>
          <p:nvPr/>
        </p:nvPicPr>
        <p:blipFill>
          <a:blip r:embed="rId4"/>
          <a:stretch>
            <a:fillRect/>
          </a:stretch>
        </p:blipFill>
        <p:spPr>
          <a:xfrm>
            <a:off x="6804248" y="2137203"/>
            <a:ext cx="1462040" cy="3164005"/>
          </a:xfrm>
          <a:prstGeom prst="rect">
            <a:avLst/>
          </a:prstGeom>
          <a:ln>
            <a:solidFill>
              <a:schemeClr val="tx1"/>
            </a:solidFill>
          </a:ln>
        </p:spPr>
      </p:pic>
      <p:sp>
        <p:nvSpPr>
          <p:cNvPr id="2" name="正方形/長方形 1">
            <a:extLst>
              <a:ext uri="{FF2B5EF4-FFF2-40B4-BE49-F238E27FC236}">
                <a16:creationId xmlns:a16="http://schemas.microsoft.com/office/drawing/2014/main" id="{90E68F30-45CA-2E48-CC5A-78F8D159D527}"/>
              </a:ext>
            </a:extLst>
          </p:cNvPr>
          <p:cNvSpPr/>
          <p:nvPr/>
        </p:nvSpPr>
        <p:spPr>
          <a:xfrm>
            <a:off x="4798099" y="4856787"/>
            <a:ext cx="1439239" cy="185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39">
            <a:extLst>
              <a:ext uri="{FF2B5EF4-FFF2-40B4-BE49-F238E27FC236}">
                <a16:creationId xmlns:a16="http://schemas.microsoft.com/office/drawing/2014/main" id="{5D2ABAF9-C877-1337-E356-A7B1520FDFA1}"/>
              </a:ext>
            </a:extLst>
          </p:cNvPr>
          <p:cNvGrpSpPr/>
          <p:nvPr/>
        </p:nvGrpSpPr>
        <p:grpSpPr>
          <a:xfrm>
            <a:off x="6655955" y="1844198"/>
            <a:ext cx="296586" cy="293005"/>
            <a:chOff x="5878361" y="3995693"/>
            <a:chExt cx="296586" cy="293005"/>
          </a:xfrm>
        </p:grpSpPr>
        <p:sp>
          <p:nvSpPr>
            <p:cNvPr id="5" name="円/楕円 40">
              <a:extLst>
                <a:ext uri="{FF2B5EF4-FFF2-40B4-BE49-F238E27FC236}">
                  <a16:creationId xmlns:a16="http://schemas.microsoft.com/office/drawing/2014/main" id="{CB781326-C2B7-DA26-604D-C5D783E7789F}"/>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41">
              <a:extLst>
                <a:ext uri="{FF2B5EF4-FFF2-40B4-BE49-F238E27FC236}">
                  <a16:creationId xmlns:a16="http://schemas.microsoft.com/office/drawing/2014/main" id="{0334A186-D73D-4D7E-F3E2-0956B00CC8E8}"/>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図形グループ 43">
            <a:extLst>
              <a:ext uri="{FF2B5EF4-FFF2-40B4-BE49-F238E27FC236}">
                <a16:creationId xmlns:a16="http://schemas.microsoft.com/office/drawing/2014/main" id="{025C8E37-BB84-CC1F-0D8A-A261C6FCE470}"/>
              </a:ext>
            </a:extLst>
          </p:cNvPr>
          <p:cNvGrpSpPr/>
          <p:nvPr/>
        </p:nvGrpSpPr>
        <p:grpSpPr>
          <a:xfrm>
            <a:off x="4564693" y="4563782"/>
            <a:ext cx="296586" cy="293005"/>
            <a:chOff x="5101121" y="3995693"/>
            <a:chExt cx="296586" cy="293005"/>
          </a:xfrm>
        </p:grpSpPr>
        <p:sp>
          <p:nvSpPr>
            <p:cNvPr id="11" name="円/楕円 44">
              <a:extLst>
                <a:ext uri="{FF2B5EF4-FFF2-40B4-BE49-F238E27FC236}">
                  <a16:creationId xmlns:a16="http://schemas.microsoft.com/office/drawing/2014/main" id="{9E946563-AE76-8957-4E29-5CD778CA891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46">
              <a:extLst>
                <a:ext uri="{FF2B5EF4-FFF2-40B4-BE49-F238E27FC236}">
                  <a16:creationId xmlns:a16="http://schemas.microsoft.com/office/drawing/2014/main" id="{CDC84395-18F0-6390-5910-433F1ED6EB9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1635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7123426"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p>
          <a:p>
            <a:r>
              <a:rPr lang="en-US" altLang="ja-JP" sz="4800" dirty="0">
                <a:solidFill>
                  <a:srgbClr val="009650"/>
                </a:solidFill>
              </a:rPr>
              <a:t>SH“U”N</a:t>
            </a:r>
            <a:r>
              <a:rPr lang="ja-JP" altLang="en-US" sz="4800" dirty="0">
                <a:solidFill>
                  <a:srgbClr val="009650"/>
                </a:solidFill>
              </a:rPr>
              <a:t>プロジェクト</a:t>
            </a:r>
            <a:endParaRPr lang="en-US" altLang="ja-JP" sz="4800" dirty="0">
              <a:solidFill>
                <a:srgbClr val="009650"/>
              </a:solidFill>
            </a:endParaRPr>
          </a:p>
          <a:p>
            <a:r>
              <a:rPr lang="ja-JP" altLang="en-US" sz="4800" dirty="0">
                <a:solidFill>
                  <a:srgbClr val="009650"/>
                </a:solidFill>
              </a:rPr>
              <a:t>アプリを活用してみよう</a:t>
            </a:r>
          </a:p>
        </p:txBody>
      </p:sp>
    </p:spTree>
    <p:extLst>
      <p:ext uri="{BB962C8B-B14F-4D97-AF65-F5344CB8AC3E}">
        <p14:creationId xmlns:p14="http://schemas.microsoft.com/office/powerpoint/2010/main" val="116141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四角形: 角を丸くする 42">
            <a:extLst>
              <a:ext uri="{FF2B5EF4-FFF2-40B4-BE49-F238E27FC236}">
                <a16:creationId xmlns:a16="http://schemas.microsoft.com/office/drawing/2014/main" id="{2546D2E8-6895-2ECE-8FAA-D5DE7F963CD0}"/>
              </a:ext>
            </a:extLst>
          </p:cNvPr>
          <p:cNvSpPr/>
          <p:nvPr/>
        </p:nvSpPr>
        <p:spPr>
          <a:xfrm>
            <a:off x="333313" y="1316236"/>
            <a:ext cx="2206474" cy="2251912"/>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四角形: 角を丸くする 41">
            <a:extLst>
              <a:ext uri="{FF2B5EF4-FFF2-40B4-BE49-F238E27FC236}">
                <a16:creationId xmlns:a16="http://schemas.microsoft.com/office/drawing/2014/main" id="{23EB7F0D-7523-5CD5-AAB7-5514ED6204CB}"/>
              </a:ext>
            </a:extLst>
          </p:cNvPr>
          <p:cNvSpPr/>
          <p:nvPr/>
        </p:nvSpPr>
        <p:spPr>
          <a:xfrm>
            <a:off x="323528" y="3868176"/>
            <a:ext cx="2206474" cy="2242803"/>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1770127" y="530696"/>
            <a:ext cx="3467616" cy="547842"/>
          </a:xfrm>
        </p:spPr>
        <p:txBody>
          <a:bodyPr wrap="none">
            <a:spAutoFit/>
          </a:bodyPr>
          <a:lstStyle/>
          <a:p>
            <a:r>
              <a:rPr lang="ja-JP" altLang="en-US" dirty="0"/>
              <a:t>アプリの画面説明</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A56B663D-812A-29DA-B047-9A20722BE936}"/>
              </a:ext>
            </a:extLst>
          </p:cNvPr>
          <p:cNvPicPr>
            <a:picLocks noChangeAspect="1"/>
          </p:cNvPicPr>
          <p:nvPr/>
        </p:nvPicPr>
        <p:blipFill>
          <a:blip r:embed="rId3"/>
          <a:stretch>
            <a:fillRect/>
          </a:stretch>
        </p:blipFill>
        <p:spPr>
          <a:xfrm>
            <a:off x="3471609" y="1402221"/>
            <a:ext cx="2232247" cy="4830812"/>
          </a:xfrm>
          <a:prstGeom prst="rect">
            <a:avLst/>
          </a:prstGeom>
          <a:ln>
            <a:solidFill>
              <a:schemeClr val="tx1"/>
            </a:solidFill>
          </a:ln>
        </p:spPr>
      </p:pic>
      <p:cxnSp>
        <p:nvCxnSpPr>
          <p:cNvPr id="9" name="コネクタ: カギ線 8">
            <a:extLst>
              <a:ext uri="{FF2B5EF4-FFF2-40B4-BE49-F238E27FC236}">
                <a16:creationId xmlns:a16="http://schemas.microsoft.com/office/drawing/2014/main" id="{591082A0-B79C-CF7A-2BC4-3F3AB399C564}"/>
              </a:ext>
            </a:extLst>
          </p:cNvPr>
          <p:cNvCxnSpPr>
            <a:cxnSpLocks/>
            <a:stCxn id="50" idx="1"/>
            <a:endCxn id="30" idx="3"/>
          </p:cNvCxnSpPr>
          <p:nvPr/>
        </p:nvCxnSpPr>
        <p:spPr>
          <a:xfrm rot="10800000" flipV="1">
            <a:off x="2530003" y="1922590"/>
            <a:ext cx="941605" cy="766905"/>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コネクタ: カギ線 12">
            <a:extLst>
              <a:ext uri="{FF2B5EF4-FFF2-40B4-BE49-F238E27FC236}">
                <a16:creationId xmlns:a16="http://schemas.microsoft.com/office/drawing/2014/main" id="{7DD7E262-5F55-589D-80AB-F3CBB17E16B1}"/>
              </a:ext>
            </a:extLst>
          </p:cNvPr>
          <p:cNvCxnSpPr>
            <a:cxnSpLocks/>
          </p:cNvCxnSpPr>
          <p:nvPr/>
        </p:nvCxnSpPr>
        <p:spPr>
          <a:xfrm rot="10800000">
            <a:off x="2530002" y="4264875"/>
            <a:ext cx="941606" cy="62202"/>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コネクタ: カギ線 13">
            <a:extLst>
              <a:ext uri="{FF2B5EF4-FFF2-40B4-BE49-F238E27FC236}">
                <a16:creationId xmlns:a16="http://schemas.microsoft.com/office/drawing/2014/main" id="{0F24E423-7D7B-1119-C9AE-5DA5552AFF72}"/>
              </a:ext>
            </a:extLst>
          </p:cNvPr>
          <p:cNvCxnSpPr>
            <a:cxnSpLocks/>
            <a:stCxn id="38" idx="1"/>
            <a:endCxn id="51" idx="3"/>
          </p:cNvCxnSpPr>
          <p:nvPr/>
        </p:nvCxnSpPr>
        <p:spPr>
          <a:xfrm rot="10800000" flipV="1">
            <a:off x="5702999" y="2715159"/>
            <a:ext cx="890970" cy="515579"/>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コネクタ: カギ線 16">
            <a:extLst>
              <a:ext uri="{FF2B5EF4-FFF2-40B4-BE49-F238E27FC236}">
                <a16:creationId xmlns:a16="http://schemas.microsoft.com/office/drawing/2014/main" id="{3E798F9A-BE9B-D5B6-9A4F-196FA6B32F85}"/>
              </a:ext>
            </a:extLst>
          </p:cNvPr>
          <p:cNvCxnSpPr>
            <a:cxnSpLocks/>
            <a:endCxn id="57" idx="3"/>
          </p:cNvCxnSpPr>
          <p:nvPr/>
        </p:nvCxnSpPr>
        <p:spPr>
          <a:xfrm rot="10800000">
            <a:off x="5702414" y="5194192"/>
            <a:ext cx="911587" cy="323040"/>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0" name="テキスト ボックス 19">
            <a:extLst>
              <a:ext uri="{FF2B5EF4-FFF2-40B4-BE49-F238E27FC236}">
                <a16:creationId xmlns:a16="http://schemas.microsoft.com/office/drawing/2014/main" id="{944E2BB7-2FDA-DD5A-53F5-7432A556E120}"/>
              </a:ext>
            </a:extLst>
          </p:cNvPr>
          <p:cNvSpPr txBox="1"/>
          <p:nvPr/>
        </p:nvSpPr>
        <p:spPr>
          <a:xfrm>
            <a:off x="510127" y="1402221"/>
            <a:ext cx="1884944" cy="646331"/>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あなたの</a:t>
            </a:r>
            <a:endParaRPr lang="en-US" altLang="ja-JP" b="1" dirty="0">
              <a:solidFill>
                <a:srgbClr val="009650"/>
              </a:solidFill>
              <a:latin typeface="Meiryo" charset="-128"/>
              <a:ea typeface="Meiryo" charset="-128"/>
              <a:cs typeface="Meiryo" charset="-128"/>
            </a:endParaRPr>
          </a:p>
          <a:p>
            <a:pPr lvl="0" algn="ctr">
              <a:defRPr/>
            </a:pPr>
            <a:r>
              <a:rPr lang="en-US" altLang="ja-JP" b="1" dirty="0">
                <a:solidFill>
                  <a:srgbClr val="009650"/>
                </a:solidFill>
                <a:latin typeface="Meiryo" charset="-128"/>
                <a:ea typeface="Meiryo" charset="-128"/>
                <a:cs typeface="Meiryo" charset="-128"/>
              </a:rPr>
              <a:t>Fish Points</a:t>
            </a:r>
          </a:p>
        </p:txBody>
      </p:sp>
      <p:sp>
        <p:nvSpPr>
          <p:cNvPr id="22" name="テキスト ボックス 21">
            <a:extLst>
              <a:ext uri="{FF2B5EF4-FFF2-40B4-BE49-F238E27FC236}">
                <a16:creationId xmlns:a16="http://schemas.microsoft.com/office/drawing/2014/main" id="{A713CD26-B15D-F683-A75E-7BA99EF0FC9B}"/>
              </a:ext>
            </a:extLst>
          </p:cNvPr>
          <p:cNvSpPr txBox="1"/>
          <p:nvPr/>
        </p:nvSpPr>
        <p:spPr>
          <a:xfrm>
            <a:off x="467544" y="3924345"/>
            <a:ext cx="1884944" cy="584775"/>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10</a:t>
            </a:r>
            <a:r>
              <a:rPr lang="ja-JP" altLang="en-US" sz="1600" b="1" dirty="0">
                <a:solidFill>
                  <a:srgbClr val="009650"/>
                </a:solidFill>
                <a:latin typeface="Meiryo" charset="-128"/>
                <a:ea typeface="Meiryo" charset="-128"/>
                <a:cs typeface="Meiryo" charset="-128"/>
              </a:rPr>
              <a:t>日前からの</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みんなの動き</a:t>
            </a:r>
            <a:endParaRPr lang="en-US" altLang="ja-JP" sz="1600" b="1" dirty="0">
              <a:solidFill>
                <a:srgbClr val="009650"/>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8A074659-80B0-8267-1A41-6C77200C67AA}"/>
              </a:ext>
            </a:extLst>
          </p:cNvPr>
          <p:cNvSpPr txBox="1"/>
          <p:nvPr/>
        </p:nvSpPr>
        <p:spPr>
          <a:xfrm>
            <a:off x="333313" y="2027776"/>
            <a:ext cx="2196689" cy="1323439"/>
          </a:xfrm>
          <a:prstGeom prst="rect">
            <a:avLst/>
          </a:prstGeom>
          <a:noFill/>
        </p:spPr>
        <p:txBody>
          <a:bodyPr wrap="square">
            <a:spAutoFit/>
          </a:bodyPr>
          <a:lstStyle/>
          <a:p>
            <a:pPr indent="-417600"/>
            <a:r>
              <a:rPr lang="ja-JP" altLang="en-US" sz="1600" spc="-16" dirty="0">
                <a:latin typeface="メイリオ" panose="020B0604030504040204" pitchFamily="50" charset="-128"/>
                <a:ea typeface="メイリオ" panose="020B0604030504040204" pitchFamily="50" charset="-128"/>
                <a:cs typeface="Meiryo" charset="-128"/>
              </a:rPr>
              <a:t>あなたが食べたさかなの持っているポイントに応じてあなたの「</a:t>
            </a:r>
            <a:r>
              <a:rPr lang="en-US" altLang="ja-JP" sz="1600" spc="-16" dirty="0">
                <a:latin typeface="メイリオ" panose="020B0604030504040204" pitchFamily="50" charset="-128"/>
                <a:ea typeface="メイリオ" panose="020B0604030504040204" pitchFamily="50" charset="-128"/>
                <a:cs typeface="Meiryo" charset="-128"/>
              </a:rPr>
              <a:t>Fish Points</a:t>
            </a:r>
            <a:r>
              <a:rPr lang="ja-JP" altLang="en-US" sz="1600" spc="-16" dirty="0">
                <a:latin typeface="メイリオ" panose="020B0604030504040204" pitchFamily="50" charset="-128"/>
                <a:ea typeface="メイリオ" panose="020B0604030504040204" pitchFamily="50" charset="-128"/>
                <a:cs typeface="Meiryo" charset="-128"/>
              </a:rPr>
              <a:t>」がたまっていきます</a:t>
            </a:r>
            <a:endParaRPr lang="ja-JP" altLang="en-US" sz="1600" dirty="0">
              <a:latin typeface="Meiryo" charset="-128"/>
              <a:ea typeface="Meiryo" charset="-128"/>
              <a:cs typeface="Meiryo" charset="-128"/>
            </a:endParaRPr>
          </a:p>
        </p:txBody>
      </p:sp>
      <p:sp>
        <p:nvSpPr>
          <p:cNvPr id="37" name="テキスト ボックス 36">
            <a:extLst>
              <a:ext uri="{FF2B5EF4-FFF2-40B4-BE49-F238E27FC236}">
                <a16:creationId xmlns:a16="http://schemas.microsoft.com/office/drawing/2014/main" id="{2A54B65B-3F7D-0275-22BB-A2235122D997}"/>
              </a:ext>
            </a:extLst>
          </p:cNvPr>
          <p:cNvSpPr txBox="1"/>
          <p:nvPr/>
        </p:nvSpPr>
        <p:spPr>
          <a:xfrm>
            <a:off x="323528" y="4509120"/>
            <a:ext cx="2232248" cy="1569660"/>
          </a:xfrm>
          <a:prstGeom prst="rect">
            <a:avLst/>
          </a:prstGeom>
          <a:noFill/>
        </p:spPr>
        <p:txBody>
          <a:bodyPr wrap="square">
            <a:spAutoFit/>
          </a:bodyPr>
          <a:lstStyle/>
          <a:p>
            <a:pPr indent="-417600"/>
            <a:r>
              <a:rPr lang="ja-JP" altLang="en-US" sz="1600" dirty="0">
                <a:latin typeface="Meiryo" charset="-128"/>
                <a:ea typeface="Meiryo" charset="-128"/>
                <a:cs typeface="Meiryo" charset="-128"/>
              </a:rPr>
              <a:t>みんながさか</a:t>
            </a:r>
            <a:r>
              <a:rPr lang="ja-JP" altLang="en-US" sz="1600" dirty="0" err="1">
                <a:latin typeface="Meiryo" charset="-128"/>
                <a:ea typeface="Meiryo" charset="-128"/>
                <a:cs typeface="Meiryo" charset="-128"/>
              </a:rPr>
              <a:t>なを</a:t>
            </a:r>
            <a:r>
              <a:rPr lang="ja-JP" altLang="en-US" sz="1600" dirty="0">
                <a:latin typeface="Meiryo" charset="-128"/>
                <a:ea typeface="Meiryo" charset="-128"/>
                <a:cs typeface="Meiryo" charset="-128"/>
              </a:rPr>
              <a:t>食べることによって水産業全体の動きが最近</a:t>
            </a:r>
            <a:r>
              <a:rPr lang="en-US" altLang="ja-JP" sz="1600" dirty="0">
                <a:latin typeface="Meiryo" charset="-128"/>
                <a:ea typeface="Meiryo" charset="-128"/>
                <a:cs typeface="Meiryo" charset="-128"/>
              </a:rPr>
              <a:t>10</a:t>
            </a:r>
            <a:r>
              <a:rPr lang="ja-JP" altLang="en-US" sz="1600" dirty="0">
                <a:latin typeface="Meiryo" charset="-128"/>
                <a:ea typeface="Meiryo" charset="-128"/>
                <a:cs typeface="Meiryo" charset="-128"/>
              </a:rPr>
              <a:t>日間でどのように変化したかを矢印で示しています</a:t>
            </a:r>
          </a:p>
        </p:txBody>
      </p:sp>
      <p:grpSp>
        <p:nvGrpSpPr>
          <p:cNvPr id="8" name="グループ化 7">
            <a:extLst>
              <a:ext uri="{FF2B5EF4-FFF2-40B4-BE49-F238E27FC236}">
                <a16:creationId xmlns:a16="http://schemas.microsoft.com/office/drawing/2014/main" id="{0803CD0B-E218-43A9-BB06-46F0C635ECD8}"/>
              </a:ext>
            </a:extLst>
          </p:cNvPr>
          <p:cNvGrpSpPr/>
          <p:nvPr/>
        </p:nvGrpSpPr>
        <p:grpSpPr>
          <a:xfrm>
            <a:off x="6584184" y="1603793"/>
            <a:ext cx="2242033" cy="1647617"/>
            <a:chOff x="6635678" y="1316236"/>
            <a:chExt cx="2242033" cy="1647617"/>
          </a:xfrm>
        </p:grpSpPr>
        <p:sp>
          <p:nvSpPr>
            <p:cNvPr id="40" name="四角形: 角を丸くする 39">
              <a:extLst>
                <a:ext uri="{FF2B5EF4-FFF2-40B4-BE49-F238E27FC236}">
                  <a16:creationId xmlns:a16="http://schemas.microsoft.com/office/drawing/2014/main" id="{0344957A-C372-3265-95FB-0EC33E26D6A7}"/>
                </a:ext>
              </a:extLst>
            </p:cNvPr>
            <p:cNvSpPr/>
            <p:nvPr/>
          </p:nvSpPr>
          <p:spPr>
            <a:xfrm>
              <a:off x="6635678" y="1316236"/>
              <a:ext cx="2206474" cy="1647617"/>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3853AA33-4F51-C512-9829-5AD690AB8CDF}"/>
                </a:ext>
              </a:extLst>
            </p:cNvPr>
            <p:cNvSpPr txBox="1"/>
            <p:nvPr/>
          </p:nvSpPr>
          <p:spPr>
            <a:xfrm>
              <a:off x="6807253" y="1441649"/>
              <a:ext cx="1884944" cy="584775"/>
            </a:xfrm>
            <a:prstGeom prst="rect">
              <a:avLst/>
            </a:prstGeom>
            <a:noFill/>
          </p:spPr>
          <p:txBody>
            <a:bodyPr wrap="square">
              <a:spAutoFit/>
            </a:bodyPr>
            <a:lstStyle/>
            <a:p>
              <a:pPr lvl="0" algn="ctr">
                <a:defRPr/>
              </a:pPr>
              <a:r>
                <a:rPr lang="ja-JP" altLang="en-US" sz="1600" b="1" dirty="0">
                  <a:solidFill>
                    <a:srgbClr val="009650"/>
                  </a:solidFill>
                  <a:latin typeface="Meiryo" charset="-128"/>
                  <a:ea typeface="Meiryo" charset="-128"/>
                  <a:cs typeface="Meiryo" charset="-128"/>
                </a:rPr>
                <a:t>いま、</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おすすめのさかな</a:t>
              </a:r>
              <a:endParaRPr lang="en-US" altLang="ja-JP" sz="1600" b="1"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BCE6BAD4-A9BB-132B-483A-9D9A5963DECB}"/>
                </a:ext>
              </a:extLst>
            </p:cNvPr>
            <p:cNvSpPr txBox="1"/>
            <p:nvPr/>
          </p:nvSpPr>
          <p:spPr>
            <a:xfrm>
              <a:off x="6645463" y="2012104"/>
              <a:ext cx="2232248" cy="830997"/>
            </a:xfrm>
            <a:prstGeom prst="rect">
              <a:avLst/>
            </a:prstGeom>
            <a:noFill/>
          </p:spPr>
          <p:txBody>
            <a:bodyPr wrap="square">
              <a:spAutoFit/>
            </a:bodyPr>
            <a:lstStyle/>
            <a:p>
              <a:pPr indent="-417600"/>
              <a:r>
                <a:rPr lang="ja-JP" altLang="en-US" sz="1600" spc="-16" dirty="0">
                  <a:latin typeface="メイリオ" panose="020B0604030504040204" pitchFamily="50" charset="-128"/>
                  <a:ea typeface="メイリオ" panose="020B0604030504040204" pitchFamily="50" charset="-128"/>
                  <a:cs typeface="Meiryo" charset="-128"/>
                </a:rPr>
                <a:t>あなたが設定した地域で、今おすすめのさかなを紹介しています</a:t>
              </a:r>
              <a:endParaRPr lang="ja-JP" altLang="en-US" sz="1600" dirty="0">
                <a:latin typeface="Meiryo" charset="-128"/>
                <a:ea typeface="Meiryo" charset="-128"/>
                <a:cs typeface="Meiryo" charset="-128"/>
              </a:endParaRPr>
            </a:p>
          </p:txBody>
        </p:sp>
      </p:grpSp>
      <p:grpSp>
        <p:nvGrpSpPr>
          <p:cNvPr id="10" name="グループ化 9">
            <a:extLst>
              <a:ext uri="{FF2B5EF4-FFF2-40B4-BE49-F238E27FC236}">
                <a16:creationId xmlns:a16="http://schemas.microsoft.com/office/drawing/2014/main" id="{776D8214-AF1B-4599-8057-81E795E6564A}"/>
              </a:ext>
            </a:extLst>
          </p:cNvPr>
          <p:cNvGrpSpPr/>
          <p:nvPr/>
        </p:nvGrpSpPr>
        <p:grpSpPr>
          <a:xfrm>
            <a:off x="6593969" y="4659341"/>
            <a:ext cx="2263713" cy="1392741"/>
            <a:chOff x="6613998" y="4700555"/>
            <a:chExt cx="2263713" cy="1392741"/>
          </a:xfrm>
        </p:grpSpPr>
        <p:sp>
          <p:nvSpPr>
            <p:cNvPr id="41" name="四角形: 角を丸くする 40">
              <a:extLst>
                <a:ext uri="{FF2B5EF4-FFF2-40B4-BE49-F238E27FC236}">
                  <a16:creationId xmlns:a16="http://schemas.microsoft.com/office/drawing/2014/main" id="{984FF48C-136D-5B28-1484-A2535C3FCC86}"/>
                </a:ext>
              </a:extLst>
            </p:cNvPr>
            <p:cNvSpPr/>
            <p:nvPr/>
          </p:nvSpPr>
          <p:spPr>
            <a:xfrm>
              <a:off x="6613998" y="4700555"/>
              <a:ext cx="2206474" cy="1392741"/>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588E3B80-0BA0-61C0-6230-70449B49D736}"/>
                </a:ext>
              </a:extLst>
            </p:cNvPr>
            <p:cNvSpPr txBox="1"/>
            <p:nvPr/>
          </p:nvSpPr>
          <p:spPr>
            <a:xfrm>
              <a:off x="6796989" y="4786730"/>
              <a:ext cx="1884944" cy="338554"/>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SH"U"N</a:t>
              </a:r>
              <a:r>
                <a:rPr lang="ja-JP" altLang="en-US" sz="1600" b="1" dirty="0">
                  <a:solidFill>
                    <a:srgbClr val="009650"/>
                  </a:solidFill>
                  <a:latin typeface="Meiryo" charset="-128"/>
                  <a:ea typeface="Meiryo" charset="-128"/>
                  <a:cs typeface="Meiryo" charset="-128"/>
                </a:rPr>
                <a:t>情報</a:t>
              </a:r>
              <a:endParaRPr lang="en-US" altLang="ja-JP" sz="1600" b="1" dirty="0">
                <a:solidFill>
                  <a:srgbClr val="009650"/>
                </a:solidFill>
                <a:latin typeface="Meiryo" charset="-128"/>
                <a:ea typeface="Meiryo" charset="-128"/>
                <a:cs typeface="Meiryo" charset="-128"/>
              </a:endParaRPr>
            </a:p>
          </p:txBody>
        </p:sp>
        <p:sp>
          <p:nvSpPr>
            <p:cNvPr id="39" name="テキスト ボックス 38">
              <a:extLst>
                <a:ext uri="{FF2B5EF4-FFF2-40B4-BE49-F238E27FC236}">
                  <a16:creationId xmlns:a16="http://schemas.microsoft.com/office/drawing/2014/main" id="{AC2DD46F-9C52-BAD0-E250-E6BDAF6B9D26}"/>
                </a:ext>
              </a:extLst>
            </p:cNvPr>
            <p:cNvSpPr txBox="1"/>
            <p:nvPr/>
          </p:nvSpPr>
          <p:spPr>
            <a:xfrm>
              <a:off x="6645463" y="5101734"/>
              <a:ext cx="2232248" cy="830997"/>
            </a:xfrm>
            <a:prstGeom prst="rect">
              <a:avLst/>
            </a:prstGeom>
            <a:noFill/>
          </p:spPr>
          <p:txBody>
            <a:bodyPr wrap="square">
              <a:spAutoFit/>
            </a:bodyPr>
            <a:lstStyle/>
            <a:p>
              <a:pPr indent="-417600"/>
              <a:r>
                <a:rPr lang="ja-JP" altLang="en-US" sz="1600" dirty="0">
                  <a:latin typeface="Meiryo" charset="-128"/>
                  <a:ea typeface="Meiryo" charset="-128"/>
                  <a:cs typeface="Meiryo" charset="-128"/>
                </a:rPr>
                <a:t>今の時期にどのさかなが旬かの情報を掲載しています</a:t>
              </a:r>
            </a:p>
          </p:txBody>
        </p:sp>
      </p:grpSp>
      <p:sp>
        <p:nvSpPr>
          <p:cNvPr id="50" name="正方形/長方形 49">
            <a:extLst>
              <a:ext uri="{FF2B5EF4-FFF2-40B4-BE49-F238E27FC236}">
                <a16:creationId xmlns:a16="http://schemas.microsoft.com/office/drawing/2014/main" id="{5E041439-EF54-5165-E584-FD812F466663}"/>
              </a:ext>
            </a:extLst>
          </p:cNvPr>
          <p:cNvSpPr/>
          <p:nvPr/>
        </p:nvSpPr>
        <p:spPr>
          <a:xfrm>
            <a:off x="3471607" y="1700808"/>
            <a:ext cx="2206473" cy="443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6AD48171-499B-1B48-4EBE-545484D9CA52}"/>
              </a:ext>
            </a:extLst>
          </p:cNvPr>
          <p:cNvSpPr/>
          <p:nvPr/>
        </p:nvSpPr>
        <p:spPr>
          <a:xfrm>
            <a:off x="3473637" y="2520286"/>
            <a:ext cx="2229362" cy="1420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ACCA83C-FE89-DF78-572F-9F63DF86507D}"/>
              </a:ext>
            </a:extLst>
          </p:cNvPr>
          <p:cNvSpPr/>
          <p:nvPr/>
        </p:nvSpPr>
        <p:spPr>
          <a:xfrm>
            <a:off x="3482108" y="4005064"/>
            <a:ext cx="2229362" cy="745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07F9EE06-6501-3F11-A97A-6CF2AD3FA2F4}"/>
              </a:ext>
            </a:extLst>
          </p:cNvPr>
          <p:cNvSpPr/>
          <p:nvPr/>
        </p:nvSpPr>
        <p:spPr>
          <a:xfrm>
            <a:off x="3473051" y="4821246"/>
            <a:ext cx="2229362" cy="745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448D2FC-529C-496E-A976-8901A971053E}"/>
              </a:ext>
            </a:extLst>
          </p:cNvPr>
          <p:cNvSpPr/>
          <p:nvPr/>
        </p:nvSpPr>
        <p:spPr>
          <a:xfrm>
            <a:off x="3466739" y="5785728"/>
            <a:ext cx="2229362" cy="3252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8383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四角形: 角を丸くする 41">
            <a:extLst>
              <a:ext uri="{FF2B5EF4-FFF2-40B4-BE49-F238E27FC236}">
                <a16:creationId xmlns:a16="http://schemas.microsoft.com/office/drawing/2014/main" id="{23EB7F0D-7523-5CD5-AAB7-5514ED6204CB}"/>
              </a:ext>
            </a:extLst>
          </p:cNvPr>
          <p:cNvSpPr/>
          <p:nvPr/>
        </p:nvSpPr>
        <p:spPr>
          <a:xfrm>
            <a:off x="323528" y="3868176"/>
            <a:ext cx="2206474" cy="2242803"/>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1770127" y="530696"/>
            <a:ext cx="3467616" cy="547842"/>
          </a:xfrm>
        </p:spPr>
        <p:txBody>
          <a:bodyPr wrap="none">
            <a:spAutoFit/>
          </a:bodyPr>
          <a:lstStyle/>
          <a:p>
            <a:r>
              <a:rPr lang="ja-JP" altLang="en-US" dirty="0"/>
              <a:t>アプリの画面説明</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A56B663D-812A-29DA-B047-9A20722BE936}"/>
              </a:ext>
            </a:extLst>
          </p:cNvPr>
          <p:cNvPicPr>
            <a:picLocks noChangeAspect="1"/>
          </p:cNvPicPr>
          <p:nvPr/>
        </p:nvPicPr>
        <p:blipFill>
          <a:blip r:embed="rId3"/>
          <a:stretch>
            <a:fillRect/>
          </a:stretch>
        </p:blipFill>
        <p:spPr>
          <a:xfrm>
            <a:off x="3471609" y="1402221"/>
            <a:ext cx="2232247" cy="4830812"/>
          </a:xfrm>
          <a:prstGeom prst="rect">
            <a:avLst/>
          </a:prstGeom>
          <a:ln>
            <a:solidFill>
              <a:schemeClr val="tx1"/>
            </a:solidFill>
          </a:ln>
        </p:spPr>
      </p:pic>
      <p:cxnSp>
        <p:nvCxnSpPr>
          <p:cNvPr id="9" name="コネクタ: カギ線 8">
            <a:extLst>
              <a:ext uri="{FF2B5EF4-FFF2-40B4-BE49-F238E27FC236}">
                <a16:creationId xmlns:a16="http://schemas.microsoft.com/office/drawing/2014/main" id="{591082A0-B79C-CF7A-2BC4-3F3AB399C564}"/>
              </a:ext>
            </a:extLst>
          </p:cNvPr>
          <p:cNvCxnSpPr>
            <a:cxnSpLocks/>
            <a:stCxn id="15" idx="0"/>
          </p:cNvCxnSpPr>
          <p:nvPr/>
        </p:nvCxnSpPr>
        <p:spPr>
          <a:xfrm rot="16200000" flipV="1">
            <a:off x="1796621" y="3533603"/>
            <a:ext cx="3034179" cy="1479577"/>
          </a:xfrm>
          <a:prstGeom prst="bentConnector2">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コネクタ: カギ線 12">
            <a:extLst>
              <a:ext uri="{FF2B5EF4-FFF2-40B4-BE49-F238E27FC236}">
                <a16:creationId xmlns:a16="http://schemas.microsoft.com/office/drawing/2014/main" id="{7DD7E262-5F55-589D-80AB-F3CBB17E16B1}"/>
              </a:ext>
            </a:extLst>
          </p:cNvPr>
          <p:cNvCxnSpPr>
            <a:cxnSpLocks/>
            <a:stCxn id="31" idx="1"/>
            <a:endCxn id="37" idx="3"/>
          </p:cNvCxnSpPr>
          <p:nvPr/>
        </p:nvCxnSpPr>
        <p:spPr>
          <a:xfrm rot="10800000">
            <a:off x="2555776" y="5293950"/>
            <a:ext cx="956266" cy="624956"/>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コネクタ: カギ線 13">
            <a:extLst>
              <a:ext uri="{FF2B5EF4-FFF2-40B4-BE49-F238E27FC236}">
                <a16:creationId xmlns:a16="http://schemas.microsoft.com/office/drawing/2014/main" id="{0F24E423-7D7B-1119-C9AE-5DA5552AFF72}"/>
              </a:ext>
            </a:extLst>
          </p:cNvPr>
          <p:cNvCxnSpPr>
            <a:cxnSpLocks/>
          </p:cNvCxnSpPr>
          <p:nvPr/>
        </p:nvCxnSpPr>
        <p:spPr>
          <a:xfrm rot="10800000" flipV="1">
            <a:off x="4355985" y="2848933"/>
            <a:ext cx="2237985" cy="2936791"/>
          </a:xfrm>
          <a:prstGeom prst="bentConnector2">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コネクタ: カギ線 16">
            <a:extLst>
              <a:ext uri="{FF2B5EF4-FFF2-40B4-BE49-F238E27FC236}">
                <a16:creationId xmlns:a16="http://schemas.microsoft.com/office/drawing/2014/main" id="{3E798F9A-BE9B-D5B6-9A4F-196FA6B32F85}"/>
              </a:ext>
            </a:extLst>
          </p:cNvPr>
          <p:cNvCxnSpPr>
            <a:cxnSpLocks/>
          </p:cNvCxnSpPr>
          <p:nvPr/>
        </p:nvCxnSpPr>
        <p:spPr>
          <a:xfrm rot="10800000" flipV="1">
            <a:off x="5696102" y="5517231"/>
            <a:ext cx="917901" cy="431121"/>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2" name="テキスト ボックス 21">
            <a:extLst>
              <a:ext uri="{FF2B5EF4-FFF2-40B4-BE49-F238E27FC236}">
                <a16:creationId xmlns:a16="http://schemas.microsoft.com/office/drawing/2014/main" id="{A713CD26-B15D-F683-A75E-7BA99EF0FC9B}"/>
              </a:ext>
            </a:extLst>
          </p:cNvPr>
          <p:cNvSpPr txBox="1"/>
          <p:nvPr/>
        </p:nvSpPr>
        <p:spPr>
          <a:xfrm>
            <a:off x="467544" y="3924345"/>
            <a:ext cx="1884944" cy="584775"/>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SH”U”N</a:t>
            </a:r>
            <a:r>
              <a:rPr lang="ja-JP" altLang="en-US" sz="1600" b="1" dirty="0">
                <a:solidFill>
                  <a:srgbClr val="009650"/>
                </a:solidFill>
                <a:latin typeface="Meiryo" charset="-128"/>
                <a:ea typeface="Meiryo" charset="-128"/>
                <a:cs typeface="Meiryo" charset="-128"/>
              </a:rPr>
              <a:t>ちゃんの</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お助け</a:t>
            </a:r>
            <a:r>
              <a:rPr lang="en-US" altLang="ja-JP" sz="1600" b="1" dirty="0">
                <a:solidFill>
                  <a:srgbClr val="009650"/>
                </a:solidFill>
                <a:latin typeface="Meiryo" charset="-128"/>
                <a:ea typeface="Meiryo" charset="-128"/>
                <a:cs typeface="Meiryo" charset="-128"/>
              </a:rPr>
              <a:t>MEMO</a:t>
            </a:r>
          </a:p>
        </p:txBody>
      </p:sp>
      <p:grpSp>
        <p:nvGrpSpPr>
          <p:cNvPr id="3" name="グループ化 2">
            <a:extLst>
              <a:ext uri="{FF2B5EF4-FFF2-40B4-BE49-F238E27FC236}">
                <a16:creationId xmlns:a16="http://schemas.microsoft.com/office/drawing/2014/main" id="{0AD121F2-3FC3-4F08-8717-7D9E532454F9}"/>
              </a:ext>
            </a:extLst>
          </p:cNvPr>
          <p:cNvGrpSpPr/>
          <p:nvPr/>
        </p:nvGrpSpPr>
        <p:grpSpPr>
          <a:xfrm>
            <a:off x="315953" y="1341266"/>
            <a:ext cx="2257968" cy="2111816"/>
            <a:chOff x="333313" y="1333954"/>
            <a:chExt cx="2257968" cy="1824732"/>
          </a:xfrm>
        </p:grpSpPr>
        <p:sp>
          <p:nvSpPr>
            <p:cNvPr id="43" name="四角形: 角を丸くする 42">
              <a:extLst>
                <a:ext uri="{FF2B5EF4-FFF2-40B4-BE49-F238E27FC236}">
                  <a16:creationId xmlns:a16="http://schemas.microsoft.com/office/drawing/2014/main" id="{2546D2E8-6895-2ECE-8FAA-D5DE7F963CD0}"/>
                </a:ext>
              </a:extLst>
            </p:cNvPr>
            <p:cNvSpPr/>
            <p:nvPr/>
          </p:nvSpPr>
          <p:spPr>
            <a:xfrm>
              <a:off x="346706" y="1333954"/>
              <a:ext cx="2206474" cy="1824732"/>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944E2BB7-2FDA-DD5A-53F5-7432A556E120}"/>
                </a:ext>
              </a:extLst>
            </p:cNvPr>
            <p:cNvSpPr txBox="1"/>
            <p:nvPr/>
          </p:nvSpPr>
          <p:spPr>
            <a:xfrm>
              <a:off x="534050" y="1573418"/>
              <a:ext cx="1884944" cy="646331"/>
            </a:xfrm>
            <a:prstGeom prst="rect">
              <a:avLst/>
            </a:prstGeom>
            <a:noFill/>
          </p:spPr>
          <p:txBody>
            <a:bodyPr wrap="square">
              <a:spAutoFit/>
            </a:bodyPr>
            <a:lstStyle/>
            <a:p>
              <a:pPr lvl="0" algn="ctr">
                <a:defRPr/>
              </a:pPr>
              <a:r>
                <a:rPr lang="ja-JP" altLang="en-US" b="1" dirty="0">
                  <a:solidFill>
                    <a:srgbClr val="009650"/>
                  </a:solidFill>
                  <a:latin typeface="Meiryo" charset="-128"/>
                  <a:ea typeface="Meiryo" charset="-128"/>
                  <a:cs typeface="Meiryo" charset="-128"/>
                </a:rPr>
                <a:t>ホーム画面へ</a:t>
              </a:r>
              <a:endParaRPr lang="en-US" altLang="ja-JP" b="1" dirty="0">
                <a:solidFill>
                  <a:srgbClr val="009650"/>
                </a:solidFill>
                <a:latin typeface="Meiryo" charset="-128"/>
                <a:ea typeface="Meiryo" charset="-128"/>
                <a:cs typeface="Meiryo" charset="-128"/>
              </a:endParaRPr>
            </a:p>
            <a:p>
              <a:pPr lvl="0" algn="ctr">
                <a:defRPr/>
              </a:pPr>
              <a:r>
                <a:rPr lang="ja-JP" altLang="en-US" b="1" dirty="0">
                  <a:solidFill>
                    <a:srgbClr val="009650"/>
                  </a:solidFill>
                  <a:latin typeface="Meiryo" charset="-128"/>
                  <a:ea typeface="Meiryo" charset="-128"/>
                  <a:cs typeface="Meiryo" charset="-128"/>
                </a:rPr>
                <a:t>戻る</a:t>
              </a:r>
              <a:endParaRPr lang="en-US" altLang="ja-JP" b="1" dirty="0">
                <a:solidFill>
                  <a:srgbClr val="009650"/>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8A074659-80B0-8267-1A41-6C77200C67AA}"/>
                </a:ext>
              </a:extLst>
            </p:cNvPr>
            <p:cNvSpPr txBox="1"/>
            <p:nvPr/>
          </p:nvSpPr>
          <p:spPr>
            <a:xfrm>
              <a:off x="333313" y="2091238"/>
              <a:ext cx="2257968" cy="930779"/>
            </a:xfrm>
            <a:prstGeom prst="rect">
              <a:avLst/>
            </a:prstGeom>
            <a:noFill/>
          </p:spPr>
          <p:txBody>
            <a:bodyPr wrap="square">
              <a:spAutoFit/>
            </a:bodyPr>
            <a:lstStyle/>
            <a:p>
              <a:pPr indent="-417600"/>
              <a:r>
                <a:rPr lang="ja-JP" altLang="en-US" sz="1600">
                  <a:latin typeface="Meiryo" charset="-128"/>
                  <a:ea typeface="Meiryo" charset="-128"/>
                  <a:cs typeface="Meiryo" charset="-128"/>
                </a:rPr>
                <a:t>「家のマーク」</a:t>
              </a:r>
              <a:r>
                <a:rPr lang="ja-JP" altLang="en-US" sz="1600" dirty="0">
                  <a:latin typeface="Meiryo" charset="-128"/>
                  <a:ea typeface="Meiryo" charset="-128"/>
                  <a:cs typeface="Meiryo" charset="-128"/>
                </a:rPr>
                <a:t>をダブルタップするとアプリのホーム画面へ戻ることができます。</a:t>
              </a:r>
            </a:p>
          </p:txBody>
        </p:sp>
      </p:grpSp>
      <p:sp>
        <p:nvSpPr>
          <p:cNvPr id="37" name="テキスト ボックス 36">
            <a:extLst>
              <a:ext uri="{FF2B5EF4-FFF2-40B4-BE49-F238E27FC236}">
                <a16:creationId xmlns:a16="http://schemas.microsoft.com/office/drawing/2014/main" id="{2A54B65B-3F7D-0275-22BB-A2235122D997}"/>
              </a:ext>
            </a:extLst>
          </p:cNvPr>
          <p:cNvSpPr txBox="1"/>
          <p:nvPr/>
        </p:nvSpPr>
        <p:spPr>
          <a:xfrm>
            <a:off x="323528" y="4509120"/>
            <a:ext cx="2232248" cy="1569660"/>
          </a:xfrm>
          <a:prstGeom prst="rect">
            <a:avLst/>
          </a:prstGeom>
          <a:noFill/>
        </p:spPr>
        <p:txBody>
          <a:bodyPr wrap="square">
            <a:spAutoFit/>
          </a:bodyPr>
          <a:lstStyle/>
          <a:p>
            <a:pPr indent="-417600"/>
            <a:r>
              <a:rPr lang="ja-JP" altLang="en-US" sz="1600" dirty="0">
                <a:latin typeface="Meiryo" charset="-128"/>
                <a:ea typeface="Meiryo" charset="-128"/>
                <a:cs typeface="Meiryo" charset="-128"/>
              </a:rPr>
              <a:t>「</a:t>
            </a:r>
            <a:r>
              <a:rPr lang="en-US" altLang="ja-JP" sz="1600">
                <a:latin typeface="Meiryo" charset="-128"/>
                <a:ea typeface="Meiryo" charset="-128"/>
                <a:cs typeface="Meiryo" charset="-128"/>
              </a:rPr>
              <a:t>SH</a:t>
            </a:r>
            <a:r>
              <a:rPr lang="en-US" altLang="ja-JP" sz="1600" dirty="0">
                <a:latin typeface="Meiryo" charset="-128"/>
                <a:ea typeface="Meiryo" charset="-128"/>
                <a:cs typeface="Meiryo" charset="-128"/>
              </a:rPr>
              <a:t>”</a:t>
            </a:r>
            <a:r>
              <a:rPr lang="en-US" altLang="ja-JP" sz="1600">
                <a:latin typeface="Meiryo" charset="-128"/>
                <a:ea typeface="Meiryo" charset="-128"/>
                <a:cs typeface="Meiryo" charset="-128"/>
              </a:rPr>
              <a:t>U</a:t>
            </a:r>
            <a:r>
              <a:rPr lang="en-US" altLang="ja-JP" sz="1600" dirty="0">
                <a:latin typeface="Meiryo" charset="-128"/>
                <a:ea typeface="Meiryo" charset="-128"/>
                <a:cs typeface="Meiryo" charset="-128"/>
              </a:rPr>
              <a:t>”</a:t>
            </a:r>
            <a:r>
              <a:rPr lang="en-US" altLang="ja-JP" sz="1600">
                <a:latin typeface="Meiryo" charset="-128"/>
                <a:ea typeface="Meiryo" charset="-128"/>
                <a:cs typeface="Meiryo" charset="-128"/>
              </a:rPr>
              <a:t>N</a:t>
            </a:r>
            <a:r>
              <a:rPr lang="ja-JP" altLang="en-US" sz="1600" dirty="0">
                <a:latin typeface="Meiryo" charset="-128"/>
                <a:ea typeface="Meiryo" charset="-128"/>
                <a:cs typeface="Meiryo" charset="-128"/>
              </a:rPr>
              <a:t>マーク」をダブルタップすると</a:t>
            </a:r>
            <a:r>
              <a:rPr lang="en-US" altLang="ja-JP" sz="1600" dirty="0">
                <a:latin typeface="Meiryo" charset="-128"/>
                <a:ea typeface="Meiryo" charset="-128"/>
                <a:cs typeface="Meiryo" charset="-128"/>
              </a:rPr>
              <a:t>SH”U”N</a:t>
            </a:r>
            <a:r>
              <a:rPr lang="ja-JP" altLang="en-US" sz="1600" dirty="0">
                <a:latin typeface="Meiryo" charset="-128"/>
                <a:ea typeface="Meiryo" charset="-128"/>
                <a:cs typeface="Meiryo" charset="-128"/>
              </a:rPr>
              <a:t>プロジェクトについての説明とホームページへのリンクが表示されます。</a:t>
            </a:r>
          </a:p>
        </p:txBody>
      </p:sp>
      <p:grpSp>
        <p:nvGrpSpPr>
          <p:cNvPr id="8" name="グループ化 7">
            <a:extLst>
              <a:ext uri="{FF2B5EF4-FFF2-40B4-BE49-F238E27FC236}">
                <a16:creationId xmlns:a16="http://schemas.microsoft.com/office/drawing/2014/main" id="{0803CD0B-E218-43A9-BB06-46F0C635ECD8}"/>
              </a:ext>
            </a:extLst>
          </p:cNvPr>
          <p:cNvGrpSpPr/>
          <p:nvPr/>
        </p:nvGrpSpPr>
        <p:grpSpPr>
          <a:xfrm>
            <a:off x="6584184" y="1603793"/>
            <a:ext cx="2242033" cy="1964355"/>
            <a:chOff x="6635678" y="1316236"/>
            <a:chExt cx="2242033" cy="1647617"/>
          </a:xfrm>
        </p:grpSpPr>
        <p:sp>
          <p:nvSpPr>
            <p:cNvPr id="40" name="四角形: 角を丸くする 39">
              <a:extLst>
                <a:ext uri="{FF2B5EF4-FFF2-40B4-BE49-F238E27FC236}">
                  <a16:creationId xmlns:a16="http://schemas.microsoft.com/office/drawing/2014/main" id="{0344957A-C372-3265-95FB-0EC33E26D6A7}"/>
                </a:ext>
              </a:extLst>
            </p:cNvPr>
            <p:cNvSpPr/>
            <p:nvPr/>
          </p:nvSpPr>
          <p:spPr>
            <a:xfrm>
              <a:off x="6635678" y="1316236"/>
              <a:ext cx="2206474" cy="1647617"/>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3853AA33-4F51-C512-9829-5AD690AB8CDF}"/>
                </a:ext>
              </a:extLst>
            </p:cNvPr>
            <p:cNvSpPr txBox="1"/>
            <p:nvPr/>
          </p:nvSpPr>
          <p:spPr>
            <a:xfrm>
              <a:off x="6807253" y="1441649"/>
              <a:ext cx="1884944" cy="584775"/>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SH”U”N</a:t>
              </a:r>
              <a:r>
                <a:rPr lang="ja-JP" altLang="en-US" sz="1600" b="1" dirty="0">
                  <a:solidFill>
                    <a:srgbClr val="009650"/>
                  </a:solidFill>
                  <a:latin typeface="Meiryo" charset="-128"/>
                  <a:ea typeface="Meiryo" charset="-128"/>
                  <a:cs typeface="Meiryo" charset="-128"/>
                </a:rPr>
                <a:t>ちゃんの</a:t>
              </a:r>
              <a:endParaRPr lang="en-US" altLang="ja-JP" sz="1600" b="1" dirty="0">
                <a:solidFill>
                  <a:srgbClr val="009650"/>
                </a:solidFill>
                <a:latin typeface="Meiryo" charset="-128"/>
                <a:ea typeface="Meiryo" charset="-128"/>
                <a:cs typeface="Meiryo" charset="-128"/>
              </a:endParaRPr>
            </a:p>
            <a:p>
              <a:pPr lvl="0" algn="ctr">
                <a:defRPr/>
              </a:pPr>
              <a:r>
                <a:rPr lang="ja-JP" altLang="en-US" sz="1600" b="1" dirty="0">
                  <a:solidFill>
                    <a:srgbClr val="009650"/>
                  </a:solidFill>
                  <a:latin typeface="Meiryo" charset="-128"/>
                  <a:ea typeface="Meiryo" charset="-128"/>
                  <a:cs typeface="Meiryo" charset="-128"/>
                </a:rPr>
                <a:t>お助け</a:t>
              </a:r>
              <a:r>
                <a:rPr lang="en-US" altLang="ja-JP" sz="1600" b="1" dirty="0">
                  <a:solidFill>
                    <a:srgbClr val="009650"/>
                  </a:solidFill>
                  <a:latin typeface="Meiryo" charset="-128"/>
                  <a:ea typeface="Meiryo" charset="-128"/>
                  <a:cs typeface="Meiryo" charset="-128"/>
                </a:rPr>
                <a:t>MEMO</a:t>
              </a:r>
            </a:p>
          </p:txBody>
        </p:sp>
        <p:sp>
          <p:nvSpPr>
            <p:cNvPr id="38" name="テキスト ボックス 37">
              <a:extLst>
                <a:ext uri="{FF2B5EF4-FFF2-40B4-BE49-F238E27FC236}">
                  <a16:creationId xmlns:a16="http://schemas.microsoft.com/office/drawing/2014/main" id="{BCE6BAD4-A9BB-132B-483A-9D9A5963DECB}"/>
                </a:ext>
              </a:extLst>
            </p:cNvPr>
            <p:cNvSpPr txBox="1"/>
            <p:nvPr/>
          </p:nvSpPr>
          <p:spPr>
            <a:xfrm>
              <a:off x="6645463" y="2012104"/>
              <a:ext cx="2232248" cy="903524"/>
            </a:xfrm>
            <a:prstGeom prst="rect">
              <a:avLst/>
            </a:prstGeom>
            <a:noFill/>
          </p:spPr>
          <p:txBody>
            <a:bodyPr wrap="square">
              <a:spAutoFit/>
            </a:bodyPr>
            <a:lstStyle/>
            <a:p>
              <a:pPr indent="-417600"/>
              <a:r>
                <a:rPr lang="ja-JP" altLang="en-US" sz="1600" dirty="0">
                  <a:latin typeface="Meiryo" charset="-128"/>
                  <a:ea typeface="Meiryo" charset="-128"/>
                  <a:cs typeface="Meiryo" charset="-128"/>
                </a:rPr>
                <a:t>「ハテナマーク」をダブルタップするとアプリの遊び方が表示されます。</a:t>
              </a:r>
            </a:p>
          </p:txBody>
        </p:sp>
      </p:grpSp>
      <p:grpSp>
        <p:nvGrpSpPr>
          <p:cNvPr id="10" name="グループ化 9">
            <a:extLst>
              <a:ext uri="{FF2B5EF4-FFF2-40B4-BE49-F238E27FC236}">
                <a16:creationId xmlns:a16="http://schemas.microsoft.com/office/drawing/2014/main" id="{776D8214-AF1B-4599-8057-81E795E6564A}"/>
              </a:ext>
            </a:extLst>
          </p:cNvPr>
          <p:cNvGrpSpPr/>
          <p:nvPr/>
        </p:nvGrpSpPr>
        <p:grpSpPr>
          <a:xfrm>
            <a:off x="6593969" y="4133368"/>
            <a:ext cx="2263713" cy="2145835"/>
            <a:chOff x="6613998" y="4700555"/>
            <a:chExt cx="2263713" cy="1392741"/>
          </a:xfrm>
        </p:grpSpPr>
        <p:sp>
          <p:nvSpPr>
            <p:cNvPr id="41" name="四角形: 角を丸くする 40">
              <a:extLst>
                <a:ext uri="{FF2B5EF4-FFF2-40B4-BE49-F238E27FC236}">
                  <a16:creationId xmlns:a16="http://schemas.microsoft.com/office/drawing/2014/main" id="{984FF48C-136D-5B28-1484-A2535C3FCC86}"/>
                </a:ext>
              </a:extLst>
            </p:cNvPr>
            <p:cNvSpPr/>
            <p:nvPr/>
          </p:nvSpPr>
          <p:spPr>
            <a:xfrm>
              <a:off x="6613998" y="4700555"/>
              <a:ext cx="2206474" cy="1392741"/>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588E3B80-0BA0-61C0-6230-70449B49D736}"/>
                </a:ext>
              </a:extLst>
            </p:cNvPr>
            <p:cNvSpPr txBox="1"/>
            <p:nvPr/>
          </p:nvSpPr>
          <p:spPr>
            <a:xfrm>
              <a:off x="6796989" y="4786730"/>
              <a:ext cx="1884944" cy="338554"/>
            </a:xfrm>
            <a:prstGeom prst="rect">
              <a:avLst/>
            </a:prstGeom>
            <a:noFill/>
          </p:spPr>
          <p:txBody>
            <a:bodyPr wrap="square">
              <a:spAutoFit/>
            </a:bodyPr>
            <a:lstStyle/>
            <a:p>
              <a:pPr lvl="0" algn="ctr">
                <a:defRPr/>
              </a:pPr>
              <a:r>
                <a:rPr lang="en-US" altLang="ja-JP" sz="1600" b="1" dirty="0">
                  <a:solidFill>
                    <a:srgbClr val="009650"/>
                  </a:solidFill>
                  <a:latin typeface="Meiryo" charset="-128"/>
                  <a:ea typeface="Meiryo" charset="-128"/>
                  <a:cs typeface="Meiryo" charset="-128"/>
                </a:rPr>
                <a:t>MENU</a:t>
              </a:r>
            </a:p>
          </p:txBody>
        </p:sp>
        <p:sp>
          <p:nvSpPr>
            <p:cNvPr id="39" name="テキスト ボックス 38">
              <a:extLst>
                <a:ext uri="{FF2B5EF4-FFF2-40B4-BE49-F238E27FC236}">
                  <a16:creationId xmlns:a16="http://schemas.microsoft.com/office/drawing/2014/main" id="{AC2DD46F-9C52-BAD0-E250-E6BDAF6B9D26}"/>
                </a:ext>
              </a:extLst>
            </p:cNvPr>
            <p:cNvSpPr txBox="1"/>
            <p:nvPr/>
          </p:nvSpPr>
          <p:spPr>
            <a:xfrm>
              <a:off x="6645463" y="5116557"/>
              <a:ext cx="2232248" cy="858970"/>
            </a:xfrm>
            <a:prstGeom prst="rect">
              <a:avLst/>
            </a:prstGeom>
            <a:noFill/>
          </p:spPr>
          <p:txBody>
            <a:bodyPr wrap="square">
              <a:spAutoFit/>
            </a:bodyPr>
            <a:lstStyle/>
            <a:p>
              <a:pPr indent="-417600"/>
              <a:r>
                <a:rPr lang="ja-JP" altLang="en-US" sz="1600" dirty="0">
                  <a:latin typeface="Meiryo" charset="-128"/>
                  <a:ea typeface="Meiryo" charset="-128"/>
                  <a:cs typeface="Meiryo" charset="-128"/>
                </a:rPr>
                <a:t>「メニュー」をダブルタップすると「ホーム」「みんなの動き」 「情報・設定」のリンクが表示されます。</a:t>
              </a:r>
            </a:p>
          </p:txBody>
        </p:sp>
      </p:grpSp>
      <p:sp>
        <p:nvSpPr>
          <p:cNvPr id="31" name="正方形/長方形 30">
            <a:extLst>
              <a:ext uri="{FF2B5EF4-FFF2-40B4-BE49-F238E27FC236}">
                <a16:creationId xmlns:a16="http://schemas.microsoft.com/office/drawing/2014/main" id="{3448D2FC-529C-496E-A976-8901A971053E}"/>
              </a:ext>
            </a:extLst>
          </p:cNvPr>
          <p:cNvSpPr/>
          <p:nvPr/>
        </p:nvSpPr>
        <p:spPr>
          <a:xfrm>
            <a:off x="3512042" y="5785729"/>
            <a:ext cx="360466"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F636A7F-F221-08ED-54C3-398E8C5BF9E6}"/>
              </a:ext>
            </a:extLst>
          </p:cNvPr>
          <p:cNvSpPr/>
          <p:nvPr/>
        </p:nvSpPr>
        <p:spPr>
          <a:xfrm>
            <a:off x="3934009" y="5790481"/>
            <a:ext cx="238977"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6E7015C-B500-2091-B7B7-A457E2A56ECB}"/>
              </a:ext>
            </a:extLst>
          </p:cNvPr>
          <p:cNvSpPr/>
          <p:nvPr/>
        </p:nvSpPr>
        <p:spPr>
          <a:xfrm>
            <a:off x="4230772" y="5790481"/>
            <a:ext cx="238977"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59A2EFC-03E0-A7B1-5739-1D9741DEBBE2}"/>
              </a:ext>
            </a:extLst>
          </p:cNvPr>
          <p:cNvSpPr/>
          <p:nvPr/>
        </p:nvSpPr>
        <p:spPr>
          <a:xfrm>
            <a:off x="5436097" y="5809704"/>
            <a:ext cx="263422" cy="2663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2606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7" name="字幕 13">
            <a:extLst>
              <a:ext uri="{FF2B5EF4-FFF2-40B4-BE49-F238E27FC236}">
                <a16:creationId xmlns:a16="http://schemas.microsoft.com/office/drawing/2014/main" id="{86A73A6F-F5AF-2C64-7B38-A2DE37B10167}"/>
              </a:ext>
            </a:extLst>
          </p:cNvPr>
          <p:cNvSpPr>
            <a:spLocks noGrp="1"/>
          </p:cNvSpPr>
          <p:nvPr>
            <p:ph type="subTitle" idx="1"/>
          </p:nvPr>
        </p:nvSpPr>
        <p:spPr>
          <a:xfrm>
            <a:off x="507804" y="1459134"/>
            <a:ext cx="8280000" cy="414976"/>
          </a:xfrm>
        </p:spPr>
        <p:txBody>
          <a:bodyPr vert="horz" lIns="91440" tIns="45720" rIns="91440" bIns="45720" rtlCol="0" anchor="t">
            <a:normAutofit/>
          </a:bodyPr>
          <a:lstStyle/>
          <a:p>
            <a:r>
              <a:rPr lang="ja-JP" altLang="en-US" sz="2000" dirty="0">
                <a:latin typeface="Meiryo"/>
                <a:ea typeface="Meiryo"/>
              </a:rPr>
              <a:t>フィッシュポイントを確認してみましょう。</a:t>
            </a:r>
          </a:p>
        </p:txBody>
      </p:sp>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80693F8-1B58-D491-8AD6-75B077FA8AA7}"/>
              </a:ext>
            </a:extLst>
          </p:cNvPr>
          <p:cNvPicPr>
            <a:picLocks noChangeAspect="1"/>
          </p:cNvPicPr>
          <p:nvPr/>
        </p:nvPicPr>
        <p:blipFill>
          <a:blip r:embed="rId3"/>
          <a:stretch>
            <a:fillRect/>
          </a:stretch>
        </p:blipFill>
        <p:spPr>
          <a:xfrm>
            <a:off x="6565753" y="1943572"/>
            <a:ext cx="1823193" cy="3945848"/>
          </a:xfrm>
          <a:prstGeom prst="rect">
            <a:avLst/>
          </a:prstGeom>
          <a:ln>
            <a:solidFill>
              <a:schemeClr val="tx1"/>
            </a:solidFill>
          </a:ln>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86479654-951D-AD4B-492A-097927D13C0A}"/>
              </a:ext>
            </a:extLst>
          </p:cNvPr>
          <p:cNvPicPr>
            <a:picLocks noChangeAspect="1"/>
          </p:cNvPicPr>
          <p:nvPr/>
        </p:nvPicPr>
        <p:blipFill>
          <a:blip r:embed="rId4"/>
          <a:stretch>
            <a:fillRect/>
          </a:stretch>
        </p:blipFill>
        <p:spPr>
          <a:xfrm>
            <a:off x="4143853" y="1972841"/>
            <a:ext cx="1823193" cy="3945577"/>
          </a:xfrm>
          <a:prstGeom prst="rect">
            <a:avLst/>
          </a:prstGeom>
          <a:ln>
            <a:solidFill>
              <a:schemeClr val="tx1"/>
            </a:solidFill>
          </a:ln>
        </p:spPr>
      </p:pic>
      <p:sp>
        <p:nvSpPr>
          <p:cNvPr id="8" name="正方形/長方形 7">
            <a:extLst>
              <a:ext uri="{FF2B5EF4-FFF2-40B4-BE49-F238E27FC236}">
                <a16:creationId xmlns:a16="http://schemas.microsoft.com/office/drawing/2014/main" id="{CD77CCEC-FAF2-4C82-38DE-7A432B64BB8A}"/>
              </a:ext>
            </a:extLst>
          </p:cNvPr>
          <p:cNvSpPr/>
          <p:nvPr/>
        </p:nvSpPr>
        <p:spPr>
          <a:xfrm>
            <a:off x="4143853" y="2246982"/>
            <a:ext cx="1823193" cy="414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図形グループ 15">
            <a:extLst>
              <a:ext uri="{FF2B5EF4-FFF2-40B4-BE49-F238E27FC236}">
                <a16:creationId xmlns:a16="http://schemas.microsoft.com/office/drawing/2014/main" id="{1FD3F213-4CBC-8BED-5AFF-E5186B3E93B5}"/>
              </a:ext>
            </a:extLst>
          </p:cNvPr>
          <p:cNvGrpSpPr/>
          <p:nvPr/>
        </p:nvGrpSpPr>
        <p:grpSpPr>
          <a:xfrm>
            <a:off x="4182064" y="1943572"/>
            <a:ext cx="296587" cy="293005"/>
            <a:chOff x="2897417" y="3995693"/>
            <a:chExt cx="296587" cy="293005"/>
          </a:xfrm>
        </p:grpSpPr>
        <p:sp>
          <p:nvSpPr>
            <p:cNvPr id="10" name="円/楕円 16">
              <a:extLst>
                <a:ext uri="{FF2B5EF4-FFF2-40B4-BE49-F238E27FC236}">
                  <a16:creationId xmlns:a16="http://schemas.microsoft.com/office/drawing/2014/main" id="{50D06279-B56E-D038-D3F8-C6D3CDD2157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65135B4-03FD-07B3-7B8E-C75D5D4F2CD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2" name="テキスト ボックス 11">
            <a:extLst>
              <a:ext uri="{FF2B5EF4-FFF2-40B4-BE49-F238E27FC236}">
                <a16:creationId xmlns:a16="http://schemas.microsoft.com/office/drawing/2014/main" id="{3EC89249-C559-2C83-A9A8-5C0E7BCB1955}"/>
              </a:ext>
            </a:extLst>
          </p:cNvPr>
          <p:cNvSpPr txBox="1"/>
          <p:nvPr/>
        </p:nvSpPr>
        <p:spPr>
          <a:xfrm>
            <a:off x="323525" y="2050970"/>
            <a:ext cx="3534099" cy="2985433"/>
          </a:xfrm>
          <a:prstGeom prst="rect">
            <a:avLst/>
          </a:prstGeom>
          <a:noFill/>
        </p:spPr>
        <p:txBody>
          <a:bodyPr wrap="square">
            <a:spAutoFit/>
          </a:bodyPr>
          <a:lstStyle/>
          <a:p>
            <a:pPr marL="417513" indent="-835025"/>
            <a:r>
              <a:rPr lang="ja-JP" altLang="en-US" sz="2400" b="1" dirty="0">
                <a:solidFill>
                  <a:srgbClr val="009650"/>
                </a:solidFill>
                <a:latin typeface="Meiryo" charset="-128"/>
                <a:ea typeface="Meiryo" charset="-128"/>
                <a:cs typeface="Meiryo" charset="-128"/>
              </a:rPr>
              <a:t>❶</a:t>
            </a:r>
            <a:endParaRPr lang="en-US" altLang="ja-JP" sz="1600" b="1" dirty="0">
              <a:solidFill>
                <a:srgbClr val="009650"/>
              </a:solidFill>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ここでは、現在のあなたの</a:t>
            </a:r>
            <a:endParaRPr lang="en-US" altLang="ja-JP" sz="2000" b="1" dirty="0">
              <a:latin typeface="Meiryo" charset="-128"/>
              <a:ea typeface="Meiryo" charset="-128"/>
              <a:cs typeface="Meiryo" charset="-128"/>
            </a:endParaRPr>
          </a:p>
          <a:p>
            <a:pPr marL="417513" indent="-835025"/>
            <a:r>
              <a:rPr lang="en-US" altLang="ja-JP" sz="2000" b="1" dirty="0">
                <a:latin typeface="Meiryo" charset="-128"/>
                <a:ea typeface="Meiryo" charset="-128"/>
                <a:cs typeface="Meiryo" charset="-128"/>
              </a:rPr>
              <a:t>Fish Points</a:t>
            </a:r>
            <a:r>
              <a:rPr lang="ja-JP" altLang="en-US" sz="2000" b="1" dirty="0">
                <a:latin typeface="Meiryo" charset="-128"/>
                <a:ea typeface="Meiryo" charset="-128"/>
                <a:cs typeface="Meiryo" charset="-128"/>
              </a:rPr>
              <a:t>を確認すること</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ができます</a:t>
            </a:r>
            <a:endParaRPr lang="en-US" altLang="ja-JP" sz="2000"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をダブルタップすると</a:t>
            </a:r>
            <a:r>
              <a:rPr lang="en-US" altLang="ja-JP" sz="2000" b="1" dirty="0">
                <a:latin typeface="Meiryo" charset="-128"/>
                <a:ea typeface="Meiryo" charset="-128"/>
                <a:cs typeface="Meiryo" charset="-128"/>
              </a:rPr>
              <a:t>Fish </a:t>
            </a:r>
          </a:p>
          <a:p>
            <a:pPr marL="417513" indent="-835025"/>
            <a:r>
              <a:rPr lang="en-US" altLang="ja-JP" sz="2000" b="1" dirty="0">
                <a:latin typeface="Meiryo" charset="-128"/>
                <a:ea typeface="Meiryo" charset="-128"/>
                <a:cs typeface="Meiryo" charset="-128"/>
              </a:rPr>
              <a:t>Points</a:t>
            </a:r>
            <a:r>
              <a:rPr lang="ja-JP" altLang="en-US" sz="2000" b="1" dirty="0">
                <a:latin typeface="Meiryo" charset="-128"/>
                <a:ea typeface="Meiryo" charset="-128"/>
                <a:cs typeface="Meiryo" charset="-128"/>
              </a:rPr>
              <a:t>についての説明画面</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が表示されます</a:t>
            </a:r>
            <a:endParaRPr lang="en-US" altLang="ja-JP" sz="2000" b="1" dirty="0">
              <a:latin typeface="Meiryo" charset="-128"/>
              <a:ea typeface="Meiryo" charset="-128"/>
              <a:cs typeface="Meiryo" charset="-128"/>
            </a:endParaRPr>
          </a:p>
        </p:txBody>
      </p:sp>
      <p:grpSp>
        <p:nvGrpSpPr>
          <p:cNvPr id="13" name="図形グループ 20">
            <a:extLst>
              <a:ext uri="{FF2B5EF4-FFF2-40B4-BE49-F238E27FC236}">
                <a16:creationId xmlns:a16="http://schemas.microsoft.com/office/drawing/2014/main" id="{E1B0DF6D-165D-D469-4B47-06AF96617C18}"/>
              </a:ext>
            </a:extLst>
          </p:cNvPr>
          <p:cNvGrpSpPr/>
          <p:nvPr/>
        </p:nvGrpSpPr>
        <p:grpSpPr>
          <a:xfrm>
            <a:off x="6272922" y="1680539"/>
            <a:ext cx="296586" cy="293005"/>
            <a:chOff x="3546641" y="3995693"/>
            <a:chExt cx="296586" cy="293005"/>
          </a:xfrm>
        </p:grpSpPr>
        <p:sp>
          <p:nvSpPr>
            <p:cNvPr id="14" name="円/楕円 22">
              <a:extLst>
                <a:ext uri="{FF2B5EF4-FFF2-40B4-BE49-F238E27FC236}">
                  <a16:creationId xmlns:a16="http://schemas.microsoft.com/office/drawing/2014/main" id="{B8D36D40-F09B-60CC-9F1B-EE6F4085E34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23">
              <a:extLst>
                <a:ext uri="{FF2B5EF4-FFF2-40B4-BE49-F238E27FC236}">
                  <a16:creationId xmlns:a16="http://schemas.microsoft.com/office/drawing/2014/main" id="{6C3FDBBC-B768-73F3-7A05-E93954CC9EA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13039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7" name="字幕 13">
            <a:extLst>
              <a:ext uri="{FF2B5EF4-FFF2-40B4-BE49-F238E27FC236}">
                <a16:creationId xmlns:a16="http://schemas.microsoft.com/office/drawing/2014/main" id="{86A73A6F-F5AF-2C64-7B38-A2DE37B10167}"/>
              </a:ext>
            </a:extLst>
          </p:cNvPr>
          <p:cNvSpPr>
            <a:spLocks noGrp="1"/>
          </p:cNvSpPr>
          <p:nvPr>
            <p:ph type="subTitle" idx="1"/>
          </p:nvPr>
        </p:nvSpPr>
        <p:spPr>
          <a:xfrm>
            <a:off x="507804" y="1412777"/>
            <a:ext cx="8280000" cy="432048"/>
          </a:xfrm>
        </p:spPr>
        <p:txBody>
          <a:bodyPr vert="horz" lIns="91440" tIns="45720" rIns="91440" bIns="45720" rtlCol="0" anchor="t">
            <a:normAutofit/>
          </a:bodyPr>
          <a:lstStyle/>
          <a:p>
            <a:r>
              <a:rPr lang="ja-JP" altLang="en-US" sz="2000" dirty="0">
                <a:latin typeface="Meiryo"/>
                <a:ea typeface="Meiryo"/>
              </a:rPr>
              <a:t>食べた魚を選んでフィッシュポイントを貯めてみましょう</a:t>
            </a:r>
          </a:p>
        </p:txBody>
      </p:sp>
      <p:sp>
        <p:nvSpPr>
          <p:cNvPr id="16" name="テキスト ボックス 15">
            <a:extLst>
              <a:ext uri="{FF2B5EF4-FFF2-40B4-BE49-F238E27FC236}">
                <a16:creationId xmlns:a16="http://schemas.microsoft.com/office/drawing/2014/main" id="{E8397424-1EA1-A42A-568D-A9D3B747E87B}"/>
              </a:ext>
            </a:extLst>
          </p:cNvPr>
          <p:cNvSpPr txBox="1"/>
          <p:nvPr/>
        </p:nvSpPr>
        <p:spPr>
          <a:xfrm>
            <a:off x="251518" y="1978962"/>
            <a:ext cx="3168354" cy="3970318"/>
          </a:xfrm>
          <a:prstGeom prst="rect">
            <a:avLst/>
          </a:prstGeom>
          <a:noFill/>
        </p:spPr>
        <p:txBody>
          <a:bodyPr wrap="square">
            <a:spAutoFit/>
          </a:bodyPr>
          <a:lstStyle/>
          <a:p>
            <a:pPr indent="-417600"/>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pPr indent="-417600"/>
            <a:r>
              <a:rPr lang="ja-JP" altLang="en-US" b="1" dirty="0">
                <a:latin typeface="Meiryo" charset="-128"/>
                <a:ea typeface="Meiryo" charset="-128"/>
                <a:cs typeface="Meiryo" charset="-128"/>
              </a:rPr>
              <a:t>「食べたさかなをえらぶ」をダブルタップ</a:t>
            </a:r>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様々な種類のさかながあいう</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えお順で表示されますので、</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食べたさかなを選んでダブル</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選択したさかなの一年を通じ</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た食べごろ予報や資源の状況、</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さかなの動きなどが確認でき</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ます</a:t>
            </a:r>
            <a:endParaRPr lang="en-US" altLang="ja-JP" sz="2000" b="1" dirty="0">
              <a:latin typeface="Meiryo" charset="-128"/>
              <a:ea typeface="Meiryo" charset="-128"/>
              <a:cs typeface="Meiryo" charset="-128"/>
            </a:endParaRPr>
          </a:p>
        </p:txBody>
      </p:sp>
      <p:pic>
        <p:nvPicPr>
          <p:cNvPr id="31" name="図 30" descr="グラフィカル ユーザー インターフェイス が含まれている画像&#10;&#10;自動的に生成された説明">
            <a:extLst>
              <a:ext uri="{FF2B5EF4-FFF2-40B4-BE49-F238E27FC236}">
                <a16:creationId xmlns:a16="http://schemas.microsoft.com/office/drawing/2014/main" id="{F7B7B086-E5B4-5980-7BBC-100BCC235B28}"/>
              </a:ext>
            </a:extLst>
          </p:cNvPr>
          <p:cNvPicPr>
            <a:picLocks noChangeAspect="1"/>
          </p:cNvPicPr>
          <p:nvPr/>
        </p:nvPicPr>
        <p:blipFill>
          <a:blip r:embed="rId3"/>
          <a:stretch>
            <a:fillRect/>
          </a:stretch>
        </p:blipFill>
        <p:spPr>
          <a:xfrm>
            <a:off x="3707904" y="2301256"/>
            <a:ext cx="1594088" cy="3187086"/>
          </a:xfrm>
          <a:prstGeom prst="rect">
            <a:avLst/>
          </a:prstGeom>
          <a:ln>
            <a:solidFill>
              <a:schemeClr val="tx1"/>
            </a:solidFill>
          </a:ln>
        </p:spPr>
      </p:pic>
      <p:sp>
        <p:nvSpPr>
          <p:cNvPr id="24" name="正方形/長方形 23">
            <a:extLst>
              <a:ext uri="{FF2B5EF4-FFF2-40B4-BE49-F238E27FC236}">
                <a16:creationId xmlns:a16="http://schemas.microsoft.com/office/drawing/2014/main" id="{97826539-7EA2-6239-D3E7-4471E2706AB3}"/>
              </a:ext>
            </a:extLst>
          </p:cNvPr>
          <p:cNvSpPr/>
          <p:nvPr/>
        </p:nvSpPr>
        <p:spPr>
          <a:xfrm>
            <a:off x="4820513" y="4030816"/>
            <a:ext cx="484595" cy="4018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15">
            <a:extLst>
              <a:ext uri="{FF2B5EF4-FFF2-40B4-BE49-F238E27FC236}">
                <a16:creationId xmlns:a16="http://schemas.microsoft.com/office/drawing/2014/main" id="{4C9DFF91-F592-4845-28A8-30F6829F1592}"/>
              </a:ext>
            </a:extLst>
          </p:cNvPr>
          <p:cNvGrpSpPr/>
          <p:nvPr/>
        </p:nvGrpSpPr>
        <p:grpSpPr>
          <a:xfrm>
            <a:off x="4462838" y="3795702"/>
            <a:ext cx="376119" cy="343282"/>
            <a:chOff x="2897417" y="3995693"/>
            <a:chExt cx="296587" cy="293005"/>
          </a:xfrm>
        </p:grpSpPr>
        <p:sp>
          <p:nvSpPr>
            <p:cNvPr id="33" name="円/楕円 16">
              <a:extLst>
                <a:ext uri="{FF2B5EF4-FFF2-40B4-BE49-F238E27FC236}">
                  <a16:creationId xmlns:a16="http://schemas.microsoft.com/office/drawing/2014/main" id="{97A2FEFB-8313-87AD-364C-8407E552364C}"/>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2EA8D4AA-FE65-C5DB-7752-9BC74E0651B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19" name="図 18" descr="グラフィカル ユーザー インターフェイス&#10;&#10;自動的に生成された説明">
            <a:extLst>
              <a:ext uri="{FF2B5EF4-FFF2-40B4-BE49-F238E27FC236}">
                <a16:creationId xmlns:a16="http://schemas.microsoft.com/office/drawing/2014/main" id="{AA9798FF-2812-0732-ED42-4B45AAD09BA9}"/>
              </a:ext>
            </a:extLst>
          </p:cNvPr>
          <p:cNvPicPr>
            <a:picLocks noChangeAspect="1"/>
          </p:cNvPicPr>
          <p:nvPr/>
        </p:nvPicPr>
        <p:blipFill>
          <a:blip r:embed="rId4"/>
          <a:stretch>
            <a:fillRect/>
          </a:stretch>
        </p:blipFill>
        <p:spPr>
          <a:xfrm>
            <a:off x="7137467" y="2301256"/>
            <a:ext cx="1488649" cy="3187086"/>
          </a:xfrm>
          <a:prstGeom prst="rect">
            <a:avLst/>
          </a:prstGeom>
          <a:ln>
            <a:solidFill>
              <a:schemeClr val="tx1"/>
            </a:solidFill>
          </a:ln>
        </p:spPr>
      </p:pic>
      <p:grpSp>
        <p:nvGrpSpPr>
          <p:cNvPr id="35" name="図形グループ 34">
            <a:extLst>
              <a:ext uri="{FF2B5EF4-FFF2-40B4-BE49-F238E27FC236}">
                <a16:creationId xmlns:a16="http://schemas.microsoft.com/office/drawing/2014/main" id="{BCECCC36-6F54-771F-DBE3-D01D9549D5FE}"/>
              </a:ext>
            </a:extLst>
          </p:cNvPr>
          <p:cNvGrpSpPr/>
          <p:nvPr/>
        </p:nvGrpSpPr>
        <p:grpSpPr>
          <a:xfrm>
            <a:off x="7156068" y="3713603"/>
            <a:ext cx="351264" cy="343282"/>
            <a:chOff x="4232441" y="3995693"/>
            <a:chExt cx="296586" cy="293005"/>
          </a:xfrm>
        </p:grpSpPr>
        <p:sp>
          <p:nvSpPr>
            <p:cNvPr id="36" name="円/楕円 35">
              <a:extLst>
                <a:ext uri="{FF2B5EF4-FFF2-40B4-BE49-F238E27FC236}">
                  <a16:creationId xmlns:a16="http://schemas.microsoft.com/office/drawing/2014/main" id="{2BED489F-6166-7A63-3567-5A06A108E43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a:extLst>
                <a:ext uri="{FF2B5EF4-FFF2-40B4-BE49-F238E27FC236}">
                  <a16:creationId xmlns:a16="http://schemas.microsoft.com/office/drawing/2014/main" id="{4E230D1F-B711-C1D7-0C3E-DDE6585D96F2}"/>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正方形/長方形 4">
            <a:extLst>
              <a:ext uri="{FF2B5EF4-FFF2-40B4-BE49-F238E27FC236}">
                <a16:creationId xmlns:a16="http://schemas.microsoft.com/office/drawing/2014/main" id="{E2AB2B9F-69E1-7385-170B-5C29D8E0E7A5}"/>
              </a:ext>
            </a:extLst>
          </p:cNvPr>
          <p:cNvSpPr/>
          <p:nvPr/>
        </p:nvSpPr>
        <p:spPr>
          <a:xfrm>
            <a:off x="7249421" y="4095494"/>
            <a:ext cx="1240482" cy="852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D9646B03-F761-DC74-DC4E-8745EAAD44B0}"/>
              </a:ext>
            </a:extLst>
          </p:cNvPr>
          <p:cNvPicPr>
            <a:picLocks noChangeAspect="1"/>
          </p:cNvPicPr>
          <p:nvPr/>
        </p:nvPicPr>
        <p:blipFill>
          <a:blip r:embed="rId5"/>
          <a:stretch>
            <a:fillRect/>
          </a:stretch>
        </p:blipFill>
        <p:spPr>
          <a:xfrm>
            <a:off x="5465204" y="2301256"/>
            <a:ext cx="1535094" cy="3187086"/>
          </a:xfrm>
          <a:prstGeom prst="rect">
            <a:avLst/>
          </a:prstGeom>
          <a:ln>
            <a:solidFill>
              <a:schemeClr val="tx1"/>
            </a:solidFill>
          </a:ln>
        </p:spPr>
      </p:pic>
      <p:grpSp>
        <p:nvGrpSpPr>
          <p:cNvPr id="21" name="図形グループ 20">
            <a:extLst>
              <a:ext uri="{FF2B5EF4-FFF2-40B4-BE49-F238E27FC236}">
                <a16:creationId xmlns:a16="http://schemas.microsoft.com/office/drawing/2014/main" id="{895E947B-D676-E7C4-8DBC-8105797B5AA9}"/>
              </a:ext>
            </a:extLst>
          </p:cNvPr>
          <p:cNvGrpSpPr/>
          <p:nvPr/>
        </p:nvGrpSpPr>
        <p:grpSpPr>
          <a:xfrm>
            <a:off x="5452797" y="3994529"/>
            <a:ext cx="362223" cy="343282"/>
            <a:chOff x="3546641" y="3995693"/>
            <a:chExt cx="296586" cy="293005"/>
          </a:xfrm>
        </p:grpSpPr>
        <p:sp>
          <p:nvSpPr>
            <p:cNvPr id="22" name="円/楕円 22">
              <a:extLst>
                <a:ext uri="{FF2B5EF4-FFF2-40B4-BE49-F238E27FC236}">
                  <a16:creationId xmlns:a16="http://schemas.microsoft.com/office/drawing/2014/main" id="{D63B09D7-06B9-880E-958A-55E21332367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3">
              <a:extLst>
                <a:ext uri="{FF2B5EF4-FFF2-40B4-BE49-F238E27FC236}">
                  <a16:creationId xmlns:a16="http://schemas.microsoft.com/office/drawing/2014/main" id="{C6BAA8E7-9F53-605D-1863-7CC346B8B41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D7A3D46B-95B6-172E-1097-38E9210F014D}"/>
              </a:ext>
            </a:extLst>
          </p:cNvPr>
          <p:cNvSpPr/>
          <p:nvPr/>
        </p:nvSpPr>
        <p:spPr>
          <a:xfrm>
            <a:off x="5557001" y="4367223"/>
            <a:ext cx="1310676" cy="176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7031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17" name="テキスト ボックス 16">
            <a:extLst>
              <a:ext uri="{FF2B5EF4-FFF2-40B4-BE49-F238E27FC236}">
                <a16:creationId xmlns:a16="http://schemas.microsoft.com/office/drawing/2014/main" id="{2D3EAED1-0B07-5268-F91D-325784E630EE}"/>
              </a:ext>
            </a:extLst>
          </p:cNvPr>
          <p:cNvSpPr txBox="1"/>
          <p:nvPr/>
        </p:nvSpPr>
        <p:spPr>
          <a:xfrm>
            <a:off x="291251" y="2050970"/>
            <a:ext cx="4280749" cy="3600986"/>
          </a:xfrm>
          <a:prstGeom prst="rect">
            <a:avLst/>
          </a:prstGeom>
          <a:noFill/>
        </p:spPr>
        <p:txBody>
          <a:bodyPr wrap="square">
            <a:spAutoFit/>
          </a:bodyPr>
          <a:lstStyle/>
          <a:p>
            <a:pPr indent="-417600"/>
            <a:r>
              <a:rPr lang="ja-JP" altLang="en-US" sz="2400" b="1" dirty="0">
                <a:solidFill>
                  <a:srgbClr val="009650"/>
                </a:solidFill>
                <a:latin typeface="Meiryo" charset="-128"/>
                <a:ea typeface="Meiryo" charset="-128"/>
                <a:cs typeface="Meiryo" charset="-128"/>
              </a:rPr>
              <a:t>❹</a:t>
            </a:r>
            <a:endParaRPr lang="en-US" altLang="ja-JP" sz="2000" b="1" dirty="0">
              <a:solidFill>
                <a:srgbClr val="00B050"/>
              </a:solidFill>
              <a:latin typeface="Meiryo" charset="-128"/>
              <a:ea typeface="Meiryo" charset="-128"/>
              <a:cs typeface="Meiryo" charset="-128"/>
            </a:endParaRPr>
          </a:p>
          <a:p>
            <a:pPr indent="-417600"/>
            <a:r>
              <a:rPr lang="ja-JP" altLang="en-US" sz="2000" b="1" dirty="0">
                <a:latin typeface="Meiryo" charset="-128"/>
                <a:ea typeface="Meiryo" charset="-128"/>
                <a:cs typeface="Meiryo" charset="-128"/>
              </a:rPr>
              <a:t>「このさかなをたべた」を</a:t>
            </a:r>
            <a:endParaRPr lang="en-US" altLang="ja-JP" sz="2000" b="1" dirty="0">
              <a:latin typeface="Meiryo" charset="-128"/>
              <a:ea typeface="Meiryo" charset="-128"/>
              <a:cs typeface="Meiryo" charset="-128"/>
            </a:endParaRPr>
          </a:p>
          <a:p>
            <a:pPr indent="-417600"/>
            <a:r>
              <a:rPr lang="ja-JP" altLang="en-US" sz="2000" b="1" dirty="0">
                <a:latin typeface="Meiryo" charset="-128"/>
                <a:ea typeface="Meiryo" charset="-128"/>
                <a:cs typeface="Meiryo" charset="-128"/>
              </a:rPr>
              <a:t>ダブルタップするとポイントが</a:t>
            </a:r>
            <a:endParaRPr lang="en-US" altLang="ja-JP" sz="2000" b="1" dirty="0">
              <a:latin typeface="Meiryo" charset="-128"/>
              <a:ea typeface="Meiryo" charset="-128"/>
              <a:cs typeface="Meiryo" charset="-128"/>
            </a:endParaRPr>
          </a:p>
          <a:p>
            <a:pPr indent="-417600"/>
            <a:r>
              <a:rPr lang="ja-JP" altLang="en-US" sz="2000" b="1" dirty="0">
                <a:latin typeface="Meiryo" charset="-128"/>
                <a:ea typeface="Meiryo" charset="-128"/>
                <a:cs typeface="Meiryo" charset="-128"/>
              </a:rPr>
              <a:t>溜まります</a:t>
            </a:r>
            <a:endParaRPr lang="en-US" altLang="ja-JP" sz="2000" b="1" dirty="0">
              <a:latin typeface="Meiryo" charset="-128"/>
              <a:ea typeface="Meiryo" charset="-128"/>
              <a:cs typeface="Meiryo" charset="-128"/>
            </a:endParaRPr>
          </a:p>
          <a:p>
            <a:pPr indent="-417600"/>
            <a:endParaRPr lang="en-US" altLang="ja-JP" b="1" dirty="0">
              <a:latin typeface="Meiryo" charset="-128"/>
              <a:ea typeface="Meiryo" charset="-128"/>
              <a:cs typeface="Meiryo" charset="-128"/>
            </a:endParaRPr>
          </a:p>
          <a:p>
            <a:pPr indent="-417600"/>
            <a:r>
              <a:rPr lang="ja-JP" altLang="en-US" sz="24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a:p>
            <a:pPr indent="-417600"/>
            <a:r>
              <a:rPr lang="ja-JP" altLang="en-US" sz="2000" b="1" dirty="0">
                <a:latin typeface="Meiryo" charset="-128"/>
                <a:ea typeface="Meiryo" charset="-128"/>
                <a:cs typeface="Meiryo" charset="-128"/>
              </a:rPr>
              <a:t>さかなの豆知識も表示されます</a:t>
            </a:r>
            <a:endParaRPr lang="en-US" altLang="ja-JP" sz="2000" b="1" dirty="0">
              <a:latin typeface="Meiryo" charset="-128"/>
              <a:ea typeface="Meiryo" charset="-128"/>
              <a:cs typeface="Meiryo" charset="-128"/>
            </a:endParaRPr>
          </a:p>
          <a:p>
            <a:pPr indent="-417600"/>
            <a:endParaRPr lang="en-US" altLang="ja-JP"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a:t>
            </a:r>
            <a:r>
              <a:rPr lang="ja-JP" altLang="en-US" sz="2000" b="1" dirty="0">
                <a:latin typeface="Meiryo" charset="-128"/>
                <a:ea typeface="Meiryo" charset="-128"/>
                <a:cs typeface="Meiryo" charset="-128"/>
              </a:rPr>
              <a:t>ホームへ戻る」をダブルタップ</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するとホームへ戻ることができます</a:t>
            </a:r>
          </a:p>
        </p:txBody>
      </p:sp>
      <p:grpSp>
        <p:nvGrpSpPr>
          <p:cNvPr id="6" name="グループ化 5">
            <a:extLst>
              <a:ext uri="{FF2B5EF4-FFF2-40B4-BE49-F238E27FC236}">
                <a16:creationId xmlns:a16="http://schemas.microsoft.com/office/drawing/2014/main" id="{AE4F5E88-54A1-40A4-999B-20140C553353}"/>
              </a:ext>
            </a:extLst>
          </p:cNvPr>
          <p:cNvGrpSpPr/>
          <p:nvPr/>
        </p:nvGrpSpPr>
        <p:grpSpPr>
          <a:xfrm>
            <a:off x="4613836" y="1958085"/>
            <a:ext cx="1833281" cy="3945845"/>
            <a:chOff x="4130009" y="1958085"/>
            <a:chExt cx="1833281" cy="3945845"/>
          </a:xfrm>
        </p:grpSpPr>
        <p:pic>
          <p:nvPicPr>
            <p:cNvPr id="21" name="図 20" descr="グラフィカル ユーザー インターフェイス&#10;&#10;自動的に生成された説明">
              <a:extLst>
                <a:ext uri="{FF2B5EF4-FFF2-40B4-BE49-F238E27FC236}">
                  <a16:creationId xmlns:a16="http://schemas.microsoft.com/office/drawing/2014/main" id="{CCB63754-6956-BD76-A6CD-9F1B7FFAD81F}"/>
                </a:ext>
              </a:extLst>
            </p:cNvPr>
            <p:cNvPicPr>
              <a:picLocks noChangeAspect="1"/>
            </p:cNvPicPr>
            <p:nvPr/>
          </p:nvPicPr>
          <p:blipFill>
            <a:blip r:embed="rId3"/>
            <a:stretch>
              <a:fillRect/>
            </a:stretch>
          </p:blipFill>
          <p:spPr>
            <a:xfrm>
              <a:off x="4140098" y="1958085"/>
              <a:ext cx="1823192" cy="3945845"/>
            </a:xfrm>
            <a:prstGeom prst="rect">
              <a:avLst/>
            </a:prstGeom>
            <a:ln>
              <a:solidFill>
                <a:schemeClr val="tx1"/>
              </a:solidFill>
            </a:ln>
          </p:spPr>
        </p:pic>
        <p:sp>
          <p:nvSpPr>
            <p:cNvPr id="8" name="正方形/長方形 7">
              <a:extLst>
                <a:ext uri="{FF2B5EF4-FFF2-40B4-BE49-F238E27FC236}">
                  <a16:creationId xmlns:a16="http://schemas.microsoft.com/office/drawing/2014/main" id="{CD77CCEC-FAF2-4C82-38DE-7A432B64BB8A}"/>
                </a:ext>
              </a:extLst>
            </p:cNvPr>
            <p:cNvSpPr/>
            <p:nvPr/>
          </p:nvSpPr>
          <p:spPr>
            <a:xfrm>
              <a:off x="4130009" y="5031720"/>
              <a:ext cx="1823193" cy="208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26">
              <a:extLst>
                <a:ext uri="{FF2B5EF4-FFF2-40B4-BE49-F238E27FC236}">
                  <a16:creationId xmlns:a16="http://schemas.microsoft.com/office/drawing/2014/main" id="{A138007B-B32F-0A47-1331-097DDDA91AA4}"/>
                </a:ext>
              </a:extLst>
            </p:cNvPr>
            <p:cNvGrpSpPr/>
            <p:nvPr/>
          </p:nvGrpSpPr>
          <p:grpSpPr>
            <a:xfrm>
              <a:off x="4130009" y="4727429"/>
              <a:ext cx="296586" cy="293005"/>
              <a:chOff x="5101121" y="3995693"/>
              <a:chExt cx="296586" cy="293005"/>
            </a:xfrm>
          </p:grpSpPr>
          <p:sp>
            <p:nvSpPr>
              <p:cNvPr id="19" name="円/楕円 27">
                <a:extLst>
                  <a:ext uri="{FF2B5EF4-FFF2-40B4-BE49-F238E27FC236}">
                    <a16:creationId xmlns:a16="http://schemas.microsoft.com/office/drawing/2014/main" id="{1E9C1711-C9D3-37A6-F8B4-EDDCE0A16F3F}"/>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28">
                <a:extLst>
                  <a:ext uri="{FF2B5EF4-FFF2-40B4-BE49-F238E27FC236}">
                    <a16:creationId xmlns:a16="http://schemas.microsoft.com/office/drawing/2014/main" id="{0C5A7586-5C34-EABA-F87C-4E90AE68A42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 name="グループ化 6">
            <a:extLst>
              <a:ext uri="{FF2B5EF4-FFF2-40B4-BE49-F238E27FC236}">
                <a16:creationId xmlns:a16="http://schemas.microsoft.com/office/drawing/2014/main" id="{14157038-FD92-4BB7-8F29-E0934F025130}"/>
              </a:ext>
            </a:extLst>
          </p:cNvPr>
          <p:cNvGrpSpPr/>
          <p:nvPr/>
        </p:nvGrpSpPr>
        <p:grpSpPr>
          <a:xfrm>
            <a:off x="6751694" y="1942869"/>
            <a:ext cx="1924762" cy="3946551"/>
            <a:chOff x="6460753" y="1942869"/>
            <a:chExt cx="1924762" cy="3946551"/>
          </a:xfrm>
        </p:grpSpPr>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36FED173-C8C6-7FF9-C494-F07CD8DD2317}"/>
                </a:ext>
              </a:extLst>
            </p:cNvPr>
            <p:cNvPicPr>
              <a:picLocks noChangeAspect="1"/>
            </p:cNvPicPr>
            <p:nvPr/>
          </p:nvPicPr>
          <p:blipFill>
            <a:blip r:embed="rId4"/>
            <a:stretch>
              <a:fillRect/>
            </a:stretch>
          </p:blipFill>
          <p:spPr>
            <a:xfrm>
              <a:off x="6561997" y="1942869"/>
              <a:ext cx="1823518" cy="3946551"/>
            </a:xfrm>
            <a:prstGeom prst="rect">
              <a:avLst/>
            </a:prstGeom>
            <a:ln>
              <a:solidFill>
                <a:schemeClr val="tx1"/>
              </a:solidFill>
            </a:ln>
          </p:spPr>
        </p:pic>
        <p:sp>
          <p:nvSpPr>
            <p:cNvPr id="23" name="正方形/長方形 22">
              <a:extLst>
                <a:ext uri="{FF2B5EF4-FFF2-40B4-BE49-F238E27FC236}">
                  <a16:creationId xmlns:a16="http://schemas.microsoft.com/office/drawing/2014/main" id="{079BCC8A-FF6A-3482-4496-4A3D720FF8CB}"/>
                </a:ext>
              </a:extLst>
            </p:cNvPr>
            <p:cNvSpPr/>
            <p:nvPr/>
          </p:nvSpPr>
          <p:spPr>
            <a:xfrm>
              <a:off x="6732240" y="4437111"/>
              <a:ext cx="1512168" cy="2910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B3F56DD-0923-EA6F-B6C4-618B3D423D34}"/>
                </a:ext>
              </a:extLst>
            </p:cNvPr>
            <p:cNvSpPr/>
            <p:nvPr/>
          </p:nvSpPr>
          <p:spPr>
            <a:xfrm>
              <a:off x="6847925" y="5551481"/>
              <a:ext cx="38185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23">
              <a:extLst>
                <a:ext uri="{FF2B5EF4-FFF2-40B4-BE49-F238E27FC236}">
                  <a16:creationId xmlns:a16="http://schemas.microsoft.com/office/drawing/2014/main" id="{44730AA3-B7AB-EB67-D3D4-6CDB035144E6}"/>
                </a:ext>
              </a:extLst>
            </p:cNvPr>
            <p:cNvGrpSpPr/>
            <p:nvPr/>
          </p:nvGrpSpPr>
          <p:grpSpPr>
            <a:xfrm>
              <a:off x="6555094" y="4136380"/>
              <a:ext cx="296586" cy="293005"/>
              <a:chOff x="5878361" y="3995693"/>
              <a:chExt cx="296586" cy="293005"/>
            </a:xfrm>
          </p:grpSpPr>
          <p:sp>
            <p:nvSpPr>
              <p:cNvPr id="28" name="円/楕円 24">
                <a:extLst>
                  <a:ext uri="{FF2B5EF4-FFF2-40B4-BE49-F238E27FC236}">
                    <a16:creationId xmlns:a16="http://schemas.microsoft.com/office/drawing/2014/main" id="{1FEEEB3B-E97F-C5E7-58D2-1050DBDFF117}"/>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5">
                <a:extLst>
                  <a:ext uri="{FF2B5EF4-FFF2-40B4-BE49-F238E27FC236}">
                    <a16:creationId xmlns:a16="http://schemas.microsoft.com/office/drawing/2014/main" id="{8278659F-F235-B245-981D-452B97B11A95}"/>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図形グループ 20">
              <a:extLst>
                <a:ext uri="{FF2B5EF4-FFF2-40B4-BE49-F238E27FC236}">
                  <a16:creationId xmlns:a16="http://schemas.microsoft.com/office/drawing/2014/main" id="{4098C9CB-96C3-E043-4980-D983A01D9B94}"/>
                </a:ext>
              </a:extLst>
            </p:cNvPr>
            <p:cNvGrpSpPr/>
            <p:nvPr/>
          </p:nvGrpSpPr>
          <p:grpSpPr>
            <a:xfrm>
              <a:off x="6460753" y="5238567"/>
              <a:ext cx="296586" cy="293005"/>
              <a:chOff x="6801905" y="3995693"/>
              <a:chExt cx="296586" cy="293005"/>
            </a:xfrm>
          </p:grpSpPr>
          <p:sp>
            <p:nvSpPr>
              <p:cNvPr id="31" name="円/楕円 21">
                <a:extLst>
                  <a:ext uri="{FF2B5EF4-FFF2-40B4-BE49-F238E27FC236}">
                    <a16:creationId xmlns:a16="http://schemas.microsoft.com/office/drawing/2014/main" id="{3E977B32-2772-536C-7568-33798D772B69}"/>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22">
                <a:extLst>
                  <a:ext uri="{FF2B5EF4-FFF2-40B4-BE49-F238E27FC236}">
                    <a16:creationId xmlns:a16="http://schemas.microsoft.com/office/drawing/2014/main" id="{39FFB3E9-03AE-B53A-6175-79A3F447E6BB}"/>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65262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698722" cy="547842"/>
          </a:xfrm>
        </p:spPr>
        <p:txBody>
          <a:bodyPr wrap="none">
            <a:spAutoFit/>
          </a:bodyPr>
          <a:lstStyle/>
          <a:p>
            <a:r>
              <a:rPr lang="ja-JP" altLang="en-US" dirty="0"/>
              <a:t>アプリを活用してみよう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pic>
        <p:nvPicPr>
          <p:cNvPr id="52" name="図 51" descr="グラフィカル ユーザー インターフェイス&#10;&#10;中程度の精度で自動的に生成された説明">
            <a:extLst>
              <a:ext uri="{FF2B5EF4-FFF2-40B4-BE49-F238E27FC236}">
                <a16:creationId xmlns:a16="http://schemas.microsoft.com/office/drawing/2014/main" id="{AD4D7114-BB94-55BA-921C-F2ED3FBB0942}"/>
              </a:ext>
            </a:extLst>
          </p:cNvPr>
          <p:cNvPicPr>
            <a:picLocks noChangeAspect="1"/>
          </p:cNvPicPr>
          <p:nvPr/>
        </p:nvPicPr>
        <p:blipFill>
          <a:blip r:embed="rId3"/>
          <a:stretch>
            <a:fillRect/>
          </a:stretch>
        </p:blipFill>
        <p:spPr>
          <a:xfrm>
            <a:off x="6849783" y="1849751"/>
            <a:ext cx="1823192" cy="3945848"/>
          </a:xfrm>
          <a:prstGeom prst="rect">
            <a:avLst/>
          </a:prstGeom>
          <a:ln>
            <a:solidFill>
              <a:schemeClr val="tx1"/>
            </a:solidFill>
          </a:ln>
        </p:spPr>
      </p:pic>
      <p:sp>
        <p:nvSpPr>
          <p:cNvPr id="57" name="字幕 13">
            <a:extLst>
              <a:ext uri="{FF2B5EF4-FFF2-40B4-BE49-F238E27FC236}">
                <a16:creationId xmlns:a16="http://schemas.microsoft.com/office/drawing/2014/main" id="{52F03623-6FF2-77CB-ED91-C46D9F096446}"/>
              </a:ext>
            </a:extLst>
          </p:cNvPr>
          <p:cNvSpPr txBox="1">
            <a:spLocks/>
          </p:cNvSpPr>
          <p:nvPr/>
        </p:nvSpPr>
        <p:spPr>
          <a:xfrm>
            <a:off x="397296" y="1421523"/>
            <a:ext cx="7736604" cy="40091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dirty="0">
                <a:latin typeface="Meiryo"/>
                <a:ea typeface="Meiryo"/>
              </a:rPr>
              <a:t>おすすめのさか</a:t>
            </a:r>
            <a:r>
              <a:rPr lang="ja-JP" altLang="en-US" sz="2000" dirty="0" err="1">
                <a:latin typeface="Meiryo"/>
                <a:ea typeface="Meiryo"/>
              </a:rPr>
              <a:t>なと</a:t>
            </a:r>
            <a:r>
              <a:rPr lang="en-US" altLang="ja-JP" sz="2000" dirty="0">
                <a:latin typeface="Meiryo"/>
                <a:ea typeface="Meiryo"/>
              </a:rPr>
              <a:t>SH“U”N</a:t>
            </a:r>
            <a:r>
              <a:rPr lang="ja-JP" altLang="en-US" sz="2000" dirty="0">
                <a:latin typeface="Meiryo"/>
                <a:ea typeface="Meiryo"/>
              </a:rPr>
              <a:t>情報を見てみましょう</a:t>
            </a:r>
          </a:p>
        </p:txBody>
      </p:sp>
      <p:pic>
        <p:nvPicPr>
          <p:cNvPr id="58" name="図 57" descr="グラフィカル ユーザー インターフェイス が含まれている画像&#10;&#10;自動的に生成された説明">
            <a:extLst>
              <a:ext uri="{FF2B5EF4-FFF2-40B4-BE49-F238E27FC236}">
                <a16:creationId xmlns:a16="http://schemas.microsoft.com/office/drawing/2014/main" id="{F0F448DC-98C4-50EF-33F3-356AA583A146}"/>
              </a:ext>
            </a:extLst>
          </p:cNvPr>
          <p:cNvPicPr>
            <a:picLocks noChangeAspect="1"/>
          </p:cNvPicPr>
          <p:nvPr/>
        </p:nvPicPr>
        <p:blipFill>
          <a:blip r:embed="rId4"/>
          <a:stretch>
            <a:fillRect/>
          </a:stretch>
        </p:blipFill>
        <p:spPr>
          <a:xfrm>
            <a:off x="4467237" y="1849751"/>
            <a:ext cx="1823318" cy="3945848"/>
          </a:xfrm>
          <a:prstGeom prst="rect">
            <a:avLst/>
          </a:prstGeom>
          <a:ln>
            <a:solidFill>
              <a:schemeClr val="tx1"/>
            </a:solidFill>
          </a:ln>
        </p:spPr>
      </p:pic>
      <p:sp>
        <p:nvSpPr>
          <p:cNvPr id="59" name="テキスト ボックス 58">
            <a:extLst>
              <a:ext uri="{FF2B5EF4-FFF2-40B4-BE49-F238E27FC236}">
                <a16:creationId xmlns:a16="http://schemas.microsoft.com/office/drawing/2014/main" id="{93BBCDB3-D615-4A96-3A49-ECCC906B23DF}"/>
              </a:ext>
            </a:extLst>
          </p:cNvPr>
          <p:cNvSpPr txBox="1"/>
          <p:nvPr/>
        </p:nvSpPr>
        <p:spPr>
          <a:xfrm>
            <a:off x="265615" y="2060848"/>
            <a:ext cx="3811843" cy="3293209"/>
          </a:xfrm>
          <a:prstGeom prst="rect">
            <a:avLst/>
          </a:prstGeom>
          <a:noFill/>
        </p:spPr>
        <p:txBody>
          <a:bodyPr wrap="square">
            <a:spAutoFit/>
          </a:bodyPr>
          <a:lstStyle/>
          <a:p>
            <a:pPr marL="417513" indent="-835025"/>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ここでは</a:t>
            </a:r>
            <a:r>
              <a:rPr lang="ja-JP" altLang="en-US" sz="1600" b="1" dirty="0">
                <a:latin typeface="Meiryo" charset="-128"/>
                <a:ea typeface="Meiryo" charset="-128"/>
                <a:cs typeface="Meiryo" charset="-128"/>
              </a:rPr>
              <a:t>、</a:t>
            </a:r>
            <a:r>
              <a:rPr lang="ja-JP" altLang="en-US" sz="2000" b="1" dirty="0">
                <a:latin typeface="Meiryo" charset="-128"/>
                <a:ea typeface="Meiryo" charset="-128"/>
                <a:cs typeface="Meiryo" charset="-128"/>
              </a:rPr>
              <a:t>お住まいの地域で</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今おすすめのさかなが表示され</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ています</a:t>
            </a:r>
            <a:endParaRPr lang="en-US" altLang="ja-JP" sz="2000" b="1" dirty="0">
              <a:latin typeface="Meiryo" charset="-128"/>
              <a:ea typeface="Meiryo" charset="-128"/>
              <a:cs typeface="Meiryo" charset="-128"/>
            </a:endParaRPr>
          </a:p>
          <a:p>
            <a:pPr indent="-417600"/>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気になるさかなをダブルタップ</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すると一年を通じた食べごろ</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予報や資源の状況、みんなの動</a:t>
            </a:r>
            <a:endParaRPr lang="en-US" altLang="ja-JP" sz="2000" b="1" dirty="0">
              <a:latin typeface="Meiryo" charset="-128"/>
              <a:ea typeface="Meiryo" charset="-128"/>
              <a:cs typeface="Meiryo" charset="-128"/>
            </a:endParaRPr>
          </a:p>
          <a:p>
            <a:pPr marL="417513" indent="-835025"/>
            <a:r>
              <a:rPr lang="ja-JP" altLang="en-US" sz="2000" b="1" dirty="0">
                <a:latin typeface="Meiryo" charset="-128"/>
                <a:ea typeface="Meiryo" charset="-128"/>
                <a:cs typeface="Meiryo" charset="-128"/>
              </a:rPr>
              <a:t>きを確認することができます</a:t>
            </a:r>
            <a:endParaRPr lang="en-US" altLang="ja-JP" sz="2000" b="1" dirty="0">
              <a:latin typeface="Meiryo" charset="-128"/>
              <a:ea typeface="Meiryo" charset="-128"/>
              <a:cs typeface="Meiryo" charset="-128"/>
            </a:endParaRPr>
          </a:p>
        </p:txBody>
      </p:sp>
      <p:grpSp>
        <p:nvGrpSpPr>
          <p:cNvPr id="60" name="図形グループ 15">
            <a:extLst>
              <a:ext uri="{FF2B5EF4-FFF2-40B4-BE49-F238E27FC236}">
                <a16:creationId xmlns:a16="http://schemas.microsoft.com/office/drawing/2014/main" id="{480D6F99-EF05-A630-E736-56D3B919B05B}"/>
              </a:ext>
            </a:extLst>
          </p:cNvPr>
          <p:cNvGrpSpPr/>
          <p:nvPr/>
        </p:nvGrpSpPr>
        <p:grpSpPr>
          <a:xfrm>
            <a:off x="4134139" y="2998735"/>
            <a:ext cx="296587" cy="293005"/>
            <a:chOff x="2897417" y="3995693"/>
            <a:chExt cx="296587" cy="293005"/>
          </a:xfrm>
        </p:grpSpPr>
        <p:sp>
          <p:nvSpPr>
            <p:cNvPr id="61" name="円/楕円 16">
              <a:extLst>
                <a:ext uri="{FF2B5EF4-FFF2-40B4-BE49-F238E27FC236}">
                  <a16:creationId xmlns:a16="http://schemas.microsoft.com/office/drawing/2014/main" id="{A7234F07-1E63-DAF3-D9AE-739E0B6E74E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50EE7D45-B9C8-5B90-390A-E50803E8E6F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3" name="正方形/長方形 62">
            <a:extLst>
              <a:ext uri="{FF2B5EF4-FFF2-40B4-BE49-F238E27FC236}">
                <a16:creationId xmlns:a16="http://schemas.microsoft.com/office/drawing/2014/main" id="{042A48A8-151C-953E-6150-D8FB02A7D53A}"/>
              </a:ext>
            </a:extLst>
          </p:cNvPr>
          <p:cNvSpPr/>
          <p:nvPr/>
        </p:nvSpPr>
        <p:spPr>
          <a:xfrm>
            <a:off x="4457641" y="2998735"/>
            <a:ext cx="1823192" cy="10063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図形グループ 20">
            <a:extLst>
              <a:ext uri="{FF2B5EF4-FFF2-40B4-BE49-F238E27FC236}">
                <a16:creationId xmlns:a16="http://schemas.microsoft.com/office/drawing/2014/main" id="{92444451-28EE-C6D2-0493-07A70913E96F}"/>
              </a:ext>
            </a:extLst>
          </p:cNvPr>
          <p:cNvGrpSpPr/>
          <p:nvPr/>
        </p:nvGrpSpPr>
        <p:grpSpPr>
          <a:xfrm>
            <a:off x="4980135" y="3061235"/>
            <a:ext cx="296586" cy="293005"/>
            <a:chOff x="3546641" y="3995693"/>
            <a:chExt cx="296586" cy="293005"/>
          </a:xfrm>
        </p:grpSpPr>
        <p:sp>
          <p:nvSpPr>
            <p:cNvPr id="65" name="円/楕円 22">
              <a:extLst>
                <a:ext uri="{FF2B5EF4-FFF2-40B4-BE49-F238E27FC236}">
                  <a16:creationId xmlns:a16="http://schemas.microsoft.com/office/drawing/2014/main" id="{5C50B797-56A7-1A18-170C-0F9CD833A93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23">
              <a:extLst>
                <a:ext uri="{FF2B5EF4-FFF2-40B4-BE49-F238E27FC236}">
                  <a16:creationId xmlns:a16="http://schemas.microsoft.com/office/drawing/2014/main" id="{E7101EC7-64D1-DD98-A814-D953F6BCF29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正方形/長方形 66">
            <a:extLst>
              <a:ext uri="{FF2B5EF4-FFF2-40B4-BE49-F238E27FC236}">
                <a16:creationId xmlns:a16="http://schemas.microsoft.com/office/drawing/2014/main" id="{54B755C1-7F1F-C685-23F5-39F0F0A4A6BC}"/>
              </a:ext>
            </a:extLst>
          </p:cNvPr>
          <p:cNvSpPr/>
          <p:nvPr/>
        </p:nvSpPr>
        <p:spPr>
          <a:xfrm>
            <a:off x="5149040" y="3376626"/>
            <a:ext cx="444254" cy="423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コネクタ: カギ線 67">
            <a:extLst>
              <a:ext uri="{FF2B5EF4-FFF2-40B4-BE49-F238E27FC236}">
                <a16:creationId xmlns:a16="http://schemas.microsoft.com/office/drawing/2014/main" id="{A04E3A02-80CC-AC6A-8ED0-9B4193D93AF1}"/>
              </a:ext>
            </a:extLst>
          </p:cNvPr>
          <p:cNvCxnSpPr>
            <a:cxnSpLocks/>
            <a:stCxn id="52" idx="1"/>
            <a:endCxn id="67" idx="3"/>
          </p:cNvCxnSpPr>
          <p:nvPr/>
        </p:nvCxnSpPr>
        <p:spPr>
          <a:xfrm rot="10800000">
            <a:off x="5593295" y="3588459"/>
            <a:ext cx="1256489" cy="234217"/>
          </a:xfrm>
          <a:prstGeom prst="bentConnector3">
            <a:avLst>
              <a:gd name="adj1"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テキスト ボックス 4">
            <a:extLst>
              <a:ext uri="{FF2B5EF4-FFF2-40B4-BE49-F238E27FC236}">
                <a16:creationId xmlns:a16="http://schemas.microsoft.com/office/drawing/2014/main" id="{483C77C9-4598-4409-9A0D-B76910E05E4C}"/>
              </a:ext>
            </a:extLst>
          </p:cNvPr>
          <p:cNvSpPr txBox="1"/>
          <p:nvPr/>
        </p:nvSpPr>
        <p:spPr>
          <a:xfrm>
            <a:off x="438873" y="5518973"/>
            <a:ext cx="3638585" cy="646331"/>
          </a:xfrm>
          <a:prstGeom prst="rect">
            <a:avLst/>
          </a:prstGeom>
          <a:noFill/>
        </p:spPr>
        <p:txBody>
          <a:bodyPr wrap="square" rtlCol="0">
            <a:spAutoFit/>
          </a:bodyPr>
          <a:lstStyle/>
          <a:p>
            <a:r>
              <a:rPr kumimoji="1" lang="ja-JP" altLang="en-US" b="1" dirty="0">
                <a:solidFill>
                  <a:srgbClr val="00B050"/>
                </a:solidFill>
              </a:rPr>
              <a:t>時期によって変わる旬なさか</a:t>
            </a:r>
            <a:r>
              <a:rPr kumimoji="1" lang="ja-JP" altLang="en-US" b="1" dirty="0" err="1">
                <a:solidFill>
                  <a:srgbClr val="00B050"/>
                </a:solidFill>
              </a:rPr>
              <a:t>なを</a:t>
            </a:r>
            <a:r>
              <a:rPr kumimoji="1" lang="ja-JP" altLang="en-US" b="1" dirty="0">
                <a:solidFill>
                  <a:srgbClr val="00B050"/>
                </a:solidFill>
              </a:rPr>
              <a:t>チェックしてみましょう！</a:t>
            </a:r>
          </a:p>
        </p:txBody>
      </p:sp>
    </p:spTree>
    <p:extLst>
      <p:ext uri="{BB962C8B-B14F-4D97-AF65-F5344CB8AC3E}">
        <p14:creationId xmlns:p14="http://schemas.microsoft.com/office/powerpoint/2010/main" val="255500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288353" cy="547842"/>
          </a:xfrm>
        </p:spPr>
        <p:txBody>
          <a:bodyPr wrap="none">
            <a:spAutoFit/>
          </a:bodyPr>
          <a:lstStyle/>
          <a:p>
            <a:r>
              <a:rPr lang="ja-JP" altLang="en-US" dirty="0"/>
              <a:t>さかなを調べてみよう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7" name="字幕 13">
            <a:extLst>
              <a:ext uri="{FF2B5EF4-FFF2-40B4-BE49-F238E27FC236}">
                <a16:creationId xmlns:a16="http://schemas.microsoft.com/office/drawing/2014/main" id="{86A73A6F-F5AF-2C64-7B38-A2DE37B10167}"/>
              </a:ext>
            </a:extLst>
          </p:cNvPr>
          <p:cNvSpPr>
            <a:spLocks noGrp="1"/>
          </p:cNvSpPr>
          <p:nvPr>
            <p:ph type="subTitle" idx="1"/>
          </p:nvPr>
        </p:nvSpPr>
        <p:spPr>
          <a:xfrm>
            <a:off x="432000" y="1381684"/>
            <a:ext cx="8280000" cy="431110"/>
          </a:xfrm>
        </p:spPr>
        <p:txBody>
          <a:bodyPr vert="horz" lIns="91440" tIns="45720" rIns="91440" bIns="45720" rtlCol="0" anchor="t">
            <a:normAutofit/>
          </a:bodyPr>
          <a:lstStyle/>
          <a:p>
            <a:r>
              <a:rPr lang="ja-JP" altLang="en-US" sz="2000" dirty="0">
                <a:latin typeface="Meiryo"/>
                <a:ea typeface="Meiryo"/>
              </a:rPr>
              <a:t>直近の資源の動きを見てみましょう</a:t>
            </a: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68DE7ACD-FA08-928F-6F62-DACE8DB34D95}"/>
              </a:ext>
            </a:extLst>
          </p:cNvPr>
          <p:cNvPicPr>
            <a:picLocks noChangeAspect="1"/>
          </p:cNvPicPr>
          <p:nvPr/>
        </p:nvPicPr>
        <p:blipFill>
          <a:blip r:embed="rId3"/>
          <a:stretch>
            <a:fillRect/>
          </a:stretch>
        </p:blipFill>
        <p:spPr>
          <a:xfrm>
            <a:off x="6421215" y="1988839"/>
            <a:ext cx="1959444" cy="4240729"/>
          </a:xfrm>
          <a:prstGeom prst="rect">
            <a:avLst/>
          </a:prstGeom>
          <a:ln>
            <a:solidFill>
              <a:schemeClr val="tx1"/>
            </a:solidFill>
          </a:ln>
        </p:spPr>
      </p:pic>
      <p:sp>
        <p:nvSpPr>
          <p:cNvPr id="16" name="テキスト ボックス 15">
            <a:extLst>
              <a:ext uri="{FF2B5EF4-FFF2-40B4-BE49-F238E27FC236}">
                <a16:creationId xmlns:a16="http://schemas.microsoft.com/office/drawing/2014/main" id="{E8397424-1EA1-A42A-568D-A9D3B747E87B}"/>
              </a:ext>
            </a:extLst>
          </p:cNvPr>
          <p:cNvSpPr txBox="1"/>
          <p:nvPr/>
        </p:nvSpPr>
        <p:spPr>
          <a:xfrm>
            <a:off x="326028" y="1700808"/>
            <a:ext cx="3525892" cy="5170646"/>
          </a:xfrm>
          <a:prstGeom prst="rect">
            <a:avLst/>
          </a:prstGeom>
          <a:noFill/>
        </p:spPr>
        <p:txBody>
          <a:bodyPr wrap="square">
            <a:spAutoFit/>
          </a:bodyPr>
          <a:lstStyle/>
          <a:p>
            <a:pPr marL="417513" indent="-835025"/>
            <a:r>
              <a:rPr lang="ja-JP" altLang="en-US" sz="2400" b="1" dirty="0">
                <a:solidFill>
                  <a:srgbClr val="009650"/>
                </a:solidFill>
                <a:latin typeface="Meiryo" charset="-128"/>
                <a:ea typeface="Meiryo" charset="-128"/>
                <a:cs typeface="Meiryo" charset="-128"/>
              </a:rPr>
              <a:t>❶</a:t>
            </a:r>
            <a:endParaRPr lang="en-US" altLang="ja-JP" sz="1600" b="1" dirty="0">
              <a:solidFill>
                <a:srgbClr val="009650"/>
              </a:solidFill>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アプリを使うみなさんの食べた</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さかなによって、直近の</a:t>
            </a:r>
            <a:r>
              <a:rPr lang="en-US" altLang="ja-JP" b="1" dirty="0">
                <a:latin typeface="Meiryo" charset="-128"/>
                <a:ea typeface="Meiryo" charset="-128"/>
                <a:cs typeface="Meiryo" charset="-128"/>
              </a:rPr>
              <a:t>10</a:t>
            </a:r>
            <a:r>
              <a:rPr lang="ja-JP" altLang="en-US" b="1" dirty="0">
                <a:latin typeface="Meiryo" charset="-128"/>
                <a:ea typeface="Meiryo" charset="-128"/>
                <a:cs typeface="Meiryo" charset="-128"/>
              </a:rPr>
              <a:t>日間</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で水産業全体の動きがどう変化</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したかを矢印で示しています</a:t>
            </a:r>
            <a:endParaRPr lang="en-US" altLang="ja-JP" b="1" dirty="0">
              <a:latin typeface="Meiryo" charset="-128"/>
              <a:ea typeface="Meiryo" charset="-128"/>
              <a:cs typeface="Meiryo" charset="-128"/>
            </a:endParaRPr>
          </a:p>
          <a:p>
            <a:pPr marL="417513" indent="-835025"/>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a:p>
            <a:pPr marL="417513" indent="-835025"/>
            <a:r>
              <a:rPr lang="ja-JP" altLang="en-US" b="1" dirty="0">
                <a:solidFill>
                  <a:srgbClr val="009650"/>
                </a:solidFill>
                <a:latin typeface="Meiryo" charset="-128"/>
                <a:ea typeface="Meiryo" charset="-128"/>
                <a:cs typeface="Meiryo" charset="-128"/>
              </a:rPr>
              <a:t>❶</a:t>
            </a:r>
            <a:r>
              <a:rPr lang="ja-JP" altLang="en-US" b="1" dirty="0">
                <a:latin typeface="Meiryo" charset="-128"/>
                <a:ea typeface="Meiryo" charset="-128"/>
                <a:cs typeface="Meiryo" charset="-128"/>
              </a:rPr>
              <a:t>をダブルタップすると機能の</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詳しい説明画面が表示されます</a:t>
            </a:r>
            <a:endParaRPr lang="en-US" altLang="ja-JP" b="1" dirty="0">
              <a:latin typeface="Meiryo" charset="-128"/>
              <a:ea typeface="Meiryo" charset="-128"/>
              <a:cs typeface="Meiryo" charset="-128"/>
            </a:endParaRPr>
          </a:p>
          <a:p>
            <a:pPr marL="417513" indent="-835025"/>
            <a:endParaRPr lang="en-US" altLang="ja-JP" sz="2000" b="1" dirty="0">
              <a:latin typeface="Meiryo" charset="-128"/>
              <a:ea typeface="Meiryo" charset="-128"/>
              <a:cs typeface="Meiryo" charset="-128"/>
            </a:endParaRPr>
          </a:p>
          <a:p>
            <a:pPr marL="417513" indent="-835025"/>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「人がフォークを持っている</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マーク」をダブルタップすると、</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より詳細な資源の動きを見るこ</a:t>
            </a:r>
            <a:endParaRPr lang="en-US" altLang="ja-JP" b="1" dirty="0">
              <a:latin typeface="Meiryo" charset="-128"/>
              <a:ea typeface="Meiryo" charset="-128"/>
              <a:cs typeface="Meiryo" charset="-128"/>
            </a:endParaRPr>
          </a:p>
          <a:p>
            <a:pPr marL="417513" indent="-835025"/>
            <a:r>
              <a:rPr lang="ja-JP" altLang="en-US" b="1" dirty="0">
                <a:latin typeface="Meiryo" charset="-128"/>
                <a:ea typeface="Meiryo" charset="-128"/>
                <a:cs typeface="Meiryo" charset="-128"/>
              </a:rPr>
              <a:t>とができます</a:t>
            </a:r>
            <a:br>
              <a:rPr lang="en-US" altLang="ja-JP" b="1" dirty="0">
                <a:latin typeface="Meiryo" charset="-128"/>
                <a:ea typeface="Meiryo" charset="-128"/>
                <a:cs typeface="Meiryo" charset="-128"/>
              </a:rPr>
            </a:b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詳しくは次ページに記載</a:t>
            </a:r>
            <a:endParaRPr lang="en-US" altLang="ja-JP" b="1" dirty="0">
              <a:latin typeface="Meiryo" charset="-128"/>
              <a:ea typeface="Meiryo" charset="-128"/>
              <a:cs typeface="Meiryo" charset="-128"/>
            </a:endParaRPr>
          </a:p>
          <a:p>
            <a:pPr indent="-417600"/>
            <a:endParaRPr lang="ja-JP" altLang="en-US" sz="2000" b="1" dirty="0">
              <a:latin typeface="Meiryo" charset="-128"/>
              <a:ea typeface="Meiryo" charset="-128"/>
              <a:cs typeface="Meiryo" charset="-128"/>
            </a:endParaRPr>
          </a:p>
        </p:txBody>
      </p:sp>
      <p:grpSp>
        <p:nvGrpSpPr>
          <p:cNvPr id="21" name="図形グループ 20">
            <a:extLst>
              <a:ext uri="{FF2B5EF4-FFF2-40B4-BE49-F238E27FC236}">
                <a16:creationId xmlns:a16="http://schemas.microsoft.com/office/drawing/2014/main" id="{895E947B-D676-E7C4-8DBC-8105797B5AA9}"/>
              </a:ext>
            </a:extLst>
          </p:cNvPr>
          <p:cNvGrpSpPr/>
          <p:nvPr/>
        </p:nvGrpSpPr>
        <p:grpSpPr>
          <a:xfrm>
            <a:off x="6272922" y="1680539"/>
            <a:ext cx="296586" cy="293005"/>
            <a:chOff x="3546641" y="3995693"/>
            <a:chExt cx="296586" cy="293005"/>
          </a:xfrm>
        </p:grpSpPr>
        <p:sp>
          <p:nvSpPr>
            <p:cNvPr id="22" name="円/楕円 22">
              <a:extLst>
                <a:ext uri="{FF2B5EF4-FFF2-40B4-BE49-F238E27FC236}">
                  <a16:creationId xmlns:a16="http://schemas.microsoft.com/office/drawing/2014/main" id="{D63B09D7-06B9-880E-958A-55E21332367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3">
              <a:extLst>
                <a:ext uri="{FF2B5EF4-FFF2-40B4-BE49-F238E27FC236}">
                  <a16:creationId xmlns:a16="http://schemas.microsoft.com/office/drawing/2014/main" id="{C6BAA8E7-9F53-605D-1863-7CC346B8B41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8C2C127E-6E75-43B1-93B8-FB55E2040BBA}"/>
              </a:ext>
            </a:extLst>
          </p:cNvPr>
          <p:cNvGrpSpPr/>
          <p:nvPr/>
        </p:nvGrpSpPr>
        <p:grpSpPr>
          <a:xfrm>
            <a:off x="3869048" y="1988840"/>
            <a:ext cx="2071104" cy="4240728"/>
            <a:chOff x="3869048" y="1988840"/>
            <a:chExt cx="1927088" cy="3945574"/>
          </a:xfrm>
        </p:grpSpPr>
        <p:pic>
          <p:nvPicPr>
            <p:cNvPr id="15" name="図 14" descr="グラフィカル ユーザー インターフェイス が含まれている画像&#10;&#10;自動的に生成された説明">
              <a:extLst>
                <a:ext uri="{FF2B5EF4-FFF2-40B4-BE49-F238E27FC236}">
                  <a16:creationId xmlns:a16="http://schemas.microsoft.com/office/drawing/2014/main" id="{F1DA7446-430B-0180-FACD-D02D4F094DA3}"/>
                </a:ext>
              </a:extLst>
            </p:cNvPr>
            <p:cNvPicPr>
              <a:picLocks noChangeAspect="1"/>
            </p:cNvPicPr>
            <p:nvPr/>
          </p:nvPicPr>
          <p:blipFill>
            <a:blip r:embed="rId4"/>
            <a:stretch>
              <a:fillRect/>
            </a:stretch>
          </p:blipFill>
          <p:spPr>
            <a:xfrm>
              <a:off x="3972944" y="1988840"/>
              <a:ext cx="1823192" cy="3945574"/>
            </a:xfrm>
            <a:prstGeom prst="rect">
              <a:avLst/>
            </a:prstGeom>
            <a:ln>
              <a:solidFill>
                <a:schemeClr val="tx1"/>
              </a:solidFill>
            </a:ln>
          </p:spPr>
        </p:pic>
        <p:grpSp>
          <p:nvGrpSpPr>
            <p:cNvPr id="18" name="図形グループ 15">
              <a:extLst>
                <a:ext uri="{FF2B5EF4-FFF2-40B4-BE49-F238E27FC236}">
                  <a16:creationId xmlns:a16="http://schemas.microsoft.com/office/drawing/2014/main" id="{B5AA744A-C601-044E-356B-B124286987C2}"/>
                </a:ext>
              </a:extLst>
            </p:cNvPr>
            <p:cNvGrpSpPr/>
            <p:nvPr/>
          </p:nvGrpSpPr>
          <p:grpSpPr>
            <a:xfrm>
              <a:off x="3869048" y="3882240"/>
              <a:ext cx="296587" cy="293005"/>
              <a:chOff x="2897417" y="3995693"/>
              <a:chExt cx="296587" cy="293005"/>
            </a:xfrm>
          </p:grpSpPr>
          <p:sp>
            <p:nvSpPr>
              <p:cNvPr id="19" name="円/楕円 16">
                <a:extLst>
                  <a:ext uri="{FF2B5EF4-FFF2-40B4-BE49-F238E27FC236}">
                    <a16:creationId xmlns:a16="http://schemas.microsoft.com/office/drawing/2014/main" id="{407A9F52-E4A7-1943-EEFC-B23E44F8CAE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661E471-BE2E-9318-01D1-94C23270A9F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4" name="正方形/長方形 23">
              <a:extLst>
                <a:ext uri="{FF2B5EF4-FFF2-40B4-BE49-F238E27FC236}">
                  <a16:creationId xmlns:a16="http://schemas.microsoft.com/office/drawing/2014/main" id="{97826539-7EA2-6239-D3E7-4471E2706AB3}"/>
                </a:ext>
              </a:extLst>
            </p:cNvPr>
            <p:cNvSpPr/>
            <p:nvPr/>
          </p:nvSpPr>
          <p:spPr>
            <a:xfrm>
              <a:off x="3953369" y="4273841"/>
              <a:ext cx="1046350" cy="414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6656FCD-0979-2B61-77FA-2DDAFAD691EE}"/>
                </a:ext>
              </a:extLst>
            </p:cNvPr>
            <p:cNvSpPr/>
            <p:nvPr/>
          </p:nvSpPr>
          <p:spPr>
            <a:xfrm>
              <a:off x="5019348" y="4312333"/>
              <a:ext cx="218395" cy="268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34">
              <a:extLst>
                <a:ext uri="{FF2B5EF4-FFF2-40B4-BE49-F238E27FC236}">
                  <a16:creationId xmlns:a16="http://schemas.microsoft.com/office/drawing/2014/main" id="{893A2070-A480-C0EB-6BAC-9002AA5A6488}"/>
                </a:ext>
              </a:extLst>
            </p:cNvPr>
            <p:cNvGrpSpPr/>
            <p:nvPr/>
          </p:nvGrpSpPr>
          <p:grpSpPr>
            <a:xfrm>
              <a:off x="5055860" y="3961627"/>
              <a:ext cx="296586" cy="293005"/>
              <a:chOff x="4232441" y="3995693"/>
              <a:chExt cx="296586" cy="293005"/>
            </a:xfrm>
          </p:grpSpPr>
          <p:sp>
            <p:nvSpPr>
              <p:cNvPr id="27" name="円/楕円 35">
                <a:extLst>
                  <a:ext uri="{FF2B5EF4-FFF2-40B4-BE49-F238E27FC236}">
                    <a16:creationId xmlns:a16="http://schemas.microsoft.com/office/drawing/2014/main" id="{DE7DE449-AFCB-929E-3854-038EDB9131C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36">
                <a:extLst>
                  <a:ext uri="{FF2B5EF4-FFF2-40B4-BE49-F238E27FC236}">
                    <a16:creationId xmlns:a16="http://schemas.microsoft.com/office/drawing/2014/main" id="{52065F52-103D-32A8-F25A-AADCD3DD0C1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261581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4288353" cy="547842"/>
          </a:xfrm>
        </p:spPr>
        <p:txBody>
          <a:bodyPr wrap="none">
            <a:spAutoFit/>
          </a:bodyPr>
          <a:lstStyle/>
          <a:p>
            <a:r>
              <a:rPr lang="ja-JP" altLang="en-US" dirty="0"/>
              <a:t>さかなを調べてみよう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pic>
        <p:nvPicPr>
          <p:cNvPr id="6" name="図 5" descr="ダイアグラム&#10;&#10;自動的に生成された説明">
            <a:extLst>
              <a:ext uri="{FF2B5EF4-FFF2-40B4-BE49-F238E27FC236}">
                <a16:creationId xmlns:a16="http://schemas.microsoft.com/office/drawing/2014/main" id="{7542117A-2533-FD8C-F797-55AA0D9D2D98}"/>
              </a:ext>
            </a:extLst>
          </p:cNvPr>
          <p:cNvPicPr>
            <a:picLocks noChangeAspect="1"/>
          </p:cNvPicPr>
          <p:nvPr/>
        </p:nvPicPr>
        <p:blipFill>
          <a:blip r:embed="rId3"/>
          <a:stretch>
            <a:fillRect/>
          </a:stretch>
        </p:blipFill>
        <p:spPr>
          <a:xfrm>
            <a:off x="3419872" y="1801784"/>
            <a:ext cx="1821239" cy="3941617"/>
          </a:xfrm>
          <a:prstGeom prst="rect">
            <a:avLst/>
          </a:prstGeom>
          <a:ln>
            <a:solidFill>
              <a:schemeClr val="tx1"/>
            </a:solidFill>
          </a:ln>
        </p:spPr>
      </p:pic>
      <p:pic>
        <p:nvPicPr>
          <p:cNvPr id="8" name="図 7" descr="グラフィカル ユーザー インターフェイス, テキスト&#10;&#10;自動的に生成された説明">
            <a:extLst>
              <a:ext uri="{FF2B5EF4-FFF2-40B4-BE49-F238E27FC236}">
                <a16:creationId xmlns:a16="http://schemas.microsoft.com/office/drawing/2014/main" id="{50A67F3A-196D-1428-7871-28F17C5D0340}"/>
              </a:ext>
            </a:extLst>
          </p:cNvPr>
          <p:cNvPicPr>
            <a:picLocks noChangeAspect="1"/>
          </p:cNvPicPr>
          <p:nvPr/>
        </p:nvPicPr>
        <p:blipFill>
          <a:blip r:embed="rId4"/>
          <a:stretch>
            <a:fillRect/>
          </a:stretch>
        </p:blipFill>
        <p:spPr>
          <a:xfrm>
            <a:off x="6588224" y="1480567"/>
            <a:ext cx="1066638" cy="2308473"/>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FEDF6730-910F-ECF9-CA8C-1ABC96794AD8}"/>
              </a:ext>
            </a:extLst>
          </p:cNvPr>
          <p:cNvPicPr>
            <a:picLocks noChangeAspect="1"/>
          </p:cNvPicPr>
          <p:nvPr/>
        </p:nvPicPr>
        <p:blipFill>
          <a:blip r:embed="rId5"/>
          <a:stretch>
            <a:fillRect/>
          </a:stretch>
        </p:blipFill>
        <p:spPr>
          <a:xfrm>
            <a:off x="7220512" y="3948921"/>
            <a:ext cx="1066640" cy="2308477"/>
          </a:xfrm>
          <a:prstGeom prst="rect">
            <a:avLst/>
          </a:prstGeom>
          <a:ln>
            <a:solidFill>
              <a:schemeClr val="tx1"/>
            </a:solidFill>
          </a:ln>
        </p:spPr>
      </p:pic>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02A2C4E7-A0A1-0A37-D1C0-DDD8D4D22C1B}"/>
              </a:ext>
            </a:extLst>
          </p:cNvPr>
          <p:cNvPicPr>
            <a:picLocks noChangeAspect="1"/>
          </p:cNvPicPr>
          <p:nvPr/>
        </p:nvPicPr>
        <p:blipFill>
          <a:blip r:embed="rId6"/>
          <a:stretch>
            <a:fillRect/>
          </a:stretch>
        </p:blipFill>
        <p:spPr>
          <a:xfrm>
            <a:off x="5977862" y="3948921"/>
            <a:ext cx="1066640" cy="2308476"/>
          </a:xfrm>
          <a:prstGeom prst="rect">
            <a:avLst/>
          </a:prstGeom>
          <a:ln>
            <a:solidFill>
              <a:schemeClr val="tx1"/>
            </a:solidFill>
          </a:ln>
        </p:spPr>
      </p:pic>
      <p:pic>
        <p:nvPicPr>
          <p:cNvPr id="11" name="図 10" descr="グラフィカル ユーザー インターフェイス&#10;&#10;低い精度で自動的に生成された説明">
            <a:extLst>
              <a:ext uri="{FF2B5EF4-FFF2-40B4-BE49-F238E27FC236}">
                <a16:creationId xmlns:a16="http://schemas.microsoft.com/office/drawing/2014/main" id="{076E6E76-433F-B307-3D98-1304FB06268D}"/>
              </a:ext>
            </a:extLst>
          </p:cNvPr>
          <p:cNvPicPr>
            <a:picLocks noChangeAspect="1"/>
          </p:cNvPicPr>
          <p:nvPr/>
        </p:nvPicPr>
        <p:blipFill>
          <a:blip r:embed="rId7"/>
          <a:stretch>
            <a:fillRect/>
          </a:stretch>
        </p:blipFill>
        <p:spPr>
          <a:xfrm>
            <a:off x="7753833" y="1464117"/>
            <a:ext cx="1066639" cy="2308475"/>
          </a:xfrm>
          <a:prstGeom prst="rect">
            <a:avLst/>
          </a:prstGeom>
          <a:ln>
            <a:solidFill>
              <a:schemeClr val="tx1"/>
            </a:solidFill>
          </a:ln>
        </p:spPr>
      </p:pic>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EDEA6AE7-D789-6929-6A8B-96D4875CE927}"/>
              </a:ext>
            </a:extLst>
          </p:cNvPr>
          <p:cNvPicPr>
            <a:picLocks noChangeAspect="1"/>
          </p:cNvPicPr>
          <p:nvPr/>
        </p:nvPicPr>
        <p:blipFill>
          <a:blip r:embed="rId8"/>
          <a:stretch>
            <a:fillRect/>
          </a:stretch>
        </p:blipFill>
        <p:spPr>
          <a:xfrm>
            <a:off x="5413969" y="1464117"/>
            <a:ext cx="1066639" cy="2308475"/>
          </a:xfrm>
          <a:prstGeom prst="rect">
            <a:avLst/>
          </a:prstGeom>
          <a:ln>
            <a:solidFill>
              <a:schemeClr val="tx1"/>
            </a:solidFill>
          </a:ln>
        </p:spPr>
      </p:pic>
      <p:sp>
        <p:nvSpPr>
          <p:cNvPr id="16" name="テキスト ボックス 15">
            <a:extLst>
              <a:ext uri="{FF2B5EF4-FFF2-40B4-BE49-F238E27FC236}">
                <a16:creationId xmlns:a16="http://schemas.microsoft.com/office/drawing/2014/main" id="{E8397424-1EA1-A42A-568D-A9D3B747E87B}"/>
              </a:ext>
            </a:extLst>
          </p:cNvPr>
          <p:cNvSpPr txBox="1"/>
          <p:nvPr/>
        </p:nvSpPr>
        <p:spPr>
          <a:xfrm>
            <a:off x="305835" y="1744653"/>
            <a:ext cx="3052909" cy="4739759"/>
          </a:xfrm>
          <a:prstGeom prst="rect">
            <a:avLst/>
          </a:prstGeom>
          <a:noFill/>
        </p:spPr>
        <p:txBody>
          <a:bodyPr wrap="square">
            <a:spAutoFit/>
          </a:bodyPr>
          <a:lstStyle/>
          <a:p>
            <a:pPr marL="417513" indent="-835025"/>
            <a:r>
              <a:rPr lang="ja-JP" altLang="en-US" sz="2000" b="1" dirty="0">
                <a:solidFill>
                  <a:srgbClr val="009650"/>
                </a:solidFill>
                <a:latin typeface="Meiryo" charset="-128"/>
                <a:ea typeface="Meiryo" charset="-128"/>
                <a:cs typeface="Meiryo" charset="-128"/>
              </a:rPr>
              <a:t>❹</a:t>
            </a:r>
            <a:r>
              <a:rPr lang="ja-JP" altLang="en-US" sz="2000" b="1" dirty="0">
                <a:solidFill>
                  <a:srgbClr val="00B050"/>
                </a:solidFill>
                <a:latin typeface="Meiryo" charset="-128"/>
                <a:ea typeface="Meiryo" charset="-128"/>
                <a:cs typeface="Meiryo" charset="-128"/>
              </a:rPr>
              <a:t> </a:t>
            </a:r>
            <a:r>
              <a:rPr lang="ja-JP" altLang="en-US" sz="1600" b="1" dirty="0">
                <a:latin typeface="Meiryo" charset="-128"/>
                <a:ea typeface="Meiryo" charset="-128"/>
                <a:cs typeface="Meiryo" charset="-128"/>
              </a:rPr>
              <a:t>「生態系」をダブルタップすると生態系への配慮についての詳細画面が開きます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❺</a:t>
            </a:r>
            <a:r>
              <a:rPr lang="ja-JP" altLang="en-US" b="1" dirty="0">
                <a:latin typeface="Meiryo" charset="-128"/>
                <a:ea typeface="Meiryo" charset="-128"/>
                <a:cs typeface="Meiryo" charset="-128"/>
              </a:rPr>
              <a:t>  </a:t>
            </a:r>
            <a:r>
              <a:rPr lang="ja-JP" altLang="en-US" sz="1600" b="1" dirty="0">
                <a:latin typeface="Meiryo" charset="-128"/>
                <a:ea typeface="Meiryo" charset="-128"/>
                <a:cs typeface="Meiryo" charset="-128"/>
              </a:rPr>
              <a:t>中央をダブルタップするとみんなの動きについての説明画面が開きます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a:t>
            </a:r>
            <a:r>
              <a:rPr lang="ja-JP" altLang="en-US" sz="1600" b="1" dirty="0">
                <a:latin typeface="Meiryo" charset="-128"/>
                <a:ea typeface="Meiryo" charset="-128"/>
                <a:cs typeface="Meiryo" charset="-128"/>
              </a:rPr>
              <a:t>「資源」をダブルタップすると資源の状態についての詳細画面が開きます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➐ </a:t>
            </a:r>
            <a:r>
              <a:rPr lang="ja-JP" altLang="en-US" sz="1600" b="1" dirty="0">
                <a:latin typeface="Meiryo" charset="-128"/>
                <a:ea typeface="Meiryo" charset="-128"/>
                <a:cs typeface="Meiryo" charset="-128"/>
              </a:rPr>
              <a:t>「地域」をダブルタップすると漁村地域の持続性についての詳細画面が開きます</a:t>
            </a:r>
            <a:endParaRPr lang="en-US" altLang="ja-JP" sz="1600" b="1" dirty="0">
              <a:latin typeface="Meiryo" charset="-128"/>
              <a:ea typeface="Meiryo" charset="-128"/>
              <a:cs typeface="Meiryo" charset="-128"/>
            </a:endParaRPr>
          </a:p>
          <a:p>
            <a:pPr indent="-417600"/>
            <a:endParaRPr lang="en-US" altLang="ja-JP" sz="800" b="1" dirty="0">
              <a:latin typeface="Meiryo" charset="-128"/>
              <a:ea typeface="Meiryo" charset="-128"/>
              <a:cs typeface="Meiryo" charset="-128"/>
            </a:endParaRPr>
          </a:p>
          <a:p>
            <a:pPr marL="417513" indent="-835025"/>
            <a:r>
              <a:rPr lang="ja-JP" altLang="en-US" sz="2000" b="1" dirty="0">
                <a:solidFill>
                  <a:srgbClr val="009650"/>
                </a:solidFill>
                <a:latin typeface="Meiryo" charset="-128"/>
                <a:ea typeface="Meiryo" charset="-128"/>
                <a:cs typeface="Meiryo" charset="-128"/>
              </a:rPr>
              <a:t>➑</a:t>
            </a:r>
            <a:r>
              <a:rPr lang="ja-JP" altLang="en-US" sz="2000" b="1" dirty="0">
                <a:solidFill>
                  <a:srgbClr val="00B050"/>
                </a:solidFill>
                <a:latin typeface="Meiryo" charset="-128"/>
                <a:ea typeface="Meiryo" charset="-128"/>
                <a:cs typeface="Meiryo" charset="-128"/>
              </a:rPr>
              <a:t> </a:t>
            </a:r>
            <a:r>
              <a:rPr lang="ja-JP" altLang="en-US" sz="1600" b="1" dirty="0">
                <a:latin typeface="Meiryo" charset="-128"/>
                <a:ea typeface="Meiryo" charset="-128"/>
                <a:cs typeface="Meiryo" charset="-128"/>
              </a:rPr>
              <a:t>「漁業」をダブルタップすると漁業の管理についての詳細画面が開きます</a:t>
            </a:r>
          </a:p>
        </p:txBody>
      </p:sp>
      <p:grpSp>
        <p:nvGrpSpPr>
          <p:cNvPr id="17" name="図形グループ 23">
            <a:extLst>
              <a:ext uri="{FF2B5EF4-FFF2-40B4-BE49-F238E27FC236}">
                <a16:creationId xmlns:a16="http://schemas.microsoft.com/office/drawing/2014/main" id="{A61015B0-56A1-79E3-1326-26F40CEFF66E}"/>
              </a:ext>
            </a:extLst>
          </p:cNvPr>
          <p:cNvGrpSpPr/>
          <p:nvPr/>
        </p:nvGrpSpPr>
        <p:grpSpPr>
          <a:xfrm>
            <a:off x="6600172" y="1307816"/>
            <a:ext cx="296586" cy="293005"/>
            <a:chOff x="5878361" y="3995693"/>
            <a:chExt cx="296586" cy="293005"/>
          </a:xfrm>
        </p:grpSpPr>
        <p:sp>
          <p:nvSpPr>
            <p:cNvPr id="18" name="円/楕円 24">
              <a:extLst>
                <a:ext uri="{FF2B5EF4-FFF2-40B4-BE49-F238E27FC236}">
                  <a16:creationId xmlns:a16="http://schemas.microsoft.com/office/drawing/2014/main" id="{C07AF6B5-5892-3A8C-0325-FFC96AFB088C}"/>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25">
              <a:extLst>
                <a:ext uri="{FF2B5EF4-FFF2-40B4-BE49-F238E27FC236}">
                  <a16:creationId xmlns:a16="http://schemas.microsoft.com/office/drawing/2014/main" id="{3ABCEF52-627B-9B5A-EC92-02B0D03BFC72}"/>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図形グループ 20">
            <a:extLst>
              <a:ext uri="{FF2B5EF4-FFF2-40B4-BE49-F238E27FC236}">
                <a16:creationId xmlns:a16="http://schemas.microsoft.com/office/drawing/2014/main" id="{F974B005-FB8E-DD0C-52CA-44F72788381E}"/>
              </a:ext>
            </a:extLst>
          </p:cNvPr>
          <p:cNvGrpSpPr/>
          <p:nvPr/>
        </p:nvGrpSpPr>
        <p:grpSpPr>
          <a:xfrm>
            <a:off x="7770756" y="1304806"/>
            <a:ext cx="296586" cy="293005"/>
            <a:chOff x="6801905" y="3995693"/>
            <a:chExt cx="296586" cy="293005"/>
          </a:xfrm>
        </p:grpSpPr>
        <p:sp>
          <p:nvSpPr>
            <p:cNvPr id="21" name="円/楕円 21">
              <a:extLst>
                <a:ext uri="{FF2B5EF4-FFF2-40B4-BE49-F238E27FC236}">
                  <a16:creationId xmlns:a16="http://schemas.microsoft.com/office/drawing/2014/main" id="{DFD71AF8-859C-BCC8-11B3-9C89F5F69486}"/>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2">
              <a:extLst>
                <a:ext uri="{FF2B5EF4-FFF2-40B4-BE49-F238E27FC236}">
                  <a16:creationId xmlns:a16="http://schemas.microsoft.com/office/drawing/2014/main" id="{D87F72A3-33F2-D9C0-6DF0-B93EB0EA931B}"/>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8">
            <a:extLst>
              <a:ext uri="{FF2B5EF4-FFF2-40B4-BE49-F238E27FC236}">
                <a16:creationId xmlns:a16="http://schemas.microsoft.com/office/drawing/2014/main" id="{A5942805-B383-7CA1-7F97-E448BD36967A}"/>
              </a:ext>
            </a:extLst>
          </p:cNvPr>
          <p:cNvGrpSpPr/>
          <p:nvPr/>
        </p:nvGrpSpPr>
        <p:grpSpPr>
          <a:xfrm>
            <a:off x="7245517" y="3796658"/>
            <a:ext cx="296586" cy="293005"/>
            <a:chOff x="8127785" y="3995693"/>
            <a:chExt cx="296586" cy="293005"/>
          </a:xfrm>
        </p:grpSpPr>
        <p:sp>
          <p:nvSpPr>
            <p:cNvPr id="27" name="円/楕円 12">
              <a:extLst>
                <a:ext uri="{FF2B5EF4-FFF2-40B4-BE49-F238E27FC236}">
                  <a16:creationId xmlns:a16="http://schemas.microsoft.com/office/drawing/2014/main" id="{AE878D2D-828D-865E-0811-9F29E32921CC}"/>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フリーフォーム 13">
              <a:extLst>
                <a:ext uri="{FF2B5EF4-FFF2-40B4-BE49-F238E27FC236}">
                  <a16:creationId xmlns:a16="http://schemas.microsoft.com/office/drawing/2014/main" id="{45CC54FD-465E-79DC-926F-3E40904DC509}"/>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図形グループ 17">
            <a:extLst>
              <a:ext uri="{FF2B5EF4-FFF2-40B4-BE49-F238E27FC236}">
                <a16:creationId xmlns:a16="http://schemas.microsoft.com/office/drawing/2014/main" id="{6B739F2C-431B-C9A0-8078-B6F3903FB547}"/>
              </a:ext>
            </a:extLst>
          </p:cNvPr>
          <p:cNvGrpSpPr/>
          <p:nvPr/>
        </p:nvGrpSpPr>
        <p:grpSpPr>
          <a:xfrm>
            <a:off x="5934225" y="3803684"/>
            <a:ext cx="296586" cy="293005"/>
            <a:chOff x="7423697" y="3995693"/>
            <a:chExt cx="296586" cy="293005"/>
          </a:xfrm>
        </p:grpSpPr>
        <p:sp>
          <p:nvSpPr>
            <p:cNvPr id="30" name="円/楕円 18">
              <a:extLst>
                <a:ext uri="{FF2B5EF4-FFF2-40B4-BE49-F238E27FC236}">
                  <a16:creationId xmlns:a16="http://schemas.microsoft.com/office/drawing/2014/main" id="{A9B19878-61A2-1864-C2C3-8952CC93C93F}"/>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19">
              <a:extLst>
                <a:ext uri="{FF2B5EF4-FFF2-40B4-BE49-F238E27FC236}">
                  <a16:creationId xmlns:a16="http://schemas.microsoft.com/office/drawing/2014/main" id="{1CFC1C76-C6B2-6582-4C5B-E9BF47C83AEC}"/>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id="{12A10230-80D9-01A8-FB3C-316AE76444C0}"/>
              </a:ext>
            </a:extLst>
          </p:cNvPr>
          <p:cNvSpPr/>
          <p:nvPr/>
        </p:nvSpPr>
        <p:spPr>
          <a:xfrm>
            <a:off x="3454730" y="2907237"/>
            <a:ext cx="829238" cy="853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5C576BC-61C1-82F9-42AC-3DD0C76397BB}"/>
              </a:ext>
            </a:extLst>
          </p:cNvPr>
          <p:cNvSpPr/>
          <p:nvPr/>
        </p:nvSpPr>
        <p:spPr>
          <a:xfrm>
            <a:off x="4362262" y="2904183"/>
            <a:ext cx="829238" cy="868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D3912138-AA87-CAA8-8B0D-2E2F3434F8AE}"/>
              </a:ext>
            </a:extLst>
          </p:cNvPr>
          <p:cNvSpPr/>
          <p:nvPr/>
        </p:nvSpPr>
        <p:spPr>
          <a:xfrm>
            <a:off x="3480877" y="3804386"/>
            <a:ext cx="829238" cy="8818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D6D0397-7103-5A3E-55D6-7084BBEA3032}"/>
              </a:ext>
            </a:extLst>
          </p:cNvPr>
          <p:cNvSpPr/>
          <p:nvPr/>
        </p:nvSpPr>
        <p:spPr>
          <a:xfrm>
            <a:off x="4362263" y="3817063"/>
            <a:ext cx="850064" cy="868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008F816A-687A-D159-ECD5-BFA3DD40B16B}"/>
              </a:ext>
            </a:extLst>
          </p:cNvPr>
          <p:cNvSpPr/>
          <p:nvPr/>
        </p:nvSpPr>
        <p:spPr>
          <a:xfrm>
            <a:off x="4011176" y="3467797"/>
            <a:ext cx="595575" cy="614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23">
            <a:extLst>
              <a:ext uri="{FF2B5EF4-FFF2-40B4-BE49-F238E27FC236}">
                <a16:creationId xmlns:a16="http://schemas.microsoft.com/office/drawing/2014/main" id="{8A5D6BC3-BE1A-3E97-5298-8C3289BAF5F1}"/>
              </a:ext>
            </a:extLst>
          </p:cNvPr>
          <p:cNvGrpSpPr/>
          <p:nvPr/>
        </p:nvGrpSpPr>
        <p:grpSpPr>
          <a:xfrm>
            <a:off x="4164877" y="3691846"/>
            <a:ext cx="296586" cy="293005"/>
            <a:chOff x="5878361" y="3995693"/>
            <a:chExt cx="296586" cy="293005"/>
          </a:xfrm>
        </p:grpSpPr>
        <p:sp>
          <p:nvSpPr>
            <p:cNvPr id="39" name="円/楕円 24">
              <a:extLst>
                <a:ext uri="{FF2B5EF4-FFF2-40B4-BE49-F238E27FC236}">
                  <a16:creationId xmlns:a16="http://schemas.microsoft.com/office/drawing/2014/main" id="{B5460856-BF04-4A2B-85F2-BFAB8C347644}"/>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25">
              <a:extLst>
                <a:ext uri="{FF2B5EF4-FFF2-40B4-BE49-F238E27FC236}">
                  <a16:creationId xmlns:a16="http://schemas.microsoft.com/office/drawing/2014/main" id="{0F5ECCB7-203E-0143-6EB5-9BABCCFECB3B}"/>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17">
            <a:extLst>
              <a:ext uri="{FF2B5EF4-FFF2-40B4-BE49-F238E27FC236}">
                <a16:creationId xmlns:a16="http://schemas.microsoft.com/office/drawing/2014/main" id="{87EE2B9E-6248-59B5-1164-8B91760B940E}"/>
              </a:ext>
            </a:extLst>
          </p:cNvPr>
          <p:cNvGrpSpPr/>
          <p:nvPr/>
        </p:nvGrpSpPr>
        <p:grpSpPr>
          <a:xfrm>
            <a:off x="3714590" y="4538969"/>
            <a:ext cx="296586" cy="293005"/>
            <a:chOff x="7423697" y="3995693"/>
            <a:chExt cx="296586" cy="293005"/>
          </a:xfrm>
        </p:grpSpPr>
        <p:sp>
          <p:nvSpPr>
            <p:cNvPr id="45" name="円/楕円 18">
              <a:extLst>
                <a:ext uri="{FF2B5EF4-FFF2-40B4-BE49-F238E27FC236}">
                  <a16:creationId xmlns:a16="http://schemas.microsoft.com/office/drawing/2014/main" id="{29D01474-B81D-5B97-A63E-0D49ADA833EE}"/>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19">
              <a:extLst>
                <a:ext uri="{FF2B5EF4-FFF2-40B4-BE49-F238E27FC236}">
                  <a16:creationId xmlns:a16="http://schemas.microsoft.com/office/drawing/2014/main" id="{B8E0272B-E82C-DBFA-A2E7-40D8F8B84321}"/>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8">
            <a:extLst>
              <a:ext uri="{FF2B5EF4-FFF2-40B4-BE49-F238E27FC236}">
                <a16:creationId xmlns:a16="http://schemas.microsoft.com/office/drawing/2014/main" id="{DBE70749-E467-8801-8800-459BDEACC636}"/>
              </a:ext>
            </a:extLst>
          </p:cNvPr>
          <p:cNvGrpSpPr/>
          <p:nvPr/>
        </p:nvGrpSpPr>
        <p:grpSpPr>
          <a:xfrm>
            <a:off x="4612105" y="4538266"/>
            <a:ext cx="296586" cy="293005"/>
            <a:chOff x="8127785" y="3995693"/>
            <a:chExt cx="296586" cy="293005"/>
          </a:xfrm>
        </p:grpSpPr>
        <p:sp>
          <p:nvSpPr>
            <p:cNvPr id="48" name="円/楕円 12">
              <a:extLst>
                <a:ext uri="{FF2B5EF4-FFF2-40B4-BE49-F238E27FC236}">
                  <a16:creationId xmlns:a16="http://schemas.microsoft.com/office/drawing/2014/main" id="{61C2CEB7-522F-82B8-BF56-2F45B2564BE4}"/>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13">
              <a:extLst>
                <a:ext uri="{FF2B5EF4-FFF2-40B4-BE49-F238E27FC236}">
                  <a16:creationId xmlns:a16="http://schemas.microsoft.com/office/drawing/2014/main" id="{783F911A-33F1-6879-F635-D693CE3946A8}"/>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26">
            <a:extLst>
              <a:ext uri="{FF2B5EF4-FFF2-40B4-BE49-F238E27FC236}">
                <a16:creationId xmlns:a16="http://schemas.microsoft.com/office/drawing/2014/main" id="{C02708F0-72FB-9CF1-E5C1-C80D43F69634}"/>
              </a:ext>
            </a:extLst>
          </p:cNvPr>
          <p:cNvGrpSpPr/>
          <p:nvPr/>
        </p:nvGrpSpPr>
        <p:grpSpPr>
          <a:xfrm>
            <a:off x="5429588" y="1334064"/>
            <a:ext cx="296586" cy="293005"/>
            <a:chOff x="5101121" y="3995693"/>
            <a:chExt cx="296586" cy="293005"/>
          </a:xfrm>
        </p:grpSpPr>
        <p:sp>
          <p:nvSpPr>
            <p:cNvPr id="51" name="円/楕円 27">
              <a:extLst>
                <a:ext uri="{FF2B5EF4-FFF2-40B4-BE49-F238E27FC236}">
                  <a16:creationId xmlns:a16="http://schemas.microsoft.com/office/drawing/2014/main" id="{78192253-66A1-1615-E4FD-F141855D3D83}"/>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28">
              <a:extLst>
                <a:ext uri="{FF2B5EF4-FFF2-40B4-BE49-F238E27FC236}">
                  <a16:creationId xmlns:a16="http://schemas.microsoft.com/office/drawing/2014/main" id="{F89C52C2-02CA-E1D5-0B6C-27CE5E56BC9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字幕 53">
            <a:extLst>
              <a:ext uri="{FF2B5EF4-FFF2-40B4-BE49-F238E27FC236}">
                <a16:creationId xmlns:a16="http://schemas.microsoft.com/office/drawing/2014/main" id="{2390298E-010E-5646-93EB-0B2D55FAB249}"/>
              </a:ext>
            </a:extLst>
          </p:cNvPr>
          <p:cNvSpPr>
            <a:spLocks noGrp="1"/>
          </p:cNvSpPr>
          <p:nvPr>
            <p:ph type="subTitle" idx="1"/>
          </p:nvPr>
        </p:nvSpPr>
        <p:spPr>
          <a:xfrm>
            <a:off x="323527" y="1364387"/>
            <a:ext cx="8280000" cy="380266"/>
          </a:xfrm>
        </p:spPr>
        <p:txBody>
          <a:bodyPr>
            <a:normAutofit/>
          </a:bodyPr>
          <a:lstStyle/>
          <a:p>
            <a:r>
              <a:rPr lang="ja-JP" altLang="en-US" sz="2000" dirty="0"/>
              <a:t>より詳細な資源の動きを見てみましょう</a:t>
            </a:r>
          </a:p>
        </p:txBody>
      </p:sp>
      <p:grpSp>
        <p:nvGrpSpPr>
          <p:cNvPr id="23" name="図形グループ 26">
            <a:extLst>
              <a:ext uri="{FF2B5EF4-FFF2-40B4-BE49-F238E27FC236}">
                <a16:creationId xmlns:a16="http://schemas.microsoft.com/office/drawing/2014/main" id="{BB827A29-7A61-5080-51CD-DDA11145D2F6}"/>
              </a:ext>
            </a:extLst>
          </p:cNvPr>
          <p:cNvGrpSpPr/>
          <p:nvPr/>
        </p:nvGrpSpPr>
        <p:grpSpPr>
          <a:xfrm>
            <a:off x="3741809" y="2703603"/>
            <a:ext cx="296586" cy="293005"/>
            <a:chOff x="5101121" y="3995693"/>
            <a:chExt cx="296586" cy="293005"/>
          </a:xfrm>
        </p:grpSpPr>
        <p:sp>
          <p:nvSpPr>
            <p:cNvPr id="24" name="円/楕円 27">
              <a:extLst>
                <a:ext uri="{FF2B5EF4-FFF2-40B4-BE49-F238E27FC236}">
                  <a16:creationId xmlns:a16="http://schemas.microsoft.com/office/drawing/2014/main" id="{18664B19-22F5-BD42-C017-AF747A3B8DD3}"/>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8">
              <a:extLst>
                <a:ext uri="{FF2B5EF4-FFF2-40B4-BE49-F238E27FC236}">
                  <a16:creationId xmlns:a16="http://schemas.microsoft.com/office/drawing/2014/main" id="{F4159A24-126E-C565-2035-7B51D93E00B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20">
            <a:extLst>
              <a:ext uri="{FF2B5EF4-FFF2-40B4-BE49-F238E27FC236}">
                <a16:creationId xmlns:a16="http://schemas.microsoft.com/office/drawing/2014/main" id="{0BEBB96B-AE14-914F-B401-633F9B8920B6}"/>
              </a:ext>
            </a:extLst>
          </p:cNvPr>
          <p:cNvGrpSpPr/>
          <p:nvPr/>
        </p:nvGrpSpPr>
        <p:grpSpPr>
          <a:xfrm>
            <a:off x="4635054" y="2713209"/>
            <a:ext cx="296586" cy="293005"/>
            <a:chOff x="6801905" y="3995693"/>
            <a:chExt cx="296586" cy="293005"/>
          </a:xfrm>
        </p:grpSpPr>
        <p:sp>
          <p:nvSpPr>
            <p:cNvPr id="42" name="円/楕円 21">
              <a:extLst>
                <a:ext uri="{FF2B5EF4-FFF2-40B4-BE49-F238E27FC236}">
                  <a16:creationId xmlns:a16="http://schemas.microsoft.com/office/drawing/2014/main" id="{CCC185B3-9E92-86A2-CC63-E397D06BFC44}"/>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22">
              <a:extLst>
                <a:ext uri="{FF2B5EF4-FFF2-40B4-BE49-F238E27FC236}">
                  <a16:creationId xmlns:a16="http://schemas.microsoft.com/office/drawing/2014/main" id="{A1D65E21-2469-2CA1-53E8-A6EF4A7852D4}"/>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8592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1820"/>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p:cNvCxnSpPr/>
          <p:nvPr/>
        </p:nvCxnSpPr>
        <p:spPr>
          <a:xfrm>
            <a:off x="1707409" y="205498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707409" y="335112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E1E333A-4E57-4808-8E15-FD52B864275C}"/>
              </a:ext>
            </a:extLst>
          </p:cNvPr>
          <p:cNvSpPr txBox="1"/>
          <p:nvPr/>
        </p:nvSpPr>
        <p:spPr>
          <a:xfrm>
            <a:off x="1707409" y="1156623"/>
            <a:ext cx="7200000" cy="2039020"/>
          </a:xfrm>
          <a:prstGeom prst="rect">
            <a:avLst/>
          </a:prstGeom>
          <a:noFill/>
        </p:spPr>
        <p:txBody>
          <a:bodyPr wrap="square" lIns="91440" tIns="45720" rIns="91440" bIns="45720" rtlCol="0" anchor="t">
            <a:spAutoFit/>
          </a:bodyPr>
          <a:lstStyle/>
          <a:p>
            <a:pPr>
              <a:lnSpc>
                <a:spcPct val="110000"/>
              </a:lnSpc>
            </a:pPr>
            <a:r>
              <a:rPr lang="ja-JP" altLang="en-US" sz="2400" b="1" dirty="0">
                <a:solidFill>
                  <a:srgbClr val="009650"/>
                </a:solidFill>
                <a:latin typeface="Meiryo" charset="-128"/>
                <a:ea typeface="Meiryo" charset="-128"/>
                <a:cs typeface="Meiryo" charset="-128"/>
              </a:rPr>
              <a:t>１</a:t>
            </a:r>
            <a:r>
              <a:rPr lang="en-US" altLang="ja-JP" sz="2400" b="1" dirty="0">
                <a:solidFill>
                  <a:srgbClr val="009650"/>
                </a:solidFill>
                <a:latin typeface="Meiryo" charset="-128"/>
                <a:ea typeface="Meiryo" charset="-128"/>
                <a:cs typeface="Meiryo" charset="-128"/>
              </a:rPr>
              <a:t>.SH"U"N</a:t>
            </a:r>
            <a:r>
              <a:rPr lang="ja-JP" altLang="en-US" sz="2400" b="1" dirty="0">
                <a:solidFill>
                  <a:srgbClr val="009650"/>
                </a:solidFill>
                <a:latin typeface="Meiryo" charset="-128"/>
                <a:ea typeface="Meiryo" charset="-128"/>
                <a:cs typeface="Meiryo" charset="-128"/>
              </a:rPr>
              <a:t>プロジェクトを知りましょう</a:t>
            </a:r>
            <a:endParaRPr lang="en-US" altLang="ja-JP" sz="2400" b="1" dirty="0">
              <a:solidFill>
                <a:srgbClr val="009650"/>
              </a:solidFill>
              <a:latin typeface="Meiryo" charset="-128"/>
              <a:ea typeface="Meiryo" charset="-128"/>
              <a:cs typeface="Meiryo" charset="-128"/>
            </a:endParaRPr>
          </a:p>
          <a:p>
            <a:pPr marL="182245" algn="dist">
              <a:lnSpc>
                <a:spcPct val="110000"/>
              </a:lnSpc>
            </a:pPr>
            <a:r>
              <a:rPr lang="ja-JP" altLang="en-US" b="1" dirty="0">
                <a:latin typeface="Meiryo" charset="-128"/>
                <a:ea typeface="Meiryo" charset="-128"/>
                <a:cs typeface="Meiryo" charset="-128"/>
              </a:rPr>
              <a:t>Ａ</a:t>
            </a:r>
            <a:r>
              <a:rPr lang="en-US" altLang="ja-JP" b="1" dirty="0">
                <a:latin typeface="Meiryo" charset="-128"/>
                <a:ea typeface="Meiryo" charset="-128"/>
                <a:cs typeface="Meiryo" charset="-128"/>
              </a:rPr>
              <a:t>.SH"U"N</a:t>
            </a:r>
            <a:r>
              <a:rPr lang="ja-JP" altLang="en-US" b="1" dirty="0">
                <a:latin typeface="Meiryo" charset="-128"/>
                <a:ea typeface="Meiryo" charset="-128"/>
                <a:cs typeface="Meiryo" charset="-128"/>
              </a:rPr>
              <a:t>プロジェクトとは？</a:t>
            </a:r>
            <a:r>
              <a:rPr lang="en-US" altLang="ja-JP" b="1" dirty="0">
                <a:latin typeface="Meiryo" charset="-128"/>
                <a:ea typeface="Meiryo" charset="-128"/>
                <a:cs typeface="Meiryo" charset="-128"/>
              </a:rPr>
              <a:t> …………………………… P4</a:t>
            </a:r>
            <a:endParaRPr lang="en-US" altLang="ja-JP" sz="1400" b="1" dirty="0">
              <a:solidFill>
                <a:srgbClr val="009650"/>
              </a:solidFill>
              <a:latin typeface="Meiryo" charset="-128"/>
              <a:ea typeface="Meiryo" charset="-128"/>
              <a:cs typeface="Meiryo" charset="-128"/>
            </a:endParaRPr>
          </a:p>
          <a:p>
            <a:pPr>
              <a:lnSpc>
                <a:spcPct val="110000"/>
              </a:lnSpc>
            </a:pPr>
            <a:endParaRPr lang="en-US" altLang="ja-JP" sz="1400" b="1" dirty="0">
              <a:solidFill>
                <a:srgbClr val="009650"/>
              </a:solidFill>
              <a:latin typeface="Meiryo" charset="-128"/>
              <a:ea typeface="Meiryo" charset="-128"/>
              <a:cs typeface="Meiryo" charset="-128"/>
            </a:endParaRPr>
          </a:p>
          <a:p>
            <a:pPr>
              <a:lnSpc>
                <a:spcPct val="110000"/>
              </a:lnSpc>
            </a:pPr>
            <a:r>
              <a:rPr lang="ja-JP" altLang="en-US" sz="2300" b="1" dirty="0">
                <a:solidFill>
                  <a:srgbClr val="009650"/>
                </a:solidFill>
                <a:latin typeface="Meiryo" charset="-128"/>
                <a:ea typeface="Meiryo" charset="-128"/>
                <a:cs typeface="Meiryo" charset="-128"/>
              </a:rPr>
              <a:t>２</a:t>
            </a:r>
            <a:r>
              <a:rPr lang="en-US" altLang="ja-JP" sz="2300" b="1" dirty="0">
                <a:solidFill>
                  <a:srgbClr val="009650"/>
                </a:solidFill>
                <a:latin typeface="Meiryo" charset="-128"/>
                <a:ea typeface="Meiryo" charset="-128"/>
                <a:cs typeface="Meiryo" charset="-128"/>
              </a:rPr>
              <a:t>.SH“U”N</a:t>
            </a:r>
            <a:r>
              <a:rPr lang="ja-JP" altLang="en-US" sz="2300" b="1" dirty="0">
                <a:solidFill>
                  <a:srgbClr val="009650"/>
                </a:solidFill>
                <a:latin typeface="Meiryo" charset="-128"/>
                <a:ea typeface="Meiryo" charset="-128"/>
                <a:cs typeface="Meiryo" charset="-128"/>
              </a:rPr>
              <a:t>プロジェクトの準備をしましょう</a:t>
            </a:r>
            <a:endParaRPr lang="en-US" altLang="ja-JP" sz="2300" b="1" dirty="0">
              <a:solidFill>
                <a:srgbClr val="009650"/>
              </a:solidFill>
              <a:latin typeface="Meiryo" charset="-128"/>
              <a:ea typeface="Meiryo" charset="-128"/>
              <a:cs typeface="Meiryo" charset="-128"/>
            </a:endParaRPr>
          </a:p>
          <a:p>
            <a:pPr marL="182245" algn="dist">
              <a:lnSpc>
                <a:spcPct val="110000"/>
              </a:lnSpc>
            </a:pPr>
            <a:r>
              <a:rPr lang="ja-JP" altLang="en-US" b="1" dirty="0">
                <a:latin typeface="Meiryo" charset="-128"/>
                <a:ea typeface="Meiryo" charset="-128"/>
                <a:cs typeface="Meiryo" charset="-128"/>
              </a:rPr>
              <a:t>Ａ</a:t>
            </a:r>
            <a:r>
              <a:rPr lang="en-US" altLang="ja-JP" b="1" dirty="0">
                <a:latin typeface="Meiryo" charset="-128"/>
                <a:ea typeface="Meiryo" charset="-128"/>
                <a:cs typeface="Meiryo" charset="-128"/>
              </a:rPr>
              <a:t>.SH"U"N</a:t>
            </a:r>
            <a:r>
              <a:rPr lang="ja-JP" altLang="en-US" b="1" dirty="0">
                <a:latin typeface="Meiryo" charset="-128"/>
                <a:ea typeface="Meiryo" charset="-128"/>
                <a:cs typeface="Meiryo" charset="-128"/>
              </a:rPr>
              <a:t>プロジェクトアプリのインストールのしかた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endParaRPr lang="ja-JP" altLang="en-US" b="1" dirty="0">
              <a:latin typeface="Meiryo" charset="-128"/>
              <a:ea typeface="Meiryo" charset="-128"/>
              <a:cs typeface="Meiryo" charset="-128"/>
            </a:endParaRPr>
          </a:p>
          <a:p>
            <a:pPr marL="182245" algn="dist">
              <a:lnSpc>
                <a:spcPct val="110000"/>
              </a:lnSpc>
            </a:pPr>
            <a:r>
              <a:rPr lang="ja-JP" altLang="en-US" b="1" dirty="0">
                <a:latin typeface="Meiryo" charset="-128"/>
                <a:ea typeface="Meiryo" charset="-128"/>
                <a:cs typeface="Meiryo" charset="-128"/>
              </a:rPr>
              <a:t>Ｂ</a:t>
            </a:r>
            <a:r>
              <a:rPr lang="en-US" altLang="ja-JP" b="1" dirty="0">
                <a:latin typeface="Meiryo" charset="-128"/>
                <a:ea typeface="Meiryo" charset="-128"/>
                <a:cs typeface="Meiryo" charset="-128"/>
              </a:rPr>
              <a:t>.SH"U"N</a:t>
            </a:r>
            <a:r>
              <a:rPr lang="ja-JP" altLang="en-US" b="1" dirty="0">
                <a:latin typeface="Meiryo" charset="-128"/>
                <a:ea typeface="Meiryo" charset="-128"/>
                <a:cs typeface="Meiryo" charset="-128"/>
              </a:rPr>
              <a:t>プロジェクトの利用設定</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p:txBody>
      </p:sp>
      <p:sp>
        <p:nvSpPr>
          <p:cNvPr id="3" name="テキスト ボックス 2">
            <a:extLst>
              <a:ext uri="{FF2B5EF4-FFF2-40B4-BE49-F238E27FC236}">
                <a16:creationId xmlns:a16="http://schemas.microsoft.com/office/drawing/2014/main" id="{93935AA9-519D-F2BF-D596-C91B0011ACCE}"/>
              </a:ext>
            </a:extLst>
          </p:cNvPr>
          <p:cNvSpPr txBox="1"/>
          <p:nvPr/>
        </p:nvSpPr>
        <p:spPr>
          <a:xfrm>
            <a:off x="1688890" y="3567148"/>
            <a:ext cx="7200000" cy="2022092"/>
          </a:xfrm>
          <a:prstGeom prst="rect">
            <a:avLst/>
          </a:prstGeom>
          <a:noFill/>
        </p:spPr>
        <p:txBody>
          <a:bodyPr wrap="square">
            <a:spAutoFit/>
          </a:bodyPr>
          <a:lstStyle/>
          <a:p>
            <a:pPr>
              <a:lnSpc>
                <a:spcPct val="110000"/>
              </a:lnSpc>
            </a:pPr>
            <a:r>
              <a:rPr lang="ja-JP" altLang="en-US" sz="2400" b="1" dirty="0">
                <a:solidFill>
                  <a:srgbClr val="009650"/>
                </a:solidFill>
                <a:latin typeface="Meiryo" charset="-128"/>
                <a:ea typeface="Meiryo" charset="-128"/>
                <a:cs typeface="Meiryo" charset="-128"/>
              </a:rPr>
              <a:t>３</a:t>
            </a:r>
            <a:r>
              <a:rPr lang="en-US" altLang="ja-JP" sz="2400" b="1" dirty="0">
                <a:solidFill>
                  <a:srgbClr val="009650"/>
                </a:solidFill>
                <a:latin typeface="Meiryo" charset="-128"/>
                <a:ea typeface="Meiryo" charset="-128"/>
                <a:cs typeface="Meiryo" charset="-128"/>
              </a:rPr>
              <a:t>.SH“U”N</a:t>
            </a:r>
            <a:r>
              <a:rPr lang="ja-JP" altLang="en-US" sz="2400" b="1" dirty="0">
                <a:solidFill>
                  <a:srgbClr val="009650"/>
                </a:solidFill>
                <a:latin typeface="Meiryo" charset="-128"/>
                <a:ea typeface="Meiryo" charset="-128"/>
                <a:cs typeface="Meiryo" charset="-128"/>
              </a:rPr>
              <a:t>プロジェクトアプリを活用してみよう</a:t>
            </a:r>
            <a:endParaRPr lang="en-US" altLang="ja-JP" sz="2400" b="1" dirty="0">
              <a:solidFill>
                <a:srgbClr val="009650"/>
              </a:solidFill>
              <a:latin typeface="Meiryo" charset="-128"/>
              <a:ea typeface="Meiryo" charset="-128"/>
              <a:cs typeface="Meiryo" charset="-128"/>
            </a:endParaRPr>
          </a:p>
          <a:p>
            <a:pPr marL="182245">
              <a:lnSpc>
                <a:spcPct val="110000"/>
              </a:lnSpc>
            </a:pPr>
            <a:r>
              <a:rPr lang="en-US" altLang="ja-JP" b="1" dirty="0">
                <a:latin typeface="Meiryo"/>
                <a:ea typeface="Meiryo"/>
                <a:cs typeface="Meiryo" charset="-128"/>
              </a:rPr>
              <a:t>A.</a:t>
            </a:r>
            <a:r>
              <a:rPr lang="ja-JP" altLang="en-US" b="1" dirty="0">
                <a:latin typeface="Meiryo" charset="-128"/>
                <a:ea typeface="Meiryo" charset="-128"/>
                <a:cs typeface="Meiryo" charset="-128"/>
              </a:rPr>
              <a:t>アプリの画面説明 </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12</a:t>
            </a:r>
            <a:endParaRPr lang="en-US" altLang="ja-JP" b="1" dirty="0">
              <a:latin typeface="Meiryo" charset="-128"/>
              <a:ea typeface="Meiryo" charset="-128"/>
              <a:cs typeface="Meiryo" charset="-128"/>
            </a:endParaRPr>
          </a:p>
          <a:p>
            <a:pPr marL="182245" algn="dist">
              <a:lnSpc>
                <a:spcPct val="110000"/>
              </a:lnSpc>
            </a:pPr>
            <a:r>
              <a:rPr lang="en-US" altLang="ja-JP" b="1" dirty="0">
                <a:latin typeface="Meiryo"/>
                <a:ea typeface="Meiryo"/>
                <a:cs typeface="Meiryo" charset="-128"/>
              </a:rPr>
              <a:t>B.</a:t>
            </a:r>
            <a:r>
              <a:rPr lang="ja-JP" altLang="en-US" b="1" dirty="0">
                <a:latin typeface="Meiryo"/>
                <a:ea typeface="Meiryo"/>
                <a:cs typeface="Meiryo" charset="-128"/>
              </a:rPr>
              <a:t>アプリを活用してみよう</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14</a:t>
            </a:r>
          </a:p>
          <a:p>
            <a:pPr marL="182245" algn="dist">
              <a:lnSpc>
                <a:spcPct val="110000"/>
              </a:lnSpc>
            </a:pPr>
            <a:r>
              <a:rPr lang="en-US" altLang="ja-JP" b="1" dirty="0">
                <a:latin typeface="Meiryo" charset="-128"/>
                <a:ea typeface="Meiryo" charset="-128"/>
                <a:cs typeface="Meiryo" charset="-128"/>
              </a:rPr>
              <a:t>C</a:t>
            </a:r>
            <a:r>
              <a:rPr lang="en-US" altLang="ja-JP" b="1" dirty="0">
                <a:latin typeface="Meiryo"/>
                <a:ea typeface="Meiryo"/>
                <a:cs typeface="Meiryo" charset="-128"/>
              </a:rPr>
              <a:t>.</a:t>
            </a:r>
            <a:r>
              <a:rPr lang="ja-JP" altLang="en-US" b="1" dirty="0">
                <a:latin typeface="Meiryo"/>
                <a:ea typeface="Meiryo"/>
                <a:cs typeface="Meiryo" charset="-128"/>
              </a:rPr>
              <a:t>さかなを調べてみよう</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18</a:t>
            </a:r>
          </a:p>
          <a:p>
            <a:pPr marL="182245" algn="dist">
              <a:lnSpc>
                <a:spcPct val="110000"/>
              </a:lnSpc>
            </a:pPr>
            <a:r>
              <a:rPr lang="en-US" altLang="ja-JP" b="1" dirty="0">
                <a:latin typeface="Meiryo" charset="-128"/>
                <a:ea typeface="Meiryo" charset="-128"/>
                <a:cs typeface="Meiryo" charset="-128"/>
              </a:rPr>
              <a:t>D</a:t>
            </a:r>
            <a:r>
              <a:rPr lang="en-US" altLang="ja-JP" b="1" dirty="0">
                <a:latin typeface="Meiryo"/>
                <a:ea typeface="Meiryo"/>
                <a:cs typeface="Meiryo" charset="-128"/>
              </a:rPr>
              <a:t>.</a:t>
            </a:r>
            <a:r>
              <a:rPr lang="ja-JP" altLang="en-US" b="1" dirty="0">
                <a:latin typeface="Meiryo"/>
                <a:ea typeface="Meiryo"/>
                <a:cs typeface="Meiryo" charset="-128"/>
              </a:rPr>
              <a:t>問い合わせ先</a:t>
            </a:r>
            <a:r>
              <a:rPr lang="en-US" altLang="ja-JP" b="1" dirty="0">
                <a:latin typeface="Meiryo"/>
                <a:ea typeface="Meiryo"/>
                <a:cs typeface="Meiryo" charset="-128"/>
              </a:rPr>
              <a:t>……………………………………………………</a:t>
            </a:r>
            <a:r>
              <a:rPr lang="ja-JP" altLang="en-US" b="1" dirty="0">
                <a:latin typeface="Meiryo"/>
                <a:ea typeface="Meiryo"/>
                <a:cs typeface="Meiryo" charset="-128"/>
              </a:rPr>
              <a:t>Ｐ</a:t>
            </a:r>
            <a:r>
              <a:rPr lang="en-US" altLang="ja-JP" b="1" dirty="0">
                <a:latin typeface="Meiryo"/>
                <a:ea typeface="Meiryo"/>
                <a:cs typeface="Meiryo" charset="-128"/>
              </a:rPr>
              <a:t>20</a:t>
            </a:r>
          </a:p>
          <a:p>
            <a:pPr marL="182245" algn="dist">
              <a:lnSpc>
                <a:spcPct val="110000"/>
              </a:lnSpc>
            </a:pPr>
            <a:endParaRPr lang="en-US" altLang="ja-JP" b="1" dirty="0">
              <a:latin typeface="Meiryo"/>
              <a:ea typeface="Meiryo"/>
              <a:cs typeface="Meiryo" charset="-128"/>
            </a:endParaRPr>
          </a:p>
        </p:txBody>
      </p:sp>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5944" y="529052"/>
            <a:ext cx="7200000" cy="540000"/>
          </a:xfrm>
        </p:spPr>
        <p:txBody>
          <a:bodyPr vert="horz">
            <a:noAutofit/>
          </a:bodyPr>
          <a:lstStyle/>
          <a:p>
            <a:r>
              <a:rPr lang="ja-JP" altLang="en-US" dirty="0"/>
              <a:t>問い合わせ先</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9" name="サブタイトル 2">
            <a:extLst>
              <a:ext uri="{FF2B5EF4-FFF2-40B4-BE49-F238E27FC236}">
                <a16:creationId xmlns:a16="http://schemas.microsoft.com/office/drawing/2014/main" id="{A07D7FCA-BC8D-56B8-C81C-6FD8A7FFFC1D}"/>
              </a:ext>
            </a:extLst>
          </p:cNvPr>
          <p:cNvSpPr>
            <a:spLocks noGrp="1"/>
          </p:cNvSpPr>
          <p:nvPr>
            <p:ph type="subTitle" idx="1"/>
          </p:nvPr>
        </p:nvSpPr>
        <p:spPr>
          <a:xfrm>
            <a:off x="431540" y="1407095"/>
            <a:ext cx="8280920" cy="1157809"/>
          </a:xfrm>
        </p:spPr>
        <p:txBody>
          <a:bodyPr numCol="1">
            <a:noAutofit/>
          </a:bodyPr>
          <a:lstStyle/>
          <a:p>
            <a:pPr>
              <a:lnSpc>
                <a:spcPct val="100000"/>
              </a:lnSpc>
              <a:spcBef>
                <a:spcPts val="0"/>
              </a:spcBef>
            </a:pPr>
            <a:r>
              <a:rPr lang="en-US" altLang="ja-JP" dirty="0"/>
              <a:t>SH“U”N</a:t>
            </a:r>
            <a:r>
              <a:rPr lang="ja-JP" altLang="en-US" dirty="0"/>
              <a:t>プロジェクトを利用するための動作環境や操作方法や最新情報などは以下のメールアドレスまたはサイトをご参照ください。</a:t>
            </a:r>
            <a:endParaRPr lang="en-US" altLang="ja-JP" dirty="0"/>
          </a:p>
          <a:p>
            <a:pPr>
              <a:lnSpc>
                <a:spcPct val="100000"/>
              </a:lnSpc>
              <a:spcBef>
                <a:spcPts val="400"/>
              </a:spcBef>
            </a:pPr>
            <a:endParaRPr lang="en-US" altLang="ja-JP" sz="800" dirty="0"/>
          </a:p>
        </p:txBody>
      </p:sp>
      <p:sp>
        <p:nvSpPr>
          <p:cNvPr id="11" name="テキスト ボックス 10">
            <a:extLst>
              <a:ext uri="{FF2B5EF4-FFF2-40B4-BE49-F238E27FC236}">
                <a16:creationId xmlns:a16="http://schemas.microsoft.com/office/drawing/2014/main" id="{591D7E4A-9ABF-D6EF-44DB-1298307AF4CD}"/>
              </a:ext>
            </a:extLst>
          </p:cNvPr>
          <p:cNvSpPr txBox="1"/>
          <p:nvPr/>
        </p:nvSpPr>
        <p:spPr>
          <a:xfrm>
            <a:off x="1071755" y="2708920"/>
            <a:ext cx="7000490" cy="2862322"/>
          </a:xfrm>
          <a:prstGeom prst="rect">
            <a:avLst/>
          </a:prstGeom>
          <a:noFill/>
        </p:spPr>
        <p:txBody>
          <a:bodyPr wrap="square">
            <a:spAutoFit/>
          </a:bodyPr>
          <a:lstStyle/>
          <a:p>
            <a:pPr algn="l"/>
            <a:r>
              <a:rPr lang="ja-JP" altLang="en-US" b="1" i="0" dirty="0">
                <a:effectLst/>
                <a:latin typeface="メイリオ" panose="020B0604030504040204" pitchFamily="50" charset="-128"/>
                <a:ea typeface="メイリオ" panose="020B0604030504040204" pitchFamily="50" charset="-128"/>
              </a:rPr>
              <a:t>■お問い合わせ先</a:t>
            </a:r>
            <a:endParaRPr lang="en-US" altLang="ja-JP" b="1" i="0" dirty="0">
              <a:effectLst/>
              <a:latin typeface="メイリオ" panose="020B0604030504040204" pitchFamily="50" charset="-128"/>
              <a:ea typeface="メイリオ" panose="020B0604030504040204" pitchFamily="50" charset="-128"/>
            </a:endParaRPr>
          </a:p>
          <a:p>
            <a:pPr algn="l"/>
            <a:endParaRPr lang="en-US" altLang="ja-JP" b="1" i="0" dirty="0">
              <a:effectLst/>
              <a:latin typeface="メイリオ" panose="020B0604030504040204" pitchFamily="50" charset="-128"/>
              <a:ea typeface="メイリオ" panose="020B0604030504040204" pitchFamily="50" charset="-128"/>
            </a:endParaRPr>
          </a:p>
          <a:p>
            <a:pPr algn="l"/>
            <a:r>
              <a:rPr lang="ja-JP" altLang="en-US" b="1" i="0" dirty="0">
                <a:effectLst/>
                <a:latin typeface="メイリオ" panose="020B0604030504040204" pitchFamily="50" charset="-128"/>
                <a:ea typeface="メイリオ" panose="020B0604030504040204" pitchFamily="50" charset="-128"/>
              </a:rPr>
              <a:t>メールアドレス</a:t>
            </a:r>
          </a:p>
          <a:p>
            <a:pPr algn="l"/>
            <a:r>
              <a:rPr lang="en-US" altLang="ja-JP" b="1" i="0" dirty="0">
                <a:solidFill>
                  <a:srgbClr val="0283CE"/>
                </a:solidFill>
                <a:effectLst/>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SH-U-N_REQUEST@ml.affrc.go.jp </a:t>
            </a:r>
            <a:br>
              <a:rPr lang="ja-JP" altLang="en-US" b="1" dirty="0">
                <a:latin typeface="メイリオ" panose="020B0604030504040204" pitchFamily="50" charset="-128"/>
                <a:ea typeface="メイリオ" panose="020B0604030504040204" pitchFamily="50" charset="-128"/>
              </a:rPr>
            </a:br>
            <a:br>
              <a:rPr lang="ja-JP" altLang="en-US" b="1" dirty="0">
                <a:latin typeface="メイリオ" panose="020B0604030504040204" pitchFamily="50" charset="-128"/>
                <a:ea typeface="メイリオ" panose="020B0604030504040204" pitchFamily="50" charset="-128"/>
              </a:rPr>
            </a:br>
            <a:r>
              <a:rPr lang="ja-JP" altLang="en-US" b="1" i="0" dirty="0">
                <a:effectLst/>
                <a:latin typeface="メイリオ" panose="020B0604030504040204" pitchFamily="50" charset="-128"/>
                <a:ea typeface="メイリオ" panose="020B0604030504040204" pitchFamily="50" charset="-128"/>
              </a:rPr>
              <a:t>水産研究・教育機構のホームページ</a:t>
            </a:r>
            <a:endParaRPr lang="en-US" altLang="ja-JP" b="1" i="0" dirty="0">
              <a:effectLst/>
              <a:latin typeface="メイリオ" panose="020B0604030504040204" pitchFamily="50" charset="-128"/>
              <a:ea typeface="メイリオ" panose="020B0604030504040204" pitchFamily="50" charset="-128"/>
            </a:endParaRPr>
          </a:p>
          <a:p>
            <a:pPr algn="l"/>
            <a:r>
              <a:rPr lang="en-US" altLang="ja-JP" b="1" i="0" dirty="0">
                <a:solidFill>
                  <a:srgbClr val="0283CE"/>
                </a:solidFill>
                <a:effectLst/>
                <a:latin typeface="メイリオ" panose="020B0604030504040204" pitchFamily="50" charset="-128"/>
                <a:ea typeface="メイリオ" panose="020B0604030504040204" pitchFamily="50" charset="-128"/>
                <a:hlinkClick r:id="rId4">
                  <a:extLst>
                    <a:ext uri="{A12FA001-AC4F-418D-AE19-62706E023703}">
                      <ahyp:hlinkClr xmlns:ahyp="http://schemas.microsoft.com/office/drawing/2018/hyperlinkcolor" val="tx"/>
                    </a:ext>
                  </a:extLst>
                </a:hlinkClick>
              </a:rPr>
              <a:t>http://www.fra.affrc.go.jp/</a:t>
            </a:r>
            <a:endParaRPr lang="en-US" altLang="ja-JP" b="1" i="0" dirty="0">
              <a:solidFill>
                <a:srgbClr val="333333"/>
              </a:solidFill>
              <a:effectLst/>
              <a:latin typeface="メイリオ" panose="020B0604030504040204" pitchFamily="50" charset="-128"/>
              <a:ea typeface="メイリオ" panose="020B0604030504040204" pitchFamily="50" charset="-128"/>
            </a:endParaRPr>
          </a:p>
          <a:p>
            <a:pPr algn="l"/>
            <a:br>
              <a:rPr lang="en-US" altLang="ja-JP" b="1" dirty="0">
                <a:latin typeface="メイリオ" panose="020B0604030504040204" pitchFamily="50" charset="-128"/>
                <a:ea typeface="メイリオ" panose="020B0604030504040204" pitchFamily="50" charset="-128"/>
              </a:rPr>
            </a:br>
            <a:r>
              <a:rPr lang="ja-JP" altLang="en-US" b="1" i="0" dirty="0">
                <a:effectLst/>
                <a:latin typeface="メイリオ" panose="020B0604030504040204" pitchFamily="50" charset="-128"/>
                <a:ea typeface="メイリオ" panose="020B0604030504040204" pitchFamily="50" charset="-128"/>
              </a:rPr>
              <a:t>水産研究・教育機構内の</a:t>
            </a:r>
            <a:r>
              <a:rPr lang="en-US" altLang="ja-JP" b="1" i="0" dirty="0">
                <a:effectLst/>
                <a:latin typeface="メイリオ" panose="020B0604030504040204" pitchFamily="50" charset="-128"/>
                <a:ea typeface="メイリオ" panose="020B0604030504040204" pitchFamily="50" charset="-128"/>
              </a:rPr>
              <a:t>SH“U”N</a:t>
            </a:r>
            <a:r>
              <a:rPr lang="ja-JP" altLang="en-US" b="1" i="0" dirty="0">
                <a:effectLst/>
                <a:latin typeface="メイリオ" panose="020B0604030504040204" pitchFamily="50" charset="-128"/>
                <a:ea typeface="メイリオ" panose="020B0604030504040204" pitchFamily="50" charset="-128"/>
              </a:rPr>
              <a:t>プロジェクトホームページ</a:t>
            </a:r>
          </a:p>
          <a:p>
            <a:pPr algn="l"/>
            <a:r>
              <a:rPr lang="en-US" altLang="ja-JP" b="1" i="0" dirty="0">
                <a:solidFill>
                  <a:srgbClr val="0283CE"/>
                </a:solidFill>
                <a:effectLst/>
                <a:latin typeface="メイリオ" panose="020B0604030504040204" pitchFamily="50" charset="-128"/>
                <a:ea typeface="メイリオ" panose="020B0604030504040204" pitchFamily="50" charset="-128"/>
                <a:hlinkClick r:id="rId5">
                  <a:extLst>
                    <a:ext uri="{A12FA001-AC4F-418D-AE19-62706E023703}">
                      <ahyp:hlinkClr xmlns:ahyp="http://schemas.microsoft.com/office/drawing/2018/hyperlinkcolor" val="tx"/>
                    </a:ext>
                  </a:extLst>
                </a:hlinkClick>
              </a:rPr>
              <a:t>http://www.fra.affrc.go.jp/SH"U"N/index.html</a:t>
            </a:r>
            <a:endParaRPr lang="en-US" altLang="ja-JP" b="1" i="0" dirty="0">
              <a:solidFill>
                <a:srgbClr val="333333"/>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295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311581"/>
            <a:ext cx="72008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SH"U"N</a:t>
            </a:r>
            <a:r>
              <a:rPr lang="ja-JP" altLang="en-US" sz="4800" dirty="0">
                <a:solidFill>
                  <a:srgbClr val="009650"/>
                </a:solidFill>
              </a:rPr>
              <a:t>プロジェクトを知りましょう</a:t>
            </a:r>
            <a:endParaRPr lang="en-US" altLang="ja-JP" sz="4800" dirty="0">
              <a:solidFill>
                <a:srgbClr val="009650"/>
              </a:solidFill>
            </a:endParaRPr>
          </a:p>
        </p:txBody>
      </p:sp>
    </p:spTree>
    <p:extLst>
      <p:ext uri="{BB962C8B-B14F-4D97-AF65-F5344CB8AC3E}">
        <p14:creationId xmlns:p14="http://schemas.microsoft.com/office/powerpoint/2010/main" val="608965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F88E71C4-7719-0AAA-3259-7BC1A987C052}"/>
              </a:ext>
            </a:extLst>
          </p:cNvPr>
          <p:cNvSpPr>
            <a:spLocks noGrp="1"/>
          </p:cNvSpPr>
          <p:nvPr>
            <p:ph type="ctrTitle"/>
          </p:nvPr>
        </p:nvSpPr>
        <p:spPr>
          <a:xfrm>
            <a:off x="1767718" y="521210"/>
            <a:ext cx="5580374" cy="547842"/>
          </a:xfrm>
        </p:spPr>
        <p:txBody>
          <a:bodyPr wrap="none">
            <a:spAutoFit/>
          </a:bodyPr>
          <a:lstStyle/>
          <a:p>
            <a:r>
              <a:rPr lang="en-US" altLang="ja-JP" dirty="0"/>
              <a:t>SH"U"N</a:t>
            </a:r>
            <a:r>
              <a:rPr lang="ja-JP" altLang="en-US" dirty="0"/>
              <a:t>プロジェクトとは？</a:t>
            </a:r>
          </a:p>
        </p:txBody>
      </p:sp>
      <p:sp>
        <p:nvSpPr>
          <p:cNvPr id="10" name="Title 1">
            <a:extLst>
              <a:ext uri="{FF2B5EF4-FFF2-40B4-BE49-F238E27FC236}">
                <a16:creationId xmlns:a16="http://schemas.microsoft.com/office/drawing/2014/main" id="{FF676029-D97C-4CE0-3B2C-749CB8D8D2B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1030" name="Picture 6">
            <a:extLst>
              <a:ext uri="{FF2B5EF4-FFF2-40B4-BE49-F238E27FC236}">
                <a16:creationId xmlns:a16="http://schemas.microsoft.com/office/drawing/2014/main" id="{DBA49E39-A309-9838-357B-95F72EA60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498" y="1883524"/>
            <a:ext cx="2636912" cy="26095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B39E1E2-3C36-BC10-9A40-F360D2EEA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705" y="2999660"/>
            <a:ext cx="2609528" cy="260952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1F019F8-B5C5-43DA-9D11-89C5639822B9}"/>
              </a:ext>
            </a:extLst>
          </p:cNvPr>
          <p:cNvSpPr txBox="1"/>
          <p:nvPr/>
        </p:nvSpPr>
        <p:spPr>
          <a:xfrm>
            <a:off x="4708741" y="4997436"/>
            <a:ext cx="4025492" cy="1374735"/>
          </a:xfrm>
          <a:prstGeom prst="rect">
            <a:avLst/>
          </a:prstGeom>
          <a:noFill/>
        </p:spPr>
        <p:txBody>
          <a:bodyPr wrap="square" rtlCol="0">
            <a:spAutoFit/>
          </a:bodyPr>
          <a:lstStyle/>
          <a:p>
            <a:pPr>
              <a:spcBef>
                <a:spcPts val="400"/>
              </a:spcBef>
            </a:pPr>
            <a:r>
              <a:rPr lang="en-US" altLang="ja-JP" sz="2000" dirty="0">
                <a:latin typeface="メイリオ" panose="020B0604030504040204" pitchFamily="50" charset="-128"/>
                <a:ea typeface="メイリオ" panose="020B0604030504040204" pitchFamily="50" charset="-128"/>
              </a:rPr>
              <a:t>SH“U”N</a:t>
            </a:r>
            <a:r>
              <a:rPr lang="ja-JP" altLang="en-US" sz="2000" dirty="0">
                <a:latin typeface="メイリオ" panose="020B0604030504040204" pitchFamily="50" charset="-128"/>
                <a:ea typeface="メイリオ" panose="020B0604030504040204" pitchFamily="50" charset="-128"/>
              </a:rPr>
              <a:t>プロジェクトでは、</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活動を通じて持続可能な水産物の利用を推進し、人々にその重要性を伝えることを目指しています。</a:t>
            </a:r>
          </a:p>
        </p:txBody>
      </p:sp>
      <p:sp>
        <p:nvSpPr>
          <p:cNvPr id="11" name="テキスト ボックス 10">
            <a:extLst>
              <a:ext uri="{FF2B5EF4-FFF2-40B4-BE49-F238E27FC236}">
                <a16:creationId xmlns:a16="http://schemas.microsoft.com/office/drawing/2014/main" id="{807C6AA5-93CA-455F-9A51-8442149608AB}"/>
              </a:ext>
            </a:extLst>
          </p:cNvPr>
          <p:cNvSpPr txBox="1"/>
          <p:nvPr/>
        </p:nvSpPr>
        <p:spPr>
          <a:xfrm>
            <a:off x="324462" y="1359944"/>
            <a:ext cx="8495076" cy="1323439"/>
          </a:xfrm>
          <a:prstGeom prst="rect">
            <a:avLst/>
          </a:prstGeom>
          <a:noFill/>
          <a:ln w="28575">
            <a:solidFill>
              <a:srgbClr val="00965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ja-JP" sz="2000" b="1" dirty="0">
                <a:solidFill>
                  <a:srgbClr val="009650"/>
                </a:solidFill>
                <a:latin typeface="メイリオ" panose="020B0604030504040204" pitchFamily="50" charset="-128"/>
                <a:ea typeface="メイリオ" panose="020B0604030504040204" pitchFamily="50" charset="-128"/>
              </a:rPr>
              <a:t>SH</a:t>
            </a:r>
            <a:r>
              <a:rPr kumimoji="1" lang="ja-JP" altLang="en-US" sz="2000" b="1" dirty="0">
                <a:solidFill>
                  <a:srgbClr val="009650"/>
                </a:solidFill>
                <a:latin typeface="メイリオ" panose="020B0604030504040204" pitchFamily="50" charset="-128"/>
                <a:ea typeface="メイリオ" panose="020B0604030504040204" pitchFamily="50" charset="-128"/>
              </a:rPr>
              <a:t>“</a:t>
            </a:r>
            <a:r>
              <a:rPr kumimoji="1" lang="en-US" altLang="ja-JP" sz="2000" b="1" dirty="0">
                <a:solidFill>
                  <a:srgbClr val="009650"/>
                </a:solidFill>
                <a:latin typeface="メイリオ" panose="020B0604030504040204" pitchFamily="50" charset="-128"/>
                <a:ea typeface="メイリオ" panose="020B0604030504040204" pitchFamily="50" charset="-128"/>
              </a:rPr>
              <a:t>U</a:t>
            </a:r>
            <a:r>
              <a:rPr kumimoji="1" lang="ja-JP" altLang="en-US" sz="2000" b="1" dirty="0">
                <a:solidFill>
                  <a:srgbClr val="009650"/>
                </a:solidFill>
                <a:latin typeface="メイリオ" panose="020B0604030504040204" pitchFamily="50" charset="-128"/>
                <a:ea typeface="メイリオ" panose="020B0604030504040204" pitchFamily="50" charset="-128"/>
              </a:rPr>
              <a:t>”</a:t>
            </a:r>
            <a:r>
              <a:rPr kumimoji="1" lang="en-US" altLang="ja-JP" sz="2000" b="1" dirty="0">
                <a:solidFill>
                  <a:srgbClr val="009650"/>
                </a:solidFill>
                <a:latin typeface="メイリオ" panose="020B0604030504040204" pitchFamily="50" charset="-128"/>
                <a:ea typeface="メイリオ" panose="020B0604030504040204" pitchFamily="50" charset="-128"/>
              </a:rPr>
              <a:t>N</a:t>
            </a:r>
            <a:r>
              <a:rPr kumimoji="1" lang="ja-JP" altLang="en-US" sz="2000" b="1" dirty="0">
                <a:solidFill>
                  <a:srgbClr val="009650"/>
                </a:solidFill>
                <a:latin typeface="メイリオ" panose="020B0604030504040204" pitchFamily="50" charset="-128"/>
                <a:ea typeface="メイリオ" panose="020B0604030504040204" pitchFamily="50" charset="-128"/>
              </a:rPr>
              <a:t>（しゅん）プロジェクトとは、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en-US" altLang="ja-JP" sz="2000" b="1" dirty="0" err="1">
                <a:solidFill>
                  <a:srgbClr val="009650"/>
                </a:solidFill>
                <a:latin typeface="メイリオ" panose="020B0604030504040204" pitchFamily="50" charset="-128"/>
                <a:ea typeface="メイリオ" panose="020B0604030504040204" pitchFamily="50" charset="-128"/>
              </a:rPr>
              <a:t>Sustainable,Healthy</a:t>
            </a:r>
            <a:r>
              <a:rPr kumimoji="1" lang="en-US" altLang="ja-JP" sz="2000" b="1" dirty="0">
                <a:solidFill>
                  <a:srgbClr val="009650"/>
                </a:solidFill>
                <a:latin typeface="メイリオ" panose="020B0604030504040204" pitchFamily="50" charset="-128"/>
                <a:ea typeface="メイリオ" panose="020B0604030504040204" pitchFamily="50" charset="-128"/>
              </a:rPr>
              <a:t> and “</a:t>
            </a:r>
            <a:r>
              <a:rPr kumimoji="1" lang="en-US" altLang="ja-JP" sz="2000" b="1" dirty="0" err="1">
                <a:solidFill>
                  <a:srgbClr val="009650"/>
                </a:solidFill>
                <a:latin typeface="メイリオ" panose="020B0604030504040204" pitchFamily="50" charset="-128"/>
                <a:ea typeface="メイリオ" panose="020B0604030504040204" pitchFamily="50" charset="-128"/>
              </a:rPr>
              <a:t>Umai”Nippon</a:t>
            </a:r>
            <a:r>
              <a:rPr kumimoji="1" lang="en-US" altLang="ja-JP" sz="2000" b="1" dirty="0">
                <a:solidFill>
                  <a:srgbClr val="009650"/>
                </a:solidFill>
                <a:latin typeface="メイリオ" panose="020B0604030504040204" pitchFamily="50" charset="-128"/>
                <a:ea typeface="メイリオ" panose="020B0604030504040204" pitchFamily="50" charset="-128"/>
              </a:rPr>
              <a:t> seafood project</a:t>
            </a:r>
          </a:p>
          <a:p>
            <a:r>
              <a:rPr lang="ja-JP" altLang="en-US" sz="2000" b="1" dirty="0">
                <a:solidFill>
                  <a:srgbClr val="009650"/>
                </a:solidFill>
                <a:latin typeface="メイリオ" panose="020B0604030504040204" pitchFamily="50" charset="-128"/>
                <a:ea typeface="メイリオ" panose="020B0604030504040204" pitchFamily="50" charset="-128"/>
              </a:rPr>
              <a:t>「持続して利用できる、健康によく“うまい”日本の魚プロジェクト」</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の略称です。</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5C6E31F9-E312-4DE8-9EB7-CB10E0049902}"/>
              </a:ext>
            </a:extLst>
          </p:cNvPr>
          <p:cNvSpPr txBox="1"/>
          <p:nvPr/>
        </p:nvSpPr>
        <p:spPr>
          <a:xfrm>
            <a:off x="324462" y="2839371"/>
            <a:ext cx="5384466" cy="1631216"/>
          </a:xfrm>
          <a:prstGeom prst="rect">
            <a:avLst/>
          </a:prstGeom>
          <a:noFill/>
        </p:spPr>
        <p:txBody>
          <a:bodyPr wrap="square" rtlCol="0">
            <a:spAutoFit/>
          </a:bodyPr>
          <a:lstStyle/>
          <a:p>
            <a:pPr>
              <a:spcBef>
                <a:spcPts val="400"/>
              </a:spcBef>
            </a:pPr>
            <a:r>
              <a:rPr lang="ja-JP" altLang="en-US" sz="2000" dirty="0">
                <a:latin typeface="メイリオ" panose="020B0604030504040204" pitchFamily="50" charset="-128"/>
                <a:ea typeface="メイリオ" panose="020B0604030504040204" pitchFamily="50" charset="-128"/>
              </a:rPr>
              <a:t>水産物の持続的な利用のためには、</a:t>
            </a:r>
            <a:r>
              <a:rPr lang="ja-JP" altLang="en-US" sz="2000" u="sng" dirty="0">
                <a:solidFill>
                  <a:srgbClr val="00B050"/>
                </a:solidFill>
                <a:latin typeface="メイリオ" panose="020B0604030504040204" pitchFamily="50" charset="-128"/>
                <a:ea typeface="メイリオ" panose="020B0604030504040204" pitchFamily="50" charset="-128"/>
              </a:rPr>
              <a:t>「水産物の量や増減」、「海洋生態系」、「漁業活動」、「地域産業・社会」、「食品としての安全・安心」</a:t>
            </a:r>
            <a:r>
              <a:rPr lang="ja-JP" altLang="en-US" sz="2000" dirty="0">
                <a:latin typeface="メイリオ" panose="020B0604030504040204" pitchFamily="50" charset="-128"/>
                <a:ea typeface="メイリオ" panose="020B0604030504040204" pitchFamily="50" charset="-128"/>
              </a:rPr>
              <a:t>が重要であり、どれか一つがかけても水産物の持続的な利用は不可能です。</a:t>
            </a:r>
          </a:p>
        </p:txBody>
      </p:sp>
      <p:pic>
        <p:nvPicPr>
          <p:cNvPr id="12" name="図 11">
            <a:extLst>
              <a:ext uri="{FF2B5EF4-FFF2-40B4-BE49-F238E27FC236}">
                <a16:creationId xmlns:a16="http://schemas.microsoft.com/office/drawing/2014/main" id="{59FB2E0E-B060-442A-A0A4-B57A936F4E74}"/>
              </a:ext>
            </a:extLst>
          </p:cNvPr>
          <p:cNvPicPr>
            <a:picLocks noChangeAspect="1"/>
          </p:cNvPicPr>
          <p:nvPr/>
        </p:nvPicPr>
        <p:blipFill>
          <a:blip r:embed="rId5"/>
          <a:stretch>
            <a:fillRect/>
          </a:stretch>
        </p:blipFill>
        <p:spPr>
          <a:xfrm>
            <a:off x="1273189" y="4446357"/>
            <a:ext cx="2815137" cy="1991313"/>
          </a:xfrm>
          <a:prstGeom prst="rect">
            <a:avLst/>
          </a:prstGeom>
        </p:spPr>
      </p:pic>
    </p:spTree>
    <p:extLst>
      <p:ext uri="{BB962C8B-B14F-4D97-AF65-F5344CB8AC3E}">
        <p14:creationId xmlns:p14="http://schemas.microsoft.com/office/powerpoint/2010/main" val="29568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F88E71C4-7719-0AAA-3259-7BC1A987C052}"/>
              </a:ext>
            </a:extLst>
          </p:cNvPr>
          <p:cNvSpPr>
            <a:spLocks noGrp="1"/>
          </p:cNvSpPr>
          <p:nvPr>
            <p:ph type="ctrTitle"/>
          </p:nvPr>
        </p:nvSpPr>
        <p:spPr>
          <a:xfrm>
            <a:off x="1767718" y="521210"/>
            <a:ext cx="5580374" cy="547842"/>
          </a:xfrm>
        </p:spPr>
        <p:txBody>
          <a:bodyPr wrap="none">
            <a:spAutoFit/>
          </a:bodyPr>
          <a:lstStyle/>
          <a:p>
            <a:r>
              <a:rPr lang="en-US" altLang="ja-JP" dirty="0"/>
              <a:t>SH"U"N</a:t>
            </a:r>
            <a:r>
              <a:rPr lang="ja-JP" altLang="en-US" dirty="0"/>
              <a:t>プロジェクトとは？</a:t>
            </a:r>
          </a:p>
        </p:txBody>
      </p:sp>
      <p:sp>
        <p:nvSpPr>
          <p:cNvPr id="10" name="Title 1">
            <a:extLst>
              <a:ext uri="{FF2B5EF4-FFF2-40B4-BE49-F238E27FC236}">
                <a16:creationId xmlns:a16="http://schemas.microsoft.com/office/drawing/2014/main" id="{FF676029-D97C-4CE0-3B2C-749CB8D8D2B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12" name="テキスト ボックス 11">
            <a:extLst>
              <a:ext uri="{FF2B5EF4-FFF2-40B4-BE49-F238E27FC236}">
                <a16:creationId xmlns:a16="http://schemas.microsoft.com/office/drawing/2014/main" id="{D2A33784-55E9-1C4C-EAF4-4C07B141D610}"/>
              </a:ext>
            </a:extLst>
          </p:cNvPr>
          <p:cNvSpPr txBox="1"/>
          <p:nvPr/>
        </p:nvSpPr>
        <p:spPr>
          <a:xfrm>
            <a:off x="520677" y="2852936"/>
            <a:ext cx="4006509" cy="2862322"/>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SH“U”N</a:t>
            </a:r>
            <a:r>
              <a:rPr lang="ja-JP" altLang="en-US" b="1" dirty="0">
                <a:latin typeface="メイリオ" panose="020B0604030504040204" pitchFamily="50" charset="-128"/>
                <a:ea typeface="メイリオ" panose="020B0604030504040204" pitchFamily="50" charset="-128"/>
              </a:rPr>
              <a:t>プロジェクトアプリでは、</a:t>
            </a:r>
            <a:r>
              <a:rPr lang="ja-JP" altLang="en-US" b="1" dirty="0">
                <a:solidFill>
                  <a:srgbClr val="00B050"/>
                </a:solidFill>
                <a:latin typeface="メイリオ" panose="020B0604030504040204" pitchFamily="50" charset="-128"/>
                <a:ea typeface="メイリオ" panose="020B0604030504040204" pitchFamily="50" charset="-128"/>
              </a:rPr>
              <a:t>お住まいの地域に応じた、今、おすすめのお魚</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お魚に関するトリビア情報</a:t>
            </a:r>
            <a:r>
              <a:rPr lang="ja-JP" altLang="en-US" b="1" dirty="0">
                <a:latin typeface="メイリオ" panose="020B0604030504040204" pitchFamily="50" charset="-128"/>
                <a:ea typeface="メイリオ" panose="020B0604030504040204" pitchFamily="50" charset="-128"/>
              </a:rPr>
              <a:t>など、便利で楽しい情報</a:t>
            </a:r>
            <a:r>
              <a:rPr lang="ja-JP" altLang="en-US" b="1" i="0" dirty="0">
                <a:effectLst/>
                <a:latin typeface="メイリオ" panose="020B0604030504040204" pitchFamily="50" charset="-128"/>
                <a:ea typeface="メイリオ" panose="020B0604030504040204" pitchFamily="50" charset="-128"/>
              </a:rPr>
              <a:t>を見ることができます。</a:t>
            </a:r>
            <a:endParaRPr lang="en-US" altLang="ja-JP" b="1" i="0" dirty="0">
              <a:effectLst/>
              <a:latin typeface="メイリオ" panose="020B0604030504040204" pitchFamily="50" charset="-128"/>
              <a:ea typeface="メイリオ" panose="020B0604030504040204" pitchFamily="50" charset="-128"/>
            </a:endParaRPr>
          </a:p>
          <a:p>
            <a:endParaRPr lang="en-US" altLang="ja-JP" b="1" i="0" dirty="0">
              <a:effectLst/>
              <a:latin typeface="メイリオ" panose="020B0604030504040204" pitchFamily="50" charset="-128"/>
              <a:ea typeface="メイリオ" panose="020B0604030504040204" pitchFamily="50" charset="-128"/>
            </a:endParaRPr>
          </a:p>
          <a:p>
            <a:r>
              <a:rPr lang="ja-JP" altLang="en-US" b="1" i="0" dirty="0">
                <a:effectLst/>
                <a:latin typeface="メイリオ" panose="020B0604030504040204" pitchFamily="50" charset="-128"/>
                <a:ea typeface="メイリオ" panose="020B0604030504040204" pitchFamily="50" charset="-128"/>
              </a:rPr>
              <a:t>水産物を購入する際にこのアプリの情報を参考としていただければ、日本の</a:t>
            </a:r>
            <a:r>
              <a:rPr lang="ja-JP" altLang="en-US" b="1" i="0" dirty="0">
                <a:solidFill>
                  <a:srgbClr val="00B050"/>
                </a:solidFill>
                <a:effectLst/>
                <a:latin typeface="メイリオ" panose="020B0604030504040204" pitchFamily="50" charset="-128"/>
                <a:ea typeface="メイリオ" panose="020B0604030504040204" pitchFamily="50" charset="-128"/>
              </a:rPr>
              <a:t>持続的な水産業を担う現場を応援</a:t>
            </a:r>
            <a:r>
              <a:rPr lang="ja-JP" altLang="en-US" b="1" i="0" dirty="0">
                <a:effectLst/>
                <a:latin typeface="メイリオ" panose="020B0604030504040204" pitchFamily="50" charset="-128"/>
                <a:ea typeface="メイリオ" panose="020B0604030504040204" pitchFamily="50" charset="-128"/>
              </a:rPr>
              <a:t>することにもつながります。</a:t>
            </a:r>
          </a:p>
        </p:txBody>
      </p:sp>
      <p:sp>
        <p:nvSpPr>
          <p:cNvPr id="8" name="テキスト ボックス 7">
            <a:extLst>
              <a:ext uri="{FF2B5EF4-FFF2-40B4-BE49-F238E27FC236}">
                <a16:creationId xmlns:a16="http://schemas.microsoft.com/office/drawing/2014/main" id="{A0C2BA7B-E2ED-4226-9F09-6931E554C4A2}"/>
              </a:ext>
            </a:extLst>
          </p:cNvPr>
          <p:cNvSpPr txBox="1"/>
          <p:nvPr/>
        </p:nvSpPr>
        <p:spPr>
          <a:xfrm>
            <a:off x="301301" y="1438666"/>
            <a:ext cx="8552234" cy="646331"/>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SH“U”N</a:t>
            </a:r>
            <a:r>
              <a:rPr lang="ja-JP" altLang="en-US" b="1" dirty="0">
                <a:latin typeface="メイリオ" panose="020B0604030504040204" pitchFamily="50" charset="-128"/>
                <a:ea typeface="メイリオ" panose="020B0604030504040204" pitchFamily="50" charset="-128"/>
              </a:rPr>
              <a:t>プロジェクトアプリでは、将来にわたって水産物を食べ続けられるように、</a:t>
            </a:r>
            <a:r>
              <a:rPr lang="ja-JP" altLang="en-US" b="1" dirty="0">
                <a:solidFill>
                  <a:srgbClr val="00B050"/>
                </a:solidFill>
                <a:latin typeface="メイリオ" panose="020B0604030504040204" pitchFamily="50" charset="-128"/>
                <a:ea typeface="メイリオ" panose="020B0604030504040204" pitchFamily="50" charset="-128"/>
              </a:rPr>
              <a:t>食卓と海とのつながり</a:t>
            </a:r>
            <a:r>
              <a:rPr lang="ja-JP" altLang="en-US" b="1" dirty="0">
                <a:latin typeface="メイリオ" panose="020B0604030504040204" pitchFamily="50" charset="-128"/>
                <a:ea typeface="メイリオ" panose="020B0604030504040204" pitchFamily="50" charset="-128"/>
              </a:rPr>
              <a:t>を、みなさんに考えてもらうきっかけを作っています。</a:t>
            </a: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FC738666-0B47-99DE-E9C4-2CAAF254420A}"/>
              </a:ext>
            </a:extLst>
          </p:cNvPr>
          <p:cNvPicPr>
            <a:picLocks noChangeAspect="1"/>
          </p:cNvPicPr>
          <p:nvPr/>
        </p:nvPicPr>
        <p:blipFill rotWithShape="1">
          <a:blip r:embed="rId3"/>
          <a:srcRect t="6789" b="30891"/>
          <a:stretch/>
        </p:blipFill>
        <p:spPr>
          <a:xfrm>
            <a:off x="4427984" y="2434832"/>
            <a:ext cx="2078959" cy="2803808"/>
          </a:xfrm>
          <a:prstGeom prst="rect">
            <a:avLst/>
          </a:prstGeom>
          <a:ln>
            <a:solidFill>
              <a:schemeClr val="tx1"/>
            </a:solidFill>
          </a:ln>
        </p:spPr>
      </p:pic>
      <p:cxnSp>
        <p:nvCxnSpPr>
          <p:cNvPr id="11" name="直線コネクタ 10">
            <a:extLst>
              <a:ext uri="{FF2B5EF4-FFF2-40B4-BE49-F238E27FC236}">
                <a16:creationId xmlns:a16="http://schemas.microsoft.com/office/drawing/2014/main" id="{766DD560-B4CF-48BE-896B-30AA5383F577}"/>
              </a:ext>
            </a:extLst>
          </p:cNvPr>
          <p:cNvCxnSpPr>
            <a:cxnSpLocks/>
          </p:cNvCxnSpPr>
          <p:nvPr/>
        </p:nvCxnSpPr>
        <p:spPr>
          <a:xfrm>
            <a:off x="251520" y="2144930"/>
            <a:ext cx="8655889"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82AA7914-FA69-419D-9A45-4A367D308C1E}"/>
              </a:ext>
            </a:extLst>
          </p:cNvPr>
          <p:cNvGrpSpPr/>
          <p:nvPr/>
        </p:nvGrpSpPr>
        <p:grpSpPr>
          <a:xfrm>
            <a:off x="6636864" y="2996952"/>
            <a:ext cx="1993161" cy="3168338"/>
            <a:chOff x="6630162" y="2996952"/>
            <a:chExt cx="1993161" cy="3168338"/>
          </a:xfrm>
        </p:grpSpPr>
        <p:pic>
          <p:nvPicPr>
            <p:cNvPr id="4" name="図 3">
              <a:extLst>
                <a:ext uri="{FF2B5EF4-FFF2-40B4-BE49-F238E27FC236}">
                  <a16:creationId xmlns:a16="http://schemas.microsoft.com/office/drawing/2014/main" id="{A8D83587-BD7E-4D00-A792-EE166E514314}"/>
                </a:ext>
              </a:extLst>
            </p:cNvPr>
            <p:cNvPicPr>
              <a:picLocks noChangeAspect="1"/>
            </p:cNvPicPr>
            <p:nvPr/>
          </p:nvPicPr>
          <p:blipFill rotWithShape="1">
            <a:blip r:embed="rId4"/>
            <a:srcRect l="7732" t="4752" r="9277" b="2849"/>
            <a:stretch/>
          </p:blipFill>
          <p:spPr>
            <a:xfrm>
              <a:off x="6630162" y="2996952"/>
              <a:ext cx="1986459" cy="3168338"/>
            </a:xfrm>
            <a:prstGeom prst="rect">
              <a:avLst/>
            </a:prstGeom>
          </p:spPr>
        </p:pic>
        <p:sp>
          <p:nvSpPr>
            <p:cNvPr id="6" name="正方形/長方形 5">
              <a:extLst>
                <a:ext uri="{FF2B5EF4-FFF2-40B4-BE49-F238E27FC236}">
                  <a16:creationId xmlns:a16="http://schemas.microsoft.com/office/drawing/2014/main" id="{B62ADCB8-2986-4FAC-B91D-97BD809B4E8E}"/>
                </a:ext>
              </a:extLst>
            </p:cNvPr>
            <p:cNvSpPr/>
            <p:nvPr/>
          </p:nvSpPr>
          <p:spPr>
            <a:xfrm>
              <a:off x="6636864" y="2996952"/>
              <a:ext cx="1986459" cy="31683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2408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311581"/>
            <a:ext cx="72008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en-US" altLang="ja-JP" sz="4800" dirty="0">
                <a:solidFill>
                  <a:srgbClr val="009650"/>
                </a:solidFill>
              </a:rPr>
              <a:t>SH"U"N</a:t>
            </a:r>
            <a:r>
              <a:rPr lang="ja-JP" altLang="en-US" sz="4800" dirty="0">
                <a:solidFill>
                  <a:srgbClr val="009650"/>
                </a:solidFill>
              </a:rPr>
              <a:t>プロジェクトの</a:t>
            </a:r>
            <a:endParaRPr lang="en-US" altLang="ja-JP" sz="4800" dirty="0">
              <a:solidFill>
                <a:srgbClr val="009650"/>
              </a:solidFill>
            </a:endParaRPr>
          </a:p>
          <a:p>
            <a:r>
              <a:rPr lang="ja-JP" altLang="en-US" sz="4800" dirty="0">
                <a:solidFill>
                  <a:srgbClr val="009650"/>
                </a:solidFill>
              </a:rPr>
              <a:t>準備をしましょう</a:t>
            </a:r>
          </a:p>
        </p:txBody>
      </p:sp>
    </p:spTree>
    <p:extLst>
      <p:ext uri="{BB962C8B-B14F-4D97-AF65-F5344CB8AC3E}">
        <p14:creationId xmlns:p14="http://schemas.microsoft.com/office/powerpoint/2010/main" val="110169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D73DE6A3-95F9-7FC5-E8D6-F1BA30A9946F}"/>
              </a:ext>
            </a:extLst>
          </p:cNvPr>
          <p:cNvPicPr>
            <a:picLocks noChangeAspect="1"/>
          </p:cNvPicPr>
          <p:nvPr/>
        </p:nvPicPr>
        <p:blipFill>
          <a:blip r:embed="rId3"/>
          <a:stretch>
            <a:fillRect/>
          </a:stretch>
        </p:blipFill>
        <p:spPr>
          <a:xfrm>
            <a:off x="7277217" y="3881885"/>
            <a:ext cx="1121629" cy="2427319"/>
          </a:xfrm>
          <a:prstGeom prst="rect">
            <a:avLst/>
          </a:prstGeom>
          <a:ln>
            <a:solidFill>
              <a:schemeClr val="tx1"/>
            </a:solidFill>
          </a:ln>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A35DDB5B-8532-C9DE-CC4F-CD3B910B186E}"/>
              </a:ext>
            </a:extLst>
          </p:cNvPr>
          <p:cNvPicPr>
            <a:picLocks noChangeAspect="1"/>
          </p:cNvPicPr>
          <p:nvPr/>
        </p:nvPicPr>
        <p:blipFill>
          <a:blip r:embed="rId3"/>
          <a:stretch>
            <a:fillRect/>
          </a:stretch>
        </p:blipFill>
        <p:spPr>
          <a:xfrm>
            <a:off x="5702824" y="3886332"/>
            <a:ext cx="1119574" cy="2422872"/>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E954493-BED7-4E9B-B07F-7D5E393528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8117" y="1378498"/>
            <a:ext cx="1120668" cy="2425406"/>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1FC6D605-8992-A3E3-1DEC-ACA8001788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2824" y="1392216"/>
            <a:ext cx="1118327" cy="2420342"/>
          </a:xfrm>
          <a:prstGeom prst="rect">
            <a:avLst/>
          </a:prstGeom>
          <a:ln>
            <a:solidFill>
              <a:schemeClr val="tx1"/>
            </a:solidFill>
          </a:ln>
        </p:spPr>
      </p:pic>
      <p:sp>
        <p:nvSpPr>
          <p:cNvPr id="2" name="タイトル 1"/>
          <p:cNvSpPr>
            <a:spLocks noGrp="1"/>
          </p:cNvSpPr>
          <p:nvPr>
            <p:ph type="ctrTitle"/>
          </p:nvPr>
        </p:nvSpPr>
        <p:spPr>
          <a:xfrm>
            <a:off x="1767718" y="287747"/>
            <a:ext cx="5990743" cy="991041"/>
          </a:xfrm>
        </p:spPr>
        <p:txBody>
          <a:bodyPr vert="horz" wrap="none">
            <a:spAutoFit/>
          </a:bodyPr>
          <a:lstStyle/>
          <a:p>
            <a:r>
              <a:rPr lang="en-US" altLang="ja-JP" dirty="0"/>
              <a:t>SH"U"N</a:t>
            </a:r>
            <a:r>
              <a:rPr lang="ja-JP" altLang="en-US" dirty="0"/>
              <a:t>プロジェクトアプリの</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12" name="正方形/長方形 11">
            <a:extLst>
              <a:ext uri="{FF2B5EF4-FFF2-40B4-BE49-F238E27FC236}">
                <a16:creationId xmlns:a16="http://schemas.microsoft.com/office/drawing/2014/main" id="{3EF3F7CE-D8DC-FD6A-D8F3-AA584E61EF0C}"/>
              </a:ext>
            </a:extLst>
          </p:cNvPr>
          <p:cNvSpPr/>
          <p:nvPr/>
        </p:nvSpPr>
        <p:spPr>
          <a:xfrm>
            <a:off x="5986654" y="3514574"/>
            <a:ext cx="291601" cy="258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473A500-F5E7-D08D-0C98-20AD9086CD9B}"/>
              </a:ext>
            </a:extLst>
          </p:cNvPr>
          <p:cNvSpPr/>
          <p:nvPr/>
        </p:nvSpPr>
        <p:spPr>
          <a:xfrm>
            <a:off x="7277217" y="3412696"/>
            <a:ext cx="1118327"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37">
            <a:extLst>
              <a:ext uri="{FF2B5EF4-FFF2-40B4-BE49-F238E27FC236}">
                <a16:creationId xmlns:a16="http://schemas.microsoft.com/office/drawing/2014/main" id="{1177FA1A-1066-BFB0-10EA-37E03E6598AD}"/>
              </a:ext>
            </a:extLst>
          </p:cNvPr>
          <p:cNvSpPr txBox="1"/>
          <p:nvPr/>
        </p:nvSpPr>
        <p:spPr>
          <a:xfrm>
            <a:off x="460753" y="5887804"/>
            <a:ext cx="4842704" cy="276999"/>
          </a:xfrm>
          <a:prstGeom prst="rect">
            <a:avLst/>
          </a:prstGeom>
          <a:noFill/>
        </p:spPr>
        <p:txBody>
          <a:bodyPr wrap="square" rtlCol="0">
            <a:spAutoFit/>
          </a:bodyPr>
          <a:lstStyle/>
          <a:p>
            <a:pPr marL="201600" indent="-201600"/>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20" name="図形グループ 69">
            <a:extLst>
              <a:ext uri="{FF2B5EF4-FFF2-40B4-BE49-F238E27FC236}">
                <a16:creationId xmlns:a16="http://schemas.microsoft.com/office/drawing/2014/main" id="{AC30644F-A28A-7033-5A70-EACF75824423}"/>
              </a:ext>
            </a:extLst>
          </p:cNvPr>
          <p:cNvGrpSpPr/>
          <p:nvPr/>
        </p:nvGrpSpPr>
        <p:grpSpPr>
          <a:xfrm>
            <a:off x="5744634" y="3266194"/>
            <a:ext cx="296587" cy="293005"/>
            <a:chOff x="2897417" y="3995693"/>
            <a:chExt cx="296587" cy="293005"/>
          </a:xfrm>
        </p:grpSpPr>
        <p:sp>
          <p:nvSpPr>
            <p:cNvPr id="37" name="円/楕円 70">
              <a:extLst>
                <a:ext uri="{FF2B5EF4-FFF2-40B4-BE49-F238E27FC236}">
                  <a16:creationId xmlns:a16="http://schemas.microsoft.com/office/drawing/2014/main" id="{04AE9FA1-091A-12BB-A2EE-E16F04AACE6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1516CC8C-DA03-C43A-A6F3-F058B8092F30}"/>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39" name="四角形: 角を丸くする 38">
            <a:extLst>
              <a:ext uri="{FF2B5EF4-FFF2-40B4-BE49-F238E27FC236}">
                <a16:creationId xmlns:a16="http://schemas.microsoft.com/office/drawing/2014/main" id="{8B2FA433-D3E6-4465-71F5-2C9133262B14}"/>
              </a:ext>
            </a:extLst>
          </p:cNvPr>
          <p:cNvSpPr/>
          <p:nvPr/>
        </p:nvSpPr>
        <p:spPr>
          <a:xfrm>
            <a:off x="5696190" y="5185767"/>
            <a:ext cx="1120667" cy="1470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図形グループ 69">
            <a:extLst>
              <a:ext uri="{FF2B5EF4-FFF2-40B4-BE49-F238E27FC236}">
                <a16:creationId xmlns:a16="http://schemas.microsoft.com/office/drawing/2014/main" id="{95A8D802-DCE1-A1D5-C2CC-38175D6D9BC1}"/>
              </a:ext>
            </a:extLst>
          </p:cNvPr>
          <p:cNvGrpSpPr/>
          <p:nvPr/>
        </p:nvGrpSpPr>
        <p:grpSpPr>
          <a:xfrm>
            <a:off x="5444851" y="5077478"/>
            <a:ext cx="296586" cy="293005"/>
            <a:chOff x="4232441" y="3995693"/>
            <a:chExt cx="296586" cy="293005"/>
          </a:xfrm>
        </p:grpSpPr>
        <p:sp>
          <p:nvSpPr>
            <p:cNvPr id="41" name="円/楕円 70">
              <a:extLst>
                <a:ext uri="{FF2B5EF4-FFF2-40B4-BE49-F238E27FC236}">
                  <a16:creationId xmlns:a16="http://schemas.microsoft.com/office/drawing/2014/main" id="{95F2E3C9-466F-6918-55D5-8021CD82E66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71">
              <a:extLst>
                <a:ext uri="{FF2B5EF4-FFF2-40B4-BE49-F238E27FC236}">
                  <a16:creationId xmlns:a16="http://schemas.microsoft.com/office/drawing/2014/main" id="{11E60462-6A51-E563-B97A-CCEE13AC14D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字幕 47">
            <a:extLst>
              <a:ext uri="{FF2B5EF4-FFF2-40B4-BE49-F238E27FC236}">
                <a16:creationId xmlns:a16="http://schemas.microsoft.com/office/drawing/2014/main" id="{A5AF0796-E89A-F19F-6688-CBD809FBF066}"/>
              </a:ext>
            </a:extLst>
          </p:cNvPr>
          <p:cNvSpPr txBox="1">
            <a:spLocks/>
          </p:cNvSpPr>
          <p:nvPr/>
        </p:nvSpPr>
        <p:spPr>
          <a:xfrm>
            <a:off x="507804" y="1340768"/>
            <a:ext cx="4784276" cy="6684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000" dirty="0">
                <a:latin typeface="Meiryo"/>
                <a:ea typeface="Meiryo"/>
              </a:rPr>
              <a:t>SH"U"N</a:t>
            </a:r>
            <a:r>
              <a:rPr lang="ja-JP" altLang="en-US" sz="2000" dirty="0">
                <a:latin typeface="Meiryo"/>
                <a:ea typeface="Meiryo"/>
              </a:rPr>
              <a:t>プロジェクトアプリを</a:t>
            </a:r>
            <a:endParaRPr lang="en-US" altLang="ja-JP" sz="2000" dirty="0">
              <a:latin typeface="Meiryo"/>
              <a:ea typeface="Meiryo"/>
            </a:endParaRPr>
          </a:p>
          <a:p>
            <a:r>
              <a:rPr lang="ja-JP" altLang="en-US" sz="2000" dirty="0">
                <a:latin typeface="Meiryo"/>
                <a:ea typeface="Meiryo"/>
              </a:rPr>
              <a:t>インストールします。</a:t>
            </a:r>
          </a:p>
          <a:p>
            <a:endParaRPr lang="ja-JP" altLang="en-US" sz="2000" dirty="0">
              <a:latin typeface="Meiryo"/>
              <a:ea typeface="Meiryo"/>
            </a:endParaRPr>
          </a:p>
          <a:p>
            <a:endParaRPr lang="ja-JP" altLang="en-US" sz="2000" dirty="0">
              <a:latin typeface="Meiryo"/>
              <a:ea typeface="Meiryo"/>
            </a:endParaRPr>
          </a:p>
          <a:p>
            <a:endParaRPr lang="ja-JP" altLang="en-US" sz="2000" dirty="0">
              <a:latin typeface="Meiryo"/>
              <a:ea typeface="Meiryo"/>
            </a:endParaRPr>
          </a:p>
        </p:txBody>
      </p:sp>
      <p:sp>
        <p:nvSpPr>
          <p:cNvPr id="45" name="テキスト ボックス 44">
            <a:extLst>
              <a:ext uri="{FF2B5EF4-FFF2-40B4-BE49-F238E27FC236}">
                <a16:creationId xmlns:a16="http://schemas.microsoft.com/office/drawing/2014/main" id="{027415E1-8D71-79C8-D9BC-1546BF920C45}"/>
              </a:ext>
            </a:extLst>
          </p:cNvPr>
          <p:cNvSpPr txBox="1"/>
          <p:nvPr/>
        </p:nvSpPr>
        <p:spPr>
          <a:xfrm>
            <a:off x="421566" y="2183373"/>
            <a:ext cx="4078426" cy="347787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ホーム画面から「</a:t>
            </a:r>
            <a:r>
              <a:rPr lang="en-US" altLang="ja-JP" sz="1800" b="1" dirty="0">
                <a:latin typeface="メイリオ" panose="020B0604030504040204" pitchFamily="50" charset="-128"/>
                <a:ea typeface="メイリオ" panose="020B0604030504040204" pitchFamily="50" charset="-128"/>
              </a:rPr>
              <a:t>Safari</a:t>
            </a:r>
            <a:r>
              <a:rPr lang="ja-JP" altLang="en-US" sz="1800" b="1" dirty="0">
                <a:latin typeface="メイリオ" panose="020B0604030504040204" pitchFamily="50" charset="-128"/>
                <a:ea typeface="メイリオ" panose="020B0604030504040204" pitchFamily="50" charset="-128"/>
              </a:rPr>
              <a:t>」をダブルタップ</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画面下部にある検索用の枠を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pPr indent="-417600"/>
            <a:r>
              <a:rPr lang="ja-JP" altLang="en-US" sz="1800" b="1" dirty="0">
                <a:latin typeface="メイリオ" panose="020B0604030504040204" pitchFamily="50" charset="-128"/>
                <a:ea typeface="メイリオ" panose="020B0604030504040204" pitchFamily="50" charset="-128"/>
              </a:rPr>
              <a:t>「</a:t>
            </a:r>
            <a:r>
              <a:rPr lang="en-US" altLang="ja-JP" sz="1800" b="1" dirty="0">
                <a:latin typeface="メイリオ" panose="020B0604030504040204" pitchFamily="50" charset="-128"/>
                <a:ea typeface="メイリオ" panose="020B0604030504040204" pitchFamily="50" charset="-128"/>
              </a:rPr>
              <a:t>shun</a:t>
            </a:r>
            <a:r>
              <a:rPr lang="ja-JP" altLang="en-US" sz="1800" b="1" dirty="0">
                <a:latin typeface="メイリオ" panose="020B0604030504040204" pitchFamily="50" charset="-128"/>
                <a:ea typeface="メイリオ" panose="020B0604030504040204" pitchFamily="50" charset="-128"/>
              </a:rPr>
              <a:t>プロジェクト」と入力する</a:t>
            </a:r>
            <a:endParaRPr lang="en-US" altLang="ja-JP" sz="1800"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b="1" dirty="0">
                <a:latin typeface="メイリオ" panose="020B0604030504040204" pitchFamily="50" charset="-128"/>
                <a:ea typeface="メイリオ" panose="020B0604030504040204" pitchFamily="50" charset="-128"/>
              </a:rPr>
              <a:t>画面右下の</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開く」をダブルタップ</a:t>
            </a:r>
          </a:p>
        </p:txBody>
      </p:sp>
      <p:grpSp>
        <p:nvGrpSpPr>
          <p:cNvPr id="46" name="図形グループ 61">
            <a:extLst>
              <a:ext uri="{FF2B5EF4-FFF2-40B4-BE49-F238E27FC236}">
                <a16:creationId xmlns:a16="http://schemas.microsoft.com/office/drawing/2014/main" id="{AB6EECA6-8D79-DD65-9331-7353DFF13522}"/>
              </a:ext>
            </a:extLst>
          </p:cNvPr>
          <p:cNvGrpSpPr/>
          <p:nvPr/>
        </p:nvGrpSpPr>
        <p:grpSpPr>
          <a:xfrm>
            <a:off x="7245466" y="3083129"/>
            <a:ext cx="296586" cy="293005"/>
            <a:chOff x="3546641" y="3995693"/>
            <a:chExt cx="296586" cy="293005"/>
          </a:xfrm>
        </p:grpSpPr>
        <p:sp>
          <p:nvSpPr>
            <p:cNvPr id="47" name="円/楕円 65">
              <a:extLst>
                <a:ext uri="{FF2B5EF4-FFF2-40B4-BE49-F238E27FC236}">
                  <a16:creationId xmlns:a16="http://schemas.microsoft.com/office/drawing/2014/main" id="{5A613DE7-1EEF-EB82-3AFD-F3F4CF70130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68">
              <a:extLst>
                <a:ext uri="{FF2B5EF4-FFF2-40B4-BE49-F238E27FC236}">
                  <a16:creationId xmlns:a16="http://schemas.microsoft.com/office/drawing/2014/main" id="{8A170ACC-BFB5-5ACF-A5FA-A9D27D344BD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四角形: 角を丸くする 49">
            <a:extLst>
              <a:ext uri="{FF2B5EF4-FFF2-40B4-BE49-F238E27FC236}">
                <a16:creationId xmlns:a16="http://schemas.microsoft.com/office/drawing/2014/main" id="{4CBC83BB-DE0B-2B8B-4F69-96937A2A91C6}"/>
              </a:ext>
            </a:extLst>
          </p:cNvPr>
          <p:cNvSpPr/>
          <p:nvPr/>
        </p:nvSpPr>
        <p:spPr>
          <a:xfrm>
            <a:off x="8172400" y="5781323"/>
            <a:ext cx="226446" cy="3119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フリーフォーム 92">
            <a:extLst>
              <a:ext uri="{FF2B5EF4-FFF2-40B4-BE49-F238E27FC236}">
                <a16:creationId xmlns:a16="http://schemas.microsoft.com/office/drawing/2014/main" id="{04D0ED09-175B-19E1-60E3-7E809BE0AE45}"/>
              </a:ext>
            </a:extLst>
          </p:cNvPr>
          <p:cNvSpPr/>
          <p:nvPr/>
        </p:nvSpPr>
        <p:spPr>
          <a:xfrm>
            <a:off x="8385377" y="5523292"/>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210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図 71" descr="グラフィカル ユーザー インターフェイス, テキスト, アプリケーション&#10;&#10;自動的に生成された説明">
            <a:extLst>
              <a:ext uri="{FF2B5EF4-FFF2-40B4-BE49-F238E27FC236}">
                <a16:creationId xmlns:a16="http://schemas.microsoft.com/office/drawing/2014/main" id="{C8BA9500-995F-B5B1-25C8-37583EECBE27}"/>
              </a:ext>
            </a:extLst>
          </p:cNvPr>
          <p:cNvPicPr>
            <a:picLocks noChangeAspect="1"/>
          </p:cNvPicPr>
          <p:nvPr/>
        </p:nvPicPr>
        <p:blipFill>
          <a:blip r:embed="rId3"/>
          <a:stretch>
            <a:fillRect/>
          </a:stretch>
        </p:blipFill>
        <p:spPr>
          <a:xfrm>
            <a:off x="7278117" y="1378498"/>
            <a:ext cx="1120745" cy="2425406"/>
          </a:xfrm>
          <a:prstGeom prst="rect">
            <a:avLst/>
          </a:prstGeom>
          <a:ln>
            <a:solidFill>
              <a:schemeClr val="tx1"/>
            </a:solidFill>
          </a:ln>
        </p:spPr>
      </p:pic>
      <p:pic>
        <p:nvPicPr>
          <p:cNvPr id="73" name="図 72" descr="グラフィカル ユーザー インターフェイス, テキスト, アプリケーション, メール&#10;&#10;自動的に生成された説明">
            <a:extLst>
              <a:ext uri="{FF2B5EF4-FFF2-40B4-BE49-F238E27FC236}">
                <a16:creationId xmlns:a16="http://schemas.microsoft.com/office/drawing/2014/main" id="{608E2D33-9964-C84A-769C-F67D65C0F41B}"/>
              </a:ext>
            </a:extLst>
          </p:cNvPr>
          <p:cNvPicPr>
            <a:picLocks noChangeAspect="1"/>
          </p:cNvPicPr>
          <p:nvPr/>
        </p:nvPicPr>
        <p:blipFill>
          <a:blip r:embed="rId4"/>
          <a:stretch>
            <a:fillRect/>
          </a:stretch>
        </p:blipFill>
        <p:spPr>
          <a:xfrm>
            <a:off x="5707462" y="1382846"/>
            <a:ext cx="1122735" cy="2429712"/>
          </a:xfrm>
          <a:prstGeom prst="rect">
            <a:avLst/>
          </a:prstGeom>
          <a:ln>
            <a:solidFill>
              <a:schemeClr val="tx1"/>
            </a:solidFill>
          </a:ln>
        </p:spPr>
      </p:pic>
      <p:pic>
        <p:nvPicPr>
          <p:cNvPr id="77" name="図 76" descr="グラフィカル ユーザー インターフェイス, アプリケーション&#10;&#10;自動的に生成された説明">
            <a:extLst>
              <a:ext uri="{FF2B5EF4-FFF2-40B4-BE49-F238E27FC236}">
                <a16:creationId xmlns:a16="http://schemas.microsoft.com/office/drawing/2014/main" id="{91A47D35-6E9D-DCDC-EAD6-E5BA9B5FD019}"/>
              </a:ext>
            </a:extLst>
          </p:cNvPr>
          <p:cNvPicPr>
            <a:picLocks noChangeAspect="1"/>
          </p:cNvPicPr>
          <p:nvPr/>
        </p:nvPicPr>
        <p:blipFill>
          <a:blip r:embed="rId5"/>
          <a:stretch>
            <a:fillRect/>
          </a:stretch>
        </p:blipFill>
        <p:spPr>
          <a:xfrm>
            <a:off x="7278117" y="3886332"/>
            <a:ext cx="1119574" cy="2422872"/>
          </a:xfrm>
          <a:prstGeom prst="rect">
            <a:avLst/>
          </a:prstGeom>
          <a:ln>
            <a:solidFill>
              <a:schemeClr val="tx1"/>
            </a:solidFill>
          </a:ln>
        </p:spPr>
      </p:pic>
      <p:pic>
        <p:nvPicPr>
          <p:cNvPr id="71" name="図 70" descr="グラフィカル ユーザー インターフェイス, テキスト&#10;&#10;自動的に生成された説明">
            <a:extLst>
              <a:ext uri="{FF2B5EF4-FFF2-40B4-BE49-F238E27FC236}">
                <a16:creationId xmlns:a16="http://schemas.microsoft.com/office/drawing/2014/main" id="{603DD52B-F507-4D7A-BADB-218D04828BD6}"/>
              </a:ext>
            </a:extLst>
          </p:cNvPr>
          <p:cNvPicPr>
            <a:picLocks noChangeAspect="1"/>
          </p:cNvPicPr>
          <p:nvPr/>
        </p:nvPicPr>
        <p:blipFill>
          <a:blip r:embed="rId6"/>
          <a:stretch>
            <a:fillRect/>
          </a:stretch>
        </p:blipFill>
        <p:spPr>
          <a:xfrm>
            <a:off x="5705682" y="3881885"/>
            <a:ext cx="1123530" cy="2431433"/>
          </a:xfrm>
          <a:prstGeom prst="rect">
            <a:avLst/>
          </a:prstGeom>
          <a:ln>
            <a:solidFill>
              <a:schemeClr val="tx1"/>
            </a:solidFill>
          </a:ln>
        </p:spPr>
      </p:pic>
      <p:sp>
        <p:nvSpPr>
          <p:cNvPr id="2" name="タイトル 1"/>
          <p:cNvSpPr>
            <a:spLocks noGrp="1"/>
          </p:cNvSpPr>
          <p:nvPr>
            <p:ph type="ctrTitle"/>
          </p:nvPr>
        </p:nvSpPr>
        <p:spPr>
          <a:xfrm>
            <a:off x="1767718" y="287747"/>
            <a:ext cx="5990743" cy="991041"/>
          </a:xfrm>
        </p:spPr>
        <p:txBody>
          <a:bodyPr vert="horz" wrap="none">
            <a:spAutoFit/>
          </a:bodyPr>
          <a:lstStyle/>
          <a:p>
            <a:r>
              <a:rPr lang="en-US" altLang="ja-JP" dirty="0"/>
              <a:t>SH"U"N</a:t>
            </a:r>
            <a:r>
              <a:rPr lang="ja-JP" altLang="en-US" dirty="0"/>
              <a:t>プロジェクトアプリの</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4352228" cy="360000"/>
          </a:xfrm>
        </p:spPr>
        <p:txBody>
          <a:bodyPr>
            <a:noAutofit/>
          </a:bodyPr>
          <a:lstStyle/>
          <a:p>
            <a:r>
              <a:rPr lang="en-US" altLang="ja-JP" sz="2200" dirty="0"/>
              <a:t>SH"U"N</a:t>
            </a:r>
            <a:r>
              <a:rPr lang="ja-JP" altLang="en-US" sz="2200" dirty="0"/>
              <a:t>プロジェクトアプリをインストールします。</a:t>
            </a:r>
          </a:p>
          <a:p>
            <a:endParaRPr lang="en-US" altLang="ja-JP" sz="2200" dirty="0"/>
          </a:p>
          <a:p>
            <a:endParaRPr lang="ja-JP" altLang="en-US" sz="2200" dirty="0"/>
          </a:p>
        </p:txBody>
      </p:sp>
      <p:sp>
        <p:nvSpPr>
          <p:cNvPr id="61" name="正方形/長方形 60">
            <a:extLst>
              <a:ext uri="{FF2B5EF4-FFF2-40B4-BE49-F238E27FC236}">
                <a16:creationId xmlns:a16="http://schemas.microsoft.com/office/drawing/2014/main" id="{14DCF962-5B9D-597F-86D8-F6CC1F67FB59}"/>
              </a:ext>
            </a:extLst>
          </p:cNvPr>
          <p:cNvSpPr/>
          <p:nvPr/>
        </p:nvSpPr>
        <p:spPr>
          <a:xfrm>
            <a:off x="5711740" y="2241440"/>
            <a:ext cx="1093780" cy="381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37">
            <a:extLst>
              <a:ext uri="{FF2B5EF4-FFF2-40B4-BE49-F238E27FC236}">
                <a16:creationId xmlns:a16="http://schemas.microsoft.com/office/drawing/2014/main" id="{4366D87B-6656-2E93-E565-5DEF16A11A0D}"/>
              </a:ext>
            </a:extLst>
          </p:cNvPr>
          <p:cNvSpPr txBox="1"/>
          <p:nvPr/>
        </p:nvSpPr>
        <p:spPr>
          <a:xfrm>
            <a:off x="678750" y="6036319"/>
            <a:ext cx="6053490" cy="276999"/>
          </a:xfrm>
          <a:prstGeom prst="rect">
            <a:avLst/>
          </a:prstGeom>
          <a:noFill/>
        </p:spPr>
        <p:txBody>
          <a:bodyPr wrap="square" rtlCol="0">
            <a:spAutoFit/>
          </a:bodyPr>
          <a:lstStyle/>
          <a:p>
            <a:pPr marL="201600" indent="-201600"/>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74" name="図形グループ 72">
            <a:extLst>
              <a:ext uri="{FF2B5EF4-FFF2-40B4-BE49-F238E27FC236}">
                <a16:creationId xmlns:a16="http://schemas.microsoft.com/office/drawing/2014/main" id="{8469FD5C-ABBF-B685-789E-0B6752A4E85E}"/>
              </a:ext>
            </a:extLst>
          </p:cNvPr>
          <p:cNvGrpSpPr/>
          <p:nvPr/>
        </p:nvGrpSpPr>
        <p:grpSpPr>
          <a:xfrm>
            <a:off x="5306879" y="2105259"/>
            <a:ext cx="492443" cy="461665"/>
            <a:chOff x="7626009" y="2673548"/>
            <a:chExt cx="492443" cy="461665"/>
          </a:xfrm>
        </p:grpSpPr>
        <p:sp>
          <p:nvSpPr>
            <p:cNvPr id="75" name="円/楕円 77">
              <a:extLst>
                <a:ext uri="{FF2B5EF4-FFF2-40B4-BE49-F238E27FC236}">
                  <a16:creationId xmlns:a16="http://schemas.microsoft.com/office/drawing/2014/main" id="{EEA23AAF-6BEA-ECA9-F6C1-F276B43C181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E2B6CEDF-A83F-4166-8997-EC141AE97186}"/>
                </a:ext>
              </a:extLst>
            </p:cNvPr>
            <p:cNvSpPr/>
            <p:nvPr/>
          </p:nvSpPr>
          <p:spPr>
            <a:xfrm>
              <a:off x="7626009"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grpSp>
        <p:nvGrpSpPr>
          <p:cNvPr id="79" name="図形グループ 72">
            <a:extLst>
              <a:ext uri="{FF2B5EF4-FFF2-40B4-BE49-F238E27FC236}">
                <a16:creationId xmlns:a16="http://schemas.microsoft.com/office/drawing/2014/main" id="{DE6F5709-5FC5-175C-7C74-B3063EC09921}"/>
              </a:ext>
            </a:extLst>
          </p:cNvPr>
          <p:cNvGrpSpPr/>
          <p:nvPr/>
        </p:nvGrpSpPr>
        <p:grpSpPr>
          <a:xfrm>
            <a:off x="5561416" y="4529903"/>
            <a:ext cx="492443" cy="461665"/>
            <a:chOff x="7516281" y="2673548"/>
            <a:chExt cx="492443" cy="461665"/>
          </a:xfrm>
        </p:grpSpPr>
        <p:sp>
          <p:nvSpPr>
            <p:cNvPr id="80" name="円/楕円 77">
              <a:extLst>
                <a:ext uri="{FF2B5EF4-FFF2-40B4-BE49-F238E27FC236}">
                  <a16:creationId xmlns:a16="http://schemas.microsoft.com/office/drawing/2014/main" id="{71307F15-82F5-3CF1-ACCF-EC0FA70F3212}"/>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63C1CD0D-FCFB-3C6B-EA77-BBD902D685F7}"/>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❼</a:t>
              </a:r>
              <a:endParaRPr lang="en-US" altLang="ja-JP" sz="2400" b="1" dirty="0">
                <a:solidFill>
                  <a:srgbClr val="009650"/>
                </a:solidFill>
                <a:latin typeface="Meiryo" charset="-128"/>
                <a:ea typeface="Meiryo" charset="-128"/>
                <a:cs typeface="Meiryo" charset="-128"/>
              </a:endParaRPr>
            </a:p>
          </p:txBody>
        </p:sp>
      </p:grpSp>
      <p:grpSp>
        <p:nvGrpSpPr>
          <p:cNvPr id="82" name="図形グループ 72">
            <a:extLst>
              <a:ext uri="{FF2B5EF4-FFF2-40B4-BE49-F238E27FC236}">
                <a16:creationId xmlns:a16="http://schemas.microsoft.com/office/drawing/2014/main" id="{0E0A9D88-3267-5D58-AC48-5D0CB781C4C7}"/>
              </a:ext>
            </a:extLst>
          </p:cNvPr>
          <p:cNvGrpSpPr/>
          <p:nvPr/>
        </p:nvGrpSpPr>
        <p:grpSpPr>
          <a:xfrm>
            <a:off x="6964398" y="4122951"/>
            <a:ext cx="492443" cy="461665"/>
            <a:chOff x="7516281" y="2673548"/>
            <a:chExt cx="492443" cy="461665"/>
          </a:xfrm>
        </p:grpSpPr>
        <p:sp>
          <p:nvSpPr>
            <p:cNvPr id="83" name="円/楕円 77">
              <a:extLst>
                <a:ext uri="{FF2B5EF4-FFF2-40B4-BE49-F238E27FC236}">
                  <a16:creationId xmlns:a16="http://schemas.microsoft.com/office/drawing/2014/main" id="{8437BE05-5675-E146-82DD-F5A23FFD52B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3896EE96-8ABC-A60D-4030-31131E4DF085}"/>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❽</a:t>
              </a:r>
              <a:endParaRPr lang="en-US" altLang="ja-JP" sz="2400" b="1" dirty="0">
                <a:solidFill>
                  <a:srgbClr val="009650"/>
                </a:solidFill>
                <a:latin typeface="Meiryo" charset="-128"/>
                <a:ea typeface="Meiryo" charset="-128"/>
                <a:cs typeface="Meiryo" charset="-128"/>
              </a:endParaRPr>
            </a:p>
          </p:txBody>
        </p:sp>
      </p:grpSp>
      <p:sp>
        <p:nvSpPr>
          <p:cNvPr id="9" name="正方形/長方形 8">
            <a:extLst>
              <a:ext uri="{FF2B5EF4-FFF2-40B4-BE49-F238E27FC236}">
                <a16:creationId xmlns:a16="http://schemas.microsoft.com/office/drawing/2014/main" id="{C2C6B02E-6441-FE12-7A0D-12F0F01DCEDD}"/>
              </a:ext>
            </a:extLst>
          </p:cNvPr>
          <p:cNvSpPr/>
          <p:nvPr/>
        </p:nvSpPr>
        <p:spPr>
          <a:xfrm>
            <a:off x="7277217" y="3412696"/>
            <a:ext cx="1118327"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A4A27E3-FE05-8130-0649-7C007C5753B4}"/>
              </a:ext>
            </a:extLst>
          </p:cNvPr>
          <p:cNvSpPr/>
          <p:nvPr/>
        </p:nvSpPr>
        <p:spPr>
          <a:xfrm>
            <a:off x="5935902" y="4760736"/>
            <a:ext cx="686047" cy="1713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E154611B-97A7-A5A4-F587-062CCD6AB9EA}"/>
              </a:ext>
            </a:extLst>
          </p:cNvPr>
          <p:cNvSpPr/>
          <p:nvPr/>
        </p:nvSpPr>
        <p:spPr>
          <a:xfrm>
            <a:off x="7710563" y="4372951"/>
            <a:ext cx="249091" cy="1761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9F0521AE-D293-2E6E-7F3A-6EC0C5B47185}"/>
              </a:ext>
            </a:extLst>
          </p:cNvPr>
          <p:cNvSpPr txBox="1"/>
          <p:nvPr/>
        </p:nvSpPr>
        <p:spPr>
          <a:xfrm>
            <a:off x="421566" y="2183373"/>
            <a:ext cx="4078426"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検索結果の中から見たい項目を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a:t>
            </a:r>
            <a:r>
              <a:rPr lang="en-US" altLang="ja-JP" sz="1800" b="1" dirty="0">
                <a:latin typeface="メイリオ" panose="020B0604030504040204" pitchFamily="50" charset="-128"/>
                <a:ea typeface="メイリオ" panose="020B0604030504040204" pitchFamily="50" charset="-128"/>
              </a:rPr>
              <a:t>SH“U”N</a:t>
            </a:r>
            <a:r>
              <a:rPr lang="ja-JP" altLang="en-US" sz="1800" b="1" dirty="0">
                <a:latin typeface="メイリオ" panose="020B0604030504040204" pitchFamily="50" charset="-128"/>
                <a:ea typeface="メイリオ" panose="020B0604030504040204" pitchFamily="50" charset="-128"/>
              </a:rPr>
              <a:t>プロジェクト」の</a:t>
            </a:r>
            <a:r>
              <a:rPr lang="en-US" altLang="ja-JP" sz="1800" b="1" dirty="0">
                <a:latin typeface="メイリオ" panose="020B0604030504040204" pitchFamily="50" charset="-128"/>
                <a:ea typeface="メイリオ" panose="020B0604030504040204" pitchFamily="50" charset="-128"/>
              </a:rPr>
              <a:t>HP</a:t>
            </a:r>
            <a:r>
              <a:rPr lang="ja-JP" altLang="en-US" sz="1800" b="1" dirty="0">
                <a:latin typeface="メイリオ" panose="020B0604030504040204" pitchFamily="50" charset="-128"/>
                <a:ea typeface="メイリオ" panose="020B0604030504040204" pitchFamily="50" charset="-128"/>
              </a:rPr>
              <a:t>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表示</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pPr indent="-417600"/>
            <a:r>
              <a:rPr lang="ja-JP" altLang="en-US" sz="1800" b="1" dirty="0">
                <a:latin typeface="メイリオ" panose="020B0604030504040204" pitchFamily="50" charset="-128"/>
                <a:ea typeface="メイリオ" panose="020B0604030504040204" pitchFamily="50" charset="-128"/>
              </a:rPr>
              <a:t>画面をスクロールし「</a:t>
            </a:r>
            <a:r>
              <a:rPr lang="en-US" altLang="ja-JP" sz="1800" b="1" dirty="0">
                <a:latin typeface="メイリオ" panose="020B0604030504040204" pitchFamily="50" charset="-128"/>
                <a:ea typeface="メイリオ" panose="020B0604030504040204" pitchFamily="50" charset="-128"/>
              </a:rPr>
              <a:t>App Store</a:t>
            </a:r>
            <a:r>
              <a:rPr lang="ja-JP" altLang="en-US" sz="1800" b="1" dirty="0">
                <a:latin typeface="メイリオ" panose="020B0604030504040204" pitchFamily="50" charset="-128"/>
                <a:ea typeface="メイリオ" panose="020B0604030504040204" pitchFamily="50" charset="-128"/>
              </a:rPr>
              <a:t>」をダブルタップ</a:t>
            </a:r>
            <a:endParaRPr lang="en-US" altLang="ja-JP" sz="1800"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➑</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「入手」をダブルタップ</a:t>
            </a:r>
          </a:p>
        </p:txBody>
      </p:sp>
      <p:grpSp>
        <p:nvGrpSpPr>
          <p:cNvPr id="23" name="図形グループ 72">
            <a:extLst>
              <a:ext uri="{FF2B5EF4-FFF2-40B4-BE49-F238E27FC236}">
                <a16:creationId xmlns:a16="http://schemas.microsoft.com/office/drawing/2014/main" id="{9F0A8843-91C0-C06B-908A-3B1331CB56C8}"/>
              </a:ext>
            </a:extLst>
          </p:cNvPr>
          <p:cNvGrpSpPr/>
          <p:nvPr/>
        </p:nvGrpSpPr>
        <p:grpSpPr>
          <a:xfrm>
            <a:off x="6969412" y="3082153"/>
            <a:ext cx="492443" cy="461665"/>
            <a:chOff x="7516281" y="2673548"/>
            <a:chExt cx="492443" cy="461665"/>
          </a:xfrm>
        </p:grpSpPr>
        <p:sp>
          <p:nvSpPr>
            <p:cNvPr id="24" name="円/楕円 77">
              <a:extLst>
                <a:ext uri="{FF2B5EF4-FFF2-40B4-BE49-F238E27FC236}">
                  <a16:creationId xmlns:a16="http://schemas.microsoft.com/office/drawing/2014/main" id="{948822CF-0080-3455-A7D5-17C602542DF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B03FA2A-F2F4-985A-1059-4C6B15C9F5E7}"/>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37079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テキスト&#10;&#10;自動的に生成された説明">
            <a:extLst>
              <a:ext uri="{FF2B5EF4-FFF2-40B4-BE49-F238E27FC236}">
                <a16:creationId xmlns:a16="http://schemas.microsoft.com/office/drawing/2014/main" id="{C978CAE1-CCB3-38C4-DCFC-444E17052402}"/>
              </a:ext>
            </a:extLst>
          </p:cNvPr>
          <p:cNvPicPr>
            <a:picLocks noChangeAspect="1"/>
          </p:cNvPicPr>
          <p:nvPr/>
        </p:nvPicPr>
        <p:blipFill>
          <a:blip r:embed="rId3"/>
          <a:stretch>
            <a:fillRect/>
          </a:stretch>
        </p:blipFill>
        <p:spPr>
          <a:xfrm>
            <a:off x="6917897" y="2129977"/>
            <a:ext cx="1472706" cy="3187086"/>
          </a:xfrm>
          <a:prstGeom prst="rect">
            <a:avLst/>
          </a:prstGeom>
          <a:ln>
            <a:solidFill>
              <a:schemeClr val="tx1"/>
            </a:solidFill>
          </a:ln>
        </p:spPr>
      </p:pic>
      <p:pic>
        <p:nvPicPr>
          <p:cNvPr id="22" name="図 21" descr="テキスト&#10;&#10;自動的に生成された説明">
            <a:extLst>
              <a:ext uri="{FF2B5EF4-FFF2-40B4-BE49-F238E27FC236}">
                <a16:creationId xmlns:a16="http://schemas.microsoft.com/office/drawing/2014/main" id="{547BD25C-96EF-F593-6A18-2BB0A6097606}"/>
              </a:ext>
            </a:extLst>
          </p:cNvPr>
          <p:cNvPicPr>
            <a:picLocks noChangeAspect="1"/>
          </p:cNvPicPr>
          <p:nvPr/>
        </p:nvPicPr>
        <p:blipFill>
          <a:blip r:embed="rId4"/>
          <a:stretch>
            <a:fillRect/>
          </a:stretch>
        </p:blipFill>
        <p:spPr>
          <a:xfrm>
            <a:off x="5105124" y="2153061"/>
            <a:ext cx="1472706" cy="3187086"/>
          </a:xfrm>
          <a:prstGeom prst="rect">
            <a:avLst/>
          </a:prstGeom>
          <a:ln>
            <a:solidFill>
              <a:schemeClr val="tx1"/>
            </a:solidFill>
          </a:ln>
        </p:spPr>
      </p:pic>
      <p:sp>
        <p:nvSpPr>
          <p:cNvPr id="73" name="テキスト ボックス 72">
            <a:extLst>
              <a:ext uri="{FF2B5EF4-FFF2-40B4-BE49-F238E27FC236}">
                <a16:creationId xmlns:a16="http://schemas.microsoft.com/office/drawing/2014/main" id="{79AE165D-7433-4954-AB3E-268BE10F3010}"/>
              </a:ext>
            </a:extLst>
          </p:cNvPr>
          <p:cNvSpPr txBox="1"/>
          <p:nvPr/>
        </p:nvSpPr>
        <p:spPr>
          <a:xfrm>
            <a:off x="259639" y="1577112"/>
            <a:ext cx="4456377"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Meiryo" charset="-128"/>
                <a:ea typeface="Meiryo" charset="-128"/>
                <a:cs typeface="Meiryo" charset="-128"/>
              </a:rPr>
              <a:t>SH"U"N</a:t>
            </a:r>
            <a:r>
              <a:rPr lang="ja-JP" altLang="en-US" sz="2000" b="1" dirty="0">
                <a:solidFill>
                  <a:prstClr val="black"/>
                </a:solidFill>
                <a:latin typeface="Meiryo" charset="-128"/>
                <a:ea typeface="Meiryo" charset="-128"/>
                <a:cs typeface="Meiryo" charset="-128"/>
              </a:rPr>
              <a:t>プロジェクト</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の</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アイコンを</a:t>
            </a:r>
            <a:r>
              <a:rPr lang="ja-JP" altLang="en-US" sz="2000" b="1" dirty="0">
                <a:solidFill>
                  <a:prstClr val="black"/>
                </a:solidFill>
                <a:latin typeface="Meiryo" charset="-128"/>
                <a:ea typeface="Meiryo" charset="-128"/>
                <a:cs typeface="Meiryo" charset="-128"/>
              </a:rPr>
              <a:t>ダブルタップ</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a:t>
            </a:r>
            <a:r>
              <a:rPr lang="ja-JP" altLang="en-US" sz="2000" b="1" dirty="0">
                <a:solidFill>
                  <a:prstClr val="black"/>
                </a:solidFill>
                <a:latin typeface="Meiryo" charset="-128"/>
                <a:ea typeface="Meiryo" charset="-128"/>
                <a:cs typeface="Meiryo" charset="-128"/>
              </a:rPr>
              <a:t>次へ</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ダブルタップ</a:t>
            </a:r>
            <a:endParaRPr lang="en-US" altLang="ja-JP" sz="2000" b="1" dirty="0">
              <a:solidFill>
                <a:prstClr val="black"/>
              </a:solidFill>
              <a:latin typeface="Meiryo" charset="-128"/>
              <a:ea typeface="Meiryo" charset="-128"/>
              <a:cs typeface="Meiryo" charset="-128"/>
            </a:endParaRPr>
          </a:p>
          <a:p>
            <a:pPr lvl="0">
              <a:defRPr/>
            </a:pP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アプリの読み込みが</a:t>
            </a:r>
            <a:endParaRPr lang="en-US" altLang="ja-JP" sz="2000" b="1" dirty="0">
              <a:solidFill>
                <a:prstClr val="black"/>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終わるまで待ちます</a:t>
            </a:r>
            <a:endParaRPr lang="en-US" altLang="ja-JP" sz="2000" b="1" dirty="0">
              <a:solidFill>
                <a:prstClr val="black"/>
              </a:solidFill>
              <a:latin typeface="Meiryo" charset="-128"/>
              <a:ea typeface="Meiryo" charset="-128"/>
              <a:cs typeface="Meiryo" charset="-128"/>
            </a:endParaRPr>
          </a:p>
        </p:txBody>
      </p:sp>
      <p:pic>
        <p:nvPicPr>
          <p:cNvPr id="10" name="図 9" descr="コンパクトディスク が含まれている画像&#10;&#10;自動的に生成された説明">
            <a:extLst>
              <a:ext uri="{FF2B5EF4-FFF2-40B4-BE49-F238E27FC236}">
                <a16:creationId xmlns:a16="http://schemas.microsoft.com/office/drawing/2014/main" id="{249B07AA-05DC-085A-4ED8-014B5A430FBB}"/>
              </a:ext>
            </a:extLst>
          </p:cNvPr>
          <p:cNvPicPr>
            <a:picLocks noChangeAspect="1"/>
          </p:cNvPicPr>
          <p:nvPr/>
        </p:nvPicPr>
        <p:blipFill>
          <a:blip r:embed="rId5"/>
          <a:stretch>
            <a:fillRect/>
          </a:stretch>
        </p:blipFill>
        <p:spPr>
          <a:xfrm>
            <a:off x="3347864" y="2153062"/>
            <a:ext cx="1472705" cy="3187085"/>
          </a:xfrm>
          <a:prstGeom prst="rect">
            <a:avLst/>
          </a:prstGeom>
          <a:ln>
            <a:solidFill>
              <a:schemeClr val="tx1"/>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5108330" y="4869160"/>
            <a:ext cx="1439239" cy="185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799303" y="1959559"/>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2" name="正方形/長方形 31">
            <a:extLst>
              <a:ext uri="{FF2B5EF4-FFF2-40B4-BE49-F238E27FC236}">
                <a16:creationId xmlns:a16="http://schemas.microsoft.com/office/drawing/2014/main" id="{32EB2719-436B-4F3C-B13B-FD2A28140B0B}"/>
              </a:ext>
            </a:extLst>
          </p:cNvPr>
          <p:cNvSpPr/>
          <p:nvPr/>
        </p:nvSpPr>
        <p:spPr>
          <a:xfrm>
            <a:off x="4084216" y="2384013"/>
            <a:ext cx="360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カギ線コネクタ 41">
            <a:extLst>
              <a:ext uri="{FF2B5EF4-FFF2-40B4-BE49-F238E27FC236}">
                <a16:creationId xmlns:a16="http://schemas.microsoft.com/office/drawing/2014/main" id="{DFA3A164-E126-423C-9F08-303059802260}"/>
              </a:ext>
            </a:extLst>
          </p:cNvPr>
          <p:cNvCxnSpPr>
            <a:cxnSpLocks/>
            <a:stCxn id="32" idx="3"/>
          </p:cNvCxnSpPr>
          <p:nvPr/>
        </p:nvCxnSpPr>
        <p:spPr>
          <a:xfrm flipV="1">
            <a:off x="4444216" y="1700700"/>
            <a:ext cx="855284" cy="863313"/>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3959F74-65F8-444C-A7D6-CFC8D7B61317}"/>
              </a:ext>
            </a:extLst>
          </p:cNvPr>
          <p:cNvSpPr txBox="1"/>
          <p:nvPr/>
        </p:nvSpPr>
        <p:spPr>
          <a:xfrm>
            <a:off x="3492104" y="1329645"/>
            <a:ext cx="2016000" cy="523220"/>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このアイコンを</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ダブルタップ</a:t>
            </a:r>
          </a:p>
        </p:txBody>
      </p:sp>
      <p:sp>
        <p:nvSpPr>
          <p:cNvPr id="69" name="正方形/長方形 68">
            <a:extLst>
              <a:ext uri="{FF2B5EF4-FFF2-40B4-BE49-F238E27FC236}">
                <a16:creationId xmlns:a16="http://schemas.microsoft.com/office/drawing/2014/main" id="{8209E3C3-E98E-4C55-8189-B9952DF419BD}"/>
              </a:ext>
            </a:extLst>
          </p:cNvPr>
          <p:cNvSpPr/>
          <p:nvPr/>
        </p:nvSpPr>
        <p:spPr>
          <a:xfrm>
            <a:off x="4981451" y="1280137"/>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nvGrpSpPr>
          <p:cNvPr id="70" name="図形グループ 69">
            <a:extLst>
              <a:ext uri="{FF2B5EF4-FFF2-40B4-BE49-F238E27FC236}">
                <a16:creationId xmlns:a16="http://schemas.microsoft.com/office/drawing/2014/main" id="{0D6A8FA0-9940-4C33-9075-5D89393B5CEB}"/>
              </a:ext>
            </a:extLst>
          </p:cNvPr>
          <p:cNvGrpSpPr/>
          <p:nvPr/>
        </p:nvGrpSpPr>
        <p:grpSpPr>
          <a:xfrm>
            <a:off x="4912446" y="4463226"/>
            <a:ext cx="492443" cy="461665"/>
            <a:chOff x="6838867" y="4854426"/>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6957614" y="491867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6838867" y="4854426"/>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8" name="タイトル 1">
            <a:extLst>
              <a:ext uri="{FF2B5EF4-FFF2-40B4-BE49-F238E27FC236}">
                <a16:creationId xmlns:a16="http://schemas.microsoft.com/office/drawing/2014/main" id="{3F01DA7B-0447-FE63-DF62-494038923AC8}"/>
              </a:ext>
            </a:extLst>
          </p:cNvPr>
          <p:cNvSpPr>
            <a:spLocks noGrp="1"/>
          </p:cNvSpPr>
          <p:nvPr>
            <p:ph type="ctrTitle"/>
          </p:nvPr>
        </p:nvSpPr>
        <p:spPr>
          <a:xfrm>
            <a:off x="1767718" y="513630"/>
            <a:ext cx="6401111" cy="547842"/>
          </a:xfrm>
        </p:spPr>
        <p:txBody>
          <a:bodyPr vert="horz" wrap="none">
            <a:spAutoFit/>
          </a:bodyPr>
          <a:lstStyle/>
          <a:p>
            <a:r>
              <a:rPr lang="en-US" altLang="ja-JP" dirty="0"/>
              <a:t>SH"U"N</a:t>
            </a:r>
            <a:r>
              <a:rPr lang="ja-JP" altLang="en-US" dirty="0"/>
              <a:t>プロジェクトの利用設定</a:t>
            </a:r>
          </a:p>
        </p:txBody>
      </p:sp>
      <p:pic>
        <p:nvPicPr>
          <p:cNvPr id="31" name="図 30">
            <a:extLst>
              <a:ext uri="{FF2B5EF4-FFF2-40B4-BE49-F238E27FC236}">
                <a16:creationId xmlns:a16="http://schemas.microsoft.com/office/drawing/2014/main" id="{B8A05D88-FDF4-43A6-44F0-4938FC294E0F}"/>
              </a:ext>
            </a:extLst>
          </p:cNvPr>
          <p:cNvPicPr>
            <a:picLocks noChangeAspect="1"/>
          </p:cNvPicPr>
          <p:nvPr/>
        </p:nvPicPr>
        <p:blipFill>
          <a:blip r:embed="rId6"/>
          <a:stretch>
            <a:fillRect/>
          </a:stretch>
        </p:blipFill>
        <p:spPr>
          <a:xfrm>
            <a:off x="5376548" y="1430118"/>
            <a:ext cx="565903" cy="547842"/>
          </a:xfrm>
          <a:prstGeom prst="rect">
            <a:avLst/>
          </a:prstGeom>
        </p:spPr>
      </p:pic>
    </p:spTree>
    <p:extLst>
      <p:ext uri="{BB962C8B-B14F-4D97-AF65-F5344CB8AC3E}">
        <p14:creationId xmlns:p14="http://schemas.microsoft.com/office/powerpoint/2010/main" val="2676054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BFB4DA5BB34FA47A8FA7AE6B4938B14" ma:contentTypeVersion="8" ma:contentTypeDescription="新しいドキュメントを作成します。" ma:contentTypeScope="" ma:versionID="6fd382fa48ecb3930ec06da0c48cd1d4">
  <xsd:schema xmlns:xsd="http://www.w3.org/2001/XMLSchema" xmlns:xs="http://www.w3.org/2001/XMLSchema" xmlns:p="http://schemas.microsoft.com/office/2006/metadata/properties" xmlns:ns2="1ccc0202-570a-4c76-b717-959d73301744" targetNamespace="http://schemas.microsoft.com/office/2006/metadata/properties" ma:root="true" ma:fieldsID="51c391f78a4e40208510eff2b869fca9" ns2:_="">
    <xsd:import namespace="1ccc0202-570a-4c76-b717-959d733017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c0202-570a-4c76-b717-959d733017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165690-5CD6-4783-8329-1F9F1C4641CE}"/>
</file>

<file path=customXml/itemProps2.xml><?xml version="1.0" encoding="utf-8"?>
<ds:datastoreItem xmlns:ds="http://schemas.openxmlformats.org/officeDocument/2006/customXml" ds:itemID="{6D7F8FE1-4434-4E62-9961-999C052E8A1D}">
  <ds:schemaRefs>
    <ds:schemaRef ds:uri="http://schemas.microsoft.com/sharepoint/v3/contenttype/forms"/>
  </ds:schemaRefs>
</ds:datastoreItem>
</file>

<file path=customXml/itemProps3.xml><?xml version="1.0" encoding="utf-8"?>
<ds:datastoreItem xmlns:ds="http://schemas.openxmlformats.org/officeDocument/2006/customXml" ds:itemID="{D45E8405-322E-4A13-8E84-4ADFD06B1E2F}">
  <ds:schemaRef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infopath/2007/PartnerControls"/>
    <ds:schemaRef ds:uri="http://purl.org/dc/terms/"/>
    <ds:schemaRef ds:uri="1ccc0202-570a-4c76-b717-959d7330174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1444</Words>
  <Application>Microsoft Office PowerPoint</Application>
  <PresentationFormat>画面に合わせる (4:3)</PresentationFormat>
  <Paragraphs>236</Paragraphs>
  <Slides>20</Slides>
  <Notes>20</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28" baseType="lpstr">
      <vt:lpstr>メイリオ</vt:lpstr>
      <vt:lpstr>メイリオ</vt:lpstr>
      <vt:lpstr>游ゴシック</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SH"U"Nプロジェクトとは？</vt:lpstr>
      <vt:lpstr>SH"U"Nプロジェクトとは？</vt:lpstr>
      <vt:lpstr>PowerPoint プレゼンテーション</vt:lpstr>
      <vt:lpstr>SH"U"Nプロジェクトアプリの インストールのしかた</vt:lpstr>
      <vt:lpstr>SH"U"Nプロジェクトアプリの インストールのしかた</vt:lpstr>
      <vt:lpstr>SH"U"Nプロジェクトの利用設定</vt:lpstr>
      <vt:lpstr>SH"U"Nプロジェクトの利用設定</vt:lpstr>
      <vt:lpstr>PowerPoint プレゼンテーション</vt:lpstr>
      <vt:lpstr>アプリの画面説明</vt:lpstr>
      <vt:lpstr>アプリの画面説明</vt:lpstr>
      <vt:lpstr>アプリを活用してみよう</vt:lpstr>
      <vt:lpstr>アプリを活用してみよう</vt:lpstr>
      <vt:lpstr>アプリを活用してみよう</vt:lpstr>
      <vt:lpstr>アプリを活用してみよう</vt:lpstr>
      <vt:lpstr>さかなを調べてみよう</vt:lpstr>
      <vt:lpstr>さかなを調べてみよう</vt:lpstr>
      <vt:lpstr>問い合わせ先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44</cp:revision>
  <dcterms:created xsi:type="dcterms:W3CDTF">2021-08-16T09:05:36Z</dcterms:created>
  <dcterms:modified xsi:type="dcterms:W3CDTF">2024-02-09T08:35:27Z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0x0101004BFB4DA5BB34FA47A8FA7AE6B4938B14</vt:lpwstr>
  </property>
  <property fmtid="{D5CDD505-2E9C-101B-9397-08002B2CF9AE}" pid="3" name="Order">
    <vt:lpwstr>105800.000000000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