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8.jpg" ContentType="image/jpeg"/>
  <Override PartName="/ppt/notesSlides/notesSlide7.xml" ContentType="application/vnd.openxmlformats-officedocument.presentationml.notesSlide+xml"/>
  <Override PartName="/ppt/media/image11.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8.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2"/>
  </p:notesMasterIdLst>
  <p:sldIdLst>
    <p:sldId id="283" r:id="rId2"/>
    <p:sldId id="297" r:id="rId3"/>
    <p:sldId id="298" r:id="rId4"/>
    <p:sldId id="359" r:id="rId5"/>
    <p:sldId id="360" r:id="rId6"/>
    <p:sldId id="361" r:id="rId7"/>
    <p:sldId id="362" r:id="rId8"/>
    <p:sldId id="363" r:id="rId9"/>
    <p:sldId id="364" r:id="rId10"/>
    <p:sldId id="365" r:id="rId11"/>
    <p:sldId id="366" r:id="rId12"/>
    <p:sldId id="367" r:id="rId13"/>
    <p:sldId id="333" r:id="rId14"/>
    <p:sldId id="335" r:id="rId15"/>
    <p:sldId id="353" r:id="rId16"/>
    <p:sldId id="357" r:id="rId17"/>
    <p:sldId id="350" r:id="rId18"/>
    <p:sldId id="369" r:id="rId19"/>
    <p:sldId id="370" r:id="rId20"/>
    <p:sldId id="352" r:id="rId21"/>
  </p:sldIdLst>
  <p:sldSz cx="10693400" cy="7562850"/>
  <p:notesSz cx="756285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A41"/>
    <a:srgbClr val="E48B46"/>
    <a:srgbClr val="E29244"/>
    <a:srgbClr val="E38F42"/>
    <a:srgbClr val="FFFF99"/>
    <a:srgbClr val="000000"/>
    <a:srgbClr val="FFFFCC"/>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92" autoAdjust="0"/>
    <p:restoredTop sz="94238" autoAdjust="0"/>
  </p:normalViewPr>
  <p:slideViewPr>
    <p:cSldViewPr>
      <p:cViewPr varScale="1">
        <p:scale>
          <a:sx n="100" d="100"/>
          <a:sy n="100" d="100"/>
        </p:scale>
        <p:origin x="1230"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48"/>
    </p:cViewPr>
  </p:sorterViewPr>
  <p:notesViewPr>
    <p:cSldViewPr>
      <p:cViewPr>
        <p:scale>
          <a:sx n="66" d="100"/>
          <a:sy n="66" d="100"/>
        </p:scale>
        <p:origin x="2216" y="-7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277310" cy="53646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284418" y="1"/>
            <a:ext cx="3276187" cy="536466"/>
          </a:xfrm>
          <a:prstGeom prst="rect">
            <a:avLst/>
          </a:prstGeom>
        </p:spPr>
        <p:txBody>
          <a:bodyPr vert="horz" lIns="91440" tIns="45720" rIns="91440" bIns="45720" rtlCol="0"/>
          <a:lstStyle>
            <a:lvl1pPr algn="r">
              <a:defRPr sz="1200"/>
            </a:lvl1pPr>
          </a:lstStyle>
          <a:p>
            <a:fld id="{2053EECF-6E38-4A9F-A42A-194BE4369BD3}" type="datetimeFigureOut">
              <a:rPr kumimoji="1" lang="ja-JP" altLang="en-US" smtClean="0"/>
              <a:t>2024/3/21</a:t>
            </a:fld>
            <a:endParaRPr kumimoji="1" lang="ja-JP" altLang="en-US"/>
          </a:p>
        </p:txBody>
      </p:sp>
      <p:sp>
        <p:nvSpPr>
          <p:cNvPr id="4" name="スライド イメージ プレースホルダー 3"/>
          <p:cNvSpPr>
            <a:spLocks noGrp="1" noRot="1" noChangeAspect="1"/>
          </p:cNvSpPr>
          <p:nvPr>
            <p:ph type="sldImg" idx="2"/>
          </p:nvPr>
        </p:nvSpPr>
        <p:spPr>
          <a:xfrm>
            <a:off x="1231900" y="1338263"/>
            <a:ext cx="5099050" cy="3606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56734" y="5146929"/>
            <a:ext cx="6049382" cy="421091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935"/>
            <a:ext cx="3277310" cy="53646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284418" y="10156935"/>
            <a:ext cx="3276187" cy="536465"/>
          </a:xfrm>
          <a:prstGeom prst="rect">
            <a:avLst/>
          </a:prstGeom>
        </p:spPr>
        <p:txBody>
          <a:bodyPr vert="horz" lIns="91440" tIns="45720" rIns="91440" bIns="45720" rtlCol="0" anchor="b"/>
          <a:lstStyle>
            <a:lvl1pPr algn="r">
              <a:defRPr sz="12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33426" y="5146309"/>
            <a:ext cx="6042026" cy="3019792"/>
          </a:xfrm>
        </p:spPr>
        <p:txBody>
          <a:bodyPr/>
          <a:lstStyle/>
          <a:p>
            <a:pPr lvl="0" indent="0" algn="l"/>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
        <p:nvSpPr>
          <p:cNvPr id="7" name="テキスト ボックス 6">
            <a:extLst>
              <a:ext uri="{FF2B5EF4-FFF2-40B4-BE49-F238E27FC236}">
                <a16:creationId xmlns:a16="http://schemas.microsoft.com/office/drawing/2014/main" id="{C505EDEA-6F51-42CD-B502-0D2A91D804A4}"/>
              </a:ext>
            </a:extLst>
          </p:cNvPr>
          <p:cNvSpPr txBox="1"/>
          <p:nvPr/>
        </p:nvSpPr>
        <p:spPr>
          <a:xfrm>
            <a:off x="855665" y="7251767"/>
            <a:ext cx="5919787" cy="461665"/>
          </a:xfrm>
          <a:prstGeom prst="rect">
            <a:avLst/>
          </a:prstGeom>
          <a:noFill/>
          <a:ln w="12700">
            <a:solidFill>
              <a:schemeClr val="tx1"/>
            </a:solidFill>
            <a:prstDash val="sysDot"/>
          </a:ln>
        </p:spPr>
        <p:txBody>
          <a:bodyPr wrap="square">
            <a:spAutoFit/>
          </a:bodyPr>
          <a:lstStyle/>
          <a:p>
            <a:pPr indent="92075"/>
            <a:r>
              <a:rPr lang="ja-JP" altLang="en-US" sz="1200" dirty="0">
                <a:latin typeface="Meiryo UI" panose="020B0604030504040204" pitchFamily="50" charset="-128"/>
                <a:ea typeface="Meiryo UI" panose="020B0604030504040204" pitchFamily="50" charset="-128"/>
              </a:rPr>
              <a:t>このような</a:t>
            </a:r>
            <a:r>
              <a:rPr kumimoji="1" lang="ja-JP" altLang="en-US" sz="1200" dirty="0">
                <a:latin typeface="Meiryo UI" panose="020B0604030504040204" pitchFamily="50" charset="-128"/>
                <a:ea typeface="Meiryo UI" panose="020B0604030504040204" pitchFamily="50" charset="-128"/>
              </a:rPr>
              <a:t>方が来られることのないように、講習会を開かれるときは周知徹底をいただくとか</a:t>
            </a:r>
            <a:r>
              <a:rPr lang="ja-JP" altLang="en-US" sz="1200" dirty="0">
                <a:latin typeface="Meiryo UI" panose="020B0604030504040204" pitchFamily="50" charset="-128"/>
                <a:ea typeface="Meiryo UI" panose="020B0604030504040204" pitchFamily="50" charset="-128"/>
              </a:rPr>
              <a:t>間違ってこられた方のために代替の</a:t>
            </a:r>
            <a:r>
              <a:rPr lang="en-US" altLang="ja-JP" sz="1200" dirty="0">
                <a:latin typeface="Meiryo UI" panose="020B0604030504040204" pitchFamily="50" charset="-128"/>
                <a:ea typeface="Meiryo UI" panose="020B0604030504040204" pitchFamily="50" charset="-128"/>
              </a:rPr>
              <a:t>iPhone</a:t>
            </a:r>
            <a:r>
              <a:rPr lang="ja-JP" altLang="en-US" sz="1200" dirty="0">
                <a:latin typeface="Meiryo UI" panose="020B0604030504040204" pitchFamily="50" charset="-128"/>
                <a:ea typeface="Meiryo UI" panose="020B0604030504040204" pitchFamily="50" charset="-128"/>
              </a:rPr>
              <a:t>スマホを用意しておくと良いでしょう。</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A76173AE-DD66-4A96-9526-DAE0FA9CDC36}"/>
              </a:ext>
            </a:extLst>
          </p:cNvPr>
          <p:cNvSpPr>
            <a:spLocks noGrp="1"/>
          </p:cNvSpPr>
          <p:nvPr>
            <p:ph type="body" sz="quarter" idx="3"/>
          </p:nvPr>
        </p:nvSpPr>
        <p:spPr>
          <a:xfrm>
            <a:off x="756734" y="5146929"/>
            <a:ext cx="6049382" cy="2790571"/>
          </a:xfrm>
        </p:spPr>
        <p:txBody>
          <a:bodyPr/>
          <a:lstStyle/>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475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A76173AE-DD66-4A96-9526-DAE0FA9CDC36}"/>
              </a:ext>
            </a:extLst>
          </p:cNvPr>
          <p:cNvSpPr>
            <a:spLocks noGrp="1"/>
          </p:cNvSpPr>
          <p:nvPr>
            <p:ph type="body" sz="quarter" idx="3"/>
          </p:nvPr>
        </p:nvSpPr>
        <p:spPr>
          <a:xfrm>
            <a:off x="756734" y="5146929"/>
            <a:ext cx="6049382" cy="2028571"/>
          </a:xfrm>
        </p:spPr>
        <p:txBody>
          <a:bodyPr/>
          <a:lstStyle/>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5057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A76173AE-DD66-4A96-9526-DAE0FA9CDC36}"/>
              </a:ext>
            </a:extLst>
          </p:cNvPr>
          <p:cNvSpPr>
            <a:spLocks noGrp="1"/>
          </p:cNvSpPr>
          <p:nvPr>
            <p:ph type="body" sz="quarter" idx="3"/>
          </p:nvPr>
        </p:nvSpPr>
        <p:spPr>
          <a:xfrm>
            <a:off x="756734" y="5146929"/>
            <a:ext cx="6049382" cy="2028571"/>
          </a:xfrm>
        </p:spPr>
        <p:txBody>
          <a:bodyPr/>
          <a:lstStyle/>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7315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0"/>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4022933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44A4546A-6211-47B2-8903-A0782E2AAC25}"/>
              </a:ext>
            </a:extLst>
          </p:cNvPr>
          <p:cNvSpPr>
            <a:spLocks noGrp="1"/>
          </p:cNvSpPr>
          <p:nvPr>
            <p:ph type="body" sz="quarter" idx="3"/>
          </p:nvPr>
        </p:nvSpPr>
        <p:spPr>
          <a:xfrm>
            <a:off x="756734" y="5146929"/>
            <a:ext cx="6049382" cy="37811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8649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44A4546A-6211-47B2-8903-A0782E2AAC25}"/>
              </a:ext>
            </a:extLst>
          </p:cNvPr>
          <p:cNvSpPr>
            <a:spLocks noGrp="1"/>
          </p:cNvSpPr>
          <p:nvPr>
            <p:ph type="body" sz="quarter" idx="3"/>
          </p:nvPr>
        </p:nvSpPr>
        <p:spPr>
          <a:xfrm>
            <a:off x="756734" y="5146929"/>
            <a:ext cx="6049382" cy="37811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8736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44A4546A-6211-47B2-8903-A0782E2AAC25}"/>
              </a:ext>
            </a:extLst>
          </p:cNvPr>
          <p:cNvSpPr>
            <a:spLocks noGrp="1"/>
          </p:cNvSpPr>
          <p:nvPr>
            <p:ph type="body" sz="quarter" idx="3"/>
          </p:nvPr>
        </p:nvSpPr>
        <p:spPr>
          <a:xfrm>
            <a:off x="756734" y="5146929"/>
            <a:ext cx="6049382" cy="37811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27931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44A4546A-6211-47B2-8903-A0782E2AAC25}"/>
              </a:ext>
            </a:extLst>
          </p:cNvPr>
          <p:cNvSpPr>
            <a:spLocks noGrp="1"/>
          </p:cNvSpPr>
          <p:nvPr>
            <p:ph type="body" sz="quarter" idx="3"/>
          </p:nvPr>
        </p:nvSpPr>
        <p:spPr>
          <a:xfrm>
            <a:off x="756734" y="5146929"/>
            <a:ext cx="6049382" cy="37811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4218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44A4546A-6211-47B2-8903-A0782E2AAC25}"/>
              </a:ext>
            </a:extLst>
          </p:cNvPr>
          <p:cNvSpPr>
            <a:spLocks noGrp="1"/>
          </p:cNvSpPr>
          <p:nvPr>
            <p:ph type="body" sz="quarter" idx="3"/>
          </p:nvPr>
        </p:nvSpPr>
        <p:spPr>
          <a:xfrm>
            <a:off x="756734" y="5146929"/>
            <a:ext cx="6049382" cy="37811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9894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44A4546A-6211-47B2-8903-A0782E2AAC25}"/>
              </a:ext>
            </a:extLst>
          </p:cNvPr>
          <p:cNvSpPr>
            <a:spLocks noGrp="1"/>
          </p:cNvSpPr>
          <p:nvPr>
            <p:ph type="body" sz="quarter" idx="3"/>
          </p:nvPr>
        </p:nvSpPr>
        <p:spPr>
          <a:xfrm>
            <a:off x="756734" y="5146929"/>
            <a:ext cx="6049382" cy="37811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0141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44A4546A-6211-47B2-8903-A0782E2AAC25}"/>
              </a:ext>
            </a:extLst>
          </p:cNvPr>
          <p:cNvSpPr>
            <a:spLocks noGrp="1"/>
          </p:cNvSpPr>
          <p:nvPr>
            <p:ph type="body" sz="quarter" idx="3"/>
          </p:nvPr>
        </p:nvSpPr>
        <p:spPr>
          <a:xfrm>
            <a:off x="756734" y="5146929"/>
            <a:ext cx="6049382" cy="37811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093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56734" y="5146929"/>
            <a:ext cx="6049382" cy="1647571"/>
          </a:xfrm>
        </p:spPr>
        <p:txBody>
          <a:bodyPr/>
          <a:lstStyle/>
          <a:p>
            <a:pPr indent="0"/>
            <a:endParaRPr kumimoji="1" lang="ja-JP" altLang="en-US" b="0"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C36F77DF-6F94-434E-B5DD-94AD531EC988}"/>
              </a:ext>
            </a:extLst>
          </p:cNvPr>
          <p:cNvSpPr>
            <a:spLocks noGrp="1"/>
          </p:cNvSpPr>
          <p:nvPr>
            <p:ph type="body" sz="quarter" idx="3"/>
          </p:nvPr>
        </p:nvSpPr>
        <p:spPr>
          <a:xfrm>
            <a:off x="756734" y="5146929"/>
            <a:ext cx="6049382" cy="32477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7358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C36F77DF-6F94-434E-B5DD-94AD531EC988}"/>
              </a:ext>
            </a:extLst>
          </p:cNvPr>
          <p:cNvSpPr>
            <a:spLocks noGrp="1"/>
          </p:cNvSpPr>
          <p:nvPr>
            <p:ph type="body" sz="quarter" idx="3"/>
          </p:nvPr>
        </p:nvSpPr>
        <p:spPr>
          <a:xfrm>
            <a:off x="756734" y="5146929"/>
            <a:ext cx="6049382" cy="32477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8614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C36F77DF-6F94-434E-B5DD-94AD531EC988}"/>
              </a:ext>
            </a:extLst>
          </p:cNvPr>
          <p:cNvSpPr>
            <a:spLocks noGrp="1"/>
          </p:cNvSpPr>
          <p:nvPr>
            <p:ph type="body" sz="quarter" idx="3"/>
          </p:nvPr>
        </p:nvSpPr>
        <p:spPr>
          <a:xfrm>
            <a:off x="756734" y="5146929"/>
            <a:ext cx="6049382" cy="32477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0299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A76173AE-DD66-4A96-9526-DAE0FA9CDC36}"/>
              </a:ext>
            </a:extLst>
          </p:cNvPr>
          <p:cNvSpPr>
            <a:spLocks noGrp="1"/>
          </p:cNvSpPr>
          <p:nvPr>
            <p:ph type="body" sz="quarter" idx="3"/>
          </p:nvPr>
        </p:nvSpPr>
        <p:spPr>
          <a:xfrm>
            <a:off x="756734" y="5146929"/>
            <a:ext cx="6049382" cy="19523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2485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A76173AE-DD66-4A96-9526-DAE0FA9CDC36}"/>
              </a:ext>
            </a:extLst>
          </p:cNvPr>
          <p:cNvSpPr>
            <a:spLocks noGrp="1"/>
          </p:cNvSpPr>
          <p:nvPr>
            <p:ph type="body" sz="quarter" idx="3"/>
          </p:nvPr>
        </p:nvSpPr>
        <p:spPr>
          <a:xfrm>
            <a:off x="756734" y="5146929"/>
            <a:ext cx="6049382" cy="271437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4728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A76173AE-DD66-4A96-9526-DAE0FA9CDC36}"/>
              </a:ext>
            </a:extLst>
          </p:cNvPr>
          <p:cNvSpPr>
            <a:spLocks noGrp="1"/>
          </p:cNvSpPr>
          <p:nvPr>
            <p:ph type="body" sz="quarter" idx="3"/>
          </p:nvPr>
        </p:nvSpPr>
        <p:spPr>
          <a:xfrm>
            <a:off x="756734" y="5146929"/>
            <a:ext cx="6049382" cy="2028571"/>
          </a:xfrm>
        </p:spPr>
        <p:txBody>
          <a:bodyPr/>
          <a:lstStyle/>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3269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29713263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1">
            <a:extLst>
              <a:ext uri="{FF2B5EF4-FFF2-40B4-BE49-F238E27FC236}">
                <a16:creationId xmlns:a16="http://schemas.microsoft.com/office/drawing/2014/main" id="{80AB3107-9B6C-4E82-8C80-4330BE3521F0}"/>
              </a:ext>
            </a:extLst>
          </p:cNvPr>
          <p:cNvSpPr/>
          <p:nvPr/>
        </p:nvSpPr>
        <p:spPr>
          <a:xfrm>
            <a:off x="1376700" y="2333625"/>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b="1" dirty="0">
                <a:solidFill>
                  <a:schemeClr val="bg1"/>
                </a:solidFill>
                <a:latin typeface="BIZ UDゴシック" panose="020B0400000000000000" pitchFamily="49" charset="-128"/>
                <a:ea typeface="BIZ UDゴシック" panose="020B0400000000000000" pitchFamily="49" charset="-128"/>
              </a:rPr>
              <a:t>iPhone</a:t>
            </a:r>
            <a:r>
              <a:rPr lang="ja-JP" altLang="en-US" sz="4800" b="1" dirty="0">
                <a:solidFill>
                  <a:schemeClr val="bg1"/>
                </a:solidFill>
                <a:latin typeface="BIZ UDゴシック" panose="020B0400000000000000" pitchFamily="49" charset="-128"/>
                <a:ea typeface="BIZ UDゴシック" panose="020B0400000000000000" pitchFamily="49" charset="-128"/>
              </a:rPr>
              <a:t>の基礎</a:t>
            </a:r>
            <a:endParaRPr lang="en-US" altLang="ja-JP" sz="4800" b="1" dirty="0">
              <a:solidFill>
                <a:schemeClr val="bg1"/>
              </a:solidFill>
              <a:latin typeface="BIZ UDゴシック" panose="020B0400000000000000" pitchFamily="49" charset="-128"/>
              <a:ea typeface="BIZ UDゴシック" panose="020B0400000000000000" pitchFamily="49" charset="-128"/>
            </a:endParaRPr>
          </a:p>
          <a:p>
            <a:pPr algn="ctr"/>
            <a:r>
              <a:rPr lang="ja-JP" altLang="en-US" sz="4800" b="1" dirty="0">
                <a:solidFill>
                  <a:schemeClr val="bg1"/>
                </a:solidFill>
                <a:latin typeface="BIZ UDゴシック" panose="020B0400000000000000" pitchFamily="49" charset="-128"/>
                <a:ea typeface="BIZ UDゴシック" panose="020B0400000000000000" pitchFamily="49" charset="-128"/>
              </a:rPr>
              <a:t>アクセシビリティ設定</a:t>
            </a:r>
          </a:p>
        </p:txBody>
      </p:sp>
      <p:pic>
        <p:nvPicPr>
          <p:cNvPr id="8" name="Picture 2" descr="スマートフォンを使うウサギのキャラクター">
            <a:extLst>
              <a:ext uri="{FF2B5EF4-FFF2-40B4-BE49-F238E27FC236}">
                <a16:creationId xmlns:a16="http://schemas.microsoft.com/office/drawing/2014/main" id="{2C40E2D5-398E-4C58-8957-8879C7B6F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4543425"/>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E2740609-F2A7-6F77-2463-337A03235C5A}"/>
              </a:ext>
            </a:extLst>
          </p:cNvPr>
          <p:cNvSpPr txBox="1"/>
          <p:nvPr/>
        </p:nvSpPr>
        <p:spPr>
          <a:xfrm>
            <a:off x="1376700" y="785386"/>
            <a:ext cx="6484600" cy="1323439"/>
          </a:xfrm>
          <a:prstGeom prst="rect">
            <a:avLst/>
          </a:prstGeom>
          <a:noFill/>
        </p:spPr>
        <p:txBody>
          <a:bodyPr wrap="square" rtlCol="0">
            <a:spAutoFit/>
          </a:bodyPr>
          <a:lstStyle/>
          <a:p>
            <a:r>
              <a:rPr kumimoji="1" lang="en-US" altLang="ja-JP" sz="4000" dirty="0">
                <a:latin typeface="BIZ UDゴシック" panose="020B0400000000000000" pitchFamily="49" charset="-128"/>
                <a:ea typeface="BIZ UDゴシック" panose="020B0400000000000000" pitchFamily="49" charset="-128"/>
              </a:rPr>
              <a:t>iPhone</a:t>
            </a:r>
            <a:endParaRPr kumimoji="1" lang="ja-JP" altLang="en-US" sz="4000" dirty="0">
              <a:latin typeface="BIZ UDゴシック" panose="020B0400000000000000" pitchFamily="49" charset="-128"/>
              <a:ea typeface="BIZ UDゴシック" panose="020B0400000000000000" pitchFamily="49" charset="-128"/>
            </a:endParaRPr>
          </a:p>
          <a:p>
            <a:r>
              <a:rPr kumimoji="1" lang="ja-JP" altLang="en-US" sz="4000" dirty="0">
                <a:latin typeface="BIZ UDゴシック" panose="020B0400000000000000" pitchFamily="49" charset="-128"/>
                <a:ea typeface="BIZ UDゴシック" panose="020B0400000000000000" pitchFamily="49" charset="-128"/>
              </a:rPr>
              <a:t>スマートフォン初心者編</a:t>
            </a:r>
            <a:r>
              <a:rPr kumimoji="1" lang="en-US" altLang="ja-JP" sz="4000" dirty="0">
                <a:latin typeface="BIZ UDゴシック" panose="020B0400000000000000" pitchFamily="49" charset="-128"/>
                <a:ea typeface="BIZ UDゴシック" panose="020B0400000000000000" pitchFamily="49" charset="-128"/>
              </a:rPr>
              <a:t> </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3352" y="479461"/>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latin typeface="BIZ UDゴシック" panose="020B0400000000000000" pitchFamily="49" charset="-128"/>
                <a:ea typeface="BIZ UDゴシック" panose="020B0400000000000000" pitchFamily="49" charset="-128"/>
              </a:rPr>
              <a:t>1-C</a:t>
            </a: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190583" y="323035"/>
            <a:ext cx="80359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iPhone</a:t>
            </a:r>
            <a:r>
              <a:rPr lang="ja-JP" altLang="en-US" dirty="0">
                <a:latin typeface="BIZ UDゴシック" panose="020B0400000000000000" pitchFamily="49" charset="-128"/>
                <a:ea typeface="BIZ UDゴシック" panose="020B0400000000000000" pitchFamily="49" charset="-128"/>
              </a:rPr>
              <a:t>の各部名称と電源操作</a:t>
            </a:r>
          </a:p>
          <a:p>
            <a:r>
              <a:rPr lang="ja-JP" altLang="en-US" dirty="0">
                <a:latin typeface="BIZ UDゴシック" panose="020B0400000000000000" pitchFamily="49" charset="-128"/>
                <a:ea typeface="BIZ UDゴシック" panose="020B0400000000000000" pitchFamily="49" charset="-128"/>
              </a:rPr>
              <a:t>電源の切り方</a:t>
            </a:r>
            <a:r>
              <a:rPr kumimoji="0" lang="en-US" altLang="ja-JP" sz="3200" kern="0" dirty="0">
                <a:latin typeface="BIZ UDゴシック" panose="020B0400000000000000" pitchFamily="49" charset="-128"/>
                <a:ea typeface="BIZ UDゴシック" panose="020B0400000000000000" pitchFamily="49" charset="-128"/>
              </a:rPr>
              <a:t>【</a:t>
            </a:r>
            <a:r>
              <a:rPr kumimoji="0" lang="ja-JP" altLang="en-US" sz="3200" kern="0" dirty="0">
                <a:latin typeface="BIZ UDゴシック" panose="020B0400000000000000" pitchFamily="49" charset="-128"/>
                <a:ea typeface="BIZ UDゴシック" panose="020B0400000000000000" pitchFamily="49" charset="-128"/>
              </a:rPr>
              <a:t>ホームボタンのない機種</a:t>
            </a:r>
            <a:r>
              <a:rPr kumimoji="0" lang="en-US" altLang="ja-JP" sz="3200" kern="0" dirty="0">
                <a:latin typeface="BIZ UDゴシック" panose="020B0400000000000000" pitchFamily="49" charset="-128"/>
                <a:ea typeface="BIZ UDゴシック" panose="020B0400000000000000" pitchFamily="49" charset="-128"/>
              </a:rPr>
              <a:t>】</a:t>
            </a:r>
            <a:endParaRPr kumimoji="0" lang="ja-JP" altLang="en-US" sz="3200" kern="0" dirty="0">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14345" y="1675777"/>
            <a:ext cx="550595"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676598" y="1652770"/>
            <a:ext cx="2607945" cy="1754326"/>
          </a:xfrm>
          <a:prstGeom prst="rect">
            <a:avLst/>
          </a:prstGeom>
          <a:noFill/>
        </p:spPr>
        <p:txBody>
          <a:bodyPr wrap="square" rtlCol="0">
            <a:spAutoFit/>
          </a:bodyPr>
          <a:lstStyle/>
          <a:p>
            <a:pPr algn="just"/>
            <a:r>
              <a:rPr lang="ja-JP" altLang="en-US" b="1" dirty="0">
                <a:latin typeface="BIZ UDゴシック" panose="020B0400000000000000" pitchFamily="49" charset="-128"/>
                <a:ea typeface="BIZ UDゴシック" panose="020B0400000000000000" pitchFamily="49" charset="-128"/>
              </a:rPr>
              <a:t>本体右側面の上の方にあるサイドボタンと、左側面にある音量ボタンの上下いずれかのボタンを同時に長押しします。</a:t>
            </a:r>
            <a:endParaRPr kumimoji="1" lang="ja-JP" altLang="en-US" b="1" dirty="0">
              <a:latin typeface="BIZ UDゴシック" panose="020B0400000000000000" pitchFamily="49" charset="-128"/>
              <a:ea typeface="BIZ UDゴシック" panose="020B0400000000000000" pitchFamily="49" charset="-128"/>
            </a:endParaRPr>
          </a:p>
        </p:txBody>
      </p:sp>
      <p:grpSp>
        <p:nvGrpSpPr>
          <p:cNvPr id="3" name="グループ化 2">
            <a:extLst>
              <a:ext uri="{FF2B5EF4-FFF2-40B4-BE49-F238E27FC236}">
                <a16:creationId xmlns:a16="http://schemas.microsoft.com/office/drawing/2014/main" id="{A5E60475-4E82-437B-B9BF-D9CBBDA6796E}"/>
              </a:ext>
            </a:extLst>
          </p:cNvPr>
          <p:cNvGrpSpPr>
            <a:grpSpLocks noChangeAspect="1"/>
          </p:cNvGrpSpPr>
          <p:nvPr/>
        </p:nvGrpSpPr>
        <p:grpSpPr>
          <a:xfrm>
            <a:off x="483315" y="3572561"/>
            <a:ext cx="2510222" cy="3206436"/>
            <a:chOff x="1285472" y="2844000"/>
            <a:chExt cx="3245656" cy="4145842"/>
          </a:xfrm>
        </p:grpSpPr>
        <p:pic>
          <p:nvPicPr>
            <p:cNvPr id="18" name="図 17">
              <a:extLst>
                <a:ext uri="{FF2B5EF4-FFF2-40B4-BE49-F238E27FC236}">
                  <a16:creationId xmlns:a16="http://schemas.microsoft.com/office/drawing/2014/main" id="{2F667658-F40D-4E2D-A997-36E92095C0E9}"/>
                </a:ext>
              </a:extLst>
            </p:cNvPr>
            <p:cNvPicPr>
              <a:picLocks noChangeAspect="1"/>
            </p:cNvPicPr>
            <p:nvPr/>
          </p:nvPicPr>
          <p:blipFill>
            <a:blip r:embed="rId3"/>
            <a:stretch>
              <a:fillRect/>
            </a:stretch>
          </p:blipFill>
          <p:spPr>
            <a:xfrm>
              <a:off x="1841500" y="2844000"/>
              <a:ext cx="2194587" cy="4145842"/>
            </a:xfrm>
            <a:prstGeom prst="rect">
              <a:avLst/>
            </a:prstGeom>
          </p:spPr>
        </p:pic>
        <p:sp>
          <p:nvSpPr>
            <p:cNvPr id="2" name="四角形: 角を丸くする 1">
              <a:extLst>
                <a:ext uri="{FF2B5EF4-FFF2-40B4-BE49-F238E27FC236}">
                  <a16:creationId xmlns:a16="http://schemas.microsoft.com/office/drawing/2014/main" id="{8E48F098-80D7-4AF1-9D47-12A1ADECE326}"/>
                </a:ext>
              </a:extLst>
            </p:cNvPr>
            <p:cNvSpPr/>
            <p:nvPr/>
          </p:nvSpPr>
          <p:spPr>
            <a:xfrm>
              <a:off x="4116206" y="3857625"/>
              <a:ext cx="87494" cy="533400"/>
            </a:xfrm>
            <a:prstGeom prst="roundRect">
              <a:avLst/>
            </a:prstGeom>
            <a:solidFill>
              <a:srgbClr val="F03A1C"/>
            </a:solidFill>
            <a:ln>
              <a:solidFill>
                <a:srgbClr val="F03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9" name="四角形: 角を丸くする 18">
              <a:extLst>
                <a:ext uri="{FF2B5EF4-FFF2-40B4-BE49-F238E27FC236}">
                  <a16:creationId xmlns:a16="http://schemas.microsoft.com/office/drawing/2014/main" id="{C0BDC37C-68B9-4CAD-A34D-99FC48F8284A}"/>
                </a:ext>
              </a:extLst>
            </p:cNvPr>
            <p:cNvSpPr/>
            <p:nvPr/>
          </p:nvSpPr>
          <p:spPr>
            <a:xfrm>
              <a:off x="1638523" y="3827913"/>
              <a:ext cx="50577" cy="258312"/>
            </a:xfrm>
            <a:prstGeom prst="roundRect">
              <a:avLst/>
            </a:prstGeom>
            <a:solidFill>
              <a:srgbClr val="F03A1C"/>
            </a:solidFill>
            <a:ln>
              <a:solidFill>
                <a:srgbClr val="F03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88FFE316-284E-44B3-9729-DA4061C0D26C}"/>
                </a:ext>
              </a:extLst>
            </p:cNvPr>
            <p:cNvSpPr/>
            <p:nvPr/>
          </p:nvSpPr>
          <p:spPr>
            <a:xfrm>
              <a:off x="1638523" y="4208913"/>
              <a:ext cx="50577" cy="258312"/>
            </a:xfrm>
            <a:prstGeom prst="roundRect">
              <a:avLst/>
            </a:prstGeom>
            <a:solidFill>
              <a:srgbClr val="F03A1C"/>
            </a:solidFill>
            <a:ln>
              <a:solidFill>
                <a:srgbClr val="F03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cxnSp>
          <p:nvCxnSpPr>
            <p:cNvPr id="5" name="直線矢印コネクタ 4">
              <a:extLst>
                <a:ext uri="{FF2B5EF4-FFF2-40B4-BE49-F238E27FC236}">
                  <a16:creationId xmlns:a16="http://schemas.microsoft.com/office/drawing/2014/main" id="{79714DFA-365D-4DAE-B096-35F8F3FE44B9}"/>
                </a:ext>
              </a:extLst>
            </p:cNvPr>
            <p:cNvCxnSpPr>
              <a:cxnSpLocks/>
            </p:cNvCxnSpPr>
            <p:nvPr/>
          </p:nvCxnSpPr>
          <p:spPr>
            <a:xfrm flipH="1">
              <a:off x="3887606" y="4124325"/>
              <a:ext cx="252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42308609-7CCE-4EE3-9A74-182067297121}"/>
                </a:ext>
              </a:extLst>
            </p:cNvPr>
            <p:cNvCxnSpPr>
              <a:cxnSpLocks/>
            </p:cNvCxnSpPr>
            <p:nvPr/>
          </p:nvCxnSpPr>
          <p:spPr>
            <a:xfrm>
              <a:off x="1689100" y="3957069"/>
              <a:ext cx="252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B560061-BCAA-4951-9CB5-31BA8806E62C}"/>
                </a:ext>
              </a:extLst>
            </p:cNvPr>
            <p:cNvCxnSpPr>
              <a:cxnSpLocks/>
            </p:cNvCxnSpPr>
            <p:nvPr/>
          </p:nvCxnSpPr>
          <p:spPr>
            <a:xfrm>
              <a:off x="1689100" y="4338069"/>
              <a:ext cx="252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BDE5984-A412-4342-86C3-855186AD9E66}"/>
                </a:ext>
              </a:extLst>
            </p:cNvPr>
            <p:cNvSpPr txBox="1"/>
            <p:nvPr/>
          </p:nvSpPr>
          <p:spPr>
            <a:xfrm>
              <a:off x="1285472" y="3602473"/>
              <a:ext cx="327428" cy="1512200"/>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音量ボタン</a:t>
              </a:r>
            </a:p>
          </p:txBody>
        </p:sp>
        <p:sp>
          <p:nvSpPr>
            <p:cNvPr id="30" name="テキスト ボックス 29">
              <a:extLst>
                <a:ext uri="{FF2B5EF4-FFF2-40B4-BE49-F238E27FC236}">
                  <a16:creationId xmlns:a16="http://schemas.microsoft.com/office/drawing/2014/main" id="{976FFF8B-995F-419E-9616-E7236C80F0C8}"/>
                </a:ext>
              </a:extLst>
            </p:cNvPr>
            <p:cNvSpPr txBox="1"/>
            <p:nvPr/>
          </p:nvSpPr>
          <p:spPr>
            <a:xfrm>
              <a:off x="4203700" y="3295754"/>
              <a:ext cx="327428" cy="1790764"/>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サイドボタン</a:t>
              </a:r>
            </a:p>
          </p:txBody>
        </p:sp>
      </p:grpSp>
      <p:sp>
        <p:nvSpPr>
          <p:cNvPr id="48" name="正方形/長方形 47">
            <a:extLst>
              <a:ext uri="{FF2B5EF4-FFF2-40B4-BE49-F238E27FC236}">
                <a16:creationId xmlns:a16="http://schemas.microsoft.com/office/drawing/2014/main" id="{B30BB150-5E5B-4AE5-B5DD-71A1726A25D1}"/>
              </a:ext>
            </a:extLst>
          </p:cNvPr>
          <p:cNvSpPr/>
          <p:nvPr/>
        </p:nvSpPr>
        <p:spPr>
          <a:xfrm>
            <a:off x="3311071" y="1664663"/>
            <a:ext cx="524503"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nvGrpSpPr>
          <p:cNvPr id="11" name="グループ化 10">
            <a:extLst>
              <a:ext uri="{FF2B5EF4-FFF2-40B4-BE49-F238E27FC236}">
                <a16:creationId xmlns:a16="http://schemas.microsoft.com/office/drawing/2014/main" id="{D2B0E756-2454-4024-9847-57FA9B0301C3}"/>
              </a:ext>
            </a:extLst>
          </p:cNvPr>
          <p:cNvGrpSpPr>
            <a:grpSpLocks noChangeAspect="1"/>
          </p:cNvGrpSpPr>
          <p:nvPr/>
        </p:nvGrpSpPr>
        <p:grpSpPr>
          <a:xfrm>
            <a:off x="7952352" y="3586354"/>
            <a:ext cx="1827696" cy="3178850"/>
            <a:chOff x="6855097" y="2844000"/>
            <a:chExt cx="2413860" cy="4198344"/>
          </a:xfrm>
        </p:grpSpPr>
        <p:grpSp>
          <p:nvGrpSpPr>
            <p:cNvPr id="14" name="グループ化 13">
              <a:extLst>
                <a:ext uri="{FF2B5EF4-FFF2-40B4-BE49-F238E27FC236}">
                  <a16:creationId xmlns:a16="http://schemas.microsoft.com/office/drawing/2014/main" id="{35DDF992-7FB3-4413-9A0E-433415C36FE6}"/>
                </a:ext>
              </a:extLst>
            </p:cNvPr>
            <p:cNvGrpSpPr/>
            <p:nvPr/>
          </p:nvGrpSpPr>
          <p:grpSpPr>
            <a:xfrm>
              <a:off x="6855097" y="2844000"/>
              <a:ext cx="2413860" cy="4198344"/>
              <a:chOff x="-2412000" y="1250758"/>
              <a:chExt cx="1979144" cy="3459780"/>
            </a:xfrm>
          </p:grpSpPr>
          <p:pic>
            <p:nvPicPr>
              <p:cNvPr id="9" name="図 8">
                <a:extLst>
                  <a:ext uri="{FF2B5EF4-FFF2-40B4-BE49-F238E27FC236}">
                    <a16:creationId xmlns:a16="http://schemas.microsoft.com/office/drawing/2014/main" id="{0E272DA5-6064-4AAF-B917-2BA325FEC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2297" y="1250758"/>
                <a:ext cx="1859441" cy="3459780"/>
              </a:xfrm>
              <a:prstGeom prst="rect">
                <a:avLst/>
              </a:prstGeom>
            </p:spPr>
          </p:pic>
          <p:pic>
            <p:nvPicPr>
              <p:cNvPr id="43" name="図 42">
                <a:extLst>
                  <a:ext uri="{FF2B5EF4-FFF2-40B4-BE49-F238E27FC236}">
                    <a16:creationId xmlns:a16="http://schemas.microsoft.com/office/drawing/2014/main" id="{841B833A-7742-4F84-8685-3225857D9E51}"/>
                  </a:ext>
                </a:extLst>
              </p:cNvPr>
              <p:cNvPicPr preferRelativeResize="0">
                <a:picLocks/>
              </p:cNvPicPr>
              <p:nvPr/>
            </p:nvPicPr>
            <p:blipFill>
              <a:blip r:embed="rId5"/>
              <a:stretch>
                <a:fillRect/>
              </a:stretch>
            </p:blipFill>
            <p:spPr>
              <a:xfrm>
                <a:off x="-2120900" y="1378253"/>
                <a:ext cx="1458000" cy="3132000"/>
              </a:xfrm>
              <a:prstGeom prst="rect">
                <a:avLst/>
              </a:prstGeom>
            </p:spPr>
          </p:pic>
          <p:pic>
            <p:nvPicPr>
              <p:cNvPr id="46" name="図 45">
                <a:extLst>
                  <a:ext uri="{FF2B5EF4-FFF2-40B4-BE49-F238E27FC236}">
                    <a16:creationId xmlns:a16="http://schemas.microsoft.com/office/drawing/2014/main" id="{A0E8B424-F64D-4EE3-897E-8E0180383611}"/>
                  </a:ext>
                </a:extLst>
              </p:cNvPr>
              <p:cNvPicPr>
                <a:picLocks noChangeAspect="1"/>
              </p:cNvPicPr>
              <p:nvPr/>
            </p:nvPicPr>
            <p:blipFill>
              <a:blip r:embed="rId6"/>
              <a:stretch>
                <a:fillRect/>
              </a:stretch>
            </p:blipFill>
            <p:spPr>
              <a:xfrm>
                <a:off x="-2412000" y="1325666"/>
                <a:ext cx="1450670" cy="169759"/>
              </a:xfrm>
              <a:prstGeom prst="rect">
                <a:avLst/>
              </a:prstGeom>
            </p:spPr>
          </p:pic>
        </p:grpSp>
        <p:sp>
          <p:nvSpPr>
            <p:cNvPr id="35" name="四角形: 角を丸くする 34">
              <a:extLst>
                <a:ext uri="{FF2B5EF4-FFF2-40B4-BE49-F238E27FC236}">
                  <a16:creationId xmlns:a16="http://schemas.microsoft.com/office/drawing/2014/main" id="{2ECDD377-1FAB-4199-B3F2-C101C7B0000D}"/>
                </a:ext>
              </a:extLst>
            </p:cNvPr>
            <p:cNvSpPr/>
            <p:nvPr/>
          </p:nvSpPr>
          <p:spPr>
            <a:xfrm>
              <a:off x="7238130" y="3098918"/>
              <a:ext cx="1750256" cy="549728"/>
            </a:xfrm>
            <a:prstGeom prst="roundRect">
              <a:avLst/>
            </a:prstGeom>
            <a:noFill/>
            <a:ln w="38100">
              <a:solidFill>
                <a:srgbClr val="FF0000"/>
              </a:solidFill>
              <a:prstDash val="sysDash"/>
            </a:ln>
            <a:effectLst>
              <a:glow rad="1905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34" name="図 33">
              <a:extLst>
                <a:ext uri="{FF2B5EF4-FFF2-40B4-BE49-F238E27FC236}">
                  <a16:creationId xmlns:a16="http://schemas.microsoft.com/office/drawing/2014/main" id="{B06E416A-84A1-40E1-A1FB-D021D8289F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8639" y="3933825"/>
              <a:ext cx="1056119" cy="1056119"/>
            </a:xfrm>
            <a:prstGeom prst="rect">
              <a:avLst/>
            </a:prstGeom>
          </p:spPr>
        </p:pic>
        <p:cxnSp>
          <p:nvCxnSpPr>
            <p:cNvPr id="36" name="直線コネクタ 35">
              <a:extLst>
                <a:ext uri="{FF2B5EF4-FFF2-40B4-BE49-F238E27FC236}">
                  <a16:creationId xmlns:a16="http://schemas.microsoft.com/office/drawing/2014/main" id="{381A3F20-5AB2-4062-A64E-47C9296FE901}"/>
                </a:ext>
              </a:extLst>
            </p:cNvPr>
            <p:cNvCxnSpPr>
              <a:cxnSpLocks/>
            </p:cNvCxnSpPr>
            <p:nvPr/>
          </p:nvCxnSpPr>
          <p:spPr>
            <a:xfrm>
              <a:off x="7404100" y="3938349"/>
              <a:ext cx="693918"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1BEDE783-2364-4C0B-A3C9-0BB31DB78B46}"/>
                </a:ext>
              </a:extLst>
            </p:cNvPr>
            <p:cNvCxnSpPr>
              <a:cxnSpLocks/>
            </p:cNvCxnSpPr>
            <p:nvPr/>
          </p:nvCxnSpPr>
          <p:spPr>
            <a:xfrm>
              <a:off x="7542884" y="4055852"/>
              <a:ext cx="555134"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373ED79C-B642-4E01-8F79-78D7251B0807}"/>
                </a:ext>
              </a:extLst>
            </p:cNvPr>
            <p:cNvCxnSpPr>
              <a:cxnSpLocks/>
            </p:cNvCxnSpPr>
            <p:nvPr/>
          </p:nvCxnSpPr>
          <p:spPr>
            <a:xfrm>
              <a:off x="7681667" y="4173355"/>
              <a:ext cx="416351"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sp>
          <p:nvSpPr>
            <p:cNvPr id="40" name="矢印: 右 39">
              <a:extLst>
                <a:ext uri="{FF2B5EF4-FFF2-40B4-BE49-F238E27FC236}">
                  <a16:creationId xmlns:a16="http://schemas.microsoft.com/office/drawing/2014/main" id="{5F665FE5-7D02-4780-9FB4-2AB168929FAC}"/>
                </a:ext>
              </a:extLst>
            </p:cNvPr>
            <p:cNvSpPr/>
            <p:nvPr/>
          </p:nvSpPr>
          <p:spPr>
            <a:xfrm>
              <a:off x="7473954" y="4408362"/>
              <a:ext cx="555134" cy="243992"/>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grpSp>
      <p:sp>
        <p:nvSpPr>
          <p:cNvPr id="41" name="テキスト ボックス 40">
            <a:extLst>
              <a:ext uri="{FF2B5EF4-FFF2-40B4-BE49-F238E27FC236}">
                <a16:creationId xmlns:a16="http://schemas.microsoft.com/office/drawing/2014/main" id="{2E09F422-8D90-4539-9A6B-8515908F23F5}"/>
              </a:ext>
            </a:extLst>
          </p:cNvPr>
          <p:cNvSpPr txBox="1"/>
          <p:nvPr/>
        </p:nvSpPr>
        <p:spPr>
          <a:xfrm>
            <a:off x="3806888" y="1749343"/>
            <a:ext cx="3224271" cy="3242802"/>
          </a:xfrm>
          <a:prstGeom prst="rect">
            <a:avLst/>
          </a:prstGeom>
          <a:solidFill>
            <a:srgbClr val="FFFF99"/>
          </a:solidFill>
          <a:ln w="38100">
            <a:solidFill>
              <a:schemeClr val="tx1"/>
            </a:solidFill>
            <a:prstDash val="solid"/>
          </a:ln>
        </p:spPr>
        <p:txBody>
          <a:bodyPr wrap="square" tIns="72000">
            <a:spAutoFit/>
          </a:bodyPr>
          <a:lstStyle/>
          <a:p>
            <a:pPr algn="just">
              <a:spcBef>
                <a:spcPts val="600"/>
              </a:spcBef>
            </a:pP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を使用している場合、</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スライドで電源オフ</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と聞こえたら画面中央をダブルタップします。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の読み上げ位置がずれている場合がありますので、その場合はタッチ操作か左右のスワイプ操作で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スライドで電源オフ</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に合わせてからダブルタップしてください。</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2" name="矢印: 右 41">
            <a:extLst>
              <a:ext uri="{FF2B5EF4-FFF2-40B4-BE49-F238E27FC236}">
                <a16:creationId xmlns:a16="http://schemas.microsoft.com/office/drawing/2014/main" id="{97EF531A-64EB-4015-825B-F81D97B5423F}"/>
              </a:ext>
            </a:extLst>
          </p:cNvPr>
          <p:cNvSpPr/>
          <p:nvPr/>
        </p:nvSpPr>
        <p:spPr>
          <a:xfrm>
            <a:off x="3095391" y="4500282"/>
            <a:ext cx="511743" cy="5815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5" name="テキスト ボックス 44">
            <a:extLst>
              <a:ext uri="{FF2B5EF4-FFF2-40B4-BE49-F238E27FC236}">
                <a16:creationId xmlns:a16="http://schemas.microsoft.com/office/drawing/2014/main" id="{5DCBEA1C-8692-0C86-1672-604B65DCC3A7}"/>
              </a:ext>
            </a:extLst>
          </p:cNvPr>
          <p:cNvSpPr txBox="1"/>
          <p:nvPr/>
        </p:nvSpPr>
        <p:spPr>
          <a:xfrm>
            <a:off x="7264724" y="1675777"/>
            <a:ext cx="2961759" cy="1477328"/>
          </a:xfrm>
          <a:prstGeom prst="rect">
            <a:avLst/>
          </a:prstGeom>
          <a:noFill/>
        </p:spPr>
        <p:txBody>
          <a:bodyPr wrap="square" rtlCol="0">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を使用していない場合は、画面上の</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スライドで電源オフ</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と書かれた箇所を​左から右にスライドする​と電源が切れます。</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kumimoji="1" lang="ja-JP" altLang="en-US"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2626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9098" y="485749"/>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latin typeface="BIZ UDゴシック" panose="020B0400000000000000" pitchFamily="49" charset="-128"/>
                <a:ea typeface="BIZ UDゴシック" panose="020B0400000000000000" pitchFamily="49" charset="-128"/>
              </a:rPr>
              <a:t>1-D</a:t>
            </a:r>
            <a:endParaRPr lang="en-US" dirty="0">
              <a:latin typeface="BIZ UDゴシック" panose="020B0400000000000000" pitchFamily="49" charset="-128"/>
              <a:ea typeface="BIZ UDゴシック" panose="020B0400000000000000" pitchFamily="49" charset="-128"/>
            </a:endParaRP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099478" y="471451"/>
            <a:ext cx="8352622" cy="830997"/>
          </a:xfrm>
          <a:prstGeom prst="rect">
            <a:avLst/>
          </a:prstGeom>
        </p:spPr>
        <p:txBody>
          <a:bodyPr wrap="square" lIns="0" tIns="0" rIns="0" bIns="0" anchor="b" anchorCtr="0">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en-US" altLang="ja-JP" sz="2700" dirty="0">
                <a:latin typeface="BIZ UDゴシック" panose="020B0400000000000000" pitchFamily="49" charset="-128"/>
                <a:ea typeface="BIZ UDゴシック" panose="020B0400000000000000" pitchFamily="49" charset="-128"/>
              </a:rPr>
              <a:t>iPhone</a:t>
            </a:r>
            <a:r>
              <a:rPr lang="ja-JP" altLang="en-US" sz="2700" dirty="0">
                <a:latin typeface="BIZ UDゴシック" panose="020B0400000000000000" pitchFamily="49" charset="-128"/>
                <a:ea typeface="BIZ UDゴシック" panose="020B0400000000000000" pitchFamily="49" charset="-128"/>
              </a:rPr>
              <a:t>の各部名称と電源操作</a:t>
            </a:r>
          </a:p>
          <a:p>
            <a:r>
              <a:rPr lang="ja-JP" altLang="en-US" sz="2700" dirty="0">
                <a:latin typeface="BIZ UDゴシック" panose="020B0400000000000000" pitchFamily="49" charset="-128"/>
                <a:ea typeface="BIZ UDゴシック" panose="020B0400000000000000" pitchFamily="49" charset="-128"/>
              </a:rPr>
              <a:t>ホーム画面に戻るには</a:t>
            </a:r>
            <a:r>
              <a:rPr lang="en-US" altLang="ja-JP" sz="2700" dirty="0">
                <a:latin typeface="BIZ UDゴシック" panose="020B0400000000000000" pitchFamily="49" charset="-128"/>
                <a:ea typeface="BIZ UDゴシック" panose="020B0400000000000000" pitchFamily="49" charset="-128"/>
              </a:rPr>
              <a:t>【</a:t>
            </a:r>
            <a:r>
              <a:rPr lang="ja-JP" altLang="en-US" sz="2700" dirty="0">
                <a:latin typeface="BIZ UDゴシック" panose="020B0400000000000000" pitchFamily="49" charset="-128"/>
                <a:ea typeface="BIZ UDゴシック" panose="020B0400000000000000" pitchFamily="49" charset="-128"/>
              </a:rPr>
              <a:t>ホームボタンのある機種</a:t>
            </a:r>
            <a:r>
              <a:rPr lang="en-US" altLang="ja-JP" sz="2700" dirty="0">
                <a:latin typeface="BIZ UDゴシック" panose="020B0400000000000000" pitchFamily="49" charset="-128"/>
                <a:ea typeface="BIZ UDゴシック" panose="020B0400000000000000" pitchFamily="49" charset="-128"/>
              </a:rPr>
              <a:t>】</a:t>
            </a:r>
          </a:p>
        </p:txBody>
      </p:sp>
      <p:sp>
        <p:nvSpPr>
          <p:cNvPr id="27" name="テキスト ボックス 26">
            <a:extLst>
              <a:ext uri="{FF2B5EF4-FFF2-40B4-BE49-F238E27FC236}">
                <a16:creationId xmlns:a16="http://schemas.microsoft.com/office/drawing/2014/main" id="{805488C4-8C8B-4C4D-BA2C-CB1C58F581FC}"/>
              </a:ext>
            </a:extLst>
          </p:cNvPr>
          <p:cNvSpPr txBox="1"/>
          <p:nvPr/>
        </p:nvSpPr>
        <p:spPr>
          <a:xfrm flipH="1">
            <a:off x="6743347" y="5418087"/>
            <a:ext cx="1375388" cy="646331"/>
          </a:xfrm>
          <a:prstGeom prst="rect">
            <a:avLst/>
          </a:prstGeom>
          <a:noFill/>
        </p:spPr>
        <p:txBody>
          <a:bodyPr wrap="square" rtlCol="0">
            <a:spAutoFit/>
          </a:bodyPr>
          <a:lstStyle/>
          <a:p>
            <a:r>
              <a:rPr kumimoji="1" lang="en-US" altLang="ja-JP" b="1" dirty="0">
                <a:solidFill>
                  <a:schemeClr val="bg1"/>
                </a:solidFill>
                <a:latin typeface="BIZ UDゴシック" panose="020B0400000000000000" pitchFamily="49" charset="-128"/>
                <a:ea typeface="BIZ UDゴシック" panose="020B0400000000000000" pitchFamily="49" charset="-128"/>
              </a:rPr>
              <a:t>POWERD</a:t>
            </a:r>
          </a:p>
          <a:p>
            <a:r>
              <a:rPr lang="en-US" altLang="ja-JP" b="1" dirty="0">
                <a:solidFill>
                  <a:schemeClr val="bg1"/>
                </a:solidFill>
                <a:latin typeface="BIZ UDゴシック" panose="020B0400000000000000" pitchFamily="49" charset="-128"/>
                <a:ea typeface="BIZ UDゴシック" panose="020B0400000000000000" pitchFamily="49" charset="-128"/>
              </a:rPr>
              <a:t>By Android</a:t>
            </a:r>
            <a:endParaRPr kumimoji="1" lang="ja-JP" altLang="en-US" b="1" dirty="0">
              <a:solidFill>
                <a:schemeClr val="bg1"/>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680EDB30-73BD-B869-77A5-289F53F059DA}"/>
              </a:ext>
            </a:extLst>
          </p:cNvPr>
          <p:cNvSpPr txBox="1"/>
          <p:nvPr/>
        </p:nvSpPr>
        <p:spPr>
          <a:xfrm>
            <a:off x="4508499" y="1894552"/>
            <a:ext cx="4827734" cy="2554545"/>
          </a:xfrm>
          <a:prstGeom prst="rect">
            <a:avLst/>
          </a:prstGeom>
          <a:noFill/>
        </p:spPr>
        <p:txBody>
          <a:bodyPr wrap="square" rtlCol="0">
            <a:spAutoFit/>
          </a:bodyPr>
          <a:lstStyle/>
          <a:p>
            <a:pPr algn="just"/>
            <a:r>
              <a:rPr kumimoji="1" lang="ja-JP" altLang="en-US" sz="2000" b="1" dirty="0">
                <a:latin typeface="BIZ UDゴシック" panose="020B0400000000000000" pitchFamily="49" charset="-128"/>
                <a:ea typeface="BIZ UDゴシック" panose="020B0400000000000000" pitchFamily="49" charset="-128"/>
              </a:rPr>
              <a:t>➡　ホーム画面に戻ります</a:t>
            </a:r>
            <a:endParaRPr kumimoji="1" lang="en-US" altLang="ja-JP" sz="2000" b="1" dirty="0">
              <a:latin typeface="BIZ UDゴシック" panose="020B0400000000000000" pitchFamily="49" charset="-128"/>
              <a:ea typeface="BIZ UDゴシック" panose="020B0400000000000000" pitchFamily="49" charset="-128"/>
            </a:endParaRPr>
          </a:p>
          <a:p>
            <a:pPr algn="just"/>
            <a:r>
              <a:rPr lang="ja-JP" altLang="en-US" sz="2000" b="1" dirty="0">
                <a:latin typeface="BIZ UDゴシック" panose="020B0400000000000000" pitchFamily="49" charset="-128"/>
                <a:ea typeface="BIZ UDゴシック" panose="020B0400000000000000" pitchFamily="49" charset="-128"/>
              </a:rPr>
              <a:t>　</a:t>
            </a:r>
            <a:r>
              <a:rPr kumimoji="1" lang="ja-JP" altLang="en-US" sz="2000" b="1" dirty="0">
                <a:latin typeface="BIZ UDゴシック" panose="020B0400000000000000" pitchFamily="49" charset="-128"/>
                <a:ea typeface="BIZ UDゴシック" panose="020B0400000000000000" pitchFamily="49" charset="-128"/>
              </a:rPr>
              <a:t>（戻ると効果音が鳴ります）</a:t>
            </a:r>
            <a:endParaRPr kumimoji="1" lang="en-US" altLang="ja-JP" sz="2000" b="1" dirty="0">
              <a:latin typeface="BIZ UDゴシック" panose="020B0400000000000000" pitchFamily="49" charset="-128"/>
              <a:ea typeface="BIZ UDゴシック" panose="020B0400000000000000" pitchFamily="49" charset="-128"/>
            </a:endParaRPr>
          </a:p>
          <a:p>
            <a:pPr algn="just"/>
            <a:r>
              <a:rPr kumimoji="1" lang="ja-JP" altLang="en-US" sz="2000" b="1" dirty="0">
                <a:latin typeface="BIZ UDゴシック" panose="020B0400000000000000" pitchFamily="49" charset="-128"/>
                <a:ea typeface="BIZ UDゴシック" panose="020B0400000000000000" pitchFamily="49" charset="-128"/>
              </a:rPr>
              <a:t>　ホーム画面が何ページもある場合は、</a:t>
            </a:r>
            <a:endParaRPr kumimoji="1" lang="en-US" altLang="ja-JP" sz="2000" b="1" dirty="0">
              <a:latin typeface="BIZ UDゴシック" panose="020B0400000000000000" pitchFamily="49" charset="-128"/>
              <a:ea typeface="BIZ UDゴシック" panose="020B0400000000000000" pitchFamily="49" charset="-128"/>
            </a:endParaRPr>
          </a:p>
          <a:p>
            <a:pPr algn="just"/>
            <a:r>
              <a:rPr lang="ja-JP" altLang="en-US" sz="2000" b="1" dirty="0">
                <a:latin typeface="BIZ UDゴシック" panose="020B0400000000000000" pitchFamily="49" charset="-128"/>
                <a:ea typeface="BIZ UDゴシック" panose="020B0400000000000000" pitchFamily="49" charset="-128"/>
              </a:rPr>
              <a:t>　</a:t>
            </a:r>
            <a:r>
              <a:rPr kumimoji="1" lang="ja-JP" altLang="en-US" sz="2000" b="1" dirty="0">
                <a:latin typeface="BIZ UDゴシック" panose="020B0400000000000000" pitchFamily="49" charset="-128"/>
                <a:ea typeface="BIZ UDゴシック" panose="020B0400000000000000" pitchFamily="49" charset="-128"/>
              </a:rPr>
              <a:t>最後に開いていたページに戻ります。</a:t>
            </a:r>
            <a:endParaRPr kumimoji="1" lang="en-US" altLang="ja-JP" sz="2000" b="1" dirty="0">
              <a:latin typeface="BIZ UDゴシック" panose="020B0400000000000000" pitchFamily="49" charset="-128"/>
              <a:ea typeface="BIZ UDゴシック" panose="020B0400000000000000" pitchFamily="49" charset="-128"/>
            </a:endParaRPr>
          </a:p>
          <a:p>
            <a:pPr algn="just"/>
            <a:endParaRPr lang="en-US" altLang="ja-JP" sz="2000" b="1" dirty="0">
              <a:latin typeface="BIZ UDゴシック" panose="020B0400000000000000" pitchFamily="49" charset="-128"/>
              <a:ea typeface="BIZ UDゴシック" panose="020B0400000000000000" pitchFamily="49" charset="-128"/>
            </a:endParaRPr>
          </a:p>
          <a:p>
            <a:pPr algn="just"/>
            <a:r>
              <a:rPr lang="ja-JP" altLang="en-US" sz="2000" b="1" dirty="0">
                <a:latin typeface="BIZ UDゴシック" panose="020B0400000000000000" pitchFamily="49" charset="-128"/>
                <a:ea typeface="BIZ UDゴシック" panose="020B0400000000000000" pitchFamily="49" charset="-128"/>
              </a:rPr>
              <a:t>➡　</a:t>
            </a:r>
            <a:r>
              <a:rPr kumimoji="1" lang="ja-JP" altLang="en-US" sz="2000" b="1" dirty="0">
                <a:latin typeface="BIZ UDゴシック" panose="020B0400000000000000" pitchFamily="49" charset="-128"/>
                <a:ea typeface="BIZ UDゴシック" panose="020B0400000000000000" pitchFamily="49" charset="-128"/>
              </a:rPr>
              <a:t>必ず１ページ目のホーム画面に戻</a:t>
            </a:r>
            <a:endParaRPr kumimoji="1" lang="en-US" altLang="ja-JP" sz="2000" b="1" dirty="0">
              <a:latin typeface="BIZ UDゴシック" panose="020B0400000000000000" pitchFamily="49" charset="-128"/>
              <a:ea typeface="BIZ UDゴシック" panose="020B0400000000000000" pitchFamily="49" charset="-128"/>
            </a:endParaRPr>
          </a:p>
          <a:p>
            <a:pPr algn="just"/>
            <a:r>
              <a:rPr lang="ja-JP" altLang="en-US" sz="2000" b="1" dirty="0">
                <a:latin typeface="BIZ UDゴシック" panose="020B0400000000000000" pitchFamily="49" charset="-128"/>
                <a:ea typeface="BIZ UDゴシック" panose="020B0400000000000000" pitchFamily="49" charset="-128"/>
              </a:rPr>
              <a:t>　</a:t>
            </a:r>
            <a:r>
              <a:rPr kumimoji="1" lang="ja-JP" altLang="en-US" sz="2000" b="1" dirty="0">
                <a:latin typeface="BIZ UDゴシック" panose="020B0400000000000000" pitchFamily="49" charset="-128"/>
                <a:ea typeface="BIZ UDゴシック" panose="020B0400000000000000" pitchFamily="49" charset="-128"/>
              </a:rPr>
              <a:t>ります。（効果音が鳴ったあと、音</a:t>
            </a:r>
            <a:endParaRPr kumimoji="1" lang="en-US" altLang="ja-JP" sz="2000" b="1" dirty="0">
              <a:latin typeface="BIZ UDゴシック" panose="020B0400000000000000" pitchFamily="49" charset="-128"/>
              <a:ea typeface="BIZ UDゴシック" panose="020B0400000000000000" pitchFamily="49" charset="-128"/>
            </a:endParaRPr>
          </a:p>
          <a:p>
            <a:pPr algn="just"/>
            <a:r>
              <a:rPr lang="ja-JP" altLang="en-US" sz="2000" b="1" dirty="0">
                <a:latin typeface="BIZ UDゴシック" panose="020B0400000000000000" pitchFamily="49" charset="-128"/>
                <a:ea typeface="BIZ UDゴシック" panose="020B0400000000000000" pitchFamily="49" charset="-128"/>
              </a:rPr>
              <a:t>　</a:t>
            </a:r>
            <a:r>
              <a:rPr kumimoji="1" lang="ja-JP" altLang="en-US" sz="2000" b="1" dirty="0">
                <a:latin typeface="BIZ UDゴシック" panose="020B0400000000000000" pitchFamily="49" charset="-128"/>
                <a:ea typeface="BIZ UDゴシック" panose="020B0400000000000000" pitchFamily="49" charset="-128"/>
              </a:rPr>
              <a:t>声で「ホーム」とガイドがあります）</a:t>
            </a:r>
            <a:endParaRPr kumimoji="1" lang="en-US" altLang="ja-JP" sz="1800" b="1"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BD1EF4B5-7454-1B96-2557-5FA59CF3F05F}"/>
              </a:ext>
            </a:extLst>
          </p:cNvPr>
          <p:cNvSpPr txBox="1"/>
          <p:nvPr/>
        </p:nvSpPr>
        <p:spPr>
          <a:xfrm>
            <a:off x="1062050" y="4924424"/>
            <a:ext cx="8569300" cy="1477328"/>
          </a:xfrm>
          <a:prstGeom prst="rect">
            <a:avLst/>
          </a:prstGeom>
          <a:noFill/>
        </p:spPr>
        <p:txBody>
          <a:bodyPr wrap="square" rtlCol="0">
            <a:spAutoFit/>
          </a:bodyPr>
          <a:lstStyle/>
          <a:p>
            <a:r>
              <a:rPr kumimoji="1" lang="en-US" altLang="ja-JP" sz="1800"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 </a:t>
            </a:r>
            <a:r>
              <a:rPr kumimoji="1" lang="ja-JP" altLang="en-US" sz="1800" b="1" dirty="0">
                <a:latin typeface="BIZ UDゴシック" panose="020B0400000000000000" pitchFamily="49" charset="-128"/>
                <a:ea typeface="BIZ UDゴシック" panose="020B0400000000000000" pitchFamily="49" charset="-128"/>
              </a:rPr>
              <a:t>なお、ホームボタンを連続で押す場合は、１秒程度の間隔を開けましょう。</a:t>
            </a:r>
            <a:endParaRPr kumimoji="1" lang="en-US" altLang="ja-JP" sz="1800" b="1" dirty="0">
              <a:latin typeface="BIZ UDゴシック" panose="020B0400000000000000" pitchFamily="49" charset="-128"/>
              <a:ea typeface="BIZ UDゴシック" panose="020B0400000000000000" pitchFamily="49" charset="-128"/>
            </a:endParaRPr>
          </a:p>
          <a:p>
            <a:endParaRPr lang="en-US" altLang="ja-JP" b="1" dirty="0">
              <a:latin typeface="BIZ UDゴシック" panose="020B0400000000000000" pitchFamily="49" charset="-128"/>
              <a:ea typeface="BIZ UDゴシック" panose="020B0400000000000000" pitchFamily="49" charset="-128"/>
            </a:endParaRPr>
          </a:p>
          <a:p>
            <a:r>
              <a:rPr kumimoji="1" lang="ja-JP" altLang="en-US" sz="1800" b="1" dirty="0">
                <a:latin typeface="BIZ UDゴシック" panose="020B0400000000000000" pitchFamily="49" charset="-128"/>
                <a:ea typeface="BIZ UDゴシック" panose="020B0400000000000000" pitchFamily="49" charset="-128"/>
              </a:rPr>
              <a:t>２回以上素早くホームボタンを押すと、後で説明する「アップスイッチャー」や「ショートカット」の機能が立ち上がる場合があります。その場合は再度ホームボタンを押すと、もとのホーム画面に戻ります。</a:t>
            </a:r>
            <a:endParaRPr kumimoji="1" lang="ja-JP" altLang="en-US" dirty="0">
              <a:latin typeface="BIZ UDゴシック" panose="020B0400000000000000" pitchFamily="49" charset="-128"/>
              <a:ea typeface="BIZ UDゴシック" panose="020B0400000000000000" pitchFamily="49" charset="-128"/>
            </a:endParaRPr>
          </a:p>
        </p:txBody>
      </p:sp>
      <p:sp>
        <p:nvSpPr>
          <p:cNvPr id="11" name="四角形: 角を丸くする 10">
            <a:extLst>
              <a:ext uri="{FF2B5EF4-FFF2-40B4-BE49-F238E27FC236}">
                <a16:creationId xmlns:a16="http://schemas.microsoft.com/office/drawing/2014/main" id="{79F59BF9-07B8-03E6-B570-17D2833CDBCD}"/>
              </a:ext>
            </a:extLst>
          </p:cNvPr>
          <p:cNvSpPr/>
          <p:nvPr/>
        </p:nvSpPr>
        <p:spPr>
          <a:xfrm>
            <a:off x="1309591" y="1948591"/>
            <a:ext cx="2770300" cy="719665"/>
          </a:xfrm>
          <a:prstGeom prst="roundRect">
            <a:avLst/>
          </a:prstGeom>
          <a:noFill/>
          <a:ln w="34925" cmpd="sng">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800" b="1" dirty="0">
                <a:latin typeface="BIZ UDゴシック" panose="020B0400000000000000" pitchFamily="49" charset="-128"/>
                <a:ea typeface="BIZ UDゴシック" panose="020B0400000000000000" pitchFamily="49" charset="-128"/>
              </a:rPr>
              <a:t>ホームボタンを押す</a:t>
            </a:r>
            <a:endParaRPr kumimoji="1" lang="ja-JP" altLang="en-US" dirty="0">
              <a:ln>
                <a:solidFill>
                  <a:srgbClr val="009650"/>
                </a:solidFill>
              </a:ln>
              <a:latin typeface="BIZ UDゴシック" panose="020B0400000000000000" pitchFamily="49" charset="-128"/>
              <a:ea typeface="BIZ UDゴシック" panose="020B0400000000000000" pitchFamily="49" charset="-128"/>
            </a:endParaRPr>
          </a:p>
        </p:txBody>
      </p:sp>
      <p:sp>
        <p:nvSpPr>
          <p:cNvPr id="34" name="四角形: 角を丸くする 33">
            <a:extLst>
              <a:ext uri="{FF2B5EF4-FFF2-40B4-BE49-F238E27FC236}">
                <a16:creationId xmlns:a16="http://schemas.microsoft.com/office/drawing/2014/main" id="{D2745E8C-2242-6ED4-7122-C7EFA34EBAE3}"/>
              </a:ext>
            </a:extLst>
          </p:cNvPr>
          <p:cNvSpPr/>
          <p:nvPr/>
        </p:nvSpPr>
        <p:spPr>
          <a:xfrm>
            <a:off x="1334698" y="3460406"/>
            <a:ext cx="2770300" cy="988691"/>
          </a:xfrm>
          <a:prstGeom prst="roundRect">
            <a:avLst/>
          </a:prstGeom>
          <a:noFill/>
          <a:ln w="34925" cmpd="sng">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800" b="1" dirty="0">
                <a:latin typeface="BIZ UDゴシック" panose="020B0400000000000000" pitchFamily="49" charset="-128"/>
                <a:ea typeface="BIZ UDゴシック" panose="020B0400000000000000" pitchFamily="49" charset="-128"/>
              </a:rPr>
              <a:t>ホーム画面が表示された状態でホームボタンを押す</a:t>
            </a:r>
            <a:endParaRPr kumimoji="1" lang="ja-JP" altLang="en-US" dirty="0">
              <a:ln>
                <a:solidFill>
                  <a:srgbClr val="009650"/>
                </a:solidFill>
              </a:ln>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22025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1811" y="487753"/>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latin typeface="BIZ UDゴシック" panose="020B0400000000000000" pitchFamily="49" charset="-128"/>
                <a:ea typeface="BIZ UDゴシック" panose="020B0400000000000000" pitchFamily="49" charset="-128"/>
              </a:rPr>
              <a:t>1-D</a:t>
            </a:r>
            <a:endParaRPr lang="en-US" dirty="0">
              <a:latin typeface="BIZ UDゴシック" panose="020B0400000000000000" pitchFamily="49" charset="-128"/>
              <a:ea typeface="BIZ UDゴシック" panose="020B0400000000000000" pitchFamily="49" charset="-128"/>
            </a:endParaRP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124100" y="350345"/>
            <a:ext cx="8569300" cy="954107"/>
          </a:xfrm>
          <a:prstGeom prst="rect">
            <a:avLst/>
          </a:prstGeom>
        </p:spPr>
        <p:txBody>
          <a:bodyPr wrap="square" lIns="0" tIns="0" rIns="0" bIns="0" anchor="b" anchorCtr="0">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iPhone</a:t>
            </a:r>
            <a:r>
              <a:rPr lang="ja-JP" altLang="en-US" dirty="0">
                <a:latin typeface="BIZ UDゴシック" panose="020B0400000000000000" pitchFamily="49" charset="-128"/>
                <a:ea typeface="BIZ UDゴシック" panose="020B0400000000000000" pitchFamily="49" charset="-128"/>
              </a:rPr>
              <a:t>の各部名称と電源操作</a:t>
            </a:r>
          </a:p>
          <a:p>
            <a:r>
              <a:rPr lang="ja-JP" altLang="en-US" sz="3000" dirty="0">
                <a:latin typeface="BIZ UDゴシック" panose="020B0400000000000000" pitchFamily="49" charset="-128"/>
                <a:ea typeface="BIZ UDゴシック" panose="020B0400000000000000" pitchFamily="49" charset="-128"/>
              </a:rPr>
              <a:t>ホーム画面に戻るには</a:t>
            </a:r>
            <a:r>
              <a:rPr lang="en-US" altLang="ja-JP" sz="2700" dirty="0">
                <a:latin typeface="BIZ UDゴシック" panose="020B0400000000000000" pitchFamily="49" charset="-128"/>
                <a:ea typeface="BIZ UDゴシック" panose="020B0400000000000000" pitchFamily="49" charset="-128"/>
              </a:rPr>
              <a:t>【</a:t>
            </a:r>
            <a:r>
              <a:rPr lang="ja-JP" altLang="en-US" sz="2700" dirty="0">
                <a:latin typeface="BIZ UDゴシック" panose="020B0400000000000000" pitchFamily="49" charset="-128"/>
                <a:ea typeface="BIZ UDゴシック" panose="020B0400000000000000" pitchFamily="49" charset="-128"/>
              </a:rPr>
              <a:t>ホームボタンのない機種</a:t>
            </a:r>
            <a:r>
              <a:rPr lang="en-US" altLang="ja-JP" sz="2700" dirty="0">
                <a:latin typeface="BIZ UDゴシック" panose="020B0400000000000000" pitchFamily="49" charset="-128"/>
                <a:ea typeface="BIZ UDゴシック" panose="020B0400000000000000" pitchFamily="49" charset="-128"/>
              </a:rPr>
              <a:t>】</a:t>
            </a:r>
          </a:p>
        </p:txBody>
      </p:sp>
      <p:sp>
        <p:nvSpPr>
          <p:cNvPr id="27" name="テキスト ボックス 26">
            <a:extLst>
              <a:ext uri="{FF2B5EF4-FFF2-40B4-BE49-F238E27FC236}">
                <a16:creationId xmlns:a16="http://schemas.microsoft.com/office/drawing/2014/main" id="{805488C4-8C8B-4C4D-BA2C-CB1C58F581FC}"/>
              </a:ext>
            </a:extLst>
          </p:cNvPr>
          <p:cNvSpPr txBox="1"/>
          <p:nvPr/>
        </p:nvSpPr>
        <p:spPr>
          <a:xfrm flipH="1">
            <a:off x="6743347" y="5418087"/>
            <a:ext cx="1375388" cy="646331"/>
          </a:xfrm>
          <a:prstGeom prst="rect">
            <a:avLst/>
          </a:prstGeom>
          <a:noFill/>
        </p:spPr>
        <p:txBody>
          <a:bodyPr wrap="square" rtlCol="0">
            <a:spAutoFit/>
          </a:bodyPr>
          <a:lstStyle/>
          <a:p>
            <a:r>
              <a:rPr kumimoji="1" lang="en-US" altLang="ja-JP" b="1" dirty="0">
                <a:solidFill>
                  <a:schemeClr val="bg1"/>
                </a:solidFill>
                <a:latin typeface="BIZ UDゴシック" panose="020B0400000000000000" pitchFamily="49" charset="-128"/>
                <a:ea typeface="BIZ UDゴシック" panose="020B0400000000000000" pitchFamily="49" charset="-128"/>
              </a:rPr>
              <a:t>POWERD</a:t>
            </a:r>
          </a:p>
          <a:p>
            <a:r>
              <a:rPr lang="en-US" altLang="ja-JP" b="1" dirty="0">
                <a:solidFill>
                  <a:schemeClr val="bg1"/>
                </a:solidFill>
                <a:latin typeface="BIZ UDゴシック" panose="020B0400000000000000" pitchFamily="49" charset="-128"/>
                <a:ea typeface="BIZ UDゴシック" panose="020B0400000000000000" pitchFamily="49" charset="-128"/>
              </a:rPr>
              <a:t>By Android</a:t>
            </a:r>
            <a:endParaRPr kumimoji="1" lang="ja-JP" altLang="en-US" b="1" dirty="0">
              <a:solidFill>
                <a:schemeClr val="bg1"/>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680EDB30-73BD-B869-77A5-289F53F059DA}"/>
              </a:ext>
            </a:extLst>
          </p:cNvPr>
          <p:cNvSpPr txBox="1"/>
          <p:nvPr/>
        </p:nvSpPr>
        <p:spPr>
          <a:xfrm>
            <a:off x="4508500" y="1684036"/>
            <a:ext cx="5638801" cy="3508653"/>
          </a:xfrm>
          <a:prstGeom prst="rect">
            <a:avLst/>
          </a:prstGeom>
          <a:noFill/>
        </p:spPr>
        <p:txBody>
          <a:bodyPr wrap="square" rtlCol="0">
            <a:spAutoFit/>
          </a:bodyPr>
          <a:lstStyle/>
          <a:p>
            <a:pPr algn="just"/>
            <a:r>
              <a:rPr kumimoji="1" lang="ja-JP" altLang="en-US" sz="2000" b="1" dirty="0">
                <a:latin typeface="BIZ UDゴシック" panose="020B0400000000000000" pitchFamily="49" charset="-128"/>
                <a:ea typeface="BIZ UDゴシック" panose="020B0400000000000000" pitchFamily="49" charset="-128"/>
              </a:rPr>
              <a:t>➡　</a:t>
            </a:r>
            <a:r>
              <a:rPr kumimoji="1" lang="ja-JP" altLang="en-US" b="1" dirty="0">
                <a:latin typeface="BIZ UDゴシック" panose="020B0400000000000000" pitchFamily="49" charset="-128"/>
                <a:ea typeface="BIZ UDゴシック" panose="020B0400000000000000" pitchFamily="49" charset="-128"/>
              </a:rPr>
              <a:t>中心に近づくにしたがって音程が上がりながら</a:t>
            </a:r>
            <a:endParaRPr kumimoji="1" lang="en-US" altLang="ja-JP" b="1" dirty="0">
              <a:latin typeface="BIZ UDゴシック" panose="020B0400000000000000" pitchFamily="49" charset="-128"/>
              <a:ea typeface="BIZ UDゴシック" panose="020B0400000000000000" pitchFamily="49" charset="-128"/>
            </a:endParaRPr>
          </a:p>
          <a:p>
            <a:pPr algn="just"/>
            <a:r>
              <a:rPr lang="ja-JP" altLang="en-US" b="1" dirty="0">
                <a:latin typeface="BIZ UDゴシック" panose="020B0400000000000000" pitchFamily="49" charset="-128"/>
                <a:ea typeface="BIZ UDゴシック" panose="020B0400000000000000" pitchFamily="49" charset="-128"/>
              </a:rPr>
              <a:t>　</a:t>
            </a:r>
            <a:r>
              <a:rPr kumimoji="1" lang="ja-JP" altLang="en-US" b="1" dirty="0">
                <a:latin typeface="BIZ UDゴシック" panose="020B0400000000000000" pitchFamily="49" charset="-128"/>
                <a:ea typeface="BIZ UDゴシック" panose="020B0400000000000000" pitchFamily="49" charset="-128"/>
              </a:rPr>
              <a:t>「ポン ポン ポン」と最大３回の効果音が鳴り</a:t>
            </a:r>
            <a:endParaRPr kumimoji="1" lang="en-US" altLang="ja-JP" b="1" dirty="0">
              <a:latin typeface="BIZ UDゴシック" panose="020B0400000000000000" pitchFamily="49" charset="-128"/>
              <a:ea typeface="BIZ UDゴシック" panose="020B0400000000000000" pitchFamily="49" charset="-128"/>
            </a:endParaRPr>
          </a:p>
          <a:p>
            <a:pPr algn="just"/>
            <a:r>
              <a:rPr lang="en-US" altLang="ja-JP" b="1" dirty="0">
                <a:latin typeface="BIZ UDゴシック" panose="020B0400000000000000" pitchFamily="49" charset="-128"/>
                <a:ea typeface="BIZ UDゴシック" panose="020B0400000000000000" pitchFamily="49" charset="-128"/>
              </a:rPr>
              <a:t>  </a:t>
            </a:r>
            <a:r>
              <a:rPr kumimoji="1" lang="ja-JP" altLang="en-US" b="1" dirty="0">
                <a:latin typeface="BIZ UDゴシック" panose="020B0400000000000000" pitchFamily="49" charset="-128"/>
                <a:ea typeface="BIZ UDゴシック" panose="020B0400000000000000" pitchFamily="49" charset="-128"/>
              </a:rPr>
              <a:t>ます。</a:t>
            </a:r>
            <a:endParaRPr kumimoji="1" lang="en-US" altLang="ja-JP" b="1" dirty="0">
              <a:latin typeface="BIZ UDゴシック" panose="020B0400000000000000" pitchFamily="49" charset="-128"/>
              <a:ea typeface="BIZ UDゴシック" panose="020B0400000000000000" pitchFamily="49" charset="-128"/>
            </a:endParaRPr>
          </a:p>
          <a:p>
            <a:pPr algn="just"/>
            <a:r>
              <a:rPr lang="ja-JP" altLang="en-US" b="1" dirty="0">
                <a:latin typeface="BIZ UDゴシック" panose="020B0400000000000000" pitchFamily="49" charset="-128"/>
                <a:ea typeface="BIZ UDゴシック" panose="020B0400000000000000" pitchFamily="49" charset="-128"/>
              </a:rPr>
              <a:t>　 </a:t>
            </a:r>
            <a:r>
              <a:rPr kumimoji="1" lang="ja-JP" altLang="en-US" b="1" dirty="0">
                <a:latin typeface="BIZ UDゴシック" panose="020B0400000000000000" pitchFamily="49" charset="-128"/>
                <a:ea typeface="BIZ UDゴシック" panose="020B0400000000000000" pitchFamily="49" charset="-128"/>
              </a:rPr>
              <a:t>このうち「ポン ポン」と２回鳴ったところで</a:t>
            </a:r>
            <a:endParaRPr kumimoji="1" lang="en-US" altLang="ja-JP" b="1" dirty="0">
              <a:latin typeface="BIZ UDゴシック" panose="020B0400000000000000" pitchFamily="49" charset="-128"/>
              <a:ea typeface="BIZ UDゴシック" panose="020B0400000000000000" pitchFamily="49" charset="-128"/>
            </a:endParaRPr>
          </a:p>
          <a:p>
            <a:pPr algn="just"/>
            <a:r>
              <a:rPr lang="en-US" altLang="ja-JP" b="1" dirty="0">
                <a:latin typeface="BIZ UDゴシック" panose="020B0400000000000000" pitchFamily="49" charset="-128"/>
                <a:ea typeface="BIZ UDゴシック" panose="020B0400000000000000" pitchFamily="49" charset="-128"/>
              </a:rPr>
              <a:t>  </a:t>
            </a:r>
            <a:r>
              <a:rPr kumimoji="1" lang="ja-JP" altLang="en-US" b="1" dirty="0">
                <a:latin typeface="BIZ UDゴシック" panose="020B0400000000000000" pitchFamily="49" charset="-128"/>
                <a:ea typeface="BIZ UDゴシック" panose="020B0400000000000000" pitchFamily="49" charset="-128"/>
              </a:rPr>
              <a:t>画面から指を離すと、効果音が鳴りホーム画面に</a:t>
            </a:r>
            <a:endParaRPr kumimoji="1" lang="en-US" altLang="ja-JP" b="1" dirty="0">
              <a:latin typeface="BIZ UDゴシック" panose="020B0400000000000000" pitchFamily="49" charset="-128"/>
              <a:ea typeface="BIZ UDゴシック" panose="020B0400000000000000" pitchFamily="49" charset="-128"/>
            </a:endParaRPr>
          </a:p>
          <a:p>
            <a:pPr algn="just"/>
            <a:r>
              <a:rPr lang="ja-JP" altLang="en-US" b="1" dirty="0">
                <a:latin typeface="BIZ UDゴシック" panose="020B0400000000000000" pitchFamily="49" charset="-128"/>
                <a:ea typeface="BIZ UDゴシック" panose="020B0400000000000000" pitchFamily="49" charset="-128"/>
              </a:rPr>
              <a:t>　</a:t>
            </a:r>
            <a:r>
              <a:rPr kumimoji="1" lang="ja-JP" altLang="en-US" b="1" dirty="0">
                <a:latin typeface="BIZ UDゴシック" panose="020B0400000000000000" pitchFamily="49" charset="-128"/>
                <a:ea typeface="BIZ UDゴシック" panose="020B0400000000000000" pitchFamily="49" charset="-128"/>
              </a:rPr>
              <a:t>戻ります。</a:t>
            </a:r>
            <a:endParaRPr kumimoji="1" lang="en-US" altLang="ja-JP" b="1" dirty="0">
              <a:latin typeface="BIZ UDゴシック" panose="020B0400000000000000" pitchFamily="49" charset="-128"/>
              <a:ea typeface="BIZ UDゴシック" panose="020B0400000000000000" pitchFamily="49" charset="-128"/>
            </a:endParaRPr>
          </a:p>
          <a:p>
            <a:pPr algn="just"/>
            <a:r>
              <a:rPr lang="ja-JP" altLang="en-US" b="1" dirty="0">
                <a:latin typeface="BIZ UDゴシック" panose="020B0400000000000000" pitchFamily="49" charset="-128"/>
                <a:ea typeface="BIZ UDゴシック" panose="020B0400000000000000" pitchFamily="49" charset="-128"/>
              </a:rPr>
              <a:t>　　ホーム画面が何ページもある場合は、最後に開　</a:t>
            </a:r>
            <a:endParaRPr lang="en-US" altLang="ja-JP" b="1" dirty="0">
              <a:latin typeface="BIZ UDゴシック" panose="020B0400000000000000" pitchFamily="49" charset="-128"/>
              <a:ea typeface="BIZ UDゴシック" panose="020B0400000000000000" pitchFamily="49" charset="-128"/>
            </a:endParaRPr>
          </a:p>
          <a:p>
            <a:pPr algn="just"/>
            <a:r>
              <a:rPr lang="ja-JP" altLang="en-US" b="1" dirty="0">
                <a:latin typeface="BIZ UDゴシック" panose="020B0400000000000000" pitchFamily="49" charset="-128"/>
                <a:ea typeface="BIZ UDゴシック" panose="020B0400000000000000" pitchFamily="49" charset="-128"/>
              </a:rPr>
              <a:t>　いていたページに戻ります。</a:t>
            </a:r>
            <a:endParaRPr kumimoji="1" lang="en-US" altLang="ja-JP" b="1" dirty="0">
              <a:latin typeface="BIZ UDゴシック" panose="020B0400000000000000" pitchFamily="49" charset="-128"/>
              <a:ea typeface="BIZ UDゴシック" panose="020B0400000000000000" pitchFamily="49" charset="-128"/>
            </a:endParaRPr>
          </a:p>
          <a:p>
            <a:pPr algn="just"/>
            <a:endParaRPr lang="en-US" altLang="ja-JP" sz="2000" b="1" dirty="0">
              <a:latin typeface="BIZ UDゴシック" panose="020B0400000000000000" pitchFamily="49" charset="-128"/>
              <a:ea typeface="BIZ UDゴシック" panose="020B0400000000000000" pitchFamily="49" charset="-128"/>
            </a:endParaRPr>
          </a:p>
          <a:p>
            <a:pPr algn="just"/>
            <a:r>
              <a:rPr lang="ja-JP" altLang="en-US" sz="2000" b="1" dirty="0">
                <a:latin typeface="BIZ UDゴシック" panose="020B0400000000000000" pitchFamily="49" charset="-128"/>
                <a:ea typeface="BIZ UDゴシック" panose="020B0400000000000000" pitchFamily="49" charset="-128"/>
              </a:rPr>
              <a:t>➡　</a:t>
            </a:r>
            <a:r>
              <a:rPr lang="ja-JP" altLang="en-US" b="1" dirty="0">
                <a:latin typeface="BIZ UDゴシック" panose="020B0400000000000000" pitchFamily="49" charset="-128"/>
                <a:ea typeface="BIZ UDゴシック" panose="020B0400000000000000" pitchFamily="49" charset="-128"/>
              </a:rPr>
              <a:t>必ず１ページ目のホーム画面に戻ります。</a:t>
            </a:r>
            <a:endParaRPr lang="en-US" altLang="ja-JP" b="1" dirty="0">
              <a:latin typeface="BIZ UDゴシック" panose="020B0400000000000000" pitchFamily="49" charset="-128"/>
              <a:ea typeface="BIZ UDゴシック" panose="020B0400000000000000" pitchFamily="49" charset="-128"/>
            </a:endParaRPr>
          </a:p>
          <a:p>
            <a:pPr algn="just"/>
            <a:r>
              <a:rPr lang="en-US" altLang="ja-JP" b="1" dirty="0">
                <a:latin typeface="BIZ UDゴシック" panose="020B0400000000000000" pitchFamily="49" charset="-128"/>
                <a:ea typeface="BIZ UDゴシック" panose="020B0400000000000000" pitchFamily="49" charset="-128"/>
              </a:rPr>
              <a:t> </a:t>
            </a:r>
            <a:r>
              <a:rPr lang="ja-JP" altLang="en-US" b="1" dirty="0">
                <a:latin typeface="BIZ UDゴシック" panose="020B0400000000000000" pitchFamily="49" charset="-128"/>
                <a:ea typeface="BIZ UDゴシック" panose="020B0400000000000000" pitchFamily="49" charset="-128"/>
              </a:rPr>
              <a:t>（この 時は効果音が鳴ったあと、音声で</a:t>
            </a:r>
            <a:endParaRPr lang="en-US" altLang="ja-JP" b="1" dirty="0">
              <a:latin typeface="BIZ UDゴシック" panose="020B0400000000000000" pitchFamily="49" charset="-128"/>
              <a:ea typeface="BIZ UDゴシック" panose="020B0400000000000000" pitchFamily="49" charset="-128"/>
            </a:endParaRPr>
          </a:p>
          <a:p>
            <a:pPr algn="just"/>
            <a:r>
              <a:rPr lang="ja-JP" altLang="en-US" b="1" dirty="0">
                <a:latin typeface="BIZ UDゴシック" panose="020B0400000000000000" pitchFamily="49" charset="-128"/>
                <a:ea typeface="BIZ UDゴシック" panose="020B0400000000000000" pitchFamily="49" charset="-128"/>
              </a:rPr>
              <a:t>　「ホーム」とガイドがあります）</a:t>
            </a:r>
            <a:endParaRPr kumimoji="1" lang="en-US" altLang="ja-JP" b="1"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BD1EF4B5-7454-1B96-2557-5FA59CF3F05F}"/>
              </a:ext>
            </a:extLst>
          </p:cNvPr>
          <p:cNvSpPr txBox="1"/>
          <p:nvPr/>
        </p:nvSpPr>
        <p:spPr>
          <a:xfrm>
            <a:off x="1062050" y="5572274"/>
            <a:ext cx="8569300" cy="1200329"/>
          </a:xfrm>
          <a:prstGeom prst="rect">
            <a:avLst/>
          </a:prstGeom>
          <a:noFill/>
        </p:spPr>
        <p:txBody>
          <a:bodyPr wrap="square" rtlCol="0">
            <a:spAutoFit/>
          </a:bodyPr>
          <a:lstStyle/>
          <a:p>
            <a:r>
              <a:rPr kumimoji="1" lang="en-US" altLang="ja-JP" sz="1800"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 </a:t>
            </a:r>
            <a:r>
              <a:rPr kumimoji="1" lang="ja-JP" altLang="en-US" sz="1800" b="1" dirty="0">
                <a:latin typeface="BIZ UDゴシック" panose="020B0400000000000000" pitchFamily="49" charset="-128"/>
                <a:ea typeface="BIZ UDゴシック" panose="020B0400000000000000" pitchFamily="49" charset="-128"/>
              </a:rPr>
              <a:t>「ポン ポン」という音が鳴らず、うまくいかなかった場合は、ホーム画面にあるアプリの名前などを読み上げますが、画面に１本指で触れている限りは、勝手に何かが実行されることはありません。あわてず、画面から指を離し、再度やってみましょう。</a:t>
            </a:r>
            <a:endParaRPr kumimoji="1" lang="ja-JP" altLang="en-US" dirty="0">
              <a:latin typeface="BIZ UDゴシック" panose="020B0400000000000000" pitchFamily="49" charset="-128"/>
              <a:ea typeface="BIZ UDゴシック" panose="020B0400000000000000" pitchFamily="49" charset="-128"/>
            </a:endParaRPr>
          </a:p>
        </p:txBody>
      </p:sp>
      <p:sp>
        <p:nvSpPr>
          <p:cNvPr id="11" name="四角形: 角を丸くする 10">
            <a:extLst>
              <a:ext uri="{FF2B5EF4-FFF2-40B4-BE49-F238E27FC236}">
                <a16:creationId xmlns:a16="http://schemas.microsoft.com/office/drawing/2014/main" id="{79F59BF9-07B8-03E6-B570-17D2833CDBCD}"/>
              </a:ext>
            </a:extLst>
          </p:cNvPr>
          <p:cNvSpPr/>
          <p:nvPr/>
        </p:nvSpPr>
        <p:spPr>
          <a:xfrm>
            <a:off x="895115" y="1708214"/>
            <a:ext cx="3446448" cy="1223234"/>
          </a:xfrm>
          <a:prstGeom prst="roundRect">
            <a:avLst/>
          </a:prstGeom>
          <a:noFill/>
          <a:ln w="34925" cmpd="sng">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effectLst/>
                <a:latin typeface="BIZ UDゴシック" panose="020B0400000000000000" pitchFamily="49" charset="-128"/>
                <a:ea typeface="BIZ UDゴシック" panose="020B0400000000000000" pitchFamily="49" charset="-128"/>
              </a:rPr>
              <a:t>画面のいちばん下、本体の下の縁から画面中央に向かって１本指でスライドしていく</a:t>
            </a:r>
            <a:endParaRPr kumimoji="1" lang="ja-JP" altLang="en-US" dirty="0">
              <a:ln>
                <a:solidFill>
                  <a:srgbClr val="009650"/>
                </a:solidFill>
              </a:ln>
              <a:solidFill>
                <a:schemeClr val="tx1"/>
              </a:solidFill>
              <a:latin typeface="BIZ UDゴシック" panose="020B0400000000000000" pitchFamily="49" charset="-128"/>
              <a:ea typeface="BIZ UDゴシック" panose="020B0400000000000000" pitchFamily="49" charset="-128"/>
            </a:endParaRPr>
          </a:p>
        </p:txBody>
      </p:sp>
      <p:sp>
        <p:nvSpPr>
          <p:cNvPr id="34" name="四角形: 角を丸くする 33">
            <a:extLst>
              <a:ext uri="{FF2B5EF4-FFF2-40B4-BE49-F238E27FC236}">
                <a16:creationId xmlns:a16="http://schemas.microsoft.com/office/drawing/2014/main" id="{D2745E8C-2242-6ED4-7122-C7EFA34EBAE3}"/>
              </a:ext>
            </a:extLst>
          </p:cNvPr>
          <p:cNvSpPr/>
          <p:nvPr/>
        </p:nvSpPr>
        <p:spPr>
          <a:xfrm>
            <a:off x="900441" y="4206597"/>
            <a:ext cx="3446448" cy="988691"/>
          </a:xfrm>
          <a:prstGeom prst="roundRect">
            <a:avLst/>
          </a:prstGeom>
          <a:noFill/>
          <a:ln w="34925" cmpd="sng">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800" b="1" dirty="0">
                <a:latin typeface="BIZ UDゴシック" panose="020B0400000000000000" pitchFamily="49" charset="-128"/>
                <a:ea typeface="BIZ UDゴシック" panose="020B0400000000000000" pitchFamily="49" charset="-128"/>
              </a:rPr>
              <a:t>ホーム画面が表示された状態で上記と同じ動作をする</a:t>
            </a:r>
            <a:endParaRPr kumimoji="1" lang="ja-JP" altLang="en-US" dirty="0">
              <a:ln>
                <a:solidFill>
                  <a:srgbClr val="009650"/>
                </a:solidFill>
              </a:ln>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2202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340000" y="720000"/>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latin typeface="BIZ UDゴシック" panose="020B0400000000000000" pitchFamily="49" charset="-128"/>
                <a:ea typeface="BIZ UDゴシック" panose="020B0400000000000000" pitchFamily="49" charset="-128"/>
              </a:rPr>
              <a:t>２</a:t>
            </a:r>
          </a:p>
          <a:p>
            <a:pPr>
              <a:lnSpc>
                <a:spcPct val="100000"/>
              </a:lnSpc>
            </a:pPr>
            <a:r>
              <a:rPr lang="ja-JP" altLang="en-US" sz="5400" dirty="0">
                <a:latin typeface="BIZ UDゴシック" panose="020B0400000000000000" pitchFamily="49" charset="-128"/>
                <a:ea typeface="BIZ UDゴシック" panose="020B0400000000000000" pitchFamily="49" charset="-128"/>
              </a:rPr>
              <a:t>アクセシビリティ設定</a:t>
            </a:r>
            <a:endParaRPr lang="en-US" altLang="ja-JP" sz="5400" dirty="0">
              <a:latin typeface="BIZ UDゴシック" panose="020B0400000000000000" pitchFamily="49" charset="-128"/>
              <a:ea typeface="BIZ UDゴシック" panose="020B0400000000000000" pitchFamily="49" charset="-128"/>
            </a:endParaRPr>
          </a:p>
        </p:txBody>
      </p:sp>
      <p:pic>
        <p:nvPicPr>
          <p:cNvPr id="4098" name="Picture 2" descr="座りながらスマホを使う人のイラスト（女性）">
            <a:extLst>
              <a:ext uri="{FF2B5EF4-FFF2-40B4-BE49-F238E27FC236}">
                <a16:creationId xmlns:a16="http://schemas.microsoft.com/office/drawing/2014/main" id="{960A81E3-F8EC-484C-9646-F2D1A76B1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461962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1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01335" y="476017"/>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latin typeface="BIZ UDゴシック" panose="020B0400000000000000" pitchFamily="49" charset="-128"/>
                <a:ea typeface="BIZ UDゴシック" panose="020B0400000000000000" pitchFamily="49" charset="-128"/>
              </a:rPr>
              <a:t>2-A</a:t>
            </a:r>
            <a:endParaRPr lang="en-US" dirty="0">
              <a:latin typeface="BIZ UDゴシック" panose="020B0400000000000000" pitchFamily="49" charset="-128"/>
              <a:ea typeface="BIZ UDゴシック" panose="020B0400000000000000" pitchFamily="49" charset="-128"/>
            </a:endParaRP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237508" y="302479"/>
            <a:ext cx="70453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アクセシビリティ設定</a:t>
            </a:r>
          </a:p>
          <a:p>
            <a:r>
              <a:rPr lang="ja-JP" altLang="en-US" dirty="0">
                <a:latin typeface="BIZ UDゴシック" panose="020B0400000000000000" pitchFamily="49" charset="-128"/>
                <a:ea typeface="BIZ UDゴシック" panose="020B0400000000000000" pitchFamily="49" charset="-128"/>
              </a:rPr>
              <a:t>文字のサイズと太さの調整</a:t>
            </a:r>
          </a:p>
        </p:txBody>
      </p:sp>
      <p:sp>
        <p:nvSpPr>
          <p:cNvPr id="6" name="正方形/長方形 5">
            <a:extLst>
              <a:ext uri="{FF2B5EF4-FFF2-40B4-BE49-F238E27FC236}">
                <a16:creationId xmlns:a16="http://schemas.microsoft.com/office/drawing/2014/main" id="{BBD4B1C0-6239-436E-86FD-B2FBBA8C1E32}"/>
              </a:ext>
            </a:extLst>
          </p:cNvPr>
          <p:cNvSpPr/>
          <p:nvPr/>
        </p:nvSpPr>
        <p:spPr>
          <a:xfrm>
            <a:off x="390640" y="1585887"/>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7" name="テキスト ボックス 6">
            <a:extLst>
              <a:ext uri="{FF2B5EF4-FFF2-40B4-BE49-F238E27FC236}">
                <a16:creationId xmlns:a16="http://schemas.microsoft.com/office/drawing/2014/main" id="{5A63FAA9-6BD1-464A-B64C-CC044DD70686}"/>
              </a:ext>
            </a:extLst>
          </p:cNvPr>
          <p:cNvSpPr txBox="1"/>
          <p:nvPr/>
        </p:nvSpPr>
        <p:spPr>
          <a:xfrm>
            <a:off x="941235" y="1589420"/>
            <a:ext cx="2890656" cy="1215717"/>
          </a:xfrm>
          <a:prstGeom prst="rect">
            <a:avLst/>
          </a:prstGeom>
          <a:noFill/>
        </p:spPr>
        <p:txBody>
          <a:bodyPr wrap="square" lIns="91440" tIns="45720" rIns="91440" bIns="45720" rtlCol="0" anchor="t">
            <a:spAutoFit/>
          </a:bodyPr>
          <a:lstStyle/>
          <a:p>
            <a:pPr algn="just"/>
            <a:r>
              <a:rPr kumimoji="1" lang="en-US" altLang="ja-JP" b="1" dirty="0">
                <a:latin typeface="BIZ UDゴシック" panose="020B0400000000000000" pitchFamily="49" charset="-128"/>
                <a:ea typeface="BIZ UDゴシック" panose="020B0400000000000000" pitchFamily="49" charset="-128"/>
              </a:rPr>
              <a:t>Siri</a:t>
            </a:r>
            <a:r>
              <a:rPr kumimoji="1" lang="ja-JP" altLang="en-US" b="1" dirty="0">
                <a:latin typeface="BIZ UDゴシック" panose="020B0400000000000000" pitchFamily="49" charset="-128"/>
                <a:ea typeface="BIZ UDゴシック" panose="020B0400000000000000" pitchFamily="49" charset="-128"/>
              </a:rPr>
              <a:t>を起動して</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文字サイズの変更</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と声をかけます。</a:t>
            </a:r>
            <a:endParaRPr kumimoji="1"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ja-JP" altLang="en-US" sz="1600" b="1" dirty="0">
                <a:effectLst/>
                <a:latin typeface="BIZ UDゴシック" panose="020B0400000000000000" pitchFamily="49" charset="-128"/>
                <a:ea typeface="BIZ UDゴシック" panose="020B0400000000000000" pitchFamily="49" charset="-128"/>
              </a:rPr>
              <a:t>設定アプリ内「テキストサイズを変更」を呼び出します</a:t>
            </a:r>
            <a:r>
              <a:rPr lang="ja-JP" altLang="en-US" sz="1600" dirty="0">
                <a:effectLst/>
                <a:latin typeface="HG丸ｺﾞｼｯｸM-PRO" panose="020F0600000000000000" pitchFamily="50" charset="-128"/>
                <a:ea typeface="HG丸ｺﾞｼｯｸM-PRO" panose="020F0600000000000000" pitchFamily="50" charset="-128"/>
              </a:rPr>
              <a:t>。</a:t>
            </a:r>
            <a:endParaRPr kumimoji="1" lang="ja-JP" altLang="en-US" sz="1600" b="1"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5C0CECE3-645B-4D0A-8AED-FC0B7F559892}"/>
              </a:ext>
            </a:extLst>
          </p:cNvPr>
          <p:cNvSpPr/>
          <p:nvPr/>
        </p:nvSpPr>
        <p:spPr>
          <a:xfrm>
            <a:off x="3912142" y="1585887"/>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9" name="テキスト ボックス 8">
            <a:extLst>
              <a:ext uri="{FF2B5EF4-FFF2-40B4-BE49-F238E27FC236}">
                <a16:creationId xmlns:a16="http://schemas.microsoft.com/office/drawing/2014/main" id="{8C656C94-76E0-4C14-8646-392E82D8A947}"/>
              </a:ext>
            </a:extLst>
          </p:cNvPr>
          <p:cNvSpPr txBox="1"/>
          <p:nvPr/>
        </p:nvSpPr>
        <p:spPr>
          <a:xfrm>
            <a:off x="4448668" y="1602272"/>
            <a:ext cx="2213921" cy="1200329"/>
          </a:xfrm>
          <a:prstGeom prst="rect">
            <a:avLst/>
          </a:prstGeom>
          <a:noFill/>
        </p:spPr>
        <p:txBody>
          <a:bodyPr wrap="square" rtlCol="0">
            <a:spAutoFit/>
          </a:bodyPr>
          <a:lstStyle/>
          <a:p>
            <a:pPr algn="just"/>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○○％調整可能</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と聞こえるまで右スワイプを繰り返します。</a:t>
            </a:r>
          </a:p>
        </p:txBody>
      </p:sp>
      <p:sp>
        <p:nvSpPr>
          <p:cNvPr id="10" name="正方形/長方形 9">
            <a:extLst>
              <a:ext uri="{FF2B5EF4-FFF2-40B4-BE49-F238E27FC236}">
                <a16:creationId xmlns:a16="http://schemas.microsoft.com/office/drawing/2014/main" id="{18AA7AAA-3658-40D3-B53C-1D94E50EB22B}"/>
              </a:ext>
            </a:extLst>
          </p:cNvPr>
          <p:cNvSpPr/>
          <p:nvPr/>
        </p:nvSpPr>
        <p:spPr>
          <a:xfrm>
            <a:off x="7185047" y="1585887"/>
            <a:ext cx="44642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1" name="テキスト ボックス 10">
            <a:extLst>
              <a:ext uri="{FF2B5EF4-FFF2-40B4-BE49-F238E27FC236}">
                <a16:creationId xmlns:a16="http://schemas.microsoft.com/office/drawing/2014/main" id="{397B361C-FA3B-4B4C-BE92-B6A8BE596DDB}"/>
              </a:ext>
            </a:extLst>
          </p:cNvPr>
          <p:cNvSpPr txBox="1"/>
          <p:nvPr/>
        </p:nvSpPr>
        <p:spPr>
          <a:xfrm>
            <a:off x="7749745" y="1585887"/>
            <a:ext cx="1995360" cy="1200329"/>
          </a:xfrm>
          <a:prstGeom prst="rect">
            <a:avLst/>
          </a:prstGeom>
          <a:noFill/>
        </p:spPr>
        <p:txBody>
          <a:bodyPr wrap="square" rtlCol="0">
            <a:spAutoFit/>
          </a:bodyPr>
          <a:lstStyle/>
          <a:p>
            <a:pPr algn="just"/>
            <a:r>
              <a:rPr lang="ja-JP" altLang="en-US" b="1" dirty="0">
                <a:latin typeface="BIZ UDゴシック" panose="020B0400000000000000" pitchFamily="49" charset="-128"/>
                <a:ea typeface="BIZ UDゴシック" panose="020B0400000000000000" pitchFamily="49" charset="-128"/>
              </a:rPr>
              <a:t>上または下にスワイプして見やすい文字サイズに調整します。</a:t>
            </a:r>
            <a:endParaRPr kumimoji="1" lang="ja-JP" altLang="en-US" b="1" dirty="0">
              <a:latin typeface="BIZ UDゴシック" panose="020B0400000000000000" pitchFamily="49" charset="-128"/>
              <a:ea typeface="BIZ UDゴシック" panose="020B0400000000000000" pitchFamily="49" charset="-128"/>
            </a:endParaRPr>
          </a:p>
        </p:txBody>
      </p:sp>
      <p:pic>
        <p:nvPicPr>
          <p:cNvPr id="13" name="図 12">
            <a:extLst>
              <a:ext uri="{FF2B5EF4-FFF2-40B4-BE49-F238E27FC236}">
                <a16:creationId xmlns:a16="http://schemas.microsoft.com/office/drawing/2014/main" id="{7D7E77D5-4ED0-4EBE-AB9A-53E7876B4C24}"/>
              </a:ext>
            </a:extLst>
          </p:cNvPr>
          <p:cNvPicPr>
            <a:picLocks noChangeAspect="1"/>
          </p:cNvPicPr>
          <p:nvPr/>
        </p:nvPicPr>
        <p:blipFill>
          <a:blip r:embed="rId3"/>
          <a:stretch>
            <a:fillRect/>
          </a:stretch>
        </p:blipFill>
        <p:spPr>
          <a:xfrm>
            <a:off x="1256784" y="3132608"/>
            <a:ext cx="1707904" cy="3700460"/>
          </a:xfrm>
          <a:prstGeom prst="rect">
            <a:avLst/>
          </a:prstGeom>
          <a:ln>
            <a:solidFill>
              <a:schemeClr val="tx1"/>
            </a:solidFill>
          </a:ln>
        </p:spPr>
      </p:pic>
      <p:pic>
        <p:nvPicPr>
          <p:cNvPr id="15" name="図 14">
            <a:extLst>
              <a:ext uri="{FF2B5EF4-FFF2-40B4-BE49-F238E27FC236}">
                <a16:creationId xmlns:a16="http://schemas.microsoft.com/office/drawing/2014/main" id="{76B04AD5-4E2A-490D-AB1F-F3F29B2D806D}"/>
              </a:ext>
            </a:extLst>
          </p:cNvPr>
          <p:cNvPicPr>
            <a:picLocks noChangeAspect="1"/>
          </p:cNvPicPr>
          <p:nvPr/>
        </p:nvPicPr>
        <p:blipFill>
          <a:blip r:embed="rId4"/>
          <a:stretch>
            <a:fillRect/>
          </a:stretch>
        </p:blipFill>
        <p:spPr>
          <a:xfrm>
            <a:off x="4533389" y="3154369"/>
            <a:ext cx="1723590" cy="3722221"/>
          </a:xfrm>
          <a:prstGeom prst="rect">
            <a:avLst/>
          </a:prstGeom>
          <a:ln>
            <a:solidFill>
              <a:schemeClr val="tx1"/>
            </a:solidFill>
          </a:ln>
        </p:spPr>
      </p:pic>
      <p:pic>
        <p:nvPicPr>
          <p:cNvPr id="17" name="図 16">
            <a:extLst>
              <a:ext uri="{FF2B5EF4-FFF2-40B4-BE49-F238E27FC236}">
                <a16:creationId xmlns:a16="http://schemas.microsoft.com/office/drawing/2014/main" id="{9DCB0568-ACE6-4858-9142-2D048C032AC9}"/>
              </a:ext>
            </a:extLst>
          </p:cNvPr>
          <p:cNvPicPr>
            <a:picLocks noChangeAspect="1"/>
          </p:cNvPicPr>
          <p:nvPr/>
        </p:nvPicPr>
        <p:blipFill>
          <a:blip r:embed="rId5"/>
          <a:stretch>
            <a:fillRect/>
          </a:stretch>
        </p:blipFill>
        <p:spPr>
          <a:xfrm>
            <a:off x="7825680" y="3120795"/>
            <a:ext cx="1707904" cy="3688345"/>
          </a:xfrm>
          <a:prstGeom prst="rect">
            <a:avLst/>
          </a:prstGeom>
          <a:ln>
            <a:solidFill>
              <a:schemeClr val="tx1"/>
            </a:solidFill>
          </a:ln>
        </p:spPr>
      </p:pic>
      <p:grpSp>
        <p:nvGrpSpPr>
          <p:cNvPr id="27" name="グループ化 26">
            <a:extLst>
              <a:ext uri="{FF2B5EF4-FFF2-40B4-BE49-F238E27FC236}">
                <a16:creationId xmlns:a16="http://schemas.microsoft.com/office/drawing/2014/main" id="{96C90563-3807-4340-A80B-9207D1C00A75}"/>
              </a:ext>
            </a:extLst>
          </p:cNvPr>
          <p:cNvGrpSpPr/>
          <p:nvPr/>
        </p:nvGrpSpPr>
        <p:grpSpPr>
          <a:xfrm>
            <a:off x="4643232" y="4358139"/>
            <a:ext cx="1770268" cy="1200676"/>
            <a:chOff x="4445642" y="4502695"/>
            <a:chExt cx="1510658" cy="1056119"/>
          </a:xfrm>
        </p:grpSpPr>
        <p:pic>
          <p:nvPicPr>
            <p:cNvPr id="21" name="図 20">
              <a:extLst>
                <a:ext uri="{FF2B5EF4-FFF2-40B4-BE49-F238E27FC236}">
                  <a16:creationId xmlns:a16="http://schemas.microsoft.com/office/drawing/2014/main" id="{BDF98276-6A46-40C5-8A62-9D0886391F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0181" y="4502695"/>
              <a:ext cx="1056119" cy="1056119"/>
            </a:xfrm>
            <a:prstGeom prst="rect">
              <a:avLst/>
            </a:prstGeom>
          </p:spPr>
        </p:pic>
        <p:cxnSp>
          <p:nvCxnSpPr>
            <p:cNvPr id="22" name="直線コネクタ 21">
              <a:extLst>
                <a:ext uri="{FF2B5EF4-FFF2-40B4-BE49-F238E27FC236}">
                  <a16:creationId xmlns:a16="http://schemas.microsoft.com/office/drawing/2014/main" id="{576FBB7C-5BA7-4E52-897E-06A11850C068}"/>
                </a:ext>
              </a:extLst>
            </p:cNvPr>
            <p:cNvCxnSpPr>
              <a:cxnSpLocks/>
            </p:cNvCxnSpPr>
            <p:nvPr/>
          </p:nvCxnSpPr>
          <p:spPr>
            <a:xfrm>
              <a:off x="4445642" y="4507219"/>
              <a:ext cx="693918" cy="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60A8A201-ABC8-4264-9E74-0C40AB0F6A7B}"/>
                </a:ext>
              </a:extLst>
            </p:cNvPr>
            <p:cNvCxnSpPr>
              <a:cxnSpLocks/>
            </p:cNvCxnSpPr>
            <p:nvPr/>
          </p:nvCxnSpPr>
          <p:spPr>
            <a:xfrm>
              <a:off x="4584426" y="4624722"/>
              <a:ext cx="555134" cy="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F8545A51-0269-4BB9-9A49-DBF61C0D0060}"/>
                </a:ext>
              </a:extLst>
            </p:cNvPr>
            <p:cNvCxnSpPr>
              <a:cxnSpLocks/>
            </p:cNvCxnSpPr>
            <p:nvPr/>
          </p:nvCxnSpPr>
          <p:spPr>
            <a:xfrm>
              <a:off x="4723209" y="4742225"/>
              <a:ext cx="416351" cy="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25" name="矢印: 右 24">
              <a:extLst>
                <a:ext uri="{FF2B5EF4-FFF2-40B4-BE49-F238E27FC236}">
                  <a16:creationId xmlns:a16="http://schemas.microsoft.com/office/drawing/2014/main" id="{7B52454E-1D98-4DB3-8036-535FE221CAD3}"/>
                </a:ext>
              </a:extLst>
            </p:cNvPr>
            <p:cNvSpPr/>
            <p:nvPr/>
          </p:nvSpPr>
          <p:spPr>
            <a:xfrm>
              <a:off x="4515496" y="4977232"/>
              <a:ext cx="555134" cy="243992"/>
            </a:xfrm>
            <a:prstGeom prst="rightArrow">
              <a:avLst>
                <a:gd name="adj1" fmla="val 24788"/>
                <a:gd name="adj2" fmla="val 7101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grpSp>
      <p:sp>
        <p:nvSpPr>
          <p:cNvPr id="28" name="正方形/長方形 27">
            <a:extLst>
              <a:ext uri="{FF2B5EF4-FFF2-40B4-BE49-F238E27FC236}">
                <a16:creationId xmlns:a16="http://schemas.microsoft.com/office/drawing/2014/main" id="{E1912EA8-F95E-4DF6-80DD-632152C0BB6A}"/>
              </a:ext>
            </a:extLst>
          </p:cNvPr>
          <p:cNvSpPr/>
          <p:nvPr/>
        </p:nvSpPr>
        <p:spPr>
          <a:xfrm>
            <a:off x="4533389" y="6296025"/>
            <a:ext cx="1723590" cy="3840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nvGrpSpPr>
          <p:cNvPr id="29" name="グループ化 28">
            <a:extLst>
              <a:ext uri="{FF2B5EF4-FFF2-40B4-BE49-F238E27FC236}">
                <a16:creationId xmlns:a16="http://schemas.microsoft.com/office/drawing/2014/main" id="{AA1D4941-DFF4-41B9-AB67-2D0D1CB37D73}"/>
              </a:ext>
            </a:extLst>
          </p:cNvPr>
          <p:cNvGrpSpPr/>
          <p:nvPr/>
        </p:nvGrpSpPr>
        <p:grpSpPr>
          <a:xfrm>
            <a:off x="7893735" y="4358139"/>
            <a:ext cx="852867" cy="1423025"/>
            <a:chOff x="8494340" y="3190372"/>
            <a:chExt cx="1369769" cy="2570409"/>
          </a:xfrm>
        </p:grpSpPr>
        <p:sp>
          <p:nvSpPr>
            <p:cNvPr id="37" name="矢印: 右 36">
              <a:extLst>
                <a:ext uri="{FF2B5EF4-FFF2-40B4-BE49-F238E27FC236}">
                  <a16:creationId xmlns:a16="http://schemas.microsoft.com/office/drawing/2014/main" id="{09C8D66F-C089-4D9C-BE20-C9475D067E9A}"/>
                </a:ext>
              </a:extLst>
            </p:cNvPr>
            <p:cNvSpPr/>
            <p:nvPr/>
          </p:nvSpPr>
          <p:spPr>
            <a:xfrm rot="16200000">
              <a:off x="8442904" y="5242554"/>
              <a:ext cx="720000" cy="316454"/>
            </a:xfrm>
            <a:prstGeom prst="rightArrow">
              <a:avLst>
                <a:gd name="adj1" fmla="val 24788"/>
                <a:gd name="adj2" fmla="val 7101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ゴシック" panose="020B0400000000000000" pitchFamily="49" charset="-128"/>
                <a:ea typeface="BIZ UDゴシック" panose="020B0400000000000000" pitchFamily="49" charset="-128"/>
              </a:endParaRPr>
            </a:p>
          </p:txBody>
        </p:sp>
        <p:cxnSp>
          <p:nvCxnSpPr>
            <p:cNvPr id="38" name="直線コネクタ 37">
              <a:extLst>
                <a:ext uri="{FF2B5EF4-FFF2-40B4-BE49-F238E27FC236}">
                  <a16:creationId xmlns:a16="http://schemas.microsoft.com/office/drawing/2014/main" id="{B5E69E7D-4A17-491F-B169-94C863781D5C}"/>
                </a:ext>
              </a:extLst>
            </p:cNvPr>
            <p:cNvCxnSpPr>
              <a:cxnSpLocks/>
            </p:cNvCxnSpPr>
            <p:nvPr/>
          </p:nvCxnSpPr>
          <p:spPr>
            <a:xfrm flipV="1">
              <a:off x="8644677" y="3875255"/>
              <a:ext cx="0" cy="65457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B7F90EBC-7858-4525-B227-5740FCCB0990}"/>
                </a:ext>
              </a:extLst>
            </p:cNvPr>
            <p:cNvCxnSpPr>
              <a:cxnSpLocks/>
            </p:cNvCxnSpPr>
            <p:nvPr/>
          </p:nvCxnSpPr>
          <p:spPr>
            <a:xfrm flipV="1">
              <a:off x="8803422" y="3875255"/>
              <a:ext cx="0" cy="8069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4BF47AB4-3E63-4821-8508-767F420BE7A5}"/>
                </a:ext>
              </a:extLst>
            </p:cNvPr>
            <p:cNvCxnSpPr>
              <a:cxnSpLocks/>
            </p:cNvCxnSpPr>
            <p:nvPr/>
          </p:nvCxnSpPr>
          <p:spPr>
            <a:xfrm flipV="1">
              <a:off x="8962166" y="3875255"/>
              <a:ext cx="0" cy="95937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pic>
          <p:nvPicPr>
            <p:cNvPr id="41" name="図 40">
              <a:extLst>
                <a:ext uri="{FF2B5EF4-FFF2-40B4-BE49-F238E27FC236}">
                  <a16:creationId xmlns:a16="http://schemas.microsoft.com/office/drawing/2014/main" id="{6869B861-8E8B-487E-9223-58C33D523B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10242">
              <a:off x="8494340" y="3190372"/>
              <a:ext cx="1369769" cy="1369769"/>
            </a:xfrm>
            <a:prstGeom prst="rect">
              <a:avLst/>
            </a:prstGeom>
          </p:spPr>
        </p:pic>
      </p:grpSp>
      <p:grpSp>
        <p:nvGrpSpPr>
          <p:cNvPr id="30" name="グループ化 29">
            <a:extLst>
              <a:ext uri="{FF2B5EF4-FFF2-40B4-BE49-F238E27FC236}">
                <a16:creationId xmlns:a16="http://schemas.microsoft.com/office/drawing/2014/main" id="{1531DCAA-B72C-47BA-95C9-9C3EBB8C0DCF}"/>
              </a:ext>
            </a:extLst>
          </p:cNvPr>
          <p:cNvGrpSpPr/>
          <p:nvPr/>
        </p:nvGrpSpPr>
        <p:grpSpPr>
          <a:xfrm>
            <a:off x="8866634" y="4199696"/>
            <a:ext cx="832347" cy="1517561"/>
            <a:chOff x="8717007" y="3311221"/>
            <a:chExt cx="1369769" cy="2807413"/>
          </a:xfrm>
        </p:grpSpPr>
        <p:cxnSp>
          <p:nvCxnSpPr>
            <p:cNvPr id="42" name="直線コネクタ 41">
              <a:extLst>
                <a:ext uri="{FF2B5EF4-FFF2-40B4-BE49-F238E27FC236}">
                  <a16:creationId xmlns:a16="http://schemas.microsoft.com/office/drawing/2014/main" id="{AB98E01F-87EA-4C4D-A65D-83693599B833}"/>
                </a:ext>
              </a:extLst>
            </p:cNvPr>
            <p:cNvCxnSpPr>
              <a:cxnSpLocks/>
            </p:cNvCxnSpPr>
            <p:nvPr/>
          </p:nvCxnSpPr>
          <p:spPr>
            <a:xfrm flipV="1">
              <a:off x="8806578" y="4552254"/>
              <a:ext cx="0" cy="65457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BD13D19-1467-4AB9-A85E-4B90B500B379}"/>
                </a:ext>
              </a:extLst>
            </p:cNvPr>
            <p:cNvCxnSpPr>
              <a:cxnSpLocks/>
            </p:cNvCxnSpPr>
            <p:nvPr/>
          </p:nvCxnSpPr>
          <p:spPr>
            <a:xfrm flipV="1">
              <a:off x="8965323" y="4399853"/>
              <a:ext cx="0" cy="8069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EA59542C-5A44-4965-9E95-B4D2AD786FEB}"/>
                </a:ext>
              </a:extLst>
            </p:cNvPr>
            <p:cNvCxnSpPr>
              <a:cxnSpLocks/>
            </p:cNvCxnSpPr>
            <p:nvPr/>
          </p:nvCxnSpPr>
          <p:spPr>
            <a:xfrm flipV="1">
              <a:off x="9124068" y="4247454"/>
              <a:ext cx="0" cy="95937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45" name="矢印: 右 44">
              <a:extLst>
                <a:ext uri="{FF2B5EF4-FFF2-40B4-BE49-F238E27FC236}">
                  <a16:creationId xmlns:a16="http://schemas.microsoft.com/office/drawing/2014/main" id="{207135FF-1B2B-463A-B059-EEBB6FBB99C4}"/>
                </a:ext>
              </a:extLst>
            </p:cNvPr>
            <p:cNvSpPr/>
            <p:nvPr/>
          </p:nvSpPr>
          <p:spPr>
            <a:xfrm rot="5400000">
              <a:off x="8604805" y="3512994"/>
              <a:ext cx="720000" cy="316454"/>
            </a:xfrm>
            <a:prstGeom prst="rightArrow">
              <a:avLst>
                <a:gd name="adj1" fmla="val 24788"/>
                <a:gd name="adj2" fmla="val 7101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pic>
          <p:nvPicPr>
            <p:cNvPr id="46" name="図 45">
              <a:extLst>
                <a:ext uri="{FF2B5EF4-FFF2-40B4-BE49-F238E27FC236}">
                  <a16:creationId xmlns:a16="http://schemas.microsoft.com/office/drawing/2014/main" id="{D56899C8-32C6-4167-AD1D-71C591371C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010242">
              <a:off x="8717007" y="4748865"/>
              <a:ext cx="1369769" cy="1369769"/>
            </a:xfrm>
            <a:prstGeom prst="rect">
              <a:avLst/>
            </a:prstGeom>
          </p:spPr>
        </p:pic>
      </p:grpSp>
    </p:spTree>
    <p:extLst>
      <p:ext uri="{BB962C8B-B14F-4D97-AF65-F5344CB8AC3E}">
        <p14:creationId xmlns:p14="http://schemas.microsoft.com/office/powerpoint/2010/main" val="3901444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8229" y="503913"/>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latin typeface="BIZ UDゴシック" panose="020B0400000000000000" pitchFamily="49" charset="-128"/>
                <a:ea typeface="BIZ UDゴシック" panose="020B0400000000000000" pitchFamily="49" charset="-128"/>
              </a:rPr>
              <a:t>2-A</a:t>
            </a:r>
            <a:endParaRPr lang="en-US" dirty="0">
              <a:latin typeface="BIZ UDゴシック" panose="020B0400000000000000" pitchFamily="49" charset="-128"/>
              <a:ea typeface="BIZ UDゴシック" panose="020B0400000000000000" pitchFamily="49" charset="-128"/>
            </a:endParaRP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264761" y="335727"/>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アクセシビリティ設定</a:t>
            </a:r>
          </a:p>
          <a:p>
            <a:r>
              <a:rPr lang="ja-JP" altLang="en-US" dirty="0">
                <a:latin typeface="BIZ UDゴシック" panose="020B0400000000000000" pitchFamily="49" charset="-128"/>
                <a:ea typeface="BIZ UDゴシック" panose="020B0400000000000000" pitchFamily="49" charset="-128"/>
              </a:rPr>
              <a:t>文字のサイズと太さの調整</a:t>
            </a:r>
          </a:p>
        </p:txBody>
      </p:sp>
      <p:sp>
        <p:nvSpPr>
          <p:cNvPr id="12" name="テキスト ボックス 11">
            <a:extLst>
              <a:ext uri="{FF2B5EF4-FFF2-40B4-BE49-F238E27FC236}">
                <a16:creationId xmlns:a16="http://schemas.microsoft.com/office/drawing/2014/main" id="{4C009A17-DB16-4137-99CA-DD69D78C708C}"/>
              </a:ext>
            </a:extLst>
          </p:cNvPr>
          <p:cNvSpPr txBox="1"/>
          <p:nvPr/>
        </p:nvSpPr>
        <p:spPr>
          <a:xfrm>
            <a:off x="614329" y="2654724"/>
            <a:ext cx="7153070" cy="4223446"/>
          </a:xfrm>
          <a:prstGeom prst="rect">
            <a:avLst/>
          </a:prstGeom>
          <a:solidFill>
            <a:srgbClr val="FFFF99"/>
          </a:solidFill>
          <a:ln w="38100">
            <a:solidFill>
              <a:schemeClr val="tx1"/>
            </a:solidFill>
            <a:prstDash val="solid"/>
          </a:ln>
        </p:spPr>
        <p:txBody>
          <a:bodyPr wrap="square" lIns="91440" tIns="144000" rIns="91440" bIns="45720" anchor="t">
            <a:spAutoFit/>
          </a:bodyPr>
          <a:lstStyle/>
          <a:p>
            <a:pPr algn="just">
              <a:spcBef>
                <a:spcPts val="600"/>
              </a:spcBef>
            </a:pPr>
            <a:r>
              <a:rPr lang="ja-JP" altLang="en-US" b="1" dirty="0">
                <a:latin typeface="BIZ UDゴシック" panose="020B0400000000000000" pitchFamily="49" charset="-128"/>
                <a:ea typeface="BIZ UDゴシック" panose="020B0400000000000000" pitchFamily="49" charset="-128"/>
              </a:rPr>
              <a:t>❶ 設定アプリを開く</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kumimoji="1" lang="ja-JP" altLang="en-US" b="1" dirty="0">
                <a:latin typeface="BIZ UDゴシック" panose="020B0400000000000000" pitchFamily="49" charset="-128"/>
                <a:ea typeface="BIZ UDゴシック" panose="020B0400000000000000" pitchFamily="49" charset="-128"/>
              </a:rPr>
              <a:t>　</a:t>
            </a:r>
            <a:r>
              <a:rPr kumimoji="1" lang="en-US" altLang="ja-JP" b="1" dirty="0">
                <a:latin typeface="BIZ UDゴシック" panose="020B0400000000000000" pitchFamily="49" charset="-128"/>
                <a:ea typeface="BIZ UDゴシック" panose="020B0400000000000000" pitchFamily="49" charset="-128"/>
              </a:rPr>
              <a:t>Siri</a:t>
            </a:r>
            <a:r>
              <a:rPr lang="ja-JP" altLang="en-US" b="1" dirty="0">
                <a:latin typeface="BIZ UDゴシック" panose="020B0400000000000000" pitchFamily="49" charset="-128"/>
                <a:ea typeface="BIZ UDゴシック" panose="020B0400000000000000" pitchFamily="49" charset="-128"/>
              </a:rPr>
              <a:t>を起動して「設定アプリ</a:t>
            </a: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設定</a:t>
            </a: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を開いて」と声をかけても構いません。</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❷ アクセシビリティに進む</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　「アクセシビリティ」と読み上げるまで右スワイプを繰り返し、ダブルタップします。</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❸ 画面表示とテキストサイズ ➡「文字を太くする」をオンにする</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　「画面表示とテキストサイズ」と聞こえるまで右スワイプを繰り返してダブルタップを行うと「文字を太くする、オフ」と読み上げます。ここでもダブルタップしてこの設定をオンにします。</a:t>
            </a:r>
            <a:endParaRPr lang="en-US" altLang="ja-JP" b="1" dirty="0">
              <a:latin typeface="BIZ UDゴシック" panose="020B0400000000000000" pitchFamily="49" charset="-128"/>
              <a:ea typeface="BIZ UDゴシック" panose="020B0400000000000000" pitchFamily="49" charset="-128"/>
            </a:endParaRPr>
          </a:p>
          <a:p>
            <a:pPr algn="just">
              <a:spcBef>
                <a:spcPts val="1200"/>
              </a:spcBef>
            </a:pP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 すでにオンの状態であれば変更の必要はないため「文字を太くする、オン」の後のダブルタップは必要ありません。</a:t>
            </a:r>
          </a:p>
          <a:p>
            <a:pPr algn="just">
              <a:spcBef>
                <a:spcPts val="600"/>
              </a:spcBef>
            </a:pPr>
            <a:endParaRPr lang="ja-JP" altLang="en-US" sz="600" b="1" dirty="0">
              <a:latin typeface="BIZ UDゴシック" panose="020B0400000000000000" pitchFamily="49" charset="-128"/>
              <a:ea typeface="BIZ UDゴシック" panose="020B0400000000000000" pitchFamily="49" charset="-128"/>
            </a:endParaRPr>
          </a:p>
        </p:txBody>
      </p:sp>
      <p:pic>
        <p:nvPicPr>
          <p:cNvPr id="20" name="図 19">
            <a:extLst>
              <a:ext uri="{FF2B5EF4-FFF2-40B4-BE49-F238E27FC236}">
                <a16:creationId xmlns:a16="http://schemas.microsoft.com/office/drawing/2014/main" id="{9D685250-77F7-4B76-8F37-9B11F4F08E9D}"/>
              </a:ext>
            </a:extLst>
          </p:cNvPr>
          <p:cNvPicPr>
            <a:picLocks noChangeAspect="1"/>
          </p:cNvPicPr>
          <p:nvPr/>
        </p:nvPicPr>
        <p:blipFill>
          <a:blip r:embed="rId3"/>
          <a:stretch>
            <a:fillRect/>
          </a:stretch>
        </p:blipFill>
        <p:spPr>
          <a:xfrm>
            <a:off x="8013701" y="2026934"/>
            <a:ext cx="2065370" cy="4460322"/>
          </a:xfrm>
          <a:prstGeom prst="rect">
            <a:avLst/>
          </a:prstGeom>
          <a:ln>
            <a:solidFill>
              <a:schemeClr val="tx1"/>
            </a:solidFill>
          </a:ln>
        </p:spPr>
      </p:pic>
      <p:sp>
        <p:nvSpPr>
          <p:cNvPr id="2" name="テキスト ボックス 1">
            <a:extLst>
              <a:ext uri="{FF2B5EF4-FFF2-40B4-BE49-F238E27FC236}">
                <a16:creationId xmlns:a16="http://schemas.microsoft.com/office/drawing/2014/main" id="{CDB2601C-82F2-CA78-D932-122810955602}"/>
              </a:ext>
            </a:extLst>
          </p:cNvPr>
          <p:cNvSpPr txBox="1"/>
          <p:nvPr/>
        </p:nvSpPr>
        <p:spPr>
          <a:xfrm>
            <a:off x="576747" y="1510274"/>
            <a:ext cx="7153071" cy="1000274"/>
          </a:xfrm>
          <a:prstGeom prst="rect">
            <a:avLst/>
          </a:prstGeom>
          <a:noFill/>
        </p:spPr>
        <p:txBody>
          <a:bodyPr wrap="square" rtlCol="0">
            <a:spAutoFit/>
          </a:body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設定アプリで下記の設定を行うと、さらに文字を太く、大きくすることが可能です。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一部のアプリではこの設定が反映されません。</a:t>
            </a:r>
            <a:endParaRPr lang="en-US" altLang="ja-JP"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31074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8229" y="503913"/>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latin typeface="BIZ UDゴシック" panose="020B0400000000000000" pitchFamily="49" charset="-128"/>
                <a:ea typeface="BIZ UDゴシック" panose="020B0400000000000000" pitchFamily="49" charset="-128"/>
              </a:rPr>
              <a:t>2-A</a:t>
            </a:r>
            <a:endParaRPr lang="en-US" dirty="0">
              <a:latin typeface="BIZ UDゴシック" panose="020B0400000000000000" pitchFamily="49" charset="-128"/>
              <a:ea typeface="BIZ UDゴシック" panose="020B0400000000000000" pitchFamily="49" charset="-128"/>
            </a:endParaRP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264761" y="335727"/>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アクセシビリティ設定</a:t>
            </a:r>
          </a:p>
          <a:p>
            <a:r>
              <a:rPr lang="ja-JP" altLang="en-US" dirty="0">
                <a:latin typeface="BIZ UDゴシック" panose="020B0400000000000000" pitchFamily="49" charset="-128"/>
                <a:ea typeface="BIZ UDゴシック" panose="020B0400000000000000" pitchFamily="49" charset="-128"/>
              </a:rPr>
              <a:t>文字のサイズと太さの調整</a:t>
            </a:r>
          </a:p>
        </p:txBody>
      </p:sp>
      <p:sp>
        <p:nvSpPr>
          <p:cNvPr id="16" name="テキスト ボックス 15">
            <a:extLst>
              <a:ext uri="{FF2B5EF4-FFF2-40B4-BE49-F238E27FC236}">
                <a16:creationId xmlns:a16="http://schemas.microsoft.com/office/drawing/2014/main" id="{9C4475A4-F773-4221-9F9E-3A53FCDB63F1}"/>
              </a:ext>
            </a:extLst>
          </p:cNvPr>
          <p:cNvSpPr txBox="1"/>
          <p:nvPr/>
        </p:nvSpPr>
        <p:spPr>
          <a:xfrm>
            <a:off x="482697" y="5645937"/>
            <a:ext cx="9728005" cy="1277273"/>
          </a:xfrm>
          <a:prstGeom prst="rect">
            <a:avLst/>
          </a:prstGeom>
          <a:noFill/>
        </p:spPr>
        <p:txBody>
          <a:bodyPr wrap="square" lIns="91440" tIns="45720" rIns="91440" bIns="45720" rtlCol="0" anchor="t">
            <a:spAutoFit/>
          </a:bodyPr>
          <a:lstStyle/>
          <a:p>
            <a:pPr algn="just"/>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 この設定変更後は、最初に紹介した方法でも最大の文字サイズまで選ぶことが可能になります。</a:t>
            </a:r>
            <a:endParaRPr kumimoji="1"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 </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文字を太くする</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の設定は、</a:t>
            </a:r>
            <a:r>
              <a:rPr kumimoji="1" lang="en-US" altLang="ja-JP" b="1" dirty="0">
                <a:latin typeface="BIZ UDゴシック" panose="020B0400000000000000" pitchFamily="49" charset="-128"/>
                <a:ea typeface="BIZ UDゴシック" panose="020B0400000000000000" pitchFamily="49" charset="-128"/>
              </a:rPr>
              <a:t>Siri</a:t>
            </a:r>
            <a:r>
              <a:rPr kumimoji="1" lang="ja-JP" altLang="en-US" b="1" dirty="0">
                <a:latin typeface="BIZ UDゴシック" panose="020B0400000000000000" pitchFamily="49" charset="-128"/>
                <a:ea typeface="BIZ UDゴシック" panose="020B0400000000000000" pitchFamily="49" charset="-128"/>
              </a:rPr>
              <a:t>でも行うことが出来ますが、今はまだ反応が不安定なためお薦め出来ません。また、</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さらに大きな文字</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の設定は、今のところ</a:t>
            </a:r>
            <a:r>
              <a:rPr kumimoji="1" lang="en-US" altLang="ja-JP" b="1" dirty="0">
                <a:latin typeface="BIZ UDゴシック" panose="020B0400000000000000" pitchFamily="49" charset="-128"/>
                <a:ea typeface="BIZ UDゴシック" panose="020B0400000000000000" pitchFamily="49" charset="-128"/>
              </a:rPr>
              <a:t>Siri</a:t>
            </a:r>
            <a:r>
              <a:rPr kumimoji="1" lang="ja-JP" altLang="en-US" b="1" dirty="0">
                <a:latin typeface="BIZ UDゴシック" panose="020B0400000000000000" pitchFamily="49" charset="-128"/>
                <a:ea typeface="BIZ UDゴシック" panose="020B0400000000000000" pitchFamily="49" charset="-128"/>
              </a:rPr>
              <a:t>で</a:t>
            </a:r>
            <a:r>
              <a:rPr lang="ja-JP" altLang="en-US" b="1" dirty="0">
                <a:latin typeface="BIZ UDゴシック" panose="020B0400000000000000" pitchFamily="49" charset="-128"/>
                <a:ea typeface="BIZ UDゴシック" panose="020B0400000000000000" pitchFamily="49" charset="-128"/>
              </a:rPr>
              <a:t>は</a:t>
            </a:r>
            <a:r>
              <a:rPr kumimoji="1" lang="ja-JP" altLang="en-US" b="1" dirty="0">
                <a:latin typeface="BIZ UDゴシック" panose="020B0400000000000000" pitchFamily="49" charset="-128"/>
                <a:ea typeface="BIZ UDゴシック" panose="020B0400000000000000" pitchFamily="49" charset="-128"/>
              </a:rPr>
              <a:t>行えません。</a:t>
            </a:r>
          </a:p>
        </p:txBody>
      </p:sp>
      <p:pic>
        <p:nvPicPr>
          <p:cNvPr id="22" name="図 21">
            <a:extLst>
              <a:ext uri="{FF2B5EF4-FFF2-40B4-BE49-F238E27FC236}">
                <a16:creationId xmlns:a16="http://schemas.microsoft.com/office/drawing/2014/main" id="{704F4FB3-16D0-46E5-92FB-23BDC5B158FD}"/>
              </a:ext>
            </a:extLst>
          </p:cNvPr>
          <p:cNvPicPr>
            <a:picLocks noChangeAspect="1"/>
          </p:cNvPicPr>
          <p:nvPr/>
        </p:nvPicPr>
        <p:blipFill>
          <a:blip r:embed="rId3"/>
          <a:stretch>
            <a:fillRect/>
          </a:stretch>
        </p:blipFill>
        <p:spPr>
          <a:xfrm>
            <a:off x="8242300" y="1645488"/>
            <a:ext cx="1800467" cy="3888243"/>
          </a:xfrm>
          <a:prstGeom prst="rect">
            <a:avLst/>
          </a:prstGeom>
          <a:ln>
            <a:solidFill>
              <a:schemeClr val="tx1"/>
            </a:solidFill>
          </a:ln>
        </p:spPr>
      </p:pic>
      <p:sp>
        <p:nvSpPr>
          <p:cNvPr id="8" name="テキスト ボックス 7">
            <a:extLst>
              <a:ext uri="{FF2B5EF4-FFF2-40B4-BE49-F238E27FC236}">
                <a16:creationId xmlns:a16="http://schemas.microsoft.com/office/drawing/2014/main" id="{247FD427-7FCB-29FB-66E8-EA70A9260F80}"/>
              </a:ext>
            </a:extLst>
          </p:cNvPr>
          <p:cNvSpPr txBox="1"/>
          <p:nvPr/>
        </p:nvSpPr>
        <p:spPr>
          <a:xfrm>
            <a:off x="650633" y="1632408"/>
            <a:ext cx="7305470" cy="3977224"/>
          </a:xfrm>
          <a:prstGeom prst="rect">
            <a:avLst/>
          </a:prstGeom>
          <a:solidFill>
            <a:srgbClr val="FFFF99"/>
          </a:solidFill>
          <a:ln w="38100">
            <a:solidFill>
              <a:schemeClr val="tx1"/>
            </a:solidFill>
            <a:prstDash val="solid"/>
          </a:ln>
        </p:spPr>
        <p:txBody>
          <a:bodyPr wrap="square" lIns="91440" tIns="144000" rIns="91440" bIns="45720" anchor="t">
            <a:spAutoFit/>
          </a:bodyPr>
          <a:lstStyle/>
          <a:p>
            <a:pPr algn="just">
              <a:spcBef>
                <a:spcPts val="600"/>
              </a:spcBef>
            </a:pPr>
            <a:r>
              <a:rPr lang="ja-JP" altLang="en-US" b="1" dirty="0">
                <a:latin typeface="BIZ UDゴシック" panose="020B0400000000000000" pitchFamily="49" charset="-128"/>
                <a:ea typeface="BIZ UDゴシック" panose="020B0400000000000000" pitchFamily="49" charset="-128"/>
              </a:rPr>
              <a:t>❹　「さらに大きな文字」に進む</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　右スワイプで「さらに大きな文字」に進み、「さらに大きな文字、オン」と読み上げた場合は、設定の変更は必要ありません。​</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❺ 「さらに大きな文字」をオンにする</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　「さらに大きな文字、オフ」と読み上げた場合は、ダブルタップして次に進みます。再び「さらに大きな文字、オフ」と読み上げますので、再度ダブルタップしてこの設定をオンにします。</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　「アクセシビリティ」と読み上げるまで右スワイプを繰り返し、ダブルタップします。</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❻　見やすい文字に調整する</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　「○○％調整可能</a:t>
            </a: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と読み上げるまで右スワイプで移動​して、上または下スワイプで見やすい文字サイズに調整します。</a:t>
            </a:r>
            <a:endParaRPr lang="ja-JP" altLang="en-US" sz="6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75412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03300" y="466883"/>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a:latin typeface="BIZ UDゴシック" panose="020B0400000000000000" pitchFamily="49" charset="-128"/>
                <a:ea typeface="BIZ UDゴシック" panose="020B0400000000000000" pitchFamily="49" charset="-128"/>
              </a:rPr>
              <a:t>2-B</a:t>
            </a:r>
            <a:endParaRPr lang="en-US" dirty="0">
              <a:latin typeface="BIZ UDゴシック" panose="020B0400000000000000" pitchFamily="49" charset="-128"/>
              <a:ea typeface="BIZ UDゴシック" panose="020B0400000000000000" pitchFamily="49" charset="-128"/>
            </a:endParaRP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405612" y="298697"/>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アクセシビリティ設定</a:t>
            </a:r>
          </a:p>
          <a:p>
            <a:r>
              <a:rPr lang="ja-JP" altLang="en-US" dirty="0">
                <a:latin typeface="BIZ UDゴシック" panose="020B0400000000000000" pitchFamily="49" charset="-128"/>
                <a:ea typeface="BIZ UDゴシック" panose="020B0400000000000000" pitchFamily="49" charset="-128"/>
              </a:rPr>
              <a:t>画面の色を反転</a:t>
            </a:r>
          </a:p>
        </p:txBody>
      </p:sp>
      <p:sp>
        <p:nvSpPr>
          <p:cNvPr id="20" name="テキスト ボックス 19">
            <a:extLst>
              <a:ext uri="{FF2B5EF4-FFF2-40B4-BE49-F238E27FC236}">
                <a16:creationId xmlns:a16="http://schemas.microsoft.com/office/drawing/2014/main" id="{8E53E2BE-9770-4178-B396-4214E0FEBA60}"/>
              </a:ext>
            </a:extLst>
          </p:cNvPr>
          <p:cNvSpPr txBox="1">
            <a:spLocks/>
          </p:cNvSpPr>
          <p:nvPr/>
        </p:nvSpPr>
        <p:spPr>
          <a:xfrm>
            <a:off x="5926461" y="1562770"/>
            <a:ext cx="4218783" cy="923330"/>
          </a:xfrm>
          <a:prstGeom prst="rect">
            <a:avLst/>
          </a:prstGeom>
          <a:noFill/>
          <a:ln>
            <a:solidFill>
              <a:schemeClr val="tx1"/>
            </a:solidFill>
          </a:ln>
        </p:spPr>
        <p:txBody>
          <a:bodyPr wrap="square" rtlCol="0">
            <a:spAutoFit/>
          </a:bodyPr>
          <a:lstStyle/>
          <a:p>
            <a:pPr algn="just"/>
            <a:r>
              <a:rPr lang="ja-JP" altLang="en-US" b="1" dirty="0">
                <a:latin typeface="BIZ UDゴシック" panose="020B0400000000000000" pitchFamily="49" charset="-128"/>
                <a:ea typeface="BIZ UDゴシック" panose="020B0400000000000000" pitchFamily="49" charset="-128"/>
              </a:rPr>
              <a:t>解除の際は、</a:t>
            </a:r>
            <a:r>
              <a:rPr lang="en-US" altLang="ja-JP" b="1" dirty="0">
                <a:latin typeface="BIZ UDゴシック" panose="020B0400000000000000" pitchFamily="49" charset="-128"/>
                <a:ea typeface="BIZ UDゴシック" panose="020B0400000000000000" pitchFamily="49" charset="-128"/>
              </a:rPr>
              <a:t>Siri</a:t>
            </a:r>
            <a:r>
              <a:rPr lang="ja-JP" altLang="en-US" b="1" dirty="0">
                <a:latin typeface="BIZ UDゴシック" panose="020B0400000000000000" pitchFamily="49" charset="-128"/>
                <a:ea typeface="BIZ UDゴシック" panose="020B0400000000000000" pitchFamily="49" charset="-128"/>
              </a:rPr>
              <a:t>を起動して</a:t>
            </a: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色を反転をオフ</a:t>
            </a: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と声をかけ、最後にホーム画面に戻る操作を行い</a:t>
            </a:r>
            <a:r>
              <a:rPr lang="en-US" altLang="ja-JP" b="1" dirty="0">
                <a:latin typeface="BIZ UDゴシック" panose="020B0400000000000000" pitchFamily="49" charset="-128"/>
                <a:ea typeface="BIZ UDゴシック" panose="020B0400000000000000" pitchFamily="49" charset="-128"/>
              </a:rPr>
              <a:t>Siri</a:t>
            </a:r>
            <a:r>
              <a:rPr lang="ja-JP" altLang="en-US" b="1" dirty="0">
                <a:latin typeface="BIZ UDゴシック" panose="020B0400000000000000" pitchFamily="49" charset="-128"/>
                <a:ea typeface="BIZ UDゴシック" panose="020B0400000000000000" pitchFamily="49" charset="-128"/>
              </a:rPr>
              <a:t>を終了します。</a:t>
            </a:r>
            <a:endParaRPr kumimoji="1" lang="ja-JP" altLang="en-US" b="1" dirty="0">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8980ADB7-8FD4-41A1-9F24-1CB43D54D313}"/>
              </a:ext>
            </a:extLst>
          </p:cNvPr>
          <p:cNvPicPr>
            <a:picLocks noChangeAspect="1"/>
          </p:cNvPicPr>
          <p:nvPr/>
        </p:nvPicPr>
        <p:blipFill>
          <a:blip r:embed="rId3"/>
          <a:stretch>
            <a:fillRect/>
          </a:stretch>
        </p:blipFill>
        <p:spPr>
          <a:xfrm>
            <a:off x="1028290" y="2617421"/>
            <a:ext cx="1450304" cy="3084671"/>
          </a:xfrm>
          <a:prstGeom prst="rect">
            <a:avLst/>
          </a:prstGeom>
          <a:ln>
            <a:solidFill>
              <a:schemeClr val="tx1"/>
            </a:solidFill>
          </a:ln>
        </p:spPr>
      </p:pic>
      <p:pic>
        <p:nvPicPr>
          <p:cNvPr id="9" name="図 8">
            <a:extLst>
              <a:ext uri="{FF2B5EF4-FFF2-40B4-BE49-F238E27FC236}">
                <a16:creationId xmlns:a16="http://schemas.microsoft.com/office/drawing/2014/main" id="{FD380D12-2F20-4702-AD6C-368BDC5DEDDC}"/>
              </a:ext>
            </a:extLst>
          </p:cNvPr>
          <p:cNvPicPr>
            <a:picLocks noChangeAspect="1"/>
          </p:cNvPicPr>
          <p:nvPr/>
        </p:nvPicPr>
        <p:blipFill>
          <a:blip r:embed="rId4"/>
          <a:stretch>
            <a:fillRect/>
          </a:stretch>
        </p:blipFill>
        <p:spPr>
          <a:xfrm>
            <a:off x="3510146" y="2556429"/>
            <a:ext cx="1450304" cy="3119044"/>
          </a:xfrm>
          <a:prstGeom prst="rect">
            <a:avLst/>
          </a:prstGeom>
        </p:spPr>
      </p:pic>
      <p:sp>
        <p:nvSpPr>
          <p:cNvPr id="18" name="矢印: 右 17">
            <a:extLst>
              <a:ext uri="{FF2B5EF4-FFF2-40B4-BE49-F238E27FC236}">
                <a16:creationId xmlns:a16="http://schemas.microsoft.com/office/drawing/2014/main" id="{17CF6170-BC58-45E2-8B34-70A18FD99B85}"/>
              </a:ext>
            </a:extLst>
          </p:cNvPr>
          <p:cNvSpPr/>
          <p:nvPr/>
        </p:nvSpPr>
        <p:spPr>
          <a:xfrm>
            <a:off x="2774371" y="3807918"/>
            <a:ext cx="511743" cy="5815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4C7872E5-D3FB-4118-8618-432F06AB1EEA}"/>
              </a:ext>
            </a:extLst>
          </p:cNvPr>
          <p:cNvSpPr txBox="1"/>
          <p:nvPr/>
        </p:nvSpPr>
        <p:spPr>
          <a:xfrm>
            <a:off x="5734766" y="2665720"/>
            <a:ext cx="4495800" cy="3011969"/>
          </a:xfrm>
          <a:prstGeom prst="rect">
            <a:avLst/>
          </a:prstGeom>
          <a:solidFill>
            <a:srgbClr val="FFFF99"/>
          </a:solidFill>
          <a:ln w="38100">
            <a:solidFill>
              <a:schemeClr val="tx1"/>
            </a:solidFill>
            <a:prstDash val="solid"/>
          </a:ln>
        </p:spPr>
        <p:txBody>
          <a:bodyPr wrap="square" lIns="91440" tIns="72000" rIns="91440" bIns="45720" anchor="t">
            <a:spAutoFit/>
          </a:bodyPr>
          <a:lstStyle/>
          <a:p>
            <a:pPr algn="just">
              <a:spcBef>
                <a:spcPts val="600"/>
              </a:spcBef>
            </a:pP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を使わずに設定から変更を行う場合</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❶ 設定アプリを開く</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❷ アクセシビリティに進む</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❸ 画面表示とテキストサイズに進む</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❹ 反転（スマート）をオンにする</a:t>
            </a:r>
            <a:endParaRPr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 上記と同じ手順で進み、チェックを外すと反転が解除されます。</a:t>
            </a:r>
            <a:endParaRPr lang="en-US" altLang="ja-JP" sz="1600"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❺ 設定が完了したらアップスイッチャーを利用して設定アプリを終了します。​</a:t>
            </a:r>
            <a:endParaRPr lang="en-US" altLang="ja-JP" b="1" dirty="0">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82D745C3-65AC-4E31-961B-6D660B9512E2}"/>
              </a:ext>
            </a:extLst>
          </p:cNvPr>
          <p:cNvSpPr/>
          <p:nvPr/>
        </p:nvSpPr>
        <p:spPr>
          <a:xfrm>
            <a:off x="267995" y="1452980"/>
            <a:ext cx="52381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1" name="テキスト ボックス 10">
            <a:extLst>
              <a:ext uri="{FF2B5EF4-FFF2-40B4-BE49-F238E27FC236}">
                <a16:creationId xmlns:a16="http://schemas.microsoft.com/office/drawing/2014/main" id="{411786C5-2860-4871-9E74-E62BB8147BF5}"/>
              </a:ext>
            </a:extLst>
          </p:cNvPr>
          <p:cNvSpPr txBox="1"/>
          <p:nvPr/>
        </p:nvSpPr>
        <p:spPr>
          <a:xfrm>
            <a:off x="881970" y="1556810"/>
            <a:ext cx="2115324" cy="923330"/>
          </a:xfrm>
          <a:prstGeom prst="rect">
            <a:avLst/>
          </a:prstGeom>
          <a:noFill/>
        </p:spPr>
        <p:txBody>
          <a:bodyPr wrap="square" lIns="91440" tIns="45720" rIns="91440" bIns="45720" rtlCol="0" anchor="t">
            <a:spAutoFit/>
          </a:bodyPr>
          <a:lstStyle/>
          <a:p>
            <a:pPr algn="just"/>
            <a:r>
              <a:rPr lang="en-US" altLang="ja-JP" b="1" dirty="0">
                <a:latin typeface="BIZ UDゴシック" panose="020B0400000000000000" pitchFamily="49" charset="-128"/>
                <a:ea typeface="BIZ UDゴシック" panose="020B0400000000000000" pitchFamily="49" charset="-128"/>
              </a:rPr>
              <a:t>Siri</a:t>
            </a:r>
            <a:r>
              <a:rPr lang="ja-JP" altLang="en-US" b="1" dirty="0">
                <a:latin typeface="BIZ UDゴシック" panose="020B0400000000000000" pitchFamily="49" charset="-128"/>
                <a:ea typeface="BIZ UDゴシック" panose="020B0400000000000000" pitchFamily="49" charset="-128"/>
              </a:rPr>
              <a:t>を起動して</a:t>
            </a: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色を反転をオン</a:t>
            </a: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と声をかけます。</a:t>
            </a:r>
            <a:endParaRPr kumimoji="1" lang="ja-JP" altLang="en-US" b="1" dirty="0">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id="{3519B5BB-0730-49D1-A9CF-0B24D1F099BC}"/>
              </a:ext>
            </a:extLst>
          </p:cNvPr>
          <p:cNvSpPr/>
          <p:nvPr/>
        </p:nvSpPr>
        <p:spPr>
          <a:xfrm>
            <a:off x="2910709" y="1419529"/>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12">
            <a:extLst>
              <a:ext uri="{FF2B5EF4-FFF2-40B4-BE49-F238E27FC236}">
                <a16:creationId xmlns:a16="http://schemas.microsoft.com/office/drawing/2014/main" id="{17FAACCE-10CD-44C8-B4C7-CCE68F6F7034}"/>
              </a:ext>
            </a:extLst>
          </p:cNvPr>
          <p:cNvSpPr txBox="1"/>
          <p:nvPr/>
        </p:nvSpPr>
        <p:spPr>
          <a:xfrm>
            <a:off x="3424985" y="1526314"/>
            <a:ext cx="2474028" cy="923330"/>
          </a:xfrm>
          <a:prstGeom prst="rect">
            <a:avLst/>
          </a:prstGeom>
          <a:noFill/>
        </p:spPr>
        <p:txBody>
          <a:bodyPr wrap="square" rtlCol="0">
            <a:spAutoFit/>
          </a:bodyPr>
          <a:lstStyle/>
          <a:p>
            <a:pPr algn="just"/>
            <a:r>
              <a:rPr lang="ja-JP" altLang="en-US" b="1" dirty="0">
                <a:latin typeface="BIZ UDゴシック" panose="020B0400000000000000" pitchFamily="49" charset="-128"/>
                <a:ea typeface="BIZ UDゴシック" panose="020B0400000000000000" pitchFamily="49" charset="-128"/>
              </a:rPr>
              <a:t>ホームボタン（サイドボタン）を１回押して</a:t>
            </a:r>
            <a:r>
              <a:rPr lang="en-US" altLang="ja-JP" b="1" dirty="0">
                <a:latin typeface="BIZ UDゴシック" panose="020B0400000000000000" pitchFamily="49" charset="-128"/>
                <a:ea typeface="BIZ UDゴシック" panose="020B0400000000000000" pitchFamily="49" charset="-128"/>
              </a:rPr>
              <a:t>Siri</a:t>
            </a:r>
            <a:r>
              <a:rPr lang="ja-JP" altLang="en-US" b="1" dirty="0">
                <a:latin typeface="BIZ UDゴシック" panose="020B0400000000000000" pitchFamily="49" charset="-128"/>
                <a:ea typeface="BIZ UDゴシック" panose="020B0400000000000000" pitchFamily="49" charset="-128"/>
              </a:rPr>
              <a:t>を終了します。</a:t>
            </a:r>
            <a:endParaRPr kumimoji="1" lang="ja-JP" altLang="en-US" b="1"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FF39F16C-D2B1-8B57-1A29-86540388C39E}"/>
              </a:ext>
            </a:extLst>
          </p:cNvPr>
          <p:cNvSpPr txBox="1"/>
          <p:nvPr/>
        </p:nvSpPr>
        <p:spPr>
          <a:xfrm>
            <a:off x="636145" y="5790950"/>
            <a:ext cx="9421110" cy="1200329"/>
          </a:xfrm>
          <a:prstGeom prst="rect">
            <a:avLst/>
          </a:prstGeom>
          <a:noFill/>
        </p:spPr>
        <p:txBody>
          <a:bodyPr wrap="square" rtlCol="0">
            <a:spAutoFit/>
          </a:bodyPr>
          <a:lstStyle/>
          <a:p>
            <a:pPr algn="just"/>
            <a:r>
              <a:rPr lang="ja-JP" altLang="en-US" b="1" u="sng" dirty="0">
                <a:latin typeface="BIZ UDゴシック" panose="020B0400000000000000" pitchFamily="49" charset="-128"/>
                <a:ea typeface="BIZ UDゴシック" panose="020B0400000000000000" pitchFamily="49" charset="-128"/>
              </a:rPr>
              <a:t>スマート</a:t>
            </a:r>
            <a:r>
              <a:rPr lang="ja-JP" altLang="en-US" b="1" dirty="0">
                <a:latin typeface="BIZ UDゴシック" panose="020B0400000000000000" pitchFamily="49" charset="-128"/>
                <a:ea typeface="BIZ UDゴシック" panose="020B0400000000000000" pitchFamily="49" charset="-128"/>
              </a:rPr>
              <a:t>  ：ホーム画面やカメラアプリなど、一部のアプリでは反転されない。</a:t>
            </a:r>
            <a:endParaRPr lang="en-US" altLang="ja-JP" b="1" dirty="0">
              <a:latin typeface="BIZ UDゴシック" panose="020B0400000000000000" pitchFamily="49" charset="-128"/>
              <a:ea typeface="BIZ UDゴシック" panose="020B0400000000000000" pitchFamily="49" charset="-128"/>
            </a:endParaRPr>
          </a:p>
          <a:p>
            <a:r>
              <a:rPr lang="ja-JP" altLang="en-US" b="1" u="sng" dirty="0">
                <a:latin typeface="BIZ UDゴシック" panose="020B0400000000000000" pitchFamily="49" charset="-128"/>
                <a:ea typeface="BIZ UDゴシック" panose="020B0400000000000000" pitchFamily="49" charset="-128"/>
              </a:rPr>
              <a:t>クラシック</a:t>
            </a:r>
            <a:r>
              <a:rPr lang="ja-JP" altLang="en-US" b="1" dirty="0">
                <a:latin typeface="BIZ UDゴシック" panose="020B0400000000000000" pitchFamily="49" charset="-128"/>
                <a:ea typeface="BIZ UDゴシック" panose="020B0400000000000000" pitchFamily="49" charset="-128"/>
              </a:rPr>
              <a:t>：すべての状態で色を反転する。</a:t>
            </a:r>
            <a:endParaRPr lang="en-US" altLang="ja-JP" b="1" dirty="0">
              <a:latin typeface="BIZ UDゴシック" panose="020B0400000000000000" pitchFamily="49" charset="-128"/>
              <a:ea typeface="BIZ UDゴシック" panose="020B0400000000000000" pitchFamily="49" charset="-128"/>
            </a:endParaRPr>
          </a:p>
          <a:p>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 </a:t>
            </a:r>
            <a:r>
              <a:rPr lang="en-US" altLang="ja-JP" b="1" dirty="0">
                <a:latin typeface="BIZ UDゴシック" panose="020B0400000000000000" pitchFamily="49" charset="-128"/>
                <a:ea typeface="BIZ UDゴシック" panose="020B0400000000000000" pitchFamily="49" charset="-128"/>
              </a:rPr>
              <a:t>Siri</a:t>
            </a:r>
            <a:r>
              <a:rPr lang="ja-JP" altLang="en-US" b="1" dirty="0">
                <a:latin typeface="BIZ UDゴシック" panose="020B0400000000000000" pitchFamily="49" charset="-128"/>
                <a:ea typeface="BIZ UDゴシック" panose="020B0400000000000000" pitchFamily="49" charset="-128"/>
              </a:rPr>
              <a:t>を利用した場合は自動でスマートが選択されます。</a:t>
            </a:r>
            <a:endParaRPr lang="en-US" altLang="ja-JP" b="1" dirty="0">
              <a:latin typeface="BIZ UDゴシック" panose="020B0400000000000000" pitchFamily="49" charset="-128"/>
              <a:ea typeface="BIZ UDゴシック" panose="020B0400000000000000" pitchFamily="49" charset="-128"/>
            </a:endParaRPr>
          </a:p>
          <a:p>
            <a:r>
              <a:rPr kumimoji="1"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 </a:t>
            </a:r>
            <a:r>
              <a:rPr kumimoji="1" lang="ja-JP" altLang="en-US" b="1" dirty="0">
                <a:latin typeface="BIZ UDゴシック" panose="020B0400000000000000" pitchFamily="49" charset="-128"/>
                <a:ea typeface="BIZ UDゴシック" panose="020B0400000000000000" pitchFamily="49" charset="-128"/>
              </a:rPr>
              <a:t>ダークモード：黒基調の画面（設定アプリの「画面表示と明るさ」で変更可能）</a:t>
            </a:r>
            <a:endParaRPr kumimoji="1" lang="ja-JP" altLang="en-US" dirty="0"/>
          </a:p>
        </p:txBody>
      </p:sp>
    </p:spTree>
    <p:extLst>
      <p:ext uri="{BB962C8B-B14F-4D97-AF65-F5344CB8AC3E}">
        <p14:creationId xmlns:p14="http://schemas.microsoft.com/office/powerpoint/2010/main" val="3770372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グラフィカル ユーザー インターフェイス, テキスト, アプリケーション&#10;&#10;自動的に生成された説明">
            <a:extLst>
              <a:ext uri="{FF2B5EF4-FFF2-40B4-BE49-F238E27FC236}">
                <a16:creationId xmlns:a16="http://schemas.microsoft.com/office/drawing/2014/main" id="{7A660314-3172-F6BB-60D1-DF400023E0BD}"/>
              </a:ext>
            </a:extLst>
          </p:cNvPr>
          <p:cNvPicPr>
            <a:picLocks noChangeAspect="1"/>
          </p:cNvPicPr>
          <p:nvPr/>
        </p:nvPicPr>
        <p:blipFill rotWithShape="1">
          <a:blip r:embed="rId3">
            <a:extLst>
              <a:ext uri="{28A0092B-C50C-407E-A947-70E740481C1C}">
                <a14:useLocalDpi xmlns:a14="http://schemas.microsoft.com/office/drawing/2010/main" val="0"/>
              </a:ext>
            </a:extLst>
          </a:blip>
          <a:srcRect t="5038"/>
          <a:stretch/>
        </p:blipFill>
        <p:spPr>
          <a:xfrm>
            <a:off x="4737100" y="2654710"/>
            <a:ext cx="1989364" cy="4088303"/>
          </a:xfrm>
          <a:prstGeom prst="rect">
            <a:avLst/>
          </a:prstGeom>
        </p:spPr>
      </p:pic>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82AAC23B-6B6F-0D77-8B38-060FE629EEC6}"/>
              </a:ext>
            </a:extLst>
          </p:cNvPr>
          <p:cNvPicPr>
            <a:picLocks noChangeAspect="1"/>
          </p:cNvPicPr>
          <p:nvPr/>
        </p:nvPicPr>
        <p:blipFill rotWithShape="1">
          <a:blip r:embed="rId4">
            <a:extLst>
              <a:ext uri="{28A0092B-C50C-407E-A947-70E740481C1C}">
                <a14:useLocalDpi xmlns:a14="http://schemas.microsoft.com/office/drawing/2010/main" val="0"/>
              </a:ext>
            </a:extLst>
          </a:blip>
          <a:srcRect t="5694"/>
          <a:stretch/>
        </p:blipFill>
        <p:spPr>
          <a:xfrm>
            <a:off x="1209891" y="2638425"/>
            <a:ext cx="2003209" cy="4088303"/>
          </a:xfrm>
          <a:prstGeom prst="rect">
            <a:avLst/>
          </a:prstGeom>
        </p:spPr>
      </p:pic>
      <p:sp>
        <p:nvSpPr>
          <p:cNvPr id="4" name="Title 1"/>
          <p:cNvSpPr txBox="1">
            <a:spLocks/>
          </p:cNvSpPr>
          <p:nvPr/>
        </p:nvSpPr>
        <p:spPr>
          <a:xfrm>
            <a:off x="1027143" y="503717"/>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latin typeface="BIZ UDゴシック" panose="020B0400000000000000" pitchFamily="49" charset="-128"/>
                <a:ea typeface="BIZ UDゴシック" panose="020B0400000000000000" pitchFamily="49" charset="-128"/>
              </a:rPr>
              <a:t>2-C</a:t>
            </a:r>
            <a:endParaRPr lang="en-US" dirty="0">
              <a:latin typeface="BIZ UDゴシック" panose="020B0400000000000000" pitchFamily="49" charset="-128"/>
              <a:ea typeface="BIZ UDゴシック" panose="020B0400000000000000" pitchFamily="49" charset="-128"/>
            </a:endParaRP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272172" y="340178"/>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アクセシビリティ設定</a:t>
            </a:r>
          </a:p>
          <a:p>
            <a:r>
              <a:rPr lang="ja-JP" altLang="en-US" dirty="0">
                <a:latin typeface="BIZ UDゴシック" panose="020B0400000000000000" pitchFamily="49" charset="-128"/>
                <a:ea typeface="BIZ UDゴシック" panose="020B0400000000000000" pitchFamily="49" charset="-128"/>
              </a:rPr>
              <a:t>画面の拡大（ズーム機能）</a:t>
            </a:r>
          </a:p>
        </p:txBody>
      </p:sp>
      <p:sp>
        <p:nvSpPr>
          <p:cNvPr id="18" name="矢印: 右 17">
            <a:extLst>
              <a:ext uri="{FF2B5EF4-FFF2-40B4-BE49-F238E27FC236}">
                <a16:creationId xmlns:a16="http://schemas.microsoft.com/office/drawing/2014/main" id="{17CF6170-BC58-45E2-8B34-70A18FD99B85}"/>
              </a:ext>
            </a:extLst>
          </p:cNvPr>
          <p:cNvSpPr/>
          <p:nvPr/>
        </p:nvSpPr>
        <p:spPr>
          <a:xfrm>
            <a:off x="3618125" y="4215620"/>
            <a:ext cx="511743" cy="5815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3FC1A204-6D9B-4365-BE29-EFEE44991686}"/>
              </a:ext>
            </a:extLst>
          </p:cNvPr>
          <p:cNvSpPr/>
          <p:nvPr/>
        </p:nvSpPr>
        <p:spPr>
          <a:xfrm>
            <a:off x="389384" y="1562765"/>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8" name="テキスト ボックス 7">
            <a:extLst>
              <a:ext uri="{FF2B5EF4-FFF2-40B4-BE49-F238E27FC236}">
                <a16:creationId xmlns:a16="http://schemas.microsoft.com/office/drawing/2014/main" id="{C1C5829A-6643-41F7-9C3F-5D22051F0BC2}"/>
              </a:ext>
            </a:extLst>
          </p:cNvPr>
          <p:cNvSpPr txBox="1"/>
          <p:nvPr/>
        </p:nvSpPr>
        <p:spPr>
          <a:xfrm>
            <a:off x="974703" y="1639102"/>
            <a:ext cx="2643422" cy="923330"/>
          </a:xfrm>
          <a:prstGeom prst="rect">
            <a:avLst/>
          </a:prstGeom>
          <a:noFill/>
        </p:spPr>
        <p:txBody>
          <a:bodyPr wrap="square" lIns="91440" tIns="45720" rIns="91440" bIns="45720" rtlCol="0" anchor="t">
            <a:spAutoFit/>
          </a:bodyPr>
          <a:lstStyle/>
          <a:p>
            <a:pPr algn="just"/>
            <a:r>
              <a:rPr kumimoji="1" lang="en-US" altLang="ja-JP" b="1" dirty="0">
                <a:latin typeface="BIZ UDゴシック" panose="020B0400000000000000" pitchFamily="49" charset="-128"/>
                <a:ea typeface="BIZ UDゴシック" panose="020B0400000000000000" pitchFamily="49" charset="-128"/>
              </a:rPr>
              <a:t>Siri</a:t>
            </a:r>
            <a:r>
              <a:rPr kumimoji="1" lang="ja-JP" altLang="en-US" b="1" dirty="0">
                <a:latin typeface="BIZ UDゴシック" panose="020B0400000000000000" pitchFamily="49" charset="-128"/>
                <a:ea typeface="BIZ UDゴシック" panose="020B0400000000000000" pitchFamily="49" charset="-128"/>
              </a:rPr>
              <a:t>を起動して</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アクセシビリティ</a:t>
            </a:r>
            <a:r>
              <a:rPr lang="ja-JP" altLang="en-US" b="1" dirty="0">
                <a:latin typeface="BIZ UDゴシック" panose="020B0400000000000000" pitchFamily="49" charset="-128"/>
                <a:ea typeface="BIZ UDゴシック" panose="020B0400000000000000" pitchFamily="49" charset="-128"/>
              </a:rPr>
              <a:t>を開いて</a:t>
            </a: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と声をかけます。</a:t>
            </a:r>
            <a:endParaRPr kumimoji="1" lang="ja-JP" altLang="en-US" b="1" dirty="0">
              <a:latin typeface="BIZ UDゴシック" panose="020B0400000000000000" pitchFamily="49" charset="-128"/>
              <a:ea typeface="BIZ UDゴシック" panose="020B0400000000000000" pitchFamily="49" charset="-128"/>
            </a:endParaRPr>
          </a:p>
        </p:txBody>
      </p:sp>
      <p:sp>
        <p:nvSpPr>
          <p:cNvPr id="9" name="正方形/長方形 8">
            <a:extLst>
              <a:ext uri="{FF2B5EF4-FFF2-40B4-BE49-F238E27FC236}">
                <a16:creationId xmlns:a16="http://schemas.microsoft.com/office/drawing/2014/main" id="{6FFA3ECA-CA28-455D-ADB8-880B97B2B37B}"/>
              </a:ext>
            </a:extLst>
          </p:cNvPr>
          <p:cNvSpPr/>
          <p:nvPr/>
        </p:nvSpPr>
        <p:spPr>
          <a:xfrm>
            <a:off x="3997921" y="1587262"/>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0" name="テキスト ボックス 9">
            <a:extLst>
              <a:ext uri="{FF2B5EF4-FFF2-40B4-BE49-F238E27FC236}">
                <a16:creationId xmlns:a16="http://schemas.microsoft.com/office/drawing/2014/main" id="{F9F2979D-6F68-40A9-AE05-70DE58B08B2C}"/>
              </a:ext>
            </a:extLst>
          </p:cNvPr>
          <p:cNvSpPr txBox="1"/>
          <p:nvPr/>
        </p:nvSpPr>
        <p:spPr>
          <a:xfrm>
            <a:off x="4530900" y="1659321"/>
            <a:ext cx="2338357" cy="923330"/>
          </a:xfrm>
          <a:prstGeom prst="rect">
            <a:avLst/>
          </a:prstGeom>
          <a:noFill/>
        </p:spPr>
        <p:txBody>
          <a:bodyPr wrap="square" rtlCol="0">
            <a:spAutoFit/>
          </a:bodyPr>
          <a:lstStyle/>
          <a:p>
            <a:pPr algn="just"/>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ズームオフ</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と聞こえるまで右スワイプを繰り返します。</a:t>
            </a:r>
          </a:p>
        </p:txBody>
      </p:sp>
      <p:sp>
        <p:nvSpPr>
          <p:cNvPr id="5" name="吹き出し: 角を丸めた四角形 4">
            <a:extLst>
              <a:ext uri="{FF2B5EF4-FFF2-40B4-BE49-F238E27FC236}">
                <a16:creationId xmlns:a16="http://schemas.microsoft.com/office/drawing/2014/main" id="{52E34A71-6B4F-805A-330B-84AF4E378FB2}"/>
              </a:ext>
            </a:extLst>
          </p:cNvPr>
          <p:cNvSpPr/>
          <p:nvPr/>
        </p:nvSpPr>
        <p:spPr>
          <a:xfrm>
            <a:off x="7336257" y="2876471"/>
            <a:ext cx="2314597" cy="3657393"/>
          </a:xfrm>
          <a:prstGeom prst="wedgeRoundRectCallout">
            <a:avLst>
              <a:gd name="adj1" fmla="val -66723"/>
              <a:gd name="adj2" fmla="val -42342"/>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ja-JP" b="1" spc="10" dirty="0">
                <a:solidFill>
                  <a:srgbClr val="000000"/>
                </a:solidFill>
                <a:latin typeface="BIZ UDゴシック" panose="020B0400000000000000" pitchFamily="49" charset="-128"/>
                <a:ea typeface="BIZ UDゴシック" panose="020B0400000000000000" pitchFamily="49" charset="-128"/>
              </a:rPr>
              <a:t>※</a:t>
            </a:r>
            <a:r>
              <a:rPr kumimoji="1" lang="ja-JP" altLang="en-US" b="1" spc="10" dirty="0">
                <a:solidFill>
                  <a:srgbClr val="000000"/>
                </a:solidFill>
                <a:latin typeface="BIZ UDゴシック" panose="020B0400000000000000" pitchFamily="49" charset="-128"/>
                <a:ea typeface="BIZ UDゴシック" panose="020B0400000000000000" pitchFamily="49" charset="-128"/>
              </a:rPr>
              <a:t> ここで「ズームオン」と読み上げた場合は、すでにズーム機能がオンになってので</a:t>
            </a:r>
            <a:r>
              <a:rPr lang="ja-JP" altLang="en-US" b="1" spc="10" dirty="0">
                <a:solidFill>
                  <a:srgbClr val="000000"/>
                </a:solidFill>
                <a:latin typeface="BIZ UDゴシック" panose="020B0400000000000000" pitchFamily="49" charset="-128"/>
                <a:ea typeface="BIZ UDゴシック" panose="020B0400000000000000" pitchFamily="49" charset="-128"/>
              </a:rPr>
              <a:t>、変更</a:t>
            </a:r>
            <a:r>
              <a:rPr kumimoji="1" lang="ja-JP" altLang="en-US" b="1" spc="10" dirty="0">
                <a:solidFill>
                  <a:srgbClr val="000000"/>
                </a:solidFill>
                <a:latin typeface="BIZ UDゴシック" panose="020B0400000000000000" pitchFamily="49" charset="-128"/>
                <a:ea typeface="BIZ UDゴシック" panose="020B0400000000000000" pitchFamily="49" charset="-128"/>
              </a:rPr>
              <a:t>の必要ありません。</a:t>
            </a:r>
            <a:endParaRPr kumimoji="1" lang="en-US" altLang="ja-JP" b="1" spc="10" dirty="0">
              <a:solidFill>
                <a:srgbClr val="000000"/>
              </a:solidFill>
              <a:latin typeface="BIZ UDゴシック" panose="020B0400000000000000" pitchFamily="49" charset="-128"/>
              <a:ea typeface="BIZ UDゴシック" panose="020B0400000000000000" pitchFamily="49" charset="-128"/>
            </a:endParaRPr>
          </a:p>
          <a:p>
            <a:pPr algn="just"/>
            <a:r>
              <a:rPr lang="en-US" altLang="ja-JP" b="1" spc="-300" dirty="0">
                <a:solidFill>
                  <a:srgbClr val="000000"/>
                </a:solidFill>
                <a:latin typeface="BIZ UDゴシック" panose="020B0400000000000000" pitchFamily="49" charset="-128"/>
                <a:ea typeface="BIZ UDゴシック" panose="020B0400000000000000" pitchFamily="49" charset="-128"/>
              </a:rPr>
              <a:t> </a:t>
            </a:r>
            <a:r>
              <a:rPr kumimoji="1" lang="ja-JP" altLang="en-US" b="1" spc="-300" dirty="0">
                <a:solidFill>
                  <a:srgbClr val="000000"/>
                </a:solidFill>
                <a:latin typeface="BIZ UDゴシック" panose="020B0400000000000000" pitchFamily="49" charset="-128"/>
                <a:ea typeface="BIZ UDゴシック" panose="020B0400000000000000" pitchFamily="49" charset="-128"/>
              </a:rPr>
              <a:t>アップスイッチャー</a:t>
            </a:r>
            <a:r>
              <a:rPr kumimoji="1" lang="ja-JP" altLang="en-US" b="1" spc="10" dirty="0">
                <a:solidFill>
                  <a:srgbClr val="000000"/>
                </a:solidFill>
                <a:latin typeface="BIZ UDゴシック" panose="020B0400000000000000" pitchFamily="49" charset="-128"/>
                <a:ea typeface="BIZ UDゴシック" panose="020B0400000000000000" pitchFamily="49" charset="-128"/>
              </a:rPr>
              <a:t>を利用して設定アプリを終了してください。</a:t>
            </a:r>
            <a:endParaRPr kumimoji="1" lang="ja-JP" altLang="en-US" dirty="0"/>
          </a:p>
        </p:txBody>
      </p:sp>
      <p:grpSp>
        <p:nvGrpSpPr>
          <p:cNvPr id="16" name="グループ化 15">
            <a:extLst>
              <a:ext uri="{FF2B5EF4-FFF2-40B4-BE49-F238E27FC236}">
                <a16:creationId xmlns:a16="http://schemas.microsoft.com/office/drawing/2014/main" id="{B6EA5F0C-9556-4DF8-A04C-65B882478484}"/>
              </a:ext>
            </a:extLst>
          </p:cNvPr>
          <p:cNvGrpSpPr/>
          <p:nvPr/>
        </p:nvGrpSpPr>
        <p:grpSpPr>
          <a:xfrm>
            <a:off x="6108700" y="2746889"/>
            <a:ext cx="727415" cy="508544"/>
            <a:chOff x="4445642" y="4502695"/>
            <a:chExt cx="1510658" cy="1056119"/>
          </a:xfrm>
        </p:grpSpPr>
        <p:pic>
          <p:nvPicPr>
            <p:cNvPr id="17" name="図 16">
              <a:extLst>
                <a:ext uri="{FF2B5EF4-FFF2-40B4-BE49-F238E27FC236}">
                  <a16:creationId xmlns:a16="http://schemas.microsoft.com/office/drawing/2014/main" id="{EAEC94C6-A6BC-4AA8-8095-2FEEA085C6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0181" y="4502695"/>
              <a:ext cx="1056119" cy="1056119"/>
            </a:xfrm>
            <a:prstGeom prst="rect">
              <a:avLst/>
            </a:prstGeom>
          </p:spPr>
        </p:pic>
        <p:cxnSp>
          <p:nvCxnSpPr>
            <p:cNvPr id="19" name="直線コネクタ 18">
              <a:extLst>
                <a:ext uri="{FF2B5EF4-FFF2-40B4-BE49-F238E27FC236}">
                  <a16:creationId xmlns:a16="http://schemas.microsoft.com/office/drawing/2014/main" id="{C75B0AF7-E83F-4223-870C-EFF512AF11E6}"/>
                </a:ext>
              </a:extLst>
            </p:cNvPr>
            <p:cNvCxnSpPr>
              <a:cxnSpLocks/>
            </p:cNvCxnSpPr>
            <p:nvPr/>
          </p:nvCxnSpPr>
          <p:spPr>
            <a:xfrm>
              <a:off x="4445642" y="4507219"/>
              <a:ext cx="693918" cy="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640FBF45-E2EE-4E36-9F12-F6C1D914A306}"/>
                </a:ext>
              </a:extLst>
            </p:cNvPr>
            <p:cNvCxnSpPr>
              <a:cxnSpLocks/>
            </p:cNvCxnSpPr>
            <p:nvPr/>
          </p:nvCxnSpPr>
          <p:spPr>
            <a:xfrm>
              <a:off x="4584426" y="4624722"/>
              <a:ext cx="555134" cy="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B53FED1E-BFED-4A41-AC73-DCC8E07C1117}"/>
                </a:ext>
              </a:extLst>
            </p:cNvPr>
            <p:cNvCxnSpPr>
              <a:cxnSpLocks/>
            </p:cNvCxnSpPr>
            <p:nvPr/>
          </p:nvCxnSpPr>
          <p:spPr>
            <a:xfrm>
              <a:off x="4723209" y="4742225"/>
              <a:ext cx="416351" cy="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24" name="矢印: 右 23">
              <a:extLst>
                <a:ext uri="{FF2B5EF4-FFF2-40B4-BE49-F238E27FC236}">
                  <a16:creationId xmlns:a16="http://schemas.microsoft.com/office/drawing/2014/main" id="{D65801A7-9C48-49F4-B92C-4BA3A4FF1490}"/>
                </a:ext>
              </a:extLst>
            </p:cNvPr>
            <p:cNvSpPr/>
            <p:nvPr/>
          </p:nvSpPr>
          <p:spPr>
            <a:xfrm>
              <a:off x="4515496" y="4977232"/>
              <a:ext cx="555134" cy="243992"/>
            </a:xfrm>
            <a:prstGeom prst="rightArrow">
              <a:avLst>
                <a:gd name="adj1" fmla="val 24788"/>
                <a:gd name="adj2" fmla="val 7101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grpSp>
      <p:grpSp>
        <p:nvGrpSpPr>
          <p:cNvPr id="2" name="グループ化 1">
            <a:extLst>
              <a:ext uri="{FF2B5EF4-FFF2-40B4-BE49-F238E27FC236}">
                <a16:creationId xmlns:a16="http://schemas.microsoft.com/office/drawing/2014/main" id="{F742E224-6FB3-42F5-867E-286115306E0E}"/>
              </a:ext>
            </a:extLst>
          </p:cNvPr>
          <p:cNvGrpSpPr/>
          <p:nvPr/>
        </p:nvGrpSpPr>
        <p:grpSpPr>
          <a:xfrm>
            <a:off x="5545846" y="3248025"/>
            <a:ext cx="363707" cy="552627"/>
            <a:chOff x="860744" y="3807698"/>
            <a:chExt cx="1369769" cy="1681354"/>
          </a:xfrm>
        </p:grpSpPr>
        <p:pic>
          <p:nvPicPr>
            <p:cNvPr id="25" name="図 24">
              <a:extLst>
                <a:ext uri="{FF2B5EF4-FFF2-40B4-BE49-F238E27FC236}">
                  <a16:creationId xmlns:a16="http://schemas.microsoft.com/office/drawing/2014/main" id="{117EF81F-E4F4-4423-95B4-EBF6008B1D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744" y="4119283"/>
              <a:ext cx="1369769" cy="1369769"/>
            </a:xfrm>
            <a:prstGeom prst="rect">
              <a:avLst/>
            </a:prstGeom>
          </p:spPr>
        </p:pic>
        <p:cxnSp>
          <p:nvCxnSpPr>
            <p:cNvPr id="26" name="直線コネクタ 25">
              <a:extLst>
                <a:ext uri="{FF2B5EF4-FFF2-40B4-BE49-F238E27FC236}">
                  <a16:creationId xmlns:a16="http://schemas.microsoft.com/office/drawing/2014/main" id="{F7734A9F-E107-4E1F-BBD4-9812FC0C731A}"/>
                </a:ext>
              </a:extLst>
            </p:cNvPr>
            <p:cNvCxnSpPr/>
            <p:nvPr/>
          </p:nvCxnSpPr>
          <p:spPr>
            <a:xfrm>
              <a:off x="1504267" y="3807698"/>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769CB97D-3D68-42EE-953A-DD47B761ACED}"/>
                </a:ext>
              </a:extLst>
            </p:cNvPr>
            <p:cNvCxnSpPr>
              <a:cxnSpLocks/>
            </p:cNvCxnSpPr>
            <p:nvPr/>
          </p:nvCxnSpPr>
          <p:spPr>
            <a:xfrm rot="2700000">
              <a:off x="1723447" y="3881879"/>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DDE4C506-EB93-420F-88D2-DE0336F64568}"/>
                </a:ext>
              </a:extLst>
            </p:cNvPr>
            <p:cNvCxnSpPr>
              <a:cxnSpLocks/>
            </p:cNvCxnSpPr>
            <p:nvPr/>
          </p:nvCxnSpPr>
          <p:spPr>
            <a:xfrm rot="18900000">
              <a:off x="1262826" y="3876942"/>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C831A39C-6E8B-4371-8670-AA35C33C8573}"/>
                </a:ext>
              </a:extLst>
            </p:cNvPr>
            <p:cNvCxnSpPr>
              <a:cxnSpLocks/>
            </p:cNvCxnSpPr>
            <p:nvPr/>
          </p:nvCxnSpPr>
          <p:spPr>
            <a:xfrm rot="5400000">
              <a:off x="1805674" y="4115889"/>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7B9F69BB-247E-4D34-857A-3FB93AD05E77}"/>
                </a:ext>
              </a:extLst>
            </p:cNvPr>
            <p:cNvCxnSpPr>
              <a:cxnSpLocks/>
            </p:cNvCxnSpPr>
            <p:nvPr/>
          </p:nvCxnSpPr>
          <p:spPr>
            <a:xfrm rot="16200000">
              <a:off x="1152664" y="4115888"/>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grpSp>
      <p:sp>
        <p:nvSpPr>
          <p:cNvPr id="15" name="正方形/長方形 14">
            <a:extLst>
              <a:ext uri="{FF2B5EF4-FFF2-40B4-BE49-F238E27FC236}">
                <a16:creationId xmlns:a16="http://schemas.microsoft.com/office/drawing/2014/main" id="{AEC60F92-8773-CFDB-CADA-F1963CC58908}"/>
              </a:ext>
            </a:extLst>
          </p:cNvPr>
          <p:cNvSpPr/>
          <p:nvPr/>
        </p:nvSpPr>
        <p:spPr>
          <a:xfrm>
            <a:off x="1231900" y="2638425"/>
            <a:ext cx="381000" cy="203967"/>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グラフィカル ユーザー インターフェイス, アプリケーション&#10;&#10;自動的に生成された説明">
            <a:extLst>
              <a:ext uri="{FF2B5EF4-FFF2-40B4-BE49-F238E27FC236}">
                <a16:creationId xmlns:a16="http://schemas.microsoft.com/office/drawing/2014/main" id="{F03A2BEC-8316-8512-57BE-EF3F32CB6109}"/>
              </a:ext>
            </a:extLst>
          </p:cNvPr>
          <p:cNvPicPr>
            <a:picLocks noChangeAspect="1"/>
          </p:cNvPicPr>
          <p:nvPr/>
        </p:nvPicPr>
        <p:blipFill rotWithShape="1">
          <a:blip r:embed="rId7">
            <a:extLst>
              <a:ext uri="{28A0092B-C50C-407E-A947-70E740481C1C}">
                <a14:useLocalDpi xmlns:a14="http://schemas.microsoft.com/office/drawing/2010/main" val="0"/>
              </a:ext>
            </a:extLst>
          </a:blip>
          <a:srcRect t="5038"/>
          <a:stretch/>
        </p:blipFill>
        <p:spPr>
          <a:xfrm>
            <a:off x="1209891" y="2638425"/>
            <a:ext cx="1989364" cy="4088303"/>
          </a:xfrm>
          <a:prstGeom prst="rect">
            <a:avLst/>
          </a:prstGeom>
        </p:spPr>
      </p:pic>
    </p:spTree>
    <p:extLst>
      <p:ext uri="{BB962C8B-B14F-4D97-AF65-F5344CB8AC3E}">
        <p14:creationId xmlns:p14="http://schemas.microsoft.com/office/powerpoint/2010/main" val="246367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27143" y="503717"/>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latin typeface="BIZ UDゴシック" panose="020B0400000000000000" pitchFamily="49" charset="-128"/>
                <a:ea typeface="BIZ UDゴシック" panose="020B0400000000000000" pitchFamily="49" charset="-128"/>
              </a:rPr>
              <a:t>2-C</a:t>
            </a:r>
            <a:endParaRPr lang="en-US" dirty="0">
              <a:latin typeface="BIZ UDゴシック" panose="020B0400000000000000" pitchFamily="49" charset="-128"/>
              <a:ea typeface="BIZ UDゴシック" panose="020B0400000000000000" pitchFamily="49" charset="-128"/>
            </a:endParaRP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272172" y="340178"/>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アクセシビリティ設定</a:t>
            </a:r>
          </a:p>
          <a:p>
            <a:r>
              <a:rPr lang="ja-JP" altLang="en-US" dirty="0">
                <a:latin typeface="BIZ UDゴシック" panose="020B0400000000000000" pitchFamily="49" charset="-128"/>
                <a:ea typeface="BIZ UDゴシック" panose="020B0400000000000000" pitchFamily="49" charset="-128"/>
              </a:rPr>
              <a:t>画面の拡大（ズーム機能）</a:t>
            </a:r>
          </a:p>
        </p:txBody>
      </p:sp>
      <p:sp>
        <p:nvSpPr>
          <p:cNvPr id="9" name="正方形/長方形 8">
            <a:extLst>
              <a:ext uri="{FF2B5EF4-FFF2-40B4-BE49-F238E27FC236}">
                <a16:creationId xmlns:a16="http://schemas.microsoft.com/office/drawing/2014/main" id="{6FFA3ECA-CA28-455D-ADB8-880B97B2B37B}"/>
              </a:ext>
            </a:extLst>
          </p:cNvPr>
          <p:cNvSpPr/>
          <p:nvPr/>
        </p:nvSpPr>
        <p:spPr>
          <a:xfrm>
            <a:off x="5143486" y="1607067"/>
            <a:ext cx="442360" cy="605542"/>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1" name="正方形/長方形 10">
            <a:extLst>
              <a:ext uri="{FF2B5EF4-FFF2-40B4-BE49-F238E27FC236}">
                <a16:creationId xmlns:a16="http://schemas.microsoft.com/office/drawing/2014/main" id="{B585C3B1-DD8C-45D4-9FB3-231926B2C913}"/>
              </a:ext>
            </a:extLst>
          </p:cNvPr>
          <p:cNvSpPr/>
          <p:nvPr/>
        </p:nvSpPr>
        <p:spPr>
          <a:xfrm>
            <a:off x="475969" y="1657517"/>
            <a:ext cx="551174"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2" name="テキスト ボックス 11">
            <a:extLst>
              <a:ext uri="{FF2B5EF4-FFF2-40B4-BE49-F238E27FC236}">
                <a16:creationId xmlns:a16="http://schemas.microsoft.com/office/drawing/2014/main" id="{0680031F-CB41-4E78-BA94-03FD926D2D6D}"/>
              </a:ext>
            </a:extLst>
          </p:cNvPr>
          <p:cNvSpPr txBox="1"/>
          <p:nvPr/>
        </p:nvSpPr>
        <p:spPr>
          <a:xfrm>
            <a:off x="1041461" y="1657517"/>
            <a:ext cx="2338357" cy="923330"/>
          </a:xfrm>
          <a:prstGeom prst="rect">
            <a:avLst/>
          </a:prstGeom>
          <a:noFill/>
        </p:spPr>
        <p:txBody>
          <a:bodyPr wrap="square" lIns="91440" tIns="45720" rIns="91440" bIns="45720" rtlCol="0" anchor="t">
            <a:spAutoFit/>
          </a:bodyPr>
          <a:lstStyle/>
          <a:p>
            <a:pPr algn="just"/>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ズーム機能</a:t>
            </a:r>
            <a:r>
              <a:rPr lang="ja-JP" altLang="en-US" b="1" dirty="0">
                <a:latin typeface="BIZ UDゴシック" panose="020B0400000000000000" pitchFamily="49" charset="-128"/>
                <a:ea typeface="BIZ UDゴシック" panose="020B0400000000000000" pitchFamily="49" charset="-128"/>
              </a:rPr>
              <a:t>オフ</a:t>
            </a:r>
            <a:r>
              <a:rPr kumimoji="1" lang="ja-JP" altLang="en-US" b="1" dirty="0">
                <a:latin typeface="BIZ UDゴシック" panose="020B0400000000000000" pitchFamily="49" charset="-128"/>
                <a:ea typeface="BIZ UDゴシック" panose="020B0400000000000000" pitchFamily="49" charset="-128"/>
              </a:rPr>
              <a:t>」と聞こえたら、ダブルタップします。</a:t>
            </a:r>
          </a:p>
        </p:txBody>
      </p:sp>
      <p:sp>
        <p:nvSpPr>
          <p:cNvPr id="22" name="テキスト ボックス 21">
            <a:extLst>
              <a:ext uri="{FF2B5EF4-FFF2-40B4-BE49-F238E27FC236}">
                <a16:creationId xmlns:a16="http://schemas.microsoft.com/office/drawing/2014/main" id="{7867627A-87B5-417B-9784-9856B26B3DA9}"/>
              </a:ext>
            </a:extLst>
          </p:cNvPr>
          <p:cNvSpPr txBox="1"/>
          <p:nvPr/>
        </p:nvSpPr>
        <p:spPr>
          <a:xfrm>
            <a:off x="5849715" y="1657517"/>
            <a:ext cx="4221386" cy="5039054"/>
          </a:xfrm>
          <a:prstGeom prst="rect">
            <a:avLst/>
          </a:prstGeom>
          <a:solidFill>
            <a:srgbClr val="FFFF99"/>
          </a:solidFill>
          <a:ln w="38100">
            <a:solidFill>
              <a:srgbClr val="000000"/>
            </a:solidFill>
            <a:prstDash val="solid"/>
          </a:ln>
        </p:spPr>
        <p:txBody>
          <a:bodyPr wrap="square" tIns="72000">
            <a:spAutoFit/>
          </a:body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（ズーム機能をオンにした状態で）</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❶ ３本指で画面をダブルタップ</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指定した倍率に画面が拡大されます。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できるだけ自分が拡大したい場所をタップすると、その周辺を拡大することが出来ます。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❷ ３本指でダブルタップ後に画面から指を離さずに上下にスライド</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上にスライドすると拡大、下にスライドすると縮小し、好きなサイズに変更できます。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❸ 再度３本指でダブルタップ</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拡大を解除します。</a:t>
            </a:r>
            <a:endParaRPr lang="en-US" altLang="ja-JP" b="1" dirty="0">
              <a:latin typeface="BIZ UDゴシック" panose="020B0400000000000000" pitchFamily="49" charset="-128"/>
              <a:ea typeface="BIZ UDゴシック" panose="020B0400000000000000" pitchFamily="49" charset="-128"/>
            </a:endParaRPr>
          </a:p>
        </p:txBody>
      </p:sp>
      <p:sp>
        <p:nvSpPr>
          <p:cNvPr id="42" name="吹き出し: 角を丸めた四角形 41">
            <a:extLst>
              <a:ext uri="{FF2B5EF4-FFF2-40B4-BE49-F238E27FC236}">
                <a16:creationId xmlns:a16="http://schemas.microsoft.com/office/drawing/2014/main" id="{BC42DB2E-B444-03E1-9366-C0EBC91F8468}"/>
              </a:ext>
            </a:extLst>
          </p:cNvPr>
          <p:cNvSpPr/>
          <p:nvPr/>
        </p:nvSpPr>
        <p:spPr>
          <a:xfrm>
            <a:off x="3376265" y="2242292"/>
            <a:ext cx="1970435" cy="2666536"/>
          </a:xfrm>
          <a:prstGeom prst="wedgeRoundRectCallout">
            <a:avLst>
              <a:gd name="adj1" fmla="val -60398"/>
              <a:gd name="adj2" fmla="val -37969"/>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ja-JP" altLang="en-US" b="1" dirty="0">
                <a:solidFill>
                  <a:srgbClr val="000000"/>
                </a:solidFill>
                <a:effectLst/>
                <a:latin typeface="BIZ UDゴシック" panose="020B0400000000000000" pitchFamily="49" charset="-128"/>
                <a:ea typeface="BIZ UDゴシック" panose="020B0400000000000000" pitchFamily="49" charset="-128"/>
              </a:rPr>
              <a:t>続けて「ズーム機能オフ」と読み上げますので、再度ダブルタップしてこの設定をオンにします。</a:t>
            </a:r>
            <a:endParaRPr lang="ja-JP" altLang="en-US" b="1" dirty="0">
              <a:effectLst/>
              <a:latin typeface="BIZ UDゴシック" panose="020B0400000000000000" pitchFamily="49" charset="-128"/>
              <a:ea typeface="BIZ UDゴシック" panose="020B0400000000000000" pitchFamily="49" charset="-128"/>
            </a:endParaRPr>
          </a:p>
        </p:txBody>
      </p:sp>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5E442A1F-633F-C32C-1B03-6F6A01287208}"/>
              </a:ext>
            </a:extLst>
          </p:cNvPr>
          <p:cNvPicPr>
            <a:picLocks noChangeAspect="1"/>
          </p:cNvPicPr>
          <p:nvPr/>
        </p:nvPicPr>
        <p:blipFill rotWithShape="1">
          <a:blip r:embed="rId3">
            <a:extLst>
              <a:ext uri="{28A0092B-C50C-407E-A947-70E740481C1C}">
                <a14:useLocalDpi xmlns:a14="http://schemas.microsoft.com/office/drawing/2010/main" val="0"/>
              </a:ext>
            </a:extLst>
          </a:blip>
          <a:srcRect t="5803"/>
          <a:stretch/>
        </p:blipFill>
        <p:spPr>
          <a:xfrm>
            <a:off x="1079500" y="2633942"/>
            <a:ext cx="1992925" cy="4062629"/>
          </a:xfrm>
          <a:prstGeom prst="rect">
            <a:avLst/>
          </a:prstGeom>
        </p:spPr>
      </p:pic>
    </p:spTree>
    <p:extLst>
      <p:ext uri="{BB962C8B-B14F-4D97-AF65-F5344CB8AC3E}">
        <p14:creationId xmlns:p14="http://schemas.microsoft.com/office/powerpoint/2010/main" val="332608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60000" y="1620000"/>
            <a:ext cx="8063500" cy="4952638"/>
          </a:xfrm>
          <a:prstGeom prst="rect">
            <a:avLst/>
          </a:prstGeom>
          <a:noFill/>
        </p:spPr>
        <p:txBody>
          <a:bodyPr wrap="square" rtlCol="0">
            <a:spAutoFit/>
          </a:bodyPr>
          <a:lstStyle/>
          <a:p>
            <a:pPr>
              <a:lnSpc>
                <a:spcPts val="3400"/>
              </a:lnSpc>
              <a:spcAft>
                <a:spcPts val="300"/>
              </a:spcAft>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１．</a:t>
            </a:r>
            <a:r>
              <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rPr>
              <a:t>iPhone</a:t>
            </a: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の各部名称と電源操作</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1-A </a:t>
            </a:r>
            <a:r>
              <a:rPr lang="ja-JP" altLang="en-US" sz="2800" b="1" dirty="0">
                <a:latin typeface="BIZ UDゴシック" panose="020B0400000000000000" pitchFamily="49" charset="-128"/>
                <a:ea typeface="BIZ UDゴシック" panose="020B0400000000000000" pitchFamily="49" charset="-128"/>
                <a:cs typeface="Meiryo" charset="-128"/>
              </a:rPr>
              <a:t>本体各部の名称 ･･････････････････ </a:t>
            </a:r>
            <a:r>
              <a:rPr lang="en-US" altLang="ja-JP" sz="2800" b="1" dirty="0">
                <a:latin typeface="BIZ UDゴシック" panose="020B0400000000000000" pitchFamily="49" charset="-128"/>
                <a:ea typeface="BIZ UDゴシック" panose="020B0400000000000000" pitchFamily="49" charset="-128"/>
                <a:cs typeface="Meiryo" charset="-128"/>
              </a:rPr>
              <a:t>	P4</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1-B </a:t>
            </a:r>
            <a:r>
              <a:rPr lang="ja-JP" altLang="en-US" sz="2800" b="1" dirty="0">
                <a:latin typeface="BIZ UDゴシック" panose="020B0400000000000000" pitchFamily="49" charset="-128"/>
                <a:ea typeface="BIZ UDゴシック" panose="020B0400000000000000" pitchFamily="49" charset="-128"/>
                <a:cs typeface="Meiryo" charset="-128"/>
              </a:rPr>
              <a:t>電源の入れ方 ････････････････････</a:t>
            </a:r>
            <a:r>
              <a:rPr lang="en-US" altLang="ja-JP" sz="2800" b="1" dirty="0">
                <a:latin typeface="BIZ UDゴシック" panose="020B0400000000000000" pitchFamily="49" charset="-128"/>
                <a:ea typeface="BIZ UDゴシック" panose="020B0400000000000000" pitchFamily="49" charset="-128"/>
                <a:cs typeface="Meiryo" charset="-128"/>
              </a:rPr>
              <a:t>	P7</a:t>
            </a:r>
            <a:endParaRPr lang="ja-JP" altLang="en-US" sz="2800" b="1" dirty="0">
              <a:latin typeface="BIZ UDゴシック" panose="020B0400000000000000" pitchFamily="49" charset="-128"/>
              <a:ea typeface="BIZ UDゴシック" panose="020B0400000000000000" pitchFamily="49" charset="-128"/>
              <a:cs typeface="Meiryo" charset="-128"/>
            </a:endParaRP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1-C</a:t>
            </a:r>
            <a:r>
              <a:rPr lang="ja-JP" altLang="en-US" sz="2800" b="1" dirty="0">
                <a:latin typeface="BIZ UDゴシック" panose="020B0400000000000000" pitchFamily="49" charset="-128"/>
                <a:ea typeface="BIZ UDゴシック" panose="020B0400000000000000" pitchFamily="49" charset="-128"/>
                <a:cs typeface="Meiryo" charset="-128"/>
              </a:rPr>
              <a:t> 電源の切り方 ････････････････････</a:t>
            </a:r>
            <a:r>
              <a:rPr lang="en-US" altLang="ja-JP" sz="2800" b="1" dirty="0">
                <a:latin typeface="BIZ UDゴシック" panose="020B0400000000000000" pitchFamily="49" charset="-128"/>
                <a:ea typeface="BIZ UDゴシック" panose="020B0400000000000000" pitchFamily="49" charset="-128"/>
                <a:cs typeface="Meiryo" charset="-128"/>
              </a:rPr>
              <a:t>	P9</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1-D</a:t>
            </a:r>
            <a:r>
              <a:rPr lang="ja-JP" altLang="en-US" sz="2800" b="1" dirty="0">
                <a:latin typeface="BIZ UDゴシック" panose="020B0400000000000000" pitchFamily="49" charset="-128"/>
                <a:ea typeface="BIZ UDゴシック" panose="020B0400000000000000" pitchFamily="49" charset="-128"/>
                <a:cs typeface="Meiryo" charset="-128"/>
              </a:rPr>
              <a:t> ホーム画面に戻るには ････････････</a:t>
            </a:r>
            <a:r>
              <a:rPr lang="en-US" altLang="ja-JP" sz="2800" b="1" dirty="0">
                <a:latin typeface="BIZ UDゴシック" panose="020B0400000000000000" pitchFamily="49" charset="-128"/>
                <a:ea typeface="BIZ UDゴシック" panose="020B0400000000000000" pitchFamily="49" charset="-128"/>
                <a:cs typeface="Meiryo" charset="-128"/>
              </a:rPr>
              <a:t>	P11</a:t>
            </a:r>
          </a:p>
          <a:p>
            <a:pPr>
              <a:lnSpc>
                <a:spcPts val="3400"/>
              </a:lnSpc>
              <a:spcBef>
                <a:spcPts val="3600"/>
              </a:spcBef>
              <a:tabLst>
                <a:tab pos="990600" algn="l"/>
              </a:tabLst>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２．アクセシビリティ設定</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2-A </a:t>
            </a:r>
            <a:r>
              <a:rPr lang="ja-JP" altLang="en-US" sz="2800" b="1" dirty="0">
                <a:latin typeface="BIZ UDゴシック" panose="020B0400000000000000" pitchFamily="49" charset="-128"/>
                <a:ea typeface="BIZ UDゴシック" panose="020B0400000000000000" pitchFamily="49" charset="-128"/>
                <a:cs typeface="Meiryo" charset="-128"/>
              </a:rPr>
              <a:t>文字のサイズと太さの調整 ････････</a:t>
            </a:r>
            <a:r>
              <a:rPr lang="en-US" altLang="ja-JP" sz="2800" b="1" dirty="0">
                <a:latin typeface="BIZ UDゴシック" panose="020B0400000000000000" pitchFamily="49" charset="-128"/>
                <a:ea typeface="BIZ UDゴシック" panose="020B0400000000000000" pitchFamily="49" charset="-128"/>
                <a:cs typeface="Meiryo" charset="-128"/>
              </a:rPr>
              <a:t>	P14</a:t>
            </a:r>
            <a:endParaRPr lang="ja-JP" altLang="en-US" sz="2800" b="1" dirty="0">
              <a:latin typeface="BIZ UDゴシック" panose="020B0400000000000000" pitchFamily="49" charset="-128"/>
              <a:ea typeface="BIZ UDゴシック" panose="020B0400000000000000" pitchFamily="49" charset="-128"/>
              <a:cs typeface="Meiryo" charset="-128"/>
            </a:endParaRP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2-B </a:t>
            </a:r>
            <a:r>
              <a:rPr lang="ja-JP" altLang="en-US" sz="2800" b="1" dirty="0">
                <a:latin typeface="BIZ UDゴシック" panose="020B0400000000000000" pitchFamily="49" charset="-128"/>
                <a:ea typeface="BIZ UDゴシック" panose="020B0400000000000000" pitchFamily="49" charset="-128"/>
                <a:cs typeface="Meiryo" charset="-128"/>
              </a:rPr>
              <a:t>画面の色を反転 ･･････････････････ </a:t>
            </a:r>
            <a:r>
              <a:rPr lang="en-US" altLang="ja-JP" sz="2800" b="1" dirty="0">
                <a:latin typeface="BIZ UDゴシック" panose="020B0400000000000000" pitchFamily="49" charset="-128"/>
                <a:ea typeface="BIZ UDゴシック" panose="020B0400000000000000" pitchFamily="49" charset="-128"/>
                <a:cs typeface="Meiryo" charset="-128"/>
              </a:rPr>
              <a:t>	P17</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2-C </a:t>
            </a:r>
            <a:r>
              <a:rPr lang="ja-JP" altLang="en-US" sz="2800" b="1" dirty="0">
                <a:latin typeface="BIZ UDゴシック" panose="020B0400000000000000" pitchFamily="49" charset="-128"/>
                <a:ea typeface="BIZ UDゴシック" panose="020B0400000000000000" pitchFamily="49" charset="-128"/>
                <a:cs typeface="Meiryo" charset="-128"/>
              </a:rPr>
              <a:t>画面の拡大（ズーム機能） ････････</a:t>
            </a:r>
            <a:r>
              <a:rPr lang="en-US" altLang="ja-JP" sz="2800" b="1" dirty="0">
                <a:latin typeface="BIZ UDゴシック" panose="020B0400000000000000" pitchFamily="49" charset="-128"/>
                <a:ea typeface="BIZ UDゴシック" panose="020B0400000000000000" pitchFamily="49" charset="-128"/>
                <a:cs typeface="Meiryo" charset="-128"/>
              </a:rPr>
              <a:t>	P18</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2-D </a:t>
            </a:r>
            <a:r>
              <a:rPr lang="ja-JP" altLang="en-US" sz="2800" b="1" dirty="0">
                <a:latin typeface="BIZ UDゴシック" panose="020B0400000000000000" pitchFamily="49" charset="-128"/>
                <a:ea typeface="BIZ UDゴシック" panose="020B0400000000000000" pitchFamily="49" charset="-128"/>
                <a:cs typeface="Meiryo" charset="-128"/>
              </a:rPr>
              <a:t>画面の明るさを調整 ･･････････････</a:t>
            </a:r>
            <a:r>
              <a:rPr lang="en-US" altLang="ja-JP" sz="2800" b="1" dirty="0">
                <a:latin typeface="BIZ UDゴシック" panose="020B0400000000000000" pitchFamily="49" charset="-128"/>
                <a:ea typeface="BIZ UDゴシック" panose="020B0400000000000000" pitchFamily="49" charset="-128"/>
                <a:cs typeface="Meiryo" charset="-128"/>
              </a:rPr>
              <a:t>	P20</a:t>
            </a:r>
            <a:endParaRPr lang="ja-JP" altLang="en-US" sz="2800" b="1" dirty="0">
              <a:latin typeface="BIZ UDゴシック" panose="020B0400000000000000" pitchFamily="49" charset="-128"/>
              <a:ea typeface="BIZ UDゴシック" panose="020B0400000000000000" pitchFamily="49" charset="-128"/>
              <a:cs typeface="Meiryo" charset="-128"/>
            </a:endParaRPr>
          </a:p>
        </p:txBody>
      </p:sp>
      <p:cxnSp>
        <p:nvCxnSpPr>
          <p:cNvPr id="5" name="直線コネクタ 4"/>
          <p:cNvCxnSpPr>
            <a:cxnSpLocks/>
          </p:cNvCxnSpPr>
          <p:nvPr/>
        </p:nvCxnSpPr>
        <p:spPr>
          <a:xfrm>
            <a:off x="1980000" y="4086225"/>
            <a:ext cx="83959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1746250" y="395930"/>
            <a:ext cx="7200900" cy="595500"/>
          </a:xfrm>
        </p:spPr>
        <p:txBody>
          <a:bodyPr>
            <a:normAutofit fontScale="90000"/>
          </a:bodyPr>
          <a:lstStyle/>
          <a:p>
            <a:r>
              <a:rPr lang="en-US" altLang="ja-JP" sz="3600" dirty="0">
                <a:latin typeface="BIZ UDゴシック" panose="020B0400000000000000" pitchFamily="49" charset="-128"/>
                <a:ea typeface="BIZ UDゴシック" panose="020B0400000000000000" pitchFamily="49" charset="-128"/>
              </a:rPr>
              <a:t>iPhone</a:t>
            </a:r>
            <a:r>
              <a:rPr lang="ja-JP" altLang="en-US" sz="3600" dirty="0">
                <a:latin typeface="BIZ UDゴシック" panose="020B0400000000000000" pitchFamily="49" charset="-128"/>
                <a:ea typeface="BIZ UDゴシック" panose="020B0400000000000000" pitchFamily="49" charset="-128"/>
              </a:rPr>
              <a:t>の基礎・アクセシビリティ設定</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87798" y="1794598"/>
            <a:ext cx="1158452" cy="31042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FDE8B175-D83D-4B80-BEC4-5BB2975A3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3960000"/>
            <a:ext cx="1620000"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39461" y="505076"/>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a:latin typeface="BIZ UDゴシック" panose="020B0400000000000000" pitchFamily="49" charset="-128"/>
                <a:ea typeface="BIZ UDゴシック" panose="020B0400000000000000" pitchFamily="49" charset="-128"/>
              </a:rPr>
              <a:t>2-D</a:t>
            </a:r>
            <a:endParaRPr lang="en-US" dirty="0">
              <a:latin typeface="BIZ UDゴシック" panose="020B0400000000000000" pitchFamily="49" charset="-128"/>
              <a:ea typeface="BIZ UDゴシック" panose="020B0400000000000000" pitchFamily="49" charset="-128"/>
            </a:endParaRP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36296" y="336890"/>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アクセシビリティ設定</a:t>
            </a:r>
          </a:p>
          <a:p>
            <a:r>
              <a:rPr lang="ja-JP" altLang="en-US" dirty="0">
                <a:latin typeface="BIZ UDゴシック" panose="020B0400000000000000" pitchFamily="49" charset="-128"/>
                <a:ea typeface="BIZ UDゴシック" panose="020B0400000000000000" pitchFamily="49" charset="-128"/>
              </a:rPr>
              <a:t>画面の明るさを調整</a:t>
            </a:r>
          </a:p>
        </p:txBody>
      </p:sp>
      <p:sp>
        <p:nvSpPr>
          <p:cNvPr id="18" name="矢印: 右 17">
            <a:extLst>
              <a:ext uri="{FF2B5EF4-FFF2-40B4-BE49-F238E27FC236}">
                <a16:creationId xmlns:a16="http://schemas.microsoft.com/office/drawing/2014/main" id="{17CF6170-BC58-45E2-8B34-70A18FD99B85}"/>
              </a:ext>
            </a:extLst>
          </p:cNvPr>
          <p:cNvSpPr/>
          <p:nvPr/>
        </p:nvSpPr>
        <p:spPr>
          <a:xfrm>
            <a:off x="2511641" y="4306782"/>
            <a:ext cx="511743" cy="5815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3B8FC881-D8DB-447F-9AA9-C62DAEA665EA}"/>
              </a:ext>
            </a:extLst>
          </p:cNvPr>
          <p:cNvSpPr/>
          <p:nvPr/>
        </p:nvSpPr>
        <p:spPr>
          <a:xfrm>
            <a:off x="317500" y="1581635"/>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8" name="テキスト ボックス 7">
            <a:extLst>
              <a:ext uri="{FF2B5EF4-FFF2-40B4-BE49-F238E27FC236}">
                <a16:creationId xmlns:a16="http://schemas.microsoft.com/office/drawing/2014/main" id="{1B518D34-9CF2-4625-906C-92712A44974E}"/>
              </a:ext>
            </a:extLst>
          </p:cNvPr>
          <p:cNvSpPr txBox="1"/>
          <p:nvPr/>
        </p:nvSpPr>
        <p:spPr>
          <a:xfrm>
            <a:off x="855845" y="1638895"/>
            <a:ext cx="3914788" cy="1200329"/>
          </a:xfrm>
          <a:prstGeom prst="rect">
            <a:avLst/>
          </a:prstGeom>
          <a:noFill/>
        </p:spPr>
        <p:txBody>
          <a:bodyPr wrap="square" lIns="91440" tIns="45720" rIns="91440" bIns="45720" rtlCol="0" anchor="t">
            <a:spAutoFit/>
          </a:bodyPr>
          <a:lstStyle/>
          <a:p>
            <a:pPr algn="just"/>
            <a:r>
              <a:rPr lang="en-US" altLang="ja-JP" b="1" dirty="0">
                <a:latin typeface="BIZ UDゴシック" panose="020B0400000000000000" pitchFamily="49" charset="-128"/>
                <a:ea typeface="BIZ UDゴシック" panose="020B0400000000000000" pitchFamily="49" charset="-128"/>
              </a:rPr>
              <a:t>Siri</a:t>
            </a:r>
            <a:r>
              <a:rPr lang="ja-JP" altLang="en-US" b="1" dirty="0">
                <a:latin typeface="BIZ UDゴシック" panose="020B0400000000000000" pitchFamily="49" charset="-128"/>
                <a:ea typeface="BIZ UDゴシック" panose="020B0400000000000000" pitchFamily="49" charset="-128"/>
              </a:rPr>
              <a:t>を起動して</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画面を明るく</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暗くして</a:t>
            </a: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と声をかけます。</a:t>
            </a:r>
            <a:endParaRPr lang="en-US" altLang="ja-JP" b="1" dirty="0">
              <a:latin typeface="BIZ UDゴシック" panose="020B0400000000000000" pitchFamily="49" charset="-128"/>
              <a:ea typeface="BIZ UDゴシック" panose="020B0400000000000000" pitchFamily="49" charset="-128"/>
            </a:endParaRPr>
          </a:p>
          <a:p>
            <a:pPr algn="just"/>
            <a:r>
              <a:rPr lang="ja-JP" altLang="en-US" b="1" dirty="0">
                <a:latin typeface="BIZ UDゴシック" panose="020B0400000000000000" pitchFamily="49" charset="-128"/>
                <a:ea typeface="BIZ UDゴシック" panose="020B0400000000000000" pitchFamily="49" charset="-128"/>
              </a:rPr>
              <a:t>調整後はホームボタンを１回押して</a:t>
            </a:r>
            <a:r>
              <a:rPr lang="en-US" altLang="ja-JP" b="1" dirty="0">
                <a:latin typeface="BIZ UDゴシック" panose="020B0400000000000000" pitchFamily="49" charset="-128"/>
                <a:ea typeface="BIZ UDゴシック" panose="020B0400000000000000" pitchFamily="49" charset="-128"/>
              </a:rPr>
              <a:t>Siri</a:t>
            </a:r>
            <a:r>
              <a:rPr lang="ja-JP" altLang="en-US" b="1" dirty="0">
                <a:latin typeface="BIZ UDゴシック" panose="020B0400000000000000" pitchFamily="49" charset="-128"/>
                <a:ea typeface="BIZ UDゴシック" panose="020B0400000000000000" pitchFamily="49" charset="-128"/>
              </a:rPr>
              <a:t>を終了します。</a:t>
            </a:r>
            <a:endParaRPr kumimoji="1" lang="ja-JP" altLang="en-US" b="1"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13F4B206-F8C5-4D1B-BB1A-996973B7C3D6}"/>
              </a:ext>
            </a:extLst>
          </p:cNvPr>
          <p:cNvSpPr txBox="1"/>
          <p:nvPr/>
        </p:nvSpPr>
        <p:spPr>
          <a:xfrm>
            <a:off x="5356290" y="1492364"/>
            <a:ext cx="2649644" cy="2130565"/>
          </a:xfrm>
          <a:prstGeom prst="rect">
            <a:avLst/>
          </a:prstGeom>
          <a:solidFill>
            <a:schemeClr val="bg1"/>
          </a:solidFill>
          <a:ln w="38100">
            <a:noFill/>
            <a:prstDash val="solid"/>
          </a:ln>
        </p:spPr>
        <p:txBody>
          <a:bodyPr wrap="square" lIns="91440" tIns="144000" rIns="91440" bIns="45720" anchor="t">
            <a:spAutoFit/>
          </a:bodyPr>
          <a:lstStyle/>
          <a:p>
            <a:pPr algn="just">
              <a:spcBef>
                <a:spcPts val="1800"/>
              </a:spcBef>
            </a:pPr>
            <a:r>
              <a:rPr lang="ja-JP" altLang="en-US" b="1" dirty="0">
                <a:latin typeface="BIZ UDゴシック" panose="020B0400000000000000" pitchFamily="49" charset="-128"/>
                <a:ea typeface="BIZ UDゴシック" panose="020B0400000000000000" pitchFamily="49" charset="-128"/>
              </a:rPr>
              <a:t>画面が明るすぎる場合や暗すぎる場合は、左スワイプで明るさ調整スライダに移動し、上や下にスワイプして段階的に明るさを調整してください。</a:t>
            </a:r>
            <a:endParaRPr lang="en-US" altLang="ja-JP" b="1" dirty="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E8E87D36-B4A7-4125-9E83-4BFA7F602217}"/>
              </a:ext>
            </a:extLst>
          </p:cNvPr>
          <p:cNvPicPr>
            <a:picLocks noChangeAspect="1"/>
          </p:cNvPicPr>
          <p:nvPr/>
        </p:nvPicPr>
        <p:blipFill>
          <a:blip r:embed="rId3"/>
          <a:stretch>
            <a:fillRect/>
          </a:stretch>
        </p:blipFill>
        <p:spPr>
          <a:xfrm>
            <a:off x="713054" y="2966112"/>
            <a:ext cx="1622321" cy="3515030"/>
          </a:xfrm>
          <a:prstGeom prst="rect">
            <a:avLst/>
          </a:prstGeom>
        </p:spPr>
      </p:pic>
      <p:pic>
        <p:nvPicPr>
          <p:cNvPr id="6" name="図 5">
            <a:extLst>
              <a:ext uri="{FF2B5EF4-FFF2-40B4-BE49-F238E27FC236}">
                <a16:creationId xmlns:a16="http://schemas.microsoft.com/office/drawing/2014/main" id="{4FDE62F3-EFCE-4FEF-AFB9-65F91AEE2C71}"/>
              </a:ext>
            </a:extLst>
          </p:cNvPr>
          <p:cNvPicPr>
            <a:picLocks noChangeAspect="1"/>
          </p:cNvPicPr>
          <p:nvPr/>
        </p:nvPicPr>
        <p:blipFill>
          <a:blip r:embed="rId4"/>
          <a:stretch>
            <a:fillRect/>
          </a:stretch>
        </p:blipFill>
        <p:spPr>
          <a:xfrm>
            <a:off x="3151880" y="2966112"/>
            <a:ext cx="1622321" cy="3515030"/>
          </a:xfrm>
          <a:prstGeom prst="rect">
            <a:avLst/>
          </a:prstGeom>
        </p:spPr>
      </p:pic>
      <p:pic>
        <p:nvPicPr>
          <p:cNvPr id="13" name="図 12">
            <a:extLst>
              <a:ext uri="{FF2B5EF4-FFF2-40B4-BE49-F238E27FC236}">
                <a16:creationId xmlns:a16="http://schemas.microsoft.com/office/drawing/2014/main" id="{47CC1BAE-508B-473A-914E-1401E7FC3D8C}"/>
              </a:ext>
            </a:extLst>
          </p:cNvPr>
          <p:cNvPicPr>
            <a:picLocks noChangeAspect="1"/>
          </p:cNvPicPr>
          <p:nvPr/>
        </p:nvPicPr>
        <p:blipFill>
          <a:blip r:embed="rId5"/>
          <a:stretch>
            <a:fillRect/>
          </a:stretch>
        </p:blipFill>
        <p:spPr>
          <a:xfrm>
            <a:off x="8264063" y="1679159"/>
            <a:ext cx="1799985" cy="1811985"/>
          </a:xfrm>
          <a:prstGeom prst="rect">
            <a:avLst/>
          </a:prstGeom>
        </p:spPr>
      </p:pic>
      <p:sp>
        <p:nvSpPr>
          <p:cNvPr id="12" name="正方形/長方形 11">
            <a:extLst>
              <a:ext uri="{FF2B5EF4-FFF2-40B4-BE49-F238E27FC236}">
                <a16:creationId xmlns:a16="http://schemas.microsoft.com/office/drawing/2014/main" id="{E8935F36-5443-7BE8-2A96-023705D1FAAA}"/>
              </a:ext>
            </a:extLst>
          </p:cNvPr>
          <p:cNvSpPr/>
          <p:nvPr/>
        </p:nvSpPr>
        <p:spPr>
          <a:xfrm>
            <a:off x="4855806" y="1638895"/>
            <a:ext cx="500484"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 name="テキスト ボックス 1">
            <a:extLst>
              <a:ext uri="{FF2B5EF4-FFF2-40B4-BE49-F238E27FC236}">
                <a16:creationId xmlns:a16="http://schemas.microsoft.com/office/drawing/2014/main" id="{BCA11019-2B80-2EB0-C29D-120B79CB411D}"/>
              </a:ext>
            </a:extLst>
          </p:cNvPr>
          <p:cNvSpPr txBox="1"/>
          <p:nvPr/>
        </p:nvSpPr>
        <p:spPr>
          <a:xfrm>
            <a:off x="5343340" y="5462290"/>
            <a:ext cx="4624056" cy="923330"/>
          </a:xfrm>
          <a:prstGeom prst="rect">
            <a:avLst/>
          </a:prstGeom>
          <a:solidFill>
            <a:srgbClr val="FFFF99"/>
          </a:solidFill>
          <a:ln>
            <a:solidFill>
              <a:schemeClr val="tx1"/>
            </a:solidFill>
          </a:ln>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rPr>
              <a:t>その他にも、</a:t>
            </a:r>
            <a:r>
              <a:rPr lang="en-US" altLang="ja-JP" b="1" dirty="0">
                <a:latin typeface="BIZ UDゴシック" panose="020B0400000000000000" pitchFamily="49" charset="-128"/>
                <a:ea typeface="BIZ UDゴシック" panose="020B0400000000000000" pitchFamily="49" charset="-128"/>
              </a:rPr>
              <a:t>Siri</a:t>
            </a:r>
            <a:r>
              <a:rPr lang="ja-JP" altLang="en-US" b="1" dirty="0">
                <a:latin typeface="BIZ UDゴシック" panose="020B0400000000000000" pitchFamily="49" charset="-128"/>
                <a:ea typeface="BIZ UDゴシック" panose="020B0400000000000000" pitchFamily="49" charset="-128"/>
              </a:rPr>
              <a:t>を起動して</a:t>
            </a: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画面の明るさを５０％にして</a:t>
            </a: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など最大の明るさに対する割合を伝えて調整することも可能です。</a:t>
            </a:r>
            <a:endParaRPr kumimoji="1" lang="ja-JP" altLang="en-US" dirty="0"/>
          </a:p>
        </p:txBody>
      </p:sp>
      <p:sp>
        <p:nvSpPr>
          <p:cNvPr id="5" name="テキスト ボックス 4">
            <a:extLst>
              <a:ext uri="{FF2B5EF4-FFF2-40B4-BE49-F238E27FC236}">
                <a16:creationId xmlns:a16="http://schemas.microsoft.com/office/drawing/2014/main" id="{CC4992D1-E5BC-4DD5-0F80-68B5A30F1CBE}"/>
              </a:ext>
            </a:extLst>
          </p:cNvPr>
          <p:cNvSpPr txBox="1"/>
          <p:nvPr/>
        </p:nvSpPr>
        <p:spPr>
          <a:xfrm>
            <a:off x="5400218" y="4055590"/>
            <a:ext cx="4481856" cy="923330"/>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rPr>
              <a:t>調整後は、左記の手順と同じようにホームボタン（サイドボタン）を一回押し、</a:t>
            </a:r>
            <a:r>
              <a:rPr lang="en-US" altLang="ja-JP" b="1" dirty="0">
                <a:latin typeface="BIZ UDゴシック" panose="020B0400000000000000" pitchFamily="49" charset="-128"/>
                <a:ea typeface="BIZ UDゴシック" panose="020B0400000000000000" pitchFamily="49" charset="-128"/>
              </a:rPr>
              <a:t>Siri</a:t>
            </a:r>
            <a:r>
              <a:rPr lang="ja-JP" altLang="en-US" b="1" dirty="0">
                <a:latin typeface="BIZ UDゴシック" panose="020B0400000000000000" pitchFamily="49" charset="-128"/>
                <a:ea typeface="BIZ UDゴシック" panose="020B0400000000000000" pitchFamily="49" charset="-128"/>
              </a:rPr>
              <a:t>を終了します。</a:t>
            </a:r>
            <a:endParaRPr lang="en-US" altLang="ja-JP" b="1" dirty="0">
              <a:latin typeface="BIZ UDゴシック" panose="020B0400000000000000" pitchFamily="49" charset="-128"/>
              <a:ea typeface="BIZ UDゴシック" panose="020B0400000000000000" pitchFamily="49" charset="-128"/>
            </a:endParaRPr>
          </a:p>
        </p:txBody>
      </p:sp>
      <p:sp>
        <p:nvSpPr>
          <p:cNvPr id="14" name="正方形/長方形 13">
            <a:extLst>
              <a:ext uri="{FF2B5EF4-FFF2-40B4-BE49-F238E27FC236}">
                <a16:creationId xmlns:a16="http://schemas.microsoft.com/office/drawing/2014/main" id="{53236547-AB26-2F42-F6CE-47D7AF13EBFB}"/>
              </a:ext>
            </a:extLst>
          </p:cNvPr>
          <p:cNvSpPr/>
          <p:nvPr/>
        </p:nvSpPr>
        <p:spPr>
          <a:xfrm>
            <a:off x="4930706" y="3939922"/>
            <a:ext cx="500484"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226427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340000" y="720000"/>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5439" dirty="0">
                <a:solidFill>
                  <a:srgbClr val="009650"/>
                </a:solidFill>
                <a:latin typeface="BIZ UDゴシック" panose="020B0400000000000000" pitchFamily="49" charset="-128"/>
                <a:ea typeface="BIZ UDゴシック" panose="020B0400000000000000" pitchFamily="49" charset="-128"/>
              </a:rPr>
              <a:t>1</a:t>
            </a:r>
            <a:endParaRPr lang="ja-JP" altLang="en-US" sz="15439" dirty="0">
              <a:solidFill>
                <a:srgbClr val="009650"/>
              </a:solidFill>
              <a:latin typeface="BIZ UDゴシック" panose="020B0400000000000000" pitchFamily="49" charset="-128"/>
              <a:ea typeface="BIZ UDゴシック" panose="020B0400000000000000" pitchFamily="49" charset="-128"/>
            </a:endParaRPr>
          </a:p>
          <a:p>
            <a:pPr defTabSz="1054100">
              <a:lnSpc>
                <a:spcPct val="100000"/>
              </a:lnSpc>
            </a:pPr>
            <a:r>
              <a:rPr lang="en-US" altLang="ja-JP" sz="5400" dirty="0">
                <a:solidFill>
                  <a:srgbClr val="000000"/>
                </a:solidFill>
                <a:latin typeface="BIZ UDゴシック" panose="020B0400000000000000" pitchFamily="49" charset="-128"/>
                <a:ea typeface="BIZ UDゴシック" panose="020B0400000000000000" pitchFamily="49" charset="-128"/>
              </a:rPr>
              <a:t>iPhone</a:t>
            </a:r>
            <a:r>
              <a:rPr lang="ja-JP" altLang="en-US" sz="5400" dirty="0">
                <a:solidFill>
                  <a:srgbClr val="000000"/>
                </a:solidFill>
                <a:latin typeface="BIZ UDゴシック" panose="020B0400000000000000" pitchFamily="49" charset="-128"/>
                <a:ea typeface="BIZ UDゴシック" panose="020B0400000000000000" pitchFamily="49" charset="-128"/>
              </a:rPr>
              <a:t>の各部名称と</a:t>
            </a:r>
            <a:endParaRPr lang="en-US" altLang="ja-JP" sz="5400" dirty="0">
              <a:solidFill>
                <a:srgbClr val="000000"/>
              </a:solidFill>
              <a:latin typeface="BIZ UDゴシック" panose="020B0400000000000000" pitchFamily="49" charset="-128"/>
              <a:ea typeface="BIZ UDゴシック" panose="020B0400000000000000" pitchFamily="49" charset="-128"/>
            </a:endParaRPr>
          </a:p>
          <a:p>
            <a:pPr defTabSz="1054100">
              <a:lnSpc>
                <a:spcPct val="100000"/>
              </a:lnSpc>
            </a:pPr>
            <a:r>
              <a:rPr lang="ja-JP" altLang="en-US" sz="5400" dirty="0">
                <a:solidFill>
                  <a:srgbClr val="000000"/>
                </a:solidFill>
                <a:latin typeface="BIZ UDゴシック" panose="020B0400000000000000" pitchFamily="49" charset="-128"/>
                <a:ea typeface="BIZ UDゴシック" panose="020B0400000000000000" pitchFamily="49" charset="-128"/>
              </a:rPr>
              <a:t>電源操作</a:t>
            </a:r>
            <a:endParaRPr lang="en-US" altLang="ja-JP" sz="5400" dirty="0">
              <a:solidFill>
                <a:srgbClr val="000000"/>
              </a:solidFill>
              <a:latin typeface="BIZ UDゴシック" panose="020B0400000000000000" pitchFamily="49" charset="-128"/>
              <a:ea typeface="BIZ UDゴシック" panose="020B0400000000000000" pitchFamily="49" charset="-128"/>
            </a:endParaRPr>
          </a:p>
        </p:txBody>
      </p:sp>
      <p:pic>
        <p:nvPicPr>
          <p:cNvPr id="6146" name="Picture 2" descr="座りながらスマホを使う人のイラスト（女性）">
            <a:extLst>
              <a:ext uri="{FF2B5EF4-FFF2-40B4-BE49-F238E27FC236}">
                <a16:creationId xmlns:a16="http://schemas.microsoft.com/office/drawing/2014/main" id="{86A5467E-3F91-4DA4-937B-AA5F0D6E4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4657725"/>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FED94BE8-A4B4-E1B4-589B-67E8BDFCE332}"/>
              </a:ext>
            </a:extLst>
          </p:cNvPr>
          <p:cNvSpPr txBox="1"/>
          <p:nvPr/>
        </p:nvSpPr>
        <p:spPr>
          <a:xfrm>
            <a:off x="2603500" y="5534025"/>
            <a:ext cx="6553200" cy="400110"/>
          </a:xfrm>
          <a:prstGeom prst="rect">
            <a:avLst/>
          </a:prstGeom>
          <a:noFill/>
        </p:spPr>
        <p:txBody>
          <a:bodyPr wrap="square" rtlCol="0">
            <a:spAutoFit/>
          </a:bodyPr>
          <a:lstStyle/>
          <a:p>
            <a:r>
              <a:rPr lang="ja-JP" altLang="en-US" sz="2000" b="1" dirty="0">
                <a:effectLst/>
                <a:latin typeface="BIZ UDゴシック" panose="020B0400000000000000" pitchFamily="49" charset="-128"/>
                <a:ea typeface="BIZ UDゴシック" panose="020B0400000000000000" pitchFamily="49" charset="-128"/>
              </a:rPr>
              <a:t>アイフォンの主要なボタンやスイッチの位置と名称です​。</a:t>
            </a:r>
          </a:p>
        </p:txBody>
      </p:sp>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00642" y="491429"/>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latin typeface="BIZ UDゴシック" panose="020B0400000000000000" pitchFamily="49" charset="-128"/>
                <a:ea typeface="BIZ UDゴシック" panose="020B0400000000000000" pitchFamily="49" charset="-128"/>
              </a:rPr>
              <a:t>1-A</a:t>
            </a:r>
            <a:endParaRPr lang="en-US" dirty="0">
              <a:latin typeface="BIZ UDゴシック" panose="020B0400000000000000" pitchFamily="49" charset="-128"/>
              <a:ea typeface="BIZ UDゴシック" panose="020B0400000000000000" pitchFamily="49" charset="-128"/>
            </a:endParaRP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40000" y="337780"/>
            <a:ext cx="7889209" cy="923330"/>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en-US" altLang="ja-JP" sz="3000" dirty="0">
                <a:latin typeface="BIZ UDゴシック" panose="020B0400000000000000" pitchFamily="49" charset="-128"/>
                <a:ea typeface="BIZ UDゴシック" panose="020B0400000000000000" pitchFamily="49" charset="-128"/>
              </a:rPr>
              <a:t>iPhone</a:t>
            </a:r>
            <a:r>
              <a:rPr lang="ja-JP" altLang="en-US" sz="3000" dirty="0">
                <a:latin typeface="BIZ UDゴシック" panose="020B0400000000000000" pitchFamily="49" charset="-128"/>
                <a:ea typeface="BIZ UDゴシック" panose="020B0400000000000000" pitchFamily="49" charset="-128"/>
              </a:rPr>
              <a:t>の各部名称と電源操作</a:t>
            </a:r>
          </a:p>
          <a:p>
            <a:r>
              <a:rPr lang="ja-JP" altLang="en-US" sz="3000" dirty="0">
                <a:latin typeface="BIZ UDゴシック" panose="020B0400000000000000" pitchFamily="49" charset="-128"/>
                <a:ea typeface="BIZ UDゴシック" panose="020B0400000000000000" pitchFamily="49" charset="-128"/>
              </a:rPr>
              <a:t>本体各部の名称</a:t>
            </a:r>
            <a:r>
              <a:rPr lang="en-US" altLang="ja-JP" sz="3000" dirty="0">
                <a:latin typeface="BIZ UDゴシック" panose="020B0400000000000000" pitchFamily="49" charset="-128"/>
                <a:ea typeface="BIZ UDゴシック" panose="020B0400000000000000" pitchFamily="49" charset="-128"/>
              </a:rPr>
              <a:t>【</a:t>
            </a:r>
            <a:r>
              <a:rPr lang="ja-JP" altLang="en-US" sz="3000" dirty="0">
                <a:latin typeface="BIZ UDゴシック" panose="020B0400000000000000" pitchFamily="49" charset="-128"/>
                <a:ea typeface="BIZ UDゴシック" panose="020B0400000000000000" pitchFamily="49" charset="-128"/>
              </a:rPr>
              <a:t>ホームボタンのある機種</a:t>
            </a:r>
            <a:r>
              <a:rPr lang="en-US" altLang="ja-JP" sz="3000" dirty="0">
                <a:latin typeface="BIZ UDゴシック" panose="020B0400000000000000" pitchFamily="49" charset="-128"/>
                <a:ea typeface="BIZ UDゴシック" panose="020B0400000000000000" pitchFamily="49" charset="-128"/>
              </a:rPr>
              <a:t>】</a:t>
            </a:r>
          </a:p>
        </p:txBody>
      </p:sp>
      <p:sp>
        <p:nvSpPr>
          <p:cNvPr id="81" name="テキスト ボックス 80">
            <a:extLst>
              <a:ext uri="{FF2B5EF4-FFF2-40B4-BE49-F238E27FC236}">
                <a16:creationId xmlns:a16="http://schemas.microsoft.com/office/drawing/2014/main" id="{7CEE35E8-E9AC-4461-8E2D-F256541F0861}"/>
              </a:ext>
            </a:extLst>
          </p:cNvPr>
          <p:cNvSpPr txBox="1"/>
          <p:nvPr/>
        </p:nvSpPr>
        <p:spPr>
          <a:xfrm>
            <a:off x="3854976" y="1513563"/>
            <a:ext cx="6374233" cy="4100335"/>
          </a:xfrm>
          <a:prstGeom prst="rect">
            <a:avLst/>
          </a:prstGeom>
          <a:solidFill>
            <a:srgbClr val="FFFF99"/>
          </a:solidFill>
          <a:ln w="38100">
            <a:solidFill>
              <a:schemeClr val="tx1"/>
            </a:solidFill>
            <a:prstDash val="solid"/>
          </a:ln>
        </p:spPr>
        <p:txBody>
          <a:bodyPr wrap="square" tIns="144000">
            <a:spAutoFit/>
          </a:bodyPr>
          <a:lstStyle/>
          <a:p>
            <a:pPr algn="just">
              <a:spcBef>
                <a:spcPts val="600"/>
              </a:spcBef>
            </a:pPr>
            <a:r>
              <a:rPr lang="ja-JP" altLang="en-US" sz="1600" b="1" dirty="0">
                <a:latin typeface="BIZ UDゴシック" panose="020B0400000000000000" pitchFamily="49" charset="-128"/>
                <a:ea typeface="BIZ UDゴシック" panose="020B0400000000000000" pitchFamily="49" charset="-128"/>
              </a:rPr>
              <a:t>❶ホームボタン</a:t>
            </a:r>
            <a:r>
              <a:rPr lang="en-US" altLang="ja-JP" sz="1600" b="1" dirty="0">
                <a:latin typeface="BIZ UDゴシック" panose="020B0400000000000000" pitchFamily="49" charset="-128"/>
                <a:ea typeface="BIZ UDゴシック" panose="020B0400000000000000" pitchFamily="49" charset="-128"/>
              </a:rPr>
              <a:t>/Touch (</a:t>
            </a:r>
            <a:r>
              <a:rPr lang="ja-JP" altLang="en-US" sz="1600" b="1" dirty="0">
                <a:latin typeface="BIZ UDゴシック" panose="020B0400000000000000" pitchFamily="49" charset="-128"/>
                <a:ea typeface="BIZ UDゴシック" panose="020B0400000000000000" pitchFamily="49" charset="-128"/>
              </a:rPr>
              <a:t>タッチ）</a:t>
            </a:r>
            <a:r>
              <a:rPr lang="en-US" altLang="ja-JP" sz="1600" b="1" dirty="0">
                <a:latin typeface="BIZ UDゴシック" panose="020B0400000000000000" pitchFamily="49" charset="-128"/>
                <a:ea typeface="BIZ UDゴシック" panose="020B0400000000000000" pitchFamily="49" charset="-128"/>
              </a:rPr>
              <a:t>ID </a:t>
            </a:r>
            <a:r>
              <a:rPr lang="ja-JP" altLang="en-US" sz="1600" b="1" dirty="0">
                <a:latin typeface="BIZ UDゴシック" panose="020B0400000000000000" pitchFamily="49" charset="-128"/>
                <a:ea typeface="BIZ UDゴシック" panose="020B0400000000000000" pitchFamily="49" charset="-128"/>
              </a:rPr>
              <a:t>センサー</a:t>
            </a:r>
            <a:endParaRPr lang="en-US" altLang="ja-JP" sz="1600" b="1" dirty="0">
              <a:latin typeface="BIZ UDゴシック" panose="020B0400000000000000" pitchFamily="49" charset="-128"/>
              <a:ea typeface="BIZ UDゴシック" panose="020B0400000000000000" pitchFamily="49" charset="-128"/>
            </a:endParaRPr>
          </a:p>
          <a:p>
            <a:r>
              <a:rPr lang="ja-JP" altLang="en-US" sz="1600" b="1" dirty="0">
                <a:latin typeface="BIZ UDゴシック" panose="020B0400000000000000" pitchFamily="49" charset="-128"/>
                <a:ea typeface="BIZ UDゴシック" panose="020B0400000000000000" pitchFamily="49" charset="-128"/>
              </a:rPr>
              <a:t>　</a:t>
            </a:r>
            <a:r>
              <a:rPr lang="en-US" altLang="ja-JP" sz="1600" b="1" dirty="0">
                <a:latin typeface="BIZ UDゴシック" panose="020B0400000000000000" pitchFamily="49" charset="-128"/>
                <a:ea typeface="BIZ UDゴシック" panose="020B0400000000000000" pitchFamily="49" charset="-128"/>
              </a:rPr>
              <a:t>iPhone</a:t>
            </a:r>
            <a:r>
              <a:rPr lang="ja-JP" altLang="en-US" sz="1600" b="1" dirty="0">
                <a:latin typeface="BIZ UDゴシック" panose="020B0400000000000000" pitchFamily="49" charset="-128"/>
                <a:ea typeface="BIZ UDゴシック" panose="020B0400000000000000" pitchFamily="49" charset="-128"/>
              </a:rPr>
              <a:t>のロックを解除したり、アプリ使用中にホーム画面に戻る時などに使用します。このボタンを長押しすると</a:t>
            </a:r>
            <a:r>
              <a:rPr lang="en-US" altLang="ja-JP" sz="1600" b="1" dirty="0">
                <a:latin typeface="BIZ UDゴシック" panose="020B0400000000000000" pitchFamily="49" charset="-128"/>
                <a:ea typeface="BIZ UDゴシック" panose="020B0400000000000000" pitchFamily="49" charset="-128"/>
              </a:rPr>
              <a:t>Siri</a:t>
            </a:r>
            <a:r>
              <a:rPr lang="ja-JP" altLang="en-US" sz="1600" b="1" dirty="0">
                <a:latin typeface="BIZ UDゴシック" panose="020B0400000000000000" pitchFamily="49" charset="-128"/>
                <a:ea typeface="BIZ UDゴシック" panose="020B0400000000000000" pitchFamily="49" charset="-128"/>
              </a:rPr>
              <a:t>を呼び出すことが出来ます。また設定を行うと、</a:t>
            </a:r>
            <a:r>
              <a:rPr lang="en-US" altLang="ja-JP" sz="1600" b="1" dirty="0">
                <a:latin typeface="BIZ UDゴシック" panose="020B0400000000000000" pitchFamily="49" charset="-128"/>
                <a:ea typeface="BIZ UDゴシック" panose="020B0400000000000000" pitchFamily="49" charset="-128"/>
              </a:rPr>
              <a:t>3</a:t>
            </a:r>
            <a:r>
              <a:rPr lang="ja-JP" altLang="en-US" sz="1600" b="1" dirty="0">
                <a:latin typeface="BIZ UDゴシック" panose="020B0400000000000000" pitchFamily="49" charset="-128"/>
                <a:ea typeface="BIZ UDゴシック" panose="020B0400000000000000" pitchFamily="49" charset="-128"/>
              </a:rPr>
              <a:t>回連続で押すことで、</a:t>
            </a:r>
            <a:r>
              <a:rPr lang="en-US" altLang="ja-JP" sz="1600" b="1" dirty="0" err="1">
                <a:latin typeface="BIZ UDゴシック" panose="020B0400000000000000" pitchFamily="49" charset="-128"/>
                <a:ea typeface="BIZ UDゴシック" panose="020B0400000000000000" pitchFamily="49" charset="-128"/>
              </a:rPr>
              <a:t>VoiceOver</a:t>
            </a:r>
            <a:r>
              <a:rPr lang="ja-JP" altLang="en-US" sz="1600" b="1" dirty="0">
                <a:latin typeface="BIZ UDゴシック" panose="020B0400000000000000" pitchFamily="49" charset="-128"/>
                <a:ea typeface="BIZ UDゴシック" panose="020B0400000000000000" pitchFamily="49" charset="-128"/>
              </a:rPr>
              <a:t>や反転表示など、アクセシビリティ機能をオンオフする設定も可能です。</a:t>
            </a:r>
            <a:endParaRPr lang="en-US" altLang="ja-JP" sz="1600" b="1" dirty="0">
              <a:latin typeface="BIZ UDゴシック" panose="020B0400000000000000" pitchFamily="49" charset="-128"/>
              <a:ea typeface="BIZ UDゴシック" panose="020B0400000000000000" pitchFamily="49" charset="-128"/>
            </a:endParaRPr>
          </a:p>
          <a:p>
            <a:pPr>
              <a:spcBef>
                <a:spcPts val="1200"/>
              </a:spcBef>
            </a:pPr>
            <a:r>
              <a:rPr lang="ja-JP" altLang="en-US" sz="1600" b="1" dirty="0">
                <a:latin typeface="BIZ UDゴシック" panose="020B0400000000000000" pitchFamily="49" charset="-128"/>
                <a:ea typeface="BIZ UDゴシック" panose="020B0400000000000000" pitchFamily="49" charset="-128"/>
              </a:rPr>
              <a:t>❷サイドボタン</a:t>
            </a:r>
            <a:endParaRPr lang="en-US" altLang="ja-JP" sz="1600" b="1" dirty="0">
              <a:latin typeface="BIZ UDゴシック" panose="020B0400000000000000" pitchFamily="49" charset="-128"/>
              <a:ea typeface="BIZ UDゴシック" panose="020B0400000000000000" pitchFamily="49" charset="-128"/>
            </a:endParaRPr>
          </a:p>
          <a:p>
            <a:r>
              <a:rPr lang="ja-JP" altLang="en-US" sz="1600" b="1" dirty="0">
                <a:latin typeface="BIZ UDゴシック" panose="020B0400000000000000" pitchFamily="49" charset="-128"/>
                <a:ea typeface="BIZ UDゴシック" panose="020B0400000000000000" pitchFamily="49" charset="-128"/>
              </a:rPr>
              <a:t>　</a:t>
            </a:r>
            <a:r>
              <a:rPr lang="en-US" altLang="ja-JP" sz="1600" b="1" dirty="0">
                <a:latin typeface="BIZ UDゴシック" panose="020B0400000000000000" pitchFamily="49" charset="-128"/>
                <a:ea typeface="BIZ UDゴシック" panose="020B0400000000000000" pitchFamily="49" charset="-128"/>
              </a:rPr>
              <a:t>iPhone</a:t>
            </a:r>
            <a:r>
              <a:rPr lang="ja-JP" altLang="en-US" sz="1600" b="1" dirty="0">
                <a:latin typeface="BIZ UDゴシック" panose="020B0400000000000000" pitchFamily="49" charset="-128"/>
                <a:ea typeface="BIZ UDゴシック" panose="020B0400000000000000" pitchFamily="49" charset="-128"/>
              </a:rPr>
              <a:t>のスリープを解除したり、スリープモードにする時に利用します。また、電源を入れたり、切ったりする際にも使用します。</a:t>
            </a:r>
            <a:endParaRPr lang="en-US" altLang="ja-JP" sz="1600" b="1" dirty="0">
              <a:latin typeface="BIZ UDゴシック" panose="020B0400000000000000" pitchFamily="49" charset="-128"/>
              <a:ea typeface="BIZ UDゴシック" panose="020B0400000000000000" pitchFamily="49" charset="-128"/>
            </a:endParaRPr>
          </a:p>
          <a:p>
            <a:pPr>
              <a:spcBef>
                <a:spcPts val="1200"/>
              </a:spcBef>
            </a:pPr>
            <a:r>
              <a:rPr lang="ja-JP" altLang="en-US" sz="1600" b="1" dirty="0">
                <a:latin typeface="BIZ UDゴシック" panose="020B0400000000000000" pitchFamily="49" charset="-128"/>
                <a:ea typeface="BIZ UDゴシック" panose="020B0400000000000000" pitchFamily="49" charset="-128"/>
              </a:rPr>
              <a:t>❸着信</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サイレントスイッチ</a:t>
            </a:r>
            <a:endParaRPr lang="en-US" altLang="ja-JP" sz="1600" b="1" dirty="0">
              <a:latin typeface="BIZ UDゴシック" panose="020B0400000000000000" pitchFamily="49" charset="-128"/>
              <a:ea typeface="BIZ UDゴシック" panose="020B0400000000000000" pitchFamily="49" charset="-128"/>
            </a:endParaRPr>
          </a:p>
          <a:p>
            <a:pPr algn="just"/>
            <a:r>
              <a:rPr lang="ja-JP" altLang="en-US" sz="1600" b="1" dirty="0">
                <a:latin typeface="BIZ UDゴシック" panose="020B0400000000000000" pitchFamily="49" charset="-128"/>
                <a:ea typeface="BIZ UDゴシック" panose="020B0400000000000000" pitchFamily="49" charset="-128"/>
              </a:rPr>
              <a:t>　スイッチを背面側にスライドすると消音モードになります。</a:t>
            </a:r>
            <a:endParaRPr lang="en-US" altLang="ja-JP" sz="1600" b="1" dirty="0">
              <a:latin typeface="BIZ UDゴシック" panose="020B0400000000000000" pitchFamily="49" charset="-128"/>
              <a:ea typeface="BIZ UDゴシック" panose="020B0400000000000000" pitchFamily="49" charset="-128"/>
            </a:endParaRPr>
          </a:p>
          <a:p>
            <a:pPr algn="just">
              <a:spcBef>
                <a:spcPts val="1200"/>
              </a:spcBef>
            </a:pPr>
            <a:r>
              <a:rPr lang="ja-JP" altLang="en-US" sz="1600" b="1" dirty="0">
                <a:latin typeface="BIZ UDゴシック" panose="020B0400000000000000" pitchFamily="49" charset="-128"/>
                <a:ea typeface="BIZ UDゴシック" panose="020B0400000000000000" pitchFamily="49" charset="-128"/>
              </a:rPr>
              <a:t>❹音量ボタン</a:t>
            </a:r>
          </a:p>
          <a:p>
            <a:pPr algn="just"/>
            <a:r>
              <a:rPr lang="ja-JP" altLang="en-US" sz="1600" b="1" dirty="0">
                <a:latin typeface="BIZ UDゴシック" panose="020B0400000000000000" pitchFamily="49" charset="-128"/>
                <a:ea typeface="BIZ UDゴシック" panose="020B0400000000000000" pitchFamily="49" charset="-128"/>
              </a:rPr>
              <a:t>　上のボタンを押すと音量が上がります。</a:t>
            </a:r>
            <a:endParaRPr lang="en-US" altLang="ja-JP" sz="1600" b="1" dirty="0">
              <a:latin typeface="BIZ UDゴシック" panose="020B0400000000000000" pitchFamily="49" charset="-128"/>
              <a:ea typeface="BIZ UDゴシック" panose="020B0400000000000000" pitchFamily="49" charset="-128"/>
            </a:endParaRPr>
          </a:p>
          <a:p>
            <a:pPr algn="just"/>
            <a:r>
              <a:rPr lang="ja-JP" altLang="en-US" sz="1600" b="1" dirty="0">
                <a:latin typeface="BIZ UDゴシック" panose="020B0400000000000000" pitchFamily="49" charset="-128"/>
                <a:ea typeface="BIZ UDゴシック" panose="020B0400000000000000" pitchFamily="49" charset="-128"/>
              </a:rPr>
              <a:t>　下のボタンを押すと音量が下がります。</a:t>
            </a:r>
            <a:endParaRPr lang="en-US" altLang="ja-JP" sz="1600" b="1"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B130CD2C-020C-4C10-BC5B-8C4CE141F5C5}"/>
              </a:ext>
            </a:extLst>
          </p:cNvPr>
          <p:cNvPicPr>
            <a:picLocks noChangeAspect="1"/>
          </p:cNvPicPr>
          <p:nvPr/>
        </p:nvPicPr>
        <p:blipFill>
          <a:blip r:embed="rId3"/>
          <a:stretch>
            <a:fillRect/>
          </a:stretch>
        </p:blipFill>
        <p:spPr>
          <a:xfrm>
            <a:off x="248384" y="1808976"/>
            <a:ext cx="3603176" cy="3469651"/>
          </a:xfrm>
          <a:prstGeom prst="rect">
            <a:avLst/>
          </a:prstGeom>
        </p:spPr>
      </p:pic>
      <p:sp>
        <p:nvSpPr>
          <p:cNvPr id="3" name="テキスト ボックス 2">
            <a:extLst>
              <a:ext uri="{FF2B5EF4-FFF2-40B4-BE49-F238E27FC236}">
                <a16:creationId xmlns:a16="http://schemas.microsoft.com/office/drawing/2014/main" id="{0385E9A4-CB91-460A-EDC2-EFF5B540EF5F}"/>
              </a:ext>
            </a:extLst>
          </p:cNvPr>
          <p:cNvSpPr txBox="1"/>
          <p:nvPr/>
        </p:nvSpPr>
        <p:spPr>
          <a:xfrm>
            <a:off x="698500" y="6114745"/>
            <a:ext cx="9404361" cy="830997"/>
          </a:xfrm>
          <a:prstGeom prst="rect">
            <a:avLst/>
          </a:prstGeom>
          <a:noFill/>
        </p:spPr>
        <p:txBody>
          <a:bodyPr wrap="square" rtlCol="0">
            <a:spAutoFit/>
          </a:bodyPr>
          <a:lstStyle/>
          <a:p>
            <a:pPr>
              <a:spcBef>
                <a:spcPts val="600"/>
              </a:spcBef>
            </a:pPr>
            <a:r>
              <a:rPr lang="ja-JP" altLang="en-US" sz="1600" b="1" dirty="0">
                <a:latin typeface="BIZ UDゴシック" panose="020B0400000000000000" pitchFamily="49" charset="-128"/>
                <a:ea typeface="BIZ UDゴシック" panose="020B0400000000000000" pitchFamily="49" charset="-128"/>
              </a:rPr>
              <a:t>　スリープモードにすると、画面が消えて、意図しないタッチ操作や余計なバッテリーの消費を抑えられます。数分操作しなければ、自動的にスリープモードに移ります。スリープモードの状態で、もう一度電源ボタンを軽く押すと、スリープモードが解除できます。</a:t>
            </a:r>
            <a:endParaRPr kumimoji="1" lang="ja-JP" altLang="en-US"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BF8208A6-3AAA-2967-41D4-5CC5AF409D90}"/>
              </a:ext>
            </a:extLst>
          </p:cNvPr>
          <p:cNvSpPr txBox="1"/>
          <p:nvPr/>
        </p:nvSpPr>
        <p:spPr>
          <a:xfrm>
            <a:off x="698500" y="5729394"/>
            <a:ext cx="2774961" cy="369332"/>
          </a:xfrm>
          <a:prstGeom prst="rect">
            <a:avLst/>
          </a:prstGeom>
          <a:noFill/>
        </p:spPr>
        <p:txBody>
          <a:bodyPr wrap="square" rtlCol="0">
            <a:spAutoFit/>
          </a:bodyPr>
          <a:lstStyle/>
          <a:p>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スリープモード</a:t>
            </a:r>
            <a:r>
              <a:rPr lang="en-US" altLang="ja-JP" sz="1800" b="1"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8945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9500" y="553203"/>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latin typeface="BIZ UDゴシック" panose="020B0400000000000000" pitchFamily="49" charset="-128"/>
                <a:ea typeface="BIZ UDゴシック" panose="020B0400000000000000" pitchFamily="49" charset="-128"/>
              </a:rPr>
              <a:t>1-A</a:t>
            </a:r>
            <a:endParaRPr lang="en-US" dirty="0">
              <a:latin typeface="BIZ UDゴシック" panose="020B0400000000000000" pitchFamily="49" charset="-128"/>
              <a:ea typeface="BIZ UDゴシック" panose="020B0400000000000000" pitchFamily="49" charset="-128"/>
            </a:endParaRP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39998" y="351898"/>
            <a:ext cx="8188302" cy="923330"/>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en-US" altLang="ja-JP" sz="3000" dirty="0">
                <a:latin typeface="BIZ UDゴシック" panose="020B0400000000000000" pitchFamily="49" charset="-128"/>
                <a:ea typeface="BIZ UDゴシック" panose="020B0400000000000000" pitchFamily="49" charset="-128"/>
              </a:rPr>
              <a:t>iPhone</a:t>
            </a:r>
            <a:r>
              <a:rPr lang="ja-JP" altLang="en-US" sz="3000" dirty="0">
                <a:latin typeface="BIZ UDゴシック" panose="020B0400000000000000" pitchFamily="49" charset="-128"/>
                <a:ea typeface="BIZ UDゴシック" panose="020B0400000000000000" pitchFamily="49" charset="-128"/>
              </a:rPr>
              <a:t>の各部名称と電源操作</a:t>
            </a:r>
          </a:p>
          <a:p>
            <a:r>
              <a:rPr kumimoji="0" lang="ja-JP" altLang="en-US" sz="3000" kern="0" dirty="0">
                <a:latin typeface="BIZ UDゴシック" panose="020B0400000000000000" pitchFamily="49" charset="-128"/>
                <a:ea typeface="BIZ UDゴシック" panose="020B0400000000000000" pitchFamily="49" charset="-128"/>
              </a:rPr>
              <a:t>本体各部の名称</a:t>
            </a:r>
            <a:r>
              <a:rPr kumimoji="0" lang="en-US" altLang="ja-JP" sz="3000" kern="0" dirty="0">
                <a:latin typeface="BIZ UDゴシック" panose="020B0400000000000000" pitchFamily="49" charset="-128"/>
                <a:ea typeface="BIZ UDゴシック" panose="020B0400000000000000" pitchFamily="49" charset="-128"/>
              </a:rPr>
              <a:t>【</a:t>
            </a:r>
            <a:r>
              <a:rPr lang="ja-JP" altLang="en-US" sz="3000" dirty="0">
                <a:latin typeface="BIZ UDゴシック" panose="020B0400000000000000" pitchFamily="49" charset="-128"/>
                <a:ea typeface="BIZ UDゴシック" panose="020B0400000000000000" pitchFamily="49" charset="-128"/>
              </a:rPr>
              <a:t>ホームボタンのない機種</a:t>
            </a:r>
            <a:r>
              <a:rPr lang="en-US" altLang="ja-JP" sz="3000" dirty="0">
                <a:latin typeface="BIZ UDゴシック" panose="020B0400000000000000" pitchFamily="49" charset="-128"/>
                <a:ea typeface="BIZ UDゴシック" panose="020B0400000000000000" pitchFamily="49" charset="-128"/>
              </a:rPr>
              <a:t>】</a:t>
            </a:r>
            <a:endParaRPr kumimoji="0" lang="ja-JP" altLang="en-US" sz="3000" kern="0" dirty="0">
              <a:latin typeface="BIZ UDゴシック" panose="020B0400000000000000" pitchFamily="49" charset="-128"/>
              <a:ea typeface="BIZ UDゴシック" panose="020B0400000000000000" pitchFamily="49" charset="-128"/>
            </a:endParaRPr>
          </a:p>
        </p:txBody>
      </p:sp>
      <p:sp>
        <p:nvSpPr>
          <p:cNvPr id="81" name="テキスト ボックス 80">
            <a:extLst>
              <a:ext uri="{FF2B5EF4-FFF2-40B4-BE49-F238E27FC236}">
                <a16:creationId xmlns:a16="http://schemas.microsoft.com/office/drawing/2014/main" id="{7CEE35E8-E9AC-4461-8E2D-F256541F0861}"/>
              </a:ext>
            </a:extLst>
          </p:cNvPr>
          <p:cNvSpPr txBox="1"/>
          <p:nvPr/>
        </p:nvSpPr>
        <p:spPr>
          <a:xfrm>
            <a:off x="4409224" y="1800225"/>
            <a:ext cx="5539341" cy="4885165"/>
          </a:xfrm>
          <a:prstGeom prst="rect">
            <a:avLst/>
          </a:prstGeom>
          <a:solidFill>
            <a:srgbClr val="FFFF99"/>
          </a:solidFill>
          <a:ln w="38100">
            <a:solidFill>
              <a:schemeClr val="tx1"/>
            </a:solidFill>
            <a:prstDash val="solid"/>
          </a:ln>
        </p:spPr>
        <p:txBody>
          <a:bodyPr wrap="square" tIns="144000">
            <a:spAutoFit/>
          </a:bodyPr>
          <a:lstStyle/>
          <a:p>
            <a:pPr algn="just">
              <a:spcBef>
                <a:spcPts val="3000"/>
              </a:spcBef>
            </a:pPr>
            <a:r>
              <a:rPr lang="ja-JP" altLang="en-US" b="1" dirty="0">
                <a:latin typeface="BIZ UDゴシック" panose="020B0400000000000000" pitchFamily="49" charset="-128"/>
                <a:ea typeface="BIZ UDゴシック" panose="020B0400000000000000" pitchFamily="49" charset="-128"/>
              </a:rPr>
              <a:t>❶サイドボタン</a:t>
            </a:r>
            <a:endParaRPr lang="en-US" altLang="ja-JP" b="1" dirty="0">
              <a:latin typeface="BIZ UDゴシック" panose="020B0400000000000000" pitchFamily="49" charset="-128"/>
              <a:ea typeface="BIZ UDゴシック" panose="020B0400000000000000" pitchFamily="49" charset="-128"/>
            </a:endParaRPr>
          </a:p>
          <a:p>
            <a:pPr algn="just"/>
            <a:r>
              <a:rPr lang="ja-JP" altLang="en-US" sz="1700" b="1" dirty="0">
                <a:latin typeface="BIZ UDゴシック" panose="020B0400000000000000" pitchFamily="49" charset="-128"/>
                <a:ea typeface="BIZ UDゴシック" panose="020B0400000000000000" pitchFamily="49" charset="-128"/>
              </a:rPr>
              <a:t>　</a:t>
            </a:r>
            <a:r>
              <a:rPr lang="en-US" altLang="ja-JP" sz="1700" b="1" dirty="0">
                <a:latin typeface="BIZ UDゴシック" panose="020B0400000000000000" pitchFamily="49" charset="-128"/>
                <a:ea typeface="BIZ UDゴシック" panose="020B0400000000000000" pitchFamily="49" charset="-128"/>
              </a:rPr>
              <a:t>iPhone</a:t>
            </a:r>
            <a:r>
              <a:rPr lang="ja-JP" altLang="en-US" sz="1700" b="1" dirty="0">
                <a:latin typeface="BIZ UDゴシック" panose="020B0400000000000000" pitchFamily="49" charset="-128"/>
                <a:ea typeface="BIZ UDゴシック" panose="020B0400000000000000" pitchFamily="49" charset="-128"/>
              </a:rPr>
              <a:t>のスリープモードを解除したり、スリープ状態にする時に利用します。このボタンを長押しすると</a:t>
            </a:r>
            <a:r>
              <a:rPr lang="en-US" altLang="ja-JP" sz="1700" b="1" dirty="0">
                <a:latin typeface="BIZ UDゴシック" panose="020B0400000000000000" pitchFamily="49" charset="-128"/>
                <a:ea typeface="BIZ UDゴシック" panose="020B0400000000000000" pitchFamily="49" charset="-128"/>
              </a:rPr>
              <a:t>Siri</a:t>
            </a:r>
            <a:r>
              <a:rPr lang="ja-JP" altLang="en-US" sz="1700" b="1" dirty="0">
                <a:latin typeface="BIZ UDゴシック" panose="020B0400000000000000" pitchFamily="49" charset="-128"/>
                <a:ea typeface="BIZ UDゴシック" panose="020B0400000000000000" pitchFamily="49" charset="-128"/>
              </a:rPr>
              <a:t>を呼び出すことが出来ます。</a:t>
            </a:r>
            <a:endParaRPr lang="en-US" altLang="ja-JP" sz="1700" b="1" dirty="0">
              <a:latin typeface="BIZ UDゴシック" panose="020B0400000000000000" pitchFamily="49" charset="-128"/>
              <a:ea typeface="BIZ UDゴシック" panose="020B0400000000000000" pitchFamily="49" charset="-128"/>
            </a:endParaRPr>
          </a:p>
          <a:p>
            <a:pPr algn="just"/>
            <a:r>
              <a:rPr lang="ja-JP" altLang="en-US" sz="1700" b="1" dirty="0">
                <a:latin typeface="BIZ UDゴシック" panose="020B0400000000000000" pitchFamily="49" charset="-128"/>
                <a:ea typeface="BIZ UDゴシック" panose="020B0400000000000000" pitchFamily="49" charset="-128"/>
              </a:rPr>
              <a:t>　また、音量を上げる</a:t>
            </a:r>
            <a:r>
              <a:rPr lang="en-US" altLang="ja-JP" sz="1700" b="1" dirty="0">
                <a:latin typeface="BIZ UDゴシック" panose="020B0400000000000000" pitchFamily="49" charset="-128"/>
                <a:ea typeface="BIZ UDゴシック" panose="020B0400000000000000" pitchFamily="49" charset="-128"/>
              </a:rPr>
              <a:t>/</a:t>
            </a:r>
            <a:r>
              <a:rPr lang="ja-JP" altLang="en-US" sz="1700" b="1" dirty="0">
                <a:latin typeface="BIZ UDゴシック" panose="020B0400000000000000" pitchFamily="49" charset="-128"/>
                <a:ea typeface="BIZ UDゴシック" panose="020B0400000000000000" pitchFamily="49" charset="-128"/>
              </a:rPr>
              <a:t>下げるボタンのいずれかと同時に押すことで電源を切る際にも使用します。</a:t>
            </a:r>
            <a:endParaRPr lang="en-US" altLang="ja-JP" sz="1700" b="1" dirty="0">
              <a:latin typeface="BIZ UDゴシック" panose="020B0400000000000000" pitchFamily="49" charset="-128"/>
              <a:ea typeface="BIZ UDゴシック" panose="020B0400000000000000" pitchFamily="49" charset="-128"/>
            </a:endParaRPr>
          </a:p>
          <a:p>
            <a:pPr algn="just"/>
            <a:r>
              <a:rPr lang="ja-JP" altLang="en-US" sz="1700" b="1" dirty="0">
                <a:latin typeface="BIZ UDゴシック" panose="020B0400000000000000" pitchFamily="49" charset="-128"/>
                <a:ea typeface="BIZ UDゴシック" panose="020B0400000000000000" pitchFamily="49" charset="-128"/>
              </a:rPr>
              <a:t>　設定を行うと、３回連続で押すことで、</a:t>
            </a:r>
            <a:r>
              <a:rPr lang="en-US" altLang="ja-JP" sz="1700" b="1" dirty="0" err="1">
                <a:latin typeface="BIZ UDゴシック" panose="020B0400000000000000" pitchFamily="49" charset="-128"/>
                <a:ea typeface="BIZ UDゴシック" panose="020B0400000000000000" pitchFamily="49" charset="-128"/>
              </a:rPr>
              <a:t>VoiceOver</a:t>
            </a:r>
            <a:r>
              <a:rPr lang="ja-JP" altLang="en-US" sz="1700" b="1" dirty="0">
                <a:latin typeface="BIZ UDゴシック" panose="020B0400000000000000" pitchFamily="49" charset="-128"/>
                <a:ea typeface="BIZ UDゴシック" panose="020B0400000000000000" pitchFamily="49" charset="-128"/>
              </a:rPr>
              <a:t>や反転表示など、アクセシビリティ機能をオンオフする設定も可能です。</a:t>
            </a:r>
            <a:endParaRPr lang="en-US" altLang="ja-JP" sz="1700" b="1" dirty="0">
              <a:latin typeface="BIZ UDゴシック" panose="020B0400000000000000" pitchFamily="49" charset="-128"/>
              <a:ea typeface="BIZ UDゴシック" panose="020B0400000000000000" pitchFamily="49" charset="-128"/>
            </a:endParaRPr>
          </a:p>
          <a:p>
            <a:pPr algn="just">
              <a:spcBef>
                <a:spcPts val="2400"/>
              </a:spcBef>
            </a:pPr>
            <a:r>
              <a:rPr lang="ja-JP" altLang="en-US" b="1" dirty="0">
                <a:latin typeface="BIZ UDゴシック" panose="020B0400000000000000" pitchFamily="49" charset="-128"/>
                <a:ea typeface="BIZ UDゴシック" panose="020B0400000000000000" pitchFamily="49" charset="-128"/>
              </a:rPr>
              <a:t>❷着信</a:t>
            </a: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サイレントスイッチ</a:t>
            </a:r>
            <a:endParaRPr lang="en-US" altLang="ja-JP" b="1" dirty="0">
              <a:latin typeface="BIZ UDゴシック" panose="020B0400000000000000" pitchFamily="49" charset="-128"/>
              <a:ea typeface="BIZ UDゴシック" panose="020B0400000000000000" pitchFamily="49" charset="-128"/>
            </a:endParaRPr>
          </a:p>
          <a:p>
            <a:pPr algn="just"/>
            <a:r>
              <a:rPr lang="ja-JP" altLang="en-US" sz="1700" b="1" dirty="0">
                <a:latin typeface="BIZ UDゴシック" panose="020B0400000000000000" pitchFamily="49" charset="-128"/>
                <a:ea typeface="BIZ UDゴシック" panose="020B0400000000000000" pitchFamily="49" charset="-128"/>
              </a:rPr>
              <a:t>　スイッチを背面側にスライドするとサイレントモードになります。</a:t>
            </a:r>
            <a:endParaRPr lang="en-US" altLang="ja-JP" sz="1700" b="1" dirty="0">
              <a:latin typeface="BIZ UDゴシック" panose="020B0400000000000000" pitchFamily="49" charset="-128"/>
              <a:ea typeface="BIZ UDゴシック" panose="020B0400000000000000" pitchFamily="49" charset="-128"/>
            </a:endParaRPr>
          </a:p>
          <a:p>
            <a:pPr algn="just">
              <a:spcBef>
                <a:spcPts val="600"/>
              </a:spcBef>
            </a:pPr>
            <a:endParaRPr lang="en-US" altLang="ja-JP" sz="1700" b="1" dirty="0">
              <a:latin typeface="BIZ UDゴシック" panose="020B0400000000000000" pitchFamily="49" charset="-128"/>
              <a:ea typeface="BIZ UDゴシック" panose="020B0400000000000000" pitchFamily="49" charset="-128"/>
            </a:endParaRPr>
          </a:p>
          <a:p>
            <a:pPr algn="just">
              <a:spcBef>
                <a:spcPts val="600"/>
              </a:spcBef>
            </a:pPr>
            <a:r>
              <a:rPr lang="ja-JP" altLang="en-US" b="1" dirty="0">
                <a:latin typeface="BIZ UDゴシック" panose="020B0400000000000000" pitchFamily="49" charset="-128"/>
                <a:ea typeface="BIZ UDゴシック" panose="020B0400000000000000" pitchFamily="49" charset="-128"/>
              </a:rPr>
              <a:t>❸音量ボタン</a:t>
            </a:r>
          </a:p>
          <a:p>
            <a:pPr algn="just"/>
            <a:r>
              <a:rPr lang="ja-JP" altLang="en-US" sz="1700" b="1" dirty="0">
                <a:latin typeface="BIZ UDゴシック" panose="020B0400000000000000" pitchFamily="49" charset="-128"/>
                <a:ea typeface="BIZ UDゴシック" panose="020B0400000000000000" pitchFamily="49" charset="-128"/>
              </a:rPr>
              <a:t>　上のボタンで音量を上げます。下のボタンで音量を下げます。</a:t>
            </a:r>
            <a:endParaRPr lang="en-US" altLang="ja-JP" sz="1700" b="1" dirty="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A9DFBA28-5D42-4B42-A618-D6D0EFE9C84A}"/>
              </a:ext>
            </a:extLst>
          </p:cNvPr>
          <p:cNvPicPr>
            <a:picLocks noChangeAspect="1"/>
          </p:cNvPicPr>
          <p:nvPr/>
        </p:nvPicPr>
        <p:blipFill>
          <a:blip r:embed="rId3"/>
          <a:stretch>
            <a:fillRect/>
          </a:stretch>
        </p:blipFill>
        <p:spPr>
          <a:xfrm>
            <a:off x="270775" y="2333625"/>
            <a:ext cx="4138449" cy="3429000"/>
          </a:xfrm>
          <a:prstGeom prst="rect">
            <a:avLst/>
          </a:prstGeom>
        </p:spPr>
      </p:pic>
    </p:spTree>
    <p:extLst>
      <p:ext uri="{BB962C8B-B14F-4D97-AF65-F5344CB8AC3E}">
        <p14:creationId xmlns:p14="http://schemas.microsoft.com/office/powerpoint/2010/main" val="162806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03300" y="514679"/>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latin typeface="BIZ UDゴシック" panose="020B0400000000000000" pitchFamily="49" charset="-128"/>
                <a:ea typeface="BIZ UDゴシック" panose="020B0400000000000000" pitchFamily="49" charset="-128"/>
              </a:rPr>
              <a:t>1-A</a:t>
            </a:r>
            <a:endParaRPr lang="en-US" dirty="0">
              <a:latin typeface="BIZ UDゴシック" panose="020B0400000000000000" pitchFamily="49" charset="-128"/>
              <a:ea typeface="BIZ UDゴシック" panose="020B0400000000000000" pitchFamily="49" charset="-128"/>
            </a:endParaRP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39999" y="346493"/>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iPhone</a:t>
            </a:r>
            <a:r>
              <a:rPr lang="ja-JP" altLang="en-US" dirty="0">
                <a:latin typeface="BIZ UDゴシック" panose="020B0400000000000000" pitchFamily="49" charset="-128"/>
                <a:ea typeface="BIZ UDゴシック" panose="020B0400000000000000" pitchFamily="49" charset="-128"/>
              </a:rPr>
              <a:t>の各部名称と電源操作</a:t>
            </a:r>
          </a:p>
          <a:p>
            <a:r>
              <a:rPr kumimoji="0" lang="ja-JP" altLang="en-US" sz="3200" kern="0" dirty="0">
                <a:latin typeface="BIZ UDゴシック" panose="020B0400000000000000" pitchFamily="49" charset="-128"/>
                <a:ea typeface="BIZ UDゴシック" panose="020B0400000000000000" pitchFamily="49" charset="-128"/>
              </a:rPr>
              <a:t>本体各部の名称</a:t>
            </a:r>
            <a:r>
              <a:rPr kumimoji="0" lang="en-US" altLang="ja-JP" sz="3200" kern="0" dirty="0">
                <a:latin typeface="BIZ UDゴシック" panose="020B0400000000000000" pitchFamily="49" charset="-128"/>
                <a:ea typeface="BIZ UDゴシック" panose="020B0400000000000000" pitchFamily="49" charset="-128"/>
              </a:rPr>
              <a:t>【</a:t>
            </a:r>
            <a:r>
              <a:rPr kumimoji="0" lang="ja-JP" altLang="en-US" sz="3200" kern="0" dirty="0">
                <a:latin typeface="BIZ UDゴシック" panose="020B0400000000000000" pitchFamily="49" charset="-128"/>
                <a:ea typeface="BIZ UDゴシック" panose="020B0400000000000000" pitchFamily="49" charset="-128"/>
              </a:rPr>
              <a:t>全機種共通</a:t>
            </a:r>
            <a:r>
              <a:rPr kumimoji="0" lang="en-US" altLang="ja-JP" sz="3200" kern="0" dirty="0">
                <a:latin typeface="BIZ UDゴシック" panose="020B0400000000000000" pitchFamily="49" charset="-128"/>
                <a:ea typeface="BIZ UDゴシック" panose="020B0400000000000000" pitchFamily="49" charset="-128"/>
              </a:rPr>
              <a:t>】</a:t>
            </a:r>
            <a:endParaRPr kumimoji="0" lang="ja-JP" altLang="en-US" sz="3200" kern="0" dirty="0">
              <a:latin typeface="BIZ UDゴシック" panose="020B0400000000000000" pitchFamily="49" charset="-128"/>
              <a:ea typeface="BIZ UDゴシック" panose="020B0400000000000000" pitchFamily="49" charset="-128"/>
            </a:endParaRPr>
          </a:p>
        </p:txBody>
      </p:sp>
      <p:sp>
        <p:nvSpPr>
          <p:cNvPr id="81" name="テキスト ボックス 80">
            <a:extLst>
              <a:ext uri="{FF2B5EF4-FFF2-40B4-BE49-F238E27FC236}">
                <a16:creationId xmlns:a16="http://schemas.microsoft.com/office/drawing/2014/main" id="{7CEE35E8-E9AC-4461-8E2D-F256541F0861}"/>
              </a:ext>
            </a:extLst>
          </p:cNvPr>
          <p:cNvSpPr txBox="1"/>
          <p:nvPr/>
        </p:nvSpPr>
        <p:spPr>
          <a:xfrm>
            <a:off x="4133327" y="1953348"/>
            <a:ext cx="5844141" cy="3854114"/>
          </a:xfrm>
          <a:prstGeom prst="rect">
            <a:avLst/>
          </a:prstGeom>
          <a:solidFill>
            <a:srgbClr val="FFFF99"/>
          </a:solidFill>
          <a:ln w="38100">
            <a:solidFill>
              <a:schemeClr val="tx1"/>
            </a:solidFill>
            <a:prstDash val="solid"/>
          </a:ln>
        </p:spPr>
        <p:txBody>
          <a:bodyPr wrap="square" tIns="144000">
            <a:spAutoFit/>
          </a:bodyPr>
          <a:lstStyle/>
          <a:p>
            <a:pPr algn="just">
              <a:spcBef>
                <a:spcPts val="3000"/>
              </a:spcBef>
            </a:pPr>
            <a:r>
              <a:rPr lang="ja-JP" altLang="en-US" b="1" dirty="0">
                <a:latin typeface="BIZ UDゴシック" panose="020B0400000000000000" pitchFamily="49" charset="-128"/>
                <a:ea typeface="BIZ UDゴシック" panose="020B0400000000000000" pitchFamily="49" charset="-128"/>
              </a:rPr>
              <a:t>❶メインカメラ</a:t>
            </a:r>
          </a:p>
          <a:p>
            <a:r>
              <a:rPr lang="ja-JP" altLang="en-US" sz="1700" b="1" dirty="0">
                <a:latin typeface="BIZ UDゴシック" panose="020B0400000000000000" pitchFamily="49" charset="-128"/>
                <a:ea typeface="BIZ UDゴシック" panose="020B0400000000000000" pitchFamily="49" charset="-128"/>
              </a:rPr>
              <a:t>　指で触れると出っ張った円形の突起です。テレビ電話や写真の撮影、視覚障害者向けの画像認識アプリを利用する際に使用します。</a:t>
            </a:r>
          </a:p>
          <a:p>
            <a:pPr algn="just">
              <a:spcBef>
                <a:spcPts val="1200"/>
              </a:spcBef>
            </a:pPr>
            <a:r>
              <a:rPr lang="ja-JP" altLang="en-US" b="1" dirty="0">
                <a:latin typeface="BIZ UDゴシック" panose="020B0400000000000000" pitchFamily="49" charset="-128"/>
                <a:ea typeface="BIZ UDゴシック" panose="020B0400000000000000" pitchFamily="49" charset="-128"/>
              </a:rPr>
              <a:t>❷</a:t>
            </a:r>
            <a:r>
              <a:rPr lang="en-US" altLang="ja-JP" b="1" dirty="0">
                <a:latin typeface="BIZ UDゴシック" panose="020B0400000000000000" pitchFamily="49" charset="-128"/>
                <a:ea typeface="BIZ UDゴシック" panose="020B0400000000000000" pitchFamily="49" charset="-128"/>
              </a:rPr>
              <a:t>Lightning</a:t>
            </a:r>
            <a:r>
              <a:rPr lang="ja-JP" altLang="en-US" b="1" dirty="0">
                <a:latin typeface="BIZ UDゴシック" panose="020B0400000000000000" pitchFamily="49" charset="-128"/>
                <a:ea typeface="BIZ UDゴシック" panose="020B0400000000000000" pitchFamily="49" charset="-128"/>
              </a:rPr>
              <a:t>（ライトニング）コネクタ</a:t>
            </a:r>
            <a:endParaRPr lang="en-US" altLang="ja-JP" b="1" dirty="0">
              <a:latin typeface="BIZ UDゴシック" panose="020B0400000000000000" pitchFamily="49" charset="-128"/>
              <a:ea typeface="BIZ UDゴシック" panose="020B0400000000000000" pitchFamily="49" charset="-128"/>
            </a:endParaRPr>
          </a:p>
          <a:p>
            <a:r>
              <a:rPr lang="ja-JP" altLang="en-US" sz="1700" b="1" dirty="0">
                <a:latin typeface="BIZ UDゴシック" panose="020B0400000000000000" pitchFamily="49" charset="-128"/>
                <a:ea typeface="BIZ UDゴシック" panose="020B0400000000000000" pitchFamily="49" charset="-128"/>
              </a:rPr>
              <a:t>　充電ケーブルや専用のイヤホンを接続する場所です。 </a:t>
            </a:r>
          </a:p>
          <a:p>
            <a:pPr algn="just">
              <a:spcBef>
                <a:spcPts val="1200"/>
              </a:spcBef>
            </a:pPr>
            <a:r>
              <a:rPr lang="ja-JP" altLang="en-US" b="1" dirty="0">
                <a:latin typeface="BIZ UDゴシック" panose="020B0400000000000000" pitchFamily="49" charset="-128"/>
                <a:ea typeface="BIZ UDゴシック" panose="020B0400000000000000" pitchFamily="49" charset="-128"/>
              </a:rPr>
              <a:t>❸スピーカーとマイク</a:t>
            </a:r>
          </a:p>
          <a:p>
            <a:r>
              <a:rPr lang="ja-JP" altLang="en-US" sz="1700" b="1" dirty="0">
                <a:latin typeface="BIZ UDゴシック" panose="020B0400000000000000" pitchFamily="49" charset="-128"/>
                <a:ea typeface="BIZ UDゴシック" panose="020B0400000000000000" pitchFamily="49" charset="-128"/>
              </a:rPr>
              <a:t>　マイクは電話の送話口として使用されますので、指や手で塞がないようにしましょう。</a:t>
            </a:r>
          </a:p>
          <a:p>
            <a:pPr algn="just">
              <a:spcBef>
                <a:spcPts val="1200"/>
              </a:spcBef>
            </a:pPr>
            <a:r>
              <a:rPr lang="ja-JP" altLang="en-US" b="1" dirty="0">
                <a:latin typeface="BIZ UDゴシック" panose="020B0400000000000000" pitchFamily="49" charset="-128"/>
                <a:ea typeface="BIZ UDゴシック" panose="020B0400000000000000" pitchFamily="49" charset="-128"/>
              </a:rPr>
              <a:t>❹受話口（イヤースピーカー）</a:t>
            </a:r>
          </a:p>
          <a:p>
            <a:r>
              <a:rPr lang="ja-JP" altLang="en-US" sz="1700" b="1" dirty="0">
                <a:latin typeface="BIZ UDゴシック" panose="020B0400000000000000" pitchFamily="49" charset="-128"/>
                <a:ea typeface="BIZ UDゴシック" panose="020B0400000000000000" pitchFamily="49" charset="-128"/>
              </a:rPr>
              <a:t>　指先で触れると横に細長い隙間のようになっています。通話の際はここから相手の声が聞こえます。</a:t>
            </a:r>
            <a:endParaRPr lang="en-US" altLang="ja-JP" sz="1700" b="1" dirty="0">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700C24A8-F817-9468-976A-4C87D00F2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41" y="2238374"/>
            <a:ext cx="1554981" cy="3219544"/>
          </a:xfrm>
          <a:prstGeom prst="rect">
            <a:avLst/>
          </a:prstGeom>
          <a:ln>
            <a:solidFill>
              <a:schemeClr val="bg1">
                <a:lumMod val="75000"/>
              </a:schemeClr>
            </a:solidFill>
          </a:ln>
        </p:spPr>
      </p:pic>
      <p:pic>
        <p:nvPicPr>
          <p:cNvPr id="7" name="図 6">
            <a:extLst>
              <a:ext uri="{FF2B5EF4-FFF2-40B4-BE49-F238E27FC236}">
                <a16:creationId xmlns:a16="http://schemas.microsoft.com/office/drawing/2014/main" id="{D236EE0E-C8DD-4B6F-2D42-41879CF1B9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44948" y="5765436"/>
            <a:ext cx="3051930" cy="345123"/>
          </a:xfrm>
          <a:prstGeom prst="rect">
            <a:avLst/>
          </a:prstGeom>
        </p:spPr>
      </p:pic>
      <p:pic>
        <p:nvPicPr>
          <p:cNvPr id="9" name="図 8">
            <a:extLst>
              <a:ext uri="{FF2B5EF4-FFF2-40B4-BE49-F238E27FC236}">
                <a16:creationId xmlns:a16="http://schemas.microsoft.com/office/drawing/2014/main" id="{A00622FC-301E-8F71-1A4C-124BAA34CE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432" y="2238374"/>
            <a:ext cx="1490530" cy="3219545"/>
          </a:xfrm>
          <a:prstGeom prst="rect">
            <a:avLst/>
          </a:prstGeom>
        </p:spPr>
      </p:pic>
      <p:sp>
        <p:nvSpPr>
          <p:cNvPr id="10" name="テキスト ボックス 9">
            <a:extLst>
              <a:ext uri="{FF2B5EF4-FFF2-40B4-BE49-F238E27FC236}">
                <a16:creationId xmlns:a16="http://schemas.microsoft.com/office/drawing/2014/main" id="{0D712024-3E04-5EFF-E519-6659577A5A4E}"/>
              </a:ext>
            </a:extLst>
          </p:cNvPr>
          <p:cNvSpPr txBox="1"/>
          <p:nvPr/>
        </p:nvSpPr>
        <p:spPr>
          <a:xfrm>
            <a:off x="2688068" y="1662198"/>
            <a:ext cx="951469" cy="338554"/>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受話口</a:t>
            </a:r>
            <a:endParaRPr kumimoji="1" lang="ja-JP" altLang="en-US" sz="1600" b="1" dirty="0">
              <a:latin typeface="BIZ UDゴシック" panose="020B0400000000000000" pitchFamily="49" charset="-128"/>
              <a:ea typeface="BIZ UDゴシック" panose="020B0400000000000000" pitchFamily="49" charset="-128"/>
            </a:endParaRPr>
          </a:p>
        </p:txBody>
      </p:sp>
      <p:cxnSp>
        <p:nvCxnSpPr>
          <p:cNvPr id="12" name="直線コネクタ 11">
            <a:extLst>
              <a:ext uri="{FF2B5EF4-FFF2-40B4-BE49-F238E27FC236}">
                <a16:creationId xmlns:a16="http://schemas.microsoft.com/office/drawing/2014/main" id="{D407B14B-E8F8-87C4-C88F-FCC33698D75C}"/>
              </a:ext>
            </a:extLst>
          </p:cNvPr>
          <p:cNvCxnSpPr>
            <a:cxnSpLocks/>
          </p:cNvCxnSpPr>
          <p:nvPr/>
        </p:nvCxnSpPr>
        <p:spPr>
          <a:xfrm>
            <a:off x="850900" y="2018377"/>
            <a:ext cx="0" cy="2199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987C3A83-1528-21FC-3451-535886191E90}"/>
              </a:ext>
            </a:extLst>
          </p:cNvPr>
          <p:cNvSpPr txBox="1"/>
          <p:nvPr/>
        </p:nvSpPr>
        <p:spPr>
          <a:xfrm>
            <a:off x="602733" y="1679823"/>
            <a:ext cx="1490530" cy="338554"/>
          </a:xfrm>
          <a:prstGeom prst="rect">
            <a:avLst/>
          </a:prstGeom>
          <a:noFill/>
        </p:spPr>
        <p:txBody>
          <a:bodyPr wrap="square" rtlCol="0">
            <a:spAutoFit/>
          </a:bodyPr>
          <a:lstStyle/>
          <a:p>
            <a:r>
              <a:rPr kumimoji="1" lang="ja-JP" altLang="en-US" sz="1600" b="1" dirty="0">
                <a:latin typeface="BIZ UDゴシック" panose="020B0400000000000000" pitchFamily="49" charset="-128"/>
                <a:ea typeface="BIZ UDゴシック" panose="020B0400000000000000" pitchFamily="49" charset="-128"/>
              </a:rPr>
              <a:t>メインカメラ</a:t>
            </a:r>
          </a:p>
        </p:txBody>
      </p:sp>
      <p:cxnSp>
        <p:nvCxnSpPr>
          <p:cNvPr id="16" name="直線コネクタ 15">
            <a:extLst>
              <a:ext uri="{FF2B5EF4-FFF2-40B4-BE49-F238E27FC236}">
                <a16:creationId xmlns:a16="http://schemas.microsoft.com/office/drawing/2014/main" id="{F3719776-0E46-FC89-5C06-E6BE8F93A7DB}"/>
              </a:ext>
            </a:extLst>
          </p:cNvPr>
          <p:cNvCxnSpPr>
            <a:cxnSpLocks/>
          </p:cNvCxnSpPr>
          <p:nvPr/>
        </p:nvCxnSpPr>
        <p:spPr>
          <a:xfrm>
            <a:off x="3072765" y="2018377"/>
            <a:ext cx="0" cy="2199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A7F1DA92-4148-77A5-23D0-E1FECB735342}"/>
              </a:ext>
            </a:extLst>
          </p:cNvPr>
          <p:cNvSpPr txBox="1"/>
          <p:nvPr/>
        </p:nvSpPr>
        <p:spPr>
          <a:xfrm>
            <a:off x="1478899" y="6264186"/>
            <a:ext cx="1707065" cy="307777"/>
          </a:xfrm>
          <a:prstGeom prst="rect">
            <a:avLst/>
          </a:prstGeom>
          <a:noFill/>
        </p:spPr>
        <p:txBody>
          <a:bodyPr wrap="square" rtlCol="0">
            <a:spAutoFit/>
          </a:bodyPr>
          <a:lstStyle/>
          <a:p>
            <a:pPr algn="just">
              <a:spcBef>
                <a:spcPts val="1200"/>
              </a:spcBef>
            </a:pPr>
            <a:r>
              <a:rPr lang="en-US" altLang="ja-JP" sz="1400" b="1" dirty="0">
                <a:latin typeface="BIZ UDゴシック" panose="020B0400000000000000" pitchFamily="49" charset="-128"/>
                <a:ea typeface="BIZ UDゴシック" panose="020B0400000000000000" pitchFamily="49" charset="-128"/>
              </a:rPr>
              <a:t>Lightning</a:t>
            </a:r>
            <a:r>
              <a:rPr lang="ja-JP" altLang="en-US" sz="1400" b="1" dirty="0">
                <a:latin typeface="BIZ UDゴシック" panose="020B0400000000000000" pitchFamily="49" charset="-128"/>
                <a:ea typeface="BIZ UDゴシック" panose="020B0400000000000000" pitchFamily="49" charset="-128"/>
              </a:rPr>
              <a:t>コネクタ</a:t>
            </a:r>
            <a:endParaRPr lang="en-US" altLang="ja-JP" sz="1400" b="1"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3F160AB7-9157-6CBE-7A89-A868CD6471D8}"/>
              </a:ext>
            </a:extLst>
          </p:cNvPr>
          <p:cNvSpPr txBox="1"/>
          <p:nvPr/>
        </p:nvSpPr>
        <p:spPr>
          <a:xfrm>
            <a:off x="1365700" y="6630571"/>
            <a:ext cx="2069465" cy="338554"/>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スピーカーとマイク</a:t>
            </a:r>
            <a:endParaRPr kumimoji="1" lang="ja-JP" altLang="en-US" sz="1600" b="1" dirty="0">
              <a:latin typeface="BIZ UDゴシック" panose="020B0400000000000000" pitchFamily="49" charset="-128"/>
              <a:ea typeface="BIZ UDゴシック" panose="020B0400000000000000" pitchFamily="49" charset="-128"/>
            </a:endParaRPr>
          </a:p>
        </p:txBody>
      </p:sp>
      <p:cxnSp>
        <p:nvCxnSpPr>
          <p:cNvPr id="19" name="直線コネクタ 18">
            <a:extLst>
              <a:ext uri="{FF2B5EF4-FFF2-40B4-BE49-F238E27FC236}">
                <a16:creationId xmlns:a16="http://schemas.microsoft.com/office/drawing/2014/main" id="{91BBA34A-E98E-2684-88F8-679A2372D435}"/>
              </a:ext>
            </a:extLst>
          </p:cNvPr>
          <p:cNvCxnSpPr>
            <a:cxnSpLocks/>
          </p:cNvCxnSpPr>
          <p:nvPr/>
        </p:nvCxnSpPr>
        <p:spPr>
          <a:xfrm>
            <a:off x="2270913" y="6045655"/>
            <a:ext cx="0" cy="285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9B375A5-041A-24E7-33A4-8AD7EFEE0271}"/>
              </a:ext>
            </a:extLst>
          </p:cNvPr>
          <p:cNvCxnSpPr>
            <a:cxnSpLocks/>
          </p:cNvCxnSpPr>
          <p:nvPr/>
        </p:nvCxnSpPr>
        <p:spPr>
          <a:xfrm flipH="1">
            <a:off x="3185964" y="6073429"/>
            <a:ext cx="244096" cy="557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E01F82F-657F-85AE-697E-7816DBA93EC2}"/>
              </a:ext>
            </a:extLst>
          </p:cNvPr>
          <p:cNvCxnSpPr>
            <a:cxnSpLocks/>
          </p:cNvCxnSpPr>
          <p:nvPr/>
        </p:nvCxnSpPr>
        <p:spPr>
          <a:xfrm>
            <a:off x="1166074" y="6099007"/>
            <a:ext cx="250895" cy="5315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25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矢印コネクタ 24">
            <a:extLst>
              <a:ext uri="{FF2B5EF4-FFF2-40B4-BE49-F238E27FC236}">
                <a16:creationId xmlns:a16="http://schemas.microsoft.com/office/drawing/2014/main" id="{C8FFBA7C-67FB-A71E-96F2-F64ED0797F06}"/>
              </a:ext>
            </a:extLst>
          </p:cNvPr>
          <p:cNvCxnSpPr>
            <a:cxnSpLocks/>
          </p:cNvCxnSpPr>
          <p:nvPr/>
        </p:nvCxnSpPr>
        <p:spPr>
          <a:xfrm flipH="1">
            <a:off x="2527300" y="4695825"/>
            <a:ext cx="2567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11799" y="507982"/>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32" name="タイトル 1">
            <a:extLst>
              <a:ext uri="{FF2B5EF4-FFF2-40B4-BE49-F238E27FC236}">
                <a16:creationId xmlns:a16="http://schemas.microsoft.com/office/drawing/2014/main" id="{CA2B6507-1ACA-453C-97C4-5D298B773253}"/>
              </a:ext>
            </a:extLst>
          </p:cNvPr>
          <p:cNvSpPr txBox="1">
            <a:spLocks/>
          </p:cNvSpPr>
          <p:nvPr/>
        </p:nvSpPr>
        <p:spPr>
          <a:xfrm>
            <a:off x="2354723" y="339796"/>
            <a:ext cx="7825647"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iPhone</a:t>
            </a:r>
            <a:r>
              <a:rPr lang="ja-JP" altLang="en-US" dirty="0">
                <a:latin typeface="BIZ UDゴシック" panose="020B0400000000000000" pitchFamily="49" charset="-128"/>
                <a:ea typeface="BIZ UDゴシック" panose="020B0400000000000000" pitchFamily="49" charset="-128"/>
              </a:rPr>
              <a:t>の各部名称と電源操作</a:t>
            </a:r>
          </a:p>
          <a:p>
            <a:r>
              <a:rPr lang="ja-JP" altLang="en-US" dirty="0">
                <a:latin typeface="BIZ UDゴシック" panose="020B0400000000000000" pitchFamily="49" charset="-128"/>
                <a:ea typeface="BIZ UDゴシック" panose="020B0400000000000000" pitchFamily="49" charset="-128"/>
              </a:rPr>
              <a:t>電源の入れ方</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ホームボタンのある機種</a:t>
            </a:r>
            <a:r>
              <a:rPr lang="en-US" altLang="ja-JP" dirty="0">
                <a:latin typeface="BIZ UDゴシック" panose="020B0400000000000000" pitchFamily="49" charset="-128"/>
                <a:ea typeface="BIZ UDゴシック" panose="020B0400000000000000" pitchFamily="49" charset="-128"/>
              </a:rPr>
              <a:t>】</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24702" y="1501277"/>
            <a:ext cx="5413959" cy="463846"/>
          </a:xfrm>
        </p:spPr>
        <p:txBody>
          <a:bodyPr wrap="none" lIns="90000" tIns="46800" rIns="90000" bIns="46800"/>
          <a:lstStyle/>
          <a:p>
            <a:r>
              <a:rPr lang="ja-JP" altLang="en-US" sz="2400" dirty="0">
                <a:latin typeface="BIZ UDゴシック" panose="020B0400000000000000" pitchFamily="49" charset="-128"/>
                <a:ea typeface="BIZ UDゴシック" panose="020B0400000000000000" pitchFamily="49" charset="-128"/>
              </a:rPr>
              <a:t>電源の入れ方は機種により異なります</a:t>
            </a: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677502" y="2046774"/>
            <a:ext cx="2107900" cy="923330"/>
          </a:xfrm>
          <a:prstGeom prst="rect">
            <a:avLst/>
          </a:prstGeom>
          <a:noFill/>
        </p:spPr>
        <p:txBody>
          <a:bodyPr wrap="square" rtlCol="0">
            <a:spAutoFit/>
          </a:bodyPr>
          <a:lstStyle/>
          <a:p>
            <a:pPr algn="just"/>
            <a:r>
              <a:rPr lang="ja-JP" altLang="en-US" b="1" dirty="0">
                <a:latin typeface="BIZ UDゴシック" panose="020B0400000000000000" pitchFamily="49" charset="-128"/>
                <a:ea typeface="BIZ UDゴシック" panose="020B0400000000000000" pitchFamily="49" charset="-128"/>
              </a:rPr>
              <a:t>右側面の上の方にあるサイド</a:t>
            </a:r>
            <a:r>
              <a:rPr kumimoji="1" lang="ja-JP" altLang="en-US" b="1" dirty="0">
                <a:latin typeface="BIZ UDゴシック" panose="020B0400000000000000" pitchFamily="49" charset="-128"/>
                <a:ea typeface="BIZ UDゴシック" panose="020B0400000000000000" pitchFamily="49" charset="-128"/>
              </a:rPr>
              <a:t>ボタンを長押しします。</a:t>
            </a:r>
          </a:p>
        </p:txBody>
      </p:sp>
      <p:sp>
        <p:nvSpPr>
          <p:cNvPr id="53" name="正方形/長方形 52">
            <a:extLst>
              <a:ext uri="{FF2B5EF4-FFF2-40B4-BE49-F238E27FC236}">
                <a16:creationId xmlns:a16="http://schemas.microsoft.com/office/drawing/2014/main" id="{51426AB9-578C-425A-A8A7-1A7615CCDC22}"/>
              </a:ext>
            </a:extLst>
          </p:cNvPr>
          <p:cNvSpPr/>
          <p:nvPr/>
        </p:nvSpPr>
        <p:spPr>
          <a:xfrm>
            <a:off x="349405" y="2057764"/>
            <a:ext cx="550595"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1" name="テキスト ボックス 60">
            <a:extLst>
              <a:ext uri="{FF2B5EF4-FFF2-40B4-BE49-F238E27FC236}">
                <a16:creationId xmlns:a16="http://schemas.microsoft.com/office/drawing/2014/main" id="{118EDFAE-5622-4FB8-99ED-ED56391BD535}"/>
              </a:ext>
            </a:extLst>
          </p:cNvPr>
          <p:cNvSpPr txBox="1"/>
          <p:nvPr/>
        </p:nvSpPr>
        <p:spPr>
          <a:xfrm>
            <a:off x="3304669" y="2009825"/>
            <a:ext cx="3492738" cy="1708160"/>
          </a:xfrm>
          <a:prstGeom prst="rect">
            <a:avLst/>
          </a:prstGeom>
          <a:noFill/>
        </p:spPr>
        <p:txBody>
          <a:bodyPr wrap="square" rtlCol="0">
            <a:spAutoFit/>
          </a:bodyPr>
          <a:lstStyle/>
          <a:p>
            <a:pPr algn="just"/>
            <a:r>
              <a:rPr kumimoji="1" lang="ja-JP" altLang="en-US" b="1" dirty="0">
                <a:latin typeface="BIZ UDゴシック" panose="020B0400000000000000" pitchFamily="49" charset="-128"/>
                <a:ea typeface="BIZ UDゴシック" panose="020B0400000000000000" pitchFamily="49" charset="-128"/>
              </a:rPr>
              <a:t>設定した４桁か６桁のパスコードを入力します。</a:t>
            </a:r>
            <a:endParaRPr kumimoji="1" lang="en-US" altLang="ja-JP" b="1" dirty="0">
              <a:latin typeface="BIZ UDゴシック" panose="020B0400000000000000" pitchFamily="49" charset="-128"/>
              <a:ea typeface="BIZ UDゴシック" panose="020B0400000000000000" pitchFamily="49" charset="-128"/>
            </a:endParaRPr>
          </a:p>
          <a:p>
            <a:pPr algn="just">
              <a:spcBef>
                <a:spcPts val="600"/>
              </a:spcBef>
            </a:pP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 </a:t>
            </a:r>
            <a:r>
              <a:rPr kumimoji="1" lang="ja-JP" altLang="en-US" sz="1600" b="1" dirty="0">
                <a:latin typeface="BIZ UDゴシック" panose="020B0400000000000000" pitchFamily="49" charset="-128"/>
                <a:ea typeface="BIZ UDゴシック" panose="020B0400000000000000" pitchFamily="49" charset="-128"/>
              </a:rPr>
              <a:t>設定しないことも可能。その場合はホームボタンを押すことでホーム画面に移動します。ただしセキュリティの面からお勧めしません。</a:t>
            </a:r>
          </a:p>
        </p:txBody>
      </p:sp>
      <p:sp>
        <p:nvSpPr>
          <p:cNvPr id="62" name="正方形/長方形 61">
            <a:extLst>
              <a:ext uri="{FF2B5EF4-FFF2-40B4-BE49-F238E27FC236}">
                <a16:creationId xmlns:a16="http://schemas.microsoft.com/office/drawing/2014/main" id="{C09EA147-2BEE-49D6-8A82-852AFC471288}"/>
              </a:ext>
            </a:extLst>
          </p:cNvPr>
          <p:cNvSpPr/>
          <p:nvPr/>
        </p:nvSpPr>
        <p:spPr>
          <a:xfrm>
            <a:off x="2946603" y="2007746"/>
            <a:ext cx="550595"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7" name="矢印: 右 16">
            <a:extLst>
              <a:ext uri="{FF2B5EF4-FFF2-40B4-BE49-F238E27FC236}">
                <a16:creationId xmlns:a16="http://schemas.microsoft.com/office/drawing/2014/main" id="{23463204-4A86-4FFA-9B74-FB5630137265}"/>
              </a:ext>
            </a:extLst>
          </p:cNvPr>
          <p:cNvSpPr/>
          <p:nvPr/>
        </p:nvSpPr>
        <p:spPr>
          <a:xfrm>
            <a:off x="3236082" y="5117813"/>
            <a:ext cx="511743" cy="5815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0" name="正方形/長方形 19">
            <a:extLst>
              <a:ext uri="{FF2B5EF4-FFF2-40B4-BE49-F238E27FC236}">
                <a16:creationId xmlns:a16="http://schemas.microsoft.com/office/drawing/2014/main" id="{1D6D8BA5-A88F-2F3E-FF3C-7569339562C2}"/>
              </a:ext>
            </a:extLst>
          </p:cNvPr>
          <p:cNvSpPr/>
          <p:nvPr/>
        </p:nvSpPr>
        <p:spPr>
          <a:xfrm>
            <a:off x="6797407" y="2009825"/>
            <a:ext cx="619060"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2" name="テキスト ボックス 21">
            <a:extLst>
              <a:ext uri="{FF2B5EF4-FFF2-40B4-BE49-F238E27FC236}">
                <a16:creationId xmlns:a16="http://schemas.microsoft.com/office/drawing/2014/main" id="{0B7F8D8D-0276-C6BF-3961-5854E34AC185}"/>
              </a:ext>
            </a:extLst>
          </p:cNvPr>
          <p:cNvSpPr txBox="1"/>
          <p:nvPr/>
        </p:nvSpPr>
        <p:spPr>
          <a:xfrm>
            <a:off x="7142511" y="2009825"/>
            <a:ext cx="3075963" cy="923330"/>
          </a:xfrm>
          <a:prstGeom prst="rect">
            <a:avLst/>
          </a:prstGeom>
          <a:noFill/>
        </p:spPr>
        <p:txBody>
          <a:bodyPr wrap="square" rtlCol="0">
            <a:spAutoFit/>
          </a:bodyPr>
          <a:lstStyle/>
          <a:p>
            <a:pPr algn="just"/>
            <a:r>
              <a:rPr kumimoji="1" lang="ja-JP" altLang="en-US" b="1" dirty="0">
                <a:latin typeface="BIZ UDゴシック" panose="020B0400000000000000" pitchFamily="49" charset="-128"/>
                <a:ea typeface="BIZ UDゴシック" panose="020B0400000000000000" pitchFamily="49" charset="-128"/>
              </a:rPr>
              <a:t>パスコードを入力後、ホーム画面が表示されたら操作が可能となります。</a:t>
            </a:r>
            <a:endParaRPr kumimoji="1" lang="en-US" altLang="ja-JP" b="1"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41F28FF4-3C1A-DE5E-EF99-F93E8BA20604}"/>
              </a:ext>
            </a:extLst>
          </p:cNvPr>
          <p:cNvSpPr txBox="1"/>
          <p:nvPr/>
        </p:nvSpPr>
        <p:spPr>
          <a:xfrm>
            <a:off x="7126939" y="4924425"/>
            <a:ext cx="3075963" cy="1477328"/>
          </a:xfrm>
          <a:prstGeom prst="rect">
            <a:avLst/>
          </a:prstGeom>
          <a:noFill/>
          <a:ln>
            <a:solidFill>
              <a:schemeClr val="tx1"/>
            </a:solidFill>
          </a:ln>
        </p:spPr>
        <p:txBody>
          <a:bodyPr wrap="square" rtlCol="0">
            <a:spAutoFit/>
          </a:bodyPr>
          <a:lstStyle/>
          <a:p>
            <a:r>
              <a:rPr lang="en-US" altLang="ja-JP" sz="18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800" b="1" dirty="0">
                <a:latin typeface="BIZ UDゴシック" panose="020B0400000000000000" pitchFamily="49" charset="-128"/>
                <a:ea typeface="BIZ UDゴシック" panose="020B0400000000000000" pitchFamily="49" charset="-128"/>
              </a:rPr>
              <a:t>電源を入れ直した場合や</a:t>
            </a:r>
            <a:r>
              <a:rPr lang="en-US" altLang="ja-JP" sz="1800" b="1" dirty="0">
                <a:latin typeface="BIZ UDゴシック" panose="020B0400000000000000" pitchFamily="49" charset="-128"/>
                <a:ea typeface="BIZ UDゴシック" panose="020B0400000000000000" pitchFamily="49" charset="-128"/>
              </a:rPr>
              <a:t>iPhone</a:t>
            </a:r>
            <a:r>
              <a:rPr lang="ja-JP" altLang="en-US" sz="1800" b="1" dirty="0">
                <a:latin typeface="BIZ UDゴシック" panose="020B0400000000000000" pitchFamily="49" charset="-128"/>
                <a:ea typeface="BIZ UDゴシック" panose="020B0400000000000000" pitchFamily="49" charset="-128"/>
              </a:rPr>
              <a:t>の更新による再起動後は、タッチ</a:t>
            </a:r>
            <a:r>
              <a:rPr lang="en-US" altLang="ja-JP" sz="1800" b="1" dirty="0">
                <a:latin typeface="BIZ UDゴシック" panose="020B0400000000000000" pitchFamily="49" charset="-128"/>
                <a:ea typeface="BIZ UDゴシック" panose="020B0400000000000000" pitchFamily="49" charset="-128"/>
              </a:rPr>
              <a:t>ID(</a:t>
            </a:r>
            <a:r>
              <a:rPr lang="ja-JP" altLang="en-US" sz="1800" b="1" dirty="0">
                <a:latin typeface="BIZ UDゴシック" panose="020B0400000000000000" pitchFamily="49" charset="-128"/>
                <a:ea typeface="BIZ UDゴシック" panose="020B0400000000000000" pitchFamily="49" charset="-128"/>
              </a:rPr>
              <a:t>指紋認証</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を登録していてもパスコードの入力が必要です。</a:t>
            </a:r>
            <a:endParaRPr kumimoji="1" lang="ja-JP" altLang="en-US" b="1" dirty="0">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D5E243EB-F8BA-DE76-404A-CB33D21ACED6}"/>
              </a:ext>
            </a:extLst>
          </p:cNvPr>
          <p:cNvSpPr txBox="1"/>
          <p:nvPr/>
        </p:nvSpPr>
        <p:spPr>
          <a:xfrm>
            <a:off x="7126939" y="3559060"/>
            <a:ext cx="3081881" cy="903700"/>
          </a:xfrm>
          <a:prstGeom prst="rect">
            <a:avLst/>
          </a:prstGeom>
          <a:solidFill>
            <a:srgbClr val="FFFF99"/>
          </a:solidFill>
          <a:ln w="38100">
            <a:solidFill>
              <a:schemeClr val="tx1"/>
            </a:solidFill>
            <a:prstDash val="solid"/>
          </a:ln>
        </p:spPr>
        <p:txBody>
          <a:bodyPr wrap="square" tIns="72000">
            <a:spAutoFit/>
          </a:bodyPr>
          <a:lstStyle/>
          <a:p>
            <a:pPr algn="just">
              <a:spcBef>
                <a:spcPts val="3000"/>
              </a:spcBef>
            </a:pPr>
            <a:r>
              <a:rPr lang="en-US" altLang="ja-JP" sz="1700" b="1" dirty="0" err="1">
                <a:latin typeface="BIZ UDゴシック" panose="020B0400000000000000" pitchFamily="49" charset="-128"/>
                <a:ea typeface="BIZ UDゴシック" panose="020B0400000000000000" pitchFamily="49" charset="-128"/>
              </a:rPr>
              <a:t>VoiceOver</a:t>
            </a:r>
            <a:r>
              <a:rPr lang="ja-JP" altLang="en-US" sz="1700" b="1" dirty="0">
                <a:latin typeface="BIZ UDゴシック" panose="020B0400000000000000" pitchFamily="49" charset="-128"/>
                <a:ea typeface="BIZ UDゴシック" panose="020B0400000000000000" pitchFamily="49" charset="-128"/>
              </a:rPr>
              <a:t>を使用している場合は、ホーム画面左上のアイコン名を読み上げます。</a:t>
            </a:r>
            <a:endParaRPr lang="en-US" altLang="ja-JP" sz="1700" b="1" dirty="0">
              <a:latin typeface="BIZ UDゴシック" panose="020B0400000000000000" pitchFamily="49" charset="-128"/>
              <a:ea typeface="BIZ UDゴシック" panose="020B0400000000000000" pitchFamily="49" charset="-128"/>
            </a:endParaRPr>
          </a:p>
        </p:txBody>
      </p:sp>
      <p:grpSp>
        <p:nvGrpSpPr>
          <p:cNvPr id="5" name="グループ化 4" descr="電源が入っていないスマートフォンの画面の画像">
            <a:extLst>
              <a:ext uri="{FF2B5EF4-FFF2-40B4-BE49-F238E27FC236}">
                <a16:creationId xmlns:a16="http://schemas.microsoft.com/office/drawing/2014/main" id="{3AD23FE4-3D70-3AC4-EA9B-BC3F9956F264}"/>
              </a:ext>
            </a:extLst>
          </p:cNvPr>
          <p:cNvGrpSpPr/>
          <p:nvPr/>
        </p:nvGrpSpPr>
        <p:grpSpPr>
          <a:xfrm>
            <a:off x="968610" y="3781425"/>
            <a:ext cx="1512000" cy="3060000"/>
            <a:chOff x="503235" y="3089352"/>
            <a:chExt cx="1703013" cy="3060000"/>
          </a:xfrm>
        </p:grpSpPr>
        <p:pic>
          <p:nvPicPr>
            <p:cNvPr id="8" name="図 7">
              <a:extLst>
                <a:ext uri="{FF2B5EF4-FFF2-40B4-BE49-F238E27FC236}">
                  <a16:creationId xmlns:a16="http://schemas.microsoft.com/office/drawing/2014/main" id="{9BE8CA7B-E675-66C3-4E0F-CA18C7F71E5C}"/>
                </a:ext>
              </a:extLst>
            </p:cNvPr>
            <p:cNvPicPr>
              <a:picLocks noChangeAspect="1"/>
            </p:cNvPicPr>
            <p:nvPr/>
          </p:nvPicPr>
          <p:blipFill>
            <a:blip r:embed="rId3"/>
            <a:stretch>
              <a:fillRect/>
            </a:stretch>
          </p:blipFill>
          <p:spPr>
            <a:xfrm>
              <a:off x="503235" y="3089352"/>
              <a:ext cx="1703013" cy="3060000"/>
            </a:xfrm>
            <a:prstGeom prst="rect">
              <a:avLst/>
            </a:prstGeom>
          </p:spPr>
        </p:pic>
        <p:sp>
          <p:nvSpPr>
            <p:cNvPr id="9" name="正方形/長方形 8">
              <a:extLst>
                <a:ext uri="{FF2B5EF4-FFF2-40B4-BE49-F238E27FC236}">
                  <a16:creationId xmlns:a16="http://schemas.microsoft.com/office/drawing/2014/main" id="{488F587C-5297-F446-A81A-BC6AE3076A7D}"/>
                </a:ext>
              </a:extLst>
            </p:cNvPr>
            <p:cNvSpPr/>
            <p:nvPr/>
          </p:nvSpPr>
          <p:spPr>
            <a:xfrm>
              <a:off x="610207" y="3419674"/>
              <a:ext cx="1461337" cy="2365035"/>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descr="電源ボタンがある側面の画像">
            <a:extLst>
              <a:ext uri="{FF2B5EF4-FFF2-40B4-BE49-F238E27FC236}">
                <a16:creationId xmlns:a16="http://schemas.microsoft.com/office/drawing/2014/main" id="{C6C3BCD0-B75D-F8A3-604F-AF94B681758F}"/>
              </a:ext>
            </a:extLst>
          </p:cNvPr>
          <p:cNvPicPr>
            <a:picLocks/>
          </p:cNvPicPr>
          <p:nvPr/>
        </p:nvPicPr>
        <p:blipFill>
          <a:blip r:embed="rId4"/>
          <a:stretch>
            <a:fillRect/>
          </a:stretch>
        </p:blipFill>
        <p:spPr>
          <a:xfrm>
            <a:off x="2707942" y="4492046"/>
            <a:ext cx="124520" cy="428298"/>
          </a:xfrm>
          <a:prstGeom prst="rect">
            <a:avLst/>
          </a:prstGeom>
        </p:spPr>
      </p:pic>
      <p:grpSp>
        <p:nvGrpSpPr>
          <p:cNvPr id="12" name="グループ化 11">
            <a:extLst>
              <a:ext uri="{FF2B5EF4-FFF2-40B4-BE49-F238E27FC236}">
                <a16:creationId xmlns:a16="http://schemas.microsoft.com/office/drawing/2014/main" id="{BC1CDD83-B869-2622-3739-DC34F6C75803}"/>
              </a:ext>
            </a:extLst>
          </p:cNvPr>
          <p:cNvGrpSpPr/>
          <p:nvPr/>
        </p:nvGrpSpPr>
        <p:grpSpPr>
          <a:xfrm>
            <a:off x="4203700" y="3783635"/>
            <a:ext cx="1512000" cy="3060000"/>
            <a:chOff x="4814910" y="3068960"/>
            <a:chExt cx="1512000" cy="3060000"/>
          </a:xfrm>
        </p:grpSpPr>
        <p:grpSp>
          <p:nvGrpSpPr>
            <p:cNvPr id="13" name="グループ化 12" descr="電源が入っていないスマートフォンの画面の画像">
              <a:extLst>
                <a:ext uri="{FF2B5EF4-FFF2-40B4-BE49-F238E27FC236}">
                  <a16:creationId xmlns:a16="http://schemas.microsoft.com/office/drawing/2014/main" id="{4E8BA158-C107-79CB-D3FD-87D42A5E92AF}"/>
                </a:ext>
              </a:extLst>
            </p:cNvPr>
            <p:cNvGrpSpPr/>
            <p:nvPr/>
          </p:nvGrpSpPr>
          <p:grpSpPr>
            <a:xfrm>
              <a:off x="4814910" y="3068960"/>
              <a:ext cx="1512000" cy="3060000"/>
              <a:chOff x="503235" y="3089352"/>
              <a:chExt cx="1703013" cy="3060000"/>
            </a:xfrm>
          </p:grpSpPr>
          <p:pic>
            <p:nvPicPr>
              <p:cNvPr id="15" name="図 14">
                <a:extLst>
                  <a:ext uri="{FF2B5EF4-FFF2-40B4-BE49-F238E27FC236}">
                    <a16:creationId xmlns:a16="http://schemas.microsoft.com/office/drawing/2014/main" id="{8FE6BEBE-870F-9A18-E971-2EDD8114A2B8}"/>
                  </a:ext>
                </a:extLst>
              </p:cNvPr>
              <p:cNvPicPr>
                <a:picLocks noChangeAspect="1"/>
              </p:cNvPicPr>
              <p:nvPr/>
            </p:nvPicPr>
            <p:blipFill>
              <a:blip r:embed="rId3"/>
              <a:stretch>
                <a:fillRect/>
              </a:stretch>
            </p:blipFill>
            <p:spPr>
              <a:xfrm>
                <a:off x="503235" y="3089352"/>
                <a:ext cx="1703013" cy="3060000"/>
              </a:xfrm>
              <a:prstGeom prst="rect">
                <a:avLst/>
              </a:prstGeom>
            </p:spPr>
          </p:pic>
          <p:sp>
            <p:nvSpPr>
              <p:cNvPr id="16" name="正方形/長方形 15">
                <a:extLst>
                  <a:ext uri="{FF2B5EF4-FFF2-40B4-BE49-F238E27FC236}">
                    <a16:creationId xmlns:a16="http://schemas.microsoft.com/office/drawing/2014/main" id="{2232BB58-8C84-9764-F154-C59B7A5CF390}"/>
                  </a:ext>
                </a:extLst>
              </p:cNvPr>
              <p:cNvSpPr/>
              <p:nvPr/>
            </p:nvSpPr>
            <p:spPr>
              <a:xfrm>
                <a:off x="610207" y="3419674"/>
                <a:ext cx="1461337" cy="2365035"/>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 name="図 13" descr="パソコンの画面&#10;&#10;中程度の精度で自動的に生成された説明">
              <a:extLst>
                <a:ext uri="{FF2B5EF4-FFF2-40B4-BE49-F238E27FC236}">
                  <a16:creationId xmlns:a16="http://schemas.microsoft.com/office/drawing/2014/main" id="{3937C9D8-3A7D-1E1F-70CE-5EF0F787340D}"/>
                </a:ext>
              </a:extLst>
            </p:cNvPr>
            <p:cNvPicPr>
              <a:picLocks noChangeAspect="1"/>
            </p:cNvPicPr>
            <p:nvPr/>
          </p:nvPicPr>
          <p:blipFill rotWithShape="1">
            <a:blip r:embed="rId5"/>
            <a:srcRect l="9432" t="7083" r="9272" b="8918"/>
            <a:stretch/>
          </p:blipFill>
          <p:spPr>
            <a:xfrm>
              <a:off x="4906243" y="3399282"/>
              <a:ext cx="1317178" cy="2371842"/>
            </a:xfrm>
            <a:prstGeom prst="rect">
              <a:avLst/>
            </a:prstGeom>
          </p:spPr>
        </p:pic>
      </p:grpSp>
      <p:sp>
        <p:nvSpPr>
          <p:cNvPr id="23" name="テキスト ボックス 22">
            <a:extLst>
              <a:ext uri="{FF2B5EF4-FFF2-40B4-BE49-F238E27FC236}">
                <a16:creationId xmlns:a16="http://schemas.microsoft.com/office/drawing/2014/main" id="{6F2B5C0C-336C-B1C6-DE2A-7BFF02639F04}"/>
              </a:ext>
            </a:extLst>
          </p:cNvPr>
          <p:cNvSpPr txBox="1"/>
          <p:nvPr/>
        </p:nvSpPr>
        <p:spPr>
          <a:xfrm>
            <a:off x="2546931" y="3781425"/>
            <a:ext cx="742369" cy="523220"/>
          </a:xfrm>
          <a:prstGeom prst="rect">
            <a:avLst/>
          </a:prstGeom>
          <a:solidFill>
            <a:schemeClr val="bg1"/>
          </a:solidFill>
        </p:spPr>
        <p:txBody>
          <a:bodyPr wrap="square" rtlCol="0">
            <a:spAutoFit/>
          </a:bodyPr>
          <a:lstStyle/>
          <a:p>
            <a:pPr algn="ctr"/>
            <a:r>
              <a:rPr lang="ja-JP" altLang="en-US" sz="1400" b="1" dirty="0">
                <a:latin typeface="BIZ UDゴシック" panose="020B0400000000000000" pitchFamily="49" charset="-128"/>
                <a:ea typeface="BIZ UDゴシック" panose="020B0400000000000000" pitchFamily="49" charset="-128"/>
              </a:rPr>
              <a:t>サイド</a:t>
            </a:r>
            <a:endParaRPr lang="en-US" altLang="ja-JP" sz="1400" b="1" dirty="0">
              <a:latin typeface="BIZ UDゴシック" panose="020B0400000000000000" pitchFamily="49" charset="-128"/>
              <a:ea typeface="BIZ UDゴシック" panose="020B0400000000000000" pitchFamily="49" charset="-128"/>
            </a:endParaRPr>
          </a:p>
          <a:p>
            <a:pPr algn="ctr"/>
            <a:r>
              <a:rPr kumimoji="1" lang="ja-JP" altLang="en-US" sz="1400" b="1" dirty="0">
                <a:latin typeface="BIZ UDゴシック" panose="020B0400000000000000" pitchFamily="49" charset="-128"/>
                <a:ea typeface="BIZ UDゴシック" panose="020B0400000000000000" pitchFamily="49" charset="-128"/>
              </a:rPr>
              <a:t>ボタン</a:t>
            </a:r>
          </a:p>
        </p:txBody>
      </p:sp>
      <p:pic>
        <p:nvPicPr>
          <p:cNvPr id="19" name="図 18">
            <a:extLst>
              <a:ext uri="{FF2B5EF4-FFF2-40B4-BE49-F238E27FC236}">
                <a16:creationId xmlns:a16="http://schemas.microsoft.com/office/drawing/2014/main" id="{0D089B20-453B-A074-3030-21BBF38FC2BD}"/>
              </a:ext>
            </a:extLst>
          </p:cNvPr>
          <p:cNvPicPr>
            <a:picLocks noChangeAspect="1"/>
          </p:cNvPicPr>
          <p:nvPr/>
        </p:nvPicPr>
        <p:blipFill>
          <a:blip r:embed="rId6"/>
          <a:stretch>
            <a:fillRect/>
          </a:stretch>
        </p:blipFill>
        <p:spPr>
          <a:xfrm>
            <a:off x="1460500" y="4848225"/>
            <a:ext cx="520727" cy="571529"/>
          </a:xfrm>
          <a:prstGeom prst="rect">
            <a:avLst/>
          </a:prstGeom>
        </p:spPr>
      </p:pic>
    </p:spTree>
    <p:extLst>
      <p:ext uri="{BB962C8B-B14F-4D97-AF65-F5344CB8AC3E}">
        <p14:creationId xmlns:p14="http://schemas.microsoft.com/office/powerpoint/2010/main" val="276168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5F57260D-AD43-4B8B-BDBB-9348D489ED66}"/>
              </a:ext>
            </a:extLst>
          </p:cNvPr>
          <p:cNvGrpSpPr>
            <a:grpSpLocks noChangeAspect="1"/>
          </p:cNvGrpSpPr>
          <p:nvPr/>
        </p:nvGrpSpPr>
        <p:grpSpPr>
          <a:xfrm>
            <a:off x="1342011" y="3122923"/>
            <a:ext cx="1908981" cy="2928699"/>
            <a:chOff x="546100" y="3095625"/>
            <a:chExt cx="2520428" cy="3866760"/>
          </a:xfrm>
        </p:grpSpPr>
        <p:sp>
          <p:nvSpPr>
            <p:cNvPr id="2" name="四角形: 角を丸くする 1">
              <a:extLst>
                <a:ext uri="{FF2B5EF4-FFF2-40B4-BE49-F238E27FC236}">
                  <a16:creationId xmlns:a16="http://schemas.microsoft.com/office/drawing/2014/main" id="{8E48F098-80D7-4AF1-9D47-12A1ADECE326}"/>
                </a:ext>
              </a:extLst>
            </p:cNvPr>
            <p:cNvSpPr/>
            <p:nvPr/>
          </p:nvSpPr>
          <p:spPr>
            <a:xfrm>
              <a:off x="2662900" y="4047838"/>
              <a:ext cx="85972" cy="524122"/>
            </a:xfrm>
            <a:prstGeom prst="roundRect">
              <a:avLst/>
            </a:prstGeom>
            <a:solidFill>
              <a:srgbClr val="F03A1C"/>
            </a:solidFill>
            <a:ln>
              <a:solidFill>
                <a:srgbClr val="F03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976FFF8B-995F-419E-9616-E7236C80F0C8}"/>
                </a:ext>
              </a:extLst>
            </p:cNvPr>
            <p:cNvSpPr txBox="1"/>
            <p:nvPr/>
          </p:nvSpPr>
          <p:spPr>
            <a:xfrm>
              <a:off x="2739100" y="3428960"/>
              <a:ext cx="327428" cy="1828608"/>
            </a:xfrm>
            <a:prstGeom prst="rect">
              <a:avLst/>
            </a:prstGeom>
            <a:noFill/>
          </p:spPr>
          <p:txBody>
            <a:bodyPr wrap="square" rtlCol="0">
              <a:spAutoFit/>
            </a:bodyPr>
            <a:lstStyle/>
            <a:p>
              <a:r>
                <a:rPr lang="ja-JP" altLang="en-US" sz="1400" b="1" dirty="0">
                  <a:latin typeface="BIZ UDゴシック" panose="020B0400000000000000" pitchFamily="49" charset="-128"/>
                  <a:ea typeface="BIZ UDゴシック" panose="020B0400000000000000" pitchFamily="49" charset="-128"/>
                </a:rPr>
                <a:t>サイドボタン</a:t>
              </a:r>
              <a:endParaRPr kumimoji="1" lang="ja-JP" altLang="en-US" sz="1400" b="1" dirty="0">
                <a:latin typeface="BIZ UDゴシック" panose="020B0400000000000000" pitchFamily="49" charset="-128"/>
                <a:ea typeface="BIZ UDゴシック" panose="020B0400000000000000" pitchFamily="49" charset="-128"/>
              </a:endParaRPr>
            </a:p>
          </p:txBody>
        </p:sp>
        <p:grpSp>
          <p:nvGrpSpPr>
            <p:cNvPr id="3" name="グループ化 2">
              <a:extLst>
                <a:ext uri="{FF2B5EF4-FFF2-40B4-BE49-F238E27FC236}">
                  <a16:creationId xmlns:a16="http://schemas.microsoft.com/office/drawing/2014/main" id="{224F9A86-72CB-48B2-92C4-F4B6138B0382}"/>
                </a:ext>
              </a:extLst>
            </p:cNvPr>
            <p:cNvGrpSpPr/>
            <p:nvPr/>
          </p:nvGrpSpPr>
          <p:grpSpPr>
            <a:xfrm>
              <a:off x="546100" y="3095625"/>
              <a:ext cx="2078170" cy="3866760"/>
              <a:chOff x="3839615" y="2990890"/>
              <a:chExt cx="2078170" cy="3866760"/>
            </a:xfrm>
          </p:grpSpPr>
          <p:pic>
            <p:nvPicPr>
              <p:cNvPr id="9" name="図 8">
                <a:extLst>
                  <a:ext uri="{FF2B5EF4-FFF2-40B4-BE49-F238E27FC236}">
                    <a16:creationId xmlns:a16="http://schemas.microsoft.com/office/drawing/2014/main" id="{B01DED05-7115-48B7-B397-3BEFDE521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615" y="2990890"/>
                <a:ext cx="2078170" cy="3866760"/>
              </a:xfrm>
              <a:prstGeom prst="rect">
                <a:avLst/>
              </a:prstGeom>
            </p:spPr>
          </p:pic>
          <p:sp>
            <p:nvSpPr>
              <p:cNvPr id="47" name="矢印: 右 46">
                <a:extLst>
                  <a:ext uri="{FF2B5EF4-FFF2-40B4-BE49-F238E27FC236}">
                    <a16:creationId xmlns:a16="http://schemas.microsoft.com/office/drawing/2014/main" id="{A51C3467-8F41-4EFD-B892-ABC4D8E50D56}"/>
                  </a:ext>
                </a:extLst>
              </p:cNvPr>
              <p:cNvSpPr/>
              <p:nvPr/>
            </p:nvSpPr>
            <p:spPr>
              <a:xfrm rot="16200000">
                <a:off x="4480504" y="6040598"/>
                <a:ext cx="720000" cy="316454"/>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cxnSp>
            <p:nvCxnSpPr>
              <p:cNvPr id="48" name="直線コネクタ 47">
                <a:extLst>
                  <a:ext uri="{FF2B5EF4-FFF2-40B4-BE49-F238E27FC236}">
                    <a16:creationId xmlns:a16="http://schemas.microsoft.com/office/drawing/2014/main" id="{41D60F52-24D1-4DAC-9BCB-2A4AC3170C85}"/>
                  </a:ext>
                </a:extLst>
              </p:cNvPr>
              <p:cNvCxnSpPr>
                <a:cxnSpLocks/>
              </p:cNvCxnSpPr>
              <p:nvPr/>
            </p:nvCxnSpPr>
            <p:spPr>
              <a:xfrm flipV="1">
                <a:off x="4682277" y="4673299"/>
                <a:ext cx="0" cy="654573"/>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99CCF83A-7C27-4928-97A9-19528E88BBAA}"/>
                  </a:ext>
                </a:extLst>
              </p:cNvPr>
              <p:cNvCxnSpPr>
                <a:cxnSpLocks/>
              </p:cNvCxnSpPr>
              <p:nvPr/>
            </p:nvCxnSpPr>
            <p:spPr>
              <a:xfrm flipV="1">
                <a:off x="4841022" y="4673299"/>
                <a:ext cx="0" cy="806974"/>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B50A6BD3-E8BE-4804-A4CF-DC7FB68B96C2}"/>
                  </a:ext>
                </a:extLst>
              </p:cNvPr>
              <p:cNvCxnSpPr>
                <a:cxnSpLocks/>
              </p:cNvCxnSpPr>
              <p:nvPr/>
            </p:nvCxnSpPr>
            <p:spPr>
              <a:xfrm flipV="1">
                <a:off x="4999767" y="4673299"/>
                <a:ext cx="0" cy="959373"/>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pic>
            <p:nvPicPr>
              <p:cNvPr id="51" name="図 50">
                <a:extLst>
                  <a:ext uri="{FF2B5EF4-FFF2-40B4-BE49-F238E27FC236}">
                    <a16:creationId xmlns:a16="http://schemas.microsoft.com/office/drawing/2014/main" id="{1513757F-287D-4E91-B6EC-B6A4CB85F9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010242">
                <a:off x="4531940" y="3988416"/>
                <a:ext cx="1369769" cy="1369769"/>
              </a:xfrm>
              <a:prstGeom prst="rect">
                <a:avLst/>
              </a:prstGeom>
            </p:spPr>
          </p:pic>
        </p:grpSp>
        <p:cxnSp>
          <p:nvCxnSpPr>
            <p:cNvPr id="5" name="直線矢印コネクタ 4">
              <a:extLst>
                <a:ext uri="{FF2B5EF4-FFF2-40B4-BE49-F238E27FC236}">
                  <a16:creationId xmlns:a16="http://schemas.microsoft.com/office/drawing/2014/main" id="{79714DFA-365D-4DAE-B096-35F8F3FE44B9}"/>
                </a:ext>
              </a:extLst>
            </p:cNvPr>
            <p:cNvCxnSpPr>
              <a:cxnSpLocks/>
            </p:cNvCxnSpPr>
            <p:nvPr/>
          </p:nvCxnSpPr>
          <p:spPr>
            <a:xfrm flipH="1">
              <a:off x="2451100" y="4343360"/>
              <a:ext cx="288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itle 1"/>
          <p:cNvSpPr txBox="1">
            <a:spLocks/>
          </p:cNvSpPr>
          <p:nvPr/>
        </p:nvSpPr>
        <p:spPr>
          <a:xfrm>
            <a:off x="1029047" y="478633"/>
            <a:ext cx="951199" cy="648512"/>
          </a:xfrm>
          <a:prstGeom prst="rect">
            <a:avLst/>
          </a:prstGeom>
        </p:spPr>
        <p:txBody>
          <a:bodyPr vert="horz" wrap="none" lIns="90000" tIns="46800" rIns="90000" bIns="46800" rtlCol="0" anchor="t" anchorCtr="0">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4000">
                <a:latin typeface="BIZ UDゴシック" panose="020B0400000000000000" pitchFamily="49" charset="-128"/>
                <a:ea typeface="BIZ UDゴシック" panose="020B0400000000000000" pitchFamily="49" charset="-128"/>
              </a:rPr>
              <a:t>1-B</a:t>
            </a:r>
            <a:endParaRPr lang="en-US" sz="3970" dirty="0">
              <a:latin typeface="BIZ UDゴシック" panose="020B0400000000000000" pitchFamily="49" charset="-128"/>
              <a:ea typeface="BIZ UDゴシック" panose="020B0400000000000000" pitchFamily="49" charset="-128"/>
            </a:endParaRP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40000" y="315328"/>
            <a:ext cx="7883500" cy="984885"/>
          </a:xfrm>
          <a:prstGeom prst="rect">
            <a:avLst/>
          </a:prstGeom>
        </p:spPr>
        <p:txBody>
          <a:bodyPr wrap="square" lIns="0" tIns="0" rIns="0" bIns="0" anchor="b">
            <a:spAutoFit/>
          </a:bodyPr>
          <a:lstStyle>
            <a:lvl1pPr algn="l">
              <a:defRPr sz="3529" b="1" i="0">
                <a:solidFill>
                  <a:srgbClr val="009650"/>
                </a:solidFill>
                <a:latin typeface="Meiryo" charset="-128"/>
                <a:ea typeface="Meiryo" charset="-128"/>
                <a:cs typeface="Meiryo" charset="-128"/>
              </a:defRPr>
            </a:lvl1pPr>
          </a:lstStyle>
          <a:p>
            <a:r>
              <a:rPr lang="en-US" altLang="ja-JP" sz="3200" dirty="0">
                <a:latin typeface="BIZ UDゴシック" panose="020B0400000000000000" pitchFamily="49" charset="-128"/>
                <a:ea typeface="BIZ UDゴシック" panose="020B0400000000000000" pitchFamily="49" charset="-128"/>
              </a:rPr>
              <a:t>iPhone</a:t>
            </a:r>
            <a:r>
              <a:rPr lang="ja-JP" altLang="en-US" sz="3200" dirty="0">
                <a:latin typeface="BIZ UDゴシック" panose="020B0400000000000000" pitchFamily="49" charset="-128"/>
                <a:ea typeface="BIZ UDゴシック" panose="020B0400000000000000" pitchFamily="49" charset="-128"/>
              </a:rPr>
              <a:t>の各部名称と電源操作</a:t>
            </a:r>
          </a:p>
          <a:p>
            <a:r>
              <a:rPr kumimoji="0" lang="ja-JP" altLang="en-US" sz="3200" kern="0" dirty="0">
                <a:latin typeface="BIZ UDゴシック" panose="020B0400000000000000" pitchFamily="49" charset="-128"/>
                <a:ea typeface="BIZ UDゴシック" panose="020B0400000000000000" pitchFamily="49" charset="-128"/>
              </a:rPr>
              <a:t>電源の入れ方</a:t>
            </a:r>
            <a:r>
              <a:rPr kumimoji="0" lang="en-US" altLang="ja-JP" sz="3200" kern="0" dirty="0">
                <a:latin typeface="BIZ UDゴシック" panose="020B0400000000000000" pitchFamily="49" charset="-128"/>
                <a:ea typeface="BIZ UDゴシック" panose="020B0400000000000000" pitchFamily="49" charset="-128"/>
              </a:rPr>
              <a:t>【</a:t>
            </a:r>
            <a:r>
              <a:rPr kumimoji="0" lang="ja-JP" altLang="en-US" sz="3200" kern="0" dirty="0">
                <a:latin typeface="BIZ UDゴシック" panose="020B0400000000000000" pitchFamily="49" charset="-128"/>
                <a:ea typeface="BIZ UDゴシック" panose="020B0400000000000000" pitchFamily="49" charset="-128"/>
              </a:rPr>
              <a:t>ホームボタンのない機種</a:t>
            </a:r>
            <a:r>
              <a:rPr kumimoji="0" lang="en-US" altLang="ja-JP" sz="3200" kern="0" dirty="0">
                <a:latin typeface="BIZ UDゴシック" panose="020B0400000000000000" pitchFamily="49" charset="-128"/>
                <a:ea typeface="BIZ UDゴシック" panose="020B0400000000000000" pitchFamily="49" charset="-128"/>
              </a:rPr>
              <a:t>】</a:t>
            </a:r>
            <a:endParaRPr kumimoji="0" lang="ja-JP" altLang="en-US" sz="3200" kern="0" dirty="0">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06624" y="1578836"/>
            <a:ext cx="550595"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745199" y="1605095"/>
            <a:ext cx="3189602" cy="646331"/>
          </a:xfrm>
          <a:prstGeom prst="rect">
            <a:avLst/>
          </a:prstGeom>
          <a:noFill/>
        </p:spPr>
        <p:txBody>
          <a:bodyPr wrap="square" rtlCol="0">
            <a:spAutoFit/>
          </a:bodyPr>
          <a:lstStyle/>
          <a:p>
            <a:pPr algn="just"/>
            <a:r>
              <a:rPr lang="ja-JP" altLang="en-US" b="1" dirty="0">
                <a:latin typeface="BIZ UDゴシック" panose="020B0400000000000000" pitchFamily="49" charset="-128"/>
                <a:ea typeface="BIZ UDゴシック" panose="020B0400000000000000" pitchFamily="49" charset="-128"/>
              </a:rPr>
              <a:t>右側面の上の方にあるサイドボタンを長押しします。</a:t>
            </a:r>
            <a:endParaRPr lang="en-US" altLang="ja-JP" b="1" dirty="0">
              <a:latin typeface="BIZ UDゴシック" panose="020B0400000000000000" pitchFamily="49" charset="-128"/>
              <a:ea typeface="BIZ UDゴシック" panose="020B0400000000000000" pitchFamily="49"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a:off x="3678929" y="4189677"/>
            <a:ext cx="511743" cy="5815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0" name="正方形/長方形 39">
            <a:extLst>
              <a:ext uri="{FF2B5EF4-FFF2-40B4-BE49-F238E27FC236}">
                <a16:creationId xmlns:a16="http://schemas.microsoft.com/office/drawing/2014/main" id="{4B05A444-A72F-472F-BBE3-AF0BFE7613BB}"/>
              </a:ext>
            </a:extLst>
          </p:cNvPr>
          <p:cNvSpPr/>
          <p:nvPr/>
        </p:nvSpPr>
        <p:spPr>
          <a:xfrm>
            <a:off x="305288" y="2256489"/>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1" name="テキスト ボックス 40">
            <a:extLst>
              <a:ext uri="{FF2B5EF4-FFF2-40B4-BE49-F238E27FC236}">
                <a16:creationId xmlns:a16="http://schemas.microsoft.com/office/drawing/2014/main" id="{03E411B7-D1FB-4044-A9A2-8ABAC33831CE}"/>
              </a:ext>
            </a:extLst>
          </p:cNvPr>
          <p:cNvSpPr txBox="1"/>
          <p:nvPr/>
        </p:nvSpPr>
        <p:spPr>
          <a:xfrm>
            <a:off x="709202" y="2314144"/>
            <a:ext cx="3174600" cy="831638"/>
          </a:xfrm>
          <a:prstGeom prst="rect">
            <a:avLst/>
          </a:prstGeom>
          <a:noFill/>
        </p:spPr>
        <p:txBody>
          <a:bodyPr wrap="square" rtlCol="0">
            <a:spAutoFit/>
          </a:bodyPr>
          <a:lstStyle/>
          <a:p>
            <a:pPr algn="just">
              <a:lnSpc>
                <a:spcPts val="1900"/>
              </a:lnSpc>
            </a:pPr>
            <a:r>
              <a:rPr lang="ja-JP" altLang="en-US" b="1" dirty="0">
                <a:latin typeface="BIZ UDゴシック" panose="020B0400000000000000" pitchFamily="49" charset="-128"/>
                <a:ea typeface="BIZ UDゴシック" panose="020B0400000000000000" pitchFamily="49" charset="-128"/>
              </a:rPr>
              <a:t>本体下部の淵部分から上に向かって指を大きくスライドします。</a:t>
            </a:r>
            <a:endParaRPr lang="en-US" altLang="ja-JP" b="1" dirty="0">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A5252509-7273-4AB0-857C-134785E9663C}"/>
              </a:ext>
            </a:extLst>
          </p:cNvPr>
          <p:cNvSpPr txBox="1"/>
          <p:nvPr/>
        </p:nvSpPr>
        <p:spPr>
          <a:xfrm>
            <a:off x="4287716" y="1605925"/>
            <a:ext cx="1956954" cy="923330"/>
          </a:xfrm>
          <a:prstGeom prst="rect">
            <a:avLst/>
          </a:prstGeom>
          <a:noFill/>
        </p:spPr>
        <p:txBody>
          <a:bodyPr wrap="square" rtlCol="0">
            <a:spAutoFit/>
          </a:bodyPr>
          <a:lstStyle/>
          <a:p>
            <a:pPr algn="just"/>
            <a:r>
              <a:rPr kumimoji="1" lang="ja-JP" altLang="en-US" b="1" dirty="0">
                <a:latin typeface="BIZ UDゴシック" panose="020B0400000000000000" pitchFamily="49" charset="-128"/>
                <a:ea typeface="BIZ UDゴシック" panose="020B0400000000000000" pitchFamily="49" charset="-128"/>
              </a:rPr>
              <a:t>設定した６桁のパスコードを入力します。</a:t>
            </a:r>
          </a:p>
        </p:txBody>
      </p:sp>
      <p:sp>
        <p:nvSpPr>
          <p:cNvPr id="27" name="正方形/長方形 26">
            <a:extLst>
              <a:ext uri="{FF2B5EF4-FFF2-40B4-BE49-F238E27FC236}">
                <a16:creationId xmlns:a16="http://schemas.microsoft.com/office/drawing/2014/main" id="{4E78BE00-31B5-433D-BEC3-3F1FD685D77D}"/>
              </a:ext>
            </a:extLst>
          </p:cNvPr>
          <p:cNvSpPr/>
          <p:nvPr/>
        </p:nvSpPr>
        <p:spPr>
          <a:xfrm>
            <a:off x="3883802" y="1607003"/>
            <a:ext cx="550595"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9" name="テキスト ボックス 28">
            <a:extLst>
              <a:ext uri="{FF2B5EF4-FFF2-40B4-BE49-F238E27FC236}">
                <a16:creationId xmlns:a16="http://schemas.microsoft.com/office/drawing/2014/main" id="{1E754DB5-A9FC-4DAF-8120-0C321863655E}"/>
              </a:ext>
            </a:extLst>
          </p:cNvPr>
          <p:cNvSpPr txBox="1"/>
          <p:nvPr/>
        </p:nvSpPr>
        <p:spPr>
          <a:xfrm>
            <a:off x="6733682" y="1579389"/>
            <a:ext cx="3494316" cy="949866"/>
          </a:xfrm>
          <a:prstGeom prst="rect">
            <a:avLst/>
          </a:prstGeom>
          <a:noFill/>
          <a:ln w="38100">
            <a:noFill/>
            <a:prstDash val="solid"/>
          </a:ln>
        </p:spPr>
        <p:txBody>
          <a:bodyPr wrap="square" tIns="7200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パスコードを入力後、ホーム画面が表示されたら操作が可能となります。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id="{432B80D0-D5F2-4296-84A7-97439AB3ABF4}"/>
              </a:ext>
            </a:extLst>
          </p:cNvPr>
          <p:cNvSpPr/>
          <p:nvPr/>
        </p:nvSpPr>
        <p:spPr>
          <a:xfrm>
            <a:off x="2945283" y="2995924"/>
            <a:ext cx="480347"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7" name="正方形/長方形 36">
            <a:extLst>
              <a:ext uri="{FF2B5EF4-FFF2-40B4-BE49-F238E27FC236}">
                <a16:creationId xmlns:a16="http://schemas.microsoft.com/office/drawing/2014/main" id="{45DFEEA3-E37B-4E55-916E-48D4B357D1B9}"/>
              </a:ext>
            </a:extLst>
          </p:cNvPr>
          <p:cNvSpPr/>
          <p:nvPr/>
        </p:nvSpPr>
        <p:spPr>
          <a:xfrm>
            <a:off x="2753556" y="4721665"/>
            <a:ext cx="583203"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3" name="正方形/長方形 32">
            <a:extLst>
              <a:ext uri="{FF2B5EF4-FFF2-40B4-BE49-F238E27FC236}">
                <a16:creationId xmlns:a16="http://schemas.microsoft.com/office/drawing/2014/main" id="{DCA6FEC6-BFD7-AFFD-F252-0ACCE0AE19DB}"/>
              </a:ext>
            </a:extLst>
          </p:cNvPr>
          <p:cNvSpPr/>
          <p:nvPr/>
        </p:nvSpPr>
        <p:spPr>
          <a:xfrm>
            <a:off x="6281750" y="1583898"/>
            <a:ext cx="550595"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8" name="テキスト ボックス 37">
            <a:extLst>
              <a:ext uri="{FF2B5EF4-FFF2-40B4-BE49-F238E27FC236}">
                <a16:creationId xmlns:a16="http://schemas.microsoft.com/office/drawing/2014/main" id="{3E7A652E-C594-7E9D-FE39-058D525893AF}"/>
              </a:ext>
            </a:extLst>
          </p:cNvPr>
          <p:cNvSpPr txBox="1"/>
          <p:nvPr/>
        </p:nvSpPr>
        <p:spPr>
          <a:xfrm>
            <a:off x="6782933" y="2877725"/>
            <a:ext cx="3413212" cy="903700"/>
          </a:xfrm>
          <a:prstGeom prst="rect">
            <a:avLst/>
          </a:prstGeom>
          <a:solidFill>
            <a:srgbClr val="FFFF99"/>
          </a:solidFill>
          <a:ln w="38100">
            <a:solidFill>
              <a:schemeClr val="tx1"/>
            </a:solidFill>
            <a:prstDash val="solid"/>
          </a:ln>
        </p:spPr>
        <p:txBody>
          <a:bodyPr wrap="square" tIns="72000">
            <a:spAutoFit/>
          </a:bodyPr>
          <a:lstStyle/>
          <a:p>
            <a:pPr algn="just">
              <a:spcBef>
                <a:spcPts val="3000"/>
              </a:spcBef>
            </a:pPr>
            <a:r>
              <a:rPr lang="en-US" altLang="ja-JP" sz="1700" b="1" dirty="0" err="1">
                <a:latin typeface="BIZ UDゴシック" panose="020B0400000000000000" pitchFamily="49" charset="-128"/>
                <a:ea typeface="BIZ UDゴシック" panose="020B0400000000000000" pitchFamily="49" charset="-128"/>
              </a:rPr>
              <a:t>VoiceOver</a:t>
            </a:r>
            <a:r>
              <a:rPr lang="ja-JP" altLang="en-US" sz="1700" b="1" dirty="0">
                <a:latin typeface="BIZ UDゴシック" panose="020B0400000000000000" pitchFamily="49" charset="-128"/>
                <a:ea typeface="BIZ UDゴシック" panose="020B0400000000000000" pitchFamily="49" charset="-128"/>
              </a:rPr>
              <a:t>を使用している場合は、ホーム画面左上のアイコン名を読み上げます。</a:t>
            </a:r>
            <a:endParaRPr lang="en-US" altLang="ja-JP" sz="1700" b="1" dirty="0">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68CD4C61-9A8C-11A2-9AAD-E44534550761}"/>
              </a:ext>
            </a:extLst>
          </p:cNvPr>
          <p:cNvSpPr txBox="1"/>
          <p:nvPr/>
        </p:nvSpPr>
        <p:spPr>
          <a:xfrm>
            <a:off x="6799404" y="3951478"/>
            <a:ext cx="3380271" cy="2385268"/>
          </a:xfrm>
          <a:prstGeom prst="rect">
            <a:avLst/>
          </a:prstGeom>
          <a:noFill/>
          <a:ln>
            <a:solidFill>
              <a:schemeClr val="tx1"/>
            </a:solidFill>
          </a:ln>
        </p:spPr>
        <p:txBody>
          <a:bodyPr wrap="square" rtlCol="0">
            <a:spAutoFit/>
          </a:bodyPr>
          <a:lstStyle/>
          <a:p>
            <a:pPr algn="just">
              <a:spcBef>
                <a:spcPts val="600"/>
              </a:spcBef>
            </a:pPr>
            <a:r>
              <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600" b="1" dirty="0">
                <a:latin typeface="BIZ UDゴシック" panose="020B0400000000000000" pitchFamily="49" charset="-128"/>
                <a:ea typeface="BIZ UDゴシック" panose="020B0400000000000000" pitchFamily="49" charset="-128"/>
              </a:rPr>
              <a:t>電源を入れ直した場合や</a:t>
            </a:r>
            <a:r>
              <a:rPr lang="en-US" altLang="ja-JP" sz="1600" b="1" dirty="0">
                <a:latin typeface="BIZ UDゴシック" panose="020B0400000000000000" pitchFamily="49" charset="-128"/>
                <a:ea typeface="BIZ UDゴシック" panose="020B0400000000000000" pitchFamily="49" charset="-128"/>
              </a:rPr>
              <a:t>iPhone</a:t>
            </a:r>
            <a:r>
              <a:rPr lang="ja-JP" altLang="en-US" sz="1600" b="1" dirty="0">
                <a:latin typeface="BIZ UDゴシック" panose="020B0400000000000000" pitchFamily="49" charset="-128"/>
                <a:ea typeface="BIZ UDゴシック" panose="020B0400000000000000" pitchFamily="49" charset="-128"/>
              </a:rPr>
              <a:t>の更新による再起動後は、フェイス</a:t>
            </a:r>
            <a:r>
              <a:rPr lang="en-US" altLang="ja-JP" sz="1600" b="1" dirty="0">
                <a:latin typeface="BIZ UDゴシック" panose="020B0400000000000000" pitchFamily="49" charset="-128"/>
                <a:ea typeface="BIZ UDゴシック" panose="020B0400000000000000" pitchFamily="49" charset="-128"/>
              </a:rPr>
              <a:t>ID</a:t>
            </a:r>
            <a:r>
              <a:rPr lang="ja-JP" altLang="en-US" sz="1600" b="1" dirty="0">
                <a:latin typeface="BIZ UDゴシック" panose="020B0400000000000000" pitchFamily="49" charset="-128"/>
                <a:ea typeface="BIZ UDゴシック" panose="020B0400000000000000" pitchFamily="49" charset="-128"/>
              </a:rPr>
              <a:t>（顔認証）を登録していてもパスコードの入力が必要です。</a:t>
            </a:r>
            <a:endParaRPr lang="en-US" altLang="ja-JP" sz="1600" b="1" dirty="0">
              <a:latin typeface="BIZ UDゴシック" panose="020B0400000000000000" pitchFamily="49" charset="-128"/>
              <a:ea typeface="BIZ UDゴシック" panose="020B0400000000000000" pitchFamily="49" charset="-128"/>
            </a:endParaRPr>
          </a:p>
          <a:p>
            <a:pPr algn="just">
              <a:spcBef>
                <a:spcPts val="600"/>
              </a:spcBef>
            </a:pPr>
            <a:r>
              <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購入直後はパスコードやフェイス</a:t>
            </a:r>
            <a:r>
              <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ID</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が無効に設定されている場合があります。このときは、電源を入れると、ホーム画面に移行します。</a:t>
            </a:r>
            <a:endPar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D726264E-8D05-CC1D-A441-374B1A904CD3}"/>
              </a:ext>
            </a:extLst>
          </p:cNvPr>
          <p:cNvSpPr txBox="1"/>
          <p:nvPr/>
        </p:nvSpPr>
        <p:spPr>
          <a:xfrm>
            <a:off x="809362" y="6047110"/>
            <a:ext cx="3721495" cy="857533"/>
          </a:xfrm>
          <a:prstGeom prst="rect">
            <a:avLst/>
          </a:prstGeom>
          <a:solidFill>
            <a:srgbClr val="FFFF99"/>
          </a:solidFill>
          <a:ln w="38100">
            <a:solidFill>
              <a:schemeClr val="tx1"/>
            </a:solidFill>
            <a:prstDash val="solid"/>
          </a:ln>
        </p:spPr>
        <p:txBody>
          <a:bodyPr wrap="square" tIns="72000">
            <a:spAutoFit/>
          </a:bodyPr>
          <a:lstStyle/>
          <a:p>
            <a:pPr algn="just">
              <a:spcBef>
                <a:spcPts val="3000"/>
              </a:spcBef>
            </a:pPr>
            <a:r>
              <a:rPr kumimoji="1" lang="en-US" altLang="ja-JP" sz="1600" b="1" dirty="0">
                <a:latin typeface="BIZ UDゴシック" panose="020B0400000000000000" pitchFamily="49" charset="-128"/>
                <a:ea typeface="BIZ UDゴシック" panose="020B0400000000000000" pitchFamily="49" charset="-128"/>
              </a:rPr>
              <a:t>※</a:t>
            </a:r>
            <a:r>
              <a:rPr lang="en-US" altLang="ja-JP" sz="1600" b="1" dirty="0">
                <a:latin typeface="BIZ UDゴシック" panose="020B0400000000000000" pitchFamily="49" charset="-128"/>
                <a:ea typeface="BIZ UDゴシック" panose="020B0400000000000000" pitchFamily="49" charset="-128"/>
              </a:rPr>
              <a:t> </a:t>
            </a:r>
            <a:r>
              <a:rPr lang="en-US" altLang="ja-JP" sz="1600" b="1" dirty="0" err="1">
                <a:latin typeface="BIZ UDゴシック" panose="020B0400000000000000" pitchFamily="49" charset="-128"/>
                <a:ea typeface="BIZ UDゴシック" panose="020B0400000000000000" pitchFamily="49" charset="-128"/>
              </a:rPr>
              <a:t>VoiceOver</a:t>
            </a:r>
            <a:r>
              <a:rPr kumimoji="1" lang="ja-JP" altLang="en-US" sz="1600" b="1" dirty="0">
                <a:latin typeface="BIZ UDゴシック" panose="020B0400000000000000" pitchFamily="49" charset="-128"/>
                <a:ea typeface="BIZ UDゴシック" panose="020B0400000000000000" pitchFamily="49" charset="-128"/>
              </a:rPr>
              <a:t>を使用していた場合には、電源が入った段階でポコッと合図音が聞こえます。</a:t>
            </a:r>
          </a:p>
        </p:txBody>
      </p:sp>
      <p:grpSp>
        <p:nvGrpSpPr>
          <p:cNvPr id="18" name="グループ化 17">
            <a:extLst>
              <a:ext uri="{FF2B5EF4-FFF2-40B4-BE49-F238E27FC236}">
                <a16:creationId xmlns:a16="http://schemas.microsoft.com/office/drawing/2014/main" id="{A9F01876-D75F-3B01-0FAC-D7FC407311EF}"/>
              </a:ext>
            </a:extLst>
          </p:cNvPr>
          <p:cNvGrpSpPr>
            <a:grpSpLocks noChangeAspect="1"/>
          </p:cNvGrpSpPr>
          <p:nvPr/>
        </p:nvGrpSpPr>
        <p:grpSpPr>
          <a:xfrm>
            <a:off x="4485555" y="3082230"/>
            <a:ext cx="1617754" cy="2964880"/>
            <a:chOff x="4521133" y="3353667"/>
            <a:chExt cx="1908981" cy="3551958"/>
          </a:xfrm>
        </p:grpSpPr>
        <p:pic>
          <p:nvPicPr>
            <p:cNvPr id="19" name="図 18">
              <a:extLst>
                <a:ext uri="{FF2B5EF4-FFF2-40B4-BE49-F238E27FC236}">
                  <a16:creationId xmlns:a16="http://schemas.microsoft.com/office/drawing/2014/main" id="{420306D0-B26B-2639-2DAE-FA2F4451D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133" y="3353667"/>
              <a:ext cx="1908981" cy="3551958"/>
            </a:xfrm>
            <a:prstGeom prst="rect">
              <a:avLst/>
            </a:prstGeom>
          </p:spPr>
        </p:pic>
        <p:pic>
          <p:nvPicPr>
            <p:cNvPr id="20" name="図 19">
              <a:extLst>
                <a:ext uri="{FF2B5EF4-FFF2-40B4-BE49-F238E27FC236}">
                  <a16:creationId xmlns:a16="http://schemas.microsoft.com/office/drawing/2014/main" id="{A1F4A225-C006-519C-6AA0-97922E270C22}"/>
                </a:ext>
              </a:extLst>
            </p:cNvPr>
            <p:cNvPicPr>
              <a:picLocks/>
            </p:cNvPicPr>
            <p:nvPr/>
          </p:nvPicPr>
          <p:blipFill>
            <a:blip r:embed="rId5"/>
            <a:stretch>
              <a:fillRect/>
            </a:stretch>
          </p:blipFill>
          <p:spPr>
            <a:xfrm>
              <a:off x="4708900" y="3492911"/>
              <a:ext cx="1476000" cy="3204000"/>
            </a:xfrm>
            <a:prstGeom prst="roundRect">
              <a:avLst>
                <a:gd name="adj" fmla="val 1139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48877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07660" y="508972"/>
            <a:ext cx="951199" cy="648512"/>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latin typeface="BIZ UDゴシック" panose="020B0400000000000000" pitchFamily="49" charset="-128"/>
                <a:ea typeface="BIZ UDゴシック" panose="020B0400000000000000" pitchFamily="49" charset="-128"/>
              </a:rPr>
              <a:t>1-C</a:t>
            </a:r>
            <a:endParaRPr lang="en-US" dirty="0">
              <a:latin typeface="BIZ UDゴシック" panose="020B0400000000000000" pitchFamily="49" charset="-128"/>
              <a:ea typeface="BIZ UDゴシック" panose="020B0400000000000000" pitchFamily="49" charset="-128"/>
            </a:endParaRP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40000" y="340786"/>
            <a:ext cx="8353400" cy="984885"/>
          </a:xfrm>
          <a:prstGeom prst="rect">
            <a:avLst/>
          </a:prstGeom>
        </p:spPr>
        <p:txBody>
          <a:bodyPr wrap="square" lIns="0" tIns="0" rIns="0" bIns="0" anchor="b" anchorCtr="0">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iPhone</a:t>
            </a:r>
            <a:r>
              <a:rPr lang="ja-JP" altLang="en-US" dirty="0">
                <a:latin typeface="BIZ UDゴシック" panose="020B0400000000000000" pitchFamily="49" charset="-128"/>
                <a:ea typeface="BIZ UDゴシック" panose="020B0400000000000000" pitchFamily="49" charset="-128"/>
              </a:rPr>
              <a:t>の各部名称と電源操作</a:t>
            </a:r>
          </a:p>
          <a:p>
            <a:r>
              <a:rPr lang="ja-JP" altLang="en-US" dirty="0">
                <a:latin typeface="BIZ UDゴシック" panose="020B0400000000000000" pitchFamily="49" charset="-128"/>
                <a:ea typeface="BIZ UDゴシック" panose="020B0400000000000000" pitchFamily="49" charset="-128"/>
              </a:rPr>
              <a:t>電源の切り方</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ホームボタンのある機種</a:t>
            </a:r>
            <a:r>
              <a:rPr lang="en-US" altLang="ja-JP" dirty="0">
                <a:latin typeface="BIZ UDゴシック" panose="020B0400000000000000" pitchFamily="49" charset="-128"/>
                <a:ea typeface="BIZ UDゴシック" panose="020B0400000000000000" pitchFamily="49" charset="-128"/>
              </a:rPr>
              <a:t>】</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48000" y="1548000"/>
            <a:ext cx="5413959" cy="463846"/>
          </a:xfrm>
        </p:spPr>
        <p:txBody>
          <a:bodyPr wrap="none" lIns="90000" tIns="46800" rIns="90000" bIns="46800">
            <a:spAutoFit/>
          </a:bodyPr>
          <a:lstStyle/>
          <a:p>
            <a:r>
              <a:rPr lang="ja-JP" altLang="en-US" sz="2400" dirty="0">
                <a:latin typeface="BIZ UDゴシック" panose="020B0400000000000000" pitchFamily="49" charset="-128"/>
                <a:ea typeface="BIZ UDゴシック" panose="020B0400000000000000" pitchFamily="49" charset="-128"/>
              </a:rPr>
              <a:t>電源の切り方は機種により異なります</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457065" y="2102475"/>
            <a:ext cx="550595"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853542" y="2137320"/>
            <a:ext cx="2481979" cy="923330"/>
          </a:xfrm>
          <a:prstGeom prst="rect">
            <a:avLst/>
          </a:prstGeom>
          <a:noFill/>
        </p:spPr>
        <p:txBody>
          <a:bodyPr wrap="square" lIns="91440" tIns="45720" rIns="91440" bIns="45720" rtlCol="0" anchor="t">
            <a:spAutoFit/>
          </a:bodyPr>
          <a:lstStyle/>
          <a:p>
            <a:pPr algn="just"/>
            <a:r>
              <a:rPr lang="ja-JP" altLang="en-US" b="1" dirty="0">
                <a:latin typeface="BIZ UDゴシック" panose="020B0400000000000000" pitchFamily="49" charset="-128"/>
                <a:ea typeface="BIZ UDゴシック" panose="020B0400000000000000" pitchFamily="49" charset="-128"/>
              </a:rPr>
              <a:t>右側面の上の方にあるサイド</a:t>
            </a:r>
            <a:r>
              <a:rPr kumimoji="1" lang="ja-JP" altLang="en-US" b="1" dirty="0">
                <a:latin typeface="BIZ UDゴシック" panose="020B0400000000000000" pitchFamily="49" charset="-128"/>
                <a:ea typeface="BIZ UDゴシック" panose="020B0400000000000000" pitchFamily="49" charset="-128"/>
              </a:rPr>
              <a:t>ボタンを長押しします。</a:t>
            </a: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370986" y="2111228"/>
            <a:ext cx="524503"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7176491" y="2069098"/>
            <a:ext cx="2961759" cy="1477328"/>
          </a:xfrm>
          <a:prstGeom prst="rect">
            <a:avLst/>
          </a:prstGeom>
          <a:noFill/>
        </p:spPr>
        <p:txBody>
          <a:bodyPr wrap="square" rtlCol="0">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を使用していない場合は、画面上の</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スライドで電源オフ</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と書かれた箇所を​左から右にスライドする​と電源が切れます。</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kumimoji="1" lang="ja-JP" altLang="en-US" b="1" dirty="0">
              <a:latin typeface="BIZ UDゴシック" panose="020B0400000000000000" pitchFamily="49" charset="-128"/>
              <a:ea typeface="BIZ UDゴシック" panose="020B0400000000000000" pitchFamily="49" charset="-128"/>
            </a:endParaRPr>
          </a:p>
        </p:txBody>
      </p:sp>
      <p:sp>
        <p:nvSpPr>
          <p:cNvPr id="37" name="矢印: 右 36">
            <a:extLst>
              <a:ext uri="{FF2B5EF4-FFF2-40B4-BE49-F238E27FC236}">
                <a16:creationId xmlns:a16="http://schemas.microsoft.com/office/drawing/2014/main" id="{B2402FA3-EF81-47ED-9ED1-2F11916EA484}"/>
              </a:ext>
            </a:extLst>
          </p:cNvPr>
          <p:cNvSpPr/>
          <p:nvPr/>
        </p:nvSpPr>
        <p:spPr>
          <a:xfrm>
            <a:off x="3104367" y="4460503"/>
            <a:ext cx="511743" cy="5815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8" name="テキスト ボックス 37">
            <a:extLst>
              <a:ext uri="{FF2B5EF4-FFF2-40B4-BE49-F238E27FC236}">
                <a16:creationId xmlns:a16="http://schemas.microsoft.com/office/drawing/2014/main" id="{C3D5F232-A679-4B93-915A-0B76DF7C5479}"/>
              </a:ext>
            </a:extLst>
          </p:cNvPr>
          <p:cNvSpPr txBox="1"/>
          <p:nvPr/>
        </p:nvSpPr>
        <p:spPr>
          <a:xfrm>
            <a:off x="3951544" y="2163116"/>
            <a:ext cx="3105501" cy="3315505"/>
          </a:xfrm>
          <a:prstGeom prst="rect">
            <a:avLst/>
          </a:prstGeom>
          <a:solidFill>
            <a:srgbClr val="FFFF99"/>
          </a:solidFill>
          <a:ln w="38100">
            <a:solidFill>
              <a:schemeClr val="tx1"/>
            </a:solidFill>
            <a:prstDash val="solid"/>
          </a:ln>
        </p:spPr>
        <p:txBody>
          <a:bodyPr wrap="square" tIns="144000">
            <a:spAutoFit/>
          </a:bodyPr>
          <a:lstStyle/>
          <a:p>
            <a:pPr algn="just">
              <a:spcBef>
                <a:spcPts val="600"/>
              </a:spcBef>
            </a:pP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を使用している場合、</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スライドで電源オフ</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と聞こえたら、画面中央をダブルタップします。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の読み上げ位置がずれている場合がありますので、その場合はタッチ操作か左右のスワイプ操作で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スライドで電源オフ</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に合わせてからダブルタップしてください。</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10" name="グループ化 9">
            <a:extLst>
              <a:ext uri="{FF2B5EF4-FFF2-40B4-BE49-F238E27FC236}">
                <a16:creationId xmlns:a16="http://schemas.microsoft.com/office/drawing/2014/main" id="{E425B312-1594-B700-7977-608EEB48E55F}"/>
              </a:ext>
            </a:extLst>
          </p:cNvPr>
          <p:cNvGrpSpPr/>
          <p:nvPr/>
        </p:nvGrpSpPr>
        <p:grpSpPr>
          <a:xfrm>
            <a:off x="971689" y="3543041"/>
            <a:ext cx="1766134" cy="3455991"/>
            <a:chOff x="6948264" y="3086152"/>
            <a:chExt cx="1515397" cy="3060000"/>
          </a:xfrm>
        </p:grpSpPr>
        <p:pic>
          <p:nvPicPr>
            <p:cNvPr id="11" name="図 10">
              <a:extLst>
                <a:ext uri="{FF2B5EF4-FFF2-40B4-BE49-F238E27FC236}">
                  <a16:creationId xmlns:a16="http://schemas.microsoft.com/office/drawing/2014/main" id="{41AEF47D-FBE9-11DD-A896-F04A5D4CE47A}"/>
                </a:ext>
              </a:extLst>
            </p:cNvPr>
            <p:cNvPicPr>
              <a:picLocks noChangeAspect="1"/>
            </p:cNvPicPr>
            <p:nvPr/>
          </p:nvPicPr>
          <p:blipFill>
            <a:blip r:embed="rId3"/>
            <a:stretch>
              <a:fillRect/>
            </a:stretch>
          </p:blipFill>
          <p:spPr>
            <a:xfrm>
              <a:off x="6948264" y="3086152"/>
              <a:ext cx="1515397" cy="3060000"/>
            </a:xfrm>
            <a:prstGeom prst="rect">
              <a:avLst/>
            </a:prstGeom>
          </p:spPr>
        </p:pic>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3F0A154D-0F45-5ACB-003F-21D7D039ED57}"/>
                </a:ext>
              </a:extLst>
            </p:cNvPr>
            <p:cNvPicPr>
              <a:picLocks noChangeAspect="1"/>
            </p:cNvPicPr>
            <p:nvPr/>
          </p:nvPicPr>
          <p:blipFill>
            <a:blip r:embed="rId4"/>
            <a:stretch>
              <a:fillRect/>
            </a:stretch>
          </p:blipFill>
          <p:spPr>
            <a:xfrm>
              <a:off x="7034561" y="3423249"/>
              <a:ext cx="1329668" cy="2365036"/>
            </a:xfrm>
            <a:prstGeom prst="rect">
              <a:avLst/>
            </a:prstGeom>
          </p:spPr>
        </p:pic>
      </p:grpSp>
      <p:cxnSp>
        <p:nvCxnSpPr>
          <p:cNvPr id="14" name="直線矢印コネクタ 13">
            <a:extLst>
              <a:ext uri="{FF2B5EF4-FFF2-40B4-BE49-F238E27FC236}">
                <a16:creationId xmlns:a16="http://schemas.microsoft.com/office/drawing/2014/main" id="{384E1B3B-6C7F-6C52-4E6C-F2F007C4D17A}"/>
              </a:ext>
            </a:extLst>
          </p:cNvPr>
          <p:cNvCxnSpPr>
            <a:cxnSpLocks/>
          </p:cNvCxnSpPr>
          <p:nvPr/>
        </p:nvCxnSpPr>
        <p:spPr>
          <a:xfrm flipH="1">
            <a:off x="2908300" y="4166506"/>
            <a:ext cx="2567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図 14" descr="電源ボタンがある側面の画像">
            <a:extLst>
              <a:ext uri="{FF2B5EF4-FFF2-40B4-BE49-F238E27FC236}">
                <a16:creationId xmlns:a16="http://schemas.microsoft.com/office/drawing/2014/main" id="{20E032D2-9241-72AA-71A5-41CD16ADD715}"/>
              </a:ext>
            </a:extLst>
          </p:cNvPr>
          <p:cNvPicPr>
            <a:picLocks/>
          </p:cNvPicPr>
          <p:nvPr/>
        </p:nvPicPr>
        <p:blipFill>
          <a:blip r:embed="rId5"/>
          <a:stretch>
            <a:fillRect/>
          </a:stretch>
        </p:blipFill>
        <p:spPr>
          <a:xfrm>
            <a:off x="3088942" y="4034846"/>
            <a:ext cx="124520" cy="428298"/>
          </a:xfrm>
          <a:prstGeom prst="rect">
            <a:avLst/>
          </a:prstGeom>
        </p:spPr>
      </p:pic>
      <p:sp>
        <p:nvSpPr>
          <p:cNvPr id="16" name="テキスト ボックス 15">
            <a:extLst>
              <a:ext uri="{FF2B5EF4-FFF2-40B4-BE49-F238E27FC236}">
                <a16:creationId xmlns:a16="http://schemas.microsoft.com/office/drawing/2014/main" id="{ACC7154C-8665-81FE-5453-C40C82DE68B7}"/>
              </a:ext>
            </a:extLst>
          </p:cNvPr>
          <p:cNvSpPr txBox="1"/>
          <p:nvPr/>
        </p:nvSpPr>
        <p:spPr>
          <a:xfrm>
            <a:off x="2927931" y="3324225"/>
            <a:ext cx="742369" cy="523220"/>
          </a:xfrm>
          <a:prstGeom prst="rect">
            <a:avLst/>
          </a:prstGeom>
          <a:solidFill>
            <a:schemeClr val="bg1"/>
          </a:solidFill>
        </p:spPr>
        <p:txBody>
          <a:bodyPr wrap="square" rtlCol="0">
            <a:spAutoFit/>
          </a:bodyPr>
          <a:lstStyle/>
          <a:p>
            <a:pPr algn="ctr"/>
            <a:r>
              <a:rPr lang="ja-JP" altLang="en-US" sz="1400" b="1" dirty="0">
                <a:latin typeface="BIZ UDゴシック" panose="020B0400000000000000" pitchFamily="49" charset="-128"/>
                <a:ea typeface="BIZ UDゴシック" panose="020B0400000000000000" pitchFamily="49" charset="-128"/>
              </a:rPr>
              <a:t>サイド</a:t>
            </a:r>
            <a:endParaRPr lang="en-US" altLang="ja-JP" sz="1400" b="1" dirty="0">
              <a:latin typeface="BIZ UDゴシック" panose="020B0400000000000000" pitchFamily="49" charset="-128"/>
              <a:ea typeface="BIZ UDゴシック" panose="020B0400000000000000" pitchFamily="49" charset="-128"/>
            </a:endParaRPr>
          </a:p>
          <a:p>
            <a:pPr algn="ctr"/>
            <a:r>
              <a:rPr kumimoji="1" lang="ja-JP" altLang="en-US" sz="1400" b="1" dirty="0">
                <a:latin typeface="BIZ UDゴシック" panose="020B0400000000000000" pitchFamily="49" charset="-128"/>
                <a:ea typeface="BIZ UDゴシック" panose="020B0400000000000000" pitchFamily="49" charset="-128"/>
              </a:rPr>
              <a:t>ボタン</a:t>
            </a:r>
          </a:p>
        </p:txBody>
      </p:sp>
      <p:grpSp>
        <p:nvGrpSpPr>
          <p:cNvPr id="17" name="グループ化 16">
            <a:extLst>
              <a:ext uri="{FF2B5EF4-FFF2-40B4-BE49-F238E27FC236}">
                <a16:creationId xmlns:a16="http://schemas.microsoft.com/office/drawing/2014/main" id="{AADDDEE7-F406-F11B-0F8A-E654418861E3}"/>
              </a:ext>
            </a:extLst>
          </p:cNvPr>
          <p:cNvGrpSpPr/>
          <p:nvPr/>
        </p:nvGrpSpPr>
        <p:grpSpPr>
          <a:xfrm>
            <a:off x="7676243" y="3543041"/>
            <a:ext cx="1785808" cy="3455991"/>
            <a:chOff x="5954544" y="2709313"/>
            <a:chExt cx="1785808" cy="3455991"/>
          </a:xfrm>
        </p:grpSpPr>
        <p:grpSp>
          <p:nvGrpSpPr>
            <p:cNvPr id="18" name="グループ化 17">
              <a:extLst>
                <a:ext uri="{FF2B5EF4-FFF2-40B4-BE49-F238E27FC236}">
                  <a16:creationId xmlns:a16="http://schemas.microsoft.com/office/drawing/2014/main" id="{CF2E853C-D75D-BC42-0B9D-B6B487E38929}"/>
                </a:ext>
              </a:extLst>
            </p:cNvPr>
            <p:cNvGrpSpPr/>
            <p:nvPr/>
          </p:nvGrpSpPr>
          <p:grpSpPr>
            <a:xfrm>
              <a:off x="5954544" y="2709313"/>
              <a:ext cx="1785808" cy="3455991"/>
              <a:chOff x="6948264" y="3086152"/>
              <a:chExt cx="1515397" cy="3060000"/>
            </a:xfrm>
          </p:grpSpPr>
          <p:pic>
            <p:nvPicPr>
              <p:cNvPr id="23" name="図 22">
                <a:extLst>
                  <a:ext uri="{FF2B5EF4-FFF2-40B4-BE49-F238E27FC236}">
                    <a16:creationId xmlns:a16="http://schemas.microsoft.com/office/drawing/2014/main" id="{25D8F981-8B95-927F-FD06-9E3DE062DE26}"/>
                  </a:ext>
                </a:extLst>
              </p:cNvPr>
              <p:cNvPicPr>
                <a:picLocks noChangeAspect="1"/>
              </p:cNvPicPr>
              <p:nvPr/>
            </p:nvPicPr>
            <p:blipFill>
              <a:blip r:embed="rId3"/>
              <a:stretch>
                <a:fillRect/>
              </a:stretch>
            </p:blipFill>
            <p:spPr>
              <a:xfrm>
                <a:off x="6948264" y="3086152"/>
                <a:ext cx="1515397" cy="3060000"/>
              </a:xfrm>
              <a:prstGeom prst="rect">
                <a:avLst/>
              </a:prstGeom>
            </p:spPr>
          </p:pic>
          <p:pic>
            <p:nvPicPr>
              <p:cNvPr id="24" name="図 23" descr="グラフィカル ユーザー インターフェイス, アプリケーション&#10;&#10;自動的に生成された説明">
                <a:extLst>
                  <a:ext uri="{FF2B5EF4-FFF2-40B4-BE49-F238E27FC236}">
                    <a16:creationId xmlns:a16="http://schemas.microsoft.com/office/drawing/2014/main" id="{66F5E399-6F31-6E14-0E76-6F0A9B7F02D4}"/>
                  </a:ext>
                </a:extLst>
              </p:cNvPr>
              <p:cNvPicPr>
                <a:picLocks noChangeAspect="1"/>
              </p:cNvPicPr>
              <p:nvPr/>
            </p:nvPicPr>
            <p:blipFill>
              <a:blip r:embed="rId4"/>
              <a:stretch>
                <a:fillRect/>
              </a:stretch>
            </p:blipFill>
            <p:spPr>
              <a:xfrm>
                <a:off x="7034561" y="3423249"/>
                <a:ext cx="1329668" cy="2365036"/>
              </a:xfrm>
              <a:prstGeom prst="rect">
                <a:avLst/>
              </a:prstGeom>
            </p:spPr>
          </p:pic>
        </p:grpSp>
        <p:grpSp>
          <p:nvGrpSpPr>
            <p:cNvPr id="19" name="グループ化 18">
              <a:extLst>
                <a:ext uri="{FF2B5EF4-FFF2-40B4-BE49-F238E27FC236}">
                  <a16:creationId xmlns:a16="http://schemas.microsoft.com/office/drawing/2014/main" id="{7B19F806-3B98-CA56-E80D-CC8330DD9C0F}"/>
                </a:ext>
              </a:extLst>
            </p:cNvPr>
            <p:cNvGrpSpPr/>
            <p:nvPr/>
          </p:nvGrpSpPr>
          <p:grpSpPr>
            <a:xfrm>
              <a:off x="6063485" y="3090033"/>
              <a:ext cx="1566937" cy="2671093"/>
              <a:chOff x="2644151" y="0"/>
              <a:chExt cx="3855697" cy="6858000"/>
            </a:xfrm>
          </p:grpSpPr>
          <p:pic>
            <p:nvPicPr>
              <p:cNvPr id="20" name="図 19"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FDB07F8B-3A2C-8D25-5BA5-2DF7F5CD3985}"/>
                  </a:ext>
                </a:extLst>
              </p:cNvPr>
              <p:cNvPicPr>
                <a:picLocks noChangeAspect="1"/>
              </p:cNvPicPr>
              <p:nvPr/>
            </p:nvPicPr>
            <p:blipFill>
              <a:blip r:embed="rId6"/>
              <a:stretch>
                <a:fillRect/>
              </a:stretch>
            </p:blipFill>
            <p:spPr>
              <a:xfrm>
                <a:off x="2644151" y="0"/>
                <a:ext cx="3855697" cy="6858000"/>
              </a:xfrm>
              <a:prstGeom prst="rect">
                <a:avLst/>
              </a:prstGeom>
            </p:spPr>
          </p:pic>
          <p:pic>
            <p:nvPicPr>
              <p:cNvPr id="22" name="図 2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F8829A8A-2CEA-AB0A-D60F-547EB71454C0}"/>
                  </a:ext>
                </a:extLst>
              </p:cNvPr>
              <p:cNvPicPr>
                <a:picLocks noChangeAspect="1"/>
              </p:cNvPicPr>
              <p:nvPr/>
            </p:nvPicPr>
            <p:blipFill rotWithShape="1">
              <a:blip r:embed="rId6"/>
              <a:srcRect l="32312" r="55783" b="97122"/>
              <a:stretch/>
            </p:blipFill>
            <p:spPr>
              <a:xfrm>
                <a:off x="2915816" y="3176"/>
                <a:ext cx="387040" cy="166423"/>
              </a:xfrm>
              <a:prstGeom prst="rect">
                <a:avLst/>
              </a:prstGeom>
            </p:spPr>
          </p:pic>
        </p:grpSp>
      </p:grpSp>
      <p:grpSp>
        <p:nvGrpSpPr>
          <p:cNvPr id="25" name="グループ化 24" descr="｢スライドで電源オフ｣の表示を左から右に指をスライドさせている画像">
            <a:extLst>
              <a:ext uri="{FF2B5EF4-FFF2-40B4-BE49-F238E27FC236}">
                <a16:creationId xmlns:a16="http://schemas.microsoft.com/office/drawing/2014/main" id="{E4E7D4D3-FD39-364E-1D95-78FA76E453F9}"/>
              </a:ext>
            </a:extLst>
          </p:cNvPr>
          <p:cNvGrpSpPr/>
          <p:nvPr/>
        </p:nvGrpSpPr>
        <p:grpSpPr>
          <a:xfrm>
            <a:off x="7867835" y="4063560"/>
            <a:ext cx="1378192" cy="1342701"/>
            <a:chOff x="7045506" y="3259584"/>
            <a:chExt cx="1440000" cy="1342701"/>
          </a:xfrm>
        </p:grpSpPr>
        <p:sp>
          <p:nvSpPr>
            <p:cNvPr id="26" name="正方形/長方形 25">
              <a:extLst>
                <a:ext uri="{FF2B5EF4-FFF2-40B4-BE49-F238E27FC236}">
                  <a16:creationId xmlns:a16="http://schemas.microsoft.com/office/drawing/2014/main" id="{395A8C40-BF47-62A6-C06C-52DA7804BF0E}"/>
                </a:ext>
              </a:extLst>
            </p:cNvPr>
            <p:cNvSpPr/>
            <p:nvPr/>
          </p:nvSpPr>
          <p:spPr>
            <a:xfrm>
              <a:off x="7045506" y="3259584"/>
              <a:ext cx="1440000" cy="50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上矢印 81">
              <a:extLst>
                <a:ext uri="{FF2B5EF4-FFF2-40B4-BE49-F238E27FC236}">
                  <a16:creationId xmlns:a16="http://schemas.microsoft.com/office/drawing/2014/main" id="{42230047-2ACB-2C6B-393C-2B77FCE0F82F}"/>
                </a:ext>
              </a:extLst>
            </p:cNvPr>
            <p:cNvSpPr>
              <a:spLocks/>
            </p:cNvSpPr>
            <p:nvPr/>
          </p:nvSpPr>
          <p:spPr>
            <a:xfrm rot="5400000">
              <a:off x="7570143" y="3456983"/>
              <a:ext cx="631902" cy="1152000"/>
            </a:xfrm>
            <a:prstGeom prst="upArrow">
              <a:avLst/>
            </a:prstGeom>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B9D4F99B-8D21-E285-7C52-18EC567E335B}"/>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1927" y="4062285"/>
              <a:ext cx="473301" cy="540000"/>
            </a:xfrm>
            <a:prstGeom prst="rect">
              <a:avLst/>
            </a:prstGeom>
          </p:spPr>
        </p:pic>
      </p:grpSp>
      <p:sp>
        <p:nvSpPr>
          <p:cNvPr id="7" name="正方形/長方形 6">
            <a:extLst>
              <a:ext uri="{FF2B5EF4-FFF2-40B4-BE49-F238E27FC236}">
                <a16:creationId xmlns:a16="http://schemas.microsoft.com/office/drawing/2014/main" id="{3E6B22C9-C29A-300E-DE94-DC35EFA151EE}"/>
              </a:ext>
            </a:extLst>
          </p:cNvPr>
          <p:cNvSpPr/>
          <p:nvPr/>
        </p:nvSpPr>
        <p:spPr>
          <a:xfrm flipV="1">
            <a:off x="1176659" y="3930054"/>
            <a:ext cx="171865" cy="82029"/>
          </a:xfrm>
          <a:prstGeom prst="rect">
            <a:avLst/>
          </a:prstGeom>
          <a:solidFill>
            <a:srgbClr val="E28A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3492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2793</Words>
  <Application>Microsoft Office PowerPoint</Application>
  <PresentationFormat>ユーザー設定</PresentationFormat>
  <Paragraphs>268</Paragraphs>
  <Slides>20</Slides>
  <Notes>20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AoyagiKouzanFontT</vt:lpstr>
      <vt:lpstr>BIZ UDゴシック</vt:lpstr>
      <vt:lpstr>HG丸ｺﾞｼｯｸM-PRO</vt:lpstr>
      <vt:lpstr>Meiryo UI</vt:lpstr>
      <vt:lpstr>Meiryo</vt:lpstr>
      <vt:lpstr>游ゴシック</vt:lpstr>
      <vt:lpstr>Calibri</vt:lpstr>
      <vt:lpstr>Office Theme</vt:lpstr>
      <vt:lpstr>PowerPoint プレゼンテーション</vt:lpstr>
      <vt:lpstr>iPhoneの基礎・アクセシビリティ設定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71</cp:revision>
  <dcterms:created xsi:type="dcterms:W3CDTF">2021-06-28T04:50:23Z</dcterms:created>
  <dcterms:modified xsi:type="dcterms:W3CDTF">2024-03-21T02:40:29Z</dcterms:modified>
</cp:coreProperties>
</file>