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2"/>
  </p:notesMasterIdLst>
  <p:sldIdLst>
    <p:sldId id="283" r:id="rId2"/>
    <p:sldId id="297" r:id="rId3"/>
    <p:sldId id="298" r:id="rId4"/>
    <p:sldId id="368" r:id="rId5"/>
    <p:sldId id="358" r:id="rId6"/>
    <p:sldId id="340" r:id="rId7"/>
    <p:sldId id="369" r:id="rId8"/>
    <p:sldId id="372" r:id="rId9"/>
    <p:sldId id="341" r:id="rId10"/>
    <p:sldId id="342" r:id="rId11"/>
    <p:sldId id="359" r:id="rId12"/>
    <p:sldId id="333" r:id="rId13"/>
    <p:sldId id="374" r:id="rId14"/>
    <p:sldId id="349" r:id="rId15"/>
    <p:sldId id="375" r:id="rId16"/>
    <p:sldId id="362" r:id="rId17"/>
    <p:sldId id="363" r:id="rId18"/>
    <p:sldId id="364" r:id="rId19"/>
    <p:sldId id="366" r:id="rId20"/>
    <p:sldId id="367" r:id="rId21"/>
  </p:sldIdLst>
  <p:sldSz cx="10693400" cy="7562850"/>
  <p:notesSz cx="6635750" cy="9767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650"/>
    <a:srgbClr val="FFFF99"/>
    <a:srgbClr val="231E20"/>
    <a:srgbClr val="38211A"/>
    <a:srgbClr val="3C29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9" autoAdjust="0"/>
    <p:restoredTop sz="79336" autoAdjust="0"/>
  </p:normalViewPr>
  <p:slideViewPr>
    <p:cSldViewPr>
      <p:cViewPr varScale="1">
        <p:scale>
          <a:sx n="100" d="100"/>
          <a:sy n="100" d="100"/>
        </p:scale>
        <p:origin x="110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54"/>
    </p:cViewPr>
  </p:sorterViewPr>
  <p:notesViewPr>
    <p:cSldViewPr>
      <p:cViewPr varScale="1">
        <p:scale>
          <a:sx n="46" d="100"/>
          <a:sy n="46" d="100"/>
        </p:scale>
        <p:origin x="2832"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75557" cy="490035"/>
          </a:xfrm>
          <a:prstGeom prst="rect">
            <a:avLst/>
          </a:prstGeom>
        </p:spPr>
        <p:txBody>
          <a:bodyPr vert="horz" lIns="82159" tIns="41079" rIns="82159" bIns="41079" rtlCol="0"/>
          <a:lstStyle>
            <a:lvl1pPr algn="l">
              <a:defRPr sz="1100"/>
            </a:lvl1pPr>
          </a:lstStyle>
          <a:p>
            <a:endParaRPr kumimoji="1" lang="ja-JP" altLang="en-US"/>
          </a:p>
        </p:txBody>
      </p:sp>
      <p:sp>
        <p:nvSpPr>
          <p:cNvPr id="3" name="日付プレースホルダー 2"/>
          <p:cNvSpPr>
            <a:spLocks noGrp="1"/>
          </p:cNvSpPr>
          <p:nvPr>
            <p:ph type="dt" idx="1"/>
          </p:nvPr>
        </p:nvSpPr>
        <p:spPr>
          <a:xfrm>
            <a:off x="3759209" y="1"/>
            <a:ext cx="2874572" cy="490035"/>
          </a:xfrm>
          <a:prstGeom prst="rect">
            <a:avLst/>
          </a:prstGeom>
        </p:spPr>
        <p:txBody>
          <a:bodyPr vert="horz" lIns="82159" tIns="41079" rIns="82159" bIns="41079" rtlCol="0"/>
          <a:lstStyle>
            <a:lvl1pPr algn="r">
              <a:defRPr sz="1100"/>
            </a:lvl1pPr>
          </a:lstStyle>
          <a:p>
            <a:fld id="{2053EECF-6E38-4A9F-A42A-194BE4369BD3}"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990600" y="1222375"/>
            <a:ext cx="4654550" cy="3294063"/>
          </a:xfrm>
          <a:prstGeom prst="rect">
            <a:avLst/>
          </a:prstGeom>
          <a:noFill/>
          <a:ln w="12700">
            <a:solidFill>
              <a:prstClr val="black"/>
            </a:solidFill>
          </a:ln>
        </p:spPr>
        <p:txBody>
          <a:bodyPr vert="horz" lIns="82159" tIns="41079" rIns="82159" bIns="41079" rtlCol="0" anchor="ctr"/>
          <a:lstStyle/>
          <a:p>
            <a:endParaRPr lang="ja-JP" altLang="en-US"/>
          </a:p>
        </p:txBody>
      </p:sp>
      <p:sp>
        <p:nvSpPr>
          <p:cNvPr id="5" name="ノート プレースホルダー 4"/>
          <p:cNvSpPr>
            <a:spLocks noGrp="1"/>
          </p:cNvSpPr>
          <p:nvPr>
            <p:ph type="body" sz="quarter" idx="3"/>
          </p:nvPr>
        </p:nvSpPr>
        <p:spPr>
          <a:xfrm>
            <a:off x="663969" y="4701463"/>
            <a:ext cx="5307812" cy="3846465"/>
          </a:xfrm>
          <a:prstGeom prst="rect">
            <a:avLst/>
          </a:prstGeom>
        </p:spPr>
        <p:txBody>
          <a:bodyPr vert="horz" lIns="82159" tIns="41079" rIns="82159" bIns="410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854"/>
            <a:ext cx="2875557" cy="490034"/>
          </a:xfrm>
          <a:prstGeom prst="rect">
            <a:avLst/>
          </a:prstGeom>
        </p:spPr>
        <p:txBody>
          <a:bodyPr vert="horz" lIns="82159" tIns="41079" rIns="82159" bIns="4107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59209" y="9277854"/>
            <a:ext cx="2874572" cy="490034"/>
          </a:xfrm>
          <a:prstGeom prst="rect">
            <a:avLst/>
          </a:prstGeom>
        </p:spPr>
        <p:txBody>
          <a:bodyPr vert="horz" lIns="82159" tIns="41079" rIns="82159" bIns="41079"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6" name="テキスト ボックス 5">
            <a:extLst>
              <a:ext uri="{FF2B5EF4-FFF2-40B4-BE49-F238E27FC236}">
                <a16:creationId xmlns:a16="http://schemas.microsoft.com/office/drawing/2014/main" id="{938F9636-1113-48A0-895B-48090532F203}"/>
              </a:ext>
            </a:extLst>
          </p:cNvPr>
          <p:cNvSpPr txBox="1"/>
          <p:nvPr/>
        </p:nvSpPr>
        <p:spPr>
          <a:xfrm>
            <a:off x="598488" y="7093745"/>
            <a:ext cx="5386387"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このような方が来られることのないように、講習会を開かれるときは周知徹底をいただくとか間違ってこられた方のために代替の</a:t>
            </a:r>
            <a:r>
              <a:rPr lang="en-US" altLang="ja-JP" sz="1100" dirty="0">
                <a:latin typeface="Meiryo UI" panose="020B0604030504040204" pitchFamily="50" charset="-128"/>
                <a:ea typeface="Meiryo UI" panose="020B0604030504040204" pitchFamily="50" charset="-128"/>
              </a:rPr>
              <a:t>iPhone</a:t>
            </a:r>
            <a:r>
              <a:rPr lang="ja-JP" altLang="en-US" sz="1100" dirty="0">
                <a:latin typeface="Meiryo UI" panose="020B0604030504040204" pitchFamily="50" charset="-128"/>
                <a:ea typeface="Meiryo UI" panose="020B0604030504040204" pitchFamily="50" charset="-128"/>
              </a:rPr>
              <a:t>を用意しておくと良いでしょう。</a:t>
            </a:r>
            <a:endParaRPr lang="en-US" altLang="ja-JP" sz="1100" dirty="0">
              <a:latin typeface="Meiryo UI" panose="020B0604030504040204" pitchFamily="50" charset="-128"/>
              <a:ea typeface="Meiryo UI" panose="020B0604030504040204" pitchFamily="50" charset="-128"/>
            </a:endParaRPr>
          </a:p>
        </p:txBody>
      </p:sp>
      <p:sp>
        <p:nvSpPr>
          <p:cNvPr id="8" name="ノート プレースホルダー 2">
            <a:extLst>
              <a:ext uri="{FF2B5EF4-FFF2-40B4-BE49-F238E27FC236}">
                <a16:creationId xmlns:a16="http://schemas.microsoft.com/office/drawing/2014/main" id="{CB3744EA-7C01-440B-BFD7-0A215E8D71F1}"/>
              </a:ext>
            </a:extLst>
          </p:cNvPr>
          <p:cNvSpPr txBox="1">
            <a:spLocks/>
          </p:cNvSpPr>
          <p:nvPr/>
        </p:nvSpPr>
        <p:spPr>
          <a:xfrm>
            <a:off x="609862" y="4653289"/>
            <a:ext cx="5393120" cy="3019792"/>
          </a:xfrm>
          <a:prstGeom prst="rect">
            <a:avLst/>
          </a:prstGeom>
        </p:spPr>
        <p:txBody>
          <a:bodyPr vert="horz" lIns="82159" tIns="41079" rIns="82159" bIns="410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indent="89398"/>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今日はスマートフォンをまだ買われてまだあまり操作方法をよくご存じではない方を対象として、機器の初歩的な機能のご説明をいたしたいと存じますのでよろしくお願いいたします。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まず講習会を始める前に皆様がお持ちのスマートフォンの裏側を見てください。リンゴのマークがスマートフォンについていますか？もしついていなければ、それは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ではなく</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スマホです。今回の講習会は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をお持ちの方を対象としています。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今回は残念ながらこのまま聞いていただいてもあまりお役には立ちませんことをご承知願います。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3" name="ノート プレースホルダー 2">
            <a:extLst>
              <a:ext uri="{FF2B5EF4-FFF2-40B4-BE49-F238E27FC236}">
                <a16:creationId xmlns:a16="http://schemas.microsoft.com/office/drawing/2014/main" id="{21A9578F-FB73-43A7-92E4-590CEA1EC910}"/>
              </a:ext>
            </a:extLst>
          </p:cNvPr>
          <p:cNvSpPr>
            <a:spLocks noGrp="1"/>
          </p:cNvSpPr>
          <p:nvPr>
            <p:ph type="body" idx="1"/>
          </p:nvPr>
        </p:nvSpPr>
        <p:spPr/>
        <p:txBody>
          <a:bodyPr/>
          <a:lstStyle/>
          <a:p>
            <a:pPr indent="0"/>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346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410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5" name="ノート プレースホルダー 5">
            <a:extLst>
              <a:ext uri="{FF2B5EF4-FFF2-40B4-BE49-F238E27FC236}">
                <a16:creationId xmlns:a16="http://schemas.microsoft.com/office/drawing/2014/main" id="{55705932-7556-47BC-8557-B100BF78AFE9}"/>
              </a:ext>
            </a:extLst>
          </p:cNvPr>
          <p:cNvSpPr>
            <a:spLocks noGrp="1"/>
          </p:cNvSpPr>
          <p:nvPr>
            <p:ph type="body" idx="1"/>
          </p:nvPr>
        </p:nvSpPr>
        <p:spPr>
          <a:xfrm>
            <a:off x="664411" y="4701231"/>
            <a:ext cx="5306929" cy="1706713"/>
          </a:xfrm>
        </p:spPr>
        <p:txBody>
          <a:bodyPr/>
          <a:lstStyle/>
          <a:p>
            <a:pPr indent="0"/>
            <a:endParaRPr lang="en-US" altLang="ja-JP"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2293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74424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5" name="ノート プレースホルダー 4">
            <a:extLst>
              <a:ext uri="{FF2B5EF4-FFF2-40B4-BE49-F238E27FC236}">
                <a16:creationId xmlns:a16="http://schemas.microsoft.com/office/drawing/2014/main" id="{D2B3DD6C-6F6E-4EA0-9475-7F8DB58057F2}"/>
              </a:ext>
            </a:extLst>
          </p:cNvPr>
          <p:cNvSpPr>
            <a:spLocks noGrp="1"/>
          </p:cNvSpPr>
          <p:nvPr>
            <p:ph type="body" sz="quarter" idx="3"/>
          </p:nvPr>
        </p:nvSpPr>
        <p:spPr>
          <a:xfrm>
            <a:off x="663969" y="4701463"/>
            <a:ext cx="5307812" cy="1858881"/>
          </a:xfrm>
        </p:spPr>
        <p:txBody>
          <a:bodyPr/>
          <a:lstStyle/>
          <a:p>
            <a:pPr indent="0"/>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907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988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242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8964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8845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630320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0"/>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290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8" name="ノート プレースホルダー 2">
            <a:extLst>
              <a:ext uri="{FF2B5EF4-FFF2-40B4-BE49-F238E27FC236}">
                <a16:creationId xmlns:a16="http://schemas.microsoft.com/office/drawing/2014/main" id="{76CA2B82-6A7D-42B1-AE0B-9860C938CDF5}"/>
              </a:ext>
            </a:extLst>
          </p:cNvPr>
          <p:cNvSpPr txBox="1">
            <a:spLocks/>
          </p:cNvSpPr>
          <p:nvPr/>
        </p:nvSpPr>
        <p:spPr>
          <a:xfrm>
            <a:off x="672536" y="4655344"/>
            <a:ext cx="5290678" cy="1647571"/>
          </a:xfrm>
          <a:prstGeom prst="rect">
            <a:avLst/>
          </a:prstGeom>
        </p:spPr>
        <p:txBody>
          <a:bodyPr vert="horz" lIns="82159" tIns="41079" rIns="82159" bIns="41079"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indent="92075"/>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はすべて</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社が製造しているものですが、機種によってソフトのアプリ、ハードウェア機器の性能異なっておりますので、私が説明する内容とお持ちの</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で画面の表示とか動作が若干異なることがあると思いますが、どうかご容赦ください。</a:t>
            </a:r>
            <a:endParaRPr lang="en-US" altLang="ja-JP" dirty="0">
              <a:latin typeface="Meiryo UI" panose="020B0604030504040204" pitchFamily="50" charset="-128"/>
              <a:ea typeface="Meiryo UI" panose="020B0604030504040204" pitchFamily="50" charset="-128"/>
            </a:endParaRPr>
          </a:p>
        </p:txBody>
      </p:sp>
      <p:sp>
        <p:nvSpPr>
          <p:cNvPr id="3" name="ノート プレースホルダー 2">
            <a:extLst>
              <a:ext uri="{FF2B5EF4-FFF2-40B4-BE49-F238E27FC236}">
                <a16:creationId xmlns:a16="http://schemas.microsoft.com/office/drawing/2014/main" id="{7D8AF300-0287-44AA-B6AD-4ACF736750F1}"/>
              </a:ext>
            </a:extLst>
          </p:cNvPr>
          <p:cNvSpPr>
            <a:spLocks noGrp="1"/>
          </p:cNvSpPr>
          <p:nvPr>
            <p:ph type="body" idx="1"/>
          </p:nvPr>
        </p:nvSpPr>
        <p:spPr/>
        <p:txBody>
          <a:bodyPr/>
          <a:lstStyle/>
          <a:p>
            <a:pPr indent="0"/>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96E42BA-F83B-4FD9-9FEF-F6FA63827186}"/>
              </a:ext>
            </a:extLst>
          </p:cNvPr>
          <p:cNvSpPr>
            <a:spLocks noGrp="1"/>
          </p:cNvSpPr>
          <p:nvPr>
            <p:ph type="body" sz="quarter" idx="3"/>
          </p:nvPr>
        </p:nvSpPr>
        <p:spPr>
          <a:xfrm>
            <a:off x="663969" y="4701463"/>
            <a:ext cx="5307812" cy="246848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2091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96E42BA-F83B-4FD9-9FEF-F6FA63827186}"/>
              </a:ext>
            </a:extLst>
          </p:cNvPr>
          <p:cNvSpPr>
            <a:spLocks noGrp="1"/>
          </p:cNvSpPr>
          <p:nvPr>
            <p:ph type="body" sz="quarter" idx="3"/>
          </p:nvPr>
        </p:nvSpPr>
        <p:spPr>
          <a:xfrm>
            <a:off x="663969" y="4701463"/>
            <a:ext cx="5307812" cy="2468481"/>
          </a:xfrm>
        </p:spPr>
        <p:txBody>
          <a:bodyPr/>
          <a:lstStyle/>
          <a:p>
            <a:pPr indent="0"/>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49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5E3AD15-E3FB-4A09-A4CB-C97B3FC0AF51}"/>
              </a:ext>
            </a:extLst>
          </p:cNvPr>
          <p:cNvSpPr>
            <a:spLocks noGrp="1"/>
          </p:cNvSpPr>
          <p:nvPr>
            <p:ph type="body" sz="quarter" idx="3"/>
          </p:nvPr>
        </p:nvSpPr>
        <p:spPr>
          <a:xfrm>
            <a:off x="663969" y="4701463"/>
            <a:ext cx="5307812" cy="2087481"/>
          </a:xfrm>
        </p:spPr>
        <p:txBody>
          <a:bodyPr/>
          <a:lstStyle/>
          <a:p>
            <a:pPr indent="0"/>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35E3AD15-E3FB-4A09-A4CB-C97B3FC0AF51}"/>
              </a:ext>
            </a:extLst>
          </p:cNvPr>
          <p:cNvSpPr>
            <a:spLocks noGrp="1"/>
          </p:cNvSpPr>
          <p:nvPr>
            <p:ph type="body" sz="quarter" idx="3"/>
          </p:nvPr>
        </p:nvSpPr>
        <p:spPr>
          <a:xfrm>
            <a:off x="663969" y="4701463"/>
            <a:ext cx="5307812" cy="2087481"/>
          </a:xfrm>
        </p:spPr>
        <p:txBody>
          <a:bodyPr/>
          <a:lstStyle/>
          <a:p>
            <a:pPr indent="0"/>
            <a:endParaRPr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573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580836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0"/>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88392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7380507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3/21/2024</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19.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376700" y="248602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bg1"/>
                </a:solidFill>
                <a:latin typeface="BIZ UDゴシック" panose="020B0400000000000000" pitchFamily="49" charset="-128"/>
                <a:ea typeface="BIZ UDゴシック" panose="020B0400000000000000" pitchFamily="49" charset="-128"/>
              </a:rPr>
              <a:t>電話の使い方</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695825"/>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E82F799-0564-A3F7-C69C-BA15783E739B}"/>
              </a:ext>
            </a:extLst>
          </p:cNvPr>
          <p:cNvSpPr txBox="1"/>
          <p:nvPr/>
        </p:nvSpPr>
        <p:spPr>
          <a:xfrm>
            <a:off x="1376700" y="937786"/>
            <a:ext cx="6484600" cy="1323439"/>
          </a:xfrm>
          <a:prstGeom prst="rect">
            <a:avLst/>
          </a:prstGeom>
          <a:noFill/>
        </p:spPr>
        <p:txBody>
          <a:bodyPr wrap="square" rtlCol="0">
            <a:spAutoFit/>
          </a:body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スマートフォン初心者編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69285" y="463529"/>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1-E</a:t>
            </a:r>
            <a:endParaRPr lang="en-US"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448634" y="223185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143968" y="2250949"/>
            <a:ext cx="2443574" cy="1200329"/>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画面下部の履歴ボタンを探し、ダブルタップし</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て履歴タブを表示し</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646738" y="2225695"/>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257435" y="402643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83568" y="303582"/>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電話のかけ方</a:t>
            </a:r>
          </a:p>
          <a:p>
            <a:r>
              <a:rPr lang="ja-JP" altLang="en-US" dirty="0">
                <a:latin typeface="BIZ UDゴシック" panose="020B0400000000000000" pitchFamily="49" charset="-128"/>
                <a:ea typeface="BIZ UDゴシック" panose="020B0400000000000000" pitchFamily="49" charset="-128"/>
              </a:rPr>
              <a:t>発着信履歴を使った電話の掛け方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982260" y="2276339"/>
            <a:ext cx="2219282"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電話アプリを開いて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635158" y="2238361"/>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9" name="矢印: 右 38">
            <a:extLst>
              <a:ext uri="{FF2B5EF4-FFF2-40B4-BE49-F238E27FC236}">
                <a16:creationId xmlns:a16="http://schemas.microsoft.com/office/drawing/2014/main" id="{E9E944F7-21A5-43C1-BE1D-76E00D974693}"/>
              </a:ext>
            </a:extLst>
          </p:cNvPr>
          <p:cNvSpPr/>
          <p:nvPr/>
        </p:nvSpPr>
        <p:spPr>
          <a:xfrm>
            <a:off x="6348413" y="4031667"/>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11" name="グループ化 10">
            <a:extLst>
              <a:ext uri="{FF2B5EF4-FFF2-40B4-BE49-F238E27FC236}">
                <a16:creationId xmlns:a16="http://schemas.microsoft.com/office/drawing/2014/main" id="{2E095617-0E88-477D-8F72-4F7D8487D89C}"/>
              </a:ext>
            </a:extLst>
          </p:cNvPr>
          <p:cNvGrpSpPr/>
          <p:nvPr/>
        </p:nvGrpSpPr>
        <p:grpSpPr>
          <a:xfrm>
            <a:off x="7108280" y="3564624"/>
            <a:ext cx="1735473" cy="1295400"/>
            <a:chOff x="7251700" y="2560649"/>
            <a:chExt cx="2525921" cy="1677976"/>
          </a:xfrm>
        </p:grpSpPr>
        <p:pic>
          <p:nvPicPr>
            <p:cNvPr id="12" name="図 11">
              <a:extLst>
                <a:ext uri="{FF2B5EF4-FFF2-40B4-BE49-F238E27FC236}">
                  <a16:creationId xmlns:a16="http://schemas.microsoft.com/office/drawing/2014/main" id="{7FB51831-0613-4CBE-86B1-DB5F7BDF1274}"/>
                </a:ext>
              </a:extLst>
            </p:cNvPr>
            <p:cNvPicPr>
              <a:picLocks noChangeAspect="1"/>
            </p:cNvPicPr>
            <p:nvPr/>
          </p:nvPicPr>
          <p:blipFill>
            <a:blip r:embed="rId3"/>
            <a:stretch>
              <a:fillRect/>
            </a:stretch>
          </p:blipFill>
          <p:spPr>
            <a:xfrm>
              <a:off x="7268498" y="2560649"/>
              <a:ext cx="2509123" cy="1677976"/>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7251700" y="3011826"/>
              <a:ext cx="1959465" cy="31862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40" name="グループ化 39">
              <a:extLst>
                <a:ext uri="{FF2B5EF4-FFF2-40B4-BE49-F238E27FC236}">
                  <a16:creationId xmlns:a16="http://schemas.microsoft.com/office/drawing/2014/main" id="{54B0AC1D-4C32-4862-B196-1511FF91BF79}"/>
                </a:ext>
              </a:extLst>
            </p:cNvPr>
            <p:cNvGrpSpPr/>
            <p:nvPr/>
          </p:nvGrpSpPr>
          <p:grpSpPr>
            <a:xfrm>
              <a:off x="9062968" y="2936690"/>
              <a:ext cx="510568" cy="463074"/>
              <a:chOff x="4387975" y="1453207"/>
              <a:chExt cx="510568" cy="463074"/>
            </a:xfrm>
          </p:grpSpPr>
          <p:sp>
            <p:nvSpPr>
              <p:cNvPr id="42"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549B1E60-A4FA-4CC1-9349-C0320BA46D68}"/>
                  </a:ext>
                </a:extLst>
              </p:cNvPr>
              <p:cNvSpPr/>
              <p:nvPr/>
            </p:nvSpPr>
            <p:spPr>
              <a:xfrm>
                <a:off x="4387975" y="1453207"/>
                <a:ext cx="510568" cy="463074"/>
              </a:xfrm>
              <a:prstGeom prst="rect">
                <a:avLst/>
              </a:prstGeom>
            </p:spPr>
            <p:txBody>
              <a:bodyPr wrap="non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10" name="グループ化 9">
            <a:extLst>
              <a:ext uri="{FF2B5EF4-FFF2-40B4-BE49-F238E27FC236}">
                <a16:creationId xmlns:a16="http://schemas.microsoft.com/office/drawing/2014/main" id="{8870F6C4-ECBB-4C73-8C2E-65871A2F1A35}"/>
              </a:ext>
            </a:extLst>
          </p:cNvPr>
          <p:cNvGrpSpPr/>
          <p:nvPr/>
        </p:nvGrpSpPr>
        <p:grpSpPr>
          <a:xfrm>
            <a:off x="4347717" y="3552824"/>
            <a:ext cx="1818641" cy="3288683"/>
            <a:chOff x="4236114" y="2458135"/>
            <a:chExt cx="1931222" cy="3417240"/>
          </a:xfrm>
        </p:grpSpPr>
        <p:pic>
          <p:nvPicPr>
            <p:cNvPr id="9" name="図 8">
              <a:extLst>
                <a:ext uri="{FF2B5EF4-FFF2-40B4-BE49-F238E27FC236}">
                  <a16:creationId xmlns:a16="http://schemas.microsoft.com/office/drawing/2014/main" id="{7DC16B03-048B-4CF6-A1B8-04C345ED3B4F}"/>
                </a:ext>
              </a:extLst>
            </p:cNvPr>
            <p:cNvPicPr>
              <a:picLocks noChangeAspect="1"/>
            </p:cNvPicPr>
            <p:nvPr/>
          </p:nvPicPr>
          <p:blipFill>
            <a:blip r:embed="rId4"/>
            <a:stretch>
              <a:fillRect/>
            </a:stretch>
          </p:blipFill>
          <p:spPr>
            <a:xfrm>
              <a:off x="4236114" y="2458135"/>
              <a:ext cx="1931222" cy="3417240"/>
            </a:xfrm>
            <a:prstGeom prst="rect">
              <a:avLst/>
            </a:prstGeom>
            <a:ln>
              <a:solidFill>
                <a:schemeClr val="tx1"/>
              </a:solidFill>
            </a:ln>
          </p:spPr>
        </p:pic>
        <p:sp>
          <p:nvSpPr>
            <p:cNvPr id="2" name="四角形: 角を丸くする 1">
              <a:extLst>
                <a:ext uri="{FF2B5EF4-FFF2-40B4-BE49-F238E27FC236}">
                  <a16:creationId xmlns:a16="http://schemas.microsoft.com/office/drawing/2014/main" id="{B06FB152-F679-4542-B161-2E6E6D9A4716}"/>
                </a:ext>
              </a:extLst>
            </p:cNvPr>
            <p:cNvSpPr/>
            <p:nvPr/>
          </p:nvSpPr>
          <p:spPr>
            <a:xfrm>
              <a:off x="4613697" y="5527374"/>
              <a:ext cx="387621" cy="348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nvGrpSpPr>
            <p:cNvPr id="35" name="グループ化 34">
              <a:extLst>
                <a:ext uri="{FF2B5EF4-FFF2-40B4-BE49-F238E27FC236}">
                  <a16:creationId xmlns:a16="http://schemas.microsoft.com/office/drawing/2014/main" id="{B724B28A-C967-4FD2-B302-3752B5E1A317}"/>
                </a:ext>
              </a:extLst>
            </p:cNvPr>
            <p:cNvGrpSpPr/>
            <p:nvPr/>
          </p:nvGrpSpPr>
          <p:grpSpPr>
            <a:xfrm>
              <a:off x="4414906" y="5192507"/>
              <a:ext cx="387622" cy="422846"/>
              <a:chOff x="5150197" y="4870670"/>
              <a:chExt cx="517954" cy="496069"/>
            </a:xfrm>
          </p:grpSpPr>
          <p:sp>
            <p:nvSpPr>
              <p:cNvPr id="3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F9DFD8B2-5680-4134-B245-EC66C871357E}"/>
                  </a:ext>
                </a:extLst>
              </p:cNvPr>
              <p:cNvSpPr/>
              <p:nvPr/>
            </p:nvSpPr>
            <p:spPr>
              <a:xfrm>
                <a:off x="5150197" y="4870670"/>
                <a:ext cx="517954" cy="496069"/>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grpSp>
      <p:pic>
        <p:nvPicPr>
          <p:cNvPr id="56" name="図 55">
            <a:extLst>
              <a:ext uri="{FF2B5EF4-FFF2-40B4-BE49-F238E27FC236}">
                <a16:creationId xmlns:a16="http://schemas.microsoft.com/office/drawing/2014/main" id="{0A827453-382C-4E7E-B8E5-DB8D5FC0C149}"/>
              </a:ext>
            </a:extLst>
          </p:cNvPr>
          <p:cNvPicPr>
            <a:picLocks noChangeAspect="1"/>
          </p:cNvPicPr>
          <p:nvPr/>
        </p:nvPicPr>
        <p:blipFill>
          <a:blip r:embed="rId4"/>
          <a:stretch>
            <a:fillRect/>
          </a:stretch>
        </p:blipFill>
        <p:spPr>
          <a:xfrm>
            <a:off x="1184796" y="4000962"/>
            <a:ext cx="1605308" cy="2840545"/>
          </a:xfrm>
          <a:prstGeom prst="rect">
            <a:avLst/>
          </a:prstGeom>
          <a:ln>
            <a:solidFill>
              <a:schemeClr val="tx1"/>
            </a:solidFill>
          </a:ln>
        </p:spPr>
      </p:pic>
      <p:sp>
        <p:nvSpPr>
          <p:cNvPr id="57" name="テキスト ボックス 56">
            <a:extLst>
              <a:ext uri="{FF2B5EF4-FFF2-40B4-BE49-F238E27FC236}">
                <a16:creationId xmlns:a16="http://schemas.microsoft.com/office/drawing/2014/main" id="{84355675-8A09-4053-A78A-9C34EF249879}"/>
              </a:ext>
            </a:extLst>
          </p:cNvPr>
          <p:cNvSpPr txBox="1"/>
          <p:nvPr/>
        </p:nvSpPr>
        <p:spPr>
          <a:xfrm>
            <a:off x="7099299" y="2276339"/>
            <a:ext cx="3145467" cy="1200329"/>
          </a:xfrm>
          <a:prstGeom prst="rect">
            <a:avLst/>
          </a:prstGeom>
          <a:noFill/>
        </p:spPr>
        <p:txBody>
          <a:bodyPr wrap="square" rtlCol="0">
            <a:spAutoFit/>
          </a:bodyPr>
          <a:lstStyle/>
          <a:p>
            <a:pPr algn="just"/>
            <a:r>
              <a:rPr lang="ja-JP" altLang="en-US" sz="1800" b="1" dirty="0">
                <a:effectLst/>
                <a:latin typeface="BIZ UDゴシック" panose="020B0400000000000000" pitchFamily="49" charset="-128"/>
                <a:ea typeface="BIZ UDゴシック" panose="020B0400000000000000" pitchFamily="49" charset="-128"/>
              </a:rPr>
              <a:t>新しい履歴は画面上から下になぞると探しやすいです。希望の履歴でダブルタップして発信します。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506D824A-708A-4AE5-9A56-F07BAF824BA3}"/>
              </a:ext>
            </a:extLst>
          </p:cNvPr>
          <p:cNvSpPr txBox="1"/>
          <p:nvPr/>
        </p:nvSpPr>
        <p:spPr>
          <a:xfrm>
            <a:off x="869955" y="1549239"/>
            <a:ext cx="8991600" cy="600164"/>
          </a:xfrm>
          <a:prstGeom prst="rect">
            <a:avLst/>
          </a:prstGeom>
          <a:solidFill>
            <a:srgbClr val="FFFF99"/>
          </a:solidFill>
          <a:ln w="31750">
            <a:solidFill>
              <a:schemeClr val="tx1"/>
            </a:solidFill>
            <a:prstDash val="solid"/>
          </a:ln>
        </p:spPr>
        <p:txBody>
          <a:bodyPr wrap="square" tIns="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電話アプリを開いた際には前回使用した時に最後に表示していたタブ</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履歴や連絡先、キーパッドなど</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が表示されます。</a:t>
            </a:r>
          </a:p>
        </p:txBody>
      </p:sp>
      <p:sp>
        <p:nvSpPr>
          <p:cNvPr id="60" name="テキスト ボックス 59">
            <a:extLst>
              <a:ext uri="{FF2B5EF4-FFF2-40B4-BE49-F238E27FC236}">
                <a16:creationId xmlns:a16="http://schemas.microsoft.com/office/drawing/2014/main" id="{76DEA951-6A8F-4968-B883-46688A248B19}"/>
              </a:ext>
            </a:extLst>
          </p:cNvPr>
          <p:cNvSpPr txBox="1"/>
          <p:nvPr/>
        </p:nvSpPr>
        <p:spPr>
          <a:xfrm>
            <a:off x="3945203" y="5326677"/>
            <a:ext cx="2734642" cy="923330"/>
          </a:xfrm>
          <a:prstGeom prst="rect">
            <a:avLst/>
          </a:prstGeom>
          <a:solidFill>
            <a:schemeClr val="bg1"/>
          </a:solidFill>
        </p:spPr>
        <p:txBody>
          <a:bodyPr wrap="square" rtlCol="0">
            <a:spAutoFit/>
          </a:bodyPr>
          <a:lstStyle/>
          <a:p>
            <a:pPr algn="just"/>
            <a:r>
              <a:rPr kumimoji="1" lang="ja-JP" altLang="en-US" b="1" dirty="0">
                <a:latin typeface="BIZ UDゴシック" panose="020B0400000000000000" pitchFamily="49" charset="-128"/>
                <a:ea typeface="BIZ UDゴシック" panose="020B0400000000000000" pitchFamily="49" charset="-128"/>
              </a:rPr>
              <a:t>ホームボタンや画面左下から画面をなぞると素早く探せます。</a:t>
            </a:r>
          </a:p>
        </p:txBody>
      </p:sp>
      <p:sp>
        <p:nvSpPr>
          <p:cNvPr id="61" name="正方形/長方形 60">
            <a:extLst>
              <a:ext uri="{FF2B5EF4-FFF2-40B4-BE49-F238E27FC236}">
                <a16:creationId xmlns:a16="http://schemas.microsoft.com/office/drawing/2014/main" id="{EBB2D4BE-0559-4A44-8BD9-E28A688BE48D}"/>
              </a:ext>
            </a:extLst>
          </p:cNvPr>
          <p:cNvSpPr/>
          <p:nvPr/>
        </p:nvSpPr>
        <p:spPr>
          <a:xfrm>
            <a:off x="6632716" y="5974377"/>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2" name="テキスト ボックス 61">
            <a:extLst>
              <a:ext uri="{FF2B5EF4-FFF2-40B4-BE49-F238E27FC236}">
                <a16:creationId xmlns:a16="http://schemas.microsoft.com/office/drawing/2014/main" id="{FEFE3F4C-1086-460D-AA75-3985FE82226F}"/>
              </a:ext>
            </a:extLst>
          </p:cNvPr>
          <p:cNvSpPr txBox="1"/>
          <p:nvPr/>
        </p:nvSpPr>
        <p:spPr>
          <a:xfrm>
            <a:off x="7099299" y="6005613"/>
            <a:ext cx="3145467"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3" name="矢印: 右 62">
            <a:extLst>
              <a:ext uri="{FF2B5EF4-FFF2-40B4-BE49-F238E27FC236}">
                <a16:creationId xmlns:a16="http://schemas.microsoft.com/office/drawing/2014/main" id="{4E17123D-21A1-4490-AE41-496472CF02C4}"/>
              </a:ext>
            </a:extLst>
          </p:cNvPr>
          <p:cNvSpPr/>
          <p:nvPr/>
        </p:nvSpPr>
        <p:spPr>
          <a:xfrm rot="5400000">
            <a:off x="7636559" y="5241100"/>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4" name="テキスト ボックス 63">
            <a:extLst>
              <a:ext uri="{FF2B5EF4-FFF2-40B4-BE49-F238E27FC236}">
                <a16:creationId xmlns:a16="http://schemas.microsoft.com/office/drawing/2014/main" id="{5F14C9B1-092C-4CE6-AC28-C0BA460F401C}"/>
              </a:ext>
            </a:extLst>
          </p:cNvPr>
          <p:cNvSpPr txBox="1"/>
          <p:nvPr/>
        </p:nvSpPr>
        <p:spPr>
          <a:xfrm>
            <a:off x="633012" y="5365665"/>
            <a:ext cx="2734642" cy="923330"/>
          </a:xfrm>
          <a:prstGeom prst="rect">
            <a:avLst/>
          </a:prstGeom>
          <a:solidFill>
            <a:schemeClr val="bg1"/>
          </a:solidFill>
        </p:spPr>
        <p:txBody>
          <a:bodyPr wrap="square" lIns="91440" tIns="45720" rIns="91440" bIns="45720" rtlCol="0" anchor="t">
            <a:spAutoFit/>
          </a:bodyPr>
          <a:lstStyle/>
          <a:p>
            <a:pPr algn="just"/>
            <a:r>
              <a:rPr lang="ja-JP" altLang="en-US" b="1" dirty="0">
                <a:latin typeface="BIZ UDゴシック" panose="020B0400000000000000" pitchFamily="49" charset="-128"/>
                <a:ea typeface="BIZ UDゴシック" panose="020B0400000000000000" pitchFamily="49" charset="-128"/>
              </a:rPr>
              <a:t>最初に</a:t>
            </a:r>
            <a:r>
              <a:rPr kumimoji="1" lang="ja-JP" altLang="en-US" b="1" dirty="0">
                <a:latin typeface="BIZ UDゴシック" panose="020B0400000000000000" pitchFamily="49" charset="-128"/>
                <a:ea typeface="BIZ UDゴシック" panose="020B0400000000000000" pitchFamily="49" charset="-128"/>
              </a:rPr>
              <a:t>履歴タブが表示された場合、</a:t>
            </a:r>
            <a:r>
              <a:rPr kumimoji="1" lang="ja-JP" altLang="en-US" b="1" dirty="0">
                <a:solidFill>
                  <a:srgbClr val="009650"/>
                </a:solidFill>
                <a:latin typeface="BIZ UDゴシック" panose="020B0400000000000000" pitchFamily="49" charset="-128"/>
                <a:ea typeface="BIZ UDゴシック" panose="020B0400000000000000" pitchFamily="49" charset="-128"/>
              </a:rPr>
              <a:t>❷</a:t>
            </a:r>
            <a:r>
              <a:rPr lang="ja-JP" altLang="en-US" b="1" dirty="0">
                <a:latin typeface="BIZ UDゴシック" panose="020B0400000000000000" pitchFamily="49" charset="-128"/>
                <a:ea typeface="BIZ UDゴシック" panose="020B0400000000000000" pitchFamily="49" charset="-128"/>
              </a:rPr>
              <a:t>の</a:t>
            </a:r>
            <a:r>
              <a:rPr kumimoji="1" lang="ja-JP" altLang="en-US" b="1" dirty="0">
                <a:latin typeface="BIZ UDゴシック" panose="020B0400000000000000" pitchFamily="49" charset="-128"/>
                <a:ea typeface="BIZ UDゴシック" panose="020B0400000000000000" pitchFamily="49" charset="-128"/>
              </a:rPr>
              <a:t>手順を飛ばして構いません。</a:t>
            </a:r>
          </a:p>
        </p:txBody>
      </p:sp>
      <p:sp>
        <p:nvSpPr>
          <p:cNvPr id="32" name="四角形: 角を丸くする 31">
            <a:extLst>
              <a:ext uri="{FF2B5EF4-FFF2-40B4-BE49-F238E27FC236}">
                <a16:creationId xmlns:a16="http://schemas.microsoft.com/office/drawing/2014/main" id="{0EB26125-1E22-E161-339C-3834E1832803}"/>
              </a:ext>
            </a:extLst>
          </p:cNvPr>
          <p:cNvSpPr/>
          <p:nvPr/>
        </p:nvSpPr>
        <p:spPr>
          <a:xfrm>
            <a:off x="733489" y="3229053"/>
            <a:ext cx="2860613" cy="645234"/>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latin typeface="BIZ UDゴシック" panose="020B0400000000000000" pitchFamily="49" charset="-128"/>
                <a:ea typeface="BIZ UDゴシック" panose="020B0400000000000000" pitchFamily="49" charset="-128"/>
              </a:rPr>
              <a:t>電話</a:t>
            </a:r>
            <a:r>
              <a:rPr lang="ja-JP" altLang="en-US" sz="14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r>
              <a:rPr lang="ja-JP" altLang="en-US" sz="1800"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dirty="0">
              <a:effectLst/>
              <a:latin typeface="Century" panose="02040604050505020304" pitchFamily="18" charset="0"/>
            </a:endParaRPr>
          </a:p>
        </p:txBody>
      </p:sp>
      <p:sp>
        <p:nvSpPr>
          <p:cNvPr id="3" name="四角形: 角を丸くする 2">
            <a:extLst>
              <a:ext uri="{FF2B5EF4-FFF2-40B4-BE49-F238E27FC236}">
                <a16:creationId xmlns:a16="http://schemas.microsoft.com/office/drawing/2014/main" id="{27FCBA76-136C-98D7-2807-C74C4093C9D1}"/>
              </a:ext>
            </a:extLst>
          </p:cNvPr>
          <p:cNvSpPr/>
          <p:nvPr/>
        </p:nvSpPr>
        <p:spPr>
          <a:xfrm>
            <a:off x="9025808" y="3522287"/>
            <a:ext cx="1218958" cy="167153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ゴシック" panose="020B0400000000000000" pitchFamily="49" charset="-128"/>
                <a:ea typeface="BIZ UDゴシック" panose="020B0400000000000000" pitchFamily="49" charset="-128"/>
              </a:rPr>
              <a:t>左右スワイプすると、古い履歴から読むので注意</a:t>
            </a:r>
          </a:p>
        </p:txBody>
      </p:sp>
    </p:spTree>
    <p:extLst>
      <p:ext uri="{BB962C8B-B14F-4D97-AF65-F5344CB8AC3E}">
        <p14:creationId xmlns:p14="http://schemas.microsoft.com/office/powerpoint/2010/main" val="210576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アプリケーション&#10;&#10;自動的に生成された説明">
            <a:extLst>
              <a:ext uri="{FF2B5EF4-FFF2-40B4-BE49-F238E27FC236}">
                <a16:creationId xmlns:a16="http://schemas.microsoft.com/office/drawing/2014/main" id="{D80D8DBC-2F89-55E4-EFAC-ED6C086AF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456" y="4081650"/>
            <a:ext cx="1308444" cy="2831606"/>
          </a:xfrm>
          <a:prstGeom prst="rect">
            <a:avLst/>
          </a:prstGeom>
          <a:ln>
            <a:solidFill>
              <a:schemeClr val="tx1"/>
            </a:solidFill>
          </a:ln>
        </p:spPr>
      </p:pic>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73F844E8-720E-C8B3-FC6A-0964AEFFA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684" y="4081650"/>
            <a:ext cx="1308444" cy="2831606"/>
          </a:xfrm>
          <a:prstGeom prst="rect">
            <a:avLst/>
          </a:prstGeom>
          <a:ln>
            <a:solidFill>
              <a:schemeClr val="tx1"/>
            </a:solidFill>
          </a:ln>
        </p:spPr>
      </p:pic>
      <p:sp>
        <p:nvSpPr>
          <p:cNvPr id="4" name="Title 1"/>
          <p:cNvSpPr txBox="1">
            <a:spLocks/>
          </p:cNvSpPr>
          <p:nvPr/>
        </p:nvSpPr>
        <p:spPr>
          <a:xfrm>
            <a:off x="1018718" y="463289"/>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1-F</a:t>
            </a:r>
            <a:endParaRPr lang="en-US"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04873" y="2528493"/>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629264" y="2514605"/>
            <a:ext cx="2481455" cy="1200329"/>
          </a:xfrm>
          <a:prstGeom prst="rect">
            <a:avLst/>
          </a:prstGeom>
          <a:noFill/>
        </p:spPr>
        <p:txBody>
          <a:bodyPr wrap="square" rtlCol="0">
            <a:spAutoFit/>
          </a:bodyPr>
          <a:lstStyle/>
          <a:p>
            <a:pPr algn="just"/>
            <a:r>
              <a:rPr lang="ja-JP" altLang="en-US"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画面下部のキーパッドボタンを探し、ダブルタップしてキーパッドタブを表示します。</a:t>
            </a:r>
            <a:endParaRPr lang="ja-JP" altLang="ja-JP"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160064" y="2522250"/>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071981" y="4624379"/>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95829" y="344080"/>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電話のかけ方</a:t>
            </a:r>
          </a:p>
          <a:p>
            <a:r>
              <a:rPr lang="ja-JP" altLang="en-US" dirty="0">
                <a:latin typeface="BIZ UDゴシック" panose="020B0400000000000000" pitchFamily="49" charset="-128"/>
                <a:ea typeface="BIZ UDゴシック" panose="020B0400000000000000" pitchFamily="49" charset="-128"/>
              </a:rPr>
              <a:t>キーパッドを使った電話の掛け方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73863" y="2525883"/>
            <a:ext cx="2219282"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電話アプリを開いて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9" name="矢印: 右 38">
            <a:extLst>
              <a:ext uri="{FF2B5EF4-FFF2-40B4-BE49-F238E27FC236}">
                <a16:creationId xmlns:a16="http://schemas.microsoft.com/office/drawing/2014/main" id="{E9E944F7-21A5-43C1-BE1D-76E00D974693}"/>
              </a:ext>
            </a:extLst>
          </p:cNvPr>
          <p:cNvSpPr/>
          <p:nvPr/>
        </p:nvSpPr>
        <p:spPr>
          <a:xfrm>
            <a:off x="5786252" y="461623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84355675-8A09-4053-A78A-9C34EF249879}"/>
              </a:ext>
            </a:extLst>
          </p:cNvPr>
          <p:cNvSpPr txBox="1"/>
          <p:nvPr/>
        </p:nvSpPr>
        <p:spPr>
          <a:xfrm>
            <a:off x="6720032" y="2522250"/>
            <a:ext cx="3473804" cy="1477328"/>
          </a:xfrm>
          <a:prstGeom prst="rect">
            <a:avLst/>
          </a:prstGeom>
          <a:solidFill>
            <a:schemeClr val="bg1"/>
          </a:solidFill>
        </p:spPr>
        <p:txBody>
          <a:bodyPr wrap="square" rtlCol="0">
            <a:spAutoFit/>
          </a:bodyPr>
          <a:lstStyle/>
          <a:p>
            <a:pPr algn="just"/>
            <a:r>
              <a:rPr lang="ja-JP" altLang="en-US"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スプリットタップで電話番号を入力するか、タッチやスワイプ操作で数字を選び、ダブルタップで決定を繰り返し、電話番号を入力します。</a:t>
            </a:r>
            <a:endParaRPr lang="ja-JP" altLang="ja-JP" sz="1800" b="1" kern="100" spc="-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506D824A-708A-4AE5-9A56-F07BAF824BA3}"/>
              </a:ext>
            </a:extLst>
          </p:cNvPr>
          <p:cNvSpPr txBox="1"/>
          <p:nvPr/>
        </p:nvSpPr>
        <p:spPr>
          <a:xfrm>
            <a:off x="1063747" y="1532662"/>
            <a:ext cx="8991600" cy="877163"/>
          </a:xfrm>
          <a:prstGeom prst="rect">
            <a:avLst/>
          </a:prstGeom>
          <a:solidFill>
            <a:srgbClr val="FFFF99"/>
          </a:solidFill>
          <a:ln w="31750">
            <a:solidFill>
              <a:schemeClr val="tx1"/>
            </a:solidFill>
            <a:prstDash val="solid"/>
          </a:ln>
        </p:spPr>
        <p:txBody>
          <a:bodyPr wrap="square" tIns="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キーパッドを利用して電話番号を入力する際は</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スプリットタップ</a:t>
            </a:r>
            <a:r>
              <a:rPr kumimoji="0" lang="en-US" altLang="ja-JP"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rPr>
              <a:t>と</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いうジェスチャー操作がお勧めです。</a:t>
            </a:r>
            <a:r>
              <a:rPr kumimoji="0" lang="ja-JP" altLang="en-US" b="1" kern="0" dirty="0">
                <a:solidFill>
                  <a:prstClr val="black"/>
                </a:solidFill>
                <a:latin typeface="BIZ UDゴシック" panose="020B0400000000000000" pitchFamily="49" charset="-128"/>
                <a:ea typeface="BIZ UDゴシック" panose="020B0400000000000000" pitchFamily="49" charset="-128"/>
              </a:rPr>
              <a:t>１</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本指で画面をスライドして目的の番号を見つけたら、そのまま指を離さずにもう</a:t>
            </a:r>
            <a:r>
              <a:rPr kumimoji="0" lang="ja-JP" altLang="en-US" b="1" kern="0" dirty="0">
                <a:solidFill>
                  <a:prstClr val="black"/>
                </a:solidFill>
                <a:latin typeface="BIZ UDゴシック" panose="020B0400000000000000" pitchFamily="49" charset="-128"/>
                <a:ea typeface="BIZ UDゴシック" panose="020B0400000000000000" pitchFamily="49" charset="-128"/>
              </a:rPr>
              <a:t>１</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本の指で画面を</a:t>
            </a:r>
            <a:r>
              <a:rPr kumimoji="0" lang="ja-JP" altLang="en-US" b="1" kern="0" dirty="0">
                <a:solidFill>
                  <a:prstClr val="black"/>
                </a:solidFill>
                <a:latin typeface="BIZ UDゴシック" panose="020B0400000000000000" pitchFamily="49" charset="-128"/>
                <a:ea typeface="BIZ UDゴシック" panose="020B0400000000000000" pitchFamily="49" charset="-128"/>
              </a:rPr>
              <a:t>１</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回タップすることで番号を入力できます。</a:t>
            </a:r>
          </a:p>
        </p:txBody>
      </p:sp>
      <p:sp>
        <p:nvSpPr>
          <p:cNvPr id="60" name="テキスト ボックス 59">
            <a:extLst>
              <a:ext uri="{FF2B5EF4-FFF2-40B4-BE49-F238E27FC236}">
                <a16:creationId xmlns:a16="http://schemas.microsoft.com/office/drawing/2014/main" id="{76DEA951-6A8F-4968-B883-46688A248B19}"/>
              </a:ext>
            </a:extLst>
          </p:cNvPr>
          <p:cNvSpPr txBox="1"/>
          <p:nvPr/>
        </p:nvSpPr>
        <p:spPr>
          <a:xfrm>
            <a:off x="3502671" y="5388828"/>
            <a:ext cx="2734642" cy="830997"/>
          </a:xfrm>
          <a:prstGeom prst="rect">
            <a:avLst/>
          </a:prstGeom>
          <a:solidFill>
            <a:schemeClr val="bg1"/>
          </a:solidFill>
        </p:spPr>
        <p:txBody>
          <a:bodyPr wrap="square" rtlCol="0">
            <a:spAutoFit/>
          </a:bodyPr>
          <a:lstStyle/>
          <a:p>
            <a:pPr algn="just"/>
            <a:r>
              <a:rPr kumimoji="1" lang="ja-JP" altLang="en-US" sz="1600" b="1" dirty="0">
                <a:latin typeface="BIZ UDゴシック" panose="020B0400000000000000" pitchFamily="49" charset="-128"/>
                <a:ea typeface="BIZ UDゴシック" panose="020B0400000000000000" pitchFamily="49" charset="-128"/>
              </a:rPr>
              <a:t>ホームボタンや画面</a:t>
            </a:r>
            <a:r>
              <a:rPr lang="ja-JP" altLang="en-US" sz="1600" b="1" dirty="0">
                <a:latin typeface="BIZ UDゴシック" panose="020B0400000000000000" pitchFamily="49" charset="-128"/>
                <a:ea typeface="BIZ UDゴシック" panose="020B0400000000000000" pitchFamily="49" charset="-128"/>
              </a:rPr>
              <a:t>右</a:t>
            </a:r>
            <a:r>
              <a:rPr kumimoji="1" lang="ja-JP" altLang="en-US" sz="1600" b="1" dirty="0">
                <a:latin typeface="BIZ UDゴシック" panose="020B0400000000000000" pitchFamily="49" charset="-128"/>
                <a:ea typeface="BIZ UDゴシック" panose="020B0400000000000000" pitchFamily="49" charset="-128"/>
              </a:rPr>
              <a:t>下を基準にスライド操作を用いると素早く探せます。</a:t>
            </a:r>
          </a:p>
        </p:txBody>
      </p:sp>
      <p:sp>
        <p:nvSpPr>
          <p:cNvPr id="62" name="テキスト ボックス 61">
            <a:extLst>
              <a:ext uri="{FF2B5EF4-FFF2-40B4-BE49-F238E27FC236}">
                <a16:creationId xmlns:a16="http://schemas.microsoft.com/office/drawing/2014/main" id="{FEFE3F4C-1086-460D-AA75-3985FE82226F}"/>
              </a:ext>
            </a:extLst>
          </p:cNvPr>
          <p:cNvSpPr txBox="1"/>
          <p:nvPr/>
        </p:nvSpPr>
        <p:spPr>
          <a:xfrm>
            <a:off x="8603615" y="5239861"/>
            <a:ext cx="1672856" cy="1938992"/>
          </a:xfrm>
          <a:prstGeom prst="rect">
            <a:avLst/>
          </a:prstGeom>
          <a:noFill/>
        </p:spPr>
        <p:txBody>
          <a:bodyPr vert="horz" wrap="square">
            <a:spAutoFit/>
          </a:bodyPr>
          <a:lstStyle/>
          <a:p>
            <a:pPr algn="just"/>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p>
          <a:p>
            <a:pPr algn="just"/>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250711" y="2528492"/>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0" name="テキスト ボックス 49">
            <a:extLst>
              <a:ext uri="{FF2B5EF4-FFF2-40B4-BE49-F238E27FC236}">
                <a16:creationId xmlns:a16="http://schemas.microsoft.com/office/drawing/2014/main" id="{AF498EC0-C692-4BAB-A9A5-1E2D0AA8479F}"/>
              </a:ext>
            </a:extLst>
          </p:cNvPr>
          <p:cNvSpPr txBox="1"/>
          <p:nvPr/>
        </p:nvSpPr>
        <p:spPr>
          <a:xfrm>
            <a:off x="677034" y="5388828"/>
            <a:ext cx="2734642" cy="830997"/>
          </a:xfrm>
          <a:prstGeom prst="rect">
            <a:avLst/>
          </a:prstGeom>
          <a:solidFill>
            <a:schemeClr val="bg1"/>
          </a:solidFill>
        </p:spPr>
        <p:txBody>
          <a:bodyPr wrap="square" lIns="91440" tIns="45720" rIns="91440" bIns="45720" rtlCol="0" anchor="t">
            <a:spAutoFit/>
          </a:bodyPr>
          <a:lstStyle/>
          <a:p>
            <a:pPr algn="just"/>
            <a:r>
              <a:rPr lang="ja-JP" altLang="en-US" sz="1600" b="1" dirty="0">
                <a:latin typeface="BIZ UDゴシック" panose="020B0400000000000000" pitchFamily="49" charset="-128"/>
                <a:ea typeface="BIZ UDゴシック" panose="020B0400000000000000" pitchFamily="49" charset="-128"/>
              </a:rPr>
              <a:t>最初に</a:t>
            </a:r>
            <a:r>
              <a:rPr kumimoji="1" lang="ja-JP" altLang="en-US" sz="1600" b="1" dirty="0">
                <a:latin typeface="BIZ UDゴシック" panose="020B0400000000000000" pitchFamily="49" charset="-128"/>
                <a:ea typeface="BIZ UDゴシック" panose="020B0400000000000000" pitchFamily="49" charset="-128"/>
              </a:rPr>
              <a:t>キーパッドタブが表示された場合、</a:t>
            </a:r>
            <a:r>
              <a:rPr kumimoji="1" lang="ja-JP" altLang="en-US" sz="1600" b="1" dirty="0">
                <a:solidFill>
                  <a:srgbClr val="009650"/>
                </a:solidFill>
                <a:latin typeface="BIZ UDゴシック" panose="020B0400000000000000" pitchFamily="49" charset="-128"/>
                <a:ea typeface="BIZ UDゴシック" panose="020B0400000000000000" pitchFamily="49" charset="-128"/>
              </a:rPr>
              <a:t>❷</a:t>
            </a:r>
            <a:r>
              <a:rPr kumimoji="1" lang="ja-JP" altLang="en-US" sz="1600" b="1" dirty="0">
                <a:latin typeface="BIZ UDゴシック" panose="020B0400000000000000" pitchFamily="49" charset="-128"/>
                <a:ea typeface="BIZ UDゴシック" panose="020B0400000000000000" pitchFamily="49" charset="-128"/>
              </a:rPr>
              <a:t>の手順を飛ばして構いません。</a:t>
            </a:r>
          </a:p>
        </p:txBody>
      </p:sp>
      <p:sp>
        <p:nvSpPr>
          <p:cNvPr id="30" name="四角形: 角を丸くする 29">
            <a:extLst>
              <a:ext uri="{FF2B5EF4-FFF2-40B4-BE49-F238E27FC236}">
                <a16:creationId xmlns:a16="http://schemas.microsoft.com/office/drawing/2014/main" id="{02EC1AAA-4C2C-9547-99FB-5667AC66E6DF}"/>
              </a:ext>
            </a:extLst>
          </p:cNvPr>
          <p:cNvSpPr/>
          <p:nvPr/>
        </p:nvSpPr>
        <p:spPr>
          <a:xfrm>
            <a:off x="667509" y="3423449"/>
            <a:ext cx="2860613" cy="586576"/>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latin typeface="BIZ UDゴシック" panose="020B0400000000000000" pitchFamily="49" charset="-128"/>
                <a:ea typeface="BIZ UDゴシック" panose="020B0400000000000000" pitchFamily="49" charset="-128"/>
              </a:rPr>
              <a:t>電話</a:t>
            </a:r>
            <a:r>
              <a:rPr lang="ja-JP" altLang="en-US" sz="14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EE2AFE18-442A-0893-383E-599BA09C0F85}"/>
              </a:ext>
            </a:extLst>
          </p:cNvPr>
          <p:cNvSpPr/>
          <p:nvPr/>
        </p:nvSpPr>
        <p:spPr>
          <a:xfrm>
            <a:off x="8106331" y="3933911"/>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 name="テキスト ボックス 4">
            <a:extLst>
              <a:ext uri="{FF2B5EF4-FFF2-40B4-BE49-F238E27FC236}">
                <a16:creationId xmlns:a16="http://schemas.microsoft.com/office/drawing/2014/main" id="{8F16B5AF-B846-C672-DD5A-1449F4F7DA78}"/>
              </a:ext>
            </a:extLst>
          </p:cNvPr>
          <p:cNvSpPr txBox="1"/>
          <p:nvPr/>
        </p:nvSpPr>
        <p:spPr>
          <a:xfrm>
            <a:off x="6764312" y="6093523"/>
            <a:ext cx="315215" cy="369332"/>
          </a:xfrm>
          <a:prstGeom prst="rect">
            <a:avLst/>
          </a:prstGeom>
          <a:solidFill>
            <a:schemeClr val="bg1"/>
          </a:solidFill>
        </p:spPr>
        <p:txBody>
          <a:bodyPr wrap="square" rtlCol="0">
            <a:spAutoFit/>
          </a:bodyPr>
          <a:lstStyle/>
          <a:p>
            <a:endParaRPr kumimoji="1" lang="ja-JP" altLang="en-US" dirty="0"/>
          </a:p>
        </p:txBody>
      </p:sp>
      <p:sp>
        <p:nvSpPr>
          <p:cNvPr id="49" name="正方形/長方形 48">
            <a:extLst>
              <a:ext uri="{FF2B5EF4-FFF2-40B4-BE49-F238E27FC236}">
                <a16:creationId xmlns:a16="http://schemas.microsoft.com/office/drawing/2014/main" id="{0580B366-4507-4C69-80CA-0A545F66F312}"/>
              </a:ext>
            </a:extLst>
          </p:cNvPr>
          <p:cNvSpPr/>
          <p:nvPr/>
        </p:nvSpPr>
        <p:spPr>
          <a:xfrm>
            <a:off x="6667791" y="6015379"/>
            <a:ext cx="368427" cy="466166"/>
          </a:xfrm>
          <a:prstGeom prst="rect">
            <a:avLst/>
          </a:prstGeom>
        </p:spPr>
        <p:txBody>
          <a:bodyPr wrap="square">
            <a:spAutoFit/>
          </a:body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4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07A8A48A-F821-6906-1CBC-73D87A509F6F}"/>
              </a:ext>
            </a:extLst>
          </p:cNvPr>
          <p:cNvSpPr txBox="1"/>
          <p:nvPr/>
        </p:nvSpPr>
        <p:spPr>
          <a:xfrm>
            <a:off x="8546485" y="3999578"/>
            <a:ext cx="1787115" cy="923330"/>
          </a:xfrm>
          <a:prstGeom prst="rect">
            <a:avLst/>
          </a:prstGeom>
          <a:noFill/>
        </p:spPr>
        <p:txBody>
          <a:bodyPr wrap="square" rtlCol="0">
            <a:spAutoFit/>
          </a:bodyPr>
          <a:lstStyle/>
          <a:p>
            <a:pPr marL="0" marR="0">
              <a:spcBef>
                <a:spcPts val="0"/>
              </a:spcBef>
              <a:spcAft>
                <a:spcPts val="0"/>
              </a:spcAft>
            </a:pPr>
            <a:r>
              <a:rPr lang="ja-JP" altLang="en-US" sz="1800" b="1" dirty="0">
                <a:solidFill>
                  <a:srgbClr val="000000"/>
                </a:solidFill>
                <a:effectLst/>
                <a:latin typeface="BIZ UDゴシック" panose="020B0400000000000000" pitchFamily="49" charset="-128"/>
                <a:ea typeface="BIZ UDゴシック" panose="020B0400000000000000" pitchFamily="49" charset="-128"/>
              </a:rPr>
              <a:t>発信ボタンを選びダブルタップして発信します</a:t>
            </a:r>
            <a:endParaRPr lang="ja-JP" altLang="en-US" b="1" dirty="0">
              <a:effectLst/>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96A6E003-B01E-4B59-D6BF-28E782CFD77F}"/>
              </a:ext>
            </a:extLst>
          </p:cNvPr>
          <p:cNvSpPr/>
          <p:nvPr/>
        </p:nvSpPr>
        <p:spPr>
          <a:xfrm>
            <a:off x="8109178" y="5159336"/>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1" name="図 10" descr="グラフ が含まれている画像&#10;&#10;自動的に生成された説明">
            <a:extLst>
              <a:ext uri="{FF2B5EF4-FFF2-40B4-BE49-F238E27FC236}">
                <a16:creationId xmlns:a16="http://schemas.microsoft.com/office/drawing/2014/main" id="{03BDB97C-6F0B-BE35-BC1A-D592BFE08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00" y="4087864"/>
            <a:ext cx="1308444" cy="2831607"/>
          </a:xfrm>
          <a:prstGeom prst="rect">
            <a:avLst/>
          </a:prstGeom>
          <a:ln>
            <a:solidFill>
              <a:schemeClr val="tx1"/>
            </a:solidFill>
          </a:ln>
        </p:spPr>
      </p:pic>
      <p:sp>
        <p:nvSpPr>
          <p:cNvPr id="14" name="四角形: 角を丸くする 13">
            <a:extLst>
              <a:ext uri="{FF2B5EF4-FFF2-40B4-BE49-F238E27FC236}">
                <a16:creationId xmlns:a16="http://schemas.microsoft.com/office/drawing/2014/main" id="{32615275-BF44-0E95-5CD0-AB527EC1F05A}"/>
              </a:ext>
            </a:extLst>
          </p:cNvPr>
          <p:cNvSpPr/>
          <p:nvPr/>
        </p:nvSpPr>
        <p:spPr>
          <a:xfrm>
            <a:off x="4908550" y="6600825"/>
            <a:ext cx="253850" cy="21152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5" name="四角形: 角を丸くする 14">
            <a:extLst>
              <a:ext uri="{FF2B5EF4-FFF2-40B4-BE49-F238E27FC236}">
                <a16:creationId xmlns:a16="http://schemas.microsoft.com/office/drawing/2014/main" id="{93404485-B20A-F174-F08B-2C64EC20FE68}"/>
              </a:ext>
            </a:extLst>
          </p:cNvPr>
          <p:cNvSpPr/>
          <p:nvPr/>
        </p:nvSpPr>
        <p:spPr>
          <a:xfrm>
            <a:off x="7101281" y="6177892"/>
            <a:ext cx="379019" cy="30435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17E13AB1-0271-0A4C-5980-2DFB30B15382}"/>
              </a:ext>
            </a:extLst>
          </p:cNvPr>
          <p:cNvSpPr/>
          <p:nvPr/>
        </p:nvSpPr>
        <p:spPr>
          <a:xfrm>
            <a:off x="1246454" y="6241947"/>
            <a:ext cx="743662" cy="381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1E77844E-D823-C551-BF9B-B8E0AADDA201}"/>
              </a:ext>
            </a:extLst>
          </p:cNvPr>
          <p:cNvSpPr/>
          <p:nvPr/>
        </p:nvSpPr>
        <p:spPr>
          <a:xfrm>
            <a:off x="1246454" y="5098519"/>
            <a:ext cx="899846" cy="2792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F5A06059-24B3-56AA-BA25-BD5FF5455EAC}"/>
              </a:ext>
            </a:extLst>
          </p:cNvPr>
          <p:cNvSpPr/>
          <p:nvPr/>
        </p:nvSpPr>
        <p:spPr>
          <a:xfrm>
            <a:off x="1273645" y="4538185"/>
            <a:ext cx="899846" cy="15721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13C7B489-56C5-8534-7CD7-0671E8D86CA6}"/>
              </a:ext>
            </a:extLst>
          </p:cNvPr>
          <p:cNvSpPr/>
          <p:nvPr/>
        </p:nvSpPr>
        <p:spPr>
          <a:xfrm>
            <a:off x="4120421" y="6239265"/>
            <a:ext cx="743662" cy="3836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BE3F305B-7843-FB89-30FA-3159A049F2CC}"/>
              </a:ext>
            </a:extLst>
          </p:cNvPr>
          <p:cNvSpPr/>
          <p:nvPr/>
        </p:nvSpPr>
        <p:spPr>
          <a:xfrm>
            <a:off x="4120421" y="5095838"/>
            <a:ext cx="899846" cy="2792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58C9FD36-3B19-DA06-045C-B25F9B6AF207}"/>
              </a:ext>
            </a:extLst>
          </p:cNvPr>
          <p:cNvSpPr/>
          <p:nvPr/>
        </p:nvSpPr>
        <p:spPr>
          <a:xfrm>
            <a:off x="4147612" y="4535504"/>
            <a:ext cx="899846" cy="15721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DB65DDB0-FD67-50C5-C143-05169FB0700C}"/>
              </a:ext>
            </a:extLst>
          </p:cNvPr>
          <p:cNvSpPr/>
          <p:nvPr/>
        </p:nvSpPr>
        <p:spPr>
          <a:xfrm>
            <a:off x="4933950" y="6346825"/>
            <a:ext cx="230581" cy="2086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49937FD-C5F7-1D8F-111F-ABC567DDD6F8}"/>
              </a:ext>
            </a:extLst>
          </p:cNvPr>
          <p:cNvSpPr/>
          <p:nvPr/>
        </p:nvSpPr>
        <p:spPr>
          <a:xfrm>
            <a:off x="4889500" y="6233316"/>
            <a:ext cx="307160" cy="342088"/>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楕円 37">
            <a:extLst>
              <a:ext uri="{FF2B5EF4-FFF2-40B4-BE49-F238E27FC236}">
                <a16:creationId xmlns:a16="http://schemas.microsoft.com/office/drawing/2014/main" id="{BF894830-CDA2-2526-7613-A57AB24E007A}"/>
              </a:ext>
            </a:extLst>
          </p:cNvPr>
          <p:cNvSpPr/>
          <p:nvPr/>
        </p:nvSpPr>
        <p:spPr>
          <a:xfrm>
            <a:off x="6934131" y="6017523"/>
            <a:ext cx="209619" cy="2086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A573B50-1073-135A-D998-2D2CB6D03641}"/>
              </a:ext>
            </a:extLst>
          </p:cNvPr>
          <p:cNvSpPr/>
          <p:nvPr/>
        </p:nvSpPr>
        <p:spPr>
          <a:xfrm>
            <a:off x="6868340" y="5915025"/>
            <a:ext cx="30716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324933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340000" y="720000"/>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２</a:t>
            </a:r>
          </a:p>
          <a:p>
            <a:pPr>
              <a:lnSpc>
                <a:spcPct val="100000"/>
              </a:lnSpc>
            </a:pPr>
            <a:r>
              <a:rPr lang="ja-JP" altLang="en-US" sz="5400" dirty="0">
                <a:latin typeface="BIZ UDゴシック" panose="020B0400000000000000" pitchFamily="49" charset="-128"/>
                <a:ea typeface="BIZ UDゴシック" panose="020B0400000000000000" pitchFamily="49" charset="-128"/>
              </a:rPr>
              <a:t>連絡先の登録と編集</a:t>
            </a:r>
            <a:endParaRPr lang="en-US" altLang="ja-JP" sz="5400" dirty="0">
              <a:latin typeface="BIZ UDゴシック" panose="020B0400000000000000" pitchFamily="49" charset="-128"/>
              <a:ea typeface="BIZ UDゴシック" panose="020B0400000000000000" pitchFamily="49" charset="-128"/>
            </a:endParaRPr>
          </a:p>
        </p:txBody>
      </p:sp>
      <p:pic>
        <p:nvPicPr>
          <p:cNvPr id="2050" name="Picture 2" descr="料理の写真を撮影する人のイラスト">
            <a:extLst>
              <a:ext uri="{FF2B5EF4-FFF2-40B4-BE49-F238E27FC236}">
                <a16:creationId xmlns:a16="http://schemas.microsoft.com/office/drawing/2014/main" id="{C400815E-9777-424A-90C9-E3FEE55E5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4543425"/>
            <a:ext cx="1828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ーブル&#10;&#10;中程度の精度で自動的に生成された説明">
            <a:extLst>
              <a:ext uri="{FF2B5EF4-FFF2-40B4-BE49-F238E27FC236}">
                <a16:creationId xmlns:a16="http://schemas.microsoft.com/office/drawing/2014/main" id="{C99AD0ED-85C0-EED9-F9B8-FF66E5EE6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435" y="3068316"/>
            <a:ext cx="1257029" cy="2720340"/>
          </a:xfrm>
          <a:prstGeom prst="rect">
            <a:avLst/>
          </a:prstGeom>
          <a:ln>
            <a:solidFill>
              <a:schemeClr val="tx1"/>
            </a:solidFill>
          </a:ln>
        </p:spPr>
      </p:pic>
      <p:sp>
        <p:nvSpPr>
          <p:cNvPr id="11" name="正方形/長方形 10">
            <a:extLst>
              <a:ext uri="{FF2B5EF4-FFF2-40B4-BE49-F238E27FC236}">
                <a16:creationId xmlns:a16="http://schemas.microsoft.com/office/drawing/2014/main" id="{5320CB05-DE10-68CE-AB05-CFD422F3A02C}"/>
              </a:ext>
            </a:extLst>
          </p:cNvPr>
          <p:cNvSpPr/>
          <p:nvPr/>
        </p:nvSpPr>
        <p:spPr>
          <a:xfrm>
            <a:off x="3523437" y="3800475"/>
            <a:ext cx="1126518" cy="1676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p:cNvSpPr txBox="1">
            <a:spLocks/>
          </p:cNvSpPr>
          <p:nvPr/>
        </p:nvSpPr>
        <p:spPr>
          <a:xfrm>
            <a:off x="958736" y="506581"/>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2-A</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9290" y="330191"/>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連絡先の登録</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469900" y="1423957"/>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3049635" y="142395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936204" y="1495425"/>
            <a:ext cx="2026783"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3533604" y="1501653"/>
            <a:ext cx="1893145"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追加</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まで進み、ダブルタップします。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2761421" y="4103266"/>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68437"/>
            <a:ext cx="8991600" cy="877163"/>
          </a:xfrm>
          <a:prstGeom prst="rect">
            <a:avLst/>
          </a:prstGeom>
          <a:solidFill>
            <a:srgbClr val="FFFF99"/>
          </a:solidFill>
          <a:ln w="31750">
            <a:solidFill>
              <a:schemeClr val="tx1"/>
            </a:solidFill>
            <a:prstDash val="solid"/>
          </a:ln>
        </p:spPr>
        <p:txBody>
          <a:bodyPr wrap="square" tIns="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入力時には音声入力も可能ですが、音声入力で名前を入れると同じ読みでも異なる漢字が選ばれてしまったり、フリガナを入れようとしても自動で漢字になってしまったりするため、手入力がお勧めです。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6" name="正方形/長方形 75">
            <a:extLst>
              <a:ext uri="{FF2B5EF4-FFF2-40B4-BE49-F238E27FC236}">
                <a16:creationId xmlns:a16="http://schemas.microsoft.com/office/drawing/2014/main" id="{1E24EA26-3FAA-45DB-B4E9-E1BC6E221643}"/>
              </a:ext>
            </a:extLst>
          </p:cNvPr>
          <p:cNvSpPr/>
          <p:nvPr/>
        </p:nvSpPr>
        <p:spPr>
          <a:xfrm>
            <a:off x="5450766"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5910718" y="1495425"/>
            <a:ext cx="4160382" cy="1200329"/>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新規連絡先登録画面が表示されるのでタッチやスワイプで入力したい項目を順番に選び、項目ごとにダブルタップしてから入力を行います。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5067070" y="4139867"/>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nvGrpSpPr>
          <p:cNvPr id="2" name="グループ化 1">
            <a:extLst>
              <a:ext uri="{FF2B5EF4-FFF2-40B4-BE49-F238E27FC236}">
                <a16:creationId xmlns:a16="http://schemas.microsoft.com/office/drawing/2014/main" id="{2B2C0841-2B21-4125-8768-8717B782DF9D}"/>
              </a:ext>
            </a:extLst>
          </p:cNvPr>
          <p:cNvGrpSpPr/>
          <p:nvPr/>
        </p:nvGrpSpPr>
        <p:grpSpPr>
          <a:xfrm>
            <a:off x="3672693" y="3454605"/>
            <a:ext cx="1265504" cy="1941163"/>
            <a:chOff x="3746502" y="3201498"/>
            <a:chExt cx="1265504" cy="1975496"/>
          </a:xfrm>
        </p:grpSpPr>
        <p:grpSp>
          <p:nvGrpSpPr>
            <p:cNvPr id="10" name="グループ化 9">
              <a:extLst>
                <a:ext uri="{FF2B5EF4-FFF2-40B4-BE49-F238E27FC236}">
                  <a16:creationId xmlns:a16="http://schemas.microsoft.com/office/drawing/2014/main" id="{DD391610-DDC7-48CE-B74A-29E9EB2A8034}"/>
                </a:ext>
              </a:extLst>
            </p:cNvPr>
            <p:cNvGrpSpPr/>
            <p:nvPr/>
          </p:nvGrpSpPr>
          <p:grpSpPr>
            <a:xfrm>
              <a:off x="3746502" y="3201498"/>
              <a:ext cx="1265504" cy="884726"/>
              <a:chOff x="4953699" y="2835927"/>
              <a:chExt cx="1510662" cy="1056119"/>
            </a:xfrm>
          </p:grpSpPr>
          <p:pic>
            <p:nvPicPr>
              <p:cNvPr id="27" name="図 26">
                <a:extLst>
                  <a:ext uri="{FF2B5EF4-FFF2-40B4-BE49-F238E27FC236}">
                    <a16:creationId xmlns:a16="http://schemas.microsoft.com/office/drawing/2014/main" id="{623C71C0-259B-4CCE-810C-FA8470E50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8239" y="2835927"/>
                <a:ext cx="1056122" cy="1056119"/>
              </a:xfrm>
              <a:prstGeom prst="rect">
                <a:avLst/>
              </a:prstGeom>
              <a:ln>
                <a:noFill/>
              </a:ln>
            </p:spPr>
          </p:pic>
          <p:cxnSp>
            <p:nvCxnSpPr>
              <p:cNvPr id="28" name="直線コネクタ 27">
                <a:extLst>
                  <a:ext uri="{FF2B5EF4-FFF2-40B4-BE49-F238E27FC236}">
                    <a16:creationId xmlns:a16="http://schemas.microsoft.com/office/drawing/2014/main" id="{E8D92B73-7923-46D1-A292-B92D73597181}"/>
                  </a:ext>
                </a:extLst>
              </p:cNvPr>
              <p:cNvCxnSpPr>
                <a:cxnSpLocks/>
              </p:cNvCxnSpPr>
              <p:nvPr/>
            </p:nvCxnSpPr>
            <p:spPr>
              <a:xfrm>
                <a:off x="4953699" y="2840451"/>
                <a:ext cx="693919"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FBA3C50-BA21-41FB-955D-622D5842AE0B}"/>
                  </a:ext>
                </a:extLst>
              </p:cNvPr>
              <p:cNvCxnSpPr>
                <a:cxnSpLocks/>
              </p:cNvCxnSpPr>
              <p:nvPr/>
            </p:nvCxnSpPr>
            <p:spPr>
              <a:xfrm>
                <a:off x="5092482" y="2957954"/>
                <a:ext cx="555134"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F07C96C-D201-4C4A-9E1D-3754AC471962}"/>
                  </a:ext>
                </a:extLst>
              </p:cNvPr>
              <p:cNvCxnSpPr>
                <a:cxnSpLocks/>
              </p:cNvCxnSpPr>
              <p:nvPr/>
            </p:nvCxnSpPr>
            <p:spPr>
              <a:xfrm>
                <a:off x="5231266" y="3075457"/>
                <a:ext cx="416351"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31" name="矢印: 右 30">
                <a:extLst>
                  <a:ext uri="{FF2B5EF4-FFF2-40B4-BE49-F238E27FC236}">
                    <a16:creationId xmlns:a16="http://schemas.microsoft.com/office/drawing/2014/main" id="{7525CB90-474C-49F0-96CD-7A03E246D618}"/>
                  </a:ext>
                </a:extLst>
              </p:cNvPr>
              <p:cNvSpPr/>
              <p:nvPr/>
            </p:nvSpPr>
            <p:spPr>
              <a:xfrm>
                <a:off x="5023552" y="3310464"/>
                <a:ext cx="555134" cy="243992"/>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pic>
          <p:nvPicPr>
            <p:cNvPr id="34" name="図 33">
              <a:extLst>
                <a:ext uri="{FF2B5EF4-FFF2-40B4-BE49-F238E27FC236}">
                  <a16:creationId xmlns:a16="http://schemas.microsoft.com/office/drawing/2014/main" id="{1C72EB28-818B-4EE9-9142-B739A9B8A6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350" y="4419581"/>
              <a:ext cx="757413" cy="757413"/>
            </a:xfrm>
            <a:prstGeom prst="rect">
              <a:avLst/>
            </a:prstGeom>
            <a:ln>
              <a:noFill/>
            </a:ln>
          </p:spPr>
        </p:pic>
        <p:cxnSp>
          <p:nvCxnSpPr>
            <p:cNvPr id="35" name="直線コネクタ 34">
              <a:extLst>
                <a:ext uri="{FF2B5EF4-FFF2-40B4-BE49-F238E27FC236}">
                  <a16:creationId xmlns:a16="http://schemas.microsoft.com/office/drawing/2014/main" id="{A838FB2F-A20C-401A-979E-62A8F59239FE}"/>
                </a:ext>
              </a:extLst>
            </p:cNvPr>
            <p:cNvCxnSpPr/>
            <p:nvPr/>
          </p:nvCxnSpPr>
          <p:spPr>
            <a:xfrm>
              <a:off x="4322186" y="4234634"/>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B1DB3314-1AA2-411B-BAE6-4255CE549A26}"/>
                </a:ext>
              </a:extLst>
            </p:cNvPr>
            <p:cNvCxnSpPr>
              <a:cxnSpLocks/>
            </p:cNvCxnSpPr>
            <p:nvPr/>
          </p:nvCxnSpPr>
          <p:spPr>
            <a:xfrm rot="2700000">
              <a:off x="4443381" y="4275653"/>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08F7AFEF-68B1-4AA7-ABE2-DB9C076DAA69}"/>
                </a:ext>
              </a:extLst>
            </p:cNvPr>
            <p:cNvCxnSpPr>
              <a:cxnSpLocks/>
            </p:cNvCxnSpPr>
            <p:nvPr/>
          </p:nvCxnSpPr>
          <p:spPr>
            <a:xfrm rot="18900000">
              <a:off x="4188681" y="4272921"/>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C8A7516A-74A2-48D8-84CD-C3420246D0FF}"/>
                </a:ext>
              </a:extLst>
            </p:cNvPr>
            <p:cNvCxnSpPr>
              <a:cxnSpLocks/>
            </p:cNvCxnSpPr>
            <p:nvPr/>
          </p:nvCxnSpPr>
          <p:spPr>
            <a:xfrm rot="5400000">
              <a:off x="4488849" y="4405046"/>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285AF82F-2267-4C25-9255-9098EF203B76}"/>
                </a:ext>
              </a:extLst>
            </p:cNvPr>
            <p:cNvCxnSpPr>
              <a:cxnSpLocks/>
            </p:cNvCxnSpPr>
            <p:nvPr/>
          </p:nvCxnSpPr>
          <p:spPr>
            <a:xfrm rot="16200000">
              <a:off x="4127767" y="4405048"/>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sp>
        <p:nvSpPr>
          <p:cNvPr id="42" name="四角形: 角を丸くする 41">
            <a:extLst>
              <a:ext uri="{FF2B5EF4-FFF2-40B4-BE49-F238E27FC236}">
                <a16:creationId xmlns:a16="http://schemas.microsoft.com/office/drawing/2014/main" id="{8445E179-6CFE-4CC9-8DDF-F79749657980}"/>
              </a:ext>
            </a:extLst>
          </p:cNvPr>
          <p:cNvSpPr/>
          <p:nvPr/>
        </p:nvSpPr>
        <p:spPr>
          <a:xfrm>
            <a:off x="4592626" y="3200400"/>
            <a:ext cx="178209" cy="15999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正方形/長方形 44">
            <a:extLst>
              <a:ext uri="{FF2B5EF4-FFF2-40B4-BE49-F238E27FC236}">
                <a16:creationId xmlns:a16="http://schemas.microsoft.com/office/drawing/2014/main" id="{63C9490A-1706-43A4-B4EB-420689DD5FE7}"/>
              </a:ext>
            </a:extLst>
          </p:cNvPr>
          <p:cNvSpPr/>
          <p:nvPr/>
        </p:nvSpPr>
        <p:spPr>
          <a:xfrm>
            <a:off x="4785348" y="2856794"/>
            <a:ext cx="36678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5" name="図 4">
            <a:extLst>
              <a:ext uri="{FF2B5EF4-FFF2-40B4-BE49-F238E27FC236}">
                <a16:creationId xmlns:a16="http://schemas.microsoft.com/office/drawing/2014/main" id="{F389C224-72DC-4D4E-BF69-1C5FACBBFEAC}"/>
              </a:ext>
            </a:extLst>
          </p:cNvPr>
          <p:cNvPicPr>
            <a:picLocks noChangeAspect="1"/>
          </p:cNvPicPr>
          <p:nvPr/>
        </p:nvPicPr>
        <p:blipFill>
          <a:blip r:embed="rId6"/>
          <a:stretch>
            <a:fillRect/>
          </a:stretch>
        </p:blipFill>
        <p:spPr>
          <a:xfrm>
            <a:off x="5835654" y="2976821"/>
            <a:ext cx="1304205" cy="2825779"/>
          </a:xfrm>
          <a:prstGeom prst="rect">
            <a:avLst/>
          </a:prstGeom>
          <a:ln>
            <a:solidFill>
              <a:schemeClr val="tx1"/>
            </a:solidFill>
          </a:ln>
        </p:spPr>
      </p:pic>
      <p:pic>
        <p:nvPicPr>
          <p:cNvPr id="9" name="図 8">
            <a:extLst>
              <a:ext uri="{FF2B5EF4-FFF2-40B4-BE49-F238E27FC236}">
                <a16:creationId xmlns:a16="http://schemas.microsoft.com/office/drawing/2014/main" id="{A7A7CDE0-0D51-4055-984A-3985D7862D50}"/>
              </a:ext>
            </a:extLst>
          </p:cNvPr>
          <p:cNvPicPr>
            <a:picLocks noChangeAspect="1"/>
          </p:cNvPicPr>
          <p:nvPr/>
        </p:nvPicPr>
        <p:blipFill>
          <a:blip r:embed="rId7"/>
          <a:stretch>
            <a:fillRect/>
          </a:stretch>
        </p:blipFill>
        <p:spPr>
          <a:xfrm>
            <a:off x="7278313" y="2976821"/>
            <a:ext cx="1297770" cy="2811835"/>
          </a:xfrm>
          <a:prstGeom prst="rect">
            <a:avLst/>
          </a:prstGeom>
          <a:ln>
            <a:solidFill>
              <a:schemeClr val="tx1"/>
            </a:solidFill>
          </a:ln>
        </p:spPr>
      </p:pic>
      <p:sp>
        <p:nvSpPr>
          <p:cNvPr id="43" name="四角形: 角を丸くする 42">
            <a:extLst>
              <a:ext uri="{FF2B5EF4-FFF2-40B4-BE49-F238E27FC236}">
                <a16:creationId xmlns:a16="http://schemas.microsoft.com/office/drawing/2014/main" id="{90A7E233-469B-55EB-9360-1F9A8A7C28F4}"/>
              </a:ext>
            </a:extLst>
          </p:cNvPr>
          <p:cNvSpPr/>
          <p:nvPr/>
        </p:nvSpPr>
        <p:spPr>
          <a:xfrm>
            <a:off x="452975" y="2399983"/>
            <a:ext cx="2860613" cy="625952"/>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5E99A713-999C-3DAD-07C7-06BB0FCF84B7}"/>
              </a:ext>
            </a:extLst>
          </p:cNvPr>
          <p:cNvSpPr txBox="1"/>
          <p:nvPr/>
        </p:nvSpPr>
        <p:spPr>
          <a:xfrm>
            <a:off x="8656338" y="2958518"/>
            <a:ext cx="1598867" cy="2031325"/>
          </a:xfrm>
          <a:prstGeom prst="rect">
            <a:avLst/>
          </a:prstGeom>
          <a:noFill/>
          <a:ln>
            <a:solidFill>
              <a:schemeClr val="tx1"/>
            </a:solidFill>
          </a:ln>
        </p:spPr>
        <p:txBody>
          <a:bodyPr wrap="square" rtlCol="0">
            <a:spAutoFit/>
          </a:bodyPr>
          <a:lstStyle/>
          <a:p>
            <a:pPr marL="0" marR="0">
              <a:spcBef>
                <a:spcPts val="0"/>
              </a:spcBef>
              <a:spcAft>
                <a:spcPts val="0"/>
              </a:spcAft>
            </a:pPr>
            <a:r>
              <a:rPr lang="en-US" altLang="ja-JP" b="1" dirty="0">
                <a:effectLst/>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 </a:t>
            </a:r>
            <a:r>
              <a:rPr lang="ja-JP" altLang="en-US" b="1" dirty="0">
                <a:effectLst/>
                <a:latin typeface="BIZ UDゴシック" panose="020B0400000000000000" pitchFamily="49" charset="-128"/>
                <a:ea typeface="BIZ UDゴシック" panose="020B0400000000000000" pitchFamily="49" charset="-128"/>
              </a:rPr>
              <a:t>項目ごとに入力が終わったら次の入力項目をタッチで探し、ダブルタップ</a:t>
            </a:r>
            <a:r>
              <a:rPr lang="ja-JP" altLang="en-US" b="1" dirty="0">
                <a:latin typeface="BIZ UDゴシック" panose="020B0400000000000000" pitchFamily="49" charset="-128"/>
                <a:ea typeface="BIZ UDゴシック" panose="020B0400000000000000" pitchFamily="49" charset="-128"/>
              </a:rPr>
              <a:t>しま</a:t>
            </a:r>
            <a:r>
              <a:rPr lang="ja-JP" altLang="en-US" b="1" dirty="0">
                <a:effectLst/>
                <a:latin typeface="BIZ UDゴシック" panose="020B0400000000000000" pitchFamily="49" charset="-128"/>
                <a:ea typeface="BIZ UDゴシック" panose="020B0400000000000000" pitchFamily="49" charset="-128"/>
              </a:rPr>
              <a:t>す。</a:t>
            </a:r>
          </a:p>
        </p:txBody>
      </p:sp>
      <p:pic>
        <p:nvPicPr>
          <p:cNvPr id="12" name="図 11" descr="テーブル&#10;&#10;自動的に生成された説明">
            <a:extLst>
              <a:ext uri="{FF2B5EF4-FFF2-40B4-BE49-F238E27FC236}">
                <a16:creationId xmlns:a16="http://schemas.microsoft.com/office/drawing/2014/main" id="{A27625C7-D549-0AE4-EEB3-97E84C8060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357" y="3068316"/>
            <a:ext cx="1262587" cy="2732369"/>
          </a:xfrm>
          <a:prstGeom prst="rect">
            <a:avLst/>
          </a:prstGeom>
          <a:ln>
            <a:solidFill>
              <a:schemeClr val="tx1"/>
            </a:solidFill>
          </a:ln>
        </p:spPr>
      </p:pic>
      <p:sp>
        <p:nvSpPr>
          <p:cNvPr id="13" name="正方形/長方形 12">
            <a:extLst>
              <a:ext uri="{FF2B5EF4-FFF2-40B4-BE49-F238E27FC236}">
                <a16:creationId xmlns:a16="http://schemas.microsoft.com/office/drawing/2014/main" id="{57C3E9C5-2A38-145A-8E4F-425E695D0F62}"/>
              </a:ext>
            </a:extLst>
          </p:cNvPr>
          <p:cNvSpPr/>
          <p:nvPr/>
        </p:nvSpPr>
        <p:spPr>
          <a:xfrm>
            <a:off x="1079500" y="3667125"/>
            <a:ext cx="914400" cy="18287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066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6066" y="50087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2-A</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2115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連絡先の登録</a:t>
            </a:r>
          </a:p>
        </p:txBody>
      </p:sp>
      <p:sp>
        <p:nvSpPr>
          <p:cNvPr id="45" name="正方形/長方形 44">
            <a:extLst>
              <a:ext uri="{FF2B5EF4-FFF2-40B4-BE49-F238E27FC236}">
                <a16:creationId xmlns:a16="http://schemas.microsoft.com/office/drawing/2014/main" id="{5ACA43E0-FA8A-488B-9798-FAD43A1818CA}"/>
              </a:ext>
            </a:extLst>
          </p:cNvPr>
          <p:cNvSpPr/>
          <p:nvPr/>
        </p:nvSpPr>
        <p:spPr>
          <a:xfrm>
            <a:off x="5509495" y="2304157"/>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6" name="正方形/長方形 45">
            <a:extLst>
              <a:ext uri="{FF2B5EF4-FFF2-40B4-BE49-F238E27FC236}">
                <a16:creationId xmlns:a16="http://schemas.microsoft.com/office/drawing/2014/main" id="{90D52BF6-7D09-4786-B7C9-F8EB9531F698}"/>
              </a:ext>
            </a:extLst>
          </p:cNvPr>
          <p:cNvSpPr/>
          <p:nvPr/>
        </p:nvSpPr>
        <p:spPr>
          <a:xfrm>
            <a:off x="364131" y="156436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57" name="テキスト ボックス 56">
            <a:extLst>
              <a:ext uri="{FF2B5EF4-FFF2-40B4-BE49-F238E27FC236}">
                <a16:creationId xmlns:a16="http://schemas.microsoft.com/office/drawing/2014/main" id="{31E2165F-7C8C-44D1-9EE9-12FBC92DF9FA}"/>
              </a:ext>
            </a:extLst>
          </p:cNvPr>
          <p:cNvSpPr txBox="1"/>
          <p:nvPr/>
        </p:nvSpPr>
        <p:spPr>
          <a:xfrm>
            <a:off x="911417" y="1555358"/>
            <a:ext cx="4442569" cy="1492716"/>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電話番号を入力後、電話の項目をタップ後、左スワイプで項目を一つ戻り、</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などのラベル名を確認します。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en-US"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そのまま左スワイプだとかなり戻す必要があります。</a:t>
            </a:r>
            <a:endParaRPr lang="en-US"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17" name="グループ化 16">
            <a:extLst>
              <a:ext uri="{FF2B5EF4-FFF2-40B4-BE49-F238E27FC236}">
                <a16:creationId xmlns:a16="http://schemas.microsoft.com/office/drawing/2014/main" id="{6E15D9F7-3E39-48DB-8BE5-49261429FFE4}"/>
              </a:ext>
            </a:extLst>
          </p:cNvPr>
          <p:cNvGrpSpPr/>
          <p:nvPr/>
        </p:nvGrpSpPr>
        <p:grpSpPr>
          <a:xfrm>
            <a:off x="8385278" y="3000592"/>
            <a:ext cx="1604626" cy="3198652"/>
            <a:chOff x="1137012" y="2774519"/>
            <a:chExt cx="1448696" cy="3095238"/>
          </a:xfrm>
        </p:grpSpPr>
        <p:pic>
          <p:nvPicPr>
            <p:cNvPr id="9" name="図 8">
              <a:extLst>
                <a:ext uri="{FF2B5EF4-FFF2-40B4-BE49-F238E27FC236}">
                  <a16:creationId xmlns:a16="http://schemas.microsoft.com/office/drawing/2014/main" id="{2BD5B218-B8F1-4D69-A1D7-A8496904BE1F}"/>
                </a:ext>
              </a:extLst>
            </p:cNvPr>
            <p:cNvPicPr>
              <a:picLocks noChangeAspect="1"/>
            </p:cNvPicPr>
            <p:nvPr/>
          </p:nvPicPr>
          <p:blipFill>
            <a:blip r:embed="rId3"/>
            <a:stretch>
              <a:fillRect/>
            </a:stretch>
          </p:blipFill>
          <p:spPr>
            <a:xfrm>
              <a:off x="1137012" y="2774519"/>
              <a:ext cx="1428571" cy="3095238"/>
            </a:xfrm>
            <a:prstGeom prst="rect">
              <a:avLst/>
            </a:prstGeom>
            <a:ln>
              <a:solidFill>
                <a:schemeClr val="tx1"/>
              </a:solidFill>
            </a:ln>
          </p:spPr>
        </p:pic>
        <p:sp>
          <p:nvSpPr>
            <p:cNvPr id="60" name="四角形: 角を丸くする 59">
              <a:extLst>
                <a:ext uri="{FF2B5EF4-FFF2-40B4-BE49-F238E27FC236}">
                  <a16:creationId xmlns:a16="http://schemas.microsoft.com/office/drawing/2014/main" id="{5D420DB5-A5D2-4C47-B896-7C71090BDB84}"/>
                </a:ext>
              </a:extLst>
            </p:cNvPr>
            <p:cNvSpPr/>
            <p:nvPr/>
          </p:nvSpPr>
          <p:spPr>
            <a:xfrm>
              <a:off x="2298700" y="2990354"/>
              <a:ext cx="287008" cy="25767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pSp>
        <p:nvGrpSpPr>
          <p:cNvPr id="29" name="グループ化 28">
            <a:extLst>
              <a:ext uri="{FF2B5EF4-FFF2-40B4-BE49-F238E27FC236}">
                <a16:creationId xmlns:a16="http://schemas.microsoft.com/office/drawing/2014/main" id="{BB6A5A0B-D649-40C0-B0E7-204AB4BD57D2}"/>
              </a:ext>
            </a:extLst>
          </p:cNvPr>
          <p:cNvGrpSpPr/>
          <p:nvPr/>
        </p:nvGrpSpPr>
        <p:grpSpPr>
          <a:xfrm>
            <a:off x="703496" y="3221993"/>
            <a:ext cx="4511454" cy="2950469"/>
            <a:chOff x="658387" y="3376671"/>
            <a:chExt cx="4929937" cy="3224154"/>
          </a:xfrm>
        </p:grpSpPr>
        <p:pic>
          <p:nvPicPr>
            <p:cNvPr id="19" name="図 18">
              <a:extLst>
                <a:ext uri="{FF2B5EF4-FFF2-40B4-BE49-F238E27FC236}">
                  <a16:creationId xmlns:a16="http://schemas.microsoft.com/office/drawing/2014/main" id="{0DA38561-2ABF-43E2-A643-4EC853AC8B93}"/>
                </a:ext>
              </a:extLst>
            </p:cNvPr>
            <p:cNvPicPr>
              <a:picLocks noChangeAspect="1"/>
            </p:cNvPicPr>
            <p:nvPr/>
          </p:nvPicPr>
          <p:blipFill>
            <a:blip r:embed="rId4"/>
            <a:stretch>
              <a:fillRect/>
            </a:stretch>
          </p:blipFill>
          <p:spPr>
            <a:xfrm>
              <a:off x="658387" y="3376671"/>
              <a:ext cx="2238286" cy="1492191"/>
            </a:xfrm>
            <a:prstGeom prst="rect">
              <a:avLst/>
            </a:prstGeom>
            <a:ln>
              <a:solidFill>
                <a:schemeClr val="tx1"/>
              </a:solidFill>
            </a:ln>
          </p:spPr>
        </p:pic>
        <p:pic>
          <p:nvPicPr>
            <p:cNvPr id="23" name="図 22">
              <a:extLst>
                <a:ext uri="{FF2B5EF4-FFF2-40B4-BE49-F238E27FC236}">
                  <a16:creationId xmlns:a16="http://schemas.microsoft.com/office/drawing/2014/main" id="{1F30BE26-3A65-4C90-A6F6-647CFA2A91D4}"/>
                </a:ext>
              </a:extLst>
            </p:cNvPr>
            <p:cNvPicPr>
              <a:picLocks noChangeAspect="1"/>
            </p:cNvPicPr>
            <p:nvPr/>
          </p:nvPicPr>
          <p:blipFill>
            <a:blip r:embed="rId5"/>
            <a:stretch>
              <a:fillRect/>
            </a:stretch>
          </p:blipFill>
          <p:spPr>
            <a:xfrm>
              <a:off x="3350038" y="3376671"/>
              <a:ext cx="2238286" cy="1492191"/>
            </a:xfrm>
            <a:prstGeom prst="rect">
              <a:avLst/>
            </a:prstGeom>
            <a:ln>
              <a:solidFill>
                <a:schemeClr val="tx1"/>
              </a:solidFill>
            </a:ln>
          </p:spPr>
        </p:pic>
        <p:pic>
          <p:nvPicPr>
            <p:cNvPr id="26" name="図 25">
              <a:extLst>
                <a:ext uri="{FF2B5EF4-FFF2-40B4-BE49-F238E27FC236}">
                  <a16:creationId xmlns:a16="http://schemas.microsoft.com/office/drawing/2014/main" id="{86189737-5FA7-492D-9D24-A030DE844063}"/>
                </a:ext>
              </a:extLst>
            </p:cNvPr>
            <p:cNvPicPr>
              <a:picLocks noChangeAspect="1"/>
            </p:cNvPicPr>
            <p:nvPr/>
          </p:nvPicPr>
          <p:blipFill>
            <a:blip r:embed="rId6"/>
            <a:stretch>
              <a:fillRect/>
            </a:stretch>
          </p:blipFill>
          <p:spPr>
            <a:xfrm>
              <a:off x="2018488" y="5108634"/>
              <a:ext cx="2238286" cy="1492191"/>
            </a:xfrm>
            <a:prstGeom prst="rect">
              <a:avLst/>
            </a:prstGeom>
            <a:ln>
              <a:solidFill>
                <a:schemeClr val="tx1"/>
              </a:solidFill>
            </a:ln>
          </p:spPr>
        </p:pic>
        <p:sp>
          <p:nvSpPr>
            <p:cNvPr id="27" name="矢印: 上向き折線 26">
              <a:extLst>
                <a:ext uri="{FF2B5EF4-FFF2-40B4-BE49-F238E27FC236}">
                  <a16:creationId xmlns:a16="http://schemas.microsoft.com/office/drawing/2014/main" id="{8173E3A1-1026-478C-A6F0-DB68D5722C97}"/>
                </a:ext>
              </a:extLst>
            </p:cNvPr>
            <p:cNvSpPr/>
            <p:nvPr/>
          </p:nvSpPr>
          <p:spPr>
            <a:xfrm>
              <a:off x="4577740" y="5061728"/>
              <a:ext cx="541822" cy="528668"/>
            </a:xfrm>
            <a:prstGeom prst="bentUpArrow">
              <a:avLst>
                <a:gd name="adj1" fmla="val 32360"/>
                <a:gd name="adj2" fmla="val 43400"/>
                <a:gd name="adj3" fmla="val 36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latin typeface="BIZ UDゴシック" panose="020B0400000000000000" pitchFamily="49" charset="-128"/>
                <a:ea typeface="BIZ UDゴシック" panose="020B0400000000000000" pitchFamily="49" charset="-128"/>
              </a:endParaRPr>
            </a:p>
          </p:txBody>
        </p:sp>
        <p:sp>
          <p:nvSpPr>
            <p:cNvPr id="66" name="矢印: 上向き折線 65">
              <a:extLst>
                <a:ext uri="{FF2B5EF4-FFF2-40B4-BE49-F238E27FC236}">
                  <a16:creationId xmlns:a16="http://schemas.microsoft.com/office/drawing/2014/main" id="{2558A8CB-4B02-4713-B7F8-18621689AAB1}"/>
                </a:ext>
              </a:extLst>
            </p:cNvPr>
            <p:cNvSpPr/>
            <p:nvPr/>
          </p:nvSpPr>
          <p:spPr>
            <a:xfrm rot="5400000">
              <a:off x="1162277" y="5061728"/>
              <a:ext cx="541822" cy="528668"/>
            </a:xfrm>
            <a:prstGeom prst="bentUpArrow">
              <a:avLst>
                <a:gd name="adj1" fmla="val 32360"/>
                <a:gd name="adj2" fmla="val 43400"/>
                <a:gd name="adj3" fmla="val 360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latin typeface="BIZ UDゴシック" panose="020B0400000000000000" pitchFamily="49" charset="-128"/>
                <a:ea typeface="BIZ UDゴシック" panose="020B0400000000000000" pitchFamily="49" charset="-128"/>
              </a:endParaRPr>
            </a:p>
          </p:txBody>
        </p:sp>
      </p:grpSp>
      <p:sp>
        <p:nvSpPr>
          <p:cNvPr id="69" name="テキスト ボックス 68">
            <a:extLst>
              <a:ext uri="{FF2B5EF4-FFF2-40B4-BE49-F238E27FC236}">
                <a16:creationId xmlns:a16="http://schemas.microsoft.com/office/drawing/2014/main" id="{E489C116-11CC-49F6-8B14-68783C927668}"/>
              </a:ext>
            </a:extLst>
          </p:cNvPr>
          <p:cNvSpPr txBox="1"/>
          <p:nvPr/>
        </p:nvSpPr>
        <p:spPr>
          <a:xfrm>
            <a:off x="850900" y="6418663"/>
            <a:ext cx="8991600" cy="395869"/>
          </a:xfrm>
          <a:prstGeom prst="rect">
            <a:avLst/>
          </a:prstGeom>
          <a:solidFill>
            <a:srgbClr val="FFFF99"/>
          </a:solidFill>
          <a:ln w="31750">
            <a:solidFill>
              <a:schemeClr val="tx1"/>
            </a:solidFill>
            <a:prstDash val="solid"/>
          </a:ln>
        </p:spPr>
        <p:txBody>
          <a:bodyPr wrap="square" tIns="7200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を利用して電話を掛ける際は、</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❺</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の手順で選択したラベル名が使用されます。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2CDF0F24-89AA-7F36-83C1-50890EBD6115}"/>
              </a:ext>
            </a:extLst>
          </p:cNvPr>
          <p:cNvSpPr/>
          <p:nvPr/>
        </p:nvSpPr>
        <p:spPr>
          <a:xfrm>
            <a:off x="6878707" y="1564364"/>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21C13D45-7FA5-50FE-7DD5-B6D108D0874E}"/>
              </a:ext>
            </a:extLst>
          </p:cNvPr>
          <p:cNvSpPr txBox="1"/>
          <p:nvPr/>
        </p:nvSpPr>
        <p:spPr>
          <a:xfrm>
            <a:off x="5525968" y="2922861"/>
            <a:ext cx="2342007" cy="2585323"/>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変更が必要な場合は、ここでダブルタップし、ラベル名の選択画面に進み、左右のスワイプで</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勤務先</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など適切なラベル名を選んで、再びダブルタップして決定します。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A2DBF7EB-2730-5CAD-4A57-5BD86C0B04FB}"/>
              </a:ext>
            </a:extLst>
          </p:cNvPr>
          <p:cNvSpPr txBox="1"/>
          <p:nvPr/>
        </p:nvSpPr>
        <p:spPr>
          <a:xfrm>
            <a:off x="7418707" y="1545075"/>
            <a:ext cx="2937954" cy="1200329"/>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完了</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を選び、ダブルタップします。これで登録完了です。​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57433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7ADF72C4-69F4-05BB-6639-F5A95574C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00" y="4036618"/>
            <a:ext cx="1341233" cy="2902564"/>
          </a:xfrm>
          <a:prstGeom prst="rect">
            <a:avLst/>
          </a:prstGeom>
          <a:ln>
            <a:solidFill>
              <a:schemeClr val="tx1"/>
            </a:solidFill>
          </a:ln>
        </p:spPr>
      </p:pic>
      <p:pic>
        <p:nvPicPr>
          <p:cNvPr id="7" name="図 6" descr="テーブル&#10;&#10;自動的に生成された説明">
            <a:extLst>
              <a:ext uri="{FF2B5EF4-FFF2-40B4-BE49-F238E27FC236}">
                <a16:creationId xmlns:a16="http://schemas.microsoft.com/office/drawing/2014/main" id="{F46E9FD1-1E6A-5561-CB5B-10D0E5794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7" y="4036618"/>
            <a:ext cx="1341232" cy="2902565"/>
          </a:xfrm>
          <a:prstGeom prst="rect">
            <a:avLst/>
          </a:prstGeom>
          <a:ln>
            <a:solidFill>
              <a:schemeClr val="tx1"/>
            </a:solidFill>
          </a:ln>
        </p:spPr>
      </p:pic>
      <p:sp>
        <p:nvSpPr>
          <p:cNvPr id="8" name="正方形/長方形 7">
            <a:extLst>
              <a:ext uri="{FF2B5EF4-FFF2-40B4-BE49-F238E27FC236}">
                <a16:creationId xmlns:a16="http://schemas.microsoft.com/office/drawing/2014/main" id="{806CEF3E-8975-643D-080D-E1F79C16E13B}"/>
              </a:ext>
            </a:extLst>
          </p:cNvPr>
          <p:cNvSpPr/>
          <p:nvPr/>
        </p:nvSpPr>
        <p:spPr>
          <a:xfrm>
            <a:off x="1115539" y="4658112"/>
            <a:ext cx="971357" cy="19427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itle 1"/>
          <p:cNvSpPr txBox="1">
            <a:spLocks/>
          </p:cNvSpPr>
          <p:nvPr/>
        </p:nvSpPr>
        <p:spPr>
          <a:xfrm>
            <a:off x="944295" y="508347"/>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2-B</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41980" y="230387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918628" y="2308458"/>
            <a:ext cx="2294600" cy="1200329"/>
          </a:xfrm>
          <a:prstGeom prst="rect">
            <a:avLst/>
          </a:prstGeom>
          <a:noFill/>
        </p:spPr>
        <p:txBody>
          <a:bodyPr wrap="square" rtlCol="0">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画面下部の履歴ボタンを探し、ダブルタップし、履歴タブを開きます。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473292" y="2303483"/>
            <a:ext cx="59692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853" y="331770"/>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履歴を使った連絡先の登録</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03298" y="2333088"/>
            <a:ext cx="2720321"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電話アプリを開いて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と声をかけ電話アプリを開きます。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307444" y="2313060"/>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9" name="矢印: 右 38">
            <a:extLst>
              <a:ext uri="{FF2B5EF4-FFF2-40B4-BE49-F238E27FC236}">
                <a16:creationId xmlns:a16="http://schemas.microsoft.com/office/drawing/2014/main" id="{E9E944F7-21A5-43C1-BE1D-76E00D974693}"/>
              </a:ext>
            </a:extLst>
          </p:cNvPr>
          <p:cNvSpPr/>
          <p:nvPr/>
        </p:nvSpPr>
        <p:spPr>
          <a:xfrm>
            <a:off x="6268465" y="4541803"/>
            <a:ext cx="573106" cy="4443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60" name="テキスト ボックス 59">
            <a:extLst>
              <a:ext uri="{FF2B5EF4-FFF2-40B4-BE49-F238E27FC236}">
                <a16:creationId xmlns:a16="http://schemas.microsoft.com/office/drawing/2014/main" id="{76DEA951-6A8F-4968-B883-46688A248B19}"/>
              </a:ext>
            </a:extLst>
          </p:cNvPr>
          <p:cNvSpPr txBox="1"/>
          <p:nvPr/>
        </p:nvSpPr>
        <p:spPr>
          <a:xfrm>
            <a:off x="3650282" y="5255440"/>
            <a:ext cx="2734642" cy="861774"/>
          </a:xfrm>
          <a:prstGeom prst="rect">
            <a:avLst/>
          </a:prstGeom>
          <a:solidFill>
            <a:schemeClr val="bg1"/>
          </a:solidFill>
        </p:spPr>
        <p:txBody>
          <a:bodyPr wrap="square" rtlCol="0">
            <a:spAutoFit/>
          </a:bodyPr>
          <a:lstStyle/>
          <a:p>
            <a:pPr algn="just"/>
            <a:r>
              <a:rPr kumimoji="1" lang="ja-JP" altLang="en-US" sz="1600" b="1" dirty="0">
                <a:latin typeface="BIZ UDゴシック" panose="020B0400000000000000" pitchFamily="49" charset="-128"/>
                <a:ea typeface="BIZ UDゴシック" panose="020B0400000000000000" pitchFamily="49" charset="-128"/>
              </a:rPr>
              <a:t>ホームボタンや画面左下を基準にスライド操作を用いると素早く探せます</a:t>
            </a:r>
            <a:r>
              <a:rPr kumimoji="1" lang="ja-JP" altLang="en-US" b="1" dirty="0">
                <a:latin typeface="BIZ UDゴシック" panose="020B0400000000000000" pitchFamily="49" charset="-128"/>
                <a:ea typeface="BIZ UDゴシック" panose="020B0400000000000000" pitchFamily="49" charset="-128"/>
              </a:rPr>
              <a:t>。</a:t>
            </a:r>
          </a:p>
        </p:txBody>
      </p:sp>
      <p:sp>
        <p:nvSpPr>
          <p:cNvPr id="31" name="テキスト ボックス 30">
            <a:extLst>
              <a:ext uri="{FF2B5EF4-FFF2-40B4-BE49-F238E27FC236}">
                <a16:creationId xmlns:a16="http://schemas.microsoft.com/office/drawing/2014/main" id="{72313257-7909-4B46-BD0D-B65E68C0E652}"/>
              </a:ext>
            </a:extLst>
          </p:cNvPr>
          <p:cNvSpPr txBox="1"/>
          <p:nvPr/>
        </p:nvSpPr>
        <p:spPr>
          <a:xfrm>
            <a:off x="6813202" y="5626535"/>
            <a:ext cx="3204481" cy="1200329"/>
          </a:xfrm>
          <a:prstGeom prst="rect">
            <a:avLst/>
          </a:prstGeom>
          <a:noFill/>
        </p:spPr>
        <p:txBody>
          <a:bodyPr wrap="square" rtlCol="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目的の電話番号を選択後、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詳細情報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と聞こえるまで下スワイプを繰り返し、ダブルタップします。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98804C40-9700-4EFF-AD0C-D7DA3B0B8E7B}"/>
              </a:ext>
            </a:extLst>
          </p:cNvPr>
          <p:cNvSpPr/>
          <p:nvPr/>
        </p:nvSpPr>
        <p:spPr>
          <a:xfrm>
            <a:off x="6315355" y="5472018"/>
            <a:ext cx="595035" cy="584775"/>
          </a:xfrm>
          <a:prstGeom prst="rect">
            <a:avLst/>
          </a:prstGeom>
        </p:spPr>
        <p:txBody>
          <a:bodyPr wrap="non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6" name="グループ化 5">
            <a:extLst>
              <a:ext uri="{FF2B5EF4-FFF2-40B4-BE49-F238E27FC236}">
                <a16:creationId xmlns:a16="http://schemas.microsoft.com/office/drawing/2014/main" id="{194BB8DC-2083-4AFD-B847-289E517FB361}"/>
              </a:ext>
            </a:extLst>
          </p:cNvPr>
          <p:cNvGrpSpPr/>
          <p:nvPr/>
        </p:nvGrpSpPr>
        <p:grpSpPr>
          <a:xfrm>
            <a:off x="7248648" y="3799333"/>
            <a:ext cx="2219661" cy="1585835"/>
            <a:chOff x="7428806" y="2477095"/>
            <a:chExt cx="2185094" cy="1456730"/>
          </a:xfrm>
        </p:grpSpPr>
        <p:pic>
          <p:nvPicPr>
            <p:cNvPr id="5" name="図 4">
              <a:extLst>
                <a:ext uri="{FF2B5EF4-FFF2-40B4-BE49-F238E27FC236}">
                  <a16:creationId xmlns:a16="http://schemas.microsoft.com/office/drawing/2014/main" id="{289D5E70-5D84-4E1E-8C9E-CCD063C63FE2}"/>
                </a:ext>
              </a:extLst>
            </p:cNvPr>
            <p:cNvPicPr>
              <a:picLocks noChangeAspect="1"/>
            </p:cNvPicPr>
            <p:nvPr/>
          </p:nvPicPr>
          <p:blipFill>
            <a:blip r:embed="rId5"/>
            <a:stretch>
              <a:fillRect/>
            </a:stretch>
          </p:blipFill>
          <p:spPr>
            <a:xfrm>
              <a:off x="7428806" y="2477095"/>
              <a:ext cx="2185094" cy="1456730"/>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7499994" y="3312944"/>
              <a:ext cx="1693037" cy="28078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8" name="正方形/長方形 37">
              <a:extLst>
                <a:ext uri="{FF2B5EF4-FFF2-40B4-BE49-F238E27FC236}">
                  <a16:creationId xmlns:a16="http://schemas.microsoft.com/office/drawing/2014/main" id="{4F86DD79-9165-42D1-ACC1-4C3377D18E67}"/>
                </a:ext>
              </a:extLst>
            </p:cNvPr>
            <p:cNvSpPr/>
            <p:nvPr/>
          </p:nvSpPr>
          <p:spPr>
            <a:xfrm>
              <a:off x="8823073" y="2972850"/>
              <a:ext cx="441146" cy="400110"/>
            </a:xfrm>
            <a:prstGeom prst="rect">
              <a:avLst/>
            </a:prstGeom>
          </p:spPr>
          <p:txBody>
            <a:bodyPr wrap="none">
              <a:spAutoFit/>
            </a:bodyPr>
            <a:lstStyle/>
            <a:p>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41" name="テキスト ボックス 40">
            <a:extLst>
              <a:ext uri="{FF2B5EF4-FFF2-40B4-BE49-F238E27FC236}">
                <a16:creationId xmlns:a16="http://schemas.microsoft.com/office/drawing/2014/main" id="{05813C2F-7E70-42C8-9CA5-28C031D04749}"/>
              </a:ext>
            </a:extLst>
          </p:cNvPr>
          <p:cNvSpPr txBox="1"/>
          <p:nvPr/>
        </p:nvSpPr>
        <p:spPr>
          <a:xfrm>
            <a:off x="525121" y="5627275"/>
            <a:ext cx="2734642" cy="830997"/>
          </a:xfrm>
          <a:prstGeom prst="rect">
            <a:avLst/>
          </a:prstGeom>
          <a:solidFill>
            <a:schemeClr val="bg1"/>
          </a:solidFill>
        </p:spPr>
        <p:txBody>
          <a:bodyPr wrap="square" lIns="91440" tIns="45720" rIns="91440" bIns="45720" rtlCol="0" anchor="t">
            <a:spAutoFit/>
          </a:bodyPr>
          <a:lstStyle/>
          <a:p>
            <a:pPr algn="just"/>
            <a:r>
              <a:rPr lang="ja-JP" altLang="en-US" sz="1600" b="1" dirty="0">
                <a:latin typeface="BIZ UDゴシック" panose="020B0400000000000000" pitchFamily="49" charset="-128"/>
                <a:ea typeface="BIZ UDゴシック" panose="020B0400000000000000" pitchFamily="49" charset="-128"/>
              </a:rPr>
              <a:t>最初</a:t>
            </a:r>
            <a:r>
              <a:rPr kumimoji="1" lang="ja-JP" altLang="en-US" sz="1600" b="1" dirty="0">
                <a:latin typeface="BIZ UDゴシック" panose="020B0400000000000000" pitchFamily="49" charset="-128"/>
                <a:ea typeface="BIZ UDゴシック" panose="020B0400000000000000" pitchFamily="49" charset="-128"/>
              </a:rPr>
              <a:t>から履歴タブが表示された場合、</a:t>
            </a:r>
            <a:r>
              <a:rPr kumimoji="1" lang="ja-JP" altLang="en-US" sz="1600" b="1" dirty="0">
                <a:solidFill>
                  <a:srgbClr val="009650"/>
                </a:solidFill>
                <a:latin typeface="BIZ UDゴシック" panose="020B0400000000000000" pitchFamily="49" charset="-128"/>
                <a:ea typeface="BIZ UDゴシック" panose="020B0400000000000000" pitchFamily="49" charset="-128"/>
              </a:rPr>
              <a:t>❷</a:t>
            </a:r>
            <a:r>
              <a:rPr kumimoji="1" lang="ja-JP" altLang="en-US" sz="1600" b="1" dirty="0">
                <a:latin typeface="BIZ UDゴシック" panose="020B0400000000000000" pitchFamily="49" charset="-128"/>
                <a:ea typeface="BIZ UDゴシック" panose="020B0400000000000000" pitchFamily="49" charset="-128"/>
              </a:rPr>
              <a:t>の手順を飛ばして構いません。</a:t>
            </a:r>
          </a:p>
        </p:txBody>
      </p:sp>
      <p:sp>
        <p:nvSpPr>
          <p:cNvPr id="34" name="四角形: 角を丸くする 33">
            <a:extLst>
              <a:ext uri="{FF2B5EF4-FFF2-40B4-BE49-F238E27FC236}">
                <a16:creationId xmlns:a16="http://schemas.microsoft.com/office/drawing/2014/main" id="{17B3A684-7667-2258-32F2-97FBB26ED5F0}"/>
              </a:ext>
            </a:extLst>
          </p:cNvPr>
          <p:cNvSpPr/>
          <p:nvPr/>
        </p:nvSpPr>
        <p:spPr>
          <a:xfrm>
            <a:off x="696406" y="3339150"/>
            <a:ext cx="2860613" cy="645234"/>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bIns="36000" rtlCol="0" anchor="t" anchorCtr="0"/>
          <a:lstStyle/>
          <a:p>
            <a:pPr marL="0" marR="0">
              <a:spcBef>
                <a:spcPts val="0"/>
              </a:spcBef>
              <a:spcAft>
                <a:spcPts val="0"/>
              </a:spcAft>
            </a:pPr>
            <a:r>
              <a:rPr lang="ja-JP" altLang="en-US" sz="1400" b="1" dirty="0">
                <a:solidFill>
                  <a:srgbClr val="000000"/>
                </a:solidFill>
                <a:latin typeface="BIZ UDゴシック" panose="020B0400000000000000" pitchFamily="49" charset="-128"/>
                <a:ea typeface="BIZ UDゴシック" panose="020B0400000000000000" pitchFamily="49" charset="-128"/>
              </a:rPr>
              <a:t>電話</a:t>
            </a:r>
            <a:r>
              <a:rPr lang="ja-JP" altLang="en-US" sz="1400" b="1" dirty="0">
                <a:solidFill>
                  <a:srgbClr val="000000"/>
                </a:solidFill>
                <a:effectLst/>
                <a:latin typeface="BIZ UDゴシック" panose="020B0400000000000000" pitchFamily="49" charset="-128"/>
                <a:ea typeface="BIZ UDゴシック" panose="020B0400000000000000" pitchFamily="49" charset="-128"/>
              </a:rPr>
              <a:t>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7570687F-FF53-9A6D-51B4-347624048715}"/>
              </a:ext>
            </a:extLst>
          </p:cNvPr>
          <p:cNvSpPr txBox="1"/>
          <p:nvPr/>
        </p:nvSpPr>
        <p:spPr>
          <a:xfrm>
            <a:off x="760458" y="1473910"/>
            <a:ext cx="8991600" cy="672867"/>
          </a:xfrm>
          <a:prstGeom prst="rect">
            <a:avLst/>
          </a:prstGeom>
          <a:solidFill>
            <a:srgbClr val="FFFF99"/>
          </a:solidFill>
          <a:ln w="31750">
            <a:solidFill>
              <a:schemeClr val="tx1"/>
            </a:solidFill>
            <a:prstDash val="solid"/>
          </a:ln>
        </p:spPr>
        <p:txBody>
          <a:bodyPr wrap="square" tIns="7200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電話アプリを開いた際には前回使用した時に最後に表示していたタブ</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履歴や連絡先、キーパッドなど</a:t>
            </a:r>
            <a:r>
              <a:rPr kumimoji="0"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が表示されます。</a:t>
            </a:r>
          </a:p>
        </p:txBody>
      </p:sp>
      <p:sp>
        <p:nvSpPr>
          <p:cNvPr id="42" name="テキスト ボックス 41">
            <a:extLst>
              <a:ext uri="{FF2B5EF4-FFF2-40B4-BE49-F238E27FC236}">
                <a16:creationId xmlns:a16="http://schemas.microsoft.com/office/drawing/2014/main" id="{4AE221CF-58B6-6CBE-60C4-2E96899FCCFA}"/>
              </a:ext>
            </a:extLst>
          </p:cNvPr>
          <p:cNvSpPr txBox="1"/>
          <p:nvPr/>
        </p:nvSpPr>
        <p:spPr>
          <a:xfrm>
            <a:off x="6813202" y="2322429"/>
            <a:ext cx="3145467" cy="646331"/>
          </a:xfrm>
          <a:prstGeom prst="rect">
            <a:avLst/>
          </a:prstGeom>
          <a:noFill/>
        </p:spPr>
        <p:txBody>
          <a:bodyPr wrap="square" rtlCol="0">
            <a:spAutoFit/>
          </a:bodyPr>
          <a:lstStyle/>
          <a:p>
            <a:pPr algn="just"/>
            <a:r>
              <a:rPr lang="ja-JP" altLang="en-US" sz="1800" b="1" dirty="0">
                <a:effectLst/>
                <a:latin typeface="BIZ UDゴシック" panose="020B0400000000000000" pitchFamily="49" charset="-128"/>
                <a:ea typeface="BIZ UDゴシック" panose="020B0400000000000000" pitchFamily="49" charset="-128"/>
              </a:rPr>
              <a:t>新しい履歴は画面上から下になぞると探しやすいです。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6255EA0E-40F3-4175-4D5D-90D779B7641C}"/>
              </a:ext>
            </a:extLst>
          </p:cNvPr>
          <p:cNvSpPr/>
          <p:nvPr/>
        </p:nvSpPr>
        <p:spPr>
          <a:xfrm>
            <a:off x="6769749" y="3065456"/>
            <a:ext cx="3227245" cy="596311"/>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kumimoji="1" lang="ja-JP" altLang="en-US" sz="1600" b="1" dirty="0">
                <a:solidFill>
                  <a:schemeClr val="tx1"/>
                </a:solidFill>
                <a:latin typeface="BIZ UDゴシック" panose="020B0400000000000000" pitchFamily="49" charset="-128"/>
                <a:ea typeface="BIZ UDゴシック" panose="020B0400000000000000" pitchFamily="49" charset="-128"/>
              </a:rPr>
              <a:t>左右スワイプすると、古い履歴から読むので注意</a:t>
            </a:r>
          </a:p>
        </p:txBody>
      </p:sp>
      <p:sp>
        <p:nvSpPr>
          <p:cNvPr id="49" name="矢印: 右 48">
            <a:extLst>
              <a:ext uri="{FF2B5EF4-FFF2-40B4-BE49-F238E27FC236}">
                <a16:creationId xmlns:a16="http://schemas.microsoft.com/office/drawing/2014/main" id="{FC0AA230-1E1B-C86B-BD24-F5A91F36752F}"/>
              </a:ext>
            </a:extLst>
          </p:cNvPr>
          <p:cNvSpPr/>
          <p:nvPr/>
        </p:nvSpPr>
        <p:spPr>
          <a:xfrm>
            <a:off x="3090854" y="4541803"/>
            <a:ext cx="573106" cy="4443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1C27CF46-229C-7BD1-57D1-8978A071061E}"/>
              </a:ext>
            </a:extLst>
          </p:cNvPr>
          <p:cNvSpPr/>
          <p:nvPr/>
        </p:nvSpPr>
        <p:spPr>
          <a:xfrm>
            <a:off x="4300487" y="6086475"/>
            <a:ext cx="743662" cy="55026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C71C1D1C-6B2A-3D3D-364F-546D4BD80637}"/>
              </a:ext>
            </a:extLst>
          </p:cNvPr>
          <p:cNvSpPr/>
          <p:nvPr/>
        </p:nvSpPr>
        <p:spPr>
          <a:xfrm>
            <a:off x="4294454" y="4572653"/>
            <a:ext cx="899846" cy="13660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98AC8267-B3B8-C6B6-3AEE-2003F584BACC}"/>
              </a:ext>
            </a:extLst>
          </p:cNvPr>
          <p:cNvSpPr/>
          <p:nvPr/>
        </p:nvSpPr>
        <p:spPr>
          <a:xfrm>
            <a:off x="4275765" y="5063964"/>
            <a:ext cx="899846" cy="1914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204A3163-E2A1-C635-DDD1-42AE342A6C1D}"/>
              </a:ext>
            </a:extLst>
          </p:cNvPr>
          <p:cNvSpPr/>
          <p:nvPr/>
        </p:nvSpPr>
        <p:spPr>
          <a:xfrm>
            <a:off x="4270163" y="6311746"/>
            <a:ext cx="344649" cy="388522"/>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6" name="四角形: 角を丸くする 15">
            <a:extLst>
              <a:ext uri="{FF2B5EF4-FFF2-40B4-BE49-F238E27FC236}">
                <a16:creationId xmlns:a16="http://schemas.microsoft.com/office/drawing/2014/main" id="{29965CF7-E9FE-0FFE-0E5A-09A0F0600552}"/>
              </a:ext>
            </a:extLst>
          </p:cNvPr>
          <p:cNvSpPr/>
          <p:nvPr/>
        </p:nvSpPr>
        <p:spPr>
          <a:xfrm>
            <a:off x="4471937" y="6648450"/>
            <a:ext cx="258940" cy="21839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6620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2769" y="498170"/>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2-B</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93700" y="149542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rot="19253250">
            <a:off x="3257939" y="271092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29764"/>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履歴を使った連絡先の登録</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60879" y="1571625"/>
            <a:ext cx="2684988" cy="1200329"/>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新規連絡先を作成</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と聞こえるまで右スワイプで進み、ダブルタップします。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13C0F570-0F09-46B4-B77A-19B2110F882D}"/>
              </a:ext>
            </a:extLst>
          </p:cNvPr>
          <p:cNvPicPr>
            <a:picLocks noChangeAspect="1"/>
          </p:cNvPicPr>
          <p:nvPr/>
        </p:nvPicPr>
        <p:blipFill>
          <a:blip r:embed="rId3"/>
          <a:stretch>
            <a:fillRect/>
          </a:stretch>
        </p:blipFill>
        <p:spPr>
          <a:xfrm>
            <a:off x="1087023" y="2960770"/>
            <a:ext cx="1766365" cy="3827125"/>
          </a:xfrm>
          <a:prstGeom prst="rect">
            <a:avLst/>
          </a:prstGeom>
          <a:ln>
            <a:solidFill>
              <a:schemeClr val="tx1"/>
            </a:solidFill>
          </a:ln>
        </p:spPr>
      </p:pic>
      <p:pic>
        <p:nvPicPr>
          <p:cNvPr id="54" name="図 53">
            <a:extLst>
              <a:ext uri="{FF2B5EF4-FFF2-40B4-BE49-F238E27FC236}">
                <a16:creationId xmlns:a16="http://schemas.microsoft.com/office/drawing/2014/main" id="{B6079807-6A7B-4534-8FC5-F99F8901A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75" y="4010025"/>
            <a:ext cx="884729" cy="884726"/>
          </a:xfrm>
          <a:prstGeom prst="rect">
            <a:avLst/>
          </a:prstGeom>
          <a:ln>
            <a:noFill/>
          </a:ln>
        </p:spPr>
      </p:pic>
      <p:cxnSp>
        <p:nvCxnSpPr>
          <p:cNvPr id="55" name="直線コネクタ 54">
            <a:extLst>
              <a:ext uri="{FF2B5EF4-FFF2-40B4-BE49-F238E27FC236}">
                <a16:creationId xmlns:a16="http://schemas.microsoft.com/office/drawing/2014/main" id="{C00E151B-2431-42E1-8061-5FA2F67F0783}"/>
              </a:ext>
            </a:extLst>
          </p:cNvPr>
          <p:cNvCxnSpPr>
            <a:cxnSpLocks/>
          </p:cNvCxnSpPr>
          <p:nvPr/>
        </p:nvCxnSpPr>
        <p:spPr>
          <a:xfrm>
            <a:off x="1231900" y="4013815"/>
            <a:ext cx="581306"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AFD2A1AE-185D-4A5D-BCA7-F595342834BC}"/>
              </a:ext>
            </a:extLst>
          </p:cNvPr>
          <p:cNvCxnSpPr>
            <a:cxnSpLocks/>
          </p:cNvCxnSpPr>
          <p:nvPr/>
        </p:nvCxnSpPr>
        <p:spPr>
          <a:xfrm>
            <a:off x="1348161" y="4112249"/>
            <a:ext cx="465044"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5E956E44-CEDC-4E3A-B349-DE790EBE44B0}"/>
              </a:ext>
            </a:extLst>
          </p:cNvPr>
          <p:cNvCxnSpPr>
            <a:cxnSpLocks/>
          </p:cNvCxnSpPr>
          <p:nvPr/>
        </p:nvCxnSpPr>
        <p:spPr>
          <a:xfrm>
            <a:off x="1464422" y="4210683"/>
            <a:ext cx="348783"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2" name="矢印: 右 61">
            <a:extLst>
              <a:ext uri="{FF2B5EF4-FFF2-40B4-BE49-F238E27FC236}">
                <a16:creationId xmlns:a16="http://schemas.microsoft.com/office/drawing/2014/main" id="{2E54C1DB-4316-4E7B-8647-89D8A4E20229}"/>
              </a:ext>
            </a:extLst>
          </p:cNvPr>
          <p:cNvSpPr/>
          <p:nvPr/>
        </p:nvSpPr>
        <p:spPr>
          <a:xfrm>
            <a:off x="1290417" y="4407552"/>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41" name="図 40">
            <a:extLst>
              <a:ext uri="{FF2B5EF4-FFF2-40B4-BE49-F238E27FC236}">
                <a16:creationId xmlns:a16="http://schemas.microsoft.com/office/drawing/2014/main" id="{0E6CC611-48D6-4D7E-8690-2EC778486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9887" y="5538612"/>
            <a:ext cx="757413" cy="757413"/>
          </a:xfrm>
          <a:prstGeom prst="rect">
            <a:avLst/>
          </a:prstGeom>
          <a:ln>
            <a:noFill/>
          </a:ln>
        </p:spPr>
      </p:pic>
      <p:cxnSp>
        <p:nvCxnSpPr>
          <p:cNvPr id="47" name="直線コネクタ 46">
            <a:extLst>
              <a:ext uri="{FF2B5EF4-FFF2-40B4-BE49-F238E27FC236}">
                <a16:creationId xmlns:a16="http://schemas.microsoft.com/office/drawing/2014/main" id="{3540B8B4-DD8E-49B6-9356-8E8BFA7073E7}"/>
              </a:ext>
            </a:extLst>
          </p:cNvPr>
          <p:cNvCxnSpPr/>
          <p:nvPr/>
        </p:nvCxnSpPr>
        <p:spPr>
          <a:xfrm>
            <a:off x="2125723" y="5353665"/>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784458AE-E7EE-490E-971F-5CC8D84279A1}"/>
              </a:ext>
            </a:extLst>
          </p:cNvPr>
          <p:cNvCxnSpPr>
            <a:cxnSpLocks/>
          </p:cNvCxnSpPr>
          <p:nvPr/>
        </p:nvCxnSpPr>
        <p:spPr>
          <a:xfrm rot="2700000">
            <a:off x="2246918" y="5394684"/>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B5B875F-DE84-4FB8-8338-7210CF21F79F}"/>
              </a:ext>
            </a:extLst>
          </p:cNvPr>
          <p:cNvCxnSpPr>
            <a:cxnSpLocks/>
          </p:cNvCxnSpPr>
          <p:nvPr/>
        </p:nvCxnSpPr>
        <p:spPr>
          <a:xfrm rot="18900000">
            <a:off x="1992218" y="5391952"/>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F02D1487-CD6A-42EB-A1F8-89D19E6302F5}"/>
              </a:ext>
            </a:extLst>
          </p:cNvPr>
          <p:cNvCxnSpPr>
            <a:cxnSpLocks/>
          </p:cNvCxnSpPr>
          <p:nvPr/>
        </p:nvCxnSpPr>
        <p:spPr>
          <a:xfrm rot="5400000">
            <a:off x="2292386" y="5524077"/>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1ECA4A1B-2141-4AFB-823E-93179D2D9133}"/>
              </a:ext>
            </a:extLst>
          </p:cNvPr>
          <p:cNvCxnSpPr>
            <a:cxnSpLocks/>
          </p:cNvCxnSpPr>
          <p:nvPr/>
        </p:nvCxnSpPr>
        <p:spPr>
          <a:xfrm rot="16200000">
            <a:off x="1931304" y="5524079"/>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3" name="正方形/長方形 62">
            <a:extLst>
              <a:ext uri="{FF2B5EF4-FFF2-40B4-BE49-F238E27FC236}">
                <a16:creationId xmlns:a16="http://schemas.microsoft.com/office/drawing/2014/main" id="{9D362000-76A8-4FDC-BED8-FCB59D48F754}"/>
              </a:ext>
            </a:extLst>
          </p:cNvPr>
          <p:cNvSpPr/>
          <p:nvPr/>
        </p:nvSpPr>
        <p:spPr>
          <a:xfrm>
            <a:off x="3728983" y="1868638"/>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4" name="テキスト ボックス 63">
            <a:extLst>
              <a:ext uri="{FF2B5EF4-FFF2-40B4-BE49-F238E27FC236}">
                <a16:creationId xmlns:a16="http://schemas.microsoft.com/office/drawing/2014/main" id="{98549653-4B63-4960-BA02-2F91BDC866EC}"/>
              </a:ext>
            </a:extLst>
          </p:cNvPr>
          <p:cNvSpPr txBox="1"/>
          <p:nvPr/>
        </p:nvSpPr>
        <p:spPr>
          <a:xfrm>
            <a:off x="4268983" y="1924315"/>
            <a:ext cx="5920834" cy="1277273"/>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新規連絡先登録画面が表示されるのでタッチやスワイプで入力したい項目を順番に選び、項目ごとにダブルタップしてから入力を行います。</a:t>
            </a:r>
          </a:p>
          <a:p>
            <a:pPr algn="just">
              <a:spcBef>
                <a:spcPts val="600"/>
              </a:spcBef>
            </a:pP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項目ごとにこの操作を繰り返します。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C42F33E9-7A30-4316-ADDE-DE35D4EAE74D}"/>
              </a:ext>
            </a:extLst>
          </p:cNvPr>
          <p:cNvSpPr/>
          <p:nvPr/>
        </p:nvSpPr>
        <p:spPr>
          <a:xfrm>
            <a:off x="3810063" y="5439810"/>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❽</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8" name="テキスト ボックス 67">
            <a:extLst>
              <a:ext uri="{FF2B5EF4-FFF2-40B4-BE49-F238E27FC236}">
                <a16:creationId xmlns:a16="http://schemas.microsoft.com/office/drawing/2014/main" id="{49DF2B2E-EF48-474E-8FF7-662CEE60D78A}"/>
              </a:ext>
            </a:extLst>
          </p:cNvPr>
          <p:cNvSpPr txBox="1"/>
          <p:nvPr/>
        </p:nvSpPr>
        <p:spPr>
          <a:xfrm>
            <a:off x="4358945" y="5489893"/>
            <a:ext cx="5920834" cy="646331"/>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完了</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を選び、ダブルタップします。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9" name="テキスト ボックス 68">
            <a:extLst>
              <a:ext uri="{FF2B5EF4-FFF2-40B4-BE49-F238E27FC236}">
                <a16:creationId xmlns:a16="http://schemas.microsoft.com/office/drawing/2014/main" id="{E6BCE981-E421-463F-AE07-C669FC24D414}"/>
              </a:ext>
            </a:extLst>
          </p:cNvPr>
          <p:cNvSpPr txBox="1"/>
          <p:nvPr/>
        </p:nvSpPr>
        <p:spPr>
          <a:xfrm>
            <a:off x="4281702" y="3576867"/>
            <a:ext cx="5920834" cy="1200329"/>
          </a:xfrm>
          <a:prstGeom prst="rect">
            <a:avLst/>
          </a:prstGeom>
          <a:noFill/>
        </p:spPr>
        <p:txBody>
          <a:bodyPr wrap="square" lIns="91440" tIns="45720" rIns="91440" bIns="45720" anchor="t">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a:rPr>
              <a:t>ラベル名の変更が必要な場合は、ここでダブルタップしてラベル名の選択画面に進み、左右のスワイプで</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や</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勤務先</a:t>
            </a:r>
            <a:r>
              <a:rPr lang="en-US" altLang="ja-JP" sz="1800" b="1" kern="100" dirty="0">
                <a:effectLst/>
                <a:latin typeface="BIZ UDゴシック" panose="020B0400000000000000" pitchFamily="49" charset="-128"/>
                <a:ea typeface="BIZ UDゴシック" panose="020B0400000000000000" pitchFamily="49" charset="-128"/>
                <a:cs typeface="Times New Roman"/>
              </a:rPr>
              <a:t>｣</a:t>
            </a:r>
            <a:r>
              <a:rPr lang="ja-JP" altLang="en-US" sz="1800" b="1" kern="100" dirty="0">
                <a:effectLst/>
                <a:latin typeface="BIZ UDゴシック" panose="020B0400000000000000" pitchFamily="49" charset="-128"/>
                <a:ea typeface="BIZ UDゴシック" panose="020B0400000000000000" pitchFamily="49" charset="-128"/>
                <a:cs typeface="Times New Roman"/>
              </a:rPr>
              <a:t>など適切なラベル名を選んで、再びダブルタップして決定します。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a:endParaRPr>
          </a:p>
        </p:txBody>
      </p:sp>
      <p:sp>
        <p:nvSpPr>
          <p:cNvPr id="73" name="正方形/長方形 72">
            <a:extLst>
              <a:ext uri="{FF2B5EF4-FFF2-40B4-BE49-F238E27FC236}">
                <a16:creationId xmlns:a16="http://schemas.microsoft.com/office/drawing/2014/main" id="{666EC5CA-6442-43BA-A3F7-FCA2C1EE79D7}"/>
              </a:ext>
            </a:extLst>
          </p:cNvPr>
          <p:cNvSpPr/>
          <p:nvPr/>
        </p:nvSpPr>
        <p:spPr>
          <a:xfrm>
            <a:off x="3762176" y="3533378"/>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❼</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4" name="矢印: 右 73">
            <a:extLst>
              <a:ext uri="{FF2B5EF4-FFF2-40B4-BE49-F238E27FC236}">
                <a16:creationId xmlns:a16="http://schemas.microsoft.com/office/drawing/2014/main" id="{0D65FC85-F4AB-49E3-AEB9-1AEA288C7EF9}"/>
              </a:ext>
            </a:extLst>
          </p:cNvPr>
          <p:cNvSpPr/>
          <p:nvPr/>
        </p:nvSpPr>
        <p:spPr>
          <a:xfrm rot="5400000">
            <a:off x="6087996" y="3123806"/>
            <a:ext cx="292386"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5" name="矢印: 右 74">
            <a:extLst>
              <a:ext uri="{FF2B5EF4-FFF2-40B4-BE49-F238E27FC236}">
                <a16:creationId xmlns:a16="http://schemas.microsoft.com/office/drawing/2014/main" id="{C27FD9A2-89EA-40ED-B498-97D530C51F98}"/>
              </a:ext>
            </a:extLst>
          </p:cNvPr>
          <p:cNvSpPr/>
          <p:nvPr/>
        </p:nvSpPr>
        <p:spPr>
          <a:xfrm rot="5400000">
            <a:off x="6087996" y="4859225"/>
            <a:ext cx="292386"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1A7CD41A-EC36-40AA-A760-EA14B2ECEF9E}"/>
              </a:ext>
            </a:extLst>
          </p:cNvPr>
          <p:cNvSpPr txBox="1"/>
          <p:nvPr/>
        </p:nvSpPr>
        <p:spPr>
          <a:xfrm>
            <a:off x="4159939" y="1475714"/>
            <a:ext cx="5920834" cy="323165"/>
          </a:xfrm>
          <a:prstGeom prst="rect">
            <a:avLst/>
          </a:prstGeom>
          <a:solidFill>
            <a:srgbClr val="FFFF99"/>
          </a:solidFill>
          <a:ln w="31750">
            <a:solidFill>
              <a:schemeClr val="tx1"/>
            </a:solidFill>
            <a:prstDash val="solid"/>
          </a:ln>
        </p:spPr>
        <p:txBody>
          <a:bodyPr wrap="square" tIns="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これ以降は、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13</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ページ</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❸</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以降の手順とほぼ同じです。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7" name="テキスト ボックス 76">
            <a:extLst>
              <a:ext uri="{FF2B5EF4-FFF2-40B4-BE49-F238E27FC236}">
                <a16:creationId xmlns:a16="http://schemas.microsoft.com/office/drawing/2014/main" id="{F457F6A4-293B-49A5-9130-9A558993A8D2}"/>
              </a:ext>
            </a:extLst>
          </p:cNvPr>
          <p:cNvSpPr txBox="1"/>
          <p:nvPr/>
        </p:nvSpPr>
        <p:spPr>
          <a:xfrm>
            <a:off x="3173036" y="6278082"/>
            <a:ext cx="6907737" cy="600164"/>
          </a:xfrm>
          <a:prstGeom prst="rect">
            <a:avLst/>
          </a:prstGeom>
          <a:solidFill>
            <a:srgbClr val="FFFF99"/>
          </a:solidFill>
          <a:ln w="31750">
            <a:solidFill>
              <a:schemeClr val="tx1"/>
            </a:solidFill>
            <a:prstDash val="solid"/>
          </a:ln>
        </p:spPr>
        <p:txBody>
          <a:bodyPr wrap="square" tIns="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❺</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既存の連絡先に追加</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を選び、すでに登録のある連絡先に番号を追加登録することも可能です。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4775AF42-5EA5-04C7-1AE5-9379A078DFF6}"/>
              </a:ext>
            </a:extLst>
          </p:cNvPr>
          <p:cNvSpPr txBox="1"/>
          <p:nvPr/>
        </p:nvSpPr>
        <p:spPr>
          <a:xfrm>
            <a:off x="6870701" y="4611730"/>
            <a:ext cx="3197918" cy="815608"/>
          </a:xfrm>
          <a:prstGeom prst="rect">
            <a:avLst/>
          </a:prstGeom>
          <a:solidFill>
            <a:srgbClr val="FFFF99"/>
          </a:solidFill>
          <a:ln w="31750">
            <a:solidFill>
              <a:schemeClr val="tx1"/>
            </a:solidFill>
            <a:prstDash val="solid"/>
          </a:ln>
        </p:spPr>
        <p:txBody>
          <a:bodyPr wrap="square" tIns="0">
            <a:spAutoFit/>
          </a:bodyPr>
          <a:lstStyle/>
          <a:p>
            <a:pPr algn="just"/>
            <a:r>
              <a:rPr lang="en-US" altLang="ja-JP"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を利用して電話を掛ける際は、</a:t>
            </a:r>
            <a:r>
              <a:rPr lang="ja-JP" altLang="en-US" sz="1600"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❼</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の手順で選択したラベル名が使用されます</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55330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378" y="50464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4505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567299" y="1559417"/>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3456156" y="1583889"/>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1108284" y="1583889"/>
            <a:ext cx="2121745"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4016695" y="1574972"/>
            <a:ext cx="2304358"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右スワイプを繰り返し、連絡先の中から編集したい相手を探します。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3679783" y="398705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21776"/>
            <a:ext cx="8991600" cy="949866"/>
          </a:xfrm>
          <a:prstGeom prst="rect">
            <a:avLst/>
          </a:prstGeom>
          <a:solidFill>
            <a:srgbClr val="FFFF99"/>
          </a:solidFill>
          <a:ln w="31750">
            <a:solidFill>
              <a:schemeClr val="tx1"/>
            </a:solidFill>
            <a:prstDash val="solid"/>
          </a:ln>
        </p:spPr>
        <p:txBody>
          <a:bodyPr wrap="square" tIns="72000">
            <a:spAutoFit/>
          </a:bodyPr>
          <a:lstStyle/>
          <a:p>
            <a:pPr algn="just"/>
            <a:r>
              <a:rPr lang="ja-JP" altLang="en-US" b="1" kern="100" dirty="0">
                <a:solidFill>
                  <a:srgbClr val="009650"/>
                </a:solidFill>
                <a:latin typeface="BIZ UDゴシック" panose="020B0400000000000000" pitchFamily="49" charset="-128"/>
                <a:ea typeface="BIZ UDゴシック" panose="020B0400000000000000" pitchFamily="49" charset="-128"/>
                <a:cs typeface="Times New Roman" panose="02020603050405020304" pitchFamily="18" charset="0"/>
              </a:rPr>
              <a:t>　❷</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の手順の際にローターを</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見出し</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に切り替えて上下にスワイプすると、</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あ行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か行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さ行</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と行移動が行えます。編集したい相手の名前が並ぶ行まで進んだら、右スワイプに切り替えてひとつずつ読み進めていきます</a:t>
            </a:r>
            <a:r>
              <a:rPr lang="ja-JP" altLang="en-US" sz="1600"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dirty="0">
                <a:solidFill>
                  <a:srgbClr val="FF0000"/>
                </a:solidFill>
                <a:effectLst/>
                <a:latin typeface="BIZ UDPゴシック" panose="020B0400000000000000" pitchFamily="50" charset="-128"/>
                <a:ea typeface="BIZ UDPゴシック" panose="020B0400000000000000" pitchFamily="50" charset="-128"/>
              </a:rPr>
              <a:t>セクションの索引と同じです。</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184D1C4E-539D-4D2C-BFCA-58FC98EEC41E}"/>
              </a:ext>
            </a:extLst>
          </p:cNvPr>
          <p:cNvPicPr>
            <a:picLocks noChangeAspect="1"/>
          </p:cNvPicPr>
          <p:nvPr/>
        </p:nvPicPr>
        <p:blipFill>
          <a:blip r:embed="rId3"/>
          <a:stretch>
            <a:fillRect/>
          </a:stretch>
        </p:blipFill>
        <p:spPr>
          <a:xfrm>
            <a:off x="1984799" y="2871464"/>
            <a:ext cx="1319312" cy="2825779"/>
          </a:xfrm>
          <a:prstGeom prst="rect">
            <a:avLst/>
          </a:prstGeom>
          <a:ln>
            <a:solidFill>
              <a:schemeClr val="tx1"/>
            </a:solidFill>
          </a:ln>
        </p:spPr>
      </p:pic>
      <p:grpSp>
        <p:nvGrpSpPr>
          <p:cNvPr id="10" name="グループ化 9">
            <a:extLst>
              <a:ext uri="{FF2B5EF4-FFF2-40B4-BE49-F238E27FC236}">
                <a16:creationId xmlns:a16="http://schemas.microsoft.com/office/drawing/2014/main" id="{DD391610-DDC7-48CE-B74A-29E9EB2A8034}"/>
              </a:ext>
            </a:extLst>
          </p:cNvPr>
          <p:cNvGrpSpPr/>
          <p:nvPr/>
        </p:nvGrpSpPr>
        <p:grpSpPr>
          <a:xfrm>
            <a:off x="4652801" y="2871464"/>
            <a:ext cx="1600200" cy="2825779"/>
            <a:chOff x="4691680" y="2280494"/>
            <a:chExt cx="1910197" cy="3373200"/>
          </a:xfrm>
        </p:grpSpPr>
        <p:pic>
          <p:nvPicPr>
            <p:cNvPr id="8" name="図 7">
              <a:extLst>
                <a:ext uri="{FF2B5EF4-FFF2-40B4-BE49-F238E27FC236}">
                  <a16:creationId xmlns:a16="http://schemas.microsoft.com/office/drawing/2014/main" id="{F4ECE670-DAFC-44CB-988E-A32811BCDEE0}"/>
                </a:ext>
              </a:extLst>
            </p:cNvPr>
            <p:cNvPicPr>
              <a:picLocks noChangeAspect="1"/>
            </p:cNvPicPr>
            <p:nvPr/>
          </p:nvPicPr>
          <p:blipFill>
            <a:blip r:embed="rId4"/>
            <a:stretch>
              <a:fillRect/>
            </a:stretch>
          </p:blipFill>
          <p:spPr>
            <a:xfrm>
              <a:off x="4691680" y="2280494"/>
              <a:ext cx="1556861" cy="3373200"/>
            </a:xfrm>
            <a:prstGeom prst="rect">
              <a:avLst/>
            </a:prstGeom>
            <a:ln>
              <a:solidFill>
                <a:schemeClr val="tx1"/>
              </a:solidFill>
            </a:ln>
          </p:spPr>
        </p:pic>
        <p:pic>
          <p:nvPicPr>
            <p:cNvPr id="27" name="図 26">
              <a:extLst>
                <a:ext uri="{FF2B5EF4-FFF2-40B4-BE49-F238E27FC236}">
                  <a16:creationId xmlns:a16="http://schemas.microsoft.com/office/drawing/2014/main" id="{623C71C0-259B-4CCE-810C-FA8470E50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5755" y="3836506"/>
              <a:ext cx="1056122" cy="1056119"/>
            </a:xfrm>
            <a:prstGeom prst="rect">
              <a:avLst/>
            </a:prstGeom>
          </p:spPr>
        </p:pic>
        <p:cxnSp>
          <p:nvCxnSpPr>
            <p:cNvPr id="28" name="直線コネクタ 27">
              <a:extLst>
                <a:ext uri="{FF2B5EF4-FFF2-40B4-BE49-F238E27FC236}">
                  <a16:creationId xmlns:a16="http://schemas.microsoft.com/office/drawing/2014/main" id="{E8D92B73-7923-46D1-A292-B92D73597181}"/>
                </a:ext>
              </a:extLst>
            </p:cNvPr>
            <p:cNvCxnSpPr>
              <a:cxnSpLocks/>
            </p:cNvCxnSpPr>
            <p:nvPr/>
          </p:nvCxnSpPr>
          <p:spPr>
            <a:xfrm>
              <a:off x="5091215" y="3841030"/>
              <a:ext cx="693919"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FBA3C50-BA21-41FB-955D-622D5842AE0B}"/>
                </a:ext>
              </a:extLst>
            </p:cNvPr>
            <p:cNvCxnSpPr>
              <a:cxnSpLocks/>
            </p:cNvCxnSpPr>
            <p:nvPr/>
          </p:nvCxnSpPr>
          <p:spPr>
            <a:xfrm>
              <a:off x="5229998" y="3958533"/>
              <a:ext cx="555134"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F07C96C-D201-4C4A-9E1D-3754AC471962}"/>
                </a:ext>
              </a:extLst>
            </p:cNvPr>
            <p:cNvCxnSpPr>
              <a:cxnSpLocks/>
            </p:cNvCxnSpPr>
            <p:nvPr/>
          </p:nvCxnSpPr>
          <p:spPr>
            <a:xfrm>
              <a:off x="5368782" y="4076036"/>
              <a:ext cx="416351"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31" name="矢印: 右 30">
              <a:extLst>
                <a:ext uri="{FF2B5EF4-FFF2-40B4-BE49-F238E27FC236}">
                  <a16:creationId xmlns:a16="http://schemas.microsoft.com/office/drawing/2014/main" id="{7525CB90-474C-49F0-96CD-7A03E246D618}"/>
                </a:ext>
              </a:extLst>
            </p:cNvPr>
            <p:cNvSpPr/>
            <p:nvPr/>
          </p:nvSpPr>
          <p:spPr>
            <a:xfrm>
              <a:off x="5161068" y="4311043"/>
              <a:ext cx="555134" cy="243992"/>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grpSp>
        <p:nvGrpSpPr>
          <p:cNvPr id="43" name="グループ化 42">
            <a:extLst>
              <a:ext uri="{FF2B5EF4-FFF2-40B4-BE49-F238E27FC236}">
                <a16:creationId xmlns:a16="http://schemas.microsoft.com/office/drawing/2014/main" id="{2BA3DF34-7E41-4152-9796-EEFEC9CE296E}"/>
              </a:ext>
            </a:extLst>
          </p:cNvPr>
          <p:cNvGrpSpPr/>
          <p:nvPr/>
        </p:nvGrpSpPr>
        <p:grpSpPr>
          <a:xfrm>
            <a:off x="7404395" y="2864292"/>
            <a:ext cx="1304206" cy="2825779"/>
            <a:chOff x="4691680" y="2280494"/>
            <a:chExt cx="1556861" cy="3373200"/>
          </a:xfrm>
        </p:grpSpPr>
        <p:pic>
          <p:nvPicPr>
            <p:cNvPr id="44" name="図 43">
              <a:extLst>
                <a:ext uri="{FF2B5EF4-FFF2-40B4-BE49-F238E27FC236}">
                  <a16:creationId xmlns:a16="http://schemas.microsoft.com/office/drawing/2014/main" id="{922B30D7-3AE0-44F1-B802-5E0563B7D384}"/>
                </a:ext>
              </a:extLst>
            </p:cNvPr>
            <p:cNvPicPr>
              <a:picLocks noChangeAspect="1"/>
            </p:cNvPicPr>
            <p:nvPr/>
          </p:nvPicPr>
          <p:blipFill>
            <a:blip r:embed="rId4"/>
            <a:stretch>
              <a:fillRect/>
            </a:stretch>
          </p:blipFill>
          <p:spPr>
            <a:xfrm>
              <a:off x="4691680" y="2280494"/>
              <a:ext cx="1556861" cy="3373200"/>
            </a:xfrm>
            <a:prstGeom prst="rect">
              <a:avLst/>
            </a:prstGeom>
            <a:ln>
              <a:solidFill>
                <a:schemeClr val="tx1"/>
              </a:solidFill>
            </a:ln>
          </p:spPr>
        </p:pic>
        <p:grpSp>
          <p:nvGrpSpPr>
            <p:cNvPr id="54" name="グループ化 53">
              <a:extLst>
                <a:ext uri="{FF2B5EF4-FFF2-40B4-BE49-F238E27FC236}">
                  <a16:creationId xmlns:a16="http://schemas.microsoft.com/office/drawing/2014/main" id="{537C2B59-E006-4374-B37A-9BFA9EA74D26}"/>
                </a:ext>
              </a:extLst>
            </p:cNvPr>
            <p:cNvGrpSpPr/>
            <p:nvPr/>
          </p:nvGrpSpPr>
          <p:grpSpPr>
            <a:xfrm>
              <a:off x="5143176" y="3685306"/>
              <a:ext cx="904142" cy="1124918"/>
              <a:chOff x="860744" y="3149769"/>
              <a:chExt cx="1369769" cy="1704242"/>
            </a:xfrm>
          </p:grpSpPr>
          <p:pic>
            <p:nvPicPr>
              <p:cNvPr id="55" name="図 54">
                <a:extLst>
                  <a:ext uri="{FF2B5EF4-FFF2-40B4-BE49-F238E27FC236}">
                    <a16:creationId xmlns:a16="http://schemas.microsoft.com/office/drawing/2014/main" id="{22CB19BC-D89A-4947-BDCC-A2C8C5ED4A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744" y="3484243"/>
                <a:ext cx="1369769" cy="1369768"/>
              </a:xfrm>
              <a:prstGeom prst="rect">
                <a:avLst/>
              </a:prstGeom>
              <a:ln>
                <a:noFill/>
              </a:ln>
            </p:spPr>
          </p:pic>
          <p:cxnSp>
            <p:nvCxnSpPr>
              <p:cNvPr id="56" name="直線コネクタ 55">
                <a:extLst>
                  <a:ext uri="{FF2B5EF4-FFF2-40B4-BE49-F238E27FC236}">
                    <a16:creationId xmlns:a16="http://schemas.microsoft.com/office/drawing/2014/main" id="{9073A708-0328-4277-8D25-AC84B10D5CD8}"/>
                  </a:ext>
                </a:extLst>
              </p:cNvPr>
              <p:cNvCxnSpPr/>
              <p:nvPr/>
            </p:nvCxnSpPr>
            <p:spPr>
              <a:xfrm>
                <a:off x="1504268" y="3149769"/>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AAD031AA-6625-4AC8-BF27-1E848B3C21B8}"/>
                  </a:ext>
                </a:extLst>
              </p:cNvPr>
              <p:cNvCxnSpPr>
                <a:cxnSpLocks/>
              </p:cNvCxnSpPr>
              <p:nvPr/>
            </p:nvCxnSpPr>
            <p:spPr>
              <a:xfrm rot="2700000">
                <a:off x="1723447" y="3223951"/>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1EAD04C-16E8-488B-BF44-D7AF38F967D6}"/>
                  </a:ext>
                </a:extLst>
              </p:cNvPr>
              <p:cNvCxnSpPr>
                <a:cxnSpLocks/>
              </p:cNvCxnSpPr>
              <p:nvPr/>
            </p:nvCxnSpPr>
            <p:spPr>
              <a:xfrm rot="18900000">
                <a:off x="1262826" y="3219011"/>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4E451542-3D00-41EC-AE08-163B4410B90A}"/>
                  </a:ext>
                </a:extLst>
              </p:cNvPr>
              <p:cNvCxnSpPr>
                <a:cxnSpLocks/>
              </p:cNvCxnSpPr>
              <p:nvPr/>
            </p:nvCxnSpPr>
            <p:spPr>
              <a:xfrm rot="5400000">
                <a:off x="1805675" y="3457956"/>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D1F1E09E-42C0-497D-93F5-0C3EE06584BB}"/>
                  </a:ext>
                </a:extLst>
              </p:cNvPr>
              <p:cNvCxnSpPr>
                <a:cxnSpLocks/>
              </p:cNvCxnSpPr>
              <p:nvPr/>
            </p:nvCxnSpPr>
            <p:spPr>
              <a:xfrm rot="16200000">
                <a:off x="1152664" y="3457960"/>
                <a:ext cx="0" cy="311585"/>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grpSp>
      <p:sp>
        <p:nvSpPr>
          <p:cNvPr id="76" name="正方形/長方形 75">
            <a:extLst>
              <a:ext uri="{FF2B5EF4-FFF2-40B4-BE49-F238E27FC236}">
                <a16:creationId xmlns:a16="http://schemas.microsoft.com/office/drawing/2014/main" id="{1E24EA26-3FAA-45DB-B4E9-E1BC6E221643}"/>
              </a:ext>
            </a:extLst>
          </p:cNvPr>
          <p:cNvSpPr/>
          <p:nvPr/>
        </p:nvSpPr>
        <p:spPr>
          <a:xfrm>
            <a:off x="6524487" y="1544213"/>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7047289" y="1588532"/>
            <a:ext cx="2985487"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編集したい相手を見つけたらダブルタップをし、その方の詳細情報に進みます。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6496647" y="3925113"/>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58F09CBE-F1FD-B3B8-9272-09E719DB054F}"/>
              </a:ext>
            </a:extLst>
          </p:cNvPr>
          <p:cNvSpPr/>
          <p:nvPr/>
        </p:nvSpPr>
        <p:spPr>
          <a:xfrm>
            <a:off x="447311" y="2692608"/>
            <a:ext cx="1319312" cy="1853660"/>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endParaRPr lang="ja-JP" altLang="en-US" b="1" dirty="0">
              <a:effectLst/>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25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3D9140-39BA-4D16-8062-7D4D58048F13}"/>
              </a:ext>
            </a:extLst>
          </p:cNvPr>
          <p:cNvPicPr>
            <a:picLocks noChangeAspect="1"/>
          </p:cNvPicPr>
          <p:nvPr/>
        </p:nvPicPr>
        <p:blipFill>
          <a:blip r:embed="rId3"/>
          <a:stretch>
            <a:fillRect/>
          </a:stretch>
        </p:blipFill>
        <p:spPr>
          <a:xfrm>
            <a:off x="4602602" y="2757620"/>
            <a:ext cx="1514562" cy="3118827"/>
          </a:xfrm>
          <a:prstGeom prst="rect">
            <a:avLst/>
          </a:prstGeom>
          <a:ln>
            <a:solidFill>
              <a:schemeClr val="tx1"/>
            </a:solidFill>
          </a:ln>
        </p:spPr>
      </p:pic>
      <p:sp>
        <p:nvSpPr>
          <p:cNvPr id="4" name="Title 1"/>
          <p:cNvSpPr txBox="1">
            <a:spLocks/>
          </p:cNvSpPr>
          <p:nvPr/>
        </p:nvSpPr>
        <p:spPr>
          <a:xfrm>
            <a:off x="984912" y="49618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558351" y="1597127"/>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596373" y="4196778"/>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35613" y="328078"/>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4003370" y="1627424"/>
            <a:ext cx="2814711"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右スワイプで編集したい項目まで進み、ダブルタップ後に編集を行います。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54" name="図 53">
            <a:extLst>
              <a:ext uri="{FF2B5EF4-FFF2-40B4-BE49-F238E27FC236}">
                <a16:creationId xmlns:a16="http://schemas.microsoft.com/office/drawing/2014/main" id="{B6079807-6A7B-4534-8FC5-F99F8901A5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988" y="3956897"/>
            <a:ext cx="884729" cy="884726"/>
          </a:xfrm>
          <a:prstGeom prst="rect">
            <a:avLst/>
          </a:prstGeom>
          <a:ln>
            <a:noFill/>
          </a:ln>
        </p:spPr>
      </p:pic>
      <p:cxnSp>
        <p:nvCxnSpPr>
          <p:cNvPr id="55" name="直線コネクタ 54">
            <a:extLst>
              <a:ext uri="{FF2B5EF4-FFF2-40B4-BE49-F238E27FC236}">
                <a16:creationId xmlns:a16="http://schemas.microsoft.com/office/drawing/2014/main" id="{C00E151B-2431-42E1-8061-5FA2F67F0783}"/>
              </a:ext>
            </a:extLst>
          </p:cNvPr>
          <p:cNvCxnSpPr>
            <a:cxnSpLocks/>
          </p:cNvCxnSpPr>
          <p:nvPr/>
        </p:nvCxnSpPr>
        <p:spPr>
          <a:xfrm>
            <a:off x="4916343" y="4031067"/>
            <a:ext cx="581306"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AFD2A1AE-185D-4A5D-BCA7-F595342834BC}"/>
              </a:ext>
            </a:extLst>
          </p:cNvPr>
          <p:cNvCxnSpPr>
            <a:cxnSpLocks/>
          </p:cNvCxnSpPr>
          <p:nvPr/>
        </p:nvCxnSpPr>
        <p:spPr>
          <a:xfrm>
            <a:off x="5075587" y="4162757"/>
            <a:ext cx="422062"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5E956E44-CEDC-4E3A-B349-DE790EBE44B0}"/>
              </a:ext>
            </a:extLst>
          </p:cNvPr>
          <p:cNvCxnSpPr>
            <a:cxnSpLocks/>
          </p:cNvCxnSpPr>
          <p:nvPr/>
        </p:nvCxnSpPr>
        <p:spPr>
          <a:xfrm>
            <a:off x="5148866" y="4300802"/>
            <a:ext cx="348783"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2" name="矢印: 右 61">
            <a:extLst>
              <a:ext uri="{FF2B5EF4-FFF2-40B4-BE49-F238E27FC236}">
                <a16:creationId xmlns:a16="http://schemas.microsoft.com/office/drawing/2014/main" id="{2E54C1DB-4316-4E7B-8647-89D8A4E20229}"/>
              </a:ext>
            </a:extLst>
          </p:cNvPr>
          <p:cNvSpPr/>
          <p:nvPr/>
        </p:nvSpPr>
        <p:spPr>
          <a:xfrm>
            <a:off x="5093374" y="4459658"/>
            <a:ext cx="432686" cy="198861"/>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41" name="図 40">
            <a:extLst>
              <a:ext uri="{FF2B5EF4-FFF2-40B4-BE49-F238E27FC236}">
                <a16:creationId xmlns:a16="http://schemas.microsoft.com/office/drawing/2014/main" id="{0E6CC611-48D6-4D7E-8690-2EC778486A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9717" y="5423561"/>
            <a:ext cx="757413" cy="757413"/>
          </a:xfrm>
          <a:prstGeom prst="rect">
            <a:avLst/>
          </a:prstGeom>
          <a:ln>
            <a:noFill/>
          </a:ln>
        </p:spPr>
      </p:pic>
      <p:cxnSp>
        <p:nvCxnSpPr>
          <p:cNvPr id="47" name="直線コネクタ 46">
            <a:extLst>
              <a:ext uri="{FF2B5EF4-FFF2-40B4-BE49-F238E27FC236}">
                <a16:creationId xmlns:a16="http://schemas.microsoft.com/office/drawing/2014/main" id="{3540B8B4-DD8E-49B6-9356-8E8BFA7073E7}"/>
              </a:ext>
            </a:extLst>
          </p:cNvPr>
          <p:cNvCxnSpPr/>
          <p:nvPr/>
        </p:nvCxnSpPr>
        <p:spPr>
          <a:xfrm>
            <a:off x="5640541" y="5235800"/>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784458AE-E7EE-490E-971F-5CC8D84279A1}"/>
              </a:ext>
            </a:extLst>
          </p:cNvPr>
          <p:cNvCxnSpPr>
            <a:cxnSpLocks/>
          </p:cNvCxnSpPr>
          <p:nvPr/>
        </p:nvCxnSpPr>
        <p:spPr>
          <a:xfrm rot="2700000">
            <a:off x="5822984" y="5261031"/>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B5B875F-DE84-4FB8-8338-7210CF21F79F}"/>
              </a:ext>
            </a:extLst>
          </p:cNvPr>
          <p:cNvCxnSpPr>
            <a:cxnSpLocks/>
          </p:cNvCxnSpPr>
          <p:nvPr/>
        </p:nvCxnSpPr>
        <p:spPr>
          <a:xfrm rot="18900000">
            <a:off x="5506207" y="5273460"/>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F02D1487-CD6A-42EB-A1F8-89D19E6302F5}"/>
              </a:ext>
            </a:extLst>
          </p:cNvPr>
          <p:cNvCxnSpPr>
            <a:cxnSpLocks/>
          </p:cNvCxnSpPr>
          <p:nvPr/>
        </p:nvCxnSpPr>
        <p:spPr>
          <a:xfrm rot="5400000">
            <a:off x="5887625" y="5422228"/>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1ECA4A1B-2141-4AFB-823E-93179D2D9133}"/>
              </a:ext>
            </a:extLst>
          </p:cNvPr>
          <p:cNvCxnSpPr>
            <a:cxnSpLocks/>
          </p:cNvCxnSpPr>
          <p:nvPr/>
        </p:nvCxnSpPr>
        <p:spPr>
          <a:xfrm rot="16200000">
            <a:off x="5445897" y="5422228"/>
            <a:ext cx="0" cy="172291"/>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63" name="正方形/長方形 62">
            <a:extLst>
              <a:ext uri="{FF2B5EF4-FFF2-40B4-BE49-F238E27FC236}">
                <a16:creationId xmlns:a16="http://schemas.microsoft.com/office/drawing/2014/main" id="{9D362000-76A8-4FDC-BED8-FCB59D48F754}"/>
              </a:ext>
            </a:extLst>
          </p:cNvPr>
          <p:cNvSpPr/>
          <p:nvPr/>
        </p:nvSpPr>
        <p:spPr>
          <a:xfrm>
            <a:off x="6995761" y="1571381"/>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4" name="テキスト ボックス 63">
            <a:extLst>
              <a:ext uri="{FF2B5EF4-FFF2-40B4-BE49-F238E27FC236}">
                <a16:creationId xmlns:a16="http://schemas.microsoft.com/office/drawing/2014/main" id="{98549653-4B63-4960-BA02-2F91BDC866EC}"/>
              </a:ext>
            </a:extLst>
          </p:cNvPr>
          <p:cNvSpPr txBox="1"/>
          <p:nvPr/>
        </p:nvSpPr>
        <p:spPr>
          <a:xfrm>
            <a:off x="7516054" y="1600527"/>
            <a:ext cx="2481664" cy="923330"/>
          </a:xfrm>
          <a:prstGeom prst="rect">
            <a:avLst/>
          </a:prstGeom>
          <a:noFill/>
        </p:spPr>
        <p:txBody>
          <a:bodyPr wrap="square">
            <a:spAutoFit/>
          </a:bodyPr>
          <a:lstStyle/>
          <a:p>
            <a:pPr algn="just"/>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タッチやスワイプで画面右上の</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完了</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を選び、ダブルタップします。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12" name="グループ化 11">
            <a:extLst>
              <a:ext uri="{FF2B5EF4-FFF2-40B4-BE49-F238E27FC236}">
                <a16:creationId xmlns:a16="http://schemas.microsoft.com/office/drawing/2014/main" id="{6C9281AE-F8AA-4965-8249-DF7B6517A423}"/>
              </a:ext>
            </a:extLst>
          </p:cNvPr>
          <p:cNvGrpSpPr/>
          <p:nvPr/>
        </p:nvGrpSpPr>
        <p:grpSpPr>
          <a:xfrm>
            <a:off x="7889977" y="2725155"/>
            <a:ext cx="1927552" cy="3151294"/>
            <a:chOff x="4273122" y="2867025"/>
            <a:chExt cx="2329268" cy="4036271"/>
          </a:xfrm>
        </p:grpSpPr>
        <p:pic>
          <p:nvPicPr>
            <p:cNvPr id="11" name="図 10">
              <a:extLst>
                <a:ext uri="{FF2B5EF4-FFF2-40B4-BE49-F238E27FC236}">
                  <a16:creationId xmlns:a16="http://schemas.microsoft.com/office/drawing/2014/main" id="{57D8CD74-B132-4FF8-B683-CFC5D94E5101}"/>
                </a:ext>
              </a:extLst>
            </p:cNvPr>
            <p:cNvPicPr>
              <a:picLocks noChangeAspect="1"/>
            </p:cNvPicPr>
            <p:nvPr/>
          </p:nvPicPr>
          <p:blipFill>
            <a:blip r:embed="rId6"/>
            <a:stretch>
              <a:fillRect/>
            </a:stretch>
          </p:blipFill>
          <p:spPr>
            <a:xfrm>
              <a:off x="4273122" y="2867025"/>
              <a:ext cx="1862894" cy="4036271"/>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58BA83D6-0CD7-4DAF-8B9C-2CE3772C0020}"/>
                </a:ext>
              </a:extLst>
            </p:cNvPr>
            <p:cNvSpPr/>
            <p:nvPr/>
          </p:nvSpPr>
          <p:spPr>
            <a:xfrm>
              <a:off x="5803900" y="3012315"/>
              <a:ext cx="366779" cy="32928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19A6921A-078E-4CA9-8360-DADD82F20E39}"/>
                </a:ext>
              </a:extLst>
            </p:cNvPr>
            <p:cNvSpPr/>
            <p:nvPr/>
          </p:nvSpPr>
          <p:spPr>
            <a:xfrm>
              <a:off x="6235610" y="2867025"/>
              <a:ext cx="36678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❻</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sp>
        <p:nvSpPr>
          <p:cNvPr id="36" name="テキスト ボックス 35">
            <a:extLst>
              <a:ext uri="{FF2B5EF4-FFF2-40B4-BE49-F238E27FC236}">
                <a16:creationId xmlns:a16="http://schemas.microsoft.com/office/drawing/2014/main" id="{05661EB5-3A0A-568A-A5CA-66980B9456B4}"/>
              </a:ext>
            </a:extLst>
          </p:cNvPr>
          <p:cNvSpPr txBox="1"/>
          <p:nvPr/>
        </p:nvSpPr>
        <p:spPr>
          <a:xfrm>
            <a:off x="882092" y="6244521"/>
            <a:ext cx="9057268" cy="646331"/>
          </a:xfrm>
          <a:prstGeom prst="rect">
            <a:avLst/>
          </a:prstGeom>
          <a:solidFill>
            <a:srgbClr val="FFFF99"/>
          </a:solidFill>
          <a:ln w="28575">
            <a:solidFill>
              <a:schemeClr val="tx1"/>
            </a:solidFill>
          </a:ln>
        </p:spPr>
        <p:txBody>
          <a:bodyPr wrap="square" rtlCol="0">
            <a:spAutoFit/>
          </a:bodyPr>
          <a:lstStyle/>
          <a:p>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各項目の入力前にダブルタップを忘れると、ひとつ前に入力していた項目の続きに文字が追加されてしまいますので注意してください。</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50BF81B6-4453-1BDB-A678-5E41DB88ECA0}"/>
              </a:ext>
            </a:extLst>
          </p:cNvPr>
          <p:cNvSpPr txBox="1"/>
          <p:nvPr/>
        </p:nvSpPr>
        <p:spPr>
          <a:xfrm>
            <a:off x="1115434" y="1606388"/>
            <a:ext cx="2179183"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左スワイプで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編集</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を選んだら、</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ダブルタップし、編集画面に進みます。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02629347-BFA1-008F-4F2E-0E292D801311}"/>
              </a:ext>
            </a:extLst>
          </p:cNvPr>
          <p:cNvSpPr/>
          <p:nvPr/>
        </p:nvSpPr>
        <p:spPr>
          <a:xfrm>
            <a:off x="599243" y="1625531"/>
            <a:ext cx="28284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39" name="図 38">
            <a:extLst>
              <a:ext uri="{FF2B5EF4-FFF2-40B4-BE49-F238E27FC236}">
                <a16:creationId xmlns:a16="http://schemas.microsoft.com/office/drawing/2014/main" id="{E6B8BA4F-4736-AD5F-0F89-28AAD7DF02F4}"/>
              </a:ext>
            </a:extLst>
          </p:cNvPr>
          <p:cNvPicPr>
            <a:picLocks noChangeAspect="1"/>
          </p:cNvPicPr>
          <p:nvPr/>
        </p:nvPicPr>
        <p:blipFill>
          <a:blip r:embed="rId7"/>
          <a:stretch>
            <a:fillRect/>
          </a:stretch>
        </p:blipFill>
        <p:spPr>
          <a:xfrm>
            <a:off x="1113645" y="3266903"/>
            <a:ext cx="2121925" cy="2241471"/>
          </a:xfrm>
          <a:prstGeom prst="rect">
            <a:avLst/>
          </a:prstGeom>
        </p:spPr>
      </p:pic>
      <p:sp>
        <p:nvSpPr>
          <p:cNvPr id="40" name="四角形: 角を丸くする 39">
            <a:extLst>
              <a:ext uri="{FF2B5EF4-FFF2-40B4-BE49-F238E27FC236}">
                <a16:creationId xmlns:a16="http://schemas.microsoft.com/office/drawing/2014/main" id="{A435D505-A4E7-3770-09BE-11585F121C94}"/>
              </a:ext>
            </a:extLst>
          </p:cNvPr>
          <p:cNvSpPr/>
          <p:nvPr/>
        </p:nvSpPr>
        <p:spPr>
          <a:xfrm>
            <a:off x="2868791" y="3527882"/>
            <a:ext cx="366779" cy="32928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7" name="正方形/長方形 56">
            <a:extLst>
              <a:ext uri="{FF2B5EF4-FFF2-40B4-BE49-F238E27FC236}">
                <a16:creationId xmlns:a16="http://schemas.microsoft.com/office/drawing/2014/main" id="{CDA22802-07D2-E7A7-6A99-80ABAB9CC051}"/>
              </a:ext>
            </a:extLst>
          </p:cNvPr>
          <p:cNvSpPr/>
          <p:nvPr/>
        </p:nvSpPr>
        <p:spPr>
          <a:xfrm>
            <a:off x="3229593" y="3381315"/>
            <a:ext cx="366780"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60" name="矢印: 右 59">
            <a:extLst>
              <a:ext uri="{FF2B5EF4-FFF2-40B4-BE49-F238E27FC236}">
                <a16:creationId xmlns:a16="http://schemas.microsoft.com/office/drawing/2014/main" id="{7F128712-986B-3D79-ED11-CEF891C328A2}"/>
              </a:ext>
            </a:extLst>
          </p:cNvPr>
          <p:cNvSpPr/>
          <p:nvPr/>
        </p:nvSpPr>
        <p:spPr>
          <a:xfrm>
            <a:off x="6735471" y="4170411"/>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9916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1378" y="50464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45055"/>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546959" y="2187521"/>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3526673" y="2128986"/>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1055953" y="2184172"/>
            <a:ext cx="2305372"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と声をかけます。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4066673" y="2148084"/>
            <a:ext cx="3110032"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右スワイプを繰り返し、連絡先の中から編集したい相手を探し、ダブルタップして詳細情報に進みます。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3551146" y="4388511"/>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73B59884-9CD4-4742-B36C-C26956F6BBED}"/>
              </a:ext>
            </a:extLst>
          </p:cNvPr>
          <p:cNvSpPr txBox="1"/>
          <p:nvPr/>
        </p:nvSpPr>
        <p:spPr>
          <a:xfrm>
            <a:off x="618332" y="1589043"/>
            <a:ext cx="2605256" cy="395869"/>
          </a:xfrm>
          <a:prstGeom prst="rect">
            <a:avLst/>
          </a:prstGeom>
          <a:solidFill>
            <a:srgbClr val="FFFF99"/>
          </a:solidFill>
          <a:ln w="31750">
            <a:solidFill>
              <a:schemeClr val="tx1"/>
            </a:solidFill>
            <a:prstDash val="solid"/>
          </a:ln>
        </p:spPr>
        <p:txBody>
          <a:bodyPr wrap="square" tIns="72000">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連絡先を削除する場合</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6" name="図 5">
            <a:extLst>
              <a:ext uri="{FF2B5EF4-FFF2-40B4-BE49-F238E27FC236}">
                <a16:creationId xmlns:a16="http://schemas.microsoft.com/office/drawing/2014/main" id="{184D1C4E-539D-4D2C-BFCA-58FC98EEC41E}"/>
              </a:ext>
            </a:extLst>
          </p:cNvPr>
          <p:cNvPicPr>
            <a:picLocks noChangeAspect="1"/>
          </p:cNvPicPr>
          <p:nvPr/>
        </p:nvPicPr>
        <p:blipFill>
          <a:blip r:embed="rId3"/>
          <a:stretch>
            <a:fillRect/>
          </a:stretch>
        </p:blipFill>
        <p:spPr>
          <a:xfrm>
            <a:off x="1253227" y="3484637"/>
            <a:ext cx="1682609" cy="3415269"/>
          </a:xfrm>
          <a:prstGeom prst="rect">
            <a:avLst/>
          </a:prstGeom>
          <a:ln>
            <a:solidFill>
              <a:schemeClr val="tx1"/>
            </a:solidFill>
          </a:ln>
        </p:spPr>
      </p:pic>
      <p:grpSp>
        <p:nvGrpSpPr>
          <p:cNvPr id="10" name="グループ化 9">
            <a:extLst>
              <a:ext uri="{FF2B5EF4-FFF2-40B4-BE49-F238E27FC236}">
                <a16:creationId xmlns:a16="http://schemas.microsoft.com/office/drawing/2014/main" id="{DD391610-DDC7-48CE-B74A-29E9EB2A8034}"/>
              </a:ext>
            </a:extLst>
          </p:cNvPr>
          <p:cNvGrpSpPr/>
          <p:nvPr/>
        </p:nvGrpSpPr>
        <p:grpSpPr>
          <a:xfrm>
            <a:off x="4494122" y="3487593"/>
            <a:ext cx="2064484" cy="3415269"/>
            <a:chOff x="4691680" y="2280494"/>
            <a:chExt cx="1910197" cy="3373200"/>
          </a:xfrm>
        </p:grpSpPr>
        <p:pic>
          <p:nvPicPr>
            <p:cNvPr id="8" name="図 7">
              <a:extLst>
                <a:ext uri="{FF2B5EF4-FFF2-40B4-BE49-F238E27FC236}">
                  <a16:creationId xmlns:a16="http://schemas.microsoft.com/office/drawing/2014/main" id="{F4ECE670-DAFC-44CB-988E-A32811BCDEE0}"/>
                </a:ext>
              </a:extLst>
            </p:cNvPr>
            <p:cNvPicPr>
              <a:picLocks noChangeAspect="1"/>
            </p:cNvPicPr>
            <p:nvPr/>
          </p:nvPicPr>
          <p:blipFill>
            <a:blip r:embed="rId4"/>
            <a:stretch>
              <a:fillRect/>
            </a:stretch>
          </p:blipFill>
          <p:spPr>
            <a:xfrm>
              <a:off x="4691680" y="2280494"/>
              <a:ext cx="1556861" cy="3373200"/>
            </a:xfrm>
            <a:prstGeom prst="rect">
              <a:avLst/>
            </a:prstGeom>
            <a:ln>
              <a:solidFill>
                <a:schemeClr val="tx1"/>
              </a:solidFill>
            </a:ln>
          </p:spPr>
        </p:pic>
        <p:pic>
          <p:nvPicPr>
            <p:cNvPr id="27" name="図 26">
              <a:extLst>
                <a:ext uri="{FF2B5EF4-FFF2-40B4-BE49-F238E27FC236}">
                  <a16:creationId xmlns:a16="http://schemas.microsoft.com/office/drawing/2014/main" id="{623C71C0-259B-4CCE-810C-FA8470E50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5755" y="3836506"/>
              <a:ext cx="1056122" cy="1056119"/>
            </a:xfrm>
            <a:prstGeom prst="rect">
              <a:avLst/>
            </a:prstGeom>
          </p:spPr>
        </p:pic>
        <p:cxnSp>
          <p:nvCxnSpPr>
            <p:cNvPr id="28" name="直線コネクタ 27">
              <a:extLst>
                <a:ext uri="{FF2B5EF4-FFF2-40B4-BE49-F238E27FC236}">
                  <a16:creationId xmlns:a16="http://schemas.microsoft.com/office/drawing/2014/main" id="{E8D92B73-7923-46D1-A292-B92D73597181}"/>
                </a:ext>
              </a:extLst>
            </p:cNvPr>
            <p:cNvCxnSpPr>
              <a:cxnSpLocks/>
            </p:cNvCxnSpPr>
            <p:nvPr/>
          </p:nvCxnSpPr>
          <p:spPr>
            <a:xfrm>
              <a:off x="5091215" y="3841030"/>
              <a:ext cx="693919"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EFBA3C50-BA21-41FB-955D-622D5842AE0B}"/>
                </a:ext>
              </a:extLst>
            </p:cNvPr>
            <p:cNvCxnSpPr>
              <a:cxnSpLocks/>
            </p:cNvCxnSpPr>
            <p:nvPr/>
          </p:nvCxnSpPr>
          <p:spPr>
            <a:xfrm>
              <a:off x="5229998" y="3958533"/>
              <a:ext cx="555134"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DF07C96C-D201-4C4A-9E1D-3754AC471962}"/>
                </a:ext>
              </a:extLst>
            </p:cNvPr>
            <p:cNvCxnSpPr>
              <a:cxnSpLocks/>
            </p:cNvCxnSpPr>
            <p:nvPr/>
          </p:nvCxnSpPr>
          <p:spPr>
            <a:xfrm>
              <a:off x="5368782" y="4076036"/>
              <a:ext cx="416351"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31" name="矢印: 右 30">
              <a:extLst>
                <a:ext uri="{FF2B5EF4-FFF2-40B4-BE49-F238E27FC236}">
                  <a16:creationId xmlns:a16="http://schemas.microsoft.com/office/drawing/2014/main" id="{7525CB90-474C-49F0-96CD-7A03E246D618}"/>
                </a:ext>
              </a:extLst>
            </p:cNvPr>
            <p:cNvSpPr/>
            <p:nvPr/>
          </p:nvSpPr>
          <p:spPr>
            <a:xfrm>
              <a:off x="5161068" y="4311043"/>
              <a:ext cx="555134" cy="243992"/>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sp>
        <p:nvSpPr>
          <p:cNvPr id="76" name="正方形/長方形 75">
            <a:extLst>
              <a:ext uri="{FF2B5EF4-FFF2-40B4-BE49-F238E27FC236}">
                <a16:creationId xmlns:a16="http://schemas.microsoft.com/office/drawing/2014/main" id="{1E24EA26-3FAA-45DB-B4E9-E1BC6E221643}"/>
              </a:ext>
            </a:extLst>
          </p:cNvPr>
          <p:cNvSpPr/>
          <p:nvPr/>
        </p:nvSpPr>
        <p:spPr>
          <a:xfrm>
            <a:off x="7445268" y="212058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6718036" y="4372077"/>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58F09CBE-F1FD-B3B8-9272-09E719DB054F}"/>
              </a:ext>
            </a:extLst>
          </p:cNvPr>
          <p:cNvSpPr/>
          <p:nvPr/>
        </p:nvSpPr>
        <p:spPr>
          <a:xfrm>
            <a:off x="541611" y="5195228"/>
            <a:ext cx="3128689" cy="714685"/>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a:t>
            </a:r>
            <a:endParaRPr lang="ja-JP" altLang="en-US" b="1" dirty="0">
              <a:effectLst/>
              <a:latin typeface="BIZ UDゴシック" panose="020B0400000000000000" pitchFamily="49" charset="-128"/>
              <a:ea typeface="BIZ UDゴシック" panose="020B0400000000000000" pitchFamily="49" charset="-128"/>
            </a:endParaRPr>
          </a:p>
        </p:txBody>
      </p:sp>
      <p:sp>
        <p:nvSpPr>
          <p:cNvPr id="34" name="テキスト ボックス 33">
            <a:extLst>
              <a:ext uri="{FF2B5EF4-FFF2-40B4-BE49-F238E27FC236}">
                <a16:creationId xmlns:a16="http://schemas.microsoft.com/office/drawing/2014/main" id="{FD638D52-6478-0C65-EEE8-8A74AAAEEEA6}"/>
              </a:ext>
            </a:extLst>
          </p:cNvPr>
          <p:cNvSpPr txBox="1"/>
          <p:nvPr/>
        </p:nvSpPr>
        <p:spPr>
          <a:xfrm>
            <a:off x="7985268" y="2112344"/>
            <a:ext cx="2161173"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左スワイプで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編集</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を選んだら、</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ダブルタップし、編集画面に進みます。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5" name="図 34">
            <a:extLst>
              <a:ext uri="{FF2B5EF4-FFF2-40B4-BE49-F238E27FC236}">
                <a16:creationId xmlns:a16="http://schemas.microsoft.com/office/drawing/2014/main" id="{5209CC1C-916B-E11C-DBBD-8884DB56AE6A}"/>
              </a:ext>
            </a:extLst>
          </p:cNvPr>
          <p:cNvPicPr>
            <a:picLocks noChangeAspect="1"/>
          </p:cNvPicPr>
          <p:nvPr/>
        </p:nvPicPr>
        <p:blipFill>
          <a:blip r:embed="rId6"/>
          <a:stretch>
            <a:fillRect/>
          </a:stretch>
        </p:blipFill>
        <p:spPr>
          <a:xfrm>
            <a:off x="7715268" y="4065824"/>
            <a:ext cx="2121925" cy="2241471"/>
          </a:xfrm>
          <a:prstGeom prst="rect">
            <a:avLst/>
          </a:prstGeom>
        </p:spPr>
      </p:pic>
      <p:sp>
        <p:nvSpPr>
          <p:cNvPr id="36" name="四角形: 角を丸くする 35">
            <a:extLst>
              <a:ext uri="{FF2B5EF4-FFF2-40B4-BE49-F238E27FC236}">
                <a16:creationId xmlns:a16="http://schemas.microsoft.com/office/drawing/2014/main" id="{308DC36A-CDED-8B82-3682-1BCD6C6A6954}"/>
              </a:ext>
            </a:extLst>
          </p:cNvPr>
          <p:cNvSpPr/>
          <p:nvPr/>
        </p:nvSpPr>
        <p:spPr>
          <a:xfrm>
            <a:off x="9411881" y="4310878"/>
            <a:ext cx="366779" cy="32928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9297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1966090" y="4772025"/>
            <a:ext cx="842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3286137" y="576000"/>
            <a:ext cx="4121126" cy="595500"/>
          </a:xfrm>
        </p:spPr>
        <p:txBody>
          <a:bodyPr>
            <a:normAutofit/>
          </a:bodyPr>
          <a:lstStyle/>
          <a:p>
            <a:pPr algn="ctr"/>
            <a:r>
              <a:rPr lang="ja-JP" altLang="en-US" sz="3600" dirty="0">
                <a:latin typeface="BIZ UDゴシック" panose="020B0400000000000000" pitchFamily="49" charset="-128"/>
                <a:ea typeface="BIZ UDゴシック" panose="020B0400000000000000" pitchFamily="49" charset="-128"/>
              </a:rPr>
              <a:t>電話の使い方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101302" cy="31042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960000"/>
            <a:ext cx="1620000" cy="162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FBB6238-0437-4973-85AD-B55A09826806}"/>
              </a:ext>
            </a:extLst>
          </p:cNvPr>
          <p:cNvSpPr txBox="1"/>
          <p:nvPr/>
        </p:nvSpPr>
        <p:spPr>
          <a:xfrm>
            <a:off x="2160000" y="1620000"/>
            <a:ext cx="8063500" cy="5177571"/>
          </a:xfrm>
          <a:prstGeom prst="rect">
            <a:avLst/>
          </a:prstGeom>
          <a:noFill/>
        </p:spPr>
        <p:txBody>
          <a:bodyPr wrap="square" rtlCol="0">
            <a:spAutoFit/>
          </a:bodyPr>
          <a:lstStyle/>
          <a:p>
            <a:pPr>
              <a:lnSpc>
                <a:spcPts val="3400"/>
              </a:lnSpc>
              <a:spcAft>
                <a:spcPts val="300"/>
              </a:spcAf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１．電話の使い方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1-A </a:t>
            </a:r>
            <a:r>
              <a:rPr lang="ja-JP" altLang="en-US" sz="2800" b="1" dirty="0">
                <a:latin typeface="BIZ UDゴシック" panose="020B0400000000000000" pitchFamily="49" charset="-128"/>
                <a:ea typeface="BIZ UDゴシック" panose="020B0400000000000000" pitchFamily="49" charset="-128"/>
                <a:cs typeface="Meiryo" charset="-128"/>
              </a:rPr>
              <a:t>電話の受け方 ････････････････････</a:t>
            </a:r>
            <a:r>
              <a:rPr lang="en-US" altLang="ja-JP" sz="2800" b="1" dirty="0">
                <a:latin typeface="BIZ UDゴシック" panose="020B0400000000000000" pitchFamily="49" charset="-128"/>
                <a:ea typeface="BIZ UDゴシック" panose="020B0400000000000000" pitchFamily="49" charset="-128"/>
                <a:cs typeface="Meiryo" charset="-128"/>
              </a:rPr>
              <a:t>	P4</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1-B </a:t>
            </a:r>
            <a:r>
              <a:rPr lang="ja-JP" altLang="en-US" sz="2800" b="1" dirty="0">
                <a:latin typeface="BIZ UDゴシック" panose="020B0400000000000000" pitchFamily="49" charset="-128"/>
                <a:ea typeface="BIZ UDゴシック" panose="020B0400000000000000" pitchFamily="49" charset="-128"/>
                <a:cs typeface="Meiryo" charset="-128"/>
              </a:rPr>
              <a:t>電話の切り方 ････････････････････</a:t>
            </a:r>
            <a:r>
              <a:rPr lang="en-US" altLang="ja-JP" sz="2800" b="1" dirty="0">
                <a:latin typeface="BIZ UDゴシック" panose="020B0400000000000000" pitchFamily="49" charset="-128"/>
                <a:ea typeface="BIZ UDゴシック" panose="020B0400000000000000" pitchFamily="49" charset="-128"/>
                <a:cs typeface="Meiryo" charset="-128"/>
              </a:rPr>
              <a:t>	P5</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1-C Siri</a:t>
            </a:r>
            <a:r>
              <a:rPr lang="ja-JP" altLang="en-US" sz="2800" b="1" dirty="0">
                <a:latin typeface="BIZ UDゴシック" panose="020B0400000000000000" pitchFamily="49" charset="-128"/>
                <a:ea typeface="BIZ UDゴシック" panose="020B0400000000000000" pitchFamily="49" charset="-128"/>
                <a:cs typeface="Meiryo" charset="-128"/>
              </a:rPr>
              <a:t>を使った電話の掛け方･････････</a:t>
            </a:r>
            <a:r>
              <a:rPr lang="en-US" altLang="ja-JP" sz="2800" b="1" dirty="0">
                <a:latin typeface="BIZ UDゴシック" panose="020B0400000000000000" pitchFamily="49" charset="-128"/>
                <a:ea typeface="BIZ UDゴシック" panose="020B0400000000000000" pitchFamily="49" charset="-128"/>
                <a:cs typeface="Meiryo" charset="-128"/>
              </a:rPr>
              <a:t>	P6</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1-D</a:t>
            </a:r>
            <a:r>
              <a:rPr lang="ja-JP" altLang="en-US" sz="2800" b="1" dirty="0">
                <a:latin typeface="BIZ UDゴシック" panose="020B0400000000000000" pitchFamily="49" charset="-128"/>
                <a:ea typeface="BIZ UDゴシック" panose="020B0400000000000000" pitchFamily="49" charset="-128"/>
                <a:cs typeface="Meiryo" charset="-128"/>
              </a:rPr>
              <a:t> </a:t>
            </a:r>
            <a:r>
              <a:rPr lang="ja-JP" altLang="en-US" sz="2800" b="1" spc="-100" dirty="0">
                <a:latin typeface="BIZ UDゴシック" panose="020B0400000000000000" pitchFamily="49" charset="-128"/>
                <a:ea typeface="BIZ UDゴシック" panose="020B0400000000000000" pitchFamily="49" charset="-128"/>
                <a:cs typeface="Meiryo" charset="-128"/>
              </a:rPr>
              <a:t>連絡先アプリを使った電話の掛け方 </a:t>
            </a:r>
            <a:r>
              <a:rPr lang="ja-JP" altLang="en-US" sz="2800" b="1" dirty="0">
                <a:latin typeface="BIZ UDゴシック" panose="020B0400000000000000" pitchFamily="49" charset="-128"/>
                <a:ea typeface="BIZ UDゴシック" panose="020B0400000000000000" pitchFamily="49" charset="-128"/>
                <a:cs typeface="Meiryo" charset="-128"/>
              </a:rPr>
              <a:t>･</a:t>
            </a:r>
            <a:r>
              <a:rPr lang="en-US" altLang="ja-JP" sz="2800" b="1" dirty="0">
                <a:latin typeface="BIZ UDゴシック" panose="020B0400000000000000" pitchFamily="49" charset="-128"/>
                <a:ea typeface="BIZ UDゴシック" panose="020B0400000000000000" pitchFamily="49" charset="-128"/>
                <a:cs typeface="Meiryo" charset="-128"/>
              </a:rPr>
              <a:t>	P8</a:t>
            </a:r>
            <a:endParaRPr lang="ja-JP" altLang="en-US" sz="2800" b="1" dirty="0">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1-E</a:t>
            </a:r>
            <a:r>
              <a:rPr lang="ja-JP" altLang="en-US" sz="2800" b="1" dirty="0">
                <a:latin typeface="BIZ UDゴシック" panose="020B0400000000000000" pitchFamily="49" charset="-128"/>
                <a:ea typeface="BIZ UDゴシック" panose="020B0400000000000000" pitchFamily="49" charset="-128"/>
                <a:cs typeface="Meiryo" charset="-128"/>
              </a:rPr>
              <a:t> 発着信履歴を使った電話の掛け方 ･･</a:t>
            </a:r>
            <a:r>
              <a:rPr lang="en-US" altLang="ja-JP" sz="2800" b="1" dirty="0">
                <a:latin typeface="BIZ UDゴシック" panose="020B0400000000000000" pitchFamily="49" charset="-128"/>
                <a:ea typeface="BIZ UDゴシック" panose="020B0400000000000000" pitchFamily="49" charset="-128"/>
                <a:cs typeface="Meiryo" charset="-128"/>
              </a:rPr>
              <a:t>	P10</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1-F </a:t>
            </a:r>
            <a:r>
              <a:rPr lang="ja-JP" altLang="en-US" sz="2800" b="1" dirty="0">
                <a:latin typeface="BIZ UDゴシック" panose="020B0400000000000000" pitchFamily="49" charset="-128"/>
                <a:ea typeface="BIZ UDゴシック" panose="020B0400000000000000" pitchFamily="49" charset="-128"/>
                <a:cs typeface="Meiryo" charset="-128"/>
              </a:rPr>
              <a:t>キーパッドを使った電話の掛け方 ･･</a:t>
            </a:r>
            <a:r>
              <a:rPr lang="en-US" altLang="ja-JP" sz="2800" b="1" dirty="0">
                <a:latin typeface="BIZ UDゴシック" panose="020B0400000000000000" pitchFamily="49" charset="-128"/>
                <a:ea typeface="BIZ UDゴシック" panose="020B0400000000000000" pitchFamily="49" charset="-128"/>
                <a:cs typeface="Meiryo" charset="-128"/>
              </a:rPr>
              <a:t>	P11</a:t>
            </a:r>
          </a:p>
          <a:p>
            <a:pPr>
              <a:lnSpc>
                <a:spcPts val="3400"/>
              </a:lnSpc>
              <a:spcBef>
                <a:spcPts val="2400"/>
              </a:spcBef>
              <a:tabLst>
                <a:tab pos="990600" algn="l"/>
              </a:tabLst>
            </a:pPr>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２．連絡先の登録と編集</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2-A </a:t>
            </a:r>
            <a:r>
              <a:rPr lang="ja-JP" altLang="en-US" sz="2800" b="1" dirty="0">
                <a:latin typeface="BIZ UDゴシック" panose="020B0400000000000000" pitchFamily="49" charset="-128"/>
                <a:ea typeface="BIZ UDゴシック" panose="020B0400000000000000" pitchFamily="49" charset="-128"/>
                <a:cs typeface="Meiryo" charset="-128"/>
              </a:rPr>
              <a:t>連絡先の登録 ････････････････････</a:t>
            </a:r>
            <a:r>
              <a:rPr lang="en-US" altLang="ja-JP" sz="2800" b="1" dirty="0">
                <a:latin typeface="BIZ UDゴシック" panose="020B0400000000000000" pitchFamily="49" charset="-128"/>
                <a:ea typeface="BIZ UDゴシック" panose="020B0400000000000000" pitchFamily="49" charset="-128"/>
                <a:cs typeface="Meiryo" charset="-128"/>
              </a:rPr>
              <a:t>	P13</a:t>
            </a:r>
            <a:endParaRPr lang="ja-JP" altLang="en-US" sz="2800" b="1" dirty="0">
              <a:latin typeface="BIZ UDゴシック" panose="020B0400000000000000" pitchFamily="49" charset="-128"/>
              <a:ea typeface="BIZ UDゴシック" panose="020B0400000000000000" pitchFamily="49" charset="-128"/>
              <a:cs typeface="Meiryo" charset="-128"/>
            </a:endParaRP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2-B </a:t>
            </a:r>
            <a:r>
              <a:rPr lang="ja-JP" altLang="en-US" sz="2800" b="1" dirty="0">
                <a:latin typeface="BIZ UDゴシック" panose="020B0400000000000000" pitchFamily="49" charset="-128"/>
                <a:ea typeface="BIZ UDゴシック" panose="020B0400000000000000" pitchFamily="49" charset="-128"/>
                <a:cs typeface="Meiryo" charset="-128"/>
              </a:rPr>
              <a:t>履歴を使った連絡先の登録 ････････ </a:t>
            </a:r>
            <a:r>
              <a:rPr lang="en-US" altLang="ja-JP" sz="2800" b="1" dirty="0">
                <a:latin typeface="BIZ UDゴシック" panose="020B0400000000000000" pitchFamily="49" charset="-128"/>
                <a:ea typeface="BIZ UDゴシック" panose="020B0400000000000000" pitchFamily="49" charset="-128"/>
                <a:cs typeface="Meiryo" charset="-128"/>
              </a:rPr>
              <a:t>	P15</a:t>
            </a:r>
          </a:p>
          <a:p>
            <a:pPr marL="174625">
              <a:lnSpc>
                <a:spcPts val="3400"/>
              </a:lnSpc>
              <a:tabLst>
                <a:tab pos="8062913" algn="r"/>
              </a:tabLst>
            </a:pPr>
            <a:r>
              <a:rPr lang="en-US" altLang="ja-JP" sz="2800" b="1" dirty="0">
                <a:latin typeface="BIZ UDゴシック" panose="020B0400000000000000" pitchFamily="49" charset="-128"/>
                <a:ea typeface="BIZ UDゴシック" panose="020B0400000000000000" pitchFamily="49" charset="-128"/>
                <a:cs typeface="Meiryo" charset="-128"/>
              </a:rPr>
              <a:t>2-C </a:t>
            </a:r>
            <a:r>
              <a:rPr lang="ja-JP" altLang="en-US" sz="2800" b="1" dirty="0">
                <a:latin typeface="BIZ UDゴシック" panose="020B0400000000000000" pitchFamily="49" charset="-128"/>
                <a:ea typeface="BIZ UDゴシック" panose="020B0400000000000000" pitchFamily="49" charset="-128"/>
                <a:cs typeface="Meiryo" charset="-128"/>
              </a:rPr>
              <a:t>連絡先の編集 ････････････････････</a:t>
            </a:r>
            <a:r>
              <a:rPr lang="en-US" altLang="ja-JP" sz="2800" b="1" dirty="0">
                <a:latin typeface="BIZ UDゴシック" panose="020B0400000000000000" pitchFamily="49" charset="-128"/>
                <a:ea typeface="BIZ UDゴシック" panose="020B0400000000000000" pitchFamily="49" charset="-128"/>
                <a:cs typeface="Meiryo" charset="-128"/>
              </a:rPr>
              <a:t>	P17</a:t>
            </a:r>
          </a:p>
        </p:txBody>
      </p: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84912" y="496186"/>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2-C</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4574064" y="169289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4836267" y="355220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35613" y="328078"/>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連絡先の登録と編集</a:t>
            </a:r>
          </a:p>
          <a:p>
            <a:r>
              <a:rPr lang="ja-JP" altLang="en-US" dirty="0">
                <a:latin typeface="BIZ UDゴシック" panose="020B0400000000000000" pitchFamily="49" charset="-128"/>
                <a:ea typeface="BIZ UDゴシック" panose="020B0400000000000000" pitchFamily="49" charset="-128"/>
              </a:rPr>
              <a:t>連絡先の編集</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26842" y="1749713"/>
            <a:ext cx="3547221" cy="646331"/>
          </a:xfrm>
          <a:prstGeom prst="rect">
            <a:avLst/>
          </a:prstGeom>
          <a:noFill/>
        </p:spPr>
        <p:txBody>
          <a:bodyPr wrap="square">
            <a:spAutoFit/>
          </a:bodyPr>
          <a:lstStyle/>
          <a:p>
            <a:pPr algn="just"/>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スワイプ等で</a:t>
            </a:r>
            <a:r>
              <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連絡先を削除</a:t>
            </a:r>
            <a:r>
              <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まで進んでダブルタップします。</a:t>
            </a:r>
            <a:endPar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6" name="四角形: 角を丸くする 45">
            <a:extLst>
              <a:ext uri="{FF2B5EF4-FFF2-40B4-BE49-F238E27FC236}">
                <a16:creationId xmlns:a16="http://schemas.microsoft.com/office/drawing/2014/main" id="{4FE1C813-6586-4457-B339-FBC811813E5C}"/>
              </a:ext>
            </a:extLst>
          </p:cNvPr>
          <p:cNvSpPr/>
          <p:nvPr/>
        </p:nvSpPr>
        <p:spPr>
          <a:xfrm>
            <a:off x="2740719" y="5975148"/>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05661EB5-3A0A-568A-A5CA-66980B9456B4}"/>
              </a:ext>
            </a:extLst>
          </p:cNvPr>
          <p:cNvSpPr txBox="1"/>
          <p:nvPr/>
        </p:nvSpPr>
        <p:spPr>
          <a:xfrm>
            <a:off x="1386700" y="5100749"/>
            <a:ext cx="7920000" cy="1200329"/>
          </a:xfrm>
          <a:prstGeom prst="rect">
            <a:avLst/>
          </a:prstGeom>
          <a:solidFill>
            <a:srgbClr val="FFFF99"/>
          </a:solidFill>
          <a:ln w="28575">
            <a:solidFill>
              <a:schemeClr val="tx1"/>
            </a:solidFill>
          </a:ln>
        </p:spPr>
        <p:txBody>
          <a:bodyPr wrap="square" rtlCol="0">
            <a:spAutoFit/>
          </a:bodyPr>
          <a:lstStyle/>
          <a:p>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「連絡先を削除」はページの最後に書かれている項目のため、一気に最後の項目に移動できる</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４本指で画面の半分より下を１回タップ</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するジェスチャーをお勧めします。なお、画面の半分より上をタップすることで最初の項目に移動することもできます。​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02629347-BFA1-008F-4F2E-0E292D801311}"/>
              </a:ext>
            </a:extLst>
          </p:cNvPr>
          <p:cNvSpPr/>
          <p:nvPr/>
        </p:nvSpPr>
        <p:spPr>
          <a:xfrm>
            <a:off x="566721" y="1715939"/>
            <a:ext cx="28284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pic>
        <p:nvPicPr>
          <p:cNvPr id="1026" name="Picture 2">
            <a:extLst>
              <a:ext uri="{FF2B5EF4-FFF2-40B4-BE49-F238E27FC236}">
                <a16:creationId xmlns:a16="http://schemas.microsoft.com/office/drawing/2014/main" id="{8EC72B7D-50BB-E881-645B-CEEC73AE8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107" y="2814789"/>
            <a:ext cx="2488028" cy="199042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38995DA-913C-2167-54EF-62BAF3AFAF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865" y="2841973"/>
            <a:ext cx="2488028" cy="1990424"/>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93A4BD8-74EA-6604-2A49-BC41D79171CC}"/>
              </a:ext>
            </a:extLst>
          </p:cNvPr>
          <p:cNvSpPr txBox="1"/>
          <p:nvPr/>
        </p:nvSpPr>
        <p:spPr>
          <a:xfrm>
            <a:off x="5124659" y="1733172"/>
            <a:ext cx="4942869" cy="923330"/>
          </a:xfrm>
          <a:prstGeom prst="rect">
            <a:avLst/>
          </a:prstGeom>
          <a:noFill/>
        </p:spPr>
        <p:txBody>
          <a:bodyPr wrap="square" rtlCol="0">
            <a:spAutoFit/>
          </a:bodyPr>
          <a:lstStyle/>
          <a:p>
            <a:pPr marL="0" marR="0" algn="just">
              <a:spcBef>
                <a:spcPts val="0"/>
              </a:spcBef>
              <a:spcAft>
                <a:spcPts val="0"/>
              </a:spcAft>
            </a:pPr>
            <a:r>
              <a:rPr lang="ja-JP" altLang="en-US" sz="1800" b="1" dirty="0">
                <a:solidFill>
                  <a:srgbClr val="000000"/>
                </a:solidFill>
                <a:effectLst/>
                <a:latin typeface="BIZ UDゴシック" panose="020B0400000000000000" pitchFamily="49" charset="-128"/>
                <a:ea typeface="BIZ UDゴシック" panose="020B0400000000000000" pitchFamily="49" charset="-128"/>
              </a:rPr>
              <a:t>削除の警告メッセージが流れるので、スワイプ等で再び</a:t>
            </a:r>
            <a:r>
              <a:rPr lang="en-US" altLang="ja-JP" sz="1800" b="1" dirty="0">
                <a:solidFill>
                  <a:srgbClr val="000000"/>
                </a:solidFill>
                <a:effectLst/>
                <a:latin typeface="BIZ UDゴシック" panose="020B0400000000000000" pitchFamily="49" charset="-128"/>
                <a:ea typeface="BIZ UDゴシック" panose="020B0400000000000000" pitchFamily="49" charset="-128"/>
              </a:rPr>
              <a:t>｢</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連絡先を削除</a:t>
            </a:r>
            <a:r>
              <a:rPr lang="en-US" altLang="ja-JP" sz="1800" b="1" dirty="0">
                <a:solidFill>
                  <a:srgbClr val="000000"/>
                </a:solidFill>
                <a:effectLst/>
                <a:latin typeface="BIZ UDゴシック" panose="020B0400000000000000" pitchFamily="49" charset="-128"/>
                <a:ea typeface="BIZ UDゴシック" panose="020B0400000000000000" pitchFamily="49" charset="-128"/>
              </a:rPr>
              <a:t>｣</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を選びダブルタップします。​これで連絡先は削除されま</a:t>
            </a:r>
            <a:r>
              <a:rPr lang="ja-JP" altLang="en-US" sz="1800" b="1" dirty="0">
                <a:effectLst/>
                <a:latin typeface="BIZ UDゴシック" panose="020B0400000000000000" pitchFamily="49" charset="-128"/>
                <a:ea typeface="BIZ UDゴシック" panose="020B0400000000000000" pitchFamily="49" charset="-128"/>
              </a:rPr>
              <a:t>す。</a:t>
            </a:r>
            <a:endParaRPr lang="ja-JP" altLang="en-US" b="1" dirty="0">
              <a:effectLst/>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53F102DA-BAC1-6FED-90F2-AA252BAEE0FA}"/>
              </a:ext>
            </a:extLst>
          </p:cNvPr>
          <p:cNvSpPr txBox="1"/>
          <p:nvPr/>
        </p:nvSpPr>
        <p:spPr>
          <a:xfrm>
            <a:off x="6830705" y="3803009"/>
            <a:ext cx="1498349" cy="499689"/>
          </a:xfrm>
          <a:prstGeom prst="rect">
            <a:avLst/>
          </a:prstGeom>
          <a:noFill/>
          <a:ln w="28575">
            <a:solidFill>
              <a:srgbClr val="FF0000"/>
            </a:solidFill>
            <a:prstDash val="sysDash"/>
          </a:ln>
        </p:spPr>
        <p:txBody>
          <a:bodyPr wrap="square" rtlCol="0">
            <a:spAutoFit/>
          </a:bodyPr>
          <a:lstStyle/>
          <a:p>
            <a:endParaRPr kumimoji="1" lang="ja-JP" altLang="en-US" dirty="0"/>
          </a:p>
        </p:txBody>
      </p:sp>
      <p:sp>
        <p:nvSpPr>
          <p:cNvPr id="45" name="テキスト ボックス 44">
            <a:extLst>
              <a:ext uri="{FF2B5EF4-FFF2-40B4-BE49-F238E27FC236}">
                <a16:creationId xmlns:a16="http://schemas.microsoft.com/office/drawing/2014/main" id="{A964AA89-B1E4-58AA-F5AE-0DBBC518EFA1}"/>
              </a:ext>
            </a:extLst>
          </p:cNvPr>
          <p:cNvSpPr txBox="1"/>
          <p:nvPr/>
        </p:nvSpPr>
        <p:spPr>
          <a:xfrm>
            <a:off x="1500722" y="4002849"/>
            <a:ext cx="861161" cy="499689"/>
          </a:xfrm>
          <a:prstGeom prst="rect">
            <a:avLst/>
          </a:prstGeom>
          <a:noFill/>
          <a:ln w="28575">
            <a:solidFill>
              <a:srgbClr val="FF0000"/>
            </a:solidFill>
            <a:prstDash val="sysDash"/>
          </a:ln>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id="{613D224C-54CC-E5B4-421C-3964142DF03C}"/>
              </a:ext>
            </a:extLst>
          </p:cNvPr>
          <p:cNvSpPr txBox="1"/>
          <p:nvPr/>
        </p:nvSpPr>
        <p:spPr>
          <a:xfrm>
            <a:off x="2375161" y="6430710"/>
            <a:ext cx="6061013" cy="369332"/>
          </a:xfrm>
          <a:prstGeom prst="rect">
            <a:avLst/>
          </a:prstGeom>
          <a:noFill/>
        </p:spPr>
        <p:txBody>
          <a:bodyPr wrap="square" rtlCol="0">
            <a:spAutoFit/>
          </a:bodyPr>
          <a:lstStyle/>
          <a:p>
            <a:r>
              <a:rPr lang="en-US" altLang="ja-JP" sz="1800" b="1" dirty="0">
                <a:solidFill>
                  <a:srgbClr val="FF0000"/>
                </a:solidFill>
                <a:effectLst/>
                <a:latin typeface="BIZ UDゴシック" panose="020B0400000000000000" pitchFamily="49" charset="-128"/>
                <a:ea typeface="BIZ UDゴシック" panose="020B0400000000000000" pitchFamily="49" charset="-128"/>
              </a:rPr>
              <a:t>※</a:t>
            </a:r>
            <a:r>
              <a:rPr lang="ja-JP" altLang="en-US" sz="1800" b="1" dirty="0">
                <a:solidFill>
                  <a:srgbClr val="FF0000"/>
                </a:solidFill>
                <a:effectLst/>
                <a:latin typeface="BIZ UDゴシック" panose="020B0400000000000000" pitchFamily="49" charset="-128"/>
                <a:ea typeface="BIZ UDゴシック" panose="020B0400000000000000" pitchFamily="49" charset="-128"/>
              </a:rPr>
              <a:t>削除した連絡先は元に戻せないので注意が必要です。</a:t>
            </a:r>
            <a:endParaRPr kumimoji="1" lang="ja-JP" altLang="en-US" dirty="0">
              <a:solidFill>
                <a:srgbClr val="FF0000"/>
              </a:solidFill>
            </a:endParaRPr>
          </a:p>
        </p:txBody>
      </p:sp>
    </p:spTree>
    <p:extLst>
      <p:ext uri="{BB962C8B-B14F-4D97-AF65-F5344CB8AC3E}">
        <p14:creationId xmlns:p14="http://schemas.microsoft.com/office/powerpoint/2010/main" val="158112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451100" y="103822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latin typeface="BIZ UDゴシック" panose="020B0400000000000000" pitchFamily="49" charset="-128"/>
                <a:ea typeface="BIZ UDゴシック" panose="020B0400000000000000" pitchFamily="49" charset="-128"/>
              </a:rPr>
              <a:t>１</a:t>
            </a:r>
          </a:p>
          <a:p>
            <a:pPr>
              <a:lnSpc>
                <a:spcPct val="100000"/>
              </a:lnSpc>
            </a:pPr>
            <a:r>
              <a:rPr lang="ja-JP" altLang="en-US" sz="5400" dirty="0">
                <a:latin typeface="BIZ UDゴシック" panose="020B0400000000000000" pitchFamily="49" charset="-128"/>
                <a:ea typeface="BIZ UDゴシック" panose="020B0400000000000000" pitchFamily="49" charset="-128"/>
              </a:rPr>
              <a:t>電話の使い方</a:t>
            </a:r>
            <a:endParaRPr lang="en-US" altLang="ja-JP" sz="5400" dirty="0">
              <a:latin typeface="BIZ UDゴシック" panose="020B0400000000000000" pitchFamily="49" charset="-128"/>
              <a:ea typeface="BIZ UDゴシック" panose="020B0400000000000000" pitchFamily="49" charset="-128"/>
            </a:endParaRPr>
          </a:p>
        </p:txBody>
      </p:sp>
      <p:pic>
        <p:nvPicPr>
          <p:cNvPr id="1026" name="Picture 2" descr="いろいろな携帯電話で話す人のイラスト | かわいいフリー素材集 いらすとや">
            <a:extLst>
              <a:ext uri="{FF2B5EF4-FFF2-40B4-BE49-F238E27FC236}">
                <a16:creationId xmlns:a16="http://schemas.microsoft.com/office/drawing/2014/main" id="{F7FE10B5-09FF-41D6-9BBB-760BD8180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1" y="4578993"/>
            <a:ext cx="1230779" cy="179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C3C1348E-5AA1-4E9B-8B63-44DE4E09EEDF}"/>
              </a:ext>
            </a:extLst>
          </p:cNvPr>
          <p:cNvPicPr>
            <a:picLocks noChangeAspect="1"/>
          </p:cNvPicPr>
          <p:nvPr/>
        </p:nvPicPr>
        <p:blipFill>
          <a:blip r:embed="rId3"/>
          <a:stretch>
            <a:fillRect/>
          </a:stretch>
        </p:blipFill>
        <p:spPr>
          <a:xfrm>
            <a:off x="4225797" y="3248025"/>
            <a:ext cx="2035304" cy="3638534"/>
          </a:xfrm>
          <a:prstGeom prst="rect">
            <a:avLst/>
          </a:prstGeom>
        </p:spPr>
      </p:pic>
      <p:sp>
        <p:nvSpPr>
          <p:cNvPr id="4" name="Title 1"/>
          <p:cNvSpPr txBox="1">
            <a:spLocks/>
          </p:cNvSpPr>
          <p:nvPr/>
        </p:nvSpPr>
        <p:spPr>
          <a:xfrm>
            <a:off x="982275" y="521623"/>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1-A</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10973" y="352194"/>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電話の受け方</a:t>
            </a:r>
          </a:p>
        </p:txBody>
      </p:sp>
      <p:pic>
        <p:nvPicPr>
          <p:cNvPr id="23" name="図 22">
            <a:extLst>
              <a:ext uri="{FF2B5EF4-FFF2-40B4-BE49-F238E27FC236}">
                <a16:creationId xmlns:a16="http://schemas.microsoft.com/office/drawing/2014/main" id="{1726867E-2F9F-43A3-98D9-63BE5E6E989F}"/>
              </a:ext>
            </a:extLst>
          </p:cNvPr>
          <p:cNvPicPr>
            <a:picLocks noChangeAspect="1"/>
          </p:cNvPicPr>
          <p:nvPr/>
        </p:nvPicPr>
        <p:blipFill>
          <a:blip r:embed="rId4"/>
          <a:stretch>
            <a:fillRect/>
          </a:stretch>
        </p:blipFill>
        <p:spPr>
          <a:xfrm>
            <a:off x="7453248" y="3248024"/>
            <a:ext cx="2035304" cy="3638533"/>
          </a:xfrm>
          <a:prstGeom prst="rect">
            <a:avLst/>
          </a:prstGeom>
        </p:spPr>
      </p:pic>
      <p:grpSp>
        <p:nvGrpSpPr>
          <p:cNvPr id="2" name="グループ化 1">
            <a:extLst>
              <a:ext uri="{FF2B5EF4-FFF2-40B4-BE49-F238E27FC236}">
                <a16:creationId xmlns:a16="http://schemas.microsoft.com/office/drawing/2014/main" id="{B1898C58-27D9-44A4-9A46-3A8024B71D30}"/>
              </a:ext>
            </a:extLst>
          </p:cNvPr>
          <p:cNvGrpSpPr/>
          <p:nvPr/>
        </p:nvGrpSpPr>
        <p:grpSpPr>
          <a:xfrm>
            <a:off x="774700" y="3248025"/>
            <a:ext cx="2035304" cy="3638533"/>
            <a:chOff x="7670740" y="3120164"/>
            <a:chExt cx="2035304" cy="3638533"/>
          </a:xfrm>
        </p:grpSpPr>
        <p:pic>
          <p:nvPicPr>
            <p:cNvPr id="59" name="図 58">
              <a:extLst>
                <a:ext uri="{FF2B5EF4-FFF2-40B4-BE49-F238E27FC236}">
                  <a16:creationId xmlns:a16="http://schemas.microsoft.com/office/drawing/2014/main" id="{965BDA23-23FF-4349-B1D9-C28AB85BA391}"/>
                </a:ext>
              </a:extLst>
            </p:cNvPr>
            <p:cNvPicPr>
              <a:picLocks noChangeAspect="1"/>
            </p:cNvPicPr>
            <p:nvPr/>
          </p:nvPicPr>
          <p:blipFill>
            <a:blip r:embed="rId4"/>
            <a:stretch>
              <a:fillRect/>
            </a:stretch>
          </p:blipFill>
          <p:spPr>
            <a:xfrm>
              <a:off x="7670740" y="3120164"/>
              <a:ext cx="2035304" cy="3638533"/>
            </a:xfrm>
            <a:prstGeom prst="rect">
              <a:avLst/>
            </a:prstGeom>
          </p:spPr>
        </p:pic>
        <p:pic>
          <p:nvPicPr>
            <p:cNvPr id="38" name="図 37">
              <a:extLst>
                <a:ext uri="{FF2B5EF4-FFF2-40B4-BE49-F238E27FC236}">
                  <a16:creationId xmlns:a16="http://schemas.microsoft.com/office/drawing/2014/main" id="{4C03B4C9-3D28-4C0B-AF41-8488DA51E6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9900" y="4499797"/>
              <a:ext cx="1217113" cy="1217113"/>
            </a:xfrm>
            <a:prstGeom prst="rect">
              <a:avLst/>
            </a:prstGeom>
          </p:spPr>
        </p:pic>
        <p:cxnSp>
          <p:nvCxnSpPr>
            <p:cNvPr id="40" name="直線コネクタ 39">
              <a:extLst>
                <a:ext uri="{FF2B5EF4-FFF2-40B4-BE49-F238E27FC236}">
                  <a16:creationId xmlns:a16="http://schemas.microsoft.com/office/drawing/2014/main" id="{D6AFBED0-0E6A-434A-89DE-9C9267768525}"/>
                </a:ext>
              </a:extLst>
            </p:cNvPr>
            <p:cNvCxnSpPr/>
            <p:nvPr/>
          </p:nvCxnSpPr>
          <p:spPr>
            <a:xfrm>
              <a:off x="8697413" y="4141208"/>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9099A9C-29B3-4CB5-9141-1325700B0058}"/>
                </a:ext>
              </a:extLst>
            </p:cNvPr>
            <p:cNvCxnSpPr>
              <a:cxnSpLocks/>
            </p:cNvCxnSpPr>
            <p:nvPr/>
          </p:nvCxnSpPr>
          <p:spPr>
            <a:xfrm rot="2700000">
              <a:off x="8916593" y="4215389"/>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8F9EBB5-8412-42F3-866E-C6358627EA2C}"/>
                </a:ext>
              </a:extLst>
            </p:cNvPr>
            <p:cNvCxnSpPr>
              <a:cxnSpLocks/>
            </p:cNvCxnSpPr>
            <p:nvPr/>
          </p:nvCxnSpPr>
          <p:spPr>
            <a:xfrm rot="18900000">
              <a:off x="8455972" y="421045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23374ED9-E6E4-4D1A-8352-071256288672}"/>
                </a:ext>
              </a:extLst>
            </p:cNvPr>
            <p:cNvCxnSpPr>
              <a:cxnSpLocks/>
            </p:cNvCxnSpPr>
            <p:nvPr/>
          </p:nvCxnSpPr>
          <p:spPr>
            <a:xfrm rot="5400000">
              <a:off x="8998820" y="4449399"/>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457F8C3F-461A-4B8C-8289-F6DA522453D4}"/>
                </a:ext>
              </a:extLst>
            </p:cNvPr>
            <p:cNvCxnSpPr>
              <a:cxnSpLocks/>
            </p:cNvCxnSpPr>
            <p:nvPr/>
          </p:nvCxnSpPr>
          <p:spPr>
            <a:xfrm rot="16200000">
              <a:off x="8345810" y="4449398"/>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grpSp>
      <p:sp>
        <p:nvSpPr>
          <p:cNvPr id="58" name="テキスト ボックス 57">
            <a:extLst>
              <a:ext uri="{FF2B5EF4-FFF2-40B4-BE49-F238E27FC236}">
                <a16:creationId xmlns:a16="http://schemas.microsoft.com/office/drawing/2014/main" id="{2253E679-B21A-4493-99CC-6CCC326E1920}"/>
              </a:ext>
            </a:extLst>
          </p:cNvPr>
          <p:cNvSpPr txBox="1"/>
          <p:nvPr/>
        </p:nvSpPr>
        <p:spPr>
          <a:xfrm>
            <a:off x="546100" y="1567404"/>
            <a:ext cx="2729366" cy="1579920"/>
          </a:xfrm>
          <a:prstGeom prst="rect">
            <a:avLst/>
          </a:prstGeom>
          <a:solidFill>
            <a:srgbClr val="FFFF99"/>
          </a:solidFill>
          <a:ln w="28575">
            <a:solidFill>
              <a:schemeClr val="tx1"/>
            </a:solidFill>
          </a:ln>
        </p:spPr>
        <p:txBody>
          <a:bodyPr wrap="square" rtlCol="0">
            <a:spAutoFit/>
          </a:bodyPr>
          <a:lstStyle/>
          <a:p>
            <a:pPr algn="ctr"/>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使用中</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800"/>
              </a:spcBef>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着信音が鳴っている間に画面上を２本指でダブルタップして通話に応答します。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263B8073-650F-409C-ADB7-1C9010A08A71}"/>
              </a:ext>
            </a:extLst>
          </p:cNvPr>
          <p:cNvGrpSpPr/>
          <p:nvPr/>
        </p:nvGrpSpPr>
        <p:grpSpPr>
          <a:xfrm>
            <a:off x="3751891" y="1548740"/>
            <a:ext cx="6395409" cy="1775485"/>
            <a:chOff x="627690" y="1548740"/>
            <a:chExt cx="6395409" cy="1775485"/>
          </a:xfrm>
        </p:grpSpPr>
        <p:sp>
          <p:nvSpPr>
            <p:cNvPr id="24" name="テキスト ボックス 23">
              <a:extLst>
                <a:ext uri="{FF2B5EF4-FFF2-40B4-BE49-F238E27FC236}">
                  <a16:creationId xmlns:a16="http://schemas.microsoft.com/office/drawing/2014/main" id="{5116E77D-DCD6-4A8F-B379-A09B9F6136CA}"/>
                </a:ext>
              </a:extLst>
            </p:cNvPr>
            <p:cNvSpPr txBox="1"/>
            <p:nvPr/>
          </p:nvSpPr>
          <p:spPr>
            <a:xfrm>
              <a:off x="627690" y="1548740"/>
              <a:ext cx="6395409" cy="369332"/>
            </a:xfrm>
            <a:prstGeom prst="rect">
              <a:avLst/>
            </a:prstGeom>
            <a:solidFill>
              <a:srgbClr val="FFFF99"/>
            </a:solidFill>
            <a:ln w="28575">
              <a:solidFill>
                <a:schemeClr val="tx1"/>
              </a:solidFill>
            </a:ln>
          </p:spPr>
          <p:txBody>
            <a:bodyPr wrap="square" rtlCol="0">
              <a:spAutoFit/>
            </a:bodyPr>
            <a:lstStyle/>
            <a:p>
              <a:pPr algn="just"/>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754565" y="1923842"/>
              <a:ext cx="2729366" cy="1200329"/>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操作中に電話がかかって来た場合は、画面上部の緑の受話器ボタンをタッチして通話に応答します。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864258" y="1923842"/>
              <a:ext cx="2964883" cy="1400383"/>
            </a:xfrm>
            <a:prstGeom prst="rect">
              <a:avLst/>
            </a:prstGeom>
            <a:noFill/>
          </p:spPr>
          <p:txBody>
            <a:bodyPr wrap="square" rtlCol="0">
              <a:spAutoFit/>
            </a:bodyPr>
            <a:lstStyle/>
            <a:p>
              <a:pPr algn="just"/>
              <a:r>
                <a:rPr lang="ja-JP" altLang="en-US" sz="17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スリープ中に電話がかかってきた場合、画面下部の緑の受話器ボタンを右にスライドさせて通話に応答します。</a:t>
              </a:r>
              <a:endParaRPr lang="ja-JP" altLang="ja-JP" sz="17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59A69892-B394-4E1A-ABF9-B51F9248A9B2}"/>
                </a:ext>
              </a:extLst>
            </p:cNvPr>
            <p:cNvSpPr txBox="1"/>
            <p:nvPr/>
          </p:nvSpPr>
          <p:spPr>
            <a:xfrm>
              <a:off x="900000" y="1571625"/>
              <a:ext cx="5582735" cy="369332"/>
            </a:xfrm>
            <a:prstGeom prst="rect">
              <a:avLst/>
            </a:prstGeom>
            <a:noFill/>
          </p:spPr>
          <p:txBody>
            <a:bodyPr wrap="square">
              <a:spAutoFit/>
            </a:bodyPr>
            <a:lstStyle/>
            <a:p>
              <a:pPr algn="ct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を使用していない場合</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sp>
        <p:nvSpPr>
          <p:cNvPr id="26" name="テキスト ボックス 25">
            <a:extLst>
              <a:ext uri="{FF2B5EF4-FFF2-40B4-BE49-F238E27FC236}">
                <a16:creationId xmlns:a16="http://schemas.microsoft.com/office/drawing/2014/main" id="{2B0B0D60-5E6B-4538-BB5C-83FAB9362AF1}"/>
              </a:ext>
            </a:extLst>
          </p:cNvPr>
          <p:cNvSpPr txBox="1"/>
          <p:nvPr/>
        </p:nvSpPr>
        <p:spPr>
          <a:xfrm>
            <a:off x="2451148" y="3387806"/>
            <a:ext cx="1556032" cy="1477328"/>
          </a:xfrm>
          <a:prstGeom prst="rect">
            <a:avLst/>
          </a:prstGeom>
          <a:solidFill>
            <a:schemeClr val="bg1"/>
          </a:solidFill>
          <a:ln w="28575">
            <a:solidFill>
              <a:schemeClr val="tx1"/>
            </a:solidFill>
          </a:ln>
        </p:spPr>
        <p:txBody>
          <a:bodyPr wrap="square" rtlCol="0">
            <a:spAutoFit/>
          </a:bodyPr>
          <a:lstStyle/>
          <a:p>
            <a:pPr algn="just"/>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使用中は発信者の名前が音声で読み上げられます。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7" name="四角形: 角を丸くする 26">
            <a:extLst>
              <a:ext uri="{FF2B5EF4-FFF2-40B4-BE49-F238E27FC236}">
                <a16:creationId xmlns:a16="http://schemas.microsoft.com/office/drawing/2014/main" id="{2EE65E57-91C2-41C7-8711-5077F72A23F9}"/>
              </a:ext>
            </a:extLst>
          </p:cNvPr>
          <p:cNvSpPr/>
          <p:nvPr/>
        </p:nvSpPr>
        <p:spPr>
          <a:xfrm>
            <a:off x="1231900" y="3372136"/>
            <a:ext cx="1038655" cy="561689"/>
          </a:xfrm>
          <a:prstGeom prst="roundRect">
            <a:avLst/>
          </a:prstGeom>
          <a:noFill/>
          <a:ln w="57150">
            <a:solidFill>
              <a:schemeClr val="bg1"/>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092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30096" y="525617"/>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1-B</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9404" y="322898"/>
            <a:ext cx="3198296"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電話の切り方</a:t>
            </a:r>
          </a:p>
        </p:txBody>
      </p:sp>
      <p:sp>
        <p:nvSpPr>
          <p:cNvPr id="58" name="テキスト ボックス 57">
            <a:extLst>
              <a:ext uri="{FF2B5EF4-FFF2-40B4-BE49-F238E27FC236}">
                <a16:creationId xmlns:a16="http://schemas.microsoft.com/office/drawing/2014/main" id="{2253E679-B21A-4493-99CC-6CCC326E1920}"/>
              </a:ext>
            </a:extLst>
          </p:cNvPr>
          <p:cNvSpPr txBox="1"/>
          <p:nvPr/>
        </p:nvSpPr>
        <p:spPr>
          <a:xfrm>
            <a:off x="698500" y="1567404"/>
            <a:ext cx="2729366" cy="1302921"/>
          </a:xfrm>
          <a:prstGeom prst="rect">
            <a:avLst/>
          </a:prstGeom>
          <a:solidFill>
            <a:srgbClr val="FFFF99"/>
          </a:solidFill>
          <a:ln w="28575">
            <a:solidFill>
              <a:schemeClr val="tx1"/>
            </a:solidFill>
          </a:ln>
        </p:spPr>
        <p:txBody>
          <a:bodyPr wrap="square" rtlCol="0">
            <a:spAutoFit/>
          </a:bodyPr>
          <a:lstStyle/>
          <a:p>
            <a:pPr algn="ctr"/>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使用中</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800"/>
              </a:spcBef>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画面上を</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２</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本指でダブルタップして通話を終了します。</a:t>
            </a:r>
            <a:endParaRPr lang="ja-JP"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328343E-8C9C-4A15-A113-5FDACBA7E65A}"/>
              </a:ext>
            </a:extLst>
          </p:cNvPr>
          <p:cNvSpPr txBox="1"/>
          <p:nvPr/>
        </p:nvSpPr>
        <p:spPr>
          <a:xfrm>
            <a:off x="6687782" y="1876425"/>
            <a:ext cx="3390065" cy="4568907"/>
          </a:xfrm>
          <a:prstGeom prst="rect">
            <a:avLst/>
          </a:prstGeom>
          <a:noFill/>
          <a:ln w="76200">
            <a:solidFill>
              <a:srgbClr val="FF0000"/>
            </a:solidFill>
            <a:prstDash val="sysDash"/>
          </a:ln>
        </p:spPr>
        <p:txBody>
          <a:bodyPr wrap="square" lIns="144000" tIns="144000" rIns="144000" bIns="144000" rtlCol="0">
            <a:spAutoFit/>
          </a:bodyPr>
          <a:lstStyle/>
          <a:p>
            <a:pPr algn="just">
              <a:spcBef>
                <a:spcPts val="1200"/>
              </a:spcBef>
            </a:pPr>
            <a:r>
              <a:rPr kumimoji="1" lang="ja-JP" altLang="en-US" sz="2400" b="1" u="sng" dirty="0">
                <a:latin typeface="BIZ UDゴシック" panose="020B0400000000000000" pitchFamily="49" charset="-128"/>
                <a:ea typeface="BIZ UDゴシック" panose="020B0400000000000000" pitchFamily="49" charset="-128"/>
              </a:rPr>
              <a:t>電話の切り忘れに注意</a:t>
            </a:r>
            <a:endParaRPr kumimoji="1" lang="en-US" altLang="ja-JP" sz="2000" b="1" u="sng" dirty="0">
              <a:latin typeface="BIZ UDゴシック" panose="020B0400000000000000" pitchFamily="49" charset="-128"/>
              <a:ea typeface="BIZ UDゴシック" panose="020B0400000000000000" pitchFamily="49" charset="-128"/>
            </a:endParaRPr>
          </a:p>
          <a:p>
            <a:pPr algn="just">
              <a:spcBef>
                <a:spcPts val="1200"/>
              </a:spcBef>
            </a:pPr>
            <a:r>
              <a:rPr kumimoji="1" lang="ja-JP" altLang="en-US" b="1" dirty="0">
                <a:latin typeface="BIZ UDゴシック" panose="020B0400000000000000" pitchFamily="49" charset="-128"/>
                <a:ea typeface="BIZ UDゴシック" panose="020B0400000000000000" pitchFamily="49" charset="-128"/>
              </a:rPr>
              <a:t> 電話を切ろうとして「ホームボタン」を押しても、電話を切ることは出来ません。</a:t>
            </a:r>
            <a:endParaRPr kumimoji="1" lang="en-US" altLang="ja-JP" b="1" dirty="0">
              <a:latin typeface="BIZ UDゴシック" panose="020B0400000000000000" pitchFamily="49" charset="-128"/>
              <a:ea typeface="BIZ UDゴシック" panose="020B0400000000000000" pitchFamily="49" charset="-128"/>
            </a:endParaRPr>
          </a:p>
          <a:p>
            <a:pPr algn="just">
              <a:spcBef>
                <a:spcPts val="600"/>
              </a:spcBef>
            </a:pPr>
            <a:r>
              <a:rPr kumimoji="1" lang="ja-JP" altLang="en-US" b="1" dirty="0">
                <a:latin typeface="BIZ UDゴシック" panose="020B0400000000000000" pitchFamily="49" charset="-128"/>
                <a:ea typeface="BIZ UDゴシック" panose="020B0400000000000000" pitchFamily="49" charset="-128"/>
              </a:rPr>
              <a:t> </a:t>
            </a:r>
            <a:r>
              <a:rPr kumimoji="1" lang="en-US" altLang="ja-JP" b="1" dirty="0">
                <a:latin typeface="BIZ UDゴシック" panose="020B0400000000000000" pitchFamily="49" charset="-128"/>
                <a:ea typeface="BIZ UDゴシック" panose="020B0400000000000000" pitchFamily="49" charset="-128"/>
              </a:rPr>
              <a:t>｢</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ホームボタン</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を押すと、通話画面が</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隠れて</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見えなくな</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るために</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通話が終了したように見えますが、実際には通話状態</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が</a:t>
            </a:r>
            <a:r>
              <a:rPr lang="ja-JP"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継続しています。</a:t>
            </a:r>
            <a:endParaRPr lang="en-US" altLang="ja-JP"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600"/>
              </a:spcBef>
            </a:pP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相手も電話を切っていない場合</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は</a:t>
            </a:r>
            <a:r>
              <a:rPr lang="ja-JP" altLang="en-US"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、後から高額な通話料金を請求されることもありますので、必ず左記の方法で電話を切るようにしましょう。</a:t>
            </a:r>
          </a:p>
        </p:txBody>
      </p:sp>
      <p:grpSp>
        <p:nvGrpSpPr>
          <p:cNvPr id="5" name="グループ化 4">
            <a:extLst>
              <a:ext uri="{FF2B5EF4-FFF2-40B4-BE49-F238E27FC236}">
                <a16:creationId xmlns:a16="http://schemas.microsoft.com/office/drawing/2014/main" id="{20E0A71A-A91C-4369-B493-26525B8CC77A}"/>
              </a:ext>
            </a:extLst>
          </p:cNvPr>
          <p:cNvGrpSpPr/>
          <p:nvPr/>
        </p:nvGrpSpPr>
        <p:grpSpPr>
          <a:xfrm>
            <a:off x="4019196" y="3248025"/>
            <a:ext cx="2035304" cy="3638533"/>
            <a:chOff x="6123096" y="3362400"/>
            <a:chExt cx="2000905" cy="3989349"/>
          </a:xfrm>
        </p:grpSpPr>
        <p:pic>
          <p:nvPicPr>
            <p:cNvPr id="28" name="図 27">
              <a:extLst>
                <a:ext uri="{FF2B5EF4-FFF2-40B4-BE49-F238E27FC236}">
                  <a16:creationId xmlns:a16="http://schemas.microsoft.com/office/drawing/2014/main" id="{530F4520-D37B-435B-AF9C-6FFEF590C777}"/>
                </a:ext>
              </a:extLst>
            </p:cNvPr>
            <p:cNvPicPr>
              <a:picLocks noChangeAspect="1"/>
            </p:cNvPicPr>
            <p:nvPr/>
          </p:nvPicPr>
          <p:blipFill>
            <a:blip r:embed="rId3"/>
            <a:stretch>
              <a:fillRect/>
            </a:stretch>
          </p:blipFill>
          <p:spPr>
            <a:xfrm>
              <a:off x="6123096" y="3362400"/>
              <a:ext cx="2000905" cy="3989349"/>
            </a:xfrm>
            <a:prstGeom prst="rect">
              <a:avLst/>
            </a:prstGeom>
            <a:gradFill>
              <a:gsLst>
                <a:gs pos="49700">
                  <a:srgbClr val="3C2922"/>
                </a:gs>
                <a:gs pos="0">
                  <a:srgbClr val="38211A"/>
                </a:gs>
                <a:gs pos="100000">
                  <a:srgbClr val="231E20"/>
                </a:gs>
              </a:gsLst>
              <a:lin ang="3600000" scaled="0"/>
            </a:gradFill>
          </p:spPr>
        </p:pic>
        <p:sp>
          <p:nvSpPr>
            <p:cNvPr id="30" name="四角形: 角を丸くする 29">
              <a:extLst>
                <a:ext uri="{FF2B5EF4-FFF2-40B4-BE49-F238E27FC236}">
                  <a16:creationId xmlns:a16="http://schemas.microsoft.com/office/drawing/2014/main" id="{2D260325-A532-4F21-8FBC-80B665ED3041}"/>
                </a:ext>
              </a:extLst>
            </p:cNvPr>
            <p:cNvSpPr/>
            <p:nvPr/>
          </p:nvSpPr>
          <p:spPr>
            <a:xfrm>
              <a:off x="6818564" y="6537185"/>
              <a:ext cx="609600" cy="615845"/>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sp>
        <p:nvSpPr>
          <p:cNvPr id="35" name="テキスト ボックス 34">
            <a:extLst>
              <a:ext uri="{FF2B5EF4-FFF2-40B4-BE49-F238E27FC236}">
                <a16:creationId xmlns:a16="http://schemas.microsoft.com/office/drawing/2014/main" id="{F7A786C7-DAA7-461D-8068-EC62001E4403}"/>
              </a:ext>
            </a:extLst>
          </p:cNvPr>
          <p:cNvSpPr txBox="1"/>
          <p:nvPr/>
        </p:nvSpPr>
        <p:spPr>
          <a:xfrm>
            <a:off x="3670300" y="1567404"/>
            <a:ext cx="2729366" cy="1302921"/>
          </a:xfrm>
          <a:prstGeom prst="rect">
            <a:avLst/>
          </a:prstGeom>
          <a:solidFill>
            <a:srgbClr val="FFFF99"/>
          </a:solidFill>
          <a:ln w="28575">
            <a:solidFill>
              <a:schemeClr val="tx1"/>
            </a:solidFill>
          </a:ln>
        </p:spPr>
        <p:txBody>
          <a:bodyPr wrap="square" rtlCol="0">
            <a:spAutoFit/>
          </a:bodyPr>
          <a:lstStyle/>
          <a:p>
            <a:pPr algn="ctr"/>
            <a:r>
              <a:rPr lang="en-US" altLang="ja-JP" sz="1800" b="1"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なし</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800"/>
              </a:spcBef>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画面下部の</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赤い受話器ボタンをタッチして通話を終了します。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6" name="図 5">
            <a:extLst>
              <a:ext uri="{FF2B5EF4-FFF2-40B4-BE49-F238E27FC236}">
                <a16:creationId xmlns:a16="http://schemas.microsoft.com/office/drawing/2014/main" id="{BAB815FC-3414-5224-2EEE-09E0EE2BB266}"/>
              </a:ext>
            </a:extLst>
          </p:cNvPr>
          <p:cNvPicPr>
            <a:picLocks noChangeAspect="1"/>
          </p:cNvPicPr>
          <p:nvPr/>
        </p:nvPicPr>
        <p:blipFill>
          <a:blip r:embed="rId4"/>
          <a:stretch>
            <a:fillRect/>
          </a:stretch>
        </p:blipFill>
        <p:spPr>
          <a:xfrm>
            <a:off x="4292730" y="3660775"/>
            <a:ext cx="1447800" cy="241300"/>
          </a:xfrm>
          <a:prstGeom prst="rect">
            <a:avLst/>
          </a:prstGeom>
        </p:spPr>
      </p:pic>
      <p:grpSp>
        <p:nvGrpSpPr>
          <p:cNvPr id="14" name="グループ化 13">
            <a:extLst>
              <a:ext uri="{FF2B5EF4-FFF2-40B4-BE49-F238E27FC236}">
                <a16:creationId xmlns:a16="http://schemas.microsoft.com/office/drawing/2014/main" id="{DBFF4C9E-35F4-9FCA-73BA-BBCF71CAE4AC}"/>
              </a:ext>
            </a:extLst>
          </p:cNvPr>
          <p:cNvGrpSpPr/>
          <p:nvPr/>
        </p:nvGrpSpPr>
        <p:grpSpPr>
          <a:xfrm>
            <a:off x="1060791" y="3248025"/>
            <a:ext cx="2035304" cy="3638533"/>
            <a:chOff x="6123096" y="3362400"/>
            <a:chExt cx="2000905" cy="3989349"/>
          </a:xfrm>
        </p:grpSpPr>
        <p:pic>
          <p:nvPicPr>
            <p:cNvPr id="15" name="図 14">
              <a:extLst>
                <a:ext uri="{FF2B5EF4-FFF2-40B4-BE49-F238E27FC236}">
                  <a16:creationId xmlns:a16="http://schemas.microsoft.com/office/drawing/2014/main" id="{81D0D825-DC51-D449-980E-E63E8CAD5AD1}"/>
                </a:ext>
              </a:extLst>
            </p:cNvPr>
            <p:cNvPicPr>
              <a:picLocks noChangeAspect="1"/>
            </p:cNvPicPr>
            <p:nvPr/>
          </p:nvPicPr>
          <p:blipFill>
            <a:blip r:embed="rId3"/>
            <a:stretch>
              <a:fillRect/>
            </a:stretch>
          </p:blipFill>
          <p:spPr>
            <a:xfrm>
              <a:off x="6123096" y="3362400"/>
              <a:ext cx="2000905" cy="3989349"/>
            </a:xfrm>
            <a:prstGeom prst="rect">
              <a:avLst/>
            </a:prstGeom>
            <a:gradFill>
              <a:gsLst>
                <a:gs pos="49700">
                  <a:srgbClr val="3C2922"/>
                </a:gs>
                <a:gs pos="0">
                  <a:srgbClr val="38211A"/>
                </a:gs>
                <a:gs pos="100000">
                  <a:srgbClr val="231E20"/>
                </a:gs>
              </a:gsLst>
              <a:lin ang="3600000" scaled="0"/>
            </a:gradFill>
          </p:spPr>
        </p:pic>
        <p:sp>
          <p:nvSpPr>
            <p:cNvPr id="16" name="四角形: 角を丸くする 15">
              <a:extLst>
                <a:ext uri="{FF2B5EF4-FFF2-40B4-BE49-F238E27FC236}">
                  <a16:creationId xmlns:a16="http://schemas.microsoft.com/office/drawing/2014/main" id="{7F486A74-EBFB-0C00-9ACA-927AF68CA80B}"/>
                </a:ext>
              </a:extLst>
            </p:cNvPr>
            <p:cNvSpPr/>
            <p:nvPr/>
          </p:nvSpPr>
          <p:spPr>
            <a:xfrm>
              <a:off x="6818564" y="6537185"/>
              <a:ext cx="609600" cy="615845"/>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17" name="図 16">
            <a:extLst>
              <a:ext uri="{FF2B5EF4-FFF2-40B4-BE49-F238E27FC236}">
                <a16:creationId xmlns:a16="http://schemas.microsoft.com/office/drawing/2014/main" id="{F4422AE7-79F7-8190-B82A-CBC66B2970CD}"/>
              </a:ext>
            </a:extLst>
          </p:cNvPr>
          <p:cNvPicPr>
            <a:picLocks noChangeAspect="1"/>
          </p:cNvPicPr>
          <p:nvPr/>
        </p:nvPicPr>
        <p:blipFill>
          <a:blip r:embed="rId4"/>
          <a:stretch>
            <a:fillRect/>
          </a:stretch>
        </p:blipFill>
        <p:spPr>
          <a:xfrm>
            <a:off x="1334325" y="3660775"/>
            <a:ext cx="1447800" cy="241300"/>
          </a:xfrm>
          <a:prstGeom prst="rect">
            <a:avLst/>
          </a:prstGeom>
        </p:spPr>
      </p:pic>
      <p:pic>
        <p:nvPicPr>
          <p:cNvPr id="18" name="図 17">
            <a:extLst>
              <a:ext uri="{FF2B5EF4-FFF2-40B4-BE49-F238E27FC236}">
                <a16:creationId xmlns:a16="http://schemas.microsoft.com/office/drawing/2014/main" id="{0FC6AC0D-8700-4B2F-B0B9-F706B9600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4569" y="6456435"/>
            <a:ext cx="716531" cy="716531"/>
          </a:xfrm>
          <a:prstGeom prst="rect">
            <a:avLst/>
          </a:prstGeom>
        </p:spPr>
      </p:pic>
    </p:spTree>
    <p:extLst>
      <p:ext uri="{BB962C8B-B14F-4D97-AF65-F5344CB8AC3E}">
        <p14:creationId xmlns:p14="http://schemas.microsoft.com/office/powerpoint/2010/main" val="400622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9118" y="505137"/>
            <a:ext cx="946391" cy="644345"/>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970" dirty="0">
                <a:latin typeface="BIZ UDゴシック" panose="020B0400000000000000" pitchFamily="49" charset="-128"/>
                <a:ea typeface="BIZ UDゴシック" panose="020B0400000000000000" pitchFamily="49" charset="-128"/>
              </a:rPr>
              <a:t>1-C</a:t>
            </a:r>
            <a:endParaRPr lang="en-US" sz="397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08306" y="2722521"/>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6135802" y="2687944"/>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51100" y="346069"/>
            <a:ext cx="510540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電話の使い方</a:t>
            </a:r>
          </a:p>
          <a:p>
            <a:r>
              <a:rPr kumimoji="0" lang="en-US" altLang="ja-JP" sz="3200" kern="0" dirty="0">
                <a:latin typeface="BIZ UDゴシック" panose="020B0400000000000000" pitchFamily="49" charset="-128"/>
                <a:ea typeface="BIZ UDゴシック" panose="020B0400000000000000" pitchFamily="49" charset="-128"/>
              </a:rPr>
              <a:t>Siri</a:t>
            </a:r>
            <a:r>
              <a:rPr kumimoji="0" lang="ja-JP" altLang="en-US" sz="3200" kern="0" dirty="0">
                <a:latin typeface="BIZ UDゴシック" panose="020B0400000000000000" pitchFamily="49" charset="-128"/>
                <a:ea typeface="BIZ UDゴシック" panose="020B0400000000000000" pitchFamily="49" charset="-128"/>
              </a:rPr>
              <a:t>を使った電話の掛け方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848255" y="2775289"/>
            <a:ext cx="3888845" cy="646331"/>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○○さんに電話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と声をかけて発信します。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4" name="テキスト ボックス 53">
            <a:extLst>
              <a:ext uri="{FF2B5EF4-FFF2-40B4-BE49-F238E27FC236}">
                <a16:creationId xmlns:a16="http://schemas.microsoft.com/office/drawing/2014/main" id="{CB49881E-A484-4637-98CC-DE51C43BB39A}"/>
              </a:ext>
            </a:extLst>
          </p:cNvPr>
          <p:cNvSpPr txBox="1"/>
          <p:nvPr/>
        </p:nvSpPr>
        <p:spPr>
          <a:xfrm>
            <a:off x="6707971" y="2756072"/>
            <a:ext cx="3677123"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8" name="図 7">
            <a:extLst>
              <a:ext uri="{FF2B5EF4-FFF2-40B4-BE49-F238E27FC236}">
                <a16:creationId xmlns:a16="http://schemas.microsoft.com/office/drawing/2014/main" id="{8E46AE44-D604-442E-9151-E9E371DEA92C}"/>
              </a:ext>
            </a:extLst>
          </p:cNvPr>
          <p:cNvPicPr>
            <a:picLocks noChangeAspect="1"/>
          </p:cNvPicPr>
          <p:nvPr/>
        </p:nvPicPr>
        <p:blipFill>
          <a:blip r:embed="rId3"/>
          <a:stretch>
            <a:fillRect/>
          </a:stretch>
        </p:blipFill>
        <p:spPr>
          <a:xfrm>
            <a:off x="987733" y="3533493"/>
            <a:ext cx="1561016" cy="3382202"/>
          </a:xfrm>
          <a:prstGeom prst="rect">
            <a:avLst/>
          </a:prstGeom>
        </p:spPr>
      </p:pic>
      <p:pic>
        <p:nvPicPr>
          <p:cNvPr id="12" name="図 11">
            <a:extLst>
              <a:ext uri="{FF2B5EF4-FFF2-40B4-BE49-F238E27FC236}">
                <a16:creationId xmlns:a16="http://schemas.microsoft.com/office/drawing/2014/main" id="{AE95210F-5B6A-49FD-A659-C230EFA966BC}"/>
              </a:ext>
            </a:extLst>
          </p:cNvPr>
          <p:cNvPicPr>
            <a:picLocks noChangeAspect="1"/>
          </p:cNvPicPr>
          <p:nvPr/>
        </p:nvPicPr>
        <p:blipFill>
          <a:blip r:embed="rId4"/>
          <a:stretch>
            <a:fillRect/>
          </a:stretch>
        </p:blipFill>
        <p:spPr>
          <a:xfrm>
            <a:off x="2890173" y="3533493"/>
            <a:ext cx="1561016" cy="3382202"/>
          </a:xfrm>
          <a:prstGeom prst="rect">
            <a:avLst/>
          </a:prstGeom>
        </p:spPr>
      </p:pic>
      <p:sp>
        <p:nvSpPr>
          <p:cNvPr id="16" name="テキスト ボックス 15">
            <a:extLst>
              <a:ext uri="{FF2B5EF4-FFF2-40B4-BE49-F238E27FC236}">
                <a16:creationId xmlns:a16="http://schemas.microsoft.com/office/drawing/2014/main" id="{C7350C44-54E8-4F9B-A348-DCA28F08D26B}"/>
              </a:ext>
            </a:extLst>
          </p:cNvPr>
          <p:cNvSpPr txBox="1"/>
          <p:nvPr/>
        </p:nvSpPr>
        <p:spPr>
          <a:xfrm>
            <a:off x="848255" y="1576072"/>
            <a:ext cx="8991600" cy="891704"/>
          </a:xfrm>
          <a:prstGeom prst="rect">
            <a:avLst/>
          </a:prstGeom>
          <a:solidFill>
            <a:srgbClr val="FFFF99"/>
          </a:solidFill>
          <a:ln w="31750">
            <a:solidFill>
              <a:schemeClr val="tx1"/>
            </a:solidFill>
            <a:prstDash val="solid"/>
          </a:ln>
        </p:spPr>
        <p:txBody>
          <a:bodyPr wrap="square" tIns="144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を使って相手の名前で電話を掛ける場合、相手の名前や電話番号を予め</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iPhone</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に登録しておかなければなりません。また、ニックネームや略称で登録している場合は、そのニックネームや略称で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に声をかける必要があります。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16464701-0981-4AA2-A7FB-40F14220270B}"/>
              </a:ext>
            </a:extLst>
          </p:cNvPr>
          <p:cNvSpPr txBox="1"/>
          <p:nvPr/>
        </p:nvSpPr>
        <p:spPr>
          <a:xfrm>
            <a:off x="4782943" y="4002760"/>
            <a:ext cx="2949695" cy="2838451"/>
          </a:xfrm>
          <a:prstGeom prst="rect">
            <a:avLst/>
          </a:prstGeom>
          <a:noFill/>
          <a:ln w="38100">
            <a:solidFill>
              <a:srgbClr val="FF0000"/>
            </a:solidFill>
            <a:prstDash val="sysDash"/>
          </a:ln>
        </p:spPr>
        <p:txBody>
          <a:bodyPr wrap="square" tIns="144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発信相手の連絡先に複数の電話番号を登録している場合は追加で発信先を訊ねられるので、</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と発信したい方を伝えます。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Bef>
                <a:spcPts val="12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や</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携帯電話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といったラベル名の設定は連絡先アプリで行います。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30" name="グループ化 29">
            <a:extLst>
              <a:ext uri="{FF2B5EF4-FFF2-40B4-BE49-F238E27FC236}">
                <a16:creationId xmlns:a16="http://schemas.microsoft.com/office/drawing/2014/main" id="{056E52EB-42B6-4394-B59A-0C721D257371}"/>
              </a:ext>
            </a:extLst>
          </p:cNvPr>
          <p:cNvGrpSpPr/>
          <p:nvPr/>
        </p:nvGrpSpPr>
        <p:grpSpPr>
          <a:xfrm>
            <a:off x="8141531" y="3533493"/>
            <a:ext cx="1561978" cy="3382202"/>
            <a:chOff x="7823322" y="2304223"/>
            <a:chExt cx="1561978" cy="3382202"/>
          </a:xfrm>
        </p:grpSpPr>
        <p:pic>
          <p:nvPicPr>
            <p:cNvPr id="23" name="図 22">
              <a:extLst>
                <a:ext uri="{FF2B5EF4-FFF2-40B4-BE49-F238E27FC236}">
                  <a16:creationId xmlns:a16="http://schemas.microsoft.com/office/drawing/2014/main" id="{D10FEEB8-6788-428B-B8E2-039D2A96D98A}"/>
                </a:ext>
              </a:extLst>
            </p:cNvPr>
            <p:cNvPicPr>
              <a:picLocks noChangeAspect="1"/>
            </p:cNvPicPr>
            <p:nvPr/>
          </p:nvPicPr>
          <p:blipFill>
            <a:blip r:embed="rId5"/>
            <a:stretch>
              <a:fillRect/>
            </a:stretch>
          </p:blipFill>
          <p:spPr>
            <a:xfrm>
              <a:off x="7823322" y="2304223"/>
              <a:ext cx="1561978" cy="3382202"/>
            </a:xfrm>
            <a:prstGeom prst="rect">
              <a:avLst/>
            </a:prstGeom>
          </p:spPr>
        </p:pic>
        <p:pic>
          <p:nvPicPr>
            <p:cNvPr id="20" name="図 19">
              <a:extLst>
                <a:ext uri="{FF2B5EF4-FFF2-40B4-BE49-F238E27FC236}">
                  <a16:creationId xmlns:a16="http://schemas.microsoft.com/office/drawing/2014/main" id="{FEC1F0E8-5796-4D7B-922C-8E33E8CC8C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036" y="3523630"/>
              <a:ext cx="1217113" cy="1217113"/>
            </a:xfrm>
            <a:prstGeom prst="rect">
              <a:avLst/>
            </a:prstGeom>
          </p:spPr>
        </p:pic>
        <p:cxnSp>
          <p:nvCxnSpPr>
            <p:cNvPr id="34" name="直線コネクタ 33">
              <a:extLst>
                <a:ext uri="{FF2B5EF4-FFF2-40B4-BE49-F238E27FC236}">
                  <a16:creationId xmlns:a16="http://schemas.microsoft.com/office/drawing/2014/main" id="{06DE91CD-DAA8-4426-90E8-173B212C5A9B}"/>
                </a:ext>
              </a:extLst>
            </p:cNvPr>
            <p:cNvCxnSpPr/>
            <p:nvPr/>
          </p:nvCxnSpPr>
          <p:spPr>
            <a:xfrm>
              <a:off x="8599549" y="316504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A4F0C34D-60D4-459D-907D-46FDF8BDA939}"/>
                </a:ext>
              </a:extLst>
            </p:cNvPr>
            <p:cNvCxnSpPr>
              <a:cxnSpLocks/>
            </p:cNvCxnSpPr>
            <p:nvPr/>
          </p:nvCxnSpPr>
          <p:spPr>
            <a:xfrm rot="2700000">
              <a:off x="8818729" y="323922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7993B2C6-7BED-4BF9-A2DC-966FA1E9B5C1}"/>
                </a:ext>
              </a:extLst>
            </p:cNvPr>
            <p:cNvCxnSpPr>
              <a:cxnSpLocks/>
            </p:cNvCxnSpPr>
            <p:nvPr/>
          </p:nvCxnSpPr>
          <p:spPr>
            <a:xfrm rot="18900000">
              <a:off x="8358108" y="3234285"/>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B0126015-ACE4-4CFF-9F86-7F2A3BA364AF}"/>
                </a:ext>
              </a:extLst>
            </p:cNvPr>
            <p:cNvCxnSpPr>
              <a:cxnSpLocks/>
            </p:cNvCxnSpPr>
            <p:nvPr/>
          </p:nvCxnSpPr>
          <p:spPr>
            <a:xfrm rot="5400000">
              <a:off x="8900956" y="347323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7F71EFCD-8FB2-4D3F-95E1-0A9B99B4FC3F}"/>
                </a:ext>
              </a:extLst>
            </p:cNvPr>
            <p:cNvCxnSpPr>
              <a:cxnSpLocks/>
            </p:cNvCxnSpPr>
            <p:nvPr/>
          </p:nvCxnSpPr>
          <p:spPr>
            <a:xfrm rot="16200000">
              <a:off x="8247946" y="347323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27" name="図 26">
              <a:extLst>
                <a:ext uri="{FF2B5EF4-FFF2-40B4-BE49-F238E27FC236}">
                  <a16:creationId xmlns:a16="http://schemas.microsoft.com/office/drawing/2014/main" id="{C7A0E3B9-5B71-4A3B-8533-BC516F8C5D82}"/>
                </a:ext>
              </a:extLst>
            </p:cNvPr>
            <p:cNvPicPr>
              <a:picLocks noChangeAspect="1"/>
            </p:cNvPicPr>
            <p:nvPr/>
          </p:nvPicPr>
          <p:blipFill>
            <a:blip r:embed="rId7"/>
            <a:stretch>
              <a:fillRect/>
            </a:stretch>
          </p:blipFill>
          <p:spPr>
            <a:xfrm>
              <a:off x="8424000" y="2867025"/>
              <a:ext cx="365539" cy="144000"/>
            </a:xfrm>
            <a:prstGeom prst="rect">
              <a:avLst/>
            </a:prstGeom>
          </p:spPr>
        </p:pic>
      </p:grpSp>
      <p:sp>
        <p:nvSpPr>
          <p:cNvPr id="21" name="正方形/長方形 20">
            <a:extLst>
              <a:ext uri="{FF2B5EF4-FFF2-40B4-BE49-F238E27FC236}">
                <a16:creationId xmlns:a16="http://schemas.microsoft.com/office/drawing/2014/main" id="{66B64818-6668-6387-29B7-79F40B0A3108}"/>
              </a:ext>
            </a:extLst>
          </p:cNvPr>
          <p:cNvSpPr/>
          <p:nvPr/>
        </p:nvSpPr>
        <p:spPr>
          <a:xfrm>
            <a:off x="4758674" y="3387014"/>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78137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9500" y="484379"/>
            <a:ext cx="946391" cy="644345"/>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970" dirty="0">
                <a:latin typeface="BIZ UDゴシック" panose="020B0400000000000000" pitchFamily="49" charset="-128"/>
                <a:ea typeface="BIZ UDゴシック" panose="020B0400000000000000" pitchFamily="49" charset="-128"/>
              </a:rPr>
              <a:t>1-C</a:t>
            </a:r>
            <a:endParaRPr lang="en-US" sz="3970"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385320" y="1556507"/>
            <a:ext cx="553498"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7300" y="312913"/>
            <a:ext cx="7920000" cy="984885"/>
          </a:xfrm>
          <a:prstGeom prst="rect">
            <a:avLst/>
          </a:prstGeom>
        </p:spPr>
        <p:txBody>
          <a:bodyPr wrap="squar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BIZ UDゴシック" panose="020B0400000000000000" pitchFamily="49" charset="-128"/>
                <a:ea typeface="BIZ UDゴシック" panose="020B0400000000000000" pitchFamily="49" charset="-128"/>
              </a:rPr>
              <a:t>電話の使い方</a:t>
            </a:r>
          </a:p>
          <a:p>
            <a:r>
              <a:rPr kumimoji="0" lang="en-US" altLang="ja-JP" sz="3200" kern="0" dirty="0">
                <a:latin typeface="BIZ UDゴシック" panose="020B0400000000000000" pitchFamily="49" charset="-128"/>
                <a:ea typeface="BIZ UDゴシック" panose="020B0400000000000000" pitchFamily="49" charset="-128"/>
              </a:rPr>
              <a:t>Siri</a:t>
            </a:r>
            <a:r>
              <a:rPr kumimoji="0" lang="ja-JP" altLang="en-US" sz="3200" kern="0" dirty="0">
                <a:latin typeface="BIZ UDゴシック" panose="020B0400000000000000" pitchFamily="49" charset="-128"/>
                <a:ea typeface="BIZ UDゴシック" panose="020B0400000000000000" pitchFamily="49" charset="-128"/>
              </a:rPr>
              <a:t>を使った電話の掛け方</a:t>
            </a:r>
          </a:p>
        </p:txBody>
      </p:sp>
      <p:sp>
        <p:nvSpPr>
          <p:cNvPr id="54" name="テキスト ボックス 53">
            <a:extLst>
              <a:ext uri="{FF2B5EF4-FFF2-40B4-BE49-F238E27FC236}">
                <a16:creationId xmlns:a16="http://schemas.microsoft.com/office/drawing/2014/main" id="{CB49881E-A484-4637-98CC-DE51C43BB39A}"/>
              </a:ext>
            </a:extLst>
          </p:cNvPr>
          <p:cNvSpPr txBox="1"/>
          <p:nvPr/>
        </p:nvSpPr>
        <p:spPr>
          <a:xfrm>
            <a:off x="940694" y="1540846"/>
            <a:ext cx="3606420" cy="646331"/>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｢03-</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に電話</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と告げます。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C7350C44-54E8-4F9B-A348-DCA28F08D26B}"/>
              </a:ext>
            </a:extLst>
          </p:cNvPr>
          <p:cNvSpPr txBox="1"/>
          <p:nvPr/>
        </p:nvSpPr>
        <p:spPr>
          <a:xfrm>
            <a:off x="850900" y="5838825"/>
            <a:ext cx="8991600" cy="600164"/>
          </a:xfrm>
          <a:prstGeom prst="rect">
            <a:avLst/>
          </a:prstGeom>
          <a:solidFill>
            <a:srgbClr val="FFFF99"/>
          </a:solidFill>
          <a:ln w="31750">
            <a:solidFill>
              <a:schemeClr val="tx1"/>
            </a:solidFill>
            <a:prstDash val="solid"/>
          </a:ln>
        </p:spPr>
        <p:txBody>
          <a:bodyPr wrap="square" tIns="0">
            <a:spAutoFit/>
          </a:bodyPr>
          <a:lstStyle/>
          <a:p>
            <a:pPr algn="just" defTabSz="8786813">
              <a:spcBef>
                <a:spcPts val="600"/>
              </a:spcBef>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を使って電話番号で発信する場合、</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はっきりした口調でゆっくりと話す</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のがコツです。早口で話してしまうと誤った番号で認識する場合があります。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3" name="図 2">
            <a:extLst>
              <a:ext uri="{FF2B5EF4-FFF2-40B4-BE49-F238E27FC236}">
                <a16:creationId xmlns:a16="http://schemas.microsoft.com/office/drawing/2014/main" id="{AEE35B56-7A57-466B-AAE4-2E6AB70A488B}"/>
              </a:ext>
            </a:extLst>
          </p:cNvPr>
          <p:cNvPicPr>
            <a:picLocks noChangeAspect="1"/>
          </p:cNvPicPr>
          <p:nvPr/>
        </p:nvPicPr>
        <p:blipFill>
          <a:blip r:embed="rId3"/>
          <a:stretch>
            <a:fillRect/>
          </a:stretch>
        </p:blipFill>
        <p:spPr>
          <a:xfrm>
            <a:off x="841464" y="2331753"/>
            <a:ext cx="1561016" cy="3382202"/>
          </a:xfrm>
          <a:prstGeom prst="rect">
            <a:avLst/>
          </a:prstGeom>
        </p:spPr>
      </p:pic>
      <p:pic>
        <p:nvPicPr>
          <p:cNvPr id="6" name="図 5">
            <a:extLst>
              <a:ext uri="{FF2B5EF4-FFF2-40B4-BE49-F238E27FC236}">
                <a16:creationId xmlns:a16="http://schemas.microsoft.com/office/drawing/2014/main" id="{2EBC9AD2-B6F9-4B87-B418-C051F02B7F22}"/>
              </a:ext>
            </a:extLst>
          </p:cNvPr>
          <p:cNvPicPr>
            <a:picLocks noChangeAspect="1"/>
          </p:cNvPicPr>
          <p:nvPr/>
        </p:nvPicPr>
        <p:blipFill>
          <a:blip r:embed="rId4"/>
          <a:stretch>
            <a:fillRect/>
          </a:stretch>
        </p:blipFill>
        <p:spPr>
          <a:xfrm>
            <a:off x="2743904" y="2331753"/>
            <a:ext cx="1561016" cy="3382202"/>
          </a:xfrm>
          <a:prstGeom prst="rect">
            <a:avLst/>
          </a:prstGeom>
        </p:spPr>
      </p:pic>
      <p:sp>
        <p:nvSpPr>
          <p:cNvPr id="17" name="正方形/長方形 16">
            <a:extLst>
              <a:ext uri="{FF2B5EF4-FFF2-40B4-BE49-F238E27FC236}">
                <a16:creationId xmlns:a16="http://schemas.microsoft.com/office/drawing/2014/main" id="{A0FFFADA-74D9-4974-87B4-B27131F6CDF0}"/>
              </a:ext>
            </a:extLst>
          </p:cNvPr>
          <p:cNvSpPr/>
          <p:nvPr/>
        </p:nvSpPr>
        <p:spPr>
          <a:xfrm>
            <a:off x="4629572" y="2402159"/>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18" name="テキスト ボックス 17">
            <a:extLst>
              <a:ext uri="{FF2B5EF4-FFF2-40B4-BE49-F238E27FC236}">
                <a16:creationId xmlns:a16="http://schemas.microsoft.com/office/drawing/2014/main" id="{07FC929B-DDE4-403C-BB8E-B96B7A8EF607}"/>
              </a:ext>
            </a:extLst>
          </p:cNvPr>
          <p:cNvSpPr txBox="1"/>
          <p:nvPr/>
        </p:nvSpPr>
        <p:spPr>
          <a:xfrm>
            <a:off x="6080363" y="1584276"/>
            <a:ext cx="4126970" cy="646331"/>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2" name="グループ化 1">
            <a:extLst>
              <a:ext uri="{FF2B5EF4-FFF2-40B4-BE49-F238E27FC236}">
                <a16:creationId xmlns:a16="http://schemas.microsoft.com/office/drawing/2014/main" id="{20A75122-370D-41B3-8522-563BA83DD5B0}"/>
              </a:ext>
            </a:extLst>
          </p:cNvPr>
          <p:cNvGrpSpPr/>
          <p:nvPr/>
        </p:nvGrpSpPr>
        <p:grpSpPr>
          <a:xfrm>
            <a:off x="7861300" y="2331753"/>
            <a:ext cx="1561016" cy="3382202"/>
            <a:chOff x="7299956" y="2304223"/>
            <a:chExt cx="1561016" cy="3382202"/>
          </a:xfrm>
        </p:grpSpPr>
        <p:pic>
          <p:nvPicPr>
            <p:cNvPr id="20" name="図 19">
              <a:extLst>
                <a:ext uri="{FF2B5EF4-FFF2-40B4-BE49-F238E27FC236}">
                  <a16:creationId xmlns:a16="http://schemas.microsoft.com/office/drawing/2014/main" id="{2D11DE3F-E290-4850-ACD4-784015FCE11A}"/>
                </a:ext>
              </a:extLst>
            </p:cNvPr>
            <p:cNvPicPr>
              <a:picLocks noChangeAspect="1"/>
            </p:cNvPicPr>
            <p:nvPr/>
          </p:nvPicPr>
          <p:blipFill>
            <a:blip r:embed="rId4"/>
            <a:stretch>
              <a:fillRect/>
            </a:stretch>
          </p:blipFill>
          <p:spPr>
            <a:xfrm>
              <a:off x="7299956" y="2304223"/>
              <a:ext cx="1561016" cy="3382202"/>
            </a:xfrm>
            <a:prstGeom prst="rect">
              <a:avLst/>
            </a:prstGeom>
          </p:spPr>
        </p:pic>
        <p:pic>
          <p:nvPicPr>
            <p:cNvPr id="21" name="図 20">
              <a:extLst>
                <a:ext uri="{FF2B5EF4-FFF2-40B4-BE49-F238E27FC236}">
                  <a16:creationId xmlns:a16="http://schemas.microsoft.com/office/drawing/2014/main" id="{75F262C5-6C30-4DAE-B43B-9840F022D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387" y="3523630"/>
              <a:ext cx="1217113" cy="1217113"/>
            </a:xfrm>
            <a:prstGeom prst="rect">
              <a:avLst/>
            </a:prstGeom>
          </p:spPr>
        </p:pic>
        <p:cxnSp>
          <p:nvCxnSpPr>
            <p:cNvPr id="22" name="直線コネクタ 21">
              <a:extLst>
                <a:ext uri="{FF2B5EF4-FFF2-40B4-BE49-F238E27FC236}">
                  <a16:creationId xmlns:a16="http://schemas.microsoft.com/office/drawing/2014/main" id="{9B460C2F-FA00-4354-81AB-79E71F026185}"/>
                </a:ext>
              </a:extLst>
            </p:cNvPr>
            <p:cNvCxnSpPr/>
            <p:nvPr/>
          </p:nvCxnSpPr>
          <p:spPr>
            <a:xfrm>
              <a:off x="8089900" y="316504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5F71C802-9736-451B-9E2C-55A0BE893D60}"/>
                </a:ext>
              </a:extLst>
            </p:cNvPr>
            <p:cNvCxnSpPr>
              <a:cxnSpLocks/>
            </p:cNvCxnSpPr>
            <p:nvPr/>
          </p:nvCxnSpPr>
          <p:spPr>
            <a:xfrm rot="2700000">
              <a:off x="8309080" y="323922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D6193A0D-04C8-4B9C-998E-DEBC7E122611}"/>
                </a:ext>
              </a:extLst>
            </p:cNvPr>
            <p:cNvCxnSpPr>
              <a:cxnSpLocks/>
            </p:cNvCxnSpPr>
            <p:nvPr/>
          </p:nvCxnSpPr>
          <p:spPr>
            <a:xfrm rot="18900000">
              <a:off x="7848459" y="3234285"/>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AA84644D-AB7C-4192-AC9B-ECFB7F67EE9C}"/>
                </a:ext>
              </a:extLst>
            </p:cNvPr>
            <p:cNvCxnSpPr>
              <a:cxnSpLocks/>
            </p:cNvCxnSpPr>
            <p:nvPr/>
          </p:nvCxnSpPr>
          <p:spPr>
            <a:xfrm rot="5400000">
              <a:off x="8391307" y="3473232"/>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45CE2D09-0353-472B-A8E2-194D7408692C}"/>
                </a:ext>
              </a:extLst>
            </p:cNvPr>
            <p:cNvCxnSpPr>
              <a:cxnSpLocks/>
            </p:cNvCxnSpPr>
            <p:nvPr/>
          </p:nvCxnSpPr>
          <p:spPr>
            <a:xfrm rot="16200000">
              <a:off x="7738297" y="3473231"/>
              <a:ext cx="0" cy="311585"/>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pic>
          <p:nvPicPr>
            <p:cNvPr id="28" name="図 27">
              <a:extLst>
                <a:ext uri="{FF2B5EF4-FFF2-40B4-BE49-F238E27FC236}">
                  <a16:creationId xmlns:a16="http://schemas.microsoft.com/office/drawing/2014/main" id="{323247F3-5B5A-4710-BB7D-FC70AB545403}"/>
                </a:ext>
              </a:extLst>
            </p:cNvPr>
            <p:cNvPicPr>
              <a:picLocks noChangeAspect="1"/>
            </p:cNvPicPr>
            <p:nvPr/>
          </p:nvPicPr>
          <p:blipFill>
            <a:blip r:embed="rId6"/>
            <a:stretch>
              <a:fillRect/>
            </a:stretch>
          </p:blipFill>
          <p:spPr>
            <a:xfrm>
              <a:off x="7914351" y="2867025"/>
              <a:ext cx="365539" cy="144000"/>
            </a:xfrm>
            <a:prstGeom prst="rect">
              <a:avLst/>
            </a:prstGeom>
          </p:spPr>
        </p:pic>
      </p:grpSp>
      <p:sp>
        <p:nvSpPr>
          <p:cNvPr id="29" name="テキスト ボックス 28">
            <a:extLst>
              <a:ext uri="{FF2B5EF4-FFF2-40B4-BE49-F238E27FC236}">
                <a16:creationId xmlns:a16="http://schemas.microsoft.com/office/drawing/2014/main" id="{89602F01-4CE8-4A2F-8BA5-7547D0BE2C4E}"/>
              </a:ext>
            </a:extLst>
          </p:cNvPr>
          <p:cNvSpPr txBox="1"/>
          <p:nvPr/>
        </p:nvSpPr>
        <p:spPr>
          <a:xfrm>
            <a:off x="4689157" y="3084406"/>
            <a:ext cx="2764255" cy="2130565"/>
          </a:xfrm>
          <a:prstGeom prst="rect">
            <a:avLst/>
          </a:prstGeom>
          <a:noFill/>
          <a:ln w="38100">
            <a:solidFill>
              <a:srgbClr val="FF0000"/>
            </a:solidFill>
            <a:prstDash val="sysDash"/>
          </a:ln>
        </p:spPr>
        <p:txBody>
          <a:bodyPr wrap="square" tIns="144000">
            <a:spAutoFit/>
          </a:bodyPr>
          <a:lstStyle/>
          <a:p>
            <a:pPr algn="just">
              <a:spcBef>
                <a:spcPts val="600"/>
              </a:spcBef>
            </a:pP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電話の発信前に</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が発信番号を復唱します。番号に間違いがあったら、すぐにホームボタンやサイドボタンを押します。発信がキャンセルされます。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0" name="正方形/長方形 29">
            <a:extLst>
              <a:ext uri="{FF2B5EF4-FFF2-40B4-BE49-F238E27FC236}">
                <a16:creationId xmlns:a16="http://schemas.microsoft.com/office/drawing/2014/main" id="{301E1CF0-933F-9D24-4326-017D938F7A03}"/>
              </a:ext>
            </a:extLst>
          </p:cNvPr>
          <p:cNvSpPr/>
          <p:nvPr/>
        </p:nvSpPr>
        <p:spPr>
          <a:xfrm>
            <a:off x="5526015" y="1571625"/>
            <a:ext cx="550595"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Tree>
    <p:extLst>
      <p:ext uri="{BB962C8B-B14F-4D97-AF65-F5344CB8AC3E}">
        <p14:creationId xmlns:p14="http://schemas.microsoft.com/office/powerpoint/2010/main" val="250371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グラフィカル ユーザー インターフェイス, テーブル&#10;&#10;中程度の精度で自動的に生成された説明">
            <a:extLst>
              <a:ext uri="{FF2B5EF4-FFF2-40B4-BE49-F238E27FC236}">
                <a16:creationId xmlns:a16="http://schemas.microsoft.com/office/drawing/2014/main" id="{8BFEC0B2-1F30-1466-0410-1D3EF93F9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617" y="3517590"/>
            <a:ext cx="1540041" cy="3332806"/>
          </a:xfrm>
          <a:prstGeom prst="rect">
            <a:avLst/>
          </a:prstGeom>
          <a:ln>
            <a:solidFill>
              <a:schemeClr val="tx1"/>
            </a:solidFill>
          </a:ln>
        </p:spPr>
      </p:pic>
      <p:sp>
        <p:nvSpPr>
          <p:cNvPr id="4" name="Title 1"/>
          <p:cNvSpPr txBox="1">
            <a:spLocks/>
          </p:cNvSpPr>
          <p:nvPr/>
        </p:nvSpPr>
        <p:spPr>
          <a:xfrm>
            <a:off x="981378" y="487321"/>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17190" y="317052"/>
            <a:ext cx="7920000"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p>
          <a:p>
            <a:r>
              <a:rPr lang="ja-JP" altLang="en-US" dirty="0">
                <a:latin typeface="BIZ UDゴシック" panose="020B0400000000000000" pitchFamily="49" charset="-128"/>
                <a:ea typeface="BIZ UDゴシック" panose="020B0400000000000000" pitchFamily="49" charset="-128"/>
              </a:rPr>
              <a:t>連絡先アプリを使った電話の掛け方</a:t>
            </a:r>
          </a:p>
        </p:txBody>
      </p:sp>
      <p:sp>
        <p:nvSpPr>
          <p:cNvPr id="32" name="正方形/長方形 31">
            <a:extLst>
              <a:ext uri="{FF2B5EF4-FFF2-40B4-BE49-F238E27FC236}">
                <a16:creationId xmlns:a16="http://schemas.microsoft.com/office/drawing/2014/main" id="{1660FD4C-49F3-4A9B-BC7E-C44218434C11}"/>
              </a:ext>
            </a:extLst>
          </p:cNvPr>
          <p:cNvSpPr/>
          <p:nvPr/>
        </p:nvSpPr>
        <p:spPr>
          <a:xfrm>
            <a:off x="300642" y="1474271"/>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❶</a:t>
            </a:r>
            <a:endParaRPr lang="en-US" altLang="ja-JP" sz="3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3" name="正方形/長方形 32">
            <a:extLst>
              <a:ext uri="{FF2B5EF4-FFF2-40B4-BE49-F238E27FC236}">
                <a16:creationId xmlns:a16="http://schemas.microsoft.com/office/drawing/2014/main" id="{13F0FAD7-D4F3-4BED-94D5-0A54DA889661}"/>
              </a:ext>
            </a:extLst>
          </p:cNvPr>
          <p:cNvSpPr/>
          <p:nvPr/>
        </p:nvSpPr>
        <p:spPr>
          <a:xfrm>
            <a:off x="2769766" y="1429348"/>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❷</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38" name="テキスト ボックス 37">
            <a:extLst>
              <a:ext uri="{FF2B5EF4-FFF2-40B4-BE49-F238E27FC236}">
                <a16:creationId xmlns:a16="http://schemas.microsoft.com/office/drawing/2014/main" id="{8629D9DA-ADBA-4656-9E30-CCAB95865864}"/>
              </a:ext>
            </a:extLst>
          </p:cNvPr>
          <p:cNvSpPr txBox="1"/>
          <p:nvPr/>
        </p:nvSpPr>
        <p:spPr>
          <a:xfrm>
            <a:off x="742983" y="1495425"/>
            <a:ext cx="2026783" cy="923330"/>
          </a:xfrm>
          <a:prstGeom prst="rect">
            <a:avLst/>
          </a:prstGeom>
          <a:noFill/>
        </p:spPr>
        <p:txBody>
          <a:bodyPr wrap="square">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を起動して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連絡先を開いて</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と声をか</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け</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27712584-75CF-406D-B752-3883F95C7027}"/>
              </a:ext>
            </a:extLst>
          </p:cNvPr>
          <p:cNvSpPr txBox="1"/>
          <p:nvPr/>
        </p:nvSpPr>
        <p:spPr>
          <a:xfrm>
            <a:off x="3212993" y="1506443"/>
            <a:ext cx="2037433" cy="1477328"/>
          </a:xfrm>
          <a:prstGeom prst="rect">
            <a:avLst/>
          </a:prstGeom>
          <a:noFill/>
        </p:spPr>
        <p:txBody>
          <a:bodyPr wrap="square">
            <a:spAutoFit/>
          </a:bodyPr>
          <a:lstStyle/>
          <a:p>
            <a:pPr marL="0" marR="0">
              <a:spcBef>
                <a:spcPts val="0"/>
              </a:spcBef>
              <a:spcAft>
                <a:spcPts val="0"/>
              </a:spcAft>
            </a:pPr>
            <a:r>
              <a:rPr lang="ja-JP" altLang="en-US" sz="1800" b="1" dirty="0">
                <a:effectLst/>
                <a:latin typeface="BIZ UDゴシック" panose="020B0400000000000000" pitchFamily="49" charset="-128"/>
                <a:ea typeface="BIZ UDゴシック" panose="020B0400000000000000" pitchFamily="49" charset="-128"/>
              </a:rPr>
              <a:t>画面の上側の「検索フィールド」を探してから１本指で右にスワイプします。</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8" name="矢印: 右 47">
            <a:extLst>
              <a:ext uri="{FF2B5EF4-FFF2-40B4-BE49-F238E27FC236}">
                <a16:creationId xmlns:a16="http://schemas.microsoft.com/office/drawing/2014/main" id="{CA0D7B03-B951-497E-979F-74A0C43B86C4}"/>
              </a:ext>
            </a:extLst>
          </p:cNvPr>
          <p:cNvSpPr/>
          <p:nvPr/>
        </p:nvSpPr>
        <p:spPr>
          <a:xfrm>
            <a:off x="2546679" y="4685474"/>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50" name="図 49">
            <a:extLst>
              <a:ext uri="{FF2B5EF4-FFF2-40B4-BE49-F238E27FC236}">
                <a16:creationId xmlns:a16="http://schemas.microsoft.com/office/drawing/2014/main" id="{EBE559DF-665E-4C52-9478-02B612C619BC}"/>
              </a:ext>
            </a:extLst>
          </p:cNvPr>
          <p:cNvPicPr>
            <a:picLocks noChangeAspect="1"/>
          </p:cNvPicPr>
          <p:nvPr/>
        </p:nvPicPr>
        <p:blipFill>
          <a:blip r:embed="rId4"/>
          <a:stretch>
            <a:fillRect/>
          </a:stretch>
        </p:blipFill>
        <p:spPr>
          <a:xfrm>
            <a:off x="8111219" y="3474162"/>
            <a:ext cx="1535493" cy="3315463"/>
          </a:xfrm>
          <a:prstGeom prst="rect">
            <a:avLst/>
          </a:prstGeom>
          <a:ln w="12700">
            <a:solidFill>
              <a:schemeClr val="tx1"/>
            </a:solidFill>
          </a:ln>
        </p:spPr>
      </p:pic>
      <p:sp>
        <p:nvSpPr>
          <p:cNvPr id="76" name="正方形/長方形 75">
            <a:extLst>
              <a:ext uri="{FF2B5EF4-FFF2-40B4-BE49-F238E27FC236}">
                <a16:creationId xmlns:a16="http://schemas.microsoft.com/office/drawing/2014/main" id="{1E24EA26-3FAA-45DB-B4E9-E1BC6E221643}"/>
              </a:ext>
            </a:extLst>
          </p:cNvPr>
          <p:cNvSpPr/>
          <p:nvPr/>
        </p:nvSpPr>
        <p:spPr>
          <a:xfrm>
            <a:off x="5222166"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❸</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77" name="テキスト ボックス 76">
            <a:extLst>
              <a:ext uri="{FF2B5EF4-FFF2-40B4-BE49-F238E27FC236}">
                <a16:creationId xmlns:a16="http://schemas.microsoft.com/office/drawing/2014/main" id="{E121E9ED-EB80-487C-81CD-6D5DD252357F}"/>
              </a:ext>
            </a:extLst>
          </p:cNvPr>
          <p:cNvSpPr txBox="1"/>
          <p:nvPr/>
        </p:nvSpPr>
        <p:spPr>
          <a:xfrm>
            <a:off x="5682117" y="1495425"/>
            <a:ext cx="4617583" cy="1477328"/>
          </a:xfrm>
          <a:prstGeom prst="rect">
            <a:avLst/>
          </a:prstGeom>
          <a:noFill/>
        </p:spPr>
        <p:txBody>
          <a:bodyPr wrap="square">
            <a:spAutoFit/>
          </a:bodyPr>
          <a:lstStyle/>
          <a:p>
            <a:pPr marL="0" marR="0">
              <a:spcBef>
                <a:spcPts val="0"/>
              </a:spcBef>
              <a:spcAft>
                <a:spcPts val="0"/>
              </a:spcAft>
            </a:pPr>
            <a:r>
              <a:rPr lang="ja-JP" altLang="en-US" sz="1800" b="1" dirty="0">
                <a:effectLst/>
                <a:latin typeface="BIZ UDゴシック" panose="020B0400000000000000" pitchFamily="49" charset="-128"/>
                <a:ea typeface="BIZ UDゴシック" panose="020B0400000000000000" pitchFamily="49" charset="-128"/>
              </a:rPr>
              <a:t>「セクションの索引」と読み上げたら１本指の下スワイプで</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あ</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か</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さ</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た</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な</a:t>
            </a:r>
            <a:r>
              <a:rPr lang="en-US" altLang="ja-JP" sz="1800" b="1" dirty="0">
                <a:effectLst/>
                <a:latin typeface="BIZ UDゴシック" panose="020B0400000000000000" pitchFamily="49" charset="-128"/>
                <a:ea typeface="BIZ UDゴシック" panose="020B0400000000000000" pitchFamily="49" charset="-128"/>
              </a:rPr>
              <a:t>｣…</a:t>
            </a:r>
            <a:r>
              <a:rPr lang="ja-JP" altLang="en-US" sz="1800" b="1" dirty="0">
                <a:effectLst/>
                <a:latin typeface="BIZ UDゴシック" panose="020B0400000000000000" pitchFamily="49" charset="-128"/>
                <a:ea typeface="BIZ UDゴシック" panose="020B0400000000000000" pitchFamily="49" charset="-128"/>
              </a:rPr>
              <a:t>のように五十音順に飛ばして相手を探します。</a:t>
            </a:r>
            <a:r>
              <a:rPr lang="ja-JP" altLang="en-US" sz="1800" b="1" dirty="0">
                <a:solidFill>
                  <a:srgbClr val="000000"/>
                </a:solidFill>
                <a:effectLst/>
                <a:latin typeface="BIZ UDゴシック" panose="020B0400000000000000" pitchFamily="49" charset="-128"/>
                <a:ea typeface="BIZ UDゴシック" panose="020B0400000000000000" pitchFamily="49" charset="-128"/>
              </a:rPr>
              <a:t>相手を見つけたらダブルタップして、その方の詳細情報に進みます。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8" name="矢印: 右 77">
            <a:extLst>
              <a:ext uri="{FF2B5EF4-FFF2-40B4-BE49-F238E27FC236}">
                <a16:creationId xmlns:a16="http://schemas.microsoft.com/office/drawing/2014/main" id="{26D8A130-E59D-4980-B621-18B8F147DFBD}"/>
              </a:ext>
            </a:extLst>
          </p:cNvPr>
          <p:cNvSpPr/>
          <p:nvPr/>
        </p:nvSpPr>
        <p:spPr>
          <a:xfrm>
            <a:off x="5040470" y="4685475"/>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79" name="矢印: 右 78">
            <a:extLst>
              <a:ext uri="{FF2B5EF4-FFF2-40B4-BE49-F238E27FC236}">
                <a16:creationId xmlns:a16="http://schemas.microsoft.com/office/drawing/2014/main" id="{94BD7B5B-8225-4B52-A339-B68B7BC1CB2F}"/>
              </a:ext>
            </a:extLst>
          </p:cNvPr>
          <p:cNvSpPr/>
          <p:nvPr/>
        </p:nvSpPr>
        <p:spPr>
          <a:xfrm>
            <a:off x="7571049" y="4677060"/>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 name="四角形: 角を丸くする 1">
            <a:extLst>
              <a:ext uri="{FF2B5EF4-FFF2-40B4-BE49-F238E27FC236}">
                <a16:creationId xmlns:a16="http://schemas.microsoft.com/office/drawing/2014/main" id="{6D013076-FCCB-C514-D681-07E3A86A0A2D}"/>
              </a:ext>
            </a:extLst>
          </p:cNvPr>
          <p:cNvSpPr/>
          <p:nvPr/>
        </p:nvSpPr>
        <p:spPr>
          <a:xfrm>
            <a:off x="352380" y="2518954"/>
            <a:ext cx="2860613" cy="736647"/>
          </a:xfrm>
          <a:prstGeom prst="roundRect">
            <a:avLst>
              <a:gd name="adj" fmla="val 260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spcBef>
                <a:spcPts val="0"/>
              </a:spcBef>
              <a:spcAft>
                <a:spcPts val="0"/>
              </a:spcAft>
            </a:pPr>
            <a:r>
              <a:rPr lang="ja-JP" altLang="en-US" sz="1400" b="1" dirty="0">
                <a:solidFill>
                  <a:srgbClr val="000000"/>
                </a:solidFill>
                <a:effectLst/>
                <a:latin typeface="BIZ UDゴシック" panose="020B0400000000000000" pitchFamily="49" charset="-128"/>
                <a:ea typeface="BIZ UDゴシック" panose="020B0400000000000000" pitchFamily="49" charset="-128"/>
              </a:rPr>
              <a:t>連絡先アプリはホーム画面からジェスチャー操作でも開けます</a:t>
            </a:r>
            <a:r>
              <a:rPr lang="ja-JP" altLang="en-US" sz="1800" b="1" dirty="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b="1" dirty="0">
              <a:effectLst/>
              <a:latin typeface="Century" panose="02040604050505020304" pitchFamily="18" charset="0"/>
            </a:endParaRPr>
          </a:p>
        </p:txBody>
      </p:sp>
      <p:pic>
        <p:nvPicPr>
          <p:cNvPr id="5" name="図 4" descr="テーブル&#10;&#10;自動的に生成された説明">
            <a:extLst>
              <a:ext uri="{FF2B5EF4-FFF2-40B4-BE49-F238E27FC236}">
                <a16:creationId xmlns:a16="http://schemas.microsoft.com/office/drawing/2014/main" id="{60FDF3D3-91A6-9C3E-81ED-521B19D26A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82" y="3527431"/>
            <a:ext cx="1535493" cy="3322965"/>
          </a:xfrm>
          <a:prstGeom prst="rect">
            <a:avLst/>
          </a:prstGeom>
          <a:ln>
            <a:solidFill>
              <a:schemeClr val="tx1"/>
            </a:solidFill>
          </a:ln>
        </p:spPr>
      </p:pic>
      <p:pic>
        <p:nvPicPr>
          <p:cNvPr id="9" name="図 8" descr="グラフィカル ユーザー インターフェイス, テーブル&#10;&#10;中程度の精度で自動的に生成された説明">
            <a:extLst>
              <a:ext uri="{FF2B5EF4-FFF2-40B4-BE49-F238E27FC236}">
                <a16:creationId xmlns:a16="http://schemas.microsoft.com/office/drawing/2014/main" id="{C73A2A04-8C33-23C2-C55C-84AE507DF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7807" y="3517590"/>
            <a:ext cx="1535493" cy="3322965"/>
          </a:xfrm>
          <a:prstGeom prst="rect">
            <a:avLst/>
          </a:prstGeom>
          <a:ln>
            <a:solidFill>
              <a:schemeClr val="tx1"/>
            </a:solidFill>
          </a:ln>
        </p:spPr>
      </p:pic>
      <p:sp>
        <p:nvSpPr>
          <p:cNvPr id="6" name="正方形/長方形 5">
            <a:extLst>
              <a:ext uri="{FF2B5EF4-FFF2-40B4-BE49-F238E27FC236}">
                <a16:creationId xmlns:a16="http://schemas.microsoft.com/office/drawing/2014/main" id="{053AC9EA-E472-1231-93C3-D7D36628474E}"/>
              </a:ext>
            </a:extLst>
          </p:cNvPr>
          <p:cNvSpPr/>
          <p:nvPr/>
        </p:nvSpPr>
        <p:spPr>
          <a:xfrm>
            <a:off x="774699" y="4238625"/>
            <a:ext cx="1261241" cy="2286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2E840A5-41C3-75B5-BDE1-02E9AE37BEFA}"/>
              </a:ext>
            </a:extLst>
          </p:cNvPr>
          <p:cNvSpPr/>
          <p:nvPr/>
        </p:nvSpPr>
        <p:spPr>
          <a:xfrm>
            <a:off x="3275834" y="4160519"/>
            <a:ext cx="423041" cy="235458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23F8A06C-6E4A-C043-7F15-B0686FED4FEF}"/>
              </a:ext>
            </a:extLst>
          </p:cNvPr>
          <p:cNvSpPr/>
          <p:nvPr/>
        </p:nvSpPr>
        <p:spPr>
          <a:xfrm>
            <a:off x="5796018" y="4363134"/>
            <a:ext cx="1303282" cy="215196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C111F91-07B4-D01A-0CFE-D145F7BCB2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5500" y="5197148"/>
            <a:ext cx="1251283" cy="1038042"/>
          </a:xfrm>
          <a:prstGeom prst="rect">
            <a:avLst/>
          </a:prstGeom>
        </p:spPr>
      </p:pic>
      <p:cxnSp>
        <p:nvCxnSpPr>
          <p:cNvPr id="10" name="直線コネクタ 9">
            <a:extLst>
              <a:ext uri="{FF2B5EF4-FFF2-40B4-BE49-F238E27FC236}">
                <a16:creationId xmlns:a16="http://schemas.microsoft.com/office/drawing/2014/main" id="{F0F7FEB1-CCC8-70CD-601C-763AED80F27E}"/>
              </a:ext>
            </a:extLst>
          </p:cNvPr>
          <p:cNvCxnSpPr>
            <a:cxnSpLocks/>
          </p:cNvCxnSpPr>
          <p:nvPr/>
        </p:nvCxnSpPr>
        <p:spPr>
          <a:xfrm>
            <a:off x="3484670" y="4467225"/>
            <a:ext cx="822148"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22F3C633-A211-29EB-BDB8-4FAC0F2F93BE}"/>
              </a:ext>
            </a:extLst>
          </p:cNvPr>
          <p:cNvCxnSpPr>
            <a:cxnSpLocks/>
          </p:cNvCxnSpPr>
          <p:nvPr/>
        </p:nvCxnSpPr>
        <p:spPr>
          <a:xfrm>
            <a:off x="3649099" y="4582717"/>
            <a:ext cx="657717"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07582EA-AAFE-2FD9-5164-E17638F95224}"/>
              </a:ext>
            </a:extLst>
          </p:cNvPr>
          <p:cNvCxnSpPr>
            <a:cxnSpLocks/>
          </p:cNvCxnSpPr>
          <p:nvPr/>
        </p:nvCxnSpPr>
        <p:spPr>
          <a:xfrm>
            <a:off x="3813529" y="4698209"/>
            <a:ext cx="493288"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5" name="矢印: 右 14">
            <a:extLst>
              <a:ext uri="{FF2B5EF4-FFF2-40B4-BE49-F238E27FC236}">
                <a16:creationId xmlns:a16="http://schemas.microsoft.com/office/drawing/2014/main" id="{F1EC5CE5-5D13-2506-3AD7-1FF96D323B9F}"/>
              </a:ext>
            </a:extLst>
          </p:cNvPr>
          <p:cNvSpPr/>
          <p:nvPr/>
        </p:nvSpPr>
        <p:spPr>
          <a:xfrm>
            <a:off x="3567431" y="4929193"/>
            <a:ext cx="657717" cy="23981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pic>
        <p:nvPicPr>
          <p:cNvPr id="16" name="図 15">
            <a:extLst>
              <a:ext uri="{FF2B5EF4-FFF2-40B4-BE49-F238E27FC236}">
                <a16:creationId xmlns:a16="http://schemas.microsoft.com/office/drawing/2014/main" id="{AE28BFAF-8D4C-BB41-C4EE-E85E15CE4F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725" y="4645358"/>
            <a:ext cx="1054369" cy="888667"/>
          </a:xfrm>
          <a:prstGeom prst="rect">
            <a:avLst/>
          </a:prstGeom>
          <a:ln>
            <a:noFill/>
          </a:ln>
        </p:spPr>
      </p:pic>
      <p:cxnSp>
        <p:nvCxnSpPr>
          <p:cNvPr id="17" name="直線コネクタ 16">
            <a:extLst>
              <a:ext uri="{FF2B5EF4-FFF2-40B4-BE49-F238E27FC236}">
                <a16:creationId xmlns:a16="http://schemas.microsoft.com/office/drawing/2014/main" id="{5D44C80E-E289-9C0F-DB78-2F536721C3AB}"/>
              </a:ext>
            </a:extLst>
          </p:cNvPr>
          <p:cNvCxnSpPr/>
          <p:nvPr/>
        </p:nvCxnSpPr>
        <p:spPr>
          <a:xfrm>
            <a:off x="6424073" y="4428361"/>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69B67367-93C8-A7FB-8519-B887FA58186F}"/>
              </a:ext>
            </a:extLst>
          </p:cNvPr>
          <p:cNvCxnSpPr>
            <a:cxnSpLocks/>
          </p:cNvCxnSpPr>
          <p:nvPr/>
        </p:nvCxnSpPr>
        <p:spPr>
          <a:xfrm rot="2700000">
            <a:off x="6592784" y="4457642"/>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EF2A3FBC-36BE-4592-6646-F2E83F6B2EC0}"/>
              </a:ext>
            </a:extLst>
          </p:cNvPr>
          <p:cNvCxnSpPr>
            <a:cxnSpLocks/>
          </p:cNvCxnSpPr>
          <p:nvPr/>
        </p:nvCxnSpPr>
        <p:spPr>
          <a:xfrm rot="18900000">
            <a:off x="6238224" y="4473283"/>
            <a:ext cx="0" cy="202148"/>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782BD5D8-588A-C635-F365-1BC6C86C7E74}"/>
              </a:ext>
            </a:extLst>
          </p:cNvPr>
          <p:cNvCxnSpPr>
            <a:cxnSpLocks/>
          </p:cNvCxnSpPr>
          <p:nvPr/>
        </p:nvCxnSpPr>
        <p:spPr>
          <a:xfrm rot="5400000">
            <a:off x="6656078" y="4609458"/>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9B2899B8-EBA2-5218-4E86-B079E526685B}"/>
              </a:ext>
            </a:extLst>
          </p:cNvPr>
          <p:cNvCxnSpPr>
            <a:cxnSpLocks/>
          </p:cNvCxnSpPr>
          <p:nvPr/>
        </p:nvCxnSpPr>
        <p:spPr>
          <a:xfrm rot="16200000">
            <a:off x="6153428" y="4609460"/>
            <a:ext cx="0" cy="23984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74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a:extLst>
              <a:ext uri="{FF2B5EF4-FFF2-40B4-BE49-F238E27FC236}">
                <a16:creationId xmlns:a16="http://schemas.microsoft.com/office/drawing/2014/main" id="{73B59884-9CD4-4742-B36C-C26956F6BBED}"/>
              </a:ext>
            </a:extLst>
          </p:cNvPr>
          <p:cNvSpPr txBox="1"/>
          <p:nvPr/>
        </p:nvSpPr>
        <p:spPr>
          <a:xfrm>
            <a:off x="850900" y="5982307"/>
            <a:ext cx="8991600" cy="877163"/>
          </a:xfrm>
          <a:prstGeom prst="rect">
            <a:avLst/>
          </a:prstGeom>
          <a:solidFill>
            <a:srgbClr val="FFFF99"/>
          </a:solidFill>
          <a:ln w="31750">
            <a:solidFill>
              <a:schemeClr val="tx1"/>
            </a:solidFill>
            <a:prstDash val="solid"/>
          </a:ln>
        </p:spPr>
        <p:txBody>
          <a:bodyPr wrap="square" tIns="0">
            <a:spAutoFit/>
          </a:bodyPr>
          <a:lstStyle/>
          <a:p>
            <a:pPr algn="just"/>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がオフであれば、</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○○さんの連絡先を出して</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Siri</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に声をかけることで、連絡先に登録された個人の詳細情報を簡単に呼び出すことが出来ます。必要に応じて</a:t>
            </a:r>
            <a:r>
              <a:rPr lang="en-US" altLang="ja-JP" b="1" kern="100" dirty="0" err="1">
                <a:latin typeface="BIZ UDゴシック" panose="020B0400000000000000" pitchFamily="49" charset="-128"/>
                <a:ea typeface="BIZ UDゴシック" panose="020B0400000000000000" pitchFamily="49" charset="-128"/>
                <a:cs typeface="Times New Roman" panose="02020603050405020304" pitchFamily="18" charset="0"/>
              </a:rPr>
              <a:t>VoiceOver</a:t>
            </a:r>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のオンとオフを切り替えられると便利な場面があります。</a:t>
            </a:r>
            <a:endPar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7872D7D8-973F-4933-B065-BD187D5E6627}"/>
              </a:ext>
            </a:extLst>
          </p:cNvPr>
          <p:cNvSpPr/>
          <p:nvPr/>
        </p:nvSpPr>
        <p:spPr>
          <a:xfrm>
            <a:off x="234700" y="1419225"/>
            <a:ext cx="540000"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0" name="正方形/長方形 19">
            <a:extLst>
              <a:ext uri="{FF2B5EF4-FFF2-40B4-BE49-F238E27FC236}">
                <a16:creationId xmlns:a16="http://schemas.microsoft.com/office/drawing/2014/main" id="{24AA72A6-011B-4ED4-B5A9-6C797E64FCE7}"/>
              </a:ext>
            </a:extLst>
          </p:cNvPr>
          <p:cNvSpPr/>
          <p:nvPr/>
        </p:nvSpPr>
        <p:spPr>
          <a:xfrm>
            <a:off x="5721490" y="1478116"/>
            <a:ext cx="415659" cy="584775"/>
          </a:xfrm>
          <a:prstGeom prst="rect">
            <a:avLst/>
          </a:prstGeom>
        </p:spPr>
        <p:txBody>
          <a:bodyPr wrap="square">
            <a:spAutoFit/>
          </a:bodyPr>
          <a:lstStyle/>
          <a:p>
            <a:r>
              <a:rPr lang="ja-JP" altLang="en-US" sz="3200" b="1" dirty="0">
                <a:solidFill>
                  <a:srgbClr val="009650"/>
                </a:solidFill>
                <a:latin typeface="BIZ UDゴシック" panose="020B0400000000000000" pitchFamily="49" charset="-128"/>
                <a:ea typeface="BIZ UDゴシック" panose="020B0400000000000000" pitchFamily="49" charset="-128"/>
                <a:cs typeface="Meiryo" charset="-128"/>
              </a:rPr>
              <a:t>❺</a:t>
            </a:r>
            <a:endParaRPr lang="en-US" altLang="ja-JP" sz="32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sp>
        <p:nvSpPr>
          <p:cNvPr id="22" name="テキスト ボックス 21">
            <a:extLst>
              <a:ext uri="{FF2B5EF4-FFF2-40B4-BE49-F238E27FC236}">
                <a16:creationId xmlns:a16="http://schemas.microsoft.com/office/drawing/2014/main" id="{600FB183-63DC-4F69-B3F6-67C9D0291A8B}"/>
              </a:ext>
            </a:extLst>
          </p:cNvPr>
          <p:cNvSpPr txBox="1"/>
          <p:nvPr/>
        </p:nvSpPr>
        <p:spPr>
          <a:xfrm>
            <a:off x="647510" y="1495425"/>
            <a:ext cx="4931259" cy="1200329"/>
          </a:xfrm>
          <a:prstGeom prst="rect">
            <a:avLst/>
          </a:prstGeom>
          <a:noFill/>
        </p:spPr>
        <p:txBody>
          <a:bodyPr wrap="square">
            <a:spAutoFit/>
          </a:bodyPr>
          <a:lstStyle/>
          <a:p>
            <a:pPr algn="just"/>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詳細情報が表示されたら、</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自宅</a:t>
            </a:r>
            <a:r>
              <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などのラベル名と一緒に電話番号を読み上げる場所まで右スワイプを繰り返し、ダブルタップして発信します。</a:t>
            </a:r>
            <a:endParaRPr lang="en-US" alt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5EA342C-2BAD-428C-AF54-22F089DA6B6B}"/>
              </a:ext>
            </a:extLst>
          </p:cNvPr>
          <p:cNvSpPr txBox="1"/>
          <p:nvPr/>
        </p:nvSpPr>
        <p:spPr>
          <a:xfrm>
            <a:off x="6265108" y="1532672"/>
            <a:ext cx="3780782" cy="923330"/>
          </a:xfrm>
          <a:prstGeom prst="rect">
            <a:avLst/>
          </a:prstGeom>
          <a:noFill/>
        </p:spPr>
        <p:txBody>
          <a:bodyPr wrap="square">
            <a:spAutoFit/>
          </a:bodyPr>
          <a:lstStyle/>
          <a:p>
            <a:pPr algn="just"/>
            <a:r>
              <a:rPr lang="ja-JP" altLang="en-US" b="1" kern="100" dirty="0">
                <a:latin typeface="BIZ UDゴシック" panose="020B0400000000000000" pitchFamily="49" charset="-128"/>
                <a:ea typeface="BIZ UDゴシック" panose="020B0400000000000000" pitchFamily="49" charset="-128"/>
                <a:cs typeface="Times New Roman" panose="02020603050405020304" pitchFamily="18" charset="0"/>
              </a:rPr>
              <a:t>電話を切る際は、画面上のどこでも良いので２本指でダブルタップします。</a:t>
            </a:r>
            <a:endParaRPr lang="ja-JP"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grpSp>
        <p:nvGrpSpPr>
          <p:cNvPr id="4" name="グループ化 3">
            <a:extLst>
              <a:ext uri="{FF2B5EF4-FFF2-40B4-BE49-F238E27FC236}">
                <a16:creationId xmlns:a16="http://schemas.microsoft.com/office/drawing/2014/main" id="{7F94016F-512A-4A2D-B5FC-4968749F8F7C}"/>
              </a:ext>
            </a:extLst>
          </p:cNvPr>
          <p:cNvGrpSpPr/>
          <p:nvPr/>
        </p:nvGrpSpPr>
        <p:grpSpPr>
          <a:xfrm>
            <a:off x="1090532" y="2743587"/>
            <a:ext cx="1428571" cy="3095238"/>
            <a:chOff x="1261761" y="2514407"/>
            <a:chExt cx="1428571" cy="3095238"/>
          </a:xfrm>
        </p:grpSpPr>
        <p:pic>
          <p:nvPicPr>
            <p:cNvPr id="3" name="図 2">
              <a:extLst>
                <a:ext uri="{FF2B5EF4-FFF2-40B4-BE49-F238E27FC236}">
                  <a16:creationId xmlns:a16="http://schemas.microsoft.com/office/drawing/2014/main" id="{4A65F835-5D3F-4240-8BA2-F95EE4D211D2}"/>
                </a:ext>
              </a:extLst>
            </p:cNvPr>
            <p:cNvPicPr>
              <a:picLocks noChangeAspect="1"/>
            </p:cNvPicPr>
            <p:nvPr/>
          </p:nvPicPr>
          <p:blipFill>
            <a:blip r:embed="rId3"/>
            <a:stretch>
              <a:fillRect/>
            </a:stretch>
          </p:blipFill>
          <p:spPr>
            <a:xfrm>
              <a:off x="1261761" y="2514407"/>
              <a:ext cx="1428571" cy="3095238"/>
            </a:xfrm>
            <a:prstGeom prst="rect">
              <a:avLst/>
            </a:prstGeom>
            <a:ln>
              <a:solidFill>
                <a:schemeClr val="tx1"/>
              </a:solidFill>
            </a:ln>
          </p:spPr>
        </p:pic>
        <p:pic>
          <p:nvPicPr>
            <p:cNvPr id="26" name="図 25">
              <a:extLst>
                <a:ext uri="{FF2B5EF4-FFF2-40B4-BE49-F238E27FC236}">
                  <a16:creationId xmlns:a16="http://schemas.microsoft.com/office/drawing/2014/main" id="{7344AD49-A461-426D-9485-D411D648FD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8736" y="4649299"/>
              <a:ext cx="884729" cy="884726"/>
            </a:xfrm>
            <a:prstGeom prst="rect">
              <a:avLst/>
            </a:prstGeom>
          </p:spPr>
        </p:pic>
        <p:cxnSp>
          <p:nvCxnSpPr>
            <p:cNvPr id="27" name="直線コネクタ 26">
              <a:extLst>
                <a:ext uri="{FF2B5EF4-FFF2-40B4-BE49-F238E27FC236}">
                  <a16:creationId xmlns:a16="http://schemas.microsoft.com/office/drawing/2014/main" id="{6E0BA7AF-E715-4009-87CB-2B57BA54D0F6}"/>
                </a:ext>
              </a:extLst>
            </p:cNvPr>
            <p:cNvCxnSpPr>
              <a:cxnSpLocks/>
            </p:cNvCxnSpPr>
            <p:nvPr/>
          </p:nvCxnSpPr>
          <p:spPr>
            <a:xfrm>
              <a:off x="1337961" y="4653089"/>
              <a:ext cx="581306"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1EB53255-9063-4B3F-BFBD-535FD0AEA37A}"/>
                </a:ext>
              </a:extLst>
            </p:cNvPr>
            <p:cNvCxnSpPr>
              <a:cxnSpLocks/>
            </p:cNvCxnSpPr>
            <p:nvPr/>
          </p:nvCxnSpPr>
          <p:spPr>
            <a:xfrm>
              <a:off x="1454222" y="4751523"/>
              <a:ext cx="465044"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4B976D2E-C272-464B-BCAE-9323C6B65405}"/>
                </a:ext>
              </a:extLst>
            </p:cNvPr>
            <p:cNvCxnSpPr>
              <a:cxnSpLocks/>
            </p:cNvCxnSpPr>
            <p:nvPr/>
          </p:nvCxnSpPr>
          <p:spPr>
            <a:xfrm>
              <a:off x="1570483" y="4849957"/>
              <a:ext cx="348783"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30" name="矢印: 右 29">
              <a:extLst>
                <a:ext uri="{FF2B5EF4-FFF2-40B4-BE49-F238E27FC236}">
                  <a16:creationId xmlns:a16="http://schemas.microsoft.com/office/drawing/2014/main" id="{EED79255-B408-4B87-8760-F6C4B6959205}"/>
                </a:ext>
              </a:extLst>
            </p:cNvPr>
            <p:cNvSpPr/>
            <p:nvPr/>
          </p:nvSpPr>
          <p:spPr>
            <a:xfrm>
              <a:off x="1396478" y="5046826"/>
              <a:ext cx="465044" cy="204396"/>
            </a:xfrm>
            <a:prstGeom prst="rightArrow">
              <a:avLst>
                <a:gd name="adj1" fmla="val 24788"/>
                <a:gd name="adj2" fmla="val 71010"/>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lt1">
                    <a:shade val="30000"/>
                    <a:satMod val="115000"/>
                  </a:schemeClr>
                </a:solidFill>
                <a:latin typeface="BIZ UDゴシック" panose="020B0400000000000000" pitchFamily="49" charset="-128"/>
                <a:ea typeface="BIZ UDゴシック" panose="020B0400000000000000" pitchFamily="49" charset="-128"/>
              </a:endParaRPr>
            </a:p>
          </p:txBody>
        </p:sp>
      </p:grpSp>
      <p:grpSp>
        <p:nvGrpSpPr>
          <p:cNvPr id="5" name="グループ化 4">
            <a:extLst>
              <a:ext uri="{FF2B5EF4-FFF2-40B4-BE49-F238E27FC236}">
                <a16:creationId xmlns:a16="http://schemas.microsoft.com/office/drawing/2014/main" id="{817C5D8B-9515-4E58-A12A-F3B2384C4920}"/>
              </a:ext>
            </a:extLst>
          </p:cNvPr>
          <p:cNvGrpSpPr/>
          <p:nvPr/>
        </p:nvGrpSpPr>
        <p:grpSpPr>
          <a:xfrm>
            <a:off x="3090561" y="2740747"/>
            <a:ext cx="1428571" cy="3095238"/>
            <a:chOff x="3090561" y="2514407"/>
            <a:chExt cx="1428571" cy="3095238"/>
          </a:xfrm>
        </p:grpSpPr>
        <p:pic>
          <p:nvPicPr>
            <p:cNvPr id="24" name="図 23">
              <a:extLst>
                <a:ext uri="{FF2B5EF4-FFF2-40B4-BE49-F238E27FC236}">
                  <a16:creationId xmlns:a16="http://schemas.microsoft.com/office/drawing/2014/main" id="{1AB940BD-FE9E-4C53-9129-60BA6A776A14}"/>
                </a:ext>
              </a:extLst>
            </p:cNvPr>
            <p:cNvPicPr>
              <a:picLocks noChangeAspect="1"/>
            </p:cNvPicPr>
            <p:nvPr/>
          </p:nvPicPr>
          <p:blipFill>
            <a:blip r:embed="rId3"/>
            <a:stretch>
              <a:fillRect/>
            </a:stretch>
          </p:blipFill>
          <p:spPr>
            <a:xfrm>
              <a:off x="3090561" y="2514407"/>
              <a:ext cx="1428571" cy="3095238"/>
            </a:xfrm>
            <a:prstGeom prst="rect">
              <a:avLst/>
            </a:prstGeom>
            <a:ln>
              <a:solidFill>
                <a:schemeClr val="tx1"/>
              </a:solidFill>
            </a:ln>
          </p:spPr>
        </p:pic>
        <p:pic>
          <p:nvPicPr>
            <p:cNvPr id="31" name="図 30">
              <a:extLst>
                <a:ext uri="{FF2B5EF4-FFF2-40B4-BE49-F238E27FC236}">
                  <a16:creationId xmlns:a16="http://schemas.microsoft.com/office/drawing/2014/main" id="{530D6504-1F60-4FA8-9EEE-40E1D75D54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1990" y="4652454"/>
              <a:ext cx="881571" cy="881571"/>
            </a:xfrm>
            <a:prstGeom prst="rect">
              <a:avLst/>
            </a:prstGeom>
          </p:spPr>
        </p:pic>
        <p:cxnSp>
          <p:nvCxnSpPr>
            <p:cNvPr id="34" name="直線コネクタ 33">
              <a:extLst>
                <a:ext uri="{FF2B5EF4-FFF2-40B4-BE49-F238E27FC236}">
                  <a16:creationId xmlns:a16="http://schemas.microsoft.com/office/drawing/2014/main" id="{A862EAC5-849E-44D0-AA38-F2C6D7D0EE15}"/>
                </a:ext>
              </a:extLst>
            </p:cNvPr>
            <p:cNvCxnSpPr/>
            <p:nvPr/>
          </p:nvCxnSpPr>
          <p:spPr>
            <a:xfrm>
              <a:off x="3766156" y="4451921"/>
              <a:ext cx="0" cy="20053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F34C8EA1-1786-413C-B8DF-3464C40DA15E}"/>
                </a:ext>
              </a:extLst>
            </p:cNvPr>
            <p:cNvCxnSpPr>
              <a:cxnSpLocks/>
            </p:cNvCxnSpPr>
            <p:nvPr/>
          </p:nvCxnSpPr>
          <p:spPr>
            <a:xfrm rot="2700000">
              <a:off x="3907218" y="4499663"/>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ABA053D5-C1F3-45BA-8F2E-EBCBE96B6D14}"/>
                </a:ext>
              </a:extLst>
            </p:cNvPr>
            <p:cNvCxnSpPr>
              <a:cxnSpLocks/>
            </p:cNvCxnSpPr>
            <p:nvPr/>
          </p:nvCxnSpPr>
          <p:spPr>
            <a:xfrm rot="18900000">
              <a:off x="3610766" y="4496484"/>
              <a:ext cx="0" cy="200533"/>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A29457D7-23A7-491D-833A-582EAE4C94F0}"/>
                </a:ext>
              </a:extLst>
            </p:cNvPr>
            <p:cNvCxnSpPr>
              <a:cxnSpLocks/>
            </p:cNvCxnSpPr>
            <p:nvPr/>
          </p:nvCxnSpPr>
          <p:spPr>
            <a:xfrm rot="5400000">
              <a:off x="3960139" y="4650266"/>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5F853418-9974-40D7-9FED-7154782906F5}"/>
                </a:ext>
              </a:extLst>
            </p:cNvPr>
            <p:cNvCxnSpPr>
              <a:cxnSpLocks/>
            </p:cNvCxnSpPr>
            <p:nvPr/>
          </p:nvCxnSpPr>
          <p:spPr>
            <a:xfrm rot="16200000">
              <a:off x="3539867" y="4650269"/>
              <a:ext cx="0" cy="200534"/>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grpSp>
      <p:pic>
        <p:nvPicPr>
          <p:cNvPr id="13" name="図 12">
            <a:extLst>
              <a:ext uri="{FF2B5EF4-FFF2-40B4-BE49-F238E27FC236}">
                <a16:creationId xmlns:a16="http://schemas.microsoft.com/office/drawing/2014/main" id="{BAFEA679-99BD-4EBD-8E5A-F8AFDCF40170}"/>
              </a:ext>
            </a:extLst>
          </p:cNvPr>
          <p:cNvPicPr>
            <a:picLocks noChangeAspect="1"/>
          </p:cNvPicPr>
          <p:nvPr/>
        </p:nvPicPr>
        <p:blipFill>
          <a:blip r:embed="rId6"/>
          <a:stretch>
            <a:fillRect/>
          </a:stretch>
        </p:blipFill>
        <p:spPr>
          <a:xfrm>
            <a:off x="6328178" y="2736559"/>
            <a:ext cx="1428571" cy="3095238"/>
          </a:xfrm>
          <a:prstGeom prst="rect">
            <a:avLst/>
          </a:prstGeom>
        </p:spPr>
      </p:pic>
      <p:sp>
        <p:nvSpPr>
          <p:cNvPr id="41" name="Title 1">
            <a:extLst>
              <a:ext uri="{FF2B5EF4-FFF2-40B4-BE49-F238E27FC236}">
                <a16:creationId xmlns:a16="http://schemas.microsoft.com/office/drawing/2014/main" id="{F3D82453-D2CE-48D8-817C-348764170F52}"/>
              </a:ext>
            </a:extLst>
          </p:cNvPr>
          <p:cNvSpPr txBox="1">
            <a:spLocks/>
          </p:cNvSpPr>
          <p:nvPr/>
        </p:nvSpPr>
        <p:spPr>
          <a:xfrm>
            <a:off x="984189" y="498435"/>
            <a:ext cx="946391" cy="644345"/>
          </a:xfrm>
          <a:prstGeom prst="rect">
            <a:avLst/>
          </a:prstGeom>
        </p:spPr>
        <p:txBody>
          <a:bodyPr vert="horz" wrap="none" lIns="90000" tIns="46800" rIns="90000" bIns="46800" rtlCol="0" anchor="b">
            <a:spAutoFit/>
          </a:bodyPr>
          <a:lstStyle>
            <a:defPPr>
              <a:defRPr lang="ja-JP"/>
            </a:defPPr>
            <a:lvl1pPr>
              <a:lnSpc>
                <a:spcPct val="90000"/>
              </a:lnSpc>
              <a:spcBef>
                <a:spcPct val="0"/>
              </a:spcBef>
              <a:buNone/>
              <a:defRPr sz="3970" b="1" i="0">
                <a:solidFill>
                  <a:srgbClr val="009650"/>
                </a:solidFill>
                <a:latin typeface="Meiryo" charset="-128"/>
                <a:ea typeface="Meiryo" charset="-128"/>
                <a:cs typeface="Meiryo" charset="-128"/>
              </a:defRPr>
            </a:lvl1pPr>
          </a:lstStyle>
          <a:p>
            <a:r>
              <a:rPr lang="en-US" altLang="ja-JP" dirty="0">
                <a:latin typeface="BIZ UDゴシック" panose="020B0400000000000000" pitchFamily="49" charset="-128"/>
                <a:ea typeface="BIZ UDゴシック" panose="020B0400000000000000" pitchFamily="49" charset="-128"/>
              </a:rPr>
              <a:t>1-D</a:t>
            </a:r>
            <a:endParaRPr lang="en-US" dirty="0">
              <a:latin typeface="BIZ UDゴシック" panose="020B0400000000000000" pitchFamily="49" charset="-128"/>
              <a:ea typeface="BIZ UDゴシック" panose="020B0400000000000000" pitchFamily="49" charset="-128"/>
            </a:endParaRPr>
          </a:p>
        </p:txBody>
      </p:sp>
      <p:sp>
        <p:nvSpPr>
          <p:cNvPr id="42" name="タイトル 9">
            <a:extLst>
              <a:ext uri="{FF2B5EF4-FFF2-40B4-BE49-F238E27FC236}">
                <a16:creationId xmlns:a16="http://schemas.microsoft.com/office/drawing/2014/main" id="{3166D488-46F2-4DC9-9F12-3850FBAC1F7E}"/>
              </a:ext>
            </a:extLst>
          </p:cNvPr>
          <p:cNvSpPr txBox="1">
            <a:spLocks/>
          </p:cNvSpPr>
          <p:nvPr/>
        </p:nvSpPr>
        <p:spPr>
          <a:xfrm>
            <a:off x="2431870" y="328389"/>
            <a:ext cx="7040088" cy="984885"/>
          </a:xfrm>
          <a:prstGeom prst="rect">
            <a:avLst/>
          </a:prstGeom>
        </p:spPr>
        <p:txBody>
          <a:bodyPr wrap="square" lIns="0" tIns="0" rIns="0" bIns="0" anchor="b">
            <a:spAutoFit/>
          </a:bodyPr>
          <a:lstStyle>
            <a:defPPr>
              <a:defRPr lang="ja-JP"/>
            </a:defPPr>
            <a:lvl1pPr>
              <a:defRPr kumimoji="0" sz="3200" b="1" i="0" kern="0">
                <a:solidFill>
                  <a:srgbClr val="009650"/>
                </a:solidFill>
                <a:latin typeface="Meiryo" charset="-128"/>
                <a:ea typeface="Meiryo" charset="-128"/>
                <a:cs typeface="Meiryo" charset="-128"/>
              </a:defRPr>
            </a:lvl1pPr>
          </a:lstStyle>
          <a:p>
            <a:r>
              <a:rPr lang="ja-JP" altLang="en-US" dirty="0">
                <a:latin typeface="BIZ UDゴシック" panose="020B0400000000000000" pitchFamily="49" charset="-128"/>
                <a:ea typeface="BIZ UDゴシック" panose="020B0400000000000000" pitchFamily="49" charset="-128"/>
              </a:rPr>
              <a:t>電話の使い方</a:t>
            </a:r>
          </a:p>
          <a:p>
            <a:r>
              <a:rPr lang="ja-JP" altLang="en-US" dirty="0">
                <a:latin typeface="BIZ UDゴシック" panose="020B0400000000000000" pitchFamily="49" charset="-128"/>
                <a:ea typeface="BIZ UDゴシック" panose="020B0400000000000000" pitchFamily="49" charset="-128"/>
              </a:rPr>
              <a:t>連絡先アプリを使った電話の掛け方</a:t>
            </a:r>
          </a:p>
        </p:txBody>
      </p:sp>
      <p:sp>
        <p:nvSpPr>
          <p:cNvPr id="48" name="矢印: 右 47">
            <a:extLst>
              <a:ext uri="{FF2B5EF4-FFF2-40B4-BE49-F238E27FC236}">
                <a16:creationId xmlns:a16="http://schemas.microsoft.com/office/drawing/2014/main" id="{3ADA8F65-6093-49F3-AD03-833BBF61D9F6}"/>
              </a:ext>
            </a:extLst>
          </p:cNvPr>
          <p:cNvSpPr/>
          <p:nvPr/>
        </p:nvSpPr>
        <p:spPr>
          <a:xfrm>
            <a:off x="5230892" y="3898382"/>
            <a:ext cx="458669"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0" name="四角形: 角を丸くする 49">
            <a:extLst>
              <a:ext uri="{FF2B5EF4-FFF2-40B4-BE49-F238E27FC236}">
                <a16:creationId xmlns:a16="http://schemas.microsoft.com/office/drawing/2014/main" id="{379DEAA0-8511-4FCB-A6B2-710478DFBDD1}"/>
              </a:ext>
            </a:extLst>
          </p:cNvPr>
          <p:cNvSpPr/>
          <p:nvPr/>
        </p:nvSpPr>
        <p:spPr>
          <a:xfrm>
            <a:off x="1003300" y="3766104"/>
            <a:ext cx="1428570" cy="59812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8" name="正方形/長方形 57">
            <a:extLst>
              <a:ext uri="{FF2B5EF4-FFF2-40B4-BE49-F238E27FC236}">
                <a16:creationId xmlns:a16="http://schemas.microsoft.com/office/drawing/2014/main" id="{358B2E4D-07D1-40BD-BAA6-B6078987CF3C}"/>
              </a:ext>
            </a:extLst>
          </p:cNvPr>
          <p:cNvSpPr/>
          <p:nvPr/>
        </p:nvSpPr>
        <p:spPr>
          <a:xfrm>
            <a:off x="2198065" y="3473785"/>
            <a:ext cx="279862" cy="400110"/>
          </a:xfrm>
          <a:prstGeom prst="rect">
            <a:avLst/>
          </a:prstGeom>
        </p:spPr>
        <p:txBody>
          <a:bodyPr wrap="square">
            <a:spAutoFit/>
          </a:bodyPr>
          <a:lstStyle/>
          <a:p>
            <a:pPr algn="ct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❹</a:t>
            </a:r>
            <a:endPar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endParaRPr>
          </a:p>
        </p:txBody>
      </p:sp>
      <p:grpSp>
        <p:nvGrpSpPr>
          <p:cNvPr id="12" name="グループ化 11">
            <a:extLst>
              <a:ext uri="{FF2B5EF4-FFF2-40B4-BE49-F238E27FC236}">
                <a16:creationId xmlns:a16="http://schemas.microsoft.com/office/drawing/2014/main" id="{91532C38-6A95-448C-88B5-69C3AB24E242}"/>
              </a:ext>
            </a:extLst>
          </p:cNvPr>
          <p:cNvGrpSpPr/>
          <p:nvPr/>
        </p:nvGrpSpPr>
        <p:grpSpPr>
          <a:xfrm>
            <a:off x="8231641" y="2736559"/>
            <a:ext cx="1428750" cy="3095625"/>
            <a:chOff x="7937500" y="2522734"/>
            <a:chExt cx="1428750" cy="3095625"/>
          </a:xfrm>
        </p:grpSpPr>
        <p:pic>
          <p:nvPicPr>
            <p:cNvPr id="10" name="図 9">
              <a:extLst>
                <a:ext uri="{FF2B5EF4-FFF2-40B4-BE49-F238E27FC236}">
                  <a16:creationId xmlns:a16="http://schemas.microsoft.com/office/drawing/2014/main" id="{927FBAC3-A70C-4026-A5D4-274C7CC2F6E9}"/>
                </a:ext>
              </a:extLst>
            </p:cNvPr>
            <p:cNvPicPr>
              <a:picLocks noChangeAspect="1"/>
            </p:cNvPicPr>
            <p:nvPr/>
          </p:nvPicPr>
          <p:blipFill>
            <a:blip r:embed="rId7"/>
            <a:stretch>
              <a:fillRect/>
            </a:stretch>
          </p:blipFill>
          <p:spPr>
            <a:xfrm>
              <a:off x="7937500" y="2522734"/>
              <a:ext cx="1428750" cy="3095625"/>
            </a:xfrm>
            <a:prstGeom prst="rect">
              <a:avLst/>
            </a:prstGeom>
          </p:spPr>
        </p:pic>
        <p:pic>
          <p:nvPicPr>
            <p:cNvPr id="61" name="図 60">
              <a:extLst>
                <a:ext uri="{FF2B5EF4-FFF2-40B4-BE49-F238E27FC236}">
                  <a16:creationId xmlns:a16="http://schemas.microsoft.com/office/drawing/2014/main" id="{34A8D5F2-567A-4405-B063-D721B2C32C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3970" y="3705833"/>
              <a:ext cx="1113847" cy="1113847"/>
            </a:xfrm>
            <a:prstGeom prst="rect">
              <a:avLst/>
            </a:prstGeom>
          </p:spPr>
        </p:pic>
        <p:cxnSp>
          <p:nvCxnSpPr>
            <p:cNvPr id="62" name="直線コネクタ 61">
              <a:extLst>
                <a:ext uri="{FF2B5EF4-FFF2-40B4-BE49-F238E27FC236}">
                  <a16:creationId xmlns:a16="http://schemas.microsoft.com/office/drawing/2014/main" id="{6206CEB0-C4D9-4A39-891B-75F34F27CF2A}"/>
                </a:ext>
              </a:extLst>
            </p:cNvPr>
            <p:cNvCxnSpPr/>
            <p:nvPr/>
          </p:nvCxnSpPr>
          <p:spPr>
            <a:xfrm>
              <a:off x="8619938" y="3377669"/>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F1FE1408-2708-42CC-9941-D8FF37D3D405}"/>
                </a:ext>
              </a:extLst>
            </p:cNvPr>
            <p:cNvCxnSpPr>
              <a:cxnSpLocks/>
            </p:cNvCxnSpPr>
            <p:nvPr/>
          </p:nvCxnSpPr>
          <p:spPr>
            <a:xfrm rot="2700000">
              <a:off x="8820521" y="3445556"/>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1FF5E6E7-447B-41EF-A43E-458882B14FE6}"/>
                </a:ext>
              </a:extLst>
            </p:cNvPr>
            <p:cNvCxnSpPr>
              <a:cxnSpLocks/>
            </p:cNvCxnSpPr>
            <p:nvPr/>
          </p:nvCxnSpPr>
          <p:spPr>
            <a:xfrm rot="18900000">
              <a:off x="8398982" y="3441038"/>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EBDD14CE-B283-4840-8EF7-D1BC96096EE6}"/>
                </a:ext>
              </a:extLst>
            </p:cNvPr>
            <p:cNvCxnSpPr>
              <a:cxnSpLocks/>
            </p:cNvCxnSpPr>
            <p:nvPr/>
          </p:nvCxnSpPr>
          <p:spPr>
            <a:xfrm rot="5400000">
              <a:off x="8895772" y="3659711"/>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C29C3D35-6128-44D3-8AB8-7FF3D9A77F09}"/>
                </a:ext>
              </a:extLst>
            </p:cNvPr>
            <p:cNvCxnSpPr>
              <a:cxnSpLocks/>
            </p:cNvCxnSpPr>
            <p:nvPr/>
          </p:nvCxnSpPr>
          <p:spPr>
            <a:xfrm rot="16200000">
              <a:off x="8298167" y="3659710"/>
              <a:ext cx="0" cy="285148"/>
            </a:xfrm>
            <a:prstGeom prst="line">
              <a:avLst/>
            </a:prstGeom>
            <a:ln w="76200">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08009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2634</Words>
  <Application>Microsoft Office PowerPoint</Application>
  <PresentationFormat>ユーザー設定</PresentationFormat>
  <Paragraphs>246</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AoyagiKouzanFontT</vt:lpstr>
      <vt:lpstr>BIZ UDPゴシック</vt:lpstr>
      <vt:lpstr>BIZ UDゴシック</vt:lpstr>
      <vt:lpstr>HG丸ｺﾞｼｯｸM-PRO</vt:lpstr>
      <vt:lpstr>Meiryo UI</vt:lpstr>
      <vt:lpstr>Meiryo</vt:lpstr>
      <vt:lpstr>游ゴシック</vt:lpstr>
      <vt:lpstr>Calibri</vt:lpstr>
      <vt:lpstr>Century</vt:lpstr>
      <vt:lpstr>Office Theme</vt:lpstr>
      <vt:lpstr>PowerPoint プレゼンテーション</vt:lpstr>
      <vt:lpstr>電話の使い方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18</cp:revision>
  <dcterms:created xsi:type="dcterms:W3CDTF">2021-06-28T04:51:00Z</dcterms:created>
  <dcterms:modified xsi:type="dcterms:W3CDTF">2024-03-21T02:42:30Z</dcterms:modified>
</cp:coreProperties>
</file>