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media/image31.jpg" ContentType="image/jpeg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media/image40.jpg" ContentType="image/jpeg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media/image41.jpg" ContentType="image/jpeg"/>
  <Override PartName="/ppt/media/image42.jpg" ContentType="image/jpeg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media/image46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media/image59.jpg" ContentType="image/jpeg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" removePersonalInfoOnSave="1" saveSubsetFonts="1">
  <p:sldMasterIdLst>
    <p:sldMasterId id="2147483648" r:id="rId4"/>
    <p:sldMasterId id="2147483672" r:id="rId5"/>
  </p:sldMasterIdLst>
  <p:notesMasterIdLst>
    <p:notesMasterId r:id="rId28"/>
  </p:notesMasterIdLst>
  <p:handoutMasterIdLst>
    <p:handoutMasterId r:id="rId29"/>
  </p:handoutMasterIdLst>
  <p:sldIdLst>
    <p:sldId id="464" r:id="rId6"/>
    <p:sldId id="396" r:id="rId7"/>
    <p:sldId id="303" r:id="rId8"/>
    <p:sldId id="458" r:id="rId9"/>
    <p:sldId id="398" r:id="rId10"/>
    <p:sldId id="400" r:id="rId11"/>
    <p:sldId id="402" r:id="rId12"/>
    <p:sldId id="403" r:id="rId13"/>
    <p:sldId id="404" r:id="rId14"/>
    <p:sldId id="406" r:id="rId15"/>
    <p:sldId id="407" r:id="rId16"/>
    <p:sldId id="408" r:id="rId17"/>
    <p:sldId id="409" r:id="rId18"/>
    <p:sldId id="465" r:id="rId19"/>
    <p:sldId id="411" r:id="rId20"/>
    <p:sldId id="418" r:id="rId21"/>
    <p:sldId id="412" r:id="rId22"/>
    <p:sldId id="413" r:id="rId23"/>
    <p:sldId id="459" r:id="rId24"/>
    <p:sldId id="460" r:id="rId25"/>
    <p:sldId id="415" r:id="rId26"/>
    <p:sldId id="417" r:id="rId27"/>
  </p:sldIdLst>
  <p:sldSz cx="9144000" cy="6858000" type="screen4x3"/>
  <p:notesSz cx="6735763" cy="9866313"/>
  <p:custDataLst>
    <p:tags r:id="rId30"/>
  </p:custDataLst>
  <p:defaultTextStyle>
    <a:defPPr>
      <a:defRPr lang="ja-JP"/>
    </a:defPPr>
    <a:lvl1pPr marL="0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診療アプリCLINICS" id="{F1B5D7B6-2EE6-49D2-8409-0586EF0979CD}">
          <p14:sldIdLst>
            <p14:sldId id="464"/>
            <p14:sldId id="396"/>
            <p14:sldId id="303"/>
            <p14:sldId id="458"/>
            <p14:sldId id="398"/>
            <p14:sldId id="400"/>
            <p14:sldId id="402"/>
            <p14:sldId id="403"/>
            <p14:sldId id="404"/>
            <p14:sldId id="406"/>
            <p14:sldId id="407"/>
            <p14:sldId id="408"/>
            <p14:sldId id="409"/>
            <p14:sldId id="465"/>
            <p14:sldId id="411"/>
            <p14:sldId id="418"/>
            <p14:sldId id="412"/>
            <p14:sldId id="413"/>
            <p14:sldId id="459"/>
            <p14:sldId id="460"/>
            <p14:sldId id="415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60" userDrawn="1">
          <p15:clr>
            <a:srgbClr val="A4A3A4"/>
          </p15:clr>
        </p15:guide>
        <p15:guide id="4" pos="841" userDrawn="1">
          <p15:clr>
            <a:srgbClr val="A4A3A4"/>
          </p15:clr>
        </p15:guide>
        <p15:guide id="5" pos="3899" userDrawn="1">
          <p15:clr>
            <a:srgbClr val="A4A3A4"/>
          </p15:clr>
        </p15:guide>
        <p15:guide id="6" pos="4944" userDrawn="1">
          <p15:clr>
            <a:srgbClr val="A4A3A4"/>
          </p15:clr>
        </p15:guide>
        <p15:guide id="7" pos="2428" userDrawn="1">
          <p15:clr>
            <a:srgbClr val="A4A3A4"/>
          </p15:clr>
        </p15:guide>
        <p15:guide id="8" pos="2202" userDrawn="1">
          <p15:clr>
            <a:srgbClr val="A4A3A4"/>
          </p15:clr>
        </p15:guide>
        <p15:guide id="9" pos="1613" userDrawn="1">
          <p15:clr>
            <a:srgbClr val="A4A3A4"/>
          </p15:clr>
        </p15:guide>
        <p15:guide id="10" orient="horz" pos="19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9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E6202E"/>
    <a:srgbClr val="4472C4"/>
    <a:srgbClr val="D23654"/>
    <a:srgbClr val="FB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9162D-F280-40C8-94F5-5AA3C750FA92}" v="1" dt="2024-10-22T04:47:55.354"/>
    <p1510:client id="{90855662-722C-430A-9DF9-B3793744221A}" v="2" dt="2024-10-22T11:57:35.031"/>
    <p1510:client id="{D5C2A6AB-DBC8-444D-9D66-E1D05D3D1ACF}" v="17" dt="2024-10-22T01:41:02.038"/>
    <p1510:client id="{D5C96B3F-D5D7-4882-8933-F2B9BC62491E}" v="40" dt="2024-10-22T03:21:48.483"/>
    <p1510:client id="{DB2E2603-03B0-406D-9584-DAB61A950055}" v="33" dt="2024-10-22T09:45:25.6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2518" autoAdjust="0"/>
  </p:normalViewPr>
  <p:slideViewPr>
    <p:cSldViewPr snapToGrid="0">
      <p:cViewPr varScale="1">
        <p:scale>
          <a:sx n="57" d="100"/>
          <a:sy n="57" d="100"/>
        </p:scale>
        <p:origin x="1664" y="48"/>
      </p:cViewPr>
      <p:guideLst>
        <p:guide orient="horz" pos="2610"/>
        <p:guide pos="2880"/>
        <p:guide pos="1860"/>
        <p:guide pos="841"/>
        <p:guide pos="3899"/>
        <p:guide pos="4944"/>
        <p:guide pos="2428"/>
        <p:guide pos="2202"/>
        <p:guide pos="1613"/>
        <p:guide orient="horz" pos="1932"/>
      </p:guideLst>
    </p:cSldViewPr>
  </p:slideViewPr>
  <p:outlineViewPr>
    <p:cViewPr>
      <p:scale>
        <a:sx n="33" d="100"/>
        <a:sy n="33" d="100"/>
      </p:scale>
      <p:origin x="0" y="-3662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9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6B1CF1F0-73BC-4403-83B4-E71843A26B8E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71D8998-86D0-44B3-94F7-C25B5271E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68" y="1"/>
            <a:ext cx="2917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r">
              <a:defRPr sz="1100"/>
            </a:lvl1pPr>
          </a:lstStyle>
          <a:p>
            <a:fld id="{2053EECF-6E38-4A9F-A42A-194BE4369BD3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8" tIns="41574" rIns="83148" bIns="415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76" y="4748838"/>
            <a:ext cx="5387811" cy="3885223"/>
          </a:xfrm>
          <a:prstGeom prst="rect">
            <a:avLst/>
          </a:prstGeom>
        </p:spPr>
        <p:txBody>
          <a:bodyPr vert="horz" lIns="83148" tIns="41574" rIns="83148" bIns="4157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42"/>
            <a:ext cx="2918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68" y="9371342"/>
            <a:ext cx="2917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r">
              <a:defRPr sz="1100"/>
            </a:lvl1pPr>
          </a:lstStyle>
          <a:p>
            <a:fld id="{963FA24A-B145-4DC5-8F25-2D41A644D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8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178" rtl="0" eaLnBrk="1" latinLnBrk="0" hangingPunct="1">
      <a:defRPr kumimoji="1" sz="1088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14589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00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25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9717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915372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10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334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53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4386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200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4386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586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441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0"/>
            <a:ext cx="5045539" cy="31669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34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0"/>
            <a:ext cx="5045539" cy="31669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5095" y="5156138"/>
            <a:ext cx="5069416" cy="352647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32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0"/>
            <a:ext cx="5045539" cy="31669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50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336921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19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4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33887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97178" y="4775853"/>
            <a:ext cx="4541409" cy="480550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8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33887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97178" y="4726906"/>
            <a:ext cx="4541409" cy="3885223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3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839732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39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845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2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91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72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8413" y="1270000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42379B3A-FEF3-476F-AE9A-F29C29D687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01008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353" imgH="353" progId="TCLayout.ActiveDocument.1">
                  <p:embed/>
                </p:oleObj>
              </mc:Choice>
              <mc:Fallback>
                <p:oleObj name="think-cell スライド" r:id="rId8" imgW="353" imgH="353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42379B3A-FEF3-476F-AE9A-F29C29D68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6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6DEB8549-EEA0-4E23-BB62-F4B6C55774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2123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53" imgH="353" progId="TCLayout.ActiveDocument.1">
                  <p:embed/>
                </p:oleObj>
              </mc:Choice>
              <mc:Fallback>
                <p:oleObj name="think-cell スライド" r:id="rId4" imgW="353" imgH="353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6DEB8549-EEA0-4E23-BB62-F4B6C5577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円/楕円 6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44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43.png"/><Relationship Id="rId5" Type="http://schemas.openxmlformats.org/officeDocument/2006/relationships/image" Target="../media/image1.emf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/>
          <p:cNvSpPr txBox="1">
            <a:spLocks/>
          </p:cNvSpPr>
          <p:nvPr/>
        </p:nvSpPr>
        <p:spPr>
          <a:xfrm>
            <a:off x="176905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3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オンライン診療アプリ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3" name="Picture 2" descr="パソコンのモニターを見せる医師のイラスト">
            <a:extLst>
              <a:ext uri="{FF2B5EF4-FFF2-40B4-BE49-F238E27FC236}">
                <a16:creationId xmlns:a16="http://schemas.microsoft.com/office/drawing/2014/main" id="{978E008C-D917-461B-B999-F50C0E71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4623"/>
            <a:ext cx="1368000" cy="14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8F21F81-52C9-4333-CB6A-9B3A76F81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831" y="2652239"/>
            <a:ext cx="1780186" cy="3627434"/>
          </a:xfrm>
          <a:prstGeom prst="rect">
            <a:avLst/>
          </a:prstGeom>
        </p:spPr>
      </p:pic>
      <p:graphicFrame>
        <p:nvGraphicFramePr>
          <p:cNvPr id="12" name="オブジェクト 11" hidden="1">
            <a:extLst>
              <a:ext uri="{FF2B5EF4-FFF2-40B4-BE49-F238E27FC236}">
                <a16:creationId xmlns:a16="http://schemas.microsoft.com/office/drawing/2014/main" id="{C856E6FB-F23D-4D3A-8B10-02F3F5E0C0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902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53" imgH="353" progId="TCLayout.ActiveDocument.1">
                  <p:embed/>
                </p:oleObj>
              </mc:Choice>
              <mc:Fallback>
                <p:oleObj name="think-cell スライド" r:id="rId5" imgW="353" imgH="353" progId="TCLayout.ActiveDocument.1">
                  <p:embed/>
                  <p:pic>
                    <p:nvPicPr>
                      <p:cNvPr id="12" name="オブジェクト 11" hidden="1">
                        <a:extLst>
                          <a:ext uri="{FF2B5EF4-FFF2-40B4-BE49-F238E27FC236}">
                            <a16:creationId xmlns:a16="http://schemas.microsoft.com/office/drawing/2014/main" id="{C856E6FB-F23D-4D3A-8B10-02F3F5E0C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ject 18">
            <a:extLst>
              <a:ext uri="{FF2B5EF4-FFF2-40B4-BE49-F238E27FC236}">
                <a16:creationId xmlns:a16="http://schemas.microsoft.com/office/drawing/2014/main" id="{415F8C2E-76E2-40D0-A270-B8CC62D1DFB7}"/>
              </a:ext>
            </a:extLst>
          </p:cNvPr>
          <p:cNvSpPr txBox="1"/>
          <p:nvPr/>
        </p:nvSpPr>
        <p:spPr>
          <a:xfrm>
            <a:off x="5330134" y="1848116"/>
            <a:ext cx="257755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</a:rPr>
              <a:t>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カード番号と有効期限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を確認</a:t>
            </a:r>
            <a:endParaRPr lang="en-US" altLang="ja-JP" sz="1600" b="1" spc="5" dirty="0"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クレジットカードの登録</a:t>
            </a:r>
            <a:endParaRPr kumimoji="0" lang="ja-JP" altLang="en-US" sz="3200" kern="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EBD43E3-C5F5-55A4-52DA-1C2DF3AE0232}"/>
              </a:ext>
            </a:extLst>
          </p:cNvPr>
          <p:cNvSpPr txBox="1"/>
          <p:nvPr/>
        </p:nvSpPr>
        <p:spPr>
          <a:xfrm>
            <a:off x="1087013" y="1848116"/>
            <a:ext cx="2345307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カード情報を入力　　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kern="100" spc="5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❺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完了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図 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168772B-EAFB-A60A-BC3C-44D1DFC095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" b="3053"/>
          <a:stretch/>
        </p:blipFill>
        <p:spPr>
          <a:xfrm>
            <a:off x="1310680" y="2664291"/>
            <a:ext cx="1737320" cy="3603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CC7D13E7-F8B3-7F51-1F49-4B6BF399B2EE}"/>
              </a:ext>
            </a:extLst>
          </p:cNvPr>
          <p:cNvSpPr txBox="1"/>
          <p:nvPr/>
        </p:nvSpPr>
        <p:spPr>
          <a:xfrm>
            <a:off x="562213" y="1371600"/>
            <a:ext cx="7743587" cy="3399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利用前にあらかじめクレジットカードの登録をしましょう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780551" y="2996928"/>
            <a:ext cx="1665752" cy="6670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1367543" y="3267973"/>
            <a:ext cx="1604257" cy="706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0201125-72C1-141A-5824-E3F3F15B55AF}"/>
              </a:ext>
            </a:extLst>
          </p:cNvPr>
          <p:cNvSpPr/>
          <p:nvPr/>
        </p:nvSpPr>
        <p:spPr>
          <a:xfrm>
            <a:off x="4003666" y="3913319"/>
            <a:ext cx="778438" cy="5170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D69EBEF-786F-3B84-F151-F3444B715F19}"/>
              </a:ext>
            </a:extLst>
          </p:cNvPr>
          <p:cNvSpPr/>
          <p:nvPr/>
        </p:nvSpPr>
        <p:spPr>
          <a:xfrm>
            <a:off x="1338259" y="5996309"/>
            <a:ext cx="1676400" cy="2997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図形グループ 46">
            <a:extLst>
              <a:ext uri="{FF2B5EF4-FFF2-40B4-BE49-F238E27FC236}">
                <a16:creationId xmlns:a16="http://schemas.microsoft.com/office/drawing/2014/main" id="{83A7AB10-E393-83B8-1289-EDE93CE40572}"/>
              </a:ext>
            </a:extLst>
          </p:cNvPr>
          <p:cNvGrpSpPr/>
          <p:nvPr/>
        </p:nvGrpSpPr>
        <p:grpSpPr>
          <a:xfrm>
            <a:off x="1148333" y="3048000"/>
            <a:ext cx="296586" cy="293005"/>
            <a:chOff x="5101121" y="3995693"/>
            <a:chExt cx="296586" cy="293005"/>
          </a:xfrm>
        </p:grpSpPr>
        <p:sp>
          <p:nvSpPr>
            <p:cNvPr id="26" name="円/楕円 47">
              <a:extLst>
                <a:ext uri="{FF2B5EF4-FFF2-40B4-BE49-F238E27FC236}">
                  <a16:creationId xmlns:a16="http://schemas.microsoft.com/office/drawing/2014/main" id="{5D458E39-18FC-09FD-D830-CF2B1FB44E76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48">
              <a:extLst>
                <a:ext uri="{FF2B5EF4-FFF2-40B4-BE49-F238E27FC236}">
                  <a16:creationId xmlns:a16="http://schemas.microsoft.com/office/drawing/2014/main" id="{46516C51-E746-6772-A7B8-60A0DDD1E6EF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図形グループ 49">
            <a:extLst>
              <a:ext uri="{FF2B5EF4-FFF2-40B4-BE49-F238E27FC236}">
                <a16:creationId xmlns:a16="http://schemas.microsoft.com/office/drawing/2014/main" id="{976C7563-C1C9-C7AE-F6AF-F9296E8E2158}"/>
              </a:ext>
            </a:extLst>
          </p:cNvPr>
          <p:cNvGrpSpPr/>
          <p:nvPr/>
        </p:nvGrpSpPr>
        <p:grpSpPr>
          <a:xfrm>
            <a:off x="1143000" y="5802995"/>
            <a:ext cx="296586" cy="293005"/>
            <a:chOff x="5878361" y="3995693"/>
            <a:chExt cx="296586" cy="293005"/>
          </a:xfrm>
        </p:grpSpPr>
        <p:sp>
          <p:nvSpPr>
            <p:cNvPr id="4" name="円/楕円 50">
              <a:extLst>
                <a:ext uri="{FF2B5EF4-FFF2-40B4-BE49-F238E27FC236}">
                  <a16:creationId xmlns:a16="http://schemas.microsoft.com/office/drawing/2014/main" id="{A2755EA8-1280-54C2-3B82-E91663E7E945}"/>
                </a:ext>
              </a:extLst>
            </p:cNvPr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51">
              <a:extLst>
                <a:ext uri="{FF2B5EF4-FFF2-40B4-BE49-F238E27FC236}">
                  <a16:creationId xmlns:a16="http://schemas.microsoft.com/office/drawing/2014/main" id="{EF5BD3B7-2CBC-3C7B-DB5D-610F5A6FF219}"/>
                </a:ext>
              </a:extLst>
            </p:cNvPr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93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E25FDF-19BC-1CDC-4FE0-653451259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72" b="3760"/>
          <a:stretch/>
        </p:blipFill>
        <p:spPr>
          <a:xfrm>
            <a:off x="6462612" y="2743200"/>
            <a:ext cx="1620000" cy="325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48BF8A-3999-9BBA-5D23-128E9E098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57" y="2722317"/>
            <a:ext cx="1622806" cy="3204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8D557F9-4FF8-B201-E0B3-F01792C88C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3053"/>
          <a:stretch/>
        </p:blipFill>
        <p:spPr>
          <a:xfrm>
            <a:off x="921525" y="2722317"/>
            <a:ext cx="1599783" cy="3254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正方形/長方形 53"/>
          <p:cNvSpPr/>
          <p:nvPr/>
        </p:nvSpPr>
        <p:spPr>
          <a:xfrm>
            <a:off x="3709800" y="5325081"/>
            <a:ext cx="1548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3" name="図形グループ 72"/>
          <p:cNvGrpSpPr/>
          <p:nvPr/>
        </p:nvGrpSpPr>
        <p:grpSpPr>
          <a:xfrm>
            <a:off x="3505200" y="5105400"/>
            <a:ext cx="296586" cy="293005"/>
            <a:chOff x="3546641" y="3995693"/>
            <a:chExt cx="296586" cy="293005"/>
          </a:xfrm>
        </p:grpSpPr>
        <p:sp>
          <p:nvSpPr>
            <p:cNvPr id="74" name="円/楕円 7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正方形/長方形 54"/>
          <p:cNvSpPr/>
          <p:nvPr/>
        </p:nvSpPr>
        <p:spPr>
          <a:xfrm>
            <a:off x="975170" y="4212430"/>
            <a:ext cx="472630" cy="4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図形グループ 75"/>
          <p:cNvGrpSpPr/>
          <p:nvPr/>
        </p:nvGrpSpPr>
        <p:grpSpPr>
          <a:xfrm>
            <a:off x="791645" y="3986213"/>
            <a:ext cx="296587" cy="293005"/>
            <a:chOff x="2897417" y="3995693"/>
            <a:chExt cx="296587" cy="293005"/>
          </a:xfrm>
        </p:grpSpPr>
        <p:sp>
          <p:nvSpPr>
            <p:cNvPr id="77" name="円/楕円 76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BC6CFA74-BD57-4A1D-810D-645D7CB689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8124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353" imgH="353" progId="TCLayout.ActiveDocument.1">
                  <p:embed/>
                </p:oleObj>
              </mc:Choice>
              <mc:Fallback>
                <p:oleObj name="think-cell スライド" r:id="rId7" imgW="353" imgH="353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BC6CFA74-BD57-4A1D-810D-645D7CB68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562213" y="1371600"/>
            <a:ext cx="7438787" cy="3399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2700" marR="5080" indent="42545" algn="just">
              <a:lnSpc>
                <a:spcPct val="125000"/>
              </a:lnSpc>
              <a:spcBef>
                <a:spcPts val="100"/>
              </a:spcBef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CLINICS</a:t>
            </a:r>
            <a:r>
              <a:rPr lang="ja-JP" altLang="en-US" sz="1800" b="1">
                <a:latin typeface="Meiryo" charset="-128"/>
                <a:ea typeface="Meiryo" charset="-128"/>
                <a:cs typeface="Meiryo" charset="-128"/>
              </a:rPr>
              <a:t>で病院・診療所を探して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みましょう</a:t>
            </a: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70F42EE3-5D96-4D25-AF2B-6ED6B9A7D2D0}"/>
              </a:ext>
            </a:extLst>
          </p:cNvPr>
          <p:cNvSpPr txBox="1"/>
          <p:nvPr/>
        </p:nvSpPr>
        <p:spPr>
          <a:xfrm>
            <a:off x="6154763" y="1948541"/>
            <a:ext cx="2520000" cy="64120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病</a:t>
            </a:r>
            <a:r>
              <a:rPr lang="ja-JP" altLang="en-US" sz="1600" b="1" spc="-250" dirty="0">
                <a:latin typeface="Meiryo" charset="-128"/>
                <a:ea typeface="Meiryo" charset="-128"/>
                <a:cs typeface="Meiryo" charset="-128"/>
              </a:rPr>
              <a:t>院・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診療所の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 詳細が表示されます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9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dirty="0"/>
              <a:t>CLINICS</a:t>
            </a:r>
            <a:r>
              <a:rPr lang="ja-JP" altLang="en-US" sz="3200">
                <a:latin typeface="AoyagiKouzanFontT"/>
                <a:cs typeface="AoyagiKouzanFontT"/>
              </a:rPr>
              <a:t>で病</a:t>
            </a:r>
            <a:r>
              <a:rPr lang="ja-JP" altLang="en-US" sz="3200" spc="-1000">
                <a:latin typeface="AoyagiKouzanFontT"/>
                <a:cs typeface="AoyagiKouzanFontT"/>
              </a:rPr>
              <a:t>院・</a:t>
            </a:r>
            <a:r>
              <a:rPr lang="ja-JP" altLang="en-US" sz="3200">
                <a:latin typeface="AoyagiKouzanFontT"/>
                <a:cs typeface="AoyagiKouzanFontT"/>
              </a:rPr>
              <a:t>診療所を探そう</a:t>
            </a:r>
            <a:endParaRPr kumimoji="0" lang="ja-JP" altLang="en-US" sz="3200" kern="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D654AF-773D-43E6-E31C-A224FA6E5BC5}"/>
              </a:ext>
            </a:extLst>
          </p:cNvPr>
          <p:cNvSpPr txBox="1"/>
          <p:nvPr/>
        </p:nvSpPr>
        <p:spPr>
          <a:xfrm>
            <a:off x="685800" y="1908787"/>
            <a:ext cx="23622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現在地から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16E6C80-BB4B-FD28-CBF7-6E9A7682FE18}"/>
              </a:ext>
            </a:extLst>
          </p:cNvPr>
          <p:cNvSpPr txBox="1"/>
          <p:nvPr/>
        </p:nvSpPr>
        <p:spPr>
          <a:xfrm>
            <a:off x="3124200" y="1905640"/>
            <a:ext cx="35052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地図上や検索から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 気になる病</a:t>
            </a:r>
            <a:r>
              <a:rPr lang="ja-JP" altLang="en-US" sz="1600" b="1" spc="-250" dirty="0">
                <a:latin typeface="Meiryo" charset="-128"/>
                <a:ea typeface="Meiryo" charset="-128"/>
                <a:cs typeface="Meiryo" charset="-128"/>
              </a:rPr>
              <a:t>院・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診療所を押す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8CD83D63-A585-7063-D80D-6E53EB734A3C}"/>
              </a:ext>
            </a:extLst>
          </p:cNvPr>
          <p:cNvSpPr/>
          <p:nvPr/>
        </p:nvSpPr>
        <p:spPr>
          <a:xfrm>
            <a:off x="2879162" y="4131174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9CA13D3-4B87-A64B-DD91-6BC27D93078E}"/>
              </a:ext>
            </a:extLst>
          </p:cNvPr>
          <p:cNvSpPr/>
          <p:nvPr/>
        </p:nvSpPr>
        <p:spPr>
          <a:xfrm>
            <a:off x="5638800" y="4114800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62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BE735E1-5BE0-2444-78E2-616840CDAC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3053"/>
          <a:stretch/>
        </p:blipFill>
        <p:spPr>
          <a:xfrm>
            <a:off x="6485460" y="1981200"/>
            <a:ext cx="2048940" cy="4168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6C307A6-3512-F4D0-90FA-86F2E10063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3053"/>
          <a:stretch/>
        </p:blipFill>
        <p:spPr>
          <a:xfrm>
            <a:off x="3894660" y="1990608"/>
            <a:ext cx="2048940" cy="416833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4B434EF2-31B8-40EF-822D-DC4D4803F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47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53" imgH="353" progId="TCLayout.ActiveDocument.1">
                  <p:embed/>
                </p:oleObj>
              </mc:Choice>
              <mc:Fallback>
                <p:oleObj name="think-cell スライド" r:id="rId5" imgW="353" imgH="353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4B434EF2-31B8-40EF-822D-DC4D4803F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ject 24">
            <a:extLst>
              <a:ext uri="{FF2B5EF4-FFF2-40B4-BE49-F238E27FC236}">
                <a16:creationId xmlns:a16="http://schemas.microsoft.com/office/drawing/2014/main" id="{B5FD7AF5-BE29-4B8C-88FD-A71CB3D1BADD}"/>
              </a:ext>
            </a:extLst>
          </p:cNvPr>
          <p:cNvSpPr txBox="1">
            <a:spLocks/>
          </p:cNvSpPr>
          <p:nvPr/>
        </p:nvSpPr>
        <p:spPr>
          <a:xfrm>
            <a:off x="373048" y="5594159"/>
            <a:ext cx="3816000" cy="83869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➑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kumimoji="0" lang="ja-JP" altLang="en-US" sz="1800" b="1" kern="0" dirty="0">
                <a:latin typeface="Meiryo" charset="-128"/>
                <a:ea typeface="Meiryo" charset="-128"/>
                <a:cs typeface="Meiryo" charset="-128"/>
              </a:rPr>
              <a:t>再診コードを入力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endParaRPr kumimoji="0" lang="en-US" altLang="ja-JP" sz="1800" b="1" kern="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kumimoji="0" lang="en-US" altLang="ja-JP" sz="1400" b="1" kern="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かかりつけの病院・診療所から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再診コードを渡された場合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4609F13-AAC9-4D4C-A244-2D5E541ED2CF}"/>
              </a:ext>
            </a:extLst>
          </p:cNvPr>
          <p:cNvCxnSpPr/>
          <p:nvPr/>
        </p:nvCxnSpPr>
        <p:spPr>
          <a:xfrm>
            <a:off x="6210300" y="1270000"/>
            <a:ext cx="0" cy="5220000"/>
          </a:xfrm>
          <a:prstGeom prst="line">
            <a:avLst/>
          </a:prstGeom>
          <a:ln w="19050">
            <a:solidFill>
              <a:srgbClr val="0096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5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dirty="0"/>
              <a:t>CLINICS</a:t>
            </a:r>
            <a:r>
              <a:rPr lang="ja-JP" altLang="en-US" sz="3200">
                <a:latin typeface="AoyagiKouzanFontT"/>
                <a:cs typeface="AoyagiKouzanFontT"/>
              </a:rPr>
              <a:t>で病</a:t>
            </a:r>
            <a:r>
              <a:rPr lang="ja-JP" altLang="en-US" sz="3200" spc="-1000">
                <a:latin typeface="AoyagiKouzanFontT"/>
                <a:cs typeface="AoyagiKouzanFontT"/>
              </a:rPr>
              <a:t>院・</a:t>
            </a:r>
            <a:r>
              <a:rPr lang="ja-JP" altLang="en-US" sz="3200">
                <a:latin typeface="AoyagiKouzanFontT"/>
                <a:cs typeface="AoyagiKouzanFontT"/>
              </a:rPr>
              <a:t>診療所を探そう</a:t>
            </a:r>
            <a:endParaRPr kumimoji="0" lang="ja-JP" altLang="en-US" sz="3200" kern="0" dirty="0"/>
          </a:p>
        </p:txBody>
      </p:sp>
      <p:sp>
        <p:nvSpPr>
          <p:cNvPr id="2" name="正方形/長方形 1"/>
          <p:cNvSpPr/>
          <p:nvPr/>
        </p:nvSpPr>
        <p:spPr>
          <a:xfrm>
            <a:off x="487100" y="1363209"/>
            <a:ext cx="4357603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defTabSz="914400">
              <a:lnSpc>
                <a:spcPct val="107800"/>
              </a:lnSpc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それ以外の病院・診療所の検索方法です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94232" y="3922567"/>
            <a:ext cx="573168" cy="50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953501" y="4466663"/>
            <a:ext cx="603588" cy="50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602736" y="3915599"/>
            <a:ext cx="614713" cy="5109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図形グループ 46"/>
          <p:cNvGrpSpPr/>
          <p:nvPr/>
        </p:nvGrpSpPr>
        <p:grpSpPr>
          <a:xfrm>
            <a:off x="3786624" y="4268841"/>
            <a:ext cx="296586" cy="293005"/>
            <a:chOff x="6801905" y="3995693"/>
            <a:chExt cx="296586" cy="293005"/>
          </a:xfrm>
        </p:grpSpPr>
        <p:sp>
          <p:nvSpPr>
            <p:cNvPr id="48" name="円/楕円 47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5187563" y="3692264"/>
            <a:ext cx="296586" cy="293005"/>
            <a:chOff x="5878361" y="3995693"/>
            <a:chExt cx="296586" cy="293005"/>
          </a:xfrm>
        </p:grpSpPr>
        <p:sp>
          <p:nvSpPr>
            <p:cNvPr id="51" name="円/楕円 5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図形グループ 52"/>
          <p:cNvGrpSpPr/>
          <p:nvPr/>
        </p:nvGrpSpPr>
        <p:grpSpPr>
          <a:xfrm>
            <a:off x="4454443" y="3700864"/>
            <a:ext cx="296586" cy="293005"/>
            <a:chOff x="5101121" y="3995693"/>
            <a:chExt cx="296586" cy="293005"/>
          </a:xfrm>
        </p:grpSpPr>
        <p:sp>
          <p:nvSpPr>
            <p:cNvPr id="54" name="円/楕円 5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6520346" y="3530600"/>
            <a:ext cx="194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E842299D-ED71-29B2-5557-556B0EDCF2B3}"/>
              </a:ext>
            </a:extLst>
          </p:cNvPr>
          <p:cNvSpPr txBox="1">
            <a:spLocks/>
          </p:cNvSpPr>
          <p:nvPr/>
        </p:nvSpPr>
        <p:spPr>
          <a:xfrm>
            <a:off x="367771" y="2004507"/>
            <a:ext cx="3251730" cy="61042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❹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診療</a:t>
            </a:r>
            <a:r>
              <a:rPr kumimoji="0" lang="ja-JP" altLang="en-US" sz="1800" b="1" i="0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科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からさがす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endParaRPr kumimoji="0" lang="en-US" altLang="ja-JP" sz="1800" b="1" kern="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診療科を絞って検索したい場合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FE4E1005-C358-3157-A0D6-5C727328D461}"/>
              </a:ext>
            </a:extLst>
          </p:cNvPr>
          <p:cNvSpPr txBox="1">
            <a:spLocks/>
          </p:cNvSpPr>
          <p:nvPr/>
        </p:nvSpPr>
        <p:spPr>
          <a:xfrm>
            <a:off x="373048" y="2666509"/>
            <a:ext cx="3816000" cy="83869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❺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地域からさがす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市区町村名から病院・診療所を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探したい場合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4B65B0DF-154B-5D22-F467-07FEBDFC899A}"/>
              </a:ext>
            </a:extLst>
          </p:cNvPr>
          <p:cNvSpPr txBox="1">
            <a:spLocks/>
          </p:cNvSpPr>
          <p:nvPr/>
        </p:nvSpPr>
        <p:spPr>
          <a:xfrm>
            <a:off x="357180" y="3460039"/>
            <a:ext cx="3816000" cy="15722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kumimoji="0" lang="ja-JP" altLang="en-US" sz="24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｢</a:t>
            </a:r>
            <a:r>
              <a:rPr kumimoji="0" lang="ja-JP" altLang="en-US" sz="1800" b="1" kern="0" dirty="0">
                <a:latin typeface="Meiryo" charset="-128"/>
                <a:ea typeface="Meiryo" charset="-128"/>
                <a:cs typeface="Meiryo" charset="-128"/>
              </a:rPr>
              <a:t>特徴からさがす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endParaRPr kumimoji="0" lang="en-US" altLang="ja-JP" sz="1800" b="1" kern="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kumimoji="0" lang="en-US" altLang="ja-JP" sz="1400" b="1" kern="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0" lang="ja-JP" altLang="en-US" sz="1400" kern="0" dirty="0">
                <a:latin typeface="Meiryo" charset="-128"/>
                <a:ea typeface="Meiryo" charset="-128"/>
                <a:cs typeface="Meiryo" charset="-128"/>
              </a:rPr>
              <a:t>病院・診療所の特徴から検索する場合</a:t>
            </a:r>
            <a:endParaRPr kumimoji="0" lang="en-US" altLang="ja-JP" sz="1400" kern="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indent="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ja-JP" altLang="en-US" sz="12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＊</a:t>
            </a:r>
            <a:r>
              <a:rPr lang="en-US" altLang="ja-JP" sz="12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0" lang="ja-JP" altLang="en-US" sz="1200" kern="0" dirty="0">
                <a:latin typeface="Meiryo" charset="-128"/>
                <a:ea typeface="Meiryo" charset="-128"/>
                <a:cs typeface="Meiryo" charset="-128"/>
              </a:rPr>
              <a:t>地域や診療科も含め、複数の条件を</a:t>
            </a:r>
            <a:r>
              <a:rPr kumimoji="0" lang="en-US" altLang="ja-JP" sz="1200" kern="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0" lang="ja-JP" altLang="en-US" sz="1200" kern="0" dirty="0">
                <a:latin typeface="Meiryo" charset="-128"/>
                <a:ea typeface="Meiryo" charset="-128"/>
                <a:cs typeface="Meiryo" charset="-128"/>
              </a:rPr>
              <a:t>組み合わせて検索することができます。</a:t>
            </a:r>
            <a:endParaRPr kumimoji="0" lang="en-US" altLang="ja-JP" sz="1200" kern="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indent="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ja-JP" altLang="en-US" sz="12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＊</a:t>
            </a:r>
            <a:r>
              <a:rPr lang="en-US" altLang="ja-JP" sz="12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その他、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診療時間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予約空き枠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特徴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トピック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、等で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indent="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検索が可能です。</a:t>
            </a:r>
            <a:endParaRPr kumimoji="0" lang="en-US" altLang="ja-JP" sz="1200" kern="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321792ED-2E6D-F82B-650A-9EE1124260B4}"/>
              </a:ext>
            </a:extLst>
          </p:cNvPr>
          <p:cNvSpPr txBox="1">
            <a:spLocks/>
          </p:cNvSpPr>
          <p:nvPr/>
        </p:nvSpPr>
        <p:spPr>
          <a:xfrm>
            <a:off x="373048" y="5018851"/>
            <a:ext cx="3816000" cy="61042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❼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kern="100" dirty="0">
                <a:latin typeface="Meiryo" charset="-128"/>
                <a:ea typeface="Meiryo" charset="-128"/>
                <a:cs typeface="Times New Roman" panose="02020603050405020304" pitchFamily="18" charset="0"/>
              </a:rPr>
              <a:t>歯科をさがす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 lvl="0" defTabSz="914400">
              <a:spcBef>
                <a:spcPts val="100"/>
              </a:spcBef>
              <a:tabLst>
                <a:tab pos="352425" algn="l"/>
              </a:tabLst>
              <a:defRPr/>
            </a:pP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歯科診療所から直接案内があった場合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6BCE37-FFB5-939A-FE50-C981560EA297}"/>
              </a:ext>
            </a:extLst>
          </p:cNvPr>
          <p:cNvSpPr/>
          <p:nvPr/>
        </p:nvSpPr>
        <p:spPr>
          <a:xfrm>
            <a:off x="4600578" y="4467600"/>
            <a:ext cx="614713" cy="503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図形グループ 43">
            <a:extLst>
              <a:ext uri="{FF2B5EF4-FFF2-40B4-BE49-F238E27FC236}">
                <a16:creationId xmlns:a16="http://schemas.microsoft.com/office/drawing/2014/main" id="{FA0D294E-0E83-2A84-2752-C2EDAE751669}"/>
              </a:ext>
            </a:extLst>
          </p:cNvPr>
          <p:cNvGrpSpPr/>
          <p:nvPr/>
        </p:nvGrpSpPr>
        <p:grpSpPr>
          <a:xfrm>
            <a:off x="4418616" y="4237308"/>
            <a:ext cx="296586" cy="293005"/>
            <a:chOff x="7423697" y="3995693"/>
            <a:chExt cx="296586" cy="293005"/>
          </a:xfrm>
        </p:grpSpPr>
        <p:sp>
          <p:nvSpPr>
            <p:cNvPr id="15" name="円/楕円 44">
              <a:extLst>
                <a:ext uri="{FF2B5EF4-FFF2-40B4-BE49-F238E27FC236}">
                  <a16:creationId xmlns:a16="http://schemas.microsoft.com/office/drawing/2014/main" id="{DA6A8E36-FE49-9F2F-D602-E92BEEF2E730}"/>
                </a:ext>
              </a:extLst>
            </p:cNvPr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45">
              <a:extLst>
                <a:ext uri="{FF2B5EF4-FFF2-40B4-BE49-F238E27FC236}">
                  <a16:creationId xmlns:a16="http://schemas.microsoft.com/office/drawing/2014/main" id="{69902377-B372-7042-EC19-76E658591B27}"/>
                </a:ext>
              </a:extLst>
            </p:cNvPr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5">
            <a:extLst>
              <a:ext uri="{FF2B5EF4-FFF2-40B4-BE49-F238E27FC236}">
                <a16:creationId xmlns:a16="http://schemas.microsoft.com/office/drawing/2014/main" id="{68EEEDE8-2FDA-4BE1-98DA-CF0E6EF016A4}"/>
              </a:ext>
            </a:extLst>
          </p:cNvPr>
          <p:cNvGrpSpPr/>
          <p:nvPr/>
        </p:nvGrpSpPr>
        <p:grpSpPr>
          <a:xfrm>
            <a:off x="6332814" y="3364595"/>
            <a:ext cx="296586" cy="293005"/>
            <a:chOff x="8127785" y="3995693"/>
            <a:chExt cx="296586" cy="293005"/>
          </a:xfrm>
        </p:grpSpPr>
        <p:sp>
          <p:nvSpPr>
            <p:cNvPr id="19" name="円/楕円 56">
              <a:extLst>
                <a:ext uri="{FF2B5EF4-FFF2-40B4-BE49-F238E27FC236}">
                  <a16:creationId xmlns:a16="http://schemas.microsoft.com/office/drawing/2014/main" id="{5EA90765-C441-8113-6199-3765A10AB79D}"/>
                </a:ext>
              </a:extLst>
            </p:cNvPr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57">
              <a:extLst>
                <a:ext uri="{FF2B5EF4-FFF2-40B4-BE49-F238E27FC236}">
                  <a16:creationId xmlns:a16="http://schemas.microsoft.com/office/drawing/2014/main" id="{865B44C0-7A4D-72D3-C435-F07340DB6D9D}"/>
                </a:ext>
              </a:extLst>
            </p:cNvPr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32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5BE005-DEF3-F1E6-9D87-20D565960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09" y="1977824"/>
            <a:ext cx="2127688" cy="41700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5018615-CBD7-A37D-3DF9-F52C6BB10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194" y="1965121"/>
            <a:ext cx="2109399" cy="4163929"/>
          </a:xfrm>
          <a:prstGeom prst="rect">
            <a:avLst/>
          </a:prstGeom>
        </p:spPr>
      </p:pic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4A6A1238-0961-43A9-B356-5F765408E6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2694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353" imgH="353" progId="TCLayout.ActiveDocument.1">
                  <p:embed/>
                </p:oleObj>
              </mc:Choice>
              <mc:Fallback>
                <p:oleObj name="think-cell スライド" r:id="rId6" imgW="353" imgH="353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4A6A1238-0961-43A9-B356-5F765408E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607933" y="1435608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>
                <a:latin typeface="Meiryo" charset="-128"/>
                <a:ea typeface="Meiryo" charset="-128"/>
                <a:cs typeface="Meiryo" charset="-128"/>
              </a:rPr>
              <a:t>受診したい病院・診療所に予約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をしましょう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23200" y="1886675"/>
            <a:ext cx="3278520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「予約」を押す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病院・診療所の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詳細画面で予約したい　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診療メニューを選択する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endParaRPr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2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>
                <a:latin typeface="Meiryo"/>
                <a:ea typeface="Meiryo"/>
                <a:cs typeface="Meiryo"/>
                <a:sym typeface="Meiryo"/>
              </a:rPr>
              <a:t>病院・診療所</a:t>
            </a:r>
            <a:r>
              <a:rPr lang="ja-JP" altLang="en-US" sz="3200">
                <a:latin typeface="AoyagiKouzanFontT"/>
                <a:cs typeface="AoyagiKouzanFontT"/>
              </a:rPr>
              <a:t>に</a:t>
            </a:r>
            <a:r>
              <a:rPr lang="ja-JP" altLang="en-US" sz="3200" dirty="0">
                <a:latin typeface="AoyagiKouzanFontT"/>
                <a:cs typeface="AoyagiKouzanFontT"/>
              </a:rPr>
              <a:t>予約をする</a:t>
            </a:r>
            <a:endParaRPr kumimoji="0" lang="ja-JP" altLang="en-US" sz="3200" kern="0" dirty="0"/>
          </a:p>
        </p:txBody>
      </p:sp>
      <p:sp>
        <p:nvSpPr>
          <p:cNvPr id="41" name="正方形/長方形 40"/>
          <p:cNvSpPr/>
          <p:nvPr/>
        </p:nvSpPr>
        <p:spPr>
          <a:xfrm>
            <a:off x="6408749" y="2859616"/>
            <a:ext cx="2075644" cy="87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258349" y="2781912"/>
            <a:ext cx="296586" cy="293005"/>
            <a:chOff x="3546641" y="3995693"/>
            <a:chExt cx="296586" cy="293005"/>
          </a:xfrm>
        </p:grpSpPr>
        <p:sp>
          <p:nvSpPr>
            <p:cNvPr id="57" name="円/楕円 5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B0581924-C3F3-A5BC-ADC5-715EF5640408}"/>
              </a:ext>
            </a:extLst>
          </p:cNvPr>
          <p:cNvSpPr/>
          <p:nvPr/>
        </p:nvSpPr>
        <p:spPr>
          <a:xfrm>
            <a:off x="5733670" y="3505200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5F7FAA7-267F-0C4C-ED4F-FA33BA67211B}"/>
              </a:ext>
            </a:extLst>
          </p:cNvPr>
          <p:cNvSpPr/>
          <p:nvPr/>
        </p:nvSpPr>
        <p:spPr>
          <a:xfrm>
            <a:off x="4632769" y="2251081"/>
            <a:ext cx="987065" cy="3121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75">
            <a:extLst>
              <a:ext uri="{FF2B5EF4-FFF2-40B4-BE49-F238E27FC236}">
                <a16:creationId xmlns:a16="http://schemas.microsoft.com/office/drawing/2014/main" id="{BFD71F1E-806A-5CF0-40F3-6E93B9FCE4C1}"/>
              </a:ext>
            </a:extLst>
          </p:cNvPr>
          <p:cNvGrpSpPr/>
          <p:nvPr/>
        </p:nvGrpSpPr>
        <p:grpSpPr>
          <a:xfrm>
            <a:off x="4431802" y="2057400"/>
            <a:ext cx="296587" cy="293005"/>
            <a:chOff x="2897417" y="3995693"/>
            <a:chExt cx="296587" cy="293005"/>
          </a:xfrm>
        </p:grpSpPr>
        <p:sp>
          <p:nvSpPr>
            <p:cNvPr id="25" name="円/楕円 76">
              <a:extLst>
                <a:ext uri="{FF2B5EF4-FFF2-40B4-BE49-F238E27FC236}">
                  <a16:creationId xmlns:a16="http://schemas.microsoft.com/office/drawing/2014/main" id="{C6FDE871-6000-CD38-F696-4D367393CA89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5D6230E-2FFE-A887-4D04-81D787B57FC4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17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C15787A-AB21-581A-F5A3-5C3168F11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37" y="3034581"/>
            <a:ext cx="1621677" cy="32799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A20D83-D160-EAC6-3628-0E37AB8A1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492" y="3047260"/>
            <a:ext cx="1608935" cy="320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568D665-AE6C-2DF6-1FD1-3D22BD043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911" y="3047260"/>
            <a:ext cx="1616116" cy="320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B63526-B110-6FFA-27D5-2C7C6F96E6F6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" name="タイトル 9">
            <a:extLst>
              <a:ext uri="{FF2B5EF4-FFF2-40B4-BE49-F238E27FC236}">
                <a16:creationId xmlns:a16="http://schemas.microsoft.com/office/drawing/2014/main" id="{25A8980D-FBFB-569F-DCF3-0975542B5670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>
                <a:latin typeface="Meiryo"/>
                <a:ea typeface="Meiryo"/>
                <a:cs typeface="Meiryo"/>
                <a:sym typeface="Meiryo"/>
              </a:rPr>
              <a:t>病院・診療所</a:t>
            </a:r>
            <a:r>
              <a:rPr lang="ja-JP" altLang="en-US" sz="3200">
                <a:latin typeface="AoyagiKouzanFontT"/>
                <a:cs typeface="AoyagiKouzanFontT"/>
              </a:rPr>
              <a:t>に</a:t>
            </a:r>
            <a:r>
              <a:rPr lang="ja-JP" altLang="en-US" sz="3200" dirty="0">
                <a:latin typeface="AoyagiKouzanFontT"/>
                <a:cs typeface="AoyagiKouzanFontT"/>
              </a:rPr>
              <a:t>予約をする</a:t>
            </a:r>
            <a:endParaRPr kumimoji="0" lang="ja-JP" altLang="en-US" sz="3200" kern="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5FB0014-1323-896E-680A-FDFA60311A84}"/>
              </a:ext>
            </a:extLst>
          </p:cNvPr>
          <p:cNvSpPr txBox="1"/>
          <p:nvPr/>
        </p:nvSpPr>
        <p:spPr>
          <a:xfrm>
            <a:off x="607933" y="1435608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>
                <a:latin typeface="Meiryo" charset="-128"/>
                <a:ea typeface="Meiryo" charset="-128"/>
                <a:cs typeface="Meiryo" charset="-128"/>
              </a:rPr>
              <a:t>受診したい病院・診療所に予約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をしましょう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1F9CBDE-3B4B-17C4-8BB2-5CF45BA8927E}"/>
              </a:ext>
            </a:extLst>
          </p:cNvPr>
          <p:cNvSpPr/>
          <p:nvPr/>
        </p:nvSpPr>
        <p:spPr>
          <a:xfrm>
            <a:off x="958080" y="5974080"/>
            <a:ext cx="1597834" cy="2930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41C2CBF3-8A57-F7CE-61C6-0298B78DF985}"/>
              </a:ext>
            </a:extLst>
          </p:cNvPr>
          <p:cNvSpPr txBox="1"/>
          <p:nvPr/>
        </p:nvSpPr>
        <p:spPr>
          <a:xfrm>
            <a:off x="6154763" y="2019600"/>
            <a:ext cx="2520000" cy="64120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❺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「オンライン診療」を　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　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896666-BB9D-B0C3-626B-70FE5C5DF603}"/>
              </a:ext>
            </a:extLst>
          </p:cNvPr>
          <p:cNvSpPr txBox="1"/>
          <p:nvPr/>
        </p:nvSpPr>
        <p:spPr>
          <a:xfrm>
            <a:off x="457200" y="2019600"/>
            <a:ext cx="304800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メニューの詳細を確認し　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「このメニューを予約する」　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E1AB1B-96A9-5E02-D080-DF38440B5BD8}"/>
              </a:ext>
            </a:extLst>
          </p:cNvPr>
          <p:cNvSpPr txBox="1"/>
          <p:nvPr/>
        </p:nvSpPr>
        <p:spPr>
          <a:xfrm>
            <a:off x="3393892" y="2019600"/>
            <a:ext cx="25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❹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受診者を選択する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4965151-5890-3C3D-B77D-07E5394AF0D9}"/>
              </a:ext>
            </a:extLst>
          </p:cNvPr>
          <p:cNvSpPr/>
          <p:nvPr/>
        </p:nvSpPr>
        <p:spPr>
          <a:xfrm>
            <a:off x="2879162" y="4511268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E1E1704E-904B-E59F-6369-E3717821EB8B}"/>
              </a:ext>
            </a:extLst>
          </p:cNvPr>
          <p:cNvSpPr/>
          <p:nvPr/>
        </p:nvSpPr>
        <p:spPr>
          <a:xfrm>
            <a:off x="5638800" y="4494894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F178AC4-CCA5-2BCA-8304-2A7D7B334A4E}"/>
              </a:ext>
            </a:extLst>
          </p:cNvPr>
          <p:cNvSpPr/>
          <p:nvPr/>
        </p:nvSpPr>
        <p:spPr>
          <a:xfrm>
            <a:off x="6449330" y="3974308"/>
            <a:ext cx="1597390" cy="4443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" name="図形グループ 40">
            <a:extLst>
              <a:ext uri="{FF2B5EF4-FFF2-40B4-BE49-F238E27FC236}">
                <a16:creationId xmlns:a16="http://schemas.microsoft.com/office/drawing/2014/main" id="{F9338408-8656-6481-E6C8-044A63DB447E}"/>
              </a:ext>
            </a:extLst>
          </p:cNvPr>
          <p:cNvGrpSpPr/>
          <p:nvPr/>
        </p:nvGrpSpPr>
        <p:grpSpPr>
          <a:xfrm>
            <a:off x="822731" y="5791200"/>
            <a:ext cx="288519" cy="300578"/>
            <a:chOff x="4232441" y="3995693"/>
            <a:chExt cx="296586" cy="293005"/>
          </a:xfrm>
        </p:grpSpPr>
        <p:sp>
          <p:nvSpPr>
            <p:cNvPr id="32" name="円/楕円 41">
              <a:extLst>
                <a:ext uri="{FF2B5EF4-FFF2-40B4-BE49-F238E27FC236}">
                  <a16:creationId xmlns:a16="http://schemas.microsoft.com/office/drawing/2014/main" id="{39F82CF1-8679-98AC-55A8-A7C12C5958BB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47">
              <a:extLst>
                <a:ext uri="{FF2B5EF4-FFF2-40B4-BE49-F238E27FC236}">
                  <a16:creationId xmlns:a16="http://schemas.microsoft.com/office/drawing/2014/main" id="{155B610E-2373-1DF0-A07B-74A8A992B190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49">
            <a:extLst>
              <a:ext uri="{FF2B5EF4-FFF2-40B4-BE49-F238E27FC236}">
                <a16:creationId xmlns:a16="http://schemas.microsoft.com/office/drawing/2014/main" id="{42004B25-ED2B-4CBE-63E0-200F54EAC75F}"/>
              </a:ext>
            </a:extLst>
          </p:cNvPr>
          <p:cNvGrpSpPr/>
          <p:nvPr/>
        </p:nvGrpSpPr>
        <p:grpSpPr>
          <a:xfrm>
            <a:off x="6315487" y="3787140"/>
            <a:ext cx="296586" cy="293005"/>
            <a:chOff x="5878361" y="3995693"/>
            <a:chExt cx="296586" cy="293005"/>
          </a:xfrm>
        </p:grpSpPr>
        <p:sp>
          <p:nvSpPr>
            <p:cNvPr id="37" name="円/楕円 50">
              <a:extLst>
                <a:ext uri="{FF2B5EF4-FFF2-40B4-BE49-F238E27FC236}">
                  <a16:creationId xmlns:a16="http://schemas.microsoft.com/office/drawing/2014/main" id="{80ECFF9B-7F51-1390-8502-990362B43224}"/>
                </a:ext>
              </a:extLst>
            </p:cNvPr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51">
              <a:extLst>
                <a:ext uri="{FF2B5EF4-FFF2-40B4-BE49-F238E27FC236}">
                  <a16:creationId xmlns:a16="http://schemas.microsoft.com/office/drawing/2014/main" id="{EF22F164-2B99-827C-907A-361D3054DE36}"/>
                </a:ext>
              </a:extLst>
            </p:cNvPr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2A74DD3-EAA3-26D4-BE3D-1A3B3D7AC506}"/>
              </a:ext>
            </a:extLst>
          </p:cNvPr>
          <p:cNvSpPr/>
          <p:nvPr/>
        </p:nvSpPr>
        <p:spPr>
          <a:xfrm>
            <a:off x="3693042" y="4237312"/>
            <a:ext cx="1597834" cy="2930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図形グループ 52">
            <a:extLst>
              <a:ext uri="{FF2B5EF4-FFF2-40B4-BE49-F238E27FC236}">
                <a16:creationId xmlns:a16="http://schemas.microsoft.com/office/drawing/2014/main" id="{88B7580F-3DBD-281F-E410-9BCEAE556256}"/>
              </a:ext>
            </a:extLst>
          </p:cNvPr>
          <p:cNvGrpSpPr/>
          <p:nvPr/>
        </p:nvGrpSpPr>
        <p:grpSpPr>
          <a:xfrm>
            <a:off x="3526456" y="4050395"/>
            <a:ext cx="296586" cy="293005"/>
            <a:chOff x="5101121" y="3995693"/>
            <a:chExt cx="296586" cy="293005"/>
          </a:xfrm>
        </p:grpSpPr>
        <p:sp>
          <p:nvSpPr>
            <p:cNvPr id="40" name="円/楕円 53">
              <a:extLst>
                <a:ext uri="{FF2B5EF4-FFF2-40B4-BE49-F238E27FC236}">
                  <a16:creationId xmlns:a16="http://schemas.microsoft.com/office/drawing/2014/main" id="{211A234F-AFB9-E523-877F-4FDBB8B5AD5D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4">
              <a:extLst>
                <a:ext uri="{FF2B5EF4-FFF2-40B4-BE49-F238E27FC236}">
                  <a16:creationId xmlns:a16="http://schemas.microsoft.com/office/drawing/2014/main" id="{650818D3-5626-8967-3474-0258A1E7CB60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34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 hidden="1">
            <a:extLst>
              <a:ext uri="{FF2B5EF4-FFF2-40B4-BE49-F238E27FC236}">
                <a16:creationId xmlns:a16="http://schemas.microsoft.com/office/drawing/2014/main" id="{EDEBCAA9-3F6D-4EFD-A543-6BD3AF186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8544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53" imgH="353" progId="TCLayout.ActiveDocument.1">
                  <p:embed/>
                </p:oleObj>
              </mc:Choice>
              <mc:Fallback>
                <p:oleObj name="think-cell スライド" r:id="rId4" imgW="353" imgH="353" progId="TCLayout.ActiveDocument.1">
                  <p:embed/>
                  <p:pic>
                    <p:nvPicPr>
                      <p:cNvPr id="12" name="オブジェクト 11" hidden="1">
                        <a:extLst>
                          <a:ext uri="{FF2B5EF4-FFF2-40B4-BE49-F238E27FC236}">
                            <a16:creationId xmlns:a16="http://schemas.microsoft.com/office/drawing/2014/main" id="{EDEBCAA9-3F6D-4EFD-A543-6BD3AF186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 descr="「医師・日時の選択」画面の画像">
            <a:extLst>
              <a:ext uri="{FF2B5EF4-FFF2-40B4-BE49-F238E27FC236}">
                <a16:creationId xmlns:a16="http://schemas.microsoft.com/office/drawing/2014/main" id="{17D15EEE-3969-4D9A-907A-1A2CF02BF4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00" y="1990800"/>
            <a:ext cx="2167200" cy="428205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607933" y="1435608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spc="-10" dirty="0">
                <a:latin typeface="Meiryo" charset="-128"/>
                <a:ea typeface="Meiryo" charset="-128"/>
                <a:cs typeface="Meiryo" charset="-128"/>
              </a:rPr>
              <a:t>診療日の予約をしましょう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5FAFB9BF-5204-43D8-8CE4-B6071DDDB251}"/>
              </a:ext>
            </a:extLst>
          </p:cNvPr>
          <p:cNvSpPr txBox="1"/>
          <p:nvPr/>
        </p:nvSpPr>
        <p:spPr>
          <a:xfrm>
            <a:off x="315183" y="1905000"/>
            <a:ext cx="338400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医師を指定する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場合は、選択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カレンダーから希望の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日時・時間帯を選択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予約料が発生する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場合、予約料の確認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427045" y="3412466"/>
            <a:ext cx="2168532" cy="263102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/>
          <p:cNvSpPr>
            <a:spLocks noChangeAspect="1"/>
          </p:cNvSpPr>
          <p:nvPr/>
        </p:nvSpPr>
        <p:spPr>
          <a:xfrm>
            <a:off x="3470836" y="3136918"/>
            <a:ext cx="1461929" cy="21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診療日の予約</a:t>
            </a:r>
            <a:endParaRPr kumimoji="0" lang="ja-JP" altLang="en-US" sz="3200" kern="0" dirty="0"/>
          </a:p>
        </p:txBody>
      </p:sp>
      <p:grpSp>
        <p:nvGrpSpPr>
          <p:cNvPr id="49" name="図形グループ 48"/>
          <p:cNvGrpSpPr/>
          <p:nvPr/>
        </p:nvGrpSpPr>
        <p:grpSpPr>
          <a:xfrm>
            <a:off x="3276600" y="3254915"/>
            <a:ext cx="296586" cy="293005"/>
            <a:chOff x="3546641" y="3995693"/>
            <a:chExt cx="296586" cy="293005"/>
          </a:xfrm>
        </p:grpSpPr>
        <p:sp>
          <p:nvSpPr>
            <p:cNvPr id="50" name="円/楕円 4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図形グループ 52"/>
          <p:cNvGrpSpPr/>
          <p:nvPr/>
        </p:nvGrpSpPr>
        <p:grpSpPr>
          <a:xfrm>
            <a:off x="4808813" y="2922635"/>
            <a:ext cx="296587" cy="293005"/>
            <a:chOff x="2897417" y="3995693"/>
            <a:chExt cx="296587" cy="293005"/>
          </a:xfrm>
        </p:grpSpPr>
        <p:sp>
          <p:nvSpPr>
            <p:cNvPr id="54" name="円/楕円 5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80" y="1990800"/>
            <a:ext cx="2034600" cy="424700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7" name="正方形/長方形 46"/>
          <p:cNvSpPr/>
          <p:nvPr/>
        </p:nvSpPr>
        <p:spPr>
          <a:xfrm>
            <a:off x="6451228" y="5905495"/>
            <a:ext cx="2031206" cy="3693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6449330" y="3117771"/>
            <a:ext cx="2031206" cy="2954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6316440" y="5743637"/>
            <a:ext cx="288519" cy="300578"/>
            <a:chOff x="5101121" y="3995693"/>
            <a:chExt cx="296586" cy="293005"/>
          </a:xfrm>
        </p:grpSpPr>
        <p:sp>
          <p:nvSpPr>
            <p:cNvPr id="39" name="円/楕円 38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6315880" y="2952557"/>
            <a:ext cx="288519" cy="300578"/>
            <a:chOff x="423244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矢印: 右 3">
            <a:extLst>
              <a:ext uri="{FF2B5EF4-FFF2-40B4-BE49-F238E27FC236}">
                <a16:creationId xmlns:a16="http://schemas.microsoft.com/office/drawing/2014/main" id="{B0326E70-74F7-61BB-04E7-B2D9694AF0F1}"/>
              </a:ext>
            </a:extLst>
          </p:cNvPr>
          <p:cNvSpPr/>
          <p:nvPr/>
        </p:nvSpPr>
        <p:spPr>
          <a:xfrm>
            <a:off x="5791200" y="3352800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77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 hidden="1">
            <a:extLst>
              <a:ext uri="{FF2B5EF4-FFF2-40B4-BE49-F238E27FC236}">
                <a16:creationId xmlns:a16="http://schemas.microsoft.com/office/drawing/2014/main" id="{EDEBCAA9-3F6D-4EFD-A543-6BD3AF186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77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53" imgH="353" progId="TCLayout.ActiveDocument.1">
                  <p:embed/>
                </p:oleObj>
              </mc:Choice>
              <mc:Fallback>
                <p:oleObj name="think-cell スライド" r:id="rId4" imgW="353" imgH="353" progId="TCLayout.ActiveDocument.1">
                  <p:embed/>
                  <p:pic>
                    <p:nvPicPr>
                      <p:cNvPr id="12" name="オブジェクト 11" hidden="1">
                        <a:extLst>
                          <a:ext uri="{FF2B5EF4-FFF2-40B4-BE49-F238E27FC236}">
                            <a16:creationId xmlns:a16="http://schemas.microsoft.com/office/drawing/2014/main" id="{EDEBCAA9-3F6D-4EFD-A543-6BD3AF186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607933" y="1435608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spc="-10" dirty="0">
                <a:latin typeface="Meiryo" charset="-128"/>
                <a:ea typeface="Meiryo" charset="-128"/>
                <a:cs typeface="Meiryo" charset="-128"/>
              </a:rPr>
              <a:t>服薬指導方法・同意書の確認をしましょう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5FAFB9BF-5204-43D8-8CE4-B6071DDDB251}"/>
              </a:ext>
            </a:extLst>
          </p:cNvPr>
          <p:cNvSpPr txBox="1"/>
          <p:nvPr/>
        </p:nvSpPr>
        <p:spPr>
          <a:xfrm>
            <a:off x="315183" y="1905000"/>
            <a:ext cx="33840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オンライン服薬指導を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希望される場合は、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希望する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同意書が表示された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場合、内容を確認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同意して次へ進む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2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Meiryo"/>
                <a:ea typeface="Meiryo"/>
                <a:cs typeface="Meiryo"/>
                <a:sym typeface="Meiryo"/>
              </a:rPr>
              <a:t>服薬指導方法・同意書の確認</a:t>
            </a:r>
            <a:endParaRPr kumimoji="0" lang="ja-JP" altLang="en-US" sz="3200" kern="0" dirty="0"/>
          </a:p>
        </p:txBody>
      </p:sp>
      <p:grpSp>
        <p:nvGrpSpPr>
          <p:cNvPr id="5" name="グループ化 4" descr="「同意書の確認」画面で「同意して次へ進む」をタップしている画像">
            <a:extLst>
              <a:ext uri="{FF2B5EF4-FFF2-40B4-BE49-F238E27FC236}">
                <a16:creationId xmlns:a16="http://schemas.microsoft.com/office/drawing/2014/main" id="{F7825F63-61E9-46C6-9918-44EFCD47A990}"/>
              </a:ext>
            </a:extLst>
          </p:cNvPr>
          <p:cNvGrpSpPr/>
          <p:nvPr/>
        </p:nvGrpSpPr>
        <p:grpSpPr>
          <a:xfrm>
            <a:off x="6305337" y="1990660"/>
            <a:ext cx="2241493" cy="4171065"/>
            <a:chOff x="6305337" y="1990660"/>
            <a:chExt cx="2241493" cy="417106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491" y="1990660"/>
              <a:ext cx="2084342" cy="41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7" name="正方形/長方形 46"/>
            <p:cNvSpPr/>
            <p:nvPr/>
          </p:nvSpPr>
          <p:spPr>
            <a:xfrm>
              <a:off x="6455243" y="5765725"/>
              <a:ext cx="2088000" cy="39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1418AEEF-6932-40F5-86B1-4CFC95400968}"/>
                </a:ext>
              </a:extLst>
            </p:cNvPr>
            <p:cNvSpPr/>
            <p:nvPr/>
          </p:nvSpPr>
          <p:spPr>
            <a:xfrm>
              <a:off x="6458830" y="2904984"/>
              <a:ext cx="2088000" cy="151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9" name="図形グループ 28"/>
            <p:cNvGrpSpPr/>
            <p:nvPr/>
          </p:nvGrpSpPr>
          <p:grpSpPr>
            <a:xfrm>
              <a:off x="6309211" y="5607514"/>
              <a:ext cx="296586" cy="293005"/>
              <a:chOff x="4232441" y="3995693"/>
              <a:chExt cx="296586" cy="293005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図形グループ 31"/>
            <p:cNvGrpSpPr/>
            <p:nvPr/>
          </p:nvGrpSpPr>
          <p:grpSpPr>
            <a:xfrm>
              <a:off x="6305337" y="2755818"/>
              <a:ext cx="296586" cy="293005"/>
              <a:chOff x="3546641" y="3995693"/>
              <a:chExt cx="296586" cy="293005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" name="グループ化 2" descr="「服薬指導方法の確認」画面で「希望する」をタップしている画像">
            <a:extLst>
              <a:ext uri="{FF2B5EF4-FFF2-40B4-BE49-F238E27FC236}">
                <a16:creationId xmlns:a16="http://schemas.microsoft.com/office/drawing/2014/main" id="{E320973A-8231-49DB-80AD-B27FC37A760E}"/>
              </a:ext>
            </a:extLst>
          </p:cNvPr>
          <p:cNvGrpSpPr/>
          <p:nvPr/>
        </p:nvGrpSpPr>
        <p:grpSpPr>
          <a:xfrm>
            <a:off x="3354616" y="1990660"/>
            <a:ext cx="2242319" cy="4140000"/>
            <a:chOff x="3354616" y="1990660"/>
            <a:chExt cx="2242319" cy="4140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612" y="1990660"/>
              <a:ext cx="2096323" cy="41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3" name="正方形/長方形 42"/>
            <p:cNvSpPr/>
            <p:nvPr/>
          </p:nvSpPr>
          <p:spPr>
            <a:xfrm>
              <a:off x="3508793" y="5463570"/>
              <a:ext cx="2088000" cy="4151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5" name="図形グループ 34"/>
            <p:cNvGrpSpPr/>
            <p:nvPr/>
          </p:nvGrpSpPr>
          <p:grpSpPr>
            <a:xfrm>
              <a:off x="3354616" y="5313249"/>
              <a:ext cx="296587" cy="293005"/>
              <a:chOff x="2897417" y="3995693"/>
              <a:chExt cx="296587" cy="293005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289864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897417" y="3995693"/>
                <a:ext cx="296587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7" h="293005">
                    <a:moveTo>
                      <a:pt x="130550" y="49974"/>
                    </a:moveTo>
                    <a:cubicBezTo>
                      <a:pt x="129356" y="59415"/>
                      <a:pt x="125070" y="65709"/>
                      <a:pt x="117690" y="68856"/>
                    </a:cubicBezTo>
                    <a:cubicBezTo>
                      <a:pt x="112373" y="71135"/>
                      <a:pt x="103203" y="72275"/>
                      <a:pt x="90180" y="72275"/>
                    </a:cubicBezTo>
                    <a:lnTo>
                      <a:pt x="90180" y="100598"/>
                    </a:lnTo>
                    <a:lnTo>
                      <a:pt x="124202" y="100598"/>
                    </a:lnTo>
                    <a:lnTo>
                      <a:pt x="124202" y="209336"/>
                    </a:lnTo>
                    <a:lnTo>
                      <a:pt x="90180" y="209336"/>
                    </a:lnTo>
                    <a:lnTo>
                      <a:pt x="90180" y="240753"/>
                    </a:lnTo>
                    <a:lnTo>
                      <a:pt x="200546" y="240753"/>
                    </a:lnTo>
                    <a:lnTo>
                      <a:pt x="200546" y="209336"/>
                    </a:lnTo>
                    <a:lnTo>
                      <a:pt x="167176" y="209336"/>
                    </a:lnTo>
                    <a:lnTo>
                      <a:pt x="167176" y="49974"/>
                    </a:lnTo>
                    <a:close/>
                    <a:moveTo>
                      <a:pt x="148619" y="0"/>
                    </a:moveTo>
                    <a:cubicBezTo>
                      <a:pt x="189423" y="0"/>
                      <a:pt x="224285" y="14162"/>
                      <a:pt x="253206" y="42486"/>
                    </a:cubicBezTo>
                    <a:cubicBezTo>
                      <a:pt x="282126" y="70810"/>
                      <a:pt x="296587" y="105211"/>
                      <a:pt x="296587" y="145689"/>
                    </a:cubicBezTo>
                    <a:cubicBezTo>
                      <a:pt x="296587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6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9" name="矢印: 右 8">
            <a:extLst>
              <a:ext uri="{FF2B5EF4-FFF2-40B4-BE49-F238E27FC236}">
                <a16:creationId xmlns:a16="http://schemas.microsoft.com/office/drawing/2014/main" id="{001F9C46-D937-9075-6A9D-D1DFA931BD8A}"/>
              </a:ext>
            </a:extLst>
          </p:cNvPr>
          <p:cNvSpPr/>
          <p:nvPr/>
        </p:nvSpPr>
        <p:spPr>
          <a:xfrm>
            <a:off x="5791200" y="3352800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16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2CB9D925-3301-47E2-B964-1919A91AEE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3020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53" imgH="353" progId="TCLayout.ActiveDocument.1">
                  <p:embed/>
                </p:oleObj>
              </mc:Choice>
              <mc:Fallback>
                <p:oleObj name="think-cell スライド" r:id="rId4" imgW="353" imgH="353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2CB9D925-3301-47E2-B964-1919A91AE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問診票等を入力します</a:t>
            </a: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3AC6DD0A-444F-47CC-9694-104CCE05C736}"/>
              </a:ext>
            </a:extLst>
          </p:cNvPr>
          <p:cNvSpPr txBox="1"/>
          <p:nvPr/>
        </p:nvSpPr>
        <p:spPr>
          <a:xfrm>
            <a:off x="7170715" y="1889147"/>
            <a:ext cx="143988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0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予約完了</a:t>
            </a:r>
            <a:endParaRPr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2645260" y="5220353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8" name="図 37" descr="「必須情報の登録」画面で本人情報、支払い方法、保険証情報の右側に「登録する」ボタンが表示されている画像">
            <a:extLst>
              <a:ext uri="{FF2B5EF4-FFF2-40B4-BE49-F238E27FC236}">
                <a16:creationId xmlns:a16="http://schemas.microsoft.com/office/drawing/2014/main" id="{F1D3FBC2-B5D4-CE41-9868-9B80FD32B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1" y="2884428"/>
            <a:ext cx="1440000" cy="284521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3" name="図 62" descr="「事前問診」画面の画像">
            <a:extLst>
              <a:ext uri="{FF2B5EF4-FFF2-40B4-BE49-F238E27FC236}">
                <a16:creationId xmlns:a16="http://schemas.microsoft.com/office/drawing/2014/main" id="{FD7FEEA4-8A6F-1246-9A13-C8AAC84477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861260" y="2912621"/>
            <a:ext cx="1440000" cy="244744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4" name="図 63" descr="「必須情報の登録」画面で保険証情報の右側に「更新する」ボタンとその下側に保険証最終更新日が表示されている画像">
            <a:extLst>
              <a:ext uri="{FF2B5EF4-FFF2-40B4-BE49-F238E27FC236}">
                <a16:creationId xmlns:a16="http://schemas.microsoft.com/office/drawing/2014/main" id="{395B9852-FC23-D74E-B348-CCAE63F65C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3"/>
          <a:stretch/>
        </p:blipFill>
        <p:spPr>
          <a:xfrm>
            <a:off x="889692" y="4531204"/>
            <a:ext cx="1440000" cy="176978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【9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問診票等の入力</a:t>
            </a:r>
            <a:endParaRPr kumimoji="0" lang="ja-JP" altLang="en-US" sz="3200" kern="0" dirty="0"/>
          </a:p>
        </p:txBody>
      </p:sp>
      <p:grpSp>
        <p:nvGrpSpPr>
          <p:cNvPr id="68" name="図形グループ 67"/>
          <p:cNvGrpSpPr/>
          <p:nvPr/>
        </p:nvGrpSpPr>
        <p:grpSpPr>
          <a:xfrm>
            <a:off x="685800" y="2731870"/>
            <a:ext cx="296587" cy="293005"/>
            <a:chOff x="2897417" y="3995693"/>
            <a:chExt cx="296587" cy="293005"/>
          </a:xfrm>
        </p:grpSpPr>
        <p:sp>
          <p:nvSpPr>
            <p:cNvPr id="69" name="円/楕円 6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83" y="2886041"/>
            <a:ext cx="1439885" cy="28548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4A7A32-9A8A-0013-1227-2E4E5C2CD1C6}"/>
              </a:ext>
            </a:extLst>
          </p:cNvPr>
          <p:cNvSpPr txBox="1"/>
          <p:nvPr/>
        </p:nvSpPr>
        <p:spPr>
          <a:xfrm>
            <a:off x="232058" y="1841834"/>
            <a:ext cx="3166864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0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spc="-5" dirty="0">
                <a:latin typeface="Meiryo" charset="-128"/>
                <a:ea typeface="Meiryo" charset="-128"/>
                <a:cs typeface="Meiryo" charset="-128"/>
              </a:rPr>
              <a:t>必須情報の登録を行う</a:t>
            </a:r>
            <a:endParaRPr lang="en-US" altLang="ja-JP" sz="16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-5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400" b="1" spc="-5" dirty="0">
                <a:latin typeface="Meiryo" charset="-128"/>
                <a:ea typeface="Meiryo" charset="-128"/>
                <a:cs typeface="Meiryo" charset="-128"/>
              </a:rPr>
              <a:t>未登録の項目が</a:t>
            </a:r>
            <a:endParaRPr lang="en-US" altLang="ja-JP" sz="14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400" b="1" spc="-5" dirty="0">
                <a:latin typeface="Meiryo" charset="-128"/>
                <a:ea typeface="Meiryo" charset="-128"/>
                <a:cs typeface="Meiryo" charset="-128"/>
              </a:rPr>
              <a:t>　ある場合のみ表示されます</a:t>
            </a:r>
            <a:endParaRPr lang="en-US" altLang="ja-JP" sz="14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C725EF-1650-E2D8-3FB7-7A091BA472A6}"/>
              </a:ext>
            </a:extLst>
          </p:cNvPr>
          <p:cNvSpPr txBox="1"/>
          <p:nvPr/>
        </p:nvSpPr>
        <p:spPr>
          <a:xfrm>
            <a:off x="2559803" y="1847657"/>
            <a:ext cx="2012197" cy="91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0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問診票が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　 表示された場合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　 指示に従い回答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39D3D6-CB27-F9C1-6FAD-0C5BC12A094C}"/>
              </a:ext>
            </a:extLst>
          </p:cNvPr>
          <p:cNvSpPr txBox="1"/>
          <p:nvPr/>
        </p:nvSpPr>
        <p:spPr>
          <a:xfrm>
            <a:off x="4716690" y="1846218"/>
            <a:ext cx="183846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0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spc="5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診察予約を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6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確定</a:t>
            </a:r>
            <a:r>
              <a:rPr lang="en-US" altLang="ja-JP" sz="16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74695653-6035-7D3E-2569-49A1777CF41D}"/>
              </a:ext>
            </a:extLst>
          </p:cNvPr>
          <p:cNvSpPr/>
          <p:nvPr/>
        </p:nvSpPr>
        <p:spPr>
          <a:xfrm>
            <a:off x="2232025" y="4152701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74FE9B4-7268-20AB-594A-9E8142A8764C}"/>
              </a:ext>
            </a:extLst>
          </p:cNvPr>
          <p:cNvSpPr/>
          <p:nvPr/>
        </p:nvSpPr>
        <p:spPr>
          <a:xfrm>
            <a:off x="4358208" y="4152701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13B764A-8E31-57CF-875E-C5466BF4BA9C}"/>
              </a:ext>
            </a:extLst>
          </p:cNvPr>
          <p:cNvSpPr/>
          <p:nvPr/>
        </p:nvSpPr>
        <p:spPr>
          <a:xfrm>
            <a:off x="6491808" y="4150148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F399984-7FCC-FE55-C899-22C93BC13302}"/>
              </a:ext>
            </a:extLst>
          </p:cNvPr>
          <p:cNvSpPr/>
          <p:nvPr/>
        </p:nvSpPr>
        <p:spPr>
          <a:xfrm>
            <a:off x="2849099" y="3139900"/>
            <a:ext cx="1440000" cy="15844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5" name="図形グループ 64"/>
          <p:cNvGrpSpPr/>
          <p:nvPr/>
        </p:nvGrpSpPr>
        <p:grpSpPr>
          <a:xfrm>
            <a:off x="2669077" y="2942254"/>
            <a:ext cx="296586" cy="293005"/>
            <a:chOff x="354664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1E8DF4DB-84FC-168A-83D5-7916ECE628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17" y="2886041"/>
            <a:ext cx="1440848" cy="28548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B36987-6BC5-D4E5-9C8C-421A5061EEC0}"/>
              </a:ext>
            </a:extLst>
          </p:cNvPr>
          <p:cNvSpPr/>
          <p:nvPr/>
        </p:nvSpPr>
        <p:spPr>
          <a:xfrm>
            <a:off x="4953000" y="5498154"/>
            <a:ext cx="144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図形グループ 59">
            <a:extLst>
              <a:ext uri="{FF2B5EF4-FFF2-40B4-BE49-F238E27FC236}">
                <a16:creationId xmlns:a16="http://schemas.microsoft.com/office/drawing/2014/main" id="{C85BEB60-40B2-1E06-FFD5-ACD112385A73}"/>
              </a:ext>
            </a:extLst>
          </p:cNvPr>
          <p:cNvGrpSpPr/>
          <p:nvPr/>
        </p:nvGrpSpPr>
        <p:grpSpPr>
          <a:xfrm>
            <a:off x="4808814" y="5269595"/>
            <a:ext cx="296586" cy="293005"/>
            <a:chOff x="4232441" y="3995693"/>
            <a:chExt cx="296586" cy="293005"/>
          </a:xfrm>
        </p:grpSpPr>
        <p:sp>
          <p:nvSpPr>
            <p:cNvPr id="11" name="円/楕円 60">
              <a:extLst>
                <a:ext uri="{FF2B5EF4-FFF2-40B4-BE49-F238E27FC236}">
                  <a16:creationId xmlns:a16="http://schemas.microsoft.com/office/drawing/2014/main" id="{DAA3AAB7-60DD-94CD-398F-6CA02CF0DD72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61">
              <a:extLst>
                <a:ext uri="{FF2B5EF4-FFF2-40B4-BE49-F238E27FC236}">
                  <a16:creationId xmlns:a16="http://schemas.microsoft.com/office/drawing/2014/main" id="{26A7E82C-5653-B5B8-E11F-75CE17FA919F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185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B5BC7D5-5C83-0B0F-33A8-80CB34909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45" y="2734238"/>
            <a:ext cx="1688738" cy="3377477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【10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診療前の事前準備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86168-0BCD-543A-58FA-B947AF8E5C99}"/>
              </a:ext>
            </a:extLst>
          </p:cNvPr>
          <p:cNvSpPr txBox="1"/>
          <p:nvPr/>
        </p:nvSpPr>
        <p:spPr>
          <a:xfrm>
            <a:off x="228600" y="2019300"/>
            <a:ext cx="22098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右上の</a:t>
            </a: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アカウント　　　</a:t>
            </a:r>
            <a:endParaRPr lang="en-US" altLang="ja-JP" sz="1600" b="1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ボタンを押す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2C85E5-4EE8-6DFC-8A9F-BFC727876BBB}"/>
              </a:ext>
            </a:extLst>
          </p:cNvPr>
          <p:cNvSpPr txBox="1"/>
          <p:nvPr/>
        </p:nvSpPr>
        <p:spPr>
          <a:xfrm>
            <a:off x="4419600" y="2019300"/>
            <a:ext cx="2394226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カメラへの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 アクセスを許可する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A5C23E-837D-B2AB-1C5F-0CE84137ADF0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診療前に通話テストをしておきましょう</a:t>
            </a:r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8F8FADE-6303-5DC5-EF33-BCA126B56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3053"/>
          <a:stretch/>
        </p:blipFill>
        <p:spPr>
          <a:xfrm>
            <a:off x="502533" y="2743200"/>
            <a:ext cx="1599783" cy="3348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D99BFBC-0870-581E-A2A8-F639CFCD40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/>
          <a:stretch/>
        </p:blipFill>
        <p:spPr>
          <a:xfrm>
            <a:off x="4787703" y="4572000"/>
            <a:ext cx="1598400" cy="1406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B9AF4CA-F496-4A29-CD39-170F3D941A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661" y="4572000"/>
            <a:ext cx="1598530" cy="1406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2D8F95E-84A2-B4DB-17A0-98E78DCA65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133950"/>
            <a:ext cx="1678275" cy="900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8196D1A-DF5A-59CA-F3FC-3D1FCC724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285" y="3133950"/>
            <a:ext cx="1678273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F3D193-2691-D0A9-D39E-9F87278EA26F}"/>
              </a:ext>
            </a:extLst>
          </p:cNvPr>
          <p:cNvSpPr txBox="1"/>
          <p:nvPr/>
        </p:nvSpPr>
        <p:spPr>
          <a:xfrm>
            <a:off x="2209800" y="2019300"/>
            <a:ext cx="24384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❷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「ビデオ通話の事前　　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テスト」を押す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B1583B-706D-8847-1F1B-F8A80A4F6B87}"/>
              </a:ext>
            </a:extLst>
          </p:cNvPr>
          <p:cNvSpPr txBox="1"/>
          <p:nvPr/>
        </p:nvSpPr>
        <p:spPr>
          <a:xfrm>
            <a:off x="4764869" y="4191000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12FCF8-044C-31BB-D5ED-51DDBA94FE23}"/>
              </a:ext>
            </a:extLst>
          </p:cNvPr>
          <p:cNvSpPr txBox="1"/>
          <p:nvPr/>
        </p:nvSpPr>
        <p:spPr>
          <a:xfrm>
            <a:off x="6930661" y="4191000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5A10C8-BD24-E975-8F1B-729B92F7CD41}"/>
              </a:ext>
            </a:extLst>
          </p:cNvPr>
          <p:cNvSpPr txBox="1"/>
          <p:nvPr/>
        </p:nvSpPr>
        <p:spPr>
          <a:xfrm>
            <a:off x="4724400" y="2785493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6570F76-3889-E95D-A0C2-067DE3A35B1D}"/>
              </a:ext>
            </a:extLst>
          </p:cNvPr>
          <p:cNvSpPr txBox="1"/>
          <p:nvPr/>
        </p:nvSpPr>
        <p:spPr>
          <a:xfrm>
            <a:off x="6897146" y="2785646"/>
            <a:ext cx="194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1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D6FB53D-96DA-F0CE-5F1B-EC1A3A9F966E}"/>
              </a:ext>
            </a:extLst>
          </p:cNvPr>
          <p:cNvSpPr txBox="1"/>
          <p:nvPr/>
        </p:nvSpPr>
        <p:spPr>
          <a:xfrm>
            <a:off x="6444974" y="2019300"/>
            <a:ext cx="2394226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❹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マイクへの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 アクセスを許可する</a:t>
            </a:r>
            <a:endParaRPr lang="en-US" altLang="ja-JP" sz="16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47362" y="2734238"/>
            <a:ext cx="273504" cy="2635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2001392" y="2573023"/>
            <a:ext cx="296587" cy="293005"/>
            <a:chOff x="2897417" y="3995693"/>
            <a:chExt cx="296587" cy="293005"/>
          </a:xfrm>
        </p:grpSpPr>
        <p:sp>
          <p:nvSpPr>
            <p:cNvPr id="55" name="円/楕円 5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2690220" y="4009991"/>
            <a:ext cx="1510304" cy="21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2532251" y="3794332"/>
            <a:ext cx="296586" cy="293005"/>
            <a:chOff x="3546641" y="3995693"/>
            <a:chExt cx="296586" cy="293005"/>
          </a:xfrm>
        </p:grpSpPr>
        <p:sp>
          <p:nvSpPr>
            <p:cNvPr id="52" name="円/楕円 5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矢印: 右 37">
            <a:extLst>
              <a:ext uri="{FF2B5EF4-FFF2-40B4-BE49-F238E27FC236}">
                <a16:creationId xmlns:a16="http://schemas.microsoft.com/office/drawing/2014/main" id="{15D57D5A-9821-7B9D-1A26-B7BF810D0C6A}"/>
              </a:ext>
            </a:extLst>
          </p:cNvPr>
          <p:cNvSpPr/>
          <p:nvPr/>
        </p:nvSpPr>
        <p:spPr>
          <a:xfrm>
            <a:off x="2184347" y="4149155"/>
            <a:ext cx="365656" cy="29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ADB6CA9B-2A24-4DB2-E6A0-66BAC3872AF4}"/>
              </a:ext>
            </a:extLst>
          </p:cNvPr>
          <p:cNvSpPr/>
          <p:nvPr/>
        </p:nvSpPr>
        <p:spPr>
          <a:xfrm>
            <a:off x="4358744" y="4128000"/>
            <a:ext cx="365656" cy="29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5279053C-FE35-FCFC-0C20-112EBD501217}"/>
              </a:ext>
            </a:extLst>
          </p:cNvPr>
          <p:cNvSpPr/>
          <p:nvPr/>
        </p:nvSpPr>
        <p:spPr>
          <a:xfrm>
            <a:off x="6553200" y="4114800"/>
            <a:ext cx="365656" cy="29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F1512CC-7DF2-9E92-B83B-6249CAC1557A}"/>
              </a:ext>
            </a:extLst>
          </p:cNvPr>
          <p:cNvSpPr/>
          <p:nvPr/>
        </p:nvSpPr>
        <p:spPr>
          <a:xfrm>
            <a:off x="5638800" y="3685451"/>
            <a:ext cx="533400" cy="18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9" name="図形グループ 47">
            <a:extLst>
              <a:ext uri="{FF2B5EF4-FFF2-40B4-BE49-F238E27FC236}">
                <a16:creationId xmlns:a16="http://schemas.microsoft.com/office/drawing/2014/main" id="{C4601CFF-03A7-9C94-7A21-C0160103C190}"/>
              </a:ext>
            </a:extLst>
          </p:cNvPr>
          <p:cNvGrpSpPr/>
          <p:nvPr/>
        </p:nvGrpSpPr>
        <p:grpSpPr>
          <a:xfrm>
            <a:off x="6079619" y="3460424"/>
            <a:ext cx="296586" cy="293005"/>
            <a:chOff x="4232441" y="3995693"/>
            <a:chExt cx="296586" cy="293005"/>
          </a:xfrm>
        </p:grpSpPr>
        <p:sp>
          <p:nvSpPr>
            <p:cNvPr id="60" name="円/楕円 48">
              <a:extLst>
                <a:ext uri="{FF2B5EF4-FFF2-40B4-BE49-F238E27FC236}">
                  <a16:creationId xmlns:a16="http://schemas.microsoft.com/office/drawing/2014/main" id="{69734204-41E2-9C14-F3C4-BBA09BE7B96F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49">
              <a:extLst>
                <a:ext uri="{FF2B5EF4-FFF2-40B4-BE49-F238E27FC236}">
                  <a16:creationId xmlns:a16="http://schemas.microsoft.com/office/drawing/2014/main" id="{E637842D-0F04-B2B9-13EC-7C60AE139DAB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B79B915-31C9-B800-554D-03076C414514}"/>
              </a:ext>
            </a:extLst>
          </p:cNvPr>
          <p:cNvSpPr/>
          <p:nvPr/>
        </p:nvSpPr>
        <p:spPr>
          <a:xfrm>
            <a:off x="7731918" y="3652838"/>
            <a:ext cx="550072" cy="18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90700A5-F5C0-7A4D-8012-B2D4ED1203E5}"/>
              </a:ext>
            </a:extLst>
          </p:cNvPr>
          <p:cNvSpPr/>
          <p:nvPr/>
        </p:nvSpPr>
        <p:spPr>
          <a:xfrm>
            <a:off x="4985026" y="5144615"/>
            <a:ext cx="1187174" cy="225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64" name="図形グループ 47">
            <a:extLst>
              <a:ext uri="{FF2B5EF4-FFF2-40B4-BE49-F238E27FC236}">
                <a16:creationId xmlns:a16="http://schemas.microsoft.com/office/drawing/2014/main" id="{1A7DA62B-AAA5-F8CD-7297-165AB2BB40F2}"/>
              </a:ext>
            </a:extLst>
          </p:cNvPr>
          <p:cNvGrpSpPr/>
          <p:nvPr/>
        </p:nvGrpSpPr>
        <p:grpSpPr>
          <a:xfrm>
            <a:off x="4800600" y="4932404"/>
            <a:ext cx="296586" cy="293005"/>
            <a:chOff x="4232441" y="3995693"/>
            <a:chExt cx="296586" cy="293005"/>
          </a:xfrm>
        </p:grpSpPr>
        <p:sp>
          <p:nvSpPr>
            <p:cNvPr id="65" name="円/楕円 48">
              <a:extLst>
                <a:ext uri="{FF2B5EF4-FFF2-40B4-BE49-F238E27FC236}">
                  <a16:creationId xmlns:a16="http://schemas.microsoft.com/office/drawing/2014/main" id="{8F200150-8662-E435-208B-C90FA979F63C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49">
              <a:extLst>
                <a:ext uri="{FF2B5EF4-FFF2-40B4-BE49-F238E27FC236}">
                  <a16:creationId xmlns:a16="http://schemas.microsoft.com/office/drawing/2014/main" id="{64E13724-EC6F-8713-4873-E790D897BB95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8E5E51F-BC0C-1A78-EA3E-2BA6C0DCB38F}"/>
              </a:ext>
            </a:extLst>
          </p:cNvPr>
          <p:cNvSpPr/>
          <p:nvPr/>
        </p:nvSpPr>
        <p:spPr>
          <a:xfrm>
            <a:off x="7118626" y="5146546"/>
            <a:ext cx="1187174" cy="225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68" name="図形グループ 44">
            <a:extLst>
              <a:ext uri="{FF2B5EF4-FFF2-40B4-BE49-F238E27FC236}">
                <a16:creationId xmlns:a16="http://schemas.microsoft.com/office/drawing/2014/main" id="{52A72E0D-6385-4B2F-CD56-08129010E0D6}"/>
              </a:ext>
            </a:extLst>
          </p:cNvPr>
          <p:cNvGrpSpPr/>
          <p:nvPr/>
        </p:nvGrpSpPr>
        <p:grpSpPr>
          <a:xfrm>
            <a:off x="7006961" y="4971133"/>
            <a:ext cx="296586" cy="293005"/>
            <a:chOff x="5101121" y="3995693"/>
            <a:chExt cx="296586" cy="293005"/>
          </a:xfrm>
        </p:grpSpPr>
        <p:sp>
          <p:nvSpPr>
            <p:cNvPr id="69" name="円/楕円 45">
              <a:extLst>
                <a:ext uri="{FF2B5EF4-FFF2-40B4-BE49-F238E27FC236}">
                  <a16:creationId xmlns:a16="http://schemas.microsoft.com/office/drawing/2014/main" id="{C30D24ED-4394-B74C-0915-B2FD6D4E866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46">
              <a:extLst>
                <a:ext uri="{FF2B5EF4-FFF2-40B4-BE49-F238E27FC236}">
                  <a16:creationId xmlns:a16="http://schemas.microsoft.com/office/drawing/2014/main" id="{81CA3EB3-F615-45ED-3D89-4A7CEA7800CA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図形グループ 44">
            <a:extLst>
              <a:ext uri="{FF2B5EF4-FFF2-40B4-BE49-F238E27FC236}">
                <a16:creationId xmlns:a16="http://schemas.microsoft.com/office/drawing/2014/main" id="{48EC7D9D-DDB5-7631-154F-684A44EDB0AA}"/>
              </a:ext>
            </a:extLst>
          </p:cNvPr>
          <p:cNvGrpSpPr/>
          <p:nvPr/>
        </p:nvGrpSpPr>
        <p:grpSpPr>
          <a:xfrm>
            <a:off x="8201996" y="3513805"/>
            <a:ext cx="296586" cy="293005"/>
            <a:chOff x="5101121" y="3995693"/>
            <a:chExt cx="296586" cy="293005"/>
          </a:xfrm>
        </p:grpSpPr>
        <p:sp>
          <p:nvSpPr>
            <p:cNvPr id="72" name="円/楕円 45">
              <a:extLst>
                <a:ext uri="{FF2B5EF4-FFF2-40B4-BE49-F238E27FC236}">
                  <a16:creationId xmlns:a16="http://schemas.microsoft.com/office/drawing/2014/main" id="{10CDCA7D-675A-914A-D0CA-9AA859FAA3D4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46">
              <a:extLst>
                <a:ext uri="{FF2B5EF4-FFF2-40B4-BE49-F238E27FC236}">
                  <a16:creationId xmlns:a16="http://schemas.microsoft.com/office/drawing/2014/main" id="{F3A8DD64-7690-054D-135A-B136E16890E5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483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3A00D80E-B3EB-7608-267A-D581A3FEC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539"/>
          <a:stretch/>
        </p:blipFill>
        <p:spPr>
          <a:xfrm>
            <a:off x="3459290" y="2740009"/>
            <a:ext cx="1598400" cy="3220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061D340-721B-AF9B-EF77-37047A5C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8447"/>
          <a:stretch/>
        </p:blipFill>
        <p:spPr>
          <a:xfrm>
            <a:off x="545478" y="2744890"/>
            <a:ext cx="1598400" cy="1661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【10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診療前の事前準備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86168-0BCD-543A-58FA-B947AF8E5C99}"/>
              </a:ext>
            </a:extLst>
          </p:cNvPr>
          <p:cNvSpPr txBox="1"/>
          <p:nvPr/>
        </p:nvSpPr>
        <p:spPr>
          <a:xfrm>
            <a:off x="228600" y="2019300"/>
            <a:ext cx="22098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スマホに向かって　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話しかける</a:t>
            </a:r>
            <a:endParaRPr lang="ja-JP" altLang="en-US" sz="1600" b="1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2C85E5-4EE8-6DFC-8A9F-BFC727876BBB}"/>
              </a:ext>
            </a:extLst>
          </p:cNvPr>
          <p:cNvSpPr txBox="1"/>
          <p:nvPr/>
        </p:nvSpPr>
        <p:spPr>
          <a:xfrm>
            <a:off x="5715000" y="2019300"/>
            <a:ext cx="2657914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「音を止めて閉じる」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を押す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A5C23E-837D-B2AB-1C5F-0CE84137ADF0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診療前に通話テストをしておきましょう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F3D193-2691-D0A9-D39E-9F87278EA26F}"/>
              </a:ext>
            </a:extLst>
          </p:cNvPr>
          <p:cNvSpPr txBox="1"/>
          <p:nvPr/>
        </p:nvSpPr>
        <p:spPr>
          <a:xfrm>
            <a:off x="2895600" y="2019300"/>
            <a:ext cx="24384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❷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「スピーカーを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テストする」を押す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5A10C8-BD24-E975-8F1B-729B92F7CD41}"/>
              </a:ext>
            </a:extLst>
          </p:cNvPr>
          <p:cNvSpPr txBox="1"/>
          <p:nvPr/>
        </p:nvSpPr>
        <p:spPr>
          <a:xfrm>
            <a:off x="381000" y="5921611"/>
            <a:ext cx="1940731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マイクのマークが</a:t>
            </a:r>
            <a:endParaRPr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青くなれば</a:t>
            </a:r>
            <a:r>
              <a:rPr lang="en-US" altLang="ja-JP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OK</a:t>
            </a: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です</a:t>
            </a:r>
            <a:endParaRPr lang="en-US" altLang="ja-JP" sz="105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492273" y="4313554"/>
            <a:ext cx="1536927" cy="2302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3361014" y="4091350"/>
            <a:ext cx="296586" cy="293005"/>
            <a:chOff x="3546641" y="3995693"/>
            <a:chExt cx="296586" cy="293005"/>
          </a:xfrm>
        </p:grpSpPr>
        <p:sp>
          <p:nvSpPr>
            <p:cNvPr id="52" name="円/楕円 5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矢印: 右 37">
            <a:extLst>
              <a:ext uri="{FF2B5EF4-FFF2-40B4-BE49-F238E27FC236}">
                <a16:creationId xmlns:a16="http://schemas.microsoft.com/office/drawing/2014/main" id="{15D57D5A-9821-7B9D-1A26-B7BF810D0C6A}"/>
              </a:ext>
            </a:extLst>
          </p:cNvPr>
          <p:cNvSpPr/>
          <p:nvPr/>
        </p:nvSpPr>
        <p:spPr>
          <a:xfrm rot="5400000">
            <a:off x="1186563" y="4463162"/>
            <a:ext cx="259422" cy="2630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ADB6CA9B-2A24-4DB2-E6A0-66BAC3872AF4}"/>
              </a:ext>
            </a:extLst>
          </p:cNvPr>
          <p:cNvSpPr/>
          <p:nvPr/>
        </p:nvSpPr>
        <p:spPr>
          <a:xfrm>
            <a:off x="5427525" y="4039950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CCEDBA6B-430E-8817-5687-8FDCDFAF7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5464"/>
          <a:stretch/>
        </p:blipFill>
        <p:spPr>
          <a:xfrm>
            <a:off x="6373102" y="2744537"/>
            <a:ext cx="1598400" cy="3220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7DFC405-4EFD-D95E-6109-3FDB65874C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b="50051"/>
          <a:stretch/>
        </p:blipFill>
        <p:spPr>
          <a:xfrm>
            <a:off x="539805" y="4762500"/>
            <a:ext cx="15984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054629" y="4873641"/>
            <a:ext cx="592189" cy="5294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913263" y="4708089"/>
            <a:ext cx="296587" cy="293005"/>
            <a:chOff x="2897417" y="3995693"/>
            <a:chExt cx="296587" cy="293005"/>
          </a:xfrm>
        </p:grpSpPr>
        <p:sp>
          <p:nvSpPr>
            <p:cNvPr id="55" name="円/楕円 5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744580-BB82-2D7F-B867-8A8660C70172}"/>
              </a:ext>
            </a:extLst>
          </p:cNvPr>
          <p:cNvSpPr txBox="1"/>
          <p:nvPr/>
        </p:nvSpPr>
        <p:spPr>
          <a:xfrm>
            <a:off x="5004030" y="4548339"/>
            <a:ext cx="1438413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05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スピーカーから</a:t>
            </a:r>
            <a:endParaRPr lang="en-US" altLang="ja-JP" sz="105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05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テスト音が鳴ります</a:t>
            </a:r>
            <a:endParaRPr lang="en-US" altLang="ja-JP" sz="105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AC8BF63B-151B-A3CE-0647-C3B10E139F34}"/>
              </a:ext>
            </a:extLst>
          </p:cNvPr>
          <p:cNvSpPr/>
          <p:nvPr/>
        </p:nvSpPr>
        <p:spPr>
          <a:xfrm>
            <a:off x="2510159" y="4039950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0DBBEFC-B886-D736-A271-4D9A89625558}"/>
              </a:ext>
            </a:extLst>
          </p:cNvPr>
          <p:cNvSpPr/>
          <p:nvPr/>
        </p:nvSpPr>
        <p:spPr>
          <a:xfrm>
            <a:off x="7185737" y="4477831"/>
            <a:ext cx="662864" cy="2302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64" name="図形グループ 47">
            <a:extLst>
              <a:ext uri="{FF2B5EF4-FFF2-40B4-BE49-F238E27FC236}">
                <a16:creationId xmlns:a16="http://schemas.microsoft.com/office/drawing/2014/main" id="{1A7DA62B-AAA5-F8CD-7297-165AB2BB40F2}"/>
              </a:ext>
            </a:extLst>
          </p:cNvPr>
          <p:cNvGrpSpPr/>
          <p:nvPr/>
        </p:nvGrpSpPr>
        <p:grpSpPr>
          <a:xfrm>
            <a:off x="7004738" y="4278995"/>
            <a:ext cx="296586" cy="293005"/>
            <a:chOff x="4232441" y="3995693"/>
            <a:chExt cx="296586" cy="293005"/>
          </a:xfrm>
        </p:grpSpPr>
        <p:sp>
          <p:nvSpPr>
            <p:cNvPr id="65" name="円/楕円 48">
              <a:extLst>
                <a:ext uri="{FF2B5EF4-FFF2-40B4-BE49-F238E27FC236}">
                  <a16:creationId xmlns:a16="http://schemas.microsoft.com/office/drawing/2014/main" id="{8F200150-8662-E435-208B-C90FA979F63C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49">
              <a:extLst>
                <a:ext uri="{FF2B5EF4-FFF2-40B4-BE49-F238E27FC236}">
                  <a16:creationId xmlns:a16="http://schemas.microsoft.com/office/drawing/2014/main" id="{64E13724-EC6F-8713-4873-E790D897BB95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44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507804" y="1404315"/>
            <a:ext cx="8640000" cy="6586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オンライン診療・服薬指導アプ</a:t>
            </a:r>
            <a:r>
              <a:rPr lang="ja-JP" altLang="en-US" b="1" spc="-7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リ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CLINICS</a:t>
            </a:r>
            <a:r>
              <a:rPr lang="ja-JP" altLang="en-US" b="1" spc="-500" dirty="0">
                <a:latin typeface="Meiryo" charset="-128"/>
                <a:ea typeface="Meiryo" charset="-128"/>
                <a:cs typeface="Meiryo" charset="-128"/>
              </a:rPr>
              <a:t> 」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を利用することで</a:t>
            </a:r>
            <a:r>
              <a:rPr lang="ja-JP" altLang="en-US" b="1" spc="-5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インター</a:t>
            </a:r>
            <a:endParaRPr lang="en-US" altLang="ja-JP" b="1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ネット上で予約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〜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診療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〜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会計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〜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服薬指導までを一貫して行うことができます。</a:t>
            </a:r>
          </a:p>
        </p:txBody>
      </p:sp>
      <p:sp>
        <p:nvSpPr>
          <p:cNvPr id="32" name="タイトル 9">
            <a:extLst>
              <a:ext uri="{FF2B5EF4-FFF2-40B4-BE49-F238E27FC236}">
                <a16:creationId xmlns:a16="http://schemas.microsoft.com/office/drawing/2014/main" id="{CA2B6507-1ACA-453C-97C4-5D298B773253}"/>
              </a:ext>
            </a:extLst>
          </p:cNvPr>
          <p:cNvSpPr txBox="1">
            <a:spLocks/>
          </p:cNvSpPr>
          <p:nvPr/>
        </p:nvSpPr>
        <p:spPr>
          <a:xfrm>
            <a:off x="1867800" y="489995"/>
            <a:ext cx="7200000" cy="50921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kumimoji="0" lang="ja-JP" altLang="en-US" sz="2737" kern="0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ja-JP" altLang="en-US" sz="2800" dirty="0"/>
              <a:t>オンライン診</a:t>
            </a:r>
            <a:r>
              <a:rPr lang="ja-JP" altLang="en-US" sz="2800" spc="-1000" dirty="0"/>
              <a:t>療・</a:t>
            </a:r>
            <a:r>
              <a:rPr lang="ja-JP" altLang="en-US" sz="2800" dirty="0"/>
              <a:t>服薬指導アプリ</a:t>
            </a:r>
            <a:r>
              <a:rPr lang="en-US" altLang="ja-JP" sz="2800" dirty="0"/>
              <a:t>CLINICS </a:t>
            </a:r>
            <a:endParaRPr kumimoji="0" lang="ja-JP" altLang="en-US" sz="2800" kern="0" dirty="0"/>
          </a:p>
        </p:txBody>
      </p:sp>
      <p:pic>
        <p:nvPicPr>
          <p:cNvPr id="15" name="図 14" descr="スマートフォンに表示されている「CLINICS 」アプリの画面の画像">
            <a:extLst>
              <a:ext uri="{FF2B5EF4-FFF2-40B4-BE49-F238E27FC236}">
                <a16:creationId xmlns:a16="http://schemas.microsoft.com/office/drawing/2014/main" id="{4AF64186-9207-4EED-AF15-3E5D95701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" y="2173863"/>
            <a:ext cx="1950181" cy="373647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322600" y="2294215"/>
            <a:ext cx="3240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予約</a:t>
            </a:r>
            <a:r>
              <a:rPr lang="en-US" altLang="ja-JP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en-US" altLang="ja-JP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24</a:t>
            </a:r>
            <a:r>
              <a:rPr lang="ja-JP" altLang="en-US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時間いつでも可能</a:t>
            </a: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アプリから都合に合わせて予約を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取ることができます。所在地から近くの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オンライン診察に対応した病院・診療所を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探すことも可能です。</a:t>
            </a:r>
          </a:p>
          <a:p>
            <a:b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問診</a:t>
            </a:r>
            <a:r>
              <a:rPr lang="en-US" altLang="ja-JP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ja-JP" altLang="en-US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アプリで回答</a:t>
            </a: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事前にアプリで回答。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保険証や医師に見せたい資料も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アプリから提出できます。</a:t>
            </a:r>
          </a:p>
          <a:p>
            <a:b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en-US" altLang="ja-JP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通院時間削減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予約時間内に医師からアプリ上で呼び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出され、ビデオチャットで医師の診察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が始まります。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通院時間を削減することができます。</a:t>
            </a:r>
            <a:endParaRPr lang="ja-JP" altLang="en-US" sz="1200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99033" y="2294215"/>
            <a:ext cx="3240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会計</a:t>
            </a:r>
            <a:r>
              <a:rPr lang="en-US" altLang="ja-JP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ja-JP" altLang="en-US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クレジットカードで簡単決済</a:t>
            </a:r>
          </a:p>
          <a:p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登録したクレジットカードから自動で決済。面倒な振込や支払いの手続きはありません。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会計で待つ必要もありません。</a:t>
            </a:r>
          </a:p>
          <a:p>
            <a:b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処方</a:t>
            </a:r>
            <a:r>
              <a:rPr lang="en-US" altLang="ja-JP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ja-JP" altLang="en-US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処方箋データをアップロード</a:t>
            </a: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病院・診療所から処方箋データをアップロードしてもらい、調剤薬局へオンライン服薬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指導を申し込むことができます。院内処方の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場合は登録住所に直接薬が郵送されます。</a:t>
            </a:r>
          </a:p>
          <a:p>
            <a:b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服薬指導</a:t>
            </a: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ja-JP" altLang="en-US" sz="12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調剤薬局がオンライン服薬指導</a:t>
            </a: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処方箋データを元に調剤薬局が薬を用意し、服薬指導もオンラインで完結。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クレジットカード決済ができ、</a:t>
            </a:r>
            <a:endParaRPr lang="en-US" altLang="ja-JP" sz="12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薬も登録住所に直接郵送されます。</a:t>
            </a:r>
            <a:endParaRPr lang="ja-JP" altLang="en-US" sz="12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424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FD15FAF-D789-4A7A-507D-37B57D65E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81" y="2657919"/>
            <a:ext cx="1620998" cy="3311269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3A00D80E-B3EB-7608-267A-D581A3FEC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539"/>
          <a:stretch/>
        </p:blipFill>
        <p:spPr>
          <a:xfrm>
            <a:off x="1602000" y="2740009"/>
            <a:ext cx="1598400" cy="3220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【10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診療前の事前準備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586168-0BCD-543A-58FA-B947AF8E5C99}"/>
              </a:ext>
            </a:extLst>
          </p:cNvPr>
          <p:cNvSpPr txBox="1"/>
          <p:nvPr/>
        </p:nvSpPr>
        <p:spPr>
          <a:xfrm>
            <a:off x="1371600" y="2019300"/>
            <a:ext cx="220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「動画」を押す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A5C23E-837D-B2AB-1C5F-0CE84137ADF0}"/>
              </a:ext>
            </a:extLst>
          </p:cNvPr>
          <p:cNvSpPr txBox="1"/>
          <p:nvPr/>
        </p:nvSpPr>
        <p:spPr>
          <a:xfrm>
            <a:off x="596938" y="1429475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診療前に通話テストをしておきましょう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F3D193-2691-D0A9-D39E-9F87278EA26F}"/>
              </a:ext>
            </a:extLst>
          </p:cNvPr>
          <p:cNvSpPr txBox="1"/>
          <p:nvPr/>
        </p:nvSpPr>
        <p:spPr>
          <a:xfrm>
            <a:off x="5410200" y="2019300"/>
            <a:ext cx="243840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Times New Roman" panose="02020603050405020304" pitchFamily="18" charset="0"/>
              </a:rPr>
              <a:t>❷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カメラが映ることを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確認する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444993" y="2908279"/>
            <a:ext cx="755407" cy="25942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2303766" y="2752950"/>
            <a:ext cx="296587" cy="293005"/>
            <a:chOff x="2897417" y="3995693"/>
            <a:chExt cx="296587" cy="293005"/>
          </a:xfrm>
        </p:grpSpPr>
        <p:sp>
          <p:nvSpPr>
            <p:cNvPr id="55" name="円/楕円 5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744580-BB82-2D7F-B867-8A8660C70172}"/>
              </a:ext>
            </a:extLst>
          </p:cNvPr>
          <p:cNvSpPr txBox="1"/>
          <p:nvPr/>
        </p:nvSpPr>
        <p:spPr>
          <a:xfrm>
            <a:off x="5715000" y="5988166"/>
            <a:ext cx="159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カメラにご自身の顔が映れば</a:t>
            </a: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OK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です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AC8BF63B-151B-A3CE-0647-C3B10E139F34}"/>
              </a:ext>
            </a:extLst>
          </p:cNvPr>
          <p:cNvSpPr/>
          <p:nvPr/>
        </p:nvSpPr>
        <p:spPr>
          <a:xfrm>
            <a:off x="4166869" y="4152701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356351" y="3273344"/>
            <a:ext cx="324100" cy="532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6172200" y="3087409"/>
            <a:ext cx="296586" cy="293005"/>
            <a:chOff x="3546641" y="3995693"/>
            <a:chExt cx="296586" cy="293005"/>
          </a:xfrm>
        </p:grpSpPr>
        <p:sp>
          <p:nvSpPr>
            <p:cNvPr id="52" name="円/楕円 5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08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556C43A-6C48-6835-95ED-796ABE95F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862" y="2359850"/>
            <a:ext cx="1915350" cy="3780000"/>
          </a:xfrm>
          <a:prstGeom prst="rect">
            <a:avLst/>
          </a:prstGeom>
        </p:spPr>
      </p:pic>
      <p:grpSp>
        <p:nvGrpSpPr>
          <p:cNvPr id="4" name="グループ化 3" descr="画面に「診療の準備はできましたか？」と表示されおり、「はい」をタップしている画像">
            <a:extLst>
              <a:ext uri="{FF2B5EF4-FFF2-40B4-BE49-F238E27FC236}">
                <a16:creationId xmlns:a16="http://schemas.microsoft.com/office/drawing/2014/main" id="{018DE153-EB85-23D7-D224-DE195E1F8488}"/>
              </a:ext>
            </a:extLst>
          </p:cNvPr>
          <p:cNvGrpSpPr/>
          <p:nvPr/>
        </p:nvGrpSpPr>
        <p:grpSpPr>
          <a:xfrm>
            <a:off x="3348831" y="2213191"/>
            <a:ext cx="2071862" cy="3926659"/>
            <a:chOff x="3348831" y="2213191"/>
            <a:chExt cx="2071862" cy="392665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37BECA4-B4A5-8D83-6B88-3014B2A9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969" y="2359850"/>
              <a:ext cx="1913724" cy="378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123BAED-5FB1-D61C-134F-0E442FD9DE7A}"/>
                </a:ext>
              </a:extLst>
            </p:cNvPr>
            <p:cNvSpPr/>
            <p:nvPr/>
          </p:nvSpPr>
          <p:spPr>
            <a:xfrm>
              <a:off x="4467225" y="4343400"/>
              <a:ext cx="609600" cy="2187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図形グループ 43">
              <a:extLst>
                <a:ext uri="{FF2B5EF4-FFF2-40B4-BE49-F238E27FC236}">
                  <a16:creationId xmlns:a16="http://schemas.microsoft.com/office/drawing/2014/main" id="{DD8C154A-D193-2B21-A1DE-F7E95C8AFB08}"/>
                </a:ext>
              </a:extLst>
            </p:cNvPr>
            <p:cNvGrpSpPr/>
            <p:nvPr/>
          </p:nvGrpSpPr>
          <p:grpSpPr>
            <a:xfrm>
              <a:off x="4276401" y="4175622"/>
              <a:ext cx="296586" cy="296144"/>
              <a:chOff x="3454597" y="4048303"/>
              <a:chExt cx="296586" cy="296144"/>
            </a:xfrm>
          </p:grpSpPr>
          <p:sp>
            <p:nvSpPr>
              <p:cNvPr id="14" name="円/楕円 44">
                <a:extLst>
                  <a:ext uri="{FF2B5EF4-FFF2-40B4-BE49-F238E27FC236}">
                    <a16:creationId xmlns:a16="http://schemas.microsoft.com/office/drawing/2014/main" id="{B4FCD1C3-9375-007F-44BD-23C49854528A}"/>
                  </a:ext>
                </a:extLst>
              </p:cNvPr>
              <p:cNvSpPr/>
              <p:nvPr/>
            </p:nvSpPr>
            <p:spPr>
              <a:xfrm>
                <a:off x="3454922" y="4048303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45">
                <a:extLst>
                  <a:ext uri="{FF2B5EF4-FFF2-40B4-BE49-F238E27FC236}">
                    <a16:creationId xmlns:a16="http://schemas.microsoft.com/office/drawing/2014/main" id="{FB0E9B31-5A09-B861-5588-4FCBE109985D}"/>
                  </a:ext>
                </a:extLst>
              </p:cNvPr>
              <p:cNvSpPr/>
              <p:nvPr/>
            </p:nvSpPr>
            <p:spPr>
              <a:xfrm>
                <a:off x="3454597" y="4051442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図形グループ 46">
              <a:extLst>
                <a:ext uri="{FF2B5EF4-FFF2-40B4-BE49-F238E27FC236}">
                  <a16:creationId xmlns:a16="http://schemas.microsoft.com/office/drawing/2014/main" id="{95FEFCF2-5D34-BA5C-CCEA-BF0B909516F8}"/>
                </a:ext>
              </a:extLst>
            </p:cNvPr>
            <p:cNvGrpSpPr/>
            <p:nvPr/>
          </p:nvGrpSpPr>
          <p:grpSpPr>
            <a:xfrm>
              <a:off x="3348831" y="2213191"/>
              <a:ext cx="296587" cy="293005"/>
              <a:chOff x="2897417" y="3995693"/>
              <a:chExt cx="296587" cy="293005"/>
            </a:xfrm>
          </p:grpSpPr>
          <p:sp>
            <p:nvSpPr>
              <p:cNvPr id="11" name="円/楕円 47">
                <a:extLst>
                  <a:ext uri="{FF2B5EF4-FFF2-40B4-BE49-F238E27FC236}">
                    <a16:creationId xmlns:a16="http://schemas.microsoft.com/office/drawing/2014/main" id="{958151F8-08EC-1B29-2554-9C9D877F2663}"/>
                  </a:ext>
                </a:extLst>
              </p:cNvPr>
              <p:cNvSpPr/>
              <p:nvPr/>
            </p:nvSpPr>
            <p:spPr>
              <a:xfrm>
                <a:off x="289864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AA69C07-051F-0FA3-51E5-6B2FBB3A8028}"/>
                  </a:ext>
                </a:extLst>
              </p:cNvPr>
              <p:cNvSpPr txBox="1"/>
              <p:nvPr/>
            </p:nvSpPr>
            <p:spPr>
              <a:xfrm>
                <a:off x="2897417" y="3995693"/>
                <a:ext cx="296587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7" h="293005">
                    <a:moveTo>
                      <a:pt x="130550" y="49974"/>
                    </a:moveTo>
                    <a:cubicBezTo>
                      <a:pt x="129356" y="59415"/>
                      <a:pt x="125070" y="65709"/>
                      <a:pt x="117690" y="68856"/>
                    </a:cubicBezTo>
                    <a:cubicBezTo>
                      <a:pt x="112373" y="71135"/>
                      <a:pt x="103203" y="72275"/>
                      <a:pt x="90180" y="72275"/>
                    </a:cubicBezTo>
                    <a:lnTo>
                      <a:pt x="90180" y="100598"/>
                    </a:lnTo>
                    <a:lnTo>
                      <a:pt x="124202" y="100598"/>
                    </a:lnTo>
                    <a:lnTo>
                      <a:pt x="124202" y="209336"/>
                    </a:lnTo>
                    <a:lnTo>
                      <a:pt x="90180" y="209336"/>
                    </a:lnTo>
                    <a:lnTo>
                      <a:pt x="90180" y="240753"/>
                    </a:lnTo>
                    <a:lnTo>
                      <a:pt x="200546" y="240753"/>
                    </a:lnTo>
                    <a:lnTo>
                      <a:pt x="200546" y="209336"/>
                    </a:lnTo>
                    <a:lnTo>
                      <a:pt x="167176" y="209336"/>
                    </a:lnTo>
                    <a:lnTo>
                      <a:pt x="167176" y="49974"/>
                    </a:lnTo>
                    <a:close/>
                    <a:moveTo>
                      <a:pt x="148619" y="0"/>
                    </a:moveTo>
                    <a:cubicBezTo>
                      <a:pt x="189423" y="0"/>
                      <a:pt x="224285" y="14162"/>
                      <a:pt x="253206" y="42486"/>
                    </a:cubicBezTo>
                    <a:cubicBezTo>
                      <a:pt x="282126" y="70810"/>
                      <a:pt x="296587" y="105211"/>
                      <a:pt x="296587" y="145689"/>
                    </a:cubicBezTo>
                    <a:cubicBezTo>
                      <a:pt x="296587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6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0EDDDB4E-0D5A-4D42-94EA-1F109FBCD8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2333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353" imgH="353" progId="TCLayout.ActiveDocument.1">
                  <p:embed/>
                </p:oleObj>
              </mc:Choice>
              <mc:Fallback>
                <p:oleObj name="think-cell スライド" r:id="rId6" imgW="353" imgH="353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0EDDDB4E-0D5A-4D42-94EA-1F109FBCD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1" y="2276850"/>
            <a:ext cx="3060000" cy="286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医師からの呼び出し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通知に応答する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医師が診察開始の呼び出しを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おこなうと、画面上に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オンライン診察の呼び出し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通知が表示されます。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呼び出し通知が届いたら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応答してください。</a:t>
            </a:r>
            <a:endParaRPr lang="en-US" altLang="ja-JP" sz="1400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はい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	</a:t>
            </a:r>
            <a:r>
              <a:rPr lang="ja-JP" altLang="en-US" sz="1800" b="1" spc="5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ビデオ通話で診察</a:t>
            </a:r>
            <a:endParaRPr kumimoji="0" lang="ja-JP" altLang="en-US" sz="3200" kern="0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562212" y="1394750"/>
            <a:ext cx="7992000" cy="90864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予約時間内に医師から通知が届きます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400" spc="5" dirty="0">
                <a:latin typeface="Meiryo" charset="-128"/>
                <a:ea typeface="Meiryo" charset="-128"/>
                <a:cs typeface="Meiryo" charset="-128"/>
              </a:rPr>
              <a:t>電波状況の良いプライバシーが確保出来る場所で、診察を始められるようにしてお待ち下さい。</a:t>
            </a:r>
            <a:endParaRPr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6489504" y="2213191"/>
            <a:ext cx="296586" cy="293005"/>
            <a:chOff x="4232441" y="3995693"/>
            <a:chExt cx="296586" cy="293005"/>
          </a:xfrm>
        </p:grpSpPr>
        <p:sp>
          <p:nvSpPr>
            <p:cNvPr id="36" name="円/楕円 3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4467225" y="4343400"/>
            <a:ext cx="609600" cy="2187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4276401" y="4175622"/>
            <a:ext cx="296586" cy="296144"/>
            <a:chOff x="3454597" y="4048303"/>
            <a:chExt cx="296586" cy="296144"/>
          </a:xfrm>
        </p:grpSpPr>
        <p:sp>
          <p:nvSpPr>
            <p:cNvPr id="45" name="円/楕円 44"/>
            <p:cNvSpPr/>
            <p:nvPr/>
          </p:nvSpPr>
          <p:spPr>
            <a:xfrm>
              <a:off x="3454922" y="4048303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3454597" y="4051442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3348831" y="2213191"/>
            <a:ext cx="296587" cy="293005"/>
            <a:chOff x="2897417" y="3995693"/>
            <a:chExt cx="296587" cy="293005"/>
          </a:xfrm>
        </p:grpSpPr>
        <p:sp>
          <p:nvSpPr>
            <p:cNvPr id="48" name="円/楕円 4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" name="矢印: 右 2">
            <a:extLst>
              <a:ext uri="{FF2B5EF4-FFF2-40B4-BE49-F238E27FC236}">
                <a16:creationId xmlns:a16="http://schemas.microsoft.com/office/drawing/2014/main" id="{A69C2A44-22C4-E30C-477A-5F4A4A1E9E75}"/>
              </a:ext>
            </a:extLst>
          </p:cNvPr>
          <p:cNvSpPr/>
          <p:nvPr/>
        </p:nvSpPr>
        <p:spPr>
          <a:xfrm>
            <a:off x="5715000" y="4152701"/>
            <a:ext cx="575742" cy="421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0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>
                <a:latin typeface="AoyagiKouzanFontT"/>
              </a:rPr>
              <a:t>操作に困ったときのご案内</a:t>
            </a:r>
            <a:endParaRPr kumimoji="0" lang="ja-JP" altLang="en-US" sz="3200" kern="0" dirty="0"/>
          </a:p>
        </p:txBody>
      </p:sp>
      <p:pic>
        <p:nvPicPr>
          <p:cNvPr id="4" name="図 3" descr="患者様ヘルプページのQRコー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9575"/>
            <a:ext cx="1404000" cy="1404000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1852200" y="1377758"/>
            <a:ext cx="6987000" cy="4746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患者様ヘルプページ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ご利用に際してお困りのときは、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左の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QR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コードから患者様ヘルプページをご覧いただけます。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お問い合わせフォーム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下記のお問い合わせフォームもご活用ください。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左の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QR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コードからもご覧いただけます。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4472C4"/>
                </a:solidFill>
                <a:effectLst/>
                <a:latin typeface="Meiryo" charset="-128"/>
                <a:ea typeface="Meiryo" charset="-128"/>
                <a:cs typeface="Meiryo" charset="-128"/>
              </a:rPr>
              <a:t>https://clinics-support.medley.life/hc/ja/requests/new</a:t>
            </a: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endParaRPr lang="en-US" altLang="ja-JP" sz="1800" b="1" dirty="0">
              <a:solidFill>
                <a:srgbClr val="4472C4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CLINICS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患者相談窓口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患者様ヘルプページをご覧いただいても解決できなかった場合は、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lnSpc>
                <a:spcPct val="125000"/>
              </a:lnSpc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下記相談窓口までお気軽にご連絡ください。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5000"/>
              </a:lnSpc>
            </a:pP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電話：</a:t>
            </a:r>
            <a:r>
              <a:rPr lang="en-US" altLang="ja-JP" sz="2400" b="1" dirty="0">
                <a:latin typeface="Meiryo" charset="-128"/>
                <a:ea typeface="Meiryo" charset="-128"/>
                <a:cs typeface="Meiryo" charset="-128"/>
              </a:rPr>
              <a:t>0120-13-1540</a:t>
            </a: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（平日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9</a:t>
            </a: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～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19</a:t>
            </a:r>
            <a:r>
              <a:rPr lang="ja-JP" altLang="ja-JP" sz="1800" b="1" dirty="0">
                <a:latin typeface="Meiryo" charset="-128"/>
                <a:ea typeface="Meiryo" charset="-128"/>
                <a:cs typeface="Meiryo" charset="-128"/>
              </a:rPr>
              <a:t>時）</a:t>
            </a:r>
            <a:endParaRPr lang="en-US" altLang="ja-JP" sz="18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pic>
        <p:nvPicPr>
          <p:cNvPr id="18490" name="Object" descr="お問い合わせフォームのQRコード">
            <a:extLst>
              <a:ext uri="{FF2B5EF4-FFF2-40B4-BE49-F238E27FC236}">
                <a16:creationId xmlns:a16="http://schemas.microsoft.com/office/drawing/2014/main" id="{76DC808E-B3E2-4FB7-BCF9-DEAB4415C41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92400"/>
            <a:ext cx="133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2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30C303-4AB8-8B85-66B4-9B525B660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356" y="1658289"/>
            <a:ext cx="1390008" cy="28653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4F36192-6F11-AD45-54AF-83C74ABAF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210" y="1573408"/>
            <a:ext cx="1889924" cy="5730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E83A42B-AFE5-7BDE-3690-99C1F4247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947" y="1618940"/>
            <a:ext cx="1572904" cy="282269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81DD431-0EED-BFC3-C4B8-3FEA39FD8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84" y="2438400"/>
            <a:ext cx="1936498" cy="1880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4256" y="1393793"/>
            <a:ext cx="27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23791" y="1905000"/>
            <a:ext cx="2708834" cy="3030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｢Play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ストア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アプリやゲームを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クリニクス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800" b="1" spc="-17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クリニクス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表示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一覧から押す</a:t>
            </a: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インストール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　 を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800" dirty="0">
              <a:latin typeface="AoyagiKouzanFontT"/>
              <a:cs typeface="AoyagiKouzanFontT"/>
            </a:endParaRPr>
          </a:p>
        </p:txBody>
      </p:sp>
      <p:graphicFrame>
        <p:nvGraphicFramePr>
          <p:cNvPr id="68" name="object 19">
            <a:extLst>
              <a:ext uri="{FF2B5EF4-FFF2-40B4-BE49-F238E27FC236}">
                <a16:creationId xmlns:a16="http://schemas.microsoft.com/office/drawing/2014/main" id="{8660439A-EF83-47AC-9153-5FE6D008A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2632"/>
              </p:ext>
            </p:extLst>
          </p:nvPr>
        </p:nvGraphicFramePr>
        <p:xfrm>
          <a:off x="2952749" y="4788646"/>
          <a:ext cx="5591303" cy="1459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85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i="0" spc="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r>
                        <a:rPr sz="1200" b="0" i="0" spc="-2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</a:t>
                      </a:r>
                      <a:r>
                        <a:rPr sz="1200" b="0" i="0" spc="-3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コ</a:t>
                      </a:r>
                      <a:r>
                        <a:rPr sz="1200" b="0" i="0" spc="1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ン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669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20470" algn="l"/>
                          <a:tab pos="1677670" algn="l"/>
                          <a:tab pos="1982470" algn="l"/>
                        </a:tabLst>
                      </a:pPr>
                      <a:r>
                        <a:rPr sz="1200" b="0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i="0" spc="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r>
                        <a:rPr sz="1200" b="0" i="0" spc="-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プ</a:t>
                      </a:r>
                      <a:r>
                        <a:rPr sz="1200" b="0" i="0" spc="-1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 lvl="1" indent="-206375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en-US" altLang="ja-JP" sz="11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oyagiKouzanFontT"/>
                        </a:rPr>
                        <a:t>CLINICS</a:t>
                      </a:r>
                      <a:r>
                        <a:rPr lang="ja-JP" altLang="en-US" sz="11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oyagiKouzanFontT"/>
                        </a:rPr>
                        <a:t>では、オンラインで医師の診察を受け</a:t>
                      </a:r>
                      <a:endParaRPr lang="en-US" altLang="ja-JP" sz="1100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oyagiKouzanFontT"/>
                      </a:endParaRPr>
                    </a:p>
                    <a:p>
                      <a:pPr marL="390525" lvl="1" indent="-206375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ja-JP" altLang="en-US" sz="11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oyagiKouzanFontT"/>
                        </a:rPr>
                        <a:t>処方箋データをアップロードしてもらい、</a:t>
                      </a:r>
                      <a:endParaRPr lang="en-US" altLang="ja-JP" sz="1100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oyagiKouzanFontT"/>
                      </a:endParaRPr>
                    </a:p>
                    <a:p>
                      <a:pPr marL="390525" lvl="1" indent="-206375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ja-JP" altLang="en-US" sz="11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oyagiKouzanFontT"/>
                        </a:rPr>
                        <a:t>オンラインで薬剤師から服薬指導を受け、</a:t>
                      </a:r>
                      <a:endParaRPr lang="en-US" altLang="ja-JP" sz="1100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oyagiKouzanFontT"/>
                      </a:endParaRPr>
                    </a:p>
                    <a:p>
                      <a:pPr marL="390525" lvl="1" indent="-206375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ja-JP" altLang="en-US" sz="11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oyagiKouzanFontT"/>
                        </a:rPr>
                        <a:t>薬は郵送で自宅等で受け取ることができます。</a:t>
                      </a: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Integrity  Healthcare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altLang="ja-JP" sz="900" b="1" i="0" spc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Co.,Ltd</a:t>
                      </a: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  </a:t>
                      </a:r>
                      <a:endParaRPr lang="ja-JP" altLang="en-US" sz="900" b="1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09575" algn="l"/>
                        </a:tabLst>
                      </a:pP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	</a:t>
                      </a:r>
                      <a:r>
                        <a:rPr lang="en-US" altLang="ja-JP" sz="9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1.51.1</a:t>
                      </a:r>
                      <a:endParaRPr lang="ja-JP" altLang="en-US" sz="900" b="1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ja-JP" altLang="en-US" sz="9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アプリの利用は無料ですが、</a:t>
                      </a:r>
                      <a:r>
                        <a:rPr lang="en-US" altLang="ja-JP" sz="9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｢</a:t>
                      </a: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</a:t>
                      </a:r>
                      <a:r>
                        <a:rPr lang="en-US" altLang="ja-JP" sz="9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｣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による受診は、医療費が発生します。</a:t>
                      </a: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正方形/長方形 71"/>
          <p:cNvSpPr/>
          <p:nvPr/>
        </p:nvSpPr>
        <p:spPr>
          <a:xfrm>
            <a:off x="3800474" y="2408733"/>
            <a:ext cx="315260" cy="29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4849484" y="2664438"/>
            <a:ext cx="1920982" cy="224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4849483" y="2408843"/>
            <a:ext cx="1936498" cy="200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8174733" y="1881743"/>
            <a:ext cx="445078" cy="201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カギ線コネクタ 91"/>
          <p:cNvCxnSpPr>
            <a:cxnSpLocks/>
            <a:stCxn id="80" idx="3"/>
            <a:endCxn id="88" idx="2"/>
          </p:cNvCxnSpPr>
          <p:nvPr/>
        </p:nvCxnSpPr>
        <p:spPr>
          <a:xfrm flipV="1">
            <a:off x="6770466" y="2082800"/>
            <a:ext cx="1626806" cy="69386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>
            <a:cxnSpLocks/>
            <a:stCxn id="72" idx="3"/>
            <a:endCxn id="76" idx="1"/>
          </p:cNvCxnSpPr>
          <p:nvPr/>
        </p:nvCxnSpPr>
        <p:spPr>
          <a:xfrm flipV="1">
            <a:off x="4115734" y="1836528"/>
            <a:ext cx="795316" cy="71800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図形グループ 99"/>
          <p:cNvGrpSpPr/>
          <p:nvPr/>
        </p:nvGrpSpPr>
        <p:grpSpPr>
          <a:xfrm>
            <a:off x="7993339" y="1646835"/>
            <a:ext cx="296586" cy="293005"/>
            <a:chOff x="5878361" y="3995693"/>
            <a:chExt cx="296586" cy="293005"/>
          </a:xfrm>
        </p:grpSpPr>
        <p:sp>
          <p:nvSpPr>
            <p:cNvPr id="101" name="円/楕円 10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図形グループ 102"/>
          <p:cNvGrpSpPr/>
          <p:nvPr/>
        </p:nvGrpSpPr>
        <p:grpSpPr>
          <a:xfrm>
            <a:off x="4648200" y="2590800"/>
            <a:ext cx="296586" cy="293005"/>
            <a:chOff x="5101121" y="3995693"/>
            <a:chExt cx="296586" cy="293005"/>
          </a:xfrm>
        </p:grpSpPr>
        <p:sp>
          <p:nvSpPr>
            <p:cNvPr id="104" name="円/楕円 10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図形グループ 105"/>
          <p:cNvGrpSpPr/>
          <p:nvPr/>
        </p:nvGrpSpPr>
        <p:grpSpPr>
          <a:xfrm>
            <a:off x="4648200" y="2238378"/>
            <a:ext cx="296586" cy="293005"/>
            <a:chOff x="4232441" y="3995693"/>
            <a:chExt cx="296586" cy="293005"/>
          </a:xfrm>
        </p:grpSpPr>
        <p:sp>
          <p:nvSpPr>
            <p:cNvPr id="107" name="円/楕円 106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3637235" y="2169210"/>
            <a:ext cx="296587" cy="293005"/>
            <a:chOff x="2897417" y="3995693"/>
            <a:chExt cx="296587" cy="293005"/>
          </a:xfrm>
        </p:grpSpPr>
        <p:sp>
          <p:nvSpPr>
            <p:cNvPr id="113" name="円/楕円 11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4911050" y="1710528"/>
            <a:ext cx="1512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図形グループ 108"/>
          <p:cNvGrpSpPr/>
          <p:nvPr/>
        </p:nvGrpSpPr>
        <p:grpSpPr>
          <a:xfrm>
            <a:off x="4761889" y="1464357"/>
            <a:ext cx="296586" cy="293005"/>
            <a:chOff x="3546641" y="3995693"/>
            <a:chExt cx="296586" cy="293005"/>
          </a:xfrm>
        </p:grpSpPr>
        <p:sp>
          <p:nvSpPr>
            <p:cNvPr id="110" name="円/楕円 10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A711375-7D7A-D673-6B98-C3B22ED91BBB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D2926F5C-C5CD-EB7A-892D-74492E53021C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dirty="0"/>
              <a:t>CLINICS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  <p:sp>
        <p:nvSpPr>
          <p:cNvPr id="9" name="object 2" descr="Playストアの「CLINICS 」アプリのアイコンの画像">
            <a:extLst>
              <a:ext uri="{FF2B5EF4-FFF2-40B4-BE49-F238E27FC236}">
                <a16:creationId xmlns:a16="http://schemas.microsoft.com/office/drawing/2014/main" id="{B5717B43-3F2C-53B9-2526-1F16FEC4460B}"/>
              </a:ext>
            </a:extLst>
          </p:cNvPr>
          <p:cNvSpPr/>
          <p:nvPr/>
        </p:nvSpPr>
        <p:spPr>
          <a:xfrm>
            <a:off x="3113740" y="5393774"/>
            <a:ext cx="543859" cy="54982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7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FFE1AD9-AEDD-7CF6-2D3A-D43DA0D2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30" y="2705353"/>
            <a:ext cx="1804572" cy="3261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37CB2F9-0A0C-13A4-8EAD-6EE5FE7A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01" y="3429000"/>
            <a:ext cx="1627773" cy="2987299"/>
          </a:xfrm>
          <a:prstGeom prst="rect">
            <a:avLst/>
          </a:prstGeom>
        </p:spPr>
      </p:pic>
      <p:pic>
        <p:nvPicPr>
          <p:cNvPr id="8" name="図 7" descr="検索画面の画像">
            <a:extLst>
              <a:ext uri="{FF2B5EF4-FFF2-40B4-BE49-F238E27FC236}">
                <a16:creationId xmlns:a16="http://schemas.microsoft.com/office/drawing/2014/main" id="{B336DA4A-1586-51D5-0099-51FC35D92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574" y="2682455"/>
            <a:ext cx="1620000" cy="59793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図 9" descr="検索アイコンがある画面の画像">
            <a:extLst>
              <a:ext uri="{FF2B5EF4-FFF2-40B4-BE49-F238E27FC236}">
                <a16:creationId xmlns:a16="http://schemas.microsoft.com/office/drawing/2014/main" id="{AB20305E-F61F-A689-99E4-FC7EF6F6C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5"/>
          <a:stretch/>
        </p:blipFill>
        <p:spPr>
          <a:xfrm>
            <a:off x="3939497" y="2705353"/>
            <a:ext cx="1620000" cy="327175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1" name="テキスト ボックス 60"/>
          <p:cNvSpPr txBox="1"/>
          <p:nvPr/>
        </p:nvSpPr>
        <p:spPr>
          <a:xfrm>
            <a:off x="512508" y="1406817"/>
            <a:ext cx="27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439248" y="2748920"/>
            <a:ext cx="488404" cy="517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882186" y="1828800"/>
            <a:ext cx="269921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｢App Store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5263649" y="5685849"/>
            <a:ext cx="298951" cy="312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539574" y="2928785"/>
            <a:ext cx="1584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7715250" y="3799566"/>
            <a:ext cx="360000" cy="201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6423737" y="2748920"/>
            <a:ext cx="296586" cy="293005"/>
            <a:chOff x="4232441" y="3995693"/>
            <a:chExt cx="296586" cy="293005"/>
          </a:xfrm>
        </p:grpSpPr>
        <p:sp>
          <p:nvSpPr>
            <p:cNvPr id="64" name="円/楕円 63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図形グループ 65"/>
          <p:cNvGrpSpPr/>
          <p:nvPr/>
        </p:nvGrpSpPr>
        <p:grpSpPr>
          <a:xfrm>
            <a:off x="5105400" y="5506779"/>
            <a:ext cx="296586" cy="293005"/>
            <a:chOff x="3546641" y="3995693"/>
            <a:chExt cx="296586" cy="293005"/>
          </a:xfrm>
        </p:grpSpPr>
        <p:sp>
          <p:nvSpPr>
            <p:cNvPr id="67" name="円/楕円 6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図形グループ 73"/>
          <p:cNvGrpSpPr/>
          <p:nvPr/>
        </p:nvGrpSpPr>
        <p:grpSpPr>
          <a:xfrm>
            <a:off x="2249421" y="2526395"/>
            <a:ext cx="296587" cy="293005"/>
            <a:chOff x="2897417" y="3995693"/>
            <a:chExt cx="296587" cy="293005"/>
          </a:xfrm>
        </p:grpSpPr>
        <p:sp>
          <p:nvSpPr>
            <p:cNvPr id="75" name="円/楕円 7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6" name="カギ線コネクタ 5"/>
          <p:cNvCxnSpPr>
            <a:cxnSpLocks/>
            <a:stCxn id="52" idx="3"/>
            <a:endCxn id="69" idx="3"/>
          </p:cNvCxnSpPr>
          <p:nvPr/>
        </p:nvCxnSpPr>
        <p:spPr>
          <a:xfrm flipH="1">
            <a:off x="8075250" y="3054785"/>
            <a:ext cx="48324" cy="845370"/>
          </a:xfrm>
          <a:prstGeom prst="bentConnector3">
            <a:avLst>
              <a:gd name="adj1" fmla="val -47305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図形グループ 42"/>
          <p:cNvGrpSpPr/>
          <p:nvPr/>
        </p:nvGrpSpPr>
        <p:grpSpPr>
          <a:xfrm>
            <a:off x="7536228" y="3557722"/>
            <a:ext cx="296586" cy="293005"/>
            <a:chOff x="510112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399C72-1E18-C28B-A0F6-E7D08EF3FD3E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84DBD6AC-FE89-0D26-A871-752F9E46F76B}"/>
              </a:ext>
            </a:extLst>
          </p:cNvPr>
          <p:cNvSpPr txBox="1"/>
          <p:nvPr/>
        </p:nvSpPr>
        <p:spPr>
          <a:xfrm>
            <a:off x="3668463" y="1828800"/>
            <a:ext cx="26992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B2491F5-F359-F332-D53F-CFC9EA6ED879}"/>
              </a:ext>
            </a:extLst>
          </p:cNvPr>
          <p:cNvSpPr txBox="1"/>
          <p:nvPr/>
        </p:nvSpPr>
        <p:spPr>
          <a:xfrm>
            <a:off x="6213111" y="1828800"/>
            <a:ext cx="2699214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クリニクス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入手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2435671-6448-96EB-80C6-23DAFCEDA475}"/>
              </a:ext>
            </a:extLst>
          </p:cNvPr>
          <p:cNvSpPr/>
          <p:nvPr/>
        </p:nvSpPr>
        <p:spPr>
          <a:xfrm>
            <a:off x="32217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24F08A9-D4B7-ACE5-445C-08E2D249BE49}"/>
              </a:ext>
            </a:extLst>
          </p:cNvPr>
          <p:cNvSpPr/>
          <p:nvPr/>
        </p:nvSpPr>
        <p:spPr>
          <a:xfrm>
            <a:off x="57943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9">
            <a:extLst>
              <a:ext uri="{FF2B5EF4-FFF2-40B4-BE49-F238E27FC236}">
                <a16:creationId xmlns:a16="http://schemas.microsoft.com/office/drawing/2014/main" id="{FE27797D-7294-5E71-0678-221015409669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dirty="0"/>
              <a:t>CLINICS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6299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グラフィカル ユーザー インターフェイス, テキスト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DC7F4787-B740-9BC3-CC4A-C215814F6E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2773"/>
          <a:stretch/>
        </p:blipFill>
        <p:spPr>
          <a:xfrm>
            <a:off x="738513" y="2913325"/>
            <a:ext cx="1548354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A4A0EC7B-5029-4903-9FA8-58E6937DAA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042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53" imgH="353" progId="TCLayout.ActiveDocument.1">
                  <p:embed/>
                </p:oleObj>
              </mc:Choice>
              <mc:Fallback>
                <p:oleObj name="think-cell スライド" r:id="rId5" imgW="353" imgH="353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A4A0EC7B-5029-4903-9FA8-58E6937DAA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616658" y="1425382"/>
            <a:ext cx="7438787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最初にアカウントの登録をしましょう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70F42EE3-5D96-4D25-AF2B-6ED6B9A7D2D0}"/>
              </a:ext>
            </a:extLst>
          </p:cNvPr>
          <p:cNvSpPr txBox="1"/>
          <p:nvPr/>
        </p:nvSpPr>
        <p:spPr>
          <a:xfrm>
            <a:off x="4667685" y="5547191"/>
            <a:ext cx="1687395" cy="59247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入力した電話番号に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認証コード</a:t>
            </a: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番号が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送られてきます</a:t>
            </a:r>
            <a:endParaRPr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6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アカウントの登録</a:t>
            </a:r>
            <a:endParaRPr kumimoji="0" lang="ja-JP" altLang="en-US" sz="3200" kern="0" dirty="0"/>
          </a:p>
        </p:txBody>
      </p:sp>
      <p:sp>
        <p:nvSpPr>
          <p:cNvPr id="37" name="正方形/長方形 36"/>
          <p:cNvSpPr/>
          <p:nvPr/>
        </p:nvSpPr>
        <p:spPr>
          <a:xfrm>
            <a:off x="774034" y="5644872"/>
            <a:ext cx="1472727" cy="2380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1" name="図形グループ 80"/>
          <p:cNvGrpSpPr/>
          <p:nvPr/>
        </p:nvGrpSpPr>
        <p:grpSpPr>
          <a:xfrm>
            <a:off x="609600" y="5410200"/>
            <a:ext cx="296587" cy="293005"/>
            <a:chOff x="2897417" y="3995693"/>
            <a:chExt cx="296587" cy="293005"/>
          </a:xfrm>
        </p:grpSpPr>
        <p:sp>
          <p:nvSpPr>
            <p:cNvPr id="82" name="円/楕円 8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A6E36E-6E8E-0DAF-B92B-5666956BE649}"/>
              </a:ext>
            </a:extLst>
          </p:cNvPr>
          <p:cNvSpPr txBox="1"/>
          <p:nvPr/>
        </p:nvSpPr>
        <p:spPr>
          <a:xfrm>
            <a:off x="228600" y="1832863"/>
            <a:ext cx="2424766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電話番号で登録」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0501F7-92BD-4860-4075-7CB23C90A90B}"/>
              </a:ext>
            </a:extLst>
          </p:cNvPr>
          <p:cNvSpPr txBox="1"/>
          <p:nvPr/>
        </p:nvSpPr>
        <p:spPr>
          <a:xfrm>
            <a:off x="2438400" y="1832863"/>
            <a:ext cx="2286000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姓名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生年月日、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電話番号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性別、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BC8BD5-7726-45B1-71AB-771AC0B94743}"/>
              </a:ext>
            </a:extLst>
          </p:cNvPr>
          <p:cNvSpPr txBox="1"/>
          <p:nvPr/>
        </p:nvSpPr>
        <p:spPr>
          <a:xfrm>
            <a:off x="4343400" y="1832863"/>
            <a:ext cx="2622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パスワードを設定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9ECBF27-EE9F-B474-0E29-D9A0C89B89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2695"/>
          <a:stretch/>
        </p:blipFill>
        <p:spPr>
          <a:xfrm>
            <a:off x="2895600" y="2907820"/>
            <a:ext cx="1548354" cy="3123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B15918A-A90D-9B3F-7379-E1213C43CC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7" b="2516"/>
          <a:stretch/>
        </p:blipFill>
        <p:spPr>
          <a:xfrm>
            <a:off x="4724400" y="2896968"/>
            <a:ext cx="1548354" cy="1387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矢印: 右 41">
            <a:extLst>
              <a:ext uri="{FF2B5EF4-FFF2-40B4-BE49-F238E27FC236}">
                <a16:creationId xmlns:a16="http://schemas.microsoft.com/office/drawing/2014/main" id="{D15D4E4B-8D84-DA19-71F9-D6B117D90623}"/>
              </a:ext>
            </a:extLst>
          </p:cNvPr>
          <p:cNvSpPr/>
          <p:nvPr/>
        </p:nvSpPr>
        <p:spPr>
          <a:xfrm>
            <a:off x="2435404" y="4045384"/>
            <a:ext cx="307796" cy="2391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CE636FBF-62E2-4032-2A7A-2546C0219A44}"/>
              </a:ext>
            </a:extLst>
          </p:cNvPr>
          <p:cNvSpPr/>
          <p:nvPr/>
        </p:nvSpPr>
        <p:spPr>
          <a:xfrm rot="5400000">
            <a:off x="5266737" y="4399941"/>
            <a:ext cx="401552" cy="3489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377FA0B6-EB23-6EAD-7F4C-69C93378891C}"/>
              </a:ext>
            </a:extLst>
          </p:cNvPr>
          <p:cNvSpPr txBox="1"/>
          <p:nvPr/>
        </p:nvSpPr>
        <p:spPr>
          <a:xfrm>
            <a:off x="4446044" y="2209800"/>
            <a:ext cx="2520000" cy="38215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「登録」を押す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0" name="object 24">
            <a:extLst>
              <a:ext uri="{FF2B5EF4-FFF2-40B4-BE49-F238E27FC236}">
                <a16:creationId xmlns:a16="http://schemas.microsoft.com/office/drawing/2014/main" id="{84BDA0CB-D9B7-451B-8855-F3C4829C8682}"/>
              </a:ext>
            </a:extLst>
          </p:cNvPr>
          <p:cNvSpPr txBox="1"/>
          <p:nvPr/>
        </p:nvSpPr>
        <p:spPr>
          <a:xfrm>
            <a:off x="6553200" y="1832863"/>
            <a:ext cx="2880000" cy="102335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spc="-5" dirty="0">
                <a:latin typeface="Meiryo" charset="-128"/>
                <a:ea typeface="Meiryo" charset="-128"/>
                <a:cs typeface="Meiryo" charset="-128"/>
              </a:rPr>
              <a:t>④の認証コードを</a:t>
            </a:r>
            <a:endParaRPr lang="en-US" altLang="ja-JP" sz="16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spc="-5" dirty="0">
                <a:latin typeface="Meiryo" charset="-128"/>
                <a:ea typeface="Meiryo" charset="-128"/>
                <a:cs typeface="Meiryo" charset="-128"/>
              </a:rPr>
              <a:t>入力する</a:t>
            </a: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完了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F7C9A890-B23C-E9D7-ED54-126985E14D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96968"/>
            <a:ext cx="1490827" cy="312369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639FD82-6B53-D4BF-380B-4261CAE9D079}"/>
              </a:ext>
            </a:extLst>
          </p:cNvPr>
          <p:cNvSpPr/>
          <p:nvPr/>
        </p:nvSpPr>
        <p:spPr>
          <a:xfrm>
            <a:off x="6882697" y="3455567"/>
            <a:ext cx="1423103" cy="2249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1BB1C5E-9D2C-2C1B-9E5B-A7BEF94FBD50}"/>
              </a:ext>
            </a:extLst>
          </p:cNvPr>
          <p:cNvSpPr/>
          <p:nvPr/>
        </p:nvSpPr>
        <p:spPr>
          <a:xfrm>
            <a:off x="6889750" y="5771872"/>
            <a:ext cx="1423103" cy="2498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8" name="図形グループ 16">
            <a:extLst>
              <a:ext uri="{FF2B5EF4-FFF2-40B4-BE49-F238E27FC236}">
                <a16:creationId xmlns:a16="http://schemas.microsoft.com/office/drawing/2014/main" id="{958741A1-45B0-2ADB-3B31-E57DEA82590C}"/>
              </a:ext>
            </a:extLst>
          </p:cNvPr>
          <p:cNvGrpSpPr/>
          <p:nvPr/>
        </p:nvGrpSpPr>
        <p:grpSpPr>
          <a:xfrm>
            <a:off x="6707976" y="5564297"/>
            <a:ext cx="291600" cy="291600"/>
            <a:chOff x="6801905" y="3995693"/>
            <a:chExt cx="296586" cy="293005"/>
          </a:xfrm>
        </p:grpSpPr>
        <p:sp>
          <p:nvSpPr>
            <p:cNvPr id="84" name="円/楕円 17">
              <a:extLst>
                <a:ext uri="{FF2B5EF4-FFF2-40B4-BE49-F238E27FC236}">
                  <a16:creationId xmlns:a16="http://schemas.microsoft.com/office/drawing/2014/main" id="{A2A11079-9287-EDD2-8BFA-1A031309A9BF}"/>
                </a:ext>
              </a:extLst>
            </p:cNvPr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18">
              <a:extLst>
                <a:ext uri="{FF2B5EF4-FFF2-40B4-BE49-F238E27FC236}">
                  <a16:creationId xmlns:a16="http://schemas.microsoft.com/office/drawing/2014/main" id="{5BB36C33-29DB-9A52-1D47-B0DAE1D1860C}"/>
                </a:ext>
              </a:extLst>
            </p:cNvPr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図形グループ 19">
            <a:extLst>
              <a:ext uri="{FF2B5EF4-FFF2-40B4-BE49-F238E27FC236}">
                <a16:creationId xmlns:a16="http://schemas.microsoft.com/office/drawing/2014/main" id="{B8C76FA3-0C15-B9C8-46EC-DBE036465148}"/>
              </a:ext>
            </a:extLst>
          </p:cNvPr>
          <p:cNvGrpSpPr/>
          <p:nvPr/>
        </p:nvGrpSpPr>
        <p:grpSpPr>
          <a:xfrm>
            <a:off x="6723041" y="3281085"/>
            <a:ext cx="291600" cy="291600"/>
            <a:chOff x="5878361" y="3995693"/>
            <a:chExt cx="296586" cy="293005"/>
          </a:xfrm>
        </p:grpSpPr>
        <p:sp>
          <p:nvSpPr>
            <p:cNvPr id="70" name="円/楕円 20">
              <a:extLst>
                <a:ext uri="{FF2B5EF4-FFF2-40B4-BE49-F238E27FC236}">
                  <a16:creationId xmlns:a16="http://schemas.microsoft.com/office/drawing/2014/main" id="{C98EA628-752C-5B33-EEC9-F8C3045A5B88}"/>
                </a:ext>
              </a:extLst>
            </p:cNvPr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21">
              <a:extLst>
                <a:ext uri="{FF2B5EF4-FFF2-40B4-BE49-F238E27FC236}">
                  <a16:creationId xmlns:a16="http://schemas.microsoft.com/office/drawing/2014/main" id="{DF0E4659-78F0-197D-8604-2287D65E85AE}"/>
                </a:ext>
              </a:extLst>
            </p:cNvPr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41B342AF-6F04-1F36-22D2-F1335E5F9BC8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rot="5400000" flipH="1" flipV="1">
            <a:off x="3016934" y="3549811"/>
            <a:ext cx="3134485" cy="1828800"/>
          </a:xfrm>
          <a:prstGeom prst="bentConnector5">
            <a:avLst>
              <a:gd name="adj1" fmla="val -4376"/>
              <a:gd name="adj2" fmla="val 50000"/>
              <a:gd name="adj3" fmla="val 103403"/>
            </a:avLst>
          </a:prstGeom>
          <a:ln w="19050">
            <a:solidFill>
              <a:srgbClr val="0096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ject 24">
            <a:extLst>
              <a:ext uri="{FF2B5EF4-FFF2-40B4-BE49-F238E27FC236}">
                <a16:creationId xmlns:a16="http://schemas.microsoft.com/office/drawing/2014/main" id="{01649A03-F903-7BAA-A298-ADB5B922AD25}"/>
              </a:ext>
            </a:extLst>
          </p:cNvPr>
          <p:cNvSpPr txBox="1"/>
          <p:nvPr/>
        </p:nvSpPr>
        <p:spPr>
          <a:xfrm>
            <a:off x="6705600" y="6059219"/>
            <a:ext cx="1687395" cy="39498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アカウント登録は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algn="ctr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以上で完了です</a:t>
            </a:r>
            <a:endParaRPr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68E2FE26-DCAD-9259-795A-5F9979A241A9}"/>
              </a:ext>
            </a:extLst>
          </p:cNvPr>
          <p:cNvSpPr/>
          <p:nvPr/>
        </p:nvSpPr>
        <p:spPr>
          <a:xfrm>
            <a:off x="6397804" y="4038600"/>
            <a:ext cx="307796" cy="2391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1BD35E19-472A-145A-BC8A-33F1A06CF6C4}"/>
              </a:ext>
            </a:extLst>
          </p:cNvPr>
          <p:cNvSpPr/>
          <p:nvPr/>
        </p:nvSpPr>
        <p:spPr>
          <a:xfrm>
            <a:off x="2900783" y="3478727"/>
            <a:ext cx="1543171" cy="20188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図形グループ 77">
            <a:extLst>
              <a:ext uri="{FF2B5EF4-FFF2-40B4-BE49-F238E27FC236}">
                <a16:creationId xmlns:a16="http://schemas.microsoft.com/office/drawing/2014/main" id="{E060434D-DEAC-1E32-6F66-32EDAD86D95E}"/>
              </a:ext>
            </a:extLst>
          </p:cNvPr>
          <p:cNvGrpSpPr/>
          <p:nvPr/>
        </p:nvGrpSpPr>
        <p:grpSpPr>
          <a:xfrm>
            <a:off x="2732364" y="3289300"/>
            <a:ext cx="296586" cy="293005"/>
            <a:chOff x="3546641" y="3995693"/>
            <a:chExt cx="296586" cy="293005"/>
          </a:xfrm>
        </p:grpSpPr>
        <p:sp>
          <p:nvSpPr>
            <p:cNvPr id="52" name="円/楕円 78">
              <a:extLst>
                <a:ext uri="{FF2B5EF4-FFF2-40B4-BE49-F238E27FC236}">
                  <a16:creationId xmlns:a16="http://schemas.microsoft.com/office/drawing/2014/main" id="{CC8993E1-4B5E-C6CA-75E9-39CD089F19D6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79">
              <a:extLst>
                <a:ext uri="{FF2B5EF4-FFF2-40B4-BE49-F238E27FC236}">
                  <a16:creationId xmlns:a16="http://schemas.microsoft.com/office/drawing/2014/main" id="{E21A9117-C0BA-7202-23AB-8E7B0FF3FA07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2CC50085-21C5-3970-79B2-AD3A2DE0334E}"/>
              </a:ext>
            </a:extLst>
          </p:cNvPr>
          <p:cNvSpPr/>
          <p:nvPr/>
        </p:nvSpPr>
        <p:spPr>
          <a:xfrm>
            <a:off x="4730973" y="3120691"/>
            <a:ext cx="1548355" cy="5404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図形グループ 74">
            <a:extLst>
              <a:ext uri="{FF2B5EF4-FFF2-40B4-BE49-F238E27FC236}">
                <a16:creationId xmlns:a16="http://schemas.microsoft.com/office/drawing/2014/main" id="{1250B883-EA92-76DA-D3DA-2E95FFE4130F}"/>
              </a:ext>
            </a:extLst>
          </p:cNvPr>
          <p:cNvGrpSpPr/>
          <p:nvPr/>
        </p:nvGrpSpPr>
        <p:grpSpPr>
          <a:xfrm>
            <a:off x="4603752" y="2921269"/>
            <a:ext cx="296586" cy="293005"/>
            <a:chOff x="4232441" y="3995693"/>
            <a:chExt cx="296586" cy="293005"/>
          </a:xfrm>
        </p:grpSpPr>
        <p:sp>
          <p:nvSpPr>
            <p:cNvPr id="54" name="円/楕円 75">
              <a:extLst>
                <a:ext uri="{FF2B5EF4-FFF2-40B4-BE49-F238E27FC236}">
                  <a16:creationId xmlns:a16="http://schemas.microsoft.com/office/drawing/2014/main" id="{F16D8EA9-E4C1-8A92-CD1E-2698BB2452AD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76">
              <a:extLst>
                <a:ext uri="{FF2B5EF4-FFF2-40B4-BE49-F238E27FC236}">
                  <a16:creationId xmlns:a16="http://schemas.microsoft.com/office/drawing/2014/main" id="{0769DB61-2083-9E1E-0FBB-76D122897FFA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65F9395A-D4DA-05DF-5152-ACA8CC0B1E39}"/>
              </a:ext>
            </a:extLst>
          </p:cNvPr>
          <p:cNvSpPr/>
          <p:nvPr/>
        </p:nvSpPr>
        <p:spPr>
          <a:xfrm>
            <a:off x="4724400" y="4006850"/>
            <a:ext cx="1548355" cy="2773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2" name="図形グループ 71"/>
          <p:cNvGrpSpPr/>
          <p:nvPr/>
        </p:nvGrpSpPr>
        <p:grpSpPr>
          <a:xfrm>
            <a:off x="4603752" y="3796074"/>
            <a:ext cx="296586" cy="293005"/>
            <a:chOff x="5101121" y="3995693"/>
            <a:chExt cx="296586" cy="293005"/>
          </a:xfrm>
        </p:grpSpPr>
        <p:sp>
          <p:nvSpPr>
            <p:cNvPr id="73" name="円/楕円 7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A3F88C4-04B5-662A-62FC-E9BF06A1AF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23333" r="3086" b="57758"/>
          <a:stretch/>
        </p:blipFill>
        <p:spPr>
          <a:xfrm>
            <a:off x="4719216" y="4847461"/>
            <a:ext cx="1548354" cy="692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967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E5218F0-4A8A-2693-FE52-23B94F99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82" y="2567779"/>
            <a:ext cx="1639966" cy="33774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3A2507-5221-AB7D-68A4-F0C9DC63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78" y="2578461"/>
            <a:ext cx="1682642" cy="3377477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5D4EA5F1-372F-A38C-2BCB-BD09B43963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/>
        </p:blipFill>
        <p:spPr>
          <a:xfrm>
            <a:off x="974271" y="2582517"/>
            <a:ext cx="1616529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477C27C0-447A-4661-8B21-1B21BD2A8B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67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353" imgH="353" progId="TCLayout.ActiveDocument.1">
                  <p:embed/>
                </p:oleObj>
              </mc:Choice>
              <mc:Fallback>
                <p:oleObj name="think-cell スライド" r:id="rId7" imgW="353" imgH="353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477C27C0-447A-4661-8B21-1B21BD2A8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562213" y="1371600"/>
            <a:ext cx="7438787" cy="3399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保険証の登録をしましょう</a:t>
            </a: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0F42EE3-5D96-4D25-AF2B-6ED6B9A7D2D0}"/>
              </a:ext>
            </a:extLst>
          </p:cNvPr>
          <p:cNvSpPr txBox="1"/>
          <p:nvPr/>
        </p:nvSpPr>
        <p:spPr>
          <a:xfrm>
            <a:off x="6124220" y="1712374"/>
            <a:ext cx="2232000" cy="64120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保険証情報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</a:t>
            </a: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5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保険証の登録</a:t>
            </a:r>
            <a:endParaRPr kumimoji="0" lang="ja-JP" altLang="en-US" sz="3200" kern="0" dirty="0"/>
          </a:p>
        </p:txBody>
      </p:sp>
      <p:sp>
        <p:nvSpPr>
          <p:cNvPr id="55" name="正方形/長方形 54"/>
          <p:cNvSpPr>
            <a:spLocks noChangeAspect="1"/>
          </p:cNvSpPr>
          <p:nvPr/>
        </p:nvSpPr>
        <p:spPr>
          <a:xfrm>
            <a:off x="2337358" y="2613581"/>
            <a:ext cx="265091" cy="2650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2" name="図形グループ 61"/>
          <p:cNvGrpSpPr/>
          <p:nvPr/>
        </p:nvGrpSpPr>
        <p:grpSpPr>
          <a:xfrm>
            <a:off x="2194539" y="2390790"/>
            <a:ext cx="296587" cy="293005"/>
            <a:chOff x="2897417" y="3995693"/>
            <a:chExt cx="296587" cy="293005"/>
          </a:xfrm>
        </p:grpSpPr>
        <p:sp>
          <p:nvSpPr>
            <p:cNvPr id="63" name="円/楕円 6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3785073" y="2933292"/>
            <a:ext cx="1548927" cy="2380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9" name="図形グループ 58"/>
          <p:cNvGrpSpPr/>
          <p:nvPr/>
        </p:nvGrpSpPr>
        <p:grpSpPr>
          <a:xfrm>
            <a:off x="3613987" y="2703267"/>
            <a:ext cx="296586" cy="293005"/>
            <a:chOff x="3546641" y="3995693"/>
            <a:chExt cx="296586" cy="293005"/>
          </a:xfrm>
        </p:grpSpPr>
        <p:sp>
          <p:nvSpPr>
            <p:cNvPr id="60" name="円/楕円 5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12D18FA-EAB1-FADF-347C-D980C624BC48}"/>
              </a:ext>
            </a:extLst>
          </p:cNvPr>
          <p:cNvSpPr txBox="1"/>
          <p:nvPr/>
        </p:nvSpPr>
        <p:spPr>
          <a:xfrm>
            <a:off x="685800" y="1703045"/>
            <a:ext cx="2414071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右上のアカウント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ボタンを押す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DCB68DB-FBD4-BA64-0313-67520C9F35C2}"/>
              </a:ext>
            </a:extLst>
          </p:cNvPr>
          <p:cNvSpPr txBox="1"/>
          <p:nvPr/>
        </p:nvSpPr>
        <p:spPr>
          <a:xfrm>
            <a:off x="3303695" y="1703045"/>
            <a:ext cx="2487505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保険証を登録したい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アカウントを押す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773E75-B63E-1133-1542-934460B65857}"/>
              </a:ext>
            </a:extLst>
          </p:cNvPr>
          <p:cNvSpPr/>
          <p:nvPr/>
        </p:nvSpPr>
        <p:spPr>
          <a:xfrm>
            <a:off x="6582702" y="3135019"/>
            <a:ext cx="1548927" cy="2163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535408CD-5743-A08D-33C8-237160101D91}"/>
              </a:ext>
            </a:extLst>
          </p:cNvPr>
          <p:cNvSpPr/>
          <p:nvPr/>
        </p:nvSpPr>
        <p:spPr>
          <a:xfrm>
            <a:off x="2913694" y="4012001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図形グループ 74">
            <a:extLst>
              <a:ext uri="{FF2B5EF4-FFF2-40B4-BE49-F238E27FC236}">
                <a16:creationId xmlns:a16="http://schemas.microsoft.com/office/drawing/2014/main" id="{0B3C22E0-FE41-C12F-E480-001B1DB8554C}"/>
              </a:ext>
            </a:extLst>
          </p:cNvPr>
          <p:cNvGrpSpPr/>
          <p:nvPr/>
        </p:nvGrpSpPr>
        <p:grpSpPr>
          <a:xfrm>
            <a:off x="6381519" y="2949121"/>
            <a:ext cx="296586" cy="293005"/>
            <a:chOff x="4232441" y="3995693"/>
            <a:chExt cx="296586" cy="293005"/>
          </a:xfrm>
        </p:grpSpPr>
        <p:sp>
          <p:nvSpPr>
            <p:cNvPr id="25" name="円/楕円 75">
              <a:extLst>
                <a:ext uri="{FF2B5EF4-FFF2-40B4-BE49-F238E27FC236}">
                  <a16:creationId xmlns:a16="http://schemas.microsoft.com/office/drawing/2014/main" id="{A5971C9A-44B3-B9F1-BF16-89256347235F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76">
              <a:extLst>
                <a:ext uri="{FF2B5EF4-FFF2-40B4-BE49-F238E27FC236}">
                  <a16:creationId xmlns:a16="http://schemas.microsoft.com/office/drawing/2014/main" id="{1AFE883B-DB74-7566-7623-28BBC1355140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D19E65E-5662-1F74-C83C-B40A8DB60046}"/>
              </a:ext>
            </a:extLst>
          </p:cNvPr>
          <p:cNvSpPr/>
          <p:nvPr/>
        </p:nvSpPr>
        <p:spPr>
          <a:xfrm>
            <a:off x="5720865" y="4012001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07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図形, 正方形&#10;&#10;自動的に生成された説明">
            <a:extLst>
              <a:ext uri="{FF2B5EF4-FFF2-40B4-BE49-F238E27FC236}">
                <a16:creationId xmlns:a16="http://schemas.microsoft.com/office/drawing/2014/main" id="{E297B749-75DB-DECD-A1FC-B0D8D01B7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 b="3333"/>
          <a:stretch/>
        </p:blipFill>
        <p:spPr>
          <a:xfrm>
            <a:off x="6526765" y="3019092"/>
            <a:ext cx="1645110" cy="33817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A34DA0F3-6C80-470E-AC5C-A64EFF610B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587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353" imgH="353" progId="TCLayout.ActiveDocument.1">
                  <p:embed/>
                </p:oleObj>
              </mc:Choice>
              <mc:Fallback>
                <p:oleObj name="think-cell スライド" r:id="rId5" imgW="353" imgH="353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A34DA0F3-6C80-470E-AC5C-A64EFF610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bject 24">
            <a:extLst>
              <a:ext uri="{FF2B5EF4-FFF2-40B4-BE49-F238E27FC236}">
                <a16:creationId xmlns:a16="http://schemas.microsoft.com/office/drawing/2014/main" id="{F83CD246-9BB0-40EE-A05B-2945B41CA196}"/>
              </a:ext>
            </a:extLst>
          </p:cNvPr>
          <p:cNvSpPr txBox="1"/>
          <p:nvPr/>
        </p:nvSpPr>
        <p:spPr>
          <a:xfrm>
            <a:off x="4549367" y="2728420"/>
            <a:ext cx="1420914" cy="25904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6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" name="図 5" descr="iPhoneの場合、保険証の画像について、「写真を撮る」か「ライブラリから選択する」かを選択することができる画面の画像">
            <a:extLst>
              <a:ext uri="{FF2B5EF4-FFF2-40B4-BE49-F238E27FC236}">
                <a16:creationId xmlns:a16="http://schemas.microsoft.com/office/drawing/2014/main" id="{41EB5E56-E77C-6541-97F5-D3CB27BE3D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/>
          <a:stretch/>
        </p:blipFill>
        <p:spPr>
          <a:xfrm>
            <a:off x="4393030" y="3019092"/>
            <a:ext cx="1620000" cy="275953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2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保険証の登録</a:t>
            </a:r>
            <a:endParaRPr kumimoji="0" lang="ja-JP" altLang="en-US" sz="3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AF6B84-4410-5E33-17C3-0361845279B8}"/>
              </a:ext>
            </a:extLst>
          </p:cNvPr>
          <p:cNvSpPr txBox="1"/>
          <p:nvPr/>
        </p:nvSpPr>
        <p:spPr>
          <a:xfrm>
            <a:off x="495688" y="1677045"/>
            <a:ext cx="2751303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画像を登録する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053D04-2731-0892-9BF9-CC344CFCF0B9}"/>
              </a:ext>
            </a:extLst>
          </p:cNvPr>
          <p:cNvSpPr txBox="1"/>
          <p:nvPr/>
        </p:nvSpPr>
        <p:spPr>
          <a:xfrm>
            <a:off x="4393030" y="1677045"/>
            <a:ext cx="4065618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保険証を撮影するか端末内に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既に保険証画像がある場合は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選択してアップロードする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5681A3-564C-48EC-C61A-6536CA0C08B8}"/>
              </a:ext>
            </a:extLst>
          </p:cNvPr>
          <p:cNvSpPr txBox="1"/>
          <p:nvPr/>
        </p:nvSpPr>
        <p:spPr>
          <a:xfrm>
            <a:off x="6477000" y="2654012"/>
            <a:ext cx="1712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en-US" altLang="ja-JP" sz="16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776F0068-4689-8F4F-ED0C-97959143EA5F}"/>
              </a:ext>
            </a:extLst>
          </p:cNvPr>
          <p:cNvSpPr/>
          <p:nvPr/>
        </p:nvSpPr>
        <p:spPr>
          <a:xfrm>
            <a:off x="3338591" y="4131175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7A5D691-1DDA-04F4-2EA3-9E3EC5F66F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 b="3333"/>
          <a:stretch/>
        </p:blipFill>
        <p:spPr>
          <a:xfrm>
            <a:off x="1040084" y="2713519"/>
            <a:ext cx="1790125" cy="36798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" name="object 6">
            <a:extLst>
              <a:ext uri="{FF2B5EF4-FFF2-40B4-BE49-F238E27FC236}">
                <a16:creationId xmlns:a16="http://schemas.microsoft.com/office/drawing/2014/main" id="{DBF58D44-06F4-49A5-0B9E-D35F94192422}"/>
              </a:ext>
            </a:extLst>
          </p:cNvPr>
          <p:cNvSpPr txBox="1"/>
          <p:nvPr/>
        </p:nvSpPr>
        <p:spPr>
          <a:xfrm>
            <a:off x="562213" y="1371600"/>
            <a:ext cx="7438787" cy="3399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保険証の登録をしましょう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E69197E-E589-7C77-857B-05FB5456D528}"/>
              </a:ext>
            </a:extLst>
          </p:cNvPr>
          <p:cNvSpPr/>
          <p:nvPr/>
        </p:nvSpPr>
        <p:spPr>
          <a:xfrm>
            <a:off x="1061338" y="3056085"/>
            <a:ext cx="1737919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6" name="図形グループ 32">
            <a:extLst>
              <a:ext uri="{FF2B5EF4-FFF2-40B4-BE49-F238E27FC236}">
                <a16:creationId xmlns:a16="http://schemas.microsoft.com/office/drawing/2014/main" id="{A7E37AB8-830E-015A-92CF-D0A8B5911206}"/>
              </a:ext>
            </a:extLst>
          </p:cNvPr>
          <p:cNvGrpSpPr/>
          <p:nvPr/>
        </p:nvGrpSpPr>
        <p:grpSpPr>
          <a:xfrm>
            <a:off x="888066" y="2878809"/>
            <a:ext cx="296587" cy="293005"/>
            <a:chOff x="2897417" y="3995693"/>
            <a:chExt cx="296587" cy="293005"/>
          </a:xfrm>
        </p:grpSpPr>
        <p:sp>
          <p:nvSpPr>
            <p:cNvPr id="37" name="円/楕円 33">
              <a:extLst>
                <a:ext uri="{FF2B5EF4-FFF2-40B4-BE49-F238E27FC236}">
                  <a16:creationId xmlns:a16="http://schemas.microsoft.com/office/drawing/2014/main" id="{9192080A-0325-D225-583F-B80E32A86987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F2611A8-7A8D-12D0-42D3-5509EF87FAAD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FA59179-6006-4425-961C-D98320AC6503}"/>
              </a:ext>
            </a:extLst>
          </p:cNvPr>
          <p:cNvSpPr/>
          <p:nvPr/>
        </p:nvSpPr>
        <p:spPr>
          <a:xfrm>
            <a:off x="6531371" y="5776493"/>
            <a:ext cx="1620000" cy="4669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図形グループ 28">
            <a:extLst>
              <a:ext uri="{FF2B5EF4-FFF2-40B4-BE49-F238E27FC236}">
                <a16:creationId xmlns:a16="http://schemas.microsoft.com/office/drawing/2014/main" id="{A4CC963E-B86D-2556-028A-37F73343D75D}"/>
              </a:ext>
            </a:extLst>
          </p:cNvPr>
          <p:cNvGrpSpPr/>
          <p:nvPr/>
        </p:nvGrpSpPr>
        <p:grpSpPr>
          <a:xfrm>
            <a:off x="6384184" y="5627995"/>
            <a:ext cx="296586" cy="293005"/>
            <a:chOff x="3546641" y="3995693"/>
            <a:chExt cx="296586" cy="293005"/>
          </a:xfrm>
        </p:grpSpPr>
        <p:sp>
          <p:nvSpPr>
            <p:cNvPr id="11" name="円/楕円 29">
              <a:extLst>
                <a:ext uri="{FF2B5EF4-FFF2-40B4-BE49-F238E27FC236}">
                  <a16:creationId xmlns:a16="http://schemas.microsoft.com/office/drawing/2014/main" id="{5921C39A-0FCD-A5A7-CAB8-C4324E6B56FD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30">
              <a:extLst>
                <a:ext uri="{FF2B5EF4-FFF2-40B4-BE49-F238E27FC236}">
                  <a16:creationId xmlns:a16="http://schemas.microsoft.com/office/drawing/2014/main" id="{2E62757A-BABF-7CB8-5F5B-776A19488192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F8B35B5-7E13-8706-315E-4A6EF811AC4B}"/>
              </a:ext>
            </a:extLst>
          </p:cNvPr>
          <p:cNvSpPr/>
          <p:nvPr/>
        </p:nvSpPr>
        <p:spPr>
          <a:xfrm>
            <a:off x="4439301" y="4974762"/>
            <a:ext cx="1536700" cy="476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9" name="図形グループ 28"/>
          <p:cNvGrpSpPr/>
          <p:nvPr/>
        </p:nvGrpSpPr>
        <p:grpSpPr>
          <a:xfrm>
            <a:off x="4313219" y="4828259"/>
            <a:ext cx="296586" cy="293005"/>
            <a:chOff x="3546641" y="3995693"/>
            <a:chExt cx="296586" cy="293005"/>
          </a:xfrm>
        </p:grpSpPr>
        <p:sp>
          <p:nvSpPr>
            <p:cNvPr id="30" name="円/楕円 2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95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45DC954-BBEF-DD83-BE98-C2F94AEA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635757"/>
            <a:ext cx="1807875" cy="3601345"/>
          </a:xfrm>
          <a:prstGeom prst="rect">
            <a:avLst/>
          </a:prstGeom>
        </p:spPr>
      </p:pic>
      <p:pic>
        <p:nvPicPr>
          <p:cNvPr id="37" name="図 3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E4FCD7A-2698-4B68-9D11-441E69050A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4500" r="-17" b="3279"/>
          <a:stretch/>
        </p:blipFill>
        <p:spPr>
          <a:xfrm>
            <a:off x="5585161" y="2734957"/>
            <a:ext cx="1677305" cy="3437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902FB5DC-DEE4-49A6-8398-4464C2037A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255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353" imgH="353" progId="TCLayout.ActiveDocument.1">
                  <p:embed/>
                </p:oleObj>
              </mc:Choice>
              <mc:Fallback>
                <p:oleObj name="think-cell スライド" r:id="rId6" imgW="353" imgH="353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902FB5DC-DEE4-49A6-8398-4464C2037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527F347-91C9-4B8E-9A26-1083A95C6446}"/>
              </a:ext>
            </a:extLst>
          </p:cNvPr>
          <p:cNvSpPr/>
          <p:nvPr/>
        </p:nvSpPr>
        <p:spPr>
          <a:xfrm>
            <a:off x="5585161" y="3299357"/>
            <a:ext cx="1677305" cy="213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4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保険証の登録</a:t>
            </a:r>
            <a:endParaRPr kumimoji="0" lang="ja-JP" altLang="en-US" sz="3200" kern="0" dirty="0"/>
          </a:p>
        </p:txBody>
      </p:sp>
      <p:grpSp>
        <p:nvGrpSpPr>
          <p:cNvPr id="12" name="図形グループ 46">
            <a:extLst>
              <a:ext uri="{FF2B5EF4-FFF2-40B4-BE49-F238E27FC236}">
                <a16:creationId xmlns:a16="http://schemas.microsoft.com/office/drawing/2014/main" id="{D6FC9D3B-D990-4CC1-F28F-F7DDF5A49751}"/>
              </a:ext>
            </a:extLst>
          </p:cNvPr>
          <p:cNvGrpSpPr/>
          <p:nvPr/>
        </p:nvGrpSpPr>
        <p:grpSpPr>
          <a:xfrm>
            <a:off x="5436181" y="3121860"/>
            <a:ext cx="296586" cy="293005"/>
            <a:chOff x="5101121" y="3995693"/>
            <a:chExt cx="296586" cy="293005"/>
          </a:xfrm>
        </p:grpSpPr>
        <p:sp>
          <p:nvSpPr>
            <p:cNvPr id="16" name="円/楕円 47">
              <a:extLst>
                <a:ext uri="{FF2B5EF4-FFF2-40B4-BE49-F238E27FC236}">
                  <a16:creationId xmlns:a16="http://schemas.microsoft.com/office/drawing/2014/main" id="{43F4DDC1-E9A0-DC4D-526A-50C51F849234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48">
              <a:extLst>
                <a:ext uri="{FF2B5EF4-FFF2-40B4-BE49-F238E27FC236}">
                  <a16:creationId xmlns:a16="http://schemas.microsoft.com/office/drawing/2014/main" id="{60424F14-E948-319F-2AD9-658CD07ED580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object 24">
            <a:extLst>
              <a:ext uri="{FF2B5EF4-FFF2-40B4-BE49-F238E27FC236}">
                <a16:creationId xmlns:a16="http://schemas.microsoft.com/office/drawing/2014/main" id="{821F17F6-8EBB-AC01-14EC-9A8DBE045E7F}"/>
              </a:ext>
            </a:extLst>
          </p:cNvPr>
          <p:cNvSpPr txBox="1"/>
          <p:nvPr/>
        </p:nvSpPr>
        <p:spPr>
          <a:xfrm>
            <a:off x="1261677" y="1677600"/>
            <a:ext cx="2776923" cy="96180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保険証画像が入って　　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    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いることを確認して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「登録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8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40" name="object 24">
            <a:extLst>
              <a:ext uri="{FF2B5EF4-FFF2-40B4-BE49-F238E27FC236}">
                <a16:creationId xmlns:a16="http://schemas.microsoft.com/office/drawing/2014/main" id="{702B873D-B1C8-846F-4C8F-D26C23916059}"/>
              </a:ext>
            </a:extLst>
          </p:cNvPr>
          <p:cNvSpPr txBox="1"/>
          <p:nvPr/>
        </p:nvSpPr>
        <p:spPr>
          <a:xfrm>
            <a:off x="5154151" y="1677600"/>
            <a:ext cx="2938059" cy="96180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最終更新日が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登録日時となっているか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を確認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09F79571-84EE-B50E-91A3-06BC755DAF8A}"/>
              </a:ext>
            </a:extLst>
          </p:cNvPr>
          <p:cNvSpPr/>
          <p:nvPr/>
        </p:nvSpPr>
        <p:spPr>
          <a:xfrm>
            <a:off x="4131723" y="4028791"/>
            <a:ext cx="729789" cy="511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object 6">
            <a:extLst>
              <a:ext uri="{FF2B5EF4-FFF2-40B4-BE49-F238E27FC236}">
                <a16:creationId xmlns:a16="http://schemas.microsoft.com/office/drawing/2014/main" id="{9CD3421F-08DB-D23D-1273-EFF6E3220B80}"/>
              </a:ext>
            </a:extLst>
          </p:cNvPr>
          <p:cNvSpPr txBox="1"/>
          <p:nvPr/>
        </p:nvSpPr>
        <p:spPr>
          <a:xfrm>
            <a:off x="562213" y="1371600"/>
            <a:ext cx="7438787" cy="3399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保険証の登録をしましょう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673652" y="5929548"/>
            <a:ext cx="1698198" cy="30120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0" name="図形グループ 49"/>
          <p:cNvGrpSpPr/>
          <p:nvPr/>
        </p:nvGrpSpPr>
        <p:grpSpPr>
          <a:xfrm>
            <a:off x="1532214" y="5722260"/>
            <a:ext cx="296586" cy="293005"/>
            <a:chOff x="4232441" y="3995693"/>
            <a:chExt cx="296586" cy="293005"/>
          </a:xfrm>
        </p:grpSpPr>
        <p:sp>
          <p:nvSpPr>
            <p:cNvPr id="51" name="円/楕円 5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0A25A96-811A-8A52-01A2-F2D670F5E171}"/>
              </a:ext>
            </a:extLst>
          </p:cNvPr>
          <p:cNvSpPr/>
          <p:nvPr/>
        </p:nvSpPr>
        <p:spPr>
          <a:xfrm>
            <a:off x="1676400" y="3055260"/>
            <a:ext cx="1698198" cy="10575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90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54A0460-85AE-5653-46E1-89825EE1F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19" y="2698668"/>
            <a:ext cx="1688738" cy="3377477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712EEC4A-6544-E07C-25B4-A80F048F0D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b="3333"/>
          <a:stretch/>
        </p:blipFill>
        <p:spPr>
          <a:xfrm>
            <a:off x="6441195" y="2698669"/>
            <a:ext cx="1636005" cy="3352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図 1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6C6019E8-42DA-F2C6-AB11-D78CA70377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/>
        </p:blipFill>
        <p:spPr>
          <a:xfrm>
            <a:off x="973227" y="2698669"/>
            <a:ext cx="1616529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78BBC125-576C-4AE9-A1F8-519FAF5C47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4090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353" imgH="353" progId="TCLayout.ActiveDocument.1">
                  <p:embed/>
                </p:oleObj>
              </mc:Choice>
              <mc:Fallback>
                <p:oleObj name="think-cell スライド" r:id="rId7" imgW="353" imgH="353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78BBC125-576C-4AE9-A1F8-519FAF5C4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11D7FA28-D6F3-4E50-81D2-2B905C1CCA23}"/>
              </a:ext>
            </a:extLst>
          </p:cNvPr>
          <p:cNvSpPr txBox="1"/>
          <p:nvPr/>
        </p:nvSpPr>
        <p:spPr>
          <a:xfrm>
            <a:off x="562213" y="1371600"/>
            <a:ext cx="7743587" cy="3399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36381">
              <a:lnSpc>
                <a:spcPct val="125000"/>
              </a:lnSpc>
              <a:spcBef>
                <a:spcPts val="85"/>
              </a:spcBef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利用前にあらかじめクレジットカードの登録をしましょう</a:t>
            </a: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70F42EE3-5D96-4D25-AF2B-6ED6B9A7D2D0}"/>
              </a:ext>
            </a:extLst>
          </p:cNvPr>
          <p:cNvSpPr txBox="1"/>
          <p:nvPr/>
        </p:nvSpPr>
        <p:spPr>
          <a:xfrm>
            <a:off x="6325800" y="1870090"/>
            <a:ext cx="1980000" cy="38215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支払方法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3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オンライン診療・服薬指導アプリ</a:t>
            </a:r>
            <a:r>
              <a:rPr lang="en-US" altLang="ja-JP" sz="1800" dirty="0"/>
              <a:t>CLINICS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>
                <a:latin typeface="AoyagiKouzanFontT"/>
                <a:cs typeface="AoyagiKouzanFontT"/>
              </a:rPr>
              <a:t>クレジットカードの登録</a:t>
            </a:r>
            <a:endParaRPr kumimoji="0" lang="ja-JP" altLang="en-US" sz="3200" kern="0" dirty="0"/>
          </a:p>
        </p:txBody>
      </p:sp>
      <p:sp>
        <p:nvSpPr>
          <p:cNvPr id="54" name="正方形/長方形 53"/>
          <p:cNvSpPr/>
          <p:nvPr/>
        </p:nvSpPr>
        <p:spPr>
          <a:xfrm>
            <a:off x="6474010" y="3585908"/>
            <a:ext cx="1566686" cy="2190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7" name="図形グループ 56"/>
          <p:cNvGrpSpPr/>
          <p:nvPr/>
        </p:nvGrpSpPr>
        <p:grpSpPr>
          <a:xfrm>
            <a:off x="6289213" y="3359488"/>
            <a:ext cx="296586" cy="293005"/>
            <a:chOff x="4232441" y="3995693"/>
            <a:chExt cx="296586" cy="293005"/>
          </a:xfrm>
        </p:grpSpPr>
        <p:sp>
          <p:nvSpPr>
            <p:cNvPr id="58" name="円/楕円 5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FE8495B-A8FA-FC0D-BB83-E929396802DC}"/>
              </a:ext>
            </a:extLst>
          </p:cNvPr>
          <p:cNvSpPr/>
          <p:nvPr/>
        </p:nvSpPr>
        <p:spPr>
          <a:xfrm>
            <a:off x="3700792" y="3527818"/>
            <a:ext cx="1620000" cy="2059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7" name="図形グループ 58">
            <a:extLst>
              <a:ext uri="{FF2B5EF4-FFF2-40B4-BE49-F238E27FC236}">
                <a16:creationId xmlns:a16="http://schemas.microsoft.com/office/drawing/2014/main" id="{4FE49BD4-FE21-9530-2FA5-556E13D7404A}"/>
              </a:ext>
            </a:extLst>
          </p:cNvPr>
          <p:cNvGrpSpPr/>
          <p:nvPr/>
        </p:nvGrpSpPr>
        <p:grpSpPr>
          <a:xfrm>
            <a:off x="3508263" y="3290656"/>
            <a:ext cx="296586" cy="295254"/>
            <a:chOff x="3546641" y="3995693"/>
            <a:chExt cx="296586" cy="295254"/>
          </a:xfrm>
        </p:grpSpPr>
        <p:sp>
          <p:nvSpPr>
            <p:cNvPr id="19" name="円/楕円 59">
              <a:extLst>
                <a:ext uri="{FF2B5EF4-FFF2-40B4-BE49-F238E27FC236}">
                  <a16:creationId xmlns:a16="http://schemas.microsoft.com/office/drawing/2014/main" id="{B8B23402-CF1E-2F92-39A7-15C76070F899}"/>
                </a:ext>
              </a:extLst>
            </p:cNvPr>
            <p:cNvSpPr/>
            <p:nvPr/>
          </p:nvSpPr>
          <p:spPr>
            <a:xfrm>
              <a:off x="3547872" y="3999347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60">
              <a:extLst>
                <a:ext uri="{FF2B5EF4-FFF2-40B4-BE49-F238E27FC236}">
                  <a16:creationId xmlns:a16="http://schemas.microsoft.com/office/drawing/2014/main" id="{8EE74E05-46AA-12A9-67AD-DC8614CD28C0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02002A-CBFC-9579-6DC6-B3B53CF1D616}"/>
              </a:ext>
            </a:extLst>
          </p:cNvPr>
          <p:cNvSpPr txBox="1"/>
          <p:nvPr/>
        </p:nvSpPr>
        <p:spPr>
          <a:xfrm>
            <a:off x="609600" y="1870090"/>
            <a:ext cx="2223282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右上のアカウント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ボタンを押す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362200" y="2749380"/>
            <a:ext cx="226684" cy="2363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2133600" y="2552166"/>
            <a:ext cx="296587" cy="293005"/>
            <a:chOff x="2897417" y="3995693"/>
            <a:chExt cx="296587" cy="293005"/>
          </a:xfrm>
        </p:grpSpPr>
        <p:sp>
          <p:nvSpPr>
            <p:cNvPr id="64" name="円/楕円 6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D89958F-D674-CFFA-3E7D-7036217F1932}"/>
              </a:ext>
            </a:extLst>
          </p:cNvPr>
          <p:cNvSpPr txBox="1"/>
          <p:nvPr/>
        </p:nvSpPr>
        <p:spPr>
          <a:xfrm>
            <a:off x="3429000" y="1870090"/>
            <a:ext cx="2137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基本情報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1EA357C-26FC-A44E-1D06-FC8CCD445610}"/>
              </a:ext>
            </a:extLst>
          </p:cNvPr>
          <p:cNvSpPr/>
          <p:nvPr/>
        </p:nvSpPr>
        <p:spPr>
          <a:xfrm>
            <a:off x="2879162" y="4131174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64AB4420-F027-9E9A-9843-062A9490FDFB}"/>
              </a:ext>
            </a:extLst>
          </p:cNvPr>
          <p:cNvSpPr/>
          <p:nvPr/>
        </p:nvSpPr>
        <p:spPr>
          <a:xfrm>
            <a:off x="5637059" y="4131174"/>
            <a:ext cx="514730" cy="422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760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957EF6CB915E4F9E841DC62B5F05BF" ma:contentTypeVersion="8" ma:contentTypeDescription="新しいドキュメントを作成します。" ma:contentTypeScope="" ma:versionID="9fdb9252e7859daa48f339e1cd5970ba">
  <xsd:schema xmlns:xsd="http://www.w3.org/2001/XMLSchema" xmlns:xs="http://www.w3.org/2001/XMLSchema" xmlns:p="http://schemas.microsoft.com/office/2006/metadata/properties" xmlns:ns2="aa866a95-882d-4e3b-bad5-7bdcce3ea4d3" targetNamespace="http://schemas.microsoft.com/office/2006/metadata/properties" ma:root="true" ma:fieldsID="5e5aa0bf48fcd17f35ddee803c7b826e" ns2:_="">
    <xsd:import namespace="aa866a95-882d-4e3b-bad5-7bdcce3e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66a95-882d-4e3b-bad5-7bdcce3e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89F91-06D6-4052-A035-B9BCE76F6D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a866a95-882d-4e3b-bad5-7bdcce3ea4d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6C56A6C-25BF-4D60-B476-2B8F7E27A0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80F9A7-B9B0-48D4-BFD1-4F623F2F0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66a95-882d-4e3b-bad5-7bdcce3ea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1759</Words>
  <Application>Microsoft Office PowerPoint</Application>
  <PresentationFormat>画面に合わせる (4:3)</PresentationFormat>
  <Paragraphs>289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AoyagiKouzanFontT</vt:lpstr>
      <vt:lpstr>BIZ UDPゴシック</vt:lpstr>
      <vt:lpstr>メイリオ</vt:lpstr>
      <vt:lpstr>メイリオ</vt:lpstr>
      <vt:lpstr>游ゴシック</vt:lpstr>
      <vt:lpstr>游ゴシック</vt:lpstr>
      <vt:lpstr>Arial</vt:lpstr>
      <vt:lpstr>Calibri</vt:lpstr>
      <vt:lpstr>Office Theme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</cp:revision>
  <dcterms:created xsi:type="dcterms:W3CDTF">2021-08-16T09:03:17Z</dcterms:created>
  <dcterms:modified xsi:type="dcterms:W3CDTF">2024-10-22T11:57:50Z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0x010100E7957EF6CB915E4F9E841DC62B5F05BF</vt:lpwstr>
  </property>
  <property fmtid="{D5CDD505-2E9C-101B-9397-08002B2CF9AE}" pid="3" name="Order">
    <vt:r8>42000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