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690" r:id="rId5"/>
    <p:sldMasterId id="2147483678" r:id="rId6"/>
    <p:sldMasterId id="2147483666" r:id="rId7"/>
  </p:sldMasterIdLst>
  <p:notesMasterIdLst>
    <p:notesMasterId r:id="rId22"/>
  </p:notesMasterIdLst>
  <p:sldIdLst>
    <p:sldId id="269" r:id="rId8"/>
    <p:sldId id="297" r:id="rId9"/>
    <p:sldId id="266" r:id="rId10"/>
    <p:sldId id="441" r:id="rId11"/>
    <p:sldId id="443" r:id="rId12"/>
    <p:sldId id="442" r:id="rId13"/>
    <p:sldId id="436" r:id="rId14"/>
    <p:sldId id="438" r:id="rId15"/>
    <p:sldId id="419" r:id="rId16"/>
    <p:sldId id="427" r:id="rId17"/>
    <p:sldId id="437" r:id="rId18"/>
    <p:sldId id="440" r:id="rId19"/>
    <p:sldId id="439" r:id="rId20"/>
    <p:sldId id="444" r:id="rId21"/>
  </p:sldIdLst>
  <p:sldSz cx="9144000" cy="6858000" type="screen4x3"/>
  <p:notesSz cx="6735763" cy="9866313"/>
  <p:custDataLst>
    <p:tags r:id="rId23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9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0"/>
    <a:srgbClr val="FFFFCC"/>
    <a:srgbClr val="007864"/>
    <a:srgbClr val="FFFFFF"/>
    <a:srgbClr val="CCFFCC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86780" autoAdjust="0"/>
  </p:normalViewPr>
  <p:slideViewPr>
    <p:cSldViewPr snapToGrid="0" snapToObjects="1">
      <p:cViewPr varScale="1">
        <p:scale>
          <a:sx n="109" d="100"/>
          <a:sy n="109" d="100"/>
        </p:scale>
        <p:origin x="180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334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BA50B120-CD90-CA4A-A384-DB7B908530F3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2B53D04A-B60E-1241-96E3-BBB7CC6C31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31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269D70A2-48B3-8C49-94CE-6C7B60AB59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256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350270F-0AB9-A013-F4B3-43C20E019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6621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366FA9A9-DFC4-BFB5-06AF-BF4C864D8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3723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436FEFA8-EAA5-A920-F59F-55715E432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9943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4A8B4466-4A4B-5808-6B68-F9CB1B1AA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1240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9BA22EFC-2731-6783-EA5C-60C0CD429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880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A8B59395-7EA9-0490-0CC0-7D93E116A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215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04655D94-C25B-8B69-E6A9-C7F1E04DF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942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0D113A11-BE63-3311-C2AF-3FF1395F2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306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22E6B405-19B4-B3BD-BA65-0823E1FC4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840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6E451E9-EE10-E787-8BA8-B414B1FEC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988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9322B7D3-184B-8209-20B8-148BEB28D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2680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ACA3ED5-C561-B624-869A-16837C31B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5721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424C983-BD8D-A4F3-606C-7FD43843D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77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76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717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719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779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2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351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675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08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023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29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931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596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428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945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644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238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87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284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484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14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210" y="1459133"/>
            <a:ext cx="6858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692275" y="1269700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58" userDrawn="1">
          <p15:clr>
            <a:srgbClr val="FBAE40"/>
          </p15:clr>
        </p15:guide>
        <p15:guide id="4" pos="56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orient="horz" pos="799" userDrawn="1">
          <p15:clr>
            <a:srgbClr val="FBAE40"/>
          </p15:clr>
        </p15:guide>
        <p15:guide id="8" pos="1066" userDrawn="1">
          <p15:clr>
            <a:srgbClr val="FBAE40"/>
          </p15:clr>
        </p15:guide>
        <p15:guide id="9" orient="horz" pos="572" userDrawn="1">
          <p15:clr>
            <a:srgbClr val="FBAE40"/>
          </p15:clr>
        </p15:guide>
        <p15:guide id="11" orient="horz" pos="346" userDrawn="1">
          <p15:clr>
            <a:srgbClr val="FBAE40"/>
          </p15:clr>
        </p15:guide>
        <p15:guide id="12" pos="385" userDrawn="1">
          <p15:clr>
            <a:srgbClr val="FBAE40"/>
          </p15:clr>
        </p15:guide>
        <p15:guide id="13" pos="1179" userDrawn="1">
          <p15:clr>
            <a:srgbClr val="FBAE40"/>
          </p15:clr>
        </p15:guide>
        <p15:guide id="14" orient="horz" pos="913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689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399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087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090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435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276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569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341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61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8" userDrawn="1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64" userDrawn="1">
          <p15:clr>
            <a:srgbClr val="FBAE40"/>
          </p15:clr>
        </p15:guide>
        <p15:guide id="16" pos="3787" userDrawn="1">
          <p15:clr>
            <a:srgbClr val="FBAE40"/>
          </p15:clr>
        </p15:guide>
        <p15:guide id="17" pos="5375" userDrawn="1">
          <p15:clr>
            <a:srgbClr val="FBAE40"/>
          </p15:clr>
        </p15:guide>
        <p15:guide id="18" orient="horz" pos="1253" userDrawn="1">
          <p15:clr>
            <a:srgbClr val="FBAE40"/>
          </p15:clr>
        </p15:guide>
        <p15:guide id="19" orient="horz" pos="1026" userDrawn="1">
          <p15:clr>
            <a:srgbClr val="FBAE40"/>
          </p15:clr>
        </p15:guide>
        <p15:guide id="20" orient="horz" pos="1480" userDrawn="1">
          <p15:clr>
            <a:srgbClr val="FBAE40"/>
          </p15:clr>
        </p15:guide>
        <p15:guide id="21" orient="horz" pos="1706" userDrawn="1">
          <p15:clr>
            <a:srgbClr val="FBAE40"/>
          </p15:clr>
        </p15:guide>
        <p15:guide id="22" orient="horz" pos="3861" userDrawn="1">
          <p15:clr>
            <a:srgbClr val="FBAE40"/>
          </p15:clr>
        </p15:guide>
        <p15:guide id="23" pos="1860" userDrawn="1">
          <p15:clr>
            <a:srgbClr val="FBAE40"/>
          </p15:clr>
        </p15:guide>
        <p15:guide id="24" pos="4131" userDrawn="1">
          <p15:clr>
            <a:srgbClr val="FBAE40"/>
          </p15:clr>
        </p15:guide>
        <p15:guide id="25" pos="2311" userDrawn="1">
          <p15:clr>
            <a:srgbClr val="FBAE40"/>
          </p15:clr>
        </p15:guide>
        <p15:guide id="26" pos="612" userDrawn="1">
          <p15:clr>
            <a:srgbClr val="FBAE40"/>
          </p15:clr>
        </p15:guide>
        <p15:guide id="27" pos="4353" userDrawn="1">
          <p15:clr>
            <a:srgbClr val="FBAE40"/>
          </p15:clr>
        </p15:guide>
        <p15:guide id="28" pos="3334" userDrawn="1">
          <p15:clr>
            <a:srgbClr val="FBAE40"/>
          </p15:clr>
        </p15:guide>
        <p15:guide id="29" pos="4807" userDrawn="1">
          <p15:clr>
            <a:srgbClr val="FBAE40"/>
          </p15:clr>
        </p15:guide>
        <p15:guide id="30" pos="1635" userDrawn="1">
          <p15:clr>
            <a:srgbClr val="FBAE40"/>
          </p15:clr>
        </p15:guide>
        <p15:guide id="31" pos="5760" userDrawn="1">
          <p15:clr>
            <a:srgbClr val="FBAE40"/>
          </p15:clr>
        </p15:guide>
        <p15:guide id="32" pos="4014" userDrawn="1">
          <p15:clr>
            <a:srgbClr val="FBAE40"/>
          </p15:clr>
        </p15:guide>
        <p15:guide id="33" pos="3107" userDrawn="1">
          <p15:clr>
            <a:srgbClr val="FBAE40"/>
          </p15:clr>
        </p15:guide>
        <p15:guide id="34" pos="457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BF-02BE-C949-8A80-6278B6932A94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69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00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57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8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64B3BCCB-7D01-488D-9278-2A8143705A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63861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64B3BCCB-7D01-488D-9278-2A8143705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1CBF-02BE-C949-8A80-6278B6932A94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9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1" r:id="rId3"/>
    <p:sldLayoutId id="2147483663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1EA0F4DE-D5EF-4D79-AB29-42F50DC432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6917557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69" imgH="470" progId="TCLayout.ActiveDocument.1">
                  <p:embed/>
                </p:oleObj>
              </mc:Choice>
              <mc:Fallback>
                <p:oleObj name="think-cell スライド" r:id="rId14" imgW="469" imgH="470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1EA0F4DE-D5EF-4D79-AB29-42F50DC432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B91B9-0E52-1348-9F7A-7024B62C7558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40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D5B86DF1-F08D-48F6-B16C-C943DC6088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9708832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69" imgH="470" progId="TCLayout.ActiveDocument.1">
                  <p:embed/>
                </p:oleObj>
              </mc:Choice>
              <mc:Fallback>
                <p:oleObj name="think-cell スライド" r:id="rId14" imgW="469" imgH="470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D5B86DF1-F08D-48F6-B16C-C943DC6088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CF989-9BCB-4249-AF50-0BAC399E1845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82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E337DD21-3960-4838-9E9B-6B146EDBE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267440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69" imgH="470" progId="TCLayout.ActiveDocument.1">
                  <p:embed/>
                </p:oleObj>
              </mc:Choice>
              <mc:Fallback>
                <p:oleObj name="think-cell スライド" r:id="rId14" imgW="469" imgH="470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E337DD21-3960-4838-9E9B-6B146EDBE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AE60-92A1-564F-8FFC-2048127599DC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76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png"/><Relationship Id="rId12" Type="http://schemas.openxmlformats.org/officeDocument/2006/relationships/image" Target="../media/image29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3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24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972000" y="1457203"/>
            <a:ext cx="7200000" cy="1800000"/>
          </a:xfrm>
          <a:prstGeom prst="roundRect">
            <a:avLst>
              <a:gd name="adj" fmla="val 9790"/>
            </a:avLst>
          </a:prstGeom>
          <a:solidFill>
            <a:srgbClr val="0096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1219468" y="2045402"/>
            <a:ext cx="7192745" cy="1336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dirty="0">
                <a:solidFill>
                  <a:schemeClr val="bg1"/>
                </a:solidFill>
              </a:rPr>
              <a:t>アプリの追加の仕方</a:t>
            </a:r>
            <a:endParaRPr lang="ja-JP" altLang="en-US" sz="5400" dirty="0">
              <a:solidFill>
                <a:schemeClr val="bg1"/>
              </a:solidFill>
            </a:endParaRPr>
          </a:p>
        </p:txBody>
      </p:sp>
      <p:pic>
        <p:nvPicPr>
          <p:cNvPr id="10" name="図 9" descr="「デジタル活用支援推進事業」を表すロゴマー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85" y="196467"/>
            <a:ext cx="750231" cy="1113738"/>
          </a:xfrm>
          <a:prstGeom prst="rect">
            <a:avLst/>
          </a:prstGeom>
        </p:spPr>
      </p:pic>
      <p:pic>
        <p:nvPicPr>
          <p:cNvPr id="7" name="Picture 2" descr="スマートフォンを使っているうさぎのキャラクター">
            <a:extLst>
              <a:ext uri="{FF2B5EF4-FFF2-40B4-BE49-F238E27FC236}">
                <a16:creationId xmlns:a16="http://schemas.microsoft.com/office/drawing/2014/main" id="{DA662F3F-FA1A-4147-BDE7-C58D2E3A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図形グループ 3"/>
          <p:cNvGrpSpPr/>
          <p:nvPr/>
        </p:nvGrpSpPr>
        <p:grpSpPr>
          <a:xfrm>
            <a:off x="518390" y="198514"/>
            <a:ext cx="2333816" cy="813477"/>
            <a:chOff x="518390" y="198514"/>
            <a:chExt cx="2333816" cy="813477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666ED79-23D4-4339-9F1D-786E0861D5BA}"/>
                </a:ext>
              </a:extLst>
            </p:cNvPr>
            <p:cNvSpPr txBox="1"/>
            <p:nvPr/>
          </p:nvSpPr>
          <p:spPr>
            <a:xfrm>
              <a:off x="518390" y="704214"/>
              <a:ext cx="216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スマートフォン</a:t>
              </a:r>
              <a:r>
                <a:rPr kumimoji="1" lang="ja-JP" altLang="en-US" sz="1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初心者編</a:t>
              </a:r>
              <a:r>
                <a:rPr kumimoji="1" lang="en-US" altLang="ja-JP" sz="1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 </a:t>
              </a:r>
              <a:endParaRPr kumimoji="1"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9639427-42FE-48A2-AFC9-6B5780ABB3DA}"/>
                </a:ext>
              </a:extLst>
            </p:cNvPr>
            <p:cNvSpPr txBox="1"/>
            <p:nvPr/>
          </p:nvSpPr>
          <p:spPr>
            <a:xfrm>
              <a:off x="620206" y="220542"/>
              <a:ext cx="2217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Android</a:t>
              </a:r>
              <a:r>
                <a:rPr lang="ja-JP" altLang="en-US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｜</a:t>
              </a:r>
              <a:r>
                <a:rPr lang="en-US" altLang="ja-JP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iPhone</a:t>
              </a:r>
              <a:endPara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620206" y="198514"/>
              <a:ext cx="2232000" cy="369332"/>
            </a:xfrm>
            <a:prstGeom prst="roundRect">
              <a:avLst/>
            </a:prstGeom>
            <a:noFill/>
            <a:ln w="19050">
              <a:solidFill>
                <a:srgbClr val="0096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EAA9596-6ED1-4E3F-8A90-C3CC58B47B73}"/>
              </a:ext>
            </a:extLst>
          </p:cNvPr>
          <p:cNvSpPr txBox="1"/>
          <p:nvPr/>
        </p:nvSpPr>
        <p:spPr>
          <a:xfrm>
            <a:off x="7740592" y="6077743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令和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年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月</a:t>
            </a:r>
            <a:endParaRPr kumimoji="1" lang="ja-JP" altLang="en-US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73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9A2AECA-EFA3-DD05-4040-98F5C7433783}"/>
              </a:ext>
            </a:extLst>
          </p:cNvPr>
          <p:cNvSpPr/>
          <p:nvPr/>
        </p:nvSpPr>
        <p:spPr>
          <a:xfrm>
            <a:off x="742687" y="4028187"/>
            <a:ext cx="5040000" cy="28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BBB0F5C8-5391-B2F2-BE3C-791671245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837331"/>
              </p:ext>
            </p:extLst>
          </p:nvPr>
        </p:nvGraphicFramePr>
        <p:xfrm>
          <a:off x="738744" y="4020808"/>
          <a:ext cx="5040000" cy="15077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3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505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Bef>
                          <a:spcPts val="40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アイコン</a:t>
                      </a:r>
                      <a:endParaRPr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Bef>
                          <a:spcPts val="405"/>
                        </a:spcBef>
                        <a:tabLst/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概要</a:t>
                      </a:r>
                      <a:endParaRPr lang="en-US" altLang="ja-JP"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Bef>
                          <a:spcPts val="40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アプリ</a:t>
                      </a:r>
                      <a:endParaRPr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25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ct val="15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App Store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に行き、</a:t>
                      </a:r>
                      <a:endParaRPr lang="en-US" altLang="ja-JP"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algn="l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アプ</a:t>
                      </a:r>
                      <a:r>
                        <a:rPr lang="ja-JP" altLang="en-US" sz="1200" b="1" i="0" spc="-750" baseline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リ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（無料</a:t>
                      </a:r>
                      <a:r>
                        <a:rPr lang="ja-JP" altLang="en-US" sz="1200" b="1" i="0" spc="-750" baseline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）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を</a:t>
                      </a:r>
                      <a:endParaRPr lang="en-US" altLang="ja-JP"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algn="l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インストールしてみましょう</a:t>
                      </a:r>
                      <a:endParaRPr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12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50000"/>
                        </a:lnSpc>
                        <a:spcBef>
                          <a:spcPts val="155"/>
                        </a:spcBef>
                      </a:pPr>
                      <a:r>
                        <a:rPr 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App Store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iOS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kumimoji="1"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Ver.16.4.1</a:t>
                      </a:r>
                      <a:endParaRPr kumimoji="1" lang="ja-JP" altLang="en-US"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無料</a:t>
                      </a:r>
                      <a:endParaRPr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12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図 7" descr="「App Store（アップストア）」のアイコンの画像">
            <a:extLst>
              <a:ext uri="{FF2B5EF4-FFF2-40B4-BE49-F238E27FC236}">
                <a16:creationId xmlns:a16="http://schemas.microsoft.com/office/drawing/2014/main" id="{8A7D4802-BE6D-B69B-593A-5AFEF5B63D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080" y="4467870"/>
            <a:ext cx="822335" cy="8552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31034"/>
            <a:ext cx="8384676" cy="360000"/>
          </a:xfrm>
        </p:spPr>
        <p:txBody>
          <a:bodyPr>
            <a:noAutofit/>
          </a:bodyPr>
          <a:lstStyle/>
          <a:p>
            <a:r>
              <a:rPr lang="en-US" altLang="ja-JP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App Store</a:t>
            </a:r>
            <a:r>
              <a:rPr lang="ja-JP" altLang="en-US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からアプリをインストールしましょう。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85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67718" y="207278"/>
            <a:ext cx="5614357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アプリの追加の仕方</a:t>
            </a:r>
            <a:br>
              <a:rPr kumimoji="0" lang="ja-JP" altLang="en-US" sz="1800" kern="0" dirty="0"/>
            </a:b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App Store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からインストール</a:t>
            </a:r>
            <a:endParaRPr kumimoji="0" lang="ja-JP" altLang="en-US" kern="0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33880" y="191135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285563" y="1947610"/>
            <a:ext cx="28800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600" b="1" spc="-80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ホーム画面で</a:t>
            </a:r>
            <a:endParaRPr lang="en-US" altLang="ja-JP" sz="1600" b="1" spc="-80" dirty="0">
              <a:latin typeface="メイリオ" panose="020B0604030504040204" pitchFamily="50" charset="-128"/>
              <a:ea typeface="メイリオ" panose="020B0604030504040204" pitchFamily="50" charset="-128"/>
              <a:cs typeface="IPAexGothic"/>
            </a:endParaRPr>
          </a:p>
          <a:p>
            <a:r>
              <a:rPr lang="en-US" altLang="ja-JP" sz="1600" b="1" spc="-80" dirty="0">
                <a:latin typeface="メイリオ"/>
                <a:ea typeface="メイリオ"/>
                <a:cs typeface="IPAexGothic"/>
              </a:rPr>
              <a:t>｢App Store｣</a:t>
            </a:r>
            <a:r>
              <a:rPr lang="ja-JP" altLang="en-US" sz="1600" b="1" spc="-80" dirty="0">
                <a:latin typeface="メイリオ"/>
                <a:ea typeface="メイリオ"/>
                <a:cs typeface="IPAexGothic"/>
              </a:rPr>
              <a:t>　　 を押す</a:t>
            </a:r>
            <a:endParaRPr lang="ja-JP" altLang="en-US" sz="1600" b="1" dirty="0">
              <a:latin typeface="メイリオ"/>
              <a:ea typeface="メイリオ"/>
              <a:cs typeface="IPAexGothic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DCFE6228-D914-8207-A25B-ED9F12C775E1}"/>
              </a:ext>
            </a:extLst>
          </p:cNvPr>
          <p:cNvSpPr txBox="1"/>
          <p:nvPr/>
        </p:nvSpPr>
        <p:spPr>
          <a:xfrm>
            <a:off x="513619" y="2211332"/>
            <a:ext cx="5292000" cy="1264065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/>
          <a:p>
            <a:pPr marR="3258">
              <a:lnSpc>
                <a:spcPct val="120000"/>
              </a:lnSpc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App Stor</a:t>
            </a:r>
            <a:r>
              <a:rPr lang="en-US" altLang="ja-JP" sz="1600" b="1" spc="-750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e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（アップストア</a:t>
            </a:r>
            <a:r>
              <a:rPr lang="ja-JP" altLang="en-US" sz="1600" b="1" spc="-750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）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は色々なアプリが入手でき、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Schoolbook Uralic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ここにあるアプリは全て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Apple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の認証を得ていますので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Schoolbook Uralic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安全性が保証されています。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Schoolbook Uralic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なお有料と無料のアプリがありますのでご注意下さい。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D36D5C0-BCC3-FAFF-6448-8ED56C8C814B}"/>
              </a:ext>
            </a:extLst>
          </p:cNvPr>
          <p:cNvGrpSpPr/>
          <p:nvPr/>
        </p:nvGrpSpPr>
        <p:grpSpPr>
          <a:xfrm>
            <a:off x="6393785" y="2556922"/>
            <a:ext cx="1909209" cy="3602691"/>
            <a:chOff x="9634110" y="2577872"/>
            <a:chExt cx="1770587" cy="3443416"/>
          </a:xfrm>
        </p:grpSpPr>
        <p:sp>
          <p:nvSpPr>
            <p:cNvPr id="130" name="楕円 26">
              <a:extLst>
                <a:ext uri="{FF2B5EF4-FFF2-40B4-BE49-F238E27FC236}">
                  <a16:creationId xmlns:a16="http://schemas.microsoft.com/office/drawing/2014/main" id="{3D77EEE6-A1D1-46D9-AD4B-089DE0CCCC81}"/>
                </a:ext>
              </a:extLst>
            </p:cNvPr>
            <p:cNvSpPr/>
            <p:nvPr/>
          </p:nvSpPr>
          <p:spPr>
            <a:xfrm>
              <a:off x="10476656" y="3962265"/>
              <a:ext cx="122637" cy="1226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40" dirty="0"/>
            </a:p>
          </p:txBody>
        </p:sp>
        <p:grpSp>
          <p:nvGrpSpPr>
            <p:cNvPr id="145" name="グループ化 29">
              <a:extLst>
                <a:ext uri="{FF2B5EF4-FFF2-40B4-BE49-F238E27FC236}">
                  <a16:creationId xmlns:a16="http://schemas.microsoft.com/office/drawing/2014/main" id="{FAE83F91-92BB-4C39-A4DA-23ACE555AE33}"/>
                </a:ext>
              </a:extLst>
            </p:cNvPr>
            <p:cNvGrpSpPr/>
            <p:nvPr/>
          </p:nvGrpSpPr>
          <p:grpSpPr>
            <a:xfrm>
              <a:off x="9634110" y="2577872"/>
              <a:ext cx="1770587" cy="3443416"/>
              <a:chOff x="1108042" y="2746115"/>
              <a:chExt cx="1971823" cy="3943644"/>
            </a:xfrm>
          </p:grpSpPr>
          <p:pic>
            <p:nvPicPr>
              <p:cNvPr id="147" name="図 146">
                <a:extLst>
                  <a:ext uri="{FF2B5EF4-FFF2-40B4-BE49-F238E27FC236}">
                    <a16:creationId xmlns:a16="http://schemas.microsoft.com/office/drawing/2014/main" id="{4EB56C88-7B3C-43D1-8908-5F64EDDE4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148" name="正方形/長方形 147">
                <a:extLst>
                  <a:ext uri="{FF2B5EF4-FFF2-40B4-BE49-F238E27FC236}">
                    <a16:creationId xmlns:a16="http://schemas.microsoft.com/office/drawing/2014/main" id="{E63058BA-EACA-4511-88DB-1B40F2E88A39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740" dirty="0"/>
              </a:p>
            </p:txBody>
          </p:sp>
        </p:grp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20E83C5-1740-ED5A-4369-470CF440C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5326" y="2949581"/>
              <a:ext cx="1532935" cy="2705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正方形/長方形 149"/>
          <p:cNvSpPr>
            <a:spLocks noChangeAspect="1"/>
          </p:cNvSpPr>
          <p:nvPr/>
        </p:nvSpPr>
        <p:spPr>
          <a:xfrm>
            <a:off x="6588224" y="3429000"/>
            <a:ext cx="360040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図形グループ 21"/>
          <p:cNvGrpSpPr/>
          <p:nvPr/>
        </p:nvGrpSpPr>
        <p:grpSpPr>
          <a:xfrm>
            <a:off x="6361055" y="3234606"/>
            <a:ext cx="296587" cy="293005"/>
            <a:chOff x="2897417" y="3995693"/>
            <a:chExt cx="296587" cy="293005"/>
          </a:xfrm>
        </p:grpSpPr>
        <p:sp>
          <p:nvSpPr>
            <p:cNvPr id="23" name="円/楕円 22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2A0E9633-426F-D002-F127-432894E62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513708" y="2945826"/>
            <a:ext cx="290540" cy="1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「App Store（アップストア）」のアイコンの画像">
            <a:extLst>
              <a:ext uri="{FF2B5EF4-FFF2-40B4-BE49-F238E27FC236}">
                <a16:creationId xmlns:a16="http://schemas.microsoft.com/office/drawing/2014/main" id="{3A413B88-5BAA-B275-230C-E21B9E6708A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1981" y="2179936"/>
            <a:ext cx="272388" cy="316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79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0785247-B2A7-A8D8-C408-309DFAC09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829" y="3081232"/>
            <a:ext cx="1640394" cy="2801416"/>
          </a:xfrm>
          <a:prstGeom prst="rect">
            <a:avLst/>
          </a:prstGeom>
        </p:spPr>
      </p:pic>
      <p:pic>
        <p:nvPicPr>
          <p:cNvPr id="24" name="図 23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F5DCADE6-34B4-F6EC-D69A-58E7AD7F7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083" y="4695601"/>
            <a:ext cx="1629310" cy="1183190"/>
          </a:xfrm>
          <a:prstGeom prst="rect">
            <a:avLst/>
          </a:prstGeom>
        </p:spPr>
      </p:pic>
      <p:pic>
        <p:nvPicPr>
          <p:cNvPr id="22" name="図 2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622DFF6-505A-E156-C70A-972B9C244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0532" y="3073858"/>
            <a:ext cx="1643165" cy="2801416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B6A6411A-8240-42E2-9D5F-F2F9A110EA3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0668"/>
          <a:stretch/>
        </p:blipFill>
        <p:spPr>
          <a:xfrm>
            <a:off x="2607615" y="3093315"/>
            <a:ext cx="1620000" cy="1919827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CB531FA0-13DD-DE75-A751-89AAA44FF1B7}"/>
              </a:ext>
            </a:extLst>
          </p:cNvPr>
          <p:cNvSpPr/>
          <p:nvPr/>
        </p:nvSpPr>
        <p:spPr>
          <a:xfrm>
            <a:off x="2547393" y="4637578"/>
            <a:ext cx="216024" cy="214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278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9" name="図 158" descr="「App Store」のホーム画面の画像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6" y="3088948"/>
            <a:ext cx="1512584" cy="297652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2603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インストールしたいアプリの名前が分かっている場合</a:t>
            </a:r>
            <a:endParaRPr lang="ja-JP" alt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869252" y="1931435"/>
            <a:ext cx="19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検索ボックス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マイナポータル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と入力し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検索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80045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422571" y="1935158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736056" y="1937819"/>
            <a:ext cx="183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検索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972088" y="1919030"/>
            <a:ext cx="19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入手</a:t>
            </a:r>
            <a:r>
              <a:rPr lang="en-US" altLang="ja-JP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spc="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を押す</a:t>
            </a:r>
            <a:endParaRPr lang="en-US" altLang="ja-JP" sz="1600" b="1" spc="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endParaRPr lang="en-US" altLang="ja-JP" sz="1600" b="1" spc="-3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>
              <a:lnSpc>
                <a:spcPct val="150000"/>
              </a:lnSpc>
            </a:pP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インストール</a:t>
            </a:r>
            <a:r>
              <a:rPr lang="en-US" altLang="ja-JP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</a:p>
          <a:p>
            <a:r>
              <a:rPr lang="ja-JP" altLang="en-US" sz="1600" b="1" spc="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押す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98487" y="1935157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430732" y="2512868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8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67718" y="207278"/>
            <a:ext cx="7160935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アプリの追加の仕方</a:t>
            </a:r>
            <a:br>
              <a:rPr kumimoji="0" lang="ja-JP" altLang="en-US" sz="1800" kern="0" dirty="0"/>
            </a:b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の名前から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探してインストール</a:t>
            </a:r>
            <a:endParaRPr kumimoji="0" lang="ja-JP" altLang="en-US" kern="0" spc="-150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827004" y="1937819"/>
            <a:ext cx="198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インストールが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完了</a:t>
            </a:r>
            <a:r>
              <a:rPr lang="ja-JP" altLang="en-US" sz="1600" b="1" spc="1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して</a:t>
            </a:r>
            <a:r>
              <a:rPr lang="en-US" altLang="ja-JP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開く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endParaRPr lang="en-US" altLang="ja-JP" sz="1600" b="1" spc="22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を押すと</a:t>
            </a:r>
            <a:endParaRPr lang="en-US" altLang="ja-JP" sz="1600" b="1" spc="-3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ア</a:t>
            </a:r>
            <a:r>
              <a:rPr lang="ja-JP" altLang="en-US" sz="16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プ</a:t>
            </a:r>
            <a:r>
              <a:rPr lang="ja-JP" altLang="en-US" sz="1600" b="1" spc="-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リが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起動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390968" y="1928773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❼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2" name="正方形/長方形 141"/>
          <p:cNvSpPr/>
          <p:nvPr/>
        </p:nvSpPr>
        <p:spPr>
          <a:xfrm>
            <a:off x="1758825" y="5804036"/>
            <a:ext cx="291600" cy="291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98487" y="2506483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0782929D-F929-47EA-8604-17DFD145302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3331" t="15715" r="2509" b="79729"/>
          <a:stretch/>
        </p:blipFill>
        <p:spPr>
          <a:xfrm>
            <a:off x="8000959" y="3461368"/>
            <a:ext cx="381000" cy="146544"/>
          </a:xfrm>
          <a:prstGeom prst="rect">
            <a:avLst/>
          </a:prstGeom>
          <a:ln>
            <a:noFill/>
          </a:ln>
        </p:spPr>
      </p:pic>
      <p:sp>
        <p:nvSpPr>
          <p:cNvPr id="54" name="正方形/長方形 53"/>
          <p:cNvSpPr/>
          <p:nvPr/>
        </p:nvSpPr>
        <p:spPr>
          <a:xfrm>
            <a:off x="5822476" y="3393646"/>
            <a:ext cx="504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946959" y="3397452"/>
            <a:ext cx="504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4" name="図形グループ 93"/>
          <p:cNvGrpSpPr/>
          <p:nvPr/>
        </p:nvGrpSpPr>
        <p:grpSpPr>
          <a:xfrm>
            <a:off x="7719372" y="3219077"/>
            <a:ext cx="296586" cy="293005"/>
            <a:chOff x="7423697" y="3995693"/>
            <a:chExt cx="296586" cy="293005"/>
          </a:xfrm>
        </p:grpSpPr>
        <p:sp>
          <p:nvSpPr>
            <p:cNvPr id="95" name="円/楕円 94"/>
            <p:cNvSpPr/>
            <p:nvPr/>
          </p:nvSpPr>
          <p:spPr>
            <a:xfrm>
              <a:off x="742492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/>
            <p:cNvSpPr/>
            <p:nvPr/>
          </p:nvSpPr>
          <p:spPr>
            <a:xfrm>
              <a:off x="7423697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83995" y="53718"/>
                  </a:moveTo>
                  <a:lnTo>
                    <a:pt x="83995" y="89692"/>
                  </a:lnTo>
                  <a:lnTo>
                    <a:pt x="173361" y="89692"/>
                  </a:lnTo>
                  <a:lnTo>
                    <a:pt x="90343" y="243357"/>
                  </a:lnTo>
                  <a:lnTo>
                    <a:pt x="139666" y="243357"/>
                  </a:lnTo>
                  <a:lnTo>
                    <a:pt x="219591" y="89041"/>
                  </a:lnTo>
                  <a:lnTo>
                    <a:pt x="219591" y="53718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4" name="図形グループ 103"/>
          <p:cNvGrpSpPr/>
          <p:nvPr/>
        </p:nvGrpSpPr>
        <p:grpSpPr>
          <a:xfrm>
            <a:off x="5593147" y="3219779"/>
            <a:ext cx="296586" cy="293005"/>
            <a:chOff x="5878361" y="3995693"/>
            <a:chExt cx="296586" cy="293005"/>
          </a:xfrm>
        </p:grpSpPr>
        <p:sp>
          <p:nvSpPr>
            <p:cNvPr id="105" name="円/楕円 104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3" name="図形グループ 112"/>
          <p:cNvGrpSpPr/>
          <p:nvPr/>
        </p:nvGrpSpPr>
        <p:grpSpPr>
          <a:xfrm>
            <a:off x="1547994" y="5576937"/>
            <a:ext cx="296586" cy="293005"/>
            <a:chOff x="3546641" y="3995693"/>
            <a:chExt cx="296586" cy="293005"/>
          </a:xfrm>
        </p:grpSpPr>
        <p:sp>
          <p:nvSpPr>
            <p:cNvPr id="114" name="円/楕円 113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3" name="正方形/長方形 52"/>
          <p:cNvSpPr/>
          <p:nvPr/>
        </p:nvSpPr>
        <p:spPr>
          <a:xfrm>
            <a:off x="2630619" y="3345369"/>
            <a:ext cx="1572954" cy="2492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10" name="図形グループ 109"/>
          <p:cNvGrpSpPr/>
          <p:nvPr/>
        </p:nvGrpSpPr>
        <p:grpSpPr>
          <a:xfrm>
            <a:off x="2400362" y="3111782"/>
            <a:ext cx="296586" cy="293005"/>
            <a:chOff x="4232441" y="3995693"/>
            <a:chExt cx="296586" cy="293005"/>
          </a:xfrm>
        </p:grpSpPr>
        <p:sp>
          <p:nvSpPr>
            <p:cNvPr id="111" name="円/楕円 110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 descr="検索ボックスに「マイナポータル」と表示されている画像">
            <a:extLst>
              <a:ext uri="{FF2B5EF4-FFF2-40B4-BE49-F238E27FC236}">
                <a16:creationId xmlns:a16="http://schemas.microsoft.com/office/drawing/2014/main" id="{7D47B44E-ED83-4DB1-9F1B-8D54B02455AA}"/>
              </a:ext>
            </a:extLst>
          </p:cNvPr>
          <p:cNvGrpSpPr/>
          <p:nvPr/>
        </p:nvGrpSpPr>
        <p:grpSpPr>
          <a:xfrm>
            <a:off x="2458032" y="4615851"/>
            <a:ext cx="2048724" cy="1468149"/>
            <a:chOff x="2615438" y="4344111"/>
            <a:chExt cx="2208370" cy="1585228"/>
          </a:xfrm>
        </p:grpSpPr>
        <p:pic>
          <p:nvPicPr>
            <p:cNvPr id="69" name="図 68" descr="グラフィカル ユーザー インターフェイス, アプリケーション, テーブル, Teams&#10;&#10;自動的に生成された説明">
              <a:extLst>
                <a:ext uri="{FF2B5EF4-FFF2-40B4-BE49-F238E27FC236}">
                  <a16:creationId xmlns:a16="http://schemas.microsoft.com/office/drawing/2014/main" id="{AB1EC94E-D940-49D0-A8B7-DD645ABBD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3257" b="57389"/>
            <a:stretch/>
          </p:blipFill>
          <p:spPr>
            <a:xfrm>
              <a:off x="2843808" y="4543385"/>
              <a:ext cx="1980000" cy="1385954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09" name="フリーフォーム 108"/>
            <p:cNvSpPr/>
            <p:nvPr/>
          </p:nvSpPr>
          <p:spPr>
            <a:xfrm>
              <a:off x="2615438" y="4344111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2891700" y="4571536"/>
              <a:ext cx="1439999" cy="216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矢印: 右 2">
            <a:extLst>
              <a:ext uri="{FF2B5EF4-FFF2-40B4-BE49-F238E27FC236}">
                <a16:creationId xmlns:a16="http://schemas.microsoft.com/office/drawing/2014/main" id="{85A19CD2-EC81-4B92-764E-5368D05DE26B}"/>
              </a:ext>
            </a:extLst>
          </p:cNvPr>
          <p:cNvSpPr/>
          <p:nvPr/>
        </p:nvSpPr>
        <p:spPr>
          <a:xfrm>
            <a:off x="2153818" y="4057724"/>
            <a:ext cx="388867" cy="282648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ECF43A23-0C70-C895-4E3B-1E81FDA7506B}"/>
              </a:ext>
            </a:extLst>
          </p:cNvPr>
          <p:cNvSpPr/>
          <p:nvPr/>
        </p:nvSpPr>
        <p:spPr>
          <a:xfrm>
            <a:off x="4281335" y="4052278"/>
            <a:ext cx="388867" cy="282648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7F4E3DF3-B683-60A5-D93E-191C9790C8DF}"/>
              </a:ext>
            </a:extLst>
          </p:cNvPr>
          <p:cNvSpPr/>
          <p:nvPr/>
        </p:nvSpPr>
        <p:spPr>
          <a:xfrm>
            <a:off x="6386246" y="4058670"/>
            <a:ext cx="388867" cy="282648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FBD1AAC7-D5A5-169F-139D-D9A1B04C37B2}"/>
              </a:ext>
            </a:extLst>
          </p:cNvPr>
          <p:cNvSpPr/>
          <p:nvPr/>
        </p:nvSpPr>
        <p:spPr>
          <a:xfrm rot="5400000">
            <a:off x="3165322" y="3990934"/>
            <a:ext cx="752740" cy="443541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5179387" y="5514099"/>
            <a:ext cx="678519" cy="28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7" name="図形グループ 96"/>
          <p:cNvGrpSpPr/>
          <p:nvPr/>
        </p:nvGrpSpPr>
        <p:grpSpPr>
          <a:xfrm>
            <a:off x="5753597" y="5301687"/>
            <a:ext cx="296586" cy="293005"/>
            <a:chOff x="6801905" y="3995693"/>
            <a:chExt cx="296586" cy="293005"/>
          </a:xfrm>
        </p:grpSpPr>
        <p:sp>
          <p:nvSpPr>
            <p:cNvPr id="98" name="円/楕円 97"/>
            <p:cNvSpPr/>
            <p:nvPr/>
          </p:nvSpPr>
          <p:spPr>
            <a:xfrm>
              <a:off x="6803136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/>
            <p:cNvSpPr/>
            <p:nvPr/>
          </p:nvSpPr>
          <p:spPr>
            <a:xfrm>
              <a:off x="6801905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46991"/>
                  </a:moveTo>
                  <a:cubicBezTo>
                    <a:pt x="153991" y="146991"/>
                    <a:pt x="160882" y="148565"/>
                    <a:pt x="164897" y="151712"/>
                  </a:cubicBezTo>
                  <a:cubicBezTo>
                    <a:pt x="171408" y="156812"/>
                    <a:pt x="174664" y="165331"/>
                    <a:pt x="174664" y="177268"/>
                  </a:cubicBezTo>
                  <a:cubicBezTo>
                    <a:pt x="174664" y="187686"/>
                    <a:pt x="172168" y="195852"/>
                    <a:pt x="167176" y="201767"/>
                  </a:cubicBezTo>
                  <a:cubicBezTo>
                    <a:pt x="162184" y="207681"/>
                    <a:pt x="155456" y="210638"/>
                    <a:pt x="146991" y="210638"/>
                  </a:cubicBezTo>
                  <a:cubicBezTo>
                    <a:pt x="137550" y="210638"/>
                    <a:pt x="130225" y="206108"/>
                    <a:pt x="125016" y="197046"/>
                  </a:cubicBezTo>
                  <a:cubicBezTo>
                    <a:pt x="119807" y="187985"/>
                    <a:pt x="117202" y="175423"/>
                    <a:pt x="117202" y="159362"/>
                  </a:cubicBezTo>
                  <a:cubicBezTo>
                    <a:pt x="117202" y="158928"/>
                    <a:pt x="117283" y="158006"/>
                    <a:pt x="117446" y="156595"/>
                  </a:cubicBezTo>
                  <a:cubicBezTo>
                    <a:pt x="117609" y="155184"/>
                    <a:pt x="117690" y="153991"/>
                    <a:pt x="117690" y="153014"/>
                  </a:cubicBezTo>
                  <a:cubicBezTo>
                    <a:pt x="126698" y="148999"/>
                    <a:pt x="135542" y="146991"/>
                    <a:pt x="144224" y="146991"/>
                  </a:cubicBezTo>
                  <a:close/>
                  <a:moveTo>
                    <a:pt x="168315" y="46718"/>
                  </a:moveTo>
                  <a:cubicBezTo>
                    <a:pt x="138255" y="46718"/>
                    <a:pt x="115194" y="56756"/>
                    <a:pt x="99133" y="76832"/>
                  </a:cubicBezTo>
                  <a:cubicBezTo>
                    <a:pt x="83941" y="95932"/>
                    <a:pt x="76344" y="122411"/>
                    <a:pt x="76344" y="156269"/>
                  </a:cubicBezTo>
                  <a:cubicBezTo>
                    <a:pt x="76344" y="187632"/>
                    <a:pt x="83886" y="211344"/>
                    <a:pt x="98971" y="227405"/>
                  </a:cubicBezTo>
                  <a:cubicBezTo>
                    <a:pt x="110365" y="239559"/>
                    <a:pt x="126372" y="245636"/>
                    <a:pt x="146991" y="245636"/>
                  </a:cubicBezTo>
                  <a:cubicBezTo>
                    <a:pt x="165765" y="245636"/>
                    <a:pt x="181772" y="239342"/>
                    <a:pt x="195011" y="226754"/>
                  </a:cubicBezTo>
                  <a:cubicBezTo>
                    <a:pt x="208793" y="213514"/>
                    <a:pt x="215684" y="196693"/>
                    <a:pt x="215684" y="176292"/>
                  </a:cubicBezTo>
                  <a:cubicBezTo>
                    <a:pt x="215684" y="152960"/>
                    <a:pt x="207654" y="135651"/>
                    <a:pt x="191593" y="124364"/>
                  </a:cubicBezTo>
                  <a:cubicBezTo>
                    <a:pt x="182043" y="117636"/>
                    <a:pt x="168152" y="114272"/>
                    <a:pt x="149921" y="114272"/>
                  </a:cubicBezTo>
                  <a:cubicBezTo>
                    <a:pt x="138743" y="114272"/>
                    <a:pt x="128977" y="117528"/>
                    <a:pt x="120620" y="124039"/>
                  </a:cubicBezTo>
                  <a:cubicBezTo>
                    <a:pt x="127891" y="95824"/>
                    <a:pt x="142650" y="81716"/>
                    <a:pt x="164897" y="81716"/>
                  </a:cubicBezTo>
                  <a:cubicBezTo>
                    <a:pt x="177377" y="81716"/>
                    <a:pt x="186818" y="84049"/>
                    <a:pt x="193221" y="88715"/>
                  </a:cubicBezTo>
                  <a:lnTo>
                    <a:pt x="197616" y="88715"/>
                  </a:lnTo>
                  <a:lnTo>
                    <a:pt x="197616" y="51601"/>
                  </a:lnTo>
                  <a:cubicBezTo>
                    <a:pt x="187849" y="48346"/>
                    <a:pt x="178082" y="46718"/>
                    <a:pt x="168315" y="46718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7328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DF51CDAA-4F66-D3A7-755D-5AE4BA3ED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029" y="3133888"/>
            <a:ext cx="2333128" cy="2006158"/>
          </a:xfrm>
          <a:prstGeom prst="rect">
            <a:avLst/>
          </a:prstGeom>
        </p:spPr>
      </p:pic>
      <p:pic>
        <p:nvPicPr>
          <p:cNvPr id="6" name="図 5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D5A7EC7F-DC8B-B29D-B3AD-086134F58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43" y="3132248"/>
            <a:ext cx="1926253" cy="1398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7" name="図 86" descr="パスワードを保存するかどうかを確認する画面の画像">
            <a:extLst>
              <a:ext uri="{FF2B5EF4-FFF2-40B4-BE49-F238E27FC236}">
                <a16:creationId xmlns:a16="http://schemas.microsoft.com/office/drawing/2014/main" id="{9ACC2454-EF3F-4BC6-B928-57054F3CA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121" y="3149860"/>
            <a:ext cx="2310116" cy="1641385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33548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もしインストールの途中でこんなメッセージが出たら･･･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98" name="正方形/長方形 97"/>
          <p:cNvSpPr>
            <a:spLocks/>
          </p:cNvSpPr>
          <p:nvPr/>
        </p:nvSpPr>
        <p:spPr>
          <a:xfrm>
            <a:off x="3796387" y="4398240"/>
            <a:ext cx="828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20C3474E-42ED-4A4C-AE5A-A4C6F0DAFE01}"/>
              </a:ext>
            </a:extLst>
          </p:cNvPr>
          <p:cNvSpPr txBox="1"/>
          <p:nvPr/>
        </p:nvSpPr>
        <p:spPr>
          <a:xfrm>
            <a:off x="4285710" y="5365146"/>
            <a:ext cx="4572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保存すると、次回からは無料のアプリを</a:t>
            </a:r>
            <a:endParaRPr lang="en-US" altLang="ja-JP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インストールする際は、パスワードの入力は不要です。</a:t>
            </a:r>
            <a:endParaRPr lang="ja-JP" altLang="en-US" sz="9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3" name="正方形/長方形 142"/>
          <p:cNvSpPr>
            <a:spLocks/>
          </p:cNvSpPr>
          <p:nvPr/>
        </p:nvSpPr>
        <p:spPr>
          <a:xfrm>
            <a:off x="6293515" y="4320866"/>
            <a:ext cx="726757" cy="29159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67718" y="207278"/>
            <a:ext cx="7160935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アプリの追加の仕方</a:t>
            </a:r>
            <a:br>
              <a:rPr kumimoji="0" lang="ja-JP" altLang="en-US" sz="1800" kern="0" dirty="0"/>
            </a:b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の名前から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探してインストール</a:t>
            </a:r>
            <a:endParaRPr kumimoji="0" lang="ja-JP" altLang="en-US" kern="0" spc="-150" dirty="0"/>
          </a:p>
        </p:txBody>
      </p:sp>
      <p:sp>
        <p:nvSpPr>
          <p:cNvPr id="128" name="正方形/長方形 127"/>
          <p:cNvSpPr>
            <a:spLocks/>
          </p:cNvSpPr>
          <p:nvPr/>
        </p:nvSpPr>
        <p:spPr>
          <a:xfrm>
            <a:off x="3341757" y="4132612"/>
            <a:ext cx="1764000" cy="21232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341676" y="2251107"/>
            <a:ext cx="28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Apple ID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の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パスワードを入力</a:t>
            </a:r>
            <a:r>
              <a:rPr lang="ja-JP" altLang="en-US" sz="1600" b="1" spc="1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し</a:t>
            </a:r>
            <a:endParaRPr lang="en-US" altLang="ja-JP" sz="1600" b="1" spc="13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en-US" altLang="ja-JP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サインイン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spc="22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押す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863686" y="2188767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911958" y="2301662"/>
            <a:ext cx="2362534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0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❻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の画面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671485" y="2188767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195620" y="2266063"/>
            <a:ext cx="28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保存</a:t>
            </a:r>
            <a:r>
              <a:rPr lang="en-US" altLang="ja-JP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spc="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押す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正方形/長方形 35"/>
          <p:cNvSpPr>
            <a:spLocks/>
          </p:cNvSpPr>
          <p:nvPr/>
        </p:nvSpPr>
        <p:spPr>
          <a:xfrm>
            <a:off x="1163935" y="4147861"/>
            <a:ext cx="828000" cy="22606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図形グループ 36"/>
          <p:cNvGrpSpPr/>
          <p:nvPr/>
        </p:nvGrpSpPr>
        <p:grpSpPr>
          <a:xfrm>
            <a:off x="6116622" y="4105235"/>
            <a:ext cx="296586" cy="293005"/>
            <a:chOff x="3546641" y="3995693"/>
            <a:chExt cx="296586" cy="293005"/>
          </a:xfrm>
        </p:grpSpPr>
        <p:sp>
          <p:nvSpPr>
            <p:cNvPr id="38" name="円/楕円 37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7" name="矢印: 右 6">
            <a:extLst>
              <a:ext uri="{FF2B5EF4-FFF2-40B4-BE49-F238E27FC236}">
                <a16:creationId xmlns:a16="http://schemas.microsoft.com/office/drawing/2014/main" id="{70AB4B7C-27C8-5208-32B1-6A0F4D7132CB}"/>
              </a:ext>
            </a:extLst>
          </p:cNvPr>
          <p:cNvSpPr/>
          <p:nvPr/>
        </p:nvSpPr>
        <p:spPr>
          <a:xfrm>
            <a:off x="2627784" y="3877429"/>
            <a:ext cx="356831" cy="1868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3269916-3523-3363-DEDF-4BBC0562F39A}"/>
              </a:ext>
            </a:extLst>
          </p:cNvPr>
          <p:cNvSpPr/>
          <p:nvPr/>
        </p:nvSpPr>
        <p:spPr>
          <a:xfrm>
            <a:off x="5584654" y="3881168"/>
            <a:ext cx="356831" cy="1868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pSp>
        <p:nvGrpSpPr>
          <p:cNvPr id="14" name="図形グループ 21">
            <a:extLst>
              <a:ext uri="{FF2B5EF4-FFF2-40B4-BE49-F238E27FC236}">
                <a16:creationId xmlns:a16="http://schemas.microsoft.com/office/drawing/2014/main" id="{3FEF7EA1-FD6C-BD2E-CC02-4142BBBBDBBE}"/>
              </a:ext>
            </a:extLst>
          </p:cNvPr>
          <p:cNvGrpSpPr/>
          <p:nvPr/>
        </p:nvGrpSpPr>
        <p:grpSpPr>
          <a:xfrm>
            <a:off x="3195293" y="3928083"/>
            <a:ext cx="296587" cy="293005"/>
            <a:chOff x="2897417" y="3995693"/>
            <a:chExt cx="296587" cy="293005"/>
          </a:xfrm>
        </p:grpSpPr>
        <p:sp>
          <p:nvSpPr>
            <p:cNvPr id="16" name="円/楕円 22">
              <a:extLst>
                <a:ext uri="{FF2B5EF4-FFF2-40B4-BE49-F238E27FC236}">
                  <a16:creationId xmlns:a16="http://schemas.microsoft.com/office/drawing/2014/main" id="{2F5A7F95-58D6-6781-00EC-24050BD66E46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6054312-7516-99B0-02D4-0ED35D748148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38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9747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" name="図 70" descr="「トップカテゴリ」が表示されたカテゴリの画面の画像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674" y="3079972"/>
            <a:ext cx="1440000" cy="3029388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9" name="図 158" descr="「App Store」のホーム画面の画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4" y="3063135"/>
            <a:ext cx="1444565" cy="3035399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3-C</a:t>
            </a:r>
            <a:endParaRPr lang="en-US" sz="360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23528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27584" y="1950097"/>
            <a:ext cx="2232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500" b="1" dirty="0">
                <a:latin typeface="Meiryo" charset="-128"/>
                <a:ea typeface="Meiryo" charset="-128"/>
                <a:cs typeface="Meiryo" charset="-128"/>
              </a:rPr>
              <a:t>カテゴリ</a:t>
            </a:r>
            <a:r>
              <a:rPr lang="en-US" altLang="ja-JP" sz="15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500" b="1" dirty="0">
                <a:latin typeface="Meiryo" charset="-128"/>
                <a:ea typeface="Meiryo" charset="-128"/>
                <a:cs typeface="Meiryo" charset="-128"/>
              </a:rPr>
              <a:t>を押した</a:t>
            </a:r>
            <a:endParaRPr lang="en-US" altLang="ja-JP" sz="15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500" b="1" dirty="0">
                <a:latin typeface="Meiryo" charset="-128"/>
                <a:ea typeface="Meiryo" charset="-128"/>
                <a:cs typeface="Meiryo" charset="-128"/>
              </a:rPr>
              <a:t>あとに</a:t>
            </a:r>
            <a:r>
              <a:rPr lang="en-US" altLang="ja-JP" sz="1500" b="1" dirty="0">
                <a:latin typeface="Meiryo" charset="-128"/>
                <a:ea typeface="Meiryo" charset="-128"/>
                <a:cs typeface="Meiryo" charset="-128"/>
              </a:rPr>
              <a:t>｢App｣</a:t>
            </a:r>
            <a:r>
              <a:rPr lang="ja-JP" altLang="en-US" sz="1500" b="1" dirty="0">
                <a:latin typeface="Meiryo" charset="-128"/>
                <a:ea typeface="Meiryo" charset="-128"/>
                <a:cs typeface="Meiryo" charset="-128"/>
              </a:rPr>
              <a:t>　  を押す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232171" y="1931435"/>
            <a:ext cx="19644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カテゴリの中で</a:t>
            </a:r>
            <a:r>
              <a:rPr lang="en-US" altLang="ja-JP" sz="15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5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ユーティリティ</a:t>
            </a:r>
            <a:r>
              <a: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</a:p>
          <a:p>
            <a:r>
              <a:rPr lang="ja-JP" altLang="en-US" sz="1500" b="1" spc="22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r>
              <a:rPr lang="ja-JP" altLang="en-US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押す</a:t>
            </a:r>
            <a:endParaRPr lang="ja-JP" altLang="en-US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796136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8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67718" y="207278"/>
            <a:ext cx="6340197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アプリの追加の仕方</a:t>
            </a:r>
            <a:br>
              <a:rPr kumimoji="0" lang="ja-JP" altLang="en-US" sz="1800" kern="0" dirty="0"/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カテゴリから探してインストール</a:t>
            </a:r>
            <a:endParaRPr kumimoji="0" lang="ja-JP" altLang="en-US" kern="0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384088" y="1937819"/>
            <a:ext cx="24734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App</a:t>
            </a:r>
            <a:r>
              <a:rPr lang="ja-JP" altLang="en-US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の中から</a:t>
            </a:r>
            <a:endParaRPr lang="en-US" altLang="ja-JP" sz="15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en-US" altLang="ja-JP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500" b="1" spc="-15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トップカテゴリ</a:t>
            </a:r>
            <a:r>
              <a:rPr lang="en-US" altLang="ja-JP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の右に</a:t>
            </a:r>
            <a:endParaRPr lang="en-US" altLang="ja-JP" sz="15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ある</a:t>
            </a:r>
            <a:r>
              <a:rPr lang="en-US" altLang="ja-JP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すべて表示</a:t>
            </a:r>
            <a:r>
              <a:rPr lang="en-US" altLang="ja-JP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を押す</a:t>
            </a:r>
            <a:endParaRPr lang="ja-JP" altLang="en-US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948052" y="1928773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2" name="正方形/長方形 141"/>
          <p:cNvSpPr/>
          <p:nvPr/>
        </p:nvSpPr>
        <p:spPr>
          <a:xfrm>
            <a:off x="1512061" y="5823548"/>
            <a:ext cx="291600" cy="2930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正方形/長方形 161"/>
          <p:cNvSpPr/>
          <p:nvPr/>
        </p:nvSpPr>
        <p:spPr>
          <a:xfrm>
            <a:off x="4555818" y="4026695"/>
            <a:ext cx="448230" cy="1824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0" name="図形グループ 89"/>
          <p:cNvGrpSpPr/>
          <p:nvPr/>
        </p:nvGrpSpPr>
        <p:grpSpPr>
          <a:xfrm>
            <a:off x="4306956" y="3816948"/>
            <a:ext cx="296586" cy="293005"/>
            <a:chOff x="3546641" y="3995693"/>
            <a:chExt cx="296586" cy="293005"/>
          </a:xfrm>
        </p:grpSpPr>
        <p:sp>
          <p:nvSpPr>
            <p:cNvPr id="91" name="円/楕円 90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3" name="図形グループ 92"/>
          <p:cNvGrpSpPr/>
          <p:nvPr/>
        </p:nvGrpSpPr>
        <p:grpSpPr>
          <a:xfrm>
            <a:off x="1241720" y="5607585"/>
            <a:ext cx="296587" cy="293005"/>
            <a:chOff x="2897417" y="3995693"/>
            <a:chExt cx="296587" cy="293005"/>
          </a:xfrm>
        </p:grpSpPr>
        <p:sp>
          <p:nvSpPr>
            <p:cNvPr id="96" name="円/楕円 95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テキスト ボックス 96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5" name="グループ化 4" descr="カテゴリ一覧画面で「ユーティリティ」をタップしている画像">
            <a:extLst>
              <a:ext uri="{FF2B5EF4-FFF2-40B4-BE49-F238E27FC236}">
                <a16:creationId xmlns:a16="http://schemas.microsoft.com/office/drawing/2014/main" id="{660CB407-6509-4BB5-8C5A-D959B26A70B3}"/>
              </a:ext>
            </a:extLst>
          </p:cNvPr>
          <p:cNvGrpSpPr/>
          <p:nvPr/>
        </p:nvGrpSpPr>
        <p:grpSpPr>
          <a:xfrm>
            <a:off x="6272427" y="3102716"/>
            <a:ext cx="1586965" cy="3035397"/>
            <a:chOff x="4787562" y="3090397"/>
            <a:chExt cx="1621754" cy="3035397"/>
          </a:xfrm>
        </p:grpSpPr>
        <p:pic>
          <p:nvPicPr>
            <p:cNvPr id="69" name="図 68">
              <a:extLst>
                <a:ext uri="{FF2B5EF4-FFF2-40B4-BE49-F238E27FC236}">
                  <a16:creationId xmlns:a16="http://schemas.microsoft.com/office/drawing/2014/main" id="{C7E54340-7E4E-4BB6-A186-66BB5EDDA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36458" y="3090397"/>
              <a:ext cx="1472858" cy="3035397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38" name="正方形/長方形 137"/>
            <p:cNvSpPr/>
            <p:nvPr/>
          </p:nvSpPr>
          <p:spPr>
            <a:xfrm>
              <a:off x="4937193" y="5087190"/>
              <a:ext cx="1472122" cy="216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3" name="図形グループ 82"/>
            <p:cNvGrpSpPr/>
            <p:nvPr/>
          </p:nvGrpSpPr>
          <p:grpSpPr>
            <a:xfrm>
              <a:off x="4787562" y="4797152"/>
              <a:ext cx="296586" cy="293005"/>
              <a:chOff x="4232441" y="3995693"/>
              <a:chExt cx="296586" cy="293005"/>
            </a:xfrm>
          </p:grpSpPr>
          <p:sp>
            <p:nvSpPr>
              <p:cNvPr id="84" name="円/楕円 83"/>
              <p:cNvSpPr/>
              <p:nvPr/>
            </p:nvSpPr>
            <p:spPr>
              <a:xfrm>
                <a:off x="423367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 84"/>
              <p:cNvSpPr/>
              <p:nvPr/>
            </p:nvSpPr>
            <p:spPr>
              <a:xfrm>
                <a:off x="423244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7968" y="45253"/>
                    </a:moveTo>
                    <a:cubicBezTo>
                      <a:pt x="129194" y="45253"/>
                      <a:pt x="110420" y="50299"/>
                      <a:pt x="91645" y="60392"/>
                    </a:cubicBezTo>
                    <a:lnTo>
                      <a:pt x="91645" y="98320"/>
                    </a:lnTo>
                    <a:lnTo>
                      <a:pt x="96203" y="98320"/>
                    </a:lnTo>
                    <a:cubicBezTo>
                      <a:pt x="101087" y="93979"/>
                      <a:pt x="108575" y="89963"/>
                      <a:pt x="118667" y="86274"/>
                    </a:cubicBezTo>
                    <a:cubicBezTo>
                      <a:pt x="129302" y="82367"/>
                      <a:pt x="138743" y="80414"/>
                      <a:pt x="146991" y="80414"/>
                    </a:cubicBezTo>
                    <a:cubicBezTo>
                      <a:pt x="154045" y="80414"/>
                      <a:pt x="160230" y="81933"/>
                      <a:pt x="165548" y="84972"/>
                    </a:cubicBezTo>
                    <a:cubicBezTo>
                      <a:pt x="169997" y="87576"/>
                      <a:pt x="172222" y="92242"/>
                      <a:pt x="172222" y="98971"/>
                    </a:cubicBezTo>
                    <a:cubicBezTo>
                      <a:pt x="172222" y="106133"/>
                      <a:pt x="169536" y="111776"/>
                      <a:pt x="164164" y="115900"/>
                    </a:cubicBezTo>
                    <a:cubicBezTo>
                      <a:pt x="158793" y="120024"/>
                      <a:pt x="151603" y="122086"/>
                      <a:pt x="142596" y="122086"/>
                    </a:cubicBezTo>
                    <a:lnTo>
                      <a:pt x="125667" y="122086"/>
                    </a:lnTo>
                    <a:lnTo>
                      <a:pt x="125667" y="153339"/>
                    </a:lnTo>
                    <a:lnTo>
                      <a:pt x="144875" y="153339"/>
                    </a:lnTo>
                    <a:cubicBezTo>
                      <a:pt x="165385" y="153339"/>
                      <a:pt x="175640" y="162130"/>
                      <a:pt x="175640" y="179710"/>
                    </a:cubicBezTo>
                    <a:cubicBezTo>
                      <a:pt x="175640" y="189043"/>
                      <a:pt x="172656" y="196476"/>
                      <a:pt x="166687" y="202011"/>
                    </a:cubicBezTo>
                    <a:cubicBezTo>
                      <a:pt x="161153" y="207111"/>
                      <a:pt x="154045" y="209662"/>
                      <a:pt x="145363" y="209662"/>
                    </a:cubicBezTo>
                    <a:cubicBezTo>
                      <a:pt x="136356" y="209662"/>
                      <a:pt x="126562" y="207952"/>
                      <a:pt x="115981" y="204534"/>
                    </a:cubicBezTo>
                    <a:cubicBezTo>
                      <a:pt x="105400" y="201116"/>
                      <a:pt x="97289" y="197182"/>
                      <a:pt x="91645" y="192732"/>
                    </a:cubicBezTo>
                    <a:lnTo>
                      <a:pt x="86599" y="192732"/>
                    </a:lnTo>
                    <a:lnTo>
                      <a:pt x="86599" y="230660"/>
                    </a:lnTo>
                    <a:cubicBezTo>
                      <a:pt x="107218" y="240427"/>
                      <a:pt x="127023" y="245311"/>
                      <a:pt x="146014" y="245311"/>
                    </a:cubicBezTo>
                    <a:cubicBezTo>
                      <a:pt x="166850" y="245311"/>
                      <a:pt x="183888" y="239478"/>
                      <a:pt x="197127" y="227812"/>
                    </a:cubicBezTo>
                    <a:cubicBezTo>
                      <a:pt x="210367" y="216146"/>
                      <a:pt x="216987" y="201088"/>
                      <a:pt x="216987" y="182640"/>
                    </a:cubicBezTo>
                    <a:cubicBezTo>
                      <a:pt x="216987" y="157029"/>
                      <a:pt x="203856" y="142270"/>
                      <a:pt x="177594" y="138364"/>
                    </a:cubicBezTo>
                    <a:lnTo>
                      <a:pt x="177594" y="136410"/>
                    </a:lnTo>
                    <a:cubicBezTo>
                      <a:pt x="187795" y="135325"/>
                      <a:pt x="196151" y="131418"/>
                      <a:pt x="202662" y="124690"/>
                    </a:cubicBezTo>
                    <a:cubicBezTo>
                      <a:pt x="209716" y="117311"/>
                      <a:pt x="213243" y="107869"/>
                      <a:pt x="213243" y="96366"/>
                    </a:cubicBezTo>
                    <a:cubicBezTo>
                      <a:pt x="213243" y="80088"/>
                      <a:pt x="206243" y="66957"/>
                      <a:pt x="192244" y="56973"/>
                    </a:cubicBezTo>
                    <a:cubicBezTo>
                      <a:pt x="181283" y="49160"/>
                      <a:pt x="166525" y="45253"/>
                      <a:pt x="147968" y="45253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7" name="矢印: 右 6">
            <a:extLst>
              <a:ext uri="{FF2B5EF4-FFF2-40B4-BE49-F238E27FC236}">
                <a16:creationId xmlns:a16="http://schemas.microsoft.com/office/drawing/2014/main" id="{D445DAD1-D9C3-5A56-ADB9-0B03FC97E04B}"/>
              </a:ext>
            </a:extLst>
          </p:cNvPr>
          <p:cNvSpPr/>
          <p:nvPr/>
        </p:nvSpPr>
        <p:spPr>
          <a:xfrm>
            <a:off x="2705760" y="4238952"/>
            <a:ext cx="401347" cy="3074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7C7CA8DF-FA02-758B-22C5-A76ED6850F46}"/>
              </a:ext>
            </a:extLst>
          </p:cNvPr>
          <p:cNvSpPr/>
          <p:nvPr/>
        </p:nvSpPr>
        <p:spPr>
          <a:xfrm>
            <a:off x="5506228" y="4238952"/>
            <a:ext cx="401347" cy="3074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18F710DB-2915-D205-4066-AA0CCA2D0BCB}"/>
              </a:ext>
            </a:extLst>
          </p:cNvPr>
          <p:cNvSpPr/>
          <p:nvPr/>
        </p:nvSpPr>
        <p:spPr>
          <a:xfrm>
            <a:off x="8169272" y="4238952"/>
            <a:ext cx="401347" cy="3074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字幕 14">
            <a:extLst>
              <a:ext uri="{FF2B5EF4-FFF2-40B4-BE49-F238E27FC236}">
                <a16:creationId xmlns:a16="http://schemas.microsoft.com/office/drawing/2014/main" id="{BC7B63A7-680D-8678-9EEA-C6DEB98C3436}"/>
              </a:ext>
            </a:extLst>
          </p:cNvPr>
          <p:cNvSpPr txBox="1">
            <a:spLocks/>
          </p:cNvSpPr>
          <p:nvPr/>
        </p:nvSpPr>
        <p:spPr>
          <a:xfrm>
            <a:off x="507804" y="1433548"/>
            <a:ext cx="8384676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カテゴリーから探してみる。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 descr="「App Store」のホーム画面の画像">
            <a:extLst>
              <a:ext uri="{FF2B5EF4-FFF2-40B4-BE49-F238E27FC236}">
                <a16:creationId xmlns:a16="http://schemas.microsoft.com/office/drawing/2014/main" id="{4EDC72AA-3DBB-23CE-92D2-E96078DC26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6" t="92885" r="42670" b="594"/>
          <a:stretch/>
        </p:blipFill>
        <p:spPr>
          <a:xfrm>
            <a:off x="2123728" y="2204864"/>
            <a:ext cx="216024" cy="197944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25613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05C428A3-9683-85ED-F50F-8110444F5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441" y="2985040"/>
            <a:ext cx="1607143" cy="2984298"/>
          </a:xfrm>
          <a:prstGeom prst="rect">
            <a:avLst/>
          </a:prstGeom>
        </p:spPr>
      </p:pic>
      <p:pic>
        <p:nvPicPr>
          <p:cNvPr id="6" name="図 5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55983DB8-4F02-10A3-5329-1131DEF18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878" y="2967380"/>
            <a:ext cx="1607143" cy="2987069"/>
          </a:xfrm>
          <a:prstGeom prst="rect">
            <a:avLst/>
          </a:prstGeom>
        </p:spPr>
      </p:pic>
      <p:pic>
        <p:nvPicPr>
          <p:cNvPr id="5" name="図 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A596EE6F-E9C4-0D5C-C8B2-7B27CE125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16" y="2983915"/>
            <a:ext cx="1607143" cy="2987069"/>
          </a:xfrm>
          <a:prstGeom prst="rect">
            <a:avLst/>
          </a:prstGeom>
        </p:spPr>
      </p:pic>
      <p:pic>
        <p:nvPicPr>
          <p:cNvPr id="2" name="図 1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AC16E8D5-B77A-6D6C-03ED-D59846545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0779" y="4805542"/>
            <a:ext cx="1573679" cy="114279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3-C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959588" y="2240881"/>
            <a:ext cx="297348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マイナポータル</a:t>
            </a:r>
            <a:r>
              <a: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の右にある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en-US" altLang="ja-JP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入手</a:t>
            </a:r>
            <a:r>
              <a: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を押す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50970" y="2158044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8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67718" y="207278"/>
            <a:ext cx="6340197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アプリの追加の仕方</a:t>
            </a:r>
            <a:br>
              <a:rPr kumimoji="0" lang="ja-JP" altLang="en-US" sz="1800" kern="0" dirty="0"/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カテゴリから探してインストール</a:t>
            </a:r>
            <a:endParaRPr kumimoji="0" lang="ja-JP" altLang="en-US" kern="0" dirty="0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18F710DB-2915-D205-4066-AA0CCA2D0BCB}"/>
              </a:ext>
            </a:extLst>
          </p:cNvPr>
          <p:cNvSpPr/>
          <p:nvPr/>
        </p:nvSpPr>
        <p:spPr>
          <a:xfrm>
            <a:off x="5638954" y="4129819"/>
            <a:ext cx="681890" cy="510909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字幕 14">
            <a:extLst>
              <a:ext uri="{FF2B5EF4-FFF2-40B4-BE49-F238E27FC236}">
                <a16:creationId xmlns:a16="http://schemas.microsoft.com/office/drawing/2014/main" id="{BC7B63A7-680D-8678-9EEA-C6DEB98C3436}"/>
              </a:ext>
            </a:extLst>
          </p:cNvPr>
          <p:cNvSpPr txBox="1">
            <a:spLocks/>
          </p:cNvSpPr>
          <p:nvPr/>
        </p:nvSpPr>
        <p:spPr>
          <a:xfrm>
            <a:off x="507804" y="1433548"/>
            <a:ext cx="8384676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カテゴリーから探してみる。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8129ECE-FE8D-353E-822C-78212F5D2D55}"/>
              </a:ext>
            </a:extLst>
          </p:cNvPr>
          <p:cNvSpPr txBox="1"/>
          <p:nvPr/>
        </p:nvSpPr>
        <p:spPr>
          <a:xfrm>
            <a:off x="6548420" y="2246337"/>
            <a:ext cx="19800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インストールが完了後、</a:t>
            </a:r>
            <a:r>
              <a:rPr lang="en-US" altLang="ja-JP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開く</a:t>
            </a:r>
            <a:r>
              <a: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を押す</a:t>
            </a:r>
            <a:endParaRPr lang="ja-JP" altLang="en-US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500" b="1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1962922" y="3877715"/>
            <a:ext cx="376830" cy="1824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7" name="図形グループ 76"/>
          <p:cNvGrpSpPr/>
          <p:nvPr/>
        </p:nvGrpSpPr>
        <p:grpSpPr>
          <a:xfrm>
            <a:off x="1790125" y="3645024"/>
            <a:ext cx="296586" cy="293005"/>
            <a:chOff x="5101121" y="3995693"/>
            <a:chExt cx="296586" cy="293005"/>
          </a:xfrm>
        </p:grpSpPr>
        <p:sp>
          <p:nvSpPr>
            <p:cNvPr id="81" name="円/楕円 80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34F8E15-E376-BB83-A9DD-75183610CD01}"/>
              </a:ext>
            </a:extLst>
          </p:cNvPr>
          <p:cNvSpPr/>
          <p:nvPr/>
        </p:nvSpPr>
        <p:spPr>
          <a:xfrm>
            <a:off x="7826478" y="3863616"/>
            <a:ext cx="376830" cy="1824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5C00E0C-AD61-42CA-E0DD-0D0E44445750}"/>
              </a:ext>
            </a:extLst>
          </p:cNvPr>
          <p:cNvSpPr txBox="1"/>
          <p:nvPr/>
        </p:nvSpPr>
        <p:spPr>
          <a:xfrm>
            <a:off x="3419872" y="2204864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308C8A9-6B86-2B17-642A-FE40D24B88DB}"/>
              </a:ext>
            </a:extLst>
          </p:cNvPr>
          <p:cNvSpPr txBox="1"/>
          <p:nvPr/>
        </p:nvSpPr>
        <p:spPr>
          <a:xfrm>
            <a:off x="3956263" y="2250362"/>
            <a:ext cx="297348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「インストール」</a:t>
            </a:r>
            <a:endParaRPr lang="en-US" altLang="ja-JP" sz="15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を押す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58C4F79-E8A2-1B13-CF7D-9D079BDF9EC8}"/>
              </a:ext>
            </a:extLst>
          </p:cNvPr>
          <p:cNvSpPr/>
          <p:nvPr/>
        </p:nvSpPr>
        <p:spPr>
          <a:xfrm>
            <a:off x="4211960" y="5626418"/>
            <a:ext cx="720080" cy="21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004D66C8-E1FB-B59E-2778-F6194BA21FD5}"/>
              </a:ext>
            </a:extLst>
          </p:cNvPr>
          <p:cNvSpPr/>
          <p:nvPr/>
        </p:nvSpPr>
        <p:spPr>
          <a:xfrm>
            <a:off x="2798649" y="4142542"/>
            <a:ext cx="681890" cy="510909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9A722E7-58F8-3E45-CD56-A6FF4F752ACA}"/>
              </a:ext>
            </a:extLst>
          </p:cNvPr>
          <p:cNvSpPr txBox="1"/>
          <p:nvPr/>
        </p:nvSpPr>
        <p:spPr>
          <a:xfrm>
            <a:off x="5981673" y="2191637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17" name="図形グループ 103">
            <a:extLst>
              <a:ext uri="{FF2B5EF4-FFF2-40B4-BE49-F238E27FC236}">
                <a16:creationId xmlns:a16="http://schemas.microsoft.com/office/drawing/2014/main" id="{6B266DAA-6F06-A03B-3545-30EF2BDB74EC}"/>
              </a:ext>
            </a:extLst>
          </p:cNvPr>
          <p:cNvGrpSpPr/>
          <p:nvPr/>
        </p:nvGrpSpPr>
        <p:grpSpPr>
          <a:xfrm>
            <a:off x="3991307" y="5402698"/>
            <a:ext cx="296586" cy="293005"/>
            <a:chOff x="5878361" y="3995693"/>
            <a:chExt cx="296586" cy="293005"/>
          </a:xfrm>
        </p:grpSpPr>
        <p:sp>
          <p:nvSpPr>
            <p:cNvPr id="24" name="円/楕円 104">
              <a:extLst>
                <a:ext uri="{FF2B5EF4-FFF2-40B4-BE49-F238E27FC236}">
                  <a16:creationId xmlns:a16="http://schemas.microsoft.com/office/drawing/2014/main" id="{F359A30D-3FDB-7832-9913-3A4E1AD2FAFF}"/>
                </a:ext>
              </a:extLst>
            </p:cNvPr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105">
              <a:extLst>
                <a:ext uri="{FF2B5EF4-FFF2-40B4-BE49-F238E27FC236}">
                  <a16:creationId xmlns:a16="http://schemas.microsoft.com/office/drawing/2014/main" id="{A2D94FD5-68A1-28BB-AB33-3B3301FE8F33}"/>
                </a:ext>
              </a:extLst>
            </p:cNvPr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" name="図形グループ 96">
            <a:extLst>
              <a:ext uri="{FF2B5EF4-FFF2-40B4-BE49-F238E27FC236}">
                <a16:creationId xmlns:a16="http://schemas.microsoft.com/office/drawing/2014/main" id="{D0A2313C-94EF-C803-8516-C60A07D717B9}"/>
              </a:ext>
            </a:extLst>
          </p:cNvPr>
          <p:cNvGrpSpPr/>
          <p:nvPr/>
        </p:nvGrpSpPr>
        <p:grpSpPr>
          <a:xfrm>
            <a:off x="7674934" y="3618479"/>
            <a:ext cx="296586" cy="293005"/>
            <a:chOff x="6801905" y="3995693"/>
            <a:chExt cx="296586" cy="293005"/>
          </a:xfrm>
        </p:grpSpPr>
        <p:sp>
          <p:nvSpPr>
            <p:cNvPr id="48" name="円/楕円 97">
              <a:extLst>
                <a:ext uri="{FF2B5EF4-FFF2-40B4-BE49-F238E27FC236}">
                  <a16:creationId xmlns:a16="http://schemas.microsoft.com/office/drawing/2014/main" id="{67D97687-7140-B243-693C-F4340161F1A4}"/>
                </a:ext>
              </a:extLst>
            </p:cNvPr>
            <p:cNvSpPr/>
            <p:nvPr/>
          </p:nvSpPr>
          <p:spPr>
            <a:xfrm>
              <a:off x="6803136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102">
              <a:extLst>
                <a:ext uri="{FF2B5EF4-FFF2-40B4-BE49-F238E27FC236}">
                  <a16:creationId xmlns:a16="http://schemas.microsoft.com/office/drawing/2014/main" id="{7FDE049D-7CFD-6A26-D590-0B17135A7EF7}"/>
                </a:ext>
              </a:extLst>
            </p:cNvPr>
            <p:cNvSpPr/>
            <p:nvPr/>
          </p:nvSpPr>
          <p:spPr>
            <a:xfrm>
              <a:off x="6801905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46991"/>
                  </a:moveTo>
                  <a:cubicBezTo>
                    <a:pt x="153991" y="146991"/>
                    <a:pt x="160882" y="148565"/>
                    <a:pt x="164897" y="151712"/>
                  </a:cubicBezTo>
                  <a:cubicBezTo>
                    <a:pt x="171408" y="156812"/>
                    <a:pt x="174664" y="165331"/>
                    <a:pt x="174664" y="177268"/>
                  </a:cubicBezTo>
                  <a:cubicBezTo>
                    <a:pt x="174664" y="187686"/>
                    <a:pt x="172168" y="195852"/>
                    <a:pt x="167176" y="201767"/>
                  </a:cubicBezTo>
                  <a:cubicBezTo>
                    <a:pt x="162184" y="207681"/>
                    <a:pt x="155456" y="210638"/>
                    <a:pt x="146991" y="210638"/>
                  </a:cubicBezTo>
                  <a:cubicBezTo>
                    <a:pt x="137550" y="210638"/>
                    <a:pt x="130225" y="206108"/>
                    <a:pt x="125016" y="197046"/>
                  </a:cubicBezTo>
                  <a:cubicBezTo>
                    <a:pt x="119807" y="187985"/>
                    <a:pt x="117202" y="175423"/>
                    <a:pt x="117202" y="159362"/>
                  </a:cubicBezTo>
                  <a:cubicBezTo>
                    <a:pt x="117202" y="158928"/>
                    <a:pt x="117283" y="158006"/>
                    <a:pt x="117446" y="156595"/>
                  </a:cubicBezTo>
                  <a:cubicBezTo>
                    <a:pt x="117609" y="155184"/>
                    <a:pt x="117690" y="153991"/>
                    <a:pt x="117690" y="153014"/>
                  </a:cubicBezTo>
                  <a:cubicBezTo>
                    <a:pt x="126698" y="148999"/>
                    <a:pt x="135542" y="146991"/>
                    <a:pt x="144224" y="146991"/>
                  </a:cubicBezTo>
                  <a:close/>
                  <a:moveTo>
                    <a:pt x="168315" y="46718"/>
                  </a:moveTo>
                  <a:cubicBezTo>
                    <a:pt x="138255" y="46718"/>
                    <a:pt x="115194" y="56756"/>
                    <a:pt x="99133" y="76832"/>
                  </a:cubicBezTo>
                  <a:cubicBezTo>
                    <a:pt x="83941" y="95932"/>
                    <a:pt x="76344" y="122411"/>
                    <a:pt x="76344" y="156269"/>
                  </a:cubicBezTo>
                  <a:cubicBezTo>
                    <a:pt x="76344" y="187632"/>
                    <a:pt x="83886" y="211344"/>
                    <a:pt x="98971" y="227405"/>
                  </a:cubicBezTo>
                  <a:cubicBezTo>
                    <a:pt x="110365" y="239559"/>
                    <a:pt x="126372" y="245636"/>
                    <a:pt x="146991" y="245636"/>
                  </a:cubicBezTo>
                  <a:cubicBezTo>
                    <a:pt x="165765" y="245636"/>
                    <a:pt x="181772" y="239342"/>
                    <a:pt x="195011" y="226754"/>
                  </a:cubicBezTo>
                  <a:cubicBezTo>
                    <a:pt x="208793" y="213514"/>
                    <a:pt x="215684" y="196693"/>
                    <a:pt x="215684" y="176292"/>
                  </a:cubicBezTo>
                  <a:cubicBezTo>
                    <a:pt x="215684" y="152960"/>
                    <a:pt x="207654" y="135651"/>
                    <a:pt x="191593" y="124364"/>
                  </a:cubicBezTo>
                  <a:cubicBezTo>
                    <a:pt x="182043" y="117636"/>
                    <a:pt x="168152" y="114272"/>
                    <a:pt x="149921" y="114272"/>
                  </a:cubicBezTo>
                  <a:cubicBezTo>
                    <a:pt x="138743" y="114272"/>
                    <a:pt x="128977" y="117528"/>
                    <a:pt x="120620" y="124039"/>
                  </a:cubicBezTo>
                  <a:cubicBezTo>
                    <a:pt x="127891" y="95824"/>
                    <a:pt x="142650" y="81716"/>
                    <a:pt x="164897" y="81716"/>
                  </a:cubicBezTo>
                  <a:cubicBezTo>
                    <a:pt x="177377" y="81716"/>
                    <a:pt x="186818" y="84049"/>
                    <a:pt x="193221" y="88715"/>
                  </a:cubicBezTo>
                  <a:lnTo>
                    <a:pt x="197616" y="88715"/>
                  </a:lnTo>
                  <a:lnTo>
                    <a:pt x="197616" y="51601"/>
                  </a:lnTo>
                  <a:cubicBezTo>
                    <a:pt x="187849" y="48346"/>
                    <a:pt x="178082" y="46718"/>
                    <a:pt x="168315" y="46718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161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0C6AD7A-25C3-4CCC-901C-8ADB1E455016}"/>
              </a:ext>
            </a:extLst>
          </p:cNvPr>
          <p:cNvSpPr txBox="1">
            <a:spLocks/>
          </p:cNvSpPr>
          <p:nvPr/>
        </p:nvSpPr>
        <p:spPr>
          <a:xfrm>
            <a:off x="503428" y="519018"/>
            <a:ext cx="1447800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目　次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E333A-4E57-4808-8E15-FD52B864275C}"/>
              </a:ext>
            </a:extLst>
          </p:cNvPr>
          <p:cNvSpPr txBox="1"/>
          <p:nvPr/>
        </p:nvSpPr>
        <p:spPr>
          <a:xfrm>
            <a:off x="1715125" y="493441"/>
            <a:ext cx="6840000" cy="518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１</a:t>
            </a:r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.</a:t>
            </a: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インストール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92075" algn="dist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en-US" altLang="ja-JP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1-A 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インストールとは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…………………………………… 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4</a:t>
            </a:r>
          </a:p>
          <a:p>
            <a:pPr marL="92075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  <a:p>
            <a:pPr marL="92075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en-US" altLang="ja-JP" sz="2400" b="1" spc="-10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    </a:t>
            </a: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２．</a:t>
            </a:r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Android</a:t>
            </a:r>
          </a:p>
          <a:p>
            <a:pPr marL="92075" algn="dist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2-A Play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ストアからインストール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 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6</a:t>
            </a:r>
          </a:p>
          <a:p>
            <a:pPr marL="92075" algn="dist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2-B 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アプリの名前から探してインストール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 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7</a:t>
            </a:r>
          </a:p>
          <a:p>
            <a:pPr marL="92075" algn="dist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2-C 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カテゴリから探してインストール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 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8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algn="dist"/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３</a:t>
            </a:r>
            <a:r>
              <a:rPr lang="ja-JP" altLang="en-US" sz="2400" b="1" spc="-10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．</a:t>
            </a:r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iPhone</a:t>
            </a:r>
          </a:p>
          <a:p>
            <a:pPr marL="536575" algn="dist">
              <a:lnSpc>
                <a:spcPct val="150000"/>
              </a:lnSpc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3-A App Store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からインストール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 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10</a:t>
            </a:r>
          </a:p>
          <a:p>
            <a:pPr marL="536575" algn="dist">
              <a:lnSpc>
                <a:spcPct val="150000"/>
              </a:lnSpc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3-B 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アプリの名前から探してインストール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 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11</a:t>
            </a:r>
          </a:p>
          <a:p>
            <a:pPr marL="536575" algn="dist">
              <a:lnSpc>
                <a:spcPct val="150000"/>
              </a:lnSpc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3-C 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カテゴリから探してインストール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 P13</a:t>
            </a:r>
          </a:p>
        </p:txBody>
      </p:sp>
      <p:pic>
        <p:nvPicPr>
          <p:cNvPr id="10" name="Picture 2" descr="スマートフォンを使っているうさぎのキャラクター">
            <a:extLst>
              <a:ext uri="{FF2B5EF4-FFF2-40B4-BE49-F238E27FC236}">
                <a16:creationId xmlns:a16="http://schemas.microsoft.com/office/drawing/2014/main" id="{E08441E6-5697-4F47-90D3-83E4451B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1690311" y="1628800"/>
            <a:ext cx="720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152464FB-BC53-0A1F-9B21-62E9FA26EA9F}"/>
              </a:ext>
            </a:extLst>
          </p:cNvPr>
          <p:cNvCxnSpPr/>
          <p:nvPr/>
        </p:nvCxnSpPr>
        <p:spPr>
          <a:xfrm>
            <a:off x="1690311" y="3789040"/>
            <a:ext cx="720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46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620401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1</a:t>
            </a:r>
            <a:endParaRPr lang="ja-JP" altLang="en-US" sz="14000" dirty="0">
              <a:solidFill>
                <a:srgbClr val="00965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ja-JP" sz="4800" dirty="0">
                <a:solidFill>
                  <a:srgbClr val="009650"/>
                </a:solidFill>
              </a:rPr>
              <a:t> </a:t>
            </a:r>
            <a:r>
              <a:rPr lang="ja-JP" altLang="en-US" sz="4800" dirty="0">
                <a:solidFill>
                  <a:srgbClr val="009650"/>
                </a:solidFill>
              </a:rPr>
              <a:t>インストールとは</a:t>
            </a:r>
            <a:endParaRPr lang="en-US" altLang="ja-JP" sz="4800" dirty="0">
              <a:solidFill>
                <a:srgbClr val="009650"/>
              </a:solidFill>
            </a:endParaRPr>
          </a:p>
        </p:txBody>
      </p:sp>
      <p:pic>
        <p:nvPicPr>
          <p:cNvPr id="5" name="Picture 2" descr="スマートフォンを使っているうさぎのキャラクター">
            <a:extLst>
              <a:ext uri="{FF2B5EF4-FFF2-40B4-BE49-F238E27FC236}">
                <a16:creationId xmlns:a16="http://schemas.microsoft.com/office/drawing/2014/main" id="{E08441E6-5697-4F47-90D3-83E4451B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6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1-A</a:t>
            </a:r>
            <a:endParaRPr lang="en-US" sz="3600" dirty="0"/>
          </a:p>
        </p:txBody>
      </p:sp>
      <p:sp>
        <p:nvSpPr>
          <p:cNvPr id="85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67718" y="207278"/>
            <a:ext cx="3467616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br>
              <a:rPr kumimoji="0" lang="ja-JP" altLang="en-US" sz="1800" kern="0" dirty="0"/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インストールとは</a:t>
            </a:r>
            <a:endParaRPr kumimoji="0" lang="ja-JP" altLang="en-US" kern="0" dirty="0"/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AE236636-3BDC-4D3E-BEBD-EFB93AB6F4C8}"/>
              </a:ext>
            </a:extLst>
          </p:cNvPr>
          <p:cNvSpPr txBox="1"/>
          <p:nvPr/>
        </p:nvSpPr>
        <p:spPr>
          <a:xfrm>
            <a:off x="548632" y="1916832"/>
            <a:ext cx="7479752" cy="3568542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/>
          <a:p>
            <a:pPr marR="3258">
              <a:lnSpc>
                <a:spcPct val="120000"/>
              </a:lnSpc>
            </a:pPr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インストールとは、</a:t>
            </a: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スマートフォン等のデジタル機器に、</a:t>
            </a: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アプリケーション等のソフトウェアを</a:t>
            </a: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取り込んで使えるようにすること。</a:t>
            </a: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R="3258">
              <a:lnSpc>
                <a:spcPct val="120000"/>
              </a:lnSpc>
            </a:pP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R="3258">
              <a:lnSpc>
                <a:spcPct val="120000"/>
              </a:lnSpc>
            </a:pP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はじめから入っている機能以外にも</a:t>
            </a: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ご自身の使い方にあわせて、</a:t>
            </a: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スマートフォンを自分好みにすることができます。</a:t>
            </a:r>
          </a:p>
        </p:txBody>
      </p:sp>
      <p:pic>
        <p:nvPicPr>
          <p:cNvPr id="10" name="図 9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25A9C10C-4530-249B-61A6-88374BA8C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208" y="2276872"/>
            <a:ext cx="1400741" cy="21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6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620401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2</a:t>
            </a:r>
            <a:endParaRPr lang="ja-JP" altLang="en-US" sz="14000" dirty="0">
              <a:solidFill>
                <a:srgbClr val="00965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ja-JP" sz="4800" dirty="0">
                <a:solidFill>
                  <a:srgbClr val="009650"/>
                </a:solidFill>
              </a:rPr>
              <a:t> Android</a:t>
            </a:r>
            <a:r>
              <a:rPr lang="ja-JP" altLang="en-US" sz="4800" dirty="0">
                <a:solidFill>
                  <a:srgbClr val="009650"/>
                </a:solidFill>
              </a:rPr>
              <a:t>の場合</a:t>
            </a:r>
            <a:endParaRPr lang="en-US" altLang="ja-JP" sz="4800" dirty="0">
              <a:solidFill>
                <a:srgbClr val="009650"/>
              </a:solidFill>
            </a:endParaRPr>
          </a:p>
        </p:txBody>
      </p:sp>
      <p:pic>
        <p:nvPicPr>
          <p:cNvPr id="5" name="Picture 2" descr="スマートフォンを使っているうさぎのキャラクター">
            <a:extLst>
              <a:ext uri="{FF2B5EF4-FFF2-40B4-BE49-F238E27FC236}">
                <a16:creationId xmlns:a16="http://schemas.microsoft.com/office/drawing/2014/main" id="{E08441E6-5697-4F47-90D3-83E4451B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36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7A71A34C-47A1-4249-1576-EB7D55D28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057" y="2438401"/>
            <a:ext cx="3839735" cy="3839735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733276" y="4028187"/>
            <a:ext cx="5040000" cy="28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31034"/>
            <a:ext cx="8384676" cy="360000"/>
          </a:xfrm>
        </p:spPr>
        <p:txBody>
          <a:bodyPr>
            <a:noAutofit/>
          </a:bodyPr>
          <a:lstStyle/>
          <a:p>
            <a:r>
              <a:rPr lang="en-US" altLang="ja-JP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r>
              <a:rPr lang="ja-JP" altLang="en-US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ストアからアプリをインストールしましょう。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2-A</a:t>
            </a:r>
            <a:endParaRPr lang="en-US" sz="3600" dirty="0"/>
          </a:p>
        </p:txBody>
      </p:sp>
      <p:sp>
        <p:nvSpPr>
          <p:cNvPr id="85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67718" y="207278"/>
            <a:ext cx="5611601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アプリの追加の仕方</a:t>
            </a:r>
            <a:br>
              <a:rPr kumimoji="0" lang="ja-JP" altLang="en-US" sz="1800" kern="0" dirty="0"/>
            </a:b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ストアからインストール</a:t>
            </a:r>
            <a:endParaRPr kumimoji="0" lang="ja-JP" altLang="en-US" kern="0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33880" y="191135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285563" y="1947610"/>
            <a:ext cx="28800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600" b="1" spc="-80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ホーム画面で</a:t>
            </a:r>
            <a:endParaRPr lang="en-US" altLang="ja-JP" sz="1600" b="1" spc="-80" dirty="0">
              <a:latin typeface="メイリオ" panose="020B0604030504040204" pitchFamily="50" charset="-128"/>
              <a:ea typeface="メイリオ" panose="020B0604030504040204" pitchFamily="50" charset="-128"/>
              <a:cs typeface="IPAexGothic"/>
            </a:endParaRPr>
          </a:p>
          <a:p>
            <a:r>
              <a:rPr lang="en-US" altLang="ja-JP" sz="1600" b="1" spc="-80" dirty="0">
                <a:latin typeface="メイリオ"/>
                <a:ea typeface="メイリオ"/>
                <a:cs typeface="IPAexGothic"/>
              </a:rPr>
              <a:t>｢Play</a:t>
            </a:r>
            <a:r>
              <a:rPr lang="ja-JP" altLang="en-US" sz="1600" b="1" spc="-80" dirty="0">
                <a:latin typeface="メイリオ"/>
                <a:ea typeface="メイリオ"/>
                <a:cs typeface="IPAexGothic"/>
              </a:rPr>
              <a:t>ストア</a:t>
            </a:r>
            <a:r>
              <a:rPr lang="en-US" altLang="ja-JP" sz="1600" b="1" spc="-80" dirty="0">
                <a:latin typeface="メイリオ"/>
                <a:ea typeface="メイリオ"/>
                <a:cs typeface="IPAexGothic"/>
              </a:rPr>
              <a:t>｣      </a:t>
            </a:r>
            <a:r>
              <a:rPr lang="ja-JP" altLang="en-US" sz="1600" b="1" spc="-80" dirty="0">
                <a:latin typeface="メイリオ"/>
                <a:ea typeface="メイリオ"/>
                <a:cs typeface="IPAexGothic"/>
              </a:rPr>
              <a:t>を押す</a:t>
            </a:r>
            <a:endParaRPr lang="ja-JP" altLang="en-US" sz="1600" b="1" dirty="0">
              <a:latin typeface="メイリオ"/>
              <a:ea typeface="メイリオ"/>
              <a:cs typeface="IPAexGothic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AE236636-3BDC-4D3E-BEBD-EFB93AB6F4C8}"/>
              </a:ext>
            </a:extLst>
          </p:cNvPr>
          <p:cNvSpPr txBox="1"/>
          <p:nvPr/>
        </p:nvSpPr>
        <p:spPr>
          <a:xfrm>
            <a:off x="513619" y="2211332"/>
            <a:ext cx="5292000" cy="1264065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/>
          <a:p>
            <a:pPr marR="3258">
              <a:lnSpc>
                <a:spcPct val="120000"/>
              </a:lnSpc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Play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ス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ト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ア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か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ら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は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色</a:t>
            </a:r>
            <a:r>
              <a:rPr lang="ja-JP" altLang="en-US" sz="1600" b="1" spc="-1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々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なアプリ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が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入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手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で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き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、</a:t>
            </a:r>
            <a:endParaRPr lang="en-US" altLang="ja-JP" sz="1600" b="1" spc="-6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こ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こから入手できる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ア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プ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リ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は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全て</a:t>
            </a:r>
            <a:r>
              <a:rPr lang="en-US" altLang="ja-JP" sz="16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Google</a:t>
            </a:r>
            <a:r>
              <a:rPr lang="ja-JP" altLang="en-US" sz="16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社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の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認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証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を</a:t>
            </a:r>
            <a:endParaRPr lang="en-US" altLang="ja-JP" sz="1600" b="1" spc="3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得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て</a:t>
            </a:r>
            <a:r>
              <a:rPr lang="ja-JP" altLang="en-US" sz="1600" b="1" spc="-1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い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ま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す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ので 安全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が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保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証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さ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れ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て</a:t>
            </a:r>
            <a:r>
              <a:rPr lang="ja-JP" altLang="en-US" sz="1600" b="1" spc="-1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い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ま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す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。</a:t>
            </a:r>
            <a:endParaRPr lang="en-US" altLang="ja-JP" sz="1600" b="1" spc="3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な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お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有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料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と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無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料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の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ア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プ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リが</a:t>
            </a:r>
            <a:r>
              <a:rPr lang="ja-JP" altLang="en-US" sz="1600" b="1" spc="-1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あ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り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ま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す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の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でご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注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意下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さ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い。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</p:txBody>
      </p:sp>
      <p:graphicFrame>
        <p:nvGraphicFramePr>
          <p:cNvPr id="92" name="object 7">
            <a:extLst>
              <a:ext uri="{FF2B5EF4-FFF2-40B4-BE49-F238E27FC236}">
                <a16:creationId xmlns:a16="http://schemas.microsoft.com/office/drawing/2014/main" id="{68C7B20D-4E06-4A73-BB9B-0B7DC60C7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428112"/>
              </p:ext>
            </p:extLst>
          </p:nvPr>
        </p:nvGraphicFramePr>
        <p:xfrm>
          <a:off x="729333" y="4020808"/>
          <a:ext cx="5040000" cy="15077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3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505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Bef>
                          <a:spcPts val="40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アイコン</a:t>
                      </a:r>
                      <a:endParaRPr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Bef>
                          <a:spcPts val="405"/>
                        </a:spcBef>
                        <a:tabLst/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概要</a:t>
                      </a:r>
                      <a:endParaRPr lang="en-US" altLang="ja-JP"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Bef>
                          <a:spcPts val="40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アプリ</a:t>
                      </a:r>
                      <a:endParaRPr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25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ct val="15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en-US" altLang="ja-JP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Play</a:t>
                      </a:r>
                      <a:r>
                        <a:rPr lang="ja-JP" altLang="en-US" sz="1200" b="1" spc="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ス</a:t>
                      </a:r>
                      <a:r>
                        <a:rPr lang="ja-JP" altLang="en-US" sz="1200" b="1" spc="1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トア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に行き、</a:t>
                      </a:r>
                      <a:endParaRPr lang="en-US" altLang="ja-JP"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algn="l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アプ</a:t>
                      </a:r>
                      <a:r>
                        <a:rPr lang="ja-JP" altLang="en-US" sz="1200" b="1" i="0" spc="-750" baseline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リ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（無料</a:t>
                      </a:r>
                      <a:r>
                        <a:rPr lang="ja-JP" altLang="en-US" sz="1200" b="1" i="0" spc="-750" baseline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）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を</a:t>
                      </a:r>
                      <a:endParaRPr lang="en-US" altLang="ja-JP"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algn="l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インストールしてみましょう</a:t>
                      </a:r>
                      <a:endParaRPr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12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50000"/>
                        </a:lnSpc>
                        <a:spcBef>
                          <a:spcPts val="155"/>
                        </a:spcBef>
                      </a:pPr>
                      <a:r>
                        <a:rPr 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Play</a:t>
                      </a:r>
                      <a:r>
                        <a:rPr lang="en-US" altLang="ja-JP" sz="1200" b="1" i="0" spc="-6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ス</a:t>
                      </a:r>
                      <a:r>
                        <a:rPr lang="ja-JP" altLang="en-US" sz="1200" b="1" i="0" spc="-15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ト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</a:t>
                      </a:r>
                      <a:endParaRPr lang="en-US" altLang="ja-JP"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mr-IN" altLang="ja-JP" sz="1200" b="1" i="0" dirty="0" err="1">
                          <a:latin typeface="Meiryo" charset="-128"/>
                          <a:ea typeface="Meiryo" charset="-128"/>
                          <a:cs typeface="Meiryo" charset="-128"/>
                        </a:rPr>
                        <a:t>Google</a:t>
                      </a:r>
                      <a:endParaRPr lang="en-US" altLang="ja-JP"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mr-IN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(</a:t>
                      </a: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Ver</a:t>
                      </a:r>
                      <a:r>
                        <a:rPr lang="mr-IN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3</a:t>
                      </a: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5</a:t>
                      </a:r>
                      <a:r>
                        <a:rPr lang="mr-IN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.</a:t>
                      </a: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6</a:t>
                      </a:r>
                      <a:r>
                        <a:rPr lang="mr-IN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.1</a:t>
                      </a: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1</a:t>
                      </a:r>
                      <a:r>
                        <a:rPr lang="mr-IN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-21)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ja-JP" altLang="mr-IN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無料</a:t>
                      </a:r>
                      <a:endParaRPr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12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図 6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C059D5A6-1E72-C549-0E89-4930D0FC3D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4399" y="2721672"/>
            <a:ext cx="1534337" cy="3204117"/>
          </a:xfrm>
          <a:prstGeom prst="rect">
            <a:avLst/>
          </a:prstGeom>
        </p:spPr>
      </p:pic>
      <p:pic>
        <p:nvPicPr>
          <p:cNvPr id="11" name="図 10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E58D23F0-7CFC-E17F-2A54-6F08942FF0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213" y="4459440"/>
            <a:ext cx="935110" cy="918704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E350A39-F134-DD23-0E69-C25EFCB83710}"/>
              </a:ext>
            </a:extLst>
          </p:cNvPr>
          <p:cNvSpPr/>
          <p:nvPr/>
        </p:nvSpPr>
        <p:spPr>
          <a:xfrm>
            <a:off x="6945890" y="4586360"/>
            <a:ext cx="362414" cy="3824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図形グループ 21">
            <a:extLst>
              <a:ext uri="{FF2B5EF4-FFF2-40B4-BE49-F238E27FC236}">
                <a16:creationId xmlns:a16="http://schemas.microsoft.com/office/drawing/2014/main" id="{1B59008E-D607-F5CF-A957-A3C90C389EF2}"/>
              </a:ext>
            </a:extLst>
          </p:cNvPr>
          <p:cNvGrpSpPr/>
          <p:nvPr/>
        </p:nvGrpSpPr>
        <p:grpSpPr>
          <a:xfrm>
            <a:off x="6734744" y="4378059"/>
            <a:ext cx="296587" cy="293005"/>
            <a:chOff x="2897417" y="3995693"/>
            <a:chExt cx="296587" cy="293005"/>
          </a:xfrm>
        </p:grpSpPr>
        <p:sp>
          <p:nvSpPr>
            <p:cNvPr id="16" name="円/楕円 22">
              <a:extLst>
                <a:ext uri="{FF2B5EF4-FFF2-40B4-BE49-F238E27FC236}">
                  <a16:creationId xmlns:a16="http://schemas.microsoft.com/office/drawing/2014/main" id="{59D85A9B-BBE0-59DA-9E88-C5CEABB77EA8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2BE110DA-E181-7531-20A3-DF49361A9A90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3" name="図 2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F8CA1EC6-1C3F-559E-BE05-21E1CA4667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4685" y="2206658"/>
            <a:ext cx="269359" cy="26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3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142E4F-C1FC-4ED3-DAC5-2D03C07FDD5F}"/>
              </a:ext>
            </a:extLst>
          </p:cNvPr>
          <p:cNvSpPr txBox="1"/>
          <p:nvPr/>
        </p:nvSpPr>
        <p:spPr>
          <a:xfrm>
            <a:off x="3500157" y="1841186"/>
            <a:ext cx="28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500" b="1" kern="100" spc="-16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マイナポータル</a:t>
            </a:r>
            <a:r>
              <a:rPr lang="en-US" altLang="ja-JP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と</a:t>
            </a:r>
            <a:endParaRPr lang="en-US" altLang="ja-JP" sz="15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入力し検索</a:t>
            </a:r>
            <a:endParaRPr lang="en-US" altLang="ja-JP" sz="15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5" name="図 34" descr="「インストール」ボタンが表示されたアプリの紹介画面の画像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34" y="2704729"/>
            <a:ext cx="1642826" cy="342469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図 4" descr="「Playストア」のホーム画面の画像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3" y="2704729"/>
            <a:ext cx="1651434" cy="3400423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図 2" descr="「開く」ボタンが表示されたアプリのインストール完了画面の画像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48" y="2716862"/>
            <a:ext cx="1642826" cy="342469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6345"/>
            <a:ext cx="7160935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アプリの追加の仕方</a:t>
            </a:r>
            <a:br>
              <a:rPr kumimoji="0" lang="ja-JP" altLang="en-US" sz="1800" kern="0" dirty="0"/>
            </a:b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の名前から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探してインストール</a:t>
            </a:r>
            <a:endParaRPr kumimoji="0" lang="ja-JP" altLang="en-US" kern="0" spc="-150" dirty="0"/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0172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インストールしたいアプリの名前が分かっている場合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2-B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500157" y="2393697"/>
            <a:ext cx="2880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イ</a:t>
            </a:r>
            <a:r>
              <a:rPr lang="ja-JP" altLang="en-US" sz="15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ン</a:t>
            </a:r>
            <a:r>
              <a:rPr lang="ja-JP" altLang="en-US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ス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ト</a:t>
            </a:r>
            <a:r>
              <a:rPr lang="ja-JP" altLang="en-US" sz="1500" b="1" spc="-35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ー</a:t>
            </a:r>
            <a:r>
              <a:rPr lang="ja-JP" altLang="en-US" sz="15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ル</a:t>
            </a:r>
            <a:r>
              <a:rPr lang="en-US" altLang="ja-JP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を押す</a:t>
            </a:r>
            <a:endParaRPr lang="en-US" altLang="ja-JP" sz="15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70999" y="225907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997194" y="2246840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60495" y="2366703"/>
            <a:ext cx="25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検索ボックスを押す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986040" y="178017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440380" y="1841186"/>
            <a:ext cx="2880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インストールが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完了</a:t>
            </a:r>
            <a:r>
              <a:rPr lang="ja-JP" altLang="en-US" sz="1500" b="1" spc="1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したら</a:t>
            </a:r>
            <a:r>
              <a:rPr lang="en-US" altLang="ja-JP" sz="15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開く</a:t>
            </a:r>
            <a:r>
              <a: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500" b="1" spc="22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endParaRPr lang="en-US" altLang="ja-JP" sz="1500" b="1" spc="22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押すと</a:t>
            </a:r>
            <a:r>
              <a:rPr lang="ja-JP" altLang="en-US" sz="15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ア</a:t>
            </a:r>
            <a:r>
              <a:rPr lang="ja-JP" altLang="en-US" sz="15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プ</a:t>
            </a:r>
            <a:r>
              <a:rPr lang="ja-JP" altLang="en-US" sz="1500" b="1" spc="-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リが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起動</a:t>
            </a:r>
            <a:endParaRPr lang="ja-JP" altLang="en-US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997194" y="178017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58" name="図 57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3F69D19-982D-49AA-8381-00403FBE58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0" t="13264" r="1864" b="73364"/>
          <a:stretch/>
        </p:blipFill>
        <p:spPr>
          <a:xfrm>
            <a:off x="7434724" y="3146312"/>
            <a:ext cx="697656" cy="457200"/>
          </a:xfrm>
          <a:prstGeom prst="rect">
            <a:avLst/>
          </a:prstGeom>
          <a:ln>
            <a:noFill/>
          </a:ln>
        </p:spPr>
      </p:pic>
      <p:pic>
        <p:nvPicPr>
          <p:cNvPr id="90" name="図 89" descr="検索ボックスに表示された「マイナポータル」を表示した画像">
            <a:extLst>
              <a:ext uri="{FF2B5EF4-FFF2-40B4-BE49-F238E27FC236}">
                <a16:creationId xmlns:a16="http://schemas.microsoft.com/office/drawing/2014/main" id="{07A99C13-2255-4555-AE08-5396174A45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156" y="4035241"/>
            <a:ext cx="2195463" cy="2095866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7" name="正方形/長方形 36"/>
          <p:cNvSpPr>
            <a:spLocks/>
          </p:cNvSpPr>
          <p:nvPr/>
        </p:nvSpPr>
        <p:spPr>
          <a:xfrm>
            <a:off x="1251309" y="2867513"/>
            <a:ext cx="979903" cy="27188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>
            <a:spLocks/>
          </p:cNvSpPr>
          <p:nvPr/>
        </p:nvSpPr>
        <p:spPr>
          <a:xfrm>
            <a:off x="1222188" y="4065404"/>
            <a:ext cx="1134643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>
            <a:spLocks/>
          </p:cNvSpPr>
          <p:nvPr/>
        </p:nvSpPr>
        <p:spPr>
          <a:xfrm>
            <a:off x="4678958" y="3247595"/>
            <a:ext cx="619563" cy="24532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>
            <a:spLocks/>
          </p:cNvSpPr>
          <p:nvPr/>
        </p:nvSpPr>
        <p:spPr>
          <a:xfrm>
            <a:off x="7628380" y="3224666"/>
            <a:ext cx="504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3" name="図形グループ 62"/>
          <p:cNvGrpSpPr/>
          <p:nvPr/>
        </p:nvGrpSpPr>
        <p:grpSpPr>
          <a:xfrm>
            <a:off x="7335055" y="3061432"/>
            <a:ext cx="296586" cy="293005"/>
            <a:chOff x="5878361" y="3995693"/>
            <a:chExt cx="296586" cy="293005"/>
          </a:xfrm>
        </p:grpSpPr>
        <p:sp>
          <p:nvSpPr>
            <p:cNvPr id="64" name="円/楕円 63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" name="図形グループ 66"/>
          <p:cNvGrpSpPr/>
          <p:nvPr/>
        </p:nvGrpSpPr>
        <p:grpSpPr>
          <a:xfrm>
            <a:off x="4516176" y="3060527"/>
            <a:ext cx="296586" cy="293005"/>
            <a:chOff x="5101121" y="3995693"/>
            <a:chExt cx="296586" cy="293005"/>
          </a:xfrm>
        </p:grpSpPr>
        <p:sp>
          <p:nvSpPr>
            <p:cNvPr id="69" name="円/楕円 68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7" name="図形グループ 76"/>
          <p:cNvGrpSpPr/>
          <p:nvPr/>
        </p:nvGrpSpPr>
        <p:grpSpPr>
          <a:xfrm>
            <a:off x="996610" y="3842741"/>
            <a:ext cx="296586" cy="293005"/>
            <a:chOff x="4232441" y="3995693"/>
            <a:chExt cx="296586" cy="293005"/>
          </a:xfrm>
        </p:grpSpPr>
        <p:sp>
          <p:nvSpPr>
            <p:cNvPr id="78" name="円/楕円 77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0" name="図形グループ 79"/>
          <p:cNvGrpSpPr/>
          <p:nvPr/>
        </p:nvGrpSpPr>
        <p:grpSpPr>
          <a:xfrm>
            <a:off x="991834" y="2685112"/>
            <a:ext cx="296586" cy="293005"/>
            <a:chOff x="3546641" y="3995693"/>
            <a:chExt cx="296586" cy="293005"/>
          </a:xfrm>
        </p:grpSpPr>
        <p:sp>
          <p:nvSpPr>
            <p:cNvPr id="81" name="円/楕円 80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矢印: 右 6">
            <a:extLst>
              <a:ext uri="{FF2B5EF4-FFF2-40B4-BE49-F238E27FC236}">
                <a16:creationId xmlns:a16="http://schemas.microsoft.com/office/drawing/2014/main" id="{7598341A-92F6-F4DB-D05D-EA8240A2CD79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ECA21E0A-2401-BBDA-D291-9B10F75AA59A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E61C505-AD62-8C88-FB62-79E09B51DEB3}"/>
              </a:ext>
            </a:extLst>
          </p:cNvPr>
          <p:cNvSpPr/>
          <p:nvPr/>
        </p:nvSpPr>
        <p:spPr>
          <a:xfrm rot="5400000">
            <a:off x="1444812" y="3385385"/>
            <a:ext cx="448532" cy="306901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037F45-EA83-522D-8EC2-F74E03D0F44F}"/>
              </a:ext>
            </a:extLst>
          </p:cNvPr>
          <p:cNvSpPr txBox="1"/>
          <p:nvPr/>
        </p:nvSpPr>
        <p:spPr>
          <a:xfrm>
            <a:off x="370999" y="1818831"/>
            <a:ext cx="267924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1400" b="1" kern="100" dirty="0">
                <a:solidFill>
                  <a:srgbClr val="009650"/>
                </a:solidFill>
                <a:latin typeface="メイリオ"/>
                <a:ea typeface="メイリオ"/>
                <a:cs typeface="Times New Roman"/>
              </a:rPr>
              <a:t>(</a:t>
            </a:r>
            <a:r>
              <a:rPr lang="ja-JP" altLang="en-US" sz="1400" b="1" kern="100" dirty="0">
                <a:solidFill>
                  <a:srgbClr val="009650"/>
                </a:solidFill>
                <a:latin typeface="メイリオ"/>
                <a:ea typeface="メイリオ"/>
                <a:cs typeface="Times New Roman"/>
              </a:rPr>
              <a:t>例</a:t>
            </a:r>
            <a:r>
              <a:rPr lang="en-US" altLang="ja-JP" sz="1400" b="1" kern="100" dirty="0">
                <a:solidFill>
                  <a:srgbClr val="009650"/>
                </a:solidFill>
                <a:latin typeface="メイリオ"/>
                <a:ea typeface="メイリオ"/>
                <a:cs typeface="Times New Roman"/>
              </a:rPr>
              <a:t>)「</a:t>
            </a:r>
            <a:r>
              <a:rPr lang="en-US" altLang="ja-JP" sz="1400" b="1" kern="100" dirty="0" err="1">
                <a:solidFill>
                  <a:srgbClr val="009650"/>
                </a:solidFill>
                <a:latin typeface="メイリオ"/>
                <a:ea typeface="メイリオ"/>
                <a:cs typeface="Times New Roman"/>
              </a:rPr>
              <a:t>マイナポータル</a:t>
            </a:r>
            <a:r>
              <a:rPr lang="en-US" altLang="ja-JP" sz="1400" b="1" kern="100" dirty="0">
                <a:solidFill>
                  <a:srgbClr val="009650"/>
                </a:solidFill>
                <a:latin typeface="メイリオ"/>
                <a:ea typeface="メイリオ"/>
                <a:cs typeface="Times New Roman"/>
              </a:rPr>
              <a:t>」</a:t>
            </a:r>
          </a:p>
          <a:p>
            <a:r>
              <a:rPr lang="ja-JP" altLang="en-US" sz="1400" b="1" kern="100" dirty="0">
                <a:solidFill>
                  <a:srgbClr val="009650"/>
                </a:solidFill>
                <a:latin typeface="メイリオ"/>
                <a:ea typeface="メイリオ"/>
                <a:cs typeface="Times New Roman"/>
              </a:rPr>
              <a:t>　　　をインストールする場合</a:t>
            </a:r>
            <a:endParaRPr lang="en-US" altLang="ja-JP" sz="1400" b="1" kern="100" dirty="0">
              <a:solidFill>
                <a:srgbClr val="009650"/>
              </a:solidFill>
              <a:latin typeface="メイリオ"/>
              <a:ea typeface="メイリオ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700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6324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 descr="「インストール」ボタンが表示されたアプリの紹介画面の画像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42" y="2970418"/>
            <a:ext cx="1618686" cy="288000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5" name="図 124" descr="「Playストア」のホーム画面の画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01" y="2984703"/>
            <a:ext cx="1620000" cy="288000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2603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カテゴリから探してみる。</a:t>
            </a:r>
            <a:endParaRPr lang="ja-JP" alt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2-C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869252" y="1931435"/>
            <a:ext cx="19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カテゴリの画面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が表示されたら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ツール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r>
              <a:rPr lang="ja-JP" altLang="en-US" sz="1600" b="1" spc="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押す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5427" y="1860920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433216" y="186091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81463" y="1950097"/>
            <a:ext cx="183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カテゴリ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を押す</a:t>
            </a:r>
            <a:endParaRPr lang="ja-JP" altLang="en-US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839344" y="1931435"/>
            <a:ext cx="19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目的の</a:t>
            </a:r>
            <a:endParaRPr lang="en-US" altLang="ja-JP" sz="1600" b="1" spc="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en-US" altLang="ja-JP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マイナ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ポータル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アプリ</a:t>
            </a:r>
            <a:r>
              <a:rPr lang="ja-JP" altLang="en-US" sz="1600" b="1" spc="22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押す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03308" y="186091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6822" y="2531156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819362" y="5872362"/>
            <a:ext cx="19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pc="-16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以降は前のページと同じです</a:t>
            </a:r>
            <a:endParaRPr lang="ja-JP" altLang="en-US" sz="10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8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67718" y="207278"/>
            <a:ext cx="6340197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アプリの追加の仕方</a:t>
            </a:r>
            <a:br>
              <a:rPr kumimoji="0" lang="ja-JP" altLang="en-US" sz="1800" kern="0" dirty="0"/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カテゴリから探してインストール</a:t>
            </a:r>
            <a:endParaRPr kumimoji="0" lang="ja-JP" altLang="en-US" kern="0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827004" y="1937819"/>
            <a:ext cx="19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インストール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spc="22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endParaRPr lang="en-US" altLang="ja-JP" sz="1600" b="1" spc="22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押し</a:t>
            </a:r>
            <a:r>
              <a:rPr lang="ja-JP" altLang="en-US" sz="16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て</a:t>
            </a:r>
            <a:endParaRPr lang="en-US" altLang="ja-JP" sz="1600" b="1" spc="-3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6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インストール開始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381060" y="1854461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2" name="正方形/長方形 141"/>
          <p:cNvSpPr/>
          <p:nvPr/>
        </p:nvSpPr>
        <p:spPr>
          <a:xfrm>
            <a:off x="1101798" y="3295189"/>
            <a:ext cx="540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正方形/長方形 145"/>
          <p:cNvSpPr/>
          <p:nvPr/>
        </p:nvSpPr>
        <p:spPr>
          <a:xfrm>
            <a:off x="1048296" y="5347437"/>
            <a:ext cx="540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7" name="図形グループ 146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843741" y="5129407"/>
            <a:ext cx="492443" cy="461665"/>
            <a:chOff x="7516281" y="2673548"/>
            <a:chExt cx="492443" cy="461665"/>
          </a:xfrm>
        </p:grpSpPr>
        <p:sp>
          <p:nvSpPr>
            <p:cNvPr id="148" name="円/楕円 147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正方形/長方形 148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59" name="正方形/長方形 58"/>
          <p:cNvSpPr/>
          <p:nvPr/>
        </p:nvSpPr>
        <p:spPr>
          <a:xfrm>
            <a:off x="7806902" y="3373176"/>
            <a:ext cx="792000" cy="3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71" name="図形グループ 70"/>
          <p:cNvGrpSpPr/>
          <p:nvPr/>
        </p:nvGrpSpPr>
        <p:grpSpPr>
          <a:xfrm>
            <a:off x="7655696" y="3224187"/>
            <a:ext cx="296586" cy="293005"/>
            <a:chOff x="5878361" y="3995693"/>
            <a:chExt cx="296586" cy="293005"/>
          </a:xfrm>
        </p:grpSpPr>
        <p:sp>
          <p:nvSpPr>
            <p:cNvPr id="73" name="円/楕円 72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" descr="アプリ一覧の中から｢マイナポータル｣アプリをタップしている画像">
            <a:extLst>
              <a:ext uri="{FF2B5EF4-FFF2-40B4-BE49-F238E27FC236}">
                <a16:creationId xmlns:a16="http://schemas.microsoft.com/office/drawing/2014/main" id="{A506C9C3-8C34-48E9-9D95-E779C1547B32}"/>
              </a:ext>
            </a:extLst>
          </p:cNvPr>
          <p:cNvGrpSpPr/>
          <p:nvPr/>
        </p:nvGrpSpPr>
        <p:grpSpPr>
          <a:xfrm>
            <a:off x="4770211" y="2970418"/>
            <a:ext cx="1703205" cy="2880000"/>
            <a:chOff x="4860032" y="2970418"/>
            <a:chExt cx="1703205" cy="288000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173" y="2970418"/>
              <a:ext cx="1618064" cy="28800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53" name="正方形/長方形 52"/>
            <p:cNvSpPr/>
            <p:nvPr/>
          </p:nvSpPr>
          <p:spPr>
            <a:xfrm>
              <a:off x="5004216" y="4161664"/>
              <a:ext cx="1512000" cy="324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4" name="図 63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5921309" y="4237337"/>
              <a:ext cx="473301" cy="540000"/>
            </a:xfrm>
            <a:prstGeom prst="rect">
              <a:avLst/>
            </a:prstGeom>
          </p:spPr>
        </p:pic>
        <p:grpSp>
          <p:nvGrpSpPr>
            <p:cNvPr id="75" name="図形グループ 74"/>
            <p:cNvGrpSpPr/>
            <p:nvPr/>
          </p:nvGrpSpPr>
          <p:grpSpPr>
            <a:xfrm>
              <a:off x="4860032" y="4016275"/>
              <a:ext cx="296586" cy="293005"/>
              <a:chOff x="5101121" y="3995693"/>
              <a:chExt cx="296586" cy="293005"/>
            </a:xfrm>
          </p:grpSpPr>
          <p:sp>
            <p:nvSpPr>
              <p:cNvPr id="76" name="円/楕円 75"/>
              <p:cNvSpPr/>
              <p:nvPr/>
            </p:nvSpPr>
            <p:spPr>
              <a:xfrm>
                <a:off x="510235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 76"/>
              <p:cNvSpPr/>
              <p:nvPr/>
            </p:nvSpPr>
            <p:spPr>
              <a:xfrm>
                <a:off x="510112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4224" y="102715"/>
                    </a:moveTo>
                    <a:lnTo>
                      <a:pt x="144224" y="158060"/>
                    </a:lnTo>
                    <a:lnTo>
                      <a:pt x="100924" y="158060"/>
                    </a:lnTo>
                    <a:close/>
                    <a:moveTo>
                      <a:pt x="149595" y="46392"/>
                    </a:moveTo>
                    <a:lnTo>
                      <a:pt x="62996" y="153991"/>
                    </a:lnTo>
                    <a:lnTo>
                      <a:pt x="62996" y="190616"/>
                    </a:lnTo>
                    <a:lnTo>
                      <a:pt x="144224" y="190616"/>
                    </a:lnTo>
                    <a:lnTo>
                      <a:pt x="144224" y="241078"/>
                    </a:lnTo>
                    <a:lnTo>
                      <a:pt x="187686" y="241078"/>
                    </a:lnTo>
                    <a:lnTo>
                      <a:pt x="187686" y="190616"/>
                    </a:lnTo>
                    <a:lnTo>
                      <a:pt x="212592" y="190616"/>
                    </a:lnTo>
                    <a:lnTo>
                      <a:pt x="212592" y="158060"/>
                    </a:lnTo>
                    <a:lnTo>
                      <a:pt x="187686" y="158060"/>
                    </a:lnTo>
                    <a:lnTo>
                      <a:pt x="187686" y="46392"/>
                    </a:ln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" name="グループ化 1" descr="カテゴリの画面の中から｢ツール｣をタップしている画像">
            <a:extLst>
              <a:ext uri="{FF2B5EF4-FFF2-40B4-BE49-F238E27FC236}">
                <a16:creationId xmlns:a16="http://schemas.microsoft.com/office/drawing/2014/main" id="{EBB6C5DF-D7E6-4BE9-9790-B990E3969971}"/>
              </a:ext>
            </a:extLst>
          </p:cNvPr>
          <p:cNvGrpSpPr/>
          <p:nvPr/>
        </p:nvGrpSpPr>
        <p:grpSpPr>
          <a:xfrm>
            <a:off x="2692124" y="2984703"/>
            <a:ext cx="1724220" cy="2880000"/>
            <a:chOff x="2851900" y="2974514"/>
            <a:chExt cx="1724220" cy="2880000"/>
          </a:xfrm>
        </p:grpSpPr>
        <p:pic>
          <p:nvPicPr>
            <p:cNvPr id="89" name="図 88">
              <a:extLst>
                <a:ext uri="{FF2B5EF4-FFF2-40B4-BE49-F238E27FC236}">
                  <a16:creationId xmlns:a16="http://schemas.microsoft.com/office/drawing/2014/main" id="{DBE0FDDB-D7EE-4E85-AFFD-0E0103BFD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120" y="2974514"/>
              <a:ext cx="1620000" cy="28800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38" name="正方形/長方形 137"/>
            <p:cNvSpPr/>
            <p:nvPr/>
          </p:nvSpPr>
          <p:spPr>
            <a:xfrm>
              <a:off x="2996941" y="3321024"/>
              <a:ext cx="1512000" cy="324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0" name="図 149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3467890" y="3453488"/>
              <a:ext cx="473301" cy="540000"/>
            </a:xfrm>
            <a:prstGeom prst="rect">
              <a:avLst/>
            </a:prstGeom>
          </p:spPr>
        </p:pic>
        <p:grpSp>
          <p:nvGrpSpPr>
            <p:cNvPr id="81" name="図形グループ 80"/>
            <p:cNvGrpSpPr/>
            <p:nvPr/>
          </p:nvGrpSpPr>
          <p:grpSpPr>
            <a:xfrm>
              <a:off x="2851900" y="3168363"/>
              <a:ext cx="296586" cy="293005"/>
              <a:chOff x="4232441" y="3995693"/>
              <a:chExt cx="296586" cy="293005"/>
            </a:xfrm>
          </p:grpSpPr>
          <p:sp>
            <p:nvSpPr>
              <p:cNvPr id="82" name="円/楕円 81"/>
              <p:cNvSpPr/>
              <p:nvPr/>
            </p:nvSpPr>
            <p:spPr>
              <a:xfrm>
                <a:off x="423367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 82"/>
              <p:cNvSpPr/>
              <p:nvPr/>
            </p:nvSpPr>
            <p:spPr>
              <a:xfrm>
                <a:off x="423244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7968" y="45253"/>
                    </a:moveTo>
                    <a:cubicBezTo>
                      <a:pt x="129194" y="45253"/>
                      <a:pt x="110420" y="50299"/>
                      <a:pt x="91645" y="60392"/>
                    </a:cubicBezTo>
                    <a:lnTo>
                      <a:pt x="91645" y="98320"/>
                    </a:lnTo>
                    <a:lnTo>
                      <a:pt x="96203" y="98320"/>
                    </a:lnTo>
                    <a:cubicBezTo>
                      <a:pt x="101087" y="93979"/>
                      <a:pt x="108575" y="89963"/>
                      <a:pt x="118667" y="86274"/>
                    </a:cubicBezTo>
                    <a:cubicBezTo>
                      <a:pt x="129302" y="82367"/>
                      <a:pt x="138743" y="80414"/>
                      <a:pt x="146991" y="80414"/>
                    </a:cubicBezTo>
                    <a:cubicBezTo>
                      <a:pt x="154045" y="80414"/>
                      <a:pt x="160230" y="81933"/>
                      <a:pt x="165548" y="84972"/>
                    </a:cubicBezTo>
                    <a:cubicBezTo>
                      <a:pt x="169997" y="87576"/>
                      <a:pt x="172222" y="92242"/>
                      <a:pt x="172222" y="98971"/>
                    </a:cubicBezTo>
                    <a:cubicBezTo>
                      <a:pt x="172222" y="106133"/>
                      <a:pt x="169536" y="111776"/>
                      <a:pt x="164164" y="115900"/>
                    </a:cubicBezTo>
                    <a:cubicBezTo>
                      <a:pt x="158793" y="120024"/>
                      <a:pt x="151603" y="122086"/>
                      <a:pt x="142596" y="122086"/>
                    </a:cubicBezTo>
                    <a:lnTo>
                      <a:pt x="125667" y="122086"/>
                    </a:lnTo>
                    <a:lnTo>
                      <a:pt x="125667" y="153339"/>
                    </a:lnTo>
                    <a:lnTo>
                      <a:pt x="144875" y="153339"/>
                    </a:lnTo>
                    <a:cubicBezTo>
                      <a:pt x="165385" y="153339"/>
                      <a:pt x="175640" y="162130"/>
                      <a:pt x="175640" y="179710"/>
                    </a:cubicBezTo>
                    <a:cubicBezTo>
                      <a:pt x="175640" y="189043"/>
                      <a:pt x="172656" y="196476"/>
                      <a:pt x="166687" y="202011"/>
                    </a:cubicBezTo>
                    <a:cubicBezTo>
                      <a:pt x="161153" y="207111"/>
                      <a:pt x="154045" y="209662"/>
                      <a:pt x="145363" y="209662"/>
                    </a:cubicBezTo>
                    <a:cubicBezTo>
                      <a:pt x="136356" y="209662"/>
                      <a:pt x="126562" y="207952"/>
                      <a:pt x="115981" y="204534"/>
                    </a:cubicBezTo>
                    <a:cubicBezTo>
                      <a:pt x="105400" y="201116"/>
                      <a:pt x="97289" y="197182"/>
                      <a:pt x="91645" y="192732"/>
                    </a:cubicBezTo>
                    <a:lnTo>
                      <a:pt x="86599" y="192732"/>
                    </a:lnTo>
                    <a:lnTo>
                      <a:pt x="86599" y="230660"/>
                    </a:lnTo>
                    <a:cubicBezTo>
                      <a:pt x="107218" y="240427"/>
                      <a:pt x="127023" y="245311"/>
                      <a:pt x="146014" y="245311"/>
                    </a:cubicBezTo>
                    <a:cubicBezTo>
                      <a:pt x="166850" y="245311"/>
                      <a:pt x="183888" y="239478"/>
                      <a:pt x="197127" y="227812"/>
                    </a:cubicBezTo>
                    <a:cubicBezTo>
                      <a:pt x="210367" y="216146"/>
                      <a:pt x="216987" y="201088"/>
                      <a:pt x="216987" y="182640"/>
                    </a:cubicBezTo>
                    <a:cubicBezTo>
                      <a:pt x="216987" y="157029"/>
                      <a:pt x="203856" y="142270"/>
                      <a:pt x="177594" y="138364"/>
                    </a:cubicBezTo>
                    <a:lnTo>
                      <a:pt x="177594" y="136410"/>
                    </a:lnTo>
                    <a:cubicBezTo>
                      <a:pt x="187795" y="135325"/>
                      <a:pt x="196151" y="131418"/>
                      <a:pt x="202662" y="124690"/>
                    </a:cubicBezTo>
                    <a:cubicBezTo>
                      <a:pt x="209716" y="117311"/>
                      <a:pt x="213243" y="107869"/>
                      <a:pt x="213243" y="96366"/>
                    </a:cubicBezTo>
                    <a:cubicBezTo>
                      <a:pt x="213243" y="80088"/>
                      <a:pt x="206243" y="66957"/>
                      <a:pt x="192244" y="56973"/>
                    </a:cubicBezTo>
                    <a:cubicBezTo>
                      <a:pt x="181283" y="49160"/>
                      <a:pt x="166525" y="45253"/>
                      <a:pt x="147968" y="45253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84" name="図形グループ 83"/>
          <p:cNvGrpSpPr/>
          <p:nvPr/>
        </p:nvGrpSpPr>
        <p:grpSpPr>
          <a:xfrm>
            <a:off x="948117" y="3113816"/>
            <a:ext cx="296586" cy="293005"/>
            <a:chOff x="3546641" y="3995693"/>
            <a:chExt cx="296586" cy="293005"/>
          </a:xfrm>
        </p:grpSpPr>
        <p:sp>
          <p:nvSpPr>
            <p:cNvPr id="85" name="円/楕円 84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矢印: 右 6">
            <a:extLst>
              <a:ext uri="{FF2B5EF4-FFF2-40B4-BE49-F238E27FC236}">
                <a16:creationId xmlns:a16="http://schemas.microsoft.com/office/drawing/2014/main" id="{7EC3B588-16A6-87B9-762D-A2D5CB5823C6}"/>
              </a:ext>
            </a:extLst>
          </p:cNvPr>
          <p:cNvSpPr/>
          <p:nvPr/>
        </p:nvSpPr>
        <p:spPr>
          <a:xfrm>
            <a:off x="2363789" y="3761524"/>
            <a:ext cx="388867" cy="282648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8BBF0BC-28DF-F056-AF32-11B22239223B}"/>
              </a:ext>
            </a:extLst>
          </p:cNvPr>
          <p:cNvSpPr/>
          <p:nvPr/>
        </p:nvSpPr>
        <p:spPr>
          <a:xfrm>
            <a:off x="4430264" y="3752850"/>
            <a:ext cx="388867" cy="282648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4DA41078-1870-FCDE-426C-8AEEAF59E929}"/>
              </a:ext>
            </a:extLst>
          </p:cNvPr>
          <p:cNvSpPr/>
          <p:nvPr/>
        </p:nvSpPr>
        <p:spPr>
          <a:xfrm>
            <a:off x="6511105" y="3761524"/>
            <a:ext cx="388867" cy="282648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5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754306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3</a:t>
            </a:r>
            <a:endParaRPr lang="ja-JP" altLang="en-US" sz="14000" dirty="0">
              <a:solidFill>
                <a:srgbClr val="00965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ja-JP" sz="4800" dirty="0">
                <a:solidFill>
                  <a:srgbClr val="009650"/>
                </a:solidFill>
              </a:rPr>
              <a:t>iPhone</a:t>
            </a:r>
            <a:r>
              <a:rPr lang="ja-JP" altLang="en-US" sz="4800" dirty="0">
                <a:solidFill>
                  <a:srgbClr val="009650"/>
                </a:solidFill>
              </a:rPr>
              <a:t>の場合</a:t>
            </a:r>
            <a:endParaRPr lang="en-US" altLang="ja-JP" sz="4800" dirty="0">
              <a:solidFill>
                <a:srgbClr val="009650"/>
              </a:solidFill>
            </a:endParaRPr>
          </a:p>
        </p:txBody>
      </p:sp>
      <p:pic>
        <p:nvPicPr>
          <p:cNvPr id="4" name="Picture 2" descr="スマートフォンを使っている猫のキャラクター">
            <a:extLst>
              <a:ext uri="{FF2B5EF4-FFF2-40B4-BE49-F238E27FC236}">
                <a16:creationId xmlns:a16="http://schemas.microsoft.com/office/drawing/2014/main" id="{C31B8183-11BF-46C7-A556-A8F557AE4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68" y="4221088"/>
            <a:ext cx="1629836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69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7957EF6CB915E4F9E841DC62B5F05BF" ma:contentTypeVersion="8" ma:contentTypeDescription="新しいドキュメントを作成します。" ma:contentTypeScope="" ma:versionID="9fdb9252e7859daa48f339e1cd5970ba">
  <xsd:schema xmlns:xsd="http://www.w3.org/2001/XMLSchema" xmlns:xs="http://www.w3.org/2001/XMLSchema" xmlns:p="http://schemas.microsoft.com/office/2006/metadata/properties" xmlns:ns2="aa866a95-882d-4e3b-bad5-7bdcce3ea4d3" targetNamespace="http://schemas.microsoft.com/office/2006/metadata/properties" ma:root="true" ma:fieldsID="5e5aa0bf48fcd17f35ddee803c7b826e" ns2:_="">
    <xsd:import namespace="aa866a95-882d-4e3b-bad5-7bdcce3ea4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66a95-882d-4e3b-bad5-7bdcce3ea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DF1DCF-F855-44CE-85CC-A5B85AC41BD0}"/>
</file>

<file path=customXml/itemProps2.xml><?xml version="1.0" encoding="utf-8"?>
<ds:datastoreItem xmlns:ds="http://schemas.openxmlformats.org/officeDocument/2006/customXml" ds:itemID="{DF9E89BB-BD4E-420A-B282-DFBC2E5EEED0}">
  <ds:schemaRefs>
    <ds:schemaRef ds:uri="079a4871-f4a2-4665-9954-203da50962a5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2c894bec-798d-4cf3-95d8-8ea6401a7b86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81A038-28EA-4852-A4B4-F585FA5FB8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758</Words>
  <Application>Microsoft Office PowerPoint</Application>
  <PresentationFormat>画面に合わせる (4:3)</PresentationFormat>
  <Paragraphs>182</Paragraphs>
  <Slides>14</Slides>
  <Notes>14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6" baseType="lpstr">
      <vt:lpstr>Meiryo</vt:lpstr>
      <vt:lpstr>Meiryo</vt:lpstr>
      <vt:lpstr>Yu Gothic</vt:lpstr>
      <vt:lpstr>Yu Gothic Light</vt:lpstr>
      <vt:lpstr>Arial</vt:lpstr>
      <vt:lpstr>Calibri</vt:lpstr>
      <vt:lpstr>Calibri Light</vt:lpstr>
      <vt:lpstr>ホワイト</vt:lpstr>
      <vt:lpstr>2_デザインの設定</vt:lpstr>
      <vt:lpstr>1_デザインの設定</vt:lpstr>
      <vt:lpstr>デザインの設定</vt:lpstr>
      <vt:lpstr>think-cell スライド</vt:lpstr>
      <vt:lpstr>PowerPoint プレゼンテーション</vt:lpstr>
      <vt:lpstr>PowerPoint プレゼンテーション</vt:lpstr>
      <vt:lpstr>PowerPoint プレゼンテーション</vt:lpstr>
      <vt:lpstr> インストールとは</vt:lpstr>
      <vt:lpstr>PowerPoint プレゼンテーション</vt:lpstr>
      <vt:lpstr>アプリの追加の仕方 Playストアからインストール</vt:lpstr>
      <vt:lpstr>アプリの追加の仕方 アプリの名前から探してインストール</vt:lpstr>
      <vt:lpstr>アプリの追加の仕方 カテゴリから探してインストール</vt:lpstr>
      <vt:lpstr>PowerPoint プレゼンテーション</vt:lpstr>
      <vt:lpstr>アプリの追加の仕方 App Storeからインストール</vt:lpstr>
      <vt:lpstr>アプリの追加の仕方 アプリの名前から探してインストール</vt:lpstr>
      <vt:lpstr>アプリの追加の仕方 アプリの名前から探してインストール</vt:lpstr>
      <vt:lpstr>アプリの追加の仕方 カテゴリから探してインストール</vt:lpstr>
      <vt:lpstr>アプリの追加の仕方 カテゴリから探してインストール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88</cp:revision>
  <dcterms:created xsi:type="dcterms:W3CDTF">2021-08-16T09:05:36Z</dcterms:created>
  <dcterms:modified xsi:type="dcterms:W3CDTF">2024-10-02T02:38:36Z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0x010100E7957EF6CB915E4F9E841DC62B5F05BF</vt:lpwstr>
  </property>
  <property fmtid="{D5CDD505-2E9C-101B-9397-08002B2CF9AE}" pid="3" name="MediaServiceImageTags">
    <vt:lpwstr/>
  </property>
  <property fmtid="{D5CDD505-2E9C-101B-9397-08002B2CF9AE}" pid="4" name="Order">
    <vt:r8>19900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