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0"/>
  </p:notesMasterIdLst>
  <p:sldIdLst>
    <p:sldId id="283" r:id="rId2"/>
    <p:sldId id="363" r:id="rId3"/>
    <p:sldId id="366" r:id="rId4"/>
    <p:sldId id="373" r:id="rId5"/>
    <p:sldId id="375" r:id="rId6"/>
    <p:sldId id="376" r:id="rId7"/>
    <p:sldId id="374" r:id="rId8"/>
    <p:sldId id="377" r:id="rId9"/>
  </p:sldIdLst>
  <p:sldSz cx="10693400" cy="7562850"/>
  <p:notesSz cx="7562850" cy="10693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1" autoAdjust="0"/>
    <p:restoredTop sz="75316" autoAdjust="0"/>
  </p:normalViewPr>
  <p:slideViewPr>
    <p:cSldViewPr>
      <p:cViewPr varScale="1">
        <p:scale>
          <a:sx n="100" d="100"/>
          <a:sy n="100" d="100"/>
        </p:scale>
        <p:origin x="1722" y="9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2" d="100"/>
          <a:sy n="42" d="100"/>
        </p:scale>
        <p:origin x="2796"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277310" cy="53646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284418" y="1"/>
            <a:ext cx="3276187" cy="536466"/>
          </a:xfrm>
          <a:prstGeom prst="rect">
            <a:avLst/>
          </a:prstGeom>
        </p:spPr>
        <p:txBody>
          <a:bodyPr vert="horz" lIns="91440" tIns="45720" rIns="91440" bIns="45720" rtlCol="0"/>
          <a:lstStyle>
            <a:lvl1pPr algn="r">
              <a:defRPr sz="1200"/>
            </a:lvl1pPr>
          </a:lstStyle>
          <a:p>
            <a:fld id="{2053EECF-6E38-4A9F-A42A-194BE4369BD3}" type="datetimeFigureOut">
              <a:rPr kumimoji="1" lang="ja-JP" altLang="en-US" smtClean="0"/>
              <a:t>2023/8/22</a:t>
            </a:fld>
            <a:endParaRPr kumimoji="1" lang="ja-JP" altLang="en-US"/>
          </a:p>
        </p:txBody>
      </p:sp>
      <p:sp>
        <p:nvSpPr>
          <p:cNvPr id="4" name="スライド イメージ プレースホルダー 3"/>
          <p:cNvSpPr>
            <a:spLocks noGrp="1" noRot="1" noChangeAspect="1"/>
          </p:cNvSpPr>
          <p:nvPr>
            <p:ph type="sldImg" idx="2"/>
          </p:nvPr>
        </p:nvSpPr>
        <p:spPr>
          <a:xfrm>
            <a:off x="1231900" y="1338263"/>
            <a:ext cx="5099050" cy="3606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56734" y="5146929"/>
            <a:ext cx="6049382" cy="4210919"/>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935"/>
            <a:ext cx="3277310" cy="5364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284418" y="10156935"/>
            <a:ext cx="3276187" cy="536465"/>
          </a:xfrm>
          <a:prstGeom prst="rect">
            <a:avLst/>
          </a:prstGeom>
        </p:spPr>
        <p:txBody>
          <a:bodyPr vert="horz" lIns="91440" tIns="45720" rIns="91440" bIns="45720" rtlCol="0" anchor="b"/>
          <a:lstStyle>
            <a:lvl1pPr algn="r">
              <a:defRPr sz="1200"/>
            </a:lvl1pPr>
          </a:lstStyle>
          <a:p>
            <a:fld id="{963FA24A-B145-4DC5-8F25-2D41A644D22D}" type="slidenum">
              <a:rPr kumimoji="1" lang="ja-JP" altLang="en-US" smtClean="0"/>
              <a:t>‹#›</a:t>
            </a:fld>
            <a:endParaRPr kumimoji="1" lang="ja-JP" altLang="en-US"/>
          </a:p>
        </p:txBody>
      </p:sp>
    </p:spTree>
    <p:extLst>
      <p:ext uri="{BB962C8B-B14F-4D97-AF65-F5344CB8AC3E}">
        <p14:creationId xmlns:p14="http://schemas.microsoft.com/office/powerpoint/2010/main" val="3745828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a:t>
            </a:fld>
            <a:endParaRPr kumimoji="1" lang="ja-JP" altLang="en-US" dirty="0"/>
          </a:p>
        </p:txBody>
      </p:sp>
      <p:sp>
        <p:nvSpPr>
          <p:cNvPr id="10" name="テキスト ボックス 9">
            <a:extLst>
              <a:ext uri="{FF2B5EF4-FFF2-40B4-BE49-F238E27FC236}">
                <a16:creationId xmlns:a16="http://schemas.microsoft.com/office/drawing/2014/main" id="{800594ED-62A7-4A4A-8405-21EA58DC3411}"/>
              </a:ext>
            </a:extLst>
          </p:cNvPr>
          <p:cNvSpPr txBox="1"/>
          <p:nvPr/>
        </p:nvSpPr>
        <p:spPr>
          <a:xfrm>
            <a:off x="1194122" y="7707005"/>
            <a:ext cx="5330503" cy="430887"/>
          </a:xfrm>
          <a:prstGeom prst="rect">
            <a:avLst/>
          </a:prstGeom>
          <a:noFill/>
          <a:ln w="12700">
            <a:solidFill>
              <a:schemeClr val="tx1"/>
            </a:solidFill>
            <a:prstDash val="sysDot"/>
          </a:ln>
        </p:spPr>
        <p:txBody>
          <a:bodyPr wrap="square">
            <a:spAutoFit/>
          </a:bodyPr>
          <a:lstStyle/>
          <a:p>
            <a:pPr indent="92075"/>
            <a:r>
              <a:rPr lang="ja-JP" altLang="en-US" sz="1100" dirty="0">
                <a:latin typeface="Meiryo UI" panose="020B0604030504040204" pitchFamily="50" charset="-128"/>
                <a:ea typeface="Meiryo UI" panose="020B0604030504040204" pitchFamily="50" charset="-128"/>
              </a:rPr>
              <a:t>このような</a:t>
            </a:r>
            <a:r>
              <a:rPr kumimoji="1" lang="ja-JP" altLang="en-US" sz="1100" dirty="0">
                <a:latin typeface="Meiryo UI" panose="020B0604030504040204" pitchFamily="50" charset="-128"/>
                <a:ea typeface="Meiryo UI" panose="020B0604030504040204" pitchFamily="50" charset="-128"/>
              </a:rPr>
              <a:t>方が来られることの無いように、講習会を開かれるときは周知徹底をいただくとか</a:t>
            </a:r>
            <a:r>
              <a:rPr lang="ja-JP" altLang="en-US" sz="1100" dirty="0">
                <a:latin typeface="Meiryo UI" panose="020B0604030504040204" pitchFamily="50" charset="-128"/>
                <a:ea typeface="Meiryo UI" panose="020B0604030504040204" pitchFamily="50" charset="-128"/>
              </a:rPr>
              <a:t>間違ってこられた方のために代替の</a:t>
            </a:r>
            <a:r>
              <a:rPr lang="en-US" altLang="ja-JP" sz="1100" dirty="0">
                <a:latin typeface="Meiryo UI" panose="020B0604030504040204" pitchFamily="50" charset="-128"/>
                <a:ea typeface="Meiryo UI" panose="020B0604030504040204" pitchFamily="50" charset="-128"/>
              </a:rPr>
              <a:t>Android</a:t>
            </a:r>
            <a:r>
              <a:rPr lang="ja-JP" altLang="en-US" sz="1100" dirty="0">
                <a:latin typeface="Meiryo UI" panose="020B0604030504040204" pitchFamily="50" charset="-128"/>
                <a:ea typeface="Meiryo UI" panose="020B0604030504040204" pitchFamily="50" charset="-128"/>
              </a:rPr>
              <a:t>対応スマホを用意していたほうが</a:t>
            </a:r>
            <a:r>
              <a:rPr kumimoji="1" lang="ja-JP" altLang="en-US" sz="1100" dirty="0">
                <a:latin typeface="Meiryo UI" panose="020B0604030504040204" pitchFamily="50" charset="-128"/>
                <a:ea typeface="Meiryo UI" panose="020B0604030504040204" pitchFamily="50" charset="-128"/>
              </a:rPr>
              <a:t>良いかもしれません </a:t>
            </a:r>
            <a:endParaRPr kumimoji="1" lang="en-US" altLang="ja-JP" sz="1100" dirty="0">
              <a:latin typeface="Meiryo UI" panose="020B0604030504040204" pitchFamily="50" charset="-128"/>
              <a:ea typeface="Meiryo UI" panose="020B0604030504040204" pitchFamily="50" charset="-128"/>
            </a:endParaRPr>
          </a:p>
        </p:txBody>
      </p:sp>
      <p:sp>
        <p:nvSpPr>
          <p:cNvPr id="11" name="ノート プレースホルダー 2">
            <a:extLst>
              <a:ext uri="{FF2B5EF4-FFF2-40B4-BE49-F238E27FC236}">
                <a16:creationId xmlns:a16="http://schemas.microsoft.com/office/drawing/2014/main" id="{27F1FDC1-971F-4F12-99C0-A8FAF097EED3}"/>
              </a:ext>
            </a:extLst>
          </p:cNvPr>
          <p:cNvSpPr txBox="1">
            <a:spLocks/>
          </p:cNvSpPr>
          <p:nvPr/>
        </p:nvSpPr>
        <p:spPr>
          <a:xfrm>
            <a:off x="1147481" y="5118100"/>
            <a:ext cx="5330503" cy="3019792"/>
          </a:xfrm>
          <a:prstGeom prst="rect">
            <a:avLst/>
          </a:prstGeom>
        </p:spPr>
        <p:txBody>
          <a:bodyPr vert="horz" lIns="82159" tIns="41079" rIns="82159" bIns="41079"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indent="89398"/>
            <a:r>
              <a:rPr lang="ja-JP" altLang="en-US" dirty="0">
                <a:latin typeface="Meiryo UI" panose="020B0604030504040204" pitchFamily="50" charset="-128"/>
                <a:ea typeface="Meiryo UI" panose="020B0604030504040204" pitchFamily="50" charset="-128"/>
              </a:rPr>
              <a:t>みなさん。こんにちは。</a:t>
            </a:r>
            <a:endParaRPr lang="en-US" altLang="ja-JP" dirty="0">
              <a:latin typeface="Meiryo UI" panose="020B0604030504040204" pitchFamily="50" charset="-128"/>
              <a:ea typeface="Meiryo UI" panose="020B0604030504040204" pitchFamily="50" charset="-128"/>
            </a:endParaRPr>
          </a:p>
          <a:p>
            <a:pPr indent="89398"/>
            <a:r>
              <a:rPr lang="ja-JP" altLang="en-US" dirty="0">
                <a:latin typeface="Meiryo UI" panose="020B0604030504040204" pitchFamily="50" charset="-128"/>
                <a:ea typeface="Meiryo UI" panose="020B0604030504040204" pitchFamily="50" charset="-128"/>
              </a:rPr>
              <a:t>今日はスマートフォンをまだ買われてまだあまり操作方法をよくご存じではない方を対象として、電源のいれ方とか機器の初歩的な機能のご説明をいたしたいと存じますのでよろしくお願いいたします。</a:t>
            </a:r>
            <a:endParaRPr lang="en-US" altLang="ja-JP" dirty="0">
              <a:latin typeface="Meiryo UI" panose="020B0604030504040204" pitchFamily="50" charset="-128"/>
              <a:ea typeface="Meiryo UI" panose="020B0604030504040204" pitchFamily="50" charset="-128"/>
            </a:endParaRPr>
          </a:p>
          <a:p>
            <a:pPr indent="89398"/>
            <a:endParaRPr lang="en-US" altLang="ja-JP" dirty="0">
              <a:latin typeface="Meiryo UI" panose="020B0604030504040204" pitchFamily="50" charset="-128"/>
              <a:ea typeface="Meiryo UI" panose="020B0604030504040204" pitchFamily="50" charset="-128"/>
            </a:endParaRPr>
          </a:p>
          <a:p>
            <a:pPr indent="89398"/>
            <a:r>
              <a:rPr lang="ja-JP" altLang="en-US" dirty="0">
                <a:latin typeface="Meiryo UI" panose="020B0604030504040204" pitchFamily="50" charset="-128"/>
                <a:ea typeface="Meiryo UI" panose="020B0604030504040204" pitchFamily="50" charset="-128"/>
              </a:rPr>
              <a:t>まず講習会を始める前に皆様がお持ちのスマートフォンの裏側を見てください。リンゴのマークがスマートフォンについていますか？もしついていなければ、それは</a:t>
            </a:r>
            <a:r>
              <a:rPr lang="en-US" altLang="ja-JP" dirty="0">
                <a:latin typeface="Meiryo UI" panose="020B0604030504040204" pitchFamily="50" charset="-128"/>
                <a:ea typeface="Meiryo UI" panose="020B0604030504040204" pitchFamily="50" charset="-128"/>
              </a:rPr>
              <a:t>Apple</a:t>
            </a:r>
            <a:r>
              <a:rPr lang="ja-JP" altLang="en-US" dirty="0">
                <a:latin typeface="Meiryo UI" panose="020B0604030504040204" pitchFamily="50" charset="-128"/>
                <a:ea typeface="Meiryo UI" panose="020B0604030504040204" pitchFamily="50" charset="-128"/>
              </a:rPr>
              <a:t>社のアイホンではなく</a:t>
            </a:r>
            <a:r>
              <a:rPr lang="en-US" altLang="ja-JP" dirty="0">
                <a:latin typeface="Meiryo UI" panose="020B0604030504040204" pitchFamily="50" charset="-128"/>
                <a:ea typeface="Meiryo UI" panose="020B0604030504040204" pitchFamily="50" charset="-128"/>
              </a:rPr>
              <a:t>Android</a:t>
            </a:r>
            <a:r>
              <a:rPr lang="ja-JP" altLang="en-US" dirty="0">
                <a:latin typeface="Meiryo UI" panose="020B0604030504040204" pitchFamily="50" charset="-128"/>
                <a:ea typeface="Meiryo UI" panose="020B0604030504040204" pitchFamily="50" charset="-128"/>
              </a:rPr>
              <a:t>スマホです。今回の講習会は</a:t>
            </a:r>
            <a:r>
              <a:rPr lang="en-US" altLang="ja-JP" dirty="0">
                <a:latin typeface="Meiryo UI" panose="020B0604030504040204" pitchFamily="50" charset="-128"/>
                <a:ea typeface="Meiryo UI" panose="020B0604030504040204" pitchFamily="50" charset="-128"/>
              </a:rPr>
              <a:t>iPhone</a:t>
            </a:r>
            <a:r>
              <a:rPr lang="ja-JP" altLang="en-US" dirty="0">
                <a:latin typeface="Meiryo UI" panose="020B0604030504040204" pitchFamily="50" charset="-128"/>
                <a:ea typeface="Meiryo UI" panose="020B0604030504040204" pitchFamily="50" charset="-128"/>
              </a:rPr>
              <a:t>対応のスマホをお持ちの方を対象としています。</a:t>
            </a:r>
            <a:endParaRPr lang="en-US" altLang="ja-JP" dirty="0">
              <a:latin typeface="Meiryo UI" panose="020B0604030504040204" pitchFamily="50" charset="-128"/>
              <a:ea typeface="Meiryo UI" panose="020B0604030504040204" pitchFamily="50" charset="-128"/>
            </a:endParaRPr>
          </a:p>
          <a:p>
            <a:pPr indent="89398"/>
            <a:endParaRPr lang="en-US" altLang="ja-JP" dirty="0">
              <a:latin typeface="Meiryo UI" panose="020B0604030504040204" pitchFamily="50" charset="-128"/>
              <a:ea typeface="Meiryo UI" panose="020B0604030504040204" pitchFamily="50" charset="-128"/>
            </a:endParaRPr>
          </a:p>
          <a:p>
            <a:pPr indent="89398"/>
            <a:r>
              <a:rPr lang="ja-JP" altLang="en-US" dirty="0">
                <a:latin typeface="Meiryo UI" panose="020B0604030504040204" pitchFamily="50" charset="-128"/>
                <a:ea typeface="Meiryo UI" panose="020B0604030504040204" pitchFamily="50" charset="-128"/>
              </a:rPr>
              <a:t>今回は残念ながらこのまま聞いていただいてもあまりお役には立ちませんことをご承知願います。</a:t>
            </a:r>
            <a:endParaRPr lang="en-US" altLang="ja-JP" dirty="0">
              <a:latin typeface="Meiryo UI" panose="020B0604030504040204" pitchFamily="50" charset="-128"/>
              <a:ea typeface="Meiryo UI" panose="020B0604030504040204" pitchFamily="50" charset="-128"/>
            </a:endParaRPr>
          </a:p>
          <a:p>
            <a:pPr indent="89398"/>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256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2</a:t>
            </a:fld>
            <a:endParaRPr kumimoji="1" lang="ja-JP" altLang="en-US" dirty="0"/>
          </a:p>
        </p:txBody>
      </p:sp>
    </p:spTree>
    <p:extLst>
      <p:ext uri="{BB962C8B-B14F-4D97-AF65-F5344CB8AC3E}">
        <p14:creationId xmlns:p14="http://schemas.microsoft.com/office/powerpoint/2010/main" val="1262157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3</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14689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4</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627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5</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666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6</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3887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7</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5309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8</a:t>
            </a:fld>
            <a:endParaRPr kumimoji="1" lang="ja-JP" altLang="en-US"/>
          </a:p>
        </p:txBody>
      </p:sp>
      <p:sp>
        <p:nvSpPr>
          <p:cNvPr id="6" name="ノート プレースホルダー 5">
            <a:extLst>
              <a:ext uri="{FF2B5EF4-FFF2-40B4-BE49-F238E27FC236}">
                <a16:creationId xmlns:a16="http://schemas.microsoft.com/office/drawing/2014/main" id="{D1BEC5C8-0182-40C8-BF97-F5B6D8C05DC8}"/>
              </a:ext>
            </a:extLst>
          </p:cNvPr>
          <p:cNvSpPr>
            <a:spLocks noGrp="1"/>
          </p:cNvSpPr>
          <p:nvPr>
            <p:ph type="body" sz="quarter" idx="3"/>
          </p:nvPr>
        </p:nvSpPr>
        <p:spPr>
          <a:xfrm>
            <a:off x="756734" y="5146929"/>
            <a:ext cx="6049382" cy="2028571"/>
          </a:xfrm>
        </p:spPr>
        <p:txBody>
          <a:bodyPr/>
          <a:lstStyle/>
          <a:p>
            <a:pPr indent="92075"/>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1655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6" name="Holder 6"/>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825751" y="1918716"/>
            <a:ext cx="4235556" cy="810767"/>
          </a:xfrm>
          <a:prstGeom prst="rect">
            <a:avLst/>
          </a:prstGeom>
          <a:blipFill>
            <a:blip r:embed="rId2"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body" idx="1"/>
          </p:nvPr>
        </p:nvSpPr>
        <p:spPr/>
        <p:txBody>
          <a:bodyPr lIns="0" tIns="0" rIns="0" bIns="0"/>
          <a:lstStyle>
            <a:lvl1pPr>
              <a:defRPr sz="1400" b="0" i="0">
                <a:solidFill>
                  <a:schemeClr val="tx1"/>
                </a:solidFill>
                <a:latin typeface="AoyagiKouzanFontT"/>
                <a:cs typeface="AoyagiKouzanFont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6" name="Holder 6"/>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7" name="Holder 7"/>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5" name="Holder 5"/>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4" name="Holder 4"/>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a:p>
        </p:txBody>
      </p: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3064296696"/>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71332" y="1609099"/>
            <a:ext cx="802005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1" name="直線コネクタ 10"/>
          <p:cNvCxnSpPr/>
          <p:nvPr userDrawn="1"/>
        </p:nvCxnSpPr>
        <p:spPr>
          <a:xfrm>
            <a:off x="293869" y="1398778"/>
            <a:ext cx="10104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userDrawn="1"/>
        </p:nvCxnSpPr>
        <p:spPr>
          <a:xfrm>
            <a:off x="1979022" y="1400197"/>
            <a:ext cx="0" cy="57565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128977224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2_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71332" y="1609099"/>
            <a:ext cx="802005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4" name="直線コネクタ 13"/>
          <p:cNvCxnSpPr>
            <a:cxnSpLocks/>
          </p:cNvCxnSpPr>
          <p:nvPr userDrawn="1"/>
        </p:nvCxnSpPr>
        <p:spPr>
          <a:xfrm>
            <a:off x="1979022" y="207835"/>
            <a:ext cx="0" cy="6948862"/>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347061112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593849" y="1609099"/>
            <a:ext cx="968300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1" name="直線コネクタ 10"/>
          <p:cNvCxnSpPr/>
          <p:nvPr userDrawn="1"/>
        </p:nvCxnSpPr>
        <p:spPr>
          <a:xfrm>
            <a:off x="293869" y="1398778"/>
            <a:ext cx="10104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135297975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guide id="15" pos="2086">
          <p15:clr>
            <a:srgbClr val="FBAE40"/>
          </p15:clr>
        </p15:guide>
        <p15:guide id="16" pos="3787">
          <p15:clr>
            <a:srgbClr val="FBAE40"/>
          </p15:clr>
        </p15:guide>
        <p15:guide id="17" pos="548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41852" y="327160"/>
            <a:ext cx="3409695" cy="299720"/>
          </a:xfrm>
          <a:prstGeom prst="rect">
            <a:avLst/>
          </a:prstGeom>
        </p:spPr>
        <p:txBody>
          <a:bodyPr wrap="square" lIns="0" tIns="0" rIns="0" bIns="0">
            <a:spAutoFit/>
          </a:bodyPr>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body" idx="1"/>
          </p:nvPr>
        </p:nvSpPr>
        <p:spPr>
          <a:xfrm>
            <a:off x="900938" y="3071882"/>
            <a:ext cx="8891523" cy="3540125"/>
          </a:xfrm>
          <a:prstGeom prst="rect">
            <a:avLst/>
          </a:prstGeom>
        </p:spPr>
        <p:txBody>
          <a:bodyPr wrap="square" lIns="0" tIns="0" rIns="0" bIns="0">
            <a:spAutoFit/>
          </a:bodyPr>
          <a:lstStyle>
            <a:lvl1pPr>
              <a:defRPr sz="1400" b="0" i="0">
                <a:solidFill>
                  <a:schemeClr val="tx1"/>
                </a:solidFill>
                <a:latin typeface="AoyagiKouzanFontT"/>
                <a:cs typeface="AoyagiKouzanFontT"/>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8/22/2023</a:t>
            </a:fld>
            <a:endParaRPr lang="en-US" dirty="0"/>
          </a:p>
        </p:txBody>
      </p:sp>
      <p:sp>
        <p:nvSpPr>
          <p:cNvPr id="6" name="Holder 6"/>
          <p:cNvSpPr>
            <a:spLocks noGrp="1"/>
          </p:cNvSpPr>
          <p:nvPr>
            <p:ph type="sldNum" sz="quarter" idx="7"/>
          </p:nvPr>
        </p:nvSpPr>
        <p:spPr>
          <a:xfrm>
            <a:off x="5266944" y="6829969"/>
            <a:ext cx="284479" cy="165734"/>
          </a:xfrm>
          <a:prstGeom prst="rect">
            <a:avLst/>
          </a:prstGeom>
        </p:spPr>
        <p:txBody>
          <a:bodyPr wrap="square" lIns="0" tIns="0" rIns="0" bIns="0">
            <a:spAutoFit/>
          </a:bodyPr>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68"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376700" y="2181225"/>
            <a:ext cx="7940000" cy="1985000"/>
          </a:xfrm>
          <a:prstGeom prst="roundRect">
            <a:avLst>
              <a:gd name="adj" fmla="val 9790"/>
            </a:avLst>
          </a:prstGeom>
          <a:solidFill>
            <a:srgbClr val="0096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4800" b="1" dirty="0">
                <a:solidFill>
                  <a:schemeClr val="bg1"/>
                </a:solidFill>
                <a:latin typeface="BIZ UDゴシック" panose="020B0400000000000000" pitchFamily="49" charset="-128"/>
                <a:ea typeface="BIZ UDゴシック" panose="020B0400000000000000" pitchFamily="49" charset="-128"/>
                <a:cs typeface="+mn-lt"/>
              </a:rPr>
              <a:t>カレンダーアプリ</a:t>
            </a:r>
            <a:r>
              <a:rPr lang="ja-JP" sz="4800" b="1" dirty="0">
                <a:solidFill>
                  <a:schemeClr val="bg1"/>
                </a:solidFill>
                <a:latin typeface="BIZ UDゴシック" panose="020B0400000000000000" pitchFamily="49" charset="-128"/>
                <a:ea typeface="BIZ UDゴシック" panose="020B0400000000000000" pitchFamily="49" charset="-128"/>
                <a:cs typeface="+mn-lt"/>
              </a:rPr>
              <a:t>の使い方</a:t>
            </a:r>
            <a:endParaRPr lang="ja-JP" sz="4800" dirty="0">
              <a:solidFill>
                <a:schemeClr val="bg1"/>
              </a:solidFill>
              <a:latin typeface="BIZ UDゴシック" panose="020B0400000000000000" pitchFamily="49" charset="-128"/>
              <a:ea typeface="BIZ UDゴシック" panose="020B0400000000000000" pitchFamily="49" charset="-128"/>
              <a:cs typeface="+mn-lt"/>
            </a:endParaRPr>
          </a:p>
        </p:txBody>
      </p:sp>
      <p:pic>
        <p:nvPicPr>
          <p:cNvPr id="5" name="Picture 2" descr="スマートフォンを使うウサギのキャラクター">
            <a:extLst>
              <a:ext uri="{FF2B5EF4-FFF2-40B4-BE49-F238E27FC236}">
                <a16:creationId xmlns:a16="http://schemas.microsoft.com/office/drawing/2014/main" id="{DA662F3F-FA1A-4147-BDE7-C58D2E3A58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0" y="4467225"/>
            <a:ext cx="2514600" cy="251460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36059E65-3C00-F795-2BEF-9C3EAE42B264}"/>
              </a:ext>
            </a:extLst>
          </p:cNvPr>
          <p:cNvSpPr txBox="1"/>
          <p:nvPr/>
        </p:nvSpPr>
        <p:spPr>
          <a:xfrm>
            <a:off x="1378249" y="733425"/>
            <a:ext cx="6484600" cy="1323439"/>
          </a:xfrm>
          <a:prstGeom prst="rect">
            <a:avLst/>
          </a:prstGeom>
          <a:noFill/>
        </p:spPr>
        <p:txBody>
          <a:bodyPr wrap="square" rtlCol="0">
            <a:spAutoFit/>
          </a:bodyPr>
          <a:lstStyle/>
          <a:p>
            <a:r>
              <a:rPr kumimoji="1" lang="en-US" altLang="ja-JP" sz="4000" dirty="0">
                <a:latin typeface="BIZ UDゴシック" panose="020B0400000000000000" pitchFamily="49" charset="-128"/>
                <a:ea typeface="BIZ UDゴシック" panose="020B0400000000000000" pitchFamily="49" charset="-128"/>
              </a:rPr>
              <a:t>iPhone</a:t>
            </a:r>
            <a:endParaRPr kumimoji="1" lang="ja-JP" altLang="en-US" sz="4000" dirty="0">
              <a:latin typeface="BIZ UDゴシック" panose="020B0400000000000000" pitchFamily="49" charset="-128"/>
              <a:ea typeface="BIZ UDゴシック" panose="020B0400000000000000" pitchFamily="49" charset="-128"/>
            </a:endParaRPr>
          </a:p>
          <a:p>
            <a:r>
              <a:rPr kumimoji="1" lang="ja-JP" altLang="en-US" sz="4000" dirty="0">
                <a:latin typeface="BIZ UDゴシック" panose="020B0400000000000000" pitchFamily="49" charset="-128"/>
                <a:ea typeface="BIZ UDゴシック" panose="020B0400000000000000" pitchFamily="49" charset="-128"/>
              </a:rPr>
              <a:t>スマートフォン初心者編</a:t>
            </a:r>
            <a:r>
              <a:rPr kumimoji="1" lang="en-US" altLang="ja-JP" sz="4000" dirty="0">
                <a:latin typeface="BIZ UDゴシック" panose="020B0400000000000000" pitchFamily="49" charset="-128"/>
                <a:ea typeface="BIZ UDゴシック" panose="020B0400000000000000" pitchFamily="49" charset="-128"/>
              </a:rPr>
              <a:t> </a:t>
            </a:r>
            <a:endParaRPr kumimoji="1" lang="ja-JP" altLang="en-US" sz="4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8973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B357E1E-377F-4703-AFD5-6B73FFB16323}"/>
              </a:ext>
            </a:extLst>
          </p:cNvPr>
          <p:cNvSpPr>
            <a:spLocks noGrp="1"/>
          </p:cNvSpPr>
          <p:nvPr>
            <p:ph type="ctrTitle"/>
          </p:nvPr>
        </p:nvSpPr>
        <p:spPr>
          <a:xfrm>
            <a:off x="2374900" y="504825"/>
            <a:ext cx="5539978" cy="553998"/>
          </a:xfrm>
        </p:spPr>
        <p:txBody>
          <a:bodyPr wrap="none">
            <a:spAutoFit/>
          </a:bodyPr>
          <a:lstStyle/>
          <a:p>
            <a:r>
              <a:rPr lang="ja-JP" altLang="en-US" sz="3600" dirty="0">
                <a:latin typeface="BIZ UDゴシック" panose="020B0400000000000000" pitchFamily="49" charset="-128"/>
                <a:ea typeface="BIZ UDゴシック" panose="020B0400000000000000" pitchFamily="49" charset="-128"/>
              </a:rPr>
              <a:t>カレンダーアプリの使い方</a:t>
            </a:r>
          </a:p>
        </p:txBody>
      </p:sp>
      <p:sp>
        <p:nvSpPr>
          <p:cNvPr id="10" name="タイトル 1">
            <a:extLst>
              <a:ext uri="{FF2B5EF4-FFF2-40B4-BE49-F238E27FC236}">
                <a16:creationId xmlns:a16="http://schemas.microsoft.com/office/drawing/2014/main" id="{46C27971-7E0A-494D-BB47-EDAF5698958E}"/>
              </a:ext>
            </a:extLst>
          </p:cNvPr>
          <p:cNvSpPr txBox="1">
            <a:spLocks/>
          </p:cNvSpPr>
          <p:nvPr/>
        </p:nvSpPr>
        <p:spPr>
          <a:xfrm>
            <a:off x="587798" y="1794598"/>
            <a:ext cx="1596602" cy="950345"/>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solidFill>
                  <a:srgbClr val="009650"/>
                </a:solidFill>
                <a:latin typeface="BIZ UDゴシック" panose="020B0400000000000000" pitchFamily="49" charset="-128"/>
                <a:ea typeface="BIZ UDゴシック" panose="020B0400000000000000" pitchFamily="49" charset="-128"/>
                <a:cs typeface="Meiryo" charset="-128"/>
              </a:rPr>
              <a:t>目　次</a:t>
            </a:r>
          </a:p>
        </p:txBody>
      </p:sp>
      <p:pic>
        <p:nvPicPr>
          <p:cNvPr id="7" name="Picture 2" descr="スマートフォンを使うウサギのキャラクター">
            <a:extLst>
              <a:ext uri="{FF2B5EF4-FFF2-40B4-BE49-F238E27FC236}">
                <a16:creationId xmlns:a16="http://schemas.microsoft.com/office/drawing/2014/main" id="{DF1DD360-E650-4D6C-89C6-A02AB3FE8E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00" y="4467225"/>
            <a:ext cx="1596602" cy="1596602"/>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
            <a:extLst>
              <a:ext uri="{FF2B5EF4-FFF2-40B4-BE49-F238E27FC236}">
                <a16:creationId xmlns:a16="http://schemas.microsoft.com/office/drawing/2014/main" id="{765AB9F4-2AD6-47E1-B0BD-FD5A871D1F94}"/>
              </a:ext>
            </a:extLst>
          </p:cNvPr>
          <p:cNvSpPr txBox="1"/>
          <p:nvPr/>
        </p:nvSpPr>
        <p:spPr>
          <a:xfrm>
            <a:off x="2160000" y="1620000"/>
            <a:ext cx="7992000" cy="3292440"/>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500"/>
              </a:lnSpc>
              <a:spcAft>
                <a:spcPts val="300"/>
              </a:spcAft>
              <a:tabLst>
                <a:tab pos="720000" algn="l"/>
                <a:tab pos="7056000" algn="r"/>
                <a:tab pos="7956000" algn="r"/>
              </a:tabLst>
            </a:pPr>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１．カレンダーアプリの使い方</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a:p>
            <a:pPr>
              <a:lnSpc>
                <a:spcPts val="3400"/>
              </a:lnSpc>
              <a:spcBef>
                <a:spcPts val="1200"/>
              </a:spcBef>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1-A </a:t>
            </a:r>
            <a:r>
              <a:rPr lang="ja-JP" altLang="en-US" sz="2800" b="1" dirty="0">
                <a:latin typeface="BIZ UDゴシック" panose="020B0400000000000000" pitchFamily="49" charset="-128"/>
                <a:ea typeface="BIZ UDゴシック" panose="020B0400000000000000" pitchFamily="49" charset="-128"/>
                <a:cs typeface="Meiryo" charset="-128"/>
              </a:rPr>
              <a:t>予定の登録</a:t>
            </a:r>
            <a:r>
              <a:rPr lang="ja-JP" sz="2800" b="1" dirty="0">
                <a:latin typeface="BIZ UDゴシック" panose="020B0400000000000000" pitchFamily="49" charset="-128"/>
                <a:ea typeface="BIZ UDゴシック" panose="020B0400000000000000" pitchFamily="49" charset="-128"/>
                <a:cs typeface="Meiryo" charset="-128"/>
              </a:rPr>
              <a:t> </a:t>
            </a:r>
            <a:r>
              <a:rPr lang="ja-JP" altLang="en-US" sz="2800" b="1" dirty="0">
                <a:latin typeface="BIZ UDゴシック" panose="020B0400000000000000" pitchFamily="49" charset="-128"/>
                <a:ea typeface="BIZ UDゴシック" panose="020B0400000000000000" pitchFamily="49" charset="-128"/>
                <a:cs typeface="Meiryo" charset="-128"/>
              </a:rPr>
              <a:t>･</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ja-JP"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P3</a:t>
            </a:r>
          </a:p>
          <a:p>
            <a:pPr>
              <a:lnSpc>
                <a:spcPts val="3400"/>
              </a:lnSpc>
              <a:tabLst>
                <a:tab pos="720000" algn="l"/>
                <a:tab pos="7056000" algn="r"/>
                <a:tab pos="7956000" algn="r"/>
              </a:tabLst>
            </a:pPr>
            <a:r>
              <a:rPr lang="en-US" altLang="ja-JP" sz="2800" b="1" dirty="0">
                <a:latin typeface="BIZ UDゴシック" panose="020B0400000000000000" pitchFamily="49" charset="-128"/>
                <a:ea typeface="BIZ UDゴシック" panose="020B0400000000000000" pitchFamily="49" charset="-128"/>
                <a:cs typeface="Meiryo" charset="-128"/>
              </a:rPr>
              <a:t>1-B </a:t>
            </a:r>
            <a:r>
              <a:rPr lang="ja-JP" altLang="en-US" sz="2800" b="1" dirty="0">
                <a:latin typeface="BIZ UDゴシック" panose="020B0400000000000000" pitchFamily="49" charset="-128"/>
                <a:ea typeface="BIZ UDゴシック" panose="020B0400000000000000" pitchFamily="49" charset="-128"/>
                <a:cs typeface="Meiryo" charset="-128"/>
              </a:rPr>
              <a:t>数日にまたがる予定の登録 ･･････････</a:t>
            </a:r>
            <a:r>
              <a:rPr lang="en-US" altLang="ja-JP" sz="2800" b="1" dirty="0">
                <a:latin typeface="BIZ UDゴシック" panose="020B0400000000000000" pitchFamily="49" charset="-128"/>
                <a:ea typeface="BIZ UDゴシック" panose="020B0400000000000000" pitchFamily="49" charset="-128"/>
                <a:cs typeface="Meiryo" charset="-128"/>
              </a:rPr>
              <a:t>		P4</a:t>
            </a:r>
          </a:p>
          <a:p>
            <a:pPr>
              <a:lnSpc>
                <a:spcPts val="3400"/>
              </a:lnSpc>
              <a:tabLst>
                <a:tab pos="720000" algn="l"/>
                <a:tab pos="7056000" algn="r"/>
                <a:tab pos="7956000" algn="r"/>
              </a:tabLst>
            </a:pPr>
            <a:r>
              <a:rPr lang="en-US" altLang="ja-JP" sz="2800" b="1" dirty="0">
                <a:latin typeface="BIZ UDゴシック" panose="020B0400000000000000" pitchFamily="49" charset="-128"/>
                <a:ea typeface="BIZ UDゴシック" panose="020B0400000000000000" pitchFamily="49" charset="-128"/>
                <a:cs typeface="Meiryo" charset="-128"/>
              </a:rPr>
              <a:t>1-C </a:t>
            </a:r>
            <a:r>
              <a:rPr lang="ja-JP" altLang="en-US" sz="2800" b="1" dirty="0">
                <a:latin typeface="BIZ UDゴシック" panose="020B0400000000000000" pitchFamily="49" charset="-128"/>
                <a:ea typeface="BIZ UDゴシック" panose="020B0400000000000000" pitchFamily="49" charset="-128"/>
                <a:cs typeface="Meiryo" charset="-128"/>
              </a:rPr>
              <a:t>繰り返しの予定を登録 </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P5</a:t>
            </a:r>
            <a:endParaRPr lang="en-US" sz="2800" dirty="0">
              <a:latin typeface="BIZ UDゴシック" panose="020B0400000000000000" pitchFamily="49" charset="-128"/>
              <a:ea typeface="BIZ UDゴシック" panose="020B0400000000000000" pitchFamily="49" charset="-128"/>
              <a:cs typeface="Calibri"/>
            </a:endParaRPr>
          </a:p>
          <a:p>
            <a:pPr>
              <a:lnSpc>
                <a:spcPts val="3400"/>
              </a:lnSpc>
              <a:tabLst>
                <a:tab pos="720000" algn="l"/>
                <a:tab pos="7056000" algn="r"/>
                <a:tab pos="7956000" algn="r"/>
              </a:tabLst>
            </a:pPr>
            <a:r>
              <a:rPr lang="en-US" altLang="ja-JP" sz="2800" b="1" dirty="0">
                <a:latin typeface="BIZ UDゴシック" panose="020B0400000000000000" pitchFamily="49" charset="-128"/>
                <a:ea typeface="BIZ UDゴシック" panose="020B0400000000000000" pitchFamily="49" charset="-128"/>
                <a:cs typeface="Meiryo" charset="-128"/>
              </a:rPr>
              <a:t>1-D </a:t>
            </a:r>
            <a:r>
              <a:rPr lang="ja-JP" altLang="en-US" sz="2800" b="1" dirty="0">
                <a:latin typeface="BIZ UDゴシック" panose="020B0400000000000000" pitchFamily="49" charset="-128"/>
                <a:ea typeface="BIZ UDゴシック" panose="020B0400000000000000" pitchFamily="49" charset="-128"/>
                <a:cs typeface="Meiryo" charset="-128"/>
              </a:rPr>
              <a:t>予定の確認</a:t>
            </a:r>
            <a:r>
              <a:rPr lang="ja-JP" sz="2800" b="1" dirty="0">
                <a:latin typeface="BIZ UDゴシック" panose="020B0400000000000000" pitchFamily="49" charset="-128"/>
                <a:ea typeface="BIZ UDゴシック" panose="020B0400000000000000" pitchFamily="49" charset="-128"/>
                <a:cs typeface="Meiryo" charset="-128"/>
              </a:rPr>
              <a:t> ･･･････････････････</a:t>
            </a:r>
            <a:r>
              <a:rPr lang="ja-JP" altLang="en-US"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P6</a:t>
            </a:r>
            <a:endParaRPr lang="ja-JP" altLang="en-US" sz="2800" b="1" dirty="0">
              <a:latin typeface="BIZ UDゴシック" panose="020B0400000000000000" pitchFamily="49" charset="-128"/>
              <a:ea typeface="BIZ UDゴシック" panose="020B0400000000000000" pitchFamily="49" charset="-128"/>
              <a:cs typeface="Meiryo" charset="-128"/>
            </a:endParaRPr>
          </a:p>
          <a:p>
            <a:pPr>
              <a:lnSpc>
                <a:spcPts val="3400"/>
              </a:lnSpc>
              <a:tabLst>
                <a:tab pos="720000" algn="l"/>
                <a:tab pos="7056000" algn="r"/>
                <a:tab pos="7956000" algn="r"/>
              </a:tabLst>
            </a:pPr>
            <a:r>
              <a:rPr lang="en-US" altLang="ja-JP" sz="2800" b="1" dirty="0">
                <a:latin typeface="BIZ UDゴシック" panose="020B0400000000000000" pitchFamily="49" charset="-128"/>
                <a:ea typeface="BIZ UDゴシック" panose="020B0400000000000000" pitchFamily="49" charset="-128"/>
                <a:cs typeface="Meiryo" charset="-128"/>
              </a:rPr>
              <a:t>1-E </a:t>
            </a:r>
            <a:r>
              <a:rPr lang="ja-JP" altLang="en-US" sz="2800" b="1" dirty="0">
                <a:latin typeface="BIZ UDゴシック" panose="020B0400000000000000" pitchFamily="49" charset="-128"/>
                <a:ea typeface="BIZ UDゴシック" panose="020B0400000000000000" pitchFamily="49" charset="-128"/>
                <a:cs typeface="Meiryo" charset="-128"/>
              </a:rPr>
              <a:t>予定の削除 ･･</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P7</a:t>
            </a:r>
          </a:p>
          <a:p>
            <a:pPr>
              <a:lnSpc>
                <a:spcPts val="3400"/>
              </a:lnSpc>
              <a:tabLst>
                <a:tab pos="720000" algn="l"/>
                <a:tab pos="7056000" algn="r"/>
                <a:tab pos="7956000" algn="r"/>
              </a:tabLst>
            </a:pPr>
            <a:r>
              <a:rPr lang="en-US" altLang="ja-JP" sz="2800" b="1" dirty="0">
                <a:latin typeface="BIZ UDゴシック" panose="020B0400000000000000" pitchFamily="49" charset="-128"/>
                <a:ea typeface="BIZ UDゴシック" panose="020B0400000000000000" pitchFamily="49" charset="-128"/>
                <a:cs typeface="Meiryo" charset="-128"/>
              </a:rPr>
              <a:t>1-F</a:t>
            </a:r>
            <a:r>
              <a:rPr lang="ja-JP" altLang="en-US" sz="2800" b="1" dirty="0">
                <a:latin typeface="BIZ UDゴシック" panose="020B0400000000000000" pitchFamily="49" charset="-128"/>
                <a:ea typeface="BIZ UDゴシック" panose="020B0400000000000000" pitchFamily="49" charset="-128"/>
                <a:cs typeface="Meiryo" charset="-128"/>
              </a:rPr>
              <a:t> 予定の修正 </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P8</a:t>
            </a:r>
            <a:endParaRPr lang="en-US" sz="28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190359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81761" y="490420"/>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dirty="0">
                <a:latin typeface="BIZ UDゴシック" panose="020B0400000000000000" pitchFamily="49" charset="-128"/>
                <a:ea typeface="BIZ UDゴシック" panose="020B0400000000000000" pitchFamily="49" charset="-128"/>
              </a:rPr>
              <a:t>1-A</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451100" y="353012"/>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予定の登録</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9055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en-US" altLang="ja-JP" b="1" kern="100" dirty="0">
                <a:latin typeface="BIZ UDゴシック" panose="020B0400000000000000" pitchFamily="49" charset="-128"/>
                <a:ea typeface="BIZ UDゴシック" panose="020B0400000000000000" pitchFamily="49" charset="-128"/>
                <a:cs typeface="Times New Roman"/>
              </a:rPr>
              <a:t>iPhone</a:t>
            </a:r>
            <a:r>
              <a:rPr lang="ja-JP" altLang="en-US" b="1" kern="100" dirty="0">
                <a:latin typeface="BIZ UDゴシック" panose="020B0400000000000000" pitchFamily="49" charset="-128"/>
                <a:ea typeface="BIZ UDゴシック" panose="020B0400000000000000" pitchFamily="49" charset="-128"/>
                <a:cs typeface="Times New Roman"/>
              </a:rPr>
              <a:t>では、</a:t>
            </a:r>
            <a:r>
              <a:rPr lang="en-US" alt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を利用して音声による予定管理が可能です。</a:t>
            </a:r>
          </a:p>
        </p:txBody>
      </p:sp>
      <p:sp>
        <p:nvSpPr>
          <p:cNvPr id="10" name="正方形/長方形 9">
            <a:extLst>
              <a:ext uri="{FF2B5EF4-FFF2-40B4-BE49-F238E27FC236}">
                <a16:creationId xmlns:a16="http://schemas.microsoft.com/office/drawing/2014/main" id="{81454611-EAFB-482B-8EB7-182506495B82}"/>
              </a:ext>
            </a:extLst>
          </p:cNvPr>
          <p:cNvSpPr/>
          <p:nvPr/>
        </p:nvSpPr>
        <p:spPr>
          <a:xfrm>
            <a:off x="414497" y="2178923"/>
            <a:ext cx="550595"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4093903" y="2094279"/>
            <a:ext cx="2603849" cy="120032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予定の日時はいつですか</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と聞こえたら</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月</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日の午前１０時から１２時</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などと伝えます</a:t>
            </a:r>
            <a:r>
              <a:rPr lang="en-US" altLang="ja-JP" b="1" kern="100" dirty="0">
                <a:latin typeface="BIZ UDゴシック" panose="020B0400000000000000" pitchFamily="49" charset="-128"/>
                <a:ea typeface="BIZ UDゴシック" panose="020B0400000000000000" pitchFamily="49" charset="-128"/>
                <a:cs typeface="Calibri"/>
              </a:rPr>
              <a:t>。</a:t>
            </a:r>
            <a:endParaRPr lang="ja-JP"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506348D5-3647-4E6A-AE63-AC108E23D18C}"/>
              </a:ext>
            </a:extLst>
          </p:cNvPr>
          <p:cNvSpPr/>
          <p:nvPr/>
        </p:nvSpPr>
        <p:spPr>
          <a:xfrm>
            <a:off x="3585879" y="2178923"/>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923652" y="2094750"/>
            <a:ext cx="2518048" cy="1477328"/>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○○を</a:t>
            </a:r>
            <a:r>
              <a:rPr lang="ja-JP" altLang="en-US" b="1" kern="100" dirty="0">
                <a:latin typeface="BIZ UDゴシック" panose="020B0400000000000000" pitchFamily="49" charset="-128"/>
                <a:ea typeface="BIZ UDゴシック" panose="020B0400000000000000" pitchFamily="49" charset="-128"/>
                <a:cs typeface="Times New Roman"/>
              </a:rPr>
              <a:t>カレンダ</a:t>
            </a:r>
            <a:r>
              <a:rPr lang="ja-JP" b="1" kern="100" dirty="0">
                <a:latin typeface="BIZ UDゴシック" panose="020B0400000000000000" pitchFamily="49" charset="-128"/>
                <a:ea typeface="BIZ UDゴシック" panose="020B0400000000000000" pitchFamily="49" charset="-128"/>
                <a:cs typeface="Times New Roman"/>
              </a:rPr>
              <a:t>ーに</a:t>
            </a:r>
            <a:r>
              <a:rPr lang="ja-JP" altLang="en-US" b="1" kern="100" dirty="0">
                <a:latin typeface="BIZ UDゴシック" panose="020B0400000000000000" pitchFamily="49" charset="-128"/>
                <a:ea typeface="BIZ UDゴシック" panose="020B0400000000000000" pitchFamily="49" charset="-128"/>
                <a:cs typeface="Times New Roman"/>
              </a:rPr>
              <a:t>登</a:t>
            </a:r>
            <a:r>
              <a:rPr lang="ja-JP" b="1" kern="100" dirty="0">
                <a:latin typeface="BIZ UDゴシック" panose="020B0400000000000000" pitchFamily="49" charset="-128"/>
                <a:ea typeface="BIZ UDゴシック" panose="020B0400000000000000" pitchFamily="49" charset="-128"/>
                <a:cs typeface="Times New Roman"/>
              </a:rPr>
              <a:t>録</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と声を</a:t>
            </a:r>
            <a:r>
              <a:rPr lang="ja-JP" altLang="en-US" b="1" kern="100" dirty="0">
                <a:latin typeface="BIZ UDゴシック" panose="020B0400000000000000" pitchFamily="49" charset="-128"/>
                <a:ea typeface="BIZ UDゴシック" panose="020B0400000000000000" pitchFamily="49" charset="-128"/>
                <a:cs typeface="Times New Roman"/>
              </a:rPr>
              <a:t>か</a:t>
            </a:r>
            <a:r>
              <a:rPr lang="ja-JP" b="1" kern="100" dirty="0">
                <a:latin typeface="BIZ UDゴシック" panose="020B0400000000000000" pitchFamily="49" charset="-128"/>
                <a:ea typeface="BIZ UDゴシック" panose="020B0400000000000000" pitchFamily="49" charset="-128"/>
                <a:cs typeface="Times New Roman"/>
              </a:rPr>
              <a:t>けます。</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b="1" kern="100" dirty="0">
                <a:latin typeface="BIZ UDゴシック" panose="020B0400000000000000" pitchFamily="49" charset="-128"/>
                <a:ea typeface="BIZ UDゴシック" panose="020B0400000000000000" pitchFamily="49" charset="-128"/>
                <a:cs typeface="Times New Roman"/>
              </a:rPr>
              <a:t>○○の</a:t>
            </a:r>
            <a:r>
              <a:rPr lang="ja-JP" altLang="en-US" b="1" kern="100" dirty="0">
                <a:latin typeface="BIZ UDゴシック" panose="020B0400000000000000" pitchFamily="49" charset="-128"/>
                <a:ea typeface="BIZ UDゴシック" panose="020B0400000000000000" pitchFamily="49" charset="-128"/>
                <a:cs typeface="Times New Roman"/>
              </a:rPr>
              <a:t>部分</a:t>
            </a:r>
            <a:r>
              <a:rPr lang="ja-JP" b="1" kern="100" dirty="0">
                <a:latin typeface="BIZ UDゴシック" panose="020B0400000000000000" pitchFamily="49" charset="-128"/>
                <a:ea typeface="BIZ UDゴシック" panose="020B0400000000000000" pitchFamily="49" charset="-128"/>
                <a:cs typeface="Times New Roman"/>
              </a:rPr>
              <a:t>は予定の</a:t>
            </a:r>
            <a:r>
              <a:rPr lang="ja-JP" altLang="en-US" b="1" kern="100" dirty="0">
                <a:latin typeface="BIZ UDゴシック" panose="020B0400000000000000" pitchFamily="49" charset="-128"/>
                <a:ea typeface="BIZ UDゴシック" panose="020B0400000000000000" pitchFamily="49" charset="-128"/>
                <a:cs typeface="Times New Roman"/>
              </a:rPr>
              <a:t>名前です。</a:t>
            </a:r>
            <a:endParaRPr lang="ja-JP" b="1" kern="100" dirty="0">
              <a:latin typeface="BIZ UDゴシック" panose="020B0400000000000000" pitchFamily="49" charset="-128"/>
              <a:ea typeface="BIZ UDゴシック" panose="020B0400000000000000" pitchFamily="49" charset="-128"/>
              <a:cs typeface="Times New Roman"/>
            </a:endParaRPr>
          </a:p>
        </p:txBody>
      </p:sp>
      <p:sp>
        <p:nvSpPr>
          <p:cNvPr id="14" name="正方形/長方形 13">
            <a:extLst>
              <a:ext uri="{FF2B5EF4-FFF2-40B4-BE49-F238E27FC236}">
                <a16:creationId xmlns:a16="http://schemas.microsoft.com/office/drawing/2014/main" id="{0399E4AF-C429-4705-95EB-E0E5AA96929A}"/>
              </a:ext>
            </a:extLst>
          </p:cNvPr>
          <p:cNvSpPr/>
          <p:nvPr/>
        </p:nvSpPr>
        <p:spPr>
          <a:xfrm>
            <a:off x="6788517" y="2178923"/>
            <a:ext cx="595035" cy="584775"/>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5" name="テキスト ボックス 6">
            <a:extLst>
              <a:ext uri="{FF2B5EF4-FFF2-40B4-BE49-F238E27FC236}">
                <a16:creationId xmlns:a16="http://schemas.microsoft.com/office/drawing/2014/main" id="{E91B5FDB-8921-4765-8C88-CF77708F0961}"/>
              </a:ext>
            </a:extLst>
          </p:cNvPr>
          <p:cNvSpPr txBox="1"/>
          <p:nvPr/>
        </p:nvSpPr>
        <p:spPr>
          <a:xfrm>
            <a:off x="7291378" y="2094279"/>
            <a:ext cx="2872524" cy="120032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明</a:t>
            </a:r>
            <a:r>
              <a:rPr lang="en-US" altLang="ja-JP" b="1" kern="100" dirty="0" err="1">
                <a:latin typeface="BIZ UDゴシック" panose="020B0400000000000000" pitchFamily="49" charset="-128"/>
                <a:ea typeface="BIZ UDゴシック" panose="020B0400000000000000" pitchFamily="49" charset="-128"/>
                <a:cs typeface="Calibri"/>
              </a:rPr>
              <a:t>日の</a:t>
            </a:r>
            <a:r>
              <a:rPr lang="ja-JP" altLang="en-US" b="1" kern="100" dirty="0">
                <a:latin typeface="BIZ UDゴシック" panose="020B0400000000000000" pitchFamily="49" charset="-128"/>
                <a:ea typeface="BIZ UDゴシック" panose="020B0400000000000000" pitchFamily="49" charset="-128"/>
                <a:cs typeface="Calibri"/>
              </a:rPr>
              <a:t>１０</a:t>
            </a:r>
            <a:r>
              <a:rPr lang="en-US" altLang="ja-JP" b="1" kern="100" dirty="0" err="1">
                <a:latin typeface="BIZ UDゴシック" panose="020B0400000000000000" pitchFamily="49" charset="-128"/>
                <a:ea typeface="BIZ UDゴシック" panose="020B0400000000000000" pitchFamily="49" charset="-128"/>
                <a:cs typeface="Calibri"/>
              </a:rPr>
              <a:t>時から</a:t>
            </a:r>
            <a:r>
              <a:rPr lang="ja-JP" altLang="en-US" b="1" kern="100" dirty="0">
                <a:latin typeface="BIZ UDゴシック" panose="020B0400000000000000" pitchFamily="49" charset="-128"/>
                <a:ea typeface="BIZ UDゴシック" panose="020B0400000000000000" pitchFamily="49" charset="-128"/>
                <a:cs typeface="Calibri"/>
              </a:rPr>
              <a:t>１２</a:t>
            </a:r>
            <a:r>
              <a:rPr lang="en-US" altLang="ja-JP" b="1" kern="100" dirty="0" err="1">
                <a:latin typeface="BIZ UDゴシック" panose="020B0400000000000000" pitchFamily="49" charset="-128"/>
                <a:ea typeface="BIZ UDゴシック" panose="020B0400000000000000" pitchFamily="49" charset="-128"/>
                <a:cs typeface="Calibri"/>
              </a:rPr>
              <a:t>時の予定を作成しました。件名は</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です</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となれば成功です。</a:t>
            </a:r>
            <a:endParaRPr lang="en-US" altLang="ja-JP" b="1" kern="100" dirty="0">
              <a:latin typeface="BIZ UDゴシック" panose="020B0400000000000000" pitchFamily="49" charset="-128"/>
              <a:ea typeface="BIZ UDゴシック" panose="020B0400000000000000" pitchFamily="49" charset="-128"/>
              <a:cs typeface="Calibri"/>
            </a:endParaRPr>
          </a:p>
        </p:txBody>
      </p:sp>
      <p:sp>
        <p:nvSpPr>
          <p:cNvPr id="38" name="矢印: 右 37">
            <a:extLst>
              <a:ext uri="{FF2B5EF4-FFF2-40B4-BE49-F238E27FC236}">
                <a16:creationId xmlns:a16="http://schemas.microsoft.com/office/drawing/2014/main" id="{9628B72B-C9AC-42C3-9A29-F9FA6766EBAD}"/>
              </a:ext>
            </a:extLst>
          </p:cNvPr>
          <p:cNvSpPr/>
          <p:nvPr/>
        </p:nvSpPr>
        <p:spPr>
          <a:xfrm>
            <a:off x="6676111" y="4979763"/>
            <a:ext cx="648934" cy="49968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latin typeface="BIZ UDゴシック" panose="020B0400000000000000" pitchFamily="49" charset="-128"/>
              <a:ea typeface="BIZ UDゴシック" panose="020B0400000000000000" pitchFamily="49" charset="-128"/>
            </a:endParaRPr>
          </a:p>
        </p:txBody>
      </p:sp>
      <p:pic>
        <p:nvPicPr>
          <p:cNvPr id="8" name="図 8" descr="グラフィカル ユーザー インターフェイス, アプリケーション&#10;&#10;説明は自動で生成されたものです">
            <a:extLst>
              <a:ext uri="{FF2B5EF4-FFF2-40B4-BE49-F238E27FC236}">
                <a16:creationId xmlns:a16="http://schemas.microsoft.com/office/drawing/2014/main" id="{05BE31A5-3FF8-44CC-BFC8-189006361A28}"/>
              </a:ext>
            </a:extLst>
          </p:cNvPr>
          <p:cNvPicPr>
            <a:picLocks noChangeAspect="1"/>
          </p:cNvPicPr>
          <p:nvPr/>
        </p:nvPicPr>
        <p:blipFill>
          <a:blip r:embed="rId3"/>
          <a:stretch>
            <a:fillRect/>
          </a:stretch>
        </p:blipFill>
        <p:spPr>
          <a:xfrm>
            <a:off x="7955827" y="3718056"/>
            <a:ext cx="1429473" cy="3095625"/>
          </a:xfrm>
          <a:prstGeom prst="rect">
            <a:avLst/>
          </a:prstGeom>
        </p:spPr>
      </p:pic>
      <p:pic>
        <p:nvPicPr>
          <p:cNvPr id="9" name="図 15" descr="グラフィカル ユーザー インターフェイス, アプリケーション&#10;&#10;説明は自動で生成されたものです">
            <a:extLst>
              <a:ext uri="{FF2B5EF4-FFF2-40B4-BE49-F238E27FC236}">
                <a16:creationId xmlns:a16="http://schemas.microsoft.com/office/drawing/2014/main" id="{752372BA-D756-41C8-8533-9D44B906F225}"/>
              </a:ext>
            </a:extLst>
          </p:cNvPr>
          <p:cNvPicPr>
            <a:picLocks noChangeAspect="1"/>
          </p:cNvPicPr>
          <p:nvPr/>
        </p:nvPicPr>
        <p:blipFill>
          <a:blip r:embed="rId4"/>
          <a:stretch>
            <a:fillRect/>
          </a:stretch>
        </p:blipFill>
        <p:spPr>
          <a:xfrm>
            <a:off x="4615857" y="3718056"/>
            <a:ext cx="1429473" cy="3095625"/>
          </a:xfrm>
          <a:prstGeom prst="rect">
            <a:avLst/>
          </a:prstGeom>
        </p:spPr>
      </p:pic>
      <p:sp>
        <p:nvSpPr>
          <p:cNvPr id="16" name="テキスト ボックス 15">
            <a:extLst>
              <a:ext uri="{FF2B5EF4-FFF2-40B4-BE49-F238E27FC236}">
                <a16:creationId xmlns:a16="http://schemas.microsoft.com/office/drawing/2014/main" id="{97134A36-2FD4-4A82-AB76-F5849D5335E4}"/>
              </a:ext>
            </a:extLst>
          </p:cNvPr>
          <p:cNvSpPr txBox="1"/>
          <p:nvPr/>
        </p:nvSpPr>
        <p:spPr>
          <a:xfrm>
            <a:off x="596189" y="3615235"/>
            <a:ext cx="3379134" cy="3228746"/>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r>
              <a:rPr lang="ja-JP" altLang="en-US" b="1" kern="100" dirty="0">
                <a:latin typeface="BIZ UDゴシック" panose="020B0400000000000000" pitchFamily="49" charset="-128"/>
                <a:ea typeface="BIZ UDゴシック" panose="020B0400000000000000" pitchFamily="49" charset="-128"/>
                <a:cs typeface="Times New Roman"/>
              </a:rPr>
              <a:t>　❷の手順では、具体的な日付を指定するほかにも明日や明後日、来週の水曜日などと伝えることも可能です。</a:t>
            </a:r>
          </a:p>
          <a:p>
            <a:pPr algn="just"/>
            <a:r>
              <a:rPr lang="ja-JP" altLang="en-US" b="1" kern="100" dirty="0">
                <a:latin typeface="BIZ UDゴシック" panose="020B0400000000000000" pitchFamily="49" charset="-128"/>
                <a:ea typeface="BIZ UDゴシック" panose="020B0400000000000000" pitchFamily="49" charset="-128"/>
                <a:cs typeface="Times New Roman"/>
              </a:rPr>
              <a:t>　また、開始時刻のみ伝えた場合は、自動で１時間の予定に設定されます。</a:t>
            </a:r>
          </a:p>
          <a:p>
            <a:pPr algn="just"/>
            <a:r>
              <a:rPr lang="ja-JP" altLang="en-US" b="1" kern="100" dirty="0">
                <a:latin typeface="BIZ UDゴシック" panose="020B0400000000000000" pitchFamily="49" charset="-128"/>
                <a:ea typeface="BIZ UDゴシック" panose="020B0400000000000000" pitchFamily="49" charset="-128"/>
                <a:cs typeface="Times New Roman"/>
              </a:rPr>
              <a:t>　なお、先に登録した予定と重なる場合は重ねて登録してもよいか尋ねられます。</a:t>
            </a:r>
          </a:p>
        </p:txBody>
      </p:sp>
    </p:spTree>
    <p:extLst>
      <p:ext uri="{BB962C8B-B14F-4D97-AF65-F5344CB8AC3E}">
        <p14:creationId xmlns:p14="http://schemas.microsoft.com/office/powerpoint/2010/main" val="2549181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81761" y="513709"/>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dirty="0">
                <a:latin typeface="BIZ UDゴシック" panose="020B0400000000000000" pitchFamily="49" charset="-128"/>
                <a:ea typeface="BIZ UDゴシック" panose="020B0400000000000000" pitchFamily="49" charset="-128"/>
              </a:rPr>
              <a:t>1-B</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527300" y="303340"/>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数日にまたがる予定の登録</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9055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カレンダーアプリでは</a:t>
            </a:r>
            <a:r>
              <a:rPr lang="en-US" alt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を利用して数日にまたがる予定を登録することも可能です。</a:t>
            </a:r>
          </a:p>
        </p:txBody>
      </p:sp>
      <p:sp>
        <p:nvSpPr>
          <p:cNvPr id="10" name="正方形/長方形 9">
            <a:extLst>
              <a:ext uri="{FF2B5EF4-FFF2-40B4-BE49-F238E27FC236}">
                <a16:creationId xmlns:a16="http://schemas.microsoft.com/office/drawing/2014/main" id="{81454611-EAFB-482B-8EB7-182506495B82}"/>
              </a:ext>
            </a:extLst>
          </p:cNvPr>
          <p:cNvSpPr/>
          <p:nvPr/>
        </p:nvSpPr>
        <p:spPr>
          <a:xfrm>
            <a:off x="448462" y="2178923"/>
            <a:ext cx="550595"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4261681" y="2132653"/>
            <a:ext cx="2555955" cy="120032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予定の日時はいつですか」と聞こえたら</a:t>
            </a:r>
            <a:r>
              <a:rPr lang="en-US" altLang="ja-JP" b="1" kern="100" dirty="0">
                <a:latin typeface="BIZ UDゴシック" panose="020B0400000000000000" pitchFamily="49" charset="-128"/>
                <a:ea typeface="BIZ UDゴシック" panose="020B0400000000000000" pitchFamily="49" charset="-128"/>
                <a:cs typeface="Calibri"/>
              </a:rPr>
              <a:t>｢</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月</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日から○月○日、終日</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と伝えます</a:t>
            </a:r>
            <a:r>
              <a:rPr lang="en-US" altLang="ja-JP" b="1" kern="100" dirty="0">
                <a:latin typeface="BIZ UDゴシック" panose="020B0400000000000000" pitchFamily="49" charset="-128"/>
                <a:ea typeface="BIZ UDゴシック" panose="020B0400000000000000" pitchFamily="49" charset="-128"/>
                <a:cs typeface="Calibri"/>
              </a:rPr>
              <a:t>。</a:t>
            </a:r>
            <a:endParaRPr lang="ja-JP" dirty="0">
              <a:latin typeface="BIZ UDゴシック" panose="020B0400000000000000" pitchFamily="49" charset="-128"/>
              <a:ea typeface="BIZ UDゴシック" panose="020B0400000000000000" pitchFamily="49" charset="-128"/>
              <a:cs typeface="Calibri"/>
            </a:endParaRPr>
          </a:p>
        </p:txBody>
      </p:sp>
      <p:sp>
        <p:nvSpPr>
          <p:cNvPr id="12" name="正方形/長方形 11">
            <a:extLst>
              <a:ext uri="{FF2B5EF4-FFF2-40B4-BE49-F238E27FC236}">
                <a16:creationId xmlns:a16="http://schemas.microsoft.com/office/drawing/2014/main" id="{506348D5-3647-4E6A-AE63-AC108E23D18C}"/>
              </a:ext>
            </a:extLst>
          </p:cNvPr>
          <p:cNvSpPr/>
          <p:nvPr/>
        </p:nvSpPr>
        <p:spPr>
          <a:xfrm>
            <a:off x="3750859" y="2178923"/>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968196" y="2132653"/>
            <a:ext cx="2551785" cy="1477328"/>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○○を</a:t>
            </a:r>
            <a:r>
              <a:rPr lang="ja-JP" altLang="en-US" b="1" kern="100" dirty="0">
                <a:latin typeface="BIZ UDゴシック" panose="020B0400000000000000" pitchFamily="49" charset="-128"/>
                <a:ea typeface="BIZ UDゴシック" panose="020B0400000000000000" pitchFamily="49" charset="-128"/>
                <a:cs typeface="Times New Roman"/>
              </a:rPr>
              <a:t>カレンダ</a:t>
            </a:r>
            <a:r>
              <a:rPr lang="ja-JP" b="1" kern="100" dirty="0">
                <a:latin typeface="BIZ UDゴシック" panose="020B0400000000000000" pitchFamily="49" charset="-128"/>
                <a:ea typeface="BIZ UDゴシック" panose="020B0400000000000000" pitchFamily="49" charset="-128"/>
                <a:cs typeface="Times New Roman"/>
              </a:rPr>
              <a:t>ーに</a:t>
            </a:r>
            <a:r>
              <a:rPr lang="ja-JP" altLang="en-US" b="1" kern="100" dirty="0">
                <a:latin typeface="BIZ UDゴシック" panose="020B0400000000000000" pitchFamily="49" charset="-128"/>
                <a:ea typeface="BIZ UDゴシック" panose="020B0400000000000000" pitchFamily="49" charset="-128"/>
                <a:cs typeface="Times New Roman"/>
              </a:rPr>
              <a:t>登</a:t>
            </a:r>
            <a:r>
              <a:rPr lang="ja-JP" b="1" kern="100" dirty="0">
                <a:latin typeface="BIZ UDゴシック" panose="020B0400000000000000" pitchFamily="49" charset="-128"/>
                <a:ea typeface="BIZ UDゴシック" panose="020B0400000000000000" pitchFamily="49" charset="-128"/>
                <a:cs typeface="Times New Roman"/>
              </a:rPr>
              <a:t>録</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と声を</a:t>
            </a:r>
            <a:r>
              <a:rPr lang="ja-JP" altLang="en-US" b="1" kern="100" dirty="0">
                <a:latin typeface="BIZ UDゴシック" panose="020B0400000000000000" pitchFamily="49" charset="-128"/>
                <a:ea typeface="BIZ UDゴシック" panose="020B0400000000000000" pitchFamily="49" charset="-128"/>
                <a:cs typeface="Times New Roman"/>
              </a:rPr>
              <a:t>か</a:t>
            </a:r>
            <a:r>
              <a:rPr lang="ja-JP" b="1" kern="100" dirty="0">
                <a:latin typeface="BIZ UDゴシック" panose="020B0400000000000000" pitchFamily="49" charset="-128"/>
                <a:ea typeface="BIZ UDゴシック" panose="020B0400000000000000" pitchFamily="49" charset="-128"/>
                <a:cs typeface="Times New Roman"/>
              </a:rPr>
              <a:t>けます。</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b="1" kern="100" dirty="0">
                <a:latin typeface="BIZ UDゴシック" panose="020B0400000000000000" pitchFamily="49" charset="-128"/>
                <a:ea typeface="BIZ UDゴシック" panose="020B0400000000000000" pitchFamily="49" charset="-128"/>
                <a:cs typeface="Times New Roman"/>
              </a:rPr>
              <a:t>○○の</a:t>
            </a:r>
            <a:r>
              <a:rPr lang="ja-JP" altLang="en-US" b="1" kern="100" dirty="0">
                <a:latin typeface="BIZ UDゴシック" panose="020B0400000000000000" pitchFamily="49" charset="-128"/>
                <a:ea typeface="BIZ UDゴシック" panose="020B0400000000000000" pitchFamily="49" charset="-128"/>
                <a:cs typeface="Times New Roman"/>
              </a:rPr>
              <a:t>部分</a:t>
            </a:r>
            <a:r>
              <a:rPr lang="ja-JP" b="1" kern="100" dirty="0">
                <a:latin typeface="BIZ UDゴシック" panose="020B0400000000000000" pitchFamily="49" charset="-128"/>
                <a:ea typeface="BIZ UDゴシック" panose="020B0400000000000000" pitchFamily="49" charset="-128"/>
                <a:cs typeface="Times New Roman"/>
              </a:rPr>
              <a:t>は予定の</a:t>
            </a:r>
            <a:r>
              <a:rPr lang="ja-JP" altLang="en-US" b="1" kern="100" dirty="0">
                <a:latin typeface="BIZ UDゴシック" panose="020B0400000000000000" pitchFamily="49" charset="-128"/>
                <a:ea typeface="BIZ UDゴシック" panose="020B0400000000000000" pitchFamily="49" charset="-128"/>
                <a:cs typeface="Times New Roman"/>
              </a:rPr>
              <a:t>名前です。</a:t>
            </a:r>
            <a:endParaRPr lang="ja-JP" b="1" kern="100" dirty="0">
              <a:latin typeface="BIZ UDゴシック" panose="020B0400000000000000" pitchFamily="49" charset="-128"/>
              <a:ea typeface="BIZ UDゴシック" panose="020B0400000000000000" pitchFamily="49" charset="-128"/>
              <a:cs typeface="Times New Roman"/>
            </a:endParaRPr>
          </a:p>
        </p:txBody>
      </p:sp>
      <p:sp>
        <p:nvSpPr>
          <p:cNvPr id="14" name="正方形/長方形 13">
            <a:extLst>
              <a:ext uri="{FF2B5EF4-FFF2-40B4-BE49-F238E27FC236}">
                <a16:creationId xmlns:a16="http://schemas.microsoft.com/office/drawing/2014/main" id="{0399E4AF-C429-4705-95EB-E0E5AA96929A}"/>
              </a:ext>
            </a:extLst>
          </p:cNvPr>
          <p:cNvSpPr/>
          <p:nvPr/>
        </p:nvSpPr>
        <p:spPr>
          <a:xfrm>
            <a:off x="7054480" y="2178923"/>
            <a:ext cx="595035" cy="584775"/>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5" name="テキスト ボックス 6">
            <a:extLst>
              <a:ext uri="{FF2B5EF4-FFF2-40B4-BE49-F238E27FC236}">
                <a16:creationId xmlns:a16="http://schemas.microsoft.com/office/drawing/2014/main" id="{E91B5FDB-8921-4765-8C88-CF77708F0961}"/>
              </a:ext>
            </a:extLst>
          </p:cNvPr>
          <p:cNvSpPr txBox="1"/>
          <p:nvPr/>
        </p:nvSpPr>
        <p:spPr>
          <a:xfrm>
            <a:off x="7558829" y="2131746"/>
            <a:ext cx="2553367" cy="120032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○月○日の終日の予定を作成しました。件名は○○です</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となれば成功です。</a:t>
            </a:r>
            <a:endParaRPr lang="en-US" altLang="ja-JP" b="1" kern="100" dirty="0">
              <a:latin typeface="BIZ UDゴシック" panose="020B0400000000000000" pitchFamily="49" charset="-128"/>
              <a:ea typeface="BIZ UDゴシック" panose="020B0400000000000000" pitchFamily="49" charset="-128"/>
              <a:cs typeface="Calibri"/>
            </a:endParaRPr>
          </a:p>
        </p:txBody>
      </p:sp>
      <p:sp>
        <p:nvSpPr>
          <p:cNvPr id="38" name="矢印: 右 37">
            <a:extLst>
              <a:ext uri="{FF2B5EF4-FFF2-40B4-BE49-F238E27FC236}">
                <a16:creationId xmlns:a16="http://schemas.microsoft.com/office/drawing/2014/main" id="{9628B72B-C9AC-42C3-9A29-F9FA6766EBAD}"/>
              </a:ext>
            </a:extLst>
          </p:cNvPr>
          <p:cNvSpPr/>
          <p:nvPr/>
        </p:nvSpPr>
        <p:spPr>
          <a:xfrm>
            <a:off x="6863117" y="4989335"/>
            <a:ext cx="648934" cy="49968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latin typeface="BIZ UDゴシック" panose="020B0400000000000000" pitchFamily="49" charset="-128"/>
              <a:ea typeface="BIZ UDゴシック" panose="020B0400000000000000" pitchFamily="49" charset="-128"/>
            </a:endParaRPr>
          </a:p>
        </p:txBody>
      </p:sp>
      <p:pic>
        <p:nvPicPr>
          <p:cNvPr id="9" name="図 15" descr="グラフィカル ユーザー インターフェイス, アプリケーション&#10;&#10;説明は自動で生成されたものです">
            <a:extLst>
              <a:ext uri="{FF2B5EF4-FFF2-40B4-BE49-F238E27FC236}">
                <a16:creationId xmlns:a16="http://schemas.microsoft.com/office/drawing/2014/main" id="{752372BA-D756-41C8-8533-9D44B906F225}"/>
              </a:ext>
            </a:extLst>
          </p:cNvPr>
          <p:cNvPicPr>
            <a:picLocks noChangeAspect="1"/>
          </p:cNvPicPr>
          <p:nvPr/>
        </p:nvPicPr>
        <p:blipFill>
          <a:blip r:embed="rId3"/>
          <a:stretch>
            <a:fillRect/>
          </a:stretch>
        </p:blipFill>
        <p:spPr>
          <a:xfrm>
            <a:off x="4824921" y="3718056"/>
            <a:ext cx="1429473" cy="3095625"/>
          </a:xfrm>
          <a:prstGeom prst="rect">
            <a:avLst/>
          </a:prstGeom>
        </p:spPr>
      </p:pic>
      <p:sp>
        <p:nvSpPr>
          <p:cNvPr id="16" name="テキスト ボックス 15">
            <a:extLst>
              <a:ext uri="{FF2B5EF4-FFF2-40B4-BE49-F238E27FC236}">
                <a16:creationId xmlns:a16="http://schemas.microsoft.com/office/drawing/2014/main" id="{97134A36-2FD4-4A82-AB76-F5849D5335E4}"/>
              </a:ext>
            </a:extLst>
          </p:cNvPr>
          <p:cNvSpPr txBox="1"/>
          <p:nvPr/>
        </p:nvSpPr>
        <p:spPr>
          <a:xfrm>
            <a:off x="670188" y="3656251"/>
            <a:ext cx="3457311" cy="2915395"/>
          </a:xfrm>
          <a:prstGeom prst="rect">
            <a:avLst/>
          </a:prstGeom>
          <a:solidFill>
            <a:srgbClr val="FFFF99"/>
          </a:solidFill>
          <a:ln w="38100">
            <a:solidFill>
              <a:schemeClr val="tx1"/>
            </a:solidFill>
            <a:prstDash val="solid"/>
          </a:ln>
        </p:spPr>
        <p:txBody>
          <a:bodyPr wrap="square" lIns="91440" tIns="72000" rIns="14400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r>
              <a:rPr lang="ja-JP" altLang="en-US" b="1" kern="100" dirty="0">
                <a:latin typeface="BIZ UDゴシック" panose="020B0400000000000000" pitchFamily="49" charset="-128"/>
                <a:ea typeface="BIZ UDゴシック" panose="020B0400000000000000" pitchFamily="49" charset="-128"/>
                <a:cs typeface="Times New Roman"/>
              </a:rPr>
              <a:t>　❷の手順では、具体的な日付を指定するほかにも、明日から３日間などと伝えることも可能です。</a:t>
            </a:r>
            <a:endParaRPr lang="ja-JP" dirty="0">
              <a:latin typeface="BIZ UDゴシック" panose="020B0400000000000000" pitchFamily="49" charset="-128"/>
              <a:ea typeface="BIZ UDゴシック" panose="020B0400000000000000" pitchFamily="49" charset="-128"/>
              <a:cs typeface="Calibri"/>
            </a:endParaRPr>
          </a:p>
          <a:p>
            <a:pPr algn="just"/>
            <a:r>
              <a:rPr lang="ja-JP" altLang="en-US" b="1" kern="100" dirty="0">
                <a:latin typeface="BIZ UDゴシック" panose="020B0400000000000000" pitchFamily="49" charset="-128"/>
                <a:ea typeface="BIZ UDゴシック" panose="020B0400000000000000" pitchFamily="49" charset="-128"/>
                <a:cs typeface="Times New Roman"/>
              </a:rPr>
              <a:t>　終日と伝えた場合には、具体的な時刻は必要ありません。また、❸の手順では最初の日付しか言いませんが、指定した期間の予定が登録されています。</a:t>
            </a:r>
          </a:p>
        </p:txBody>
      </p:sp>
      <p:pic>
        <p:nvPicPr>
          <p:cNvPr id="2" name="図 2" descr="グラフィカル ユーザー インターフェイス, アプリケーション&#10;&#10;説明は自動で生成されたものです">
            <a:extLst>
              <a:ext uri="{FF2B5EF4-FFF2-40B4-BE49-F238E27FC236}">
                <a16:creationId xmlns:a16="http://schemas.microsoft.com/office/drawing/2014/main" id="{D5EE756F-A5C7-40C6-BFD8-F50097BAEFE7}"/>
              </a:ext>
            </a:extLst>
          </p:cNvPr>
          <p:cNvPicPr>
            <a:picLocks noChangeAspect="1"/>
          </p:cNvPicPr>
          <p:nvPr/>
        </p:nvPicPr>
        <p:blipFill>
          <a:blip r:embed="rId4"/>
          <a:stretch>
            <a:fillRect/>
          </a:stretch>
        </p:blipFill>
        <p:spPr>
          <a:xfrm>
            <a:off x="8120775" y="3718055"/>
            <a:ext cx="1429473" cy="3095625"/>
          </a:xfrm>
          <a:prstGeom prst="rect">
            <a:avLst/>
          </a:prstGeom>
        </p:spPr>
      </p:pic>
    </p:spTree>
    <p:extLst>
      <p:ext uri="{BB962C8B-B14F-4D97-AF65-F5344CB8AC3E}">
        <p14:creationId xmlns:p14="http://schemas.microsoft.com/office/powerpoint/2010/main" val="154879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81761" y="467683"/>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dirty="0">
                <a:latin typeface="BIZ UDゴシック" panose="020B0400000000000000" pitchFamily="49" charset="-128"/>
                <a:ea typeface="BIZ UDゴシック" panose="020B0400000000000000" pitchFamily="49" charset="-128"/>
              </a:rPr>
              <a:t>1-C</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516721" y="330275"/>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繰り返しの予定を登録</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9055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en-US" altLang="ja-JP" b="1" kern="100" dirty="0" err="1">
                <a:latin typeface="BIZ UDゴシック" panose="020B0400000000000000" pitchFamily="49" charset="-128"/>
                <a:ea typeface="BIZ UDゴシック" panose="020B0400000000000000" pitchFamily="49" charset="-128"/>
                <a:cs typeface="Times New Roman"/>
              </a:rPr>
              <a:t>カレンダーアプリではSiriを利用して毎週や毎月の繰り返しの予定を登録することも可能です</a:t>
            </a:r>
            <a:r>
              <a:rPr lang="en-US" altLang="ja-JP" b="1" kern="100" dirty="0">
                <a:latin typeface="BIZ UDゴシック" panose="020B0400000000000000" pitchFamily="49" charset="-128"/>
                <a:ea typeface="BIZ UDゴシック" panose="020B0400000000000000" pitchFamily="49" charset="-128"/>
                <a:cs typeface="Times New Roman"/>
              </a:rPr>
              <a:t>。</a:t>
            </a:r>
            <a:endParaRPr lang="ja-JP" altLang="en-US" b="1" kern="100" dirty="0">
              <a:latin typeface="BIZ UDゴシック" panose="020B0400000000000000" pitchFamily="49" charset="-128"/>
              <a:ea typeface="BIZ UDゴシック" panose="020B0400000000000000" pitchFamily="49" charset="-128"/>
              <a:cs typeface="Times New Roman"/>
            </a:endParaRPr>
          </a:p>
        </p:txBody>
      </p:sp>
      <p:sp>
        <p:nvSpPr>
          <p:cNvPr id="10" name="正方形/長方形 9">
            <a:extLst>
              <a:ext uri="{FF2B5EF4-FFF2-40B4-BE49-F238E27FC236}">
                <a16:creationId xmlns:a16="http://schemas.microsoft.com/office/drawing/2014/main" id="{81454611-EAFB-482B-8EB7-182506495B82}"/>
              </a:ext>
            </a:extLst>
          </p:cNvPr>
          <p:cNvSpPr/>
          <p:nvPr/>
        </p:nvSpPr>
        <p:spPr>
          <a:xfrm>
            <a:off x="428985" y="2215410"/>
            <a:ext cx="550595"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4161392" y="2255123"/>
            <a:ext cx="2605053" cy="120032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予定の日時はいつですか」と聞こえたら</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毎週</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曜日の</a:t>
            </a:r>
            <a:r>
              <a:rPr lang="en-US" altLang="ja-JP" b="1" kern="100" dirty="0">
                <a:latin typeface="BIZ UDゴシック" panose="020B0400000000000000" pitchFamily="49" charset="-128"/>
                <a:ea typeface="BIZ UDゴシック" panose="020B0400000000000000" pitchFamily="49" charset="-128"/>
                <a:cs typeface="Calibri"/>
              </a:rPr>
              <a:t>○時</a:t>
            </a:r>
            <a:r>
              <a:rPr lang="ja-JP" altLang="en-US" b="1" kern="100" dirty="0">
                <a:latin typeface="BIZ UDゴシック" panose="020B0400000000000000" pitchFamily="49" charset="-128"/>
                <a:ea typeface="BIZ UDゴシック" panose="020B0400000000000000" pitchFamily="49" charset="-128"/>
                <a:cs typeface="Calibri"/>
              </a:rPr>
              <a:t>から○時</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と伝えます</a:t>
            </a:r>
            <a:r>
              <a:rPr lang="en-US" altLang="ja-JP" b="1" kern="100" dirty="0">
                <a:latin typeface="BIZ UDゴシック" panose="020B0400000000000000" pitchFamily="49" charset="-128"/>
                <a:ea typeface="BIZ UDゴシック" panose="020B0400000000000000" pitchFamily="49" charset="-128"/>
                <a:cs typeface="Calibri"/>
              </a:rPr>
              <a:t>。</a:t>
            </a:r>
            <a:endParaRPr lang="ja-JP" dirty="0">
              <a:latin typeface="BIZ UDゴシック" panose="020B0400000000000000" pitchFamily="49" charset="-128"/>
              <a:ea typeface="BIZ UDゴシック" panose="020B0400000000000000" pitchFamily="49" charset="-128"/>
              <a:cs typeface="Calibri"/>
            </a:endParaRPr>
          </a:p>
        </p:txBody>
      </p:sp>
      <p:sp>
        <p:nvSpPr>
          <p:cNvPr id="12" name="正方形/長方形 11">
            <a:extLst>
              <a:ext uri="{FF2B5EF4-FFF2-40B4-BE49-F238E27FC236}">
                <a16:creationId xmlns:a16="http://schemas.microsoft.com/office/drawing/2014/main" id="{506348D5-3647-4E6A-AE63-AC108E23D18C}"/>
              </a:ext>
            </a:extLst>
          </p:cNvPr>
          <p:cNvSpPr/>
          <p:nvPr/>
        </p:nvSpPr>
        <p:spPr>
          <a:xfrm>
            <a:off x="3648938" y="2215410"/>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960088" y="2255123"/>
            <a:ext cx="2427031" cy="1477328"/>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○○を</a:t>
            </a:r>
            <a:r>
              <a:rPr lang="ja-JP" altLang="en-US" b="1" kern="100" dirty="0">
                <a:latin typeface="BIZ UDゴシック" panose="020B0400000000000000" pitchFamily="49" charset="-128"/>
                <a:ea typeface="BIZ UDゴシック" panose="020B0400000000000000" pitchFamily="49" charset="-128"/>
                <a:cs typeface="Times New Roman"/>
              </a:rPr>
              <a:t>カレンダ</a:t>
            </a:r>
            <a:r>
              <a:rPr lang="ja-JP" b="1" kern="100" dirty="0">
                <a:latin typeface="BIZ UDゴシック" panose="020B0400000000000000" pitchFamily="49" charset="-128"/>
                <a:ea typeface="BIZ UDゴシック" panose="020B0400000000000000" pitchFamily="49" charset="-128"/>
                <a:cs typeface="Times New Roman"/>
              </a:rPr>
              <a:t>ーに</a:t>
            </a:r>
            <a:r>
              <a:rPr lang="ja-JP" altLang="en-US" b="1" kern="100" dirty="0">
                <a:latin typeface="BIZ UDゴシック" panose="020B0400000000000000" pitchFamily="49" charset="-128"/>
                <a:ea typeface="BIZ UDゴシック" panose="020B0400000000000000" pitchFamily="49" charset="-128"/>
                <a:cs typeface="Times New Roman"/>
              </a:rPr>
              <a:t>登</a:t>
            </a:r>
            <a:r>
              <a:rPr lang="ja-JP" b="1" kern="100" dirty="0">
                <a:latin typeface="BIZ UDゴシック" panose="020B0400000000000000" pitchFamily="49" charset="-128"/>
                <a:ea typeface="BIZ UDゴシック" panose="020B0400000000000000" pitchFamily="49" charset="-128"/>
                <a:cs typeface="Times New Roman"/>
              </a:rPr>
              <a:t>録</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と声を</a:t>
            </a:r>
            <a:r>
              <a:rPr lang="ja-JP" altLang="en-US" b="1" kern="100" dirty="0">
                <a:latin typeface="BIZ UDゴシック" panose="020B0400000000000000" pitchFamily="49" charset="-128"/>
                <a:ea typeface="BIZ UDゴシック" panose="020B0400000000000000" pitchFamily="49" charset="-128"/>
                <a:cs typeface="Times New Roman"/>
              </a:rPr>
              <a:t>か</a:t>
            </a:r>
            <a:r>
              <a:rPr lang="ja-JP" b="1" kern="100" dirty="0">
                <a:latin typeface="BIZ UDゴシック" panose="020B0400000000000000" pitchFamily="49" charset="-128"/>
                <a:ea typeface="BIZ UDゴシック" panose="020B0400000000000000" pitchFamily="49" charset="-128"/>
                <a:cs typeface="Times New Roman"/>
              </a:rPr>
              <a:t>けます。</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b="1" kern="100" dirty="0">
                <a:latin typeface="BIZ UDゴシック" panose="020B0400000000000000" pitchFamily="49" charset="-128"/>
                <a:ea typeface="BIZ UDゴシック" panose="020B0400000000000000" pitchFamily="49" charset="-128"/>
                <a:cs typeface="Times New Roman"/>
              </a:rPr>
              <a:t>○○の</a:t>
            </a:r>
            <a:r>
              <a:rPr lang="ja-JP" altLang="en-US" b="1" kern="100" dirty="0">
                <a:latin typeface="BIZ UDゴシック" panose="020B0400000000000000" pitchFamily="49" charset="-128"/>
                <a:ea typeface="BIZ UDゴシック" panose="020B0400000000000000" pitchFamily="49" charset="-128"/>
                <a:cs typeface="Times New Roman"/>
              </a:rPr>
              <a:t>部分</a:t>
            </a:r>
            <a:r>
              <a:rPr lang="ja-JP" b="1" kern="100" dirty="0">
                <a:latin typeface="BIZ UDゴシック" panose="020B0400000000000000" pitchFamily="49" charset="-128"/>
                <a:ea typeface="BIZ UDゴシック" panose="020B0400000000000000" pitchFamily="49" charset="-128"/>
                <a:cs typeface="Times New Roman"/>
              </a:rPr>
              <a:t>は予定の</a:t>
            </a:r>
            <a:r>
              <a:rPr lang="ja-JP" altLang="en-US" b="1" kern="100" dirty="0">
                <a:latin typeface="BIZ UDゴシック" panose="020B0400000000000000" pitchFamily="49" charset="-128"/>
                <a:ea typeface="BIZ UDゴシック" panose="020B0400000000000000" pitchFamily="49" charset="-128"/>
                <a:cs typeface="Times New Roman"/>
              </a:rPr>
              <a:t>名前です。</a:t>
            </a:r>
            <a:endParaRPr lang="ja-JP" b="1" kern="100" dirty="0">
              <a:latin typeface="BIZ UDゴシック" panose="020B0400000000000000" pitchFamily="49" charset="-128"/>
              <a:ea typeface="BIZ UDゴシック" panose="020B0400000000000000" pitchFamily="49" charset="-128"/>
              <a:cs typeface="Times New Roman"/>
            </a:endParaRPr>
          </a:p>
        </p:txBody>
      </p:sp>
      <p:sp>
        <p:nvSpPr>
          <p:cNvPr id="14" name="正方形/長方形 13">
            <a:extLst>
              <a:ext uri="{FF2B5EF4-FFF2-40B4-BE49-F238E27FC236}">
                <a16:creationId xmlns:a16="http://schemas.microsoft.com/office/drawing/2014/main" id="{0399E4AF-C429-4705-95EB-E0E5AA96929A}"/>
              </a:ext>
            </a:extLst>
          </p:cNvPr>
          <p:cNvSpPr/>
          <p:nvPr/>
        </p:nvSpPr>
        <p:spPr>
          <a:xfrm>
            <a:off x="7059284" y="2212174"/>
            <a:ext cx="595035" cy="584775"/>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5" name="テキスト ボックス 6">
            <a:extLst>
              <a:ext uri="{FF2B5EF4-FFF2-40B4-BE49-F238E27FC236}">
                <a16:creationId xmlns:a16="http://schemas.microsoft.com/office/drawing/2014/main" id="{E91B5FDB-8921-4765-8C88-CF77708F0961}"/>
              </a:ext>
            </a:extLst>
          </p:cNvPr>
          <p:cNvSpPr txBox="1"/>
          <p:nvPr/>
        </p:nvSpPr>
        <p:spPr>
          <a:xfrm>
            <a:off x="7542247" y="2255123"/>
            <a:ext cx="2605053" cy="1477328"/>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毎週○曜日の○時から○時の繰り返しの予定を作成しました。件名は○○です</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となれば成功です。</a:t>
            </a:r>
            <a:endParaRPr lang="en-US" altLang="ja-JP" b="1" kern="100" dirty="0">
              <a:latin typeface="BIZ UDゴシック" panose="020B0400000000000000" pitchFamily="49" charset="-128"/>
              <a:ea typeface="BIZ UDゴシック" panose="020B0400000000000000" pitchFamily="49" charset="-128"/>
              <a:cs typeface="Calibri"/>
            </a:endParaRPr>
          </a:p>
        </p:txBody>
      </p:sp>
      <p:sp>
        <p:nvSpPr>
          <p:cNvPr id="38" name="矢印: 右 37">
            <a:extLst>
              <a:ext uri="{FF2B5EF4-FFF2-40B4-BE49-F238E27FC236}">
                <a16:creationId xmlns:a16="http://schemas.microsoft.com/office/drawing/2014/main" id="{9628B72B-C9AC-42C3-9A29-F9FA6766EBAD}"/>
              </a:ext>
            </a:extLst>
          </p:cNvPr>
          <p:cNvSpPr/>
          <p:nvPr/>
        </p:nvSpPr>
        <p:spPr>
          <a:xfrm>
            <a:off x="6827729" y="4950001"/>
            <a:ext cx="648934" cy="49968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latin typeface="BIZ UDゴシック" panose="020B0400000000000000" pitchFamily="49" charset="-128"/>
              <a:ea typeface="BIZ UDゴシック" panose="020B0400000000000000" pitchFamily="49" charset="-128"/>
            </a:endParaRPr>
          </a:p>
        </p:txBody>
      </p:sp>
      <p:pic>
        <p:nvPicPr>
          <p:cNvPr id="9" name="図 15" descr="グラフィカル ユーザー インターフェイス, アプリケーション&#10;&#10;説明は自動で生成されたものです">
            <a:extLst>
              <a:ext uri="{FF2B5EF4-FFF2-40B4-BE49-F238E27FC236}">
                <a16:creationId xmlns:a16="http://schemas.microsoft.com/office/drawing/2014/main" id="{752372BA-D756-41C8-8533-9D44B906F225}"/>
              </a:ext>
            </a:extLst>
          </p:cNvPr>
          <p:cNvPicPr>
            <a:picLocks noChangeAspect="1"/>
          </p:cNvPicPr>
          <p:nvPr/>
        </p:nvPicPr>
        <p:blipFill>
          <a:blip r:embed="rId3"/>
          <a:stretch>
            <a:fillRect/>
          </a:stretch>
        </p:blipFill>
        <p:spPr>
          <a:xfrm>
            <a:off x="4744884" y="3732451"/>
            <a:ext cx="1429473" cy="3095625"/>
          </a:xfrm>
          <a:prstGeom prst="rect">
            <a:avLst/>
          </a:prstGeom>
        </p:spPr>
      </p:pic>
      <p:sp>
        <p:nvSpPr>
          <p:cNvPr id="16" name="テキスト ボックス 15">
            <a:extLst>
              <a:ext uri="{FF2B5EF4-FFF2-40B4-BE49-F238E27FC236}">
                <a16:creationId xmlns:a16="http://schemas.microsoft.com/office/drawing/2014/main" id="{97134A36-2FD4-4A82-AB76-F5849D5335E4}"/>
              </a:ext>
            </a:extLst>
          </p:cNvPr>
          <p:cNvSpPr txBox="1"/>
          <p:nvPr/>
        </p:nvSpPr>
        <p:spPr>
          <a:xfrm>
            <a:off x="982099" y="4547940"/>
            <a:ext cx="3245194" cy="1303809"/>
          </a:xfrm>
          <a:prstGeom prst="rect">
            <a:avLst/>
          </a:prstGeom>
          <a:solidFill>
            <a:srgbClr val="FFFF99"/>
          </a:solidFill>
          <a:ln w="38100">
            <a:solidFill>
              <a:schemeClr val="tx1"/>
            </a:solidFill>
            <a:prstDash val="solid"/>
          </a:ln>
        </p:spPr>
        <p:txBody>
          <a:bodyPr wrap="square" lIns="91440" tIns="7200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　❷の手順では、毎月○日や毎月第３水曜日などと伝えることも可能です。</a:t>
            </a:r>
          </a:p>
        </p:txBody>
      </p:sp>
      <p:pic>
        <p:nvPicPr>
          <p:cNvPr id="2" name="図 2" descr="グラフィカル ユーザー インターフェイス, アプリケーション&#10;&#10;説明は自動で生成されたものです">
            <a:extLst>
              <a:ext uri="{FF2B5EF4-FFF2-40B4-BE49-F238E27FC236}">
                <a16:creationId xmlns:a16="http://schemas.microsoft.com/office/drawing/2014/main" id="{D5EE756F-A5C7-40C6-BFD8-F50097BAEFE7}"/>
              </a:ext>
            </a:extLst>
          </p:cNvPr>
          <p:cNvPicPr>
            <a:picLocks noChangeAspect="1"/>
          </p:cNvPicPr>
          <p:nvPr/>
        </p:nvPicPr>
        <p:blipFill>
          <a:blip r:embed="rId4"/>
          <a:stretch>
            <a:fillRect/>
          </a:stretch>
        </p:blipFill>
        <p:spPr>
          <a:xfrm>
            <a:off x="8130036" y="3732450"/>
            <a:ext cx="1429473" cy="3095625"/>
          </a:xfrm>
          <a:prstGeom prst="rect">
            <a:avLst/>
          </a:prstGeom>
        </p:spPr>
      </p:pic>
    </p:spTree>
    <p:extLst>
      <p:ext uri="{BB962C8B-B14F-4D97-AF65-F5344CB8AC3E}">
        <p14:creationId xmlns:p14="http://schemas.microsoft.com/office/powerpoint/2010/main" val="2649660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83417" y="477655"/>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a:latin typeface="BIZ UDゴシック" panose="020B0400000000000000" pitchFamily="49" charset="-128"/>
                <a:ea typeface="BIZ UDゴシック" panose="020B0400000000000000" pitchFamily="49" charset="-128"/>
              </a:rPr>
              <a:t>1-D</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567236" y="341601"/>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予定の確認</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9055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en-US" b="1" kern="100" dirty="0" err="1">
                <a:latin typeface="BIZ UDゴシック" panose="020B0400000000000000" pitchFamily="49" charset="-128"/>
                <a:ea typeface="BIZ UDゴシック" panose="020B0400000000000000" pitchFamily="49" charset="-128"/>
                <a:cs typeface="Times New Roman"/>
              </a:rPr>
              <a:t>カレンダーアプリに登録した予定はSiriで確認することが可能です</a:t>
            </a:r>
            <a:r>
              <a:rPr lang="en-US" altLang="ja-JP" b="1" kern="100" dirty="0">
                <a:latin typeface="BIZ UDゴシック" panose="020B0400000000000000" pitchFamily="49" charset="-128"/>
                <a:ea typeface="BIZ UDゴシック" panose="020B0400000000000000" pitchFamily="49" charset="-128"/>
                <a:cs typeface="Times New Roman"/>
              </a:rPr>
              <a:t>。</a:t>
            </a:r>
            <a:endParaRPr lang="ja-JP" altLang="en-US" b="1" kern="100" dirty="0">
              <a:latin typeface="BIZ UDゴシック" panose="020B0400000000000000" pitchFamily="49" charset="-128"/>
              <a:ea typeface="BIZ UDゴシック" panose="020B0400000000000000" pitchFamily="49" charset="-128"/>
              <a:cs typeface="Times New Roman"/>
            </a:endParaRPr>
          </a:p>
        </p:txBody>
      </p:sp>
      <p:sp>
        <p:nvSpPr>
          <p:cNvPr id="10" name="正方形/長方形 9">
            <a:extLst>
              <a:ext uri="{FF2B5EF4-FFF2-40B4-BE49-F238E27FC236}">
                <a16:creationId xmlns:a16="http://schemas.microsoft.com/office/drawing/2014/main" id="{81454611-EAFB-482B-8EB7-182506495B82}"/>
              </a:ext>
            </a:extLst>
          </p:cNvPr>
          <p:cNvSpPr/>
          <p:nvPr/>
        </p:nvSpPr>
        <p:spPr>
          <a:xfrm>
            <a:off x="594811" y="2219723"/>
            <a:ext cx="550595"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1161450" y="3016970"/>
            <a:ext cx="8606168" cy="369332"/>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予定が</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件あります。○曜日の１０時に○○があります</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などと返答があります。</a:t>
            </a:r>
            <a:endParaRPr lang="en-US" altLang="ja-JP" b="1" kern="100" dirty="0">
              <a:latin typeface="BIZ UDゴシック" panose="020B0400000000000000" pitchFamily="49" charset="-128"/>
              <a:ea typeface="BIZ UDゴシック" panose="020B0400000000000000" pitchFamily="49" charset="-128"/>
              <a:cs typeface="Calibri"/>
            </a:endParaRPr>
          </a:p>
        </p:txBody>
      </p:sp>
      <p:sp>
        <p:nvSpPr>
          <p:cNvPr id="12" name="正方形/長方形 11">
            <a:extLst>
              <a:ext uri="{FF2B5EF4-FFF2-40B4-BE49-F238E27FC236}">
                <a16:creationId xmlns:a16="http://schemas.microsoft.com/office/drawing/2014/main" id="{506348D5-3647-4E6A-AE63-AC108E23D18C}"/>
              </a:ext>
            </a:extLst>
          </p:cNvPr>
          <p:cNvSpPr/>
          <p:nvPr/>
        </p:nvSpPr>
        <p:spPr>
          <a:xfrm>
            <a:off x="599225" y="2932372"/>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1140085" y="2286374"/>
            <a:ext cx="8648899" cy="646331"/>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明日の予定は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来週の予定を教えて</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Calibri"/>
              </a:rPr>
              <a:t>｢</a:t>
            </a:r>
            <a:r>
              <a:rPr lang="en-US" b="1" kern="100" dirty="0">
                <a:latin typeface="BIZ UDゴシック" panose="020B0400000000000000" pitchFamily="49" charset="-128"/>
                <a:ea typeface="BIZ UDゴシック" panose="020B0400000000000000" pitchFamily="49" charset="-128"/>
                <a:cs typeface="Calibri"/>
              </a:rPr>
              <a:t>○月○</a:t>
            </a:r>
            <a:r>
              <a:rPr lang="ja-JP" altLang="en-US" b="1" kern="100" dirty="0">
                <a:latin typeface="BIZ UDゴシック" panose="020B0400000000000000" pitchFamily="49" charset="-128"/>
                <a:ea typeface="BIZ UDゴシック" panose="020B0400000000000000" pitchFamily="49" charset="-128"/>
                <a:cs typeface="Calibri"/>
              </a:rPr>
              <a:t>日の予定を教えて</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などと尋ね</a:t>
            </a:r>
            <a:r>
              <a:rPr lang="ja-JP" b="1" kern="100" dirty="0">
                <a:latin typeface="BIZ UDゴシック" panose="020B0400000000000000" pitchFamily="49" charset="-128"/>
                <a:ea typeface="BIZ UDゴシック" panose="020B0400000000000000" pitchFamily="49" charset="-128"/>
                <a:cs typeface="Times New Roman"/>
              </a:rPr>
              <a:t>ます。</a:t>
            </a:r>
            <a:endParaRPr lang="ja-JP" altLang="en-US" b="1" kern="100" dirty="0">
              <a:latin typeface="BIZ UDゴシック" panose="020B0400000000000000" pitchFamily="49" charset="-128"/>
              <a:ea typeface="BIZ UDゴシック" panose="020B0400000000000000" pitchFamily="49" charset="-128"/>
              <a:cs typeface="Times New Roman"/>
            </a:endParaRPr>
          </a:p>
        </p:txBody>
      </p:sp>
      <p:sp>
        <p:nvSpPr>
          <p:cNvPr id="16" name="テキスト ボックス 15">
            <a:extLst>
              <a:ext uri="{FF2B5EF4-FFF2-40B4-BE49-F238E27FC236}">
                <a16:creationId xmlns:a16="http://schemas.microsoft.com/office/drawing/2014/main" id="{97134A36-2FD4-4A82-AB76-F5849D5335E4}"/>
              </a:ext>
            </a:extLst>
          </p:cNvPr>
          <p:cNvSpPr txBox="1"/>
          <p:nvPr/>
        </p:nvSpPr>
        <p:spPr>
          <a:xfrm>
            <a:off x="5372300" y="3637958"/>
            <a:ext cx="4395318" cy="2361398"/>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r>
              <a:rPr lang="ja-JP" altLang="en-US" b="1" kern="100" dirty="0">
                <a:latin typeface="BIZ UDゴシック" panose="020B0400000000000000" pitchFamily="49" charset="-128"/>
                <a:ea typeface="BIZ UDゴシック" panose="020B0400000000000000" pitchFamily="49" charset="-128"/>
                <a:cs typeface="Times New Roman"/>
              </a:rPr>
              <a:t>　Siriで予定を確認した場合、日付ではなく曜日でお知らせされます。</a:t>
            </a:r>
          </a:p>
          <a:p>
            <a:pPr algn="just"/>
            <a:r>
              <a:rPr lang="ja-JP" altLang="en-US" b="1" kern="100" dirty="0">
                <a:latin typeface="BIZ UDゴシック" panose="020B0400000000000000" pitchFamily="49" charset="-128"/>
                <a:ea typeface="BIZ UDゴシック" panose="020B0400000000000000" pitchFamily="49" charset="-128"/>
                <a:cs typeface="Times New Roman"/>
              </a:rPr>
              <a:t>　日付などを指定して１日分だけ確認する際にはほとんど気にすることはありませんが、今週や来週、何日から何日までといった複数期間の確認の場合には分かりにくい場合があります。</a:t>
            </a:r>
            <a:endParaRPr lang="ja-JP" dirty="0">
              <a:latin typeface="BIZ UDゴシック" panose="020B0400000000000000" pitchFamily="49" charset="-128"/>
              <a:ea typeface="BIZ UDゴシック" panose="020B0400000000000000" pitchFamily="49" charset="-128"/>
            </a:endParaRPr>
          </a:p>
        </p:txBody>
      </p:sp>
      <p:pic>
        <p:nvPicPr>
          <p:cNvPr id="14" name="図 13">
            <a:extLst>
              <a:ext uri="{FF2B5EF4-FFF2-40B4-BE49-F238E27FC236}">
                <a16:creationId xmlns:a16="http://schemas.microsoft.com/office/drawing/2014/main" id="{D22C1885-8AFD-4DAB-8780-47C92265CE9A}"/>
              </a:ext>
            </a:extLst>
          </p:cNvPr>
          <p:cNvPicPr>
            <a:picLocks noChangeAspect="1"/>
          </p:cNvPicPr>
          <p:nvPr/>
        </p:nvPicPr>
        <p:blipFill>
          <a:blip r:embed="rId3"/>
          <a:stretch>
            <a:fillRect/>
          </a:stretch>
        </p:blipFill>
        <p:spPr>
          <a:xfrm>
            <a:off x="3756991" y="3552825"/>
            <a:ext cx="1272458" cy="2627901"/>
          </a:xfrm>
          <a:prstGeom prst="rect">
            <a:avLst/>
          </a:prstGeom>
        </p:spPr>
      </p:pic>
      <p:sp>
        <p:nvSpPr>
          <p:cNvPr id="15" name="吹き出し: 円形 14">
            <a:extLst>
              <a:ext uri="{FF2B5EF4-FFF2-40B4-BE49-F238E27FC236}">
                <a16:creationId xmlns:a16="http://schemas.microsoft.com/office/drawing/2014/main" id="{B5EF7709-677C-41C4-B336-C7C3C8A87D43}"/>
              </a:ext>
            </a:extLst>
          </p:cNvPr>
          <p:cNvSpPr/>
          <p:nvPr/>
        </p:nvSpPr>
        <p:spPr>
          <a:xfrm>
            <a:off x="883417" y="4791161"/>
            <a:ext cx="2873574" cy="1095811"/>
          </a:xfrm>
          <a:prstGeom prst="wedgeEllipseCallout">
            <a:avLst>
              <a:gd name="adj1" fmla="val 47216"/>
              <a:gd name="adj2" fmla="val -61244"/>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2000" b="1">
                <a:solidFill>
                  <a:schemeClr val="tx1"/>
                </a:solidFill>
                <a:latin typeface="BIZ UDゴシック" panose="020B0400000000000000" pitchFamily="49" charset="-128"/>
                <a:ea typeface="BIZ UDゴシック" panose="020B0400000000000000" pitchFamily="49" charset="-128"/>
              </a:rPr>
              <a:t>明日の予定は</a:t>
            </a:r>
            <a:r>
              <a:rPr kumimoji="1" lang="ja-JP" altLang="en-US" sz="2000" b="1">
                <a:solidFill>
                  <a:schemeClr val="tx1"/>
                </a:solidFill>
                <a:latin typeface="BIZ UDゴシック" panose="020B0400000000000000" pitchFamily="49" charset="-128"/>
                <a:ea typeface="BIZ UDゴシック" panose="020B0400000000000000" pitchFamily="49" charset="-128"/>
              </a:rPr>
              <a:t>？</a:t>
            </a:r>
            <a:endParaRPr lang="ja-JP" altLang="en-US" sz="2000" b="1">
              <a:solidFill>
                <a:schemeClr val="tx1"/>
              </a:solidFill>
              <a:latin typeface="BIZ UDゴシック" panose="020B0400000000000000" pitchFamily="49" charset="-128"/>
              <a:ea typeface="BIZ UDゴシック" panose="020B0400000000000000" pitchFamily="49" charset="-128"/>
            </a:endParaRPr>
          </a:p>
        </p:txBody>
      </p:sp>
      <p:sp>
        <p:nvSpPr>
          <p:cNvPr id="17" name="テキスト ボックス 1">
            <a:extLst>
              <a:ext uri="{FF2B5EF4-FFF2-40B4-BE49-F238E27FC236}">
                <a16:creationId xmlns:a16="http://schemas.microsoft.com/office/drawing/2014/main" id="{EBFB9DC2-DA82-A351-A77C-9F1B9F22ABB5}"/>
              </a:ext>
            </a:extLst>
          </p:cNvPr>
          <p:cNvSpPr txBox="1"/>
          <p:nvPr/>
        </p:nvSpPr>
        <p:spPr>
          <a:xfrm>
            <a:off x="2222500" y="6296025"/>
            <a:ext cx="7729493"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日付が分からない場合、「○○の予定はいつ？」と聞く方法もあります。</a:t>
            </a:r>
          </a:p>
        </p:txBody>
      </p:sp>
    </p:spTree>
    <p:extLst>
      <p:ext uri="{BB962C8B-B14F-4D97-AF65-F5344CB8AC3E}">
        <p14:creationId xmlns:p14="http://schemas.microsoft.com/office/powerpoint/2010/main" val="951011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67305" y="476985"/>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dirty="0">
                <a:latin typeface="BIZ UDゴシック" panose="020B0400000000000000" pitchFamily="49" charset="-128"/>
                <a:ea typeface="BIZ UDゴシック" panose="020B0400000000000000" pitchFamily="49" charset="-128"/>
              </a:rPr>
              <a:t>1-E</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527300" y="342050"/>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予定の削除</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9055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カレンダーアプリに登録した予定は</a:t>
            </a:r>
            <a:r>
              <a:rPr lang="en-US" alt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を使って削除することが可能です</a:t>
            </a:r>
            <a:r>
              <a:rPr lang="en-US" altLang="ja-JP" b="1" kern="100" dirty="0">
                <a:latin typeface="BIZ UDゴシック" panose="020B0400000000000000" pitchFamily="49" charset="-128"/>
                <a:ea typeface="BIZ UDゴシック" panose="020B0400000000000000" pitchFamily="49" charset="-128"/>
                <a:cs typeface="Times New Roman"/>
              </a:rPr>
              <a:t>。</a:t>
            </a:r>
            <a:endParaRPr lang="ja-JP" altLang="en-US" b="1" kern="100" dirty="0">
              <a:latin typeface="BIZ UDゴシック" panose="020B0400000000000000" pitchFamily="49" charset="-128"/>
              <a:ea typeface="BIZ UDゴシック" panose="020B0400000000000000" pitchFamily="49" charset="-128"/>
              <a:cs typeface="Times New Roman"/>
            </a:endParaRPr>
          </a:p>
        </p:txBody>
      </p:sp>
      <p:sp>
        <p:nvSpPr>
          <p:cNvPr id="10" name="正方形/長方形 9">
            <a:extLst>
              <a:ext uri="{FF2B5EF4-FFF2-40B4-BE49-F238E27FC236}">
                <a16:creationId xmlns:a16="http://schemas.microsoft.com/office/drawing/2014/main" id="{81454611-EAFB-482B-8EB7-182506495B82}"/>
              </a:ext>
            </a:extLst>
          </p:cNvPr>
          <p:cNvSpPr/>
          <p:nvPr/>
        </p:nvSpPr>
        <p:spPr>
          <a:xfrm>
            <a:off x="337553" y="2093535"/>
            <a:ext cx="550595"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867305" y="3231818"/>
            <a:ext cx="8668700" cy="646331"/>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en-US" b="1" kern="100" dirty="0">
                <a:latin typeface="BIZ UDゴシック" panose="020B0400000000000000" pitchFamily="49" charset="-128"/>
                <a:ea typeface="BIZ UDゴシック" panose="020B0400000000000000" pitchFamily="49" charset="-128"/>
                <a:cs typeface="Calibri"/>
              </a:rPr>
              <a:t>○</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という明日○時からの予定を削除してもよろしいですか？</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と尋ねられるので</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ハイ</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と答えます。</a:t>
            </a:r>
          </a:p>
        </p:txBody>
      </p:sp>
      <p:sp>
        <p:nvSpPr>
          <p:cNvPr id="12" name="正方形/長方形 11">
            <a:extLst>
              <a:ext uri="{FF2B5EF4-FFF2-40B4-BE49-F238E27FC236}">
                <a16:creationId xmlns:a16="http://schemas.microsoft.com/office/drawing/2014/main" id="{506348D5-3647-4E6A-AE63-AC108E23D18C}"/>
              </a:ext>
            </a:extLst>
          </p:cNvPr>
          <p:cNvSpPr/>
          <p:nvPr/>
        </p:nvSpPr>
        <p:spPr>
          <a:xfrm>
            <a:off x="314385" y="3110586"/>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858175" y="2140344"/>
            <a:ext cx="8947078" cy="646331"/>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mn-lt"/>
              </a:rPr>
              <a:t>｢</a:t>
            </a:r>
            <a:r>
              <a:rPr lang="ja-JP" altLang="en-US" b="1" kern="100" dirty="0">
                <a:latin typeface="BIZ UDゴシック" panose="020B0400000000000000" pitchFamily="49" charset="-128"/>
                <a:ea typeface="BIZ UDゴシック" panose="020B0400000000000000" pitchFamily="49" charset="-128"/>
                <a:cs typeface="+mn-lt"/>
              </a:rPr>
              <a:t>○</a:t>
            </a:r>
            <a:r>
              <a:rPr lang="en-US" altLang="ja-JP" b="1" kern="100" dirty="0">
                <a:latin typeface="BIZ UDゴシック" panose="020B0400000000000000" pitchFamily="49" charset="-128"/>
                <a:ea typeface="BIZ UDゴシック" panose="020B0400000000000000" pitchFamily="49" charset="-128"/>
                <a:cs typeface="+mn-lt"/>
              </a:rPr>
              <a:t>月</a:t>
            </a:r>
            <a:r>
              <a:rPr lang="ja-JP" altLang="en-US" b="1" kern="100" dirty="0">
                <a:latin typeface="BIZ UDゴシック" panose="020B0400000000000000" pitchFamily="49" charset="-128"/>
                <a:ea typeface="BIZ UDゴシック" panose="020B0400000000000000" pitchFamily="49" charset="-128"/>
                <a:cs typeface="+mn-lt"/>
              </a:rPr>
              <a:t>○日の予定を削除</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と声を</a:t>
            </a:r>
            <a:r>
              <a:rPr lang="ja-JP" altLang="en-US" b="1" kern="100" dirty="0">
                <a:latin typeface="BIZ UDゴシック" panose="020B0400000000000000" pitchFamily="49" charset="-128"/>
                <a:ea typeface="BIZ UDゴシック" panose="020B0400000000000000" pitchFamily="49" charset="-128"/>
                <a:cs typeface="Times New Roman"/>
              </a:rPr>
              <a:t>か</a:t>
            </a:r>
            <a:r>
              <a:rPr lang="ja-JP" b="1" kern="100" dirty="0">
                <a:latin typeface="BIZ UDゴシック" panose="020B0400000000000000" pitchFamily="49" charset="-128"/>
                <a:ea typeface="BIZ UDゴシック" panose="020B0400000000000000" pitchFamily="49" charset="-128"/>
                <a:cs typeface="Times New Roman"/>
              </a:rPr>
              <a:t>けます。</a:t>
            </a:r>
            <a:r>
              <a:rPr lang="ja-JP" altLang="en-US" b="1" kern="100" dirty="0">
                <a:latin typeface="BIZ UDゴシック" panose="020B0400000000000000" pitchFamily="49" charset="-128"/>
                <a:ea typeface="BIZ UDゴシック" panose="020B0400000000000000" pitchFamily="49" charset="-128"/>
                <a:cs typeface="Times New Roman"/>
              </a:rPr>
              <a:t>同月内なら日にちだけでも大丈夫です。</a:t>
            </a:r>
          </a:p>
        </p:txBody>
      </p:sp>
      <p:sp>
        <p:nvSpPr>
          <p:cNvPr id="16" name="テキスト ボックス 15">
            <a:extLst>
              <a:ext uri="{FF2B5EF4-FFF2-40B4-BE49-F238E27FC236}">
                <a16:creationId xmlns:a16="http://schemas.microsoft.com/office/drawing/2014/main" id="{97134A36-2FD4-4A82-AB76-F5849D5335E4}"/>
              </a:ext>
            </a:extLst>
          </p:cNvPr>
          <p:cNvSpPr txBox="1"/>
          <p:nvPr/>
        </p:nvSpPr>
        <p:spPr>
          <a:xfrm>
            <a:off x="4069194" y="4930022"/>
            <a:ext cx="6021215" cy="1843751"/>
          </a:xfrm>
          <a:prstGeom prst="rect">
            <a:avLst/>
          </a:prstGeom>
          <a:solidFill>
            <a:srgbClr val="FFFF99"/>
          </a:solidFill>
          <a:ln w="38100">
            <a:solidFill>
              <a:schemeClr val="tx1"/>
            </a:solidFill>
            <a:prstDash val="solid"/>
          </a:ln>
        </p:spPr>
        <p:txBody>
          <a:bodyPr wrap="square" lIns="91440" tIns="72000" rIns="91440" bIns="108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r>
              <a:rPr lang="ja-JP" altLang="en-US" b="1" kern="100" dirty="0">
                <a:latin typeface="BIZ UDゴシック" panose="020B0400000000000000" pitchFamily="49" charset="-128"/>
                <a:ea typeface="BIZ UDゴシック" panose="020B0400000000000000" pitchFamily="49" charset="-128"/>
                <a:cs typeface="Times New Roman"/>
              </a:rPr>
              <a:t>　数日にまたがる予定の場合、期間内のいずれかの日の予定を削除すれば、すべての期間が削除されます。</a:t>
            </a:r>
          </a:p>
          <a:p>
            <a:pPr algn="just"/>
            <a:r>
              <a:rPr lang="ja-JP" altLang="en-US" b="1" kern="100" dirty="0">
                <a:latin typeface="BIZ UDゴシック" panose="020B0400000000000000" pitchFamily="49" charset="-128"/>
                <a:ea typeface="BIZ UDゴシック" panose="020B0400000000000000" pitchFamily="49" charset="-128"/>
                <a:cs typeface="Times New Roman"/>
              </a:rPr>
              <a:t>　繰り返しの予定の場合、すべてのイベントを削除するか、この１回のみを削除するか尋ねられますので、削除したい方法を伝えます。</a:t>
            </a:r>
          </a:p>
        </p:txBody>
      </p:sp>
      <p:sp>
        <p:nvSpPr>
          <p:cNvPr id="17" name="テキスト ボックス 2">
            <a:extLst>
              <a:ext uri="{FF2B5EF4-FFF2-40B4-BE49-F238E27FC236}">
                <a16:creationId xmlns:a16="http://schemas.microsoft.com/office/drawing/2014/main" id="{01724790-C621-4F5A-B5A4-A793A4AC7779}"/>
              </a:ext>
            </a:extLst>
          </p:cNvPr>
          <p:cNvSpPr txBox="1"/>
          <p:nvPr/>
        </p:nvSpPr>
        <p:spPr>
          <a:xfrm>
            <a:off x="1157395" y="3866549"/>
            <a:ext cx="8668701" cy="954581"/>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360363" indent="-360363"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 同日に複数の予定が入っていた場合は、</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予定は1件ずつしか削除できません。どの予定をキャンセルしますか？</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のあとに登録のある予定名を読み上げるので、削除したい予定名を伝えます。</a:t>
            </a:r>
            <a:endParaRPr lang="ja-JP" dirty="0">
              <a:latin typeface="BIZ UDゴシック" panose="020B0400000000000000" pitchFamily="49" charset="-128"/>
              <a:ea typeface="BIZ UDゴシック" panose="020B0400000000000000" pitchFamily="49" charset="-128"/>
              <a:cs typeface="Calibri" panose="020F0502020204030204"/>
            </a:endParaRPr>
          </a:p>
        </p:txBody>
      </p:sp>
      <p:pic>
        <p:nvPicPr>
          <p:cNvPr id="18" name="図 17">
            <a:extLst>
              <a:ext uri="{FF2B5EF4-FFF2-40B4-BE49-F238E27FC236}">
                <a16:creationId xmlns:a16="http://schemas.microsoft.com/office/drawing/2014/main" id="{4C7B94CE-8301-44CA-B2C7-FA31D0CEAD24}"/>
              </a:ext>
            </a:extLst>
          </p:cNvPr>
          <p:cNvPicPr>
            <a:picLocks noChangeAspect="1"/>
          </p:cNvPicPr>
          <p:nvPr/>
        </p:nvPicPr>
        <p:blipFill>
          <a:blip r:embed="rId3"/>
          <a:stretch>
            <a:fillRect/>
          </a:stretch>
        </p:blipFill>
        <p:spPr>
          <a:xfrm>
            <a:off x="469900" y="4602963"/>
            <a:ext cx="1037530" cy="2113947"/>
          </a:xfrm>
          <a:prstGeom prst="rect">
            <a:avLst/>
          </a:prstGeom>
        </p:spPr>
      </p:pic>
      <p:sp>
        <p:nvSpPr>
          <p:cNvPr id="19" name="吹き出し: 円形 18">
            <a:extLst>
              <a:ext uri="{FF2B5EF4-FFF2-40B4-BE49-F238E27FC236}">
                <a16:creationId xmlns:a16="http://schemas.microsoft.com/office/drawing/2014/main" id="{D7052FBF-E8BD-4A5B-A1BF-92CC2A143DF4}"/>
              </a:ext>
            </a:extLst>
          </p:cNvPr>
          <p:cNvSpPr/>
          <p:nvPr/>
        </p:nvSpPr>
        <p:spPr>
          <a:xfrm>
            <a:off x="1572010" y="5457825"/>
            <a:ext cx="2250690" cy="1147494"/>
          </a:xfrm>
          <a:prstGeom prst="wedgeEllipseCallout">
            <a:avLst>
              <a:gd name="adj1" fmla="val -43872"/>
              <a:gd name="adj2" fmla="val -52750"/>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2000" b="1" dirty="0">
                <a:solidFill>
                  <a:schemeClr val="tx1"/>
                </a:solidFill>
                <a:latin typeface="BIZ UDゴシック" panose="020B0400000000000000" pitchFamily="49" charset="-128"/>
                <a:ea typeface="BIZ UDゴシック" panose="020B0400000000000000" pitchFamily="49" charset="-128"/>
              </a:rPr>
              <a:t>明日の予定を削除して</a:t>
            </a:r>
            <a:endParaRPr lang="ja-JP" altLang="en-US" sz="2000" b="1" dirty="0">
              <a:solidFill>
                <a:schemeClr val="tx1"/>
              </a:solidFill>
              <a:latin typeface="BIZ UDゴシック" panose="020B0400000000000000" pitchFamily="49" charset="-128"/>
              <a:ea typeface="BIZ UDゴシック" panose="020B0400000000000000" pitchFamily="49" charset="-128"/>
              <a:cs typeface="Calibri"/>
            </a:endParaRPr>
          </a:p>
        </p:txBody>
      </p:sp>
      <p:sp>
        <p:nvSpPr>
          <p:cNvPr id="20" name="テキスト ボックス 2">
            <a:extLst>
              <a:ext uri="{FF2B5EF4-FFF2-40B4-BE49-F238E27FC236}">
                <a16:creationId xmlns:a16="http://schemas.microsoft.com/office/drawing/2014/main" id="{5400ED11-2392-40AF-B662-ACF7431203F1}"/>
              </a:ext>
            </a:extLst>
          </p:cNvPr>
          <p:cNvSpPr txBox="1"/>
          <p:nvPr/>
        </p:nvSpPr>
        <p:spPr>
          <a:xfrm>
            <a:off x="1157395" y="2761802"/>
            <a:ext cx="8246263" cy="369332"/>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 予定確認後に、Siriで</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この予定を削除</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と声をかけても次に進めます。</a:t>
            </a:r>
          </a:p>
        </p:txBody>
      </p:sp>
    </p:spTree>
    <p:extLst>
      <p:ext uri="{BB962C8B-B14F-4D97-AF65-F5344CB8AC3E}">
        <p14:creationId xmlns:p14="http://schemas.microsoft.com/office/powerpoint/2010/main" val="344408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2">
            <a:extLst>
              <a:ext uri="{FF2B5EF4-FFF2-40B4-BE49-F238E27FC236}">
                <a16:creationId xmlns:a16="http://schemas.microsoft.com/office/drawing/2014/main" id="{01724790-C621-4F5A-B5A4-A793A4AC7779}"/>
              </a:ext>
            </a:extLst>
          </p:cNvPr>
          <p:cNvSpPr txBox="1"/>
          <p:nvPr/>
        </p:nvSpPr>
        <p:spPr>
          <a:xfrm>
            <a:off x="1236400" y="3171825"/>
            <a:ext cx="8808091" cy="954581"/>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360363" indent="-360363"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 同日に複数の予定が入っていた場合は、</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予定は１件ずつしか変更できません。どの予定を変更しますか？</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のあとに登録のある予定名を読み上げるので、変更したい予定名を伝えます。</a:t>
            </a:r>
            <a:endParaRPr lang="ja-JP" dirty="0">
              <a:latin typeface="BIZ UDゴシック" panose="020B0400000000000000" pitchFamily="49" charset="-128"/>
              <a:ea typeface="BIZ UDゴシック" panose="020B0400000000000000" pitchFamily="49" charset="-128"/>
              <a:cs typeface="Calibri" panose="020F0502020204030204"/>
            </a:endParaRPr>
          </a:p>
        </p:txBody>
      </p:sp>
      <p:sp>
        <p:nvSpPr>
          <p:cNvPr id="4" name="Title 1"/>
          <p:cNvSpPr txBox="1">
            <a:spLocks/>
          </p:cNvSpPr>
          <p:nvPr/>
        </p:nvSpPr>
        <p:spPr>
          <a:xfrm>
            <a:off x="872514" y="459605"/>
            <a:ext cx="951199" cy="710067"/>
          </a:xfrm>
          <a:prstGeom prst="rect">
            <a:avLst/>
          </a:prstGeom>
        </p:spPr>
        <p:txBody>
          <a:bodyPr vert="horz" wrap="none" lIns="90000" tIns="46800" rIns="90000" bIns="46800" rtlCol="0" anchor="b">
            <a:sp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lnSpc>
                <a:spcPct val="100000"/>
              </a:lnSpc>
            </a:pPr>
            <a:r>
              <a:rPr lang="en-US" altLang="ja-JP" sz="4000" dirty="0">
                <a:latin typeface="BIZ UDゴシック" panose="020B0400000000000000" pitchFamily="49" charset="-128"/>
                <a:ea typeface="BIZ UDゴシック" panose="020B0400000000000000" pitchFamily="49" charset="-128"/>
              </a:rPr>
              <a:t>1-F</a:t>
            </a:r>
            <a:endParaRPr lang="en-US" sz="4000" dirty="0">
              <a:latin typeface="BIZ UDゴシック" panose="020B0400000000000000" pitchFamily="49" charset="-128"/>
              <a:ea typeface="BIZ UDゴシック" panose="020B0400000000000000" pitchFamily="49" charset="-128"/>
            </a:endParaRPr>
          </a:p>
        </p:txBody>
      </p:sp>
      <p:sp>
        <p:nvSpPr>
          <p:cNvPr id="25" name="タイトル 9">
            <a:extLst>
              <a:ext uri="{FF2B5EF4-FFF2-40B4-BE49-F238E27FC236}">
                <a16:creationId xmlns:a16="http://schemas.microsoft.com/office/drawing/2014/main" id="{DA1ED4CA-791C-4BE5-B9D3-45359F31BB7A}"/>
              </a:ext>
            </a:extLst>
          </p:cNvPr>
          <p:cNvSpPr txBox="1">
            <a:spLocks/>
          </p:cNvSpPr>
          <p:nvPr/>
        </p:nvSpPr>
        <p:spPr>
          <a:xfrm>
            <a:off x="2527300" y="321114"/>
            <a:ext cx="4924425" cy="984885"/>
          </a:xfrm>
          <a:prstGeom prst="rect">
            <a:avLst/>
          </a:prstGeom>
        </p:spPr>
        <p:txBody>
          <a:bodyPr wrap="none" lIns="0" tIns="0" rIns="0" bIns="0" anchor="b">
            <a:spAutoFit/>
          </a:bodyPr>
          <a:lstStyle>
            <a:lvl1pPr algn="l">
              <a:defRPr sz="3529" b="1" i="0">
                <a:solidFill>
                  <a:srgbClr val="009650"/>
                </a:solidFill>
                <a:latin typeface="Meiryo" charset="-128"/>
                <a:ea typeface="Meiryo" charset="-128"/>
                <a:cs typeface="Meiryo" charset="-128"/>
              </a:defRPr>
            </a:lvl1pPr>
          </a:lstStyle>
          <a:p>
            <a:r>
              <a:rPr kumimoji="0" lang="ja-JP" altLang="en-US" sz="3200" kern="0" dirty="0">
                <a:latin typeface="BIZ UDゴシック" panose="020B0400000000000000" pitchFamily="49" charset="-128"/>
                <a:ea typeface="BIZ UDゴシック" panose="020B0400000000000000" pitchFamily="49" charset="-128"/>
              </a:rPr>
              <a:t>カレンダーアプリの使い方</a:t>
            </a:r>
          </a:p>
          <a:p>
            <a:r>
              <a:rPr lang="ja-JP" altLang="en-US" sz="3200" kern="0" dirty="0">
                <a:latin typeface="BIZ UDゴシック" panose="020B0400000000000000" pitchFamily="49" charset="-128"/>
                <a:ea typeface="BIZ UDゴシック" panose="020B0400000000000000" pitchFamily="49" charset="-128"/>
              </a:rPr>
              <a:t>予定の修正</a:t>
            </a:r>
          </a:p>
        </p:txBody>
      </p:sp>
      <p:sp>
        <p:nvSpPr>
          <p:cNvPr id="7" name="テキスト ボックス 1">
            <a:extLst>
              <a:ext uri="{FF2B5EF4-FFF2-40B4-BE49-F238E27FC236}">
                <a16:creationId xmlns:a16="http://schemas.microsoft.com/office/drawing/2014/main" id="{C46F6CD9-C75D-4EEC-B61A-CC3EA598CE88}"/>
              </a:ext>
            </a:extLst>
          </p:cNvPr>
          <p:cNvSpPr txBox="1"/>
          <p:nvPr/>
        </p:nvSpPr>
        <p:spPr>
          <a:xfrm>
            <a:off x="436607" y="1571625"/>
            <a:ext cx="9820186" cy="422405"/>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カレンダーアプリに登録された予定は</a:t>
            </a:r>
            <a:r>
              <a:rPr lang="en-US" alt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を使って修正することが可能です。</a:t>
            </a:r>
            <a:endParaRPr lang="en-US" kern="100" dirty="0">
              <a:latin typeface="BIZ UDゴシック" panose="020B0400000000000000" pitchFamily="49" charset="-128"/>
              <a:ea typeface="BIZ UDゴシック" panose="020B0400000000000000" pitchFamily="49" charset="-128"/>
              <a:cs typeface="+mn-lt"/>
            </a:endParaRPr>
          </a:p>
        </p:txBody>
      </p:sp>
      <p:sp>
        <p:nvSpPr>
          <p:cNvPr id="10" name="正方形/長方形 9">
            <a:extLst>
              <a:ext uri="{FF2B5EF4-FFF2-40B4-BE49-F238E27FC236}">
                <a16:creationId xmlns:a16="http://schemas.microsoft.com/office/drawing/2014/main" id="{81454611-EAFB-482B-8EB7-182506495B82}"/>
              </a:ext>
            </a:extLst>
          </p:cNvPr>
          <p:cNvSpPr/>
          <p:nvPr/>
        </p:nvSpPr>
        <p:spPr>
          <a:xfrm>
            <a:off x="358309" y="2041094"/>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1" name="テキスト ボックス 2">
            <a:extLst>
              <a:ext uri="{FF2B5EF4-FFF2-40B4-BE49-F238E27FC236}">
                <a16:creationId xmlns:a16="http://schemas.microsoft.com/office/drawing/2014/main" id="{DF9E2A0C-ECC5-454C-A0FC-CEB1AFCFB3CB}"/>
              </a:ext>
            </a:extLst>
          </p:cNvPr>
          <p:cNvSpPr txBox="1"/>
          <p:nvPr/>
        </p:nvSpPr>
        <p:spPr>
          <a:xfrm>
            <a:off x="896219" y="2848786"/>
            <a:ext cx="9403481" cy="369332"/>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その予定の何を変更しますか？</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と尋ねられるので、</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日時</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や</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件名</a:t>
            </a:r>
            <a:r>
              <a:rPr lang="en-US"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時間</a:t>
            </a:r>
            <a:r>
              <a:rPr lang="en-US" altLang="ja-JP" b="1" kern="100" dirty="0">
                <a:latin typeface="BIZ UDゴシック" panose="020B0400000000000000" pitchFamily="49" charset="-128"/>
                <a:ea typeface="BIZ UDゴシック" panose="020B0400000000000000" pitchFamily="49" charset="-128"/>
                <a:cs typeface="Calibri"/>
              </a:rPr>
              <a:t>｣</a:t>
            </a:r>
            <a:r>
              <a:rPr lang="ja-JP" altLang="en-US" b="1" kern="100" dirty="0">
                <a:latin typeface="BIZ UDゴシック" panose="020B0400000000000000" pitchFamily="49" charset="-128"/>
                <a:ea typeface="BIZ UDゴシック" panose="020B0400000000000000" pitchFamily="49" charset="-128"/>
                <a:cs typeface="Calibri"/>
              </a:rPr>
              <a:t>と伝えます。</a:t>
            </a:r>
          </a:p>
        </p:txBody>
      </p:sp>
      <p:sp>
        <p:nvSpPr>
          <p:cNvPr id="12" name="正方形/長方形 11">
            <a:extLst>
              <a:ext uri="{FF2B5EF4-FFF2-40B4-BE49-F238E27FC236}">
                <a16:creationId xmlns:a16="http://schemas.microsoft.com/office/drawing/2014/main" id="{506348D5-3647-4E6A-AE63-AC108E23D18C}"/>
              </a:ext>
            </a:extLst>
          </p:cNvPr>
          <p:cNvSpPr/>
          <p:nvPr/>
        </p:nvSpPr>
        <p:spPr>
          <a:xfrm>
            <a:off x="358309" y="2749322"/>
            <a:ext cx="596929" cy="58477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3" name="テキスト ボックス 4">
            <a:extLst>
              <a:ext uri="{FF2B5EF4-FFF2-40B4-BE49-F238E27FC236}">
                <a16:creationId xmlns:a16="http://schemas.microsoft.com/office/drawing/2014/main" id="{F16AD3AA-D61E-415D-8AF8-05530740AA41}"/>
              </a:ext>
            </a:extLst>
          </p:cNvPr>
          <p:cNvSpPr txBox="1"/>
          <p:nvPr/>
        </p:nvSpPr>
        <p:spPr>
          <a:xfrm>
            <a:off x="892648" y="2083398"/>
            <a:ext cx="9117909" cy="646331"/>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b="1" kern="100" dirty="0">
                <a:latin typeface="BIZ UDゴシック" panose="020B0400000000000000" pitchFamily="49" charset="-128"/>
                <a:ea typeface="BIZ UDゴシック" panose="020B0400000000000000" pitchFamily="49" charset="-128"/>
                <a:cs typeface="Times New Roman"/>
              </a:rPr>
              <a:t>Siri</a:t>
            </a:r>
            <a:r>
              <a:rPr lang="ja-JP" altLang="en-US" b="1" kern="100" dirty="0">
                <a:latin typeface="BIZ UDゴシック" panose="020B0400000000000000" pitchFamily="49" charset="-128"/>
                <a:ea typeface="BIZ UDゴシック" panose="020B0400000000000000" pitchFamily="49" charset="-128"/>
                <a:cs typeface="Times New Roman"/>
              </a:rPr>
              <a:t>を起動して</a:t>
            </a:r>
            <a:r>
              <a:rPr lang="en-US" altLang="ja-JP" b="1" kern="100" dirty="0">
                <a:latin typeface="BIZ UDゴシック" panose="020B0400000000000000" pitchFamily="49" charset="-128"/>
                <a:ea typeface="BIZ UDゴシック" panose="020B0400000000000000" pitchFamily="49" charset="-128"/>
                <a:cs typeface="+mn-lt"/>
              </a:rPr>
              <a:t>｢○月</a:t>
            </a:r>
            <a:r>
              <a:rPr lang="ja-JP" altLang="en-US" b="1" kern="100" dirty="0">
                <a:latin typeface="BIZ UDゴシック" panose="020B0400000000000000" pitchFamily="49" charset="-128"/>
                <a:ea typeface="BIZ UDゴシック" panose="020B0400000000000000" pitchFamily="49" charset="-128"/>
                <a:cs typeface="+mn-lt"/>
              </a:rPr>
              <a:t>○日の予定を変更</a:t>
            </a:r>
            <a:r>
              <a:rPr lang="en-US" altLang="ja-JP" b="1" kern="100" dirty="0">
                <a:latin typeface="BIZ UDゴシック" panose="020B0400000000000000" pitchFamily="49" charset="-128"/>
                <a:ea typeface="BIZ UDゴシック" panose="020B0400000000000000" pitchFamily="49" charset="-128"/>
                <a:cs typeface="+mn-lt"/>
              </a:rPr>
              <a:t>｣</a:t>
            </a:r>
            <a:r>
              <a:rPr lang="ja-JP" b="1" kern="100" dirty="0">
                <a:latin typeface="BIZ UDゴシック" panose="020B0400000000000000" pitchFamily="49" charset="-128"/>
                <a:ea typeface="BIZ UDゴシック" panose="020B0400000000000000" pitchFamily="49" charset="-128"/>
                <a:cs typeface="Times New Roman"/>
              </a:rPr>
              <a:t>と声を</a:t>
            </a:r>
            <a:r>
              <a:rPr lang="ja-JP" altLang="en-US" b="1" kern="100" dirty="0">
                <a:latin typeface="BIZ UDゴシック" panose="020B0400000000000000" pitchFamily="49" charset="-128"/>
                <a:ea typeface="BIZ UDゴシック" panose="020B0400000000000000" pitchFamily="49" charset="-128"/>
                <a:cs typeface="Times New Roman"/>
              </a:rPr>
              <a:t>か</a:t>
            </a:r>
            <a:r>
              <a:rPr lang="ja-JP" b="1" kern="100" dirty="0">
                <a:latin typeface="BIZ UDゴシック" panose="020B0400000000000000" pitchFamily="49" charset="-128"/>
                <a:ea typeface="BIZ UDゴシック" panose="020B0400000000000000" pitchFamily="49" charset="-128"/>
                <a:cs typeface="Times New Roman"/>
              </a:rPr>
              <a:t>けます。同月内なら日にちだけでも</a:t>
            </a:r>
            <a:r>
              <a:rPr lang="en-US" altLang="ja-JP" b="1" kern="100" dirty="0">
                <a:latin typeface="BIZ UDゴシック" panose="020B0400000000000000" pitchFamily="49" charset="-128"/>
                <a:ea typeface="BIZ UDゴシック" panose="020B0400000000000000" pitchFamily="49" charset="-128"/>
                <a:cs typeface="Times New Roman"/>
              </a:rPr>
              <a:t>OK</a:t>
            </a:r>
            <a:r>
              <a:rPr lang="ja-JP" altLang="en-US" b="1" kern="100" dirty="0">
                <a:latin typeface="BIZ UDゴシック" panose="020B0400000000000000" pitchFamily="49" charset="-128"/>
                <a:ea typeface="BIZ UDゴシック" panose="020B0400000000000000" pitchFamily="49" charset="-128"/>
                <a:cs typeface="Times New Roman"/>
              </a:rPr>
              <a:t>です。</a:t>
            </a:r>
            <a:endParaRPr lang="ja-JP" b="1" kern="100" dirty="0">
              <a:latin typeface="BIZ UDゴシック" panose="020B0400000000000000" pitchFamily="49" charset="-128"/>
              <a:ea typeface="BIZ UDゴシック" panose="020B0400000000000000" pitchFamily="49" charset="-128"/>
              <a:cs typeface="Times New Roman"/>
            </a:endParaRPr>
          </a:p>
        </p:txBody>
      </p:sp>
      <p:sp>
        <p:nvSpPr>
          <p:cNvPr id="16" name="テキスト ボックス 15">
            <a:extLst>
              <a:ext uri="{FF2B5EF4-FFF2-40B4-BE49-F238E27FC236}">
                <a16:creationId xmlns:a16="http://schemas.microsoft.com/office/drawing/2014/main" id="{97134A36-2FD4-4A82-AB76-F5849D5335E4}"/>
              </a:ext>
            </a:extLst>
          </p:cNvPr>
          <p:cNvSpPr txBox="1"/>
          <p:nvPr/>
        </p:nvSpPr>
        <p:spPr>
          <a:xfrm>
            <a:off x="4095524" y="4693144"/>
            <a:ext cx="5915034" cy="2157102"/>
          </a:xfrm>
          <a:prstGeom prst="rect">
            <a:avLst/>
          </a:prstGeom>
          <a:solidFill>
            <a:srgbClr val="FFFF99"/>
          </a:solidFill>
          <a:ln w="38100">
            <a:solidFill>
              <a:schemeClr val="tx1"/>
            </a:solidFill>
            <a:prstDash val="solid"/>
          </a:ln>
        </p:spPr>
        <p:txBody>
          <a:bodyPr wrap="square" lIns="91440" tIns="72000" rIns="91440" bIns="7200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ヒント</a:t>
            </a:r>
          </a:p>
          <a:p>
            <a:pPr algn="just"/>
            <a:r>
              <a:rPr lang="ja-JP" altLang="en-US" b="1" kern="100" dirty="0">
                <a:latin typeface="BIZ UDゴシック" panose="020B0400000000000000" pitchFamily="49" charset="-128"/>
                <a:ea typeface="BIZ UDゴシック" panose="020B0400000000000000" pitchFamily="49" charset="-128"/>
                <a:cs typeface="Times New Roman"/>
              </a:rPr>
              <a:t>　時間を変更する場合、開始時刻の変更しかできないため、時間が短くなったり長くなったりした場合は一度予定を削除して、新たに登録することをお勧めします。</a:t>
            </a:r>
          </a:p>
          <a:p>
            <a:pPr algn="just"/>
            <a:r>
              <a:rPr lang="ja-JP" altLang="en-US" b="1" kern="100" dirty="0">
                <a:latin typeface="BIZ UDゴシック" panose="020B0400000000000000" pitchFamily="49" charset="-128"/>
                <a:ea typeface="BIZ UDゴシック" panose="020B0400000000000000" pitchFamily="49" charset="-128"/>
                <a:cs typeface="Times New Roman"/>
              </a:rPr>
              <a:t>　繰り返しの予定の場合、すべてのイベントを変更するか、この１回のみ変更するか尋ねられますので、変更したい方法を伝えます。</a:t>
            </a:r>
          </a:p>
        </p:txBody>
      </p:sp>
      <p:pic>
        <p:nvPicPr>
          <p:cNvPr id="18" name="図 17">
            <a:extLst>
              <a:ext uri="{FF2B5EF4-FFF2-40B4-BE49-F238E27FC236}">
                <a16:creationId xmlns:a16="http://schemas.microsoft.com/office/drawing/2014/main" id="{4C7B94CE-8301-44CA-B2C7-FA31D0CEAD24}"/>
              </a:ext>
            </a:extLst>
          </p:cNvPr>
          <p:cNvPicPr>
            <a:picLocks noChangeAspect="1"/>
          </p:cNvPicPr>
          <p:nvPr/>
        </p:nvPicPr>
        <p:blipFill>
          <a:blip r:embed="rId3"/>
          <a:stretch>
            <a:fillRect/>
          </a:stretch>
        </p:blipFill>
        <p:spPr>
          <a:xfrm>
            <a:off x="576662" y="4590995"/>
            <a:ext cx="1160593" cy="2364686"/>
          </a:xfrm>
          <a:prstGeom prst="rect">
            <a:avLst/>
          </a:prstGeom>
        </p:spPr>
      </p:pic>
      <p:sp>
        <p:nvSpPr>
          <p:cNvPr id="19" name="吹き出し: 円形 18">
            <a:extLst>
              <a:ext uri="{FF2B5EF4-FFF2-40B4-BE49-F238E27FC236}">
                <a16:creationId xmlns:a16="http://schemas.microsoft.com/office/drawing/2014/main" id="{D7052FBF-E8BD-4A5B-A1BF-92CC2A143DF4}"/>
              </a:ext>
            </a:extLst>
          </p:cNvPr>
          <p:cNvSpPr/>
          <p:nvPr/>
        </p:nvSpPr>
        <p:spPr>
          <a:xfrm>
            <a:off x="1533129" y="5610225"/>
            <a:ext cx="2466445" cy="1142268"/>
          </a:xfrm>
          <a:prstGeom prst="wedgeEllipseCallout">
            <a:avLst>
              <a:gd name="adj1" fmla="val -44506"/>
              <a:gd name="adj2" fmla="val -61670"/>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2000" b="1" dirty="0">
                <a:solidFill>
                  <a:schemeClr val="tx1"/>
                </a:solidFill>
                <a:latin typeface="BIZ UDゴシック" panose="020B0400000000000000" pitchFamily="49" charset="-128"/>
                <a:ea typeface="BIZ UDゴシック" panose="020B0400000000000000" pitchFamily="49" charset="-128"/>
              </a:rPr>
              <a:t>火曜日の予定を変更して</a:t>
            </a:r>
            <a:endParaRPr lang="ja-JP" altLang="en-US" sz="2000" b="1" dirty="0">
              <a:solidFill>
                <a:schemeClr val="tx1"/>
              </a:solidFill>
              <a:latin typeface="BIZ UDゴシック" panose="020B0400000000000000" pitchFamily="49" charset="-128"/>
              <a:ea typeface="BIZ UDゴシック" panose="020B0400000000000000" pitchFamily="49" charset="-128"/>
              <a:cs typeface="Calibri"/>
            </a:endParaRPr>
          </a:p>
        </p:txBody>
      </p:sp>
      <p:sp>
        <p:nvSpPr>
          <p:cNvPr id="14" name="テキスト ボックス 2">
            <a:extLst>
              <a:ext uri="{FF2B5EF4-FFF2-40B4-BE49-F238E27FC236}">
                <a16:creationId xmlns:a16="http://schemas.microsoft.com/office/drawing/2014/main" id="{8D80D772-9DF5-41C3-B2A2-BE55F1596846}"/>
              </a:ext>
            </a:extLst>
          </p:cNvPr>
          <p:cNvSpPr txBox="1"/>
          <p:nvPr/>
        </p:nvSpPr>
        <p:spPr>
          <a:xfrm>
            <a:off x="892648" y="4142572"/>
            <a:ext cx="9403481" cy="369332"/>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ja-JP" altLang="en-US" b="1" kern="100" dirty="0">
                <a:latin typeface="BIZ UDゴシック" panose="020B0400000000000000" pitchFamily="49" charset="-128"/>
                <a:ea typeface="BIZ UDゴシック" panose="020B0400000000000000" pitchFamily="49" charset="-128"/>
                <a:cs typeface="Calibri"/>
              </a:rPr>
              <a:t>新たな日時や件名、時間などを尋ねられるので、変更の内容を伝えます。</a:t>
            </a:r>
          </a:p>
        </p:txBody>
      </p:sp>
      <p:sp>
        <p:nvSpPr>
          <p:cNvPr id="15" name="正方形/長方形 14">
            <a:extLst>
              <a:ext uri="{FF2B5EF4-FFF2-40B4-BE49-F238E27FC236}">
                <a16:creationId xmlns:a16="http://schemas.microsoft.com/office/drawing/2014/main" id="{56E7C283-9299-43A8-85AA-6CD86B2E410D}"/>
              </a:ext>
            </a:extLst>
          </p:cNvPr>
          <p:cNvSpPr/>
          <p:nvPr/>
        </p:nvSpPr>
        <p:spPr>
          <a:xfrm>
            <a:off x="358309" y="4034850"/>
            <a:ext cx="596929" cy="584775"/>
          </a:xfrm>
          <a:prstGeom prst="rect">
            <a:avLst/>
          </a:prstGeom>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p>
        </p:txBody>
      </p:sp>
    </p:spTree>
    <p:extLst>
      <p:ext uri="{BB962C8B-B14F-4D97-AF65-F5344CB8AC3E}">
        <p14:creationId xmlns:p14="http://schemas.microsoft.com/office/powerpoint/2010/main" val="1495785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1400</Words>
  <Application>Microsoft Office PowerPoint</Application>
  <PresentationFormat>ユーザー設定</PresentationFormat>
  <Paragraphs>108</Paragraphs>
  <Slides>8</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AoyagiKouzanFontT</vt:lpstr>
      <vt:lpstr>BIZ UDゴシック</vt:lpstr>
      <vt:lpstr>Meiryo UI</vt:lpstr>
      <vt:lpstr>Meiryo</vt:lpstr>
      <vt:lpstr>游ゴシック</vt:lpstr>
      <vt:lpstr>Calibri</vt:lpstr>
      <vt:lpstr>Office Theme</vt:lpstr>
      <vt:lpstr>PowerPoint プレゼンテーション</vt:lpstr>
      <vt:lpstr>カレンダーアプリの使い方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2778</cp:revision>
  <dcterms:created xsi:type="dcterms:W3CDTF">2021-06-28T04:49:22Z</dcterms:created>
  <dcterms:modified xsi:type="dcterms:W3CDTF">2023-08-22T03:16:09Z</dcterms:modified>
</cp:coreProperties>
</file>