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68" r:id="rId2"/>
    <p:sldId id="297" r:id="rId3"/>
    <p:sldId id="379" r:id="rId4"/>
    <p:sldId id="373" r:id="rId5"/>
    <p:sldId id="384" r:id="rId6"/>
    <p:sldId id="378" r:id="rId7"/>
    <p:sldId id="386" r:id="rId8"/>
    <p:sldId id="340" r:id="rId9"/>
    <p:sldId id="395" r:id="rId10"/>
    <p:sldId id="298" r:id="rId11"/>
    <p:sldId id="375" r:id="rId12"/>
    <p:sldId id="369" r:id="rId13"/>
    <p:sldId id="374" r:id="rId14"/>
    <p:sldId id="388" r:id="rId15"/>
    <p:sldId id="398" r:id="rId16"/>
    <p:sldId id="390" r:id="rId17"/>
    <p:sldId id="376" r:id="rId18"/>
    <p:sldId id="391" r:id="rId19"/>
    <p:sldId id="399" r:id="rId20"/>
    <p:sldId id="392" r:id="rId21"/>
    <p:sldId id="393" r:id="rId22"/>
    <p:sldId id="383" r:id="rId23"/>
    <p:sldId id="400" r:id="rId24"/>
    <p:sldId id="380" r:id="rId25"/>
    <p:sldId id="401" r:id="rId26"/>
    <p:sldId id="402" r:id="rId27"/>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0D166AE-5CB5-4A79-B630-0A73422DF900}">
          <p14:sldIdLst>
            <p14:sldId id="368"/>
            <p14:sldId id="297"/>
            <p14:sldId id="379"/>
            <p14:sldId id="373"/>
            <p14:sldId id="384"/>
            <p14:sldId id="378"/>
            <p14:sldId id="386"/>
            <p14:sldId id="340"/>
            <p14:sldId id="395"/>
            <p14:sldId id="298"/>
            <p14:sldId id="375"/>
            <p14:sldId id="369"/>
            <p14:sldId id="374"/>
            <p14:sldId id="388"/>
            <p14:sldId id="398"/>
          </p14:sldIdLst>
        </p14:section>
        <p14:section name="タイトルなしのセクション" id="{6BAE939B-1420-4100-BFB7-8D859B65930B}">
          <p14:sldIdLst>
            <p14:sldId id="390"/>
            <p14:sldId id="376"/>
            <p14:sldId id="391"/>
            <p14:sldId id="399"/>
            <p14:sldId id="392"/>
            <p14:sldId id="393"/>
            <p14:sldId id="383"/>
            <p14:sldId id="400"/>
            <p14:sldId id="380"/>
            <p14:sldId id="401"/>
            <p14:sldId id="402"/>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99"/>
    <a:srgbClr val="00B050"/>
    <a:srgbClr val="00B0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8364" autoAdjust="0"/>
  </p:normalViewPr>
  <p:slideViewPr>
    <p:cSldViewPr>
      <p:cViewPr varScale="1">
        <p:scale>
          <a:sx n="88" d="100"/>
          <a:sy n="88" d="100"/>
        </p:scale>
        <p:origin x="1644"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283075" y="0"/>
            <a:ext cx="3278188" cy="536575"/>
          </a:xfrm>
          <a:prstGeom prst="rect">
            <a:avLst/>
          </a:prstGeom>
        </p:spPr>
        <p:txBody>
          <a:bodyPr vert="horz" lIns="91440" tIns="45720" rIns="91440" bIns="45720" rtlCol="0"/>
          <a:lstStyle>
            <a:lvl1pPr algn="r">
              <a:defRPr sz="1200"/>
            </a:lvl1pPr>
          </a:lstStyle>
          <a:p>
            <a:fld id="{79D7BD9F-9F1E-4244-959E-9337B0B4D128}"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0" y="10156825"/>
            <a:ext cx="3276600"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283075" y="10156825"/>
            <a:ext cx="3278188" cy="536575"/>
          </a:xfrm>
          <a:prstGeom prst="rect">
            <a:avLst/>
          </a:prstGeom>
        </p:spPr>
        <p:txBody>
          <a:bodyPr vert="horz" lIns="91440" tIns="45720" rIns="91440" bIns="45720" rtlCol="0" anchor="b"/>
          <a:lstStyle>
            <a:lvl1pPr algn="r">
              <a:defRPr sz="1200"/>
            </a:lvl1pPr>
          </a:lstStyle>
          <a:p>
            <a:fld id="{5B24C9D9-9A5B-4853-B8A1-CC854A97112F}" type="slidenum">
              <a:rPr kumimoji="1" lang="ja-JP" altLang="en-US" smtClean="0"/>
              <a:t>‹#›</a:t>
            </a:fld>
            <a:endParaRPr kumimoji="1" lang="ja-JP" altLang="en-US"/>
          </a:p>
        </p:txBody>
      </p:sp>
    </p:spTree>
    <p:extLst>
      <p:ext uri="{BB962C8B-B14F-4D97-AF65-F5344CB8AC3E}">
        <p14:creationId xmlns:p14="http://schemas.microsoft.com/office/powerpoint/2010/main" val="3783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2024/3/21</a:t>
            </a:fld>
            <a:endParaRPr kumimoji="1" lang="ja-JP" altLang="en-US" dirty="0"/>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9624" y="5146929"/>
            <a:ext cx="5996491" cy="4210919"/>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a:t>
            </a:fld>
            <a:endParaRPr kumimoji="1" lang="ja-JP" altLang="en-US" dirty="0"/>
          </a:p>
        </p:txBody>
      </p:sp>
      <p:sp>
        <p:nvSpPr>
          <p:cNvPr id="5" name="テキスト ボックス 4">
            <a:extLst>
              <a:ext uri="{FF2B5EF4-FFF2-40B4-BE49-F238E27FC236}">
                <a16:creationId xmlns:a16="http://schemas.microsoft.com/office/drawing/2014/main" id="{3DE9EF89-5872-488E-8301-9719C9452419}"/>
              </a:ext>
            </a:extLst>
          </p:cNvPr>
          <p:cNvSpPr txBox="1"/>
          <p:nvPr/>
        </p:nvSpPr>
        <p:spPr>
          <a:xfrm>
            <a:off x="1171576" y="7794536"/>
            <a:ext cx="5304219"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方が来られることのないように、講習会を開かれるときは周知徹底をいただくとか、</a:t>
            </a:r>
            <a:endParaRPr kumimoji="1" lang="en-US" altLang="ja-JP" sz="1100" dirty="0">
              <a:latin typeface="Meiryo UI" panose="020B0604030504040204" pitchFamily="50" charset="-128"/>
              <a:ea typeface="Meiryo UI" panose="020B0604030504040204" pitchFamily="50" charset="-128"/>
            </a:endParaRPr>
          </a:p>
          <a:p>
            <a:pPr indent="92075"/>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対応スマホを用意しておくと</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20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92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333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829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125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46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059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245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23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4406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357935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8808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65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1119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8078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914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99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39858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530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5</a:t>
            </a:fld>
            <a:endParaRPr kumimoji="1" lang="ja-JP" altLang="en-US" dirty="0"/>
          </a:p>
        </p:txBody>
      </p:sp>
    </p:spTree>
    <p:extLst>
      <p:ext uri="{BB962C8B-B14F-4D97-AF65-F5344CB8AC3E}">
        <p14:creationId xmlns:p14="http://schemas.microsoft.com/office/powerpoint/2010/main" val="257584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22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652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87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309566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
            <a:extLst>
              <a:ext uri="{FF2B5EF4-FFF2-40B4-BE49-F238E27FC236}">
                <a16:creationId xmlns:a16="http://schemas.microsoft.com/office/drawing/2014/main" id="{827CA098-A60A-40DB-8C8F-CF1205C17EAC}"/>
              </a:ext>
            </a:extLst>
          </p:cNvPr>
          <p:cNvSpPr/>
          <p:nvPr/>
        </p:nvSpPr>
        <p:spPr>
          <a:xfrm>
            <a:off x="1376700" y="225362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3650"/>
            <a:r>
              <a:rPr lang="en-US" altLang="ja-JP" sz="4800" b="1" dirty="0">
                <a:solidFill>
                  <a:schemeClr val="bg1"/>
                </a:solidFill>
                <a:latin typeface="BIZ UDゴシック" panose="020B0400000000000000" pitchFamily="49" charset="-128"/>
                <a:ea typeface="BIZ UDゴシック" panose="020B0400000000000000" pitchFamily="49" charset="-128"/>
              </a:rPr>
              <a:t>iPhone</a:t>
            </a:r>
            <a:r>
              <a:rPr lang="ja-JP" altLang="en-US" sz="4800" b="1" dirty="0">
                <a:solidFill>
                  <a:schemeClr val="bg1"/>
                </a:solidFill>
                <a:latin typeface="BIZ UDゴシック" panose="020B0400000000000000" pitchFamily="49" charset="-128"/>
                <a:ea typeface="BIZ UDゴシック" panose="020B0400000000000000" pitchFamily="49" charset="-128"/>
              </a:rPr>
              <a:t>の基本操作</a:t>
            </a:r>
          </a:p>
        </p:txBody>
      </p:sp>
      <p:pic>
        <p:nvPicPr>
          <p:cNvPr id="7" name="Picture 1" descr="スマートフォンを使うウサギのキャラクター">
            <a:extLst>
              <a:ext uri="{FF2B5EF4-FFF2-40B4-BE49-F238E27FC236}">
                <a16:creationId xmlns:a16="http://schemas.microsoft.com/office/drawing/2014/main" id="{890F31D6-4538-4AA0-A083-0A2E1B1F3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46722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E1F0DEE-6164-8AC6-CEBC-2D5DCB748AF4}"/>
              </a:ext>
            </a:extLst>
          </p:cNvPr>
          <p:cNvSpPr txBox="1"/>
          <p:nvPr/>
        </p:nvSpPr>
        <p:spPr>
          <a:xfrm>
            <a:off x="1347613" y="8158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lang="ja-JP" altLang="en-US" sz="4000" dirty="0">
                <a:latin typeface="BIZ UDゴシック" panose="020B0400000000000000" pitchFamily="49" charset="-128"/>
                <a:ea typeface="BIZ UDゴシック" panose="020B0400000000000000" pitchFamily="49" charset="-128"/>
              </a:rPr>
              <a:t>ス</a:t>
            </a:r>
            <a:r>
              <a:rPr kumimoji="1" lang="ja-JP" altLang="en-US" sz="4000" dirty="0">
                <a:latin typeface="BIZ UDゴシック" panose="020B0400000000000000" pitchFamily="49" charset="-128"/>
                <a:ea typeface="BIZ UDゴシック" panose="020B0400000000000000" pitchFamily="49" charset="-128"/>
              </a:rPr>
              <a:t>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3677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98700" y="8020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２</a:t>
            </a:r>
          </a:p>
          <a:p>
            <a:pPr>
              <a:lnSpc>
                <a:spcPct val="100000"/>
              </a:lnSpc>
            </a:pPr>
            <a:r>
              <a:rPr lang="en-US" altLang="ja-JP" sz="5400" dirty="0" err="1">
                <a:latin typeface="BIZ UDゴシック" panose="020B0400000000000000" pitchFamily="49" charset="-128"/>
                <a:ea typeface="BIZ UDゴシック" panose="020B0400000000000000" pitchFamily="49" charset="-128"/>
              </a:rPr>
              <a:t>VoiceOver</a:t>
            </a:r>
            <a:r>
              <a:rPr lang="en-US" altLang="ja-JP" sz="5400" dirty="0">
                <a:latin typeface="BIZ UDゴシック" panose="020B0400000000000000" pitchFamily="49" charset="-128"/>
                <a:ea typeface="BIZ UDゴシック" panose="020B0400000000000000" pitchFamily="49" charset="-128"/>
              </a:rPr>
              <a:t> </a:t>
            </a:r>
            <a:r>
              <a:rPr lang="ja-JP" altLang="en-US" sz="5400" dirty="0">
                <a:latin typeface="BIZ UDゴシック" panose="020B0400000000000000" pitchFamily="49" charset="-128"/>
                <a:ea typeface="BIZ UDゴシック" panose="020B0400000000000000" pitchFamily="49" charset="-128"/>
              </a:rPr>
              <a:t>使用中のジェスチャー操作</a:t>
            </a:r>
            <a:endParaRPr lang="en-US" altLang="ja-JP" sz="5400" dirty="0">
              <a:latin typeface="BIZ UDゴシック" panose="020B0400000000000000" pitchFamily="49" charset="-128"/>
              <a:ea typeface="BIZ UDゴシック" panose="020B0400000000000000" pitchFamily="49" charset="-128"/>
            </a:endParaRPr>
          </a:p>
          <a:p>
            <a:pPr>
              <a:lnSpc>
                <a:spcPct val="100000"/>
              </a:lnSpc>
            </a:pP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 ここで紹介する以外にも多くのジェスチャーがあります。</a:t>
            </a:r>
            <a:endParaRPr lang="en-US" altLang="ja-JP" dirty="0">
              <a:latin typeface="BIZ UDゴシック" panose="020B0400000000000000" pitchFamily="49" charset="-128"/>
              <a:ea typeface="BIZ UDゴシック" panose="020B0400000000000000" pitchFamily="49" charset="-128"/>
            </a:endParaRPr>
          </a:p>
        </p:txBody>
      </p:sp>
      <p:pic>
        <p:nvPicPr>
          <p:cNvPr id="2" name="Picture 2" descr="手紙を運ぶ鳥のイラスト">
            <a:extLst>
              <a:ext uri="{FF2B5EF4-FFF2-40B4-BE49-F238E27FC236}">
                <a16:creationId xmlns:a16="http://schemas.microsoft.com/office/drawing/2014/main" id="{31B8CBFE-49D2-4984-B36D-35CF13B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7720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2311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2-A</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28570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使用中のジェスチャー操作</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ジェスチャーとは</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713554" y="1543122"/>
            <a:ext cx="9355300" cy="3049169"/>
          </a:xfrm>
        </p:spPr>
        <p:txBody>
          <a:bodyPr wrap="square" lIns="90000" tIns="46800" rIns="90000" bIns="46800">
            <a:spAutoFit/>
          </a:bodyPr>
          <a:lstStyle/>
          <a:p>
            <a:pPr algn="just"/>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や</a:t>
            </a:r>
            <a:r>
              <a:rPr lang="en-US" altLang="ja-JP" sz="2400" dirty="0">
                <a:latin typeface="BIZ UDゴシック" panose="020B0400000000000000" pitchFamily="49" charset="-128"/>
                <a:ea typeface="BIZ UDゴシック" panose="020B0400000000000000" pitchFamily="49" charset="-128"/>
              </a:rPr>
              <a:t>iPad</a:t>
            </a:r>
            <a:r>
              <a:rPr lang="ja-JP" altLang="en-US" sz="2400" dirty="0">
                <a:latin typeface="BIZ UDゴシック" panose="020B0400000000000000" pitchFamily="49" charset="-128"/>
                <a:ea typeface="BIZ UDゴシック" panose="020B0400000000000000" pitchFamily="49" charset="-128"/>
              </a:rPr>
              <a:t>には、パソコンのようにマウスやキーボードがついていません。また、本体には、サイドボタンや音量調整といった限られたボタンしかなく、</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を使用しない場合は、タッチパネル画面を指で触って操作する作りとなっています。</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この指で決まった動きをすることで特定の操作ができる機能を</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ジェスチャー</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と言います。</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ジェスチャー</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には様々な動きがあり、いくつかの</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ジェスチャー</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を覚えておくことで、目が見えない・見えにくい方も</a:t>
            </a:r>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や</a:t>
            </a:r>
            <a:r>
              <a:rPr lang="en-US" altLang="ja-JP" sz="2400" dirty="0">
                <a:latin typeface="BIZ UDゴシック" panose="020B0400000000000000" pitchFamily="49" charset="-128"/>
                <a:ea typeface="BIZ UDゴシック" panose="020B0400000000000000" pitchFamily="49" charset="-128"/>
              </a:rPr>
              <a:t>iPad</a:t>
            </a:r>
            <a:r>
              <a:rPr lang="ja-JP" altLang="en-US" sz="2400" dirty="0">
                <a:latin typeface="BIZ UDゴシック" panose="020B0400000000000000" pitchFamily="49" charset="-128"/>
                <a:ea typeface="BIZ UDゴシック" panose="020B0400000000000000" pitchFamily="49" charset="-128"/>
              </a:rPr>
              <a:t>の操作が可能となっています。</a:t>
            </a:r>
            <a:endParaRPr lang="en-US" altLang="ja-JP" sz="2400" dirty="0">
              <a:latin typeface="BIZ UDゴシック" panose="020B0400000000000000" pitchFamily="49" charset="-128"/>
              <a:ea typeface="BIZ UDゴシック" panose="020B0400000000000000" pitchFamily="49" charset="-128"/>
            </a:endParaRPr>
          </a:p>
        </p:txBody>
      </p:sp>
      <p:sp>
        <p:nvSpPr>
          <p:cNvPr id="3" name="四角形: 角を丸くする 2">
            <a:extLst>
              <a:ext uri="{FF2B5EF4-FFF2-40B4-BE49-F238E27FC236}">
                <a16:creationId xmlns:a16="http://schemas.microsoft.com/office/drawing/2014/main" id="{CBB95D74-A2C1-4D90-BD74-8773D9C8FE12}"/>
              </a:ext>
            </a:extLst>
          </p:cNvPr>
          <p:cNvSpPr/>
          <p:nvPr/>
        </p:nvSpPr>
        <p:spPr>
          <a:xfrm>
            <a:off x="567661" y="4796463"/>
            <a:ext cx="5998239"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en-US" altLang="ja-JP" sz="2400" b="1" dirty="0" err="1">
                <a:solidFill>
                  <a:schemeClr val="bg1"/>
                </a:solidFill>
                <a:latin typeface="BIZ UDゴシック" panose="020B0400000000000000" pitchFamily="49" charset="-128"/>
                <a:ea typeface="BIZ UDゴシック" panose="020B0400000000000000" pitchFamily="49" charset="-128"/>
              </a:rPr>
              <a:t>VoiceOver</a:t>
            </a:r>
            <a:r>
              <a:rPr lang="ja-JP" altLang="en-US" sz="2400" b="1" dirty="0">
                <a:solidFill>
                  <a:schemeClr val="bg1"/>
                </a:solidFill>
                <a:latin typeface="BIZ UDゴシック" panose="020B0400000000000000" pitchFamily="49" charset="-128"/>
                <a:ea typeface="BIZ UDゴシック" panose="020B0400000000000000" pitchFamily="49" charset="-128"/>
              </a:rPr>
              <a:t>中のジェスチャー操作について</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sp>
        <p:nvSpPr>
          <p:cNvPr id="2" name="二等辺三角形 1"/>
          <p:cNvSpPr/>
          <p:nvPr/>
        </p:nvSpPr>
        <p:spPr>
          <a:xfrm rot="5400000">
            <a:off x="529561" y="5640491"/>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A54AEC1A-F91F-45D6-96E2-6DAEC86D3E4C}"/>
              </a:ext>
            </a:extLst>
          </p:cNvPr>
          <p:cNvSpPr txBox="1"/>
          <p:nvPr/>
        </p:nvSpPr>
        <p:spPr>
          <a:xfrm>
            <a:off x="807032" y="5534035"/>
            <a:ext cx="9179999" cy="1323439"/>
          </a:xfrm>
          <a:prstGeom prst="rect">
            <a:avLst/>
          </a:prstGeom>
          <a:noFill/>
        </p:spPr>
        <p:txBody>
          <a:bodyPr wrap="square">
            <a:spAutoFit/>
          </a:bodyPr>
          <a:lstStyle/>
          <a:p>
            <a:pPr algn="just"/>
            <a:r>
              <a:rPr lang="en-US" altLang="ja-JP" sz="2000" b="1" dirty="0" err="1">
                <a:latin typeface="BIZ UDゴシック" panose="020B0400000000000000" pitchFamily="49" charset="-128"/>
                <a:ea typeface="BIZ UDゴシック" panose="020B0400000000000000" pitchFamily="49" charset="-128"/>
              </a:rPr>
              <a:t>VoiceOver</a:t>
            </a:r>
            <a:r>
              <a:rPr lang="ja-JP" altLang="en-US" sz="2000" b="1" dirty="0">
                <a:latin typeface="BIZ UDゴシック" panose="020B0400000000000000" pitchFamily="49" charset="-128"/>
                <a:ea typeface="BIZ UDゴシック" panose="020B0400000000000000" pitchFamily="49" charset="-128"/>
              </a:rPr>
              <a:t>を起動している時とそうでない時では、同じジェスチャーを使用しても効果が異なります。</a:t>
            </a:r>
            <a:r>
              <a:rPr lang="en-US" altLang="ja-JP" sz="2000" b="1" dirty="0" err="1">
                <a:latin typeface="BIZ UDゴシック" panose="020B0400000000000000" pitchFamily="49" charset="-128"/>
                <a:ea typeface="BIZ UDゴシック" panose="020B0400000000000000" pitchFamily="49" charset="-128"/>
              </a:rPr>
              <a:t>VoiceOver</a:t>
            </a:r>
            <a:r>
              <a:rPr lang="ja-JP" altLang="en-US" sz="2000" b="1" dirty="0">
                <a:latin typeface="BIZ UDゴシック" panose="020B0400000000000000" pitchFamily="49" charset="-128"/>
                <a:ea typeface="BIZ UDゴシック" panose="020B0400000000000000" pitchFamily="49" charset="-128"/>
              </a:rPr>
              <a:t>に慣れていない方に画面を操作してもらう場合は、</a:t>
            </a:r>
            <a:r>
              <a:rPr lang="en-US" altLang="ja-JP" sz="2000" b="1" dirty="0">
                <a:latin typeface="BIZ UDゴシック" panose="020B0400000000000000" pitchFamily="49" charset="-128"/>
                <a:ea typeface="BIZ UDゴシック" panose="020B0400000000000000" pitchFamily="49" charset="-128"/>
              </a:rPr>
              <a:t>Siri</a:t>
            </a:r>
            <a:r>
              <a:rPr lang="ja-JP" altLang="en-US" sz="2000" b="1" dirty="0">
                <a:latin typeface="BIZ UDゴシック" panose="020B0400000000000000" pitchFamily="49" charset="-128"/>
                <a:ea typeface="BIZ UDゴシック" panose="020B0400000000000000" pitchFamily="49" charset="-128"/>
              </a:rPr>
              <a:t>等により</a:t>
            </a:r>
            <a:r>
              <a:rPr lang="en-US" altLang="ja-JP" sz="2000" b="1" dirty="0" err="1">
                <a:latin typeface="BIZ UDゴシック" panose="020B0400000000000000" pitchFamily="49" charset="-128"/>
                <a:ea typeface="BIZ UDゴシック" panose="020B0400000000000000" pitchFamily="49" charset="-128"/>
              </a:rPr>
              <a:t>VoiceOver</a:t>
            </a:r>
            <a:r>
              <a:rPr lang="ja-JP" altLang="en-US" sz="2000" b="1" dirty="0">
                <a:latin typeface="BIZ UDゴシック" panose="020B0400000000000000" pitchFamily="49" charset="-128"/>
                <a:ea typeface="BIZ UDゴシック" panose="020B0400000000000000" pitchFamily="49" charset="-128"/>
              </a:rPr>
              <a:t>の機能を無効にしてから操作してもらうことをお勧めします。</a:t>
            </a:r>
          </a:p>
        </p:txBody>
      </p:sp>
    </p:spTree>
    <p:extLst>
      <p:ext uri="{BB962C8B-B14F-4D97-AF65-F5344CB8AC3E}">
        <p14:creationId xmlns:p14="http://schemas.microsoft.com/office/powerpoint/2010/main" val="262948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31890"/>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2-B</a:t>
            </a:r>
            <a:endParaRPr lang="en-US" dirty="0">
              <a:latin typeface="BIZ UDゴシック" panose="020B0400000000000000" pitchFamily="49" charset="-128"/>
              <a:ea typeface="BIZ UDゴシック" panose="020B0400000000000000" pitchFamily="49"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420512" y="294482"/>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使用中のジェスチャー操作</a:t>
            </a:r>
          </a:p>
          <a:p>
            <a:r>
              <a:rPr lang="ja-JP" altLang="en-US" dirty="0">
                <a:latin typeface="BIZ UDゴシック" panose="020B0400000000000000" pitchFamily="49" charset="-128"/>
                <a:ea typeface="BIZ UDゴシック" panose="020B0400000000000000" pitchFamily="49" charset="-128"/>
              </a:rPr>
              <a:t>タッチ</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646151" y="1647825"/>
            <a:ext cx="9272550" cy="1015663"/>
          </a:xfrm>
          <a:prstGeom prst="rect">
            <a:avLst/>
          </a:prstGeom>
          <a:noFill/>
        </p:spPr>
        <p:txBody>
          <a:bodyPr wrap="square">
            <a:spAutoFit/>
          </a:bodyPr>
          <a:lstStyle/>
          <a:p>
            <a:pPr algn="just"/>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指先で画面に軽く触れる動作をタッチと言います。どの指を使用しても良いですが、指の腹で画面に触れることがポイントです。爪では反応しませんので、注意が必要です。</a:t>
            </a:r>
            <a:endParaRPr lang="en-US" altLang="ja-JP" sz="20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2A7DB592-DF6B-434B-9EC5-91A17DECBF10}"/>
              </a:ext>
            </a:extLst>
          </p:cNvPr>
          <p:cNvSpPr txBox="1"/>
          <p:nvPr/>
        </p:nvSpPr>
        <p:spPr>
          <a:xfrm>
            <a:off x="646151" y="2893060"/>
            <a:ext cx="1676423" cy="2611860"/>
          </a:xfrm>
          <a:prstGeom prst="rect">
            <a:avLst/>
          </a:prstGeom>
          <a:solidFill>
            <a:schemeClr val="bg1"/>
          </a:solidFill>
          <a:ln w="38100">
            <a:solidFill>
              <a:srgbClr val="FF0000"/>
            </a:solidFill>
            <a:prstDash val="sysDash"/>
          </a:ln>
        </p:spPr>
        <p:txBody>
          <a:bodyPr wrap="square" t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タッチ操作を行うと、画面に表示されたアイコンやボタン、文章など、指が触れた項目を選択して読み上げます。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034F640D-F69F-4424-88BF-1D6C2F0B25DC}"/>
              </a:ext>
            </a:extLst>
          </p:cNvPr>
          <p:cNvSpPr txBox="1"/>
          <p:nvPr/>
        </p:nvSpPr>
        <p:spPr>
          <a:xfrm>
            <a:off x="4750721" y="2892088"/>
            <a:ext cx="3259583" cy="3719855"/>
          </a:xfrm>
          <a:prstGeom prst="rect">
            <a:avLst/>
          </a:prstGeom>
          <a:solidFill>
            <a:schemeClr val="bg1"/>
          </a:solidFill>
          <a:ln w="38100">
            <a:solidFill>
              <a:srgbClr val="FF0000"/>
            </a:solidFill>
            <a:prstDash val="sysDash"/>
          </a:ln>
        </p:spPr>
        <p:txBody>
          <a:bodyPr wrap="square" t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をしてから画面上で指を動かすスライドという操作があります。画面に触れた指を離さず、ゆっくりとなぞるように動かすことで、なぞった部分の指の下にある項目を順番に選択して、読み上げさせることができるため、範囲にある項目を探す場合に有効です。特に画面の四隅や左右の端、ホームボタンの近くにある項目を選択する際に便利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a:extLst>
              <a:ext uri="{FF2B5EF4-FFF2-40B4-BE49-F238E27FC236}">
                <a16:creationId xmlns:a16="http://schemas.microsoft.com/office/drawing/2014/main" id="{7F557667-F812-4C8E-8B98-9F1919F739DE}"/>
              </a:ext>
            </a:extLst>
          </p:cNvPr>
          <p:cNvPicPr>
            <a:picLocks noChangeAspect="1"/>
          </p:cNvPicPr>
          <p:nvPr/>
        </p:nvPicPr>
        <p:blipFill>
          <a:blip r:embed="rId3"/>
          <a:stretch>
            <a:fillRect/>
          </a:stretch>
        </p:blipFill>
        <p:spPr>
          <a:xfrm>
            <a:off x="2520000" y="2872844"/>
            <a:ext cx="1831600" cy="3714234"/>
          </a:xfrm>
          <a:prstGeom prst="rect">
            <a:avLst/>
          </a:prstGeom>
        </p:spPr>
      </p:pic>
      <p:pic>
        <p:nvPicPr>
          <p:cNvPr id="7" name="図 6">
            <a:extLst>
              <a:ext uri="{FF2B5EF4-FFF2-40B4-BE49-F238E27FC236}">
                <a16:creationId xmlns:a16="http://schemas.microsoft.com/office/drawing/2014/main" id="{F10FF726-6092-4E7D-8D7E-CC712B6AF68E}"/>
              </a:ext>
            </a:extLst>
          </p:cNvPr>
          <p:cNvPicPr>
            <a:picLocks noChangeAspect="1"/>
          </p:cNvPicPr>
          <p:nvPr/>
        </p:nvPicPr>
        <p:blipFill>
          <a:blip r:embed="rId4"/>
          <a:stretch>
            <a:fillRect/>
          </a:stretch>
        </p:blipFill>
        <p:spPr>
          <a:xfrm>
            <a:off x="8215480" y="2892088"/>
            <a:ext cx="1993942" cy="3694990"/>
          </a:xfrm>
          <a:prstGeom prst="rect">
            <a:avLst/>
          </a:prstGeom>
        </p:spPr>
      </p:pic>
    </p:spTree>
    <p:extLst>
      <p:ext uri="{BB962C8B-B14F-4D97-AF65-F5344CB8AC3E}">
        <p14:creationId xmlns:p14="http://schemas.microsoft.com/office/powerpoint/2010/main" val="350772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06526"/>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374900" y="371616"/>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使用中のジェスチャー操作</a:t>
            </a:r>
          </a:p>
          <a:p>
            <a:r>
              <a:rPr lang="ja-JP" altLang="en-US" dirty="0">
                <a:latin typeface="BIZ UDゴシック" panose="020B0400000000000000" pitchFamily="49" charset="-128"/>
                <a:ea typeface="BIZ UDゴシック" panose="020B0400000000000000" pitchFamily="49" charset="-128"/>
              </a:rPr>
              <a:t>タップ</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469900" y="1647825"/>
            <a:ext cx="9576600" cy="769441"/>
          </a:xfrm>
          <a:prstGeom prst="rect">
            <a:avLst/>
          </a:prstGeom>
          <a:noFill/>
        </p:spPr>
        <p:txBody>
          <a:bodyPr wrap="square">
            <a:spAutoFit/>
          </a:bodyPr>
          <a:lstStyle/>
          <a:p>
            <a:pPr algn="just"/>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200" b="1" kern="100" dirty="0">
                <a:latin typeface="BIZ UDゴシック" panose="020B0400000000000000" pitchFamily="49" charset="-128"/>
                <a:ea typeface="BIZ UDゴシック" panose="020B0400000000000000" pitchFamily="49" charset="-128"/>
                <a:cs typeface="Times New Roman" panose="02020603050405020304" pitchFamily="18" charset="0"/>
              </a:rPr>
              <a:t>指で画面を素早くトンと叩く動作をタップと言います。タップには、画面を叩く回数や使用する指の本数によって様々な効果の違いがあります。</a:t>
            </a:r>
            <a:endParaRPr lang="en-US" altLang="ja-JP" sz="22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2A7DB592-DF6B-434B-9EC5-91A17DECBF10}"/>
              </a:ext>
            </a:extLst>
          </p:cNvPr>
          <p:cNvSpPr txBox="1"/>
          <p:nvPr/>
        </p:nvSpPr>
        <p:spPr>
          <a:xfrm>
            <a:off x="3284273" y="2999913"/>
            <a:ext cx="6524419" cy="3196635"/>
          </a:xfrm>
          <a:prstGeom prst="rect">
            <a:avLst/>
          </a:prstGeom>
          <a:solidFill>
            <a:schemeClr val="bg1"/>
          </a:solidFill>
          <a:ln w="38100">
            <a:solidFill>
              <a:srgbClr val="FF0000"/>
            </a:solidFill>
            <a:prstDash val="sysDash"/>
          </a:ln>
        </p:spPr>
        <p:txBody>
          <a:bodyPr wrap="square" lIns="91440" tIns="7200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　</a:t>
            </a:r>
            <a:r>
              <a:rPr lang="ja-JP" altLang="en-US" sz="2000" b="1" kern="100" dirty="0">
                <a:latin typeface="BIZ UDゴシック" panose="020B0400000000000000" pitchFamily="49" charset="-128"/>
                <a:ea typeface="BIZ UDゴシック" panose="020B0400000000000000" pitchFamily="49" charset="-128"/>
                <a:cs typeface="Times New Roman"/>
              </a:rPr>
              <a:t>タップの呼び方は画面を叩く回数で次のように変わります。</a:t>
            </a:r>
            <a:endParaRPr lang="en-US" altLang="ja-JP" sz="2000" b="1" kern="100" dirty="0">
              <a:latin typeface="BIZ UDゴシック" panose="020B0400000000000000" pitchFamily="49" charset="-128"/>
              <a:ea typeface="BIZ UDゴシック" panose="020B0400000000000000" pitchFamily="49" charset="-128"/>
              <a:cs typeface="Times New Roman"/>
            </a:endParaRPr>
          </a:p>
          <a:p>
            <a:pPr algn="just"/>
            <a:endParaRPr lang="en-US" altLang="ja-JP" sz="2000" b="1" kern="100" dirty="0">
              <a:latin typeface="BIZ UDゴシック" panose="020B0400000000000000" pitchFamily="49" charset="-128"/>
              <a:ea typeface="BIZ UDゴシック" panose="020B0400000000000000" pitchFamily="49" charset="-128"/>
              <a:cs typeface="Times New Roman"/>
            </a:endParaRPr>
          </a:p>
          <a:p>
            <a:pPr algn="just"/>
            <a:r>
              <a:rPr lang="ja-JP" altLang="en-US" sz="2000" b="1" kern="100" dirty="0">
                <a:latin typeface="BIZ UDゴシック" panose="020B0400000000000000" pitchFamily="49" charset="-128"/>
                <a:ea typeface="BIZ UDゴシック" panose="020B0400000000000000" pitchFamily="49" charset="-128"/>
                <a:cs typeface="Times New Roman"/>
              </a:rPr>
              <a:t>　１回叩く動作　➡　シングルタップ</a:t>
            </a:r>
          </a:p>
          <a:p>
            <a:pPr algn="just"/>
            <a:r>
              <a:rPr lang="ja-JP" altLang="en-US" sz="2000" b="1" kern="100" dirty="0">
                <a:latin typeface="BIZ UDゴシック" panose="020B0400000000000000" pitchFamily="49" charset="-128"/>
                <a:ea typeface="BIZ UDゴシック" panose="020B0400000000000000" pitchFamily="49" charset="-128"/>
                <a:cs typeface="Times New Roman"/>
              </a:rPr>
              <a:t>　２回叩く動作　➡　ダブルタップ​</a:t>
            </a:r>
          </a:p>
          <a:p>
            <a:pPr algn="just"/>
            <a:r>
              <a:rPr lang="ja-JP" altLang="en-US" sz="2000" b="1" kern="100" dirty="0">
                <a:latin typeface="BIZ UDゴシック" panose="020B0400000000000000" pitchFamily="49" charset="-128"/>
                <a:ea typeface="BIZ UDゴシック" panose="020B0400000000000000" pitchFamily="49" charset="-128"/>
                <a:cs typeface="Times New Roman"/>
              </a:rPr>
              <a:t>　３回叩く動作　➡　トリプルタップ​</a:t>
            </a:r>
          </a:p>
          <a:p>
            <a:pPr algn="just"/>
            <a:r>
              <a:rPr lang="ja-JP" altLang="en-US" sz="2000" b="1" kern="100" dirty="0">
                <a:latin typeface="BIZ UDゴシック" panose="020B0400000000000000" pitchFamily="49" charset="-128"/>
                <a:ea typeface="BIZ UDゴシック" panose="020B0400000000000000" pitchFamily="49" charset="-128"/>
                <a:cs typeface="Times New Roman"/>
              </a:rPr>
              <a:t>　４回叩く動作　➡　クワトロタップ​</a:t>
            </a:r>
            <a:endParaRPr lang="en-US" altLang="ja-JP" sz="2000" b="1" kern="100" dirty="0">
              <a:latin typeface="BIZ UDゴシック" panose="020B0400000000000000" pitchFamily="49" charset="-128"/>
              <a:ea typeface="BIZ UDゴシック" panose="020B0400000000000000" pitchFamily="49" charset="-128"/>
              <a:cs typeface="Times New Roman"/>
            </a:endParaRPr>
          </a:p>
          <a:p>
            <a:pPr algn="just"/>
            <a:endParaRPr lang="ja-JP" altLang="en-US" sz="2000" b="1" kern="100" dirty="0">
              <a:latin typeface="BIZ UDゴシック" panose="020B0400000000000000" pitchFamily="49" charset="-128"/>
              <a:ea typeface="BIZ UDゴシック" panose="020B0400000000000000" pitchFamily="49" charset="-128"/>
              <a:cs typeface="Times New Roman"/>
            </a:endParaRPr>
          </a:p>
          <a:p>
            <a:pPr algn="just"/>
            <a:r>
              <a:rPr lang="ja-JP" altLang="en-US" sz="2000" b="1" kern="100" dirty="0">
                <a:latin typeface="BIZ UDゴシック" panose="020B0400000000000000" pitchFamily="49" charset="-128"/>
                <a:ea typeface="BIZ UDゴシック" panose="020B0400000000000000" pitchFamily="49" charset="-128"/>
                <a:cs typeface="Times New Roman"/>
              </a:rPr>
              <a:t>　また、使用する指の本数により、２本指でダブルタップ、３本指でトリプルタップなどと表現します。</a:t>
            </a:r>
            <a:endParaRPr lang="en-US" altLang="ja-JP" sz="2000" b="1" kern="100" dirty="0">
              <a:latin typeface="BIZ UDゴシック" panose="020B0400000000000000" pitchFamily="49" charset="-128"/>
              <a:ea typeface="BIZ UDゴシック" panose="020B0400000000000000" pitchFamily="49" charset="-128"/>
              <a:cs typeface="Times New Roman"/>
            </a:endParaRPr>
          </a:p>
        </p:txBody>
      </p:sp>
      <p:grpSp>
        <p:nvGrpSpPr>
          <p:cNvPr id="16" name="タップ操作画像">
            <a:extLst>
              <a:ext uri="{FF2B5EF4-FFF2-40B4-BE49-F238E27FC236}">
                <a16:creationId xmlns:a16="http://schemas.microsoft.com/office/drawing/2014/main" id="{147EF506-6393-401B-853B-A9271C006597}"/>
              </a:ext>
            </a:extLst>
          </p:cNvPr>
          <p:cNvGrpSpPr/>
          <p:nvPr/>
        </p:nvGrpSpPr>
        <p:grpSpPr>
          <a:xfrm>
            <a:off x="900000" y="2660165"/>
            <a:ext cx="1968123" cy="3993627"/>
            <a:chOff x="635377" y="2562225"/>
            <a:chExt cx="1968123" cy="3993627"/>
          </a:xfrm>
        </p:grpSpPr>
        <p:pic>
          <p:nvPicPr>
            <p:cNvPr id="17" name="図 16">
              <a:extLst>
                <a:ext uri="{FF2B5EF4-FFF2-40B4-BE49-F238E27FC236}">
                  <a16:creationId xmlns:a16="http://schemas.microsoft.com/office/drawing/2014/main" id="{6B7F2FFC-2010-4169-BD4E-D68B8D9EC4D0}"/>
                </a:ext>
              </a:extLst>
            </p:cNvPr>
            <p:cNvPicPr>
              <a:picLocks noChangeAspect="1"/>
            </p:cNvPicPr>
            <p:nvPr/>
          </p:nvPicPr>
          <p:blipFill>
            <a:blip r:embed="rId3"/>
            <a:stretch>
              <a:fillRect/>
            </a:stretch>
          </p:blipFill>
          <p:spPr>
            <a:xfrm>
              <a:off x="635377" y="2562225"/>
              <a:ext cx="1968123" cy="3993627"/>
            </a:xfrm>
            <a:prstGeom prst="rect">
              <a:avLst/>
            </a:prstGeom>
          </p:spPr>
        </p:pic>
        <p:sp>
          <p:nvSpPr>
            <p:cNvPr id="18" name="正方形/長方形 17">
              <a:extLst>
                <a:ext uri="{FF2B5EF4-FFF2-40B4-BE49-F238E27FC236}">
                  <a16:creationId xmlns:a16="http://schemas.microsoft.com/office/drawing/2014/main" id="{01AE8DFB-2007-4D37-995D-1AD99A7C063D}"/>
                </a:ext>
              </a:extLst>
            </p:cNvPr>
            <p:cNvSpPr/>
            <p:nvPr/>
          </p:nvSpPr>
          <p:spPr>
            <a:xfrm>
              <a:off x="759002" y="2993331"/>
              <a:ext cx="1688825" cy="3086623"/>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F5160278-6EB1-4014-999B-775AF01CC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44" y="4119283"/>
              <a:ext cx="1369769" cy="1369769"/>
            </a:xfrm>
            <a:prstGeom prst="rect">
              <a:avLst/>
            </a:prstGeom>
          </p:spPr>
        </p:pic>
        <p:cxnSp>
          <p:nvCxnSpPr>
            <p:cNvPr id="20" name="直線コネクタ 19">
              <a:extLst>
                <a:ext uri="{FF2B5EF4-FFF2-40B4-BE49-F238E27FC236}">
                  <a16:creationId xmlns:a16="http://schemas.microsoft.com/office/drawing/2014/main" id="{9CADB4B9-7716-4C71-8402-646F26896B9A}"/>
                </a:ext>
              </a:extLst>
            </p:cNvPr>
            <p:cNvCxnSpPr/>
            <p:nvPr/>
          </p:nvCxnSpPr>
          <p:spPr>
            <a:xfrm>
              <a:off x="1504267" y="380769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CBE045E-9CD5-49A2-A933-2BC627C6941E}"/>
                </a:ext>
              </a:extLst>
            </p:cNvPr>
            <p:cNvCxnSpPr>
              <a:cxnSpLocks/>
            </p:cNvCxnSpPr>
            <p:nvPr/>
          </p:nvCxnSpPr>
          <p:spPr>
            <a:xfrm rot="2700000">
              <a:off x="1723447" y="388187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DE09D116-6CE5-4CEB-A4EC-1BCFAF9B78CD}"/>
                </a:ext>
              </a:extLst>
            </p:cNvPr>
            <p:cNvCxnSpPr>
              <a:cxnSpLocks/>
            </p:cNvCxnSpPr>
            <p:nvPr/>
          </p:nvCxnSpPr>
          <p:spPr>
            <a:xfrm rot="18900000">
              <a:off x="1262826" y="387694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EBFB3E07-F77F-4E26-AD78-659597473E87}"/>
                </a:ext>
              </a:extLst>
            </p:cNvPr>
            <p:cNvCxnSpPr>
              <a:cxnSpLocks/>
            </p:cNvCxnSpPr>
            <p:nvPr/>
          </p:nvCxnSpPr>
          <p:spPr>
            <a:xfrm rot="5400000">
              <a:off x="1805674" y="411588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CC751511-518E-4D4F-9BF8-DFADF293BAA8}"/>
                </a:ext>
              </a:extLst>
            </p:cNvPr>
            <p:cNvCxnSpPr>
              <a:cxnSpLocks/>
            </p:cNvCxnSpPr>
            <p:nvPr/>
          </p:nvCxnSpPr>
          <p:spPr>
            <a:xfrm rot="16200000">
              <a:off x="1152664" y="411588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4942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3433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2-C</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451100" y="29693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タップ</a:t>
            </a:r>
          </a:p>
        </p:txBody>
      </p:sp>
      <p:sp>
        <p:nvSpPr>
          <p:cNvPr id="30" name="テキスト ボックス 29">
            <a:extLst>
              <a:ext uri="{FF2B5EF4-FFF2-40B4-BE49-F238E27FC236}">
                <a16:creationId xmlns:a16="http://schemas.microsoft.com/office/drawing/2014/main" id="{DA4B9569-D881-471C-8CDD-38C7373F2CA2}"/>
              </a:ext>
            </a:extLst>
          </p:cNvPr>
          <p:cNvSpPr txBox="1"/>
          <p:nvPr/>
        </p:nvSpPr>
        <p:spPr>
          <a:xfrm>
            <a:off x="698500" y="2486025"/>
            <a:ext cx="9296400" cy="3946447"/>
          </a:xfrm>
          <a:prstGeom prst="rect">
            <a:avLst/>
          </a:prstGeom>
          <a:solidFill>
            <a:srgbClr val="FFFF99"/>
          </a:solidFill>
          <a:ln w="38100">
            <a:solidFill>
              <a:schemeClr val="tx1"/>
            </a:solidFill>
            <a:prstDash val="solid"/>
          </a:ln>
        </p:spPr>
        <p:txBody>
          <a:bodyPr wrap="square" tIns="72000">
            <a:spAutoFit/>
          </a:bodyPr>
          <a:lstStyle/>
          <a:p>
            <a:pPr marL="0" marR="0">
              <a:spcBef>
                <a:spcPts val="0"/>
              </a:spcBef>
              <a:spcAft>
                <a:spcPts val="0"/>
              </a:spcAft>
            </a:pPr>
            <a:r>
              <a:rPr lang="ja-JP" altLang="en-US" sz="2200" b="1" u="sng" dirty="0">
                <a:latin typeface="BIZ UDゴシック" panose="020B0400000000000000" pitchFamily="49" charset="-128"/>
                <a:ea typeface="BIZ UDゴシック" panose="020B0400000000000000" pitchFamily="49" charset="-128"/>
              </a:rPr>
              <a:t>１</a:t>
            </a:r>
            <a:r>
              <a:rPr lang="ja-JP" altLang="en-US" sz="2200" b="1" u="sng" dirty="0">
                <a:effectLst/>
                <a:latin typeface="BIZ UDゴシック" panose="020B0400000000000000" pitchFamily="49" charset="-128"/>
                <a:ea typeface="BIZ UDゴシック" panose="020B0400000000000000" pitchFamily="49" charset="-128"/>
              </a:rPr>
              <a:t>本指でダブルタップ</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ダブルタップとだけ表現される場合はこの操作を意味します。この動作を行うと、タッチやスライドで選択していた項目が有効になります。選択した項目がアイコンやボタンであれば、決定の役割となります。タップの際はトントンではなく、トトンのリズムで素早くタップします。</a:t>
            </a:r>
            <a:endParaRPr lang="en-US" altLang="ja-JP"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endParaRPr lang="ja-JP" altLang="en-US"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r>
              <a:rPr lang="ja-JP" altLang="en-US" sz="2200" b="1" u="sng" dirty="0">
                <a:latin typeface="BIZ UDゴシック" panose="020B0400000000000000" pitchFamily="49" charset="-128"/>
                <a:ea typeface="BIZ UDゴシック" panose="020B0400000000000000" pitchFamily="49" charset="-128"/>
              </a:rPr>
              <a:t>２</a:t>
            </a:r>
            <a:r>
              <a:rPr lang="ja-JP" altLang="en-US" sz="2200" b="1" u="sng" dirty="0">
                <a:effectLst/>
                <a:latin typeface="BIZ UDゴシック" panose="020B0400000000000000" pitchFamily="49" charset="-128"/>
                <a:ea typeface="BIZ UDゴシック" panose="020B0400000000000000" pitchFamily="49" charset="-128"/>
              </a:rPr>
              <a:t>本指でシングルタップ</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この動作には、読み上げの一時停止や読み上げの再開の役割があります。​</a:t>
            </a:r>
            <a:endParaRPr lang="en-US" altLang="ja-JP"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endParaRPr lang="ja-JP" altLang="en-US"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r>
              <a:rPr lang="ja-JP" altLang="en-US" sz="2200" b="1" u="sng" dirty="0">
                <a:latin typeface="BIZ UDゴシック" panose="020B0400000000000000" pitchFamily="49" charset="-128"/>
                <a:ea typeface="BIZ UDゴシック" panose="020B0400000000000000" pitchFamily="49" charset="-128"/>
              </a:rPr>
              <a:t>２</a:t>
            </a:r>
            <a:r>
              <a:rPr lang="ja-JP" altLang="en-US" sz="2200" b="1" u="sng" dirty="0">
                <a:effectLst/>
                <a:latin typeface="BIZ UDゴシック" panose="020B0400000000000000" pitchFamily="49" charset="-128"/>
                <a:ea typeface="BIZ UDゴシック" panose="020B0400000000000000" pitchFamily="49" charset="-128"/>
              </a:rPr>
              <a:t>本指でダブルタップ</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この動作には、電話応答や切断、音楽再生や停止、音声入力の開始や停止などの役割があります。通称「マジックタップ」とも呼ばれます。​</a:t>
            </a:r>
          </a:p>
        </p:txBody>
      </p:sp>
      <p:sp>
        <p:nvSpPr>
          <p:cNvPr id="24" name="テキスト ボックス 23">
            <a:extLst>
              <a:ext uri="{FF2B5EF4-FFF2-40B4-BE49-F238E27FC236}">
                <a16:creationId xmlns:a16="http://schemas.microsoft.com/office/drawing/2014/main" id="{A94DA333-C1B0-2E20-D6D5-8439480D4927}"/>
              </a:ext>
            </a:extLst>
          </p:cNvPr>
          <p:cNvSpPr txBox="1"/>
          <p:nvPr/>
        </p:nvSpPr>
        <p:spPr>
          <a:xfrm>
            <a:off x="537805" y="1702950"/>
            <a:ext cx="6485295" cy="530127"/>
          </a:xfrm>
          <a:prstGeom prst="rect">
            <a:avLst/>
          </a:prstGeom>
          <a:solidFill>
            <a:schemeClr val="bg1"/>
          </a:solidFill>
          <a:ln w="38100">
            <a:noFill/>
            <a:prstDash val="solid"/>
          </a:ln>
        </p:spPr>
        <p:txBody>
          <a:bodyPr wrap="square" lIns="91440" tIns="144000" rIns="91440" bIns="45720" anchor="t">
            <a:spAutoFit/>
          </a:bodyPr>
          <a:lstStyle/>
          <a:p>
            <a:pPr algn="just">
              <a:spcBef>
                <a:spcPts val="600"/>
              </a:spcBef>
            </a:pPr>
            <a:r>
              <a:rPr kumimoji="1" lang="en-US" altLang="ja-JP" sz="2200" b="1" i="0" u="none" strike="noStrike" kern="100" cap="none" spc="0" normalizeH="0" baseline="0" noProof="0" dirty="0" err="1">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VoiceOver</a:t>
            </a:r>
            <a:r>
              <a:rPr kumimoji="1" lang="ja-JP" altLang="en-US" sz="22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中に使用頻度の高いタップ操作</a:t>
            </a:r>
            <a:endParaRPr kumimoji="1" lang="en-US" altLang="ja-JP" sz="22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44428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63810"/>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2-C</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7300" y="326402"/>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タップ</a:t>
            </a:r>
          </a:p>
        </p:txBody>
      </p:sp>
      <p:sp>
        <p:nvSpPr>
          <p:cNvPr id="30" name="テキスト ボックス 29">
            <a:extLst>
              <a:ext uri="{FF2B5EF4-FFF2-40B4-BE49-F238E27FC236}">
                <a16:creationId xmlns:a16="http://schemas.microsoft.com/office/drawing/2014/main" id="{DA4B9569-D881-471C-8CDD-38C7373F2CA2}"/>
              </a:ext>
            </a:extLst>
          </p:cNvPr>
          <p:cNvSpPr txBox="1"/>
          <p:nvPr/>
        </p:nvSpPr>
        <p:spPr>
          <a:xfrm>
            <a:off x="698500" y="2385551"/>
            <a:ext cx="9296400" cy="4520074"/>
          </a:xfrm>
          <a:prstGeom prst="rect">
            <a:avLst/>
          </a:prstGeom>
          <a:solidFill>
            <a:srgbClr val="FFFF99"/>
          </a:solidFill>
          <a:ln w="38100">
            <a:solidFill>
              <a:schemeClr val="tx1"/>
            </a:solidFill>
            <a:prstDash val="solid"/>
          </a:ln>
        </p:spPr>
        <p:txBody>
          <a:bodyPr wrap="square" t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solidFill>
                  <a:prstClr val="black"/>
                </a:solidFill>
                <a:latin typeface="BIZ UDゴシック" panose="020B0400000000000000" pitchFamily="49" charset="-128"/>
                <a:ea typeface="BIZ UDゴシック" panose="020B0400000000000000" pitchFamily="49" charset="-128"/>
              </a:rPr>
              <a:t>３</a:t>
            </a:r>
            <a:r>
              <a:rPr kumimoji="1" lang="ja-JP" altLang="en-US" sz="22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本指でシングルタップ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この動作には、画面の選択位置を読み上げる役割があります。​</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solidFill>
                  <a:prstClr val="black"/>
                </a:solidFill>
                <a:latin typeface="BIZ UDゴシック" panose="020B0400000000000000" pitchFamily="49" charset="-128"/>
                <a:ea typeface="BIZ UDゴシック" panose="020B0400000000000000" pitchFamily="49" charset="-128"/>
              </a:rPr>
              <a:t>３</a:t>
            </a:r>
            <a:r>
              <a:rPr kumimoji="1" lang="ja-JP" altLang="en-US" sz="22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本指でダブルタップ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この動作には、ボイスオーバーの読み上げ停止や再開の役割があります。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別の章で紹介する画面のズーム機能を設定している場合は、</a:t>
            </a:r>
            <a:r>
              <a:rPr lang="ja-JP" altLang="en-US" sz="2000" b="1" dirty="0">
                <a:solidFill>
                  <a:prstClr val="black"/>
                </a:solidFill>
                <a:latin typeface="BIZ UDゴシック" panose="020B0400000000000000" pitchFamily="49" charset="-128"/>
                <a:ea typeface="BIZ UDゴシック" panose="020B0400000000000000" pitchFamily="49" charset="-128"/>
              </a:rPr>
              <a:t>３</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トリプルタップを行う必要があります。​</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solidFill>
                  <a:prstClr val="black"/>
                </a:solidFill>
                <a:latin typeface="BIZ UDゴシック" panose="020B0400000000000000" pitchFamily="49" charset="-128"/>
                <a:ea typeface="BIZ UDゴシック" panose="020B0400000000000000" pitchFamily="49" charset="-128"/>
              </a:rPr>
              <a:t>３</a:t>
            </a:r>
            <a:r>
              <a:rPr kumimoji="1" lang="ja-JP" altLang="en-US" sz="22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本指でトリプルタップ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この動作は、スクリーンカーテンのオンやオフを切り替える役割があります。スクリーンカーテンとは、画面が暗くなり周囲の人から画面が見えなくなる機能のことです。 </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別の章で紹介する画面のズーム機能を設定している場合は、</a:t>
            </a:r>
            <a:r>
              <a:rPr lang="ja-JP" altLang="en-US" sz="2000" b="1" dirty="0">
                <a:solidFill>
                  <a:prstClr val="black"/>
                </a:solidFill>
                <a:latin typeface="BIZ UDゴシック" panose="020B0400000000000000" pitchFamily="49" charset="-128"/>
                <a:ea typeface="BIZ UDゴシック" panose="020B0400000000000000" pitchFamily="49" charset="-128"/>
              </a:rPr>
              <a:t>３</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クワトロタップを行う必要があります。</a:t>
            </a:r>
            <a:endParaRPr kumimoji="1" lang="en-US" altLang="ja-JP" sz="1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DAEB2F00-566C-DD0C-DEC0-9CB5E954D098}"/>
              </a:ext>
            </a:extLst>
          </p:cNvPr>
          <p:cNvSpPr txBox="1"/>
          <p:nvPr/>
        </p:nvSpPr>
        <p:spPr>
          <a:xfrm>
            <a:off x="537805" y="1702950"/>
            <a:ext cx="7018695" cy="530127"/>
          </a:xfrm>
          <a:prstGeom prst="rect">
            <a:avLst/>
          </a:prstGeom>
          <a:solidFill>
            <a:schemeClr val="bg1"/>
          </a:solidFill>
          <a:ln w="38100">
            <a:noFill/>
            <a:prstDash val="solid"/>
          </a:ln>
        </p:spPr>
        <p:txBody>
          <a:bodyPr wrap="square" lIns="91440" tIns="144000" rIns="91440" bIns="45720" anchor="t">
            <a:spAutoFit/>
          </a:bodyPr>
          <a:lstStyle/>
          <a:p>
            <a:pPr algn="just">
              <a:spcBef>
                <a:spcPts val="600"/>
              </a:spcBef>
            </a:pPr>
            <a:r>
              <a:rPr kumimoji="1" lang="en-US" altLang="ja-JP" sz="2200" b="1" i="0" u="none" strike="noStrike" kern="100" cap="none" spc="0" normalizeH="0" baseline="0" noProof="0" dirty="0" err="1">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VoiceOver</a:t>
            </a:r>
            <a:r>
              <a:rPr kumimoji="1" lang="ja-JP" altLang="en-US" sz="22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中に使用頻度の高いタップ操作</a:t>
            </a:r>
            <a:r>
              <a:rPr lang="ja-JP" altLang="en-US" sz="2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22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続き）</a:t>
            </a:r>
            <a:endParaRPr kumimoji="1" lang="en-US" altLang="ja-JP" sz="22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407866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9BD32737-1371-4399-AE37-FBE9D4018020}"/>
              </a:ext>
            </a:extLst>
          </p:cNvPr>
          <p:cNvSpPr txBox="1"/>
          <p:nvPr/>
        </p:nvSpPr>
        <p:spPr>
          <a:xfrm>
            <a:off x="646900" y="1647825"/>
            <a:ext cx="9399600"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sz="20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画面上のホコリを指で素早く払うイメージの動作をスワイプと言います。画面に指を置いてから動かすのではなく、必ず指を動かしながら画面に触れる必要があります。指を動かす方向により右スワイプや左スワイプ、上スワイプや下スワイプのように表現します。使用する指の本数によって、様々な効果の違いがあります。</a:t>
            </a:r>
            <a:endParaRPr kumimoji="1" lang="en-US" altLang="ja-JP" sz="20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451100" y="335862"/>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スワイプ</a:t>
            </a:r>
          </a:p>
        </p:txBody>
      </p:sp>
      <p:sp>
        <p:nvSpPr>
          <p:cNvPr id="4" name="Title 1"/>
          <p:cNvSpPr txBox="1">
            <a:spLocks/>
          </p:cNvSpPr>
          <p:nvPr/>
        </p:nvSpPr>
        <p:spPr>
          <a:xfrm>
            <a:off x="914549" y="473270"/>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28BCFA8-5590-4D24-B56C-FBFCB62F388B}"/>
              </a:ext>
            </a:extLst>
          </p:cNvPr>
          <p:cNvSpPr txBox="1"/>
          <p:nvPr/>
        </p:nvSpPr>
        <p:spPr>
          <a:xfrm>
            <a:off x="1030759" y="6606387"/>
            <a:ext cx="1688825" cy="3825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右スワイプ</a:t>
            </a:r>
          </a:p>
        </p:txBody>
      </p:sp>
      <p:sp>
        <p:nvSpPr>
          <p:cNvPr id="51" name="テキスト ボックス 50">
            <a:extLst>
              <a:ext uri="{FF2B5EF4-FFF2-40B4-BE49-F238E27FC236}">
                <a16:creationId xmlns:a16="http://schemas.microsoft.com/office/drawing/2014/main" id="{38C5C528-BA22-4065-A82E-DF86694CC84D}"/>
              </a:ext>
            </a:extLst>
          </p:cNvPr>
          <p:cNvSpPr txBox="1"/>
          <p:nvPr/>
        </p:nvSpPr>
        <p:spPr>
          <a:xfrm>
            <a:off x="3300014" y="6570459"/>
            <a:ext cx="1688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左スワイプ</a:t>
            </a:r>
          </a:p>
        </p:txBody>
      </p:sp>
      <p:sp>
        <p:nvSpPr>
          <p:cNvPr id="52" name="テキスト ボックス 51">
            <a:extLst>
              <a:ext uri="{FF2B5EF4-FFF2-40B4-BE49-F238E27FC236}">
                <a16:creationId xmlns:a16="http://schemas.microsoft.com/office/drawing/2014/main" id="{A04925AC-7B50-421A-A785-8D0111290C45}"/>
              </a:ext>
            </a:extLst>
          </p:cNvPr>
          <p:cNvSpPr txBox="1"/>
          <p:nvPr/>
        </p:nvSpPr>
        <p:spPr>
          <a:xfrm>
            <a:off x="5743908" y="6570459"/>
            <a:ext cx="1688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上スワイプ</a:t>
            </a:r>
          </a:p>
        </p:txBody>
      </p:sp>
      <p:sp>
        <p:nvSpPr>
          <p:cNvPr id="53" name="テキスト ボックス 52">
            <a:extLst>
              <a:ext uri="{FF2B5EF4-FFF2-40B4-BE49-F238E27FC236}">
                <a16:creationId xmlns:a16="http://schemas.microsoft.com/office/drawing/2014/main" id="{39A681C8-3299-4990-88DF-386A87041329}"/>
              </a:ext>
            </a:extLst>
          </p:cNvPr>
          <p:cNvSpPr txBox="1"/>
          <p:nvPr/>
        </p:nvSpPr>
        <p:spPr>
          <a:xfrm>
            <a:off x="8013163" y="6570459"/>
            <a:ext cx="1688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下スワイプ</a:t>
            </a:r>
          </a:p>
        </p:txBody>
      </p:sp>
      <p:pic>
        <p:nvPicPr>
          <p:cNvPr id="7" name="右スワイプ">
            <a:extLst>
              <a:ext uri="{FF2B5EF4-FFF2-40B4-BE49-F238E27FC236}">
                <a16:creationId xmlns:a16="http://schemas.microsoft.com/office/drawing/2014/main" id="{B1B2EF40-B738-494C-B410-6B06CD8D8BF5}"/>
              </a:ext>
            </a:extLst>
          </p:cNvPr>
          <p:cNvPicPr>
            <a:picLocks noChangeAspect="1"/>
          </p:cNvPicPr>
          <p:nvPr/>
        </p:nvPicPr>
        <p:blipFill>
          <a:blip r:embed="rId3"/>
          <a:stretch>
            <a:fillRect/>
          </a:stretch>
        </p:blipFill>
        <p:spPr>
          <a:xfrm>
            <a:off x="1123619" y="3630751"/>
            <a:ext cx="1595965" cy="2817674"/>
          </a:xfrm>
          <a:prstGeom prst="rect">
            <a:avLst/>
          </a:prstGeom>
        </p:spPr>
      </p:pic>
      <p:pic>
        <p:nvPicPr>
          <p:cNvPr id="8" name="左スワイプ">
            <a:extLst>
              <a:ext uri="{FF2B5EF4-FFF2-40B4-BE49-F238E27FC236}">
                <a16:creationId xmlns:a16="http://schemas.microsoft.com/office/drawing/2014/main" id="{D05E7EA4-388D-479B-B049-321087947C73}"/>
              </a:ext>
            </a:extLst>
          </p:cNvPr>
          <p:cNvPicPr>
            <a:picLocks noChangeAspect="1"/>
          </p:cNvPicPr>
          <p:nvPr/>
        </p:nvPicPr>
        <p:blipFill>
          <a:blip r:embed="rId4"/>
          <a:stretch>
            <a:fillRect/>
          </a:stretch>
        </p:blipFill>
        <p:spPr>
          <a:xfrm>
            <a:off x="3283016" y="3630751"/>
            <a:ext cx="1604569" cy="2817674"/>
          </a:xfrm>
          <a:prstGeom prst="rect">
            <a:avLst/>
          </a:prstGeom>
        </p:spPr>
      </p:pic>
      <p:pic>
        <p:nvPicPr>
          <p:cNvPr id="11" name="上スワイプ">
            <a:extLst>
              <a:ext uri="{FF2B5EF4-FFF2-40B4-BE49-F238E27FC236}">
                <a16:creationId xmlns:a16="http://schemas.microsoft.com/office/drawing/2014/main" id="{EC9CF188-899B-4E60-B0B7-62D7206FE1CC}"/>
              </a:ext>
            </a:extLst>
          </p:cNvPr>
          <p:cNvPicPr>
            <a:picLocks noChangeAspect="1"/>
          </p:cNvPicPr>
          <p:nvPr/>
        </p:nvPicPr>
        <p:blipFill>
          <a:blip r:embed="rId5"/>
          <a:stretch>
            <a:fillRect/>
          </a:stretch>
        </p:blipFill>
        <p:spPr>
          <a:xfrm>
            <a:off x="5857974" y="3630751"/>
            <a:ext cx="1617474" cy="2817674"/>
          </a:xfrm>
          <a:prstGeom prst="rect">
            <a:avLst/>
          </a:prstGeom>
        </p:spPr>
      </p:pic>
      <p:pic>
        <p:nvPicPr>
          <p:cNvPr id="10" name="下スワイプ">
            <a:extLst>
              <a:ext uri="{FF2B5EF4-FFF2-40B4-BE49-F238E27FC236}">
                <a16:creationId xmlns:a16="http://schemas.microsoft.com/office/drawing/2014/main" id="{26952786-F5CD-46E6-9744-97FD679C3F2E}"/>
              </a:ext>
            </a:extLst>
          </p:cNvPr>
          <p:cNvPicPr>
            <a:picLocks noChangeAspect="1"/>
          </p:cNvPicPr>
          <p:nvPr/>
        </p:nvPicPr>
        <p:blipFill>
          <a:blip r:embed="rId6"/>
          <a:stretch>
            <a:fillRect/>
          </a:stretch>
        </p:blipFill>
        <p:spPr>
          <a:xfrm>
            <a:off x="8150941" y="3636388"/>
            <a:ext cx="1657170" cy="2812037"/>
          </a:xfrm>
          <a:prstGeom prst="rect">
            <a:avLst/>
          </a:prstGeom>
        </p:spPr>
      </p:pic>
    </p:spTree>
    <p:extLst>
      <p:ext uri="{BB962C8B-B14F-4D97-AF65-F5344CB8AC3E}">
        <p14:creationId xmlns:p14="http://schemas.microsoft.com/office/powerpoint/2010/main" val="42055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B7207675-5365-41D8-9CFB-266E011F26D2}"/>
              </a:ext>
            </a:extLst>
          </p:cNvPr>
          <p:cNvSpPr txBox="1"/>
          <p:nvPr/>
        </p:nvSpPr>
        <p:spPr>
          <a:xfrm>
            <a:off x="646900" y="3004198"/>
            <a:ext cx="9399600" cy="3104302"/>
          </a:xfrm>
          <a:prstGeom prst="rect">
            <a:avLst/>
          </a:prstGeom>
          <a:solidFill>
            <a:srgbClr val="FFFF99"/>
          </a:solidFill>
          <a:ln w="38100">
            <a:solidFill>
              <a:schemeClr val="tx1"/>
            </a:solidFill>
            <a:prstDash val="solid"/>
          </a:ln>
        </p:spPr>
        <p:txBody>
          <a:bodyPr wrap="square" tIns="72000">
            <a:spAutoFit/>
          </a:bodyPr>
          <a:lstStyle/>
          <a:p>
            <a:pPr marL="0" marR="0">
              <a:spcBef>
                <a:spcPts val="0"/>
              </a:spcBef>
              <a:spcAft>
                <a:spcPts val="0"/>
              </a:spcAft>
            </a:pPr>
            <a:r>
              <a:rPr lang="ja-JP" altLang="en-US" sz="2200" b="1" u="sng" dirty="0">
                <a:latin typeface="BIZ UDゴシック" panose="020B0400000000000000" pitchFamily="49" charset="-128"/>
                <a:ea typeface="BIZ UDゴシック" panose="020B0400000000000000" pitchFamily="49" charset="-128"/>
              </a:rPr>
              <a:t>１</a:t>
            </a:r>
            <a:r>
              <a:rPr lang="ja-JP" altLang="en-US" sz="2200" b="1" u="sng" dirty="0">
                <a:effectLst/>
                <a:latin typeface="BIZ UDゴシック" panose="020B0400000000000000" pitchFamily="49" charset="-128"/>
                <a:ea typeface="BIZ UDゴシック" panose="020B0400000000000000" pitchFamily="49" charset="-128"/>
              </a:rPr>
              <a:t>本指で右スワイプ・左スワイプ</a:t>
            </a:r>
          </a:p>
          <a:p>
            <a:pPr marL="0" marR="0">
              <a:spcBef>
                <a:spcPts val="60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この動作は、画面に表示されたアイコンやボタン、文章などを、ひとつずつ選択して読み進めたり、戻ったりする際に使用します。右や左に</a:t>
            </a:r>
            <a:r>
              <a:rPr lang="ja-JP" altLang="en-US" sz="2000" b="1" dirty="0">
                <a:latin typeface="BIZ UDゴシック" panose="020B0400000000000000" pitchFamily="49" charset="-128"/>
                <a:ea typeface="BIZ UDゴシック" panose="020B0400000000000000" pitchFamily="49" charset="-128"/>
              </a:rPr>
              <a:t>１</a:t>
            </a:r>
            <a:r>
              <a:rPr lang="ja-JP" altLang="en-US" sz="2000" b="1" dirty="0">
                <a:effectLst/>
                <a:latin typeface="BIZ UDゴシック" panose="020B0400000000000000" pitchFamily="49" charset="-128"/>
                <a:ea typeface="BIZ UDゴシック" panose="020B0400000000000000" pitchFamily="49" charset="-128"/>
              </a:rPr>
              <a:t>回スワイプするごとに項目がひとつ進んだり、戻ったりします。​</a:t>
            </a:r>
            <a:endParaRPr lang="en-US" altLang="ja-JP"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endParaRPr lang="ja-JP" altLang="en-US" sz="2000" b="1" dirty="0">
              <a:effectLst/>
              <a:latin typeface="BIZ UDゴシック" panose="020B0400000000000000" pitchFamily="49" charset="-128"/>
              <a:ea typeface="BIZ UDゴシック" panose="020B0400000000000000" pitchFamily="49" charset="-128"/>
            </a:endParaRPr>
          </a:p>
          <a:p>
            <a:pPr marL="0" marR="0">
              <a:spcBef>
                <a:spcPts val="0"/>
              </a:spcBef>
              <a:spcAft>
                <a:spcPts val="0"/>
              </a:spcAft>
            </a:pPr>
            <a:r>
              <a:rPr lang="ja-JP" altLang="en-US" sz="2200" b="1" u="sng" dirty="0">
                <a:latin typeface="BIZ UDゴシック" panose="020B0400000000000000" pitchFamily="49" charset="-128"/>
                <a:ea typeface="BIZ UDゴシック" panose="020B0400000000000000" pitchFamily="49" charset="-128"/>
              </a:rPr>
              <a:t>１</a:t>
            </a:r>
            <a:r>
              <a:rPr lang="ja-JP" altLang="en-US" sz="2200" b="1" u="sng" dirty="0">
                <a:effectLst/>
                <a:latin typeface="BIZ UDゴシック" panose="020B0400000000000000" pitchFamily="49" charset="-128"/>
                <a:ea typeface="BIZ UDゴシック" panose="020B0400000000000000" pitchFamily="49" charset="-128"/>
              </a:rPr>
              <a:t>本指で上スワイプ・下スワイプ</a:t>
            </a:r>
          </a:p>
          <a:p>
            <a:pPr marL="0" marR="0">
              <a:spcBef>
                <a:spcPts val="60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この動作を行うと、タッチや左右のスワイプで選択した項目に対してできることをひとつずつ切り替えることができます。選択している項目により、選べる内容は変わります。</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646900" y="1708980"/>
            <a:ext cx="9399600" cy="830997"/>
          </a:xfrm>
          <a:prstGeom prst="rect">
            <a:avLst/>
          </a:prstGeom>
          <a:noFill/>
        </p:spPr>
        <p:txBody>
          <a:bodyPr wrap="square">
            <a:spAutoFit/>
          </a:bodyPr>
          <a:lstStyle/>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400"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中に</a:t>
            </a:r>
            <a:r>
              <a:rPr kumimoji="1" lang="ja-JP" altLang="en-US" sz="24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使用頻度の高いスワイプ操作は以下の通りです。スワイプする方向や使用する指の本数により効果が違います。</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7300" y="370364"/>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使用中のジェスチャー操作</a:t>
            </a:r>
          </a:p>
          <a:p>
            <a:r>
              <a:rPr lang="ja-JP" altLang="en-US" dirty="0">
                <a:latin typeface="BIZ UDゴシック" panose="020B0400000000000000" pitchFamily="49" charset="-128"/>
                <a:ea typeface="BIZ UDゴシック" panose="020B0400000000000000" pitchFamily="49" charset="-128"/>
              </a:rPr>
              <a:t>スワイプ</a:t>
            </a:r>
          </a:p>
        </p:txBody>
      </p:sp>
      <p:sp>
        <p:nvSpPr>
          <p:cNvPr id="4" name="Title 1"/>
          <p:cNvSpPr txBox="1">
            <a:spLocks/>
          </p:cNvSpPr>
          <p:nvPr/>
        </p:nvSpPr>
        <p:spPr>
          <a:xfrm>
            <a:off x="1003300" y="467014"/>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2-D</a:t>
            </a:r>
            <a:endParaRPr 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7524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B7207675-5365-41D8-9CFB-266E011F26D2}"/>
              </a:ext>
            </a:extLst>
          </p:cNvPr>
          <p:cNvSpPr txBox="1"/>
          <p:nvPr/>
        </p:nvSpPr>
        <p:spPr>
          <a:xfrm>
            <a:off x="646900" y="2164891"/>
            <a:ext cx="9399600" cy="4623555"/>
          </a:xfrm>
          <a:prstGeom prst="rect">
            <a:avLst/>
          </a:prstGeom>
          <a:solidFill>
            <a:srgbClr val="FFFF99"/>
          </a:solidFill>
          <a:ln w="38100">
            <a:solidFill>
              <a:schemeClr val="tx1"/>
            </a:solidFill>
            <a:prstDash val="solid"/>
          </a:ln>
        </p:spPr>
        <p:txBody>
          <a:bodyPr wrap="square" t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latin typeface="BIZ UDゴシック" panose="020B0400000000000000" pitchFamily="49" charset="-128"/>
                <a:ea typeface="BIZ UDゴシック" panose="020B0400000000000000" pitchFamily="49" charset="-128"/>
              </a:rPr>
              <a:t>２</a:t>
            </a:r>
            <a:r>
              <a:rPr kumimoji="1" lang="ja-JP" altLang="en-US" sz="22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本指で上スワイプ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この動作を行うと、画面に表示された内容を、先頭から連続で読み上げます。​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latin typeface="BIZ UDゴシック" panose="020B0400000000000000" pitchFamily="49" charset="-128"/>
                <a:ea typeface="BIZ UDゴシック" panose="020B0400000000000000" pitchFamily="49" charset="-128"/>
              </a:rPr>
              <a:t>２</a:t>
            </a:r>
            <a:r>
              <a:rPr kumimoji="1" lang="ja-JP" altLang="en-US" sz="22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本指で下スワイプ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この動作を行うと、画面に表示された内容を、タッチやスワイプで選択した位置から連続で読み上げます。​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latin typeface="BIZ UDゴシック" panose="020B0400000000000000" pitchFamily="49" charset="-128"/>
                <a:ea typeface="BIZ UDゴシック" panose="020B0400000000000000" pitchFamily="49" charset="-128"/>
              </a:rPr>
              <a:t>３</a:t>
            </a:r>
            <a:r>
              <a:rPr kumimoji="1" lang="ja-JP" altLang="en-US" sz="22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本指で上スワイプ・下スワイプ</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この動作を行うと、画面表示を</a:t>
            </a:r>
            <a:r>
              <a:rPr lang="ja-JP" altLang="en-US" sz="2000" b="1" dirty="0">
                <a:latin typeface="BIZ UDゴシック" panose="020B0400000000000000" pitchFamily="49" charset="-128"/>
                <a:ea typeface="BIZ UDゴシック" panose="020B0400000000000000" pitchFamily="49" charset="-128"/>
              </a:rPr>
              <a:t>１</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ページ分、上や下にスクロール</a:t>
            </a:r>
            <a:r>
              <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移動</a:t>
            </a:r>
            <a:r>
              <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することが出来ます。​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b="1" u="sng" dirty="0">
                <a:latin typeface="BIZ UDゴシック" panose="020B0400000000000000" pitchFamily="49" charset="-128"/>
                <a:ea typeface="BIZ UDゴシック" panose="020B0400000000000000" pitchFamily="49" charset="-128"/>
              </a:rPr>
              <a:t>３</a:t>
            </a:r>
            <a:r>
              <a:rPr kumimoji="1" lang="ja-JP" altLang="en-US" sz="2200" b="1" i="0" u="sng"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本指で右スワイプ・左スワイプ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この動作を行うと、画面表示を</a:t>
            </a:r>
            <a:r>
              <a:rPr lang="ja-JP" altLang="en-US" sz="2000" b="1" dirty="0">
                <a:latin typeface="BIZ UDゴシック" panose="020B0400000000000000" pitchFamily="49" charset="-128"/>
                <a:ea typeface="BIZ UDゴシック" panose="020B0400000000000000" pitchFamily="49" charset="-128"/>
              </a:rPr>
              <a:t>１</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ページ分、右や左にスクロール</a:t>
            </a:r>
            <a:r>
              <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ずらす</a:t>
            </a:r>
            <a:r>
              <a:rPr kumimoji="1" lang="en-US" altLang="ja-JP"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1" lang="ja-JP" altLang="en-US" sz="2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することが出来ます。​</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646900" y="1571625"/>
            <a:ext cx="939960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VoiceOver</a:t>
            </a:r>
            <a:r>
              <a:rPr kumimoji="1" lang="ja-JP" altLang="en-US" sz="24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中に使用頻度の高いスワイプ操作（続き）</a:t>
            </a:r>
            <a:endParaRPr kumimoji="1" lang="en-US" altLang="ja-JP" sz="24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451100" y="3336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スワイプ</a:t>
            </a:r>
          </a:p>
        </p:txBody>
      </p:sp>
      <p:sp>
        <p:nvSpPr>
          <p:cNvPr id="4" name="Title 1"/>
          <p:cNvSpPr txBox="1">
            <a:spLocks/>
          </p:cNvSpPr>
          <p:nvPr/>
        </p:nvSpPr>
        <p:spPr>
          <a:xfrm>
            <a:off x="927100" y="4710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512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9BD32737-1371-4399-AE37-FBE9D4018020}"/>
              </a:ext>
            </a:extLst>
          </p:cNvPr>
          <p:cNvSpPr txBox="1"/>
          <p:nvPr/>
        </p:nvSpPr>
        <p:spPr>
          <a:xfrm>
            <a:off x="901814" y="2022981"/>
            <a:ext cx="6045086" cy="3785652"/>
          </a:xfrm>
          <a:prstGeom prst="rect">
            <a:avLst/>
          </a:prstGeom>
          <a:noFill/>
        </p:spPr>
        <p:txBody>
          <a:bodyPr wrap="square" lIns="91440" tIns="45720" rIns="91440" bIns="45720" anchor="t">
            <a:spAutoFit/>
          </a:bodyPr>
          <a:lstStyle/>
          <a:p>
            <a:pPr algn="just"/>
            <a:r>
              <a:rPr lang="ja-JP" altLang="en-US" sz="2000" b="1" kern="100" dirty="0">
                <a:latin typeface="BIZ UDゴシック" panose="020B0400000000000000" pitchFamily="49" charset="-128"/>
                <a:ea typeface="BIZ UDゴシック" panose="020B0400000000000000" pitchFamily="49" charset="-128"/>
                <a:cs typeface="Times New Roman"/>
              </a:rPr>
              <a:t>　</a:t>
            </a:r>
            <a:r>
              <a:rPr lang="ja-JP" altLang="en-US" sz="2400" b="1" kern="100" dirty="0">
                <a:latin typeface="BIZ UDゴシック" panose="020B0400000000000000" pitchFamily="49" charset="-128"/>
                <a:ea typeface="BIZ UDゴシック" panose="020B0400000000000000" pitchFamily="49" charset="-128"/>
                <a:cs typeface="Times New Roman"/>
              </a:rPr>
              <a:t>２本の指で、画面に置いた</a:t>
            </a:r>
            <a:r>
              <a:rPr lang="en-US" altLang="ja-JP" sz="2400" b="1" kern="100" dirty="0">
                <a:latin typeface="BIZ UDゴシック" panose="020B0400000000000000" pitchFamily="49" charset="-128"/>
                <a:ea typeface="BIZ UDゴシック" panose="020B0400000000000000" pitchFamily="49" charset="-128"/>
                <a:cs typeface="Times New Roman"/>
              </a:rPr>
              <a:t>500</a:t>
            </a:r>
            <a:r>
              <a:rPr lang="ja-JP" altLang="en-US" sz="2400" b="1" kern="100" dirty="0">
                <a:latin typeface="BIZ UDゴシック" panose="020B0400000000000000" pitchFamily="49" charset="-128"/>
                <a:ea typeface="BIZ UDゴシック" panose="020B0400000000000000" pitchFamily="49" charset="-128"/>
                <a:cs typeface="Times New Roman"/>
              </a:rPr>
              <a:t>円玉を押さえて回転させるイメージで指を動かします。この時、２本の指は距離を離して画面上に置きます。指を回転するように動かし続けると項目が変わっていきます。</a:t>
            </a:r>
            <a:endParaRPr lang="en-US" altLang="ja-JP" sz="2400" b="1" kern="100" dirty="0">
              <a:latin typeface="BIZ UDゴシック" panose="020B0400000000000000" pitchFamily="49" charset="-128"/>
              <a:ea typeface="BIZ UDゴシック" panose="020B0400000000000000" pitchFamily="49" charset="-128"/>
              <a:cs typeface="Times New Roman"/>
            </a:endParaRPr>
          </a:p>
          <a:p>
            <a:pPr algn="just"/>
            <a:endParaRPr lang="en-US" altLang="ja-JP" sz="2400" b="1" kern="100" dirty="0">
              <a:latin typeface="BIZ UDゴシック" panose="020B0400000000000000" pitchFamily="49" charset="-128"/>
              <a:ea typeface="BIZ UDゴシック" panose="020B0400000000000000" pitchFamily="49" charset="-128"/>
              <a:cs typeface="Times New Roman"/>
            </a:endParaRPr>
          </a:p>
          <a:p>
            <a:pPr algn="just"/>
            <a:r>
              <a:rPr lang="en-US" altLang="ja-JP" sz="2400" b="1" kern="100" dirty="0">
                <a:latin typeface="BIZ UDゴシック" panose="020B0400000000000000" pitchFamily="49" charset="-128"/>
                <a:ea typeface="BIZ UDゴシック" panose="020B0400000000000000" pitchFamily="49" charset="-128"/>
                <a:cs typeface="Times New Roman"/>
              </a:rPr>
              <a:t> </a:t>
            </a:r>
            <a:r>
              <a:rPr lang="ja-JP" altLang="en-US" sz="2400" b="1" kern="100" dirty="0">
                <a:latin typeface="BIZ UDゴシック" panose="020B0400000000000000" pitchFamily="49" charset="-128"/>
                <a:ea typeface="BIZ UDゴシック" panose="020B0400000000000000" pitchFamily="49" charset="-128"/>
                <a:cs typeface="Times New Roman"/>
              </a:rPr>
              <a:t>一度に目的の項目まで動かす必要はないため、ある程度回転させたら一度指を離し、再度同じ操作を行い、目的の項目を読み上げるまで繰り返しおこないます。</a:t>
            </a:r>
            <a:endParaRPr lang="en-US" altLang="ja-JP" sz="2400" b="1" kern="100" dirty="0">
              <a:latin typeface="BIZ UDゴシック" panose="020B0400000000000000" pitchFamily="49" charset="-128"/>
              <a:ea typeface="BIZ UDゴシック" panose="020B0400000000000000" pitchFamily="49" charset="-128"/>
              <a:cs typeface="Times New Roman"/>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374900" y="373034"/>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使用中のジェスチャー操作</a:t>
            </a:r>
          </a:p>
          <a:p>
            <a:r>
              <a:rPr lang="ja-JP" altLang="en-US" dirty="0">
                <a:latin typeface="BIZ UDゴシック" panose="020B0400000000000000" pitchFamily="49" charset="-128"/>
                <a:ea typeface="BIZ UDゴシック" panose="020B0400000000000000" pitchFamily="49" charset="-128"/>
              </a:rPr>
              <a:t>ローター</a:t>
            </a:r>
          </a:p>
        </p:txBody>
      </p:sp>
      <p:sp>
        <p:nvSpPr>
          <p:cNvPr id="4" name="Title 1"/>
          <p:cNvSpPr txBox="1">
            <a:spLocks/>
          </p:cNvSpPr>
          <p:nvPr/>
        </p:nvSpPr>
        <p:spPr>
          <a:xfrm>
            <a:off x="901814" y="51044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2-E</a:t>
            </a:r>
            <a:endParaRPr lang="en-US"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A36941F5-1208-4201-9BAF-531FB4C2B06F}"/>
              </a:ext>
            </a:extLst>
          </p:cNvPr>
          <p:cNvPicPr>
            <a:picLocks noChangeAspect="1"/>
          </p:cNvPicPr>
          <p:nvPr/>
        </p:nvPicPr>
        <p:blipFill>
          <a:blip r:embed="rId3"/>
          <a:stretch>
            <a:fillRect/>
          </a:stretch>
        </p:blipFill>
        <p:spPr>
          <a:xfrm>
            <a:off x="7404100" y="2196193"/>
            <a:ext cx="2200847" cy="3993226"/>
          </a:xfrm>
          <a:prstGeom prst="rect">
            <a:avLst/>
          </a:prstGeom>
        </p:spPr>
      </p:pic>
    </p:spTree>
    <p:extLst>
      <p:ext uri="{BB962C8B-B14F-4D97-AF65-F5344CB8AC3E}">
        <p14:creationId xmlns:p14="http://schemas.microsoft.com/office/powerpoint/2010/main" val="294705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B357E1E-377F-4703-AFD5-6B73FFB16323}"/>
              </a:ext>
            </a:extLst>
          </p:cNvPr>
          <p:cNvSpPr>
            <a:spLocks noGrp="1"/>
          </p:cNvSpPr>
          <p:nvPr>
            <p:ph type="ctrTitle"/>
          </p:nvPr>
        </p:nvSpPr>
        <p:spPr>
          <a:xfrm>
            <a:off x="3366700" y="553073"/>
            <a:ext cx="3960000" cy="595500"/>
          </a:xfrm>
        </p:spPr>
        <p:txBody>
          <a:bodyPr>
            <a:normAutofit/>
          </a:bodyPr>
          <a:lstStyle/>
          <a:p>
            <a:pPr algn="ctr" defTabSz="3956050"/>
            <a:r>
              <a:rPr lang="en-US" altLang="ja-JP" sz="3600" dirty="0">
                <a:latin typeface="BIZ UDゴシック" panose="020B0400000000000000" pitchFamily="49" charset="-128"/>
                <a:ea typeface="BIZ UDゴシック" panose="020B0400000000000000" pitchFamily="49" charset="-128"/>
              </a:rPr>
              <a:t>iPhone</a:t>
            </a:r>
            <a:r>
              <a:rPr lang="ja-JP" altLang="en-US" sz="3600" dirty="0">
                <a:latin typeface="BIZ UDゴシック" panose="020B0400000000000000" pitchFamily="49" charset="-128"/>
                <a:ea typeface="BIZ UDゴシック" panose="020B0400000000000000" pitchFamily="49" charset="-128"/>
              </a:rPr>
              <a:t>の基本操作</a:t>
            </a:r>
          </a:p>
        </p:txBody>
      </p:sp>
      <p:sp>
        <p:nvSpPr>
          <p:cNvPr id="10" name="タイトル 2">
            <a:extLst>
              <a:ext uri="{FF2B5EF4-FFF2-40B4-BE49-F238E27FC236}">
                <a16:creationId xmlns:a16="http://schemas.microsoft.com/office/drawing/2014/main" id="{46C27971-7E0A-494D-BB47-EDAF5698958E}"/>
              </a:ext>
            </a:extLst>
          </p:cNvPr>
          <p:cNvSpPr txBox="1">
            <a:spLocks/>
          </p:cNvSpPr>
          <p:nvPr/>
        </p:nvSpPr>
        <p:spPr>
          <a:xfrm>
            <a:off x="587798" y="1794598"/>
            <a:ext cx="1101302" cy="53902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rgbClr val="009650"/>
                </a:solidFill>
                <a:latin typeface="BIZ UDゴシック" panose="020B0400000000000000" pitchFamily="49" charset="-128"/>
                <a:ea typeface="BIZ UDゴシック" panose="020B0400000000000000" pitchFamily="49" charset="-128"/>
                <a:cs typeface="Meiryo" charset="-128"/>
              </a:rPr>
              <a:t>目次</a:t>
            </a:r>
          </a:p>
        </p:txBody>
      </p:sp>
      <p:pic>
        <p:nvPicPr>
          <p:cNvPr id="7" name="Picture 1" descr="スマートフォンを使うウサギのキャラクター">
            <a:extLst>
              <a:ext uri="{FF2B5EF4-FFF2-40B4-BE49-F238E27FC236}">
                <a16:creationId xmlns:a16="http://schemas.microsoft.com/office/drawing/2014/main" id="{7D6D2628-54FA-4FE7-A1BB-7DBE1833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3857625"/>
            <a:ext cx="1854100" cy="18541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113602" y="1346174"/>
            <a:ext cx="7992000" cy="5693866"/>
          </a:xfrm>
          <a:prstGeom prst="rect">
            <a:avLst/>
          </a:prstGeom>
          <a:noFill/>
        </p:spPr>
        <p:txBody>
          <a:bodyPr wrap="square" lIns="91440" tIns="45720" rIns="91440" bIns="45720" rtlCol="0" anchor="t">
            <a:spAutoFit/>
          </a:bodyPr>
          <a:lstStyle/>
          <a:p>
            <a:pPr>
              <a:tabLst>
                <a:tab pos="7954963" algn="r"/>
              </a:tabLst>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１．音声入力や音声補助による操作</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1-A Siri(</a:t>
            </a:r>
            <a:r>
              <a:rPr lang="ja-JP" altLang="en-US" sz="2800" b="1" dirty="0">
                <a:latin typeface="BIZ UDゴシック" panose="020B0400000000000000" pitchFamily="49" charset="-128"/>
                <a:ea typeface="BIZ UDゴシック" panose="020B0400000000000000" pitchFamily="49" charset="-128"/>
                <a:cs typeface="Meiryo" charset="-128"/>
              </a:rPr>
              <a:t>シリ</a:t>
            </a:r>
            <a:r>
              <a:rPr lang="en-US" alt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とは ･････････････････････</a:t>
            </a:r>
            <a:r>
              <a:rPr lang="en-US" altLang="ja-JP" sz="2800" b="1" dirty="0">
                <a:latin typeface="BIZ UDゴシック" panose="020B0400000000000000" pitchFamily="49" charset="-128"/>
                <a:ea typeface="BIZ UDゴシック" panose="020B0400000000000000" pitchFamily="49" charset="-128"/>
                <a:cs typeface="Meiryo" charset="-128"/>
              </a:rPr>
              <a:t>	P4</a:t>
            </a: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1-B Siri</a:t>
            </a:r>
            <a:r>
              <a:rPr lang="ja-JP" altLang="en-US" sz="2800" b="1" dirty="0">
                <a:latin typeface="BIZ UDゴシック" panose="020B0400000000000000" pitchFamily="49" charset="-128"/>
                <a:ea typeface="BIZ UDゴシック" panose="020B0400000000000000" pitchFamily="49" charset="-128"/>
                <a:cs typeface="Meiryo" charset="-128"/>
              </a:rPr>
              <a:t>を使ってみよう！････････････････</a:t>
            </a:r>
            <a:r>
              <a:rPr lang="en-US" altLang="ja-JP" sz="2800" b="1" dirty="0">
                <a:latin typeface="BIZ UDゴシック" panose="020B0400000000000000" pitchFamily="49" charset="-128"/>
                <a:ea typeface="BIZ UDゴシック" panose="020B0400000000000000" pitchFamily="49" charset="-128"/>
                <a:cs typeface="Meiryo" charset="-128"/>
              </a:rPr>
              <a:t>	P6</a:t>
            </a: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1-C</a:t>
            </a:r>
            <a:r>
              <a:rPr lang="ja-JP" altLang="en-US" sz="2800" b="1" dirty="0">
                <a:latin typeface="BIZ UDゴシック" panose="020B0400000000000000" pitchFamily="49" charset="-128"/>
                <a:ea typeface="BIZ UDゴシック" panose="020B0400000000000000" pitchFamily="49" charset="-128"/>
                <a:cs typeface="Meiryo" charset="-128"/>
              </a:rPr>
              <a:t> </a:t>
            </a:r>
            <a:r>
              <a:rPr lang="en-US" altLang="ja-JP" sz="2800" b="1" dirty="0" err="1">
                <a:latin typeface="BIZ UDゴシック" panose="020B0400000000000000" pitchFamily="49" charset="-128"/>
                <a:ea typeface="BIZ UDゴシック" panose="020B0400000000000000" pitchFamily="49" charset="-128"/>
                <a:cs typeface="Meiryo" charset="-128"/>
              </a:rPr>
              <a:t>VoiceOver</a:t>
            </a:r>
            <a:r>
              <a:rPr lang="en-US" alt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ボイスオーバー</a:t>
            </a:r>
            <a:r>
              <a:rPr lang="en-US" alt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とは ･･････</a:t>
            </a:r>
            <a:r>
              <a:rPr lang="en-US" altLang="ja-JP" sz="2800" b="1" dirty="0">
                <a:latin typeface="BIZ UDゴシック" panose="020B0400000000000000" pitchFamily="49" charset="-128"/>
                <a:ea typeface="BIZ UDゴシック" panose="020B0400000000000000" pitchFamily="49" charset="-128"/>
                <a:cs typeface="Meiryo" charset="-128"/>
              </a:rPr>
              <a:t>	P8</a:t>
            </a:r>
          </a:p>
          <a:p>
            <a:pPr>
              <a:tabLst>
                <a:tab pos="7954963" algn="r"/>
              </a:tabLst>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２．</a:t>
            </a:r>
            <a:r>
              <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rPr>
              <a:t>Voice Over </a:t>
            </a: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使用中のジェスチャー操作</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2-A</a:t>
            </a:r>
            <a:r>
              <a:rPr lang="ja-JP" altLang="en-US" sz="2800" b="1" dirty="0">
                <a:latin typeface="BIZ UDゴシック" panose="020B0400000000000000" pitchFamily="49" charset="-128"/>
                <a:ea typeface="BIZ UDゴシック" panose="020B0400000000000000" pitchFamily="49" charset="-128"/>
                <a:cs typeface="Meiryo" charset="-128"/>
              </a:rPr>
              <a:t> ジェスチャーとは ･･････････････････</a:t>
            </a:r>
            <a:r>
              <a:rPr lang="en-US" altLang="ja-JP" sz="2800" b="1" dirty="0">
                <a:latin typeface="BIZ UDゴシック" panose="020B0400000000000000" pitchFamily="49" charset="-128"/>
                <a:ea typeface="BIZ UDゴシック" panose="020B0400000000000000" pitchFamily="49" charset="-128"/>
                <a:cs typeface="Meiryo" charset="-128"/>
              </a:rPr>
              <a:t>	P11</a:t>
            </a:r>
            <a:endParaRPr lang="ja-JP" altLang="en-US" sz="2800" b="1" dirty="0">
              <a:latin typeface="BIZ UDゴシック" panose="020B0400000000000000" pitchFamily="49" charset="-128"/>
              <a:ea typeface="BIZ UDゴシック" panose="020B0400000000000000" pitchFamily="49" charset="-128"/>
              <a:cs typeface="Meiryo" charset="-128"/>
            </a:endParaRP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2-B </a:t>
            </a:r>
            <a:r>
              <a:rPr lang="ja-JP" altLang="en-US" sz="2800" b="1" dirty="0">
                <a:latin typeface="BIZ UDゴシック" panose="020B0400000000000000" pitchFamily="49" charset="-128"/>
                <a:ea typeface="BIZ UDゴシック" panose="020B0400000000000000" pitchFamily="49" charset="-128"/>
                <a:cs typeface="Meiryo" charset="-128"/>
              </a:rPr>
              <a:t>タッチ ････････････････････････････</a:t>
            </a:r>
            <a:r>
              <a:rPr lang="en-US" altLang="ja-JP" sz="2800" b="1" dirty="0">
                <a:latin typeface="BIZ UDゴシック" panose="020B0400000000000000" pitchFamily="49" charset="-128"/>
                <a:ea typeface="BIZ UDゴシック" panose="020B0400000000000000" pitchFamily="49" charset="-128"/>
                <a:cs typeface="Meiryo" charset="-128"/>
              </a:rPr>
              <a:t>	P12</a:t>
            </a: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2-C</a:t>
            </a:r>
            <a:r>
              <a:rPr lang="ja-JP" altLang="en-US" sz="2800" b="1" dirty="0">
                <a:latin typeface="BIZ UDゴシック" panose="020B0400000000000000" pitchFamily="49" charset="-128"/>
                <a:ea typeface="BIZ UDゴシック" panose="020B0400000000000000" pitchFamily="49" charset="-128"/>
                <a:cs typeface="Meiryo" charset="-128"/>
              </a:rPr>
              <a:t> タップ ････････････････････････････</a:t>
            </a:r>
            <a:r>
              <a:rPr lang="en-US" altLang="ja-JP" sz="2800" b="1" dirty="0">
                <a:latin typeface="BIZ UDゴシック" panose="020B0400000000000000" pitchFamily="49" charset="-128"/>
                <a:ea typeface="BIZ UDゴシック" panose="020B0400000000000000" pitchFamily="49" charset="-128"/>
                <a:cs typeface="Meiryo" charset="-128"/>
              </a:rPr>
              <a:t>	P13</a:t>
            </a: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2-D</a:t>
            </a:r>
            <a:r>
              <a:rPr lang="ja-JP" altLang="en-US" sz="2800" b="1" dirty="0">
                <a:latin typeface="BIZ UDゴシック" panose="020B0400000000000000" pitchFamily="49" charset="-128"/>
                <a:ea typeface="BIZ UDゴシック" panose="020B0400000000000000" pitchFamily="49" charset="-128"/>
                <a:cs typeface="Meiryo" charset="-128"/>
              </a:rPr>
              <a:t> スワイプ ･･････････････････････････</a:t>
            </a:r>
            <a:r>
              <a:rPr lang="en-US" altLang="ja-JP" sz="2800" b="1" dirty="0">
                <a:latin typeface="BIZ UDゴシック" panose="020B0400000000000000" pitchFamily="49" charset="-128"/>
                <a:ea typeface="BIZ UDゴシック" panose="020B0400000000000000" pitchFamily="49" charset="-128"/>
                <a:cs typeface="Meiryo" charset="-128"/>
              </a:rPr>
              <a:t>	P16</a:t>
            </a: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2-E </a:t>
            </a:r>
            <a:r>
              <a:rPr lang="ja-JP" altLang="en-US" sz="2800" b="1" dirty="0">
                <a:latin typeface="BIZ UDゴシック" panose="020B0400000000000000" pitchFamily="49" charset="-128"/>
                <a:ea typeface="BIZ UDゴシック" panose="020B0400000000000000" pitchFamily="49" charset="-128"/>
                <a:cs typeface="Meiryo" charset="-128"/>
              </a:rPr>
              <a:t>ローター ･･････････････････････････</a:t>
            </a:r>
            <a:r>
              <a:rPr lang="en-US" altLang="ja-JP" sz="2800" b="1" dirty="0">
                <a:latin typeface="BIZ UDゴシック" panose="020B0400000000000000" pitchFamily="49" charset="-128"/>
                <a:ea typeface="BIZ UDゴシック" panose="020B0400000000000000" pitchFamily="49" charset="-128"/>
                <a:cs typeface="Meiryo" charset="-128"/>
              </a:rPr>
              <a:t>	P19</a:t>
            </a:r>
          </a:p>
          <a:p>
            <a:pPr>
              <a:tabLst>
                <a:tab pos="7954963" algn="r"/>
              </a:tabLst>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３．アプリについて</a:t>
            </a:r>
            <a:endParaRPr lang="en-US" altLang="ja-JP" sz="2800" b="1" dirty="0">
              <a:latin typeface="BIZ UDゴシック" panose="020B0400000000000000" pitchFamily="49" charset="-128"/>
              <a:ea typeface="BIZ UDゴシック" panose="020B0400000000000000" pitchFamily="49" charset="-128"/>
              <a:cs typeface="Meiryo" charset="-128"/>
            </a:endParaRP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3-A</a:t>
            </a:r>
            <a:r>
              <a:rPr lang="ja-JP" altLang="en-US" sz="2800" b="1" dirty="0">
                <a:latin typeface="BIZ UDゴシック" panose="020B0400000000000000" pitchFamily="49" charset="-128"/>
                <a:ea typeface="BIZ UDゴシック" panose="020B0400000000000000" pitchFamily="49" charset="-128"/>
                <a:cs typeface="Meiryo" charset="-128"/>
              </a:rPr>
              <a:t> アプリとは ････････････････････････</a:t>
            </a:r>
            <a:r>
              <a:rPr lang="en-US" altLang="ja-JP" sz="2800" b="1" dirty="0">
                <a:latin typeface="BIZ UDゴシック" panose="020B0400000000000000" pitchFamily="49" charset="-128"/>
                <a:ea typeface="BIZ UDゴシック" panose="020B0400000000000000" pitchFamily="49" charset="-128"/>
                <a:cs typeface="Meiryo" charset="-128"/>
              </a:rPr>
              <a:t>	P23</a:t>
            </a:r>
            <a:endParaRPr lang="ja-JP" altLang="en-US" sz="2800" b="1" dirty="0">
              <a:latin typeface="BIZ UDゴシック" panose="020B0400000000000000" pitchFamily="49" charset="-128"/>
              <a:ea typeface="BIZ UDゴシック" panose="020B0400000000000000" pitchFamily="49" charset="-128"/>
              <a:cs typeface="Meiryo" charset="-128"/>
            </a:endParaRPr>
          </a:p>
          <a:p>
            <a:pPr>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3-B</a:t>
            </a:r>
            <a:r>
              <a:rPr lang="ja-JP" altLang="en-US" sz="2800" b="1" dirty="0">
                <a:latin typeface="BIZ UDゴシック" panose="020B0400000000000000" pitchFamily="49" charset="-128"/>
                <a:ea typeface="BIZ UDゴシック" panose="020B0400000000000000" pitchFamily="49" charset="-128"/>
                <a:cs typeface="Meiryo" charset="-128"/>
              </a:rPr>
              <a:t> アプリの起動と終了 ････････････････</a:t>
            </a:r>
            <a:r>
              <a:rPr lang="en-US" altLang="ja-JP" sz="2800" b="1" dirty="0">
                <a:latin typeface="BIZ UDゴシック" panose="020B0400000000000000" pitchFamily="49" charset="-128"/>
                <a:ea typeface="BIZ UDゴシック" panose="020B0400000000000000" pitchFamily="49" charset="-128"/>
                <a:cs typeface="Meiryo" charset="-128"/>
              </a:rPr>
              <a:t>	P24</a:t>
            </a:r>
          </a:p>
        </p:txBody>
      </p:sp>
      <p:cxnSp>
        <p:nvCxnSpPr>
          <p:cNvPr id="4" name="直線コネクタ 1">
            <a:extLst>
              <a:ext uri="{FF2B5EF4-FFF2-40B4-BE49-F238E27FC236}">
                <a16:creationId xmlns:a16="http://schemas.microsoft.com/office/drawing/2014/main" id="{974ADC2A-120E-496E-B1C7-13C90C7D3E8D}"/>
              </a:ext>
            </a:extLst>
          </p:cNvPr>
          <p:cNvCxnSpPr/>
          <p:nvPr/>
        </p:nvCxnSpPr>
        <p:spPr>
          <a:xfrm>
            <a:off x="1993900" y="3132000"/>
            <a:ext cx="838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線コネクタ 2">
            <a:extLst>
              <a:ext uri="{FF2B5EF4-FFF2-40B4-BE49-F238E27FC236}">
                <a16:creationId xmlns:a16="http://schemas.microsoft.com/office/drawing/2014/main" id="{1130F5DE-3A92-425F-ADA4-AA4175A9FC9F}"/>
              </a:ext>
            </a:extLst>
          </p:cNvPr>
          <p:cNvCxnSpPr/>
          <p:nvPr/>
        </p:nvCxnSpPr>
        <p:spPr>
          <a:xfrm>
            <a:off x="1993900" y="5711725"/>
            <a:ext cx="838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9BD32737-1371-4399-AE37-FBE9D4018020}"/>
              </a:ext>
            </a:extLst>
          </p:cNvPr>
          <p:cNvSpPr txBox="1"/>
          <p:nvPr/>
        </p:nvSpPr>
        <p:spPr>
          <a:xfrm>
            <a:off x="746320" y="1563763"/>
            <a:ext cx="9200759" cy="923330"/>
          </a:xfrm>
          <a:prstGeom prst="rect">
            <a:avLst/>
          </a:prstGeom>
          <a:noFill/>
        </p:spPr>
        <p:txBody>
          <a:bodyPr wrap="square" lIns="91440" tIns="45720" rIns="91440" bIns="45720" anchor="t">
            <a:spAutoFit/>
          </a:bodyPr>
          <a:lstStyle/>
          <a:p>
            <a:pPr algn="just"/>
            <a:r>
              <a:rPr kumimoji="1" lang="ja-JP" altLang="en-US"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よく使用されるローターの項目は以下の通りです。なお、ローターで出せる項目は多数あり、表示のオンオフや順番は、設定により変更可能です。</a:t>
            </a:r>
            <a:endParaRPr kumimoji="1" lang="en-US" altLang="ja-JP"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1" lang="ja-JP" altLang="en-US"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設定場所は「設定→アクセシビリティ→ボイスオーバー→ローター」にあります。</a:t>
            </a: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451100" y="29693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ローター</a:t>
            </a:r>
          </a:p>
        </p:txBody>
      </p:sp>
      <p:sp>
        <p:nvSpPr>
          <p:cNvPr id="4" name="Title 1"/>
          <p:cNvSpPr txBox="1">
            <a:spLocks/>
          </p:cNvSpPr>
          <p:nvPr/>
        </p:nvSpPr>
        <p:spPr>
          <a:xfrm>
            <a:off x="927100" y="43433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94FB14EA-7F46-4F5A-AA6B-AACB391CB1A3}"/>
              </a:ext>
            </a:extLst>
          </p:cNvPr>
          <p:cNvSpPr txBox="1"/>
          <p:nvPr/>
        </p:nvSpPr>
        <p:spPr>
          <a:xfrm>
            <a:off x="687872" y="2487093"/>
            <a:ext cx="9372600" cy="4346556"/>
          </a:xfrm>
          <a:prstGeom prst="rect">
            <a:avLst/>
          </a:prstGeom>
          <a:solidFill>
            <a:srgbClr val="FFFF99"/>
          </a:solidFill>
          <a:ln w="38100">
            <a:solidFill>
              <a:schemeClr val="tx1"/>
            </a:solidFill>
            <a:prstDash val="solid"/>
          </a:ln>
        </p:spPr>
        <p:txBody>
          <a:bodyPr wrap="square" tIns="72000">
            <a:spAutoFit/>
          </a:bodyPr>
          <a:lstStyle/>
          <a:p>
            <a:pPr marL="0" marR="0">
              <a:spcBef>
                <a:spcPts val="0"/>
              </a:spcBef>
              <a:spcAft>
                <a:spcPts val="0"/>
              </a:spcAft>
            </a:pPr>
            <a:r>
              <a:rPr lang="ja-JP" altLang="en-US" sz="2000" b="1" dirty="0">
                <a:effectLst/>
                <a:latin typeface="BIZ UDゴシック" panose="020B0400000000000000" pitchFamily="49" charset="-128"/>
                <a:ea typeface="BIZ UDゴシック" panose="020B0400000000000000" pitchFamily="49" charset="-128"/>
              </a:rPr>
              <a:t>①文字</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文字を選択後に、上や下にスワイプすることでタッチやスワイプで選択した位置から一文字ずつ読み進めたり、戻ったりすることが出来ます。文書編集操作の文字のコピーや削除で特に便利です。​</a:t>
            </a:r>
          </a:p>
          <a:p>
            <a:pPr marL="0" marR="0">
              <a:spcBef>
                <a:spcPts val="600"/>
              </a:spcBef>
              <a:spcAft>
                <a:spcPts val="0"/>
              </a:spcAft>
            </a:pPr>
            <a:r>
              <a:rPr lang="ja-JP" altLang="en-US" sz="2000" b="1" dirty="0">
                <a:effectLst/>
                <a:latin typeface="BIZ UDゴシック" panose="020B0400000000000000" pitchFamily="49" charset="-128"/>
                <a:ea typeface="BIZ UDゴシック" panose="020B0400000000000000" pitchFamily="49" charset="-128"/>
              </a:rPr>
              <a:t>②単語</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単語を選択後に、上や下にスワイプすることでタッチやスワイプで選択した位置から一単語ずつ読み進めたり、戻ったりすることが出来ます。文書編集操作で単語単位に内容を飛ばし、文字単位の該当箇所をコピーや削除する場合に特に便利です。</a:t>
            </a:r>
          </a:p>
          <a:p>
            <a:pPr marL="0" marR="0">
              <a:spcBef>
                <a:spcPts val="600"/>
              </a:spcBef>
              <a:spcAft>
                <a:spcPts val="0"/>
              </a:spcAft>
            </a:pPr>
            <a:r>
              <a:rPr lang="ja-JP" altLang="en-US" sz="2000" b="1" dirty="0">
                <a:effectLst/>
                <a:latin typeface="BIZ UDゴシック" panose="020B0400000000000000" pitchFamily="49" charset="-128"/>
                <a:ea typeface="BIZ UDゴシック" panose="020B0400000000000000" pitchFamily="49" charset="-128"/>
              </a:rPr>
              <a:t>③行</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行を選択後に、上や下にスワイプすることでタッチやスワイプで選択した位置から一行ずつ読み進めたり、戻ったりすることが出来ます。左右スワイプだけで、まとめて読み上げる場合に特に便利です。</a:t>
            </a:r>
            <a:endParaRPr kumimoji="1" lang="en-US" altLang="ja-JP" sz="1800" b="1" i="0" u="none" strike="noStrike" kern="100" cap="none" spc="0" normalizeH="0" baseline="0" noProof="0" dirty="0">
              <a:ln>
                <a:noFill/>
              </a:ln>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21739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9BD32737-1371-4399-AE37-FBE9D4018020}"/>
              </a:ext>
            </a:extLst>
          </p:cNvPr>
          <p:cNvSpPr txBox="1"/>
          <p:nvPr/>
        </p:nvSpPr>
        <p:spPr>
          <a:xfrm>
            <a:off x="469900" y="1727105"/>
            <a:ext cx="5466959" cy="400110"/>
          </a:xfrm>
          <a:prstGeom prst="rect">
            <a:avLst/>
          </a:prstGeom>
          <a:noFill/>
        </p:spPr>
        <p:txBody>
          <a:bodyPr wrap="square" lIns="91440" tIns="45720" rIns="91440" bIns="45720" anchor="t">
            <a:spAutoFit/>
          </a:bodyPr>
          <a:lstStyle/>
          <a:p>
            <a:pPr algn="just"/>
            <a:r>
              <a:rPr kumimoji="1" lang="ja-JP" altLang="en-US" sz="20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よく使用されるローターの項目（続き）</a:t>
            </a: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7300" y="320607"/>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err="1">
                <a:ln>
                  <a:noFill/>
                </a:ln>
                <a:solidFill>
                  <a:srgbClr val="009650"/>
                </a:solidFill>
                <a:effectLst/>
                <a:uLnTx/>
                <a:uFillTx/>
                <a:latin typeface="BIZ UDゴシック" panose="020B0400000000000000" pitchFamily="49" charset="-128"/>
                <a:ea typeface="BIZ UDゴシック" panose="020B0400000000000000" pitchFamily="49" charset="-128"/>
              </a:rPr>
              <a:t>VoiceOver</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 </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使用中のジェスチャー操作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ローター</a:t>
            </a:r>
          </a:p>
        </p:txBody>
      </p:sp>
      <p:sp>
        <p:nvSpPr>
          <p:cNvPr id="4" name="Title 1"/>
          <p:cNvSpPr txBox="1">
            <a:spLocks/>
          </p:cNvSpPr>
          <p:nvPr/>
        </p:nvSpPr>
        <p:spPr>
          <a:xfrm>
            <a:off x="1003300" y="45119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94FB14EA-7F46-4F5A-AA6B-AACB391CB1A3}"/>
              </a:ext>
            </a:extLst>
          </p:cNvPr>
          <p:cNvSpPr txBox="1"/>
          <p:nvPr/>
        </p:nvSpPr>
        <p:spPr>
          <a:xfrm>
            <a:off x="660400" y="2486025"/>
            <a:ext cx="9372600" cy="3350524"/>
          </a:xfrm>
          <a:prstGeom prst="rect">
            <a:avLst/>
          </a:prstGeom>
          <a:solidFill>
            <a:srgbClr val="FFFF99"/>
          </a:solidFill>
          <a:ln w="38100">
            <a:solidFill>
              <a:schemeClr val="tx1"/>
            </a:solidFill>
            <a:prstDash val="solid"/>
          </a:ln>
        </p:spPr>
        <p:txBody>
          <a:bodyPr wrap="square" tIns="72000">
            <a:spAutoFit/>
          </a:bodyPr>
          <a:lstStyle/>
          <a:p>
            <a:pPr marL="0" marR="0">
              <a:spcBef>
                <a:spcPts val="0"/>
              </a:spcBef>
              <a:spcAft>
                <a:spcPts val="0"/>
              </a:spcAft>
            </a:pPr>
            <a:r>
              <a:rPr lang="ja-JP" altLang="en-US" sz="2000" b="1" dirty="0">
                <a:effectLst/>
                <a:latin typeface="BIZ UDゴシック" panose="020B0400000000000000" pitchFamily="49" charset="-128"/>
                <a:ea typeface="BIZ UDゴシック" panose="020B0400000000000000" pitchFamily="49" charset="-128"/>
              </a:rPr>
              <a:t>④見出し</a:t>
            </a:r>
          </a:p>
          <a:p>
            <a:pPr marL="0" marR="0">
              <a:spcBef>
                <a:spcPts val="0"/>
              </a:spcBef>
              <a:spcAft>
                <a:spcPts val="0"/>
              </a:spcAft>
            </a:pPr>
            <a:r>
              <a:rPr lang="ja-JP" altLang="en-US" sz="2000" b="1" dirty="0">
                <a:effectLst/>
                <a:latin typeface="BIZ UDゴシック" panose="020B0400000000000000" pitchFamily="49" charset="-128"/>
                <a:ea typeface="BIZ UDゴシック" panose="020B0400000000000000" pitchFamily="49" charset="-128"/>
              </a:rPr>
              <a:t>　見出しを選択後に、上や下にスワイプすることで、画面内の次の見出しや前の見出しに素早く移動することが出来ます。</a:t>
            </a:r>
            <a:r>
              <a:rPr lang="en-US" altLang="ja-JP" sz="2000" b="1" dirty="0">
                <a:effectLst/>
                <a:latin typeface="BIZ UDゴシック" panose="020B0400000000000000" pitchFamily="49" charset="-128"/>
                <a:ea typeface="BIZ UDゴシック" panose="020B0400000000000000" pitchFamily="49" charset="-128"/>
              </a:rPr>
              <a:t> Safari(</a:t>
            </a:r>
            <a:r>
              <a:rPr lang="ja-JP" altLang="en-US" sz="2000" b="1" dirty="0">
                <a:effectLst/>
                <a:latin typeface="BIZ UDゴシック" panose="020B0400000000000000" pitchFamily="49" charset="-128"/>
                <a:ea typeface="BIZ UDゴシック" panose="020B0400000000000000" pitchFamily="49" charset="-128"/>
              </a:rPr>
              <a:t>サファリ</a:t>
            </a:r>
            <a:r>
              <a:rPr lang="en-US" altLang="ja-JP" sz="2000" b="1" dirty="0">
                <a:effectLst/>
                <a:latin typeface="BIZ UDゴシック" panose="020B0400000000000000" pitchFamily="49" charset="-128"/>
                <a:ea typeface="BIZ UDゴシック" panose="020B0400000000000000" pitchFamily="49" charset="-128"/>
              </a:rPr>
              <a:t>)</a:t>
            </a:r>
            <a:r>
              <a:rPr lang="ja-JP" altLang="en-US" sz="2000" b="1" dirty="0">
                <a:effectLst/>
                <a:latin typeface="BIZ UDゴシック" panose="020B0400000000000000" pitchFamily="49" charset="-128"/>
                <a:ea typeface="BIZ UDゴシック" panose="020B0400000000000000" pitchFamily="49" charset="-128"/>
              </a:rPr>
              <a:t>によるウェブページ操作で便利です。</a:t>
            </a:r>
          </a:p>
          <a:p>
            <a:pPr marL="0" marR="0">
              <a:spcBef>
                <a:spcPts val="1200"/>
              </a:spcBef>
              <a:spcAft>
                <a:spcPts val="0"/>
              </a:spcAft>
            </a:pPr>
            <a:r>
              <a:rPr lang="ja-JP" altLang="en-US" sz="2000" b="1" dirty="0">
                <a:effectLst/>
                <a:latin typeface="BIZ UDゴシック" panose="020B0400000000000000" pitchFamily="49" charset="-128"/>
                <a:ea typeface="BIZ UDゴシック" panose="020B0400000000000000" pitchFamily="49" charset="-128"/>
              </a:rPr>
              <a:t>⑤読み上げ速度​</a:t>
            </a:r>
          </a:p>
          <a:p>
            <a:pPr marL="0" marR="0">
              <a:spcBef>
                <a:spcPts val="0"/>
              </a:spcBef>
              <a:spcAft>
                <a:spcPts val="0"/>
              </a:spcAft>
            </a:pPr>
            <a:r>
              <a:rPr lang="ja-JP" altLang="en-US" sz="2000" b="1" dirty="0">
                <a:latin typeface="BIZ UDゴシック" panose="020B0400000000000000" pitchFamily="49" charset="-128"/>
                <a:ea typeface="BIZ UDゴシック" panose="020B0400000000000000" pitchFamily="49" charset="-128"/>
              </a:rPr>
              <a:t>　</a:t>
            </a:r>
            <a:r>
              <a:rPr lang="ja-JP" altLang="en-US" sz="2000" b="1" dirty="0">
                <a:effectLst/>
                <a:latin typeface="BIZ UDゴシック" panose="020B0400000000000000" pitchFamily="49" charset="-128"/>
                <a:ea typeface="BIZ UDゴシック" panose="020B0400000000000000" pitchFamily="49" charset="-128"/>
              </a:rPr>
              <a:t>読み上げ速度を選択後に、上や下にスワイプすることで、</a:t>
            </a:r>
            <a:r>
              <a:rPr lang="en-US" altLang="ja-JP" sz="2000" b="1" dirty="0" err="1">
                <a:effectLst/>
                <a:latin typeface="BIZ UDゴシック" panose="020B0400000000000000" pitchFamily="49" charset="-128"/>
                <a:ea typeface="BIZ UDゴシック" panose="020B0400000000000000" pitchFamily="49" charset="-128"/>
              </a:rPr>
              <a:t>VoiceOver</a:t>
            </a:r>
            <a:r>
              <a:rPr lang="ja-JP" altLang="en-US" sz="2000" b="1" dirty="0">
                <a:effectLst/>
                <a:latin typeface="BIZ UDゴシック" panose="020B0400000000000000" pitchFamily="49" charset="-128"/>
                <a:ea typeface="BIZ UDゴシック" panose="020B0400000000000000" pitchFamily="49" charset="-128"/>
              </a:rPr>
              <a:t>の読み上げ速度を早くしたり、遅くしたりすることが出来ます。しかしローターを誤って選択したまま操作をし、速度を変えてしまい戻せなくなる場合があります。最初は速度変更は有効になっているものの、慣れるまでは無効にしておいた方が</a:t>
            </a:r>
            <a:r>
              <a:rPr lang="ja-JP" altLang="en-US" sz="2000" b="1" dirty="0">
                <a:latin typeface="BIZ UDゴシック" panose="020B0400000000000000" pitchFamily="49" charset="-128"/>
                <a:ea typeface="BIZ UDゴシック" panose="020B0400000000000000" pitchFamily="49" charset="-128"/>
              </a:rPr>
              <a:t>良い</a:t>
            </a:r>
            <a:r>
              <a:rPr lang="ja-JP" altLang="en-US" sz="2000" b="1" dirty="0">
                <a:effectLst/>
                <a:latin typeface="BIZ UDゴシック" panose="020B0400000000000000" pitchFamily="49" charset="-128"/>
                <a:ea typeface="BIZ UDゴシック" panose="020B0400000000000000" pitchFamily="49" charset="-128"/>
              </a:rPr>
              <a:t>場合があります。</a:t>
            </a:r>
            <a:endParaRPr kumimoji="1" lang="en-US" altLang="ja-JP" sz="18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28387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手紙を運ぶ鳥のイラスト">
            <a:extLst>
              <a:ext uri="{FF2B5EF4-FFF2-40B4-BE49-F238E27FC236}">
                <a16:creationId xmlns:a16="http://schemas.microsoft.com/office/drawing/2014/main" id="{31B8CBFE-49D2-4984-B36D-35CF13B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77202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サブタイトル 2">
            <a:extLst>
              <a:ext uri="{FF2B5EF4-FFF2-40B4-BE49-F238E27FC236}">
                <a16:creationId xmlns:a16="http://schemas.microsoft.com/office/drawing/2014/main" id="{C1329C20-71D2-7EEA-6FE0-D7FB7CA3A68C}"/>
              </a:ext>
            </a:extLst>
          </p:cNvPr>
          <p:cNvSpPr txBox="1">
            <a:spLocks/>
          </p:cNvSpPr>
          <p:nvPr/>
        </p:nvSpPr>
        <p:spPr>
          <a:xfrm>
            <a:off x="2298700" y="8020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３</a:t>
            </a:r>
          </a:p>
          <a:p>
            <a:pPr>
              <a:lnSpc>
                <a:spcPct val="100000"/>
              </a:lnSpc>
            </a:pPr>
            <a:r>
              <a:rPr lang="ja-JP" altLang="en-US" sz="5400" dirty="0">
                <a:latin typeface="BIZ UDゴシック" panose="020B0400000000000000" pitchFamily="49" charset="-128"/>
                <a:ea typeface="BIZ UDゴシック" panose="020B0400000000000000" pitchFamily="49" charset="-128"/>
              </a:rPr>
              <a:t>アプリについて</a:t>
            </a:r>
            <a:endParaRPr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2094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0176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3-A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264354"/>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アプリについて</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アプリとは</a:t>
            </a:r>
          </a:p>
        </p:txBody>
      </p:sp>
      <p:sp>
        <p:nvSpPr>
          <p:cNvPr id="2" name="テキスト ボックス 1">
            <a:extLst>
              <a:ext uri="{FF2B5EF4-FFF2-40B4-BE49-F238E27FC236}">
                <a16:creationId xmlns:a16="http://schemas.microsoft.com/office/drawing/2014/main" id="{F09FE188-9D10-4430-A49F-8D800F31BD62}"/>
              </a:ext>
            </a:extLst>
          </p:cNvPr>
          <p:cNvSpPr txBox="1"/>
          <p:nvPr/>
        </p:nvSpPr>
        <p:spPr>
          <a:xfrm>
            <a:off x="574786" y="1604489"/>
            <a:ext cx="954382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Bef>
                <a:spcPts val="600"/>
              </a:spcBef>
            </a:pPr>
            <a:r>
              <a:rPr lang="ja-JP" altLang="en-US" sz="2000" b="1" dirty="0">
                <a:latin typeface="BIZ UDゴシック" panose="020B0400000000000000" pitchFamily="49" charset="-128"/>
                <a:ea typeface="BIZ UDゴシック" panose="020B0400000000000000" pitchFamily="49" charset="-128"/>
                <a:cs typeface="Lato"/>
              </a:rPr>
              <a:t>　アプリとはメールや地図など、特定の機能や目的をもって作られた専用のプログラムのことです。パソコンではソフトと呼称しますが、スマートフォンではアプリと呼称します。iPhoneでアプリを入手する際には、初めから本体に入っている </a:t>
            </a:r>
            <a:r>
              <a:rPr lang="en-US" altLang="ja-JP" sz="2000" b="1" dirty="0">
                <a:latin typeface="BIZ UDゴシック" panose="020B0400000000000000" pitchFamily="49" charset="-128"/>
                <a:ea typeface="BIZ UDゴシック" panose="020B0400000000000000" pitchFamily="49" charset="-128"/>
                <a:cs typeface="Lato"/>
              </a:rPr>
              <a:t>App Store</a:t>
            </a:r>
            <a:r>
              <a:rPr lang="ja-JP" altLang="en-US" sz="2000" b="1" dirty="0">
                <a:latin typeface="BIZ UDゴシック" panose="020B0400000000000000" pitchFamily="49" charset="-128"/>
                <a:ea typeface="BIZ UDゴシック" panose="020B0400000000000000" pitchFamily="49" charset="-128"/>
                <a:cs typeface="Lato"/>
              </a:rPr>
              <a:t>（アップストア）アプリを使用します。なお、</a:t>
            </a:r>
            <a:r>
              <a:rPr lang="en-US" altLang="ja-JP" sz="2000" b="1" dirty="0">
                <a:latin typeface="BIZ UDゴシック" panose="020B0400000000000000" pitchFamily="49" charset="-128"/>
                <a:ea typeface="BIZ UDゴシック" panose="020B0400000000000000" pitchFamily="49" charset="-128"/>
                <a:cs typeface="Lato"/>
              </a:rPr>
              <a:t>App Store</a:t>
            </a:r>
            <a:r>
              <a:rPr lang="ja-JP" altLang="en-US" sz="2000" b="1" dirty="0">
                <a:latin typeface="BIZ UDゴシック" panose="020B0400000000000000" pitchFamily="49" charset="-128"/>
                <a:ea typeface="BIZ UDゴシック" panose="020B0400000000000000" pitchFamily="49" charset="-128"/>
                <a:cs typeface="Lato"/>
              </a:rPr>
              <a:t>以外からアプリをダウンロードすることは出来ません。</a:t>
            </a:r>
          </a:p>
        </p:txBody>
      </p:sp>
      <p:sp>
        <p:nvSpPr>
          <p:cNvPr id="20" name="テキスト ボックス 19">
            <a:extLst>
              <a:ext uri="{FF2B5EF4-FFF2-40B4-BE49-F238E27FC236}">
                <a16:creationId xmlns:a16="http://schemas.microsoft.com/office/drawing/2014/main" id="{F58763EE-EBD2-4972-ABFA-B064EB9843F0}"/>
              </a:ext>
            </a:extLst>
          </p:cNvPr>
          <p:cNvSpPr txBox="1"/>
          <p:nvPr/>
        </p:nvSpPr>
        <p:spPr>
          <a:xfrm>
            <a:off x="728387" y="3515140"/>
            <a:ext cx="7362235" cy="3168560"/>
          </a:xfrm>
          <a:prstGeom prst="rect">
            <a:avLst/>
          </a:prstGeom>
          <a:solidFill>
            <a:schemeClr val="accent6">
              <a:lumMod val="20000"/>
              <a:lumOff val="8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10000"/>
              </a:lnSpc>
              <a:spcBef>
                <a:spcPts val="600"/>
              </a:spcBef>
            </a:pPr>
            <a:r>
              <a:rPr lang="ja-JP" altLang="en-US" b="1" dirty="0">
                <a:latin typeface="BIZ UDゴシック" panose="020B0400000000000000" pitchFamily="49" charset="-128"/>
                <a:ea typeface="BIZ UDゴシック" panose="020B0400000000000000" pitchFamily="49" charset="-128"/>
                <a:cs typeface="Lato"/>
              </a:rPr>
              <a:t>　</a:t>
            </a:r>
            <a:r>
              <a:rPr lang="ja-JP" altLang="en-US" sz="2000" b="1" dirty="0">
                <a:latin typeface="BIZ UDゴシック" panose="020B0400000000000000" pitchFamily="49" charset="-128"/>
                <a:ea typeface="BIZ UDゴシック" panose="020B0400000000000000" pitchFamily="49" charset="-128"/>
                <a:cs typeface="Lato"/>
              </a:rPr>
              <a:t>​iPhoneのホーム画面（待ち受け画面）には様々なアプリのアイコンが並んでいます。ひとつのページには横に４つ、縦に６つの合計２４個のアイコンを並べることができるようになっています。アプリの数が増え、ひとつのページに収まらない場合には、自動でホーム画面のページ数が追加されます。​</a:t>
            </a:r>
          </a:p>
          <a:p>
            <a:pPr algn="just">
              <a:lnSpc>
                <a:spcPct val="110000"/>
              </a:lnSpc>
              <a:spcBef>
                <a:spcPts val="600"/>
              </a:spcBef>
            </a:pPr>
            <a:r>
              <a:rPr lang="ja-JP" altLang="en-US" sz="2000" b="1" dirty="0">
                <a:latin typeface="BIZ UDゴシック" panose="020B0400000000000000" pitchFamily="49" charset="-128"/>
                <a:ea typeface="BIZ UDゴシック" panose="020B0400000000000000" pitchFamily="49" charset="-128"/>
                <a:cs typeface="Lato"/>
              </a:rPr>
              <a:t>　また、画面の一番下にはドックと言われる最大４つのアプリを固定表示できる場所があり、ホーム画面の表示ページ数に関係なく同じアプリを表示することが可能です。ですので、アイフォンのホーム画面は見た目上最大２８個のアプリが並びます。</a:t>
            </a:r>
          </a:p>
        </p:txBody>
      </p:sp>
      <p:sp>
        <p:nvSpPr>
          <p:cNvPr id="7" name="正方形/長方形 6">
            <a:extLst>
              <a:ext uri="{FF2B5EF4-FFF2-40B4-BE49-F238E27FC236}">
                <a16:creationId xmlns:a16="http://schemas.microsoft.com/office/drawing/2014/main" id="{1EECA66A-6A2E-4213-A571-7331FA19AC0B}"/>
              </a:ext>
            </a:extLst>
          </p:cNvPr>
          <p:cNvSpPr/>
          <p:nvPr/>
        </p:nvSpPr>
        <p:spPr>
          <a:xfrm>
            <a:off x="8252454" y="6437326"/>
            <a:ext cx="1525345" cy="36872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D31DECB4-3A77-4481-9ABF-4481410259BC}"/>
              </a:ext>
            </a:extLst>
          </p:cNvPr>
          <p:cNvPicPr>
            <a:picLocks noChangeAspect="1"/>
          </p:cNvPicPr>
          <p:nvPr/>
        </p:nvPicPr>
        <p:blipFill>
          <a:blip r:embed="rId3"/>
          <a:stretch>
            <a:fillRect/>
          </a:stretch>
        </p:blipFill>
        <p:spPr>
          <a:xfrm>
            <a:off x="8412593" y="3515140"/>
            <a:ext cx="1557344" cy="3208571"/>
          </a:xfrm>
          <a:prstGeom prst="rect">
            <a:avLst/>
          </a:prstGeom>
        </p:spPr>
      </p:pic>
    </p:spTree>
    <p:extLst>
      <p:ext uri="{BB962C8B-B14F-4D97-AF65-F5344CB8AC3E}">
        <p14:creationId xmlns:p14="http://schemas.microsoft.com/office/powerpoint/2010/main" val="83025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2086" y="458561"/>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3-B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21153"/>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アプリについて</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アプリの起動と終了</a:t>
            </a:r>
          </a:p>
        </p:txBody>
      </p:sp>
      <p:cxnSp>
        <p:nvCxnSpPr>
          <p:cNvPr id="12" name="直線コネクタ 11">
            <a:extLst>
              <a:ext uri="{FF2B5EF4-FFF2-40B4-BE49-F238E27FC236}">
                <a16:creationId xmlns:a16="http://schemas.microsoft.com/office/drawing/2014/main" id="{DCF12496-9BA9-4F39-8FE3-4D855ABBFB74}"/>
              </a:ext>
            </a:extLst>
          </p:cNvPr>
          <p:cNvCxnSpPr>
            <a:cxnSpLocks/>
            <a:stCxn id="26" idx="2"/>
          </p:cNvCxnSpPr>
          <p:nvPr/>
        </p:nvCxnSpPr>
        <p:spPr>
          <a:xfrm>
            <a:off x="5308600" y="1880166"/>
            <a:ext cx="38100" cy="510165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404396E5-4B92-40A0-91DA-2903AE3BB747}"/>
              </a:ext>
            </a:extLst>
          </p:cNvPr>
          <p:cNvSpPr txBox="1"/>
          <p:nvPr/>
        </p:nvSpPr>
        <p:spPr>
          <a:xfrm>
            <a:off x="2832100" y="1453520"/>
            <a:ext cx="4953000" cy="426646"/>
          </a:xfrm>
          <a:prstGeom prst="rect">
            <a:avLst/>
          </a:prstGeom>
          <a:solidFill>
            <a:srgbClr val="FFFF99"/>
          </a:solidFill>
          <a:ln w="38100">
            <a:solidFill>
              <a:schemeClr val="tx1"/>
            </a:solidFill>
            <a:prstDash val="solid"/>
          </a:ln>
        </p:spPr>
        <p:txBody>
          <a:bodyPr wrap="square" lIns="91440" tIns="72000" rIns="91440" bIns="45720" anchor="t">
            <a:spAutoFit/>
          </a:bodyPr>
          <a:lstStyle/>
          <a:p>
            <a:pPr algn="just">
              <a:spcBef>
                <a:spcPts val="600"/>
              </a:spcBef>
            </a:pPr>
            <a:r>
              <a:rPr lang="ja-JP" altLang="en-US" sz="2000" b="1" kern="100" dirty="0">
                <a:latin typeface="BIZ UDゴシック" panose="020B0400000000000000" pitchFamily="49" charset="-128"/>
                <a:ea typeface="BIZ UDゴシック" panose="020B0400000000000000" pitchFamily="49" charset="-128"/>
                <a:cs typeface="Times New Roman"/>
              </a:rPr>
              <a:t>アプリの主な起動方法は次の２</a:t>
            </a:r>
            <a:r>
              <a:rPr lang="en-US" altLang="ja-JP" sz="2000" b="1" kern="100" dirty="0" err="1">
                <a:latin typeface="BIZ UDゴシック" panose="020B0400000000000000" pitchFamily="49" charset="-128"/>
                <a:ea typeface="BIZ UDゴシック" panose="020B0400000000000000" pitchFamily="49" charset="-128"/>
                <a:cs typeface="Times New Roman"/>
              </a:rPr>
              <a:t>通りです</a:t>
            </a:r>
            <a:r>
              <a:rPr lang="ja-JP" altLang="en-US" b="1" kern="100" dirty="0">
                <a:latin typeface="BIZ UDゴシック" panose="020B0400000000000000" pitchFamily="49" charset="-128"/>
                <a:ea typeface="BIZ UDゴシック" panose="020B0400000000000000" pitchFamily="49" charset="-128"/>
                <a:cs typeface="Times New Roman"/>
              </a:rPr>
              <a:t>。</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20" name="テキスト ボックス 19">
            <a:extLst>
              <a:ext uri="{FF2B5EF4-FFF2-40B4-BE49-F238E27FC236}">
                <a16:creationId xmlns:a16="http://schemas.microsoft.com/office/drawing/2014/main" id="{46DCE659-69A1-4DEF-90E3-F2D726A9F346}"/>
              </a:ext>
            </a:extLst>
          </p:cNvPr>
          <p:cNvSpPr txBox="1"/>
          <p:nvPr/>
        </p:nvSpPr>
        <p:spPr>
          <a:xfrm>
            <a:off x="542969" y="2593032"/>
            <a:ext cx="4552846" cy="2530675"/>
          </a:xfrm>
          <a:prstGeom prst="rect">
            <a:avLst/>
          </a:prstGeom>
          <a:noFill/>
          <a:ln w="38100">
            <a:noFill/>
            <a:prstDash val="solid"/>
          </a:ln>
        </p:spPr>
        <p:txBody>
          <a:bodyPr wrap="square" lIns="91440" tIns="144000" rIns="91440" bIns="45720" anchor="t">
            <a:spAutoFit/>
          </a:bodyPr>
          <a:lstStyle/>
          <a:p>
            <a:pPr algn="just">
              <a:spcBef>
                <a:spcPts val="1200"/>
              </a:spcBef>
            </a:pPr>
            <a:r>
              <a:rPr lang="ja-JP" altLang="en-US" sz="2400" b="1" kern="100" dirty="0">
                <a:latin typeface="BIZ UDゴシック" panose="020B0400000000000000" pitchFamily="49" charset="-128"/>
                <a:ea typeface="BIZ UDゴシック" panose="020B0400000000000000" pitchFamily="49" charset="-128"/>
                <a:cs typeface="Times New Roman"/>
              </a:rPr>
              <a:t>　</a:t>
            </a:r>
            <a:r>
              <a:rPr lang="ja-JP" altLang="en-US" b="1" kern="100" dirty="0">
                <a:latin typeface="BIZ UDゴシック" panose="020B0400000000000000" pitchFamily="49" charset="-128"/>
                <a:ea typeface="BIZ UDゴシック" panose="020B0400000000000000" pitchFamily="49" charset="-128"/>
                <a:cs typeface="Times New Roman"/>
              </a:rPr>
              <a:t>ポポンという合図音が聞こえるまでホームボタンを長押しし、「メールを開いて」や「カメラを開いて」といったように声をかけます。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a:rPr>
              <a:t>　これで、指定したアプリが起動します。</a:t>
            </a:r>
          </a:p>
          <a:p>
            <a:pPr marL="228600" indent="-457200" algn="just">
              <a:spcBef>
                <a:spcPts val="1200"/>
              </a:spcBef>
            </a:pPr>
            <a:r>
              <a:rPr lang="en-US" altLang="ja-JP" b="1" kern="100" dirty="0">
                <a:latin typeface="BIZ UDゴシック" panose="020B0400000000000000" pitchFamily="49" charset="-128"/>
                <a:ea typeface="BIZ UDゴシック" panose="020B0400000000000000" pitchFamily="49" charset="-128"/>
                <a:cs typeface="Times New Roman"/>
              </a:rPr>
              <a:t>※ </a:t>
            </a:r>
            <a:r>
              <a:rPr lang="ja-JP" altLang="en-US" b="1" kern="100" dirty="0">
                <a:latin typeface="BIZ UDゴシック" panose="020B0400000000000000" pitchFamily="49" charset="-128"/>
                <a:ea typeface="BIZ UDゴシック" panose="020B0400000000000000" pitchFamily="49" charset="-128"/>
                <a:cs typeface="Times New Roman"/>
              </a:rPr>
              <a:t>ホームボタンがない機種ではサイドボタンを使用します​。</a:t>
            </a:r>
          </a:p>
        </p:txBody>
      </p:sp>
      <p:sp>
        <p:nvSpPr>
          <p:cNvPr id="22" name="テキスト ボックス 21">
            <a:extLst>
              <a:ext uri="{FF2B5EF4-FFF2-40B4-BE49-F238E27FC236}">
                <a16:creationId xmlns:a16="http://schemas.microsoft.com/office/drawing/2014/main" id="{FD500F08-CEBA-4F61-B531-2BBBBEA93F02}"/>
              </a:ext>
            </a:extLst>
          </p:cNvPr>
          <p:cNvSpPr txBox="1"/>
          <p:nvPr/>
        </p:nvSpPr>
        <p:spPr>
          <a:xfrm>
            <a:off x="5597585" y="2637319"/>
            <a:ext cx="4552846" cy="2715341"/>
          </a:xfrm>
          <a:prstGeom prst="rect">
            <a:avLst/>
          </a:prstGeom>
          <a:noFill/>
          <a:ln w="38100">
            <a:noFill/>
            <a:prstDash val="solid"/>
          </a:ln>
        </p:spPr>
        <p:txBody>
          <a:bodyPr wrap="square" lIns="91440" tIns="144000" rIns="91440" bIns="45720" anchor="t">
            <a:spAutoFit/>
          </a:bodyPr>
          <a:lstStyle/>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a:rPr>
              <a:t>　タッチやスワイプでホーム画面に並んだアプリの中から目的のアプリを選び、ダブルタップして起動します。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a:rPr>
              <a:t>　これで、指定したアプリが起動します。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algn="just">
              <a:spcBef>
                <a:spcPts val="1200"/>
              </a:spcBef>
            </a:pP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 目的のアプリが、表示しているホーム画面内に無い場合は、３本指で左右にスワイプしてホーム画面のページを切り替えます。​</a:t>
            </a:r>
          </a:p>
        </p:txBody>
      </p:sp>
      <p:pic>
        <p:nvPicPr>
          <p:cNvPr id="5" name="図 4">
            <a:extLst>
              <a:ext uri="{FF2B5EF4-FFF2-40B4-BE49-F238E27FC236}">
                <a16:creationId xmlns:a16="http://schemas.microsoft.com/office/drawing/2014/main" id="{0711D471-861A-41F4-9CD3-25615088D9EC}"/>
              </a:ext>
            </a:extLst>
          </p:cNvPr>
          <p:cNvPicPr>
            <a:picLocks noChangeAspect="1"/>
          </p:cNvPicPr>
          <p:nvPr/>
        </p:nvPicPr>
        <p:blipFill>
          <a:blip r:embed="rId3"/>
          <a:stretch>
            <a:fillRect/>
          </a:stretch>
        </p:blipFill>
        <p:spPr>
          <a:xfrm>
            <a:off x="864470" y="4954783"/>
            <a:ext cx="3940399" cy="2038705"/>
          </a:xfrm>
          <a:prstGeom prst="rect">
            <a:avLst/>
          </a:prstGeom>
        </p:spPr>
      </p:pic>
      <p:pic>
        <p:nvPicPr>
          <p:cNvPr id="6" name="図 5">
            <a:extLst>
              <a:ext uri="{FF2B5EF4-FFF2-40B4-BE49-F238E27FC236}">
                <a16:creationId xmlns:a16="http://schemas.microsoft.com/office/drawing/2014/main" id="{F64FAB21-FF6A-41CE-AAD3-F1A0A04558F4}"/>
              </a:ext>
            </a:extLst>
          </p:cNvPr>
          <p:cNvPicPr>
            <a:picLocks noChangeAspect="1"/>
          </p:cNvPicPr>
          <p:nvPr/>
        </p:nvPicPr>
        <p:blipFill>
          <a:blip r:embed="rId4"/>
          <a:stretch>
            <a:fillRect/>
          </a:stretch>
        </p:blipFill>
        <p:spPr>
          <a:xfrm>
            <a:off x="7459444" y="5375207"/>
            <a:ext cx="829128" cy="1524132"/>
          </a:xfrm>
          <a:prstGeom prst="rect">
            <a:avLst/>
          </a:prstGeom>
        </p:spPr>
      </p:pic>
      <p:sp>
        <p:nvSpPr>
          <p:cNvPr id="11" name="四角形: 角を丸くする 10">
            <a:extLst>
              <a:ext uri="{FF2B5EF4-FFF2-40B4-BE49-F238E27FC236}">
                <a16:creationId xmlns:a16="http://schemas.microsoft.com/office/drawing/2014/main" id="{EB09B6F6-6DA3-DA39-BD65-4EA746BCA5E9}"/>
              </a:ext>
            </a:extLst>
          </p:cNvPr>
          <p:cNvSpPr/>
          <p:nvPr/>
        </p:nvSpPr>
        <p:spPr>
          <a:xfrm>
            <a:off x="499303" y="2051870"/>
            <a:ext cx="3170996"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en-US" altLang="ja-JP" sz="2400" b="1" dirty="0">
                <a:solidFill>
                  <a:schemeClr val="bg1"/>
                </a:solidFill>
                <a:latin typeface="BIZ UDゴシック" panose="020B0400000000000000" pitchFamily="49" charset="-128"/>
                <a:ea typeface="BIZ UDゴシック" panose="020B0400000000000000" pitchFamily="49" charset="-128"/>
              </a:rPr>
              <a:t>Siri </a:t>
            </a:r>
            <a:r>
              <a:rPr lang="ja-JP" altLang="en-US" sz="2400" b="1" dirty="0">
                <a:solidFill>
                  <a:schemeClr val="bg1"/>
                </a:solidFill>
                <a:latin typeface="BIZ UDゴシック" panose="020B0400000000000000" pitchFamily="49" charset="-128"/>
                <a:ea typeface="BIZ UDゴシック" panose="020B0400000000000000" pitchFamily="49" charset="-128"/>
              </a:rPr>
              <a:t>を利用して起動</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84F7D4B0-0FE4-186D-EEFC-73F574AC2F04}"/>
              </a:ext>
            </a:extLst>
          </p:cNvPr>
          <p:cNvSpPr/>
          <p:nvPr/>
        </p:nvSpPr>
        <p:spPr>
          <a:xfrm>
            <a:off x="5513804" y="2051870"/>
            <a:ext cx="2942393"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ja-JP" altLang="en-US" sz="2400" b="1" dirty="0">
                <a:solidFill>
                  <a:schemeClr val="bg1"/>
                </a:solidFill>
                <a:latin typeface="BIZ UDゴシック" panose="020B0400000000000000" pitchFamily="49" charset="-128"/>
                <a:ea typeface="BIZ UDゴシック" panose="020B0400000000000000" pitchFamily="49" charset="-128"/>
              </a:rPr>
              <a:t>ホーム画面から起動</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sp>
        <p:nvSpPr>
          <p:cNvPr id="14" name="二等辺三角形 13">
            <a:extLst>
              <a:ext uri="{FF2B5EF4-FFF2-40B4-BE49-F238E27FC236}">
                <a16:creationId xmlns:a16="http://schemas.microsoft.com/office/drawing/2014/main" id="{C57E01D9-6E60-B4EC-3544-A68766A6DA74}"/>
              </a:ext>
            </a:extLst>
          </p:cNvPr>
          <p:cNvSpPr/>
          <p:nvPr/>
        </p:nvSpPr>
        <p:spPr>
          <a:xfrm rot="5400000">
            <a:off x="484910" y="2775770"/>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5" name="二等辺三角形 14">
            <a:extLst>
              <a:ext uri="{FF2B5EF4-FFF2-40B4-BE49-F238E27FC236}">
                <a16:creationId xmlns:a16="http://schemas.microsoft.com/office/drawing/2014/main" id="{4A45B2C9-1A82-54A5-5DB0-DC343CEA0180}"/>
              </a:ext>
            </a:extLst>
          </p:cNvPr>
          <p:cNvSpPr/>
          <p:nvPr/>
        </p:nvSpPr>
        <p:spPr>
          <a:xfrm rot="5400000">
            <a:off x="5521386" y="2775770"/>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449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2817" y="486576"/>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3-B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49168"/>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アプリについて</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アプリの起動と終了</a:t>
            </a:r>
          </a:p>
        </p:txBody>
      </p:sp>
      <p:sp>
        <p:nvSpPr>
          <p:cNvPr id="26" name="テキスト ボックス 25">
            <a:extLst>
              <a:ext uri="{FF2B5EF4-FFF2-40B4-BE49-F238E27FC236}">
                <a16:creationId xmlns:a16="http://schemas.microsoft.com/office/drawing/2014/main" id="{404396E5-4B92-40A0-91DA-2903AE3BB747}"/>
              </a:ext>
            </a:extLst>
          </p:cNvPr>
          <p:cNvSpPr txBox="1"/>
          <p:nvPr/>
        </p:nvSpPr>
        <p:spPr>
          <a:xfrm>
            <a:off x="553263" y="2294755"/>
            <a:ext cx="9586873" cy="949866"/>
          </a:xfrm>
          <a:prstGeom prst="rect">
            <a:avLst/>
          </a:prstGeom>
          <a:solidFill>
            <a:srgbClr val="FFFF99"/>
          </a:solidFill>
          <a:ln w="38100">
            <a:solidFill>
              <a:schemeClr val="tx1"/>
            </a:solidFill>
            <a:prstDash val="solid"/>
          </a:ln>
        </p:spPr>
        <p:txBody>
          <a:bodyPr wrap="square" lIns="91440" tIns="7200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　ホーム画面に戻ったり他のアプリに切り替えても、今まで使っていたアプリは終了されず「操作していない状態」になるだけです。必ずしもアプリを終了させる必要はありませんが、意図しない動作をした場合やトラブルが起こった場合は、アプリの終了操作をします。</a:t>
            </a:r>
          </a:p>
        </p:txBody>
      </p:sp>
      <p:sp>
        <p:nvSpPr>
          <p:cNvPr id="20" name="テキスト ボックス 19">
            <a:extLst>
              <a:ext uri="{FF2B5EF4-FFF2-40B4-BE49-F238E27FC236}">
                <a16:creationId xmlns:a16="http://schemas.microsoft.com/office/drawing/2014/main" id="{46DCE659-69A1-4DEF-90E3-F2D726A9F346}"/>
              </a:ext>
            </a:extLst>
          </p:cNvPr>
          <p:cNvSpPr txBox="1"/>
          <p:nvPr/>
        </p:nvSpPr>
        <p:spPr>
          <a:xfrm>
            <a:off x="694217" y="4078995"/>
            <a:ext cx="5258714" cy="2684563"/>
          </a:xfrm>
          <a:prstGeom prst="rect">
            <a:avLst/>
          </a:prstGeom>
          <a:noFill/>
          <a:ln w="38100">
            <a:noFill/>
            <a:prstDash val="solid"/>
          </a:ln>
        </p:spPr>
        <p:txBody>
          <a:bodyPr wrap="square" lIns="91440" tIns="144000" rIns="91440" bIns="45720" anchor="t">
            <a:spAutoFit/>
          </a:bodyPr>
          <a:lstStyle/>
          <a:p>
            <a:pPr algn="just">
              <a:spcBef>
                <a:spcPts val="600"/>
              </a:spcBef>
            </a:pPr>
            <a:r>
              <a:rPr lang="ja-JP" altLang="en-US" sz="2400" b="1" kern="100" dirty="0">
                <a:latin typeface="BIZ UDゴシック" panose="020B0400000000000000" pitchFamily="49" charset="-128"/>
                <a:ea typeface="BIZ UDゴシック" panose="020B0400000000000000" pitchFamily="49" charset="-128"/>
                <a:cs typeface="Times New Roman"/>
              </a:rPr>
              <a:t>　ホームボタンがある機種</a:t>
            </a:r>
          </a:p>
          <a:p>
            <a:pPr marL="228600" indent="-457200" algn="just">
              <a:spcBef>
                <a:spcPts val="1200"/>
              </a:spcBef>
            </a:pP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a:rPr>
              <a:t>❶</a:t>
            </a:r>
            <a:r>
              <a:rPr lang="ja-JP" altLang="en-US" b="1" kern="100" dirty="0">
                <a:latin typeface="BIZ UDゴシック" panose="020B0400000000000000" pitchFamily="49" charset="-128"/>
                <a:ea typeface="BIZ UDゴシック" panose="020B0400000000000000" pitchFamily="49" charset="-128"/>
                <a:cs typeface="Times New Roman"/>
              </a:rPr>
              <a:t>ホームボタンをカチカチッと素早く２回押して、アップスイッチャーを表示します。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marL="228600" indent="-457200" algn="just">
              <a:spcBef>
                <a:spcPts val="1200"/>
              </a:spcBef>
            </a:pP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a:rPr>
              <a:t>❷</a:t>
            </a:r>
            <a:r>
              <a:rPr lang="ja-JP" altLang="en-US" b="1" kern="100" dirty="0">
                <a:latin typeface="BIZ UDゴシック" panose="020B0400000000000000" pitchFamily="49" charset="-128"/>
                <a:ea typeface="BIZ UDゴシック" panose="020B0400000000000000" pitchFamily="49" charset="-128"/>
                <a:cs typeface="Times New Roman"/>
              </a:rPr>
              <a:t>アプリ名を読み上げるので、３本指で下から上にスワイプしてアプリを終了します。</a:t>
            </a:r>
            <a:endParaRPr lang="en-US" altLang="ja-JP" b="1" kern="100" dirty="0">
              <a:latin typeface="BIZ UDゴシック" panose="020B0400000000000000" pitchFamily="49" charset="-128"/>
              <a:ea typeface="BIZ UDゴシック" panose="020B0400000000000000" pitchFamily="49" charset="-128"/>
              <a:cs typeface="Times New Roman"/>
            </a:endParaRPr>
          </a:p>
          <a:p>
            <a:pPr marL="228600" indent="-457200" algn="just">
              <a:spcBef>
                <a:spcPts val="1200"/>
              </a:spcBef>
            </a:pP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a:rPr>
              <a:t>❸</a:t>
            </a:r>
            <a:r>
              <a:rPr lang="ja-JP" altLang="en-US" b="1" kern="100" dirty="0">
                <a:latin typeface="BIZ UDゴシック" panose="020B0400000000000000" pitchFamily="49" charset="-128"/>
                <a:ea typeface="BIZ UDゴシック" panose="020B0400000000000000" pitchFamily="49" charset="-128"/>
                <a:cs typeface="Times New Roman"/>
              </a:rPr>
              <a:t>すべてのアプリを終了したら、自動でホーム画面に戻ります。</a:t>
            </a:r>
          </a:p>
        </p:txBody>
      </p:sp>
      <p:pic>
        <p:nvPicPr>
          <p:cNvPr id="11" name="図 10">
            <a:extLst>
              <a:ext uri="{FF2B5EF4-FFF2-40B4-BE49-F238E27FC236}">
                <a16:creationId xmlns:a16="http://schemas.microsoft.com/office/drawing/2014/main" id="{49C89928-E0CC-43DD-B824-CB41251BD564}"/>
              </a:ext>
            </a:extLst>
          </p:cNvPr>
          <p:cNvPicPr>
            <a:picLocks noChangeAspect="1"/>
          </p:cNvPicPr>
          <p:nvPr/>
        </p:nvPicPr>
        <p:blipFill>
          <a:blip r:embed="rId3"/>
          <a:stretch>
            <a:fillRect/>
          </a:stretch>
        </p:blipFill>
        <p:spPr>
          <a:xfrm>
            <a:off x="6019216" y="4383795"/>
            <a:ext cx="1432684" cy="2072820"/>
          </a:xfrm>
          <a:prstGeom prst="rect">
            <a:avLst/>
          </a:prstGeom>
        </p:spPr>
      </p:pic>
      <p:pic>
        <p:nvPicPr>
          <p:cNvPr id="16" name="図 15">
            <a:extLst>
              <a:ext uri="{FF2B5EF4-FFF2-40B4-BE49-F238E27FC236}">
                <a16:creationId xmlns:a16="http://schemas.microsoft.com/office/drawing/2014/main" id="{5331AE4F-895A-40DE-904A-7E47C284DF3D}"/>
              </a:ext>
            </a:extLst>
          </p:cNvPr>
          <p:cNvPicPr>
            <a:picLocks noChangeAspect="1"/>
          </p:cNvPicPr>
          <p:nvPr/>
        </p:nvPicPr>
        <p:blipFill>
          <a:blip r:embed="rId4"/>
          <a:stretch>
            <a:fillRect/>
          </a:stretch>
        </p:blipFill>
        <p:spPr>
          <a:xfrm>
            <a:off x="7319194" y="4383794"/>
            <a:ext cx="1450974" cy="2120225"/>
          </a:xfrm>
          <a:prstGeom prst="rect">
            <a:avLst/>
          </a:prstGeom>
        </p:spPr>
      </p:pic>
      <p:pic>
        <p:nvPicPr>
          <p:cNvPr id="18" name="図 17">
            <a:extLst>
              <a:ext uri="{FF2B5EF4-FFF2-40B4-BE49-F238E27FC236}">
                <a16:creationId xmlns:a16="http://schemas.microsoft.com/office/drawing/2014/main" id="{380BD148-8A40-4990-ABDD-B26AC2411D70}"/>
              </a:ext>
            </a:extLst>
          </p:cNvPr>
          <p:cNvPicPr>
            <a:picLocks noChangeAspect="1"/>
          </p:cNvPicPr>
          <p:nvPr/>
        </p:nvPicPr>
        <p:blipFill>
          <a:blip r:embed="rId5"/>
          <a:stretch>
            <a:fillRect/>
          </a:stretch>
        </p:blipFill>
        <p:spPr>
          <a:xfrm>
            <a:off x="8637462" y="4383794"/>
            <a:ext cx="1438781" cy="2072820"/>
          </a:xfrm>
          <a:prstGeom prst="rect">
            <a:avLst/>
          </a:prstGeom>
        </p:spPr>
      </p:pic>
      <p:sp>
        <p:nvSpPr>
          <p:cNvPr id="21" name="四角形: 角を丸くする 20">
            <a:extLst>
              <a:ext uri="{FF2B5EF4-FFF2-40B4-BE49-F238E27FC236}">
                <a16:creationId xmlns:a16="http://schemas.microsoft.com/office/drawing/2014/main" id="{17902D96-5E47-9F94-340B-E0F8178FFBCF}"/>
              </a:ext>
            </a:extLst>
          </p:cNvPr>
          <p:cNvSpPr/>
          <p:nvPr/>
        </p:nvSpPr>
        <p:spPr>
          <a:xfrm>
            <a:off x="602255" y="1590290"/>
            <a:ext cx="2153645"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ja-JP" altLang="en-US" sz="2400" b="1" dirty="0">
                <a:solidFill>
                  <a:schemeClr val="bg1"/>
                </a:solidFill>
                <a:latin typeface="BIZ UDゴシック" panose="020B0400000000000000" pitchFamily="49" charset="-128"/>
                <a:ea typeface="BIZ UDゴシック" panose="020B0400000000000000" pitchFamily="49" charset="-128"/>
              </a:rPr>
              <a:t>アプリの終了</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sp>
        <p:nvSpPr>
          <p:cNvPr id="23" name="二等辺三角形 22">
            <a:extLst>
              <a:ext uri="{FF2B5EF4-FFF2-40B4-BE49-F238E27FC236}">
                <a16:creationId xmlns:a16="http://schemas.microsoft.com/office/drawing/2014/main" id="{D1DB4ED9-816B-85EB-6EBD-F14881E2C313}"/>
              </a:ext>
            </a:extLst>
          </p:cNvPr>
          <p:cNvSpPr/>
          <p:nvPr/>
        </p:nvSpPr>
        <p:spPr>
          <a:xfrm rot="5400000">
            <a:off x="656117" y="426949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1943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0301" y="4710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3-B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336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アプリについて</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アプリの起動と終了</a:t>
            </a:r>
          </a:p>
        </p:txBody>
      </p:sp>
      <p:sp>
        <p:nvSpPr>
          <p:cNvPr id="22" name="テキスト ボックス 21">
            <a:extLst>
              <a:ext uri="{FF2B5EF4-FFF2-40B4-BE49-F238E27FC236}">
                <a16:creationId xmlns:a16="http://schemas.microsoft.com/office/drawing/2014/main" id="{FD500F08-CEBA-4F61-B531-2BBBBEA93F02}"/>
              </a:ext>
            </a:extLst>
          </p:cNvPr>
          <p:cNvSpPr txBox="1"/>
          <p:nvPr/>
        </p:nvSpPr>
        <p:spPr>
          <a:xfrm>
            <a:off x="858420" y="1590253"/>
            <a:ext cx="9195230" cy="3238561"/>
          </a:xfrm>
          <a:prstGeom prst="rect">
            <a:avLst/>
          </a:prstGeom>
          <a:noFill/>
          <a:ln w="38100">
            <a:noFill/>
            <a:prstDash val="solid"/>
          </a:ln>
        </p:spPr>
        <p:txBody>
          <a:bodyPr wrap="square" lIns="91440" tIns="144000" rIns="91440" bIns="45720" anchor="t">
            <a:spAutoFit/>
          </a:bodyPr>
          <a:lstStyle/>
          <a:p>
            <a:pPr algn="just">
              <a:spcBef>
                <a:spcPts val="600"/>
              </a:spcBef>
            </a:pPr>
            <a:r>
              <a:rPr lang="ja-JP" altLang="en-US" sz="2400" b="1" kern="100" dirty="0">
                <a:latin typeface="BIZ UDゴシック" panose="020B0400000000000000" pitchFamily="49" charset="-128"/>
                <a:ea typeface="BIZ UDゴシック" panose="020B0400000000000000" pitchFamily="49" charset="-128"/>
                <a:cs typeface="Times New Roman"/>
              </a:rPr>
              <a:t>ホームボタンのない機種</a:t>
            </a:r>
          </a:p>
          <a:p>
            <a:pPr marL="228600" indent="-457200" algn="just">
              <a:spcBef>
                <a:spcPts val="1200"/>
              </a:spcBef>
            </a:pPr>
            <a:r>
              <a:rPr lang="ja-JP" b="1" kern="100" dirty="0">
                <a:solidFill>
                  <a:srgbClr val="009650"/>
                </a:solidFill>
                <a:latin typeface="BIZ UDゴシック" panose="020B0400000000000000" pitchFamily="49" charset="-128"/>
                <a:ea typeface="BIZ UDゴシック" panose="020B0400000000000000" pitchFamily="49" charset="-128"/>
                <a:cs typeface="Times New Roman"/>
              </a:rPr>
              <a:t>❶</a:t>
            </a:r>
            <a:r>
              <a:rPr lang="ja-JP" altLang="en-US" b="1" kern="100" dirty="0">
                <a:latin typeface="BIZ UDゴシック" panose="020B0400000000000000" pitchFamily="49" charset="-128"/>
                <a:ea typeface="BIZ UDゴシック" panose="020B0400000000000000" pitchFamily="49" charset="-128"/>
                <a:cs typeface="Times New Roman"/>
              </a:rPr>
              <a:t>面のいちばん下、本体の下の縁から画面中央に向かって１本指でスライドしていくと、中心に近づくにしたがって音程が上がりながら「ポン ポン ポン」と最大３回の効果音が鳴ります。この３回鳴ったところで画面から指を離すと、アップスイッチャーが表示されます。​</a:t>
            </a:r>
            <a:endParaRPr lang="ja-JP" altLang="en-US" sz="1400" b="1" kern="100" dirty="0">
              <a:latin typeface="BIZ UDゴシック" panose="020B0400000000000000" pitchFamily="49" charset="-128"/>
              <a:ea typeface="BIZ UDゴシック" panose="020B0400000000000000" pitchFamily="49" charset="-128"/>
              <a:cs typeface="Times New Roman"/>
            </a:endParaRPr>
          </a:p>
          <a:p>
            <a:pPr marL="228600" indent="-457200" algn="just">
              <a:spcBef>
                <a:spcPts val="1200"/>
              </a:spcBef>
            </a:pP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a:rPr>
              <a:t>❷</a:t>
            </a:r>
            <a:r>
              <a:rPr lang="ja-JP" altLang="en-US" b="1" kern="100" dirty="0">
                <a:latin typeface="BIZ UDゴシック" panose="020B0400000000000000" pitchFamily="49" charset="-128"/>
                <a:ea typeface="BIZ UDゴシック" panose="020B0400000000000000" pitchFamily="49" charset="-128"/>
                <a:cs typeface="Times New Roman"/>
              </a:rPr>
              <a:t>アプリ名を読み上げるので左右スワイプで終了させたいアプリを選んだ後、３本指で下から上にスワイプすると、音声ガイドが出たあと、アプリが終了します。</a:t>
            </a:r>
            <a:endParaRPr lang="en-US" altLang="ja-JP" kern="100" dirty="0">
              <a:latin typeface="BIZ UDゴシック" panose="020B0400000000000000" pitchFamily="49" charset="-128"/>
              <a:ea typeface="BIZ UDゴシック" panose="020B0400000000000000" pitchFamily="49" charset="-128"/>
              <a:cs typeface="+mn-lt"/>
            </a:endParaRPr>
          </a:p>
          <a:p>
            <a:pPr marL="228600" indent="-457200" algn="just">
              <a:spcBef>
                <a:spcPts val="1200"/>
              </a:spcBef>
            </a:pPr>
            <a:r>
              <a:rPr lang="ja-JP" b="1" kern="100" dirty="0">
                <a:solidFill>
                  <a:srgbClr val="009650"/>
                </a:solidFill>
                <a:latin typeface="BIZ UDゴシック" panose="020B0400000000000000" pitchFamily="49" charset="-128"/>
                <a:ea typeface="BIZ UDゴシック" panose="020B0400000000000000" pitchFamily="49" charset="-128"/>
                <a:cs typeface="Times New Roman"/>
              </a:rPr>
              <a:t>❸</a:t>
            </a:r>
            <a:r>
              <a:rPr lang="ja-JP" altLang="en-US" b="1" kern="100" dirty="0">
                <a:latin typeface="BIZ UDゴシック" panose="020B0400000000000000" pitchFamily="49" charset="-128"/>
                <a:ea typeface="BIZ UDゴシック" panose="020B0400000000000000" pitchFamily="49" charset="-128"/>
                <a:cs typeface="Times New Roman"/>
              </a:rPr>
              <a:t>目的のアプリを終了させたらホーム画面に戻ります。すべてのアプリを終了させた場合は、自動的にアップスイッチャーが終了しホーム画面に戻ります。</a:t>
            </a:r>
          </a:p>
        </p:txBody>
      </p:sp>
      <p:pic>
        <p:nvPicPr>
          <p:cNvPr id="29" name="図 28">
            <a:extLst>
              <a:ext uri="{FF2B5EF4-FFF2-40B4-BE49-F238E27FC236}">
                <a16:creationId xmlns:a16="http://schemas.microsoft.com/office/drawing/2014/main" id="{16E81F2E-78AA-4BA6-B0A4-2662C40F2B03}"/>
              </a:ext>
            </a:extLst>
          </p:cNvPr>
          <p:cNvPicPr>
            <a:picLocks noChangeAspect="1"/>
          </p:cNvPicPr>
          <p:nvPr/>
        </p:nvPicPr>
        <p:blipFill>
          <a:blip r:embed="rId3"/>
          <a:stretch>
            <a:fillRect/>
          </a:stretch>
        </p:blipFill>
        <p:spPr>
          <a:xfrm>
            <a:off x="1841500" y="4947294"/>
            <a:ext cx="1956986" cy="1993565"/>
          </a:xfrm>
          <a:prstGeom prst="rect">
            <a:avLst/>
          </a:prstGeom>
        </p:spPr>
      </p:pic>
      <p:pic>
        <p:nvPicPr>
          <p:cNvPr id="44" name="図 43">
            <a:extLst>
              <a:ext uri="{FF2B5EF4-FFF2-40B4-BE49-F238E27FC236}">
                <a16:creationId xmlns:a16="http://schemas.microsoft.com/office/drawing/2014/main" id="{2A42C6F6-D286-4F48-BD91-FAE7C56B79D8}"/>
              </a:ext>
            </a:extLst>
          </p:cNvPr>
          <p:cNvPicPr>
            <a:picLocks noChangeAspect="1"/>
          </p:cNvPicPr>
          <p:nvPr/>
        </p:nvPicPr>
        <p:blipFill>
          <a:blip r:embed="rId4"/>
          <a:stretch>
            <a:fillRect/>
          </a:stretch>
        </p:blipFill>
        <p:spPr>
          <a:xfrm>
            <a:off x="4432300" y="4947934"/>
            <a:ext cx="1341236" cy="2011854"/>
          </a:xfrm>
          <a:prstGeom prst="rect">
            <a:avLst/>
          </a:prstGeom>
        </p:spPr>
      </p:pic>
      <p:pic>
        <p:nvPicPr>
          <p:cNvPr id="46" name="図 45">
            <a:extLst>
              <a:ext uri="{FF2B5EF4-FFF2-40B4-BE49-F238E27FC236}">
                <a16:creationId xmlns:a16="http://schemas.microsoft.com/office/drawing/2014/main" id="{11306EB6-24EA-43DA-B3EF-A4C3FCDA2226}"/>
              </a:ext>
            </a:extLst>
          </p:cNvPr>
          <p:cNvPicPr>
            <a:picLocks noChangeAspect="1"/>
          </p:cNvPicPr>
          <p:nvPr/>
        </p:nvPicPr>
        <p:blipFill>
          <a:blip r:embed="rId5"/>
          <a:stretch>
            <a:fillRect/>
          </a:stretch>
        </p:blipFill>
        <p:spPr>
          <a:xfrm>
            <a:off x="6916297" y="4938148"/>
            <a:ext cx="1341236" cy="2011855"/>
          </a:xfrm>
          <a:prstGeom prst="rect">
            <a:avLst/>
          </a:prstGeom>
        </p:spPr>
      </p:pic>
      <p:sp>
        <p:nvSpPr>
          <p:cNvPr id="21" name="二等辺三角形 20">
            <a:extLst>
              <a:ext uri="{FF2B5EF4-FFF2-40B4-BE49-F238E27FC236}">
                <a16:creationId xmlns:a16="http://schemas.microsoft.com/office/drawing/2014/main" id="{65A0FC80-4DB4-68EE-187E-001E02EA5DC0}"/>
              </a:ext>
            </a:extLst>
          </p:cNvPr>
          <p:cNvSpPr/>
          <p:nvPr/>
        </p:nvSpPr>
        <p:spPr>
          <a:xfrm rot="5400000">
            <a:off x="591720" y="176212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7115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340000" y="720000"/>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１</a:t>
            </a:r>
          </a:p>
          <a:p>
            <a:pPr>
              <a:lnSpc>
                <a:spcPct val="100000"/>
              </a:lnSpc>
            </a:pPr>
            <a:r>
              <a:rPr lang="ja-JP" altLang="en-US" sz="5400" dirty="0">
                <a:latin typeface="BIZ UDゴシック" panose="020B0400000000000000" pitchFamily="49" charset="-128"/>
                <a:ea typeface="BIZ UDゴシック" panose="020B0400000000000000" pitchFamily="49" charset="-128"/>
              </a:rPr>
              <a:t>音声入力や音声補助による操作</a:t>
            </a:r>
            <a:endParaRPr lang="en-US" altLang="ja-JP" sz="5400" dirty="0">
              <a:latin typeface="BIZ UDゴシック" panose="020B0400000000000000" pitchFamily="49" charset="-128"/>
              <a:ea typeface="BIZ UDゴシック" panose="020B0400000000000000" pitchFamily="49" charset="-128"/>
            </a:endParaRPr>
          </a:p>
        </p:txBody>
      </p:sp>
      <p:pic>
        <p:nvPicPr>
          <p:cNvPr id="4" name="Picture 2" descr="座りながらスマホを使う人のイラスト（女性）">
            <a:extLst>
              <a:ext uri="{FF2B5EF4-FFF2-40B4-BE49-F238E27FC236}">
                <a16:creationId xmlns:a16="http://schemas.microsoft.com/office/drawing/2014/main" id="{8DD0E8F5-B577-4D61-9F82-FB4DBAAD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6958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3433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603500" y="29693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音声補助や音声入力による操作</a:t>
            </a:r>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シリ</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とは</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56900" y="1952625"/>
            <a:ext cx="9579600" cy="4895828"/>
          </a:xfrm>
        </p:spPr>
        <p:txBody>
          <a:bodyPr wrap="square" lIns="90000" tIns="46800" rIns="90000" bIns="46800">
            <a:spAutoFit/>
          </a:bodyPr>
          <a:lstStyle/>
          <a:p>
            <a:pPr algn="just"/>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とは、</a:t>
            </a:r>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や</a:t>
            </a:r>
            <a:r>
              <a:rPr lang="en-US" altLang="ja-JP" sz="2400" dirty="0">
                <a:latin typeface="BIZ UDゴシック" panose="020B0400000000000000" pitchFamily="49" charset="-128"/>
                <a:ea typeface="BIZ UDゴシック" panose="020B0400000000000000" pitchFamily="49" charset="-128"/>
              </a:rPr>
              <a:t>iPad</a:t>
            </a:r>
            <a:r>
              <a:rPr lang="ja-JP" altLang="en-US" sz="2400" dirty="0">
                <a:latin typeface="BIZ UDゴシック" panose="020B0400000000000000" pitchFamily="49" charset="-128"/>
                <a:ea typeface="BIZ UDゴシック" panose="020B0400000000000000" pitchFamily="49" charset="-128"/>
              </a:rPr>
              <a:t>に搭載された、話しかけるだけでスマホの操作を代行してくれる「音声アシスタント機能」の事です。連絡先に登録した相手に声だけで電話をかけたり、メールや</a:t>
            </a:r>
            <a:r>
              <a:rPr lang="en-US" altLang="ja-JP" sz="2400" dirty="0">
                <a:latin typeface="BIZ UDゴシック" panose="020B0400000000000000" pitchFamily="49" charset="-128"/>
                <a:ea typeface="BIZ UDゴシック" panose="020B0400000000000000" pitchFamily="49" charset="-128"/>
              </a:rPr>
              <a:t>LINE</a:t>
            </a:r>
            <a:r>
              <a:rPr lang="ja-JP" altLang="en-US" sz="2400" dirty="0">
                <a:latin typeface="BIZ UDゴシック" panose="020B0400000000000000" pitchFamily="49" charset="-128"/>
                <a:ea typeface="BIZ UDゴシック" panose="020B0400000000000000" pitchFamily="49" charset="-128"/>
              </a:rPr>
              <a:t>などを送ることも可能です。</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その他にもインターネットの検索やカレンダーへの予定の登録や確認、目覚ましやタイマーの設定など、色々なことに利用可能です。</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で出来ることは日々増えていて、今後も益々便利な機能になることでしょう。</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ただし、</a:t>
            </a:r>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の種類や</a:t>
            </a:r>
            <a:r>
              <a:rPr lang="en-US" altLang="ja-JP" sz="2400" dirty="0">
                <a:latin typeface="BIZ UDゴシック" panose="020B0400000000000000" pitchFamily="49" charset="-128"/>
                <a:ea typeface="BIZ UDゴシック" panose="020B0400000000000000" pitchFamily="49" charset="-128"/>
              </a:rPr>
              <a:t>iOS</a:t>
            </a:r>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アイオーエス</a:t>
            </a:r>
            <a:r>
              <a:rPr lang="en-US" altLang="ja-JP" sz="2400"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のバージョンによっては、インターネットに接続した環境でなければ使用できない点があるので注意が必要です。</a:t>
            </a:r>
          </a:p>
          <a:p>
            <a:pPr algn="just"/>
            <a:endParaRPr lang="en-US" altLang="ja-JP" sz="2400" dirty="0">
              <a:latin typeface="BIZ UDゴシック" panose="020B0400000000000000" pitchFamily="49" charset="-128"/>
              <a:ea typeface="BIZ UDゴシック" panose="020B0400000000000000" pitchFamily="49" charset="-128"/>
            </a:endParaRPr>
          </a:p>
          <a:p>
            <a:pPr algn="just"/>
            <a:r>
              <a:rPr lang="en-US" altLang="ja-JP" sz="2400" dirty="0">
                <a:latin typeface="BIZ UDゴシック" panose="020B0400000000000000" pitchFamily="49" charset="-128"/>
                <a:ea typeface="BIZ UDゴシック" panose="020B0400000000000000" pitchFamily="49" charset="-128"/>
              </a:rPr>
              <a:t>※ iPhone XS </a:t>
            </a:r>
            <a:r>
              <a:rPr lang="ja-JP" altLang="en-US" sz="2400" dirty="0">
                <a:latin typeface="BIZ UDゴシック" panose="020B0400000000000000" pitchFamily="49" charset="-128"/>
                <a:ea typeface="BIZ UDゴシック" panose="020B0400000000000000" pitchFamily="49" charset="-128"/>
              </a:rPr>
              <a:t>以上 </a:t>
            </a:r>
            <a:r>
              <a:rPr lang="en-US" altLang="ja-JP" sz="2400" dirty="0">
                <a:latin typeface="BIZ UDゴシック" panose="020B0400000000000000" pitchFamily="49" charset="-128"/>
                <a:ea typeface="BIZ UDゴシック" panose="020B0400000000000000" pitchFamily="49" charset="-128"/>
              </a:rPr>
              <a:t>iOS 15 </a:t>
            </a:r>
            <a:r>
              <a:rPr lang="ja-JP" altLang="en-US" sz="2400" dirty="0">
                <a:latin typeface="BIZ UDゴシック" panose="020B0400000000000000" pitchFamily="49" charset="-128"/>
                <a:ea typeface="BIZ UDゴシック" panose="020B0400000000000000" pitchFamily="49" charset="-128"/>
              </a:rPr>
              <a:t>以上では、オフラインで使用可能です。</a:t>
            </a:r>
            <a:endParaRPr lang="en-US" altLang="ja-JP" sz="2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5991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5D46839-9133-42B3-08D7-25EA58B73219}"/>
              </a:ext>
            </a:extLst>
          </p:cNvPr>
          <p:cNvSpPr/>
          <p:nvPr/>
        </p:nvSpPr>
        <p:spPr>
          <a:xfrm>
            <a:off x="727185" y="1772887"/>
            <a:ext cx="2562116"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lang="en-US" altLang="ja-JP" sz="2400" b="1" dirty="0">
                <a:solidFill>
                  <a:schemeClr val="bg1"/>
                </a:solidFill>
                <a:latin typeface="BIZ UDゴシック" panose="020B0400000000000000" pitchFamily="49" charset="-128"/>
                <a:ea typeface="BIZ UDゴシック" panose="020B0400000000000000" pitchFamily="49" charset="-128"/>
              </a:rPr>
              <a:t>Siri </a:t>
            </a:r>
            <a:r>
              <a:rPr lang="ja-JP" altLang="en-US" sz="2400" b="1" dirty="0">
                <a:solidFill>
                  <a:schemeClr val="bg1"/>
                </a:solidFill>
                <a:latin typeface="BIZ UDゴシック" panose="020B0400000000000000" pitchFamily="49" charset="-128"/>
                <a:ea typeface="BIZ UDゴシック" panose="020B0400000000000000" pitchFamily="49" charset="-128"/>
              </a:rPr>
              <a:t>の利用方法</a:t>
            </a:r>
            <a:endParaRPr kumimoji="1" lang="ja-JP" altLang="en-US" sz="2400" b="1" dirty="0">
              <a:solidFill>
                <a:schemeClr val="bg1"/>
              </a:solidFill>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AEE4E9A2-E120-CE84-BFB4-FB693FA1776E}"/>
              </a:ext>
            </a:extLst>
          </p:cNvPr>
          <p:cNvSpPr txBox="1"/>
          <p:nvPr/>
        </p:nvSpPr>
        <p:spPr>
          <a:xfrm>
            <a:off x="761150" y="2659949"/>
            <a:ext cx="9171099" cy="2462213"/>
          </a:xfrm>
          <a:prstGeom prst="rect">
            <a:avLst/>
          </a:prstGeom>
          <a:noFill/>
        </p:spPr>
        <p:txBody>
          <a:bodyPr wrap="square">
            <a:spAutoFit/>
          </a:bodyPr>
          <a:lstStyle/>
          <a:p>
            <a:pPr algn="just">
              <a:spcBef>
                <a:spcPts val="600"/>
              </a:spcBef>
            </a:pPr>
            <a:r>
              <a:rPr lang="ja-JP" altLang="en-US" sz="2400" b="1" dirty="0">
                <a:latin typeface="BIZ UDゴシック" panose="020B0400000000000000" pitchFamily="49" charset="-128"/>
                <a:ea typeface="BIZ UDゴシック" panose="020B0400000000000000" pitchFamily="49" charset="-128"/>
              </a:rPr>
              <a:t>　ポポンという合図音が聞こえるまでホームボタンを長押しし、</a:t>
            </a: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さんに電話をかけて</a:t>
            </a: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のようにやって欲しいことを頼みます。</a:t>
            </a:r>
          </a:p>
          <a:p>
            <a:pPr algn="just">
              <a:spcBef>
                <a:spcPts val="600"/>
              </a:spcBef>
            </a:pPr>
            <a:r>
              <a:rPr lang="ja-JP" altLang="en-US" sz="2400" b="1" dirty="0">
                <a:latin typeface="BIZ UDゴシック" panose="020B0400000000000000" pitchFamily="49" charset="-128"/>
                <a:ea typeface="BIZ UDゴシック" panose="020B0400000000000000" pitchFamily="49" charset="-128"/>
              </a:rPr>
              <a:t>　言い間違えたり、わからなくなったら、ホームボタンを短く押すだけでキャンセル出来ます。色々と試してみましょう。</a:t>
            </a:r>
          </a:p>
          <a:p>
            <a:pPr algn="just">
              <a:spcBef>
                <a:spcPts val="600"/>
              </a:spcBef>
            </a:pPr>
            <a:r>
              <a:rPr lang="ja-JP" altLang="en-US" sz="2400" b="1" dirty="0">
                <a:latin typeface="BIZ UDゴシック" panose="020B0400000000000000" pitchFamily="49" charset="-128"/>
                <a:ea typeface="BIZ UDゴシック" panose="020B0400000000000000" pitchFamily="49" charset="-128"/>
              </a:rPr>
              <a:t>　ホームボタンの無い機種は、ホームボタンの代わりにサイドボタンを使用します。​</a:t>
            </a:r>
          </a:p>
        </p:txBody>
      </p:sp>
      <p:sp>
        <p:nvSpPr>
          <p:cNvPr id="6" name="二等辺三角形 5">
            <a:extLst>
              <a:ext uri="{FF2B5EF4-FFF2-40B4-BE49-F238E27FC236}">
                <a16:creationId xmlns:a16="http://schemas.microsoft.com/office/drawing/2014/main" id="{9C0DA8E3-C113-A5BD-F46B-5B19EEDDBB52}"/>
              </a:ext>
            </a:extLst>
          </p:cNvPr>
          <p:cNvSpPr/>
          <p:nvPr/>
        </p:nvSpPr>
        <p:spPr>
          <a:xfrm rot="5400000">
            <a:off x="460485" y="2835458"/>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 name="Title 1">
            <a:extLst>
              <a:ext uri="{FF2B5EF4-FFF2-40B4-BE49-F238E27FC236}">
                <a16:creationId xmlns:a16="http://schemas.microsoft.com/office/drawing/2014/main" id="{9DA55FBF-B040-F64A-0B00-DEAA90FC95A9}"/>
              </a:ext>
            </a:extLst>
          </p:cNvPr>
          <p:cNvSpPr txBox="1">
            <a:spLocks/>
          </p:cNvSpPr>
          <p:nvPr/>
        </p:nvSpPr>
        <p:spPr>
          <a:xfrm>
            <a:off x="927100" y="43433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12" name="タイトル 9">
            <a:extLst>
              <a:ext uri="{FF2B5EF4-FFF2-40B4-BE49-F238E27FC236}">
                <a16:creationId xmlns:a16="http://schemas.microsoft.com/office/drawing/2014/main" id="{91C29390-4AD0-29B3-238D-4C03CA87F423}"/>
              </a:ext>
            </a:extLst>
          </p:cNvPr>
          <p:cNvSpPr txBox="1">
            <a:spLocks/>
          </p:cNvSpPr>
          <p:nvPr/>
        </p:nvSpPr>
        <p:spPr>
          <a:xfrm>
            <a:off x="2603500" y="29693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音声補助や音声入力による操作</a:t>
            </a:r>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シリ</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とは</a:t>
            </a:r>
          </a:p>
        </p:txBody>
      </p:sp>
    </p:spTree>
    <p:extLst>
      <p:ext uri="{BB962C8B-B14F-4D97-AF65-F5344CB8AC3E}">
        <p14:creationId xmlns:p14="http://schemas.microsoft.com/office/powerpoint/2010/main" val="328497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6355" y="43433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5900" y="29693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音声補助や音声入力による操作</a:t>
            </a:r>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シリ</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を使ってみよう！</a:t>
            </a:r>
          </a:p>
        </p:txBody>
      </p:sp>
      <p:cxnSp>
        <p:nvCxnSpPr>
          <p:cNvPr id="10" name="直線コネクタ 3">
            <a:extLst>
              <a:ext uri="{FF2B5EF4-FFF2-40B4-BE49-F238E27FC236}">
                <a16:creationId xmlns:a16="http://schemas.microsoft.com/office/drawing/2014/main" id="{A5F90556-0DF6-451B-AF07-36AADCC69607}"/>
              </a:ext>
            </a:extLst>
          </p:cNvPr>
          <p:cNvCxnSpPr>
            <a:cxnSpLocks/>
          </p:cNvCxnSpPr>
          <p:nvPr/>
        </p:nvCxnSpPr>
        <p:spPr>
          <a:xfrm>
            <a:off x="317500" y="3629025"/>
            <a:ext cx="100584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図 1">
            <a:extLst>
              <a:ext uri="{FF2B5EF4-FFF2-40B4-BE49-F238E27FC236}">
                <a16:creationId xmlns:a16="http://schemas.microsoft.com/office/drawing/2014/main" id="{4452EBEA-4E97-4DA0-805E-5DFE88831D25}"/>
              </a:ext>
            </a:extLst>
          </p:cNvPr>
          <p:cNvPicPr>
            <a:picLocks noChangeAspect="1"/>
          </p:cNvPicPr>
          <p:nvPr/>
        </p:nvPicPr>
        <p:blipFill>
          <a:blip r:embed="rId3"/>
          <a:stretch>
            <a:fillRect/>
          </a:stretch>
        </p:blipFill>
        <p:spPr>
          <a:xfrm>
            <a:off x="1060904" y="4536301"/>
            <a:ext cx="3542393" cy="2325085"/>
          </a:xfrm>
          <a:prstGeom prst="rect">
            <a:avLst/>
          </a:prstGeom>
        </p:spPr>
      </p:pic>
      <p:sp>
        <p:nvSpPr>
          <p:cNvPr id="13" name="テキスト ボックス 12">
            <a:extLst>
              <a:ext uri="{FF2B5EF4-FFF2-40B4-BE49-F238E27FC236}">
                <a16:creationId xmlns:a16="http://schemas.microsoft.com/office/drawing/2014/main" id="{B2AB9C24-C49E-BC36-223A-B3B6983A66E5}"/>
              </a:ext>
            </a:extLst>
          </p:cNvPr>
          <p:cNvSpPr txBox="1"/>
          <p:nvPr/>
        </p:nvSpPr>
        <p:spPr>
          <a:xfrm>
            <a:off x="848571" y="1864006"/>
            <a:ext cx="8991600" cy="1221619"/>
          </a:xfrm>
          <a:prstGeom prst="rect">
            <a:avLst/>
          </a:prstGeom>
          <a:noFill/>
        </p:spPr>
        <p:txBody>
          <a:bodyPr wrap="square">
            <a:spAutoFit/>
          </a:bodyPr>
          <a:lstStyle/>
          <a:p>
            <a:pPr algn="just"/>
            <a:r>
              <a:rPr lang="en-US" altLang="ja-JP" sz="2400" b="1" dirty="0">
                <a:effectLst/>
                <a:latin typeface="BIZ UDゴシック" panose="020B0400000000000000" pitchFamily="49" charset="-128"/>
                <a:ea typeface="BIZ UDゴシック" panose="020B0400000000000000" pitchFamily="49" charset="-128"/>
              </a:rPr>
              <a:t>Siri</a:t>
            </a:r>
            <a:r>
              <a:rPr lang="ja-JP" altLang="en-US" sz="2400" b="1" dirty="0">
                <a:effectLst/>
                <a:latin typeface="BIZ UDゴシック" panose="020B0400000000000000" pitchFamily="49" charset="-128"/>
                <a:ea typeface="BIZ UDゴシック" panose="020B0400000000000000" pitchFamily="49" charset="-128"/>
              </a:rPr>
              <a:t>を起動して、「こんにちは！」と話しかけてみましょう。</a:t>
            </a:r>
            <a:endParaRPr lang="en-US" altLang="ja-JP" sz="2400" b="1" dirty="0">
              <a:effectLst/>
              <a:latin typeface="BIZ UDゴシック" panose="020B0400000000000000" pitchFamily="49" charset="-128"/>
              <a:ea typeface="BIZ UDゴシック" panose="020B0400000000000000" pitchFamily="49" charset="-128"/>
            </a:endParaRPr>
          </a:p>
          <a:p>
            <a:pPr algn="just"/>
            <a:r>
              <a:rPr lang="ja-JP" altLang="en-US" sz="2400" b="1" dirty="0">
                <a:effectLst/>
                <a:latin typeface="BIZ UDゴシック" panose="020B0400000000000000" pitchFamily="49" charset="-128"/>
                <a:ea typeface="BIZ UDゴシック" panose="020B0400000000000000" pitchFamily="49" charset="-128"/>
              </a:rPr>
              <a:t>すると、「何かおてつだいできることはありますか？」と返答します。続けて、「今日は何の日？」と尋ねましょう。</a:t>
            </a:r>
            <a:r>
              <a:rPr lang="ja-JP" altLang="en-US" sz="2400" b="1" dirty="0">
                <a:latin typeface="BIZ UDゴシック" panose="020B0400000000000000" pitchFamily="49" charset="-128"/>
                <a:ea typeface="BIZ UDゴシック" panose="020B0400000000000000" pitchFamily="49" charset="-128"/>
              </a:rPr>
              <a:t>​</a:t>
            </a:r>
          </a:p>
        </p:txBody>
      </p:sp>
      <p:sp>
        <p:nvSpPr>
          <p:cNvPr id="14" name="テキスト ボックス 13">
            <a:extLst>
              <a:ext uri="{FF2B5EF4-FFF2-40B4-BE49-F238E27FC236}">
                <a16:creationId xmlns:a16="http://schemas.microsoft.com/office/drawing/2014/main" id="{3C68BA6F-36B3-B6AB-56C0-D5EFE293AB2F}"/>
              </a:ext>
            </a:extLst>
          </p:cNvPr>
          <p:cNvSpPr txBox="1"/>
          <p:nvPr/>
        </p:nvSpPr>
        <p:spPr>
          <a:xfrm>
            <a:off x="5492483" y="3781425"/>
            <a:ext cx="4573297" cy="707886"/>
          </a:xfrm>
          <a:prstGeom prst="rect">
            <a:avLst/>
          </a:prstGeom>
          <a:noFill/>
        </p:spPr>
        <p:txBody>
          <a:bodyPr wrap="square">
            <a:spAutoFit/>
          </a:bodyPr>
          <a:lstStyle/>
          <a:p>
            <a:pPr algn="just"/>
            <a:r>
              <a:rPr lang="en-US" altLang="ja-JP" sz="2000" b="1" dirty="0">
                <a:effectLst/>
                <a:latin typeface="BIZ UDゴシック" panose="020B0400000000000000" pitchFamily="49" charset="-128"/>
                <a:ea typeface="BIZ UDゴシック" panose="020B0400000000000000" pitchFamily="49" charset="-128"/>
              </a:rPr>
              <a:t>Siri</a:t>
            </a:r>
            <a:r>
              <a:rPr lang="ja-JP" altLang="en-US" sz="2000" b="1" dirty="0">
                <a:effectLst/>
                <a:latin typeface="BIZ UDゴシック" panose="020B0400000000000000" pitchFamily="49" charset="-128"/>
                <a:ea typeface="BIZ UDゴシック" panose="020B0400000000000000" pitchFamily="49" charset="-128"/>
              </a:rPr>
              <a:t>を起動して、「明日の天気は？」と尋ねてみましょう。</a:t>
            </a:r>
            <a:endParaRPr lang="en-US" altLang="ja-JP" sz="2000" b="1" dirty="0">
              <a:effectLst/>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6C429319-CA7F-E627-04B1-5780D3C81F62}"/>
              </a:ext>
            </a:extLst>
          </p:cNvPr>
          <p:cNvSpPr txBox="1"/>
          <p:nvPr/>
        </p:nvSpPr>
        <p:spPr>
          <a:xfrm>
            <a:off x="463282" y="3781425"/>
            <a:ext cx="4350018" cy="707886"/>
          </a:xfrm>
          <a:prstGeom prst="rect">
            <a:avLst/>
          </a:prstGeom>
          <a:noFill/>
        </p:spPr>
        <p:txBody>
          <a:bodyPr wrap="square">
            <a:spAutoFit/>
          </a:bodyPr>
          <a:lstStyle/>
          <a:p>
            <a:pPr algn="just"/>
            <a:r>
              <a:rPr lang="en-US" altLang="ja-JP" sz="2000" b="1" dirty="0">
                <a:effectLst/>
                <a:latin typeface="BIZ UDゴシック" panose="020B0400000000000000" pitchFamily="49" charset="-128"/>
                <a:ea typeface="BIZ UDゴシック" panose="020B0400000000000000" pitchFamily="49" charset="-128"/>
              </a:rPr>
              <a:t>Siri</a:t>
            </a:r>
            <a:r>
              <a:rPr lang="ja-JP" altLang="en-US" sz="2000" b="1" dirty="0">
                <a:effectLst/>
                <a:latin typeface="BIZ UDゴシック" panose="020B0400000000000000" pitchFamily="49" charset="-128"/>
                <a:ea typeface="BIZ UDゴシック" panose="020B0400000000000000" pitchFamily="49" charset="-128"/>
              </a:rPr>
              <a:t>を起動して、「今、何時？」と尋ねてみましょう。</a:t>
            </a:r>
            <a:endParaRPr lang="ja-JP" altLang="en-US" sz="2000" b="1" dirty="0">
              <a:latin typeface="BIZ UDゴシック" panose="020B0400000000000000" pitchFamily="49" charset="-128"/>
              <a:ea typeface="BIZ UDゴシック" panose="020B0400000000000000" pitchFamily="49" charset="-128"/>
            </a:endParaRPr>
          </a:p>
        </p:txBody>
      </p:sp>
      <p:cxnSp>
        <p:nvCxnSpPr>
          <p:cNvPr id="16" name="直線コネクタ 4">
            <a:extLst>
              <a:ext uri="{FF2B5EF4-FFF2-40B4-BE49-F238E27FC236}">
                <a16:creationId xmlns:a16="http://schemas.microsoft.com/office/drawing/2014/main" id="{71A644D5-B155-3B4C-9F36-F48976252E4F}"/>
              </a:ext>
            </a:extLst>
          </p:cNvPr>
          <p:cNvCxnSpPr>
            <a:cxnSpLocks/>
          </p:cNvCxnSpPr>
          <p:nvPr/>
        </p:nvCxnSpPr>
        <p:spPr>
          <a:xfrm>
            <a:off x="5346700" y="3629025"/>
            <a:ext cx="0" cy="3352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図 2">
            <a:extLst>
              <a:ext uri="{FF2B5EF4-FFF2-40B4-BE49-F238E27FC236}">
                <a16:creationId xmlns:a16="http://schemas.microsoft.com/office/drawing/2014/main" id="{44A46806-4014-E9A3-9616-E5242295E3DA}"/>
              </a:ext>
            </a:extLst>
          </p:cNvPr>
          <p:cNvPicPr>
            <a:picLocks noChangeAspect="1"/>
          </p:cNvPicPr>
          <p:nvPr/>
        </p:nvPicPr>
        <p:blipFill>
          <a:blip r:embed="rId4"/>
          <a:stretch>
            <a:fillRect/>
          </a:stretch>
        </p:blipFill>
        <p:spPr>
          <a:xfrm>
            <a:off x="5895614" y="4489311"/>
            <a:ext cx="3969213" cy="2330696"/>
          </a:xfrm>
          <a:prstGeom prst="rect">
            <a:avLst/>
          </a:prstGeom>
        </p:spPr>
      </p:pic>
    </p:spTree>
    <p:extLst>
      <p:ext uri="{BB962C8B-B14F-4D97-AF65-F5344CB8AC3E}">
        <p14:creationId xmlns:p14="http://schemas.microsoft.com/office/powerpoint/2010/main" val="299631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0963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1-B</a:t>
            </a:r>
            <a:endParaRPr kumimoji="1" lang="en-US" sz="40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603500" y="27223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音声補助や音声入力による操作</a:t>
            </a:r>
            <a:endPar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Siri(</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シリ</a:t>
            </a: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を使ってみよう！</a:t>
            </a:r>
          </a:p>
        </p:txBody>
      </p:sp>
      <p:pic>
        <p:nvPicPr>
          <p:cNvPr id="11" name="図 3">
            <a:extLst>
              <a:ext uri="{FF2B5EF4-FFF2-40B4-BE49-F238E27FC236}">
                <a16:creationId xmlns:a16="http://schemas.microsoft.com/office/drawing/2014/main" id="{1D8CE1F4-198B-4D9B-83BF-21B4B7CEDDB8}"/>
              </a:ext>
            </a:extLst>
          </p:cNvPr>
          <p:cNvPicPr>
            <a:picLocks noChangeAspect="1"/>
          </p:cNvPicPr>
          <p:nvPr/>
        </p:nvPicPr>
        <p:blipFill>
          <a:blip r:embed="rId3"/>
          <a:stretch>
            <a:fillRect/>
          </a:stretch>
        </p:blipFill>
        <p:spPr>
          <a:xfrm>
            <a:off x="5582600" y="1646309"/>
            <a:ext cx="4350018" cy="2712296"/>
          </a:xfrm>
          <a:prstGeom prst="rect">
            <a:avLst/>
          </a:prstGeom>
        </p:spPr>
      </p:pic>
      <p:sp>
        <p:nvSpPr>
          <p:cNvPr id="13" name="テキスト ボックス 12">
            <a:extLst>
              <a:ext uri="{FF2B5EF4-FFF2-40B4-BE49-F238E27FC236}">
                <a16:creationId xmlns:a16="http://schemas.microsoft.com/office/drawing/2014/main" id="{55C1807A-D7B8-BB80-FD48-755D1DAEB86B}"/>
              </a:ext>
            </a:extLst>
          </p:cNvPr>
          <p:cNvSpPr txBox="1"/>
          <p:nvPr/>
        </p:nvSpPr>
        <p:spPr>
          <a:xfrm>
            <a:off x="806743" y="1991360"/>
            <a:ext cx="4121418" cy="1569660"/>
          </a:xfrm>
          <a:prstGeom prst="rect">
            <a:avLst/>
          </a:prstGeom>
          <a:noFill/>
        </p:spPr>
        <p:txBody>
          <a:bodyPr wrap="square">
            <a:spAutoFit/>
          </a:bodyPr>
          <a:lstStyle/>
          <a:p>
            <a:pPr algn="just"/>
            <a:r>
              <a:rPr lang="en-US" altLang="ja-JP" sz="2400" b="1" dirty="0">
                <a:effectLst/>
                <a:latin typeface="BIZ UDゴシック" panose="020B0400000000000000" pitchFamily="49" charset="-128"/>
                <a:ea typeface="BIZ UDゴシック" panose="020B0400000000000000" pitchFamily="49" charset="-128"/>
              </a:rPr>
              <a:t>Siri</a:t>
            </a:r>
            <a:r>
              <a:rPr lang="ja-JP" altLang="en-US" sz="2400" b="1" dirty="0">
                <a:effectLst/>
                <a:latin typeface="BIZ UDゴシック" panose="020B0400000000000000" pitchFamily="49" charset="-128"/>
                <a:ea typeface="BIZ UDゴシック" panose="020B0400000000000000" pitchFamily="49" charset="-128"/>
              </a:rPr>
              <a:t>を起動して、</a:t>
            </a:r>
            <a:endParaRPr lang="en-US" altLang="ja-JP" sz="2400" b="1" dirty="0">
              <a:effectLst/>
              <a:latin typeface="BIZ UDゴシック" panose="020B0400000000000000" pitchFamily="49" charset="-128"/>
              <a:ea typeface="BIZ UDゴシック" panose="020B0400000000000000" pitchFamily="49" charset="-128"/>
            </a:endParaRPr>
          </a:p>
          <a:p>
            <a:pPr algn="just"/>
            <a:r>
              <a:rPr lang="ja-JP" altLang="en-US" sz="2400" b="1" dirty="0">
                <a:effectLst/>
                <a:latin typeface="BIZ UDゴシック" panose="020B0400000000000000" pitchFamily="49" charset="-128"/>
                <a:ea typeface="BIZ UDゴシック" panose="020B0400000000000000" pitchFamily="49" charset="-128"/>
              </a:rPr>
              <a:t>「明日</a:t>
            </a:r>
            <a:r>
              <a:rPr lang="ja-JP" altLang="en-US" sz="2400" b="1" dirty="0">
                <a:latin typeface="BIZ UDゴシック" panose="020B0400000000000000" pitchFamily="49" charset="-128"/>
                <a:ea typeface="BIZ UDゴシック" panose="020B0400000000000000" pitchFamily="49" charset="-128"/>
              </a:rPr>
              <a:t>６</a:t>
            </a:r>
            <a:r>
              <a:rPr lang="ja-JP" altLang="en-US" sz="2400" b="1" dirty="0">
                <a:effectLst/>
                <a:latin typeface="BIZ UDゴシック" panose="020B0400000000000000" pitchFamily="49" charset="-128"/>
                <a:ea typeface="BIZ UDゴシック" panose="020B0400000000000000" pitchFamily="49" charset="-128"/>
              </a:rPr>
              <a:t>時に起こして」と</a:t>
            </a:r>
            <a:endParaRPr lang="en-US" altLang="ja-JP" sz="2400" b="1" dirty="0">
              <a:effectLst/>
              <a:latin typeface="BIZ UDゴシック" panose="020B0400000000000000" pitchFamily="49" charset="-128"/>
              <a:ea typeface="BIZ UDゴシック" panose="020B0400000000000000" pitchFamily="49" charset="-128"/>
            </a:endParaRPr>
          </a:p>
          <a:p>
            <a:pPr algn="just"/>
            <a:r>
              <a:rPr lang="ja-JP" altLang="en-US" sz="2400" b="1" dirty="0">
                <a:effectLst/>
                <a:latin typeface="BIZ UDゴシック" panose="020B0400000000000000" pitchFamily="49" charset="-128"/>
                <a:ea typeface="BIZ UDゴシック" panose="020B0400000000000000" pitchFamily="49" charset="-128"/>
              </a:rPr>
              <a:t>お願いしてアラームを設定してみましょう。</a:t>
            </a:r>
            <a:endParaRPr lang="ja-JP" altLang="en-US" sz="2400" b="1" dirty="0">
              <a:latin typeface="BIZ UDゴシック" panose="020B0400000000000000" pitchFamily="49" charset="-128"/>
              <a:ea typeface="BIZ UDゴシック" panose="020B0400000000000000" pitchFamily="49" charset="-128"/>
            </a:endParaRPr>
          </a:p>
        </p:txBody>
      </p:sp>
      <p:cxnSp>
        <p:nvCxnSpPr>
          <p:cNvPr id="14" name="直線コネクタ 3">
            <a:extLst>
              <a:ext uri="{FF2B5EF4-FFF2-40B4-BE49-F238E27FC236}">
                <a16:creationId xmlns:a16="http://schemas.microsoft.com/office/drawing/2014/main" id="{4F03E9B1-7456-7217-7666-6F64F429D8D0}"/>
              </a:ext>
            </a:extLst>
          </p:cNvPr>
          <p:cNvCxnSpPr>
            <a:cxnSpLocks/>
          </p:cNvCxnSpPr>
          <p:nvPr/>
        </p:nvCxnSpPr>
        <p:spPr>
          <a:xfrm>
            <a:off x="324800" y="4537710"/>
            <a:ext cx="100584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900FDCE-40AC-6832-3A21-F64E5AD7D1C1}"/>
              </a:ext>
            </a:extLst>
          </p:cNvPr>
          <p:cNvSpPr txBox="1"/>
          <p:nvPr/>
        </p:nvSpPr>
        <p:spPr>
          <a:xfrm>
            <a:off x="806743" y="4924425"/>
            <a:ext cx="8966857" cy="1569660"/>
          </a:xfrm>
          <a:prstGeom prst="rect">
            <a:avLst/>
          </a:prstGeom>
          <a:noFill/>
        </p:spPr>
        <p:txBody>
          <a:bodyPr wrap="square">
            <a:spAutoFit/>
          </a:bodyPr>
          <a:lstStyle/>
          <a:p>
            <a:pPr algn="just"/>
            <a:r>
              <a:rPr lang="ja-JP" altLang="en-US" sz="2400" b="1" dirty="0">
                <a:effectLst/>
                <a:latin typeface="BIZ UDゴシック" panose="020B0400000000000000" pitchFamily="49" charset="-128"/>
                <a:ea typeface="BIZ UDゴシック" panose="020B0400000000000000" pitchFamily="49" charset="-128"/>
              </a:rPr>
              <a:t>　間違った時間にアラームを設定してしまった場合は、</a:t>
            </a:r>
            <a:r>
              <a:rPr lang="en-US" altLang="ja-JP" sz="2400" b="1" dirty="0">
                <a:effectLst/>
                <a:latin typeface="BIZ UDゴシック" panose="020B0400000000000000" pitchFamily="49" charset="-128"/>
                <a:ea typeface="BIZ UDゴシック" panose="020B0400000000000000" pitchFamily="49" charset="-128"/>
              </a:rPr>
              <a:t> Siri</a:t>
            </a:r>
            <a:r>
              <a:rPr lang="ja-JP" altLang="en-US" sz="2400" b="1" dirty="0">
                <a:effectLst/>
                <a:latin typeface="BIZ UDゴシック" panose="020B0400000000000000" pitchFamily="49" charset="-128"/>
                <a:ea typeface="BIZ UDゴシック" panose="020B0400000000000000" pitchFamily="49" charset="-128"/>
              </a:rPr>
              <a:t>に「アラームを削除」と言うと、簡単に削除することが可能です。</a:t>
            </a:r>
            <a:endParaRPr lang="en-US" altLang="ja-JP" sz="2400" b="1" dirty="0">
              <a:effectLst/>
              <a:latin typeface="BIZ UDゴシック" panose="020B0400000000000000" pitchFamily="49" charset="-128"/>
              <a:ea typeface="BIZ UDゴシック" panose="020B0400000000000000" pitchFamily="49" charset="-128"/>
            </a:endParaRPr>
          </a:p>
          <a:p>
            <a:pPr algn="just"/>
            <a:r>
              <a:rPr lang="ja-JP" altLang="en-US" sz="2400" b="1" dirty="0">
                <a:latin typeface="BIZ UDゴシック" panose="020B0400000000000000" pitchFamily="49" charset="-128"/>
                <a:ea typeface="BIZ UDゴシック" panose="020B0400000000000000" pitchFamily="49" charset="-128"/>
              </a:rPr>
              <a:t>　</a:t>
            </a:r>
            <a:r>
              <a:rPr lang="ja-JP" altLang="en-US" sz="2400" b="1" dirty="0">
                <a:effectLst/>
                <a:latin typeface="BIZ UDゴシック" panose="020B0400000000000000" pitchFamily="49" charset="-128"/>
                <a:ea typeface="BIZ UDゴシック" panose="020B0400000000000000" pitchFamily="49" charset="-128"/>
              </a:rPr>
              <a:t>複数のアラームを設定している場合は、設定時間を尋ねられるので、削除したいアラームの時間を伝えます。</a:t>
            </a:r>
            <a:r>
              <a:rPr lang="ja-JP" altLang="en-US" sz="2400" b="1" dirty="0">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347197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6625" y="458015"/>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20607"/>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音声入力や音声補助による操作</a:t>
            </a:r>
            <a:endParaRPr lang="en-US" altLang="ja-JP" dirty="0">
              <a:latin typeface="BIZ UDゴシック" panose="020B0400000000000000" pitchFamily="49" charset="-128"/>
              <a:ea typeface="BIZ UDゴシック" panose="020B0400000000000000" pitchFamily="49" charset="-128"/>
            </a:endParaRPr>
          </a:p>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ボイスオーバー</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とは</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856625" y="2333625"/>
            <a:ext cx="8980150" cy="3418501"/>
          </a:xfrm>
        </p:spPr>
        <p:txBody>
          <a:bodyPr wrap="square" lIns="90000" tIns="46800" rIns="90000" bIns="46800" anchor="t">
            <a:spAutoFit/>
          </a:bodyPr>
          <a:lstStyle/>
          <a:p>
            <a:pPr algn="just"/>
            <a:r>
              <a:rPr lang="ja-JP" altLang="en-US" sz="2400" dirty="0">
                <a:latin typeface="BIZ UDゴシック" panose="020B0400000000000000" pitchFamily="49" charset="-128"/>
                <a:ea typeface="BIZ UDゴシック" panose="020B0400000000000000" pitchFamily="49" charset="-128"/>
              </a:rPr>
              <a:t>　</a:t>
            </a:r>
            <a:r>
              <a:rPr lang="en-US" altLang="ja-JP" sz="2400" dirty="0" err="1">
                <a:latin typeface="BIZ UDゴシック" panose="020B0400000000000000" pitchFamily="49" charset="-128"/>
                <a:ea typeface="BIZ UDゴシック" panose="020B0400000000000000" pitchFamily="49" charset="-128"/>
              </a:rPr>
              <a:t>VoiceOver</a:t>
            </a:r>
            <a:r>
              <a:rPr lang="ja-JP" altLang="en-US" sz="2400" dirty="0">
                <a:latin typeface="BIZ UDゴシック" panose="020B0400000000000000" pitchFamily="49" charset="-128"/>
                <a:ea typeface="BIZ UDゴシック" panose="020B0400000000000000" pitchFamily="49" charset="-128"/>
              </a:rPr>
              <a:t>とは、</a:t>
            </a:r>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や</a:t>
            </a:r>
            <a:r>
              <a:rPr lang="en-US" altLang="ja-JP" sz="2400" dirty="0">
                <a:latin typeface="BIZ UDゴシック" panose="020B0400000000000000" pitchFamily="49" charset="-128"/>
                <a:ea typeface="BIZ UDゴシック" panose="020B0400000000000000" pitchFamily="49" charset="-128"/>
              </a:rPr>
              <a:t>iPad</a:t>
            </a:r>
            <a:r>
              <a:rPr lang="ja-JP" altLang="en-US" sz="2400" dirty="0">
                <a:latin typeface="BIZ UDゴシック" panose="020B0400000000000000" pitchFamily="49" charset="-128"/>
                <a:ea typeface="BIZ UDゴシック" panose="020B0400000000000000" pitchFamily="49" charset="-128"/>
              </a:rPr>
              <a:t>などに初めから内蔵された画面読み上げ機能の事です。</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a:t>
            </a:r>
            <a:r>
              <a:rPr lang="en-US" altLang="ja-JP" sz="2400" dirty="0" err="1">
                <a:latin typeface="BIZ UDゴシック" panose="020B0400000000000000" pitchFamily="49" charset="-128"/>
                <a:ea typeface="BIZ UDゴシック" panose="020B0400000000000000" pitchFamily="49" charset="-128"/>
              </a:rPr>
              <a:t>VoiceOver</a:t>
            </a:r>
            <a:r>
              <a:rPr lang="ja-JP" altLang="en-US" sz="2400" dirty="0">
                <a:latin typeface="BIZ UDゴシック" panose="020B0400000000000000" pitchFamily="49" charset="-128"/>
                <a:ea typeface="BIZ UDゴシック" panose="020B0400000000000000" pitchFamily="49" charset="-128"/>
              </a:rPr>
              <a:t>を使用した状態で画面に触れるなどすることで、目の見えない・見えにくい方も音声による説明で画面状況を確認することが可能です。また、</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との組み合わせによって、より多くの情報を得ることが可能となっています。</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さらに、電話をかけてきた相手やメールを送ってきた相手の名前を読み上げるなど、従来のらくらくホンなどのガラケーと同じような機能も備えています。</a:t>
            </a:r>
            <a:endParaRPr lang="en-US" altLang="ja-JP" sz="2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8137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9320" y="48170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07545"/>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音声入力や音声補助による操作</a:t>
            </a:r>
            <a:endParaRPr lang="en-US" altLang="ja-JP" dirty="0">
              <a:latin typeface="BIZ UDゴシック" panose="020B0400000000000000" pitchFamily="49" charset="-128"/>
              <a:ea typeface="BIZ UDゴシック" panose="020B0400000000000000" pitchFamily="49" charset="-128"/>
            </a:endParaRPr>
          </a:p>
          <a:p>
            <a:r>
              <a:rPr lang="en-US" altLang="ja-JP" dirty="0" err="1">
                <a:latin typeface="BIZ UDゴシック" panose="020B0400000000000000" pitchFamily="49" charset="-128"/>
                <a:ea typeface="BIZ UDゴシック" panose="020B0400000000000000" pitchFamily="49" charset="-128"/>
              </a:rPr>
              <a:t>VoiceOver</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ボイスオーバー</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とは</a:t>
            </a:r>
          </a:p>
        </p:txBody>
      </p:sp>
      <p:sp>
        <p:nvSpPr>
          <p:cNvPr id="12" name="四角形: 角を丸くする 11">
            <a:extLst>
              <a:ext uri="{FF2B5EF4-FFF2-40B4-BE49-F238E27FC236}">
                <a16:creationId xmlns:a16="http://schemas.microsoft.com/office/drawing/2014/main" id="{F069011D-8B61-408B-B68E-01AC6846E88E}"/>
              </a:ext>
            </a:extLst>
          </p:cNvPr>
          <p:cNvSpPr/>
          <p:nvPr/>
        </p:nvSpPr>
        <p:spPr>
          <a:xfrm>
            <a:off x="573704" y="1623635"/>
            <a:ext cx="5687396" cy="55759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nchorCtr="0"/>
          <a:lstStyle/>
          <a:p>
            <a:r>
              <a:rPr kumimoji="1" lang="en-US" altLang="ja-JP" sz="2400" b="1" dirty="0">
                <a:solidFill>
                  <a:schemeClr val="bg1"/>
                </a:solidFill>
                <a:latin typeface="BIZ UDゴシック" panose="020B0400000000000000" pitchFamily="49" charset="-128"/>
                <a:ea typeface="BIZ UDゴシック" panose="020B0400000000000000" pitchFamily="49" charset="-128"/>
              </a:rPr>
              <a:t>Siri </a:t>
            </a:r>
            <a:r>
              <a:rPr kumimoji="1" lang="ja-JP" altLang="en-US" sz="2400" b="1" dirty="0">
                <a:solidFill>
                  <a:schemeClr val="bg1"/>
                </a:solidFill>
                <a:latin typeface="BIZ UDゴシック" panose="020B0400000000000000" pitchFamily="49" charset="-128"/>
                <a:ea typeface="BIZ UDゴシック" panose="020B0400000000000000" pitchFamily="49" charset="-128"/>
              </a:rPr>
              <a:t>を利用した </a:t>
            </a:r>
            <a:r>
              <a:rPr kumimoji="1" lang="en-US" altLang="ja-JP" sz="2400" b="1" dirty="0">
                <a:solidFill>
                  <a:schemeClr val="bg1"/>
                </a:solidFill>
                <a:latin typeface="BIZ UDゴシック" panose="020B0400000000000000" pitchFamily="49" charset="-128"/>
                <a:ea typeface="BIZ UDゴシック" panose="020B0400000000000000" pitchFamily="49" charset="-128"/>
              </a:rPr>
              <a:t>Voice Over </a:t>
            </a:r>
            <a:r>
              <a:rPr kumimoji="1" lang="ja-JP" altLang="en-US" sz="2400" b="1" dirty="0">
                <a:solidFill>
                  <a:schemeClr val="bg1"/>
                </a:solidFill>
                <a:latin typeface="BIZ UDゴシック" panose="020B0400000000000000" pitchFamily="49" charset="-128"/>
                <a:ea typeface="BIZ UDゴシック" panose="020B0400000000000000" pitchFamily="49" charset="-128"/>
              </a:rPr>
              <a:t>の有効化</a:t>
            </a:r>
          </a:p>
        </p:txBody>
      </p:sp>
      <p:sp>
        <p:nvSpPr>
          <p:cNvPr id="14" name="二等辺三角形 13"/>
          <p:cNvSpPr/>
          <p:nvPr/>
        </p:nvSpPr>
        <p:spPr>
          <a:xfrm rot="5400000">
            <a:off x="580088" y="2400196"/>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B459D3EE-656F-40FA-B9A8-F2F17BB211AA}"/>
              </a:ext>
            </a:extLst>
          </p:cNvPr>
          <p:cNvSpPr txBox="1"/>
          <p:nvPr/>
        </p:nvSpPr>
        <p:spPr>
          <a:xfrm>
            <a:off x="704241" y="2334890"/>
            <a:ext cx="9277700" cy="4462760"/>
          </a:xfrm>
          <a:prstGeom prst="rect">
            <a:avLst/>
          </a:prstGeom>
          <a:noFill/>
        </p:spPr>
        <p:txBody>
          <a:bodyPr wrap="square">
            <a:spAutoFit/>
          </a:bodyPr>
          <a:lstStyle/>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　ポポンという合図音が聞こえるまでホームボタンを長押しして、</a:t>
            </a:r>
            <a:r>
              <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ボイスオーバーオン</a:t>
            </a:r>
            <a:r>
              <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と言います。</a:t>
            </a:r>
            <a:r>
              <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ボイスオーバーがオンになりました</a:t>
            </a:r>
            <a:r>
              <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という音声が聞こえたら、ホームボタンを短く１回押します。</a:t>
            </a:r>
            <a:endPar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ボイスオーバーオン」のオンの部分をオフと言い換えることで</a:t>
            </a:r>
            <a:r>
              <a:rPr lang="en-US" altLang="ja-JP" sz="2400"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 を終了することも可能です。</a:t>
            </a:r>
            <a:endPar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　ホームボタンの無い機種では、ホームボタンの代わりにサイドボタンを使用します。</a:t>
            </a:r>
            <a:endPar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198000" indent="-198000" algn="just">
              <a:spcBef>
                <a:spcPts val="1200"/>
              </a:spcBef>
            </a:pP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400"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機能は、購入直後はオフの状態です。ボイスオーバーの設定方法が分からない場合は携帯ショップで設定してもらうのもよいでしょう。 </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45502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sz="18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3361</Words>
  <Application>Microsoft Office PowerPoint</Application>
  <PresentationFormat>ユーザー設定</PresentationFormat>
  <Paragraphs>241</Paragraphs>
  <Slides>26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AoyagiKouzanFontT</vt:lpstr>
      <vt:lpstr>BIZ UDゴシック</vt:lpstr>
      <vt:lpstr>Meiryo UI</vt:lpstr>
      <vt:lpstr>メイリオ</vt:lpstr>
      <vt:lpstr>メイリオ</vt:lpstr>
      <vt:lpstr>游ゴシック</vt:lpstr>
      <vt:lpstr>Calibri</vt:lpstr>
      <vt:lpstr>Office Theme</vt:lpstr>
      <vt:lpstr>PowerPoint プレゼンテーション</vt:lpstr>
      <vt:lpstr>iPhoneの基本操作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622</cp:revision>
  <dcterms:created xsi:type="dcterms:W3CDTF">2021-06-28T04:49:56Z</dcterms:created>
  <dcterms:modified xsi:type="dcterms:W3CDTF">2024-03-21T02:37:28Z</dcterms:modified>
</cp:coreProperties>
</file>