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5"/>
  </p:notesMasterIdLst>
  <p:sldIdLst>
    <p:sldId id="269" r:id="rId5"/>
    <p:sldId id="297" r:id="rId6"/>
    <p:sldId id="266" r:id="rId7"/>
    <p:sldId id="511" r:id="rId8"/>
    <p:sldId id="514" r:id="rId9"/>
    <p:sldId id="372" r:id="rId10"/>
    <p:sldId id="489" r:id="rId11"/>
    <p:sldId id="492" r:id="rId12"/>
    <p:sldId id="494" r:id="rId13"/>
    <p:sldId id="482" r:id="rId14"/>
    <p:sldId id="495" r:id="rId15"/>
    <p:sldId id="374" r:id="rId16"/>
    <p:sldId id="513" r:id="rId17"/>
    <p:sldId id="504" r:id="rId18"/>
    <p:sldId id="503" r:id="rId19"/>
    <p:sldId id="461" r:id="rId20"/>
    <p:sldId id="506" r:id="rId21"/>
    <p:sldId id="515" r:id="rId22"/>
    <p:sldId id="510" r:id="rId23"/>
    <p:sldId id="509" r:id="rId24"/>
  </p:sldIdLst>
  <p:sldSz cx="9144000" cy="6858000" type="screen4x3"/>
  <p:notesSz cx="6807200" cy="9939338"/>
  <p:custDataLst>
    <p:tags r:id="rId2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06124-1553-4DCD-B868-9E14CB5A0DF6}" v="25" vWet="27" dt="2024-02-09T02:39:33.133"/>
    <p1510:client id="{433DC9A9-A582-44B5-8F01-E0DADBDF58A6}" v="1676" dt="2024-02-08T09:44:52.355"/>
    <p1510:client id="{4A619518-F440-4211-851A-73184CF41D40}" v="135" dt="2024-02-09T02:42:08.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6353" autoAdjust="0"/>
  </p:normalViewPr>
  <p:slideViewPr>
    <p:cSldViewPr snapToObjects="1">
      <p:cViewPr varScale="1">
        <p:scale>
          <a:sx n="110" d="100"/>
          <a:sy n="110" d="100"/>
        </p:scale>
        <p:origin x="1860" y="108"/>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0" d="100"/>
          <a:sy n="80" d="100"/>
        </p:scale>
        <p:origin x="317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230" tIns="46116" rIns="92230" bIns="461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0" tIns="46116" rIns="92230" bIns="46116" rtlCol="0"/>
          <a:lstStyle>
            <a:lvl1pPr algn="r">
              <a:defRPr sz="1200"/>
            </a:lvl1pPr>
          </a:lstStyle>
          <a:p>
            <a:fld id="{BA50B120-CD90-CA4A-A384-DB7B908530F3}" type="datetimeFigureOut">
              <a:rPr kumimoji="1" lang="ja-JP" altLang="en-US" smtClean="0"/>
              <a:t>2024/2/9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0" tIns="46116" rIns="92230" bIns="46116"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30" tIns="46116" rIns="92230" bIns="461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30" tIns="46116" rIns="92230" bIns="461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0" tIns="46116" rIns="92230" bIns="46116"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679505"/>
            <a:ext cx="5445760" cy="4761142"/>
          </a:xfrm>
        </p:spPr>
        <p:txBody>
          <a:bodyPr/>
          <a:lstStyle/>
          <a:p>
            <a:pPr indent="9063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42625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fontAlgn="base"/>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302730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673"/>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96854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384747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96384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293227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218317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114211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2967405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22194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20133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8505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13301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62919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417404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38" defTabSz="8429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1.jpe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uiboumap.gsi.go.jp/"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1530" y="2529000"/>
            <a:ext cx="8656186"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a:latin typeface="メイリオ" panose="020B0604030504040204" pitchFamily="50" charset="-128"/>
                <a:ea typeface="メイリオ" panose="020B0604030504040204" pitchFamily="50" charset="-128"/>
              </a:rPr>
              <a:t>浸水ナビを使って</a:t>
            </a:r>
            <a:endParaRPr kumimoji="1" lang="en-US" altLang="ja-JP"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水害シミュレーションを見てみよう</a:t>
            </a:r>
          </a:p>
        </p:txBody>
      </p:sp>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2</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pic>
        <p:nvPicPr>
          <p:cNvPr id="5" name="図 4" descr="「デジタル活用支援推進事業」を表すロゴマーク">
            <a:extLst>
              <a:ext uri="{FF2B5EF4-FFF2-40B4-BE49-F238E27FC236}">
                <a16:creationId xmlns:a16="http://schemas.microsoft.com/office/drawing/2014/main" id="{9DB4D3AE-7319-4ABA-A1CB-ED59AEBFB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4" name="図 3">
            <a:extLst>
              <a:ext uri="{FF2B5EF4-FFF2-40B4-BE49-F238E27FC236}">
                <a16:creationId xmlns:a16="http://schemas.microsoft.com/office/drawing/2014/main" id="{08B811D5-8BF4-39DF-5428-673536B357BA}"/>
              </a:ext>
            </a:extLst>
          </p:cNvPr>
          <p:cNvPicPr>
            <a:picLocks noChangeAspect="1"/>
          </p:cNvPicPr>
          <p:nvPr/>
        </p:nvPicPr>
        <p:blipFill>
          <a:blip r:embed="rId4"/>
          <a:stretch>
            <a:fillRect/>
          </a:stretch>
        </p:blipFill>
        <p:spPr>
          <a:xfrm>
            <a:off x="962744" y="661896"/>
            <a:ext cx="6705600" cy="1685925"/>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グラフィカル ユーザー インターフェイス, アプリケーション&#10;&#10;自動的に生成された説明">
            <a:extLst>
              <a:ext uri="{FF2B5EF4-FFF2-40B4-BE49-F238E27FC236}">
                <a16:creationId xmlns:a16="http://schemas.microsoft.com/office/drawing/2014/main" id="{79A6D33C-9CD4-CEC2-1107-89A03A510F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5223" y="2076804"/>
            <a:ext cx="1438778" cy="3113878"/>
          </a:xfrm>
          <a:prstGeom prst="rect">
            <a:avLst/>
          </a:prstGeom>
          <a:ln>
            <a:solidFill>
              <a:schemeClr val="tx1"/>
            </a:solidFill>
          </a:ln>
        </p:spPr>
      </p:pic>
      <p:pic>
        <p:nvPicPr>
          <p:cNvPr id="31" name="図 30" descr="グラフィカル ユーザー インターフェイス, アプリケーション&#10;&#10;自動的に生成された説明">
            <a:extLst>
              <a:ext uri="{FF2B5EF4-FFF2-40B4-BE49-F238E27FC236}">
                <a16:creationId xmlns:a16="http://schemas.microsoft.com/office/drawing/2014/main" id="{8223FEB1-6732-DF05-51F1-8B729B0741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2975" y="2119865"/>
            <a:ext cx="1417118" cy="3066999"/>
          </a:xfrm>
          <a:prstGeom prst="rect">
            <a:avLst/>
          </a:prstGeom>
          <a:ln>
            <a:solidFill>
              <a:schemeClr val="tx1"/>
            </a:solidFill>
          </a:ln>
        </p:spPr>
      </p:pic>
      <p:pic>
        <p:nvPicPr>
          <p:cNvPr id="32" name="図 31" descr="グラフィカル ユーザー インターフェイス, テキスト, アプリケーション&#10;&#10;自動的に生成された説明">
            <a:extLst>
              <a:ext uri="{FF2B5EF4-FFF2-40B4-BE49-F238E27FC236}">
                <a16:creationId xmlns:a16="http://schemas.microsoft.com/office/drawing/2014/main" id="{C74BFD4D-FE39-642F-90A7-7C1DB98389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1998" y="2119835"/>
            <a:ext cx="1424274" cy="3082488"/>
          </a:xfrm>
          <a:prstGeom prst="rect">
            <a:avLst/>
          </a:prstGeom>
          <a:ln>
            <a:solidFill>
              <a:schemeClr val="tx1"/>
            </a:solidFill>
          </a:ln>
        </p:spPr>
      </p:pic>
      <p:sp>
        <p:nvSpPr>
          <p:cNvPr id="2" name="タイトル 1"/>
          <p:cNvSpPr>
            <a:spLocks noGrp="1"/>
          </p:cNvSpPr>
          <p:nvPr>
            <p:ph type="ctrTitle"/>
          </p:nvPr>
        </p:nvSpPr>
        <p:spPr>
          <a:xfrm>
            <a:off x="1767718" y="548831"/>
            <a:ext cx="5929828" cy="490904"/>
          </a:xfrm>
        </p:spPr>
        <p:txBody>
          <a:bodyPr wrap="none">
            <a:spAutoFit/>
          </a:bodyPr>
          <a:lstStyle/>
          <a:p>
            <a:r>
              <a:rPr lang="ja-JP" altLang="en-US" sz="2800" dirty="0"/>
              <a:t>浸水ナビをブックマークしましょう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8" name="字幕 14">
            <a:extLst>
              <a:ext uri="{FF2B5EF4-FFF2-40B4-BE49-F238E27FC236}">
                <a16:creationId xmlns:a16="http://schemas.microsoft.com/office/drawing/2014/main" id="{FD4BF499-E5FB-D847-ABA8-AD88CB5B201B}"/>
              </a:ext>
            </a:extLst>
          </p:cNvPr>
          <p:cNvSpPr txBox="1">
            <a:spLocks/>
          </p:cNvSpPr>
          <p:nvPr/>
        </p:nvSpPr>
        <p:spPr>
          <a:xfrm>
            <a:off x="507804" y="1484824"/>
            <a:ext cx="8384676" cy="36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latin typeface="メイリオ" panose="020B0604030504040204" pitchFamily="50" charset="-128"/>
                <a:ea typeface="メイリオ" panose="020B0604030504040204" pitchFamily="50" charset="-128"/>
                <a:cs typeface="AoyagiKouzanFontT"/>
              </a:rPr>
              <a:t>ブックマークしたページを開きましょう</a:t>
            </a:r>
            <a:endParaRPr lang="ja-JP" altLang="en-US" dirty="0"/>
          </a:p>
        </p:txBody>
      </p:sp>
      <p:grpSp>
        <p:nvGrpSpPr>
          <p:cNvPr id="3" name="図形グループ 69">
            <a:extLst>
              <a:ext uri="{FF2B5EF4-FFF2-40B4-BE49-F238E27FC236}">
                <a16:creationId xmlns:a16="http://schemas.microsoft.com/office/drawing/2014/main" id="{21DE68A2-E9E2-95A0-8D0D-17053CE74E2E}"/>
              </a:ext>
            </a:extLst>
          </p:cNvPr>
          <p:cNvGrpSpPr/>
          <p:nvPr/>
        </p:nvGrpSpPr>
        <p:grpSpPr>
          <a:xfrm>
            <a:off x="7207183" y="1814312"/>
            <a:ext cx="296586" cy="293005"/>
            <a:chOff x="4232441" y="3995693"/>
            <a:chExt cx="296586" cy="293005"/>
          </a:xfrm>
        </p:grpSpPr>
        <p:sp>
          <p:nvSpPr>
            <p:cNvPr id="6" name="円/楕円 70">
              <a:extLst>
                <a:ext uri="{FF2B5EF4-FFF2-40B4-BE49-F238E27FC236}">
                  <a16:creationId xmlns:a16="http://schemas.microsoft.com/office/drawing/2014/main" id="{FB692C5C-0E36-3C4B-E618-866908C5000A}"/>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01A8DBAC-CBB8-B2D1-EC16-C44EFD92F725}"/>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四角形: 角を丸くする 32">
            <a:extLst>
              <a:ext uri="{FF2B5EF4-FFF2-40B4-BE49-F238E27FC236}">
                <a16:creationId xmlns:a16="http://schemas.microsoft.com/office/drawing/2014/main" id="{869A2B21-D6E5-56E3-6E20-E52265D380AA}"/>
              </a:ext>
            </a:extLst>
          </p:cNvPr>
          <p:cNvSpPr/>
          <p:nvPr/>
        </p:nvSpPr>
        <p:spPr>
          <a:xfrm>
            <a:off x="5565220" y="4494234"/>
            <a:ext cx="1445977" cy="1589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四角形: 角を丸くする 33">
            <a:extLst>
              <a:ext uri="{FF2B5EF4-FFF2-40B4-BE49-F238E27FC236}">
                <a16:creationId xmlns:a16="http://schemas.microsoft.com/office/drawing/2014/main" id="{804F1921-9C65-4CCF-4945-6CC7C5E31EC2}"/>
              </a:ext>
            </a:extLst>
          </p:cNvPr>
          <p:cNvSpPr/>
          <p:nvPr/>
        </p:nvSpPr>
        <p:spPr>
          <a:xfrm>
            <a:off x="4766648" y="4906652"/>
            <a:ext cx="190580"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D97DBE4A-16D4-3716-2ED5-BA30225D8407}"/>
              </a:ext>
            </a:extLst>
          </p:cNvPr>
          <p:cNvGrpSpPr/>
          <p:nvPr/>
        </p:nvGrpSpPr>
        <p:grpSpPr>
          <a:xfrm>
            <a:off x="4522340" y="4653136"/>
            <a:ext cx="296587" cy="293005"/>
            <a:chOff x="2897417" y="3995693"/>
            <a:chExt cx="296587" cy="293005"/>
          </a:xfrm>
        </p:grpSpPr>
        <p:sp>
          <p:nvSpPr>
            <p:cNvPr id="36" name="円/楕円 70">
              <a:extLst>
                <a:ext uri="{FF2B5EF4-FFF2-40B4-BE49-F238E27FC236}">
                  <a16:creationId xmlns:a16="http://schemas.microsoft.com/office/drawing/2014/main" id="{F788ABF2-21F2-E40A-048B-D210D28B7C5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6012AA86-27F4-EC44-CFEE-9CA0F3F27AF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8" name="図形グループ 61">
            <a:extLst>
              <a:ext uri="{FF2B5EF4-FFF2-40B4-BE49-F238E27FC236}">
                <a16:creationId xmlns:a16="http://schemas.microsoft.com/office/drawing/2014/main" id="{92A6C864-5933-C63D-840B-291D511DD861}"/>
              </a:ext>
            </a:extLst>
          </p:cNvPr>
          <p:cNvGrpSpPr/>
          <p:nvPr/>
        </p:nvGrpSpPr>
        <p:grpSpPr>
          <a:xfrm>
            <a:off x="5376101" y="4207403"/>
            <a:ext cx="296586" cy="293005"/>
            <a:chOff x="3546641" y="3995693"/>
            <a:chExt cx="296586" cy="293005"/>
          </a:xfrm>
        </p:grpSpPr>
        <p:sp>
          <p:nvSpPr>
            <p:cNvPr id="39" name="円/楕円 65">
              <a:extLst>
                <a:ext uri="{FF2B5EF4-FFF2-40B4-BE49-F238E27FC236}">
                  <a16:creationId xmlns:a16="http://schemas.microsoft.com/office/drawing/2014/main" id="{75EDAC53-8A6C-3D4E-B2EB-6DC4B93B417C}"/>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68">
              <a:extLst>
                <a:ext uri="{FF2B5EF4-FFF2-40B4-BE49-F238E27FC236}">
                  <a16:creationId xmlns:a16="http://schemas.microsoft.com/office/drawing/2014/main" id="{5BD0155C-7FD1-3E70-69E0-13C0B00A4AAC}"/>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a:extLst>
              <a:ext uri="{FF2B5EF4-FFF2-40B4-BE49-F238E27FC236}">
                <a16:creationId xmlns:a16="http://schemas.microsoft.com/office/drawing/2014/main" id="{D8EB5FAB-1580-2CF3-CF94-6ED68C02B7DC}"/>
              </a:ext>
            </a:extLst>
          </p:cNvPr>
          <p:cNvSpPr txBox="1"/>
          <p:nvPr/>
        </p:nvSpPr>
        <p:spPr>
          <a:xfrm>
            <a:off x="469191" y="2153637"/>
            <a:ext cx="3166536" cy="2769989"/>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画面下部の「本のマーク」をダブルタップ</a:t>
            </a:r>
            <a:endParaRPr lang="en-US" altLang="ja-JP" sz="1800" b="1" dirty="0">
              <a:latin typeface="メイリオ"/>
              <a:ea typeface="メイリオ"/>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開きたいページを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見たい画面が表示され</a:t>
            </a:r>
            <a:r>
              <a:rPr lang="ja-JP" altLang="en-US" b="1" dirty="0">
                <a:latin typeface="メイリオ"/>
                <a:ea typeface="メイリオ"/>
              </a:rPr>
              <a:t>る</a:t>
            </a:r>
            <a:endParaRPr lang="en-US" altLang="ja-JP" sz="1800" b="1" dirty="0">
              <a:latin typeface="メイリオ"/>
              <a:ea typeface="メイリオ"/>
            </a:endParaRPr>
          </a:p>
        </p:txBody>
      </p:sp>
    </p:spTree>
    <p:extLst>
      <p:ext uri="{BB962C8B-B14F-4D97-AF65-F5344CB8AC3E}">
        <p14:creationId xmlns:p14="http://schemas.microsoft.com/office/powerpoint/2010/main" val="268876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電子機器, コンパクトディスク, コンピュータ, 挿絵 が含まれている画像&#10;&#10;自動的に生成された説明">
            <a:extLst>
              <a:ext uri="{FF2B5EF4-FFF2-40B4-BE49-F238E27FC236}">
                <a16:creationId xmlns:a16="http://schemas.microsoft.com/office/drawing/2014/main" id="{ABEB7306-34A4-D43C-5782-229069AC91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689" y="3885031"/>
            <a:ext cx="1090161" cy="2359383"/>
          </a:xfrm>
          <a:prstGeom prst="rect">
            <a:avLst/>
          </a:prstGeom>
          <a:ln>
            <a:solidFill>
              <a:schemeClr val="tx1"/>
            </a:solidFill>
          </a:ln>
        </p:spPr>
      </p:pic>
      <p:pic>
        <p:nvPicPr>
          <p:cNvPr id="26" name="図 25" descr="グラフィカル ユーザー インターフェイス, テキスト, アプリケーション&#10;&#10;自動的に生成された説明">
            <a:extLst>
              <a:ext uri="{FF2B5EF4-FFF2-40B4-BE49-F238E27FC236}">
                <a16:creationId xmlns:a16="http://schemas.microsoft.com/office/drawing/2014/main" id="{6ABD96A5-C043-03EB-A623-07BC460890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9086" y="3889009"/>
            <a:ext cx="1090161" cy="2359382"/>
          </a:xfrm>
          <a:prstGeom prst="rect">
            <a:avLst/>
          </a:prstGeom>
          <a:ln>
            <a:solidFill>
              <a:schemeClr val="tx1"/>
            </a:solidFill>
          </a:ln>
        </p:spPr>
      </p:pic>
      <p:pic>
        <p:nvPicPr>
          <p:cNvPr id="15" name="図 14">
            <a:extLst>
              <a:ext uri="{FF2B5EF4-FFF2-40B4-BE49-F238E27FC236}">
                <a16:creationId xmlns:a16="http://schemas.microsoft.com/office/drawing/2014/main" id="{A81DD56A-DBB0-526B-47A5-4D8C4F9DFD8E}"/>
              </a:ext>
            </a:extLst>
          </p:cNvPr>
          <p:cNvPicPr>
            <a:picLocks noChangeAspect="1"/>
          </p:cNvPicPr>
          <p:nvPr/>
        </p:nvPicPr>
        <p:blipFill>
          <a:blip r:embed="rId5"/>
          <a:stretch>
            <a:fillRect/>
          </a:stretch>
        </p:blipFill>
        <p:spPr>
          <a:xfrm>
            <a:off x="5702824" y="1375326"/>
            <a:ext cx="1128397" cy="2425406"/>
          </a:xfrm>
          <a:prstGeom prst="rect">
            <a:avLst/>
          </a:prstGeom>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BF462E0A-82BC-407F-0D33-C88C314E0A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5689" y="1381395"/>
            <a:ext cx="1120667" cy="2425406"/>
          </a:xfrm>
          <a:prstGeom prst="rect">
            <a:avLst/>
          </a:prstGeom>
          <a:ln>
            <a:solidFill>
              <a:schemeClr val="tx1"/>
            </a:solidFill>
          </a:ln>
        </p:spPr>
      </p:pic>
      <p:sp>
        <p:nvSpPr>
          <p:cNvPr id="2" name="タイトル 1"/>
          <p:cNvSpPr>
            <a:spLocks noGrp="1"/>
          </p:cNvSpPr>
          <p:nvPr>
            <p:ph type="ctrTitle"/>
          </p:nvPr>
        </p:nvSpPr>
        <p:spPr>
          <a:xfrm>
            <a:off x="1767718" y="548831"/>
            <a:ext cx="6647974" cy="490904"/>
          </a:xfrm>
        </p:spPr>
        <p:txBody>
          <a:bodyPr wrap="none">
            <a:spAutoFit/>
          </a:bodyPr>
          <a:lstStyle/>
          <a:p>
            <a:r>
              <a:rPr lang="ja-JP" altLang="en-US" sz="2800" dirty="0"/>
              <a:t>浸水ナビをホーム画面に追加しましょう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7323902" y="3036022"/>
            <a:ext cx="1004905" cy="1501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6170488" y="3556169"/>
            <a:ext cx="161836" cy="162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図形グループ 69">
            <a:extLst>
              <a:ext uri="{FF2B5EF4-FFF2-40B4-BE49-F238E27FC236}">
                <a16:creationId xmlns:a16="http://schemas.microsoft.com/office/drawing/2014/main" id="{C94A8297-7C16-41F3-8D3B-D3DA884E8209}"/>
              </a:ext>
            </a:extLst>
          </p:cNvPr>
          <p:cNvGrpSpPr/>
          <p:nvPr/>
        </p:nvGrpSpPr>
        <p:grpSpPr>
          <a:xfrm>
            <a:off x="5912001" y="3318335"/>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7127396" y="2748196"/>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379662" y="1393740"/>
            <a:ext cx="8384676" cy="360000"/>
          </a:xfrm>
        </p:spPr>
        <p:txBody>
          <a:bodyPr vert="horz" lIns="91440" tIns="45720" rIns="91440" bIns="45720" rtlCol="0" anchor="t">
            <a:normAutofit fontScale="77500" lnSpcReduction="20000"/>
          </a:bodyPr>
          <a:lstStyle/>
          <a:p>
            <a:r>
              <a:rPr lang="ja-JP" altLang="en-US" sz="2800" dirty="0">
                <a:latin typeface="Meiryo"/>
                <a:ea typeface="Meiryo"/>
              </a:rPr>
              <a:t>浸水ナビをホーム画面に追加しましょう</a:t>
            </a:r>
          </a:p>
        </p:txBody>
      </p:sp>
      <p:sp>
        <p:nvSpPr>
          <p:cNvPr id="31" name="四角形: 角を丸くする 30">
            <a:extLst>
              <a:ext uri="{FF2B5EF4-FFF2-40B4-BE49-F238E27FC236}">
                <a16:creationId xmlns:a16="http://schemas.microsoft.com/office/drawing/2014/main" id="{C126B03D-7915-DFF6-1775-8EA650AFF020}"/>
              </a:ext>
            </a:extLst>
          </p:cNvPr>
          <p:cNvSpPr/>
          <p:nvPr/>
        </p:nvSpPr>
        <p:spPr>
          <a:xfrm>
            <a:off x="6609791" y="4016375"/>
            <a:ext cx="200523"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7027316" y="3946531"/>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6332324" y="3800732"/>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a:extLst>
              <a:ext uri="{FF2B5EF4-FFF2-40B4-BE49-F238E27FC236}">
                <a16:creationId xmlns:a16="http://schemas.microsoft.com/office/drawing/2014/main" id="{97FDB0C4-D72A-EEC9-5611-37BFAA311072}"/>
              </a:ext>
            </a:extLst>
          </p:cNvPr>
          <p:cNvSpPr txBox="1"/>
          <p:nvPr/>
        </p:nvSpPr>
        <p:spPr>
          <a:xfrm>
            <a:off x="421566" y="1967349"/>
            <a:ext cx="3502362" cy="4031873"/>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画面下部の「四角に上矢印」を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ダブルタップ</a:t>
            </a: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メニューの中から</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「ホーム画面に追加」を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pPr indent="-417600"/>
            <a:r>
              <a:rPr lang="ja-JP" altLang="en-US" sz="1800" b="1" dirty="0">
                <a:latin typeface="メイリオ" panose="020B0604030504040204" pitchFamily="50" charset="-128"/>
                <a:ea typeface="メイリオ" panose="020B0604030504040204" pitchFamily="50" charset="-128"/>
              </a:rPr>
              <a:t>画面右上の「追加」を</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1800" b="1" dirty="0">
                <a:latin typeface="メイリオ" panose="020B0604030504040204" pitchFamily="50" charset="-128"/>
                <a:ea typeface="メイリオ" panose="020B0604030504040204" pitchFamily="50" charset="-128"/>
              </a:rPr>
              <a:t>ダブルタップ</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2800" b="1" spc="-16" dirty="0">
                <a:solidFill>
                  <a:srgbClr val="009650"/>
                </a:solidFill>
                <a:latin typeface="Meiryo" charset="-128"/>
                <a:ea typeface="Meiryo" charset="-128"/>
              </a:rPr>
              <a:t>❹</a:t>
            </a:r>
            <a:endParaRPr lang="en-US" altLang="ja-JP" sz="2800" b="1" spc="-16" dirty="0">
              <a:solidFill>
                <a:srgbClr val="009650"/>
              </a:solidFill>
              <a:latin typeface="Meiryo" charset="-128"/>
              <a:ea typeface="Meiryo" charset="-128"/>
            </a:endParaRPr>
          </a:p>
          <a:p>
            <a:r>
              <a:rPr lang="ja-JP" altLang="en-US" sz="1800" b="1" dirty="0">
                <a:latin typeface="メイリオ" panose="020B0604030504040204" pitchFamily="50" charset="-128"/>
                <a:ea typeface="メイリオ" panose="020B0604030504040204" pitchFamily="50" charset="-128"/>
              </a:rPr>
              <a:t>ホーム画面に追加が完了</a:t>
            </a:r>
            <a:endParaRPr lang="en-US" altLang="ja-JP" sz="1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575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99415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浸水シミュレーションを活用しましょう</a:t>
            </a:r>
            <a:endParaRPr lang="en-US" altLang="ja-JP" sz="4800" dirty="0">
              <a:solidFill>
                <a:srgbClr val="009650"/>
              </a:solidFill>
            </a:endParaRPr>
          </a:p>
        </p:txBody>
      </p:sp>
    </p:spTree>
    <p:extLst>
      <p:ext uri="{BB962C8B-B14F-4D97-AF65-F5344CB8AC3E}">
        <p14:creationId xmlns:p14="http://schemas.microsoft.com/office/powerpoint/2010/main" val="270704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4852610" cy="490904"/>
          </a:xfrm>
        </p:spPr>
        <p:txBody>
          <a:bodyPr wrap="none">
            <a:spAutoFit/>
          </a:bodyPr>
          <a:lstStyle/>
          <a:p>
            <a:r>
              <a:rPr lang="ja-JP" altLang="en-US" sz="2800" dirty="0"/>
              <a:t>浸水シミュレーションの条件</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endParaRPr lang="en-US" sz="3600" dirty="0"/>
          </a:p>
        </p:txBody>
      </p:sp>
      <p:sp>
        <p:nvSpPr>
          <p:cNvPr id="2" name="テキスト ボックス 1">
            <a:extLst>
              <a:ext uri="{FF2B5EF4-FFF2-40B4-BE49-F238E27FC236}">
                <a16:creationId xmlns:a16="http://schemas.microsoft.com/office/drawing/2014/main" id="{6E4CE56A-1F6C-0E93-7DB1-51C55989EAA6}"/>
              </a:ext>
            </a:extLst>
          </p:cNvPr>
          <p:cNvSpPr txBox="1"/>
          <p:nvPr/>
        </p:nvSpPr>
        <p:spPr>
          <a:xfrm>
            <a:off x="363329" y="1556792"/>
            <a:ext cx="8454361" cy="1569660"/>
          </a:xfrm>
          <a:prstGeom prst="rect">
            <a:avLst/>
          </a:prstGeom>
          <a:noFill/>
        </p:spPr>
        <p:txBody>
          <a:bodyPr wrap="square">
            <a:spAutoFit/>
          </a:bodyPr>
          <a:lstStyle/>
          <a:p>
            <a:pPr defTabSz="835650">
              <a:defRPr/>
            </a:pPr>
            <a:r>
              <a:rPr lang="ja-JP" altLang="en-US" sz="2400" b="1" dirty="0"/>
              <a:t>「浸水ナビ」で表示する浸水シミュレーションの結果は、</a:t>
            </a:r>
            <a:endParaRPr lang="en-US" altLang="ja-JP" sz="2400" b="1" dirty="0"/>
          </a:p>
          <a:p>
            <a:pPr marL="176213" defTabSz="835650">
              <a:defRPr/>
            </a:pPr>
            <a:r>
              <a:rPr lang="ja-JP" altLang="en-US" sz="2400" b="1" dirty="0"/>
              <a:t>想定し得る最大規模の降雨などにより、仮に</a:t>
            </a:r>
            <a:r>
              <a:rPr lang="ja-JP" altLang="en-US" sz="2400" b="1" dirty="0">
                <a:solidFill>
                  <a:srgbClr val="009650"/>
                </a:solidFill>
              </a:rPr>
              <a:t>堤防が決壊した場合や川の水が堤防などを乗り越えてあふれ出した場合</a:t>
            </a:r>
            <a:r>
              <a:rPr lang="ja-JP" altLang="en-US" sz="2400" b="1" dirty="0"/>
              <a:t>の、浸水域の広がりや浸水深の変化を示すものです。</a:t>
            </a:r>
          </a:p>
        </p:txBody>
      </p:sp>
      <p:sp>
        <p:nvSpPr>
          <p:cNvPr id="5" name="テキスト ボックス 4">
            <a:extLst>
              <a:ext uri="{FF2B5EF4-FFF2-40B4-BE49-F238E27FC236}">
                <a16:creationId xmlns:a16="http://schemas.microsoft.com/office/drawing/2014/main" id="{CC374483-8BF0-1CD0-1B52-4C7F217780D8}"/>
              </a:ext>
            </a:extLst>
          </p:cNvPr>
          <p:cNvSpPr txBox="1"/>
          <p:nvPr/>
        </p:nvSpPr>
        <p:spPr>
          <a:xfrm>
            <a:off x="435796" y="3618279"/>
            <a:ext cx="8384676" cy="2031325"/>
          </a:xfrm>
          <a:prstGeom prst="rect">
            <a:avLst/>
          </a:prstGeom>
          <a:noFill/>
          <a:ln w="19050">
            <a:solidFill>
              <a:srgbClr val="009650"/>
            </a:solidFill>
          </a:ln>
        </p:spPr>
        <p:txBody>
          <a:bodyPr wrap="square">
            <a:spAutoFit/>
          </a:bodyPr>
          <a:lstStyle/>
          <a:p>
            <a:pPr marL="269875" indent="-269875" defTabSz="835650">
              <a:spcBef>
                <a:spcPts val="600"/>
              </a:spcBef>
              <a:defRPr/>
            </a:pPr>
            <a:endParaRPr lang="en-US" altLang="ja-JP" sz="300" b="1" dirty="0"/>
          </a:p>
          <a:p>
            <a:pPr marL="269875" indent="-269875" defTabSz="835650">
              <a:spcBef>
                <a:spcPts val="600"/>
              </a:spcBef>
              <a:defRPr/>
            </a:pPr>
            <a:r>
              <a:rPr lang="en-US" altLang="ja-JP" b="1" dirty="0"/>
              <a:t>※</a:t>
            </a:r>
            <a:r>
              <a:rPr lang="ja-JP" altLang="en-US" b="1" dirty="0"/>
              <a:t>浸水ナビでは、浸水シミュレーションデータが掲載されている河川のみ検索可能です。</a:t>
            </a:r>
            <a:endParaRPr lang="en-US" altLang="ja-JP" b="1" dirty="0"/>
          </a:p>
          <a:p>
            <a:pPr marL="269875" indent="-269875" defTabSz="835650">
              <a:spcBef>
                <a:spcPts val="600"/>
              </a:spcBef>
              <a:defRPr/>
            </a:pPr>
            <a:r>
              <a:rPr lang="en-US" altLang="ja-JP" b="1" dirty="0"/>
              <a:t>※</a:t>
            </a:r>
            <a:r>
              <a:rPr lang="ja-JP" altLang="en-US" b="1" dirty="0"/>
              <a:t>浸水ナビは浸水シミュレーションのデータを編集等せずに掲載しているため、国や都道府県が公表している図面と差異が生じている場合があります。</a:t>
            </a:r>
            <a:endParaRPr lang="en-US" altLang="ja-JP" b="1" dirty="0"/>
          </a:p>
          <a:p>
            <a:pPr marL="269875" indent="-269875" defTabSz="835650">
              <a:spcBef>
                <a:spcPts val="600"/>
              </a:spcBef>
              <a:defRPr/>
            </a:pPr>
            <a:r>
              <a:rPr lang="en-US" altLang="ja-JP" b="1" dirty="0"/>
              <a:t>※</a:t>
            </a:r>
            <a:r>
              <a:rPr lang="ja-JP" altLang="en-US" b="1" dirty="0"/>
              <a:t>想定される降雨を超えた大雨となった場合などには、氾濫の広がり方等がシミュレーションで表示されるものとは異なる場合があります。</a:t>
            </a:r>
          </a:p>
        </p:txBody>
      </p:sp>
      <p:sp>
        <p:nvSpPr>
          <p:cNvPr id="3" name="テキスト ボックス 2">
            <a:extLst>
              <a:ext uri="{FF2B5EF4-FFF2-40B4-BE49-F238E27FC236}">
                <a16:creationId xmlns:a16="http://schemas.microsoft.com/office/drawing/2014/main" id="{0E56CD58-2757-426C-BEA3-C8896C21CD37}"/>
              </a:ext>
            </a:extLst>
          </p:cNvPr>
          <p:cNvSpPr txBox="1"/>
          <p:nvPr/>
        </p:nvSpPr>
        <p:spPr>
          <a:xfrm>
            <a:off x="319413" y="3347700"/>
            <a:ext cx="877163" cy="369332"/>
          </a:xfrm>
          <a:prstGeom prst="rect">
            <a:avLst/>
          </a:prstGeom>
          <a:solidFill>
            <a:srgbClr val="009650"/>
          </a:solidFill>
          <a:ln>
            <a:solidFill>
              <a:srgbClr val="009650"/>
            </a:solidFill>
          </a:ln>
        </p:spPr>
        <p:style>
          <a:lnRef idx="3">
            <a:schemeClr val="lt1"/>
          </a:lnRef>
          <a:fillRef idx="1">
            <a:schemeClr val="accent6"/>
          </a:fillRef>
          <a:effectRef idx="1">
            <a:schemeClr val="accent6"/>
          </a:effectRef>
          <a:fontRef idx="minor">
            <a:schemeClr val="lt1"/>
          </a:fontRef>
        </p:style>
        <p:txBody>
          <a:bodyPr wrap="none" rtlCol="0">
            <a:spAutoFit/>
          </a:bodyPr>
          <a:lstStyle/>
          <a:p>
            <a:r>
              <a:rPr kumimoji="1" lang="ja-JP" altLang="en-US" b="1" dirty="0"/>
              <a:t>注意点</a:t>
            </a:r>
          </a:p>
        </p:txBody>
      </p:sp>
    </p:spTree>
    <p:extLst>
      <p:ext uri="{BB962C8B-B14F-4D97-AF65-F5344CB8AC3E}">
        <p14:creationId xmlns:p14="http://schemas.microsoft.com/office/powerpoint/2010/main" val="173412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descr="グラフィカル ユーザー インターフェイス, アプリケーション&#10;&#10;自動的に生成された説明">
            <a:extLst>
              <a:ext uri="{FF2B5EF4-FFF2-40B4-BE49-F238E27FC236}">
                <a16:creationId xmlns:a16="http://schemas.microsoft.com/office/drawing/2014/main" id="{D15B692C-97D6-F7AC-D7F3-458782527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3921" y="3934007"/>
            <a:ext cx="1100287" cy="2381297"/>
          </a:xfrm>
          <a:prstGeom prst="rect">
            <a:avLst/>
          </a:prstGeom>
          <a:ln>
            <a:solidFill>
              <a:schemeClr val="tx1"/>
            </a:solidFill>
          </a:ln>
        </p:spPr>
      </p:pic>
      <p:grpSp>
        <p:nvGrpSpPr>
          <p:cNvPr id="26" name="グループ化 25">
            <a:extLst>
              <a:ext uri="{FF2B5EF4-FFF2-40B4-BE49-F238E27FC236}">
                <a16:creationId xmlns:a16="http://schemas.microsoft.com/office/drawing/2014/main" id="{4C2EBD63-6ED7-4550-A5DB-FAAD0109C3E5}"/>
              </a:ext>
            </a:extLst>
          </p:cNvPr>
          <p:cNvGrpSpPr/>
          <p:nvPr/>
        </p:nvGrpSpPr>
        <p:grpSpPr>
          <a:xfrm>
            <a:off x="6196497" y="4203321"/>
            <a:ext cx="2459115" cy="1600438"/>
            <a:chOff x="6300192" y="3322778"/>
            <a:chExt cx="2459115" cy="1600438"/>
          </a:xfrm>
        </p:grpSpPr>
        <p:sp>
          <p:nvSpPr>
            <p:cNvPr id="30" name="テキスト ボックス 29">
              <a:extLst>
                <a:ext uri="{FF2B5EF4-FFF2-40B4-BE49-F238E27FC236}">
                  <a16:creationId xmlns:a16="http://schemas.microsoft.com/office/drawing/2014/main" id="{02F5AAED-9027-4204-B019-91C9E48657C4}"/>
                </a:ext>
              </a:extLst>
            </p:cNvPr>
            <p:cNvSpPr txBox="1"/>
            <p:nvPr/>
          </p:nvSpPr>
          <p:spPr>
            <a:xfrm>
              <a:off x="6871226" y="3322778"/>
              <a:ext cx="1888081" cy="1600438"/>
            </a:xfrm>
            <a:prstGeom prst="rect">
              <a:avLst/>
            </a:prstGeom>
            <a:noFill/>
            <a:ln w="28575">
              <a:solidFill>
                <a:srgbClr val="009650"/>
              </a:solidFill>
            </a:ln>
          </p:spPr>
          <p:txBody>
            <a:bodyPr wrap="square" lIns="91440" tIns="45720" rIns="91440" bIns="45720" rtlCol="0" anchor="t">
              <a:spAutoFit/>
            </a:bodyPr>
            <a:lstStyle/>
            <a:p>
              <a:r>
                <a:rPr lang="ja-JP" altLang="en-US" sz="1400" b="1" dirty="0">
                  <a:latin typeface="メイリオ" panose="020B0604030504040204" pitchFamily="50" charset="-128"/>
                  <a:ea typeface="メイリオ" panose="020B0604030504040204" pitchFamily="50" charset="-128"/>
                </a:rPr>
                <a:t>この検索では、</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・駅等の地名</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・市区町村名</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・河川名</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・緯度経度</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など様々な条件で</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検索が出来ます</a:t>
              </a:r>
              <a:endParaRPr lang="en-US" altLang="ja-JP" sz="1400" b="1" dirty="0">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594C0DA8-0EE3-42A1-B3EA-52ABDBC91497}"/>
                </a:ext>
              </a:extLst>
            </p:cNvPr>
            <p:cNvGrpSpPr/>
            <p:nvPr/>
          </p:nvGrpSpPr>
          <p:grpSpPr>
            <a:xfrm>
              <a:off x="6300192" y="3670659"/>
              <a:ext cx="571034" cy="358735"/>
              <a:chOff x="6300192" y="3646329"/>
              <a:chExt cx="571034" cy="358735"/>
            </a:xfrm>
          </p:grpSpPr>
          <p:cxnSp>
            <p:nvCxnSpPr>
              <p:cNvPr id="11" name="直線コネクタ 10">
                <a:extLst>
                  <a:ext uri="{FF2B5EF4-FFF2-40B4-BE49-F238E27FC236}">
                    <a16:creationId xmlns:a16="http://schemas.microsoft.com/office/drawing/2014/main" id="{49FC11B2-E04A-405C-A556-3755A862B405}"/>
                  </a:ext>
                </a:extLst>
              </p:cNvPr>
              <p:cNvCxnSpPr>
                <a:cxnSpLocks/>
              </p:cNvCxnSpPr>
              <p:nvPr/>
            </p:nvCxnSpPr>
            <p:spPr>
              <a:xfrm>
                <a:off x="6300192" y="3646329"/>
                <a:ext cx="0" cy="358735"/>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FCB9AAD-5CF5-4563-8A9B-ECB0D2D00940}"/>
                  </a:ext>
                </a:extLst>
              </p:cNvPr>
              <p:cNvCxnSpPr/>
              <p:nvPr/>
            </p:nvCxnSpPr>
            <p:spPr>
              <a:xfrm>
                <a:off x="6300192" y="4005064"/>
                <a:ext cx="571034"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grpSp>
      </p:grpSp>
      <p:sp>
        <p:nvSpPr>
          <p:cNvPr id="42" name="タイトル 1">
            <a:extLst>
              <a:ext uri="{FF2B5EF4-FFF2-40B4-BE49-F238E27FC236}">
                <a16:creationId xmlns:a16="http://schemas.microsoft.com/office/drawing/2014/main" id="{64C22229-1FFA-EDAD-8023-DACF34BCB0F2}"/>
              </a:ext>
            </a:extLst>
          </p:cNvPr>
          <p:cNvSpPr>
            <a:spLocks noGrp="1"/>
          </p:cNvSpPr>
          <p:nvPr>
            <p:ph type="ctrTitle"/>
          </p:nvPr>
        </p:nvSpPr>
        <p:spPr>
          <a:xfrm>
            <a:off x="1767718" y="578148"/>
            <a:ext cx="3910045" cy="490904"/>
          </a:xfrm>
        </p:spPr>
        <p:txBody>
          <a:bodyPr wrap="none">
            <a:spAutoFit/>
          </a:bodyPr>
          <a:lstStyle/>
          <a:p>
            <a:r>
              <a:rPr lang="ja-JP" altLang="en-US" sz="2800" dirty="0"/>
              <a:t>想定破堤</a:t>
            </a:r>
            <a:r>
              <a:rPr lang="en-US" altLang="ja-JP" sz="1050" dirty="0"/>
              <a:t>※</a:t>
            </a:r>
            <a:r>
              <a:rPr lang="ja-JP" altLang="en-US" sz="2800" dirty="0"/>
              <a:t>点を調べよう</a:t>
            </a:r>
          </a:p>
        </p:txBody>
      </p:sp>
      <p:sp>
        <p:nvSpPr>
          <p:cNvPr id="43" name="Title 1">
            <a:extLst>
              <a:ext uri="{FF2B5EF4-FFF2-40B4-BE49-F238E27FC236}">
                <a16:creationId xmlns:a16="http://schemas.microsoft.com/office/drawing/2014/main" id="{521CFAEE-66F8-C964-F67D-13C74C724E0D}"/>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sp>
        <p:nvSpPr>
          <p:cNvPr id="25" name="テキスト ボックス 24">
            <a:extLst>
              <a:ext uri="{FF2B5EF4-FFF2-40B4-BE49-F238E27FC236}">
                <a16:creationId xmlns:a16="http://schemas.microsoft.com/office/drawing/2014/main" id="{4B84315D-6A1F-44A0-9527-8FD94EDBBB7A}"/>
              </a:ext>
            </a:extLst>
          </p:cNvPr>
          <p:cNvSpPr txBox="1"/>
          <p:nvPr/>
        </p:nvSpPr>
        <p:spPr>
          <a:xfrm>
            <a:off x="5436096" y="1001126"/>
            <a:ext cx="5718838" cy="261610"/>
          </a:xfrm>
          <a:prstGeom prst="rect">
            <a:avLst/>
          </a:prstGeom>
          <a:noFill/>
        </p:spPr>
        <p:txBody>
          <a:bodyPr wrap="square" lIns="91440" tIns="45720" rIns="91440" bIns="45720" rtlCol="0" anchor="t">
            <a:spAutoFit/>
          </a:bodyPr>
          <a:lstStyle/>
          <a:p>
            <a:r>
              <a:rPr lang="ja-JP" altLang="en-US" sz="1100" b="1" dirty="0">
                <a:latin typeface="メイリオ" panose="020B0604030504040204" pitchFamily="50" charset="-128"/>
                <a:ea typeface="メイリオ" panose="020B0604030504040204" pitchFamily="50" charset="-128"/>
              </a:rPr>
              <a:t>破堤･･･堤防が壊れ、増水した川の水が流れ出すこと</a:t>
            </a:r>
            <a:endParaRPr lang="en-US" altLang="ja-JP" sz="1100" b="1" dirty="0">
              <a:latin typeface="メイリオ" panose="020B0604030504040204" pitchFamily="50" charset="-128"/>
              <a:ea typeface="メイリオ" panose="020B0604030504040204" pitchFamily="50" charset="-128"/>
            </a:endParaRPr>
          </a:p>
        </p:txBody>
      </p:sp>
      <p:pic>
        <p:nvPicPr>
          <p:cNvPr id="28" name="図 27" descr="マップ&#10;&#10;自動的に生成された説明">
            <a:extLst>
              <a:ext uri="{FF2B5EF4-FFF2-40B4-BE49-F238E27FC236}">
                <a16:creationId xmlns:a16="http://schemas.microsoft.com/office/drawing/2014/main" id="{FA42E423-DAB1-AAFE-3E65-DBB446FEE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3017" y="1429533"/>
            <a:ext cx="1117626" cy="2418824"/>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78F0222C-E5D6-51FF-806A-7CCB24C8D52A}"/>
              </a:ext>
            </a:extLst>
          </p:cNvPr>
          <p:cNvSpPr/>
          <p:nvPr/>
        </p:nvSpPr>
        <p:spPr>
          <a:xfrm>
            <a:off x="6893121" y="1533321"/>
            <a:ext cx="162591" cy="1817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4" name="図形グループ 61">
            <a:extLst>
              <a:ext uri="{FF2B5EF4-FFF2-40B4-BE49-F238E27FC236}">
                <a16:creationId xmlns:a16="http://schemas.microsoft.com/office/drawing/2014/main" id="{920615E2-EED5-99BB-C912-1F465418F378}"/>
              </a:ext>
            </a:extLst>
          </p:cNvPr>
          <p:cNvGrpSpPr/>
          <p:nvPr/>
        </p:nvGrpSpPr>
        <p:grpSpPr>
          <a:xfrm>
            <a:off x="6589053" y="1322564"/>
            <a:ext cx="296586" cy="293005"/>
            <a:chOff x="3546641" y="3995693"/>
            <a:chExt cx="296586" cy="293005"/>
          </a:xfrm>
        </p:grpSpPr>
        <p:sp>
          <p:nvSpPr>
            <p:cNvPr id="39" name="円/楕円 65">
              <a:extLst>
                <a:ext uri="{FF2B5EF4-FFF2-40B4-BE49-F238E27FC236}">
                  <a16:creationId xmlns:a16="http://schemas.microsoft.com/office/drawing/2014/main" id="{3B36034C-6A8E-009C-1701-34596D54F7A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68">
              <a:extLst>
                <a:ext uri="{FF2B5EF4-FFF2-40B4-BE49-F238E27FC236}">
                  <a16:creationId xmlns:a16="http://schemas.microsoft.com/office/drawing/2014/main" id="{54C1A441-F003-D361-23E3-168195A90F9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4" name="図 43" descr="グラフィカル ユーザー インターフェイス, アプリケーション&#10;&#10;自動的に生成された説明">
            <a:extLst>
              <a:ext uri="{FF2B5EF4-FFF2-40B4-BE49-F238E27FC236}">
                <a16:creationId xmlns:a16="http://schemas.microsoft.com/office/drawing/2014/main" id="{FCE95E0F-225C-0F2C-3719-4D7A89E57E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3209" y="1424504"/>
            <a:ext cx="1111000" cy="2404484"/>
          </a:xfrm>
          <a:prstGeom prst="rect">
            <a:avLst/>
          </a:prstGeom>
          <a:ln>
            <a:solidFill>
              <a:schemeClr val="tx1"/>
            </a:solidFill>
          </a:ln>
        </p:spPr>
      </p:pic>
      <p:sp>
        <p:nvSpPr>
          <p:cNvPr id="45" name="四角形: 角を丸くする 44">
            <a:extLst>
              <a:ext uri="{FF2B5EF4-FFF2-40B4-BE49-F238E27FC236}">
                <a16:creationId xmlns:a16="http://schemas.microsoft.com/office/drawing/2014/main" id="{B9E17583-DB5B-ED8F-9C45-379D456E0068}"/>
              </a:ext>
            </a:extLst>
          </p:cNvPr>
          <p:cNvSpPr/>
          <p:nvPr/>
        </p:nvSpPr>
        <p:spPr>
          <a:xfrm>
            <a:off x="5436096" y="2170348"/>
            <a:ext cx="875009"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6" name="図形グループ 69">
            <a:extLst>
              <a:ext uri="{FF2B5EF4-FFF2-40B4-BE49-F238E27FC236}">
                <a16:creationId xmlns:a16="http://schemas.microsoft.com/office/drawing/2014/main" id="{BA963F0E-2753-2BB8-2E35-5ACDBD3006E5}"/>
              </a:ext>
            </a:extLst>
          </p:cNvPr>
          <p:cNvGrpSpPr/>
          <p:nvPr/>
        </p:nvGrpSpPr>
        <p:grpSpPr>
          <a:xfrm>
            <a:off x="5187134" y="1919959"/>
            <a:ext cx="296587" cy="293005"/>
            <a:chOff x="2897417" y="3995693"/>
            <a:chExt cx="296587" cy="293005"/>
          </a:xfrm>
        </p:grpSpPr>
        <p:sp>
          <p:nvSpPr>
            <p:cNvPr id="48" name="円/楕円 70">
              <a:extLst>
                <a:ext uri="{FF2B5EF4-FFF2-40B4-BE49-F238E27FC236}">
                  <a16:creationId xmlns:a16="http://schemas.microsoft.com/office/drawing/2014/main" id="{F8B466B1-8636-1203-4839-3F389A0BB8A7}"/>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7094FE79-1EF8-FC71-541C-7E74F6FB523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52" name="四角形: 角を丸くする 51">
            <a:extLst>
              <a:ext uri="{FF2B5EF4-FFF2-40B4-BE49-F238E27FC236}">
                <a16:creationId xmlns:a16="http://schemas.microsoft.com/office/drawing/2014/main" id="{9E616180-A882-C20F-AC37-1BAB9041A1A9}"/>
              </a:ext>
            </a:extLst>
          </p:cNvPr>
          <p:cNvSpPr/>
          <p:nvPr/>
        </p:nvSpPr>
        <p:spPr>
          <a:xfrm>
            <a:off x="5351033" y="4418062"/>
            <a:ext cx="1073413" cy="1331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3" name="図形グループ 69">
            <a:extLst>
              <a:ext uri="{FF2B5EF4-FFF2-40B4-BE49-F238E27FC236}">
                <a16:creationId xmlns:a16="http://schemas.microsoft.com/office/drawing/2014/main" id="{276E391D-135C-B492-F474-7D570C1E6C6E}"/>
              </a:ext>
            </a:extLst>
          </p:cNvPr>
          <p:cNvGrpSpPr/>
          <p:nvPr/>
        </p:nvGrpSpPr>
        <p:grpSpPr>
          <a:xfrm>
            <a:off x="5404734" y="4584067"/>
            <a:ext cx="296586" cy="293005"/>
            <a:chOff x="4232441" y="3995693"/>
            <a:chExt cx="296586" cy="293005"/>
          </a:xfrm>
        </p:grpSpPr>
        <p:sp>
          <p:nvSpPr>
            <p:cNvPr id="54" name="円/楕円 70">
              <a:extLst>
                <a:ext uri="{FF2B5EF4-FFF2-40B4-BE49-F238E27FC236}">
                  <a16:creationId xmlns:a16="http://schemas.microsoft.com/office/drawing/2014/main" id="{FB3719E1-43A2-6487-034E-5F696CB44ED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71">
              <a:extLst>
                <a:ext uri="{FF2B5EF4-FFF2-40B4-BE49-F238E27FC236}">
                  <a16:creationId xmlns:a16="http://schemas.microsoft.com/office/drawing/2014/main" id="{3FB3A40C-3FFF-0AE4-03BC-FCEE2E6BDEDF}"/>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a:extLst>
              <a:ext uri="{FF2B5EF4-FFF2-40B4-BE49-F238E27FC236}">
                <a16:creationId xmlns:a16="http://schemas.microsoft.com/office/drawing/2014/main" id="{0A788A12-DF37-DA88-E060-66658DCB21AE}"/>
              </a:ext>
            </a:extLst>
          </p:cNvPr>
          <p:cNvSpPr txBox="1"/>
          <p:nvPr/>
        </p:nvSpPr>
        <p:spPr>
          <a:xfrm>
            <a:off x="510126" y="2435873"/>
            <a:ext cx="3413801" cy="3046988"/>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「浸水シミュレーションを確認する」をダブルタップ</a:t>
            </a: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画面左上の「</a:t>
            </a:r>
            <a:r>
              <a:rPr lang="ja-JP" altLang="en-US" b="1" dirty="0">
                <a:latin typeface="メイリオ" panose="020B0604030504040204" pitchFamily="50" charset="-128"/>
                <a:ea typeface="メイリオ" panose="020B0604030504040204" pitchFamily="50" charset="-128"/>
              </a:rPr>
              <a:t>三本線</a:t>
            </a:r>
            <a:r>
              <a:rPr lang="ja-JP" altLang="en-US" sz="1800" b="1" dirty="0">
                <a:latin typeface="メイリオ" panose="020B0604030504040204" pitchFamily="50" charset="-128"/>
                <a:ea typeface="メイリオ" panose="020B0604030504040204" pitchFamily="50" charset="-128"/>
              </a:rPr>
              <a:t>」をダブルタップ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pPr indent="-417600"/>
            <a:r>
              <a:rPr lang="ja-JP" altLang="en-US" sz="1800" b="1" dirty="0">
                <a:latin typeface="メイリオ" panose="020B0604030504040204" pitchFamily="50" charset="-128"/>
                <a:ea typeface="メイリオ" panose="020B0604030504040204" pitchFamily="50" charset="-128"/>
              </a:rPr>
              <a:t>検索用の枠を</a:t>
            </a:r>
            <a:r>
              <a:rPr lang="ja-JP" altLang="en-US" b="1" dirty="0">
                <a:latin typeface="Meiryo" charset="-128"/>
                <a:ea typeface="Meiryo" charset="-128"/>
                <a:cs typeface="Meiryo" charset="-128"/>
              </a:rPr>
              <a:t>ダブルタップ</a:t>
            </a:r>
            <a:endParaRPr kumimoji="1" lang="en-US" altLang="ja-JP" sz="2800" b="1" spc="-16" dirty="0">
              <a:solidFill>
                <a:srgbClr val="009650"/>
              </a:solidFill>
              <a:latin typeface="Meiryo" charset="-128"/>
              <a:ea typeface="Meiryo" charset="-128"/>
            </a:endParaRPr>
          </a:p>
          <a:p>
            <a:pPr indent="-417600"/>
            <a:endParaRPr lang="en-US" altLang="ja-JP" b="1" spc="-16" dirty="0">
              <a:latin typeface="メイリオ" panose="020B0604030504040204" pitchFamily="50" charset="-128"/>
              <a:ea typeface="メイリオ" panose="020B0604030504040204" pitchFamily="50" charset="-128"/>
            </a:endParaRPr>
          </a:p>
        </p:txBody>
      </p:sp>
      <p:sp>
        <p:nvSpPr>
          <p:cNvPr id="4" name="字幕 14">
            <a:extLst>
              <a:ext uri="{FF2B5EF4-FFF2-40B4-BE49-F238E27FC236}">
                <a16:creationId xmlns:a16="http://schemas.microsoft.com/office/drawing/2014/main" id="{04B868B6-BF6F-484D-B450-0F5BEFFE2CF4}"/>
              </a:ext>
            </a:extLst>
          </p:cNvPr>
          <p:cNvSpPr>
            <a:spLocks noGrp="1"/>
          </p:cNvSpPr>
          <p:nvPr>
            <p:ph type="subTitle" idx="1"/>
          </p:nvPr>
        </p:nvSpPr>
        <p:spPr>
          <a:xfrm>
            <a:off x="435796" y="1372262"/>
            <a:ext cx="4784276" cy="760594"/>
          </a:xfrm>
        </p:spPr>
        <p:txBody>
          <a:bodyPr vert="horz" lIns="91440" tIns="45720" rIns="91440" bIns="45720" rtlCol="0" anchor="t">
            <a:noAutofit/>
          </a:bodyPr>
          <a:lstStyle/>
          <a:p>
            <a:r>
              <a:rPr lang="ja-JP" altLang="en-US" sz="2200" dirty="0">
                <a:latin typeface="Meiryo"/>
                <a:ea typeface="Meiryo"/>
              </a:rPr>
              <a:t>浸水ナビを使って身近な場所の</a:t>
            </a:r>
            <a:endParaRPr lang="en-US" altLang="ja-JP" sz="2200" dirty="0">
              <a:latin typeface="Meiryo"/>
              <a:ea typeface="Meiryo"/>
            </a:endParaRPr>
          </a:p>
          <a:p>
            <a:r>
              <a:rPr lang="ja-JP" altLang="en-US" sz="2200" dirty="0">
                <a:latin typeface="Meiryo"/>
                <a:ea typeface="Meiryo"/>
              </a:rPr>
              <a:t>想定破堤点を確認してみましょう</a:t>
            </a:r>
          </a:p>
        </p:txBody>
      </p:sp>
    </p:spTree>
    <p:extLst>
      <p:ext uri="{BB962C8B-B14F-4D97-AF65-F5344CB8AC3E}">
        <p14:creationId xmlns:p14="http://schemas.microsoft.com/office/powerpoint/2010/main" val="293617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5270C8F2-8E06-98EC-A1DD-495735FD54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4695" y="1373990"/>
            <a:ext cx="1116884" cy="2417218"/>
          </a:xfrm>
          <a:prstGeom prst="rect">
            <a:avLst/>
          </a:prstGeom>
          <a:ln>
            <a:solidFill>
              <a:schemeClr val="tx1"/>
            </a:solidFill>
          </a:ln>
        </p:spPr>
      </p:pic>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8E2F1F9D-9AD2-20F6-B275-8578E7ACB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1591" y="1373637"/>
            <a:ext cx="1117048" cy="2417572"/>
          </a:xfrm>
          <a:prstGeom prst="rect">
            <a:avLst/>
          </a:prstGeom>
          <a:ln>
            <a:solidFill>
              <a:schemeClr val="tx1"/>
            </a:solidFill>
          </a:ln>
        </p:spPr>
      </p:pic>
      <p:pic>
        <p:nvPicPr>
          <p:cNvPr id="7" name="図 6" descr="マップ&#10;&#10;自動的に生成された説明">
            <a:extLst>
              <a:ext uri="{FF2B5EF4-FFF2-40B4-BE49-F238E27FC236}">
                <a16:creationId xmlns:a16="http://schemas.microsoft.com/office/drawing/2014/main" id="{412BAA43-4D74-A29F-D3E6-BEB90A2D4B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52688" y="3876370"/>
            <a:ext cx="1091599" cy="2362495"/>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3775393" cy="490904"/>
          </a:xfrm>
        </p:spPr>
        <p:txBody>
          <a:bodyPr wrap="none">
            <a:spAutoFit/>
          </a:bodyPr>
          <a:lstStyle/>
          <a:p>
            <a:r>
              <a:rPr lang="ja-JP" altLang="en-US" sz="2800" dirty="0"/>
              <a:t>想定破堤点を調べよう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endParaRPr lang="en-US" sz="3600" dirty="0"/>
          </a:p>
        </p:txBody>
      </p:sp>
      <p:sp>
        <p:nvSpPr>
          <p:cNvPr id="4" name="四角形: 角を丸くする 3">
            <a:extLst>
              <a:ext uri="{FF2B5EF4-FFF2-40B4-BE49-F238E27FC236}">
                <a16:creationId xmlns:a16="http://schemas.microsoft.com/office/drawing/2014/main" id="{93DEDBDC-B579-3839-CD44-0D7816E10E22}"/>
              </a:ext>
            </a:extLst>
          </p:cNvPr>
          <p:cNvSpPr/>
          <p:nvPr/>
        </p:nvSpPr>
        <p:spPr>
          <a:xfrm>
            <a:off x="5527801" y="1868659"/>
            <a:ext cx="1115204" cy="1402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リーフォーム 92">
            <a:extLst>
              <a:ext uri="{FF2B5EF4-FFF2-40B4-BE49-F238E27FC236}">
                <a16:creationId xmlns:a16="http://schemas.microsoft.com/office/drawing/2014/main" id="{2EA1BAF1-52BA-469C-B93C-269175D1098F}"/>
              </a:ext>
            </a:extLst>
          </p:cNvPr>
          <p:cNvSpPr/>
          <p:nvPr/>
        </p:nvSpPr>
        <p:spPr>
          <a:xfrm>
            <a:off x="5292080" y="1580031"/>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EA3FD345-F3CC-252D-D829-54B498545686}"/>
              </a:ext>
            </a:extLst>
          </p:cNvPr>
          <p:cNvSpPr/>
          <p:nvPr/>
        </p:nvSpPr>
        <p:spPr>
          <a:xfrm>
            <a:off x="7102513" y="2267347"/>
            <a:ext cx="1115204" cy="1275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リーフォーム 83">
            <a:extLst>
              <a:ext uri="{FF2B5EF4-FFF2-40B4-BE49-F238E27FC236}">
                <a16:creationId xmlns:a16="http://schemas.microsoft.com/office/drawing/2014/main" id="{5143E3E8-0B6B-88F0-00A2-A176FC14426E}"/>
              </a:ext>
            </a:extLst>
          </p:cNvPr>
          <p:cNvSpPr/>
          <p:nvPr/>
        </p:nvSpPr>
        <p:spPr>
          <a:xfrm>
            <a:off x="6874194" y="2038112"/>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図形グループ 20">
            <a:extLst>
              <a:ext uri="{FF2B5EF4-FFF2-40B4-BE49-F238E27FC236}">
                <a16:creationId xmlns:a16="http://schemas.microsoft.com/office/drawing/2014/main" id="{23FEB009-B491-776E-B898-FFA83323AEF9}"/>
              </a:ext>
            </a:extLst>
          </p:cNvPr>
          <p:cNvGrpSpPr/>
          <p:nvPr/>
        </p:nvGrpSpPr>
        <p:grpSpPr>
          <a:xfrm>
            <a:off x="5343814" y="4155684"/>
            <a:ext cx="296586" cy="293005"/>
            <a:chOff x="6801905" y="3995693"/>
            <a:chExt cx="296586" cy="293005"/>
          </a:xfrm>
        </p:grpSpPr>
        <p:sp>
          <p:nvSpPr>
            <p:cNvPr id="22" name="円/楕円 21">
              <a:extLst>
                <a:ext uri="{FF2B5EF4-FFF2-40B4-BE49-F238E27FC236}">
                  <a16:creationId xmlns:a16="http://schemas.microsoft.com/office/drawing/2014/main" id="{60519F56-2FDA-6E11-A942-A3C5684A316A}"/>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a:extLst>
                <a:ext uri="{FF2B5EF4-FFF2-40B4-BE49-F238E27FC236}">
                  <a16:creationId xmlns:a16="http://schemas.microsoft.com/office/drawing/2014/main" id="{43B38BB0-685E-FC1E-6F43-BB5FDE293A19}"/>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4" name="四角形: 角を丸くする 23">
            <a:extLst>
              <a:ext uri="{FF2B5EF4-FFF2-40B4-BE49-F238E27FC236}">
                <a16:creationId xmlns:a16="http://schemas.microsoft.com/office/drawing/2014/main" id="{B8ED92CC-91FB-AEA1-1495-4101C041751B}"/>
              </a:ext>
            </a:extLst>
          </p:cNvPr>
          <p:cNvSpPr/>
          <p:nvPr/>
        </p:nvSpPr>
        <p:spPr>
          <a:xfrm rot="1550813">
            <a:off x="5450678" y="4670867"/>
            <a:ext cx="1218260" cy="3112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BE720E3A-5BDC-4881-9483-528E923C81B4}"/>
              </a:ext>
            </a:extLst>
          </p:cNvPr>
          <p:cNvGrpSpPr/>
          <p:nvPr/>
        </p:nvGrpSpPr>
        <p:grpSpPr>
          <a:xfrm>
            <a:off x="6644287" y="3941449"/>
            <a:ext cx="1980218" cy="1116943"/>
            <a:chOff x="6665945" y="2466016"/>
            <a:chExt cx="1980218" cy="1116943"/>
          </a:xfrm>
        </p:grpSpPr>
        <p:sp>
          <p:nvSpPr>
            <p:cNvPr id="26" name="テキスト ボックス 25">
              <a:extLst>
                <a:ext uri="{FF2B5EF4-FFF2-40B4-BE49-F238E27FC236}">
                  <a16:creationId xmlns:a16="http://schemas.microsoft.com/office/drawing/2014/main" id="{41148C10-E2BF-45EC-9685-5F135B4F94D8}"/>
                </a:ext>
              </a:extLst>
            </p:cNvPr>
            <p:cNvSpPr txBox="1"/>
            <p:nvPr/>
          </p:nvSpPr>
          <p:spPr>
            <a:xfrm>
              <a:off x="6758082" y="2466016"/>
              <a:ext cx="1888081" cy="830997"/>
            </a:xfrm>
            <a:prstGeom prst="rect">
              <a:avLst/>
            </a:prstGeom>
            <a:noFill/>
            <a:ln w="28575">
              <a:solidFill>
                <a:srgbClr val="009650"/>
              </a:solidFill>
            </a:ln>
          </p:spPr>
          <p:txBody>
            <a:bodyPr wrap="square" lIns="91440" tIns="45720" rIns="91440" bIns="45720" rtlCol="0" anchor="t">
              <a:spAutoFit/>
            </a:bodyPr>
            <a:lstStyle/>
            <a:p>
              <a:r>
                <a:rPr lang="ja-JP" altLang="en-US" sz="1200" b="1" dirty="0">
                  <a:latin typeface="メイリオ" panose="020B0604030504040204" pitchFamily="50" charset="-128"/>
                  <a:ea typeface="メイリオ" panose="020B0604030504040204" pitchFamily="50" charset="-128"/>
                </a:rPr>
                <a:t>ここでは河川名で検索しているため、河川の想定破堤点が全て表示されています。</a:t>
              </a:r>
              <a:endParaRPr lang="en-US" altLang="ja-JP" sz="1200" b="1" dirty="0">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AA9FD677-A2F4-4203-ACC1-C8599B885B86}"/>
                </a:ext>
              </a:extLst>
            </p:cNvPr>
            <p:cNvGrpSpPr/>
            <p:nvPr/>
          </p:nvGrpSpPr>
          <p:grpSpPr>
            <a:xfrm>
              <a:off x="6665945" y="3311952"/>
              <a:ext cx="648072" cy="271007"/>
              <a:chOff x="6665945" y="3311952"/>
              <a:chExt cx="648072" cy="271007"/>
            </a:xfrm>
          </p:grpSpPr>
          <p:cxnSp>
            <p:nvCxnSpPr>
              <p:cNvPr id="12" name="直線コネクタ 11">
                <a:extLst>
                  <a:ext uri="{FF2B5EF4-FFF2-40B4-BE49-F238E27FC236}">
                    <a16:creationId xmlns:a16="http://schemas.microsoft.com/office/drawing/2014/main" id="{1B046541-4C33-4346-9F4B-08E5BA9E0499}"/>
                  </a:ext>
                </a:extLst>
              </p:cNvPr>
              <p:cNvCxnSpPr/>
              <p:nvPr/>
            </p:nvCxnSpPr>
            <p:spPr>
              <a:xfrm>
                <a:off x="6665945" y="3582959"/>
                <a:ext cx="648072"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D1C0C83-8019-421D-892F-FB917BD4833D}"/>
                  </a:ext>
                </a:extLst>
              </p:cNvPr>
              <p:cNvCxnSpPr>
                <a:cxnSpLocks/>
              </p:cNvCxnSpPr>
              <p:nvPr/>
            </p:nvCxnSpPr>
            <p:spPr>
              <a:xfrm flipV="1">
                <a:off x="7314017" y="3311952"/>
                <a:ext cx="0" cy="27023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grpSp>
      </p:grpSp>
      <p:pic>
        <p:nvPicPr>
          <p:cNvPr id="30" name="図 29">
            <a:extLst>
              <a:ext uri="{FF2B5EF4-FFF2-40B4-BE49-F238E27FC236}">
                <a16:creationId xmlns:a16="http://schemas.microsoft.com/office/drawing/2014/main" id="{6035D714-A6EA-40EE-9827-6E1223B31DA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12440">
            <a:off x="6349737" y="5091010"/>
            <a:ext cx="330674" cy="377274"/>
          </a:xfrm>
          <a:prstGeom prst="rect">
            <a:avLst/>
          </a:prstGeom>
        </p:spPr>
      </p:pic>
      <p:sp>
        <p:nvSpPr>
          <p:cNvPr id="31" name="テキスト ボックス 30">
            <a:extLst>
              <a:ext uri="{FF2B5EF4-FFF2-40B4-BE49-F238E27FC236}">
                <a16:creationId xmlns:a16="http://schemas.microsoft.com/office/drawing/2014/main" id="{E28FF990-4327-412A-89D5-C4589F0F97D6}"/>
              </a:ext>
            </a:extLst>
          </p:cNvPr>
          <p:cNvSpPr txBox="1"/>
          <p:nvPr/>
        </p:nvSpPr>
        <p:spPr>
          <a:xfrm>
            <a:off x="6793574" y="5242460"/>
            <a:ext cx="1745500" cy="830997"/>
          </a:xfrm>
          <a:prstGeom prst="rect">
            <a:avLst/>
          </a:prstGeom>
          <a:noFill/>
          <a:ln w="28575">
            <a:solidFill>
              <a:srgbClr val="009650"/>
            </a:solidFill>
          </a:ln>
        </p:spPr>
        <p:txBody>
          <a:bodyPr wrap="square" lIns="91440" tIns="45720" rIns="91440" bIns="45720" rtlCol="0" anchor="t">
            <a:spAutoFit/>
          </a:bodyPr>
          <a:lstStyle/>
          <a:p>
            <a:r>
              <a:rPr lang="ja-JP" altLang="en-US" sz="1200" b="1" dirty="0">
                <a:latin typeface="メイリオ" panose="020B0604030504040204" pitchFamily="50" charset="-128"/>
                <a:ea typeface="メイリオ" panose="020B0604030504040204" pitchFamily="50" charset="-128"/>
              </a:rPr>
              <a:t>二本の指で開いたり閉じたりすることで地図を拡大・縮小することが可能です。</a:t>
            </a:r>
            <a:endParaRPr lang="en-US" altLang="ja-JP" sz="1200" b="1" dirty="0">
              <a:latin typeface="メイリオ" panose="020B0604030504040204" pitchFamily="50" charset="-128"/>
              <a:ea typeface="メイリオ" panose="020B0604030504040204" pitchFamily="50" charset="-128"/>
            </a:endParaRPr>
          </a:p>
        </p:txBody>
      </p:sp>
      <p:cxnSp>
        <p:nvCxnSpPr>
          <p:cNvPr id="35" name="直線コネクタ 34">
            <a:extLst>
              <a:ext uri="{FF2B5EF4-FFF2-40B4-BE49-F238E27FC236}">
                <a16:creationId xmlns:a16="http://schemas.microsoft.com/office/drawing/2014/main" id="{4CB79475-5658-43C9-B00B-BE83A1F87F5F}"/>
              </a:ext>
            </a:extLst>
          </p:cNvPr>
          <p:cNvCxnSpPr>
            <a:cxnSpLocks/>
          </p:cNvCxnSpPr>
          <p:nvPr/>
        </p:nvCxnSpPr>
        <p:spPr>
          <a:xfrm flipH="1">
            <a:off x="6620469" y="5435487"/>
            <a:ext cx="184186"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D4952691-BCB3-AF4B-372C-41416A557231}"/>
              </a:ext>
            </a:extLst>
          </p:cNvPr>
          <p:cNvSpPr txBox="1"/>
          <p:nvPr/>
        </p:nvSpPr>
        <p:spPr>
          <a:xfrm>
            <a:off x="539552" y="2470244"/>
            <a:ext cx="3641561" cy="3046988"/>
          </a:xfrm>
          <a:prstGeom prst="rect">
            <a:avLst/>
          </a:prstGeom>
          <a:noFill/>
        </p:spPr>
        <p:txBody>
          <a:bodyPr wrap="square" rtlCol="0">
            <a:spAutoFit/>
          </a:bodyPr>
          <a:lstStyle/>
          <a:p>
            <a:r>
              <a:rPr lang="ja-JP" altLang="en-US" sz="2800" b="1" spc="-16" dirty="0">
                <a:solidFill>
                  <a:srgbClr val="009650"/>
                </a:solidFill>
                <a:latin typeface="Meiryo" charset="-128"/>
                <a:ea typeface="Meiryo" charset="-128"/>
              </a:rPr>
              <a:t>❹</a:t>
            </a:r>
            <a:endParaRPr lang="en-US" altLang="ja-JP" sz="2800" b="1" spc="-16" dirty="0">
              <a:solidFill>
                <a:srgbClr val="009650"/>
              </a:solidFill>
              <a:latin typeface="Meiryo" charset="-128"/>
              <a:ea typeface="Meiryo" charset="-128"/>
            </a:endParaRPr>
          </a:p>
          <a:p>
            <a:r>
              <a:rPr lang="ja-JP" altLang="en-US" b="1" dirty="0">
                <a:latin typeface="メイリオ" panose="020B0604030504040204" pitchFamily="50" charset="-128"/>
                <a:ea typeface="メイリオ" panose="020B0604030504040204" pitchFamily="50" charset="-128"/>
              </a:rPr>
              <a:t>「多摩川」と入力し</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「虫眼鏡マーク」をダブルタップ</a:t>
            </a:r>
            <a:endParaRPr lang="en-US" altLang="ja-JP"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検索結果</a:t>
            </a:r>
            <a:r>
              <a:rPr lang="ja-JP" altLang="en-US" b="1" dirty="0">
                <a:latin typeface="メイリオ" panose="020B0604030504040204" pitchFamily="50" charset="-128"/>
                <a:ea typeface="メイリオ" panose="020B0604030504040204" pitchFamily="50" charset="-128"/>
              </a:rPr>
              <a:t>の中から</a:t>
            </a:r>
            <a:r>
              <a:rPr lang="ja-JP" altLang="en-US" sz="1800" b="1" dirty="0">
                <a:latin typeface="メイリオ" panose="020B0604030504040204" pitchFamily="50" charset="-128"/>
                <a:ea typeface="メイリオ" panose="020B0604030504040204" pitchFamily="50" charset="-128"/>
              </a:rPr>
              <a:t>、</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調べたい場所の「表示」をダブルタップ</a:t>
            </a:r>
            <a:endParaRPr lang="en-US" altLang="ja-JP" b="1" dirty="0">
              <a:latin typeface="Meiryo" charset="-128"/>
              <a:ea typeface="Meiryo" charset="-128"/>
              <a:cs typeface="Meiryo" charset="-128"/>
            </a:endParaRPr>
          </a:p>
          <a:p>
            <a:r>
              <a:rPr lang="ja-JP" altLang="en-US" sz="2800" b="1" dirty="0">
                <a:solidFill>
                  <a:srgbClr val="009650"/>
                </a:solidFill>
                <a:latin typeface="Meiryo" charset="-128"/>
                <a:ea typeface="Meiryo" charset="-128"/>
                <a:cs typeface="Meiryo" charset="-128"/>
              </a:rPr>
              <a:t>❻</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想定破堤点が表示され</a:t>
            </a:r>
            <a:r>
              <a:rPr lang="ja-JP" altLang="en-US" b="1" dirty="0">
                <a:latin typeface="メイリオ" panose="020B0604030504040204" pitchFamily="50" charset="-128"/>
                <a:ea typeface="メイリオ" panose="020B0604030504040204" pitchFamily="50" charset="-128"/>
              </a:rPr>
              <a:t>ます</a:t>
            </a:r>
            <a:endParaRPr lang="en-US" altLang="ja-JP" b="1" dirty="0">
              <a:latin typeface="Meiryo" charset="-128"/>
              <a:ea typeface="Meiryo" charset="-128"/>
              <a:cs typeface="Meiryo" charset="-128"/>
            </a:endParaRPr>
          </a:p>
        </p:txBody>
      </p:sp>
      <p:sp>
        <p:nvSpPr>
          <p:cNvPr id="8" name="字幕 14">
            <a:extLst>
              <a:ext uri="{FF2B5EF4-FFF2-40B4-BE49-F238E27FC236}">
                <a16:creationId xmlns:a16="http://schemas.microsoft.com/office/drawing/2014/main" id="{FC258F7E-DF39-8C50-AAA2-4A02892B90E1}"/>
              </a:ext>
            </a:extLst>
          </p:cNvPr>
          <p:cNvSpPr>
            <a:spLocks noGrp="1"/>
          </p:cNvSpPr>
          <p:nvPr>
            <p:ph type="subTitle" idx="1"/>
          </p:nvPr>
        </p:nvSpPr>
        <p:spPr>
          <a:xfrm>
            <a:off x="435796" y="1372262"/>
            <a:ext cx="4784276" cy="760594"/>
          </a:xfrm>
        </p:spPr>
        <p:txBody>
          <a:bodyPr vert="horz" lIns="91440" tIns="45720" rIns="91440" bIns="45720" rtlCol="0" anchor="t">
            <a:noAutofit/>
          </a:bodyPr>
          <a:lstStyle/>
          <a:p>
            <a:r>
              <a:rPr lang="ja-JP" altLang="en-US" sz="2200" dirty="0">
                <a:latin typeface="Meiryo"/>
                <a:ea typeface="Meiryo"/>
              </a:rPr>
              <a:t>浸水ナビを使って身近な場所の</a:t>
            </a:r>
            <a:endParaRPr lang="en-US" altLang="ja-JP" sz="2200" dirty="0">
              <a:latin typeface="Meiryo"/>
              <a:ea typeface="Meiryo"/>
            </a:endParaRPr>
          </a:p>
          <a:p>
            <a:r>
              <a:rPr lang="ja-JP" altLang="en-US" sz="2200" dirty="0">
                <a:latin typeface="Meiryo"/>
                <a:ea typeface="Meiryo"/>
              </a:rPr>
              <a:t>想定破堤点を確認してみましょう</a:t>
            </a:r>
          </a:p>
        </p:txBody>
      </p:sp>
    </p:spTree>
    <p:extLst>
      <p:ext uri="{BB962C8B-B14F-4D97-AF65-F5344CB8AC3E}">
        <p14:creationId xmlns:p14="http://schemas.microsoft.com/office/powerpoint/2010/main" val="40797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マップ&#10;&#10;自動的に生成された説明">
            <a:extLst>
              <a:ext uri="{FF2B5EF4-FFF2-40B4-BE49-F238E27FC236}">
                <a16:creationId xmlns:a16="http://schemas.microsoft.com/office/drawing/2014/main" id="{66BB53DB-329C-8253-8C22-21B429E30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2824" y="1386347"/>
            <a:ext cx="1121040" cy="2426211"/>
          </a:xfrm>
          <a:prstGeom prst="rect">
            <a:avLst/>
          </a:prstGeom>
          <a:ln>
            <a:solidFill>
              <a:schemeClr val="tx1"/>
            </a:solidFill>
          </a:ln>
        </p:spPr>
      </p:pic>
      <p:pic>
        <p:nvPicPr>
          <p:cNvPr id="51" name="図 50" descr="テーブル&#10;&#10;自動的に生成された説明">
            <a:extLst>
              <a:ext uri="{FF2B5EF4-FFF2-40B4-BE49-F238E27FC236}">
                <a16:creationId xmlns:a16="http://schemas.microsoft.com/office/drawing/2014/main" id="{37995703-4CB2-20F7-B11A-6AF582D18D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824" y="3882993"/>
            <a:ext cx="1121040" cy="2426211"/>
          </a:xfrm>
          <a:prstGeom prst="rect">
            <a:avLst/>
          </a:prstGeom>
          <a:ln>
            <a:solidFill>
              <a:schemeClr val="tx1"/>
            </a:solidFill>
          </a:ln>
        </p:spPr>
      </p:pic>
      <p:pic>
        <p:nvPicPr>
          <p:cNvPr id="52" name="図 51" descr="グラフィカル ユーザー インターフェイス, アプリケーション&#10;&#10;中程度の精度で自動的に生成された説明">
            <a:extLst>
              <a:ext uri="{FF2B5EF4-FFF2-40B4-BE49-F238E27FC236}">
                <a16:creationId xmlns:a16="http://schemas.microsoft.com/office/drawing/2014/main" id="{129E4A1F-27EF-E18A-4300-AB3D8DD0D5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4601" y="1378498"/>
            <a:ext cx="1121755" cy="2427759"/>
          </a:xfrm>
          <a:prstGeom prst="rect">
            <a:avLst/>
          </a:prstGeom>
          <a:ln>
            <a:solidFill>
              <a:schemeClr val="tx1"/>
            </a:solidFill>
          </a:ln>
        </p:spPr>
      </p:pic>
      <p:pic>
        <p:nvPicPr>
          <p:cNvPr id="53" name="図 52" descr="テーブル&#10;&#10;低い精度で自動的に生成された説明">
            <a:extLst>
              <a:ext uri="{FF2B5EF4-FFF2-40B4-BE49-F238E27FC236}">
                <a16:creationId xmlns:a16="http://schemas.microsoft.com/office/drawing/2014/main" id="{3F964FFB-D3B6-FD71-E240-F4662C791F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4543" y="3881121"/>
            <a:ext cx="1120667" cy="2425406"/>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3416320" cy="490904"/>
          </a:xfrm>
        </p:spPr>
        <p:txBody>
          <a:bodyPr wrap="none">
            <a:spAutoFit/>
          </a:bodyPr>
          <a:lstStyle/>
          <a:p>
            <a:r>
              <a:rPr lang="ja-JP" altLang="en-US" sz="2800" dirty="0"/>
              <a:t>浸水想定を調べよう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8" name="四角形: 角を丸くする 7">
            <a:extLst>
              <a:ext uri="{FF2B5EF4-FFF2-40B4-BE49-F238E27FC236}">
                <a16:creationId xmlns:a16="http://schemas.microsoft.com/office/drawing/2014/main" id="{A0B244B8-15ED-3E7F-6F14-4DFEFC757752}"/>
              </a:ext>
            </a:extLst>
          </p:cNvPr>
          <p:cNvSpPr/>
          <p:nvPr/>
        </p:nvSpPr>
        <p:spPr>
          <a:xfrm>
            <a:off x="5702824" y="1514106"/>
            <a:ext cx="161836" cy="162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図形グループ 69">
            <a:extLst>
              <a:ext uri="{FF2B5EF4-FFF2-40B4-BE49-F238E27FC236}">
                <a16:creationId xmlns:a16="http://schemas.microsoft.com/office/drawing/2014/main" id="{FB217C59-1506-F929-AA22-604E7BA3B0DF}"/>
              </a:ext>
            </a:extLst>
          </p:cNvPr>
          <p:cNvGrpSpPr/>
          <p:nvPr/>
        </p:nvGrpSpPr>
        <p:grpSpPr>
          <a:xfrm>
            <a:off x="5444337" y="1276272"/>
            <a:ext cx="296587" cy="293005"/>
            <a:chOff x="2897417" y="3995693"/>
            <a:chExt cx="296587" cy="293005"/>
          </a:xfrm>
        </p:grpSpPr>
        <p:sp>
          <p:nvSpPr>
            <p:cNvPr id="29" name="円/楕円 70">
              <a:extLst>
                <a:ext uri="{FF2B5EF4-FFF2-40B4-BE49-F238E27FC236}">
                  <a16:creationId xmlns:a16="http://schemas.microsoft.com/office/drawing/2014/main" id="{D7B0AA05-FC73-DC14-97FC-221DA6A808FD}"/>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21D1FBE-AE13-6239-8D49-34855E79CB0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4" name="四角形: 角を丸くする 33">
            <a:extLst>
              <a:ext uri="{FF2B5EF4-FFF2-40B4-BE49-F238E27FC236}">
                <a16:creationId xmlns:a16="http://schemas.microsoft.com/office/drawing/2014/main" id="{1318A79C-9872-1022-0B1B-1AD826E6C58B}"/>
              </a:ext>
            </a:extLst>
          </p:cNvPr>
          <p:cNvSpPr/>
          <p:nvPr/>
        </p:nvSpPr>
        <p:spPr>
          <a:xfrm>
            <a:off x="5696190" y="5293121"/>
            <a:ext cx="1120667" cy="1470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図形グループ 69">
            <a:extLst>
              <a:ext uri="{FF2B5EF4-FFF2-40B4-BE49-F238E27FC236}">
                <a16:creationId xmlns:a16="http://schemas.microsoft.com/office/drawing/2014/main" id="{238C887E-FF75-EA29-98DA-36379500C1E0}"/>
              </a:ext>
            </a:extLst>
          </p:cNvPr>
          <p:cNvGrpSpPr/>
          <p:nvPr/>
        </p:nvGrpSpPr>
        <p:grpSpPr>
          <a:xfrm>
            <a:off x="5444851" y="5077478"/>
            <a:ext cx="296586" cy="293005"/>
            <a:chOff x="4232441" y="3995693"/>
            <a:chExt cx="296586" cy="293005"/>
          </a:xfrm>
        </p:grpSpPr>
        <p:sp>
          <p:nvSpPr>
            <p:cNvPr id="45" name="円/楕円 70">
              <a:extLst>
                <a:ext uri="{FF2B5EF4-FFF2-40B4-BE49-F238E27FC236}">
                  <a16:creationId xmlns:a16="http://schemas.microsoft.com/office/drawing/2014/main" id="{A25431C1-2ECB-A69C-D596-9388F6C94687}"/>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71">
              <a:extLst>
                <a:ext uri="{FF2B5EF4-FFF2-40B4-BE49-F238E27FC236}">
                  <a16:creationId xmlns:a16="http://schemas.microsoft.com/office/drawing/2014/main" id="{4B2E9CBF-BDA2-BF75-5E56-84D1C2A1F28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字幕 47">
            <a:extLst>
              <a:ext uri="{FF2B5EF4-FFF2-40B4-BE49-F238E27FC236}">
                <a16:creationId xmlns:a16="http://schemas.microsoft.com/office/drawing/2014/main" id="{336BAA41-3B53-8FBB-B0B0-4DD27089E6AE}"/>
              </a:ext>
            </a:extLst>
          </p:cNvPr>
          <p:cNvSpPr>
            <a:spLocks noGrp="1"/>
          </p:cNvSpPr>
          <p:nvPr>
            <p:ph type="subTitle" idx="1"/>
          </p:nvPr>
        </p:nvSpPr>
        <p:spPr>
          <a:xfrm>
            <a:off x="507804" y="1340768"/>
            <a:ext cx="4784276" cy="668474"/>
          </a:xfrm>
        </p:spPr>
        <p:txBody>
          <a:bodyPr>
            <a:noAutofit/>
          </a:bodyPr>
          <a:lstStyle/>
          <a:p>
            <a:r>
              <a:rPr lang="ja-JP" altLang="en-US" sz="2000" dirty="0">
                <a:latin typeface="Meiryo"/>
                <a:ea typeface="Meiryo"/>
              </a:rPr>
              <a:t>調べた想定破堤点が破堤した場合の</a:t>
            </a:r>
            <a:endParaRPr lang="en-US" altLang="ja-JP" sz="2000" dirty="0">
              <a:latin typeface="Meiryo"/>
              <a:ea typeface="Meiryo"/>
            </a:endParaRPr>
          </a:p>
          <a:p>
            <a:r>
              <a:rPr lang="ja-JP" altLang="en-US" sz="2000" dirty="0">
                <a:latin typeface="Meiryo"/>
                <a:ea typeface="Meiryo"/>
              </a:rPr>
              <a:t>浸水想定を確認してみましょう。</a:t>
            </a:r>
          </a:p>
        </p:txBody>
      </p:sp>
      <p:sp>
        <p:nvSpPr>
          <p:cNvPr id="49" name="テキスト ボックス 48">
            <a:extLst>
              <a:ext uri="{FF2B5EF4-FFF2-40B4-BE49-F238E27FC236}">
                <a16:creationId xmlns:a16="http://schemas.microsoft.com/office/drawing/2014/main" id="{3D62F5D7-2D4A-C6E9-B11F-2E2402A68440}"/>
              </a:ext>
            </a:extLst>
          </p:cNvPr>
          <p:cNvSpPr txBox="1"/>
          <p:nvPr/>
        </p:nvSpPr>
        <p:spPr>
          <a:xfrm>
            <a:off x="421566" y="2061423"/>
            <a:ext cx="4078426" cy="3754874"/>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破堤点を表示した状態で画面左上の「三本線」をダブルタップ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画面を下から上にスクロールする</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pPr indent="-417600"/>
            <a:r>
              <a:rPr lang="ja-JP" altLang="en-US" sz="1800" b="1" dirty="0">
                <a:latin typeface="メイリオ" panose="020B0604030504040204" pitchFamily="50" charset="-128"/>
                <a:ea typeface="メイリオ" panose="020B0604030504040204" pitchFamily="50" charset="-128"/>
              </a:rPr>
              <a:t>破堤点リストの中から浸水想定を</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1800" b="1" dirty="0">
                <a:latin typeface="メイリオ" panose="020B0604030504040204" pitchFamily="50" charset="-128"/>
                <a:ea typeface="メイリオ" panose="020B0604030504040204" pitchFamily="50" charset="-128"/>
              </a:rPr>
              <a:t>見たい破堤点をダブルタップ</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2800" b="1" spc="-16" dirty="0">
                <a:solidFill>
                  <a:srgbClr val="009650"/>
                </a:solidFill>
                <a:latin typeface="Meiryo" charset="-128"/>
                <a:ea typeface="Meiryo" charset="-128"/>
              </a:rPr>
              <a:t>❹</a:t>
            </a:r>
            <a:endParaRPr lang="en-US" altLang="ja-JP" sz="2800" b="1" spc="-16" dirty="0">
              <a:solidFill>
                <a:srgbClr val="009650"/>
              </a:solidFill>
              <a:latin typeface="Meiryo" charset="-128"/>
              <a:ea typeface="Meiryo" charset="-128"/>
            </a:endParaRPr>
          </a:p>
          <a:p>
            <a:r>
              <a:rPr lang="ja-JP" altLang="en-US" sz="1800" b="1" dirty="0">
                <a:latin typeface="メイリオ" panose="020B0604030504040204" pitchFamily="50" charset="-128"/>
                <a:ea typeface="メイリオ" panose="020B0604030504040204" pitchFamily="50" charset="-128"/>
              </a:rPr>
              <a:t>青いチェックマークが入ったのを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確認して上から下にスクロールする</a:t>
            </a:r>
            <a:endParaRPr lang="en-US" altLang="ja-JP" sz="1800" b="1" dirty="0">
              <a:latin typeface="メイリオ" panose="020B0604030504040204" pitchFamily="50" charset="-128"/>
              <a:ea typeface="メイリオ" panose="020B0604030504040204" pitchFamily="50" charset="-128"/>
            </a:endParaRPr>
          </a:p>
        </p:txBody>
      </p:sp>
      <p:grpSp>
        <p:nvGrpSpPr>
          <p:cNvPr id="54" name="図形グループ 61">
            <a:extLst>
              <a:ext uri="{FF2B5EF4-FFF2-40B4-BE49-F238E27FC236}">
                <a16:creationId xmlns:a16="http://schemas.microsoft.com/office/drawing/2014/main" id="{64450A35-6A7C-E630-EC71-3A904992501B}"/>
              </a:ext>
            </a:extLst>
          </p:cNvPr>
          <p:cNvGrpSpPr/>
          <p:nvPr/>
        </p:nvGrpSpPr>
        <p:grpSpPr>
          <a:xfrm>
            <a:off x="7380312" y="1988840"/>
            <a:ext cx="296586" cy="293005"/>
            <a:chOff x="3546641" y="3995693"/>
            <a:chExt cx="296586" cy="293005"/>
          </a:xfrm>
        </p:grpSpPr>
        <p:sp>
          <p:nvSpPr>
            <p:cNvPr id="55" name="円/楕円 65">
              <a:extLst>
                <a:ext uri="{FF2B5EF4-FFF2-40B4-BE49-F238E27FC236}">
                  <a16:creationId xmlns:a16="http://schemas.microsoft.com/office/drawing/2014/main" id="{93107886-3746-9A79-844B-BDEEB04F3169}"/>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68">
              <a:extLst>
                <a:ext uri="{FF2B5EF4-FFF2-40B4-BE49-F238E27FC236}">
                  <a16:creationId xmlns:a16="http://schemas.microsoft.com/office/drawing/2014/main" id="{1FF7D9A7-6163-CDD5-F45B-5073DA739F49}"/>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矢印: 下 56">
            <a:extLst>
              <a:ext uri="{FF2B5EF4-FFF2-40B4-BE49-F238E27FC236}">
                <a16:creationId xmlns:a16="http://schemas.microsoft.com/office/drawing/2014/main" id="{C76AA16B-D4A7-3B79-16D8-F0FA593C0B43}"/>
              </a:ext>
            </a:extLst>
          </p:cNvPr>
          <p:cNvSpPr/>
          <p:nvPr/>
        </p:nvSpPr>
        <p:spPr>
          <a:xfrm rot="10800000">
            <a:off x="7511964" y="2135343"/>
            <a:ext cx="648072" cy="897671"/>
          </a:xfrm>
          <a:prstGeom prst="down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四角形: 角を丸くする 57">
            <a:extLst>
              <a:ext uri="{FF2B5EF4-FFF2-40B4-BE49-F238E27FC236}">
                <a16:creationId xmlns:a16="http://schemas.microsoft.com/office/drawing/2014/main" id="{FAC20384-4AC4-E00B-76CE-ED55DCA18799}"/>
              </a:ext>
            </a:extLst>
          </p:cNvPr>
          <p:cNvSpPr/>
          <p:nvPr/>
        </p:nvSpPr>
        <p:spPr>
          <a:xfrm>
            <a:off x="7310377" y="5281788"/>
            <a:ext cx="179605" cy="1697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フリーフォーム 92">
            <a:extLst>
              <a:ext uri="{FF2B5EF4-FFF2-40B4-BE49-F238E27FC236}">
                <a16:creationId xmlns:a16="http://schemas.microsoft.com/office/drawing/2014/main" id="{B42FD2B9-6EC0-0752-0130-79A3D8D28C55}"/>
              </a:ext>
            </a:extLst>
          </p:cNvPr>
          <p:cNvSpPr/>
          <p:nvPr/>
        </p:nvSpPr>
        <p:spPr>
          <a:xfrm>
            <a:off x="7034638" y="4913919"/>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下 59">
            <a:extLst>
              <a:ext uri="{FF2B5EF4-FFF2-40B4-BE49-F238E27FC236}">
                <a16:creationId xmlns:a16="http://schemas.microsoft.com/office/drawing/2014/main" id="{16FB5E01-FCE2-937B-50BD-815370CE9177}"/>
              </a:ext>
            </a:extLst>
          </p:cNvPr>
          <p:cNvSpPr/>
          <p:nvPr/>
        </p:nvSpPr>
        <p:spPr>
          <a:xfrm>
            <a:off x="7524328" y="4691569"/>
            <a:ext cx="648072" cy="897671"/>
          </a:xfrm>
          <a:prstGeom prst="down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4959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B87721FE-2C6E-A222-B11A-1C2AA66B518E}"/>
              </a:ext>
            </a:extLst>
          </p:cNvPr>
          <p:cNvPicPr>
            <a:picLocks noChangeAspect="1"/>
          </p:cNvPicPr>
          <p:nvPr/>
        </p:nvPicPr>
        <p:blipFill>
          <a:blip r:embed="rId3"/>
          <a:stretch>
            <a:fillRect/>
          </a:stretch>
        </p:blipFill>
        <p:spPr>
          <a:xfrm>
            <a:off x="7266787" y="3880180"/>
            <a:ext cx="1122753" cy="2434060"/>
          </a:xfrm>
          <a:prstGeom prst="rect">
            <a:avLst/>
          </a:prstGeom>
          <a:ln>
            <a:solidFill>
              <a:schemeClr val="tx1"/>
            </a:solidFill>
          </a:ln>
        </p:spPr>
      </p:pic>
      <p:pic>
        <p:nvPicPr>
          <p:cNvPr id="54" name="図 53">
            <a:extLst>
              <a:ext uri="{FF2B5EF4-FFF2-40B4-BE49-F238E27FC236}">
                <a16:creationId xmlns:a16="http://schemas.microsoft.com/office/drawing/2014/main" id="{58C31B7B-B069-4C08-7DA1-BF9EF91FF1A0}"/>
              </a:ext>
            </a:extLst>
          </p:cNvPr>
          <p:cNvPicPr>
            <a:picLocks noChangeAspect="1"/>
          </p:cNvPicPr>
          <p:nvPr/>
        </p:nvPicPr>
        <p:blipFill>
          <a:blip r:embed="rId4"/>
          <a:stretch>
            <a:fillRect/>
          </a:stretch>
        </p:blipFill>
        <p:spPr>
          <a:xfrm>
            <a:off x="5702824" y="3881121"/>
            <a:ext cx="1122754" cy="2434061"/>
          </a:xfrm>
          <a:prstGeom prst="rect">
            <a:avLst/>
          </a:prstGeom>
          <a:ln>
            <a:solidFill>
              <a:schemeClr val="tx1"/>
            </a:solidFill>
          </a:ln>
        </p:spPr>
      </p:pic>
      <p:pic>
        <p:nvPicPr>
          <p:cNvPr id="20" name="図 19" descr="マップ&#10;&#10;自動的に生成された説明">
            <a:extLst>
              <a:ext uri="{FF2B5EF4-FFF2-40B4-BE49-F238E27FC236}">
                <a16:creationId xmlns:a16="http://schemas.microsoft.com/office/drawing/2014/main" id="{022612D6-033F-7EB3-9ACB-1DEF5264F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3230" y="1378499"/>
            <a:ext cx="1124666" cy="2434060"/>
          </a:xfrm>
          <a:prstGeom prst="rect">
            <a:avLst/>
          </a:prstGeom>
          <a:ln>
            <a:solidFill>
              <a:schemeClr val="tx1"/>
            </a:solidFill>
          </a:ln>
        </p:spPr>
      </p:pic>
      <p:pic>
        <p:nvPicPr>
          <p:cNvPr id="19" name="図 18" descr="グラフィカル ユーザー インターフェイス, アプリケーション&#10;&#10;中程度の精度で自動的に生成された説明">
            <a:extLst>
              <a:ext uri="{FF2B5EF4-FFF2-40B4-BE49-F238E27FC236}">
                <a16:creationId xmlns:a16="http://schemas.microsoft.com/office/drawing/2014/main" id="{8CE5B3D1-B009-BC79-B1DF-037D33A008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98964" y="1378499"/>
            <a:ext cx="1124666" cy="2434060"/>
          </a:xfrm>
          <a:prstGeom prst="rect">
            <a:avLst/>
          </a:prstGeom>
          <a:ln>
            <a:solidFill>
              <a:schemeClr val="tx1"/>
            </a:solidFill>
          </a:ln>
        </p:spPr>
      </p:pic>
      <p:sp>
        <p:nvSpPr>
          <p:cNvPr id="13" name="タイトル 1">
            <a:extLst>
              <a:ext uri="{FF2B5EF4-FFF2-40B4-BE49-F238E27FC236}">
                <a16:creationId xmlns:a16="http://schemas.microsoft.com/office/drawing/2014/main" id="{46EDC410-9776-C872-DA33-7D2A909D220F}"/>
              </a:ext>
            </a:extLst>
          </p:cNvPr>
          <p:cNvSpPr>
            <a:spLocks noGrp="1"/>
          </p:cNvSpPr>
          <p:nvPr>
            <p:ph type="ctrTitle"/>
          </p:nvPr>
        </p:nvSpPr>
        <p:spPr>
          <a:xfrm>
            <a:off x="1767718" y="578148"/>
            <a:ext cx="3416320" cy="490904"/>
          </a:xfrm>
        </p:spPr>
        <p:txBody>
          <a:bodyPr wrap="none">
            <a:spAutoFit/>
          </a:bodyPr>
          <a:lstStyle/>
          <a:p>
            <a:r>
              <a:rPr lang="ja-JP" altLang="en-US" sz="2800" dirty="0"/>
              <a:t>浸水想定を調べよう</a:t>
            </a:r>
          </a:p>
        </p:txBody>
      </p:sp>
      <p:sp>
        <p:nvSpPr>
          <p:cNvPr id="14" name="Title 1">
            <a:extLst>
              <a:ext uri="{FF2B5EF4-FFF2-40B4-BE49-F238E27FC236}">
                <a16:creationId xmlns:a16="http://schemas.microsoft.com/office/drawing/2014/main" id="{583A6F1D-A656-C221-32B7-1A97C0F6E905}"/>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10" name="字幕 47">
            <a:extLst>
              <a:ext uri="{FF2B5EF4-FFF2-40B4-BE49-F238E27FC236}">
                <a16:creationId xmlns:a16="http://schemas.microsoft.com/office/drawing/2014/main" id="{00F074C0-EE21-7CD3-3448-180D335BFB19}"/>
              </a:ext>
            </a:extLst>
          </p:cNvPr>
          <p:cNvSpPr>
            <a:spLocks noGrp="1"/>
          </p:cNvSpPr>
          <p:nvPr>
            <p:ph type="subTitle" idx="1"/>
          </p:nvPr>
        </p:nvSpPr>
        <p:spPr>
          <a:xfrm>
            <a:off x="507804" y="1340768"/>
            <a:ext cx="4784276" cy="668474"/>
          </a:xfrm>
        </p:spPr>
        <p:txBody>
          <a:bodyPr>
            <a:noAutofit/>
          </a:bodyPr>
          <a:lstStyle/>
          <a:p>
            <a:r>
              <a:rPr lang="ja-JP" altLang="en-US" sz="2000" dirty="0">
                <a:latin typeface="Meiryo"/>
                <a:ea typeface="Meiryo"/>
              </a:rPr>
              <a:t>調べた想定破堤点が破堤した場合の</a:t>
            </a:r>
            <a:endParaRPr lang="en-US" altLang="ja-JP" sz="2000" dirty="0">
              <a:latin typeface="Meiryo"/>
              <a:ea typeface="Meiryo"/>
            </a:endParaRPr>
          </a:p>
          <a:p>
            <a:r>
              <a:rPr lang="ja-JP" altLang="en-US" sz="2000" dirty="0">
                <a:latin typeface="Meiryo"/>
                <a:ea typeface="Meiryo"/>
              </a:rPr>
              <a:t>浸水想定を確認してみましょう。</a:t>
            </a:r>
          </a:p>
        </p:txBody>
      </p:sp>
      <p:sp>
        <p:nvSpPr>
          <p:cNvPr id="12" name="テキスト ボックス 11">
            <a:extLst>
              <a:ext uri="{FF2B5EF4-FFF2-40B4-BE49-F238E27FC236}">
                <a16:creationId xmlns:a16="http://schemas.microsoft.com/office/drawing/2014/main" id="{C81C87E1-83B9-FD07-8F83-039CBC3C508B}"/>
              </a:ext>
            </a:extLst>
          </p:cNvPr>
          <p:cNvSpPr txBox="1"/>
          <p:nvPr/>
        </p:nvSpPr>
        <p:spPr>
          <a:xfrm>
            <a:off x="421566" y="2061423"/>
            <a:ext cx="5281258" cy="4031873"/>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画面左上の「バツ印」をダブルタップ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❻</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浸水想定がグラデーションで</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表示されます</a:t>
            </a:r>
          </a:p>
          <a:p>
            <a:r>
              <a:rPr lang="en-US" altLang="ja-JP" sz="1800" b="1" dirty="0">
                <a:solidFill>
                  <a:srgbClr val="009650"/>
                </a:solidFill>
                <a:latin typeface="メイリオ" panose="020B0604030504040204" pitchFamily="50" charset="-128"/>
                <a:ea typeface="メイリオ" panose="020B0604030504040204" pitchFamily="50" charset="-128"/>
              </a:rPr>
              <a:t>※</a:t>
            </a:r>
            <a:r>
              <a:rPr lang="ja-JP" altLang="en-US" sz="1800" b="1" dirty="0">
                <a:solidFill>
                  <a:srgbClr val="009650"/>
                </a:solidFill>
                <a:latin typeface="メイリオ" panose="020B0604030504040204" pitchFamily="50" charset="-128"/>
                <a:ea typeface="メイリオ" panose="020B0604030504040204" pitchFamily="50" charset="-128"/>
              </a:rPr>
              <a:t>色が赤いほど水深が深い</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➐</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地図上で破堤点を直接ダブルタップ</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1800" b="1" dirty="0">
                <a:latin typeface="メイリオ" panose="020B0604030504040204" pitchFamily="50" charset="-128"/>
                <a:ea typeface="メイリオ" panose="020B0604030504040204" pitchFamily="50" charset="-128"/>
              </a:rPr>
              <a:t>することでも浸水想定を見ることができます</a:t>
            </a:r>
            <a:endParaRPr lang="en-US" altLang="ja-JP" sz="1800" b="1" dirty="0">
              <a:latin typeface="メイリオ" panose="020B0604030504040204" pitchFamily="50" charset="-128"/>
              <a:ea typeface="メイリオ" panose="020B0604030504040204" pitchFamily="50" charset="-128"/>
            </a:endParaRPr>
          </a:p>
          <a:p>
            <a:pPr indent="-417600"/>
            <a:r>
              <a:rPr lang="ja-JP" altLang="en-US" sz="2800" b="1" spc="-16" dirty="0">
                <a:solidFill>
                  <a:srgbClr val="009650"/>
                </a:solidFill>
                <a:latin typeface="Meiryo" charset="-128"/>
                <a:ea typeface="Meiryo" charset="-128"/>
              </a:rPr>
              <a:t>➑</a:t>
            </a:r>
            <a:endParaRPr lang="en-US" altLang="ja-JP" sz="2800" b="1" spc="-16" dirty="0">
              <a:solidFill>
                <a:srgbClr val="009650"/>
              </a:solidFill>
              <a:latin typeface="Meiryo" charset="-128"/>
              <a:ea typeface="Meiryo" charset="-128"/>
            </a:endParaRPr>
          </a:p>
          <a:p>
            <a:pPr indent="-417600"/>
            <a:r>
              <a:rPr lang="ja-JP" altLang="en-US" sz="1800" b="1" dirty="0">
                <a:latin typeface="メイリオ" panose="020B0604030504040204" pitchFamily="50" charset="-128"/>
                <a:ea typeface="メイリオ" panose="020B0604030504040204" pitchFamily="50" charset="-128"/>
              </a:rPr>
              <a:t>浸水想定を表示した状態で地図上をダブルタップするとその地点の水深を画像で確認できます</a:t>
            </a:r>
            <a:endParaRPr lang="en-US" altLang="ja-JP" sz="1800" b="1" dirty="0">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532FF736-F46D-1F72-5B37-9533448599A6}"/>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12440">
            <a:off x="7647718" y="5337331"/>
            <a:ext cx="473301" cy="540000"/>
          </a:xfrm>
          <a:prstGeom prst="rect">
            <a:avLst/>
          </a:prstGeom>
        </p:spPr>
      </p:pic>
      <p:sp>
        <p:nvSpPr>
          <p:cNvPr id="30" name="楕円 29">
            <a:extLst>
              <a:ext uri="{FF2B5EF4-FFF2-40B4-BE49-F238E27FC236}">
                <a16:creationId xmlns:a16="http://schemas.microsoft.com/office/drawing/2014/main" id="{B69DED4C-44E9-E8D6-1E11-1A3B65DFDCE8}"/>
              </a:ext>
            </a:extLst>
          </p:cNvPr>
          <p:cNvSpPr/>
          <p:nvPr/>
        </p:nvSpPr>
        <p:spPr>
          <a:xfrm>
            <a:off x="7524328" y="5013176"/>
            <a:ext cx="360040" cy="391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四角形: 角を丸くする 35">
            <a:extLst>
              <a:ext uri="{FF2B5EF4-FFF2-40B4-BE49-F238E27FC236}">
                <a16:creationId xmlns:a16="http://schemas.microsoft.com/office/drawing/2014/main" id="{9B894643-B9CB-8FE3-E171-DF1BDA919580}"/>
              </a:ext>
            </a:extLst>
          </p:cNvPr>
          <p:cNvSpPr/>
          <p:nvPr/>
        </p:nvSpPr>
        <p:spPr>
          <a:xfrm>
            <a:off x="7798808" y="4090025"/>
            <a:ext cx="583567" cy="8322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3" name="図 52">
            <a:extLst>
              <a:ext uri="{FF2B5EF4-FFF2-40B4-BE49-F238E27FC236}">
                <a16:creationId xmlns:a16="http://schemas.microsoft.com/office/drawing/2014/main" id="{B2FABC2D-E352-9564-B6D8-9545FC815CD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12440">
            <a:off x="6181535" y="5151149"/>
            <a:ext cx="473301" cy="540000"/>
          </a:xfrm>
          <a:prstGeom prst="rect">
            <a:avLst/>
          </a:prstGeom>
        </p:spPr>
      </p:pic>
      <p:sp>
        <p:nvSpPr>
          <p:cNvPr id="51" name="楕円 50">
            <a:extLst>
              <a:ext uri="{FF2B5EF4-FFF2-40B4-BE49-F238E27FC236}">
                <a16:creationId xmlns:a16="http://schemas.microsoft.com/office/drawing/2014/main" id="{D4FA8F29-1152-10A1-7674-2602481B7CAF}"/>
              </a:ext>
            </a:extLst>
          </p:cNvPr>
          <p:cNvSpPr/>
          <p:nvPr/>
        </p:nvSpPr>
        <p:spPr>
          <a:xfrm>
            <a:off x="6105240" y="4922293"/>
            <a:ext cx="360040" cy="391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四角形: 角を丸くする 62">
            <a:extLst>
              <a:ext uri="{FF2B5EF4-FFF2-40B4-BE49-F238E27FC236}">
                <a16:creationId xmlns:a16="http://schemas.microsoft.com/office/drawing/2014/main" id="{FE10B1CD-C1C2-0BAF-ED8E-F43E52854EEE}"/>
              </a:ext>
            </a:extLst>
          </p:cNvPr>
          <p:cNvSpPr/>
          <p:nvPr/>
        </p:nvSpPr>
        <p:spPr>
          <a:xfrm>
            <a:off x="5677237" y="1595139"/>
            <a:ext cx="246217" cy="205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フリーフォーム 83">
            <a:extLst>
              <a:ext uri="{FF2B5EF4-FFF2-40B4-BE49-F238E27FC236}">
                <a16:creationId xmlns:a16="http://schemas.microsoft.com/office/drawing/2014/main" id="{6DFDB58B-260D-954D-5826-9DD873617619}"/>
              </a:ext>
            </a:extLst>
          </p:cNvPr>
          <p:cNvSpPr/>
          <p:nvPr/>
        </p:nvSpPr>
        <p:spPr>
          <a:xfrm>
            <a:off x="5464018" y="1380057"/>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図形グループ 20">
            <a:extLst>
              <a:ext uri="{FF2B5EF4-FFF2-40B4-BE49-F238E27FC236}">
                <a16:creationId xmlns:a16="http://schemas.microsoft.com/office/drawing/2014/main" id="{D9A0972E-2051-147A-EC7E-D0A05ACD20AE}"/>
              </a:ext>
            </a:extLst>
          </p:cNvPr>
          <p:cNvGrpSpPr/>
          <p:nvPr/>
        </p:nvGrpSpPr>
        <p:grpSpPr>
          <a:xfrm>
            <a:off x="7058576" y="1473364"/>
            <a:ext cx="296586" cy="293005"/>
            <a:chOff x="6801905" y="3995693"/>
            <a:chExt cx="296586" cy="293005"/>
          </a:xfrm>
        </p:grpSpPr>
        <p:sp>
          <p:nvSpPr>
            <p:cNvPr id="68" name="円/楕円 21">
              <a:extLst>
                <a:ext uri="{FF2B5EF4-FFF2-40B4-BE49-F238E27FC236}">
                  <a16:creationId xmlns:a16="http://schemas.microsoft.com/office/drawing/2014/main" id="{B38F283A-F009-B31E-518C-91C15C7A4738}"/>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22">
              <a:extLst>
                <a:ext uri="{FF2B5EF4-FFF2-40B4-BE49-F238E27FC236}">
                  <a16:creationId xmlns:a16="http://schemas.microsoft.com/office/drawing/2014/main" id="{A94D2213-5A6D-3525-5D97-B0E9D1986421}"/>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四角形: 角を丸くする 66">
            <a:extLst>
              <a:ext uri="{FF2B5EF4-FFF2-40B4-BE49-F238E27FC236}">
                <a16:creationId xmlns:a16="http://schemas.microsoft.com/office/drawing/2014/main" id="{3A15C374-D605-2EDA-7912-85FB78A68A79}"/>
              </a:ext>
            </a:extLst>
          </p:cNvPr>
          <p:cNvSpPr/>
          <p:nvPr/>
        </p:nvSpPr>
        <p:spPr>
          <a:xfrm>
            <a:off x="7273230" y="1673062"/>
            <a:ext cx="1109145" cy="16878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46311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713A5A09-6A2C-3335-E98B-4DBC127816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2155" y="3938837"/>
            <a:ext cx="1117627" cy="2418827"/>
          </a:xfrm>
          <a:prstGeom prst="rect">
            <a:avLst/>
          </a:prstGeom>
          <a:ln>
            <a:solidFill>
              <a:schemeClr val="tx1"/>
            </a:solidFill>
          </a:ln>
        </p:spPr>
      </p:pic>
      <p:pic>
        <p:nvPicPr>
          <p:cNvPr id="29" name="図 28" descr="マップ&#10;&#10;自動的に生成された説明">
            <a:extLst>
              <a:ext uri="{FF2B5EF4-FFF2-40B4-BE49-F238E27FC236}">
                <a16:creationId xmlns:a16="http://schemas.microsoft.com/office/drawing/2014/main" id="{7A372D1B-93FE-77B6-85B7-BBCEEB2AAF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0838" y="1432929"/>
            <a:ext cx="1117627" cy="2418827"/>
          </a:xfrm>
          <a:prstGeom prst="rect">
            <a:avLst/>
          </a:prstGeom>
          <a:ln>
            <a:solidFill>
              <a:schemeClr val="tx1"/>
            </a:solidFill>
          </a:ln>
        </p:spPr>
      </p:pic>
      <p:pic>
        <p:nvPicPr>
          <p:cNvPr id="49" name="図 48" descr="マップ&#10;&#10;自動的に生成された説明">
            <a:extLst>
              <a:ext uri="{FF2B5EF4-FFF2-40B4-BE49-F238E27FC236}">
                <a16:creationId xmlns:a16="http://schemas.microsoft.com/office/drawing/2014/main" id="{7C9AE099-A749-B7A2-098A-3CFE4C8BF8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14787" y="1423801"/>
            <a:ext cx="1117626" cy="2418824"/>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4493538" cy="490904"/>
          </a:xfrm>
        </p:spPr>
        <p:txBody>
          <a:bodyPr wrap="none">
            <a:spAutoFit/>
          </a:bodyPr>
          <a:lstStyle/>
          <a:p>
            <a:r>
              <a:rPr lang="ja-JP" altLang="en-US" sz="2800" dirty="0"/>
              <a:t>河川の水位情報を調べよう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3-D</a:t>
            </a:r>
            <a:endParaRPr lang="en-US" sz="3600" dirty="0"/>
          </a:p>
        </p:txBody>
      </p:sp>
      <p:sp>
        <p:nvSpPr>
          <p:cNvPr id="33" name="四角形: 角を丸くする 32">
            <a:extLst>
              <a:ext uri="{FF2B5EF4-FFF2-40B4-BE49-F238E27FC236}">
                <a16:creationId xmlns:a16="http://schemas.microsoft.com/office/drawing/2014/main" id="{E2327CEE-E2E8-85AF-CE46-D0CAEC4345E8}"/>
              </a:ext>
            </a:extLst>
          </p:cNvPr>
          <p:cNvSpPr/>
          <p:nvPr/>
        </p:nvSpPr>
        <p:spPr>
          <a:xfrm>
            <a:off x="5799580" y="2461484"/>
            <a:ext cx="220107" cy="2331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図形グループ 69">
            <a:extLst>
              <a:ext uri="{FF2B5EF4-FFF2-40B4-BE49-F238E27FC236}">
                <a16:creationId xmlns:a16="http://schemas.microsoft.com/office/drawing/2014/main" id="{3D4A6562-4D16-49FC-7E8B-9A77355282A8}"/>
              </a:ext>
            </a:extLst>
          </p:cNvPr>
          <p:cNvGrpSpPr/>
          <p:nvPr/>
        </p:nvGrpSpPr>
        <p:grpSpPr>
          <a:xfrm>
            <a:off x="5538227" y="2202647"/>
            <a:ext cx="296587" cy="293005"/>
            <a:chOff x="2897417" y="3995693"/>
            <a:chExt cx="296587" cy="293005"/>
          </a:xfrm>
        </p:grpSpPr>
        <p:sp>
          <p:nvSpPr>
            <p:cNvPr id="37" name="円/楕円 70">
              <a:extLst>
                <a:ext uri="{FF2B5EF4-FFF2-40B4-BE49-F238E27FC236}">
                  <a16:creationId xmlns:a16="http://schemas.microsoft.com/office/drawing/2014/main" id="{0C6C69D7-0147-11C2-6A03-61676B70826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9DD53234-A5F2-9876-82E8-90B02AEC8874}"/>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42" name="四角形: 角を丸くする 41">
            <a:extLst>
              <a:ext uri="{FF2B5EF4-FFF2-40B4-BE49-F238E27FC236}">
                <a16:creationId xmlns:a16="http://schemas.microsoft.com/office/drawing/2014/main" id="{A41ACFAA-FDD8-ECF1-7B92-8AFD88674182}"/>
              </a:ext>
            </a:extLst>
          </p:cNvPr>
          <p:cNvSpPr/>
          <p:nvPr/>
        </p:nvSpPr>
        <p:spPr>
          <a:xfrm>
            <a:off x="5351033" y="5030427"/>
            <a:ext cx="1108749" cy="10921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図形グループ 61">
            <a:extLst>
              <a:ext uri="{FF2B5EF4-FFF2-40B4-BE49-F238E27FC236}">
                <a16:creationId xmlns:a16="http://schemas.microsoft.com/office/drawing/2014/main" id="{8FFEFAAB-A35F-7BB3-A606-4F49456614A1}"/>
              </a:ext>
            </a:extLst>
          </p:cNvPr>
          <p:cNvGrpSpPr/>
          <p:nvPr/>
        </p:nvGrpSpPr>
        <p:grpSpPr>
          <a:xfrm>
            <a:off x="7548542" y="2023845"/>
            <a:ext cx="296586" cy="293005"/>
            <a:chOff x="3546641" y="3995693"/>
            <a:chExt cx="296586" cy="293005"/>
          </a:xfrm>
        </p:grpSpPr>
        <p:sp>
          <p:nvSpPr>
            <p:cNvPr id="40" name="円/楕円 65">
              <a:extLst>
                <a:ext uri="{FF2B5EF4-FFF2-40B4-BE49-F238E27FC236}">
                  <a16:creationId xmlns:a16="http://schemas.microsoft.com/office/drawing/2014/main" id="{415AB9C7-DB86-7B50-D22C-DDD651ADA7CA}"/>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68">
              <a:extLst>
                <a:ext uri="{FF2B5EF4-FFF2-40B4-BE49-F238E27FC236}">
                  <a16:creationId xmlns:a16="http://schemas.microsoft.com/office/drawing/2014/main" id="{4357459D-A75B-5032-2B18-B8FEA7F252F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四角形: 角を丸くする 49">
            <a:extLst>
              <a:ext uri="{FF2B5EF4-FFF2-40B4-BE49-F238E27FC236}">
                <a16:creationId xmlns:a16="http://schemas.microsoft.com/office/drawing/2014/main" id="{C43E559A-BEDD-B15A-4AEC-F5DE5CE98890}"/>
              </a:ext>
            </a:extLst>
          </p:cNvPr>
          <p:cNvSpPr/>
          <p:nvPr/>
        </p:nvSpPr>
        <p:spPr>
          <a:xfrm>
            <a:off x="7216301" y="2334666"/>
            <a:ext cx="480534" cy="2197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26FCDC41-BE41-FB6F-1517-19A1DF73DFCB}"/>
              </a:ext>
            </a:extLst>
          </p:cNvPr>
          <p:cNvSpPr txBox="1"/>
          <p:nvPr/>
        </p:nvSpPr>
        <p:spPr>
          <a:xfrm>
            <a:off x="6767532" y="4203321"/>
            <a:ext cx="1732684" cy="1600438"/>
          </a:xfrm>
          <a:prstGeom prst="rect">
            <a:avLst/>
          </a:prstGeom>
          <a:noFill/>
          <a:ln w="28575">
            <a:solidFill>
              <a:srgbClr val="009650"/>
            </a:solidFill>
          </a:ln>
        </p:spPr>
        <p:txBody>
          <a:bodyPr wrap="square" lIns="91440" tIns="45720" rIns="91440" bIns="45720" rtlCol="0" anchor="t">
            <a:spAutoFit/>
          </a:bodyPr>
          <a:lstStyle/>
          <a:p>
            <a:r>
              <a:rPr lang="ja-JP" altLang="en-US" sz="1400" b="1" dirty="0">
                <a:latin typeface="メイリオ" panose="020B0604030504040204" pitchFamily="50" charset="-128"/>
                <a:ea typeface="メイリオ" panose="020B0604030504040204" pitchFamily="50" charset="-128"/>
              </a:rPr>
              <a:t>ここでは現在の水位状況のほか、水位の変化をグラフで確認したり、カメラで実際の様子を確認したりすることができます</a:t>
            </a:r>
            <a:endParaRPr lang="en-US" altLang="ja-JP" sz="1400" b="1" dirty="0">
              <a:latin typeface="メイリオ" panose="020B0604030504040204" pitchFamily="50" charset="-128"/>
              <a:ea typeface="メイリオ" panose="020B0604030504040204" pitchFamily="50" charset="-128"/>
            </a:endParaRPr>
          </a:p>
        </p:txBody>
      </p:sp>
      <p:cxnSp>
        <p:nvCxnSpPr>
          <p:cNvPr id="12" name="直線コネクタ 11">
            <a:extLst>
              <a:ext uri="{FF2B5EF4-FFF2-40B4-BE49-F238E27FC236}">
                <a16:creationId xmlns:a16="http://schemas.microsoft.com/office/drawing/2014/main" id="{C7788079-205F-D840-8F19-D6D3AB960725}"/>
              </a:ext>
            </a:extLst>
          </p:cNvPr>
          <p:cNvCxnSpPr>
            <a:cxnSpLocks/>
            <a:stCxn id="42" idx="3"/>
          </p:cNvCxnSpPr>
          <p:nvPr/>
        </p:nvCxnSpPr>
        <p:spPr>
          <a:xfrm>
            <a:off x="6459782" y="5576524"/>
            <a:ext cx="30775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grpSp>
        <p:nvGrpSpPr>
          <p:cNvPr id="24" name="図形グループ 69">
            <a:extLst>
              <a:ext uri="{FF2B5EF4-FFF2-40B4-BE49-F238E27FC236}">
                <a16:creationId xmlns:a16="http://schemas.microsoft.com/office/drawing/2014/main" id="{F264C068-3CA6-739A-E76B-182C72937485}"/>
              </a:ext>
            </a:extLst>
          </p:cNvPr>
          <p:cNvGrpSpPr/>
          <p:nvPr/>
        </p:nvGrpSpPr>
        <p:grpSpPr>
          <a:xfrm>
            <a:off x="5404734" y="4584067"/>
            <a:ext cx="296586" cy="293005"/>
            <a:chOff x="4232441" y="3995693"/>
            <a:chExt cx="296586" cy="293005"/>
          </a:xfrm>
        </p:grpSpPr>
        <p:sp>
          <p:nvSpPr>
            <p:cNvPr id="26" name="円/楕円 70">
              <a:extLst>
                <a:ext uri="{FF2B5EF4-FFF2-40B4-BE49-F238E27FC236}">
                  <a16:creationId xmlns:a16="http://schemas.microsoft.com/office/drawing/2014/main" id="{0E8F320A-AE54-733C-8973-6E7C01F46344}"/>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71">
              <a:extLst>
                <a:ext uri="{FF2B5EF4-FFF2-40B4-BE49-F238E27FC236}">
                  <a16:creationId xmlns:a16="http://schemas.microsoft.com/office/drawing/2014/main" id="{4EDB43CF-0F41-DFA6-BFEE-E4E2E139440D}"/>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字幕 51">
            <a:extLst>
              <a:ext uri="{FF2B5EF4-FFF2-40B4-BE49-F238E27FC236}">
                <a16:creationId xmlns:a16="http://schemas.microsoft.com/office/drawing/2014/main" id="{23D55A6A-4F09-E001-06BF-10DC061377C5}"/>
              </a:ext>
            </a:extLst>
          </p:cNvPr>
          <p:cNvSpPr>
            <a:spLocks noGrp="1"/>
          </p:cNvSpPr>
          <p:nvPr>
            <p:ph type="subTitle" idx="1"/>
          </p:nvPr>
        </p:nvSpPr>
        <p:spPr>
          <a:xfrm>
            <a:off x="467544" y="1459133"/>
            <a:ext cx="4843229" cy="711215"/>
          </a:xfrm>
        </p:spPr>
        <p:txBody>
          <a:bodyPr>
            <a:normAutofit lnSpcReduction="10000"/>
          </a:bodyPr>
          <a:lstStyle/>
          <a:p>
            <a:r>
              <a:rPr lang="ja-JP" altLang="en-US" sz="2400" dirty="0">
                <a:latin typeface="Meiryo"/>
                <a:ea typeface="Meiryo"/>
              </a:rPr>
              <a:t>ここまで調べてきた河川の現在の水位情報を確認してみましょう</a:t>
            </a:r>
          </a:p>
          <a:p>
            <a:endParaRPr lang="ja-JP" altLang="en-US" dirty="0"/>
          </a:p>
        </p:txBody>
      </p:sp>
      <p:sp>
        <p:nvSpPr>
          <p:cNvPr id="55" name="テキスト ボックス 54">
            <a:extLst>
              <a:ext uri="{FF2B5EF4-FFF2-40B4-BE49-F238E27FC236}">
                <a16:creationId xmlns:a16="http://schemas.microsoft.com/office/drawing/2014/main" id="{D027EF73-DB9C-4AA6-786C-E70283558049}"/>
              </a:ext>
            </a:extLst>
          </p:cNvPr>
          <p:cNvSpPr txBox="1"/>
          <p:nvPr/>
        </p:nvSpPr>
        <p:spPr>
          <a:xfrm>
            <a:off x="421566" y="2470244"/>
            <a:ext cx="4078426" cy="3046988"/>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確認したい破堤点をダブルタップ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表示される青文字</a:t>
            </a:r>
            <a:r>
              <a:rPr lang="ja-JP" altLang="en-US" sz="1800" b="1" dirty="0">
                <a:solidFill>
                  <a:srgbClr val="009650"/>
                </a:solidFill>
                <a:latin typeface="メイリオ" panose="020B0604030504040204" pitchFamily="50" charset="-128"/>
                <a:ea typeface="メイリオ" panose="020B0604030504040204" pitchFamily="50" charset="-128"/>
              </a:rPr>
              <a:t>「現在の水位状況（川の防災情報へリンク）」</a:t>
            </a:r>
            <a:r>
              <a:rPr lang="ja-JP" altLang="en-US" sz="1800" b="1" dirty="0">
                <a:latin typeface="メイリオ" panose="020B0604030504040204" pitchFamily="50" charset="-128"/>
                <a:ea typeface="メイリオ" panose="020B0604030504040204" pitchFamily="50" charset="-128"/>
              </a:rPr>
              <a:t>を</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pPr indent="-417600"/>
            <a:r>
              <a:rPr lang="ja-JP" altLang="en-US" sz="1800" b="1" dirty="0">
                <a:latin typeface="メイリオ" panose="020B0604030504040204" pitchFamily="50" charset="-128"/>
                <a:ea typeface="メイリオ" panose="020B0604030504040204" pitchFamily="50" charset="-128"/>
              </a:rPr>
              <a:t>画面が切り替わり現在の水位が確認</a:t>
            </a:r>
          </a:p>
          <a:p>
            <a:pPr indent="-417600"/>
            <a:r>
              <a:rPr lang="ja-JP" altLang="en-US" sz="1800" b="1" dirty="0">
                <a:latin typeface="メイリオ" panose="020B0604030504040204" pitchFamily="50" charset="-128"/>
                <a:ea typeface="メイリオ" panose="020B0604030504040204" pitchFamily="50" charset="-128"/>
              </a:rPr>
              <a:t>できれば完了</a:t>
            </a:r>
          </a:p>
        </p:txBody>
      </p:sp>
    </p:spTree>
    <p:extLst>
      <p:ext uri="{BB962C8B-B14F-4D97-AF65-F5344CB8AC3E}">
        <p14:creationId xmlns:p14="http://schemas.microsoft.com/office/powerpoint/2010/main" val="418545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よくあるご質問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t>
            </a:r>
            <a:r>
              <a:rPr lang="en-US" sz="3600" dirty="0"/>
              <a:t>-</a:t>
            </a:r>
            <a:r>
              <a:rPr lang="en-US" altLang="ja-JP" sz="3600" dirty="0"/>
              <a:t>E</a:t>
            </a:r>
            <a:endParaRPr lang="en-US" sz="3600" dirty="0"/>
          </a:p>
        </p:txBody>
      </p:sp>
      <p:sp>
        <p:nvSpPr>
          <p:cNvPr id="8" name="テキスト ボックス 7">
            <a:extLst>
              <a:ext uri="{FF2B5EF4-FFF2-40B4-BE49-F238E27FC236}">
                <a16:creationId xmlns:a16="http://schemas.microsoft.com/office/drawing/2014/main" id="{31409954-B360-166B-F8AD-A13DB1F640EA}"/>
              </a:ext>
            </a:extLst>
          </p:cNvPr>
          <p:cNvSpPr txBox="1"/>
          <p:nvPr/>
        </p:nvSpPr>
        <p:spPr>
          <a:xfrm>
            <a:off x="577296" y="1351508"/>
            <a:ext cx="7989408" cy="4154984"/>
          </a:xfrm>
          <a:prstGeom prst="rect">
            <a:avLst/>
          </a:prstGeom>
          <a:noFill/>
        </p:spPr>
        <p:txBody>
          <a:bodyPr wrap="square">
            <a:spAutoFit/>
          </a:bodyPr>
          <a:lstStyle/>
          <a:p>
            <a:pPr marL="417513" indent="-327025"/>
            <a:r>
              <a:rPr lang="ja-JP" altLang="en-US" sz="2400" b="1" dirty="0">
                <a:latin typeface="Meiryo" charset="-128"/>
                <a:ea typeface="Meiryo" charset="-128"/>
                <a:cs typeface="Meiryo" charset="-128"/>
              </a:rPr>
              <a:t>〇住んでいる市区町村から配布されたハザードマップとは異なる情報が表示されます。どちらが正しいでしょうか？</a:t>
            </a:r>
            <a:endParaRPr lang="en-US" altLang="ja-JP" sz="2400" b="1" dirty="0">
              <a:latin typeface="メイリオ" panose="020B0604030504040204" pitchFamily="50" charset="-128"/>
              <a:ea typeface="メイリオ" panose="020B0604030504040204" pitchFamily="50" charset="-128"/>
              <a:cs typeface="Meiryo" charset="-128"/>
            </a:endParaRPr>
          </a:p>
          <a:p>
            <a:pPr indent="-417600"/>
            <a:endParaRPr lang="en-US" altLang="ja-JP" sz="2400" b="1" dirty="0">
              <a:latin typeface="メイリオ" panose="020B0604030504040204" pitchFamily="50" charset="-128"/>
              <a:ea typeface="メイリオ" panose="020B0604030504040204" pitchFamily="50" charset="-128"/>
              <a:cs typeface="Meiryo" charset="-128"/>
            </a:endParaRPr>
          </a:p>
          <a:p>
            <a:pPr marL="417513" indent="-835025"/>
            <a:r>
              <a:rPr lang="ja-JP" altLang="en-US" sz="2400" b="1" dirty="0">
                <a:latin typeface="メイリオ" panose="020B0604030504040204" pitchFamily="50" charset="-128"/>
                <a:ea typeface="メイリオ" panose="020B0604030504040204" pitchFamily="50" charset="-128"/>
                <a:cs typeface="Meiryo" charset="-128"/>
              </a:rPr>
              <a:t>⇒「浸水ナビ」は、国や都道府県の機関が作成した浸水シミュレーションの結果をまとめたウェブサイトですが、</a:t>
            </a:r>
            <a:r>
              <a:rPr lang="ja-JP" altLang="en-US" sz="2400" b="1" dirty="0">
                <a:solidFill>
                  <a:srgbClr val="009650"/>
                </a:solidFill>
                <a:latin typeface="メイリオ" panose="020B0604030504040204" pitchFamily="50" charset="-128"/>
                <a:ea typeface="メイリオ" panose="020B0604030504040204" pitchFamily="50" charset="-128"/>
                <a:cs typeface="Meiryo" charset="-128"/>
              </a:rPr>
              <a:t>最新の情報ではない可能性</a:t>
            </a:r>
            <a:r>
              <a:rPr lang="ja-JP" altLang="en-US" sz="2400" b="1" dirty="0">
                <a:latin typeface="メイリオ" panose="020B0604030504040204" pitchFamily="50" charset="-128"/>
                <a:ea typeface="メイリオ" panose="020B0604030504040204" pitchFamily="50" charset="-128"/>
                <a:cs typeface="Meiryo" charset="-128"/>
              </a:rPr>
              <a:t>があります。</a:t>
            </a:r>
            <a:endParaRPr lang="en-US" altLang="ja-JP" sz="2400" b="1" dirty="0">
              <a:latin typeface="メイリオ" panose="020B0604030504040204" pitchFamily="50" charset="-128"/>
              <a:ea typeface="メイリオ" panose="020B0604030504040204" pitchFamily="50" charset="-128"/>
              <a:cs typeface="Meiryo" charset="-128"/>
            </a:endParaRPr>
          </a:p>
          <a:p>
            <a:pPr indent="-417600"/>
            <a:endParaRPr lang="en-US" altLang="ja-JP" sz="2400" b="1" dirty="0">
              <a:latin typeface="メイリオ" panose="020B0604030504040204" pitchFamily="50" charset="-128"/>
              <a:ea typeface="メイリオ" panose="020B0604030504040204" pitchFamily="50" charset="-128"/>
              <a:cs typeface="Meiryo" charset="-128"/>
            </a:endParaRPr>
          </a:p>
          <a:p>
            <a:pPr marL="417513" indent="-835025"/>
            <a:r>
              <a:rPr lang="ja-JP" altLang="en-US" sz="2400" b="1" dirty="0">
                <a:latin typeface="メイリオ" panose="020B0604030504040204" pitchFamily="50" charset="-128"/>
                <a:ea typeface="メイリオ" panose="020B0604030504040204" pitchFamily="50" charset="-128"/>
                <a:cs typeface="Meiryo" charset="-128"/>
              </a:rPr>
              <a:t>⇒ 洪水のリスクに関する最新かつ詳細な情報については、必ず、</a:t>
            </a:r>
            <a:r>
              <a:rPr lang="ja-JP" altLang="en-US" sz="2400" b="1" dirty="0">
                <a:solidFill>
                  <a:srgbClr val="009650"/>
                </a:solidFill>
                <a:latin typeface="メイリオ" panose="020B0604030504040204" pitchFamily="50" charset="-128"/>
                <a:ea typeface="メイリオ" panose="020B0604030504040204" pitchFamily="50" charset="-128"/>
                <a:cs typeface="Meiryo" charset="-128"/>
              </a:rPr>
              <a:t>市</a:t>
            </a:r>
            <a:r>
              <a:rPr lang="ja-JP" altLang="en-US" sz="2400" b="1" dirty="0">
                <a:solidFill>
                  <a:srgbClr val="009650"/>
                </a:solidFill>
                <a:latin typeface="Meiryo" charset="-128"/>
                <a:ea typeface="Meiryo" charset="-128"/>
                <a:cs typeface="Meiryo" charset="-128"/>
              </a:rPr>
              <a:t>区</a:t>
            </a:r>
            <a:r>
              <a:rPr lang="ja-JP" altLang="en-US" sz="2400" b="1" dirty="0">
                <a:solidFill>
                  <a:srgbClr val="009650"/>
                </a:solidFill>
                <a:latin typeface="メイリオ" panose="020B0604030504040204" pitchFamily="50" charset="-128"/>
                <a:ea typeface="メイリオ" panose="020B0604030504040204" pitchFamily="50" charset="-128"/>
                <a:cs typeface="Meiryo" charset="-128"/>
              </a:rPr>
              <a:t>町村が作成するハザードマップをご確認ください。</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pic>
        <p:nvPicPr>
          <p:cNvPr id="6" name="図 5">
            <a:extLst>
              <a:ext uri="{FF2B5EF4-FFF2-40B4-BE49-F238E27FC236}">
                <a16:creationId xmlns:a16="http://schemas.microsoft.com/office/drawing/2014/main" id="{9597D270-10D5-46C8-9430-C9DA2813CD72}"/>
              </a:ext>
            </a:extLst>
          </p:cNvPr>
          <p:cNvPicPr>
            <a:picLocks noChangeAspect="1"/>
          </p:cNvPicPr>
          <p:nvPr/>
        </p:nvPicPr>
        <p:blipFill>
          <a:blip r:embed="rId3"/>
          <a:stretch>
            <a:fillRect/>
          </a:stretch>
        </p:blipFill>
        <p:spPr>
          <a:xfrm>
            <a:off x="2339752" y="5157029"/>
            <a:ext cx="1328726" cy="1278586"/>
          </a:xfrm>
          <a:prstGeom prst="rect">
            <a:avLst/>
          </a:prstGeom>
        </p:spPr>
      </p:pic>
      <p:pic>
        <p:nvPicPr>
          <p:cNvPr id="9" name="図 8">
            <a:extLst>
              <a:ext uri="{FF2B5EF4-FFF2-40B4-BE49-F238E27FC236}">
                <a16:creationId xmlns:a16="http://schemas.microsoft.com/office/drawing/2014/main" id="{E1044C02-EF07-477E-8D7B-1EF7F004C498}"/>
              </a:ext>
            </a:extLst>
          </p:cNvPr>
          <p:cNvPicPr>
            <a:picLocks noChangeAspect="1"/>
          </p:cNvPicPr>
          <p:nvPr/>
        </p:nvPicPr>
        <p:blipFill>
          <a:blip r:embed="rId4"/>
          <a:stretch>
            <a:fillRect/>
          </a:stretch>
        </p:blipFill>
        <p:spPr>
          <a:xfrm>
            <a:off x="3803701" y="5085184"/>
            <a:ext cx="2313889" cy="1148778"/>
          </a:xfrm>
          <a:prstGeom prst="rect">
            <a:avLst/>
          </a:prstGeom>
        </p:spPr>
      </p:pic>
    </p:spTree>
    <p:extLst>
      <p:ext uri="{BB962C8B-B14F-4D97-AF65-F5344CB8AC3E}">
        <p14:creationId xmlns:p14="http://schemas.microsoft.com/office/powerpoint/2010/main" val="411685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51008" y="561992"/>
            <a:ext cx="6925448" cy="5306068"/>
          </a:xfrm>
          <a:prstGeom prst="rect">
            <a:avLst/>
          </a:prstGeom>
          <a:noFill/>
        </p:spPr>
        <p:txBody>
          <a:bodyPr wrap="square" rtlCol="0">
            <a:spAutoFit/>
          </a:bodyPr>
          <a:lstStyle/>
          <a:p>
            <a:pPr>
              <a:lnSpc>
                <a:spcPct val="110000"/>
              </a:lnSpc>
            </a:pPr>
            <a:r>
              <a:rPr lang="ja-JP" altLang="en-US" sz="2400" b="1" dirty="0">
                <a:solidFill>
                  <a:srgbClr val="009650"/>
                </a:solidFill>
                <a:latin typeface="Meiryo" charset="-128"/>
                <a:ea typeface="Meiryo" charset="-128"/>
                <a:cs typeface="Meiryo" charset="-128"/>
              </a:rPr>
              <a:t>１．浸水ナビを知りましょう</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浸水ナビとは？・・・・・・・・・・・・・・・・・・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浸水ナビで出来ること・・・・・・・・・・・・・・・</a:t>
            </a:r>
            <a:r>
              <a:rPr lang="en-US" altLang="ja-JP" b="1" dirty="0">
                <a:latin typeface="Meiryo" charset="-128"/>
                <a:ea typeface="Meiryo" charset="-128"/>
                <a:cs typeface="Meiryo" charset="-128"/>
              </a:rPr>
              <a:t>P5</a:t>
            </a:r>
          </a:p>
          <a:p>
            <a:pPr>
              <a:lnSpc>
                <a:spcPct val="110000"/>
              </a:lnSpc>
            </a:pPr>
            <a:endParaRPr lang="en-US" altLang="ja-JP" sz="2000" b="1" dirty="0">
              <a:solidFill>
                <a:srgbClr val="009650"/>
              </a:solidFill>
              <a:latin typeface="Meiryo" charset="-128"/>
              <a:ea typeface="Meiryo" charset="-128"/>
              <a:cs typeface="Meiryo" charset="-128"/>
            </a:endParaRPr>
          </a:p>
          <a:p>
            <a:pPr>
              <a:lnSpc>
                <a:spcPct val="110000"/>
              </a:lnSpc>
            </a:pPr>
            <a:r>
              <a:rPr lang="ja-JP" altLang="en-US" sz="2400" b="1" dirty="0">
                <a:solidFill>
                  <a:srgbClr val="009650"/>
                </a:solidFill>
                <a:latin typeface="Meiryo" charset="-128"/>
                <a:ea typeface="Meiryo" charset="-128"/>
                <a:cs typeface="Meiryo" charset="-128"/>
              </a:rPr>
              <a:t>２．浸水ナビの準備をしましょう</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浸水ナビを検索しましょう・・・・・・・・・・・・・・</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浸水ナビをブックマークしましょう・・・・・・・・・</a:t>
            </a:r>
            <a:r>
              <a:rPr lang="en-US" altLang="ja-JP" b="1" dirty="0">
                <a:latin typeface="Meiryo" charset="-128"/>
                <a:ea typeface="Meiryo" charset="-128"/>
                <a:cs typeface="Meiryo" charset="-128"/>
              </a:rPr>
              <a:t>P9</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a:t>
            </a:r>
            <a:r>
              <a:rPr lang="ja-JP" altLang="en-US" b="1" dirty="0">
                <a:latin typeface="Meiryo" charset="-128"/>
                <a:ea typeface="Meiryo" charset="-128"/>
                <a:cs typeface="Meiryo" charset="-128"/>
              </a:rPr>
              <a:t>浸水ナビをホーム画面に追加しましょう・・・・・・・</a:t>
            </a:r>
            <a:r>
              <a:rPr lang="en-US" altLang="ja-JP" b="1" dirty="0">
                <a:latin typeface="Meiryo" charset="-128"/>
                <a:ea typeface="Meiryo" charset="-128"/>
                <a:cs typeface="Meiryo" charset="-128"/>
              </a:rPr>
              <a:t>P11</a:t>
            </a:r>
            <a:endParaRPr lang="ja-JP" altLang="en-US" b="1" dirty="0">
              <a:latin typeface="Meiryo" charset="-128"/>
              <a:ea typeface="Meiryo" charset="-128"/>
              <a:cs typeface="Meiryo" charset="-128"/>
            </a:endParaRPr>
          </a:p>
          <a:p>
            <a:pPr algn="dist">
              <a:lnSpc>
                <a:spcPct val="110000"/>
              </a:lnSpc>
            </a:pPr>
            <a:endParaRPr lang="ja-JP" altLang="en-US" b="1" dirty="0">
              <a:latin typeface="Meiryo" charset="-128"/>
              <a:ea typeface="Meiryo" charset="-128"/>
              <a:cs typeface="Meiryo" charset="-128"/>
            </a:endParaRPr>
          </a:p>
          <a:p>
            <a:pPr>
              <a:lnSpc>
                <a:spcPct val="110000"/>
              </a:lnSpc>
            </a:pPr>
            <a:r>
              <a:rPr lang="ja-JP" altLang="en-US" sz="2400" b="1" dirty="0">
                <a:solidFill>
                  <a:srgbClr val="009650"/>
                </a:solidFill>
                <a:latin typeface="Meiryo" charset="-128"/>
                <a:ea typeface="Meiryo" charset="-128"/>
                <a:cs typeface="Meiryo" charset="-128"/>
              </a:rPr>
              <a:t>３．浸水シミュレーションを活用しましょう　 </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浸水シミュレーションの条件・・・・・・・・・・・</a:t>
            </a:r>
            <a:r>
              <a:rPr lang="en-US" altLang="ja-JP" b="1" dirty="0">
                <a:latin typeface="Meiryo" charset="-128"/>
                <a:ea typeface="Meiryo" charset="-128"/>
                <a:cs typeface="Meiryo" charset="-128"/>
              </a:rPr>
              <a:t>P13</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想定破堤点を調べよう・・・・・・・・・・・・・・・</a:t>
            </a:r>
            <a:r>
              <a:rPr lang="en-US" altLang="ja-JP" b="1" dirty="0">
                <a:latin typeface="Meiryo" charset="-128"/>
                <a:ea typeface="Meiryo" charset="-128"/>
                <a:cs typeface="Meiryo" charset="-128"/>
              </a:rPr>
              <a:t>P14</a:t>
            </a:r>
            <a:endParaRPr lang="ja-JP" altLang="en-US" b="1" dirty="0">
              <a:latin typeface="Meiryo" charset="-128"/>
              <a:ea typeface="Meiryo" charset="-128"/>
              <a:cs typeface="Meiryo" charset="-128"/>
            </a:endParaRP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C.</a:t>
            </a:r>
            <a:r>
              <a:rPr lang="ja-JP" altLang="en-US" b="1" dirty="0">
                <a:latin typeface="Meiryo" charset="-128"/>
                <a:ea typeface="Meiryo" charset="-128"/>
                <a:cs typeface="Meiryo" charset="-128"/>
              </a:rPr>
              <a:t>浸水想定を調べよう・ ・・・・・・・・・・・・・・</a:t>
            </a:r>
            <a:r>
              <a:rPr lang="en-US" altLang="ja-JP" b="1" dirty="0">
                <a:latin typeface="Meiryo" charset="-128"/>
                <a:ea typeface="Meiryo" charset="-128"/>
                <a:cs typeface="Meiryo" charset="-128"/>
              </a:rPr>
              <a:t>P16</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D.</a:t>
            </a:r>
            <a:r>
              <a:rPr lang="ja-JP" altLang="en-US" b="1" dirty="0">
                <a:latin typeface="Meiryo" charset="-128"/>
                <a:ea typeface="Meiryo" charset="-128"/>
                <a:cs typeface="Meiryo" charset="-128"/>
              </a:rPr>
              <a:t>河川の水位情報を調べよう・・・・・・・・・・・・・</a:t>
            </a:r>
            <a:r>
              <a:rPr lang="en-US" altLang="ja-JP" b="1" dirty="0">
                <a:latin typeface="Meiryo" charset="-128"/>
                <a:ea typeface="Meiryo" charset="-128"/>
                <a:cs typeface="Meiryo" charset="-128"/>
              </a:rPr>
              <a:t>P18</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E.</a:t>
            </a:r>
            <a:r>
              <a:rPr lang="ja-JP" altLang="en-US" b="1" dirty="0">
                <a:latin typeface="Meiryo" charset="-128"/>
                <a:ea typeface="Meiryo" charset="-128"/>
                <a:cs typeface="Meiryo" charset="-128"/>
              </a:rPr>
              <a:t>よくあるご質問・・・・・・・・・・・・・・・・・</a:t>
            </a:r>
            <a:r>
              <a:rPr lang="en-US" altLang="ja-JP" b="1" dirty="0">
                <a:latin typeface="Meiryo" charset="-128"/>
                <a:ea typeface="Meiryo" charset="-128"/>
                <a:cs typeface="Meiryo" charset="-128"/>
              </a:rPr>
              <a:t>P19</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F.</a:t>
            </a:r>
            <a:r>
              <a:rPr lang="ja-JP" altLang="en-US" b="1" dirty="0">
                <a:latin typeface="Meiryo" charset="-128"/>
                <a:ea typeface="Meiryo" charset="-128"/>
                <a:cs typeface="Meiryo" charset="-128"/>
              </a:rPr>
              <a:t>問い合わせ先・・・・・・・・・・・・・・・・・・</a:t>
            </a:r>
            <a:r>
              <a:rPr lang="en-US" altLang="ja-JP" b="1" dirty="0">
                <a:latin typeface="Meiryo" charset="-128"/>
                <a:ea typeface="Meiryo" charset="-128"/>
                <a:cs typeface="Meiryo" charset="-128"/>
              </a:rPr>
              <a:t>P20</a:t>
            </a:r>
          </a:p>
        </p:txBody>
      </p:sp>
      <p:cxnSp>
        <p:nvCxnSpPr>
          <p:cNvPr id="7" name="直線コネクタ 6">
            <a:extLst>
              <a:ext uri="{FF2B5EF4-FFF2-40B4-BE49-F238E27FC236}">
                <a16:creationId xmlns:a16="http://schemas.microsoft.com/office/drawing/2014/main" id="{83A5C969-F456-4AE7-8D0C-90184D264841}"/>
              </a:ext>
            </a:extLst>
          </p:cNvPr>
          <p:cNvCxnSpPr/>
          <p:nvPr/>
        </p:nvCxnSpPr>
        <p:spPr>
          <a:xfrm>
            <a:off x="1685172" y="1772816"/>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87133B9-C469-4DCF-8718-FCFDE9E8954B}"/>
              </a:ext>
            </a:extLst>
          </p:cNvPr>
          <p:cNvCxnSpPr/>
          <p:nvPr/>
        </p:nvCxnSpPr>
        <p:spPr>
          <a:xfrm>
            <a:off x="1685172" y="3437467"/>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問い合わせ先</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t>
            </a:r>
            <a:r>
              <a:rPr lang="en-US" sz="3600" dirty="0"/>
              <a:t>-</a:t>
            </a:r>
            <a:r>
              <a:rPr lang="en-US" altLang="ja-JP" sz="3600" dirty="0"/>
              <a:t>F</a:t>
            </a:r>
            <a:endParaRPr lang="en-US" sz="3600" dirty="0"/>
          </a:p>
        </p:txBody>
      </p:sp>
      <p:sp>
        <p:nvSpPr>
          <p:cNvPr id="11" name="テキスト ボックス 10">
            <a:extLst>
              <a:ext uri="{FF2B5EF4-FFF2-40B4-BE49-F238E27FC236}">
                <a16:creationId xmlns:a16="http://schemas.microsoft.com/office/drawing/2014/main" id="{5EA4FCFD-53A7-30A4-CF4B-A2F985A65B32}"/>
              </a:ext>
            </a:extLst>
          </p:cNvPr>
          <p:cNvSpPr txBox="1"/>
          <p:nvPr/>
        </p:nvSpPr>
        <p:spPr>
          <a:xfrm>
            <a:off x="349771" y="1988840"/>
            <a:ext cx="8421456" cy="3508653"/>
          </a:xfrm>
          <a:prstGeom prst="rect">
            <a:avLst/>
          </a:prstGeom>
          <a:noFill/>
        </p:spPr>
        <p:txBody>
          <a:bodyPr wrap="square">
            <a:spAutoFit/>
          </a:bodyPr>
          <a:lstStyle/>
          <a:p>
            <a:pPr indent="-417600" algn="ctr"/>
            <a:r>
              <a:rPr lang="ja-JP" altLang="en-US" sz="2400" b="1" dirty="0">
                <a:latin typeface="Meiryo" charset="-128"/>
                <a:ea typeface="Meiryo" charset="-128"/>
                <a:cs typeface="Meiryo" charset="-128"/>
              </a:rPr>
              <a:t>浸水ナビホームページ</a:t>
            </a:r>
            <a:endParaRPr lang="en-US" altLang="ja-JP" sz="2400" b="1" dirty="0">
              <a:latin typeface="Meiryo" charset="-128"/>
              <a:ea typeface="Meiryo" charset="-128"/>
              <a:cs typeface="Meiryo" charset="-128"/>
            </a:endParaRPr>
          </a:p>
          <a:p>
            <a:pPr indent="-417600" algn="ctr"/>
            <a:r>
              <a:rPr lang="en-US" altLang="ja-JP" sz="2400" b="1" dirty="0">
                <a:latin typeface="Meiryo" charset="-128"/>
                <a:ea typeface="Meiryo" charset="-128"/>
                <a:cs typeface="Meiryo" charset="-128"/>
                <a:hlinkClick r:id="rId3"/>
              </a:rPr>
              <a:t>https://suiboumap.gsi.go.jp/</a:t>
            </a:r>
            <a:endParaRPr lang="en-US" altLang="ja-JP" sz="2400" b="1" dirty="0">
              <a:latin typeface="Meiryo" charset="-128"/>
              <a:ea typeface="Meiryo" charset="-128"/>
              <a:cs typeface="Meiryo" charset="-128"/>
            </a:endParaRPr>
          </a:p>
          <a:p>
            <a:pPr indent="-417600" algn="ctr"/>
            <a:endParaRPr lang="en-US" altLang="ja-JP" sz="2400" b="1" dirty="0">
              <a:latin typeface="Meiryo" charset="-128"/>
              <a:ea typeface="Meiryo" charset="-128"/>
              <a:cs typeface="Meiryo" charset="-128"/>
            </a:endParaRPr>
          </a:p>
          <a:p>
            <a:pPr indent="-417600" algn="ctr"/>
            <a:endParaRPr lang="en-US" altLang="ja-JP" sz="2400" b="1" dirty="0">
              <a:latin typeface="Meiryo" charset="-128"/>
              <a:ea typeface="Meiryo" charset="-128"/>
              <a:cs typeface="Meiryo" charset="-128"/>
            </a:endParaRPr>
          </a:p>
          <a:p>
            <a:pPr indent="-417600" algn="ctr"/>
            <a:r>
              <a:rPr lang="ja-JP" altLang="en-US" sz="2400" b="1" dirty="0">
                <a:latin typeface="Meiryo" charset="-128"/>
                <a:ea typeface="Meiryo" charset="-128"/>
                <a:cs typeface="Meiryo" charset="-128"/>
              </a:rPr>
              <a:t>国土交通省 水管理・国土保全局 河川環境課 水防企画室</a:t>
            </a:r>
            <a:endParaRPr lang="en-US" altLang="ja-JP" sz="2400" b="1" dirty="0">
              <a:latin typeface="Meiryo" charset="-128"/>
              <a:ea typeface="Meiryo" charset="-128"/>
              <a:cs typeface="Meiryo" charset="-128"/>
            </a:endParaRPr>
          </a:p>
          <a:p>
            <a:pPr indent="-417600" algn="ctr"/>
            <a:endParaRPr lang="en-US" altLang="ja-JP" sz="1000" b="1" dirty="0">
              <a:latin typeface="メイリオ" panose="020B0604030504040204" pitchFamily="50" charset="-128"/>
              <a:ea typeface="メイリオ" panose="020B0604030504040204" pitchFamily="50" charset="-128"/>
              <a:cs typeface="Meiryo" charset="-128"/>
            </a:endParaRPr>
          </a:p>
          <a:p>
            <a:pPr indent="-417600" algn="ctr"/>
            <a:r>
              <a:rPr lang="ja-JP" altLang="en-US" sz="2400" b="1" dirty="0">
                <a:latin typeface="メイリオ" panose="020B0604030504040204" pitchFamily="50" charset="-128"/>
                <a:ea typeface="メイリオ" panose="020B0604030504040204" pitchFamily="50" charset="-128"/>
                <a:cs typeface="Meiryo" charset="-128"/>
              </a:rPr>
              <a:t>国土交通省　</a:t>
            </a:r>
            <a:r>
              <a:rPr lang="ja-JP" altLang="en-US" sz="2400" b="1" i="0" dirty="0">
                <a:solidFill>
                  <a:srgbClr val="000000"/>
                </a:solidFill>
                <a:effectLst/>
                <a:latin typeface="メイリオ" panose="020B0604030504040204" pitchFamily="50" charset="-128"/>
                <a:ea typeface="メイリオ" panose="020B0604030504040204" pitchFamily="50" charset="-128"/>
              </a:rPr>
              <a:t>国土地理院 応用地理部 地理情報処理課</a:t>
            </a:r>
            <a:endParaRPr lang="en-US" altLang="ja-JP" sz="2400" b="1" i="0" dirty="0">
              <a:solidFill>
                <a:srgbClr val="000000"/>
              </a:solidFill>
              <a:effectLst/>
              <a:latin typeface="メイリオ" panose="020B0604030504040204" pitchFamily="50" charset="-128"/>
              <a:ea typeface="メイリオ" panose="020B0604030504040204" pitchFamily="50" charset="-128"/>
            </a:endParaRPr>
          </a:p>
          <a:p>
            <a:pPr indent="-417600" algn="ctr"/>
            <a:endParaRPr lang="en-US" altLang="ja-JP" sz="1000" b="1" dirty="0">
              <a:latin typeface="メイリオ" panose="020B0604030504040204" pitchFamily="50" charset="-128"/>
              <a:ea typeface="メイリオ" panose="020B0604030504040204" pitchFamily="50" charset="-128"/>
              <a:cs typeface="Meiryo" charset="-128"/>
            </a:endParaRPr>
          </a:p>
          <a:p>
            <a:pPr indent="-417600" algn="ctr"/>
            <a:r>
              <a:rPr lang="ja-JP" altLang="en-US" sz="2400" b="1" i="0" dirty="0">
                <a:solidFill>
                  <a:srgbClr val="000000"/>
                </a:solidFill>
                <a:effectLst/>
                <a:latin typeface="メイリオ" panose="020B0604030504040204" pitchFamily="50" charset="-128"/>
                <a:ea typeface="メイリオ" panose="020B0604030504040204" pitchFamily="50" charset="-128"/>
              </a:rPr>
              <a:t>　　</a:t>
            </a:r>
            <a:r>
              <a:rPr lang="ja-JP" altLang="en-US" sz="2400" i="0" dirty="0">
                <a:solidFill>
                  <a:srgbClr val="000000"/>
                </a:solidFill>
                <a:effectLst/>
                <a:latin typeface="メイリオ" panose="020B0604030504040204" pitchFamily="50" charset="-128"/>
                <a:ea typeface="メイリオ" panose="020B0604030504040204" pitchFamily="50" charset="-128"/>
              </a:rPr>
              <a:t>〒</a:t>
            </a:r>
            <a:r>
              <a:rPr lang="en-US" altLang="ja-JP" sz="2400" i="0" dirty="0">
                <a:solidFill>
                  <a:srgbClr val="000000"/>
                </a:solidFill>
                <a:effectLst/>
                <a:latin typeface="メイリオ" panose="020B0604030504040204" pitchFamily="50" charset="-128"/>
                <a:ea typeface="メイリオ" panose="020B0604030504040204" pitchFamily="50" charset="-128"/>
              </a:rPr>
              <a:t>305-0811 </a:t>
            </a:r>
            <a:r>
              <a:rPr lang="ja-JP" altLang="en-US" sz="2400" i="0" dirty="0">
                <a:solidFill>
                  <a:srgbClr val="000000"/>
                </a:solidFill>
                <a:effectLst/>
                <a:latin typeface="メイリオ" panose="020B0604030504040204" pitchFamily="50" charset="-128"/>
                <a:ea typeface="メイリオ" panose="020B0604030504040204" pitchFamily="50" charset="-128"/>
              </a:rPr>
              <a:t>茨城県つくば市北郷</a:t>
            </a:r>
            <a:r>
              <a:rPr lang="en-US" altLang="ja-JP" sz="2400" i="0" dirty="0">
                <a:solidFill>
                  <a:srgbClr val="000000"/>
                </a:solidFill>
                <a:effectLst/>
                <a:latin typeface="メイリオ" panose="020B0604030504040204" pitchFamily="50" charset="-128"/>
                <a:ea typeface="メイリオ" panose="020B0604030504040204" pitchFamily="50" charset="-128"/>
              </a:rPr>
              <a:t>1</a:t>
            </a:r>
            <a:r>
              <a:rPr lang="ja-JP" altLang="en-US" sz="2400" i="0" dirty="0">
                <a:solidFill>
                  <a:srgbClr val="000000"/>
                </a:solidFill>
                <a:effectLst/>
                <a:latin typeface="メイリオ" panose="020B0604030504040204" pitchFamily="50" charset="-128"/>
                <a:ea typeface="メイリオ" panose="020B0604030504040204" pitchFamily="50" charset="-128"/>
              </a:rPr>
              <a:t>番</a:t>
            </a:r>
            <a:endParaRPr lang="en-US" altLang="ja-JP" sz="2400" i="0" dirty="0">
              <a:solidFill>
                <a:srgbClr val="000000"/>
              </a:solidFill>
              <a:effectLst/>
              <a:latin typeface="メイリオ" panose="020B0604030504040204" pitchFamily="50" charset="-128"/>
              <a:ea typeface="メイリオ" panose="020B0604030504040204" pitchFamily="50" charset="-128"/>
            </a:endParaRPr>
          </a:p>
          <a:p>
            <a:pPr indent="-417600" algn="ctr"/>
            <a:endParaRPr lang="en-US" altLang="ja-JP" sz="1000" i="0" dirty="0">
              <a:solidFill>
                <a:srgbClr val="000000"/>
              </a:solidFill>
              <a:effectLst/>
              <a:latin typeface="メイリオ" panose="020B0604030504040204" pitchFamily="50" charset="-128"/>
              <a:ea typeface="メイリオ" panose="020B0604030504040204" pitchFamily="50" charset="-128"/>
            </a:endParaRPr>
          </a:p>
          <a:p>
            <a:pPr indent="-417600" algn="ctr"/>
            <a:r>
              <a:rPr lang="ja-JP" altLang="en-US" sz="2400" i="0" dirty="0">
                <a:solidFill>
                  <a:srgbClr val="000000"/>
                </a:solidFill>
                <a:effectLst/>
                <a:latin typeface="メイリオ" panose="020B0604030504040204" pitchFamily="50" charset="-128"/>
                <a:ea typeface="メイリオ" panose="020B0604030504040204" pitchFamily="50" charset="-128"/>
              </a:rPr>
              <a:t>　　</a:t>
            </a:r>
            <a:r>
              <a:rPr lang="en-US" altLang="ja-JP" sz="2400" i="0" dirty="0">
                <a:solidFill>
                  <a:srgbClr val="000000"/>
                </a:solidFill>
                <a:effectLst/>
                <a:latin typeface="メイリオ" panose="020B0604030504040204" pitchFamily="50" charset="-128"/>
                <a:ea typeface="メイリオ" panose="020B0604030504040204" pitchFamily="50" charset="-128"/>
              </a:rPr>
              <a:t>(</a:t>
            </a:r>
            <a:r>
              <a:rPr lang="ja-JP" altLang="en-US" sz="2400" i="0" dirty="0">
                <a:solidFill>
                  <a:srgbClr val="000000"/>
                </a:solidFill>
                <a:effectLst/>
                <a:latin typeface="メイリオ" panose="020B0604030504040204" pitchFamily="50" charset="-128"/>
                <a:ea typeface="メイリオ" panose="020B0604030504040204" pitchFamily="50" charset="-128"/>
              </a:rPr>
              <a:t>代表電話</a:t>
            </a:r>
            <a:r>
              <a:rPr lang="en-US" altLang="ja-JP" sz="2400" i="0" dirty="0">
                <a:solidFill>
                  <a:srgbClr val="000000"/>
                </a:solidFill>
                <a:effectLst/>
                <a:latin typeface="メイリオ" panose="020B0604030504040204" pitchFamily="50" charset="-128"/>
                <a:ea typeface="メイリオ" panose="020B0604030504040204" pitchFamily="50" charset="-128"/>
              </a:rPr>
              <a:t>) 029-864-1111</a:t>
            </a:r>
            <a:endParaRPr lang="en-US" altLang="ja-JP" sz="2400" dirty="0">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238666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3688" y="311581"/>
            <a:ext cx="655272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400" dirty="0">
                <a:solidFill>
                  <a:srgbClr val="009650"/>
                </a:solidFill>
              </a:rPr>
              <a:t>浸水ナビを知りましょう</a:t>
            </a:r>
            <a:endParaRPr lang="en-US" altLang="ja-JP" sz="4400" dirty="0">
              <a:solidFill>
                <a:srgbClr val="009650"/>
              </a:solidFill>
            </a:endParaRPr>
          </a:p>
        </p:txBody>
      </p:sp>
      <p:pic>
        <p:nvPicPr>
          <p:cNvPr id="4" name="図 3">
            <a:extLst>
              <a:ext uri="{FF2B5EF4-FFF2-40B4-BE49-F238E27FC236}">
                <a16:creationId xmlns:a16="http://schemas.microsoft.com/office/drawing/2014/main" id="{4E56AF8D-326F-44BF-A7FA-F6CB48F272CB}"/>
              </a:ext>
            </a:extLst>
          </p:cNvPr>
          <p:cNvPicPr>
            <a:picLocks noChangeAspect="1"/>
          </p:cNvPicPr>
          <p:nvPr/>
        </p:nvPicPr>
        <p:blipFill>
          <a:blip r:embed="rId3"/>
          <a:stretch>
            <a:fillRect/>
          </a:stretch>
        </p:blipFill>
        <p:spPr>
          <a:xfrm>
            <a:off x="6804248" y="4293096"/>
            <a:ext cx="1642492" cy="1642492"/>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1A7BE6B-D4D9-C67C-6617-E4E7B37476B3}"/>
              </a:ext>
            </a:extLst>
          </p:cNvPr>
          <p:cNvPicPr>
            <a:picLocks noChangeAspect="1"/>
          </p:cNvPicPr>
          <p:nvPr/>
        </p:nvPicPr>
        <p:blipFill>
          <a:blip r:embed="rId3"/>
          <a:stretch>
            <a:fillRect/>
          </a:stretch>
        </p:blipFill>
        <p:spPr>
          <a:xfrm>
            <a:off x="408829" y="2295781"/>
            <a:ext cx="2095508" cy="2333423"/>
          </a:xfrm>
          <a:prstGeom prst="rect">
            <a:avLst/>
          </a:prstGeom>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2698175" cy="490904"/>
          </a:xfrm>
        </p:spPr>
        <p:txBody>
          <a:bodyPr wrap="none">
            <a:spAutoFit/>
          </a:bodyPr>
          <a:lstStyle/>
          <a:p>
            <a:r>
              <a:rPr lang="ja-JP" altLang="en-US" sz="2800" dirty="0"/>
              <a:t>浸水ナビとは？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2" name="字幕 14">
            <a:extLst>
              <a:ext uri="{FF2B5EF4-FFF2-40B4-BE49-F238E27FC236}">
                <a16:creationId xmlns:a16="http://schemas.microsoft.com/office/drawing/2014/main" id="{7D90D2C7-37FA-68F6-4D2F-D759B9F53505}"/>
              </a:ext>
            </a:extLst>
          </p:cNvPr>
          <p:cNvSpPr>
            <a:spLocks noGrp="1"/>
          </p:cNvSpPr>
          <p:nvPr>
            <p:ph type="subTitle" idx="1"/>
          </p:nvPr>
        </p:nvSpPr>
        <p:spPr>
          <a:xfrm>
            <a:off x="239797" y="1383419"/>
            <a:ext cx="8664405" cy="932141"/>
          </a:xfrm>
        </p:spPr>
        <p:txBody>
          <a:bodyPr vert="horz" lIns="91440" tIns="45720" rIns="91440" bIns="45720" rtlCol="0" anchor="t">
            <a:noAutofit/>
          </a:bodyPr>
          <a:lstStyle/>
          <a:p>
            <a:r>
              <a:rPr lang="ja-JP" altLang="en-US" dirty="0">
                <a:latin typeface="Meiryo"/>
                <a:ea typeface="Meiryo"/>
              </a:rPr>
              <a:t>「浸水ナビ」とは、 検索した地点や河川の</a:t>
            </a:r>
            <a:endParaRPr lang="en-US" altLang="ja-JP" dirty="0">
              <a:latin typeface="Meiryo"/>
              <a:ea typeface="Meiryo"/>
            </a:endParaRPr>
          </a:p>
          <a:p>
            <a:pPr indent="93663"/>
            <a:r>
              <a:rPr lang="ja-JP" altLang="en-US" dirty="0">
                <a:latin typeface="Meiryo"/>
                <a:ea typeface="Meiryo"/>
              </a:rPr>
              <a:t>浸水シミュレーションを地図上に表示するウェブサイトです。</a:t>
            </a:r>
            <a:endParaRPr lang="en-US" altLang="ja-JP" dirty="0">
              <a:latin typeface="Meiryo"/>
              <a:ea typeface="Meiryo"/>
            </a:endParaRPr>
          </a:p>
        </p:txBody>
      </p:sp>
      <p:sp>
        <p:nvSpPr>
          <p:cNvPr id="4" name="テキスト ボックス 3">
            <a:extLst>
              <a:ext uri="{FF2B5EF4-FFF2-40B4-BE49-F238E27FC236}">
                <a16:creationId xmlns:a16="http://schemas.microsoft.com/office/drawing/2014/main" id="{99ECAE48-2BD8-B882-6581-6E729BBAF29B}"/>
              </a:ext>
            </a:extLst>
          </p:cNvPr>
          <p:cNvSpPr txBox="1"/>
          <p:nvPr/>
        </p:nvSpPr>
        <p:spPr>
          <a:xfrm>
            <a:off x="2729420" y="2638843"/>
            <a:ext cx="6091051" cy="1631216"/>
          </a:xfrm>
          <a:prstGeom prst="rect">
            <a:avLst/>
          </a:prstGeom>
          <a:noFill/>
        </p:spPr>
        <p:txBody>
          <a:bodyPr wrap="square">
            <a:spAutoFit/>
          </a:bodyPr>
          <a:lstStyle/>
          <a:p>
            <a:pPr defTabSz="835650">
              <a:defRPr/>
            </a:pPr>
            <a:r>
              <a:rPr lang="ja-JP" altLang="en-US" sz="2000" b="1" dirty="0"/>
              <a:t>洪水時の被害を最小限にするためには、</a:t>
            </a:r>
            <a:endParaRPr lang="en-US" altLang="ja-JP" sz="2000" b="1" dirty="0"/>
          </a:p>
          <a:p>
            <a:pPr defTabSz="835650">
              <a:defRPr/>
            </a:pPr>
            <a:r>
              <a:rPr lang="ja-JP" altLang="en-US" sz="2000" b="1" dirty="0"/>
              <a:t>住民のみなさん一人一人や企業などが平時より</a:t>
            </a:r>
            <a:endParaRPr lang="en-US" altLang="ja-JP" sz="2000" b="1" dirty="0"/>
          </a:p>
          <a:p>
            <a:pPr defTabSz="835650">
              <a:defRPr/>
            </a:pPr>
            <a:r>
              <a:rPr lang="ja-JP" altLang="en-US" sz="2000" b="1" u="sng" dirty="0">
                <a:solidFill>
                  <a:srgbClr val="009650"/>
                </a:solidFill>
              </a:rPr>
              <a:t>水害による被害のリスクを認識したうえで、</a:t>
            </a:r>
            <a:endParaRPr lang="en-US" altLang="ja-JP" sz="2000" b="1" u="sng" dirty="0">
              <a:solidFill>
                <a:srgbClr val="009650"/>
              </a:solidFill>
            </a:endParaRPr>
          </a:p>
          <a:p>
            <a:pPr defTabSz="835650">
              <a:defRPr/>
            </a:pPr>
            <a:r>
              <a:rPr lang="ja-JP" altLang="en-US" sz="2000" b="1" u="sng" dirty="0">
                <a:solidFill>
                  <a:srgbClr val="009650"/>
                </a:solidFill>
              </a:rPr>
              <a:t>氾濫時の危険箇所についての情報を知っていただく</a:t>
            </a:r>
            <a:r>
              <a:rPr lang="ja-JP" altLang="en-US" sz="2000" b="1" dirty="0"/>
              <a:t>ことが何より重要です。</a:t>
            </a:r>
            <a:endParaRPr lang="en-US" altLang="ja-JP" sz="2000" b="1" dirty="0"/>
          </a:p>
        </p:txBody>
      </p:sp>
      <p:grpSp>
        <p:nvGrpSpPr>
          <p:cNvPr id="17" name="グループ化 16">
            <a:extLst>
              <a:ext uri="{FF2B5EF4-FFF2-40B4-BE49-F238E27FC236}">
                <a16:creationId xmlns:a16="http://schemas.microsoft.com/office/drawing/2014/main" id="{3457A2DD-3869-431D-0340-FD0D9F8F9225}"/>
              </a:ext>
            </a:extLst>
          </p:cNvPr>
          <p:cNvGrpSpPr/>
          <p:nvPr/>
        </p:nvGrpSpPr>
        <p:grpSpPr>
          <a:xfrm>
            <a:off x="5210150" y="4327667"/>
            <a:ext cx="2859030" cy="2036016"/>
            <a:chOff x="1689231" y="5327396"/>
            <a:chExt cx="2324704" cy="1320819"/>
          </a:xfrm>
        </p:grpSpPr>
        <p:pic>
          <p:nvPicPr>
            <p:cNvPr id="14" name="図 13">
              <a:extLst>
                <a:ext uri="{FF2B5EF4-FFF2-40B4-BE49-F238E27FC236}">
                  <a16:creationId xmlns:a16="http://schemas.microsoft.com/office/drawing/2014/main" id="{F84AA696-3946-804A-4697-C6B319F622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0426"/>
            <a:stretch/>
          </p:blipFill>
          <p:spPr>
            <a:xfrm>
              <a:off x="1689231" y="5327396"/>
              <a:ext cx="2324704" cy="1320819"/>
            </a:xfrm>
            <a:prstGeom prst="rect">
              <a:avLst/>
            </a:prstGeom>
            <a:ln/>
          </p:spPr>
          <p:style>
            <a:lnRef idx="2">
              <a:schemeClr val="dk1"/>
            </a:lnRef>
            <a:fillRef idx="1">
              <a:schemeClr val="lt1"/>
            </a:fillRef>
            <a:effectRef idx="0">
              <a:schemeClr val="dk1"/>
            </a:effectRef>
            <a:fontRef idx="minor">
              <a:schemeClr val="dk1"/>
            </a:fontRef>
          </p:style>
        </p:pic>
        <p:pic>
          <p:nvPicPr>
            <p:cNvPr id="15" name="図 14">
              <a:extLst>
                <a:ext uri="{FF2B5EF4-FFF2-40B4-BE49-F238E27FC236}">
                  <a16:creationId xmlns:a16="http://schemas.microsoft.com/office/drawing/2014/main" id="{D22C89C8-9D03-BC38-147A-057E81B04E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90979" y="6146520"/>
              <a:ext cx="660151" cy="464323"/>
            </a:xfrm>
            <a:prstGeom prst="rect">
              <a:avLst/>
            </a:prstGeom>
            <a:ln/>
          </p:spPr>
          <p:style>
            <a:lnRef idx="2">
              <a:schemeClr val="dk1"/>
            </a:lnRef>
            <a:fillRef idx="1">
              <a:schemeClr val="lt1"/>
            </a:fillRef>
            <a:effectRef idx="0">
              <a:schemeClr val="dk1"/>
            </a:effectRef>
            <a:fontRef idx="minor">
              <a:schemeClr val="dk1"/>
            </a:fontRef>
          </p:style>
        </p:pic>
      </p:grpSp>
      <p:sp>
        <p:nvSpPr>
          <p:cNvPr id="3" name="テキスト ボックス 2">
            <a:extLst>
              <a:ext uri="{FF2B5EF4-FFF2-40B4-BE49-F238E27FC236}">
                <a16:creationId xmlns:a16="http://schemas.microsoft.com/office/drawing/2014/main" id="{201934E7-398D-40C9-9B9F-DDF080A95600}"/>
              </a:ext>
            </a:extLst>
          </p:cNvPr>
          <p:cNvSpPr txBox="1"/>
          <p:nvPr/>
        </p:nvSpPr>
        <p:spPr>
          <a:xfrm>
            <a:off x="408829" y="4848924"/>
            <a:ext cx="4661533" cy="923330"/>
          </a:xfrm>
          <a:prstGeom prst="rect">
            <a:avLst/>
          </a:prstGeom>
          <a:noFill/>
        </p:spPr>
        <p:txBody>
          <a:bodyPr wrap="none" rtlCol="0">
            <a:spAutoFit/>
          </a:bodyPr>
          <a:lstStyle/>
          <a:p>
            <a:pPr indent="89856" defTabSz="835650">
              <a:defRPr/>
            </a:pPr>
            <a:r>
              <a:rPr lang="ja-JP" altLang="en-US" b="1" dirty="0"/>
              <a:t>国土交通省では、国や都道府県が行った、</a:t>
            </a:r>
            <a:endParaRPr lang="en-US" altLang="ja-JP" b="1" dirty="0"/>
          </a:p>
          <a:p>
            <a:pPr indent="89856" defTabSz="835650">
              <a:defRPr/>
            </a:pPr>
            <a:r>
              <a:rPr lang="ja-JP" altLang="en-US" b="1" dirty="0"/>
              <a:t>河川の浸水シミュレーションの結果を</a:t>
            </a:r>
            <a:endParaRPr lang="en-US" altLang="ja-JP" b="1" dirty="0"/>
          </a:p>
          <a:p>
            <a:pPr indent="89856" defTabSz="835650">
              <a:defRPr/>
            </a:pPr>
            <a:r>
              <a:rPr lang="ja-JP" altLang="en-US" b="1" dirty="0"/>
              <a:t>「浸水ナビ」として公表しています。</a:t>
            </a:r>
            <a:endParaRPr lang="en-US" altLang="ja-JP" b="1" dirty="0"/>
          </a:p>
        </p:txBody>
      </p:sp>
      <p:cxnSp>
        <p:nvCxnSpPr>
          <p:cNvPr id="16" name="直線コネクタ 15">
            <a:extLst>
              <a:ext uri="{FF2B5EF4-FFF2-40B4-BE49-F238E27FC236}">
                <a16:creationId xmlns:a16="http://schemas.microsoft.com/office/drawing/2014/main" id="{55A9F802-9100-416E-91A5-7946E506E124}"/>
              </a:ext>
            </a:extLst>
          </p:cNvPr>
          <p:cNvCxnSpPr>
            <a:cxnSpLocks/>
          </p:cNvCxnSpPr>
          <p:nvPr/>
        </p:nvCxnSpPr>
        <p:spPr>
          <a:xfrm>
            <a:off x="239797" y="2315560"/>
            <a:ext cx="8642699"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9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78148"/>
            <a:ext cx="3775393" cy="490904"/>
          </a:xfrm>
        </p:spPr>
        <p:txBody>
          <a:bodyPr wrap="none">
            <a:spAutoFit/>
          </a:bodyPr>
          <a:lstStyle/>
          <a:p>
            <a:r>
              <a:rPr lang="ja-JP" altLang="en-US" sz="2800" b="1" dirty="0">
                <a:latin typeface="Meiryo" charset="-128"/>
                <a:ea typeface="Meiryo" charset="-128"/>
                <a:cs typeface="Meiryo" charset="-128"/>
              </a:rPr>
              <a:t>浸水ナビで出来ること</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5" name="TextBox 4">
            <a:extLst>
              <a:ext uri="{FF2B5EF4-FFF2-40B4-BE49-F238E27FC236}">
                <a16:creationId xmlns:a16="http://schemas.microsoft.com/office/drawing/2014/main" id="{E9BBE8FF-D3ED-8C02-39E6-F630A126A467}"/>
              </a:ext>
            </a:extLst>
          </p:cNvPr>
          <p:cNvSpPr txBox="1"/>
          <p:nvPr/>
        </p:nvSpPr>
        <p:spPr>
          <a:xfrm>
            <a:off x="477269" y="4879396"/>
            <a:ext cx="8189454" cy="954107"/>
          </a:xfrm>
          <a:prstGeom prst="rect">
            <a:avLst/>
          </a:prstGeom>
          <a:solidFill>
            <a:srgbClr val="009650"/>
          </a:solidFill>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89535" algn="ctr"/>
            <a:r>
              <a:rPr lang="ja-JP" altLang="en-US" sz="2800" b="1" dirty="0">
                <a:ea typeface="Yu Gothic"/>
              </a:rPr>
              <a:t>浸水ナビを利用して</a:t>
            </a:r>
            <a:endParaRPr lang="en-US" altLang="ja-JP" sz="2800" b="1" dirty="0">
              <a:ea typeface="Yu Gothic"/>
            </a:endParaRPr>
          </a:p>
          <a:p>
            <a:pPr indent="89535" algn="ctr"/>
            <a:r>
              <a:rPr lang="ja-JP" altLang="en-US" sz="2800" b="1" dirty="0">
                <a:ea typeface="Yu Gothic"/>
              </a:rPr>
              <a:t>身のまわりの水害リスクを確認しておきましょう</a:t>
            </a:r>
            <a:endParaRPr lang="en-US" altLang="ja-JP" sz="2800" dirty="0">
              <a:ea typeface="Yu Gothic"/>
            </a:endParaRPr>
          </a:p>
        </p:txBody>
      </p:sp>
      <p:sp>
        <p:nvSpPr>
          <p:cNvPr id="8" name="矢印: 下 7">
            <a:extLst>
              <a:ext uri="{FF2B5EF4-FFF2-40B4-BE49-F238E27FC236}">
                <a16:creationId xmlns:a16="http://schemas.microsoft.com/office/drawing/2014/main" id="{A69228A7-C017-79E9-8882-1EA5D59A4E78}"/>
              </a:ext>
            </a:extLst>
          </p:cNvPr>
          <p:cNvSpPr/>
          <p:nvPr/>
        </p:nvSpPr>
        <p:spPr>
          <a:xfrm>
            <a:off x="3527882" y="4214902"/>
            <a:ext cx="2088233" cy="582197"/>
          </a:xfrm>
          <a:prstGeom prst="down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a:extLst>
              <a:ext uri="{FF2B5EF4-FFF2-40B4-BE49-F238E27FC236}">
                <a16:creationId xmlns:a16="http://schemas.microsoft.com/office/drawing/2014/main" id="{A750C534-642C-4596-9AF8-D7D7A4B9B767}"/>
              </a:ext>
            </a:extLst>
          </p:cNvPr>
          <p:cNvGrpSpPr/>
          <p:nvPr/>
        </p:nvGrpSpPr>
        <p:grpSpPr>
          <a:xfrm>
            <a:off x="32732" y="1249777"/>
            <a:ext cx="8939853" cy="3168761"/>
            <a:chOff x="105431" y="1533306"/>
            <a:chExt cx="8939853" cy="3168761"/>
          </a:xfrm>
        </p:grpSpPr>
        <p:sp>
          <p:nvSpPr>
            <p:cNvPr id="6" name="テキスト ボックス 5">
              <a:extLst>
                <a:ext uri="{FF2B5EF4-FFF2-40B4-BE49-F238E27FC236}">
                  <a16:creationId xmlns:a16="http://schemas.microsoft.com/office/drawing/2014/main" id="{A98EAB6E-DA88-5741-B36D-3901C0B4CB9D}"/>
                </a:ext>
              </a:extLst>
            </p:cNvPr>
            <p:cNvSpPr txBox="1"/>
            <p:nvPr/>
          </p:nvSpPr>
          <p:spPr>
            <a:xfrm>
              <a:off x="105431" y="1716634"/>
              <a:ext cx="8939853" cy="2985433"/>
            </a:xfrm>
            <a:prstGeom prst="rect">
              <a:avLst/>
            </a:prstGeom>
            <a:noFill/>
          </p:spPr>
          <p:txBody>
            <a:bodyPr wrap="square" lIns="91440" tIns="45720" rIns="91440" bIns="45720" rtlCol="0" anchor="t">
              <a:spAutoFit/>
            </a:bodyPr>
            <a:lstStyle/>
            <a:p>
              <a:pPr marL="360363" marR="0" lvl="0" indent="-271463" algn="l" defTabSz="835650" rtl="0" eaLnBrk="1" fontAlgn="auto" latinLnBrk="0" hangingPunct="1">
                <a:lnSpc>
                  <a:spcPct val="100000"/>
                </a:lnSpc>
                <a:spcBef>
                  <a:spcPts val="0"/>
                </a:spcBef>
                <a:spcAft>
                  <a:spcPts val="0"/>
                </a:spcAft>
                <a:buClrTx/>
                <a:buSzTx/>
                <a:buFontTx/>
                <a:buNone/>
                <a:tabLst/>
                <a:defRPr/>
              </a:pPr>
              <a:r>
                <a:rPr lang="ja-JP" altLang="en-US" sz="2400" b="1" dirty="0">
                  <a:latin typeface="メイリオ" panose="020B0604030504040204" pitchFamily="50" charset="-128"/>
                  <a:ea typeface="メイリオ" panose="020B0604030504040204" pitchFamily="50" charset="-128"/>
                </a:rPr>
                <a:t>・</a:t>
              </a:r>
              <a:r>
                <a:rPr lang="ja-JP" altLang="en-US" sz="2400" b="1" dirty="0">
                  <a:solidFill>
                    <a:srgbClr val="009650"/>
                  </a:solidFill>
                  <a:latin typeface="メイリオ" panose="020B0604030504040204" pitchFamily="50" charset="-128"/>
                  <a:ea typeface="メイリオ" panose="020B0604030504040204" pitchFamily="50" charset="-128"/>
                </a:rPr>
                <a:t>どの河川でどの場所が決壊</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破堤</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したらご自宅や会社が浸水してしまうのか知ることができます。</a:t>
              </a:r>
              <a:endParaRPr lang="en-US" altLang="ja-JP" sz="2400" b="1" dirty="0">
                <a:latin typeface="メイリオ" panose="020B0604030504040204" pitchFamily="50" charset="-128"/>
                <a:ea typeface="メイリオ" panose="020B0604030504040204" pitchFamily="50" charset="-128"/>
              </a:endParaRPr>
            </a:p>
            <a:p>
              <a:pPr marL="360363" marR="0" lvl="0" indent="-271463" algn="l" defTabSz="835650" rtl="0" eaLnBrk="1" fontAlgn="auto" latinLnBrk="0" hangingPunct="1">
                <a:lnSpc>
                  <a:spcPct val="100000"/>
                </a:lnSpc>
                <a:spcBef>
                  <a:spcPts val="0"/>
                </a:spcBef>
                <a:spcAft>
                  <a:spcPts val="0"/>
                </a:spcAft>
                <a:buClrTx/>
                <a:buSzTx/>
                <a:buFontTx/>
                <a:buNone/>
                <a:tabLst/>
                <a:defRPr/>
              </a:pPr>
              <a:endParaRPr lang="en-US" altLang="ja-JP" sz="1000" b="1" dirty="0">
                <a:latin typeface="メイリオ" panose="020B0604030504040204" pitchFamily="50" charset="-128"/>
                <a:ea typeface="メイリオ" panose="020B0604030504040204" pitchFamily="50" charset="-128"/>
                <a:cs typeface="Calibri" panose="020F0502020204030204"/>
              </a:endParaRPr>
            </a:p>
            <a:p>
              <a:pPr marL="360363" marR="0" lvl="0" indent="-271463" algn="l" defTabSz="835650" rtl="0" eaLnBrk="1" fontAlgn="auto" latinLnBrk="0" hangingPunct="1">
                <a:lnSpc>
                  <a:spcPct val="100000"/>
                </a:lnSpc>
                <a:spcBef>
                  <a:spcPts val="0"/>
                </a:spcBef>
                <a:spcAft>
                  <a:spcPts val="0"/>
                </a:spcAft>
                <a:buClrTx/>
                <a:buSzTx/>
                <a:buFontTx/>
                <a:buNone/>
                <a:tabLst/>
                <a:defRPr/>
              </a:pPr>
              <a:r>
                <a:rPr lang="ja-JP" altLang="en-US" sz="2400" b="1" dirty="0">
                  <a:latin typeface="メイリオ" panose="020B0604030504040204" pitchFamily="50" charset="-128"/>
                  <a:ea typeface="メイリオ" panose="020B0604030504040204" pitchFamily="50" charset="-128"/>
                </a:rPr>
                <a:t>・堤防決壊</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破堤</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後、</a:t>
              </a:r>
              <a:r>
                <a:rPr lang="ja-JP" altLang="en-US" sz="2400" b="1" dirty="0">
                  <a:solidFill>
                    <a:srgbClr val="009650"/>
                  </a:solidFill>
                  <a:latin typeface="メイリオ" panose="020B0604030504040204" pitchFamily="50" charset="-128"/>
                  <a:ea typeface="メイリオ" panose="020B0604030504040204" pitchFamily="50" charset="-128"/>
                </a:rPr>
                <a:t>どこが、いつ、どの程度浸水するのか</a:t>
              </a:r>
              <a:r>
                <a:rPr lang="ja-JP" altLang="en-US" sz="2400" b="1" dirty="0">
                  <a:latin typeface="メイリオ" panose="020B0604030504040204" pitchFamily="50" charset="-128"/>
                  <a:ea typeface="メイリオ" panose="020B0604030504040204" pitchFamily="50" charset="-128"/>
                </a:rPr>
                <a:t>の変化をアニメーションやグラフで見ることができます。</a:t>
              </a:r>
              <a:endParaRPr lang="en-US" altLang="ja-JP" sz="2400" b="1" dirty="0">
                <a:latin typeface="メイリオ" panose="020B0604030504040204" pitchFamily="50" charset="-128"/>
                <a:ea typeface="メイリオ" panose="020B0604030504040204" pitchFamily="50" charset="-128"/>
              </a:endParaRPr>
            </a:p>
            <a:p>
              <a:pPr marL="360363" marR="0" lvl="0" indent="-271463" algn="l" defTabSz="835650" rtl="0" eaLnBrk="1" fontAlgn="auto" latinLnBrk="0" hangingPunct="1">
                <a:lnSpc>
                  <a:spcPct val="100000"/>
                </a:lnSpc>
                <a:spcBef>
                  <a:spcPts val="0"/>
                </a:spcBef>
                <a:spcAft>
                  <a:spcPts val="0"/>
                </a:spcAft>
                <a:buClrTx/>
                <a:buSzTx/>
                <a:buFontTx/>
                <a:buNone/>
                <a:tabLst/>
                <a:defRPr/>
              </a:pPr>
              <a:endParaRPr lang="en-US" altLang="ja-JP" sz="1000" b="1" dirty="0">
                <a:latin typeface="メイリオ" panose="020B0604030504040204" pitchFamily="50" charset="-128"/>
                <a:ea typeface="メイリオ" panose="020B0604030504040204" pitchFamily="50" charset="-128"/>
                <a:cs typeface="Calibri" panose="020F0502020204030204"/>
              </a:endParaRPr>
            </a:p>
            <a:p>
              <a:pPr marL="449263" marR="0" lvl="0" indent="-360363" algn="l" defTabSz="835650" rtl="0" eaLnBrk="1" fontAlgn="auto" latinLnBrk="0" hangingPunct="1">
                <a:lnSpc>
                  <a:spcPct val="100000"/>
                </a:lnSpc>
                <a:spcBef>
                  <a:spcPts val="0"/>
                </a:spcBef>
                <a:spcAft>
                  <a:spcPts val="0"/>
                </a:spcAft>
                <a:buClrTx/>
                <a:buSzTx/>
                <a:buFontTx/>
                <a:buNone/>
                <a:tabLst/>
                <a:defRPr/>
              </a:pPr>
              <a:r>
                <a:rPr lang="ja-JP" altLang="en-US" sz="2400" b="1" dirty="0">
                  <a:latin typeface="メイリオ" panose="020B0604030504040204" pitchFamily="50" charset="-128"/>
                  <a:ea typeface="メイリオ" panose="020B0604030504040204" pitchFamily="50" charset="-128"/>
                </a:rPr>
                <a:t>・大雨の際に</a:t>
              </a:r>
              <a:r>
                <a:rPr lang="ja-JP" altLang="en-US" sz="2400" b="1" dirty="0">
                  <a:solidFill>
                    <a:srgbClr val="009650"/>
                  </a:solidFill>
                  <a:latin typeface="メイリオ" panose="020B0604030504040204" pitchFamily="50" charset="-128"/>
                  <a:ea typeface="メイリオ" panose="020B0604030504040204" pitchFamily="50" charset="-128"/>
                </a:rPr>
                <a:t>どこの水位観測所を見ておけばよいのか</a:t>
              </a:r>
              <a:r>
                <a:rPr lang="ja-JP" altLang="en-US" sz="2400" b="1" dirty="0">
                  <a:latin typeface="メイリオ" panose="020B0604030504040204" pitchFamily="50" charset="-128"/>
                  <a:ea typeface="メイリオ" panose="020B0604030504040204" pitchFamily="50" charset="-128"/>
                </a:rPr>
                <a:t>がわかります。また、現在の水位がわかるホームページにもリンクしています。</a:t>
              </a:r>
              <a:endParaRPr lang="en-US" altLang="ja-JP" sz="2400" b="1" dirty="0">
                <a:latin typeface="メイリオ" panose="020B0604030504040204" pitchFamily="50" charset="-128"/>
                <a:ea typeface="メイリオ" panose="020B0604030504040204" pitchFamily="50" charset="-128"/>
                <a:cs typeface="Calibri" panose="020F0502020204030204"/>
              </a:endParaRPr>
            </a:p>
          </p:txBody>
        </p:sp>
        <p:sp>
          <p:nvSpPr>
            <p:cNvPr id="9" name="TextBox 4">
              <a:extLst>
                <a:ext uri="{FF2B5EF4-FFF2-40B4-BE49-F238E27FC236}">
                  <a16:creationId xmlns:a16="http://schemas.microsoft.com/office/drawing/2014/main" id="{4929C76F-3CC2-D92B-A99A-2A95E4E99F57}"/>
                </a:ext>
              </a:extLst>
            </p:cNvPr>
            <p:cNvSpPr txBox="1"/>
            <p:nvPr/>
          </p:nvSpPr>
          <p:spPr>
            <a:xfrm>
              <a:off x="4019511" y="1533306"/>
              <a:ext cx="125036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89535" algn="ctr"/>
              <a:r>
                <a:rPr lang="ja-JP" altLang="en-US" sz="1000" b="1" dirty="0">
                  <a:latin typeface="Yu Gothic"/>
                  <a:ea typeface="Yu Gothic"/>
                </a:rPr>
                <a:t>は て い</a:t>
              </a:r>
              <a:endParaRPr lang="en-US" altLang="ja-JP" sz="1000" dirty="0">
                <a:latin typeface="Yu Gothic"/>
                <a:ea typeface="Yu Gothic"/>
              </a:endParaRPr>
            </a:p>
          </p:txBody>
        </p:sp>
      </p:grpSp>
      <p:sp>
        <p:nvSpPr>
          <p:cNvPr id="11" name="TextBox 4">
            <a:extLst>
              <a:ext uri="{FF2B5EF4-FFF2-40B4-BE49-F238E27FC236}">
                <a16:creationId xmlns:a16="http://schemas.microsoft.com/office/drawing/2014/main" id="{C50E1ADC-3B87-E073-20CD-AF8C72EC8B98}"/>
              </a:ext>
            </a:extLst>
          </p:cNvPr>
          <p:cNvSpPr txBox="1"/>
          <p:nvPr/>
        </p:nvSpPr>
        <p:spPr>
          <a:xfrm>
            <a:off x="1547664" y="2132856"/>
            <a:ext cx="125036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89535" algn="ctr"/>
            <a:r>
              <a:rPr lang="ja-JP" altLang="en-US" sz="1000" b="1" dirty="0">
                <a:latin typeface="Yu Gothic"/>
                <a:ea typeface="Yu Gothic"/>
              </a:rPr>
              <a:t>は て い</a:t>
            </a:r>
            <a:endParaRPr lang="en-US" altLang="ja-JP" sz="1000" dirty="0">
              <a:latin typeface="Yu Gothic"/>
              <a:ea typeface="Yu Gothic"/>
            </a:endParaRPr>
          </a:p>
        </p:txBody>
      </p:sp>
      <p:sp>
        <p:nvSpPr>
          <p:cNvPr id="15" name="テキスト ボックス 14">
            <a:extLst>
              <a:ext uri="{FF2B5EF4-FFF2-40B4-BE49-F238E27FC236}">
                <a16:creationId xmlns:a16="http://schemas.microsoft.com/office/drawing/2014/main" id="{01AE1A8D-4C91-7EC2-171A-1596ADCBE4BE}"/>
              </a:ext>
            </a:extLst>
          </p:cNvPr>
          <p:cNvSpPr txBox="1"/>
          <p:nvPr/>
        </p:nvSpPr>
        <p:spPr>
          <a:xfrm>
            <a:off x="4355976" y="5931475"/>
            <a:ext cx="4355345" cy="400110"/>
          </a:xfrm>
          <a:prstGeom prst="rect">
            <a:avLst/>
          </a:prstGeom>
          <a:noFill/>
        </p:spPr>
        <p:txBody>
          <a:bodyPr wrap="square" lIns="91440" tIns="45720" rIns="91440" bIns="45720" rtlCol="0" anchor="t">
            <a:spAutoFit/>
          </a:bodyPr>
          <a:lstStyle/>
          <a:p>
            <a:pPr marL="360363" marR="0" lvl="0" indent="-271463" algn="l" defTabSz="835650" rtl="0" eaLnBrk="1" fontAlgn="auto" latinLnBrk="0" hangingPunct="1">
              <a:lnSpc>
                <a:spcPct val="100000"/>
              </a:lnSpc>
              <a:spcBef>
                <a:spcPts val="0"/>
              </a:spcBef>
              <a:spcAft>
                <a:spcPts val="0"/>
              </a:spcAft>
              <a:buClrTx/>
              <a:buSzTx/>
              <a:buFontTx/>
              <a:buNone/>
              <a:tabLst/>
              <a:defRPr/>
            </a:pPr>
            <a:r>
              <a:rPr lang="ja-JP" altLang="en-US" sz="2000" b="1" dirty="0">
                <a:latin typeface="メイリオ" panose="020B0604030504040204" pitchFamily="50" charset="-128"/>
                <a:ea typeface="メイリオ" panose="020B0604030504040204" pitchFamily="50" charset="-128"/>
              </a:rPr>
              <a:t>（実際の使い方は後でお話します）</a:t>
            </a:r>
            <a:endParaRPr lang="en-US" altLang="ja-JP" sz="2000" b="1" dirty="0">
              <a:latin typeface="メイリオ" panose="020B0604030504040204" pitchFamily="50" charset="-128"/>
              <a:ea typeface="メイリオ" panose="020B0604030504040204" pitchFamily="50" charset="-128"/>
              <a:cs typeface="Calibri" panose="020F0502020204030204"/>
            </a:endParaRPr>
          </a:p>
        </p:txBody>
      </p:sp>
    </p:spTree>
    <p:extLst>
      <p:ext uri="{BB962C8B-B14F-4D97-AF65-F5344CB8AC3E}">
        <p14:creationId xmlns:p14="http://schemas.microsoft.com/office/powerpoint/2010/main" val="82485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7056024"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pPr>
              <a:lnSpc>
                <a:spcPct val="110000"/>
              </a:lnSpc>
            </a:pPr>
            <a:r>
              <a:rPr lang="ja-JP" altLang="en-US" sz="4800" b="1" dirty="0">
                <a:solidFill>
                  <a:srgbClr val="009650"/>
                </a:solidFill>
                <a:latin typeface="Meiryo" charset="-128"/>
                <a:ea typeface="Meiryo" charset="-128"/>
                <a:cs typeface="Meiryo" charset="-128"/>
              </a:rPr>
              <a:t>浸水ナビ</a:t>
            </a:r>
            <a:r>
              <a:rPr lang="ja-JP" altLang="en-US" sz="4800" dirty="0">
                <a:solidFill>
                  <a:srgbClr val="009650"/>
                </a:solidFill>
              </a:rPr>
              <a:t>の</a:t>
            </a:r>
            <a:endParaRPr lang="en-US" altLang="ja-JP" sz="4800" dirty="0">
              <a:solidFill>
                <a:srgbClr val="009650"/>
              </a:solidFill>
            </a:endParaRPr>
          </a:p>
          <a:p>
            <a:pPr>
              <a:lnSpc>
                <a:spcPct val="110000"/>
              </a:lnSpc>
            </a:pPr>
            <a:r>
              <a:rPr lang="ja-JP" altLang="en-US" sz="4800" b="1" dirty="0">
                <a:solidFill>
                  <a:srgbClr val="009650"/>
                </a:solidFill>
                <a:latin typeface="Meiryo" charset="-128"/>
                <a:ea typeface="Meiryo" charset="-128"/>
                <a:cs typeface="Meiryo" charset="-128"/>
              </a:rPr>
              <a:t>準備をしましょう</a:t>
            </a:r>
          </a:p>
        </p:txBody>
      </p:sp>
    </p:spTree>
    <p:extLst>
      <p:ext uri="{BB962C8B-B14F-4D97-AF65-F5344CB8AC3E}">
        <p14:creationId xmlns:p14="http://schemas.microsoft.com/office/powerpoint/2010/main" val="97531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48831"/>
            <a:ext cx="4493538" cy="490904"/>
          </a:xfrm>
        </p:spPr>
        <p:txBody>
          <a:bodyPr wrap="none">
            <a:spAutoFit/>
          </a:bodyPr>
          <a:lstStyle/>
          <a:p>
            <a:r>
              <a:rPr lang="ja-JP" altLang="en-US" sz="2800" dirty="0"/>
              <a:t>浸水ナビを検索しましょう</a:t>
            </a:r>
            <a:endParaRPr lang="ja-JP" altLang="en-US" sz="4400" dirty="0"/>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2" name="字幕 14">
            <a:extLst>
              <a:ext uri="{FF2B5EF4-FFF2-40B4-BE49-F238E27FC236}">
                <a16:creationId xmlns:a16="http://schemas.microsoft.com/office/drawing/2014/main" id="{9E7B62E9-0E10-4FD9-9FD9-421245AF88E8}"/>
              </a:ext>
            </a:extLst>
          </p:cNvPr>
          <p:cNvSpPr>
            <a:spLocks noGrp="1"/>
          </p:cNvSpPr>
          <p:nvPr>
            <p:ph type="subTitle" idx="1"/>
          </p:nvPr>
        </p:nvSpPr>
        <p:spPr>
          <a:xfrm>
            <a:off x="507804" y="1484824"/>
            <a:ext cx="8384676" cy="360000"/>
          </a:xfrm>
        </p:spPr>
        <p:txBody>
          <a:bodyPr vert="horz" lIns="91440" tIns="45720" rIns="91440" bIns="45720" rtlCol="0" anchor="t">
            <a:normAutofit fontScale="77500" lnSpcReduction="20000"/>
          </a:bodyPr>
          <a:lstStyle/>
          <a:p>
            <a:r>
              <a:rPr lang="ja-JP" altLang="en-US" sz="2800" dirty="0"/>
              <a:t>浸水ナビのサイトを検索しましょう</a:t>
            </a:r>
          </a:p>
        </p:txBody>
      </p:sp>
      <p:pic>
        <p:nvPicPr>
          <p:cNvPr id="33" name="図 32" descr="グラフィカル ユーザー インターフェイス, アプリケーション&#10;&#10;自動的に生成された説明">
            <a:extLst>
              <a:ext uri="{FF2B5EF4-FFF2-40B4-BE49-F238E27FC236}">
                <a16:creationId xmlns:a16="http://schemas.microsoft.com/office/drawing/2014/main" id="{D64D00EF-46BE-08C0-85DB-7E95B1064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7330" y="2132857"/>
            <a:ext cx="1440222" cy="3117002"/>
          </a:xfrm>
          <a:prstGeom prst="rect">
            <a:avLst/>
          </a:prstGeom>
          <a:ln>
            <a:solidFill>
              <a:schemeClr val="tx1"/>
            </a:solidFill>
          </a:ln>
        </p:spPr>
      </p:pic>
      <p:pic>
        <p:nvPicPr>
          <p:cNvPr id="34" name="図 33" descr="グラフィカル ユーザー インターフェイス, テキスト, アプリケーション&#10;&#10;自動的に生成された説明">
            <a:extLst>
              <a:ext uri="{FF2B5EF4-FFF2-40B4-BE49-F238E27FC236}">
                <a16:creationId xmlns:a16="http://schemas.microsoft.com/office/drawing/2014/main" id="{C833A06A-50B9-7148-54E2-FBA97906B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1454" y="2125161"/>
            <a:ext cx="1437160" cy="3110376"/>
          </a:xfrm>
          <a:prstGeom prst="rect">
            <a:avLst/>
          </a:prstGeom>
          <a:ln>
            <a:solidFill>
              <a:schemeClr val="tx1"/>
            </a:solidFill>
          </a:ln>
        </p:spPr>
      </p:pic>
      <p:pic>
        <p:nvPicPr>
          <p:cNvPr id="35" name="図 34" descr="グラフィカル ユーザー インターフェイス, アプリケーション&#10;&#10;自動的に生成された説明">
            <a:extLst>
              <a:ext uri="{FF2B5EF4-FFF2-40B4-BE49-F238E27FC236}">
                <a16:creationId xmlns:a16="http://schemas.microsoft.com/office/drawing/2014/main" id="{4B609325-B332-2F87-AEF6-D0A3741A3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6775" y="2131004"/>
            <a:ext cx="1436466" cy="3108875"/>
          </a:xfrm>
          <a:prstGeom prst="rect">
            <a:avLst/>
          </a:prstGeom>
          <a:ln>
            <a:solidFill>
              <a:schemeClr val="tx1"/>
            </a:solidFill>
          </a:ln>
        </p:spPr>
      </p:pic>
      <p:sp>
        <p:nvSpPr>
          <p:cNvPr id="37" name="四角形: 角を丸くする 36">
            <a:extLst>
              <a:ext uri="{FF2B5EF4-FFF2-40B4-BE49-F238E27FC236}">
                <a16:creationId xmlns:a16="http://schemas.microsoft.com/office/drawing/2014/main" id="{42093164-3368-4215-5EED-285C5E296988}"/>
              </a:ext>
            </a:extLst>
          </p:cNvPr>
          <p:cNvSpPr/>
          <p:nvPr/>
        </p:nvSpPr>
        <p:spPr>
          <a:xfrm>
            <a:off x="4381604" y="4872172"/>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7B41F789-B6B3-C02B-187C-88A2F250FDC9}"/>
              </a:ext>
            </a:extLst>
          </p:cNvPr>
          <p:cNvSpPr/>
          <p:nvPr/>
        </p:nvSpPr>
        <p:spPr>
          <a:xfrm>
            <a:off x="5662428" y="4782172"/>
            <a:ext cx="129925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図形グループ 108">
            <a:extLst>
              <a:ext uri="{FF2B5EF4-FFF2-40B4-BE49-F238E27FC236}">
                <a16:creationId xmlns:a16="http://schemas.microsoft.com/office/drawing/2014/main" id="{692FD604-FF29-9BC0-1D7E-928C3E8FAD3D}"/>
              </a:ext>
            </a:extLst>
          </p:cNvPr>
          <p:cNvGrpSpPr/>
          <p:nvPr/>
        </p:nvGrpSpPr>
        <p:grpSpPr>
          <a:xfrm>
            <a:off x="4147407" y="4567190"/>
            <a:ext cx="296587" cy="293005"/>
            <a:chOff x="2897417" y="3995693"/>
            <a:chExt cx="296587" cy="293005"/>
          </a:xfrm>
        </p:grpSpPr>
        <p:sp>
          <p:nvSpPr>
            <p:cNvPr id="45" name="円/楕円 114">
              <a:extLst>
                <a:ext uri="{FF2B5EF4-FFF2-40B4-BE49-F238E27FC236}">
                  <a16:creationId xmlns:a16="http://schemas.microsoft.com/office/drawing/2014/main" id="{9B1F5020-7614-3AD2-B19C-DBA0F429B0FD}"/>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A554F9F-638F-910F-B4C2-5670B162EB0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47" name="図形グループ 93">
            <a:extLst>
              <a:ext uri="{FF2B5EF4-FFF2-40B4-BE49-F238E27FC236}">
                <a16:creationId xmlns:a16="http://schemas.microsoft.com/office/drawing/2014/main" id="{99499D74-D9C0-3812-E2F1-15D3B70DD2EE}"/>
              </a:ext>
            </a:extLst>
          </p:cNvPr>
          <p:cNvGrpSpPr/>
          <p:nvPr/>
        </p:nvGrpSpPr>
        <p:grpSpPr>
          <a:xfrm>
            <a:off x="5583873" y="4459683"/>
            <a:ext cx="296586" cy="293005"/>
            <a:chOff x="3546641" y="3995693"/>
            <a:chExt cx="296586" cy="293005"/>
          </a:xfrm>
        </p:grpSpPr>
        <p:sp>
          <p:nvSpPr>
            <p:cNvPr id="48" name="円/楕円 106">
              <a:extLst>
                <a:ext uri="{FF2B5EF4-FFF2-40B4-BE49-F238E27FC236}">
                  <a16:creationId xmlns:a16="http://schemas.microsoft.com/office/drawing/2014/main" id="{9A14F3B2-2923-8050-3DCB-D53D0A6D49A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107">
              <a:extLst>
                <a:ext uri="{FF2B5EF4-FFF2-40B4-BE49-F238E27FC236}">
                  <a16:creationId xmlns:a16="http://schemas.microsoft.com/office/drawing/2014/main" id="{D9FF1374-E9C5-5FEB-2828-C353A0D0CD59}"/>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四角形: 角を丸くする 49">
            <a:extLst>
              <a:ext uri="{FF2B5EF4-FFF2-40B4-BE49-F238E27FC236}">
                <a16:creationId xmlns:a16="http://schemas.microsoft.com/office/drawing/2014/main" id="{6D569B11-06D9-7A54-4A2E-3A3B6A2BCF38}"/>
              </a:ext>
            </a:extLst>
          </p:cNvPr>
          <p:cNvSpPr/>
          <p:nvPr/>
        </p:nvSpPr>
        <p:spPr>
          <a:xfrm>
            <a:off x="7283369" y="3883140"/>
            <a:ext cx="1322661"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1" name="図形グループ 69">
            <a:extLst>
              <a:ext uri="{FF2B5EF4-FFF2-40B4-BE49-F238E27FC236}">
                <a16:creationId xmlns:a16="http://schemas.microsoft.com/office/drawing/2014/main" id="{966E1979-9911-BBA6-E595-112B768CA2D4}"/>
              </a:ext>
            </a:extLst>
          </p:cNvPr>
          <p:cNvGrpSpPr/>
          <p:nvPr/>
        </p:nvGrpSpPr>
        <p:grpSpPr>
          <a:xfrm>
            <a:off x="7228472" y="3519455"/>
            <a:ext cx="296586" cy="293005"/>
            <a:chOff x="4232441" y="3995693"/>
            <a:chExt cx="296586" cy="293005"/>
          </a:xfrm>
        </p:grpSpPr>
        <p:sp>
          <p:nvSpPr>
            <p:cNvPr id="52" name="円/楕円 70">
              <a:extLst>
                <a:ext uri="{FF2B5EF4-FFF2-40B4-BE49-F238E27FC236}">
                  <a16:creationId xmlns:a16="http://schemas.microsoft.com/office/drawing/2014/main" id="{6C1CC185-09F2-47CA-D5A3-6363A482DC3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71">
              <a:extLst>
                <a:ext uri="{FF2B5EF4-FFF2-40B4-BE49-F238E27FC236}">
                  <a16:creationId xmlns:a16="http://schemas.microsoft.com/office/drawing/2014/main" id="{099E8645-1883-1EF0-FDEA-6FC1D6A012FC}"/>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a:extLst>
              <a:ext uri="{FF2B5EF4-FFF2-40B4-BE49-F238E27FC236}">
                <a16:creationId xmlns:a16="http://schemas.microsoft.com/office/drawing/2014/main" id="{CD139336-52DC-A380-5A45-7D3A46F5B5A2}"/>
              </a:ext>
            </a:extLst>
          </p:cNvPr>
          <p:cNvSpPr txBox="1"/>
          <p:nvPr/>
        </p:nvSpPr>
        <p:spPr>
          <a:xfrm>
            <a:off x="553338" y="2122878"/>
            <a:ext cx="3234721" cy="3046988"/>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ホーム画面から「</a:t>
            </a:r>
            <a:r>
              <a:rPr lang="en-US" altLang="ja-JP" sz="1800" b="1" dirty="0">
                <a:latin typeface="メイリオ"/>
                <a:ea typeface="メイリオ"/>
              </a:rPr>
              <a:t>Safari</a:t>
            </a:r>
            <a:r>
              <a:rPr lang="ja-JP" altLang="en-US" sz="1800" b="1" dirty="0">
                <a:latin typeface="メイリオ"/>
                <a:ea typeface="メイリオ"/>
              </a:rPr>
              <a:t>」をダブルタップ</a:t>
            </a:r>
            <a:endParaRPr lang="en-US" altLang="ja-JP" sz="1800" b="1" dirty="0">
              <a:latin typeface="メイリオ"/>
              <a:ea typeface="メイリオ"/>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画面下部にある検索用の枠をダブルタップ</a:t>
            </a:r>
            <a:endParaRPr lang="en-US" altLang="ja-JP" b="1" dirty="0">
              <a:latin typeface="Meiryo" charset="-128"/>
              <a:ea typeface="Meiryo" charset="-128"/>
              <a:cs typeface="Meiryo"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「浸水ナビ」と入力</a:t>
            </a:r>
            <a:endParaRPr lang="en-US" altLang="ja-JP" sz="1800" b="1" dirty="0">
              <a:latin typeface="メイリオ"/>
              <a:ea typeface="メイリオ"/>
            </a:endParaRPr>
          </a:p>
          <a:p>
            <a:pPr indent="-417600"/>
            <a:endParaRPr lang="en-US" altLang="ja-JP" b="1" spc="-16"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301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60752AFC-D64F-5893-6382-928A72C38B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1449" y="2041301"/>
            <a:ext cx="1429369" cy="3093514"/>
          </a:xfrm>
          <a:prstGeom prst="rect">
            <a:avLst/>
          </a:prstGeom>
          <a:ln>
            <a:solidFill>
              <a:schemeClr val="tx1"/>
            </a:solidFill>
          </a:ln>
        </p:spPr>
      </p:pic>
      <p:pic>
        <p:nvPicPr>
          <p:cNvPr id="36" name="図 35" descr="グラフィカル ユーザー インターフェイス, テキスト, アプリケーション, メール&#10;&#10;自動的に生成された説明">
            <a:extLst>
              <a:ext uri="{FF2B5EF4-FFF2-40B4-BE49-F238E27FC236}">
                <a16:creationId xmlns:a16="http://schemas.microsoft.com/office/drawing/2014/main" id="{28882914-37E0-7CAA-E5F3-70C47913A0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8131" y="2065171"/>
            <a:ext cx="1477370" cy="3069644"/>
          </a:xfrm>
          <a:prstGeom prst="rect">
            <a:avLst/>
          </a:prstGeom>
          <a:ln>
            <a:solidFill>
              <a:schemeClr val="tx1"/>
            </a:solidFill>
          </a:ln>
        </p:spPr>
      </p:pic>
      <p:pic>
        <p:nvPicPr>
          <p:cNvPr id="37" name="図 36" descr="グラフィカル ユーザー インターフェイス, アプリケーション&#10;&#10;自動的に生成された説明">
            <a:extLst>
              <a:ext uri="{FF2B5EF4-FFF2-40B4-BE49-F238E27FC236}">
                <a16:creationId xmlns:a16="http://schemas.microsoft.com/office/drawing/2014/main" id="{A0504AD7-BE67-1193-8F9A-B7F988A96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2998" y="2063430"/>
            <a:ext cx="1442911" cy="3122822"/>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48831"/>
            <a:ext cx="4493538" cy="490904"/>
          </a:xfrm>
        </p:spPr>
        <p:txBody>
          <a:bodyPr wrap="none">
            <a:spAutoFit/>
          </a:bodyPr>
          <a:lstStyle/>
          <a:p>
            <a:r>
              <a:rPr lang="ja-JP" altLang="en-US" sz="2800" dirty="0"/>
              <a:t>浸水ナビを検索しましょう</a:t>
            </a:r>
            <a:endParaRPr lang="ja-JP" altLang="en-US" sz="4400" dirty="0"/>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5588740" y="3046206"/>
            <a:ext cx="1491732" cy="3048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図形グループ 20">
            <a:extLst>
              <a:ext uri="{FF2B5EF4-FFF2-40B4-BE49-F238E27FC236}">
                <a16:creationId xmlns:a16="http://schemas.microsoft.com/office/drawing/2014/main" id="{AFB7C6A1-BCD5-D739-56C0-EFB2F4464B10}"/>
              </a:ext>
            </a:extLst>
          </p:cNvPr>
          <p:cNvGrpSpPr/>
          <p:nvPr/>
        </p:nvGrpSpPr>
        <p:grpSpPr>
          <a:xfrm>
            <a:off x="7311449" y="2247919"/>
            <a:ext cx="296586" cy="293005"/>
            <a:chOff x="6801905" y="3995693"/>
            <a:chExt cx="296586" cy="293005"/>
          </a:xfrm>
        </p:grpSpPr>
        <p:sp>
          <p:nvSpPr>
            <p:cNvPr id="4" name="円/楕円 21">
              <a:extLst>
                <a:ext uri="{FF2B5EF4-FFF2-40B4-BE49-F238E27FC236}">
                  <a16:creationId xmlns:a16="http://schemas.microsoft.com/office/drawing/2014/main" id="{38D44326-D09E-2F4F-D925-B75F3BBEFA8A}"/>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2">
              <a:extLst>
                <a:ext uri="{FF2B5EF4-FFF2-40B4-BE49-F238E27FC236}">
                  <a16:creationId xmlns:a16="http://schemas.microsoft.com/office/drawing/2014/main" id="{271FBAE0-6DE4-091B-8DC5-134E834C1170}"/>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四角形: 角を丸くする 29">
            <a:extLst>
              <a:ext uri="{FF2B5EF4-FFF2-40B4-BE49-F238E27FC236}">
                <a16:creationId xmlns:a16="http://schemas.microsoft.com/office/drawing/2014/main" id="{7FF5139D-33B2-F0E2-3E89-111F67686D4F}"/>
              </a:ext>
            </a:extLst>
          </p:cNvPr>
          <p:cNvSpPr/>
          <p:nvPr/>
        </p:nvSpPr>
        <p:spPr>
          <a:xfrm>
            <a:off x="5039821" y="4508132"/>
            <a:ext cx="334451" cy="4441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図形グループ 52">
            <a:extLst>
              <a:ext uri="{FF2B5EF4-FFF2-40B4-BE49-F238E27FC236}">
                <a16:creationId xmlns:a16="http://schemas.microsoft.com/office/drawing/2014/main" id="{A55BDDFA-F651-4F80-2EF9-B66749E93BF2}"/>
              </a:ext>
            </a:extLst>
          </p:cNvPr>
          <p:cNvGrpSpPr/>
          <p:nvPr/>
        </p:nvGrpSpPr>
        <p:grpSpPr>
          <a:xfrm>
            <a:off x="4837009" y="4195246"/>
            <a:ext cx="325536" cy="324509"/>
            <a:chOff x="5101121" y="3995693"/>
            <a:chExt cx="296586" cy="293005"/>
          </a:xfrm>
        </p:grpSpPr>
        <p:sp>
          <p:nvSpPr>
            <p:cNvPr id="39" name="円/楕円 53">
              <a:extLst>
                <a:ext uri="{FF2B5EF4-FFF2-40B4-BE49-F238E27FC236}">
                  <a16:creationId xmlns:a16="http://schemas.microsoft.com/office/drawing/2014/main" id="{F36A7E59-51A6-B89F-4098-4706D6C0313C}"/>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54">
              <a:extLst>
                <a:ext uri="{FF2B5EF4-FFF2-40B4-BE49-F238E27FC236}">
                  <a16:creationId xmlns:a16="http://schemas.microsoft.com/office/drawing/2014/main" id="{0902AADC-E16F-6B9F-2515-C44D44C6A797}"/>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A056C4FD-7827-7321-E1D5-AB466FD66BC6}"/>
              </a:ext>
            </a:extLst>
          </p:cNvPr>
          <p:cNvSpPr txBox="1"/>
          <p:nvPr/>
        </p:nvSpPr>
        <p:spPr>
          <a:xfrm>
            <a:off x="421566" y="2182212"/>
            <a:ext cx="2926298" cy="3046988"/>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画面右下のボタン「開く」をダブルタップ</a:t>
            </a:r>
            <a:endParaRPr lang="en-US" altLang="ja-JP" sz="1800" b="1" dirty="0">
              <a:latin typeface="メイリオ"/>
              <a:ea typeface="メイリオ"/>
            </a:endParaRPr>
          </a:p>
          <a:p>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検索結果の中から</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見たい項目をダブルタップ</a:t>
            </a:r>
            <a:endParaRPr lang="en-US" altLang="ja-JP" sz="18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メイリオ"/>
                <a:ea typeface="メイリオ"/>
              </a:rPr>
              <a:t>❻</a:t>
            </a:r>
            <a:endParaRPr lang="en-US" altLang="ja-JP" sz="2800" b="1" dirty="0">
              <a:solidFill>
                <a:srgbClr val="009650"/>
              </a:solidFill>
              <a:latin typeface="メイリオ"/>
              <a:ea typeface="メイリオ"/>
            </a:endParaRPr>
          </a:p>
          <a:p>
            <a:r>
              <a:rPr lang="ja-JP" altLang="en-US" sz="1800" b="1" dirty="0">
                <a:latin typeface="メイリオ"/>
                <a:ea typeface="メイリオ"/>
              </a:rPr>
              <a:t>浸水ナビを表示</a:t>
            </a:r>
          </a:p>
          <a:p>
            <a:endParaRPr lang="ja-JP" altLang="en-US" b="1" dirty="0">
              <a:latin typeface="Meiryo" charset="-128"/>
              <a:ea typeface="Meiryo" charset="-128"/>
              <a:cs typeface="Meiryo" charset="-128"/>
            </a:endParaRPr>
          </a:p>
        </p:txBody>
      </p:sp>
      <p:grpSp>
        <p:nvGrpSpPr>
          <p:cNvPr id="42" name="図形グループ 23">
            <a:extLst>
              <a:ext uri="{FF2B5EF4-FFF2-40B4-BE49-F238E27FC236}">
                <a16:creationId xmlns:a16="http://schemas.microsoft.com/office/drawing/2014/main" id="{EE9B4E21-CBA4-4ED0-7F9B-26D31229730A}"/>
              </a:ext>
            </a:extLst>
          </p:cNvPr>
          <p:cNvGrpSpPr/>
          <p:nvPr/>
        </p:nvGrpSpPr>
        <p:grpSpPr>
          <a:xfrm>
            <a:off x="5365028" y="2746333"/>
            <a:ext cx="352470" cy="324619"/>
            <a:chOff x="5878361" y="3995693"/>
            <a:chExt cx="296586" cy="293005"/>
          </a:xfrm>
        </p:grpSpPr>
        <p:sp>
          <p:nvSpPr>
            <p:cNvPr id="43" name="円/楕円 24">
              <a:extLst>
                <a:ext uri="{FF2B5EF4-FFF2-40B4-BE49-F238E27FC236}">
                  <a16:creationId xmlns:a16="http://schemas.microsoft.com/office/drawing/2014/main" id="{BE8764CB-E9B0-78AC-8939-A2EBC0220276}"/>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メイリオ" panose="020B0604030504040204" pitchFamily="50" charset="-128"/>
                <a:ea typeface="メイリオ" panose="020B0604030504040204" pitchFamily="50" charset="-128"/>
              </a:endParaRPr>
            </a:p>
          </p:txBody>
        </p:sp>
        <p:sp>
          <p:nvSpPr>
            <p:cNvPr id="44" name="フリーフォーム 25">
              <a:extLst>
                <a:ext uri="{FF2B5EF4-FFF2-40B4-BE49-F238E27FC236}">
                  <a16:creationId xmlns:a16="http://schemas.microsoft.com/office/drawing/2014/main" id="{1D8C9FB3-E91F-C07F-356D-A1EE449CC280}"/>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2" name="字幕 14">
            <a:extLst>
              <a:ext uri="{FF2B5EF4-FFF2-40B4-BE49-F238E27FC236}">
                <a16:creationId xmlns:a16="http://schemas.microsoft.com/office/drawing/2014/main" id="{6580C1B1-E6EC-EFE3-CA2E-577F05A5842E}"/>
              </a:ext>
            </a:extLst>
          </p:cNvPr>
          <p:cNvSpPr>
            <a:spLocks noGrp="1"/>
          </p:cNvSpPr>
          <p:nvPr>
            <p:ph type="subTitle" idx="1"/>
          </p:nvPr>
        </p:nvSpPr>
        <p:spPr>
          <a:xfrm>
            <a:off x="507804" y="1484824"/>
            <a:ext cx="8384676" cy="360000"/>
          </a:xfrm>
        </p:spPr>
        <p:txBody>
          <a:bodyPr vert="horz" lIns="91440" tIns="45720" rIns="91440" bIns="45720" rtlCol="0" anchor="t">
            <a:normAutofit fontScale="77500" lnSpcReduction="20000"/>
          </a:bodyPr>
          <a:lstStyle/>
          <a:p>
            <a:r>
              <a:rPr lang="ja-JP" altLang="en-US" sz="2800" dirty="0"/>
              <a:t>浸水ナビのサイトを検索しましょう</a:t>
            </a:r>
          </a:p>
        </p:txBody>
      </p:sp>
    </p:spTree>
    <p:extLst>
      <p:ext uri="{BB962C8B-B14F-4D97-AF65-F5344CB8AC3E}">
        <p14:creationId xmlns:p14="http://schemas.microsoft.com/office/powerpoint/2010/main" val="355407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テキスト, アプリケーション&#10;&#10;自動的に生成された説明">
            <a:extLst>
              <a:ext uri="{FF2B5EF4-FFF2-40B4-BE49-F238E27FC236}">
                <a16:creationId xmlns:a16="http://schemas.microsoft.com/office/drawing/2014/main" id="{DD3ED60B-0B23-2F9E-51BF-7685ECF9F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0798" y="2074000"/>
            <a:ext cx="1442911" cy="3122822"/>
          </a:xfrm>
          <a:prstGeom prst="rect">
            <a:avLst/>
          </a:prstGeom>
          <a:ln>
            <a:solidFill>
              <a:schemeClr val="tx1"/>
            </a:solidFill>
          </a:ln>
        </p:spPr>
      </p:pic>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E24347E5-D1CA-04E1-8272-ED477FF699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7805" y="2114256"/>
            <a:ext cx="1417168" cy="3067108"/>
          </a:xfrm>
          <a:prstGeom prst="rect">
            <a:avLst/>
          </a:prstGeom>
          <a:ln>
            <a:solidFill>
              <a:schemeClr val="tx1"/>
            </a:solidFill>
          </a:ln>
        </p:spPr>
      </p:pic>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E09C563B-2B1C-E829-1A73-D9732FF26D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5806" y="2118075"/>
            <a:ext cx="1417168" cy="3067107"/>
          </a:xfrm>
          <a:prstGeom prst="rect">
            <a:avLst/>
          </a:prstGeom>
          <a:ln>
            <a:solidFill>
              <a:schemeClr val="tx1"/>
            </a:solidFill>
          </a:ln>
        </p:spPr>
      </p:pic>
      <p:sp>
        <p:nvSpPr>
          <p:cNvPr id="2" name="タイトル 1"/>
          <p:cNvSpPr>
            <a:spLocks noGrp="1"/>
          </p:cNvSpPr>
          <p:nvPr>
            <p:ph type="ctrTitle"/>
          </p:nvPr>
        </p:nvSpPr>
        <p:spPr>
          <a:xfrm>
            <a:off x="1767718" y="548831"/>
            <a:ext cx="5929828" cy="490904"/>
          </a:xfrm>
        </p:spPr>
        <p:txBody>
          <a:bodyPr wrap="none">
            <a:spAutoFit/>
          </a:bodyPr>
          <a:lstStyle/>
          <a:p>
            <a:r>
              <a:rPr lang="ja-JP" altLang="en-US" sz="2800" dirty="0"/>
              <a:t>浸水ナビをブックマークしましょう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字幕 14">
            <a:extLst>
              <a:ext uri="{FF2B5EF4-FFF2-40B4-BE49-F238E27FC236}">
                <a16:creationId xmlns:a16="http://schemas.microsoft.com/office/drawing/2014/main" id="{8BD2524E-9A08-91D5-C852-4D7D415403FD}"/>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ja-JP" altLang="en-US" sz="2800" dirty="0">
                <a:latin typeface="Meiryo"/>
                <a:ea typeface="Meiryo"/>
              </a:rPr>
              <a:t>浸水ナビをブックマークしましょう</a:t>
            </a:r>
          </a:p>
          <a:p>
            <a:endParaRPr lang="ja-JP" altLang="en-US" sz="2800" dirty="0"/>
          </a:p>
        </p:txBody>
      </p:sp>
      <p:sp>
        <p:nvSpPr>
          <p:cNvPr id="15" name="四角形: 角を丸くする 14">
            <a:extLst>
              <a:ext uri="{FF2B5EF4-FFF2-40B4-BE49-F238E27FC236}">
                <a16:creationId xmlns:a16="http://schemas.microsoft.com/office/drawing/2014/main" id="{4D2156C5-F293-19A9-E2BB-566E9318F30E}"/>
              </a:ext>
            </a:extLst>
          </p:cNvPr>
          <p:cNvSpPr/>
          <p:nvPr/>
        </p:nvSpPr>
        <p:spPr>
          <a:xfrm>
            <a:off x="5660882" y="4711123"/>
            <a:ext cx="12343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6ABC7BB5-57FA-4426-5895-FF8D5E82AD65}"/>
              </a:ext>
            </a:extLst>
          </p:cNvPr>
          <p:cNvSpPr/>
          <p:nvPr/>
        </p:nvSpPr>
        <p:spPr>
          <a:xfrm>
            <a:off x="4457298" y="4901623"/>
            <a:ext cx="190580" cy="1785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図形グループ 69">
            <a:extLst>
              <a:ext uri="{FF2B5EF4-FFF2-40B4-BE49-F238E27FC236}">
                <a16:creationId xmlns:a16="http://schemas.microsoft.com/office/drawing/2014/main" id="{64B55200-D30D-43AF-00BA-5AB9CABE9FC5}"/>
              </a:ext>
            </a:extLst>
          </p:cNvPr>
          <p:cNvGrpSpPr/>
          <p:nvPr/>
        </p:nvGrpSpPr>
        <p:grpSpPr>
          <a:xfrm>
            <a:off x="4198851" y="4650093"/>
            <a:ext cx="296587" cy="293005"/>
            <a:chOff x="2897417" y="3995693"/>
            <a:chExt cx="296587" cy="293005"/>
          </a:xfrm>
        </p:grpSpPr>
        <p:sp>
          <p:nvSpPr>
            <p:cNvPr id="25" name="円/楕円 70">
              <a:extLst>
                <a:ext uri="{FF2B5EF4-FFF2-40B4-BE49-F238E27FC236}">
                  <a16:creationId xmlns:a16="http://schemas.microsoft.com/office/drawing/2014/main" id="{B93909D3-A689-56F8-5F89-30907E61D01A}"/>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C3979DD-E7A1-A3E6-1732-EBF6E23D55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7" name="図形グループ 61">
            <a:extLst>
              <a:ext uri="{FF2B5EF4-FFF2-40B4-BE49-F238E27FC236}">
                <a16:creationId xmlns:a16="http://schemas.microsoft.com/office/drawing/2014/main" id="{C1A0F281-E277-53FA-6D7D-68983AA6F095}"/>
              </a:ext>
            </a:extLst>
          </p:cNvPr>
          <p:cNvGrpSpPr/>
          <p:nvPr/>
        </p:nvGrpSpPr>
        <p:grpSpPr>
          <a:xfrm>
            <a:off x="5541629" y="4415729"/>
            <a:ext cx="296586" cy="293005"/>
            <a:chOff x="3546641" y="3995693"/>
            <a:chExt cx="296586" cy="293005"/>
          </a:xfrm>
        </p:grpSpPr>
        <p:sp>
          <p:nvSpPr>
            <p:cNvPr id="28" name="円/楕円 65">
              <a:extLst>
                <a:ext uri="{FF2B5EF4-FFF2-40B4-BE49-F238E27FC236}">
                  <a16:creationId xmlns:a16="http://schemas.microsoft.com/office/drawing/2014/main" id="{55524574-4018-6391-AEA6-71F9E23F590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68">
              <a:extLst>
                <a:ext uri="{FF2B5EF4-FFF2-40B4-BE49-F238E27FC236}">
                  <a16:creationId xmlns:a16="http://schemas.microsoft.com/office/drawing/2014/main" id="{8175F359-C08C-E5FC-31DF-761D33320E5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四角形: 角を丸くする 56">
            <a:extLst>
              <a:ext uri="{FF2B5EF4-FFF2-40B4-BE49-F238E27FC236}">
                <a16:creationId xmlns:a16="http://schemas.microsoft.com/office/drawing/2014/main" id="{395E108A-0FFD-1B6A-3B53-6B62C3307716}"/>
              </a:ext>
            </a:extLst>
          </p:cNvPr>
          <p:cNvSpPr/>
          <p:nvPr/>
        </p:nvSpPr>
        <p:spPr>
          <a:xfrm>
            <a:off x="8461092" y="2257822"/>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図形グループ 69">
            <a:extLst>
              <a:ext uri="{FF2B5EF4-FFF2-40B4-BE49-F238E27FC236}">
                <a16:creationId xmlns:a16="http://schemas.microsoft.com/office/drawing/2014/main" id="{EDDB57E6-EFE6-6611-6CC0-4505BCEB5E09}"/>
              </a:ext>
            </a:extLst>
          </p:cNvPr>
          <p:cNvGrpSpPr/>
          <p:nvPr/>
        </p:nvGrpSpPr>
        <p:grpSpPr>
          <a:xfrm>
            <a:off x="8228552" y="1990770"/>
            <a:ext cx="296586" cy="293005"/>
            <a:chOff x="4232441" y="3995693"/>
            <a:chExt cx="296586" cy="293005"/>
          </a:xfrm>
        </p:grpSpPr>
        <p:sp>
          <p:nvSpPr>
            <p:cNvPr id="6" name="円/楕円 70">
              <a:extLst>
                <a:ext uri="{FF2B5EF4-FFF2-40B4-BE49-F238E27FC236}">
                  <a16:creationId xmlns:a16="http://schemas.microsoft.com/office/drawing/2014/main" id="{3D6E70E0-878B-8576-72E6-A1393FDCB13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51FB0286-B4C8-2C9D-035E-3B5F4B30803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a:extLst>
              <a:ext uri="{FF2B5EF4-FFF2-40B4-BE49-F238E27FC236}">
                <a16:creationId xmlns:a16="http://schemas.microsoft.com/office/drawing/2014/main" id="{8EF78284-4264-3ECF-779D-3F4A9008113D}"/>
              </a:ext>
            </a:extLst>
          </p:cNvPr>
          <p:cNvSpPr txBox="1"/>
          <p:nvPr/>
        </p:nvSpPr>
        <p:spPr>
          <a:xfrm>
            <a:off x="469191" y="2153637"/>
            <a:ext cx="2963406" cy="3877985"/>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画面下部中央にある</a:t>
            </a:r>
            <a:endParaRPr lang="en-US" altLang="ja-JP" sz="1800" b="1" dirty="0">
              <a:latin typeface="メイリオ"/>
              <a:ea typeface="メイリオ"/>
            </a:endParaRPr>
          </a:p>
          <a:p>
            <a:r>
              <a:rPr lang="ja-JP" altLang="en-US" sz="1800" b="1" dirty="0">
                <a:latin typeface="メイリオ"/>
                <a:ea typeface="メイリオ"/>
              </a:rPr>
              <a:t>「四角に上矢印」を</a:t>
            </a:r>
            <a:endParaRPr lang="en-US" altLang="ja-JP" sz="1800" b="1" dirty="0">
              <a:latin typeface="メイリオ"/>
              <a:ea typeface="メイリオ"/>
            </a:endParaRPr>
          </a:p>
          <a:p>
            <a:r>
              <a:rPr lang="ja-JP" altLang="en-US" sz="1800" b="1" dirty="0">
                <a:latin typeface="メイリオ"/>
                <a:ea typeface="メイリオ"/>
              </a:rPr>
              <a:t>ダブルタップ</a:t>
            </a:r>
            <a:endParaRPr lang="en-US" altLang="ja-JP" sz="1800" b="1" dirty="0">
              <a:latin typeface="メイリオ"/>
              <a:ea typeface="メイリオ"/>
            </a:endParaRPr>
          </a:p>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panose="020B0604030504040204" pitchFamily="50" charset="-128"/>
                <a:ea typeface="メイリオ" panose="020B0604030504040204" pitchFamily="50" charset="-128"/>
              </a:rPr>
              <a:t>メニューの中から</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「ブックマークを追加」　　</a:t>
            </a:r>
            <a:endParaRPr lang="en-US" altLang="ja-JP" sz="1800" b="1" dirty="0">
              <a:latin typeface="メイリオ" panose="020B0604030504040204" pitchFamily="50" charset="-128"/>
              <a:ea typeface="メイリオ" panose="020B0604030504040204" pitchFamily="50" charset="-128"/>
            </a:endParaRPr>
          </a:p>
          <a:p>
            <a:pPr marL="93663"/>
            <a:r>
              <a:rPr lang="ja-JP" altLang="en-US" sz="1800" b="1" dirty="0">
                <a:latin typeface="メイリオ" panose="020B0604030504040204" pitchFamily="50" charset="-128"/>
                <a:ea typeface="メイリオ" panose="020B0604030504040204" pitchFamily="50" charset="-128"/>
              </a:rPr>
              <a:t>をダブルタップ</a:t>
            </a:r>
            <a:endParaRPr lang="en-US" altLang="ja-JP" b="1" dirty="0">
              <a:latin typeface="Meiryo" charset="-128"/>
              <a:ea typeface="Meiryo" charset="-128"/>
              <a:cs typeface="Meiryo" charset="-128"/>
            </a:endParaRPr>
          </a:p>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a:p>
            <a:r>
              <a:rPr lang="ja-JP" altLang="en-US" sz="1800" b="1" dirty="0">
                <a:latin typeface="メイリオ"/>
                <a:ea typeface="メイリオ"/>
              </a:rPr>
              <a:t>画面右上にある「保存」をダブルタップ</a:t>
            </a:r>
            <a:endParaRPr lang="en-US" altLang="ja-JP" sz="1800" b="1" dirty="0">
              <a:latin typeface="メイリオ"/>
              <a:ea typeface="メイリオ"/>
            </a:endParaRPr>
          </a:p>
          <a:p>
            <a:pPr indent="-417600"/>
            <a:endParaRPr lang="en-US" altLang="ja-JP" b="1" dirty="0">
              <a:latin typeface="Meiryo" charset="-128"/>
              <a:ea typeface="Meiryo" charset="-128"/>
              <a:cs typeface="Meiryo" charset="-128"/>
            </a:endParaRPr>
          </a:p>
        </p:txBody>
      </p:sp>
    </p:spTree>
    <p:extLst>
      <p:ext uri="{BB962C8B-B14F-4D97-AF65-F5344CB8AC3E}">
        <p14:creationId xmlns:p14="http://schemas.microsoft.com/office/powerpoint/2010/main" val="3749373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BFB4DA5BB34FA47A8FA7AE6B4938B14" ma:contentTypeVersion="8" ma:contentTypeDescription="新しいドキュメントを作成します。" ma:contentTypeScope="" ma:versionID="6fd382fa48ecb3930ec06da0c48cd1d4">
  <xsd:schema xmlns:xsd="http://www.w3.org/2001/XMLSchema" xmlns:xs="http://www.w3.org/2001/XMLSchema" xmlns:p="http://schemas.microsoft.com/office/2006/metadata/properties" xmlns:ns2="1ccc0202-570a-4c76-b717-959d73301744" targetNamespace="http://schemas.microsoft.com/office/2006/metadata/properties" ma:root="true" ma:fieldsID="51c391f78a4e40208510eff2b869fca9" ns2:_="">
    <xsd:import namespace="1ccc0202-570a-4c76-b717-959d733017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0202-570a-4c76-b717-959d73301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F34DBB-9CA3-4A82-92B9-CBDE955BDD66}"/>
</file>

<file path=customXml/itemProps2.xml><?xml version="1.0" encoding="utf-8"?>
<ds:datastoreItem xmlns:ds="http://schemas.openxmlformats.org/officeDocument/2006/customXml" ds:itemID="{9EE0EE60-B47E-465A-BE90-38B6672D933F}">
  <ds:schemaRefs>
    <ds:schemaRef ds:uri="http://schemas.microsoft.com/sharepoint/v3/contenttype/forms"/>
  </ds:schemaRefs>
</ds:datastoreItem>
</file>

<file path=customXml/itemProps3.xml><?xml version="1.0" encoding="utf-8"?>
<ds:datastoreItem xmlns:ds="http://schemas.openxmlformats.org/officeDocument/2006/customXml" ds:itemID="{AF31B0C3-0DDA-48E6-B89B-853B5CA233ED}">
  <ds:schemaRefs>
    <ds:schemaRef ds:uri="http://purl.org/dc/dcmitype/"/>
    <ds:schemaRef ds:uri="http://purl.org/dc/elements/1.1/"/>
    <ds:schemaRef ds:uri="http://www.w3.org/XML/1998/namespace"/>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1ccc0202-570a-4c76-b717-959d73301744"/>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1477</Words>
  <Application>Microsoft Office PowerPoint</Application>
  <PresentationFormat>画面に合わせる (4:3)</PresentationFormat>
  <Paragraphs>229</Paragraphs>
  <Slides>20</Slides>
  <Notes>20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8" baseType="lpstr">
      <vt:lpstr>メイリオ</vt:lpstr>
      <vt:lpstr>メイリオ</vt:lpstr>
      <vt:lpstr>游ゴシック</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浸水ナビとは？</vt:lpstr>
      <vt:lpstr>浸水ナビで出来ること</vt:lpstr>
      <vt:lpstr>PowerPoint プレゼンテーション</vt:lpstr>
      <vt:lpstr>浸水ナビを検索しましょう</vt:lpstr>
      <vt:lpstr>浸水ナビを検索しましょう</vt:lpstr>
      <vt:lpstr>浸水ナビをブックマークしましょう</vt:lpstr>
      <vt:lpstr>浸水ナビをブックマークしましょう</vt:lpstr>
      <vt:lpstr>浸水ナビをホーム画面に追加しましょう</vt:lpstr>
      <vt:lpstr>PowerPoint プレゼンテーション</vt:lpstr>
      <vt:lpstr>浸水シミュレーションの条件</vt:lpstr>
      <vt:lpstr>想定破堤※点を調べよう</vt:lpstr>
      <vt:lpstr>想定破堤点を調べよう</vt:lpstr>
      <vt:lpstr>浸水想定を調べよう</vt:lpstr>
      <vt:lpstr>浸水想定を調べよう</vt:lpstr>
      <vt:lpstr>河川の水位情報を調べよう</vt:lpstr>
      <vt:lpstr>よくあるご質問</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2023-09-26T07:06:09Z</dcterms:created>
  <dcterms:modified xsi:type="dcterms:W3CDTF">2024-02-09T02:42:08Z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0x0101004BFB4DA5BB34FA47A8FA7AE6B4938B14</vt:lpwstr>
  </property>
</Properties>
</file>