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28"/>
  </p:notesMasterIdLst>
  <p:sldIdLst>
    <p:sldId id="459" r:id="rId8"/>
    <p:sldId id="440" r:id="rId9"/>
    <p:sldId id="266" r:id="rId10"/>
    <p:sldId id="441" r:id="rId11"/>
    <p:sldId id="442" r:id="rId12"/>
    <p:sldId id="435" r:id="rId13"/>
    <p:sldId id="419" r:id="rId14"/>
    <p:sldId id="444" r:id="rId15"/>
    <p:sldId id="445" r:id="rId16"/>
    <p:sldId id="456" r:id="rId17"/>
    <p:sldId id="458" r:id="rId18"/>
    <p:sldId id="446" r:id="rId19"/>
    <p:sldId id="447" r:id="rId20"/>
    <p:sldId id="449" r:id="rId21"/>
    <p:sldId id="450" r:id="rId22"/>
    <p:sldId id="451" r:id="rId23"/>
    <p:sldId id="452" r:id="rId24"/>
    <p:sldId id="453" r:id="rId25"/>
    <p:sldId id="454" r:id="rId26"/>
    <p:sldId id="457" r:id="rId27"/>
  </p:sldIdLst>
  <p:sldSz cx="9144000" cy="6858000" type="screen4x3"/>
  <p:notesSz cx="6735763" cy="9866313"/>
  <p:custDataLst>
    <p:tags r:id="rId2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0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FFFFCC"/>
    <a:srgbClr val="007864"/>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C9661-873E-4E8F-83D9-01E002A882FB}" v="5" dt="2024-10-22T06:40:54.117"/>
    <p1510:client id="{5C23742A-7E89-4E29-925D-1CB9549E4A1C}" v="16" dt="2024-10-22T05:24:51.787"/>
    <p1510:client id="{E4177BCF-F815-4A6B-AA5C-5BB10C9F501D}" v="4" dt="2024-10-22T09:06:0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1568" autoAdjust="0"/>
  </p:normalViewPr>
  <p:slideViewPr>
    <p:cSldViewPr snapToGrid="0" snapToObjects="1">
      <p:cViewPr varScale="1">
        <p:scale>
          <a:sx n="100" d="100"/>
          <a:sy n="100" d="100"/>
        </p:scale>
        <p:origin x="2082"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540"/>
    </p:cViewPr>
  </p:sorterViewPr>
  <p:notesViewPr>
    <p:cSldViewPr snapToGrid="0" snapToObjects="1">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2024/10/22</a:t>
            </a:fld>
            <a:endParaRPr kumimoji="1" lang="ja-JP" altLang="en-US"/>
          </a:p>
        </p:txBody>
      </p:sp>
      <p:sp>
        <p:nvSpPr>
          <p:cNvPr id="4" name="スライド イメージ プレースホルダー 3"/>
          <p:cNvSpPr>
            <a:spLocks noGrp="1" noRot="1" noChangeAspect="1"/>
          </p:cNvSpPr>
          <p:nvPr>
            <p:ph type="sldImg" idx="2"/>
          </p:nvPr>
        </p:nvSpPr>
        <p:spPr>
          <a:xfrm>
            <a:off x="343545" y="108620"/>
            <a:ext cx="6048672" cy="4453855"/>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199529" y="4748164"/>
            <a:ext cx="6336704" cy="4865512"/>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29097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3EB44EDD-CCB7-FC39-7227-0BA8F080B1A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06959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9B983372-7F3E-B089-29F2-41FAD802098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87975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D33C1210-2F3B-652B-2F3B-7AFC4F3EF5B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5764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F43D6358-9391-338E-3BD8-4A09FBAF0A3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74730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860A40D6-C9EB-4D50-022E-6087A1AC58A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99935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E76FDB22-56B2-8984-80EB-17E051A954A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75186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4CBEF450-19FD-D043-0377-2E69B8E2AC9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083237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A6D328C9-2491-6FA3-E507-6F897F1E201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60424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9260BB72-FD66-2077-E088-6A2BAED25F36}"/>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462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F22A835B-8FE0-D868-A7DC-FA59B8FF541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2770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ADD72E42-99A5-0C37-E8CD-3710EA92D8F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85077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050" y="107950"/>
            <a:ext cx="5926138" cy="4443413"/>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85EA3BF0-82A5-7423-FA0D-06A9495BC0EA}"/>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77533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397872B0-D6D5-F7BE-FCB1-D9948BE7C65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126D7E87-8692-5DC8-59F0-D8D12190F97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8127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1DFAD89B-E6D8-AE42-8A84-93CE8FEC08A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58814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FF1E038-A755-1F22-8B80-30C133AA2298}"/>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59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EEEAE477-7516-3207-4A4B-716BBAFD974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5777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7D7A232E-C196-EE7C-94C5-D895A1CB99E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3527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043CF594-C3E4-6082-2A1F-6ED9B55552F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4006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2024/10/22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4136AB0-82E6-476B-9CA3-E83DFA61151D}"/>
              </a:ext>
            </a:extLst>
          </p:cNvPr>
          <p:cNvGraphicFramePr>
            <a:graphicFrameLocks noChangeAspect="1"/>
          </p:cNvGraphicFramePr>
          <p:nvPr userDrawn="1">
            <p:custDataLst>
              <p:tags r:id="rId13"/>
            </p:custDataLst>
            <p:extLst>
              <p:ext uri="{D42A27DB-BD31-4B8C-83A1-F6EECF244321}">
                <p14:modId xmlns:p14="http://schemas.microsoft.com/office/powerpoint/2010/main" val="1857748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34136AB0-82E6-476B-9CA3-E83DFA61151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2024/10/22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DE4F997-8F3E-49A7-BB2C-2DD051A8AC66}"/>
              </a:ext>
            </a:extLst>
          </p:cNvPr>
          <p:cNvGraphicFramePr>
            <a:graphicFrameLocks noChangeAspect="1"/>
          </p:cNvGraphicFramePr>
          <p:nvPr userDrawn="1">
            <p:custDataLst>
              <p:tags r:id="rId13"/>
            </p:custDataLst>
            <p:extLst>
              <p:ext uri="{D42A27DB-BD31-4B8C-83A1-F6EECF244321}">
                <p14:modId xmlns:p14="http://schemas.microsoft.com/office/powerpoint/2010/main" val="1084335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ADE4F997-8F3E-49A7-BB2C-2DD051A8AC6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2024/10/22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AB513928-2E9A-47C2-9C7B-02201C61F133}"/>
              </a:ext>
            </a:extLst>
          </p:cNvPr>
          <p:cNvGraphicFramePr>
            <a:graphicFrameLocks noChangeAspect="1"/>
          </p:cNvGraphicFramePr>
          <p:nvPr userDrawn="1">
            <p:custDataLst>
              <p:tags r:id="rId13"/>
            </p:custDataLst>
            <p:extLst>
              <p:ext uri="{D42A27DB-BD31-4B8C-83A1-F6EECF244321}">
                <p14:modId xmlns:p14="http://schemas.microsoft.com/office/powerpoint/2010/main" val="2310411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AB513928-2E9A-47C2-9C7B-02201C61F13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2024/10/22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2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png"/><Relationship Id="rId12"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0.png"/><Relationship Id="rId11" Type="http://schemas.openxmlformats.org/officeDocument/2006/relationships/image" Target="../media/image1.emf"/><Relationship Id="rId5" Type="http://schemas.openxmlformats.org/officeDocument/2006/relationships/image" Target="../media/image39.png"/><Relationship Id="rId10" Type="http://schemas.openxmlformats.org/officeDocument/2006/relationships/oleObject" Target="../embeddings/oleObject11.bin"/><Relationship Id="rId4" Type="http://schemas.openxmlformats.org/officeDocument/2006/relationships/image" Target="../media/image38.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3.xml"/><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4.xml"/><Relationship Id="rId7"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5.xml"/><Relationship Id="rId7" Type="http://schemas.openxmlformats.org/officeDocument/2006/relationships/image" Target="../media/image11.jpg"/><Relationship Id="rId12"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51.jpeg"/><Relationship Id="rId11" Type="http://schemas.openxmlformats.org/officeDocument/2006/relationships/image" Target="../media/image55.png"/><Relationship Id="rId5" Type="http://schemas.openxmlformats.org/officeDocument/2006/relationships/image" Target="../media/image1.emf"/><Relationship Id="rId10" Type="http://schemas.openxmlformats.org/officeDocument/2006/relationships/image" Target="../media/image54.png"/><Relationship Id="rId4" Type="http://schemas.openxmlformats.org/officeDocument/2006/relationships/oleObject" Target="../embeddings/oleObject14.bin"/><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27.png"/><Relationship Id="rId12"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5.png"/><Relationship Id="rId11" Type="http://schemas.openxmlformats.org/officeDocument/2006/relationships/image" Target="../media/image1.emf"/><Relationship Id="rId5" Type="http://schemas.openxmlformats.org/officeDocument/2006/relationships/image" Target="../media/image58.png"/><Relationship Id="rId10" Type="http://schemas.openxmlformats.org/officeDocument/2006/relationships/oleObject" Target="../embeddings/oleObject15.bin"/><Relationship Id="rId4" Type="http://schemas.openxmlformats.org/officeDocument/2006/relationships/image" Target="../media/image57.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7.xml"/><Relationship Id="rId7" Type="http://schemas.openxmlformats.org/officeDocument/2006/relationships/image" Target="../media/image62.png"/><Relationship Id="rId12"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61.png"/><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image" Target="../media/image1.emf"/><Relationship Id="rId4" Type="http://schemas.openxmlformats.org/officeDocument/2006/relationships/image" Target="../media/image59.png"/><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18.xml"/><Relationship Id="rId7" Type="http://schemas.openxmlformats.org/officeDocument/2006/relationships/image" Target="../media/image68.png"/><Relationship Id="rId12"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67.PNG"/><Relationship Id="rId11" Type="http://schemas.openxmlformats.org/officeDocument/2006/relationships/image" Target="../media/image11.jpg"/><Relationship Id="rId5" Type="http://schemas.openxmlformats.org/officeDocument/2006/relationships/image" Target="../media/image66.png"/><Relationship Id="rId10" Type="http://schemas.openxmlformats.org/officeDocument/2006/relationships/image" Target="../media/image1.emf"/><Relationship Id="rId4" Type="http://schemas.openxmlformats.org/officeDocument/2006/relationships/image" Target="../media/image65.png"/><Relationship Id="rId9"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11.jpg"/><Relationship Id="rId2" Type="http://schemas.openxmlformats.org/officeDocument/2006/relationships/slideLayout" Target="../slideLayouts/slideLayout4.xml"/><Relationship Id="rId16" Type="http://schemas.openxmlformats.org/officeDocument/2006/relationships/image" Target="../media/image15.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jpeg"/><Relationship Id="rId15" Type="http://schemas.openxmlformats.org/officeDocument/2006/relationships/image" Target="../media/image14.png"/><Relationship Id="rId10" Type="http://schemas.openxmlformats.org/officeDocument/2006/relationships/image" Target="../media/image1.emf"/><Relationship Id="rId4" Type="http://schemas.openxmlformats.org/officeDocument/2006/relationships/image" Target="../media/image5.jpeg"/><Relationship Id="rId9" Type="http://schemas.openxmlformats.org/officeDocument/2006/relationships/oleObject" Target="../embeddings/oleObject5.bin"/><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1.jpg"/><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12"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11" Type="http://schemas.openxmlformats.org/officeDocument/2006/relationships/image" Target="../media/image1.emf"/><Relationship Id="rId5" Type="http://schemas.openxmlformats.org/officeDocument/2006/relationships/image" Target="../media/image21.PNG"/><Relationship Id="rId10" Type="http://schemas.openxmlformats.org/officeDocument/2006/relationships/oleObject" Target="../embeddings/oleObject7.bin"/><Relationship Id="rId4" Type="http://schemas.openxmlformats.org/officeDocument/2006/relationships/image" Target="../media/image2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57203"/>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txBox="1">
            <a:spLocks/>
          </p:cNvSpPr>
          <p:nvPr/>
        </p:nvSpPr>
        <p:spPr>
          <a:xfrm>
            <a:off x="1190788" y="2045402"/>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メールをしてみよう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7"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17032"/>
            <a:ext cx="251460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518390" y="198514"/>
            <a:ext cx="2160000" cy="813477"/>
            <a:chOff x="518390" y="198514"/>
            <a:chExt cx="2160000" cy="813477"/>
          </a:xfrm>
        </p:grpSpPr>
        <p:sp>
          <p:nvSpPr>
            <p:cNvPr id="11" name="テキスト ボックス 10">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rgbClr val="009650"/>
                  </a:solidFill>
                  <a:latin typeface="Meiryo" charset="-128"/>
                  <a:ea typeface="Meiryo" charset="-128"/>
                  <a:cs typeface="Meiryo" charset="-128"/>
                </a:rPr>
                <a:t>スマートフォン</a:t>
              </a:r>
              <a:r>
                <a:rPr kumimoji="1" lang="ja-JP" altLang="en-US" sz="1400" b="1" dirty="0">
                  <a:solidFill>
                    <a:srgbClr val="009650"/>
                  </a:solidFill>
                  <a:latin typeface="Meiryo" charset="-128"/>
                  <a:ea typeface="Meiryo" charset="-128"/>
                  <a:cs typeface="Meiryo" charset="-128"/>
                </a:rPr>
                <a:t>初心者編</a:t>
              </a:r>
              <a:r>
                <a:rPr kumimoji="1" lang="en-US" altLang="ja-JP" sz="1400" b="1" dirty="0">
                  <a:solidFill>
                    <a:srgbClr val="009650"/>
                  </a:solidFill>
                  <a:latin typeface="Meiryo" charset="-128"/>
                  <a:ea typeface="Meiryo" charset="-128"/>
                  <a:cs typeface="Meiryo" charset="-128"/>
                </a:rPr>
                <a:t> </a:t>
              </a:r>
              <a:endParaRPr kumimoji="1" lang="ja-JP" altLang="en-US" sz="1400"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A9639427-42FE-48A2-AFC9-6B5780ABB3DA}"/>
                </a:ext>
              </a:extLst>
            </p:cNvPr>
            <p:cNvSpPr txBox="1"/>
            <p:nvPr/>
          </p:nvSpPr>
          <p:spPr>
            <a:xfrm>
              <a:off x="690006" y="220542"/>
              <a:ext cx="1021433" cy="369332"/>
            </a:xfrm>
            <a:prstGeom prst="rect">
              <a:avLst/>
            </a:prstGeom>
            <a:noFill/>
          </p:spPr>
          <p:txBody>
            <a:bodyPr wrap="none" rtlCol="0">
              <a:spAutoFit/>
            </a:bodyPr>
            <a:lstStyle/>
            <a:p>
              <a:r>
                <a:rPr lang="en-US" altLang="ja-JP" b="1">
                  <a:solidFill>
                    <a:srgbClr val="009650"/>
                  </a:solidFill>
                  <a:latin typeface="Meiryo" charset="-128"/>
                  <a:ea typeface="Meiryo" charset="-128"/>
                  <a:cs typeface="Meiryo" charset="-128"/>
                </a:rPr>
                <a:t>iPhone</a:t>
              </a:r>
              <a:endParaRPr lang="ja-JP" altLang="en-US" b="1" dirty="0">
                <a:solidFill>
                  <a:srgbClr val="009650"/>
                </a:solidFill>
                <a:latin typeface="Meiryo" charset="-128"/>
                <a:ea typeface="Meiryo" charset="-128"/>
                <a:cs typeface="Meiryo" charset="-128"/>
              </a:endParaRPr>
            </a:p>
          </p:txBody>
        </p:sp>
        <p:sp>
          <p:nvSpPr>
            <p:cNvPr id="13" name="角丸四角形 12"/>
            <p:cNvSpPr/>
            <p:nvPr/>
          </p:nvSpPr>
          <p:spPr>
            <a:xfrm>
              <a:off x="620206" y="198514"/>
              <a:ext cx="1152000" cy="369332"/>
            </a:xfrm>
            <a:prstGeom prst="roundRect">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DC9A7C6C-6183-4CC1-9046-240EAAC52A08}"/>
              </a:ext>
            </a:extLst>
          </p:cNvPr>
          <p:cNvSpPr txBox="1"/>
          <p:nvPr/>
        </p:nvSpPr>
        <p:spPr>
          <a:xfrm>
            <a:off x="7740592" y="6077743"/>
            <a:ext cx="2160000"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198966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D7CB324B-1B44-6CD8-BC98-038F07C5E57A}"/>
              </a:ext>
            </a:extLst>
          </p:cNvPr>
          <p:cNvPicPr>
            <a:picLocks noChangeAspect="1"/>
          </p:cNvPicPr>
          <p:nvPr/>
        </p:nvPicPr>
        <p:blipFill>
          <a:blip r:embed="rId4"/>
          <a:stretch>
            <a:fillRect/>
          </a:stretch>
        </p:blipFill>
        <p:spPr>
          <a:xfrm>
            <a:off x="6487691" y="2957267"/>
            <a:ext cx="1591194" cy="2834886"/>
          </a:xfrm>
          <a:prstGeom prst="rect">
            <a:avLst/>
          </a:prstGeom>
        </p:spPr>
      </p:pic>
      <p:pic>
        <p:nvPicPr>
          <p:cNvPr id="10" name="図 9">
            <a:extLst>
              <a:ext uri="{FF2B5EF4-FFF2-40B4-BE49-F238E27FC236}">
                <a16:creationId xmlns:a16="http://schemas.microsoft.com/office/drawing/2014/main" id="{D2712A9A-CB08-C412-52CA-F5F347E6A1D3}"/>
              </a:ext>
            </a:extLst>
          </p:cNvPr>
          <p:cNvPicPr>
            <a:picLocks noChangeAspect="1"/>
          </p:cNvPicPr>
          <p:nvPr/>
        </p:nvPicPr>
        <p:blipFill>
          <a:blip r:embed="rId5"/>
          <a:stretch>
            <a:fillRect/>
          </a:stretch>
        </p:blipFill>
        <p:spPr>
          <a:xfrm>
            <a:off x="3772740" y="2957374"/>
            <a:ext cx="1603387" cy="2834886"/>
          </a:xfrm>
          <a:prstGeom prst="rect">
            <a:avLst/>
          </a:prstGeom>
        </p:spPr>
      </p:pic>
      <p:pic>
        <p:nvPicPr>
          <p:cNvPr id="9" name="図 8">
            <a:extLst>
              <a:ext uri="{FF2B5EF4-FFF2-40B4-BE49-F238E27FC236}">
                <a16:creationId xmlns:a16="http://schemas.microsoft.com/office/drawing/2014/main" id="{09D5F097-91D2-D7B3-F135-FEE1E3EC5195}"/>
              </a:ext>
            </a:extLst>
          </p:cNvPr>
          <p:cNvPicPr>
            <a:picLocks noChangeAspect="1"/>
          </p:cNvPicPr>
          <p:nvPr/>
        </p:nvPicPr>
        <p:blipFill>
          <a:blip r:embed="rId5"/>
          <a:stretch>
            <a:fillRect/>
          </a:stretch>
        </p:blipFill>
        <p:spPr>
          <a:xfrm>
            <a:off x="1106010" y="2955630"/>
            <a:ext cx="1603387" cy="283488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3317348" cy="360000"/>
          </a:xfrm>
        </p:spPr>
        <p:txBody>
          <a:bodyPr>
            <a:noAutofit/>
          </a:bodyPr>
          <a:lstStyle/>
          <a:p>
            <a:r>
              <a:rPr lang="ja-JP" altLang="en-US" dirty="0"/>
              <a:t>新しいメールの作り方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6372520" y="2001817"/>
            <a:ext cx="2880000" cy="830997"/>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入力が完了したら</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画面右上の上矢印</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を押して送信</a:t>
            </a:r>
            <a:endParaRPr lang="ja-JP" altLang="ja-JP" sz="1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40127" y="195736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419748" y="1916832"/>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59445" y="2022244"/>
            <a:ext cx="1872332" cy="320088"/>
          </a:xfrm>
          <a:prstGeom prst="rect">
            <a:avLst/>
          </a:prstGeom>
          <a:noFill/>
        </p:spPr>
        <p:txBody>
          <a:bodyPr wrap="square" rtlCol="0">
            <a:spAutoFit/>
          </a:bodyPr>
          <a:lstStyle/>
          <a:p>
            <a:pPr>
              <a:lnSpc>
                <a:spcPct val="9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「件名」を入力</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8" name="正方形/長方形 87"/>
          <p:cNvSpPr/>
          <p:nvPr/>
        </p:nvSpPr>
        <p:spPr>
          <a:xfrm>
            <a:off x="1115616" y="4136163"/>
            <a:ext cx="1584176" cy="2485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FF41F78-100A-5257-01AE-3CDC33B7A974}"/>
              </a:ext>
            </a:extLst>
          </p:cNvPr>
          <p:cNvSpPr txBox="1"/>
          <p:nvPr/>
        </p:nvSpPr>
        <p:spPr>
          <a:xfrm>
            <a:off x="679982" y="5805264"/>
            <a:ext cx="2503304" cy="276999"/>
          </a:xfrm>
          <a:prstGeom prst="rect">
            <a:avLst/>
          </a:prstGeom>
          <a:noFill/>
        </p:spPr>
        <p:txBody>
          <a:bodyPr wrap="square">
            <a:spAutoFit/>
          </a:bodyPr>
          <a:lstStyle/>
          <a:p>
            <a:r>
              <a:rPr lang="ja-JP" altLang="en-US" sz="1200" b="1" dirty="0">
                <a:solidFill>
                  <a:srgbClr val="009650"/>
                </a:solidFill>
                <a:latin typeface="メイリオ" panose="020B0604030504040204" pitchFamily="50" charset="-128"/>
                <a:ea typeface="メイリオ" panose="020B0604030504040204" pitchFamily="50" charset="-128"/>
              </a:rPr>
              <a:t>件名の入力は必須ではありません</a:t>
            </a:r>
            <a:endParaRPr lang="en-US" altLang="ja-JP" sz="1200" b="1" dirty="0">
              <a:solidFill>
                <a:srgbClr val="009650"/>
              </a:solidFill>
              <a:latin typeface="メイリオ" panose="020B0604030504040204" pitchFamily="50" charset="-128"/>
              <a:ea typeface="メイリオ" panose="020B0604030504040204" pitchFamily="50" charset="-128"/>
            </a:endParaRPr>
          </a:p>
        </p:txBody>
      </p:sp>
      <p:pic>
        <p:nvPicPr>
          <p:cNvPr id="29" name="図 28" descr="グラフィカル ユーザー インターフェイス, テキスト, アプリケーション&#10;&#10;自動的に生成された説明">
            <a:extLst>
              <a:ext uri="{FF2B5EF4-FFF2-40B4-BE49-F238E27FC236}">
                <a16:creationId xmlns:a16="http://schemas.microsoft.com/office/drawing/2014/main" id="{50DD0CD3-F329-6C75-DD45-9FE120C102E2}"/>
              </a:ext>
            </a:extLst>
          </p:cNvPr>
          <p:cNvPicPr>
            <a:picLocks noChangeAspect="1"/>
          </p:cNvPicPr>
          <p:nvPr/>
        </p:nvPicPr>
        <p:blipFill rotWithShape="1">
          <a:blip r:embed="rId8"/>
          <a:srcRect l="84330" t="14760" r="4270" b="78872"/>
          <a:stretch/>
        </p:blipFill>
        <p:spPr>
          <a:xfrm>
            <a:off x="6395455" y="2509648"/>
            <a:ext cx="236579" cy="235049"/>
          </a:xfrm>
          <a:prstGeom prst="rect">
            <a:avLst/>
          </a:prstGeom>
        </p:spPr>
      </p:pic>
      <p:sp>
        <p:nvSpPr>
          <p:cNvPr id="65" name="矢印: 右 64">
            <a:extLst>
              <a:ext uri="{FF2B5EF4-FFF2-40B4-BE49-F238E27FC236}">
                <a16:creationId xmlns:a16="http://schemas.microsoft.com/office/drawing/2014/main" id="{F0034E2E-DF1A-E72C-0977-E6CA1981131F}"/>
              </a:ext>
            </a:extLst>
          </p:cNvPr>
          <p:cNvSpPr/>
          <p:nvPr/>
        </p:nvSpPr>
        <p:spPr>
          <a:xfrm>
            <a:off x="422809" y="4110517"/>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67" name="矢印: 右 66">
            <a:extLst>
              <a:ext uri="{FF2B5EF4-FFF2-40B4-BE49-F238E27FC236}">
                <a16:creationId xmlns:a16="http://schemas.microsoft.com/office/drawing/2014/main" id="{6D94B699-2E35-CEAF-B183-525CBEACA620}"/>
              </a:ext>
            </a:extLst>
          </p:cNvPr>
          <p:cNvSpPr/>
          <p:nvPr/>
        </p:nvSpPr>
        <p:spPr>
          <a:xfrm>
            <a:off x="5719971" y="4110517"/>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2" name="タイトル 1">
            <a:extLst>
              <a:ext uri="{FF2B5EF4-FFF2-40B4-BE49-F238E27FC236}">
                <a16:creationId xmlns:a16="http://schemas.microsoft.com/office/drawing/2014/main" id="{905E84A2-3CF1-7985-0162-37209C659309}"/>
              </a:ext>
            </a:extLst>
          </p:cNvPr>
          <p:cNvSpPr txBox="1">
            <a:spLocks noChangeAspect="1"/>
          </p:cNvSpPr>
          <p:nvPr/>
        </p:nvSpPr>
        <p:spPr>
          <a:xfrm>
            <a:off x="1619672" y="237128"/>
            <a:ext cx="7290778" cy="815608"/>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1800" kern="0" dirty="0"/>
              <a:t>メールの使い方</a:t>
            </a:r>
            <a:br>
              <a:rPr kumimoji="0" lang="ja-JP" altLang="en-US" sz="1800" kern="0" dirty="0"/>
            </a:br>
            <a:r>
              <a:rPr lang="en-US" altLang="ja-JP" sz="2900" spc="-150" dirty="0"/>
              <a:t>iCloud</a:t>
            </a:r>
            <a:r>
              <a:rPr lang="ja-JP" altLang="en-US" sz="2900" spc="-150" dirty="0"/>
              <a:t>メール</a:t>
            </a:r>
            <a:r>
              <a:rPr kumimoji="0" lang="ja-JP" altLang="en-US" sz="2900" kern="0" spc="-150" dirty="0"/>
              <a:t>でメールを作成してみましょう</a:t>
            </a:r>
          </a:p>
        </p:txBody>
      </p:sp>
      <p:sp>
        <p:nvSpPr>
          <p:cNvPr id="8" name="正方形/長方形 7">
            <a:extLst>
              <a:ext uri="{FF2B5EF4-FFF2-40B4-BE49-F238E27FC236}">
                <a16:creationId xmlns:a16="http://schemas.microsoft.com/office/drawing/2014/main" id="{7FA03B8B-350B-3582-7C83-5F5EF76A9B79}"/>
              </a:ext>
            </a:extLst>
          </p:cNvPr>
          <p:cNvSpPr/>
          <p:nvPr/>
        </p:nvSpPr>
        <p:spPr>
          <a:xfrm>
            <a:off x="7794573" y="3147665"/>
            <a:ext cx="247998"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01DCF5E-963D-F1E3-2B8A-6943E80BC090}"/>
              </a:ext>
            </a:extLst>
          </p:cNvPr>
          <p:cNvGrpSpPr/>
          <p:nvPr/>
        </p:nvGrpSpPr>
        <p:grpSpPr>
          <a:xfrm>
            <a:off x="899592" y="3903439"/>
            <a:ext cx="540000" cy="461665"/>
            <a:chOff x="-2569896" y="5402368"/>
            <a:chExt cx="540000" cy="461665"/>
          </a:xfrm>
        </p:grpSpPr>
        <p:sp>
          <p:nvSpPr>
            <p:cNvPr id="13" name="楕円 12">
              <a:extLst>
                <a:ext uri="{FF2B5EF4-FFF2-40B4-BE49-F238E27FC236}">
                  <a16:creationId xmlns:a16="http://schemas.microsoft.com/office/drawing/2014/main" id="{010DA9C5-DDF2-C065-6B64-44FFCFA5F72F}"/>
                </a:ext>
              </a:extLst>
            </p:cNvPr>
            <p:cNvSpPr/>
            <p:nvPr/>
          </p:nvSpPr>
          <p:spPr>
            <a:xfrm>
              <a:off x="-2510244" y="5485336"/>
              <a:ext cx="25208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F8131564-B7DE-47A0-E794-2F04D1E4DF5A}"/>
                </a:ext>
              </a:extLst>
            </p:cNvPr>
            <p:cNvSpPr txBox="1"/>
            <p:nvPr/>
          </p:nvSpPr>
          <p:spPr>
            <a:xfrm>
              <a:off x="-2569896" y="5402368"/>
              <a:ext cx="540000"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grpSp>
      <p:sp>
        <p:nvSpPr>
          <p:cNvPr id="19" name="矢印: 右 18">
            <a:extLst>
              <a:ext uri="{FF2B5EF4-FFF2-40B4-BE49-F238E27FC236}">
                <a16:creationId xmlns:a16="http://schemas.microsoft.com/office/drawing/2014/main" id="{3CA85E2A-A481-F2C6-A657-786D5BF4A866}"/>
              </a:ext>
            </a:extLst>
          </p:cNvPr>
          <p:cNvSpPr/>
          <p:nvPr/>
        </p:nvSpPr>
        <p:spPr>
          <a:xfrm>
            <a:off x="3025497" y="4138508"/>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21" name="テキスト ボックス 20">
            <a:extLst>
              <a:ext uri="{FF2B5EF4-FFF2-40B4-BE49-F238E27FC236}">
                <a16:creationId xmlns:a16="http://schemas.microsoft.com/office/drawing/2014/main" id="{02FB8153-ECA5-DB5D-F6F3-E0518FC3E885}"/>
              </a:ext>
            </a:extLst>
          </p:cNvPr>
          <p:cNvSpPr txBox="1"/>
          <p:nvPr/>
        </p:nvSpPr>
        <p:spPr>
          <a:xfrm>
            <a:off x="3779788" y="2028792"/>
            <a:ext cx="1872332" cy="320088"/>
          </a:xfrm>
          <a:prstGeom prst="rect">
            <a:avLst/>
          </a:prstGeom>
          <a:noFill/>
        </p:spPr>
        <p:txBody>
          <a:bodyPr wrap="square" rtlCol="0">
            <a:spAutoFit/>
          </a:bodyPr>
          <a:lstStyle/>
          <a:p>
            <a:pPr>
              <a:lnSpc>
                <a:spcPct val="9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「本文」を作成</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05FB6D62-6047-079F-F17E-5EAE60A43DE0}"/>
              </a:ext>
            </a:extLst>
          </p:cNvPr>
          <p:cNvSpPr/>
          <p:nvPr/>
        </p:nvSpPr>
        <p:spPr>
          <a:xfrm>
            <a:off x="3779788" y="4365104"/>
            <a:ext cx="1584176" cy="3200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図形グループ 61">
            <a:extLst>
              <a:ext uri="{FF2B5EF4-FFF2-40B4-BE49-F238E27FC236}">
                <a16:creationId xmlns:a16="http://schemas.microsoft.com/office/drawing/2014/main" id="{DF38BDE0-DF3D-E6DD-22A9-61830959556C}"/>
              </a:ext>
            </a:extLst>
          </p:cNvPr>
          <p:cNvGrpSpPr/>
          <p:nvPr/>
        </p:nvGrpSpPr>
        <p:grpSpPr>
          <a:xfrm>
            <a:off x="3627218" y="4149080"/>
            <a:ext cx="296586" cy="293005"/>
            <a:chOff x="5878361" y="3995693"/>
            <a:chExt cx="296586" cy="293005"/>
          </a:xfrm>
        </p:grpSpPr>
        <p:sp>
          <p:nvSpPr>
            <p:cNvPr id="6" name="円/楕円 65">
              <a:extLst>
                <a:ext uri="{FF2B5EF4-FFF2-40B4-BE49-F238E27FC236}">
                  <a16:creationId xmlns:a16="http://schemas.microsoft.com/office/drawing/2014/main" id="{D2A8C8F8-7383-2707-2696-2C804EC6C4AD}"/>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8">
              <a:extLst>
                <a:ext uri="{FF2B5EF4-FFF2-40B4-BE49-F238E27FC236}">
                  <a16:creationId xmlns:a16="http://schemas.microsoft.com/office/drawing/2014/main" id="{61ADE63F-D149-D943-B93B-D03AA1C85D72}"/>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9CB5F702-38CF-1D72-771E-5DF445B7CC6D}"/>
              </a:ext>
            </a:extLst>
          </p:cNvPr>
          <p:cNvGrpSpPr/>
          <p:nvPr/>
        </p:nvGrpSpPr>
        <p:grpSpPr>
          <a:xfrm>
            <a:off x="7538885" y="2916832"/>
            <a:ext cx="540000" cy="461665"/>
            <a:chOff x="9756576" y="2895327"/>
            <a:chExt cx="540000" cy="461665"/>
          </a:xfrm>
        </p:grpSpPr>
        <p:sp>
          <p:nvSpPr>
            <p:cNvPr id="27" name="楕円 26">
              <a:extLst>
                <a:ext uri="{FF2B5EF4-FFF2-40B4-BE49-F238E27FC236}">
                  <a16:creationId xmlns:a16="http://schemas.microsoft.com/office/drawing/2014/main" id="{E22B6B43-51BF-1C3E-69FD-E972BFD82AD3}"/>
                </a:ext>
              </a:extLst>
            </p:cNvPr>
            <p:cNvSpPr/>
            <p:nvPr/>
          </p:nvSpPr>
          <p:spPr>
            <a:xfrm>
              <a:off x="9918564" y="2971039"/>
              <a:ext cx="216024" cy="2196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F72CC428-8CBF-5B2F-F137-41721B765309}"/>
                </a:ext>
              </a:extLst>
            </p:cNvPr>
            <p:cNvSpPr txBox="1"/>
            <p:nvPr/>
          </p:nvSpPr>
          <p:spPr>
            <a:xfrm>
              <a:off x="9756576" y="2895327"/>
              <a:ext cx="540000"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❻</a:t>
              </a:r>
              <a:endParaRPr lang="en-US" altLang="ja-JP" sz="2400" b="1" dirty="0">
                <a:solidFill>
                  <a:srgbClr val="009650"/>
                </a:solidFill>
                <a:latin typeface="Meiryo" charset="-128"/>
                <a:ea typeface="Meiryo" charset="-128"/>
                <a:cs typeface="Meiryo" charset="-128"/>
              </a:endParaRPr>
            </a:p>
          </p:txBody>
        </p:sp>
      </p:grpSp>
      <p:sp>
        <p:nvSpPr>
          <p:cNvPr id="30" name="テキスト ボックス 29">
            <a:extLst>
              <a:ext uri="{FF2B5EF4-FFF2-40B4-BE49-F238E27FC236}">
                <a16:creationId xmlns:a16="http://schemas.microsoft.com/office/drawing/2014/main" id="{C8339A8E-B9D8-C85F-4373-228D5180CA3B}"/>
              </a:ext>
            </a:extLst>
          </p:cNvPr>
          <p:cNvSpPr txBox="1"/>
          <p:nvPr/>
        </p:nvSpPr>
        <p:spPr>
          <a:xfrm>
            <a:off x="5940152" y="1916832"/>
            <a:ext cx="563559"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180225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251520" y="1939708"/>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pic>
        <p:nvPicPr>
          <p:cNvPr id="46" name="図 45" descr="グラフィカル ユーザー インターフェイス, テキスト, アプリケーション&#10;&#10;自動的に生成された説明">
            <a:extLst>
              <a:ext uri="{FF2B5EF4-FFF2-40B4-BE49-F238E27FC236}">
                <a16:creationId xmlns:a16="http://schemas.microsoft.com/office/drawing/2014/main" id="{D3870397-B322-E036-876C-AE3B30D66A0E}"/>
              </a:ext>
            </a:extLst>
          </p:cNvPr>
          <p:cNvPicPr>
            <a:picLocks noChangeAspect="1"/>
          </p:cNvPicPr>
          <p:nvPr/>
        </p:nvPicPr>
        <p:blipFill rotWithShape="1">
          <a:blip r:embed="rId6"/>
          <a:srcRect t="6551" b="11247"/>
          <a:stretch/>
        </p:blipFill>
        <p:spPr>
          <a:xfrm>
            <a:off x="3770145" y="3068598"/>
            <a:ext cx="1580380" cy="2815728"/>
          </a:xfrm>
          <a:prstGeom prst="rect">
            <a:avLst/>
          </a:prstGeom>
          <a:ln>
            <a:solidFill>
              <a:schemeClr val="tx1"/>
            </a:solidFill>
          </a:ln>
        </p:spPr>
      </p:pic>
      <p:sp>
        <p:nvSpPr>
          <p:cNvPr id="61" name="テキスト ボックス 60">
            <a:extLst>
              <a:ext uri="{FF2B5EF4-FFF2-40B4-BE49-F238E27FC236}">
                <a16:creationId xmlns:a16="http://schemas.microsoft.com/office/drawing/2014/main" id="{5B6AACAD-A481-F210-1CD7-23ACE0432162}"/>
              </a:ext>
            </a:extLst>
          </p:cNvPr>
          <p:cNvSpPr txBox="1"/>
          <p:nvPr/>
        </p:nvSpPr>
        <p:spPr>
          <a:xfrm>
            <a:off x="683568" y="2001869"/>
            <a:ext cx="2977538" cy="1077218"/>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メールボックス以外が</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表示がされていたら左上の</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&lt;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メールボックス」</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3" name="正方形/長方形 72"/>
          <p:cNvSpPr/>
          <p:nvPr/>
        </p:nvSpPr>
        <p:spPr>
          <a:xfrm>
            <a:off x="3728143" y="4112093"/>
            <a:ext cx="1445333" cy="153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965A28D8-CECC-FB86-E20F-760B31875452}"/>
              </a:ext>
            </a:extLst>
          </p:cNvPr>
          <p:cNvSpPr txBox="1"/>
          <p:nvPr/>
        </p:nvSpPr>
        <p:spPr>
          <a:xfrm>
            <a:off x="6660232" y="1988873"/>
            <a:ext cx="1871932" cy="584775"/>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送信済みのメール</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が表示されます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9" name="字幕 14">
            <a:extLst>
              <a:ext uri="{FF2B5EF4-FFF2-40B4-BE49-F238E27FC236}">
                <a16:creationId xmlns:a16="http://schemas.microsoft.com/office/drawing/2014/main" id="{852216B4-686D-F8C8-84C3-6CEAB20B7FF4}"/>
              </a:ext>
            </a:extLst>
          </p:cNvPr>
          <p:cNvSpPr txBox="1">
            <a:spLocks/>
          </p:cNvSpPr>
          <p:nvPr/>
        </p:nvSpPr>
        <p:spPr>
          <a:xfrm>
            <a:off x="395536" y="1420172"/>
            <a:ext cx="3317348"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送信可否の確認方法</a:t>
            </a:r>
          </a:p>
        </p:txBody>
      </p:sp>
      <p:sp>
        <p:nvSpPr>
          <p:cNvPr id="74" name="矢印: 右 73">
            <a:extLst>
              <a:ext uri="{FF2B5EF4-FFF2-40B4-BE49-F238E27FC236}">
                <a16:creationId xmlns:a16="http://schemas.microsoft.com/office/drawing/2014/main" id="{B3DAB81A-4C4B-404C-7181-38839BCAE492}"/>
              </a:ext>
            </a:extLst>
          </p:cNvPr>
          <p:cNvSpPr/>
          <p:nvPr/>
        </p:nvSpPr>
        <p:spPr>
          <a:xfrm>
            <a:off x="5792720" y="4414002"/>
            <a:ext cx="517244" cy="396022"/>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2" name="タイトル 1">
            <a:extLst>
              <a:ext uri="{FF2B5EF4-FFF2-40B4-BE49-F238E27FC236}">
                <a16:creationId xmlns:a16="http://schemas.microsoft.com/office/drawing/2014/main" id="{905E84A2-3CF1-7985-0162-37209C659309}"/>
              </a:ext>
            </a:extLst>
          </p:cNvPr>
          <p:cNvSpPr txBox="1">
            <a:spLocks noChangeAspect="1"/>
          </p:cNvSpPr>
          <p:nvPr/>
        </p:nvSpPr>
        <p:spPr>
          <a:xfrm>
            <a:off x="1619672" y="237128"/>
            <a:ext cx="7290778" cy="815608"/>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1800" kern="0" dirty="0"/>
              <a:t>メールの使い方</a:t>
            </a:r>
            <a:br>
              <a:rPr kumimoji="0" lang="ja-JP" altLang="en-US" sz="1800" kern="0" dirty="0"/>
            </a:br>
            <a:r>
              <a:rPr lang="en-US" altLang="ja-JP" sz="2900" spc="-150" dirty="0"/>
              <a:t>iCloud</a:t>
            </a:r>
            <a:r>
              <a:rPr lang="ja-JP" altLang="en-US" sz="2900" spc="-150" dirty="0"/>
              <a:t>メール</a:t>
            </a:r>
            <a:r>
              <a:rPr kumimoji="0" lang="ja-JP" altLang="en-US" sz="2900" kern="0" spc="-150" dirty="0"/>
              <a:t>でメールを作成してみましょう</a:t>
            </a:r>
          </a:p>
        </p:txBody>
      </p:sp>
      <p:pic>
        <p:nvPicPr>
          <p:cNvPr id="28" name="図 27">
            <a:extLst>
              <a:ext uri="{FF2B5EF4-FFF2-40B4-BE49-F238E27FC236}">
                <a16:creationId xmlns:a16="http://schemas.microsoft.com/office/drawing/2014/main" id="{F1C84F3D-5FB6-F659-2249-2604E20DA789}"/>
              </a:ext>
            </a:extLst>
          </p:cNvPr>
          <p:cNvPicPr>
            <a:picLocks noChangeAspect="1"/>
          </p:cNvPicPr>
          <p:nvPr/>
        </p:nvPicPr>
        <p:blipFill>
          <a:blip r:embed="rId7"/>
          <a:stretch>
            <a:fillRect/>
          </a:stretch>
        </p:blipFill>
        <p:spPr>
          <a:xfrm>
            <a:off x="801384" y="3068598"/>
            <a:ext cx="1561390" cy="3032164"/>
          </a:xfrm>
          <a:prstGeom prst="rect">
            <a:avLst/>
          </a:prstGeom>
        </p:spPr>
      </p:pic>
      <p:sp>
        <p:nvSpPr>
          <p:cNvPr id="30" name="テキスト ボックス 29">
            <a:extLst>
              <a:ext uri="{FF2B5EF4-FFF2-40B4-BE49-F238E27FC236}">
                <a16:creationId xmlns:a16="http://schemas.microsoft.com/office/drawing/2014/main" id="{150CB53F-1B1B-8570-114A-B0CE68AF9D1B}"/>
              </a:ext>
            </a:extLst>
          </p:cNvPr>
          <p:cNvSpPr txBox="1"/>
          <p:nvPr/>
        </p:nvSpPr>
        <p:spPr>
          <a:xfrm>
            <a:off x="3123844"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2" name="正方形/長方形 31">
            <a:extLst>
              <a:ext uri="{FF2B5EF4-FFF2-40B4-BE49-F238E27FC236}">
                <a16:creationId xmlns:a16="http://schemas.microsoft.com/office/drawing/2014/main" id="{70CCB448-9BB6-991D-22C8-C1B195304BC5}"/>
              </a:ext>
            </a:extLst>
          </p:cNvPr>
          <p:cNvSpPr/>
          <p:nvPr/>
        </p:nvSpPr>
        <p:spPr>
          <a:xfrm>
            <a:off x="828284" y="3075167"/>
            <a:ext cx="575363" cy="1844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図形グループ 78">
            <a:extLst>
              <a:ext uri="{FF2B5EF4-FFF2-40B4-BE49-F238E27FC236}">
                <a16:creationId xmlns:a16="http://schemas.microsoft.com/office/drawing/2014/main" id="{A2773D69-E8AC-7E7B-1991-E477A4030021}"/>
              </a:ext>
            </a:extLst>
          </p:cNvPr>
          <p:cNvGrpSpPr/>
          <p:nvPr/>
        </p:nvGrpSpPr>
        <p:grpSpPr>
          <a:xfrm>
            <a:off x="553561" y="2990723"/>
            <a:ext cx="296587" cy="293005"/>
            <a:chOff x="2897417" y="3995693"/>
            <a:chExt cx="296587" cy="293005"/>
          </a:xfrm>
        </p:grpSpPr>
        <p:sp>
          <p:nvSpPr>
            <p:cNvPr id="10" name="円/楕円 79">
              <a:extLst>
                <a:ext uri="{FF2B5EF4-FFF2-40B4-BE49-F238E27FC236}">
                  <a16:creationId xmlns:a16="http://schemas.microsoft.com/office/drawing/2014/main" id="{129A7D50-5BAB-2D3C-7AC8-AC5BFA83011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7BB0A99-9676-3E85-6E1E-8349E703EE7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5" name="グループ化 34">
            <a:extLst>
              <a:ext uri="{FF2B5EF4-FFF2-40B4-BE49-F238E27FC236}">
                <a16:creationId xmlns:a16="http://schemas.microsoft.com/office/drawing/2014/main" id="{6F510CB1-65B2-92AB-508E-1242AFF56C37}"/>
              </a:ext>
            </a:extLst>
          </p:cNvPr>
          <p:cNvGrpSpPr/>
          <p:nvPr/>
        </p:nvGrpSpPr>
        <p:grpSpPr>
          <a:xfrm>
            <a:off x="3503070" y="3894935"/>
            <a:ext cx="296586" cy="293005"/>
            <a:chOff x="3070773" y="3898090"/>
            <a:chExt cx="296586" cy="293005"/>
          </a:xfrm>
        </p:grpSpPr>
        <p:sp>
          <p:nvSpPr>
            <p:cNvPr id="34" name="楕円 33">
              <a:extLst>
                <a:ext uri="{FF2B5EF4-FFF2-40B4-BE49-F238E27FC236}">
                  <a16:creationId xmlns:a16="http://schemas.microsoft.com/office/drawing/2014/main" id="{20D1C608-BF80-BB4A-4F8B-8E78C51C6273}"/>
                </a:ext>
              </a:extLst>
            </p:cNvPr>
            <p:cNvSpPr/>
            <p:nvPr/>
          </p:nvSpPr>
          <p:spPr>
            <a:xfrm>
              <a:off x="3070773" y="3898091"/>
              <a:ext cx="296586" cy="293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リーフォーム 77">
              <a:extLst>
                <a:ext uri="{FF2B5EF4-FFF2-40B4-BE49-F238E27FC236}">
                  <a16:creationId xmlns:a16="http://schemas.microsoft.com/office/drawing/2014/main" id="{FBA97A8A-4482-7CD4-0DB7-F17A9B9258ED}"/>
                </a:ext>
              </a:extLst>
            </p:cNvPr>
            <p:cNvSpPr/>
            <p:nvPr/>
          </p:nvSpPr>
          <p:spPr>
            <a:xfrm>
              <a:off x="3070773" y="3898090"/>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37580211-0840-3664-8C03-6E3219C97809}"/>
              </a:ext>
            </a:extLst>
          </p:cNvPr>
          <p:cNvSpPr txBox="1"/>
          <p:nvPr/>
        </p:nvSpPr>
        <p:spPr>
          <a:xfrm>
            <a:off x="3622360" y="1988873"/>
            <a:ext cx="2373808" cy="338554"/>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「送信済み」を押す</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2" name="矢印: 右 41">
            <a:extLst>
              <a:ext uri="{FF2B5EF4-FFF2-40B4-BE49-F238E27FC236}">
                <a16:creationId xmlns:a16="http://schemas.microsoft.com/office/drawing/2014/main" id="{9FFD8FDA-9900-7949-0598-44711DC5ED47}"/>
              </a:ext>
            </a:extLst>
          </p:cNvPr>
          <p:cNvSpPr/>
          <p:nvPr/>
        </p:nvSpPr>
        <p:spPr>
          <a:xfrm>
            <a:off x="2715906" y="4390402"/>
            <a:ext cx="517244" cy="396022"/>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pic>
        <p:nvPicPr>
          <p:cNvPr id="56" name="図 55" descr="グラフィカル ユーザー インターフェイス, テキスト, アプリケーション, メール&#10;&#10;自動的に生成された説明">
            <a:extLst>
              <a:ext uri="{FF2B5EF4-FFF2-40B4-BE49-F238E27FC236}">
                <a16:creationId xmlns:a16="http://schemas.microsoft.com/office/drawing/2014/main" id="{23B0FF2A-3F22-AED9-3321-63F6BCA4D770}"/>
              </a:ext>
            </a:extLst>
          </p:cNvPr>
          <p:cNvPicPr>
            <a:picLocks noChangeAspect="1"/>
          </p:cNvPicPr>
          <p:nvPr/>
        </p:nvPicPr>
        <p:blipFill>
          <a:blip r:embed="rId8"/>
          <a:stretch>
            <a:fillRect/>
          </a:stretch>
        </p:blipFill>
        <p:spPr>
          <a:xfrm>
            <a:off x="6757897" y="3064745"/>
            <a:ext cx="1563277" cy="2780549"/>
          </a:xfrm>
          <a:prstGeom prst="rect">
            <a:avLst/>
          </a:prstGeom>
          <a:ln>
            <a:solidFill>
              <a:schemeClr val="tx1"/>
            </a:solidFill>
          </a:ln>
        </p:spPr>
      </p:pic>
      <p:sp>
        <p:nvSpPr>
          <p:cNvPr id="44" name="正方形/長方形 43">
            <a:extLst>
              <a:ext uri="{FF2B5EF4-FFF2-40B4-BE49-F238E27FC236}">
                <a16:creationId xmlns:a16="http://schemas.microsoft.com/office/drawing/2014/main" id="{88C669BA-D7B8-0822-4330-FDF0E19B8155}"/>
              </a:ext>
            </a:extLst>
          </p:cNvPr>
          <p:cNvSpPr/>
          <p:nvPr/>
        </p:nvSpPr>
        <p:spPr>
          <a:xfrm>
            <a:off x="6875480" y="3079789"/>
            <a:ext cx="135097" cy="11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2814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C4B8B996-ABC5-415C-99FE-C3D3BAFBD1E6}"/>
              </a:ext>
            </a:extLst>
          </p:cNvPr>
          <p:cNvPicPr>
            <a:picLocks noChangeAspect="1"/>
          </p:cNvPicPr>
          <p:nvPr/>
        </p:nvPicPr>
        <p:blipFill>
          <a:blip r:embed="rId4"/>
          <a:stretch>
            <a:fillRect/>
          </a:stretch>
        </p:blipFill>
        <p:spPr>
          <a:xfrm>
            <a:off x="3436206" y="2759303"/>
            <a:ext cx="1944793" cy="3444539"/>
          </a:xfrm>
          <a:prstGeom prst="rect">
            <a:avLst/>
          </a:prstGeom>
        </p:spPr>
      </p:pic>
      <p:grpSp>
        <p:nvGrpSpPr>
          <p:cNvPr id="27" name="グループ化 26">
            <a:extLst>
              <a:ext uri="{FF2B5EF4-FFF2-40B4-BE49-F238E27FC236}">
                <a16:creationId xmlns:a16="http://schemas.microsoft.com/office/drawing/2014/main" id="{A5B81F47-27D0-D9C1-A897-F87843A929CB}"/>
              </a:ext>
            </a:extLst>
          </p:cNvPr>
          <p:cNvGrpSpPr/>
          <p:nvPr/>
        </p:nvGrpSpPr>
        <p:grpSpPr>
          <a:xfrm>
            <a:off x="6518088" y="2749005"/>
            <a:ext cx="1901457" cy="3519238"/>
            <a:chOff x="6518088" y="2749005"/>
            <a:chExt cx="1901457" cy="3519238"/>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C1CD366A-A4EE-4979-C0A9-D72318EC563E}"/>
                </a:ext>
              </a:extLst>
            </p:cNvPr>
            <p:cNvPicPr>
              <a:picLocks noChangeAspect="1"/>
            </p:cNvPicPr>
            <p:nvPr/>
          </p:nvPicPr>
          <p:blipFill>
            <a:blip r:embed="rId5"/>
            <a:stretch>
              <a:fillRect/>
            </a:stretch>
          </p:blipFill>
          <p:spPr>
            <a:xfrm>
              <a:off x="6518088" y="2749005"/>
              <a:ext cx="1901457" cy="3519238"/>
            </a:xfrm>
            <a:prstGeom prst="rect">
              <a:avLst/>
            </a:prstGeom>
            <a:ln>
              <a:solidFill>
                <a:schemeClr val="tx1"/>
              </a:solidFill>
            </a:ln>
          </p:spPr>
        </p:pic>
        <p:sp>
          <p:nvSpPr>
            <p:cNvPr id="24" name="正方形/長方形 23">
              <a:extLst>
                <a:ext uri="{FF2B5EF4-FFF2-40B4-BE49-F238E27FC236}">
                  <a16:creationId xmlns:a16="http://schemas.microsoft.com/office/drawing/2014/main" id="{4790FBA3-3D51-DB63-B858-9FF6B23A8DEB}"/>
                </a:ext>
              </a:extLst>
            </p:cNvPr>
            <p:cNvSpPr/>
            <p:nvPr/>
          </p:nvSpPr>
          <p:spPr>
            <a:xfrm>
              <a:off x="6588224" y="4509120"/>
              <a:ext cx="648072" cy="1131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2AFCC63C-55E6-4DDA-8175-3E0794763185}"/>
                </a:ext>
              </a:extLst>
            </p:cNvPr>
            <p:cNvSpPr/>
            <p:nvPr/>
          </p:nvSpPr>
          <p:spPr>
            <a:xfrm>
              <a:off x="6588224" y="4952039"/>
              <a:ext cx="648072" cy="1244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31429A15-CBF6-406F-CE4D-FEDD9412261F}"/>
              </a:ext>
            </a:extLst>
          </p:cNvPr>
          <p:cNvPicPr>
            <a:picLocks noChangeAspect="1"/>
          </p:cNvPicPr>
          <p:nvPr/>
        </p:nvPicPr>
        <p:blipFill>
          <a:blip r:embed="rId6"/>
          <a:stretch>
            <a:fillRect/>
          </a:stretch>
        </p:blipFill>
        <p:spPr>
          <a:xfrm>
            <a:off x="6801206" y="2251855"/>
            <a:ext cx="523948" cy="82785"/>
          </a:xfrm>
          <a:prstGeom prst="rect">
            <a:avLst/>
          </a:prstGeom>
        </p:spPr>
      </p:pic>
      <p:sp>
        <p:nvSpPr>
          <p:cNvPr id="22" name="正方形/長方形 21">
            <a:extLst>
              <a:ext uri="{FF2B5EF4-FFF2-40B4-BE49-F238E27FC236}">
                <a16:creationId xmlns:a16="http://schemas.microsoft.com/office/drawing/2014/main" id="{D80B5288-5E81-FCC2-979C-1BF887D7E1B0}"/>
              </a:ext>
            </a:extLst>
          </p:cNvPr>
          <p:cNvSpPr/>
          <p:nvPr/>
        </p:nvSpPr>
        <p:spPr>
          <a:xfrm>
            <a:off x="3579103" y="2762805"/>
            <a:ext cx="189052" cy="1131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1B0E4099-1049-4AA3-2615-B282D61C4860}"/>
              </a:ext>
            </a:extLst>
          </p:cNvPr>
          <p:cNvGrpSpPr/>
          <p:nvPr/>
        </p:nvGrpSpPr>
        <p:grpSpPr>
          <a:xfrm>
            <a:off x="818871" y="2789330"/>
            <a:ext cx="1629837" cy="3284500"/>
            <a:chOff x="963093" y="2708920"/>
            <a:chExt cx="1683367" cy="3456000"/>
          </a:xfrm>
        </p:grpSpPr>
        <p:grpSp>
          <p:nvGrpSpPr>
            <p:cNvPr id="6" name="グループ化 5">
              <a:extLst>
                <a:ext uri="{FF2B5EF4-FFF2-40B4-BE49-F238E27FC236}">
                  <a16:creationId xmlns:a16="http://schemas.microsoft.com/office/drawing/2014/main" id="{FC1E872E-832A-3C51-71A9-17182F6FE50D}"/>
                </a:ext>
              </a:extLst>
            </p:cNvPr>
            <p:cNvGrpSpPr/>
            <p:nvPr/>
          </p:nvGrpSpPr>
          <p:grpSpPr>
            <a:xfrm>
              <a:off x="963093" y="2708920"/>
              <a:ext cx="1683367" cy="3456000"/>
              <a:chOff x="1108042" y="2746115"/>
              <a:chExt cx="1971823" cy="3943644"/>
            </a:xfrm>
          </p:grpSpPr>
          <p:pic>
            <p:nvPicPr>
              <p:cNvPr id="10" name="図 9">
                <a:extLst>
                  <a:ext uri="{FF2B5EF4-FFF2-40B4-BE49-F238E27FC236}">
                    <a16:creationId xmlns:a16="http://schemas.microsoft.com/office/drawing/2014/main" id="{4091C34C-C414-CB18-969F-52B309F6E01B}"/>
                  </a:ext>
                </a:extLst>
              </p:cNvPr>
              <p:cNvPicPr>
                <a:picLocks noChangeAspect="1"/>
              </p:cNvPicPr>
              <p:nvPr/>
            </p:nvPicPr>
            <p:blipFill>
              <a:blip r:embed="rId7"/>
              <a:stretch>
                <a:fillRect/>
              </a:stretch>
            </p:blipFill>
            <p:spPr>
              <a:xfrm>
                <a:off x="1108042" y="2746115"/>
                <a:ext cx="1971823" cy="3943644"/>
              </a:xfrm>
              <a:prstGeom prst="rect">
                <a:avLst/>
              </a:prstGeom>
            </p:spPr>
          </p:pic>
          <p:sp>
            <p:nvSpPr>
              <p:cNvPr id="11" name="正方形/長方形 10">
                <a:extLst>
                  <a:ext uri="{FF2B5EF4-FFF2-40B4-BE49-F238E27FC236}">
                    <a16:creationId xmlns:a16="http://schemas.microsoft.com/office/drawing/2014/main" id="{BA022592-BC03-0F9E-84E5-0CA78632C23F}"/>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7" name="グループ化 6">
              <a:extLst>
                <a:ext uri="{FF2B5EF4-FFF2-40B4-BE49-F238E27FC236}">
                  <a16:creationId xmlns:a16="http://schemas.microsoft.com/office/drawing/2014/main" id="{486BA1E6-CCDC-E331-F5C8-3CC2FB9FC48C}"/>
                </a:ext>
              </a:extLst>
            </p:cNvPr>
            <p:cNvGrpSpPr/>
            <p:nvPr/>
          </p:nvGrpSpPr>
          <p:grpSpPr>
            <a:xfrm>
              <a:off x="1049783" y="3081990"/>
              <a:ext cx="1486945" cy="2671098"/>
              <a:chOff x="1049783" y="3081990"/>
              <a:chExt cx="1486945" cy="2671098"/>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7258777D-6ABC-67B9-DD8E-B8D733754ECB}"/>
                  </a:ext>
                </a:extLst>
              </p:cNvPr>
              <p:cNvPicPr>
                <a:picLocks noChangeAspect="1"/>
              </p:cNvPicPr>
              <p:nvPr/>
            </p:nvPicPr>
            <p:blipFill>
              <a:blip r:embed="rId8"/>
              <a:stretch>
                <a:fillRect/>
              </a:stretch>
            </p:blipFill>
            <p:spPr>
              <a:xfrm>
                <a:off x="1049783" y="3081990"/>
                <a:ext cx="1486945" cy="2671098"/>
              </a:xfrm>
              <a:prstGeom prst="rect">
                <a:avLst/>
              </a:prstGeom>
            </p:spPr>
          </p:pic>
          <p:pic>
            <p:nvPicPr>
              <p:cNvPr id="9" name="図 8">
                <a:extLst>
                  <a:ext uri="{FF2B5EF4-FFF2-40B4-BE49-F238E27FC236}">
                    <a16:creationId xmlns:a16="http://schemas.microsoft.com/office/drawing/2014/main" id="{B68916B4-8355-BC21-EDE3-81C6053B12F1}"/>
                  </a:ext>
                </a:extLst>
              </p:cNvPr>
              <p:cNvPicPr>
                <a:picLocks noChangeAspect="1"/>
              </p:cNvPicPr>
              <p:nvPr/>
            </p:nvPicPr>
            <p:blipFill>
              <a:blip r:embed="rId9"/>
              <a:stretch>
                <a:fillRect/>
              </a:stretch>
            </p:blipFill>
            <p:spPr>
              <a:xfrm>
                <a:off x="1151909" y="3095450"/>
                <a:ext cx="141356" cy="54658"/>
              </a:xfrm>
              <a:prstGeom prst="rect">
                <a:avLst/>
              </a:prstGeom>
            </p:spPr>
          </p:pic>
        </p:gr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554" imgH="551" progId="TCLayout.ActiveDocument.1">
                  <p:embed/>
                </p:oleObj>
              </mc:Choice>
              <mc:Fallback>
                <p:oleObj name="think-cell スライド" r:id="rId10"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電話</a:t>
            </a:r>
            <a:r>
              <a:rPr lang="ja-JP" altLang="en-US" spc="-1000" dirty="0"/>
              <a:t>帳</a:t>
            </a:r>
            <a:r>
              <a:rPr lang="ja-JP" altLang="en-US" dirty="0"/>
              <a:t>（連絡先</a:t>
            </a:r>
            <a:r>
              <a:rPr lang="ja-JP" altLang="en-US" spc="-1000" dirty="0"/>
              <a:t>）</a:t>
            </a:r>
            <a:r>
              <a:rPr lang="ja-JP" altLang="en-US" dirty="0"/>
              <a:t>からメールする方法です。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64" name="正方形/長方形 63"/>
          <p:cNvSpPr>
            <a:spLocks noChangeAspect="1"/>
          </p:cNvSpPr>
          <p:nvPr/>
        </p:nvSpPr>
        <p:spPr>
          <a:xfrm>
            <a:off x="934486" y="3896138"/>
            <a:ext cx="363534" cy="363534"/>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メールしたい相手を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選んで押す</a:t>
            </a:r>
            <a:endParaRPr lang="en-US" altLang="ja-JP" sz="1600" b="1"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3452117" y="4369977"/>
            <a:ext cx="1922789" cy="2523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830997"/>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連絡先</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押す</a:t>
            </a:r>
          </a:p>
          <a:p>
            <a:pPr lvl="0">
              <a:defRPr/>
            </a:pP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また</a:t>
            </a:r>
            <a:r>
              <a:rPr lang="ja-JP" altLang="en-US" sz="1600" b="1" kern="100" spc="3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は</a:t>
            </a:r>
            <a:r>
              <a:rPr lang="ja-JP" altLang="en-US" sz="16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lang="en-US" altLang="ja-JP" sz="16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を押して</a:t>
            </a:r>
            <a:endParaRPr lang="en-US" altLang="ja-JP"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次に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連絡先</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319747" y="1939064"/>
            <a:ext cx="2880000" cy="830997"/>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rPr>
              <a:t>メール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dirty="0">
                <a:latin typeface="メイリオ" panose="020B0604030504040204" pitchFamily="50" charset="-128"/>
                <a:ea typeface="メイリオ" panose="020B0604030504040204" pitchFamily="50" charset="-128"/>
              </a:rPr>
              <a:t>を押すと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メール作成画面に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移動します</a:t>
            </a: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87" name="正方形/長方形 86"/>
          <p:cNvSpPr>
            <a:spLocks noChangeAspect="1"/>
          </p:cNvSpPr>
          <p:nvPr/>
        </p:nvSpPr>
        <p:spPr>
          <a:xfrm>
            <a:off x="1149200" y="5356506"/>
            <a:ext cx="290635" cy="290635"/>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a:spLocks noChangeAspect="1"/>
          </p:cNvSpPr>
          <p:nvPr/>
        </p:nvSpPr>
        <p:spPr>
          <a:xfrm>
            <a:off x="4255080" y="5896718"/>
            <a:ext cx="295062" cy="29506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a:spLocks noChangeAspect="1"/>
          </p:cNvSpPr>
          <p:nvPr/>
        </p:nvSpPr>
        <p:spPr>
          <a:xfrm>
            <a:off x="7923771" y="3914874"/>
            <a:ext cx="480534" cy="36003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図形グループ 73"/>
          <p:cNvGrpSpPr/>
          <p:nvPr/>
        </p:nvGrpSpPr>
        <p:grpSpPr>
          <a:xfrm>
            <a:off x="7760238" y="3655789"/>
            <a:ext cx="296586" cy="293005"/>
            <a:chOff x="4232441" y="3995693"/>
            <a:chExt cx="296586" cy="293005"/>
          </a:xfrm>
        </p:grpSpPr>
        <p:sp>
          <p:nvSpPr>
            <p:cNvPr id="75" name="円/楕円 74"/>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図形グループ 76"/>
          <p:cNvGrpSpPr/>
          <p:nvPr/>
        </p:nvGrpSpPr>
        <p:grpSpPr>
          <a:xfrm>
            <a:off x="3188146" y="4128409"/>
            <a:ext cx="296586" cy="293005"/>
            <a:chOff x="3546641" y="3995693"/>
            <a:chExt cx="296586" cy="293005"/>
          </a:xfrm>
        </p:grpSpPr>
        <p:sp>
          <p:nvSpPr>
            <p:cNvPr id="78" name="円/楕円 7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図形グループ 79"/>
          <p:cNvGrpSpPr/>
          <p:nvPr/>
        </p:nvGrpSpPr>
        <p:grpSpPr>
          <a:xfrm>
            <a:off x="655340" y="3579059"/>
            <a:ext cx="296587" cy="293005"/>
            <a:chOff x="2897417" y="3995693"/>
            <a:chExt cx="296587" cy="293005"/>
          </a:xfrm>
        </p:grpSpPr>
        <p:sp>
          <p:nvSpPr>
            <p:cNvPr id="81" name="円/楕円 8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 name="図形グループ 1"/>
          <p:cNvGrpSpPr/>
          <p:nvPr/>
        </p:nvGrpSpPr>
        <p:grpSpPr>
          <a:xfrm>
            <a:off x="868845" y="5614495"/>
            <a:ext cx="521755" cy="492443"/>
            <a:chOff x="2835253" y="5201768"/>
            <a:chExt cx="521755" cy="492443"/>
          </a:xfrm>
        </p:grpSpPr>
        <p:sp>
          <p:nvSpPr>
            <p:cNvPr id="104" name="テキスト ボックス 103"/>
            <p:cNvSpPr txBox="1"/>
            <p:nvPr/>
          </p:nvSpPr>
          <p:spPr>
            <a:xfrm>
              <a:off x="3031952" y="5201768"/>
              <a:ext cx="325056" cy="492443"/>
            </a:xfrm>
            <a:prstGeom prst="rect">
              <a:avLst/>
            </a:prstGeom>
            <a:noFill/>
          </p:spPr>
          <p:txBody>
            <a:bodyPr wrap="square" rtlCol="0">
              <a:spAutoFit/>
            </a:bodyPr>
            <a:lstStyle/>
            <a:p>
              <a:r>
                <a:rPr lang="en-US" altLang="ja-JP" sz="2600" b="1" kern="10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2600">
                <a:solidFill>
                  <a:srgbClr val="009650"/>
                </a:solidFill>
              </a:endParaRPr>
            </a:p>
          </p:txBody>
        </p:sp>
        <p:grpSp>
          <p:nvGrpSpPr>
            <p:cNvPr id="88" name="図形グループ 87"/>
            <p:cNvGrpSpPr/>
            <p:nvPr/>
          </p:nvGrpSpPr>
          <p:grpSpPr>
            <a:xfrm>
              <a:off x="2835253" y="5296235"/>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grpSp>
        <p:nvGrpSpPr>
          <p:cNvPr id="93" name="図形グループ 92"/>
          <p:cNvGrpSpPr/>
          <p:nvPr/>
        </p:nvGrpSpPr>
        <p:grpSpPr>
          <a:xfrm>
            <a:off x="4017591" y="5538654"/>
            <a:ext cx="521755" cy="492443"/>
            <a:chOff x="2835253" y="5201768"/>
            <a:chExt cx="521755" cy="492443"/>
          </a:xfrm>
        </p:grpSpPr>
        <p:sp>
          <p:nvSpPr>
            <p:cNvPr id="94" name="テキスト ボックス 93"/>
            <p:cNvSpPr txBox="1"/>
            <p:nvPr/>
          </p:nvSpPr>
          <p:spPr>
            <a:xfrm>
              <a:off x="3031952" y="5201768"/>
              <a:ext cx="325056" cy="492443"/>
            </a:xfrm>
            <a:prstGeom prst="rect">
              <a:avLst/>
            </a:prstGeom>
            <a:noFill/>
          </p:spPr>
          <p:txBody>
            <a:bodyPr wrap="square" rtlCol="0">
              <a:spAutoFit/>
            </a:bodyPr>
            <a:lstStyle/>
            <a:p>
              <a:r>
                <a:rPr lang="en-US" altLang="ja-JP" sz="26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2600" dirty="0">
                <a:solidFill>
                  <a:srgbClr val="009650"/>
                </a:solidFill>
              </a:endParaRPr>
            </a:p>
          </p:txBody>
        </p:sp>
        <p:grpSp>
          <p:nvGrpSpPr>
            <p:cNvPr id="95" name="図形グループ 94"/>
            <p:cNvGrpSpPr/>
            <p:nvPr/>
          </p:nvGrpSpPr>
          <p:grpSpPr>
            <a:xfrm>
              <a:off x="2835253" y="5296235"/>
              <a:ext cx="296587" cy="293005"/>
              <a:chOff x="2897417" y="3995693"/>
              <a:chExt cx="296587" cy="293005"/>
            </a:xfrm>
          </p:grpSpPr>
          <p:sp>
            <p:nvSpPr>
              <p:cNvPr id="96" name="円/楕円 95"/>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17" name="矢印: 右 16">
            <a:extLst>
              <a:ext uri="{FF2B5EF4-FFF2-40B4-BE49-F238E27FC236}">
                <a16:creationId xmlns:a16="http://schemas.microsoft.com/office/drawing/2014/main" id="{0DEC1163-D178-B834-084A-BB06E2918CA8}"/>
              </a:ext>
            </a:extLst>
          </p:cNvPr>
          <p:cNvSpPr/>
          <p:nvPr/>
        </p:nvSpPr>
        <p:spPr>
          <a:xfrm>
            <a:off x="2510922" y="4117659"/>
            <a:ext cx="612921"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8" name="矢印: 右 17">
            <a:extLst>
              <a:ext uri="{FF2B5EF4-FFF2-40B4-BE49-F238E27FC236}">
                <a16:creationId xmlns:a16="http://schemas.microsoft.com/office/drawing/2014/main" id="{E03FCD39-8851-7C19-9C4A-E1852323BB6B}"/>
              </a:ext>
            </a:extLst>
          </p:cNvPr>
          <p:cNvSpPr/>
          <p:nvPr/>
        </p:nvSpPr>
        <p:spPr>
          <a:xfrm>
            <a:off x="5584626" y="4130896"/>
            <a:ext cx="612921"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pic>
        <p:nvPicPr>
          <p:cNvPr id="29" name="図 28">
            <a:extLst>
              <a:ext uri="{FF2B5EF4-FFF2-40B4-BE49-F238E27FC236}">
                <a16:creationId xmlns:a16="http://schemas.microsoft.com/office/drawing/2014/main" id="{EEC59BDD-8DB9-7AEB-6A00-E187DA27DED6}"/>
              </a:ext>
            </a:extLst>
          </p:cNvPr>
          <p:cNvPicPr>
            <a:picLocks noChangeAspect="1"/>
          </p:cNvPicPr>
          <p:nvPr/>
        </p:nvPicPr>
        <p:blipFill>
          <a:blip r:embed="rId12"/>
          <a:stretch>
            <a:fillRect/>
          </a:stretch>
        </p:blipFill>
        <p:spPr>
          <a:xfrm>
            <a:off x="1760829" y="1904580"/>
            <a:ext cx="335951" cy="326871"/>
          </a:xfrm>
          <a:prstGeom prst="rect">
            <a:avLst/>
          </a:prstGeom>
        </p:spPr>
      </p:pic>
      <p:pic>
        <p:nvPicPr>
          <p:cNvPr id="31" name="図 30" descr="グラフィカル ユーザー インターフェイス, アプリケーション&#10;&#10;自動的に生成された説明">
            <a:extLst>
              <a:ext uri="{FF2B5EF4-FFF2-40B4-BE49-F238E27FC236}">
                <a16:creationId xmlns:a16="http://schemas.microsoft.com/office/drawing/2014/main" id="{D9DFA414-9BD4-CC50-9504-28B7EDE63B51}"/>
              </a:ext>
            </a:extLst>
          </p:cNvPr>
          <p:cNvPicPr>
            <a:picLocks noChangeAspect="1"/>
          </p:cNvPicPr>
          <p:nvPr/>
        </p:nvPicPr>
        <p:blipFill rotWithShape="1">
          <a:blip r:embed="rId5"/>
          <a:srcRect l="75128" t="34430" r="2948" b="58185"/>
          <a:stretch/>
        </p:blipFill>
        <p:spPr>
          <a:xfrm>
            <a:off x="7236296" y="1904580"/>
            <a:ext cx="416870" cy="259920"/>
          </a:xfrm>
          <a:prstGeom prst="rect">
            <a:avLst/>
          </a:prstGeom>
          <a:ln>
            <a:noFill/>
          </a:ln>
        </p:spPr>
      </p:pic>
      <p:sp>
        <p:nvSpPr>
          <p:cNvPr id="30" name="タイトル 1">
            <a:extLst>
              <a:ext uri="{FF2B5EF4-FFF2-40B4-BE49-F238E27FC236}">
                <a16:creationId xmlns:a16="http://schemas.microsoft.com/office/drawing/2014/main" id="{92361793-81FE-EDCA-0D77-3CDB45956997}"/>
              </a:ext>
            </a:extLst>
          </p:cNvPr>
          <p:cNvSpPr txBox="1">
            <a:spLocks noChangeAspect="1"/>
          </p:cNvSpPr>
          <p:nvPr/>
        </p:nvSpPr>
        <p:spPr>
          <a:xfrm>
            <a:off x="1619672" y="237128"/>
            <a:ext cx="7290778" cy="815608"/>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1800" kern="0" dirty="0"/>
              <a:t>メールの使い方</a:t>
            </a:r>
            <a:br>
              <a:rPr kumimoji="0" lang="ja-JP" altLang="en-US" sz="1800" kern="0" dirty="0"/>
            </a:br>
            <a:r>
              <a:rPr lang="en-US" altLang="ja-JP" sz="2900" spc="-150" dirty="0"/>
              <a:t>iCloud</a:t>
            </a:r>
            <a:r>
              <a:rPr lang="ja-JP" altLang="en-US" sz="2900" spc="-150" dirty="0"/>
              <a:t>メール</a:t>
            </a:r>
            <a:r>
              <a:rPr kumimoji="0" lang="ja-JP" altLang="en-US" sz="2900" kern="0" spc="-150" dirty="0"/>
              <a:t>でメールを作成してみましょう</a:t>
            </a:r>
          </a:p>
        </p:txBody>
      </p:sp>
    </p:spTree>
    <p:extLst>
      <p:ext uri="{BB962C8B-B14F-4D97-AF65-F5344CB8AC3E}">
        <p14:creationId xmlns:p14="http://schemas.microsoft.com/office/powerpoint/2010/main" val="29671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FE6615E-9FAB-8F8F-E26B-DCD68B899E51}"/>
              </a:ext>
            </a:extLst>
          </p:cNvPr>
          <p:cNvPicPr>
            <a:picLocks noChangeAspect="1"/>
          </p:cNvPicPr>
          <p:nvPr/>
        </p:nvPicPr>
        <p:blipFill>
          <a:blip r:embed="rId4"/>
          <a:stretch>
            <a:fillRect/>
          </a:stretch>
        </p:blipFill>
        <p:spPr>
          <a:xfrm>
            <a:off x="6463896" y="3253765"/>
            <a:ext cx="1639966" cy="2901948"/>
          </a:xfrm>
          <a:prstGeom prst="rect">
            <a:avLst/>
          </a:prstGeom>
        </p:spPr>
      </p:pic>
      <p:pic>
        <p:nvPicPr>
          <p:cNvPr id="3" name="図 2">
            <a:extLst>
              <a:ext uri="{FF2B5EF4-FFF2-40B4-BE49-F238E27FC236}">
                <a16:creationId xmlns:a16="http://schemas.microsoft.com/office/drawing/2014/main" id="{699DECE1-95DF-56C5-44C9-0130B6730178}"/>
              </a:ext>
            </a:extLst>
          </p:cNvPr>
          <p:cNvPicPr>
            <a:picLocks noChangeAspect="1"/>
          </p:cNvPicPr>
          <p:nvPr/>
        </p:nvPicPr>
        <p:blipFill>
          <a:blip r:embed="rId5"/>
          <a:stretch>
            <a:fillRect/>
          </a:stretch>
        </p:blipFill>
        <p:spPr>
          <a:xfrm>
            <a:off x="3677759" y="3237595"/>
            <a:ext cx="1639966" cy="2901948"/>
          </a:xfrm>
          <a:prstGeom prst="rect">
            <a:avLst/>
          </a:prstGeom>
        </p:spPr>
      </p:pic>
      <p:pic>
        <p:nvPicPr>
          <p:cNvPr id="2" name="図 1">
            <a:extLst>
              <a:ext uri="{FF2B5EF4-FFF2-40B4-BE49-F238E27FC236}">
                <a16:creationId xmlns:a16="http://schemas.microsoft.com/office/drawing/2014/main" id="{878B9FC3-6B77-7333-E257-1FA050781D43}"/>
              </a:ext>
            </a:extLst>
          </p:cNvPr>
          <p:cNvPicPr>
            <a:picLocks noChangeAspect="1"/>
          </p:cNvPicPr>
          <p:nvPr/>
        </p:nvPicPr>
        <p:blipFill>
          <a:blip r:embed="rId6"/>
          <a:stretch>
            <a:fillRect/>
          </a:stretch>
        </p:blipFill>
        <p:spPr>
          <a:xfrm>
            <a:off x="641877" y="3232249"/>
            <a:ext cx="1639966" cy="290194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文章の訂正</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584775"/>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削除ボタン</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a:t>
            </a: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押して</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を削除</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51520"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83568" y="1939064"/>
            <a:ext cx="2520000" cy="1077218"/>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が</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の位置を押すと</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拡大されるので</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押したまま</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の位置</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まで移動して指を離す</a:t>
            </a:r>
            <a:endParaRPr lang="ja-JP" altLang="ja-JP" sz="11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319747" y="1939064"/>
            <a:ext cx="2880000"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IPAexGothic"/>
              </a:rPr>
              <a:t>カーソルの位置に</a:t>
            </a:r>
            <a:r>
              <a:rPr lang="en-US" altLang="ja-JP" sz="1600" b="1" dirty="0">
                <a:latin typeface="メイリオ" panose="020B0604030504040204" pitchFamily="50" charset="-128"/>
                <a:ea typeface="メイリオ" panose="020B0604030504040204" pitchFamily="50" charset="-128"/>
                <a:cs typeface="IPAexGothic"/>
              </a:rPr>
              <a:t>｢</a:t>
            </a:r>
            <a:r>
              <a:rPr lang="ja-JP" altLang="en-US" sz="1600" b="1" dirty="0">
                <a:latin typeface="メイリオ" panose="020B0604030504040204" pitchFamily="50" charset="-128"/>
                <a:ea typeface="メイリオ" panose="020B0604030504040204" pitchFamily="50" charset="-128"/>
                <a:cs typeface="IPAexGothic"/>
              </a:rPr>
              <a:t>は</a:t>
            </a:r>
            <a:r>
              <a:rPr lang="en-US" altLang="ja-JP" sz="1600" b="1" dirty="0">
                <a:latin typeface="メイリオ" panose="020B0604030504040204" pitchFamily="50" charset="-128"/>
                <a:ea typeface="メイリオ" panose="020B0604030504040204" pitchFamily="50" charset="-128"/>
                <a:cs typeface="IPAexGothic"/>
              </a:rPr>
              <a:t>｣</a:t>
            </a:r>
            <a:r>
              <a:rPr lang="ja-JP" altLang="en-US" sz="1600" b="1" dirty="0">
                <a:latin typeface="メイリオ" panose="020B0604030504040204" pitchFamily="50" charset="-128"/>
                <a:ea typeface="メイリオ" panose="020B0604030504040204" pitchFamily="50" charset="-128"/>
                <a:cs typeface="IPAexGothic"/>
              </a:rPr>
              <a:t>を</a:t>
            </a:r>
            <a:endParaRPr lang="en-US" altLang="ja-JP" sz="1600" b="1" dirty="0">
              <a:latin typeface="メイリオ" panose="020B0604030504040204" pitchFamily="50" charset="-128"/>
              <a:ea typeface="メイリオ" panose="020B0604030504040204" pitchFamily="50" charset="-128"/>
              <a:cs typeface="IPAexGothic"/>
            </a:endParaRPr>
          </a:p>
          <a:p>
            <a:r>
              <a:rPr lang="ja-JP" altLang="en-US" sz="1600" b="1" dirty="0">
                <a:latin typeface="メイリオ" panose="020B0604030504040204" pitchFamily="50" charset="-128"/>
                <a:ea typeface="メイリオ" panose="020B0604030504040204" pitchFamily="50" charset="-128"/>
                <a:cs typeface="IPAexGothic"/>
              </a:rPr>
              <a:t>入力して</a:t>
            </a:r>
            <a:r>
              <a:rPr lang="ja-JP" altLang="en-US" sz="1600" b="1" dirty="0">
                <a:latin typeface="Meiryo" charset="-128"/>
                <a:ea typeface="Meiryo" charset="-128"/>
                <a:cs typeface="Meiryo" charset="-128"/>
              </a:rPr>
              <a:t>文の先頭を押して</a:t>
            </a:r>
            <a:endParaRPr lang="en-US" altLang="ja-JP" sz="1600" b="1" dirty="0">
              <a:latin typeface="Meiryo" charset="-128"/>
              <a:ea typeface="Meiryo" charset="-128"/>
              <a:cs typeface="Meiryo" charset="-128"/>
            </a:endParaRPr>
          </a:p>
          <a:p>
            <a:r>
              <a:rPr lang="ja-JP" altLang="en-US" sz="1600" b="1" dirty="0">
                <a:latin typeface="Meiryo" charset="-128"/>
                <a:ea typeface="Meiryo" charset="-128"/>
                <a:cs typeface="Meiryo" charset="-128"/>
              </a:rPr>
              <a:t>文書作成へ戻る</a:t>
            </a:r>
            <a:endParaRPr lang="ja-JP" altLang="en-US" sz="1600" b="1" dirty="0">
              <a:latin typeface="メイリオ" panose="020B0604030504040204" pitchFamily="50" charset="-128"/>
              <a:ea typeface="メイリオ" panose="020B0604030504040204" pitchFamily="50" charset="-128"/>
              <a:cs typeface="IPAexGothic"/>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102" name="正方形/長方形 101"/>
          <p:cNvSpPr>
            <a:spLocks noChangeAspect="1"/>
          </p:cNvSpPr>
          <p:nvPr/>
        </p:nvSpPr>
        <p:spPr>
          <a:xfrm>
            <a:off x="4971076" y="5188760"/>
            <a:ext cx="334443" cy="24906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a:spLocks/>
          </p:cNvSpPr>
          <p:nvPr/>
        </p:nvSpPr>
        <p:spPr>
          <a:xfrm>
            <a:off x="3857124" y="4516843"/>
            <a:ext cx="72000" cy="216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a:spLocks noChangeAspect="1"/>
          </p:cNvSpPr>
          <p:nvPr/>
        </p:nvSpPr>
        <p:spPr>
          <a:xfrm>
            <a:off x="7395289" y="5317823"/>
            <a:ext cx="288000" cy="288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図形グループ 68"/>
          <p:cNvGrpSpPr/>
          <p:nvPr/>
        </p:nvGrpSpPr>
        <p:grpSpPr>
          <a:xfrm>
            <a:off x="7241608" y="5159879"/>
            <a:ext cx="296586" cy="293005"/>
            <a:chOff x="4232441" y="3995693"/>
            <a:chExt cx="296586" cy="293005"/>
          </a:xfrm>
        </p:grpSpPr>
        <p:sp>
          <p:nvSpPr>
            <p:cNvPr id="70" name="円/楕円 69"/>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4824046" y="4864187"/>
            <a:ext cx="296586" cy="293005"/>
            <a:chOff x="3546641" y="3995693"/>
            <a:chExt cx="296586" cy="293005"/>
          </a:xfrm>
        </p:grpSpPr>
        <p:sp>
          <p:nvSpPr>
            <p:cNvPr id="81" name="円/楕円 8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5" name="図 9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421813" y="4537944"/>
            <a:ext cx="473301" cy="540000"/>
          </a:xfrm>
          <a:prstGeom prst="rect">
            <a:avLst/>
          </a:prstGeom>
        </p:spPr>
      </p:pic>
      <p:sp>
        <p:nvSpPr>
          <p:cNvPr id="90" name="矢印: 左 33">
            <a:extLst>
              <a:ext uri="{FF2B5EF4-FFF2-40B4-BE49-F238E27FC236}">
                <a16:creationId xmlns:a16="http://schemas.microsoft.com/office/drawing/2014/main" id="{441B0C0B-0AFA-46E9-9ADA-1029FEEF2548}"/>
              </a:ext>
            </a:extLst>
          </p:cNvPr>
          <p:cNvSpPr/>
          <p:nvPr/>
        </p:nvSpPr>
        <p:spPr>
          <a:xfrm>
            <a:off x="932175" y="4685687"/>
            <a:ext cx="489642" cy="105918"/>
          </a:xfrm>
          <a:prstGeom prst="leftArrow">
            <a:avLst/>
          </a:prstGeom>
          <a:solidFill>
            <a:schemeClr val="accent2"/>
          </a:soli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9" name="矢印: 右 28">
            <a:extLst>
              <a:ext uri="{FF2B5EF4-FFF2-40B4-BE49-F238E27FC236}">
                <a16:creationId xmlns:a16="http://schemas.microsoft.com/office/drawing/2014/main" id="{25D45BB1-2C3D-FBD0-9332-8CAE64E1136B}"/>
              </a:ext>
            </a:extLst>
          </p:cNvPr>
          <p:cNvSpPr/>
          <p:nvPr/>
        </p:nvSpPr>
        <p:spPr>
          <a:xfrm>
            <a:off x="2818925" y="441913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0" name="矢印: 右 29">
            <a:extLst>
              <a:ext uri="{FF2B5EF4-FFF2-40B4-BE49-F238E27FC236}">
                <a16:creationId xmlns:a16="http://schemas.microsoft.com/office/drawing/2014/main" id="{F237965E-DED8-32AF-584F-3C7A39F83E6C}"/>
              </a:ext>
            </a:extLst>
          </p:cNvPr>
          <p:cNvSpPr/>
          <p:nvPr/>
        </p:nvSpPr>
        <p:spPr>
          <a:xfrm>
            <a:off x="5697738" y="441451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pic>
        <p:nvPicPr>
          <p:cNvPr id="32" name="図 31" descr="キーボード が含まれている画像&#10;&#10;自動的に生成された説明">
            <a:extLst>
              <a:ext uri="{FF2B5EF4-FFF2-40B4-BE49-F238E27FC236}">
                <a16:creationId xmlns:a16="http://schemas.microsoft.com/office/drawing/2014/main" id="{10A9ED3C-71BE-CDEA-2C06-B7B152AF1311}"/>
              </a:ext>
            </a:extLst>
          </p:cNvPr>
          <p:cNvPicPr>
            <a:picLocks noChangeAspect="1"/>
          </p:cNvPicPr>
          <p:nvPr/>
        </p:nvPicPr>
        <p:blipFill rotWithShape="1">
          <a:blip r:embed="rId10"/>
          <a:srcRect l="80017" t="68066" b="23978"/>
          <a:stretch/>
        </p:blipFill>
        <p:spPr>
          <a:xfrm>
            <a:off x="4690283" y="1953004"/>
            <a:ext cx="323059" cy="228775"/>
          </a:xfrm>
          <a:prstGeom prst="rect">
            <a:avLst/>
          </a:prstGeom>
        </p:spPr>
      </p:pic>
      <p:pic>
        <p:nvPicPr>
          <p:cNvPr id="74" name="図 7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7248886" y="4560504"/>
            <a:ext cx="473301" cy="540000"/>
          </a:xfrm>
          <a:prstGeom prst="rect">
            <a:avLst/>
          </a:prstGeom>
        </p:spPr>
      </p:pic>
      <p:sp>
        <p:nvSpPr>
          <p:cNvPr id="44" name="テキスト ボックス 43">
            <a:extLst>
              <a:ext uri="{FF2B5EF4-FFF2-40B4-BE49-F238E27FC236}">
                <a16:creationId xmlns:a16="http://schemas.microsoft.com/office/drawing/2014/main" id="{4ADA0D56-8FB9-0F4E-EBAF-D8A4E6FFB6DC}"/>
              </a:ext>
            </a:extLst>
          </p:cNvPr>
          <p:cNvSpPr txBox="1"/>
          <p:nvPr/>
        </p:nvSpPr>
        <p:spPr>
          <a:xfrm>
            <a:off x="2163931" y="1421342"/>
            <a:ext cx="5644300" cy="307777"/>
          </a:xfrm>
          <a:prstGeom prst="rect">
            <a:avLst/>
          </a:prstGeom>
          <a:noFill/>
        </p:spPr>
        <p:txBody>
          <a:bodyPr wrap="square">
            <a:spAutoFit/>
          </a:bodyPr>
          <a:lstStyle/>
          <a:p>
            <a:r>
              <a:rPr lang="en-US" altLang="ja-JP" sz="1400" b="1" dirty="0">
                <a:solidFill>
                  <a:srgbClr val="009650"/>
                </a:solidFill>
                <a:latin typeface="メイリオ" panose="020B0604030504040204" pitchFamily="50" charset="-128"/>
                <a:ea typeface="メイリオ" panose="020B0604030504040204" pitchFamily="50" charset="-128"/>
              </a:rPr>
              <a:t>(</a:t>
            </a:r>
            <a:r>
              <a:rPr lang="ja-JP" altLang="en-US" sz="1400" b="1" dirty="0">
                <a:solidFill>
                  <a:srgbClr val="009650"/>
                </a:solidFill>
                <a:latin typeface="メイリオ" panose="020B0604030504040204" pitchFamily="50" charset="-128"/>
                <a:ea typeface="メイリオ" panose="020B0604030504040204" pitchFamily="50" charset="-128"/>
              </a:rPr>
              <a:t>例</a:t>
            </a:r>
            <a:r>
              <a:rPr lang="en-US" altLang="ja-JP" sz="1400" b="1" dirty="0">
                <a:solidFill>
                  <a:srgbClr val="009650"/>
                </a:solidFill>
                <a:latin typeface="メイリオ" panose="020B0604030504040204" pitchFamily="50" charset="-128"/>
                <a:ea typeface="メイリオ" panose="020B0604030504040204" pitchFamily="50" charset="-128"/>
              </a:rPr>
              <a:t>)</a:t>
            </a:r>
            <a:r>
              <a:rPr lang="ja-JP" altLang="en-US" sz="1400" b="1" dirty="0">
                <a:solidFill>
                  <a:srgbClr val="009650"/>
                </a:solidFill>
                <a:latin typeface="メイリオ" panose="020B0604030504040204" pitchFamily="50" charset="-128"/>
                <a:ea typeface="メイリオ" panose="020B0604030504040204" pitchFamily="50" charset="-128"/>
              </a:rPr>
              <a:t>「今日ほいい天気ですが」⇒「今日</a:t>
            </a:r>
            <a:r>
              <a:rPr lang="ja-JP" altLang="en-US" sz="1400" b="1" dirty="0">
                <a:solidFill>
                  <a:srgbClr val="FF0000"/>
                </a:solidFill>
                <a:latin typeface="メイリオ" panose="020B0604030504040204" pitchFamily="50" charset="-128"/>
                <a:ea typeface="メイリオ" panose="020B0604030504040204" pitchFamily="50" charset="-128"/>
              </a:rPr>
              <a:t>は</a:t>
            </a:r>
            <a:r>
              <a:rPr lang="ja-JP" altLang="en-US" sz="1400" b="1" dirty="0">
                <a:solidFill>
                  <a:srgbClr val="009650"/>
                </a:solidFill>
                <a:latin typeface="メイリオ" panose="020B0604030504040204" pitchFamily="50" charset="-128"/>
                <a:ea typeface="メイリオ" panose="020B0604030504040204" pitchFamily="50" charset="-128"/>
              </a:rPr>
              <a:t>いい天気ですが」へ修正</a:t>
            </a:r>
            <a:endParaRPr lang="en-US" altLang="ja-JP" sz="1400" b="1" dirty="0">
              <a:solidFill>
                <a:srgbClr val="009650"/>
              </a:solidFill>
              <a:latin typeface="メイリオ" panose="020B0604030504040204" pitchFamily="50" charset="-128"/>
              <a:ea typeface="メイリオ" panose="020B0604030504040204" pitchFamily="50" charset="-128"/>
            </a:endParaRPr>
          </a:p>
        </p:txBody>
      </p:sp>
      <p:grpSp>
        <p:nvGrpSpPr>
          <p:cNvPr id="5" name="図形グループ 43">
            <a:extLst>
              <a:ext uri="{FF2B5EF4-FFF2-40B4-BE49-F238E27FC236}">
                <a16:creationId xmlns:a16="http://schemas.microsoft.com/office/drawing/2014/main" id="{8DDAAE17-0EB4-8D12-EB2A-E071A8AB0286}"/>
              </a:ext>
            </a:extLst>
          </p:cNvPr>
          <p:cNvGrpSpPr/>
          <p:nvPr/>
        </p:nvGrpSpPr>
        <p:grpSpPr>
          <a:xfrm>
            <a:off x="7263042" y="4296387"/>
            <a:ext cx="296586" cy="293005"/>
            <a:chOff x="4232441" y="3995693"/>
            <a:chExt cx="296586" cy="293005"/>
          </a:xfrm>
        </p:grpSpPr>
        <p:sp>
          <p:nvSpPr>
            <p:cNvPr id="6" name="円/楕円 45">
              <a:extLst>
                <a:ext uri="{FF2B5EF4-FFF2-40B4-BE49-F238E27FC236}">
                  <a16:creationId xmlns:a16="http://schemas.microsoft.com/office/drawing/2014/main" id="{35331E55-8960-B410-06B8-8D6B4EF4E972}"/>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46">
              <a:extLst>
                <a:ext uri="{FF2B5EF4-FFF2-40B4-BE49-F238E27FC236}">
                  <a16:creationId xmlns:a16="http://schemas.microsoft.com/office/drawing/2014/main" id="{B6A12C03-D32D-ABCF-F9F4-82B6C550DA5A}"/>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79CD7A38-7B01-1CBA-97CB-D4E37A2FBA61}"/>
              </a:ext>
            </a:extLst>
          </p:cNvPr>
          <p:cNvSpPr txBox="1">
            <a:spLocks noChangeAspect="1"/>
          </p:cNvSpPr>
          <p:nvPr/>
        </p:nvSpPr>
        <p:spPr>
          <a:xfrm>
            <a:off x="1619672" y="237128"/>
            <a:ext cx="7290778" cy="815608"/>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1800" kern="0" dirty="0"/>
              <a:t>メールの使い方</a:t>
            </a:r>
            <a:br>
              <a:rPr kumimoji="0" lang="ja-JP" altLang="en-US" sz="1800" kern="0" dirty="0"/>
            </a:br>
            <a:r>
              <a:rPr lang="en-US" altLang="ja-JP" sz="2900" spc="-150" dirty="0"/>
              <a:t>iCloud</a:t>
            </a:r>
            <a:r>
              <a:rPr lang="ja-JP" altLang="en-US" sz="2900" spc="-150" dirty="0"/>
              <a:t>メール</a:t>
            </a:r>
            <a:r>
              <a:rPr kumimoji="0" lang="ja-JP" altLang="en-US" sz="2900" kern="0" spc="-150" dirty="0"/>
              <a:t>でメールを作成してみましょう</a:t>
            </a:r>
          </a:p>
        </p:txBody>
      </p:sp>
      <p:grpSp>
        <p:nvGrpSpPr>
          <p:cNvPr id="12" name="図形グループ 79">
            <a:extLst>
              <a:ext uri="{FF2B5EF4-FFF2-40B4-BE49-F238E27FC236}">
                <a16:creationId xmlns:a16="http://schemas.microsoft.com/office/drawing/2014/main" id="{1B5687C8-BBBB-B874-D900-88E4223F13CF}"/>
              </a:ext>
            </a:extLst>
          </p:cNvPr>
          <p:cNvGrpSpPr/>
          <p:nvPr/>
        </p:nvGrpSpPr>
        <p:grpSpPr>
          <a:xfrm>
            <a:off x="1692352" y="4313828"/>
            <a:ext cx="296587" cy="293005"/>
            <a:chOff x="2897417" y="3995693"/>
            <a:chExt cx="296587" cy="293005"/>
          </a:xfrm>
        </p:grpSpPr>
        <p:sp>
          <p:nvSpPr>
            <p:cNvPr id="13" name="円/楕円 80">
              <a:extLst>
                <a:ext uri="{FF2B5EF4-FFF2-40B4-BE49-F238E27FC236}">
                  <a16:creationId xmlns:a16="http://schemas.microsoft.com/office/drawing/2014/main" id="{6B8E82A3-1B1E-8765-CD6E-EBCBA4981BD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303E6F5-AB91-9199-7250-3F66544D6E6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50193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B7CE11A-9DA0-0CD1-4B48-76A53709431C}"/>
              </a:ext>
            </a:extLst>
          </p:cNvPr>
          <p:cNvPicPr>
            <a:picLocks noChangeAspect="1"/>
          </p:cNvPicPr>
          <p:nvPr/>
        </p:nvPicPr>
        <p:blipFill>
          <a:blip r:embed="rId4"/>
          <a:stretch>
            <a:fillRect/>
          </a:stretch>
        </p:blipFill>
        <p:spPr>
          <a:xfrm>
            <a:off x="6227721" y="2862162"/>
            <a:ext cx="1810669" cy="3200677"/>
          </a:xfrm>
          <a:prstGeom prst="rect">
            <a:avLst/>
          </a:prstGeom>
        </p:spPr>
      </p:pic>
      <p:pic>
        <p:nvPicPr>
          <p:cNvPr id="7" name="図 6">
            <a:extLst>
              <a:ext uri="{FF2B5EF4-FFF2-40B4-BE49-F238E27FC236}">
                <a16:creationId xmlns:a16="http://schemas.microsoft.com/office/drawing/2014/main" id="{4109E7AF-0135-442C-775A-3EF634AF799C}"/>
              </a:ext>
            </a:extLst>
          </p:cNvPr>
          <p:cNvPicPr>
            <a:picLocks noChangeAspect="1"/>
          </p:cNvPicPr>
          <p:nvPr/>
        </p:nvPicPr>
        <p:blipFill>
          <a:blip r:embed="rId5"/>
          <a:stretch>
            <a:fillRect/>
          </a:stretch>
        </p:blipFill>
        <p:spPr>
          <a:xfrm>
            <a:off x="3413537" y="2862162"/>
            <a:ext cx="1828959" cy="3225064"/>
          </a:xfrm>
          <a:prstGeom prst="rect">
            <a:avLst/>
          </a:prstGeom>
        </p:spPr>
      </p:pic>
      <p:pic>
        <p:nvPicPr>
          <p:cNvPr id="6" name="図 5">
            <a:extLst>
              <a:ext uri="{FF2B5EF4-FFF2-40B4-BE49-F238E27FC236}">
                <a16:creationId xmlns:a16="http://schemas.microsoft.com/office/drawing/2014/main" id="{A0C7458A-AE6F-AC75-5CE1-35544A34255B}"/>
              </a:ext>
            </a:extLst>
          </p:cNvPr>
          <p:cNvPicPr>
            <a:picLocks noChangeAspect="1"/>
          </p:cNvPicPr>
          <p:nvPr/>
        </p:nvPicPr>
        <p:blipFill>
          <a:blip r:embed="rId6"/>
          <a:stretch>
            <a:fillRect/>
          </a:stretch>
        </p:blipFill>
        <p:spPr>
          <a:xfrm>
            <a:off x="595178" y="2863127"/>
            <a:ext cx="1822862" cy="3225064"/>
          </a:xfrm>
          <a:prstGeom prst="rect">
            <a:avLst/>
          </a:prstGeom>
        </p:spPr>
      </p:pic>
      <p:pic>
        <p:nvPicPr>
          <p:cNvPr id="22" name="図 21">
            <a:extLst>
              <a:ext uri="{FF2B5EF4-FFF2-40B4-BE49-F238E27FC236}">
                <a16:creationId xmlns:a16="http://schemas.microsoft.com/office/drawing/2014/main" id="{99ED74AA-81B8-A253-5926-7B3E44AC0417}"/>
              </a:ext>
            </a:extLst>
          </p:cNvPr>
          <p:cNvPicPr>
            <a:picLocks noChangeAspect="1"/>
          </p:cNvPicPr>
          <p:nvPr/>
        </p:nvPicPr>
        <p:blipFill rotWithShape="1">
          <a:blip r:embed="rId7"/>
          <a:srcRect t="1" b="52332"/>
          <a:stretch/>
        </p:blipFill>
        <p:spPr>
          <a:xfrm>
            <a:off x="657557" y="4569508"/>
            <a:ext cx="777622" cy="126497"/>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666508" y="250270"/>
            <a:ext cx="5929828" cy="861774"/>
          </a:xfrm>
        </p:spPr>
        <p:txBody>
          <a:bodyPr vert="horz" wrap="none">
            <a:spAutoFit/>
          </a:bodyPr>
          <a:lstStyle/>
          <a:p>
            <a:pPr>
              <a:lnSpc>
                <a:spcPct val="100000"/>
              </a:lnSpc>
            </a:pPr>
            <a:r>
              <a:rPr kumimoji="0" lang="ja-JP" altLang="en-US" sz="1800" kern="0" dirty="0"/>
              <a:t>メールの使い方</a:t>
            </a:r>
            <a:br>
              <a:rPr kumimoji="0" lang="ja-JP" altLang="en-US" kern="0" dirty="0"/>
            </a:br>
            <a:r>
              <a:rPr kumimoji="0" lang="ja-JP" altLang="en-US" kern="0" dirty="0"/>
              <a:t>メールに画像を添付しましょう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メールに画像を付けて送りましょう。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挿入したい画像を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押す</a:t>
            </a:r>
          </a:p>
          <a:p>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5681965" y="187065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画像を挿入したい箇所に</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カーソルを合わせて</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写真ボタン　　を押す</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140243" y="1939064"/>
            <a:ext cx="28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画像にチェックが入り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画像が添付されます</a:t>
            </a:r>
            <a:endParaRPr lang="en-US" altLang="ja-JP"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3123844" y="186599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9" name="円/楕円 8"/>
          <p:cNvSpPr>
            <a:spLocks noChangeAspect="1"/>
          </p:cNvSpPr>
          <p:nvPr/>
        </p:nvSpPr>
        <p:spPr>
          <a:xfrm>
            <a:off x="593942" y="4491417"/>
            <a:ext cx="252000" cy="25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descr="電子機器, キーボード が含まれている画像&#10;&#10;自動的に生成された説明">
            <a:extLst>
              <a:ext uri="{FF2B5EF4-FFF2-40B4-BE49-F238E27FC236}">
                <a16:creationId xmlns:a16="http://schemas.microsoft.com/office/drawing/2014/main" id="{B546DD64-E989-41EB-0765-EA9BF3F7048F}"/>
              </a:ext>
            </a:extLst>
          </p:cNvPr>
          <p:cNvPicPr>
            <a:picLocks noChangeAspect="1"/>
          </p:cNvPicPr>
          <p:nvPr/>
        </p:nvPicPr>
        <p:blipFill rotWithShape="1">
          <a:blip r:embed="rId10"/>
          <a:srcRect l="3327" t="62000" r="83991" b="32501"/>
          <a:stretch/>
        </p:blipFill>
        <p:spPr>
          <a:xfrm>
            <a:off x="1990148" y="2455429"/>
            <a:ext cx="320612" cy="247215"/>
          </a:xfrm>
          <a:prstGeom prst="rect">
            <a:avLst/>
          </a:prstGeom>
        </p:spPr>
      </p:pic>
      <p:sp>
        <p:nvSpPr>
          <p:cNvPr id="64" name="正方形/長方形 63"/>
          <p:cNvSpPr>
            <a:spLocks noChangeAspect="1"/>
          </p:cNvSpPr>
          <p:nvPr/>
        </p:nvSpPr>
        <p:spPr>
          <a:xfrm>
            <a:off x="3419080" y="5130551"/>
            <a:ext cx="439412" cy="43941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9AB3995C-E40A-92DC-A1E9-1294EDAF725D}"/>
              </a:ext>
            </a:extLst>
          </p:cNvPr>
          <p:cNvSpPr/>
          <p:nvPr/>
        </p:nvSpPr>
        <p:spPr>
          <a:xfrm>
            <a:off x="2818925" y="441913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2" name="矢印: 右 31">
            <a:extLst>
              <a:ext uri="{FF2B5EF4-FFF2-40B4-BE49-F238E27FC236}">
                <a16:creationId xmlns:a16="http://schemas.microsoft.com/office/drawing/2014/main" id="{29CF0A20-A7A8-DBD3-0347-7D18CE77B213}"/>
              </a:ext>
            </a:extLst>
          </p:cNvPr>
          <p:cNvSpPr/>
          <p:nvPr/>
        </p:nvSpPr>
        <p:spPr>
          <a:xfrm>
            <a:off x="5537360" y="4419134"/>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9" name="正方形/長方形 18">
            <a:extLst>
              <a:ext uri="{FF2B5EF4-FFF2-40B4-BE49-F238E27FC236}">
                <a16:creationId xmlns:a16="http://schemas.microsoft.com/office/drawing/2014/main" id="{7CCBA5BC-777E-7B14-4694-FFAF0A7DD12F}"/>
              </a:ext>
            </a:extLst>
          </p:cNvPr>
          <p:cNvSpPr>
            <a:spLocks noChangeAspect="1"/>
          </p:cNvSpPr>
          <p:nvPr/>
        </p:nvSpPr>
        <p:spPr>
          <a:xfrm>
            <a:off x="608333" y="4814531"/>
            <a:ext cx="357696" cy="252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図形グループ 92"/>
          <p:cNvGrpSpPr/>
          <p:nvPr/>
        </p:nvGrpSpPr>
        <p:grpSpPr>
          <a:xfrm>
            <a:off x="289121" y="4470915"/>
            <a:ext cx="296587" cy="293005"/>
            <a:chOff x="2897417" y="3995693"/>
            <a:chExt cx="296587" cy="293005"/>
          </a:xfrm>
        </p:grpSpPr>
        <p:sp>
          <p:nvSpPr>
            <p:cNvPr id="94" name="円/楕円 93"/>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76">
            <a:extLst>
              <a:ext uri="{FF2B5EF4-FFF2-40B4-BE49-F238E27FC236}">
                <a16:creationId xmlns:a16="http://schemas.microsoft.com/office/drawing/2014/main" id="{022283F8-1499-7F98-548F-D70B7A22D15B}"/>
              </a:ext>
            </a:extLst>
          </p:cNvPr>
          <p:cNvGrpSpPr/>
          <p:nvPr/>
        </p:nvGrpSpPr>
        <p:grpSpPr>
          <a:xfrm>
            <a:off x="3135605" y="4930051"/>
            <a:ext cx="296586" cy="293005"/>
            <a:chOff x="3546641" y="3995693"/>
            <a:chExt cx="296586" cy="293005"/>
          </a:xfrm>
        </p:grpSpPr>
        <p:sp>
          <p:nvSpPr>
            <p:cNvPr id="25" name="円/楕円 77">
              <a:extLst>
                <a:ext uri="{FF2B5EF4-FFF2-40B4-BE49-F238E27FC236}">
                  <a16:creationId xmlns:a16="http://schemas.microsoft.com/office/drawing/2014/main" id="{7D47F2DF-A882-EF92-F513-4CDDE9E41669}"/>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8">
              <a:extLst>
                <a:ext uri="{FF2B5EF4-FFF2-40B4-BE49-F238E27FC236}">
                  <a16:creationId xmlns:a16="http://schemas.microsoft.com/office/drawing/2014/main" id="{11C8F519-0151-B593-236A-969DD2217A2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B870B258-4AD0-E5D5-8422-095D59E873CA}"/>
              </a:ext>
            </a:extLst>
          </p:cNvPr>
          <p:cNvSpPr>
            <a:spLocks noChangeAspect="1"/>
          </p:cNvSpPr>
          <p:nvPr/>
        </p:nvSpPr>
        <p:spPr>
          <a:xfrm>
            <a:off x="6231800" y="5100174"/>
            <a:ext cx="439412" cy="439412"/>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6FCED8B-AE2B-F98E-1B10-B821A7E3CAA2}"/>
              </a:ext>
            </a:extLst>
          </p:cNvPr>
          <p:cNvSpPr>
            <a:spLocks noChangeAspect="1"/>
          </p:cNvSpPr>
          <p:nvPr/>
        </p:nvSpPr>
        <p:spPr>
          <a:xfrm>
            <a:off x="6297194" y="4275516"/>
            <a:ext cx="1515166" cy="374891"/>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43">
            <a:extLst>
              <a:ext uri="{FF2B5EF4-FFF2-40B4-BE49-F238E27FC236}">
                <a16:creationId xmlns:a16="http://schemas.microsoft.com/office/drawing/2014/main" id="{E13572E1-BB03-ADD3-05CA-AACED5AECA6E}"/>
              </a:ext>
            </a:extLst>
          </p:cNvPr>
          <p:cNvGrpSpPr/>
          <p:nvPr/>
        </p:nvGrpSpPr>
        <p:grpSpPr>
          <a:xfrm>
            <a:off x="6000608" y="4852060"/>
            <a:ext cx="296586" cy="293005"/>
            <a:chOff x="4232441" y="3995693"/>
            <a:chExt cx="296586" cy="293005"/>
          </a:xfrm>
        </p:grpSpPr>
        <p:sp>
          <p:nvSpPr>
            <p:cNvPr id="37" name="円/楕円 45">
              <a:extLst>
                <a:ext uri="{FF2B5EF4-FFF2-40B4-BE49-F238E27FC236}">
                  <a16:creationId xmlns:a16="http://schemas.microsoft.com/office/drawing/2014/main" id="{DC2B282C-56F8-1DCB-701A-11A83F072F2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46">
              <a:extLst>
                <a:ext uri="{FF2B5EF4-FFF2-40B4-BE49-F238E27FC236}">
                  <a16:creationId xmlns:a16="http://schemas.microsoft.com/office/drawing/2014/main" id="{2675798A-9DBE-53DC-08D1-D102E1D28B0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図形グループ 56">
            <a:extLst>
              <a:ext uri="{FF2B5EF4-FFF2-40B4-BE49-F238E27FC236}">
                <a16:creationId xmlns:a16="http://schemas.microsoft.com/office/drawing/2014/main" id="{905A366A-72A9-558F-331A-0F98B91D916E}"/>
              </a:ext>
            </a:extLst>
          </p:cNvPr>
          <p:cNvGrpSpPr/>
          <p:nvPr/>
        </p:nvGrpSpPr>
        <p:grpSpPr>
          <a:xfrm>
            <a:off x="7854819" y="4223923"/>
            <a:ext cx="296586" cy="293005"/>
            <a:chOff x="5101121" y="3995693"/>
            <a:chExt cx="296586" cy="293005"/>
          </a:xfrm>
        </p:grpSpPr>
        <p:sp>
          <p:nvSpPr>
            <p:cNvPr id="5" name="円/楕円 59">
              <a:extLst>
                <a:ext uri="{FF2B5EF4-FFF2-40B4-BE49-F238E27FC236}">
                  <a16:creationId xmlns:a16="http://schemas.microsoft.com/office/drawing/2014/main" id="{5C5E7D23-8EA2-7DF8-91ED-ECD505D8AC94}"/>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60">
              <a:extLst>
                <a:ext uri="{FF2B5EF4-FFF2-40B4-BE49-F238E27FC236}">
                  <a16:creationId xmlns:a16="http://schemas.microsoft.com/office/drawing/2014/main" id="{F6769BDC-DE1A-8F6D-2014-72DD8296D255}"/>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8906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6045763" y="1986513"/>
            <a:ext cx="2972776" cy="1077218"/>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画像の容量が一定以上の場合、画質を落として容量を少なくするか選択が必要になることがあります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11154" y="185379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059832" y="185379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3582593" y="1858464"/>
            <a:ext cx="2520000" cy="1077218"/>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メール文の</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編集が完了したら</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1600" b="1"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送信</a:t>
            </a:r>
            <a:r>
              <a:rPr lang="en-US" altLang="ja-JP" sz="1600" b="1"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ボタン「　 」　</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を押して送信</a:t>
            </a:r>
            <a:endParaRPr lang="ja-JP" altLang="en-US" sz="1600" b="1" dirty="0">
              <a:latin typeface="メイリオ" panose="020B0604030504040204" pitchFamily="50" charset="-128"/>
              <a:ea typeface="メイリオ" panose="020B0604030504040204" pitchFamily="50" charset="-128"/>
            </a:endParaRPr>
          </a:p>
        </p:txBody>
      </p:sp>
      <p:grpSp>
        <p:nvGrpSpPr>
          <p:cNvPr id="3" name="グループ化 2" descr="送る写真のサイズ確認画面の画像">
            <a:extLst>
              <a:ext uri="{FF2B5EF4-FFF2-40B4-BE49-F238E27FC236}">
                <a16:creationId xmlns:a16="http://schemas.microsoft.com/office/drawing/2014/main" id="{A6D472E7-48A4-4264-940E-A78432FB6474}"/>
              </a:ext>
            </a:extLst>
          </p:cNvPr>
          <p:cNvGrpSpPr/>
          <p:nvPr/>
        </p:nvGrpSpPr>
        <p:grpSpPr>
          <a:xfrm>
            <a:off x="6311191" y="3239415"/>
            <a:ext cx="2469304" cy="1595836"/>
            <a:chOff x="5088357" y="2103473"/>
            <a:chExt cx="2469304" cy="1595836"/>
          </a:xfrm>
        </p:grpSpPr>
        <p:pic>
          <p:nvPicPr>
            <p:cNvPr id="52" name="図 51" descr="グラフィカル ユーザー インターフェイス が含まれている画像&#10;&#10;自動的に生成された説明">
              <a:extLst>
                <a:ext uri="{FF2B5EF4-FFF2-40B4-BE49-F238E27FC236}">
                  <a16:creationId xmlns:a16="http://schemas.microsoft.com/office/drawing/2014/main" id="{0F45CA83-76CD-4C24-AFA2-293F7DDD80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88357" y="2103473"/>
              <a:ext cx="2160000" cy="1595836"/>
            </a:xfrm>
            <a:prstGeom prst="rect">
              <a:avLst/>
            </a:prstGeom>
            <a:ln w="9525">
              <a:solidFill>
                <a:schemeClr val="tx1">
                  <a:lumMod val="50000"/>
                  <a:lumOff val="50000"/>
                </a:schemeClr>
              </a:solidFill>
            </a:ln>
          </p:spPr>
        </p:pic>
        <p:sp>
          <p:nvSpPr>
            <p:cNvPr id="106" name="正方形/長方形 105"/>
            <p:cNvSpPr>
              <a:spLocks/>
            </p:cNvSpPr>
            <p:nvPr/>
          </p:nvSpPr>
          <p:spPr>
            <a:xfrm>
              <a:off x="5088357" y="2971458"/>
              <a:ext cx="2160000" cy="324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7084360" y="3107786"/>
              <a:ext cx="473301" cy="540000"/>
            </a:xfrm>
            <a:prstGeom prst="rect">
              <a:avLst/>
            </a:prstGeom>
          </p:spPr>
        </p:pic>
      </p:grpSp>
      <p:sp>
        <p:nvSpPr>
          <p:cNvPr id="12" name="テキスト ボックス 11">
            <a:extLst>
              <a:ext uri="{FF2B5EF4-FFF2-40B4-BE49-F238E27FC236}">
                <a16:creationId xmlns:a16="http://schemas.microsoft.com/office/drawing/2014/main" id="{C8611E63-0470-F603-1872-48686DAECC76}"/>
              </a:ext>
            </a:extLst>
          </p:cNvPr>
          <p:cNvSpPr txBox="1"/>
          <p:nvPr/>
        </p:nvSpPr>
        <p:spPr>
          <a:xfrm>
            <a:off x="887049" y="1871999"/>
            <a:ext cx="252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画面右下赤枠内の</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dirty="0">
                <a:latin typeface="メイリオ" panose="020B0604030504040204" pitchFamily="50" charset="-128"/>
                <a:ea typeface="メイリオ" panose="020B0604030504040204" pitchFamily="50" charset="-128"/>
                <a:cs typeface="Times New Roman" panose="02020603050405020304" pitchFamily="18" charset="0"/>
              </a:rPr>
              <a:t>「　 」ボタンを押す</a:t>
            </a:r>
            <a:endParaRPr lang="en-US" altLang="ja-JP" sz="1600" b="1"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矢印: 右 12">
            <a:extLst>
              <a:ext uri="{FF2B5EF4-FFF2-40B4-BE49-F238E27FC236}">
                <a16:creationId xmlns:a16="http://schemas.microsoft.com/office/drawing/2014/main" id="{AC5DE10B-44E9-99E5-2599-78397C234E57}"/>
              </a:ext>
            </a:extLst>
          </p:cNvPr>
          <p:cNvSpPr/>
          <p:nvPr/>
        </p:nvSpPr>
        <p:spPr>
          <a:xfrm>
            <a:off x="2973207" y="4360583"/>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cxnSp>
        <p:nvCxnSpPr>
          <p:cNvPr id="15" name="直線コネクタ 14">
            <a:extLst>
              <a:ext uri="{FF2B5EF4-FFF2-40B4-BE49-F238E27FC236}">
                <a16:creationId xmlns:a16="http://schemas.microsoft.com/office/drawing/2014/main" id="{B2919498-E984-1742-293D-A80915B6ED8B}"/>
              </a:ext>
            </a:extLst>
          </p:cNvPr>
          <p:cNvCxnSpPr>
            <a:cxnSpLocks/>
          </p:cNvCxnSpPr>
          <p:nvPr/>
        </p:nvCxnSpPr>
        <p:spPr>
          <a:xfrm>
            <a:off x="5988960" y="1260636"/>
            <a:ext cx="23200" cy="5192700"/>
          </a:xfrm>
          <a:prstGeom prst="line">
            <a:avLst/>
          </a:prstGeom>
          <a:ln w="15875">
            <a:solidFill>
              <a:srgbClr val="009650"/>
            </a:solidFill>
            <a:prstDash val="sysDot"/>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8CE65C71-92D3-0F55-3F02-3F0FF37EDE10}"/>
              </a:ext>
            </a:extLst>
          </p:cNvPr>
          <p:cNvPicPr>
            <a:picLocks noChangeAspect="1"/>
          </p:cNvPicPr>
          <p:nvPr/>
        </p:nvPicPr>
        <p:blipFill>
          <a:blip r:embed="rId8"/>
          <a:stretch>
            <a:fillRect/>
          </a:stretch>
        </p:blipFill>
        <p:spPr>
          <a:xfrm>
            <a:off x="1187624" y="2120283"/>
            <a:ext cx="286291" cy="286291"/>
          </a:xfrm>
          <a:prstGeom prst="rect">
            <a:avLst/>
          </a:prstGeom>
        </p:spPr>
      </p:pic>
      <p:grpSp>
        <p:nvGrpSpPr>
          <p:cNvPr id="6" name="グループ化 5">
            <a:extLst>
              <a:ext uri="{FF2B5EF4-FFF2-40B4-BE49-F238E27FC236}">
                <a16:creationId xmlns:a16="http://schemas.microsoft.com/office/drawing/2014/main" id="{E51B912B-CDBF-A8FB-4E87-A19F5BF263B3}"/>
              </a:ext>
            </a:extLst>
          </p:cNvPr>
          <p:cNvGrpSpPr/>
          <p:nvPr/>
        </p:nvGrpSpPr>
        <p:grpSpPr>
          <a:xfrm>
            <a:off x="3667576" y="2964503"/>
            <a:ext cx="1786458" cy="3177513"/>
            <a:chOff x="3667576" y="2964503"/>
            <a:chExt cx="1786458" cy="3177513"/>
          </a:xfrm>
        </p:grpSpPr>
        <p:pic>
          <p:nvPicPr>
            <p:cNvPr id="11" name="図 10" descr="白黒の写真にテキストが書いてあるスマートフォンのスクリーンショット&#10;&#10;低い精度で自動的に生成された説明">
              <a:extLst>
                <a:ext uri="{FF2B5EF4-FFF2-40B4-BE49-F238E27FC236}">
                  <a16:creationId xmlns:a16="http://schemas.microsoft.com/office/drawing/2014/main" id="{1FB2C6B9-6221-3EF1-186B-7A67620E90F0}"/>
                </a:ext>
              </a:extLst>
            </p:cNvPr>
            <p:cNvPicPr>
              <a:picLocks noChangeAspect="1"/>
            </p:cNvPicPr>
            <p:nvPr/>
          </p:nvPicPr>
          <p:blipFill>
            <a:blip r:embed="rId9"/>
            <a:stretch>
              <a:fillRect/>
            </a:stretch>
          </p:blipFill>
          <p:spPr>
            <a:xfrm>
              <a:off x="3667576" y="2964503"/>
              <a:ext cx="1786458" cy="3177513"/>
            </a:xfrm>
            <a:prstGeom prst="rect">
              <a:avLst/>
            </a:prstGeom>
            <a:ln>
              <a:solidFill>
                <a:schemeClr val="tx1"/>
              </a:solidFill>
            </a:ln>
          </p:spPr>
        </p:pic>
        <p:pic>
          <p:nvPicPr>
            <p:cNvPr id="22" name="図 21">
              <a:extLst>
                <a:ext uri="{FF2B5EF4-FFF2-40B4-BE49-F238E27FC236}">
                  <a16:creationId xmlns:a16="http://schemas.microsoft.com/office/drawing/2014/main" id="{68D6352C-305A-8E07-EE19-C8C3FF1AF2E0}"/>
                </a:ext>
              </a:extLst>
            </p:cNvPr>
            <p:cNvPicPr>
              <a:picLocks noChangeAspect="1"/>
            </p:cNvPicPr>
            <p:nvPr/>
          </p:nvPicPr>
          <p:blipFill>
            <a:blip r:embed="rId10"/>
            <a:stretch>
              <a:fillRect/>
            </a:stretch>
          </p:blipFill>
          <p:spPr>
            <a:xfrm>
              <a:off x="3794101" y="2964883"/>
              <a:ext cx="278645" cy="102659"/>
            </a:xfrm>
            <a:prstGeom prst="rect">
              <a:avLst/>
            </a:prstGeom>
          </p:spPr>
        </p:pic>
        <p:pic>
          <p:nvPicPr>
            <p:cNvPr id="16" name="図 15">
              <a:extLst>
                <a:ext uri="{FF2B5EF4-FFF2-40B4-BE49-F238E27FC236}">
                  <a16:creationId xmlns:a16="http://schemas.microsoft.com/office/drawing/2014/main" id="{1226BC29-1717-499A-689B-7595B8141442}"/>
                </a:ext>
              </a:extLst>
            </p:cNvPr>
            <p:cNvPicPr>
              <a:picLocks noChangeAspect="1"/>
            </p:cNvPicPr>
            <p:nvPr/>
          </p:nvPicPr>
          <p:blipFill rotWithShape="1">
            <a:blip r:embed="rId11"/>
            <a:srcRect l="15933"/>
            <a:stretch/>
          </p:blipFill>
          <p:spPr>
            <a:xfrm>
              <a:off x="5220072" y="3212976"/>
              <a:ext cx="127048" cy="144016"/>
            </a:xfrm>
            <a:prstGeom prst="rect">
              <a:avLst/>
            </a:prstGeom>
          </p:spPr>
        </p:pic>
        <p:sp>
          <p:nvSpPr>
            <p:cNvPr id="19" name="正方形/長方形 18">
              <a:extLst>
                <a:ext uri="{FF2B5EF4-FFF2-40B4-BE49-F238E27FC236}">
                  <a16:creationId xmlns:a16="http://schemas.microsoft.com/office/drawing/2014/main" id="{861AE9E1-B5A0-8962-83CB-415B5AF390FB}"/>
                </a:ext>
              </a:extLst>
            </p:cNvPr>
            <p:cNvSpPr>
              <a:spLocks noChangeAspect="1"/>
            </p:cNvSpPr>
            <p:nvPr/>
          </p:nvSpPr>
          <p:spPr>
            <a:xfrm>
              <a:off x="5146762" y="3155333"/>
              <a:ext cx="273667" cy="273667"/>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6" name="図 55">
            <a:extLst>
              <a:ext uri="{FF2B5EF4-FFF2-40B4-BE49-F238E27FC236}">
                <a16:creationId xmlns:a16="http://schemas.microsoft.com/office/drawing/2014/main" id="{DBDCF808-F976-406A-8C04-E7605CBB0AC9}"/>
              </a:ext>
            </a:extLst>
          </p:cNvPr>
          <p:cNvPicPr>
            <a:picLocks noChangeAspect="1"/>
          </p:cNvPicPr>
          <p:nvPr/>
        </p:nvPicPr>
        <p:blipFill>
          <a:blip r:embed="rId11"/>
          <a:stretch>
            <a:fillRect/>
          </a:stretch>
        </p:blipFill>
        <p:spPr>
          <a:xfrm>
            <a:off x="5081987" y="2354601"/>
            <a:ext cx="246423" cy="234825"/>
          </a:xfrm>
          <a:prstGeom prst="rect">
            <a:avLst/>
          </a:prstGeom>
        </p:spPr>
      </p:pic>
      <p:sp>
        <p:nvSpPr>
          <p:cNvPr id="27" name="タイトル 1">
            <a:extLst>
              <a:ext uri="{FF2B5EF4-FFF2-40B4-BE49-F238E27FC236}">
                <a16:creationId xmlns:a16="http://schemas.microsoft.com/office/drawing/2014/main" id="{80B782E8-AB5C-33F5-1410-748489F08822}"/>
              </a:ext>
            </a:extLst>
          </p:cNvPr>
          <p:cNvSpPr>
            <a:spLocks noGrp="1" noChangeAspect="1"/>
          </p:cNvSpPr>
          <p:nvPr>
            <p:ph type="ctrTitle"/>
          </p:nvPr>
        </p:nvSpPr>
        <p:spPr>
          <a:xfrm>
            <a:off x="1666508" y="250270"/>
            <a:ext cx="5929828" cy="861774"/>
          </a:xfrm>
        </p:spPr>
        <p:txBody>
          <a:bodyPr vert="horz" wrap="none">
            <a:spAutoFit/>
          </a:bodyPr>
          <a:lstStyle/>
          <a:p>
            <a:pPr>
              <a:lnSpc>
                <a:spcPct val="100000"/>
              </a:lnSpc>
            </a:pPr>
            <a:r>
              <a:rPr kumimoji="0" lang="ja-JP" altLang="en-US" sz="1800" kern="0" dirty="0"/>
              <a:t>メールの使い方</a:t>
            </a:r>
            <a:br>
              <a:rPr kumimoji="0" lang="ja-JP" altLang="en-US" kern="0" dirty="0"/>
            </a:br>
            <a:r>
              <a:rPr kumimoji="0" lang="ja-JP" altLang="en-US" kern="0" dirty="0"/>
              <a:t>メールに画像を添付しましょう</a:t>
            </a:r>
          </a:p>
        </p:txBody>
      </p:sp>
      <p:grpSp>
        <p:nvGrpSpPr>
          <p:cNvPr id="5" name="グループ化 4">
            <a:extLst>
              <a:ext uri="{FF2B5EF4-FFF2-40B4-BE49-F238E27FC236}">
                <a16:creationId xmlns:a16="http://schemas.microsoft.com/office/drawing/2014/main" id="{16597FE5-F910-8D51-B9B4-7DCB72AB9EED}"/>
              </a:ext>
            </a:extLst>
          </p:cNvPr>
          <p:cNvGrpSpPr/>
          <p:nvPr/>
        </p:nvGrpSpPr>
        <p:grpSpPr>
          <a:xfrm>
            <a:off x="894360" y="2965544"/>
            <a:ext cx="1810669" cy="3200677"/>
            <a:chOff x="894360" y="2965544"/>
            <a:chExt cx="1810669" cy="3200677"/>
          </a:xfrm>
        </p:grpSpPr>
        <p:pic>
          <p:nvPicPr>
            <p:cNvPr id="8" name="図 7">
              <a:extLst>
                <a:ext uri="{FF2B5EF4-FFF2-40B4-BE49-F238E27FC236}">
                  <a16:creationId xmlns:a16="http://schemas.microsoft.com/office/drawing/2014/main" id="{C64EE14D-48EF-45AB-00BC-ED3A41576E39}"/>
                </a:ext>
              </a:extLst>
            </p:cNvPr>
            <p:cNvPicPr>
              <a:picLocks noChangeAspect="1"/>
            </p:cNvPicPr>
            <p:nvPr/>
          </p:nvPicPr>
          <p:blipFill>
            <a:blip r:embed="rId12"/>
            <a:stretch>
              <a:fillRect/>
            </a:stretch>
          </p:blipFill>
          <p:spPr>
            <a:xfrm>
              <a:off x="894360" y="2965544"/>
              <a:ext cx="1810669" cy="3200677"/>
            </a:xfrm>
            <a:prstGeom prst="rect">
              <a:avLst/>
            </a:prstGeom>
          </p:spPr>
        </p:pic>
        <p:sp>
          <p:nvSpPr>
            <p:cNvPr id="64" name="正方形/長方形 63"/>
            <p:cNvSpPr>
              <a:spLocks noChangeAspect="1"/>
            </p:cNvSpPr>
            <p:nvPr/>
          </p:nvSpPr>
          <p:spPr>
            <a:xfrm>
              <a:off x="2403019" y="4734244"/>
              <a:ext cx="273667" cy="273667"/>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図形グループ 61">
              <a:extLst>
                <a:ext uri="{FF2B5EF4-FFF2-40B4-BE49-F238E27FC236}">
                  <a16:creationId xmlns:a16="http://schemas.microsoft.com/office/drawing/2014/main" id="{8B836FD6-6E0E-8B74-A9AD-E41E1532F611}"/>
                </a:ext>
              </a:extLst>
            </p:cNvPr>
            <p:cNvGrpSpPr/>
            <p:nvPr/>
          </p:nvGrpSpPr>
          <p:grpSpPr>
            <a:xfrm>
              <a:off x="2236813" y="4481319"/>
              <a:ext cx="296586" cy="293005"/>
              <a:chOff x="5878361" y="3995693"/>
              <a:chExt cx="296586" cy="293005"/>
            </a:xfrm>
          </p:grpSpPr>
          <p:sp>
            <p:nvSpPr>
              <p:cNvPr id="31" name="円/楕円 65">
                <a:extLst>
                  <a:ext uri="{FF2B5EF4-FFF2-40B4-BE49-F238E27FC236}">
                    <a16:creationId xmlns:a16="http://schemas.microsoft.com/office/drawing/2014/main" id="{DF8B950C-368F-DFC6-FC78-3C09326956E2}"/>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68">
                <a:extLst>
                  <a:ext uri="{FF2B5EF4-FFF2-40B4-BE49-F238E27FC236}">
                    <a16:creationId xmlns:a16="http://schemas.microsoft.com/office/drawing/2014/main" id="{BBB7886E-7F0A-A71B-2162-C0DD59EE6831}"/>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5" name="グループ化 34">
            <a:extLst>
              <a:ext uri="{FF2B5EF4-FFF2-40B4-BE49-F238E27FC236}">
                <a16:creationId xmlns:a16="http://schemas.microsoft.com/office/drawing/2014/main" id="{27C64ACC-AC03-5364-7840-82A7F629C32B}"/>
              </a:ext>
            </a:extLst>
          </p:cNvPr>
          <p:cNvGrpSpPr/>
          <p:nvPr/>
        </p:nvGrpSpPr>
        <p:grpSpPr>
          <a:xfrm>
            <a:off x="4859489" y="2903378"/>
            <a:ext cx="540000" cy="461665"/>
            <a:chOff x="9756576" y="2895327"/>
            <a:chExt cx="540000" cy="461665"/>
          </a:xfrm>
        </p:grpSpPr>
        <p:sp>
          <p:nvSpPr>
            <p:cNvPr id="34" name="楕円 33">
              <a:extLst>
                <a:ext uri="{FF2B5EF4-FFF2-40B4-BE49-F238E27FC236}">
                  <a16:creationId xmlns:a16="http://schemas.microsoft.com/office/drawing/2014/main" id="{49CE4C09-ED13-7AD5-503B-24A6D56A695B}"/>
                </a:ext>
              </a:extLst>
            </p:cNvPr>
            <p:cNvSpPr/>
            <p:nvPr/>
          </p:nvSpPr>
          <p:spPr>
            <a:xfrm>
              <a:off x="9918564" y="2971039"/>
              <a:ext cx="216024" cy="2196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81467B70-4280-90D9-4322-43F87C082D0B}"/>
                </a:ext>
              </a:extLst>
            </p:cNvPr>
            <p:cNvSpPr txBox="1"/>
            <p:nvPr/>
          </p:nvSpPr>
          <p:spPr>
            <a:xfrm>
              <a:off x="9756576" y="2895327"/>
              <a:ext cx="540000"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❻</a:t>
              </a:r>
              <a:endParaRPr lang="en-US" altLang="ja-JP" sz="24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94454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8C9667-3197-FCE8-EF38-597CCAD43644}"/>
              </a:ext>
            </a:extLst>
          </p:cNvPr>
          <p:cNvPicPr>
            <a:picLocks noChangeAspect="1"/>
          </p:cNvPicPr>
          <p:nvPr/>
        </p:nvPicPr>
        <p:blipFill>
          <a:blip r:embed="rId4"/>
          <a:stretch>
            <a:fillRect/>
          </a:stretch>
        </p:blipFill>
        <p:spPr>
          <a:xfrm>
            <a:off x="6445074" y="2473510"/>
            <a:ext cx="2066723" cy="3627434"/>
          </a:xfrm>
          <a:prstGeom prst="rect">
            <a:avLst/>
          </a:prstGeom>
        </p:spPr>
      </p:pic>
      <p:pic>
        <p:nvPicPr>
          <p:cNvPr id="17" name="図 16">
            <a:extLst>
              <a:ext uri="{FF2B5EF4-FFF2-40B4-BE49-F238E27FC236}">
                <a16:creationId xmlns:a16="http://schemas.microsoft.com/office/drawing/2014/main" id="{AB1769DF-F9D5-2F22-1E9C-651D18D5B7F7}"/>
              </a:ext>
            </a:extLst>
          </p:cNvPr>
          <p:cNvPicPr>
            <a:picLocks noChangeAspect="1"/>
          </p:cNvPicPr>
          <p:nvPr/>
        </p:nvPicPr>
        <p:blipFill>
          <a:blip r:embed="rId5"/>
          <a:stretch>
            <a:fillRect/>
          </a:stretch>
        </p:blipFill>
        <p:spPr>
          <a:xfrm>
            <a:off x="6605909" y="2492736"/>
            <a:ext cx="360040" cy="133666"/>
          </a:xfrm>
          <a:prstGeom prst="rect">
            <a:avLst/>
          </a:prstGeom>
        </p:spPr>
      </p:pic>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76525FD6-21D8-193A-DBA9-0F34E478C400}"/>
              </a:ext>
            </a:extLst>
          </p:cNvPr>
          <p:cNvPicPr>
            <a:picLocks noChangeAspect="1"/>
          </p:cNvPicPr>
          <p:nvPr/>
        </p:nvPicPr>
        <p:blipFill rotWithShape="1">
          <a:blip r:embed="rId6"/>
          <a:srcRect t="6551" b="11247"/>
          <a:stretch/>
        </p:blipFill>
        <p:spPr>
          <a:xfrm>
            <a:off x="3442385" y="2531769"/>
            <a:ext cx="2020566" cy="3599997"/>
          </a:xfrm>
          <a:prstGeom prst="rect">
            <a:avLst/>
          </a:prstGeom>
          <a:ln>
            <a:solidFill>
              <a:schemeClr val="tx1"/>
            </a:solidFill>
          </a:ln>
        </p:spPr>
      </p:pic>
      <p:grpSp>
        <p:nvGrpSpPr>
          <p:cNvPr id="9" name="グループ化 8">
            <a:extLst>
              <a:ext uri="{FF2B5EF4-FFF2-40B4-BE49-F238E27FC236}">
                <a16:creationId xmlns:a16="http://schemas.microsoft.com/office/drawing/2014/main" id="{6A864097-31FB-751B-38A5-8AD65D63D230}"/>
              </a:ext>
            </a:extLst>
          </p:cNvPr>
          <p:cNvGrpSpPr/>
          <p:nvPr/>
        </p:nvGrpSpPr>
        <p:grpSpPr>
          <a:xfrm>
            <a:off x="818871" y="2789330"/>
            <a:ext cx="1629837" cy="3284500"/>
            <a:chOff x="963093" y="2708920"/>
            <a:chExt cx="1683367" cy="3456000"/>
          </a:xfrm>
        </p:grpSpPr>
        <p:grpSp>
          <p:nvGrpSpPr>
            <p:cNvPr id="10" name="グループ化 9">
              <a:extLst>
                <a:ext uri="{FF2B5EF4-FFF2-40B4-BE49-F238E27FC236}">
                  <a16:creationId xmlns:a16="http://schemas.microsoft.com/office/drawing/2014/main" id="{B19777B4-6D8C-6654-7620-FCE7F63C18F3}"/>
                </a:ext>
              </a:extLst>
            </p:cNvPr>
            <p:cNvGrpSpPr/>
            <p:nvPr/>
          </p:nvGrpSpPr>
          <p:grpSpPr>
            <a:xfrm>
              <a:off x="963093" y="2708920"/>
              <a:ext cx="1683367" cy="3456000"/>
              <a:chOff x="1108042" y="2746115"/>
              <a:chExt cx="1971823" cy="3943644"/>
            </a:xfrm>
          </p:grpSpPr>
          <p:pic>
            <p:nvPicPr>
              <p:cNvPr id="14" name="図 13">
                <a:extLst>
                  <a:ext uri="{FF2B5EF4-FFF2-40B4-BE49-F238E27FC236}">
                    <a16:creationId xmlns:a16="http://schemas.microsoft.com/office/drawing/2014/main" id="{E8E01DF6-6B50-A059-8D97-70F82A7B2B35}"/>
                  </a:ext>
                </a:extLst>
              </p:cNvPr>
              <p:cNvPicPr>
                <a:picLocks noChangeAspect="1"/>
              </p:cNvPicPr>
              <p:nvPr/>
            </p:nvPicPr>
            <p:blipFill>
              <a:blip r:embed="rId7"/>
              <a:stretch>
                <a:fillRect/>
              </a:stretch>
            </p:blipFill>
            <p:spPr>
              <a:xfrm>
                <a:off x="1108042" y="2746115"/>
                <a:ext cx="1971823" cy="3943644"/>
              </a:xfrm>
              <a:prstGeom prst="rect">
                <a:avLst/>
              </a:prstGeom>
            </p:spPr>
          </p:pic>
          <p:sp>
            <p:nvSpPr>
              <p:cNvPr id="15" name="正方形/長方形 14">
                <a:extLst>
                  <a:ext uri="{FF2B5EF4-FFF2-40B4-BE49-F238E27FC236}">
                    <a16:creationId xmlns:a16="http://schemas.microsoft.com/office/drawing/2014/main" id="{33BFB9CE-148E-D3C7-16EA-4285239C7D4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11" name="グループ化 10">
              <a:extLst>
                <a:ext uri="{FF2B5EF4-FFF2-40B4-BE49-F238E27FC236}">
                  <a16:creationId xmlns:a16="http://schemas.microsoft.com/office/drawing/2014/main" id="{8CFFEEA4-0C68-E1A8-9142-0569DD8EB9F5}"/>
                </a:ext>
              </a:extLst>
            </p:cNvPr>
            <p:cNvGrpSpPr/>
            <p:nvPr/>
          </p:nvGrpSpPr>
          <p:grpSpPr>
            <a:xfrm>
              <a:off x="1049783" y="3081990"/>
              <a:ext cx="1486945" cy="2671098"/>
              <a:chOff x="1049783" y="3081990"/>
              <a:chExt cx="1486945" cy="2671098"/>
            </a:xfrm>
          </p:grpSpPr>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2BEBEBCC-A009-80EF-8B80-9144AB01E406}"/>
                  </a:ext>
                </a:extLst>
              </p:cNvPr>
              <p:cNvPicPr>
                <a:picLocks noChangeAspect="1"/>
              </p:cNvPicPr>
              <p:nvPr/>
            </p:nvPicPr>
            <p:blipFill>
              <a:blip r:embed="rId8"/>
              <a:stretch>
                <a:fillRect/>
              </a:stretch>
            </p:blipFill>
            <p:spPr>
              <a:xfrm>
                <a:off x="1049783" y="3081990"/>
                <a:ext cx="1486945" cy="2671098"/>
              </a:xfrm>
              <a:prstGeom prst="rect">
                <a:avLst/>
              </a:prstGeom>
            </p:spPr>
          </p:pic>
          <p:pic>
            <p:nvPicPr>
              <p:cNvPr id="13" name="図 12">
                <a:extLst>
                  <a:ext uri="{FF2B5EF4-FFF2-40B4-BE49-F238E27FC236}">
                    <a16:creationId xmlns:a16="http://schemas.microsoft.com/office/drawing/2014/main" id="{F145BB9F-94D8-0169-01E9-A6639C67852C}"/>
                  </a:ext>
                </a:extLst>
              </p:cNvPr>
              <p:cNvPicPr>
                <a:picLocks noChangeAspect="1"/>
              </p:cNvPicPr>
              <p:nvPr/>
            </p:nvPicPr>
            <p:blipFill>
              <a:blip r:embed="rId9"/>
              <a:stretch>
                <a:fillRect/>
              </a:stretch>
            </p:blipFill>
            <p:spPr>
              <a:xfrm>
                <a:off x="1151909" y="3095450"/>
                <a:ext cx="141356" cy="54658"/>
              </a:xfrm>
              <a:prstGeom prst="rect">
                <a:avLst/>
              </a:prstGeom>
            </p:spPr>
          </p:pic>
        </p:gr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554" imgH="551" progId="TCLayout.ActiveDocument.1">
                  <p:embed/>
                </p:oleObj>
              </mc:Choice>
              <mc:Fallback>
                <p:oleObj name="think-cell スライド" r:id="rId10"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860811" y="548262"/>
            <a:ext cx="6660000" cy="360000"/>
          </a:xfrm>
        </p:spPr>
        <p:txBody>
          <a:bodyPr vert="horz" wrap="none">
            <a:prstTxWarp prst="textPlain">
              <a:avLst/>
            </a:prstTxWarp>
            <a:spAutoFit/>
          </a:bodyPr>
          <a:lstStyle/>
          <a:p>
            <a:r>
              <a:rPr lang="en-US" altLang="ja-JP" dirty="0"/>
              <a:t>iCloud</a:t>
            </a:r>
            <a:r>
              <a:rPr lang="ja-JP" altLang="en-US" dirty="0"/>
              <a:t>メール</a:t>
            </a:r>
            <a:r>
              <a:rPr kumimoji="0" lang="ja-JP" altLang="en-US" kern="0" dirty="0"/>
              <a:t>で受信メールを確認しましょう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54418"/>
            <a:ext cx="288000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IPAexGothic"/>
              </a:rPr>
              <a:t>｢</a:t>
            </a:r>
            <a:r>
              <a:rPr lang="ja-JP" altLang="en-US" sz="1600" b="1" dirty="0">
                <a:latin typeface="メイリオ" panose="020B0604030504040204" pitchFamily="50" charset="-128"/>
                <a:ea typeface="メイリオ" panose="020B0604030504040204" pitchFamily="50" charset="-128"/>
              </a:rPr>
              <a:t>受信</a:t>
            </a:r>
            <a:r>
              <a:rPr lang="en-US" altLang="ja-JP" sz="1600" b="1" dirty="0">
                <a:latin typeface="メイリオ" panose="020B0604030504040204" pitchFamily="50" charset="-128"/>
                <a:ea typeface="メイリオ" panose="020B0604030504040204" pitchFamily="50" charset="-128"/>
                <a:cs typeface="IPAexGothic"/>
              </a:rPr>
              <a:t>｣</a:t>
            </a:r>
            <a:r>
              <a:rPr lang="ja-JP" altLang="en-US" sz="1600" b="1" dirty="0">
                <a:latin typeface="メイリオ" panose="020B0604030504040204" pitchFamily="50" charset="-128"/>
                <a:ea typeface="メイリオ" panose="020B0604030504040204" pitchFamily="50" charset="-128"/>
                <a:cs typeface="IPAexGothic"/>
              </a:rPr>
              <a:t>を押す</a:t>
            </a:r>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83165"/>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83165"/>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61915"/>
            <a:ext cx="2520000" cy="584775"/>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rPr>
              <a:t>メール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rPr>
              <a:t>アイコン</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281247" y="1954418"/>
            <a:ext cx="288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読みたいメールを押す</a:t>
            </a:r>
            <a:endParaRPr lang="en-US" altLang="ja-JP" sz="1600"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83165"/>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102" name="正方形/長方形 101"/>
          <p:cNvSpPr>
            <a:spLocks/>
          </p:cNvSpPr>
          <p:nvPr/>
        </p:nvSpPr>
        <p:spPr>
          <a:xfrm>
            <a:off x="3543275" y="2920314"/>
            <a:ext cx="1820813" cy="236366"/>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タイトル 1"/>
          <p:cNvSpPr txBox="1">
            <a:spLocks noChangeAspect="1"/>
          </p:cNvSpPr>
          <p:nvPr/>
        </p:nvSpPr>
        <p:spPr>
          <a:xfrm>
            <a:off x="1770127" y="233413"/>
            <a:ext cx="1800493" cy="348557"/>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kumimoji="0" lang="ja-JP" altLang="en-US" sz="1800" kern="0" dirty="0"/>
              <a:t>メールの使い方</a:t>
            </a:r>
          </a:p>
        </p:txBody>
      </p:sp>
      <p:sp>
        <p:nvSpPr>
          <p:cNvPr id="76" name="正方形/長方形 75"/>
          <p:cNvSpPr>
            <a:spLocks noChangeAspect="1"/>
          </p:cNvSpPr>
          <p:nvPr/>
        </p:nvSpPr>
        <p:spPr>
          <a:xfrm>
            <a:off x="951672" y="3223470"/>
            <a:ext cx="373742" cy="373742"/>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受信メールを読みましょう。</a:t>
            </a:r>
          </a:p>
        </p:txBody>
      </p:sp>
      <p:grpSp>
        <p:nvGrpSpPr>
          <p:cNvPr id="44" name="図形グループ 43"/>
          <p:cNvGrpSpPr/>
          <p:nvPr/>
        </p:nvGrpSpPr>
        <p:grpSpPr>
          <a:xfrm>
            <a:off x="6154789" y="3106742"/>
            <a:ext cx="296586" cy="293005"/>
            <a:chOff x="4232441" y="3995693"/>
            <a:chExt cx="296586" cy="293005"/>
          </a:xfrm>
        </p:grpSpPr>
        <p:sp>
          <p:nvSpPr>
            <p:cNvPr id="46" name="円/楕円 45"/>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図形グループ 47"/>
          <p:cNvGrpSpPr/>
          <p:nvPr/>
        </p:nvGrpSpPr>
        <p:grpSpPr>
          <a:xfrm>
            <a:off x="3086952" y="2684709"/>
            <a:ext cx="296586" cy="293005"/>
            <a:chOff x="3546641" y="3995693"/>
            <a:chExt cx="296586" cy="293005"/>
          </a:xfrm>
        </p:grpSpPr>
        <p:sp>
          <p:nvSpPr>
            <p:cNvPr id="52" name="円/楕円 5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図形グループ 53"/>
          <p:cNvGrpSpPr/>
          <p:nvPr/>
        </p:nvGrpSpPr>
        <p:grpSpPr>
          <a:xfrm>
            <a:off x="672420" y="2947473"/>
            <a:ext cx="296587" cy="293005"/>
            <a:chOff x="2897417" y="3995693"/>
            <a:chExt cx="296587" cy="293005"/>
          </a:xfrm>
        </p:grpSpPr>
        <p:sp>
          <p:nvSpPr>
            <p:cNvPr id="58" name="円/楕円 5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06" name="正方形/長方形 105"/>
          <p:cNvSpPr>
            <a:spLocks/>
          </p:cNvSpPr>
          <p:nvPr/>
        </p:nvSpPr>
        <p:spPr>
          <a:xfrm>
            <a:off x="6459103" y="3374041"/>
            <a:ext cx="2023986" cy="612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図 85"/>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7707790" y="3792790"/>
            <a:ext cx="473301" cy="540000"/>
          </a:xfrm>
          <a:prstGeom prst="rect">
            <a:avLst/>
          </a:prstGeom>
        </p:spPr>
      </p:pic>
      <p:sp>
        <p:nvSpPr>
          <p:cNvPr id="21" name="矢印: 右 20">
            <a:extLst>
              <a:ext uri="{FF2B5EF4-FFF2-40B4-BE49-F238E27FC236}">
                <a16:creationId xmlns:a16="http://schemas.microsoft.com/office/drawing/2014/main" id="{E78CD891-E787-D6CF-C102-8CA6CA4C8BB9}"/>
              </a:ext>
            </a:extLst>
          </p:cNvPr>
          <p:cNvSpPr/>
          <p:nvPr/>
        </p:nvSpPr>
        <p:spPr>
          <a:xfrm>
            <a:off x="2729898" y="4154172"/>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22" name="矢印: 右 21">
            <a:extLst>
              <a:ext uri="{FF2B5EF4-FFF2-40B4-BE49-F238E27FC236}">
                <a16:creationId xmlns:a16="http://schemas.microsoft.com/office/drawing/2014/main" id="{5D567E81-1DE3-F5BF-47CB-AEB2E64ABA77}"/>
              </a:ext>
            </a:extLst>
          </p:cNvPr>
          <p:cNvSpPr/>
          <p:nvPr/>
        </p:nvSpPr>
        <p:spPr>
          <a:xfrm>
            <a:off x="5763058" y="4106260"/>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pic>
        <p:nvPicPr>
          <p:cNvPr id="3" name="図 2">
            <a:extLst>
              <a:ext uri="{FF2B5EF4-FFF2-40B4-BE49-F238E27FC236}">
                <a16:creationId xmlns:a16="http://schemas.microsoft.com/office/drawing/2014/main" id="{DBF615E8-839E-387D-DADD-078967BEDF6F}"/>
              </a:ext>
            </a:extLst>
          </p:cNvPr>
          <p:cNvPicPr>
            <a:picLocks noChangeAspect="1"/>
          </p:cNvPicPr>
          <p:nvPr/>
        </p:nvPicPr>
        <p:blipFill>
          <a:blip r:embed="rId13"/>
          <a:stretch>
            <a:fillRect/>
          </a:stretch>
        </p:blipFill>
        <p:spPr>
          <a:xfrm>
            <a:off x="916096" y="2204864"/>
            <a:ext cx="301387" cy="284328"/>
          </a:xfrm>
          <a:prstGeom prst="rect">
            <a:avLst/>
          </a:prstGeom>
        </p:spPr>
      </p:pic>
    </p:spTree>
    <p:extLst>
      <p:ext uri="{BB962C8B-B14F-4D97-AF65-F5344CB8AC3E}">
        <p14:creationId xmlns:p14="http://schemas.microsoft.com/office/powerpoint/2010/main" val="165634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EE5EFDF-2CB7-FC99-3C67-1F85936AC28D}"/>
              </a:ext>
            </a:extLst>
          </p:cNvPr>
          <p:cNvPicPr>
            <a:picLocks noChangeAspect="1"/>
          </p:cNvPicPr>
          <p:nvPr/>
        </p:nvPicPr>
        <p:blipFill>
          <a:blip r:embed="rId4"/>
          <a:stretch>
            <a:fillRect/>
          </a:stretch>
        </p:blipFill>
        <p:spPr>
          <a:xfrm>
            <a:off x="6444409" y="2890933"/>
            <a:ext cx="1835054" cy="3240497"/>
          </a:xfrm>
          <a:prstGeom prst="rect">
            <a:avLst/>
          </a:prstGeom>
        </p:spPr>
      </p:pic>
      <p:pic>
        <p:nvPicPr>
          <p:cNvPr id="5" name="図 4">
            <a:extLst>
              <a:ext uri="{FF2B5EF4-FFF2-40B4-BE49-F238E27FC236}">
                <a16:creationId xmlns:a16="http://schemas.microsoft.com/office/drawing/2014/main" id="{0E596BCC-1839-3878-EBE9-21A0101F6E00}"/>
              </a:ext>
            </a:extLst>
          </p:cNvPr>
          <p:cNvPicPr>
            <a:picLocks noChangeAspect="1"/>
          </p:cNvPicPr>
          <p:nvPr/>
        </p:nvPicPr>
        <p:blipFill>
          <a:blip r:embed="rId5"/>
          <a:stretch>
            <a:fillRect/>
          </a:stretch>
        </p:blipFill>
        <p:spPr>
          <a:xfrm>
            <a:off x="3740806" y="2894345"/>
            <a:ext cx="1835055" cy="3243353"/>
          </a:xfrm>
          <a:prstGeom prst="rect">
            <a:avLst/>
          </a:prstGeom>
        </p:spPr>
      </p:pic>
      <p:pic>
        <p:nvPicPr>
          <p:cNvPr id="3" name="図 2">
            <a:extLst>
              <a:ext uri="{FF2B5EF4-FFF2-40B4-BE49-F238E27FC236}">
                <a16:creationId xmlns:a16="http://schemas.microsoft.com/office/drawing/2014/main" id="{569EE3EF-6FAF-DFD8-41A4-A07130E81096}"/>
              </a:ext>
            </a:extLst>
          </p:cNvPr>
          <p:cNvPicPr>
            <a:picLocks noChangeAspect="1"/>
          </p:cNvPicPr>
          <p:nvPr/>
        </p:nvPicPr>
        <p:blipFill>
          <a:blip r:embed="rId6"/>
          <a:stretch>
            <a:fillRect/>
          </a:stretch>
        </p:blipFill>
        <p:spPr>
          <a:xfrm>
            <a:off x="735521" y="2906096"/>
            <a:ext cx="1828959" cy="3243353"/>
          </a:xfrm>
          <a:prstGeom prst="rect">
            <a:avLst/>
          </a:prstGeom>
        </p:spPr>
      </p:pic>
      <p:pic>
        <p:nvPicPr>
          <p:cNvPr id="22" name="図 21">
            <a:extLst>
              <a:ext uri="{FF2B5EF4-FFF2-40B4-BE49-F238E27FC236}">
                <a16:creationId xmlns:a16="http://schemas.microsoft.com/office/drawing/2014/main" id="{41646467-21DE-13E3-88D7-072C54CB3825}"/>
              </a:ext>
            </a:extLst>
          </p:cNvPr>
          <p:cNvPicPr>
            <a:picLocks noChangeAspect="1"/>
          </p:cNvPicPr>
          <p:nvPr/>
        </p:nvPicPr>
        <p:blipFill>
          <a:blip r:embed="rId7"/>
          <a:stretch>
            <a:fillRect/>
          </a:stretch>
        </p:blipFill>
        <p:spPr>
          <a:xfrm>
            <a:off x="3886964" y="2923227"/>
            <a:ext cx="324996" cy="99073"/>
          </a:xfrm>
          <a:prstGeom prst="rect">
            <a:avLst/>
          </a:prstGeom>
        </p:spPr>
      </p:pic>
      <p:pic>
        <p:nvPicPr>
          <p:cNvPr id="9" name="図 8">
            <a:extLst>
              <a:ext uri="{FF2B5EF4-FFF2-40B4-BE49-F238E27FC236}">
                <a16:creationId xmlns:a16="http://schemas.microsoft.com/office/drawing/2014/main" id="{626AA757-A0CF-FC9E-C70D-30FB031B467F}"/>
              </a:ext>
            </a:extLst>
          </p:cNvPr>
          <p:cNvPicPr>
            <a:picLocks noChangeAspect="1"/>
          </p:cNvPicPr>
          <p:nvPr/>
        </p:nvPicPr>
        <p:blipFill>
          <a:blip r:embed="rId8"/>
          <a:stretch>
            <a:fillRect/>
          </a:stretch>
        </p:blipFill>
        <p:spPr>
          <a:xfrm>
            <a:off x="912433" y="2932605"/>
            <a:ext cx="319635" cy="13366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4" name="正方形/長方形 63"/>
          <p:cNvSpPr>
            <a:spLocks noChangeAspect="1"/>
          </p:cNvSpPr>
          <p:nvPr/>
        </p:nvSpPr>
        <p:spPr>
          <a:xfrm>
            <a:off x="1805248" y="5864033"/>
            <a:ext cx="288000" cy="288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返信</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ボタン　 を押す</a:t>
            </a:r>
            <a:endParaRPr lang="en-US" altLang="ja-JP"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7811"/>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781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923330"/>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受信メールの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本文を表示</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600" b="1" dirty="0">
                <a:latin typeface="メイリオ" panose="020B0604030504040204" pitchFamily="50" charset="-128"/>
                <a:ea typeface="メイリオ" panose="020B0604030504040204" pitchFamily="50" charset="-128"/>
              </a:rPr>
              <a:t>赤枠内　 を押す</a:t>
            </a: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290872" y="1939064"/>
            <a:ext cx="2880000" cy="338554"/>
          </a:xfrm>
          <a:prstGeom prst="rect">
            <a:avLst/>
          </a:prstGeom>
          <a:noFill/>
        </p:spPr>
        <p:txBody>
          <a:bodyPr wrap="square" rtlCol="0">
            <a:spAutoFit/>
          </a:bodyPr>
          <a:lstStyle/>
          <a:p>
            <a:r>
              <a:rPr lang="ja-JP" altLang="en-US" sz="1600" b="1">
                <a:latin typeface="メイリオ" panose="020B0604030504040204" pitchFamily="50" charset="-128"/>
                <a:ea typeface="メイリオ" panose="020B0604030504040204" pitchFamily="50" charset="-128"/>
              </a:rPr>
              <a:t>返信する文面を作成</a:t>
            </a:r>
            <a:endParaRPr lang="ja-JP" altLang="en-US" sz="1600"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833880" y="1867811"/>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❼</a:t>
            </a:r>
            <a:endParaRPr lang="en-US" altLang="ja-JP" sz="32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429007" y="2437525"/>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45" name="タイトル 1"/>
          <p:cNvSpPr>
            <a:spLocks noGrp="1" noChangeAspect="1"/>
          </p:cNvSpPr>
          <p:nvPr>
            <p:ph type="ctrTitle"/>
          </p:nvPr>
        </p:nvSpPr>
        <p:spPr>
          <a:xfrm>
            <a:off x="1770127" y="206345"/>
            <a:ext cx="6340197" cy="861774"/>
          </a:xfrm>
        </p:spPr>
        <p:txBody>
          <a:bodyPr vert="horz" wrap="none">
            <a:spAutoFit/>
          </a:bodyPr>
          <a:lstStyle/>
          <a:p>
            <a:pPr>
              <a:lnSpc>
                <a:spcPct val="100000"/>
              </a:lnSpc>
            </a:pPr>
            <a:r>
              <a:rPr kumimoji="0" lang="ja-JP" altLang="en-US" sz="1800" kern="0" dirty="0"/>
              <a:t>メールの使い方</a:t>
            </a:r>
            <a:br>
              <a:rPr kumimoji="0" lang="ja-JP" altLang="en-US" kern="0" dirty="0"/>
            </a:br>
            <a:r>
              <a:rPr lang="ja-JP" altLang="en-US" dirty="0"/>
              <a:t>受信したメールに返信しましょう</a:t>
            </a:r>
            <a:endParaRPr kumimoji="0" lang="ja-JP" altLang="en-US" kern="0" dirty="0"/>
          </a:p>
        </p:txBody>
      </p:sp>
      <p:sp>
        <p:nvSpPr>
          <p:cNvPr id="47"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a:t>受信したメールに返信する方法</a:t>
            </a:r>
            <a:endParaRPr lang="ja-JP" altLang="en-US" dirty="0"/>
          </a:p>
        </p:txBody>
      </p:sp>
      <p:sp>
        <p:nvSpPr>
          <p:cNvPr id="48"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grpSp>
        <p:nvGrpSpPr>
          <p:cNvPr id="62" name="図形グループ 61"/>
          <p:cNvGrpSpPr/>
          <p:nvPr/>
        </p:nvGrpSpPr>
        <p:grpSpPr>
          <a:xfrm>
            <a:off x="1648770" y="5717235"/>
            <a:ext cx="296586" cy="293005"/>
            <a:chOff x="5878361" y="3995693"/>
            <a:chExt cx="296586" cy="293005"/>
          </a:xfrm>
        </p:grpSpPr>
        <p:sp>
          <p:nvSpPr>
            <p:cNvPr id="66" name="円/楕円 65"/>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矢印: 右 12">
            <a:extLst>
              <a:ext uri="{FF2B5EF4-FFF2-40B4-BE49-F238E27FC236}">
                <a16:creationId xmlns:a16="http://schemas.microsoft.com/office/drawing/2014/main" id="{384485AC-7C64-7427-84C0-6774FEE2E5DB}"/>
              </a:ext>
            </a:extLst>
          </p:cNvPr>
          <p:cNvSpPr/>
          <p:nvPr/>
        </p:nvSpPr>
        <p:spPr>
          <a:xfrm>
            <a:off x="2994904" y="4200043"/>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4" name="矢印: 右 13">
            <a:extLst>
              <a:ext uri="{FF2B5EF4-FFF2-40B4-BE49-F238E27FC236}">
                <a16:creationId xmlns:a16="http://schemas.microsoft.com/office/drawing/2014/main" id="{4FE11ED0-3F57-2DAF-1A3B-063C39A8D416}"/>
              </a:ext>
            </a:extLst>
          </p:cNvPr>
          <p:cNvSpPr/>
          <p:nvPr/>
        </p:nvSpPr>
        <p:spPr>
          <a:xfrm>
            <a:off x="5771273" y="4198429"/>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56" name="正方形/長方形 55"/>
          <p:cNvSpPr>
            <a:spLocks/>
          </p:cNvSpPr>
          <p:nvPr/>
        </p:nvSpPr>
        <p:spPr>
          <a:xfrm>
            <a:off x="6444409" y="4405843"/>
            <a:ext cx="1809419" cy="438745"/>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1094A06-B54D-A6DD-6CB7-545EED6DDF2C}"/>
              </a:ext>
            </a:extLst>
          </p:cNvPr>
          <p:cNvPicPr>
            <a:picLocks noChangeAspect="1"/>
          </p:cNvPicPr>
          <p:nvPr/>
        </p:nvPicPr>
        <p:blipFill>
          <a:blip r:embed="rId11"/>
          <a:stretch>
            <a:fillRect/>
          </a:stretch>
        </p:blipFill>
        <p:spPr>
          <a:xfrm>
            <a:off x="1585992" y="2541827"/>
            <a:ext cx="229267" cy="197170"/>
          </a:xfrm>
          <a:prstGeom prst="rect">
            <a:avLst/>
          </a:prstGeom>
        </p:spPr>
      </p:pic>
      <p:sp>
        <p:nvSpPr>
          <p:cNvPr id="11" name="正方形/長方形 10">
            <a:extLst>
              <a:ext uri="{FF2B5EF4-FFF2-40B4-BE49-F238E27FC236}">
                <a16:creationId xmlns:a16="http://schemas.microsoft.com/office/drawing/2014/main" id="{F17C44A5-97B8-49B1-0E66-A6ACCF789CE4}"/>
              </a:ext>
            </a:extLst>
          </p:cNvPr>
          <p:cNvSpPr>
            <a:spLocks/>
          </p:cNvSpPr>
          <p:nvPr/>
        </p:nvSpPr>
        <p:spPr>
          <a:xfrm>
            <a:off x="3820170" y="4784452"/>
            <a:ext cx="823838" cy="43204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40997182-D575-D569-4068-542612D59D26}"/>
              </a:ext>
            </a:extLst>
          </p:cNvPr>
          <p:cNvPicPr>
            <a:picLocks noChangeAspect="1"/>
          </p:cNvPicPr>
          <p:nvPr/>
        </p:nvPicPr>
        <p:blipFill>
          <a:blip r:embed="rId12"/>
          <a:stretch>
            <a:fillRect/>
          </a:stretch>
        </p:blipFill>
        <p:spPr>
          <a:xfrm>
            <a:off x="4902848" y="1923182"/>
            <a:ext cx="255979" cy="338554"/>
          </a:xfrm>
          <a:prstGeom prst="rect">
            <a:avLst/>
          </a:prstGeom>
        </p:spPr>
      </p:pic>
      <p:sp>
        <p:nvSpPr>
          <p:cNvPr id="31" name="テキスト ボックス 30">
            <a:extLst>
              <a:ext uri="{FF2B5EF4-FFF2-40B4-BE49-F238E27FC236}">
                <a16:creationId xmlns:a16="http://schemas.microsoft.com/office/drawing/2014/main" id="{D5F92203-3618-4F71-7C59-9CC25A55785C}"/>
              </a:ext>
            </a:extLst>
          </p:cNvPr>
          <p:cNvSpPr txBox="1"/>
          <p:nvPr/>
        </p:nvSpPr>
        <p:spPr>
          <a:xfrm>
            <a:off x="6103880" y="4081576"/>
            <a:ext cx="540000"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❼</a:t>
            </a:r>
            <a:endParaRPr lang="en-US" altLang="ja-JP" sz="2400" b="1" dirty="0">
              <a:solidFill>
                <a:srgbClr val="009650"/>
              </a:solidFill>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3CF2F82E-9163-FEE1-AC16-06F5D648F5FE}"/>
              </a:ext>
            </a:extLst>
          </p:cNvPr>
          <p:cNvSpPr txBox="1"/>
          <p:nvPr/>
        </p:nvSpPr>
        <p:spPr>
          <a:xfrm>
            <a:off x="3433255" y="4553619"/>
            <a:ext cx="540000" cy="461665"/>
          </a:xfrm>
          <a:prstGeom prst="rect">
            <a:avLst/>
          </a:prstGeom>
          <a:noFill/>
        </p:spPr>
        <p:txBody>
          <a:bodyPr wrap="square" rtlCol="0">
            <a:spAutoFit/>
          </a:bodyPr>
          <a:lstStyle/>
          <a:p>
            <a:r>
              <a:rPr lang="ja-JP" altLang="en-US" sz="2400" b="1" dirty="0">
                <a:solidFill>
                  <a:srgbClr val="009650"/>
                </a:solidFill>
                <a:latin typeface="Meiryo" charset="-128"/>
                <a:ea typeface="Meiryo" charset="-128"/>
                <a:cs typeface="Meiryo" charset="-128"/>
              </a:rPr>
              <a:t>❻</a:t>
            </a:r>
            <a:endParaRPr lang="en-US" altLang="ja-JP" sz="24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417529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FB83E0F6-8F90-8C05-81DC-DD6AE604C1CC}"/>
              </a:ext>
            </a:extLst>
          </p:cNvPr>
          <p:cNvPicPr>
            <a:picLocks noChangeAspect="1"/>
          </p:cNvPicPr>
          <p:nvPr/>
        </p:nvPicPr>
        <p:blipFill>
          <a:blip r:embed="rId4"/>
          <a:stretch>
            <a:fillRect/>
          </a:stretch>
        </p:blipFill>
        <p:spPr>
          <a:xfrm>
            <a:off x="6528936" y="2908844"/>
            <a:ext cx="1835055" cy="3243353"/>
          </a:xfrm>
          <a:prstGeom prst="rect">
            <a:avLst/>
          </a:prstGeom>
        </p:spPr>
      </p:pic>
      <p:pic>
        <p:nvPicPr>
          <p:cNvPr id="6" name="図 5">
            <a:extLst>
              <a:ext uri="{FF2B5EF4-FFF2-40B4-BE49-F238E27FC236}">
                <a16:creationId xmlns:a16="http://schemas.microsoft.com/office/drawing/2014/main" id="{46A9BFF1-F896-8097-5087-F8F63C311638}"/>
              </a:ext>
            </a:extLst>
          </p:cNvPr>
          <p:cNvPicPr>
            <a:picLocks noChangeAspect="1"/>
          </p:cNvPicPr>
          <p:nvPr/>
        </p:nvPicPr>
        <p:blipFill>
          <a:blip r:embed="rId5"/>
          <a:stretch>
            <a:fillRect/>
          </a:stretch>
        </p:blipFill>
        <p:spPr>
          <a:xfrm>
            <a:off x="785978" y="2914459"/>
            <a:ext cx="1828959" cy="3243353"/>
          </a:xfrm>
          <a:prstGeom prst="rect">
            <a:avLst/>
          </a:prstGeom>
        </p:spPr>
      </p:pic>
      <p:grpSp>
        <p:nvGrpSpPr>
          <p:cNvPr id="24" name="グループ化 23">
            <a:extLst>
              <a:ext uri="{FF2B5EF4-FFF2-40B4-BE49-F238E27FC236}">
                <a16:creationId xmlns:a16="http://schemas.microsoft.com/office/drawing/2014/main" id="{F3455CF3-73A2-70CF-7D08-14496DB2FAA2}"/>
              </a:ext>
            </a:extLst>
          </p:cNvPr>
          <p:cNvGrpSpPr/>
          <p:nvPr/>
        </p:nvGrpSpPr>
        <p:grpSpPr>
          <a:xfrm>
            <a:off x="3570620" y="2914459"/>
            <a:ext cx="1809420" cy="3218355"/>
            <a:chOff x="3570620" y="2914459"/>
            <a:chExt cx="1809420" cy="3218355"/>
          </a:xfrm>
        </p:grpSpPr>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1EADF14C-EA65-F73D-8FCD-2044F6F8A55E}"/>
                </a:ext>
              </a:extLst>
            </p:cNvPr>
            <p:cNvPicPr>
              <a:picLocks noChangeAspect="1"/>
            </p:cNvPicPr>
            <p:nvPr/>
          </p:nvPicPr>
          <p:blipFill>
            <a:blip r:embed="rId6"/>
            <a:stretch>
              <a:fillRect/>
            </a:stretch>
          </p:blipFill>
          <p:spPr>
            <a:xfrm>
              <a:off x="3570620" y="2914459"/>
              <a:ext cx="1809420" cy="3218355"/>
            </a:xfrm>
            <a:prstGeom prst="rect">
              <a:avLst/>
            </a:prstGeom>
            <a:ln>
              <a:solidFill>
                <a:schemeClr val="tx1">
                  <a:lumMod val="50000"/>
                  <a:lumOff val="50000"/>
                </a:schemeClr>
              </a:solidFill>
            </a:ln>
          </p:spPr>
        </p:pic>
        <p:pic>
          <p:nvPicPr>
            <p:cNvPr id="23" name="図 22">
              <a:extLst>
                <a:ext uri="{FF2B5EF4-FFF2-40B4-BE49-F238E27FC236}">
                  <a16:creationId xmlns:a16="http://schemas.microsoft.com/office/drawing/2014/main" id="{6C773198-3F98-34BB-71E7-08B7AA9256F4}"/>
                </a:ext>
              </a:extLst>
            </p:cNvPr>
            <p:cNvPicPr>
              <a:picLocks noChangeAspect="1"/>
            </p:cNvPicPr>
            <p:nvPr/>
          </p:nvPicPr>
          <p:blipFill>
            <a:blip r:embed="rId7"/>
            <a:stretch>
              <a:fillRect/>
            </a:stretch>
          </p:blipFill>
          <p:spPr>
            <a:xfrm>
              <a:off x="3692073" y="2919261"/>
              <a:ext cx="303863" cy="97449"/>
            </a:xfrm>
            <a:prstGeom prst="rect">
              <a:avLst/>
            </a:prstGeom>
          </p:spPr>
        </p:pic>
      </p:grpSp>
      <p:pic>
        <p:nvPicPr>
          <p:cNvPr id="19" name="図 18">
            <a:extLst>
              <a:ext uri="{FF2B5EF4-FFF2-40B4-BE49-F238E27FC236}">
                <a16:creationId xmlns:a16="http://schemas.microsoft.com/office/drawing/2014/main" id="{36672054-351B-C9A1-4E14-7452534C6774}"/>
              </a:ext>
            </a:extLst>
          </p:cNvPr>
          <p:cNvPicPr>
            <a:picLocks noChangeAspect="1"/>
          </p:cNvPicPr>
          <p:nvPr/>
        </p:nvPicPr>
        <p:blipFill>
          <a:blip r:embed="rId8"/>
          <a:stretch>
            <a:fillRect/>
          </a:stretch>
        </p:blipFill>
        <p:spPr>
          <a:xfrm>
            <a:off x="917625" y="2928300"/>
            <a:ext cx="342007" cy="8841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0" name="テキスト ボックス 49">
            <a:extLst>
              <a:ext uri="{FF2B5EF4-FFF2-40B4-BE49-F238E27FC236}">
                <a16:creationId xmlns:a16="http://schemas.microsoft.com/office/drawing/2014/main" id="{6A013054-7987-46D2-89A9-B09248912486}"/>
              </a:ext>
            </a:extLst>
          </p:cNvPr>
          <p:cNvSpPr txBox="1"/>
          <p:nvPr/>
        </p:nvSpPr>
        <p:spPr>
          <a:xfrm>
            <a:off x="3579103" y="1939064"/>
            <a:ext cx="288000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画像を保存</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を押す</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7811"/>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23844" y="1867811"/>
            <a:ext cx="540000" cy="584775"/>
          </a:xfrm>
          <a:prstGeom prst="rect">
            <a:avLst/>
          </a:prstGeom>
          <a:noFill/>
        </p:spPr>
        <p:txBody>
          <a:bodyPr wrap="square" rtlCol="0">
            <a:spAutoFit/>
          </a:bodyPr>
          <a:lstStyle/>
          <a:p>
            <a:r>
              <a:rPr lang="ja-JP" altLang="en-US" sz="3200" b="1">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63538" y="1939064"/>
            <a:ext cx="252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保存したい画像を</a:t>
            </a:r>
            <a:endParaRPr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秒ほど長押しする</a:t>
            </a: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290872" y="1939064"/>
            <a:ext cx="288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画像がアルバムの中</a:t>
            </a:r>
          </a:p>
          <a:p>
            <a:r>
              <a:rPr lang="ja-JP" altLang="en-US" sz="1600" b="1" dirty="0">
                <a:latin typeface="メイリオ" panose="020B0604030504040204" pitchFamily="50" charset="-128"/>
                <a:ea typeface="メイリオ" panose="020B0604030504040204" pitchFamily="50" charset="-128"/>
              </a:rPr>
              <a:t>に保存されました</a:t>
            </a:r>
          </a:p>
        </p:txBody>
      </p:sp>
      <p:sp>
        <p:nvSpPr>
          <p:cNvPr id="106" name="正方形/長方形 105"/>
          <p:cNvSpPr>
            <a:spLocks/>
          </p:cNvSpPr>
          <p:nvPr/>
        </p:nvSpPr>
        <p:spPr>
          <a:xfrm>
            <a:off x="3670865" y="5152552"/>
            <a:ext cx="1249270" cy="26895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字幕 14">
            <a:extLst>
              <a:ext uri="{FF2B5EF4-FFF2-40B4-BE49-F238E27FC236}">
                <a16:creationId xmlns:a16="http://schemas.microsoft.com/office/drawing/2014/main" id="{597D4C4F-406A-468C-9625-81D0E0B1D2FD}"/>
              </a:ext>
            </a:extLst>
          </p:cNvPr>
          <p:cNvSpPr txBox="1">
            <a:spLocks/>
          </p:cNvSpPr>
          <p:nvPr/>
        </p:nvSpPr>
        <p:spPr>
          <a:xfrm>
            <a:off x="507804" y="1417449"/>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受信したメールの画像をアルバムに保存しましょう。</a:t>
            </a:r>
          </a:p>
        </p:txBody>
      </p:sp>
      <p:sp>
        <p:nvSpPr>
          <p:cNvPr id="75" name="Title 1"/>
          <p:cNvSpPr txBox="1">
            <a:spLocks/>
          </p:cNvSpPr>
          <p:nvPr/>
        </p:nvSpPr>
        <p:spPr>
          <a:xfrm>
            <a:off x="510127" y="546108"/>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sp>
        <p:nvSpPr>
          <p:cNvPr id="81" name="タイトル 1"/>
          <p:cNvSpPr txBox="1">
            <a:spLocks/>
          </p:cNvSpPr>
          <p:nvPr/>
        </p:nvSpPr>
        <p:spPr>
          <a:xfrm>
            <a:off x="1860811" y="545539"/>
            <a:ext cx="6660000" cy="360000"/>
          </a:xfrm>
          <a:prstGeom prst="rect">
            <a:avLst/>
          </a:prstGeom>
        </p:spPr>
        <p:txBody>
          <a:bodyPr vert="horz" wrap="none" lIns="91440" tIns="45720" rIns="91440" bIns="45720" numCol="1" rtlCol="0" anchor="b">
            <a:prstTxWarp prst="textPlain">
              <a:avLst/>
            </a:prstTxWarp>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受信したメールの画像を保存しましょう</a:t>
            </a:r>
          </a:p>
        </p:txBody>
      </p:sp>
      <p:sp>
        <p:nvSpPr>
          <p:cNvPr id="93" name="タイトル 1"/>
          <p:cNvSpPr txBox="1">
            <a:spLocks noChangeAspect="1"/>
          </p:cNvSpPr>
          <p:nvPr/>
        </p:nvSpPr>
        <p:spPr>
          <a:xfrm>
            <a:off x="1770127" y="230690"/>
            <a:ext cx="1800493" cy="348557"/>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kumimoji="0" lang="ja-JP" altLang="en-US" sz="1800" kern="0" dirty="0"/>
              <a:t>メールの使い方</a:t>
            </a:r>
          </a:p>
        </p:txBody>
      </p:sp>
      <p:grpSp>
        <p:nvGrpSpPr>
          <p:cNvPr id="31" name="図形グループ 30"/>
          <p:cNvGrpSpPr/>
          <p:nvPr/>
        </p:nvGrpSpPr>
        <p:grpSpPr>
          <a:xfrm>
            <a:off x="3647225" y="3627880"/>
            <a:ext cx="296586" cy="293005"/>
            <a:chOff x="3546641" y="3995693"/>
            <a:chExt cx="296586" cy="293005"/>
          </a:xfrm>
        </p:grpSpPr>
        <p:sp>
          <p:nvSpPr>
            <p:cNvPr id="32" name="円/楕円 31"/>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E4AE7F5F-0D43-1961-8522-2E389D0E69F5}"/>
              </a:ext>
            </a:extLst>
          </p:cNvPr>
          <p:cNvSpPr/>
          <p:nvPr/>
        </p:nvSpPr>
        <p:spPr>
          <a:xfrm>
            <a:off x="2846900" y="4073770"/>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5" name="矢印: 右 14">
            <a:extLst>
              <a:ext uri="{FF2B5EF4-FFF2-40B4-BE49-F238E27FC236}">
                <a16:creationId xmlns:a16="http://schemas.microsoft.com/office/drawing/2014/main" id="{0A3D2366-4D1C-815C-6727-6FF6C3F62561}"/>
              </a:ext>
            </a:extLst>
          </p:cNvPr>
          <p:cNvSpPr/>
          <p:nvPr/>
        </p:nvSpPr>
        <p:spPr>
          <a:xfrm>
            <a:off x="5611033" y="4034710"/>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10" name="正方形/長方形 9">
            <a:extLst>
              <a:ext uri="{FF2B5EF4-FFF2-40B4-BE49-F238E27FC236}">
                <a16:creationId xmlns:a16="http://schemas.microsoft.com/office/drawing/2014/main" id="{1D3BA7C6-A84B-E23C-3476-E9D35B2E358B}"/>
              </a:ext>
            </a:extLst>
          </p:cNvPr>
          <p:cNvSpPr>
            <a:spLocks/>
          </p:cNvSpPr>
          <p:nvPr/>
        </p:nvSpPr>
        <p:spPr>
          <a:xfrm>
            <a:off x="899592" y="4003862"/>
            <a:ext cx="1368152" cy="839897"/>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819368" y="4656242"/>
            <a:ext cx="473301" cy="540000"/>
          </a:xfrm>
          <a:prstGeom prst="rect">
            <a:avLst/>
          </a:prstGeom>
        </p:spPr>
      </p:pic>
      <p:grpSp>
        <p:nvGrpSpPr>
          <p:cNvPr id="25" name="図形グループ 78">
            <a:extLst>
              <a:ext uri="{FF2B5EF4-FFF2-40B4-BE49-F238E27FC236}">
                <a16:creationId xmlns:a16="http://schemas.microsoft.com/office/drawing/2014/main" id="{43AC1EBC-CE65-16F4-2D9D-0E15D69CBB3A}"/>
              </a:ext>
            </a:extLst>
          </p:cNvPr>
          <p:cNvGrpSpPr/>
          <p:nvPr/>
        </p:nvGrpSpPr>
        <p:grpSpPr>
          <a:xfrm>
            <a:off x="733082" y="3835410"/>
            <a:ext cx="296587" cy="293005"/>
            <a:chOff x="2897417" y="3995693"/>
            <a:chExt cx="296587" cy="293005"/>
          </a:xfrm>
        </p:grpSpPr>
        <p:sp>
          <p:nvSpPr>
            <p:cNvPr id="26" name="円/楕円 79">
              <a:extLst>
                <a:ext uri="{FF2B5EF4-FFF2-40B4-BE49-F238E27FC236}">
                  <a16:creationId xmlns:a16="http://schemas.microsoft.com/office/drawing/2014/main" id="{7F3DA7CF-45F2-CB03-1B30-9CE0AD07E08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67C79D7-2844-7C1C-583E-53E7DA7B1F5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pic>
        <p:nvPicPr>
          <p:cNvPr id="17" name="図 16">
            <a:extLst>
              <a:ext uri="{FF2B5EF4-FFF2-40B4-BE49-F238E27FC236}">
                <a16:creationId xmlns:a16="http://schemas.microsoft.com/office/drawing/2014/main" id="{23496866-57EE-772C-1E94-FAA1EB9530DB}"/>
              </a:ext>
            </a:extLst>
          </p:cNvPr>
          <p:cNvPicPr>
            <a:picLocks noChangeAspect="1"/>
          </p:cNvPicPr>
          <p:nvPr/>
        </p:nvPicPr>
        <p:blipFill>
          <a:blip r:embed="rId12"/>
          <a:stretch>
            <a:fillRect/>
          </a:stretch>
        </p:blipFill>
        <p:spPr>
          <a:xfrm flipH="1">
            <a:off x="6655365" y="2919261"/>
            <a:ext cx="295176" cy="78391"/>
          </a:xfrm>
          <a:prstGeom prst="rect">
            <a:avLst/>
          </a:prstGeom>
        </p:spPr>
      </p:pic>
    </p:spTree>
    <p:extLst>
      <p:ext uri="{BB962C8B-B14F-4D97-AF65-F5344CB8AC3E}">
        <p14:creationId xmlns:p14="http://schemas.microsoft.com/office/powerpoint/2010/main" val="148337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ィッシングサイトのイラスト">
            <a:extLst>
              <a:ext uri="{FF2B5EF4-FFF2-40B4-BE49-F238E27FC236}">
                <a16:creationId xmlns:a16="http://schemas.microsoft.com/office/drawing/2014/main" id="{2A2214E8-2234-45E0-84E0-B275B455C500}"/>
              </a:ext>
            </a:extLst>
          </p:cNvPr>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7664" y="4224248"/>
            <a:ext cx="1332000" cy="1332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767718" y="207278"/>
            <a:ext cx="3877985" cy="861774"/>
          </a:xfrm>
        </p:spPr>
        <p:txBody>
          <a:bodyPr wrap="none">
            <a:spAutoFit/>
          </a:bodyPr>
          <a:lstStyle/>
          <a:p>
            <a:pPr>
              <a:lnSpc>
                <a:spcPct val="100000"/>
              </a:lnSpc>
            </a:pPr>
            <a:r>
              <a:rPr kumimoji="0" lang="ja-JP" altLang="en-US" sz="1800" kern="0" dirty="0"/>
              <a:t>メールの使い方</a:t>
            </a:r>
            <a:br>
              <a:rPr kumimoji="0" lang="ja-JP" altLang="en-US" sz="1800" kern="0" dirty="0"/>
            </a:br>
            <a:r>
              <a:rPr kumimoji="0" lang="ja-JP" altLang="en-US" kern="0" dirty="0"/>
              <a:t>詐欺メールにご用心</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7" name="サブタイトル 2">
            <a:extLst>
              <a:ext uri="{FF2B5EF4-FFF2-40B4-BE49-F238E27FC236}">
                <a16:creationId xmlns:a16="http://schemas.microsoft.com/office/drawing/2014/main" id="{6C436E15-B5A9-51FA-117D-6222CC6EC009}"/>
              </a:ext>
            </a:extLst>
          </p:cNvPr>
          <p:cNvSpPr>
            <a:spLocks noGrp="1"/>
          </p:cNvSpPr>
          <p:nvPr>
            <p:ph type="subTitle" idx="1"/>
          </p:nvPr>
        </p:nvSpPr>
        <p:spPr>
          <a:xfrm>
            <a:off x="1771210" y="1628800"/>
            <a:ext cx="7200000" cy="4608512"/>
          </a:xfrm>
        </p:spPr>
        <p:txBody>
          <a:bodyPr numCol="1">
            <a:noAutofit/>
          </a:bodyPr>
          <a:lstStyle/>
          <a:p>
            <a:pPr>
              <a:lnSpc>
                <a:spcPct val="75000"/>
              </a:lnSpc>
            </a:pPr>
            <a:r>
              <a:rPr lang="ja-JP" altLang="en-US" dirty="0">
                <a:solidFill>
                  <a:srgbClr val="009650"/>
                </a:solidFill>
                <a:latin typeface="メイリオ" panose="020B0604030504040204" pitchFamily="50" charset="-128"/>
                <a:ea typeface="メイリオ" panose="020B0604030504040204" pitchFamily="50" charset="-128"/>
              </a:rPr>
              <a:t>身に覚えのないメール にご注意ください</a:t>
            </a:r>
            <a:r>
              <a:rPr lang="en-US" altLang="ja-JP" dirty="0">
                <a:solidFill>
                  <a:srgbClr val="009650"/>
                </a:solidFill>
                <a:latin typeface="メイリオ" panose="020B0604030504040204" pitchFamily="50" charset="-128"/>
                <a:ea typeface="メイリオ" panose="020B0604030504040204" pitchFamily="50" charset="-128"/>
              </a:rPr>
              <a:t>!</a:t>
            </a:r>
            <a:endParaRPr lang="ja-JP" altLang="en-US" dirty="0">
              <a:solidFill>
                <a:srgbClr val="009650"/>
              </a:solidFill>
              <a:latin typeface="メイリオ" panose="020B0604030504040204" pitchFamily="50" charset="-128"/>
              <a:ea typeface="メイリオ" panose="020B0604030504040204" pitchFamily="50" charset="-128"/>
            </a:endParaRPr>
          </a:p>
          <a:p>
            <a:pPr>
              <a:lnSpc>
                <a:spcPct val="75000"/>
              </a:lnSpc>
            </a:pPr>
            <a:endParaRPr lang="ja-JP" altLang="en-US"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ショップやメーカーの公式サイトからのメールになりすまして</a:t>
            </a:r>
            <a:r>
              <a:rPr lang="ja-JP" altLang="en-US" sz="1800" spc="-1000" dirty="0">
                <a:latin typeface="メイリオ" panose="020B0604030504040204" pitchFamily="50" charset="-128"/>
                <a:ea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メールから偽のサイトに誘導し</a:t>
            </a:r>
            <a:r>
              <a:rPr lang="ja-JP" altLang="en-US" sz="1800" spc="-10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そこでユーザー</a:t>
            </a:r>
            <a:r>
              <a:rPr lang="en-US" altLang="ja-JP" sz="1800" dirty="0">
                <a:latin typeface="メイリオ" panose="020B0604030504040204" pitchFamily="50" charset="-128"/>
                <a:ea typeface="メイリオ" panose="020B0604030504040204" pitchFamily="50" charset="-128"/>
              </a:rPr>
              <a:t>ID</a:t>
            </a:r>
            <a:r>
              <a:rPr lang="ja-JP" altLang="en-US" sz="1800" dirty="0">
                <a:latin typeface="メイリオ" panose="020B0604030504040204" pitchFamily="50" charset="-128"/>
                <a:ea typeface="メイリオ" panose="020B0604030504040204" pitchFamily="50" charset="-128"/>
              </a:rPr>
              <a:t>や</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パスワード</a:t>
            </a:r>
            <a:r>
              <a:rPr lang="ja-JP" altLang="en-US" sz="1800" spc="-10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クレジットカードなどの情報を入力させて</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盗み取ろうとする詐欺メールをフィッシングメールと呼びます。</a:t>
            </a:r>
            <a:endParaRPr lang="en-US" altLang="ja-JP" sz="1800" dirty="0">
              <a:latin typeface="メイリオ" panose="020B0604030504040204" pitchFamily="50" charset="-128"/>
              <a:ea typeface="メイリオ" panose="020B0604030504040204" pitchFamily="50" charset="-128"/>
            </a:endParaRPr>
          </a:p>
          <a:p>
            <a:pPr>
              <a:lnSpc>
                <a:spcPct val="75000"/>
              </a:lnSpc>
            </a:pPr>
            <a:endParaRPr lang="en-US" altLang="ja-JP" sz="1800" dirty="0">
              <a:latin typeface="メイリオ" panose="020B0604030504040204" pitchFamily="50" charset="-128"/>
              <a:ea typeface="メイリオ" panose="020B0604030504040204" pitchFamily="50" charset="-128"/>
            </a:endParaRPr>
          </a:p>
          <a:p>
            <a:pPr>
              <a:lnSpc>
                <a:spcPct val="75000"/>
              </a:lnSpc>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還付金があります」「お金をあげます</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などの</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儲け話のようなメールは</a:t>
            </a:r>
            <a:r>
              <a:rPr lang="ja-JP" altLang="en-US" sz="1800" spc="-10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ほとんどが詐欺メールです。</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このようなメールにご注意ください。</a:t>
            </a:r>
            <a:endParaRPr lang="en-US" altLang="ja-JP" sz="1800" dirty="0">
              <a:latin typeface="メイリオ" panose="020B0604030504040204" pitchFamily="50" charset="-128"/>
              <a:ea typeface="メイリオ" panose="020B0604030504040204" pitchFamily="50" charset="-128"/>
            </a:endParaRPr>
          </a:p>
          <a:p>
            <a:pPr>
              <a:lnSpc>
                <a:spcPct val="75000"/>
              </a:lnSpc>
            </a:pP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solidFill>
                  <a:srgbClr val="009650"/>
                </a:solidFill>
                <a:latin typeface="メイリオ" panose="020B0604030504040204" pitchFamily="50" charset="-128"/>
                <a:ea typeface="メイリオ" panose="020B0604030504040204" pitchFamily="50" charset="-128"/>
              </a:rPr>
              <a:t>怪しいと感じたメールは削除することをおすすめします。</a:t>
            </a:r>
          </a:p>
        </p:txBody>
      </p:sp>
    </p:spTree>
    <p:extLst>
      <p:ext uri="{BB962C8B-B14F-4D97-AF65-F5344CB8AC3E}">
        <p14:creationId xmlns:p14="http://schemas.microsoft.com/office/powerpoint/2010/main" val="311796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5" y="493441"/>
            <a:ext cx="6840000" cy="5399555"/>
          </a:xfrm>
          <a:prstGeom prst="rect">
            <a:avLst/>
          </a:prstGeom>
          <a:noFill/>
        </p:spPr>
        <p:txBody>
          <a:bodyPr wrap="square" rtlCol="0">
            <a:spAutoFit/>
          </a:bodyPr>
          <a:lstStyle/>
          <a:p>
            <a:pPr marL="92075">
              <a:spcAft>
                <a:spcPts val="1200"/>
              </a:spcAft>
              <a:tabLst>
                <a:tab pos="82550" algn="l"/>
                <a:tab pos="525463" algn="l"/>
                <a:tab pos="1062038" algn="l"/>
              </a:tabLst>
            </a:pPr>
            <a:r>
              <a:rPr lang="ja-JP" altLang="en-US" sz="2400" b="1" dirty="0">
                <a:solidFill>
                  <a:srgbClr val="009650"/>
                </a:solidFill>
                <a:latin typeface="Meiryo" charset="-128"/>
                <a:ea typeface="Meiryo" charset="-128"/>
                <a:cs typeface="Meiryo" charset="-128"/>
              </a:rPr>
              <a:t>１</a:t>
            </a:r>
            <a:r>
              <a:rPr lang="ja-JP" altLang="en-US" sz="2400" b="1" spc="-1000" dirty="0">
                <a:solidFill>
                  <a:srgbClr val="009650"/>
                </a:solidFill>
                <a:latin typeface="Meiryo" charset="-128"/>
                <a:ea typeface="Meiryo" charset="-128"/>
                <a:cs typeface="Meiryo" charset="-128"/>
              </a:rPr>
              <a:t>．</a:t>
            </a:r>
            <a:r>
              <a:rPr lang="ja-JP" altLang="en-US" sz="2400" b="1" dirty="0">
                <a:solidFill>
                  <a:srgbClr val="009650"/>
                </a:solidFill>
                <a:latin typeface="Meiryo" charset="-128"/>
                <a:ea typeface="Meiryo" charset="-128"/>
                <a:cs typeface="Meiryo" charset="-128"/>
              </a:rPr>
              <a:t>文字入力の仕方</a:t>
            </a:r>
            <a:endParaRPr lang="en-US" altLang="ja-JP" sz="2400" b="1" dirty="0">
              <a:solidFill>
                <a:srgbClr val="009650"/>
              </a:solidFill>
              <a:latin typeface="Meiryo" charset="-128"/>
              <a:ea typeface="Meiryo" charset="-128"/>
              <a:cs typeface="Meiryo" charset="-128"/>
            </a:endParaRPr>
          </a:p>
          <a:p>
            <a:pPr marL="92075" algn="dist">
              <a:spcAft>
                <a:spcPts val="1200"/>
              </a:spcAft>
              <a:tabLst>
                <a:tab pos="525463" algn="l"/>
                <a:tab pos="1062038" algn="l"/>
              </a:tabLst>
            </a:pPr>
            <a:r>
              <a:rPr lang="en-US" altLang="ja-JP" sz="2400" b="1" dirty="0">
                <a:solidFill>
                  <a:srgbClr val="009650"/>
                </a:solidFill>
                <a:latin typeface="Meiryo" charset="-128"/>
                <a:ea typeface="Meiryo" charset="-128"/>
                <a:cs typeface="Meiryo" charset="-128"/>
              </a:rPr>
              <a:t>	</a:t>
            </a:r>
            <a:r>
              <a:rPr lang="en-US" altLang="ja-JP" b="1" dirty="0">
                <a:latin typeface="Meiryo" charset="-128"/>
                <a:ea typeface="Meiryo" charset="-128"/>
                <a:cs typeface="Meiryo" charset="-128"/>
              </a:rPr>
              <a:t>1-A	</a:t>
            </a:r>
            <a:r>
              <a:rPr lang="ja-JP" altLang="en-US" b="1" dirty="0">
                <a:latin typeface="Meiryo" charset="-128"/>
                <a:ea typeface="Meiryo" charset="-128"/>
                <a:cs typeface="Meiryo" charset="-128"/>
              </a:rPr>
              <a:t>文字入力の仕方</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4</a:t>
            </a:r>
          </a:p>
          <a:p>
            <a:pPr marL="92075" algn="dist">
              <a:spcAft>
                <a:spcPts val="1200"/>
              </a:spcAft>
              <a:tabLst>
                <a:tab pos="525463" algn="l"/>
                <a:tab pos="1062038" algn="l"/>
              </a:tabLst>
            </a:pPr>
            <a:r>
              <a:rPr lang="en-US" altLang="ja-JP" b="1" dirty="0">
                <a:latin typeface="Meiryo" charset="-128"/>
                <a:ea typeface="Meiryo" charset="-128"/>
                <a:cs typeface="Meiryo" charset="-128"/>
              </a:rPr>
              <a:t>	1-B	</a:t>
            </a:r>
            <a:r>
              <a:rPr lang="ja-JP" altLang="en-US" b="1" dirty="0">
                <a:latin typeface="Meiryo" charset="-128"/>
                <a:ea typeface="Meiryo" charset="-128"/>
                <a:cs typeface="Meiryo" charset="-128"/>
              </a:rPr>
              <a:t>キーボードの切替え</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5</a:t>
            </a:r>
            <a:endParaRPr lang="ja-JP" altLang="en-US" b="1" dirty="0">
              <a:latin typeface="Meiryo" charset="-128"/>
              <a:ea typeface="Meiryo" charset="-128"/>
              <a:cs typeface="Meiryo" charset="-128"/>
            </a:endParaRPr>
          </a:p>
          <a:p>
            <a:endParaRPr lang="en-US" altLang="ja-JP" sz="2000" b="1" dirty="0">
              <a:solidFill>
                <a:srgbClr val="009650"/>
              </a:solidFill>
              <a:latin typeface="Meiryo" charset="-128"/>
              <a:ea typeface="Meiryo" charset="-128"/>
              <a:cs typeface="Meiryo" charset="-128"/>
            </a:endParaRPr>
          </a:p>
          <a:p>
            <a:pPr>
              <a:lnSpc>
                <a:spcPts val="3500"/>
              </a:lnSpc>
            </a:pPr>
            <a:r>
              <a:rPr lang="ja-JP" altLang="en-US" sz="2400" b="1" dirty="0">
                <a:solidFill>
                  <a:srgbClr val="009650"/>
                </a:solidFill>
                <a:latin typeface="Meiryo" charset="-128"/>
                <a:ea typeface="Meiryo" charset="-128"/>
                <a:cs typeface="Meiryo" charset="-128"/>
              </a:rPr>
              <a:t>２</a:t>
            </a:r>
            <a:r>
              <a:rPr lang="ja-JP" altLang="en-US" sz="2400" b="1" spc="-1000" dirty="0">
                <a:solidFill>
                  <a:srgbClr val="009650"/>
                </a:solidFill>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メールの使い方</a:t>
            </a:r>
            <a:endParaRPr lang="en-US" altLang="ja-JP" sz="2400" b="1" dirty="0">
              <a:solidFill>
                <a:srgbClr val="009650"/>
              </a:solidFill>
              <a:latin typeface="Meiryo" charset="-128"/>
              <a:ea typeface="Meiryo" charset="-128"/>
              <a:cs typeface="Meiryo" charset="-128"/>
            </a:endParaRPr>
          </a:p>
          <a:p>
            <a:pPr indent="533400" algn="dist">
              <a:lnSpc>
                <a:spcPts val="3500"/>
              </a:lnSpc>
              <a:tabLst>
                <a:tab pos="523875" algn="l"/>
                <a:tab pos="1058863" algn="l"/>
              </a:tabLst>
            </a:pPr>
            <a:r>
              <a:rPr lang="en-US" altLang="ja-JP" b="1" dirty="0">
                <a:latin typeface="Meiryo" charset="-128"/>
                <a:ea typeface="Meiryo" charset="-128"/>
                <a:cs typeface="Meiryo" charset="-128"/>
              </a:rPr>
              <a:t>2-A	iCloud</a:t>
            </a:r>
            <a:r>
              <a:rPr lang="ja-JP" altLang="en-US" b="1" dirty="0">
                <a:latin typeface="Meiryo" charset="-128"/>
                <a:ea typeface="Meiryo" charset="-128"/>
                <a:cs typeface="Meiryo" charset="-128"/>
              </a:rPr>
              <a:t>メールの特徴とメリット</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8</a:t>
            </a:r>
          </a:p>
          <a:p>
            <a:pPr indent="533400" algn="dist">
              <a:lnSpc>
                <a:spcPts val="3500"/>
              </a:lnSpc>
              <a:tabLst>
                <a:tab pos="523875" algn="l"/>
                <a:tab pos="1058863" algn="l"/>
              </a:tabLst>
            </a:pPr>
            <a:r>
              <a:rPr lang="en-US" altLang="ja-JP" b="1" dirty="0">
                <a:latin typeface="Meiryo" charset="-128"/>
                <a:ea typeface="Meiryo" charset="-128"/>
                <a:cs typeface="Meiryo" charset="-128"/>
              </a:rPr>
              <a:t>2-B	iCloud</a:t>
            </a:r>
            <a:r>
              <a:rPr lang="ja-JP" altLang="en-US" b="1" dirty="0">
                <a:latin typeface="Meiryo" charset="-128"/>
                <a:ea typeface="Meiryo" charset="-128"/>
                <a:cs typeface="Meiryo" charset="-128"/>
              </a:rPr>
              <a:t>メールでメールを作成してみましょう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9</a:t>
            </a:r>
          </a:p>
          <a:p>
            <a:pPr indent="533400" algn="dist">
              <a:lnSpc>
                <a:spcPts val="3500"/>
              </a:lnSpc>
              <a:tabLst>
                <a:tab pos="523875" algn="l"/>
                <a:tab pos="1058863" algn="l"/>
              </a:tabLst>
            </a:pPr>
            <a:r>
              <a:rPr lang="en-US" altLang="ja-JP" b="1" dirty="0">
                <a:latin typeface="Meiryo" charset="-128"/>
                <a:ea typeface="Meiryo" charset="-128"/>
                <a:cs typeface="Meiryo" charset="-128"/>
              </a:rPr>
              <a:t>2-C	</a:t>
            </a:r>
            <a:r>
              <a:rPr lang="ja-JP" altLang="en-US" b="1" dirty="0">
                <a:latin typeface="Meiryo" charset="-128"/>
                <a:ea typeface="Meiryo" charset="-128"/>
                <a:cs typeface="Meiryo" charset="-128"/>
              </a:rPr>
              <a:t>メールに画像を添付しましょう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13</a:t>
            </a:r>
          </a:p>
          <a:p>
            <a:pPr indent="533400" algn="dist">
              <a:lnSpc>
                <a:spcPts val="3500"/>
              </a:lnSpc>
              <a:tabLst>
                <a:tab pos="523875" algn="l"/>
                <a:tab pos="1058863" algn="l"/>
              </a:tabLst>
            </a:pPr>
            <a:r>
              <a:rPr lang="en-US" altLang="ja-JP" b="1" dirty="0">
                <a:latin typeface="Meiryo" charset="-128"/>
                <a:ea typeface="Meiryo" charset="-128"/>
                <a:cs typeface="Meiryo" charset="-128"/>
              </a:rPr>
              <a:t>2-D	</a:t>
            </a:r>
            <a:r>
              <a:rPr lang="en-US" altLang="ja-JP" sz="1700" b="1" dirty="0">
                <a:latin typeface="Meiryo" charset="-128"/>
                <a:ea typeface="Meiryo" charset="-128"/>
                <a:cs typeface="Meiryo" charset="-128"/>
              </a:rPr>
              <a:t>iCloud</a:t>
            </a:r>
            <a:r>
              <a:rPr lang="ja-JP" altLang="en-US" sz="1700" b="1" dirty="0">
                <a:latin typeface="Meiryo" charset="-128"/>
                <a:ea typeface="Meiryo" charset="-128"/>
                <a:cs typeface="Meiryo" charset="-128"/>
              </a:rPr>
              <a:t>メールで受信メールを確認しましょう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15</a:t>
            </a:r>
          </a:p>
          <a:p>
            <a:pPr indent="533400" algn="dist">
              <a:lnSpc>
                <a:spcPts val="3400"/>
              </a:lnSpc>
              <a:tabLst>
                <a:tab pos="523875" algn="l"/>
                <a:tab pos="1058863" algn="l"/>
              </a:tabLst>
            </a:pPr>
            <a:r>
              <a:rPr lang="en-US" altLang="ja-JP" b="1" dirty="0">
                <a:latin typeface="Meiryo" charset="-128"/>
                <a:ea typeface="Meiryo" charset="-128"/>
                <a:cs typeface="Meiryo" charset="-128"/>
              </a:rPr>
              <a:t>2-E	</a:t>
            </a:r>
            <a:r>
              <a:rPr lang="ja-JP" altLang="en-US" b="1" dirty="0">
                <a:latin typeface="Meiryo" charset="-128"/>
                <a:ea typeface="Meiryo" charset="-128"/>
                <a:cs typeface="Meiryo" charset="-128"/>
              </a:rPr>
              <a:t>受信したメールに返信しましょう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16</a:t>
            </a:r>
          </a:p>
          <a:p>
            <a:pPr indent="533400" algn="dist">
              <a:lnSpc>
                <a:spcPts val="3400"/>
              </a:lnSpc>
              <a:tabLst>
                <a:tab pos="523875" algn="l"/>
                <a:tab pos="1058863" algn="l"/>
              </a:tabLst>
            </a:pPr>
            <a:r>
              <a:rPr lang="en-US" altLang="ja-JP" b="1" dirty="0">
                <a:latin typeface="Meiryo" charset="-128"/>
                <a:ea typeface="Meiryo" charset="-128"/>
                <a:cs typeface="Meiryo" charset="-128"/>
              </a:rPr>
              <a:t>2-F	</a:t>
            </a:r>
            <a:r>
              <a:rPr lang="ja-JP" altLang="en-US" b="1" dirty="0">
                <a:latin typeface="Meiryo" charset="-128"/>
                <a:ea typeface="Meiryo" charset="-128"/>
                <a:cs typeface="Meiryo" charset="-128"/>
              </a:rPr>
              <a:t>受信したメールの写真を保存しましょう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17</a:t>
            </a:r>
          </a:p>
          <a:p>
            <a:pPr indent="533400" algn="dist">
              <a:lnSpc>
                <a:spcPts val="3500"/>
              </a:lnSpc>
              <a:tabLst>
                <a:tab pos="523875" algn="l"/>
                <a:tab pos="1058863" algn="l"/>
              </a:tabLst>
            </a:pPr>
            <a:r>
              <a:rPr lang="en-US" altLang="ja-JP" b="1" dirty="0">
                <a:latin typeface="Meiryo" charset="-128"/>
                <a:ea typeface="Meiryo" charset="-128"/>
                <a:cs typeface="Meiryo" charset="-128"/>
              </a:rPr>
              <a:t>2-G	</a:t>
            </a:r>
            <a:r>
              <a:rPr lang="ja-JP" altLang="en-US" b="1" dirty="0">
                <a:latin typeface="Meiryo" charset="-128"/>
                <a:ea typeface="Meiryo" charset="-128"/>
                <a:cs typeface="Meiryo" charset="-128"/>
              </a:rPr>
              <a:t>詐欺メールにご用心</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18</a:t>
            </a:r>
            <a:endParaRPr lang="ja-JP" altLang="en-US" b="1" dirty="0">
              <a:latin typeface="Meiryo" charset="-128"/>
              <a:ea typeface="Meiryo" charset="-128"/>
              <a:cs typeface="Meiryo" charset="-128"/>
            </a:endParaRPr>
          </a:p>
        </p:txBody>
      </p:sp>
      <p:pic>
        <p:nvPicPr>
          <p:cNvPr id="10"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088"/>
            <a:ext cx="17145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1690311" y="220958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8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ィッシングサイトのイラスト">
            <a:extLst>
              <a:ext uri="{FF2B5EF4-FFF2-40B4-BE49-F238E27FC236}">
                <a16:creationId xmlns:a16="http://schemas.microsoft.com/office/drawing/2014/main" id="{2A2214E8-2234-45E0-84E0-B275B455C500}"/>
              </a:ext>
            </a:extLst>
          </p:cNvPr>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7664" y="4224248"/>
            <a:ext cx="1332000" cy="1332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767718" y="207278"/>
            <a:ext cx="3877985" cy="861774"/>
          </a:xfrm>
        </p:spPr>
        <p:txBody>
          <a:bodyPr wrap="none">
            <a:spAutoFit/>
          </a:bodyPr>
          <a:lstStyle/>
          <a:p>
            <a:pPr>
              <a:lnSpc>
                <a:spcPct val="100000"/>
              </a:lnSpc>
            </a:pPr>
            <a:r>
              <a:rPr kumimoji="0" lang="ja-JP" altLang="en-US" sz="1800" kern="0" dirty="0"/>
              <a:t>メールの使い方</a:t>
            </a:r>
            <a:br>
              <a:rPr kumimoji="0" lang="ja-JP" altLang="en-US" sz="1800" kern="0" dirty="0"/>
            </a:br>
            <a:r>
              <a:rPr kumimoji="0" lang="ja-JP" altLang="en-US" kern="0" dirty="0"/>
              <a:t>詐欺メールにご用心</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16" name="テキスト ボックス 15">
            <a:extLst>
              <a:ext uri="{FF2B5EF4-FFF2-40B4-BE49-F238E27FC236}">
                <a16:creationId xmlns:a16="http://schemas.microsoft.com/office/drawing/2014/main" id="{A3D6D80F-538F-1760-329F-222146C50C28}"/>
              </a:ext>
            </a:extLst>
          </p:cNvPr>
          <p:cNvSpPr txBox="1"/>
          <p:nvPr/>
        </p:nvSpPr>
        <p:spPr>
          <a:xfrm>
            <a:off x="1784975" y="2224305"/>
            <a:ext cx="4320480" cy="3908762"/>
          </a:xfrm>
          <a:prstGeom prst="rect">
            <a:avLst/>
          </a:prstGeom>
          <a:noFill/>
          <a:ln>
            <a:solidFill>
              <a:schemeClr val="tx1"/>
            </a:solidFill>
          </a:ln>
        </p:spPr>
        <p:txBody>
          <a:bodyPr wrap="square">
            <a:spAutoFit/>
          </a:bodyPr>
          <a:lstStyle/>
          <a:p>
            <a:pPr rtl="0">
              <a:spcBef>
                <a:spcPts val="0"/>
              </a:spcBef>
              <a:spcAft>
                <a:spcPts val="0"/>
              </a:spcAft>
            </a:pPr>
            <a:br>
              <a:rPr lang="ja-JP" altLang="en-US" b="0" dirty="0">
                <a:effectLst/>
              </a:rPr>
            </a:br>
            <a:r>
              <a:rPr lang="ja-JP" altLang="en-US" sz="1600" b="0" i="0" u="none" strike="noStrike" dirty="0">
                <a:solidFill>
                  <a:srgbClr val="000000"/>
                </a:solidFill>
                <a:effectLst/>
                <a:latin typeface="Arial" panose="020B0604020202020204" pitchFamily="34" charset="0"/>
              </a:rPr>
              <a:t>差出人：</a:t>
            </a:r>
            <a:r>
              <a:rPr lang="en-US" altLang="ja-JP" sz="1600" b="0" i="0" u="none" strike="noStrike" dirty="0">
                <a:solidFill>
                  <a:srgbClr val="000000"/>
                </a:solidFill>
                <a:effectLst/>
                <a:latin typeface="Arial" panose="020B0604020202020204" pitchFamily="34" charset="0"/>
              </a:rPr>
              <a:t>sagimail@xxx.co.jp</a:t>
            </a:r>
            <a:endParaRPr lang="en-US" altLang="ja-JP" b="0" dirty="0">
              <a:effectLst/>
            </a:endParaRPr>
          </a:p>
          <a:p>
            <a:pPr rtl="0">
              <a:spcBef>
                <a:spcPts val="0"/>
              </a:spcBef>
              <a:spcAft>
                <a:spcPts val="0"/>
              </a:spcAft>
            </a:pPr>
            <a:br>
              <a:rPr lang="en-US" altLang="ja-JP" b="0" dirty="0">
                <a:effectLst/>
              </a:rPr>
            </a:br>
            <a:r>
              <a:rPr lang="ja-JP" altLang="en-US" sz="1600" b="0" i="0" u="none" strike="noStrike" dirty="0">
                <a:solidFill>
                  <a:srgbClr val="000000"/>
                </a:solidFill>
                <a:effectLst/>
                <a:latin typeface="Arial" panose="020B0604020202020204" pitchFamily="34" charset="0"/>
              </a:rPr>
              <a:t>件名：〇〇運送不在通知</a:t>
            </a:r>
            <a:endParaRPr lang="ja-JP" altLang="en-US" b="0" dirty="0">
              <a:effectLst/>
            </a:endParaRPr>
          </a:p>
          <a:p>
            <a:pPr rtl="0">
              <a:spcBef>
                <a:spcPts val="0"/>
              </a:spcBef>
              <a:spcAft>
                <a:spcPts val="0"/>
              </a:spcAft>
            </a:pPr>
            <a:br>
              <a:rPr lang="ja-JP" altLang="en-US" b="0" dirty="0">
                <a:effectLst/>
              </a:rPr>
            </a:br>
            <a:r>
              <a:rPr lang="en-US" altLang="ja-JP" sz="1800" b="0" i="0" u="none" strike="noStrike" dirty="0">
                <a:solidFill>
                  <a:srgbClr val="000000"/>
                </a:solidFill>
                <a:effectLst/>
                <a:latin typeface="Meiryo" panose="020B0604030504040204" pitchFamily="50" charset="-128"/>
                <a:ea typeface="Meiryo" panose="020B0604030504040204" pitchFamily="50" charset="-128"/>
              </a:rPr>
              <a:t>XXX</a:t>
            </a:r>
            <a:r>
              <a:rPr lang="ja-JP" altLang="en-US" sz="1800" b="0" i="0" u="none" strike="noStrike" dirty="0">
                <a:solidFill>
                  <a:srgbClr val="000000"/>
                </a:solidFill>
                <a:effectLst/>
                <a:latin typeface="Meiryo" panose="020B0604030504040204" pitchFamily="50" charset="-128"/>
                <a:ea typeface="Meiryo" panose="020B0604030504040204" pitchFamily="50" charset="-128"/>
              </a:rPr>
              <a:t>様</a:t>
            </a:r>
            <a:endParaRPr lang="ja-JP" altLang="en-US" b="0" dirty="0">
              <a:effectLst/>
            </a:endParaRPr>
          </a:p>
          <a:p>
            <a:pPr rtl="0">
              <a:spcBef>
                <a:spcPts val="0"/>
              </a:spcBef>
              <a:spcAft>
                <a:spcPts val="0"/>
              </a:spcAft>
            </a:pPr>
            <a:br>
              <a:rPr lang="ja-JP" altLang="en-US" b="0" dirty="0">
                <a:effectLst/>
              </a:rPr>
            </a:br>
            <a:r>
              <a:rPr lang="ja-JP" altLang="en-US" sz="1800" b="0" i="0" u="none" strike="noStrike" dirty="0">
                <a:solidFill>
                  <a:srgbClr val="000000"/>
                </a:solidFill>
                <a:effectLst/>
                <a:latin typeface="Meiryo" panose="020B0604030504040204" pitchFamily="50" charset="-128"/>
                <a:ea typeface="Meiryo" panose="020B0604030504040204" pitchFamily="50" charset="-128"/>
              </a:rPr>
              <a:t>お客様が</a:t>
            </a:r>
            <a:r>
              <a:rPr lang="ja-JP" altLang="en-US" sz="1800" b="0" i="0" u="none" strike="noStrike" dirty="0">
                <a:solidFill>
                  <a:srgbClr val="202124"/>
                </a:solidFill>
                <a:effectLst/>
                <a:latin typeface="Meiryo" panose="020B0604030504040204" pitchFamily="50" charset="-128"/>
                <a:ea typeface="Meiryo" panose="020B0604030504040204" pitchFamily="50" charset="-128"/>
              </a:rPr>
              <a:t>缺席のため荷物を持ち帰</a:t>
            </a:r>
            <a:endParaRPr lang="ja-JP" altLang="en-US" b="0" dirty="0">
              <a:effectLst/>
            </a:endParaRPr>
          </a:p>
          <a:p>
            <a:pPr rtl="0">
              <a:spcBef>
                <a:spcPts val="0"/>
              </a:spcBef>
              <a:spcAft>
                <a:spcPts val="0"/>
              </a:spcAft>
            </a:pPr>
            <a:br>
              <a:rPr lang="ja-JP" altLang="en-US" b="0" dirty="0">
                <a:effectLst/>
              </a:rPr>
            </a:br>
            <a:r>
              <a:rPr lang="ja-JP" altLang="en-US" sz="1800" b="0" i="0" u="none" strike="noStrike" dirty="0">
                <a:solidFill>
                  <a:srgbClr val="202124"/>
                </a:solidFill>
                <a:effectLst/>
                <a:latin typeface="Meiryo" panose="020B0604030504040204" pitchFamily="50" charset="-128"/>
                <a:ea typeface="Meiryo" panose="020B0604030504040204" pitchFamily="50" charset="-128"/>
              </a:rPr>
              <a:t>りしました。</a:t>
            </a:r>
            <a:endParaRPr lang="ja-JP" altLang="en-US" b="0" dirty="0">
              <a:effectLst/>
            </a:endParaRPr>
          </a:p>
          <a:p>
            <a:pPr rtl="0">
              <a:spcBef>
                <a:spcPts val="0"/>
              </a:spcBef>
              <a:spcAft>
                <a:spcPts val="0"/>
              </a:spcAft>
            </a:pPr>
            <a:br>
              <a:rPr lang="ja-JP" altLang="en-US" b="0" dirty="0">
                <a:effectLst/>
              </a:rPr>
            </a:br>
            <a:r>
              <a:rPr lang="ja-JP" altLang="en-US" sz="1800" b="0" i="0" u="none" strike="noStrike" dirty="0">
                <a:solidFill>
                  <a:srgbClr val="202124"/>
                </a:solidFill>
                <a:effectLst/>
                <a:latin typeface="Meiryo" panose="020B0604030504040204" pitchFamily="50" charset="-128"/>
                <a:ea typeface="Meiryo" panose="020B0604030504040204" pitchFamily="50" charset="-128"/>
              </a:rPr>
              <a:t>こちらから確認をください</a:t>
            </a:r>
            <a:endParaRPr lang="en-US" altLang="ja-JP" sz="1800" b="0" i="0" u="none" strike="noStrike" dirty="0">
              <a:solidFill>
                <a:srgbClr val="202124"/>
              </a:solidFill>
              <a:effectLst/>
              <a:latin typeface="Meiryo" panose="020B0604030504040204" pitchFamily="50" charset="-128"/>
              <a:ea typeface="Meiryo" panose="020B0604030504040204" pitchFamily="50" charset="-128"/>
            </a:endParaRPr>
          </a:p>
          <a:p>
            <a:pPr rtl="0">
              <a:spcBef>
                <a:spcPts val="0"/>
              </a:spcBef>
              <a:spcAft>
                <a:spcPts val="0"/>
              </a:spcAft>
            </a:pPr>
            <a:r>
              <a:rPr lang="en-US" altLang="ja-JP" sz="1800" b="0" i="0" u="sng" dirty="0">
                <a:solidFill>
                  <a:srgbClr val="0000FF"/>
                </a:solidFill>
                <a:effectLst/>
                <a:latin typeface="Meiryo" panose="020B0604030504040204" pitchFamily="50" charset="-128"/>
                <a:ea typeface="Meiryo" panose="020B0604030504040204" pitchFamily="50" charset="-128"/>
              </a:rPr>
              <a:t>6rme.wunm.com</a:t>
            </a:r>
            <a:endParaRPr lang="en-US" altLang="ja-JP" b="0" dirty="0">
              <a:effectLst/>
            </a:endParaRPr>
          </a:p>
          <a:p>
            <a:endParaRPr lang="ja-JP" altLang="en-US" dirty="0"/>
          </a:p>
        </p:txBody>
      </p:sp>
      <p:sp>
        <p:nvSpPr>
          <p:cNvPr id="18" name="テキスト ボックス 17">
            <a:extLst>
              <a:ext uri="{FF2B5EF4-FFF2-40B4-BE49-F238E27FC236}">
                <a16:creationId xmlns:a16="http://schemas.microsoft.com/office/drawing/2014/main" id="{950CDFF0-77E0-8D6E-6F93-A134DF35AF1A}"/>
              </a:ext>
            </a:extLst>
          </p:cNvPr>
          <p:cNvSpPr txBox="1"/>
          <p:nvPr/>
        </p:nvSpPr>
        <p:spPr>
          <a:xfrm>
            <a:off x="6105455" y="3582527"/>
            <a:ext cx="2869649" cy="2677656"/>
          </a:xfrm>
          <a:prstGeom prst="rect">
            <a:avLst/>
          </a:prstGeom>
          <a:noFill/>
        </p:spPr>
        <p:txBody>
          <a:bodyPr wrap="square" lIns="91440" tIns="45720" rIns="91440" bIns="45720" anchor="t">
            <a:spAutoFit/>
          </a:bodyPr>
          <a:lstStyle/>
          <a:p>
            <a:pPr rtl="0">
              <a:spcBef>
                <a:spcPts val="0"/>
              </a:spcBef>
              <a:spcAft>
                <a:spcPts val="0"/>
              </a:spcAft>
            </a:pP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・簡体字</a:t>
            </a:r>
            <a:r>
              <a:rPr lang="ja-JP" altLang="en-US" sz="1400" b="1" dirty="0">
                <a:solidFill>
                  <a:srgbClr val="434343"/>
                </a:solidFill>
                <a:latin typeface="メイリオ" panose="020B0604030504040204" pitchFamily="50" charset="-128"/>
                <a:ea typeface="メイリオ" panose="020B0604030504040204" pitchFamily="50" charset="-128"/>
              </a:rPr>
              <a:t>等の</a:t>
            </a:r>
            <a:endParaRPr lang="en-US" altLang="ja-JP" sz="1400" b="1" dirty="0">
              <a:solidFill>
                <a:srgbClr val="434343"/>
              </a:solidFill>
              <a:latin typeface="メイリオ" panose="020B0604030504040204" pitchFamily="50" charset="-128"/>
              <a:ea typeface="メイリオ" panose="020B0604030504040204" pitchFamily="50" charset="-128"/>
            </a:endParaRPr>
          </a:p>
          <a:p>
            <a:pPr rtl="0">
              <a:spcBef>
                <a:spcPts val="0"/>
              </a:spcBef>
              <a:spcAft>
                <a:spcPts val="0"/>
              </a:spcAft>
            </a:pPr>
            <a:r>
              <a:rPr lang="ja-JP" altLang="en-US" sz="1400" b="1" dirty="0">
                <a:solidFill>
                  <a:srgbClr val="434343"/>
                </a:solidFill>
                <a:latin typeface="メイリオ" panose="020B0604030504040204" pitchFamily="50" charset="-128"/>
                <a:ea typeface="メイリオ" panose="020B0604030504040204" pitchFamily="50" charset="-128"/>
              </a:rPr>
              <a:t>　特殊文字</a:t>
            </a: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が入っている</a:t>
            </a:r>
            <a:endParaRPr lang="ja-JP" altLang="en-US" sz="1400" b="0" dirty="0">
              <a:effectLst/>
              <a:latin typeface="メイリオ" panose="020B0604030504040204" pitchFamily="50" charset="-128"/>
              <a:ea typeface="メイリオ" panose="020B0604030504040204" pitchFamily="50" charset="-128"/>
            </a:endParaRPr>
          </a:p>
          <a:p>
            <a:pPr rtl="0">
              <a:spcBef>
                <a:spcPts val="0"/>
              </a:spcBef>
              <a:spcAft>
                <a:spcPts val="0"/>
              </a:spcAft>
            </a:pPr>
            <a:br>
              <a:rPr lang="ja-JP" altLang="en-US" sz="1400" b="0" dirty="0">
                <a:effectLst/>
                <a:latin typeface="メイリオ" panose="020B0604030504040204" pitchFamily="50" charset="-128"/>
                <a:ea typeface="メイリオ" panose="020B0604030504040204" pitchFamily="50" charset="-128"/>
              </a:rPr>
            </a:b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・改行が</a:t>
            </a:r>
            <a:r>
              <a:rPr lang="ja-JP" altLang="en-US" sz="1400" b="1" dirty="0">
                <a:solidFill>
                  <a:srgbClr val="434343"/>
                </a:solidFill>
                <a:latin typeface="メイリオ" panose="020B0604030504040204" pitchFamily="50" charset="-128"/>
                <a:ea typeface="メイリオ" panose="020B0604030504040204" pitchFamily="50" charset="-128"/>
              </a:rPr>
              <a:t>不自然</a:t>
            </a:r>
            <a:endParaRPr lang="ja-JP" altLang="en-US" sz="1400" b="0" dirty="0">
              <a:effectLst/>
              <a:latin typeface="メイリオ" panose="020B0604030504040204" pitchFamily="50" charset="-128"/>
              <a:ea typeface="メイリオ" panose="020B0604030504040204" pitchFamily="50" charset="-128"/>
            </a:endParaRPr>
          </a:p>
          <a:p>
            <a:pPr rtl="0">
              <a:spcBef>
                <a:spcPts val="0"/>
              </a:spcBef>
              <a:spcAft>
                <a:spcPts val="0"/>
              </a:spcAft>
            </a:pPr>
            <a:br>
              <a:rPr lang="ja-JP" altLang="en-US" sz="1400" b="0" dirty="0">
                <a:effectLst/>
                <a:latin typeface="メイリオ" panose="020B0604030504040204" pitchFamily="50" charset="-128"/>
                <a:ea typeface="メイリオ" panose="020B0604030504040204" pitchFamily="50" charset="-128"/>
              </a:rPr>
            </a:br>
            <a:endParaRPr lang="en-US" altLang="ja-JP" sz="1400" b="0" dirty="0">
              <a:effectLst/>
              <a:latin typeface="メイリオ" panose="020B0604030504040204" pitchFamily="50" charset="-128"/>
              <a:ea typeface="メイリオ" panose="020B0604030504040204" pitchFamily="50" charset="-128"/>
            </a:endParaRPr>
          </a:p>
          <a:p>
            <a:pPr rtl="0">
              <a:spcBef>
                <a:spcPts val="0"/>
              </a:spcBef>
              <a:spcAft>
                <a:spcPts val="0"/>
              </a:spcAft>
            </a:pPr>
            <a:r>
              <a:rPr lang="ja-JP" altLang="en-US" sz="1400" b="1" i="0" u="none" strike="noStrike">
                <a:solidFill>
                  <a:srgbClr val="434343"/>
                </a:solidFill>
                <a:effectLst/>
                <a:latin typeface="メイリオ"/>
                <a:ea typeface="メイリオ"/>
              </a:rPr>
              <a:t>・</a:t>
            </a:r>
            <a:r>
              <a:rPr lang="ja-JP" altLang="en-US" sz="1400" b="1">
                <a:solidFill>
                  <a:srgbClr val="434343"/>
                </a:solidFill>
                <a:latin typeface="メイリオ"/>
                <a:ea typeface="メイリオ"/>
              </a:rPr>
              <a:t>言葉遣い</a:t>
            </a:r>
            <a:r>
              <a:rPr lang="ja-JP" altLang="en-US" sz="1400" b="1" i="0" u="none" strike="noStrike">
                <a:solidFill>
                  <a:srgbClr val="434343"/>
                </a:solidFill>
                <a:effectLst/>
                <a:latin typeface="メイリオ"/>
                <a:ea typeface="メイリオ"/>
              </a:rPr>
              <a:t>が不自然</a:t>
            </a:r>
            <a:endParaRPr lang="ja-JP" altLang="en-US" sz="1400" b="0">
              <a:effectLst/>
              <a:latin typeface="メイリオ"/>
              <a:ea typeface="メイリオ"/>
            </a:endParaRPr>
          </a:p>
          <a:p>
            <a:pPr rtl="0">
              <a:spcBef>
                <a:spcPts val="0"/>
              </a:spcBef>
              <a:spcAft>
                <a:spcPts val="0"/>
              </a:spcAft>
            </a:pPr>
            <a:br>
              <a:rPr lang="ja-JP" altLang="en-US" sz="1400" b="0" dirty="0">
                <a:effectLst/>
                <a:latin typeface="メイリオ" panose="020B0604030504040204" pitchFamily="50" charset="-128"/>
                <a:ea typeface="メイリオ" panose="020B0604030504040204" pitchFamily="50" charset="-128"/>
              </a:rPr>
            </a:b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・リンク</a:t>
            </a:r>
            <a:r>
              <a:rPr lang="en-US" altLang="ja-JP" sz="1400" b="1" i="0" u="none" strike="noStrike" dirty="0">
                <a:solidFill>
                  <a:srgbClr val="434343"/>
                </a:solidFill>
                <a:effectLst/>
                <a:latin typeface="メイリオ" panose="020B0604030504040204" pitchFamily="50" charset="-128"/>
                <a:ea typeface="メイリオ" panose="020B0604030504040204" pitchFamily="50" charset="-128"/>
              </a:rPr>
              <a:t>(URL)</a:t>
            </a: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は押さない。</a:t>
            </a:r>
            <a:endParaRPr lang="ja-JP" altLang="en-US" sz="1400" b="0" dirty="0">
              <a:effectLst/>
              <a:latin typeface="メイリオ" panose="020B0604030504040204" pitchFamily="50" charset="-128"/>
              <a:ea typeface="メイリオ" panose="020B0604030504040204" pitchFamily="50" charset="-128"/>
            </a:endParaRPr>
          </a:p>
          <a:p>
            <a:pPr rtl="0">
              <a:spcBef>
                <a:spcPts val="0"/>
              </a:spcBef>
              <a:spcAft>
                <a:spcPts val="0"/>
              </a:spcAft>
            </a:pP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　</a:t>
            </a:r>
            <a:r>
              <a:rPr lang="en-US" altLang="ja-JP" sz="1400" b="1" i="0" u="none" strike="noStrike" dirty="0">
                <a:solidFill>
                  <a:srgbClr val="434343"/>
                </a:solidFill>
                <a:effectLst/>
                <a:latin typeface="メイリオ" panose="020B0604030504040204" pitchFamily="50" charset="-128"/>
                <a:ea typeface="メイリオ" panose="020B0604030504040204" pitchFamily="50" charset="-128"/>
              </a:rPr>
              <a:t>※</a:t>
            </a:r>
            <a:r>
              <a:rPr lang="ja-JP" altLang="en-US" sz="1400" b="1" i="0" u="none" strike="noStrike" dirty="0">
                <a:solidFill>
                  <a:srgbClr val="434343"/>
                </a:solidFill>
                <a:effectLst/>
                <a:latin typeface="メイリオ" panose="020B0604030504040204" pitchFamily="50" charset="-128"/>
                <a:ea typeface="メイリオ" panose="020B0604030504040204" pitchFamily="50" charset="-128"/>
              </a:rPr>
              <a:t>青文字の文章の場合もあり</a:t>
            </a:r>
            <a:endParaRPr lang="ja-JP" altLang="en-US" sz="1400" b="0" dirty="0">
              <a:effectLst/>
              <a:latin typeface="メイリオ" panose="020B0604030504040204" pitchFamily="50" charset="-128"/>
              <a:ea typeface="メイリオ" panose="020B0604030504040204" pitchFamily="50" charset="-128"/>
            </a:endParaRPr>
          </a:p>
          <a:p>
            <a:br>
              <a:rPr lang="ja-JP" altLang="en-US" sz="1400" dirty="0">
                <a:latin typeface="メイリオ" panose="020B0604030504040204" pitchFamily="50" charset="-128"/>
                <a:ea typeface="メイリオ" panose="020B0604030504040204" pitchFamily="50" charset="-128"/>
              </a:rPr>
            </a:br>
            <a:endParaRPr lang="ja-JP" altLang="en-US" sz="1400" dirty="0">
              <a:latin typeface="メイリオ" panose="020B0604030504040204" pitchFamily="50" charset="-128"/>
              <a:ea typeface="メイリオ" panose="020B0604030504040204" pitchFamily="50" charset="-128"/>
            </a:endParaRPr>
          </a:p>
        </p:txBody>
      </p:sp>
      <p:sp>
        <p:nvSpPr>
          <p:cNvPr id="19" name="サブタイトル 2">
            <a:extLst>
              <a:ext uri="{FF2B5EF4-FFF2-40B4-BE49-F238E27FC236}">
                <a16:creationId xmlns:a16="http://schemas.microsoft.com/office/drawing/2014/main" id="{E8CAB0F8-1FA6-5E83-FA16-95B3E5A1AF55}"/>
              </a:ext>
            </a:extLst>
          </p:cNvPr>
          <p:cNvSpPr>
            <a:spLocks noGrp="1"/>
          </p:cNvSpPr>
          <p:nvPr>
            <p:ph type="subTitle" idx="1"/>
          </p:nvPr>
        </p:nvSpPr>
        <p:spPr>
          <a:xfrm>
            <a:off x="1771210" y="1628800"/>
            <a:ext cx="7200000" cy="468389"/>
          </a:xfrm>
        </p:spPr>
        <p:txBody>
          <a:bodyPr numCol="1">
            <a:noAutofit/>
          </a:bodyPr>
          <a:lstStyle/>
          <a:p>
            <a:pPr>
              <a:lnSpc>
                <a:spcPct val="75000"/>
              </a:lnSpc>
            </a:pPr>
            <a:r>
              <a:rPr lang="en-US" altLang="ja-JP" dirty="0">
                <a:solidFill>
                  <a:srgbClr val="009650"/>
                </a:solidFill>
                <a:latin typeface="メイリオ" panose="020B0604030504040204" pitchFamily="50" charset="-128"/>
                <a:ea typeface="メイリオ" panose="020B0604030504040204" pitchFamily="50" charset="-128"/>
              </a:rPr>
              <a:t>【</a:t>
            </a:r>
            <a:r>
              <a:rPr lang="ja-JP" altLang="en-US" dirty="0">
                <a:solidFill>
                  <a:srgbClr val="009650"/>
                </a:solidFill>
                <a:latin typeface="メイリオ" panose="020B0604030504040204" pitchFamily="50" charset="-128"/>
                <a:ea typeface="メイリオ" panose="020B0604030504040204" pitchFamily="50" charset="-128"/>
              </a:rPr>
              <a:t>参考</a:t>
            </a:r>
            <a:r>
              <a:rPr lang="en-US" altLang="ja-JP" dirty="0">
                <a:solidFill>
                  <a:srgbClr val="009650"/>
                </a:solidFill>
                <a:latin typeface="メイリオ" panose="020B0604030504040204" pitchFamily="50" charset="-128"/>
                <a:ea typeface="メイリオ" panose="020B0604030504040204" pitchFamily="50" charset="-128"/>
              </a:rPr>
              <a:t>】</a:t>
            </a:r>
            <a:r>
              <a:rPr lang="ja-JP" altLang="en-US" dirty="0">
                <a:solidFill>
                  <a:srgbClr val="009650"/>
                </a:solidFill>
                <a:latin typeface="メイリオ" panose="020B0604030504040204" pitchFamily="50" charset="-128"/>
                <a:ea typeface="メイリオ" panose="020B0604030504040204" pitchFamily="50" charset="-128"/>
              </a:rPr>
              <a:t>迷惑メールの例</a:t>
            </a:r>
          </a:p>
        </p:txBody>
      </p:sp>
      <p:cxnSp>
        <p:nvCxnSpPr>
          <p:cNvPr id="23" name="直線コネクタ 22">
            <a:extLst>
              <a:ext uri="{FF2B5EF4-FFF2-40B4-BE49-F238E27FC236}">
                <a16:creationId xmlns:a16="http://schemas.microsoft.com/office/drawing/2014/main" id="{313BE200-6784-C285-04CE-C87842B47E7D}"/>
              </a:ext>
            </a:extLst>
          </p:cNvPr>
          <p:cNvCxnSpPr>
            <a:cxnSpLocks/>
          </p:cNvCxnSpPr>
          <p:nvPr/>
        </p:nvCxnSpPr>
        <p:spPr>
          <a:xfrm>
            <a:off x="1767718" y="2924944"/>
            <a:ext cx="4320480" cy="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FFD73EC3-000D-9CFB-7BCC-BA4C72B8BE64}"/>
              </a:ext>
            </a:extLst>
          </p:cNvPr>
          <p:cNvCxnSpPr>
            <a:cxnSpLocks/>
          </p:cNvCxnSpPr>
          <p:nvPr/>
        </p:nvCxnSpPr>
        <p:spPr>
          <a:xfrm>
            <a:off x="1784975" y="3405956"/>
            <a:ext cx="4320480" cy="0"/>
          </a:xfrm>
          <a:prstGeom prst="line">
            <a:avLst/>
          </a:prstGeom>
        </p:spPr>
        <p:style>
          <a:lnRef idx="1">
            <a:schemeClr val="dk1"/>
          </a:lnRef>
          <a:fillRef idx="0">
            <a:schemeClr val="dk1"/>
          </a:fillRef>
          <a:effectRef idx="0">
            <a:schemeClr val="dk1"/>
          </a:effectRef>
          <a:fontRef idx="minor">
            <a:schemeClr val="tx1"/>
          </a:fontRef>
        </p:style>
      </p:cxnSp>
      <p:sp>
        <p:nvSpPr>
          <p:cNvPr id="27" name="四角形: 角を丸くする 26">
            <a:extLst>
              <a:ext uri="{FF2B5EF4-FFF2-40B4-BE49-F238E27FC236}">
                <a16:creationId xmlns:a16="http://schemas.microsoft.com/office/drawing/2014/main" id="{5F788EC3-1428-B6E4-00F5-CE648B145D81}"/>
              </a:ext>
            </a:extLst>
          </p:cNvPr>
          <p:cNvSpPr/>
          <p:nvPr/>
        </p:nvSpPr>
        <p:spPr>
          <a:xfrm>
            <a:off x="2747342" y="4077071"/>
            <a:ext cx="312489" cy="34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BBDAEB37-0019-92B2-181E-822EC5685EE3}"/>
              </a:ext>
            </a:extLst>
          </p:cNvPr>
          <p:cNvSpPr/>
          <p:nvPr/>
        </p:nvSpPr>
        <p:spPr>
          <a:xfrm>
            <a:off x="1837651" y="5134708"/>
            <a:ext cx="2826507" cy="3523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3220ED7F-CF2A-E48D-6FD3-C5887D7B71EA}"/>
              </a:ext>
            </a:extLst>
          </p:cNvPr>
          <p:cNvSpPr/>
          <p:nvPr/>
        </p:nvSpPr>
        <p:spPr>
          <a:xfrm>
            <a:off x="1837651" y="5475920"/>
            <a:ext cx="2826507" cy="3485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7FB6F391-B919-A630-FA9E-C44B0780BEDD}"/>
              </a:ext>
            </a:extLst>
          </p:cNvPr>
          <p:cNvSpPr/>
          <p:nvPr/>
        </p:nvSpPr>
        <p:spPr>
          <a:xfrm>
            <a:off x="1856827" y="4606455"/>
            <a:ext cx="1347021" cy="34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8B35B96E-FCFD-A873-6434-6AF5C2261456}"/>
              </a:ext>
            </a:extLst>
          </p:cNvPr>
          <p:cNvSpPr/>
          <p:nvPr/>
        </p:nvSpPr>
        <p:spPr>
          <a:xfrm>
            <a:off x="4602991" y="4074112"/>
            <a:ext cx="1042712" cy="34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サブタイトル 2">
            <a:extLst>
              <a:ext uri="{FF2B5EF4-FFF2-40B4-BE49-F238E27FC236}">
                <a16:creationId xmlns:a16="http://schemas.microsoft.com/office/drawing/2014/main" id="{86A77453-1D45-80C5-BC44-03E8CEB02DAF}"/>
              </a:ext>
            </a:extLst>
          </p:cNvPr>
          <p:cNvSpPr txBox="1">
            <a:spLocks/>
          </p:cNvSpPr>
          <p:nvPr/>
        </p:nvSpPr>
        <p:spPr>
          <a:xfrm>
            <a:off x="6088198" y="3130697"/>
            <a:ext cx="2726831" cy="28955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75000"/>
              </a:lnSpc>
            </a:pPr>
            <a:r>
              <a:rPr lang="en-US" altLang="ja-JP" sz="1600" dirty="0">
                <a:solidFill>
                  <a:srgbClr val="009650"/>
                </a:solidFill>
                <a:latin typeface="メイリオ" panose="020B0604030504040204" pitchFamily="50" charset="-128"/>
                <a:ea typeface="メイリオ" panose="020B0604030504040204" pitchFamily="50" charset="-128"/>
              </a:rPr>
              <a:t>【</a:t>
            </a:r>
            <a:r>
              <a:rPr lang="ja-JP" altLang="en-US" sz="1600" dirty="0">
                <a:solidFill>
                  <a:srgbClr val="009650"/>
                </a:solidFill>
                <a:latin typeface="メイリオ" panose="020B0604030504040204" pitchFamily="50" charset="-128"/>
                <a:ea typeface="メイリオ" panose="020B0604030504040204" pitchFamily="50" charset="-128"/>
              </a:rPr>
              <a:t>一例</a:t>
            </a:r>
            <a:r>
              <a:rPr lang="en-US" altLang="ja-JP" sz="1600" dirty="0">
                <a:solidFill>
                  <a:srgbClr val="009650"/>
                </a:solidFill>
                <a:latin typeface="メイリオ" panose="020B0604030504040204" pitchFamily="50" charset="-128"/>
                <a:ea typeface="メイリオ" panose="020B0604030504040204" pitchFamily="50" charset="-128"/>
              </a:rPr>
              <a:t>】</a:t>
            </a:r>
            <a:r>
              <a:rPr lang="ja-JP" altLang="en-US" sz="1600" dirty="0">
                <a:solidFill>
                  <a:srgbClr val="009650"/>
                </a:solidFill>
                <a:latin typeface="メイリオ" panose="020B0604030504040204" pitchFamily="50" charset="-128"/>
                <a:ea typeface="メイリオ" panose="020B0604030504040204" pitchFamily="50" charset="-128"/>
              </a:rPr>
              <a:t>見分けるポイント</a:t>
            </a:r>
          </a:p>
        </p:txBody>
      </p:sp>
      <p:cxnSp>
        <p:nvCxnSpPr>
          <p:cNvPr id="35" name="直線コネクタ 34">
            <a:extLst>
              <a:ext uri="{FF2B5EF4-FFF2-40B4-BE49-F238E27FC236}">
                <a16:creationId xmlns:a16="http://schemas.microsoft.com/office/drawing/2014/main" id="{776D9E8D-B3F9-86D1-DFAD-5A69349AB1F0}"/>
              </a:ext>
            </a:extLst>
          </p:cNvPr>
          <p:cNvCxnSpPr>
            <a:cxnSpLocks/>
          </p:cNvCxnSpPr>
          <p:nvPr/>
        </p:nvCxnSpPr>
        <p:spPr>
          <a:xfrm flipV="1">
            <a:off x="3069537" y="3725578"/>
            <a:ext cx="3166569" cy="39959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直線コネクタ 36">
            <a:extLst>
              <a:ext uri="{FF2B5EF4-FFF2-40B4-BE49-F238E27FC236}">
                <a16:creationId xmlns:a16="http://schemas.microsoft.com/office/drawing/2014/main" id="{BE272A7C-347E-A9DB-E32F-CFB80EC7BCE2}"/>
              </a:ext>
            </a:extLst>
          </p:cNvPr>
          <p:cNvCxnSpPr>
            <a:cxnSpLocks/>
          </p:cNvCxnSpPr>
          <p:nvPr/>
        </p:nvCxnSpPr>
        <p:spPr>
          <a:xfrm>
            <a:off x="5645703" y="4264357"/>
            <a:ext cx="531604" cy="9093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9DB54838-F333-EA76-5E1F-35B6EF6803E9}"/>
              </a:ext>
            </a:extLst>
          </p:cNvPr>
          <p:cNvCxnSpPr>
            <a:cxnSpLocks/>
          </p:cNvCxnSpPr>
          <p:nvPr/>
        </p:nvCxnSpPr>
        <p:spPr>
          <a:xfrm flipV="1">
            <a:off x="3226441" y="4382543"/>
            <a:ext cx="2950866" cy="40059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55C90C64-7470-4DB6-95BE-B8BA4978A6DA}"/>
              </a:ext>
            </a:extLst>
          </p:cNvPr>
          <p:cNvCxnSpPr>
            <a:cxnSpLocks/>
          </p:cNvCxnSpPr>
          <p:nvPr/>
        </p:nvCxnSpPr>
        <p:spPr>
          <a:xfrm flipV="1">
            <a:off x="4687481" y="4992880"/>
            <a:ext cx="1548625" cy="2392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FF2B5EF4-FFF2-40B4-BE49-F238E27FC236}">
                <a16:creationId xmlns:a16="http://schemas.microsoft.com/office/drawing/2014/main" id="{96AC47A0-FD9C-5E5B-3558-F969D4A4603E}"/>
              </a:ext>
            </a:extLst>
          </p:cNvPr>
          <p:cNvCxnSpPr>
            <a:cxnSpLocks/>
            <a:stCxn id="30" idx="3"/>
          </p:cNvCxnSpPr>
          <p:nvPr/>
        </p:nvCxnSpPr>
        <p:spPr>
          <a:xfrm flipV="1">
            <a:off x="4664158" y="5420729"/>
            <a:ext cx="1571948" cy="22945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835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スマートフォンを使うペンギンのイラスト">
            <a:extLst>
              <a:ext uri="{FF2B5EF4-FFF2-40B4-BE49-F238E27FC236}">
                <a16:creationId xmlns:a16="http://schemas.microsoft.com/office/drawing/2014/main" id="{3B665EA9-DD86-42D1-92EE-31E31148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321256"/>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サブタイトル 2"/>
          <p:cNvSpPr txBox="1">
            <a:spLocks/>
          </p:cNvSpPr>
          <p:nvPr/>
        </p:nvSpPr>
        <p:spPr>
          <a:xfrm>
            <a:off x="1620401"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dirty="0">
                <a:solidFill>
                  <a:srgbClr val="009650"/>
                </a:solidFill>
              </a:rPr>
              <a:t> </a:t>
            </a:r>
            <a:r>
              <a:rPr lang="ja-JP" altLang="en-US" sz="4800" dirty="0">
                <a:solidFill>
                  <a:srgbClr val="009650"/>
                </a:solidFill>
              </a:rPr>
              <a:t>文字入力の仕方</a:t>
            </a:r>
            <a:endParaRPr lang="en-US" altLang="ja-JP" sz="48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電子機器, キーボード が含まれている画像&#10;&#10;自動的に生成された説明">
            <a:extLst>
              <a:ext uri="{FF2B5EF4-FFF2-40B4-BE49-F238E27FC236}">
                <a16:creationId xmlns:a16="http://schemas.microsoft.com/office/drawing/2014/main" id="{C99A66D3-6971-2995-ED4E-C778E9ADA7D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670912" y="3343895"/>
            <a:ext cx="1446564" cy="1093217"/>
          </a:xfrm>
          <a:prstGeom prst="rect">
            <a:avLst/>
          </a:prstGeom>
        </p:spPr>
      </p:pic>
      <p:sp>
        <p:nvSpPr>
          <p:cNvPr id="37" name="正方形/長方形 36">
            <a:extLst>
              <a:ext uri="{FF2B5EF4-FFF2-40B4-BE49-F238E27FC236}">
                <a16:creationId xmlns:a16="http://schemas.microsoft.com/office/drawing/2014/main" id="{0417C2D2-A5F7-4CD5-30E5-666C190A2655}"/>
              </a:ext>
            </a:extLst>
          </p:cNvPr>
          <p:cNvSpPr/>
          <p:nvPr/>
        </p:nvSpPr>
        <p:spPr>
          <a:xfrm>
            <a:off x="4131341" y="3010773"/>
            <a:ext cx="936103" cy="116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descr="キーボード が含まれている画像&#10;&#10;自動的に生成された説明">
            <a:extLst>
              <a:ext uri="{FF2B5EF4-FFF2-40B4-BE49-F238E27FC236}">
                <a16:creationId xmlns:a16="http://schemas.microsoft.com/office/drawing/2014/main" id="{6A2D2750-33C6-BE63-A600-697FDCC7034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67150" y="5279210"/>
            <a:ext cx="1451446" cy="822210"/>
          </a:xfrm>
          <a:prstGeom prst="rect">
            <a:avLst/>
          </a:prstGeom>
        </p:spPr>
      </p:pic>
      <p:pic>
        <p:nvPicPr>
          <p:cNvPr id="86" name="図 85" descr="文字入力キーボードにある「音声入力」アイコンの画像">
            <a:extLst>
              <a:ext uri="{FF2B5EF4-FFF2-40B4-BE49-F238E27FC236}">
                <a16:creationId xmlns:a16="http://schemas.microsoft.com/office/drawing/2014/main" id="{3A133CD1-378E-47D4-9E5A-88FBFB0F998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319668" y="3157302"/>
            <a:ext cx="1800000" cy="522506"/>
          </a:xfrm>
          <a:prstGeom prst="rect">
            <a:avLst/>
          </a:prstGeom>
          <a:ln w="9525">
            <a:solidFill>
              <a:schemeClr val="tx1">
                <a:lumMod val="50000"/>
                <a:lumOff val="50000"/>
              </a:schemeClr>
            </a:solidFill>
          </a:ln>
        </p:spPr>
      </p:pic>
      <p:pic>
        <p:nvPicPr>
          <p:cNvPr id="91" name="Picture 2" descr="座りながらスマホを使う人のイラスト（女性）">
            <a:extLst>
              <a:ext uri="{FF2B5EF4-FFF2-40B4-BE49-F238E27FC236}">
                <a16:creationId xmlns:a16="http://schemas.microsoft.com/office/drawing/2014/main" id="{3E423684-B529-442A-9374-60BC59CD7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56132" y="4329260"/>
            <a:ext cx="635840" cy="611908"/>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a:extLst>
              <a:ext uri="{FF2B5EF4-FFF2-40B4-BE49-F238E27FC236}">
                <a16:creationId xmlns:a16="http://schemas.microsoft.com/office/drawing/2014/main" id="{E09E6948-C270-40EE-A369-D9979A9CD342}"/>
              </a:ext>
            </a:extLst>
          </p:cNvPr>
          <p:cNvPicPr>
            <a:picLocks noChangeAspect="1"/>
          </p:cNvPicPr>
          <p:nvPr/>
        </p:nvPicPr>
        <p:blipFill>
          <a:blip r:embed="rId8"/>
          <a:stretch>
            <a:fillRect/>
          </a:stretch>
        </p:blipFill>
        <p:spPr>
          <a:xfrm>
            <a:off x="3493000" y="3086656"/>
            <a:ext cx="0" cy="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0" name="object 24">
            <a:extLst>
              <a:ext uri="{FF2B5EF4-FFF2-40B4-BE49-F238E27FC236}">
                <a16:creationId xmlns:a16="http://schemas.microsoft.com/office/drawing/2014/main" id="{E17F2113-A923-4380-BCC0-835BA102BC60}"/>
              </a:ext>
            </a:extLst>
          </p:cNvPr>
          <p:cNvSpPr/>
          <p:nvPr/>
        </p:nvSpPr>
        <p:spPr>
          <a:xfrm>
            <a:off x="6718284" y="4244439"/>
            <a:ext cx="678661" cy="132143"/>
          </a:xfrm>
          <a:prstGeom prst="rect">
            <a:avLst/>
          </a:prstGeom>
          <a:blipFill>
            <a:blip r:embed="rId11" cstate="print"/>
            <a:stretch>
              <a:fillRect/>
            </a:stretch>
          </a:blipFill>
        </p:spPr>
        <p:txBody>
          <a:bodyPr wrap="square" lIns="0" tIns="0" rIns="0" bIns="0" rtlCol="0"/>
          <a:lstStyle/>
          <a:p>
            <a:endParaRP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377239" y="1377951"/>
            <a:ext cx="8636196" cy="360000"/>
          </a:xfrm>
        </p:spPr>
        <p:txBody>
          <a:bodyPr>
            <a:noAutofit/>
          </a:bodyPr>
          <a:lstStyle/>
          <a:p>
            <a:r>
              <a:rPr lang="ja-JP" altLang="en-US" dirty="0"/>
              <a:t>スマートフォンの文字入力はいろいろな入力方法があります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279551" y="1824764"/>
            <a:ext cx="2700000" cy="646331"/>
          </a:xfrm>
          <a:prstGeom prst="rect">
            <a:avLst/>
          </a:prstGeom>
          <a:noFill/>
        </p:spPr>
        <p:txBody>
          <a:bodyPr wrap="square" rtlCol="0">
            <a:spAutoFit/>
          </a:bodyPr>
          <a:lstStyle/>
          <a:p>
            <a:r>
              <a:rPr kumimoji="0" lang="ja-JP" altLang="en-US" b="1" kern="0" dirty="0">
                <a:solidFill>
                  <a:srgbClr val="009650"/>
                </a:solidFill>
                <a:latin typeface="Meiryo" charset="-128"/>
                <a:ea typeface="Meiryo" charset="-128"/>
                <a:cs typeface="Meiryo" charset="-128"/>
              </a:rPr>
              <a:t>スマートフォン入力</a:t>
            </a:r>
            <a:endParaRPr kumimoji="0" lang="en-US" altLang="ja-JP" b="1" kern="0" dirty="0">
              <a:solidFill>
                <a:srgbClr val="009650"/>
              </a:solidFill>
              <a:latin typeface="Meiryo" charset="-128"/>
              <a:ea typeface="Meiryo" charset="-128"/>
              <a:cs typeface="Meiryo" charset="-128"/>
            </a:endParaRPr>
          </a:p>
          <a:p>
            <a:r>
              <a:rPr kumimoji="0" lang="en-US" altLang="ja-JP" b="1" kern="0" dirty="0">
                <a:solidFill>
                  <a:srgbClr val="009650"/>
                </a:solidFill>
                <a:latin typeface="Meiryo" charset="-128"/>
                <a:ea typeface="Meiryo" charset="-128"/>
                <a:cs typeface="Meiryo" charset="-128"/>
              </a:rPr>
              <a:t>(</a:t>
            </a:r>
            <a:r>
              <a:rPr kumimoji="0" lang="ja-JP" altLang="en-US" b="1" kern="0" dirty="0">
                <a:solidFill>
                  <a:srgbClr val="009650"/>
                </a:solidFill>
                <a:latin typeface="Meiryo" charset="-128"/>
                <a:ea typeface="Meiryo" charset="-128"/>
                <a:cs typeface="Meiryo" charset="-128"/>
              </a:rPr>
              <a:t>フリック入力</a:t>
            </a:r>
            <a:r>
              <a:rPr kumimoji="0" lang="en-US" altLang="ja-JP" b="1" kern="0" dirty="0">
                <a:solidFill>
                  <a:srgbClr val="009650"/>
                </a:solidFill>
                <a:latin typeface="Meiryo" charset="-128"/>
                <a:ea typeface="Meiryo" charset="-128"/>
                <a:cs typeface="Meiryo" charset="-128"/>
              </a:rPr>
              <a:t>)</a:t>
            </a: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18292" y="1797056"/>
            <a:ext cx="540000" cy="584775"/>
          </a:xfrm>
          <a:prstGeom prst="rect">
            <a:avLst/>
          </a:prstGeom>
          <a:noFill/>
        </p:spPr>
        <p:txBody>
          <a:bodyPr wrap="square" rtlCol="0">
            <a:spAutoFit/>
          </a:bodyPr>
          <a:lstStyle/>
          <a:p>
            <a:r>
              <a:rPr lang="en-US" altLang="ja-JP" sz="3200" b="1" dirty="0">
                <a:solidFill>
                  <a:srgbClr val="009650"/>
                </a:solidFill>
                <a:latin typeface="Meiryo" charset="-128"/>
                <a:ea typeface="Meiryo" charset="-128"/>
                <a:cs typeface="Meiryo" charset="-128"/>
              </a:rPr>
              <a:t>A</a:t>
            </a: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844380" y="1797056"/>
            <a:ext cx="540000" cy="584775"/>
          </a:xfrm>
          <a:prstGeom prst="rect">
            <a:avLst/>
          </a:prstGeom>
          <a:noFill/>
        </p:spPr>
        <p:txBody>
          <a:bodyPr wrap="square" rtlCol="0">
            <a:spAutoFit/>
          </a:bodyPr>
          <a:lstStyle/>
          <a:p>
            <a:r>
              <a:rPr lang="en-US" altLang="ja-JP" sz="3200" b="1" dirty="0">
                <a:solidFill>
                  <a:srgbClr val="009650"/>
                </a:solidFill>
                <a:latin typeface="Meiryo" charset="-128"/>
                <a:ea typeface="Meiryo" charset="-128"/>
                <a:cs typeface="Meiryo" charset="-128"/>
              </a:rPr>
              <a:t>B</a:t>
            </a: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6284316" y="1819305"/>
            <a:ext cx="540000" cy="584775"/>
          </a:xfrm>
          <a:prstGeom prst="rect">
            <a:avLst/>
          </a:prstGeom>
          <a:noFill/>
        </p:spPr>
        <p:txBody>
          <a:bodyPr wrap="square" rtlCol="0">
            <a:spAutoFit/>
          </a:bodyPr>
          <a:lstStyle/>
          <a:p>
            <a:r>
              <a:rPr lang="en-US" altLang="ja-JP" sz="3200" b="1" dirty="0">
                <a:solidFill>
                  <a:srgbClr val="009650"/>
                </a:solidFill>
                <a:latin typeface="Meiryo" charset="-128"/>
                <a:ea typeface="Meiryo" charset="-128"/>
                <a:cs typeface="Meiryo" charset="-128"/>
              </a:rPr>
              <a:t>C</a:t>
            </a: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83791" y="1824764"/>
            <a:ext cx="1836495" cy="646331"/>
          </a:xfrm>
          <a:prstGeom prst="rect">
            <a:avLst/>
          </a:prstGeom>
          <a:noFill/>
        </p:spPr>
        <p:txBody>
          <a:bodyPr wrap="square" rtlCol="0">
            <a:spAutoFit/>
          </a:bodyPr>
          <a:lstStyle/>
          <a:p>
            <a:r>
              <a:rPr kumimoji="0" lang="ja-JP" altLang="en-US" b="1" kern="0" dirty="0">
                <a:solidFill>
                  <a:srgbClr val="009650"/>
                </a:solidFill>
                <a:latin typeface="Meiryo" charset="-128"/>
                <a:ea typeface="Meiryo" charset="-128"/>
                <a:cs typeface="Meiryo" charset="-128"/>
              </a:rPr>
              <a:t>ケータイ入力</a:t>
            </a:r>
            <a:endParaRPr kumimoji="0" lang="en-US" altLang="ja-JP" b="1" kern="0" dirty="0">
              <a:solidFill>
                <a:srgbClr val="009650"/>
              </a:solidFill>
              <a:latin typeface="Meiryo" charset="-128"/>
              <a:ea typeface="Meiryo" charset="-128"/>
              <a:cs typeface="Meiryo" charset="-128"/>
            </a:endParaRPr>
          </a:p>
          <a:p>
            <a:r>
              <a:rPr kumimoji="0" lang="en-US" altLang="ja-JP" b="1" kern="0" dirty="0">
                <a:solidFill>
                  <a:srgbClr val="009650"/>
                </a:solidFill>
                <a:latin typeface="Meiryo" charset="-128"/>
                <a:ea typeface="Meiryo" charset="-128"/>
                <a:cs typeface="Meiryo" charset="-128"/>
              </a:rPr>
              <a:t>(</a:t>
            </a:r>
            <a:r>
              <a:rPr kumimoji="0" lang="ja-JP" altLang="en-US" b="1" kern="0" dirty="0">
                <a:solidFill>
                  <a:srgbClr val="009650"/>
                </a:solidFill>
                <a:latin typeface="Meiryo" charset="-128"/>
                <a:ea typeface="Meiryo" charset="-128"/>
                <a:cs typeface="Meiryo" charset="-128"/>
              </a:rPr>
              <a:t>トグル入力</a:t>
            </a:r>
            <a:r>
              <a:rPr kumimoji="0" lang="en-US" altLang="ja-JP" b="1" kern="0" dirty="0">
                <a:solidFill>
                  <a:srgbClr val="009650"/>
                </a:solidFill>
                <a:latin typeface="Meiryo" charset="-128"/>
                <a:ea typeface="Meiryo" charset="-128"/>
                <a:cs typeface="Meiryo" charset="-128"/>
              </a:rPr>
              <a:t>)</a:t>
            </a:r>
            <a:endParaRPr kumimoji="0" lang="ja-JP" altLang="en-US" b="1" kern="0"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779502" y="1922898"/>
            <a:ext cx="1154060" cy="369332"/>
          </a:xfrm>
          <a:prstGeom prst="rect">
            <a:avLst/>
          </a:prstGeom>
          <a:noFill/>
        </p:spPr>
        <p:txBody>
          <a:bodyPr wrap="square" rtlCol="0">
            <a:spAutoFit/>
          </a:bodyPr>
          <a:lstStyle/>
          <a:p>
            <a:r>
              <a:rPr kumimoji="0" lang="ja-JP" altLang="en-US" b="1" kern="0" dirty="0">
                <a:solidFill>
                  <a:srgbClr val="009650"/>
                </a:solidFill>
                <a:latin typeface="Meiryo" charset="-128"/>
                <a:ea typeface="Meiryo" charset="-128"/>
                <a:cs typeface="Meiryo" charset="-128"/>
              </a:rPr>
              <a:t>音声入力</a:t>
            </a:r>
          </a:p>
        </p:txBody>
      </p:sp>
      <p:sp>
        <p:nvSpPr>
          <p:cNvPr id="54" name="タイトル 1"/>
          <p:cNvSpPr>
            <a:spLocks noGrp="1"/>
          </p:cNvSpPr>
          <p:nvPr>
            <p:ph type="ctrTitle"/>
          </p:nvPr>
        </p:nvSpPr>
        <p:spPr>
          <a:xfrm>
            <a:off x="1767718" y="527747"/>
            <a:ext cx="3057247" cy="547842"/>
          </a:xfrm>
        </p:spPr>
        <p:txBody>
          <a:bodyPr vert="horz" wrap="none">
            <a:spAutoFit/>
          </a:bodyPr>
          <a:lstStyle/>
          <a:p>
            <a:r>
              <a:rPr lang="ja-JP" altLang="en-US" dirty="0"/>
              <a:t>文字入力の仕方</a:t>
            </a:r>
            <a:endParaRPr kumimoji="0" lang="ja-JP" altLang="en-US" kern="0" dirty="0"/>
          </a:p>
        </p:txBody>
      </p:sp>
      <p:sp>
        <p:nvSpPr>
          <p:cNvPr id="117" name="テキスト ボックス 116">
            <a:extLst>
              <a:ext uri="{FF2B5EF4-FFF2-40B4-BE49-F238E27FC236}">
                <a16:creationId xmlns:a16="http://schemas.microsoft.com/office/drawing/2014/main" id="{7EEF5E35-38B9-4796-8653-2DD0186BA006}"/>
              </a:ext>
            </a:extLst>
          </p:cNvPr>
          <p:cNvSpPr txBox="1"/>
          <p:nvPr/>
        </p:nvSpPr>
        <p:spPr>
          <a:xfrm rot="900000">
            <a:off x="7615928" y="4202026"/>
            <a:ext cx="954107" cy="276999"/>
          </a:xfrm>
          <a:prstGeom prst="rect">
            <a:avLst/>
          </a:prstGeom>
          <a:noFill/>
        </p:spPr>
        <p:txBody>
          <a:bodyPr wrap="none" rtlCol="0">
            <a:spAutoFit/>
          </a:bodyPr>
          <a:lstStyle/>
          <a:p>
            <a:r>
              <a:rPr kumimoji="1" lang="ja-JP" altLang="en-US" sz="1200" b="1" dirty="0">
                <a:solidFill>
                  <a:srgbClr val="FF0000"/>
                </a:solidFill>
                <a:latin typeface="Meiryo" charset="-128"/>
                <a:ea typeface="Meiryo" charset="-128"/>
                <a:cs typeface="Meiryo" charset="-128"/>
              </a:rPr>
              <a:t>とうきょう</a:t>
            </a:r>
          </a:p>
        </p:txBody>
      </p:sp>
      <p:sp>
        <p:nvSpPr>
          <p:cNvPr id="118" name="テキスト ボックス 117">
            <a:extLst>
              <a:ext uri="{FF2B5EF4-FFF2-40B4-BE49-F238E27FC236}">
                <a16:creationId xmlns:a16="http://schemas.microsoft.com/office/drawing/2014/main" id="{20C3474E-42ED-4A4C-AE5A-A4C6F0DAFE01}"/>
              </a:ext>
            </a:extLst>
          </p:cNvPr>
          <p:cNvSpPr txBox="1"/>
          <p:nvPr/>
        </p:nvSpPr>
        <p:spPr>
          <a:xfrm>
            <a:off x="6218054" y="2883415"/>
            <a:ext cx="2371573" cy="276999"/>
          </a:xfrm>
          <a:prstGeom prst="rect">
            <a:avLst/>
          </a:prstGeom>
          <a:noFill/>
        </p:spPr>
        <p:txBody>
          <a:bodyPr wrap="square">
            <a:spAutoFit/>
          </a:bodyPr>
          <a:lstStyle/>
          <a:p>
            <a:r>
              <a:rPr lang="ja-JP" altLang="en-US" sz="1200" b="1" dirty="0">
                <a:latin typeface="Meiryo" charset="-128"/>
                <a:ea typeface="Meiryo" charset="-128"/>
                <a:cs typeface="Meiryo" charset="-128"/>
              </a:rPr>
              <a:t>マイクボタン「　　」を押す</a:t>
            </a:r>
          </a:p>
        </p:txBody>
      </p:sp>
      <p:sp>
        <p:nvSpPr>
          <p:cNvPr id="119" name="テキスト ボックス 118">
            <a:extLst>
              <a:ext uri="{FF2B5EF4-FFF2-40B4-BE49-F238E27FC236}">
                <a16:creationId xmlns:a16="http://schemas.microsoft.com/office/drawing/2014/main" id="{A5B21B4B-832B-4290-B311-53FCB371C1FF}"/>
              </a:ext>
            </a:extLst>
          </p:cNvPr>
          <p:cNvSpPr txBox="1"/>
          <p:nvPr/>
        </p:nvSpPr>
        <p:spPr>
          <a:xfrm>
            <a:off x="6274986" y="4062867"/>
            <a:ext cx="1642979" cy="461665"/>
          </a:xfrm>
          <a:prstGeom prst="rect">
            <a:avLst/>
          </a:prstGeom>
          <a:noFill/>
        </p:spPr>
        <p:txBody>
          <a:bodyPr wrap="square">
            <a:spAutoFit/>
          </a:bodyPr>
          <a:lstStyle/>
          <a:p>
            <a:r>
              <a:rPr lang="ja-JP" altLang="en-US" sz="1200" b="1" dirty="0">
                <a:latin typeface="Meiryo" charset="-128"/>
                <a:ea typeface="Meiryo" charset="-128"/>
                <a:cs typeface="Meiryo" charset="-128"/>
              </a:rPr>
              <a:t>画面が変わったら</a:t>
            </a:r>
            <a:endParaRPr lang="en-US" altLang="ja-JP" sz="1200" b="1" dirty="0">
              <a:latin typeface="Meiryo" charset="-128"/>
              <a:ea typeface="Meiryo" charset="-128"/>
              <a:cs typeface="Meiryo" charset="-128"/>
            </a:endParaRPr>
          </a:p>
          <a:p>
            <a:r>
              <a:rPr lang="ja-JP" altLang="en-US" sz="1200" b="1" dirty="0">
                <a:latin typeface="Meiryo" charset="-128"/>
                <a:ea typeface="Meiryo" charset="-128"/>
                <a:cs typeface="Meiryo" charset="-128"/>
              </a:rPr>
              <a:t>話しかける</a:t>
            </a:r>
          </a:p>
        </p:txBody>
      </p:sp>
      <p:sp>
        <p:nvSpPr>
          <p:cNvPr id="140" name="右矢印 139"/>
          <p:cNvSpPr>
            <a:spLocks/>
          </p:cNvSpPr>
          <p:nvPr/>
        </p:nvSpPr>
        <p:spPr>
          <a:xfrm flipH="1">
            <a:off x="3830757" y="3489391"/>
            <a:ext cx="286086" cy="1049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正方形/長方形 101"/>
          <p:cNvSpPr>
            <a:spLocks/>
          </p:cNvSpPr>
          <p:nvPr/>
        </p:nvSpPr>
        <p:spPr>
          <a:xfrm>
            <a:off x="3666277" y="3393233"/>
            <a:ext cx="874821" cy="615588"/>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a:spLocks noChangeAspect="1"/>
          </p:cNvSpPr>
          <p:nvPr/>
        </p:nvSpPr>
        <p:spPr>
          <a:xfrm>
            <a:off x="6455939" y="3412073"/>
            <a:ext cx="274076" cy="288000"/>
          </a:xfrm>
          <a:prstGeom prst="rect">
            <a:avLst/>
          </a:prstGeom>
          <a:noFill/>
          <a:ln w="19050">
            <a:solidFill>
              <a:srgbClr val="FF0000"/>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図形グループ 94"/>
          <p:cNvGrpSpPr/>
          <p:nvPr/>
        </p:nvGrpSpPr>
        <p:grpSpPr>
          <a:xfrm>
            <a:off x="3402613" y="5258286"/>
            <a:ext cx="296586" cy="293005"/>
            <a:chOff x="3546641" y="3995693"/>
            <a:chExt cx="296586" cy="293005"/>
          </a:xfrm>
        </p:grpSpPr>
        <p:sp>
          <p:nvSpPr>
            <p:cNvPr id="96" name="円/楕円 9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3E08D206-D5B7-D0C3-0DB6-9B19D4F528C9}"/>
              </a:ext>
            </a:extLst>
          </p:cNvPr>
          <p:cNvSpPr txBox="1"/>
          <p:nvPr/>
        </p:nvSpPr>
        <p:spPr>
          <a:xfrm>
            <a:off x="529621" y="2433724"/>
            <a:ext cx="2149878" cy="307777"/>
          </a:xfrm>
          <a:prstGeom prst="rect">
            <a:avLst/>
          </a:prstGeom>
          <a:noFill/>
        </p:spPr>
        <p:txBody>
          <a:bodyPr wrap="square">
            <a:spAutoFit/>
          </a:bodyPr>
          <a:lstStyle/>
          <a:p>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例</a:t>
            </a:r>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「ふ」と入力</a:t>
            </a:r>
          </a:p>
        </p:txBody>
      </p:sp>
      <p:sp>
        <p:nvSpPr>
          <p:cNvPr id="18" name="テキスト ボックス 17">
            <a:extLst>
              <a:ext uri="{FF2B5EF4-FFF2-40B4-BE49-F238E27FC236}">
                <a16:creationId xmlns:a16="http://schemas.microsoft.com/office/drawing/2014/main" id="{EA3F8D70-BEEC-D7B9-548B-237E51FFC09F}"/>
              </a:ext>
            </a:extLst>
          </p:cNvPr>
          <p:cNvSpPr txBox="1"/>
          <p:nvPr/>
        </p:nvSpPr>
        <p:spPr>
          <a:xfrm>
            <a:off x="3277873" y="2435044"/>
            <a:ext cx="2149878" cy="307777"/>
          </a:xfrm>
          <a:prstGeom prst="rect">
            <a:avLst/>
          </a:prstGeom>
          <a:noFill/>
        </p:spPr>
        <p:txBody>
          <a:bodyPr wrap="square">
            <a:spAutoFit/>
          </a:bodyPr>
          <a:lstStyle/>
          <a:p>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例</a:t>
            </a:r>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「い」と入力</a:t>
            </a:r>
          </a:p>
        </p:txBody>
      </p:sp>
      <p:sp>
        <p:nvSpPr>
          <p:cNvPr id="19" name="テキスト ボックス 18">
            <a:extLst>
              <a:ext uri="{FF2B5EF4-FFF2-40B4-BE49-F238E27FC236}">
                <a16:creationId xmlns:a16="http://schemas.microsoft.com/office/drawing/2014/main" id="{8D9D9C6F-27E0-9159-E3FA-6C9612C5C37C}"/>
              </a:ext>
            </a:extLst>
          </p:cNvPr>
          <p:cNvSpPr txBox="1"/>
          <p:nvPr/>
        </p:nvSpPr>
        <p:spPr>
          <a:xfrm>
            <a:off x="6084168" y="2438494"/>
            <a:ext cx="2625553" cy="307777"/>
          </a:xfrm>
          <a:prstGeom prst="rect">
            <a:avLst/>
          </a:prstGeom>
          <a:noFill/>
        </p:spPr>
        <p:txBody>
          <a:bodyPr wrap="square">
            <a:spAutoFit/>
          </a:bodyPr>
          <a:lstStyle/>
          <a:p>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例</a:t>
            </a:r>
            <a:r>
              <a:rPr lang="en-US" altLang="ja-JP" sz="1400" b="1" dirty="0">
                <a:latin typeface="Meiryo" charset="-128"/>
                <a:ea typeface="Meiryo" charset="-128"/>
                <a:cs typeface="Meiryo" charset="-128"/>
              </a:rPr>
              <a:t>)</a:t>
            </a:r>
            <a:r>
              <a:rPr lang="ja-JP" altLang="en-US" sz="1400" b="1" dirty="0">
                <a:latin typeface="Meiryo" charset="-128"/>
                <a:ea typeface="Meiryo" charset="-128"/>
                <a:cs typeface="Meiryo" charset="-128"/>
              </a:rPr>
              <a:t>「とうきょう」と入力</a:t>
            </a:r>
          </a:p>
        </p:txBody>
      </p:sp>
      <p:pic>
        <p:nvPicPr>
          <p:cNvPr id="5" name="図 4">
            <a:extLst>
              <a:ext uri="{FF2B5EF4-FFF2-40B4-BE49-F238E27FC236}">
                <a16:creationId xmlns:a16="http://schemas.microsoft.com/office/drawing/2014/main" id="{10777633-D876-74E1-6C3D-0F50EBD3E78B}"/>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4129114" y="3600245"/>
            <a:ext cx="447394" cy="540000"/>
          </a:xfrm>
          <a:prstGeom prst="rect">
            <a:avLst/>
          </a:prstGeom>
        </p:spPr>
      </p:pic>
      <p:sp>
        <p:nvSpPr>
          <p:cNvPr id="14" name="矢印: 下 13">
            <a:extLst>
              <a:ext uri="{FF2B5EF4-FFF2-40B4-BE49-F238E27FC236}">
                <a16:creationId xmlns:a16="http://schemas.microsoft.com/office/drawing/2014/main" id="{E3732DC4-B6BE-7B7D-B743-ADBD1CCB28BF}"/>
              </a:ext>
            </a:extLst>
          </p:cNvPr>
          <p:cNvSpPr/>
          <p:nvPr/>
        </p:nvSpPr>
        <p:spPr>
          <a:xfrm>
            <a:off x="4207643" y="4614311"/>
            <a:ext cx="261715" cy="3191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下 20">
            <a:extLst>
              <a:ext uri="{FF2B5EF4-FFF2-40B4-BE49-F238E27FC236}">
                <a16:creationId xmlns:a16="http://schemas.microsoft.com/office/drawing/2014/main" id="{A0E23ADB-DB07-56EC-ED78-20D29EFB6C59}"/>
              </a:ext>
            </a:extLst>
          </p:cNvPr>
          <p:cNvSpPr/>
          <p:nvPr/>
        </p:nvSpPr>
        <p:spPr>
          <a:xfrm>
            <a:off x="7096475" y="5486172"/>
            <a:ext cx="213821" cy="24991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528AB83-39D2-AAA7-AADF-70C2CB812BF6}"/>
              </a:ext>
            </a:extLst>
          </p:cNvPr>
          <p:cNvSpPr txBox="1"/>
          <p:nvPr/>
        </p:nvSpPr>
        <p:spPr>
          <a:xfrm>
            <a:off x="3255236" y="4941168"/>
            <a:ext cx="2693550"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「い」が青くなったら指を離す</a:t>
            </a:r>
            <a:endParaRPr lang="en-US" altLang="ja-JP" sz="1200"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B73E526-F01E-1950-D688-C7F8D6E02175}"/>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3824599" y="5546207"/>
            <a:ext cx="447394" cy="540000"/>
          </a:xfrm>
          <a:prstGeom prst="rect">
            <a:avLst/>
          </a:prstGeom>
        </p:spPr>
      </p:pic>
      <p:sp>
        <p:nvSpPr>
          <p:cNvPr id="42" name="テキスト ボックス 41">
            <a:extLst>
              <a:ext uri="{FF2B5EF4-FFF2-40B4-BE49-F238E27FC236}">
                <a16:creationId xmlns:a16="http://schemas.microsoft.com/office/drawing/2014/main" id="{E8D7093A-C142-0DC8-68C4-5EFB1686B48F}"/>
              </a:ext>
            </a:extLst>
          </p:cNvPr>
          <p:cNvSpPr txBox="1"/>
          <p:nvPr/>
        </p:nvSpPr>
        <p:spPr>
          <a:xfrm>
            <a:off x="3042931" y="2965250"/>
            <a:ext cx="2964049"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「あ」を押したまま左に指をスライド</a:t>
            </a:r>
            <a:endParaRPr lang="en-US" altLang="ja-JP" sz="1200" b="1" dirty="0">
              <a:latin typeface="メイリオ" panose="020B0604030504040204" pitchFamily="50" charset="-128"/>
              <a:ea typeface="メイリオ" panose="020B0604030504040204" pitchFamily="50" charset="-128"/>
            </a:endParaRPr>
          </a:p>
        </p:txBody>
      </p:sp>
      <p:cxnSp>
        <p:nvCxnSpPr>
          <p:cNvPr id="47" name="直線コネクタ 46">
            <a:extLst>
              <a:ext uri="{FF2B5EF4-FFF2-40B4-BE49-F238E27FC236}">
                <a16:creationId xmlns:a16="http://schemas.microsoft.com/office/drawing/2014/main" id="{A5A800A8-6EF2-29F1-19DD-7EE11F90DED8}"/>
              </a:ext>
            </a:extLst>
          </p:cNvPr>
          <p:cNvCxnSpPr>
            <a:cxnSpLocks/>
          </p:cNvCxnSpPr>
          <p:nvPr/>
        </p:nvCxnSpPr>
        <p:spPr>
          <a:xfrm>
            <a:off x="8303905" y="4044267"/>
            <a:ext cx="214552" cy="32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CA7C420-C5BE-C219-2568-C8434BE87945}"/>
              </a:ext>
            </a:extLst>
          </p:cNvPr>
          <p:cNvCxnSpPr>
            <a:cxnSpLocks/>
          </p:cNvCxnSpPr>
          <p:nvPr/>
        </p:nvCxnSpPr>
        <p:spPr>
          <a:xfrm flipV="1">
            <a:off x="8102324" y="4543955"/>
            <a:ext cx="343534" cy="30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図 31" descr="テキスト, テーブル&#10;&#10;中程度の精度で自動的に生成された説明">
            <a:extLst>
              <a:ext uri="{FF2B5EF4-FFF2-40B4-BE49-F238E27FC236}">
                <a16:creationId xmlns:a16="http://schemas.microsoft.com/office/drawing/2014/main" id="{06C2D1FC-69DF-FC7A-5285-B42F71A65212}"/>
              </a:ext>
            </a:extLst>
          </p:cNvPr>
          <p:cNvPicPr>
            <a:picLocks noChangeAspect="1"/>
          </p:cNvPicPr>
          <p:nvPr/>
        </p:nvPicPr>
        <p:blipFill rotWithShape="1">
          <a:blip r:embed="rId13"/>
          <a:srcRect l="12234" t="92596" r="81734" b="1045"/>
          <a:stretch/>
        </p:blipFill>
        <p:spPr>
          <a:xfrm>
            <a:off x="7454341" y="2837130"/>
            <a:ext cx="141995" cy="281541"/>
          </a:xfrm>
          <a:prstGeom prst="rect">
            <a:avLst/>
          </a:prstGeom>
        </p:spPr>
      </p:pic>
      <p:sp>
        <p:nvSpPr>
          <p:cNvPr id="40" name="右矢印 139">
            <a:extLst>
              <a:ext uri="{FF2B5EF4-FFF2-40B4-BE49-F238E27FC236}">
                <a16:creationId xmlns:a16="http://schemas.microsoft.com/office/drawing/2014/main" id="{CA54F916-2E42-9410-1BA1-8C08DBB786DA}"/>
              </a:ext>
            </a:extLst>
          </p:cNvPr>
          <p:cNvSpPr>
            <a:spLocks/>
          </p:cNvSpPr>
          <p:nvPr/>
        </p:nvSpPr>
        <p:spPr>
          <a:xfrm flipH="1">
            <a:off x="3799667" y="5451227"/>
            <a:ext cx="286086" cy="1049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下 44">
            <a:extLst>
              <a:ext uri="{FF2B5EF4-FFF2-40B4-BE49-F238E27FC236}">
                <a16:creationId xmlns:a16="http://schemas.microsoft.com/office/drawing/2014/main" id="{E2D2902F-E4C2-068E-BE59-277585BB6B81}"/>
              </a:ext>
            </a:extLst>
          </p:cNvPr>
          <p:cNvSpPr/>
          <p:nvPr/>
        </p:nvSpPr>
        <p:spPr>
          <a:xfrm>
            <a:off x="7092280" y="3717032"/>
            <a:ext cx="213821" cy="274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descr="グラフィカル ユーザー インターフェイス, テキスト, アプリケーション, メール&#10;&#10;自動的に生成された説明">
            <a:extLst>
              <a:ext uri="{FF2B5EF4-FFF2-40B4-BE49-F238E27FC236}">
                <a16:creationId xmlns:a16="http://schemas.microsoft.com/office/drawing/2014/main" id="{856F939A-BA76-54BA-8B59-0D07FA90B41B}"/>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6379362" y="4504827"/>
            <a:ext cx="1628015" cy="940397"/>
          </a:xfrm>
          <a:prstGeom prst="rect">
            <a:avLst/>
          </a:prstGeom>
        </p:spPr>
      </p:pic>
      <p:pic>
        <p:nvPicPr>
          <p:cNvPr id="57" name="図 56" descr="グラフィカル ユーザー インターフェイス, テキスト, アプリケーション, メール&#10;&#10;自動的に生成された説明">
            <a:extLst>
              <a:ext uri="{FF2B5EF4-FFF2-40B4-BE49-F238E27FC236}">
                <a16:creationId xmlns:a16="http://schemas.microsoft.com/office/drawing/2014/main" id="{0C8DBDDD-A150-E32C-FE92-508ECDE9B60E}"/>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6368908" y="5853004"/>
            <a:ext cx="1668954" cy="276999"/>
          </a:xfrm>
          <a:prstGeom prst="rect">
            <a:avLst/>
          </a:prstGeom>
          <a:ln>
            <a:solidFill>
              <a:schemeClr val="tx1"/>
            </a:solidFill>
          </a:ln>
        </p:spPr>
      </p:pic>
      <p:sp>
        <p:nvSpPr>
          <p:cNvPr id="59" name="テキスト ボックス 58">
            <a:extLst>
              <a:ext uri="{FF2B5EF4-FFF2-40B4-BE49-F238E27FC236}">
                <a16:creationId xmlns:a16="http://schemas.microsoft.com/office/drawing/2014/main" id="{977ED4A1-1DBA-6D50-2704-56CFCCA0D6BC}"/>
              </a:ext>
            </a:extLst>
          </p:cNvPr>
          <p:cNvSpPr txBox="1"/>
          <p:nvPr/>
        </p:nvSpPr>
        <p:spPr>
          <a:xfrm>
            <a:off x="6035245" y="6180766"/>
            <a:ext cx="2693550"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文字が自動で入ります</a:t>
            </a:r>
            <a:endParaRPr lang="en-US" altLang="ja-JP" sz="1200" b="1" dirty="0">
              <a:latin typeface="メイリオ" panose="020B0604030504040204" pitchFamily="50" charset="-128"/>
              <a:ea typeface="メイリオ" panose="020B0604030504040204" pitchFamily="50" charset="-128"/>
            </a:endParaRPr>
          </a:p>
        </p:txBody>
      </p:sp>
      <p:grpSp>
        <p:nvGrpSpPr>
          <p:cNvPr id="3" name="図形グループ 146">
            <a:extLst>
              <a:ext uri="{FF2B5EF4-FFF2-40B4-BE49-F238E27FC236}">
                <a16:creationId xmlns:a16="http://schemas.microsoft.com/office/drawing/2014/main" id="{60559E35-42EC-C9B8-9DB5-EB107AB0FE92}"/>
              </a:ext>
            </a:extLst>
          </p:cNvPr>
          <p:cNvGrpSpPr/>
          <p:nvPr/>
        </p:nvGrpSpPr>
        <p:grpSpPr>
          <a:xfrm>
            <a:off x="3434713" y="3206598"/>
            <a:ext cx="296587" cy="293005"/>
            <a:chOff x="2897417" y="3995693"/>
            <a:chExt cx="296587" cy="293005"/>
          </a:xfrm>
        </p:grpSpPr>
        <p:sp>
          <p:nvSpPr>
            <p:cNvPr id="8" name="円/楕円 147">
              <a:extLst>
                <a:ext uri="{FF2B5EF4-FFF2-40B4-BE49-F238E27FC236}">
                  <a16:creationId xmlns:a16="http://schemas.microsoft.com/office/drawing/2014/main" id="{C3DCEC66-DDCD-8868-271D-538D52BA686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2105E38-D85B-377D-9EF7-D87170A9A28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3" name="図形グループ 146">
            <a:extLst>
              <a:ext uri="{FF2B5EF4-FFF2-40B4-BE49-F238E27FC236}">
                <a16:creationId xmlns:a16="http://schemas.microsoft.com/office/drawing/2014/main" id="{6B8E2B33-B07D-3CC2-7F61-73A9319B44D7}"/>
              </a:ext>
            </a:extLst>
          </p:cNvPr>
          <p:cNvGrpSpPr/>
          <p:nvPr/>
        </p:nvGrpSpPr>
        <p:grpSpPr>
          <a:xfrm>
            <a:off x="6237710" y="3188951"/>
            <a:ext cx="296587" cy="293005"/>
            <a:chOff x="2897417" y="3995693"/>
            <a:chExt cx="296587" cy="293005"/>
          </a:xfrm>
        </p:grpSpPr>
        <p:sp>
          <p:nvSpPr>
            <p:cNvPr id="24" name="円/楕円 147">
              <a:extLst>
                <a:ext uri="{FF2B5EF4-FFF2-40B4-BE49-F238E27FC236}">
                  <a16:creationId xmlns:a16="http://schemas.microsoft.com/office/drawing/2014/main" id="{BA4DBD74-F43B-C2CC-88BB-D01FE57B131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9285C34-FA2B-5A12-7094-601AB534DD03}"/>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6" name="図形グループ 94">
            <a:extLst>
              <a:ext uri="{FF2B5EF4-FFF2-40B4-BE49-F238E27FC236}">
                <a16:creationId xmlns:a16="http://schemas.microsoft.com/office/drawing/2014/main" id="{EBB932B6-B5D6-77C3-8A07-5E33A113A9F1}"/>
              </a:ext>
            </a:extLst>
          </p:cNvPr>
          <p:cNvGrpSpPr/>
          <p:nvPr/>
        </p:nvGrpSpPr>
        <p:grpSpPr>
          <a:xfrm>
            <a:off x="6019353" y="4050859"/>
            <a:ext cx="296586" cy="293005"/>
            <a:chOff x="3546641" y="3995693"/>
            <a:chExt cx="296586" cy="293005"/>
          </a:xfrm>
        </p:grpSpPr>
        <p:sp>
          <p:nvSpPr>
            <p:cNvPr id="31" name="円/楕円 95">
              <a:extLst>
                <a:ext uri="{FF2B5EF4-FFF2-40B4-BE49-F238E27FC236}">
                  <a16:creationId xmlns:a16="http://schemas.microsoft.com/office/drawing/2014/main" id="{042F9A82-E3FE-C357-DA42-CAAC3D91137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96">
              <a:extLst>
                <a:ext uri="{FF2B5EF4-FFF2-40B4-BE49-F238E27FC236}">
                  <a16:creationId xmlns:a16="http://schemas.microsoft.com/office/drawing/2014/main" id="{B4F4340E-7C37-31F1-A426-9320FC16C20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EF3BCF24-13B0-A260-F3A4-BAC06CA0224D}"/>
              </a:ext>
            </a:extLst>
          </p:cNvPr>
          <p:cNvPicPr>
            <a:picLocks noChangeAspect="1"/>
          </p:cNvPicPr>
          <p:nvPr/>
        </p:nvPicPr>
        <p:blipFill>
          <a:blip r:embed="rId16"/>
          <a:stretch>
            <a:fillRect/>
          </a:stretch>
        </p:blipFill>
        <p:spPr>
          <a:xfrm>
            <a:off x="398153" y="2967527"/>
            <a:ext cx="2280102" cy="3176291"/>
          </a:xfrm>
          <a:prstGeom prst="rect">
            <a:avLst/>
          </a:prstGeom>
        </p:spPr>
      </p:pic>
    </p:spTree>
    <p:extLst>
      <p:ext uri="{BB962C8B-B14F-4D97-AF65-F5344CB8AC3E}">
        <p14:creationId xmlns:p14="http://schemas.microsoft.com/office/powerpoint/2010/main" val="251619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カギ線コネクタ 132"/>
          <p:cNvCxnSpPr>
            <a:cxnSpLocks/>
            <a:stCxn id="125" idx="1"/>
          </p:cNvCxnSpPr>
          <p:nvPr/>
        </p:nvCxnSpPr>
        <p:spPr>
          <a:xfrm rot="10800000" flipV="1">
            <a:off x="1734890" y="3773843"/>
            <a:ext cx="710046" cy="1198762"/>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cxnSpLocks/>
            <a:stCxn id="65" idx="0"/>
          </p:cNvCxnSpPr>
          <p:nvPr/>
        </p:nvCxnSpPr>
        <p:spPr>
          <a:xfrm rot="16200000" flipV="1">
            <a:off x="4350724" y="4025748"/>
            <a:ext cx="1543557" cy="354724"/>
          </a:xfrm>
          <a:prstGeom prst="bentConnector3">
            <a:avLst>
              <a:gd name="adj1" fmla="val 10035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6A013054-7987-46D2-89A9-B09248912486}"/>
              </a:ext>
            </a:extLst>
          </p:cNvPr>
          <p:cNvSpPr txBox="1"/>
          <p:nvPr/>
        </p:nvSpPr>
        <p:spPr>
          <a:xfrm>
            <a:off x="6742670" y="2168060"/>
            <a:ext cx="2353578" cy="73866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「や」と入力後に</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下記赤枠内を押すと</a:t>
            </a:r>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ゃ</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と小文字になります</a:t>
            </a:r>
          </a:p>
        </p:txBody>
      </p:sp>
      <p:pic>
        <p:nvPicPr>
          <p:cNvPr id="65" name="図 64" descr="キーボードの10キー配列の画像">
            <a:extLst>
              <a:ext uri="{FF2B5EF4-FFF2-40B4-BE49-F238E27FC236}">
                <a16:creationId xmlns:a16="http://schemas.microsoft.com/office/drawing/2014/main" id="{B72C14A9-C469-4E4A-A68F-6522C589A5D4}"/>
              </a:ext>
            </a:extLst>
          </p:cNvPr>
          <p:cNvPicPr>
            <a:picLocks noChangeAspect="1"/>
          </p:cNvPicPr>
          <p:nvPr/>
        </p:nvPicPr>
        <p:blipFill>
          <a:blip r:embed="rId4"/>
          <a:stretch>
            <a:fillRect/>
          </a:stretch>
        </p:blipFill>
        <p:spPr>
          <a:xfrm>
            <a:off x="4399864" y="4974888"/>
            <a:ext cx="1800000" cy="1253742"/>
          </a:xfrm>
          <a:prstGeom prst="rect">
            <a:avLst/>
          </a:prstGeom>
          <a:ln w="9525">
            <a:solidFill>
              <a:schemeClr val="tx1">
                <a:lumMod val="50000"/>
                <a:lumOff val="50000"/>
              </a:schemeClr>
            </a:solidFill>
          </a:ln>
        </p:spPr>
      </p:pic>
      <p:pic>
        <p:nvPicPr>
          <p:cNvPr id="67" name="図 66" descr="キーボードの英語キー配列の画像">
            <a:extLst>
              <a:ext uri="{FF2B5EF4-FFF2-40B4-BE49-F238E27FC236}">
                <a16:creationId xmlns:a16="http://schemas.microsoft.com/office/drawing/2014/main" id="{E5980876-4604-4627-A8D6-50B0E896BB0C}"/>
              </a:ext>
            </a:extLst>
          </p:cNvPr>
          <p:cNvPicPr>
            <a:picLocks noChangeAspect="1"/>
          </p:cNvPicPr>
          <p:nvPr/>
        </p:nvPicPr>
        <p:blipFill>
          <a:blip r:embed="rId5"/>
          <a:stretch>
            <a:fillRect/>
          </a:stretch>
        </p:blipFill>
        <p:spPr>
          <a:xfrm>
            <a:off x="977320" y="4974888"/>
            <a:ext cx="1800000" cy="1248931"/>
          </a:xfrm>
          <a:prstGeom prst="rect">
            <a:avLst/>
          </a:prstGeom>
          <a:ln w="9525">
            <a:solidFill>
              <a:schemeClr val="tx1">
                <a:lumMod val="50000"/>
                <a:lumOff val="50000"/>
              </a:schemeClr>
            </a:solidFill>
          </a:ln>
        </p:spPr>
      </p:pic>
      <p:pic>
        <p:nvPicPr>
          <p:cNvPr id="78" name="図 77" descr="キーボードの12キー配列の画像">
            <a:extLst>
              <a:ext uri="{FF2B5EF4-FFF2-40B4-BE49-F238E27FC236}">
                <a16:creationId xmlns:a16="http://schemas.microsoft.com/office/drawing/2014/main" id="{D6AD02C7-72F3-428D-A025-4C74D53BA356}"/>
              </a:ext>
            </a:extLst>
          </p:cNvPr>
          <p:cNvPicPr>
            <a:picLocks noChangeAspect="1"/>
          </p:cNvPicPr>
          <p:nvPr/>
        </p:nvPicPr>
        <p:blipFill>
          <a:blip r:embed="rId6"/>
          <a:stretch>
            <a:fillRect/>
          </a:stretch>
        </p:blipFill>
        <p:spPr>
          <a:xfrm>
            <a:off x="2427480" y="2551501"/>
            <a:ext cx="2520000" cy="1769074"/>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548113"/>
            <a:ext cx="5868000" cy="360000"/>
          </a:xfrm>
        </p:spPr>
        <p:txBody>
          <a:bodyPr>
            <a:noAutofit/>
          </a:bodyPr>
          <a:lstStyle/>
          <a:p>
            <a:pPr>
              <a:lnSpc>
                <a:spcPct val="50000"/>
              </a:lnSpc>
            </a:pPr>
            <a:r>
              <a:rPr lang="ja-JP" altLang="en-US" dirty="0"/>
              <a:t>キーボードの配列の切り替え方</a:t>
            </a:r>
            <a:endParaRPr lang="en-US" altLang="ja-JP" dirty="0"/>
          </a:p>
          <a:p>
            <a:pPr>
              <a:lnSpc>
                <a:spcPct val="50000"/>
              </a:lnSpc>
            </a:pPr>
            <a:r>
              <a:rPr lang="ja-JP" altLang="en-US" sz="1600" dirty="0"/>
              <a:t>日本語かなキーボードの場合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2686372" y="2149895"/>
            <a:ext cx="1980000" cy="338554"/>
          </a:xfrm>
          <a:prstGeom prst="rect">
            <a:avLst/>
          </a:prstGeom>
          <a:no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キー配列</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1" name="グループ化 40">
            <a:extLst>
              <a:ext uri="{FF2B5EF4-FFF2-40B4-BE49-F238E27FC236}">
                <a16:creationId xmlns:a16="http://schemas.microsoft.com/office/drawing/2014/main" id="{45818754-40EF-4012-05F0-C10C4ECE3A5F}"/>
              </a:ext>
            </a:extLst>
          </p:cNvPr>
          <p:cNvGrpSpPr/>
          <p:nvPr/>
        </p:nvGrpSpPr>
        <p:grpSpPr>
          <a:xfrm>
            <a:off x="6731912" y="2878413"/>
            <a:ext cx="1829590" cy="521146"/>
            <a:chOff x="6731912" y="2878413"/>
            <a:chExt cx="1829590" cy="521146"/>
          </a:xfrm>
        </p:grpSpPr>
        <p:pic>
          <p:nvPicPr>
            <p:cNvPr id="33" name="図 32" descr="キーボード が含まれている画像&#10;&#10;自動的に生成された説明">
              <a:extLst>
                <a:ext uri="{FF2B5EF4-FFF2-40B4-BE49-F238E27FC236}">
                  <a16:creationId xmlns:a16="http://schemas.microsoft.com/office/drawing/2014/main" id="{7BF7EB51-9364-D1BB-5011-9D743F4B71B8}"/>
                </a:ext>
              </a:extLst>
            </p:cNvPr>
            <p:cNvPicPr>
              <a:picLocks noChangeAspect="1"/>
            </p:cNvPicPr>
            <p:nvPr/>
          </p:nvPicPr>
          <p:blipFill rotWithShape="1">
            <a:blip r:embed="rId9"/>
            <a:srcRect t="83985"/>
            <a:stretch/>
          </p:blipFill>
          <p:spPr>
            <a:xfrm>
              <a:off x="6731912" y="2878413"/>
              <a:ext cx="1829590" cy="521146"/>
            </a:xfrm>
            <a:prstGeom prst="rect">
              <a:avLst/>
            </a:prstGeom>
          </p:spPr>
        </p:pic>
        <p:sp>
          <p:nvSpPr>
            <p:cNvPr id="61" name="正方形/長方形 60"/>
            <p:cNvSpPr/>
            <p:nvPr/>
          </p:nvSpPr>
          <p:spPr>
            <a:xfrm>
              <a:off x="7101450" y="3145264"/>
              <a:ext cx="363688" cy="2380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791640" y="443711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250336" y="214084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267553" y="4461511"/>
            <a:ext cx="1800000" cy="338554"/>
          </a:xfrm>
          <a:prstGeom prst="rect">
            <a:avLst/>
          </a:prstGeom>
          <a:solidFill>
            <a:schemeClr val="bg1"/>
          </a:solidFill>
        </p:spPr>
        <p:txBody>
          <a:bodyPr wrap="square" rtlCol="0">
            <a:spAutoFit/>
          </a:bodyPr>
          <a:lstStyle/>
          <a:p>
            <a:r>
              <a:rPr lang="ja-JP" altLang="en-US" sz="1600" b="1" dirty="0">
                <a:latin typeface="Meiryo" charset="-128"/>
                <a:ea typeface="Meiryo" charset="-128"/>
                <a:cs typeface="Meiryo" charset="-128"/>
              </a:rPr>
              <a:t>英語配列</a:t>
            </a:r>
          </a:p>
        </p:txBody>
      </p:sp>
      <p:sp>
        <p:nvSpPr>
          <p:cNvPr id="2" name="タイトル 1"/>
          <p:cNvSpPr>
            <a:spLocks noGrp="1"/>
          </p:cNvSpPr>
          <p:nvPr>
            <p:ph type="ctrTitle"/>
          </p:nvPr>
        </p:nvSpPr>
        <p:spPr/>
        <p:txBody>
          <a:bodyPr vert="horz">
            <a:normAutofit fontScale="90000"/>
          </a:bodyPr>
          <a:lstStyle/>
          <a:p>
            <a:r>
              <a:rPr lang="ja-JP" altLang="en-US" dirty="0"/>
              <a:t>キーボードの切り替え</a:t>
            </a:r>
            <a:endParaRPr kumimoji="1" lang="ja-JP" altLang="en-US" dirty="0"/>
          </a:p>
        </p:txBody>
      </p:sp>
      <p:sp>
        <p:nvSpPr>
          <p:cNvPr id="59" name="テキスト ボックス 58">
            <a:extLst>
              <a:ext uri="{FF2B5EF4-FFF2-40B4-BE49-F238E27FC236}">
                <a16:creationId xmlns:a16="http://schemas.microsoft.com/office/drawing/2014/main" id="{6A013054-7987-46D2-89A9-B09248912486}"/>
              </a:ext>
            </a:extLst>
          </p:cNvPr>
          <p:cNvSpPr txBox="1"/>
          <p:nvPr/>
        </p:nvSpPr>
        <p:spPr>
          <a:xfrm>
            <a:off x="4762670" y="4449395"/>
            <a:ext cx="1980000" cy="338554"/>
          </a:xfrm>
          <a:prstGeom prst="rect">
            <a:avLst/>
          </a:prstGeom>
          <a:solidFill>
            <a:schemeClr val="bg1"/>
          </a:solidFill>
        </p:spPr>
        <p:txBody>
          <a:bodyPr wrap="square" rtlCol="0">
            <a:spAutoFit/>
          </a:bodyPr>
          <a:lstStyle/>
          <a:p>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キー配列</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6A013054-7987-46D2-89A9-B09248912486}"/>
              </a:ext>
            </a:extLst>
          </p:cNvPr>
          <p:cNvSpPr txBox="1"/>
          <p:nvPr/>
        </p:nvSpPr>
        <p:spPr>
          <a:xfrm>
            <a:off x="4326634" y="4440349"/>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cxnSp>
        <p:nvCxnSpPr>
          <p:cNvPr id="70" name="直線コネクタ 69"/>
          <p:cNvCxnSpPr/>
          <p:nvPr/>
        </p:nvCxnSpPr>
        <p:spPr>
          <a:xfrm>
            <a:off x="6382738"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4399864" y="5710673"/>
            <a:ext cx="362806" cy="258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6A013054-7987-46D2-89A9-B09248912486}"/>
              </a:ext>
            </a:extLst>
          </p:cNvPr>
          <p:cNvSpPr txBox="1"/>
          <p:nvPr/>
        </p:nvSpPr>
        <p:spPr>
          <a:xfrm>
            <a:off x="6948264" y="4170566"/>
            <a:ext cx="2016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例：</a:t>
            </a:r>
            <a:r>
              <a:rPr lang="en-US" altLang="ja-JP" sz="1600" b="1" dirty="0">
                <a:latin typeface="メイリオ" panose="020B0604030504040204" pitchFamily="50" charset="-128"/>
                <a:ea typeface="メイリオ" panose="020B0604030504040204" pitchFamily="50" charset="-128"/>
              </a:rPr>
              <a:t>｢K｣</a:t>
            </a:r>
            <a:r>
              <a:rPr lang="ja-JP" altLang="en-US" sz="1600" b="1" dirty="0">
                <a:latin typeface="メイリオ" panose="020B0604030504040204" pitchFamily="50" charset="-128"/>
                <a:ea typeface="メイリオ" panose="020B0604030504040204" pitchFamily="50" charset="-128"/>
              </a:rPr>
              <a:t>と入力</a:t>
            </a:r>
            <a:endParaRPr lang="en-US" altLang="ja-JP" sz="1600" b="1" dirty="0">
              <a:latin typeface="メイリオ" panose="020B0604030504040204" pitchFamily="50" charset="-128"/>
              <a:ea typeface="メイリオ" panose="020B0604030504040204" pitchFamily="50" charset="-128"/>
            </a:endParaRPr>
          </a:p>
        </p:txBody>
      </p:sp>
      <p:grpSp>
        <p:nvGrpSpPr>
          <p:cNvPr id="42" name="グループ化 41">
            <a:extLst>
              <a:ext uri="{FF2B5EF4-FFF2-40B4-BE49-F238E27FC236}">
                <a16:creationId xmlns:a16="http://schemas.microsoft.com/office/drawing/2014/main" id="{FD39D01C-06D0-F5B7-40F3-A8135B3EEE2C}"/>
              </a:ext>
            </a:extLst>
          </p:cNvPr>
          <p:cNvGrpSpPr/>
          <p:nvPr/>
        </p:nvGrpSpPr>
        <p:grpSpPr>
          <a:xfrm>
            <a:off x="6718280" y="5410249"/>
            <a:ext cx="1800000" cy="509657"/>
            <a:chOff x="6761501" y="5610917"/>
            <a:chExt cx="1800000" cy="509657"/>
          </a:xfrm>
        </p:grpSpPr>
        <p:pic>
          <p:nvPicPr>
            <p:cNvPr id="31" name="図 30" descr="キーボードの英語キー配列の画像">
              <a:extLst>
                <a:ext uri="{FF2B5EF4-FFF2-40B4-BE49-F238E27FC236}">
                  <a16:creationId xmlns:a16="http://schemas.microsoft.com/office/drawing/2014/main" id="{1CFD96D5-8C0D-E9E4-0C3E-673B6E9DD624}"/>
                </a:ext>
              </a:extLst>
            </p:cNvPr>
            <p:cNvPicPr>
              <a:picLocks noChangeAspect="1"/>
            </p:cNvPicPr>
            <p:nvPr/>
          </p:nvPicPr>
          <p:blipFill rotWithShape="1">
            <a:blip r:embed="rId5"/>
            <a:srcRect t="59193"/>
            <a:stretch/>
          </p:blipFill>
          <p:spPr>
            <a:xfrm>
              <a:off x="6761501" y="5610917"/>
              <a:ext cx="1800000" cy="509657"/>
            </a:xfrm>
            <a:prstGeom prst="rect">
              <a:avLst/>
            </a:prstGeom>
            <a:ln w="9525">
              <a:solidFill>
                <a:schemeClr val="tx1">
                  <a:lumMod val="50000"/>
                  <a:lumOff val="50000"/>
                </a:schemeClr>
              </a:solidFill>
            </a:ln>
          </p:spPr>
        </p:pic>
        <p:sp>
          <p:nvSpPr>
            <p:cNvPr id="80" name="正方形/長方形 79"/>
            <p:cNvSpPr/>
            <p:nvPr/>
          </p:nvSpPr>
          <p:spPr>
            <a:xfrm>
              <a:off x="7123574" y="5868114"/>
              <a:ext cx="360000" cy="2381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 name="直線矢印コネクタ 7"/>
          <p:cNvCxnSpPr/>
          <p:nvPr/>
        </p:nvCxnSpPr>
        <p:spPr>
          <a:xfrm>
            <a:off x="2863241" y="5610917"/>
            <a:ext cx="144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977320" y="5710673"/>
            <a:ext cx="354319" cy="255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2444936" y="3629843"/>
            <a:ext cx="4708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38EBA8C6-C211-41CB-BC2D-5EBB70F6C1C0}"/>
              </a:ext>
            </a:extLst>
          </p:cNvPr>
          <p:cNvSpPr txBox="1"/>
          <p:nvPr/>
        </p:nvSpPr>
        <p:spPr>
          <a:xfrm>
            <a:off x="804486" y="2710473"/>
            <a:ext cx="1415772" cy="584775"/>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ローマ字等の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キーボードへ</a:t>
            </a:r>
          </a:p>
        </p:txBody>
      </p:sp>
      <p:sp>
        <p:nvSpPr>
          <p:cNvPr id="129" name="楕円 40">
            <a:extLst>
              <a:ext uri="{FF2B5EF4-FFF2-40B4-BE49-F238E27FC236}">
                <a16:creationId xmlns:a16="http://schemas.microsoft.com/office/drawing/2014/main" id="{FB2E9D85-B58A-4C17-9938-560792404100}"/>
              </a:ext>
            </a:extLst>
          </p:cNvPr>
          <p:cNvSpPr/>
          <p:nvPr/>
        </p:nvSpPr>
        <p:spPr>
          <a:xfrm>
            <a:off x="2360221" y="3961212"/>
            <a:ext cx="360000" cy="36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カギ線コネクタ 20"/>
          <p:cNvCxnSpPr>
            <a:cxnSpLocks/>
            <a:stCxn id="128" idx="2"/>
          </p:cNvCxnSpPr>
          <p:nvPr/>
        </p:nvCxnSpPr>
        <p:spPr>
          <a:xfrm rot="16200000" flipH="1">
            <a:off x="1504795" y="3302825"/>
            <a:ext cx="847350" cy="832196"/>
          </a:xfrm>
          <a:prstGeom prst="bentConnector3">
            <a:avLst>
              <a:gd name="adj1" fmla="val 9950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6A013054-7987-46D2-89A9-B09248912486}"/>
              </a:ext>
            </a:extLst>
          </p:cNvPr>
          <p:cNvSpPr txBox="1"/>
          <p:nvPr/>
        </p:nvSpPr>
        <p:spPr>
          <a:xfrm>
            <a:off x="769470" y="2360624"/>
            <a:ext cx="540000" cy="510909"/>
          </a:xfrm>
          <a:prstGeom prst="rect">
            <a:avLst/>
          </a:prstGeom>
          <a:noFill/>
        </p:spPr>
        <p:txBody>
          <a:bodyPr wrap="square" rtlCol="0">
            <a:spAutoFit/>
          </a:bodyPr>
          <a:lstStyle/>
          <a:p>
            <a:pPr>
              <a:lnSpc>
                <a:spcPct val="80000"/>
              </a:lnSpc>
            </a:pPr>
            <a:r>
              <a:rPr lang="ja-JP" altLang="en-US" sz="3200" b="1">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pic>
        <p:nvPicPr>
          <p:cNvPr id="26" name="図 25">
            <a:extLst>
              <a:ext uri="{FF2B5EF4-FFF2-40B4-BE49-F238E27FC236}">
                <a16:creationId xmlns:a16="http://schemas.microsoft.com/office/drawing/2014/main" id="{D102B700-8A04-DAB6-44A0-9BD011516E8B}"/>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2801160" y="3742968"/>
            <a:ext cx="473301" cy="540000"/>
          </a:xfrm>
          <a:prstGeom prst="rect">
            <a:avLst/>
          </a:prstGeom>
        </p:spPr>
      </p:pic>
      <p:pic>
        <p:nvPicPr>
          <p:cNvPr id="27" name="図 26">
            <a:extLst>
              <a:ext uri="{FF2B5EF4-FFF2-40B4-BE49-F238E27FC236}">
                <a16:creationId xmlns:a16="http://schemas.microsoft.com/office/drawing/2014/main" id="{8575E486-6977-97FF-1310-E127269F64F0}"/>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242168" y="5804337"/>
            <a:ext cx="473301" cy="540000"/>
          </a:xfrm>
          <a:prstGeom prst="rect">
            <a:avLst/>
          </a:prstGeom>
        </p:spPr>
      </p:pic>
      <p:pic>
        <p:nvPicPr>
          <p:cNvPr id="28" name="図 27">
            <a:extLst>
              <a:ext uri="{FF2B5EF4-FFF2-40B4-BE49-F238E27FC236}">
                <a16:creationId xmlns:a16="http://schemas.microsoft.com/office/drawing/2014/main" id="{5ABAF5CB-9CB9-E970-9E9E-4408AAB50F29}"/>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4668650" y="5756400"/>
            <a:ext cx="473301" cy="540000"/>
          </a:xfrm>
          <a:prstGeom prst="rect">
            <a:avLst/>
          </a:prstGeom>
        </p:spPr>
      </p:pic>
      <p:sp>
        <p:nvSpPr>
          <p:cNvPr id="34" name="テキスト ボックス 33">
            <a:extLst>
              <a:ext uri="{FF2B5EF4-FFF2-40B4-BE49-F238E27FC236}">
                <a16:creationId xmlns:a16="http://schemas.microsoft.com/office/drawing/2014/main" id="{E8CA3AAF-6864-CFD1-A769-59AD11CEB91C}"/>
              </a:ext>
            </a:extLst>
          </p:cNvPr>
          <p:cNvSpPr txBox="1"/>
          <p:nvPr/>
        </p:nvSpPr>
        <p:spPr>
          <a:xfrm>
            <a:off x="6614140" y="1371334"/>
            <a:ext cx="2289959" cy="369332"/>
          </a:xfrm>
          <a:prstGeom prst="rect">
            <a:avLst/>
          </a:prstGeom>
          <a:noFill/>
        </p:spPr>
        <p:txBody>
          <a:bodyPr wrap="square" rtlCol="0">
            <a:spAutoFit/>
          </a:bodyPr>
          <a:lstStyle/>
          <a:p>
            <a:r>
              <a:rPr lang="ja-JP" altLang="en-US" b="1" dirty="0">
                <a:solidFill>
                  <a:srgbClr val="009650"/>
                </a:solidFill>
                <a:latin typeface="メイリオ" panose="020B0604030504040204" pitchFamily="50" charset="-128"/>
                <a:ea typeface="メイリオ" panose="020B0604030504040204" pitchFamily="50" charset="-128"/>
              </a:rPr>
              <a:t>小文字の入力方法</a:t>
            </a:r>
          </a:p>
        </p:txBody>
      </p:sp>
      <p:sp>
        <p:nvSpPr>
          <p:cNvPr id="35" name="テキスト ボックス 34">
            <a:extLst>
              <a:ext uri="{FF2B5EF4-FFF2-40B4-BE49-F238E27FC236}">
                <a16:creationId xmlns:a16="http://schemas.microsoft.com/office/drawing/2014/main" id="{DDE404EA-4A5E-64D3-3006-F26A990260D2}"/>
              </a:ext>
            </a:extLst>
          </p:cNvPr>
          <p:cNvSpPr txBox="1"/>
          <p:nvPr/>
        </p:nvSpPr>
        <p:spPr>
          <a:xfrm>
            <a:off x="6525891" y="3776808"/>
            <a:ext cx="2289959" cy="369332"/>
          </a:xfrm>
          <a:prstGeom prst="rect">
            <a:avLst/>
          </a:prstGeom>
          <a:noFill/>
        </p:spPr>
        <p:txBody>
          <a:bodyPr wrap="square" rtlCol="0">
            <a:spAutoFit/>
          </a:bodyPr>
          <a:lstStyle/>
          <a:p>
            <a:r>
              <a:rPr lang="ja-JP" altLang="en-US" b="1" dirty="0">
                <a:solidFill>
                  <a:srgbClr val="009650"/>
                </a:solidFill>
                <a:latin typeface="メイリオ" panose="020B0604030504040204" pitchFamily="50" charset="-128"/>
                <a:ea typeface="メイリオ" panose="020B0604030504040204" pitchFamily="50" charset="-128"/>
              </a:rPr>
              <a:t>英大文字の入力方法</a:t>
            </a:r>
          </a:p>
        </p:txBody>
      </p:sp>
      <p:sp>
        <p:nvSpPr>
          <p:cNvPr id="37" name="テキスト ボックス 36">
            <a:extLst>
              <a:ext uri="{FF2B5EF4-FFF2-40B4-BE49-F238E27FC236}">
                <a16:creationId xmlns:a16="http://schemas.microsoft.com/office/drawing/2014/main" id="{1A529397-B8CE-019B-DC48-C1679CBD9BE0}"/>
              </a:ext>
            </a:extLst>
          </p:cNvPr>
          <p:cNvSpPr txBox="1"/>
          <p:nvPr/>
        </p:nvSpPr>
        <p:spPr>
          <a:xfrm>
            <a:off x="6516216" y="4603273"/>
            <a:ext cx="2289959" cy="73866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k</a:t>
            </a:r>
            <a:r>
              <a:rPr lang="ja-JP" altLang="en-US" sz="1400" b="1" dirty="0">
                <a:latin typeface="メイリオ" panose="020B0604030504040204" pitchFamily="50" charset="-128"/>
                <a:ea typeface="メイリオ" panose="020B0604030504040204" pitchFamily="50" charset="-128"/>
              </a:rPr>
              <a:t>」と入力後に</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下記赤枠内を押すと</a:t>
            </a:r>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｢K｣</a:t>
            </a:r>
            <a:r>
              <a:rPr lang="ja-JP" altLang="en-US" sz="1400" b="1" dirty="0">
                <a:latin typeface="メイリオ" panose="020B0604030504040204" pitchFamily="50" charset="-128"/>
                <a:ea typeface="メイリオ" panose="020B0604030504040204" pitchFamily="50" charset="-128"/>
              </a:rPr>
              <a:t>と大文字になります</a:t>
            </a:r>
          </a:p>
        </p:txBody>
      </p:sp>
      <p:sp>
        <p:nvSpPr>
          <p:cNvPr id="40" name="テキスト ボックス 39">
            <a:extLst>
              <a:ext uri="{FF2B5EF4-FFF2-40B4-BE49-F238E27FC236}">
                <a16:creationId xmlns:a16="http://schemas.microsoft.com/office/drawing/2014/main" id="{BC1E7726-3781-F69E-FF26-2704687636C6}"/>
              </a:ext>
            </a:extLst>
          </p:cNvPr>
          <p:cNvSpPr txBox="1"/>
          <p:nvPr/>
        </p:nvSpPr>
        <p:spPr>
          <a:xfrm>
            <a:off x="6920238" y="1805463"/>
            <a:ext cx="198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例：</a:t>
            </a:r>
            <a:r>
              <a:rPr lang="en-US" altLang="ja-JP" sz="1600" b="1" spc="300" dirty="0">
                <a:latin typeface="メイリオ" panose="020B0604030504040204" pitchFamily="50" charset="-128"/>
                <a:ea typeface="メイリオ" panose="020B0604030504040204" pitchFamily="50" charset="-128"/>
              </a:rPr>
              <a:t>｢</a:t>
            </a:r>
            <a:r>
              <a:rPr lang="ja-JP" altLang="en-US" sz="1600" b="1" spc="300" dirty="0">
                <a:latin typeface="メイリオ" panose="020B0604030504040204" pitchFamily="50" charset="-128"/>
                <a:ea typeface="メイリオ" panose="020B0604030504040204" pitchFamily="50" charset="-128"/>
              </a:rPr>
              <a:t>や</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と入力</a:t>
            </a:r>
            <a:endParaRPr lang="en-US" altLang="ja-JP" sz="1600" b="1" dirty="0">
              <a:latin typeface="メイリオ" panose="020B0604030504040204" pitchFamily="50" charset="-128"/>
              <a:ea typeface="メイリオ" panose="020B0604030504040204" pitchFamily="50" charset="-128"/>
            </a:endParaRPr>
          </a:p>
        </p:txBody>
      </p:sp>
      <p:cxnSp>
        <p:nvCxnSpPr>
          <p:cNvPr id="43" name="直線コネクタ 42">
            <a:extLst>
              <a:ext uri="{FF2B5EF4-FFF2-40B4-BE49-F238E27FC236}">
                <a16:creationId xmlns:a16="http://schemas.microsoft.com/office/drawing/2014/main" id="{6AC998F3-87B1-F7AA-831D-E2820F3CABAF}"/>
              </a:ext>
            </a:extLst>
          </p:cNvPr>
          <p:cNvCxnSpPr>
            <a:cxnSpLocks/>
          </p:cNvCxnSpPr>
          <p:nvPr/>
        </p:nvCxnSpPr>
        <p:spPr>
          <a:xfrm flipH="1">
            <a:off x="6382738" y="3558467"/>
            <a:ext cx="2492720" cy="0"/>
          </a:xfrm>
          <a:prstGeom prst="line">
            <a:avLst/>
          </a:prstGeom>
          <a:ln w="15875">
            <a:solidFill>
              <a:srgbClr val="009650"/>
            </a:solidFill>
            <a:prstDash val="sysDot"/>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50BA449C-DBBC-45C5-8B66-3F5A95DA3B23}"/>
              </a:ext>
            </a:extLst>
          </p:cNvPr>
          <p:cNvSpPr txBox="1"/>
          <p:nvPr/>
        </p:nvSpPr>
        <p:spPr>
          <a:xfrm>
            <a:off x="6423987" y="1805463"/>
            <a:ext cx="540000" cy="353943"/>
          </a:xfrm>
          <a:prstGeom prst="rect">
            <a:avLst/>
          </a:prstGeom>
          <a:noFill/>
        </p:spPr>
        <p:txBody>
          <a:bodyPr wrap="square" rtlCol="0">
            <a:spAutoFit/>
          </a:bodyPr>
          <a:lstStyle/>
          <a:p>
            <a:pPr>
              <a:lnSpc>
                <a:spcPct val="80000"/>
              </a:lnSpc>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sp>
        <p:nvSpPr>
          <p:cNvPr id="5" name="テキスト ボックス 4">
            <a:extLst>
              <a:ext uri="{FF2B5EF4-FFF2-40B4-BE49-F238E27FC236}">
                <a16:creationId xmlns:a16="http://schemas.microsoft.com/office/drawing/2014/main" id="{52EC957F-DCEA-2E08-3114-7CB35B872633}"/>
              </a:ext>
            </a:extLst>
          </p:cNvPr>
          <p:cNvSpPr txBox="1"/>
          <p:nvPr/>
        </p:nvSpPr>
        <p:spPr>
          <a:xfrm>
            <a:off x="6480272" y="4187508"/>
            <a:ext cx="540000" cy="353943"/>
          </a:xfrm>
          <a:prstGeom prst="rect">
            <a:avLst/>
          </a:prstGeom>
          <a:noFill/>
        </p:spPr>
        <p:txBody>
          <a:bodyPr wrap="square" rtlCol="0">
            <a:spAutoFit/>
          </a:bodyPr>
          <a:lstStyle/>
          <a:p>
            <a:pPr>
              <a:lnSpc>
                <a:spcPct val="80000"/>
              </a:lnSpc>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363943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自動的に生成された説明">
            <a:extLst>
              <a:ext uri="{FF2B5EF4-FFF2-40B4-BE49-F238E27FC236}">
                <a16:creationId xmlns:a16="http://schemas.microsoft.com/office/drawing/2014/main" id="{B63C1388-E701-8695-3F1C-1F93B9C33AFE}"/>
              </a:ext>
            </a:extLst>
          </p:cNvPr>
          <p:cNvPicPr>
            <a:picLocks noChangeAspect="1"/>
          </p:cNvPicPr>
          <p:nvPr/>
        </p:nvPicPr>
        <p:blipFill rotWithShape="1">
          <a:blip r:embed="rId4"/>
          <a:srcRect t="54148"/>
          <a:stretch/>
        </p:blipFill>
        <p:spPr>
          <a:xfrm>
            <a:off x="3884992" y="2446289"/>
            <a:ext cx="1835562" cy="1496998"/>
          </a:xfrm>
          <a:prstGeom prst="rect">
            <a:avLst/>
          </a:prstGeom>
        </p:spPr>
      </p:pic>
      <p:pic>
        <p:nvPicPr>
          <p:cNvPr id="6" name="図 5" descr="グラフィカル ユーザー インターフェイス, テキスト, アプリケーション, チャットまたはテキスト メッセージ, メール&#10;&#10;自動的に生成された説明">
            <a:extLst>
              <a:ext uri="{FF2B5EF4-FFF2-40B4-BE49-F238E27FC236}">
                <a16:creationId xmlns:a16="http://schemas.microsoft.com/office/drawing/2014/main" id="{B03195CA-7697-0427-55BA-069D1E799A72}"/>
              </a:ext>
            </a:extLst>
          </p:cNvPr>
          <p:cNvPicPr>
            <a:picLocks noChangeAspect="1"/>
          </p:cNvPicPr>
          <p:nvPr/>
        </p:nvPicPr>
        <p:blipFill rotWithShape="1">
          <a:blip r:embed="rId5"/>
          <a:srcRect t="66589"/>
          <a:stretch/>
        </p:blipFill>
        <p:spPr>
          <a:xfrm>
            <a:off x="3832708" y="4908352"/>
            <a:ext cx="1858617" cy="1104526"/>
          </a:xfrm>
          <a:prstGeom prst="rect">
            <a:avLst/>
          </a:prstGeom>
        </p:spPr>
      </p:pic>
      <p:pic>
        <p:nvPicPr>
          <p:cNvPr id="39" name="図 38" descr="日本語ローマ字入力キーボードの画像">
            <a:extLst>
              <a:ext uri="{FF2B5EF4-FFF2-40B4-BE49-F238E27FC236}">
                <a16:creationId xmlns:a16="http://schemas.microsoft.com/office/drawing/2014/main" id="{50E0EFED-EDBC-42AA-807D-E48A0045D70C}"/>
              </a:ext>
            </a:extLst>
          </p:cNvPr>
          <p:cNvPicPr>
            <a:picLocks noChangeAspect="1"/>
          </p:cNvPicPr>
          <p:nvPr/>
        </p:nvPicPr>
        <p:blipFill rotWithShape="1">
          <a:blip r:embed="rId6"/>
          <a:srcRect t="25297"/>
          <a:stretch/>
        </p:blipFill>
        <p:spPr>
          <a:xfrm>
            <a:off x="1061800" y="4942916"/>
            <a:ext cx="1820906" cy="1104526"/>
          </a:xfrm>
          <a:prstGeom prst="rect">
            <a:avLst/>
          </a:prstGeom>
          <a:ln w="9525">
            <a:noFill/>
          </a:ln>
        </p:spPr>
      </p:pic>
      <p:pic>
        <p:nvPicPr>
          <p:cNvPr id="40" name="図 39" descr="日本語ローマ字入力キーボードの大文字切り替えのキーの画像">
            <a:extLst>
              <a:ext uri="{FF2B5EF4-FFF2-40B4-BE49-F238E27FC236}">
                <a16:creationId xmlns:a16="http://schemas.microsoft.com/office/drawing/2014/main" id="{3E48D361-3856-40E0-8059-0168CEC63066}"/>
              </a:ext>
            </a:extLst>
          </p:cNvPr>
          <p:cNvPicPr>
            <a:picLocks noChangeAspect="1"/>
          </p:cNvPicPr>
          <p:nvPr/>
        </p:nvPicPr>
        <p:blipFill>
          <a:blip r:embed="rId7"/>
          <a:stretch>
            <a:fillRect/>
          </a:stretch>
        </p:blipFill>
        <p:spPr>
          <a:xfrm>
            <a:off x="6568411" y="2534705"/>
            <a:ext cx="1800000" cy="502941"/>
          </a:xfrm>
          <a:prstGeom prst="rect">
            <a:avLst/>
          </a:prstGeom>
          <a:ln w="9525">
            <a:solidFill>
              <a:schemeClr val="tx1">
                <a:lumMod val="50000"/>
                <a:lumOff val="50000"/>
              </a:schemeClr>
            </a:solidFill>
          </a:ln>
        </p:spPr>
      </p:pic>
      <p:pic>
        <p:nvPicPr>
          <p:cNvPr id="41" name="図 40" descr="キーボードの選択画面の画像">
            <a:extLst>
              <a:ext uri="{FF2B5EF4-FFF2-40B4-BE49-F238E27FC236}">
                <a16:creationId xmlns:a16="http://schemas.microsoft.com/office/drawing/2014/main" id="{3A6F3C48-3728-4B9F-9629-8E5079239352}"/>
              </a:ext>
            </a:extLst>
          </p:cNvPr>
          <p:cNvPicPr>
            <a:picLocks noChangeAspect="1"/>
          </p:cNvPicPr>
          <p:nvPr/>
        </p:nvPicPr>
        <p:blipFill>
          <a:blip r:embed="rId8"/>
          <a:stretch>
            <a:fillRect/>
          </a:stretch>
        </p:blipFill>
        <p:spPr>
          <a:xfrm>
            <a:off x="6489886" y="4720330"/>
            <a:ext cx="1080000" cy="1588990"/>
          </a:xfrm>
          <a:prstGeom prst="rect">
            <a:avLst/>
          </a:prstGeom>
          <a:ln w="9525">
            <a:solidFill>
              <a:schemeClr val="tx1">
                <a:lumMod val="50000"/>
                <a:lumOff val="50000"/>
              </a:schemeClr>
            </a:solidFill>
          </a:ln>
        </p:spPr>
      </p:pic>
      <p:pic>
        <p:nvPicPr>
          <p:cNvPr id="42" name="図 41" descr="日本語かなキーボードの画像">
            <a:extLst>
              <a:ext uri="{FF2B5EF4-FFF2-40B4-BE49-F238E27FC236}">
                <a16:creationId xmlns:a16="http://schemas.microsoft.com/office/drawing/2014/main" id="{FD47BF33-63E3-4674-BCFC-C3528BD1500D}"/>
              </a:ext>
            </a:extLst>
          </p:cNvPr>
          <p:cNvPicPr>
            <a:picLocks noChangeAspect="1"/>
          </p:cNvPicPr>
          <p:nvPr/>
        </p:nvPicPr>
        <p:blipFill rotWithShape="1">
          <a:blip r:embed="rId9"/>
          <a:srcRect t="15744"/>
          <a:stretch/>
        </p:blipFill>
        <p:spPr>
          <a:xfrm>
            <a:off x="1131318" y="2631340"/>
            <a:ext cx="1800000" cy="1196873"/>
          </a:xfrm>
          <a:prstGeom prst="rect">
            <a:avLst/>
          </a:prstGeom>
          <a:ln w="9525">
            <a:solidFill>
              <a:schemeClr val="tx1">
                <a:lumMod val="50000"/>
                <a:lumOff val="50000"/>
              </a:schemeClr>
            </a:solidFill>
          </a:ln>
        </p:spPr>
      </p:pic>
      <p:sp>
        <p:nvSpPr>
          <p:cNvPr id="71" name="テキスト ボックス 70">
            <a:extLst>
              <a:ext uri="{FF2B5EF4-FFF2-40B4-BE49-F238E27FC236}">
                <a16:creationId xmlns:a16="http://schemas.microsoft.com/office/drawing/2014/main" id="{6A013054-7987-46D2-89A9-B09248912486}"/>
              </a:ext>
            </a:extLst>
          </p:cNvPr>
          <p:cNvSpPr txBox="1"/>
          <p:nvPr/>
        </p:nvSpPr>
        <p:spPr>
          <a:xfrm>
            <a:off x="6498444" y="1771734"/>
            <a:ext cx="2428072" cy="73866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赤枠内　  を押してから英字を入力すると</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大文字になります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231509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0" imgW="554" imgH="551" progId="TCLayout.ActiveDocument.1">
                  <p:embed/>
                </p:oleObj>
              </mc:Choice>
              <mc:Fallback>
                <p:oleObj name="think-cell スライド" r:id="rId10"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4"/>
            <a:ext cx="5868000" cy="360000"/>
          </a:xfrm>
        </p:spPr>
        <p:txBody>
          <a:bodyPr>
            <a:noAutofit/>
          </a:bodyPr>
          <a:lstStyle/>
          <a:p>
            <a:pPr>
              <a:lnSpc>
                <a:spcPct val="50000"/>
              </a:lnSpc>
            </a:pPr>
            <a:r>
              <a:rPr lang="ja-JP" altLang="en-US" dirty="0"/>
              <a:t>キーボードの切り替え</a:t>
            </a:r>
            <a:endParaRPr lang="en-US" altLang="ja-JP" dirty="0"/>
          </a:p>
          <a:p>
            <a:pPr>
              <a:lnSpc>
                <a:spcPct val="50000"/>
              </a:lnSpc>
            </a:pPr>
            <a:r>
              <a:rPr lang="ja-JP" altLang="en-US" sz="1500" dirty="0">
                <a:latin typeface="+mn-ea"/>
              </a:rPr>
              <a:t>設定によって表示される順番、キーボードは異なります。</a:t>
            </a:r>
            <a:endParaRPr lang="en-US" altLang="ja-JP" sz="1500" dirty="0">
              <a:latin typeface="+mn-ea"/>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1047237" y="2101770"/>
            <a:ext cx="2268000" cy="584775"/>
          </a:xfrm>
          <a:prstGeom prst="rect">
            <a:avLst/>
          </a:prstGeom>
          <a:noFill/>
        </p:spPr>
        <p:txBody>
          <a:bodyPr wrap="square" rtlCol="0">
            <a:spAutoFit/>
          </a:bodyPr>
          <a:lstStyle/>
          <a:p>
            <a:r>
              <a:rPr lang="ja-JP" altLang="en-US" sz="1600" b="1">
                <a:latin typeface="メイリオ" panose="020B0604030504040204" pitchFamily="50" charset="-128"/>
                <a:ea typeface="メイリオ" panose="020B0604030504040204" pitchFamily="50" charset="-128"/>
              </a:rPr>
              <a:t>日本語かなキーボード</a:t>
            </a:r>
            <a:endParaRPr lang="ja-JP" altLang="en-US" sz="1600" b="1"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6568411" y="2547427"/>
            <a:ext cx="235838" cy="2142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615846" y="4320194"/>
            <a:ext cx="540000" cy="42223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611201" y="2092724"/>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051882" y="4332946"/>
            <a:ext cx="1800000" cy="279796"/>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日本語ローマ字</a:t>
            </a:r>
          </a:p>
        </p:txBody>
      </p:sp>
      <p:sp>
        <p:nvSpPr>
          <p:cNvPr id="2" name="タイトル 1"/>
          <p:cNvSpPr>
            <a:spLocks noGrp="1"/>
          </p:cNvSpPr>
          <p:nvPr>
            <p:ph type="ctrTitle"/>
          </p:nvPr>
        </p:nvSpPr>
        <p:spPr/>
        <p:txBody>
          <a:bodyPr vert="horz">
            <a:normAutofit fontScale="90000"/>
          </a:bodyPr>
          <a:lstStyle/>
          <a:p>
            <a:r>
              <a:rPr lang="ja-JP" altLang="en-US" dirty="0"/>
              <a:t>キーボードの切り替え</a:t>
            </a:r>
            <a:endParaRPr kumimoji="1" lang="ja-JP" altLang="en-US" dirty="0"/>
          </a:p>
        </p:txBody>
      </p:sp>
      <p:sp>
        <p:nvSpPr>
          <p:cNvPr id="59" name="テキスト ボックス 58">
            <a:extLst>
              <a:ext uri="{FF2B5EF4-FFF2-40B4-BE49-F238E27FC236}">
                <a16:creationId xmlns:a16="http://schemas.microsoft.com/office/drawing/2014/main" id="{6A013054-7987-46D2-89A9-B09248912486}"/>
              </a:ext>
            </a:extLst>
          </p:cNvPr>
          <p:cNvSpPr txBox="1"/>
          <p:nvPr/>
        </p:nvSpPr>
        <p:spPr>
          <a:xfrm>
            <a:off x="3770943" y="4332946"/>
            <a:ext cx="1980000" cy="279796"/>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English[Japan]</a:t>
            </a:r>
            <a:endParaRPr lang="ja-JP" altLang="en-US" sz="1600" b="1" dirty="0">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6A013054-7987-46D2-89A9-B09248912486}"/>
              </a:ext>
            </a:extLst>
          </p:cNvPr>
          <p:cNvSpPr txBox="1"/>
          <p:nvPr/>
        </p:nvSpPr>
        <p:spPr>
          <a:xfrm>
            <a:off x="3334909" y="4322755"/>
            <a:ext cx="540000" cy="42223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cxnSp>
        <p:nvCxnSpPr>
          <p:cNvPr id="70" name="直線コネクタ 69"/>
          <p:cNvCxnSpPr/>
          <p:nvPr/>
        </p:nvCxnSpPr>
        <p:spPr>
          <a:xfrm>
            <a:off x="6373594"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4056596" y="5774922"/>
            <a:ext cx="245682" cy="2286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a:extLst>
              <a:ext uri="{FF2B5EF4-FFF2-40B4-BE49-F238E27FC236}">
                <a16:creationId xmlns:a16="http://schemas.microsoft.com/office/drawing/2014/main" id="{6A013054-7987-46D2-89A9-B09248912486}"/>
              </a:ext>
            </a:extLst>
          </p:cNvPr>
          <p:cNvSpPr txBox="1"/>
          <p:nvPr/>
        </p:nvSpPr>
        <p:spPr>
          <a:xfrm>
            <a:off x="6490679" y="3684927"/>
            <a:ext cx="2520000"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赤枠内　  を長押しすると</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選択画面が表示されるので</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変更したいキーボードを</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押します</a:t>
            </a:r>
            <a:endParaRPr lang="en-US" altLang="ja-JP" sz="1400" b="1" dirty="0">
              <a:latin typeface="メイリオ" panose="020B0604030504040204" pitchFamily="50" charset="-128"/>
              <a:ea typeface="メイリオ" panose="020B0604030504040204" pitchFamily="50" charset="-128"/>
            </a:endParaRPr>
          </a:p>
        </p:txBody>
      </p:sp>
      <p:cxnSp>
        <p:nvCxnSpPr>
          <p:cNvPr id="8" name="直線矢印コネクタ 7"/>
          <p:cNvCxnSpPr/>
          <p:nvPr/>
        </p:nvCxnSpPr>
        <p:spPr>
          <a:xfrm>
            <a:off x="3059832" y="5445224"/>
            <a:ext cx="72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1283481" y="5808267"/>
            <a:ext cx="222652" cy="2322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A013054-7987-46D2-89A9-B09248912486}"/>
              </a:ext>
            </a:extLst>
          </p:cNvPr>
          <p:cNvSpPr txBox="1"/>
          <p:nvPr/>
        </p:nvSpPr>
        <p:spPr>
          <a:xfrm>
            <a:off x="3759960" y="2100165"/>
            <a:ext cx="1980000" cy="338554"/>
          </a:xfrm>
          <a:prstGeom prst="rect">
            <a:avLst/>
          </a:prstGeom>
          <a:noFill/>
        </p:spPr>
        <p:txBody>
          <a:bodyPr wrap="square" rtlCol="0">
            <a:spAutoFit/>
          </a:bodyPr>
          <a:lstStyle/>
          <a:p>
            <a:r>
              <a:rPr lang="ja-JP" altLang="en-US" sz="1600" b="1">
                <a:latin typeface="メイリオ" panose="020B0604030504040204" pitchFamily="50" charset="-128"/>
                <a:ea typeface="メイリオ" panose="020B0604030504040204" pitchFamily="50" charset="-128"/>
              </a:rPr>
              <a:t>絵文字</a:t>
            </a:r>
            <a:endParaRPr lang="ja-JP" altLang="en-US"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3323926" y="2091119"/>
            <a:ext cx="540000" cy="510909"/>
          </a:xfrm>
          <a:prstGeom prst="rect">
            <a:avLst/>
          </a:prstGeom>
          <a:noFill/>
        </p:spPr>
        <p:txBody>
          <a:bodyPr wrap="square" rtlCol="0">
            <a:spAutoFit/>
          </a:bodyPr>
          <a:lstStyle/>
          <a:p>
            <a:pPr>
              <a:lnSpc>
                <a:spcPct val="80000"/>
              </a:lnSpc>
            </a:pPr>
            <a:r>
              <a:rPr lang="ja-JP" altLang="en-US" sz="3200" b="1">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6453036B-7491-4A60-B00C-1F5DCC0F5E01}"/>
              </a:ext>
            </a:extLst>
          </p:cNvPr>
          <p:cNvSpPr txBox="1"/>
          <p:nvPr/>
        </p:nvSpPr>
        <p:spPr>
          <a:xfrm>
            <a:off x="7550824" y="4683828"/>
            <a:ext cx="1416894" cy="830997"/>
          </a:xfrm>
          <a:prstGeom prst="rect">
            <a:avLst/>
          </a:prstGeom>
          <a:noFill/>
        </p:spPr>
        <p:txBody>
          <a:bodyPr wrap="square">
            <a:spAutoFit/>
          </a:bodyPr>
          <a:lstStyle/>
          <a:p>
            <a:r>
              <a:rPr lang="ja-JP" altLang="en-US" sz="1200" b="1" dirty="0">
                <a:solidFill>
                  <a:srgbClr val="009650"/>
                </a:solidFill>
                <a:latin typeface="メイリオ" panose="020B0604030504040204" pitchFamily="50" charset="-128"/>
                <a:ea typeface="メイリオ" panose="020B0604030504040204" pitchFamily="50" charset="-128"/>
              </a:rPr>
              <a:t>キーボードの</a:t>
            </a:r>
            <a:endParaRPr lang="en-US" altLang="ja-JP" sz="1200" b="1" dirty="0">
              <a:solidFill>
                <a:srgbClr val="009650"/>
              </a:solidFill>
              <a:latin typeface="メイリオ" panose="020B0604030504040204" pitchFamily="50" charset="-128"/>
              <a:ea typeface="メイリオ" panose="020B0604030504040204" pitchFamily="50" charset="-128"/>
            </a:endParaRPr>
          </a:p>
          <a:p>
            <a:r>
              <a:rPr lang="ja-JP" altLang="en-US" sz="1200" b="1" dirty="0">
                <a:solidFill>
                  <a:srgbClr val="009650"/>
                </a:solidFill>
                <a:latin typeface="メイリオ" panose="020B0604030504040204" pitchFamily="50" charset="-128"/>
                <a:ea typeface="メイリオ" panose="020B0604030504040204" pitchFamily="50" charset="-128"/>
              </a:rPr>
              <a:t>切り替えは</a:t>
            </a:r>
            <a:endParaRPr lang="en-US" altLang="ja-JP" sz="1200" b="1" dirty="0">
              <a:solidFill>
                <a:srgbClr val="009650"/>
              </a:solidFill>
              <a:latin typeface="メイリオ" panose="020B0604030504040204" pitchFamily="50" charset="-128"/>
              <a:ea typeface="メイリオ" panose="020B0604030504040204" pitchFamily="50" charset="-128"/>
            </a:endParaRPr>
          </a:p>
          <a:p>
            <a:r>
              <a:rPr lang="ja-JP" altLang="en-US" sz="1200" b="1" dirty="0">
                <a:solidFill>
                  <a:srgbClr val="009650"/>
                </a:solidFill>
                <a:latin typeface="メイリオ" panose="020B0604030504040204" pitchFamily="50" charset="-128"/>
                <a:ea typeface="メイリオ" panose="020B0604030504040204" pitchFamily="50" charset="-128"/>
              </a:rPr>
              <a:t>この順番で</a:t>
            </a:r>
            <a:endParaRPr lang="en-US" altLang="ja-JP" sz="1200" b="1" dirty="0">
              <a:solidFill>
                <a:srgbClr val="009650"/>
              </a:solidFill>
              <a:latin typeface="メイリオ" panose="020B0604030504040204" pitchFamily="50" charset="-128"/>
              <a:ea typeface="メイリオ" panose="020B0604030504040204" pitchFamily="50" charset="-128"/>
            </a:endParaRPr>
          </a:p>
          <a:p>
            <a:r>
              <a:rPr lang="ja-JP" altLang="en-US" sz="1200" b="1" dirty="0">
                <a:solidFill>
                  <a:srgbClr val="009650"/>
                </a:solidFill>
                <a:latin typeface="メイリオ" panose="020B0604030504040204" pitchFamily="50" charset="-128"/>
                <a:ea typeface="メイリオ" panose="020B0604030504040204" pitchFamily="50" charset="-128"/>
              </a:rPr>
              <a:t>切り替わります</a:t>
            </a:r>
          </a:p>
        </p:txBody>
      </p:sp>
      <p:sp>
        <p:nvSpPr>
          <p:cNvPr id="51" name="正方形/長方形 50"/>
          <p:cNvSpPr/>
          <p:nvPr/>
        </p:nvSpPr>
        <p:spPr>
          <a:xfrm>
            <a:off x="1139305" y="3537943"/>
            <a:ext cx="146518"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886173" y="3755240"/>
            <a:ext cx="260129" cy="1765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147563F-78B5-4EC5-B418-F5DA5ED36893}"/>
              </a:ext>
            </a:extLst>
          </p:cNvPr>
          <p:cNvSpPr txBox="1"/>
          <p:nvPr/>
        </p:nvSpPr>
        <p:spPr>
          <a:xfrm>
            <a:off x="855807" y="4665917"/>
            <a:ext cx="2031325" cy="276999"/>
          </a:xfrm>
          <a:prstGeom prst="rect">
            <a:avLst/>
          </a:prstGeom>
          <a:noFill/>
        </p:spPr>
        <p:txBody>
          <a:bodyPr wrap="none">
            <a:spAutoFit/>
          </a:bodyPr>
          <a:lstStyle/>
          <a:p>
            <a:r>
              <a:rPr lang="ja-JP" altLang="en-US" sz="1200" b="1" dirty="0">
                <a:solidFill>
                  <a:srgbClr val="009650"/>
                </a:solidFill>
                <a:latin typeface="メイリオ" panose="020B0604030504040204" pitchFamily="50" charset="-128"/>
                <a:ea typeface="メイリオ" panose="020B0604030504040204" pitchFamily="50" charset="-128"/>
              </a:rPr>
              <a:t>ローマ字入力のキーボード</a:t>
            </a:r>
          </a:p>
        </p:txBody>
      </p:sp>
      <p:sp>
        <p:nvSpPr>
          <p:cNvPr id="55" name="テキスト ボックス 54">
            <a:extLst>
              <a:ext uri="{FF2B5EF4-FFF2-40B4-BE49-F238E27FC236}">
                <a16:creationId xmlns:a16="http://schemas.microsoft.com/office/drawing/2014/main" id="{76DB5A14-9159-4CFB-AA85-B550EE215F47}"/>
              </a:ext>
            </a:extLst>
          </p:cNvPr>
          <p:cNvSpPr txBox="1"/>
          <p:nvPr/>
        </p:nvSpPr>
        <p:spPr>
          <a:xfrm>
            <a:off x="4305390" y="6031501"/>
            <a:ext cx="1261884" cy="276999"/>
          </a:xfrm>
          <a:prstGeom prst="rect">
            <a:avLst/>
          </a:prstGeom>
          <a:noFill/>
        </p:spPr>
        <p:txBody>
          <a:bodyPr wrap="none">
            <a:spAutoFit/>
          </a:bodyPr>
          <a:lstStyle/>
          <a:p>
            <a:r>
              <a:rPr lang="en-US" altLang="ja-JP" sz="1200" b="1" dirty="0">
                <a:solidFill>
                  <a:srgbClr val="009650"/>
                </a:solidFill>
                <a:latin typeface="メイリオ" panose="020B0604030504040204" pitchFamily="50" charset="-128"/>
                <a:ea typeface="メイリオ" panose="020B0604030504040204" pitchFamily="50" charset="-128"/>
              </a:rPr>
              <a:t>[space]</a:t>
            </a:r>
            <a:r>
              <a:rPr lang="ja-JP" altLang="en-US" sz="1200" b="1" dirty="0">
                <a:solidFill>
                  <a:srgbClr val="009650"/>
                </a:solidFill>
                <a:latin typeface="メイリオ" panose="020B0604030504040204" pitchFamily="50" charset="-128"/>
                <a:ea typeface="メイリオ" panose="020B0604030504040204" pitchFamily="50" charset="-128"/>
              </a:rPr>
              <a:t>と表示</a:t>
            </a:r>
          </a:p>
        </p:txBody>
      </p:sp>
      <p:cxnSp>
        <p:nvCxnSpPr>
          <p:cNvPr id="56" name="直線矢印コネクタ 55"/>
          <p:cNvCxnSpPr/>
          <p:nvPr/>
        </p:nvCxnSpPr>
        <p:spPr>
          <a:xfrm rot="16200000">
            <a:off x="4544952" y="4099192"/>
            <a:ext cx="43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rot="10800000">
            <a:off x="3059833" y="3074620"/>
            <a:ext cx="720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rot="5400000">
            <a:off x="1819647" y="4096480"/>
            <a:ext cx="43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図 10" descr="日本語ローマ字入力キーボードの大文字切り替えのキーの画像">
            <a:extLst>
              <a:ext uri="{FF2B5EF4-FFF2-40B4-BE49-F238E27FC236}">
                <a16:creationId xmlns:a16="http://schemas.microsoft.com/office/drawing/2014/main" id="{CC464AF7-CAD8-152F-CC28-913EFCF0638A}"/>
              </a:ext>
            </a:extLst>
          </p:cNvPr>
          <p:cNvPicPr>
            <a:picLocks noChangeAspect="1"/>
          </p:cNvPicPr>
          <p:nvPr/>
        </p:nvPicPr>
        <p:blipFill rotWithShape="1">
          <a:blip r:embed="rId7"/>
          <a:srcRect l="956" t="6446" r="88383" b="56245"/>
          <a:stretch/>
        </p:blipFill>
        <p:spPr>
          <a:xfrm>
            <a:off x="7147867" y="1772829"/>
            <a:ext cx="255423" cy="249752"/>
          </a:xfrm>
          <a:prstGeom prst="rect">
            <a:avLst/>
          </a:prstGeom>
          <a:ln w="9525">
            <a:noFill/>
          </a:ln>
        </p:spPr>
      </p:pic>
      <p:sp>
        <p:nvSpPr>
          <p:cNvPr id="12" name="テキスト ボックス 11">
            <a:extLst>
              <a:ext uri="{FF2B5EF4-FFF2-40B4-BE49-F238E27FC236}">
                <a16:creationId xmlns:a16="http://schemas.microsoft.com/office/drawing/2014/main" id="{C29934F3-7366-EB1C-3D64-3741596586BE}"/>
              </a:ext>
            </a:extLst>
          </p:cNvPr>
          <p:cNvSpPr txBox="1"/>
          <p:nvPr/>
        </p:nvSpPr>
        <p:spPr>
          <a:xfrm>
            <a:off x="3683295" y="4665917"/>
            <a:ext cx="1723549" cy="276999"/>
          </a:xfrm>
          <a:prstGeom prst="rect">
            <a:avLst/>
          </a:prstGeom>
          <a:noFill/>
        </p:spPr>
        <p:txBody>
          <a:bodyPr wrap="none">
            <a:spAutoFit/>
          </a:bodyPr>
          <a:lstStyle/>
          <a:p>
            <a:r>
              <a:rPr lang="ja-JP" altLang="en-US" sz="1200" b="1" dirty="0">
                <a:solidFill>
                  <a:srgbClr val="009650"/>
                </a:solidFill>
                <a:latin typeface="メイリオ" panose="020B0604030504040204" pitchFamily="50" charset="-128"/>
                <a:ea typeface="メイリオ" panose="020B0604030504040204" pitchFamily="50" charset="-128"/>
              </a:rPr>
              <a:t>英語入力のキーボード</a:t>
            </a:r>
          </a:p>
        </p:txBody>
      </p:sp>
      <p:sp>
        <p:nvSpPr>
          <p:cNvPr id="14" name="テキスト ボックス 13">
            <a:extLst>
              <a:ext uri="{FF2B5EF4-FFF2-40B4-BE49-F238E27FC236}">
                <a16:creationId xmlns:a16="http://schemas.microsoft.com/office/drawing/2014/main" id="{3A3F0E31-DDDF-E70E-F0A8-D10FA8AF3BE1}"/>
              </a:ext>
            </a:extLst>
          </p:cNvPr>
          <p:cNvSpPr txBox="1"/>
          <p:nvPr/>
        </p:nvSpPr>
        <p:spPr>
          <a:xfrm>
            <a:off x="1547632" y="6058866"/>
            <a:ext cx="1104790" cy="276999"/>
          </a:xfrm>
          <a:prstGeom prst="rect">
            <a:avLst/>
          </a:prstGeom>
          <a:noFill/>
        </p:spPr>
        <p:txBody>
          <a:bodyPr wrap="none">
            <a:spAutoFit/>
          </a:bodyPr>
          <a:lstStyle/>
          <a:p>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空白</a:t>
            </a:r>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と表示</a:t>
            </a:r>
          </a:p>
        </p:txBody>
      </p:sp>
      <p:sp>
        <p:nvSpPr>
          <p:cNvPr id="5" name="テキスト ボックス 4">
            <a:extLst>
              <a:ext uri="{FF2B5EF4-FFF2-40B4-BE49-F238E27FC236}">
                <a16:creationId xmlns:a16="http://schemas.microsoft.com/office/drawing/2014/main" id="{AE0955BC-A33D-ADEE-9A60-CDF80FE901C0}"/>
              </a:ext>
            </a:extLst>
          </p:cNvPr>
          <p:cNvSpPr txBox="1"/>
          <p:nvPr/>
        </p:nvSpPr>
        <p:spPr>
          <a:xfrm>
            <a:off x="6391799" y="3265565"/>
            <a:ext cx="2717761" cy="369332"/>
          </a:xfrm>
          <a:prstGeom prst="rect">
            <a:avLst/>
          </a:prstGeom>
          <a:noFill/>
        </p:spPr>
        <p:txBody>
          <a:bodyPr wrap="square" rtlCol="0">
            <a:spAutoFit/>
          </a:bodyPr>
          <a:lstStyle/>
          <a:p>
            <a:r>
              <a:rPr lang="ja-JP" altLang="en-US" b="1" dirty="0">
                <a:solidFill>
                  <a:srgbClr val="009650"/>
                </a:solidFill>
                <a:latin typeface="メイリオ" panose="020B0604030504040204" pitchFamily="50" charset="-128"/>
                <a:ea typeface="メイリオ" panose="020B0604030504040204" pitchFamily="50" charset="-128"/>
              </a:rPr>
              <a:t>キーボードの切り替え</a:t>
            </a:r>
          </a:p>
        </p:txBody>
      </p:sp>
      <p:sp>
        <p:nvSpPr>
          <p:cNvPr id="7" name="テキスト ボックス 6">
            <a:extLst>
              <a:ext uri="{FF2B5EF4-FFF2-40B4-BE49-F238E27FC236}">
                <a16:creationId xmlns:a16="http://schemas.microsoft.com/office/drawing/2014/main" id="{EB40054B-0177-DB8F-E6B7-3DE4A266F204}"/>
              </a:ext>
            </a:extLst>
          </p:cNvPr>
          <p:cNvSpPr txBox="1"/>
          <p:nvPr/>
        </p:nvSpPr>
        <p:spPr>
          <a:xfrm>
            <a:off x="6428881" y="1390249"/>
            <a:ext cx="2428072" cy="369332"/>
          </a:xfrm>
          <a:prstGeom prst="rect">
            <a:avLst/>
          </a:prstGeom>
          <a:noFill/>
        </p:spPr>
        <p:txBody>
          <a:bodyPr wrap="square" rtlCol="0">
            <a:spAutoFit/>
          </a:bodyPr>
          <a:lstStyle/>
          <a:p>
            <a:r>
              <a:rPr lang="ja-JP" altLang="en-US" b="1" dirty="0">
                <a:solidFill>
                  <a:srgbClr val="009650"/>
                </a:solidFill>
                <a:latin typeface="メイリオ" panose="020B0604030504040204" pitchFamily="50" charset="-128"/>
                <a:ea typeface="メイリオ" panose="020B0604030504040204" pitchFamily="50" charset="-128"/>
              </a:rPr>
              <a:t>英大文字の入力方法</a:t>
            </a:r>
          </a:p>
        </p:txBody>
      </p:sp>
      <p:pic>
        <p:nvPicPr>
          <p:cNvPr id="9" name="図 8" descr="日本語かなキーボードの画像">
            <a:extLst>
              <a:ext uri="{FF2B5EF4-FFF2-40B4-BE49-F238E27FC236}">
                <a16:creationId xmlns:a16="http://schemas.microsoft.com/office/drawing/2014/main" id="{C13507BB-F3F3-2CA8-8714-D355E8B0B47C}"/>
              </a:ext>
            </a:extLst>
          </p:cNvPr>
          <p:cNvPicPr>
            <a:picLocks noChangeAspect="1"/>
          </p:cNvPicPr>
          <p:nvPr/>
        </p:nvPicPr>
        <p:blipFill rotWithShape="1">
          <a:blip r:embed="rId9"/>
          <a:srcRect l="1051" t="84261" r="91793" b="5600"/>
          <a:stretch/>
        </p:blipFill>
        <p:spPr>
          <a:xfrm>
            <a:off x="7127886" y="3662709"/>
            <a:ext cx="251019" cy="259576"/>
          </a:xfrm>
          <a:prstGeom prst="rect">
            <a:avLst/>
          </a:prstGeom>
          <a:ln w="9525">
            <a:noFill/>
          </a:ln>
        </p:spPr>
      </p:pic>
      <p:pic>
        <p:nvPicPr>
          <p:cNvPr id="17" name="図 16" descr="グラフィカル ユーザー インターフェイス, テキスト, アプリケーション, チャットまたはテキスト メッセージ, メール&#10;&#10;自動的に生成された説明">
            <a:extLst>
              <a:ext uri="{FF2B5EF4-FFF2-40B4-BE49-F238E27FC236}">
                <a16:creationId xmlns:a16="http://schemas.microsoft.com/office/drawing/2014/main" id="{E779CBEE-C13E-805A-8B1D-8721942EFBFE}"/>
              </a:ext>
            </a:extLst>
          </p:cNvPr>
          <p:cNvPicPr>
            <a:picLocks noChangeAspect="1"/>
          </p:cNvPicPr>
          <p:nvPr/>
        </p:nvPicPr>
        <p:blipFill rotWithShape="1">
          <a:blip r:embed="rId5"/>
          <a:srcRect l="371" t="92086" r="75801"/>
          <a:stretch/>
        </p:blipFill>
        <p:spPr>
          <a:xfrm>
            <a:off x="6489886" y="6096400"/>
            <a:ext cx="359060" cy="212099"/>
          </a:xfrm>
          <a:prstGeom prst="rect">
            <a:avLst/>
          </a:prstGeom>
        </p:spPr>
      </p:pic>
      <p:sp>
        <p:nvSpPr>
          <p:cNvPr id="18" name="正方形/長方形 17">
            <a:extLst>
              <a:ext uri="{FF2B5EF4-FFF2-40B4-BE49-F238E27FC236}">
                <a16:creationId xmlns:a16="http://schemas.microsoft.com/office/drawing/2014/main" id="{E83AE33F-3BE7-DE07-7189-105CCD8A3345}"/>
              </a:ext>
            </a:extLst>
          </p:cNvPr>
          <p:cNvSpPr/>
          <p:nvPr/>
        </p:nvSpPr>
        <p:spPr>
          <a:xfrm>
            <a:off x="6670679" y="6108010"/>
            <a:ext cx="190455" cy="200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D6EA3E48-702E-5F0A-C018-353C83D5DCEA}"/>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264124" y="3712926"/>
            <a:ext cx="347780" cy="396790"/>
          </a:xfrm>
          <a:prstGeom prst="rect">
            <a:avLst/>
          </a:prstGeom>
        </p:spPr>
      </p:pic>
      <p:pic>
        <p:nvPicPr>
          <p:cNvPr id="22" name="図 21">
            <a:extLst>
              <a:ext uri="{FF2B5EF4-FFF2-40B4-BE49-F238E27FC236}">
                <a16:creationId xmlns:a16="http://schemas.microsoft.com/office/drawing/2014/main" id="{5CF7CAD2-CBF4-370C-05ED-138718C40CDC}"/>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887755">
            <a:off x="1030131" y="5923105"/>
            <a:ext cx="347780" cy="396790"/>
          </a:xfrm>
          <a:prstGeom prst="rect">
            <a:avLst/>
          </a:prstGeom>
        </p:spPr>
      </p:pic>
      <p:pic>
        <p:nvPicPr>
          <p:cNvPr id="23" name="図 22">
            <a:extLst>
              <a:ext uri="{FF2B5EF4-FFF2-40B4-BE49-F238E27FC236}">
                <a16:creationId xmlns:a16="http://schemas.microsoft.com/office/drawing/2014/main" id="{BBE66FA9-6925-9E24-1200-6DBD57223E84}"/>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887755">
            <a:off x="3879123" y="5882727"/>
            <a:ext cx="347780" cy="396790"/>
          </a:xfrm>
          <a:prstGeom prst="rect">
            <a:avLst/>
          </a:prstGeom>
        </p:spPr>
      </p:pic>
      <p:pic>
        <p:nvPicPr>
          <p:cNvPr id="24" name="図 23">
            <a:extLst>
              <a:ext uri="{FF2B5EF4-FFF2-40B4-BE49-F238E27FC236}">
                <a16:creationId xmlns:a16="http://schemas.microsoft.com/office/drawing/2014/main" id="{C40FB274-2BA7-6EC3-DA3E-1C0EC102A00C}"/>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4061676" y="3817206"/>
            <a:ext cx="347780" cy="396790"/>
          </a:xfrm>
          <a:prstGeom prst="rect">
            <a:avLst/>
          </a:prstGeom>
        </p:spPr>
      </p:pic>
      <p:cxnSp>
        <p:nvCxnSpPr>
          <p:cNvPr id="25" name="直線コネクタ 24">
            <a:extLst>
              <a:ext uri="{FF2B5EF4-FFF2-40B4-BE49-F238E27FC236}">
                <a16:creationId xmlns:a16="http://schemas.microsoft.com/office/drawing/2014/main" id="{6583D4D1-740D-BB5B-6790-23963BC49E5D}"/>
              </a:ext>
            </a:extLst>
          </p:cNvPr>
          <p:cNvCxnSpPr>
            <a:cxnSpLocks/>
          </p:cNvCxnSpPr>
          <p:nvPr/>
        </p:nvCxnSpPr>
        <p:spPr>
          <a:xfrm flipH="1">
            <a:off x="6382738" y="3212976"/>
            <a:ext cx="2492720" cy="0"/>
          </a:xfrm>
          <a:prstGeom prst="line">
            <a:avLst/>
          </a:prstGeom>
          <a:ln w="15875">
            <a:solidFill>
              <a:srgbClr val="0096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42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メールの使い方</a:t>
            </a:r>
          </a:p>
        </p:txBody>
      </p:sp>
      <p:pic>
        <p:nvPicPr>
          <p:cNvPr id="5" name="Picture 2" descr="手紙を運ぶ鳥のイラスト">
            <a:extLst>
              <a:ext uri="{FF2B5EF4-FFF2-40B4-BE49-F238E27FC236}">
                <a16:creationId xmlns:a16="http://schemas.microsoft.com/office/drawing/2014/main" id="{31B8CBFE-49D2-4984-B36D-35CF13B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2" y="414908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207278"/>
            <a:ext cx="3996607" cy="861774"/>
          </a:xfrm>
        </p:spPr>
        <p:txBody>
          <a:bodyPr wrap="none">
            <a:spAutoFit/>
          </a:bodyPr>
          <a:lstStyle/>
          <a:p>
            <a:pPr>
              <a:lnSpc>
                <a:spcPct val="100000"/>
              </a:lnSpc>
            </a:pPr>
            <a:r>
              <a:rPr kumimoji="0" lang="ja-JP" altLang="en-US" sz="1800" kern="0" dirty="0"/>
              <a:t>メールの使い方</a:t>
            </a:r>
            <a:br>
              <a:rPr kumimoji="0" lang="ja-JP" altLang="en-US" sz="1800" kern="0" dirty="0"/>
            </a:br>
            <a:r>
              <a:rPr lang="en-US" altLang="ja-JP" dirty="0"/>
              <a:t>iCloud</a:t>
            </a:r>
            <a:r>
              <a:rPr lang="ja-JP" altLang="en-US" dirty="0"/>
              <a:t>メール</a:t>
            </a:r>
            <a:r>
              <a:rPr kumimoji="0" lang="ja-JP" altLang="en-US" kern="0" dirty="0"/>
              <a:t>の特徴</a:t>
            </a:r>
          </a:p>
        </p:txBody>
      </p:sp>
      <p:sp>
        <p:nvSpPr>
          <p:cNvPr id="3" name="サブタイトル 2"/>
          <p:cNvSpPr>
            <a:spLocks noGrp="1"/>
          </p:cNvSpPr>
          <p:nvPr>
            <p:ph type="subTitle" idx="1"/>
          </p:nvPr>
        </p:nvSpPr>
        <p:spPr>
          <a:xfrm>
            <a:off x="1771210" y="1457054"/>
            <a:ext cx="7200000" cy="5400000"/>
          </a:xfrm>
          <a:ln>
            <a:noFill/>
          </a:ln>
        </p:spPr>
        <p:txBody>
          <a:bodyPr numCol="1">
            <a:noAutofit/>
          </a:bodyPr>
          <a:lstStyle/>
          <a:p>
            <a:pPr>
              <a:lnSpc>
                <a:spcPct val="100000"/>
              </a:lnSpc>
            </a:pPr>
            <a:r>
              <a:rPr lang="ja-JP" altLang="en-US" sz="1800" dirty="0"/>
              <a:t>メールには、インターネットを供給している会社や​携帯会社が提供するサービスの契約者向けに提供している</a:t>
            </a:r>
            <a:r>
              <a:rPr lang="en-US" altLang="ja-JP" sz="1800" dirty="0"/>
              <a:t>E</a:t>
            </a:r>
            <a:r>
              <a:rPr lang="ja-JP" altLang="en-US" sz="1800" dirty="0"/>
              <a:t>メールサービスと、</a:t>
            </a:r>
            <a:endParaRPr lang="en-US" altLang="ja-JP" sz="1800" dirty="0"/>
          </a:p>
          <a:p>
            <a:pPr>
              <a:lnSpc>
                <a:spcPct val="100000"/>
              </a:lnSpc>
            </a:pPr>
            <a:r>
              <a:rPr lang="en-US" altLang="ja-JP" sz="1800" dirty="0"/>
              <a:t>Gmail</a:t>
            </a:r>
            <a:r>
              <a:rPr lang="ja-JP" altLang="en-US" sz="1800" dirty="0"/>
              <a:t>（ジーメール）をはじめとする、​登録すれば誰でも利用できる</a:t>
            </a:r>
            <a:r>
              <a:rPr lang="en-US" altLang="ja-JP" sz="1800" dirty="0"/>
              <a:t>E</a:t>
            </a:r>
            <a:r>
              <a:rPr lang="ja-JP" altLang="en-US" sz="1800" dirty="0"/>
              <a:t>メールサービス（</a:t>
            </a:r>
            <a:r>
              <a:rPr lang="en-US" altLang="ja-JP" sz="1800" dirty="0"/>
              <a:t>Web</a:t>
            </a:r>
            <a:r>
              <a:rPr lang="ja-JP" altLang="en-US" sz="1800" dirty="0"/>
              <a:t>メール）等が有ります。</a:t>
            </a:r>
            <a:endParaRPr lang="en-US" altLang="ja-JP" sz="1800" dirty="0"/>
          </a:p>
          <a:p>
            <a:pPr>
              <a:lnSpc>
                <a:spcPct val="100000"/>
              </a:lnSpc>
            </a:pPr>
            <a:r>
              <a:rPr lang="en-US" altLang="ja-JP" sz="1800" dirty="0"/>
              <a:t>※</a:t>
            </a:r>
            <a:r>
              <a:rPr lang="ja-JP" altLang="en-US" sz="1800" dirty="0"/>
              <a:t>その他のメールサービスを利用することも可能です。</a:t>
            </a:r>
          </a:p>
          <a:p>
            <a:pPr>
              <a:lnSpc>
                <a:spcPct val="75000"/>
              </a:lnSpc>
            </a:pPr>
            <a:endParaRPr lang="en-US" altLang="ja-JP" sz="1800" dirty="0"/>
          </a:p>
          <a:p>
            <a:pPr>
              <a:lnSpc>
                <a:spcPct val="75000"/>
              </a:lnSpc>
            </a:pPr>
            <a:endParaRPr lang="en-US" altLang="ja-JP" sz="1800" dirty="0">
              <a:latin typeface="メイリオ" panose="020B0604030504040204" pitchFamily="50" charset="-128"/>
              <a:ea typeface="メイリオ" panose="020B0604030504040204" pitchFamily="50" charset="-128"/>
            </a:endParaRPr>
          </a:p>
          <a:p>
            <a:pPr>
              <a:lnSpc>
                <a:spcPct val="75000"/>
              </a:lnSpc>
            </a:pP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Apple</a:t>
            </a:r>
            <a:r>
              <a:rPr lang="ja-JP" altLang="en-US" sz="1800" dirty="0">
                <a:latin typeface="メイリオ" panose="020B0604030504040204" pitchFamily="50" charset="-128"/>
                <a:ea typeface="メイリオ" panose="020B0604030504040204" pitchFamily="50" charset="-128"/>
              </a:rPr>
              <a:t>社の製品を持っていれば誰でも無料で使用できる</a:t>
            </a:r>
            <a:endParaRPr lang="en-US" altLang="ja-JP" sz="1800" dirty="0">
              <a:latin typeface="メイリオ" panose="020B0604030504040204" pitchFamily="50" charset="-128"/>
              <a:ea typeface="メイリオ" panose="020B0604030504040204" pitchFamily="50" charset="-128"/>
            </a:endParaRPr>
          </a:p>
          <a:p>
            <a:pPr>
              <a:lnSpc>
                <a:spcPct val="75000"/>
              </a:lnSpc>
            </a:pPr>
            <a:r>
              <a:rPr lang="ja-JP" altLang="en-US"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AppleID</a:t>
            </a:r>
            <a:r>
              <a:rPr lang="ja-JP" altLang="en-US" sz="1800" dirty="0">
                <a:latin typeface="メイリオ" panose="020B0604030504040204" pitchFamily="50" charset="-128"/>
                <a:ea typeface="メイリオ" panose="020B0604030504040204" pitchFamily="50" charset="-128"/>
              </a:rPr>
              <a:t>」が必要</a:t>
            </a:r>
            <a:endParaRPr lang="en-US" altLang="ja-JP" sz="1800" dirty="0">
              <a:latin typeface="メイリオ" panose="020B0604030504040204" pitchFamily="50" charset="-128"/>
              <a:ea typeface="メイリオ" panose="020B0604030504040204" pitchFamily="50" charset="-128"/>
            </a:endParaRPr>
          </a:p>
          <a:p>
            <a:pPr>
              <a:lnSpc>
                <a:spcPct val="75000"/>
              </a:lnSpc>
            </a:pPr>
            <a:endParaRPr lang="en-US" altLang="ja-JP" sz="1800" dirty="0">
              <a:latin typeface="メイリオ" panose="020B0604030504040204" pitchFamily="50" charset="-128"/>
              <a:ea typeface="メイリオ" panose="020B0604030504040204" pitchFamily="50"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7" name="四角形: 角を丸くする 2">
            <a:extLst>
              <a:ext uri="{FF2B5EF4-FFF2-40B4-BE49-F238E27FC236}">
                <a16:creationId xmlns:a16="http://schemas.microsoft.com/office/drawing/2014/main" id="{CBB95D74-A2C1-4D90-BD74-8773D9C8FE12}"/>
              </a:ext>
            </a:extLst>
          </p:cNvPr>
          <p:cNvSpPr/>
          <p:nvPr/>
        </p:nvSpPr>
        <p:spPr>
          <a:xfrm>
            <a:off x="1873636" y="3353841"/>
            <a:ext cx="3456000" cy="536799"/>
          </a:xfrm>
          <a:prstGeom prst="round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A459DD2-A459-41D6-AB04-06C4F6D0FB15}"/>
              </a:ext>
            </a:extLst>
          </p:cNvPr>
          <p:cNvSpPr txBox="1">
            <a:spLocks noChangeAspect="1"/>
          </p:cNvSpPr>
          <p:nvPr/>
        </p:nvSpPr>
        <p:spPr>
          <a:xfrm flipH="1">
            <a:off x="1909261" y="3469242"/>
            <a:ext cx="4051846" cy="369332"/>
          </a:xfrm>
          <a:prstGeom prst="rect">
            <a:avLst/>
          </a:prstGeom>
          <a:noFill/>
        </p:spPr>
        <p:txBody>
          <a:bodyPr wrap="square" rtlCol="0">
            <a:spAutoFit/>
          </a:bodyPr>
          <a:lstStyle/>
          <a:p>
            <a:r>
              <a:rPr lang="en-US" altLang="ja-JP" b="1" dirty="0">
                <a:solidFill>
                  <a:schemeClr val="bg1"/>
                </a:solidFill>
                <a:latin typeface="メイリオ" panose="020B0604030504040204" pitchFamily="50" charset="-128"/>
                <a:ea typeface="メイリオ" panose="020B0604030504040204" pitchFamily="50" charset="-128"/>
              </a:rPr>
              <a:t>iCloud</a:t>
            </a:r>
            <a:r>
              <a:rPr lang="ja-JP" altLang="en-US" b="1" dirty="0">
                <a:solidFill>
                  <a:schemeClr val="bg1"/>
                </a:solidFill>
                <a:latin typeface="メイリオ" panose="020B0604030504040204" pitchFamily="50" charset="-128"/>
                <a:ea typeface="メイリオ" panose="020B0604030504040204" pitchFamily="50" charset="-128"/>
              </a:rPr>
              <a:t>メールの特徴</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178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9C03708-7174-CC10-842B-478426EA5D01}"/>
              </a:ext>
            </a:extLst>
          </p:cNvPr>
          <p:cNvPicPr>
            <a:picLocks noChangeAspect="1"/>
          </p:cNvPicPr>
          <p:nvPr/>
        </p:nvPicPr>
        <p:blipFill>
          <a:blip r:embed="rId4"/>
          <a:stretch>
            <a:fillRect/>
          </a:stretch>
        </p:blipFill>
        <p:spPr>
          <a:xfrm>
            <a:off x="5721882" y="3027152"/>
            <a:ext cx="1603387" cy="2834886"/>
          </a:xfrm>
          <a:prstGeom prst="rect">
            <a:avLst/>
          </a:prstGeom>
        </p:spPr>
      </p:pic>
      <p:grpSp>
        <p:nvGrpSpPr>
          <p:cNvPr id="10" name="グループ化 9">
            <a:extLst>
              <a:ext uri="{FF2B5EF4-FFF2-40B4-BE49-F238E27FC236}">
                <a16:creationId xmlns:a16="http://schemas.microsoft.com/office/drawing/2014/main" id="{A6C7579E-AAAC-C7B3-3058-88D2EB544249}"/>
              </a:ext>
            </a:extLst>
          </p:cNvPr>
          <p:cNvGrpSpPr/>
          <p:nvPr/>
        </p:nvGrpSpPr>
        <p:grpSpPr>
          <a:xfrm>
            <a:off x="683568" y="2823457"/>
            <a:ext cx="1629837" cy="3284500"/>
            <a:chOff x="963093" y="2708920"/>
            <a:chExt cx="1683367" cy="3456000"/>
          </a:xfrm>
        </p:grpSpPr>
        <p:grpSp>
          <p:nvGrpSpPr>
            <p:cNvPr id="11" name="グループ化 10">
              <a:extLst>
                <a:ext uri="{FF2B5EF4-FFF2-40B4-BE49-F238E27FC236}">
                  <a16:creationId xmlns:a16="http://schemas.microsoft.com/office/drawing/2014/main" id="{C5C60ECB-9786-7584-C1D5-CC2318846C92}"/>
                </a:ext>
              </a:extLst>
            </p:cNvPr>
            <p:cNvGrpSpPr/>
            <p:nvPr/>
          </p:nvGrpSpPr>
          <p:grpSpPr>
            <a:xfrm>
              <a:off x="963093" y="2708920"/>
              <a:ext cx="1683367" cy="3456000"/>
              <a:chOff x="1108042" y="2746115"/>
              <a:chExt cx="1971823" cy="3943644"/>
            </a:xfrm>
          </p:grpSpPr>
          <p:pic>
            <p:nvPicPr>
              <p:cNvPr id="16" name="図 15">
                <a:extLst>
                  <a:ext uri="{FF2B5EF4-FFF2-40B4-BE49-F238E27FC236}">
                    <a16:creationId xmlns:a16="http://schemas.microsoft.com/office/drawing/2014/main" id="{304579B2-5DFA-BBDA-7A3D-9375E85D1740}"/>
                  </a:ext>
                </a:extLst>
              </p:cNvPr>
              <p:cNvPicPr>
                <a:picLocks noChangeAspect="1"/>
              </p:cNvPicPr>
              <p:nvPr/>
            </p:nvPicPr>
            <p:blipFill>
              <a:blip r:embed="rId5"/>
              <a:stretch>
                <a:fillRect/>
              </a:stretch>
            </p:blipFill>
            <p:spPr>
              <a:xfrm>
                <a:off x="1108042" y="2746115"/>
                <a:ext cx="1971823" cy="3943644"/>
              </a:xfrm>
              <a:prstGeom prst="rect">
                <a:avLst/>
              </a:prstGeom>
            </p:spPr>
          </p:pic>
          <p:sp>
            <p:nvSpPr>
              <p:cNvPr id="17" name="正方形/長方形 16">
                <a:extLst>
                  <a:ext uri="{FF2B5EF4-FFF2-40B4-BE49-F238E27FC236}">
                    <a16:creationId xmlns:a16="http://schemas.microsoft.com/office/drawing/2014/main" id="{98E7B995-F144-3A44-C365-4F1C8650B1FB}"/>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12" name="グループ化 11">
              <a:extLst>
                <a:ext uri="{FF2B5EF4-FFF2-40B4-BE49-F238E27FC236}">
                  <a16:creationId xmlns:a16="http://schemas.microsoft.com/office/drawing/2014/main" id="{0C073D32-5EEC-612A-D00A-834BD777D29B}"/>
                </a:ext>
              </a:extLst>
            </p:cNvPr>
            <p:cNvGrpSpPr/>
            <p:nvPr/>
          </p:nvGrpSpPr>
          <p:grpSpPr>
            <a:xfrm>
              <a:off x="1049783" y="3081990"/>
              <a:ext cx="1486945" cy="2671098"/>
              <a:chOff x="1049783" y="3081990"/>
              <a:chExt cx="1486945" cy="2671098"/>
            </a:xfrm>
          </p:grpSpPr>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53E51AFD-AA56-BCD1-6B1B-27A4F888181F}"/>
                  </a:ext>
                </a:extLst>
              </p:cNvPr>
              <p:cNvPicPr>
                <a:picLocks noChangeAspect="1"/>
              </p:cNvPicPr>
              <p:nvPr/>
            </p:nvPicPr>
            <p:blipFill>
              <a:blip r:embed="rId6"/>
              <a:stretch>
                <a:fillRect/>
              </a:stretch>
            </p:blipFill>
            <p:spPr>
              <a:xfrm>
                <a:off x="1049783" y="3081990"/>
                <a:ext cx="1486945" cy="2671098"/>
              </a:xfrm>
              <a:prstGeom prst="rect">
                <a:avLst/>
              </a:prstGeom>
            </p:spPr>
          </p:pic>
          <p:pic>
            <p:nvPicPr>
              <p:cNvPr id="14" name="図 13">
                <a:extLst>
                  <a:ext uri="{FF2B5EF4-FFF2-40B4-BE49-F238E27FC236}">
                    <a16:creationId xmlns:a16="http://schemas.microsoft.com/office/drawing/2014/main" id="{5A2D54AD-89F2-F398-4A78-5DFA9AE9BB20}"/>
                  </a:ext>
                </a:extLst>
              </p:cNvPr>
              <p:cNvPicPr>
                <a:picLocks noChangeAspect="1"/>
              </p:cNvPicPr>
              <p:nvPr/>
            </p:nvPicPr>
            <p:blipFill>
              <a:blip r:embed="rId7"/>
              <a:stretch>
                <a:fillRect/>
              </a:stretch>
            </p:blipFill>
            <p:spPr>
              <a:xfrm>
                <a:off x="1151909" y="3095450"/>
                <a:ext cx="141356" cy="54658"/>
              </a:xfrm>
              <a:prstGeom prst="rect">
                <a:avLst/>
              </a:prstGeom>
            </p:spPr>
          </p:pic>
        </p:gr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0172"/>
            <a:ext cx="8384676" cy="360000"/>
          </a:xfrm>
        </p:spPr>
        <p:txBody>
          <a:bodyPr>
            <a:noAutofit/>
          </a:bodyPr>
          <a:lstStyle/>
          <a:p>
            <a:r>
              <a:rPr lang="ja-JP" altLang="en-US" dirty="0"/>
              <a:t>新しいメールの作り方</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64" name="正方形/長方形 63"/>
          <p:cNvSpPr>
            <a:spLocks noChangeAspect="1"/>
          </p:cNvSpPr>
          <p:nvPr/>
        </p:nvSpPr>
        <p:spPr>
          <a:xfrm>
            <a:off x="843643" y="3118442"/>
            <a:ext cx="432000" cy="43200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221878" y="2001817"/>
            <a:ext cx="2880000" cy="830997"/>
          </a:xfrm>
          <a:prstGeom prst="rect">
            <a:avLst/>
          </a:prstGeom>
          <a:noFill/>
        </p:spPr>
        <p:txBody>
          <a:bodyPr wrap="square" rtlCol="0">
            <a:spAutoFit/>
          </a:bodyPr>
          <a:lstStyle/>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新しいメールを作成</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するには</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新規作成</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p>
          <a:p>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アイコン　　を押します</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240127" y="1957360"/>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2626911" y="1955023"/>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673983" y="2066918"/>
            <a:ext cx="2520000" cy="541687"/>
          </a:xfrm>
          <a:prstGeom prst="rect">
            <a:avLst/>
          </a:prstGeom>
          <a:noFill/>
        </p:spPr>
        <p:txBody>
          <a:bodyPr wrap="square" rtlCol="0">
            <a:spAutoFit/>
          </a:bodyPr>
          <a:lstStyle/>
          <a:p>
            <a:pPr>
              <a:lnSpc>
                <a:spcPct val="90000"/>
              </a:lnSpc>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メール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アイコン</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90000"/>
              </a:lnSpc>
            </a:pP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押</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します</a:t>
            </a: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657012" y="19583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88" name="正方形/長方形 87"/>
          <p:cNvSpPr/>
          <p:nvPr/>
        </p:nvSpPr>
        <p:spPr>
          <a:xfrm>
            <a:off x="5721882" y="3710692"/>
            <a:ext cx="1240417"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6058862" y="2052080"/>
            <a:ext cx="2880000" cy="338554"/>
          </a:xfrm>
          <a:prstGeom prst="rect">
            <a:avLst/>
          </a:prstGeom>
          <a:noFill/>
        </p:spPr>
        <p:txBody>
          <a:bodyPr wrap="square" rtlCol="0">
            <a:spAutoFit/>
          </a:bodyPr>
          <a:lstStyle/>
          <a:p>
            <a:pPr marL="39370"/>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dirty="0">
                <a:latin typeface="メイリオ" panose="020B0604030504040204" pitchFamily="50" charset="-128"/>
                <a:ea typeface="メイリオ" panose="020B0604030504040204" pitchFamily="50" charset="-128"/>
                <a:cs typeface="IPAexGothic"/>
              </a:rPr>
              <a:t>宛先</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を入力</a:t>
            </a:r>
            <a:endParaRPr lang="en-US" altLang="ja-JP" sz="1600" b="1" dirty="0">
              <a:latin typeface="メイリオ" panose="020B0604030504040204" pitchFamily="50" charset="-128"/>
              <a:ea typeface="メイリオ" panose="020B0604030504040204" pitchFamily="50" charset="-128"/>
              <a:cs typeface="IPAexGothic"/>
            </a:endParaRPr>
          </a:p>
        </p:txBody>
      </p:sp>
      <p:grpSp>
        <p:nvGrpSpPr>
          <p:cNvPr id="33" name="グループ化 32">
            <a:extLst>
              <a:ext uri="{FF2B5EF4-FFF2-40B4-BE49-F238E27FC236}">
                <a16:creationId xmlns:a16="http://schemas.microsoft.com/office/drawing/2014/main" id="{A6D7F05F-9B7B-1685-3A77-097D003CA869}"/>
              </a:ext>
            </a:extLst>
          </p:cNvPr>
          <p:cNvGrpSpPr/>
          <p:nvPr/>
        </p:nvGrpSpPr>
        <p:grpSpPr>
          <a:xfrm>
            <a:off x="3336485" y="3041327"/>
            <a:ext cx="1605326" cy="2852285"/>
            <a:chOff x="3583929" y="3041327"/>
            <a:chExt cx="1605326" cy="2852285"/>
          </a:xfrm>
        </p:grpSpPr>
        <p:pic>
          <p:nvPicPr>
            <p:cNvPr id="42" name="図 41" descr="「iCloudメール」のメイン画面の画像">
              <a:extLst>
                <a:ext uri="{FF2B5EF4-FFF2-40B4-BE49-F238E27FC236}">
                  <a16:creationId xmlns:a16="http://schemas.microsoft.com/office/drawing/2014/main" id="{C20500CB-B09D-4C46-938C-BB529C0B6FB1}"/>
                </a:ext>
              </a:extLst>
            </p:cNvPr>
            <p:cNvPicPr>
              <a:picLocks noChangeAspect="1"/>
            </p:cNvPicPr>
            <p:nvPr/>
          </p:nvPicPr>
          <p:blipFill>
            <a:blip r:embed="rId10"/>
            <a:stretch>
              <a:fillRect/>
            </a:stretch>
          </p:blipFill>
          <p:spPr>
            <a:xfrm>
              <a:off x="3583929" y="3041327"/>
              <a:ext cx="1584181" cy="2811919"/>
            </a:xfrm>
            <a:prstGeom prst="rect">
              <a:avLst/>
            </a:prstGeom>
            <a:ln w="9525">
              <a:solidFill>
                <a:schemeClr val="tx1">
                  <a:lumMod val="50000"/>
                  <a:lumOff val="50000"/>
                </a:schemeClr>
              </a:solidFill>
            </a:ln>
          </p:spPr>
        </p:pic>
        <p:sp>
          <p:nvSpPr>
            <p:cNvPr id="35" name="正方形/長方形 34"/>
            <p:cNvSpPr/>
            <p:nvPr/>
          </p:nvSpPr>
          <p:spPr>
            <a:xfrm>
              <a:off x="4897655" y="5602012"/>
              <a:ext cx="291600" cy="291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図形グループ 70"/>
            <p:cNvGrpSpPr/>
            <p:nvPr/>
          </p:nvGrpSpPr>
          <p:grpSpPr>
            <a:xfrm>
              <a:off x="4635454" y="5368243"/>
              <a:ext cx="296586" cy="293005"/>
              <a:chOff x="3546641" y="3995693"/>
              <a:chExt cx="296586" cy="293005"/>
            </a:xfrm>
          </p:grpSpPr>
          <p:sp>
            <p:nvSpPr>
              <p:cNvPr id="77" name="円/楕円 7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9" name="図形グループ 78"/>
          <p:cNvGrpSpPr/>
          <p:nvPr/>
        </p:nvGrpSpPr>
        <p:grpSpPr>
          <a:xfrm>
            <a:off x="694852" y="2965404"/>
            <a:ext cx="296587" cy="293005"/>
            <a:chOff x="2897417" y="3995693"/>
            <a:chExt cx="296587" cy="293005"/>
          </a:xfrm>
        </p:grpSpPr>
        <p:sp>
          <p:nvSpPr>
            <p:cNvPr id="80" name="円/楕円 7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 name="タイトル 1">
            <a:extLst>
              <a:ext uri="{FF2B5EF4-FFF2-40B4-BE49-F238E27FC236}">
                <a16:creationId xmlns:a16="http://schemas.microsoft.com/office/drawing/2014/main" id="{80A6E949-C613-CF5F-2392-E179355907EC}"/>
              </a:ext>
            </a:extLst>
          </p:cNvPr>
          <p:cNvSpPr txBox="1">
            <a:spLocks noChangeAspect="1"/>
          </p:cNvSpPr>
          <p:nvPr/>
        </p:nvSpPr>
        <p:spPr>
          <a:xfrm>
            <a:off x="1619672" y="237128"/>
            <a:ext cx="7290778" cy="815608"/>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1800" kern="0" dirty="0"/>
              <a:t>メールの使い方</a:t>
            </a:r>
            <a:br>
              <a:rPr kumimoji="0" lang="ja-JP" altLang="en-US" sz="1800" kern="0" dirty="0"/>
            </a:br>
            <a:r>
              <a:rPr lang="en-US" altLang="ja-JP" sz="2900" spc="-150" dirty="0"/>
              <a:t>iCloud</a:t>
            </a:r>
            <a:r>
              <a:rPr lang="ja-JP" altLang="en-US" sz="2900" spc="-150" dirty="0"/>
              <a:t>メール</a:t>
            </a:r>
            <a:r>
              <a:rPr kumimoji="0" lang="ja-JP" altLang="en-US" sz="2900" kern="0" spc="-150" dirty="0"/>
              <a:t>でメールを作成してみましょう</a:t>
            </a:r>
          </a:p>
        </p:txBody>
      </p:sp>
      <p:pic>
        <p:nvPicPr>
          <p:cNvPr id="19" name="図 18">
            <a:extLst>
              <a:ext uri="{FF2B5EF4-FFF2-40B4-BE49-F238E27FC236}">
                <a16:creationId xmlns:a16="http://schemas.microsoft.com/office/drawing/2014/main" id="{86AF34C5-4B26-E3B3-008A-61214B337927}"/>
              </a:ext>
            </a:extLst>
          </p:cNvPr>
          <p:cNvPicPr>
            <a:picLocks noChangeAspect="1"/>
          </p:cNvPicPr>
          <p:nvPr/>
        </p:nvPicPr>
        <p:blipFill>
          <a:blip r:embed="rId11"/>
          <a:stretch>
            <a:fillRect/>
          </a:stretch>
        </p:blipFill>
        <p:spPr>
          <a:xfrm>
            <a:off x="827584" y="2276872"/>
            <a:ext cx="301387" cy="284328"/>
          </a:xfrm>
          <a:prstGeom prst="rect">
            <a:avLst/>
          </a:prstGeom>
        </p:spPr>
      </p:pic>
      <p:sp>
        <p:nvSpPr>
          <p:cNvPr id="21" name="矢印: 右 20">
            <a:extLst>
              <a:ext uri="{FF2B5EF4-FFF2-40B4-BE49-F238E27FC236}">
                <a16:creationId xmlns:a16="http://schemas.microsoft.com/office/drawing/2014/main" id="{F75A497B-95EA-810A-7A7C-76479B0AF8F0}"/>
              </a:ext>
            </a:extLst>
          </p:cNvPr>
          <p:cNvSpPr/>
          <p:nvPr/>
        </p:nvSpPr>
        <p:spPr>
          <a:xfrm>
            <a:off x="2510923" y="4117659"/>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pic>
        <p:nvPicPr>
          <p:cNvPr id="22" name="図 21" descr="「iCloudメール」のメイン画面の画像">
            <a:extLst>
              <a:ext uri="{FF2B5EF4-FFF2-40B4-BE49-F238E27FC236}">
                <a16:creationId xmlns:a16="http://schemas.microsoft.com/office/drawing/2014/main" id="{CE395461-1CFA-EC3E-DFFA-A4529CD83BE6}"/>
              </a:ext>
            </a:extLst>
          </p:cNvPr>
          <p:cNvPicPr>
            <a:picLocks noChangeAspect="1"/>
          </p:cNvPicPr>
          <p:nvPr/>
        </p:nvPicPr>
        <p:blipFill rotWithShape="1">
          <a:blip r:embed="rId10"/>
          <a:srcRect l="86758" t="93194" r="2781" b="913"/>
          <a:stretch/>
        </p:blipFill>
        <p:spPr>
          <a:xfrm>
            <a:off x="4139148" y="2498985"/>
            <a:ext cx="291600" cy="291600"/>
          </a:xfrm>
          <a:prstGeom prst="rect">
            <a:avLst/>
          </a:prstGeom>
          <a:ln w="9525">
            <a:noFill/>
          </a:ln>
        </p:spPr>
      </p:pic>
      <p:sp>
        <p:nvSpPr>
          <p:cNvPr id="26" name="矢印: 右 25">
            <a:extLst>
              <a:ext uri="{FF2B5EF4-FFF2-40B4-BE49-F238E27FC236}">
                <a16:creationId xmlns:a16="http://schemas.microsoft.com/office/drawing/2014/main" id="{FAC5E5C7-17BF-CDF4-2E55-E4E2A859733F}"/>
              </a:ext>
            </a:extLst>
          </p:cNvPr>
          <p:cNvSpPr/>
          <p:nvPr/>
        </p:nvSpPr>
        <p:spPr>
          <a:xfrm>
            <a:off x="7298070" y="3739533"/>
            <a:ext cx="362971" cy="158317"/>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grpSp>
        <p:nvGrpSpPr>
          <p:cNvPr id="32" name="グループ化 31">
            <a:extLst>
              <a:ext uri="{FF2B5EF4-FFF2-40B4-BE49-F238E27FC236}">
                <a16:creationId xmlns:a16="http://schemas.microsoft.com/office/drawing/2014/main" id="{37C17301-CA38-289E-9D59-2358299873F4}"/>
              </a:ext>
            </a:extLst>
          </p:cNvPr>
          <p:cNvGrpSpPr/>
          <p:nvPr/>
        </p:nvGrpSpPr>
        <p:grpSpPr>
          <a:xfrm>
            <a:off x="7702036" y="3359130"/>
            <a:ext cx="1108622" cy="1138406"/>
            <a:chOff x="-4089689" y="722671"/>
            <a:chExt cx="3855697" cy="3670978"/>
          </a:xfrm>
        </p:grpSpPr>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302F5EEC-3DC6-3D91-8615-A9C93F1C23C7}"/>
                </a:ext>
              </a:extLst>
            </p:cNvPr>
            <p:cNvPicPr>
              <a:picLocks noChangeAspect="1"/>
            </p:cNvPicPr>
            <p:nvPr/>
          </p:nvPicPr>
          <p:blipFill rotWithShape="1">
            <a:blip r:embed="rId12"/>
            <a:srcRect b="46471"/>
            <a:stretch/>
          </p:blipFill>
          <p:spPr>
            <a:xfrm>
              <a:off x="-4089689" y="722671"/>
              <a:ext cx="3855697" cy="3670978"/>
            </a:xfrm>
            <a:prstGeom prst="rect">
              <a:avLst/>
            </a:prstGeom>
            <a:ln>
              <a:solidFill>
                <a:schemeClr val="tx1"/>
              </a:solidFill>
            </a:ln>
          </p:spPr>
        </p:pic>
        <p:sp>
          <p:nvSpPr>
            <p:cNvPr id="31" name="正方形/長方形 30">
              <a:extLst>
                <a:ext uri="{FF2B5EF4-FFF2-40B4-BE49-F238E27FC236}">
                  <a16:creationId xmlns:a16="http://schemas.microsoft.com/office/drawing/2014/main" id="{17DDD409-A77D-9E59-D315-C4942B902340}"/>
                </a:ext>
              </a:extLst>
            </p:cNvPr>
            <p:cNvSpPr/>
            <p:nvPr/>
          </p:nvSpPr>
          <p:spPr>
            <a:xfrm>
              <a:off x="-3823863" y="739111"/>
              <a:ext cx="402975" cy="1800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矢印: 右 33">
            <a:extLst>
              <a:ext uri="{FF2B5EF4-FFF2-40B4-BE49-F238E27FC236}">
                <a16:creationId xmlns:a16="http://schemas.microsoft.com/office/drawing/2014/main" id="{20C1A201-F753-20C8-2815-9AB135D3E946}"/>
              </a:ext>
            </a:extLst>
          </p:cNvPr>
          <p:cNvSpPr/>
          <p:nvPr/>
        </p:nvSpPr>
        <p:spPr>
          <a:xfrm>
            <a:off x="5125781" y="4110517"/>
            <a:ext cx="428586" cy="35519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n>
                <a:solidFill>
                  <a:srgbClr val="C00000"/>
                </a:solidFill>
              </a:ln>
              <a:solidFill>
                <a:srgbClr val="C00000"/>
              </a:solidFill>
            </a:endParaRPr>
          </a:p>
        </p:txBody>
      </p:sp>
      <p:sp>
        <p:nvSpPr>
          <p:cNvPr id="37" name="正方形/長方形 36">
            <a:extLst>
              <a:ext uri="{FF2B5EF4-FFF2-40B4-BE49-F238E27FC236}">
                <a16:creationId xmlns:a16="http://schemas.microsoft.com/office/drawing/2014/main" id="{E03AC280-A8B2-E96C-0FB6-797BDC2C2F01}"/>
              </a:ext>
            </a:extLst>
          </p:cNvPr>
          <p:cNvSpPr/>
          <p:nvPr/>
        </p:nvSpPr>
        <p:spPr>
          <a:xfrm>
            <a:off x="7047104" y="3710692"/>
            <a:ext cx="238443"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FF41F78-100A-5257-01AE-3CDC33B7A974}"/>
              </a:ext>
            </a:extLst>
          </p:cNvPr>
          <p:cNvSpPr txBox="1"/>
          <p:nvPr/>
        </p:nvSpPr>
        <p:spPr>
          <a:xfrm>
            <a:off x="7394278" y="2708920"/>
            <a:ext cx="1555694" cy="646331"/>
          </a:xfrm>
          <a:prstGeom prst="rect">
            <a:avLst/>
          </a:prstGeom>
          <a:noFill/>
        </p:spPr>
        <p:txBody>
          <a:bodyPr wrap="square">
            <a:spAutoFit/>
          </a:bodyPr>
          <a:lstStyle/>
          <a:p>
            <a:r>
              <a:rPr lang="ja-JP" altLang="en-US" sz="1200" b="1" dirty="0">
                <a:solidFill>
                  <a:srgbClr val="009650"/>
                </a:solidFill>
                <a:latin typeface="メイリオ" panose="020B0604030504040204" pitchFamily="50" charset="-128"/>
                <a:ea typeface="メイリオ" panose="020B0604030504040204" pitchFamily="50" charset="-128"/>
              </a:rPr>
              <a:t>＋ボタンを押すと</a:t>
            </a:r>
            <a:endParaRPr lang="en-US" altLang="ja-JP" sz="1200" b="1" dirty="0">
              <a:solidFill>
                <a:srgbClr val="009650"/>
              </a:solidFill>
              <a:latin typeface="メイリオ" panose="020B0604030504040204" pitchFamily="50" charset="-128"/>
              <a:ea typeface="メイリオ" panose="020B0604030504040204" pitchFamily="50" charset="-128"/>
            </a:endParaRPr>
          </a:p>
          <a:p>
            <a:r>
              <a:rPr lang="ja-JP" altLang="en-US" sz="1200" b="1" dirty="0">
                <a:solidFill>
                  <a:srgbClr val="009650"/>
                </a:solidFill>
                <a:latin typeface="メイリオ" panose="020B0604030504040204" pitchFamily="50" charset="-128"/>
                <a:ea typeface="メイリオ" panose="020B0604030504040204" pitchFamily="50" charset="-128"/>
              </a:rPr>
              <a:t>電話帳に登録済みの</a:t>
            </a:r>
            <a:endParaRPr lang="en-US" altLang="ja-JP" sz="1200" b="1" dirty="0">
              <a:solidFill>
                <a:srgbClr val="009650"/>
              </a:solidFill>
              <a:latin typeface="メイリオ" panose="020B0604030504040204" pitchFamily="50" charset="-128"/>
              <a:ea typeface="メイリオ" panose="020B0604030504040204" pitchFamily="50" charset="-128"/>
            </a:endParaRPr>
          </a:p>
          <a:p>
            <a:r>
              <a:rPr lang="ja-JP" altLang="en-US" sz="1200" b="1" dirty="0">
                <a:solidFill>
                  <a:srgbClr val="009650"/>
                </a:solidFill>
                <a:latin typeface="メイリオ" panose="020B0604030504040204" pitchFamily="50" charset="-128"/>
                <a:ea typeface="メイリオ" panose="020B0604030504040204" pitchFamily="50" charset="-128"/>
              </a:rPr>
              <a:t>人から選べます</a:t>
            </a:r>
            <a:endParaRPr lang="en-US" altLang="ja-JP" sz="1200" b="1" dirty="0">
              <a:solidFill>
                <a:srgbClr val="009650"/>
              </a:solidFill>
              <a:latin typeface="メイリオ" panose="020B0604030504040204" pitchFamily="50" charset="-128"/>
              <a:ea typeface="メイリオ" panose="020B0604030504040204" pitchFamily="50" charset="-128"/>
            </a:endParaRPr>
          </a:p>
        </p:txBody>
      </p:sp>
      <p:grpSp>
        <p:nvGrpSpPr>
          <p:cNvPr id="3" name="図形グループ 73">
            <a:extLst>
              <a:ext uri="{FF2B5EF4-FFF2-40B4-BE49-F238E27FC236}">
                <a16:creationId xmlns:a16="http://schemas.microsoft.com/office/drawing/2014/main" id="{E4FBF873-EB0B-B7D7-075E-5FAC2383CF13}"/>
              </a:ext>
            </a:extLst>
          </p:cNvPr>
          <p:cNvGrpSpPr/>
          <p:nvPr/>
        </p:nvGrpSpPr>
        <p:grpSpPr>
          <a:xfrm>
            <a:off x="5496347" y="3509988"/>
            <a:ext cx="296586" cy="293005"/>
            <a:chOff x="4232441" y="3995693"/>
            <a:chExt cx="296586" cy="293005"/>
          </a:xfrm>
        </p:grpSpPr>
        <p:sp>
          <p:nvSpPr>
            <p:cNvPr id="6" name="円/楕円 74">
              <a:extLst>
                <a:ext uri="{FF2B5EF4-FFF2-40B4-BE49-F238E27FC236}">
                  <a16:creationId xmlns:a16="http://schemas.microsoft.com/office/drawing/2014/main" id="{AC7399EA-DEC1-6F98-9298-78C14F013035}"/>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5">
              <a:extLst>
                <a:ext uri="{FF2B5EF4-FFF2-40B4-BE49-F238E27FC236}">
                  <a16:creationId xmlns:a16="http://schemas.microsoft.com/office/drawing/2014/main" id="{8259B48D-4044-EDEC-7CD0-63162525C16A}"/>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0486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53E2C57C-1B2E-4C09-81EF-E471F122A823}"/>
</file>

<file path=customXml/itemProps3.xml><?xml version="1.0" encoding="utf-8"?>
<ds:datastoreItem xmlns:ds="http://schemas.openxmlformats.org/officeDocument/2006/customXml" ds:itemID="{DF9E89BB-BD4E-420A-B282-DFBC2E5EEED0}">
  <ds:schemaRefs>
    <ds:schemaRef ds:uri="http://purl.org/dc/terms/"/>
    <ds:schemaRef ds:uri="http://purl.org/dc/dcmitype/"/>
    <ds:schemaRef ds:uri="079a4871-f4a2-4665-9954-203da50962a5"/>
    <ds:schemaRef ds:uri="http://purl.org/dc/elements/1.1/"/>
    <ds:schemaRef ds:uri="http://schemas.microsoft.com/office/2006/documentManagement/types"/>
    <ds:schemaRef ds:uri="http://schemas.openxmlformats.org/package/2006/metadata/core-properties"/>
    <ds:schemaRef ds:uri="2c894bec-798d-4cf3-95d8-8ea6401a7b86"/>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1316</Words>
  <Application>Microsoft Office PowerPoint</Application>
  <PresentationFormat>画面に合わせる (4:3)</PresentationFormat>
  <Paragraphs>293</Paragraphs>
  <Slides>20</Slides>
  <Notes>20</Notes>
  <HiddenSlides>0</HiddenSlides>
  <MMClips>0</MMClips>
  <ScaleCrop>false</ScaleCrop>
  <HeadingPairs>
    <vt:vector size="8" baseType="variant">
      <vt:variant>
        <vt:lpstr>使用されているフォント</vt:lpstr>
      </vt:variant>
      <vt:variant>
        <vt:i4>9</vt:i4>
      </vt:variant>
      <vt:variant>
        <vt:lpstr>テーマ</vt:lpstr>
      </vt:variant>
      <vt:variant>
        <vt:i4>4</vt:i4>
      </vt:variant>
      <vt:variant>
        <vt:lpstr>埋め込まれた OLE サーバー</vt:lpstr>
      </vt:variant>
      <vt:variant>
        <vt:i4>1</vt:i4>
      </vt:variant>
      <vt:variant>
        <vt:lpstr>スライド タイトル</vt:lpstr>
      </vt:variant>
      <vt:variant>
        <vt:i4>20</vt:i4>
      </vt:variant>
    </vt:vector>
  </HeadingPairs>
  <TitlesOfParts>
    <vt:vector size="34" baseType="lpstr">
      <vt:lpstr>Meiryo UI</vt:lpstr>
      <vt:lpstr>メイリオ</vt:lpstr>
      <vt:lpstr>メイリオ</vt:lpstr>
      <vt:lpstr>游ゴシック</vt:lpstr>
      <vt:lpstr>游ゴシック</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文字入力の仕方</vt:lpstr>
      <vt:lpstr>キーボードの切り替え</vt:lpstr>
      <vt:lpstr>キーボードの切り替え</vt:lpstr>
      <vt:lpstr>PowerPoint プレゼンテーション</vt:lpstr>
      <vt:lpstr>メールの使い方 iCloudメールの特徴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メールの使い方 メールに画像を添付しましょう</vt:lpstr>
      <vt:lpstr>メールの使い方 メールに画像を添付しましょう</vt:lpstr>
      <vt:lpstr>iCloudメールで受信メールを確認しましょう</vt:lpstr>
      <vt:lpstr>メールの使い方 受信したメールに返信しましょう</vt:lpstr>
      <vt:lpstr>PowerPoint プレゼンテーション</vt:lpstr>
      <vt:lpstr>メールの使い方 詐欺メールにご用心</vt:lpstr>
      <vt:lpstr>メールの使い方 詐欺メールにご用心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134</cp:revision>
  <dcterms:created xsi:type="dcterms:W3CDTF">2021-08-16T09:05:36Z</dcterms:created>
  <dcterms:modified xsi:type="dcterms:W3CDTF">2024-10-22T09:06:09Z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MediaServiceImageTags">
    <vt:lpwstr/>
  </property>
  <property fmtid="{D5CDD505-2E9C-101B-9397-08002B2CF9AE}" pid="4" name="Order">
    <vt:r8>20200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ies>
</file>