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9.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71.jpg" ContentType="image/jpg"/>
  <Override PartName="/ppt/notesSlides/notesSlide22.xml" ContentType="application/vnd.openxmlformats-officedocument.presentationml.notesSlide+xml"/>
  <Override PartName="/ppt/media/image73.jpg" ContentType="image/jpg"/>
  <Override PartName="/ppt/media/image74.jpg" ContentType="image/jpg"/>
  <Override PartName="/ppt/notesSlides/notesSlide23.xml" ContentType="application/vnd.openxmlformats-officedocument.presentationml.notesSlide+xml"/>
  <Override PartName="/ppt/media/image75.jpg" ContentType="image/jpg"/>
  <Override PartName="/ppt/media/image76.jpg" ContentType="image/jpg"/>
  <Override PartName="/ppt/notesSlides/notesSlide24.xml" ContentType="application/vnd.openxmlformats-officedocument.presentationml.notesSlide+xml"/>
  <Override PartName="/ppt/media/image77.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 id="2147483668" r:id="rId2"/>
  </p:sldMasterIdLst>
  <p:notesMasterIdLst>
    <p:notesMasterId r:id="rId29"/>
  </p:notesMasterIdLst>
  <p:sldIdLst>
    <p:sldId id="291" r:id="rId3"/>
    <p:sldId id="292" r:id="rId4"/>
    <p:sldId id="267" r:id="rId5"/>
    <p:sldId id="338" r:id="rId6"/>
    <p:sldId id="340" r:id="rId7"/>
    <p:sldId id="341" r:id="rId8"/>
    <p:sldId id="331" r:id="rId9"/>
    <p:sldId id="300" r:id="rId10"/>
    <p:sldId id="296" r:id="rId11"/>
    <p:sldId id="265" r:id="rId12"/>
    <p:sldId id="332" r:id="rId13"/>
    <p:sldId id="342" r:id="rId14"/>
    <p:sldId id="283" r:id="rId15"/>
    <p:sldId id="343" r:id="rId16"/>
    <p:sldId id="344" r:id="rId17"/>
    <p:sldId id="316" r:id="rId18"/>
    <p:sldId id="317" r:id="rId19"/>
    <p:sldId id="345" r:id="rId20"/>
    <p:sldId id="321" r:id="rId21"/>
    <p:sldId id="322" r:id="rId22"/>
    <p:sldId id="323" r:id="rId23"/>
    <p:sldId id="324" r:id="rId24"/>
    <p:sldId id="325" r:id="rId25"/>
    <p:sldId id="339" r:id="rId26"/>
    <p:sldId id="336" r:id="rId27"/>
    <p:sldId id="337" r:id="rId28"/>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33" userDrawn="1">
          <p15:clr>
            <a:srgbClr val="A4A3A4"/>
          </p15:clr>
        </p15:guide>
        <p15:guide id="3" pos="158" userDrawn="1">
          <p15:clr>
            <a:srgbClr val="A4A3A4"/>
          </p15:clr>
        </p15:guide>
        <p15:guide id="4" pos="5375" userDrawn="1">
          <p15:clr>
            <a:srgbClr val="A4A3A4"/>
          </p15:clr>
        </p15:guide>
        <p15:guide id="5" orient="horz" pos="346" userDrawn="1">
          <p15:clr>
            <a:srgbClr val="A4A3A4"/>
          </p15:clr>
        </p15:guide>
        <p15:guide id="6" orient="horz" pos="3974" userDrawn="1">
          <p15:clr>
            <a:srgbClr val="A4A3A4"/>
          </p15:clr>
        </p15:guide>
        <p15:guide id="7" pos="2880" userDrawn="1">
          <p15:clr>
            <a:srgbClr val="A4A3A4"/>
          </p15:clr>
        </p15:guide>
        <p15:guide id="9" pos="5602" userDrawn="1">
          <p15:clr>
            <a:srgbClr val="A4A3A4"/>
          </p15:clr>
        </p15:guide>
        <p15:guide id="10" pos="2653" userDrawn="1">
          <p15:clr>
            <a:srgbClr val="A4A3A4"/>
          </p15:clr>
        </p15:guide>
        <p15:guide id="11" pos="3787" userDrawn="1">
          <p15:clr>
            <a:srgbClr val="A4A3A4"/>
          </p15:clr>
        </p15:guide>
        <p15:guide id="12" pos="1066" userDrawn="1">
          <p15:clr>
            <a:srgbClr val="A4A3A4"/>
          </p15:clr>
        </p15:guide>
        <p15:guide id="15" orient="horz" pos="572" userDrawn="1">
          <p15:clr>
            <a:srgbClr val="A4A3A4"/>
          </p15:clr>
        </p15:guide>
        <p15:guide id="17" pos="363" userDrawn="1">
          <p15:clr>
            <a:srgbClr val="A4A3A4"/>
          </p15:clr>
        </p15:guide>
        <p15:guide id="18" orient="horz" pos="1253" userDrawn="1">
          <p15:clr>
            <a:srgbClr val="A4A3A4"/>
          </p15:clr>
        </p15:guide>
        <p15:guide id="19" orient="horz" pos="1480" userDrawn="1">
          <p15:clr>
            <a:srgbClr val="A4A3A4"/>
          </p15:clr>
        </p15:guide>
        <p15:guide id="20" pos="3560" userDrawn="1">
          <p15:clr>
            <a:srgbClr val="A4A3A4"/>
          </p15:clr>
        </p15:guide>
        <p15:guide id="21" pos="3901" userDrawn="1">
          <p15:clr>
            <a:srgbClr val="A4A3A4"/>
          </p15:clr>
        </p15:guide>
        <p15:guide id="22" pos="1338" userDrawn="1">
          <p15:clr>
            <a:srgbClr val="A4A3A4"/>
          </p15:clr>
        </p15:guide>
        <p15:guide id="23" pos="2086" userDrawn="1">
          <p15:clr>
            <a:srgbClr val="A4A3A4"/>
          </p15:clr>
        </p15:guide>
        <p15:guide id="24" pos="4694"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CC"/>
    <a:srgbClr val="FFFFFF"/>
    <a:srgbClr val="F7F7F7"/>
    <a:srgbClr val="FFC000"/>
    <a:srgbClr val="329664"/>
    <a:srgbClr val="329632"/>
    <a:srgbClr val="32C864"/>
    <a:srgbClr val="FF9696"/>
    <a:srgbClr val="FF8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7" autoAdjust="0"/>
    <p:restoredTop sz="82941" autoAdjust="0"/>
  </p:normalViewPr>
  <p:slideViewPr>
    <p:cSldViewPr snapToObjects="1">
      <p:cViewPr varScale="1">
        <p:scale>
          <a:sx n="91" d="100"/>
          <a:sy n="91" d="100"/>
        </p:scale>
        <p:origin x="2316" y="78"/>
      </p:cViewPr>
      <p:guideLst>
        <p:guide orient="horz" pos="2160"/>
        <p:guide pos="1633"/>
        <p:guide pos="158"/>
        <p:guide pos="5375"/>
        <p:guide orient="horz" pos="346"/>
        <p:guide orient="horz" pos="3974"/>
        <p:guide pos="2880"/>
        <p:guide pos="5602"/>
        <p:guide pos="2653"/>
        <p:guide pos="3787"/>
        <p:guide pos="1066"/>
        <p:guide orient="horz" pos="572"/>
        <p:guide pos="363"/>
        <p:guide orient="horz" pos="1253"/>
        <p:guide orient="horz" pos="1480"/>
        <p:guide pos="3560"/>
        <p:guide pos="3901"/>
        <p:guide pos="1338"/>
        <p:guide pos="2086"/>
        <p:guide pos="46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varScale="1">
        <p:scale>
          <a:sx n="80" d="100"/>
          <a:sy n="80" d="100"/>
        </p:scale>
        <p:origin x="4002" y="114"/>
      </p:cViewPr>
      <p:guideLst>
        <p:guide orient="horz" pos="3133"/>
        <p:guide pos="216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1800" cy="499012"/>
          </a:xfrm>
          <a:prstGeom prst="rect">
            <a:avLst/>
          </a:prstGeom>
        </p:spPr>
        <p:txBody>
          <a:bodyPr vert="horz" lIns="92546" tIns="46273" rIns="92546" bIns="4627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2546" tIns="46273" rIns="92546" bIns="46273" rtlCol="0"/>
          <a:lstStyle>
            <a:lvl1pPr algn="r">
              <a:defRPr sz="1200"/>
            </a:lvl1pPr>
          </a:lstStyle>
          <a:p>
            <a:fld id="{E494CD0C-F361-904E-887F-8674BA2AA333}" type="datetimeFigureOut">
              <a:rPr kumimoji="1" lang="ja-JP" altLang="en-US" smtClean="0"/>
              <a:t>2024/3/21</a:t>
            </a:fld>
            <a:endParaRPr kumimoji="1" lang="ja-JP" altLang="en-US"/>
          </a:p>
        </p:txBody>
      </p:sp>
      <p:sp>
        <p:nvSpPr>
          <p:cNvPr id="4" name="スライド イメージ プレースホルダー 3"/>
          <p:cNvSpPr>
            <a:spLocks noGrp="1" noRot="1" noChangeAspect="1"/>
          </p:cNvSpPr>
          <p:nvPr>
            <p:ph type="sldImg" idx="2"/>
          </p:nvPr>
        </p:nvSpPr>
        <p:spPr>
          <a:xfrm>
            <a:off x="1192213" y="1243013"/>
            <a:ext cx="4473575" cy="3355975"/>
          </a:xfrm>
          <a:prstGeom prst="rect">
            <a:avLst/>
          </a:prstGeom>
          <a:noFill/>
          <a:ln w="12700">
            <a:solidFill>
              <a:prstClr val="black"/>
            </a:solidFill>
          </a:ln>
        </p:spPr>
        <p:txBody>
          <a:bodyPr vert="horz" lIns="92546" tIns="46273" rIns="92546" bIns="46273" rtlCol="0" anchor="ctr"/>
          <a:lstStyle/>
          <a:p>
            <a:endParaRPr lang="ja-JP" altLang="en-US"/>
          </a:p>
        </p:txBody>
      </p:sp>
      <p:sp>
        <p:nvSpPr>
          <p:cNvPr id="5" name="ノート プレースホルダー 4"/>
          <p:cNvSpPr>
            <a:spLocks noGrp="1"/>
          </p:cNvSpPr>
          <p:nvPr>
            <p:ph type="body" sz="quarter" idx="3"/>
          </p:nvPr>
        </p:nvSpPr>
        <p:spPr>
          <a:xfrm>
            <a:off x="685801" y="4786363"/>
            <a:ext cx="5486400" cy="3916115"/>
          </a:xfrm>
          <a:prstGeom prst="rect">
            <a:avLst/>
          </a:prstGeom>
        </p:spPr>
        <p:txBody>
          <a:bodyPr vert="horz" lIns="92546" tIns="46273" rIns="92546" bIns="462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6678"/>
            <a:ext cx="2971800" cy="499011"/>
          </a:xfrm>
          <a:prstGeom prst="rect">
            <a:avLst/>
          </a:prstGeom>
        </p:spPr>
        <p:txBody>
          <a:bodyPr vert="horz" lIns="92546" tIns="46273" rIns="92546" bIns="4627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2546" tIns="46273" rIns="92546" bIns="46273"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kojinbango-card.go.jp/faq/"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ojinbango-card.go.j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2213" y="1273175"/>
            <a:ext cx="4473575" cy="3355975"/>
          </a:xfrm>
        </p:spPr>
      </p:sp>
      <p:sp>
        <p:nvSpPr>
          <p:cNvPr id="3" name="ノート プレースホルダー 2"/>
          <p:cNvSpPr>
            <a:spLocks noGrp="1"/>
          </p:cNvSpPr>
          <p:nvPr>
            <p:ph type="body" idx="1"/>
          </p:nvPr>
        </p:nvSpPr>
        <p:spPr>
          <a:xfrm>
            <a:off x="685801" y="4786362"/>
            <a:ext cx="5486400" cy="771521"/>
          </a:xfrm>
        </p:spPr>
        <p:txBody>
          <a:bodyPr/>
          <a:lstStyle/>
          <a:p>
            <a:pPr indent="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2">
            <a:extLst>
              <a:ext uri="{FF2B5EF4-FFF2-40B4-BE49-F238E27FC236}">
                <a16:creationId xmlns:a16="http://schemas.microsoft.com/office/drawing/2014/main" id="{D3934578-662B-4B98-B69E-1566DCF3AC44}"/>
              </a:ext>
            </a:extLst>
          </p:cNvPr>
          <p:cNvSpPr txBox="1">
            <a:spLocks/>
          </p:cNvSpPr>
          <p:nvPr/>
        </p:nvSpPr>
        <p:spPr>
          <a:xfrm>
            <a:off x="673975" y="5872255"/>
            <a:ext cx="5387815" cy="399893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①キャラクターについて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１ マイナちゃんについて</a:t>
            </a:r>
            <a:endParaRPr lang="en-US" altLang="ja-JP" sz="1100" dirty="0">
              <a:latin typeface="Meiryo UI" panose="020B0604030504040204" pitchFamily="50" charset="-128"/>
              <a:ea typeface="Meiryo UI" panose="020B0604030504040204" pitchFamily="50" charset="-128"/>
            </a:endParaRPr>
          </a:p>
          <a:p>
            <a:pPr indent="87313" defTabSz="841449">
              <a:defRPr/>
            </a:pPr>
            <a:r>
              <a:rPr lang="ja-JP" altLang="en-US" sz="1100" dirty="0">
                <a:latin typeface="Meiryo UI" panose="020B0604030504040204" pitchFamily="50" charset="-128"/>
                <a:ea typeface="Meiryo UI" panose="020B0604030504040204" pitchFamily="50" charset="-128"/>
              </a:rPr>
              <a:t>マイナちゃんは、マイナンバー</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ずっと昔から日本に住んでいたシロウサギの妖精。目や耳が「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」なのは、マイナンバーが「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人に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つ」であることを示している。また、手に「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」を持つことで、マイナンバーを大切にしていただきたいという願いをこめている。</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２ マイキーくんについて</a:t>
            </a:r>
            <a:endParaRPr lang="en-US" altLang="ja-JP" sz="1100" dirty="0">
              <a:latin typeface="Meiryo UI" panose="020B0604030504040204" pitchFamily="50" charset="-128"/>
              <a:ea typeface="Meiryo UI" panose="020B0604030504040204" pitchFamily="50" charset="-128"/>
            </a:endParaRPr>
          </a:p>
          <a:p>
            <a:pPr indent="87313"/>
            <a:r>
              <a:rPr lang="ja-JP" altLang="en-US" sz="1100" dirty="0">
                <a:latin typeface="Meiryo UI" panose="020B0604030504040204" pitchFamily="50" charset="-128"/>
                <a:ea typeface="Meiryo UI" panose="020B0604030504040204" pitchFamily="50" charset="-128"/>
              </a:rPr>
              <a:t>マイキーくんは、マイナンバーカードに搭載される</a:t>
            </a:r>
            <a:r>
              <a:rPr lang="en-US" altLang="ja-JP" sz="1100" dirty="0">
                <a:latin typeface="Meiryo UI" panose="020B0604030504040204" pitchFamily="50" charset="-128"/>
                <a:ea typeface="Meiryo UI" panose="020B0604030504040204" pitchFamily="50" charset="-128"/>
              </a:rPr>
              <a:t>IC</a:t>
            </a:r>
            <a:r>
              <a:rPr lang="ja-JP" altLang="en-US" sz="1100" dirty="0">
                <a:latin typeface="Meiryo UI" panose="020B0604030504040204" pitchFamily="50" charset="-128"/>
                <a:ea typeface="Meiryo UI" panose="020B0604030504040204" pitchFamily="50" charset="-128"/>
              </a:rPr>
              <a:t>チップの空き領域と公的個人認証（いわゆる「マイキー」）を象徴する</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indent="87313"/>
            <a:r>
              <a:rPr lang="ja-JP" altLang="en-US" sz="1100" dirty="0">
                <a:latin typeface="Meiryo UI" panose="020B0604030504040204" pitchFamily="50" charset="-128"/>
                <a:ea typeface="Meiryo UI" panose="020B0604030504040204" pitchFamily="50" charset="-128"/>
              </a:rPr>
              <a:t>国民の皆さまに「マイナンバーカード」や「マイキー部分」に親しみを感じていただける   よう、マイキー部分のうち公的個人認証制度の根幹をなす</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鍵</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を確実・誠実に守る忠犬の姿をイメージして、総務省職員がデザインしたもの。また、「マイキーくん」の両目と手に持った鍵とを順番に読むと、「</a:t>
            </a:r>
            <a:r>
              <a:rPr lang="en-US" altLang="ja-JP" sz="1100" dirty="0">
                <a:latin typeface="Meiryo UI" panose="020B0604030504040204" pitchFamily="50" charset="-128"/>
                <a:ea typeface="Meiryo UI" panose="020B0604030504040204" pitchFamily="50" charset="-128"/>
              </a:rPr>
              <a:t>JPKI</a:t>
            </a:r>
            <a:r>
              <a:rPr lang="ja-JP" altLang="en-US" sz="1100" dirty="0">
                <a:latin typeface="Meiryo UI" panose="020B0604030504040204" pitchFamily="50" charset="-128"/>
                <a:ea typeface="Meiryo UI" panose="020B0604030504040204" pitchFamily="50" charset="-128"/>
              </a:rPr>
              <a:t>」（公的個人認証基盤の英訳の略称）の文字が浮かび上がるような仕掛けとなっている。</a:t>
            </a:r>
            <a:endParaRPr lang="en-US" altLang="ja-JP" sz="11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10</a:t>
            </a:fld>
            <a:endParaRPr kumimoji="1" lang="ja-JP" altLang="en-US"/>
          </a:p>
        </p:txBody>
      </p:sp>
    </p:spTree>
    <p:extLst>
      <p:ext uri="{BB962C8B-B14F-4D97-AF65-F5344CB8AC3E}">
        <p14:creationId xmlns:p14="http://schemas.microsoft.com/office/powerpoint/2010/main" val="15445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172"/>
            <a:endParaRPr lang="en-US" altLang="ja-JP"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a:p>
        </p:txBody>
      </p:sp>
    </p:spTree>
    <p:extLst>
      <p:ext uri="{BB962C8B-B14F-4D97-AF65-F5344CB8AC3E}">
        <p14:creationId xmlns:p14="http://schemas.microsoft.com/office/powerpoint/2010/main" val="191659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dirty="0"/>
          </a:p>
        </p:txBody>
      </p:sp>
    </p:spTree>
    <p:extLst>
      <p:ext uri="{BB962C8B-B14F-4D97-AF65-F5344CB8AC3E}">
        <p14:creationId xmlns:p14="http://schemas.microsoft.com/office/powerpoint/2010/main" val="209138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13</a:t>
            </a:fld>
            <a:endParaRPr kumimoji="1" lang="ja-JP" altLang="en-US"/>
          </a:p>
        </p:txBody>
      </p:sp>
    </p:spTree>
    <p:extLst>
      <p:ext uri="{BB962C8B-B14F-4D97-AF65-F5344CB8AC3E}">
        <p14:creationId xmlns:p14="http://schemas.microsoft.com/office/powerpoint/2010/main" val="4702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14</a:t>
            </a:fld>
            <a:endParaRPr kumimoji="1" lang="ja-JP" altLang="en-US"/>
          </a:p>
        </p:txBody>
      </p:sp>
      <p:sp>
        <p:nvSpPr>
          <p:cNvPr id="5" name="ノート プレースホルダー 2">
            <a:extLst>
              <a:ext uri="{FF2B5EF4-FFF2-40B4-BE49-F238E27FC236}">
                <a16:creationId xmlns:a16="http://schemas.microsoft.com/office/drawing/2014/main" id="{4E34895A-8D61-40F0-82B7-0B036A4F0437}"/>
              </a:ext>
            </a:extLst>
          </p:cNvPr>
          <p:cNvSpPr txBox="1">
            <a:spLocks/>
          </p:cNvSpPr>
          <p:nvPr/>
        </p:nvSpPr>
        <p:spPr>
          <a:xfrm>
            <a:off x="748420" y="6303594"/>
            <a:ext cx="5387811" cy="163953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r>
              <a:rPr lang="ja-JP" altLang="en-US" sz="1100" dirty="0">
                <a:latin typeface="Meiryo UI" panose="020B0604030504040204" pitchFamily="50" charset="-128"/>
                <a:ea typeface="Meiryo UI" panose="020B0604030504040204" pitchFamily="50" charset="-128"/>
              </a:rPr>
              <a:t>①写真撮影を行う際の注意点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cs typeface="AoyagiKouzanFontT"/>
              </a:rPr>
              <a:t>　顔の位置は、適切な写真の例のように画面とバランスを考慮し撮影しもらってください。背景は無背景（白、薄い灰色、、青）が望ましいです。</a:t>
            </a:r>
            <a:endParaRPr lang="en-US" altLang="ja-JP" sz="1100" dirty="0">
              <a:latin typeface="Meiryo UI" panose="020B0604030504040204" pitchFamily="50" charset="-128"/>
              <a:ea typeface="Meiryo UI" panose="020B0604030504040204" pitchFamily="50" charset="-128"/>
              <a:cs typeface="AoyagiKouzanFontT"/>
            </a:endParaRPr>
          </a:p>
          <a:p>
            <a:pPr defTabSz="841449">
              <a:defRPr/>
            </a:pPr>
            <a:r>
              <a:rPr lang="ja-JP" altLang="en-US" sz="1100" dirty="0">
                <a:latin typeface="Meiryo UI" panose="020B0604030504040204" pitchFamily="50" charset="-128"/>
                <a:ea typeface="Meiryo UI" panose="020B0604030504040204" pitchFamily="50" charset="-128"/>
                <a:cs typeface="AoyagiKouzanFontT"/>
              </a:rPr>
              <a:t>撮影にあたり、適切な場所があれば誘導ください。</a:t>
            </a:r>
            <a:endParaRPr lang="en-US" altLang="ja-JP" sz="1100" dirty="0">
              <a:latin typeface="Meiryo UI" panose="020B0604030504040204" pitchFamily="50" charset="-128"/>
              <a:ea typeface="Meiryo UI" panose="020B0604030504040204" pitchFamily="50" charset="-128"/>
              <a:cs typeface="AoyagiKouzanFontT"/>
            </a:endParaRPr>
          </a:p>
          <a:p>
            <a:pPr marL="171436" indent="-171436" defTabSz="841449">
              <a:buFont typeface="Arial" panose="020B0604020202020204" pitchFamily="34" charset="0"/>
              <a:buChar char="•"/>
              <a:defRPr/>
            </a:pPr>
            <a:endParaRPr lang="en-US" altLang="ja-JP" sz="1100" dirty="0">
              <a:latin typeface="Meiryo UI" panose="020B0604030504040204" pitchFamily="50" charset="-128"/>
              <a:ea typeface="Meiryo UI" panose="020B0604030504040204" pitchFamily="50" charset="-128"/>
              <a:cs typeface="AoyagiKouzanFontT"/>
            </a:endParaRPr>
          </a:p>
          <a:p>
            <a:pPr marL="171436" indent="-171436">
              <a:buFont typeface="Arial" panose="020B0604020202020204" pitchFamily="34" charset="0"/>
              <a:buChar char="•"/>
            </a:pPr>
            <a:endParaRPr lang="en-US" altLang="ja-JP" dirty="0">
              <a:latin typeface="Meiryo UI" panose="020B0604030504040204" pitchFamily="50" charset="-128"/>
              <a:ea typeface="Meiryo UI" panose="020B0604030504040204" pitchFamily="50" charset="-128"/>
            </a:endParaRPr>
          </a:p>
          <a:p>
            <a:pPr marL="171436" indent="-171436">
              <a:buFont typeface="Arial" panose="020B0604020202020204" pitchFamily="34" charset="0"/>
              <a:buChar char="•"/>
            </a:pP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9023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15</a:t>
            </a:fld>
            <a:endParaRPr kumimoji="1" lang="ja-JP" altLang="en-US"/>
          </a:p>
        </p:txBody>
      </p:sp>
      <p:sp>
        <p:nvSpPr>
          <p:cNvPr id="5" name="ノート プレースホルダー 2">
            <a:extLst>
              <a:ext uri="{FF2B5EF4-FFF2-40B4-BE49-F238E27FC236}">
                <a16:creationId xmlns:a16="http://schemas.microsoft.com/office/drawing/2014/main" id="{4E34895A-8D61-40F0-82B7-0B036A4F0437}"/>
              </a:ext>
            </a:extLst>
          </p:cNvPr>
          <p:cNvSpPr txBox="1">
            <a:spLocks/>
          </p:cNvSpPr>
          <p:nvPr/>
        </p:nvSpPr>
        <p:spPr>
          <a:xfrm>
            <a:off x="748420" y="6303594"/>
            <a:ext cx="5387811" cy="163953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r>
              <a:rPr lang="ja-JP" altLang="en-US" sz="1100" dirty="0">
                <a:latin typeface="Meiryo UI" panose="020B0604030504040204" pitchFamily="50" charset="-128"/>
                <a:ea typeface="Meiryo UI" panose="020B0604030504040204" pitchFamily="50" charset="-128"/>
              </a:rPr>
              <a:t>①写真撮影を行う際の注意点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cs typeface="AoyagiKouzanFontT"/>
              </a:rPr>
              <a:t>　顔の位置は、適切な写真の例のように画面とバランスを考慮し撮影しもらってください。背景は無背景（白、薄い灰色、、青）が望ましいです。</a:t>
            </a:r>
            <a:endParaRPr lang="en-US" altLang="ja-JP" sz="1100" dirty="0">
              <a:latin typeface="Meiryo UI" panose="020B0604030504040204" pitchFamily="50" charset="-128"/>
              <a:ea typeface="Meiryo UI" panose="020B0604030504040204" pitchFamily="50" charset="-128"/>
              <a:cs typeface="AoyagiKouzanFontT"/>
            </a:endParaRPr>
          </a:p>
          <a:p>
            <a:pPr defTabSz="841449">
              <a:defRPr/>
            </a:pPr>
            <a:r>
              <a:rPr lang="ja-JP" altLang="en-US" sz="1100" dirty="0">
                <a:latin typeface="Meiryo UI" panose="020B0604030504040204" pitchFamily="50" charset="-128"/>
                <a:ea typeface="Meiryo UI" panose="020B0604030504040204" pitchFamily="50" charset="-128"/>
                <a:cs typeface="AoyagiKouzanFontT"/>
              </a:rPr>
              <a:t>撮影にあたり、適切な場所があれば誘導ください。</a:t>
            </a:r>
            <a:endParaRPr lang="en-US" altLang="ja-JP" sz="1100" dirty="0">
              <a:latin typeface="Meiryo UI" panose="020B0604030504040204" pitchFamily="50" charset="-128"/>
              <a:ea typeface="Meiryo UI" panose="020B0604030504040204" pitchFamily="50" charset="-128"/>
              <a:cs typeface="AoyagiKouzanFontT"/>
            </a:endParaRPr>
          </a:p>
          <a:p>
            <a:pPr marL="171436" indent="-171436" defTabSz="841449">
              <a:buFont typeface="Arial" panose="020B0604020202020204" pitchFamily="34" charset="0"/>
              <a:buChar char="•"/>
              <a:defRPr/>
            </a:pPr>
            <a:endParaRPr lang="en-US" altLang="ja-JP" sz="1100" dirty="0">
              <a:latin typeface="Meiryo UI" panose="020B0604030504040204" pitchFamily="50" charset="-128"/>
              <a:ea typeface="Meiryo UI" panose="020B0604030504040204" pitchFamily="50" charset="-128"/>
              <a:cs typeface="AoyagiKouzanFontT"/>
            </a:endParaRPr>
          </a:p>
          <a:p>
            <a:pPr marL="171436" indent="-171436">
              <a:buFont typeface="Arial" panose="020B0604020202020204" pitchFamily="34" charset="0"/>
              <a:buChar char="•"/>
            </a:pPr>
            <a:endParaRPr lang="en-US" altLang="ja-JP" dirty="0">
              <a:latin typeface="Meiryo UI" panose="020B0604030504040204" pitchFamily="50" charset="-128"/>
              <a:ea typeface="Meiryo UI" panose="020B0604030504040204" pitchFamily="50" charset="-128"/>
            </a:endParaRPr>
          </a:p>
          <a:p>
            <a:pPr marL="171436" indent="-171436">
              <a:buFont typeface="Arial" panose="020B0604020202020204" pitchFamily="34" charset="0"/>
              <a:buChar char="•"/>
            </a:pP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15265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16</a:t>
            </a:fld>
            <a:endParaRPr kumimoji="1" lang="ja-JP" altLang="en-US"/>
          </a:p>
        </p:txBody>
      </p:sp>
    </p:spTree>
    <p:extLst>
      <p:ext uri="{BB962C8B-B14F-4D97-AF65-F5344CB8AC3E}">
        <p14:creationId xmlns:p14="http://schemas.microsoft.com/office/powerpoint/2010/main" val="1413056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17</a:t>
            </a:fld>
            <a:endParaRPr kumimoji="1" lang="ja-JP" altLang="en-US"/>
          </a:p>
        </p:txBody>
      </p:sp>
      <p:sp>
        <p:nvSpPr>
          <p:cNvPr id="5" name="ノート プレースホルダー 2">
            <a:extLst>
              <a:ext uri="{FF2B5EF4-FFF2-40B4-BE49-F238E27FC236}">
                <a16:creationId xmlns:a16="http://schemas.microsoft.com/office/drawing/2014/main" id="{B7997224-D078-4D85-9ECB-92BB2A74536F}"/>
              </a:ext>
            </a:extLst>
          </p:cNvPr>
          <p:cNvSpPr txBox="1">
            <a:spLocks/>
          </p:cNvSpPr>
          <p:nvPr/>
        </p:nvSpPr>
        <p:spPr>
          <a:xfrm>
            <a:off x="673976" y="7648330"/>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QR</a:t>
            </a:r>
            <a:r>
              <a:rPr lang="ja-JP" altLang="en-US" sz="1100" dirty="0">
                <a:latin typeface="Meiryo UI" panose="020B0604030504040204" pitchFamily="50" charset="-128"/>
                <a:ea typeface="Meiryo UI" panose="020B0604030504040204" pitchFamily="50" charset="-128"/>
              </a:rPr>
              <a:t>コードを読取りアプリについて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QR</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コード読取りアプリについては、個別のアプリの利用の強制や強い誘導等は行わないでください。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8999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976"/>
            <a:endParaRPr lang="ja-JP" altLang="ja-JP"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18</a:t>
            </a:fld>
            <a:endParaRPr kumimoji="1" lang="ja-JP" altLang="en-US"/>
          </a:p>
        </p:txBody>
      </p:sp>
    </p:spTree>
    <p:extLst>
      <p:ext uri="{BB962C8B-B14F-4D97-AF65-F5344CB8AC3E}">
        <p14:creationId xmlns:p14="http://schemas.microsoft.com/office/powerpoint/2010/main" val="273268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0795" indent="0">
              <a:spcBef>
                <a:spcPts val="211"/>
              </a:spcBef>
              <a:tabLst>
                <a:tab pos="339502" algn="l"/>
              </a:tabLst>
            </a:pPr>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19</a:t>
            </a:fld>
            <a:endParaRPr kumimoji="1" lang="ja-JP" altLang="en-US"/>
          </a:p>
        </p:txBody>
      </p:sp>
    </p:spTree>
    <p:extLst>
      <p:ext uri="{BB962C8B-B14F-4D97-AF65-F5344CB8AC3E}">
        <p14:creationId xmlns:p14="http://schemas.microsoft.com/office/powerpoint/2010/main" val="95499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157067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20</a:t>
            </a:fld>
            <a:endParaRPr kumimoji="1" lang="ja-JP" altLang="en-US"/>
          </a:p>
        </p:txBody>
      </p:sp>
      <p:sp>
        <p:nvSpPr>
          <p:cNvPr id="5" name="ノート プレースホルダー 2">
            <a:extLst>
              <a:ext uri="{FF2B5EF4-FFF2-40B4-BE49-F238E27FC236}">
                <a16:creationId xmlns:a16="http://schemas.microsoft.com/office/drawing/2014/main" id="{B0F6FFB9-B279-45D7-9EDF-7550ECEF2342}"/>
              </a:ext>
            </a:extLst>
          </p:cNvPr>
          <p:cNvSpPr txBox="1">
            <a:spLocks/>
          </p:cNvSpPr>
          <p:nvPr/>
        </p:nvSpPr>
        <p:spPr>
          <a:xfrm>
            <a:off x="685801" y="8282288"/>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①メールアドレスの登録の際の注意点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受講者がメールアドレスの登録を行う際、スマートフォン等に表示された受講者のメールアドレスを見ることのないよう注意してください。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02329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21</a:t>
            </a:fld>
            <a:endParaRPr kumimoji="1" lang="ja-JP" altLang="en-US"/>
          </a:p>
        </p:txBody>
      </p:sp>
      <p:sp>
        <p:nvSpPr>
          <p:cNvPr id="5" name="ノート プレースホルダー 2">
            <a:extLst>
              <a:ext uri="{FF2B5EF4-FFF2-40B4-BE49-F238E27FC236}">
                <a16:creationId xmlns:a16="http://schemas.microsoft.com/office/drawing/2014/main" id="{B2959DED-CD0E-4FAC-BAA3-D86EE95B9D7C}"/>
              </a:ext>
            </a:extLst>
          </p:cNvPr>
          <p:cNvSpPr txBox="1">
            <a:spLocks/>
          </p:cNvSpPr>
          <p:nvPr/>
        </p:nvSpPr>
        <p:spPr>
          <a:xfrm>
            <a:off x="673976" y="7215690"/>
            <a:ext cx="5387811" cy="2010860"/>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①メールアドレスの受信の際の注意点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受講者がメール</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の受信を行う際、</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スマートフォン等に表示された受講者のメールアドレス</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等を見ることの</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ないよう注意してください。</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r>
              <a:rPr lang="ja-JP" altLang="en-US"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②メールが届かない場合</a:t>
            </a:r>
            <a:endParaRPr lang="en-US" altLang="ja-JP"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登録したメールアドレスが正しいアドレスか否か確認ください。それでも届かない場合は、メールの設定の問題かもしれないで、</a:t>
            </a:r>
            <a:r>
              <a:rPr lang="ja-JP" altLang="en-US" sz="1100" b="0" i="0" dirty="0">
                <a:solidFill>
                  <a:srgbClr val="221814"/>
                </a:solidFill>
                <a:effectLst/>
                <a:latin typeface="Meiryo UI" panose="020B0604030504040204" pitchFamily="50" charset="-128"/>
                <a:ea typeface="Meiryo UI" panose="020B0604030504040204" pitchFamily="50" charset="-128"/>
              </a:rPr>
              <a:t>地方公共団体情報システム機構（</a:t>
            </a:r>
            <a:r>
              <a:rPr lang="en-US" altLang="ja-JP" sz="1100" b="0" i="0" dirty="0">
                <a:solidFill>
                  <a:srgbClr val="221814"/>
                </a:solidFill>
                <a:effectLst/>
                <a:latin typeface="Meiryo UI" panose="020B0604030504040204" pitchFamily="50" charset="-128"/>
                <a:ea typeface="Meiryo UI" panose="020B0604030504040204" pitchFamily="50" charset="-128"/>
              </a:rPr>
              <a:t>J-LIS</a:t>
            </a:r>
            <a:r>
              <a:rPr lang="ja-JP" altLang="en-US" sz="1100" b="0" i="0" dirty="0">
                <a:solidFill>
                  <a:srgbClr val="221814"/>
                </a:solidFill>
                <a:effectLst/>
                <a:latin typeface="Meiryo UI" panose="020B0604030504040204" pitchFamily="50" charset="-128"/>
                <a:ea typeface="Meiryo UI" panose="020B0604030504040204" pitchFamily="50" charset="-128"/>
              </a:rPr>
              <a:t>）の</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以下のサイトの</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FAQ</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を参考にしてください。</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r>
              <a:rPr lang="en-US" altLang="ja-JP" sz="1100" i="0" dirty="0">
                <a:effectLst/>
                <a:latin typeface="Meiryo UI" panose="020B0604030504040204" pitchFamily="50" charset="-128"/>
                <a:ea typeface="Meiryo UI" panose="020B0604030504040204" pitchFamily="50" charset="-128"/>
                <a:hlinkClick r:id="rId3">
                  <a:extLst>
                    <a:ext uri="{A12FA001-AC4F-418D-AE19-62706E023703}">
                      <ahyp:hlinkClr xmlns:ahyp="http://schemas.microsoft.com/office/drawing/2018/hyperlinkcolor" val="tx"/>
                    </a:ext>
                  </a:extLst>
                </a:hlinkClick>
              </a:rPr>
              <a:t>https://www.kojinbango-card.go.jp/faq/</a:t>
            </a:r>
            <a:endParaRPr lang="en-US" altLang="ja-JP" sz="1100" i="0" dirty="0">
              <a:effectLst/>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425283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0"/>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22</a:t>
            </a:fld>
            <a:endParaRPr kumimoji="1" lang="ja-JP" altLang="en-US"/>
          </a:p>
        </p:txBody>
      </p:sp>
    </p:spTree>
    <p:extLst>
      <p:ext uri="{BB962C8B-B14F-4D97-AF65-F5344CB8AC3E}">
        <p14:creationId xmlns:p14="http://schemas.microsoft.com/office/powerpoint/2010/main" val="2466544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23</a:t>
            </a:fld>
            <a:endParaRPr kumimoji="1" lang="ja-JP" altLang="en-US" dirty="0"/>
          </a:p>
        </p:txBody>
      </p:sp>
      <p:sp>
        <p:nvSpPr>
          <p:cNvPr id="7" name="ノート プレースホルダー 6"/>
          <p:cNvSpPr>
            <a:spLocks noGrp="1"/>
          </p:cNvSpPr>
          <p:nvPr>
            <p:ph type="body" sz="quarter" idx="11"/>
          </p:nvPr>
        </p:nvSpPr>
        <p:spPr/>
        <p:txBody>
          <a:bodyPr/>
          <a:lstStyle/>
          <a:p>
            <a:pPr indent="0"/>
            <a:endParaRPr kumimoji="1" lang="ja-JP" altLang="en-US" dirty="0">
              <a:latin typeface="Meiryo UI" panose="020B0604030504040204" pitchFamily="50" charset="-128"/>
              <a:ea typeface="Meiryo UI" panose="020B0604030504040204" pitchFamily="50" charset="-128"/>
            </a:endParaRPr>
          </a:p>
        </p:txBody>
      </p:sp>
      <p:sp>
        <p:nvSpPr>
          <p:cNvPr id="5" name="ノート プレースホルダー 2">
            <a:extLst>
              <a:ext uri="{FF2B5EF4-FFF2-40B4-BE49-F238E27FC236}">
                <a16:creationId xmlns:a16="http://schemas.microsoft.com/office/drawing/2014/main" id="{D9CF3545-8E73-448E-ACE4-476C4D61365C}"/>
              </a:ext>
            </a:extLst>
          </p:cNvPr>
          <p:cNvSpPr txBox="1">
            <a:spLocks/>
          </p:cNvSpPr>
          <p:nvPr/>
        </p:nvSpPr>
        <p:spPr>
          <a:xfrm>
            <a:off x="673977" y="8129368"/>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algn="l"/>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①申請情報の登録の際の注意点</a:t>
            </a:r>
          </a:p>
          <a:p>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受講者が申請情報の登録を行う際、スマートフォン等に表示された受講者の個人情報等を見ることのないよう注意してください。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2648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24</a:t>
            </a:fld>
            <a:endParaRPr kumimoji="1" lang="ja-JP" altLang="en-US" dirty="0"/>
          </a:p>
        </p:txBody>
      </p:sp>
      <p:sp>
        <p:nvSpPr>
          <p:cNvPr id="7" name="ノート プレースホルダー 6"/>
          <p:cNvSpPr>
            <a:spLocks noGrp="1"/>
          </p:cNvSpPr>
          <p:nvPr>
            <p:ph type="body" sz="quarter" idx="11"/>
          </p:nvPr>
        </p:nvSpPr>
        <p:spPr/>
        <p:txBody>
          <a:bodyPr/>
          <a:lstStyle/>
          <a:p>
            <a:pPr indent="0"/>
            <a:endParaRPr kumimoji="1" lang="ja-JP" altLang="en-US" dirty="0">
              <a:latin typeface="Meiryo UI" panose="020B0604030504040204" pitchFamily="50" charset="-128"/>
              <a:ea typeface="Meiryo UI" panose="020B0604030504040204" pitchFamily="50" charset="-128"/>
            </a:endParaRPr>
          </a:p>
        </p:txBody>
      </p:sp>
      <p:sp>
        <p:nvSpPr>
          <p:cNvPr id="5" name="ノート プレースホルダー 2">
            <a:extLst>
              <a:ext uri="{FF2B5EF4-FFF2-40B4-BE49-F238E27FC236}">
                <a16:creationId xmlns:a16="http://schemas.microsoft.com/office/drawing/2014/main" id="{D9CF3545-8E73-448E-ACE4-476C4D61365C}"/>
              </a:ext>
            </a:extLst>
          </p:cNvPr>
          <p:cNvSpPr txBox="1">
            <a:spLocks/>
          </p:cNvSpPr>
          <p:nvPr/>
        </p:nvSpPr>
        <p:spPr>
          <a:xfrm>
            <a:off x="673977" y="8129368"/>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algn="l"/>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①申請情報の登録の際の注意点</a:t>
            </a:r>
          </a:p>
          <a:p>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受講者が申請情報の登録を行う際、スマートフォン等に表示された受講者の個人情報等を見ることのないよう注意してください。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8251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480"/>
            <a:endParaRPr lang="en-US" altLang="ja-JP"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25</a:t>
            </a:fld>
            <a:endParaRPr kumimoji="1" lang="ja-JP" altLang="en-US"/>
          </a:p>
        </p:txBody>
      </p:sp>
    </p:spTree>
    <p:extLst>
      <p:ext uri="{BB962C8B-B14F-4D97-AF65-F5344CB8AC3E}">
        <p14:creationId xmlns:p14="http://schemas.microsoft.com/office/powerpoint/2010/main" val="903518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26</a:t>
            </a:fld>
            <a:endParaRPr kumimoji="1" lang="ja-JP" altLang="en-US"/>
          </a:p>
        </p:txBody>
      </p:sp>
    </p:spTree>
    <p:extLst>
      <p:ext uri="{BB962C8B-B14F-4D97-AF65-F5344CB8AC3E}">
        <p14:creationId xmlns:p14="http://schemas.microsoft.com/office/powerpoint/2010/main" val="97240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Tree>
    <p:extLst>
      <p:ext uri="{BB962C8B-B14F-4D97-AF65-F5344CB8AC3E}">
        <p14:creationId xmlns:p14="http://schemas.microsoft.com/office/powerpoint/2010/main" val="4080447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6" name="ノート プレースホルダー 5">
            <a:extLst>
              <a:ext uri="{FF2B5EF4-FFF2-40B4-BE49-F238E27FC236}">
                <a16:creationId xmlns:a16="http://schemas.microsoft.com/office/drawing/2014/main" id="{D1E65201-D00F-4BA4-872F-2AB897D5963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4622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6" name="ノート プレースホルダー 5">
            <a:extLst>
              <a:ext uri="{FF2B5EF4-FFF2-40B4-BE49-F238E27FC236}">
                <a16:creationId xmlns:a16="http://schemas.microsoft.com/office/drawing/2014/main" id="{8C2AE265-A081-40BD-A8A2-DF6C4F18FDC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483430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746125"/>
            <a:ext cx="4476750" cy="3357563"/>
          </a:xfrm>
        </p:spPr>
      </p:sp>
      <p:sp>
        <p:nvSpPr>
          <p:cNvPr id="3" name="ノート プレースホルダー 2"/>
          <p:cNvSpPr>
            <a:spLocks noGrp="1"/>
          </p:cNvSpPr>
          <p:nvPr>
            <p:ph type="body" idx="1"/>
          </p:nvPr>
        </p:nvSpPr>
        <p:spPr>
          <a:xfrm>
            <a:off x="685800" y="4304150"/>
            <a:ext cx="5768788" cy="3443207"/>
          </a:xfrm>
        </p:spPr>
        <p:txBody>
          <a:bodyPr/>
          <a:lstStyle/>
          <a:p>
            <a:pPr indent="0"/>
            <a:endParaRPr lang="ja-JP" altLang="en-US" dirty="0">
              <a:latin typeface="Meiryo UI"/>
              <a:ea typeface="Meiryo UI"/>
            </a:endParaRPr>
          </a:p>
        </p:txBody>
      </p:sp>
      <p:sp>
        <p:nvSpPr>
          <p:cNvPr id="4" name="スライド番号プレースホルダー 3"/>
          <p:cNvSpPr>
            <a:spLocks noGrp="1"/>
          </p:cNvSpPr>
          <p:nvPr>
            <p:ph type="sldNum" sz="quarter" idx="10"/>
          </p:nvPr>
        </p:nvSpPr>
        <p:spPr>
          <a:xfrm>
            <a:off x="3886200" y="9526328"/>
            <a:ext cx="2971800" cy="499011"/>
          </a:xfrm>
        </p:spPr>
        <p:txBody>
          <a:bodyPr/>
          <a:lstStyle/>
          <a:p>
            <a:fld id="{C2E67660-8B61-D34C-A3C8-957005D240BE}" type="slidenum">
              <a:rPr kumimoji="1" lang="ja-JP" altLang="en-US" smtClean="0"/>
              <a:t>6</a:t>
            </a:fld>
            <a:endParaRPr kumimoji="1" lang="ja-JP" altLang="en-US" dirty="0"/>
          </a:p>
        </p:txBody>
      </p:sp>
      <p:sp>
        <p:nvSpPr>
          <p:cNvPr id="5" name="ノート プレースホルダー 2">
            <a:extLst>
              <a:ext uri="{FF2B5EF4-FFF2-40B4-BE49-F238E27FC236}">
                <a16:creationId xmlns:a16="http://schemas.microsoft.com/office/drawing/2014/main" id="{4E34895A-8D61-40F0-82B7-0B036A4F0437}"/>
              </a:ext>
            </a:extLst>
          </p:cNvPr>
          <p:cNvSpPr txBox="1">
            <a:spLocks/>
          </p:cNvSpPr>
          <p:nvPr/>
        </p:nvSpPr>
        <p:spPr>
          <a:xfrm>
            <a:off x="735095" y="7563587"/>
            <a:ext cx="5387811" cy="2217600"/>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①マイナンバーそのものの情報について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地方公共団体情報システム機構（</a:t>
            </a:r>
            <a:r>
              <a:rPr lang="en-US" altLang="ja-JP" sz="1100" dirty="0">
                <a:latin typeface="Meiryo UI" panose="020B0604030504040204" pitchFamily="50" charset="-128"/>
                <a:ea typeface="Meiryo UI" panose="020B0604030504040204" pitchFamily="50" charset="-128"/>
              </a:rPr>
              <a:t>J-LIS</a:t>
            </a:r>
            <a:r>
              <a:rPr lang="ja-JP" altLang="en-US" sz="1100" dirty="0">
                <a:latin typeface="Meiryo UI" panose="020B0604030504040204" pitchFamily="50" charset="-128"/>
                <a:ea typeface="Meiryo UI" panose="020B0604030504040204" pitchFamily="50" charset="-128"/>
              </a:rPr>
              <a:t>）による以下のサイト</a:t>
            </a:r>
            <a:r>
              <a:rPr lang="en-US" altLang="ja-JP" sz="1100" dirty="0">
                <a:latin typeface="Meiryo UI" panose="020B0604030504040204" pitchFamily="50" charset="-128"/>
                <a:ea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rPr>
              <a:t>（マイナンバーカード総合サイト）をご案内してください。　「マイナンバーカード総合サイト」で検索できます。</a:t>
            </a:r>
            <a:endParaRPr lang="en-US" altLang="ja-JP" sz="1100" dirty="0">
              <a:latin typeface="Meiryo UI" panose="020B0604030504040204" pitchFamily="50" charset="-128"/>
              <a:ea typeface="Meiryo UI" panose="020B0604030504040204" pitchFamily="50" charset="-128"/>
            </a:endParaRPr>
          </a:p>
          <a:p>
            <a:pPr defTabSz="841449">
              <a:defRPr/>
            </a:pPr>
            <a:r>
              <a:rPr lang="en-US" altLang="ja-JP" sz="1000" dirty="0">
                <a:latin typeface="Meiryo UI" panose="020B0604030504040204" pitchFamily="50" charset="-128"/>
                <a:ea typeface="Meiryo UI" panose="020B0604030504040204" pitchFamily="50" charset="-128"/>
                <a:cs typeface="Calibri" panose="020F0502020204030204" pitchFamily="34" charset="0"/>
                <a:hlinkClick r:id="rId3"/>
              </a:rPr>
              <a:t>https://www.kojinbango-card.go.jp/</a:t>
            </a:r>
            <a:endParaRPr lang="en-US" altLang="ja-JP" sz="1000" dirty="0">
              <a:latin typeface="Meiryo UI" panose="020B0604030504040204" pitchFamily="50" charset="-128"/>
              <a:ea typeface="Meiryo UI" panose="020B0604030504040204" pitchFamily="50" charset="-128"/>
              <a:cs typeface="Calibri" panose="020F0502020204030204" pitchFamily="34" charset="0"/>
            </a:endParaRPr>
          </a:p>
          <a:p>
            <a:pPr defTabSz="841449">
              <a:defRPr/>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②マイナンバーカードの紛失・盗難時の連絡先について</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マイナンバーカードの紛失時には、マイナンバー総合フリーダイヤルに電話（聴覚障がい者の方の場合は</a:t>
            </a:r>
            <a:r>
              <a:rPr lang="en-US" altLang="ja-JP" sz="1100" dirty="0">
                <a:latin typeface="Meiryo UI" panose="020B0604030504040204" pitchFamily="50" charset="-128"/>
                <a:ea typeface="Meiryo UI" panose="020B0604030504040204" pitchFamily="50" charset="-128"/>
              </a:rPr>
              <a:t>FAX</a:t>
            </a:r>
            <a:r>
              <a:rPr lang="ja-JP" altLang="en-US" sz="1100" dirty="0">
                <a:latin typeface="Meiryo UI" panose="020B0604030504040204" pitchFamily="50" charset="-128"/>
                <a:ea typeface="Meiryo UI" panose="020B0604030504040204" pitchFamily="50" charset="-128"/>
              </a:rPr>
              <a:t>も可）し、一時利用停止の手続きをしてもらう。</a:t>
            </a:r>
          </a:p>
          <a:p>
            <a:r>
              <a:rPr lang="ja-JP" altLang="en-US" sz="1100" dirty="0">
                <a:latin typeface="Meiryo UI" panose="020B0604030504040204" pitchFamily="50" charset="-128"/>
                <a:ea typeface="Meiryo UI" panose="020B0604030504040204" pitchFamily="50" charset="-128"/>
              </a:rPr>
              <a:t>　電話番号は、</a:t>
            </a:r>
            <a:r>
              <a:rPr lang="en-US" altLang="ja-JP" sz="1100" dirty="0">
                <a:latin typeface="Meiryo UI" panose="020B0604030504040204" pitchFamily="50" charset="-128"/>
                <a:ea typeface="Meiryo UI" panose="020B0604030504040204" pitchFamily="50" charset="-128"/>
              </a:rPr>
              <a:t>0</a:t>
            </a:r>
            <a:r>
              <a:rPr lang="ja-JP" altLang="en-US" sz="1100" dirty="0">
                <a:latin typeface="Meiryo UI" panose="020B0604030504040204" pitchFamily="50" charset="-128"/>
                <a:ea typeface="Meiryo UI" panose="020B0604030504040204" pitchFamily="50" charset="-128"/>
              </a:rPr>
              <a:t>１２０ー９５－０１７８　（２４時間３６５日受付可能）</a:t>
            </a:r>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8041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6" name="ノート プレースホルダー 5">
            <a:extLst>
              <a:ext uri="{FF2B5EF4-FFF2-40B4-BE49-F238E27FC236}">
                <a16:creationId xmlns:a16="http://schemas.microsoft.com/office/drawing/2014/main" id="{08002A20-1681-4F47-88AD-DDE4A96BC771}"/>
              </a:ext>
            </a:extLst>
          </p:cNvPr>
          <p:cNvSpPr>
            <a:spLocks noGrp="1"/>
          </p:cNvSpPr>
          <p:nvPr>
            <p:ph type="body" sz="quarter" idx="3"/>
          </p:nvPr>
        </p:nvSpPr>
        <p:spPr/>
        <p:txBody>
          <a:bodyPr/>
          <a:lstStyle/>
          <a:p>
            <a:pPr indent="90172"/>
            <a:endParaRPr lang="ja-JP" altLang="en-US" dirty="0"/>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17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a:p>
        </p:txBody>
      </p:sp>
      <p:sp>
        <p:nvSpPr>
          <p:cNvPr id="5" name="ノート プレースホルダー 2">
            <a:extLst>
              <a:ext uri="{FF2B5EF4-FFF2-40B4-BE49-F238E27FC236}">
                <a16:creationId xmlns:a16="http://schemas.microsoft.com/office/drawing/2014/main" id="{1A544BA5-E5F8-40C7-930B-A9D7CC120087}"/>
              </a:ext>
            </a:extLst>
          </p:cNvPr>
          <p:cNvSpPr txBox="1">
            <a:spLocks/>
          </p:cNvSpPr>
          <p:nvPr/>
        </p:nvSpPr>
        <p:spPr>
          <a:xfrm>
            <a:off x="763491" y="7429981"/>
            <a:ext cx="5387811" cy="231887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①交付申請書を持参していない場合の注意点</a:t>
            </a:r>
            <a:endParaRPr lang="en-US" altLang="ja-JP" sz="1100" dirty="0">
              <a:latin typeface="Meiryo UI" panose="020B0604030504040204" pitchFamily="50" charset="-128"/>
              <a:ea typeface="Meiryo UI" panose="020B0604030504040204" pitchFamily="50" charset="-128"/>
            </a:endParaRPr>
          </a:p>
          <a:p>
            <a:pPr indent="70695" defTabSz="841449">
              <a:defRPr/>
            </a:pPr>
            <a:r>
              <a:rPr lang="ja-JP" altLang="en-US" sz="1100" dirty="0">
                <a:latin typeface="Meiryo UI" panose="020B0604030504040204" pitchFamily="50" charset="-128"/>
                <a:ea typeface="Meiryo UI" panose="020B0604030504040204" pitchFamily="50" charset="-128"/>
              </a:rPr>
              <a:t>カードの申請に必要な交付申請書を持っていない受講者がいた場合、講座内では再発行できないことを説明してください。</a:t>
            </a:r>
            <a:endParaRPr lang="en-US" altLang="ja-JP" sz="1100" dirty="0">
              <a:latin typeface="Meiryo UI" panose="020B0604030504040204" pitchFamily="50" charset="-128"/>
              <a:ea typeface="Meiryo UI" panose="020B0604030504040204" pitchFamily="50" charset="-128"/>
            </a:endParaRPr>
          </a:p>
          <a:p>
            <a:pPr indent="70695" defTabSz="841449">
              <a:defRPr/>
            </a:pPr>
            <a:endParaRPr lang="en-US" altLang="ja-JP" sz="1100" dirty="0">
              <a:latin typeface="Meiryo UI" panose="020B0604030504040204" pitchFamily="50" charset="-128"/>
              <a:ea typeface="Meiryo UI" panose="020B0604030504040204" pitchFamily="50" charset="-128"/>
            </a:endParaRPr>
          </a:p>
          <a:p>
            <a:pPr indent="70695" defTabSz="841449">
              <a:defRPr/>
            </a:pPr>
            <a:r>
              <a:rPr lang="ja-JP" altLang="en-US" sz="1100" dirty="0">
                <a:latin typeface="Meiryo UI" panose="020B0604030504040204" pitchFamily="50" charset="-128"/>
                <a:ea typeface="Meiryo UI" panose="020B0604030504040204" pitchFamily="50" charset="-128"/>
              </a:rPr>
              <a:t>なお、マイナンバーカードを取得されていない方で、７５歳未満の方には、３月までに地方公共団体情報システム機構から交付申請書が送付されています。また、７５歳以上の方には、後期高齢者広域連合から交付申請書が送付されている場合があります。申請書がご自宅にあれば、講座終了後、ご自身ですぐに申請できることもあわせて説明してください。　</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②受講者が持参した個人番号カード交付申請書に関する注意点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講師の方は、受講者が持参した通知カードに記載の個人情報を見ることのないように注意してください。</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dirty="0"/>
          </a:p>
        </p:txBody>
      </p:sp>
      <p:sp>
        <p:nvSpPr>
          <p:cNvPr id="3" name="ノート プレースホルダー 2">
            <a:extLst>
              <a:ext uri="{FF2B5EF4-FFF2-40B4-BE49-F238E27FC236}">
                <a16:creationId xmlns:a16="http://schemas.microsoft.com/office/drawing/2014/main" id="{3EEE8518-1071-4FE2-BC68-E7132EB1AF90}"/>
              </a:ext>
            </a:extLst>
          </p:cNvPr>
          <p:cNvSpPr>
            <a:spLocks noGrp="1"/>
          </p:cNvSpPr>
          <p:nvPr>
            <p:ph type="body" idx="1"/>
          </p:nvPr>
        </p:nvSpPr>
        <p:spPr>
          <a:xfrm>
            <a:off x="685800" y="4786560"/>
            <a:ext cx="5486400" cy="3916115"/>
          </a:xfrm>
        </p:spPr>
        <p:txBody>
          <a:bodyPr/>
          <a:lstStyle/>
          <a:p>
            <a:pPr indent="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937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5" name="角丸四角形 14"/>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円/楕円 15"/>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8"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9" name="直線コネクタ 18"/>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02788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7828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09358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86327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943713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465657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86811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7" name="角丸四角形 1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円/楕円 18"/>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3"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99" userDrawn="1">
          <p15:clr>
            <a:srgbClr val="FBAE40"/>
          </p15:clr>
        </p15:guide>
        <p15:guide id="4" pos="5261" userDrawn="1">
          <p15:clr>
            <a:srgbClr val="FBAE40"/>
          </p15:clr>
        </p15:guide>
        <p15:guide id="5" orient="horz" pos="346" userDrawn="1">
          <p15:clr>
            <a:srgbClr val="FBAE40"/>
          </p15:clr>
        </p15:guide>
        <p15:guide id="6"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4"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5" name="直線コネクタ 14"/>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11" name="円/楕円 10"/>
          <p:cNvSpPr/>
          <p:nvPr userDrawn="1"/>
        </p:nvSpPr>
        <p:spPr>
          <a:xfrm>
            <a:off x="4392000" y="6294277"/>
            <a:ext cx="360000" cy="360000"/>
          </a:xfrm>
          <a:prstGeom prst="ellipse">
            <a:avLst/>
          </a:prstGeom>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Slide Number Placeholder 5"/>
          <p:cNvSpPr>
            <a:spLocks noGrp="1"/>
          </p:cNvSpPr>
          <p:nvPr>
            <p:ph type="sldNum" sz="quarter" idx="12"/>
          </p:nvPr>
        </p:nvSpPr>
        <p:spPr>
          <a:xfrm>
            <a:off x="3993658" y="6329997"/>
            <a:ext cx="1148956" cy="360001"/>
          </a:xfrm>
          <a:prstGeom prst="rect">
            <a:avLst/>
          </a:prstGeom>
        </p:spPr>
        <p:txBody>
          <a:bodyPr/>
          <a:lstStyle>
            <a:lvl1pPr algn="ctr">
              <a:defRPr sz="1600" b="1" i="0">
                <a:solidFill>
                  <a:srgbClr val="009650"/>
                </a:solidFill>
                <a:latin typeface="Meiryo" charset="-128"/>
                <a:ea typeface="Meiryo" charset="-128"/>
                <a:cs typeface="Meiryo" charset="-128"/>
              </a:defRPr>
            </a:lvl1pPr>
          </a:lstStyle>
          <a:p>
            <a:fld id="{3B1C07BB-6777-BE4E-9D13-23F11C0D5FE8}" type="slidenum">
              <a:rPr lang="ja-JP" altLang="en-US" smtClean="0"/>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4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7952688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86">
          <p15:clr>
            <a:srgbClr val="FBAE40"/>
          </p15:clr>
        </p15:guide>
        <p15:guide id="15" pos="3787">
          <p15:clr>
            <a:srgbClr val="FBAE40"/>
          </p15:clr>
        </p15:guide>
        <p15:guide id="16" pos="54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1161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3775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54430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2024/3/21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622188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a:t>
            </a:r>
            <a:r>
              <a:rPr lang="ja-JP" altLang="en-US"/>
              <a:t>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7FC07-99D3-854B-9821-22F68A6F8831}" type="datetimeFigureOut">
              <a:rPr kumimoji="1" lang="ja-JP" altLang="en-US" smtClean="0"/>
              <a:t>2024/3/21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45413670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7.png"/><Relationship Id="rId19"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36.PN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9.jpg"/><Relationship Id="rId4" Type="http://schemas.openxmlformats.org/officeDocument/2006/relationships/image" Target="../media/image58.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7.tmp"/><Relationship Id="rId5" Type="http://schemas.openxmlformats.org/officeDocument/2006/relationships/image" Target="../media/image66.tm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0.tmp"/><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tmp"/></Relationships>
</file>

<file path=ppt/slides/_rels/slide5.xml.rels><?xml version="1.0" encoding="UTF-8" standalone="yes"?>
<Relationships xmlns="http://schemas.openxmlformats.org/package/2006/relationships"><Relationship Id="rId8" Type="http://schemas.openxmlformats.org/officeDocument/2006/relationships/hyperlink" Target="https://www.soumu.go.jp/kojinbango_card/03.html" TargetMode="External"/><Relationship Id="rId13" Type="http://schemas.microsoft.com/office/2007/relationships/hdphoto" Target="../media/hdphoto2.wdp"/><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6.tmp"/><Relationship Id="rId1" Type="http://schemas.openxmlformats.org/officeDocument/2006/relationships/slideLayout" Target="../slideLayouts/slideLayout1.xml"/><Relationship Id="rId6" Type="http://schemas.openxmlformats.org/officeDocument/2006/relationships/image" Target="../media/image10.jpeg"/><Relationship Id="rId11" Type="http://schemas.microsoft.com/office/2007/relationships/hdphoto" Target="../media/hdphoto1.wdp"/><Relationship Id="rId5" Type="http://schemas.openxmlformats.org/officeDocument/2006/relationships/image" Target="../media/image7.tmp"/><Relationship Id="rId1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9.tmp"/><Relationship Id="rId9" Type="http://schemas.openxmlformats.org/officeDocument/2006/relationships/image" Target="../media/image12.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6.tm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tm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1C07BB-6777-BE4E-9D13-23F11C0D5FE8}" type="slidenum">
              <a:rPr lang="ja-JP" altLang="en-US" smtClean="0">
                <a:latin typeface="BIZ UDゴシック" panose="020B0400000000000000" pitchFamily="49" charset="-128"/>
                <a:ea typeface="BIZ UDゴシック" panose="020B0400000000000000" pitchFamily="49" charset="-128"/>
              </a:rPr>
              <a:pPr/>
              <a:t>1</a:t>
            </a:fld>
            <a:endParaRPr lang="ja-JP" altLang="en-US" dirty="0">
              <a:latin typeface="BIZ UDゴシック" panose="020B0400000000000000" pitchFamily="49" charset="-128"/>
              <a:ea typeface="BIZ UDゴシック" panose="020B0400000000000000" pitchFamily="49" charset="-128"/>
            </a:endParaRPr>
          </a:p>
        </p:txBody>
      </p:sp>
      <p:sp>
        <p:nvSpPr>
          <p:cNvPr id="3" name="角丸四角形 2"/>
          <p:cNvSpPr/>
          <p:nvPr/>
        </p:nvSpPr>
        <p:spPr>
          <a:xfrm>
            <a:off x="1152000" y="1944000"/>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BIZ UDゴシック" panose="020B0400000000000000" pitchFamily="49" charset="-128"/>
                <a:ea typeface="BIZ UDゴシック" panose="020B0400000000000000" pitchFamily="49" charset="-128"/>
              </a:rPr>
              <a:t>マイナンバーカードの</a:t>
            </a:r>
            <a:endParaRPr lang="en-US" altLang="ja-JP" sz="3600" b="1" dirty="0">
              <a:solidFill>
                <a:schemeClr val="bg1"/>
              </a:solidFill>
              <a:latin typeface="BIZ UDゴシック" panose="020B0400000000000000" pitchFamily="49" charset="-128"/>
              <a:ea typeface="BIZ UDゴシック" panose="020B0400000000000000" pitchFamily="49" charset="-128"/>
            </a:endParaRPr>
          </a:p>
          <a:p>
            <a:pPr algn="ctr"/>
            <a:r>
              <a:rPr lang="ja-JP" altLang="en-US" sz="3600" b="1" dirty="0">
                <a:solidFill>
                  <a:schemeClr val="bg1"/>
                </a:solidFill>
                <a:latin typeface="BIZ UDゴシック" panose="020B0400000000000000" pitchFamily="49" charset="-128"/>
                <a:ea typeface="BIZ UDゴシック" panose="020B0400000000000000" pitchFamily="49" charset="-128"/>
              </a:rPr>
              <a:t>申請をしましょう</a:t>
            </a:r>
          </a:p>
        </p:txBody>
      </p:sp>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14" name="図 13"/>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5" name="テキスト ボックス 4">
            <a:extLst>
              <a:ext uri="{FF2B5EF4-FFF2-40B4-BE49-F238E27FC236}">
                <a16:creationId xmlns:a16="http://schemas.microsoft.com/office/drawing/2014/main" id="{95093F7B-2E71-DEA8-E318-331F8AA3D1FF}"/>
              </a:ext>
            </a:extLst>
          </p:cNvPr>
          <p:cNvSpPr txBox="1"/>
          <p:nvPr/>
        </p:nvSpPr>
        <p:spPr>
          <a:xfrm>
            <a:off x="1152000" y="527544"/>
            <a:ext cx="6484600" cy="132343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4000" dirty="0">
                <a:latin typeface="BIZ UDゴシック" panose="020B0400000000000000" pitchFamily="49" charset="-128"/>
                <a:ea typeface="BIZ UDゴシック" panose="020B0400000000000000" pitchFamily="49" charset="-128"/>
              </a:rPr>
              <a:t>iPhone</a:t>
            </a:r>
            <a:endParaRPr kumimoji="1" lang="ja-JP" altLang="en-US" sz="4000" dirty="0">
              <a:latin typeface="BIZ UDゴシック" panose="020B0400000000000000" pitchFamily="49" charset="-128"/>
              <a:ea typeface="BIZ UDゴシック" panose="020B0400000000000000" pitchFamily="49" charset="-128"/>
            </a:endParaRPr>
          </a:p>
          <a:p>
            <a:r>
              <a:rPr kumimoji="1" lang="ja-JP" altLang="en-US" sz="4000" dirty="0">
                <a:latin typeface="BIZ UDゴシック" panose="020B0400000000000000" pitchFamily="49" charset="-128"/>
                <a:ea typeface="BIZ UDゴシック" panose="020B0400000000000000" pitchFamily="49" charset="-128"/>
              </a:rPr>
              <a:t>スマートフォン</a:t>
            </a:r>
            <a:r>
              <a:rPr lang="ja-JP" altLang="en-US" sz="4000" dirty="0">
                <a:latin typeface="BIZ UDゴシック" panose="020B0400000000000000" pitchFamily="49" charset="-128"/>
                <a:ea typeface="BIZ UDゴシック" panose="020B0400000000000000" pitchFamily="49" charset="-128"/>
              </a:rPr>
              <a:t>活用</a:t>
            </a:r>
            <a:r>
              <a:rPr kumimoji="1" lang="ja-JP" altLang="en-US" sz="4000" dirty="0">
                <a:latin typeface="BIZ UDゴシック" panose="020B0400000000000000" pitchFamily="49" charset="-128"/>
                <a:ea typeface="BIZ UDゴシック" panose="020B0400000000000000" pitchFamily="49" charset="-128"/>
              </a:rPr>
              <a:t>編</a:t>
            </a:r>
            <a:r>
              <a:rPr kumimoji="1" lang="en-US" altLang="ja-JP" sz="4000" dirty="0">
                <a:latin typeface="BIZ UDゴシック" panose="020B0400000000000000" pitchFamily="49" charset="-128"/>
                <a:ea typeface="BIZ UDゴシック" panose="020B0400000000000000" pitchFamily="49" charset="-128"/>
              </a:rPr>
              <a:t> </a:t>
            </a:r>
            <a:endParaRPr kumimoji="1" lang="ja-JP" altLang="en-US" sz="4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951255" y="374530"/>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latin typeface="BIZ UDゴシック" panose="020B0400000000000000" pitchFamily="49" charset="-128"/>
                <a:ea typeface="BIZ UDゴシック" panose="020B0400000000000000" pitchFamily="49" charset="-128"/>
              </a:rPr>
              <a:t>2</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マイナンバーカード</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申請のための</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写真撮影をしましょう</a:t>
            </a: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3101" y="3684568"/>
            <a:ext cx="1292235" cy="2305753"/>
          </a:xfrm>
          <a:prstGeom prst="rect">
            <a:avLst/>
          </a:prstGeom>
        </p:spPr>
      </p:pic>
    </p:spTree>
    <p:extLst>
      <p:ext uri="{BB962C8B-B14F-4D97-AF65-F5344CB8AC3E}">
        <p14:creationId xmlns:p14="http://schemas.microsoft.com/office/powerpoint/2010/main" val="264515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61260" y="3898226"/>
            <a:ext cx="1292235" cy="2305753"/>
          </a:xfrm>
          <a:prstGeom prst="rect">
            <a:avLst/>
          </a:prstGeom>
        </p:spPr>
      </p:pic>
      <p:sp>
        <p:nvSpPr>
          <p:cNvPr id="3" name="サブタイトル 2"/>
          <p:cNvSpPr>
            <a:spLocks noGrp="1"/>
          </p:cNvSpPr>
          <p:nvPr>
            <p:ph type="subTitle" idx="4294967295"/>
          </p:nvPr>
        </p:nvSpPr>
        <p:spPr>
          <a:xfrm>
            <a:off x="426089" y="1354418"/>
            <a:ext cx="8291822" cy="4849561"/>
          </a:xfrm>
        </p:spPr>
        <p:txBody>
          <a:bodyPr>
            <a:noAutofit/>
          </a:bodyPr>
          <a:lstStyle/>
          <a:p>
            <a:r>
              <a:rPr lang="ja-JP" altLang="en-US" sz="2400" dirty="0">
                <a:latin typeface="BIZ UDゴシック" panose="020B0400000000000000" pitchFamily="49" charset="-128"/>
                <a:ea typeface="BIZ UDゴシック" panose="020B0400000000000000" pitchFamily="49" charset="-128"/>
              </a:rPr>
              <a:t>マイナンバーカードの申請については</a:t>
            </a:r>
            <a:r>
              <a:rPr lang="ja-JP" altLang="en-US" sz="2400" spc="-1000" dirty="0">
                <a:latin typeface="BIZ UDゴシック" panose="020B0400000000000000" pitchFamily="49" charset="-128"/>
                <a:ea typeface="BIZ UDゴシック" panose="020B0400000000000000" pitchFamily="49" charset="-128"/>
              </a:rPr>
              <a:t>、</a:t>
            </a:r>
            <a:r>
              <a:rPr lang="ja-JP" altLang="en-US" sz="2400" dirty="0">
                <a:latin typeface="BIZ UDゴシック" panose="020B0400000000000000" pitchFamily="49" charset="-128"/>
                <a:ea typeface="BIZ UDゴシック" panose="020B0400000000000000" pitchFamily="49" charset="-128"/>
              </a:rPr>
              <a:t>スマートフォン</a:t>
            </a:r>
            <a:r>
              <a:rPr lang="ja-JP" altLang="en-US" sz="2400" spc="-1000" dirty="0">
                <a:latin typeface="BIZ UDゴシック" panose="020B0400000000000000" pitchFamily="49" charset="-128"/>
                <a:ea typeface="BIZ UDゴシック" panose="020B0400000000000000" pitchFamily="49" charset="-128"/>
              </a:rPr>
              <a:t>、</a:t>
            </a:r>
            <a:endParaRPr lang="en-US" altLang="ja-JP" sz="2400" spc="-10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パソコン</a:t>
            </a:r>
            <a:r>
              <a:rPr lang="ja-JP" altLang="en-US" sz="2400" spc="-1000" dirty="0">
                <a:latin typeface="BIZ UDゴシック" panose="020B0400000000000000" pitchFamily="49" charset="-128"/>
                <a:ea typeface="BIZ UDゴシック" panose="020B0400000000000000" pitchFamily="49" charset="-128"/>
              </a:rPr>
              <a:t>、</a:t>
            </a:r>
            <a:r>
              <a:rPr lang="ja-JP" altLang="en-US" sz="2400" dirty="0">
                <a:latin typeface="BIZ UDゴシック" panose="020B0400000000000000" pitchFamily="49" charset="-128"/>
                <a:ea typeface="BIZ UDゴシック" panose="020B0400000000000000" pitchFamily="49" charset="-128"/>
              </a:rPr>
              <a:t>まちなかの証明用写真機、郵送がありますが、</a:t>
            </a:r>
            <a:endParaRPr lang="en-US" altLang="ja-JP" sz="2400"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ここではスマートフォンによる申請をご紹介します。</a:t>
            </a:r>
            <a:endParaRPr lang="en-US" altLang="ja-JP" sz="2400" dirty="0">
              <a:latin typeface="BIZ UDゴシック" panose="020B0400000000000000" pitchFamily="49" charset="-128"/>
              <a:ea typeface="BIZ UDゴシック" panose="020B0400000000000000" pitchFamily="49" charset="-128"/>
            </a:endParaRPr>
          </a:p>
          <a:p>
            <a:pPr>
              <a:lnSpc>
                <a:spcPct val="100000"/>
              </a:lnSpc>
              <a:spcBef>
                <a:spcPts val="1800"/>
              </a:spcBef>
            </a:pPr>
            <a:r>
              <a:rPr lang="ja-JP" altLang="en-US" dirty="0">
                <a:solidFill>
                  <a:srgbClr val="009650"/>
                </a:solidFill>
                <a:latin typeface="BIZ UDゴシック" panose="020B0400000000000000" pitchFamily="49" charset="-128"/>
                <a:ea typeface="BIZ UDゴシック" panose="020B0400000000000000" pitchFamily="49" charset="-128"/>
              </a:rPr>
              <a:t>●</a:t>
            </a:r>
            <a:r>
              <a:rPr lang="en-US" altLang="ja-JP" dirty="0">
                <a:solidFill>
                  <a:schemeClr val="accent2"/>
                </a:solidFill>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申請にあたっては、まずご自宅に郵便で送られてきた</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500"/>
              </a:spcBef>
            </a:pPr>
            <a:r>
              <a:rPr lang="ja-JP" altLang="en-US" dirty="0">
                <a:latin typeface="BIZ UDゴシック" panose="020B0400000000000000" pitchFamily="49" charset="-128"/>
                <a:ea typeface="BIZ UDゴシック" panose="020B0400000000000000" pitchFamily="49" charset="-128"/>
              </a:rPr>
              <a:t>　</a:t>
            </a:r>
            <a:r>
              <a:rPr lang="en-US" altLang="ja-JP" spc="-16" dirty="0">
                <a:latin typeface="BIZ UDゴシック" panose="020B0400000000000000" pitchFamily="49" charset="-128"/>
                <a:ea typeface="BIZ UDゴシック" panose="020B0400000000000000" pitchFamily="49" charset="-128"/>
                <a:cs typeface="AoyagiKouzanFontT"/>
              </a:rPr>
              <a:t> </a:t>
            </a:r>
            <a:r>
              <a:rPr lang="en-US" altLang="ja-JP" spc="-16" dirty="0">
                <a:solidFill>
                  <a:srgbClr val="FF0000"/>
                </a:solidFill>
                <a:latin typeface="BIZ UDゴシック" panose="020B0400000000000000" pitchFamily="49" charset="-128"/>
                <a:ea typeface="BIZ UDゴシック" panose="020B0400000000000000" pitchFamily="49" charset="-128"/>
                <a:cs typeface="AoyagiKouzanFontT"/>
              </a:rPr>
              <a:t>｢</a:t>
            </a:r>
            <a:r>
              <a:rPr lang="ja-JP" altLang="en-US" dirty="0">
                <a:solidFill>
                  <a:srgbClr val="FF0000"/>
                </a:solidFill>
                <a:latin typeface="BIZ UDゴシック" panose="020B0400000000000000" pitchFamily="49" charset="-128"/>
                <a:ea typeface="BIZ UDゴシック" panose="020B0400000000000000" pitchFamily="49" charset="-128"/>
              </a:rPr>
              <a:t>個人番号カード交付申請書</a:t>
            </a:r>
            <a:r>
              <a:rPr lang="ja-JP" altLang="en-US" spc="-750" dirty="0">
                <a:solidFill>
                  <a:srgbClr val="FF0000"/>
                </a:solidFill>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を用意してください。</a:t>
            </a:r>
          </a:p>
          <a:p>
            <a:pPr indent="358775">
              <a:lnSpc>
                <a:spcPct val="100000"/>
              </a:lnSpc>
              <a:spcBef>
                <a:spcPts val="500"/>
              </a:spcBef>
            </a:pPr>
            <a:r>
              <a:rPr lang="ja-JP" altLang="en-US" sz="1400" dirty="0">
                <a:latin typeface="BIZ UDゴシック" panose="020B0400000000000000" pitchFamily="49" charset="-128"/>
                <a:ea typeface="BIZ UDゴシック" panose="020B0400000000000000" pitchFamily="49" charset="-128"/>
              </a:rPr>
              <a:t>引越しなどにより、個人番号カード交付申請書記載の住所と、</a:t>
            </a:r>
            <a:endParaRPr lang="en-US" altLang="ja-JP" sz="1400" dirty="0">
              <a:latin typeface="BIZ UDゴシック" panose="020B0400000000000000" pitchFamily="49" charset="-128"/>
              <a:ea typeface="BIZ UDゴシック" panose="020B0400000000000000" pitchFamily="49" charset="-128"/>
            </a:endParaRPr>
          </a:p>
          <a:p>
            <a:pPr indent="358775">
              <a:lnSpc>
                <a:spcPct val="100000"/>
              </a:lnSpc>
              <a:spcBef>
                <a:spcPts val="500"/>
              </a:spcBef>
            </a:pPr>
            <a:r>
              <a:rPr lang="ja-JP" altLang="en-US" sz="1400" dirty="0">
                <a:latin typeface="BIZ UDゴシック" panose="020B0400000000000000" pitchFamily="49" charset="-128"/>
                <a:ea typeface="BIZ UDゴシック" panose="020B0400000000000000" pitchFamily="49" charset="-128"/>
              </a:rPr>
              <a:t>現在お住まいの住所が異なる場合は、交付申請書は使えません。</a:t>
            </a:r>
            <a:endParaRPr lang="en-US" altLang="ja-JP" sz="1400" dirty="0">
              <a:latin typeface="BIZ UDゴシック" panose="020B0400000000000000" pitchFamily="49" charset="-128"/>
              <a:ea typeface="BIZ UDゴシック" panose="020B0400000000000000" pitchFamily="49" charset="-128"/>
            </a:endParaRPr>
          </a:p>
          <a:p>
            <a:pPr indent="358775">
              <a:lnSpc>
                <a:spcPct val="100000"/>
              </a:lnSpc>
              <a:spcBef>
                <a:spcPts val="500"/>
              </a:spcBef>
            </a:pPr>
            <a:r>
              <a:rPr lang="ja-JP" altLang="en-US" sz="1400" dirty="0">
                <a:latin typeface="BIZ UDゴシック" panose="020B0400000000000000" pitchFamily="49" charset="-128"/>
                <a:ea typeface="BIZ UDゴシック" panose="020B0400000000000000" pitchFamily="49" charset="-128"/>
              </a:rPr>
              <a:t>お住まいの市区町村で新しい申請書をお受取りください。</a:t>
            </a:r>
          </a:p>
          <a:p>
            <a:pPr>
              <a:lnSpc>
                <a:spcPct val="150000"/>
              </a:lnSpc>
              <a:spcBef>
                <a:spcPts val="500"/>
              </a:spcBef>
            </a:pPr>
            <a:r>
              <a:rPr lang="ja-JP" altLang="en-US" dirty="0">
                <a:solidFill>
                  <a:srgbClr val="009650"/>
                </a:solidFill>
                <a:latin typeface="BIZ UDゴシック" panose="020B0400000000000000" pitchFamily="49" charset="-128"/>
                <a:ea typeface="BIZ UDゴシック" panose="020B0400000000000000" pitchFamily="49" charset="-128"/>
              </a:rPr>
              <a:t>●</a:t>
            </a:r>
            <a:r>
              <a:rPr lang="en-US" altLang="ja-JP" dirty="0">
                <a:solidFill>
                  <a:schemeClr val="accent2"/>
                </a:solidFill>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証明用写真撮影のためのさまざまなアプリがあります。</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0"/>
              </a:spcBef>
            </a:pPr>
            <a:r>
              <a:rPr lang="en-US" altLang="ja-JP" sz="1600" dirty="0">
                <a:latin typeface="BIZ UDゴシック" panose="020B0400000000000000" pitchFamily="49" charset="-128"/>
                <a:ea typeface="BIZ UDゴシック" panose="020B0400000000000000" pitchFamily="49" charset="-128"/>
              </a:rPr>
              <a:t>    App</a:t>
            </a:r>
            <a:r>
              <a:rPr lang="ja-JP" altLang="en-US" sz="1600" dirty="0">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Store(</a:t>
            </a:r>
            <a:r>
              <a:rPr lang="ja-JP" altLang="en-US" sz="1600" dirty="0">
                <a:latin typeface="BIZ UDゴシック" panose="020B0400000000000000" pitchFamily="49" charset="-128"/>
                <a:ea typeface="BIZ UDゴシック" panose="020B0400000000000000" pitchFamily="49" charset="-128"/>
              </a:rPr>
              <a:t>アップストア）からお好みのアプリを</a:t>
            </a:r>
            <a:endParaRPr lang="en-US" altLang="ja-JP" sz="1600" dirty="0">
              <a:latin typeface="BIZ UDゴシック" panose="020B0400000000000000" pitchFamily="49" charset="-128"/>
              <a:ea typeface="BIZ UDゴシック" panose="020B0400000000000000" pitchFamily="49" charset="-128"/>
            </a:endParaRPr>
          </a:p>
          <a:p>
            <a:pPr>
              <a:lnSpc>
                <a:spcPct val="100000"/>
              </a:lnSpc>
              <a:spcBef>
                <a:spcPts val="500"/>
              </a:spcBef>
            </a:pP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ダウンロードしてください。</a:t>
            </a:r>
            <a:endParaRPr lang="en-US" altLang="ja-JP" sz="1600" dirty="0">
              <a:latin typeface="BIZ UDゴシック" panose="020B0400000000000000" pitchFamily="49" charset="-128"/>
              <a:ea typeface="BIZ UDゴシック" panose="020B0400000000000000" pitchFamily="49" charset="-128"/>
            </a:endParaRPr>
          </a:p>
          <a:p>
            <a:pPr>
              <a:lnSpc>
                <a:spcPct val="100000"/>
              </a:lnSpc>
              <a:spcBef>
                <a:spcPts val="500"/>
              </a:spcBef>
            </a:pPr>
            <a:r>
              <a:rPr lang="ja-JP" altLang="en-US" dirty="0">
                <a:latin typeface="BIZ UDゴシック" panose="020B0400000000000000" pitchFamily="49" charset="-128"/>
                <a:ea typeface="BIZ UDゴシック" panose="020B0400000000000000" pitchFamily="49" charset="-128"/>
              </a:rPr>
              <a:t>　</a:t>
            </a:r>
            <a:r>
              <a:rPr lang="en-US" altLang="ja-JP"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本教材では</a:t>
            </a:r>
            <a:r>
              <a:rPr lang="en-US" altLang="ja-JP" sz="1400" spc="-16" dirty="0">
                <a:latin typeface="BIZ UDゴシック" panose="020B0400000000000000" pitchFamily="49" charset="-128"/>
                <a:ea typeface="BIZ UDゴシック" panose="020B0400000000000000" pitchFamily="49" charset="-128"/>
                <a:cs typeface="AoyagiKouzanFontT"/>
              </a:rPr>
              <a:t>｢</a:t>
            </a:r>
            <a:r>
              <a:rPr lang="ja-JP" altLang="en-US" sz="1400" spc="-16" dirty="0">
                <a:latin typeface="BIZ UDゴシック" panose="020B0400000000000000" pitchFamily="49" charset="-128"/>
                <a:ea typeface="BIZ UDゴシック" panose="020B0400000000000000" pitchFamily="49" charset="-128"/>
                <a:cs typeface="AoyagiKouzanFontT"/>
              </a:rPr>
              <a:t>美肌証明写真</a:t>
            </a:r>
            <a:r>
              <a:rPr lang="ja-JP" altLang="en-US" sz="1400" spc="-75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cs typeface="Konatu"/>
              </a:rPr>
              <a:t>というアプリを使った例で</a:t>
            </a:r>
            <a:r>
              <a:rPr lang="ja-JP" altLang="en-US" sz="1400" dirty="0">
                <a:latin typeface="BIZ UDゴシック" panose="020B0400000000000000" pitchFamily="49" charset="-128"/>
                <a:ea typeface="BIZ UDゴシック" panose="020B0400000000000000" pitchFamily="49" charset="-128"/>
              </a:rPr>
              <a:t>説明します。</a:t>
            </a:r>
            <a:endParaRPr lang="en-US" altLang="ja-JP" sz="1400" dirty="0">
              <a:latin typeface="BIZ UDゴシック" panose="020B0400000000000000" pitchFamily="49" charset="-128"/>
              <a:ea typeface="BIZ UDゴシック" panose="020B0400000000000000" pitchFamily="49" charset="-128"/>
            </a:endParaRPr>
          </a:p>
          <a:p>
            <a:pPr>
              <a:lnSpc>
                <a:spcPct val="100000"/>
              </a:lnSpc>
              <a:spcBef>
                <a:spcPts val="500"/>
              </a:spcBef>
            </a:pP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すべてのボタンを</a:t>
            </a:r>
            <a:r>
              <a:rPr lang="en-US" altLang="ja-JP" sz="1400"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VoiceOver</a:t>
            </a:r>
            <a:r>
              <a:rPr lang="en-US" alt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ボイスオーバー</a:t>
            </a:r>
            <a:r>
              <a:rPr lang="en-US" alt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で読み上げることが可能です。</a:t>
            </a:r>
          </a:p>
          <a:p>
            <a:pPr>
              <a:lnSpc>
                <a:spcPct val="100000"/>
              </a:lnSpc>
              <a:spcBef>
                <a:spcPts val="500"/>
              </a:spcBef>
            </a:pPr>
            <a:endParaRPr lang="ja-JP" altLang="en-US" sz="1400" dirty="0">
              <a:latin typeface="BIZ UDゴシック" panose="020B0400000000000000" pitchFamily="49" charset="-128"/>
              <a:ea typeface="BIZ UDゴシック" panose="020B0400000000000000" pitchFamily="49" charset="-128"/>
            </a:endParaRPr>
          </a:p>
          <a:p>
            <a:pPr>
              <a:lnSpc>
                <a:spcPct val="100000"/>
              </a:lnSpc>
            </a:pPr>
            <a:endParaRPr lang="ja-JP" altLang="en-US" sz="1200" dirty="0">
              <a:latin typeface="BIZ UDゴシック" panose="020B0400000000000000" pitchFamily="49" charset="-128"/>
              <a:ea typeface="BIZ UDゴシック" panose="020B0400000000000000" pitchFamily="49" charset="-128"/>
            </a:endParaRP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83249F5-D4D7-88F3-00C7-6E6176E491B2}"/>
              </a:ext>
            </a:extLst>
          </p:cNvPr>
          <p:cNvSpPr txBox="1"/>
          <p:nvPr/>
        </p:nvSpPr>
        <p:spPr>
          <a:xfrm>
            <a:off x="807031" y="490524"/>
            <a:ext cx="2952328" cy="584775"/>
          </a:xfrm>
          <a:prstGeom prst="rect">
            <a:avLst/>
          </a:prstGeom>
          <a:noFill/>
        </p:spPr>
        <p:txBody>
          <a:bodyPr wrap="square" rtlCol="0">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rPr>
              <a:t>申請のまえに</a:t>
            </a:r>
            <a:endParaRPr kumimoji="1" lang="ja-JP" altLang="en-US" sz="3200" b="1" dirty="0">
              <a:solidFill>
                <a:srgbClr val="009650"/>
              </a:solidFill>
            </a:endParaRPr>
          </a:p>
        </p:txBody>
      </p:sp>
    </p:spTree>
    <p:extLst>
      <p:ext uri="{BB962C8B-B14F-4D97-AF65-F5344CB8AC3E}">
        <p14:creationId xmlns:p14="http://schemas.microsoft.com/office/powerpoint/2010/main" val="3167330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1"/>
          <p:cNvSpPr>
            <a:spLocks noGrp="1"/>
          </p:cNvSpPr>
          <p:nvPr>
            <p:ph type="ctrTitle"/>
          </p:nvPr>
        </p:nvSpPr>
        <p:spPr>
          <a:xfrm>
            <a:off x="1727999" y="238031"/>
            <a:ext cx="4698722" cy="991041"/>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証明用写真撮影アプリの</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インストールのしかた</a:t>
            </a:r>
          </a:p>
        </p:txBody>
      </p:sp>
      <p:sp>
        <p:nvSpPr>
          <p:cNvPr id="33" name="Title Placeholder 1"/>
          <p:cNvSpPr txBox="1">
            <a:spLocks/>
          </p:cNvSpPr>
          <p:nvPr/>
        </p:nvSpPr>
        <p:spPr>
          <a:xfrm>
            <a:off x="577613" y="406537"/>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2-A</a:t>
            </a:r>
            <a:endParaRPr lang="en-US" sz="3600" dirty="0">
              <a:solidFill>
                <a:srgbClr val="009650"/>
              </a:solidFill>
              <a:latin typeface="BIZ UDゴシック" panose="020B0400000000000000" pitchFamily="49" charset="-128"/>
              <a:ea typeface="BIZ UDゴシック" panose="020B0400000000000000" pitchFamily="49" charset="-128"/>
            </a:endParaRPr>
          </a:p>
        </p:txBody>
      </p:sp>
      <p:grpSp>
        <p:nvGrpSpPr>
          <p:cNvPr id="9" name="グループ化 8">
            <a:extLst>
              <a:ext uri="{FF2B5EF4-FFF2-40B4-BE49-F238E27FC236}">
                <a16:creationId xmlns:a16="http://schemas.microsoft.com/office/drawing/2014/main" id="{30B081C2-9BBE-132D-FCA2-194D79C6B413}"/>
              </a:ext>
            </a:extLst>
          </p:cNvPr>
          <p:cNvGrpSpPr>
            <a:grpSpLocks/>
          </p:cNvGrpSpPr>
          <p:nvPr/>
        </p:nvGrpSpPr>
        <p:grpSpPr>
          <a:xfrm>
            <a:off x="6933187" y="5517232"/>
            <a:ext cx="1591552" cy="406469"/>
            <a:chOff x="9485625" y="2318881"/>
            <a:chExt cx="1591552" cy="406469"/>
          </a:xfrm>
        </p:grpSpPr>
        <p:pic>
          <p:nvPicPr>
            <p:cNvPr id="10" name="図 9">
              <a:extLst>
                <a:ext uri="{FF2B5EF4-FFF2-40B4-BE49-F238E27FC236}">
                  <a16:creationId xmlns:a16="http://schemas.microsoft.com/office/drawing/2014/main" id="{1A224020-E499-1D32-C12B-6FBEAA8DC8C0}"/>
                </a:ext>
              </a:extLst>
            </p:cNvPr>
            <p:cNvPicPr>
              <a:picLocks noChangeAspect="1"/>
            </p:cNvPicPr>
            <p:nvPr/>
          </p:nvPicPr>
          <p:blipFill rotWithShape="1">
            <a:blip r:embed="rId3"/>
            <a:srcRect l="1065"/>
            <a:stretch/>
          </p:blipFill>
          <p:spPr>
            <a:xfrm>
              <a:off x="9485625" y="2319556"/>
              <a:ext cx="1591552" cy="405794"/>
            </a:xfrm>
            <a:prstGeom prst="rect">
              <a:avLst/>
            </a:prstGeom>
            <a:ln>
              <a:solidFill>
                <a:schemeClr val="tx1"/>
              </a:solidFill>
            </a:ln>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1FD5E785-AC05-86BD-2740-C2D87D3AAD67}"/>
                </a:ext>
              </a:extLst>
            </p:cNvPr>
            <p:cNvPicPr>
              <a:picLocks noChangeAspect="1"/>
            </p:cNvPicPr>
            <p:nvPr/>
          </p:nvPicPr>
          <p:blipFill rotWithShape="1">
            <a:blip r:embed="rId4"/>
            <a:srcRect l="1" t="12634" r="23859" b="75807"/>
            <a:stretch/>
          </p:blipFill>
          <p:spPr>
            <a:xfrm>
              <a:off x="9495202" y="2318881"/>
              <a:ext cx="1236000" cy="400708"/>
            </a:xfrm>
            <a:prstGeom prst="rect">
              <a:avLst/>
            </a:prstGeom>
          </p:spPr>
        </p:pic>
      </p:grpSp>
      <p:sp>
        <p:nvSpPr>
          <p:cNvPr id="12" name="サブタイトル 2">
            <a:extLst>
              <a:ext uri="{FF2B5EF4-FFF2-40B4-BE49-F238E27FC236}">
                <a16:creationId xmlns:a16="http://schemas.microsoft.com/office/drawing/2014/main" id="{98E9592A-CD3C-D386-4AB0-881CEFD0EAF1}"/>
              </a:ext>
            </a:extLst>
          </p:cNvPr>
          <p:cNvSpPr txBox="1">
            <a:spLocks/>
          </p:cNvSpPr>
          <p:nvPr/>
        </p:nvSpPr>
        <p:spPr>
          <a:xfrm>
            <a:off x="1147656" y="1391521"/>
            <a:ext cx="6120000" cy="7162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0"/>
              </a:spcBef>
            </a:pPr>
            <a:r>
              <a:rPr lang="ja-JP" altLang="en-US" sz="1400">
                <a:latin typeface="BIZ UDPゴシック" panose="020B0400000000000000" pitchFamily="50" charset="-128"/>
                <a:ea typeface="BIZ UDPゴシック" panose="020B0400000000000000" pitchFamily="50" charset="-128"/>
                <a:cs typeface="Konatu"/>
              </a:rPr>
              <a:t>かんたん･</a:t>
            </a:r>
            <a:r>
              <a:rPr lang="ja-JP" altLang="en-US" sz="1400" spc="-15">
                <a:latin typeface="BIZ UDPゴシック" panose="020B0400000000000000" pitchFamily="50" charset="-128"/>
                <a:ea typeface="BIZ UDPゴシック" panose="020B0400000000000000" pitchFamily="50" charset="-128"/>
                <a:cs typeface="Konatu"/>
              </a:rPr>
              <a:t>キ</a:t>
            </a:r>
            <a:r>
              <a:rPr lang="ja-JP" altLang="en-US" sz="1400">
                <a:latin typeface="BIZ UDPゴシック" panose="020B0400000000000000" pitchFamily="50" charset="-128"/>
                <a:ea typeface="BIZ UDPゴシック" panose="020B0400000000000000" pitchFamily="50" charset="-128"/>
                <a:cs typeface="Konatu"/>
              </a:rPr>
              <a:t>レイ な証明写真</a:t>
            </a:r>
            <a:r>
              <a:rPr lang="ja-JP" altLang="en-US" sz="1400" b="0">
                <a:latin typeface="BIZ UDPゴシック" panose="020B0400000000000000" pitchFamily="50" charset="-128"/>
                <a:ea typeface="BIZ UDPゴシック" panose="020B0400000000000000" pitchFamily="50" charset="-128"/>
              </a:rPr>
              <a:t>ー</a:t>
            </a:r>
            <a:r>
              <a:rPr lang="ja-JP" altLang="en-US" sz="1400">
                <a:latin typeface="BIZ UDPゴシック" panose="020B0400000000000000" pitchFamily="50" charset="-128"/>
                <a:ea typeface="BIZ UDPゴシック" panose="020B0400000000000000" pitchFamily="50" charset="-128"/>
                <a:cs typeface="Konatu"/>
              </a:rPr>
              <a:t>履歴書カメラ</a:t>
            </a:r>
            <a:endParaRPr lang="en-US" altLang="ja-JP" sz="1400">
              <a:latin typeface="BIZ UDPゴシック" panose="020B0400000000000000" pitchFamily="50" charset="-128"/>
              <a:ea typeface="BIZ UDPゴシック" panose="020B0400000000000000" pitchFamily="50" charset="-128"/>
              <a:cs typeface="Konatu"/>
            </a:endParaRPr>
          </a:p>
          <a:p>
            <a:pPr>
              <a:lnSpc>
                <a:spcPct val="100000"/>
              </a:lnSpc>
              <a:spcBef>
                <a:spcPts val="0"/>
              </a:spcBef>
            </a:pPr>
            <a:r>
              <a:rPr lang="ja-JP" altLang="nl-NL" sz="1400" b="0">
                <a:latin typeface="BIZ UDPゴシック" panose="020B0400000000000000" pitchFamily="50" charset="-128"/>
                <a:ea typeface="BIZ UDPゴシック" panose="020B0400000000000000" pitchFamily="50" charset="-128"/>
              </a:rPr>
              <a:t>（</a:t>
            </a:r>
            <a:r>
              <a:rPr lang="nl-NL" altLang="ja-JP" sz="1400" b="0">
                <a:latin typeface="BIZ UDPゴシック" panose="020B0400000000000000" pitchFamily="50" charset="-128"/>
                <a:ea typeface="BIZ UDPゴシック" panose="020B0400000000000000" pitchFamily="50" charset="-128"/>
              </a:rPr>
              <a:t>Ver3,1,7)Recruit Holdings Co.,Ltd.  </a:t>
            </a:r>
            <a:r>
              <a:rPr lang="ja-JP" altLang="nl-NL" sz="1400" b="0">
                <a:latin typeface="BIZ UDPゴシック" panose="020B0400000000000000" pitchFamily="50" charset="-128"/>
                <a:ea typeface="BIZ UDPゴシック" panose="020B0400000000000000" pitchFamily="50" charset="-128"/>
              </a:rPr>
              <a:t>無料</a:t>
            </a:r>
          </a:p>
          <a:p>
            <a:pPr>
              <a:lnSpc>
                <a:spcPct val="100000"/>
              </a:lnSpc>
              <a:spcBef>
                <a:spcPts val="0"/>
              </a:spcBef>
            </a:pPr>
            <a:r>
              <a:rPr lang="ja-JP" altLang="en-US" sz="1400" b="0">
                <a:latin typeface="BIZ UDPゴシック" panose="020B0400000000000000" pitchFamily="50" charset="-128"/>
                <a:ea typeface="BIZ UDPゴシック" panose="020B0400000000000000" pitchFamily="50" charset="-128"/>
              </a:rPr>
              <a:t>証明写真アプリです。</a:t>
            </a:r>
            <a:endParaRPr lang="ja-JP" altLang="en-US" sz="1400" b="0" dirty="0">
              <a:latin typeface="BIZ UDPゴシック" panose="020B0400000000000000" pitchFamily="50" charset="-128"/>
              <a:ea typeface="BIZ UDPゴシック" panose="020B0400000000000000" pitchFamily="50" charset="-128"/>
            </a:endParaRPr>
          </a:p>
        </p:txBody>
      </p:sp>
      <p:pic>
        <p:nvPicPr>
          <p:cNvPr id="13" name="図 12" descr="証明写真アプリ「かんたん･キレイな証明写真ー履歴書カメラ」のアイコンの画像">
            <a:extLst>
              <a:ext uri="{FF2B5EF4-FFF2-40B4-BE49-F238E27FC236}">
                <a16:creationId xmlns:a16="http://schemas.microsoft.com/office/drawing/2014/main" id="{3BEFFB94-0947-F05C-FE35-B8A5B6607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745" y="1432781"/>
            <a:ext cx="692744" cy="673850"/>
          </a:xfrm>
          <a:prstGeom prst="rect">
            <a:avLst/>
          </a:prstGeom>
        </p:spPr>
      </p:pic>
      <p:pic>
        <p:nvPicPr>
          <p:cNvPr id="16" name="図 15" descr="証明写真アプリ「かんたん･キレイな証明写真ー履歴書カメラ」のインストール画面のQRコード">
            <a:extLst>
              <a:ext uri="{FF2B5EF4-FFF2-40B4-BE49-F238E27FC236}">
                <a16:creationId xmlns:a16="http://schemas.microsoft.com/office/drawing/2014/main" id="{B6F7F340-4AF9-B4EF-E469-D04035DA9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939" y="1380628"/>
            <a:ext cx="714615" cy="714615"/>
          </a:xfrm>
          <a:prstGeom prst="rect">
            <a:avLst/>
          </a:prstGeom>
        </p:spPr>
      </p:pic>
      <p:grpSp>
        <p:nvGrpSpPr>
          <p:cNvPr id="17" name="グループ化 16">
            <a:extLst>
              <a:ext uri="{FF2B5EF4-FFF2-40B4-BE49-F238E27FC236}">
                <a16:creationId xmlns:a16="http://schemas.microsoft.com/office/drawing/2014/main" id="{3F6D6BD5-0CEC-9562-557B-C1247ED2A9B2}"/>
              </a:ext>
            </a:extLst>
          </p:cNvPr>
          <p:cNvGrpSpPr/>
          <p:nvPr/>
        </p:nvGrpSpPr>
        <p:grpSpPr>
          <a:xfrm>
            <a:off x="670536" y="3266969"/>
            <a:ext cx="1515397" cy="3060000"/>
            <a:chOff x="6948264" y="3086152"/>
            <a:chExt cx="1515397" cy="3060000"/>
          </a:xfrm>
        </p:grpSpPr>
        <p:pic>
          <p:nvPicPr>
            <p:cNvPr id="19" name="図 18">
              <a:extLst>
                <a:ext uri="{FF2B5EF4-FFF2-40B4-BE49-F238E27FC236}">
                  <a16:creationId xmlns:a16="http://schemas.microsoft.com/office/drawing/2014/main" id="{67D7F65B-7798-10D5-6F1B-028828819B1B}"/>
                </a:ext>
              </a:extLst>
            </p:cNvPr>
            <p:cNvPicPr>
              <a:picLocks noChangeAspect="1"/>
            </p:cNvPicPr>
            <p:nvPr/>
          </p:nvPicPr>
          <p:blipFill>
            <a:blip r:embed="rId7"/>
            <a:stretch>
              <a:fillRect/>
            </a:stretch>
          </p:blipFill>
          <p:spPr>
            <a:xfrm>
              <a:off x="6948264" y="3086152"/>
              <a:ext cx="1515397" cy="3060000"/>
            </a:xfrm>
            <a:prstGeom prst="rect">
              <a:avLst/>
            </a:prstGeom>
          </p:spPr>
        </p:pic>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96EB10DD-6AEB-91F2-BDE6-F7E4A5215A7C}"/>
                </a:ext>
              </a:extLst>
            </p:cNvPr>
            <p:cNvPicPr>
              <a:picLocks noChangeAspect="1"/>
            </p:cNvPicPr>
            <p:nvPr/>
          </p:nvPicPr>
          <p:blipFill>
            <a:blip r:embed="rId8"/>
            <a:stretch>
              <a:fillRect/>
            </a:stretch>
          </p:blipFill>
          <p:spPr>
            <a:xfrm>
              <a:off x="7034561" y="3423249"/>
              <a:ext cx="1329668" cy="2365036"/>
            </a:xfrm>
            <a:prstGeom prst="rect">
              <a:avLst/>
            </a:prstGeom>
          </p:spPr>
        </p:pic>
      </p:grpSp>
      <p:sp>
        <p:nvSpPr>
          <p:cNvPr id="23" name="テキスト ボックス 22">
            <a:extLst>
              <a:ext uri="{FF2B5EF4-FFF2-40B4-BE49-F238E27FC236}">
                <a16:creationId xmlns:a16="http://schemas.microsoft.com/office/drawing/2014/main" id="{D0071E3F-C9FA-9CED-CE43-FB3A0D901F45}"/>
              </a:ext>
            </a:extLst>
          </p:cNvPr>
          <p:cNvSpPr txBox="1"/>
          <p:nvPr/>
        </p:nvSpPr>
        <p:spPr>
          <a:xfrm>
            <a:off x="2839729" y="2179657"/>
            <a:ext cx="1737122" cy="830997"/>
          </a:xfrm>
          <a:prstGeom prst="rect">
            <a:avLst/>
          </a:prstGeom>
          <a:noFill/>
        </p:spPr>
        <p:txBody>
          <a:bodyPr wrap="square" rtlCol="0">
            <a:spAutoFit/>
          </a:bodyPr>
          <a:lstStyle/>
          <a:p>
            <a:r>
              <a:rPr lang="ja-JP" altLang="en-US" sz="1600" b="1" dirty="0">
                <a:latin typeface="BIZ UDPゴシック" panose="020B0400000000000000" pitchFamily="50" charset="-128"/>
                <a:ea typeface="BIZ UDPゴシック" panose="020B0400000000000000" pitchFamily="50" charset="-128"/>
              </a:rPr>
              <a:t>検索ボタン</a:t>
            </a:r>
            <a:endParaRPr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　　　」をダブルタップ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4031F3D9-4FC1-93EA-1F31-66651A627717}"/>
              </a:ext>
            </a:extLst>
          </p:cNvPr>
          <p:cNvSpPr txBox="1"/>
          <p:nvPr/>
        </p:nvSpPr>
        <p:spPr>
          <a:xfrm>
            <a:off x="765505" y="2205622"/>
            <a:ext cx="1679642" cy="830997"/>
          </a:xfrm>
          <a:prstGeom prst="rect">
            <a:avLst/>
          </a:prstGeom>
          <a:noFill/>
        </p:spPr>
        <p:txBody>
          <a:bodyPr wrap="square" rtlCol="0">
            <a:spAutoFit/>
          </a:bodyPr>
          <a:lstStyle/>
          <a:p>
            <a:r>
              <a:rPr lang="ja-JP" altLang="en-US" sz="1600" b="1" dirty="0">
                <a:latin typeface="BIZ UDPゴシック" panose="020B0400000000000000" pitchFamily="50" charset="-128"/>
                <a:ea typeface="BIZ UDPゴシック" panose="020B0400000000000000" pitchFamily="50" charset="-128"/>
                <a:cs typeface="Meiryo" charset="-128"/>
              </a:rPr>
              <a:t>「</a:t>
            </a:r>
            <a:r>
              <a:rPr lang="en-US" altLang="ja-JP" sz="1600" b="1" dirty="0">
                <a:latin typeface="BIZ UDPゴシック" panose="020B0400000000000000" pitchFamily="50" charset="-128"/>
                <a:ea typeface="BIZ UDPゴシック" panose="020B0400000000000000" pitchFamily="50" charset="-128"/>
                <a:cs typeface="Meiryo" charset="-128"/>
              </a:rPr>
              <a:t>App Store</a:t>
            </a:r>
            <a:r>
              <a:rPr lang="ja-JP" altLang="en-US" sz="1600" b="1" spc="-750" dirty="0">
                <a:latin typeface="BIZ UDPゴシック" panose="020B0400000000000000" pitchFamily="50" charset="-128"/>
                <a:ea typeface="BIZ UDPゴシック" panose="020B0400000000000000" pitchFamily="50" charset="-128"/>
                <a:cs typeface="Meiryo" charset="-128"/>
              </a:rPr>
              <a:t> </a:t>
            </a:r>
            <a:r>
              <a:rPr lang="ja-JP" altLang="en-US" sz="1600" b="1" dirty="0">
                <a:latin typeface="BIZ UDPゴシック" panose="020B0400000000000000" pitchFamily="50" charset="-128"/>
                <a:ea typeface="BIZ UDPゴシック" panose="020B0400000000000000" pitchFamily="50" charset="-128"/>
                <a:cs typeface="Meiryo" charset="-128"/>
              </a:rPr>
              <a:t>」</a:t>
            </a:r>
            <a:endParaRPr lang="en-US" altLang="ja-JP" sz="1600" b="1" dirty="0">
              <a:latin typeface="BIZ UDPゴシック" panose="020B0400000000000000" pitchFamily="50" charset="-128"/>
              <a:ea typeface="BIZ UDPゴシック" panose="020B0400000000000000" pitchFamily="50" charset="-128"/>
              <a:cs typeface="Meiryo" charset="-128"/>
            </a:endParaRPr>
          </a:p>
          <a:p>
            <a:r>
              <a:rPr lang="ja-JP" altLang="en-US" sz="1600" b="1" dirty="0">
                <a:latin typeface="BIZ UDPゴシック" panose="020B0400000000000000" pitchFamily="50" charset="-128"/>
                <a:ea typeface="BIZ UDPゴシック" panose="020B0400000000000000" pitchFamily="50" charset="-128"/>
                <a:cs typeface="Meiryo" charset="-128"/>
              </a:rPr>
              <a:t>「  　 」をダブルタップ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2FE10D1E-2E53-926C-E36E-35EB10243A4C}"/>
              </a:ext>
            </a:extLst>
          </p:cNvPr>
          <p:cNvSpPr txBox="1"/>
          <p:nvPr/>
        </p:nvSpPr>
        <p:spPr>
          <a:xfrm>
            <a:off x="4787959" y="2177163"/>
            <a:ext cx="1737122" cy="830997"/>
          </a:xfrm>
          <a:prstGeom prst="rect">
            <a:avLst/>
          </a:prstGeom>
          <a:noFill/>
        </p:spPr>
        <p:txBody>
          <a:bodyPr wrap="square" rtlCol="0">
            <a:spAutoFit/>
          </a:bodyPr>
          <a:lstStyle/>
          <a:p>
            <a:r>
              <a:rPr lang="ja-JP" altLang="en-US" sz="1600" b="1" dirty="0">
                <a:latin typeface="BIZ UDPゴシック" panose="020B0400000000000000" pitchFamily="50" charset="-128"/>
                <a:ea typeface="BIZ UDPゴシック" panose="020B0400000000000000" pitchFamily="50" charset="-128"/>
                <a:cs typeface="Meiryo" charset="-128"/>
              </a:rPr>
              <a:t>検索枠に「かんたんきれい」と入力して検索</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E3E2815-DCEB-2680-27CE-A69094E41327}"/>
              </a:ext>
            </a:extLst>
          </p:cNvPr>
          <p:cNvSpPr txBox="1"/>
          <p:nvPr/>
        </p:nvSpPr>
        <p:spPr>
          <a:xfrm>
            <a:off x="6994957" y="2173621"/>
            <a:ext cx="1495659" cy="584775"/>
          </a:xfrm>
          <a:prstGeom prst="rect">
            <a:avLst/>
          </a:prstGeom>
          <a:noFill/>
        </p:spPr>
        <p:txBody>
          <a:bodyPr wrap="square" rtlCol="0">
            <a:spAutoFit/>
          </a:bodyPr>
          <a:lstStyle/>
          <a:p>
            <a:r>
              <a:rPr lang="ja-JP" altLang="en-US" sz="1600" b="1" dirty="0">
                <a:latin typeface="BIZ UDPゴシック" panose="020B0400000000000000" pitchFamily="50" charset="-128"/>
                <a:ea typeface="BIZ UDPゴシック" panose="020B0400000000000000" pitchFamily="50" charset="-128"/>
                <a:cs typeface="Meiryo" charset="-128"/>
              </a:rPr>
              <a:t>「入手」をダブルタップ</a:t>
            </a:r>
            <a:endParaRPr lang="en-US" altLang="ja-JP" sz="1600" b="1" dirty="0">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5ED0984D-92EC-B427-A458-DA26038CD366}"/>
              </a:ext>
            </a:extLst>
          </p:cNvPr>
          <p:cNvSpPr txBox="1"/>
          <p:nvPr/>
        </p:nvSpPr>
        <p:spPr>
          <a:xfrm>
            <a:off x="6270379" y="5959154"/>
            <a:ext cx="2797179" cy="430887"/>
          </a:xfrm>
          <a:prstGeom prst="rect">
            <a:avLst/>
          </a:prstGeom>
          <a:noFill/>
        </p:spPr>
        <p:txBody>
          <a:bodyPr wrap="square" rtlCol="0">
            <a:spAutoFit/>
          </a:bodyPr>
          <a:lstStyle/>
          <a:p>
            <a:pPr algn="ctr"/>
            <a:r>
              <a:rPr kumimoji="1" lang="ja-JP" altLang="en-US" sz="1050" b="1" dirty="0">
                <a:solidFill>
                  <a:srgbClr val="009650"/>
                </a:solidFill>
                <a:latin typeface="BIZ UDPゴシック" panose="020B0400000000000000" pitchFamily="50" charset="-128"/>
                <a:ea typeface="BIZ UDPゴシック" panose="020B0400000000000000" pitchFamily="50" charset="-128"/>
              </a:rPr>
              <a:t>インストールが完了</a:t>
            </a:r>
            <a:r>
              <a:rPr lang="ja-JP" altLang="en-US" sz="1050" b="1" dirty="0">
                <a:solidFill>
                  <a:srgbClr val="009650"/>
                </a:solidFill>
                <a:latin typeface="BIZ UDPゴシック" panose="020B0400000000000000" pitchFamily="50" charset="-128"/>
                <a:ea typeface="BIZ UDPゴシック" panose="020B0400000000000000" pitchFamily="50" charset="-128"/>
              </a:rPr>
              <a:t>すると</a:t>
            </a:r>
            <a:endParaRPr lang="en-US" altLang="ja-JP" sz="1050" b="1" dirty="0">
              <a:solidFill>
                <a:srgbClr val="009650"/>
              </a:solidFill>
              <a:latin typeface="BIZ UDPゴシック" panose="020B0400000000000000" pitchFamily="50" charset="-128"/>
              <a:ea typeface="BIZ UDPゴシック" panose="020B0400000000000000" pitchFamily="50" charset="-128"/>
            </a:endParaRPr>
          </a:p>
          <a:p>
            <a:pPr algn="ctr"/>
            <a:r>
              <a:rPr kumimoji="1" lang="ja-JP" altLang="en-US" sz="1050" b="1" dirty="0">
                <a:solidFill>
                  <a:srgbClr val="009650"/>
                </a:solidFill>
                <a:latin typeface="BIZ UDPゴシック" panose="020B0400000000000000" pitchFamily="50" charset="-128"/>
                <a:ea typeface="BIZ UDPゴシック" panose="020B0400000000000000" pitchFamily="50" charset="-128"/>
              </a:rPr>
              <a:t>「開く」に変わります</a:t>
            </a:r>
            <a:endParaRPr kumimoji="1" lang="en-US" altLang="ja-JP" sz="1050" b="1" dirty="0">
              <a:solidFill>
                <a:srgbClr val="009650"/>
              </a:solidFill>
              <a:latin typeface="BIZ UDPゴシック" panose="020B0400000000000000" pitchFamily="50" charset="-128"/>
              <a:ea typeface="BIZ UDPゴシック" panose="020B0400000000000000" pitchFamily="50" charset="-128"/>
            </a:endParaRPr>
          </a:p>
        </p:txBody>
      </p:sp>
      <p:sp>
        <p:nvSpPr>
          <p:cNvPr id="28" name="正方形/長方形 27">
            <a:extLst>
              <a:ext uri="{FF2B5EF4-FFF2-40B4-BE49-F238E27FC236}">
                <a16:creationId xmlns:a16="http://schemas.microsoft.com/office/drawing/2014/main" id="{9481BDC9-31D2-4897-0A1E-53AC9F47EE35}"/>
              </a:ext>
            </a:extLst>
          </p:cNvPr>
          <p:cNvSpPr/>
          <p:nvPr/>
        </p:nvSpPr>
        <p:spPr>
          <a:xfrm>
            <a:off x="800382" y="3994218"/>
            <a:ext cx="317059" cy="3290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29" name="図 28" descr="グラフィカル ユーザー インターフェイス, テキスト, アプリケーション&#10;&#10;自動的に生成された説明">
            <a:extLst>
              <a:ext uri="{FF2B5EF4-FFF2-40B4-BE49-F238E27FC236}">
                <a16:creationId xmlns:a16="http://schemas.microsoft.com/office/drawing/2014/main" id="{77CBF4B4-3FCC-DB43-43D4-BF82A7B397CE}"/>
              </a:ext>
            </a:extLst>
          </p:cNvPr>
          <p:cNvPicPr>
            <a:picLocks noChangeAspect="1"/>
          </p:cNvPicPr>
          <p:nvPr/>
        </p:nvPicPr>
        <p:blipFill rotWithShape="1">
          <a:blip r:embed="rId9"/>
          <a:srcRect t="-1" b="49847"/>
          <a:stretch/>
        </p:blipFill>
        <p:spPr>
          <a:xfrm>
            <a:off x="4774484" y="3279687"/>
            <a:ext cx="1495895" cy="1334457"/>
          </a:xfrm>
          <a:prstGeom prst="rect">
            <a:avLst/>
          </a:prstGeom>
          <a:ln>
            <a:solidFill>
              <a:schemeClr val="tx1"/>
            </a:solidFill>
          </a:ln>
        </p:spPr>
      </p:pic>
      <p:pic>
        <p:nvPicPr>
          <p:cNvPr id="30" name="図 29">
            <a:extLst>
              <a:ext uri="{FF2B5EF4-FFF2-40B4-BE49-F238E27FC236}">
                <a16:creationId xmlns:a16="http://schemas.microsoft.com/office/drawing/2014/main" id="{8529AF4E-F642-AC4D-3362-B8FDD0C7F882}"/>
              </a:ext>
            </a:extLst>
          </p:cNvPr>
          <p:cNvPicPr>
            <a:picLocks noChangeAspect="1"/>
          </p:cNvPicPr>
          <p:nvPr/>
        </p:nvPicPr>
        <p:blipFill>
          <a:blip r:embed="rId10"/>
          <a:stretch>
            <a:fillRect/>
          </a:stretch>
        </p:blipFill>
        <p:spPr>
          <a:xfrm>
            <a:off x="996608" y="2527731"/>
            <a:ext cx="236897" cy="230495"/>
          </a:xfrm>
          <a:prstGeom prst="rect">
            <a:avLst/>
          </a:prstGeom>
        </p:spPr>
      </p:pic>
      <p:pic>
        <p:nvPicPr>
          <p:cNvPr id="32" name="図 31">
            <a:extLst>
              <a:ext uri="{FF2B5EF4-FFF2-40B4-BE49-F238E27FC236}">
                <a16:creationId xmlns:a16="http://schemas.microsoft.com/office/drawing/2014/main" id="{1499B63C-2CD4-D6D8-DAFF-FCFB3380DEEF}"/>
              </a:ext>
            </a:extLst>
          </p:cNvPr>
          <p:cNvPicPr>
            <a:picLocks noChangeAspect="1"/>
          </p:cNvPicPr>
          <p:nvPr/>
        </p:nvPicPr>
        <p:blipFill>
          <a:blip r:embed="rId11"/>
          <a:stretch>
            <a:fillRect/>
          </a:stretch>
        </p:blipFill>
        <p:spPr>
          <a:xfrm>
            <a:off x="851485" y="3609393"/>
            <a:ext cx="133554" cy="99149"/>
          </a:xfrm>
          <a:prstGeom prst="rect">
            <a:avLst/>
          </a:prstGeom>
        </p:spPr>
      </p:pic>
      <p:grpSp>
        <p:nvGrpSpPr>
          <p:cNvPr id="34" name="グループ化 33">
            <a:extLst>
              <a:ext uri="{FF2B5EF4-FFF2-40B4-BE49-F238E27FC236}">
                <a16:creationId xmlns:a16="http://schemas.microsoft.com/office/drawing/2014/main" id="{B2D01525-6DC7-2E8E-5954-7BAC1A5CA158}"/>
              </a:ext>
            </a:extLst>
          </p:cNvPr>
          <p:cNvGrpSpPr/>
          <p:nvPr/>
        </p:nvGrpSpPr>
        <p:grpSpPr>
          <a:xfrm>
            <a:off x="2667159" y="3279688"/>
            <a:ext cx="1552004" cy="2760498"/>
            <a:chOff x="2746868" y="2937663"/>
            <a:chExt cx="1552004" cy="2760498"/>
          </a:xfrm>
        </p:grpSpPr>
        <p:grpSp>
          <p:nvGrpSpPr>
            <p:cNvPr id="35" name="グループ化 34">
              <a:extLst>
                <a:ext uri="{FF2B5EF4-FFF2-40B4-BE49-F238E27FC236}">
                  <a16:creationId xmlns:a16="http://schemas.microsoft.com/office/drawing/2014/main" id="{52A500A5-9E6E-61FD-4355-549A8D5A7035}"/>
                </a:ext>
              </a:extLst>
            </p:cNvPr>
            <p:cNvGrpSpPr/>
            <p:nvPr/>
          </p:nvGrpSpPr>
          <p:grpSpPr>
            <a:xfrm>
              <a:off x="2746868" y="2937663"/>
              <a:ext cx="1552004" cy="2760498"/>
              <a:chOff x="2746868" y="3058707"/>
              <a:chExt cx="1552004" cy="2760498"/>
            </a:xfrm>
          </p:grpSpPr>
          <p:pic>
            <p:nvPicPr>
              <p:cNvPr id="38" name="図 37" descr="グラフィカル ユーザー インターフェイス&#10;&#10;自動的に生成された説明">
                <a:extLst>
                  <a:ext uri="{FF2B5EF4-FFF2-40B4-BE49-F238E27FC236}">
                    <a16:creationId xmlns:a16="http://schemas.microsoft.com/office/drawing/2014/main" id="{BCA0C0D0-47E2-171E-8629-28B7D27A5763}"/>
                  </a:ext>
                </a:extLst>
              </p:cNvPr>
              <p:cNvPicPr>
                <a:picLocks noChangeAspect="1"/>
              </p:cNvPicPr>
              <p:nvPr/>
            </p:nvPicPr>
            <p:blipFill>
              <a:blip r:embed="rId12"/>
              <a:stretch>
                <a:fillRect/>
              </a:stretch>
            </p:blipFill>
            <p:spPr>
              <a:xfrm>
                <a:off x="2746868" y="3058707"/>
                <a:ext cx="1552004" cy="2760498"/>
              </a:xfrm>
              <a:prstGeom prst="rect">
                <a:avLst/>
              </a:prstGeom>
              <a:ln>
                <a:solidFill>
                  <a:schemeClr val="tx1"/>
                </a:solidFill>
              </a:ln>
            </p:spPr>
          </p:pic>
          <p:pic>
            <p:nvPicPr>
              <p:cNvPr id="40" name="図 39" descr="グラフィカル ユーザー インターフェイス&#10;&#10;自動的に生成された説明">
                <a:extLst>
                  <a:ext uri="{FF2B5EF4-FFF2-40B4-BE49-F238E27FC236}">
                    <a16:creationId xmlns:a16="http://schemas.microsoft.com/office/drawing/2014/main" id="{D649C7C8-5C59-401A-0F4B-8DDA49D51C21}"/>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100000"/>
                        </a14:imgEffect>
                        <a14:imgEffect>
                          <a14:brightnessContrast contrast="-40000"/>
                        </a14:imgEffect>
                      </a14:imgLayer>
                    </a14:imgProps>
                  </a:ext>
                </a:extLst>
              </a:blip>
              <a:srcRect t="15970" b="17760"/>
              <a:stretch/>
            </p:blipFill>
            <p:spPr>
              <a:xfrm>
                <a:off x="2774851" y="3500951"/>
                <a:ext cx="1513879" cy="1829401"/>
              </a:xfrm>
              <a:prstGeom prst="rect">
                <a:avLst/>
              </a:prstGeom>
              <a:ln>
                <a:noFill/>
              </a:ln>
              <a:effectLst/>
            </p:spPr>
          </p:pic>
        </p:grpSp>
        <p:pic>
          <p:nvPicPr>
            <p:cNvPr id="36" name="図 35">
              <a:extLst>
                <a:ext uri="{FF2B5EF4-FFF2-40B4-BE49-F238E27FC236}">
                  <a16:creationId xmlns:a16="http://schemas.microsoft.com/office/drawing/2014/main" id="{8D262FAE-6DDB-FBC8-BEBE-B95AC2B462BF}"/>
                </a:ext>
              </a:extLst>
            </p:cNvPr>
            <p:cNvPicPr>
              <a:picLocks noChangeAspect="1"/>
            </p:cNvPicPr>
            <p:nvPr/>
          </p:nvPicPr>
          <p:blipFill>
            <a:blip r:embed="rId15"/>
            <a:stretch>
              <a:fillRect/>
            </a:stretch>
          </p:blipFill>
          <p:spPr>
            <a:xfrm>
              <a:off x="2852334" y="2943994"/>
              <a:ext cx="152866" cy="77067"/>
            </a:xfrm>
            <a:prstGeom prst="rect">
              <a:avLst/>
            </a:prstGeom>
          </p:spPr>
        </p:pic>
      </p:grpSp>
      <p:sp>
        <p:nvSpPr>
          <p:cNvPr id="41" name="正方形/長方形 40">
            <a:extLst>
              <a:ext uri="{FF2B5EF4-FFF2-40B4-BE49-F238E27FC236}">
                <a16:creationId xmlns:a16="http://schemas.microsoft.com/office/drawing/2014/main" id="{93649682-2E61-708E-E9A7-A8A1A6AC75EC}"/>
              </a:ext>
            </a:extLst>
          </p:cNvPr>
          <p:cNvSpPr/>
          <p:nvPr/>
        </p:nvSpPr>
        <p:spPr>
          <a:xfrm>
            <a:off x="3918266" y="5787281"/>
            <a:ext cx="288199"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pic>
        <p:nvPicPr>
          <p:cNvPr id="42" name="図 41">
            <a:extLst>
              <a:ext uri="{FF2B5EF4-FFF2-40B4-BE49-F238E27FC236}">
                <a16:creationId xmlns:a16="http://schemas.microsoft.com/office/drawing/2014/main" id="{61299E3A-DA8D-46F6-9E6E-F8FBA19E12EF}"/>
              </a:ext>
            </a:extLst>
          </p:cNvPr>
          <p:cNvPicPr>
            <a:picLocks noChangeAspect="1"/>
          </p:cNvPicPr>
          <p:nvPr/>
        </p:nvPicPr>
        <p:blipFill>
          <a:blip r:embed="rId16"/>
          <a:stretch>
            <a:fillRect/>
          </a:stretch>
        </p:blipFill>
        <p:spPr>
          <a:xfrm>
            <a:off x="3108049" y="2521884"/>
            <a:ext cx="245825" cy="242410"/>
          </a:xfrm>
          <a:prstGeom prst="rect">
            <a:avLst/>
          </a:prstGeom>
        </p:spPr>
      </p:pic>
      <p:pic>
        <p:nvPicPr>
          <p:cNvPr id="43" name="図 42">
            <a:extLst>
              <a:ext uri="{FF2B5EF4-FFF2-40B4-BE49-F238E27FC236}">
                <a16:creationId xmlns:a16="http://schemas.microsoft.com/office/drawing/2014/main" id="{CA74C42F-1CB7-7684-EDD7-C15B85AAF768}"/>
              </a:ext>
            </a:extLst>
          </p:cNvPr>
          <p:cNvPicPr>
            <a:picLocks noChangeAspect="1"/>
          </p:cNvPicPr>
          <p:nvPr/>
        </p:nvPicPr>
        <p:blipFill>
          <a:blip r:embed="rId15"/>
          <a:stretch>
            <a:fillRect/>
          </a:stretch>
        </p:blipFill>
        <p:spPr>
          <a:xfrm>
            <a:off x="4881380" y="3288171"/>
            <a:ext cx="152866" cy="77067"/>
          </a:xfrm>
          <a:prstGeom prst="rect">
            <a:avLst/>
          </a:prstGeom>
        </p:spPr>
      </p:pic>
      <p:grpSp>
        <p:nvGrpSpPr>
          <p:cNvPr id="44" name="図形グループ 62">
            <a:extLst>
              <a:ext uri="{FF2B5EF4-FFF2-40B4-BE49-F238E27FC236}">
                <a16:creationId xmlns:a16="http://schemas.microsoft.com/office/drawing/2014/main" id="{0D7CBFAD-51A9-DBA3-CD42-219027DE6D3F}"/>
              </a:ext>
            </a:extLst>
          </p:cNvPr>
          <p:cNvGrpSpPr/>
          <p:nvPr/>
        </p:nvGrpSpPr>
        <p:grpSpPr>
          <a:xfrm>
            <a:off x="3732266" y="5551333"/>
            <a:ext cx="296586" cy="293005"/>
            <a:chOff x="3546641" y="3995693"/>
            <a:chExt cx="296586" cy="293005"/>
          </a:xfrm>
        </p:grpSpPr>
        <p:sp>
          <p:nvSpPr>
            <p:cNvPr id="45" name="円/楕円 63">
              <a:extLst>
                <a:ext uri="{FF2B5EF4-FFF2-40B4-BE49-F238E27FC236}">
                  <a16:creationId xmlns:a16="http://schemas.microsoft.com/office/drawing/2014/main" id="{26B5BAD3-8BED-F5AC-091D-9B0202A9C86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フリーフォーム 64">
              <a:extLst>
                <a:ext uri="{FF2B5EF4-FFF2-40B4-BE49-F238E27FC236}">
                  <a16:creationId xmlns:a16="http://schemas.microsoft.com/office/drawing/2014/main" id="{5DA330CC-DC02-955E-AE3B-17DBE2D87BE3}"/>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7" name="正方形/長方形 46">
            <a:extLst>
              <a:ext uri="{FF2B5EF4-FFF2-40B4-BE49-F238E27FC236}">
                <a16:creationId xmlns:a16="http://schemas.microsoft.com/office/drawing/2014/main" id="{6A1A3233-0D00-F6BD-4B5B-1343863B7D6E}"/>
              </a:ext>
            </a:extLst>
          </p:cNvPr>
          <p:cNvSpPr/>
          <p:nvPr/>
        </p:nvSpPr>
        <p:spPr>
          <a:xfrm>
            <a:off x="4835213" y="3721932"/>
            <a:ext cx="1352268" cy="193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8" name="矢印: 右 47">
            <a:extLst>
              <a:ext uri="{FF2B5EF4-FFF2-40B4-BE49-F238E27FC236}">
                <a16:creationId xmlns:a16="http://schemas.microsoft.com/office/drawing/2014/main" id="{78F2FA67-5972-CEFB-1855-6E2AEB02BCFD}"/>
              </a:ext>
            </a:extLst>
          </p:cNvPr>
          <p:cNvSpPr/>
          <p:nvPr/>
        </p:nvSpPr>
        <p:spPr>
          <a:xfrm rot="5400000">
            <a:off x="5387915" y="4741552"/>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latin typeface="BIZ UDPゴシック" panose="020B0400000000000000" pitchFamily="50" charset="-128"/>
              <a:ea typeface="BIZ UDPゴシック" panose="020B0400000000000000" pitchFamily="50" charset="-128"/>
            </a:endParaRPr>
          </a:p>
        </p:txBody>
      </p:sp>
      <p:sp>
        <p:nvSpPr>
          <p:cNvPr id="49" name="矢印: 右 48">
            <a:extLst>
              <a:ext uri="{FF2B5EF4-FFF2-40B4-BE49-F238E27FC236}">
                <a16:creationId xmlns:a16="http://schemas.microsoft.com/office/drawing/2014/main" id="{A2D37DFF-FB1B-DFCE-3CC8-9991D34CE1BE}"/>
              </a:ext>
            </a:extLst>
          </p:cNvPr>
          <p:cNvSpPr/>
          <p:nvPr/>
        </p:nvSpPr>
        <p:spPr>
          <a:xfrm>
            <a:off x="4312319" y="4119688"/>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latin typeface="BIZ UDPゴシック" panose="020B0400000000000000" pitchFamily="50" charset="-128"/>
              <a:ea typeface="BIZ UDPゴシック" panose="020B0400000000000000" pitchFamily="50" charset="-128"/>
            </a:endParaRPr>
          </a:p>
        </p:txBody>
      </p:sp>
      <p:grpSp>
        <p:nvGrpSpPr>
          <p:cNvPr id="50" name="グループ化 49">
            <a:extLst>
              <a:ext uri="{FF2B5EF4-FFF2-40B4-BE49-F238E27FC236}">
                <a16:creationId xmlns:a16="http://schemas.microsoft.com/office/drawing/2014/main" id="{C89FE48B-D857-C8B2-7C88-A531B10CB9CC}"/>
              </a:ext>
            </a:extLst>
          </p:cNvPr>
          <p:cNvGrpSpPr/>
          <p:nvPr/>
        </p:nvGrpSpPr>
        <p:grpSpPr>
          <a:xfrm>
            <a:off x="6927039" y="3269910"/>
            <a:ext cx="1589655" cy="1862543"/>
            <a:chOff x="7006748" y="2927886"/>
            <a:chExt cx="1589655" cy="1750328"/>
          </a:xfrm>
        </p:grpSpPr>
        <p:grpSp>
          <p:nvGrpSpPr>
            <p:cNvPr id="51" name="グループ化 50">
              <a:extLst>
                <a:ext uri="{FF2B5EF4-FFF2-40B4-BE49-F238E27FC236}">
                  <a16:creationId xmlns:a16="http://schemas.microsoft.com/office/drawing/2014/main" id="{70B55849-2EDF-2EAE-841F-A2E5A4389888}"/>
                </a:ext>
              </a:extLst>
            </p:cNvPr>
            <p:cNvGrpSpPr/>
            <p:nvPr/>
          </p:nvGrpSpPr>
          <p:grpSpPr>
            <a:xfrm>
              <a:off x="7006748" y="2927886"/>
              <a:ext cx="1589655" cy="1750328"/>
              <a:chOff x="7006748" y="2927886"/>
              <a:chExt cx="1589655" cy="1750328"/>
            </a:xfrm>
          </p:grpSpPr>
          <p:pic>
            <p:nvPicPr>
              <p:cNvPr id="56" name="図 55" descr="グラフィカル ユーザー インターフェイス, アプリケーション&#10;&#10;自動的に生成された説明">
                <a:extLst>
                  <a:ext uri="{FF2B5EF4-FFF2-40B4-BE49-F238E27FC236}">
                    <a16:creationId xmlns:a16="http://schemas.microsoft.com/office/drawing/2014/main" id="{FFAD287B-1CA5-187C-8C9E-5223B4CCEFDC}"/>
                  </a:ext>
                </a:extLst>
              </p:cNvPr>
              <p:cNvPicPr>
                <a:picLocks noChangeAspect="1"/>
              </p:cNvPicPr>
              <p:nvPr/>
            </p:nvPicPr>
            <p:blipFill rotWithShape="1">
              <a:blip r:embed="rId17"/>
              <a:srcRect b="38096"/>
              <a:stretch/>
            </p:blipFill>
            <p:spPr>
              <a:xfrm>
                <a:off x="7006748" y="2927886"/>
                <a:ext cx="1589655" cy="1750328"/>
              </a:xfrm>
              <a:prstGeom prst="rect">
                <a:avLst/>
              </a:prstGeom>
              <a:ln>
                <a:solidFill>
                  <a:schemeClr val="tx1"/>
                </a:solidFill>
              </a:ln>
            </p:spPr>
          </p:pic>
          <p:pic>
            <p:nvPicPr>
              <p:cNvPr id="57" name="図 56">
                <a:extLst>
                  <a:ext uri="{FF2B5EF4-FFF2-40B4-BE49-F238E27FC236}">
                    <a16:creationId xmlns:a16="http://schemas.microsoft.com/office/drawing/2014/main" id="{765F3A4D-2755-9C04-B446-552AD0CC6BBA}"/>
                  </a:ext>
                </a:extLst>
              </p:cNvPr>
              <p:cNvPicPr>
                <a:picLocks noChangeAspect="1"/>
              </p:cNvPicPr>
              <p:nvPr/>
            </p:nvPicPr>
            <p:blipFill>
              <a:blip r:embed="rId18"/>
              <a:stretch>
                <a:fillRect/>
              </a:stretch>
            </p:blipFill>
            <p:spPr>
              <a:xfrm>
                <a:off x="7124598" y="2934168"/>
                <a:ext cx="144016" cy="93590"/>
              </a:xfrm>
              <a:prstGeom prst="rect">
                <a:avLst/>
              </a:prstGeom>
              <a:ln>
                <a:noFill/>
              </a:ln>
            </p:spPr>
          </p:pic>
        </p:grpSp>
        <p:pic>
          <p:nvPicPr>
            <p:cNvPr id="54" name="図 53">
              <a:extLst>
                <a:ext uri="{FF2B5EF4-FFF2-40B4-BE49-F238E27FC236}">
                  <a16:creationId xmlns:a16="http://schemas.microsoft.com/office/drawing/2014/main" id="{154646C4-458C-DCE7-63D9-075AFA073BC2}"/>
                </a:ext>
              </a:extLst>
            </p:cNvPr>
            <p:cNvPicPr>
              <a:picLocks noChangeAspect="1"/>
            </p:cNvPicPr>
            <p:nvPr/>
          </p:nvPicPr>
          <p:blipFill>
            <a:blip r:embed="rId19"/>
            <a:stretch>
              <a:fillRect/>
            </a:stretch>
          </p:blipFill>
          <p:spPr>
            <a:xfrm>
              <a:off x="8192465" y="3343706"/>
              <a:ext cx="397305" cy="266892"/>
            </a:xfrm>
            <a:prstGeom prst="rect">
              <a:avLst/>
            </a:prstGeom>
            <a:ln>
              <a:noFill/>
            </a:ln>
          </p:spPr>
        </p:pic>
      </p:grpSp>
      <p:sp>
        <p:nvSpPr>
          <p:cNvPr id="58" name="矢印: 右 57">
            <a:extLst>
              <a:ext uri="{FF2B5EF4-FFF2-40B4-BE49-F238E27FC236}">
                <a16:creationId xmlns:a16="http://schemas.microsoft.com/office/drawing/2014/main" id="{A8A1DF08-A277-5ACF-72EE-6A06ABEBE576}"/>
              </a:ext>
            </a:extLst>
          </p:cNvPr>
          <p:cNvSpPr/>
          <p:nvPr/>
        </p:nvSpPr>
        <p:spPr>
          <a:xfrm>
            <a:off x="2216482" y="4179501"/>
            <a:ext cx="359944" cy="18207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latin typeface="BIZ UDPゴシック" panose="020B0400000000000000" pitchFamily="50" charset="-128"/>
              <a:ea typeface="BIZ UDPゴシック" panose="020B0400000000000000" pitchFamily="50" charset="-128"/>
            </a:endParaRPr>
          </a:p>
        </p:txBody>
      </p:sp>
      <p:sp>
        <p:nvSpPr>
          <p:cNvPr id="59" name="矢印: 右 58">
            <a:extLst>
              <a:ext uri="{FF2B5EF4-FFF2-40B4-BE49-F238E27FC236}">
                <a16:creationId xmlns:a16="http://schemas.microsoft.com/office/drawing/2014/main" id="{EFD70279-73C7-CA89-F883-DF4D08529F78}"/>
              </a:ext>
            </a:extLst>
          </p:cNvPr>
          <p:cNvSpPr/>
          <p:nvPr/>
        </p:nvSpPr>
        <p:spPr>
          <a:xfrm>
            <a:off x="6436507" y="4119688"/>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latin typeface="BIZ UDPゴシック" panose="020B0400000000000000" pitchFamily="50" charset="-128"/>
              <a:ea typeface="BIZ UDPゴシック" panose="020B0400000000000000" pitchFamily="50" charset="-128"/>
            </a:endParaRPr>
          </a:p>
        </p:txBody>
      </p:sp>
      <p:sp>
        <p:nvSpPr>
          <p:cNvPr id="60" name="矢印: 右 59">
            <a:extLst>
              <a:ext uri="{FF2B5EF4-FFF2-40B4-BE49-F238E27FC236}">
                <a16:creationId xmlns:a16="http://schemas.microsoft.com/office/drawing/2014/main" id="{AFCF3472-1032-B8F9-0DF2-569671BF1FB9}"/>
              </a:ext>
            </a:extLst>
          </p:cNvPr>
          <p:cNvSpPr/>
          <p:nvPr/>
        </p:nvSpPr>
        <p:spPr>
          <a:xfrm rot="5400000">
            <a:off x="7559016" y="5171797"/>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latin typeface="BIZ UDPゴシック" panose="020B0400000000000000" pitchFamily="50" charset="-128"/>
              <a:ea typeface="BIZ UDPゴシック" panose="020B0400000000000000" pitchFamily="50" charset="-128"/>
            </a:endParaRPr>
          </a:p>
        </p:txBody>
      </p:sp>
      <p:sp>
        <p:nvSpPr>
          <p:cNvPr id="61" name="正方形/長方形 60">
            <a:extLst>
              <a:ext uri="{FF2B5EF4-FFF2-40B4-BE49-F238E27FC236}">
                <a16:creationId xmlns:a16="http://schemas.microsoft.com/office/drawing/2014/main" id="{07F5E6D0-8895-82F1-DB3C-F8633632AD54}"/>
              </a:ext>
            </a:extLst>
          </p:cNvPr>
          <p:cNvSpPr/>
          <p:nvPr/>
        </p:nvSpPr>
        <p:spPr>
          <a:xfrm>
            <a:off x="8134858" y="5635427"/>
            <a:ext cx="355758" cy="2023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DA4A6D65-01EB-3020-EEEC-1989F1416328}"/>
              </a:ext>
            </a:extLst>
          </p:cNvPr>
          <p:cNvSpPr txBox="1"/>
          <p:nvPr/>
        </p:nvSpPr>
        <p:spPr>
          <a:xfrm>
            <a:off x="323528" y="2060848"/>
            <a:ext cx="540000" cy="584775"/>
          </a:xfrm>
          <a:prstGeom prst="rect">
            <a:avLst/>
          </a:prstGeom>
          <a:noFill/>
        </p:spPr>
        <p:txBody>
          <a:bodyPr wrap="square" rtlCol="0">
            <a:spAutoFit/>
          </a:bodyPr>
          <a:lstStyle/>
          <a:p>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❶</a:t>
            </a:r>
            <a:endParaRPr lang="en-US" altLang="ja-JP" sz="32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63" name="テキスト ボックス 62">
            <a:extLst>
              <a:ext uri="{FF2B5EF4-FFF2-40B4-BE49-F238E27FC236}">
                <a16:creationId xmlns:a16="http://schemas.microsoft.com/office/drawing/2014/main" id="{B7376CD2-7C92-9BCA-ADCF-4E2FC3596090}"/>
              </a:ext>
            </a:extLst>
          </p:cNvPr>
          <p:cNvSpPr txBox="1"/>
          <p:nvPr/>
        </p:nvSpPr>
        <p:spPr>
          <a:xfrm>
            <a:off x="2296107" y="2060848"/>
            <a:ext cx="540000" cy="584775"/>
          </a:xfrm>
          <a:prstGeom prst="rect">
            <a:avLst/>
          </a:prstGeom>
          <a:noFill/>
        </p:spPr>
        <p:txBody>
          <a:bodyPr wrap="square" rtlCol="0">
            <a:spAutoFit/>
          </a:bodyPr>
          <a:lstStyle/>
          <a:p>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❷</a:t>
            </a:r>
            <a:endParaRPr lang="en-US" altLang="ja-JP" sz="32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64" name="テキスト ボックス 63">
            <a:extLst>
              <a:ext uri="{FF2B5EF4-FFF2-40B4-BE49-F238E27FC236}">
                <a16:creationId xmlns:a16="http://schemas.microsoft.com/office/drawing/2014/main" id="{43CC9A98-561E-8D6C-B62B-BFE7B774F922}"/>
              </a:ext>
            </a:extLst>
          </p:cNvPr>
          <p:cNvSpPr txBox="1"/>
          <p:nvPr/>
        </p:nvSpPr>
        <p:spPr>
          <a:xfrm>
            <a:off x="4240323" y="2060848"/>
            <a:ext cx="540000" cy="584775"/>
          </a:xfrm>
          <a:prstGeom prst="rect">
            <a:avLst/>
          </a:prstGeom>
          <a:noFill/>
        </p:spPr>
        <p:txBody>
          <a:bodyPr wrap="square" rtlCol="0" anchor="ctr">
            <a:spAutoFit/>
          </a:bodyPr>
          <a:lstStyle/>
          <a:p>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❸</a:t>
            </a:r>
            <a:endParaRPr lang="en-US" altLang="ja-JP" sz="32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sp>
        <p:nvSpPr>
          <p:cNvPr id="65" name="テキスト ボックス 64">
            <a:extLst>
              <a:ext uri="{FF2B5EF4-FFF2-40B4-BE49-F238E27FC236}">
                <a16:creationId xmlns:a16="http://schemas.microsoft.com/office/drawing/2014/main" id="{73AF2454-8532-7289-4A34-845280612C07}"/>
              </a:ext>
            </a:extLst>
          </p:cNvPr>
          <p:cNvSpPr txBox="1"/>
          <p:nvPr/>
        </p:nvSpPr>
        <p:spPr>
          <a:xfrm>
            <a:off x="6477190" y="2060848"/>
            <a:ext cx="540000" cy="584775"/>
          </a:xfrm>
          <a:prstGeom prst="rect">
            <a:avLst/>
          </a:prstGeom>
          <a:noFill/>
        </p:spPr>
        <p:txBody>
          <a:bodyPr wrap="square" rtlCol="0">
            <a:spAutoFit/>
          </a:bodyPr>
          <a:lstStyle/>
          <a:p>
            <a:r>
              <a:rPr lang="ja-JP" altLang="en-US" sz="3200" b="1" dirty="0">
                <a:solidFill>
                  <a:srgbClr val="009650"/>
                </a:solidFill>
                <a:latin typeface="BIZ UDPゴシック" panose="020B0400000000000000" pitchFamily="50" charset="-128"/>
                <a:ea typeface="BIZ UDPゴシック" panose="020B0400000000000000" pitchFamily="50" charset="-128"/>
                <a:cs typeface="Meiryo" charset="-128"/>
              </a:rPr>
              <a:t>❹</a:t>
            </a:r>
            <a:endParaRPr lang="en-US" altLang="ja-JP" sz="32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pic>
        <p:nvPicPr>
          <p:cNvPr id="66" name="図 65" descr="グラフィカル ユーザー インターフェイス, アプリケーション&#10;&#10;自動的に生成された説明">
            <a:extLst>
              <a:ext uri="{FF2B5EF4-FFF2-40B4-BE49-F238E27FC236}">
                <a16:creationId xmlns:a16="http://schemas.microsoft.com/office/drawing/2014/main" id="{F455251A-1739-1D45-A789-25B11B360611}"/>
              </a:ext>
            </a:extLst>
          </p:cNvPr>
          <p:cNvPicPr>
            <a:picLocks noChangeAspect="1"/>
          </p:cNvPicPr>
          <p:nvPr/>
        </p:nvPicPr>
        <p:blipFill rotWithShape="1">
          <a:blip r:embed="rId4"/>
          <a:srcRect t="4725" r="3403" b="44643"/>
          <a:stretch/>
        </p:blipFill>
        <p:spPr>
          <a:xfrm>
            <a:off x="6927040" y="3356992"/>
            <a:ext cx="1568070" cy="1755254"/>
          </a:xfrm>
          <a:prstGeom prst="rect">
            <a:avLst/>
          </a:prstGeom>
        </p:spPr>
      </p:pic>
      <p:pic>
        <p:nvPicPr>
          <p:cNvPr id="67" name="図 66" descr="白いバックグラウンドのスクリーンショット&#10;&#10;自動的に生成された説明">
            <a:extLst>
              <a:ext uri="{FF2B5EF4-FFF2-40B4-BE49-F238E27FC236}">
                <a16:creationId xmlns:a16="http://schemas.microsoft.com/office/drawing/2014/main" id="{33249008-9FD8-5DE2-F50B-115A04B5B20F}"/>
              </a:ext>
            </a:extLst>
          </p:cNvPr>
          <p:cNvPicPr>
            <a:picLocks noChangeAspect="1"/>
          </p:cNvPicPr>
          <p:nvPr/>
        </p:nvPicPr>
        <p:blipFill rotWithShape="1">
          <a:blip r:embed="rId20"/>
          <a:srcRect t="5954" b="77247"/>
          <a:stretch/>
        </p:blipFill>
        <p:spPr>
          <a:xfrm>
            <a:off x="4774484" y="5260570"/>
            <a:ext cx="1495896" cy="544694"/>
          </a:xfrm>
          <a:prstGeom prst="rect">
            <a:avLst/>
          </a:prstGeom>
          <a:noFill/>
          <a:ln>
            <a:solidFill>
              <a:schemeClr val="tx1">
                <a:lumMod val="75000"/>
                <a:lumOff val="25000"/>
              </a:schemeClr>
            </a:solidFill>
          </a:ln>
        </p:spPr>
      </p:pic>
      <p:sp>
        <p:nvSpPr>
          <p:cNvPr id="68" name="正方形/長方形 67">
            <a:extLst>
              <a:ext uri="{FF2B5EF4-FFF2-40B4-BE49-F238E27FC236}">
                <a16:creationId xmlns:a16="http://schemas.microsoft.com/office/drawing/2014/main" id="{213461D6-2D91-513B-4CE5-BBCC7E697E20}"/>
              </a:ext>
            </a:extLst>
          </p:cNvPr>
          <p:cNvSpPr/>
          <p:nvPr/>
        </p:nvSpPr>
        <p:spPr>
          <a:xfrm>
            <a:off x="8156506" y="3696573"/>
            <a:ext cx="355758" cy="222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69" name="図形グループ 30">
            <a:extLst>
              <a:ext uri="{FF2B5EF4-FFF2-40B4-BE49-F238E27FC236}">
                <a16:creationId xmlns:a16="http://schemas.microsoft.com/office/drawing/2014/main" id="{5C2385F9-9F7F-DE0F-82ED-F6E743C1CEC1}"/>
              </a:ext>
            </a:extLst>
          </p:cNvPr>
          <p:cNvGrpSpPr/>
          <p:nvPr/>
        </p:nvGrpSpPr>
        <p:grpSpPr>
          <a:xfrm>
            <a:off x="7957830" y="3464131"/>
            <a:ext cx="296586" cy="293005"/>
            <a:chOff x="5101121" y="3995693"/>
            <a:chExt cx="296586" cy="293005"/>
          </a:xfrm>
        </p:grpSpPr>
        <p:sp>
          <p:nvSpPr>
            <p:cNvPr id="70" name="円/楕円 31">
              <a:extLst>
                <a:ext uri="{FF2B5EF4-FFF2-40B4-BE49-F238E27FC236}">
                  <a16:creationId xmlns:a16="http://schemas.microsoft.com/office/drawing/2014/main" id="{45AEF8B2-C7EA-39E9-D235-262FDC89D027}"/>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1" name="フリーフォーム 33">
              <a:extLst>
                <a:ext uri="{FF2B5EF4-FFF2-40B4-BE49-F238E27FC236}">
                  <a16:creationId xmlns:a16="http://schemas.microsoft.com/office/drawing/2014/main" id="{185FE7AE-25EE-C5AA-6766-641DC5B6BC1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72" name="グループ化 71">
            <a:extLst>
              <a:ext uri="{FF2B5EF4-FFF2-40B4-BE49-F238E27FC236}">
                <a16:creationId xmlns:a16="http://schemas.microsoft.com/office/drawing/2014/main" id="{23E23058-2151-D8F3-4801-1CD501A66D23}"/>
              </a:ext>
            </a:extLst>
          </p:cNvPr>
          <p:cNvGrpSpPr/>
          <p:nvPr/>
        </p:nvGrpSpPr>
        <p:grpSpPr>
          <a:xfrm>
            <a:off x="4476468" y="3428082"/>
            <a:ext cx="607709" cy="523220"/>
            <a:chOff x="9375578" y="2660876"/>
            <a:chExt cx="607709" cy="523220"/>
          </a:xfrm>
        </p:grpSpPr>
        <p:sp>
          <p:nvSpPr>
            <p:cNvPr id="73" name="楕円 72">
              <a:extLst>
                <a:ext uri="{FF2B5EF4-FFF2-40B4-BE49-F238E27FC236}">
                  <a16:creationId xmlns:a16="http://schemas.microsoft.com/office/drawing/2014/main" id="{E58BE4D4-BE44-1330-6343-A14144EFBEFA}"/>
                </a:ext>
              </a:extLst>
            </p:cNvPr>
            <p:cNvSpPr/>
            <p:nvPr/>
          </p:nvSpPr>
          <p:spPr>
            <a:xfrm>
              <a:off x="9514252" y="2749178"/>
              <a:ext cx="261374" cy="260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4" name="テキスト ボックス 73">
              <a:extLst>
                <a:ext uri="{FF2B5EF4-FFF2-40B4-BE49-F238E27FC236}">
                  <a16:creationId xmlns:a16="http://schemas.microsoft.com/office/drawing/2014/main" id="{D98DDA19-CEFB-166D-0455-443456EDD47B}"/>
                </a:ext>
              </a:extLst>
            </p:cNvPr>
            <p:cNvSpPr txBox="1"/>
            <p:nvPr/>
          </p:nvSpPr>
          <p:spPr>
            <a:xfrm>
              <a:off x="9375578" y="2660876"/>
              <a:ext cx="607709" cy="523220"/>
            </a:xfrm>
            <a:prstGeom prst="rect">
              <a:avLst/>
            </a:prstGeom>
            <a:noFill/>
          </p:spPr>
          <p:txBody>
            <a:bodyPr wrap="square" rtlCol="0">
              <a:spAutoFit/>
            </a:bodyPr>
            <a:lstStyle/>
            <a:p>
              <a:r>
                <a:rPr lang="ja-JP" altLang="en-US" sz="2800" b="1" dirty="0">
                  <a:solidFill>
                    <a:srgbClr val="009650"/>
                  </a:solidFill>
                  <a:latin typeface="BIZ UDPゴシック" panose="020B0400000000000000" pitchFamily="50" charset="-128"/>
                  <a:ea typeface="BIZ UDPゴシック" panose="020B0400000000000000" pitchFamily="50" charset="-128"/>
                  <a:cs typeface="Meiryo" charset="-128"/>
                </a:rPr>
                <a:t>❸</a:t>
              </a:r>
              <a:endParaRPr lang="en-US" altLang="ja-JP" sz="2800" b="1" dirty="0">
                <a:solidFill>
                  <a:srgbClr val="009650"/>
                </a:solidFill>
                <a:latin typeface="BIZ UDPゴシック" panose="020B0400000000000000" pitchFamily="50" charset="-128"/>
                <a:ea typeface="BIZ UDPゴシック" panose="020B0400000000000000" pitchFamily="50" charset="-128"/>
                <a:cs typeface="Meiryo" charset="-128"/>
              </a:endParaRPr>
            </a:p>
          </p:txBody>
        </p:sp>
      </p:grpSp>
      <p:grpSp>
        <p:nvGrpSpPr>
          <p:cNvPr id="75" name="図形グループ 47">
            <a:extLst>
              <a:ext uri="{FF2B5EF4-FFF2-40B4-BE49-F238E27FC236}">
                <a16:creationId xmlns:a16="http://schemas.microsoft.com/office/drawing/2014/main" id="{A81AEE95-3FF8-2320-C01E-4744DFB03041}"/>
              </a:ext>
            </a:extLst>
          </p:cNvPr>
          <p:cNvGrpSpPr/>
          <p:nvPr/>
        </p:nvGrpSpPr>
        <p:grpSpPr>
          <a:xfrm>
            <a:off x="577935" y="3789929"/>
            <a:ext cx="296587" cy="293005"/>
            <a:chOff x="2897417" y="3995693"/>
            <a:chExt cx="296587" cy="293005"/>
          </a:xfrm>
        </p:grpSpPr>
        <p:sp>
          <p:nvSpPr>
            <p:cNvPr id="76" name="円/楕円 48">
              <a:extLst>
                <a:ext uri="{FF2B5EF4-FFF2-40B4-BE49-F238E27FC236}">
                  <a16:creationId xmlns:a16="http://schemas.microsoft.com/office/drawing/2014/main" id="{58667532-7CFA-4792-E00F-234B25D5BA4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7" name="テキスト ボックス 76">
              <a:extLst>
                <a:ext uri="{FF2B5EF4-FFF2-40B4-BE49-F238E27FC236}">
                  <a16:creationId xmlns:a16="http://schemas.microsoft.com/office/drawing/2014/main" id="{2AE52666-8308-0D8F-41DE-5C163CEA13AE}"/>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78" name="正方形/長方形 77">
            <a:extLst>
              <a:ext uri="{FF2B5EF4-FFF2-40B4-BE49-F238E27FC236}">
                <a16:creationId xmlns:a16="http://schemas.microsoft.com/office/drawing/2014/main" id="{BC035B76-2976-4386-C3D6-5FB68B88201A}"/>
              </a:ext>
            </a:extLst>
          </p:cNvPr>
          <p:cNvSpPr/>
          <p:nvPr/>
        </p:nvSpPr>
        <p:spPr>
          <a:xfrm>
            <a:off x="7821797" y="1419324"/>
            <a:ext cx="690467" cy="642037"/>
          </a:xfrm>
          <a:prstGeom prst="rect">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9" name="テキスト ボックス 78">
            <a:extLst>
              <a:ext uri="{FF2B5EF4-FFF2-40B4-BE49-F238E27FC236}">
                <a16:creationId xmlns:a16="http://schemas.microsoft.com/office/drawing/2014/main" id="{4E03C29A-5D92-89FD-B4F9-FD3DB0C775BE}"/>
              </a:ext>
            </a:extLst>
          </p:cNvPr>
          <p:cNvSpPr txBox="1"/>
          <p:nvPr/>
        </p:nvSpPr>
        <p:spPr>
          <a:xfrm>
            <a:off x="5575668" y="1448017"/>
            <a:ext cx="2267914" cy="553998"/>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右の</a:t>
            </a:r>
            <a:r>
              <a:rPr lang="en-US" altLang="ja-JP" sz="1000" dirty="0">
                <a:latin typeface="BIZ UDPゴシック" panose="020B0400000000000000" pitchFamily="50" charset="-128"/>
                <a:ea typeface="BIZ UDPゴシック" panose="020B0400000000000000" pitchFamily="50" charset="-128"/>
              </a:rPr>
              <a:t>QR</a:t>
            </a:r>
            <a:r>
              <a:rPr lang="ja-JP" altLang="en-US" sz="1000" dirty="0">
                <a:latin typeface="BIZ UDPゴシック" panose="020B0400000000000000" pitchFamily="50" charset="-128"/>
                <a:ea typeface="BIZ UDPゴシック" panose="020B0400000000000000" pitchFamily="50" charset="-128"/>
              </a:rPr>
              <a:t>コードを読み込むと</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❶～❸を省略して❹インストールの画面が表示されます</a:t>
            </a:r>
          </a:p>
        </p:txBody>
      </p:sp>
    </p:spTree>
    <p:extLst>
      <p:ext uri="{BB962C8B-B14F-4D97-AF65-F5344CB8AC3E}">
        <p14:creationId xmlns:p14="http://schemas.microsoft.com/office/powerpoint/2010/main" val="2025209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03484" y="1400818"/>
            <a:ext cx="2803973" cy="1384995"/>
          </a:xfrm>
          <a:prstGeom prst="rect">
            <a:avLst/>
          </a:prstGeom>
          <a:noFill/>
        </p:spPr>
        <p:txBody>
          <a:bodyPr wrap="none" rtlCol="0">
            <a:spAutoFit/>
          </a:bodyPr>
          <a:lstStyle/>
          <a:p>
            <a:r>
              <a:rPr lang="ja-JP" altLang="en-US" sz="1400" b="1" dirty="0">
                <a:latin typeface="BIZ UDゴシック" panose="020B0400000000000000" pitchFamily="49" charset="-128"/>
                <a:ea typeface="BIZ UDゴシック" panose="020B0400000000000000" pitchFamily="49" charset="-128"/>
                <a:cs typeface="Meiryo" charset="-128"/>
              </a:rPr>
              <a:t>適切な写真</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サイズ </a:t>
            </a:r>
            <a:r>
              <a:rPr lang="en-US" altLang="ja-JP" sz="1400" dirty="0">
                <a:latin typeface="BIZ UDゴシック" panose="020B0400000000000000" pitchFamily="49" charset="-128"/>
                <a:ea typeface="BIZ UDゴシック" panose="020B0400000000000000" pitchFamily="49" charset="-128"/>
                <a:cs typeface="Meiryo" charset="-128"/>
              </a:rPr>
              <a:t>3.5×4.5㎝</a:t>
            </a:r>
            <a:r>
              <a:rPr lang="ja-JP" altLang="en-US" sz="1400" dirty="0">
                <a:latin typeface="BIZ UDゴシック" panose="020B0400000000000000" pitchFamily="49" charset="-128"/>
                <a:ea typeface="BIZ UDゴシック" panose="020B0400000000000000" pitchFamily="49" charset="-128"/>
                <a:cs typeface="Meiryo" charset="-128"/>
              </a:rPr>
              <a:t>サイズ</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直近</a:t>
            </a:r>
            <a:r>
              <a:rPr lang="en-US" altLang="ja-JP" sz="1400" dirty="0">
                <a:latin typeface="BIZ UDゴシック" panose="020B0400000000000000" pitchFamily="49" charset="-128"/>
                <a:ea typeface="BIZ UDゴシック" panose="020B0400000000000000" pitchFamily="49" charset="-128"/>
                <a:cs typeface="Meiryo" charset="-128"/>
              </a:rPr>
              <a:t>6</a:t>
            </a:r>
            <a:r>
              <a:rPr lang="ja-JP" altLang="en-US" sz="1400" dirty="0">
                <a:latin typeface="BIZ UDゴシック" panose="020B0400000000000000" pitchFamily="49" charset="-128"/>
                <a:ea typeface="BIZ UDゴシック" panose="020B0400000000000000" pitchFamily="49" charset="-128"/>
                <a:cs typeface="Meiryo" charset="-128"/>
              </a:rPr>
              <a:t>ヶ月以内に撮影したもの</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正面、無帽、無背景のもの</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裏面に、氏名、生年月日を</a:t>
            </a:r>
            <a:br>
              <a:rPr lang="en-US" altLang="ja-JP" sz="1400" dirty="0">
                <a:latin typeface="BIZ UDゴシック" panose="020B0400000000000000" pitchFamily="49" charset="-128"/>
                <a:ea typeface="BIZ UDゴシック" panose="020B0400000000000000" pitchFamily="49" charset="-128"/>
                <a:cs typeface="Meiryo" charset="-128"/>
              </a:rPr>
            </a:br>
            <a:r>
              <a:rPr lang="ja-JP" altLang="en-US" sz="1400" dirty="0">
                <a:latin typeface="BIZ UDゴシック" panose="020B0400000000000000" pitchFamily="49" charset="-128"/>
                <a:ea typeface="BIZ UDゴシック" panose="020B0400000000000000" pitchFamily="49" charset="-128"/>
                <a:cs typeface="Meiryo" charset="-128"/>
              </a:rPr>
              <a:t>記入してください</a:t>
            </a:r>
          </a:p>
        </p:txBody>
      </p:sp>
      <p:sp>
        <p:nvSpPr>
          <p:cNvPr id="17" name="テキスト ボックス 16"/>
          <p:cNvSpPr txBox="1"/>
          <p:nvPr/>
        </p:nvSpPr>
        <p:spPr>
          <a:xfrm>
            <a:off x="5039524" y="1400818"/>
            <a:ext cx="3409908" cy="1815882"/>
          </a:xfrm>
          <a:prstGeom prst="rect">
            <a:avLst/>
          </a:prstGeom>
          <a:noFill/>
        </p:spPr>
        <p:txBody>
          <a:bodyPr wrap="none" rtlCol="0">
            <a:spAutoFit/>
          </a:bodyPr>
          <a:lstStyle/>
          <a:p>
            <a:r>
              <a:rPr lang="ja-JP" altLang="en-US" sz="1400" b="1" dirty="0">
                <a:latin typeface="BIZ UDゴシック" panose="020B0400000000000000" pitchFamily="49" charset="-128"/>
                <a:ea typeface="BIZ UDゴシック" panose="020B0400000000000000" pitchFamily="49" charset="-128"/>
                <a:cs typeface="Meiryo" charset="-128"/>
              </a:rPr>
              <a:t>不適切な写真</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顔が横向きのもの</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無背景でないもの</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現在の顔と著しく異なるもの</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背景に影のあるもの</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ピンボケや手ブレにより不鮮明なもの</a:t>
            </a:r>
          </a:p>
          <a:p>
            <a:pPr marL="171450" indent="-171450">
              <a:buFont typeface="Wingdings" charset="2"/>
              <a:buChar char="l"/>
            </a:pPr>
            <a:r>
              <a:rPr lang="ja-JP" altLang="en-US" sz="1400" dirty="0">
                <a:latin typeface="BIZ UDゴシック" panose="020B0400000000000000" pitchFamily="49" charset="-128"/>
                <a:ea typeface="BIZ UDゴシック" panose="020B0400000000000000" pitchFamily="49" charset="-128"/>
                <a:cs typeface="Meiryo" charset="-128"/>
              </a:rPr>
              <a:t>帽子、サングラスをかけ、</a:t>
            </a:r>
            <a:br>
              <a:rPr lang="en-US" altLang="ja-JP" sz="1400" dirty="0">
                <a:latin typeface="BIZ UDゴシック" panose="020B0400000000000000" pitchFamily="49" charset="-128"/>
                <a:ea typeface="BIZ UDゴシック" panose="020B0400000000000000" pitchFamily="49" charset="-128"/>
                <a:cs typeface="Meiryo" charset="-128"/>
              </a:rPr>
            </a:br>
            <a:r>
              <a:rPr lang="ja-JP" altLang="en-US" sz="1400" dirty="0">
                <a:latin typeface="BIZ UDゴシック" panose="020B0400000000000000" pitchFamily="49" charset="-128"/>
                <a:ea typeface="BIZ UDゴシック" panose="020B0400000000000000" pitchFamily="49" charset="-128"/>
                <a:cs typeface="Meiryo" charset="-128"/>
              </a:rPr>
              <a:t>人物を特定できないもの</a:t>
            </a:r>
          </a:p>
        </p:txBody>
      </p:sp>
      <p:grpSp>
        <p:nvGrpSpPr>
          <p:cNvPr id="40" name="図形グループ 39"/>
          <p:cNvGrpSpPr/>
          <p:nvPr/>
        </p:nvGrpSpPr>
        <p:grpSpPr>
          <a:xfrm>
            <a:off x="5331806" y="3533261"/>
            <a:ext cx="2717974" cy="2231208"/>
            <a:chOff x="4581446" y="3754545"/>
            <a:chExt cx="2717974" cy="2231208"/>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641" y="4905753"/>
              <a:ext cx="826364" cy="10800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50" y="4893053"/>
              <a:ext cx="822090" cy="10800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446" y="4899403"/>
              <a:ext cx="828271" cy="1080000"/>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992" y="3767245"/>
              <a:ext cx="824428" cy="1080000"/>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5585" y="3754545"/>
              <a:ext cx="828271" cy="1080000"/>
            </a:xfrm>
            <a:prstGeom prst="rect">
              <a:avLst/>
            </a:prstGeom>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1446" y="3754545"/>
              <a:ext cx="828271" cy="1080000"/>
            </a:xfrm>
            <a:prstGeom prst="rect">
              <a:avLst/>
            </a:prstGeom>
          </p:spPr>
        </p:pic>
      </p:grpSp>
      <p:pic>
        <p:nvPicPr>
          <p:cNvPr id="22" name="図 21"/>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824709" y="3200473"/>
            <a:ext cx="1535797" cy="2090483"/>
          </a:xfrm>
          <a:prstGeom prst="rect">
            <a:avLst/>
          </a:prstGeom>
        </p:spPr>
      </p:pic>
      <p:sp>
        <p:nvSpPr>
          <p:cNvPr id="33" name="円/楕円 32"/>
          <p:cNvSpPr/>
          <p:nvPr/>
        </p:nvSpPr>
        <p:spPr>
          <a:xfrm>
            <a:off x="1159727" y="2809313"/>
            <a:ext cx="2880000" cy="28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38" name="図形グループ 37"/>
          <p:cNvGrpSpPr/>
          <p:nvPr/>
        </p:nvGrpSpPr>
        <p:grpSpPr>
          <a:xfrm>
            <a:off x="5220392" y="3213296"/>
            <a:ext cx="2880000" cy="288000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テキスト ボックス 38"/>
          <p:cNvSpPr txBox="1"/>
          <p:nvPr/>
        </p:nvSpPr>
        <p:spPr>
          <a:xfrm>
            <a:off x="544532" y="5710383"/>
            <a:ext cx="4031873" cy="646331"/>
          </a:xfrm>
          <a:prstGeom prst="rect">
            <a:avLst/>
          </a:prstGeom>
          <a:noFill/>
        </p:spPr>
        <p:txBody>
          <a:bodyPr wrap="none" rtlCol="0">
            <a:spAutoFit/>
          </a:bodyPr>
          <a:lstStyle/>
          <a:p>
            <a:r>
              <a:rPr lang="ja-JP" altLang="en-US" sz="1200" dirty="0">
                <a:latin typeface="BIZ UDゴシック" panose="020B0400000000000000" pitchFamily="49" charset="-128"/>
                <a:ea typeface="BIZ UDゴシック" panose="020B0400000000000000" pitchFamily="49" charset="-128"/>
                <a:cs typeface="Meiryo" charset="-128"/>
              </a:rPr>
              <a:t>個人番号カード交付の際、カードに貼付された</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顔写真と本人の同一性を確認する必要がある場合には、</a:t>
            </a:r>
            <a:endParaRPr lang="en-US" altLang="ja-JP" sz="1200" dirty="0">
              <a:latin typeface="BIZ UDゴシック" panose="020B0400000000000000" pitchFamily="49" charset="-128"/>
              <a:ea typeface="BIZ UDゴシック" panose="020B0400000000000000" pitchFamily="49" charset="-128"/>
              <a:cs typeface="Meiryo" charset="-128"/>
            </a:endParaRPr>
          </a:p>
          <a:p>
            <a:r>
              <a:rPr lang="ja-JP" altLang="en-US" sz="1200" dirty="0">
                <a:latin typeface="BIZ UDゴシック" panose="020B0400000000000000" pitchFamily="49" charset="-128"/>
                <a:ea typeface="BIZ UDゴシック" panose="020B0400000000000000" pitchFamily="49" charset="-128"/>
                <a:cs typeface="Meiryo" charset="-128"/>
              </a:rPr>
              <a:t>顔認証システムを使用する場合があります。</a:t>
            </a:r>
            <a:endParaRPr kumimoji="1" lang="ja-JP" altLang="en-US" sz="1200" dirty="0">
              <a:latin typeface="BIZ UDゴシック" panose="020B0400000000000000" pitchFamily="49" charset="-128"/>
              <a:ea typeface="BIZ UDゴシック" panose="020B0400000000000000" pitchFamily="49" charset="-128"/>
              <a:cs typeface="Meiryo" charset="-128"/>
            </a:endParaRPr>
          </a:p>
        </p:txBody>
      </p:sp>
      <p:cxnSp>
        <p:nvCxnSpPr>
          <p:cNvPr id="23" name="直線コネクタ 22"/>
          <p:cNvCxnSpPr/>
          <p:nvPr/>
        </p:nvCxnSpPr>
        <p:spPr>
          <a:xfrm>
            <a:off x="4535488" y="1258109"/>
            <a:ext cx="26354" cy="50441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714184" y="308661"/>
            <a:ext cx="5519460" cy="877163"/>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latin typeface="BIZ UDゴシック" panose="020B0400000000000000" pitchFamily="49" charset="-128"/>
                <a:ea typeface="BIZ UDゴシック" panose="020B0400000000000000" pitchFamily="49" charset="-128"/>
              </a:rPr>
              <a:t>アプリを使った撮影のしかた</a:t>
            </a:r>
            <a:endParaRPr lang="en-US" altLang="ja-JP" dirty="0">
              <a:latin typeface="BIZ UDゴシック" panose="020B0400000000000000" pitchFamily="49" charset="-128"/>
              <a:ea typeface="BIZ UDゴシック" panose="020B0400000000000000" pitchFamily="49" charset="-128"/>
            </a:endParaRPr>
          </a:p>
          <a:p>
            <a:r>
              <a:rPr lang="ja-JP" altLang="en-US" sz="2400" dirty="0">
                <a:latin typeface="BIZ UDゴシック" panose="020B0400000000000000" pitchFamily="49" charset="-128"/>
                <a:ea typeface="BIZ UDゴシック" panose="020B0400000000000000" pitchFamily="49" charset="-128"/>
              </a:rPr>
              <a:t>（適切な写真と不適切な写真の例）</a:t>
            </a:r>
          </a:p>
        </p:txBody>
      </p:sp>
      <p:sp>
        <p:nvSpPr>
          <p:cNvPr id="25" name="Title Placeholder 1"/>
          <p:cNvSpPr txBox="1">
            <a:spLocks/>
          </p:cNvSpPr>
          <p:nvPr/>
        </p:nvSpPr>
        <p:spPr>
          <a:xfrm>
            <a:off x="571965" y="419572"/>
            <a:ext cx="1080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2-B</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80941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02425"/>
            <a:ext cx="5519460" cy="584775"/>
          </a:xfrm>
        </p:spPr>
        <p:txBody>
          <a:bodyPr wrap="none">
            <a:spAutoFit/>
          </a:bodyPr>
          <a:lstStyle/>
          <a:p>
            <a:pPr>
              <a:lnSpc>
                <a:spcPct val="100000"/>
              </a:lnSpc>
            </a:pPr>
            <a:r>
              <a:rPr lang="ja-JP" altLang="en-US" dirty="0">
                <a:latin typeface="BIZ UDゴシック" panose="020B0400000000000000" pitchFamily="49" charset="-128"/>
                <a:ea typeface="BIZ UDゴシック" panose="020B0400000000000000" pitchFamily="49" charset="-128"/>
              </a:rPr>
              <a:t>アプリを使った撮影のしかた</a:t>
            </a:r>
          </a:p>
        </p:txBody>
      </p:sp>
      <p:sp>
        <p:nvSpPr>
          <p:cNvPr id="8" name="Title Placeholder 1"/>
          <p:cNvSpPr txBox="1">
            <a:spLocks/>
          </p:cNvSpPr>
          <p:nvPr/>
        </p:nvSpPr>
        <p:spPr>
          <a:xfrm>
            <a:off x="540000" y="490435"/>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2-B</a:t>
            </a:r>
            <a:endParaRPr lang="en-US" sz="3600" dirty="0">
              <a:solidFill>
                <a:srgbClr val="009650"/>
              </a:solidFill>
              <a:latin typeface="BIZ UDゴシック" panose="020B0400000000000000" pitchFamily="49" charset="-128"/>
              <a:ea typeface="BIZ UDゴシック" panose="020B0400000000000000" pitchFamily="49" charset="-128"/>
            </a:endParaRPr>
          </a:p>
        </p:txBody>
      </p:sp>
      <p:grpSp>
        <p:nvGrpSpPr>
          <p:cNvPr id="29" name="グループ化 28">
            <a:extLst>
              <a:ext uri="{FF2B5EF4-FFF2-40B4-BE49-F238E27FC236}">
                <a16:creationId xmlns:a16="http://schemas.microsoft.com/office/drawing/2014/main" id="{805689A8-336A-FE4B-A141-F40F2CE3C9FD}"/>
              </a:ext>
            </a:extLst>
          </p:cNvPr>
          <p:cNvGrpSpPr/>
          <p:nvPr/>
        </p:nvGrpSpPr>
        <p:grpSpPr>
          <a:xfrm>
            <a:off x="6507108" y="3003078"/>
            <a:ext cx="1970718" cy="3209239"/>
            <a:chOff x="2606466" y="2708919"/>
            <a:chExt cx="1970718" cy="3209239"/>
          </a:xfrm>
        </p:grpSpPr>
        <p:cxnSp>
          <p:nvCxnSpPr>
            <p:cNvPr id="30" name="直線コネクタ 29">
              <a:extLst>
                <a:ext uri="{FF2B5EF4-FFF2-40B4-BE49-F238E27FC236}">
                  <a16:creationId xmlns:a16="http://schemas.microsoft.com/office/drawing/2014/main" id="{49AF85D7-34C4-BCE9-6E01-3ED69920DE46}"/>
                </a:ext>
              </a:extLst>
            </p:cNvPr>
            <p:cNvCxnSpPr/>
            <p:nvPr/>
          </p:nvCxnSpPr>
          <p:spPr>
            <a:xfrm>
              <a:off x="4577184"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pic>
          <p:nvPicPr>
            <p:cNvPr id="31" name="図 30" descr="ゲームの画面&#10;&#10;低い精度で自動的に生成された説明">
              <a:extLst>
                <a:ext uri="{FF2B5EF4-FFF2-40B4-BE49-F238E27FC236}">
                  <a16:creationId xmlns:a16="http://schemas.microsoft.com/office/drawing/2014/main" id="{83F49032-FC2B-0730-B0C1-0206CE955A39}"/>
                </a:ext>
              </a:extLst>
            </p:cNvPr>
            <p:cNvPicPr>
              <a:picLocks noChangeAspect="1"/>
            </p:cNvPicPr>
            <p:nvPr/>
          </p:nvPicPr>
          <p:blipFill rotWithShape="1">
            <a:blip r:embed="rId3"/>
            <a:srcRect t="18148" b="5753"/>
            <a:stretch/>
          </p:blipFill>
          <p:spPr>
            <a:xfrm>
              <a:off x="2606466" y="2708919"/>
              <a:ext cx="1897740" cy="3209239"/>
            </a:xfrm>
            <a:prstGeom prst="rect">
              <a:avLst/>
            </a:prstGeom>
          </p:spPr>
        </p:pic>
        <p:pic>
          <p:nvPicPr>
            <p:cNvPr id="32" name="図 31" descr="「履歴書カメラ」アプリ撮影画面の画像">
              <a:extLst>
                <a:ext uri="{FF2B5EF4-FFF2-40B4-BE49-F238E27FC236}">
                  <a16:creationId xmlns:a16="http://schemas.microsoft.com/office/drawing/2014/main" id="{174BB3C9-CEC5-3C7D-36CC-D1254919B4B9}"/>
                </a:ext>
              </a:extLst>
            </p:cNvPr>
            <p:cNvPicPr>
              <a:picLocks noChangeAspect="1"/>
            </p:cNvPicPr>
            <p:nvPr/>
          </p:nvPicPr>
          <p:blipFill rotWithShape="1">
            <a:blip r:embed="rId4">
              <a:extLst>
                <a:ext uri="{28A0092B-C50C-407E-A947-70E740481C1C}">
                  <a14:useLocalDpi xmlns:a14="http://schemas.microsoft.com/office/drawing/2010/main" val="0"/>
                </a:ext>
              </a:extLst>
            </a:blip>
            <a:srcRect l="15449" t="20323" r="16114" b="31318"/>
            <a:stretch/>
          </p:blipFill>
          <p:spPr>
            <a:xfrm>
              <a:off x="2978034" y="3264707"/>
              <a:ext cx="1149371" cy="1445295"/>
            </a:xfrm>
            <a:prstGeom prst="rect">
              <a:avLst/>
            </a:prstGeom>
          </p:spPr>
        </p:pic>
        <p:grpSp>
          <p:nvGrpSpPr>
            <p:cNvPr id="33" name="グループ化 32">
              <a:extLst>
                <a:ext uri="{FF2B5EF4-FFF2-40B4-BE49-F238E27FC236}">
                  <a16:creationId xmlns:a16="http://schemas.microsoft.com/office/drawing/2014/main" id="{36F56333-BEA2-5D62-53D4-BB781EA8D68B}"/>
                </a:ext>
              </a:extLst>
            </p:cNvPr>
            <p:cNvGrpSpPr/>
            <p:nvPr/>
          </p:nvGrpSpPr>
          <p:grpSpPr>
            <a:xfrm>
              <a:off x="3144933" y="3356991"/>
              <a:ext cx="804288" cy="1224137"/>
              <a:chOff x="7983480" y="3204138"/>
              <a:chExt cx="1025912" cy="1332000"/>
            </a:xfrm>
          </p:grpSpPr>
          <p:cxnSp>
            <p:nvCxnSpPr>
              <p:cNvPr id="34" name="直線コネクタ 33">
                <a:extLst>
                  <a:ext uri="{FF2B5EF4-FFF2-40B4-BE49-F238E27FC236}">
                    <a16:creationId xmlns:a16="http://schemas.microsoft.com/office/drawing/2014/main" id="{3279FDB3-8439-05CF-F181-E4A124479C76}"/>
                  </a:ext>
                </a:extLst>
              </p:cNvPr>
              <p:cNvCxnSpPr/>
              <p:nvPr/>
            </p:nvCxnSpPr>
            <p:spPr>
              <a:xfrm>
                <a:off x="8512513" y="3204138"/>
                <a:ext cx="0" cy="1332000"/>
              </a:xfrm>
              <a:prstGeom prst="line">
                <a:avLst/>
              </a:prstGeom>
              <a:ln>
                <a:solidFill>
                  <a:srgbClr val="FF9696"/>
                </a:solidFill>
                <a:prstDash val="dash"/>
              </a:ln>
            </p:spPr>
            <p:style>
              <a:lnRef idx="1">
                <a:schemeClr val="accent1"/>
              </a:lnRef>
              <a:fillRef idx="0">
                <a:schemeClr val="accent1"/>
              </a:fillRef>
              <a:effectRef idx="0">
                <a:schemeClr val="accent1"/>
              </a:effectRef>
              <a:fontRef idx="minor">
                <a:schemeClr val="tx1"/>
              </a:fontRef>
            </p:style>
          </p:cxnSp>
          <p:grpSp>
            <p:nvGrpSpPr>
              <p:cNvPr id="35" name="図形グループ 3">
                <a:extLst>
                  <a:ext uri="{FF2B5EF4-FFF2-40B4-BE49-F238E27FC236}">
                    <a16:creationId xmlns:a16="http://schemas.microsoft.com/office/drawing/2014/main" id="{988202AE-B16D-2380-745C-EF19E91FEFD2}"/>
                  </a:ext>
                </a:extLst>
              </p:cNvPr>
              <p:cNvGrpSpPr/>
              <p:nvPr/>
            </p:nvGrpSpPr>
            <p:grpSpPr>
              <a:xfrm>
                <a:off x="7983480" y="3251414"/>
                <a:ext cx="1025912" cy="990132"/>
                <a:chOff x="6753961" y="3093544"/>
                <a:chExt cx="1025912" cy="990132"/>
              </a:xfrm>
            </p:grpSpPr>
            <p:sp>
              <p:nvSpPr>
                <p:cNvPr id="36" name="円/楕円 4">
                  <a:extLst>
                    <a:ext uri="{FF2B5EF4-FFF2-40B4-BE49-F238E27FC236}">
                      <a16:creationId xmlns:a16="http://schemas.microsoft.com/office/drawing/2014/main" id="{E0C9419B-61DB-83F7-A033-E6F158C9A6C4}"/>
                    </a:ext>
                  </a:extLst>
                </p:cNvPr>
                <p:cNvSpPr/>
                <p:nvPr/>
              </p:nvSpPr>
              <p:spPr>
                <a:xfrm>
                  <a:off x="6870545" y="3093544"/>
                  <a:ext cx="829306" cy="990132"/>
                </a:xfrm>
                <a:prstGeom prst="ellipse">
                  <a:avLst/>
                </a:prstGeom>
                <a:noFill/>
                <a:ln w="12700">
                  <a:solidFill>
                    <a:srgbClr val="FF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37" name="直線コネクタ 36">
                  <a:extLst>
                    <a:ext uri="{FF2B5EF4-FFF2-40B4-BE49-F238E27FC236}">
                      <a16:creationId xmlns:a16="http://schemas.microsoft.com/office/drawing/2014/main" id="{4F3E9F21-F834-6E9E-9EC6-154BC57DA078}"/>
                    </a:ext>
                  </a:extLst>
                </p:cNvPr>
                <p:cNvCxnSpPr/>
                <p:nvPr/>
              </p:nvCxnSpPr>
              <p:spPr>
                <a:xfrm>
                  <a:off x="6753961" y="4078895"/>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7E2D2F8D-545E-123E-3EF1-06767A194DD4}"/>
                    </a:ext>
                  </a:extLst>
                </p:cNvPr>
                <p:cNvCxnSpPr/>
                <p:nvPr/>
              </p:nvCxnSpPr>
              <p:spPr>
                <a:xfrm>
                  <a:off x="6753961" y="3093544"/>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grpSp>
        </p:grpSp>
      </p:grpSp>
      <p:pic>
        <p:nvPicPr>
          <p:cNvPr id="39" name="図 38" descr="グラフィカル ユーザー インターフェイス が含まれている画像&#10;&#10;自動的に生成された説明">
            <a:extLst>
              <a:ext uri="{FF2B5EF4-FFF2-40B4-BE49-F238E27FC236}">
                <a16:creationId xmlns:a16="http://schemas.microsoft.com/office/drawing/2014/main" id="{5E0DF347-5E31-1A26-B59A-2EA17F6679D1}"/>
              </a:ext>
            </a:extLst>
          </p:cNvPr>
          <p:cNvPicPr>
            <a:picLocks noChangeAspect="1"/>
          </p:cNvPicPr>
          <p:nvPr/>
        </p:nvPicPr>
        <p:blipFill rotWithShape="1">
          <a:blip r:embed="rId5"/>
          <a:srcRect t="20357" b="3393"/>
          <a:stretch/>
        </p:blipFill>
        <p:spPr>
          <a:xfrm>
            <a:off x="596038" y="2995538"/>
            <a:ext cx="1893985" cy="3209238"/>
          </a:xfrm>
          <a:prstGeom prst="rect">
            <a:avLst/>
          </a:prstGeom>
        </p:spPr>
      </p:pic>
      <p:cxnSp>
        <p:nvCxnSpPr>
          <p:cNvPr id="40" name="直線コネクタ 39">
            <a:extLst>
              <a:ext uri="{FF2B5EF4-FFF2-40B4-BE49-F238E27FC236}">
                <a16:creationId xmlns:a16="http://schemas.microsoft.com/office/drawing/2014/main" id="{AF568EE5-F2B5-B20A-3A9B-4C9DBEE70E9B}"/>
              </a:ext>
            </a:extLst>
          </p:cNvPr>
          <p:cNvCxnSpPr/>
          <p:nvPr/>
        </p:nvCxnSpPr>
        <p:spPr>
          <a:xfrm>
            <a:off x="7641521"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2B486C6-A345-CE3A-9A21-06590248CBA1}"/>
              </a:ext>
            </a:extLst>
          </p:cNvPr>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C93045D9-F2BC-F2FB-3B29-C598D90DFC75}"/>
              </a:ext>
            </a:extLst>
          </p:cNvPr>
          <p:cNvSpPr/>
          <p:nvPr/>
        </p:nvSpPr>
        <p:spPr>
          <a:xfrm>
            <a:off x="820701" y="4028814"/>
            <a:ext cx="743802" cy="743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サブタイトル 2">
            <a:extLst>
              <a:ext uri="{FF2B5EF4-FFF2-40B4-BE49-F238E27FC236}">
                <a16:creationId xmlns:a16="http://schemas.microsoft.com/office/drawing/2014/main" id="{734CE091-49FC-DB7C-93E6-FCCB92D89CAA}"/>
              </a:ext>
            </a:extLst>
          </p:cNvPr>
          <p:cNvSpPr txBox="1">
            <a:spLocks/>
          </p:cNvSpPr>
          <p:nvPr/>
        </p:nvSpPr>
        <p:spPr>
          <a:xfrm>
            <a:off x="524371" y="1340768"/>
            <a:ext cx="7069564" cy="461665"/>
          </a:xfrm>
          <a:prstGeom prst="rect">
            <a:avLst/>
          </a:prstGeom>
        </p:spPr>
        <p:txBody>
          <a:bodyPr vert="horz" wrap="non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89600" indent="-489600">
              <a:lnSpc>
                <a:spcPct val="100000"/>
              </a:lnSpc>
              <a:spcBef>
                <a:spcPts val="0"/>
              </a:spcBef>
            </a:pPr>
            <a:r>
              <a:rPr lang="ja-JP" altLang="en-US" sz="2400" dirty="0">
                <a:latin typeface="BIZ UDPゴシック" panose="020B0400000000000000" pitchFamily="50" charset="-128"/>
                <a:ea typeface="BIZ UDPゴシック" panose="020B0400000000000000" pitchFamily="50" charset="-128"/>
              </a:rPr>
              <a:t>アプリのアイコンをダブルタップして起動させます。</a:t>
            </a:r>
            <a:endParaRPr lang="en-US" altLang="ja-JP" sz="2400" dirty="0">
              <a:latin typeface="BIZ UDPゴシック" panose="020B0400000000000000" pitchFamily="50" charset="-128"/>
              <a:ea typeface="BIZ UDPゴシック" panose="020B0400000000000000" pitchFamily="50" charset="-128"/>
            </a:endParaRPr>
          </a:p>
        </p:txBody>
      </p:sp>
      <p:grpSp>
        <p:nvGrpSpPr>
          <p:cNvPr id="47" name="図形グループ 57">
            <a:extLst>
              <a:ext uri="{FF2B5EF4-FFF2-40B4-BE49-F238E27FC236}">
                <a16:creationId xmlns:a16="http://schemas.microsoft.com/office/drawing/2014/main" id="{D11FFA2E-EED0-2B53-7E56-6B0ADE260C61}"/>
              </a:ext>
            </a:extLst>
          </p:cNvPr>
          <p:cNvGrpSpPr/>
          <p:nvPr/>
        </p:nvGrpSpPr>
        <p:grpSpPr>
          <a:xfrm>
            <a:off x="672400" y="3886937"/>
            <a:ext cx="296587" cy="293005"/>
            <a:chOff x="2897417" y="3995693"/>
            <a:chExt cx="296587" cy="293005"/>
          </a:xfrm>
        </p:grpSpPr>
        <p:sp>
          <p:nvSpPr>
            <p:cNvPr id="48" name="円/楕円 58">
              <a:extLst>
                <a:ext uri="{FF2B5EF4-FFF2-40B4-BE49-F238E27FC236}">
                  <a16:creationId xmlns:a16="http://schemas.microsoft.com/office/drawing/2014/main" id="{DDF0C192-3C95-FDE0-8455-FC4ECEAF2D6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テキスト ボックス 48">
              <a:extLst>
                <a:ext uri="{FF2B5EF4-FFF2-40B4-BE49-F238E27FC236}">
                  <a16:creationId xmlns:a16="http://schemas.microsoft.com/office/drawing/2014/main" id="{090D85BD-7A00-ED1C-D2F8-FB503250E3A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sp>
        <p:nvSpPr>
          <p:cNvPr id="50" name="正方形/長方形 49">
            <a:extLst>
              <a:ext uri="{FF2B5EF4-FFF2-40B4-BE49-F238E27FC236}">
                <a16:creationId xmlns:a16="http://schemas.microsoft.com/office/drawing/2014/main" id="{BA206240-EDCF-2D4D-02E4-58CDCBBC65AB}"/>
              </a:ext>
            </a:extLst>
          </p:cNvPr>
          <p:cNvSpPr/>
          <p:nvPr/>
        </p:nvSpPr>
        <p:spPr>
          <a:xfrm>
            <a:off x="6725633" y="5047609"/>
            <a:ext cx="1401185" cy="3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1" name="正方形/長方形 50">
            <a:extLst>
              <a:ext uri="{FF2B5EF4-FFF2-40B4-BE49-F238E27FC236}">
                <a16:creationId xmlns:a16="http://schemas.microsoft.com/office/drawing/2014/main" id="{3CA6898A-030E-4F77-5B9A-3D5DEEB6F8E4}"/>
              </a:ext>
            </a:extLst>
          </p:cNvPr>
          <p:cNvSpPr/>
          <p:nvPr/>
        </p:nvSpPr>
        <p:spPr>
          <a:xfrm>
            <a:off x="7432711" y="5394734"/>
            <a:ext cx="818182" cy="231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52" name="図形グループ 39">
            <a:extLst>
              <a:ext uri="{FF2B5EF4-FFF2-40B4-BE49-F238E27FC236}">
                <a16:creationId xmlns:a16="http://schemas.microsoft.com/office/drawing/2014/main" id="{1CEFD136-C957-AA1B-D8AB-FD480F1254F2}"/>
              </a:ext>
            </a:extLst>
          </p:cNvPr>
          <p:cNvGrpSpPr/>
          <p:nvPr/>
        </p:nvGrpSpPr>
        <p:grpSpPr>
          <a:xfrm>
            <a:off x="6573434" y="4897853"/>
            <a:ext cx="296586" cy="293005"/>
            <a:chOff x="4232441" y="3995693"/>
            <a:chExt cx="296586" cy="293005"/>
          </a:xfrm>
        </p:grpSpPr>
        <p:sp>
          <p:nvSpPr>
            <p:cNvPr id="53" name="円/楕円 51">
              <a:extLst>
                <a:ext uri="{FF2B5EF4-FFF2-40B4-BE49-F238E27FC236}">
                  <a16:creationId xmlns:a16="http://schemas.microsoft.com/office/drawing/2014/main" id="{59EC67DA-9A05-F5E3-760E-B338CD803CA1}"/>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4" name="フリーフォーム 52">
              <a:extLst>
                <a:ext uri="{FF2B5EF4-FFF2-40B4-BE49-F238E27FC236}">
                  <a16:creationId xmlns:a16="http://schemas.microsoft.com/office/drawing/2014/main" id="{B2724B61-654A-D3C1-D3A6-05726DB2A804}"/>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55" name="グループ化 54">
            <a:extLst>
              <a:ext uri="{FF2B5EF4-FFF2-40B4-BE49-F238E27FC236}">
                <a16:creationId xmlns:a16="http://schemas.microsoft.com/office/drawing/2014/main" id="{9CB3A3CB-5265-568C-95D7-70986D3123D7}"/>
              </a:ext>
            </a:extLst>
          </p:cNvPr>
          <p:cNvGrpSpPr/>
          <p:nvPr/>
        </p:nvGrpSpPr>
        <p:grpSpPr>
          <a:xfrm>
            <a:off x="3554747" y="2989411"/>
            <a:ext cx="1970718" cy="3209239"/>
            <a:chOff x="2606466" y="2708919"/>
            <a:chExt cx="1970718" cy="3209239"/>
          </a:xfrm>
        </p:grpSpPr>
        <p:cxnSp>
          <p:nvCxnSpPr>
            <p:cNvPr id="56" name="直線コネクタ 55">
              <a:extLst>
                <a:ext uri="{FF2B5EF4-FFF2-40B4-BE49-F238E27FC236}">
                  <a16:creationId xmlns:a16="http://schemas.microsoft.com/office/drawing/2014/main" id="{F5EC0336-3042-48D8-2735-095A24D6E7AC}"/>
                </a:ext>
              </a:extLst>
            </p:cNvPr>
            <p:cNvCxnSpPr/>
            <p:nvPr/>
          </p:nvCxnSpPr>
          <p:spPr>
            <a:xfrm>
              <a:off x="4577184"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pic>
          <p:nvPicPr>
            <p:cNvPr id="57" name="図 56" descr="ゲームの画面&#10;&#10;低い精度で自動的に生成された説明">
              <a:extLst>
                <a:ext uri="{FF2B5EF4-FFF2-40B4-BE49-F238E27FC236}">
                  <a16:creationId xmlns:a16="http://schemas.microsoft.com/office/drawing/2014/main" id="{C6700AA3-7953-8786-9BBD-F4B433691EE4}"/>
                </a:ext>
              </a:extLst>
            </p:cNvPr>
            <p:cNvPicPr>
              <a:picLocks noChangeAspect="1"/>
            </p:cNvPicPr>
            <p:nvPr/>
          </p:nvPicPr>
          <p:blipFill rotWithShape="1">
            <a:blip r:embed="rId3"/>
            <a:srcRect t="18148" b="5753"/>
            <a:stretch/>
          </p:blipFill>
          <p:spPr>
            <a:xfrm>
              <a:off x="2606466" y="2708919"/>
              <a:ext cx="1897740" cy="3209239"/>
            </a:xfrm>
            <a:prstGeom prst="rect">
              <a:avLst/>
            </a:prstGeom>
          </p:spPr>
        </p:pic>
        <p:pic>
          <p:nvPicPr>
            <p:cNvPr id="58" name="図 57" descr="「履歴書カメラ」アプリ撮影画面の画像">
              <a:extLst>
                <a:ext uri="{FF2B5EF4-FFF2-40B4-BE49-F238E27FC236}">
                  <a16:creationId xmlns:a16="http://schemas.microsoft.com/office/drawing/2014/main" id="{81A6983D-44A9-1A14-1B62-F6967D396E07}"/>
                </a:ext>
              </a:extLst>
            </p:cNvPr>
            <p:cNvPicPr>
              <a:picLocks noChangeAspect="1"/>
            </p:cNvPicPr>
            <p:nvPr/>
          </p:nvPicPr>
          <p:blipFill rotWithShape="1">
            <a:blip r:embed="rId4">
              <a:extLst>
                <a:ext uri="{28A0092B-C50C-407E-A947-70E740481C1C}">
                  <a14:useLocalDpi xmlns:a14="http://schemas.microsoft.com/office/drawing/2010/main" val="0"/>
                </a:ext>
              </a:extLst>
            </a:blip>
            <a:srcRect l="15449" t="20323" r="16114" b="31318"/>
            <a:stretch/>
          </p:blipFill>
          <p:spPr>
            <a:xfrm>
              <a:off x="2978034" y="3264707"/>
              <a:ext cx="1149371" cy="1445295"/>
            </a:xfrm>
            <a:prstGeom prst="rect">
              <a:avLst/>
            </a:prstGeom>
          </p:spPr>
        </p:pic>
        <p:grpSp>
          <p:nvGrpSpPr>
            <p:cNvPr id="59" name="グループ化 58">
              <a:extLst>
                <a:ext uri="{FF2B5EF4-FFF2-40B4-BE49-F238E27FC236}">
                  <a16:creationId xmlns:a16="http://schemas.microsoft.com/office/drawing/2014/main" id="{78F01275-3926-DA52-64F5-9193D8A3F94B}"/>
                </a:ext>
              </a:extLst>
            </p:cNvPr>
            <p:cNvGrpSpPr/>
            <p:nvPr/>
          </p:nvGrpSpPr>
          <p:grpSpPr>
            <a:xfrm>
              <a:off x="3144933" y="3356991"/>
              <a:ext cx="804288" cy="1224137"/>
              <a:chOff x="7983480" y="3204138"/>
              <a:chExt cx="1025912" cy="1332000"/>
            </a:xfrm>
          </p:grpSpPr>
          <p:cxnSp>
            <p:nvCxnSpPr>
              <p:cNvPr id="60" name="直線コネクタ 59">
                <a:extLst>
                  <a:ext uri="{FF2B5EF4-FFF2-40B4-BE49-F238E27FC236}">
                    <a16:creationId xmlns:a16="http://schemas.microsoft.com/office/drawing/2014/main" id="{F0A0F274-6183-6DDF-F334-41A607CC6EC5}"/>
                  </a:ext>
                </a:extLst>
              </p:cNvPr>
              <p:cNvCxnSpPr/>
              <p:nvPr/>
            </p:nvCxnSpPr>
            <p:spPr>
              <a:xfrm>
                <a:off x="8512513" y="3204138"/>
                <a:ext cx="0" cy="1332000"/>
              </a:xfrm>
              <a:prstGeom prst="line">
                <a:avLst/>
              </a:prstGeom>
              <a:ln>
                <a:solidFill>
                  <a:srgbClr val="FF9696"/>
                </a:solidFill>
                <a:prstDash val="dash"/>
              </a:ln>
            </p:spPr>
            <p:style>
              <a:lnRef idx="1">
                <a:schemeClr val="accent1"/>
              </a:lnRef>
              <a:fillRef idx="0">
                <a:schemeClr val="accent1"/>
              </a:fillRef>
              <a:effectRef idx="0">
                <a:schemeClr val="accent1"/>
              </a:effectRef>
              <a:fontRef idx="minor">
                <a:schemeClr val="tx1"/>
              </a:fontRef>
            </p:style>
          </p:cxnSp>
          <p:grpSp>
            <p:nvGrpSpPr>
              <p:cNvPr id="61" name="図形グループ 3">
                <a:extLst>
                  <a:ext uri="{FF2B5EF4-FFF2-40B4-BE49-F238E27FC236}">
                    <a16:creationId xmlns:a16="http://schemas.microsoft.com/office/drawing/2014/main" id="{44B755AA-3AEC-4003-7C16-61AD72D6C6D4}"/>
                  </a:ext>
                </a:extLst>
              </p:cNvPr>
              <p:cNvGrpSpPr/>
              <p:nvPr/>
            </p:nvGrpSpPr>
            <p:grpSpPr>
              <a:xfrm>
                <a:off x="7983480" y="3251414"/>
                <a:ext cx="1025912" cy="990132"/>
                <a:chOff x="6753961" y="3093544"/>
                <a:chExt cx="1025912" cy="990132"/>
              </a:xfrm>
            </p:grpSpPr>
            <p:sp>
              <p:nvSpPr>
                <p:cNvPr id="62" name="円/楕円 4">
                  <a:extLst>
                    <a:ext uri="{FF2B5EF4-FFF2-40B4-BE49-F238E27FC236}">
                      <a16:creationId xmlns:a16="http://schemas.microsoft.com/office/drawing/2014/main" id="{2425F16D-3998-201F-2589-F76AE5B565C7}"/>
                    </a:ext>
                  </a:extLst>
                </p:cNvPr>
                <p:cNvSpPr/>
                <p:nvPr/>
              </p:nvSpPr>
              <p:spPr>
                <a:xfrm>
                  <a:off x="6870545" y="3093544"/>
                  <a:ext cx="829306" cy="990132"/>
                </a:xfrm>
                <a:prstGeom prst="ellipse">
                  <a:avLst/>
                </a:prstGeom>
                <a:noFill/>
                <a:ln w="12700">
                  <a:solidFill>
                    <a:srgbClr val="FF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63" name="直線コネクタ 62">
                  <a:extLst>
                    <a:ext uri="{FF2B5EF4-FFF2-40B4-BE49-F238E27FC236}">
                      <a16:creationId xmlns:a16="http://schemas.microsoft.com/office/drawing/2014/main" id="{06C9DBD9-BB57-3050-C035-050A680994E6}"/>
                    </a:ext>
                  </a:extLst>
                </p:cNvPr>
                <p:cNvCxnSpPr/>
                <p:nvPr/>
              </p:nvCxnSpPr>
              <p:spPr>
                <a:xfrm>
                  <a:off x="6753961" y="4078895"/>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8193FA92-D74D-9ED2-8629-6B9F4ABA63A3}"/>
                    </a:ext>
                  </a:extLst>
                </p:cNvPr>
                <p:cNvCxnSpPr/>
                <p:nvPr/>
              </p:nvCxnSpPr>
              <p:spPr>
                <a:xfrm>
                  <a:off x="6753961" y="3093544"/>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grpSp>
        </p:grpSp>
      </p:grpSp>
      <p:sp>
        <p:nvSpPr>
          <p:cNvPr id="65" name="テキスト ボックス 64">
            <a:extLst>
              <a:ext uri="{FF2B5EF4-FFF2-40B4-BE49-F238E27FC236}">
                <a16:creationId xmlns:a16="http://schemas.microsoft.com/office/drawing/2014/main" id="{A01BBD0B-C08E-4253-0AEF-F756DD1EF62E}"/>
              </a:ext>
            </a:extLst>
          </p:cNvPr>
          <p:cNvSpPr txBox="1"/>
          <p:nvPr/>
        </p:nvSpPr>
        <p:spPr>
          <a:xfrm>
            <a:off x="179512" y="1709517"/>
            <a:ext cx="3312368" cy="523220"/>
          </a:xfrm>
          <a:prstGeom prst="rect">
            <a:avLst/>
          </a:prstGeom>
          <a:noFill/>
        </p:spPr>
        <p:txBody>
          <a:bodyPr wrap="square" rtlCol="0">
            <a:spAutoFit/>
          </a:bodyPr>
          <a:lstStyle/>
          <a:p>
            <a:pPr marL="6350" indent="-6350">
              <a:lnSpc>
                <a:spcPct val="100000"/>
              </a:lnSpc>
              <a:spcBef>
                <a:spcPts val="0"/>
              </a:spcBef>
            </a:pPr>
            <a:r>
              <a:rPr lang="ja-JP" altLang="en-US" sz="2800" b="1" dirty="0">
                <a:solidFill>
                  <a:srgbClr val="009650"/>
                </a:solidFill>
                <a:latin typeface="BIZ UDPゴシック" panose="020B0400000000000000" pitchFamily="50" charset="-128"/>
                <a:ea typeface="BIZ UDPゴシック" panose="020B0400000000000000" pitchFamily="50" charset="-128"/>
              </a:rPr>
              <a:t>❶</a:t>
            </a:r>
            <a:r>
              <a:rPr lang="en-US" altLang="ja-JP" b="1" spc="-16" dirty="0">
                <a:latin typeface="BIZ UDPゴシック" panose="020B0400000000000000" pitchFamily="50" charset="-128"/>
                <a:ea typeface="BIZ UDPゴシック" panose="020B0400000000000000" pitchFamily="50" charset="-128"/>
                <a:cs typeface="AoyagiKouzanFontT"/>
              </a:rPr>
              <a:t>｢</a:t>
            </a:r>
            <a:r>
              <a:rPr lang="ja-JP" altLang="en-US" b="1" dirty="0">
                <a:latin typeface="BIZ UDPゴシック" panose="020B0400000000000000" pitchFamily="50" charset="-128"/>
                <a:ea typeface="BIZ UDPゴシック" panose="020B0400000000000000" pitchFamily="50" charset="-128"/>
              </a:rPr>
              <a:t>撮影する</a:t>
            </a:r>
            <a:r>
              <a:rPr lang="ja-JP" altLang="en-US" b="1" spc="-750" dirty="0">
                <a:latin typeface="BIZ UDPゴシック" panose="020B0400000000000000" pitchFamily="50" charset="-128"/>
                <a:ea typeface="BIZ UDPゴシック" panose="020B0400000000000000" pitchFamily="50" charset="-128"/>
              </a:rPr>
              <a:t>」　　</a:t>
            </a:r>
            <a:r>
              <a:rPr lang="ja-JP" altLang="en-US" b="1" dirty="0">
                <a:latin typeface="BIZ UDPゴシック" panose="020B0400000000000000" pitchFamily="50" charset="-128"/>
                <a:ea typeface="BIZ UDPゴシック" panose="020B0400000000000000" pitchFamily="50" charset="-128"/>
              </a:rPr>
              <a:t>をダブルタップ</a:t>
            </a:r>
            <a:endParaRPr lang="en-US" altLang="ja-JP" b="1" dirty="0">
              <a:latin typeface="BIZ UDPゴシック" panose="020B0400000000000000" pitchFamily="50" charset="-128"/>
              <a:ea typeface="BIZ UDPゴシック" panose="020B0400000000000000" pitchFamily="50" charset="-128"/>
            </a:endParaRPr>
          </a:p>
        </p:txBody>
      </p:sp>
      <p:sp>
        <p:nvSpPr>
          <p:cNvPr id="66" name="テキスト ボックス 65">
            <a:extLst>
              <a:ext uri="{FF2B5EF4-FFF2-40B4-BE49-F238E27FC236}">
                <a16:creationId xmlns:a16="http://schemas.microsoft.com/office/drawing/2014/main" id="{63427805-A8FD-55D7-E002-7227F48C51F9}"/>
              </a:ext>
            </a:extLst>
          </p:cNvPr>
          <p:cNvSpPr txBox="1"/>
          <p:nvPr/>
        </p:nvSpPr>
        <p:spPr>
          <a:xfrm>
            <a:off x="3379652" y="1709517"/>
            <a:ext cx="2560500" cy="1079783"/>
          </a:xfrm>
          <a:prstGeom prst="rect">
            <a:avLst/>
          </a:prstGeom>
          <a:noFill/>
        </p:spPr>
        <p:txBody>
          <a:bodyPr wrap="square" rtlCol="0">
            <a:spAutoFit/>
          </a:bodyPr>
          <a:lstStyle/>
          <a:p>
            <a:pPr marL="6350" indent="-6350">
              <a:lnSpc>
                <a:spcPct val="100000"/>
              </a:lnSpc>
              <a:spcBef>
                <a:spcPts val="0"/>
              </a:spcBef>
            </a:pPr>
            <a:r>
              <a:rPr lang="ja-JP" altLang="en-US" sz="2800" b="1" dirty="0">
                <a:solidFill>
                  <a:srgbClr val="009650"/>
                </a:solidFill>
                <a:latin typeface="BIZ UDPゴシック" panose="020B0400000000000000" pitchFamily="50" charset="-128"/>
                <a:ea typeface="BIZ UDPゴシック" panose="020B0400000000000000" pitchFamily="50" charset="-128"/>
              </a:rPr>
              <a:t>❷</a:t>
            </a:r>
            <a:r>
              <a:rPr lang="ja-JP" altLang="en-US" b="1" dirty="0">
                <a:latin typeface="BIZ UDPゴシック" panose="020B0400000000000000" pitchFamily="50" charset="-128"/>
                <a:ea typeface="BIZ UDPゴシック" panose="020B0400000000000000" pitchFamily="50" charset="-128"/>
              </a:rPr>
              <a:t>楕円の線に沿って</a:t>
            </a:r>
            <a:endParaRPr lang="en-US" altLang="ja-JP" b="1" dirty="0">
              <a:latin typeface="BIZ UDPゴシック" panose="020B0400000000000000" pitchFamily="50" charset="-128"/>
              <a:ea typeface="BIZ UDPゴシック" panose="020B0400000000000000" pitchFamily="50" charset="-128"/>
            </a:endParaRPr>
          </a:p>
          <a:p>
            <a:pPr marL="6350" indent="-6350">
              <a:lnSpc>
                <a:spcPct val="100000"/>
              </a:lnSpc>
              <a:spcBef>
                <a:spcPts val="0"/>
              </a:spcBef>
            </a:pPr>
            <a:r>
              <a:rPr lang="ja-JP" altLang="en-US" b="1" dirty="0">
                <a:latin typeface="BIZ UDPゴシック" panose="020B0400000000000000" pitchFamily="50" charset="-128"/>
                <a:ea typeface="BIZ UDPゴシック" panose="020B0400000000000000" pitchFamily="50" charset="-128"/>
              </a:rPr>
              <a:t>　　 顔を合わせます</a:t>
            </a:r>
            <a:endParaRPr lang="en-US" altLang="ja-JP" b="1" dirty="0">
              <a:latin typeface="BIZ UDPゴシック" panose="020B0400000000000000" pitchFamily="50" charset="-128"/>
              <a:ea typeface="BIZ UDPゴシック" panose="020B0400000000000000" pitchFamily="50" charset="-128"/>
            </a:endParaRPr>
          </a:p>
          <a:p>
            <a:pPr marL="6350" indent="-6350">
              <a:lnSpc>
                <a:spcPct val="100000"/>
              </a:lnSpc>
              <a:spcBef>
                <a:spcPts val="500"/>
              </a:spcBef>
            </a:pP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楕円の中に顔を合わせます</a:t>
            </a:r>
            <a:endParaRPr lang="en-US" altLang="ja-JP" b="1" dirty="0">
              <a:latin typeface="BIZ UDPゴシック" panose="020B0400000000000000" pitchFamily="50" charset="-128"/>
              <a:ea typeface="BIZ UDPゴシック" panose="020B0400000000000000" pitchFamily="50" charset="-128"/>
            </a:endParaRPr>
          </a:p>
        </p:txBody>
      </p:sp>
      <p:sp>
        <p:nvSpPr>
          <p:cNvPr id="67" name="テキスト ボックス 66">
            <a:extLst>
              <a:ext uri="{FF2B5EF4-FFF2-40B4-BE49-F238E27FC236}">
                <a16:creationId xmlns:a16="http://schemas.microsoft.com/office/drawing/2014/main" id="{BE75AAFC-D656-22DA-CE6F-076CF15EF746}"/>
              </a:ext>
            </a:extLst>
          </p:cNvPr>
          <p:cNvSpPr txBox="1"/>
          <p:nvPr/>
        </p:nvSpPr>
        <p:spPr>
          <a:xfrm>
            <a:off x="6046420" y="1709517"/>
            <a:ext cx="2721654" cy="1261884"/>
          </a:xfrm>
          <a:prstGeom prst="rect">
            <a:avLst/>
          </a:prstGeom>
          <a:noFill/>
        </p:spPr>
        <p:txBody>
          <a:bodyPr wrap="square" rtlCol="0">
            <a:spAutoFit/>
          </a:bodyPr>
          <a:lstStyle/>
          <a:p>
            <a:pPr marL="6350" indent="-6350">
              <a:defRPr/>
            </a:pPr>
            <a:r>
              <a:rPr lang="ja-JP" altLang="en-US" sz="2800" b="1" dirty="0">
                <a:solidFill>
                  <a:srgbClr val="009650"/>
                </a:solidFill>
                <a:latin typeface="BIZ UDPゴシック" panose="020B0400000000000000" pitchFamily="50" charset="-128"/>
                <a:ea typeface="BIZ UDPゴシック" panose="020B0400000000000000" pitchFamily="50" charset="-128"/>
              </a:rPr>
              <a:t>❸</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カメラアイコンをダブル </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6350" indent="-6350">
              <a:defRPr/>
            </a:pPr>
            <a:r>
              <a:rPr lang="en-US" altLang="ja-JP" sz="1600" b="1" dirty="0">
                <a:solidFill>
                  <a:prstClr val="black"/>
                </a:solidFill>
                <a:latin typeface="BIZ UDPゴシック" panose="020B0400000000000000" pitchFamily="50" charset="-128"/>
                <a:ea typeface="BIZ UDPゴシック" panose="020B0400000000000000" pitchFamily="50" charset="-128"/>
              </a:rPr>
              <a:t>     </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タップして撮影します</a:t>
            </a:r>
            <a:r>
              <a:rPr lang="ja-JP" altLang="en-US" sz="1600" b="1" dirty="0">
                <a:solidFill>
                  <a:prstClr val="black"/>
                </a:solidFill>
                <a:latin typeface="BIZ UDPゴシック" panose="020B0400000000000000" pitchFamily="50" charset="-128"/>
                <a:ea typeface="BIZ UDPゴシック" panose="020B0400000000000000" pitchFamily="50" charset="-128"/>
              </a:rPr>
              <a:t>。  </a:t>
            </a:r>
            <a:endParaRPr lang="en-US" altLang="ja-JP" sz="1600" b="1" dirty="0">
              <a:solidFill>
                <a:prstClr val="black"/>
              </a:solidFill>
              <a:latin typeface="BIZ UDPゴシック" panose="020B0400000000000000" pitchFamily="50" charset="-128"/>
              <a:ea typeface="BIZ UDPゴシック" panose="020B0400000000000000" pitchFamily="50" charset="-128"/>
            </a:endParaRPr>
          </a:p>
          <a:p>
            <a:pPr marL="6350" indent="-6350">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撮影後</a:t>
            </a:r>
            <a:r>
              <a:rPr kumimoji="1" lang="en-US" altLang="ja-JP" sz="1600" b="1" i="0" u="none" strike="noStrike" kern="1200" cap="none" spc="-16"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oyagiKouzanFontT"/>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写真を選ぶ</a:t>
            </a:r>
            <a:r>
              <a:rPr kumimoji="1" lang="ja-JP" altLang="en-US" sz="1600" b="1" i="0" u="none" strike="noStrike" kern="1200" cap="none" spc="-7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lang="ja-JP" altLang="en-US" sz="1600" b="1" spc="-750" dirty="0">
                <a:solidFill>
                  <a:prstClr val="black"/>
                </a:solidFill>
                <a:latin typeface="BIZ UDPゴシック" panose="020B0400000000000000" pitchFamily="50" charset="-128"/>
                <a:ea typeface="BIZ UDPゴシック" panose="020B0400000000000000" pitchFamily="50" charset="-128"/>
              </a:rPr>
              <a:t>　   　　</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  </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6350" indent="-6350">
              <a:defRPr/>
            </a:pPr>
            <a:r>
              <a:rPr lang="en-US" altLang="ja-JP" sz="1600" b="1" dirty="0">
                <a:solidFill>
                  <a:prstClr val="black"/>
                </a:solidFill>
                <a:latin typeface="BIZ UDPゴシック" panose="020B0400000000000000" pitchFamily="50" charset="-128"/>
                <a:ea typeface="BIZ UDPゴシック" panose="020B0400000000000000" pitchFamily="50" charset="-128"/>
              </a:rPr>
              <a:t>     </a:t>
            </a:r>
            <a:r>
              <a:rPr lang="ja-JP" altLang="en-US" sz="1600" b="1" dirty="0">
                <a:solidFill>
                  <a:prstClr val="black"/>
                </a:solidFill>
                <a:latin typeface="BIZ UDPゴシック" panose="020B0400000000000000" pitchFamily="50" charset="-128"/>
                <a:ea typeface="BIZ UDPゴシック" panose="020B0400000000000000" pitchFamily="50" charset="-128"/>
              </a:rPr>
              <a:t>ダブルタップ</a:t>
            </a:r>
            <a:endParaRPr lang="en-US" altLang="ja-JP" sz="1200" b="1" dirty="0">
              <a:latin typeface="BIZ UDPゴシック" panose="020B0400000000000000" pitchFamily="50" charset="-128"/>
              <a:ea typeface="BIZ UDPゴシック" panose="020B0400000000000000" pitchFamily="50" charset="-128"/>
            </a:endParaRPr>
          </a:p>
        </p:txBody>
      </p:sp>
      <p:sp>
        <p:nvSpPr>
          <p:cNvPr id="68" name="正方形/長方形 67">
            <a:extLst>
              <a:ext uri="{FF2B5EF4-FFF2-40B4-BE49-F238E27FC236}">
                <a16:creationId xmlns:a16="http://schemas.microsoft.com/office/drawing/2014/main" id="{41586EC5-1D29-E918-969E-1BB191D1986B}"/>
              </a:ext>
            </a:extLst>
          </p:cNvPr>
          <p:cNvSpPr/>
          <p:nvPr/>
        </p:nvSpPr>
        <p:spPr>
          <a:xfrm>
            <a:off x="3797273" y="3487341"/>
            <a:ext cx="1362635" cy="1602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9" name="円/楕円 58">
            <a:extLst>
              <a:ext uri="{FF2B5EF4-FFF2-40B4-BE49-F238E27FC236}">
                <a16:creationId xmlns:a16="http://schemas.microsoft.com/office/drawing/2014/main" id="{583EF13D-C7D9-3249-5958-E397F8D99CA0}"/>
              </a:ext>
            </a:extLst>
          </p:cNvPr>
          <p:cNvSpPr/>
          <p:nvPr/>
        </p:nvSpPr>
        <p:spPr>
          <a:xfrm>
            <a:off x="2640633" y="388763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grpSp>
        <p:nvGrpSpPr>
          <p:cNvPr id="70" name="図形グループ 54">
            <a:extLst>
              <a:ext uri="{FF2B5EF4-FFF2-40B4-BE49-F238E27FC236}">
                <a16:creationId xmlns:a16="http://schemas.microsoft.com/office/drawing/2014/main" id="{FC92B858-DEEB-E1A8-1A3E-BFC20B6AFBAC}"/>
              </a:ext>
            </a:extLst>
          </p:cNvPr>
          <p:cNvGrpSpPr/>
          <p:nvPr/>
        </p:nvGrpSpPr>
        <p:grpSpPr>
          <a:xfrm>
            <a:off x="3716711" y="3338352"/>
            <a:ext cx="296586" cy="293005"/>
            <a:chOff x="3546641" y="3995693"/>
            <a:chExt cx="296586" cy="293005"/>
          </a:xfrm>
        </p:grpSpPr>
        <p:sp>
          <p:nvSpPr>
            <p:cNvPr id="71" name="円/楕円 55">
              <a:extLst>
                <a:ext uri="{FF2B5EF4-FFF2-40B4-BE49-F238E27FC236}">
                  <a16:creationId xmlns:a16="http://schemas.microsoft.com/office/drawing/2014/main" id="{89F3191B-F3EB-D013-B2F2-85B549A0807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2" name="フリーフォーム 56">
              <a:extLst>
                <a:ext uri="{FF2B5EF4-FFF2-40B4-BE49-F238E27FC236}">
                  <a16:creationId xmlns:a16="http://schemas.microsoft.com/office/drawing/2014/main" id="{62DCCC87-31AB-BD2A-6F3F-B61357BE8261}"/>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142924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02425"/>
            <a:ext cx="5519460" cy="584775"/>
          </a:xfrm>
        </p:spPr>
        <p:txBody>
          <a:bodyPr wrap="none">
            <a:spAutoFit/>
          </a:bodyPr>
          <a:lstStyle/>
          <a:p>
            <a:pPr>
              <a:lnSpc>
                <a:spcPct val="100000"/>
              </a:lnSpc>
            </a:pPr>
            <a:r>
              <a:rPr lang="ja-JP" altLang="en-US" dirty="0">
                <a:latin typeface="BIZ UDゴシック" panose="020B0400000000000000" pitchFamily="49" charset="-128"/>
                <a:ea typeface="BIZ UDゴシック" panose="020B0400000000000000" pitchFamily="49" charset="-128"/>
              </a:rPr>
              <a:t>アプリを使った撮影のしかた</a:t>
            </a:r>
          </a:p>
        </p:txBody>
      </p:sp>
      <p:sp>
        <p:nvSpPr>
          <p:cNvPr id="8" name="Title Placeholder 1"/>
          <p:cNvSpPr txBox="1">
            <a:spLocks/>
          </p:cNvSpPr>
          <p:nvPr/>
        </p:nvSpPr>
        <p:spPr>
          <a:xfrm>
            <a:off x="540000" y="490435"/>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2-B</a:t>
            </a:r>
            <a:endParaRPr lang="en-US" sz="3600" dirty="0">
              <a:solidFill>
                <a:srgbClr val="009650"/>
              </a:solidFill>
              <a:latin typeface="BIZ UDゴシック" panose="020B0400000000000000" pitchFamily="49" charset="-128"/>
              <a:ea typeface="BIZ UDゴシック" panose="020B0400000000000000" pitchFamily="49" charset="-128"/>
            </a:endParaRPr>
          </a:p>
        </p:txBody>
      </p:sp>
      <p:pic>
        <p:nvPicPr>
          <p:cNvPr id="27" name="図 26" descr="アプリの写真を選択し下部に「補正する」ボタンが表示された画面の画像">
            <a:extLst>
              <a:ext uri="{FF2B5EF4-FFF2-40B4-BE49-F238E27FC236}">
                <a16:creationId xmlns:a16="http://schemas.microsoft.com/office/drawing/2014/main" id="{2EFC385D-DE25-C0BE-70EA-985951E52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3" y="2747497"/>
            <a:ext cx="2122849" cy="2992047"/>
          </a:xfrm>
          <a:prstGeom prst="rect">
            <a:avLst/>
          </a:prstGeom>
        </p:spPr>
      </p:pic>
      <p:pic>
        <p:nvPicPr>
          <p:cNvPr id="28" name="図 27" descr="アプリの選択した写真の画面の下部に「サイズ選択」ボタンが表示された画像">
            <a:extLst>
              <a:ext uri="{FF2B5EF4-FFF2-40B4-BE49-F238E27FC236}">
                <a16:creationId xmlns:a16="http://schemas.microsoft.com/office/drawing/2014/main" id="{BCE1D92F-AF63-267F-627C-3B5F97421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4346" y="2805637"/>
            <a:ext cx="2068336" cy="2999627"/>
          </a:xfrm>
          <a:prstGeom prst="rect">
            <a:avLst/>
          </a:prstGeom>
        </p:spPr>
      </p:pic>
      <p:sp>
        <p:nvSpPr>
          <p:cNvPr id="29" name="正方形/長方形 28">
            <a:extLst>
              <a:ext uri="{FF2B5EF4-FFF2-40B4-BE49-F238E27FC236}">
                <a16:creationId xmlns:a16="http://schemas.microsoft.com/office/drawing/2014/main" id="{1D84BBE8-2885-7B17-CF3A-1FCE596B53CD}"/>
              </a:ext>
            </a:extLst>
          </p:cNvPr>
          <p:cNvSpPr/>
          <p:nvPr/>
        </p:nvSpPr>
        <p:spPr>
          <a:xfrm>
            <a:off x="1619672" y="5373216"/>
            <a:ext cx="1078253" cy="4269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F8440A21-AE9D-E9B8-F55A-AA5D5C21C5A9}"/>
              </a:ext>
            </a:extLst>
          </p:cNvPr>
          <p:cNvSpPr/>
          <p:nvPr/>
        </p:nvSpPr>
        <p:spPr>
          <a:xfrm>
            <a:off x="1187624" y="4661037"/>
            <a:ext cx="656641" cy="65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31" name="直線コネクタ 30">
            <a:extLst>
              <a:ext uri="{FF2B5EF4-FFF2-40B4-BE49-F238E27FC236}">
                <a16:creationId xmlns:a16="http://schemas.microsoft.com/office/drawing/2014/main" id="{EF0327D7-B9F4-9CD8-E0FD-725B18C92C38}"/>
              </a:ext>
            </a:extLst>
          </p:cNvPr>
          <p:cNvCxnSpPr/>
          <p:nvPr/>
        </p:nvCxnSpPr>
        <p:spPr>
          <a:xfrm>
            <a:off x="5868144" y="29969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32" name="object 3" descr="写真のサイズ選択画面の画像">
            <a:extLst>
              <a:ext uri="{FF2B5EF4-FFF2-40B4-BE49-F238E27FC236}">
                <a16:creationId xmlns:a16="http://schemas.microsoft.com/office/drawing/2014/main" id="{D0B593F8-B797-D3F8-29C4-0B50AD63FCDB}"/>
              </a:ext>
            </a:extLst>
          </p:cNvPr>
          <p:cNvSpPr>
            <a:spLocks noChangeAspect="1"/>
          </p:cNvSpPr>
          <p:nvPr/>
        </p:nvSpPr>
        <p:spPr>
          <a:xfrm>
            <a:off x="6615105" y="2828065"/>
            <a:ext cx="1845327" cy="2977199"/>
          </a:xfrm>
          <a:prstGeom prst="rect">
            <a:avLst/>
          </a:prstGeom>
          <a:blipFill>
            <a:blip r:embed="rId5" cstate="print"/>
            <a:stretch>
              <a:fillRect/>
            </a:stretch>
          </a:blipFill>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842954F3-288B-8578-8F32-C5D1ED0F98C9}"/>
              </a:ext>
            </a:extLst>
          </p:cNvPr>
          <p:cNvSpPr/>
          <p:nvPr/>
        </p:nvSpPr>
        <p:spPr>
          <a:xfrm>
            <a:off x="4543537" y="5384553"/>
            <a:ext cx="1108584" cy="3549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4" name="正方形/長方形 33">
            <a:extLst>
              <a:ext uri="{FF2B5EF4-FFF2-40B4-BE49-F238E27FC236}">
                <a16:creationId xmlns:a16="http://schemas.microsoft.com/office/drawing/2014/main" id="{C49F1208-4151-06C5-E6D4-53AE98BD9F66}"/>
              </a:ext>
            </a:extLst>
          </p:cNvPr>
          <p:cNvSpPr/>
          <p:nvPr/>
        </p:nvSpPr>
        <p:spPr>
          <a:xfrm>
            <a:off x="6516216" y="4287405"/>
            <a:ext cx="2016039" cy="5817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35" name="図形グループ 41">
            <a:extLst>
              <a:ext uri="{FF2B5EF4-FFF2-40B4-BE49-F238E27FC236}">
                <a16:creationId xmlns:a16="http://schemas.microsoft.com/office/drawing/2014/main" id="{34A15AC0-12F8-2BB4-93C6-B9809106662F}"/>
              </a:ext>
            </a:extLst>
          </p:cNvPr>
          <p:cNvGrpSpPr/>
          <p:nvPr/>
        </p:nvGrpSpPr>
        <p:grpSpPr>
          <a:xfrm>
            <a:off x="6366272" y="4147567"/>
            <a:ext cx="296586" cy="293005"/>
            <a:chOff x="6801905" y="3995693"/>
            <a:chExt cx="296586" cy="293005"/>
          </a:xfrm>
        </p:grpSpPr>
        <p:sp>
          <p:nvSpPr>
            <p:cNvPr id="36" name="円/楕円 42">
              <a:extLst>
                <a:ext uri="{FF2B5EF4-FFF2-40B4-BE49-F238E27FC236}">
                  <a16:creationId xmlns:a16="http://schemas.microsoft.com/office/drawing/2014/main" id="{9F274A4E-5091-A9EC-D376-720F7AB49129}"/>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7" name="フリーフォーム 44">
              <a:extLst>
                <a:ext uri="{FF2B5EF4-FFF2-40B4-BE49-F238E27FC236}">
                  <a16:creationId xmlns:a16="http://schemas.microsoft.com/office/drawing/2014/main" id="{2C71BA07-9972-91F9-2321-28DFA59654D0}"/>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38" name="図形グループ 52">
            <a:extLst>
              <a:ext uri="{FF2B5EF4-FFF2-40B4-BE49-F238E27FC236}">
                <a16:creationId xmlns:a16="http://schemas.microsoft.com/office/drawing/2014/main" id="{17FB2F74-3284-BFBB-2C62-B2B32A651670}"/>
              </a:ext>
            </a:extLst>
          </p:cNvPr>
          <p:cNvGrpSpPr/>
          <p:nvPr/>
        </p:nvGrpSpPr>
        <p:grpSpPr>
          <a:xfrm>
            <a:off x="4355976" y="5152219"/>
            <a:ext cx="296586" cy="293005"/>
            <a:chOff x="5878361" y="3995693"/>
            <a:chExt cx="296586" cy="293005"/>
          </a:xfrm>
        </p:grpSpPr>
        <p:sp>
          <p:nvSpPr>
            <p:cNvPr id="39" name="円/楕円 53">
              <a:extLst>
                <a:ext uri="{FF2B5EF4-FFF2-40B4-BE49-F238E27FC236}">
                  <a16:creationId xmlns:a16="http://schemas.microsoft.com/office/drawing/2014/main" id="{49B0C0EA-6DA5-E230-3979-DFCD9EEEE04A}"/>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0" name="フリーフォーム 56">
              <a:extLst>
                <a:ext uri="{FF2B5EF4-FFF2-40B4-BE49-F238E27FC236}">
                  <a16:creationId xmlns:a16="http://schemas.microsoft.com/office/drawing/2014/main" id="{AB5DB883-A54A-23B7-0279-C0E624EA9752}"/>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41" name="図形グループ 57">
            <a:extLst>
              <a:ext uri="{FF2B5EF4-FFF2-40B4-BE49-F238E27FC236}">
                <a16:creationId xmlns:a16="http://schemas.microsoft.com/office/drawing/2014/main" id="{69048741-31F8-F827-A633-38FBB672434C}"/>
              </a:ext>
            </a:extLst>
          </p:cNvPr>
          <p:cNvGrpSpPr/>
          <p:nvPr/>
        </p:nvGrpSpPr>
        <p:grpSpPr>
          <a:xfrm>
            <a:off x="1043608" y="4437112"/>
            <a:ext cx="296586" cy="293005"/>
            <a:chOff x="5101121" y="3995693"/>
            <a:chExt cx="296586" cy="293005"/>
          </a:xfrm>
        </p:grpSpPr>
        <p:sp>
          <p:nvSpPr>
            <p:cNvPr id="42" name="円/楕円 67">
              <a:extLst>
                <a:ext uri="{FF2B5EF4-FFF2-40B4-BE49-F238E27FC236}">
                  <a16:creationId xmlns:a16="http://schemas.microsoft.com/office/drawing/2014/main" id="{836205D0-93E1-137B-5FD6-16E6A82E0AE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3" name="フリーフォーム 68">
              <a:extLst>
                <a:ext uri="{FF2B5EF4-FFF2-40B4-BE49-F238E27FC236}">
                  <a16:creationId xmlns:a16="http://schemas.microsoft.com/office/drawing/2014/main" id="{B1D02A19-AB24-CBD8-363F-FDD91ADDEC3B}"/>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44" name="テキスト ボックス 43">
            <a:extLst>
              <a:ext uri="{FF2B5EF4-FFF2-40B4-BE49-F238E27FC236}">
                <a16:creationId xmlns:a16="http://schemas.microsoft.com/office/drawing/2014/main" id="{64CD4BDC-8A3E-AD9A-D781-460DB4D38348}"/>
              </a:ext>
            </a:extLst>
          </p:cNvPr>
          <p:cNvSpPr txBox="1"/>
          <p:nvPr/>
        </p:nvSpPr>
        <p:spPr>
          <a:xfrm>
            <a:off x="251520" y="1340768"/>
            <a:ext cx="3096344" cy="800219"/>
          </a:xfrm>
          <a:prstGeom prst="rect">
            <a:avLst/>
          </a:prstGeom>
          <a:noFill/>
        </p:spPr>
        <p:txBody>
          <a:bodyPr wrap="square" rtlCol="0">
            <a:spAutoFit/>
          </a:bodyPr>
          <a:lstStyle/>
          <a:p>
            <a:pPr marL="6350" indent="-6350"/>
            <a:r>
              <a:rPr lang="ja-JP" altLang="en-US" sz="2800" b="1" dirty="0">
                <a:solidFill>
                  <a:srgbClr val="009650"/>
                </a:solidFill>
                <a:latin typeface="BIZ UDPゴシック" panose="020B0400000000000000" pitchFamily="50" charset="-128"/>
                <a:ea typeface="BIZ UDPゴシック" panose="020B0400000000000000" pitchFamily="50" charset="-128"/>
                <a:cs typeface="Meiryo" charset="-128"/>
              </a:rPr>
              <a:t>❹</a:t>
            </a:r>
            <a:r>
              <a:rPr lang="ja-JP" altLang="en-US" b="1" dirty="0">
                <a:latin typeface="BIZ UDPゴシック" panose="020B0400000000000000" pitchFamily="50" charset="-128"/>
                <a:ea typeface="BIZ UDPゴシック" panose="020B0400000000000000" pitchFamily="50" charset="-128"/>
                <a:cs typeface="Meiryo" charset="-128"/>
              </a:rPr>
              <a:t> 写真を選択してから　</a:t>
            </a:r>
            <a:endParaRPr lang="en-US" altLang="ja-JP" b="1" dirty="0">
              <a:latin typeface="BIZ UDPゴシック" panose="020B0400000000000000" pitchFamily="50" charset="-128"/>
              <a:ea typeface="BIZ UDPゴシック" panose="020B0400000000000000" pitchFamily="50" charset="-128"/>
              <a:cs typeface="Meiryo" charset="-128"/>
            </a:endParaRPr>
          </a:p>
          <a:p>
            <a:pPr marL="6350" indent="-6350"/>
            <a:r>
              <a:rPr lang="ja-JP" altLang="en-US" b="1" spc="-16" dirty="0">
                <a:latin typeface="BIZ UDPゴシック" panose="020B0400000000000000" pitchFamily="50" charset="-128"/>
                <a:ea typeface="BIZ UDPゴシック" panose="020B0400000000000000" pitchFamily="50" charset="-128"/>
                <a:cs typeface="AoyagiKouzanFontT"/>
              </a:rPr>
              <a:t>　</a:t>
            </a:r>
            <a:r>
              <a:rPr lang="en-US" altLang="ja-JP" b="1" spc="-16" dirty="0">
                <a:latin typeface="BIZ UDPゴシック" panose="020B0400000000000000" pitchFamily="50" charset="-128"/>
                <a:ea typeface="BIZ UDPゴシック" panose="020B0400000000000000" pitchFamily="50" charset="-128"/>
                <a:cs typeface="AoyagiKouzanFontT"/>
              </a:rPr>
              <a:t>｢</a:t>
            </a:r>
            <a:r>
              <a:rPr lang="ja-JP" altLang="en-US" b="1" dirty="0">
                <a:latin typeface="BIZ UDPゴシック" panose="020B0400000000000000" pitchFamily="50" charset="-128"/>
                <a:ea typeface="BIZ UDPゴシック" panose="020B0400000000000000" pitchFamily="50" charset="-128"/>
                <a:cs typeface="Meiryo" charset="-128"/>
              </a:rPr>
              <a:t>補正する</a:t>
            </a:r>
            <a:r>
              <a:rPr lang="ja-JP" altLang="en-US" b="1" spc="-750" dirty="0">
                <a:latin typeface="BIZ UDPゴシック" panose="020B0400000000000000" pitchFamily="50" charset="-128"/>
                <a:ea typeface="BIZ UDPゴシック" panose="020B0400000000000000" pitchFamily="50" charset="-128"/>
                <a:cs typeface="Meiryo" charset="-128"/>
              </a:rPr>
              <a:t>」　　</a:t>
            </a:r>
            <a:r>
              <a:rPr lang="ja-JP" altLang="en-US" b="1" dirty="0">
                <a:latin typeface="BIZ UDPゴシック" panose="020B0400000000000000" pitchFamily="50" charset="-128"/>
                <a:ea typeface="BIZ UDPゴシック" panose="020B0400000000000000" pitchFamily="50" charset="-128"/>
                <a:cs typeface="Meiryo" charset="-128"/>
              </a:rPr>
              <a:t>をダブルタップ</a:t>
            </a:r>
            <a:endParaRPr lang="en-US" altLang="ja-JP" b="1" dirty="0">
              <a:latin typeface="BIZ UDPゴシック" panose="020B0400000000000000" pitchFamily="50" charset="-128"/>
              <a:ea typeface="BIZ UDPゴシック" panose="020B0400000000000000" pitchFamily="50" charset="-128"/>
              <a:cs typeface="Meiryo" charset="-128"/>
            </a:endParaRPr>
          </a:p>
        </p:txBody>
      </p:sp>
      <p:sp>
        <p:nvSpPr>
          <p:cNvPr id="45" name="テキスト ボックス 44">
            <a:extLst>
              <a:ext uri="{FF2B5EF4-FFF2-40B4-BE49-F238E27FC236}">
                <a16:creationId xmlns:a16="http://schemas.microsoft.com/office/drawing/2014/main" id="{37B3E279-42D6-88A7-7E50-8451659BEA03}"/>
              </a:ext>
            </a:extLst>
          </p:cNvPr>
          <p:cNvSpPr txBox="1"/>
          <p:nvPr/>
        </p:nvSpPr>
        <p:spPr>
          <a:xfrm>
            <a:off x="3203848" y="1340768"/>
            <a:ext cx="2880000" cy="1538883"/>
          </a:xfrm>
          <a:prstGeom prst="rect">
            <a:avLst/>
          </a:prstGeom>
          <a:noFill/>
        </p:spPr>
        <p:txBody>
          <a:bodyPr wrap="square" rtlCol="0">
            <a:spAutoFit/>
          </a:bodyPr>
          <a:lstStyle/>
          <a:p>
            <a:pPr marL="6350" indent="-6350"/>
            <a:r>
              <a:rPr lang="ja-JP" altLang="en-US" sz="2800" b="1" dirty="0">
                <a:solidFill>
                  <a:srgbClr val="009650"/>
                </a:solidFill>
                <a:latin typeface="BIZ UDPゴシック" panose="020B0400000000000000" pitchFamily="50" charset="-128"/>
                <a:ea typeface="BIZ UDPゴシック" panose="020B0400000000000000" pitchFamily="50" charset="-128"/>
                <a:cs typeface="Meiryo" charset="-128"/>
              </a:rPr>
              <a:t>❺</a:t>
            </a:r>
            <a:r>
              <a:rPr lang="en-US" altLang="ja-JP" b="1" spc="-16" dirty="0">
                <a:latin typeface="BIZ UDPゴシック" panose="020B0400000000000000" pitchFamily="50" charset="-128"/>
                <a:ea typeface="BIZ UDPゴシック" panose="020B0400000000000000" pitchFamily="50" charset="-128"/>
                <a:cs typeface="AoyagiKouzanFontT"/>
              </a:rPr>
              <a:t>｢</a:t>
            </a:r>
            <a:r>
              <a:rPr lang="ja-JP" altLang="en-US" b="1" dirty="0">
                <a:latin typeface="BIZ UDPゴシック" panose="020B0400000000000000" pitchFamily="50" charset="-128"/>
                <a:ea typeface="BIZ UDPゴシック" panose="020B0400000000000000" pitchFamily="50" charset="-128"/>
                <a:cs typeface="Meiryo" charset="-128"/>
              </a:rPr>
              <a:t>サイズ選択</a:t>
            </a:r>
            <a:r>
              <a:rPr lang="ja-JP" altLang="en-US" b="1" spc="-750" dirty="0">
                <a:latin typeface="BIZ UDPゴシック" panose="020B0400000000000000" pitchFamily="50" charset="-128"/>
                <a:ea typeface="BIZ UDPゴシック" panose="020B0400000000000000" pitchFamily="50" charset="-128"/>
                <a:cs typeface="Meiryo" charset="-128"/>
              </a:rPr>
              <a:t>」　</a:t>
            </a:r>
            <a:r>
              <a:rPr lang="ja-JP" altLang="en-US" b="1" dirty="0">
                <a:latin typeface="BIZ UDPゴシック" panose="020B0400000000000000" pitchFamily="50" charset="-128"/>
                <a:ea typeface="BIZ UDPゴシック" panose="020B0400000000000000" pitchFamily="50" charset="-128"/>
                <a:cs typeface="Meiryo" charset="-128"/>
              </a:rPr>
              <a:t>を</a:t>
            </a:r>
            <a:endParaRPr lang="en-US" altLang="ja-JP" b="1" dirty="0">
              <a:latin typeface="BIZ UDPゴシック" panose="020B0400000000000000" pitchFamily="50" charset="-128"/>
              <a:ea typeface="BIZ UDPゴシック" panose="020B0400000000000000" pitchFamily="50" charset="-128"/>
              <a:cs typeface="Meiryo" charset="-128"/>
            </a:endParaRPr>
          </a:p>
          <a:p>
            <a:pPr marL="6350" indent="-6350"/>
            <a:r>
              <a:rPr lang="en-US" altLang="ja-JP" b="1" dirty="0">
                <a:latin typeface="BIZ UDPゴシック" panose="020B0400000000000000" pitchFamily="50" charset="-128"/>
                <a:ea typeface="BIZ UDPゴシック" panose="020B0400000000000000" pitchFamily="50" charset="-128"/>
                <a:cs typeface="Meiryo" charset="-128"/>
              </a:rPr>
              <a:t>     </a:t>
            </a:r>
            <a:r>
              <a:rPr lang="ja-JP" altLang="en-US" b="1" dirty="0">
                <a:latin typeface="BIZ UDPゴシック" panose="020B0400000000000000" pitchFamily="50" charset="-128"/>
                <a:ea typeface="BIZ UDPゴシック" panose="020B0400000000000000" pitchFamily="50" charset="-128"/>
                <a:cs typeface="Meiryo" charset="-128"/>
              </a:rPr>
              <a:t>ダブルタップ</a:t>
            </a:r>
            <a:endParaRPr lang="en-US" altLang="ja-JP" sz="800" b="1" dirty="0">
              <a:latin typeface="BIZ UDPゴシック" panose="020B0400000000000000" pitchFamily="50" charset="-128"/>
              <a:ea typeface="BIZ UDPゴシック" panose="020B0400000000000000" pitchFamily="50" charset="-128"/>
              <a:cs typeface="Meiryo" charset="-128"/>
            </a:endParaRPr>
          </a:p>
          <a:p>
            <a:pPr marL="6350" indent="-6350"/>
            <a:r>
              <a:rPr lang="ja-JP" altLang="ja-JP" sz="1200" b="1" dirty="0">
                <a:latin typeface="BIZ UDPゴシック" panose="020B0400000000000000" pitchFamily="50" charset="-128"/>
                <a:ea typeface="BIZ UDPゴシック" panose="020B0400000000000000" pitchFamily="50" charset="-128"/>
                <a:cs typeface="Meiryo" charset="-128"/>
              </a:rPr>
              <a:t>マイナンバーカードの申請書規定では、写真の補正は認められてい</a:t>
            </a:r>
            <a:r>
              <a:rPr lang="ja-JP" altLang="en-US" sz="1200" b="1" dirty="0">
                <a:latin typeface="BIZ UDPゴシック" panose="020B0400000000000000" pitchFamily="50" charset="-128"/>
                <a:ea typeface="BIZ UDPゴシック" panose="020B0400000000000000" pitchFamily="50" charset="-128"/>
                <a:cs typeface="Meiryo" charset="-128"/>
              </a:rPr>
              <a:t>ないので</a:t>
            </a:r>
            <a:endParaRPr lang="en-US" altLang="ja-JP" sz="1200" b="1" dirty="0">
              <a:latin typeface="BIZ UDPゴシック" panose="020B0400000000000000" pitchFamily="50" charset="-128"/>
              <a:ea typeface="BIZ UDPゴシック" panose="020B0400000000000000" pitchFamily="50" charset="-128"/>
              <a:cs typeface="Meiryo" charset="-128"/>
            </a:endParaRPr>
          </a:p>
          <a:p>
            <a:pPr marL="6350" indent="-6350"/>
            <a:r>
              <a:rPr lang="ja-JP" altLang="ja-JP" sz="1200" b="1" dirty="0">
                <a:latin typeface="BIZ UDPゴシック" panose="020B0400000000000000" pitchFamily="50" charset="-128"/>
                <a:ea typeface="BIZ UDPゴシック" panose="020B0400000000000000" pitchFamily="50" charset="-128"/>
                <a:cs typeface="Meiryo" charset="-128"/>
              </a:rPr>
              <a:t>補正はせずに</a:t>
            </a:r>
            <a:r>
              <a:rPr lang="en-US" altLang="ja-JP" sz="1200" b="1" spc="-16" dirty="0">
                <a:latin typeface="BIZ UDPゴシック" panose="020B0400000000000000" pitchFamily="50" charset="-128"/>
                <a:ea typeface="BIZ UDPゴシック" panose="020B0400000000000000" pitchFamily="50" charset="-128"/>
                <a:cs typeface="AoyagiKouzanFontT"/>
              </a:rPr>
              <a:t>｢</a:t>
            </a:r>
            <a:r>
              <a:rPr lang="ja-JP" altLang="ja-JP" sz="1200" b="1" dirty="0">
                <a:latin typeface="BIZ UDPゴシック" panose="020B0400000000000000" pitchFamily="50" charset="-128"/>
                <a:ea typeface="BIZ UDPゴシック" panose="020B0400000000000000" pitchFamily="50" charset="-128"/>
                <a:cs typeface="Meiryo" charset="-128"/>
              </a:rPr>
              <a:t>サイズの選択</a:t>
            </a:r>
            <a:r>
              <a:rPr lang="ja-JP" altLang="en-US" sz="1200" b="1" spc="-500" dirty="0">
                <a:latin typeface="BIZ UDPゴシック" panose="020B0400000000000000" pitchFamily="50" charset="-128"/>
                <a:ea typeface="BIZ UDPゴシック" panose="020B0400000000000000" pitchFamily="50" charset="-128"/>
                <a:cs typeface="Meiryo" charset="-128"/>
              </a:rPr>
              <a:t>」</a:t>
            </a:r>
            <a:r>
              <a:rPr lang="ja-JP" altLang="ja-JP" sz="1200" b="1" dirty="0">
                <a:latin typeface="BIZ UDPゴシック" panose="020B0400000000000000" pitchFamily="50" charset="-128"/>
                <a:ea typeface="BIZ UDPゴシック" panose="020B0400000000000000" pitchFamily="50" charset="-128"/>
                <a:cs typeface="Meiryo" charset="-128"/>
              </a:rPr>
              <a:t>を</a:t>
            </a:r>
            <a:r>
              <a:rPr lang="ja-JP" altLang="en-US" sz="1200" b="1" dirty="0">
                <a:latin typeface="BIZ UDPゴシック" panose="020B0400000000000000" pitchFamily="50" charset="-128"/>
                <a:ea typeface="BIZ UDPゴシック" panose="020B0400000000000000" pitchFamily="50" charset="-128"/>
                <a:cs typeface="Meiryo" charset="-128"/>
              </a:rPr>
              <a:t>押す</a:t>
            </a:r>
            <a:r>
              <a:rPr lang="ja-JP" altLang="ja-JP" sz="1200" b="1" dirty="0">
                <a:effectLst/>
                <a:latin typeface="BIZ UDPゴシック" panose="020B0400000000000000" pitchFamily="50" charset="-128"/>
                <a:ea typeface="BIZ UDPゴシック" panose="020B0400000000000000" pitchFamily="50" charset="-128"/>
                <a:cs typeface="Meiryo" charset="-128"/>
              </a:rPr>
              <a:t> </a:t>
            </a:r>
            <a:endParaRPr lang="en-US" altLang="ja-JP" sz="1200" b="1" dirty="0">
              <a:latin typeface="BIZ UDPゴシック" panose="020B0400000000000000" pitchFamily="50" charset="-128"/>
              <a:ea typeface="BIZ UDPゴシック" panose="020B0400000000000000" pitchFamily="50" charset="-128"/>
              <a:cs typeface="Meiryo" charset="-128"/>
            </a:endParaRPr>
          </a:p>
          <a:p>
            <a:pPr marL="6350" indent="-6350"/>
            <a:endParaRPr lang="en-US" altLang="ja-JP" sz="1200" dirty="0">
              <a:latin typeface="BIZ UDPゴシック" panose="020B0400000000000000" pitchFamily="50" charset="-128"/>
              <a:ea typeface="BIZ UDPゴシック" panose="020B0400000000000000" pitchFamily="50" charset="-128"/>
              <a:cs typeface="Meiryo" charset="-128"/>
            </a:endParaRPr>
          </a:p>
        </p:txBody>
      </p:sp>
      <p:sp>
        <p:nvSpPr>
          <p:cNvPr id="46" name="テキスト ボックス 45">
            <a:extLst>
              <a:ext uri="{FF2B5EF4-FFF2-40B4-BE49-F238E27FC236}">
                <a16:creationId xmlns:a16="http://schemas.microsoft.com/office/drawing/2014/main" id="{E295DF66-070E-0EE1-8331-66FFE4355C13}"/>
              </a:ext>
            </a:extLst>
          </p:cNvPr>
          <p:cNvSpPr txBox="1"/>
          <p:nvPr/>
        </p:nvSpPr>
        <p:spPr>
          <a:xfrm>
            <a:off x="5940152" y="1340768"/>
            <a:ext cx="3203848" cy="1077218"/>
          </a:xfrm>
          <a:prstGeom prst="rect">
            <a:avLst/>
          </a:prstGeom>
          <a:noFill/>
        </p:spPr>
        <p:txBody>
          <a:bodyPr wrap="square" rtlCol="0">
            <a:spAutoFit/>
          </a:bodyPr>
          <a:lstStyle/>
          <a:p>
            <a:pPr marL="6350" indent="-6350"/>
            <a:r>
              <a:rPr lang="ja-JP" altLang="en-US" sz="2800" b="1" dirty="0">
                <a:solidFill>
                  <a:srgbClr val="009650"/>
                </a:solidFill>
                <a:latin typeface="BIZ UDPゴシック" panose="020B0400000000000000" pitchFamily="50" charset="-128"/>
                <a:ea typeface="BIZ UDPゴシック" panose="020B0400000000000000" pitchFamily="50" charset="-128"/>
                <a:cs typeface="Meiryo" charset="-128"/>
              </a:rPr>
              <a:t>❻</a:t>
            </a:r>
            <a:r>
              <a:rPr lang="en-US" altLang="ja-JP" b="1" spc="-16" dirty="0">
                <a:latin typeface="BIZ UDPゴシック" panose="020B0400000000000000" pitchFamily="50" charset="-128"/>
                <a:ea typeface="BIZ UDPゴシック" panose="020B0400000000000000" pitchFamily="50" charset="-128"/>
                <a:cs typeface="AoyagiKouzanFontT"/>
              </a:rPr>
              <a:t> ｢</a:t>
            </a:r>
            <a:r>
              <a:rPr lang="en-US" altLang="ja-JP" b="1" dirty="0">
                <a:latin typeface="BIZ UDPゴシック" panose="020B0400000000000000" pitchFamily="50" charset="-128"/>
                <a:ea typeface="BIZ UDPゴシック" panose="020B0400000000000000" pitchFamily="50" charset="-128"/>
                <a:cs typeface="Meiryo" charset="-128"/>
              </a:rPr>
              <a:t>3.5</a:t>
            </a:r>
            <a:r>
              <a:rPr lang="ja-JP" altLang="ja-JP" b="1" dirty="0">
                <a:latin typeface="BIZ UDPゴシック" panose="020B0400000000000000" pitchFamily="50" charset="-128"/>
                <a:ea typeface="BIZ UDPゴシック" panose="020B0400000000000000" pitchFamily="50" charset="-128"/>
                <a:cs typeface="Meiryo" charset="-128"/>
              </a:rPr>
              <a:t>×</a:t>
            </a:r>
            <a:r>
              <a:rPr lang="en-US" altLang="ja-JP" b="1" dirty="0">
                <a:latin typeface="BIZ UDPゴシック" panose="020B0400000000000000" pitchFamily="50" charset="-128"/>
                <a:ea typeface="BIZ UDPゴシック" panose="020B0400000000000000" pitchFamily="50" charset="-128"/>
                <a:cs typeface="Meiryo" charset="-128"/>
              </a:rPr>
              <a:t>4.5cm</a:t>
            </a:r>
            <a:r>
              <a:rPr lang="ja-JP" altLang="en-US" b="1" spc="-1000" dirty="0">
                <a:latin typeface="BIZ UDPゴシック" panose="020B0400000000000000" pitchFamily="50" charset="-128"/>
                <a:ea typeface="BIZ UDPゴシック" panose="020B0400000000000000" pitchFamily="50" charset="-128"/>
                <a:cs typeface="Meiryo" charset="-128"/>
              </a:rPr>
              <a:t> 」　　　　</a:t>
            </a:r>
            <a:r>
              <a:rPr lang="ja-JP" altLang="ja-JP" b="1" dirty="0">
                <a:latin typeface="BIZ UDPゴシック" panose="020B0400000000000000" pitchFamily="50" charset="-128"/>
                <a:ea typeface="BIZ UDPゴシック" panose="020B0400000000000000" pitchFamily="50" charset="-128"/>
                <a:cs typeface="Meiryo" charset="-128"/>
              </a:rPr>
              <a:t>を選び、</a:t>
            </a:r>
            <a:r>
              <a:rPr lang="ja-JP" altLang="en-US" b="1" dirty="0">
                <a:latin typeface="BIZ UDPゴシック" panose="020B0400000000000000" pitchFamily="50" charset="-128"/>
                <a:ea typeface="BIZ UDPゴシック" panose="020B0400000000000000" pitchFamily="50" charset="-128"/>
                <a:cs typeface="Meiryo" charset="-128"/>
              </a:rPr>
              <a:t>　</a:t>
            </a:r>
            <a:r>
              <a:rPr lang="en-US" altLang="ja-JP" b="1" dirty="0">
                <a:latin typeface="BIZ UDPゴシック" panose="020B0400000000000000" pitchFamily="50" charset="-128"/>
                <a:ea typeface="BIZ UDPゴシック" panose="020B0400000000000000" pitchFamily="50" charset="-128"/>
                <a:cs typeface="Meiryo" charset="-128"/>
              </a:rPr>
              <a:t>    </a:t>
            </a:r>
          </a:p>
          <a:p>
            <a:pPr marL="6350" indent="-6350"/>
            <a:r>
              <a:rPr lang="en-US" altLang="ja-JP" b="1" spc="-16" dirty="0">
                <a:latin typeface="BIZ UDPゴシック" panose="020B0400000000000000" pitchFamily="50" charset="-128"/>
                <a:ea typeface="BIZ UDPゴシック" panose="020B0400000000000000" pitchFamily="50" charset="-128"/>
                <a:cs typeface="AoyagiKouzanFontT"/>
              </a:rPr>
              <a:t>      ｢</a:t>
            </a:r>
            <a:r>
              <a:rPr lang="ja-JP" altLang="ja-JP" b="1" dirty="0">
                <a:latin typeface="BIZ UDPゴシック" panose="020B0400000000000000" pitchFamily="50" charset="-128"/>
                <a:ea typeface="BIZ UDPゴシック" panose="020B0400000000000000" pitchFamily="50" charset="-128"/>
                <a:cs typeface="Meiryo" charset="-128"/>
              </a:rPr>
              <a:t>保存する</a:t>
            </a:r>
            <a:r>
              <a:rPr lang="ja-JP" altLang="en-US" b="1" spc="-1000" dirty="0">
                <a:latin typeface="BIZ UDPゴシック" panose="020B0400000000000000" pitchFamily="50" charset="-128"/>
                <a:ea typeface="BIZ UDPゴシック" panose="020B0400000000000000" pitchFamily="50" charset="-128"/>
                <a:cs typeface="Meiryo" charset="-128"/>
              </a:rPr>
              <a:t>」　　　　　</a:t>
            </a:r>
            <a:r>
              <a:rPr lang="ja-JP" altLang="ja-JP" b="1" dirty="0">
                <a:latin typeface="BIZ UDPゴシック" panose="020B0400000000000000" pitchFamily="50" charset="-128"/>
                <a:ea typeface="BIZ UDPゴシック" panose="020B0400000000000000" pitchFamily="50" charset="-128"/>
                <a:cs typeface="Meiryo" charset="-128"/>
              </a:rPr>
              <a:t>を</a:t>
            </a:r>
            <a:endParaRPr lang="en-US" altLang="ja-JP" b="1" dirty="0">
              <a:latin typeface="BIZ UDPゴシック" panose="020B0400000000000000" pitchFamily="50" charset="-128"/>
              <a:ea typeface="BIZ UDPゴシック" panose="020B0400000000000000" pitchFamily="50" charset="-128"/>
              <a:cs typeface="Meiryo" charset="-128"/>
            </a:endParaRPr>
          </a:p>
          <a:p>
            <a:pPr marL="6350" indent="-6350"/>
            <a:r>
              <a:rPr lang="en-US" altLang="ja-JP" b="1" dirty="0">
                <a:latin typeface="BIZ UDPゴシック" panose="020B0400000000000000" pitchFamily="50" charset="-128"/>
                <a:ea typeface="BIZ UDPゴシック" panose="020B0400000000000000" pitchFamily="50" charset="-128"/>
                <a:cs typeface="Meiryo" charset="-128"/>
              </a:rPr>
              <a:t>      </a:t>
            </a:r>
            <a:r>
              <a:rPr lang="ja-JP" altLang="en-US" b="1" dirty="0">
                <a:latin typeface="BIZ UDPゴシック" panose="020B0400000000000000" pitchFamily="50" charset="-128"/>
                <a:ea typeface="BIZ UDPゴシック" panose="020B0400000000000000" pitchFamily="50" charset="-128"/>
                <a:cs typeface="Meiryo" charset="-128"/>
              </a:rPr>
              <a:t>ダブルタップ</a:t>
            </a:r>
            <a:endParaRPr lang="en-US" altLang="ja-JP" b="1" dirty="0">
              <a:latin typeface="BIZ UDPゴシック" panose="020B0400000000000000" pitchFamily="50" charset="-128"/>
              <a:ea typeface="BIZ UDPゴシック" panose="020B0400000000000000" pitchFamily="50" charset="-128"/>
              <a:cs typeface="Meiryo" charset="-128"/>
            </a:endParaRPr>
          </a:p>
        </p:txBody>
      </p:sp>
      <p:sp>
        <p:nvSpPr>
          <p:cNvPr id="3" name="正方形/長方形 2">
            <a:extLst>
              <a:ext uri="{FF2B5EF4-FFF2-40B4-BE49-F238E27FC236}">
                <a16:creationId xmlns:a16="http://schemas.microsoft.com/office/drawing/2014/main" id="{4E73CB2F-1927-B3F5-4D53-DD9084A3DE6A}"/>
              </a:ext>
            </a:extLst>
          </p:cNvPr>
          <p:cNvSpPr/>
          <p:nvPr/>
        </p:nvSpPr>
        <p:spPr>
          <a:xfrm>
            <a:off x="7553203" y="5417666"/>
            <a:ext cx="854997" cy="2467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4" name="図形グループ 41">
            <a:extLst>
              <a:ext uri="{FF2B5EF4-FFF2-40B4-BE49-F238E27FC236}">
                <a16:creationId xmlns:a16="http://schemas.microsoft.com/office/drawing/2014/main" id="{E236A8EF-46D0-B6AA-3BE5-751A6C952C5E}"/>
              </a:ext>
            </a:extLst>
          </p:cNvPr>
          <p:cNvGrpSpPr/>
          <p:nvPr/>
        </p:nvGrpSpPr>
        <p:grpSpPr>
          <a:xfrm>
            <a:off x="7337876" y="5190709"/>
            <a:ext cx="296586" cy="293005"/>
            <a:chOff x="6801905" y="3995693"/>
            <a:chExt cx="296586" cy="293005"/>
          </a:xfrm>
        </p:grpSpPr>
        <p:sp>
          <p:nvSpPr>
            <p:cNvPr id="5" name="円/楕円 42">
              <a:extLst>
                <a:ext uri="{FF2B5EF4-FFF2-40B4-BE49-F238E27FC236}">
                  <a16:creationId xmlns:a16="http://schemas.microsoft.com/office/drawing/2014/main" id="{EC8764AD-7707-D81C-1A35-8587E8168D61}"/>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フリーフォーム 44">
              <a:extLst>
                <a:ext uri="{FF2B5EF4-FFF2-40B4-BE49-F238E27FC236}">
                  <a16:creationId xmlns:a16="http://schemas.microsoft.com/office/drawing/2014/main" id="{9D51B288-C8DC-0E95-C911-9331ABD0A06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15793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835696" y="37440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latin typeface="BIZ UDゴシック" panose="020B0400000000000000" pitchFamily="49" charset="-128"/>
                <a:ea typeface="BIZ UDゴシック" panose="020B0400000000000000" pitchFamily="49" charset="-128"/>
              </a:rPr>
              <a:t>3</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マイナンバーカードを</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オンラインで</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申請しましょう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270881"/>
            <a:ext cx="1290274" cy="1592252"/>
          </a:xfrm>
          <a:prstGeom prst="rect">
            <a:avLst/>
          </a:prstGeom>
        </p:spPr>
      </p:pic>
    </p:spTree>
    <p:extLst>
      <p:ext uri="{BB962C8B-B14F-4D97-AF65-F5344CB8AC3E}">
        <p14:creationId xmlns:p14="http://schemas.microsoft.com/office/powerpoint/2010/main" val="3755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10008" y="283787"/>
            <a:ext cx="5109091" cy="991041"/>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申請するウェブサイトへの</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接続のしかた</a:t>
            </a:r>
          </a:p>
        </p:txBody>
      </p:sp>
      <p:sp>
        <p:nvSpPr>
          <p:cNvPr id="3" name="サブタイトル 2"/>
          <p:cNvSpPr>
            <a:spLocks noGrp="1"/>
          </p:cNvSpPr>
          <p:nvPr>
            <p:ph type="subTitle" idx="4294967295"/>
          </p:nvPr>
        </p:nvSpPr>
        <p:spPr>
          <a:xfrm>
            <a:off x="1774211" y="1792332"/>
            <a:ext cx="7046262" cy="2092881"/>
          </a:xfrm>
        </p:spPr>
        <p:txBody>
          <a:bodyPr vert="horz" wrap="square" lIns="91440" tIns="45720" rIns="91440" bIns="45720" rtlCol="0" anchor="t">
            <a:spAutoFit/>
          </a:bodyPr>
          <a:lstStyle/>
          <a:p>
            <a:pPr algn="just">
              <a:lnSpc>
                <a:spcPct val="100000"/>
              </a:lnSpc>
              <a:spcBef>
                <a:spcPts val="500"/>
              </a:spcBef>
            </a:pPr>
            <a:r>
              <a:rPr lang="ja-JP" altLang="en-US" dirty="0">
                <a:latin typeface="BIZ UDゴシック" panose="020B0400000000000000" pitchFamily="49" charset="-128"/>
                <a:ea typeface="BIZ UDゴシック" panose="020B0400000000000000" pitchFamily="49" charset="-128"/>
              </a:rPr>
              <a:t>マイナンバーカードは</a:t>
            </a:r>
            <a:r>
              <a:rPr lang="ja-JP" altLang="en-US" spc="-2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「個人番号カード交付申請書</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にあるＱＲコードを読取ることで申請を行います。</a:t>
            </a:r>
            <a:endParaRPr lang="en-US" altLang="ja-JP" dirty="0">
              <a:latin typeface="BIZ UDゴシック" panose="020B0400000000000000" pitchFamily="49" charset="-128"/>
              <a:ea typeface="BIZ UDゴシック" panose="020B0400000000000000" pitchFamily="49" charset="-128"/>
            </a:endParaRPr>
          </a:p>
          <a:p>
            <a:pPr algn="just" defTabSz="6816725">
              <a:lnSpc>
                <a:spcPct val="100000"/>
              </a:lnSpc>
              <a:spcBef>
                <a:spcPts val="1800"/>
              </a:spcBef>
            </a:pPr>
            <a:r>
              <a:rPr lang="ja-JP" altLang="en-US" dirty="0">
                <a:latin typeface="BIZ UDゴシック" panose="020B0400000000000000" pitchFamily="49" charset="-128"/>
                <a:ea typeface="BIZ UDゴシック" panose="020B0400000000000000" pitchFamily="49" charset="-128"/>
              </a:rPr>
              <a:t>読取りアプリには様々なものがありますので</a:t>
            </a:r>
            <a:r>
              <a:rPr lang="en-US" altLang="ja-JP" dirty="0">
                <a:latin typeface="BIZ UDゴシック" panose="020B0400000000000000" pitchFamily="49" charset="-128"/>
                <a:ea typeface="BIZ UDゴシック" panose="020B0400000000000000" pitchFamily="49" charset="-128"/>
              </a:rPr>
              <a:t>App</a:t>
            </a:r>
            <a:r>
              <a:rPr lang="ja-JP" altLang="en-US" dirty="0">
                <a:latin typeface="BIZ UDゴシック" panose="020B0400000000000000" pitchFamily="49" charset="-128"/>
                <a:ea typeface="BIZ UDゴシック" panose="020B0400000000000000" pitchFamily="49" charset="-128"/>
              </a:rPr>
              <a:t> </a:t>
            </a:r>
            <a:r>
              <a:rPr lang="en-US" altLang="ja-JP" dirty="0">
                <a:latin typeface="BIZ UDゴシック" panose="020B0400000000000000" pitchFamily="49" charset="-128"/>
                <a:ea typeface="BIZ UDゴシック" panose="020B0400000000000000" pitchFamily="49" charset="-128"/>
              </a:rPr>
              <a:t>Store</a:t>
            </a:r>
            <a:r>
              <a:rPr lang="ja-JP" altLang="en-US" dirty="0">
                <a:latin typeface="BIZ UDゴシック" panose="020B0400000000000000" pitchFamily="49" charset="-128"/>
                <a:ea typeface="BIZ UDゴシック" panose="020B0400000000000000" pitchFamily="49" charset="-128"/>
              </a:rPr>
              <a:t>からお好みのアプリをダウンロードしてお使いください。</a:t>
            </a:r>
            <a:endParaRPr lang="en-US" altLang="ja-JP" dirty="0">
              <a:latin typeface="BIZ UDゴシック" panose="020B0400000000000000" pitchFamily="49" charset="-128"/>
              <a:ea typeface="BIZ UDゴシック" panose="020B0400000000000000" pitchFamily="49" charset="-128"/>
            </a:endParaRPr>
          </a:p>
          <a:p>
            <a:pPr algn="just" defTabSz="6816725">
              <a:lnSpc>
                <a:spcPct val="100000"/>
              </a:lnSpc>
              <a:spcBef>
                <a:spcPts val="1800"/>
              </a:spcBef>
            </a:pPr>
            <a:r>
              <a:rPr lang="ja-JP" altLang="en-US" dirty="0">
                <a:latin typeface="BIZ UDゴシック" panose="020B0400000000000000" pitchFamily="49" charset="-128"/>
                <a:ea typeface="BIZ UDゴシック" panose="020B0400000000000000" pitchFamily="49" charset="-128"/>
              </a:rPr>
              <a:t>ここでは、</a:t>
            </a:r>
            <a:r>
              <a:rPr lang="en-US" altLang="ja-JP" dirty="0">
                <a:latin typeface="BIZ UDゴシック" panose="020B0400000000000000" pitchFamily="49" charset="-128"/>
                <a:ea typeface="BIZ UDゴシック" panose="020B0400000000000000" pitchFamily="49" charset="-128"/>
              </a:rPr>
              <a:t>iPhone</a:t>
            </a:r>
            <a:r>
              <a:rPr lang="ja-JP" altLang="en-US" dirty="0">
                <a:latin typeface="BIZ UDゴシック" panose="020B0400000000000000" pitchFamily="49" charset="-128"/>
                <a:ea typeface="BIZ UDゴシック" panose="020B0400000000000000" pitchFamily="49" charset="-128"/>
              </a:rPr>
              <a:t>のカメラ機能を使って説明します。</a:t>
            </a:r>
            <a:endParaRPr lang="ja-JP" altLang="en-US" sz="1200" dirty="0">
              <a:latin typeface="BIZ UDゴシック" panose="020B0400000000000000" pitchFamily="49" charset="-128"/>
              <a:ea typeface="BIZ UDゴシック" panose="020B0400000000000000" pitchFamily="49" charset="-128"/>
            </a:endParaRPr>
          </a:p>
        </p:txBody>
      </p:sp>
      <p:sp>
        <p:nvSpPr>
          <p:cNvPr id="8" name="Title Placeholder 1"/>
          <p:cNvSpPr txBox="1">
            <a:spLocks/>
          </p:cNvSpPr>
          <p:nvPr/>
        </p:nvSpPr>
        <p:spPr>
          <a:xfrm>
            <a:off x="540000" y="456141"/>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3-A</a:t>
            </a:r>
            <a:endParaRPr lang="en-US" sz="3600" dirty="0">
              <a:solidFill>
                <a:srgbClr val="009650"/>
              </a:solidFill>
              <a:latin typeface="BIZ UDゴシック" panose="020B0400000000000000" pitchFamily="49" charset="-128"/>
              <a:ea typeface="BIZ UDゴシック" panose="020B0400000000000000" pitchFamily="49" charset="-128"/>
            </a:endParaRPr>
          </a:p>
        </p:txBody>
      </p:sp>
      <p:cxnSp>
        <p:nvCxnSpPr>
          <p:cNvPr id="9" name="直線コネクタ 8"/>
          <p:cNvCxnSpPr/>
          <p:nvPr/>
        </p:nvCxnSpPr>
        <p:spPr>
          <a:xfrm>
            <a:off x="1692275" y="127482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10" y="4149100"/>
            <a:ext cx="1211213" cy="1964828"/>
          </a:xfrm>
          <a:prstGeom prst="rect">
            <a:avLst/>
          </a:prstGeom>
        </p:spPr>
      </p:pic>
    </p:spTree>
    <p:extLst>
      <p:ext uri="{BB962C8B-B14F-4D97-AF65-F5344CB8AC3E}">
        <p14:creationId xmlns:p14="http://schemas.microsoft.com/office/powerpoint/2010/main" val="3402377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a:spLocks noGrp="1"/>
          </p:cNvSpPr>
          <p:nvPr>
            <p:ph type="ctrTitle"/>
          </p:nvPr>
        </p:nvSpPr>
        <p:spPr>
          <a:xfrm>
            <a:off x="1779205" y="277200"/>
            <a:ext cx="5109091" cy="991041"/>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申請するウェブサイトへの</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接続のしかた</a:t>
            </a:r>
          </a:p>
        </p:txBody>
      </p:sp>
      <p:sp>
        <p:nvSpPr>
          <p:cNvPr id="27" name="Title Placeholder 1"/>
          <p:cNvSpPr txBox="1">
            <a:spLocks/>
          </p:cNvSpPr>
          <p:nvPr/>
        </p:nvSpPr>
        <p:spPr>
          <a:xfrm>
            <a:off x="505100" y="455535"/>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3-A</a:t>
            </a:r>
            <a:endParaRPr lang="en-US" sz="3600" dirty="0">
              <a:solidFill>
                <a:srgbClr val="009650"/>
              </a:solidFill>
              <a:latin typeface="BIZ UDゴシック" panose="020B0400000000000000" pitchFamily="49" charset="-128"/>
              <a:ea typeface="BIZ UDゴシック" panose="020B0400000000000000" pitchFamily="49" charset="-128"/>
            </a:endParaRPr>
          </a:p>
        </p:txBody>
      </p:sp>
      <p:pic>
        <p:nvPicPr>
          <p:cNvPr id="9" name="Picture 8">
            <a:extLst>
              <a:ext uri="{FF2B5EF4-FFF2-40B4-BE49-F238E27FC236}">
                <a16:creationId xmlns:a16="http://schemas.microsoft.com/office/drawing/2014/main" id="{85E3BBA9-AFCC-521E-B592-B0CDF4033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38" y="2299394"/>
            <a:ext cx="1839468" cy="32701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59044E-2527-F09E-8333-AD0D9FCB1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626" y="2340949"/>
            <a:ext cx="1816094" cy="32286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サブタイトル 2">
            <a:extLst>
              <a:ext uri="{FF2B5EF4-FFF2-40B4-BE49-F238E27FC236}">
                <a16:creationId xmlns:a16="http://schemas.microsoft.com/office/drawing/2014/main" id="{52A38ABB-49D0-CB2E-132A-D914DBB9E23D}"/>
              </a:ext>
            </a:extLst>
          </p:cNvPr>
          <p:cNvSpPr txBox="1">
            <a:spLocks/>
          </p:cNvSpPr>
          <p:nvPr/>
        </p:nvSpPr>
        <p:spPr>
          <a:xfrm>
            <a:off x="285426" y="1397651"/>
            <a:ext cx="8427828" cy="83099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0"/>
              </a:spcBef>
            </a:pPr>
            <a:r>
              <a:rPr lang="ja-JP" altLang="en-US" sz="2400">
                <a:latin typeface="BIZ UDPゴシック" panose="020B0400000000000000" pitchFamily="50" charset="-128"/>
                <a:ea typeface="BIZ UDPゴシック" panose="020B0400000000000000" pitchFamily="50" charset="-128"/>
              </a:rPr>
              <a:t>交付申請書の</a:t>
            </a:r>
            <a:r>
              <a:rPr lang="en-US" altLang="ja-JP" sz="2400">
                <a:latin typeface="BIZ UDPゴシック" panose="020B0400000000000000" pitchFamily="50" charset="-128"/>
                <a:ea typeface="BIZ UDPゴシック" panose="020B0400000000000000" pitchFamily="50" charset="-128"/>
              </a:rPr>
              <a:t>QR</a:t>
            </a:r>
            <a:r>
              <a:rPr lang="ja-JP" altLang="en-US" sz="2400">
                <a:latin typeface="BIZ UDPゴシック" panose="020B0400000000000000" pitchFamily="50" charset="-128"/>
                <a:ea typeface="BIZ UDPゴシック" panose="020B0400000000000000" pitchFamily="50" charset="-128"/>
              </a:rPr>
              <a:t>コードを読取り、</a:t>
            </a:r>
            <a:endParaRPr lang="en-US" altLang="ja-JP" sz="2400">
              <a:latin typeface="BIZ UDPゴシック" panose="020B0400000000000000" pitchFamily="50" charset="-128"/>
              <a:ea typeface="BIZ UDPゴシック" panose="020B0400000000000000" pitchFamily="50" charset="-128"/>
            </a:endParaRPr>
          </a:p>
          <a:p>
            <a:pPr>
              <a:lnSpc>
                <a:spcPct val="100000"/>
              </a:lnSpc>
              <a:spcBef>
                <a:spcPts val="0"/>
              </a:spcBef>
            </a:pPr>
            <a:r>
              <a:rPr lang="ja-JP" altLang="en-US" sz="2400">
                <a:latin typeface="BIZ UDPゴシック" panose="020B0400000000000000" pitchFamily="50" charset="-128"/>
                <a:ea typeface="BIZ UDPゴシック" panose="020B0400000000000000" pitchFamily="50" charset="-128"/>
              </a:rPr>
              <a:t>申請するホームページに接続します。</a:t>
            </a:r>
            <a:endParaRPr lang="ja-JP" altLang="en-US" sz="2400" dirty="0">
              <a:latin typeface="BIZ UDPゴシック" panose="020B0400000000000000" pitchFamily="50" charset="-128"/>
              <a:ea typeface="BIZ UDPゴシック" panose="020B0400000000000000" pitchFamily="50" charset="-128"/>
            </a:endParaRPr>
          </a:p>
        </p:txBody>
      </p:sp>
      <p:sp>
        <p:nvSpPr>
          <p:cNvPr id="12" name="object 2">
            <a:extLst>
              <a:ext uri="{FF2B5EF4-FFF2-40B4-BE49-F238E27FC236}">
                <a16:creationId xmlns:a16="http://schemas.microsoft.com/office/drawing/2014/main" id="{10CCBBA0-A993-79C7-CFB0-EEE6BB5ED65C}"/>
              </a:ext>
            </a:extLst>
          </p:cNvPr>
          <p:cNvSpPr txBox="1"/>
          <p:nvPr/>
        </p:nvSpPr>
        <p:spPr>
          <a:xfrm>
            <a:off x="366648" y="2223453"/>
            <a:ext cx="4205352" cy="4003660"/>
          </a:xfrm>
          <a:prstGeom prst="rect">
            <a:avLst/>
          </a:prstGeom>
        </p:spPr>
        <p:txBody>
          <a:bodyPr vert="horz" wrap="square" lIns="0" tIns="12700" rIns="0" bIns="0" rtlCol="0">
            <a:spAutoFit/>
          </a:bodyPr>
          <a:lstStyle/>
          <a:p>
            <a:pPr marL="6350" marR="0" lvl="0" indent="-6350" algn="l" defTabSz="914400" rtl="0" eaLnBrk="1" fontAlgn="auto" latinLnBrk="0" hangingPunct="1">
              <a:spcBef>
                <a:spcPts val="0"/>
              </a:spcBef>
              <a:spcAft>
                <a:spcPts val="0"/>
              </a:spcAft>
              <a:buClrTx/>
              <a:buSzTx/>
              <a:buFontTx/>
              <a:buNone/>
              <a:defRPr/>
            </a:pPr>
            <a:r>
              <a:rPr kumimoji="1" lang="ja-JP" altLang="en-US" sz="3200" b="1" i="0" u="none" strike="noStrike" kern="120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❶</a:t>
            </a:r>
            <a:r>
              <a:rPr kumimoji="1" lang="ja-JP" altLang="en-US" sz="2000" b="1" i="0" u="none" strike="noStrike" kern="1200" cap="none" spc="-2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 </a:t>
            </a:r>
            <a:endParaRPr kumimoji="1" lang="en-US" altLang="ja-JP" sz="2000" b="1" i="0" u="none" strike="noStrike" kern="1200" cap="none" spc="-25"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6350" marR="0" lvl="0" indent="-6350" algn="l" defTabSz="914400" rtl="0" eaLnBrk="1" fontAlgn="auto" latinLnBrk="0" hangingPunct="1">
              <a:spcBef>
                <a:spcPts val="0"/>
              </a:spcBef>
              <a:spcAft>
                <a:spcPts val="0"/>
              </a:spcAft>
              <a:buClrTx/>
              <a:buSzTx/>
              <a:buFontTx/>
              <a:buNone/>
              <a:defRPr/>
            </a:pPr>
            <a:r>
              <a:rPr lang="ja-JP" altLang="en-US" sz="2000" b="1" spc="35" dirty="0">
                <a:latin typeface="BIZ UDPゴシック" panose="020B0400000000000000" pitchFamily="50" charset="-128"/>
                <a:ea typeface="BIZ UDPゴシック" panose="020B0400000000000000" pitchFamily="50" charset="-128"/>
                <a:cs typeface="Meiryo" charset="-128"/>
              </a:rPr>
              <a:t>シリを起動して</a:t>
            </a:r>
            <a:endParaRPr lang="en-US" altLang="ja-JP" sz="2000" b="1" spc="35" dirty="0">
              <a:latin typeface="BIZ UDPゴシック" panose="020B0400000000000000" pitchFamily="50" charset="-128"/>
              <a:ea typeface="BIZ UDPゴシック" panose="020B0400000000000000" pitchFamily="50" charset="-128"/>
              <a:cs typeface="Meiryo" charset="-128"/>
            </a:endParaRPr>
          </a:p>
          <a:p>
            <a:pPr marL="6350" marR="0" lvl="0" indent="-6350" algn="l" defTabSz="914400" rtl="0" eaLnBrk="1" fontAlgn="auto" latinLnBrk="0" hangingPunct="1">
              <a:spcBef>
                <a:spcPts val="0"/>
              </a:spcBef>
              <a:spcAft>
                <a:spcPts val="0"/>
              </a:spcAft>
              <a:buClrTx/>
              <a:buSzTx/>
              <a:buFontTx/>
              <a:buNone/>
              <a:defRPr/>
            </a:pPr>
            <a:r>
              <a:rPr lang="ja-JP" altLang="en-US" sz="2000" b="1" spc="35" dirty="0">
                <a:latin typeface="BIZ UDPゴシック" panose="020B0400000000000000" pitchFamily="50" charset="-128"/>
                <a:ea typeface="BIZ UDPゴシック" panose="020B0400000000000000" pitchFamily="50" charset="-128"/>
                <a:cs typeface="Meiryo" charset="-128"/>
              </a:rPr>
              <a:t>「カメラを開いて」と声を掛け</a:t>
            </a:r>
            <a:endParaRPr lang="en-US" altLang="ja-JP" sz="2000" b="1" spc="35" dirty="0">
              <a:latin typeface="BIZ UDPゴシック" panose="020B0400000000000000" pitchFamily="50" charset="-128"/>
              <a:ea typeface="BIZ UDPゴシック" panose="020B0400000000000000" pitchFamily="50" charset="-128"/>
              <a:cs typeface="Meiryo" charset="-128"/>
            </a:endParaRPr>
          </a:p>
          <a:p>
            <a:pPr marL="6350" marR="0" lvl="0" indent="-6350" algn="l" defTabSz="914400" rtl="0" eaLnBrk="1" fontAlgn="auto" latinLnBrk="0" hangingPunct="1">
              <a:spcBef>
                <a:spcPts val="0"/>
              </a:spcBef>
              <a:spcAft>
                <a:spcPts val="0"/>
              </a:spcAft>
              <a:buClrTx/>
              <a:buSzTx/>
              <a:buFontTx/>
              <a:buNone/>
              <a:defRPr/>
            </a:pPr>
            <a:r>
              <a:rPr lang="ja-JP" altLang="en-US" sz="2000" b="1" spc="35" dirty="0">
                <a:latin typeface="BIZ UDPゴシック" panose="020B0400000000000000" pitchFamily="50" charset="-128"/>
                <a:ea typeface="BIZ UDPゴシック" panose="020B0400000000000000" pitchFamily="50" charset="-128"/>
                <a:cs typeface="Meiryo" charset="-128"/>
              </a:rPr>
              <a:t>カメラアプリを起動します。</a:t>
            </a:r>
            <a:endParaRPr lang="en-US" altLang="ja-JP" sz="2000" b="1" spc="35" dirty="0">
              <a:latin typeface="BIZ UDPゴシック" panose="020B0400000000000000" pitchFamily="50" charset="-128"/>
              <a:ea typeface="BIZ UDPゴシック" panose="020B0400000000000000" pitchFamily="50" charset="-128"/>
              <a:cs typeface="Meiryo" charset="-128"/>
            </a:endParaRPr>
          </a:p>
          <a:p>
            <a:pPr marL="6350" lvl="0" indent="-6350">
              <a:spcBef>
                <a:spcPts val="200"/>
              </a:spcBef>
              <a:defRPr/>
            </a:pPr>
            <a:r>
              <a:rPr kumimoji="1" lang="ja-JP" altLang="en-US" sz="3200" b="1" i="0" u="none" strike="noStrike" kern="120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BIZ UDPゴシック" panose="020B0400000000000000" pitchFamily="50" charset="-128"/>
              <a:ea typeface="BIZ UDPゴシック" panose="020B0400000000000000" pitchFamily="50" charset="-128"/>
              <a:cs typeface="Meiryo" charset="-128"/>
            </a:endParaRPr>
          </a:p>
          <a:p>
            <a:pPr marL="6350" lvl="0" indent="-6350">
              <a:spcBef>
                <a:spcPts val="200"/>
              </a:spcBef>
              <a:defRPr/>
            </a:pPr>
            <a:r>
              <a:rPr lang="ja-JP" altLang="en-US" sz="2000" b="1" spc="-16" dirty="0">
                <a:solidFill>
                  <a:prstClr val="black"/>
                </a:solidFill>
                <a:latin typeface="BIZ UDPゴシック" panose="020B0400000000000000" pitchFamily="50" charset="-128"/>
                <a:ea typeface="BIZ UDPゴシック" panose="020B0400000000000000" pitchFamily="50" charset="-128"/>
                <a:cs typeface="AoyagiKouzanFontT"/>
              </a:rPr>
              <a:t>「</a:t>
            </a:r>
            <a:r>
              <a:rPr lang="ja-JP" altLang="en-US" sz="2000" b="1" dirty="0">
                <a:solidFill>
                  <a:prstClr val="black"/>
                </a:solidFill>
                <a:latin typeface="BIZ UDPゴシック" panose="020B0400000000000000" pitchFamily="50" charset="-128"/>
                <a:ea typeface="BIZ UDPゴシック" panose="020B0400000000000000" pitchFamily="50" charset="-128"/>
                <a:cs typeface="AoyagiKouzanFontT"/>
              </a:rPr>
              <a:t>ＱＲコード読取り</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機能</a:t>
            </a:r>
            <a:r>
              <a:rPr lang="ja-JP" altLang="en-US" sz="2000" b="1" spc="-750" dirty="0">
                <a:latin typeface="BIZ UDPゴシック" panose="020B0400000000000000" pitchFamily="50" charset="-128"/>
                <a:ea typeface="BIZ UDPゴシック" panose="020B0400000000000000" pitchFamily="50"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で</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6350" lvl="0" indent="-6350">
              <a:spcBef>
                <a:spcPts val="200"/>
              </a:spcBef>
              <a:defRPr/>
            </a:pPr>
            <a:r>
              <a:rPr kumimoji="1" lang="ja-JP" altLang="en-US" sz="2000" b="1" i="0" u="none" strike="noStrike" kern="1200" cap="none" spc="-16"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個</a:t>
            </a:r>
            <a:r>
              <a:rPr lang="ja-JP" altLang="en-US" sz="2000" b="1" dirty="0">
                <a:solidFill>
                  <a:prstClr val="black"/>
                </a:solidFill>
                <a:latin typeface="BIZ UDPゴシック" panose="020B0400000000000000" pitchFamily="50" charset="-128"/>
                <a:ea typeface="BIZ UDPゴシック" panose="020B0400000000000000" pitchFamily="50" charset="-128"/>
                <a:cs typeface="Meiryo" charset="-128"/>
              </a:rPr>
              <a:t>人</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番号カード交付申請書</a:t>
            </a:r>
            <a:r>
              <a:rPr kumimoji="1" lang="ja-JP" altLang="en-US" sz="2000" b="1" i="0" u="none" strike="noStrike" kern="1200" cap="none" spc="-7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a:t>
            </a:r>
            <a:endParaRPr kumimoji="1" lang="en-US" altLang="ja-JP" sz="2000" b="1" i="0" u="none" strike="noStrike" kern="1200" cap="none" spc="-7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にある</a:t>
            </a:r>
            <a:r>
              <a:rPr lang="ja-JP" altLang="en-US" sz="2000" b="1" dirty="0">
                <a:solidFill>
                  <a:prstClr val="black"/>
                </a:solidFill>
                <a:latin typeface="BIZ UDPゴシック" panose="020B0400000000000000" pitchFamily="50" charset="-128"/>
                <a:ea typeface="BIZ UDPゴシック" panose="020B0400000000000000" pitchFamily="50" charset="-128"/>
                <a:cs typeface="Meiryo" charset="-128"/>
              </a:rPr>
              <a:t>ＱＲ</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コードを読取り、</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表示された</a:t>
            </a:r>
            <a:r>
              <a:rPr lang="ja-JP" altLang="en-US" sz="2000" b="1" dirty="0">
                <a:solidFill>
                  <a:prstClr val="black"/>
                </a:solidFill>
                <a:latin typeface="BIZ UDPゴシック" panose="020B0400000000000000" pitchFamily="50" charset="-128"/>
                <a:ea typeface="BIZ UDPゴシック" panose="020B0400000000000000" pitchFamily="50" charset="-128"/>
                <a:cs typeface="Meiryo" charset="-128"/>
              </a:rPr>
              <a:t>接続先ＵＲＬ</a:t>
            </a: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rPr>
              <a:t>を押す。</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charset="-128"/>
            </a:endParaRPr>
          </a:p>
          <a:p>
            <a:pPr marL="6350" indent="-6350">
              <a:spcBef>
                <a:spcPts val="200"/>
              </a:spcBef>
              <a:defRPr/>
            </a:pPr>
            <a:r>
              <a:rPr lang="en-US" altLang="ja-JP" sz="1400" dirty="0">
                <a:latin typeface="BIZ UDPゴシック" panose="020B0400000000000000" pitchFamily="50" charset="-128"/>
                <a:ea typeface="BIZ UDPゴシック" panose="020B0400000000000000" pitchFamily="50" charset="-128"/>
              </a:rPr>
              <a:t>※</a:t>
            </a:r>
            <a:r>
              <a:rPr lang="en-US" altLang="ja-JP" sz="1400" b="1" spc="20" dirty="0">
                <a:latin typeface="BIZ UDPゴシック" panose="020B0400000000000000" pitchFamily="50" charset="-128"/>
                <a:ea typeface="BIZ UDPゴシック" panose="020B0400000000000000" pitchFamily="50" charset="-128"/>
                <a:cs typeface="Meiryo" charset="-128"/>
              </a:rPr>
              <a:t>iOS</a:t>
            </a:r>
            <a:r>
              <a:rPr lang="ja-JP" altLang="en-US" sz="1400" b="1" spc="20" dirty="0">
                <a:latin typeface="BIZ UDPゴシック" panose="020B0400000000000000" pitchFamily="50" charset="-128"/>
                <a:ea typeface="BIZ UDPゴシック" panose="020B0400000000000000" pitchFamily="50" charset="-128"/>
                <a:cs typeface="Meiryo" charset="-128"/>
              </a:rPr>
              <a:t>の</a:t>
            </a:r>
            <a:r>
              <a:rPr lang="en-US" altLang="ja-JP" sz="1400" b="1" spc="20" dirty="0">
                <a:latin typeface="BIZ UDPゴシック" panose="020B0400000000000000" pitchFamily="50" charset="-128"/>
                <a:ea typeface="BIZ UDPゴシック" panose="020B0400000000000000" pitchFamily="50" charset="-128"/>
                <a:cs typeface="Meiryo" charset="-128"/>
              </a:rPr>
              <a:t>11.0</a:t>
            </a:r>
            <a:r>
              <a:rPr lang="ja-JP" altLang="en-US" sz="1400" b="1" spc="20" dirty="0">
                <a:latin typeface="BIZ UDPゴシック" panose="020B0400000000000000" pitchFamily="50" charset="-128"/>
                <a:ea typeface="BIZ UDPゴシック" panose="020B0400000000000000" pitchFamily="50" charset="-128"/>
                <a:cs typeface="Meiryo" charset="-128"/>
              </a:rPr>
              <a:t>以上の</a:t>
            </a:r>
            <a:r>
              <a:rPr lang="en-US" altLang="ja-JP" sz="1400" b="1" spc="20" dirty="0">
                <a:latin typeface="BIZ UDPゴシック" panose="020B0400000000000000" pitchFamily="50" charset="-128"/>
                <a:ea typeface="BIZ UDPゴシック" panose="020B0400000000000000" pitchFamily="50" charset="-128"/>
                <a:cs typeface="Meiryo" charset="-128"/>
              </a:rPr>
              <a:t>iPhone</a:t>
            </a:r>
            <a:r>
              <a:rPr lang="ja-JP" altLang="en-US" sz="1400" b="1" spc="20" dirty="0">
                <a:latin typeface="BIZ UDPゴシック" panose="020B0400000000000000" pitchFamily="50" charset="-128"/>
                <a:ea typeface="BIZ UDPゴシック" panose="020B0400000000000000" pitchFamily="50" charset="-128"/>
                <a:cs typeface="Meiryo" charset="-128"/>
              </a:rPr>
              <a:t>には</a:t>
            </a:r>
            <a:endParaRPr lang="en-US" altLang="ja-JP" sz="1400" b="1" spc="20" dirty="0">
              <a:latin typeface="BIZ UDPゴシック" panose="020B0400000000000000" pitchFamily="50" charset="-128"/>
              <a:ea typeface="BIZ UDPゴシック" panose="020B0400000000000000" pitchFamily="50" charset="-128"/>
              <a:cs typeface="Meiryo" charset="-128"/>
            </a:endParaRPr>
          </a:p>
          <a:p>
            <a:pPr marL="6350" indent="-6350">
              <a:spcBef>
                <a:spcPts val="200"/>
              </a:spcBef>
              <a:defRPr/>
            </a:pPr>
            <a:r>
              <a:rPr lang="ja-JP" altLang="en-US" sz="1400" b="1" spc="20" dirty="0">
                <a:latin typeface="BIZ UDPゴシック" panose="020B0400000000000000" pitchFamily="50" charset="-128"/>
                <a:ea typeface="BIZ UDPゴシック" panose="020B0400000000000000" pitchFamily="50" charset="-128"/>
                <a:cs typeface="Meiryo" charset="-128"/>
              </a:rPr>
              <a:t>　標準で</a:t>
            </a:r>
            <a:r>
              <a:rPr lang="en-US" altLang="ja-JP" sz="1400" b="1" spc="-16" dirty="0">
                <a:latin typeface="BIZ UDPゴシック" panose="020B0400000000000000" pitchFamily="50" charset="-128"/>
                <a:ea typeface="BIZ UDPゴシック" panose="020B0400000000000000" pitchFamily="50" charset="-128"/>
                <a:cs typeface="AoyagiKouzanFontT"/>
              </a:rPr>
              <a:t>｢</a:t>
            </a:r>
            <a:r>
              <a:rPr lang="ja-JP" altLang="en-US" sz="1400" b="1" spc="-16" dirty="0">
                <a:latin typeface="BIZ UDPゴシック" panose="020B0400000000000000" pitchFamily="50" charset="-128"/>
                <a:ea typeface="BIZ UDPゴシック" panose="020B0400000000000000" pitchFamily="50" charset="-128"/>
                <a:cs typeface="AoyagiKouzanFontT"/>
              </a:rPr>
              <a:t>ＱＲコード読取り</a:t>
            </a:r>
            <a:r>
              <a:rPr lang="ja-JP" altLang="en-US" sz="1400" b="1" dirty="0">
                <a:latin typeface="BIZ UDPゴシック" panose="020B0400000000000000" pitchFamily="50" charset="-128"/>
                <a:ea typeface="BIZ UDPゴシック" panose="020B0400000000000000" pitchFamily="50" charset="-128"/>
                <a:cs typeface="Meiryo" charset="-128"/>
              </a:rPr>
              <a:t>機能</a:t>
            </a:r>
            <a:r>
              <a:rPr lang="ja-JP" altLang="en-US" sz="1400" b="1" spc="-500" dirty="0">
                <a:latin typeface="BIZ UDPゴシック" panose="020B0400000000000000" pitchFamily="50" charset="-128"/>
                <a:ea typeface="BIZ UDPゴシック" panose="020B0400000000000000" pitchFamily="50" charset="-128"/>
                <a:cs typeface="Meiryo" charset="-128"/>
              </a:rPr>
              <a:t>」　</a:t>
            </a:r>
            <a:r>
              <a:rPr lang="ja-JP" altLang="en-US" sz="1400" b="1" dirty="0">
                <a:latin typeface="BIZ UDPゴシック" panose="020B0400000000000000" pitchFamily="50" charset="-128"/>
                <a:ea typeface="BIZ UDPゴシック" panose="020B0400000000000000" pitchFamily="50" charset="-128"/>
                <a:cs typeface="Meiryo" charset="-128"/>
              </a:rPr>
              <a:t>が入</a:t>
            </a:r>
            <a:r>
              <a:rPr lang="ja-JP" altLang="en-US" sz="1400" b="1" spc="-40" dirty="0">
                <a:latin typeface="BIZ UDPゴシック" panose="020B0400000000000000" pitchFamily="50" charset="-128"/>
                <a:ea typeface="BIZ UDPゴシック" panose="020B0400000000000000" pitchFamily="50" charset="-128"/>
                <a:cs typeface="Meiryo" charset="-128"/>
              </a:rPr>
              <a:t>っ</a:t>
            </a:r>
            <a:r>
              <a:rPr lang="ja-JP" altLang="en-US" sz="1400" b="1" spc="35" dirty="0">
                <a:latin typeface="BIZ UDPゴシック" panose="020B0400000000000000" pitchFamily="50" charset="-128"/>
                <a:ea typeface="BIZ UDPゴシック" panose="020B0400000000000000" pitchFamily="50" charset="-128"/>
                <a:cs typeface="Meiryo" charset="-128"/>
              </a:rPr>
              <a:t>て</a:t>
            </a:r>
            <a:r>
              <a:rPr lang="ja-JP" altLang="en-US" sz="1400" b="1" spc="-15" dirty="0">
                <a:latin typeface="BIZ UDPゴシック" panose="020B0400000000000000" pitchFamily="50" charset="-128"/>
                <a:ea typeface="BIZ UDPゴシック" panose="020B0400000000000000" pitchFamily="50" charset="-128"/>
                <a:cs typeface="Meiryo" charset="-128"/>
              </a:rPr>
              <a:t>い</a:t>
            </a:r>
            <a:r>
              <a:rPr lang="ja-JP" altLang="en-US" sz="1400" b="1" spc="10" dirty="0">
                <a:latin typeface="BIZ UDPゴシック" panose="020B0400000000000000" pitchFamily="50" charset="-128"/>
                <a:ea typeface="BIZ UDPゴシック" panose="020B0400000000000000" pitchFamily="50" charset="-128"/>
                <a:cs typeface="Meiryo" charset="-128"/>
              </a:rPr>
              <a:t>ま</a:t>
            </a:r>
            <a:r>
              <a:rPr lang="ja-JP" altLang="en-US" sz="1400" b="1" spc="-10" dirty="0">
                <a:latin typeface="BIZ UDPゴシック" panose="020B0400000000000000" pitchFamily="50" charset="-128"/>
                <a:ea typeface="BIZ UDPゴシック" panose="020B0400000000000000" pitchFamily="50" charset="-128"/>
                <a:cs typeface="Meiryo" charset="-128"/>
              </a:rPr>
              <a:t>す</a:t>
            </a:r>
            <a:r>
              <a:rPr lang="ja-JP" altLang="en-US" sz="1400" b="1" spc="20" dirty="0">
                <a:latin typeface="BIZ UDPゴシック" panose="020B0400000000000000" pitchFamily="50" charset="-128"/>
                <a:ea typeface="BIZ UDPゴシック" panose="020B0400000000000000" pitchFamily="50" charset="-128"/>
                <a:cs typeface="Meiryo" charset="-128"/>
              </a:rPr>
              <a:t>。</a:t>
            </a:r>
            <a:endParaRPr lang="ja-JP" altLang="en-US" sz="1400" b="1" dirty="0">
              <a:latin typeface="BIZ UDPゴシック" panose="020B0400000000000000" pitchFamily="50" charset="-128"/>
              <a:ea typeface="BIZ UDPゴシック" panose="020B0400000000000000" pitchFamily="50" charset="-128"/>
              <a:cs typeface="Meiryo" charset="-128"/>
            </a:endParaRPr>
          </a:p>
          <a:p>
            <a:pPr marL="6350" lvl="0" indent="-6350">
              <a:spcBef>
                <a:spcPts val="200"/>
              </a:spcBef>
              <a:defRPr/>
            </a:pP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Text Box 497">
            <a:extLst>
              <a:ext uri="{FF2B5EF4-FFF2-40B4-BE49-F238E27FC236}">
                <a16:creationId xmlns:a16="http://schemas.microsoft.com/office/drawing/2014/main" id="{40F88FB3-4E96-80C3-3A6F-96345C248B44}"/>
              </a:ext>
            </a:extLst>
          </p:cNvPr>
          <p:cNvSpPr txBox="1">
            <a:spLocks noChangeArrowheads="1"/>
          </p:cNvSpPr>
          <p:nvPr/>
        </p:nvSpPr>
        <p:spPr bwMode="auto">
          <a:xfrm>
            <a:off x="6328950" y="5684510"/>
            <a:ext cx="2485136" cy="651166"/>
          </a:xfrm>
          <a:prstGeom prst="rect">
            <a:avLst/>
          </a:prstGeom>
          <a:noFill/>
          <a:ln>
            <a:noFill/>
          </a:ln>
        </p:spPr>
        <p:txBody>
          <a:bodyPr rot="0" vert="horz" wrap="square" lIns="91440" tIns="45720" rIns="91440" bIns="45720" anchor="t" anchorCtr="0" upright="1">
            <a:noAutofit/>
          </a:bodyPr>
          <a:lstStyle/>
          <a:p>
            <a:r>
              <a:rPr lang="ja-JP" altLang="en-US" sz="1400" b="1" kern="100" dirty="0">
                <a:effectLst/>
                <a:latin typeface="BIZ UDPゴシック" panose="020B0400000000000000" pitchFamily="50" charset="-128"/>
                <a:ea typeface="BIZ UDPゴシック" panose="020B0400000000000000" pitchFamily="50" charset="-128"/>
                <a:cs typeface="Meiryo" charset="-128"/>
              </a:rPr>
              <a:t>撮影画面に</a:t>
            </a:r>
            <a:r>
              <a:rPr lang="en-US" altLang="ja-JP" sz="1400" b="1" kern="100" dirty="0">
                <a:effectLst/>
                <a:latin typeface="BIZ UDPゴシック" panose="020B0400000000000000" pitchFamily="50" charset="-128"/>
                <a:ea typeface="BIZ UDPゴシック" panose="020B0400000000000000" pitchFamily="50" charset="-128"/>
                <a:cs typeface="Meiryo" charset="-128"/>
              </a:rPr>
              <a:t>QR</a:t>
            </a:r>
            <a:r>
              <a:rPr lang="ja-JP" sz="1400" b="1" kern="100" dirty="0">
                <a:effectLst/>
                <a:latin typeface="BIZ UDPゴシック" panose="020B0400000000000000" pitchFamily="50" charset="-128"/>
                <a:ea typeface="BIZ UDPゴシック" panose="020B0400000000000000" pitchFamily="50" charset="-128"/>
                <a:cs typeface="Meiryo" charset="-128"/>
              </a:rPr>
              <a:t>コードを</a:t>
            </a:r>
            <a:r>
              <a:rPr lang="ja-JP" altLang="en-US" sz="1400" b="1" kern="100" dirty="0">
                <a:effectLst/>
                <a:latin typeface="BIZ UDPゴシック" panose="020B0400000000000000" pitchFamily="50" charset="-128"/>
                <a:ea typeface="BIZ UDPゴシック" panose="020B0400000000000000" pitchFamily="50" charset="-128"/>
                <a:cs typeface="Meiryo" charset="-128"/>
              </a:rPr>
              <a:t>入れ、表示された</a:t>
            </a:r>
            <a:r>
              <a:rPr lang="ja-JP" altLang="en-US" sz="1400" b="1" kern="100" dirty="0">
                <a:latin typeface="BIZ UDPゴシック" panose="020B0400000000000000" pitchFamily="50" charset="-128"/>
                <a:ea typeface="BIZ UDPゴシック" panose="020B0400000000000000" pitchFamily="50" charset="-128"/>
                <a:cs typeface="Meiryo" charset="-128"/>
              </a:rPr>
              <a:t>ＵＲＬ</a:t>
            </a:r>
            <a:r>
              <a:rPr lang="ja-JP" sz="1400" b="1" kern="100" dirty="0">
                <a:effectLst/>
                <a:latin typeface="BIZ UDPゴシック" panose="020B0400000000000000" pitchFamily="50" charset="-128"/>
                <a:ea typeface="BIZ UDPゴシック" panose="020B0400000000000000" pitchFamily="50" charset="-128"/>
                <a:cs typeface="Meiryo" charset="-128"/>
              </a:rPr>
              <a:t>を</a:t>
            </a:r>
            <a:endParaRPr lang="en-US" altLang="ja-JP" sz="1400" b="1" kern="100" dirty="0">
              <a:effectLst/>
              <a:latin typeface="BIZ UDPゴシック" panose="020B0400000000000000" pitchFamily="50" charset="-128"/>
              <a:ea typeface="BIZ UDPゴシック" panose="020B0400000000000000" pitchFamily="50" charset="-128"/>
              <a:cs typeface="Meiryo" charset="-128"/>
            </a:endParaRPr>
          </a:p>
          <a:p>
            <a:r>
              <a:rPr lang="ja-JP" altLang="en-US" sz="1400" b="1" kern="100" dirty="0">
                <a:latin typeface="BIZ UDPゴシック" panose="020B0400000000000000" pitchFamily="50" charset="-128"/>
                <a:ea typeface="BIZ UDPゴシック" panose="020B0400000000000000" pitchFamily="50" charset="-128"/>
                <a:cs typeface="Meiryo" charset="-128"/>
              </a:rPr>
              <a:t>押し</a:t>
            </a:r>
            <a:r>
              <a:rPr lang="ja-JP" altLang="en-US" sz="1400" b="1" kern="100" dirty="0">
                <a:effectLst/>
                <a:latin typeface="BIZ UDPゴシック" panose="020B0400000000000000" pitchFamily="50" charset="-128"/>
                <a:ea typeface="BIZ UDPゴシック" panose="020B0400000000000000" pitchFamily="50" charset="-128"/>
                <a:cs typeface="Meiryo" charset="-128"/>
              </a:rPr>
              <a:t>て開く</a:t>
            </a:r>
            <a:endParaRPr lang="ja-JP" sz="14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BDBFF5AD-A79E-135C-149B-95CA332E6BC0}"/>
              </a:ext>
            </a:extLst>
          </p:cNvPr>
          <p:cNvSpPr/>
          <p:nvPr/>
        </p:nvSpPr>
        <p:spPr>
          <a:xfrm>
            <a:off x="6824794" y="2997546"/>
            <a:ext cx="1347606" cy="14383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2473AF1A-70B9-DCC3-0230-8FFAF359C9FA}"/>
              </a:ext>
            </a:extLst>
          </p:cNvPr>
          <p:cNvSpPr/>
          <p:nvPr/>
        </p:nvSpPr>
        <p:spPr>
          <a:xfrm>
            <a:off x="7081415" y="4223257"/>
            <a:ext cx="802954" cy="212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17" name="直線矢印コネクタ 16">
            <a:extLst>
              <a:ext uri="{FF2B5EF4-FFF2-40B4-BE49-F238E27FC236}">
                <a16:creationId xmlns:a16="http://schemas.microsoft.com/office/drawing/2014/main" id="{252B869D-A69A-2A36-D071-3258529DA324}"/>
              </a:ext>
            </a:extLst>
          </p:cNvPr>
          <p:cNvCxnSpPr>
            <a:cxnSpLocks/>
          </p:cNvCxnSpPr>
          <p:nvPr/>
        </p:nvCxnSpPr>
        <p:spPr>
          <a:xfrm flipV="1">
            <a:off x="6531571" y="4465062"/>
            <a:ext cx="549844" cy="2175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F3965F5D-80F9-BBCF-23A3-0610E8B9AAAE}"/>
              </a:ext>
            </a:extLst>
          </p:cNvPr>
          <p:cNvSpPr/>
          <p:nvPr/>
        </p:nvSpPr>
        <p:spPr>
          <a:xfrm>
            <a:off x="5560391" y="2874981"/>
            <a:ext cx="371637" cy="476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19" name="直線矢印コネクタ 18">
            <a:extLst>
              <a:ext uri="{FF2B5EF4-FFF2-40B4-BE49-F238E27FC236}">
                <a16:creationId xmlns:a16="http://schemas.microsoft.com/office/drawing/2014/main" id="{60B35D83-48DE-5AF3-636A-857068C5BF2E}"/>
              </a:ext>
            </a:extLst>
          </p:cNvPr>
          <p:cNvCxnSpPr>
            <a:cxnSpLocks/>
          </p:cNvCxnSpPr>
          <p:nvPr/>
        </p:nvCxnSpPr>
        <p:spPr>
          <a:xfrm flipV="1">
            <a:off x="6440336" y="3790544"/>
            <a:ext cx="353048" cy="72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図形グループ 40">
            <a:extLst>
              <a:ext uri="{FF2B5EF4-FFF2-40B4-BE49-F238E27FC236}">
                <a16:creationId xmlns:a16="http://schemas.microsoft.com/office/drawing/2014/main" id="{595042AC-A013-72BB-2A37-954A4D2B5CFD}"/>
              </a:ext>
            </a:extLst>
          </p:cNvPr>
          <p:cNvGrpSpPr/>
          <p:nvPr/>
        </p:nvGrpSpPr>
        <p:grpSpPr>
          <a:xfrm>
            <a:off x="6217891" y="4548156"/>
            <a:ext cx="296586" cy="293005"/>
            <a:chOff x="3546641" y="3995693"/>
            <a:chExt cx="296586" cy="293005"/>
          </a:xfrm>
        </p:grpSpPr>
        <p:sp>
          <p:nvSpPr>
            <p:cNvPr id="21" name="円/楕円 41">
              <a:extLst>
                <a:ext uri="{FF2B5EF4-FFF2-40B4-BE49-F238E27FC236}">
                  <a16:creationId xmlns:a16="http://schemas.microsoft.com/office/drawing/2014/main" id="{EC8D1D5F-39BC-0F48-EB7C-B8F4FED7E59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2" name="フリーフォーム 42">
              <a:extLst>
                <a:ext uri="{FF2B5EF4-FFF2-40B4-BE49-F238E27FC236}">
                  <a16:creationId xmlns:a16="http://schemas.microsoft.com/office/drawing/2014/main" id="{1F307E57-D3FA-B0FC-62DD-3A0B8F33394D}"/>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8" name="図形グループ 43">
            <a:extLst>
              <a:ext uri="{FF2B5EF4-FFF2-40B4-BE49-F238E27FC236}">
                <a16:creationId xmlns:a16="http://schemas.microsoft.com/office/drawing/2014/main" id="{A6B8C6F9-AE54-97BE-C979-FF4D6BCF2CA4}"/>
              </a:ext>
            </a:extLst>
          </p:cNvPr>
          <p:cNvGrpSpPr/>
          <p:nvPr/>
        </p:nvGrpSpPr>
        <p:grpSpPr>
          <a:xfrm>
            <a:off x="6214135" y="2567433"/>
            <a:ext cx="296587" cy="293005"/>
            <a:chOff x="2897417" y="3995693"/>
            <a:chExt cx="296587" cy="293005"/>
          </a:xfrm>
        </p:grpSpPr>
        <p:sp>
          <p:nvSpPr>
            <p:cNvPr id="30" name="円/楕円 44">
              <a:extLst>
                <a:ext uri="{FF2B5EF4-FFF2-40B4-BE49-F238E27FC236}">
                  <a16:creationId xmlns:a16="http://schemas.microsoft.com/office/drawing/2014/main" id="{193BC6D0-167C-9BFE-2809-2C9407DD5AA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1FB7FFC6-00B9-F972-DF19-86BC553A7E2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BIZ UDPゴシック" panose="020B0400000000000000" pitchFamily="50" charset="-128"/>
                <a:ea typeface="BIZ UDPゴシック" panose="020B0400000000000000" pitchFamily="50" charset="-128"/>
                <a:cs typeface="Meiryo" charset="-128"/>
              </a:endParaRPr>
            </a:p>
          </p:txBody>
        </p:sp>
      </p:grpSp>
      <p:cxnSp>
        <p:nvCxnSpPr>
          <p:cNvPr id="33" name="直線矢印コネクタ 32">
            <a:extLst>
              <a:ext uri="{FF2B5EF4-FFF2-40B4-BE49-F238E27FC236}">
                <a16:creationId xmlns:a16="http://schemas.microsoft.com/office/drawing/2014/main" id="{0A62827D-EA78-9911-AE51-66AE4268FC1D}"/>
              </a:ext>
            </a:extLst>
          </p:cNvPr>
          <p:cNvCxnSpPr>
            <a:cxnSpLocks/>
          </p:cNvCxnSpPr>
          <p:nvPr/>
        </p:nvCxnSpPr>
        <p:spPr>
          <a:xfrm flipH="1">
            <a:off x="5948401" y="2859735"/>
            <a:ext cx="271711" cy="2273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6">
            <a:extLst>
              <a:ext uri="{FF2B5EF4-FFF2-40B4-BE49-F238E27FC236}">
                <a16:creationId xmlns:a16="http://schemas.microsoft.com/office/drawing/2014/main" id="{96F1BACC-E637-A48F-8989-E39F8B44A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417" y="2344758"/>
            <a:ext cx="192053" cy="7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322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496590" y="1377914"/>
            <a:ext cx="3238511" cy="4734629"/>
          </a:xfrm>
          <a:prstGeom prst="rect">
            <a:avLst/>
          </a:prstGeom>
          <a:noFill/>
        </p:spPr>
        <p:txBody>
          <a:bodyPr wrap="square" lIns="91440" tIns="45720" rIns="91440" bIns="45720" rtlCol="0" anchor="t">
            <a:spAutoFit/>
          </a:bodyPr>
          <a:lstStyle/>
          <a:p>
            <a:pPr algn="just"/>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b="1" dirty="0">
                <a:latin typeface="BIZ UDゴシック" panose="020B0400000000000000" pitchFamily="49" charset="-128"/>
                <a:ea typeface="BIZ UDゴシック" panose="020B0400000000000000" pitchFamily="49" charset="-128"/>
                <a:cs typeface="Meiryo" charset="-128"/>
              </a:rPr>
              <a:t> </a:t>
            </a:r>
            <a:endParaRPr lang="en-US" altLang="ja-JP" b="1" dirty="0">
              <a:latin typeface="BIZ UDゴシック" panose="020B0400000000000000" pitchFamily="49" charset="-128"/>
              <a:ea typeface="BIZ UDゴシック" panose="020B0400000000000000" pitchFamily="49" charset="-128"/>
              <a:cs typeface="Meiryo" charset="-128"/>
            </a:endParaRPr>
          </a:p>
          <a:p>
            <a:pPr algn="just"/>
            <a:r>
              <a:rPr lang="ja-JP" altLang="en-US" b="1" dirty="0">
                <a:latin typeface="BIZ UDゴシック" panose="020B0400000000000000" pitchFamily="49" charset="-128"/>
                <a:ea typeface="BIZ UDゴシック" panose="020B0400000000000000" pitchFamily="49" charset="-128"/>
                <a:cs typeface="Meiryo" charset="-128"/>
              </a:rPr>
              <a:t>利用者規約が表示されますので、内容を確認してください</a:t>
            </a:r>
            <a:endParaRPr lang="en-US" altLang="ja-JP" b="1" dirty="0">
              <a:latin typeface="BIZ UDゴシック" panose="020B0400000000000000" pitchFamily="49" charset="-128"/>
              <a:ea typeface="BIZ UDゴシック" panose="020B0400000000000000" pitchFamily="49" charset="-128"/>
              <a:cs typeface="Meiryo" charset="-128"/>
            </a:endParaRPr>
          </a:p>
          <a:p>
            <a:pPr marR="0" lvl="0" algn="just" defTabSz="914400" rtl="0" eaLnBrk="1" fontAlgn="auto" latinLnBrk="0" hangingPunct="1">
              <a:lnSpc>
                <a:spcPct val="100000"/>
              </a:lnSpc>
              <a:spcBef>
                <a:spcPts val="120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rPr>
              <a:t>❷</a:t>
            </a:r>
            <a:endParaRPr kumimoji="1" lang="en-US" altLang="ja-JP" sz="2800" b="1" i="0" u="none" strike="noStrike" kern="1200" cap="none" spc="0" normalizeH="0" baseline="0" noProof="0" dirty="0">
              <a:ln>
                <a:noFill/>
              </a:ln>
              <a:solidFill>
                <a:srgbClr val="009650"/>
              </a:solidFill>
              <a:effectLst/>
              <a:uLnTx/>
              <a:uFillTx/>
              <a:latin typeface="BIZ UDゴシック" panose="020B0400000000000000" pitchFamily="49" charset="-128"/>
              <a:ea typeface="BIZ UDゴシック" panose="020B0400000000000000" pitchFamily="49" charset="-128"/>
              <a:cs typeface="Meiryo" charset="-128"/>
            </a:endParaRPr>
          </a:p>
          <a:p>
            <a:pPr marR="0" lvl="0" algn="just" defTabSz="914400" rtl="0" eaLnBrk="1" fontAlgn="auto" latinLnBrk="0" hangingPunct="1">
              <a:lnSpc>
                <a:spcPct val="100000"/>
              </a:lnSpc>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利用者確認をチェックし、タッチやスワイプで</a:t>
            </a:r>
            <a:r>
              <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確認</a:t>
            </a:r>
            <a:r>
              <a:rPr kumimoji="1"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a:t>
            </a:r>
            <a:r>
              <a:rPr kumimoji="1"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rPr>
              <a:t>を選んでダブルタップします。</a:t>
            </a:r>
            <a:endParaRPr lang="en-US" altLang="ja-JP" b="1" dirty="0">
              <a:solidFill>
                <a:prstClr val="black"/>
              </a:solidFill>
              <a:latin typeface="BIZ UDゴシック" panose="020B0400000000000000" pitchFamily="49" charset="-128"/>
              <a:ea typeface="BIZ UDゴシック" panose="020B0400000000000000" pitchFamily="49" charset="-128"/>
              <a:cs typeface="Meiryo" charset="-128"/>
            </a:endParaRPr>
          </a:p>
          <a:p>
            <a:pPr marR="0" lvl="0" algn="just" defTabSz="914400" rtl="0" eaLnBrk="1" fontAlgn="auto" latinLnBrk="0" hangingPunct="1">
              <a:lnSpc>
                <a:spcPct val="100000"/>
              </a:lnSpc>
              <a:spcAft>
                <a:spcPts val="0"/>
              </a:spcAft>
              <a:buClrTx/>
              <a:buSzTx/>
              <a:buFontTx/>
              <a:buNone/>
              <a:tabLst/>
              <a:defRPr/>
            </a:pPr>
            <a:endParaRPr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charset="-128"/>
            </a:endParaRPr>
          </a:p>
          <a:p>
            <a:pPr algn="just">
              <a:spcBef>
                <a:spcPts val="200"/>
              </a:spcBef>
              <a:defRPr/>
            </a:pPr>
            <a:r>
              <a:rPr lang="ja-JP" altLang="en-US" b="1" dirty="0">
                <a:latin typeface="BIZ UDゴシック" panose="020B0400000000000000" pitchFamily="49" charset="-128"/>
                <a:ea typeface="BIZ UDゴシック" panose="020B0400000000000000" pitchFamily="49" charset="-128"/>
                <a:cs typeface="Meiryo" charset="-128"/>
              </a:rPr>
              <a:t>※このページでは、Voice Overを使用していると、利用確認のチェックボックスにチェックを入れることができない仕様となっています。VoiceOverを使用している方はサポートが必要です。</a:t>
            </a:r>
          </a:p>
        </p:txBody>
      </p:sp>
      <p:cxnSp>
        <p:nvCxnSpPr>
          <p:cNvPr id="41" name="カギ線コネクタ 40"/>
          <p:cNvCxnSpPr>
            <a:cxnSpLocks/>
            <a:endCxn id="30" idx="1"/>
          </p:cNvCxnSpPr>
          <p:nvPr/>
        </p:nvCxnSpPr>
        <p:spPr>
          <a:xfrm flipV="1">
            <a:off x="6323928" y="4996016"/>
            <a:ext cx="380603" cy="121628"/>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タイトル 1"/>
          <p:cNvSpPr>
            <a:spLocks noGrp="1"/>
          </p:cNvSpPr>
          <p:nvPr>
            <p:ph type="ctrTitle"/>
          </p:nvPr>
        </p:nvSpPr>
        <p:spPr>
          <a:xfrm>
            <a:off x="1728000" y="540000"/>
            <a:ext cx="3467616"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利用者規約の確認</a:t>
            </a:r>
          </a:p>
        </p:txBody>
      </p:sp>
      <p:sp>
        <p:nvSpPr>
          <p:cNvPr id="20" name="Title Placeholder 1"/>
          <p:cNvSpPr txBox="1">
            <a:spLocks/>
          </p:cNvSpPr>
          <p:nvPr/>
        </p:nvSpPr>
        <p:spPr>
          <a:xfrm>
            <a:off x="540000" y="490435"/>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3-B</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26" name="object 13"/>
          <p:cNvSpPr txBox="1"/>
          <p:nvPr/>
        </p:nvSpPr>
        <p:spPr>
          <a:xfrm>
            <a:off x="6620885" y="5304231"/>
            <a:ext cx="2341817" cy="243257"/>
          </a:xfrm>
          <a:prstGeom prst="rect">
            <a:avLst/>
          </a:prstGeom>
        </p:spPr>
        <p:txBody>
          <a:bodyPr vert="horz" wrap="square" lIns="0" tIns="27544" rIns="0" bIns="0" rtlCol="0">
            <a:spAutoFit/>
          </a:bodyPr>
          <a:lstStyle/>
          <a:p>
            <a:pPr marL="11976">
              <a:spcBef>
                <a:spcPts val="1014"/>
              </a:spcBef>
            </a:pPr>
            <a:r>
              <a:rPr sz="1400" b="1" spc="9" dirty="0">
                <a:latin typeface="BIZ UDゴシック" panose="020B0400000000000000" pitchFamily="49" charset="-128"/>
                <a:ea typeface="BIZ UDゴシック" panose="020B0400000000000000" pitchFamily="49" charset="-128"/>
                <a:cs typeface="Meiryo" charset="-128"/>
              </a:rPr>
              <a:t>「</a:t>
            </a:r>
            <a:r>
              <a:rPr sz="1400" b="1" dirty="0">
                <a:latin typeface="BIZ UDゴシック" panose="020B0400000000000000" pitchFamily="49" charset="-128"/>
                <a:ea typeface="BIZ UDゴシック" panose="020B0400000000000000" pitchFamily="49" charset="-128"/>
                <a:cs typeface="Meiryo" charset="-128"/>
              </a:rPr>
              <a:t>確</a:t>
            </a:r>
            <a:r>
              <a:rPr sz="1400" b="1" spc="9" dirty="0">
                <a:latin typeface="BIZ UDゴシック" panose="020B0400000000000000" pitchFamily="49" charset="-128"/>
                <a:ea typeface="BIZ UDゴシック" panose="020B0400000000000000" pitchFamily="49" charset="-128"/>
                <a:cs typeface="Meiryo" charset="-128"/>
              </a:rPr>
              <a:t>認</a:t>
            </a:r>
            <a:r>
              <a:rPr sz="1400" b="1" spc="-38" dirty="0">
                <a:latin typeface="BIZ UDゴシック" panose="020B0400000000000000" pitchFamily="49" charset="-128"/>
                <a:ea typeface="BIZ UDゴシック" panose="020B0400000000000000" pitchFamily="49" charset="-128"/>
                <a:cs typeface="Meiryo" charset="-128"/>
              </a:rPr>
              <a:t>」</a:t>
            </a:r>
            <a:r>
              <a:rPr sz="1400" b="1" spc="33" dirty="0">
                <a:latin typeface="BIZ UDゴシック" panose="020B0400000000000000" pitchFamily="49" charset="-128"/>
                <a:ea typeface="BIZ UDゴシック" panose="020B0400000000000000" pitchFamily="49" charset="-128"/>
                <a:cs typeface="Meiryo" charset="-128"/>
              </a:rPr>
              <a:t>を</a:t>
            </a:r>
            <a:r>
              <a:rPr lang="ja-JP" altLang="en-US" sz="1400" b="1" spc="33" dirty="0">
                <a:latin typeface="BIZ UDゴシック" panose="020B0400000000000000" pitchFamily="49" charset="-128"/>
                <a:ea typeface="BIZ UDゴシック" panose="020B0400000000000000" pitchFamily="49" charset="-128"/>
                <a:cs typeface="Meiryo" charset="-128"/>
              </a:rPr>
              <a:t>ダブル</a:t>
            </a:r>
            <a:r>
              <a:rPr sz="1400" b="1" spc="-14" dirty="0">
                <a:latin typeface="BIZ UDゴシック" panose="020B0400000000000000" pitchFamily="49" charset="-128"/>
                <a:ea typeface="BIZ UDゴシック" panose="020B0400000000000000" pitchFamily="49" charset="-128"/>
                <a:cs typeface="Meiryo" charset="-128"/>
              </a:rPr>
              <a:t>タ</a:t>
            </a:r>
            <a:r>
              <a:rPr sz="1400" b="1" spc="14" dirty="0">
                <a:latin typeface="BIZ UDゴシック" panose="020B0400000000000000" pitchFamily="49" charset="-128"/>
                <a:ea typeface="BIZ UDゴシック" panose="020B0400000000000000" pitchFamily="49" charset="-128"/>
                <a:cs typeface="Meiryo" charset="-128"/>
              </a:rPr>
              <a:t>ッ</a:t>
            </a:r>
            <a:r>
              <a:rPr sz="1400" b="1" spc="-5" dirty="0">
                <a:latin typeface="BIZ UDゴシック" panose="020B0400000000000000" pitchFamily="49" charset="-128"/>
                <a:ea typeface="BIZ UDゴシック" panose="020B0400000000000000" pitchFamily="49" charset="-128"/>
                <a:cs typeface="Meiryo" charset="-128"/>
              </a:rPr>
              <a:t>プ</a:t>
            </a:r>
            <a:endParaRPr sz="1400" b="1" dirty="0">
              <a:latin typeface="BIZ UDゴシック" panose="020B0400000000000000" pitchFamily="49" charset="-128"/>
              <a:ea typeface="BIZ UDゴシック" panose="020B0400000000000000" pitchFamily="49" charset="-128"/>
              <a:cs typeface="Meiryo" charset="-128"/>
            </a:endParaRPr>
          </a:p>
        </p:txBody>
      </p:sp>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25104" y="1858332"/>
            <a:ext cx="1180057" cy="2076756"/>
          </a:xfrm>
          <a:prstGeom prst="rect">
            <a:avLst/>
          </a:prstGeom>
        </p:spPr>
      </p:pic>
      <p:grpSp>
        <p:nvGrpSpPr>
          <p:cNvPr id="10" name="グループ化 9">
            <a:extLst>
              <a:ext uri="{FF2B5EF4-FFF2-40B4-BE49-F238E27FC236}">
                <a16:creationId xmlns:a16="http://schemas.microsoft.com/office/drawing/2014/main" id="{066A6FC6-FBFC-492B-A663-B039D7A1E14F}"/>
              </a:ext>
            </a:extLst>
          </p:cNvPr>
          <p:cNvGrpSpPr/>
          <p:nvPr/>
        </p:nvGrpSpPr>
        <p:grpSpPr>
          <a:xfrm>
            <a:off x="3873873" y="1469490"/>
            <a:ext cx="2428317" cy="4694465"/>
            <a:chOff x="1612795" y="1061868"/>
            <a:chExt cx="2233984" cy="4694465"/>
          </a:xfrm>
        </p:grpSpPr>
        <p:pic>
          <p:nvPicPr>
            <p:cNvPr id="3" name="図 2">
              <a:extLst>
                <a:ext uri="{FF2B5EF4-FFF2-40B4-BE49-F238E27FC236}">
                  <a16:creationId xmlns:a16="http://schemas.microsoft.com/office/drawing/2014/main" id="{CE7CA1DB-AECA-402A-A1E5-F48AF4067EC3}"/>
                </a:ext>
              </a:extLst>
            </p:cNvPr>
            <p:cNvPicPr>
              <a:picLocks noChangeAspect="1"/>
            </p:cNvPicPr>
            <p:nvPr/>
          </p:nvPicPr>
          <p:blipFill>
            <a:blip r:embed="rId4"/>
            <a:stretch>
              <a:fillRect/>
            </a:stretch>
          </p:blipFill>
          <p:spPr>
            <a:xfrm>
              <a:off x="1612795" y="1141950"/>
              <a:ext cx="2223676" cy="4286843"/>
            </a:xfrm>
            <a:prstGeom prst="rect">
              <a:avLst/>
            </a:prstGeom>
          </p:spPr>
        </p:pic>
        <p:sp>
          <p:nvSpPr>
            <p:cNvPr id="4" name="正方形/長方形 3">
              <a:extLst>
                <a:ext uri="{FF2B5EF4-FFF2-40B4-BE49-F238E27FC236}">
                  <a16:creationId xmlns:a16="http://schemas.microsoft.com/office/drawing/2014/main" id="{514A2FBD-C8C3-460F-BF62-B6CB18AF44D7}"/>
                </a:ext>
              </a:extLst>
            </p:cNvPr>
            <p:cNvSpPr/>
            <p:nvPr/>
          </p:nvSpPr>
          <p:spPr>
            <a:xfrm>
              <a:off x="1623103" y="1061868"/>
              <a:ext cx="2223676" cy="46944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pic>
          <p:nvPicPr>
            <p:cNvPr id="9" name="図 8">
              <a:extLst>
                <a:ext uri="{FF2B5EF4-FFF2-40B4-BE49-F238E27FC236}">
                  <a16:creationId xmlns:a16="http://schemas.microsoft.com/office/drawing/2014/main" id="{2BB20B45-DC11-41DE-8722-6D078A45CC4D}"/>
                </a:ext>
              </a:extLst>
            </p:cNvPr>
            <p:cNvPicPr>
              <a:picLocks noChangeAspect="1"/>
            </p:cNvPicPr>
            <p:nvPr/>
          </p:nvPicPr>
          <p:blipFill>
            <a:blip r:embed="rId5"/>
            <a:stretch>
              <a:fillRect/>
            </a:stretch>
          </p:blipFill>
          <p:spPr>
            <a:xfrm>
              <a:off x="1689653" y="5392793"/>
              <a:ext cx="2121582" cy="339476"/>
            </a:xfrm>
            <a:prstGeom prst="rect">
              <a:avLst/>
            </a:prstGeom>
          </p:spPr>
        </p:pic>
      </p:grpSp>
      <p:sp>
        <p:nvSpPr>
          <p:cNvPr id="23" name="正方形/長方形 22"/>
          <p:cNvSpPr/>
          <p:nvPr/>
        </p:nvSpPr>
        <p:spPr>
          <a:xfrm>
            <a:off x="3908201" y="4526312"/>
            <a:ext cx="2382784" cy="7951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正方形/長方形 24"/>
          <p:cNvSpPr/>
          <p:nvPr/>
        </p:nvSpPr>
        <p:spPr>
          <a:xfrm>
            <a:off x="3903328" y="5386238"/>
            <a:ext cx="2386829" cy="4618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0" name="object 13">
            <a:extLst>
              <a:ext uri="{FF2B5EF4-FFF2-40B4-BE49-F238E27FC236}">
                <a16:creationId xmlns:a16="http://schemas.microsoft.com/office/drawing/2014/main" id="{D30A09EF-0896-4A8A-83A0-1B5D03002298}"/>
              </a:ext>
            </a:extLst>
          </p:cNvPr>
          <p:cNvSpPr txBox="1"/>
          <p:nvPr/>
        </p:nvSpPr>
        <p:spPr>
          <a:xfrm>
            <a:off x="6704531" y="4874387"/>
            <a:ext cx="2341817" cy="243257"/>
          </a:xfrm>
          <a:prstGeom prst="rect">
            <a:avLst/>
          </a:prstGeom>
        </p:spPr>
        <p:txBody>
          <a:bodyPr vert="horz" wrap="square" lIns="0" tIns="27544" rIns="0" bIns="0" rtlCol="0">
            <a:spAutoFit/>
          </a:bodyPr>
          <a:lstStyle/>
          <a:p>
            <a:pPr marL="54491">
              <a:spcBef>
                <a:spcPts val="216"/>
              </a:spcBef>
            </a:pPr>
            <a:r>
              <a:rPr lang="ja-JP" altLang="en-US" sz="1400" b="1" spc="9" dirty="0">
                <a:latin typeface="BIZ UDゴシック" panose="020B0400000000000000" pitchFamily="49" charset="-128"/>
                <a:ea typeface="BIZ UDゴシック" panose="020B0400000000000000" pitchFamily="49" charset="-128"/>
                <a:cs typeface="Meiryo" charset="-128"/>
              </a:rPr>
              <a:t>利用者確認にチェック</a:t>
            </a:r>
            <a:endParaRPr sz="1400" b="1" dirty="0">
              <a:latin typeface="BIZ UDゴシック" panose="020B0400000000000000" pitchFamily="49" charset="-128"/>
              <a:ea typeface="BIZ UDゴシック" panose="020B0400000000000000" pitchFamily="49" charset="-128"/>
              <a:cs typeface="Meiryo" charset="-128"/>
            </a:endParaRPr>
          </a:p>
        </p:txBody>
      </p:sp>
      <p:pic>
        <p:nvPicPr>
          <p:cNvPr id="14" name="図 13">
            <a:extLst>
              <a:ext uri="{FF2B5EF4-FFF2-40B4-BE49-F238E27FC236}">
                <a16:creationId xmlns:a16="http://schemas.microsoft.com/office/drawing/2014/main" id="{24911A2A-EDEA-4456-8DA0-6F4B7F95DD12}"/>
              </a:ext>
            </a:extLst>
          </p:cNvPr>
          <p:cNvPicPr>
            <a:picLocks noChangeAspect="1"/>
          </p:cNvPicPr>
          <p:nvPr/>
        </p:nvPicPr>
        <p:blipFill>
          <a:blip r:embed="rId6"/>
          <a:stretch>
            <a:fillRect/>
          </a:stretch>
        </p:blipFill>
        <p:spPr>
          <a:xfrm>
            <a:off x="3945562" y="5453782"/>
            <a:ext cx="2296144" cy="317861"/>
          </a:xfrm>
          <a:prstGeom prst="rect">
            <a:avLst/>
          </a:prstGeom>
        </p:spPr>
      </p:pic>
      <p:grpSp>
        <p:nvGrpSpPr>
          <p:cNvPr id="22" name="グループ化 21">
            <a:extLst>
              <a:ext uri="{FF2B5EF4-FFF2-40B4-BE49-F238E27FC236}">
                <a16:creationId xmlns:a16="http://schemas.microsoft.com/office/drawing/2014/main" id="{9827EE6C-D66C-4B0D-840E-C2D9871C65B2}"/>
              </a:ext>
            </a:extLst>
          </p:cNvPr>
          <p:cNvGrpSpPr/>
          <p:nvPr/>
        </p:nvGrpSpPr>
        <p:grpSpPr>
          <a:xfrm>
            <a:off x="6339459" y="3164422"/>
            <a:ext cx="270000" cy="400110"/>
            <a:chOff x="5588889" y="3598762"/>
            <a:chExt cx="270000" cy="400110"/>
          </a:xfrm>
        </p:grpSpPr>
        <p:sp>
          <p:nvSpPr>
            <p:cNvPr id="28" name="円/楕円 1">
              <a:extLst>
                <a:ext uri="{FF2B5EF4-FFF2-40B4-BE49-F238E27FC236}">
                  <a16:creationId xmlns:a16="http://schemas.microsoft.com/office/drawing/2014/main" id="{386B7D4F-4C35-463F-9925-09966726EA18}"/>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1A93512D-0B02-4833-AF1D-4D94625677A4}"/>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32" name="グループ化 31">
            <a:extLst>
              <a:ext uri="{FF2B5EF4-FFF2-40B4-BE49-F238E27FC236}">
                <a16:creationId xmlns:a16="http://schemas.microsoft.com/office/drawing/2014/main" id="{79738D96-9CF6-4EA1-A209-978ED465B5B9}"/>
              </a:ext>
            </a:extLst>
          </p:cNvPr>
          <p:cNvGrpSpPr/>
          <p:nvPr/>
        </p:nvGrpSpPr>
        <p:grpSpPr>
          <a:xfrm>
            <a:off x="6638644" y="4502613"/>
            <a:ext cx="441146" cy="400110"/>
            <a:chOff x="5150197" y="4825443"/>
            <a:chExt cx="441146" cy="400110"/>
          </a:xfrm>
        </p:grpSpPr>
        <p:sp>
          <p:nvSpPr>
            <p:cNvPr id="33" name="円/楕円 29">
              <a:extLst>
                <a:ext uri="{FF2B5EF4-FFF2-40B4-BE49-F238E27FC236}">
                  <a16:creationId xmlns:a16="http://schemas.microsoft.com/office/drawing/2014/main" id="{374860ED-C6AD-4E9D-AEE1-24F299E0391E}"/>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BIZ UDゴシック" panose="020B0400000000000000" pitchFamily="49" charset="-128"/>
                <a:ea typeface="BIZ UDゴシック" panose="020B0400000000000000" pitchFamily="49" charset="-128"/>
              </a:endParaRPr>
            </a:p>
          </p:txBody>
        </p:sp>
        <p:sp>
          <p:nvSpPr>
            <p:cNvPr id="34" name="正方形/長方形 33">
              <a:extLst>
                <a:ext uri="{FF2B5EF4-FFF2-40B4-BE49-F238E27FC236}">
                  <a16:creationId xmlns:a16="http://schemas.microsoft.com/office/drawing/2014/main" id="{EAF8EBC3-4E71-4663-817C-9747781A3D59}"/>
                </a:ext>
              </a:extLst>
            </p:cNvPr>
            <p:cNvSpPr/>
            <p:nvPr/>
          </p:nvSpPr>
          <p:spPr>
            <a:xfrm>
              <a:off x="5150197" y="4825443"/>
              <a:ext cx="441146" cy="400110"/>
            </a:xfrm>
            <a:prstGeom prst="rect">
              <a:avLst/>
            </a:prstGeom>
          </p:spPr>
          <p:txBody>
            <a:bodyPr wrap="squar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cxnSp>
        <p:nvCxnSpPr>
          <p:cNvPr id="44" name="カギ線コネクタ 40">
            <a:extLst>
              <a:ext uri="{FF2B5EF4-FFF2-40B4-BE49-F238E27FC236}">
                <a16:creationId xmlns:a16="http://schemas.microsoft.com/office/drawing/2014/main" id="{B58A49D6-1473-B5E6-383C-0DE39DB2EAF1}"/>
              </a:ext>
            </a:extLst>
          </p:cNvPr>
          <p:cNvCxnSpPr>
            <a:cxnSpLocks/>
          </p:cNvCxnSpPr>
          <p:nvPr/>
        </p:nvCxnSpPr>
        <p:spPr>
          <a:xfrm flipV="1">
            <a:off x="6310968" y="5480715"/>
            <a:ext cx="380603" cy="121628"/>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356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08114" y="463779"/>
            <a:ext cx="7200000" cy="5909310"/>
          </a:xfrm>
          <a:prstGeom prst="rect">
            <a:avLst/>
          </a:prstGeom>
          <a:noFill/>
        </p:spPr>
        <p:txBody>
          <a:bodyPr wrap="square" lIns="91440" tIns="45720" rIns="91440" bIns="45720" rtlCol="0" anchor="t">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１．マイナンバーカードを知りましょう</a:t>
            </a:r>
            <a:endParaRPr lang="en-US" altLang="ja-JP"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A </a:t>
            </a:r>
            <a:r>
              <a:rPr lang="ja-JP" altLang="en-US" b="1" dirty="0">
                <a:latin typeface="BIZ UDゴシック" panose="020B0400000000000000" pitchFamily="49" charset="-128"/>
                <a:ea typeface="BIZ UDゴシック" panose="020B0400000000000000" pitchFamily="49" charset="-128"/>
                <a:cs typeface="Meiryo" charset="-128"/>
              </a:rPr>
              <a:t>マイナンバーカードとは</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4</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B </a:t>
            </a:r>
            <a:r>
              <a:rPr lang="ja-JP" altLang="en-US" b="1" dirty="0">
                <a:latin typeface="BIZ UDゴシック" panose="020B0400000000000000" pitchFamily="49" charset="-128"/>
                <a:ea typeface="BIZ UDゴシック" panose="020B0400000000000000" pitchFamily="49" charset="-128"/>
                <a:cs typeface="Meiryo" charset="-128"/>
              </a:rPr>
              <a:t>マイナンバーカードを使ってできること</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5</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C </a:t>
            </a:r>
            <a:r>
              <a:rPr lang="ja-JP" altLang="en-US" b="1" dirty="0">
                <a:latin typeface="BIZ UDゴシック" panose="020B0400000000000000" pitchFamily="49" charset="-128"/>
                <a:ea typeface="BIZ UDゴシック" panose="020B0400000000000000" pitchFamily="49" charset="-128"/>
                <a:cs typeface="Meiryo" charset="-128"/>
              </a:rPr>
              <a:t>マイナンバーカードは安全です</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6</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D </a:t>
            </a:r>
            <a:r>
              <a:rPr lang="ja-JP" altLang="en-US" b="1" dirty="0">
                <a:latin typeface="BIZ UDゴシック" panose="020B0400000000000000" pitchFamily="49" charset="-128"/>
                <a:ea typeface="BIZ UDゴシック" panose="020B0400000000000000" pitchFamily="49" charset="-128"/>
                <a:cs typeface="Meiryo" charset="-128"/>
              </a:rPr>
              <a:t>マイナンバーカードの申請のしかた</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7</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E </a:t>
            </a:r>
            <a:r>
              <a:rPr lang="ja-JP" altLang="en-US" b="1" dirty="0">
                <a:latin typeface="BIZ UDゴシック" panose="020B0400000000000000" pitchFamily="49" charset="-128"/>
                <a:ea typeface="BIZ UDゴシック" panose="020B0400000000000000" pitchFamily="49" charset="-128"/>
                <a:cs typeface="Meiryo" charset="-128"/>
              </a:rPr>
              <a:t>マイナンバーカード申請に必要なもの</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8</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F </a:t>
            </a:r>
            <a:r>
              <a:rPr lang="ja-JP" altLang="en-US" b="1" dirty="0">
                <a:latin typeface="BIZ UDゴシック" panose="020B0400000000000000" pitchFamily="49" charset="-128"/>
                <a:ea typeface="BIZ UDゴシック" panose="020B0400000000000000" pitchFamily="49" charset="-128"/>
                <a:cs typeface="Meiryo" charset="-128"/>
              </a:rPr>
              <a:t>マイナンバーカードの申請から受け取りまでの流れ</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9</a:t>
            </a:r>
          </a:p>
          <a:p>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２．マイナンバーカード申請のための写真撮影をしましょう</a:t>
            </a:r>
            <a:endParaRPr lang="en-US" altLang="ja-JP"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A </a:t>
            </a:r>
            <a:r>
              <a:rPr lang="ja-JP" altLang="en-US" b="1" dirty="0">
                <a:latin typeface="BIZ UDゴシック" panose="020B0400000000000000" pitchFamily="49" charset="-128"/>
                <a:ea typeface="BIZ UDゴシック" panose="020B0400000000000000" pitchFamily="49" charset="-128"/>
                <a:cs typeface="Meiryo" charset="-128"/>
              </a:rPr>
              <a:t>証明用写真撮影アプリのインストールのしかた</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11</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B </a:t>
            </a:r>
            <a:r>
              <a:rPr lang="ja-JP" altLang="en-US" b="1" dirty="0">
                <a:latin typeface="BIZ UDゴシック" panose="020B0400000000000000" pitchFamily="49" charset="-128"/>
                <a:ea typeface="BIZ UDゴシック" panose="020B0400000000000000" pitchFamily="49" charset="-128"/>
                <a:cs typeface="Meiryo" charset="-128"/>
              </a:rPr>
              <a:t>アプリを使った撮影のしかた</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13</a:t>
            </a:r>
          </a:p>
          <a:p>
            <a:endParaRPr lang="en-US" altLang="ja-JP"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３．マイナンバーカードをオンラインで申請しましょう</a:t>
            </a:r>
            <a:endParaRPr lang="en-US" altLang="ja-JP"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A </a:t>
            </a:r>
            <a:r>
              <a:rPr lang="ja-JP" altLang="en-US" b="1" dirty="0">
                <a:latin typeface="BIZ UDゴシック" panose="020B0400000000000000" pitchFamily="49" charset="-128"/>
                <a:ea typeface="BIZ UDゴシック" panose="020B0400000000000000" pitchFamily="49" charset="-128"/>
                <a:cs typeface="Meiryo" charset="-128"/>
              </a:rPr>
              <a:t>申請するウェブサイトへの接続のしかた</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17</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B </a:t>
            </a:r>
            <a:r>
              <a:rPr lang="ja-JP" altLang="en-US" b="1" dirty="0">
                <a:latin typeface="BIZ UDゴシック" panose="020B0400000000000000" pitchFamily="49" charset="-128"/>
                <a:ea typeface="BIZ UDゴシック" panose="020B0400000000000000" pitchFamily="49" charset="-128"/>
                <a:cs typeface="Meiryo" charset="-128"/>
              </a:rPr>
              <a:t>利用者規約の確認</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Ｐ19</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C </a:t>
            </a:r>
            <a:r>
              <a:rPr lang="ja-JP" altLang="en-US" b="1" dirty="0">
                <a:latin typeface="BIZ UDゴシック" panose="020B0400000000000000" pitchFamily="49" charset="-128"/>
                <a:ea typeface="BIZ UDゴシック" panose="020B0400000000000000" pitchFamily="49" charset="-128"/>
                <a:cs typeface="Meiryo" charset="-128"/>
              </a:rPr>
              <a:t>メールアドレスの登録とメールの受信</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a:t>
            </a:r>
            <a:r>
              <a:rPr lang="en-US" altLang="ja-JP" b="1" dirty="0">
                <a:latin typeface="BIZ UDゴシック" panose="020B0400000000000000" pitchFamily="49" charset="-128"/>
                <a:ea typeface="BIZ UDゴシック" panose="020B0400000000000000" pitchFamily="49" charset="-128"/>
                <a:cs typeface="Meiryo" charset="-128"/>
              </a:rPr>
              <a:t>20</a:t>
            </a: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D </a:t>
            </a:r>
            <a:r>
              <a:rPr lang="ja-JP" altLang="en-US" b="1" dirty="0">
                <a:latin typeface="BIZ UDゴシック" panose="020B0400000000000000" pitchFamily="49" charset="-128"/>
                <a:ea typeface="BIZ UDゴシック" panose="020B0400000000000000" pitchFamily="49" charset="-128"/>
                <a:cs typeface="Meiryo" charset="-128"/>
              </a:rPr>
              <a:t>顔写真の登録のしかた</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Ｐ22</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E </a:t>
            </a:r>
            <a:r>
              <a:rPr lang="ja-JP" altLang="en-US" b="1" dirty="0">
                <a:latin typeface="BIZ UDゴシック" panose="020B0400000000000000" pitchFamily="49" charset="-128"/>
                <a:ea typeface="BIZ UDゴシック" panose="020B0400000000000000" pitchFamily="49" charset="-128"/>
                <a:cs typeface="Meiryo" charset="-128"/>
              </a:rPr>
              <a:t>申請情報の登録のしかた</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Ｐ23</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F </a:t>
            </a:r>
            <a:r>
              <a:rPr lang="ja-JP" altLang="en-US" b="1" dirty="0">
                <a:latin typeface="BIZ UDゴシック" panose="020B0400000000000000" pitchFamily="49" charset="-128"/>
                <a:ea typeface="BIZ UDゴシック" panose="020B0400000000000000" pitchFamily="49" charset="-128"/>
                <a:cs typeface="Meiryo" charset="-128"/>
              </a:rPr>
              <a:t>マイナンバーカードの受取りかた</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Ｐ25</a:t>
            </a:r>
            <a:endParaRPr lang="en-US" altLang="ja-JP" b="1" dirty="0">
              <a:latin typeface="BIZ UDゴシック" panose="020B0400000000000000" pitchFamily="49" charset="-128"/>
              <a:ea typeface="BIZ UDゴシック" panose="020B0400000000000000" pitchFamily="49" charset="-128"/>
              <a:cs typeface="Meiryo" charset="-128"/>
            </a:endParaRPr>
          </a:p>
          <a:p>
            <a:endParaRPr lang="en-US" altLang="ja-JP"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　マイナンバーカードのお問い合わせ</a:t>
            </a:r>
            <a:r>
              <a:rPr lang="en-US" altLang="ja-JP" b="1" dirty="0">
                <a:latin typeface="BIZ UDゴシック" panose="020B0400000000000000" pitchFamily="49" charset="-128"/>
                <a:ea typeface="BIZ UDゴシック" panose="020B0400000000000000" pitchFamily="49" charset="-128"/>
                <a:cs typeface="Meiryo" charset="-128"/>
              </a:rPr>
              <a:t>………………………	</a:t>
            </a:r>
            <a:r>
              <a:rPr lang="ja-JP" altLang="en-US" b="1" dirty="0">
                <a:latin typeface="BIZ UDゴシック" panose="020B0400000000000000" pitchFamily="49" charset="-128"/>
                <a:ea typeface="BIZ UDゴシック" panose="020B0400000000000000" pitchFamily="49" charset="-128"/>
                <a:cs typeface="Meiryo" charset="-128"/>
              </a:rPr>
              <a:t>Ｐ26</a:t>
            </a:r>
            <a:endParaRPr lang="en-US" altLang="ja-JP" b="1" dirty="0">
              <a:latin typeface="BIZ UDゴシック" panose="020B0400000000000000" pitchFamily="49" charset="-128"/>
              <a:ea typeface="BIZ UDゴシック" panose="020B0400000000000000" pitchFamily="49" charset="-128"/>
              <a:cs typeface="Meiryo" charset="-128"/>
            </a:endParaRP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459596"/>
            <a:ext cx="1447800" cy="37711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目　次</a:t>
            </a:r>
          </a:p>
        </p:txBody>
      </p:sp>
      <p:cxnSp>
        <p:nvCxnSpPr>
          <p:cNvPr id="4" name="直線コネクタ 3"/>
          <p:cNvCxnSpPr/>
          <p:nvPr/>
        </p:nvCxnSpPr>
        <p:spPr>
          <a:xfrm>
            <a:off x="1682496" y="254823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691640" y="369467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689618" y="582906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270881"/>
            <a:ext cx="1290274" cy="1592252"/>
          </a:xfrm>
          <a:prstGeom prst="rect">
            <a:avLst/>
          </a:prstGeom>
        </p:spPr>
      </p:pic>
    </p:spTree>
    <p:extLst>
      <p:ext uri="{BB962C8B-B14F-4D97-AF65-F5344CB8AC3E}">
        <p14:creationId xmlns:p14="http://schemas.microsoft.com/office/powerpoint/2010/main" val="35994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277200"/>
            <a:ext cx="4698722" cy="991041"/>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メールアドレスの登録と</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メールの受信</a:t>
            </a:r>
          </a:p>
        </p:txBody>
      </p:sp>
      <p:sp>
        <p:nvSpPr>
          <p:cNvPr id="8" name="Title Placeholder 1"/>
          <p:cNvSpPr txBox="1">
            <a:spLocks/>
          </p:cNvSpPr>
          <p:nvPr/>
        </p:nvSpPr>
        <p:spPr>
          <a:xfrm>
            <a:off x="481748" y="449554"/>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3-C</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20" name="テキスト ボックス 19"/>
          <p:cNvSpPr txBox="1"/>
          <p:nvPr/>
        </p:nvSpPr>
        <p:spPr>
          <a:xfrm>
            <a:off x="344501" y="1439138"/>
            <a:ext cx="3487713" cy="830997"/>
          </a:xfrm>
          <a:prstGeom prst="rect">
            <a:avLst/>
          </a:prstGeom>
          <a:noFill/>
        </p:spPr>
        <p:txBody>
          <a:bodyPr wrap="square" rtlCol="0">
            <a:spAutoFit/>
          </a:bodyPr>
          <a:lstStyle/>
          <a:p>
            <a:pPr algn="just"/>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2000" b="1" dirty="0">
                <a:latin typeface="BIZ UDゴシック" panose="020B0400000000000000" pitchFamily="49" charset="-128"/>
                <a:ea typeface="BIZ UDゴシック" panose="020B0400000000000000" pitchFamily="49" charset="-128"/>
                <a:cs typeface="Meiryo" charset="-128"/>
              </a:rPr>
              <a:t> 申請書ＩＤ</a:t>
            </a:r>
            <a:endParaRPr lang="en-US" altLang="ja-JP" sz="2000" b="1" dirty="0">
              <a:latin typeface="BIZ UDゴシック" panose="020B0400000000000000" pitchFamily="49" charset="-128"/>
              <a:ea typeface="BIZ UDゴシック" panose="020B0400000000000000" pitchFamily="49" charset="-128"/>
              <a:cs typeface="Meiryo" charset="-128"/>
            </a:endParaRPr>
          </a:p>
          <a:p>
            <a:pPr marL="179388" algn="just"/>
            <a:r>
              <a:rPr lang="ja-JP" altLang="en-US" sz="1400" b="1" dirty="0">
                <a:latin typeface="BIZ UDゴシック" panose="020B0400000000000000" pitchFamily="49" charset="-128"/>
                <a:ea typeface="BIZ UDゴシック" panose="020B0400000000000000" pitchFamily="49" charset="-128"/>
                <a:cs typeface="Meiryo" charset="-128"/>
              </a:rPr>
              <a:t>交付申請書のＱＲコードからアクセスされた方は自動的に入力されています。</a:t>
            </a:r>
          </a:p>
        </p:txBody>
      </p:sp>
      <p:grpSp>
        <p:nvGrpSpPr>
          <p:cNvPr id="9" name="グループ化 8">
            <a:extLst>
              <a:ext uri="{FF2B5EF4-FFF2-40B4-BE49-F238E27FC236}">
                <a16:creationId xmlns:a16="http://schemas.microsoft.com/office/drawing/2014/main" id="{C18B3FD8-7F5F-4654-8A6F-9B9CB1130D32}"/>
              </a:ext>
            </a:extLst>
          </p:cNvPr>
          <p:cNvGrpSpPr/>
          <p:nvPr/>
        </p:nvGrpSpPr>
        <p:grpSpPr>
          <a:xfrm>
            <a:off x="4008674" y="1588805"/>
            <a:ext cx="1875209" cy="3660832"/>
            <a:chOff x="1042570" y="2242956"/>
            <a:chExt cx="1875209" cy="3617096"/>
          </a:xfrm>
        </p:grpSpPr>
        <p:pic>
          <p:nvPicPr>
            <p:cNvPr id="6" name="図 5">
              <a:extLst>
                <a:ext uri="{FF2B5EF4-FFF2-40B4-BE49-F238E27FC236}">
                  <a16:creationId xmlns:a16="http://schemas.microsoft.com/office/drawing/2014/main" id="{F412C419-C998-490E-AD77-F559B0661A9E}"/>
                </a:ext>
              </a:extLst>
            </p:cNvPr>
            <p:cNvPicPr>
              <a:picLocks noChangeAspect="1"/>
            </p:cNvPicPr>
            <p:nvPr/>
          </p:nvPicPr>
          <p:blipFill>
            <a:blip r:embed="rId3"/>
            <a:stretch>
              <a:fillRect/>
            </a:stretch>
          </p:blipFill>
          <p:spPr>
            <a:xfrm>
              <a:off x="1062276" y="2242956"/>
              <a:ext cx="1808548" cy="3617096"/>
            </a:xfrm>
            <a:prstGeom prst="rect">
              <a:avLst/>
            </a:prstGeom>
          </p:spPr>
        </p:pic>
        <p:sp>
          <p:nvSpPr>
            <p:cNvPr id="7" name="正方形/長方形 6">
              <a:extLst>
                <a:ext uri="{FF2B5EF4-FFF2-40B4-BE49-F238E27FC236}">
                  <a16:creationId xmlns:a16="http://schemas.microsoft.com/office/drawing/2014/main" id="{0FA2199F-C407-41C6-A4CC-4F9D136FA134}"/>
                </a:ext>
              </a:extLst>
            </p:cNvPr>
            <p:cNvSpPr/>
            <p:nvPr/>
          </p:nvSpPr>
          <p:spPr>
            <a:xfrm>
              <a:off x="1042570" y="2242956"/>
              <a:ext cx="1875209" cy="36046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BIZ UDゴシック" panose="020B0400000000000000" pitchFamily="49" charset="-128"/>
                <a:ea typeface="BIZ UDゴシック" panose="020B0400000000000000" pitchFamily="49" charset="-128"/>
              </a:endParaRPr>
            </a:p>
          </p:txBody>
        </p:sp>
      </p:grpSp>
      <p:grpSp>
        <p:nvGrpSpPr>
          <p:cNvPr id="16" name="グループ化 15">
            <a:extLst>
              <a:ext uri="{FF2B5EF4-FFF2-40B4-BE49-F238E27FC236}">
                <a16:creationId xmlns:a16="http://schemas.microsoft.com/office/drawing/2014/main" id="{0AB0F417-C3B4-489B-B8CE-499C9794CB1F}"/>
              </a:ext>
            </a:extLst>
          </p:cNvPr>
          <p:cNvGrpSpPr/>
          <p:nvPr/>
        </p:nvGrpSpPr>
        <p:grpSpPr>
          <a:xfrm>
            <a:off x="6013388" y="1588805"/>
            <a:ext cx="1808548" cy="3660832"/>
            <a:chOff x="1417832" y="1511983"/>
            <a:chExt cx="2081000" cy="4087043"/>
          </a:xfrm>
        </p:grpSpPr>
        <p:pic>
          <p:nvPicPr>
            <p:cNvPr id="12" name="図 11">
              <a:extLst>
                <a:ext uri="{FF2B5EF4-FFF2-40B4-BE49-F238E27FC236}">
                  <a16:creationId xmlns:a16="http://schemas.microsoft.com/office/drawing/2014/main" id="{24B4C1E1-CB15-4219-A2F9-F5057738EE44}"/>
                </a:ext>
              </a:extLst>
            </p:cNvPr>
            <p:cNvPicPr>
              <a:picLocks noChangeAspect="1"/>
            </p:cNvPicPr>
            <p:nvPr/>
          </p:nvPicPr>
          <p:blipFill>
            <a:blip r:embed="rId4"/>
            <a:stretch>
              <a:fillRect/>
            </a:stretch>
          </p:blipFill>
          <p:spPr>
            <a:xfrm>
              <a:off x="1429952" y="1511983"/>
              <a:ext cx="2043522" cy="4087043"/>
            </a:xfrm>
            <a:prstGeom prst="rect">
              <a:avLst/>
            </a:prstGeom>
          </p:spPr>
        </p:pic>
        <p:sp>
          <p:nvSpPr>
            <p:cNvPr id="13" name="正方形/長方形 12">
              <a:extLst>
                <a:ext uri="{FF2B5EF4-FFF2-40B4-BE49-F238E27FC236}">
                  <a16:creationId xmlns:a16="http://schemas.microsoft.com/office/drawing/2014/main" id="{4EF93C67-DB4C-4F72-95AD-93521D823DCC}"/>
                </a:ext>
              </a:extLst>
            </p:cNvPr>
            <p:cNvSpPr/>
            <p:nvPr/>
          </p:nvSpPr>
          <p:spPr>
            <a:xfrm>
              <a:off x="1417832" y="1511983"/>
              <a:ext cx="2081000" cy="4087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38" name="テキスト ボックス 37">
            <a:extLst>
              <a:ext uri="{FF2B5EF4-FFF2-40B4-BE49-F238E27FC236}">
                <a16:creationId xmlns:a16="http://schemas.microsoft.com/office/drawing/2014/main" id="{1B13929E-7714-457E-88F2-25E4267E971C}"/>
              </a:ext>
            </a:extLst>
          </p:cNvPr>
          <p:cNvSpPr txBox="1"/>
          <p:nvPr/>
        </p:nvSpPr>
        <p:spPr>
          <a:xfrm>
            <a:off x="349335" y="2258412"/>
            <a:ext cx="3529834" cy="1472198"/>
          </a:xfrm>
          <a:prstGeom prst="rect">
            <a:avLst/>
          </a:prstGeom>
          <a:noFill/>
        </p:spPr>
        <p:txBody>
          <a:bodyPr wrap="square" rtlCol="0">
            <a:spAutoFit/>
          </a:bodyPr>
          <a:lstStyle/>
          <a:p>
            <a:pPr algn="just"/>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2000" b="1" dirty="0">
                <a:latin typeface="BIZ UDゴシック" panose="020B0400000000000000" pitchFamily="49" charset="-128"/>
                <a:ea typeface="BIZ UDゴシック" panose="020B0400000000000000" pitchFamily="49" charset="-128"/>
                <a:cs typeface="Meiryo" charset="-128"/>
              </a:rPr>
              <a:t>メール連絡用氏名</a:t>
            </a:r>
            <a:endParaRPr lang="en-US" altLang="ja-JP" sz="2000" b="1" dirty="0">
              <a:latin typeface="BIZ UDゴシック" panose="020B0400000000000000" pitchFamily="49" charset="-128"/>
              <a:ea typeface="BIZ UDゴシック" panose="020B0400000000000000" pitchFamily="49" charset="-128"/>
              <a:cs typeface="Meiryo" charset="-128"/>
            </a:endParaRPr>
          </a:p>
          <a:p>
            <a:pPr marL="489600" indent="-489600" algn="just">
              <a:lnSpc>
                <a:spcPts val="1900"/>
              </a:lnSpc>
            </a:pP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申請者の氏名を入力します。</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489600" indent="-489600" algn="just">
              <a:lnSpc>
                <a:spcPts val="1900"/>
              </a:lnSpc>
              <a:spcBef>
                <a:spcPts val="1200"/>
              </a:spcBef>
            </a:pPr>
            <a:r>
              <a:rPr lang="ja-JP" altLang="en-US" sz="1400" b="1" dirty="0">
                <a:latin typeface="BIZ UDゴシック" panose="020B0400000000000000" pitchFamily="49" charset="-128"/>
                <a:ea typeface="BIZ UDゴシック" panose="020B0400000000000000" pitchFamily="49" charset="-128"/>
                <a:cs typeface="Meiryo" charset="-128"/>
              </a:rPr>
              <a:t>　　</a:t>
            </a:r>
            <a:r>
              <a:rPr lang="ja-JP" altLang="en-US" sz="2000" b="1" dirty="0">
                <a:latin typeface="BIZ UDゴシック" panose="020B0400000000000000" pitchFamily="49" charset="-128"/>
                <a:ea typeface="BIZ UDゴシック" panose="020B0400000000000000" pitchFamily="49" charset="-128"/>
                <a:cs typeface="Meiryo" charset="-128"/>
              </a:rPr>
              <a:t>メールアドレス</a:t>
            </a:r>
            <a:endParaRPr lang="en-US" altLang="ja-JP" sz="2000" dirty="0">
              <a:latin typeface="BIZ UDゴシック" panose="020B0400000000000000" pitchFamily="49" charset="-128"/>
              <a:ea typeface="BIZ UDゴシック" panose="020B0400000000000000" pitchFamily="49" charset="-128"/>
              <a:cs typeface="Meiryo" charset="-128"/>
            </a:endParaRPr>
          </a:p>
          <a:p>
            <a:pPr marL="179388"/>
            <a:r>
              <a:rPr lang="ja-JP" altLang="en-US" sz="1400" b="1" kern="0" dirty="0">
                <a:latin typeface="BIZ UDゴシック" panose="020B0400000000000000" pitchFamily="49" charset="-128"/>
                <a:ea typeface="BIZ UDゴシック" panose="020B0400000000000000" pitchFamily="49" charset="-128"/>
                <a:cs typeface="Meiryo" charset="-128"/>
              </a:rPr>
              <a:t>スマートフォンで受取れるメールアドレスの入力が必要です。</a:t>
            </a:r>
          </a:p>
        </p:txBody>
      </p:sp>
      <p:sp>
        <p:nvSpPr>
          <p:cNvPr id="48" name="正方形/長方形 47">
            <a:extLst>
              <a:ext uri="{FF2B5EF4-FFF2-40B4-BE49-F238E27FC236}">
                <a16:creationId xmlns:a16="http://schemas.microsoft.com/office/drawing/2014/main" id="{065BF6B3-6357-4854-A07B-07DBBA172969}"/>
              </a:ext>
            </a:extLst>
          </p:cNvPr>
          <p:cNvSpPr/>
          <p:nvPr/>
        </p:nvSpPr>
        <p:spPr>
          <a:xfrm>
            <a:off x="4025232" y="4540968"/>
            <a:ext cx="1753846" cy="5075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9" name="正方形/長方形 48">
            <a:extLst>
              <a:ext uri="{FF2B5EF4-FFF2-40B4-BE49-F238E27FC236}">
                <a16:creationId xmlns:a16="http://schemas.microsoft.com/office/drawing/2014/main" id="{293C79BD-96F0-4F52-980B-B40AEAE28C40}"/>
              </a:ext>
            </a:extLst>
          </p:cNvPr>
          <p:cNvSpPr/>
          <p:nvPr/>
        </p:nvSpPr>
        <p:spPr>
          <a:xfrm>
            <a:off x="6040637" y="2608107"/>
            <a:ext cx="1753846" cy="381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177C8649-C297-47F1-8CFB-4C9B2EF1B578}"/>
              </a:ext>
            </a:extLst>
          </p:cNvPr>
          <p:cNvSpPr/>
          <p:nvPr/>
        </p:nvSpPr>
        <p:spPr>
          <a:xfrm>
            <a:off x="6013388" y="3922168"/>
            <a:ext cx="1753846" cy="7069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6" name="グループ化 25">
            <a:extLst>
              <a:ext uri="{FF2B5EF4-FFF2-40B4-BE49-F238E27FC236}">
                <a16:creationId xmlns:a16="http://schemas.microsoft.com/office/drawing/2014/main" id="{AECC2CCA-6808-4B45-9D75-AA2CD4BE3C00}"/>
              </a:ext>
            </a:extLst>
          </p:cNvPr>
          <p:cNvGrpSpPr/>
          <p:nvPr/>
        </p:nvGrpSpPr>
        <p:grpSpPr>
          <a:xfrm>
            <a:off x="5762550" y="4306733"/>
            <a:ext cx="270000" cy="400110"/>
            <a:chOff x="5588889" y="3598762"/>
            <a:chExt cx="270000" cy="400110"/>
          </a:xfrm>
        </p:grpSpPr>
        <p:sp>
          <p:nvSpPr>
            <p:cNvPr id="27" name="円/楕円 1">
              <a:extLst>
                <a:ext uri="{FF2B5EF4-FFF2-40B4-BE49-F238E27FC236}">
                  <a16:creationId xmlns:a16="http://schemas.microsoft.com/office/drawing/2014/main" id="{BDD3B15F-6A04-4761-9F44-A22E47F5B7E4}"/>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C9874303-247C-45A3-B722-832D004D8ABA}"/>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9" name="グループ化 28">
            <a:extLst>
              <a:ext uri="{FF2B5EF4-FFF2-40B4-BE49-F238E27FC236}">
                <a16:creationId xmlns:a16="http://schemas.microsoft.com/office/drawing/2014/main" id="{61051018-35BD-4894-A725-B0B7DD7D329B}"/>
              </a:ext>
            </a:extLst>
          </p:cNvPr>
          <p:cNvGrpSpPr/>
          <p:nvPr/>
        </p:nvGrpSpPr>
        <p:grpSpPr>
          <a:xfrm>
            <a:off x="7365634" y="2547805"/>
            <a:ext cx="810121" cy="502291"/>
            <a:chOff x="5150197" y="4825443"/>
            <a:chExt cx="441146" cy="400110"/>
          </a:xfrm>
        </p:grpSpPr>
        <p:sp>
          <p:nvSpPr>
            <p:cNvPr id="30" name="円/楕円 29">
              <a:extLst>
                <a:ext uri="{FF2B5EF4-FFF2-40B4-BE49-F238E27FC236}">
                  <a16:creationId xmlns:a16="http://schemas.microsoft.com/office/drawing/2014/main" id="{5B66A75C-7121-407E-A0C2-D1B14A0A0594}"/>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BIZ UDゴシック" panose="020B0400000000000000" pitchFamily="49" charset="-128"/>
                <a:ea typeface="BIZ UDゴシック" panose="020B0400000000000000" pitchFamily="49" charset="-128"/>
              </a:endParaRPr>
            </a:p>
          </p:txBody>
        </p:sp>
        <p:sp>
          <p:nvSpPr>
            <p:cNvPr id="31" name="正方形/長方形 30">
              <a:extLst>
                <a:ext uri="{FF2B5EF4-FFF2-40B4-BE49-F238E27FC236}">
                  <a16:creationId xmlns:a16="http://schemas.microsoft.com/office/drawing/2014/main" id="{1B8FB80C-A8D9-4C4C-A3AE-DDFCDB50F63C}"/>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10" name="テキスト ボックス 9">
            <a:extLst>
              <a:ext uri="{FF2B5EF4-FFF2-40B4-BE49-F238E27FC236}">
                <a16:creationId xmlns:a16="http://schemas.microsoft.com/office/drawing/2014/main" id="{C2448745-C281-F871-156C-07015C7C39FE}"/>
              </a:ext>
            </a:extLst>
          </p:cNvPr>
          <p:cNvSpPr txBox="1"/>
          <p:nvPr/>
        </p:nvSpPr>
        <p:spPr>
          <a:xfrm>
            <a:off x="346016" y="3737030"/>
            <a:ext cx="3637693" cy="1338828"/>
          </a:xfrm>
          <a:prstGeom prst="rect">
            <a:avLst/>
          </a:prstGeom>
          <a:noFill/>
        </p:spPr>
        <p:txBody>
          <a:bodyPr wrap="square" lIns="91440" tIns="45720" rIns="91440" bIns="45720" rtlCol="0" anchor="t">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2000" b="1" dirty="0">
                <a:latin typeface="BIZ UDゴシック" panose="020B0400000000000000" pitchFamily="49" charset="-128"/>
                <a:ea typeface="BIZ UDゴシック" panose="020B0400000000000000" pitchFamily="49" charset="-128"/>
                <a:cs typeface="Meiryo" charset="-128"/>
              </a:rPr>
              <a:t> 画像認証</a:t>
            </a:r>
            <a:endParaRPr lang="en-US" altLang="ja-JP" sz="1400" dirty="0">
              <a:latin typeface="BIZ UDゴシック" panose="020B0400000000000000" pitchFamily="49" charset="-128"/>
              <a:ea typeface="BIZ UDゴシック" panose="020B0400000000000000" pitchFamily="49" charset="-128"/>
              <a:cs typeface="Meiryo" charset="-128"/>
            </a:endParaRPr>
          </a:p>
          <a:p>
            <a:pPr marL="179070" algn="just">
              <a:spcBef>
                <a:spcPts val="600"/>
              </a:spcBef>
            </a:pPr>
            <a:r>
              <a:rPr lang="ja-JP" altLang="en-US" sz="1400" b="1" dirty="0">
                <a:latin typeface="BIZ UDゴシック" panose="020B0400000000000000" pitchFamily="49" charset="-128"/>
                <a:ea typeface="BIZ UDゴシック" panose="020B0400000000000000" pitchFamily="49" charset="-128"/>
                <a:cs typeface="Meiryo" charset="-128"/>
              </a:rPr>
              <a:t>画像内に書かれた文字を入力する必要が</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79070" algn="just"/>
            <a:r>
              <a:rPr lang="ja-JP" altLang="en-US" sz="1400" b="1" dirty="0">
                <a:latin typeface="BIZ UDゴシック" panose="020B0400000000000000" pitchFamily="49" charset="-128"/>
                <a:ea typeface="BIZ UDゴシック" panose="020B0400000000000000" pitchFamily="49" charset="-128"/>
                <a:cs typeface="Meiryo" charset="-128"/>
              </a:rPr>
              <a:t>ありますが、</a:t>
            </a:r>
            <a:r>
              <a:rPr lang="en-US" altLang="ja-JP" sz="1400" b="1" dirty="0" err="1">
                <a:latin typeface="BIZ UDゴシック" panose="020B0400000000000000" pitchFamily="49" charset="-128"/>
                <a:ea typeface="BIZ UDゴシック" panose="020B0400000000000000" pitchFamily="49" charset="-128"/>
                <a:cs typeface="Meiryo" charset="-128"/>
              </a:rPr>
              <a:t>VoiceOver</a:t>
            </a:r>
            <a:r>
              <a:rPr lang="ja-JP" altLang="en-US" sz="1400" b="1" dirty="0">
                <a:latin typeface="BIZ UDゴシック" panose="020B0400000000000000" pitchFamily="49" charset="-128"/>
                <a:ea typeface="BIZ UDゴシック" panose="020B0400000000000000" pitchFamily="49" charset="-128"/>
                <a:cs typeface="Meiryo" charset="-128"/>
              </a:rPr>
              <a:t>では読み上げ</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79070" algn="just"/>
            <a:r>
              <a:rPr lang="ja-JP" altLang="en-US" sz="1400" b="1" dirty="0">
                <a:latin typeface="BIZ UDゴシック" panose="020B0400000000000000" pitchFamily="49" charset="-128"/>
                <a:ea typeface="BIZ UDゴシック" panose="020B0400000000000000" pitchFamily="49" charset="-128"/>
                <a:cs typeface="Meiryo" charset="-128"/>
              </a:rPr>
              <a:t>できないため、VoiceOverを使用して</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79070" algn="just"/>
            <a:r>
              <a:rPr lang="ja-JP" altLang="en-US" sz="1400" b="1" dirty="0">
                <a:latin typeface="BIZ UDゴシック" panose="020B0400000000000000" pitchFamily="49" charset="-128"/>
                <a:ea typeface="BIZ UDゴシック" panose="020B0400000000000000" pitchFamily="49" charset="-128"/>
                <a:cs typeface="Meiryo" charset="-128"/>
              </a:rPr>
              <a:t>いる方はサポートが必要です。</a:t>
            </a:r>
          </a:p>
        </p:txBody>
      </p:sp>
      <p:sp>
        <p:nvSpPr>
          <p:cNvPr id="11" name="テキスト ボックス 10">
            <a:extLst>
              <a:ext uri="{FF2B5EF4-FFF2-40B4-BE49-F238E27FC236}">
                <a16:creationId xmlns:a16="http://schemas.microsoft.com/office/drawing/2014/main" id="{945F7CA2-17BA-3D2E-0D8B-610C8CAB5DAF}"/>
              </a:ext>
            </a:extLst>
          </p:cNvPr>
          <p:cNvSpPr txBox="1"/>
          <p:nvPr/>
        </p:nvSpPr>
        <p:spPr>
          <a:xfrm>
            <a:off x="349335" y="5075858"/>
            <a:ext cx="3493964" cy="1261884"/>
          </a:xfrm>
          <a:prstGeom prst="rect">
            <a:avLst/>
          </a:prstGeom>
          <a:noFill/>
        </p:spPr>
        <p:txBody>
          <a:bodyPr wrap="square" lIns="91440" tIns="45720" rIns="91440" bIns="45720" rtlCol="0" anchor="t">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2000" b="1" dirty="0">
                <a:latin typeface="BIZ UDゴシック" panose="020B0400000000000000" pitchFamily="49" charset="-128"/>
                <a:ea typeface="BIZ UDゴシック" panose="020B0400000000000000" pitchFamily="49" charset="-128"/>
                <a:cs typeface="Meiryo" charset="-128"/>
              </a:rPr>
              <a:t> 確認</a:t>
            </a:r>
            <a:endParaRPr lang="en-US" altLang="ja-JP" sz="1400" dirty="0">
              <a:latin typeface="BIZ UDゴシック" panose="020B0400000000000000" pitchFamily="49" charset="-128"/>
              <a:ea typeface="BIZ UDゴシック" panose="020B0400000000000000" pitchFamily="49" charset="-128"/>
              <a:cs typeface="Meiryo" charset="-128"/>
            </a:endParaRPr>
          </a:p>
          <a:p>
            <a:pPr marL="180000" algn="just"/>
            <a:r>
              <a:rPr lang="ja-JP" altLang="en-US" sz="1400" b="1" dirty="0">
                <a:latin typeface="BIZ UDゴシック" panose="020B0400000000000000" pitchFamily="49" charset="-128"/>
                <a:ea typeface="BIZ UDゴシック" panose="020B0400000000000000" pitchFamily="49" charset="-128"/>
                <a:cs typeface="Meiryo" charset="-128"/>
              </a:rPr>
              <a:t>必要事項の入力と確認を終えたら、</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179070" algn="just"/>
            <a:r>
              <a:rPr lang="ja-JP" altLang="en-US" sz="1400" b="1" dirty="0">
                <a:latin typeface="BIZ UDゴシック" panose="020B0400000000000000" pitchFamily="49" charset="-128"/>
                <a:ea typeface="BIZ UDゴシック" panose="020B0400000000000000" pitchFamily="49" charset="-128"/>
                <a:cs typeface="Meiryo" charset="-128"/>
              </a:rPr>
              <a:t>スワイプで移動するか、ページ下部の「確認」ボタンをタッチしてダブルタップします。</a:t>
            </a:r>
          </a:p>
        </p:txBody>
      </p:sp>
      <p:grpSp>
        <p:nvGrpSpPr>
          <p:cNvPr id="14" name="グループ化 13">
            <a:extLst>
              <a:ext uri="{FF2B5EF4-FFF2-40B4-BE49-F238E27FC236}">
                <a16:creationId xmlns:a16="http://schemas.microsoft.com/office/drawing/2014/main" id="{3452048A-89DE-DC0B-9C37-BAE11B9BD7A6}"/>
              </a:ext>
            </a:extLst>
          </p:cNvPr>
          <p:cNvGrpSpPr/>
          <p:nvPr/>
        </p:nvGrpSpPr>
        <p:grpSpPr>
          <a:xfrm>
            <a:off x="6829569" y="4043374"/>
            <a:ext cx="1808548" cy="2239957"/>
            <a:chOff x="6064800" y="4117853"/>
            <a:chExt cx="1835026" cy="2176679"/>
          </a:xfrm>
        </p:grpSpPr>
        <p:pic>
          <p:nvPicPr>
            <p:cNvPr id="15" name="図 14">
              <a:extLst>
                <a:ext uri="{FF2B5EF4-FFF2-40B4-BE49-F238E27FC236}">
                  <a16:creationId xmlns:a16="http://schemas.microsoft.com/office/drawing/2014/main" id="{BDA09C14-B608-D4D4-E36B-33A5A86CAF7C}"/>
                </a:ext>
              </a:extLst>
            </p:cNvPr>
            <p:cNvPicPr>
              <a:picLocks noChangeAspect="1"/>
            </p:cNvPicPr>
            <p:nvPr/>
          </p:nvPicPr>
          <p:blipFill>
            <a:blip r:embed="rId5"/>
            <a:stretch>
              <a:fillRect/>
            </a:stretch>
          </p:blipFill>
          <p:spPr>
            <a:xfrm>
              <a:off x="6090750" y="4117853"/>
              <a:ext cx="1809076" cy="2176679"/>
            </a:xfrm>
            <a:prstGeom prst="rect">
              <a:avLst/>
            </a:prstGeom>
          </p:spPr>
        </p:pic>
        <p:sp>
          <p:nvSpPr>
            <p:cNvPr id="17" name="正方形/長方形 16">
              <a:extLst>
                <a:ext uri="{FF2B5EF4-FFF2-40B4-BE49-F238E27FC236}">
                  <a16:creationId xmlns:a16="http://schemas.microsoft.com/office/drawing/2014/main" id="{09607979-572F-FED0-7986-EE4B68A8AEBA}"/>
                </a:ext>
              </a:extLst>
            </p:cNvPr>
            <p:cNvSpPr/>
            <p:nvPr/>
          </p:nvSpPr>
          <p:spPr>
            <a:xfrm>
              <a:off x="6064800" y="4117853"/>
              <a:ext cx="1835026" cy="21766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18" name="正方形/長方形 17">
            <a:extLst>
              <a:ext uri="{FF2B5EF4-FFF2-40B4-BE49-F238E27FC236}">
                <a16:creationId xmlns:a16="http://schemas.microsoft.com/office/drawing/2014/main" id="{AA9831C8-1AA9-F149-DECE-17A4BFAE9235}"/>
              </a:ext>
            </a:extLst>
          </p:cNvPr>
          <p:cNvSpPr/>
          <p:nvPr/>
        </p:nvSpPr>
        <p:spPr>
          <a:xfrm>
            <a:off x="6954543" y="5391229"/>
            <a:ext cx="1584176" cy="3497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9" name="正方形/長方形 18">
            <a:extLst>
              <a:ext uri="{FF2B5EF4-FFF2-40B4-BE49-F238E27FC236}">
                <a16:creationId xmlns:a16="http://schemas.microsoft.com/office/drawing/2014/main" id="{1860E370-802A-0B3B-E7AB-A551EDCA6BA8}"/>
              </a:ext>
            </a:extLst>
          </p:cNvPr>
          <p:cNvSpPr/>
          <p:nvPr/>
        </p:nvSpPr>
        <p:spPr>
          <a:xfrm>
            <a:off x="6855145" y="5905585"/>
            <a:ext cx="1782971" cy="3497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21" name="グループ化 20">
            <a:extLst>
              <a:ext uri="{FF2B5EF4-FFF2-40B4-BE49-F238E27FC236}">
                <a16:creationId xmlns:a16="http://schemas.microsoft.com/office/drawing/2014/main" id="{B08F5087-204B-6C51-8A16-D4E7506A1ACD}"/>
              </a:ext>
            </a:extLst>
          </p:cNvPr>
          <p:cNvGrpSpPr/>
          <p:nvPr/>
        </p:nvGrpSpPr>
        <p:grpSpPr>
          <a:xfrm>
            <a:off x="6444370" y="5375226"/>
            <a:ext cx="441146" cy="400110"/>
            <a:chOff x="4422686" y="1453207"/>
            <a:chExt cx="441146" cy="400110"/>
          </a:xfrm>
        </p:grpSpPr>
        <p:sp>
          <p:nvSpPr>
            <p:cNvPr id="22" name="円/楕円 48">
              <a:extLst>
                <a:ext uri="{FF2B5EF4-FFF2-40B4-BE49-F238E27FC236}">
                  <a16:creationId xmlns:a16="http://schemas.microsoft.com/office/drawing/2014/main" id="{3418D738-56A4-FF89-88C3-A067759B99A0}"/>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403AA4A7-2E80-EC2C-C3BA-04EBD93E61AB}"/>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4" name="グループ化 23">
            <a:extLst>
              <a:ext uri="{FF2B5EF4-FFF2-40B4-BE49-F238E27FC236}">
                <a16:creationId xmlns:a16="http://schemas.microsoft.com/office/drawing/2014/main" id="{8B1F76E5-0EA8-7A43-23D5-4C1AAE6F3A5B}"/>
              </a:ext>
            </a:extLst>
          </p:cNvPr>
          <p:cNvGrpSpPr/>
          <p:nvPr/>
        </p:nvGrpSpPr>
        <p:grpSpPr>
          <a:xfrm>
            <a:off x="6449164" y="5847383"/>
            <a:ext cx="441147" cy="400110"/>
            <a:chOff x="4422686" y="1453207"/>
            <a:chExt cx="441147" cy="400110"/>
          </a:xfrm>
        </p:grpSpPr>
        <p:sp>
          <p:nvSpPr>
            <p:cNvPr id="25" name="円/楕円 48">
              <a:extLst>
                <a:ext uri="{FF2B5EF4-FFF2-40B4-BE49-F238E27FC236}">
                  <a16:creationId xmlns:a16="http://schemas.microsoft.com/office/drawing/2014/main" id="{F410410D-CC29-E041-ADD6-F93627155B73}"/>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BIZ UDゴシック" panose="020B0400000000000000" pitchFamily="49" charset="-128"/>
                <a:ea typeface="BIZ UDゴシック" panose="020B0400000000000000" pitchFamily="49" charset="-128"/>
              </a:endParaRPr>
            </a:p>
          </p:txBody>
        </p:sp>
        <p:sp>
          <p:nvSpPr>
            <p:cNvPr id="41" name="正方形/長方形 40">
              <a:extLst>
                <a:ext uri="{FF2B5EF4-FFF2-40B4-BE49-F238E27FC236}">
                  <a16:creationId xmlns:a16="http://schemas.microsoft.com/office/drawing/2014/main" id="{8717FE6D-3925-8F10-5FD7-05C388EE9668}"/>
                </a:ext>
              </a:extLst>
            </p:cNvPr>
            <p:cNvSpPr/>
            <p:nvPr/>
          </p:nvSpPr>
          <p:spPr>
            <a:xfrm>
              <a:off x="4422686" y="1453207"/>
              <a:ext cx="441147" cy="400110"/>
            </a:xfrm>
            <a:prstGeom prst="rect">
              <a:avLst/>
            </a:prstGeom>
          </p:spPr>
          <p:txBody>
            <a:bodyPr wrap="non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Tree>
    <p:extLst>
      <p:ext uri="{BB962C8B-B14F-4D97-AF65-F5344CB8AC3E}">
        <p14:creationId xmlns:p14="http://schemas.microsoft.com/office/powerpoint/2010/main" val="647312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5"/>
          <p:cNvSpPr/>
          <p:nvPr/>
        </p:nvSpPr>
        <p:spPr>
          <a:xfrm>
            <a:off x="4217808" y="3113294"/>
            <a:ext cx="4279747" cy="2224861"/>
          </a:xfrm>
          <a:prstGeom prst="rect">
            <a:avLst/>
          </a:prstGeom>
          <a:blipFill>
            <a:blip r:embed="rId3" cstate="print"/>
            <a:stretch>
              <a:fillRect/>
            </a:stretch>
          </a:blipFill>
          <a:ln>
            <a:solidFill>
              <a:schemeClr val="accent6"/>
            </a:solidFill>
          </a:ln>
        </p:spPr>
        <p:txBody>
          <a:bodyPr wrap="square" lIns="0" tIns="0" rIns="0" bIns="0" rtlCol="0"/>
          <a:lstStyle/>
          <a:p>
            <a:endParaRPr sz="1697" dirty="0">
              <a:latin typeface="BIZ UDゴシック" panose="020B0400000000000000" pitchFamily="49" charset="-128"/>
              <a:ea typeface="BIZ UDゴシック" panose="020B0400000000000000" pitchFamily="49" charset="-128"/>
            </a:endParaRPr>
          </a:p>
        </p:txBody>
      </p:sp>
      <p:pic>
        <p:nvPicPr>
          <p:cNvPr id="25" name="図 24">
            <a:extLst>
              <a:ext uri="{FF2B5EF4-FFF2-40B4-BE49-F238E27FC236}">
                <a16:creationId xmlns:a16="http://schemas.microsoft.com/office/drawing/2014/main" id="{7F8484DE-2203-485C-812F-66DC76FEF2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386" y="3098775"/>
            <a:ext cx="1697599" cy="3019751"/>
          </a:xfrm>
          <a:prstGeom prst="rect">
            <a:avLst/>
          </a:prstGeom>
          <a:noFill/>
          <a:ln w="6350">
            <a:solidFill>
              <a:srgbClr val="000000"/>
            </a:solidFill>
            <a:miter lim="800000"/>
            <a:headEnd/>
            <a:tailEnd/>
          </a:ln>
        </p:spPr>
      </p:pic>
      <p:sp>
        <p:nvSpPr>
          <p:cNvPr id="26" name="テキスト ボックス 25"/>
          <p:cNvSpPr txBox="1"/>
          <p:nvPr/>
        </p:nvSpPr>
        <p:spPr>
          <a:xfrm>
            <a:off x="480993" y="1337122"/>
            <a:ext cx="3240000" cy="1692771"/>
          </a:xfrm>
          <a:prstGeom prst="rect">
            <a:avLst/>
          </a:prstGeom>
          <a:noFill/>
        </p:spPr>
        <p:txBody>
          <a:bodyPr wrap="square" lIns="91440" tIns="45720" rIns="91440" bIns="45720" rtlCol="0" anchor="t">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a:p>
            <a:pPr algn="just"/>
            <a:r>
              <a:rPr lang="ja-JP" altLang="en-US" b="1" dirty="0">
                <a:latin typeface="BIZ UDゴシック" panose="020B0400000000000000" pitchFamily="49" charset="-128"/>
                <a:ea typeface="BIZ UDゴシック" panose="020B0400000000000000" pitchFamily="49" charset="-128"/>
                <a:cs typeface="Meiryo" charset="-128"/>
              </a:rPr>
              <a:t>登録したメールアドレスに顔写真登録に進むためのホームページアドレスが書かれたメールが届きます。</a:t>
            </a:r>
          </a:p>
        </p:txBody>
      </p:sp>
      <p:sp>
        <p:nvSpPr>
          <p:cNvPr id="27" name="テキスト ボックス 26"/>
          <p:cNvSpPr txBox="1"/>
          <p:nvPr/>
        </p:nvSpPr>
        <p:spPr>
          <a:xfrm>
            <a:off x="4127917" y="1337122"/>
            <a:ext cx="4370657" cy="1692771"/>
          </a:xfrm>
          <a:prstGeom prst="rect">
            <a:avLst/>
          </a:prstGeom>
          <a:noFill/>
        </p:spPr>
        <p:txBody>
          <a:bodyPr wrap="square" lIns="91440" tIns="45720" rIns="91440" bIns="45720" rtlCol="0" anchor="t">
            <a:spAutoFit/>
          </a:bodyPr>
          <a:lstStyle/>
          <a:p>
            <a:r>
              <a:rPr lang="ja-JP" altLang="en-US" sz="28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8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届いたメールを開き、メール内に記載</a:t>
            </a:r>
            <a:endParaRPr lang="en-US" altLang="ja-JP" b="1" dirty="0">
              <a:latin typeface="BIZ UDゴシック" panose="020B0400000000000000" pitchFamily="49" charset="-128"/>
              <a:ea typeface="BIZ UDゴシック" panose="020B0400000000000000" pitchFamily="49" charset="-128"/>
              <a:cs typeface="Meiryo" charset="-128"/>
            </a:endParaRPr>
          </a:p>
          <a:p>
            <a:r>
              <a:rPr lang="ja-JP" altLang="en-US" b="1" dirty="0">
                <a:latin typeface="BIZ UDゴシック" panose="020B0400000000000000" pitchFamily="49" charset="-128"/>
                <a:ea typeface="BIZ UDゴシック" panose="020B0400000000000000" pitchFamily="49" charset="-128"/>
                <a:cs typeface="Meiryo" charset="-128"/>
              </a:rPr>
              <a:t>してあるホームページアドレスを選んでダブルタップし、顔写真登録用のホームページを開きます。</a:t>
            </a:r>
          </a:p>
        </p:txBody>
      </p:sp>
      <p:grpSp>
        <p:nvGrpSpPr>
          <p:cNvPr id="29" name="図形グループ 28"/>
          <p:cNvGrpSpPr/>
          <p:nvPr/>
        </p:nvGrpSpPr>
        <p:grpSpPr>
          <a:xfrm>
            <a:off x="3118413" y="3675045"/>
            <a:ext cx="720000" cy="691832"/>
            <a:chOff x="2743754" y="4622188"/>
            <a:chExt cx="720000" cy="691832"/>
          </a:xfrm>
        </p:grpSpPr>
        <p:cxnSp>
          <p:nvCxnSpPr>
            <p:cNvPr id="30" name="直線コネクタ 2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タイトル 1"/>
          <p:cNvSpPr>
            <a:spLocks noGrp="1"/>
          </p:cNvSpPr>
          <p:nvPr>
            <p:ph type="ctrTitle"/>
          </p:nvPr>
        </p:nvSpPr>
        <p:spPr>
          <a:xfrm>
            <a:off x="1728000" y="277200"/>
            <a:ext cx="4698722" cy="991041"/>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メールアドレスの登録と</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メールの受信</a:t>
            </a:r>
          </a:p>
        </p:txBody>
      </p:sp>
      <p:sp>
        <p:nvSpPr>
          <p:cNvPr id="19" name="Title Placeholder 1"/>
          <p:cNvSpPr txBox="1">
            <a:spLocks/>
          </p:cNvSpPr>
          <p:nvPr/>
        </p:nvSpPr>
        <p:spPr>
          <a:xfrm>
            <a:off x="540000" y="449554"/>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3-C</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4148745" y="4212792"/>
            <a:ext cx="4135479" cy="1958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nvGrpSpPr>
          <p:cNvPr id="14" name="グループ化 13">
            <a:extLst>
              <a:ext uri="{FF2B5EF4-FFF2-40B4-BE49-F238E27FC236}">
                <a16:creationId xmlns:a16="http://schemas.microsoft.com/office/drawing/2014/main" id="{A833D1C3-30F1-431E-9AFF-B05F70467EA6}"/>
              </a:ext>
            </a:extLst>
          </p:cNvPr>
          <p:cNvGrpSpPr/>
          <p:nvPr/>
        </p:nvGrpSpPr>
        <p:grpSpPr>
          <a:xfrm>
            <a:off x="3833210" y="3252482"/>
            <a:ext cx="441147" cy="400110"/>
            <a:chOff x="4988923" y="3305555"/>
            <a:chExt cx="441147" cy="400110"/>
          </a:xfrm>
        </p:grpSpPr>
        <p:sp>
          <p:nvSpPr>
            <p:cNvPr id="15" name="円/楕円 40">
              <a:extLst>
                <a:ext uri="{FF2B5EF4-FFF2-40B4-BE49-F238E27FC236}">
                  <a16:creationId xmlns:a16="http://schemas.microsoft.com/office/drawing/2014/main" id="{00B6E3EE-F565-4382-87CF-DEAAC451C604}"/>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6" name="正方形/長方形 15">
              <a:extLst>
                <a:ext uri="{FF2B5EF4-FFF2-40B4-BE49-F238E27FC236}">
                  <a16:creationId xmlns:a16="http://schemas.microsoft.com/office/drawing/2014/main" id="{8B7CE8E8-F8BE-4685-8EFA-A083F50901E7}"/>
                </a:ext>
              </a:extLst>
            </p:cNvPr>
            <p:cNvSpPr/>
            <p:nvPr/>
          </p:nvSpPr>
          <p:spPr>
            <a:xfrm>
              <a:off x="4988923" y="3305555"/>
              <a:ext cx="441147" cy="400110"/>
            </a:xfrm>
            <a:prstGeom prst="rect">
              <a:avLst/>
            </a:prstGeom>
          </p:spPr>
          <p:txBody>
            <a:bodyPr wrap="non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❺</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grpSp>
        <p:nvGrpSpPr>
          <p:cNvPr id="20" name="グループ化 19">
            <a:extLst>
              <a:ext uri="{FF2B5EF4-FFF2-40B4-BE49-F238E27FC236}">
                <a16:creationId xmlns:a16="http://schemas.microsoft.com/office/drawing/2014/main" id="{56356807-FDFF-4EA3-B1B8-EE65F97B244D}"/>
              </a:ext>
            </a:extLst>
          </p:cNvPr>
          <p:cNvGrpSpPr/>
          <p:nvPr/>
        </p:nvGrpSpPr>
        <p:grpSpPr>
          <a:xfrm>
            <a:off x="8056408" y="3910615"/>
            <a:ext cx="441147" cy="400110"/>
            <a:chOff x="5083985" y="3181417"/>
            <a:chExt cx="441147" cy="400110"/>
          </a:xfrm>
        </p:grpSpPr>
        <p:sp>
          <p:nvSpPr>
            <p:cNvPr id="23" name="円/楕円 77">
              <a:extLst>
                <a:ext uri="{FF2B5EF4-FFF2-40B4-BE49-F238E27FC236}">
                  <a16:creationId xmlns:a16="http://schemas.microsoft.com/office/drawing/2014/main" id="{35579C61-967C-446B-9914-DCC1DBA07F89}"/>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08EDFD13-9AD4-4419-870B-AEA311DAEE93}"/>
                </a:ext>
              </a:extLst>
            </p:cNvPr>
            <p:cNvSpPr/>
            <p:nvPr/>
          </p:nvSpPr>
          <p:spPr>
            <a:xfrm>
              <a:off x="5083985" y="3181417"/>
              <a:ext cx="441147" cy="400110"/>
            </a:xfrm>
            <a:prstGeom prst="rect">
              <a:avLst/>
            </a:prstGeom>
          </p:spPr>
          <p:txBody>
            <a:bodyPr wrap="non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❻</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grpSp>
      <p:sp>
        <p:nvSpPr>
          <p:cNvPr id="28" name="テキスト ボックス 27">
            <a:extLst>
              <a:ext uri="{FF2B5EF4-FFF2-40B4-BE49-F238E27FC236}">
                <a16:creationId xmlns:a16="http://schemas.microsoft.com/office/drawing/2014/main" id="{736CEF60-CFBB-4226-B1E3-7F6C51B02335}"/>
              </a:ext>
            </a:extLst>
          </p:cNvPr>
          <p:cNvSpPr txBox="1"/>
          <p:nvPr/>
        </p:nvSpPr>
        <p:spPr>
          <a:xfrm>
            <a:off x="3105009" y="5508156"/>
            <a:ext cx="5393565" cy="584775"/>
          </a:xfrm>
          <a:prstGeom prst="rect">
            <a:avLst/>
          </a:prstGeom>
          <a:noFill/>
        </p:spPr>
        <p:txBody>
          <a:bodyPr wrap="square" rtlCol="0">
            <a:spAutoFit/>
          </a:bodyPr>
          <a:lstStyle/>
          <a:p>
            <a:pPr marL="201600" marR="5080" indent="-201600"/>
            <a:r>
              <a:rPr kumimoji="1" lang="en-US" altLang="ja-JP" sz="1600" b="1" dirty="0">
                <a:latin typeface="BIZ UDゴシック" panose="020B0400000000000000" pitchFamily="49" charset="-128"/>
                <a:ea typeface="BIZ UDゴシック" panose="020B0400000000000000" pitchFamily="49" charset="-128"/>
              </a:rPr>
              <a:t>※</a:t>
            </a:r>
            <a:r>
              <a:rPr kumimoji="1" lang="ja-JP" altLang="en-US" sz="1600" b="1" dirty="0">
                <a:latin typeface="BIZ UDゴシック" panose="020B0400000000000000" pitchFamily="49" charset="-128"/>
                <a:ea typeface="BIZ UDゴシック" panose="020B0400000000000000" pitchFamily="49" charset="-128"/>
              </a:rPr>
              <a:t> メールの件名（タイトル）は、</a:t>
            </a:r>
            <a:r>
              <a:rPr lang="ja-JP" altLang="en-US" sz="1600" b="1" spc="-300" dirty="0">
                <a:latin typeface="BIZ UDゴシック" panose="020B0400000000000000" pitchFamily="49" charset="-128"/>
                <a:ea typeface="BIZ UDゴシック" panose="020B0400000000000000" pitchFamily="49" charset="-128"/>
              </a:rPr>
              <a:t>「</a:t>
            </a:r>
            <a:r>
              <a:rPr lang="en-US" altLang="ja-JP" sz="1600" b="1" dirty="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個人番号カード</a:t>
            </a:r>
            <a:r>
              <a:rPr lang="en-US" altLang="ja-JP" sz="1600" b="1" dirty="0">
                <a:latin typeface="BIZ UDゴシック" panose="020B0400000000000000" pitchFamily="49" charset="-128"/>
                <a:ea typeface="BIZ UDゴシック" panose="020B0400000000000000" pitchFamily="49" charset="-128"/>
              </a:rPr>
              <a:t>】</a:t>
            </a:r>
            <a:r>
              <a:rPr kumimoji="1" lang="ja-JP" altLang="en-US" sz="1600" b="1" dirty="0">
                <a:latin typeface="BIZ UDゴシック" panose="020B0400000000000000" pitchFamily="49" charset="-128"/>
                <a:ea typeface="BIZ UDゴシック" panose="020B0400000000000000" pitchFamily="49" charset="-128"/>
              </a:rPr>
              <a:t>申請情報登録ＵＲＬのご</a:t>
            </a:r>
            <a:r>
              <a:rPr lang="ja-JP" altLang="en-US" sz="1600" b="1" dirty="0">
                <a:latin typeface="BIZ UDゴシック" panose="020B0400000000000000" pitchFamily="49" charset="-128"/>
                <a:ea typeface="BIZ UDゴシック" panose="020B0400000000000000" pitchFamily="49" charset="-128"/>
              </a:rPr>
              <a:t>案内」です</a:t>
            </a:r>
            <a:endParaRPr lang="ja-JP" altLang="en-US" sz="1600" b="1" dirty="0">
              <a:latin typeface="BIZ UDゴシック" panose="020B0400000000000000" pitchFamily="49" charset="-128"/>
              <a:ea typeface="BIZ UDゴシック" panose="020B0400000000000000" pitchFamily="49" charset="-128"/>
              <a:cs typeface="Meiryo" charset="-128"/>
            </a:endParaRPr>
          </a:p>
        </p:txBody>
      </p:sp>
    </p:spTree>
    <p:extLst>
      <p:ext uri="{BB962C8B-B14F-4D97-AF65-F5344CB8AC3E}">
        <p14:creationId xmlns:p14="http://schemas.microsoft.com/office/powerpoint/2010/main" val="287491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39358"/>
            <a:ext cx="4288353"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顔写真の登録のしかた</a:t>
            </a:r>
          </a:p>
        </p:txBody>
      </p:sp>
      <p:sp>
        <p:nvSpPr>
          <p:cNvPr id="8" name="Title Placeholder 1"/>
          <p:cNvSpPr txBox="1">
            <a:spLocks/>
          </p:cNvSpPr>
          <p:nvPr/>
        </p:nvSpPr>
        <p:spPr>
          <a:xfrm>
            <a:off x="540000" y="490435"/>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3-D</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9" name="object 6"/>
          <p:cNvSpPr>
            <a:spLocks noChangeAspect="1"/>
          </p:cNvSpPr>
          <p:nvPr/>
        </p:nvSpPr>
        <p:spPr>
          <a:xfrm>
            <a:off x="7122296" y="3861049"/>
            <a:ext cx="1416668" cy="2373942"/>
          </a:xfrm>
          <a:prstGeom prst="rect">
            <a:avLst/>
          </a:prstGeom>
          <a:blipFill>
            <a:blip r:embed="rId3" cstate="print"/>
            <a:stretch>
              <a:fillRect/>
            </a:stretch>
          </a:blipFill>
          <a:ln w="6350">
            <a:solidFill>
              <a:schemeClr val="tx1"/>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11" name="object 8"/>
          <p:cNvSpPr/>
          <p:nvPr/>
        </p:nvSpPr>
        <p:spPr>
          <a:xfrm>
            <a:off x="7122295" y="1379636"/>
            <a:ext cx="1416669" cy="2360516"/>
          </a:xfrm>
          <a:prstGeom prst="rect">
            <a:avLst/>
          </a:prstGeom>
          <a:blipFill>
            <a:blip r:embed="rId4" cstate="print"/>
            <a:stretch>
              <a:fillRect/>
            </a:stretch>
          </a:blipFill>
          <a:ln w="6350">
            <a:solidFill>
              <a:schemeClr val="tx1"/>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30" name="テキスト ボックス 29"/>
          <p:cNvSpPr txBox="1"/>
          <p:nvPr/>
        </p:nvSpPr>
        <p:spPr>
          <a:xfrm>
            <a:off x="346195" y="1379636"/>
            <a:ext cx="6602069" cy="3885679"/>
          </a:xfrm>
          <a:prstGeom prst="rect">
            <a:avLst/>
          </a:prstGeom>
          <a:noFill/>
        </p:spPr>
        <p:txBody>
          <a:bodyPr wrap="square" lIns="91440" tIns="45720" rIns="91440" bIns="45720" rtlCol="0" anchor="t">
            <a:spAutoFit/>
          </a:bodyPr>
          <a:lstStyle/>
          <a:p>
            <a:pPr marL="228600" indent="-457200" algn="just"/>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b="1" dirty="0">
                <a:latin typeface="BIZ UDゴシック" panose="020B0400000000000000" pitchFamily="49" charset="-128"/>
                <a:ea typeface="BIZ UDゴシック" panose="020B0400000000000000" pitchFamily="49" charset="-128"/>
                <a:cs typeface="Meiryo" charset="-128"/>
              </a:rPr>
              <a:t>顔写真登録ページ内をタッチやスワイプで「アップロード」まで進み、ダブルタップします。</a:t>
            </a:r>
            <a:endParaRPr lang="en-US" altLang="ja-JP" b="1" dirty="0">
              <a:latin typeface="BIZ UDゴシック" panose="020B0400000000000000" pitchFamily="49" charset="-128"/>
              <a:ea typeface="BIZ UDゴシック" panose="020B0400000000000000" pitchFamily="49" charset="-128"/>
              <a:cs typeface="Meiryo" charset="-128"/>
            </a:endParaRPr>
          </a:p>
          <a:p>
            <a:pPr marL="228600" indent="-457200" algn="just">
              <a:spcBef>
                <a:spcPts val="300"/>
              </a:spcBef>
            </a:pPr>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b="1" dirty="0">
                <a:latin typeface="BIZ UDゴシック" panose="020B0400000000000000" pitchFamily="49" charset="-128"/>
                <a:ea typeface="BIZ UDゴシック" panose="020B0400000000000000" pitchFamily="49" charset="-128"/>
                <a:cs typeface="Meiryo" charset="-128"/>
              </a:rPr>
              <a:t>画面下部に「写真またはビデオを撮る」、「フォトライブラリ」、「ブラウズ」と表示されるので、フォトライブラリを選択し、ダブルタップします。</a:t>
            </a:r>
          </a:p>
          <a:p>
            <a:pPr marL="228600" indent="-457200" algn="just">
              <a:spcBef>
                <a:spcPts val="300"/>
              </a:spcBef>
            </a:pPr>
            <a:r>
              <a:rPr lang="ja-JP"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b="1" dirty="0">
                <a:latin typeface="BIZ UDゴシック" panose="020B0400000000000000" pitchFamily="49" charset="-128"/>
                <a:ea typeface="BIZ UDゴシック" panose="020B0400000000000000" pitchFamily="49" charset="-128"/>
                <a:cs typeface="Meiryo" charset="-128"/>
              </a:rPr>
              <a:t>写真アプリが表示されるので、事前に撮影した写真を選択します。</a:t>
            </a:r>
            <a:endParaRPr lang="en-US" altLang="ja-JP" b="1" dirty="0">
              <a:latin typeface="BIZ UDゴシック" panose="020B0400000000000000" pitchFamily="49" charset="-128"/>
              <a:ea typeface="BIZ UDゴシック" panose="020B0400000000000000" pitchFamily="49" charset="-128"/>
              <a:cs typeface="Meiryo" charset="-128"/>
            </a:endParaRPr>
          </a:p>
          <a:p>
            <a:pPr marL="228600" indent="-457200" algn="just">
              <a:spcBef>
                <a:spcPts val="300"/>
              </a:spcBef>
            </a:pPr>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b="1" dirty="0">
                <a:latin typeface="BIZ UDゴシック" panose="020B0400000000000000" pitchFamily="49" charset="-128"/>
                <a:ea typeface="BIZ UDゴシック" panose="020B0400000000000000" pitchFamily="49" charset="-128"/>
                <a:cs typeface="Meiryo" charset="-128"/>
              </a:rPr>
              <a:t>写真選択を終えると元のページに戻るので、タッチやスワイプで「確認」を選び、ダブルタップします。</a:t>
            </a:r>
            <a:endParaRPr lang="en-US" altLang="ja-JP" b="1" dirty="0">
              <a:latin typeface="BIZ UDゴシック" panose="020B0400000000000000" pitchFamily="49" charset="-128"/>
              <a:ea typeface="BIZ UDゴシック" panose="020B0400000000000000" pitchFamily="49" charset="-128"/>
              <a:cs typeface="Meiryo" charset="-128"/>
            </a:endParaRPr>
          </a:p>
          <a:p>
            <a:pPr marL="228600" indent="-457200" algn="just">
              <a:spcBef>
                <a:spcPts val="300"/>
              </a:spcBef>
            </a:pPr>
            <a:r>
              <a:rPr lang="ja-JP" altLang="en-US" b="1" dirty="0">
                <a:solidFill>
                  <a:srgbClr val="009650"/>
                </a:solidFill>
                <a:latin typeface="BIZ UDゴシック" panose="020B0400000000000000" pitchFamily="49" charset="-128"/>
                <a:ea typeface="BIZ UDゴシック" panose="020B0400000000000000" pitchFamily="49" charset="-128"/>
                <a:cs typeface="Calibri"/>
              </a:rPr>
              <a:t>❺</a:t>
            </a:r>
            <a:r>
              <a:rPr lang="ja-JP" altLang="en-US" b="1" dirty="0">
                <a:latin typeface="BIZ UDゴシック" panose="020B0400000000000000" pitchFamily="49" charset="-128"/>
                <a:ea typeface="BIZ UDゴシック" panose="020B0400000000000000" pitchFamily="49" charset="-128"/>
                <a:cs typeface="Meiryo" charset="-128"/>
              </a:rPr>
              <a:t>顔写真登録確認画面が表示されるので、マイナンバー用の写真規格を満たしているか３つの項目にチェックを入れます。</a:t>
            </a:r>
          </a:p>
          <a:p>
            <a:pPr marL="228600" indent="-457200" algn="just">
              <a:spcBef>
                <a:spcPts val="300"/>
              </a:spcBef>
            </a:pPr>
            <a:r>
              <a:rPr lang="ja-JP" altLang="en-US" b="1" dirty="0">
                <a:solidFill>
                  <a:srgbClr val="009650"/>
                </a:solidFill>
                <a:latin typeface="BIZ UDゴシック" panose="020B0400000000000000" pitchFamily="49" charset="-128"/>
                <a:ea typeface="BIZ UDゴシック" panose="020B0400000000000000" pitchFamily="49" charset="-128"/>
                <a:cs typeface="Calibri"/>
              </a:rPr>
              <a:t>❻</a:t>
            </a:r>
            <a:r>
              <a:rPr lang="ja-JP" altLang="en-US" b="1" dirty="0">
                <a:latin typeface="BIZ UDゴシック" panose="020B0400000000000000" pitchFamily="49" charset="-128"/>
                <a:ea typeface="BIZ UDゴシック" panose="020B0400000000000000" pitchFamily="49" charset="-128"/>
                <a:cs typeface="Calibri"/>
              </a:rPr>
              <a:t>タッチやスワイプで「登録」まで進み、ダブルタップして次の申請情報登録ページに進みます。</a:t>
            </a:r>
          </a:p>
        </p:txBody>
      </p:sp>
      <p:sp>
        <p:nvSpPr>
          <p:cNvPr id="3" name="テキスト ボックス 2">
            <a:extLst>
              <a:ext uri="{FF2B5EF4-FFF2-40B4-BE49-F238E27FC236}">
                <a16:creationId xmlns:a16="http://schemas.microsoft.com/office/drawing/2014/main" id="{238C962F-D117-462B-933F-42F73148292B}"/>
              </a:ext>
            </a:extLst>
          </p:cNvPr>
          <p:cNvSpPr txBox="1"/>
          <p:nvPr/>
        </p:nvSpPr>
        <p:spPr>
          <a:xfrm>
            <a:off x="510856" y="5373216"/>
            <a:ext cx="6434876" cy="861774"/>
          </a:xfrm>
          <a:prstGeom prst="rect">
            <a:avLst/>
          </a:prstGeom>
          <a:solidFill>
            <a:srgbClr val="FFFFCC"/>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ja-JP" dirty="0">
                <a:latin typeface="BIZ UDゴシック" panose="020B0400000000000000" pitchFamily="49" charset="-128"/>
                <a:ea typeface="BIZ UDゴシック" panose="020B0400000000000000" pitchFamily="49" charset="-128"/>
              </a:rPr>
              <a:t>​</a:t>
            </a:r>
            <a:r>
              <a:rPr lang="ja-JP" sz="1600" b="1" dirty="0">
                <a:latin typeface="BIZ UDゴシック" panose="020B0400000000000000" pitchFamily="49" charset="-128"/>
                <a:ea typeface="BIZ UDゴシック" panose="020B0400000000000000" pitchFamily="49" charset="-128"/>
              </a:rPr>
              <a:t>※この</a:t>
            </a:r>
            <a:r>
              <a:rPr lang="ja-JP" altLang="en-US" sz="1600" b="1" dirty="0">
                <a:latin typeface="BIZ UDゴシック" panose="020B0400000000000000" pitchFamily="49" charset="-128"/>
                <a:ea typeface="BIZ UDゴシック" panose="020B0400000000000000" pitchFamily="49" charset="-128"/>
              </a:rPr>
              <a:t>ホーム</a:t>
            </a:r>
            <a:r>
              <a:rPr lang="ja-JP" sz="1600" b="1" dirty="0">
                <a:latin typeface="BIZ UDゴシック" panose="020B0400000000000000" pitchFamily="49" charset="-128"/>
                <a:ea typeface="BIZ UDゴシック" panose="020B0400000000000000" pitchFamily="49" charset="-128"/>
              </a:rPr>
              <a:t>ページでは、VoiceOverを使用していると利用確認のチェックボックスにチェックを入れることが出来ない仕様となっています。VoiceOverを使用している方はサポートが必要です。</a:t>
            </a:r>
            <a:r>
              <a:rPr lang="ja-JP" sz="1600" dirty="0">
                <a:latin typeface="BIZ UDゴシック" panose="020B0400000000000000" pitchFamily="49" charset="-128"/>
                <a:ea typeface="BIZ UDゴシック" panose="020B0400000000000000" pitchFamily="49" charset="-128"/>
              </a:rPr>
              <a:t>​</a:t>
            </a:r>
            <a:endParaRPr lang="ja-JP" sz="1600" dirty="0">
              <a:latin typeface="BIZ UDゴシック" panose="020B0400000000000000" pitchFamily="49" charset="-128"/>
              <a:ea typeface="BIZ UDゴシック" panose="020B0400000000000000" pitchFamily="49" charset="-128"/>
              <a:cs typeface="Calibri"/>
            </a:endParaRPr>
          </a:p>
        </p:txBody>
      </p:sp>
    </p:spTree>
    <p:extLst>
      <p:ext uri="{BB962C8B-B14F-4D97-AF65-F5344CB8AC3E}">
        <p14:creationId xmlns:p14="http://schemas.microsoft.com/office/powerpoint/2010/main" val="3198870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40000"/>
            <a:ext cx="4698722"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申請情報の登録のしかた</a:t>
            </a:r>
          </a:p>
        </p:txBody>
      </p:sp>
      <p:sp>
        <p:nvSpPr>
          <p:cNvPr id="3" name="サブタイトル 2"/>
          <p:cNvSpPr>
            <a:spLocks noGrp="1"/>
          </p:cNvSpPr>
          <p:nvPr>
            <p:ph type="subTitle" idx="4294967295"/>
          </p:nvPr>
        </p:nvSpPr>
        <p:spPr>
          <a:xfrm>
            <a:off x="348185" y="1426282"/>
            <a:ext cx="8374205" cy="414458"/>
          </a:xfrm>
        </p:spPr>
        <p:txBody>
          <a:bodyPr>
            <a:noAutofit/>
          </a:bodyPr>
          <a:lstStyle/>
          <a:p>
            <a:r>
              <a:rPr lang="ja-JP" altLang="en-US" sz="2400" dirty="0">
                <a:latin typeface="BIZ UDゴシック" panose="020B0400000000000000" pitchFamily="49" charset="-128"/>
                <a:ea typeface="BIZ UDゴシック" panose="020B0400000000000000" pitchFamily="49" charset="-128"/>
              </a:rPr>
              <a:t>「申請情報登録</a:t>
            </a:r>
            <a:r>
              <a:rPr lang="ja-JP" altLang="en-US" sz="2400" spc="-1000" dirty="0">
                <a:latin typeface="BIZ UDゴシック" panose="020B0400000000000000" pitchFamily="49" charset="-128"/>
                <a:ea typeface="BIZ UDゴシック" panose="020B0400000000000000" pitchFamily="49" charset="-128"/>
              </a:rPr>
              <a:t>」</a:t>
            </a:r>
            <a:r>
              <a:rPr lang="ja-JP" altLang="en-US" sz="2400" dirty="0">
                <a:latin typeface="BIZ UDゴシック" panose="020B0400000000000000" pitchFamily="49" charset="-128"/>
                <a:ea typeface="BIZ UDゴシック" panose="020B0400000000000000" pitchFamily="49" charset="-128"/>
              </a:rPr>
              <a:t>のページで</a:t>
            </a:r>
            <a:r>
              <a:rPr lang="ja-JP" altLang="en-US" sz="2400" spc="-1000" dirty="0">
                <a:latin typeface="BIZ UDゴシック" panose="020B0400000000000000" pitchFamily="49" charset="-128"/>
                <a:ea typeface="BIZ UDゴシック" panose="020B0400000000000000" pitchFamily="49" charset="-128"/>
              </a:rPr>
              <a:t>、</a:t>
            </a:r>
            <a:r>
              <a:rPr lang="ja-JP" altLang="en-US" sz="2400" dirty="0">
                <a:latin typeface="BIZ UDゴシック" panose="020B0400000000000000" pitchFamily="49" charset="-128"/>
                <a:ea typeface="BIZ UDゴシック" panose="020B0400000000000000" pitchFamily="49" charset="-128"/>
              </a:rPr>
              <a:t>必要事項を入力します。</a:t>
            </a:r>
          </a:p>
        </p:txBody>
      </p:sp>
      <p:sp>
        <p:nvSpPr>
          <p:cNvPr id="8" name="Title Placeholder 1"/>
          <p:cNvSpPr txBox="1">
            <a:spLocks/>
          </p:cNvSpPr>
          <p:nvPr/>
        </p:nvSpPr>
        <p:spPr>
          <a:xfrm>
            <a:off x="540000" y="490435"/>
            <a:ext cx="1080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3-E</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34" name="テキスト ボックス 33"/>
          <p:cNvSpPr txBox="1"/>
          <p:nvPr/>
        </p:nvSpPr>
        <p:spPr>
          <a:xfrm>
            <a:off x="611559" y="1869156"/>
            <a:ext cx="4789752" cy="4462760"/>
          </a:xfrm>
          <a:prstGeom prst="rect">
            <a:avLst/>
          </a:prstGeom>
          <a:noFill/>
        </p:spPr>
        <p:txBody>
          <a:bodyPr wrap="square" lIns="91440" tIns="45720" rIns="91440" bIns="45720" rtlCol="0" anchor="t">
            <a:spAutoFit/>
          </a:bodyPr>
          <a:lstStyle/>
          <a:p>
            <a:pPr marL="228600" indent="-457200"/>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2000" b="1" dirty="0">
                <a:latin typeface="BIZ UDゴシック" panose="020B0400000000000000" pitchFamily="49" charset="-128"/>
                <a:ea typeface="BIZ UDゴシック" panose="020B0400000000000000" pitchFamily="49" charset="-128"/>
                <a:cs typeface="Meiryo" charset="-128"/>
              </a:rPr>
              <a:t>左右スワイプで移動し、生年月日を年、月、日とそれぞれ分かれたプルダウンボックスから選択します。各場所でダブルタップして、左右スワイプで選択します。</a:t>
            </a:r>
            <a:endParaRPr lang="ja-JP" sz="2000" dirty="0">
              <a:latin typeface="BIZ UDゴシック" panose="020B0400000000000000" pitchFamily="49" charset="-128"/>
              <a:ea typeface="BIZ UDゴシック" panose="020B0400000000000000" pitchFamily="49" charset="-128"/>
              <a:cs typeface="Calibri"/>
            </a:endParaRPr>
          </a:p>
          <a:p>
            <a:pPr marL="228600" indent="-457200">
              <a:spcBef>
                <a:spcPts val="1200"/>
              </a:spcBef>
            </a:pPr>
            <a:r>
              <a:rPr lang="ja-JP" sz="20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sz="2000" b="1" dirty="0">
                <a:latin typeface="BIZ UDゴシック" panose="020B0400000000000000" pitchFamily="49" charset="-128"/>
                <a:ea typeface="BIZ UDゴシック" panose="020B0400000000000000" pitchFamily="49" charset="-128"/>
                <a:cs typeface="Meiryo" charset="-128"/>
              </a:rPr>
              <a:t>電子証明書の発行や点字表記の希望(名前のみ)の有無を確認します。</a:t>
            </a:r>
            <a:endParaRPr lang="en-US" altLang="ja-JP" sz="2000" b="1" dirty="0">
              <a:latin typeface="BIZ UDゴシック" panose="020B0400000000000000" pitchFamily="49" charset="-128"/>
              <a:ea typeface="BIZ UDゴシック" panose="020B0400000000000000" pitchFamily="49" charset="-128"/>
              <a:cs typeface="Meiryo" charset="-128"/>
            </a:endParaRPr>
          </a:p>
          <a:p>
            <a:pPr marL="228600" indent="-457200"/>
            <a:r>
              <a:rPr lang="ja-JP" altLang="en-US" sz="20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各項目でダブルタップして開き、必要に応じてチェックを入れます。</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228600" indent="-457200">
              <a:spcBef>
                <a:spcPts val="1200"/>
              </a:spcBef>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2000" b="1" dirty="0">
                <a:latin typeface="BIZ UDゴシック" panose="020B0400000000000000" pitchFamily="49" charset="-128"/>
                <a:ea typeface="BIZ UDゴシック" panose="020B0400000000000000" pitchFamily="49" charset="-128"/>
                <a:cs typeface="Meiryo" charset="-128"/>
              </a:rPr>
              <a:t>「上</a:t>
            </a:r>
            <a:r>
              <a:rPr lang="ja-JP" sz="2000" b="1" dirty="0">
                <a:latin typeface="BIZ UDゴシック" panose="020B0400000000000000" pitchFamily="49" charset="-128"/>
                <a:ea typeface="BIZ UDゴシック" panose="020B0400000000000000" pitchFamily="49" charset="-128"/>
                <a:cs typeface="Meiryo" charset="-128"/>
              </a:rPr>
              <a:t>記内容に</a:t>
            </a:r>
            <a:r>
              <a:rPr lang="ja-JP" altLang="en-US" sz="2000" b="1" dirty="0">
                <a:latin typeface="BIZ UDゴシック" panose="020B0400000000000000" pitchFamily="49" charset="-128"/>
                <a:ea typeface="BIZ UDゴシック" panose="020B0400000000000000" pitchFamily="49" charset="-128"/>
                <a:cs typeface="Meiryo" charset="-128"/>
              </a:rPr>
              <a:t>、</a:t>
            </a:r>
            <a:r>
              <a:rPr lang="ja-JP" sz="2000" b="1" dirty="0">
                <a:latin typeface="BIZ UDゴシック" panose="020B0400000000000000" pitchFamily="49" charset="-128"/>
                <a:ea typeface="BIZ UDゴシック" panose="020B0400000000000000" pitchFamily="49" charset="-128"/>
                <a:cs typeface="Meiryo" charset="-128"/>
              </a:rPr>
              <a:t>間違いはありません</a:t>
            </a:r>
            <a:r>
              <a:rPr lang="ja-JP" altLang="en-US" sz="2000" b="1" dirty="0">
                <a:latin typeface="BIZ UDゴシック" panose="020B0400000000000000" pitchFamily="49" charset="-128"/>
                <a:ea typeface="BIZ UDゴシック" panose="020B0400000000000000" pitchFamily="49" charset="-128"/>
                <a:cs typeface="Meiryo" charset="-128"/>
              </a:rPr>
              <a:t>」</a:t>
            </a:r>
            <a:r>
              <a:rPr lang="ja-JP" sz="2000" b="1" dirty="0">
                <a:latin typeface="BIZ UDゴシック" panose="020B0400000000000000" pitchFamily="49" charset="-128"/>
                <a:ea typeface="BIZ UDゴシック" panose="020B0400000000000000" pitchFamily="49" charset="-128"/>
                <a:cs typeface="Meiryo" charset="-128"/>
              </a:rPr>
              <a:t>にチェックを入れ</a:t>
            </a:r>
            <a:r>
              <a:rPr lang="ja-JP" altLang="en-US" sz="2000" b="1" dirty="0">
                <a:latin typeface="BIZ UDゴシック" panose="020B0400000000000000" pitchFamily="49" charset="-128"/>
                <a:ea typeface="BIZ UDゴシック" panose="020B0400000000000000" pitchFamily="49" charset="-128"/>
                <a:cs typeface="Meiryo" charset="-128"/>
              </a:rPr>
              <a:t>ます。</a:t>
            </a:r>
            <a:endParaRPr lang="ja-JP" altLang="en-US" sz="2000" b="1" dirty="0">
              <a:solidFill>
                <a:srgbClr val="000000"/>
              </a:solidFill>
              <a:latin typeface="BIZ UDゴシック" panose="020B0400000000000000" pitchFamily="49" charset="-128"/>
              <a:ea typeface="BIZ UDゴシック" panose="020B0400000000000000" pitchFamily="49" charset="-128"/>
              <a:cs typeface="Meiryo" charset="-128"/>
            </a:endParaRPr>
          </a:p>
          <a:p>
            <a:pPr marL="228600" indent="-457200">
              <a:spcBef>
                <a:spcPts val="1200"/>
              </a:spcBef>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sz="2000" b="1" dirty="0">
                <a:latin typeface="BIZ UDゴシック" panose="020B0400000000000000" pitchFamily="49" charset="-128"/>
                <a:ea typeface="BIZ UDゴシック" panose="020B0400000000000000" pitchFamily="49" charset="-128"/>
                <a:cs typeface="Meiryo" charset="-128"/>
              </a:rPr>
              <a:t>タップやスワイプで</a:t>
            </a:r>
            <a:r>
              <a:rPr lang="ja-JP" altLang="en-US" sz="2000" b="1" dirty="0">
                <a:latin typeface="BIZ UDゴシック" panose="020B0400000000000000" pitchFamily="49" charset="-128"/>
                <a:ea typeface="BIZ UDゴシック" panose="020B0400000000000000" pitchFamily="49" charset="-128"/>
                <a:cs typeface="Meiryo" charset="-128"/>
              </a:rPr>
              <a:t>「</a:t>
            </a:r>
            <a:r>
              <a:rPr lang="ja-JP" sz="2000" b="1" dirty="0">
                <a:latin typeface="BIZ UDゴシック" panose="020B0400000000000000" pitchFamily="49" charset="-128"/>
                <a:ea typeface="BIZ UDゴシック" panose="020B0400000000000000" pitchFamily="49" charset="-128"/>
                <a:cs typeface="Meiryo" charset="-128"/>
              </a:rPr>
              <a:t>確認</a:t>
            </a:r>
            <a:r>
              <a:rPr lang="ja-JP" altLang="en-US" sz="2000" b="1" dirty="0">
                <a:latin typeface="BIZ UDゴシック" panose="020B0400000000000000" pitchFamily="49" charset="-128"/>
                <a:ea typeface="BIZ UDゴシック" panose="020B0400000000000000" pitchFamily="49" charset="-128"/>
                <a:cs typeface="Meiryo" charset="-128"/>
              </a:rPr>
              <a:t>」</a:t>
            </a:r>
            <a:r>
              <a:rPr lang="ja-JP" sz="2000" b="1" dirty="0">
                <a:latin typeface="BIZ UDゴシック" panose="020B0400000000000000" pitchFamily="49" charset="-128"/>
                <a:ea typeface="BIZ UDゴシック" panose="020B0400000000000000" pitchFamily="49" charset="-128"/>
                <a:cs typeface="Meiryo" charset="-128"/>
              </a:rPr>
              <a:t>まで進み</a:t>
            </a:r>
            <a:r>
              <a:rPr lang="ja-JP" altLang="en-US" sz="2000" b="1" dirty="0">
                <a:latin typeface="BIZ UDゴシック" panose="020B0400000000000000" pitchFamily="49" charset="-128"/>
                <a:ea typeface="BIZ UDゴシック" panose="020B0400000000000000" pitchFamily="49" charset="-128"/>
                <a:cs typeface="Meiryo" charset="-128"/>
              </a:rPr>
              <a:t>、</a:t>
            </a:r>
            <a:r>
              <a:rPr lang="ja-JP" sz="2000" b="1" dirty="0">
                <a:latin typeface="BIZ UDゴシック" panose="020B0400000000000000" pitchFamily="49" charset="-128"/>
                <a:ea typeface="BIZ UDゴシック" panose="020B0400000000000000" pitchFamily="49" charset="-128"/>
                <a:cs typeface="Meiryo" charset="-128"/>
              </a:rPr>
              <a:t>ダブルタップし</a:t>
            </a:r>
            <a:r>
              <a:rPr lang="ja-JP" altLang="en-US" sz="2000" b="1" dirty="0">
                <a:latin typeface="BIZ UDゴシック" panose="020B0400000000000000" pitchFamily="49" charset="-128"/>
                <a:ea typeface="BIZ UDゴシック" panose="020B0400000000000000" pitchFamily="49" charset="-128"/>
                <a:cs typeface="Meiryo" charset="-128"/>
              </a:rPr>
              <a:t>ます</a:t>
            </a:r>
            <a:r>
              <a:rPr lang="ja-JP" sz="2000" b="1" dirty="0">
                <a:latin typeface="BIZ UDゴシック" panose="020B0400000000000000" pitchFamily="49" charset="-128"/>
                <a:ea typeface="BIZ UDゴシック" panose="020B0400000000000000" pitchFamily="49" charset="-128"/>
                <a:cs typeface="Meiryo" charset="-128"/>
              </a:rPr>
              <a:t>。</a:t>
            </a:r>
            <a:endParaRPr lang="ja-JP" sz="2000" b="1" dirty="0">
              <a:solidFill>
                <a:srgbClr val="000000"/>
              </a:solidFill>
              <a:latin typeface="BIZ UDゴシック" panose="020B0400000000000000" pitchFamily="49" charset="-128"/>
              <a:ea typeface="BIZ UDゴシック" panose="020B0400000000000000" pitchFamily="49" charset="-128"/>
              <a:cs typeface="Meiryo" charset="-128"/>
            </a:endParaRPr>
          </a:p>
        </p:txBody>
      </p:sp>
      <p:grpSp>
        <p:nvGrpSpPr>
          <p:cNvPr id="14" name="グループ化 13">
            <a:extLst>
              <a:ext uri="{FF2B5EF4-FFF2-40B4-BE49-F238E27FC236}">
                <a16:creationId xmlns:a16="http://schemas.microsoft.com/office/drawing/2014/main" id="{37101FDA-862D-4238-BA23-E945F7B58F2B}"/>
              </a:ext>
            </a:extLst>
          </p:cNvPr>
          <p:cNvGrpSpPr/>
          <p:nvPr/>
        </p:nvGrpSpPr>
        <p:grpSpPr>
          <a:xfrm>
            <a:off x="5868144" y="2167137"/>
            <a:ext cx="2520280" cy="3816424"/>
            <a:chOff x="5205829" y="2649108"/>
            <a:chExt cx="2309328" cy="3457408"/>
          </a:xfrm>
        </p:grpSpPr>
        <p:sp>
          <p:nvSpPr>
            <p:cNvPr id="7" name="object 3"/>
            <p:cNvSpPr/>
            <p:nvPr/>
          </p:nvSpPr>
          <p:spPr>
            <a:xfrm>
              <a:off x="5205829" y="2649108"/>
              <a:ext cx="1799844" cy="3253886"/>
            </a:xfrm>
            <a:prstGeom prst="rect">
              <a:avLst/>
            </a:prstGeom>
            <a:blipFill>
              <a:blip r:embed="rId3" cstate="print"/>
              <a:stretch>
                <a:fillRect/>
              </a:stretch>
            </a:blipFill>
            <a:ln>
              <a:solidFill>
                <a:schemeClr val="tx1"/>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10" name="object 5"/>
            <p:cNvSpPr/>
            <p:nvPr/>
          </p:nvSpPr>
          <p:spPr>
            <a:xfrm>
              <a:off x="5477451" y="3389056"/>
              <a:ext cx="1799844" cy="2594168"/>
            </a:xfrm>
            <a:prstGeom prst="rect">
              <a:avLst/>
            </a:prstGeom>
            <a:blipFill>
              <a:blip r:embed="rId4" cstate="print"/>
              <a:stretch>
                <a:fillRect/>
              </a:stretch>
            </a:blipFill>
            <a:ln>
              <a:solidFill>
                <a:schemeClr val="tx1"/>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35" name="正方形/長方形 34">
              <a:extLst>
                <a:ext uri="{FF2B5EF4-FFF2-40B4-BE49-F238E27FC236}">
                  <a16:creationId xmlns:a16="http://schemas.microsoft.com/office/drawing/2014/main" id="{AB259CD2-6F79-402F-BA0B-4561B205E5E0}"/>
                </a:ext>
              </a:extLst>
            </p:cNvPr>
            <p:cNvSpPr/>
            <p:nvPr/>
          </p:nvSpPr>
          <p:spPr>
            <a:xfrm flipH="1">
              <a:off x="7208819" y="3703028"/>
              <a:ext cx="269999" cy="434306"/>
            </a:xfrm>
            <a:prstGeom prst="rect">
              <a:avLst/>
            </a:prstGeom>
          </p:spPr>
          <p:txBody>
            <a:bodyPr wrap="squar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5" name="正方形/長方形 44">
              <a:extLst>
                <a:ext uri="{FF2B5EF4-FFF2-40B4-BE49-F238E27FC236}">
                  <a16:creationId xmlns:a16="http://schemas.microsoft.com/office/drawing/2014/main" id="{11D1F250-CF83-440E-B270-6ADC89C40987}"/>
                </a:ext>
              </a:extLst>
            </p:cNvPr>
            <p:cNvSpPr/>
            <p:nvPr/>
          </p:nvSpPr>
          <p:spPr>
            <a:xfrm>
              <a:off x="5209849" y="5175254"/>
              <a:ext cx="284960" cy="434306"/>
            </a:xfrm>
            <a:prstGeom prst="rect">
              <a:avLst/>
            </a:prstGeom>
          </p:spPr>
          <p:txBody>
            <a:bodyPr wrap="square">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8" name="正方形/長方形 47">
              <a:extLst>
                <a:ext uri="{FF2B5EF4-FFF2-40B4-BE49-F238E27FC236}">
                  <a16:creationId xmlns:a16="http://schemas.microsoft.com/office/drawing/2014/main" id="{1C167C12-9543-4752-BD16-15F6C2479DC5}"/>
                </a:ext>
              </a:extLst>
            </p:cNvPr>
            <p:cNvSpPr/>
            <p:nvPr/>
          </p:nvSpPr>
          <p:spPr>
            <a:xfrm>
              <a:off x="7244396" y="4580476"/>
              <a:ext cx="270761" cy="43430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49" name="正方形/長方形 48">
              <a:extLst>
                <a:ext uri="{FF2B5EF4-FFF2-40B4-BE49-F238E27FC236}">
                  <a16:creationId xmlns:a16="http://schemas.microsoft.com/office/drawing/2014/main" id="{67FEF9F2-9EF2-48E1-8219-061F129B254A}"/>
                </a:ext>
              </a:extLst>
            </p:cNvPr>
            <p:cNvSpPr/>
            <p:nvPr/>
          </p:nvSpPr>
          <p:spPr>
            <a:xfrm>
              <a:off x="5603111" y="5672210"/>
              <a:ext cx="506551" cy="434306"/>
            </a:xfrm>
            <a:prstGeom prst="rect">
              <a:avLst/>
            </a:prstGeom>
          </p:spPr>
          <p:txBody>
            <a:bodyPr wrap="none" lIns="91440" tIns="45720" rIns="91440" bIns="45720" anchor="t">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p>
          </p:txBody>
        </p:sp>
      </p:grpSp>
    </p:spTree>
    <p:extLst>
      <p:ext uri="{BB962C8B-B14F-4D97-AF65-F5344CB8AC3E}">
        <p14:creationId xmlns:p14="http://schemas.microsoft.com/office/powerpoint/2010/main" val="527294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40000"/>
            <a:ext cx="4698722"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申請情報の登録のしかた</a:t>
            </a:r>
          </a:p>
        </p:txBody>
      </p:sp>
      <p:sp>
        <p:nvSpPr>
          <p:cNvPr id="8" name="Title Placeholder 1"/>
          <p:cNvSpPr txBox="1">
            <a:spLocks/>
          </p:cNvSpPr>
          <p:nvPr/>
        </p:nvSpPr>
        <p:spPr>
          <a:xfrm>
            <a:off x="540000" y="490435"/>
            <a:ext cx="108000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3-E</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34" name="テキスト ボックス 33"/>
          <p:cNvSpPr txBox="1"/>
          <p:nvPr/>
        </p:nvSpPr>
        <p:spPr>
          <a:xfrm>
            <a:off x="664957" y="1706673"/>
            <a:ext cx="4789752" cy="2685351"/>
          </a:xfrm>
          <a:prstGeom prst="rect">
            <a:avLst/>
          </a:prstGeom>
          <a:noFill/>
        </p:spPr>
        <p:txBody>
          <a:bodyPr wrap="square" lIns="91440" tIns="45720" rIns="91440" bIns="45720" rtlCol="0" anchor="t">
            <a:spAutoFit/>
          </a:bodyPr>
          <a:lstStyle/>
          <a:p>
            <a:pPr marL="228600" indent="-457200">
              <a:spcBef>
                <a:spcPts val="300"/>
              </a:spcBef>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2000" b="1" dirty="0">
                <a:solidFill>
                  <a:srgbClr val="000000"/>
                </a:solidFill>
                <a:latin typeface="BIZ UDゴシック" panose="020B0400000000000000" pitchFamily="49" charset="-128"/>
                <a:ea typeface="BIZ UDゴシック" panose="020B0400000000000000" pitchFamily="49" charset="-128"/>
                <a:cs typeface="Meiryo" charset="-128"/>
              </a:rPr>
              <a:t>最後に登録内容</a:t>
            </a:r>
            <a:r>
              <a:rPr lang="ja-JP" altLang="en-US" sz="2000" b="1" dirty="0">
                <a:latin typeface="BIZ UDゴシック" panose="020B0400000000000000" pitchFamily="49" charset="-128"/>
                <a:ea typeface="BIZ UDゴシック" panose="020B0400000000000000" pitchFamily="49" charset="-128"/>
                <a:cs typeface="Meiryo" charset="-128"/>
              </a:rPr>
              <a:t>をよく確認し、タッチやスワイプで「登録」まで進んでダブルタップします。</a:t>
            </a:r>
            <a:endParaRPr lang="en-US" altLang="ja-JP" sz="2000" b="1" dirty="0">
              <a:latin typeface="BIZ UDゴシック" panose="020B0400000000000000" pitchFamily="49" charset="-128"/>
              <a:ea typeface="BIZ UDゴシック" panose="020B0400000000000000" pitchFamily="49" charset="-128"/>
              <a:cs typeface="Meiryo" charset="-128"/>
            </a:endParaRPr>
          </a:p>
          <a:p>
            <a:pPr marL="228600" indent="-457200">
              <a:spcBef>
                <a:spcPts val="300"/>
              </a:spcBef>
            </a:pPr>
            <a:endParaRPr lang="en-US" altLang="ja-JP" sz="2000" b="1" dirty="0">
              <a:latin typeface="BIZ UDゴシック" panose="020B0400000000000000" pitchFamily="49" charset="-128"/>
              <a:ea typeface="BIZ UDゴシック" panose="020B0400000000000000" pitchFamily="49" charset="-128"/>
              <a:cs typeface="Meiryo" charset="-128"/>
            </a:endParaRPr>
          </a:p>
          <a:p>
            <a:pPr marL="228600" indent="-457200">
              <a:spcBef>
                <a:spcPts val="300"/>
              </a:spcBef>
            </a:pP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❻</a:t>
            </a: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申請情報登録完了</a:t>
            </a:r>
            <a:r>
              <a:rPr lang="en-US" altLang="ja-JP" sz="2000" b="1" dirty="0">
                <a:latin typeface="BIZ UDゴシック" panose="020B0400000000000000" pitchFamily="49" charset="-128"/>
                <a:ea typeface="BIZ UDゴシック" panose="020B0400000000000000" pitchFamily="49" charset="-128"/>
                <a:cs typeface="Meiryo" charset="-128"/>
              </a:rPr>
              <a:t>｣</a:t>
            </a:r>
            <a:r>
              <a:rPr lang="ja-JP" altLang="en-US" sz="2000" b="1" dirty="0">
                <a:latin typeface="BIZ UDゴシック" panose="020B0400000000000000" pitchFamily="49" charset="-128"/>
                <a:ea typeface="BIZ UDゴシック" panose="020B0400000000000000" pitchFamily="49" charset="-128"/>
                <a:cs typeface="Meiryo" charset="-128"/>
              </a:rPr>
              <a:t>の画面が表示され、登録済みのメールアドレスに届きます。</a:t>
            </a:r>
            <a:endParaRPr lang="en-US" altLang="ja-JP" sz="2000" b="1" dirty="0">
              <a:latin typeface="BIZ UDゴシック" panose="020B0400000000000000" pitchFamily="49" charset="-128"/>
              <a:ea typeface="BIZ UDゴシック" panose="020B0400000000000000" pitchFamily="49" charset="-128"/>
              <a:cs typeface="Meiryo" charset="-128"/>
            </a:endParaRPr>
          </a:p>
          <a:p>
            <a:pPr marL="228600" indent="-457200">
              <a:spcBef>
                <a:spcPts val="600"/>
              </a:spcBef>
            </a:pPr>
            <a:r>
              <a:rPr lang="ja-JP" altLang="en-US" b="1" dirty="0">
                <a:latin typeface="BIZ UDゴシック" panose="020B0400000000000000" pitchFamily="49" charset="-128"/>
                <a:ea typeface="BIZ UDゴシック" panose="020B0400000000000000" pitchFamily="49" charset="-128"/>
                <a:cs typeface="Meiryo" charset="-128"/>
              </a:rPr>
              <a:t> </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メールの件名は、「</a:t>
            </a:r>
            <a:r>
              <a:rPr lang="en-US" altLang="ja-JP" b="1" dirty="0">
                <a:latin typeface="BIZ UDゴシック" panose="020B0400000000000000" pitchFamily="49" charset="-128"/>
                <a:ea typeface="BIZ UDゴシック" panose="020B0400000000000000" pitchFamily="49" charset="-128"/>
                <a:cs typeface="Meiryo" charset="-128"/>
              </a:rPr>
              <a:t>【</a:t>
            </a:r>
            <a:r>
              <a:rPr lang="ja-JP" altLang="en-US" b="1" dirty="0">
                <a:latin typeface="BIZ UDゴシック" panose="020B0400000000000000" pitchFamily="49" charset="-128"/>
                <a:ea typeface="BIZ UDゴシック" panose="020B0400000000000000" pitchFamily="49" charset="-128"/>
                <a:cs typeface="Meiryo" charset="-128"/>
              </a:rPr>
              <a:t>個人番号カード</a:t>
            </a:r>
            <a:r>
              <a:rPr lang="en-US" altLang="ja-JP" b="1" dirty="0">
                <a:latin typeface="BIZ UDゴシック" panose="020B0400000000000000" pitchFamily="49" charset="-128"/>
                <a:ea typeface="BIZ UDゴシック" panose="020B0400000000000000" pitchFamily="49" charset="-128"/>
                <a:cs typeface="Meiryo" charset="-128"/>
              </a:rPr>
              <a:t>】</a:t>
            </a:r>
          </a:p>
          <a:p>
            <a:pPr marL="228600" indent="-457200"/>
            <a:r>
              <a:rPr lang="ja-JP" altLang="en-US" b="1" dirty="0">
                <a:latin typeface="BIZ UDゴシック" panose="020B0400000000000000" pitchFamily="49" charset="-128"/>
                <a:ea typeface="BIZ UDゴシック" panose="020B0400000000000000" pitchFamily="49" charset="-128"/>
                <a:cs typeface="Meiryo" charset="-128"/>
              </a:rPr>
              <a:t>　 申請受付完了のお知らせ」です。</a:t>
            </a:r>
            <a:endParaRPr lang="en-US" altLang="ja-JP" b="1" dirty="0">
              <a:latin typeface="BIZ UDゴシック" panose="020B0400000000000000" pitchFamily="49" charset="-128"/>
              <a:ea typeface="BIZ UDゴシック" panose="020B0400000000000000" pitchFamily="49" charset="-128"/>
              <a:cs typeface="Meiryo" charset="-128"/>
            </a:endParaRPr>
          </a:p>
        </p:txBody>
      </p:sp>
      <p:sp>
        <p:nvSpPr>
          <p:cNvPr id="17" name="object 12"/>
          <p:cNvSpPr/>
          <p:nvPr/>
        </p:nvSpPr>
        <p:spPr>
          <a:xfrm>
            <a:off x="6084168" y="1704795"/>
            <a:ext cx="1804749" cy="2804326"/>
          </a:xfrm>
          <a:prstGeom prst="rect">
            <a:avLst/>
          </a:prstGeom>
          <a:blipFill>
            <a:blip r:embed="rId3" cstate="print"/>
            <a:stretch>
              <a:fillRect/>
            </a:stretch>
          </a:blipFill>
          <a:ln>
            <a:solidFill>
              <a:schemeClr val="tx1"/>
            </a:solidFill>
          </a:ln>
        </p:spPr>
        <p:txBody>
          <a:bodyPr wrap="square" lIns="0" tIns="0" rIns="0" bIns="0" rtlCol="0"/>
          <a:lstStyle/>
          <a:p>
            <a:endParaRPr dirty="0">
              <a:latin typeface="BIZ UDゴシック" panose="020B0400000000000000" pitchFamily="49" charset="-128"/>
              <a:ea typeface="BIZ UDゴシック" panose="020B0400000000000000" pitchFamily="49" charset="-128"/>
            </a:endParaRPr>
          </a:p>
        </p:txBody>
      </p:sp>
      <p:sp>
        <p:nvSpPr>
          <p:cNvPr id="19" name="正方形/長方形 18">
            <a:extLst>
              <a:ext uri="{FF2B5EF4-FFF2-40B4-BE49-F238E27FC236}">
                <a16:creationId xmlns:a16="http://schemas.microsoft.com/office/drawing/2014/main" id="{9521F90F-1A79-43F5-A1BF-8568C126049F}"/>
              </a:ext>
            </a:extLst>
          </p:cNvPr>
          <p:cNvSpPr/>
          <p:nvPr/>
        </p:nvSpPr>
        <p:spPr>
          <a:xfrm>
            <a:off x="7812360" y="3450327"/>
            <a:ext cx="441147" cy="400110"/>
          </a:xfrm>
          <a:prstGeom prst="rect">
            <a:avLst/>
          </a:prstGeom>
        </p:spPr>
        <p:txBody>
          <a:bodyPr wrap="none" lIns="91440" tIns="45720" rIns="91440" bIns="45720" anchor="t">
            <a:spAutoFit/>
          </a:bodyPr>
          <a:lstStyle/>
          <a:p>
            <a:pPr algn="ctr"/>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❺</a:t>
            </a:r>
          </a:p>
        </p:txBody>
      </p:sp>
      <p:sp>
        <p:nvSpPr>
          <p:cNvPr id="20" name="テキスト ボックス 19">
            <a:extLst>
              <a:ext uri="{FF2B5EF4-FFF2-40B4-BE49-F238E27FC236}">
                <a16:creationId xmlns:a16="http://schemas.microsoft.com/office/drawing/2014/main" id="{02D90CF0-EF48-4776-93C3-948E3165390F}"/>
              </a:ext>
            </a:extLst>
          </p:cNvPr>
          <p:cNvSpPr txBox="1"/>
          <p:nvPr/>
        </p:nvSpPr>
        <p:spPr>
          <a:xfrm>
            <a:off x="539776" y="4883927"/>
            <a:ext cx="8064448" cy="1246495"/>
          </a:xfrm>
          <a:prstGeom prst="rect">
            <a:avLst/>
          </a:prstGeom>
          <a:solidFill>
            <a:srgbClr val="FFFFCC"/>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ltLang="ja-JP" sz="1500" b="1" dirty="0">
                <a:latin typeface="BIZ UDゴシック" panose="020B0400000000000000" pitchFamily="49" charset="-128"/>
                <a:ea typeface="BIZ UDゴシック" panose="020B0400000000000000" pitchFamily="49" charset="-128"/>
              </a:rPr>
              <a:t>※</a:t>
            </a:r>
            <a:r>
              <a:rPr lang="ja-JP" sz="1500" b="1" dirty="0">
                <a:latin typeface="BIZ UDゴシック" panose="020B0400000000000000" pitchFamily="49" charset="-128"/>
                <a:ea typeface="BIZ UDゴシック" panose="020B0400000000000000" pitchFamily="49" charset="-128"/>
              </a:rPr>
              <a:t>電子証明書とは、e-Tax</a:t>
            </a:r>
            <a:r>
              <a:rPr lang="ja-JP" altLang="en-US" sz="1500" b="1" dirty="0">
                <a:latin typeface="BIZ UDゴシック" panose="020B0400000000000000" pitchFamily="49" charset="-128"/>
                <a:ea typeface="BIZ UDゴシック" panose="020B0400000000000000" pitchFamily="49" charset="-128"/>
              </a:rPr>
              <a:t>（イータックス）</a:t>
            </a:r>
            <a:r>
              <a:rPr lang="ja-JP" sz="1500" b="1" dirty="0">
                <a:latin typeface="BIZ UDゴシック" panose="020B0400000000000000" pitchFamily="49" charset="-128"/>
                <a:ea typeface="BIZ UDゴシック" panose="020B0400000000000000" pitchFamily="49" charset="-128"/>
              </a:rPr>
              <a:t>の利用や住民票のコンビニ交付サービスなどを</a:t>
            </a:r>
            <a:endParaRPr lang="en-US" altLang="ja-JP" sz="1500" b="1" dirty="0">
              <a:latin typeface="BIZ UDゴシック" panose="020B0400000000000000" pitchFamily="49" charset="-128"/>
              <a:ea typeface="BIZ UDゴシック" panose="020B0400000000000000" pitchFamily="49" charset="-128"/>
            </a:endParaRPr>
          </a:p>
          <a:p>
            <a:pPr algn="just"/>
            <a:r>
              <a:rPr lang="ja-JP" sz="1500" b="1" dirty="0">
                <a:latin typeface="BIZ UDゴシック" panose="020B0400000000000000" pitchFamily="49" charset="-128"/>
                <a:ea typeface="BIZ UDゴシック" panose="020B0400000000000000" pitchFamily="49" charset="-128"/>
              </a:rPr>
              <a:t>利用するときに必要となります。</a:t>
            </a:r>
            <a:r>
              <a:rPr lang="ja-JP" altLang="en-US" sz="1500" b="1" dirty="0">
                <a:latin typeface="BIZ UDゴシック" panose="020B0400000000000000" pitchFamily="49" charset="-128"/>
                <a:ea typeface="BIZ UDゴシック" panose="020B0400000000000000" pitchFamily="49" charset="-128"/>
              </a:rPr>
              <a:t>電子証明書を</a:t>
            </a:r>
            <a:r>
              <a:rPr lang="ja-JP" sz="1500" b="1" dirty="0">
                <a:latin typeface="BIZ UDゴシック" panose="020B0400000000000000" pitchFamily="49" charset="-128"/>
                <a:ea typeface="BIZ UDゴシック" panose="020B0400000000000000" pitchFamily="49" charset="-128"/>
              </a:rPr>
              <a:t>希望しない場合のみ操作が必要です。</a:t>
            </a:r>
            <a:endParaRPr lang="en-US" altLang="ja-JP" sz="1500" b="1" dirty="0">
              <a:latin typeface="BIZ UDゴシック" panose="020B0400000000000000" pitchFamily="49" charset="-128"/>
              <a:ea typeface="BIZ UDゴシック" panose="020B0400000000000000" pitchFamily="49" charset="-128"/>
            </a:endParaRPr>
          </a:p>
          <a:p>
            <a:pPr algn="just"/>
            <a:endParaRPr lang="ja-JP" sz="1500" b="1" dirty="0">
              <a:latin typeface="BIZ UDゴシック" panose="020B0400000000000000" pitchFamily="49" charset="-128"/>
              <a:ea typeface="BIZ UDゴシック" panose="020B0400000000000000" pitchFamily="49" charset="-128"/>
            </a:endParaRPr>
          </a:p>
          <a:p>
            <a:pPr algn="just"/>
            <a:r>
              <a:rPr lang="en-US" altLang="ja-JP" sz="1500" b="1" dirty="0">
                <a:latin typeface="BIZ UDゴシック" panose="020B0400000000000000" pitchFamily="49" charset="-128"/>
                <a:ea typeface="BIZ UDゴシック" panose="020B0400000000000000" pitchFamily="49" charset="-128"/>
                <a:cs typeface="Calibri" panose="020F0502020204030204"/>
              </a:rPr>
              <a:t>※</a:t>
            </a:r>
            <a:r>
              <a:rPr lang="ja-JP" altLang="en-US" sz="1500" b="1" dirty="0">
                <a:latin typeface="BIZ UDゴシック" panose="020B0400000000000000" pitchFamily="49" charset="-128"/>
                <a:ea typeface="BIZ UDゴシック" panose="020B0400000000000000" pitchFamily="49" charset="-128"/>
                <a:cs typeface="Calibri" panose="020F0502020204030204"/>
              </a:rPr>
              <a:t>このホームページは</a:t>
            </a:r>
            <a:r>
              <a:rPr lang="ja-JP" sz="1500" b="1" dirty="0">
                <a:latin typeface="BIZ UDゴシック" panose="020B0400000000000000" pitchFamily="49" charset="-128"/>
                <a:ea typeface="BIZ UDゴシック" panose="020B0400000000000000" pitchFamily="49" charset="-128"/>
                <a:cs typeface="Calibri" panose="020F0502020204030204"/>
              </a:rPr>
              <a:t>VoiceOverを使用していると、チェックボックスにチェックを入れる</a:t>
            </a:r>
            <a:endParaRPr lang="en-US" altLang="ja-JP" sz="1500" b="1" dirty="0">
              <a:latin typeface="BIZ UDゴシック" panose="020B0400000000000000" pitchFamily="49" charset="-128"/>
              <a:ea typeface="BIZ UDゴシック" panose="020B0400000000000000" pitchFamily="49" charset="-128"/>
              <a:cs typeface="Calibri" panose="020F0502020204030204"/>
            </a:endParaRPr>
          </a:p>
          <a:p>
            <a:pPr algn="just"/>
            <a:r>
              <a:rPr lang="ja-JP" sz="1500" b="1" dirty="0">
                <a:latin typeface="BIZ UDゴシック" panose="020B0400000000000000" pitchFamily="49" charset="-128"/>
                <a:ea typeface="BIZ UDゴシック" panose="020B0400000000000000" pitchFamily="49" charset="-128"/>
                <a:cs typeface="Calibri" panose="020F0502020204030204"/>
              </a:rPr>
              <a:t>ことが</a:t>
            </a:r>
            <a:r>
              <a:rPr lang="ja-JP" altLang="en-US" sz="1500" b="1" dirty="0">
                <a:latin typeface="BIZ UDゴシック" panose="020B0400000000000000" pitchFamily="49" charset="-128"/>
                <a:ea typeface="BIZ UDゴシック" panose="020B0400000000000000" pitchFamily="49" charset="-128"/>
                <a:cs typeface="Calibri" panose="020F0502020204030204"/>
              </a:rPr>
              <a:t>でき</a:t>
            </a:r>
            <a:r>
              <a:rPr lang="ja-JP" sz="1500" b="1" dirty="0">
                <a:latin typeface="BIZ UDゴシック" panose="020B0400000000000000" pitchFamily="49" charset="-128"/>
                <a:ea typeface="BIZ UDゴシック" panose="020B0400000000000000" pitchFamily="49" charset="-128"/>
                <a:cs typeface="Calibri" panose="020F0502020204030204"/>
              </a:rPr>
              <a:t>ない仕様となっているため、VoiceOverを使用している方はサポートが必要です。</a:t>
            </a:r>
            <a:endParaRPr lang="ja-JP" sz="1500" dirty="0">
              <a:latin typeface="BIZ UDゴシック" panose="020B0400000000000000" pitchFamily="49" charset="-128"/>
              <a:ea typeface="BIZ UDゴシック" panose="020B0400000000000000" pitchFamily="49" charset="-128"/>
              <a:cs typeface="+mn-lt"/>
            </a:endParaRPr>
          </a:p>
        </p:txBody>
      </p:sp>
    </p:spTree>
    <p:extLst>
      <p:ext uri="{BB962C8B-B14F-4D97-AF65-F5344CB8AC3E}">
        <p14:creationId xmlns:p14="http://schemas.microsoft.com/office/powerpoint/2010/main" val="794260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910" y="520545"/>
            <a:ext cx="6340197" cy="547842"/>
          </a:xfrm>
        </p:spPr>
        <p:txBody>
          <a:bodyPr wrap="none">
            <a:spAutoFit/>
          </a:bodyPr>
          <a:lstStyle/>
          <a:p>
            <a:r>
              <a:rPr lang="ja-JP" altLang="en-US" dirty="0">
                <a:latin typeface="BIZ UDゴシック" panose="020B0400000000000000" pitchFamily="49" charset="-128"/>
                <a:ea typeface="BIZ UDゴシック" panose="020B0400000000000000" pitchFamily="49" charset="-128"/>
              </a:rPr>
              <a:t>マイナンバーカードの受取りかた</a:t>
            </a:r>
          </a:p>
        </p:txBody>
      </p:sp>
      <p:sp>
        <p:nvSpPr>
          <p:cNvPr id="8" name="Title Placeholder 1"/>
          <p:cNvSpPr txBox="1">
            <a:spLocks/>
          </p:cNvSpPr>
          <p:nvPr/>
        </p:nvSpPr>
        <p:spPr>
          <a:xfrm>
            <a:off x="505100" y="455535"/>
            <a:ext cx="877163"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3-F</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510031" y="3803656"/>
            <a:ext cx="2700000" cy="1815882"/>
          </a:xfrm>
          <a:prstGeom prst="rect">
            <a:avLst/>
          </a:prstGeom>
          <a:noFill/>
        </p:spPr>
        <p:txBody>
          <a:bodyPr wrap="square" rtlCol="0">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マイナンバーカードの交付の準備ができると</a:t>
            </a:r>
            <a:r>
              <a:rPr lang="ja-JP" altLang="en-US" sz="2000" b="1" spc="-500" dirty="0">
                <a:latin typeface="BIZ UDゴシック" panose="020B0400000000000000" pitchFamily="49" charset="-128"/>
                <a:ea typeface="BIZ UDゴシック" panose="020B0400000000000000" pitchFamily="49" charset="-128"/>
                <a:cs typeface="Meiryo" charset="-128"/>
              </a:rPr>
              <a:t>、</a:t>
            </a:r>
            <a:r>
              <a:rPr lang="ja-JP" altLang="en-US" sz="2000" b="1" dirty="0">
                <a:solidFill>
                  <a:srgbClr val="FF0000"/>
                </a:solidFill>
                <a:latin typeface="BIZ UDゴシック" panose="020B0400000000000000" pitchFamily="49" charset="-128"/>
                <a:ea typeface="BIZ UDゴシック" panose="020B0400000000000000" pitchFamily="49" charset="-128"/>
                <a:cs typeface="Meiryo" charset="-128"/>
              </a:rPr>
              <a:t>交付通知</a:t>
            </a:r>
            <a:r>
              <a:rPr lang="ja-JP" altLang="en-US" sz="2000" b="1" spc="-1000" dirty="0">
                <a:solidFill>
                  <a:srgbClr val="FF0000"/>
                </a:solidFill>
                <a:latin typeface="BIZ UDゴシック" panose="020B0400000000000000" pitchFamily="49" charset="-128"/>
                <a:ea typeface="BIZ UDゴシック" panose="020B0400000000000000" pitchFamily="49" charset="-128"/>
                <a:cs typeface="Meiryo" charset="-128"/>
              </a:rPr>
              <a:t>書　</a:t>
            </a:r>
            <a:r>
              <a:rPr lang="ja-JP" altLang="en-US" sz="2000" b="1" dirty="0">
                <a:solidFill>
                  <a:srgbClr val="FF0000"/>
                </a:solidFill>
                <a:latin typeface="BIZ UDゴシック" panose="020B0400000000000000" pitchFamily="49" charset="-128"/>
                <a:ea typeface="BIZ UDゴシック" panose="020B0400000000000000" pitchFamily="49" charset="-128"/>
                <a:cs typeface="Meiryo" charset="-128"/>
              </a:rPr>
              <a:t>が</a:t>
            </a:r>
            <a:endParaRPr lang="en-US" altLang="ja-JP" sz="2000" b="1" dirty="0">
              <a:solidFill>
                <a:srgbClr val="FF0000"/>
              </a:solidFill>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FF0000"/>
                </a:solidFill>
                <a:latin typeface="BIZ UDゴシック" panose="020B0400000000000000" pitchFamily="49" charset="-128"/>
                <a:ea typeface="BIZ UDゴシック" panose="020B0400000000000000" pitchFamily="49" charset="-128"/>
                <a:cs typeface="Meiryo" charset="-128"/>
              </a:rPr>
              <a:t>自宅に届きます</a:t>
            </a:r>
            <a:r>
              <a:rPr lang="ja-JP" altLang="en-US" sz="2000" b="1" dirty="0">
                <a:latin typeface="BIZ UDゴシック" panose="020B0400000000000000" pitchFamily="49" charset="-128"/>
                <a:ea typeface="BIZ UDゴシック" panose="020B0400000000000000" pitchFamily="49" charset="-128"/>
                <a:cs typeface="Meiryo" charset="-128"/>
              </a:rPr>
              <a:t>。</a:t>
            </a:r>
          </a:p>
        </p:txBody>
      </p:sp>
      <p:sp>
        <p:nvSpPr>
          <p:cNvPr id="7" name="テキスト ボックス 6"/>
          <p:cNvSpPr txBox="1"/>
          <p:nvPr/>
        </p:nvSpPr>
        <p:spPr>
          <a:xfrm>
            <a:off x="3222484" y="3803656"/>
            <a:ext cx="2700000" cy="2123658"/>
          </a:xfrm>
          <a:prstGeom prst="rect">
            <a:avLst/>
          </a:prstGeom>
          <a:noFill/>
        </p:spPr>
        <p:txBody>
          <a:bodyPr wrap="square" rtlCol="0">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必要なものを持参し、交付通知書に記載</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された期限までに</a:t>
            </a:r>
            <a:r>
              <a:rPr lang="ja-JP" altLang="en-US" sz="2000" b="1" spc="-500" dirty="0">
                <a:latin typeface="BIZ UDゴシック" panose="020B0400000000000000" pitchFamily="49" charset="-128"/>
                <a:ea typeface="BIZ UDゴシック" panose="020B0400000000000000" pitchFamily="49" charset="-128"/>
                <a:cs typeface="Meiryo" charset="-128"/>
              </a:rPr>
              <a:t>、</a:t>
            </a:r>
            <a:endParaRPr lang="en-US" altLang="ja-JP" sz="2000" b="1" spc="-500" dirty="0">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FF0000"/>
                </a:solidFill>
                <a:latin typeface="BIZ UDゴシック" panose="020B0400000000000000" pitchFamily="49" charset="-128"/>
                <a:ea typeface="BIZ UDゴシック" panose="020B0400000000000000" pitchFamily="49" charset="-128"/>
                <a:cs typeface="Meiryo" charset="-128"/>
              </a:rPr>
              <a:t>本人が受取りに</a:t>
            </a:r>
            <a:endParaRPr lang="en-US" altLang="ja-JP" sz="2000" b="1" dirty="0">
              <a:solidFill>
                <a:srgbClr val="FF0000"/>
              </a:solidFill>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FF0000"/>
                </a:solidFill>
                <a:latin typeface="BIZ UDゴシック" panose="020B0400000000000000" pitchFamily="49" charset="-128"/>
                <a:ea typeface="BIZ UDゴシック" panose="020B0400000000000000" pitchFamily="49" charset="-128"/>
                <a:cs typeface="Meiryo" charset="-128"/>
              </a:rPr>
              <a:t>行きます</a:t>
            </a:r>
            <a:r>
              <a:rPr lang="ja-JP" altLang="en-US" sz="2000" b="1" dirty="0">
                <a:latin typeface="BIZ UDゴシック" panose="020B0400000000000000" pitchFamily="49" charset="-128"/>
                <a:ea typeface="BIZ UDゴシック" panose="020B0400000000000000" pitchFamily="49" charset="-128"/>
                <a:cs typeface="Meiryo" charset="-128"/>
              </a:rPr>
              <a:t>。</a:t>
            </a:r>
          </a:p>
        </p:txBody>
      </p:sp>
      <p:sp>
        <p:nvSpPr>
          <p:cNvPr id="9" name="テキスト ボックス 8"/>
          <p:cNvSpPr txBox="1"/>
          <p:nvPr/>
        </p:nvSpPr>
        <p:spPr>
          <a:xfrm>
            <a:off x="5911942" y="3803656"/>
            <a:ext cx="2700000" cy="2123658"/>
          </a:xfrm>
          <a:prstGeom prst="rect">
            <a:avLst/>
          </a:prstGeom>
          <a:noFill/>
        </p:spPr>
        <p:txBody>
          <a:bodyPr wrap="square" rtlCol="0">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FF0000"/>
                </a:solidFill>
                <a:latin typeface="BIZ UDゴシック" panose="020B0400000000000000" pitchFamily="49" charset="-128"/>
                <a:ea typeface="BIZ UDゴシック" panose="020B0400000000000000" pitchFamily="49" charset="-128"/>
                <a:cs typeface="Meiryo" charset="-128"/>
              </a:rPr>
              <a:t>交付窓口で本人確認</a:t>
            </a:r>
            <a:endParaRPr lang="en-US" altLang="ja-JP" sz="2000" b="1" dirty="0">
              <a:solidFill>
                <a:srgbClr val="FF000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のうえ</a:t>
            </a:r>
            <a:r>
              <a:rPr lang="ja-JP" altLang="en-US" sz="2000" b="1" spc="-500" dirty="0">
                <a:latin typeface="BIZ UDゴシック" panose="020B0400000000000000" pitchFamily="49" charset="-128"/>
                <a:ea typeface="BIZ UDゴシック" panose="020B0400000000000000" pitchFamily="49" charset="-128"/>
                <a:cs typeface="Meiryo" charset="-128"/>
              </a:rPr>
              <a:t>、</a:t>
            </a:r>
            <a:endParaRPr lang="en-US" altLang="ja-JP" sz="2000" b="1" spc="-500" dirty="0">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FF0000"/>
                </a:solidFill>
                <a:latin typeface="BIZ UDゴシック" panose="020B0400000000000000" pitchFamily="49" charset="-128"/>
                <a:ea typeface="BIZ UDゴシック" panose="020B0400000000000000" pitchFamily="49" charset="-128"/>
                <a:cs typeface="Meiryo" charset="-128"/>
              </a:rPr>
              <a:t>暗証番号を設定</a:t>
            </a:r>
            <a:r>
              <a:rPr lang="ja-JP" altLang="en-US" sz="2000" b="1" dirty="0">
                <a:latin typeface="BIZ UDゴシック" panose="020B0400000000000000" pitchFamily="49" charset="-128"/>
                <a:ea typeface="BIZ UDゴシック" panose="020B0400000000000000" pitchFamily="49" charset="-128"/>
                <a:cs typeface="Meiryo" charset="-128"/>
              </a:rPr>
              <a:t>する</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ことによりカードが</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交付されます。</a:t>
            </a:r>
          </a:p>
        </p:txBody>
      </p:sp>
      <p:cxnSp>
        <p:nvCxnSpPr>
          <p:cNvPr id="13" name="直線コネクタ 12"/>
          <p:cNvCxnSpPr/>
          <p:nvPr/>
        </p:nvCxnSpPr>
        <p:spPr>
          <a:xfrm>
            <a:off x="3313113" y="379198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042359"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999536"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22" name="図形グループ 21"/>
          <p:cNvGrpSpPr/>
          <p:nvPr/>
        </p:nvGrpSpPr>
        <p:grpSpPr>
          <a:xfrm>
            <a:off x="1966555" y="2921003"/>
            <a:ext cx="1206371" cy="691832"/>
            <a:chOff x="1898847" y="5264878"/>
            <a:chExt cx="1206371" cy="691832"/>
          </a:xfrm>
        </p:grpSpPr>
        <p:cxnSp>
          <p:nvCxnSpPr>
            <p:cNvPr id="16" name="直線コネクタ 15"/>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851" y="2716837"/>
            <a:ext cx="1285289" cy="1066838"/>
          </a:xfrm>
          <a:prstGeom prst="rect">
            <a:avLst/>
          </a:prstGeom>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202" y="2707212"/>
            <a:ext cx="1229268" cy="1080000"/>
          </a:xfrm>
          <a:prstGeom prst="rect">
            <a:avLst/>
          </a:prstGeom>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43" y="2716837"/>
            <a:ext cx="1238049" cy="1080000"/>
          </a:xfrm>
          <a:prstGeom prst="rect">
            <a:avLst/>
          </a:prstGeom>
        </p:spPr>
      </p:pic>
      <p:sp>
        <p:nvSpPr>
          <p:cNvPr id="4" name="テキスト ボックス 3"/>
          <p:cNvSpPr txBox="1"/>
          <p:nvPr/>
        </p:nvSpPr>
        <p:spPr>
          <a:xfrm>
            <a:off x="426961" y="1389816"/>
            <a:ext cx="7984359" cy="1200329"/>
          </a:xfrm>
          <a:prstGeom prst="rect">
            <a:avLst/>
          </a:prstGeom>
          <a:noFill/>
        </p:spPr>
        <p:txBody>
          <a:bodyPr wrap="square" rtlCol="0">
            <a:spAutoFit/>
          </a:bodyPr>
          <a:lstStyle/>
          <a:p>
            <a:pPr indent="84138"/>
            <a:r>
              <a:rPr lang="ja-JP" altLang="en-US" sz="2400" b="1" dirty="0">
                <a:latin typeface="BIZ UDゴシック" panose="020B0400000000000000" pitchFamily="49" charset="-128"/>
                <a:ea typeface="BIZ UDゴシック" panose="020B0400000000000000" pitchFamily="49" charset="-128"/>
              </a:rPr>
              <a:t>申請してから概ね一か月後に、お住まいの市区町村から</a:t>
            </a:r>
            <a:endParaRPr lang="en-US" altLang="ja-JP" sz="2400" b="1" dirty="0">
              <a:latin typeface="BIZ UDゴシック" panose="020B0400000000000000" pitchFamily="49" charset="-128"/>
              <a:ea typeface="BIZ UDゴシック" panose="020B0400000000000000" pitchFamily="49" charset="-128"/>
            </a:endParaRPr>
          </a:p>
          <a:p>
            <a:pPr indent="84138"/>
            <a:r>
              <a:rPr lang="ja-JP" altLang="en-US" sz="2400" b="1" dirty="0">
                <a:latin typeface="BIZ UDゴシック" panose="020B0400000000000000" pitchFamily="49" charset="-128"/>
                <a:ea typeface="BIZ UDゴシック" panose="020B0400000000000000" pitchFamily="49" charset="-128"/>
              </a:rPr>
              <a:t>交付通知</a:t>
            </a:r>
            <a:r>
              <a:rPr lang="ja-JP" altLang="en-US" sz="2400" b="1" spc="-750" dirty="0">
                <a:latin typeface="BIZ UDゴシック" panose="020B0400000000000000" pitchFamily="49" charset="-128"/>
                <a:ea typeface="BIZ UDゴシック" panose="020B0400000000000000" pitchFamily="49" charset="-128"/>
              </a:rPr>
              <a:t>書</a:t>
            </a:r>
            <a:r>
              <a:rPr lang="ja-JP" altLang="en-US" sz="2400" b="1" dirty="0">
                <a:latin typeface="BIZ UDゴシック" panose="020B0400000000000000" pitchFamily="49" charset="-128"/>
                <a:ea typeface="BIZ UDゴシック" panose="020B0400000000000000" pitchFamily="49" charset="-128"/>
              </a:rPr>
              <a:t>（はがき</a:t>
            </a:r>
            <a:r>
              <a:rPr lang="ja-JP" altLang="en-US" sz="2400" b="1" spc="-750" dirty="0">
                <a:latin typeface="BIZ UDゴシック" panose="020B0400000000000000" pitchFamily="49" charset="-128"/>
                <a:ea typeface="BIZ UDゴシック" panose="020B0400000000000000" pitchFamily="49" charset="-128"/>
              </a:rPr>
              <a:t>）</a:t>
            </a:r>
            <a:r>
              <a:rPr lang="ja-JP" altLang="en-US" sz="2400" b="1" dirty="0">
                <a:latin typeface="BIZ UDゴシック" panose="020B0400000000000000" pitchFamily="49" charset="-128"/>
                <a:ea typeface="BIZ UDゴシック" panose="020B0400000000000000" pitchFamily="49" charset="-128"/>
              </a:rPr>
              <a:t>が自宅に郵送されます。</a:t>
            </a:r>
            <a:endParaRPr lang="en-US" altLang="ja-JP" sz="2400" b="1" dirty="0">
              <a:latin typeface="BIZ UDゴシック" panose="020B0400000000000000" pitchFamily="49" charset="-128"/>
              <a:ea typeface="BIZ UDゴシック" panose="020B0400000000000000" pitchFamily="49" charset="-128"/>
            </a:endParaRPr>
          </a:p>
          <a:p>
            <a:pPr indent="84138"/>
            <a:r>
              <a:rPr lang="ja-JP" altLang="en-US" sz="2400" b="1" dirty="0">
                <a:latin typeface="BIZ UDゴシック" panose="020B0400000000000000" pitchFamily="49" charset="-128"/>
                <a:ea typeface="BIZ UDゴシック" panose="020B0400000000000000" pitchFamily="49" charset="-128"/>
              </a:rPr>
              <a:t>届いたら市区町村の窓口へ受取りに行くことになります。</a:t>
            </a:r>
            <a:endParaRPr lang="en-US" altLang="ja-JP" sz="2400" b="1" dirty="0">
              <a:latin typeface="BIZ UDゴシック" panose="020B0400000000000000" pitchFamily="49" charset="-128"/>
              <a:ea typeface="BIZ UDゴシック" panose="020B0400000000000000" pitchFamily="49" charset="-128"/>
            </a:endParaRPr>
          </a:p>
        </p:txBody>
      </p:sp>
      <p:grpSp>
        <p:nvGrpSpPr>
          <p:cNvPr id="28" name="図形グループ 27"/>
          <p:cNvGrpSpPr/>
          <p:nvPr/>
        </p:nvGrpSpPr>
        <p:grpSpPr>
          <a:xfrm>
            <a:off x="4667733" y="2932870"/>
            <a:ext cx="1206371" cy="691832"/>
            <a:chOff x="1898847" y="5264878"/>
            <a:chExt cx="1206371" cy="691832"/>
          </a:xfrm>
        </p:grpSpPr>
        <p:cxnSp>
          <p:nvCxnSpPr>
            <p:cNvPr id="29" name="直線コネクタ 28"/>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662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有効期限通知書封書見本の画像">
            <a:extLst>
              <a:ext uri="{FF2B5EF4-FFF2-40B4-BE49-F238E27FC236}">
                <a16:creationId xmlns:a16="http://schemas.microsoft.com/office/drawing/2014/main" id="{71198F52-4601-4DE5-86F1-B736245466DC}"/>
              </a:ext>
            </a:extLst>
          </p:cNvPr>
          <p:cNvPicPr>
            <a:picLocks noChangeAspect="1"/>
          </p:cNvPicPr>
          <p:nvPr/>
        </p:nvPicPr>
        <p:blipFill>
          <a:blip r:embed="rId3"/>
          <a:stretch>
            <a:fillRect/>
          </a:stretch>
        </p:blipFill>
        <p:spPr>
          <a:xfrm>
            <a:off x="3425491" y="3529204"/>
            <a:ext cx="5070635" cy="2730450"/>
          </a:xfrm>
          <a:prstGeom prst="rect">
            <a:avLst/>
          </a:prstGeom>
        </p:spPr>
      </p:pic>
      <p:pic>
        <p:nvPicPr>
          <p:cNvPr id="3" name="図 2" descr="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7470" y="4254300"/>
            <a:ext cx="1282700" cy="1875862"/>
          </a:xfrm>
          <a:prstGeom prst="rect">
            <a:avLst/>
          </a:prstGeom>
        </p:spPr>
      </p:pic>
      <p:sp>
        <p:nvSpPr>
          <p:cNvPr id="6" name="正方形/長方形 5">
            <a:extLst>
              <a:ext uri="{FF2B5EF4-FFF2-40B4-BE49-F238E27FC236}">
                <a16:creationId xmlns:a16="http://schemas.microsoft.com/office/drawing/2014/main" id="{196B780B-64F6-4110-B1B4-7AAC2C6E63FE}"/>
              </a:ext>
            </a:extLst>
          </p:cNvPr>
          <p:cNvSpPr/>
          <p:nvPr/>
        </p:nvSpPr>
        <p:spPr>
          <a:xfrm>
            <a:off x="1758067" y="247651"/>
            <a:ext cx="6876456" cy="3247043"/>
          </a:xfrm>
          <a:prstGeom prst="rect">
            <a:avLst/>
          </a:prstGeom>
        </p:spPr>
        <p:txBody>
          <a:bodyPr wrap="square">
            <a:spAutoFit/>
          </a:bodyPr>
          <a:lstStyle/>
          <a:p>
            <a:pPr marL="6350"/>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マイナンバーカードのお問い合わせ</a:t>
            </a:r>
          </a:p>
          <a:p>
            <a:pPr marL="6350">
              <a:lnSpc>
                <a:spcPct val="150000"/>
              </a:lnSpc>
            </a:pP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マイナンバーカード</a:t>
            </a: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総合フリーダイヤル</a:t>
            </a:r>
          </a:p>
          <a:p>
            <a:pPr marL="6350">
              <a:lnSpc>
                <a:spcPct val="90000"/>
              </a:lnSpc>
            </a:pPr>
            <a:r>
              <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rPr>
              <a:t>0120-95-017</a:t>
            </a:r>
            <a:r>
              <a:rPr lang="en-US" altLang="ja-JP" sz="2400" b="1" spc="-1000" dirty="0">
                <a:solidFill>
                  <a:srgbClr val="009650"/>
                </a:solidFill>
                <a:latin typeface="BIZ UDゴシック" panose="020B0400000000000000" pitchFamily="49" charset="-128"/>
                <a:ea typeface="BIZ UDゴシック" panose="020B0400000000000000" pitchFamily="49" charset="-128"/>
                <a:cs typeface="Meiryo" charset="-128"/>
              </a:rPr>
              <a:t>8</a:t>
            </a:r>
            <a:r>
              <a:rPr lang="ja-JP" altLang="en-US" sz="2400" b="1" spc="-1000" dirty="0">
                <a:solidFill>
                  <a:srgbClr val="009650"/>
                </a:solidFill>
                <a:latin typeface="BIZ UDゴシック" panose="020B0400000000000000" pitchFamily="49" charset="-128"/>
                <a:ea typeface="BIZ UDゴシック" panose="020B0400000000000000" pitchFamily="49" charset="-128"/>
                <a:cs typeface="Meiryo" charset="-128"/>
              </a:rPr>
              <a:t>　</a:t>
            </a:r>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（無料）</a:t>
            </a:r>
            <a:endParaRPr lang="en-US" altLang="ja-JP" sz="2400" b="1" dirty="0">
              <a:solidFill>
                <a:srgbClr val="009650"/>
              </a:solidFill>
              <a:latin typeface="BIZ UDゴシック" panose="020B0400000000000000" pitchFamily="49" charset="-128"/>
              <a:ea typeface="BIZ UDゴシック" panose="020B0400000000000000" pitchFamily="49" charset="-128"/>
              <a:cs typeface="Meiryo" charset="-128"/>
            </a:endParaRPr>
          </a:p>
          <a:p>
            <a:pPr marL="6350"/>
            <a:r>
              <a:rPr lang="ja-JP" altLang="en-US" sz="1400" b="1" dirty="0">
                <a:latin typeface="BIZ UDゴシック" panose="020B0400000000000000" pitchFamily="49" charset="-128"/>
                <a:ea typeface="BIZ UDゴシック" panose="020B0400000000000000" pitchFamily="49" charset="-128"/>
                <a:cs typeface="Meiryo" charset="-128"/>
              </a:rPr>
              <a:t>平日</a:t>
            </a: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９</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３０～２０</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００、土日祝</a:t>
            </a:r>
            <a:r>
              <a:rPr lang="en-US" altLang="ja-JP" sz="1400" b="1" dirty="0">
                <a:latin typeface="BIZ UDゴシック" panose="020B0400000000000000" pitchFamily="49" charset="-128"/>
                <a:ea typeface="BIZ UDゴシック" panose="020B0400000000000000" pitchFamily="49" charset="-128"/>
                <a:cs typeface="Meiryo" charset="-128"/>
              </a:rPr>
              <a:t> </a:t>
            </a:r>
            <a:r>
              <a:rPr lang="ja-JP" altLang="en-US" sz="1400" b="1" dirty="0">
                <a:latin typeface="BIZ UDゴシック" panose="020B0400000000000000" pitchFamily="49" charset="-128"/>
                <a:ea typeface="BIZ UDゴシック" panose="020B0400000000000000" pitchFamily="49" charset="-128"/>
                <a:cs typeface="Meiryo" charset="-128"/>
              </a:rPr>
              <a:t>９</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３０～１７</a:t>
            </a: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３０</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6350">
              <a:spcBef>
                <a:spcPts val="600"/>
              </a:spcBef>
            </a:pPr>
            <a:r>
              <a:rPr lang="en-US" altLang="ja-JP" sz="1400" b="1" dirty="0">
                <a:latin typeface="BIZ UDゴシック" panose="020B0400000000000000" pitchFamily="49" charset="-128"/>
                <a:ea typeface="BIZ UDゴシック" panose="020B0400000000000000" pitchFamily="49" charset="-128"/>
                <a:cs typeface="Meiryo" charset="-128"/>
              </a:rPr>
              <a:t>※</a:t>
            </a:r>
            <a:r>
              <a:rPr lang="ja-JP" altLang="en-US" sz="1400" b="1" dirty="0">
                <a:latin typeface="BIZ UDゴシック" panose="020B0400000000000000" pitchFamily="49" charset="-128"/>
                <a:ea typeface="BIZ UDゴシック" panose="020B0400000000000000" pitchFamily="49" charset="-128"/>
                <a:cs typeface="Meiryo" charset="-128"/>
              </a:rPr>
              <a:t>マイナンバーカードの紛失・盗難によるカードの一時利用停止については、</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6350"/>
            <a:r>
              <a:rPr lang="ja-JP" altLang="en-US" sz="1400" b="1" dirty="0">
                <a:latin typeface="BIZ UDゴシック" panose="020B0400000000000000" pitchFamily="49" charset="-128"/>
                <a:ea typeface="BIZ UDゴシック" panose="020B0400000000000000" pitchFamily="49" charset="-128"/>
                <a:cs typeface="Meiryo" charset="-128"/>
              </a:rPr>
              <a:t>　２４時間３６５日対応します。</a:t>
            </a:r>
            <a:endParaRPr lang="en-US" altLang="ja-JP" sz="1400" b="1" dirty="0">
              <a:latin typeface="BIZ UDゴシック" panose="020B0400000000000000" pitchFamily="49" charset="-128"/>
              <a:ea typeface="BIZ UDゴシック" panose="020B0400000000000000" pitchFamily="49" charset="-128"/>
              <a:cs typeface="Meiryo" charset="-128"/>
            </a:endParaRPr>
          </a:p>
          <a:p>
            <a:pPr marL="6350">
              <a:lnSpc>
                <a:spcPct val="150000"/>
              </a:lnSpc>
            </a:pPr>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聴覚障がい者専用お問い合わせＦＡＸ番号</a:t>
            </a:r>
            <a:r>
              <a:rPr lang="en-US" altLang="ja-JP" b="1" dirty="0">
                <a:solidFill>
                  <a:srgbClr val="009650"/>
                </a:solidFill>
                <a:latin typeface="BIZ UDゴシック" panose="020B0400000000000000" pitchFamily="49" charset="-128"/>
                <a:ea typeface="BIZ UDゴシック" panose="020B0400000000000000" pitchFamily="49" charset="-128"/>
                <a:cs typeface="Meiryo" charset="-128"/>
              </a:rPr>
              <a:t> 0120-601-785</a:t>
            </a:r>
          </a:p>
          <a:p>
            <a:pPr marL="6350">
              <a:lnSpc>
                <a:spcPct val="150000"/>
              </a:lnSpc>
            </a:pPr>
            <a:r>
              <a:rPr lang="ja-JP" altLang="en-US" b="1" dirty="0">
                <a:solidFill>
                  <a:srgbClr val="009650"/>
                </a:solidFill>
                <a:latin typeface="BIZ UDゴシック" panose="020B0400000000000000" pitchFamily="49" charset="-128"/>
                <a:ea typeface="BIZ UDゴシック" panose="020B0400000000000000" pitchFamily="49" charset="-128"/>
                <a:cs typeface="Meiryo" charset="-128"/>
              </a:rPr>
              <a:t>お問い合わせフォーム</a:t>
            </a:r>
          </a:p>
          <a:p>
            <a:pPr marL="6350">
              <a:lnSpc>
                <a:spcPct val="80000"/>
              </a:lnSpc>
            </a:pPr>
            <a:r>
              <a:rPr lang="en-US" altLang="ja-JP" b="1" dirty="0">
                <a:solidFill>
                  <a:srgbClr val="009650"/>
                </a:solidFill>
                <a:latin typeface="BIZ UDゴシック" panose="020B0400000000000000" pitchFamily="49" charset="-128"/>
                <a:ea typeface="BIZ UDゴシック" panose="020B0400000000000000" pitchFamily="49" charset="-128"/>
                <a:cs typeface="Meiryo" charset="-128"/>
              </a:rPr>
              <a:t>https://www.kojinbango-card.go.jp/otoiawase/</a:t>
            </a:r>
            <a:endParaRPr lang="ja-JP" altLang="en-US" sz="1200" b="1" dirty="0">
              <a:latin typeface="BIZ UDゴシック" panose="020B0400000000000000" pitchFamily="49" charset="-128"/>
              <a:ea typeface="BIZ UDゴシック" panose="020B0400000000000000" pitchFamily="49" charset="-128"/>
              <a:cs typeface="Meiryo" charset="-128"/>
            </a:endParaRPr>
          </a:p>
        </p:txBody>
      </p:sp>
      <p:sp>
        <p:nvSpPr>
          <p:cNvPr id="11" name="テキスト ボックス 10">
            <a:extLst>
              <a:ext uri="{FF2B5EF4-FFF2-40B4-BE49-F238E27FC236}">
                <a16:creationId xmlns:a16="http://schemas.microsoft.com/office/drawing/2014/main" id="{31529EBB-2878-487A-B437-8DFD73FCAFF5}"/>
              </a:ext>
            </a:extLst>
          </p:cNvPr>
          <p:cNvSpPr txBox="1"/>
          <p:nvPr/>
        </p:nvSpPr>
        <p:spPr>
          <a:xfrm>
            <a:off x="1758067" y="3603633"/>
            <a:ext cx="1794878" cy="646331"/>
          </a:xfrm>
          <a:prstGeom prst="rect">
            <a:avLst/>
          </a:prstGeom>
          <a:noFill/>
        </p:spPr>
        <p:txBody>
          <a:bodyPr wrap="square" rtlCol="0">
            <a:spAutoFit/>
          </a:bodyPr>
          <a:lstStyle/>
          <a:p>
            <a:r>
              <a:rPr lang="ja-JP" altLang="en-US" b="1" dirty="0">
                <a:solidFill>
                  <a:srgbClr val="009650"/>
                </a:solidFill>
                <a:latin typeface="BIZ UDゴシック" panose="020B0400000000000000" pitchFamily="49" charset="-128"/>
                <a:ea typeface="BIZ UDゴシック" panose="020B0400000000000000" pitchFamily="49" charset="-128"/>
              </a:rPr>
              <a:t>有効期限</a:t>
            </a:r>
            <a:endParaRPr lang="en-US" altLang="ja-JP" b="1" dirty="0">
              <a:solidFill>
                <a:srgbClr val="009650"/>
              </a:solidFill>
              <a:latin typeface="BIZ UDゴシック" panose="020B0400000000000000" pitchFamily="49" charset="-128"/>
              <a:ea typeface="BIZ UDゴシック" panose="020B0400000000000000" pitchFamily="49" charset="-128"/>
            </a:endParaRPr>
          </a:p>
          <a:p>
            <a:r>
              <a:rPr lang="ja-JP" altLang="en-US" b="1" dirty="0">
                <a:solidFill>
                  <a:srgbClr val="009650"/>
                </a:solidFill>
                <a:latin typeface="BIZ UDゴシック" panose="020B0400000000000000" pitchFamily="49" charset="-128"/>
                <a:ea typeface="BIZ UDゴシック" panose="020B0400000000000000" pitchFamily="49" charset="-128"/>
              </a:rPr>
              <a:t>　通知書封書</a:t>
            </a:r>
            <a:endParaRPr kumimoji="1" lang="ja-JP" altLang="en-US" b="1" dirty="0">
              <a:solidFill>
                <a:srgbClr val="009650"/>
              </a:solidFill>
              <a:latin typeface="BIZ UDゴシック" panose="020B0400000000000000" pitchFamily="49" charset="-128"/>
              <a:ea typeface="BIZ UDゴシック" panose="020B0400000000000000" pitchFamily="49" charset="-128"/>
            </a:endParaRPr>
          </a:p>
        </p:txBody>
      </p:sp>
      <p:cxnSp>
        <p:nvCxnSpPr>
          <p:cNvPr id="15" name="直線コネクタ 14"/>
          <p:cNvCxnSpPr/>
          <p:nvPr/>
        </p:nvCxnSpPr>
        <p:spPr>
          <a:xfrm>
            <a:off x="1682496" y="349469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A55268F3-A73A-001B-A6DD-5DE78A7921E2}"/>
              </a:ext>
            </a:extLst>
          </p:cNvPr>
          <p:cNvSpPr txBox="1"/>
          <p:nvPr/>
        </p:nvSpPr>
        <p:spPr>
          <a:xfrm>
            <a:off x="1769010" y="4324393"/>
            <a:ext cx="1650862" cy="1969770"/>
          </a:xfrm>
          <a:prstGeom prst="rect">
            <a:avLst/>
          </a:prstGeom>
          <a:noFill/>
          <a:ln>
            <a:solidFill>
              <a:schemeClr val="tx1"/>
            </a:solidFill>
          </a:ln>
        </p:spPr>
        <p:txBody>
          <a:bodyPr wrap="square" rtlCol="0">
            <a:spAutoFit/>
          </a:bodyPr>
          <a:lstStyle/>
          <a:p>
            <a:r>
              <a:rPr lang="en-US" altLang="ja-JP" sz="1300" b="1"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300" b="1" kern="100" dirty="0">
                <a:latin typeface="BIZ UDゴシック" panose="020B0400000000000000" pitchFamily="49" charset="-128"/>
                <a:ea typeface="BIZ UDゴシック" panose="020B0400000000000000" pitchFamily="49" charset="-128"/>
                <a:cs typeface="Times New Roman" panose="02020603050405020304" pitchFamily="18" charset="0"/>
              </a:rPr>
              <a:t>有効期限は</a:t>
            </a:r>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マイナンバーカードの発行から１０回目の誕生日です。</a:t>
            </a:r>
            <a:endPar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18</a:t>
            </a:r>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歳以上）</a:t>
            </a:r>
            <a:endPar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spcBef>
                <a:spcPts val="600"/>
              </a:spcBef>
            </a:pPr>
            <a:r>
              <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電子証明書はマイナンバーカード発行後</a:t>
            </a:r>
            <a:r>
              <a:rPr lang="ja-JP" altLang="en-US" sz="1300" b="1" kern="100" dirty="0">
                <a:latin typeface="BIZ UDゴシック" panose="020B0400000000000000" pitchFamily="49" charset="-128"/>
                <a:ea typeface="BIZ UDゴシック" panose="020B0400000000000000" pitchFamily="49" charset="-128"/>
                <a:cs typeface="Times New Roman" panose="02020603050405020304" pitchFamily="18" charset="0"/>
              </a:rPr>
              <a:t>５</a:t>
            </a:r>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回目の誕生日までです。</a:t>
            </a:r>
          </a:p>
        </p:txBody>
      </p:sp>
      <p:sp>
        <p:nvSpPr>
          <p:cNvPr id="4" name="吹き出し: 四角形 3">
            <a:extLst>
              <a:ext uri="{FF2B5EF4-FFF2-40B4-BE49-F238E27FC236}">
                <a16:creationId xmlns:a16="http://schemas.microsoft.com/office/drawing/2014/main" id="{CEF5A1F1-D910-542A-8C57-E333597E5F0E}"/>
              </a:ext>
            </a:extLst>
          </p:cNvPr>
          <p:cNvSpPr/>
          <p:nvPr/>
        </p:nvSpPr>
        <p:spPr>
          <a:xfrm>
            <a:off x="306307" y="2420891"/>
            <a:ext cx="1345026" cy="1440157"/>
          </a:xfrm>
          <a:prstGeom prst="wedgeRectCallout">
            <a:avLst>
              <a:gd name="adj1" fmla="val 58539"/>
              <a:gd name="adj2" fmla="val 65293"/>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地方公共団体情報システム機構（</a:t>
            </a:r>
            <a:r>
              <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J-LIS</a:t>
            </a: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r>
              <a:rPr lang="ja-JP" altLang="en-US" sz="1600" b="1"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から郵送。</a:t>
            </a:r>
            <a:endParaRPr kumimoji="1" lang="ja-JP" altLang="en-US" sz="1600" dirty="0"/>
          </a:p>
        </p:txBody>
      </p:sp>
    </p:spTree>
    <p:extLst>
      <p:ext uri="{BB962C8B-B14F-4D97-AF65-F5344CB8AC3E}">
        <p14:creationId xmlns:p14="http://schemas.microsoft.com/office/powerpoint/2010/main" val="440610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907704" y="41318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latin typeface="BIZ UDゴシック" panose="020B0400000000000000" pitchFamily="49" charset="-128"/>
                <a:ea typeface="BIZ UDゴシック" panose="020B0400000000000000" pitchFamily="49" charset="-128"/>
              </a:rPr>
              <a:t>1</a:t>
            </a:r>
            <a:endParaRPr lang="ja-JP" altLang="en-US" sz="140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マイナンバーカードを</a:t>
            </a:r>
            <a:endParaRPr lang="en-US" altLang="ja-JP" sz="4800" dirty="0">
              <a:solidFill>
                <a:srgbClr val="009650"/>
              </a:solidFill>
              <a:latin typeface="BIZ UDゴシック" panose="020B0400000000000000" pitchFamily="49" charset="-128"/>
              <a:ea typeface="BIZ UDゴシック" panose="020B0400000000000000" pitchFamily="49" charset="-128"/>
            </a:endParaRPr>
          </a:p>
          <a:p>
            <a:pPr>
              <a:lnSpc>
                <a:spcPct val="100000"/>
              </a:lnSpc>
            </a:pPr>
            <a:r>
              <a:rPr lang="ja-JP" altLang="en-US" sz="4800" dirty="0">
                <a:solidFill>
                  <a:srgbClr val="009650"/>
                </a:solidFill>
                <a:latin typeface="BIZ UDゴシック" panose="020B0400000000000000" pitchFamily="49" charset="-128"/>
                <a:ea typeface="BIZ UDゴシック" panose="020B0400000000000000" pitchFamily="49" charset="-128"/>
              </a:rPr>
              <a:t>知りましょう</a:t>
            </a:r>
            <a:endParaRPr lang="en-US" altLang="ja-JP" sz="4800" dirty="0">
              <a:solidFill>
                <a:srgbClr val="009650"/>
              </a:solidFill>
              <a:latin typeface="BIZ UDゴシック" panose="020B0400000000000000" pitchFamily="49" charset="-128"/>
              <a:ea typeface="BIZ UDゴシック" panose="020B0400000000000000" pitchFamily="49" charset="-128"/>
            </a:endParaRPr>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7557" y="4154757"/>
            <a:ext cx="1286750" cy="1748893"/>
          </a:xfrm>
          <a:prstGeom prst="rect">
            <a:avLst/>
          </a:prstGeom>
        </p:spPr>
      </p:pic>
    </p:spTree>
    <p:extLst>
      <p:ext uri="{BB962C8B-B14F-4D97-AF65-F5344CB8AC3E}">
        <p14:creationId xmlns:p14="http://schemas.microsoft.com/office/powerpoint/2010/main" val="167697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a:off x="4568822" y="2349604"/>
            <a:ext cx="0" cy="396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3" name="サブタイトル 2"/>
          <p:cNvSpPr>
            <a:spLocks noGrp="1"/>
          </p:cNvSpPr>
          <p:nvPr>
            <p:ph type="subTitle" idx="4294967295"/>
          </p:nvPr>
        </p:nvSpPr>
        <p:spPr>
          <a:xfrm>
            <a:off x="316571" y="2544583"/>
            <a:ext cx="4206182" cy="1260215"/>
          </a:xfrm>
        </p:spPr>
        <p:txBody>
          <a:bodyPr>
            <a:noAutofit/>
          </a:bodyPr>
          <a:lstStyle/>
          <a:p>
            <a:pPr>
              <a:lnSpc>
                <a:spcPct val="100000"/>
              </a:lnSpc>
              <a:spcBef>
                <a:spcPts val="0"/>
              </a:spcBef>
            </a:pPr>
            <a:r>
              <a:rPr lang="ja-JP" altLang="en-US" dirty="0">
                <a:solidFill>
                  <a:srgbClr val="009650"/>
                </a:solidFill>
                <a:latin typeface="BIZ UDゴシック" panose="020B0400000000000000" pitchFamily="49" charset="-128"/>
                <a:ea typeface="BIZ UDゴシック" panose="020B0400000000000000" pitchFamily="49" charset="-128"/>
              </a:rPr>
              <a:t>❶</a:t>
            </a:r>
            <a:r>
              <a:rPr lang="ja-JP" altLang="en-US" dirty="0">
                <a:latin typeface="BIZ UDゴシック" panose="020B0400000000000000" pitchFamily="49" charset="-128"/>
                <a:ea typeface="BIZ UDゴシック" panose="020B0400000000000000" pitchFamily="49" charset="-128"/>
              </a:rPr>
              <a:t>表面に</a:t>
            </a:r>
            <a:r>
              <a:rPr lang="ja-JP" altLang="en-US" spc="-1000" dirty="0">
                <a:latin typeface="BIZ UDゴシック" panose="020B0400000000000000" pitchFamily="49" charset="-128"/>
                <a:ea typeface="BIZ UDゴシック" panose="020B0400000000000000" pitchFamily="49" charset="-128"/>
              </a:rPr>
              <a:t>、氏　名　、</a:t>
            </a:r>
            <a:r>
              <a:rPr lang="ja-JP" altLang="en-US" dirty="0">
                <a:latin typeface="BIZ UDゴシック" panose="020B0400000000000000" pitchFamily="49" charset="-128"/>
                <a:ea typeface="BIZ UDゴシック" panose="020B0400000000000000" pitchFamily="49" charset="-128"/>
              </a:rPr>
              <a:t>住所</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生年月日</a:t>
            </a:r>
            <a:r>
              <a:rPr lang="ja-JP" altLang="en-US" spc="-1000" dirty="0">
                <a:latin typeface="BIZ UDゴシック" panose="020B0400000000000000" pitchFamily="49" charset="-128"/>
                <a:ea typeface="BIZ UDゴシック" panose="020B0400000000000000" pitchFamily="49" charset="-128"/>
              </a:rPr>
              <a:t>、</a:t>
            </a:r>
            <a:endParaRPr lang="en-US" altLang="ja-JP" spc="-1000" dirty="0">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　性別</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本人の顔写真等が表示され、</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　公的な本人確認書類として利用</a:t>
            </a:r>
            <a:endParaRPr lang="en-US" altLang="ja-JP" dirty="0">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dirty="0">
                <a:latin typeface="BIZ UDゴシック" panose="020B0400000000000000" pitchFamily="49" charset="-128"/>
                <a:ea typeface="BIZ UDゴシック" panose="020B0400000000000000" pitchFamily="49" charset="-128"/>
              </a:rPr>
              <a:t>　できます。</a:t>
            </a:r>
          </a:p>
        </p:txBody>
      </p:sp>
      <p:sp>
        <p:nvSpPr>
          <p:cNvPr id="11" name="サブタイトル 2"/>
          <p:cNvSpPr txBox="1">
            <a:spLocks/>
          </p:cNvSpPr>
          <p:nvPr/>
        </p:nvSpPr>
        <p:spPr>
          <a:xfrm>
            <a:off x="4678287" y="54165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latin typeface="BIZ UDゴシック" panose="020B0400000000000000" pitchFamily="49" charset="-128"/>
              <a:ea typeface="BIZ UDゴシック" panose="020B0400000000000000" pitchFamily="49" charset="-128"/>
            </a:endParaRPr>
          </a:p>
        </p:txBody>
      </p:sp>
      <p:sp>
        <p:nvSpPr>
          <p:cNvPr id="18" name="タイトル 1"/>
          <p:cNvSpPr txBox="1">
            <a:spLocks/>
          </p:cNvSpPr>
          <p:nvPr/>
        </p:nvSpPr>
        <p:spPr>
          <a:xfrm>
            <a:off x="1759750" y="497650"/>
            <a:ext cx="4698722" cy="58477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ja-JP" altLang="en-US" sz="3200" dirty="0">
                <a:solidFill>
                  <a:srgbClr val="009650"/>
                </a:solidFill>
                <a:latin typeface="BIZ UDゴシック" panose="020B0400000000000000" pitchFamily="49" charset="-128"/>
                <a:ea typeface="BIZ UDゴシック" panose="020B0400000000000000" pitchFamily="49" charset="-128"/>
              </a:rPr>
              <a:t>マイナンバーカードとは</a:t>
            </a:r>
          </a:p>
        </p:txBody>
      </p:sp>
      <p:sp>
        <p:nvSpPr>
          <p:cNvPr id="19" name="Title Placeholder 1"/>
          <p:cNvSpPr txBox="1">
            <a:spLocks/>
          </p:cNvSpPr>
          <p:nvPr/>
        </p:nvSpPr>
        <p:spPr>
          <a:xfrm>
            <a:off x="47020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1-A</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16" name="サブタイトル 2"/>
          <p:cNvSpPr>
            <a:spLocks noGrp="1"/>
          </p:cNvSpPr>
          <p:nvPr>
            <p:ph type="subTitle" idx="4294967295"/>
          </p:nvPr>
        </p:nvSpPr>
        <p:spPr>
          <a:xfrm>
            <a:off x="503343" y="1374036"/>
            <a:ext cx="8231280" cy="884258"/>
          </a:xfrm>
        </p:spPr>
        <p:txBody>
          <a:bodyPr>
            <a:noAutofit/>
          </a:bodyPr>
          <a:lstStyle/>
          <a:p>
            <a:pPr>
              <a:spcBef>
                <a:spcPts val="0"/>
              </a:spcBef>
            </a:pPr>
            <a:r>
              <a:rPr lang="ja-JP" altLang="en-US" dirty="0">
                <a:latin typeface="BIZ UDゴシック" panose="020B0400000000000000" pitchFamily="49" charset="-128"/>
                <a:ea typeface="BIZ UDゴシック" panose="020B0400000000000000" pitchFamily="49" charset="-128"/>
              </a:rPr>
              <a:t>マイナンバーカードとは個人番号カードとも言い</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マイナンバ</a:t>
            </a:r>
            <a:r>
              <a:rPr lang="ja-JP" altLang="en-US" spc="-1000" dirty="0">
                <a:latin typeface="BIZ UDゴシック" panose="020B0400000000000000" pitchFamily="49" charset="-128"/>
                <a:ea typeface="BIZ UDゴシック" panose="020B0400000000000000" pitchFamily="49" charset="-128"/>
              </a:rPr>
              <a:t>ー</a:t>
            </a:r>
            <a:endParaRPr lang="en-US" altLang="ja-JP" spc="-1000" dirty="0">
              <a:latin typeface="BIZ UDゴシック" panose="020B0400000000000000" pitchFamily="49" charset="-128"/>
              <a:ea typeface="BIZ UDゴシック" panose="020B0400000000000000" pitchFamily="49" charset="-128"/>
            </a:endParaRPr>
          </a:p>
          <a:p>
            <a:pPr>
              <a:spcBef>
                <a:spcPts val="0"/>
              </a:spcBef>
            </a:pPr>
            <a:r>
              <a:rPr lang="ja-JP" altLang="en-US" dirty="0">
                <a:latin typeface="BIZ UDゴシック" panose="020B0400000000000000" pitchFamily="49" charset="-128"/>
                <a:ea typeface="BIZ UDゴシック" panose="020B0400000000000000" pitchFamily="49" charset="-128"/>
              </a:rPr>
              <a:t>（一人ひとりに割り当てられる番号</a:t>
            </a:r>
            <a:r>
              <a:rPr lang="ja-JP" altLang="en-US" spc="-1000"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が記載されたプラスチック製のカードです。本人が申請することにより、無料で発行されます。</a:t>
            </a:r>
          </a:p>
        </p:txBody>
      </p:sp>
      <p:sp>
        <p:nvSpPr>
          <p:cNvPr id="29" name="サブタイトル 2"/>
          <p:cNvSpPr txBox="1">
            <a:spLocks/>
          </p:cNvSpPr>
          <p:nvPr/>
        </p:nvSpPr>
        <p:spPr>
          <a:xfrm>
            <a:off x="4660961" y="2419639"/>
            <a:ext cx="4216613" cy="19949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84138" indent="-84138">
              <a:lnSpc>
                <a:spcPct val="100000"/>
              </a:lnSpc>
              <a:spcBef>
                <a:spcPts val="0"/>
              </a:spcBef>
            </a:pPr>
            <a:r>
              <a:rPr lang="ja-JP" altLang="en-US" sz="2000" dirty="0">
                <a:solidFill>
                  <a:srgbClr val="009650"/>
                </a:solidFill>
                <a:latin typeface="BIZ UDゴシック" panose="020B0400000000000000" pitchFamily="49" charset="-128"/>
                <a:ea typeface="BIZ UDゴシック" panose="020B0400000000000000" pitchFamily="49" charset="-128"/>
              </a:rPr>
              <a:t>❷</a:t>
            </a:r>
            <a:r>
              <a:rPr lang="ja-JP" altLang="en-US" sz="2000" dirty="0">
                <a:latin typeface="BIZ UDゴシック" panose="020B0400000000000000" pitchFamily="49" charset="-128"/>
                <a:ea typeface="BIZ UDゴシック" panose="020B0400000000000000" pitchFamily="49" charset="-128"/>
              </a:rPr>
              <a:t>裏面に</a:t>
            </a:r>
            <a:r>
              <a:rPr lang="ja-JP" altLang="en-US" sz="2000" spc="-1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マイナンバーが記載され、</a:t>
            </a:r>
            <a:endParaRPr lang="en-US" altLang="ja-JP" sz="2000" dirty="0">
              <a:latin typeface="BIZ UDゴシック" panose="020B0400000000000000" pitchFamily="49" charset="-128"/>
              <a:ea typeface="BIZ UDゴシック" panose="020B0400000000000000" pitchFamily="49" charset="-128"/>
            </a:endParaRPr>
          </a:p>
          <a:p>
            <a:pPr marL="84138" indent="-84138">
              <a:lnSpc>
                <a:spcPct val="100000"/>
              </a:lnSpc>
              <a:spcBef>
                <a:spcPts val="0"/>
              </a:spcBef>
            </a:pPr>
            <a:r>
              <a:rPr lang="ja-JP" altLang="en-US" sz="2000" dirty="0">
                <a:latin typeface="BIZ UDゴシック" panose="020B0400000000000000" pitchFamily="49" charset="-128"/>
                <a:ea typeface="BIZ UDゴシック" panose="020B0400000000000000" pitchFamily="49" charset="-128"/>
              </a:rPr>
              <a:t>　ＩＣチップがついています。</a:t>
            </a:r>
            <a:endParaRPr lang="en-US" altLang="ja-JP" sz="2000" dirty="0">
              <a:latin typeface="BIZ UDゴシック" panose="020B0400000000000000" pitchFamily="49" charset="-128"/>
              <a:ea typeface="BIZ UDゴシック" panose="020B0400000000000000" pitchFamily="49" charset="-128"/>
            </a:endParaRPr>
          </a:p>
          <a:p>
            <a:pPr marL="84138" indent="-84138">
              <a:lnSpc>
                <a:spcPct val="100000"/>
              </a:lnSpc>
              <a:spcBef>
                <a:spcPts val="600"/>
              </a:spcBef>
            </a:pPr>
            <a:r>
              <a:rPr lang="ja-JP" altLang="en-US" sz="2000" dirty="0">
                <a:solidFill>
                  <a:srgbClr val="009650"/>
                </a:solidFill>
                <a:latin typeface="BIZ UDゴシック" panose="020B0400000000000000" pitchFamily="49" charset="-128"/>
                <a:ea typeface="BIZ UDゴシック" panose="020B0400000000000000" pitchFamily="49" charset="-128"/>
              </a:rPr>
              <a:t>❸</a:t>
            </a:r>
            <a:r>
              <a:rPr lang="ja-JP" altLang="en-US" sz="2000" dirty="0">
                <a:latin typeface="BIZ UDゴシック" panose="020B0400000000000000" pitchFamily="49" charset="-128"/>
                <a:ea typeface="BIZ UDゴシック" panose="020B0400000000000000" pitchFamily="49" charset="-128"/>
              </a:rPr>
              <a:t>ＩＣチップの中には</a:t>
            </a:r>
            <a:r>
              <a:rPr lang="ja-JP" altLang="en-US" sz="2000" spc="-1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本人の</a:t>
            </a:r>
            <a:endParaRPr lang="en-US" altLang="ja-JP" sz="2000" dirty="0">
              <a:latin typeface="BIZ UDゴシック" panose="020B0400000000000000" pitchFamily="49" charset="-128"/>
              <a:ea typeface="BIZ UDゴシック" panose="020B0400000000000000" pitchFamily="49" charset="-128"/>
            </a:endParaRPr>
          </a:p>
          <a:p>
            <a:pPr marL="84138" indent="-84138">
              <a:lnSpc>
                <a:spcPct val="100000"/>
              </a:lnSpc>
              <a:spcBef>
                <a:spcPts val="0"/>
              </a:spcBef>
            </a:pPr>
            <a:r>
              <a:rPr lang="ja-JP" altLang="en-US" sz="2000" dirty="0">
                <a:latin typeface="BIZ UDゴシック" panose="020B0400000000000000" pitchFamily="49" charset="-128"/>
                <a:ea typeface="BIZ UDゴシック" panose="020B0400000000000000" pitchFamily="49" charset="-128"/>
              </a:rPr>
              <a:t>　電子証明書等が入っていて</a:t>
            </a:r>
            <a:r>
              <a:rPr lang="ja-JP" altLang="en-US" sz="2000" spc="100" dirty="0">
                <a:latin typeface="BIZ UDゴシック" panose="020B0400000000000000" pitchFamily="49" charset="-128"/>
                <a:ea typeface="BIZ UDゴシック" panose="020B0400000000000000" pitchFamily="49" charset="-128"/>
              </a:rPr>
              <a:t>、</a:t>
            </a:r>
            <a:endParaRPr lang="en-US" altLang="ja-JP" sz="2000" spc="100" dirty="0">
              <a:latin typeface="BIZ UDゴシック" panose="020B0400000000000000" pitchFamily="49" charset="-128"/>
              <a:ea typeface="BIZ UDゴシック" panose="020B0400000000000000" pitchFamily="49" charset="-128"/>
            </a:endParaRPr>
          </a:p>
          <a:p>
            <a:pPr marL="84138" indent="-84138">
              <a:lnSpc>
                <a:spcPct val="100000"/>
              </a:lnSpc>
              <a:spcBef>
                <a:spcPts val="0"/>
              </a:spcBef>
            </a:pPr>
            <a:r>
              <a:rPr lang="ja-JP" altLang="en-US" sz="2000" spc="100" dirty="0">
                <a:latin typeface="BIZ UDゴシック" panose="020B0400000000000000" pitchFamily="49" charset="-128"/>
                <a:ea typeface="BIZ UDゴシック" panose="020B0400000000000000" pitchFamily="49" charset="-128"/>
              </a:rPr>
              <a:t>　</a:t>
            </a:r>
            <a:r>
              <a:rPr lang="ja-JP" altLang="en-US" sz="2000" dirty="0">
                <a:latin typeface="BIZ UDゴシック" panose="020B0400000000000000" pitchFamily="49" charset="-128"/>
                <a:ea typeface="BIZ UDゴシック" panose="020B0400000000000000" pitchFamily="49" charset="-128"/>
              </a:rPr>
              <a:t>オンラインでの行政手続等で</a:t>
            </a:r>
            <a:endParaRPr lang="en-US" altLang="ja-JP" sz="2000" dirty="0">
              <a:latin typeface="BIZ UDゴシック" panose="020B0400000000000000" pitchFamily="49" charset="-128"/>
              <a:ea typeface="BIZ UDゴシック" panose="020B0400000000000000" pitchFamily="49" charset="-128"/>
            </a:endParaRPr>
          </a:p>
          <a:p>
            <a:pPr marL="84138" indent="-84138">
              <a:lnSpc>
                <a:spcPct val="100000"/>
              </a:lnSpc>
              <a:spcBef>
                <a:spcPts val="0"/>
              </a:spcBef>
            </a:pPr>
            <a:r>
              <a:rPr lang="ja-JP" altLang="en-US" sz="2000" dirty="0">
                <a:latin typeface="BIZ UDゴシック" panose="020B0400000000000000" pitchFamily="49" charset="-128"/>
                <a:ea typeface="BIZ UDゴシック" panose="020B0400000000000000" pitchFamily="49" charset="-128"/>
              </a:rPr>
              <a:t>　使うことができます。</a:t>
            </a:r>
          </a:p>
          <a:p>
            <a:pPr marL="84138" indent="-84138">
              <a:lnSpc>
                <a:spcPct val="100000"/>
              </a:lnSpc>
              <a:spcBef>
                <a:spcPts val="0"/>
              </a:spcBef>
            </a:pPr>
            <a:r>
              <a:rPr lang="ja-JP" altLang="en-US" sz="2000" dirty="0">
                <a:latin typeface="BIZ UDゴシック" panose="020B0400000000000000" pitchFamily="49" charset="-128"/>
                <a:ea typeface="BIZ UDゴシック" panose="020B0400000000000000" pitchFamily="49" charset="-128"/>
              </a:rPr>
              <a:t>　</a:t>
            </a:r>
            <a:endParaRPr lang="en-US" altLang="ja-JP" sz="2000" dirty="0">
              <a:latin typeface="BIZ UDゴシック" panose="020B0400000000000000" pitchFamily="49" charset="-128"/>
              <a:ea typeface="BIZ UDゴシック" panose="020B0400000000000000" pitchFamily="49" charset="-128"/>
            </a:endParaRPr>
          </a:p>
        </p:txBody>
      </p:sp>
      <p:grpSp>
        <p:nvGrpSpPr>
          <p:cNvPr id="8" name="グループ化 7" descr="マイナンバーカード表面の見本の画像"/>
          <p:cNvGrpSpPr/>
          <p:nvPr/>
        </p:nvGrpSpPr>
        <p:grpSpPr>
          <a:xfrm>
            <a:off x="827584" y="4490655"/>
            <a:ext cx="3007024" cy="1889328"/>
            <a:chOff x="1094719" y="3698700"/>
            <a:chExt cx="3007024" cy="1889328"/>
          </a:xfrm>
        </p:grpSpPr>
        <p:pic>
          <p:nvPicPr>
            <p:cNvPr id="20" name="図 19">
              <a:extLst>
                <a:ext uri="{FF2B5EF4-FFF2-40B4-BE49-F238E27FC236}">
                  <a16:creationId xmlns:a16="http://schemas.microsoft.com/office/drawing/2014/main" id="{4067ABB9-4043-4753-88E3-9C47B81EA1A4}"/>
                </a:ext>
              </a:extLst>
            </p:cNvPr>
            <p:cNvPicPr>
              <a:picLocks noChangeAspect="1"/>
            </p:cNvPicPr>
            <p:nvPr/>
          </p:nvPicPr>
          <p:blipFill>
            <a:blip r:embed="rId3"/>
            <a:stretch>
              <a:fillRect/>
            </a:stretch>
          </p:blipFill>
          <p:spPr>
            <a:xfrm>
              <a:off x="1094719" y="3698700"/>
              <a:ext cx="3007024" cy="1889328"/>
            </a:xfrm>
            <a:prstGeom prst="rect">
              <a:avLst/>
            </a:prstGeom>
          </p:spPr>
        </p:pic>
        <p:sp>
          <p:nvSpPr>
            <p:cNvPr id="6" name="角丸四角形 5"/>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7" name="グループ化 6" descr="マイナンバーカード裏面の見本の画像"/>
          <p:cNvGrpSpPr/>
          <p:nvPr/>
        </p:nvGrpSpPr>
        <p:grpSpPr>
          <a:xfrm>
            <a:off x="5167887" y="4466201"/>
            <a:ext cx="3035752" cy="1913782"/>
            <a:chOff x="5176367" y="3354034"/>
            <a:chExt cx="3035752" cy="1913782"/>
          </a:xfrm>
        </p:grpSpPr>
        <p:pic>
          <p:nvPicPr>
            <p:cNvPr id="23" name="図 22">
              <a:extLst>
                <a:ext uri="{FF2B5EF4-FFF2-40B4-BE49-F238E27FC236}">
                  <a16:creationId xmlns:a16="http://schemas.microsoft.com/office/drawing/2014/main" id="{3CF22605-12BA-4B50-BE9A-B9433881FF78}"/>
                </a:ext>
              </a:extLst>
            </p:cNvPr>
            <p:cNvPicPr>
              <a:picLocks noChangeAspect="1"/>
            </p:cNvPicPr>
            <p:nvPr/>
          </p:nvPicPr>
          <p:blipFill>
            <a:blip r:embed="rId4"/>
            <a:stretch>
              <a:fillRect/>
            </a:stretch>
          </p:blipFill>
          <p:spPr>
            <a:xfrm>
              <a:off x="5176367" y="3354034"/>
              <a:ext cx="3018791" cy="1913782"/>
            </a:xfrm>
            <a:prstGeom prst="rect">
              <a:avLst/>
            </a:prstGeom>
          </p:spPr>
        </p:pic>
        <p:sp>
          <p:nvSpPr>
            <p:cNvPr id="30" name="角丸四角形 29"/>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cxnSp>
        <p:nvCxnSpPr>
          <p:cNvPr id="4" name="直線コネクタ 3"/>
          <p:cNvCxnSpPr/>
          <p:nvPr/>
        </p:nvCxnSpPr>
        <p:spPr>
          <a:xfrm>
            <a:off x="253175" y="23495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26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1">
            <a:extLst>
              <a:ext uri="{FF2B5EF4-FFF2-40B4-BE49-F238E27FC236}">
                <a16:creationId xmlns:a16="http://schemas.microsoft.com/office/drawing/2014/main" id="{6F15C56F-19F7-CB85-A1EE-3CF95C295E0D}"/>
              </a:ext>
            </a:extLst>
          </p:cNvPr>
          <p:cNvSpPr>
            <a:spLocks noEditPoints="1"/>
          </p:cNvSpPr>
          <p:nvPr/>
        </p:nvSpPr>
        <p:spPr bwMode="auto">
          <a:xfrm>
            <a:off x="349572" y="2122489"/>
            <a:ext cx="8470900" cy="3609975"/>
          </a:xfrm>
          <a:custGeom>
            <a:avLst/>
            <a:gdLst>
              <a:gd name="T0" fmla="*/ 6992 w 8881"/>
              <a:gd name="T1" fmla="*/ 0 h 3780"/>
              <a:gd name="T2" fmla="*/ 6992 w 8881"/>
              <a:gd name="T3" fmla="*/ 0 h 3780"/>
              <a:gd name="T4" fmla="*/ 1889 w 8881"/>
              <a:gd name="T5" fmla="*/ 0 h 3780"/>
              <a:gd name="T6" fmla="*/ 0 w 8881"/>
              <a:gd name="T7" fmla="*/ 1890 h 3780"/>
              <a:gd name="T8" fmla="*/ 1889 w 8881"/>
              <a:gd name="T9" fmla="*/ 3780 h 3780"/>
              <a:gd name="T10" fmla="*/ 6992 w 8881"/>
              <a:gd name="T11" fmla="*/ 3780 h 3780"/>
              <a:gd name="T12" fmla="*/ 8881 w 8881"/>
              <a:gd name="T13" fmla="*/ 1890 h 3780"/>
              <a:gd name="T14" fmla="*/ 6992 w 8881"/>
              <a:gd name="T15" fmla="*/ 0 h 3780"/>
              <a:gd name="T16" fmla="*/ 6992 w 8881"/>
              <a:gd name="T17" fmla="*/ 13 h 3780"/>
              <a:gd name="T18" fmla="*/ 6992 w 8881"/>
              <a:gd name="T19" fmla="*/ 13 h 3780"/>
              <a:gd name="T20" fmla="*/ 8317 w 8881"/>
              <a:gd name="T21" fmla="*/ 565 h 3780"/>
              <a:gd name="T22" fmla="*/ 8868 w 8881"/>
              <a:gd name="T23" fmla="*/ 1890 h 3780"/>
              <a:gd name="T24" fmla="*/ 8317 w 8881"/>
              <a:gd name="T25" fmla="*/ 3215 h 3780"/>
              <a:gd name="T26" fmla="*/ 6992 w 8881"/>
              <a:gd name="T27" fmla="*/ 3766 h 3780"/>
              <a:gd name="T28" fmla="*/ 1889 w 8881"/>
              <a:gd name="T29" fmla="*/ 3766 h 3780"/>
              <a:gd name="T30" fmla="*/ 564 w 8881"/>
              <a:gd name="T31" fmla="*/ 3215 h 3780"/>
              <a:gd name="T32" fmla="*/ 13 w 8881"/>
              <a:gd name="T33" fmla="*/ 1890 h 3780"/>
              <a:gd name="T34" fmla="*/ 564 w 8881"/>
              <a:gd name="T35" fmla="*/ 565 h 3780"/>
              <a:gd name="T36" fmla="*/ 1889 w 8881"/>
              <a:gd name="T37" fmla="*/ 13 h 3780"/>
              <a:gd name="T38" fmla="*/ 6992 w 8881"/>
              <a:gd name="T39" fmla="*/ 13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1" h="3780">
                <a:moveTo>
                  <a:pt x="6992" y="0"/>
                </a:moveTo>
                <a:lnTo>
                  <a:pt x="6992" y="0"/>
                </a:lnTo>
                <a:lnTo>
                  <a:pt x="1889" y="0"/>
                </a:lnTo>
                <a:cubicBezTo>
                  <a:pt x="850" y="0"/>
                  <a:pt x="0" y="850"/>
                  <a:pt x="0" y="1890"/>
                </a:cubicBezTo>
                <a:cubicBezTo>
                  <a:pt x="0" y="2929"/>
                  <a:pt x="850" y="3780"/>
                  <a:pt x="1889" y="3780"/>
                </a:cubicBezTo>
                <a:lnTo>
                  <a:pt x="6992" y="3780"/>
                </a:lnTo>
                <a:cubicBezTo>
                  <a:pt x="8031" y="3780"/>
                  <a:pt x="8881" y="2929"/>
                  <a:pt x="8881" y="1890"/>
                </a:cubicBezTo>
                <a:cubicBezTo>
                  <a:pt x="8881" y="850"/>
                  <a:pt x="8031" y="0"/>
                  <a:pt x="6992" y="0"/>
                </a:cubicBezTo>
                <a:close/>
                <a:moveTo>
                  <a:pt x="6992" y="13"/>
                </a:moveTo>
                <a:lnTo>
                  <a:pt x="6992" y="13"/>
                </a:lnTo>
                <a:cubicBezTo>
                  <a:pt x="7491" y="13"/>
                  <a:pt x="7961" y="209"/>
                  <a:pt x="8317" y="565"/>
                </a:cubicBezTo>
                <a:cubicBezTo>
                  <a:pt x="8672" y="920"/>
                  <a:pt x="8868" y="1391"/>
                  <a:pt x="8868" y="1890"/>
                </a:cubicBezTo>
                <a:cubicBezTo>
                  <a:pt x="8868" y="2389"/>
                  <a:pt x="8672" y="2860"/>
                  <a:pt x="8317" y="3215"/>
                </a:cubicBezTo>
                <a:cubicBezTo>
                  <a:pt x="7961" y="3570"/>
                  <a:pt x="7491" y="3766"/>
                  <a:pt x="6992" y="3766"/>
                </a:cubicBezTo>
                <a:lnTo>
                  <a:pt x="1889" y="3766"/>
                </a:lnTo>
                <a:cubicBezTo>
                  <a:pt x="1390" y="3766"/>
                  <a:pt x="920" y="3570"/>
                  <a:pt x="564" y="3215"/>
                </a:cubicBezTo>
                <a:cubicBezTo>
                  <a:pt x="209" y="2860"/>
                  <a:pt x="13" y="2389"/>
                  <a:pt x="13" y="1890"/>
                </a:cubicBezTo>
                <a:cubicBezTo>
                  <a:pt x="13" y="1391"/>
                  <a:pt x="209" y="920"/>
                  <a:pt x="564" y="565"/>
                </a:cubicBezTo>
                <a:cubicBezTo>
                  <a:pt x="920" y="209"/>
                  <a:pt x="1390" y="13"/>
                  <a:pt x="1889" y="13"/>
                </a:cubicBezTo>
                <a:lnTo>
                  <a:pt x="6992" y="13"/>
                </a:ln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 name="Freeform 42">
            <a:extLst>
              <a:ext uri="{FF2B5EF4-FFF2-40B4-BE49-F238E27FC236}">
                <a16:creationId xmlns:a16="http://schemas.microsoft.com/office/drawing/2014/main" id="{923A7B81-201D-CAB0-B5D1-FDAC884DE52F}"/>
              </a:ext>
            </a:extLst>
          </p:cNvPr>
          <p:cNvSpPr>
            <a:spLocks/>
          </p:cNvSpPr>
          <p:nvPr/>
        </p:nvSpPr>
        <p:spPr bwMode="auto">
          <a:xfrm>
            <a:off x="1073771" y="1677989"/>
            <a:ext cx="1970088" cy="1973263"/>
          </a:xfrm>
          <a:custGeom>
            <a:avLst/>
            <a:gdLst>
              <a:gd name="T0" fmla="*/ 1033 w 2066"/>
              <a:gd name="T1" fmla="*/ 2065 h 2065"/>
              <a:gd name="T2" fmla="*/ 1033 w 2066"/>
              <a:gd name="T3" fmla="*/ 2065 h 2065"/>
              <a:gd name="T4" fmla="*/ 0 w 2066"/>
              <a:gd name="T5" fmla="*/ 1032 h 2065"/>
              <a:gd name="T6" fmla="*/ 1033 w 2066"/>
              <a:gd name="T7" fmla="*/ 0 h 2065"/>
              <a:gd name="T8" fmla="*/ 2066 w 2066"/>
              <a:gd name="T9" fmla="*/ 1032 h 2065"/>
              <a:gd name="T10" fmla="*/ 1033 w 2066"/>
              <a:gd name="T11" fmla="*/ 2065 h 2065"/>
            </a:gdLst>
            <a:ahLst/>
            <a:cxnLst>
              <a:cxn ang="0">
                <a:pos x="T0" y="T1"/>
              </a:cxn>
              <a:cxn ang="0">
                <a:pos x="T2" y="T3"/>
              </a:cxn>
              <a:cxn ang="0">
                <a:pos x="T4" y="T5"/>
              </a:cxn>
              <a:cxn ang="0">
                <a:pos x="T6" y="T7"/>
              </a:cxn>
              <a:cxn ang="0">
                <a:pos x="T8" y="T9"/>
              </a:cxn>
              <a:cxn ang="0">
                <a:pos x="T10" y="T11"/>
              </a:cxn>
            </a:cxnLst>
            <a:rect l="0" t="0" r="r" b="b"/>
            <a:pathLst>
              <a:path w="2066" h="2065">
                <a:moveTo>
                  <a:pt x="1033" y="2065"/>
                </a:moveTo>
                <a:lnTo>
                  <a:pt x="1033" y="2065"/>
                </a:lnTo>
                <a:cubicBezTo>
                  <a:pt x="463" y="2065"/>
                  <a:pt x="0" y="1601"/>
                  <a:pt x="0" y="1032"/>
                </a:cubicBezTo>
                <a:cubicBezTo>
                  <a:pt x="0" y="462"/>
                  <a:pt x="463" y="0"/>
                  <a:pt x="1033" y="0"/>
                </a:cubicBezTo>
                <a:cubicBezTo>
                  <a:pt x="1602" y="0"/>
                  <a:pt x="2066" y="462"/>
                  <a:pt x="2066" y="1032"/>
                </a:cubicBezTo>
                <a:cubicBezTo>
                  <a:pt x="2066" y="1601"/>
                  <a:pt x="1602" y="2065"/>
                  <a:pt x="1033" y="2065"/>
                </a:cubicBezTo>
                <a:close/>
              </a:path>
            </a:pathLst>
          </a:custGeom>
          <a:solidFill>
            <a:srgbClr val="FDECAE"/>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43">
            <a:extLst>
              <a:ext uri="{FF2B5EF4-FFF2-40B4-BE49-F238E27FC236}">
                <a16:creationId xmlns:a16="http://schemas.microsoft.com/office/drawing/2014/main" id="{E06A966B-DA6B-F9AB-1831-2089EF062633}"/>
              </a:ext>
            </a:extLst>
          </p:cNvPr>
          <p:cNvSpPr>
            <a:spLocks noEditPoints="1"/>
          </p:cNvSpPr>
          <p:nvPr/>
        </p:nvSpPr>
        <p:spPr bwMode="auto">
          <a:xfrm>
            <a:off x="1067421" y="1673226"/>
            <a:ext cx="1981200" cy="1982788"/>
          </a:xfrm>
          <a:custGeom>
            <a:avLst/>
            <a:gdLst>
              <a:gd name="T0" fmla="*/ 1039 w 2078"/>
              <a:gd name="T1" fmla="*/ 0 h 2077"/>
              <a:gd name="T2" fmla="*/ 1039 w 2078"/>
              <a:gd name="T3" fmla="*/ 0 h 2077"/>
              <a:gd name="T4" fmla="*/ 0 w 2078"/>
              <a:gd name="T5" fmla="*/ 1038 h 2077"/>
              <a:gd name="T6" fmla="*/ 1039 w 2078"/>
              <a:gd name="T7" fmla="*/ 2077 h 2077"/>
              <a:gd name="T8" fmla="*/ 2078 w 2078"/>
              <a:gd name="T9" fmla="*/ 1038 h 2077"/>
              <a:gd name="T10" fmla="*/ 1039 w 2078"/>
              <a:gd name="T11" fmla="*/ 0 h 2077"/>
              <a:gd name="T12" fmla="*/ 1039 w 2078"/>
              <a:gd name="T13" fmla="*/ 12 h 2077"/>
              <a:gd name="T14" fmla="*/ 1039 w 2078"/>
              <a:gd name="T15" fmla="*/ 12 h 2077"/>
              <a:gd name="T16" fmla="*/ 2065 w 2078"/>
              <a:gd name="T17" fmla="*/ 1038 h 2077"/>
              <a:gd name="T18" fmla="*/ 1039 w 2078"/>
              <a:gd name="T19" fmla="*/ 2064 h 2077"/>
              <a:gd name="T20" fmla="*/ 13 w 2078"/>
              <a:gd name="T21" fmla="*/ 1038 h 2077"/>
              <a:gd name="T22" fmla="*/ 1039 w 2078"/>
              <a:gd name="T23" fmla="*/ 12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8" h="2077">
                <a:moveTo>
                  <a:pt x="1039" y="0"/>
                </a:moveTo>
                <a:lnTo>
                  <a:pt x="1039" y="0"/>
                </a:lnTo>
                <a:cubicBezTo>
                  <a:pt x="465" y="0"/>
                  <a:pt x="0" y="464"/>
                  <a:pt x="0" y="1038"/>
                </a:cubicBezTo>
                <a:cubicBezTo>
                  <a:pt x="0" y="1612"/>
                  <a:pt x="465" y="2077"/>
                  <a:pt x="1039" y="2077"/>
                </a:cubicBezTo>
                <a:cubicBezTo>
                  <a:pt x="1613" y="2077"/>
                  <a:pt x="2078" y="1612"/>
                  <a:pt x="2078" y="1038"/>
                </a:cubicBezTo>
                <a:cubicBezTo>
                  <a:pt x="2078" y="464"/>
                  <a:pt x="1613" y="0"/>
                  <a:pt x="1039" y="0"/>
                </a:cubicBezTo>
                <a:close/>
                <a:moveTo>
                  <a:pt x="1039" y="12"/>
                </a:moveTo>
                <a:lnTo>
                  <a:pt x="1039" y="12"/>
                </a:lnTo>
                <a:cubicBezTo>
                  <a:pt x="1605" y="12"/>
                  <a:pt x="2065" y="472"/>
                  <a:pt x="2065" y="1038"/>
                </a:cubicBezTo>
                <a:cubicBezTo>
                  <a:pt x="2065" y="1604"/>
                  <a:pt x="1605" y="2064"/>
                  <a:pt x="1039" y="2064"/>
                </a:cubicBezTo>
                <a:cubicBezTo>
                  <a:pt x="473" y="2064"/>
                  <a:pt x="13" y="1604"/>
                  <a:pt x="13" y="1038"/>
                </a:cubicBezTo>
                <a:cubicBezTo>
                  <a:pt x="13" y="472"/>
                  <a:pt x="473" y="12"/>
                  <a:pt x="1039" y="12"/>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44">
            <a:extLst>
              <a:ext uri="{FF2B5EF4-FFF2-40B4-BE49-F238E27FC236}">
                <a16:creationId xmlns:a16="http://schemas.microsoft.com/office/drawing/2014/main" id="{26DDF819-3153-3978-0A79-A5B003F53FDE}"/>
              </a:ext>
            </a:extLst>
          </p:cNvPr>
          <p:cNvSpPr>
            <a:spLocks/>
          </p:cNvSpPr>
          <p:nvPr/>
        </p:nvSpPr>
        <p:spPr bwMode="auto">
          <a:xfrm>
            <a:off x="2154858" y="2941639"/>
            <a:ext cx="1970088" cy="1971675"/>
          </a:xfrm>
          <a:custGeom>
            <a:avLst/>
            <a:gdLst>
              <a:gd name="T0" fmla="*/ 1033 w 2065"/>
              <a:gd name="T1" fmla="*/ 2065 h 2065"/>
              <a:gd name="T2" fmla="*/ 1033 w 2065"/>
              <a:gd name="T3" fmla="*/ 2065 h 2065"/>
              <a:gd name="T4" fmla="*/ 0 w 2065"/>
              <a:gd name="T5" fmla="*/ 1033 h 2065"/>
              <a:gd name="T6" fmla="*/ 1033 w 2065"/>
              <a:gd name="T7" fmla="*/ 0 h 2065"/>
              <a:gd name="T8" fmla="*/ 2065 w 2065"/>
              <a:gd name="T9" fmla="*/ 1033 h 2065"/>
              <a:gd name="T10" fmla="*/ 1033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3" y="2065"/>
                </a:moveTo>
                <a:lnTo>
                  <a:pt x="1033" y="2065"/>
                </a:lnTo>
                <a:cubicBezTo>
                  <a:pt x="463" y="2065"/>
                  <a:pt x="0" y="1602"/>
                  <a:pt x="0" y="1033"/>
                </a:cubicBezTo>
                <a:cubicBezTo>
                  <a:pt x="0" y="463"/>
                  <a:pt x="463" y="0"/>
                  <a:pt x="1033" y="0"/>
                </a:cubicBezTo>
                <a:cubicBezTo>
                  <a:pt x="1602" y="0"/>
                  <a:pt x="2065" y="463"/>
                  <a:pt x="2065" y="1033"/>
                </a:cubicBezTo>
                <a:cubicBezTo>
                  <a:pt x="2065" y="1602"/>
                  <a:pt x="1602" y="2065"/>
                  <a:pt x="1033" y="2065"/>
                </a:cubicBezTo>
                <a:close/>
              </a:path>
            </a:pathLst>
          </a:custGeom>
          <a:solidFill>
            <a:srgbClr val="FDECAE"/>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45">
            <a:extLst>
              <a:ext uri="{FF2B5EF4-FFF2-40B4-BE49-F238E27FC236}">
                <a16:creationId xmlns:a16="http://schemas.microsoft.com/office/drawing/2014/main" id="{DF5ED49E-26E4-524D-0B5A-49FB0925302D}"/>
              </a:ext>
            </a:extLst>
          </p:cNvPr>
          <p:cNvSpPr>
            <a:spLocks noEditPoints="1"/>
          </p:cNvSpPr>
          <p:nvPr/>
        </p:nvSpPr>
        <p:spPr bwMode="auto">
          <a:xfrm>
            <a:off x="2148508" y="2933701"/>
            <a:ext cx="1982788" cy="1985963"/>
          </a:xfrm>
          <a:custGeom>
            <a:avLst/>
            <a:gdLst>
              <a:gd name="T0" fmla="*/ 1040 w 2079"/>
              <a:gd name="T1" fmla="*/ 0 h 2079"/>
              <a:gd name="T2" fmla="*/ 1040 w 2079"/>
              <a:gd name="T3" fmla="*/ 0 h 2079"/>
              <a:gd name="T4" fmla="*/ 0 w 2079"/>
              <a:gd name="T5" fmla="*/ 1040 h 2079"/>
              <a:gd name="T6" fmla="*/ 1040 w 2079"/>
              <a:gd name="T7" fmla="*/ 2079 h 2079"/>
              <a:gd name="T8" fmla="*/ 2079 w 2079"/>
              <a:gd name="T9" fmla="*/ 1040 h 2079"/>
              <a:gd name="T10" fmla="*/ 1040 w 2079"/>
              <a:gd name="T11" fmla="*/ 0 h 2079"/>
              <a:gd name="T12" fmla="*/ 1040 w 2079"/>
              <a:gd name="T13" fmla="*/ 14 h 2079"/>
              <a:gd name="T14" fmla="*/ 1040 w 2079"/>
              <a:gd name="T15" fmla="*/ 14 h 2079"/>
              <a:gd name="T16" fmla="*/ 2066 w 2079"/>
              <a:gd name="T17" fmla="*/ 1040 h 2079"/>
              <a:gd name="T18" fmla="*/ 1040 w 2079"/>
              <a:gd name="T19" fmla="*/ 2066 h 2079"/>
              <a:gd name="T20" fmla="*/ 14 w 2079"/>
              <a:gd name="T21" fmla="*/ 1040 h 2079"/>
              <a:gd name="T22" fmla="*/ 1040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40" y="0"/>
                </a:moveTo>
                <a:lnTo>
                  <a:pt x="1040" y="0"/>
                </a:lnTo>
                <a:cubicBezTo>
                  <a:pt x="466" y="0"/>
                  <a:pt x="0" y="466"/>
                  <a:pt x="0" y="1040"/>
                </a:cubicBezTo>
                <a:cubicBezTo>
                  <a:pt x="0" y="1614"/>
                  <a:pt x="466" y="2079"/>
                  <a:pt x="1040" y="2079"/>
                </a:cubicBezTo>
                <a:cubicBezTo>
                  <a:pt x="1614" y="2079"/>
                  <a:pt x="2079" y="1614"/>
                  <a:pt x="2079" y="1040"/>
                </a:cubicBezTo>
                <a:cubicBezTo>
                  <a:pt x="2079" y="466"/>
                  <a:pt x="1614" y="0"/>
                  <a:pt x="1040" y="0"/>
                </a:cubicBezTo>
                <a:close/>
                <a:moveTo>
                  <a:pt x="1040" y="14"/>
                </a:moveTo>
                <a:lnTo>
                  <a:pt x="1040" y="14"/>
                </a:lnTo>
                <a:cubicBezTo>
                  <a:pt x="1605" y="14"/>
                  <a:pt x="2066" y="474"/>
                  <a:pt x="2066" y="1040"/>
                </a:cubicBezTo>
                <a:cubicBezTo>
                  <a:pt x="2066" y="1605"/>
                  <a:pt x="1605" y="2066"/>
                  <a:pt x="1040" y="2066"/>
                </a:cubicBezTo>
                <a:cubicBezTo>
                  <a:pt x="474" y="2066"/>
                  <a:pt x="14" y="1605"/>
                  <a:pt x="14" y="1040"/>
                </a:cubicBezTo>
                <a:cubicBezTo>
                  <a:pt x="14" y="474"/>
                  <a:pt x="474" y="14"/>
                  <a:pt x="1040" y="14"/>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46">
            <a:extLst>
              <a:ext uri="{FF2B5EF4-FFF2-40B4-BE49-F238E27FC236}">
                <a16:creationId xmlns:a16="http://schemas.microsoft.com/office/drawing/2014/main" id="{1F32A780-1F4F-FDFB-2375-17DA0CDEE2D0}"/>
              </a:ext>
            </a:extLst>
          </p:cNvPr>
          <p:cNvSpPr>
            <a:spLocks/>
          </p:cNvSpPr>
          <p:nvPr/>
        </p:nvSpPr>
        <p:spPr bwMode="auto">
          <a:xfrm>
            <a:off x="3235946" y="1677989"/>
            <a:ext cx="1970088" cy="1973263"/>
          </a:xfrm>
          <a:custGeom>
            <a:avLst/>
            <a:gdLst>
              <a:gd name="T0" fmla="*/ 1033 w 2065"/>
              <a:gd name="T1" fmla="*/ 2065 h 2065"/>
              <a:gd name="T2" fmla="*/ 1033 w 2065"/>
              <a:gd name="T3" fmla="*/ 2065 h 2065"/>
              <a:gd name="T4" fmla="*/ 0 w 2065"/>
              <a:gd name="T5" fmla="*/ 1032 h 2065"/>
              <a:gd name="T6" fmla="*/ 1033 w 2065"/>
              <a:gd name="T7" fmla="*/ 0 h 2065"/>
              <a:gd name="T8" fmla="*/ 2065 w 2065"/>
              <a:gd name="T9" fmla="*/ 1032 h 2065"/>
              <a:gd name="T10" fmla="*/ 1033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3" y="2065"/>
                </a:moveTo>
                <a:lnTo>
                  <a:pt x="1033" y="2065"/>
                </a:lnTo>
                <a:cubicBezTo>
                  <a:pt x="463" y="2065"/>
                  <a:pt x="0" y="1601"/>
                  <a:pt x="0" y="1032"/>
                </a:cubicBezTo>
                <a:cubicBezTo>
                  <a:pt x="0" y="462"/>
                  <a:pt x="463" y="0"/>
                  <a:pt x="1033" y="0"/>
                </a:cubicBezTo>
                <a:cubicBezTo>
                  <a:pt x="1602" y="0"/>
                  <a:pt x="2065" y="462"/>
                  <a:pt x="2065" y="1032"/>
                </a:cubicBezTo>
                <a:cubicBezTo>
                  <a:pt x="2065" y="1601"/>
                  <a:pt x="1602" y="2065"/>
                  <a:pt x="1033" y="2065"/>
                </a:cubicBezTo>
                <a:close/>
              </a:path>
            </a:pathLst>
          </a:custGeom>
          <a:solidFill>
            <a:srgbClr val="FDECAE"/>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73" name="Freeform 47">
            <a:extLst>
              <a:ext uri="{FF2B5EF4-FFF2-40B4-BE49-F238E27FC236}">
                <a16:creationId xmlns:a16="http://schemas.microsoft.com/office/drawing/2014/main" id="{39275154-7D2B-2D95-D600-7551A117EF97}"/>
              </a:ext>
            </a:extLst>
          </p:cNvPr>
          <p:cNvSpPr>
            <a:spLocks noEditPoints="1"/>
          </p:cNvSpPr>
          <p:nvPr/>
        </p:nvSpPr>
        <p:spPr bwMode="auto">
          <a:xfrm>
            <a:off x="3229596" y="1673226"/>
            <a:ext cx="1982788" cy="1982788"/>
          </a:xfrm>
          <a:custGeom>
            <a:avLst/>
            <a:gdLst>
              <a:gd name="T0" fmla="*/ 1040 w 2079"/>
              <a:gd name="T1" fmla="*/ 0 h 2077"/>
              <a:gd name="T2" fmla="*/ 1040 w 2079"/>
              <a:gd name="T3" fmla="*/ 0 h 2077"/>
              <a:gd name="T4" fmla="*/ 0 w 2079"/>
              <a:gd name="T5" fmla="*/ 1038 h 2077"/>
              <a:gd name="T6" fmla="*/ 1040 w 2079"/>
              <a:gd name="T7" fmla="*/ 2077 h 2077"/>
              <a:gd name="T8" fmla="*/ 2079 w 2079"/>
              <a:gd name="T9" fmla="*/ 1038 h 2077"/>
              <a:gd name="T10" fmla="*/ 1040 w 2079"/>
              <a:gd name="T11" fmla="*/ 0 h 2077"/>
              <a:gd name="T12" fmla="*/ 1040 w 2079"/>
              <a:gd name="T13" fmla="*/ 12 h 2077"/>
              <a:gd name="T14" fmla="*/ 1040 w 2079"/>
              <a:gd name="T15" fmla="*/ 12 h 2077"/>
              <a:gd name="T16" fmla="*/ 2066 w 2079"/>
              <a:gd name="T17" fmla="*/ 1038 h 2077"/>
              <a:gd name="T18" fmla="*/ 1040 w 2079"/>
              <a:gd name="T19" fmla="*/ 2064 h 2077"/>
              <a:gd name="T20" fmla="*/ 14 w 2079"/>
              <a:gd name="T21" fmla="*/ 1038 h 2077"/>
              <a:gd name="T22" fmla="*/ 1040 w 2079"/>
              <a:gd name="T23" fmla="*/ 12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7">
                <a:moveTo>
                  <a:pt x="1040" y="0"/>
                </a:moveTo>
                <a:lnTo>
                  <a:pt x="1040" y="0"/>
                </a:lnTo>
                <a:cubicBezTo>
                  <a:pt x="466" y="0"/>
                  <a:pt x="0" y="464"/>
                  <a:pt x="0" y="1038"/>
                </a:cubicBezTo>
                <a:cubicBezTo>
                  <a:pt x="0" y="1612"/>
                  <a:pt x="466" y="2077"/>
                  <a:pt x="1040" y="2077"/>
                </a:cubicBezTo>
                <a:cubicBezTo>
                  <a:pt x="1614" y="2077"/>
                  <a:pt x="2079" y="1612"/>
                  <a:pt x="2079" y="1038"/>
                </a:cubicBezTo>
                <a:cubicBezTo>
                  <a:pt x="2079" y="464"/>
                  <a:pt x="1614" y="0"/>
                  <a:pt x="1040" y="0"/>
                </a:cubicBezTo>
                <a:close/>
                <a:moveTo>
                  <a:pt x="1040" y="12"/>
                </a:moveTo>
                <a:lnTo>
                  <a:pt x="1040" y="12"/>
                </a:lnTo>
                <a:cubicBezTo>
                  <a:pt x="1605" y="12"/>
                  <a:pt x="2066" y="472"/>
                  <a:pt x="2066" y="1038"/>
                </a:cubicBezTo>
                <a:cubicBezTo>
                  <a:pt x="2066" y="1604"/>
                  <a:pt x="1605" y="2064"/>
                  <a:pt x="1040" y="2064"/>
                </a:cubicBezTo>
                <a:cubicBezTo>
                  <a:pt x="474" y="2064"/>
                  <a:pt x="14" y="1604"/>
                  <a:pt x="14" y="1038"/>
                </a:cubicBezTo>
                <a:cubicBezTo>
                  <a:pt x="14" y="472"/>
                  <a:pt x="474" y="12"/>
                  <a:pt x="1040" y="12"/>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48">
            <a:extLst>
              <a:ext uri="{FF2B5EF4-FFF2-40B4-BE49-F238E27FC236}">
                <a16:creationId xmlns:a16="http://schemas.microsoft.com/office/drawing/2014/main" id="{6E199C9D-C85F-AFDF-6B03-81BE9C556189}"/>
              </a:ext>
            </a:extLst>
          </p:cNvPr>
          <p:cNvSpPr>
            <a:spLocks/>
          </p:cNvSpPr>
          <p:nvPr/>
        </p:nvSpPr>
        <p:spPr bwMode="auto">
          <a:xfrm>
            <a:off x="4318621" y="2941639"/>
            <a:ext cx="1968500" cy="1971675"/>
          </a:xfrm>
          <a:custGeom>
            <a:avLst/>
            <a:gdLst>
              <a:gd name="T0" fmla="*/ 1032 w 2065"/>
              <a:gd name="T1" fmla="*/ 2065 h 2065"/>
              <a:gd name="T2" fmla="*/ 1032 w 2065"/>
              <a:gd name="T3" fmla="*/ 2065 h 2065"/>
              <a:gd name="T4" fmla="*/ 0 w 2065"/>
              <a:gd name="T5" fmla="*/ 1033 h 2065"/>
              <a:gd name="T6" fmla="*/ 1032 w 2065"/>
              <a:gd name="T7" fmla="*/ 0 h 2065"/>
              <a:gd name="T8" fmla="*/ 2065 w 2065"/>
              <a:gd name="T9" fmla="*/ 1033 h 2065"/>
              <a:gd name="T10" fmla="*/ 1032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2" y="2065"/>
                </a:moveTo>
                <a:lnTo>
                  <a:pt x="1032" y="2065"/>
                </a:lnTo>
                <a:cubicBezTo>
                  <a:pt x="463" y="2065"/>
                  <a:pt x="0" y="1602"/>
                  <a:pt x="0" y="1033"/>
                </a:cubicBezTo>
                <a:cubicBezTo>
                  <a:pt x="0" y="463"/>
                  <a:pt x="463" y="0"/>
                  <a:pt x="1032" y="0"/>
                </a:cubicBezTo>
                <a:cubicBezTo>
                  <a:pt x="1602" y="0"/>
                  <a:pt x="2065" y="463"/>
                  <a:pt x="2065" y="1033"/>
                </a:cubicBezTo>
                <a:cubicBezTo>
                  <a:pt x="2065" y="1602"/>
                  <a:pt x="1602" y="2065"/>
                  <a:pt x="1032" y="2065"/>
                </a:cubicBezTo>
                <a:close/>
              </a:path>
            </a:pathLst>
          </a:custGeom>
          <a:solidFill>
            <a:srgbClr val="FDECAE"/>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49">
            <a:extLst>
              <a:ext uri="{FF2B5EF4-FFF2-40B4-BE49-F238E27FC236}">
                <a16:creationId xmlns:a16="http://schemas.microsoft.com/office/drawing/2014/main" id="{1B3E7D80-13BA-6E3D-C1F4-FBE6CB00A7AF}"/>
              </a:ext>
            </a:extLst>
          </p:cNvPr>
          <p:cNvSpPr>
            <a:spLocks noEditPoints="1"/>
          </p:cNvSpPr>
          <p:nvPr/>
        </p:nvSpPr>
        <p:spPr bwMode="auto">
          <a:xfrm>
            <a:off x="4310683" y="2933701"/>
            <a:ext cx="1982788" cy="1985963"/>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4" y="2066"/>
                  <a:pt x="13" y="1605"/>
                  <a:pt x="13" y="1040"/>
                </a:cubicBezTo>
                <a:cubicBezTo>
                  <a:pt x="13" y="474"/>
                  <a:pt x="474" y="14"/>
                  <a:pt x="1039" y="14"/>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76" name="Freeform 50">
            <a:extLst>
              <a:ext uri="{FF2B5EF4-FFF2-40B4-BE49-F238E27FC236}">
                <a16:creationId xmlns:a16="http://schemas.microsoft.com/office/drawing/2014/main" id="{9DFF6711-C75B-5F2E-8D61-F275C44763BA}"/>
              </a:ext>
            </a:extLst>
          </p:cNvPr>
          <p:cNvSpPr>
            <a:spLocks/>
          </p:cNvSpPr>
          <p:nvPr/>
        </p:nvSpPr>
        <p:spPr bwMode="auto">
          <a:xfrm>
            <a:off x="5399708" y="1677989"/>
            <a:ext cx="1970088" cy="1973263"/>
          </a:xfrm>
          <a:custGeom>
            <a:avLst/>
            <a:gdLst>
              <a:gd name="T0" fmla="*/ 1032 w 2065"/>
              <a:gd name="T1" fmla="*/ 2065 h 2065"/>
              <a:gd name="T2" fmla="*/ 1032 w 2065"/>
              <a:gd name="T3" fmla="*/ 2065 h 2065"/>
              <a:gd name="T4" fmla="*/ 0 w 2065"/>
              <a:gd name="T5" fmla="*/ 1032 h 2065"/>
              <a:gd name="T6" fmla="*/ 1032 w 2065"/>
              <a:gd name="T7" fmla="*/ 0 h 2065"/>
              <a:gd name="T8" fmla="*/ 2065 w 2065"/>
              <a:gd name="T9" fmla="*/ 1032 h 2065"/>
              <a:gd name="T10" fmla="*/ 1032 w 2065"/>
              <a:gd name="T11" fmla="*/ 2065 h 2065"/>
            </a:gdLst>
            <a:ahLst/>
            <a:cxnLst>
              <a:cxn ang="0">
                <a:pos x="T0" y="T1"/>
              </a:cxn>
              <a:cxn ang="0">
                <a:pos x="T2" y="T3"/>
              </a:cxn>
              <a:cxn ang="0">
                <a:pos x="T4" y="T5"/>
              </a:cxn>
              <a:cxn ang="0">
                <a:pos x="T6" y="T7"/>
              </a:cxn>
              <a:cxn ang="0">
                <a:pos x="T8" y="T9"/>
              </a:cxn>
              <a:cxn ang="0">
                <a:pos x="T10" y="T11"/>
              </a:cxn>
            </a:cxnLst>
            <a:rect l="0" t="0" r="r" b="b"/>
            <a:pathLst>
              <a:path w="2065" h="2065">
                <a:moveTo>
                  <a:pt x="1032" y="2065"/>
                </a:moveTo>
                <a:lnTo>
                  <a:pt x="1032" y="2065"/>
                </a:lnTo>
                <a:cubicBezTo>
                  <a:pt x="463" y="2065"/>
                  <a:pt x="0" y="1601"/>
                  <a:pt x="0" y="1032"/>
                </a:cubicBezTo>
                <a:cubicBezTo>
                  <a:pt x="0" y="462"/>
                  <a:pt x="463" y="0"/>
                  <a:pt x="1032" y="0"/>
                </a:cubicBezTo>
                <a:cubicBezTo>
                  <a:pt x="1602" y="0"/>
                  <a:pt x="2065" y="462"/>
                  <a:pt x="2065" y="1032"/>
                </a:cubicBezTo>
                <a:cubicBezTo>
                  <a:pt x="2065" y="1601"/>
                  <a:pt x="1602" y="2065"/>
                  <a:pt x="1032" y="2065"/>
                </a:cubicBezTo>
                <a:close/>
              </a:path>
            </a:pathLst>
          </a:custGeom>
          <a:solidFill>
            <a:srgbClr val="FDECAE"/>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77" name="Freeform 51">
            <a:extLst>
              <a:ext uri="{FF2B5EF4-FFF2-40B4-BE49-F238E27FC236}">
                <a16:creationId xmlns:a16="http://schemas.microsoft.com/office/drawing/2014/main" id="{2820F9C0-8E8A-B9CD-68CE-D288D4C7B4DF}"/>
              </a:ext>
            </a:extLst>
          </p:cNvPr>
          <p:cNvSpPr>
            <a:spLocks noEditPoints="1"/>
          </p:cNvSpPr>
          <p:nvPr/>
        </p:nvSpPr>
        <p:spPr bwMode="auto">
          <a:xfrm>
            <a:off x="5393358" y="1673226"/>
            <a:ext cx="1982788" cy="1982788"/>
          </a:xfrm>
          <a:custGeom>
            <a:avLst/>
            <a:gdLst>
              <a:gd name="T0" fmla="*/ 1039 w 2079"/>
              <a:gd name="T1" fmla="*/ 0 h 2077"/>
              <a:gd name="T2" fmla="*/ 1039 w 2079"/>
              <a:gd name="T3" fmla="*/ 0 h 2077"/>
              <a:gd name="T4" fmla="*/ 0 w 2079"/>
              <a:gd name="T5" fmla="*/ 1038 h 2077"/>
              <a:gd name="T6" fmla="*/ 1039 w 2079"/>
              <a:gd name="T7" fmla="*/ 2077 h 2077"/>
              <a:gd name="T8" fmla="*/ 2079 w 2079"/>
              <a:gd name="T9" fmla="*/ 1038 h 2077"/>
              <a:gd name="T10" fmla="*/ 1039 w 2079"/>
              <a:gd name="T11" fmla="*/ 0 h 2077"/>
              <a:gd name="T12" fmla="*/ 1039 w 2079"/>
              <a:gd name="T13" fmla="*/ 12 h 2077"/>
              <a:gd name="T14" fmla="*/ 1039 w 2079"/>
              <a:gd name="T15" fmla="*/ 12 h 2077"/>
              <a:gd name="T16" fmla="*/ 2065 w 2079"/>
              <a:gd name="T17" fmla="*/ 1038 h 2077"/>
              <a:gd name="T18" fmla="*/ 1039 w 2079"/>
              <a:gd name="T19" fmla="*/ 2064 h 2077"/>
              <a:gd name="T20" fmla="*/ 13 w 2079"/>
              <a:gd name="T21" fmla="*/ 1038 h 2077"/>
              <a:gd name="T22" fmla="*/ 1039 w 2079"/>
              <a:gd name="T23" fmla="*/ 12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7">
                <a:moveTo>
                  <a:pt x="1039" y="0"/>
                </a:moveTo>
                <a:lnTo>
                  <a:pt x="1039" y="0"/>
                </a:lnTo>
                <a:cubicBezTo>
                  <a:pt x="465" y="0"/>
                  <a:pt x="0" y="464"/>
                  <a:pt x="0" y="1038"/>
                </a:cubicBezTo>
                <a:cubicBezTo>
                  <a:pt x="0" y="1612"/>
                  <a:pt x="465" y="2077"/>
                  <a:pt x="1039" y="2077"/>
                </a:cubicBezTo>
                <a:cubicBezTo>
                  <a:pt x="1613" y="2077"/>
                  <a:pt x="2079" y="1612"/>
                  <a:pt x="2079" y="1038"/>
                </a:cubicBezTo>
                <a:cubicBezTo>
                  <a:pt x="2079" y="464"/>
                  <a:pt x="1613" y="0"/>
                  <a:pt x="1039" y="0"/>
                </a:cubicBezTo>
                <a:close/>
                <a:moveTo>
                  <a:pt x="1039" y="12"/>
                </a:moveTo>
                <a:lnTo>
                  <a:pt x="1039" y="12"/>
                </a:lnTo>
                <a:cubicBezTo>
                  <a:pt x="1605" y="12"/>
                  <a:pt x="2065" y="472"/>
                  <a:pt x="2065" y="1038"/>
                </a:cubicBezTo>
                <a:cubicBezTo>
                  <a:pt x="2065" y="1604"/>
                  <a:pt x="1605" y="2064"/>
                  <a:pt x="1039" y="2064"/>
                </a:cubicBezTo>
                <a:cubicBezTo>
                  <a:pt x="474" y="2064"/>
                  <a:pt x="13" y="1604"/>
                  <a:pt x="13" y="1038"/>
                </a:cubicBezTo>
                <a:cubicBezTo>
                  <a:pt x="13" y="472"/>
                  <a:pt x="474" y="12"/>
                  <a:pt x="1039" y="12"/>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52">
            <a:extLst>
              <a:ext uri="{FF2B5EF4-FFF2-40B4-BE49-F238E27FC236}">
                <a16:creationId xmlns:a16="http://schemas.microsoft.com/office/drawing/2014/main" id="{4B6167E8-395D-84B5-93BE-EA40F8478D77}"/>
              </a:ext>
            </a:extLst>
          </p:cNvPr>
          <p:cNvSpPr>
            <a:spLocks/>
          </p:cNvSpPr>
          <p:nvPr/>
        </p:nvSpPr>
        <p:spPr bwMode="auto">
          <a:xfrm>
            <a:off x="6480796" y="2941639"/>
            <a:ext cx="1970088" cy="1971675"/>
          </a:xfrm>
          <a:custGeom>
            <a:avLst/>
            <a:gdLst>
              <a:gd name="T0" fmla="*/ 1033 w 2066"/>
              <a:gd name="T1" fmla="*/ 2065 h 2065"/>
              <a:gd name="T2" fmla="*/ 1033 w 2066"/>
              <a:gd name="T3" fmla="*/ 2065 h 2065"/>
              <a:gd name="T4" fmla="*/ 0 w 2066"/>
              <a:gd name="T5" fmla="*/ 1033 h 2065"/>
              <a:gd name="T6" fmla="*/ 1033 w 2066"/>
              <a:gd name="T7" fmla="*/ 0 h 2065"/>
              <a:gd name="T8" fmla="*/ 2066 w 2066"/>
              <a:gd name="T9" fmla="*/ 1033 h 2065"/>
              <a:gd name="T10" fmla="*/ 1033 w 2066"/>
              <a:gd name="T11" fmla="*/ 2065 h 2065"/>
            </a:gdLst>
            <a:ahLst/>
            <a:cxnLst>
              <a:cxn ang="0">
                <a:pos x="T0" y="T1"/>
              </a:cxn>
              <a:cxn ang="0">
                <a:pos x="T2" y="T3"/>
              </a:cxn>
              <a:cxn ang="0">
                <a:pos x="T4" y="T5"/>
              </a:cxn>
              <a:cxn ang="0">
                <a:pos x="T6" y="T7"/>
              </a:cxn>
              <a:cxn ang="0">
                <a:pos x="T8" y="T9"/>
              </a:cxn>
              <a:cxn ang="0">
                <a:pos x="T10" y="T11"/>
              </a:cxn>
            </a:cxnLst>
            <a:rect l="0" t="0" r="r" b="b"/>
            <a:pathLst>
              <a:path w="2066" h="2065">
                <a:moveTo>
                  <a:pt x="1033" y="2065"/>
                </a:moveTo>
                <a:lnTo>
                  <a:pt x="1033" y="2065"/>
                </a:lnTo>
                <a:cubicBezTo>
                  <a:pt x="464" y="2065"/>
                  <a:pt x="0" y="1602"/>
                  <a:pt x="0" y="1033"/>
                </a:cubicBezTo>
                <a:cubicBezTo>
                  <a:pt x="0" y="463"/>
                  <a:pt x="464" y="0"/>
                  <a:pt x="1033" y="0"/>
                </a:cubicBezTo>
                <a:cubicBezTo>
                  <a:pt x="1603" y="0"/>
                  <a:pt x="2066" y="463"/>
                  <a:pt x="2066" y="1033"/>
                </a:cubicBezTo>
                <a:cubicBezTo>
                  <a:pt x="2066" y="1602"/>
                  <a:pt x="1603" y="2065"/>
                  <a:pt x="1033" y="2065"/>
                </a:cubicBezTo>
                <a:close/>
              </a:path>
            </a:pathLst>
          </a:custGeom>
          <a:solidFill>
            <a:srgbClr val="FDECAE"/>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79" name="Freeform 53">
            <a:extLst>
              <a:ext uri="{FF2B5EF4-FFF2-40B4-BE49-F238E27FC236}">
                <a16:creationId xmlns:a16="http://schemas.microsoft.com/office/drawing/2014/main" id="{42591BC2-0190-0306-802C-0070F64006BF}"/>
              </a:ext>
            </a:extLst>
          </p:cNvPr>
          <p:cNvSpPr>
            <a:spLocks noEditPoints="1"/>
          </p:cNvSpPr>
          <p:nvPr/>
        </p:nvSpPr>
        <p:spPr bwMode="auto">
          <a:xfrm>
            <a:off x="6474446" y="2933701"/>
            <a:ext cx="1982788" cy="1985963"/>
          </a:xfrm>
          <a:custGeom>
            <a:avLst/>
            <a:gdLst>
              <a:gd name="T0" fmla="*/ 1039 w 2079"/>
              <a:gd name="T1" fmla="*/ 0 h 2079"/>
              <a:gd name="T2" fmla="*/ 1039 w 2079"/>
              <a:gd name="T3" fmla="*/ 0 h 2079"/>
              <a:gd name="T4" fmla="*/ 0 w 2079"/>
              <a:gd name="T5" fmla="*/ 1040 h 2079"/>
              <a:gd name="T6" fmla="*/ 1039 w 2079"/>
              <a:gd name="T7" fmla="*/ 2079 h 2079"/>
              <a:gd name="T8" fmla="*/ 2079 w 2079"/>
              <a:gd name="T9" fmla="*/ 1040 h 2079"/>
              <a:gd name="T10" fmla="*/ 1039 w 2079"/>
              <a:gd name="T11" fmla="*/ 0 h 2079"/>
              <a:gd name="T12" fmla="*/ 1039 w 2079"/>
              <a:gd name="T13" fmla="*/ 14 h 2079"/>
              <a:gd name="T14" fmla="*/ 1039 w 2079"/>
              <a:gd name="T15" fmla="*/ 14 h 2079"/>
              <a:gd name="T16" fmla="*/ 2065 w 2079"/>
              <a:gd name="T17" fmla="*/ 1040 h 2079"/>
              <a:gd name="T18" fmla="*/ 1039 w 2079"/>
              <a:gd name="T19" fmla="*/ 2066 h 2079"/>
              <a:gd name="T20" fmla="*/ 13 w 2079"/>
              <a:gd name="T21" fmla="*/ 1040 h 2079"/>
              <a:gd name="T22" fmla="*/ 1039 w 2079"/>
              <a:gd name="T23" fmla="*/ 14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9" h="2079">
                <a:moveTo>
                  <a:pt x="1039" y="0"/>
                </a:moveTo>
                <a:lnTo>
                  <a:pt x="1039" y="0"/>
                </a:lnTo>
                <a:cubicBezTo>
                  <a:pt x="465" y="0"/>
                  <a:pt x="0" y="466"/>
                  <a:pt x="0" y="1040"/>
                </a:cubicBezTo>
                <a:cubicBezTo>
                  <a:pt x="0" y="1614"/>
                  <a:pt x="465" y="2079"/>
                  <a:pt x="1039" y="2079"/>
                </a:cubicBezTo>
                <a:cubicBezTo>
                  <a:pt x="1613" y="2079"/>
                  <a:pt x="2079" y="1614"/>
                  <a:pt x="2079" y="1040"/>
                </a:cubicBezTo>
                <a:cubicBezTo>
                  <a:pt x="2079" y="466"/>
                  <a:pt x="1613" y="0"/>
                  <a:pt x="1039" y="0"/>
                </a:cubicBezTo>
                <a:close/>
                <a:moveTo>
                  <a:pt x="1039" y="14"/>
                </a:moveTo>
                <a:lnTo>
                  <a:pt x="1039" y="14"/>
                </a:lnTo>
                <a:cubicBezTo>
                  <a:pt x="1605" y="14"/>
                  <a:pt x="2065" y="474"/>
                  <a:pt x="2065" y="1040"/>
                </a:cubicBezTo>
                <a:cubicBezTo>
                  <a:pt x="2065" y="1605"/>
                  <a:pt x="1605" y="2066"/>
                  <a:pt x="1039" y="2066"/>
                </a:cubicBezTo>
                <a:cubicBezTo>
                  <a:pt x="473" y="2066"/>
                  <a:pt x="13" y="1605"/>
                  <a:pt x="13" y="1040"/>
                </a:cubicBezTo>
                <a:cubicBezTo>
                  <a:pt x="13" y="474"/>
                  <a:pt x="473" y="14"/>
                  <a:pt x="1039" y="14"/>
                </a:cubicBezTo>
                <a:close/>
              </a:path>
            </a:pathLst>
          </a:custGeom>
          <a:solidFill>
            <a:srgbClr val="EC1C24"/>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770730" y="277719"/>
            <a:ext cx="5269391" cy="991041"/>
          </a:xfrm>
        </p:spPr>
        <p:txBody>
          <a:bodyPr wrap="none">
            <a:spAutoFit/>
          </a:bodyPr>
          <a:lstStyle/>
          <a:p>
            <a:r>
              <a:rPr lang="ja-JP" altLang="en-US" spc="-150" dirty="0">
                <a:latin typeface="BIZ UDゴシック" panose="020B0400000000000000" pitchFamily="49" charset="-128"/>
                <a:ea typeface="BIZ UDゴシック" panose="020B0400000000000000" pitchFamily="49" charset="-128"/>
              </a:rPr>
              <a:t>マイナンバーカードを使って</a:t>
            </a:r>
            <a:br>
              <a:rPr lang="en-US" altLang="ja-JP" spc="-150" dirty="0">
                <a:latin typeface="BIZ UDゴシック" panose="020B0400000000000000" pitchFamily="49" charset="-128"/>
                <a:ea typeface="BIZ UDゴシック" panose="020B0400000000000000" pitchFamily="49" charset="-128"/>
              </a:rPr>
            </a:br>
            <a:r>
              <a:rPr lang="ja-JP" altLang="en-US" spc="-150" dirty="0">
                <a:latin typeface="BIZ UDゴシック" panose="020B0400000000000000" pitchFamily="49" charset="-128"/>
                <a:ea typeface="BIZ UDゴシック" panose="020B0400000000000000" pitchFamily="49" charset="-128"/>
              </a:rPr>
              <a:t>できること</a:t>
            </a:r>
            <a:endParaRPr lang="ja-JP" altLang="en-US" dirty="0">
              <a:latin typeface="BIZ UDゴシック" panose="020B0400000000000000" pitchFamily="49" charset="-128"/>
              <a:ea typeface="BIZ UDゴシック" panose="020B0400000000000000" pitchFamily="49" charset="-128"/>
            </a:endParaRPr>
          </a:p>
        </p:txBody>
      </p:sp>
      <p:sp>
        <p:nvSpPr>
          <p:cNvPr id="51" name="Title Placeholder 1">
            <a:extLst>
              <a:ext uri="{FF2B5EF4-FFF2-40B4-BE49-F238E27FC236}">
                <a16:creationId xmlns:a16="http://schemas.microsoft.com/office/drawing/2014/main" id="{D1BF8471-296E-4A82-94F7-CAE7FF434C9B}"/>
              </a:ext>
            </a:extLst>
          </p:cNvPr>
          <p:cNvSpPr txBox="1">
            <a:spLocks/>
          </p:cNvSpPr>
          <p:nvPr/>
        </p:nvSpPr>
        <p:spPr>
          <a:xfrm>
            <a:off x="467544" y="504592"/>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1-B</a:t>
            </a:r>
            <a:endParaRPr lang="en-US" sz="3600" dirty="0">
              <a:solidFill>
                <a:srgbClr val="009650"/>
              </a:solidFill>
              <a:latin typeface="BIZ UDゴシック" panose="020B0400000000000000" pitchFamily="49" charset="-128"/>
              <a:ea typeface="BIZ UDゴシック" panose="020B0400000000000000" pitchFamily="49" charset="-128"/>
            </a:endParaRP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3">
            <a:extLst>
              <a:ext uri="{28A0092B-C50C-407E-A947-70E740481C1C}">
                <a14:useLocalDpi xmlns:a14="http://schemas.microsoft.com/office/drawing/2010/main" val="0"/>
              </a:ext>
            </a:extLst>
          </a:blip>
          <a:srcRect l="10689" r="7243"/>
          <a:stretch/>
        </p:blipFill>
        <p:spPr>
          <a:xfrm>
            <a:off x="1312128" y="3717492"/>
            <a:ext cx="816039" cy="1087200"/>
          </a:xfrm>
          <a:prstGeom prst="rect">
            <a:avLst/>
          </a:prstGeom>
          <a:solidFill>
            <a:schemeClr val="bg1"/>
          </a:solidFill>
        </p:spPr>
      </p:pic>
      <p:sp>
        <p:nvSpPr>
          <p:cNvPr id="45" name="テキスト ボックス 44">
            <a:extLst>
              <a:ext uri="{FF2B5EF4-FFF2-40B4-BE49-F238E27FC236}">
                <a16:creationId xmlns:a16="http://schemas.microsoft.com/office/drawing/2014/main" id="{E231A597-4C93-4B10-B5DB-BCF3E1E32B88}"/>
              </a:ext>
            </a:extLst>
          </p:cNvPr>
          <p:cNvSpPr txBox="1"/>
          <p:nvPr/>
        </p:nvSpPr>
        <p:spPr>
          <a:xfrm>
            <a:off x="1084272" y="2349340"/>
            <a:ext cx="1980000" cy="707886"/>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本人確認書類</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になる！</a:t>
            </a:r>
          </a:p>
        </p:txBody>
      </p:sp>
      <p:sp>
        <p:nvSpPr>
          <p:cNvPr id="46" name="テキスト ボックス 45">
            <a:extLst>
              <a:ext uri="{FF2B5EF4-FFF2-40B4-BE49-F238E27FC236}">
                <a16:creationId xmlns:a16="http://schemas.microsoft.com/office/drawing/2014/main" id="{D94F59D3-FBCB-4F69-9CC7-6D53FCE8CB97}"/>
              </a:ext>
            </a:extLst>
          </p:cNvPr>
          <p:cNvSpPr txBox="1"/>
          <p:nvPr/>
        </p:nvSpPr>
        <p:spPr>
          <a:xfrm>
            <a:off x="3244512" y="2349340"/>
            <a:ext cx="1980000" cy="707886"/>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健康保険証</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としても使える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47" name="テキスト ボックス 46">
            <a:extLst>
              <a:ext uri="{FF2B5EF4-FFF2-40B4-BE49-F238E27FC236}">
                <a16:creationId xmlns:a16="http://schemas.microsoft.com/office/drawing/2014/main" id="{2AA6247B-E004-44B4-A42E-A3A715187F93}"/>
              </a:ext>
            </a:extLst>
          </p:cNvPr>
          <p:cNvSpPr txBox="1"/>
          <p:nvPr/>
        </p:nvSpPr>
        <p:spPr>
          <a:xfrm>
            <a:off x="4324632" y="3729226"/>
            <a:ext cx="1980000" cy="707886"/>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公金受取口座の</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登録ができる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sp>
        <p:nvSpPr>
          <p:cNvPr id="48" name="テキスト ボックス 47">
            <a:extLst>
              <a:ext uri="{FF2B5EF4-FFF2-40B4-BE49-F238E27FC236}">
                <a16:creationId xmlns:a16="http://schemas.microsoft.com/office/drawing/2014/main" id="{4080C540-96C2-49E9-BEFB-701E3F309851}"/>
              </a:ext>
            </a:extLst>
          </p:cNvPr>
          <p:cNvSpPr txBox="1"/>
          <p:nvPr/>
        </p:nvSpPr>
        <p:spPr>
          <a:xfrm>
            <a:off x="5385620" y="2349340"/>
            <a:ext cx="1980000" cy="1015663"/>
          </a:xfrm>
          <a:prstGeom prst="rect">
            <a:avLst/>
          </a:prstGeom>
          <a:noFill/>
        </p:spPr>
        <p:txBody>
          <a:bodyPr wrap="square" rtlCol="0">
            <a:spAutoFit/>
          </a:bodyPr>
          <a:lstStyle/>
          <a:p>
            <a:pPr algn="ctr"/>
            <a:r>
              <a:rPr lang="ja-JP" altLang="en-US" sz="2000" b="1" dirty="0">
                <a:latin typeface="BIZ UDゴシック" panose="020B0400000000000000" pitchFamily="49" charset="-128"/>
                <a:ea typeface="BIZ UDゴシック" panose="020B0400000000000000" pitchFamily="49" charset="-128"/>
                <a:cs typeface="Meiryo" charset="-128"/>
              </a:rPr>
              <a:t>オンラインで</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各種行政手続ができる　</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pic>
        <p:nvPicPr>
          <p:cNvPr id="49" name="図 48" descr="マイナポータルのオンライン画面を表すイラスト">
            <a:extLst>
              <a:ext uri="{FF2B5EF4-FFF2-40B4-BE49-F238E27FC236}">
                <a16:creationId xmlns:a16="http://schemas.microsoft.com/office/drawing/2014/main" id="{1204BE4B-E7FE-4837-A970-3DCABB578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552" y="1544774"/>
            <a:ext cx="1008000" cy="711927"/>
          </a:xfrm>
          <a:prstGeom prst="rect">
            <a:avLst/>
          </a:prstGeom>
        </p:spPr>
      </p:pic>
      <p:grpSp>
        <p:nvGrpSpPr>
          <p:cNvPr id="50" name="グループ化 49" descr="マイナンバーカード裏面の見本の画像">
            <a:extLst>
              <a:ext uri="{FF2B5EF4-FFF2-40B4-BE49-F238E27FC236}">
                <a16:creationId xmlns:a16="http://schemas.microsoft.com/office/drawing/2014/main" id="{554B0270-154A-49B9-808A-F2D813E88600}"/>
              </a:ext>
            </a:extLst>
          </p:cNvPr>
          <p:cNvGrpSpPr/>
          <p:nvPr/>
        </p:nvGrpSpPr>
        <p:grpSpPr>
          <a:xfrm>
            <a:off x="4284010" y="5157652"/>
            <a:ext cx="1278656" cy="790522"/>
            <a:chOff x="5176367" y="3354034"/>
            <a:chExt cx="3035752" cy="1913782"/>
          </a:xfrm>
        </p:grpSpPr>
        <p:pic>
          <p:nvPicPr>
            <p:cNvPr id="52" name="図 51">
              <a:extLst>
                <a:ext uri="{FF2B5EF4-FFF2-40B4-BE49-F238E27FC236}">
                  <a16:creationId xmlns:a16="http://schemas.microsoft.com/office/drawing/2014/main" id="{8C6C66CA-1864-4BDC-89CD-58EF65963BE1}"/>
                </a:ext>
              </a:extLst>
            </p:cNvPr>
            <p:cNvPicPr>
              <a:picLocks noChangeAspect="1"/>
            </p:cNvPicPr>
            <p:nvPr/>
          </p:nvPicPr>
          <p:blipFill>
            <a:blip r:embed="rId5"/>
            <a:stretch>
              <a:fillRect/>
            </a:stretch>
          </p:blipFill>
          <p:spPr>
            <a:xfrm>
              <a:off x="5176367" y="3354034"/>
              <a:ext cx="3018791" cy="1913782"/>
            </a:xfrm>
            <a:prstGeom prst="rect">
              <a:avLst/>
            </a:prstGeom>
          </p:spPr>
        </p:pic>
        <p:sp>
          <p:nvSpPr>
            <p:cNvPr id="53" name="角丸四角形 29">
              <a:extLst>
                <a:ext uri="{FF2B5EF4-FFF2-40B4-BE49-F238E27FC236}">
                  <a16:creationId xmlns:a16="http://schemas.microsoft.com/office/drawing/2014/main" id="{B860AE3E-AA1D-4544-9D22-79548E0FC281}"/>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grpSp>
        <p:nvGrpSpPr>
          <p:cNvPr id="54" name="グループ化 53" descr="マイナちゃんとマイキーくんのイラスト">
            <a:extLst>
              <a:ext uri="{FF2B5EF4-FFF2-40B4-BE49-F238E27FC236}">
                <a16:creationId xmlns:a16="http://schemas.microsoft.com/office/drawing/2014/main" id="{D3DD9B5E-94AA-4A4F-8690-62FD678A5F00}"/>
              </a:ext>
            </a:extLst>
          </p:cNvPr>
          <p:cNvGrpSpPr>
            <a:grpSpLocks noChangeAspect="1"/>
          </p:cNvGrpSpPr>
          <p:nvPr/>
        </p:nvGrpSpPr>
        <p:grpSpPr>
          <a:xfrm>
            <a:off x="1882797" y="4954877"/>
            <a:ext cx="934994" cy="720000"/>
            <a:chOff x="2575093" y="5893933"/>
            <a:chExt cx="693150" cy="533766"/>
          </a:xfrm>
        </p:grpSpPr>
        <p:pic>
          <p:nvPicPr>
            <p:cNvPr id="55" name="図 54">
              <a:extLst>
                <a:ext uri="{FF2B5EF4-FFF2-40B4-BE49-F238E27FC236}">
                  <a16:creationId xmlns:a16="http://schemas.microsoft.com/office/drawing/2014/main" id="{6EDAFBF0-5D3F-4986-8A4D-1E67F63D285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56" name="図 55">
              <a:extLst>
                <a:ext uri="{FF2B5EF4-FFF2-40B4-BE49-F238E27FC236}">
                  <a16:creationId xmlns:a16="http://schemas.microsoft.com/office/drawing/2014/main" id="{85CC6F36-2924-4B70-983C-65789A4C15C0}"/>
                </a:ext>
              </a:extLst>
            </p:cNvPr>
            <p:cNvPicPr>
              <a:picLocks noChangeAspect="1"/>
            </p:cNvPicPr>
            <p:nvPr/>
          </p:nvPicPr>
          <p:blipFill rotWithShape="1">
            <a:blip r:embed="rId7">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57" name="テキスト ボックス 56">
            <a:extLst>
              <a:ext uri="{FF2B5EF4-FFF2-40B4-BE49-F238E27FC236}">
                <a16:creationId xmlns:a16="http://schemas.microsoft.com/office/drawing/2014/main" id="{648773D1-926B-42DA-BF21-6A6D5EF402EE}"/>
              </a:ext>
            </a:extLst>
          </p:cNvPr>
          <p:cNvSpPr txBox="1"/>
          <p:nvPr/>
        </p:nvSpPr>
        <p:spPr>
          <a:xfrm>
            <a:off x="4355976" y="5949740"/>
            <a:ext cx="3804247" cy="400110"/>
          </a:xfrm>
          <a:prstGeom prst="rect">
            <a:avLst/>
          </a:prstGeom>
          <a:noFill/>
        </p:spPr>
        <p:txBody>
          <a:bodyPr wrap="none" rtlCol="0">
            <a:spAutoFit/>
          </a:bodyPr>
          <a:lstStyle/>
          <a:p>
            <a:pPr algn="r"/>
            <a:r>
              <a:rPr kumimoji="1" lang="ja-JP" altLang="en-US" sz="1000" b="1" dirty="0">
                <a:latin typeface="BIZ UDゴシック" panose="020B0400000000000000" pitchFamily="49" charset="-128"/>
                <a:ea typeface="BIZ UDゴシック" panose="020B0400000000000000" pitchFamily="49" charset="-128"/>
              </a:rPr>
              <a:t>＜参考＞</a:t>
            </a:r>
            <a:r>
              <a:rPr lang="ja-JP" altLang="en-US" sz="1000" b="1" dirty="0">
                <a:latin typeface="BIZ UDゴシック" panose="020B0400000000000000" pitchFamily="49" charset="-128"/>
                <a:ea typeface="BIZ UDゴシック" panose="020B0400000000000000" pitchFamily="49" charset="-128"/>
              </a:rPr>
              <a:t>総務省のマイナンバーカードのホームページ</a:t>
            </a:r>
            <a:r>
              <a:rPr lang="en-US" altLang="ja-JP" sz="1000" b="1" dirty="0">
                <a:latin typeface="BIZ UDゴシック" panose="020B0400000000000000" pitchFamily="49" charset="-128"/>
                <a:ea typeface="BIZ UDゴシック" panose="020B0400000000000000" pitchFamily="49" charset="-128"/>
              </a:rPr>
              <a:t> </a:t>
            </a:r>
          </a:p>
          <a:p>
            <a:r>
              <a:rPr lang="en-US" altLang="ja-JP" sz="1000" b="1" u="sng" dirty="0">
                <a:solidFill>
                  <a:srgbClr val="0000FF"/>
                </a:solidFill>
                <a:latin typeface="BIZ UDゴシック" panose="020B0400000000000000" pitchFamily="49" charset="-128"/>
                <a:ea typeface="BIZ UDゴシック" panose="020B0400000000000000" pitchFamily="49" charset="-128"/>
                <a:cs typeface="Meiryo" charset="-128"/>
                <a:hlinkClick r:id="rId8"/>
              </a:rPr>
              <a:t>https://www.soumu.go.jp/kojinbango_card/03.html</a:t>
            </a:r>
            <a:endParaRPr lang="ja-JP" altLang="en-US" sz="1000" b="1" dirty="0">
              <a:latin typeface="BIZ UDゴシック" panose="020B0400000000000000" pitchFamily="49" charset="-128"/>
              <a:ea typeface="BIZ UDゴシック" panose="020B0400000000000000" pitchFamily="49" charset="-128"/>
              <a:cs typeface="Meiryo" charset="-128"/>
            </a:endParaRPr>
          </a:p>
        </p:txBody>
      </p:sp>
      <p:pic>
        <p:nvPicPr>
          <p:cNvPr id="58" name="図 57" descr="総務省のマイナンバーカードのホームページのQRコード">
            <a:extLst>
              <a:ext uri="{FF2B5EF4-FFF2-40B4-BE49-F238E27FC236}">
                <a16:creationId xmlns:a16="http://schemas.microsoft.com/office/drawing/2014/main" id="{8F48051D-3B91-412A-94BB-FBE6620CE22A}"/>
              </a:ext>
            </a:extLst>
          </p:cNvPr>
          <p:cNvPicPr>
            <a:picLocks noChangeAspect="1"/>
          </p:cNvPicPr>
          <p:nvPr/>
        </p:nvPicPr>
        <p:blipFill>
          <a:blip r:embed="rId9"/>
          <a:stretch>
            <a:fillRect/>
          </a:stretch>
        </p:blipFill>
        <p:spPr>
          <a:xfrm>
            <a:off x="8058726" y="5805724"/>
            <a:ext cx="545722" cy="545722"/>
          </a:xfrm>
          <a:prstGeom prst="rect">
            <a:avLst/>
          </a:prstGeom>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6846376" y="4638390"/>
            <a:ext cx="1266556" cy="599769"/>
          </a:xfrm>
          <a:prstGeom prst="rect">
            <a:avLst/>
          </a:prstGeom>
        </p:spPr>
      </p:pic>
      <p:pic>
        <p:nvPicPr>
          <p:cNvPr id="60" name="図 59"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1349850" y="1341228"/>
            <a:ext cx="994342" cy="89964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2164392" y="3429460"/>
            <a:ext cx="1980000" cy="1015663"/>
          </a:xfrm>
          <a:prstGeom prst="rect">
            <a:avLst/>
          </a:prstGeom>
          <a:noFill/>
        </p:spPr>
        <p:txBody>
          <a:bodyPr wrap="square" rtlCol="0">
            <a:spAutoFit/>
          </a:bodyPr>
          <a:lstStyle/>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コンビニ</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kumimoji="1" lang="ja-JP" altLang="en-US" sz="2000" b="1" dirty="0">
                <a:latin typeface="BIZ UDゴシック" panose="020B0400000000000000" pitchFamily="49" charset="-128"/>
                <a:ea typeface="BIZ UDゴシック" panose="020B0400000000000000" pitchFamily="49" charset="-128"/>
                <a:cs typeface="Meiryo" charset="-128"/>
              </a:rPr>
              <a:t>で各種証明書が</a:t>
            </a:r>
            <a:endParaRPr kumimoji="1"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取得できる</a:t>
            </a:r>
            <a:endParaRPr kumimoji="1" lang="ja-JP" altLang="en-US" sz="2000" b="1" dirty="0">
              <a:latin typeface="BIZ UDゴシック" panose="020B0400000000000000" pitchFamily="49" charset="-128"/>
              <a:ea typeface="BIZ UDゴシック" panose="020B0400000000000000" pitchFamily="49" charset="-128"/>
              <a:cs typeface="Meiryo" charset="-128"/>
            </a:endParaRPr>
          </a:p>
        </p:txBody>
      </p:sp>
      <p:grpSp>
        <p:nvGrpSpPr>
          <p:cNvPr id="62" name="グループ化 61"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3684770" y="1295018"/>
            <a:ext cx="1108184" cy="1035283"/>
            <a:chOff x="3385544" y="1332173"/>
            <a:chExt cx="1108184" cy="1035283"/>
          </a:xfrm>
        </p:grpSpPr>
        <p:pic>
          <p:nvPicPr>
            <p:cNvPr id="63" name="図 62">
              <a:extLst>
                <a:ext uri="{FF2B5EF4-FFF2-40B4-BE49-F238E27FC236}">
                  <a16:creationId xmlns:a16="http://schemas.microsoft.com/office/drawing/2014/main" id="{DB0557F4-C29D-4952-97BD-F6ACE99067F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4" name="テキスト ボックス 63">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　　　○△受付</a:t>
              </a:r>
            </a:p>
          </p:txBody>
        </p:sp>
      </p:grpSp>
      <p:grpSp>
        <p:nvGrpSpPr>
          <p:cNvPr id="70" name="グループ化 69" descr="マイナンバーカード表面の見本の画像">
            <a:extLst>
              <a:ext uri="{FF2B5EF4-FFF2-40B4-BE49-F238E27FC236}">
                <a16:creationId xmlns:a16="http://schemas.microsoft.com/office/drawing/2014/main" id="{5075AA83-DCF9-4858-A7E6-77E2D15D31EC}"/>
              </a:ext>
            </a:extLst>
          </p:cNvPr>
          <p:cNvGrpSpPr/>
          <p:nvPr/>
        </p:nvGrpSpPr>
        <p:grpSpPr>
          <a:xfrm>
            <a:off x="2915816" y="5168113"/>
            <a:ext cx="1259412" cy="790522"/>
            <a:chOff x="1094719" y="3698700"/>
            <a:chExt cx="3007024" cy="1889328"/>
          </a:xfrm>
        </p:grpSpPr>
        <p:pic>
          <p:nvPicPr>
            <p:cNvPr id="71" name="図 70">
              <a:extLst>
                <a:ext uri="{FF2B5EF4-FFF2-40B4-BE49-F238E27FC236}">
                  <a16:creationId xmlns:a16="http://schemas.microsoft.com/office/drawing/2014/main" id="{8E8FC754-43F3-46C8-82DA-1E59D98BE385}"/>
                </a:ext>
              </a:extLst>
            </p:cNvPr>
            <p:cNvPicPr>
              <a:picLocks noChangeAspect="1"/>
            </p:cNvPicPr>
            <p:nvPr/>
          </p:nvPicPr>
          <p:blipFill>
            <a:blip r:embed="rId16"/>
            <a:stretch>
              <a:fillRect/>
            </a:stretch>
          </p:blipFill>
          <p:spPr>
            <a:xfrm>
              <a:off x="1094719" y="3698700"/>
              <a:ext cx="3007024" cy="1889328"/>
            </a:xfrm>
            <a:prstGeom prst="rect">
              <a:avLst/>
            </a:prstGeom>
          </p:spPr>
        </p:pic>
        <p:sp>
          <p:nvSpPr>
            <p:cNvPr id="88" name="角丸四角形 5">
              <a:extLst>
                <a:ext uri="{FF2B5EF4-FFF2-40B4-BE49-F238E27FC236}">
                  <a16:creationId xmlns:a16="http://schemas.microsoft.com/office/drawing/2014/main" id="{CDBD54D6-CA3F-4BAB-9C0C-17D0ADFB261B}"/>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475306" y="3347580"/>
            <a:ext cx="1980000" cy="1323439"/>
          </a:xfrm>
          <a:prstGeom prst="rect">
            <a:avLst/>
          </a:prstGeom>
          <a:noFill/>
        </p:spPr>
        <p:txBody>
          <a:bodyPr wrap="square" rtlCol="0">
            <a:spAutoFit/>
          </a:bodyPr>
          <a:lstStyle/>
          <a:p>
            <a:pPr algn="ctr"/>
            <a:r>
              <a:rPr lang="en-US" altLang="ja-JP" sz="2000" b="1" dirty="0">
                <a:latin typeface="BIZ UDゴシック" panose="020B0400000000000000" pitchFamily="49" charset="-128"/>
                <a:ea typeface="BIZ UDゴシック" panose="020B0400000000000000" pitchFamily="49" charset="-128"/>
                <a:cs typeface="Meiryo" charset="-128"/>
              </a:rPr>
              <a:t>e-Tax</a:t>
            </a:r>
            <a:r>
              <a:rPr lang="ja-JP" altLang="en-US" sz="2000" b="1" dirty="0">
                <a:latin typeface="BIZ UDゴシック" panose="020B0400000000000000" pitchFamily="49" charset="-128"/>
                <a:ea typeface="BIZ UDゴシック" panose="020B0400000000000000" pitchFamily="49" charset="-128"/>
                <a:cs typeface="Meiryo" charset="-128"/>
              </a:rPr>
              <a:t>で</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確定申告の</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届出が自宅から</a:t>
            </a:r>
            <a:endParaRPr lang="en-US" altLang="ja-JP" sz="2000" b="1" dirty="0">
              <a:latin typeface="BIZ UDゴシック" panose="020B0400000000000000" pitchFamily="49" charset="-128"/>
              <a:ea typeface="BIZ UDゴシック" panose="020B0400000000000000" pitchFamily="49" charset="-128"/>
              <a:cs typeface="Meiryo" charset="-128"/>
            </a:endParaRPr>
          </a:p>
          <a:p>
            <a:pPr algn="ctr"/>
            <a:r>
              <a:rPr lang="ja-JP" altLang="en-US" sz="2000" b="1" dirty="0">
                <a:latin typeface="BIZ UDゴシック" panose="020B0400000000000000" pitchFamily="49" charset="-128"/>
                <a:ea typeface="BIZ UDゴシック" panose="020B0400000000000000" pitchFamily="49" charset="-128"/>
                <a:cs typeface="Meiryo" charset="-128"/>
              </a:rPr>
              <a:t>できる</a:t>
            </a:r>
          </a:p>
        </p:txBody>
      </p:sp>
    </p:spTree>
    <p:extLst>
      <p:ext uri="{BB962C8B-B14F-4D97-AF65-F5344CB8AC3E}">
        <p14:creationId xmlns:p14="http://schemas.microsoft.com/office/powerpoint/2010/main" val="211486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40000"/>
            <a:ext cx="6741140" cy="540000"/>
          </a:xfrm>
        </p:spPr>
        <p:txBody>
          <a:bodyPr wrap="none">
            <a:noAutofit/>
          </a:bodyPr>
          <a:lstStyle/>
          <a:p>
            <a:pPr>
              <a:lnSpc>
                <a:spcPct val="100000"/>
              </a:lnSpc>
            </a:pPr>
            <a:r>
              <a:rPr lang="ja-JP" altLang="en-US" dirty="0">
                <a:latin typeface="BIZ UDゴシック" panose="020B0400000000000000" pitchFamily="49" charset="-128"/>
                <a:ea typeface="BIZ UDゴシック" panose="020B0400000000000000" pitchFamily="49" charset="-128"/>
              </a:rPr>
              <a:t>マイナンバーカードは安全です</a:t>
            </a:r>
          </a:p>
        </p:txBody>
      </p:sp>
      <p:sp>
        <p:nvSpPr>
          <p:cNvPr id="8" name="Title Placeholder 1"/>
          <p:cNvSpPr txBox="1">
            <a:spLocks/>
          </p:cNvSpPr>
          <p:nvPr/>
        </p:nvSpPr>
        <p:spPr>
          <a:xfrm>
            <a:off x="540000" y="540000"/>
            <a:ext cx="1080000" cy="547001"/>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1-C</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15" name="サブタイトル 2">
            <a:extLst>
              <a:ext uri="{FF2B5EF4-FFF2-40B4-BE49-F238E27FC236}">
                <a16:creationId xmlns:a16="http://schemas.microsoft.com/office/drawing/2014/main" id="{20FCCFB2-44C9-7921-EC59-08FA0E0F473B}"/>
              </a:ext>
            </a:extLst>
          </p:cNvPr>
          <p:cNvSpPr txBox="1">
            <a:spLocks/>
          </p:cNvSpPr>
          <p:nvPr/>
        </p:nvSpPr>
        <p:spPr>
          <a:xfrm>
            <a:off x="487959" y="1319549"/>
            <a:ext cx="7262835" cy="4353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400"/>
              </a:spcBef>
            </a:pPr>
            <a:r>
              <a:rPr lang="ja-JP" altLang="en-US" sz="2400">
                <a:latin typeface="BIZ UDPゴシック" panose="020B0400000000000000" pitchFamily="50" charset="-128"/>
                <a:ea typeface="BIZ UDPゴシック" panose="020B0400000000000000" pitchFamily="50" charset="-128"/>
              </a:rPr>
              <a:t>落としても、他人が使うことはできません。</a:t>
            </a: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a:solidFill>
                <a:srgbClr val="009650"/>
              </a:solidFill>
              <a:latin typeface="BIZ UDPゴシック" panose="020B0400000000000000" pitchFamily="50" charset="-128"/>
              <a:ea typeface="BIZ UDPゴシック" panose="020B0400000000000000" pitchFamily="50" charset="-128"/>
            </a:endParaRPr>
          </a:p>
          <a:p>
            <a:pPr>
              <a:lnSpc>
                <a:spcPct val="100000"/>
              </a:lnSpc>
              <a:spcBef>
                <a:spcPts val="400"/>
              </a:spcBef>
            </a:pPr>
            <a:endParaRPr lang="en-US" altLang="ja-JP" sz="1800" dirty="0">
              <a:solidFill>
                <a:srgbClr val="009650"/>
              </a:solidFill>
              <a:latin typeface="BIZ UDPゴシック" panose="020B0400000000000000" pitchFamily="50" charset="-128"/>
              <a:ea typeface="BIZ UDPゴシック" panose="020B0400000000000000" pitchFamily="50" charset="-128"/>
            </a:endParaRPr>
          </a:p>
        </p:txBody>
      </p:sp>
      <p:grpSp>
        <p:nvGrpSpPr>
          <p:cNvPr id="16" name="グループ化 15" descr="マイナンバーカード裏面の見本の画像">
            <a:extLst>
              <a:ext uri="{FF2B5EF4-FFF2-40B4-BE49-F238E27FC236}">
                <a16:creationId xmlns:a16="http://schemas.microsoft.com/office/drawing/2014/main" id="{59D88831-8537-3642-6774-F07ED53D835A}"/>
              </a:ext>
            </a:extLst>
          </p:cNvPr>
          <p:cNvGrpSpPr/>
          <p:nvPr/>
        </p:nvGrpSpPr>
        <p:grpSpPr>
          <a:xfrm>
            <a:off x="5392380" y="3729899"/>
            <a:ext cx="2544841" cy="1601951"/>
            <a:chOff x="5392380" y="3734996"/>
            <a:chExt cx="2544841" cy="1601951"/>
          </a:xfrm>
        </p:grpSpPr>
        <p:pic>
          <p:nvPicPr>
            <p:cNvPr id="18" name="図 17">
              <a:extLst>
                <a:ext uri="{FF2B5EF4-FFF2-40B4-BE49-F238E27FC236}">
                  <a16:creationId xmlns:a16="http://schemas.microsoft.com/office/drawing/2014/main" id="{E9AB6AF5-E684-E7B3-A984-82DDC2452421}"/>
                </a:ext>
              </a:extLst>
            </p:cNvPr>
            <p:cNvPicPr>
              <a:picLocks noChangeAspect="1"/>
            </p:cNvPicPr>
            <p:nvPr/>
          </p:nvPicPr>
          <p:blipFill>
            <a:blip r:embed="rId3"/>
            <a:stretch>
              <a:fillRect/>
            </a:stretch>
          </p:blipFill>
          <p:spPr>
            <a:xfrm>
              <a:off x="5403724" y="3734996"/>
              <a:ext cx="2522154" cy="1598936"/>
            </a:xfrm>
            <a:prstGeom prst="rect">
              <a:avLst/>
            </a:prstGeom>
          </p:spPr>
        </p:pic>
        <p:sp>
          <p:nvSpPr>
            <p:cNvPr id="22" name="角丸四角形 10">
              <a:extLst>
                <a:ext uri="{FF2B5EF4-FFF2-40B4-BE49-F238E27FC236}">
                  <a16:creationId xmlns:a16="http://schemas.microsoft.com/office/drawing/2014/main" id="{6CBB3566-7A12-AD65-8189-FC3B12424964}"/>
                </a:ext>
              </a:extLst>
            </p:cNvPr>
            <p:cNvSpPr/>
            <p:nvPr/>
          </p:nvSpPr>
          <p:spPr>
            <a:xfrm>
              <a:off x="5392380" y="373801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grpSp>
        <p:nvGrpSpPr>
          <p:cNvPr id="25" name="図形グループ 3" descr="マイナンバーカード表面の見本の画像">
            <a:extLst>
              <a:ext uri="{FF2B5EF4-FFF2-40B4-BE49-F238E27FC236}">
                <a16:creationId xmlns:a16="http://schemas.microsoft.com/office/drawing/2014/main" id="{1EA0DE63-CCE9-E236-61A7-0CBA3224989A}"/>
              </a:ext>
            </a:extLst>
          </p:cNvPr>
          <p:cNvGrpSpPr/>
          <p:nvPr/>
        </p:nvGrpSpPr>
        <p:grpSpPr>
          <a:xfrm>
            <a:off x="2206891" y="1897431"/>
            <a:ext cx="2544843" cy="1598936"/>
            <a:chOff x="1983529" y="1897431"/>
            <a:chExt cx="2544843" cy="1598936"/>
          </a:xfrm>
        </p:grpSpPr>
        <p:pic>
          <p:nvPicPr>
            <p:cNvPr id="27" name="図 26">
              <a:extLst>
                <a:ext uri="{FF2B5EF4-FFF2-40B4-BE49-F238E27FC236}">
                  <a16:creationId xmlns:a16="http://schemas.microsoft.com/office/drawing/2014/main" id="{8D3F1630-0C79-E4A2-4DFD-002C6DB4A1A7}"/>
                </a:ext>
              </a:extLst>
            </p:cNvPr>
            <p:cNvPicPr>
              <a:picLocks noChangeAspect="1"/>
            </p:cNvPicPr>
            <p:nvPr/>
          </p:nvPicPr>
          <p:blipFill>
            <a:blip r:embed="rId4"/>
            <a:stretch>
              <a:fillRect/>
            </a:stretch>
          </p:blipFill>
          <p:spPr>
            <a:xfrm>
              <a:off x="1983531" y="1897431"/>
              <a:ext cx="2544841" cy="1598936"/>
            </a:xfrm>
            <a:prstGeom prst="rect">
              <a:avLst/>
            </a:prstGeom>
          </p:spPr>
        </p:pic>
        <p:sp>
          <p:nvSpPr>
            <p:cNvPr id="28" name="角丸四角形 4">
              <a:extLst>
                <a:ext uri="{FF2B5EF4-FFF2-40B4-BE49-F238E27FC236}">
                  <a16:creationId xmlns:a16="http://schemas.microsoft.com/office/drawing/2014/main" id="{32689556-75A7-411E-5CDB-F01D2D506FD7}"/>
                </a:ext>
              </a:extLst>
            </p:cNvPr>
            <p:cNvSpPr/>
            <p:nvPr/>
          </p:nvSpPr>
          <p:spPr>
            <a:xfrm>
              <a:off x="1983529" y="189743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817DBC99-C01A-35CC-6497-790B62A03109}"/>
                </a:ext>
              </a:extLst>
            </p:cNvPr>
            <p:cNvSpPr/>
            <p:nvPr/>
          </p:nvSpPr>
          <p:spPr>
            <a:xfrm>
              <a:off x="2032110" y="2386736"/>
              <a:ext cx="620110" cy="8432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31" name="テキスト ボックス 30">
            <a:extLst>
              <a:ext uri="{FF2B5EF4-FFF2-40B4-BE49-F238E27FC236}">
                <a16:creationId xmlns:a16="http://schemas.microsoft.com/office/drawing/2014/main" id="{B3B9507F-670B-0CCE-734C-B1D4216AF188}"/>
              </a:ext>
            </a:extLst>
          </p:cNvPr>
          <p:cNvSpPr txBox="1"/>
          <p:nvPr/>
        </p:nvSpPr>
        <p:spPr>
          <a:xfrm>
            <a:off x="323528" y="1814309"/>
            <a:ext cx="1800000" cy="1354217"/>
          </a:xfrm>
          <a:prstGeom prst="rect">
            <a:avLst/>
          </a:prstGeom>
          <a:noFill/>
        </p:spPr>
        <p:txBody>
          <a:bodyPr wrap="square" rtlCol="0">
            <a:spAutoFit/>
          </a:bodyPr>
          <a:lstStyle/>
          <a:p>
            <a:r>
              <a:rPr kumimoji="1" lang="ja-JP" altLang="en-US" sz="2000" b="1" dirty="0">
                <a:solidFill>
                  <a:srgbClr val="009650"/>
                </a:solidFill>
                <a:latin typeface="BIZ UDPゴシック" panose="020B0400000000000000" pitchFamily="50" charset="-128"/>
                <a:ea typeface="BIZ UDPゴシック" panose="020B0400000000000000" pitchFamily="50" charset="-128"/>
              </a:rPr>
              <a:t>なりすましはできません</a:t>
            </a:r>
            <a:endParaRPr kumimoji="1" lang="en-US" altLang="ja-JP" sz="2000" b="1" dirty="0">
              <a:solidFill>
                <a:srgbClr val="009650"/>
              </a:solidFill>
              <a:latin typeface="BIZ UDPゴシック" panose="020B0400000000000000" pitchFamily="50" charset="-128"/>
              <a:ea typeface="BIZ UDPゴシック" panose="020B0400000000000000" pitchFamily="50" charset="-128"/>
            </a:endParaRPr>
          </a:p>
          <a:p>
            <a:r>
              <a:rPr kumimoji="1" lang="ja-JP" altLang="en-US" sz="1400" b="1" dirty="0">
                <a:solidFill>
                  <a:srgbClr val="009650"/>
                </a:solidFill>
                <a:latin typeface="BIZ UDPゴシック" panose="020B0400000000000000" pitchFamily="50" charset="-128"/>
                <a:ea typeface="BIZ UDPゴシック" panose="020B0400000000000000" pitchFamily="50" charset="-128"/>
              </a:rPr>
              <a:t>顔写真入りのため、対面での悪用は困難です。</a:t>
            </a:r>
          </a:p>
        </p:txBody>
      </p:sp>
      <p:sp>
        <p:nvSpPr>
          <p:cNvPr id="32" name="正方形/長方形 31">
            <a:extLst>
              <a:ext uri="{FF2B5EF4-FFF2-40B4-BE49-F238E27FC236}">
                <a16:creationId xmlns:a16="http://schemas.microsoft.com/office/drawing/2014/main" id="{8AF2C5ED-5CA2-9512-E5F5-0F0834DC819E}"/>
              </a:ext>
            </a:extLst>
          </p:cNvPr>
          <p:cNvSpPr/>
          <p:nvPr/>
        </p:nvSpPr>
        <p:spPr>
          <a:xfrm>
            <a:off x="5517931" y="4230572"/>
            <a:ext cx="588579" cy="451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79E6312B-6A3F-61AB-60B0-4F376C3A275C}"/>
              </a:ext>
            </a:extLst>
          </p:cNvPr>
          <p:cNvSpPr txBox="1"/>
          <p:nvPr/>
        </p:nvSpPr>
        <p:spPr>
          <a:xfrm>
            <a:off x="2123528" y="3640023"/>
            <a:ext cx="3005210" cy="1323439"/>
          </a:xfrm>
          <a:prstGeom prst="rect">
            <a:avLst/>
          </a:prstGeom>
          <a:noFill/>
        </p:spPr>
        <p:txBody>
          <a:bodyPr wrap="square" rtlCol="0">
            <a:spAutoFit/>
          </a:bodyPr>
          <a:lstStyle/>
          <a:p>
            <a:r>
              <a:rPr kumimoji="1" lang="ja-JP" altLang="en-US" sz="2000" b="1" dirty="0">
                <a:solidFill>
                  <a:srgbClr val="009650"/>
                </a:solidFill>
                <a:latin typeface="BIZ UDPゴシック" panose="020B0400000000000000" pitchFamily="50" charset="-128"/>
                <a:ea typeface="BIZ UDPゴシック" panose="020B0400000000000000" pitchFamily="50" charset="-128"/>
              </a:rPr>
              <a:t>オンラインでの利用には電子証明書を使います</a:t>
            </a:r>
            <a:endParaRPr kumimoji="1" lang="en-US" altLang="ja-JP" sz="2000" b="1" dirty="0">
              <a:solidFill>
                <a:srgbClr val="009650"/>
              </a:solidFill>
              <a:latin typeface="BIZ UDPゴシック" panose="020B0400000000000000" pitchFamily="50" charset="-128"/>
              <a:ea typeface="BIZ UDPゴシック" panose="020B0400000000000000" pitchFamily="50" charset="-128"/>
            </a:endParaRPr>
          </a:p>
          <a:p>
            <a:r>
              <a:rPr kumimoji="1" lang="ja-JP" altLang="en-US" sz="2000" b="1" dirty="0">
                <a:solidFill>
                  <a:srgbClr val="009650"/>
                </a:solidFill>
                <a:latin typeface="BIZ UDPゴシック" panose="020B0400000000000000" pitchFamily="50" charset="-128"/>
                <a:ea typeface="BIZ UDPゴシック" panose="020B0400000000000000" pitchFamily="50" charset="-128"/>
              </a:rPr>
              <a:t>マイナンバーは</a:t>
            </a:r>
            <a:endParaRPr lang="en-US" altLang="ja-JP" sz="2000" b="1" dirty="0">
              <a:solidFill>
                <a:srgbClr val="009650"/>
              </a:solidFill>
              <a:latin typeface="BIZ UDPゴシック" panose="020B0400000000000000" pitchFamily="50" charset="-128"/>
              <a:ea typeface="BIZ UDPゴシック" panose="020B0400000000000000" pitchFamily="50" charset="-128"/>
            </a:endParaRPr>
          </a:p>
          <a:p>
            <a:r>
              <a:rPr kumimoji="1" lang="ja-JP" altLang="en-US" sz="2000" b="1" dirty="0">
                <a:solidFill>
                  <a:srgbClr val="009650"/>
                </a:solidFill>
                <a:latin typeface="BIZ UDPゴシック" panose="020B0400000000000000" pitchFamily="50" charset="-128"/>
                <a:ea typeface="BIZ UDPゴシック" panose="020B0400000000000000" pitchFamily="50" charset="-128"/>
              </a:rPr>
              <a:t>使いません</a:t>
            </a:r>
          </a:p>
        </p:txBody>
      </p:sp>
      <p:sp>
        <p:nvSpPr>
          <p:cNvPr id="34" name="テキスト ボックス 33">
            <a:extLst>
              <a:ext uri="{FF2B5EF4-FFF2-40B4-BE49-F238E27FC236}">
                <a16:creationId xmlns:a16="http://schemas.microsoft.com/office/drawing/2014/main" id="{510B45BE-F3A8-6175-C7C1-5759B518817D}"/>
              </a:ext>
            </a:extLst>
          </p:cNvPr>
          <p:cNvSpPr txBox="1"/>
          <p:nvPr/>
        </p:nvSpPr>
        <p:spPr>
          <a:xfrm>
            <a:off x="548647" y="5632608"/>
            <a:ext cx="4498909" cy="954107"/>
          </a:xfrm>
          <a:prstGeom prst="rect">
            <a:avLst/>
          </a:prstGeom>
          <a:noFill/>
        </p:spPr>
        <p:txBody>
          <a:bodyPr wrap="square" rtlCol="0">
            <a:spAutoFit/>
          </a:bodyPr>
          <a:lstStyle/>
          <a:p>
            <a:r>
              <a:rPr lang="ja-JP" altLang="en-US" sz="1400" b="1" dirty="0">
                <a:latin typeface="BIZ UDPゴシック" panose="020B0400000000000000" pitchFamily="50" charset="-128"/>
                <a:ea typeface="BIZ UDPゴシック" panose="020B0400000000000000" pitchFamily="50" charset="-128"/>
                <a:cs typeface="Meiryo" charset="-128"/>
              </a:rPr>
              <a:t>紛失・盗難にあった場合でも、</a:t>
            </a:r>
            <a:endParaRPr lang="en-US" altLang="ja-JP" sz="1400" b="1" dirty="0">
              <a:latin typeface="BIZ UDPゴシック" panose="020B0400000000000000" pitchFamily="50" charset="-128"/>
              <a:ea typeface="BIZ UDPゴシック" panose="020B0400000000000000" pitchFamily="50" charset="-128"/>
              <a:cs typeface="Meiryo" charset="-128"/>
            </a:endParaRPr>
          </a:p>
          <a:p>
            <a:r>
              <a:rPr lang="en-US" altLang="ja-JP" sz="1400" b="1" dirty="0">
                <a:latin typeface="BIZ UDPゴシック" panose="020B0400000000000000" pitchFamily="50" charset="-128"/>
                <a:ea typeface="BIZ UDPゴシック" panose="020B0400000000000000" pitchFamily="50" charset="-128"/>
              </a:rPr>
              <a:t>24</a:t>
            </a:r>
            <a:r>
              <a:rPr lang="ja-JP" altLang="en-US" sz="1400" b="1" dirty="0">
                <a:latin typeface="BIZ UDPゴシック" panose="020B0400000000000000" pitchFamily="50" charset="-128"/>
                <a:ea typeface="BIZ UDPゴシック" panose="020B0400000000000000" pitchFamily="50" charset="-128"/>
              </a:rPr>
              <a:t>時間</a:t>
            </a:r>
            <a:r>
              <a:rPr lang="en-US" altLang="ja-JP" sz="1400" b="1" dirty="0">
                <a:latin typeface="BIZ UDPゴシック" panose="020B0400000000000000" pitchFamily="50" charset="-128"/>
                <a:ea typeface="BIZ UDPゴシック" panose="020B0400000000000000" pitchFamily="50" charset="-128"/>
              </a:rPr>
              <a:t>365</a:t>
            </a:r>
            <a:r>
              <a:rPr lang="ja-JP" altLang="en-US" sz="1400" b="1" dirty="0">
                <a:latin typeface="BIZ UDPゴシック" panose="020B0400000000000000" pitchFamily="50" charset="-128"/>
                <a:ea typeface="BIZ UDPゴシック" panose="020B0400000000000000" pitchFamily="50" charset="-128"/>
              </a:rPr>
              <a:t>日体制で一時利用停止を受けつけて</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いますので、すぐに利用停止をすることができます。</a:t>
            </a:r>
            <a:endParaRPr lang="en-US" altLang="ja-JP" sz="1400" b="1" dirty="0">
              <a:latin typeface="BIZ UDPゴシック" panose="020B0400000000000000" pitchFamily="50" charset="-128"/>
              <a:ea typeface="BIZ UDPゴシック" panose="020B0400000000000000" pitchFamily="50" charset="-128"/>
            </a:endParaRPr>
          </a:p>
          <a:p>
            <a:pPr>
              <a:lnSpc>
                <a:spcPct val="100000"/>
              </a:lnSpc>
            </a:pPr>
            <a:endParaRPr lang="en-US" altLang="ja-JP" sz="1400" b="1" dirty="0">
              <a:latin typeface="BIZ UDPゴシック" panose="020B0400000000000000" pitchFamily="50" charset="-128"/>
              <a:ea typeface="BIZ UDPゴシック" panose="020B0400000000000000" pitchFamily="50" charset="-128"/>
              <a:cs typeface="Meiryo" charset="-128"/>
            </a:endParaRPr>
          </a:p>
        </p:txBody>
      </p:sp>
      <p:sp>
        <p:nvSpPr>
          <p:cNvPr id="35" name="正方形/長方形 34">
            <a:extLst>
              <a:ext uri="{FF2B5EF4-FFF2-40B4-BE49-F238E27FC236}">
                <a16:creationId xmlns:a16="http://schemas.microsoft.com/office/drawing/2014/main" id="{CF5D1687-9BEB-1C7C-0A8F-0B0EE1B1B518}"/>
              </a:ext>
            </a:extLst>
          </p:cNvPr>
          <p:cNvSpPr/>
          <p:nvPr/>
        </p:nvSpPr>
        <p:spPr>
          <a:xfrm>
            <a:off x="6495703" y="4070896"/>
            <a:ext cx="1430175" cy="283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533E868A-9C8D-E5CE-9FF5-E599FA682AD5}"/>
              </a:ext>
            </a:extLst>
          </p:cNvPr>
          <p:cNvSpPr txBox="1"/>
          <p:nvPr/>
        </p:nvSpPr>
        <p:spPr>
          <a:xfrm>
            <a:off x="5305497" y="1708459"/>
            <a:ext cx="3748029" cy="1446550"/>
          </a:xfrm>
          <a:prstGeom prst="rect">
            <a:avLst/>
          </a:prstGeom>
          <a:noFill/>
        </p:spPr>
        <p:txBody>
          <a:bodyPr wrap="square" rtlCol="0">
            <a:spAutoFit/>
          </a:bodyPr>
          <a:lstStyle/>
          <a:p>
            <a:r>
              <a:rPr lang="ja-JP" altLang="en-US" sz="2000" b="1" dirty="0">
                <a:solidFill>
                  <a:srgbClr val="009650"/>
                </a:solidFill>
                <a:latin typeface="BIZ UDPゴシック" panose="020B0400000000000000" pitchFamily="50" charset="-128"/>
                <a:ea typeface="BIZ UDPゴシック" panose="020B0400000000000000" pitchFamily="50" charset="-128"/>
              </a:rPr>
              <a:t>マイナンバーを</a:t>
            </a:r>
            <a:endParaRPr lang="en-US" altLang="ja-JP" sz="2000" b="1" dirty="0">
              <a:solidFill>
                <a:srgbClr val="009650"/>
              </a:solidFill>
              <a:latin typeface="BIZ UDPゴシック" panose="020B0400000000000000" pitchFamily="50" charset="-128"/>
              <a:ea typeface="BIZ UDPゴシック" panose="020B0400000000000000" pitchFamily="50" charset="-128"/>
            </a:endParaRPr>
          </a:p>
          <a:p>
            <a:r>
              <a:rPr lang="ja-JP" altLang="en-US" sz="2000" b="1" dirty="0">
                <a:solidFill>
                  <a:srgbClr val="009650"/>
                </a:solidFill>
                <a:latin typeface="BIZ UDPゴシック" panose="020B0400000000000000" pitchFamily="50" charset="-128"/>
                <a:ea typeface="BIZ UDPゴシック" panose="020B0400000000000000" pitchFamily="50" charset="-128"/>
              </a:rPr>
              <a:t>見られても個人情報は</a:t>
            </a:r>
            <a:endParaRPr lang="en-US" altLang="ja-JP" sz="2000" b="1" dirty="0">
              <a:solidFill>
                <a:srgbClr val="009650"/>
              </a:solidFill>
              <a:latin typeface="BIZ UDPゴシック" panose="020B0400000000000000" pitchFamily="50" charset="-128"/>
              <a:ea typeface="BIZ UDPゴシック" panose="020B0400000000000000" pitchFamily="50" charset="-128"/>
            </a:endParaRPr>
          </a:p>
          <a:p>
            <a:r>
              <a:rPr lang="ja-JP" altLang="en-US" sz="2000" b="1" dirty="0">
                <a:solidFill>
                  <a:srgbClr val="009650"/>
                </a:solidFill>
                <a:latin typeface="BIZ UDPゴシック" panose="020B0400000000000000" pitchFamily="50" charset="-128"/>
                <a:ea typeface="BIZ UDPゴシック" panose="020B0400000000000000" pitchFamily="50" charset="-128"/>
              </a:rPr>
              <a:t>盗まれません</a:t>
            </a:r>
            <a:endParaRPr lang="en-US" altLang="ja-JP" sz="2000" b="1" dirty="0">
              <a:solidFill>
                <a:srgbClr val="009650"/>
              </a:solidFill>
              <a:latin typeface="BIZ UDPゴシック" panose="020B0400000000000000" pitchFamily="50" charset="-128"/>
              <a:ea typeface="BIZ UDPゴシック" panose="020B0400000000000000" pitchFamily="50" charset="-128"/>
            </a:endParaRPr>
          </a:p>
          <a:p>
            <a:r>
              <a:rPr lang="ja-JP" altLang="en-US" sz="1400" dirty="0">
                <a:solidFill>
                  <a:srgbClr val="009650"/>
                </a:solidFill>
                <a:latin typeface="BIZ UDPゴシック" panose="020B0400000000000000" pitchFamily="50" charset="-128"/>
                <a:ea typeface="BIZ UDPゴシック" panose="020B0400000000000000" pitchFamily="50" charset="-128"/>
                <a:cs typeface="Meiryo" charset="-128"/>
              </a:rPr>
              <a:t>マイナンバーを知られても、</a:t>
            </a:r>
            <a:endParaRPr lang="en-US" altLang="ja-JP" sz="1400" dirty="0">
              <a:solidFill>
                <a:srgbClr val="009650"/>
              </a:solidFill>
              <a:latin typeface="BIZ UDPゴシック" panose="020B0400000000000000" pitchFamily="50" charset="-128"/>
              <a:ea typeface="BIZ UDPゴシック" panose="020B0400000000000000" pitchFamily="50" charset="-128"/>
              <a:cs typeface="Meiryo" charset="-128"/>
            </a:endParaRPr>
          </a:p>
          <a:p>
            <a:r>
              <a:rPr lang="ja-JP" altLang="en-US" sz="1400" dirty="0">
                <a:solidFill>
                  <a:srgbClr val="009650"/>
                </a:solidFill>
                <a:latin typeface="BIZ UDPゴシック" panose="020B0400000000000000" pitchFamily="50" charset="-128"/>
                <a:ea typeface="BIZ UDPゴシック" panose="020B0400000000000000" pitchFamily="50" charset="-128"/>
                <a:cs typeface="Meiryo" charset="-128"/>
              </a:rPr>
              <a:t>個人情報を調べることはできません。</a:t>
            </a:r>
            <a:endParaRPr lang="en-US" altLang="ja-JP" sz="1400" dirty="0">
              <a:solidFill>
                <a:srgbClr val="009650"/>
              </a:solidFill>
              <a:latin typeface="BIZ UDPゴシック" panose="020B0400000000000000" pitchFamily="50" charset="-128"/>
              <a:ea typeface="BIZ UDPゴシック" panose="020B0400000000000000" pitchFamily="50" charset="-128"/>
              <a:cs typeface="Meiryo" charset="-128"/>
            </a:endParaRPr>
          </a:p>
        </p:txBody>
      </p:sp>
      <p:pic>
        <p:nvPicPr>
          <p:cNvPr id="38" name="図 37" descr="あわてているマイナちゃんのイラスト">
            <a:extLst>
              <a:ext uri="{FF2B5EF4-FFF2-40B4-BE49-F238E27FC236}">
                <a16:creationId xmlns:a16="http://schemas.microsoft.com/office/drawing/2014/main" id="{911FE786-F26B-9B1B-590F-F0004633AA7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3777" y="3830387"/>
            <a:ext cx="1457857" cy="1793899"/>
          </a:xfrm>
          <a:prstGeom prst="rect">
            <a:avLst/>
          </a:prstGeom>
        </p:spPr>
      </p:pic>
      <p:cxnSp>
        <p:nvCxnSpPr>
          <p:cNvPr id="39" name="カギ線コネクタ 19">
            <a:extLst>
              <a:ext uri="{FF2B5EF4-FFF2-40B4-BE49-F238E27FC236}">
                <a16:creationId xmlns:a16="http://schemas.microsoft.com/office/drawing/2014/main" id="{BFC08EB7-87FA-3E8B-2184-FB7A535E51B7}"/>
              </a:ext>
            </a:extLst>
          </p:cNvPr>
          <p:cNvCxnSpPr>
            <a:cxnSpLocks/>
          </p:cNvCxnSpPr>
          <p:nvPr/>
        </p:nvCxnSpPr>
        <p:spPr>
          <a:xfrm rot="16200000" flipV="1">
            <a:off x="4975802" y="2032110"/>
            <a:ext cx="2357232" cy="1722497"/>
          </a:xfrm>
          <a:prstGeom prst="bentConnector3">
            <a:avLst>
              <a:gd name="adj1" fmla="val 3774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カギ線コネクタ 43">
            <a:extLst>
              <a:ext uri="{FF2B5EF4-FFF2-40B4-BE49-F238E27FC236}">
                <a16:creationId xmlns:a16="http://schemas.microsoft.com/office/drawing/2014/main" id="{63F6FF0C-9B11-9B95-AE3E-0E5C66A7E4A1}"/>
              </a:ext>
            </a:extLst>
          </p:cNvPr>
          <p:cNvCxnSpPr>
            <a:cxnSpLocks/>
          </p:cNvCxnSpPr>
          <p:nvPr/>
        </p:nvCxnSpPr>
        <p:spPr>
          <a:xfrm>
            <a:off x="379322" y="1790268"/>
            <a:ext cx="1868882" cy="944102"/>
          </a:xfrm>
          <a:prstGeom prst="bentConnector3">
            <a:avLst>
              <a:gd name="adj1" fmla="val 9179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カギ線コネクタ 45">
            <a:extLst>
              <a:ext uri="{FF2B5EF4-FFF2-40B4-BE49-F238E27FC236}">
                <a16:creationId xmlns:a16="http://schemas.microsoft.com/office/drawing/2014/main" id="{4298D06E-FAE7-1848-A869-9A035CDEE6B3}"/>
              </a:ext>
            </a:extLst>
          </p:cNvPr>
          <p:cNvCxnSpPr>
            <a:cxnSpLocks/>
          </p:cNvCxnSpPr>
          <p:nvPr/>
        </p:nvCxnSpPr>
        <p:spPr>
          <a:xfrm>
            <a:off x="2236065" y="3633223"/>
            <a:ext cx="3283732" cy="756000"/>
          </a:xfrm>
          <a:prstGeom prst="bentConnector3">
            <a:avLst>
              <a:gd name="adj1" fmla="val 9213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A0137FC5-C4EC-A6AB-509D-530F0AB0AFF6}"/>
              </a:ext>
            </a:extLst>
          </p:cNvPr>
          <p:cNvSpPr txBox="1"/>
          <p:nvPr/>
        </p:nvSpPr>
        <p:spPr>
          <a:xfrm>
            <a:off x="5803970" y="5417929"/>
            <a:ext cx="3328643" cy="1323439"/>
          </a:xfrm>
          <a:prstGeom prst="rect">
            <a:avLst/>
          </a:prstGeom>
          <a:noFill/>
        </p:spPr>
        <p:txBody>
          <a:bodyPr wrap="square" rtlCol="0">
            <a:spAutoFit/>
          </a:bodyPr>
          <a:lstStyle/>
          <a:p>
            <a:r>
              <a:rPr lang="ja-JP" altLang="en-US" sz="2000" b="1" dirty="0">
                <a:solidFill>
                  <a:srgbClr val="009650"/>
                </a:solidFill>
                <a:latin typeface="BIZ UDPゴシック" panose="020B0400000000000000" pitchFamily="50" charset="-128"/>
                <a:ea typeface="BIZ UDPゴシック" panose="020B0400000000000000" pitchFamily="50" charset="-128"/>
              </a:rPr>
              <a:t>プライバシー性の高い</a:t>
            </a:r>
            <a:endParaRPr lang="en-US" altLang="ja-JP" sz="2000" b="1" dirty="0">
              <a:solidFill>
                <a:srgbClr val="009650"/>
              </a:solidFill>
              <a:latin typeface="BIZ UDPゴシック" panose="020B0400000000000000" pitchFamily="50" charset="-128"/>
              <a:ea typeface="BIZ UDPゴシック" panose="020B0400000000000000" pitchFamily="50" charset="-128"/>
            </a:endParaRPr>
          </a:p>
          <a:p>
            <a:r>
              <a:rPr lang="ja-JP" altLang="en-US" sz="2000" b="1" dirty="0">
                <a:solidFill>
                  <a:srgbClr val="009650"/>
                </a:solidFill>
                <a:latin typeface="BIZ UDPゴシック" panose="020B0400000000000000" pitchFamily="50" charset="-128"/>
                <a:ea typeface="BIZ UDPゴシック" panose="020B0400000000000000" pitchFamily="50" charset="-128"/>
              </a:rPr>
              <a:t>個人情報は</a:t>
            </a:r>
            <a:endParaRPr lang="en-US" altLang="ja-JP" sz="2000" b="1" dirty="0">
              <a:solidFill>
                <a:srgbClr val="009650"/>
              </a:solidFill>
              <a:latin typeface="BIZ UDPゴシック" panose="020B0400000000000000" pitchFamily="50" charset="-128"/>
              <a:ea typeface="BIZ UDPゴシック" panose="020B0400000000000000" pitchFamily="50" charset="-128"/>
            </a:endParaRPr>
          </a:p>
          <a:p>
            <a:r>
              <a:rPr lang="ja-JP" altLang="en-US" sz="2000" b="1" dirty="0">
                <a:solidFill>
                  <a:srgbClr val="009650"/>
                </a:solidFill>
                <a:latin typeface="BIZ UDPゴシック" panose="020B0400000000000000" pitchFamily="50" charset="-128"/>
                <a:ea typeface="BIZ UDPゴシック" panose="020B0400000000000000" pitchFamily="50" charset="-128"/>
              </a:rPr>
              <a:t>入っていません</a:t>
            </a:r>
          </a:p>
          <a:p>
            <a:endParaRPr kumimoji="1" lang="ja-JP" altLang="en-US" sz="2000" b="1" dirty="0">
              <a:solidFill>
                <a:srgbClr val="009650"/>
              </a:solidFill>
              <a:latin typeface="BIZ UDPゴシック" panose="020B0400000000000000" pitchFamily="50" charset="-128"/>
              <a:ea typeface="BIZ UDPゴシック" panose="020B0400000000000000" pitchFamily="50" charset="-128"/>
            </a:endParaRPr>
          </a:p>
        </p:txBody>
      </p:sp>
      <p:cxnSp>
        <p:nvCxnSpPr>
          <p:cNvPr id="43" name="直線コネクタ 42">
            <a:extLst>
              <a:ext uri="{FF2B5EF4-FFF2-40B4-BE49-F238E27FC236}">
                <a16:creationId xmlns:a16="http://schemas.microsoft.com/office/drawing/2014/main" id="{1FB0A973-1616-CF6B-F13B-3CE5F2CB761B}"/>
              </a:ext>
            </a:extLst>
          </p:cNvPr>
          <p:cNvCxnSpPr>
            <a:stCxn id="32" idx="2"/>
          </p:cNvCxnSpPr>
          <p:nvPr/>
        </p:nvCxnSpPr>
        <p:spPr>
          <a:xfrm>
            <a:off x="5812221" y="4682517"/>
            <a:ext cx="9226" cy="16211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97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76586" y="5261715"/>
            <a:ext cx="1437480" cy="1177868"/>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58624" y="5078883"/>
            <a:ext cx="1425400" cy="1360700"/>
          </a:xfrm>
          <a:prstGeom prst="rect">
            <a:avLst/>
          </a:prstGeom>
        </p:spPr>
      </p:pic>
      <p:sp>
        <p:nvSpPr>
          <p:cNvPr id="2" name="タイトル 1"/>
          <p:cNvSpPr>
            <a:spLocks noGrp="1"/>
          </p:cNvSpPr>
          <p:nvPr>
            <p:ph type="ctrTitle"/>
          </p:nvPr>
        </p:nvSpPr>
        <p:spPr>
          <a:xfrm>
            <a:off x="1763172" y="540000"/>
            <a:ext cx="6741140" cy="540000"/>
          </a:xfrm>
        </p:spPr>
        <p:txBody>
          <a:bodyPr>
            <a:noAutofit/>
          </a:bodyPr>
          <a:lstStyle/>
          <a:p>
            <a:pPr>
              <a:lnSpc>
                <a:spcPct val="100000"/>
              </a:lnSpc>
            </a:pPr>
            <a:r>
              <a:rPr lang="ja-JP" altLang="en-US" dirty="0">
                <a:latin typeface="BIZ UDゴシック" panose="020B0400000000000000" pitchFamily="49" charset="-128"/>
                <a:ea typeface="BIZ UDゴシック" panose="020B0400000000000000" pitchFamily="49" charset="-128"/>
              </a:rPr>
              <a:t>マイナンバーカードの申請のしかた</a:t>
            </a:r>
          </a:p>
        </p:txBody>
      </p:sp>
      <p:sp>
        <p:nvSpPr>
          <p:cNvPr id="3" name="サブタイトル 2"/>
          <p:cNvSpPr>
            <a:spLocks noGrp="1"/>
          </p:cNvSpPr>
          <p:nvPr>
            <p:ph type="subTitle" idx="4294967295"/>
          </p:nvPr>
        </p:nvSpPr>
        <p:spPr>
          <a:xfrm>
            <a:off x="529677" y="1361135"/>
            <a:ext cx="8083009" cy="1585049"/>
          </a:xfrm>
        </p:spPr>
        <p:txBody>
          <a:bodyPr>
            <a:spAutoFit/>
          </a:bodyPr>
          <a:lstStyle/>
          <a:p>
            <a:pPr>
              <a:spcBef>
                <a:spcPts val="400"/>
              </a:spcBef>
            </a:pPr>
            <a:r>
              <a:rPr lang="ja-JP" altLang="en-US" sz="2400" dirty="0">
                <a:latin typeface="BIZ UDゴシック" panose="020B0400000000000000" pitchFamily="49" charset="-128"/>
                <a:ea typeface="BIZ UDゴシック" panose="020B0400000000000000" pitchFamily="49" charset="-128"/>
              </a:rPr>
              <a:t>マイナンバーカードは、スマートフォ</a:t>
            </a:r>
            <a:r>
              <a:rPr lang="ja-JP" altLang="en-US" sz="2400" spc="-1000" dirty="0">
                <a:latin typeface="BIZ UDゴシック" panose="020B0400000000000000" pitchFamily="49" charset="-128"/>
                <a:ea typeface="BIZ UDゴシック" panose="020B0400000000000000" pitchFamily="49" charset="-128"/>
              </a:rPr>
              <a:t>ン　</a:t>
            </a:r>
            <a:r>
              <a:rPr lang="ja-JP" altLang="en-US" sz="2400" spc="-500" dirty="0">
                <a:latin typeface="BIZ UDゴシック" panose="020B0400000000000000" pitchFamily="49" charset="-128"/>
                <a:ea typeface="BIZ UDゴシック" panose="020B0400000000000000" pitchFamily="49" charset="-128"/>
              </a:rPr>
              <a:t>・</a:t>
            </a:r>
            <a:r>
              <a:rPr lang="ja-JP" altLang="en-US" sz="2400" spc="-100" dirty="0">
                <a:latin typeface="BIZ UDゴシック" panose="020B0400000000000000" pitchFamily="49" charset="-128"/>
                <a:ea typeface="BIZ UDゴシック" panose="020B0400000000000000" pitchFamily="49" charset="-128"/>
              </a:rPr>
              <a:t>パ</a:t>
            </a:r>
            <a:r>
              <a:rPr lang="ja-JP" altLang="en-US" sz="2400" dirty="0">
                <a:latin typeface="BIZ UDゴシック" panose="020B0400000000000000" pitchFamily="49" charset="-128"/>
                <a:ea typeface="BIZ UDゴシック" panose="020B0400000000000000" pitchFamily="49" charset="-128"/>
              </a:rPr>
              <a:t>ソコ</a:t>
            </a:r>
            <a:r>
              <a:rPr lang="ja-JP" altLang="en-US" sz="2400" spc="-500" dirty="0">
                <a:latin typeface="BIZ UDゴシック" panose="020B0400000000000000" pitchFamily="49" charset="-128"/>
                <a:ea typeface="BIZ UDゴシック" panose="020B0400000000000000" pitchFamily="49" charset="-128"/>
              </a:rPr>
              <a:t>ン</a:t>
            </a:r>
            <a:r>
              <a:rPr lang="ja-JP" altLang="en-US" sz="2400" dirty="0">
                <a:latin typeface="BIZ UDゴシック" panose="020B0400000000000000" pitchFamily="49" charset="-128"/>
                <a:ea typeface="BIZ UDゴシック" panose="020B0400000000000000" pitchFamily="49" charset="-128"/>
              </a:rPr>
              <a:t>・</a:t>
            </a:r>
            <a:endParaRPr lang="en-US" altLang="ja-JP" sz="2400" dirty="0">
              <a:latin typeface="BIZ UDゴシック" panose="020B0400000000000000" pitchFamily="49" charset="-128"/>
              <a:ea typeface="BIZ UDゴシック" panose="020B0400000000000000" pitchFamily="49" charset="-128"/>
            </a:endParaRPr>
          </a:p>
          <a:p>
            <a:pPr>
              <a:spcBef>
                <a:spcPts val="400"/>
              </a:spcBef>
            </a:pPr>
            <a:r>
              <a:rPr lang="ja-JP" altLang="en-US" sz="2400" dirty="0">
                <a:latin typeface="BIZ UDゴシック" panose="020B0400000000000000" pitchFamily="49" charset="-128"/>
                <a:ea typeface="BIZ UDゴシック" panose="020B0400000000000000" pitchFamily="49" charset="-128"/>
              </a:rPr>
              <a:t>まちなかの証明用写真機・郵便により、申請することが</a:t>
            </a:r>
            <a:endParaRPr lang="en-US" altLang="ja-JP" sz="2400" dirty="0">
              <a:latin typeface="BIZ UDゴシック" panose="020B0400000000000000" pitchFamily="49" charset="-128"/>
              <a:ea typeface="BIZ UDゴシック" panose="020B0400000000000000" pitchFamily="49" charset="-128"/>
            </a:endParaRPr>
          </a:p>
          <a:p>
            <a:pPr>
              <a:spcBef>
                <a:spcPts val="400"/>
              </a:spcBef>
            </a:pPr>
            <a:r>
              <a:rPr lang="ja-JP" altLang="en-US" sz="2400" dirty="0">
                <a:latin typeface="BIZ UDゴシック" panose="020B0400000000000000" pitchFamily="49" charset="-128"/>
                <a:ea typeface="BIZ UDゴシック" panose="020B0400000000000000" pitchFamily="49" charset="-128"/>
              </a:rPr>
              <a:t>できます。スマートフォンやデジカメで</a:t>
            </a:r>
            <a:endParaRPr lang="en-US" altLang="ja-JP" sz="2400" dirty="0">
              <a:latin typeface="BIZ UDゴシック" panose="020B0400000000000000" pitchFamily="49" charset="-128"/>
              <a:ea typeface="BIZ UDゴシック" panose="020B0400000000000000" pitchFamily="49" charset="-128"/>
            </a:endParaRPr>
          </a:p>
          <a:p>
            <a:pPr>
              <a:spcBef>
                <a:spcPts val="400"/>
              </a:spcBef>
            </a:pPr>
            <a:r>
              <a:rPr lang="ja-JP" altLang="en-US" sz="2400" dirty="0">
                <a:latin typeface="BIZ UDゴシック" panose="020B0400000000000000" pitchFamily="49" charset="-128"/>
                <a:ea typeface="BIZ UDゴシック" panose="020B0400000000000000" pitchFamily="49" charset="-128"/>
              </a:rPr>
              <a:t>撮った写真を使うこともできます。</a:t>
            </a:r>
            <a:endParaRPr lang="en-US" altLang="ja-JP" sz="2400" dirty="0">
              <a:latin typeface="BIZ UDゴシック" panose="020B0400000000000000" pitchFamily="49" charset="-128"/>
              <a:ea typeface="BIZ UDゴシック" panose="020B0400000000000000" pitchFamily="49" charset="-128"/>
            </a:endParaRPr>
          </a:p>
        </p:txBody>
      </p:sp>
      <p:sp>
        <p:nvSpPr>
          <p:cNvPr id="8" name="Title Placeholder 1"/>
          <p:cNvSpPr txBox="1">
            <a:spLocks/>
          </p:cNvSpPr>
          <p:nvPr/>
        </p:nvSpPr>
        <p:spPr>
          <a:xfrm>
            <a:off x="47718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1-D</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509107" y="3546105"/>
            <a:ext cx="2050043" cy="1877437"/>
          </a:xfrm>
          <a:prstGeom prst="rect">
            <a:avLst/>
          </a:prstGeom>
          <a:no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cs typeface="Meiryo" charset="-128"/>
              </a:rPr>
              <a:t>スマートフォンに</a:t>
            </a:r>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よる申請</a:t>
            </a:r>
            <a:r>
              <a:rPr lang="en-US" altLang="ja-JP" sz="1600" b="1" dirty="0">
                <a:latin typeface="BIZ UDゴシック" panose="020B0400000000000000" pitchFamily="49" charset="-128"/>
                <a:ea typeface="BIZ UDゴシック" panose="020B0400000000000000" pitchFamily="49" charset="-128"/>
                <a:cs typeface="Meiryo" charset="-128"/>
              </a:rPr>
              <a:t>	</a:t>
            </a:r>
          </a:p>
          <a:p>
            <a:endParaRPr lang="ja-JP" altLang="en-US" sz="1000" b="1" dirty="0">
              <a:latin typeface="BIZ UDゴシック" panose="020B0400000000000000" pitchFamily="49" charset="-128"/>
              <a:ea typeface="BIZ UDゴシック" panose="020B0400000000000000" pitchFamily="49" charset="-128"/>
              <a:cs typeface="Meiryo" charset="-128"/>
            </a:endParaRPr>
          </a:p>
          <a:p>
            <a:pPr>
              <a:spcBef>
                <a:spcPts val="0"/>
              </a:spcBef>
            </a:pPr>
            <a:r>
              <a:rPr lang="ja-JP" altLang="en-US" sz="1400" b="1" dirty="0">
                <a:latin typeface="BIZ UDゴシック" panose="020B0400000000000000" pitchFamily="49" charset="-128"/>
                <a:ea typeface="BIZ UDゴシック" panose="020B0400000000000000" pitchFamily="49" charset="-128"/>
                <a:cs typeface="Meiryo" charset="-128"/>
              </a:rPr>
              <a:t>スマートフォンで</a:t>
            </a:r>
            <a:endParaRPr lang="en-US" altLang="ja-JP" sz="1400" b="1" dirty="0">
              <a:latin typeface="BIZ UDゴシック" panose="020B0400000000000000" pitchFamily="49" charset="-128"/>
              <a:ea typeface="BIZ UDゴシック" panose="020B0400000000000000" pitchFamily="49" charset="-128"/>
              <a:cs typeface="Meiryo" charset="-128"/>
            </a:endParaRPr>
          </a:p>
          <a:p>
            <a:pPr>
              <a:spcBef>
                <a:spcPts val="0"/>
              </a:spcBef>
            </a:pPr>
            <a:r>
              <a:rPr lang="ja-JP" altLang="en-US" sz="1400" b="1" dirty="0">
                <a:latin typeface="BIZ UDゴシック" panose="020B0400000000000000" pitchFamily="49" charset="-128"/>
                <a:ea typeface="BIZ UDゴシック" panose="020B0400000000000000" pitchFamily="49" charset="-128"/>
                <a:cs typeface="Meiryo" charset="-128"/>
              </a:rPr>
              <a:t>顔写真を撮影し、</a:t>
            </a:r>
            <a:endParaRPr lang="en-US" altLang="ja-JP" sz="1400" b="1" dirty="0">
              <a:latin typeface="BIZ UDゴシック" panose="020B0400000000000000" pitchFamily="49" charset="-128"/>
              <a:ea typeface="BIZ UDゴシック" panose="020B0400000000000000" pitchFamily="49" charset="-128"/>
              <a:cs typeface="Meiryo" charset="-128"/>
            </a:endParaRPr>
          </a:p>
          <a:p>
            <a:pPr>
              <a:spcBef>
                <a:spcPts val="0"/>
              </a:spcBef>
            </a:pPr>
            <a:r>
              <a:rPr lang="ja-JP" altLang="en-US" sz="1400" b="1" dirty="0">
                <a:latin typeface="BIZ UDゴシック" panose="020B0400000000000000" pitchFamily="49" charset="-128"/>
                <a:ea typeface="BIZ UDゴシック" panose="020B0400000000000000" pitchFamily="49" charset="-128"/>
                <a:cs typeface="Meiryo" charset="-128"/>
              </a:rPr>
              <a:t>所定のフォームから</a:t>
            </a:r>
            <a:endParaRPr lang="en-US" altLang="ja-JP" sz="1400" b="1" dirty="0">
              <a:latin typeface="BIZ UDゴシック" panose="020B0400000000000000" pitchFamily="49" charset="-128"/>
              <a:ea typeface="BIZ UDゴシック" panose="020B0400000000000000" pitchFamily="49" charset="-128"/>
              <a:cs typeface="Meiryo" charset="-128"/>
            </a:endParaRPr>
          </a:p>
          <a:p>
            <a:pPr>
              <a:spcBef>
                <a:spcPts val="0"/>
              </a:spcBef>
            </a:pPr>
            <a:r>
              <a:rPr lang="ja-JP" altLang="en-US" sz="1400" b="1" dirty="0">
                <a:latin typeface="BIZ UDゴシック" panose="020B0400000000000000" pitchFamily="49" charset="-128"/>
                <a:ea typeface="BIZ UDゴシック" panose="020B0400000000000000" pitchFamily="49" charset="-128"/>
                <a:cs typeface="Meiryo" charset="-128"/>
              </a:rPr>
              <a:t>オンラインで申請</a:t>
            </a:r>
          </a:p>
          <a:p>
            <a:endParaRPr kumimoji="1" lang="ja-JP" altLang="en-US" dirty="0">
              <a:latin typeface="BIZ UDゴシック" panose="020B0400000000000000" pitchFamily="49" charset="-128"/>
              <a:ea typeface="BIZ UDゴシック" panose="020B0400000000000000" pitchFamily="49" charset="-128"/>
              <a:cs typeface="Meiryo" charset="-128"/>
            </a:endParaRPr>
          </a:p>
        </p:txBody>
      </p:sp>
      <p:sp>
        <p:nvSpPr>
          <p:cNvPr id="7" name="テキスト ボックス 6"/>
          <p:cNvSpPr txBox="1"/>
          <p:nvPr/>
        </p:nvSpPr>
        <p:spPr>
          <a:xfrm>
            <a:off x="2595037" y="3546105"/>
            <a:ext cx="1800000" cy="1600438"/>
          </a:xfrm>
          <a:prstGeom prst="rect">
            <a:avLst/>
          </a:prstGeom>
          <a:no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cs typeface="Meiryo" charset="-128"/>
              </a:rPr>
              <a:t>パソコンによる</a:t>
            </a:r>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申請</a:t>
            </a:r>
            <a:endParaRPr lang="en-US" altLang="ja-JP" sz="1600" b="1" dirty="0">
              <a:latin typeface="BIZ UDゴシック" panose="020B0400000000000000" pitchFamily="49" charset="-128"/>
              <a:ea typeface="BIZ UDゴシック" panose="020B0400000000000000" pitchFamily="49" charset="-128"/>
              <a:cs typeface="Meiryo" charset="-128"/>
            </a:endParaRPr>
          </a:p>
          <a:p>
            <a:endParaRPr lang="ja-JP" altLang="en-US" sz="10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デジタルカメラ等で</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顔写真を撮影し、</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所定のフォームから</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オンラインで申請</a:t>
            </a:r>
          </a:p>
        </p:txBody>
      </p:sp>
      <p:sp>
        <p:nvSpPr>
          <p:cNvPr id="9" name="テキスト ボックス 8"/>
          <p:cNvSpPr txBox="1"/>
          <p:nvPr/>
        </p:nvSpPr>
        <p:spPr>
          <a:xfrm>
            <a:off x="4667823" y="3546105"/>
            <a:ext cx="2094668" cy="1815882"/>
          </a:xfrm>
          <a:prstGeom prst="rect">
            <a:avLst/>
          </a:prstGeom>
          <a:no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cs typeface="Meiryo" charset="-128"/>
              </a:rPr>
              <a:t>まちなかの証明用</a:t>
            </a:r>
            <a:endParaRPr lang="en-US" altLang="ja-JP" sz="1600" b="1" dirty="0">
              <a:latin typeface="BIZ UDゴシック" panose="020B0400000000000000" pitchFamily="49" charset="-128"/>
              <a:ea typeface="BIZ UDゴシック" panose="020B0400000000000000" pitchFamily="49" charset="-128"/>
              <a:cs typeface="Meiryo" charset="-128"/>
            </a:endParaRPr>
          </a:p>
          <a:p>
            <a:r>
              <a:rPr lang="ja-JP" altLang="en-US" sz="1600" b="1" dirty="0">
                <a:latin typeface="BIZ UDゴシック" panose="020B0400000000000000" pitchFamily="49" charset="-128"/>
                <a:ea typeface="BIZ UDゴシック" panose="020B0400000000000000" pitchFamily="49" charset="-128"/>
                <a:cs typeface="Meiryo" charset="-128"/>
              </a:rPr>
              <a:t>写真機による申請</a:t>
            </a:r>
            <a:endParaRPr lang="en-US" altLang="ja-JP" sz="1600" b="1" dirty="0">
              <a:latin typeface="BIZ UDゴシック" panose="020B0400000000000000" pitchFamily="49" charset="-128"/>
              <a:ea typeface="BIZ UDゴシック" panose="020B0400000000000000" pitchFamily="49" charset="-128"/>
              <a:cs typeface="Meiryo" charset="-128"/>
            </a:endParaRPr>
          </a:p>
          <a:p>
            <a:endParaRPr lang="ja-JP" altLang="en-US" sz="10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個人番号カード申請を選び、交付申請書の</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en-US" altLang="ja-JP" sz="1400" b="1" dirty="0">
                <a:latin typeface="BIZ UDゴシック" panose="020B0400000000000000" pitchFamily="49" charset="-128"/>
                <a:ea typeface="BIZ UDゴシック" panose="020B0400000000000000" pitchFamily="49" charset="-128"/>
                <a:cs typeface="Meiryo" charset="-128"/>
              </a:rPr>
              <a:t>QR</a:t>
            </a:r>
            <a:r>
              <a:rPr lang="ja-JP" altLang="en-US" sz="1400" b="1" dirty="0">
                <a:latin typeface="BIZ UDゴシック" panose="020B0400000000000000" pitchFamily="49" charset="-128"/>
                <a:ea typeface="BIZ UDゴシック" panose="020B0400000000000000" pitchFamily="49" charset="-128"/>
                <a:cs typeface="Meiryo" charset="-128"/>
              </a:rPr>
              <a:t>コードをバーコードリーダーにかざします</a:t>
            </a:r>
          </a:p>
          <a:p>
            <a:endParaRPr kumimoji="1" lang="ja-JP" altLang="en-US" sz="1400" b="1" dirty="0">
              <a:latin typeface="BIZ UDゴシック" panose="020B0400000000000000" pitchFamily="49" charset="-128"/>
              <a:ea typeface="BIZ UDゴシック" panose="020B0400000000000000" pitchFamily="49" charset="-128"/>
              <a:cs typeface="Meiryo" charset="-128"/>
            </a:endParaRPr>
          </a:p>
        </p:txBody>
      </p:sp>
      <p:sp>
        <p:nvSpPr>
          <p:cNvPr id="10" name="テキスト ボックス 9"/>
          <p:cNvSpPr txBox="1"/>
          <p:nvPr/>
        </p:nvSpPr>
        <p:spPr>
          <a:xfrm>
            <a:off x="6762492" y="3546105"/>
            <a:ext cx="1996474" cy="1508105"/>
          </a:xfrm>
          <a:prstGeom prst="rect">
            <a:avLst/>
          </a:prstGeom>
          <a:no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cs typeface="Meiryo" charset="-128"/>
              </a:rPr>
              <a:t>郵便による申請</a:t>
            </a:r>
            <a:endParaRPr lang="en-US" altLang="ja-JP" sz="1600" b="1" dirty="0">
              <a:latin typeface="BIZ UDゴシック" panose="020B0400000000000000" pitchFamily="49" charset="-128"/>
              <a:ea typeface="BIZ UDゴシック" panose="020B0400000000000000" pitchFamily="49" charset="-128"/>
              <a:cs typeface="Meiryo" charset="-128"/>
            </a:endParaRPr>
          </a:p>
          <a:p>
            <a:endParaRPr lang="en-US" altLang="ja-JP" sz="1000" b="1" dirty="0">
              <a:latin typeface="BIZ UDゴシック" panose="020B0400000000000000" pitchFamily="49" charset="-128"/>
              <a:ea typeface="BIZ UDゴシック" panose="020B0400000000000000" pitchFamily="49" charset="-128"/>
              <a:cs typeface="Meiryo" charset="-128"/>
            </a:endParaRPr>
          </a:p>
          <a:p>
            <a:endParaRPr lang="en-US" altLang="ja-JP" sz="10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交付申請書に本人の</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顔写真を貼り、</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送付用封筒に入れて</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郵便ポストへ投函</a:t>
            </a:r>
          </a:p>
        </p:txBody>
      </p:sp>
      <p:cxnSp>
        <p:nvCxnSpPr>
          <p:cNvPr id="13" name="直線コネクタ 12"/>
          <p:cNvCxnSpPr/>
          <p:nvPr/>
        </p:nvCxnSpPr>
        <p:spPr>
          <a:xfrm>
            <a:off x="2478574"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571182" y="3410439"/>
            <a:ext cx="0" cy="2916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666357"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52000" y="3423038"/>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55720" y="304018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519616" y="2994479"/>
            <a:ext cx="2339102" cy="461665"/>
          </a:xfrm>
          <a:prstGeom prst="rect">
            <a:avLst/>
          </a:prstGeom>
        </p:spPr>
        <p:txBody>
          <a:bodyPr wrap="none">
            <a:spAutoFit/>
          </a:bodyPr>
          <a:lstStyle/>
          <a:p>
            <a:r>
              <a:rPr lang="ja-JP" altLang="en-US" sz="2400" b="1" dirty="0">
                <a:solidFill>
                  <a:srgbClr val="009650"/>
                </a:solidFill>
                <a:latin typeface="BIZ UDゴシック" panose="020B0400000000000000" pitchFamily="49" charset="-128"/>
                <a:ea typeface="BIZ UDゴシック" panose="020B0400000000000000" pitchFamily="49" charset="-128"/>
                <a:cs typeface="Meiryo" charset="-128"/>
              </a:rPr>
              <a:t>４つの申請方法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920261" y="5119672"/>
            <a:ext cx="770340" cy="1332000"/>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900076" y="5128615"/>
            <a:ext cx="1252081" cy="1333664"/>
          </a:xfrm>
          <a:prstGeom prst="rect">
            <a:avLst/>
          </a:prstGeom>
        </p:spPr>
      </p:pic>
    </p:spTree>
    <p:extLst>
      <p:ext uri="{BB962C8B-B14F-4D97-AF65-F5344CB8AC3E}">
        <p14:creationId xmlns:p14="http://schemas.microsoft.com/office/powerpoint/2010/main" val="608189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flipH="1">
            <a:off x="6007584" y="1256695"/>
            <a:ext cx="8557"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1744603" y="565525"/>
            <a:ext cx="6833922" cy="535531"/>
          </a:xfrm>
        </p:spPr>
        <p:txBody>
          <a:bodyPr wrap="none">
            <a:spAutoFit/>
          </a:bodyPr>
          <a:lstStyle/>
          <a:p>
            <a:r>
              <a:rPr lang="ja-JP" altLang="en-US" spc="-150" dirty="0">
                <a:latin typeface="BIZ UDゴシック" panose="020B0400000000000000" pitchFamily="49" charset="-128"/>
                <a:ea typeface="BIZ UDゴシック" panose="020B0400000000000000" pitchFamily="49" charset="-128"/>
              </a:rPr>
              <a:t>マイナンバーカード申請に必要なもの</a:t>
            </a:r>
          </a:p>
        </p:txBody>
      </p:sp>
      <p:sp>
        <p:nvSpPr>
          <p:cNvPr id="8" name="Title Placeholder 1"/>
          <p:cNvSpPr txBox="1">
            <a:spLocks/>
          </p:cNvSpPr>
          <p:nvPr/>
        </p:nvSpPr>
        <p:spPr>
          <a:xfrm>
            <a:off x="540000" y="5400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latin typeface="BIZ UDゴシック" panose="020B0400000000000000" pitchFamily="49" charset="-128"/>
                <a:ea typeface="BIZ UDゴシック" panose="020B0400000000000000" pitchFamily="49" charset="-128"/>
              </a:rPr>
              <a:t>1-E</a:t>
            </a:r>
            <a:endParaRPr lang="en-US" sz="3600" dirty="0">
              <a:solidFill>
                <a:srgbClr val="009650"/>
              </a:solidFill>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510214" y="4537744"/>
            <a:ext cx="1800000" cy="1015663"/>
          </a:xfrm>
          <a:prstGeom prst="rect">
            <a:avLst/>
          </a:prstGeom>
          <a:noFill/>
        </p:spPr>
        <p:txBody>
          <a:bodyPr wrap="square" rtlCol="0">
            <a:spAutoFit/>
          </a:bodyPr>
          <a:lstStyle/>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通知カード</a:t>
            </a:r>
            <a:endParaRPr lang="en-US" altLang="ja-JP" sz="1400" b="1" dirty="0">
              <a:solidFill>
                <a:schemeClr val="bg1"/>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の</a:t>
            </a:r>
            <a:endParaRPr lang="en-US" altLang="ja-JP" sz="1400" b="1" dirty="0">
              <a:solidFill>
                <a:schemeClr val="bg1"/>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下半分です</a:t>
            </a:r>
          </a:p>
          <a:p>
            <a:endParaRPr kumimoji="1" lang="ja-JP" altLang="en-US" dirty="0">
              <a:latin typeface="BIZ UDゴシック" panose="020B0400000000000000" pitchFamily="49" charset="-128"/>
              <a:ea typeface="BIZ UDゴシック" panose="020B0400000000000000" pitchFamily="49" charset="-128"/>
              <a:cs typeface="Meiryo" charset="-128"/>
            </a:endParaRPr>
          </a:p>
        </p:txBody>
      </p:sp>
      <p:sp>
        <p:nvSpPr>
          <p:cNvPr id="18" name="テキスト ボックス 17"/>
          <p:cNvSpPr txBox="1"/>
          <p:nvPr/>
        </p:nvSpPr>
        <p:spPr>
          <a:xfrm>
            <a:off x="486923" y="1812611"/>
            <a:ext cx="2069563" cy="1200329"/>
          </a:xfrm>
          <a:prstGeom prst="rect">
            <a:avLst/>
          </a:prstGeom>
          <a:noFill/>
        </p:spPr>
        <p:txBody>
          <a:bodyPr wrap="square" rtlCol="0">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❶</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個人番号カード</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交付申請書</a:t>
            </a:r>
          </a:p>
        </p:txBody>
      </p:sp>
      <p:sp>
        <p:nvSpPr>
          <p:cNvPr id="19" name="テキスト ボックス 18"/>
          <p:cNvSpPr txBox="1"/>
          <p:nvPr/>
        </p:nvSpPr>
        <p:spPr>
          <a:xfrm>
            <a:off x="2608239" y="1817747"/>
            <a:ext cx="2036921" cy="1692771"/>
          </a:xfrm>
          <a:prstGeom prst="rect">
            <a:avLst/>
          </a:prstGeom>
          <a:noFill/>
        </p:spPr>
        <p:txBody>
          <a:bodyPr wrap="square" rtlCol="0">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❷</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メール</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アドレス</a:t>
            </a:r>
          </a:p>
          <a:p>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p:txBody>
      </p:sp>
      <p:sp>
        <p:nvSpPr>
          <p:cNvPr id="20" name="サブタイトル 2"/>
          <p:cNvSpPr>
            <a:spLocks noGrp="1"/>
          </p:cNvSpPr>
          <p:nvPr>
            <p:ph type="subTitle" idx="1"/>
          </p:nvPr>
        </p:nvSpPr>
        <p:spPr>
          <a:xfrm>
            <a:off x="486581" y="1424028"/>
            <a:ext cx="4405053" cy="360000"/>
          </a:xfrm>
        </p:spPr>
        <p:txBody>
          <a:bodyPr numCol="1">
            <a:noAutofit/>
          </a:bodyPr>
          <a:lstStyle/>
          <a:p>
            <a:r>
              <a:rPr lang="ja-JP" altLang="en-US" dirty="0">
                <a:latin typeface="BIZ UDゴシック" panose="020B0400000000000000" pitchFamily="49" charset="-128"/>
                <a:ea typeface="BIZ UDゴシック" panose="020B0400000000000000" pitchFamily="49" charset="-128"/>
              </a:rPr>
              <a:t>以下のものを用意しましょう。</a:t>
            </a:r>
          </a:p>
        </p:txBody>
      </p:sp>
      <p:sp>
        <p:nvSpPr>
          <p:cNvPr id="21" name="object 11">
            <a:extLst>
              <a:ext uri="{FF2B5EF4-FFF2-40B4-BE49-F238E27FC236}">
                <a16:creationId xmlns:a16="http://schemas.microsoft.com/office/drawing/2014/main" id="{7A2B285D-B0AD-4A49-9E70-BDBA3D24E465}"/>
              </a:ext>
            </a:extLst>
          </p:cNvPr>
          <p:cNvSpPr txBox="1"/>
          <p:nvPr/>
        </p:nvSpPr>
        <p:spPr>
          <a:xfrm>
            <a:off x="217582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BIZ UDゴシック" panose="020B0400000000000000" pitchFamily="49" charset="-128"/>
                <a:ea typeface="BIZ UDゴシック" panose="020B0400000000000000" pitchFamily="49" charset="-128"/>
                <a:cs typeface="Meiryo" charset="-128"/>
              </a:rPr>
              <a:t>＋</a:t>
            </a:r>
          </a:p>
        </p:txBody>
      </p:sp>
      <p:grpSp>
        <p:nvGrpSpPr>
          <p:cNvPr id="12" name="図形グループ 11"/>
          <p:cNvGrpSpPr/>
          <p:nvPr/>
        </p:nvGrpSpPr>
        <p:grpSpPr>
          <a:xfrm>
            <a:off x="2766900" y="3587793"/>
            <a:ext cx="810000" cy="1620000"/>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pic>
        <p:nvPicPr>
          <p:cNvPr id="24" name="図 23">
            <a:extLst>
              <a:ext uri="{FF2B5EF4-FFF2-40B4-BE49-F238E27FC236}">
                <a16:creationId xmlns:a16="http://schemas.microsoft.com/office/drawing/2014/main" id="{8377FA25-A96A-41D8-95AC-802A5EF96C60}"/>
              </a:ext>
            </a:extLst>
          </p:cNvPr>
          <p:cNvPicPr>
            <a:picLocks noChangeAspect="1"/>
          </p:cNvPicPr>
          <p:nvPr/>
        </p:nvPicPr>
        <p:blipFill rotWithShape="1">
          <a:blip r:embed="rId3"/>
          <a:srcRect b="7739"/>
          <a:stretch/>
        </p:blipFill>
        <p:spPr bwMode="auto">
          <a:xfrm>
            <a:off x="3432026" y="3055378"/>
            <a:ext cx="774192" cy="1260000"/>
          </a:xfrm>
          <a:prstGeom prst="rect">
            <a:avLst/>
          </a:prstGeom>
          <a:ln w="9525" cap="flat" cmpd="sng" algn="ctr">
            <a:solidFill>
              <a:srgbClr val="44546A"/>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5" name="テキスト ボックス 24"/>
          <p:cNvSpPr txBox="1"/>
          <p:nvPr/>
        </p:nvSpPr>
        <p:spPr>
          <a:xfrm>
            <a:off x="2496002" y="5329666"/>
            <a:ext cx="1894124" cy="738664"/>
          </a:xfrm>
          <a:prstGeom prst="rect">
            <a:avLst/>
          </a:prstGeom>
          <a:noFill/>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スマートフォンで</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受取れるメールアドレス。</a:t>
            </a:r>
          </a:p>
        </p:txBody>
      </p:sp>
      <p:sp>
        <p:nvSpPr>
          <p:cNvPr id="27" name="テキスト ボックス 26"/>
          <p:cNvSpPr txBox="1"/>
          <p:nvPr/>
        </p:nvSpPr>
        <p:spPr>
          <a:xfrm>
            <a:off x="4476586" y="1816586"/>
            <a:ext cx="2036921" cy="1200329"/>
          </a:xfrm>
          <a:prstGeom prst="rect">
            <a:avLst/>
          </a:prstGeom>
          <a:noFill/>
        </p:spPr>
        <p:txBody>
          <a:bodyPr wrap="square" rtlCol="0">
            <a:spAutoFit/>
          </a:bodyPr>
          <a:lstStyle/>
          <a:p>
            <a:r>
              <a:rPr lang="ja-JP" altLang="en-US" sz="3200" b="1" dirty="0">
                <a:solidFill>
                  <a:srgbClr val="009650"/>
                </a:solidFill>
                <a:latin typeface="BIZ UDゴシック" panose="020B0400000000000000" pitchFamily="49" charset="-128"/>
                <a:ea typeface="BIZ UDゴシック" panose="020B0400000000000000" pitchFamily="49" charset="-128"/>
                <a:cs typeface="Meiryo" charset="-128"/>
              </a:rPr>
              <a:t>❸</a:t>
            </a:r>
            <a:endParaRPr lang="en-US" altLang="ja-JP" sz="32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証明用</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latin typeface="BIZ UDゴシック" panose="020B0400000000000000" pitchFamily="49" charset="-128"/>
                <a:ea typeface="BIZ UDゴシック" panose="020B0400000000000000" pitchFamily="49" charset="-128"/>
                <a:cs typeface="Meiryo" charset="-128"/>
              </a:rPr>
              <a:t>写真</a:t>
            </a:r>
            <a:endParaRPr lang="en-US" altLang="ja-JP" sz="3200" b="1" dirty="0">
              <a:latin typeface="BIZ UDゴシック" panose="020B0400000000000000" pitchFamily="49" charset="-128"/>
              <a:ea typeface="BIZ UDゴシック" panose="020B0400000000000000" pitchFamily="49" charset="-128"/>
              <a:cs typeface="Meiryo" charset="-128"/>
            </a:endParaRPr>
          </a:p>
        </p:txBody>
      </p:sp>
      <p:sp>
        <p:nvSpPr>
          <p:cNvPr id="28" name="テキスト ボックス 27"/>
          <p:cNvSpPr txBox="1"/>
          <p:nvPr/>
        </p:nvSpPr>
        <p:spPr>
          <a:xfrm>
            <a:off x="4390126" y="5348763"/>
            <a:ext cx="1894124" cy="523220"/>
          </a:xfrm>
          <a:prstGeom prst="rect">
            <a:avLst/>
          </a:prstGeom>
          <a:noFill/>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cs typeface="Meiryo" charset="-128"/>
              </a:rPr>
              <a:t>スマートフォンで</a:t>
            </a:r>
            <a:endParaRPr kumimoji="1"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撮影できます。</a:t>
            </a:r>
            <a:endParaRPr kumimoji="1" lang="ja-JP" altLang="en-US" sz="1400" b="1" dirty="0">
              <a:latin typeface="BIZ UDゴシック" panose="020B0400000000000000" pitchFamily="49" charset="-128"/>
              <a:ea typeface="BIZ UDゴシック" panose="020B0400000000000000" pitchFamily="49"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416400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BIZ UDゴシック" panose="020B0400000000000000" pitchFamily="49" charset="-128"/>
                <a:ea typeface="BIZ UDゴシック" panose="020B0400000000000000" pitchFamily="49" charset="-128"/>
                <a:cs typeface="Meiryo" charset="-128"/>
              </a:rPr>
              <a:t>＋</a:t>
            </a:r>
          </a:p>
        </p:txBody>
      </p:sp>
      <p:pic>
        <p:nvPicPr>
          <p:cNvPr id="30" name="図 2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8987" y="3055378"/>
            <a:ext cx="1260000" cy="1690361"/>
          </a:xfrm>
          <a:prstGeom prst="rect">
            <a:avLst/>
          </a:prstGeom>
        </p:spPr>
      </p:pic>
      <p:pic>
        <p:nvPicPr>
          <p:cNvPr id="31" name="図 30">
            <a:extLst>
              <a:ext uri="{FF2B5EF4-FFF2-40B4-BE49-F238E27FC236}">
                <a16:creationId xmlns:a16="http://schemas.microsoft.com/office/drawing/2014/main" id="{86413367-6B81-4B55-955A-580D14A123F9}"/>
              </a:ext>
            </a:extLst>
          </p:cNvPr>
          <p:cNvPicPr>
            <a:picLocks noChangeAspect="1"/>
          </p:cNvPicPr>
          <p:nvPr/>
        </p:nvPicPr>
        <p:blipFill>
          <a:blip r:embed="rId5"/>
          <a:stretch>
            <a:fillRect/>
          </a:stretch>
        </p:blipFill>
        <p:spPr>
          <a:xfrm>
            <a:off x="463429" y="3044337"/>
            <a:ext cx="1240811" cy="1293944"/>
          </a:xfrm>
          <a:prstGeom prst="rect">
            <a:avLst/>
          </a:prstGeom>
        </p:spPr>
      </p:pic>
      <p:pic>
        <p:nvPicPr>
          <p:cNvPr id="17" name="図 16">
            <a:extLst>
              <a:ext uri="{FF2B5EF4-FFF2-40B4-BE49-F238E27FC236}">
                <a16:creationId xmlns:a16="http://schemas.microsoft.com/office/drawing/2014/main" id="{D1878B50-0A2E-45CA-9439-4A22033C9251}"/>
              </a:ext>
            </a:extLst>
          </p:cNvPr>
          <p:cNvPicPr>
            <a:picLocks noChangeAspect="1"/>
          </p:cNvPicPr>
          <p:nvPr/>
        </p:nvPicPr>
        <p:blipFill>
          <a:blip r:embed="rId6"/>
          <a:stretch>
            <a:fillRect/>
          </a:stretch>
        </p:blipFill>
        <p:spPr>
          <a:xfrm>
            <a:off x="982550" y="3598724"/>
            <a:ext cx="1130782" cy="1572676"/>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1505925" y="3151067"/>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BIZ UDゴシック" panose="020B0400000000000000" pitchFamily="49" charset="-128"/>
                <a:ea typeface="BIZ UDゴシック" panose="020B0400000000000000" pitchFamily="49" charset="-128"/>
              </a:rPr>
              <a:t>ａ</a:t>
            </a:r>
            <a:endParaRPr kumimoji="1" lang="ja-JP" altLang="en-US" b="1" dirty="0">
              <a:latin typeface="BIZ UDゴシック" panose="020B0400000000000000" pitchFamily="49" charset="-128"/>
              <a:ea typeface="BIZ UDゴシック" panose="020B0400000000000000" pitchFamily="49" charset="-128"/>
            </a:endParaRPr>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846149" y="4408779"/>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BIZ UDゴシック" panose="020B0400000000000000" pitchFamily="49" charset="-128"/>
                <a:ea typeface="BIZ UDゴシック" panose="020B0400000000000000" pitchFamily="49" charset="-128"/>
              </a:rPr>
              <a:t>b</a:t>
            </a:r>
            <a:endParaRPr kumimoji="1" lang="ja-JP" altLang="en-US" b="1" dirty="0">
              <a:latin typeface="BIZ UDゴシック" panose="020B0400000000000000" pitchFamily="49" charset="-128"/>
              <a:ea typeface="BIZ UDゴシック" panose="020B0400000000000000" pitchFamily="49" charset="-128"/>
            </a:endParaRPr>
          </a:p>
        </p:txBody>
      </p:sp>
      <p:grpSp>
        <p:nvGrpSpPr>
          <p:cNvPr id="36" name="図形グループ 9">
            <a:extLst>
              <a:ext uri="{FF2B5EF4-FFF2-40B4-BE49-F238E27FC236}">
                <a16:creationId xmlns:a16="http://schemas.microsoft.com/office/drawing/2014/main" id="{C989F186-00EE-44D7-968C-0779F488C731}"/>
              </a:ext>
            </a:extLst>
          </p:cNvPr>
          <p:cNvGrpSpPr/>
          <p:nvPr/>
        </p:nvGrpSpPr>
        <p:grpSpPr>
          <a:xfrm>
            <a:off x="6195316" y="4157785"/>
            <a:ext cx="2340000" cy="360000"/>
            <a:chOff x="6195316" y="4329273"/>
            <a:chExt cx="2340000" cy="360000"/>
          </a:xfrm>
        </p:grpSpPr>
        <p:sp>
          <p:nvSpPr>
            <p:cNvPr id="37" name="正方形/長方形 36">
              <a:extLst>
                <a:ext uri="{FF2B5EF4-FFF2-40B4-BE49-F238E27FC236}">
                  <a16:creationId xmlns:a16="http://schemas.microsoft.com/office/drawing/2014/main" id="{0C2F7A20-7DE8-426F-BC1B-6E66B4A314B1}"/>
                </a:ext>
              </a:extLst>
            </p:cNvPr>
            <p:cNvSpPr/>
            <p:nvPr/>
          </p:nvSpPr>
          <p:spPr>
            <a:xfrm>
              <a:off x="6195316" y="4329273"/>
              <a:ext cx="2340000" cy="36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8" name="正方形/長方形 37">
              <a:extLst>
                <a:ext uri="{FF2B5EF4-FFF2-40B4-BE49-F238E27FC236}">
                  <a16:creationId xmlns:a16="http://schemas.microsoft.com/office/drawing/2014/main" id="{3760DDFE-3765-44B9-A412-E7DC7869A239}"/>
                </a:ext>
              </a:extLst>
            </p:cNvPr>
            <p:cNvSpPr/>
            <p:nvPr/>
          </p:nvSpPr>
          <p:spPr>
            <a:xfrm>
              <a:off x="7992813" y="4329273"/>
              <a:ext cx="540000" cy="36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grpSp>
      <p:sp>
        <p:nvSpPr>
          <p:cNvPr id="39" name="テキスト ボックス 38">
            <a:extLst>
              <a:ext uri="{FF2B5EF4-FFF2-40B4-BE49-F238E27FC236}">
                <a16:creationId xmlns:a16="http://schemas.microsoft.com/office/drawing/2014/main" id="{DF07FCA7-C833-4F86-B377-AF071D03FEB3}"/>
              </a:ext>
            </a:extLst>
          </p:cNvPr>
          <p:cNvSpPr txBox="1"/>
          <p:nvPr/>
        </p:nvSpPr>
        <p:spPr>
          <a:xfrm>
            <a:off x="6007584" y="2239344"/>
            <a:ext cx="2880000" cy="3354765"/>
          </a:xfrm>
          <a:prstGeom prst="rect">
            <a:avLst/>
          </a:prstGeom>
          <a:noFill/>
        </p:spPr>
        <p:txBody>
          <a:bodyPr wrap="square" rtlCol="0">
            <a:spAutoFit/>
          </a:bodyPr>
          <a:lstStyle/>
          <a:p>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その</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１</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マイナンバーカードのウェブ</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サイトから手書き用の</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交付申請書と封筒をダウン</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ロードして必要事項を記入し、</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latin typeface="BIZ UDゴシック" panose="020B0400000000000000" pitchFamily="49" charset="-128"/>
                <a:ea typeface="BIZ UDゴシック" panose="020B0400000000000000" pitchFamily="49" charset="-128"/>
                <a:cs typeface="Meiryo" charset="-128"/>
              </a:rPr>
              <a:t>郵便で申請することができます。</a:t>
            </a:r>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FF0000"/>
                </a:solidFill>
                <a:latin typeface="BIZ UDゴシック" panose="020B0400000000000000" pitchFamily="49" charset="-128"/>
                <a:ea typeface="BIZ UDゴシック" panose="020B0400000000000000" pitchFamily="49" charset="-128"/>
                <a:cs typeface="Meiryo" charset="-128"/>
              </a:rPr>
              <a:t>顔写真の貼り付けと</a:t>
            </a:r>
            <a:endParaRPr lang="en-US" altLang="ja-JP" sz="1400" dirty="0">
              <a:solidFill>
                <a:srgbClr val="FF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FF0000"/>
                </a:solidFill>
                <a:latin typeface="BIZ UDゴシック" panose="020B0400000000000000" pitchFamily="49" charset="-128"/>
                <a:ea typeface="BIZ UDゴシック" panose="020B0400000000000000" pitchFamily="49" charset="-128"/>
                <a:cs typeface="Meiryo" charset="-128"/>
              </a:rPr>
              <a:t>マイナンバーの記入が必要</a:t>
            </a:r>
            <a:r>
              <a:rPr lang="ja-JP" altLang="en-US" sz="1400" dirty="0">
                <a:latin typeface="BIZ UDゴシック" panose="020B0400000000000000" pitchFamily="49" charset="-128"/>
                <a:ea typeface="BIZ UDゴシック" panose="020B0400000000000000" pitchFamily="49" charset="-128"/>
                <a:cs typeface="Meiryo" charset="-128"/>
              </a:rPr>
              <a:t>です。</a:t>
            </a:r>
          </a:p>
          <a:p>
            <a:endParaRPr lang="en-US" altLang="ja-JP" sz="1400" dirty="0">
              <a:latin typeface="BIZ UDゴシック" panose="020B0400000000000000" pitchFamily="49" charset="-128"/>
              <a:ea typeface="BIZ UDゴシック" panose="020B0400000000000000" pitchFamily="49" charset="-128"/>
              <a:cs typeface="Meiryo" charset="-128"/>
            </a:endParaRPr>
          </a:p>
          <a:p>
            <a:r>
              <a:rPr lang="en-US" altLang="ja-JP" sz="1200" b="1" dirty="0">
                <a:latin typeface="BIZ UDゴシック" panose="020B0400000000000000" pitchFamily="49" charset="-128"/>
                <a:ea typeface="BIZ UDゴシック" panose="020B0400000000000000" pitchFamily="49" charset="-128"/>
                <a:cs typeface="Meiryo" charset="-128"/>
              </a:rPr>
              <a:t>  </a:t>
            </a:r>
            <a:r>
              <a:rPr lang="ja-JP" altLang="en-US" sz="1100" b="1" dirty="0">
                <a:latin typeface="BIZ UDゴシック" panose="020B0400000000000000" pitchFamily="49" charset="-128"/>
                <a:ea typeface="BIZ UDゴシック" panose="020B0400000000000000" pitchFamily="49" charset="-128"/>
                <a:cs typeface="Meiryo" charset="-128"/>
              </a:rPr>
              <a:t>マイナンバーカード郵便</a:t>
            </a:r>
            <a:r>
              <a:rPr lang="en-US" altLang="ja-JP" sz="1100" b="1" dirty="0">
                <a:latin typeface="BIZ UDゴシック" panose="020B0400000000000000" pitchFamily="49" charset="-128"/>
                <a:ea typeface="BIZ UDゴシック" panose="020B0400000000000000" pitchFamily="49" charset="-128"/>
                <a:cs typeface="Meiryo" charset="-128"/>
              </a:rPr>
              <a:t>   </a:t>
            </a:r>
            <a:r>
              <a:rPr lang="ja-JP" altLang="en-US" sz="1100" b="1" dirty="0">
                <a:latin typeface="BIZ UDゴシック" panose="020B0400000000000000" pitchFamily="49" charset="-128"/>
                <a:ea typeface="BIZ UDゴシック" panose="020B0400000000000000" pitchFamily="49" charset="-128"/>
                <a:cs typeface="Meiryo" charset="-128"/>
              </a:rPr>
              <a:t>　</a:t>
            </a:r>
            <a:r>
              <a:rPr lang="ja-JP" altLang="en-US" sz="1100" b="1" dirty="0">
                <a:solidFill>
                  <a:schemeClr val="bg1"/>
                </a:solidFill>
                <a:latin typeface="BIZ UDゴシック" panose="020B0400000000000000" pitchFamily="49" charset="-128"/>
                <a:ea typeface="BIZ UDゴシック" panose="020B0400000000000000" pitchFamily="49" charset="-128"/>
                <a:cs typeface="Meiryo" charset="-128"/>
              </a:rPr>
              <a:t>検索</a:t>
            </a:r>
            <a:endParaRPr lang="en-US" altLang="ja-JP" sz="1100" b="1" dirty="0">
              <a:solidFill>
                <a:schemeClr val="bg1"/>
              </a:solidFill>
              <a:latin typeface="BIZ UDゴシック" panose="020B0400000000000000" pitchFamily="49" charset="-128"/>
              <a:ea typeface="BIZ UDゴシック" panose="020B0400000000000000" pitchFamily="49" charset="-128"/>
              <a:cs typeface="Meiryo" charset="-128"/>
            </a:endParaRPr>
          </a:p>
          <a:p>
            <a:endParaRPr lang="en-US" altLang="ja-JP" sz="1400" b="1" dirty="0">
              <a:latin typeface="BIZ UDゴシック" panose="020B0400000000000000" pitchFamily="49" charset="-128"/>
              <a:ea typeface="BIZ UDゴシック" panose="020B0400000000000000" pitchFamily="49" charset="-128"/>
              <a:cs typeface="Meiryo" charset="-128"/>
            </a:endParaRPr>
          </a:p>
          <a:p>
            <a:r>
              <a:rPr lang="ja-JP" altLang="en-US" sz="1400" b="1" dirty="0">
                <a:solidFill>
                  <a:srgbClr val="009650"/>
                </a:solidFill>
                <a:latin typeface="BIZ UDゴシック" panose="020B0400000000000000" pitchFamily="49" charset="-128"/>
                <a:ea typeface="BIZ UDゴシック" panose="020B0400000000000000" pitchFamily="49" charset="-128"/>
                <a:cs typeface="Meiryo" charset="-128"/>
              </a:rPr>
              <a:t>その</a:t>
            </a:r>
            <a:r>
              <a:rPr lang="ja-JP" altLang="en-US" sz="1600" b="1" dirty="0">
                <a:solidFill>
                  <a:srgbClr val="009650"/>
                </a:solidFill>
                <a:latin typeface="BIZ UDゴシック" panose="020B0400000000000000" pitchFamily="49" charset="-128"/>
                <a:ea typeface="BIZ UDゴシック" panose="020B0400000000000000" pitchFamily="49" charset="-128"/>
                <a:cs typeface="Meiryo" charset="-128"/>
              </a:rPr>
              <a:t>２</a:t>
            </a:r>
            <a:endParaRPr lang="en-US" altLang="ja-JP" sz="16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1400" dirty="0">
                <a:latin typeface="BIZ UDゴシック" panose="020B0400000000000000" pitchFamily="49" charset="-128"/>
                <a:ea typeface="BIZ UDゴシック" panose="020B0400000000000000" pitchFamily="49" charset="-128"/>
                <a:cs typeface="Meiryo" charset="-128"/>
              </a:rPr>
              <a:t>お住まいの</a:t>
            </a:r>
            <a:r>
              <a:rPr lang="ja-JP" altLang="en-US" sz="1400" dirty="0">
                <a:solidFill>
                  <a:srgbClr val="FF0000"/>
                </a:solidFill>
                <a:latin typeface="BIZ UDゴシック" panose="020B0400000000000000" pitchFamily="49" charset="-128"/>
                <a:ea typeface="BIZ UDゴシック" panose="020B0400000000000000" pitchFamily="49" charset="-128"/>
                <a:cs typeface="Meiryo" charset="-128"/>
              </a:rPr>
              <a:t>市区町村窓口で、</a:t>
            </a:r>
            <a:endParaRPr lang="en-US" altLang="ja-JP" sz="1400" dirty="0">
              <a:solidFill>
                <a:srgbClr val="FF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FF0000"/>
                </a:solidFill>
                <a:latin typeface="BIZ UDゴシック" panose="020B0400000000000000" pitchFamily="49" charset="-128"/>
                <a:ea typeface="BIZ UDゴシック" panose="020B0400000000000000" pitchFamily="49" charset="-128"/>
                <a:cs typeface="Meiryo" charset="-128"/>
              </a:rPr>
              <a:t>再発行してもらえます。</a:t>
            </a:r>
            <a:endParaRPr lang="en-US" altLang="ja-JP" sz="1400" dirty="0">
              <a:solidFill>
                <a:srgbClr val="FF0000"/>
              </a:solidFill>
              <a:latin typeface="BIZ UDゴシック" panose="020B0400000000000000" pitchFamily="49" charset="-128"/>
              <a:ea typeface="BIZ UDゴシック" panose="020B0400000000000000" pitchFamily="49" charset="-128"/>
              <a:cs typeface="Meiryo" charset="-128"/>
            </a:endParaRPr>
          </a:p>
          <a:p>
            <a:r>
              <a:rPr lang="ja-JP" altLang="en-US" sz="1400" dirty="0">
                <a:solidFill>
                  <a:srgbClr val="FF0000"/>
                </a:solidFill>
                <a:latin typeface="BIZ UDゴシック" panose="020B0400000000000000" pitchFamily="49" charset="-128"/>
                <a:ea typeface="BIZ UDゴシック" panose="020B0400000000000000" pitchFamily="49" charset="-128"/>
                <a:cs typeface="Meiryo" charset="-128"/>
              </a:rPr>
              <a:t>本人確認書類が必要です。</a:t>
            </a:r>
            <a:endParaRPr lang="ja-JP" altLang="en-US" sz="1400" dirty="0">
              <a:latin typeface="BIZ UDゴシック" panose="020B0400000000000000" pitchFamily="49" charset="-128"/>
              <a:ea typeface="BIZ UDゴシック" panose="020B0400000000000000" pitchFamily="49" charset="-128"/>
              <a:cs typeface="Meiryo" charset="-128"/>
            </a:endParaRPr>
          </a:p>
        </p:txBody>
      </p:sp>
      <p:sp>
        <p:nvSpPr>
          <p:cNvPr id="41" name="正方形/長方形 40">
            <a:extLst>
              <a:ext uri="{FF2B5EF4-FFF2-40B4-BE49-F238E27FC236}">
                <a16:creationId xmlns:a16="http://schemas.microsoft.com/office/drawing/2014/main" id="{0F142826-4185-4F18-B089-449ACCCD9BED}"/>
              </a:ext>
            </a:extLst>
          </p:cNvPr>
          <p:cNvSpPr/>
          <p:nvPr/>
        </p:nvSpPr>
        <p:spPr>
          <a:xfrm>
            <a:off x="6113895" y="1292476"/>
            <a:ext cx="2520000" cy="1015663"/>
          </a:xfrm>
          <a:prstGeom prst="rect">
            <a:avLst/>
          </a:prstGeom>
        </p:spPr>
        <p:txBody>
          <a:bodyPr>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交付申請書を</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持っていないときは</a:t>
            </a:r>
            <a:endParaRPr lang="en-US" altLang="ja-JP" sz="2000" b="1" dirty="0">
              <a:solidFill>
                <a:srgbClr val="009650"/>
              </a:solidFill>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どうすればいいの？</a:t>
            </a:r>
          </a:p>
        </p:txBody>
      </p:sp>
      <p:sp>
        <p:nvSpPr>
          <p:cNvPr id="26" name="テキスト ボックス 25"/>
          <p:cNvSpPr txBox="1"/>
          <p:nvPr/>
        </p:nvSpPr>
        <p:spPr>
          <a:xfrm>
            <a:off x="484521" y="4907480"/>
            <a:ext cx="2065672" cy="1384995"/>
          </a:xfrm>
          <a:prstGeom prst="rect">
            <a:avLst/>
          </a:prstGeom>
          <a:solidFill>
            <a:schemeClr val="bg1"/>
          </a:solidFill>
        </p:spPr>
        <p:txBody>
          <a:bodyPr wrap="square" rtlCol="0">
            <a:spAutoFit/>
          </a:bodyPr>
          <a:lstStyle/>
          <a:p>
            <a:r>
              <a:rPr lang="ja-JP" altLang="en-US" sz="1400" b="1" dirty="0">
                <a:latin typeface="BIZ UDゴシック" panose="020B0400000000000000" pitchFamily="49" charset="-128"/>
                <a:ea typeface="BIZ UDゴシック" panose="020B0400000000000000" pitchFamily="49" charset="-128"/>
              </a:rPr>
              <a:t>ご自宅に郵送されています。現在はｂの交付申請書が使われていますが、氏名・住所に変更がなければ、ａの</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交付申請書も使えます。</a:t>
            </a:r>
            <a:endParaRPr kumimoji="1" lang="ja-JP" altLang="en-US" sz="1400" b="1"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3999BE41-0B16-4B43-9803-4DA9044387CE}"/>
              </a:ext>
            </a:extLst>
          </p:cNvPr>
          <p:cNvSpPr txBox="1"/>
          <p:nvPr/>
        </p:nvSpPr>
        <p:spPr>
          <a:xfrm>
            <a:off x="6037936" y="5594090"/>
            <a:ext cx="2671918" cy="830997"/>
          </a:xfrm>
          <a:prstGeom prst="rect">
            <a:avLst/>
          </a:prstGeom>
          <a:noFill/>
        </p:spPr>
        <p:txBody>
          <a:bodyPr wrap="square" rtlCol="0">
            <a:spAutoFit/>
          </a:bodyPr>
          <a:lstStyle/>
          <a:p>
            <a:pPr marL="147600" indent="-147600"/>
            <a:r>
              <a:rPr kumimoji="1" lang="en-US" altLang="ja-JP" sz="1200" spc="-140" dirty="0">
                <a:latin typeface="BIZ UDゴシック" panose="020B0400000000000000" pitchFamily="49" charset="-128"/>
                <a:ea typeface="BIZ UDゴシック" panose="020B0400000000000000" pitchFamily="49" charset="-128"/>
              </a:rPr>
              <a:t>※</a:t>
            </a:r>
            <a:r>
              <a:rPr kumimoji="1" lang="ja-JP" altLang="en-US" sz="1200" spc="-140" dirty="0">
                <a:latin typeface="BIZ UDゴシック" panose="020B0400000000000000" pitchFamily="49" charset="-128"/>
                <a:ea typeface="BIZ UDゴシック" panose="020B0400000000000000" pitchFamily="49" charset="-128"/>
              </a:rPr>
              <a:t> お手持ちの交付申請書記載の住所から引越していた場合は、お手持ちの交付申請書は使えません。市区町村窓口にお問合わせください。</a:t>
            </a:r>
          </a:p>
        </p:txBody>
      </p:sp>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868342" y="1937470"/>
            <a:ext cx="6840000" cy="988227"/>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2" name="正方形/長方形 21"/>
          <p:cNvSpPr/>
          <p:nvPr/>
        </p:nvSpPr>
        <p:spPr>
          <a:xfrm>
            <a:off x="617899" y="1772709"/>
            <a:ext cx="3876680" cy="425395"/>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正方形/長方形 5"/>
          <p:cNvSpPr/>
          <p:nvPr/>
        </p:nvSpPr>
        <p:spPr>
          <a:xfrm>
            <a:off x="1873140" y="3274586"/>
            <a:ext cx="6840000" cy="1902159"/>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7" name="正方形/長方形 6"/>
          <p:cNvSpPr/>
          <p:nvPr/>
        </p:nvSpPr>
        <p:spPr>
          <a:xfrm>
            <a:off x="622696" y="3109826"/>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 name="タイトル 1"/>
          <p:cNvSpPr>
            <a:spLocks noGrp="1"/>
          </p:cNvSpPr>
          <p:nvPr>
            <p:ph type="ctrTitle"/>
          </p:nvPr>
        </p:nvSpPr>
        <p:spPr>
          <a:xfrm>
            <a:off x="1801656" y="246303"/>
            <a:ext cx="5794680" cy="978729"/>
          </a:xfrm>
        </p:spPr>
        <p:txBody>
          <a:bodyPr wrap="square">
            <a:spAutoFit/>
          </a:bodyPr>
          <a:lstStyle/>
          <a:p>
            <a:r>
              <a:rPr lang="ja-JP" altLang="en-US" dirty="0">
                <a:latin typeface="BIZ UDゴシック" panose="020B0400000000000000" pitchFamily="49" charset="-128"/>
                <a:ea typeface="BIZ UDゴシック" panose="020B0400000000000000" pitchFamily="49" charset="-128"/>
              </a:rPr>
              <a:t>マイナンバーカードの</a:t>
            </a:r>
            <a:br>
              <a:rPr lang="en-US" altLang="ja-JP" dirty="0">
                <a:latin typeface="BIZ UDゴシック" panose="020B0400000000000000" pitchFamily="49" charset="-128"/>
                <a:ea typeface="BIZ UDゴシック" panose="020B0400000000000000" pitchFamily="49" charset="-128"/>
              </a:rPr>
            </a:br>
            <a:r>
              <a:rPr lang="ja-JP" altLang="en-US" dirty="0">
                <a:latin typeface="BIZ UDゴシック" panose="020B0400000000000000" pitchFamily="49" charset="-128"/>
                <a:ea typeface="BIZ UDゴシック" panose="020B0400000000000000" pitchFamily="49" charset="-128"/>
              </a:rPr>
              <a:t>申請から受け取りまでの流れ</a:t>
            </a:r>
          </a:p>
        </p:txBody>
      </p:sp>
      <p:sp>
        <p:nvSpPr>
          <p:cNvPr id="3" name="サブタイトル 2"/>
          <p:cNvSpPr>
            <a:spLocks noGrp="1"/>
          </p:cNvSpPr>
          <p:nvPr>
            <p:ph type="subTitle" idx="1"/>
          </p:nvPr>
        </p:nvSpPr>
        <p:spPr>
          <a:xfrm>
            <a:off x="507804" y="1395674"/>
            <a:ext cx="8280000" cy="548495"/>
          </a:xfrm>
        </p:spPr>
        <p:txBody>
          <a:bodyPr>
            <a:noAutofit/>
          </a:bodyPr>
          <a:lstStyle/>
          <a:p>
            <a:r>
              <a:rPr lang="ja-JP" altLang="en-US" dirty="0">
                <a:latin typeface="BIZ UDゴシック" panose="020B0400000000000000" pitchFamily="49" charset="-128"/>
                <a:ea typeface="BIZ UDゴシック" panose="020B0400000000000000" pitchFamily="49" charset="-128"/>
              </a:rPr>
              <a:t>次ページから、以下の順番で操作のご説明をします。</a:t>
            </a:r>
          </a:p>
        </p:txBody>
      </p:sp>
      <p:sp>
        <p:nvSpPr>
          <p:cNvPr id="4" name="Title 1"/>
          <p:cNvSpPr txBox="1">
            <a:spLocks/>
          </p:cNvSpPr>
          <p:nvPr/>
        </p:nvSpPr>
        <p:spPr>
          <a:xfrm>
            <a:off x="540000" y="490435"/>
            <a:ext cx="877163" cy="646331"/>
          </a:xfrm>
          <a:prstGeom prst="rect">
            <a:avLst/>
          </a:prstGeom>
        </p:spPr>
        <p:txBody>
          <a:bodyPr vert="horz" wrap="none" lIns="91440" tIns="45720" rIns="91440" bIns="45720" rtlCol="0" anchor="ctr" anchorCtr="0">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3600" dirty="0">
                <a:latin typeface="BIZ UDゴシック" panose="020B0400000000000000" pitchFamily="49" charset="-128"/>
                <a:ea typeface="BIZ UDゴシック" panose="020B0400000000000000" pitchFamily="49" charset="-128"/>
              </a:rPr>
              <a:t>1-F</a:t>
            </a:r>
            <a:endParaRPr lang="en-US" sz="3600" dirty="0">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1863820" y="2192840"/>
            <a:ext cx="6840000" cy="707886"/>
          </a:xfrm>
          <a:prstGeom prst="rect">
            <a:avLst/>
          </a:prstGeom>
          <a:noFill/>
        </p:spPr>
        <p:txBody>
          <a:bodyPr wrap="square" rtlCol="0">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❶</a:t>
            </a:r>
            <a:r>
              <a:rPr lang="ja-JP" altLang="en-US" sz="2000" b="1" dirty="0">
                <a:latin typeface="BIZ UDゴシック" panose="020B0400000000000000" pitchFamily="49" charset="-128"/>
                <a:ea typeface="BIZ UDゴシック" panose="020B0400000000000000" pitchFamily="49" charset="-128"/>
                <a:cs typeface="Meiryo" charset="-128"/>
              </a:rPr>
              <a:t>　証明用写真撮影アプリのインストール</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❷</a:t>
            </a:r>
            <a:r>
              <a:rPr lang="ja-JP" altLang="en-US" sz="2000" b="1" dirty="0">
                <a:latin typeface="BIZ UDゴシック" panose="020B0400000000000000" pitchFamily="49" charset="-128"/>
                <a:ea typeface="BIZ UDゴシック" panose="020B0400000000000000" pitchFamily="49" charset="-128"/>
                <a:cs typeface="Meiryo" charset="-128"/>
              </a:rPr>
              <a:t>　アプリを使った写真撮影</a:t>
            </a:r>
          </a:p>
        </p:txBody>
      </p:sp>
      <p:sp>
        <p:nvSpPr>
          <p:cNvPr id="13" name="テキスト ボックス 12"/>
          <p:cNvSpPr txBox="1"/>
          <p:nvPr/>
        </p:nvSpPr>
        <p:spPr>
          <a:xfrm>
            <a:off x="694942" y="1758858"/>
            <a:ext cx="3521122" cy="400110"/>
          </a:xfrm>
          <a:prstGeom prst="rect">
            <a:avLst/>
          </a:prstGeom>
          <a:noFill/>
        </p:spPr>
        <p:txBody>
          <a:bodyPr wrap="square" rtlCol="0">
            <a:spAutoFit/>
          </a:bodyPr>
          <a:lstStyle/>
          <a:p>
            <a:r>
              <a:rPr kumimoji="1" lang="ja-JP" altLang="en-US" sz="2000" b="1" dirty="0">
                <a:solidFill>
                  <a:schemeClr val="bg1"/>
                </a:solidFill>
                <a:latin typeface="BIZ UDゴシック" panose="020B0400000000000000" pitchFamily="49" charset="-128"/>
                <a:ea typeface="BIZ UDゴシック" panose="020B0400000000000000" pitchFamily="49" charset="-128"/>
              </a:rPr>
              <a:t>証明用写真撮影</a:t>
            </a:r>
          </a:p>
        </p:txBody>
      </p:sp>
      <p:sp>
        <p:nvSpPr>
          <p:cNvPr id="18" name="テキスト ボックス 17"/>
          <p:cNvSpPr txBox="1"/>
          <p:nvPr/>
        </p:nvSpPr>
        <p:spPr>
          <a:xfrm>
            <a:off x="1882510" y="3530091"/>
            <a:ext cx="6840000" cy="1631216"/>
          </a:xfrm>
          <a:prstGeom prst="rect">
            <a:avLst/>
          </a:prstGeom>
          <a:noFill/>
        </p:spPr>
        <p:txBody>
          <a:bodyPr wrap="square" rtlCol="0">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❸</a:t>
            </a:r>
            <a:r>
              <a:rPr lang="ja-JP" altLang="en-US" sz="2000" b="1" dirty="0">
                <a:latin typeface="BIZ UDゴシック" panose="020B0400000000000000" pitchFamily="49" charset="-128"/>
                <a:ea typeface="BIZ UDゴシック" panose="020B0400000000000000" pitchFamily="49" charset="-128"/>
                <a:cs typeface="Meiryo" charset="-128"/>
              </a:rPr>
              <a:t>　申請するウェブサイトへの接続</a:t>
            </a: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❹</a:t>
            </a:r>
            <a:r>
              <a:rPr lang="ja-JP" altLang="en-US" sz="2000" b="1" dirty="0">
                <a:latin typeface="BIZ UDゴシック" panose="020B0400000000000000" pitchFamily="49" charset="-128"/>
                <a:ea typeface="BIZ UDゴシック" panose="020B0400000000000000" pitchFamily="49" charset="-128"/>
                <a:cs typeface="Meiryo" charset="-128"/>
              </a:rPr>
              <a:t>　利用者規約の確認</a:t>
            </a: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❺</a:t>
            </a:r>
            <a:r>
              <a:rPr lang="ja-JP" altLang="en-US" sz="2000" b="1" dirty="0">
                <a:latin typeface="BIZ UDゴシック" panose="020B0400000000000000" pitchFamily="49" charset="-128"/>
                <a:ea typeface="BIZ UDゴシック" panose="020B0400000000000000" pitchFamily="49" charset="-128"/>
                <a:cs typeface="Meiryo" charset="-128"/>
              </a:rPr>
              <a:t>　メールアドレスの登録とメールの受信</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❻　</a:t>
            </a:r>
            <a:r>
              <a:rPr lang="ja-JP" altLang="en-US" sz="2000" b="1" dirty="0">
                <a:latin typeface="BIZ UDゴシック" panose="020B0400000000000000" pitchFamily="49" charset="-128"/>
                <a:ea typeface="BIZ UDゴシック" panose="020B0400000000000000" pitchFamily="49" charset="-128"/>
                <a:cs typeface="Meiryo" charset="-128"/>
              </a:rPr>
              <a:t>顔写真の登録</a:t>
            </a:r>
            <a:endParaRPr lang="en-US" altLang="ja-JP" sz="2000" b="1" dirty="0">
              <a:latin typeface="BIZ UDゴシック" panose="020B0400000000000000" pitchFamily="49" charset="-128"/>
              <a:ea typeface="BIZ UDゴシック" panose="020B0400000000000000" pitchFamily="49" charset="-128"/>
              <a:cs typeface="Meiryo" charset="-128"/>
            </a:endParaRPr>
          </a:p>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❼　</a:t>
            </a:r>
            <a:r>
              <a:rPr lang="ja-JP" altLang="en-US" sz="2000" b="1" dirty="0">
                <a:latin typeface="BIZ UDゴシック" panose="020B0400000000000000" pitchFamily="49" charset="-128"/>
                <a:ea typeface="BIZ UDゴシック" panose="020B0400000000000000" pitchFamily="49" charset="-128"/>
                <a:cs typeface="Meiryo" charset="-128"/>
              </a:rPr>
              <a:t>申請情報の登録</a:t>
            </a:r>
            <a:endParaRPr lang="en-US" altLang="ja-JP" sz="2000" b="1" dirty="0">
              <a:latin typeface="BIZ UDゴシック" panose="020B0400000000000000" pitchFamily="49" charset="-128"/>
              <a:ea typeface="BIZ UDゴシック" panose="020B0400000000000000" pitchFamily="49" charset="-128"/>
              <a:cs typeface="Meiryo" charset="-128"/>
            </a:endParaRPr>
          </a:p>
        </p:txBody>
      </p:sp>
      <p:sp>
        <p:nvSpPr>
          <p:cNvPr id="19" name="テキスト ボックス 18"/>
          <p:cNvSpPr txBox="1"/>
          <p:nvPr/>
        </p:nvSpPr>
        <p:spPr>
          <a:xfrm>
            <a:off x="694942" y="3102946"/>
            <a:ext cx="3877058" cy="400110"/>
          </a:xfrm>
          <a:prstGeom prst="rect">
            <a:avLst/>
          </a:prstGeom>
          <a:noFill/>
        </p:spPr>
        <p:txBody>
          <a:bodyPr wrap="square" rtlCol="0">
            <a:spAutoFit/>
          </a:bodyPr>
          <a:lstStyle/>
          <a:p>
            <a:r>
              <a:rPr kumimoji="1" lang="ja-JP" altLang="en-US" sz="2000" b="1" dirty="0">
                <a:solidFill>
                  <a:schemeClr val="bg1"/>
                </a:solidFill>
                <a:latin typeface="BIZ UDゴシック" panose="020B0400000000000000" pitchFamily="49" charset="-128"/>
                <a:ea typeface="BIZ UDゴシック" panose="020B0400000000000000" pitchFamily="49" charset="-128"/>
              </a:rPr>
              <a:t>マイナンバーカードの申請手続</a:t>
            </a:r>
          </a:p>
        </p:txBody>
      </p:sp>
      <p:sp>
        <p:nvSpPr>
          <p:cNvPr id="17" name="正方形/長方形 16"/>
          <p:cNvSpPr/>
          <p:nvPr/>
        </p:nvSpPr>
        <p:spPr>
          <a:xfrm>
            <a:off x="1880497" y="5520901"/>
            <a:ext cx="6840000" cy="699785"/>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3" name="テキスト ボックス 22"/>
          <p:cNvSpPr txBox="1"/>
          <p:nvPr/>
        </p:nvSpPr>
        <p:spPr>
          <a:xfrm>
            <a:off x="1882510" y="5764708"/>
            <a:ext cx="6840000" cy="400110"/>
          </a:xfrm>
          <a:prstGeom prst="rect">
            <a:avLst/>
          </a:prstGeom>
          <a:noFill/>
        </p:spPr>
        <p:txBody>
          <a:bodyPr wrap="square" rtlCol="0">
            <a:spAutoFit/>
          </a:bodyPr>
          <a:lstStyle/>
          <a:p>
            <a:r>
              <a:rPr lang="ja-JP" altLang="en-US" sz="2000" b="1" dirty="0">
                <a:solidFill>
                  <a:srgbClr val="009650"/>
                </a:solidFill>
                <a:latin typeface="BIZ UDゴシック" panose="020B0400000000000000" pitchFamily="49" charset="-128"/>
                <a:ea typeface="BIZ UDゴシック" panose="020B0400000000000000" pitchFamily="49" charset="-128"/>
                <a:cs typeface="Meiryo" charset="-128"/>
              </a:rPr>
              <a:t>❽</a:t>
            </a:r>
            <a:r>
              <a:rPr lang="ja-JP" altLang="en-US" sz="2000" b="1" dirty="0">
                <a:latin typeface="BIZ UDゴシック" panose="020B0400000000000000" pitchFamily="49" charset="-128"/>
                <a:ea typeface="BIZ UDゴシック" panose="020B0400000000000000" pitchFamily="49" charset="-128"/>
                <a:cs typeface="Meiryo" charset="-128"/>
              </a:rPr>
              <a:t>　マイナンバーカードの受取り</a:t>
            </a:r>
          </a:p>
        </p:txBody>
      </p:sp>
      <p:sp>
        <p:nvSpPr>
          <p:cNvPr id="28" name="正方形/長方形 27"/>
          <p:cNvSpPr/>
          <p:nvPr/>
        </p:nvSpPr>
        <p:spPr>
          <a:xfrm>
            <a:off x="619385" y="5320283"/>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7" name="テキスト ボックス 26"/>
          <p:cNvSpPr txBox="1"/>
          <p:nvPr/>
        </p:nvSpPr>
        <p:spPr>
          <a:xfrm>
            <a:off x="702060" y="5315793"/>
            <a:ext cx="3869940" cy="400110"/>
          </a:xfrm>
          <a:prstGeom prst="rect">
            <a:avLst/>
          </a:prstGeom>
          <a:noFill/>
        </p:spPr>
        <p:txBody>
          <a:bodyPr wrap="square" rtlCol="0">
            <a:spAutoFit/>
          </a:bodyPr>
          <a:lstStyle/>
          <a:p>
            <a:r>
              <a:rPr kumimoji="1" lang="ja-JP" altLang="en-US" sz="2000" b="1" dirty="0">
                <a:solidFill>
                  <a:schemeClr val="bg1"/>
                </a:solidFill>
                <a:latin typeface="BIZ UDゴシック" panose="020B0400000000000000" pitchFamily="49" charset="-128"/>
                <a:ea typeface="BIZ UDゴシック" panose="020B0400000000000000" pitchFamily="49" charset="-128"/>
              </a:rPr>
              <a:t>マイナンバーカードの受取</a:t>
            </a:r>
          </a:p>
        </p:txBody>
      </p:sp>
      <p:pic>
        <p:nvPicPr>
          <p:cNvPr id="11" name="図 10"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177" y="2147346"/>
            <a:ext cx="1034511" cy="632676"/>
          </a:xfrm>
          <a:prstGeom prst="rect">
            <a:avLst/>
          </a:prstGeom>
        </p:spPr>
      </p:pic>
      <p:pic>
        <p:nvPicPr>
          <p:cNvPr id="15" name="図 1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192" y="3352305"/>
            <a:ext cx="876422" cy="619211"/>
          </a:xfrm>
          <a:prstGeom prst="rect">
            <a:avLst/>
          </a:prstGeom>
        </p:spPr>
      </p:pic>
      <p:pic>
        <p:nvPicPr>
          <p:cNvPr id="16" name="図 15"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877" y="4012879"/>
            <a:ext cx="800212" cy="819264"/>
          </a:xfrm>
          <a:prstGeom prst="rect">
            <a:avLst/>
          </a:prstGeom>
        </p:spPr>
      </p:pic>
      <p:pic>
        <p:nvPicPr>
          <p:cNvPr id="35" name="図 34"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746" y="5557728"/>
            <a:ext cx="707065" cy="619367"/>
          </a:xfrm>
          <a:prstGeom prst="rect">
            <a:avLst/>
          </a:prstGeom>
        </p:spPr>
      </p:pic>
      <p:grpSp>
        <p:nvGrpSpPr>
          <p:cNvPr id="12" name="グループ化 11">
            <a:extLst>
              <a:ext uri="{FF2B5EF4-FFF2-40B4-BE49-F238E27FC236}">
                <a16:creationId xmlns:a16="http://schemas.microsoft.com/office/drawing/2014/main" id="{FCF6AEC4-AA37-40CA-8471-CF516CD9F396}"/>
              </a:ext>
            </a:extLst>
          </p:cNvPr>
          <p:cNvGrpSpPr/>
          <p:nvPr/>
        </p:nvGrpSpPr>
        <p:grpSpPr>
          <a:xfrm>
            <a:off x="1000444" y="3593094"/>
            <a:ext cx="691832" cy="1369543"/>
            <a:chOff x="1000444" y="3639394"/>
            <a:chExt cx="691832" cy="1369543"/>
          </a:xfrm>
        </p:grpSpPr>
        <p:cxnSp>
          <p:nvCxnSpPr>
            <p:cNvPr id="34" name="直線コネクタ 33"/>
            <p:cNvCxnSpPr/>
            <p:nvPr/>
          </p:nvCxnSpPr>
          <p:spPr>
            <a:xfrm>
              <a:off x="1346360" y="3639394"/>
              <a:ext cx="0" cy="13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00444" y="4651153"/>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1334494" y="4651153"/>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9925AAD5-278B-472E-B88C-1FF3427B0E0E}"/>
              </a:ext>
            </a:extLst>
          </p:cNvPr>
          <p:cNvGrpSpPr/>
          <p:nvPr/>
        </p:nvGrpSpPr>
        <p:grpSpPr>
          <a:xfrm>
            <a:off x="1000444" y="2283327"/>
            <a:ext cx="691832" cy="707886"/>
            <a:chOff x="1000444" y="2283326"/>
            <a:chExt cx="691832" cy="799095"/>
          </a:xfrm>
        </p:grpSpPr>
        <p:cxnSp>
          <p:nvCxnSpPr>
            <p:cNvPr id="39" name="直線コネクタ 38"/>
            <p:cNvCxnSpPr>
              <a:cxnSpLocks/>
            </p:cNvCxnSpPr>
            <p:nvPr/>
          </p:nvCxnSpPr>
          <p:spPr>
            <a:xfrm>
              <a:off x="1346360" y="2283326"/>
              <a:ext cx="0" cy="799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00044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33449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2489913"/>
      </p:ext>
    </p:extLst>
  </p:cSld>
  <p:clrMapOvr>
    <a:masterClrMapping/>
  </p:clrMapOvr>
</p:sld>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3568</Words>
  <Application>Microsoft Office PowerPoint</Application>
  <PresentationFormat>画面に合わせる (4:3)</PresentationFormat>
  <Paragraphs>497</Paragraphs>
  <Slides>26</Slides>
  <Notes>26</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26</vt:i4>
      </vt:variant>
    </vt:vector>
  </HeadingPairs>
  <TitlesOfParts>
    <vt:vector size="36" baseType="lpstr">
      <vt:lpstr>BIZ UDPゴシック</vt:lpstr>
      <vt:lpstr>BIZ UDゴシック</vt:lpstr>
      <vt:lpstr>Meiryo UI</vt:lpstr>
      <vt:lpstr>Meiryo</vt:lpstr>
      <vt:lpstr>Yu Gothic</vt:lpstr>
      <vt:lpstr>Yu Gothic Light</vt:lpstr>
      <vt:lpstr>Arial</vt:lpstr>
      <vt:lpstr>Wingdings</vt:lpstr>
      <vt:lpstr>1_ホワイト</vt:lpstr>
      <vt:lpstr>デザインの設定</vt:lpstr>
      <vt:lpstr>PowerPoint プレゼンテーション</vt:lpstr>
      <vt:lpstr>PowerPoint プレゼンテーション</vt:lpstr>
      <vt:lpstr>PowerPoint プレゼンテーション</vt:lpstr>
      <vt:lpstr>PowerPoint プレゼンテーション</vt:lpstr>
      <vt:lpstr>マイナンバーカードを使って できること</vt:lpstr>
      <vt:lpstr>マイナンバーカードは安全です</vt:lpstr>
      <vt:lpstr>マイナンバーカードの申請のしかた</vt:lpstr>
      <vt:lpstr>マイナンバーカード申請に必要なもの</vt:lpstr>
      <vt:lpstr>マイナンバーカードの 申請から受け取りまでの流れ</vt:lpstr>
      <vt:lpstr>PowerPoint プレゼンテーション</vt:lpstr>
      <vt:lpstr>PowerPoint プレゼンテーション</vt:lpstr>
      <vt:lpstr>証明用写真撮影アプリの インストールのしかた</vt:lpstr>
      <vt:lpstr>PowerPoint プレゼンテーション</vt:lpstr>
      <vt:lpstr>アプリを使った撮影のしかた</vt:lpstr>
      <vt:lpstr>アプリを使った撮影のしかた</vt:lpstr>
      <vt:lpstr>PowerPoint プレゼンテーション</vt:lpstr>
      <vt:lpstr>申請するウェブサイトへの 接続のしかた</vt:lpstr>
      <vt:lpstr>申請するウェブサイトへの 接続のしかた</vt:lpstr>
      <vt:lpstr>利用者規約の確認</vt:lpstr>
      <vt:lpstr>メールアドレスの登録と メールの受信</vt:lpstr>
      <vt:lpstr>メールアドレスの登録と メールの受信</vt:lpstr>
      <vt:lpstr>顔写真の登録のしかた</vt:lpstr>
      <vt:lpstr>申請情報の登録のしかた</vt:lpstr>
      <vt:lpstr>申請情報の登録のしかた</vt:lpstr>
      <vt:lpstr>マイナンバーカードの受取りかた</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1156</cp:revision>
  <dcterms:created xsi:type="dcterms:W3CDTF">2021-05-26T11:28:23Z</dcterms:created>
  <dcterms:modified xsi:type="dcterms:W3CDTF">2024-03-21T02:24:53Z</dcterms:modified>
</cp:coreProperties>
</file>