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sldIdLst>
    <p:sldId id="269" r:id="rId5"/>
    <p:sldId id="297" r:id="rId6"/>
    <p:sldId id="266" r:id="rId7"/>
    <p:sldId id="430" r:id="rId8"/>
    <p:sldId id="428" r:id="rId9"/>
    <p:sldId id="441" r:id="rId10"/>
    <p:sldId id="424" r:id="rId11"/>
    <p:sldId id="433" r:id="rId12"/>
    <p:sldId id="419" r:id="rId13"/>
    <p:sldId id="434" r:id="rId14"/>
    <p:sldId id="435" r:id="rId15"/>
    <p:sldId id="436" r:id="rId16"/>
    <p:sldId id="425" r:id="rId17"/>
    <p:sldId id="439" r:id="rId18"/>
    <p:sldId id="440" r:id="rId19"/>
  </p:sldIdLst>
  <p:sldSz cx="9144000" cy="6858000" type="screen4x3"/>
  <p:notesSz cx="6735763" cy="9866313"/>
  <p:custDataLst>
    <p:tags r:id="rId2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10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FF0000"/>
    <a:srgbClr val="007864"/>
    <a:srgbClr val="FFFFFF"/>
    <a:srgbClr val="FFFFCC"/>
    <a:srgbClr val="CCFFCC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9" autoAdjust="0"/>
    <p:restoredTop sz="95459" autoAdjust="0"/>
  </p:normalViewPr>
  <p:slideViewPr>
    <p:cSldViewPr snapToObjects="1">
      <p:cViewPr varScale="1">
        <p:scale>
          <a:sx n="121" d="100"/>
          <a:sy n="121" d="100"/>
        </p:scale>
        <p:origin x="152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334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7500B0-B917-67D8-2F30-E36FB2FF3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02641D1-DFBE-6FD3-3A4F-88911B911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7909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D9226BC-E313-CCA2-4500-AE1BA2D98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7374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A8A349A-E0F9-679E-9AE3-349B1B6FF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9945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409CE57-E64B-9F6C-84A6-215F86455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107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560496B-CEE8-5CF3-05B5-8248854A5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008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0B63A59-05AF-AB62-7CF3-8CE5F00E4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755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F1F6DD7-394D-0C96-1C44-4D13FCFDF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CB84A15-AF64-FF95-729D-E942E0699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1F8E63AF-F1E6-C67E-D12C-F741F23C8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189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395D4F2-3AB3-81BE-7790-E776519AE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170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86C0C6B-FF92-EF08-76DF-3E1C3247C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954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11BCD82B-3DFE-288C-D3C7-53F7422C3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321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BC57D4C-AC91-A959-597A-E893DAAA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7476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6BBEF42-79B3-3383-4BBD-B1C151A02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37" userDrawn="1">
          <p15:clr>
            <a:srgbClr val="FBAE40"/>
          </p15:clr>
        </p15:guide>
        <p15:guide id="24" pos="4014" userDrawn="1">
          <p15:clr>
            <a:srgbClr val="FBAE40"/>
          </p15:clr>
        </p15:guide>
        <p15:guide id="25" pos="2310" userDrawn="1">
          <p15:clr>
            <a:srgbClr val="FBAE40"/>
          </p15:clr>
        </p15:guide>
        <p15:guide id="26" pos="612" userDrawn="1">
          <p15:clr>
            <a:srgbClr val="FBAE40"/>
          </p15:clr>
        </p15:guide>
        <p15:guide id="27" pos="3107" userDrawn="1">
          <p15:clr>
            <a:srgbClr val="FBAE40"/>
          </p15:clr>
        </p15:guide>
        <p15:guide id="28" pos="25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.jpg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.e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1.emf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8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37.png"/><Relationship Id="rId11" Type="http://schemas.openxmlformats.org/officeDocument/2006/relationships/image" Target="../media/image10.jpg"/><Relationship Id="rId5" Type="http://schemas.openxmlformats.org/officeDocument/2006/relationships/image" Target="../media/image1.e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11" Type="http://schemas.openxmlformats.org/officeDocument/2006/relationships/image" Target="../media/image8.jpeg"/><Relationship Id="rId5" Type="http://schemas.openxmlformats.org/officeDocument/2006/relationships/image" Target="../media/image1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972000" y="1457203"/>
            <a:ext cx="7200000" cy="1800000"/>
          </a:xfrm>
          <a:prstGeom prst="roundRect">
            <a:avLst>
              <a:gd name="adj" fmla="val 9790"/>
            </a:avLst>
          </a:prstGeom>
          <a:solidFill>
            <a:srgbClr val="0096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1183448" y="1692108"/>
            <a:ext cx="7192745" cy="1336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solidFill>
                  <a:schemeClr val="bg1"/>
                </a:solidFill>
              </a:rPr>
              <a:t>電源の入れ方・</a:t>
            </a:r>
            <a:endParaRPr lang="en-US" altLang="ja-JP" sz="4800" dirty="0">
              <a:solidFill>
                <a:schemeClr val="bg1"/>
              </a:solidFill>
            </a:endParaRPr>
          </a:p>
          <a:p>
            <a:r>
              <a:rPr lang="ja-JP" altLang="en-US" sz="4800" dirty="0">
                <a:solidFill>
                  <a:schemeClr val="bg1"/>
                </a:solidFill>
              </a:rPr>
              <a:t>ボタン操作の仕方</a:t>
            </a: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85" y="196467"/>
            <a:ext cx="750231" cy="1113738"/>
          </a:xfrm>
          <a:prstGeom prst="rect">
            <a:avLst/>
          </a:prstGeom>
        </p:spPr>
      </p:pic>
      <p:pic>
        <p:nvPicPr>
          <p:cNvPr id="7" name="Picture 2" descr="スマートフォンを使うウサギのキャラクター">
            <a:extLst>
              <a:ext uri="{FF2B5EF4-FFF2-40B4-BE49-F238E27FC236}">
                <a16:creationId xmlns:a16="http://schemas.microsoft.com/office/drawing/2014/main" id="{DA662F3F-FA1A-4147-BDE7-C58D2E3A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図形グループ 7"/>
          <p:cNvGrpSpPr/>
          <p:nvPr/>
        </p:nvGrpSpPr>
        <p:grpSpPr>
          <a:xfrm>
            <a:off x="518390" y="198514"/>
            <a:ext cx="2160000" cy="813477"/>
            <a:chOff x="518390" y="198514"/>
            <a:chExt cx="2160000" cy="813477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666ED79-23D4-4339-9F1D-786E0861D5BA}"/>
                </a:ext>
              </a:extLst>
            </p:cNvPr>
            <p:cNvSpPr txBox="1"/>
            <p:nvPr/>
          </p:nvSpPr>
          <p:spPr>
            <a:xfrm>
              <a:off x="518390" y="704214"/>
              <a:ext cx="216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スマートフォン</a:t>
              </a:r>
              <a:r>
                <a:rPr kumimoji="1" lang="ja-JP" altLang="en-US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初心者編</a:t>
              </a:r>
              <a:r>
                <a:rPr kumimoji="1" lang="en-US" altLang="ja-JP" sz="1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 </a:t>
              </a:r>
              <a:endParaRPr kumimoji="1" lang="ja-JP" altLang="en-US" sz="1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9639427-42FE-48A2-AFC9-6B5780ABB3DA}"/>
                </a:ext>
              </a:extLst>
            </p:cNvPr>
            <p:cNvSpPr txBox="1"/>
            <p:nvPr/>
          </p:nvSpPr>
          <p:spPr>
            <a:xfrm>
              <a:off x="620206" y="220542"/>
              <a:ext cx="1149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Android</a:t>
              </a:r>
              <a:endPara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620206" y="198514"/>
              <a:ext cx="1152000" cy="369332"/>
            </a:xfrm>
            <a:prstGeom prst="roundRect">
              <a:avLst/>
            </a:prstGeom>
            <a:noFill/>
            <a:ln w="19050">
              <a:solidFill>
                <a:srgbClr val="0096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6B4CF0-306B-4E01-8952-E25E2E677C38}"/>
              </a:ext>
            </a:extLst>
          </p:cNvPr>
          <p:cNvSpPr txBox="1"/>
          <p:nvPr/>
        </p:nvSpPr>
        <p:spPr>
          <a:xfrm>
            <a:off x="7740592" y="6077743"/>
            <a:ext cx="1250896" cy="3166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400" b="1">
                <a:latin typeface="Meiryo"/>
                <a:ea typeface="Meiryo"/>
                <a:cs typeface="Meiryo" charset="-128"/>
              </a:rPr>
              <a:t>令和</a:t>
            </a:r>
            <a:r>
              <a:rPr lang="en-US" altLang="ja-JP" sz="1400" b="1" dirty="0">
                <a:latin typeface="Meiryo"/>
                <a:ea typeface="Meiryo"/>
                <a:cs typeface="Meiryo" charset="-128"/>
              </a:rPr>
              <a:t>5</a:t>
            </a:r>
            <a:r>
              <a:rPr lang="ja-JP" altLang="en-US" sz="1400" b="1">
                <a:latin typeface="Meiryo"/>
                <a:ea typeface="Meiryo"/>
                <a:cs typeface="Meiryo" charset="-128"/>
              </a:rPr>
              <a:t>年5月</a:t>
            </a:r>
            <a:endParaRPr kumimoji="1" lang="ja-JP" altLang="en-US" sz="1400" b="1">
              <a:latin typeface="Meiryo"/>
              <a:ea typeface="Meiryo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73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477561"/>
            <a:ext cx="3467616" cy="584775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kern="0" dirty="0"/>
              <a:t>電源・音量ボタン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106A832-DF2C-86F8-C4EA-70FE4A0A1146}"/>
              </a:ext>
            </a:extLst>
          </p:cNvPr>
          <p:cNvSpPr txBox="1"/>
          <p:nvPr/>
        </p:nvSpPr>
        <p:spPr>
          <a:xfrm>
            <a:off x="5978302" y="3691644"/>
            <a:ext cx="27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ボタン下側を押すと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音が小さくなる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AE13BB-BF62-366E-4C89-92E7A1A1EA1D}"/>
              </a:ext>
            </a:extLst>
          </p:cNvPr>
          <p:cNvSpPr txBox="1"/>
          <p:nvPr/>
        </p:nvSpPr>
        <p:spPr>
          <a:xfrm>
            <a:off x="5369067" y="279179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5D2694-E3E2-6886-2086-DEC28B131CD5}"/>
              </a:ext>
            </a:extLst>
          </p:cNvPr>
          <p:cNvSpPr txBox="1"/>
          <p:nvPr/>
        </p:nvSpPr>
        <p:spPr>
          <a:xfrm>
            <a:off x="5369067" y="3612257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5BFC99-3263-B601-EB4A-A3C58CB643C9}"/>
              </a:ext>
            </a:extLst>
          </p:cNvPr>
          <p:cNvSpPr txBox="1"/>
          <p:nvPr/>
        </p:nvSpPr>
        <p:spPr>
          <a:xfrm>
            <a:off x="5975613" y="2848074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ボタン上側を押すと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音が大きくなる</a:t>
            </a:r>
          </a:p>
        </p:txBody>
      </p:sp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E9FF1CB7-660A-AD81-9F2C-FD75D46511D2}"/>
              </a:ext>
            </a:extLst>
          </p:cNvPr>
          <p:cNvSpPr/>
          <p:nvPr/>
        </p:nvSpPr>
        <p:spPr>
          <a:xfrm>
            <a:off x="4369132" y="2905380"/>
            <a:ext cx="302355" cy="8836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字幕 14">
            <a:extLst>
              <a:ext uri="{FF2B5EF4-FFF2-40B4-BE49-F238E27FC236}">
                <a16:creationId xmlns:a16="http://schemas.microsoft.com/office/drawing/2014/main" id="{C44DF44E-AF65-3515-7631-5EC43BCA3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0" y="1484313"/>
            <a:ext cx="8385175" cy="36036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ja-JP" altLang="en-US" dirty="0"/>
              <a:t>電源・音量ボタン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kumimoji="1" lang="ja-JP" altLang="en-US" sz="1800" dirty="0"/>
              <a:t>機種によってボタンの位置は変わりますが、</a:t>
            </a:r>
            <a:endParaRPr lang="en-US" altLang="ja-JP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kumimoji="1" lang="ja-JP" altLang="en-US" sz="1800" dirty="0"/>
              <a:t>多くの機種は左右どちらかの側面についていることが多いです。</a:t>
            </a:r>
            <a:endParaRPr kumimoji="1" lang="en-US" altLang="ja-JP" sz="18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5ECB126-45DA-5DAD-DE09-3148A23E6ADB}"/>
              </a:ext>
            </a:extLst>
          </p:cNvPr>
          <p:cNvSpPr txBox="1"/>
          <p:nvPr/>
        </p:nvSpPr>
        <p:spPr>
          <a:xfrm>
            <a:off x="3800837" y="2425043"/>
            <a:ext cx="1352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音量ボタン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912908D-30C2-7F3E-31A0-1753241E8280}"/>
              </a:ext>
            </a:extLst>
          </p:cNvPr>
          <p:cNvSpPr txBox="1"/>
          <p:nvPr/>
        </p:nvSpPr>
        <p:spPr>
          <a:xfrm>
            <a:off x="4968587" y="5318108"/>
            <a:ext cx="1352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電源ボタン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7B8FC760-408B-53BE-6120-6A0B8C8E84F6}"/>
              </a:ext>
            </a:extLst>
          </p:cNvPr>
          <p:cNvSpPr/>
          <p:nvPr/>
        </p:nvSpPr>
        <p:spPr>
          <a:xfrm>
            <a:off x="4417005" y="5085184"/>
            <a:ext cx="272701" cy="72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DC0F50B-0CB8-C7D6-0E3D-9DDCEF75657F}"/>
              </a:ext>
            </a:extLst>
          </p:cNvPr>
          <p:cNvSpPr txBox="1"/>
          <p:nvPr/>
        </p:nvSpPr>
        <p:spPr>
          <a:xfrm>
            <a:off x="1674144" y="229963"/>
            <a:ext cx="251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ボタン操作の仕方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7A68853-A4CB-6E70-3647-3B4DCAD09390}"/>
              </a:ext>
            </a:extLst>
          </p:cNvPr>
          <p:cNvGrpSpPr/>
          <p:nvPr/>
        </p:nvGrpSpPr>
        <p:grpSpPr>
          <a:xfrm>
            <a:off x="486935" y="2438400"/>
            <a:ext cx="3839735" cy="3839735"/>
            <a:chOff x="7372813" y="2419815"/>
            <a:chExt cx="3839735" cy="3839735"/>
          </a:xfrm>
        </p:grpSpPr>
        <p:pic>
          <p:nvPicPr>
            <p:cNvPr id="24" name="図 23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57DDD285-1D53-414F-74CE-83CC8022B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2813" y="2419815"/>
              <a:ext cx="3839735" cy="3839735"/>
            </a:xfrm>
            <a:prstGeom prst="rect">
              <a:avLst/>
            </a:prstGeom>
          </p:spPr>
        </p:pic>
        <p:pic>
          <p:nvPicPr>
            <p:cNvPr id="25" name="図 24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6D497AC3-32AD-4109-B172-D4B799F94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25155" y="2703086"/>
              <a:ext cx="1534337" cy="3204117"/>
            </a:xfrm>
            <a:prstGeom prst="rect">
              <a:avLst/>
            </a:prstGeom>
          </p:spPr>
        </p:pic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99BDDD9A-EFBD-FB54-35F3-E00665327B4F}"/>
              </a:ext>
            </a:extLst>
          </p:cNvPr>
          <p:cNvGrpSpPr/>
          <p:nvPr/>
        </p:nvGrpSpPr>
        <p:grpSpPr>
          <a:xfrm>
            <a:off x="3154043" y="2762598"/>
            <a:ext cx="1697667" cy="3302852"/>
            <a:chOff x="3154043" y="2762598"/>
            <a:chExt cx="1697667" cy="3302852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0FB41370-38AE-E6D5-DF80-C1F21A3DF67B}"/>
                </a:ext>
              </a:extLst>
            </p:cNvPr>
            <p:cNvSpPr/>
            <p:nvPr/>
          </p:nvSpPr>
          <p:spPr>
            <a:xfrm>
              <a:off x="3154043" y="3340147"/>
              <a:ext cx="189095" cy="116493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C9A4FCB2-3DEE-D717-98C6-134BD77D15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0103" y="2795637"/>
              <a:ext cx="792483" cy="5445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041ED3A4-F280-AEC2-ED0F-D0963B177B1B}"/>
                </a:ext>
              </a:extLst>
            </p:cNvPr>
            <p:cNvCxnSpPr>
              <a:cxnSpLocks/>
            </p:cNvCxnSpPr>
            <p:nvPr/>
          </p:nvCxnSpPr>
          <p:spPr>
            <a:xfrm>
              <a:off x="3348085" y="4514375"/>
              <a:ext cx="844543" cy="153329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図 4" descr="座る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2F3E1364-7518-B3F5-875F-EB3ECF85E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62193" y="2762598"/>
              <a:ext cx="689517" cy="3302852"/>
            </a:xfrm>
            <a:prstGeom prst="rect">
              <a:avLst/>
            </a:prstGeom>
          </p:spPr>
        </p:pic>
      </p:grp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44C78A9C-CC22-B39F-1B26-7E86D83752C9}"/>
              </a:ext>
            </a:extLst>
          </p:cNvPr>
          <p:cNvSpPr/>
          <p:nvPr/>
        </p:nvSpPr>
        <p:spPr>
          <a:xfrm>
            <a:off x="4379160" y="2795449"/>
            <a:ext cx="298176" cy="6473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EF176ECC-3A9D-B4C5-A35E-B4244D7A2245}"/>
              </a:ext>
            </a:extLst>
          </p:cNvPr>
          <p:cNvSpPr/>
          <p:nvPr/>
        </p:nvSpPr>
        <p:spPr>
          <a:xfrm>
            <a:off x="4379160" y="3548156"/>
            <a:ext cx="298177" cy="5822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9C897FF9-7A17-3D70-5E36-91C887CD1B1D}"/>
              </a:ext>
            </a:extLst>
          </p:cNvPr>
          <p:cNvSpPr/>
          <p:nvPr/>
        </p:nvSpPr>
        <p:spPr>
          <a:xfrm>
            <a:off x="4699365" y="3749882"/>
            <a:ext cx="627269" cy="239054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04AE57E3-07EA-A836-B16F-D57C7170E913}"/>
              </a:ext>
            </a:extLst>
          </p:cNvPr>
          <p:cNvSpPr/>
          <p:nvPr/>
        </p:nvSpPr>
        <p:spPr>
          <a:xfrm>
            <a:off x="4699365" y="2969296"/>
            <a:ext cx="627269" cy="239054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5CA37351-48B4-EDBC-E3F8-0E768FCAC8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5548" y="2679494"/>
            <a:ext cx="14401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4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図 69">
            <a:extLst>
              <a:ext uri="{FF2B5EF4-FFF2-40B4-BE49-F238E27FC236}">
                <a16:creationId xmlns:a16="http://schemas.microsoft.com/office/drawing/2014/main" id="{E9FE5747-DEFD-CC14-60A2-8697854BA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327" y="2438400"/>
            <a:ext cx="3839736" cy="3839736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477561"/>
            <a:ext cx="5109091" cy="584775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kern="0" dirty="0"/>
              <a:t>スマートフォン各部の役割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3"/>
            <a:ext cx="8384676" cy="931174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009650"/>
                </a:solidFill>
              </a:rPr>
              <a:t>スマートフォンの各部の役割（一例）</a:t>
            </a:r>
            <a:endParaRPr lang="en-US" altLang="ja-JP" dirty="0">
              <a:solidFill>
                <a:srgbClr val="009650"/>
              </a:solidFill>
            </a:endParaRPr>
          </a:p>
          <a:p>
            <a:r>
              <a:rPr lang="ja-JP" altLang="en-US" sz="2100" dirty="0"/>
              <a:t>　　　　　　　　　　　　　　　　　   </a:t>
            </a:r>
            <a:r>
              <a:rPr lang="en-US" altLang="ja-JP" sz="2100" dirty="0"/>
              <a:t>※</a:t>
            </a:r>
            <a:r>
              <a:rPr lang="ja-JP" altLang="en-US" sz="2100" dirty="0"/>
              <a:t>機種によって異なります</a:t>
            </a:r>
            <a:endParaRPr lang="en-US" altLang="ja-JP" sz="2100" dirty="0"/>
          </a:p>
          <a:p>
            <a:endParaRPr lang="ja-JP" alt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FAFD74-5B54-302F-89E3-E5577A16D772}"/>
              </a:ext>
            </a:extLst>
          </p:cNvPr>
          <p:cNvSpPr txBox="1"/>
          <p:nvPr/>
        </p:nvSpPr>
        <p:spPr>
          <a:xfrm>
            <a:off x="1674144" y="229963"/>
            <a:ext cx="251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ボタン操作の仕方</a:t>
            </a:r>
          </a:p>
        </p:txBody>
      </p:sp>
      <p:grpSp>
        <p:nvGrpSpPr>
          <p:cNvPr id="13" name="グループ化 12" descr="スマートフォン後ろ側の上部にある「フラッシュライト」を表すマーク">
            <a:extLst>
              <a:ext uri="{FF2B5EF4-FFF2-40B4-BE49-F238E27FC236}">
                <a16:creationId xmlns:a16="http://schemas.microsoft.com/office/drawing/2014/main" id="{3558E2A7-6C8E-A630-750F-781C1399B2CA}"/>
              </a:ext>
            </a:extLst>
          </p:cNvPr>
          <p:cNvGrpSpPr/>
          <p:nvPr/>
        </p:nvGrpSpPr>
        <p:grpSpPr>
          <a:xfrm>
            <a:off x="7773689" y="2781010"/>
            <a:ext cx="883985" cy="568100"/>
            <a:chOff x="7567499" y="2231567"/>
            <a:chExt cx="883985" cy="568100"/>
          </a:xfrm>
        </p:grpSpPr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96105B2F-EC15-0C17-C3EC-92C52A3D5080}"/>
                </a:ext>
              </a:extLst>
            </p:cNvPr>
            <p:cNvSpPr txBox="1"/>
            <p:nvPr/>
          </p:nvSpPr>
          <p:spPr>
            <a:xfrm>
              <a:off x="7567499" y="2231567"/>
              <a:ext cx="883985" cy="1795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5" dirty="0">
                  <a:latin typeface="Meiryo" charset="-128"/>
                  <a:ea typeface="Meiryo" charset="-128"/>
                  <a:cs typeface="Meiryo" charset="-128"/>
                </a:rPr>
                <a:t>フ</a:t>
              </a:r>
              <a:r>
                <a:rPr sz="1200" b="1" spc="-15" dirty="0">
                  <a:latin typeface="Meiryo" charset="-128"/>
                  <a:ea typeface="Meiryo" charset="-128"/>
                  <a:cs typeface="Meiryo" charset="-128"/>
                </a:rPr>
                <a:t>ラ</a:t>
              </a:r>
              <a:r>
                <a:rPr sz="1200" b="1" spc="15" dirty="0">
                  <a:latin typeface="Meiryo" charset="-128"/>
                  <a:ea typeface="Meiryo" charset="-128"/>
                  <a:cs typeface="Meiryo" charset="-128"/>
                </a:rPr>
                <a:t>ッ</a:t>
              </a:r>
              <a:r>
                <a:rPr sz="1200" b="1" spc="5" dirty="0">
                  <a:latin typeface="Meiryo" charset="-128"/>
                  <a:ea typeface="Meiryo" charset="-128"/>
                  <a:cs typeface="Meiryo" charset="-128"/>
                </a:rPr>
                <a:t>シ</a:t>
              </a:r>
              <a:r>
                <a:rPr sz="1200" b="1" spc="-15" dirty="0">
                  <a:latin typeface="Meiryo" charset="-128"/>
                  <a:ea typeface="Meiryo" charset="-128"/>
                  <a:cs typeface="Meiryo" charset="-128"/>
                </a:rPr>
                <a:t>ュ</a:t>
              </a:r>
              <a:endParaRPr sz="1200" b="1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4D267F7-448F-4AB0-C81E-22504C06E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1157" y="2448245"/>
              <a:ext cx="238966" cy="351422"/>
            </a:xfrm>
            <a:prstGeom prst="rect">
              <a:avLst/>
            </a:prstGeom>
          </p:spPr>
        </p:pic>
      </p:grpSp>
      <p:grpSp>
        <p:nvGrpSpPr>
          <p:cNvPr id="17" name="グループ化 16" descr="スマートフォン前側の上部にある「前面カメラ」を表すマーク">
            <a:extLst>
              <a:ext uri="{FF2B5EF4-FFF2-40B4-BE49-F238E27FC236}">
                <a16:creationId xmlns:a16="http://schemas.microsoft.com/office/drawing/2014/main" id="{8EB126F1-F7C9-8707-63AC-4F74F61FCDB5}"/>
              </a:ext>
            </a:extLst>
          </p:cNvPr>
          <p:cNvGrpSpPr/>
          <p:nvPr/>
        </p:nvGrpSpPr>
        <p:grpSpPr>
          <a:xfrm>
            <a:off x="3554372" y="2402733"/>
            <a:ext cx="883985" cy="622805"/>
            <a:chOff x="998054" y="2132856"/>
            <a:chExt cx="883985" cy="622805"/>
          </a:xfrm>
        </p:grpSpPr>
        <p:sp>
          <p:nvSpPr>
            <p:cNvPr id="18" name="object 24">
              <a:extLst>
                <a:ext uri="{FF2B5EF4-FFF2-40B4-BE49-F238E27FC236}">
                  <a16:creationId xmlns:a16="http://schemas.microsoft.com/office/drawing/2014/main" id="{5E7F9B80-D1F7-F611-D97A-B0E0AD41AE4D}"/>
                </a:ext>
              </a:extLst>
            </p:cNvPr>
            <p:cNvSpPr txBox="1"/>
            <p:nvPr/>
          </p:nvSpPr>
          <p:spPr>
            <a:xfrm>
              <a:off x="998054" y="2132856"/>
              <a:ext cx="883985" cy="1795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latin typeface="Meiryo" charset="-128"/>
                  <a:ea typeface="Meiryo" charset="-128"/>
                  <a:cs typeface="Meiryo" charset="-128"/>
                </a:rPr>
                <a:t>前面</a:t>
              </a:r>
              <a:r>
                <a:rPr sz="1200" b="1" spc="5" dirty="0">
                  <a:latin typeface="Meiryo" charset="-128"/>
                  <a:ea typeface="Meiryo" charset="-128"/>
                  <a:cs typeface="Meiryo" charset="-128"/>
                </a:rPr>
                <a:t>カ</a:t>
              </a:r>
              <a:r>
                <a:rPr sz="1200" b="1" spc="-5" dirty="0">
                  <a:latin typeface="Meiryo" charset="-128"/>
                  <a:ea typeface="Meiryo" charset="-128"/>
                  <a:cs typeface="Meiryo" charset="-128"/>
                </a:rPr>
                <a:t>メ</a:t>
              </a:r>
              <a:r>
                <a:rPr sz="1200" b="1" spc="-15" dirty="0">
                  <a:latin typeface="Meiryo" charset="-128"/>
                  <a:ea typeface="Meiryo" charset="-128"/>
                  <a:cs typeface="Meiryo" charset="-128"/>
                </a:rPr>
                <a:t>ラ</a:t>
              </a:r>
              <a:endParaRPr sz="1200" b="1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255FE22B-6AB1-9ABF-167E-EB1C9D59E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583" y="2326197"/>
              <a:ext cx="445369" cy="429464"/>
            </a:xfrm>
            <a:prstGeom prst="rect">
              <a:avLst/>
            </a:prstGeom>
          </p:spPr>
        </p:pic>
      </p:grpSp>
      <p:grpSp>
        <p:nvGrpSpPr>
          <p:cNvPr id="23" name="グループ化 22" descr="スマートフォン前側の上部にある「前面カメラ」を表すマーク">
            <a:extLst>
              <a:ext uri="{FF2B5EF4-FFF2-40B4-BE49-F238E27FC236}">
                <a16:creationId xmlns:a16="http://schemas.microsoft.com/office/drawing/2014/main" id="{F0DC8B25-E143-793A-2945-E1250A6DB2A2}"/>
              </a:ext>
            </a:extLst>
          </p:cNvPr>
          <p:cNvGrpSpPr/>
          <p:nvPr/>
        </p:nvGrpSpPr>
        <p:grpSpPr>
          <a:xfrm>
            <a:off x="4637468" y="2397952"/>
            <a:ext cx="883985" cy="622805"/>
            <a:chOff x="998054" y="2132856"/>
            <a:chExt cx="883985" cy="622805"/>
          </a:xfrm>
        </p:grpSpPr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787C5D05-5DCB-B941-D104-B6278D706D95}"/>
                </a:ext>
              </a:extLst>
            </p:cNvPr>
            <p:cNvSpPr txBox="1"/>
            <p:nvPr/>
          </p:nvSpPr>
          <p:spPr>
            <a:xfrm>
              <a:off x="998054" y="2132856"/>
              <a:ext cx="88398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1200" b="1" spc="5" dirty="0">
                  <a:latin typeface="Meiryo" charset="-128"/>
                  <a:ea typeface="Meiryo" charset="-128"/>
                  <a:cs typeface="Meiryo" charset="-128"/>
                </a:rPr>
                <a:t>背面</a:t>
              </a:r>
              <a:r>
                <a:rPr sz="1200" b="1" spc="5" dirty="0" err="1">
                  <a:latin typeface="Meiryo" charset="-128"/>
                  <a:ea typeface="Meiryo" charset="-128"/>
                  <a:cs typeface="Meiryo" charset="-128"/>
                </a:rPr>
                <a:t>カ</a:t>
              </a:r>
              <a:r>
                <a:rPr sz="1200" b="1" spc="-5" dirty="0" err="1">
                  <a:latin typeface="Meiryo" charset="-128"/>
                  <a:ea typeface="Meiryo" charset="-128"/>
                  <a:cs typeface="Meiryo" charset="-128"/>
                </a:rPr>
                <a:t>メ</a:t>
              </a:r>
              <a:r>
                <a:rPr sz="1200" b="1" spc="-15" dirty="0" err="1">
                  <a:latin typeface="Meiryo" charset="-128"/>
                  <a:ea typeface="Meiryo" charset="-128"/>
                  <a:cs typeface="Meiryo" charset="-128"/>
                </a:rPr>
                <a:t>ラ</a:t>
              </a:r>
              <a:endParaRPr sz="1200" b="1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8B1F234A-9327-D093-5C61-5DF7480C8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583" y="2326197"/>
              <a:ext cx="445369" cy="429464"/>
            </a:xfrm>
            <a:prstGeom prst="rect">
              <a:avLst/>
            </a:prstGeom>
          </p:spPr>
        </p:pic>
      </p:grpSp>
      <p:grpSp>
        <p:nvGrpSpPr>
          <p:cNvPr id="28" name="グループ化 27" descr="スマートフォンの底面にある「充電ジャック」を表すマーク">
            <a:extLst>
              <a:ext uri="{FF2B5EF4-FFF2-40B4-BE49-F238E27FC236}">
                <a16:creationId xmlns:a16="http://schemas.microsoft.com/office/drawing/2014/main" id="{799724D6-F03D-18B8-BBE3-DE2BF394EDC1}"/>
              </a:ext>
            </a:extLst>
          </p:cNvPr>
          <p:cNvGrpSpPr/>
          <p:nvPr/>
        </p:nvGrpSpPr>
        <p:grpSpPr>
          <a:xfrm>
            <a:off x="4538360" y="5602670"/>
            <a:ext cx="537696" cy="640177"/>
            <a:chOff x="4913874" y="5728323"/>
            <a:chExt cx="537696" cy="640177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EB65924B-329F-64ED-9565-A3A61D631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954" t="89037" r="83374" b="-1776"/>
            <a:stretch/>
          </p:blipFill>
          <p:spPr>
            <a:xfrm>
              <a:off x="4929717" y="5871456"/>
              <a:ext cx="493101" cy="497044"/>
            </a:xfrm>
            <a:prstGeom prst="rect">
              <a:avLst/>
            </a:prstGeom>
          </p:spPr>
        </p:pic>
        <p:sp>
          <p:nvSpPr>
            <p:cNvPr id="31" name="object 21">
              <a:extLst>
                <a:ext uri="{FF2B5EF4-FFF2-40B4-BE49-F238E27FC236}">
                  <a16:creationId xmlns:a16="http://schemas.microsoft.com/office/drawing/2014/main" id="{1AF3037D-E126-5016-98C7-85BF36E746BD}"/>
                </a:ext>
              </a:extLst>
            </p:cNvPr>
            <p:cNvSpPr txBox="1"/>
            <p:nvPr/>
          </p:nvSpPr>
          <p:spPr>
            <a:xfrm>
              <a:off x="4913874" y="5728323"/>
              <a:ext cx="537696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 err="1">
                  <a:latin typeface="Meiryo" charset="-128"/>
                  <a:ea typeface="Meiryo" charset="-128"/>
                  <a:cs typeface="Meiryo" charset="-128"/>
                </a:rPr>
                <a:t>充電</a:t>
              </a:r>
              <a:r>
                <a:rPr lang="ja-JP" altLang="en-US" sz="1200" b="1" dirty="0">
                  <a:latin typeface="Meiryo" charset="-128"/>
                  <a:ea typeface="Meiryo" charset="-128"/>
                  <a:cs typeface="Meiryo" charset="-128"/>
                </a:rPr>
                <a:t>口</a:t>
              </a:r>
              <a:endParaRPr sz="1200" b="1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7" name="グループ化 36" descr="スマートフォン前側から見て右側面にある「音量」ボタンを表すマーク">
            <a:extLst>
              <a:ext uri="{FF2B5EF4-FFF2-40B4-BE49-F238E27FC236}">
                <a16:creationId xmlns:a16="http://schemas.microsoft.com/office/drawing/2014/main" id="{19655378-19A7-CB05-9F77-3C21ED791411}"/>
              </a:ext>
            </a:extLst>
          </p:cNvPr>
          <p:cNvGrpSpPr/>
          <p:nvPr/>
        </p:nvGrpSpPr>
        <p:grpSpPr>
          <a:xfrm>
            <a:off x="4234392" y="3073097"/>
            <a:ext cx="408032" cy="581305"/>
            <a:chOff x="3875936" y="3114852"/>
            <a:chExt cx="408032" cy="581305"/>
          </a:xfrm>
        </p:grpSpPr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B3C7F2FF-E962-7991-3045-F6034A9901B5}"/>
                </a:ext>
              </a:extLst>
            </p:cNvPr>
            <p:cNvSpPr txBox="1"/>
            <p:nvPr/>
          </p:nvSpPr>
          <p:spPr>
            <a:xfrm>
              <a:off x="3875936" y="3114852"/>
              <a:ext cx="371117" cy="1795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latin typeface="Meiryo" charset="-128"/>
                  <a:ea typeface="Meiryo" charset="-128"/>
                  <a:cs typeface="Meiryo" charset="-128"/>
                </a:rPr>
                <a:t>音量</a:t>
              </a:r>
              <a:endParaRPr sz="1200" b="1">
                <a:latin typeface="Meiryo" charset="-128"/>
                <a:ea typeface="Meiryo" charset="-128"/>
                <a:cs typeface="Meiryo" charset="-128"/>
              </a:endParaRPr>
            </a:p>
          </p:txBody>
        </p: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CB381751-4EB9-F763-51A7-AD96AD12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93326" y="3305515"/>
              <a:ext cx="390642" cy="390642"/>
            </a:xfrm>
            <a:prstGeom prst="rect">
              <a:avLst/>
            </a:prstGeom>
          </p:spPr>
        </p:pic>
      </p:grpSp>
      <p:grpSp>
        <p:nvGrpSpPr>
          <p:cNvPr id="40" name="グループ化 39" descr="スマートフォン前側から見て右側面にある「電源」ボタンを表すマーク">
            <a:extLst>
              <a:ext uri="{FF2B5EF4-FFF2-40B4-BE49-F238E27FC236}">
                <a16:creationId xmlns:a16="http://schemas.microsoft.com/office/drawing/2014/main" id="{0AF03761-4A67-8CF8-DD81-7C0CE9D587A6}"/>
              </a:ext>
            </a:extLst>
          </p:cNvPr>
          <p:cNvGrpSpPr/>
          <p:nvPr/>
        </p:nvGrpSpPr>
        <p:grpSpPr>
          <a:xfrm>
            <a:off x="4263900" y="4152346"/>
            <a:ext cx="371117" cy="571944"/>
            <a:chOff x="3875936" y="3721152"/>
            <a:chExt cx="371117" cy="571944"/>
          </a:xfrm>
        </p:grpSpPr>
        <p:sp>
          <p:nvSpPr>
            <p:cNvPr id="42" name="object 25">
              <a:extLst>
                <a:ext uri="{FF2B5EF4-FFF2-40B4-BE49-F238E27FC236}">
                  <a16:creationId xmlns:a16="http://schemas.microsoft.com/office/drawing/2014/main" id="{8174757C-FA4D-0785-BF89-5FF9819C15E2}"/>
                </a:ext>
              </a:extLst>
            </p:cNvPr>
            <p:cNvSpPr txBox="1"/>
            <p:nvPr/>
          </p:nvSpPr>
          <p:spPr>
            <a:xfrm>
              <a:off x="3875936" y="4113560"/>
              <a:ext cx="371117" cy="1795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latin typeface="Meiryo" charset="-128"/>
                  <a:ea typeface="Meiryo" charset="-128"/>
                  <a:cs typeface="Meiryo" charset="-128"/>
                </a:rPr>
                <a:t>電源</a:t>
              </a:r>
            </a:p>
          </p:txBody>
        </p:sp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D899E1AB-DAE8-494D-1D00-686B7CAE0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31427" y="3721152"/>
              <a:ext cx="314440" cy="314440"/>
            </a:xfrm>
            <a:prstGeom prst="rect">
              <a:avLst/>
            </a:prstGeom>
          </p:spPr>
        </p:pic>
      </p:grp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4459244D-EE48-55E6-653A-8EEEE8AD89C3}"/>
              </a:ext>
            </a:extLst>
          </p:cNvPr>
          <p:cNvSpPr/>
          <p:nvPr/>
        </p:nvSpPr>
        <p:spPr>
          <a:xfrm>
            <a:off x="6065334" y="2801464"/>
            <a:ext cx="278503" cy="2694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89AC5B2A-44A1-A5ED-8F3B-5D819A05D17C}"/>
              </a:ext>
            </a:extLst>
          </p:cNvPr>
          <p:cNvSpPr/>
          <p:nvPr/>
        </p:nvSpPr>
        <p:spPr>
          <a:xfrm>
            <a:off x="6103718" y="3074549"/>
            <a:ext cx="192241" cy="1926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4791ACD0-9389-AB60-ADF3-AF76B7655FA0}"/>
              </a:ext>
            </a:extLst>
          </p:cNvPr>
          <p:cNvCxnSpPr>
            <a:cxnSpLocks/>
          </p:cNvCxnSpPr>
          <p:nvPr/>
        </p:nvCxnSpPr>
        <p:spPr>
          <a:xfrm>
            <a:off x="4636881" y="3468405"/>
            <a:ext cx="1143366" cy="1502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6C54FAA-9425-C545-584B-C5B67A6BFD0A}"/>
              </a:ext>
            </a:extLst>
          </p:cNvPr>
          <p:cNvCxnSpPr>
            <a:cxnSpLocks/>
          </p:cNvCxnSpPr>
          <p:nvPr/>
        </p:nvCxnSpPr>
        <p:spPr>
          <a:xfrm flipV="1">
            <a:off x="4716016" y="4328103"/>
            <a:ext cx="1066424" cy="47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コネクタ: カギ線 29">
            <a:extLst>
              <a:ext uri="{FF2B5EF4-FFF2-40B4-BE49-F238E27FC236}">
                <a16:creationId xmlns:a16="http://schemas.microsoft.com/office/drawing/2014/main" id="{E18A2ED4-1E51-82C2-AC6E-15968640C03D}"/>
              </a:ext>
            </a:extLst>
          </p:cNvPr>
          <p:cNvCxnSpPr>
            <a:cxnSpLocks/>
          </p:cNvCxnSpPr>
          <p:nvPr/>
        </p:nvCxnSpPr>
        <p:spPr>
          <a:xfrm flipH="1" flipV="1">
            <a:off x="2402447" y="5976165"/>
            <a:ext cx="2203063" cy="235968"/>
          </a:xfrm>
          <a:prstGeom prst="bentConnector3">
            <a:avLst>
              <a:gd name="adj1" fmla="val 99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コネクタ: カギ線 29">
            <a:extLst>
              <a:ext uri="{FF2B5EF4-FFF2-40B4-BE49-F238E27FC236}">
                <a16:creationId xmlns:a16="http://schemas.microsoft.com/office/drawing/2014/main" id="{6E840A85-5163-D7CA-9D7F-830F56DAFC1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27022" y="6124846"/>
            <a:ext cx="1708833" cy="87286"/>
          </a:xfrm>
          <a:prstGeom prst="bentConnector3">
            <a:avLst>
              <a:gd name="adj1" fmla="val -13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E9919A53-A8F8-906B-3CA9-12A24C873FCA}"/>
              </a:ext>
            </a:extLst>
          </p:cNvPr>
          <p:cNvCxnSpPr>
            <a:cxnSpLocks/>
          </p:cNvCxnSpPr>
          <p:nvPr/>
        </p:nvCxnSpPr>
        <p:spPr>
          <a:xfrm flipV="1">
            <a:off x="3363403" y="3464913"/>
            <a:ext cx="819253" cy="1501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コネクタ: カギ線 29">
            <a:extLst>
              <a:ext uri="{FF2B5EF4-FFF2-40B4-BE49-F238E27FC236}">
                <a16:creationId xmlns:a16="http://schemas.microsoft.com/office/drawing/2014/main" id="{742C0192-57BB-A6FF-6FEA-DEC2BA1342F3}"/>
              </a:ext>
            </a:extLst>
          </p:cNvPr>
          <p:cNvCxnSpPr>
            <a:cxnSpLocks/>
            <a:stCxn id="54" idx="0"/>
          </p:cNvCxnSpPr>
          <p:nvPr/>
        </p:nvCxnSpPr>
        <p:spPr>
          <a:xfrm rot="16200000" flipV="1">
            <a:off x="5678719" y="2275596"/>
            <a:ext cx="308220" cy="743515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FC45F280-F097-25AD-8F11-B1842BE8EA2C}"/>
              </a:ext>
            </a:extLst>
          </p:cNvPr>
          <p:cNvCxnSpPr>
            <a:cxnSpLocks/>
          </p:cNvCxnSpPr>
          <p:nvPr/>
        </p:nvCxnSpPr>
        <p:spPr>
          <a:xfrm flipV="1">
            <a:off x="6299623" y="3159707"/>
            <a:ext cx="1436894" cy="147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 descr="スマートフォン前側の上部にある「スピーカー」を表すマーク">
            <a:extLst>
              <a:ext uri="{FF2B5EF4-FFF2-40B4-BE49-F238E27FC236}">
                <a16:creationId xmlns:a16="http://schemas.microsoft.com/office/drawing/2014/main" id="{A0D63ABF-92AC-56A1-F218-F21C914F72F4}"/>
              </a:ext>
            </a:extLst>
          </p:cNvPr>
          <p:cNvGrpSpPr/>
          <p:nvPr/>
        </p:nvGrpSpPr>
        <p:grpSpPr>
          <a:xfrm>
            <a:off x="7777252" y="5433313"/>
            <a:ext cx="883985" cy="542549"/>
            <a:chOff x="1887815" y="1847974"/>
            <a:chExt cx="883985" cy="542549"/>
          </a:xfrm>
        </p:grpSpPr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61CB5909-2930-3345-EEC1-F6859A4579B2}"/>
                </a:ext>
              </a:extLst>
            </p:cNvPr>
            <p:cNvSpPr txBox="1"/>
            <p:nvPr/>
          </p:nvSpPr>
          <p:spPr>
            <a:xfrm>
              <a:off x="1887815" y="1847974"/>
              <a:ext cx="883985" cy="1795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5" dirty="0">
                  <a:latin typeface="Meiryo" charset="-128"/>
                  <a:ea typeface="Meiryo" charset="-128"/>
                  <a:cs typeface="Meiryo" charset="-128"/>
                </a:rPr>
                <a:t>スピ</a:t>
              </a:r>
              <a:r>
                <a:rPr sz="1200" b="1" spc="-55" dirty="0">
                  <a:latin typeface="Meiryo" charset="-128"/>
                  <a:ea typeface="Meiryo" charset="-128"/>
                  <a:cs typeface="Meiryo" charset="-128"/>
                </a:rPr>
                <a:t>ー</a:t>
              </a:r>
              <a:r>
                <a:rPr sz="1200" b="1" spc="5" dirty="0">
                  <a:latin typeface="Meiryo" charset="-128"/>
                  <a:ea typeface="Meiryo" charset="-128"/>
                  <a:cs typeface="Meiryo" charset="-128"/>
                </a:rPr>
                <a:t>カ</a:t>
              </a:r>
              <a:r>
                <a:rPr sz="1200" b="1" spc="-55" dirty="0">
                  <a:latin typeface="Meiryo" charset="-128"/>
                  <a:ea typeface="Meiryo" charset="-128"/>
                  <a:cs typeface="Meiryo" charset="-128"/>
                </a:rPr>
                <a:t>ー</a:t>
              </a:r>
              <a:endParaRPr sz="1200" b="1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E7FF3AC7-5997-4A64-F272-18DA6E078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8807" y="2082553"/>
              <a:ext cx="357244" cy="307970"/>
            </a:xfrm>
            <a:prstGeom prst="rect">
              <a:avLst/>
            </a:prstGeom>
          </p:spPr>
        </p:pic>
      </p:grpSp>
      <p:cxnSp>
        <p:nvCxnSpPr>
          <p:cNvPr id="21" name="コネクタ: カギ線 29">
            <a:extLst>
              <a:ext uri="{FF2B5EF4-FFF2-40B4-BE49-F238E27FC236}">
                <a16:creationId xmlns:a16="http://schemas.microsoft.com/office/drawing/2014/main" id="{84E2A2E4-74C1-4724-7190-9106B9181F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99585" y="5757524"/>
            <a:ext cx="1527735" cy="286754"/>
          </a:xfrm>
          <a:prstGeom prst="bentConnector3">
            <a:avLst>
              <a:gd name="adj1" fmla="val 9977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グループ化 46" descr="スマートフォン前側の上部にある「スピーカー」を表すマーク">
            <a:extLst>
              <a:ext uri="{FF2B5EF4-FFF2-40B4-BE49-F238E27FC236}">
                <a16:creationId xmlns:a16="http://schemas.microsoft.com/office/drawing/2014/main" id="{DA80023F-0D42-2CA0-4310-82812957C4BA}"/>
              </a:ext>
            </a:extLst>
          </p:cNvPr>
          <p:cNvGrpSpPr/>
          <p:nvPr/>
        </p:nvGrpSpPr>
        <p:grpSpPr>
          <a:xfrm>
            <a:off x="1832336" y="2090482"/>
            <a:ext cx="1182492" cy="307970"/>
            <a:chOff x="1887815" y="1795509"/>
            <a:chExt cx="1182492" cy="307970"/>
          </a:xfrm>
        </p:grpSpPr>
        <p:sp>
          <p:nvSpPr>
            <p:cNvPr id="48" name="object 14">
              <a:extLst>
                <a:ext uri="{FF2B5EF4-FFF2-40B4-BE49-F238E27FC236}">
                  <a16:creationId xmlns:a16="http://schemas.microsoft.com/office/drawing/2014/main" id="{3AA35EEB-D0DD-8E93-A670-277163EAE3F8}"/>
                </a:ext>
              </a:extLst>
            </p:cNvPr>
            <p:cNvSpPr txBox="1"/>
            <p:nvPr/>
          </p:nvSpPr>
          <p:spPr>
            <a:xfrm>
              <a:off x="1887815" y="1847974"/>
              <a:ext cx="883985" cy="1795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5" dirty="0">
                  <a:latin typeface="Meiryo" charset="-128"/>
                  <a:ea typeface="Meiryo" charset="-128"/>
                  <a:cs typeface="Meiryo" charset="-128"/>
                </a:rPr>
                <a:t>スピ</a:t>
              </a:r>
              <a:r>
                <a:rPr sz="1200" b="1" spc="-55" dirty="0">
                  <a:latin typeface="Meiryo" charset="-128"/>
                  <a:ea typeface="Meiryo" charset="-128"/>
                  <a:cs typeface="Meiryo" charset="-128"/>
                </a:rPr>
                <a:t>ー</a:t>
              </a:r>
              <a:r>
                <a:rPr sz="1200" b="1" spc="5" dirty="0">
                  <a:latin typeface="Meiryo" charset="-128"/>
                  <a:ea typeface="Meiryo" charset="-128"/>
                  <a:cs typeface="Meiryo" charset="-128"/>
                </a:rPr>
                <a:t>カ</a:t>
              </a:r>
              <a:r>
                <a:rPr sz="1200" b="1" spc="-55" dirty="0">
                  <a:latin typeface="Meiryo" charset="-128"/>
                  <a:ea typeface="Meiryo" charset="-128"/>
                  <a:cs typeface="Meiryo" charset="-128"/>
                </a:rPr>
                <a:t>ー</a:t>
              </a:r>
              <a:endParaRPr sz="1200" b="1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7DDCC330-CB4C-9A66-FE98-A22CA586A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13063" y="1795509"/>
              <a:ext cx="357244" cy="307970"/>
            </a:xfrm>
            <a:prstGeom prst="rect">
              <a:avLst/>
            </a:prstGeom>
          </p:spPr>
        </p:pic>
      </p:grpSp>
      <p:grpSp>
        <p:nvGrpSpPr>
          <p:cNvPr id="75" name="グループ化 74" descr="スマートフォン前側の「ホーム」ボタンの左側にある「戻る」ボタンを表すマーク">
            <a:extLst>
              <a:ext uri="{FF2B5EF4-FFF2-40B4-BE49-F238E27FC236}">
                <a16:creationId xmlns:a16="http://schemas.microsoft.com/office/drawing/2014/main" id="{EEAD136B-5F8F-8A56-3F4A-4F323094FF6E}"/>
              </a:ext>
            </a:extLst>
          </p:cNvPr>
          <p:cNvGrpSpPr/>
          <p:nvPr/>
        </p:nvGrpSpPr>
        <p:grpSpPr>
          <a:xfrm>
            <a:off x="620146" y="5741835"/>
            <a:ext cx="670480" cy="245653"/>
            <a:chOff x="1829328" y="6027456"/>
            <a:chExt cx="670480" cy="245653"/>
          </a:xfrm>
        </p:grpSpPr>
        <p:sp>
          <p:nvSpPr>
            <p:cNvPr id="76" name="object 27">
              <a:extLst>
                <a:ext uri="{FF2B5EF4-FFF2-40B4-BE49-F238E27FC236}">
                  <a16:creationId xmlns:a16="http://schemas.microsoft.com/office/drawing/2014/main" id="{1A327AA2-E099-EEF1-3CCE-ACF0E0EF9989}"/>
                </a:ext>
              </a:extLst>
            </p:cNvPr>
            <p:cNvSpPr txBox="1"/>
            <p:nvPr/>
          </p:nvSpPr>
          <p:spPr>
            <a:xfrm>
              <a:off x="1829328" y="6042126"/>
              <a:ext cx="371117" cy="1795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latin typeface="Meiryo" charset="-128"/>
                  <a:ea typeface="Meiryo" charset="-128"/>
                  <a:cs typeface="Meiryo" charset="-128"/>
                </a:rPr>
                <a:t>戻る</a:t>
              </a:r>
            </a:p>
          </p:txBody>
        </p:sp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EE72532E-D3E1-8872-3F60-C887EFC4F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81903" y="6027456"/>
              <a:ext cx="317905" cy="245653"/>
            </a:xfrm>
            <a:prstGeom prst="rect">
              <a:avLst/>
            </a:prstGeom>
          </p:spPr>
        </p:pic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1195953B-7998-234B-EADD-689967C32DFF}"/>
              </a:ext>
            </a:extLst>
          </p:cNvPr>
          <p:cNvGrpSpPr/>
          <p:nvPr/>
        </p:nvGrpSpPr>
        <p:grpSpPr>
          <a:xfrm>
            <a:off x="486935" y="2438400"/>
            <a:ext cx="3839735" cy="3839735"/>
            <a:chOff x="7372813" y="2419815"/>
            <a:chExt cx="3839735" cy="3839735"/>
          </a:xfrm>
        </p:grpSpPr>
        <p:pic>
          <p:nvPicPr>
            <p:cNvPr id="50" name="図 49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3A2254AC-DCAA-BAD3-85A5-DF304FDA6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72813" y="2419815"/>
              <a:ext cx="3839735" cy="3839735"/>
            </a:xfrm>
            <a:prstGeom prst="rect">
              <a:avLst/>
            </a:prstGeom>
          </p:spPr>
        </p:pic>
        <p:pic>
          <p:nvPicPr>
            <p:cNvPr id="58" name="図 57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868768EE-0FA6-7654-41C1-1B3082653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25155" y="2703086"/>
              <a:ext cx="1534337" cy="3204117"/>
            </a:xfrm>
            <a:prstGeom prst="rect">
              <a:avLst/>
            </a:prstGeom>
          </p:spPr>
        </p:pic>
      </p:grp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7E503B2-25FD-D3D7-6611-B440BB5381C7}"/>
              </a:ext>
            </a:extLst>
          </p:cNvPr>
          <p:cNvCxnSpPr>
            <a:cxnSpLocks/>
          </p:cNvCxnSpPr>
          <p:nvPr/>
        </p:nvCxnSpPr>
        <p:spPr>
          <a:xfrm flipV="1">
            <a:off x="2506337" y="2757451"/>
            <a:ext cx="1163304" cy="33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52CF70FF-3E97-585D-728F-D84873B54742}"/>
              </a:ext>
            </a:extLst>
          </p:cNvPr>
          <p:cNvCxnSpPr>
            <a:cxnSpLocks/>
          </p:cNvCxnSpPr>
          <p:nvPr/>
        </p:nvCxnSpPr>
        <p:spPr>
          <a:xfrm flipV="1">
            <a:off x="3353451" y="4332895"/>
            <a:ext cx="898578" cy="26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D1F0295B-AFCC-F7FF-1A29-C8199D20BC05}"/>
              </a:ext>
            </a:extLst>
          </p:cNvPr>
          <p:cNvSpPr/>
          <p:nvPr/>
        </p:nvSpPr>
        <p:spPr>
          <a:xfrm>
            <a:off x="1836932" y="5713742"/>
            <a:ext cx="268476" cy="2612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BE5B9A43-6435-BF6E-C0D9-C100B0204112}"/>
              </a:ext>
            </a:extLst>
          </p:cNvPr>
          <p:cNvSpPr/>
          <p:nvPr/>
        </p:nvSpPr>
        <p:spPr>
          <a:xfrm>
            <a:off x="2271055" y="5712212"/>
            <a:ext cx="268476" cy="2612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015F9E5E-E710-ED4B-8F11-3F62F87E99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35548" y="2679494"/>
            <a:ext cx="144016" cy="144016"/>
          </a:xfrm>
          <a:prstGeom prst="rect">
            <a:avLst/>
          </a:prstGeom>
        </p:spPr>
      </p:pic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A335E51D-26FD-8618-2939-7BA2E8F997DC}"/>
              </a:ext>
            </a:extLst>
          </p:cNvPr>
          <p:cNvSpPr/>
          <p:nvPr/>
        </p:nvSpPr>
        <p:spPr>
          <a:xfrm>
            <a:off x="2133395" y="2616462"/>
            <a:ext cx="550855" cy="808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292D522-BEC7-4967-73F4-99445F556E8C}"/>
              </a:ext>
            </a:extLst>
          </p:cNvPr>
          <p:cNvSpPr/>
          <p:nvPr/>
        </p:nvSpPr>
        <p:spPr>
          <a:xfrm>
            <a:off x="2325785" y="2696623"/>
            <a:ext cx="169687" cy="1362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326E7159-5A79-D7EA-AE08-3CB89235E954}"/>
              </a:ext>
            </a:extLst>
          </p:cNvPr>
          <p:cNvSpPr/>
          <p:nvPr/>
        </p:nvSpPr>
        <p:spPr>
          <a:xfrm>
            <a:off x="3154043" y="3340147"/>
            <a:ext cx="189095" cy="11649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3" name="グループ化 32" descr="スマートフォン前側の画面の一番下の真ん中にある「ホームボタン」を表すマーク">
            <a:extLst>
              <a:ext uri="{FF2B5EF4-FFF2-40B4-BE49-F238E27FC236}">
                <a16:creationId xmlns:a16="http://schemas.microsoft.com/office/drawing/2014/main" id="{7CF199CF-8C37-DB88-38F5-BB889CDA6728}"/>
              </a:ext>
            </a:extLst>
          </p:cNvPr>
          <p:cNvGrpSpPr/>
          <p:nvPr/>
        </p:nvGrpSpPr>
        <p:grpSpPr>
          <a:xfrm>
            <a:off x="3398020" y="4858531"/>
            <a:ext cx="930626" cy="542452"/>
            <a:chOff x="2361465" y="5833207"/>
            <a:chExt cx="930626" cy="542452"/>
          </a:xfrm>
        </p:grpSpPr>
        <p:sp>
          <p:nvSpPr>
            <p:cNvPr id="34" name="object 26">
              <a:extLst>
                <a:ext uri="{FF2B5EF4-FFF2-40B4-BE49-F238E27FC236}">
                  <a16:creationId xmlns:a16="http://schemas.microsoft.com/office/drawing/2014/main" id="{C7708758-7DD6-8F70-1992-A0F7A6852675}"/>
                </a:ext>
              </a:extLst>
            </p:cNvPr>
            <p:cNvSpPr txBox="1"/>
            <p:nvPr/>
          </p:nvSpPr>
          <p:spPr>
            <a:xfrm>
              <a:off x="2361465" y="5833207"/>
              <a:ext cx="930626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 err="1">
                  <a:latin typeface="Meiryo" charset="-128"/>
                  <a:ea typeface="Meiryo" charset="-128"/>
                  <a:cs typeface="Meiryo" charset="-128"/>
                </a:rPr>
                <a:t>ホ</a:t>
              </a:r>
              <a:r>
                <a:rPr sz="1200" b="1" spc="-55" dirty="0" err="1">
                  <a:latin typeface="Meiryo" charset="-128"/>
                  <a:ea typeface="Meiryo" charset="-128"/>
                  <a:cs typeface="Meiryo" charset="-128"/>
                </a:rPr>
                <a:t>ー</a:t>
              </a:r>
              <a:r>
                <a:rPr sz="1200" b="1" spc="-5" dirty="0" err="1">
                  <a:latin typeface="Meiryo" charset="-128"/>
                  <a:ea typeface="Meiryo" charset="-128"/>
                  <a:cs typeface="Meiryo" charset="-128"/>
                </a:rPr>
                <a:t>ム</a:t>
              </a:r>
              <a:r>
                <a:rPr lang="ja-JP" altLang="en-US" sz="1200" b="1" spc="-5" dirty="0">
                  <a:latin typeface="Meiryo" charset="-128"/>
                  <a:ea typeface="Meiryo" charset="-128"/>
                  <a:cs typeface="Meiryo" charset="-128"/>
                </a:rPr>
                <a:t>ボタン</a:t>
              </a:r>
              <a:endParaRPr sz="1200" b="1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1045250A-CF23-D0BC-E529-FE368E6D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660253" y="6039903"/>
              <a:ext cx="335756" cy="335756"/>
            </a:xfrm>
            <a:prstGeom prst="rect">
              <a:avLst/>
            </a:prstGeom>
          </p:spPr>
        </p:pic>
      </p:grp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8AF9136-335A-D555-6507-06A4B1568CA3}"/>
              </a:ext>
            </a:extLst>
          </p:cNvPr>
          <p:cNvCxnSpPr>
            <a:cxnSpLocks/>
          </p:cNvCxnSpPr>
          <p:nvPr/>
        </p:nvCxnSpPr>
        <p:spPr>
          <a:xfrm flipV="1">
            <a:off x="2577344" y="5153564"/>
            <a:ext cx="856897" cy="5434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0DBF8680-3F5A-AC68-1176-8933177CCFDC}"/>
              </a:ext>
            </a:extLst>
          </p:cNvPr>
          <p:cNvCxnSpPr>
            <a:cxnSpLocks/>
          </p:cNvCxnSpPr>
          <p:nvPr/>
        </p:nvCxnSpPr>
        <p:spPr>
          <a:xfrm flipV="1">
            <a:off x="1353020" y="5855916"/>
            <a:ext cx="459210" cy="45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9F37B3AB-DF62-A948-213C-3243C60D232A}"/>
              </a:ext>
            </a:extLst>
          </p:cNvPr>
          <p:cNvSpPr/>
          <p:nvPr/>
        </p:nvSpPr>
        <p:spPr>
          <a:xfrm>
            <a:off x="5783872" y="3340147"/>
            <a:ext cx="189095" cy="11649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9EB0CA8E-9A4D-E097-0340-C06DF7CBEBD4}"/>
              </a:ext>
            </a:extLst>
          </p:cNvPr>
          <p:cNvCxnSpPr>
            <a:cxnSpLocks/>
          </p:cNvCxnSpPr>
          <p:nvPr/>
        </p:nvCxnSpPr>
        <p:spPr>
          <a:xfrm flipH="1">
            <a:off x="2401876" y="2377244"/>
            <a:ext cx="3321" cy="2391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 descr="スマートフォン前側の「ホーム」ボタンの右側にある「履歴」ボタンを表すマーク">
            <a:extLst>
              <a:ext uri="{FF2B5EF4-FFF2-40B4-BE49-F238E27FC236}">
                <a16:creationId xmlns:a16="http://schemas.microsoft.com/office/drawing/2014/main" id="{480E86E2-9B57-44E4-8F19-9B7A4099C148}"/>
              </a:ext>
            </a:extLst>
          </p:cNvPr>
          <p:cNvGrpSpPr/>
          <p:nvPr/>
        </p:nvGrpSpPr>
        <p:grpSpPr>
          <a:xfrm>
            <a:off x="3496844" y="5560034"/>
            <a:ext cx="844202" cy="538693"/>
            <a:chOff x="2843458" y="5780525"/>
            <a:chExt cx="844202" cy="538693"/>
          </a:xfrm>
        </p:grpSpPr>
        <p:sp>
          <p:nvSpPr>
            <p:cNvPr id="24" name="object 28">
              <a:extLst>
                <a:ext uri="{FF2B5EF4-FFF2-40B4-BE49-F238E27FC236}">
                  <a16:creationId xmlns:a16="http://schemas.microsoft.com/office/drawing/2014/main" id="{075F29CA-13E3-0161-6209-C50D76036BB1}"/>
                </a:ext>
              </a:extLst>
            </p:cNvPr>
            <p:cNvSpPr txBox="1"/>
            <p:nvPr/>
          </p:nvSpPr>
          <p:spPr>
            <a:xfrm>
              <a:off x="2843458" y="5780525"/>
              <a:ext cx="84420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ja-JP" altLang="en-US" sz="1200" b="1" dirty="0">
                  <a:latin typeface="Meiryo" charset="-128"/>
                  <a:ea typeface="Meiryo" charset="-128"/>
                  <a:cs typeface="Meiryo" charset="-128"/>
                </a:rPr>
                <a:t>タスク管理</a:t>
              </a:r>
              <a:endParaRPr sz="1200" b="1" dirty="0">
                <a:latin typeface="Meiryo" charset="-128"/>
                <a:ea typeface="Meiryo" charset="-128"/>
                <a:cs typeface="Meiryo" charset="-128"/>
              </a:endParaRP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E949A0B8-BDA7-E48C-FE96-C8119D80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06964" y="5960719"/>
              <a:ext cx="387178" cy="358499"/>
            </a:xfrm>
            <a:prstGeom prst="rect">
              <a:avLst/>
            </a:prstGeom>
          </p:spPr>
        </p:pic>
      </p:grp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5B6351C4-4005-2CF6-B272-7598AC0DA25B}"/>
              </a:ext>
            </a:extLst>
          </p:cNvPr>
          <p:cNvSpPr/>
          <p:nvPr/>
        </p:nvSpPr>
        <p:spPr>
          <a:xfrm>
            <a:off x="2714434" y="5709657"/>
            <a:ext cx="268476" cy="2612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47B1C81-2C35-1925-1896-79924CD0F9BC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982910" y="5836596"/>
            <a:ext cx="519047" cy="3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35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2646878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br>
              <a:rPr kumimoji="0" lang="ja-JP" altLang="en-US" sz="1800" kern="0" dirty="0"/>
            </a:br>
            <a:r>
              <a:rPr kumimoji="0" lang="ja-JP" altLang="en-US" kern="0" dirty="0"/>
              <a:t>ホームボタン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4DFC4D2-294D-A508-F194-5EE72F629D15}"/>
              </a:ext>
            </a:extLst>
          </p:cNvPr>
          <p:cNvGrpSpPr/>
          <p:nvPr/>
        </p:nvGrpSpPr>
        <p:grpSpPr>
          <a:xfrm>
            <a:off x="883255" y="1724544"/>
            <a:ext cx="7956676" cy="895474"/>
            <a:chOff x="883255" y="1442694"/>
            <a:chExt cx="7956676" cy="895474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8F7D7827-4539-A32F-C6B2-E3BD41AD6D81}"/>
                </a:ext>
              </a:extLst>
            </p:cNvPr>
            <p:cNvGrpSpPr/>
            <p:nvPr/>
          </p:nvGrpSpPr>
          <p:grpSpPr>
            <a:xfrm>
              <a:off x="883255" y="1552018"/>
              <a:ext cx="7956676" cy="786150"/>
              <a:chOff x="883255" y="1552018"/>
              <a:chExt cx="7956676" cy="786150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6A013054-7987-46D2-89A9-B09248912486}"/>
                  </a:ext>
                </a:extLst>
              </p:cNvPr>
              <p:cNvSpPr txBox="1"/>
              <p:nvPr/>
            </p:nvSpPr>
            <p:spPr>
              <a:xfrm>
                <a:off x="883255" y="1553338"/>
                <a:ext cx="2365415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5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「ホームボタン」を</a:t>
                </a:r>
                <a:endParaRPr lang="en-US" altLang="ja-JP" sz="15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5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押すと「ホーム画面」に</a:t>
                </a:r>
                <a:endParaRPr lang="en-US" altLang="ja-JP" sz="15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5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切り替わります</a:t>
                </a:r>
                <a:endParaRPr lang="en-US" altLang="ja-JP" sz="15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7EF0165-4814-C51B-FF90-7BE9E5FF4545}"/>
                  </a:ext>
                </a:extLst>
              </p:cNvPr>
              <p:cNvSpPr txBox="1"/>
              <p:nvPr/>
            </p:nvSpPr>
            <p:spPr>
              <a:xfrm>
                <a:off x="3698822" y="1552018"/>
                <a:ext cx="2365415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5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操作が終了したら</a:t>
                </a:r>
                <a:endParaRPr lang="en-US" altLang="ja-JP" sz="15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5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赤枠内「ホームボタン」</a:t>
                </a:r>
                <a:endParaRPr lang="en-US" altLang="ja-JP" sz="15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15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を押します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3CD91CB-D190-3CF6-F73E-83C0EE3AC219}"/>
                  </a:ext>
                </a:extLst>
              </p:cNvPr>
              <p:cNvSpPr txBox="1"/>
              <p:nvPr/>
            </p:nvSpPr>
            <p:spPr>
              <a:xfrm>
                <a:off x="6474516" y="1556420"/>
                <a:ext cx="23654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ホーム画面に戻ります</a:t>
                </a: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DA3B400-1C3D-24D9-FC77-51FA87851363}"/>
                </a:ext>
              </a:extLst>
            </p:cNvPr>
            <p:cNvSpPr txBox="1"/>
            <p:nvPr/>
          </p:nvSpPr>
          <p:spPr>
            <a:xfrm>
              <a:off x="5989155" y="1442694"/>
              <a:ext cx="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C54E015-E621-3471-D7B7-A4DEA962BCE7}"/>
                </a:ext>
              </a:extLst>
            </p:cNvPr>
            <p:cNvSpPr txBox="1"/>
            <p:nvPr/>
          </p:nvSpPr>
          <p:spPr>
            <a:xfrm>
              <a:off x="3203746" y="1459686"/>
              <a:ext cx="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2" name="字幕 14">
            <a:extLst>
              <a:ext uri="{FF2B5EF4-FFF2-40B4-BE49-F238E27FC236}">
                <a16:creationId xmlns:a16="http://schemas.microsoft.com/office/drawing/2014/main" id="{B471D05F-5C23-7D08-2296-8F3806C10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0" y="1484313"/>
            <a:ext cx="8385175" cy="36036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ja-JP" altLang="en-US" dirty="0"/>
              <a:t>何かをするときにはホームボタンを押しましょう</a:t>
            </a:r>
            <a:endParaRPr lang="en-US" altLang="ja-JP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1966855-9EDA-45BD-99C3-0744F061B5C5}"/>
              </a:ext>
            </a:extLst>
          </p:cNvPr>
          <p:cNvSpPr txBox="1"/>
          <p:nvPr/>
        </p:nvSpPr>
        <p:spPr>
          <a:xfrm>
            <a:off x="1674144" y="229963"/>
            <a:ext cx="251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ボタン操作の仕方</a:t>
            </a:r>
          </a:p>
        </p:txBody>
      </p:sp>
      <p:pic>
        <p:nvPicPr>
          <p:cNvPr id="24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266EA5EB-BA8B-5FA4-1D4C-65460A213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2057" y="2438401"/>
            <a:ext cx="3839735" cy="3839735"/>
          </a:xfrm>
          <a:prstGeom prst="rect">
            <a:avLst/>
          </a:prstGeom>
        </p:spPr>
      </p:pic>
      <p:pic>
        <p:nvPicPr>
          <p:cNvPr id="36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C7BDB2DD-B62D-9E83-0D27-C6663710D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pic>
        <p:nvPicPr>
          <p:cNvPr id="39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AEE6B222-51BB-AACB-9DB2-234FAF863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130" y="2438401"/>
            <a:ext cx="3839735" cy="3839735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EDF7641-5AB2-E3F1-F86E-9DE834A3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20" y="2720322"/>
            <a:ext cx="1530213" cy="32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図 41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002DA5E2-2DD5-7B3B-BFD2-3A80380908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38" y="2721671"/>
            <a:ext cx="1534337" cy="3204117"/>
          </a:xfrm>
          <a:prstGeom prst="rect">
            <a:avLst/>
          </a:prstGeom>
        </p:spPr>
      </p:pic>
      <p:pic>
        <p:nvPicPr>
          <p:cNvPr id="43" name="図 42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33CF09CA-70DF-D959-CB49-A1D4399597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4399" y="2721671"/>
            <a:ext cx="1534337" cy="3204117"/>
          </a:xfrm>
          <a:prstGeom prst="rect">
            <a:avLst/>
          </a:prstGeom>
        </p:spPr>
      </p:pic>
      <p:sp>
        <p:nvSpPr>
          <p:cNvPr id="5" name="object 26">
            <a:extLst>
              <a:ext uri="{FF2B5EF4-FFF2-40B4-BE49-F238E27FC236}">
                <a16:creationId xmlns:a16="http://schemas.microsoft.com/office/drawing/2014/main" id="{CBA63C3A-40B6-456E-9D2F-0A55C8B30FE0}"/>
              </a:ext>
            </a:extLst>
          </p:cNvPr>
          <p:cNvSpPr txBox="1"/>
          <p:nvPr/>
        </p:nvSpPr>
        <p:spPr>
          <a:xfrm>
            <a:off x="1359783" y="6159973"/>
            <a:ext cx="93062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err="1">
                <a:latin typeface="Meiryo" charset="-128"/>
                <a:ea typeface="Meiryo" charset="-128"/>
                <a:cs typeface="Meiryo" charset="-128"/>
              </a:rPr>
              <a:t>ホ</a:t>
            </a:r>
            <a:r>
              <a:rPr sz="1200" b="1" spc="-55" dirty="0" err="1">
                <a:latin typeface="Meiryo" charset="-128"/>
                <a:ea typeface="Meiryo" charset="-128"/>
                <a:cs typeface="Meiryo" charset="-128"/>
              </a:rPr>
              <a:t>ー</a:t>
            </a:r>
            <a:r>
              <a:rPr sz="1200" b="1" spc="-5" dirty="0" err="1">
                <a:latin typeface="Meiryo" charset="-128"/>
                <a:ea typeface="Meiryo" charset="-128"/>
                <a:cs typeface="Meiryo" charset="-128"/>
              </a:rPr>
              <a:t>ム</a:t>
            </a:r>
            <a:r>
              <a:rPr lang="ja-JP" altLang="en-US" sz="1200" b="1" spc="-5" dirty="0">
                <a:latin typeface="Meiryo" charset="-128"/>
                <a:ea typeface="Meiryo" charset="-128"/>
                <a:cs typeface="Meiryo" charset="-128"/>
              </a:rPr>
              <a:t>ボタン</a:t>
            </a:r>
            <a:endParaRPr sz="1200" b="1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76D155E-098D-B60B-CEC1-71262EE66445}"/>
              </a:ext>
            </a:extLst>
          </p:cNvPr>
          <p:cNvCxnSpPr>
            <a:cxnSpLocks/>
          </p:cNvCxnSpPr>
          <p:nvPr/>
        </p:nvCxnSpPr>
        <p:spPr>
          <a:xfrm>
            <a:off x="1821790" y="5942421"/>
            <a:ext cx="3255" cy="2102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7843C16-AEE4-040A-F2A2-9ED5FE470AA0}"/>
              </a:ext>
            </a:extLst>
          </p:cNvPr>
          <p:cNvSpPr/>
          <p:nvPr/>
        </p:nvSpPr>
        <p:spPr>
          <a:xfrm>
            <a:off x="1682782" y="5709374"/>
            <a:ext cx="287804" cy="2264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C394ADDC-4B0C-7F6B-24B7-BA36E472BEF0}"/>
              </a:ext>
            </a:extLst>
          </p:cNvPr>
          <p:cNvSpPr/>
          <p:nvPr/>
        </p:nvSpPr>
        <p:spPr>
          <a:xfrm>
            <a:off x="4433416" y="5709374"/>
            <a:ext cx="287804" cy="2264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6" name="図 46">
            <a:extLst>
              <a:ext uri="{FF2B5EF4-FFF2-40B4-BE49-F238E27FC236}">
                <a16:creationId xmlns:a16="http://schemas.microsoft.com/office/drawing/2014/main" id="{FAAB380D-492A-AB60-10ED-499F84A52E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9866" y="2678500"/>
            <a:ext cx="134977" cy="13497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A60285F3-414E-C8D7-8BE5-87A01CB33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9232" y="2678500"/>
            <a:ext cx="134977" cy="134977"/>
          </a:xfrm>
          <a:prstGeom prst="rect">
            <a:avLst/>
          </a:prstGeom>
        </p:spPr>
      </p:pic>
      <p:pic>
        <p:nvPicPr>
          <p:cNvPr id="48" name="図 46">
            <a:extLst>
              <a:ext uri="{FF2B5EF4-FFF2-40B4-BE49-F238E27FC236}">
                <a16:creationId xmlns:a16="http://schemas.microsoft.com/office/drawing/2014/main" id="{A5F87402-9198-9052-136E-AA81B1F5CD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9085" y="2678500"/>
            <a:ext cx="134977" cy="134977"/>
          </a:xfrm>
          <a:prstGeom prst="rect">
            <a:avLst/>
          </a:prstGeom>
        </p:spPr>
      </p:pic>
      <p:sp>
        <p:nvSpPr>
          <p:cNvPr id="51" name="矢印: 右 50">
            <a:extLst>
              <a:ext uri="{FF2B5EF4-FFF2-40B4-BE49-F238E27FC236}">
                <a16:creationId xmlns:a16="http://schemas.microsoft.com/office/drawing/2014/main" id="{5BE09C91-7028-91D8-CEA0-99435511B245}"/>
              </a:ext>
            </a:extLst>
          </p:cNvPr>
          <p:cNvSpPr/>
          <p:nvPr/>
        </p:nvSpPr>
        <p:spPr>
          <a:xfrm>
            <a:off x="5682375" y="4682270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9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5">
            <a:extLst>
              <a:ext uri="{FF2B5EF4-FFF2-40B4-BE49-F238E27FC236}">
                <a16:creationId xmlns:a16="http://schemas.microsoft.com/office/drawing/2014/main" id="{1BCD4848-26CB-15C8-C826-836FBDDAE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610" y="5028387"/>
            <a:ext cx="901390" cy="360323"/>
          </a:xfrm>
          <a:prstGeom prst="rect">
            <a:avLst/>
          </a:prstGeom>
        </p:spPr>
      </p:pic>
      <p:pic>
        <p:nvPicPr>
          <p:cNvPr id="22" name="図 23">
            <a:extLst>
              <a:ext uri="{FF2B5EF4-FFF2-40B4-BE49-F238E27FC236}">
                <a16:creationId xmlns:a16="http://schemas.microsoft.com/office/drawing/2014/main" id="{3691A2F4-5EC6-62E2-D64B-D29EFDF64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674" y="4438650"/>
            <a:ext cx="452554" cy="443262"/>
          </a:xfrm>
          <a:prstGeom prst="rect">
            <a:avLst/>
          </a:prstGeom>
        </p:spPr>
      </p:pic>
      <p:pic>
        <p:nvPicPr>
          <p:cNvPr id="16" name="図 21">
            <a:extLst>
              <a:ext uri="{FF2B5EF4-FFF2-40B4-BE49-F238E27FC236}">
                <a16:creationId xmlns:a16="http://schemas.microsoft.com/office/drawing/2014/main" id="{50CAD108-76A3-3D7B-E22B-3745B0B77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090" y="3867267"/>
            <a:ext cx="499016" cy="433735"/>
          </a:xfrm>
          <a:prstGeom prst="rect">
            <a:avLst/>
          </a:prstGeom>
        </p:spPr>
      </p:pic>
      <p:pic>
        <p:nvPicPr>
          <p:cNvPr id="11" name="図 12">
            <a:extLst>
              <a:ext uri="{FF2B5EF4-FFF2-40B4-BE49-F238E27FC236}">
                <a16:creationId xmlns:a16="http://schemas.microsoft.com/office/drawing/2014/main" id="{AF1A9681-DE3F-ECD4-F81A-2B6CE05AB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6514" y="3309706"/>
            <a:ext cx="556167" cy="433735"/>
          </a:xfrm>
          <a:prstGeom prst="rect">
            <a:avLst/>
          </a:prstGeom>
        </p:spPr>
      </p:pic>
      <p:pic>
        <p:nvPicPr>
          <p:cNvPr id="7" name="図 10" descr="グラフィカル ユーザー インターフェイス, テキスト, アプリケーション&#10;&#10;説明は自動で生成されたものです">
            <a:extLst>
              <a:ext uri="{FF2B5EF4-FFF2-40B4-BE49-F238E27FC236}">
                <a16:creationId xmlns:a16="http://schemas.microsoft.com/office/drawing/2014/main" id="{7785A618-F96D-652A-BB5B-8E0000270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41" y="2687211"/>
            <a:ext cx="4415882" cy="3435040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6345"/>
            <a:ext cx="2236510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ボタン操作の仕方</a:t>
            </a:r>
            <a:br>
              <a:rPr kumimoji="0" lang="ja-JP" altLang="en-US" sz="1800" kern="0" dirty="0"/>
            </a:br>
            <a:r>
              <a:rPr kumimoji="0" lang="ja-JP" altLang="en-US" kern="0" dirty="0"/>
              <a:t>表示の見方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61268"/>
            <a:ext cx="8384676" cy="36000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ja-JP" altLang="en-US" dirty="0"/>
              <a:t>画面の最上部に、各種の情報や通知が来ている事を</a:t>
            </a:r>
            <a:endParaRPr lang="en-US" altLang="ja-JP" dirty="0"/>
          </a:p>
          <a:p>
            <a:pPr>
              <a:lnSpc>
                <a:spcPct val="75000"/>
              </a:lnSpc>
            </a:pPr>
            <a:r>
              <a:rPr lang="ja-JP" altLang="en-US" dirty="0"/>
              <a:t>伝えてくれる表示がでています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2-D</a:t>
            </a:r>
            <a:endParaRPr lang="en-US" sz="36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474EFFE-92A9-4AFF-8F60-9A80F4093D93}"/>
              </a:ext>
            </a:extLst>
          </p:cNvPr>
          <p:cNvSpPr txBox="1"/>
          <p:nvPr/>
        </p:nvSpPr>
        <p:spPr>
          <a:xfrm>
            <a:off x="609721" y="231538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各種通知</a:t>
            </a:r>
          </a:p>
        </p:txBody>
      </p:sp>
      <p:sp>
        <p:nvSpPr>
          <p:cNvPr id="36" name="四角形: 角を丸くする 7">
            <a:extLst>
              <a:ext uri="{FF2B5EF4-FFF2-40B4-BE49-F238E27FC236}">
                <a16:creationId xmlns:a16="http://schemas.microsoft.com/office/drawing/2014/main" id="{B0C43B88-2EE0-469D-8C4E-8349FB504DA6}"/>
              </a:ext>
            </a:extLst>
          </p:cNvPr>
          <p:cNvSpPr/>
          <p:nvPr/>
        </p:nvSpPr>
        <p:spPr>
          <a:xfrm>
            <a:off x="604514" y="2682667"/>
            <a:ext cx="1117296" cy="36516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791400B-8B74-4E95-A431-BF8696E9833C}"/>
              </a:ext>
            </a:extLst>
          </p:cNvPr>
          <p:cNvSpPr txBox="1"/>
          <p:nvPr/>
        </p:nvSpPr>
        <p:spPr>
          <a:xfrm>
            <a:off x="6261880" y="3413830"/>
            <a:ext cx="223651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受信の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お知らせ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Wi-Fi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の接続状況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通信電波の状況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バッテリー残量の表示</a:t>
            </a:r>
          </a:p>
        </p:txBody>
      </p:sp>
      <p:sp>
        <p:nvSpPr>
          <p:cNvPr id="19" name="四角形: 角を丸くする 7">
            <a:extLst>
              <a:ext uri="{FF2B5EF4-FFF2-40B4-BE49-F238E27FC236}">
                <a16:creationId xmlns:a16="http://schemas.microsoft.com/office/drawing/2014/main" id="{2932EF6D-FCA1-2945-56AF-4E46CF9696E8}"/>
              </a:ext>
            </a:extLst>
          </p:cNvPr>
          <p:cNvSpPr/>
          <p:nvPr/>
        </p:nvSpPr>
        <p:spPr>
          <a:xfrm>
            <a:off x="3305830" y="2682987"/>
            <a:ext cx="1727950" cy="36516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6D9400C-ECCE-5AEB-3586-0853950B98CD}"/>
              </a:ext>
            </a:extLst>
          </p:cNvPr>
          <p:cNvSpPr txBox="1"/>
          <p:nvPr/>
        </p:nvSpPr>
        <p:spPr>
          <a:xfrm>
            <a:off x="3269621" y="231538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各種情報</a:t>
            </a:r>
          </a:p>
        </p:txBody>
      </p:sp>
    </p:spTree>
    <p:extLst>
      <p:ext uri="{BB962C8B-B14F-4D97-AF65-F5344CB8AC3E}">
        <p14:creationId xmlns:p14="http://schemas.microsoft.com/office/powerpoint/2010/main" val="69316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2800" dirty="0"/>
              <a:t>各種の調整が出来る画面が簡単に表示できます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2-E</a:t>
            </a:r>
            <a:endParaRPr lang="en-US" sz="3600" dirty="0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3E110D4-4D58-F8C8-A47C-E0F9C8C085C2}"/>
              </a:ext>
            </a:extLst>
          </p:cNvPr>
          <p:cNvGrpSpPr/>
          <p:nvPr/>
        </p:nvGrpSpPr>
        <p:grpSpPr>
          <a:xfrm>
            <a:off x="884660" y="1873256"/>
            <a:ext cx="8084498" cy="779116"/>
            <a:chOff x="884660" y="1873256"/>
            <a:chExt cx="7871315" cy="779116"/>
          </a:xfrm>
        </p:grpSpPr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884660" y="1873256"/>
              <a:ext cx="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4600013" y="1873256"/>
              <a:ext cx="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1572005" y="1932295"/>
              <a:ext cx="25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画面の一番上から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下にスライドします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5355885" y="1913708"/>
              <a:ext cx="3400090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クイック設定パネルが表示され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各種の設定をすぐに調整できます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200" b="1" dirty="0">
                  <a:latin typeface="メイリオ"/>
                  <a:ea typeface="メイリオ"/>
                </a:rPr>
                <a:t>（赤枠内）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5DD7A63-E1D3-071F-54A7-42146895F3EF}"/>
              </a:ext>
            </a:extLst>
          </p:cNvPr>
          <p:cNvGrpSpPr/>
          <p:nvPr/>
        </p:nvGrpSpPr>
        <p:grpSpPr>
          <a:xfrm>
            <a:off x="486935" y="2438400"/>
            <a:ext cx="3839735" cy="3839735"/>
            <a:chOff x="486935" y="2438400"/>
            <a:chExt cx="3839735" cy="3839735"/>
          </a:xfrm>
        </p:grpSpPr>
        <p:pic>
          <p:nvPicPr>
            <p:cNvPr id="11" name="図 10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33B0D9FC-E075-95B8-DAD9-D419DD6D0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935" y="2438400"/>
              <a:ext cx="3839735" cy="3839735"/>
            </a:xfrm>
            <a:prstGeom prst="rect">
              <a:avLst/>
            </a:prstGeom>
          </p:spPr>
        </p:pic>
        <p:pic>
          <p:nvPicPr>
            <p:cNvPr id="26" name="図 25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5E38FF04-A931-7C24-8ECC-41DA4ADAA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39277" y="2721671"/>
              <a:ext cx="1534337" cy="3204117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97C407EB-ED50-AF43-5C2C-87B73DF3B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35548" y="2679494"/>
              <a:ext cx="144016" cy="144016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D076A91-1F72-6AB3-A195-4A7C9889C770}"/>
              </a:ext>
            </a:extLst>
          </p:cNvPr>
          <p:cNvGrpSpPr/>
          <p:nvPr/>
        </p:nvGrpSpPr>
        <p:grpSpPr>
          <a:xfrm>
            <a:off x="3472501" y="4332227"/>
            <a:ext cx="957135" cy="1186461"/>
            <a:chOff x="3453915" y="4471617"/>
            <a:chExt cx="957135" cy="1186461"/>
          </a:xfrm>
        </p:grpSpPr>
        <p:sp>
          <p:nvSpPr>
            <p:cNvPr id="46" name="矢印: 右 45">
              <a:extLst>
                <a:ext uri="{FF2B5EF4-FFF2-40B4-BE49-F238E27FC236}">
                  <a16:creationId xmlns:a16="http://schemas.microsoft.com/office/drawing/2014/main" id="{0634D952-B255-E81D-2877-3CCB4215182A}"/>
                </a:ext>
              </a:extLst>
            </p:cNvPr>
            <p:cNvSpPr/>
            <p:nvPr/>
          </p:nvSpPr>
          <p:spPr>
            <a:xfrm>
              <a:off x="3517900" y="4471617"/>
              <a:ext cx="893150" cy="514215"/>
            </a:xfrm>
            <a:prstGeom prst="rightArrow">
              <a:avLst>
                <a:gd name="adj1" fmla="val 37318"/>
                <a:gd name="adj2" fmla="val 5951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5364105A-E7F3-CB59-AD99-FDDEB3FC1E27}"/>
                </a:ext>
              </a:extLst>
            </p:cNvPr>
            <p:cNvSpPr/>
            <p:nvPr/>
          </p:nvSpPr>
          <p:spPr>
            <a:xfrm rot="10800000">
              <a:off x="3453915" y="5143863"/>
              <a:ext cx="893150" cy="514215"/>
            </a:xfrm>
            <a:prstGeom prst="rightArrow">
              <a:avLst>
                <a:gd name="adj1" fmla="val 37318"/>
                <a:gd name="adj2" fmla="val 59512"/>
              </a:avLst>
            </a:prstGeom>
            <a:solidFill>
              <a:srgbClr val="009650"/>
            </a:solidFill>
            <a:ln>
              <a:solidFill>
                <a:srgbClr val="0096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6726751-6F59-D0CB-398A-64A555B050CF}"/>
              </a:ext>
            </a:extLst>
          </p:cNvPr>
          <p:cNvGrpSpPr/>
          <p:nvPr/>
        </p:nvGrpSpPr>
        <p:grpSpPr>
          <a:xfrm>
            <a:off x="2124729" y="2944207"/>
            <a:ext cx="982463" cy="2330937"/>
            <a:chOff x="2626534" y="1894134"/>
            <a:chExt cx="982463" cy="2330937"/>
          </a:xfrm>
        </p:grpSpPr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8FCE2A90-CF7D-10CD-6DF1-BC6E3764F4F8}"/>
                </a:ext>
              </a:extLst>
            </p:cNvPr>
            <p:cNvSpPr/>
            <p:nvPr/>
          </p:nvSpPr>
          <p:spPr>
            <a:xfrm rot="5400000">
              <a:off x="1765366" y="2755302"/>
              <a:ext cx="2330937" cy="608602"/>
            </a:xfrm>
            <a:prstGeom prst="rightArrow">
              <a:avLst>
                <a:gd name="adj1" fmla="val 47262"/>
                <a:gd name="adj2" fmla="val 5329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36EEAD7D-7FBA-93E0-636C-E01F117CC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02346" y="3677501"/>
              <a:ext cx="473301" cy="540000"/>
            </a:xfrm>
            <a:prstGeom prst="rect">
              <a:avLst/>
            </a:prstGeom>
          </p:spPr>
        </p:pic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FD76BFCB-A8EB-39FB-2193-26D4DA640652}"/>
              </a:ext>
            </a:extLst>
          </p:cNvPr>
          <p:cNvGrpSpPr/>
          <p:nvPr/>
        </p:nvGrpSpPr>
        <p:grpSpPr>
          <a:xfrm>
            <a:off x="4830334" y="2442118"/>
            <a:ext cx="3839735" cy="3839735"/>
            <a:chOff x="490652" y="2442118"/>
            <a:chExt cx="3839735" cy="3839735"/>
          </a:xfrm>
        </p:grpSpPr>
        <p:pic>
          <p:nvPicPr>
            <p:cNvPr id="41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1EB20ABE-D3D1-FF43-E5A1-98A3CF653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0652" y="2442118"/>
              <a:ext cx="3839735" cy="3839735"/>
            </a:xfrm>
            <a:prstGeom prst="rect">
              <a:avLst/>
            </a:prstGeom>
          </p:spPr>
        </p:pic>
        <p:pic>
          <p:nvPicPr>
            <p:cNvPr id="42" name="図 11">
              <a:extLst>
                <a:ext uri="{FF2B5EF4-FFF2-40B4-BE49-F238E27FC236}">
                  <a16:creationId xmlns:a16="http://schemas.microsoft.com/office/drawing/2014/main" id="{73130437-AB3A-577E-CAF2-A8409DFB2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46207" y="2709746"/>
              <a:ext cx="1519121" cy="3267885"/>
            </a:xfrm>
            <a:prstGeom prst="rect">
              <a:avLst/>
            </a:prstGeom>
          </p:spPr>
        </p:pic>
      </p:grpSp>
      <p:pic>
        <p:nvPicPr>
          <p:cNvPr id="34" name="図 34" descr="テキスト&#10;&#10;説明は自動で生成されたものです">
            <a:extLst>
              <a:ext uri="{FF2B5EF4-FFF2-40B4-BE49-F238E27FC236}">
                <a16:creationId xmlns:a16="http://schemas.microsoft.com/office/drawing/2014/main" id="{91D2750D-B808-AA63-11C9-0C884A01C6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9226" y="2709747"/>
            <a:ext cx="1544506" cy="3250581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4236D7C-BCA4-AD06-B9BA-73010362FD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8948" y="2683211"/>
            <a:ext cx="144016" cy="144016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DFA548B-1649-980C-49DA-FD60F6F412EA}"/>
              </a:ext>
            </a:extLst>
          </p:cNvPr>
          <p:cNvSpPr/>
          <p:nvPr/>
        </p:nvSpPr>
        <p:spPr>
          <a:xfrm>
            <a:off x="6002819" y="2944205"/>
            <a:ext cx="1525968" cy="5846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95B2741-4C4D-6D16-9A55-AE7363FD7B99}"/>
              </a:ext>
            </a:extLst>
          </p:cNvPr>
          <p:cNvSpPr txBox="1"/>
          <p:nvPr/>
        </p:nvSpPr>
        <p:spPr>
          <a:xfrm>
            <a:off x="4518565" y="4924922"/>
            <a:ext cx="1429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ホームボタン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を押せば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戻ります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8F2AD4-87FA-AA91-1ADE-46DEE0D9EE17}"/>
              </a:ext>
            </a:extLst>
          </p:cNvPr>
          <p:cNvSpPr txBox="1"/>
          <p:nvPr/>
        </p:nvSpPr>
        <p:spPr>
          <a:xfrm>
            <a:off x="4387234" y="4448881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61132933-34E4-25EE-21AA-FF216DE27DF4}"/>
              </a:ext>
            </a:extLst>
          </p:cNvPr>
          <p:cNvSpPr txBox="1">
            <a:spLocks noChangeAspect="1"/>
          </p:cNvSpPr>
          <p:nvPr/>
        </p:nvSpPr>
        <p:spPr>
          <a:xfrm>
            <a:off x="1770127" y="205200"/>
            <a:ext cx="5440913" cy="1107996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ボタン操作の仕方</a:t>
            </a:r>
            <a:br>
              <a:rPr kumimoji="0" lang="ja-JP" altLang="en-US" sz="1800" kern="0" dirty="0"/>
            </a:br>
            <a:r>
              <a:rPr kumimoji="0" lang="ja-JP" altLang="en-US" kern="0" dirty="0"/>
              <a:t>クイック設定パネルの表示</a:t>
            </a:r>
            <a:endParaRPr kumimoji="0" lang="en-US" altLang="ja-JP" kern="0" dirty="0"/>
          </a:p>
          <a:p>
            <a:pPr>
              <a:lnSpc>
                <a:spcPct val="100000"/>
              </a:lnSpc>
            </a:pPr>
            <a:r>
              <a:rPr kumimoji="0" lang="en-US" altLang="ja-JP" sz="1600" kern="0" dirty="0"/>
              <a:t>※iPhone</a:t>
            </a:r>
            <a:r>
              <a:rPr kumimoji="0" lang="ja-JP" altLang="en-US" sz="1600" kern="0" dirty="0"/>
              <a:t>では、「コントロールセンター」と言います。</a:t>
            </a:r>
            <a:endParaRPr kumimoji="0" lang="en-US" altLang="ja-JP" sz="1600" kern="0" dirty="0"/>
          </a:p>
        </p:txBody>
      </p:sp>
    </p:spTree>
    <p:extLst>
      <p:ext uri="{BB962C8B-B14F-4D97-AF65-F5344CB8AC3E}">
        <p14:creationId xmlns:p14="http://schemas.microsoft.com/office/powerpoint/2010/main" val="345934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5519460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br>
              <a:rPr kumimoji="0" lang="ja-JP" altLang="en-US" sz="1800" kern="0" dirty="0"/>
            </a:br>
            <a:r>
              <a:rPr kumimoji="0" lang="ja-JP" altLang="en-US" kern="0" dirty="0"/>
              <a:t>マナーモードに設定する方法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2-F</a:t>
            </a:r>
            <a:endParaRPr lang="en-US" sz="3600" dirty="0"/>
          </a:p>
        </p:txBody>
      </p:sp>
      <p:sp>
        <p:nvSpPr>
          <p:cNvPr id="22" name="字幕 14">
            <a:extLst>
              <a:ext uri="{FF2B5EF4-FFF2-40B4-BE49-F238E27FC236}">
                <a16:creationId xmlns:a16="http://schemas.microsoft.com/office/drawing/2014/main" id="{B471D05F-5C23-7D08-2296-8F3806C10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0" y="1484313"/>
            <a:ext cx="8385175" cy="36036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ja-JP" altLang="en-US" dirty="0"/>
              <a:t>マナーモードの設定はクイック設定パネルからが手軽です</a:t>
            </a:r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E1E8F7-D268-4E41-60B0-BC89AE50AE73}"/>
              </a:ext>
            </a:extLst>
          </p:cNvPr>
          <p:cNvSpPr txBox="1"/>
          <p:nvPr/>
        </p:nvSpPr>
        <p:spPr>
          <a:xfrm>
            <a:off x="1674144" y="229963"/>
            <a:ext cx="251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ボタン操作の仕方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7E70FF8-58E3-6B8F-5C5E-EC429ADB8B3F}"/>
              </a:ext>
            </a:extLst>
          </p:cNvPr>
          <p:cNvGrpSpPr/>
          <p:nvPr/>
        </p:nvGrpSpPr>
        <p:grpSpPr>
          <a:xfrm>
            <a:off x="429007" y="1720773"/>
            <a:ext cx="8319457" cy="1882812"/>
            <a:chOff x="429007" y="1439612"/>
            <a:chExt cx="8319457" cy="2038323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8054899-4E63-8EF7-17B9-FCC6682E0C88}"/>
                </a:ext>
              </a:extLst>
            </p:cNvPr>
            <p:cNvSpPr txBox="1"/>
            <p:nvPr/>
          </p:nvSpPr>
          <p:spPr>
            <a:xfrm>
              <a:off x="883255" y="1553338"/>
              <a:ext cx="2365415" cy="84965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ja-JP" sz="1500" b="1" dirty="0">
                  <a:latin typeface="メイリオ"/>
                  <a:ea typeface="メイリオ"/>
                </a:rPr>
                <a:t>P14</a:t>
              </a:r>
              <a:r>
                <a:rPr lang="ja-JP" altLang="en-US" sz="1500" b="1" dirty="0">
                  <a:latin typeface="メイリオ"/>
                  <a:ea typeface="メイリオ"/>
                </a:rPr>
                <a:t>の②まで進んだら</a:t>
              </a:r>
              <a:endParaRPr lang="en-US" altLang="ja-JP" sz="1500" b="1" dirty="0">
                <a:latin typeface="メイリオ"/>
                <a:ea typeface="メイリオ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もう一度画面上部から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下にスライドする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D3F884E3-21CD-23DE-E6CE-A9A6ACE44203}"/>
                </a:ext>
              </a:extLst>
            </p:cNvPr>
            <p:cNvSpPr txBox="1"/>
            <p:nvPr/>
          </p:nvSpPr>
          <p:spPr>
            <a:xfrm>
              <a:off x="429007" y="1442251"/>
              <a:ext cx="5400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722D3E20-1E14-94B0-EFC2-E8BE09DB43B8}"/>
                </a:ext>
              </a:extLst>
            </p:cNvPr>
            <p:cNvSpPr txBox="1"/>
            <p:nvPr/>
          </p:nvSpPr>
          <p:spPr>
            <a:xfrm>
              <a:off x="3190601" y="1439612"/>
              <a:ext cx="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426E21BC-CE3E-4DC3-497E-0019C638E34A}"/>
                </a:ext>
              </a:extLst>
            </p:cNvPr>
            <p:cNvSpPr txBox="1"/>
            <p:nvPr/>
          </p:nvSpPr>
          <p:spPr>
            <a:xfrm>
              <a:off x="5459079" y="2479707"/>
              <a:ext cx="540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❺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71DD4EDC-260F-0746-2905-A516C2C0AA3D}"/>
                </a:ext>
              </a:extLst>
            </p:cNvPr>
            <p:cNvSpPr txBox="1"/>
            <p:nvPr/>
          </p:nvSpPr>
          <p:spPr>
            <a:xfrm>
              <a:off x="3698822" y="1552018"/>
              <a:ext cx="4833618" cy="59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各種項目名が表示されたら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赤枠内「マナーモード」を押して切り替える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22CE4FCE-873B-532E-ED72-457B128748D9}"/>
                </a:ext>
              </a:extLst>
            </p:cNvPr>
            <p:cNvSpPr txBox="1"/>
            <p:nvPr/>
          </p:nvSpPr>
          <p:spPr>
            <a:xfrm>
              <a:off x="5852840" y="2628282"/>
              <a:ext cx="2895624" cy="849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「マナーモード」を押すたびに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設定が変わります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調整後はホームボタンを押す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47" name="矢印: 右 46">
            <a:extLst>
              <a:ext uri="{FF2B5EF4-FFF2-40B4-BE49-F238E27FC236}">
                <a16:creationId xmlns:a16="http://schemas.microsoft.com/office/drawing/2014/main" id="{E9F2A8BB-1977-61C6-D438-6EBB6B9517AF}"/>
              </a:ext>
            </a:extLst>
          </p:cNvPr>
          <p:cNvSpPr/>
          <p:nvPr/>
        </p:nvSpPr>
        <p:spPr>
          <a:xfrm>
            <a:off x="2923199" y="4682270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7175" name="グループ化 7174">
            <a:extLst>
              <a:ext uri="{FF2B5EF4-FFF2-40B4-BE49-F238E27FC236}">
                <a16:creationId xmlns:a16="http://schemas.microsoft.com/office/drawing/2014/main" id="{C48DC77D-85CA-8582-30E9-ECF5023022AD}"/>
              </a:ext>
            </a:extLst>
          </p:cNvPr>
          <p:cNvGrpSpPr/>
          <p:nvPr/>
        </p:nvGrpSpPr>
        <p:grpSpPr>
          <a:xfrm>
            <a:off x="6100837" y="3768859"/>
            <a:ext cx="2397077" cy="2200602"/>
            <a:chOff x="6347368" y="3713935"/>
            <a:chExt cx="2397077" cy="2200602"/>
          </a:xfrm>
        </p:grpSpPr>
        <p:pic>
          <p:nvPicPr>
            <p:cNvPr id="63" name="図 62" descr="アイコン&#10;&#10;自動的に生成された説明">
              <a:extLst>
                <a:ext uri="{FF2B5EF4-FFF2-40B4-BE49-F238E27FC236}">
                  <a16:creationId xmlns:a16="http://schemas.microsoft.com/office/drawing/2014/main" id="{0F6F741E-453B-CCED-3AF9-5488AE48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47368" y="3735646"/>
              <a:ext cx="454367" cy="444631"/>
            </a:xfrm>
            <a:prstGeom prst="rect">
              <a:avLst/>
            </a:prstGeom>
          </p:spPr>
        </p:pic>
        <p:sp>
          <p:nvSpPr>
            <p:cNvPr id="7169" name="テキスト ボックス 7168">
              <a:extLst>
                <a:ext uri="{FF2B5EF4-FFF2-40B4-BE49-F238E27FC236}">
                  <a16:creationId xmlns:a16="http://schemas.microsoft.com/office/drawing/2014/main" id="{7D307156-F447-63A7-8CC9-5B1C5774FB76}"/>
                </a:ext>
              </a:extLst>
            </p:cNvPr>
            <p:cNvSpPr txBox="1"/>
            <p:nvPr/>
          </p:nvSpPr>
          <p:spPr>
            <a:xfrm>
              <a:off x="6914072" y="3713935"/>
              <a:ext cx="1830373" cy="220060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kumimoji="1" lang="ja-JP" altLang="en-US" sz="1500" b="1" dirty="0">
                  <a:solidFill>
                    <a:srgbClr val="0096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通常モード</a:t>
              </a:r>
              <a:endParaRPr kumimoji="1" lang="en-US" altLang="ja-JP" sz="15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音が鳴り、振動します</a:t>
              </a:r>
              <a:endPara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500" b="1" dirty="0">
                  <a:solidFill>
                    <a:srgbClr val="0096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通常マナーモード</a:t>
              </a:r>
              <a:endParaRPr kumimoji="1" lang="en-US" altLang="ja-JP" sz="15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音は鳴らず、</a:t>
              </a:r>
              <a:endPara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振動します</a:t>
              </a:r>
              <a:endPara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500" b="1" dirty="0">
                  <a:solidFill>
                    <a:srgbClr val="0096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サイレントモード</a:t>
              </a:r>
              <a:endParaRPr kumimoji="1" lang="en-US" altLang="ja-JP" sz="15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音は鳴らず、</a:t>
              </a:r>
              <a:endPara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200" b="1">
                  <a:latin typeface="メイリオ"/>
                  <a:ea typeface="メイリオ"/>
                </a:rPr>
                <a:t>振動しません</a:t>
              </a:r>
            </a:p>
          </p:txBody>
        </p:sp>
        <p:pic>
          <p:nvPicPr>
            <p:cNvPr id="7171" name="図 7170" descr="アイコン&#10;&#10;自動的に生成された説明">
              <a:extLst>
                <a:ext uri="{FF2B5EF4-FFF2-40B4-BE49-F238E27FC236}">
                  <a16:creationId xmlns:a16="http://schemas.microsoft.com/office/drawing/2014/main" id="{A20B4181-BDF9-5B3C-175F-D1BB18747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3308" y="4519538"/>
              <a:ext cx="454367" cy="451455"/>
            </a:xfrm>
            <a:prstGeom prst="rect">
              <a:avLst/>
            </a:prstGeom>
          </p:spPr>
        </p:pic>
        <p:pic>
          <p:nvPicPr>
            <p:cNvPr id="7174" name="図 7173" descr="アイコン&#10;&#10;自動的に生成された説明">
              <a:extLst>
                <a:ext uri="{FF2B5EF4-FFF2-40B4-BE49-F238E27FC236}">
                  <a16:creationId xmlns:a16="http://schemas.microsoft.com/office/drawing/2014/main" id="{49F533B1-8C79-37DA-A9CD-5CCAC2302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47368" y="5275919"/>
              <a:ext cx="460307" cy="451455"/>
            </a:xfrm>
            <a:prstGeom prst="rect">
              <a:avLst/>
            </a:prstGeom>
          </p:spPr>
        </p:pic>
      </p:grpSp>
      <p:pic>
        <p:nvPicPr>
          <p:cNvPr id="8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B698FA99-3056-39D6-8FF4-8BC8DC97B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pic>
        <p:nvPicPr>
          <p:cNvPr id="11" name="図 34" descr="テキスト&#10;&#10;説明は自動で生成されたものです">
            <a:extLst>
              <a:ext uri="{FF2B5EF4-FFF2-40B4-BE49-F238E27FC236}">
                <a16:creationId xmlns:a16="http://schemas.microsoft.com/office/drawing/2014/main" id="{DFBCBBD8-0598-5553-A2C6-53907CB9E7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811" y="2719040"/>
            <a:ext cx="1544506" cy="3250581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5E6265BE-DD5A-5EBA-0EFD-887BE85C7EE7}"/>
              </a:ext>
            </a:extLst>
          </p:cNvPr>
          <p:cNvGrpSpPr/>
          <p:nvPr/>
        </p:nvGrpSpPr>
        <p:grpSpPr>
          <a:xfrm>
            <a:off x="1518213" y="3584142"/>
            <a:ext cx="982463" cy="1489635"/>
            <a:chOff x="2626534" y="2735435"/>
            <a:chExt cx="982463" cy="1489635"/>
          </a:xfrm>
        </p:grpSpPr>
        <p:sp>
          <p:nvSpPr>
            <p:cNvPr id="43" name="矢印: 右 42">
              <a:extLst>
                <a:ext uri="{FF2B5EF4-FFF2-40B4-BE49-F238E27FC236}">
                  <a16:creationId xmlns:a16="http://schemas.microsoft.com/office/drawing/2014/main" id="{61B0ADFB-0EF3-C74E-BCC4-B5FE726570C6}"/>
                </a:ext>
              </a:extLst>
            </p:cNvPr>
            <p:cNvSpPr/>
            <p:nvPr/>
          </p:nvSpPr>
          <p:spPr>
            <a:xfrm rot="5400000">
              <a:off x="2186017" y="3175952"/>
              <a:ext cx="1489635" cy="608602"/>
            </a:xfrm>
            <a:prstGeom prst="rightArrow">
              <a:avLst>
                <a:gd name="adj1" fmla="val 47262"/>
                <a:gd name="adj2" fmla="val 5329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5C598314-C7E1-D576-52FF-156D9AF65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02346" y="3677501"/>
              <a:ext cx="473301" cy="540000"/>
            </a:xfrm>
            <a:prstGeom prst="rect">
              <a:avLst/>
            </a:prstGeom>
          </p:spPr>
        </p:pic>
      </p:grpSp>
      <p:pic>
        <p:nvPicPr>
          <p:cNvPr id="13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5C5AF011-6D30-4934-4FD8-9D9BDA1FB9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2130" y="2424461"/>
            <a:ext cx="3839735" cy="3839735"/>
          </a:xfrm>
          <a:prstGeom prst="rect">
            <a:avLst/>
          </a:prstGeom>
        </p:spPr>
      </p:pic>
      <p:pic>
        <p:nvPicPr>
          <p:cNvPr id="14" name="図 14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EA0AE9A7-9C90-0E7D-9390-71348BAF11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5539" y="2719039"/>
            <a:ext cx="1552922" cy="3250580"/>
          </a:xfrm>
          <a:prstGeom prst="rect">
            <a:avLst/>
          </a:prstGeom>
        </p:spPr>
      </p:pic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D11700DE-C631-9D04-DCF2-CA67682E82D3}"/>
              </a:ext>
            </a:extLst>
          </p:cNvPr>
          <p:cNvSpPr/>
          <p:nvPr/>
        </p:nvSpPr>
        <p:spPr>
          <a:xfrm>
            <a:off x="4578296" y="3810448"/>
            <a:ext cx="711156" cy="3482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5">
            <a:extLst>
              <a:ext uri="{FF2B5EF4-FFF2-40B4-BE49-F238E27FC236}">
                <a16:creationId xmlns:a16="http://schemas.microsoft.com/office/drawing/2014/main" id="{D440E275-63CA-BADD-A514-22BB42F9BB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2247" y="3620399"/>
            <a:ext cx="395019" cy="1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503428" y="519018"/>
            <a:ext cx="1447800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1690311" y="2312556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715125" y="493441"/>
            <a:ext cx="6840000" cy="46012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638" algn="l"/>
              </a:tabLst>
            </a:pPr>
            <a:r>
              <a:rPr lang="ja-JP" altLang="en-US" sz="2400" b="1" spc="-300">
                <a:solidFill>
                  <a:srgbClr val="009650"/>
                </a:solidFill>
                <a:latin typeface="Meiryo"/>
                <a:ea typeface="Meiryo"/>
                <a:cs typeface="Meiryo" charset="-128"/>
              </a:rPr>
              <a:t>１．</a:t>
            </a:r>
            <a:r>
              <a:rPr lang="ja-JP" altLang="en-US" sz="2400" b="1">
                <a:solidFill>
                  <a:srgbClr val="009650"/>
                </a:solidFill>
                <a:latin typeface="Meiryo"/>
                <a:ea typeface="Meiryo"/>
                <a:cs typeface="Meiryo" charset="-128"/>
              </a:rPr>
              <a:t>電源の入れ方</a:t>
            </a:r>
            <a:endParaRPr lang="en-US" altLang="ja-JP" sz="2400" b="1">
              <a:solidFill>
                <a:srgbClr val="000000"/>
              </a:solidFill>
              <a:latin typeface="Meiryo"/>
              <a:ea typeface="Meiryo"/>
              <a:cs typeface="Meiryo" charset="-128"/>
            </a:endParaRPr>
          </a:p>
          <a:p>
            <a:pPr marL="95250" algn="dist">
              <a:spcAft>
                <a:spcPts val="600"/>
              </a:spcAft>
              <a:tabLst>
                <a:tab pos="522288" algn="l"/>
                <a:tab pos="1055688" algn="l"/>
                <a:tab pos="618331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1-A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電源ボタンはどこに？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 P4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600"/>
              </a:spcAft>
              <a:tabLst>
                <a:tab pos="522288" algn="l"/>
                <a:tab pos="1055688" algn="l"/>
                <a:tab pos="618331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1-B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電源を切る時は？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 P6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600"/>
              </a:spcAft>
              <a:tabLst>
                <a:tab pos="522288" algn="l"/>
                <a:tab pos="1055688" algn="l"/>
                <a:tab pos="618331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1-C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スリープモードにする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 P7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600"/>
              </a:spcAft>
              <a:tabLst>
                <a:tab pos="522288" algn="l"/>
                <a:tab pos="1055688" algn="l"/>
                <a:tab pos="6183313" algn="l"/>
              </a:tabLst>
            </a:pPr>
            <a:endParaRPr lang="en-US" altLang="ja-JP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spcAft>
                <a:spcPts val="1200"/>
              </a:spcAft>
              <a:tabLst>
                <a:tab pos="528638" algn="l"/>
              </a:tabLst>
            </a:pPr>
            <a:r>
              <a:rPr lang="en-US" altLang="ja-JP" sz="2000" b="1" spc="-150" dirty="0">
                <a:solidFill>
                  <a:srgbClr val="009650"/>
                </a:solidFill>
                <a:latin typeface="Meiryo"/>
                <a:ea typeface="Meiryo"/>
                <a:cs typeface="Meiryo" charset="-128"/>
              </a:rPr>
              <a:t> </a:t>
            </a:r>
            <a:r>
              <a:rPr lang="ja-JP" altLang="en-US" sz="2400" b="1">
                <a:solidFill>
                  <a:srgbClr val="009650"/>
                </a:solidFill>
                <a:latin typeface="Meiryo"/>
                <a:ea typeface="Meiryo"/>
                <a:cs typeface="Meiryo" charset="-128"/>
              </a:rPr>
              <a:t>2．ボタン操作の仕方</a:t>
            </a:r>
            <a:endParaRPr lang="en-US" altLang="ja-JP" sz="2400" b="1">
              <a:solidFill>
                <a:srgbClr val="009650"/>
              </a:solidFill>
              <a:latin typeface="Meiryo"/>
              <a:ea typeface="Meiryo"/>
              <a:cs typeface="Meiryo" charset="-128"/>
            </a:endParaRPr>
          </a:p>
          <a:p>
            <a:pPr marL="95250" algn="dist">
              <a:spcAft>
                <a:spcPts val="600"/>
              </a:spcAft>
              <a:tabLst>
                <a:tab pos="522288" algn="l"/>
                <a:tab pos="1055688" algn="l"/>
                <a:tab pos="618331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2-A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電</a:t>
            </a:r>
            <a:r>
              <a:rPr lang="ja-JP" altLang="en-US" b="1" spc="-750" dirty="0">
                <a:latin typeface="Meiryo" charset="-128"/>
                <a:ea typeface="Meiryo" charset="-128"/>
                <a:cs typeface="Meiryo" charset="-128"/>
              </a:rPr>
              <a:t>源・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音量ボタン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……………………………………P10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600"/>
              </a:spcAft>
              <a:tabLst>
                <a:tab pos="522288" algn="l"/>
                <a:tab pos="1055688" algn="l"/>
                <a:tab pos="618331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2-B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スマートフォン各部の役割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 P11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600"/>
              </a:spcAft>
              <a:tabLst>
                <a:tab pos="522288" algn="l"/>
                <a:tab pos="1055688" algn="l"/>
                <a:tab pos="618331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2-C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ホームボタン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………………………………………… P12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600"/>
              </a:spcAft>
              <a:tabLst>
                <a:tab pos="522288" algn="l"/>
                <a:tab pos="1055688" algn="l"/>
                <a:tab pos="618331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2-D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表示の見方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…………………………………………… P13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spcAft>
                <a:spcPts val="600"/>
              </a:spcAft>
              <a:tabLst>
                <a:tab pos="522288" algn="l"/>
                <a:tab pos="1055688" algn="l"/>
                <a:tab pos="618331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2-E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クイック設定パネルの表示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 P14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95250" algn="dist">
              <a:tabLst>
                <a:tab pos="522288" algn="l"/>
                <a:tab pos="1055688" algn="l"/>
                <a:tab pos="6183313" algn="l"/>
              </a:tabLst>
            </a:pP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	2-F	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マナーモードに設定する方法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 P15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0" name="Picture 2" descr="スマートフォンを使うウサギのキャラクター">
            <a:extLst>
              <a:ext uri="{FF2B5EF4-FFF2-40B4-BE49-F238E27FC236}">
                <a16:creationId xmlns:a16="http://schemas.microsoft.com/office/drawing/2014/main" id="{E08441E6-5697-4F47-90D3-83E4451B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547664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1</a:t>
            </a:r>
            <a:endParaRPr lang="ja-JP" altLang="en-US" sz="14000" dirty="0">
              <a:solidFill>
                <a:srgbClr val="00965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電源の入れ方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5" name="Picture 2" descr="座りながらスマホを使う人のイラスト（女性）">
            <a:extLst>
              <a:ext uri="{FF2B5EF4-FFF2-40B4-BE49-F238E27FC236}">
                <a16:creationId xmlns:a16="http://schemas.microsoft.com/office/drawing/2014/main" id="{86A5467E-3F91-4DA4-937B-AA5F0D6E4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A59FF43-65C0-375B-55B0-864AD12EC739}"/>
              </a:ext>
            </a:extLst>
          </p:cNvPr>
          <p:cNvGrpSpPr/>
          <p:nvPr/>
        </p:nvGrpSpPr>
        <p:grpSpPr>
          <a:xfrm>
            <a:off x="490652" y="2442118"/>
            <a:ext cx="3839735" cy="3839735"/>
            <a:chOff x="490652" y="2442118"/>
            <a:chExt cx="3839735" cy="3839735"/>
          </a:xfrm>
        </p:grpSpPr>
        <p:pic>
          <p:nvPicPr>
            <p:cNvPr id="9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413FC78E-D9AB-14BE-95D9-6DA6B3B5D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652" y="2442118"/>
              <a:ext cx="3839735" cy="3839735"/>
            </a:xfrm>
            <a:prstGeom prst="rect">
              <a:avLst/>
            </a:prstGeom>
          </p:spPr>
        </p:pic>
        <p:pic>
          <p:nvPicPr>
            <p:cNvPr id="11" name="図 11">
              <a:extLst>
                <a:ext uri="{FF2B5EF4-FFF2-40B4-BE49-F238E27FC236}">
                  <a16:creationId xmlns:a16="http://schemas.microsoft.com/office/drawing/2014/main" id="{9A6396B9-72DF-944D-C111-047A4B4F1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6207" y="2709746"/>
              <a:ext cx="1519121" cy="3271479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4116833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電源の入れ方</a:t>
            </a:r>
            <a:br>
              <a:rPr kumimoji="0" lang="ja-JP" altLang="en-US" sz="1800" kern="0" dirty="0"/>
            </a:br>
            <a:r>
              <a:rPr kumimoji="0" lang="ja-JP" altLang="en-US" kern="0" dirty="0"/>
              <a:t>電源ボタンはどこに</a:t>
            </a:r>
            <a:r>
              <a:rPr kumimoji="0" lang="en-US" altLang="ja-JP" kern="0" dirty="0"/>
              <a:t>?</a:t>
            </a:r>
            <a:endParaRPr kumimoji="0" lang="ja-JP" altLang="en-US" kern="0" dirty="0"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2800" dirty="0"/>
              <a:t>電源ボタンの位置は機種により異なります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3E110D4-4D58-F8C8-A47C-E0F9C8C085C2}"/>
              </a:ext>
            </a:extLst>
          </p:cNvPr>
          <p:cNvGrpSpPr/>
          <p:nvPr/>
        </p:nvGrpSpPr>
        <p:grpSpPr>
          <a:xfrm>
            <a:off x="884660" y="1873256"/>
            <a:ext cx="7505421" cy="643813"/>
            <a:chOff x="884660" y="1873256"/>
            <a:chExt cx="7505421" cy="643813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5870081" y="1932294"/>
              <a:ext cx="25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しばらくすると</a:t>
              </a:r>
            </a:p>
            <a:p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起動を開始します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884660" y="1873256"/>
              <a:ext cx="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5182736" y="1873256"/>
              <a:ext cx="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1572005" y="1932295"/>
              <a:ext cx="3031096" cy="53251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600" b="1" dirty="0">
                  <a:latin typeface="メイリオ"/>
                  <a:ea typeface="メイリオ"/>
                </a:rPr>
                <a:t>電源ボタンを長押しします</a:t>
              </a:r>
              <a:endParaRPr lang="ja-JP" dirty="0">
                <a:latin typeface="メイリオ"/>
                <a:ea typeface="メイリオ"/>
              </a:endParaRPr>
            </a:p>
            <a:p>
              <a:r>
                <a:rPr lang="ja-JP" altLang="en-US" sz="1200" b="1" dirty="0">
                  <a:latin typeface="メイリオ"/>
                  <a:ea typeface="メイリオ"/>
                </a:rPr>
                <a:t>※押す時間は機種によって変わります。</a:t>
              </a:r>
            </a:p>
          </p:txBody>
        </p:sp>
      </p:grp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4125425" y="4728725"/>
            <a:ext cx="893150" cy="514215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BFF2DEB-0149-0AC4-5CB8-414E22D17F16}"/>
              </a:ext>
            </a:extLst>
          </p:cNvPr>
          <p:cNvGrpSpPr/>
          <p:nvPr/>
        </p:nvGrpSpPr>
        <p:grpSpPr>
          <a:xfrm>
            <a:off x="4830334" y="2442118"/>
            <a:ext cx="3839735" cy="3839735"/>
            <a:chOff x="490652" y="2442118"/>
            <a:chExt cx="3839735" cy="3839735"/>
          </a:xfrm>
        </p:grpSpPr>
        <p:pic>
          <p:nvPicPr>
            <p:cNvPr id="21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FA25DF5D-FC4D-F1EF-797C-3BD6EC6FC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652" y="2442118"/>
              <a:ext cx="3839735" cy="3839735"/>
            </a:xfrm>
            <a:prstGeom prst="rect">
              <a:avLst/>
            </a:prstGeom>
          </p:spPr>
        </p:pic>
        <p:pic>
          <p:nvPicPr>
            <p:cNvPr id="23" name="図 11">
              <a:extLst>
                <a:ext uri="{FF2B5EF4-FFF2-40B4-BE49-F238E27FC236}">
                  <a16:creationId xmlns:a16="http://schemas.microsoft.com/office/drawing/2014/main" id="{672129A2-5441-DDE7-62BF-57D9A0DD1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6207" y="2709746"/>
              <a:ext cx="1519121" cy="3267885"/>
            </a:xfrm>
            <a:prstGeom prst="rect">
              <a:avLst/>
            </a:prstGeom>
          </p:spPr>
        </p:pic>
      </p:grpSp>
      <p:pic>
        <p:nvPicPr>
          <p:cNvPr id="27" name="図 28" descr="黒い背景とぼやけた写真&#10;&#10;説明は自動で生成されたものです">
            <a:extLst>
              <a:ext uri="{FF2B5EF4-FFF2-40B4-BE49-F238E27FC236}">
                <a16:creationId xmlns:a16="http://schemas.microsoft.com/office/drawing/2014/main" id="{C13B4278-8F76-98C4-0724-78803C21B6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600" y="2948213"/>
            <a:ext cx="1490180" cy="2380374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7F4BF50-FD83-6B42-E873-781B8488A06E}"/>
              </a:ext>
            </a:extLst>
          </p:cNvPr>
          <p:cNvSpPr txBox="1"/>
          <p:nvPr/>
        </p:nvSpPr>
        <p:spPr>
          <a:xfrm flipH="1">
            <a:off x="6185291" y="3966743"/>
            <a:ext cx="1269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メーカー名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4F828A4-7B4A-998A-B53E-7D48283F11AC}"/>
              </a:ext>
            </a:extLst>
          </p:cNvPr>
          <p:cNvGrpSpPr/>
          <p:nvPr/>
        </p:nvGrpSpPr>
        <p:grpSpPr>
          <a:xfrm>
            <a:off x="3154043" y="2929867"/>
            <a:ext cx="638302" cy="1713803"/>
            <a:chOff x="3154043" y="2929867"/>
            <a:chExt cx="638302" cy="1713803"/>
          </a:xfrm>
        </p:grpSpPr>
        <p:sp>
          <p:nvSpPr>
            <p:cNvPr id="48" name="四角形: 角を丸くする 47">
              <a:extLst>
                <a:ext uri="{FF2B5EF4-FFF2-40B4-BE49-F238E27FC236}">
                  <a16:creationId xmlns:a16="http://schemas.microsoft.com/office/drawing/2014/main" id="{8DE20BC9-889F-7804-E1DE-37246E5542BA}"/>
                </a:ext>
              </a:extLst>
            </p:cNvPr>
            <p:cNvSpPr/>
            <p:nvPr/>
          </p:nvSpPr>
          <p:spPr>
            <a:xfrm>
              <a:off x="3154043" y="3340147"/>
              <a:ext cx="189095" cy="116493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09381993-94BA-EF42-913A-E8C0E24AF476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 flipH="1">
              <a:off x="3248591" y="2972198"/>
              <a:ext cx="197751" cy="3679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B715C86-9B1A-1435-08DB-92A3CF961085}"/>
                </a:ext>
              </a:extLst>
            </p:cNvPr>
            <p:cNvCxnSpPr>
              <a:cxnSpLocks/>
            </p:cNvCxnSpPr>
            <p:nvPr/>
          </p:nvCxnSpPr>
          <p:spPr>
            <a:xfrm>
              <a:off x="3273744" y="4523667"/>
              <a:ext cx="184763" cy="1115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4" descr="座る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4C60DEA4-5544-8712-8018-54662A630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8071" y="2929867"/>
              <a:ext cx="364274" cy="1713803"/>
            </a:xfrm>
            <a:prstGeom prst="rect">
              <a:avLst/>
            </a:prstGeom>
          </p:spPr>
        </p:pic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F920928-DE65-4894-A2AF-0E0049655420}"/>
              </a:ext>
            </a:extLst>
          </p:cNvPr>
          <p:cNvSpPr txBox="1"/>
          <p:nvPr/>
        </p:nvSpPr>
        <p:spPr>
          <a:xfrm>
            <a:off x="3787855" y="3194556"/>
            <a:ext cx="1856438" cy="13311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1400" b="1">
                <a:solidFill>
                  <a:srgbClr val="009650"/>
                </a:solidFill>
                <a:latin typeface="メイリオ"/>
                <a:ea typeface="メイリオ"/>
              </a:rPr>
              <a:t>音量ボタン</a:t>
            </a:r>
            <a:endParaRPr kumimoji="1" lang="en-US" altLang="ja-JP" sz="1400" b="1">
              <a:solidFill>
                <a:srgbClr val="009650"/>
              </a:solidFill>
              <a:latin typeface="メイリオ"/>
              <a:ea typeface="メイリオ"/>
            </a:endParaRPr>
          </a:p>
          <a:p>
            <a:endParaRPr lang="en-US" altLang="ja-JP" sz="105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電源ボタン</a:t>
            </a:r>
            <a:endParaRPr kumimoji="1"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89DA89-EA0B-8AF2-69E9-BA1471D38666}"/>
              </a:ext>
            </a:extLst>
          </p:cNvPr>
          <p:cNvSpPr txBox="1"/>
          <p:nvPr/>
        </p:nvSpPr>
        <p:spPr>
          <a:xfrm>
            <a:off x="6301638" y="1392166"/>
            <a:ext cx="270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掲載機種：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XPERIA</a:t>
            </a:r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r>
              <a:rPr lang="en-US" altLang="ja-JP" sz="1400" b="1" dirty="0" err="1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AceⅢ</a:t>
            </a:r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Android 12 </a:t>
            </a:r>
            <a:endParaRPr kumimoji="1" lang="ja-JP" altLang="en-US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EB9ABB-C82A-0531-6BE2-A6B6776E58CC}"/>
              </a:ext>
            </a:extLst>
          </p:cNvPr>
          <p:cNvSpPr txBox="1"/>
          <p:nvPr/>
        </p:nvSpPr>
        <p:spPr>
          <a:xfrm>
            <a:off x="720882" y="6170295"/>
            <a:ext cx="2707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掲載画像は一例です</a:t>
            </a:r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54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CA172CA2-6F30-8298-9ECF-845773217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130" y="2438401"/>
            <a:ext cx="3839735" cy="3839735"/>
          </a:xfrm>
          <a:prstGeom prst="rect">
            <a:avLst/>
          </a:prstGeom>
        </p:spPr>
      </p:pic>
      <p:pic>
        <p:nvPicPr>
          <p:cNvPr id="3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E4F180E8-86FB-9AB2-B12D-11BD9A379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4116833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sz="1800" kern="0" dirty="0"/>
              <a:t>電源の入れ方</a:t>
            </a:r>
            <a:br>
              <a:rPr kumimoji="0" lang="ja-JP" altLang="en-US" sz="1800" kern="0" dirty="0"/>
            </a:br>
            <a:r>
              <a:rPr kumimoji="0" lang="ja-JP" altLang="en-US" kern="0" dirty="0"/>
              <a:t>電源ボタンはどこに</a:t>
            </a:r>
            <a:r>
              <a:rPr kumimoji="0" lang="en-US" altLang="ja-JP" kern="0" dirty="0"/>
              <a:t>?</a:t>
            </a:r>
            <a:endParaRPr kumimoji="0" lang="ja-JP" altLang="en-US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23199" y="4682270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2375" y="4682270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F7D7827-4539-A32F-C6B2-E3BD41AD6D81}"/>
              </a:ext>
            </a:extLst>
          </p:cNvPr>
          <p:cNvGrpSpPr/>
          <p:nvPr/>
        </p:nvGrpSpPr>
        <p:grpSpPr>
          <a:xfrm>
            <a:off x="429007" y="1439612"/>
            <a:ext cx="8410924" cy="1129389"/>
            <a:chOff x="429007" y="1439612"/>
            <a:chExt cx="8410924" cy="1129389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883255" y="1553338"/>
              <a:ext cx="23654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画像の様な画面が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表示されたら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画面を下から上に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指でスライドする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10CC431-DF07-9133-9C5E-49DCE5FB39E3}"/>
                </a:ext>
              </a:extLst>
            </p:cNvPr>
            <p:cNvSpPr txBox="1"/>
            <p:nvPr/>
          </p:nvSpPr>
          <p:spPr>
            <a:xfrm>
              <a:off x="429007" y="1442251"/>
              <a:ext cx="5400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AE00504-2C9D-D056-7FE1-2C6C046A6B99}"/>
                </a:ext>
              </a:extLst>
            </p:cNvPr>
            <p:cNvSpPr txBox="1"/>
            <p:nvPr/>
          </p:nvSpPr>
          <p:spPr>
            <a:xfrm>
              <a:off x="3190601" y="1439612"/>
              <a:ext cx="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CBF2DC3-1C3D-A1DD-73B0-C414B89FAF88}"/>
                </a:ext>
              </a:extLst>
            </p:cNvPr>
            <p:cNvSpPr txBox="1"/>
            <p:nvPr/>
          </p:nvSpPr>
          <p:spPr>
            <a:xfrm>
              <a:off x="5948099" y="1442251"/>
              <a:ext cx="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❺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7EF0165-4814-C51B-FF90-7BE9E5FF4545}"/>
                </a:ext>
              </a:extLst>
            </p:cNvPr>
            <p:cNvSpPr txBox="1"/>
            <p:nvPr/>
          </p:nvSpPr>
          <p:spPr>
            <a:xfrm>
              <a:off x="3698822" y="1552018"/>
              <a:ext cx="236541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ロック解除画面にて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設定済みの解除方法を</a:t>
              </a:r>
              <a:endPara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5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実施する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3CD91CB-D190-3CF6-F73E-83C0EE3AC219}"/>
                </a:ext>
              </a:extLst>
            </p:cNvPr>
            <p:cNvSpPr txBox="1"/>
            <p:nvPr/>
          </p:nvSpPr>
          <p:spPr>
            <a:xfrm>
              <a:off x="6474516" y="1556420"/>
              <a:ext cx="2365415" cy="7848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 rtl="0"/>
              <a:r>
                <a:rPr lang="ja-JP" altLang="en-US" sz="1500" b="1">
                  <a:latin typeface="メイリオ"/>
                  <a:ea typeface="メイリオ"/>
                </a:rPr>
                <a:t>しばらく待つと</a:t>
              </a:r>
              <a:endParaRPr lang="en-US" altLang="en-US" sz="1500" b="1">
                <a:latin typeface="メイリオ"/>
                <a:ea typeface="メイリオ"/>
              </a:endParaRPr>
            </a:p>
            <a:p>
              <a:pPr algn="l" rtl="0"/>
              <a:r>
                <a:rPr lang="ja-JP" altLang="en-US" sz="1500" b="1">
                  <a:latin typeface="メイリオ"/>
                  <a:ea typeface="メイリオ"/>
                </a:rPr>
                <a:t>スマートフォンが</a:t>
              </a:r>
            </a:p>
            <a:p>
              <a:pPr algn="l" rtl="0"/>
              <a:r>
                <a:rPr lang="ja-JP" altLang="en-US" sz="1500" b="1">
                  <a:latin typeface="メイリオ"/>
                  <a:ea typeface="メイリオ"/>
                </a:rPr>
                <a:t>起動します</a:t>
              </a:r>
              <a:endParaRPr lang="ja-JP" sz="1500">
                <a:latin typeface="メイリオ"/>
                <a:ea typeface="メイリオ"/>
              </a:endParaRPr>
            </a:p>
          </p:txBody>
        </p:sp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FA302448-9410-06E1-179F-1A18A3551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A6E12A0F-3BB0-A1D9-B7BD-3367CC81B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941" y="2719230"/>
            <a:ext cx="111378" cy="111378"/>
          </a:xfrm>
          <a:prstGeom prst="rect">
            <a:avLst/>
          </a:prstGeom>
        </p:spPr>
      </p:pic>
      <p:sp>
        <p:nvSpPr>
          <p:cNvPr id="66" name="矢印: 右 65">
            <a:extLst>
              <a:ext uri="{FF2B5EF4-FFF2-40B4-BE49-F238E27FC236}">
                <a16:creationId xmlns:a16="http://schemas.microsoft.com/office/drawing/2014/main" id="{22FDFE9E-B0BC-FDBD-2012-A265337CF283}"/>
              </a:ext>
            </a:extLst>
          </p:cNvPr>
          <p:cNvSpPr/>
          <p:nvPr/>
        </p:nvSpPr>
        <p:spPr>
          <a:xfrm rot="16200000">
            <a:off x="1078902" y="4249026"/>
            <a:ext cx="1489635" cy="608602"/>
          </a:xfrm>
          <a:prstGeom prst="rightArrow">
            <a:avLst>
              <a:gd name="adj1" fmla="val 47262"/>
              <a:gd name="adj2" fmla="val 532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34D63B98-4D85-48E1-D014-66DBC6FA713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8668" y="4787198"/>
            <a:ext cx="473301" cy="540000"/>
          </a:xfrm>
          <a:prstGeom prst="rect">
            <a:avLst/>
          </a:prstGeom>
        </p:spPr>
      </p:pic>
      <p:pic>
        <p:nvPicPr>
          <p:cNvPr id="9" name="図 10">
            <a:extLst>
              <a:ext uri="{FF2B5EF4-FFF2-40B4-BE49-F238E27FC236}">
                <a16:creationId xmlns:a16="http://schemas.microsoft.com/office/drawing/2014/main" id="{7C5C6B2D-984A-4A78-1B54-C7B446045E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pic>
        <p:nvPicPr>
          <p:cNvPr id="5" name="図 5" descr="バブル チャート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1D234E6-7B5B-1894-190C-5134DBEC67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4124" y="2742011"/>
            <a:ext cx="1516788" cy="3187604"/>
          </a:xfrm>
          <a:prstGeom prst="rect">
            <a:avLst/>
          </a:prstGeom>
        </p:spPr>
      </p:pic>
      <p:pic>
        <p:nvPicPr>
          <p:cNvPr id="15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3EE58927-6105-C29D-CBAF-FA9BD551B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057" y="2438401"/>
            <a:ext cx="3839735" cy="3839735"/>
          </a:xfrm>
          <a:prstGeom prst="rect">
            <a:avLst/>
          </a:prstGeom>
        </p:spPr>
      </p:pic>
      <p:pic>
        <p:nvPicPr>
          <p:cNvPr id="6" name="図 6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55117D0B-1D2B-0FC3-5239-BE013B12C6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4399" y="2721672"/>
            <a:ext cx="1534337" cy="32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3EE58927-6105-C29D-CBAF-FA9BD551B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057" y="2438401"/>
            <a:ext cx="3839735" cy="3839735"/>
          </a:xfrm>
          <a:prstGeom prst="rect">
            <a:avLst/>
          </a:prstGeom>
        </p:spPr>
      </p:pic>
      <p:pic>
        <p:nvPicPr>
          <p:cNvPr id="11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CA172CA2-6F30-8298-9ECF-845773217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130" y="2438401"/>
            <a:ext cx="3839735" cy="3839735"/>
          </a:xfrm>
          <a:prstGeom prst="rect">
            <a:avLst/>
          </a:prstGeom>
        </p:spPr>
      </p:pic>
      <p:pic>
        <p:nvPicPr>
          <p:cNvPr id="3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E4F180E8-86FB-9AB2-B12D-11BD9A379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504" y="2438401"/>
            <a:ext cx="3839735" cy="3839735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00562"/>
            <a:ext cx="3296095" cy="861774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br>
              <a:rPr lang="ja-JP" altLang="en-US" sz="1800" kern="0" dirty="0"/>
            </a:br>
            <a:r>
              <a:rPr kumimoji="0" lang="ja-JP" altLang="en-US" kern="0">
                <a:latin typeface="Meiryo"/>
                <a:ea typeface="Meiryo"/>
              </a:rPr>
              <a:t>電源を切る時は</a:t>
            </a:r>
            <a:r>
              <a:rPr kumimoji="0" lang="en-US" altLang="ja-JP" kern="0" dirty="0">
                <a:latin typeface="Meiryo"/>
                <a:ea typeface="Meiryo"/>
              </a:rPr>
              <a:t>?</a:t>
            </a:r>
            <a:endParaRPr kumimoji="0" lang="ja-JP" altLang="en-US" kern="0" dirty="0">
              <a:latin typeface="Meiryo"/>
              <a:ea typeface="Meiryo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>
                <a:latin typeface="Meiryo"/>
                <a:ea typeface="Meiryo"/>
              </a:rPr>
              <a:t>1-B</a:t>
            </a:r>
            <a:endParaRPr lang="en-US" sz="3600" dirty="0"/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2923199" y="4682270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A218A68-EFB5-F6A4-9467-88880BC1AB35}"/>
              </a:ext>
            </a:extLst>
          </p:cNvPr>
          <p:cNvSpPr/>
          <p:nvPr/>
        </p:nvSpPr>
        <p:spPr>
          <a:xfrm>
            <a:off x="5682375" y="4682270"/>
            <a:ext cx="535724" cy="373780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FA302448-9410-06E1-179F-1A18A3551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816" y="2698079"/>
            <a:ext cx="144016" cy="144016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A6E12A0F-3BB0-A1D9-B7BD-3367CC81B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941" y="2719230"/>
            <a:ext cx="111378" cy="111378"/>
          </a:xfrm>
          <a:prstGeom prst="rect">
            <a:avLst/>
          </a:prstGeom>
        </p:spPr>
      </p:pic>
      <p:pic>
        <p:nvPicPr>
          <p:cNvPr id="9" name="図 10">
            <a:extLst>
              <a:ext uri="{FF2B5EF4-FFF2-40B4-BE49-F238E27FC236}">
                <a16:creationId xmlns:a16="http://schemas.microsoft.com/office/drawing/2014/main" id="{7C5C6B2D-984A-4A78-1B54-C7B446045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536" y="2785714"/>
            <a:ext cx="400050" cy="171450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365CE06-10B3-6F3E-8D1D-F4FA30CC766D}"/>
              </a:ext>
            </a:extLst>
          </p:cNvPr>
          <p:cNvGrpSpPr/>
          <p:nvPr/>
        </p:nvGrpSpPr>
        <p:grpSpPr>
          <a:xfrm>
            <a:off x="883255" y="1552018"/>
            <a:ext cx="7956676" cy="924650"/>
            <a:chOff x="883255" y="1552018"/>
            <a:chExt cx="7956676" cy="924650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6A7F608-C34A-81EF-EB34-58E960BE8669}"/>
                </a:ext>
              </a:extLst>
            </p:cNvPr>
            <p:cNvSpPr txBox="1"/>
            <p:nvPr/>
          </p:nvSpPr>
          <p:spPr>
            <a:xfrm>
              <a:off x="883255" y="1553338"/>
              <a:ext cx="2681366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>
                  <a:latin typeface="メイリオ"/>
                  <a:ea typeface="メイリオ"/>
                </a:rPr>
                <a:t>電源ボタンと音量ボタン</a:t>
              </a:r>
              <a:endParaRPr lang="en-US" altLang="ja-JP" sz="1500" b="1">
                <a:latin typeface="メイリオ"/>
                <a:ea typeface="メイリオ"/>
              </a:endParaRPr>
            </a:p>
            <a:p>
              <a:r>
                <a:rPr lang="ja-JP" altLang="en-US" sz="1500" b="1">
                  <a:latin typeface="メイリオ"/>
                  <a:ea typeface="メイリオ"/>
                </a:rPr>
                <a:t>(上)を同時に押します</a:t>
              </a:r>
              <a:endParaRPr lang="en-US" altLang="ja-JP" sz="1500" b="1">
                <a:latin typeface="メイリオ"/>
                <a:ea typeface="メイリオ"/>
              </a:endParaRPr>
            </a:p>
            <a:p>
              <a:r>
                <a:rPr lang="en-US" altLang="ja-JP" sz="1200" b="1" dirty="0">
                  <a:latin typeface="メイリオ"/>
                  <a:ea typeface="メイリオ"/>
                </a:rPr>
                <a:t>※</a:t>
              </a:r>
              <a:r>
                <a:rPr lang="ja-JP" altLang="en-US" sz="1200" b="1">
                  <a:latin typeface="メイリオ"/>
                  <a:ea typeface="メイリオ"/>
                </a:rPr>
                <a:t>機種によっては</a:t>
              </a:r>
              <a:endPara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200" b="1">
                  <a:latin typeface="メイリオ"/>
                  <a:ea typeface="メイリオ"/>
                </a:rPr>
                <a:t>　電源ボタンのみの場合もあります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320B8F2-CC9E-6EF5-AD81-6D0F9779B743}"/>
                </a:ext>
              </a:extLst>
            </p:cNvPr>
            <p:cNvSpPr txBox="1"/>
            <p:nvPr/>
          </p:nvSpPr>
          <p:spPr>
            <a:xfrm>
              <a:off x="3698822" y="1552018"/>
              <a:ext cx="2365415" cy="3231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 dirty="0">
                  <a:latin typeface="メイリオ"/>
                  <a:ea typeface="メイリオ"/>
                </a:rPr>
                <a:t>「電源を切る」を押す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CFBA70E-8823-6C50-AE02-A8352CFD3F90}"/>
                </a:ext>
              </a:extLst>
            </p:cNvPr>
            <p:cNvSpPr txBox="1"/>
            <p:nvPr/>
          </p:nvSpPr>
          <p:spPr>
            <a:xfrm>
              <a:off x="6474516" y="1556420"/>
              <a:ext cx="2365415" cy="7848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sz="1500" b="1">
                  <a:latin typeface="メイリオ"/>
                  <a:ea typeface="メイリオ"/>
                </a:rPr>
                <a:t>画面上に</a:t>
              </a:r>
              <a:endParaRPr lang="en-US" altLang="ja-JP" sz="1500" b="1">
                <a:latin typeface="メイリオ"/>
                <a:ea typeface="メイリオ"/>
              </a:endParaRPr>
            </a:p>
            <a:p>
              <a:r>
                <a:rPr lang="ja-JP" altLang="en-US" sz="1500" b="1">
                  <a:latin typeface="メイリオ"/>
                  <a:ea typeface="メイリオ"/>
                </a:rPr>
                <a:t>「シャットダウン中...」</a:t>
              </a:r>
              <a:endParaRPr lang="en-US" altLang="ja-JP" sz="1500" b="1">
                <a:latin typeface="メイリオ"/>
                <a:ea typeface="メイリオ"/>
              </a:endParaRPr>
            </a:p>
            <a:p>
              <a:r>
                <a:rPr lang="ja-JP" altLang="en-US" sz="1500" b="1">
                  <a:latin typeface="メイリオ"/>
                  <a:ea typeface="メイリオ"/>
                </a:rPr>
                <a:t>となると電源が切れます</a:t>
              </a:r>
              <a:endParaRPr lang="en-US" altLang="ja-JP" sz="1500" b="1">
                <a:latin typeface="メイリオ"/>
                <a:ea typeface="メイリオ"/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8BC1D5A-7BAD-7FAB-9335-B03E99DB76BE}"/>
              </a:ext>
            </a:extLst>
          </p:cNvPr>
          <p:cNvSpPr txBox="1"/>
          <p:nvPr/>
        </p:nvSpPr>
        <p:spPr>
          <a:xfrm>
            <a:off x="5926584" y="1442251"/>
            <a:ext cx="5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4A54A33-F500-A6CD-F97F-8E7EC6D3B720}"/>
              </a:ext>
            </a:extLst>
          </p:cNvPr>
          <p:cNvSpPr txBox="1"/>
          <p:nvPr/>
        </p:nvSpPr>
        <p:spPr>
          <a:xfrm>
            <a:off x="3178013" y="1438014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727242F-5D69-9789-6BC8-8A85DEBAA168}"/>
              </a:ext>
            </a:extLst>
          </p:cNvPr>
          <p:cNvSpPr txBox="1"/>
          <p:nvPr/>
        </p:nvSpPr>
        <p:spPr>
          <a:xfrm>
            <a:off x="408116" y="1438014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B894170-B417-4384-D1F6-276A8D7FED63}"/>
              </a:ext>
            </a:extLst>
          </p:cNvPr>
          <p:cNvGrpSpPr/>
          <p:nvPr/>
        </p:nvGrpSpPr>
        <p:grpSpPr>
          <a:xfrm>
            <a:off x="2550019" y="2920574"/>
            <a:ext cx="638302" cy="1713803"/>
            <a:chOff x="-1733908" y="4212257"/>
            <a:chExt cx="638302" cy="1713803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A5E19ECB-2E61-C1EB-4505-3739BCA8E82F}"/>
                </a:ext>
              </a:extLst>
            </p:cNvPr>
            <p:cNvSpPr/>
            <p:nvPr/>
          </p:nvSpPr>
          <p:spPr>
            <a:xfrm>
              <a:off x="-1733908" y="4622537"/>
              <a:ext cx="189095" cy="116493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D0634EB-9B59-CF74-4B08-8B4D678538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639360" y="4254588"/>
              <a:ext cx="197751" cy="3679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A6CFE67C-58EB-482E-A76B-A2805DD8E71D}"/>
                </a:ext>
              </a:extLst>
            </p:cNvPr>
            <p:cNvCxnSpPr>
              <a:cxnSpLocks/>
            </p:cNvCxnSpPr>
            <p:nvPr/>
          </p:nvCxnSpPr>
          <p:spPr>
            <a:xfrm>
              <a:off x="-1614207" y="5806057"/>
              <a:ext cx="184763" cy="1115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図 18" descr="座る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FB136ED9-BEFC-6EC0-02ED-5966BD3D2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459880" y="4212257"/>
              <a:ext cx="364274" cy="1713803"/>
            </a:xfrm>
            <a:prstGeom prst="rect">
              <a:avLst/>
            </a:prstGeom>
          </p:spPr>
        </p:pic>
      </p:grp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69874A4-98F5-07A8-A08A-A8886977BB87}"/>
              </a:ext>
            </a:extLst>
          </p:cNvPr>
          <p:cNvSpPr/>
          <p:nvPr/>
        </p:nvSpPr>
        <p:spPr>
          <a:xfrm>
            <a:off x="2873745" y="2916254"/>
            <a:ext cx="307470" cy="3313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628D8D40-27FB-8FAE-5B0B-A4B9CC329FED}"/>
              </a:ext>
            </a:extLst>
          </p:cNvPr>
          <p:cNvSpPr/>
          <p:nvPr/>
        </p:nvSpPr>
        <p:spPr>
          <a:xfrm>
            <a:off x="2873745" y="3966327"/>
            <a:ext cx="307470" cy="6473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7" name="図 29" descr="ipod, 電子機器 が含まれている画像&#10;&#10;説明は自動で生成されたものです">
            <a:extLst>
              <a:ext uri="{FF2B5EF4-FFF2-40B4-BE49-F238E27FC236}">
                <a16:creationId xmlns:a16="http://schemas.microsoft.com/office/drawing/2014/main" id="{7980513A-C557-0044-F6D5-2DD26104DD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4831" y="2737625"/>
            <a:ext cx="1515751" cy="319482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E250EF0-6F7C-D998-9E79-26FCBB93E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1450" y="2698079"/>
            <a:ext cx="144016" cy="144016"/>
          </a:xfrm>
          <a:prstGeom prst="rect">
            <a:avLst/>
          </a:prstGeom>
        </p:spPr>
      </p:pic>
      <p:pic>
        <p:nvPicPr>
          <p:cNvPr id="32" name="図 28" descr="黒い背景とぼやけた写真&#10;&#10;説明は自動で生成されたものです">
            <a:extLst>
              <a:ext uri="{FF2B5EF4-FFF2-40B4-BE49-F238E27FC236}">
                <a16:creationId xmlns:a16="http://schemas.microsoft.com/office/drawing/2014/main" id="{459D23C7-D520-5106-83B6-337EBA7BF6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6454" y="2734481"/>
            <a:ext cx="1536643" cy="3188837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C8F02E4-09E9-B217-3EAB-0FEA2804C119}"/>
              </a:ext>
            </a:extLst>
          </p:cNvPr>
          <p:cNvSpPr txBox="1"/>
          <p:nvPr/>
        </p:nvSpPr>
        <p:spPr>
          <a:xfrm flipH="1">
            <a:off x="6631939" y="3427767"/>
            <a:ext cx="1399361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ja-JP" altLang="en-US" sz="1000" b="1">
                <a:solidFill>
                  <a:schemeClr val="bg1"/>
                </a:solidFill>
                <a:latin typeface="メイリオ"/>
                <a:ea typeface="メイリオ"/>
              </a:rPr>
              <a:t>シャットダウン中...</a:t>
            </a:r>
            <a:endParaRPr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1D46272A-8CD4-23C3-72E9-4E484D6E9D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0669" y="2698079"/>
            <a:ext cx="144016" cy="144016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68FBE1E-2411-0983-1A4C-645EE6CFC5B1}"/>
              </a:ext>
            </a:extLst>
          </p:cNvPr>
          <p:cNvSpPr/>
          <p:nvPr/>
        </p:nvSpPr>
        <p:spPr>
          <a:xfrm>
            <a:off x="4591714" y="3729241"/>
            <a:ext cx="432048" cy="5638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126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1-C</a:t>
            </a:r>
            <a:endParaRPr lang="en-US" sz="3600" dirty="0"/>
          </a:p>
        </p:txBody>
      </p:sp>
      <p:sp>
        <p:nvSpPr>
          <p:cNvPr id="26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65195"/>
            <a:ext cx="4288353" cy="797141"/>
          </a:xfrm>
        </p:spPr>
        <p:txBody>
          <a:bodyPr vert="horz" wrap="none">
            <a:spAutoFit/>
          </a:bodyPr>
          <a:lstStyle/>
          <a:p>
            <a:br>
              <a:rPr kumimoji="0" lang="ja-JP" altLang="en-US" sz="1800" kern="0" dirty="0"/>
            </a:br>
            <a:r>
              <a:rPr kumimoji="0" lang="ja-JP" altLang="en-US" kern="0" dirty="0"/>
              <a:t>スリープモードにする</a:t>
            </a: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363E4EF9-AE8A-7A61-1CB1-ECD0E5ADC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784"/>
            <a:ext cx="8384676" cy="360000"/>
          </a:xfrm>
        </p:spPr>
        <p:txBody>
          <a:bodyPr>
            <a:noAutofit/>
          </a:bodyPr>
          <a:lstStyle/>
          <a:p>
            <a:r>
              <a:rPr kumimoji="0" lang="ja-JP" altLang="en-US" sz="2800" kern="0" dirty="0">
                <a:solidFill>
                  <a:srgbClr val="009650"/>
                </a:solidFill>
              </a:rPr>
              <a:t>スリープモードって？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3694EA-C843-58E3-CB0A-E008A510CB6E}"/>
              </a:ext>
            </a:extLst>
          </p:cNvPr>
          <p:cNvSpPr txBox="1"/>
          <p:nvPr/>
        </p:nvSpPr>
        <p:spPr>
          <a:xfrm>
            <a:off x="801068" y="2203117"/>
            <a:ext cx="754186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2550"/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スリープモードは、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2550"/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電話などの電波はつながったままでも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2550"/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画面は暗い状態を指します。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2550"/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2550"/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二つ折りケータイで例えると、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2550"/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折りたたんでいる状態に近いです。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2550"/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2550"/>
            <a:r>
              <a:rPr lang="ja-JP" altLang="en-US" sz="21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良いところ</a:t>
            </a:r>
            <a:endParaRPr lang="en-US" altLang="ja-JP" sz="21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2550"/>
            <a:endParaRPr lang="en-US" altLang="ja-JP" sz="8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2550"/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・意図しないタッチ操作の防止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2550"/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・余計なバッテリー消費の防止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82550"/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・スマートフォン本体が長持ちしやすい</a:t>
            </a:r>
            <a:endParaRPr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02CA4AD7-16C8-F406-56C4-B95890A1C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354" y="2830734"/>
            <a:ext cx="2762819" cy="24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477561"/>
            <a:ext cx="4288353" cy="584775"/>
          </a:xfrm>
        </p:spPr>
        <p:txBody>
          <a:bodyPr vert="horz" wrap="none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kern="0" dirty="0"/>
              <a:t>スリープモードにする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1-C</a:t>
            </a:r>
            <a:endParaRPr lang="en-US" sz="3600" dirty="0"/>
          </a:p>
        </p:txBody>
      </p: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63E110D4-4D58-F8C8-A47C-E0F9C8C085C2}"/>
              </a:ext>
            </a:extLst>
          </p:cNvPr>
          <p:cNvGrpSpPr/>
          <p:nvPr/>
        </p:nvGrpSpPr>
        <p:grpSpPr>
          <a:xfrm>
            <a:off x="884660" y="1484784"/>
            <a:ext cx="8193603" cy="705370"/>
            <a:chOff x="884660" y="1873256"/>
            <a:chExt cx="8193603" cy="705370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5652120" y="1932294"/>
              <a:ext cx="3426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画面が暗くなったら</a:t>
              </a:r>
              <a:endPara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スリープモードになりました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884660" y="1873256"/>
              <a:ext cx="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5076056" y="1873256"/>
              <a:ext cx="54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6A013054-7987-46D2-89A9-B09248912486}"/>
                </a:ext>
              </a:extLst>
            </p:cNvPr>
            <p:cNvSpPr txBox="1"/>
            <p:nvPr/>
          </p:nvSpPr>
          <p:spPr>
            <a:xfrm>
              <a:off x="1572005" y="1932295"/>
              <a:ext cx="2520000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電源ボタンを</a:t>
              </a:r>
            </a:p>
            <a:p>
              <a:r>
                <a:rPr lang="ja-JP" altLang="en-US" b="1" dirty="0">
                  <a:latin typeface="メイリオ"/>
                  <a:ea typeface="メイリオ"/>
                </a:rPr>
                <a:t>軽く押します</a:t>
              </a:r>
            </a:p>
          </p:txBody>
        </p:sp>
      </p:grpSp>
      <p:sp>
        <p:nvSpPr>
          <p:cNvPr id="46" name="矢印: 右 45">
            <a:extLst>
              <a:ext uri="{FF2B5EF4-FFF2-40B4-BE49-F238E27FC236}">
                <a16:creationId xmlns:a16="http://schemas.microsoft.com/office/drawing/2014/main" id="{0634D952-B255-E81D-2877-3CCB4215182A}"/>
              </a:ext>
            </a:extLst>
          </p:cNvPr>
          <p:cNvSpPr/>
          <p:nvPr/>
        </p:nvSpPr>
        <p:spPr>
          <a:xfrm>
            <a:off x="4125425" y="4728725"/>
            <a:ext cx="893150" cy="514215"/>
          </a:xfrm>
          <a:prstGeom prst="rightArrow">
            <a:avLst>
              <a:gd name="adj1" fmla="val 37318"/>
              <a:gd name="adj2" fmla="val 595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04290993-49AB-EC0B-5BAA-A4AFD4774F8F}"/>
              </a:ext>
            </a:extLst>
          </p:cNvPr>
          <p:cNvGrpSpPr/>
          <p:nvPr/>
        </p:nvGrpSpPr>
        <p:grpSpPr>
          <a:xfrm>
            <a:off x="532790" y="2487272"/>
            <a:ext cx="3750720" cy="3750720"/>
            <a:chOff x="532790" y="2487272"/>
            <a:chExt cx="3750720" cy="3750720"/>
          </a:xfrm>
        </p:grpSpPr>
        <p:pic>
          <p:nvPicPr>
            <p:cNvPr id="10" name="図 9" descr="モニター画面に映る文字&#10;&#10;自動的に生成された説明">
              <a:extLst>
                <a:ext uri="{FF2B5EF4-FFF2-40B4-BE49-F238E27FC236}">
                  <a16:creationId xmlns:a16="http://schemas.microsoft.com/office/drawing/2014/main" id="{4F3A223E-1452-C3CB-8E9A-F1E1D5599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790" y="2487272"/>
              <a:ext cx="3750720" cy="3750720"/>
            </a:xfrm>
            <a:prstGeom prst="rect">
              <a:avLst/>
            </a:prstGeom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D88B02C-3059-2961-415B-32DDAAC61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91" y="2755677"/>
              <a:ext cx="1510508" cy="316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35CFB495-C50C-06B8-5665-4370C1BF8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38194" y="2702696"/>
              <a:ext cx="161948" cy="161948"/>
            </a:xfrm>
            <a:prstGeom prst="rect">
              <a:avLst/>
            </a:prstGeom>
          </p:spPr>
        </p:pic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0E9BA50-7A02-06FE-7F45-E5F67BCBBDBA}"/>
              </a:ext>
            </a:extLst>
          </p:cNvPr>
          <p:cNvSpPr txBox="1"/>
          <p:nvPr/>
        </p:nvSpPr>
        <p:spPr>
          <a:xfrm>
            <a:off x="3770351" y="3188957"/>
            <a:ext cx="1856438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音量ボタン</a:t>
            </a:r>
            <a:endParaRPr kumimoji="1"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電源ボタン</a:t>
            </a:r>
            <a:endParaRPr kumimoji="1"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E3DFE4E-AD46-D2DC-F7F4-343668178261}"/>
              </a:ext>
            </a:extLst>
          </p:cNvPr>
          <p:cNvGrpSpPr/>
          <p:nvPr/>
        </p:nvGrpSpPr>
        <p:grpSpPr>
          <a:xfrm>
            <a:off x="486935" y="2438400"/>
            <a:ext cx="3839735" cy="3839735"/>
            <a:chOff x="7372813" y="2419815"/>
            <a:chExt cx="3839735" cy="3839735"/>
          </a:xfrm>
        </p:grpSpPr>
        <p:pic>
          <p:nvPicPr>
            <p:cNvPr id="11" name="図 10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3D366CD5-AD5E-3DF4-3BBA-807691906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72813" y="2419815"/>
              <a:ext cx="3839735" cy="3839735"/>
            </a:xfrm>
            <a:prstGeom prst="rect">
              <a:avLst/>
            </a:prstGeom>
          </p:spPr>
        </p:pic>
        <p:pic>
          <p:nvPicPr>
            <p:cNvPr id="17" name="図 16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4674F4D2-3342-82A5-9037-31ACCAE1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25155" y="2703086"/>
              <a:ext cx="1534337" cy="3204117"/>
            </a:xfrm>
            <a:prstGeom prst="rect">
              <a:avLst/>
            </a:prstGeom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E08E3C1-F551-F037-4841-5448D621B710}"/>
              </a:ext>
            </a:extLst>
          </p:cNvPr>
          <p:cNvGrpSpPr/>
          <p:nvPr/>
        </p:nvGrpSpPr>
        <p:grpSpPr>
          <a:xfrm>
            <a:off x="3154043" y="2929867"/>
            <a:ext cx="638302" cy="1713803"/>
            <a:chOff x="3154043" y="2929867"/>
            <a:chExt cx="638302" cy="1713803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4F29628D-F0AA-372A-A4EB-C4D3196C9D2C}"/>
                </a:ext>
              </a:extLst>
            </p:cNvPr>
            <p:cNvSpPr/>
            <p:nvPr/>
          </p:nvSpPr>
          <p:spPr>
            <a:xfrm>
              <a:off x="3154043" y="3340147"/>
              <a:ext cx="189095" cy="116493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31606370-94A0-AFE2-A6C9-8C6654E7AFD2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 flipH="1">
              <a:off x="3248591" y="2972198"/>
              <a:ext cx="197751" cy="3679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8D7B831-B040-FAE7-FE40-977602B605EB}"/>
                </a:ext>
              </a:extLst>
            </p:cNvPr>
            <p:cNvCxnSpPr>
              <a:cxnSpLocks/>
            </p:cNvCxnSpPr>
            <p:nvPr/>
          </p:nvCxnSpPr>
          <p:spPr>
            <a:xfrm>
              <a:off x="3273744" y="4523667"/>
              <a:ext cx="184763" cy="1115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図 4" descr="座る が含まれている画像&#10;&#10;説明は自動で生成されたものです">
              <a:extLst>
                <a:ext uri="{FF2B5EF4-FFF2-40B4-BE49-F238E27FC236}">
                  <a16:creationId xmlns:a16="http://schemas.microsoft.com/office/drawing/2014/main" id="{6F1A728B-0C76-42FC-9DA2-13E2037F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28071" y="2929867"/>
              <a:ext cx="364274" cy="1713803"/>
            </a:xfrm>
            <a:prstGeom prst="rect">
              <a:avLst/>
            </a:prstGeom>
          </p:spPr>
        </p:pic>
      </p:grp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F0F40C9D-5BA2-095A-EE39-C40325EAB672}"/>
              </a:ext>
            </a:extLst>
          </p:cNvPr>
          <p:cNvSpPr/>
          <p:nvPr/>
        </p:nvSpPr>
        <p:spPr>
          <a:xfrm>
            <a:off x="3440599" y="3975620"/>
            <a:ext cx="353933" cy="6473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1E05E56-9E7C-7D57-6916-FE94001B6C01}"/>
              </a:ext>
            </a:extLst>
          </p:cNvPr>
          <p:cNvGrpSpPr/>
          <p:nvPr/>
        </p:nvGrpSpPr>
        <p:grpSpPr>
          <a:xfrm>
            <a:off x="4830334" y="2442118"/>
            <a:ext cx="3839735" cy="3839735"/>
            <a:chOff x="490652" y="2442118"/>
            <a:chExt cx="3839735" cy="3839735"/>
          </a:xfrm>
        </p:grpSpPr>
        <p:pic>
          <p:nvPicPr>
            <p:cNvPr id="6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C69EB1AA-6E49-4BF9-FD0E-B362128CE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0652" y="2442118"/>
              <a:ext cx="3839735" cy="3839735"/>
            </a:xfrm>
            <a:prstGeom prst="rect">
              <a:avLst/>
            </a:prstGeom>
          </p:spPr>
        </p:pic>
        <p:pic>
          <p:nvPicPr>
            <p:cNvPr id="7" name="図 11">
              <a:extLst>
                <a:ext uri="{FF2B5EF4-FFF2-40B4-BE49-F238E27FC236}">
                  <a16:creationId xmlns:a16="http://schemas.microsoft.com/office/drawing/2014/main" id="{FCC7011F-C5F7-BF56-EBBC-28AEBE729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46207" y="2709746"/>
              <a:ext cx="1519121" cy="3267885"/>
            </a:xfrm>
            <a:prstGeom prst="rect">
              <a:avLst/>
            </a:prstGeom>
          </p:spPr>
        </p:pic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A3A17099-2B93-13FE-CAE3-686148F78C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5548" y="2679494"/>
            <a:ext cx="14401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1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5430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2</a:t>
            </a:r>
            <a:endParaRPr lang="ja-JP" altLang="en-US" sz="14000" dirty="0">
              <a:solidFill>
                <a:srgbClr val="009650"/>
              </a:solidFill>
            </a:endParaRPr>
          </a:p>
          <a:p>
            <a:pPr>
              <a:lnSpc>
                <a:spcPct val="100000"/>
              </a:lnSpc>
            </a:pPr>
            <a:r>
              <a:rPr lang="ja-JP" altLang="en-US" sz="4800" dirty="0">
                <a:solidFill>
                  <a:srgbClr val="009650"/>
                </a:solidFill>
              </a:rPr>
              <a:t>ボタン操作の仕方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5" name="Picture 2" descr="座りながらスマホを使う人のイラスト（女性）">
            <a:extLst>
              <a:ext uri="{FF2B5EF4-FFF2-40B4-BE49-F238E27FC236}">
                <a16:creationId xmlns:a16="http://schemas.microsoft.com/office/drawing/2014/main" id="{960A81E3-F8EC-484C-9646-F2D1A76B1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da21e-c3ca-4c84-96af-7a820448060a">
      <Terms xmlns="http://schemas.microsoft.com/office/infopath/2007/PartnerControls"/>
    </lcf76f155ced4ddcb4097134ff3c332f>
    <TaxCatchAll xmlns="991be074-868e-4d92-97d6-e216f9fec1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221E737B91CD54B90BF8EA7BB4FF285" ma:contentTypeVersion="12" ma:contentTypeDescription="新しいドキュメントを作成します。" ma:contentTypeScope="" ma:versionID="18373603a9622018b396af1dea0784d3">
  <xsd:schema xmlns:xsd="http://www.w3.org/2001/XMLSchema" xmlns:xs="http://www.w3.org/2001/XMLSchema" xmlns:p="http://schemas.microsoft.com/office/2006/metadata/properties" xmlns:ns2="48eda21e-c3ca-4c84-96af-7a820448060a" xmlns:ns3="991be074-868e-4d92-97d6-e216f9fec143" targetNamespace="http://schemas.microsoft.com/office/2006/metadata/properties" ma:root="true" ma:fieldsID="fcc78517cf5dc4af9bc31ada0941723e" ns2:_="" ns3:_="">
    <xsd:import namespace="48eda21e-c3ca-4c84-96af-7a820448060a"/>
    <xsd:import namespace="991be074-868e-4d92-97d6-e216f9fec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da21e-c3ca-4c84-96af-7a82044806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be074-868e-4d92-97d6-e216f9fec1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cc2b052-fdc2-451d-923f-407e6a503a39}" ma:internalName="TaxCatchAll" ma:showField="CatchAllData" ma:web="991be074-868e-4d92-97d6-e216f9fec1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9E89BB-BD4E-420A-B282-DFBC2E5EEED0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aa54329d-0235-4571-9ea0-44d69b00d72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C81A038-28EA-4852-A4B4-F585FA5FB8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A2A721-E80D-4A28-909E-C3D836ECAB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749</Words>
  <Application>Microsoft Office PowerPoint</Application>
  <PresentationFormat>画面に合わせる (4:3)</PresentationFormat>
  <Paragraphs>212</Paragraphs>
  <Slides>15</Slides>
  <Notes>15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メイリオ</vt:lpstr>
      <vt:lpstr>メイリオ</vt:lpstr>
      <vt:lpstr>游ゴシック</vt:lpstr>
      <vt:lpstr>Arial</vt:lpstr>
      <vt:lpstr>Calibri</vt:lpstr>
      <vt:lpstr>Calibri Light</vt:lpstr>
      <vt:lpstr>ホワイト</vt:lpstr>
      <vt:lpstr>think-cell スライド</vt:lpstr>
      <vt:lpstr>PowerPoint プレゼンテーション</vt:lpstr>
      <vt:lpstr>PowerPoint プレゼンテーション</vt:lpstr>
      <vt:lpstr>PowerPoint プレゼンテーション</vt:lpstr>
      <vt:lpstr>電源の入れ方 電源ボタンはどこに?</vt:lpstr>
      <vt:lpstr>電源の入れ方 電源ボタンはどこに?</vt:lpstr>
      <vt:lpstr> 電源を切る時は?</vt:lpstr>
      <vt:lpstr> スリープモードにする</vt:lpstr>
      <vt:lpstr>スリープモードにする</vt:lpstr>
      <vt:lpstr>PowerPoint プレゼンテーション</vt:lpstr>
      <vt:lpstr>電源・音量ボタン</vt:lpstr>
      <vt:lpstr>スマートフォン各部の役割</vt:lpstr>
      <vt:lpstr> ホームボタン</vt:lpstr>
      <vt:lpstr>ボタン操作の仕方 表示の見方</vt:lpstr>
      <vt:lpstr>PowerPoint プレゼンテーション</vt:lpstr>
      <vt:lpstr> マナーモードに設定する方法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1340</cp:revision>
  <dcterms:created xsi:type="dcterms:W3CDTF">2021-08-16T09:05:36Z</dcterms:created>
  <dcterms:modified xsi:type="dcterms:W3CDTF">2023-06-12T04:19:37Z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0x01010016FF9C429C37184B81A579FB62A73255</vt:lpwstr>
  </property>
  <property fmtid="{D5CDD505-2E9C-101B-9397-08002B2CF9AE}" pid="3" name="MediaServiceImageTags">
    <vt:lpwstr/>
  </property>
  <property fmtid="{D5CDD505-2E9C-101B-9397-08002B2CF9AE}" pid="4" name="Order">
    <vt:r8>102800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