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25"/>
  </p:notesMasterIdLst>
  <p:sldIdLst>
    <p:sldId id="283" r:id="rId5"/>
    <p:sldId id="297" r:id="rId6"/>
    <p:sldId id="298" r:id="rId7"/>
    <p:sldId id="368" r:id="rId8"/>
    <p:sldId id="358" r:id="rId9"/>
    <p:sldId id="340" r:id="rId10"/>
    <p:sldId id="369" r:id="rId11"/>
    <p:sldId id="372" r:id="rId12"/>
    <p:sldId id="341" r:id="rId13"/>
    <p:sldId id="342" r:id="rId14"/>
    <p:sldId id="359" r:id="rId15"/>
    <p:sldId id="333" r:id="rId16"/>
    <p:sldId id="374" r:id="rId17"/>
    <p:sldId id="349" r:id="rId18"/>
    <p:sldId id="375" r:id="rId19"/>
    <p:sldId id="362" r:id="rId20"/>
    <p:sldId id="363" r:id="rId21"/>
    <p:sldId id="364" r:id="rId22"/>
    <p:sldId id="366" r:id="rId23"/>
    <p:sldId id="367" r:id="rId24"/>
  </p:sldIdLst>
  <p:sldSz cx="10693400" cy="7562850"/>
  <p:notesSz cx="6635750" cy="9767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650"/>
    <a:srgbClr val="FFFF99"/>
    <a:srgbClr val="231E20"/>
    <a:srgbClr val="38211A"/>
    <a:srgbClr val="3C2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6" autoAdjust="0"/>
    <p:restoredTop sz="88392" autoAdjust="0"/>
  </p:normalViewPr>
  <p:slideViewPr>
    <p:cSldViewPr snapToGrid="0">
      <p:cViewPr varScale="1">
        <p:scale>
          <a:sx n="87" d="100"/>
          <a:sy n="87" d="100"/>
        </p:scale>
        <p:origin x="2022"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54"/>
    </p:cViewPr>
  </p:sorterViewPr>
  <p:notesViewPr>
    <p:cSldViewPr snapToGrid="0">
      <p:cViewPr varScale="1">
        <p:scale>
          <a:sx n="46" d="100"/>
          <a:sy n="46" d="100"/>
        </p:scale>
        <p:origin x="2832" y="2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75557" cy="490035"/>
          </a:xfrm>
          <a:prstGeom prst="rect">
            <a:avLst/>
          </a:prstGeom>
        </p:spPr>
        <p:txBody>
          <a:bodyPr vert="horz" lIns="82159" tIns="41079" rIns="82159" bIns="41079" rtlCol="0"/>
          <a:lstStyle>
            <a:lvl1pPr algn="l">
              <a:defRPr sz="1100"/>
            </a:lvl1pPr>
          </a:lstStyle>
          <a:p>
            <a:endParaRPr kumimoji="1" lang="ja-JP" altLang="en-US"/>
          </a:p>
        </p:txBody>
      </p:sp>
      <p:sp>
        <p:nvSpPr>
          <p:cNvPr id="3" name="日付プレースホルダー 2"/>
          <p:cNvSpPr>
            <a:spLocks noGrp="1"/>
          </p:cNvSpPr>
          <p:nvPr>
            <p:ph type="dt" idx="1"/>
          </p:nvPr>
        </p:nvSpPr>
        <p:spPr>
          <a:xfrm>
            <a:off x="3759209" y="1"/>
            <a:ext cx="2874572" cy="490035"/>
          </a:xfrm>
          <a:prstGeom prst="rect">
            <a:avLst/>
          </a:prstGeom>
        </p:spPr>
        <p:txBody>
          <a:bodyPr vert="horz" lIns="82159" tIns="41079" rIns="82159" bIns="41079" rtlCol="0"/>
          <a:lstStyle>
            <a:lvl1pPr algn="r">
              <a:defRPr sz="1100"/>
            </a:lvl1pPr>
          </a:lstStyle>
          <a:p>
            <a:fld id="{2053EECF-6E38-4A9F-A42A-194BE4369BD3}" type="datetimeFigureOut">
              <a:rPr kumimoji="1" lang="ja-JP" altLang="en-US" smtClean="0"/>
              <a:t>2024/10/2</a:t>
            </a:fld>
            <a:endParaRPr kumimoji="1" lang="ja-JP" altLang="en-US"/>
          </a:p>
        </p:txBody>
      </p:sp>
      <p:sp>
        <p:nvSpPr>
          <p:cNvPr id="4" name="スライド イメージ プレースホルダー 3"/>
          <p:cNvSpPr>
            <a:spLocks noGrp="1" noRot="1" noChangeAspect="1"/>
          </p:cNvSpPr>
          <p:nvPr>
            <p:ph type="sldImg" idx="2"/>
          </p:nvPr>
        </p:nvSpPr>
        <p:spPr>
          <a:xfrm>
            <a:off x="990600" y="1222375"/>
            <a:ext cx="4654550" cy="3294063"/>
          </a:xfrm>
          <a:prstGeom prst="rect">
            <a:avLst/>
          </a:prstGeom>
          <a:noFill/>
          <a:ln w="12700">
            <a:solidFill>
              <a:prstClr val="black"/>
            </a:solidFill>
          </a:ln>
        </p:spPr>
        <p:txBody>
          <a:bodyPr vert="horz" lIns="82159" tIns="41079" rIns="82159" bIns="41079" rtlCol="0" anchor="ctr"/>
          <a:lstStyle/>
          <a:p>
            <a:endParaRPr lang="ja-JP" altLang="en-US"/>
          </a:p>
        </p:txBody>
      </p:sp>
      <p:sp>
        <p:nvSpPr>
          <p:cNvPr id="5" name="ノート プレースホルダー 4"/>
          <p:cNvSpPr>
            <a:spLocks noGrp="1"/>
          </p:cNvSpPr>
          <p:nvPr>
            <p:ph type="body" sz="quarter" idx="3"/>
          </p:nvPr>
        </p:nvSpPr>
        <p:spPr>
          <a:xfrm>
            <a:off x="663969" y="4701463"/>
            <a:ext cx="5307812" cy="3846465"/>
          </a:xfrm>
          <a:prstGeom prst="rect">
            <a:avLst/>
          </a:prstGeom>
        </p:spPr>
        <p:txBody>
          <a:bodyPr vert="horz" lIns="82159" tIns="41079" rIns="82159" bIns="410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854"/>
            <a:ext cx="2875557" cy="490034"/>
          </a:xfrm>
          <a:prstGeom prst="rect">
            <a:avLst/>
          </a:prstGeom>
        </p:spPr>
        <p:txBody>
          <a:bodyPr vert="horz" lIns="82159" tIns="41079" rIns="82159" bIns="4107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59209" y="9277854"/>
            <a:ext cx="2874572" cy="490034"/>
          </a:xfrm>
          <a:prstGeom prst="rect">
            <a:avLst/>
          </a:prstGeom>
        </p:spPr>
        <p:txBody>
          <a:bodyPr vert="horz" lIns="82159" tIns="41079" rIns="82159" bIns="41079"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6" name="テキスト ボックス 5">
            <a:extLst>
              <a:ext uri="{FF2B5EF4-FFF2-40B4-BE49-F238E27FC236}">
                <a16:creationId xmlns:a16="http://schemas.microsoft.com/office/drawing/2014/main" id="{938F9636-1113-48A0-895B-48090532F203}"/>
              </a:ext>
            </a:extLst>
          </p:cNvPr>
          <p:cNvSpPr txBox="1"/>
          <p:nvPr/>
        </p:nvSpPr>
        <p:spPr>
          <a:xfrm>
            <a:off x="598488" y="7093745"/>
            <a:ext cx="5386387"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このような方が来られることのないように、講習会を開かれるときは周知徹底をいただくとか間違ってこられた方のために代替の</a:t>
            </a:r>
            <a:r>
              <a:rPr lang="en-US" altLang="ja-JP" sz="1100" dirty="0">
                <a:latin typeface="Meiryo UI" panose="020B0604030504040204" pitchFamily="50" charset="-128"/>
                <a:ea typeface="Meiryo UI" panose="020B0604030504040204" pitchFamily="50" charset="-128"/>
              </a:rPr>
              <a:t>iPhone</a:t>
            </a:r>
            <a:r>
              <a:rPr lang="ja-JP" altLang="en-US" sz="1100" dirty="0">
                <a:latin typeface="Meiryo UI" panose="020B0604030504040204" pitchFamily="50" charset="-128"/>
                <a:ea typeface="Meiryo UI" panose="020B0604030504040204" pitchFamily="50" charset="-128"/>
              </a:rPr>
              <a:t>を用意しておくと良いでしょう。</a:t>
            </a:r>
            <a:endParaRPr lang="en-US" altLang="ja-JP" sz="1100" dirty="0">
              <a:latin typeface="Meiryo UI" panose="020B0604030504040204" pitchFamily="50" charset="-128"/>
              <a:ea typeface="Meiryo UI" panose="020B0604030504040204" pitchFamily="50" charset="-128"/>
            </a:endParaRPr>
          </a:p>
        </p:txBody>
      </p:sp>
      <p:sp>
        <p:nvSpPr>
          <p:cNvPr id="8" name="ノート プレースホルダー 2">
            <a:extLst>
              <a:ext uri="{FF2B5EF4-FFF2-40B4-BE49-F238E27FC236}">
                <a16:creationId xmlns:a16="http://schemas.microsoft.com/office/drawing/2014/main" id="{CB3744EA-7C01-440B-BFD7-0A215E8D71F1}"/>
              </a:ext>
            </a:extLst>
          </p:cNvPr>
          <p:cNvSpPr txBox="1">
            <a:spLocks/>
          </p:cNvSpPr>
          <p:nvPr/>
        </p:nvSpPr>
        <p:spPr>
          <a:xfrm>
            <a:off x="609862" y="4653289"/>
            <a:ext cx="5393120" cy="3019792"/>
          </a:xfrm>
          <a:prstGeom prst="rect">
            <a:avLst/>
          </a:prstGeom>
        </p:spPr>
        <p:txBody>
          <a:bodyPr vert="horz" lIns="82159" tIns="41079" rIns="82159" bIns="410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indent="89398"/>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今日はスマートフォンをまだ買われてまだあまり操作方法をよくご存じではない方を対象として、機器の初歩的な機能のご説明をいたしたいと存じますのでよろしくお願いいたします。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まず講習会を始める前に皆様がお持ちのスマートフォンの裏側を見てください。リンゴのマークがスマートフォンについていますか？もしついていなければ、それは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スマホです。今回の講習会は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今回は残念ながらこのまま聞いていただいてもあまりお役には立ちませんことをご承知願います。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3" name="ノート プレースホルダー 2">
            <a:extLst>
              <a:ext uri="{FF2B5EF4-FFF2-40B4-BE49-F238E27FC236}">
                <a16:creationId xmlns:a16="http://schemas.microsoft.com/office/drawing/2014/main" id="{21A9578F-FB73-43A7-92E4-590CEA1EC910}"/>
              </a:ext>
            </a:extLst>
          </p:cNvPr>
          <p:cNvSpPr>
            <a:spLocks noGrp="1"/>
          </p:cNvSpPr>
          <p:nvPr>
            <p:ph type="body" idx="1"/>
          </p:nvPr>
        </p:nvSpPr>
        <p:spPr/>
        <p:txBody>
          <a:bodyPr/>
          <a:lstStyle/>
          <a:p>
            <a:pPr indent="0"/>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346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410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5" name="ノート プレースホルダー 5">
            <a:extLst>
              <a:ext uri="{FF2B5EF4-FFF2-40B4-BE49-F238E27FC236}">
                <a16:creationId xmlns:a16="http://schemas.microsoft.com/office/drawing/2014/main" id="{55705932-7556-47BC-8557-B100BF78AFE9}"/>
              </a:ext>
            </a:extLst>
          </p:cNvPr>
          <p:cNvSpPr>
            <a:spLocks noGrp="1"/>
          </p:cNvSpPr>
          <p:nvPr>
            <p:ph type="body" idx="1"/>
          </p:nvPr>
        </p:nvSpPr>
        <p:spPr>
          <a:xfrm>
            <a:off x="664411" y="4701231"/>
            <a:ext cx="5306929" cy="1706713"/>
          </a:xfrm>
        </p:spPr>
        <p:txBody>
          <a:bodyPr/>
          <a:lstStyle/>
          <a:p>
            <a:pPr indent="0"/>
            <a:endParaRPr lang="en-US" altLang="ja-JP"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293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4424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5" name="ノート プレースホルダー 4">
            <a:extLst>
              <a:ext uri="{FF2B5EF4-FFF2-40B4-BE49-F238E27FC236}">
                <a16:creationId xmlns:a16="http://schemas.microsoft.com/office/drawing/2014/main" id="{D2B3DD6C-6F6E-4EA0-9475-7F8DB58057F2}"/>
              </a:ext>
            </a:extLst>
          </p:cNvPr>
          <p:cNvSpPr>
            <a:spLocks noGrp="1"/>
          </p:cNvSpPr>
          <p:nvPr>
            <p:ph type="body" sz="quarter" idx="3"/>
          </p:nvPr>
        </p:nvSpPr>
        <p:spPr>
          <a:xfrm>
            <a:off x="663969" y="4701463"/>
            <a:ext cx="5307812" cy="185888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907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988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242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8964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8845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3032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290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8" name="ノート プレースホルダー 2">
            <a:extLst>
              <a:ext uri="{FF2B5EF4-FFF2-40B4-BE49-F238E27FC236}">
                <a16:creationId xmlns:a16="http://schemas.microsoft.com/office/drawing/2014/main" id="{76CA2B82-6A7D-42B1-AE0B-9860C938CDF5}"/>
              </a:ext>
            </a:extLst>
          </p:cNvPr>
          <p:cNvSpPr txBox="1">
            <a:spLocks/>
          </p:cNvSpPr>
          <p:nvPr/>
        </p:nvSpPr>
        <p:spPr>
          <a:xfrm>
            <a:off x="672536" y="4655344"/>
            <a:ext cx="5290678" cy="1647571"/>
          </a:xfrm>
          <a:prstGeom prst="rect">
            <a:avLst/>
          </a:prstGeom>
        </p:spPr>
        <p:txBody>
          <a:bodyPr vert="horz" lIns="82159" tIns="41079" rIns="82159" bIns="410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indent="92075"/>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はすべて</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社が製造しているものですが、機種によってソフトのアプリ、ハードウェア機器の性能異なっておりますので、私が説明する内容とお持ちの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で画面の表示とか動作が若干異なることがあると思いますが、どうかご容赦ください。</a:t>
            </a:r>
            <a:endParaRPr lang="en-US" altLang="ja-JP" dirty="0">
              <a:latin typeface="Meiryo UI" panose="020B0604030504040204" pitchFamily="50" charset="-128"/>
              <a:ea typeface="Meiryo UI" panose="020B0604030504040204" pitchFamily="50" charset="-128"/>
            </a:endParaRPr>
          </a:p>
        </p:txBody>
      </p:sp>
      <p:sp>
        <p:nvSpPr>
          <p:cNvPr id="3" name="ノート プレースホルダー 2">
            <a:extLst>
              <a:ext uri="{FF2B5EF4-FFF2-40B4-BE49-F238E27FC236}">
                <a16:creationId xmlns:a16="http://schemas.microsoft.com/office/drawing/2014/main" id="{7D8AF300-0287-44AA-B6AD-4ACF736750F1}"/>
              </a:ext>
            </a:extLst>
          </p:cNvPr>
          <p:cNvSpPr>
            <a:spLocks noGrp="1"/>
          </p:cNvSpPr>
          <p:nvPr>
            <p:ph type="body" idx="1"/>
          </p:nvPr>
        </p:nvSpPr>
        <p:spPr/>
        <p:txBody>
          <a:bodyPr/>
          <a:lstStyle/>
          <a:p>
            <a:pPr indent="0"/>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796E42BA-F83B-4FD9-9FEF-F6FA63827186}"/>
              </a:ext>
            </a:extLst>
          </p:cNvPr>
          <p:cNvSpPr>
            <a:spLocks noGrp="1"/>
          </p:cNvSpPr>
          <p:nvPr>
            <p:ph type="body" sz="quarter" idx="3"/>
          </p:nvPr>
        </p:nvSpPr>
        <p:spPr>
          <a:xfrm>
            <a:off x="663969" y="4701463"/>
            <a:ext cx="5307812" cy="246848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091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96E42BA-F83B-4FD9-9FEF-F6FA63827186}"/>
              </a:ext>
            </a:extLst>
          </p:cNvPr>
          <p:cNvSpPr>
            <a:spLocks noGrp="1"/>
          </p:cNvSpPr>
          <p:nvPr>
            <p:ph type="body" sz="quarter" idx="3"/>
          </p:nvPr>
        </p:nvSpPr>
        <p:spPr>
          <a:xfrm>
            <a:off x="663969" y="4701463"/>
            <a:ext cx="5307812" cy="246848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249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5E3AD15-E3FB-4A09-A4CB-C97B3FC0AF51}"/>
              </a:ext>
            </a:extLst>
          </p:cNvPr>
          <p:cNvSpPr>
            <a:spLocks noGrp="1"/>
          </p:cNvSpPr>
          <p:nvPr>
            <p:ph type="body" sz="quarter" idx="3"/>
          </p:nvPr>
        </p:nvSpPr>
        <p:spPr>
          <a:xfrm>
            <a:off x="663969" y="4701463"/>
            <a:ext cx="5307812" cy="2087481"/>
          </a:xfrm>
        </p:spPr>
        <p:txBody>
          <a:bodyPr/>
          <a:lstStyle/>
          <a:p>
            <a:pPr indent="0"/>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35E3AD15-E3FB-4A09-A4CB-C97B3FC0AF51}"/>
              </a:ext>
            </a:extLst>
          </p:cNvPr>
          <p:cNvSpPr>
            <a:spLocks noGrp="1"/>
          </p:cNvSpPr>
          <p:nvPr>
            <p:ph type="body" sz="quarter" idx="3"/>
          </p:nvPr>
        </p:nvSpPr>
        <p:spPr>
          <a:xfrm>
            <a:off x="663969" y="4701463"/>
            <a:ext cx="5307812" cy="2087481"/>
          </a:xfrm>
        </p:spPr>
        <p:txBody>
          <a:bodyPr/>
          <a:lstStyle/>
          <a:p>
            <a:pPr indent="0"/>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57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083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8392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7380507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76700" y="248602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bg1"/>
                </a:solidFill>
                <a:latin typeface="BIZ UDゴシック" panose="020B0400000000000000" pitchFamily="49" charset="-128"/>
                <a:ea typeface="BIZ UDゴシック" panose="020B0400000000000000" pitchFamily="49" charset="-128"/>
              </a:rPr>
              <a:t>電話の使い方</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4695825"/>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E82F799-0564-A3F7-C69C-BA15783E739B}"/>
              </a:ext>
            </a:extLst>
          </p:cNvPr>
          <p:cNvSpPr txBox="1"/>
          <p:nvPr/>
        </p:nvSpPr>
        <p:spPr>
          <a:xfrm>
            <a:off x="1376700" y="937786"/>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021FB5D8-ED93-C17B-4900-3A74E362C514}"/>
              </a:ext>
            </a:extLst>
          </p:cNvPr>
          <p:cNvPicPr>
            <a:picLocks noChangeAspect="1"/>
          </p:cNvPicPr>
          <p:nvPr/>
        </p:nvPicPr>
        <p:blipFill>
          <a:blip r:embed="rId3"/>
          <a:stretch>
            <a:fillRect/>
          </a:stretch>
        </p:blipFill>
        <p:spPr>
          <a:xfrm>
            <a:off x="7101002" y="3552699"/>
            <a:ext cx="1749704" cy="1316850"/>
          </a:xfrm>
          <a:prstGeom prst="rect">
            <a:avLst/>
          </a:prstGeom>
        </p:spPr>
      </p:pic>
      <p:pic>
        <p:nvPicPr>
          <p:cNvPr id="31" name="図 30">
            <a:extLst>
              <a:ext uri="{FF2B5EF4-FFF2-40B4-BE49-F238E27FC236}">
                <a16:creationId xmlns:a16="http://schemas.microsoft.com/office/drawing/2014/main" id="{B2CB2CA2-C845-D07E-795A-13F33A0F19C2}"/>
              </a:ext>
            </a:extLst>
          </p:cNvPr>
          <p:cNvPicPr>
            <a:picLocks noChangeAspect="1"/>
          </p:cNvPicPr>
          <p:nvPr/>
        </p:nvPicPr>
        <p:blipFill>
          <a:blip r:embed="rId4"/>
          <a:stretch>
            <a:fillRect/>
          </a:stretch>
        </p:blipFill>
        <p:spPr>
          <a:xfrm>
            <a:off x="4327870" y="3546178"/>
            <a:ext cx="1847248" cy="3310415"/>
          </a:xfrm>
          <a:prstGeom prst="rect">
            <a:avLst/>
          </a:prstGeom>
        </p:spPr>
      </p:pic>
      <p:pic>
        <p:nvPicPr>
          <p:cNvPr id="13" name="図 12">
            <a:extLst>
              <a:ext uri="{FF2B5EF4-FFF2-40B4-BE49-F238E27FC236}">
                <a16:creationId xmlns:a16="http://schemas.microsoft.com/office/drawing/2014/main" id="{E7C1EEDB-9716-80FA-738B-E5CB70317E39}"/>
              </a:ext>
            </a:extLst>
          </p:cNvPr>
          <p:cNvPicPr>
            <a:picLocks noChangeAspect="1"/>
          </p:cNvPicPr>
          <p:nvPr/>
        </p:nvPicPr>
        <p:blipFill>
          <a:blip r:embed="rId5"/>
          <a:stretch>
            <a:fillRect/>
          </a:stretch>
        </p:blipFill>
        <p:spPr>
          <a:xfrm>
            <a:off x="1166012" y="3988550"/>
            <a:ext cx="1633870" cy="2865368"/>
          </a:xfrm>
          <a:prstGeom prst="rect">
            <a:avLst/>
          </a:prstGeom>
        </p:spPr>
      </p:pic>
      <p:sp>
        <p:nvSpPr>
          <p:cNvPr id="4" name="Title 1"/>
          <p:cNvSpPr txBox="1">
            <a:spLocks/>
          </p:cNvSpPr>
          <p:nvPr/>
        </p:nvSpPr>
        <p:spPr>
          <a:xfrm>
            <a:off x="969285" y="463529"/>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1-E</a:t>
            </a:r>
            <a:endParaRPr lang="en-US"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448634" y="223185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143968" y="2250949"/>
            <a:ext cx="2443574" cy="1200329"/>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画面下部の履歴ボタンを探し、ダブルタップし</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て履歴タブを表示し</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646738" y="2225695"/>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257435" y="402643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3568" y="303582"/>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電話のかけ方</a:t>
            </a:r>
          </a:p>
          <a:p>
            <a:r>
              <a:rPr lang="ja-JP" altLang="en-US" dirty="0">
                <a:latin typeface="BIZ UDゴシック" panose="020B0400000000000000" pitchFamily="49" charset="-128"/>
                <a:ea typeface="BIZ UDゴシック" panose="020B0400000000000000" pitchFamily="49" charset="-128"/>
              </a:rPr>
              <a:t>発着信履歴を使った電話の掛け方</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982260" y="2276339"/>
            <a:ext cx="2219282"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電話アプリを開いて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635158" y="2238361"/>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9" name="矢印: 右 38">
            <a:extLst>
              <a:ext uri="{FF2B5EF4-FFF2-40B4-BE49-F238E27FC236}">
                <a16:creationId xmlns:a16="http://schemas.microsoft.com/office/drawing/2014/main" id="{E9E944F7-21A5-43C1-BE1D-76E00D974693}"/>
              </a:ext>
            </a:extLst>
          </p:cNvPr>
          <p:cNvSpPr/>
          <p:nvPr/>
        </p:nvSpPr>
        <p:spPr>
          <a:xfrm>
            <a:off x="6348413" y="4031667"/>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0" name="四角形: 角を丸くする 29">
            <a:extLst>
              <a:ext uri="{FF2B5EF4-FFF2-40B4-BE49-F238E27FC236}">
                <a16:creationId xmlns:a16="http://schemas.microsoft.com/office/drawing/2014/main" id="{29928E3A-276D-4CAF-81F5-EBB2DC7F8C3B}"/>
              </a:ext>
            </a:extLst>
          </p:cNvPr>
          <p:cNvSpPr/>
          <p:nvPr/>
        </p:nvSpPr>
        <p:spPr>
          <a:xfrm>
            <a:off x="7108280" y="3912933"/>
            <a:ext cx="1346281" cy="24598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40" name="グループ化 39">
            <a:extLst>
              <a:ext uri="{FF2B5EF4-FFF2-40B4-BE49-F238E27FC236}">
                <a16:creationId xmlns:a16="http://schemas.microsoft.com/office/drawing/2014/main" id="{54B0AC1D-4C32-4862-B196-1511FF91BF79}"/>
              </a:ext>
            </a:extLst>
          </p:cNvPr>
          <p:cNvGrpSpPr/>
          <p:nvPr/>
        </p:nvGrpSpPr>
        <p:grpSpPr>
          <a:xfrm>
            <a:off x="8352740" y="3854928"/>
            <a:ext cx="350794" cy="357494"/>
            <a:chOff x="4387975" y="1453207"/>
            <a:chExt cx="510568" cy="463074"/>
          </a:xfrm>
        </p:grpSpPr>
        <p:sp>
          <p:nvSpPr>
            <p:cNvPr id="42"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549B1E60-A4FA-4CC1-9349-C0320BA46D68}"/>
                </a:ext>
              </a:extLst>
            </p:cNvPr>
            <p:cNvSpPr/>
            <p:nvPr/>
          </p:nvSpPr>
          <p:spPr>
            <a:xfrm>
              <a:off x="4387975" y="1453207"/>
              <a:ext cx="510568" cy="463074"/>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a:off x="4703289" y="6506598"/>
            <a:ext cx="365025" cy="33490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35" name="グループ化 34">
            <a:extLst>
              <a:ext uri="{FF2B5EF4-FFF2-40B4-BE49-F238E27FC236}">
                <a16:creationId xmlns:a16="http://schemas.microsoft.com/office/drawing/2014/main" id="{B724B28A-C967-4FD2-B302-3752B5E1A317}"/>
              </a:ext>
            </a:extLst>
          </p:cNvPr>
          <p:cNvGrpSpPr/>
          <p:nvPr/>
        </p:nvGrpSpPr>
        <p:grpSpPr>
          <a:xfrm>
            <a:off x="4516086" y="6184329"/>
            <a:ext cx="365025" cy="406938"/>
            <a:chOff x="5150197" y="4870670"/>
            <a:chExt cx="517954" cy="496069"/>
          </a:xfrm>
        </p:grpSpPr>
        <p:sp>
          <p:nvSpPr>
            <p:cNvPr id="3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F9DFD8B2-5680-4134-B245-EC66C871357E}"/>
                </a:ext>
              </a:extLst>
            </p:cNvPr>
            <p:cNvSpPr/>
            <p:nvPr/>
          </p:nvSpPr>
          <p:spPr>
            <a:xfrm>
              <a:off x="5150197" y="4870670"/>
              <a:ext cx="517954" cy="496069"/>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57" name="テキスト ボックス 56">
            <a:extLst>
              <a:ext uri="{FF2B5EF4-FFF2-40B4-BE49-F238E27FC236}">
                <a16:creationId xmlns:a16="http://schemas.microsoft.com/office/drawing/2014/main" id="{84355675-8A09-4053-A78A-9C34EF249879}"/>
              </a:ext>
            </a:extLst>
          </p:cNvPr>
          <p:cNvSpPr txBox="1"/>
          <p:nvPr/>
        </p:nvSpPr>
        <p:spPr>
          <a:xfrm>
            <a:off x="7099299" y="2276339"/>
            <a:ext cx="3145467" cy="1200329"/>
          </a:xfrm>
          <a:prstGeom prst="rect">
            <a:avLst/>
          </a:prstGeom>
          <a:noFill/>
        </p:spPr>
        <p:txBody>
          <a:bodyPr wrap="square" rtlCol="0">
            <a:spAutoFit/>
          </a:bodyPr>
          <a:lstStyle/>
          <a:p>
            <a:pPr algn="just"/>
            <a:r>
              <a:rPr lang="ja-JP" altLang="en-US" sz="1800" b="1" dirty="0">
                <a:effectLst/>
                <a:latin typeface="BIZ UDゴシック" panose="020B0400000000000000" pitchFamily="49" charset="-128"/>
                <a:ea typeface="BIZ UDゴシック" panose="020B0400000000000000" pitchFamily="49" charset="-128"/>
              </a:rPr>
              <a:t>新しい履歴は画面上から下になぞると探しやすいです。希望の履歴でダブルタップして発信します。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506D824A-708A-4AE5-9A56-F07BAF824BA3}"/>
              </a:ext>
            </a:extLst>
          </p:cNvPr>
          <p:cNvSpPr txBox="1"/>
          <p:nvPr/>
        </p:nvSpPr>
        <p:spPr>
          <a:xfrm>
            <a:off x="869955" y="1549239"/>
            <a:ext cx="8991600" cy="600164"/>
          </a:xfrm>
          <a:prstGeom prst="rect">
            <a:avLst/>
          </a:prstGeom>
          <a:solidFill>
            <a:srgbClr val="FFFF99"/>
          </a:solidFill>
          <a:ln w="31750">
            <a:solidFill>
              <a:schemeClr val="tx1"/>
            </a:solidFill>
            <a:prstDash val="solid"/>
          </a:ln>
        </p:spPr>
        <p:txBody>
          <a:bodyPr wrap="square" tIns="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電話アプリを開いた際には前回使用した時に最後に表示していたタブ</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履歴や連絡先、キーパッドなど</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が表示されます。</a:t>
            </a:r>
          </a:p>
        </p:txBody>
      </p:sp>
      <p:sp>
        <p:nvSpPr>
          <p:cNvPr id="60" name="テキスト ボックス 59">
            <a:extLst>
              <a:ext uri="{FF2B5EF4-FFF2-40B4-BE49-F238E27FC236}">
                <a16:creationId xmlns:a16="http://schemas.microsoft.com/office/drawing/2014/main" id="{76DEA951-6A8F-4968-B883-46688A248B19}"/>
              </a:ext>
            </a:extLst>
          </p:cNvPr>
          <p:cNvSpPr txBox="1"/>
          <p:nvPr/>
        </p:nvSpPr>
        <p:spPr>
          <a:xfrm>
            <a:off x="3945203" y="5326677"/>
            <a:ext cx="2734642" cy="923330"/>
          </a:xfrm>
          <a:prstGeom prst="rect">
            <a:avLst/>
          </a:prstGeom>
          <a:solidFill>
            <a:schemeClr val="bg1"/>
          </a:solidFill>
        </p:spPr>
        <p:txBody>
          <a:bodyPr wrap="square" rtlCol="0">
            <a:spAutoFit/>
          </a:bodyPr>
          <a:lstStyle/>
          <a:p>
            <a:pPr algn="just"/>
            <a:r>
              <a:rPr kumimoji="1" lang="ja-JP" altLang="en-US" b="1" dirty="0">
                <a:latin typeface="BIZ UDゴシック" panose="020B0400000000000000" pitchFamily="49" charset="-128"/>
                <a:ea typeface="BIZ UDゴシック" panose="020B0400000000000000" pitchFamily="49" charset="-128"/>
              </a:rPr>
              <a:t>ホームボタンや画面左下から画面をなぞると素早く探せます。</a:t>
            </a:r>
          </a:p>
        </p:txBody>
      </p:sp>
      <p:sp>
        <p:nvSpPr>
          <p:cNvPr id="61" name="正方形/長方形 60">
            <a:extLst>
              <a:ext uri="{FF2B5EF4-FFF2-40B4-BE49-F238E27FC236}">
                <a16:creationId xmlns:a16="http://schemas.microsoft.com/office/drawing/2014/main" id="{EBB2D4BE-0559-4A44-8BD9-E28A688BE48D}"/>
              </a:ext>
            </a:extLst>
          </p:cNvPr>
          <p:cNvSpPr/>
          <p:nvPr/>
        </p:nvSpPr>
        <p:spPr>
          <a:xfrm>
            <a:off x="6632716" y="5974377"/>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2" name="テキスト ボックス 61">
            <a:extLst>
              <a:ext uri="{FF2B5EF4-FFF2-40B4-BE49-F238E27FC236}">
                <a16:creationId xmlns:a16="http://schemas.microsoft.com/office/drawing/2014/main" id="{FEFE3F4C-1086-460D-AA75-3985FE82226F}"/>
              </a:ext>
            </a:extLst>
          </p:cNvPr>
          <p:cNvSpPr txBox="1"/>
          <p:nvPr/>
        </p:nvSpPr>
        <p:spPr>
          <a:xfrm>
            <a:off x="7099299" y="6005613"/>
            <a:ext cx="3145467"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3" name="矢印: 右 62">
            <a:extLst>
              <a:ext uri="{FF2B5EF4-FFF2-40B4-BE49-F238E27FC236}">
                <a16:creationId xmlns:a16="http://schemas.microsoft.com/office/drawing/2014/main" id="{4E17123D-21A1-4490-AE41-496472CF02C4}"/>
              </a:ext>
            </a:extLst>
          </p:cNvPr>
          <p:cNvSpPr/>
          <p:nvPr/>
        </p:nvSpPr>
        <p:spPr>
          <a:xfrm rot="5400000">
            <a:off x="7636559" y="5241100"/>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4" name="テキスト ボックス 63">
            <a:extLst>
              <a:ext uri="{FF2B5EF4-FFF2-40B4-BE49-F238E27FC236}">
                <a16:creationId xmlns:a16="http://schemas.microsoft.com/office/drawing/2014/main" id="{5F14C9B1-092C-4CE6-AC28-C0BA460F401C}"/>
              </a:ext>
            </a:extLst>
          </p:cNvPr>
          <p:cNvSpPr txBox="1"/>
          <p:nvPr/>
        </p:nvSpPr>
        <p:spPr>
          <a:xfrm>
            <a:off x="633012" y="5365665"/>
            <a:ext cx="2734642" cy="923330"/>
          </a:xfrm>
          <a:prstGeom prst="rect">
            <a:avLst/>
          </a:prstGeom>
          <a:solidFill>
            <a:schemeClr val="bg1"/>
          </a:solidFill>
        </p:spPr>
        <p:txBody>
          <a:bodyPr wrap="square" lIns="91440" tIns="45720" rIns="91440" bIns="45720" rtlCol="0" anchor="t">
            <a:spAutoFit/>
          </a:bodyPr>
          <a:lstStyle/>
          <a:p>
            <a:pPr algn="just"/>
            <a:r>
              <a:rPr lang="ja-JP" altLang="en-US" b="1" dirty="0">
                <a:latin typeface="BIZ UDゴシック" panose="020B0400000000000000" pitchFamily="49" charset="-128"/>
                <a:ea typeface="BIZ UDゴシック" panose="020B0400000000000000" pitchFamily="49" charset="-128"/>
              </a:rPr>
              <a:t>最初に</a:t>
            </a:r>
            <a:r>
              <a:rPr kumimoji="1" lang="ja-JP" altLang="en-US" b="1" dirty="0">
                <a:latin typeface="BIZ UDゴシック" panose="020B0400000000000000" pitchFamily="49" charset="-128"/>
                <a:ea typeface="BIZ UDゴシック" panose="020B0400000000000000" pitchFamily="49" charset="-128"/>
              </a:rPr>
              <a:t>履歴タブが表示された場合、</a:t>
            </a:r>
            <a:r>
              <a:rPr kumimoji="1" lang="ja-JP" altLang="en-US" b="1" dirty="0">
                <a:solidFill>
                  <a:srgbClr val="009650"/>
                </a:solidFill>
                <a:latin typeface="BIZ UDゴシック" panose="020B0400000000000000" pitchFamily="49" charset="-128"/>
                <a:ea typeface="BIZ UDゴシック" panose="020B0400000000000000" pitchFamily="49" charset="-128"/>
              </a:rPr>
              <a:t>❷</a:t>
            </a:r>
            <a:r>
              <a:rPr lang="ja-JP" altLang="en-US" b="1" dirty="0">
                <a:latin typeface="BIZ UDゴシック" panose="020B0400000000000000" pitchFamily="49" charset="-128"/>
                <a:ea typeface="BIZ UDゴシック" panose="020B0400000000000000" pitchFamily="49" charset="-128"/>
              </a:rPr>
              <a:t>の</a:t>
            </a:r>
            <a:r>
              <a:rPr kumimoji="1" lang="ja-JP" altLang="en-US" b="1" dirty="0">
                <a:latin typeface="BIZ UDゴシック" panose="020B0400000000000000" pitchFamily="49" charset="-128"/>
                <a:ea typeface="BIZ UDゴシック" panose="020B0400000000000000" pitchFamily="49" charset="-128"/>
              </a:rPr>
              <a:t>手順を飛ばして構いません。</a:t>
            </a:r>
          </a:p>
        </p:txBody>
      </p:sp>
      <p:sp>
        <p:nvSpPr>
          <p:cNvPr id="32" name="四角形: 角を丸くする 31">
            <a:extLst>
              <a:ext uri="{FF2B5EF4-FFF2-40B4-BE49-F238E27FC236}">
                <a16:creationId xmlns:a16="http://schemas.microsoft.com/office/drawing/2014/main" id="{0EB26125-1E22-E161-339C-3834E1832803}"/>
              </a:ext>
            </a:extLst>
          </p:cNvPr>
          <p:cNvSpPr/>
          <p:nvPr/>
        </p:nvSpPr>
        <p:spPr>
          <a:xfrm>
            <a:off x="733489" y="3229053"/>
            <a:ext cx="2860613" cy="645234"/>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latin typeface="BIZ UDゴシック" panose="020B0400000000000000" pitchFamily="49" charset="-128"/>
                <a:ea typeface="BIZ UDゴシック" panose="020B0400000000000000" pitchFamily="49" charset="-128"/>
              </a:rPr>
              <a:t>電話</a:t>
            </a:r>
            <a:r>
              <a:rPr lang="ja-JP" altLang="en-US" sz="14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r>
              <a:rPr lang="ja-JP" altLang="en-US" sz="18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dirty="0">
              <a:effectLst/>
              <a:latin typeface="Century" panose="02040604050505020304" pitchFamily="18" charset="0"/>
            </a:endParaRPr>
          </a:p>
        </p:txBody>
      </p:sp>
      <p:sp>
        <p:nvSpPr>
          <p:cNvPr id="3" name="四角形: 角を丸くする 2">
            <a:extLst>
              <a:ext uri="{FF2B5EF4-FFF2-40B4-BE49-F238E27FC236}">
                <a16:creationId xmlns:a16="http://schemas.microsoft.com/office/drawing/2014/main" id="{27FCBA76-136C-98D7-2807-C74C4093C9D1}"/>
              </a:ext>
            </a:extLst>
          </p:cNvPr>
          <p:cNvSpPr/>
          <p:nvPr/>
        </p:nvSpPr>
        <p:spPr>
          <a:xfrm>
            <a:off x="9025808" y="3522287"/>
            <a:ext cx="1218958" cy="167153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左右スワイプすると、古い履歴から読むので注意</a:t>
            </a:r>
          </a:p>
        </p:txBody>
      </p:sp>
      <p:sp>
        <p:nvSpPr>
          <p:cNvPr id="47" name="円/楕円 48">
            <a:extLst>
              <a:ext uri="{FF2B5EF4-FFF2-40B4-BE49-F238E27FC236}">
                <a16:creationId xmlns:a16="http://schemas.microsoft.com/office/drawing/2014/main" id="{6485F017-36BD-87EC-74FE-0EF9FF034B7E}"/>
              </a:ext>
            </a:extLst>
          </p:cNvPr>
          <p:cNvSpPr>
            <a:spLocks noChangeAspect="1"/>
          </p:cNvSpPr>
          <p:nvPr/>
        </p:nvSpPr>
        <p:spPr>
          <a:xfrm>
            <a:off x="475025" y="4145422"/>
            <a:ext cx="124097" cy="139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0576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EB7919B-484D-BF61-1521-B19588CFFFE4}"/>
              </a:ext>
            </a:extLst>
          </p:cNvPr>
          <p:cNvPicPr>
            <a:picLocks noChangeAspect="1"/>
          </p:cNvPicPr>
          <p:nvPr/>
        </p:nvPicPr>
        <p:blipFill>
          <a:blip r:embed="rId3"/>
          <a:stretch>
            <a:fillRect/>
          </a:stretch>
        </p:blipFill>
        <p:spPr>
          <a:xfrm>
            <a:off x="1225383" y="4074852"/>
            <a:ext cx="1329043" cy="2853175"/>
          </a:xfrm>
          <a:prstGeom prst="rect">
            <a:avLst/>
          </a:prstGeom>
        </p:spPr>
      </p:pic>
      <p:pic>
        <p:nvPicPr>
          <p:cNvPr id="9" name="図 8">
            <a:extLst>
              <a:ext uri="{FF2B5EF4-FFF2-40B4-BE49-F238E27FC236}">
                <a16:creationId xmlns:a16="http://schemas.microsoft.com/office/drawing/2014/main" id="{26A98B17-CBC3-9F56-F53D-682827AE93FD}"/>
              </a:ext>
            </a:extLst>
          </p:cNvPr>
          <p:cNvPicPr>
            <a:picLocks noChangeAspect="1"/>
          </p:cNvPicPr>
          <p:nvPr/>
        </p:nvPicPr>
        <p:blipFill>
          <a:blip r:embed="rId4"/>
          <a:stretch>
            <a:fillRect/>
          </a:stretch>
        </p:blipFill>
        <p:spPr>
          <a:xfrm>
            <a:off x="4106521" y="4062600"/>
            <a:ext cx="1335140" cy="2853175"/>
          </a:xfrm>
          <a:prstGeom prst="rect">
            <a:avLst/>
          </a:prstGeom>
        </p:spPr>
      </p:pic>
      <p:sp>
        <p:nvSpPr>
          <p:cNvPr id="4" name="Title 1"/>
          <p:cNvSpPr txBox="1">
            <a:spLocks/>
          </p:cNvSpPr>
          <p:nvPr/>
        </p:nvSpPr>
        <p:spPr>
          <a:xfrm>
            <a:off x="1018718" y="463289"/>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1-F</a:t>
            </a:r>
            <a:endParaRPr lang="en-US"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04873" y="2528493"/>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629264" y="2514605"/>
            <a:ext cx="2481455" cy="1200329"/>
          </a:xfrm>
          <a:prstGeom prst="rect">
            <a:avLst/>
          </a:prstGeom>
          <a:noFill/>
        </p:spPr>
        <p:txBody>
          <a:bodyPr wrap="square" rtlCol="0">
            <a:spAutoFit/>
          </a:bodyPr>
          <a:lstStyle/>
          <a:p>
            <a:pPr algn="just"/>
            <a:r>
              <a:rPr lang="ja-JP" altLang="en-US"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画面下部のキーパッドボタンを探し、ダブルタップしてキーパッドタブを表示します。</a:t>
            </a:r>
            <a:endParaRPr lang="ja-JP" altLang="ja-JP"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160064" y="2522250"/>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071981" y="4624379"/>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95829" y="344080"/>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電話のかけ方</a:t>
            </a:r>
          </a:p>
          <a:p>
            <a:r>
              <a:rPr lang="ja-JP" altLang="en-US" dirty="0">
                <a:latin typeface="BIZ UDゴシック" panose="020B0400000000000000" pitchFamily="49" charset="-128"/>
                <a:ea typeface="BIZ UDゴシック" panose="020B0400000000000000" pitchFamily="49" charset="-128"/>
              </a:rPr>
              <a:t>キーパッドを使った電話の掛け方</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73863" y="2525883"/>
            <a:ext cx="2219282"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電話アプリを開いて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9" name="矢印: 右 38">
            <a:extLst>
              <a:ext uri="{FF2B5EF4-FFF2-40B4-BE49-F238E27FC236}">
                <a16:creationId xmlns:a16="http://schemas.microsoft.com/office/drawing/2014/main" id="{E9E944F7-21A5-43C1-BE1D-76E00D974693}"/>
              </a:ext>
            </a:extLst>
          </p:cNvPr>
          <p:cNvSpPr/>
          <p:nvPr/>
        </p:nvSpPr>
        <p:spPr>
          <a:xfrm>
            <a:off x="5786252" y="461623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84355675-8A09-4053-A78A-9C34EF249879}"/>
              </a:ext>
            </a:extLst>
          </p:cNvPr>
          <p:cNvSpPr txBox="1"/>
          <p:nvPr/>
        </p:nvSpPr>
        <p:spPr>
          <a:xfrm>
            <a:off x="6720032" y="2522250"/>
            <a:ext cx="3473804" cy="1477328"/>
          </a:xfrm>
          <a:prstGeom prst="rect">
            <a:avLst/>
          </a:prstGeom>
          <a:solidFill>
            <a:schemeClr val="bg1"/>
          </a:solidFill>
        </p:spPr>
        <p:txBody>
          <a:bodyPr wrap="square" rtlCol="0">
            <a:spAutoFit/>
          </a:bodyPr>
          <a:lstStyle/>
          <a:p>
            <a:pPr algn="just"/>
            <a:r>
              <a:rPr lang="ja-JP" altLang="en-US"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スプリットタップで電話番号を入力するか、タッチやスワイプ操作で数字を選び、ダブルタップで決定を繰り返し、電話番号を入力します。</a:t>
            </a:r>
            <a:endParaRPr lang="ja-JP" altLang="ja-JP"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506D824A-708A-4AE5-9A56-F07BAF824BA3}"/>
              </a:ext>
            </a:extLst>
          </p:cNvPr>
          <p:cNvSpPr txBox="1"/>
          <p:nvPr/>
        </p:nvSpPr>
        <p:spPr>
          <a:xfrm>
            <a:off x="1063747" y="1532662"/>
            <a:ext cx="8991600" cy="877163"/>
          </a:xfrm>
          <a:prstGeom prst="rect">
            <a:avLst/>
          </a:prstGeom>
          <a:solidFill>
            <a:srgbClr val="FFFF99"/>
          </a:solidFill>
          <a:ln w="31750">
            <a:solidFill>
              <a:schemeClr val="tx1"/>
            </a:solidFill>
            <a:prstDash val="solid"/>
          </a:ln>
        </p:spPr>
        <p:txBody>
          <a:bodyPr wrap="square" tIns="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キーパッドを利用して電話番号を入力する際は</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スプリットタップ</a:t>
            </a:r>
            <a:r>
              <a:rPr kumimoji="0" lang="en-US" altLang="ja-JP"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と</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いうジェスチャー操作がお勧めです。</a:t>
            </a:r>
            <a:r>
              <a:rPr kumimoji="0" lang="ja-JP" altLang="en-US" b="1" kern="0" dirty="0">
                <a:solidFill>
                  <a:prstClr val="black"/>
                </a:solidFill>
                <a:latin typeface="BIZ UDゴシック" panose="020B0400000000000000" pitchFamily="49" charset="-128"/>
                <a:ea typeface="BIZ UDゴシック" panose="020B0400000000000000" pitchFamily="49" charset="-128"/>
              </a:rPr>
              <a:t>１</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本指で画面をスライドして目的の番号を見つけたら、そのまま指を離さずにもう</a:t>
            </a:r>
            <a:r>
              <a:rPr kumimoji="0" lang="ja-JP" altLang="en-US" b="1" kern="0" dirty="0">
                <a:solidFill>
                  <a:prstClr val="black"/>
                </a:solidFill>
                <a:latin typeface="BIZ UDゴシック" panose="020B0400000000000000" pitchFamily="49" charset="-128"/>
                <a:ea typeface="BIZ UDゴシック" panose="020B0400000000000000" pitchFamily="49" charset="-128"/>
              </a:rPr>
              <a:t>１</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本の指で画面を</a:t>
            </a:r>
            <a:r>
              <a:rPr kumimoji="0" lang="ja-JP" altLang="en-US" b="1" kern="0" dirty="0">
                <a:solidFill>
                  <a:prstClr val="black"/>
                </a:solidFill>
                <a:latin typeface="BIZ UDゴシック" panose="020B0400000000000000" pitchFamily="49" charset="-128"/>
                <a:ea typeface="BIZ UDゴシック" panose="020B0400000000000000" pitchFamily="49" charset="-128"/>
              </a:rPr>
              <a:t>１</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回タップすることで番号を入力できます。</a:t>
            </a:r>
          </a:p>
        </p:txBody>
      </p:sp>
      <p:sp>
        <p:nvSpPr>
          <p:cNvPr id="60" name="テキスト ボックス 59">
            <a:extLst>
              <a:ext uri="{FF2B5EF4-FFF2-40B4-BE49-F238E27FC236}">
                <a16:creationId xmlns:a16="http://schemas.microsoft.com/office/drawing/2014/main" id="{76DEA951-6A8F-4968-B883-46688A248B19}"/>
              </a:ext>
            </a:extLst>
          </p:cNvPr>
          <p:cNvSpPr txBox="1"/>
          <p:nvPr/>
        </p:nvSpPr>
        <p:spPr>
          <a:xfrm>
            <a:off x="3502671" y="5388828"/>
            <a:ext cx="2734642" cy="830997"/>
          </a:xfrm>
          <a:prstGeom prst="rect">
            <a:avLst/>
          </a:prstGeom>
          <a:solidFill>
            <a:schemeClr val="bg1"/>
          </a:solidFill>
        </p:spPr>
        <p:txBody>
          <a:bodyPr wrap="square" rtlCol="0">
            <a:spAutoFit/>
          </a:bodyPr>
          <a:lstStyle/>
          <a:p>
            <a:pPr algn="just"/>
            <a:r>
              <a:rPr kumimoji="1" lang="ja-JP" altLang="en-US" sz="1600" b="1" dirty="0">
                <a:latin typeface="BIZ UDゴシック" panose="020B0400000000000000" pitchFamily="49" charset="-128"/>
                <a:ea typeface="BIZ UDゴシック" panose="020B0400000000000000" pitchFamily="49" charset="-128"/>
              </a:rPr>
              <a:t>ホームボタンや画面</a:t>
            </a:r>
            <a:r>
              <a:rPr lang="ja-JP" altLang="en-US" sz="1600" b="1" dirty="0">
                <a:latin typeface="BIZ UDゴシック" panose="020B0400000000000000" pitchFamily="49" charset="-128"/>
                <a:ea typeface="BIZ UDゴシック" panose="020B0400000000000000" pitchFamily="49" charset="-128"/>
              </a:rPr>
              <a:t>右</a:t>
            </a:r>
            <a:r>
              <a:rPr kumimoji="1" lang="ja-JP" altLang="en-US" sz="1600" b="1" dirty="0">
                <a:latin typeface="BIZ UDゴシック" panose="020B0400000000000000" pitchFamily="49" charset="-128"/>
                <a:ea typeface="BIZ UDゴシック" panose="020B0400000000000000" pitchFamily="49" charset="-128"/>
              </a:rPr>
              <a:t>下を基準にスライド操作を用いると素早く探せます。</a:t>
            </a:r>
          </a:p>
        </p:txBody>
      </p:sp>
      <p:sp>
        <p:nvSpPr>
          <p:cNvPr id="62" name="テキスト ボックス 61">
            <a:extLst>
              <a:ext uri="{FF2B5EF4-FFF2-40B4-BE49-F238E27FC236}">
                <a16:creationId xmlns:a16="http://schemas.microsoft.com/office/drawing/2014/main" id="{FEFE3F4C-1086-460D-AA75-3985FE82226F}"/>
              </a:ext>
            </a:extLst>
          </p:cNvPr>
          <p:cNvSpPr txBox="1"/>
          <p:nvPr/>
        </p:nvSpPr>
        <p:spPr>
          <a:xfrm>
            <a:off x="8603615" y="5239861"/>
            <a:ext cx="1672856" cy="1938992"/>
          </a:xfrm>
          <a:prstGeom prst="rect">
            <a:avLst/>
          </a:prstGeom>
          <a:noFill/>
        </p:spPr>
        <p:txBody>
          <a:bodyPr vert="horz" wrap="square">
            <a:spAutoFit/>
          </a:bodyPr>
          <a:lstStyle/>
          <a:p>
            <a:pPr algn="just"/>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p>
          <a:p>
            <a:pPr algn="just"/>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250711" y="2528492"/>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0" name="テキスト ボックス 49">
            <a:extLst>
              <a:ext uri="{FF2B5EF4-FFF2-40B4-BE49-F238E27FC236}">
                <a16:creationId xmlns:a16="http://schemas.microsoft.com/office/drawing/2014/main" id="{AF498EC0-C692-4BAB-A9A5-1E2D0AA8479F}"/>
              </a:ext>
            </a:extLst>
          </p:cNvPr>
          <p:cNvSpPr txBox="1"/>
          <p:nvPr/>
        </p:nvSpPr>
        <p:spPr>
          <a:xfrm>
            <a:off x="677034" y="5388828"/>
            <a:ext cx="2734642" cy="830997"/>
          </a:xfrm>
          <a:prstGeom prst="rect">
            <a:avLst/>
          </a:prstGeom>
          <a:solidFill>
            <a:schemeClr val="bg1"/>
          </a:solidFill>
        </p:spPr>
        <p:txBody>
          <a:bodyPr wrap="square" lIns="91440" tIns="45720" rIns="91440" bIns="45720" rtlCol="0" anchor="t">
            <a:spAutoFit/>
          </a:bodyPr>
          <a:lstStyle/>
          <a:p>
            <a:pPr algn="just"/>
            <a:r>
              <a:rPr lang="ja-JP" altLang="en-US" sz="1600" b="1" dirty="0">
                <a:latin typeface="BIZ UDゴシック" panose="020B0400000000000000" pitchFamily="49" charset="-128"/>
                <a:ea typeface="BIZ UDゴシック" panose="020B0400000000000000" pitchFamily="49" charset="-128"/>
              </a:rPr>
              <a:t>最初に</a:t>
            </a:r>
            <a:r>
              <a:rPr kumimoji="1" lang="ja-JP" altLang="en-US" sz="1600" b="1" dirty="0">
                <a:latin typeface="BIZ UDゴシック" panose="020B0400000000000000" pitchFamily="49" charset="-128"/>
                <a:ea typeface="BIZ UDゴシック" panose="020B0400000000000000" pitchFamily="49" charset="-128"/>
              </a:rPr>
              <a:t>キーパッドタブが表示された場合、</a:t>
            </a:r>
            <a:r>
              <a:rPr kumimoji="1" lang="ja-JP" altLang="en-US" sz="1600" b="1" dirty="0">
                <a:solidFill>
                  <a:srgbClr val="009650"/>
                </a:solidFill>
                <a:latin typeface="BIZ UDゴシック" panose="020B0400000000000000" pitchFamily="49" charset="-128"/>
                <a:ea typeface="BIZ UDゴシック" panose="020B0400000000000000" pitchFamily="49" charset="-128"/>
              </a:rPr>
              <a:t>❷</a:t>
            </a:r>
            <a:r>
              <a:rPr kumimoji="1" lang="ja-JP" altLang="en-US" sz="1600" b="1" dirty="0">
                <a:latin typeface="BIZ UDゴシック" panose="020B0400000000000000" pitchFamily="49" charset="-128"/>
                <a:ea typeface="BIZ UDゴシック" panose="020B0400000000000000" pitchFamily="49" charset="-128"/>
              </a:rPr>
              <a:t>の手順を飛ばして構いません。</a:t>
            </a:r>
          </a:p>
        </p:txBody>
      </p:sp>
      <p:sp>
        <p:nvSpPr>
          <p:cNvPr id="30" name="四角形: 角を丸くする 29">
            <a:extLst>
              <a:ext uri="{FF2B5EF4-FFF2-40B4-BE49-F238E27FC236}">
                <a16:creationId xmlns:a16="http://schemas.microsoft.com/office/drawing/2014/main" id="{02EC1AAA-4C2C-9547-99FB-5667AC66E6DF}"/>
              </a:ext>
            </a:extLst>
          </p:cNvPr>
          <p:cNvSpPr/>
          <p:nvPr/>
        </p:nvSpPr>
        <p:spPr>
          <a:xfrm>
            <a:off x="667509" y="3423449"/>
            <a:ext cx="2860613" cy="586576"/>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latin typeface="BIZ UDゴシック" panose="020B0400000000000000" pitchFamily="49" charset="-128"/>
                <a:ea typeface="BIZ UDゴシック" panose="020B0400000000000000" pitchFamily="49" charset="-128"/>
              </a:rPr>
              <a:t>電話</a:t>
            </a:r>
            <a:r>
              <a:rPr lang="ja-JP" altLang="en-US" sz="14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EE2AFE18-442A-0893-383E-599BA09C0F85}"/>
              </a:ext>
            </a:extLst>
          </p:cNvPr>
          <p:cNvSpPr/>
          <p:nvPr/>
        </p:nvSpPr>
        <p:spPr>
          <a:xfrm>
            <a:off x="8106331" y="3933911"/>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 name="テキスト ボックス 4">
            <a:extLst>
              <a:ext uri="{FF2B5EF4-FFF2-40B4-BE49-F238E27FC236}">
                <a16:creationId xmlns:a16="http://schemas.microsoft.com/office/drawing/2014/main" id="{8F16B5AF-B846-C672-DD5A-1449F4F7DA78}"/>
              </a:ext>
            </a:extLst>
          </p:cNvPr>
          <p:cNvSpPr txBox="1"/>
          <p:nvPr/>
        </p:nvSpPr>
        <p:spPr>
          <a:xfrm>
            <a:off x="6764312" y="6093523"/>
            <a:ext cx="315215" cy="369332"/>
          </a:xfrm>
          <a:prstGeom prst="rect">
            <a:avLst/>
          </a:prstGeom>
          <a:solidFill>
            <a:schemeClr val="bg1"/>
          </a:solidFill>
        </p:spPr>
        <p:txBody>
          <a:bodyPr wrap="square" rtlCol="0">
            <a:spAutoFit/>
          </a:bodyPr>
          <a:lstStyle/>
          <a:p>
            <a:endParaRPr kumimoji="1" lang="ja-JP" altLang="en-US" dirty="0"/>
          </a:p>
        </p:txBody>
      </p:sp>
      <p:sp>
        <p:nvSpPr>
          <p:cNvPr id="49" name="正方形/長方形 48">
            <a:extLst>
              <a:ext uri="{FF2B5EF4-FFF2-40B4-BE49-F238E27FC236}">
                <a16:creationId xmlns:a16="http://schemas.microsoft.com/office/drawing/2014/main" id="{0580B366-4507-4C69-80CA-0A545F66F312}"/>
              </a:ext>
            </a:extLst>
          </p:cNvPr>
          <p:cNvSpPr/>
          <p:nvPr/>
        </p:nvSpPr>
        <p:spPr>
          <a:xfrm>
            <a:off x="6667791" y="6015379"/>
            <a:ext cx="368427" cy="466166"/>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07A8A48A-F821-6906-1CBC-73D87A509F6F}"/>
              </a:ext>
            </a:extLst>
          </p:cNvPr>
          <p:cNvSpPr txBox="1"/>
          <p:nvPr/>
        </p:nvSpPr>
        <p:spPr>
          <a:xfrm>
            <a:off x="8546485" y="3999578"/>
            <a:ext cx="1787115" cy="923330"/>
          </a:xfrm>
          <a:prstGeom prst="rect">
            <a:avLst/>
          </a:prstGeom>
          <a:noFill/>
        </p:spPr>
        <p:txBody>
          <a:bodyPr wrap="square" rtlCol="0">
            <a:spAutoFit/>
          </a:bodyPr>
          <a:lstStyle/>
          <a:p>
            <a:pPr marL="0" marR="0">
              <a:spcBef>
                <a:spcPts val="0"/>
              </a:spcBef>
              <a:spcAft>
                <a:spcPts val="0"/>
              </a:spcAft>
            </a:pPr>
            <a:r>
              <a:rPr lang="ja-JP" altLang="en-US" sz="1800" b="1" dirty="0">
                <a:solidFill>
                  <a:srgbClr val="000000"/>
                </a:solidFill>
                <a:effectLst/>
                <a:latin typeface="BIZ UDゴシック" panose="020B0400000000000000" pitchFamily="49" charset="-128"/>
                <a:ea typeface="BIZ UDゴシック" panose="020B0400000000000000" pitchFamily="49" charset="-128"/>
              </a:rPr>
              <a:t>発信ボタンを選びダブルタップして発信します</a:t>
            </a:r>
            <a:endParaRPr lang="ja-JP" altLang="en-US" b="1" dirty="0">
              <a:effectLst/>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96A6E003-B01E-4B59-D6BF-28E782CFD77F}"/>
              </a:ext>
            </a:extLst>
          </p:cNvPr>
          <p:cNvSpPr/>
          <p:nvPr/>
        </p:nvSpPr>
        <p:spPr>
          <a:xfrm>
            <a:off x="8109178" y="5159336"/>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1" name="図 10" descr="グラフ が含まれている画像&#10;&#10;自動的に生成された説明">
            <a:extLst>
              <a:ext uri="{FF2B5EF4-FFF2-40B4-BE49-F238E27FC236}">
                <a16:creationId xmlns:a16="http://schemas.microsoft.com/office/drawing/2014/main" id="{03BDB97C-6F0B-BE35-BC1A-D592BFE089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100" y="4087864"/>
            <a:ext cx="1308444" cy="2831607"/>
          </a:xfrm>
          <a:prstGeom prst="rect">
            <a:avLst/>
          </a:prstGeom>
          <a:ln>
            <a:solidFill>
              <a:schemeClr val="tx1"/>
            </a:solidFill>
          </a:ln>
        </p:spPr>
      </p:pic>
      <p:sp>
        <p:nvSpPr>
          <p:cNvPr id="14" name="四角形: 角を丸くする 13">
            <a:extLst>
              <a:ext uri="{FF2B5EF4-FFF2-40B4-BE49-F238E27FC236}">
                <a16:creationId xmlns:a16="http://schemas.microsoft.com/office/drawing/2014/main" id="{32615275-BF44-0E95-5CD0-AB527EC1F05A}"/>
              </a:ext>
            </a:extLst>
          </p:cNvPr>
          <p:cNvSpPr/>
          <p:nvPr/>
        </p:nvSpPr>
        <p:spPr>
          <a:xfrm>
            <a:off x="4908550" y="6600825"/>
            <a:ext cx="253850" cy="21152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93404485-B20A-F174-F08B-2C64EC20FE68}"/>
              </a:ext>
            </a:extLst>
          </p:cNvPr>
          <p:cNvSpPr/>
          <p:nvPr/>
        </p:nvSpPr>
        <p:spPr>
          <a:xfrm>
            <a:off x="7101281" y="6177892"/>
            <a:ext cx="379019" cy="30435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7" name="楕円 26">
            <a:extLst>
              <a:ext uri="{FF2B5EF4-FFF2-40B4-BE49-F238E27FC236}">
                <a16:creationId xmlns:a16="http://schemas.microsoft.com/office/drawing/2014/main" id="{DB65DDB0-FD67-50C5-C143-05169FB0700C}"/>
              </a:ext>
            </a:extLst>
          </p:cNvPr>
          <p:cNvSpPr/>
          <p:nvPr/>
        </p:nvSpPr>
        <p:spPr>
          <a:xfrm>
            <a:off x="4933950" y="6346825"/>
            <a:ext cx="230581" cy="2086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49937FD-C5F7-1D8F-111F-ABC567DDD6F8}"/>
              </a:ext>
            </a:extLst>
          </p:cNvPr>
          <p:cNvSpPr/>
          <p:nvPr/>
        </p:nvSpPr>
        <p:spPr>
          <a:xfrm>
            <a:off x="4889500" y="6233316"/>
            <a:ext cx="307160" cy="342088"/>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楕円 37">
            <a:extLst>
              <a:ext uri="{FF2B5EF4-FFF2-40B4-BE49-F238E27FC236}">
                <a16:creationId xmlns:a16="http://schemas.microsoft.com/office/drawing/2014/main" id="{BF894830-CDA2-2526-7613-A57AB24E007A}"/>
              </a:ext>
            </a:extLst>
          </p:cNvPr>
          <p:cNvSpPr/>
          <p:nvPr/>
        </p:nvSpPr>
        <p:spPr>
          <a:xfrm>
            <a:off x="6934131" y="6017523"/>
            <a:ext cx="209619" cy="2086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A573B50-1073-135A-D998-2D2CB6D03641}"/>
              </a:ext>
            </a:extLst>
          </p:cNvPr>
          <p:cNvSpPr/>
          <p:nvPr/>
        </p:nvSpPr>
        <p:spPr>
          <a:xfrm>
            <a:off x="6868340" y="5915025"/>
            <a:ext cx="30716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24933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340000" y="720000"/>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２</a:t>
            </a:r>
          </a:p>
          <a:p>
            <a:pPr>
              <a:lnSpc>
                <a:spcPct val="100000"/>
              </a:lnSpc>
            </a:pPr>
            <a:r>
              <a:rPr lang="ja-JP" altLang="en-US" sz="5400" dirty="0">
                <a:latin typeface="BIZ UDゴシック" panose="020B0400000000000000" pitchFamily="49" charset="-128"/>
                <a:ea typeface="BIZ UDゴシック" panose="020B0400000000000000" pitchFamily="49" charset="-128"/>
              </a:rPr>
              <a:t>連絡先の登録と編集</a:t>
            </a:r>
            <a:endParaRPr lang="en-US" altLang="ja-JP" sz="5400" dirty="0">
              <a:latin typeface="BIZ UDゴシック" panose="020B0400000000000000" pitchFamily="49" charset="-128"/>
              <a:ea typeface="BIZ UDゴシック" panose="020B0400000000000000" pitchFamily="49" charset="-128"/>
            </a:endParaRPr>
          </a:p>
        </p:txBody>
      </p:sp>
      <p:pic>
        <p:nvPicPr>
          <p:cNvPr id="2050" name="Picture 2" descr="料理の写真を撮影する人のイラスト">
            <a:extLst>
              <a:ext uri="{FF2B5EF4-FFF2-40B4-BE49-F238E27FC236}">
                <a16:creationId xmlns:a16="http://schemas.microsoft.com/office/drawing/2014/main" id="{C400815E-9777-424A-90C9-E3FEE55E5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4543425"/>
            <a:ext cx="1828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ED49ED2-E655-F3DF-E9F9-A7C0F7D8EA21}"/>
              </a:ext>
            </a:extLst>
          </p:cNvPr>
          <p:cNvPicPr>
            <a:picLocks noChangeAspect="1"/>
          </p:cNvPicPr>
          <p:nvPr/>
        </p:nvPicPr>
        <p:blipFill>
          <a:blip r:embed="rId3"/>
          <a:stretch>
            <a:fillRect/>
          </a:stretch>
        </p:blipFill>
        <p:spPr>
          <a:xfrm>
            <a:off x="3511813" y="3046946"/>
            <a:ext cx="1280271" cy="2749534"/>
          </a:xfrm>
          <a:prstGeom prst="rect">
            <a:avLst/>
          </a:prstGeom>
        </p:spPr>
      </p:pic>
      <p:pic>
        <p:nvPicPr>
          <p:cNvPr id="3" name="図 2">
            <a:extLst>
              <a:ext uri="{FF2B5EF4-FFF2-40B4-BE49-F238E27FC236}">
                <a16:creationId xmlns:a16="http://schemas.microsoft.com/office/drawing/2014/main" id="{BC47E3E9-A5CF-B71A-FF6C-783C8AAA8637}"/>
              </a:ext>
            </a:extLst>
          </p:cNvPr>
          <p:cNvPicPr>
            <a:picLocks noChangeAspect="1"/>
          </p:cNvPicPr>
          <p:nvPr/>
        </p:nvPicPr>
        <p:blipFill>
          <a:blip r:embed="rId4"/>
          <a:stretch>
            <a:fillRect/>
          </a:stretch>
        </p:blipFill>
        <p:spPr>
          <a:xfrm>
            <a:off x="1036466" y="3046946"/>
            <a:ext cx="1286367" cy="2761727"/>
          </a:xfrm>
          <a:prstGeom prst="rect">
            <a:avLst/>
          </a:prstGeom>
        </p:spPr>
      </p:pic>
      <p:sp>
        <p:nvSpPr>
          <p:cNvPr id="4" name="Title 1"/>
          <p:cNvSpPr txBox="1">
            <a:spLocks/>
          </p:cNvSpPr>
          <p:nvPr/>
        </p:nvSpPr>
        <p:spPr>
          <a:xfrm>
            <a:off x="958736" y="506581"/>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2-A</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9290" y="330191"/>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連絡先の登録</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469900" y="1423957"/>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3049635" y="142395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936204" y="1495425"/>
            <a:ext cx="2026783"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3533604" y="1501653"/>
            <a:ext cx="1893145"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追加</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まで進み、ダブルタップします。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2761421" y="4103266"/>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68437"/>
            <a:ext cx="8991600" cy="877163"/>
          </a:xfrm>
          <a:prstGeom prst="rect">
            <a:avLst/>
          </a:prstGeom>
          <a:solidFill>
            <a:srgbClr val="FFFF99"/>
          </a:solidFill>
          <a:ln w="31750">
            <a:solidFill>
              <a:schemeClr val="tx1"/>
            </a:solidFill>
            <a:prstDash val="solid"/>
          </a:ln>
        </p:spPr>
        <p:txBody>
          <a:bodyPr wrap="square" tIns="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入力時には音声入力も可能ですが、音声入力で名前を入れると同じ読みでも異なる漢字が選ばれてしまったり、フリガナを入れようとしても自動で漢字になってしまったりするため、手入力がお勧めです。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6" name="正方形/長方形 75">
            <a:extLst>
              <a:ext uri="{FF2B5EF4-FFF2-40B4-BE49-F238E27FC236}">
                <a16:creationId xmlns:a16="http://schemas.microsoft.com/office/drawing/2014/main" id="{1E24EA26-3FAA-45DB-B4E9-E1BC6E221643}"/>
              </a:ext>
            </a:extLst>
          </p:cNvPr>
          <p:cNvSpPr/>
          <p:nvPr/>
        </p:nvSpPr>
        <p:spPr>
          <a:xfrm>
            <a:off x="5450766"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5910718" y="1495425"/>
            <a:ext cx="4160382" cy="1200329"/>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新規連絡先登録画面が表示されるのでタッチやスワイプで入力したい項目を順番に選び、項目ごとにダブルタップしてから入力を行います。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5067070" y="4139867"/>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2" name="グループ化 1">
            <a:extLst>
              <a:ext uri="{FF2B5EF4-FFF2-40B4-BE49-F238E27FC236}">
                <a16:creationId xmlns:a16="http://schemas.microsoft.com/office/drawing/2014/main" id="{2B2C0841-2B21-4125-8768-8717B782DF9D}"/>
              </a:ext>
            </a:extLst>
          </p:cNvPr>
          <p:cNvGrpSpPr/>
          <p:nvPr/>
        </p:nvGrpSpPr>
        <p:grpSpPr>
          <a:xfrm>
            <a:off x="3731210" y="3454605"/>
            <a:ext cx="1206987" cy="1941163"/>
            <a:chOff x="3805019" y="3201498"/>
            <a:chExt cx="1206987" cy="1975496"/>
          </a:xfrm>
        </p:grpSpPr>
        <p:grpSp>
          <p:nvGrpSpPr>
            <p:cNvPr id="10" name="グループ化 9">
              <a:extLst>
                <a:ext uri="{FF2B5EF4-FFF2-40B4-BE49-F238E27FC236}">
                  <a16:creationId xmlns:a16="http://schemas.microsoft.com/office/drawing/2014/main" id="{DD391610-DDC7-48CE-B74A-29E9EB2A8034}"/>
                </a:ext>
              </a:extLst>
            </p:cNvPr>
            <p:cNvGrpSpPr/>
            <p:nvPr/>
          </p:nvGrpSpPr>
          <p:grpSpPr>
            <a:xfrm>
              <a:off x="3805019" y="3201498"/>
              <a:ext cx="1206987" cy="884726"/>
              <a:chOff x="5023552" y="2835927"/>
              <a:chExt cx="1440809" cy="1056119"/>
            </a:xfrm>
          </p:grpSpPr>
          <p:pic>
            <p:nvPicPr>
              <p:cNvPr id="27" name="図 26">
                <a:extLst>
                  <a:ext uri="{FF2B5EF4-FFF2-40B4-BE49-F238E27FC236}">
                    <a16:creationId xmlns:a16="http://schemas.microsoft.com/office/drawing/2014/main" id="{623C71C0-259B-4CCE-810C-FA8470E50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239" y="2835927"/>
                <a:ext cx="1056122" cy="1056119"/>
              </a:xfrm>
              <a:prstGeom prst="rect">
                <a:avLst/>
              </a:prstGeom>
              <a:ln>
                <a:noFill/>
              </a:ln>
            </p:spPr>
          </p:pic>
          <p:sp>
            <p:nvSpPr>
              <p:cNvPr id="31" name="矢印: 右 30">
                <a:extLst>
                  <a:ext uri="{FF2B5EF4-FFF2-40B4-BE49-F238E27FC236}">
                    <a16:creationId xmlns:a16="http://schemas.microsoft.com/office/drawing/2014/main" id="{7525CB90-474C-49F0-96CD-7A03E246D618}"/>
                  </a:ext>
                </a:extLst>
              </p:cNvPr>
              <p:cNvSpPr/>
              <p:nvPr/>
            </p:nvSpPr>
            <p:spPr>
              <a:xfrm>
                <a:off x="5023552" y="3310464"/>
                <a:ext cx="555134" cy="243992"/>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pic>
          <p:nvPicPr>
            <p:cNvPr id="34" name="図 33">
              <a:extLst>
                <a:ext uri="{FF2B5EF4-FFF2-40B4-BE49-F238E27FC236}">
                  <a16:creationId xmlns:a16="http://schemas.microsoft.com/office/drawing/2014/main" id="{1C72EB28-818B-4EE9-9142-B739A9B8A6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6350" y="4419581"/>
              <a:ext cx="757413" cy="757413"/>
            </a:xfrm>
            <a:prstGeom prst="rect">
              <a:avLst/>
            </a:prstGeom>
            <a:ln>
              <a:noFill/>
            </a:ln>
          </p:spPr>
        </p:pic>
        <p:cxnSp>
          <p:nvCxnSpPr>
            <p:cNvPr id="35" name="直線コネクタ 34">
              <a:extLst>
                <a:ext uri="{FF2B5EF4-FFF2-40B4-BE49-F238E27FC236}">
                  <a16:creationId xmlns:a16="http://schemas.microsoft.com/office/drawing/2014/main" id="{A838FB2F-A20C-401A-979E-62A8F59239FE}"/>
                </a:ext>
              </a:extLst>
            </p:cNvPr>
            <p:cNvCxnSpPr/>
            <p:nvPr/>
          </p:nvCxnSpPr>
          <p:spPr>
            <a:xfrm>
              <a:off x="4322186" y="4234634"/>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B1DB3314-1AA2-411B-BAE6-4255CE549A26}"/>
                </a:ext>
              </a:extLst>
            </p:cNvPr>
            <p:cNvCxnSpPr>
              <a:cxnSpLocks/>
            </p:cNvCxnSpPr>
            <p:nvPr/>
          </p:nvCxnSpPr>
          <p:spPr>
            <a:xfrm rot="2700000">
              <a:off x="4443381" y="4275653"/>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08F7AFEF-68B1-4AA7-ABE2-DB9C076DAA69}"/>
                </a:ext>
              </a:extLst>
            </p:cNvPr>
            <p:cNvCxnSpPr>
              <a:cxnSpLocks/>
            </p:cNvCxnSpPr>
            <p:nvPr/>
          </p:nvCxnSpPr>
          <p:spPr>
            <a:xfrm rot="18900000">
              <a:off x="4188681" y="4272921"/>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C8A7516A-74A2-48D8-84CD-C3420246D0FF}"/>
                </a:ext>
              </a:extLst>
            </p:cNvPr>
            <p:cNvCxnSpPr>
              <a:cxnSpLocks/>
            </p:cNvCxnSpPr>
            <p:nvPr/>
          </p:nvCxnSpPr>
          <p:spPr>
            <a:xfrm rot="5400000">
              <a:off x="4488849" y="4405046"/>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285AF82F-2267-4C25-9255-9098EF203B76}"/>
                </a:ext>
              </a:extLst>
            </p:cNvPr>
            <p:cNvCxnSpPr>
              <a:cxnSpLocks/>
            </p:cNvCxnSpPr>
            <p:nvPr/>
          </p:nvCxnSpPr>
          <p:spPr>
            <a:xfrm rot="16200000">
              <a:off x="4127767" y="4405048"/>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grpSp>
      <p:sp>
        <p:nvSpPr>
          <p:cNvPr id="42" name="四角形: 角を丸くする 41">
            <a:extLst>
              <a:ext uri="{FF2B5EF4-FFF2-40B4-BE49-F238E27FC236}">
                <a16:creationId xmlns:a16="http://schemas.microsoft.com/office/drawing/2014/main" id="{8445E179-6CFE-4CC9-8DDF-F79749657980}"/>
              </a:ext>
            </a:extLst>
          </p:cNvPr>
          <p:cNvSpPr/>
          <p:nvPr/>
        </p:nvSpPr>
        <p:spPr>
          <a:xfrm>
            <a:off x="4592626" y="3200400"/>
            <a:ext cx="178209" cy="15999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63C9490A-1706-43A4-B4EB-420689DD5FE7}"/>
              </a:ext>
            </a:extLst>
          </p:cNvPr>
          <p:cNvSpPr/>
          <p:nvPr/>
        </p:nvSpPr>
        <p:spPr>
          <a:xfrm>
            <a:off x="4785348" y="2856794"/>
            <a:ext cx="36678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5" name="図 4">
            <a:extLst>
              <a:ext uri="{FF2B5EF4-FFF2-40B4-BE49-F238E27FC236}">
                <a16:creationId xmlns:a16="http://schemas.microsoft.com/office/drawing/2014/main" id="{F389C224-72DC-4D4E-BF69-1C5FACBBFEAC}"/>
              </a:ext>
            </a:extLst>
          </p:cNvPr>
          <p:cNvPicPr>
            <a:picLocks noChangeAspect="1"/>
          </p:cNvPicPr>
          <p:nvPr/>
        </p:nvPicPr>
        <p:blipFill>
          <a:blip r:embed="rId7"/>
          <a:stretch>
            <a:fillRect/>
          </a:stretch>
        </p:blipFill>
        <p:spPr>
          <a:xfrm>
            <a:off x="5835654" y="2976821"/>
            <a:ext cx="1304205" cy="2825779"/>
          </a:xfrm>
          <a:prstGeom prst="rect">
            <a:avLst/>
          </a:prstGeom>
          <a:ln>
            <a:solidFill>
              <a:schemeClr val="tx1"/>
            </a:solidFill>
          </a:ln>
        </p:spPr>
      </p:pic>
      <p:pic>
        <p:nvPicPr>
          <p:cNvPr id="9" name="図 8">
            <a:extLst>
              <a:ext uri="{FF2B5EF4-FFF2-40B4-BE49-F238E27FC236}">
                <a16:creationId xmlns:a16="http://schemas.microsoft.com/office/drawing/2014/main" id="{A7A7CDE0-0D51-4055-984A-3985D7862D50}"/>
              </a:ext>
            </a:extLst>
          </p:cNvPr>
          <p:cNvPicPr>
            <a:picLocks noChangeAspect="1"/>
          </p:cNvPicPr>
          <p:nvPr/>
        </p:nvPicPr>
        <p:blipFill>
          <a:blip r:embed="rId8"/>
          <a:stretch>
            <a:fillRect/>
          </a:stretch>
        </p:blipFill>
        <p:spPr>
          <a:xfrm>
            <a:off x="7278313" y="2976821"/>
            <a:ext cx="1297770" cy="2811835"/>
          </a:xfrm>
          <a:prstGeom prst="rect">
            <a:avLst/>
          </a:prstGeom>
          <a:ln>
            <a:solidFill>
              <a:schemeClr val="tx1"/>
            </a:solidFill>
          </a:ln>
        </p:spPr>
      </p:pic>
      <p:sp>
        <p:nvSpPr>
          <p:cNvPr id="43" name="四角形: 角を丸くする 42">
            <a:extLst>
              <a:ext uri="{FF2B5EF4-FFF2-40B4-BE49-F238E27FC236}">
                <a16:creationId xmlns:a16="http://schemas.microsoft.com/office/drawing/2014/main" id="{90A7E233-469B-55EB-9360-1F9A8A7C28F4}"/>
              </a:ext>
            </a:extLst>
          </p:cNvPr>
          <p:cNvSpPr/>
          <p:nvPr/>
        </p:nvSpPr>
        <p:spPr>
          <a:xfrm>
            <a:off x="452975" y="2399983"/>
            <a:ext cx="2860613" cy="625952"/>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5E99A713-999C-3DAD-07C7-06BB0FCF84B7}"/>
              </a:ext>
            </a:extLst>
          </p:cNvPr>
          <p:cNvSpPr txBox="1"/>
          <p:nvPr/>
        </p:nvSpPr>
        <p:spPr>
          <a:xfrm>
            <a:off x="8656338" y="2958518"/>
            <a:ext cx="1598867" cy="2031325"/>
          </a:xfrm>
          <a:prstGeom prst="rect">
            <a:avLst/>
          </a:prstGeom>
          <a:noFill/>
          <a:ln>
            <a:solidFill>
              <a:schemeClr val="tx1"/>
            </a:solidFill>
          </a:ln>
        </p:spPr>
        <p:txBody>
          <a:bodyPr wrap="square" rtlCol="0">
            <a:spAutoFit/>
          </a:bodyPr>
          <a:lstStyle/>
          <a:p>
            <a:pPr marL="0" marR="0">
              <a:spcBef>
                <a:spcPts val="0"/>
              </a:spcBef>
              <a:spcAft>
                <a:spcPts val="0"/>
              </a:spcAft>
            </a:pPr>
            <a:r>
              <a:rPr lang="en-US" altLang="ja-JP" b="1" dirty="0">
                <a:effectLst/>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a:t>
            </a:r>
            <a:r>
              <a:rPr lang="ja-JP" altLang="en-US" b="1" dirty="0">
                <a:effectLst/>
                <a:latin typeface="BIZ UDゴシック" panose="020B0400000000000000" pitchFamily="49" charset="-128"/>
                <a:ea typeface="BIZ UDゴシック" panose="020B0400000000000000" pitchFamily="49" charset="-128"/>
              </a:rPr>
              <a:t>項目ごとに入力が終わったら次の入力項目をタッチで探し、ダブルタップ</a:t>
            </a:r>
            <a:r>
              <a:rPr lang="ja-JP" altLang="en-US" b="1" dirty="0">
                <a:latin typeface="BIZ UDゴシック" panose="020B0400000000000000" pitchFamily="49" charset="-128"/>
                <a:ea typeface="BIZ UDゴシック" panose="020B0400000000000000" pitchFamily="49" charset="-128"/>
              </a:rPr>
              <a:t>しま</a:t>
            </a:r>
            <a:r>
              <a:rPr lang="ja-JP" altLang="en-US" b="1" dirty="0">
                <a:effectLst/>
                <a:latin typeface="BIZ UDゴシック" panose="020B0400000000000000" pitchFamily="49" charset="-128"/>
                <a:ea typeface="BIZ UDゴシック" panose="020B0400000000000000" pitchFamily="49" charset="-128"/>
              </a:rPr>
              <a:t>す。</a:t>
            </a:r>
          </a:p>
        </p:txBody>
      </p:sp>
    </p:spTree>
    <p:extLst>
      <p:ext uri="{BB962C8B-B14F-4D97-AF65-F5344CB8AC3E}">
        <p14:creationId xmlns:p14="http://schemas.microsoft.com/office/powerpoint/2010/main" val="235066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6066" y="50087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2-A</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2115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連絡先の登録</a:t>
            </a:r>
          </a:p>
        </p:txBody>
      </p:sp>
      <p:sp>
        <p:nvSpPr>
          <p:cNvPr id="45" name="正方形/長方形 44">
            <a:extLst>
              <a:ext uri="{FF2B5EF4-FFF2-40B4-BE49-F238E27FC236}">
                <a16:creationId xmlns:a16="http://schemas.microsoft.com/office/drawing/2014/main" id="{5ACA43E0-FA8A-488B-9798-FAD43A1818CA}"/>
              </a:ext>
            </a:extLst>
          </p:cNvPr>
          <p:cNvSpPr/>
          <p:nvPr/>
        </p:nvSpPr>
        <p:spPr>
          <a:xfrm>
            <a:off x="5509495" y="2304157"/>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6" name="正方形/長方形 45">
            <a:extLst>
              <a:ext uri="{FF2B5EF4-FFF2-40B4-BE49-F238E27FC236}">
                <a16:creationId xmlns:a16="http://schemas.microsoft.com/office/drawing/2014/main" id="{90D52BF6-7D09-4786-B7C9-F8EB9531F698}"/>
              </a:ext>
            </a:extLst>
          </p:cNvPr>
          <p:cNvSpPr/>
          <p:nvPr/>
        </p:nvSpPr>
        <p:spPr>
          <a:xfrm>
            <a:off x="364131" y="156436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7" name="テキスト ボックス 56">
            <a:extLst>
              <a:ext uri="{FF2B5EF4-FFF2-40B4-BE49-F238E27FC236}">
                <a16:creationId xmlns:a16="http://schemas.microsoft.com/office/drawing/2014/main" id="{31E2165F-7C8C-44D1-9EE9-12FBC92DF9FA}"/>
              </a:ext>
            </a:extLst>
          </p:cNvPr>
          <p:cNvSpPr txBox="1"/>
          <p:nvPr/>
        </p:nvSpPr>
        <p:spPr>
          <a:xfrm>
            <a:off x="911417" y="1555358"/>
            <a:ext cx="4442569" cy="1492716"/>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電話番号を入力後、電話の項目をタップ後、左スワイプで項目を一つ戻り、</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などのラベル名を確認します。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そのまま左スワイプだとかなり戻す必要があります。</a:t>
            </a:r>
            <a:endParaRPr lang="en-US"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9" name="図 8">
            <a:extLst>
              <a:ext uri="{FF2B5EF4-FFF2-40B4-BE49-F238E27FC236}">
                <a16:creationId xmlns:a16="http://schemas.microsoft.com/office/drawing/2014/main" id="{2BD5B218-B8F1-4D69-A1D7-A8496904BE1F}"/>
              </a:ext>
            </a:extLst>
          </p:cNvPr>
          <p:cNvPicPr>
            <a:picLocks noChangeAspect="1"/>
          </p:cNvPicPr>
          <p:nvPr/>
        </p:nvPicPr>
        <p:blipFill>
          <a:blip r:embed="rId3"/>
          <a:stretch>
            <a:fillRect/>
          </a:stretch>
        </p:blipFill>
        <p:spPr>
          <a:xfrm>
            <a:off x="8385278" y="3000592"/>
            <a:ext cx="1582335" cy="3198652"/>
          </a:xfrm>
          <a:prstGeom prst="rect">
            <a:avLst/>
          </a:prstGeom>
          <a:ln>
            <a:solidFill>
              <a:schemeClr val="tx1"/>
            </a:solidFill>
          </a:ln>
        </p:spPr>
      </p:pic>
      <p:sp>
        <p:nvSpPr>
          <p:cNvPr id="60" name="四角形: 角を丸くする 59">
            <a:extLst>
              <a:ext uri="{FF2B5EF4-FFF2-40B4-BE49-F238E27FC236}">
                <a16:creationId xmlns:a16="http://schemas.microsoft.com/office/drawing/2014/main" id="{5D420DB5-A5D2-4C47-B896-7C71090BDB84}"/>
              </a:ext>
            </a:extLst>
          </p:cNvPr>
          <p:cNvSpPr/>
          <p:nvPr/>
        </p:nvSpPr>
        <p:spPr>
          <a:xfrm>
            <a:off x="9672004" y="3223638"/>
            <a:ext cx="317900" cy="26628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19" name="図 18">
            <a:extLst>
              <a:ext uri="{FF2B5EF4-FFF2-40B4-BE49-F238E27FC236}">
                <a16:creationId xmlns:a16="http://schemas.microsoft.com/office/drawing/2014/main" id="{0DA38561-2ABF-43E2-A643-4EC853AC8B93}"/>
              </a:ext>
            </a:extLst>
          </p:cNvPr>
          <p:cNvPicPr>
            <a:picLocks noChangeAspect="1"/>
          </p:cNvPicPr>
          <p:nvPr/>
        </p:nvPicPr>
        <p:blipFill>
          <a:blip r:embed="rId4"/>
          <a:stretch>
            <a:fillRect/>
          </a:stretch>
        </p:blipFill>
        <p:spPr>
          <a:xfrm>
            <a:off x="703496" y="3221993"/>
            <a:ext cx="2048287" cy="1365525"/>
          </a:xfrm>
          <a:prstGeom prst="rect">
            <a:avLst/>
          </a:prstGeom>
          <a:ln>
            <a:solidFill>
              <a:schemeClr val="tx1"/>
            </a:solidFill>
          </a:ln>
        </p:spPr>
      </p:pic>
      <p:pic>
        <p:nvPicPr>
          <p:cNvPr id="23" name="図 22">
            <a:extLst>
              <a:ext uri="{FF2B5EF4-FFF2-40B4-BE49-F238E27FC236}">
                <a16:creationId xmlns:a16="http://schemas.microsoft.com/office/drawing/2014/main" id="{1F30BE26-3A65-4C90-A6F6-647CFA2A91D4}"/>
              </a:ext>
            </a:extLst>
          </p:cNvPr>
          <p:cNvPicPr>
            <a:picLocks noChangeAspect="1"/>
          </p:cNvPicPr>
          <p:nvPr/>
        </p:nvPicPr>
        <p:blipFill>
          <a:blip r:embed="rId5"/>
          <a:stretch>
            <a:fillRect/>
          </a:stretch>
        </p:blipFill>
        <p:spPr>
          <a:xfrm>
            <a:off x="3166663" y="3221993"/>
            <a:ext cx="2048287" cy="1365525"/>
          </a:xfrm>
          <a:prstGeom prst="rect">
            <a:avLst/>
          </a:prstGeom>
          <a:ln>
            <a:solidFill>
              <a:schemeClr val="tx1"/>
            </a:solidFill>
          </a:ln>
        </p:spPr>
      </p:pic>
      <p:pic>
        <p:nvPicPr>
          <p:cNvPr id="26" name="図 25">
            <a:extLst>
              <a:ext uri="{FF2B5EF4-FFF2-40B4-BE49-F238E27FC236}">
                <a16:creationId xmlns:a16="http://schemas.microsoft.com/office/drawing/2014/main" id="{86189737-5FA7-492D-9D24-A030DE844063}"/>
              </a:ext>
            </a:extLst>
          </p:cNvPr>
          <p:cNvPicPr>
            <a:picLocks noChangeAspect="1"/>
          </p:cNvPicPr>
          <p:nvPr/>
        </p:nvPicPr>
        <p:blipFill>
          <a:blip r:embed="rId6"/>
          <a:stretch>
            <a:fillRect/>
          </a:stretch>
        </p:blipFill>
        <p:spPr>
          <a:xfrm>
            <a:off x="1948143" y="4806937"/>
            <a:ext cx="2048287" cy="1365525"/>
          </a:xfrm>
          <a:prstGeom prst="rect">
            <a:avLst/>
          </a:prstGeom>
          <a:ln>
            <a:solidFill>
              <a:schemeClr val="tx1"/>
            </a:solidFill>
          </a:ln>
        </p:spPr>
      </p:pic>
      <p:sp>
        <p:nvSpPr>
          <p:cNvPr id="27" name="矢印: 上向き折線 26">
            <a:extLst>
              <a:ext uri="{FF2B5EF4-FFF2-40B4-BE49-F238E27FC236}">
                <a16:creationId xmlns:a16="http://schemas.microsoft.com/office/drawing/2014/main" id="{8173E3A1-1026-478C-A6F0-DB68D5722C97}"/>
              </a:ext>
            </a:extLst>
          </p:cNvPr>
          <p:cNvSpPr/>
          <p:nvPr/>
        </p:nvSpPr>
        <p:spPr>
          <a:xfrm>
            <a:off x="4290151" y="4764013"/>
            <a:ext cx="495829" cy="483792"/>
          </a:xfrm>
          <a:prstGeom prst="bentUpArrow">
            <a:avLst>
              <a:gd name="adj1" fmla="val 32360"/>
              <a:gd name="adj2" fmla="val 43400"/>
              <a:gd name="adj3" fmla="val 360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latin typeface="BIZ UDゴシック" panose="020B0400000000000000" pitchFamily="49" charset="-128"/>
              <a:ea typeface="BIZ UDゴシック" panose="020B0400000000000000" pitchFamily="49" charset="-128"/>
            </a:endParaRPr>
          </a:p>
        </p:txBody>
      </p:sp>
      <p:sp>
        <p:nvSpPr>
          <p:cNvPr id="66" name="矢印: 上向き折線 65">
            <a:extLst>
              <a:ext uri="{FF2B5EF4-FFF2-40B4-BE49-F238E27FC236}">
                <a16:creationId xmlns:a16="http://schemas.microsoft.com/office/drawing/2014/main" id="{2558A8CB-4B02-4713-B7F8-18621689AAB1}"/>
              </a:ext>
            </a:extLst>
          </p:cNvPr>
          <p:cNvSpPr/>
          <p:nvPr/>
        </p:nvSpPr>
        <p:spPr>
          <a:xfrm rot="5400000">
            <a:off x="1164613" y="4764013"/>
            <a:ext cx="495829" cy="483791"/>
          </a:xfrm>
          <a:prstGeom prst="bentUpArrow">
            <a:avLst>
              <a:gd name="adj1" fmla="val 32360"/>
              <a:gd name="adj2" fmla="val 43400"/>
              <a:gd name="adj3" fmla="val 360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latin typeface="BIZ UDゴシック" panose="020B0400000000000000" pitchFamily="49" charset="-128"/>
              <a:ea typeface="BIZ UDゴシック" panose="020B0400000000000000" pitchFamily="49" charset="-128"/>
            </a:endParaRPr>
          </a:p>
        </p:txBody>
      </p:sp>
      <p:sp>
        <p:nvSpPr>
          <p:cNvPr id="69" name="テキスト ボックス 68">
            <a:extLst>
              <a:ext uri="{FF2B5EF4-FFF2-40B4-BE49-F238E27FC236}">
                <a16:creationId xmlns:a16="http://schemas.microsoft.com/office/drawing/2014/main" id="{E489C116-11CC-49F6-8B14-68783C927668}"/>
              </a:ext>
            </a:extLst>
          </p:cNvPr>
          <p:cNvSpPr txBox="1"/>
          <p:nvPr/>
        </p:nvSpPr>
        <p:spPr>
          <a:xfrm>
            <a:off x="850900" y="6418663"/>
            <a:ext cx="8991600" cy="395869"/>
          </a:xfrm>
          <a:prstGeom prst="rect">
            <a:avLst/>
          </a:prstGeom>
          <a:solidFill>
            <a:srgbClr val="FFFF99"/>
          </a:solidFill>
          <a:ln w="31750">
            <a:solidFill>
              <a:schemeClr val="tx1"/>
            </a:solidFill>
            <a:prstDash val="solid"/>
          </a:ln>
        </p:spPr>
        <p:txBody>
          <a:bodyPr wrap="square" tIns="7200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を利用して電話を掛ける際は、</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❺</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の手順で選択したラベル名が使用されます。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2CDF0F24-89AA-7F36-83C1-50890EBD6115}"/>
              </a:ext>
            </a:extLst>
          </p:cNvPr>
          <p:cNvSpPr/>
          <p:nvPr/>
        </p:nvSpPr>
        <p:spPr>
          <a:xfrm>
            <a:off x="6878707" y="1564364"/>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21C13D45-7FA5-50FE-7DD5-B6D108D0874E}"/>
              </a:ext>
            </a:extLst>
          </p:cNvPr>
          <p:cNvSpPr txBox="1"/>
          <p:nvPr/>
        </p:nvSpPr>
        <p:spPr>
          <a:xfrm>
            <a:off x="5525968" y="2922861"/>
            <a:ext cx="2342007" cy="2585323"/>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変更が必要な場合は、ここでダブルタップし、ラベル名の選択画面に進み、左右のスワイプで</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勤務先</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など適切なラベル名を選んで、再びダブルタップして決定します。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A2DBF7EB-2730-5CAD-4A57-5BD86C0B04FB}"/>
              </a:ext>
            </a:extLst>
          </p:cNvPr>
          <p:cNvSpPr txBox="1"/>
          <p:nvPr/>
        </p:nvSpPr>
        <p:spPr>
          <a:xfrm>
            <a:off x="7418707" y="1545075"/>
            <a:ext cx="2937954" cy="1200329"/>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完了</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を選び、ダブルタップします。これで登録完了です。​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57433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BAFCC03-5BEF-70C6-06BF-9887D6622A05}"/>
              </a:ext>
            </a:extLst>
          </p:cNvPr>
          <p:cNvPicPr>
            <a:picLocks noChangeAspect="1"/>
          </p:cNvPicPr>
          <p:nvPr/>
        </p:nvPicPr>
        <p:blipFill>
          <a:blip r:embed="rId3"/>
          <a:stretch>
            <a:fillRect/>
          </a:stretch>
        </p:blipFill>
        <p:spPr>
          <a:xfrm>
            <a:off x="7261609" y="3769600"/>
            <a:ext cx="2243522" cy="1609483"/>
          </a:xfrm>
          <a:prstGeom prst="rect">
            <a:avLst/>
          </a:prstGeom>
        </p:spPr>
      </p:pic>
      <p:pic>
        <p:nvPicPr>
          <p:cNvPr id="19" name="図 18">
            <a:extLst>
              <a:ext uri="{FF2B5EF4-FFF2-40B4-BE49-F238E27FC236}">
                <a16:creationId xmlns:a16="http://schemas.microsoft.com/office/drawing/2014/main" id="{D1DF6EAA-0898-BB0E-6922-7D67DE032AAC}"/>
              </a:ext>
            </a:extLst>
          </p:cNvPr>
          <p:cNvPicPr>
            <a:picLocks noChangeAspect="1"/>
          </p:cNvPicPr>
          <p:nvPr/>
        </p:nvPicPr>
        <p:blipFill>
          <a:blip r:embed="rId4"/>
          <a:stretch>
            <a:fillRect/>
          </a:stretch>
        </p:blipFill>
        <p:spPr>
          <a:xfrm>
            <a:off x="4191505" y="4022373"/>
            <a:ext cx="1365622" cy="2926334"/>
          </a:xfrm>
          <a:prstGeom prst="rect">
            <a:avLst/>
          </a:prstGeom>
        </p:spPr>
      </p:pic>
      <p:pic>
        <p:nvPicPr>
          <p:cNvPr id="2" name="図 1">
            <a:extLst>
              <a:ext uri="{FF2B5EF4-FFF2-40B4-BE49-F238E27FC236}">
                <a16:creationId xmlns:a16="http://schemas.microsoft.com/office/drawing/2014/main" id="{3DC04123-C02F-6B72-1FB6-5A54E3BE3DA6}"/>
              </a:ext>
            </a:extLst>
          </p:cNvPr>
          <p:cNvPicPr>
            <a:picLocks noChangeAspect="1"/>
          </p:cNvPicPr>
          <p:nvPr/>
        </p:nvPicPr>
        <p:blipFill>
          <a:blip r:embed="rId5"/>
          <a:stretch>
            <a:fillRect/>
          </a:stretch>
        </p:blipFill>
        <p:spPr>
          <a:xfrm>
            <a:off x="1072202" y="4027093"/>
            <a:ext cx="1365622" cy="2926334"/>
          </a:xfrm>
          <a:prstGeom prst="rect">
            <a:avLst/>
          </a:prstGeom>
        </p:spPr>
      </p:pic>
      <p:sp>
        <p:nvSpPr>
          <p:cNvPr id="4" name="Title 1"/>
          <p:cNvSpPr txBox="1">
            <a:spLocks/>
          </p:cNvSpPr>
          <p:nvPr/>
        </p:nvSpPr>
        <p:spPr>
          <a:xfrm>
            <a:off x="944295" y="508347"/>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2-B</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41980" y="230387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918628" y="2308458"/>
            <a:ext cx="2294600" cy="1200329"/>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画面下部の履歴ボタンを探し、ダブルタップし、履歴タブを開きます。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473292" y="2303483"/>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853" y="331770"/>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履歴を使った連絡先の登録</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03298" y="2333088"/>
            <a:ext cx="2720321"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電話アプリを開いて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と声をかけ電話アプリを開きます。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307444" y="2313060"/>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9" name="矢印: 右 38">
            <a:extLst>
              <a:ext uri="{FF2B5EF4-FFF2-40B4-BE49-F238E27FC236}">
                <a16:creationId xmlns:a16="http://schemas.microsoft.com/office/drawing/2014/main" id="{E9E944F7-21A5-43C1-BE1D-76E00D974693}"/>
              </a:ext>
            </a:extLst>
          </p:cNvPr>
          <p:cNvSpPr/>
          <p:nvPr/>
        </p:nvSpPr>
        <p:spPr>
          <a:xfrm>
            <a:off x="6268465" y="4541803"/>
            <a:ext cx="573106" cy="4443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0" name="テキスト ボックス 59">
            <a:extLst>
              <a:ext uri="{FF2B5EF4-FFF2-40B4-BE49-F238E27FC236}">
                <a16:creationId xmlns:a16="http://schemas.microsoft.com/office/drawing/2014/main" id="{76DEA951-6A8F-4968-B883-46688A248B19}"/>
              </a:ext>
            </a:extLst>
          </p:cNvPr>
          <p:cNvSpPr txBox="1"/>
          <p:nvPr/>
        </p:nvSpPr>
        <p:spPr>
          <a:xfrm>
            <a:off x="3650282" y="5255440"/>
            <a:ext cx="2734642" cy="861774"/>
          </a:xfrm>
          <a:prstGeom prst="rect">
            <a:avLst/>
          </a:prstGeom>
          <a:solidFill>
            <a:schemeClr val="bg1"/>
          </a:solidFill>
        </p:spPr>
        <p:txBody>
          <a:bodyPr wrap="square" rtlCol="0">
            <a:spAutoFit/>
          </a:bodyPr>
          <a:lstStyle/>
          <a:p>
            <a:pPr algn="just"/>
            <a:r>
              <a:rPr kumimoji="1" lang="ja-JP" altLang="en-US" sz="1600" b="1" dirty="0">
                <a:latin typeface="BIZ UDゴシック" panose="020B0400000000000000" pitchFamily="49" charset="-128"/>
                <a:ea typeface="BIZ UDゴシック" panose="020B0400000000000000" pitchFamily="49" charset="-128"/>
              </a:rPr>
              <a:t>ホームボタンや画面左下を基準にスライド操作を用いると素早く探せます</a:t>
            </a:r>
            <a:r>
              <a:rPr kumimoji="1" lang="ja-JP" altLang="en-US" b="1" dirty="0">
                <a:latin typeface="BIZ UDゴシック" panose="020B0400000000000000" pitchFamily="49" charset="-128"/>
                <a:ea typeface="BIZ UDゴシック" panose="020B0400000000000000" pitchFamily="49" charset="-128"/>
              </a:rPr>
              <a:t>。</a:t>
            </a:r>
          </a:p>
        </p:txBody>
      </p:sp>
      <p:sp>
        <p:nvSpPr>
          <p:cNvPr id="31" name="テキスト ボックス 30">
            <a:extLst>
              <a:ext uri="{FF2B5EF4-FFF2-40B4-BE49-F238E27FC236}">
                <a16:creationId xmlns:a16="http://schemas.microsoft.com/office/drawing/2014/main" id="{72313257-7909-4B46-BD0D-B65E68C0E652}"/>
              </a:ext>
            </a:extLst>
          </p:cNvPr>
          <p:cNvSpPr txBox="1"/>
          <p:nvPr/>
        </p:nvSpPr>
        <p:spPr>
          <a:xfrm>
            <a:off x="6813202" y="5626535"/>
            <a:ext cx="3204481" cy="1200329"/>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目的の電話番号を選択後、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詳細情報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と聞こえるまで下スワイプを繰り返し、ダブルタップします。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98804C40-9700-4EFF-AD0C-D7DA3B0B8E7B}"/>
              </a:ext>
            </a:extLst>
          </p:cNvPr>
          <p:cNvSpPr/>
          <p:nvPr/>
        </p:nvSpPr>
        <p:spPr>
          <a:xfrm>
            <a:off x="6315355" y="5472018"/>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0" name="四角形: 角を丸くする 29">
            <a:extLst>
              <a:ext uri="{FF2B5EF4-FFF2-40B4-BE49-F238E27FC236}">
                <a16:creationId xmlns:a16="http://schemas.microsoft.com/office/drawing/2014/main" id="{29928E3A-276D-4CAF-81F5-EBB2DC7F8C3B}"/>
              </a:ext>
            </a:extLst>
          </p:cNvPr>
          <p:cNvSpPr/>
          <p:nvPr/>
        </p:nvSpPr>
        <p:spPr>
          <a:xfrm>
            <a:off x="7320962" y="4709260"/>
            <a:ext cx="1719820" cy="30567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4F86DD79-9165-42D1-ACC1-4C3377D18E67}"/>
              </a:ext>
            </a:extLst>
          </p:cNvPr>
          <p:cNvSpPr/>
          <p:nvPr/>
        </p:nvSpPr>
        <p:spPr>
          <a:xfrm>
            <a:off x="8664972" y="4339025"/>
            <a:ext cx="448125" cy="435570"/>
          </a:xfrm>
          <a:prstGeom prst="rect">
            <a:avLst/>
          </a:prstGeom>
        </p:spPr>
        <p:txBody>
          <a:bodyPr wrap="none">
            <a:spAutoFit/>
          </a:body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1" name="テキスト ボックス 40">
            <a:extLst>
              <a:ext uri="{FF2B5EF4-FFF2-40B4-BE49-F238E27FC236}">
                <a16:creationId xmlns:a16="http://schemas.microsoft.com/office/drawing/2014/main" id="{05813C2F-7E70-42C8-9CA5-28C031D04749}"/>
              </a:ext>
            </a:extLst>
          </p:cNvPr>
          <p:cNvSpPr txBox="1"/>
          <p:nvPr/>
        </p:nvSpPr>
        <p:spPr>
          <a:xfrm>
            <a:off x="525121" y="5627275"/>
            <a:ext cx="2734642" cy="830997"/>
          </a:xfrm>
          <a:prstGeom prst="rect">
            <a:avLst/>
          </a:prstGeom>
          <a:solidFill>
            <a:schemeClr val="bg1"/>
          </a:solidFill>
        </p:spPr>
        <p:txBody>
          <a:bodyPr wrap="square" lIns="91440" tIns="45720" rIns="91440" bIns="45720" rtlCol="0" anchor="t">
            <a:spAutoFit/>
          </a:bodyPr>
          <a:lstStyle/>
          <a:p>
            <a:pPr algn="just"/>
            <a:r>
              <a:rPr lang="ja-JP" altLang="en-US" sz="1600" b="1" dirty="0">
                <a:latin typeface="BIZ UDゴシック" panose="020B0400000000000000" pitchFamily="49" charset="-128"/>
                <a:ea typeface="BIZ UDゴシック" panose="020B0400000000000000" pitchFamily="49" charset="-128"/>
              </a:rPr>
              <a:t>最初</a:t>
            </a:r>
            <a:r>
              <a:rPr kumimoji="1" lang="ja-JP" altLang="en-US" sz="1600" b="1" dirty="0">
                <a:latin typeface="BIZ UDゴシック" panose="020B0400000000000000" pitchFamily="49" charset="-128"/>
                <a:ea typeface="BIZ UDゴシック" panose="020B0400000000000000" pitchFamily="49" charset="-128"/>
              </a:rPr>
              <a:t>から履歴タブが表示された場合、</a:t>
            </a:r>
            <a:r>
              <a:rPr kumimoji="1" lang="ja-JP" altLang="en-US" sz="1600" b="1" dirty="0">
                <a:solidFill>
                  <a:srgbClr val="009650"/>
                </a:solidFill>
                <a:latin typeface="BIZ UDゴシック" panose="020B0400000000000000" pitchFamily="49" charset="-128"/>
                <a:ea typeface="BIZ UDゴシック" panose="020B0400000000000000" pitchFamily="49" charset="-128"/>
              </a:rPr>
              <a:t>❷</a:t>
            </a:r>
            <a:r>
              <a:rPr kumimoji="1" lang="ja-JP" altLang="en-US" sz="1600" b="1" dirty="0">
                <a:latin typeface="BIZ UDゴシック" panose="020B0400000000000000" pitchFamily="49" charset="-128"/>
                <a:ea typeface="BIZ UDゴシック" panose="020B0400000000000000" pitchFamily="49" charset="-128"/>
              </a:rPr>
              <a:t>の手順を飛ばして構いません。</a:t>
            </a:r>
          </a:p>
        </p:txBody>
      </p:sp>
      <p:sp>
        <p:nvSpPr>
          <p:cNvPr id="34" name="四角形: 角を丸くする 33">
            <a:extLst>
              <a:ext uri="{FF2B5EF4-FFF2-40B4-BE49-F238E27FC236}">
                <a16:creationId xmlns:a16="http://schemas.microsoft.com/office/drawing/2014/main" id="{17B3A684-7667-2258-32F2-97FBB26ED5F0}"/>
              </a:ext>
            </a:extLst>
          </p:cNvPr>
          <p:cNvSpPr/>
          <p:nvPr/>
        </p:nvSpPr>
        <p:spPr>
          <a:xfrm>
            <a:off x="696406" y="3339150"/>
            <a:ext cx="2860613" cy="645234"/>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nchorCtr="0"/>
          <a:lstStyle/>
          <a:p>
            <a:pPr marL="0" marR="0">
              <a:spcBef>
                <a:spcPts val="0"/>
              </a:spcBef>
              <a:spcAft>
                <a:spcPts val="0"/>
              </a:spcAft>
            </a:pPr>
            <a:r>
              <a:rPr lang="ja-JP" altLang="en-US" sz="1400" b="1" dirty="0">
                <a:solidFill>
                  <a:srgbClr val="000000"/>
                </a:solidFill>
                <a:latin typeface="BIZ UDゴシック" panose="020B0400000000000000" pitchFamily="49" charset="-128"/>
                <a:ea typeface="BIZ UDゴシック" panose="020B0400000000000000" pitchFamily="49" charset="-128"/>
              </a:rPr>
              <a:t>電話</a:t>
            </a:r>
            <a:r>
              <a:rPr lang="ja-JP" altLang="en-US" sz="14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7570687F-FF53-9A6D-51B4-347624048715}"/>
              </a:ext>
            </a:extLst>
          </p:cNvPr>
          <p:cNvSpPr txBox="1"/>
          <p:nvPr/>
        </p:nvSpPr>
        <p:spPr>
          <a:xfrm>
            <a:off x="760458" y="1473910"/>
            <a:ext cx="8991600" cy="672867"/>
          </a:xfrm>
          <a:prstGeom prst="rect">
            <a:avLst/>
          </a:prstGeom>
          <a:solidFill>
            <a:srgbClr val="FFFF99"/>
          </a:solidFill>
          <a:ln w="31750">
            <a:solidFill>
              <a:schemeClr val="tx1"/>
            </a:solidFill>
            <a:prstDash val="solid"/>
          </a:ln>
        </p:spPr>
        <p:txBody>
          <a:bodyPr wrap="square" t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電話アプリを開いた際には前回使用した時に最後に表示していたタブ</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履歴や連絡先、キーパッドなど</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が表示されます。</a:t>
            </a:r>
          </a:p>
        </p:txBody>
      </p:sp>
      <p:sp>
        <p:nvSpPr>
          <p:cNvPr id="42" name="テキスト ボックス 41">
            <a:extLst>
              <a:ext uri="{FF2B5EF4-FFF2-40B4-BE49-F238E27FC236}">
                <a16:creationId xmlns:a16="http://schemas.microsoft.com/office/drawing/2014/main" id="{4AE221CF-58B6-6CBE-60C4-2E96899FCCFA}"/>
              </a:ext>
            </a:extLst>
          </p:cNvPr>
          <p:cNvSpPr txBox="1"/>
          <p:nvPr/>
        </p:nvSpPr>
        <p:spPr>
          <a:xfrm>
            <a:off x="6813202" y="2322429"/>
            <a:ext cx="3145467" cy="646331"/>
          </a:xfrm>
          <a:prstGeom prst="rect">
            <a:avLst/>
          </a:prstGeom>
          <a:noFill/>
        </p:spPr>
        <p:txBody>
          <a:bodyPr wrap="square" rtlCol="0">
            <a:spAutoFit/>
          </a:bodyPr>
          <a:lstStyle/>
          <a:p>
            <a:pPr algn="just"/>
            <a:r>
              <a:rPr lang="ja-JP" altLang="en-US" sz="1800" b="1" dirty="0">
                <a:effectLst/>
                <a:latin typeface="BIZ UDゴシック" panose="020B0400000000000000" pitchFamily="49" charset="-128"/>
                <a:ea typeface="BIZ UDゴシック" panose="020B0400000000000000" pitchFamily="49" charset="-128"/>
              </a:rPr>
              <a:t>新しい履歴は画面上から下になぞると探しやすいです。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6255EA0E-40F3-4175-4D5D-90D779B7641C}"/>
              </a:ext>
            </a:extLst>
          </p:cNvPr>
          <p:cNvSpPr/>
          <p:nvPr/>
        </p:nvSpPr>
        <p:spPr>
          <a:xfrm>
            <a:off x="6769749" y="3065456"/>
            <a:ext cx="3227245" cy="59631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ja-JP" altLang="en-US" sz="1600" b="1" dirty="0">
                <a:solidFill>
                  <a:schemeClr val="tx1"/>
                </a:solidFill>
                <a:latin typeface="BIZ UDゴシック" panose="020B0400000000000000" pitchFamily="49" charset="-128"/>
                <a:ea typeface="BIZ UDゴシック" panose="020B0400000000000000" pitchFamily="49" charset="-128"/>
              </a:rPr>
              <a:t>左右スワイプすると、古い履歴から読むので注意</a:t>
            </a:r>
          </a:p>
        </p:txBody>
      </p:sp>
      <p:sp>
        <p:nvSpPr>
          <p:cNvPr id="49" name="矢印: 右 48">
            <a:extLst>
              <a:ext uri="{FF2B5EF4-FFF2-40B4-BE49-F238E27FC236}">
                <a16:creationId xmlns:a16="http://schemas.microsoft.com/office/drawing/2014/main" id="{FC0AA230-1E1B-C86B-BD24-F5A91F36752F}"/>
              </a:ext>
            </a:extLst>
          </p:cNvPr>
          <p:cNvSpPr/>
          <p:nvPr/>
        </p:nvSpPr>
        <p:spPr>
          <a:xfrm>
            <a:off x="3090854" y="4541803"/>
            <a:ext cx="573106" cy="4443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204A3163-E2A1-C635-DDD1-42AE342A6C1D}"/>
              </a:ext>
            </a:extLst>
          </p:cNvPr>
          <p:cNvSpPr/>
          <p:nvPr/>
        </p:nvSpPr>
        <p:spPr>
          <a:xfrm>
            <a:off x="4270163" y="6311746"/>
            <a:ext cx="344649" cy="388522"/>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6" name="四角形: 角を丸くする 15">
            <a:extLst>
              <a:ext uri="{FF2B5EF4-FFF2-40B4-BE49-F238E27FC236}">
                <a16:creationId xmlns:a16="http://schemas.microsoft.com/office/drawing/2014/main" id="{29965CF7-E9FE-0FFE-0E5A-09A0F0600552}"/>
              </a:ext>
            </a:extLst>
          </p:cNvPr>
          <p:cNvSpPr/>
          <p:nvPr/>
        </p:nvSpPr>
        <p:spPr>
          <a:xfrm>
            <a:off x="4471937" y="6648450"/>
            <a:ext cx="258940" cy="21839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6620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47D488F-8548-CDC5-9013-DA03D49B6051}"/>
              </a:ext>
            </a:extLst>
          </p:cNvPr>
          <p:cNvPicPr>
            <a:picLocks noChangeAspect="1"/>
          </p:cNvPicPr>
          <p:nvPr/>
        </p:nvPicPr>
        <p:blipFill>
          <a:blip r:embed="rId3"/>
          <a:stretch>
            <a:fillRect/>
          </a:stretch>
        </p:blipFill>
        <p:spPr>
          <a:xfrm>
            <a:off x="1078141" y="2950877"/>
            <a:ext cx="1792379" cy="3846909"/>
          </a:xfrm>
          <a:prstGeom prst="rect">
            <a:avLst/>
          </a:prstGeom>
        </p:spPr>
      </p:pic>
      <p:sp>
        <p:nvSpPr>
          <p:cNvPr id="4" name="Title 1"/>
          <p:cNvSpPr txBox="1">
            <a:spLocks/>
          </p:cNvSpPr>
          <p:nvPr/>
        </p:nvSpPr>
        <p:spPr>
          <a:xfrm>
            <a:off x="972769" y="498170"/>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2-B</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93700" y="149542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rot="19253250">
            <a:off x="3257939" y="2710926"/>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29764"/>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履歴を使った連絡先の登録</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60879" y="1571625"/>
            <a:ext cx="2684988" cy="1200329"/>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新規連絡先を作成</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と聞こえるまで右スワイプで進み、ダブルタップします。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54" name="図 53">
            <a:extLst>
              <a:ext uri="{FF2B5EF4-FFF2-40B4-BE49-F238E27FC236}">
                <a16:creationId xmlns:a16="http://schemas.microsoft.com/office/drawing/2014/main" id="{B6079807-6A7B-4534-8FC5-F99F8901A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75" y="4010025"/>
            <a:ext cx="884729" cy="884726"/>
          </a:xfrm>
          <a:prstGeom prst="rect">
            <a:avLst/>
          </a:prstGeom>
          <a:ln>
            <a:noFill/>
          </a:ln>
        </p:spPr>
      </p:pic>
      <p:sp>
        <p:nvSpPr>
          <p:cNvPr id="62" name="矢印: 右 61">
            <a:extLst>
              <a:ext uri="{FF2B5EF4-FFF2-40B4-BE49-F238E27FC236}">
                <a16:creationId xmlns:a16="http://schemas.microsoft.com/office/drawing/2014/main" id="{2E54C1DB-4316-4E7B-8647-89D8A4E20229}"/>
              </a:ext>
            </a:extLst>
          </p:cNvPr>
          <p:cNvSpPr/>
          <p:nvPr/>
        </p:nvSpPr>
        <p:spPr>
          <a:xfrm>
            <a:off x="1290417" y="4407552"/>
            <a:ext cx="465044" cy="20439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41" name="図 40">
            <a:extLst>
              <a:ext uri="{FF2B5EF4-FFF2-40B4-BE49-F238E27FC236}">
                <a16:creationId xmlns:a16="http://schemas.microsoft.com/office/drawing/2014/main" id="{0E6CC611-48D6-4D7E-8690-2EC778486A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887" y="5538612"/>
            <a:ext cx="757413" cy="757413"/>
          </a:xfrm>
          <a:prstGeom prst="rect">
            <a:avLst/>
          </a:prstGeom>
          <a:ln>
            <a:noFill/>
          </a:ln>
        </p:spPr>
      </p:pic>
      <p:cxnSp>
        <p:nvCxnSpPr>
          <p:cNvPr id="47" name="直線コネクタ 46">
            <a:extLst>
              <a:ext uri="{FF2B5EF4-FFF2-40B4-BE49-F238E27FC236}">
                <a16:creationId xmlns:a16="http://schemas.microsoft.com/office/drawing/2014/main" id="{3540B8B4-DD8E-49B6-9356-8E8BFA7073E7}"/>
              </a:ext>
            </a:extLst>
          </p:cNvPr>
          <p:cNvCxnSpPr/>
          <p:nvPr/>
        </p:nvCxnSpPr>
        <p:spPr>
          <a:xfrm>
            <a:off x="2125723" y="5353665"/>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784458AE-E7EE-490E-971F-5CC8D84279A1}"/>
              </a:ext>
            </a:extLst>
          </p:cNvPr>
          <p:cNvCxnSpPr>
            <a:cxnSpLocks/>
          </p:cNvCxnSpPr>
          <p:nvPr/>
        </p:nvCxnSpPr>
        <p:spPr>
          <a:xfrm rot="2700000">
            <a:off x="2246918" y="5394684"/>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CB5B875F-DE84-4FB8-8338-7210CF21F79F}"/>
              </a:ext>
            </a:extLst>
          </p:cNvPr>
          <p:cNvCxnSpPr>
            <a:cxnSpLocks/>
          </p:cNvCxnSpPr>
          <p:nvPr/>
        </p:nvCxnSpPr>
        <p:spPr>
          <a:xfrm rot="18900000">
            <a:off x="1992218" y="5391952"/>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F02D1487-CD6A-42EB-A1F8-89D19E6302F5}"/>
              </a:ext>
            </a:extLst>
          </p:cNvPr>
          <p:cNvCxnSpPr>
            <a:cxnSpLocks/>
          </p:cNvCxnSpPr>
          <p:nvPr/>
        </p:nvCxnSpPr>
        <p:spPr>
          <a:xfrm rot="5400000">
            <a:off x="2292386" y="5524077"/>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1ECA4A1B-2141-4AFB-823E-93179D2D9133}"/>
              </a:ext>
            </a:extLst>
          </p:cNvPr>
          <p:cNvCxnSpPr>
            <a:cxnSpLocks/>
          </p:cNvCxnSpPr>
          <p:nvPr/>
        </p:nvCxnSpPr>
        <p:spPr>
          <a:xfrm rot="16200000">
            <a:off x="1931304" y="5524079"/>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63" name="正方形/長方形 62">
            <a:extLst>
              <a:ext uri="{FF2B5EF4-FFF2-40B4-BE49-F238E27FC236}">
                <a16:creationId xmlns:a16="http://schemas.microsoft.com/office/drawing/2014/main" id="{9D362000-76A8-4FDC-BED8-FCB59D48F754}"/>
              </a:ext>
            </a:extLst>
          </p:cNvPr>
          <p:cNvSpPr/>
          <p:nvPr/>
        </p:nvSpPr>
        <p:spPr>
          <a:xfrm>
            <a:off x="3728983" y="1868638"/>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4" name="テキスト ボックス 63">
            <a:extLst>
              <a:ext uri="{FF2B5EF4-FFF2-40B4-BE49-F238E27FC236}">
                <a16:creationId xmlns:a16="http://schemas.microsoft.com/office/drawing/2014/main" id="{98549653-4B63-4960-BA02-2F91BDC866EC}"/>
              </a:ext>
            </a:extLst>
          </p:cNvPr>
          <p:cNvSpPr txBox="1"/>
          <p:nvPr/>
        </p:nvSpPr>
        <p:spPr>
          <a:xfrm>
            <a:off x="4268983" y="1924315"/>
            <a:ext cx="5920834" cy="1277273"/>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新規連絡先登録画面が表示されるのでタッチやスワイプで入力したい項目を順番に選び、項目ごとにダブルタップしてから入力を行います。</a:t>
            </a:r>
          </a:p>
          <a:p>
            <a:pPr algn="just">
              <a:spcBef>
                <a:spcPts val="600"/>
              </a:spcBef>
            </a:pP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項目ごとにこの操作を繰り返します。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C42F33E9-7A30-4316-ADDE-DE35D4EAE74D}"/>
              </a:ext>
            </a:extLst>
          </p:cNvPr>
          <p:cNvSpPr/>
          <p:nvPr/>
        </p:nvSpPr>
        <p:spPr>
          <a:xfrm>
            <a:off x="3810063" y="5439810"/>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❽</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8" name="テキスト ボックス 67">
            <a:extLst>
              <a:ext uri="{FF2B5EF4-FFF2-40B4-BE49-F238E27FC236}">
                <a16:creationId xmlns:a16="http://schemas.microsoft.com/office/drawing/2014/main" id="{49DF2B2E-EF48-474E-8FF7-662CEE60D78A}"/>
              </a:ext>
            </a:extLst>
          </p:cNvPr>
          <p:cNvSpPr txBox="1"/>
          <p:nvPr/>
        </p:nvSpPr>
        <p:spPr>
          <a:xfrm>
            <a:off x="4358945" y="5489893"/>
            <a:ext cx="5920834" cy="646331"/>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完了</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を選び、ダブルタップします。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9" name="テキスト ボックス 68">
            <a:extLst>
              <a:ext uri="{FF2B5EF4-FFF2-40B4-BE49-F238E27FC236}">
                <a16:creationId xmlns:a16="http://schemas.microsoft.com/office/drawing/2014/main" id="{E6BCE981-E421-463F-AE07-C669FC24D414}"/>
              </a:ext>
            </a:extLst>
          </p:cNvPr>
          <p:cNvSpPr txBox="1"/>
          <p:nvPr/>
        </p:nvSpPr>
        <p:spPr>
          <a:xfrm>
            <a:off x="4281702" y="3576867"/>
            <a:ext cx="5920834" cy="1200329"/>
          </a:xfrm>
          <a:prstGeom prst="rect">
            <a:avLst/>
          </a:prstGeom>
          <a:noFill/>
        </p:spPr>
        <p:txBody>
          <a:bodyPr wrap="square" lIns="91440" tIns="45720" rIns="91440" bIns="45720" anchor="t">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a:rPr>
              <a:t>ラベル名の変更が必要な場合は、ここでダブルタップしてラベル名の選択画面に進み、左右のスワイプで</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や</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勤務先</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など適切なラベル名を選んで、再びダブルタップして決定します。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73" name="正方形/長方形 72">
            <a:extLst>
              <a:ext uri="{FF2B5EF4-FFF2-40B4-BE49-F238E27FC236}">
                <a16:creationId xmlns:a16="http://schemas.microsoft.com/office/drawing/2014/main" id="{666EC5CA-6442-43BA-A3F7-FCA2C1EE79D7}"/>
              </a:ext>
            </a:extLst>
          </p:cNvPr>
          <p:cNvSpPr/>
          <p:nvPr/>
        </p:nvSpPr>
        <p:spPr>
          <a:xfrm>
            <a:off x="3762176" y="3533378"/>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4" name="矢印: 右 73">
            <a:extLst>
              <a:ext uri="{FF2B5EF4-FFF2-40B4-BE49-F238E27FC236}">
                <a16:creationId xmlns:a16="http://schemas.microsoft.com/office/drawing/2014/main" id="{0D65FC85-F4AB-49E3-AEB9-1AEA288C7EF9}"/>
              </a:ext>
            </a:extLst>
          </p:cNvPr>
          <p:cNvSpPr/>
          <p:nvPr/>
        </p:nvSpPr>
        <p:spPr>
          <a:xfrm rot="5400000">
            <a:off x="6087996" y="3123806"/>
            <a:ext cx="292386"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5" name="矢印: 右 74">
            <a:extLst>
              <a:ext uri="{FF2B5EF4-FFF2-40B4-BE49-F238E27FC236}">
                <a16:creationId xmlns:a16="http://schemas.microsoft.com/office/drawing/2014/main" id="{C27FD9A2-89EA-40ED-B498-97D530C51F98}"/>
              </a:ext>
            </a:extLst>
          </p:cNvPr>
          <p:cNvSpPr/>
          <p:nvPr/>
        </p:nvSpPr>
        <p:spPr>
          <a:xfrm rot="5400000">
            <a:off x="6087996" y="4859225"/>
            <a:ext cx="292386"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1A7CD41A-EC36-40AA-A760-EA14B2ECEF9E}"/>
              </a:ext>
            </a:extLst>
          </p:cNvPr>
          <p:cNvSpPr txBox="1"/>
          <p:nvPr/>
        </p:nvSpPr>
        <p:spPr>
          <a:xfrm>
            <a:off x="4159939" y="1475714"/>
            <a:ext cx="5920834" cy="323165"/>
          </a:xfrm>
          <a:prstGeom prst="rect">
            <a:avLst/>
          </a:prstGeom>
          <a:solidFill>
            <a:srgbClr val="FFFF99"/>
          </a:solidFill>
          <a:ln w="31750">
            <a:solidFill>
              <a:schemeClr val="tx1"/>
            </a:solidFill>
            <a:prstDash val="solid"/>
          </a:ln>
        </p:spPr>
        <p:txBody>
          <a:bodyPr wrap="square" tIns="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これ以降は、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13</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ページ</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❸</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以降の手順とほぼ同じです。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F457F6A4-293B-49A5-9130-9A558993A8D2}"/>
              </a:ext>
            </a:extLst>
          </p:cNvPr>
          <p:cNvSpPr txBox="1"/>
          <p:nvPr/>
        </p:nvSpPr>
        <p:spPr>
          <a:xfrm>
            <a:off x="3173036" y="6278082"/>
            <a:ext cx="6907737" cy="600164"/>
          </a:xfrm>
          <a:prstGeom prst="rect">
            <a:avLst/>
          </a:prstGeom>
          <a:solidFill>
            <a:srgbClr val="FFFF99"/>
          </a:solidFill>
          <a:ln w="31750">
            <a:solidFill>
              <a:schemeClr val="tx1"/>
            </a:solidFill>
            <a:prstDash val="solid"/>
          </a:ln>
        </p:spPr>
        <p:txBody>
          <a:bodyPr wrap="square" tIns="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❺</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既存の連絡先に追加</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を選び、すでに登録のある連絡先に番号を追加登録することも可能です。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4775AF42-5EA5-04C7-1AE5-9379A078DFF6}"/>
              </a:ext>
            </a:extLst>
          </p:cNvPr>
          <p:cNvSpPr txBox="1"/>
          <p:nvPr/>
        </p:nvSpPr>
        <p:spPr>
          <a:xfrm>
            <a:off x="6870701" y="4611730"/>
            <a:ext cx="3197918" cy="815608"/>
          </a:xfrm>
          <a:prstGeom prst="rect">
            <a:avLst/>
          </a:prstGeom>
          <a:solidFill>
            <a:srgbClr val="FFFF99"/>
          </a:solidFill>
          <a:ln w="31750">
            <a:solidFill>
              <a:schemeClr val="tx1"/>
            </a:solidFill>
            <a:prstDash val="solid"/>
          </a:ln>
        </p:spPr>
        <p:txBody>
          <a:bodyPr wrap="square" tIns="0">
            <a:spAutoFit/>
          </a:bodyPr>
          <a:lstStyle/>
          <a:p>
            <a:pPr algn="just"/>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を利用して電話を掛ける際は、</a:t>
            </a:r>
            <a:r>
              <a:rPr lang="ja-JP" altLang="en-US" sz="1600"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❼</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の手順で選択したラベル名が使用されます</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55330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378" y="50464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4505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567299" y="1559417"/>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3456156" y="1583889"/>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1108284" y="1583889"/>
            <a:ext cx="2121745"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4016695" y="1574972"/>
            <a:ext cx="2304358"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右スワイプを繰り返し、連絡先の中から編集したい相手を探します。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3679783" y="398705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21776"/>
            <a:ext cx="8991600" cy="949866"/>
          </a:xfrm>
          <a:prstGeom prst="rect">
            <a:avLst/>
          </a:prstGeom>
          <a:solidFill>
            <a:srgbClr val="FFFF99"/>
          </a:solidFill>
          <a:ln w="31750">
            <a:solidFill>
              <a:schemeClr val="tx1"/>
            </a:solidFill>
            <a:prstDash val="solid"/>
          </a:ln>
        </p:spPr>
        <p:txBody>
          <a:bodyPr wrap="square" tIns="72000">
            <a:spAutoFit/>
          </a:bodyPr>
          <a:lstStyle/>
          <a:p>
            <a:pPr algn="just"/>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　❷</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の手順の際にローターを</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見出し</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に切り替えて上下にスワイプすると、</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あ行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か行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と行移動が行えます。編集したい相手の名前が並ぶ行まで進んだら、右スワイプに切り替えてひとつずつ読み進めていきます</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dirty="0">
                <a:solidFill>
                  <a:srgbClr val="FF0000"/>
                </a:solidFill>
                <a:effectLst/>
                <a:latin typeface="BIZ UDPゴシック" panose="020B0400000000000000" pitchFamily="50" charset="-128"/>
                <a:ea typeface="BIZ UDPゴシック" panose="020B0400000000000000" pitchFamily="50" charset="-128"/>
              </a:rPr>
              <a:t>セクションの索引と同じです。</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184D1C4E-539D-4D2C-BFCA-58FC98EEC41E}"/>
              </a:ext>
            </a:extLst>
          </p:cNvPr>
          <p:cNvPicPr>
            <a:picLocks noChangeAspect="1"/>
          </p:cNvPicPr>
          <p:nvPr/>
        </p:nvPicPr>
        <p:blipFill>
          <a:blip r:embed="rId3"/>
          <a:stretch>
            <a:fillRect/>
          </a:stretch>
        </p:blipFill>
        <p:spPr>
          <a:xfrm>
            <a:off x="1984799" y="2871464"/>
            <a:ext cx="1319312" cy="2825779"/>
          </a:xfrm>
          <a:prstGeom prst="rect">
            <a:avLst/>
          </a:prstGeom>
          <a:ln>
            <a:solidFill>
              <a:schemeClr val="tx1"/>
            </a:solidFill>
          </a:ln>
        </p:spPr>
      </p:pic>
      <p:pic>
        <p:nvPicPr>
          <p:cNvPr id="8" name="図 7">
            <a:extLst>
              <a:ext uri="{FF2B5EF4-FFF2-40B4-BE49-F238E27FC236}">
                <a16:creationId xmlns:a16="http://schemas.microsoft.com/office/drawing/2014/main" id="{F4ECE670-DAFC-44CB-988E-A32811BCDEE0}"/>
              </a:ext>
            </a:extLst>
          </p:cNvPr>
          <p:cNvPicPr>
            <a:picLocks noChangeAspect="1"/>
          </p:cNvPicPr>
          <p:nvPr/>
        </p:nvPicPr>
        <p:blipFill>
          <a:blip r:embed="rId4"/>
          <a:stretch>
            <a:fillRect/>
          </a:stretch>
        </p:blipFill>
        <p:spPr>
          <a:xfrm>
            <a:off x="4652801" y="2871464"/>
            <a:ext cx="1304205" cy="2825779"/>
          </a:xfrm>
          <a:prstGeom prst="rect">
            <a:avLst/>
          </a:prstGeom>
          <a:ln>
            <a:solidFill>
              <a:schemeClr val="tx1"/>
            </a:solidFill>
          </a:ln>
        </p:spPr>
      </p:pic>
      <p:pic>
        <p:nvPicPr>
          <p:cNvPr id="27" name="図 26">
            <a:extLst>
              <a:ext uri="{FF2B5EF4-FFF2-40B4-BE49-F238E27FC236}">
                <a16:creationId xmlns:a16="http://schemas.microsoft.com/office/drawing/2014/main" id="{623C71C0-259B-4CCE-810C-FA8470E50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8272" y="4174958"/>
            <a:ext cx="884729" cy="884726"/>
          </a:xfrm>
          <a:prstGeom prst="rect">
            <a:avLst/>
          </a:prstGeom>
        </p:spPr>
      </p:pic>
      <p:sp>
        <p:nvSpPr>
          <p:cNvPr id="31" name="矢印: 右 30">
            <a:extLst>
              <a:ext uri="{FF2B5EF4-FFF2-40B4-BE49-F238E27FC236}">
                <a16:creationId xmlns:a16="http://schemas.microsoft.com/office/drawing/2014/main" id="{7525CB90-474C-49F0-96CD-7A03E246D618}"/>
              </a:ext>
            </a:extLst>
          </p:cNvPr>
          <p:cNvSpPr/>
          <p:nvPr/>
        </p:nvSpPr>
        <p:spPr>
          <a:xfrm>
            <a:off x="5046014" y="4572485"/>
            <a:ext cx="465044" cy="20439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44" name="図 43">
            <a:extLst>
              <a:ext uri="{FF2B5EF4-FFF2-40B4-BE49-F238E27FC236}">
                <a16:creationId xmlns:a16="http://schemas.microsoft.com/office/drawing/2014/main" id="{922B30D7-3AE0-44F1-B802-5E0563B7D384}"/>
              </a:ext>
            </a:extLst>
          </p:cNvPr>
          <p:cNvPicPr>
            <a:picLocks noChangeAspect="1"/>
          </p:cNvPicPr>
          <p:nvPr/>
        </p:nvPicPr>
        <p:blipFill>
          <a:blip r:embed="rId4"/>
          <a:stretch>
            <a:fillRect/>
          </a:stretch>
        </p:blipFill>
        <p:spPr>
          <a:xfrm>
            <a:off x="7404395" y="2864292"/>
            <a:ext cx="1304206" cy="2825779"/>
          </a:xfrm>
          <a:prstGeom prst="rect">
            <a:avLst/>
          </a:prstGeom>
          <a:ln>
            <a:solidFill>
              <a:schemeClr val="tx1"/>
            </a:solidFill>
          </a:ln>
        </p:spPr>
      </p:pic>
      <p:grpSp>
        <p:nvGrpSpPr>
          <p:cNvPr id="54" name="グループ化 53">
            <a:extLst>
              <a:ext uri="{FF2B5EF4-FFF2-40B4-BE49-F238E27FC236}">
                <a16:creationId xmlns:a16="http://schemas.microsoft.com/office/drawing/2014/main" id="{537C2B59-E006-4374-B37A-9BFA9EA74D26}"/>
              </a:ext>
            </a:extLst>
          </p:cNvPr>
          <p:cNvGrpSpPr/>
          <p:nvPr/>
        </p:nvGrpSpPr>
        <p:grpSpPr>
          <a:xfrm>
            <a:off x="7782620" y="4041124"/>
            <a:ext cx="757413" cy="942360"/>
            <a:chOff x="860744" y="3149769"/>
            <a:chExt cx="1369769" cy="1704242"/>
          </a:xfrm>
        </p:grpSpPr>
        <p:pic>
          <p:nvPicPr>
            <p:cNvPr id="55" name="図 54">
              <a:extLst>
                <a:ext uri="{FF2B5EF4-FFF2-40B4-BE49-F238E27FC236}">
                  <a16:creationId xmlns:a16="http://schemas.microsoft.com/office/drawing/2014/main" id="{22CB19BC-D89A-4947-BDCC-A2C8C5ED4A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744" y="3484243"/>
              <a:ext cx="1369769" cy="1369768"/>
            </a:xfrm>
            <a:prstGeom prst="rect">
              <a:avLst/>
            </a:prstGeom>
            <a:ln>
              <a:noFill/>
            </a:ln>
          </p:spPr>
        </p:pic>
        <p:cxnSp>
          <p:nvCxnSpPr>
            <p:cNvPr id="56" name="直線コネクタ 55">
              <a:extLst>
                <a:ext uri="{FF2B5EF4-FFF2-40B4-BE49-F238E27FC236}">
                  <a16:creationId xmlns:a16="http://schemas.microsoft.com/office/drawing/2014/main" id="{9073A708-0328-4277-8D25-AC84B10D5CD8}"/>
                </a:ext>
              </a:extLst>
            </p:cNvPr>
            <p:cNvCxnSpPr/>
            <p:nvPr/>
          </p:nvCxnSpPr>
          <p:spPr>
            <a:xfrm>
              <a:off x="1504268" y="3149769"/>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AAD031AA-6625-4AC8-BF27-1E848B3C21B8}"/>
                </a:ext>
              </a:extLst>
            </p:cNvPr>
            <p:cNvCxnSpPr>
              <a:cxnSpLocks/>
            </p:cNvCxnSpPr>
            <p:nvPr/>
          </p:nvCxnSpPr>
          <p:spPr>
            <a:xfrm rot="2700000">
              <a:off x="1723447" y="3223951"/>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1EAD04C-16E8-488B-BF44-D7AF38F967D6}"/>
                </a:ext>
              </a:extLst>
            </p:cNvPr>
            <p:cNvCxnSpPr>
              <a:cxnSpLocks/>
            </p:cNvCxnSpPr>
            <p:nvPr/>
          </p:nvCxnSpPr>
          <p:spPr>
            <a:xfrm rot="18900000">
              <a:off x="1262826" y="3219011"/>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4E451542-3D00-41EC-AE08-163B4410B90A}"/>
                </a:ext>
              </a:extLst>
            </p:cNvPr>
            <p:cNvCxnSpPr>
              <a:cxnSpLocks/>
            </p:cNvCxnSpPr>
            <p:nvPr/>
          </p:nvCxnSpPr>
          <p:spPr>
            <a:xfrm rot="5400000">
              <a:off x="1805675" y="3457956"/>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D1F1E09E-42C0-497D-93F5-0C3EE06584BB}"/>
                </a:ext>
              </a:extLst>
            </p:cNvPr>
            <p:cNvCxnSpPr>
              <a:cxnSpLocks/>
            </p:cNvCxnSpPr>
            <p:nvPr/>
          </p:nvCxnSpPr>
          <p:spPr>
            <a:xfrm rot="16200000">
              <a:off x="1152664" y="3457960"/>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grpSp>
      <p:sp>
        <p:nvSpPr>
          <p:cNvPr id="76" name="正方形/長方形 75">
            <a:extLst>
              <a:ext uri="{FF2B5EF4-FFF2-40B4-BE49-F238E27FC236}">
                <a16:creationId xmlns:a16="http://schemas.microsoft.com/office/drawing/2014/main" id="{1E24EA26-3FAA-45DB-B4E9-E1BC6E221643}"/>
              </a:ext>
            </a:extLst>
          </p:cNvPr>
          <p:cNvSpPr/>
          <p:nvPr/>
        </p:nvSpPr>
        <p:spPr>
          <a:xfrm>
            <a:off x="6524487" y="1544213"/>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7047289" y="1588532"/>
            <a:ext cx="2985487"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編集したい相手を見つけたらダブルタップをし、その方の詳細情報に進みます。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6496647" y="3925113"/>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四角形: 角を丸くする 38">
            <a:extLst>
              <a:ext uri="{FF2B5EF4-FFF2-40B4-BE49-F238E27FC236}">
                <a16:creationId xmlns:a16="http://schemas.microsoft.com/office/drawing/2014/main" id="{58F09CBE-F1FD-B3B8-9272-09E719DB054F}"/>
              </a:ext>
            </a:extLst>
          </p:cNvPr>
          <p:cNvSpPr/>
          <p:nvPr/>
        </p:nvSpPr>
        <p:spPr>
          <a:xfrm>
            <a:off x="447311" y="2692608"/>
            <a:ext cx="1319312" cy="1853660"/>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endParaRPr lang="ja-JP" altLang="en-US" b="1"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25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91561C2-C38D-877A-2FAA-AD5F0BFDFF90}"/>
              </a:ext>
            </a:extLst>
          </p:cNvPr>
          <p:cNvPicPr>
            <a:picLocks noChangeAspect="1"/>
          </p:cNvPicPr>
          <p:nvPr/>
        </p:nvPicPr>
        <p:blipFill>
          <a:blip r:embed="rId3"/>
          <a:stretch>
            <a:fillRect/>
          </a:stretch>
        </p:blipFill>
        <p:spPr>
          <a:xfrm>
            <a:off x="7878769" y="2700621"/>
            <a:ext cx="1566808" cy="3176291"/>
          </a:xfrm>
          <a:prstGeom prst="rect">
            <a:avLst/>
          </a:prstGeom>
        </p:spPr>
      </p:pic>
      <p:pic>
        <p:nvPicPr>
          <p:cNvPr id="8" name="図 7">
            <a:extLst>
              <a:ext uri="{FF2B5EF4-FFF2-40B4-BE49-F238E27FC236}">
                <a16:creationId xmlns:a16="http://schemas.microsoft.com/office/drawing/2014/main" id="{82C63657-4F6B-4C16-DF85-9CB90E9B32C8}"/>
              </a:ext>
            </a:extLst>
          </p:cNvPr>
          <p:cNvPicPr>
            <a:picLocks noChangeAspect="1"/>
          </p:cNvPicPr>
          <p:nvPr/>
        </p:nvPicPr>
        <p:blipFill>
          <a:blip r:embed="rId4"/>
          <a:stretch>
            <a:fillRect/>
          </a:stretch>
        </p:blipFill>
        <p:spPr>
          <a:xfrm>
            <a:off x="1113811" y="3266055"/>
            <a:ext cx="2121592" cy="2243522"/>
          </a:xfrm>
          <a:prstGeom prst="rect">
            <a:avLst/>
          </a:prstGeom>
        </p:spPr>
      </p:pic>
      <p:pic>
        <p:nvPicPr>
          <p:cNvPr id="3" name="図 2">
            <a:extLst>
              <a:ext uri="{FF2B5EF4-FFF2-40B4-BE49-F238E27FC236}">
                <a16:creationId xmlns:a16="http://schemas.microsoft.com/office/drawing/2014/main" id="{F83D9140-39BA-4D16-8062-7D4D58048F13}"/>
              </a:ext>
            </a:extLst>
          </p:cNvPr>
          <p:cNvPicPr>
            <a:picLocks noChangeAspect="1"/>
          </p:cNvPicPr>
          <p:nvPr/>
        </p:nvPicPr>
        <p:blipFill>
          <a:blip r:embed="rId5"/>
          <a:stretch>
            <a:fillRect/>
          </a:stretch>
        </p:blipFill>
        <p:spPr>
          <a:xfrm>
            <a:off x="4602602" y="2757620"/>
            <a:ext cx="1514562" cy="3118827"/>
          </a:xfrm>
          <a:prstGeom prst="rect">
            <a:avLst/>
          </a:prstGeom>
          <a:ln>
            <a:solidFill>
              <a:schemeClr val="tx1"/>
            </a:solidFill>
          </a:ln>
        </p:spPr>
      </p:pic>
      <p:sp>
        <p:nvSpPr>
          <p:cNvPr id="4" name="Title 1"/>
          <p:cNvSpPr txBox="1">
            <a:spLocks/>
          </p:cNvSpPr>
          <p:nvPr/>
        </p:nvSpPr>
        <p:spPr>
          <a:xfrm>
            <a:off x="984912" y="49618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558351" y="1597127"/>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596373" y="4196778"/>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35613" y="328078"/>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4003370" y="1627424"/>
            <a:ext cx="2814711"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右スワイプで編集したい項目まで進み、ダブルタップ後に編集を行います。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54" name="図 53">
            <a:extLst>
              <a:ext uri="{FF2B5EF4-FFF2-40B4-BE49-F238E27FC236}">
                <a16:creationId xmlns:a16="http://schemas.microsoft.com/office/drawing/2014/main" id="{B6079807-6A7B-4534-8FC5-F99F8901A5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5988" y="3956897"/>
            <a:ext cx="884729" cy="884726"/>
          </a:xfrm>
          <a:prstGeom prst="rect">
            <a:avLst/>
          </a:prstGeom>
          <a:ln>
            <a:noFill/>
          </a:ln>
        </p:spPr>
      </p:pic>
      <p:sp>
        <p:nvSpPr>
          <p:cNvPr id="62" name="矢印: 右 61">
            <a:extLst>
              <a:ext uri="{FF2B5EF4-FFF2-40B4-BE49-F238E27FC236}">
                <a16:creationId xmlns:a16="http://schemas.microsoft.com/office/drawing/2014/main" id="{2E54C1DB-4316-4E7B-8647-89D8A4E20229}"/>
              </a:ext>
            </a:extLst>
          </p:cNvPr>
          <p:cNvSpPr/>
          <p:nvPr/>
        </p:nvSpPr>
        <p:spPr>
          <a:xfrm>
            <a:off x="5093374" y="4459658"/>
            <a:ext cx="432686" cy="198861"/>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41" name="図 40">
            <a:extLst>
              <a:ext uri="{FF2B5EF4-FFF2-40B4-BE49-F238E27FC236}">
                <a16:creationId xmlns:a16="http://schemas.microsoft.com/office/drawing/2014/main" id="{0E6CC611-48D6-4D7E-8690-2EC778486A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9717" y="5423561"/>
            <a:ext cx="757413" cy="757413"/>
          </a:xfrm>
          <a:prstGeom prst="rect">
            <a:avLst/>
          </a:prstGeom>
          <a:ln>
            <a:noFill/>
          </a:ln>
        </p:spPr>
      </p:pic>
      <p:cxnSp>
        <p:nvCxnSpPr>
          <p:cNvPr id="47" name="直線コネクタ 46">
            <a:extLst>
              <a:ext uri="{FF2B5EF4-FFF2-40B4-BE49-F238E27FC236}">
                <a16:creationId xmlns:a16="http://schemas.microsoft.com/office/drawing/2014/main" id="{3540B8B4-DD8E-49B6-9356-8E8BFA7073E7}"/>
              </a:ext>
            </a:extLst>
          </p:cNvPr>
          <p:cNvCxnSpPr/>
          <p:nvPr/>
        </p:nvCxnSpPr>
        <p:spPr>
          <a:xfrm>
            <a:off x="5640541" y="5235800"/>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784458AE-E7EE-490E-971F-5CC8D84279A1}"/>
              </a:ext>
            </a:extLst>
          </p:cNvPr>
          <p:cNvCxnSpPr>
            <a:cxnSpLocks/>
          </p:cNvCxnSpPr>
          <p:nvPr/>
        </p:nvCxnSpPr>
        <p:spPr>
          <a:xfrm rot="2700000">
            <a:off x="5822984" y="5261031"/>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CB5B875F-DE84-4FB8-8338-7210CF21F79F}"/>
              </a:ext>
            </a:extLst>
          </p:cNvPr>
          <p:cNvCxnSpPr>
            <a:cxnSpLocks/>
          </p:cNvCxnSpPr>
          <p:nvPr/>
        </p:nvCxnSpPr>
        <p:spPr>
          <a:xfrm rot="18900000">
            <a:off x="5506207" y="5273460"/>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F02D1487-CD6A-42EB-A1F8-89D19E6302F5}"/>
              </a:ext>
            </a:extLst>
          </p:cNvPr>
          <p:cNvCxnSpPr>
            <a:cxnSpLocks/>
          </p:cNvCxnSpPr>
          <p:nvPr/>
        </p:nvCxnSpPr>
        <p:spPr>
          <a:xfrm rot="5400000">
            <a:off x="5887625" y="5422228"/>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1ECA4A1B-2141-4AFB-823E-93179D2D9133}"/>
              </a:ext>
            </a:extLst>
          </p:cNvPr>
          <p:cNvCxnSpPr>
            <a:cxnSpLocks/>
          </p:cNvCxnSpPr>
          <p:nvPr/>
        </p:nvCxnSpPr>
        <p:spPr>
          <a:xfrm rot="16200000">
            <a:off x="5445897" y="5422228"/>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63" name="正方形/長方形 62">
            <a:extLst>
              <a:ext uri="{FF2B5EF4-FFF2-40B4-BE49-F238E27FC236}">
                <a16:creationId xmlns:a16="http://schemas.microsoft.com/office/drawing/2014/main" id="{9D362000-76A8-4FDC-BED8-FCB59D48F754}"/>
              </a:ext>
            </a:extLst>
          </p:cNvPr>
          <p:cNvSpPr/>
          <p:nvPr/>
        </p:nvSpPr>
        <p:spPr>
          <a:xfrm>
            <a:off x="6995761" y="1571381"/>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4" name="テキスト ボックス 63">
            <a:extLst>
              <a:ext uri="{FF2B5EF4-FFF2-40B4-BE49-F238E27FC236}">
                <a16:creationId xmlns:a16="http://schemas.microsoft.com/office/drawing/2014/main" id="{98549653-4B63-4960-BA02-2F91BDC866EC}"/>
              </a:ext>
            </a:extLst>
          </p:cNvPr>
          <p:cNvSpPr txBox="1"/>
          <p:nvPr/>
        </p:nvSpPr>
        <p:spPr>
          <a:xfrm>
            <a:off x="7516054" y="1600527"/>
            <a:ext cx="2481664"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完了</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を選び、ダブルタップします。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3" name="四角形: 角を丸くする 32">
            <a:extLst>
              <a:ext uri="{FF2B5EF4-FFF2-40B4-BE49-F238E27FC236}">
                <a16:creationId xmlns:a16="http://schemas.microsoft.com/office/drawing/2014/main" id="{58BA83D6-0CD7-4DAF-8B9C-2CE3772C0020}"/>
              </a:ext>
            </a:extLst>
          </p:cNvPr>
          <p:cNvSpPr/>
          <p:nvPr/>
        </p:nvSpPr>
        <p:spPr>
          <a:xfrm>
            <a:off x="9156750" y="2838589"/>
            <a:ext cx="303523" cy="25709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19A6921A-078E-4CA9-8360-DADD82F20E39}"/>
              </a:ext>
            </a:extLst>
          </p:cNvPr>
          <p:cNvSpPr/>
          <p:nvPr/>
        </p:nvSpPr>
        <p:spPr>
          <a:xfrm>
            <a:off x="9514006" y="2725155"/>
            <a:ext cx="303523" cy="312383"/>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6" name="テキスト ボックス 35">
            <a:extLst>
              <a:ext uri="{FF2B5EF4-FFF2-40B4-BE49-F238E27FC236}">
                <a16:creationId xmlns:a16="http://schemas.microsoft.com/office/drawing/2014/main" id="{05661EB5-3A0A-568A-A5CA-66980B9456B4}"/>
              </a:ext>
            </a:extLst>
          </p:cNvPr>
          <p:cNvSpPr txBox="1"/>
          <p:nvPr/>
        </p:nvSpPr>
        <p:spPr>
          <a:xfrm>
            <a:off x="882092" y="6244521"/>
            <a:ext cx="9057268" cy="646331"/>
          </a:xfrm>
          <a:prstGeom prst="rect">
            <a:avLst/>
          </a:prstGeom>
          <a:solidFill>
            <a:srgbClr val="FFFF99"/>
          </a:solidFill>
          <a:ln w="28575">
            <a:solidFill>
              <a:schemeClr val="tx1"/>
            </a:solidFill>
          </a:ln>
        </p:spPr>
        <p:txBody>
          <a:bodyPr wrap="square" rtlCol="0">
            <a:spAutoFit/>
          </a:bodyPr>
          <a:lstStyle/>
          <a:p>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各項目の入力前にダブルタップを忘れると、ひとつ前に入力していた項目の続きに文字が追加されてしまいますので注意してください。</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50BF81B6-4453-1BDB-A678-5E41DB88ECA0}"/>
              </a:ext>
            </a:extLst>
          </p:cNvPr>
          <p:cNvSpPr txBox="1"/>
          <p:nvPr/>
        </p:nvSpPr>
        <p:spPr>
          <a:xfrm>
            <a:off x="1115434" y="1606388"/>
            <a:ext cx="2179183"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左スワイプで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編集</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を選んだら、</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ダブルタップし、編集画面に進みます。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02629347-BFA1-008F-4F2E-0E292D801311}"/>
              </a:ext>
            </a:extLst>
          </p:cNvPr>
          <p:cNvSpPr/>
          <p:nvPr/>
        </p:nvSpPr>
        <p:spPr>
          <a:xfrm>
            <a:off x="599243" y="1625531"/>
            <a:ext cx="28284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0" name="四角形: 角を丸くする 39">
            <a:extLst>
              <a:ext uri="{FF2B5EF4-FFF2-40B4-BE49-F238E27FC236}">
                <a16:creationId xmlns:a16="http://schemas.microsoft.com/office/drawing/2014/main" id="{A435D505-A4E7-3770-09BE-11585F121C94}"/>
              </a:ext>
            </a:extLst>
          </p:cNvPr>
          <p:cNvSpPr/>
          <p:nvPr/>
        </p:nvSpPr>
        <p:spPr>
          <a:xfrm>
            <a:off x="2868791" y="3527882"/>
            <a:ext cx="366779" cy="32928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7" name="正方形/長方形 56">
            <a:extLst>
              <a:ext uri="{FF2B5EF4-FFF2-40B4-BE49-F238E27FC236}">
                <a16:creationId xmlns:a16="http://schemas.microsoft.com/office/drawing/2014/main" id="{CDA22802-07D2-E7A7-6A99-80ABAB9CC051}"/>
              </a:ext>
            </a:extLst>
          </p:cNvPr>
          <p:cNvSpPr/>
          <p:nvPr/>
        </p:nvSpPr>
        <p:spPr>
          <a:xfrm>
            <a:off x="3229593" y="3381315"/>
            <a:ext cx="36678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0" name="矢印: 右 59">
            <a:extLst>
              <a:ext uri="{FF2B5EF4-FFF2-40B4-BE49-F238E27FC236}">
                <a16:creationId xmlns:a16="http://schemas.microsoft.com/office/drawing/2014/main" id="{7F128712-986B-3D79-ED11-CEF891C328A2}"/>
              </a:ext>
            </a:extLst>
          </p:cNvPr>
          <p:cNvSpPr/>
          <p:nvPr/>
        </p:nvSpPr>
        <p:spPr>
          <a:xfrm>
            <a:off x="6735471" y="4170411"/>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9916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4165FFB-DA94-2875-B5F1-02A8D0B91A6A}"/>
              </a:ext>
            </a:extLst>
          </p:cNvPr>
          <p:cNvPicPr>
            <a:picLocks noChangeAspect="1"/>
          </p:cNvPicPr>
          <p:nvPr/>
        </p:nvPicPr>
        <p:blipFill>
          <a:blip r:embed="rId3"/>
          <a:stretch>
            <a:fillRect/>
          </a:stretch>
        </p:blipFill>
        <p:spPr>
          <a:xfrm>
            <a:off x="7715268" y="4066226"/>
            <a:ext cx="2121592" cy="2243522"/>
          </a:xfrm>
          <a:prstGeom prst="rect">
            <a:avLst/>
          </a:prstGeom>
        </p:spPr>
      </p:pic>
      <p:sp>
        <p:nvSpPr>
          <p:cNvPr id="4" name="Title 1"/>
          <p:cNvSpPr txBox="1">
            <a:spLocks/>
          </p:cNvSpPr>
          <p:nvPr/>
        </p:nvSpPr>
        <p:spPr>
          <a:xfrm>
            <a:off x="981378" y="50464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4505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546959" y="2187521"/>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3526673" y="212898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1055953" y="2184172"/>
            <a:ext cx="2305372"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4066673" y="2148084"/>
            <a:ext cx="3110032"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右スワイプを繰り返し、連絡先の中から編集したい相手を探し、ダブルタップして詳細情報に進みます。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3551146" y="4388511"/>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73B59884-9CD4-4742-B36C-C26956F6BBED}"/>
              </a:ext>
            </a:extLst>
          </p:cNvPr>
          <p:cNvSpPr txBox="1"/>
          <p:nvPr/>
        </p:nvSpPr>
        <p:spPr>
          <a:xfrm>
            <a:off x="618332" y="1589043"/>
            <a:ext cx="2605256" cy="395869"/>
          </a:xfrm>
          <a:prstGeom prst="rect">
            <a:avLst/>
          </a:prstGeom>
          <a:solidFill>
            <a:srgbClr val="FFFF99"/>
          </a:solidFill>
          <a:ln w="31750">
            <a:solidFill>
              <a:schemeClr val="tx1"/>
            </a:solidFill>
            <a:prstDash val="solid"/>
          </a:ln>
        </p:spPr>
        <p:txBody>
          <a:bodyPr wrap="square" tIns="7200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連絡先を削除する場合</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6" name="図 5">
            <a:extLst>
              <a:ext uri="{FF2B5EF4-FFF2-40B4-BE49-F238E27FC236}">
                <a16:creationId xmlns:a16="http://schemas.microsoft.com/office/drawing/2014/main" id="{184D1C4E-539D-4D2C-BFCA-58FC98EEC41E}"/>
              </a:ext>
            </a:extLst>
          </p:cNvPr>
          <p:cNvPicPr>
            <a:picLocks noChangeAspect="1"/>
          </p:cNvPicPr>
          <p:nvPr/>
        </p:nvPicPr>
        <p:blipFill>
          <a:blip r:embed="rId4"/>
          <a:stretch>
            <a:fillRect/>
          </a:stretch>
        </p:blipFill>
        <p:spPr>
          <a:xfrm>
            <a:off x="1253227" y="3484637"/>
            <a:ext cx="1682609" cy="3415269"/>
          </a:xfrm>
          <a:prstGeom prst="rect">
            <a:avLst/>
          </a:prstGeom>
          <a:ln>
            <a:solidFill>
              <a:schemeClr val="tx1"/>
            </a:solidFill>
          </a:ln>
        </p:spPr>
      </p:pic>
      <p:pic>
        <p:nvPicPr>
          <p:cNvPr id="8" name="図 7">
            <a:extLst>
              <a:ext uri="{FF2B5EF4-FFF2-40B4-BE49-F238E27FC236}">
                <a16:creationId xmlns:a16="http://schemas.microsoft.com/office/drawing/2014/main" id="{F4ECE670-DAFC-44CB-988E-A32811BCDEE0}"/>
              </a:ext>
            </a:extLst>
          </p:cNvPr>
          <p:cNvPicPr>
            <a:picLocks noChangeAspect="1"/>
          </p:cNvPicPr>
          <p:nvPr/>
        </p:nvPicPr>
        <p:blipFill>
          <a:blip r:embed="rId5"/>
          <a:stretch>
            <a:fillRect/>
          </a:stretch>
        </p:blipFill>
        <p:spPr>
          <a:xfrm>
            <a:off x="4494122" y="3487593"/>
            <a:ext cx="1682609" cy="3415269"/>
          </a:xfrm>
          <a:prstGeom prst="rect">
            <a:avLst/>
          </a:prstGeom>
          <a:ln>
            <a:solidFill>
              <a:schemeClr val="tx1"/>
            </a:solidFill>
          </a:ln>
        </p:spPr>
      </p:pic>
      <p:pic>
        <p:nvPicPr>
          <p:cNvPr id="27" name="図 26">
            <a:extLst>
              <a:ext uri="{FF2B5EF4-FFF2-40B4-BE49-F238E27FC236}">
                <a16:creationId xmlns:a16="http://schemas.microsoft.com/office/drawing/2014/main" id="{623C71C0-259B-4CCE-810C-FA8470E501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7181" y="5063011"/>
            <a:ext cx="1141425" cy="1069290"/>
          </a:xfrm>
          <a:prstGeom prst="rect">
            <a:avLst/>
          </a:prstGeom>
        </p:spPr>
      </p:pic>
      <p:sp>
        <p:nvSpPr>
          <p:cNvPr id="31" name="矢印: 右 30">
            <a:extLst>
              <a:ext uri="{FF2B5EF4-FFF2-40B4-BE49-F238E27FC236}">
                <a16:creationId xmlns:a16="http://schemas.microsoft.com/office/drawing/2014/main" id="{7525CB90-474C-49F0-96CD-7A03E246D618}"/>
              </a:ext>
            </a:extLst>
          </p:cNvPr>
          <p:cNvSpPr/>
          <p:nvPr/>
        </p:nvSpPr>
        <p:spPr>
          <a:xfrm>
            <a:off x="5001423" y="5543466"/>
            <a:ext cx="599972" cy="247035"/>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
        <p:nvSpPr>
          <p:cNvPr id="76" name="正方形/長方形 75">
            <a:extLst>
              <a:ext uri="{FF2B5EF4-FFF2-40B4-BE49-F238E27FC236}">
                <a16:creationId xmlns:a16="http://schemas.microsoft.com/office/drawing/2014/main" id="{1E24EA26-3FAA-45DB-B4E9-E1BC6E221643}"/>
              </a:ext>
            </a:extLst>
          </p:cNvPr>
          <p:cNvSpPr/>
          <p:nvPr/>
        </p:nvSpPr>
        <p:spPr>
          <a:xfrm>
            <a:off x="7445268" y="212058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6718036" y="4372077"/>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四角形: 角を丸くする 38">
            <a:extLst>
              <a:ext uri="{FF2B5EF4-FFF2-40B4-BE49-F238E27FC236}">
                <a16:creationId xmlns:a16="http://schemas.microsoft.com/office/drawing/2014/main" id="{58F09CBE-F1FD-B3B8-9272-09E719DB054F}"/>
              </a:ext>
            </a:extLst>
          </p:cNvPr>
          <p:cNvSpPr/>
          <p:nvPr/>
        </p:nvSpPr>
        <p:spPr>
          <a:xfrm>
            <a:off x="541611" y="5195228"/>
            <a:ext cx="3128689" cy="714685"/>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FD638D52-6478-0C65-EEE8-8A74AAAEEEA6}"/>
              </a:ext>
            </a:extLst>
          </p:cNvPr>
          <p:cNvSpPr txBox="1"/>
          <p:nvPr/>
        </p:nvSpPr>
        <p:spPr>
          <a:xfrm>
            <a:off x="7985268" y="2112344"/>
            <a:ext cx="2161173"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左スワイプで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編集</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を選んだら、</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ダブルタップし、編集画面に進みます。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6" name="四角形: 角を丸くする 35">
            <a:extLst>
              <a:ext uri="{FF2B5EF4-FFF2-40B4-BE49-F238E27FC236}">
                <a16:creationId xmlns:a16="http://schemas.microsoft.com/office/drawing/2014/main" id="{308DC36A-CDED-8B82-3682-1BCD6C6A6954}"/>
              </a:ext>
            </a:extLst>
          </p:cNvPr>
          <p:cNvSpPr/>
          <p:nvPr/>
        </p:nvSpPr>
        <p:spPr>
          <a:xfrm>
            <a:off x="9411881" y="4310878"/>
            <a:ext cx="366779" cy="32928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9297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1966090" y="4772025"/>
            <a:ext cx="842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3286137" y="576000"/>
            <a:ext cx="4121126" cy="595500"/>
          </a:xfrm>
        </p:spPr>
        <p:txBody>
          <a:bodyPr>
            <a:normAutofit/>
          </a:bodyPr>
          <a:lstStyle/>
          <a:p>
            <a:pPr algn="ctr"/>
            <a:r>
              <a:rPr lang="ja-JP" altLang="en-US" sz="3600" dirty="0">
                <a:latin typeface="BIZ UDゴシック" panose="020B0400000000000000" pitchFamily="49" charset="-128"/>
                <a:ea typeface="BIZ UDゴシック" panose="020B0400000000000000" pitchFamily="49" charset="-128"/>
              </a:rPr>
              <a:t>電話の使い方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101302" cy="31042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960000"/>
            <a:ext cx="162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FBB6238-0437-4973-85AD-B55A09826806}"/>
              </a:ext>
            </a:extLst>
          </p:cNvPr>
          <p:cNvSpPr txBox="1"/>
          <p:nvPr/>
        </p:nvSpPr>
        <p:spPr>
          <a:xfrm>
            <a:off x="2160000" y="1620000"/>
            <a:ext cx="8063500" cy="5177571"/>
          </a:xfrm>
          <a:prstGeom prst="rect">
            <a:avLst/>
          </a:prstGeom>
          <a:noFill/>
        </p:spPr>
        <p:txBody>
          <a:bodyPr wrap="square" rtlCol="0">
            <a:spAutoFit/>
          </a:bodyPr>
          <a:lstStyle/>
          <a:p>
            <a:pPr>
              <a:lnSpc>
                <a:spcPts val="3400"/>
              </a:lnSpc>
              <a:spcAft>
                <a:spcPts val="300"/>
              </a:spcAf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１．電話の使い方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1-A </a:t>
            </a:r>
            <a:r>
              <a:rPr lang="ja-JP" altLang="en-US" sz="2800" b="1" dirty="0">
                <a:latin typeface="BIZ UDゴシック" panose="020B0400000000000000" pitchFamily="49" charset="-128"/>
                <a:ea typeface="BIZ UDゴシック" panose="020B0400000000000000" pitchFamily="49" charset="-128"/>
                <a:cs typeface="Meiryo" charset="-128"/>
              </a:rPr>
              <a:t>電話の受け方 ････････････････････</a:t>
            </a:r>
            <a:r>
              <a:rPr lang="en-US" altLang="ja-JP" sz="2800" b="1" dirty="0">
                <a:latin typeface="BIZ UDゴシック" panose="020B0400000000000000" pitchFamily="49" charset="-128"/>
                <a:ea typeface="BIZ UDゴシック" panose="020B0400000000000000" pitchFamily="49" charset="-128"/>
                <a:cs typeface="Meiryo" charset="-128"/>
              </a:rPr>
              <a:t>	P4</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1-B </a:t>
            </a:r>
            <a:r>
              <a:rPr lang="ja-JP" altLang="en-US" sz="2800" b="1" dirty="0">
                <a:latin typeface="BIZ UDゴシック" panose="020B0400000000000000" pitchFamily="49" charset="-128"/>
                <a:ea typeface="BIZ UDゴシック" panose="020B0400000000000000" pitchFamily="49" charset="-128"/>
                <a:cs typeface="Meiryo" charset="-128"/>
              </a:rPr>
              <a:t>電話の切り方 ････････････････････</a:t>
            </a:r>
            <a:r>
              <a:rPr lang="en-US" altLang="ja-JP" sz="2800" b="1" dirty="0">
                <a:latin typeface="BIZ UDゴシック" panose="020B0400000000000000" pitchFamily="49" charset="-128"/>
                <a:ea typeface="BIZ UDゴシック" panose="020B0400000000000000" pitchFamily="49" charset="-128"/>
                <a:cs typeface="Meiryo" charset="-128"/>
              </a:rPr>
              <a:t>	P5</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1-C Siri</a:t>
            </a:r>
            <a:r>
              <a:rPr lang="ja-JP" altLang="en-US" sz="2800" b="1" dirty="0">
                <a:latin typeface="BIZ UDゴシック" panose="020B0400000000000000" pitchFamily="49" charset="-128"/>
                <a:ea typeface="BIZ UDゴシック" panose="020B0400000000000000" pitchFamily="49" charset="-128"/>
                <a:cs typeface="Meiryo" charset="-128"/>
              </a:rPr>
              <a:t>を使った電話の掛け方･････････</a:t>
            </a:r>
            <a:r>
              <a:rPr lang="en-US" altLang="ja-JP" sz="2800" b="1" dirty="0">
                <a:latin typeface="BIZ UDゴシック" panose="020B0400000000000000" pitchFamily="49" charset="-128"/>
                <a:ea typeface="BIZ UDゴシック" panose="020B0400000000000000" pitchFamily="49" charset="-128"/>
                <a:cs typeface="Meiryo" charset="-128"/>
              </a:rPr>
              <a:t>	P6</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1-D</a:t>
            </a:r>
            <a:r>
              <a:rPr lang="ja-JP" altLang="en-US" sz="2800" b="1" dirty="0">
                <a:latin typeface="BIZ UDゴシック" panose="020B0400000000000000" pitchFamily="49" charset="-128"/>
                <a:ea typeface="BIZ UDゴシック" panose="020B0400000000000000" pitchFamily="49" charset="-128"/>
                <a:cs typeface="Meiryo" charset="-128"/>
              </a:rPr>
              <a:t> </a:t>
            </a:r>
            <a:r>
              <a:rPr lang="ja-JP" altLang="en-US" sz="2800" b="1" spc="-100" dirty="0">
                <a:latin typeface="BIZ UDゴシック" panose="020B0400000000000000" pitchFamily="49" charset="-128"/>
                <a:ea typeface="BIZ UDゴシック" panose="020B0400000000000000" pitchFamily="49" charset="-128"/>
                <a:cs typeface="Meiryo" charset="-128"/>
              </a:rPr>
              <a:t>連絡先アプリを使った電話の掛け方 </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P8</a:t>
            </a:r>
            <a:endParaRPr lang="ja-JP" altLang="en-US" sz="2800" b="1" dirty="0">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1-E</a:t>
            </a:r>
            <a:r>
              <a:rPr lang="ja-JP" altLang="en-US" sz="2800" b="1" dirty="0">
                <a:latin typeface="BIZ UDゴシック" panose="020B0400000000000000" pitchFamily="49" charset="-128"/>
                <a:ea typeface="BIZ UDゴシック" panose="020B0400000000000000" pitchFamily="49" charset="-128"/>
                <a:cs typeface="Meiryo" charset="-128"/>
              </a:rPr>
              <a:t> 発着信履歴を使った電話の掛け方 ･･</a:t>
            </a:r>
            <a:r>
              <a:rPr lang="en-US" altLang="ja-JP" sz="2800" b="1" dirty="0">
                <a:latin typeface="BIZ UDゴシック" panose="020B0400000000000000" pitchFamily="49" charset="-128"/>
                <a:ea typeface="BIZ UDゴシック" panose="020B0400000000000000" pitchFamily="49" charset="-128"/>
                <a:cs typeface="Meiryo" charset="-128"/>
              </a:rPr>
              <a:t>	P10</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1-F </a:t>
            </a:r>
            <a:r>
              <a:rPr lang="ja-JP" altLang="en-US" sz="2800" b="1" dirty="0">
                <a:latin typeface="BIZ UDゴシック" panose="020B0400000000000000" pitchFamily="49" charset="-128"/>
                <a:ea typeface="BIZ UDゴシック" panose="020B0400000000000000" pitchFamily="49" charset="-128"/>
                <a:cs typeface="Meiryo" charset="-128"/>
              </a:rPr>
              <a:t>キーパッドを使った電話の掛け方 ･･</a:t>
            </a:r>
            <a:r>
              <a:rPr lang="en-US" altLang="ja-JP" sz="2800" b="1" dirty="0">
                <a:latin typeface="BIZ UDゴシック" panose="020B0400000000000000" pitchFamily="49" charset="-128"/>
                <a:ea typeface="BIZ UDゴシック" panose="020B0400000000000000" pitchFamily="49" charset="-128"/>
                <a:cs typeface="Meiryo" charset="-128"/>
              </a:rPr>
              <a:t>	P11</a:t>
            </a:r>
          </a:p>
          <a:p>
            <a:pPr>
              <a:lnSpc>
                <a:spcPts val="3400"/>
              </a:lnSpc>
              <a:spcBef>
                <a:spcPts val="2400"/>
              </a:spcBef>
              <a:tabLst>
                <a:tab pos="990600" algn="l"/>
              </a:tabLs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２．連絡先の登録と編集</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2-A </a:t>
            </a:r>
            <a:r>
              <a:rPr lang="ja-JP" altLang="en-US" sz="2800" b="1" dirty="0">
                <a:latin typeface="BIZ UDゴシック" panose="020B0400000000000000" pitchFamily="49" charset="-128"/>
                <a:ea typeface="BIZ UDゴシック" panose="020B0400000000000000" pitchFamily="49" charset="-128"/>
                <a:cs typeface="Meiryo" charset="-128"/>
              </a:rPr>
              <a:t>連絡先の登録 ････････････････････</a:t>
            </a:r>
            <a:r>
              <a:rPr lang="en-US" altLang="ja-JP" sz="2800" b="1" dirty="0">
                <a:latin typeface="BIZ UDゴシック" panose="020B0400000000000000" pitchFamily="49" charset="-128"/>
                <a:ea typeface="BIZ UDゴシック" panose="020B0400000000000000" pitchFamily="49" charset="-128"/>
                <a:cs typeface="Meiryo" charset="-128"/>
              </a:rPr>
              <a:t>	P13</a:t>
            </a:r>
            <a:endParaRPr lang="ja-JP" altLang="en-US" sz="2800" b="1" dirty="0">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2-B </a:t>
            </a:r>
            <a:r>
              <a:rPr lang="ja-JP" altLang="en-US" sz="2800" b="1" dirty="0">
                <a:latin typeface="BIZ UDゴシック" panose="020B0400000000000000" pitchFamily="49" charset="-128"/>
                <a:ea typeface="BIZ UDゴシック" panose="020B0400000000000000" pitchFamily="49" charset="-128"/>
                <a:cs typeface="Meiryo" charset="-128"/>
              </a:rPr>
              <a:t>履歴を使った連絡先の登録 ････････ </a:t>
            </a:r>
            <a:r>
              <a:rPr lang="en-US" altLang="ja-JP" sz="2800" b="1" dirty="0">
                <a:latin typeface="BIZ UDゴシック" panose="020B0400000000000000" pitchFamily="49" charset="-128"/>
                <a:ea typeface="BIZ UDゴシック" panose="020B0400000000000000" pitchFamily="49" charset="-128"/>
                <a:cs typeface="Meiryo" charset="-128"/>
              </a:rPr>
              <a:t>	P15</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2-C </a:t>
            </a:r>
            <a:r>
              <a:rPr lang="ja-JP" altLang="en-US" sz="2800" b="1" dirty="0">
                <a:latin typeface="BIZ UDゴシック" panose="020B0400000000000000" pitchFamily="49" charset="-128"/>
                <a:ea typeface="BIZ UDゴシック" panose="020B0400000000000000" pitchFamily="49" charset="-128"/>
                <a:cs typeface="Meiryo" charset="-128"/>
              </a:rPr>
              <a:t>連絡先の編集 ････････････････････</a:t>
            </a:r>
            <a:r>
              <a:rPr lang="en-US" altLang="ja-JP" sz="2800" b="1" dirty="0">
                <a:latin typeface="BIZ UDゴシック" panose="020B0400000000000000" pitchFamily="49" charset="-128"/>
                <a:ea typeface="BIZ UDゴシック" panose="020B0400000000000000" pitchFamily="49" charset="-128"/>
                <a:cs typeface="Meiryo" charset="-128"/>
              </a:rPr>
              <a:t>	P17</a:t>
            </a:r>
          </a:p>
        </p:txBody>
      </p: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4912" y="49618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4574064" y="169289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4836267" y="3552203"/>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35613" y="328078"/>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26842" y="1749713"/>
            <a:ext cx="3547221" cy="646331"/>
          </a:xfrm>
          <a:prstGeom prst="rect">
            <a:avLst/>
          </a:prstGeom>
          <a:noFill/>
        </p:spPr>
        <p:txBody>
          <a:bodyPr wrap="square">
            <a:spAutoFit/>
          </a:bodyPr>
          <a:lstStyle/>
          <a:p>
            <a:pPr algn="just"/>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スワイプ等で</a:t>
            </a:r>
            <a:r>
              <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連絡先を削除</a:t>
            </a:r>
            <a:r>
              <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まで進んでダブルタップします。</a:t>
            </a:r>
            <a:endPar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05661EB5-3A0A-568A-A5CA-66980B9456B4}"/>
              </a:ext>
            </a:extLst>
          </p:cNvPr>
          <p:cNvSpPr txBox="1"/>
          <p:nvPr/>
        </p:nvSpPr>
        <p:spPr>
          <a:xfrm>
            <a:off x="1386700" y="5100749"/>
            <a:ext cx="7920000" cy="1200329"/>
          </a:xfrm>
          <a:prstGeom prst="rect">
            <a:avLst/>
          </a:prstGeom>
          <a:solidFill>
            <a:srgbClr val="FFFF99"/>
          </a:solidFill>
          <a:ln w="28575">
            <a:solidFill>
              <a:schemeClr val="tx1"/>
            </a:solidFill>
          </a:ln>
        </p:spPr>
        <p:txBody>
          <a:bodyPr wrap="square" rtlCol="0">
            <a:spAutoFit/>
          </a:bodyPr>
          <a:lstStyle/>
          <a:p>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「連絡先を削除」はページの最後に書かれている項目のため、一気に最後の項目に移動できる</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４本指で画面の半分より下を１回タップ</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するジェスチャーをお勧めします。なお、画面の半分より上をタップすることで最初の項目に移動することもできます。​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02629347-BFA1-008F-4F2E-0E292D801311}"/>
              </a:ext>
            </a:extLst>
          </p:cNvPr>
          <p:cNvSpPr/>
          <p:nvPr/>
        </p:nvSpPr>
        <p:spPr>
          <a:xfrm>
            <a:off x="566721" y="1715939"/>
            <a:ext cx="28284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026" name="Picture 2">
            <a:extLst>
              <a:ext uri="{FF2B5EF4-FFF2-40B4-BE49-F238E27FC236}">
                <a16:creationId xmlns:a16="http://schemas.microsoft.com/office/drawing/2014/main" id="{8EC72B7D-50BB-E881-645B-CEEC73AE8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107" y="2814789"/>
            <a:ext cx="2488028" cy="199042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8995DA-913C-2167-54EF-62BAF3AFA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865" y="2841973"/>
            <a:ext cx="2488028" cy="199042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93A4BD8-74EA-6604-2A49-BC41D79171CC}"/>
              </a:ext>
            </a:extLst>
          </p:cNvPr>
          <p:cNvSpPr txBox="1"/>
          <p:nvPr/>
        </p:nvSpPr>
        <p:spPr>
          <a:xfrm>
            <a:off x="5124659" y="1733172"/>
            <a:ext cx="4942869" cy="923330"/>
          </a:xfrm>
          <a:prstGeom prst="rect">
            <a:avLst/>
          </a:prstGeom>
          <a:noFill/>
        </p:spPr>
        <p:txBody>
          <a:bodyPr wrap="square" rtlCol="0">
            <a:spAutoFit/>
          </a:bodyPr>
          <a:lstStyle/>
          <a:p>
            <a:pPr marL="0" marR="0" algn="just">
              <a:spcBef>
                <a:spcPts val="0"/>
              </a:spcBef>
              <a:spcAft>
                <a:spcPts val="0"/>
              </a:spcAft>
            </a:pPr>
            <a:r>
              <a:rPr lang="ja-JP" altLang="en-US" sz="1800" b="1" dirty="0">
                <a:solidFill>
                  <a:srgbClr val="000000"/>
                </a:solidFill>
                <a:effectLst/>
                <a:latin typeface="BIZ UDゴシック" panose="020B0400000000000000" pitchFamily="49" charset="-128"/>
                <a:ea typeface="BIZ UDゴシック" panose="020B0400000000000000" pitchFamily="49" charset="-128"/>
              </a:rPr>
              <a:t>削除の警告メッセージが流れるので、スワイプ等で再び</a:t>
            </a:r>
            <a:r>
              <a:rPr lang="en-US" altLang="ja-JP" sz="1800" b="1" dirty="0">
                <a:solidFill>
                  <a:srgbClr val="000000"/>
                </a:solidFill>
                <a:effectLst/>
                <a:latin typeface="BIZ UDゴシック" panose="020B0400000000000000" pitchFamily="49" charset="-128"/>
                <a:ea typeface="BIZ UDゴシック" panose="020B0400000000000000" pitchFamily="49" charset="-128"/>
              </a:rPr>
              <a:t>｢</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連絡先を削除</a:t>
            </a:r>
            <a:r>
              <a:rPr lang="en-US" altLang="ja-JP" sz="1800" b="1" dirty="0">
                <a:solidFill>
                  <a:srgbClr val="000000"/>
                </a:solidFill>
                <a:effectLst/>
                <a:latin typeface="BIZ UDゴシック" panose="020B0400000000000000" pitchFamily="49" charset="-128"/>
                <a:ea typeface="BIZ UDゴシック" panose="020B0400000000000000" pitchFamily="49" charset="-128"/>
              </a:rPr>
              <a:t>｣</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を選びダブルタップします。​これで連絡先は削除されま</a:t>
            </a:r>
            <a:r>
              <a:rPr lang="ja-JP" altLang="en-US" sz="1800" b="1" dirty="0">
                <a:effectLst/>
                <a:latin typeface="BIZ UDゴシック" panose="020B0400000000000000" pitchFamily="49" charset="-128"/>
                <a:ea typeface="BIZ UDゴシック" panose="020B0400000000000000" pitchFamily="49" charset="-128"/>
              </a:rPr>
              <a:t>す。</a:t>
            </a:r>
            <a:endParaRPr lang="ja-JP" altLang="en-US" b="1" dirty="0">
              <a:effectLst/>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53F102DA-BAC1-6FED-90F2-AA252BAEE0FA}"/>
              </a:ext>
            </a:extLst>
          </p:cNvPr>
          <p:cNvSpPr txBox="1"/>
          <p:nvPr/>
        </p:nvSpPr>
        <p:spPr>
          <a:xfrm>
            <a:off x="6830705" y="3803009"/>
            <a:ext cx="1498349" cy="499689"/>
          </a:xfrm>
          <a:prstGeom prst="rect">
            <a:avLst/>
          </a:prstGeom>
          <a:noFill/>
          <a:ln w="28575">
            <a:solidFill>
              <a:srgbClr val="FF0000"/>
            </a:solidFill>
            <a:prstDash val="sysDash"/>
          </a:ln>
        </p:spPr>
        <p:txBody>
          <a:bodyPr wrap="square" rtlCol="0">
            <a:spAutoFit/>
          </a:bodyPr>
          <a:lstStyle/>
          <a:p>
            <a:endParaRPr kumimoji="1" lang="ja-JP" altLang="en-US" dirty="0"/>
          </a:p>
        </p:txBody>
      </p:sp>
      <p:sp>
        <p:nvSpPr>
          <p:cNvPr id="45" name="テキスト ボックス 44">
            <a:extLst>
              <a:ext uri="{FF2B5EF4-FFF2-40B4-BE49-F238E27FC236}">
                <a16:creationId xmlns:a16="http://schemas.microsoft.com/office/drawing/2014/main" id="{A964AA89-B1E4-58AA-F5AE-0DBBC518EFA1}"/>
              </a:ext>
            </a:extLst>
          </p:cNvPr>
          <p:cNvSpPr txBox="1"/>
          <p:nvPr/>
        </p:nvSpPr>
        <p:spPr>
          <a:xfrm>
            <a:off x="1500722" y="4002849"/>
            <a:ext cx="861161" cy="499689"/>
          </a:xfrm>
          <a:prstGeom prst="rect">
            <a:avLst/>
          </a:prstGeom>
          <a:noFill/>
          <a:ln w="28575">
            <a:solidFill>
              <a:srgbClr val="FF0000"/>
            </a:solidFill>
            <a:prstDash val="sysDash"/>
          </a:ln>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613D224C-54CC-E5B4-421C-3964142DF03C}"/>
              </a:ext>
            </a:extLst>
          </p:cNvPr>
          <p:cNvSpPr txBox="1"/>
          <p:nvPr/>
        </p:nvSpPr>
        <p:spPr>
          <a:xfrm>
            <a:off x="2375161" y="6430710"/>
            <a:ext cx="6061013" cy="369332"/>
          </a:xfrm>
          <a:prstGeom prst="rect">
            <a:avLst/>
          </a:prstGeom>
          <a:noFill/>
        </p:spPr>
        <p:txBody>
          <a:bodyPr wrap="square" rtlCol="0">
            <a:spAutoFit/>
          </a:bodyPr>
          <a:lstStyle/>
          <a:p>
            <a:r>
              <a:rPr lang="en-US" altLang="ja-JP" sz="1800" b="1" dirty="0">
                <a:solidFill>
                  <a:srgbClr val="FF0000"/>
                </a:solidFill>
                <a:effectLst/>
                <a:latin typeface="BIZ UDゴシック" panose="020B0400000000000000" pitchFamily="49" charset="-128"/>
                <a:ea typeface="BIZ UDゴシック" panose="020B0400000000000000" pitchFamily="49" charset="-128"/>
              </a:rPr>
              <a:t>※</a:t>
            </a:r>
            <a:r>
              <a:rPr lang="ja-JP" altLang="en-US" sz="1800" b="1" dirty="0">
                <a:solidFill>
                  <a:srgbClr val="FF0000"/>
                </a:solidFill>
                <a:effectLst/>
                <a:latin typeface="BIZ UDゴシック" panose="020B0400000000000000" pitchFamily="49" charset="-128"/>
                <a:ea typeface="BIZ UDゴシック" panose="020B0400000000000000" pitchFamily="49" charset="-128"/>
              </a:rPr>
              <a:t>削除した連絡先は元に戻せないので注意が必要です。</a:t>
            </a:r>
            <a:endParaRPr kumimoji="1" lang="ja-JP" altLang="en-US" dirty="0">
              <a:solidFill>
                <a:srgbClr val="FF0000"/>
              </a:solidFill>
            </a:endParaRPr>
          </a:p>
        </p:txBody>
      </p:sp>
    </p:spTree>
    <p:extLst>
      <p:ext uri="{BB962C8B-B14F-4D97-AF65-F5344CB8AC3E}">
        <p14:creationId xmlns:p14="http://schemas.microsoft.com/office/powerpoint/2010/main" val="158112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451100" y="103822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１</a:t>
            </a:r>
          </a:p>
          <a:p>
            <a:pPr>
              <a:lnSpc>
                <a:spcPct val="100000"/>
              </a:lnSpc>
            </a:pPr>
            <a:r>
              <a:rPr lang="ja-JP" altLang="en-US" sz="5400" dirty="0">
                <a:latin typeface="BIZ UDゴシック" panose="020B0400000000000000" pitchFamily="49" charset="-128"/>
                <a:ea typeface="BIZ UDゴシック" panose="020B0400000000000000" pitchFamily="49" charset="-128"/>
              </a:rPr>
              <a:t>電話の使い方</a:t>
            </a:r>
            <a:endParaRPr lang="en-US" altLang="ja-JP" sz="5400" dirty="0">
              <a:latin typeface="BIZ UDゴシック" panose="020B0400000000000000" pitchFamily="49" charset="-128"/>
              <a:ea typeface="BIZ UDゴシック" panose="020B0400000000000000" pitchFamily="49" charset="-128"/>
            </a:endParaRPr>
          </a:p>
        </p:txBody>
      </p:sp>
      <p:pic>
        <p:nvPicPr>
          <p:cNvPr id="1026" name="Picture 2" descr="いろいろな携帯電話で話す人のイラスト | かわいいフリー素材集 いらすとや">
            <a:extLst>
              <a:ext uri="{FF2B5EF4-FFF2-40B4-BE49-F238E27FC236}">
                <a16:creationId xmlns:a16="http://schemas.microsoft.com/office/drawing/2014/main" id="{F7FE10B5-09FF-41D6-9BBB-760BD8180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21" y="4578993"/>
            <a:ext cx="1230779" cy="179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3C1348E-5AA1-4E9B-8B63-44DE4E09EEDF}"/>
              </a:ext>
            </a:extLst>
          </p:cNvPr>
          <p:cNvPicPr>
            <a:picLocks noChangeAspect="1"/>
          </p:cNvPicPr>
          <p:nvPr/>
        </p:nvPicPr>
        <p:blipFill>
          <a:blip r:embed="rId3"/>
          <a:stretch>
            <a:fillRect/>
          </a:stretch>
        </p:blipFill>
        <p:spPr>
          <a:xfrm>
            <a:off x="4225797" y="3248025"/>
            <a:ext cx="2035304" cy="3638534"/>
          </a:xfrm>
          <a:prstGeom prst="rect">
            <a:avLst/>
          </a:prstGeom>
        </p:spPr>
      </p:pic>
      <p:sp>
        <p:nvSpPr>
          <p:cNvPr id="4" name="Title 1"/>
          <p:cNvSpPr txBox="1">
            <a:spLocks/>
          </p:cNvSpPr>
          <p:nvPr/>
        </p:nvSpPr>
        <p:spPr>
          <a:xfrm>
            <a:off x="982275" y="521623"/>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10973" y="352194"/>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電話の受け方</a:t>
            </a:r>
          </a:p>
        </p:txBody>
      </p:sp>
      <p:pic>
        <p:nvPicPr>
          <p:cNvPr id="23" name="図 22">
            <a:extLst>
              <a:ext uri="{FF2B5EF4-FFF2-40B4-BE49-F238E27FC236}">
                <a16:creationId xmlns:a16="http://schemas.microsoft.com/office/drawing/2014/main" id="{1726867E-2F9F-43A3-98D9-63BE5E6E989F}"/>
              </a:ext>
            </a:extLst>
          </p:cNvPr>
          <p:cNvPicPr>
            <a:picLocks noChangeAspect="1"/>
          </p:cNvPicPr>
          <p:nvPr/>
        </p:nvPicPr>
        <p:blipFill>
          <a:blip r:embed="rId4"/>
          <a:stretch>
            <a:fillRect/>
          </a:stretch>
        </p:blipFill>
        <p:spPr>
          <a:xfrm>
            <a:off x="7453248" y="3248024"/>
            <a:ext cx="2035304" cy="3638533"/>
          </a:xfrm>
          <a:prstGeom prst="rect">
            <a:avLst/>
          </a:prstGeom>
        </p:spPr>
      </p:pic>
      <p:grpSp>
        <p:nvGrpSpPr>
          <p:cNvPr id="2" name="グループ化 1">
            <a:extLst>
              <a:ext uri="{FF2B5EF4-FFF2-40B4-BE49-F238E27FC236}">
                <a16:creationId xmlns:a16="http://schemas.microsoft.com/office/drawing/2014/main" id="{B1898C58-27D9-44A4-9A46-3A8024B71D30}"/>
              </a:ext>
            </a:extLst>
          </p:cNvPr>
          <p:cNvGrpSpPr/>
          <p:nvPr/>
        </p:nvGrpSpPr>
        <p:grpSpPr>
          <a:xfrm>
            <a:off x="774700" y="3248025"/>
            <a:ext cx="2035304" cy="3638533"/>
            <a:chOff x="7670740" y="3120164"/>
            <a:chExt cx="2035304" cy="3638533"/>
          </a:xfrm>
        </p:grpSpPr>
        <p:pic>
          <p:nvPicPr>
            <p:cNvPr id="59" name="図 58">
              <a:extLst>
                <a:ext uri="{FF2B5EF4-FFF2-40B4-BE49-F238E27FC236}">
                  <a16:creationId xmlns:a16="http://schemas.microsoft.com/office/drawing/2014/main" id="{965BDA23-23FF-4349-B1D9-C28AB85BA391}"/>
                </a:ext>
              </a:extLst>
            </p:cNvPr>
            <p:cNvPicPr>
              <a:picLocks noChangeAspect="1"/>
            </p:cNvPicPr>
            <p:nvPr/>
          </p:nvPicPr>
          <p:blipFill>
            <a:blip r:embed="rId4"/>
            <a:stretch>
              <a:fillRect/>
            </a:stretch>
          </p:blipFill>
          <p:spPr>
            <a:xfrm>
              <a:off x="7670740" y="3120164"/>
              <a:ext cx="2035304" cy="3638533"/>
            </a:xfrm>
            <a:prstGeom prst="rect">
              <a:avLst/>
            </a:prstGeom>
          </p:spPr>
        </p:pic>
        <p:pic>
          <p:nvPicPr>
            <p:cNvPr id="38" name="図 37">
              <a:extLst>
                <a:ext uri="{FF2B5EF4-FFF2-40B4-BE49-F238E27FC236}">
                  <a16:creationId xmlns:a16="http://schemas.microsoft.com/office/drawing/2014/main" id="{4C03B4C9-3D28-4C0B-AF41-8488DA51E6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9900" y="4499797"/>
              <a:ext cx="1217113" cy="1217113"/>
            </a:xfrm>
            <a:prstGeom prst="rect">
              <a:avLst/>
            </a:prstGeom>
          </p:spPr>
        </p:pic>
        <p:cxnSp>
          <p:nvCxnSpPr>
            <p:cNvPr id="40" name="直線コネクタ 39">
              <a:extLst>
                <a:ext uri="{FF2B5EF4-FFF2-40B4-BE49-F238E27FC236}">
                  <a16:creationId xmlns:a16="http://schemas.microsoft.com/office/drawing/2014/main" id="{D6AFBED0-0E6A-434A-89DE-9C9267768525}"/>
                </a:ext>
              </a:extLst>
            </p:cNvPr>
            <p:cNvCxnSpPr/>
            <p:nvPr/>
          </p:nvCxnSpPr>
          <p:spPr>
            <a:xfrm>
              <a:off x="8697413" y="4141208"/>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9099A9C-29B3-4CB5-9141-1325700B0058}"/>
                </a:ext>
              </a:extLst>
            </p:cNvPr>
            <p:cNvCxnSpPr>
              <a:cxnSpLocks/>
            </p:cNvCxnSpPr>
            <p:nvPr/>
          </p:nvCxnSpPr>
          <p:spPr>
            <a:xfrm rot="2700000">
              <a:off x="8916593" y="4215389"/>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8F9EBB5-8412-42F3-866E-C6358627EA2C}"/>
                </a:ext>
              </a:extLst>
            </p:cNvPr>
            <p:cNvCxnSpPr>
              <a:cxnSpLocks/>
            </p:cNvCxnSpPr>
            <p:nvPr/>
          </p:nvCxnSpPr>
          <p:spPr>
            <a:xfrm rot="18900000">
              <a:off x="8455972" y="421045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23374ED9-E6E4-4D1A-8352-071256288672}"/>
                </a:ext>
              </a:extLst>
            </p:cNvPr>
            <p:cNvCxnSpPr>
              <a:cxnSpLocks/>
            </p:cNvCxnSpPr>
            <p:nvPr/>
          </p:nvCxnSpPr>
          <p:spPr>
            <a:xfrm rot="5400000">
              <a:off x="8998820" y="4449399"/>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457F8C3F-461A-4B8C-8289-F6DA522453D4}"/>
                </a:ext>
              </a:extLst>
            </p:cNvPr>
            <p:cNvCxnSpPr>
              <a:cxnSpLocks/>
            </p:cNvCxnSpPr>
            <p:nvPr/>
          </p:nvCxnSpPr>
          <p:spPr>
            <a:xfrm rot="16200000">
              <a:off x="8345810" y="4449398"/>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grpSp>
      <p:sp>
        <p:nvSpPr>
          <p:cNvPr id="58" name="テキスト ボックス 57">
            <a:extLst>
              <a:ext uri="{FF2B5EF4-FFF2-40B4-BE49-F238E27FC236}">
                <a16:creationId xmlns:a16="http://schemas.microsoft.com/office/drawing/2014/main" id="{2253E679-B21A-4493-99CC-6CCC326E1920}"/>
              </a:ext>
            </a:extLst>
          </p:cNvPr>
          <p:cNvSpPr txBox="1"/>
          <p:nvPr/>
        </p:nvSpPr>
        <p:spPr>
          <a:xfrm>
            <a:off x="546100" y="1567404"/>
            <a:ext cx="2729366" cy="1579920"/>
          </a:xfrm>
          <a:prstGeom prst="rect">
            <a:avLst/>
          </a:prstGeom>
          <a:solidFill>
            <a:srgbClr val="FFFF99"/>
          </a:solidFill>
          <a:ln w="28575">
            <a:solidFill>
              <a:schemeClr val="tx1"/>
            </a:solidFill>
          </a:ln>
        </p:spPr>
        <p:txBody>
          <a:bodyPr wrap="square" rtlCol="0">
            <a:spAutoFit/>
          </a:bodyPr>
          <a:lstStyle/>
          <a:p>
            <a:pPr algn="ctr"/>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使用中</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800"/>
              </a:spcBef>
            </a:pP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着信音が鳴っている間に画面上を２本指でダブルタップして通話に応答します。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263B8073-650F-409C-ADB7-1C9010A08A71}"/>
              </a:ext>
            </a:extLst>
          </p:cNvPr>
          <p:cNvGrpSpPr/>
          <p:nvPr/>
        </p:nvGrpSpPr>
        <p:grpSpPr>
          <a:xfrm>
            <a:off x="3751891" y="1548740"/>
            <a:ext cx="6395409" cy="1775485"/>
            <a:chOff x="627690" y="1548740"/>
            <a:chExt cx="6395409" cy="1775485"/>
          </a:xfrm>
        </p:grpSpPr>
        <p:sp>
          <p:nvSpPr>
            <p:cNvPr id="24" name="テキスト ボックス 23">
              <a:extLst>
                <a:ext uri="{FF2B5EF4-FFF2-40B4-BE49-F238E27FC236}">
                  <a16:creationId xmlns:a16="http://schemas.microsoft.com/office/drawing/2014/main" id="{5116E77D-DCD6-4A8F-B379-A09B9F6136CA}"/>
                </a:ext>
              </a:extLst>
            </p:cNvPr>
            <p:cNvSpPr txBox="1"/>
            <p:nvPr/>
          </p:nvSpPr>
          <p:spPr>
            <a:xfrm>
              <a:off x="627690" y="1548740"/>
              <a:ext cx="6395409" cy="369332"/>
            </a:xfrm>
            <a:prstGeom prst="rect">
              <a:avLst/>
            </a:prstGeom>
            <a:solidFill>
              <a:srgbClr val="FFFF99"/>
            </a:solidFill>
            <a:ln w="28575">
              <a:solidFill>
                <a:schemeClr val="tx1"/>
              </a:solidFill>
            </a:ln>
          </p:spPr>
          <p:txBody>
            <a:bodyPr wrap="square" rtlCol="0">
              <a:spAutoFit/>
            </a:bodyPr>
            <a:lstStyle/>
            <a:p>
              <a:pPr algn="just"/>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754565" y="1923842"/>
              <a:ext cx="2729366"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操作中に電話がかかって来た場合は、画面上部の緑の受話器ボタンをタッチして通話に応答します。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864258" y="1923842"/>
              <a:ext cx="2964883" cy="1400383"/>
            </a:xfrm>
            <a:prstGeom prst="rect">
              <a:avLst/>
            </a:prstGeom>
            <a:noFill/>
          </p:spPr>
          <p:txBody>
            <a:bodyPr wrap="square" rtlCol="0">
              <a:spAutoFit/>
            </a:bodyPr>
            <a:lstStyle/>
            <a:p>
              <a:pPr algn="just"/>
              <a:r>
                <a:rPr lang="ja-JP" altLang="en-US" sz="17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スリープ中に電話がかかってきた場合、画面下部の緑の受話器ボタンを右にスライドさせて通話に応答します。</a:t>
              </a:r>
              <a:endParaRPr lang="ja-JP" altLang="ja-JP" sz="17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59A69892-B394-4E1A-ABF9-B51F9248A9B2}"/>
                </a:ext>
              </a:extLst>
            </p:cNvPr>
            <p:cNvSpPr txBox="1"/>
            <p:nvPr/>
          </p:nvSpPr>
          <p:spPr>
            <a:xfrm>
              <a:off x="900000" y="1571625"/>
              <a:ext cx="5582735" cy="369332"/>
            </a:xfrm>
            <a:prstGeom prst="rect">
              <a:avLst/>
            </a:prstGeom>
            <a:noFill/>
          </p:spPr>
          <p:txBody>
            <a:bodyPr wrap="square">
              <a:spAutoFit/>
            </a:bodyPr>
            <a:lstStyle/>
            <a:p>
              <a:pPr algn="ct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を使用していない場合</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26" name="テキスト ボックス 25">
            <a:extLst>
              <a:ext uri="{FF2B5EF4-FFF2-40B4-BE49-F238E27FC236}">
                <a16:creationId xmlns:a16="http://schemas.microsoft.com/office/drawing/2014/main" id="{2B0B0D60-5E6B-4538-BB5C-83FAB9362AF1}"/>
              </a:ext>
            </a:extLst>
          </p:cNvPr>
          <p:cNvSpPr txBox="1"/>
          <p:nvPr/>
        </p:nvSpPr>
        <p:spPr>
          <a:xfrm>
            <a:off x="2451148" y="3387806"/>
            <a:ext cx="1556032" cy="1477328"/>
          </a:xfrm>
          <a:prstGeom prst="rect">
            <a:avLst/>
          </a:prstGeom>
          <a:solidFill>
            <a:schemeClr val="bg1"/>
          </a:solidFill>
          <a:ln w="28575">
            <a:solidFill>
              <a:schemeClr val="tx1"/>
            </a:solidFill>
          </a:ln>
        </p:spPr>
        <p:txBody>
          <a:bodyPr wrap="square" rtlCol="0">
            <a:spAutoFit/>
          </a:bodyPr>
          <a:lstStyle/>
          <a:p>
            <a:pPr algn="just"/>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使用中は発信者の名前が音声で読み上げられます。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四角形: 角を丸くする 26">
            <a:extLst>
              <a:ext uri="{FF2B5EF4-FFF2-40B4-BE49-F238E27FC236}">
                <a16:creationId xmlns:a16="http://schemas.microsoft.com/office/drawing/2014/main" id="{2EE65E57-91C2-41C7-8711-5077F72A23F9}"/>
              </a:ext>
            </a:extLst>
          </p:cNvPr>
          <p:cNvSpPr/>
          <p:nvPr/>
        </p:nvSpPr>
        <p:spPr>
          <a:xfrm>
            <a:off x="1231900" y="3372136"/>
            <a:ext cx="1038655" cy="561689"/>
          </a:xfrm>
          <a:prstGeom prst="roundRect">
            <a:avLst/>
          </a:prstGeom>
          <a:noFill/>
          <a:ln w="57150">
            <a:solidFill>
              <a:schemeClr val="bg1"/>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092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71047C-A696-2643-FB27-B0F074362198}"/>
              </a:ext>
            </a:extLst>
          </p:cNvPr>
          <p:cNvPicPr>
            <a:picLocks noChangeAspect="1"/>
          </p:cNvPicPr>
          <p:nvPr/>
        </p:nvPicPr>
        <p:blipFill>
          <a:blip r:embed="rId3"/>
          <a:stretch>
            <a:fillRect/>
          </a:stretch>
        </p:blipFill>
        <p:spPr>
          <a:xfrm>
            <a:off x="4019196" y="3246931"/>
            <a:ext cx="2036240" cy="3639627"/>
          </a:xfrm>
          <a:prstGeom prst="rect">
            <a:avLst/>
          </a:prstGeom>
        </p:spPr>
      </p:pic>
      <p:pic>
        <p:nvPicPr>
          <p:cNvPr id="2" name="図 1">
            <a:extLst>
              <a:ext uri="{FF2B5EF4-FFF2-40B4-BE49-F238E27FC236}">
                <a16:creationId xmlns:a16="http://schemas.microsoft.com/office/drawing/2014/main" id="{0E9FC416-7FE5-0147-2947-402BF9FE7210}"/>
              </a:ext>
            </a:extLst>
          </p:cNvPr>
          <p:cNvPicPr>
            <a:picLocks noChangeAspect="1"/>
          </p:cNvPicPr>
          <p:nvPr/>
        </p:nvPicPr>
        <p:blipFill>
          <a:blip r:embed="rId4"/>
          <a:stretch>
            <a:fillRect/>
          </a:stretch>
        </p:blipFill>
        <p:spPr>
          <a:xfrm>
            <a:off x="1079500" y="3248025"/>
            <a:ext cx="2036240" cy="3639627"/>
          </a:xfrm>
          <a:prstGeom prst="rect">
            <a:avLst/>
          </a:prstGeom>
        </p:spPr>
      </p:pic>
      <p:sp>
        <p:nvSpPr>
          <p:cNvPr id="4" name="Title 1"/>
          <p:cNvSpPr txBox="1">
            <a:spLocks/>
          </p:cNvSpPr>
          <p:nvPr/>
        </p:nvSpPr>
        <p:spPr>
          <a:xfrm>
            <a:off x="930096" y="525617"/>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9404" y="322898"/>
            <a:ext cx="3198296"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電話の切り方</a:t>
            </a:r>
          </a:p>
        </p:txBody>
      </p:sp>
      <p:sp>
        <p:nvSpPr>
          <p:cNvPr id="58" name="テキスト ボックス 57">
            <a:extLst>
              <a:ext uri="{FF2B5EF4-FFF2-40B4-BE49-F238E27FC236}">
                <a16:creationId xmlns:a16="http://schemas.microsoft.com/office/drawing/2014/main" id="{2253E679-B21A-4493-99CC-6CCC326E1920}"/>
              </a:ext>
            </a:extLst>
          </p:cNvPr>
          <p:cNvSpPr txBox="1"/>
          <p:nvPr/>
        </p:nvSpPr>
        <p:spPr>
          <a:xfrm>
            <a:off x="698500" y="1567404"/>
            <a:ext cx="2729366" cy="1302921"/>
          </a:xfrm>
          <a:prstGeom prst="rect">
            <a:avLst/>
          </a:prstGeom>
          <a:solidFill>
            <a:srgbClr val="FFFF99"/>
          </a:solidFill>
          <a:ln w="28575">
            <a:solidFill>
              <a:schemeClr val="tx1"/>
            </a:solidFill>
          </a:ln>
        </p:spPr>
        <p:txBody>
          <a:bodyPr wrap="square" rtlCol="0">
            <a:spAutoFit/>
          </a:bodyPr>
          <a:lstStyle/>
          <a:p>
            <a:pPr algn="ctr"/>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使用中</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800"/>
              </a:spcBef>
            </a:pP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画面上を</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本指でダブルタップして通話を終了します。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7328343E-8C9C-4A15-A113-5FDACBA7E65A}"/>
              </a:ext>
            </a:extLst>
          </p:cNvPr>
          <p:cNvSpPr txBox="1"/>
          <p:nvPr/>
        </p:nvSpPr>
        <p:spPr>
          <a:xfrm>
            <a:off x="6687782" y="1876425"/>
            <a:ext cx="3390065" cy="4568907"/>
          </a:xfrm>
          <a:prstGeom prst="rect">
            <a:avLst/>
          </a:prstGeom>
          <a:noFill/>
          <a:ln w="76200">
            <a:solidFill>
              <a:srgbClr val="FF0000"/>
            </a:solidFill>
            <a:prstDash val="sysDash"/>
          </a:ln>
        </p:spPr>
        <p:txBody>
          <a:bodyPr wrap="square" lIns="144000" tIns="144000" rIns="144000" bIns="144000" rtlCol="0">
            <a:spAutoFit/>
          </a:bodyPr>
          <a:lstStyle/>
          <a:p>
            <a:pPr algn="just">
              <a:spcBef>
                <a:spcPts val="1200"/>
              </a:spcBef>
            </a:pPr>
            <a:r>
              <a:rPr kumimoji="1" lang="ja-JP" altLang="en-US" sz="2400" b="1" u="sng" dirty="0">
                <a:latin typeface="BIZ UDゴシック" panose="020B0400000000000000" pitchFamily="49" charset="-128"/>
                <a:ea typeface="BIZ UDゴシック" panose="020B0400000000000000" pitchFamily="49" charset="-128"/>
              </a:rPr>
              <a:t>電話の切り忘れに注意</a:t>
            </a:r>
            <a:endParaRPr kumimoji="1" lang="en-US" altLang="ja-JP" sz="2000" b="1" u="sng" dirty="0">
              <a:latin typeface="BIZ UDゴシック" panose="020B0400000000000000" pitchFamily="49" charset="-128"/>
              <a:ea typeface="BIZ UDゴシック" panose="020B0400000000000000" pitchFamily="49" charset="-128"/>
            </a:endParaRPr>
          </a:p>
          <a:p>
            <a:pPr algn="just">
              <a:spcBef>
                <a:spcPts val="1200"/>
              </a:spcBef>
            </a:pPr>
            <a:r>
              <a:rPr kumimoji="1" lang="ja-JP" altLang="en-US" b="1" dirty="0">
                <a:latin typeface="BIZ UDゴシック" panose="020B0400000000000000" pitchFamily="49" charset="-128"/>
                <a:ea typeface="BIZ UDゴシック" panose="020B0400000000000000" pitchFamily="49" charset="-128"/>
              </a:rPr>
              <a:t> 電話を切ろうとして「ホームボタン」を押しても、電話を切ることは出来ません。</a:t>
            </a:r>
            <a:endParaRPr kumimoji="1" lang="en-US" altLang="ja-JP" b="1" dirty="0">
              <a:latin typeface="BIZ UDゴシック" panose="020B0400000000000000" pitchFamily="49" charset="-128"/>
              <a:ea typeface="BIZ UDゴシック" panose="020B0400000000000000" pitchFamily="49" charset="-128"/>
            </a:endParaRPr>
          </a:p>
          <a:p>
            <a:pPr algn="just">
              <a:spcBef>
                <a:spcPts val="600"/>
              </a:spcBef>
            </a:pPr>
            <a:r>
              <a:rPr kumimoji="1" lang="ja-JP" altLang="en-US" b="1" dirty="0">
                <a:latin typeface="BIZ UDゴシック" panose="020B0400000000000000" pitchFamily="49" charset="-128"/>
                <a:ea typeface="BIZ UDゴシック" panose="020B0400000000000000" pitchFamily="49" charset="-128"/>
              </a:rPr>
              <a:t> </a:t>
            </a:r>
            <a:r>
              <a:rPr kumimoji="1" lang="en-US" altLang="ja-JP" b="1" dirty="0">
                <a:latin typeface="BIZ UDゴシック" panose="020B0400000000000000" pitchFamily="49" charset="-128"/>
                <a:ea typeface="BIZ UDゴシック" panose="020B0400000000000000" pitchFamily="49" charset="-128"/>
              </a:rPr>
              <a:t>｢</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ホームボタン</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を押すと、通話画面が</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隠れて</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見えなくな</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るために</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通話が終了したように見えますが、実際には通話状態</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継続しています。</a:t>
            </a:r>
            <a:endPar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相手も電話を切っていない場合</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は</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、後から高額な通話料金を請求されることもありますので、必ず左記の方法で電話を切るようにしましょう。</a:t>
            </a:r>
          </a:p>
        </p:txBody>
      </p:sp>
      <p:sp>
        <p:nvSpPr>
          <p:cNvPr id="35" name="テキスト ボックス 34">
            <a:extLst>
              <a:ext uri="{FF2B5EF4-FFF2-40B4-BE49-F238E27FC236}">
                <a16:creationId xmlns:a16="http://schemas.microsoft.com/office/drawing/2014/main" id="{F7A786C7-DAA7-461D-8068-EC62001E4403}"/>
              </a:ext>
            </a:extLst>
          </p:cNvPr>
          <p:cNvSpPr txBox="1"/>
          <p:nvPr/>
        </p:nvSpPr>
        <p:spPr>
          <a:xfrm>
            <a:off x="3670300" y="1567404"/>
            <a:ext cx="2729366" cy="1302921"/>
          </a:xfrm>
          <a:prstGeom prst="rect">
            <a:avLst/>
          </a:prstGeom>
          <a:solidFill>
            <a:srgbClr val="FFFF99"/>
          </a:solidFill>
          <a:ln w="28575">
            <a:solidFill>
              <a:schemeClr val="tx1"/>
            </a:solidFill>
          </a:ln>
        </p:spPr>
        <p:txBody>
          <a:bodyPr wrap="square" rtlCol="0">
            <a:spAutoFit/>
          </a:bodyPr>
          <a:lstStyle/>
          <a:p>
            <a:pPr algn="ctr"/>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なし</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800"/>
              </a:spcBef>
            </a:pP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赤い受話器ボタンをタッチして通話を終了します。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8" name="図 17">
            <a:extLst>
              <a:ext uri="{FF2B5EF4-FFF2-40B4-BE49-F238E27FC236}">
                <a16:creationId xmlns:a16="http://schemas.microsoft.com/office/drawing/2014/main" id="{0FC6AC0D-8700-4B2F-B0B9-F706B9600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4569" y="6456435"/>
            <a:ext cx="716531" cy="716531"/>
          </a:xfrm>
          <a:prstGeom prst="rect">
            <a:avLst/>
          </a:prstGeom>
        </p:spPr>
      </p:pic>
    </p:spTree>
    <p:extLst>
      <p:ext uri="{BB962C8B-B14F-4D97-AF65-F5344CB8AC3E}">
        <p14:creationId xmlns:p14="http://schemas.microsoft.com/office/powerpoint/2010/main" val="400622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9118" y="505137"/>
            <a:ext cx="946391" cy="644345"/>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970" dirty="0">
                <a:latin typeface="BIZ UDゴシック" panose="020B0400000000000000" pitchFamily="49" charset="-128"/>
                <a:ea typeface="BIZ UDゴシック" panose="020B0400000000000000" pitchFamily="49" charset="-128"/>
              </a:rPr>
              <a:t>1-C</a:t>
            </a:r>
            <a:endParaRPr lang="en-US" sz="397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08306" y="272252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6135802" y="2687944"/>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346069"/>
            <a:ext cx="5105400" cy="984885"/>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電話の使い方</a:t>
            </a:r>
          </a:p>
          <a:p>
            <a:r>
              <a:rPr kumimoji="0" lang="en-US" altLang="ja-JP" sz="3200" kern="0" dirty="0">
                <a:latin typeface="BIZ UDゴシック" panose="020B0400000000000000" pitchFamily="49" charset="-128"/>
                <a:ea typeface="BIZ UDゴシック" panose="020B0400000000000000" pitchFamily="49" charset="-128"/>
              </a:rPr>
              <a:t>Siri</a:t>
            </a:r>
            <a:r>
              <a:rPr kumimoji="0" lang="ja-JP" altLang="en-US" sz="3200" kern="0" dirty="0">
                <a:latin typeface="BIZ UDゴシック" panose="020B0400000000000000" pitchFamily="49" charset="-128"/>
                <a:ea typeface="BIZ UDゴシック" panose="020B0400000000000000" pitchFamily="49" charset="-128"/>
              </a:rPr>
              <a:t>を使った電話の掛け方</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48255" y="2775289"/>
            <a:ext cx="3888845" cy="646331"/>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○○さんに電話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と声をかけて発信します。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4" name="テキスト ボックス 53">
            <a:extLst>
              <a:ext uri="{FF2B5EF4-FFF2-40B4-BE49-F238E27FC236}">
                <a16:creationId xmlns:a16="http://schemas.microsoft.com/office/drawing/2014/main" id="{CB49881E-A484-4637-98CC-DE51C43BB39A}"/>
              </a:ext>
            </a:extLst>
          </p:cNvPr>
          <p:cNvSpPr txBox="1"/>
          <p:nvPr/>
        </p:nvSpPr>
        <p:spPr>
          <a:xfrm>
            <a:off x="6707971" y="2756072"/>
            <a:ext cx="3677123"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8" name="図 7">
            <a:extLst>
              <a:ext uri="{FF2B5EF4-FFF2-40B4-BE49-F238E27FC236}">
                <a16:creationId xmlns:a16="http://schemas.microsoft.com/office/drawing/2014/main" id="{8E46AE44-D604-442E-9151-E9E371DEA92C}"/>
              </a:ext>
            </a:extLst>
          </p:cNvPr>
          <p:cNvPicPr>
            <a:picLocks noChangeAspect="1"/>
          </p:cNvPicPr>
          <p:nvPr/>
        </p:nvPicPr>
        <p:blipFill>
          <a:blip r:embed="rId3"/>
          <a:stretch>
            <a:fillRect/>
          </a:stretch>
        </p:blipFill>
        <p:spPr>
          <a:xfrm>
            <a:off x="987733" y="3533493"/>
            <a:ext cx="1561016" cy="3382202"/>
          </a:xfrm>
          <a:prstGeom prst="rect">
            <a:avLst/>
          </a:prstGeom>
        </p:spPr>
      </p:pic>
      <p:pic>
        <p:nvPicPr>
          <p:cNvPr id="12" name="図 11">
            <a:extLst>
              <a:ext uri="{FF2B5EF4-FFF2-40B4-BE49-F238E27FC236}">
                <a16:creationId xmlns:a16="http://schemas.microsoft.com/office/drawing/2014/main" id="{AE95210F-5B6A-49FD-A659-C230EFA966BC}"/>
              </a:ext>
            </a:extLst>
          </p:cNvPr>
          <p:cNvPicPr>
            <a:picLocks noChangeAspect="1"/>
          </p:cNvPicPr>
          <p:nvPr/>
        </p:nvPicPr>
        <p:blipFill>
          <a:blip r:embed="rId4"/>
          <a:stretch>
            <a:fillRect/>
          </a:stretch>
        </p:blipFill>
        <p:spPr>
          <a:xfrm>
            <a:off x="2890173" y="3533493"/>
            <a:ext cx="1561016" cy="3382202"/>
          </a:xfrm>
          <a:prstGeom prst="rect">
            <a:avLst/>
          </a:prstGeom>
        </p:spPr>
      </p:pic>
      <p:sp>
        <p:nvSpPr>
          <p:cNvPr id="16" name="テキスト ボックス 15">
            <a:extLst>
              <a:ext uri="{FF2B5EF4-FFF2-40B4-BE49-F238E27FC236}">
                <a16:creationId xmlns:a16="http://schemas.microsoft.com/office/drawing/2014/main" id="{C7350C44-54E8-4F9B-A348-DCA28F08D26B}"/>
              </a:ext>
            </a:extLst>
          </p:cNvPr>
          <p:cNvSpPr txBox="1"/>
          <p:nvPr/>
        </p:nvSpPr>
        <p:spPr>
          <a:xfrm>
            <a:off x="848255" y="1576072"/>
            <a:ext cx="8991600" cy="891704"/>
          </a:xfrm>
          <a:prstGeom prst="rect">
            <a:avLst/>
          </a:prstGeom>
          <a:solidFill>
            <a:srgbClr val="FFFF99"/>
          </a:solidFill>
          <a:ln w="31750">
            <a:solidFill>
              <a:schemeClr val="tx1"/>
            </a:solidFill>
            <a:prstDash val="solid"/>
          </a:ln>
        </p:spPr>
        <p:txBody>
          <a:bodyPr wrap="square" tIns="144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を使って相手の名前で電話を掛ける場合、相手の名前や電話番号を予め</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iPhone</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に登録しておかなければなりません。また、ニックネームや略称で登録している場合は、そのニックネームや略称で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に声をかける必要があります。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16464701-0981-4AA2-A7FB-40F14220270B}"/>
              </a:ext>
            </a:extLst>
          </p:cNvPr>
          <p:cNvSpPr txBox="1"/>
          <p:nvPr/>
        </p:nvSpPr>
        <p:spPr>
          <a:xfrm>
            <a:off x="4782943" y="4002760"/>
            <a:ext cx="2949695" cy="2838451"/>
          </a:xfrm>
          <a:prstGeom prst="rect">
            <a:avLst/>
          </a:prstGeom>
          <a:noFill/>
          <a:ln w="38100">
            <a:solidFill>
              <a:srgbClr val="FF0000"/>
            </a:solidFill>
            <a:prstDash val="sysDash"/>
          </a:ln>
        </p:spPr>
        <p:txBody>
          <a:bodyPr wrap="square" tIns="144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発信相手の連絡先に複数の電話番号を登録している場合は追加で発信先を訊ねられるので、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と発信したい方を伝えます。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12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といったラベル名の設定は連絡先アプリで行います。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30" name="グループ化 29">
            <a:extLst>
              <a:ext uri="{FF2B5EF4-FFF2-40B4-BE49-F238E27FC236}">
                <a16:creationId xmlns:a16="http://schemas.microsoft.com/office/drawing/2014/main" id="{056E52EB-42B6-4394-B59A-0C721D257371}"/>
              </a:ext>
            </a:extLst>
          </p:cNvPr>
          <p:cNvGrpSpPr/>
          <p:nvPr/>
        </p:nvGrpSpPr>
        <p:grpSpPr>
          <a:xfrm>
            <a:off x="8141531" y="3533493"/>
            <a:ext cx="1561978" cy="3382202"/>
            <a:chOff x="7823322" y="2304223"/>
            <a:chExt cx="1561978" cy="3382202"/>
          </a:xfrm>
        </p:grpSpPr>
        <p:pic>
          <p:nvPicPr>
            <p:cNvPr id="23" name="図 22">
              <a:extLst>
                <a:ext uri="{FF2B5EF4-FFF2-40B4-BE49-F238E27FC236}">
                  <a16:creationId xmlns:a16="http://schemas.microsoft.com/office/drawing/2014/main" id="{D10FEEB8-6788-428B-B8E2-039D2A96D98A}"/>
                </a:ext>
              </a:extLst>
            </p:cNvPr>
            <p:cNvPicPr>
              <a:picLocks noChangeAspect="1"/>
            </p:cNvPicPr>
            <p:nvPr/>
          </p:nvPicPr>
          <p:blipFill>
            <a:blip r:embed="rId5"/>
            <a:stretch>
              <a:fillRect/>
            </a:stretch>
          </p:blipFill>
          <p:spPr>
            <a:xfrm>
              <a:off x="7823322" y="2304223"/>
              <a:ext cx="1561978" cy="3382202"/>
            </a:xfrm>
            <a:prstGeom prst="rect">
              <a:avLst/>
            </a:prstGeom>
          </p:spPr>
        </p:pic>
        <p:pic>
          <p:nvPicPr>
            <p:cNvPr id="20" name="図 19">
              <a:extLst>
                <a:ext uri="{FF2B5EF4-FFF2-40B4-BE49-F238E27FC236}">
                  <a16:creationId xmlns:a16="http://schemas.microsoft.com/office/drawing/2014/main" id="{FEC1F0E8-5796-4D7B-922C-8E33E8CC8C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036" y="3523630"/>
              <a:ext cx="1217113" cy="1217113"/>
            </a:xfrm>
            <a:prstGeom prst="rect">
              <a:avLst/>
            </a:prstGeom>
          </p:spPr>
        </p:pic>
        <p:cxnSp>
          <p:nvCxnSpPr>
            <p:cNvPr id="34" name="直線コネクタ 33">
              <a:extLst>
                <a:ext uri="{FF2B5EF4-FFF2-40B4-BE49-F238E27FC236}">
                  <a16:creationId xmlns:a16="http://schemas.microsoft.com/office/drawing/2014/main" id="{06DE91CD-DAA8-4426-90E8-173B212C5A9B}"/>
                </a:ext>
              </a:extLst>
            </p:cNvPr>
            <p:cNvCxnSpPr/>
            <p:nvPr/>
          </p:nvCxnSpPr>
          <p:spPr>
            <a:xfrm>
              <a:off x="8599549" y="316504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A4F0C34D-60D4-459D-907D-46FDF8BDA939}"/>
                </a:ext>
              </a:extLst>
            </p:cNvPr>
            <p:cNvCxnSpPr>
              <a:cxnSpLocks/>
            </p:cNvCxnSpPr>
            <p:nvPr/>
          </p:nvCxnSpPr>
          <p:spPr>
            <a:xfrm rot="2700000">
              <a:off x="8818729" y="323922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7993B2C6-7BED-4BF9-A2DC-966FA1E9B5C1}"/>
                </a:ext>
              </a:extLst>
            </p:cNvPr>
            <p:cNvCxnSpPr>
              <a:cxnSpLocks/>
            </p:cNvCxnSpPr>
            <p:nvPr/>
          </p:nvCxnSpPr>
          <p:spPr>
            <a:xfrm rot="18900000">
              <a:off x="8358108" y="3234285"/>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B0126015-ACE4-4CFF-9F86-7F2A3BA364AF}"/>
                </a:ext>
              </a:extLst>
            </p:cNvPr>
            <p:cNvCxnSpPr>
              <a:cxnSpLocks/>
            </p:cNvCxnSpPr>
            <p:nvPr/>
          </p:nvCxnSpPr>
          <p:spPr>
            <a:xfrm rot="5400000">
              <a:off x="8900956" y="347323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7F71EFCD-8FB2-4D3F-95E1-0A9B99B4FC3F}"/>
                </a:ext>
              </a:extLst>
            </p:cNvPr>
            <p:cNvCxnSpPr>
              <a:cxnSpLocks/>
            </p:cNvCxnSpPr>
            <p:nvPr/>
          </p:nvCxnSpPr>
          <p:spPr>
            <a:xfrm rot="16200000">
              <a:off x="8247946" y="347323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pic>
          <p:nvPicPr>
            <p:cNvPr id="27" name="図 26">
              <a:extLst>
                <a:ext uri="{FF2B5EF4-FFF2-40B4-BE49-F238E27FC236}">
                  <a16:creationId xmlns:a16="http://schemas.microsoft.com/office/drawing/2014/main" id="{C7A0E3B9-5B71-4A3B-8533-BC516F8C5D82}"/>
                </a:ext>
              </a:extLst>
            </p:cNvPr>
            <p:cNvPicPr>
              <a:picLocks noChangeAspect="1"/>
            </p:cNvPicPr>
            <p:nvPr/>
          </p:nvPicPr>
          <p:blipFill>
            <a:blip r:embed="rId7"/>
            <a:stretch>
              <a:fillRect/>
            </a:stretch>
          </p:blipFill>
          <p:spPr>
            <a:xfrm>
              <a:off x="8424000" y="2867025"/>
              <a:ext cx="365539" cy="144000"/>
            </a:xfrm>
            <a:prstGeom prst="rect">
              <a:avLst/>
            </a:prstGeom>
          </p:spPr>
        </p:pic>
      </p:grpSp>
      <p:sp>
        <p:nvSpPr>
          <p:cNvPr id="21" name="正方形/長方形 20">
            <a:extLst>
              <a:ext uri="{FF2B5EF4-FFF2-40B4-BE49-F238E27FC236}">
                <a16:creationId xmlns:a16="http://schemas.microsoft.com/office/drawing/2014/main" id="{66B64818-6668-6387-29B7-79F40B0A3108}"/>
              </a:ext>
            </a:extLst>
          </p:cNvPr>
          <p:cNvSpPr/>
          <p:nvPr/>
        </p:nvSpPr>
        <p:spPr>
          <a:xfrm>
            <a:off x="4758674" y="3387014"/>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78137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9500" y="484379"/>
            <a:ext cx="946391" cy="644345"/>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970" dirty="0">
                <a:latin typeface="BIZ UDゴシック" panose="020B0400000000000000" pitchFamily="49" charset="-128"/>
                <a:ea typeface="BIZ UDゴシック" panose="020B0400000000000000" pitchFamily="49" charset="-128"/>
              </a:rPr>
              <a:t>1-C</a:t>
            </a:r>
            <a:endParaRPr lang="en-US" sz="397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85320" y="1556507"/>
            <a:ext cx="553498"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12913"/>
            <a:ext cx="7920000" cy="984885"/>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電話の使い方</a:t>
            </a:r>
          </a:p>
          <a:p>
            <a:r>
              <a:rPr kumimoji="0" lang="en-US" altLang="ja-JP" sz="3200" kern="0" dirty="0">
                <a:latin typeface="BIZ UDゴシック" panose="020B0400000000000000" pitchFamily="49" charset="-128"/>
                <a:ea typeface="BIZ UDゴシック" panose="020B0400000000000000" pitchFamily="49" charset="-128"/>
              </a:rPr>
              <a:t>Siri</a:t>
            </a:r>
            <a:r>
              <a:rPr kumimoji="0" lang="ja-JP" altLang="en-US" sz="3200" kern="0" dirty="0">
                <a:latin typeface="BIZ UDゴシック" panose="020B0400000000000000" pitchFamily="49" charset="-128"/>
                <a:ea typeface="BIZ UDゴシック" panose="020B0400000000000000" pitchFamily="49" charset="-128"/>
              </a:rPr>
              <a:t>を使った電話の掛け方</a:t>
            </a:r>
          </a:p>
        </p:txBody>
      </p:sp>
      <p:sp>
        <p:nvSpPr>
          <p:cNvPr id="54" name="テキスト ボックス 53">
            <a:extLst>
              <a:ext uri="{FF2B5EF4-FFF2-40B4-BE49-F238E27FC236}">
                <a16:creationId xmlns:a16="http://schemas.microsoft.com/office/drawing/2014/main" id="{CB49881E-A484-4637-98CC-DE51C43BB39A}"/>
              </a:ext>
            </a:extLst>
          </p:cNvPr>
          <p:cNvSpPr txBox="1"/>
          <p:nvPr/>
        </p:nvSpPr>
        <p:spPr>
          <a:xfrm>
            <a:off x="940694" y="1540846"/>
            <a:ext cx="3606420" cy="646331"/>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｢03-</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と告げます。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C7350C44-54E8-4F9B-A348-DCA28F08D26B}"/>
              </a:ext>
            </a:extLst>
          </p:cNvPr>
          <p:cNvSpPr txBox="1"/>
          <p:nvPr/>
        </p:nvSpPr>
        <p:spPr>
          <a:xfrm>
            <a:off x="850900" y="5838825"/>
            <a:ext cx="8991600" cy="600164"/>
          </a:xfrm>
          <a:prstGeom prst="rect">
            <a:avLst/>
          </a:prstGeom>
          <a:solidFill>
            <a:srgbClr val="FFFF99"/>
          </a:solidFill>
          <a:ln w="31750">
            <a:solidFill>
              <a:schemeClr val="tx1"/>
            </a:solidFill>
            <a:prstDash val="solid"/>
          </a:ln>
        </p:spPr>
        <p:txBody>
          <a:bodyPr wrap="square" tIns="0">
            <a:spAutoFit/>
          </a:bodyPr>
          <a:lstStyle/>
          <a:p>
            <a:pPr algn="just" defTabSz="8786813">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を使って電話番号で発信する場合、</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はっきりした口調でゆっくりと話す</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のがコツです。早口で話してしまうと誤った番号で認識する場合があります。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 name="図 2">
            <a:extLst>
              <a:ext uri="{FF2B5EF4-FFF2-40B4-BE49-F238E27FC236}">
                <a16:creationId xmlns:a16="http://schemas.microsoft.com/office/drawing/2014/main" id="{AEE35B56-7A57-466B-AAE4-2E6AB70A488B}"/>
              </a:ext>
            </a:extLst>
          </p:cNvPr>
          <p:cNvPicPr>
            <a:picLocks noChangeAspect="1"/>
          </p:cNvPicPr>
          <p:nvPr/>
        </p:nvPicPr>
        <p:blipFill>
          <a:blip r:embed="rId3"/>
          <a:stretch>
            <a:fillRect/>
          </a:stretch>
        </p:blipFill>
        <p:spPr>
          <a:xfrm>
            <a:off x="841464" y="2331753"/>
            <a:ext cx="1561016" cy="3382202"/>
          </a:xfrm>
          <a:prstGeom prst="rect">
            <a:avLst/>
          </a:prstGeom>
        </p:spPr>
      </p:pic>
      <p:pic>
        <p:nvPicPr>
          <p:cNvPr id="6" name="図 5">
            <a:extLst>
              <a:ext uri="{FF2B5EF4-FFF2-40B4-BE49-F238E27FC236}">
                <a16:creationId xmlns:a16="http://schemas.microsoft.com/office/drawing/2014/main" id="{2EBC9AD2-B6F9-4B87-B418-C051F02B7F22}"/>
              </a:ext>
            </a:extLst>
          </p:cNvPr>
          <p:cNvPicPr>
            <a:picLocks noChangeAspect="1"/>
          </p:cNvPicPr>
          <p:nvPr/>
        </p:nvPicPr>
        <p:blipFill>
          <a:blip r:embed="rId4"/>
          <a:stretch>
            <a:fillRect/>
          </a:stretch>
        </p:blipFill>
        <p:spPr>
          <a:xfrm>
            <a:off x="2743904" y="2331753"/>
            <a:ext cx="1561016" cy="3382202"/>
          </a:xfrm>
          <a:prstGeom prst="rect">
            <a:avLst/>
          </a:prstGeom>
        </p:spPr>
      </p:pic>
      <p:sp>
        <p:nvSpPr>
          <p:cNvPr id="17" name="正方形/長方形 16">
            <a:extLst>
              <a:ext uri="{FF2B5EF4-FFF2-40B4-BE49-F238E27FC236}">
                <a16:creationId xmlns:a16="http://schemas.microsoft.com/office/drawing/2014/main" id="{A0FFFADA-74D9-4974-87B4-B27131F6CDF0}"/>
              </a:ext>
            </a:extLst>
          </p:cNvPr>
          <p:cNvSpPr/>
          <p:nvPr/>
        </p:nvSpPr>
        <p:spPr>
          <a:xfrm>
            <a:off x="4629572" y="2402159"/>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8" name="テキスト ボックス 17">
            <a:extLst>
              <a:ext uri="{FF2B5EF4-FFF2-40B4-BE49-F238E27FC236}">
                <a16:creationId xmlns:a16="http://schemas.microsoft.com/office/drawing/2014/main" id="{07FC929B-DDE4-403C-BB8E-B96B7A8EF607}"/>
              </a:ext>
            </a:extLst>
          </p:cNvPr>
          <p:cNvSpPr txBox="1"/>
          <p:nvPr/>
        </p:nvSpPr>
        <p:spPr>
          <a:xfrm>
            <a:off x="6080363" y="1584276"/>
            <a:ext cx="4126970" cy="646331"/>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20A75122-370D-41B3-8522-563BA83DD5B0}"/>
              </a:ext>
            </a:extLst>
          </p:cNvPr>
          <p:cNvGrpSpPr/>
          <p:nvPr/>
        </p:nvGrpSpPr>
        <p:grpSpPr>
          <a:xfrm>
            <a:off x="7861300" y="2331753"/>
            <a:ext cx="1561016" cy="3382202"/>
            <a:chOff x="7299956" y="2304223"/>
            <a:chExt cx="1561016" cy="3382202"/>
          </a:xfrm>
        </p:grpSpPr>
        <p:pic>
          <p:nvPicPr>
            <p:cNvPr id="20" name="図 19">
              <a:extLst>
                <a:ext uri="{FF2B5EF4-FFF2-40B4-BE49-F238E27FC236}">
                  <a16:creationId xmlns:a16="http://schemas.microsoft.com/office/drawing/2014/main" id="{2D11DE3F-E290-4850-ACD4-784015FCE11A}"/>
                </a:ext>
              </a:extLst>
            </p:cNvPr>
            <p:cNvPicPr>
              <a:picLocks noChangeAspect="1"/>
            </p:cNvPicPr>
            <p:nvPr/>
          </p:nvPicPr>
          <p:blipFill>
            <a:blip r:embed="rId4"/>
            <a:stretch>
              <a:fillRect/>
            </a:stretch>
          </p:blipFill>
          <p:spPr>
            <a:xfrm>
              <a:off x="7299956" y="2304223"/>
              <a:ext cx="1561016" cy="3382202"/>
            </a:xfrm>
            <a:prstGeom prst="rect">
              <a:avLst/>
            </a:prstGeom>
          </p:spPr>
        </p:pic>
        <p:pic>
          <p:nvPicPr>
            <p:cNvPr id="21" name="図 20">
              <a:extLst>
                <a:ext uri="{FF2B5EF4-FFF2-40B4-BE49-F238E27FC236}">
                  <a16:creationId xmlns:a16="http://schemas.microsoft.com/office/drawing/2014/main" id="{75F262C5-6C30-4DAE-B43B-9840F022D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387" y="3523630"/>
              <a:ext cx="1217113" cy="1217113"/>
            </a:xfrm>
            <a:prstGeom prst="rect">
              <a:avLst/>
            </a:prstGeom>
          </p:spPr>
        </p:pic>
        <p:cxnSp>
          <p:nvCxnSpPr>
            <p:cNvPr id="22" name="直線コネクタ 21">
              <a:extLst>
                <a:ext uri="{FF2B5EF4-FFF2-40B4-BE49-F238E27FC236}">
                  <a16:creationId xmlns:a16="http://schemas.microsoft.com/office/drawing/2014/main" id="{9B460C2F-FA00-4354-81AB-79E71F026185}"/>
                </a:ext>
              </a:extLst>
            </p:cNvPr>
            <p:cNvCxnSpPr/>
            <p:nvPr/>
          </p:nvCxnSpPr>
          <p:spPr>
            <a:xfrm>
              <a:off x="8089900" y="316504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5F71C802-9736-451B-9E2C-55A0BE893D60}"/>
                </a:ext>
              </a:extLst>
            </p:cNvPr>
            <p:cNvCxnSpPr>
              <a:cxnSpLocks/>
            </p:cNvCxnSpPr>
            <p:nvPr/>
          </p:nvCxnSpPr>
          <p:spPr>
            <a:xfrm rot="2700000">
              <a:off x="8309080" y="323922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D6193A0D-04C8-4B9C-998E-DEBC7E122611}"/>
                </a:ext>
              </a:extLst>
            </p:cNvPr>
            <p:cNvCxnSpPr>
              <a:cxnSpLocks/>
            </p:cNvCxnSpPr>
            <p:nvPr/>
          </p:nvCxnSpPr>
          <p:spPr>
            <a:xfrm rot="18900000">
              <a:off x="7848459" y="3234285"/>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AA84644D-AB7C-4192-AC9B-ECFB7F67EE9C}"/>
                </a:ext>
              </a:extLst>
            </p:cNvPr>
            <p:cNvCxnSpPr>
              <a:cxnSpLocks/>
            </p:cNvCxnSpPr>
            <p:nvPr/>
          </p:nvCxnSpPr>
          <p:spPr>
            <a:xfrm rot="5400000">
              <a:off x="8391307" y="347323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45CE2D09-0353-472B-A8E2-194D7408692C}"/>
                </a:ext>
              </a:extLst>
            </p:cNvPr>
            <p:cNvCxnSpPr>
              <a:cxnSpLocks/>
            </p:cNvCxnSpPr>
            <p:nvPr/>
          </p:nvCxnSpPr>
          <p:spPr>
            <a:xfrm rot="16200000">
              <a:off x="7738297" y="347323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pic>
          <p:nvPicPr>
            <p:cNvPr id="28" name="図 27">
              <a:extLst>
                <a:ext uri="{FF2B5EF4-FFF2-40B4-BE49-F238E27FC236}">
                  <a16:creationId xmlns:a16="http://schemas.microsoft.com/office/drawing/2014/main" id="{323247F3-5B5A-4710-BB7D-FC70AB545403}"/>
                </a:ext>
              </a:extLst>
            </p:cNvPr>
            <p:cNvPicPr>
              <a:picLocks noChangeAspect="1"/>
            </p:cNvPicPr>
            <p:nvPr/>
          </p:nvPicPr>
          <p:blipFill>
            <a:blip r:embed="rId6"/>
            <a:stretch>
              <a:fillRect/>
            </a:stretch>
          </p:blipFill>
          <p:spPr>
            <a:xfrm>
              <a:off x="7914351" y="2867025"/>
              <a:ext cx="365539" cy="144000"/>
            </a:xfrm>
            <a:prstGeom prst="rect">
              <a:avLst/>
            </a:prstGeom>
          </p:spPr>
        </p:pic>
      </p:grpSp>
      <p:sp>
        <p:nvSpPr>
          <p:cNvPr id="29" name="テキスト ボックス 28">
            <a:extLst>
              <a:ext uri="{FF2B5EF4-FFF2-40B4-BE49-F238E27FC236}">
                <a16:creationId xmlns:a16="http://schemas.microsoft.com/office/drawing/2014/main" id="{89602F01-4CE8-4A2F-8BA5-7547D0BE2C4E}"/>
              </a:ext>
            </a:extLst>
          </p:cNvPr>
          <p:cNvSpPr txBox="1"/>
          <p:nvPr/>
        </p:nvSpPr>
        <p:spPr>
          <a:xfrm>
            <a:off x="4689157" y="3084406"/>
            <a:ext cx="2764255" cy="2130565"/>
          </a:xfrm>
          <a:prstGeom prst="rect">
            <a:avLst/>
          </a:prstGeom>
          <a:noFill/>
          <a:ln w="38100">
            <a:solidFill>
              <a:srgbClr val="FF0000"/>
            </a:solidFill>
            <a:prstDash val="sysDash"/>
          </a:ln>
        </p:spPr>
        <p:txBody>
          <a:bodyPr wrap="square" tIns="144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電話の発信前に</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が発信番号を復唱します。番号に間違いがあったら、すぐにホームボタンやサイドボタンを押します。発信がキャンセルされます。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301E1CF0-933F-9D24-4326-017D938F7A03}"/>
              </a:ext>
            </a:extLst>
          </p:cNvPr>
          <p:cNvSpPr/>
          <p:nvPr/>
        </p:nvSpPr>
        <p:spPr>
          <a:xfrm>
            <a:off x="5526015" y="157162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250371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E4FAB5CA-18C4-65E6-ADE4-8F3B35C89CC5}"/>
              </a:ext>
            </a:extLst>
          </p:cNvPr>
          <p:cNvPicPr>
            <a:picLocks noChangeAspect="1"/>
          </p:cNvPicPr>
          <p:nvPr/>
        </p:nvPicPr>
        <p:blipFill>
          <a:blip r:embed="rId3"/>
          <a:stretch>
            <a:fillRect/>
          </a:stretch>
        </p:blipFill>
        <p:spPr>
          <a:xfrm>
            <a:off x="8097656" y="3464871"/>
            <a:ext cx="1566808" cy="3353091"/>
          </a:xfrm>
          <a:prstGeom prst="rect">
            <a:avLst/>
          </a:prstGeom>
        </p:spPr>
      </p:pic>
      <p:pic>
        <p:nvPicPr>
          <p:cNvPr id="30" name="図 29">
            <a:extLst>
              <a:ext uri="{FF2B5EF4-FFF2-40B4-BE49-F238E27FC236}">
                <a16:creationId xmlns:a16="http://schemas.microsoft.com/office/drawing/2014/main" id="{C6A7C0F2-2277-A873-65D2-F1EF2E6B904A}"/>
              </a:ext>
            </a:extLst>
          </p:cNvPr>
          <p:cNvPicPr>
            <a:picLocks noChangeAspect="1"/>
          </p:cNvPicPr>
          <p:nvPr/>
        </p:nvPicPr>
        <p:blipFill>
          <a:blip r:embed="rId4"/>
          <a:stretch>
            <a:fillRect/>
          </a:stretch>
        </p:blipFill>
        <p:spPr>
          <a:xfrm>
            <a:off x="5736233" y="3496804"/>
            <a:ext cx="1566808" cy="3359187"/>
          </a:xfrm>
          <a:prstGeom prst="rect">
            <a:avLst/>
          </a:prstGeom>
        </p:spPr>
      </p:pic>
      <p:pic>
        <p:nvPicPr>
          <p:cNvPr id="29" name="図 28">
            <a:extLst>
              <a:ext uri="{FF2B5EF4-FFF2-40B4-BE49-F238E27FC236}">
                <a16:creationId xmlns:a16="http://schemas.microsoft.com/office/drawing/2014/main" id="{711B2C18-9283-B10B-F545-7325A2CB3839}"/>
              </a:ext>
            </a:extLst>
          </p:cNvPr>
          <p:cNvPicPr>
            <a:picLocks noChangeAspect="1"/>
          </p:cNvPicPr>
          <p:nvPr/>
        </p:nvPicPr>
        <p:blipFill>
          <a:blip r:embed="rId5"/>
          <a:stretch>
            <a:fillRect/>
          </a:stretch>
        </p:blipFill>
        <p:spPr>
          <a:xfrm>
            <a:off x="3271337" y="3502901"/>
            <a:ext cx="1560711" cy="3346994"/>
          </a:xfrm>
          <a:prstGeom prst="rect">
            <a:avLst/>
          </a:prstGeom>
        </p:spPr>
      </p:pic>
      <p:pic>
        <p:nvPicPr>
          <p:cNvPr id="3" name="図 2">
            <a:extLst>
              <a:ext uri="{FF2B5EF4-FFF2-40B4-BE49-F238E27FC236}">
                <a16:creationId xmlns:a16="http://schemas.microsoft.com/office/drawing/2014/main" id="{DAF13780-8917-3DC0-FAFC-5779FEF3CB62}"/>
              </a:ext>
            </a:extLst>
          </p:cNvPr>
          <p:cNvPicPr>
            <a:picLocks noChangeAspect="1"/>
          </p:cNvPicPr>
          <p:nvPr/>
        </p:nvPicPr>
        <p:blipFill>
          <a:blip r:embed="rId6"/>
          <a:stretch>
            <a:fillRect/>
          </a:stretch>
        </p:blipFill>
        <p:spPr>
          <a:xfrm>
            <a:off x="737989" y="3510496"/>
            <a:ext cx="1560711" cy="3346994"/>
          </a:xfrm>
          <a:prstGeom prst="rect">
            <a:avLst/>
          </a:prstGeom>
        </p:spPr>
      </p:pic>
      <p:sp>
        <p:nvSpPr>
          <p:cNvPr id="4" name="Title 1"/>
          <p:cNvSpPr txBox="1">
            <a:spLocks/>
          </p:cNvSpPr>
          <p:nvPr/>
        </p:nvSpPr>
        <p:spPr>
          <a:xfrm>
            <a:off x="981378" y="487321"/>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17052"/>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p>
          <a:p>
            <a:r>
              <a:rPr lang="ja-JP" altLang="en-US" dirty="0">
                <a:latin typeface="BIZ UDゴシック" panose="020B0400000000000000" pitchFamily="49" charset="-128"/>
                <a:ea typeface="BIZ UDゴシック" panose="020B0400000000000000" pitchFamily="49" charset="-128"/>
              </a:rPr>
              <a:t>連絡先アプリを使った電話の掛け方</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300642" y="1474271"/>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2769766" y="1429348"/>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742983" y="1495425"/>
            <a:ext cx="2026783"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け</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3212993" y="1506443"/>
            <a:ext cx="2037433" cy="1477328"/>
          </a:xfrm>
          <a:prstGeom prst="rect">
            <a:avLst/>
          </a:prstGeom>
          <a:noFill/>
        </p:spPr>
        <p:txBody>
          <a:bodyPr wrap="square">
            <a:spAutoFit/>
          </a:bodyPr>
          <a:lstStyle/>
          <a:p>
            <a:pPr marL="0" marR="0">
              <a:spcBef>
                <a:spcPts val="0"/>
              </a:spcBef>
              <a:spcAft>
                <a:spcPts val="0"/>
              </a:spcAft>
            </a:pPr>
            <a:r>
              <a:rPr lang="ja-JP" altLang="en-US" sz="1800" b="1" dirty="0">
                <a:effectLst/>
                <a:latin typeface="BIZ UDゴシック" panose="020B0400000000000000" pitchFamily="49" charset="-128"/>
                <a:ea typeface="BIZ UDゴシック" panose="020B0400000000000000" pitchFamily="49" charset="-128"/>
              </a:rPr>
              <a:t>画面の上側の「検索フィールド」を探してから１本指で右にスワイプします。</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2546679" y="4685474"/>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6" name="正方形/長方形 75">
            <a:extLst>
              <a:ext uri="{FF2B5EF4-FFF2-40B4-BE49-F238E27FC236}">
                <a16:creationId xmlns:a16="http://schemas.microsoft.com/office/drawing/2014/main" id="{1E24EA26-3FAA-45DB-B4E9-E1BC6E221643}"/>
              </a:ext>
            </a:extLst>
          </p:cNvPr>
          <p:cNvSpPr/>
          <p:nvPr/>
        </p:nvSpPr>
        <p:spPr>
          <a:xfrm>
            <a:off x="5222166"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5682117" y="1495425"/>
            <a:ext cx="4617583" cy="1477328"/>
          </a:xfrm>
          <a:prstGeom prst="rect">
            <a:avLst/>
          </a:prstGeom>
          <a:noFill/>
        </p:spPr>
        <p:txBody>
          <a:bodyPr wrap="square">
            <a:spAutoFit/>
          </a:bodyPr>
          <a:lstStyle/>
          <a:p>
            <a:pPr marL="0" marR="0">
              <a:spcBef>
                <a:spcPts val="0"/>
              </a:spcBef>
              <a:spcAft>
                <a:spcPts val="0"/>
              </a:spcAft>
            </a:pPr>
            <a:r>
              <a:rPr lang="ja-JP" altLang="en-US" sz="1800" b="1" dirty="0">
                <a:effectLst/>
                <a:latin typeface="BIZ UDゴシック" panose="020B0400000000000000" pitchFamily="49" charset="-128"/>
                <a:ea typeface="BIZ UDゴシック" panose="020B0400000000000000" pitchFamily="49" charset="-128"/>
              </a:rPr>
              <a:t>「セクションの索引」と読み上げたら１本指の下スワイプで</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あ</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か</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さ</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た</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な</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のように五十音順に飛ばして相手を探します。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相手を見つけたらダブルタップして、その方の詳細情報に進みます。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5040470" y="468547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9" name="矢印: 右 78">
            <a:extLst>
              <a:ext uri="{FF2B5EF4-FFF2-40B4-BE49-F238E27FC236}">
                <a16:creationId xmlns:a16="http://schemas.microsoft.com/office/drawing/2014/main" id="{94BD7B5B-8225-4B52-A339-B68B7BC1CB2F}"/>
              </a:ext>
            </a:extLst>
          </p:cNvPr>
          <p:cNvSpPr/>
          <p:nvPr/>
        </p:nvSpPr>
        <p:spPr>
          <a:xfrm>
            <a:off x="7571049" y="4677060"/>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6D013076-FCCB-C514-D681-07E3A86A0A2D}"/>
              </a:ext>
            </a:extLst>
          </p:cNvPr>
          <p:cNvSpPr/>
          <p:nvPr/>
        </p:nvSpPr>
        <p:spPr>
          <a:xfrm>
            <a:off x="352380" y="2518954"/>
            <a:ext cx="2860613" cy="736647"/>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r>
              <a:rPr lang="ja-JP" altLang="en-US" sz="1800" b="1"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b="1" dirty="0">
              <a:effectLst/>
              <a:latin typeface="Century" panose="02040604050505020304" pitchFamily="18" charset="0"/>
            </a:endParaRPr>
          </a:p>
        </p:txBody>
      </p:sp>
      <p:pic>
        <p:nvPicPr>
          <p:cNvPr id="8" name="図 7">
            <a:extLst>
              <a:ext uri="{FF2B5EF4-FFF2-40B4-BE49-F238E27FC236}">
                <a16:creationId xmlns:a16="http://schemas.microsoft.com/office/drawing/2014/main" id="{3C111F91-07B4-D01A-0CFE-D145F7BCB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5500" y="5197148"/>
            <a:ext cx="1251283" cy="1038042"/>
          </a:xfrm>
          <a:prstGeom prst="rect">
            <a:avLst/>
          </a:prstGeom>
        </p:spPr>
      </p:pic>
      <p:sp>
        <p:nvSpPr>
          <p:cNvPr id="15" name="矢印: 右 14">
            <a:extLst>
              <a:ext uri="{FF2B5EF4-FFF2-40B4-BE49-F238E27FC236}">
                <a16:creationId xmlns:a16="http://schemas.microsoft.com/office/drawing/2014/main" id="{F1EC5CE5-5D13-2506-3AD7-1FF96D323B9F}"/>
              </a:ext>
            </a:extLst>
          </p:cNvPr>
          <p:cNvSpPr/>
          <p:nvPr/>
        </p:nvSpPr>
        <p:spPr>
          <a:xfrm>
            <a:off x="3567431" y="4929193"/>
            <a:ext cx="657717" cy="23981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16" name="図 15">
            <a:extLst>
              <a:ext uri="{FF2B5EF4-FFF2-40B4-BE49-F238E27FC236}">
                <a16:creationId xmlns:a16="http://schemas.microsoft.com/office/drawing/2014/main" id="{AE28BFAF-8D4C-BB41-C4EE-E85E15CE4F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725" y="4645358"/>
            <a:ext cx="1054369" cy="888667"/>
          </a:xfrm>
          <a:prstGeom prst="rect">
            <a:avLst/>
          </a:prstGeom>
          <a:ln>
            <a:noFill/>
          </a:ln>
        </p:spPr>
      </p:pic>
      <p:cxnSp>
        <p:nvCxnSpPr>
          <p:cNvPr id="17" name="直線コネクタ 16">
            <a:extLst>
              <a:ext uri="{FF2B5EF4-FFF2-40B4-BE49-F238E27FC236}">
                <a16:creationId xmlns:a16="http://schemas.microsoft.com/office/drawing/2014/main" id="{5D44C80E-E289-9C0F-DB78-2F536721C3AB}"/>
              </a:ext>
            </a:extLst>
          </p:cNvPr>
          <p:cNvCxnSpPr/>
          <p:nvPr/>
        </p:nvCxnSpPr>
        <p:spPr>
          <a:xfrm>
            <a:off x="6424073" y="4428361"/>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69B67367-93C8-A7FB-8519-B887FA58186F}"/>
              </a:ext>
            </a:extLst>
          </p:cNvPr>
          <p:cNvCxnSpPr>
            <a:cxnSpLocks/>
          </p:cNvCxnSpPr>
          <p:nvPr/>
        </p:nvCxnSpPr>
        <p:spPr>
          <a:xfrm rot="2700000">
            <a:off x="6592784" y="4457642"/>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EF2A3FBC-36BE-4592-6646-F2E83F6B2EC0}"/>
              </a:ext>
            </a:extLst>
          </p:cNvPr>
          <p:cNvCxnSpPr>
            <a:cxnSpLocks/>
          </p:cNvCxnSpPr>
          <p:nvPr/>
        </p:nvCxnSpPr>
        <p:spPr>
          <a:xfrm rot="18900000">
            <a:off x="6238224" y="4473283"/>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782BD5D8-588A-C635-F365-1BC6C86C7E74}"/>
              </a:ext>
            </a:extLst>
          </p:cNvPr>
          <p:cNvCxnSpPr>
            <a:cxnSpLocks/>
          </p:cNvCxnSpPr>
          <p:nvPr/>
        </p:nvCxnSpPr>
        <p:spPr>
          <a:xfrm rot="5400000">
            <a:off x="6656078" y="4609458"/>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9B2899B8-EBA2-5218-4E86-B079E526685B}"/>
              </a:ext>
            </a:extLst>
          </p:cNvPr>
          <p:cNvCxnSpPr>
            <a:cxnSpLocks/>
          </p:cNvCxnSpPr>
          <p:nvPr/>
        </p:nvCxnSpPr>
        <p:spPr>
          <a:xfrm rot="16200000">
            <a:off x="6153428" y="4609460"/>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74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E259CDC-EF39-F4E6-A8DD-D5943097019D}"/>
              </a:ext>
            </a:extLst>
          </p:cNvPr>
          <p:cNvPicPr>
            <a:picLocks noChangeAspect="1"/>
          </p:cNvPicPr>
          <p:nvPr/>
        </p:nvPicPr>
        <p:blipFill>
          <a:blip r:embed="rId3"/>
          <a:stretch>
            <a:fillRect/>
          </a:stretch>
        </p:blipFill>
        <p:spPr>
          <a:xfrm>
            <a:off x="1073478" y="2730703"/>
            <a:ext cx="1457070" cy="3115326"/>
          </a:xfrm>
          <a:prstGeom prst="rect">
            <a:avLst/>
          </a:prstGeom>
        </p:spPr>
      </p:pic>
      <p:pic>
        <p:nvPicPr>
          <p:cNvPr id="97" name="図 96">
            <a:extLst>
              <a:ext uri="{FF2B5EF4-FFF2-40B4-BE49-F238E27FC236}">
                <a16:creationId xmlns:a16="http://schemas.microsoft.com/office/drawing/2014/main" id="{E0FA5838-BA8E-C3AC-0224-27150D2504B6}"/>
              </a:ext>
            </a:extLst>
          </p:cNvPr>
          <p:cNvPicPr>
            <a:picLocks noChangeAspect="1"/>
          </p:cNvPicPr>
          <p:nvPr/>
        </p:nvPicPr>
        <p:blipFill>
          <a:blip r:embed="rId4"/>
          <a:stretch>
            <a:fillRect/>
          </a:stretch>
        </p:blipFill>
        <p:spPr>
          <a:xfrm>
            <a:off x="3070590" y="2730703"/>
            <a:ext cx="1457070" cy="3115326"/>
          </a:xfrm>
          <a:prstGeom prst="rect">
            <a:avLst/>
          </a:prstGeom>
        </p:spPr>
      </p:pic>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82307"/>
            <a:ext cx="8991600" cy="877163"/>
          </a:xfrm>
          <a:prstGeom prst="rect">
            <a:avLst/>
          </a:prstGeom>
          <a:solidFill>
            <a:srgbClr val="FFFF99"/>
          </a:solidFill>
          <a:ln w="31750">
            <a:solidFill>
              <a:schemeClr val="tx1"/>
            </a:solidFill>
            <a:prstDash val="solid"/>
          </a:ln>
        </p:spPr>
        <p:txBody>
          <a:bodyPr wrap="square" tIns="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がオフであれば、</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○○さんの連絡先を出して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に声をかけることで、連絡先に登録された個人の詳細情報を簡単に呼び出すことが出来ます。必要に応じて</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のオンとオフを切り替えられると便利な場面があります。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7872D7D8-973F-4933-B065-BD187D5E6627}"/>
              </a:ext>
            </a:extLst>
          </p:cNvPr>
          <p:cNvSpPr/>
          <p:nvPr/>
        </p:nvSpPr>
        <p:spPr>
          <a:xfrm>
            <a:off x="234700"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0" name="正方形/長方形 19">
            <a:extLst>
              <a:ext uri="{FF2B5EF4-FFF2-40B4-BE49-F238E27FC236}">
                <a16:creationId xmlns:a16="http://schemas.microsoft.com/office/drawing/2014/main" id="{24AA72A6-011B-4ED4-B5A9-6C797E64FCE7}"/>
              </a:ext>
            </a:extLst>
          </p:cNvPr>
          <p:cNvSpPr/>
          <p:nvPr/>
        </p:nvSpPr>
        <p:spPr>
          <a:xfrm>
            <a:off x="5721490" y="1478116"/>
            <a:ext cx="41565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600FB183-63DC-4F69-B3F6-67C9D0291A8B}"/>
              </a:ext>
            </a:extLst>
          </p:cNvPr>
          <p:cNvSpPr txBox="1"/>
          <p:nvPr/>
        </p:nvSpPr>
        <p:spPr>
          <a:xfrm>
            <a:off x="647510" y="1495425"/>
            <a:ext cx="4931259" cy="1200329"/>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詳細情報が表示されたら、</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などのラベル名と一緒に電話番号を読み上げる場所まで右スワイプを繰り返し、ダブルタップして発信します。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5EA342C-2BAD-428C-AF54-22F089DA6B6B}"/>
              </a:ext>
            </a:extLst>
          </p:cNvPr>
          <p:cNvSpPr txBox="1"/>
          <p:nvPr/>
        </p:nvSpPr>
        <p:spPr>
          <a:xfrm>
            <a:off x="6265108" y="1532672"/>
            <a:ext cx="3780782"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6" name="図 25">
            <a:extLst>
              <a:ext uri="{FF2B5EF4-FFF2-40B4-BE49-F238E27FC236}">
                <a16:creationId xmlns:a16="http://schemas.microsoft.com/office/drawing/2014/main" id="{7344AD49-A461-426D-9485-D411D648FD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507" y="4878479"/>
            <a:ext cx="884729" cy="884726"/>
          </a:xfrm>
          <a:prstGeom prst="rect">
            <a:avLst/>
          </a:prstGeom>
        </p:spPr>
      </p:pic>
      <p:sp>
        <p:nvSpPr>
          <p:cNvPr id="30" name="矢印: 右 29">
            <a:extLst>
              <a:ext uri="{FF2B5EF4-FFF2-40B4-BE49-F238E27FC236}">
                <a16:creationId xmlns:a16="http://schemas.microsoft.com/office/drawing/2014/main" id="{EED79255-B408-4B87-8760-F6C4B6959205}"/>
              </a:ext>
            </a:extLst>
          </p:cNvPr>
          <p:cNvSpPr/>
          <p:nvPr/>
        </p:nvSpPr>
        <p:spPr>
          <a:xfrm>
            <a:off x="1225249" y="5276006"/>
            <a:ext cx="465044" cy="20439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31" name="図 30">
            <a:extLst>
              <a:ext uri="{FF2B5EF4-FFF2-40B4-BE49-F238E27FC236}">
                <a16:creationId xmlns:a16="http://schemas.microsoft.com/office/drawing/2014/main" id="{530D6504-1F60-4FA8-9EEE-40E1D75D54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1990" y="4878794"/>
            <a:ext cx="881571" cy="881571"/>
          </a:xfrm>
          <a:prstGeom prst="rect">
            <a:avLst/>
          </a:prstGeom>
        </p:spPr>
      </p:pic>
      <p:cxnSp>
        <p:nvCxnSpPr>
          <p:cNvPr id="34" name="直線コネクタ 33">
            <a:extLst>
              <a:ext uri="{FF2B5EF4-FFF2-40B4-BE49-F238E27FC236}">
                <a16:creationId xmlns:a16="http://schemas.microsoft.com/office/drawing/2014/main" id="{A862EAC5-849E-44D0-AA38-F2C6D7D0EE15}"/>
              </a:ext>
            </a:extLst>
          </p:cNvPr>
          <p:cNvCxnSpPr/>
          <p:nvPr/>
        </p:nvCxnSpPr>
        <p:spPr>
          <a:xfrm>
            <a:off x="3766156" y="4678261"/>
            <a:ext cx="0" cy="20053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F34C8EA1-1786-413C-B8DF-3464C40DA15E}"/>
              </a:ext>
            </a:extLst>
          </p:cNvPr>
          <p:cNvCxnSpPr>
            <a:cxnSpLocks/>
          </p:cNvCxnSpPr>
          <p:nvPr/>
        </p:nvCxnSpPr>
        <p:spPr>
          <a:xfrm rot="2700000">
            <a:off x="3907218" y="4726003"/>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ABA053D5-C1F3-45BA-8F2E-EBCBE96B6D14}"/>
              </a:ext>
            </a:extLst>
          </p:cNvPr>
          <p:cNvCxnSpPr>
            <a:cxnSpLocks/>
          </p:cNvCxnSpPr>
          <p:nvPr/>
        </p:nvCxnSpPr>
        <p:spPr>
          <a:xfrm rot="18900000">
            <a:off x="3610766" y="4722824"/>
            <a:ext cx="0" cy="20053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A29457D7-23A7-491D-833A-582EAE4C94F0}"/>
              </a:ext>
            </a:extLst>
          </p:cNvPr>
          <p:cNvCxnSpPr>
            <a:cxnSpLocks/>
          </p:cNvCxnSpPr>
          <p:nvPr/>
        </p:nvCxnSpPr>
        <p:spPr>
          <a:xfrm rot="5400000">
            <a:off x="3960139" y="4876606"/>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5F853418-9974-40D7-9FED-7154782906F5}"/>
              </a:ext>
            </a:extLst>
          </p:cNvPr>
          <p:cNvCxnSpPr>
            <a:cxnSpLocks/>
          </p:cNvCxnSpPr>
          <p:nvPr/>
        </p:nvCxnSpPr>
        <p:spPr>
          <a:xfrm rot="16200000">
            <a:off x="3539867" y="4876609"/>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13" name="図 12">
            <a:extLst>
              <a:ext uri="{FF2B5EF4-FFF2-40B4-BE49-F238E27FC236}">
                <a16:creationId xmlns:a16="http://schemas.microsoft.com/office/drawing/2014/main" id="{BAFEA679-99BD-4EBD-8E5A-F8AFDCF40170}"/>
              </a:ext>
            </a:extLst>
          </p:cNvPr>
          <p:cNvPicPr>
            <a:picLocks noChangeAspect="1"/>
          </p:cNvPicPr>
          <p:nvPr/>
        </p:nvPicPr>
        <p:blipFill>
          <a:blip r:embed="rId7"/>
          <a:stretch>
            <a:fillRect/>
          </a:stretch>
        </p:blipFill>
        <p:spPr>
          <a:xfrm>
            <a:off x="6328178" y="2736559"/>
            <a:ext cx="1428571" cy="3095238"/>
          </a:xfrm>
          <a:prstGeom prst="rect">
            <a:avLst/>
          </a:prstGeom>
        </p:spPr>
      </p:pic>
      <p:sp>
        <p:nvSpPr>
          <p:cNvPr id="41" name="Title 1">
            <a:extLst>
              <a:ext uri="{FF2B5EF4-FFF2-40B4-BE49-F238E27FC236}">
                <a16:creationId xmlns:a16="http://schemas.microsoft.com/office/drawing/2014/main" id="{F3D82453-D2CE-48D8-817C-348764170F52}"/>
              </a:ext>
            </a:extLst>
          </p:cNvPr>
          <p:cNvSpPr txBox="1">
            <a:spLocks/>
          </p:cNvSpPr>
          <p:nvPr/>
        </p:nvSpPr>
        <p:spPr>
          <a:xfrm>
            <a:off x="984189" y="498435"/>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42" name="タイトル 9">
            <a:extLst>
              <a:ext uri="{FF2B5EF4-FFF2-40B4-BE49-F238E27FC236}">
                <a16:creationId xmlns:a16="http://schemas.microsoft.com/office/drawing/2014/main" id="{3166D488-46F2-4DC9-9F12-3850FBAC1F7E}"/>
              </a:ext>
            </a:extLst>
          </p:cNvPr>
          <p:cNvSpPr txBox="1">
            <a:spLocks/>
          </p:cNvSpPr>
          <p:nvPr/>
        </p:nvSpPr>
        <p:spPr>
          <a:xfrm>
            <a:off x="2431870" y="328389"/>
            <a:ext cx="7040088"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p>
          <a:p>
            <a:r>
              <a:rPr lang="ja-JP" altLang="en-US" dirty="0">
                <a:latin typeface="BIZ UDゴシック" panose="020B0400000000000000" pitchFamily="49" charset="-128"/>
                <a:ea typeface="BIZ UDゴシック" panose="020B0400000000000000" pitchFamily="49" charset="-128"/>
              </a:rPr>
              <a:t>連絡先アプリを使った電話の掛け方</a:t>
            </a:r>
          </a:p>
        </p:txBody>
      </p:sp>
      <p:sp>
        <p:nvSpPr>
          <p:cNvPr id="48" name="矢印: 右 47">
            <a:extLst>
              <a:ext uri="{FF2B5EF4-FFF2-40B4-BE49-F238E27FC236}">
                <a16:creationId xmlns:a16="http://schemas.microsoft.com/office/drawing/2014/main" id="{3ADA8F65-6093-49F3-AD03-833BBF61D9F6}"/>
              </a:ext>
            </a:extLst>
          </p:cNvPr>
          <p:cNvSpPr/>
          <p:nvPr/>
        </p:nvSpPr>
        <p:spPr>
          <a:xfrm>
            <a:off x="5230892" y="3898382"/>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0" name="四角形: 角を丸くする 49">
            <a:extLst>
              <a:ext uri="{FF2B5EF4-FFF2-40B4-BE49-F238E27FC236}">
                <a16:creationId xmlns:a16="http://schemas.microsoft.com/office/drawing/2014/main" id="{379DEAA0-8511-4FCB-A6B2-710478DFBDD1}"/>
              </a:ext>
            </a:extLst>
          </p:cNvPr>
          <p:cNvSpPr/>
          <p:nvPr/>
        </p:nvSpPr>
        <p:spPr>
          <a:xfrm>
            <a:off x="1003300" y="3766104"/>
            <a:ext cx="1428570" cy="5981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8" name="正方形/長方形 57">
            <a:extLst>
              <a:ext uri="{FF2B5EF4-FFF2-40B4-BE49-F238E27FC236}">
                <a16:creationId xmlns:a16="http://schemas.microsoft.com/office/drawing/2014/main" id="{358B2E4D-07D1-40BD-BAA6-B6078987CF3C}"/>
              </a:ext>
            </a:extLst>
          </p:cNvPr>
          <p:cNvSpPr/>
          <p:nvPr/>
        </p:nvSpPr>
        <p:spPr>
          <a:xfrm>
            <a:off x="2198065" y="3473785"/>
            <a:ext cx="279862"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nvGrpSpPr>
          <p:cNvPr id="12" name="グループ化 11">
            <a:extLst>
              <a:ext uri="{FF2B5EF4-FFF2-40B4-BE49-F238E27FC236}">
                <a16:creationId xmlns:a16="http://schemas.microsoft.com/office/drawing/2014/main" id="{91532C38-6A95-448C-88B5-69C3AB24E242}"/>
              </a:ext>
            </a:extLst>
          </p:cNvPr>
          <p:cNvGrpSpPr/>
          <p:nvPr/>
        </p:nvGrpSpPr>
        <p:grpSpPr>
          <a:xfrm>
            <a:off x="8256130" y="2701124"/>
            <a:ext cx="1428750" cy="3095625"/>
            <a:chOff x="7937500" y="2522734"/>
            <a:chExt cx="1428750" cy="3095625"/>
          </a:xfrm>
        </p:grpSpPr>
        <p:pic>
          <p:nvPicPr>
            <p:cNvPr id="10" name="図 9">
              <a:extLst>
                <a:ext uri="{FF2B5EF4-FFF2-40B4-BE49-F238E27FC236}">
                  <a16:creationId xmlns:a16="http://schemas.microsoft.com/office/drawing/2014/main" id="{927FBAC3-A70C-4026-A5D4-274C7CC2F6E9}"/>
                </a:ext>
              </a:extLst>
            </p:cNvPr>
            <p:cNvPicPr>
              <a:picLocks noChangeAspect="1"/>
            </p:cNvPicPr>
            <p:nvPr/>
          </p:nvPicPr>
          <p:blipFill>
            <a:blip r:embed="rId8"/>
            <a:stretch>
              <a:fillRect/>
            </a:stretch>
          </p:blipFill>
          <p:spPr>
            <a:xfrm>
              <a:off x="7937500" y="2522734"/>
              <a:ext cx="1428750" cy="3095625"/>
            </a:xfrm>
            <a:prstGeom prst="rect">
              <a:avLst/>
            </a:prstGeom>
          </p:spPr>
        </p:pic>
        <p:pic>
          <p:nvPicPr>
            <p:cNvPr id="61" name="図 60">
              <a:extLst>
                <a:ext uri="{FF2B5EF4-FFF2-40B4-BE49-F238E27FC236}">
                  <a16:creationId xmlns:a16="http://schemas.microsoft.com/office/drawing/2014/main" id="{34A8D5F2-567A-4405-B063-D721B2C32C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3970" y="3705833"/>
              <a:ext cx="1113847" cy="1113847"/>
            </a:xfrm>
            <a:prstGeom prst="rect">
              <a:avLst/>
            </a:prstGeom>
          </p:spPr>
        </p:pic>
        <p:cxnSp>
          <p:nvCxnSpPr>
            <p:cNvPr id="62" name="直線コネクタ 61">
              <a:extLst>
                <a:ext uri="{FF2B5EF4-FFF2-40B4-BE49-F238E27FC236}">
                  <a16:creationId xmlns:a16="http://schemas.microsoft.com/office/drawing/2014/main" id="{6206CEB0-C4D9-4A39-891B-75F34F27CF2A}"/>
                </a:ext>
              </a:extLst>
            </p:cNvPr>
            <p:cNvCxnSpPr/>
            <p:nvPr/>
          </p:nvCxnSpPr>
          <p:spPr>
            <a:xfrm>
              <a:off x="8619938" y="3377669"/>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F1FE1408-2708-42CC-9941-D8FF37D3D405}"/>
                </a:ext>
              </a:extLst>
            </p:cNvPr>
            <p:cNvCxnSpPr>
              <a:cxnSpLocks/>
            </p:cNvCxnSpPr>
            <p:nvPr/>
          </p:nvCxnSpPr>
          <p:spPr>
            <a:xfrm rot="2700000">
              <a:off x="8820521" y="3445556"/>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1FF5E6E7-447B-41EF-A43E-458882B14FE6}"/>
                </a:ext>
              </a:extLst>
            </p:cNvPr>
            <p:cNvCxnSpPr>
              <a:cxnSpLocks/>
            </p:cNvCxnSpPr>
            <p:nvPr/>
          </p:nvCxnSpPr>
          <p:spPr>
            <a:xfrm rot="18900000">
              <a:off x="8398982" y="3441038"/>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EBDD14CE-B283-4840-8EF7-D1BC96096EE6}"/>
                </a:ext>
              </a:extLst>
            </p:cNvPr>
            <p:cNvCxnSpPr>
              <a:cxnSpLocks/>
            </p:cNvCxnSpPr>
            <p:nvPr/>
          </p:nvCxnSpPr>
          <p:spPr>
            <a:xfrm rot="5400000">
              <a:off x="8895772" y="3659711"/>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C29C3D35-6128-44D3-8AB8-7FF3D9A77F09}"/>
                </a:ext>
              </a:extLst>
            </p:cNvPr>
            <p:cNvCxnSpPr>
              <a:cxnSpLocks/>
            </p:cNvCxnSpPr>
            <p:nvPr/>
          </p:nvCxnSpPr>
          <p:spPr>
            <a:xfrm rot="16200000">
              <a:off x="8298167" y="3659710"/>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08009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A2E6B6-F8E8-492B-8C43-70432EB00BED}">
  <ds:schemaRefs>
    <ds:schemaRef ds:uri="http://schemas.microsoft.com/sharepoint/v3/contenttype/forms"/>
  </ds:schemaRefs>
</ds:datastoreItem>
</file>

<file path=customXml/itemProps2.xml><?xml version="1.0" encoding="utf-8"?>
<ds:datastoreItem xmlns:ds="http://schemas.openxmlformats.org/officeDocument/2006/customXml" ds:itemID="{7202C44E-6636-47FF-AE16-30D59C104241}"/>
</file>

<file path=customXml/itemProps3.xml><?xml version="1.0" encoding="utf-8"?>
<ds:datastoreItem xmlns:ds="http://schemas.openxmlformats.org/officeDocument/2006/customXml" ds:itemID="{1FA2D129-846A-4F1E-A68E-B3B51B33CEA2}">
  <ds:schemaRefs>
    <ds:schemaRef ds:uri="http://schemas.openxmlformats.org/package/2006/metadata/core-properties"/>
    <ds:schemaRef ds:uri="2c894bec-798d-4cf3-95d8-8ea6401a7b86"/>
    <ds:schemaRef ds:uri="http://purl.org/dc/terms/"/>
    <ds:schemaRef ds:uri="http://purl.org/dc/dcmitype/"/>
    <ds:schemaRef ds:uri="079a4871-f4a2-4665-9954-203da50962a5"/>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2634</Words>
  <PresentationFormat>ユーザー設定</PresentationFormat>
  <Paragraphs>246</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AoyagiKouzanFontT</vt:lpstr>
      <vt:lpstr>BIZ UDPゴシック</vt:lpstr>
      <vt:lpstr>BIZ UDゴシック</vt:lpstr>
      <vt:lpstr>HG丸ｺﾞｼｯｸM-PRO</vt:lpstr>
      <vt:lpstr>Meiryo UI</vt:lpstr>
      <vt:lpstr>Meiryo</vt:lpstr>
      <vt:lpstr>游ゴシック</vt:lpstr>
      <vt:lpstr>Calibri</vt:lpstr>
      <vt:lpstr>Century</vt:lpstr>
      <vt:lpstr>Office Theme</vt:lpstr>
      <vt:lpstr>PowerPoint プレゼンテーション</vt:lpstr>
      <vt:lpstr>電話の使い方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2021-06-28T04:51:00Z</dcterms:created>
  <dcterms:modified xsi:type="dcterms:W3CDTF">2024-10-02T05:59:15Z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MediaServiceImageTags">
    <vt:lpwstr/>
  </property>
  <property fmtid="{D5CDD505-2E9C-101B-9397-08002B2CF9AE}" pid="4" name="Order">
    <vt:r8>32600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