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8" removePersonalInfoOnSave="1" saveSubsetFonts="1">
  <p:sldMasterIdLst>
    <p:sldMasterId id="2147483648" r:id="rId4"/>
    <p:sldMasterId id="2147483672" r:id="rId5"/>
    <p:sldMasterId id="2147483674" r:id="rId6"/>
  </p:sldMasterIdLst>
  <p:notesMasterIdLst>
    <p:notesMasterId r:id="rId25"/>
  </p:notesMasterIdLst>
  <p:handoutMasterIdLst>
    <p:handoutMasterId r:id="rId26"/>
  </p:handoutMasterIdLst>
  <p:sldIdLst>
    <p:sldId id="380" r:id="rId7"/>
    <p:sldId id="303" r:id="rId8"/>
    <p:sldId id="304" r:id="rId9"/>
    <p:sldId id="382" r:id="rId10"/>
    <p:sldId id="397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6" r:id="rId21"/>
    <p:sldId id="393" r:id="rId22"/>
    <p:sldId id="394" r:id="rId23"/>
    <p:sldId id="395" r:id="rId24"/>
  </p:sldIdLst>
  <p:sldSz cx="9144000" cy="6858000" type="screen4x3"/>
  <p:notesSz cx="6735763" cy="9866313"/>
  <p:defaultTextStyle>
    <a:defPPr>
      <a:defRPr lang="ja-JP"/>
    </a:defPPr>
    <a:lvl1pPr marL="0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1pPr>
    <a:lvl2pPr marL="414589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診療アプリYaDoc" id="{DC5669A5-B055-4B84-B324-02711AE14E03}">
          <p14:sldIdLst>
            <p14:sldId id="380"/>
            <p14:sldId id="303"/>
            <p14:sldId id="304"/>
            <p14:sldId id="382"/>
            <p14:sldId id="397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6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60" userDrawn="1">
          <p15:clr>
            <a:srgbClr val="A4A3A4"/>
          </p15:clr>
        </p15:guide>
        <p15:guide id="4" pos="841" userDrawn="1">
          <p15:clr>
            <a:srgbClr val="A4A3A4"/>
          </p15:clr>
        </p15:guide>
        <p15:guide id="5" pos="3888" userDrawn="1">
          <p15:clr>
            <a:srgbClr val="A4A3A4"/>
          </p15:clr>
        </p15:guide>
        <p15:guide id="6" pos="4936" userDrawn="1">
          <p15:clr>
            <a:srgbClr val="A4A3A4"/>
          </p15:clr>
        </p15:guide>
        <p15:guide id="7" pos="1977" userDrawn="1">
          <p15:clr>
            <a:srgbClr val="A4A3A4"/>
          </p15:clr>
        </p15:guide>
        <p15:guide id="8" pos="3114" userDrawn="1">
          <p15:clr>
            <a:srgbClr val="A4A3A4"/>
          </p15:clr>
        </p15:guide>
        <p15:guide id="9" pos="4245" userDrawn="1">
          <p15:clr>
            <a:srgbClr val="A4A3A4"/>
          </p15:clr>
        </p15:guide>
        <p15:guide id="10" pos="4356" userDrawn="1">
          <p15:clr>
            <a:srgbClr val="A4A3A4"/>
          </p15:clr>
        </p15:guide>
        <p15:guide id="11" pos="3337" userDrawn="1">
          <p15:clr>
            <a:srgbClr val="A4A3A4"/>
          </p15:clr>
        </p15:guide>
        <p15:guide id="12" pos="2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72C4"/>
    <a:srgbClr val="FFFFCC"/>
    <a:srgbClr val="009650"/>
    <a:srgbClr val="F6F6F5"/>
    <a:srgbClr val="FFFFFF"/>
    <a:srgbClr val="FB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B9838-A38D-46D7-A3DB-C7EDF6E3C1A7}" v="26" dt="2024-10-22T09:50:36.268"/>
    <p1510:client id="{71926EDE-C74D-4712-8C7E-7251C696E65B}" v="15" dt="2024-10-22T05:29:29.6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249" autoAdjust="0"/>
  </p:normalViewPr>
  <p:slideViewPr>
    <p:cSldViewPr snapToGrid="0">
      <p:cViewPr>
        <p:scale>
          <a:sx n="112" d="100"/>
          <a:sy n="112" d="100"/>
        </p:scale>
        <p:origin x="738" y="-132"/>
      </p:cViewPr>
      <p:guideLst>
        <p:guide orient="horz" pos="2160"/>
        <p:guide pos="2880"/>
        <p:guide pos="1860"/>
        <p:guide pos="841"/>
        <p:guide pos="3888"/>
        <p:guide pos="4936"/>
        <p:guide pos="1977"/>
        <p:guide pos="3114"/>
        <p:guide pos="4245"/>
        <p:guide pos="4356"/>
        <p:guide pos="3337"/>
        <p:guide pos="2311"/>
      </p:guideLst>
    </p:cSldViewPr>
  </p:slideViewPr>
  <p:outlineViewPr>
    <p:cViewPr>
      <p:scale>
        <a:sx n="33" d="100"/>
        <a:sy n="33" d="100"/>
      </p:scale>
      <p:origin x="0" y="-3662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9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6B1CF1F0-73BC-4403-83B4-E71843A26B8E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71D8998-86D0-44B3-94F7-C25B5271E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27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68" y="1"/>
            <a:ext cx="2917897" cy="494972"/>
          </a:xfrm>
          <a:prstGeom prst="rect">
            <a:avLst/>
          </a:prstGeom>
        </p:spPr>
        <p:txBody>
          <a:bodyPr vert="horz" lIns="83148" tIns="41574" rIns="83148" bIns="41574" rtlCol="0"/>
          <a:lstStyle>
            <a:lvl1pPr algn="r">
              <a:defRPr sz="1100"/>
            </a:lvl1pPr>
          </a:lstStyle>
          <a:p>
            <a:fld id="{2053EECF-6E38-4A9F-A42A-194BE4369BD3}" type="datetimeFigureOut">
              <a:rPr kumimoji="1" lang="ja-JP" altLang="en-US" smtClean="0"/>
              <a:t>2024/10/22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48" tIns="41574" rIns="83148" bIns="415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976" y="4748838"/>
            <a:ext cx="5387811" cy="3885223"/>
          </a:xfrm>
          <a:prstGeom prst="rect">
            <a:avLst/>
          </a:prstGeom>
        </p:spPr>
        <p:txBody>
          <a:bodyPr vert="horz" lIns="83148" tIns="41574" rIns="83148" bIns="41574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342"/>
            <a:ext cx="2918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68" y="9371342"/>
            <a:ext cx="2917897" cy="494971"/>
          </a:xfrm>
          <a:prstGeom prst="rect">
            <a:avLst/>
          </a:prstGeom>
        </p:spPr>
        <p:txBody>
          <a:bodyPr vert="horz" lIns="83148" tIns="41574" rIns="83148" bIns="41574" rtlCol="0" anchor="b"/>
          <a:lstStyle>
            <a:lvl1pPr algn="r">
              <a:defRPr sz="1100"/>
            </a:lvl1pPr>
          </a:lstStyle>
          <a:p>
            <a:fld id="{963FA24A-B145-4DC5-8F25-2D41A644D2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8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178" rtl="0" eaLnBrk="1" latinLnBrk="0" hangingPunct="1">
      <a:defRPr kumimoji="1" sz="1088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14589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2pPr>
    <a:lvl3pPr marL="829178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3pPr>
    <a:lvl4pPr marL="1243767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4pPr>
    <a:lvl5pPr marL="1658356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5pPr>
    <a:lvl6pPr marL="2072945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6pPr>
    <a:lvl7pPr marL="2487534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7pPr>
    <a:lvl8pPr marL="2902123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8pPr>
    <a:lvl9pPr marL="3316712" algn="l" defTabSz="829178" rtl="0" eaLnBrk="1" latinLnBrk="0" hangingPunct="1">
      <a:defRPr kumimoji="1"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9"/>
            <a:ext cx="5045539" cy="3815618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19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156138"/>
            <a:ext cx="5045539" cy="2117924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0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8972" y="5096339"/>
            <a:ext cx="5045539" cy="1799523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3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28397" y="5141723"/>
            <a:ext cx="5045539" cy="1451578"/>
          </a:xfrm>
        </p:spPr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6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0"/>
            <a:ext cx="5073814" cy="417998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44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1"/>
            <a:ext cx="5073814" cy="27601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8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0697" y="5119031"/>
            <a:ext cx="5073814" cy="27601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12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09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94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33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75853"/>
            <a:ext cx="4541409" cy="4805503"/>
          </a:xfrm>
        </p:spPr>
        <p:txBody>
          <a:bodyPr/>
          <a:lstStyle/>
          <a:p>
            <a:pPr algn="just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35075"/>
            <a:ext cx="4433887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097178" y="4726906"/>
            <a:ext cx="4541409" cy="3885223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38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ノート プレースホルダー 2">
            <a:extLst>
              <a:ext uri="{FF2B5EF4-FFF2-40B4-BE49-F238E27FC236}">
                <a16:creationId xmlns:a16="http://schemas.microsoft.com/office/drawing/2014/main" id="{D6A1D531-ECA2-4BB0-9921-0A9C30F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97" y="5156137"/>
            <a:ext cx="5073814" cy="3587019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959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ノート プレースホルダー 2">
            <a:extLst>
              <a:ext uri="{FF2B5EF4-FFF2-40B4-BE49-F238E27FC236}">
                <a16:creationId xmlns:a16="http://schemas.microsoft.com/office/drawing/2014/main" id="{D6A1D531-ECA2-4BB0-9921-0A9C30F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697" y="5156137"/>
            <a:ext cx="5073814" cy="3587019"/>
          </a:xfrm>
        </p:spPr>
        <p:txBody>
          <a:bodyPr/>
          <a:lstStyle/>
          <a:p>
            <a:pPr marL="0" marR="0" lvl="0" indent="0" algn="l" defTabSz="82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378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98237" y="5088775"/>
            <a:ext cx="5066274" cy="2412208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28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13317" y="5080496"/>
            <a:ext cx="5092036" cy="3967459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1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7" name="ノート プレースホルダー 2">
            <a:extLst>
              <a:ext uri="{FF2B5EF4-FFF2-40B4-BE49-F238E27FC236}">
                <a16:creationId xmlns:a16="http://schemas.microsoft.com/office/drawing/2014/main" id="{62B9360B-60DB-4A5D-A214-E99106748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8972" y="5080497"/>
            <a:ext cx="5045539" cy="3375442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0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55725" y="1328738"/>
            <a:ext cx="4772025" cy="35798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205777" y="5081210"/>
            <a:ext cx="5058734" cy="3580301"/>
          </a:xfrm>
        </p:spPr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FA24A-B145-4DC5-8F25-2D41A644D22D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0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8413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37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70000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498" y="516168"/>
            <a:ext cx="6682225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18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9611" y="1409398"/>
            <a:ext cx="6682225" cy="348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63" b="1" i="0">
                <a:latin typeface="Meiryo" charset="-128"/>
                <a:ea typeface="Meiryo" charset="-128"/>
                <a:cs typeface="Meiryo" charset="-128"/>
              </a:defRPr>
            </a:lvl1pPr>
            <a:lvl2pPr marL="431124" indent="0" algn="ctr">
              <a:buNone/>
              <a:defRPr sz="1884"/>
            </a:lvl2pPr>
            <a:lvl3pPr marL="862246" indent="0" algn="ctr">
              <a:buNone/>
              <a:defRPr sz="1697"/>
            </a:lvl3pPr>
            <a:lvl4pPr marL="1293370" indent="0" algn="ctr">
              <a:buNone/>
              <a:defRPr sz="1508"/>
            </a:lvl4pPr>
            <a:lvl5pPr marL="1724493" indent="0" algn="ctr">
              <a:buNone/>
              <a:defRPr sz="1508"/>
            </a:lvl5pPr>
            <a:lvl6pPr marL="2155617" indent="0" algn="ctr">
              <a:buNone/>
              <a:defRPr sz="1508"/>
            </a:lvl6pPr>
            <a:lvl7pPr marL="2586741" indent="0" algn="ctr">
              <a:buNone/>
              <a:defRPr sz="1508"/>
            </a:lvl7pPr>
            <a:lvl8pPr marL="3017863" indent="0" algn="ctr">
              <a:buNone/>
              <a:defRPr sz="1508"/>
            </a:lvl8pPr>
            <a:lvl9pPr marL="3448987" indent="0" algn="ctr">
              <a:buNone/>
              <a:defRPr sz="1508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242164" y="1250617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 userDrawn="1"/>
        </p:nvCxnSpPr>
        <p:spPr>
          <a:xfrm>
            <a:off x="1690688" y="1265237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1" r:id="rId4"/>
    <p:sldLayoutId id="214748366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  <p:extLst>
      <p:ext uri="{BB962C8B-B14F-4D97-AF65-F5344CB8AC3E}">
        <p14:creationId xmlns:p14="http://schemas.microsoft.com/office/powerpoint/2010/main" val="244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42379B3A-FEF3-476F-AE9A-F29C29D687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01008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353" imgH="353" progId="TCLayout.ActiveDocument.1">
                  <p:embed/>
                </p:oleObj>
              </mc:Choice>
              <mc:Fallback>
                <p:oleObj name="think-cell スライド" r:id="rId8" imgW="353" imgH="353" progId="TCLayout.ActiveDocument.1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42379B3A-FEF3-476F-AE9A-F29C29D687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角丸四角形 6"/>
          <p:cNvSpPr/>
          <p:nvPr userDrawn="1"/>
        </p:nvSpPr>
        <p:spPr>
          <a:xfrm>
            <a:off x="251642" y="19353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8" name="円/楕円 7"/>
          <p:cNvSpPr/>
          <p:nvPr userDrawn="1"/>
        </p:nvSpPr>
        <p:spPr>
          <a:xfrm>
            <a:off x="4397495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97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86228" tIns="43114" rIns="86228" bIns="43114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z="1508" smtClean="0"/>
              <a:pPr/>
              <a:t>‹#›</a:t>
            </a:fld>
            <a:endParaRPr lang="ja-JP" altLang="en-US" sz="1508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8">
        <a:defRPr>
          <a:latin typeface="+mn-lt"/>
          <a:ea typeface="+mn-ea"/>
          <a:cs typeface="+mn-cs"/>
        </a:defRPr>
      </a:lvl2pPr>
      <a:lvl3pPr marL="781915">
        <a:defRPr>
          <a:latin typeface="+mn-lt"/>
          <a:ea typeface="+mn-ea"/>
          <a:cs typeface="+mn-cs"/>
        </a:defRPr>
      </a:lvl3pPr>
      <a:lvl4pPr marL="1172872">
        <a:defRPr>
          <a:latin typeface="+mn-lt"/>
          <a:ea typeface="+mn-ea"/>
          <a:cs typeface="+mn-cs"/>
        </a:defRPr>
      </a:lvl4pPr>
      <a:lvl5pPr marL="1563829">
        <a:defRPr>
          <a:latin typeface="+mn-lt"/>
          <a:ea typeface="+mn-ea"/>
          <a:cs typeface="+mn-cs"/>
        </a:defRPr>
      </a:lvl5pPr>
      <a:lvl6pPr marL="1954787">
        <a:defRPr>
          <a:latin typeface="+mn-lt"/>
          <a:ea typeface="+mn-ea"/>
          <a:cs typeface="+mn-cs"/>
        </a:defRPr>
      </a:lvl6pPr>
      <a:lvl7pPr marL="2345745">
        <a:defRPr>
          <a:latin typeface="+mn-lt"/>
          <a:ea typeface="+mn-ea"/>
          <a:cs typeface="+mn-cs"/>
        </a:defRPr>
      </a:lvl7pPr>
      <a:lvl8pPr marL="2736702">
        <a:defRPr>
          <a:latin typeface="+mn-lt"/>
          <a:ea typeface="+mn-ea"/>
          <a:cs typeface="+mn-cs"/>
        </a:defRPr>
      </a:lvl8pPr>
      <a:lvl9pPr marL="312765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61" userDrawn="1">
          <p15:clr>
            <a:srgbClr val="F26B43"/>
          </p15:clr>
        </p15:guide>
        <p15:guide id="4" pos="382" userDrawn="1">
          <p15:clr>
            <a:srgbClr val="F26B43"/>
          </p15:clr>
        </p15:guide>
        <p15:guide id="5" pos="1065" userDrawn="1">
          <p15:clr>
            <a:srgbClr val="F26B43"/>
          </p15:clr>
        </p15:guide>
        <p15:guide id="6" pos="1179" userDrawn="1">
          <p15:clr>
            <a:srgbClr val="F26B43"/>
          </p15:clr>
        </p15:guide>
        <p15:guide id="7" pos="5599" userDrawn="1">
          <p15:clr>
            <a:srgbClr val="F26B43"/>
          </p15:clr>
        </p15:guide>
        <p15:guide id="8" pos="5378" userDrawn="1">
          <p15:clr>
            <a:srgbClr val="F26B43"/>
          </p15:clr>
        </p15:guide>
        <p15:guide id="9" orient="horz" pos="121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  <p15:guide id="11" orient="horz" pos="569" userDrawn="1">
          <p15:clr>
            <a:srgbClr val="F26B43"/>
          </p15:clr>
        </p15:guide>
        <p15:guide id="12" orient="horz" pos="800" userDrawn="1">
          <p15:clr>
            <a:srgbClr val="F26B43"/>
          </p15:clr>
        </p15:guide>
        <p15:guide id="13" orient="horz" pos="911" userDrawn="1">
          <p15:clr>
            <a:srgbClr val="F26B43"/>
          </p15:clr>
        </p15:guide>
        <p15:guide id="14" orient="horz" pos="1025" userDrawn="1">
          <p15:clr>
            <a:srgbClr val="F26B43"/>
          </p15:clr>
        </p15:guide>
        <p15:guide id="15" orient="horz" pos="1252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4086" userDrawn="1">
          <p15:clr>
            <a:srgbClr val="F26B43"/>
          </p15:clr>
        </p15:guide>
        <p15:guide id="18" orient="horz" pos="3858" userDrawn="1">
          <p15:clr>
            <a:srgbClr val="F26B43"/>
          </p15:clr>
        </p15:guide>
        <p15:guide id="19" orient="horz" pos="229" userDrawn="1">
          <p15:clr>
            <a:srgbClr val="F26B43"/>
          </p15:clr>
        </p15:guide>
        <p15:guide id="20" orient="horz" pos="6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オンライン診療アプリ「ヤードック」の利用の流れを表すイラスト">
            <a:extLst>
              <a:ext uri="{FF2B5EF4-FFF2-40B4-BE49-F238E27FC236}">
                <a16:creationId xmlns:a16="http://schemas.microsoft.com/office/drawing/2014/main" id="{17D86C31-1BE1-40AE-8B5F-3472D87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971800"/>
            <a:ext cx="6588000" cy="113423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515112" y="1399032"/>
            <a:ext cx="8280000" cy="144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ja-JP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［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］</a:t>
            </a: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スマートフォンなどの端末を使用し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利用できるサービスです。それ以外に疾患管理のサービスも有りますが、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今回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は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「オンライン診療</a:t>
            </a:r>
            <a:r>
              <a:rPr lang="ja-JP" altLang="en-US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についてご説明します。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ご利用までの流れ</a:t>
            </a:r>
            <a:endParaRPr lang="ja-JP" altLang="en-US" dirty="0">
              <a:solidFill>
                <a:srgbClr val="009650"/>
              </a:solidFill>
            </a:endParaRPr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CA2B6507-1ACA-453C-97C4-5D298B773253}"/>
              </a:ext>
            </a:extLst>
          </p:cNvPr>
          <p:cNvSpPr txBox="1">
            <a:spLocks/>
          </p:cNvSpPr>
          <p:nvPr/>
        </p:nvSpPr>
        <p:spPr>
          <a:xfrm>
            <a:off x="2095953" y="585403"/>
            <a:ext cx="7200000" cy="50921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kumimoji="0" lang="ja-JP" altLang="en-US" sz="2737" kern="0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endParaRPr kumimoji="0" lang="ja-JP" altLang="en-US" sz="2737" kern="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DBEA4F5A-816A-4EE7-87E3-93979DCD151A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46800" y="500746"/>
            <a:ext cx="6840000" cy="54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endParaRPr lang="ja-JP" altLang="en-US" sz="2737" dirty="0"/>
          </a:p>
          <a:p>
            <a:pPr marL="10860">
              <a:spcBef>
                <a:spcPts val="85"/>
              </a:spcBef>
              <a:tabLst>
                <a:tab pos="270955" algn="l"/>
              </a:tabLst>
            </a:pPr>
            <a:r>
              <a:rPr lang="ja-JP" altLang="en-US" sz="3200" dirty="0"/>
              <a:t>オ</a:t>
            </a:r>
            <a:r>
              <a:rPr lang="ja-JP" altLang="en-US" sz="3200" spc="8" dirty="0"/>
              <a:t>ン</a:t>
            </a:r>
            <a:r>
              <a:rPr lang="ja-JP" altLang="en-US" sz="3200" spc="-13" dirty="0"/>
              <a:t>ラ</a:t>
            </a:r>
            <a:r>
              <a:rPr lang="ja-JP" altLang="en-US" sz="3200" spc="-22" dirty="0"/>
              <a:t>イ</a:t>
            </a:r>
            <a:r>
              <a:rPr lang="ja-JP" altLang="en-US" sz="3200" spc="8" dirty="0"/>
              <a:t>ン</a:t>
            </a:r>
            <a:r>
              <a:rPr lang="ja-JP" altLang="en-US" sz="3200" dirty="0"/>
              <a:t>診療</a:t>
            </a:r>
            <a:r>
              <a:rPr lang="ja-JP" altLang="en-US" sz="3200" spc="5" dirty="0"/>
              <a:t>ア</a:t>
            </a:r>
            <a:r>
              <a:rPr lang="ja-JP" altLang="en-US" sz="3200" spc="-5" dirty="0"/>
              <a:t>プ</a:t>
            </a:r>
            <a:r>
              <a:rPr lang="ja-JP" altLang="en-US" sz="3200" spc="-13" dirty="0"/>
              <a:t>リ</a:t>
            </a:r>
            <a:r>
              <a:rPr lang="en-US" altLang="ja-JP" sz="3200" spc="-13" dirty="0" err="1"/>
              <a:t>YaDoc</a:t>
            </a:r>
            <a:r>
              <a:rPr lang="en-US" altLang="ja-JP" sz="3200" spc="-13" dirty="0"/>
              <a:t> </a:t>
            </a:r>
            <a:endParaRPr lang="ja-JP" altLang="en-US" sz="3200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FC2B4B2-3ECD-41FF-A6BD-C9F28D9E3414}"/>
              </a:ext>
            </a:extLst>
          </p:cNvPr>
          <p:cNvSpPr txBox="1"/>
          <p:nvPr/>
        </p:nvSpPr>
        <p:spPr>
          <a:xfrm>
            <a:off x="609600" y="5968821"/>
            <a:ext cx="7560000" cy="22641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本サービスは無料でご利用できま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す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（ただし通話にかかる通信費、および診察費は必要です</a:t>
            </a:r>
            <a:r>
              <a:rPr lang="ja-JP" altLang="en-US" sz="1400" b="1" spc="-750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）</a:t>
            </a:r>
            <a:r>
              <a:rPr lang="ja-JP" altLang="en-US" sz="1400" b="1" spc="-13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45975" y="4238800"/>
            <a:ext cx="1800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オンライン診療対応の医療機関を探す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希望する医療機関のホームページなどで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可能かどうか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確認します。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3851" y="4238800"/>
            <a:ext cx="180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予約をする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852089" y="4238800"/>
            <a:ext cx="1800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オンライン診察を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受ける</a:t>
            </a: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予約完了後、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アプリから診察を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受ける事ができる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ようになります。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647938" y="4238800"/>
            <a:ext cx="1800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診察料の</a:t>
            </a:r>
            <a:endParaRPr lang="en-US" altLang="ja-JP" sz="1400" b="1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b="1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お支払い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支払い方法は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各医療機関へ</a:t>
            </a:r>
            <a:endParaRPr lang="en-US" altLang="ja-JP" sz="1400" dirty="0">
              <a:solidFill>
                <a:srgbClr val="00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rPr>
              <a:t>ご確認ください。</a:t>
            </a:r>
            <a:endParaRPr lang="ja-JP" altLang="en-US" sz="1400" dirty="0">
              <a:solidFill>
                <a:srgbClr val="000000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3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診療日の設定画面の画像">
            <a:extLst>
              <a:ext uri="{FF2B5EF4-FFF2-40B4-BE49-F238E27FC236}">
                <a16:creationId xmlns:a16="http://schemas.microsoft.com/office/drawing/2014/main" id="{7C5FE0A7-1CBB-DC0A-F594-67EC3736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/>
          <a:stretch/>
        </p:blipFill>
        <p:spPr>
          <a:xfrm>
            <a:off x="6422274" y="3438441"/>
            <a:ext cx="1620000" cy="27635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「予約作成」画面で医療機関名をタップしている画像">
            <a:extLst>
              <a:ext uri="{FF2B5EF4-FFF2-40B4-BE49-F238E27FC236}">
                <a16:creationId xmlns:a16="http://schemas.microsoft.com/office/drawing/2014/main" id="{B2E7CF15-7B5E-CC11-10BD-3E1759476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/>
          <a:stretch/>
        </p:blipFill>
        <p:spPr>
          <a:xfrm>
            <a:off x="3432016" y="3475005"/>
            <a:ext cx="1620000" cy="276359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/>
          <a:p>
            <a:r>
              <a:rPr lang="ja-JP" altLang="en-US" b="1" spc="-8" dirty="0">
                <a:latin typeface="Meiryo" charset="-128"/>
                <a:ea typeface="Meiryo" charset="-128"/>
                <a:cs typeface="Meiryo" charset="-128"/>
              </a:rPr>
              <a:t>医療機関から登録完了の通知がきたら予約しましょう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" name="図 6" descr="「診察」の画面で「＋予約する」をタップしている画像">
            <a:extLst>
              <a:ext uri="{FF2B5EF4-FFF2-40B4-BE49-F238E27FC236}">
                <a16:creationId xmlns:a16="http://schemas.microsoft.com/office/drawing/2014/main" id="{70B81E50-02CD-44CE-A687-F99DB911B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b="6805"/>
          <a:stretch/>
        </p:blipFill>
        <p:spPr>
          <a:xfrm>
            <a:off x="502533" y="3475006"/>
            <a:ext cx="1559226" cy="276359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067308" y="2061964"/>
            <a:ext cx="2730780" cy="1343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希望する日時を押す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診療可能な時間が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表示されるので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希望時間を押す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05179" y="5252805"/>
            <a:ext cx="1584000" cy="4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3432016" y="3824115"/>
            <a:ext cx="1621744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938674" y="5974605"/>
            <a:ext cx="306731" cy="2737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6462024" y="3985659"/>
            <a:ext cx="1548000" cy="144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6462024" y="5506213"/>
            <a:ext cx="1548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5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grpSp>
        <p:nvGrpSpPr>
          <p:cNvPr id="100" name="図形グループ 99"/>
          <p:cNvGrpSpPr/>
          <p:nvPr/>
        </p:nvGrpSpPr>
        <p:grpSpPr>
          <a:xfrm>
            <a:off x="6324600" y="5933510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6324600" y="3834988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3276600" y="3657600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" name="図形グループ 108"/>
          <p:cNvGrpSpPr/>
          <p:nvPr/>
        </p:nvGrpSpPr>
        <p:grpSpPr>
          <a:xfrm>
            <a:off x="352763" y="5193445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731133" y="5820100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" name="矢印: 右 1">
            <a:extLst>
              <a:ext uri="{FF2B5EF4-FFF2-40B4-BE49-F238E27FC236}">
                <a16:creationId xmlns:a16="http://schemas.microsoft.com/office/drawing/2014/main" id="{6B3AB24C-15B6-7DF1-1F3F-9A5B24C7CA05}"/>
              </a:ext>
            </a:extLst>
          </p:cNvPr>
          <p:cNvSpPr/>
          <p:nvPr/>
        </p:nvSpPr>
        <p:spPr>
          <a:xfrm>
            <a:off x="2499974" y="447832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A8DB087-26B0-E909-46B0-EBC6D9F2BF6D}"/>
              </a:ext>
            </a:extLst>
          </p:cNvPr>
          <p:cNvSpPr/>
          <p:nvPr/>
        </p:nvSpPr>
        <p:spPr>
          <a:xfrm>
            <a:off x="5489579" y="449418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5A5AB6C3-7E83-CE44-1E81-4A77E765B6FB}"/>
              </a:ext>
            </a:extLst>
          </p:cNvPr>
          <p:cNvSpPr txBox="1"/>
          <p:nvPr/>
        </p:nvSpPr>
        <p:spPr>
          <a:xfrm>
            <a:off x="420884" y="2078216"/>
            <a:ext cx="252000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+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2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563096AC-C435-D0F8-CD06-DCB47D52638E}"/>
              </a:ext>
            </a:extLst>
          </p:cNvPr>
          <p:cNvSpPr txBox="1"/>
          <p:nvPr/>
        </p:nvSpPr>
        <p:spPr>
          <a:xfrm>
            <a:off x="3137668" y="2078216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医療機関名を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押す</a:t>
            </a:r>
          </a:p>
        </p:txBody>
      </p:sp>
    </p:spTree>
    <p:extLst>
      <p:ext uri="{BB962C8B-B14F-4D97-AF65-F5344CB8AC3E}">
        <p14:creationId xmlns:p14="http://schemas.microsoft.com/office/powerpoint/2010/main" val="141644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 descr="「予約内容確認」画面で下から上に画面をスクロールしている画像">
            <a:extLst>
              <a:ext uri="{FF2B5EF4-FFF2-40B4-BE49-F238E27FC236}">
                <a16:creationId xmlns:a16="http://schemas.microsoft.com/office/drawing/2014/main" id="{094F6B96-BE8E-3FA7-5619-CE05AA6E612D}"/>
              </a:ext>
            </a:extLst>
          </p:cNvPr>
          <p:cNvGrpSpPr/>
          <p:nvPr/>
        </p:nvGrpSpPr>
        <p:grpSpPr>
          <a:xfrm>
            <a:off x="2963920" y="1989437"/>
            <a:ext cx="2514266" cy="4307806"/>
            <a:chOff x="2963920" y="1989437"/>
            <a:chExt cx="2514266" cy="43078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D3DB62E-883C-76D0-286C-C8E8F401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20" y="1989437"/>
              <a:ext cx="2444643" cy="4140000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7" name="上矢印 24">
              <a:extLst>
                <a:ext uri="{FF2B5EF4-FFF2-40B4-BE49-F238E27FC236}">
                  <a16:creationId xmlns:a16="http://schemas.microsoft.com/office/drawing/2014/main" id="{A05C0E08-542A-0E05-6C5D-06B4340FAC98}"/>
                </a:ext>
              </a:extLst>
            </p:cNvPr>
            <p:cNvSpPr/>
            <p:nvPr/>
          </p:nvSpPr>
          <p:spPr>
            <a:xfrm>
              <a:off x="4457445" y="4485400"/>
              <a:ext cx="631902" cy="1811843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CFD2D37-E92A-37FC-AB23-F0429E96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33950" y="5513149"/>
              <a:ext cx="473301" cy="540000"/>
            </a:xfrm>
            <a:prstGeom prst="rect">
              <a:avLst/>
            </a:prstGeom>
          </p:spPr>
        </p:pic>
        <p:grpSp>
          <p:nvGrpSpPr>
            <p:cNvPr id="13" name="図形グループ 32">
              <a:extLst>
                <a:ext uri="{FF2B5EF4-FFF2-40B4-BE49-F238E27FC236}">
                  <a16:creationId xmlns:a16="http://schemas.microsoft.com/office/drawing/2014/main" id="{7EA9A798-F16A-11F8-BE86-E71BCF817E34}"/>
                </a:ext>
              </a:extLst>
            </p:cNvPr>
            <p:cNvGrpSpPr/>
            <p:nvPr/>
          </p:nvGrpSpPr>
          <p:grpSpPr>
            <a:xfrm>
              <a:off x="5181600" y="5414619"/>
              <a:ext cx="296586" cy="293005"/>
              <a:chOff x="7423697" y="3995693"/>
              <a:chExt cx="296586" cy="293005"/>
            </a:xfrm>
          </p:grpSpPr>
          <p:sp>
            <p:nvSpPr>
              <p:cNvPr id="15" name="円/楕円 37">
                <a:extLst>
                  <a:ext uri="{FF2B5EF4-FFF2-40B4-BE49-F238E27FC236}">
                    <a16:creationId xmlns:a16="http://schemas.microsoft.com/office/drawing/2014/main" id="{5B96B2A4-33D0-0018-2B61-E93B82D65767}"/>
                  </a:ext>
                </a:extLst>
              </p:cNvPr>
              <p:cNvSpPr/>
              <p:nvPr/>
            </p:nvSpPr>
            <p:spPr>
              <a:xfrm>
                <a:off x="7424928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38">
                <a:extLst>
                  <a:ext uri="{FF2B5EF4-FFF2-40B4-BE49-F238E27FC236}">
                    <a16:creationId xmlns:a16="http://schemas.microsoft.com/office/drawing/2014/main" id="{5B98C60F-060A-B6FB-2B1F-0941A25F76FD}"/>
                  </a:ext>
                </a:extLst>
              </p:cNvPr>
              <p:cNvSpPr/>
              <p:nvPr/>
            </p:nvSpPr>
            <p:spPr>
              <a:xfrm>
                <a:off x="7423697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83995" y="53718"/>
                    </a:moveTo>
                    <a:lnTo>
                      <a:pt x="83995" y="89692"/>
                    </a:lnTo>
                    <a:lnTo>
                      <a:pt x="173361" y="89692"/>
                    </a:lnTo>
                    <a:lnTo>
                      <a:pt x="90343" y="243357"/>
                    </a:lnTo>
                    <a:lnTo>
                      <a:pt x="139666" y="243357"/>
                    </a:lnTo>
                    <a:lnTo>
                      <a:pt x="219591" y="89041"/>
                    </a:lnTo>
                    <a:lnTo>
                      <a:pt x="219591" y="53718"/>
                    </a:ln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7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904C4C9A-ED63-6EDD-E3D7-90CA6733B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" t="2991" r="223" b="214"/>
          <a:stretch/>
        </p:blipFill>
        <p:spPr>
          <a:xfrm>
            <a:off x="6204544" y="1990800"/>
            <a:ext cx="2438998" cy="417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09488" y="1905000"/>
            <a:ext cx="2520000" cy="40312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予約内容を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確認してください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画面を下から上に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スクロール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予約する</a:t>
            </a:r>
            <a:r>
              <a:rPr lang="en-US" altLang="ja-JP" sz="1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kumimoji="1" lang="en-US" altLang="ja-JP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医師からアプリを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通じて予約指示が</a:t>
            </a:r>
            <a:endParaRPr kumimoji="1" lang="en-US" altLang="ja-JP" sz="1800" b="1" i="0" u="none" strike="noStrike" kern="1200" cap="none" spc="5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kumimoji="1" lang="ja-JP" alt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入ることもあります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  <a:cs typeface="AoyagiKouzanFontT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29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【5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診療日の予約</a:t>
            </a:r>
            <a:endParaRPr kumimoji="0" lang="ja-JP" altLang="en-US" sz="3200" kern="0" dirty="0"/>
          </a:p>
        </p:txBody>
      </p:sp>
      <p:sp>
        <p:nvSpPr>
          <p:cNvPr id="25" name="上矢印 24"/>
          <p:cNvSpPr/>
          <p:nvPr/>
        </p:nvSpPr>
        <p:spPr>
          <a:xfrm>
            <a:off x="4457445" y="4485400"/>
            <a:ext cx="631902" cy="181184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3950" y="5513149"/>
            <a:ext cx="473301" cy="540000"/>
          </a:xfrm>
          <a:prstGeom prst="rect">
            <a:avLst/>
          </a:prstGeom>
        </p:spPr>
      </p:pic>
      <p:grpSp>
        <p:nvGrpSpPr>
          <p:cNvPr id="33" name="図形グループ 32"/>
          <p:cNvGrpSpPr/>
          <p:nvPr/>
        </p:nvGrpSpPr>
        <p:grpSpPr>
          <a:xfrm>
            <a:off x="5181600" y="5414619"/>
            <a:ext cx="296586" cy="293005"/>
            <a:chOff x="7423697" y="3995693"/>
            <a:chExt cx="296586" cy="293005"/>
          </a:xfrm>
        </p:grpSpPr>
        <p:sp>
          <p:nvSpPr>
            <p:cNvPr id="38" name="円/楕円 37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A51F70-E783-359D-D535-F94CF9C01FD3}"/>
              </a:ext>
            </a:extLst>
          </p:cNvPr>
          <p:cNvSpPr/>
          <p:nvPr/>
        </p:nvSpPr>
        <p:spPr>
          <a:xfrm>
            <a:off x="3033607" y="2045525"/>
            <a:ext cx="205437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8F44C7C-7A79-41F2-BBD5-FB87C44B64E8}"/>
              </a:ext>
            </a:extLst>
          </p:cNvPr>
          <p:cNvSpPr/>
          <p:nvPr/>
        </p:nvSpPr>
        <p:spPr>
          <a:xfrm>
            <a:off x="5565779" y="3352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07B2B188-30B3-8CA2-8CC3-4149B5957CC5}"/>
              </a:ext>
            </a:extLst>
          </p:cNvPr>
          <p:cNvSpPr txBox="1">
            <a:spLocks/>
          </p:cNvSpPr>
          <p:nvPr/>
        </p:nvSpPr>
        <p:spPr>
          <a:xfrm>
            <a:off x="505968" y="1402080"/>
            <a:ext cx="8280000" cy="3684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spc="-8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医療機関から登録完了の通知がきたら予約しましょう</a:t>
            </a:r>
            <a:endParaRPr kumimoji="0" lang="ja-JP" altLang="en-US" sz="1800" b="1" kern="0" dirty="0">
              <a:solidFill>
                <a:sysClr val="windowText" lastClr="00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9" name="図形グループ 37">
            <a:extLst>
              <a:ext uri="{FF2B5EF4-FFF2-40B4-BE49-F238E27FC236}">
                <a16:creationId xmlns:a16="http://schemas.microsoft.com/office/drawing/2014/main" id="{4A13C0B8-D46B-56C5-219F-35FC5441E914}"/>
              </a:ext>
            </a:extLst>
          </p:cNvPr>
          <p:cNvGrpSpPr/>
          <p:nvPr/>
        </p:nvGrpSpPr>
        <p:grpSpPr>
          <a:xfrm>
            <a:off x="6104214" y="5574395"/>
            <a:ext cx="296586" cy="293005"/>
            <a:chOff x="8127785" y="3995693"/>
            <a:chExt cx="296586" cy="293005"/>
          </a:xfrm>
        </p:grpSpPr>
        <p:sp>
          <p:nvSpPr>
            <p:cNvPr id="10" name="円/楕円 38">
              <a:extLst>
                <a:ext uri="{FF2B5EF4-FFF2-40B4-BE49-F238E27FC236}">
                  <a16:creationId xmlns:a16="http://schemas.microsoft.com/office/drawing/2014/main" id="{7039F517-3B59-B76F-5AC0-172D4CCC2D89}"/>
                </a:ext>
              </a:extLst>
            </p:cNvPr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39">
              <a:extLst>
                <a:ext uri="{FF2B5EF4-FFF2-40B4-BE49-F238E27FC236}">
                  <a16:creationId xmlns:a16="http://schemas.microsoft.com/office/drawing/2014/main" id="{F8C727D3-9D77-8084-0318-6D4E2FFB1E43}"/>
                </a:ext>
              </a:extLst>
            </p:cNvPr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85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字幕 61">
            <a:extLst>
              <a:ext uri="{FF2B5EF4-FFF2-40B4-BE49-F238E27FC236}">
                <a16:creationId xmlns:a16="http://schemas.microsoft.com/office/drawing/2014/main" id="{E5B6A4B9-8F2F-48C0-B070-D7266F7D05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4196" y="1400183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lang="ja-JP" altLang="en-US" b="1" spc="-34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lang="ja-JP" altLang="en-US" b="1" spc="-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lang="ja-JP" altLang="en-US" b="1" spc="8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lang="ja-JP" altLang="en-US" b="1" spc="-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lang="ja-JP" altLang="en-US" b="1" spc="30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lang="ja-JP" altLang="en-US" b="1" spc="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lang="ja-JP" altLang="en-US" b="1" spc="22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lang="en-US" altLang="ja-JP" b="1" spc="22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b="1" spc="-13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ビデオ通話が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問題なくできる</a:t>
            </a:r>
            <a:r>
              <a:rPr lang="ja-JP" altLang="en-US" b="1" spc="-17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lang="ja-JP" altLang="en-US" b="1" spc="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lang="ja-JP" altLang="en-US" b="1" spc="-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lang="ja-JP" altLang="en-US" b="1" spc="25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しましょう</a:t>
            </a:r>
            <a:endParaRPr lang="ja-JP" altLang="en-US" b="1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3" name="図 32" descr="「設定」画面の一覧から「テスト通話」をタップしている画像">
            <a:extLst>
              <a:ext uri="{FF2B5EF4-FFF2-40B4-BE49-F238E27FC236}">
                <a16:creationId xmlns:a16="http://schemas.microsoft.com/office/drawing/2014/main" id="{E242ECE2-9748-4090-847C-EFDC7D9B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6925"/>
          <a:stretch/>
        </p:blipFill>
        <p:spPr>
          <a:xfrm>
            <a:off x="1136468" y="3065918"/>
            <a:ext cx="1620000" cy="2946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 descr="「通話環境の確認」画面で「テスト通話を開始する」をタップしている画像">
            <a:extLst>
              <a:ext uri="{FF2B5EF4-FFF2-40B4-BE49-F238E27FC236}">
                <a16:creationId xmlns:a16="http://schemas.microsoft.com/office/drawing/2014/main" id="{F0673C59-20A8-448A-B69A-66319E8E8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34" y="3065918"/>
            <a:ext cx="1620000" cy="294844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 descr="「通話の準備中」と画面に表示されている画像">
            <a:extLst>
              <a:ext uri="{FF2B5EF4-FFF2-40B4-BE49-F238E27FC236}">
                <a16:creationId xmlns:a16="http://schemas.microsoft.com/office/drawing/2014/main" id="{E6E56DE9-2E41-4C0C-80ED-ECA3628E2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00" y="3065918"/>
            <a:ext cx="1620000" cy="2946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正方形/長方形 25"/>
          <p:cNvSpPr/>
          <p:nvPr/>
        </p:nvSpPr>
        <p:spPr>
          <a:xfrm>
            <a:off x="1143000" y="5385879"/>
            <a:ext cx="1611351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023334" y="5161715"/>
            <a:ext cx="1548000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8" name="図形グループ 57"/>
          <p:cNvGrpSpPr/>
          <p:nvPr/>
        </p:nvGrpSpPr>
        <p:grpSpPr>
          <a:xfrm>
            <a:off x="976707" y="5213212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E157E7B-7D4C-D89F-C66A-630CD2A64FCA}"/>
              </a:ext>
            </a:extLst>
          </p:cNvPr>
          <p:cNvSpPr/>
          <p:nvPr/>
        </p:nvSpPr>
        <p:spPr>
          <a:xfrm>
            <a:off x="4149586" y="3224528"/>
            <a:ext cx="154348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A749B525-AE0E-D1D9-CABA-FCFB7C562EA5}"/>
              </a:ext>
            </a:extLst>
          </p:cNvPr>
          <p:cNvSpPr txBox="1"/>
          <p:nvPr/>
        </p:nvSpPr>
        <p:spPr>
          <a:xfrm>
            <a:off x="868868" y="2229370"/>
            <a:ext cx="2692865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13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6223A051-BE33-B15E-9204-7C54BC15C58D}"/>
              </a:ext>
            </a:extLst>
          </p:cNvPr>
          <p:cNvSpPr txBox="1"/>
          <p:nvPr/>
        </p:nvSpPr>
        <p:spPr>
          <a:xfrm>
            <a:off x="3480454" y="2282584"/>
            <a:ext cx="2920346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テスト通話を開始する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    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64EDCE89-89F5-416D-1AAC-6054F3FCB56E}"/>
              </a:ext>
            </a:extLst>
          </p:cNvPr>
          <p:cNvSpPr txBox="1"/>
          <p:nvPr/>
        </p:nvSpPr>
        <p:spPr>
          <a:xfrm>
            <a:off x="6666297" y="2272470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秒程度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3F01CFC-3D64-FE01-BC74-441E57FB542A}"/>
              </a:ext>
            </a:extLst>
          </p:cNvPr>
          <p:cNvSpPr/>
          <p:nvPr/>
        </p:nvSpPr>
        <p:spPr>
          <a:xfrm>
            <a:off x="3127379" y="3990664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4A172A0-7B8B-6E83-F7EE-FBF83BD9574A}"/>
              </a:ext>
            </a:extLst>
          </p:cNvPr>
          <p:cNvSpPr/>
          <p:nvPr/>
        </p:nvSpPr>
        <p:spPr>
          <a:xfrm>
            <a:off x="5946779" y="3988737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2DD128-8A1B-8A30-AC3D-5A6A02F00C19}"/>
              </a:ext>
            </a:extLst>
          </p:cNvPr>
          <p:cNvSpPr/>
          <p:nvPr/>
        </p:nvSpPr>
        <p:spPr>
          <a:xfrm>
            <a:off x="2410526" y="5731800"/>
            <a:ext cx="289815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図形グループ 60"/>
          <p:cNvGrpSpPr/>
          <p:nvPr/>
        </p:nvGrpSpPr>
        <p:grpSpPr>
          <a:xfrm>
            <a:off x="2215300" y="5525116"/>
            <a:ext cx="296587" cy="293005"/>
            <a:chOff x="2897417" y="3995693"/>
            <a:chExt cx="296587" cy="293005"/>
          </a:xfrm>
        </p:grpSpPr>
        <p:sp>
          <p:nvSpPr>
            <p:cNvPr id="63" name="円/楕円 6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1" name="図形グループ 48">
            <a:extLst>
              <a:ext uri="{FF2B5EF4-FFF2-40B4-BE49-F238E27FC236}">
                <a16:creationId xmlns:a16="http://schemas.microsoft.com/office/drawing/2014/main" id="{B3A8BDEF-2100-BF2D-B3FD-4A34C5F282E4}"/>
              </a:ext>
            </a:extLst>
          </p:cNvPr>
          <p:cNvGrpSpPr/>
          <p:nvPr/>
        </p:nvGrpSpPr>
        <p:grpSpPr>
          <a:xfrm>
            <a:off x="3894414" y="4976815"/>
            <a:ext cx="296586" cy="293005"/>
            <a:chOff x="4232441" y="3995693"/>
            <a:chExt cx="296586" cy="293005"/>
          </a:xfrm>
        </p:grpSpPr>
        <p:sp>
          <p:nvSpPr>
            <p:cNvPr id="12" name="円/楕円 49">
              <a:extLst>
                <a:ext uri="{FF2B5EF4-FFF2-40B4-BE49-F238E27FC236}">
                  <a16:creationId xmlns:a16="http://schemas.microsoft.com/office/drawing/2014/main" id="{648ACBFC-2834-270D-A89D-C5EBCC7FFDFE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50">
              <a:extLst>
                <a:ext uri="{FF2B5EF4-FFF2-40B4-BE49-F238E27FC236}">
                  <a16:creationId xmlns:a16="http://schemas.microsoft.com/office/drawing/2014/main" id="{FC094E92-D01F-7064-4FA6-BD8C7A6666A2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21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正面に医師、右上に自分が写っていることを確認し、右下の電話を切るアイコンをタップしている画像">
            <a:extLst>
              <a:ext uri="{FF2B5EF4-FFF2-40B4-BE49-F238E27FC236}">
                <a16:creationId xmlns:a16="http://schemas.microsoft.com/office/drawing/2014/main" id="{710DFC57-AB6E-AC1C-568B-453394CF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92" y="3154191"/>
            <a:ext cx="1804777" cy="3042013"/>
          </a:xfrm>
          <a:prstGeom prst="rect">
            <a:avLst/>
          </a:prstGeom>
        </p:spPr>
      </p:pic>
      <p:pic>
        <p:nvPicPr>
          <p:cNvPr id="10" name="図 9" descr="画面の真ん中に表示された終了するボタンをタップしている画像">
            <a:extLst>
              <a:ext uri="{FF2B5EF4-FFF2-40B4-BE49-F238E27FC236}">
                <a16:creationId xmlns:a16="http://schemas.microsoft.com/office/drawing/2014/main" id="{6E642CD6-7C87-ED11-FDB6-9E79ACF2F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26" y="3154191"/>
            <a:ext cx="1800374" cy="3042010"/>
          </a:xfrm>
          <a:prstGeom prst="rect">
            <a:avLst/>
          </a:prstGeom>
        </p:spPr>
      </p:pic>
      <p:pic>
        <p:nvPicPr>
          <p:cNvPr id="9" name="図 8" descr="「テスト通話」の画面で「応答」をタップしている画像">
            <a:extLst>
              <a:ext uri="{FF2B5EF4-FFF2-40B4-BE49-F238E27FC236}">
                <a16:creationId xmlns:a16="http://schemas.microsoft.com/office/drawing/2014/main" id="{3520207E-1F1C-4F98-A597-2979E8601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5" y="3154191"/>
            <a:ext cx="1786760" cy="3042014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2042693" y="5492595"/>
            <a:ext cx="673200" cy="6969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7799700" y="5704200"/>
            <a:ext cx="468000" cy="46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942146" y="3232875"/>
            <a:ext cx="556364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7381875" y="4664023"/>
            <a:ext cx="784080" cy="2945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4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【6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ビデオ通話の事前テスト</a:t>
            </a:r>
            <a:endParaRPr kumimoji="0" lang="ja-JP" altLang="en-US" sz="3200" kern="0" dirty="0"/>
          </a:p>
        </p:txBody>
      </p:sp>
      <p:grpSp>
        <p:nvGrpSpPr>
          <p:cNvPr id="52" name="図形グループ 51" descr="画面に「テスト通話を終了しますか？」と表示され、「終了する」をタップしている画像"/>
          <p:cNvGrpSpPr/>
          <p:nvPr/>
        </p:nvGrpSpPr>
        <p:grpSpPr>
          <a:xfrm>
            <a:off x="7218639" y="4480240"/>
            <a:ext cx="296586" cy="293005"/>
            <a:chOff x="510112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7648815" y="5558406"/>
            <a:ext cx="296586" cy="293005"/>
            <a:chOff x="4232441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図形グループ 60"/>
          <p:cNvGrpSpPr/>
          <p:nvPr/>
        </p:nvGrpSpPr>
        <p:grpSpPr>
          <a:xfrm>
            <a:off x="4782163" y="3058614"/>
            <a:ext cx="296586" cy="293005"/>
            <a:chOff x="354664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図形グループ 71"/>
          <p:cNvGrpSpPr/>
          <p:nvPr/>
        </p:nvGrpSpPr>
        <p:grpSpPr>
          <a:xfrm>
            <a:off x="1836955" y="5335703"/>
            <a:ext cx="296587" cy="293005"/>
            <a:chOff x="2897417" y="3995693"/>
            <a:chExt cx="296587" cy="293005"/>
          </a:xfrm>
        </p:grpSpPr>
        <p:sp>
          <p:nvSpPr>
            <p:cNvPr id="73" name="円/楕円 7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" name="object 18">
            <a:extLst>
              <a:ext uri="{FF2B5EF4-FFF2-40B4-BE49-F238E27FC236}">
                <a16:creationId xmlns:a16="http://schemas.microsoft.com/office/drawing/2014/main" id="{5116FEBF-4C86-7039-55CA-FCAE7FD38143}"/>
              </a:ext>
            </a:extLst>
          </p:cNvPr>
          <p:cNvSpPr txBox="1"/>
          <p:nvPr/>
        </p:nvSpPr>
        <p:spPr>
          <a:xfrm>
            <a:off x="695258" y="2108624"/>
            <a:ext cx="2520000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かかってくるので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DE71D7C7-8DD4-4A34-E96C-1CE4CBEF5DBB}"/>
              </a:ext>
            </a:extLst>
          </p:cNvPr>
          <p:cNvSpPr txBox="1"/>
          <p:nvPr/>
        </p:nvSpPr>
        <p:spPr>
          <a:xfrm>
            <a:off x="3423600" y="2114951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右上に自分が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写っていることを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確認しましょう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84BF7A4-E513-B524-81D0-77BC1CCF94DA}"/>
              </a:ext>
            </a:extLst>
          </p:cNvPr>
          <p:cNvSpPr txBox="1"/>
          <p:nvPr/>
        </p:nvSpPr>
        <p:spPr>
          <a:xfrm>
            <a:off x="6395400" y="2110677"/>
            <a:ext cx="29772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受話器マークを押す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「終了する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D7706A0-A3F3-8712-7702-3B2A5FBAB96D}"/>
              </a:ext>
            </a:extLst>
          </p:cNvPr>
          <p:cNvSpPr/>
          <p:nvPr/>
        </p:nvSpPr>
        <p:spPr>
          <a:xfrm>
            <a:off x="2921000" y="4307823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0D467D48-D243-CB54-33B0-5F938299E37E}"/>
              </a:ext>
            </a:extLst>
          </p:cNvPr>
          <p:cNvSpPr/>
          <p:nvPr/>
        </p:nvSpPr>
        <p:spPr>
          <a:xfrm>
            <a:off x="5740400" y="4305896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字幕 61">
            <a:extLst>
              <a:ext uri="{FF2B5EF4-FFF2-40B4-BE49-F238E27FC236}">
                <a16:creationId xmlns:a16="http://schemas.microsoft.com/office/drawing/2014/main" id="{70E82436-DA53-719C-A9E6-BF87BF8C67E8}"/>
              </a:ext>
            </a:extLst>
          </p:cNvPr>
          <p:cNvSpPr txBox="1">
            <a:spLocks/>
          </p:cNvSpPr>
          <p:nvPr/>
        </p:nvSpPr>
        <p:spPr>
          <a:xfrm>
            <a:off x="514196" y="1400183"/>
            <a:ext cx="8279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診察</a:t>
            </a:r>
            <a:r>
              <a:rPr kumimoji="0" lang="ja-JP" altLang="en-US" sz="1800" b="1" kern="0" spc="-34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約時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間</a:t>
            </a:r>
            <a:r>
              <a:rPr kumimoji="0" lang="ja-JP" altLang="en-US" sz="1800" b="1" ker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ま</a:t>
            </a:r>
            <a:r>
              <a:rPr kumimoji="0" lang="ja-JP" altLang="en-US" sz="1800" b="1" kern="0" spc="-17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で</a:t>
            </a:r>
            <a:r>
              <a:rPr kumimoji="0" lang="ja-JP" altLang="en-US" sz="1800" b="1" kern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に</a:t>
            </a:r>
            <a:r>
              <a:rPr kumimoji="0" lang="ja-JP" altLang="en-US" sz="1800" b="1" kern="0" spc="-8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</a:t>
            </a:r>
            <a:r>
              <a:rPr kumimoji="0" lang="ja-JP" altLang="en-US" sz="1800" b="1" kern="0" spc="8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デ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オ通話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テ</a:t>
            </a:r>
            <a:r>
              <a:rPr kumimoji="0" lang="ja-JP" altLang="en-US" sz="1800" b="1" kern="0" spc="-22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ス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ト</a:t>
            </a:r>
            <a:r>
              <a:rPr kumimoji="0" lang="ja-JP" altLang="en-US" sz="1800" b="1" kern="0" spc="3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試</a:t>
            </a:r>
            <a:r>
              <a:rPr kumimoji="0" lang="ja-JP" altLang="en-US" sz="1800" b="1" kern="0" spc="13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</a:t>
            </a:r>
            <a:r>
              <a:rPr kumimoji="0" lang="ja-JP" altLang="en-US" sz="1800" b="1" kern="0" spc="22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て</a:t>
            </a:r>
            <a:endParaRPr kumimoji="0" lang="en-US" altLang="ja-JP" sz="1800" b="1" kern="0" spc="22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defTabSz="914400"/>
            <a:r>
              <a:rPr kumimoji="0" lang="ja-JP" altLang="en-US" sz="1800" b="1" kern="0" spc="-13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ビデオ通話が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問題なくできる</a:t>
            </a:r>
            <a:r>
              <a:rPr kumimoji="0" lang="ja-JP" altLang="en-US" sz="1800" b="1" kern="0" spc="-17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か</a:t>
            </a:r>
            <a:r>
              <a:rPr kumimoji="0" lang="ja-JP" altLang="en-US" sz="1800" b="1" kern="0" spc="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確</a:t>
            </a:r>
            <a:r>
              <a:rPr kumimoji="0" lang="ja-JP" altLang="en-US" sz="1800" b="1" kern="0" spc="-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認</a:t>
            </a:r>
            <a:r>
              <a:rPr kumimoji="0" lang="ja-JP" altLang="en-US" sz="1800" b="1" kern="0" spc="25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しましょう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32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0517C27-7E88-9547-8C57-5C14E154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23" y="3392492"/>
            <a:ext cx="1621677" cy="2627604"/>
          </a:xfrm>
          <a:prstGeom prst="rect">
            <a:avLst/>
          </a:prstGeom>
        </p:spPr>
      </p:pic>
      <p:pic>
        <p:nvPicPr>
          <p:cNvPr id="28" name="図 27" descr="モニター画面に映る文字&#10;&#10;自動的に生成された説明">
            <a:extLst>
              <a:ext uri="{FF2B5EF4-FFF2-40B4-BE49-F238E27FC236}">
                <a16:creationId xmlns:a16="http://schemas.microsoft.com/office/drawing/2014/main" id="{E4B87DEE-2319-2EF7-4E6C-05950EAC8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36" y="2897453"/>
            <a:ext cx="3494150" cy="346644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82486"/>
            <a:ext cx="8280000" cy="389685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</p:txBody>
      </p:sp>
      <p:pic>
        <p:nvPicPr>
          <p:cNvPr id="10" name="図 9" descr="画面に「ヤードックに音声の録音を許可しますか」と表示され、「許可」をタップしている画像&#10;">
            <a:extLst>
              <a:ext uri="{FF2B5EF4-FFF2-40B4-BE49-F238E27FC236}">
                <a16:creationId xmlns:a16="http://schemas.microsoft.com/office/drawing/2014/main" id="{BEB5366C-4632-446D-BD33-51FA94311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00" y="3352800"/>
            <a:ext cx="1620000" cy="848310"/>
          </a:xfrm>
          <a:prstGeom prst="rect">
            <a:avLst/>
          </a:prstGeom>
        </p:spPr>
      </p:pic>
      <p:pic>
        <p:nvPicPr>
          <p:cNvPr id="12" name="図 11" descr="画面に「ヤードックに写真と動画の撮影を許可しますか」と表示され、「許可」をタップしている画像">
            <a:extLst>
              <a:ext uri="{FF2B5EF4-FFF2-40B4-BE49-F238E27FC236}">
                <a16:creationId xmlns:a16="http://schemas.microsoft.com/office/drawing/2014/main" id="{982B3AE9-BC03-4E0B-A185-11B427120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00" y="4794747"/>
            <a:ext cx="1620000" cy="1185361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1804800" y="5398338"/>
            <a:ext cx="612000" cy="57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890739" y="5588824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4858336" y="3807606"/>
            <a:ext cx="360000" cy="25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250739" y="6210253"/>
            <a:ext cx="325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チャットでのやり取りはできません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4732478" y="5433755"/>
            <a:ext cx="296586" cy="293005"/>
            <a:chOff x="4232441" y="3995693"/>
            <a:chExt cx="296586" cy="293005"/>
          </a:xfrm>
        </p:grpSpPr>
        <p:sp>
          <p:nvSpPr>
            <p:cNvPr id="50" name="円/楕円 49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図形グループ 57"/>
          <p:cNvGrpSpPr/>
          <p:nvPr/>
        </p:nvGrpSpPr>
        <p:grpSpPr>
          <a:xfrm>
            <a:off x="4712814" y="3651659"/>
            <a:ext cx="296586" cy="293005"/>
            <a:chOff x="3546641" y="3995693"/>
            <a:chExt cx="296586" cy="293005"/>
          </a:xfrm>
        </p:grpSpPr>
        <p:sp>
          <p:nvSpPr>
            <p:cNvPr id="59" name="円/楕円 5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1661773" y="5257135"/>
            <a:ext cx="296587" cy="293005"/>
            <a:chOff x="2897417" y="3995693"/>
            <a:chExt cx="296587" cy="293005"/>
          </a:xfrm>
        </p:grpSpPr>
        <p:sp>
          <p:nvSpPr>
            <p:cNvPr id="81" name="円/楕円 8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6516857" y="3119849"/>
            <a:ext cx="296586" cy="293005"/>
            <a:chOff x="510112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object 18">
            <a:extLst>
              <a:ext uri="{FF2B5EF4-FFF2-40B4-BE49-F238E27FC236}">
                <a16:creationId xmlns:a16="http://schemas.microsoft.com/office/drawing/2014/main" id="{C94F3553-B20D-384F-B907-5B7AF82EFE04}"/>
              </a:ext>
            </a:extLst>
          </p:cNvPr>
          <p:cNvSpPr txBox="1"/>
          <p:nvPr/>
        </p:nvSpPr>
        <p:spPr>
          <a:xfrm>
            <a:off x="543151" y="2239239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F3091E49-4DFB-61F4-9340-F9171C16874C}"/>
              </a:ext>
            </a:extLst>
          </p:cNvPr>
          <p:cNvSpPr txBox="1"/>
          <p:nvPr/>
        </p:nvSpPr>
        <p:spPr>
          <a:xfrm>
            <a:off x="3639244" y="2287422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許可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5FE35FE-A3E3-B8FA-3D2D-142B0ECAAA1D}"/>
              </a:ext>
            </a:extLst>
          </p:cNvPr>
          <p:cNvSpPr txBox="1"/>
          <p:nvPr/>
        </p:nvSpPr>
        <p:spPr>
          <a:xfrm>
            <a:off x="6269632" y="2287422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7FFE833-3CAD-3D24-A7DA-283893396977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D156021-29F5-D081-3A2E-9488E29F72C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4FC1AC6-B42A-6235-5661-EAEC02EA17B1}"/>
              </a:ext>
            </a:extLst>
          </p:cNvPr>
          <p:cNvSpPr/>
          <p:nvPr/>
        </p:nvSpPr>
        <p:spPr>
          <a:xfrm rot="5400000">
            <a:off x="4356316" y="4345838"/>
            <a:ext cx="441849" cy="3152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118B229-309F-8FF4-D8D5-7639D68AFBBB}"/>
              </a:ext>
            </a:extLst>
          </p:cNvPr>
          <p:cNvSpPr txBox="1">
            <a:spLocks/>
          </p:cNvSpPr>
          <p:nvPr/>
        </p:nvSpPr>
        <p:spPr>
          <a:xfrm>
            <a:off x="572814" y="1857639"/>
            <a:ext cx="8280000" cy="6640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en-US" altLang="ja-JP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kumimoji="0" lang="ja-JP" altLang="en-US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0CEC67-657E-D448-2F02-65F9116926E9}"/>
              </a:ext>
            </a:extLst>
          </p:cNvPr>
          <p:cNvSpPr/>
          <p:nvPr/>
        </p:nvSpPr>
        <p:spPr>
          <a:xfrm>
            <a:off x="9154307" y="3078933"/>
            <a:ext cx="1392709" cy="276651"/>
          </a:xfrm>
          <a:prstGeom prst="rect">
            <a:avLst/>
          </a:prstGeom>
          <a:solidFill>
            <a:srgbClr val="F6F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38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携帯電話の画面&#10;&#10;自動的に生成された説明">
            <a:extLst>
              <a:ext uri="{FF2B5EF4-FFF2-40B4-BE49-F238E27FC236}">
                <a16:creationId xmlns:a16="http://schemas.microsoft.com/office/drawing/2014/main" id="{F6A1E31C-FEE1-CFD8-CC0B-64BD90FED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09" y="2919916"/>
            <a:ext cx="1798337" cy="3178264"/>
          </a:xfrm>
          <a:prstGeom prst="rect">
            <a:avLst/>
          </a:prstGeom>
        </p:spPr>
      </p:pic>
      <p:pic>
        <p:nvPicPr>
          <p:cNvPr id="11" name="図 10" descr="モニター画面に映る文字&#10;&#10;自動的に生成された説明">
            <a:extLst>
              <a:ext uri="{FF2B5EF4-FFF2-40B4-BE49-F238E27FC236}">
                <a16:creationId xmlns:a16="http://schemas.microsoft.com/office/drawing/2014/main" id="{6B722D17-920B-6700-2E90-CCD1AF788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4" y="3326730"/>
            <a:ext cx="1620998" cy="2773707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5A46210-2AC8-828C-CDAE-8C0E8E46B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9" y="4261469"/>
            <a:ext cx="1618227" cy="204495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1382486"/>
            <a:ext cx="8280000" cy="389685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予約時間内に医師から電話がかかってきます</a:t>
            </a:r>
            <a:r>
              <a:rPr lang="en-US" altLang="ja-JP" b="1" dirty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A9D84B-E9C0-45B9-BE4A-5FF1D5BDB7EB}"/>
              </a:ext>
            </a:extLst>
          </p:cNvPr>
          <p:cNvSpPr txBox="1"/>
          <p:nvPr/>
        </p:nvSpPr>
        <p:spPr>
          <a:xfrm>
            <a:off x="5500995" y="6056248"/>
            <a:ext cx="325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チャットでのやり取りはできません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【7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ビデオ通話で診察</a:t>
            </a: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6565951" y="2994853"/>
            <a:ext cx="296586" cy="293005"/>
            <a:chOff x="5101121" y="3995693"/>
            <a:chExt cx="296586" cy="293005"/>
          </a:xfrm>
        </p:grpSpPr>
        <p:sp>
          <p:nvSpPr>
            <p:cNvPr id="46" name="円/楕円 45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object 18">
            <a:extLst>
              <a:ext uri="{FF2B5EF4-FFF2-40B4-BE49-F238E27FC236}">
                <a16:creationId xmlns:a16="http://schemas.microsoft.com/office/drawing/2014/main" id="{C94F3553-B20D-384F-B907-5B7AF82EFE04}"/>
              </a:ext>
            </a:extLst>
          </p:cNvPr>
          <p:cNvSpPr txBox="1"/>
          <p:nvPr/>
        </p:nvSpPr>
        <p:spPr>
          <a:xfrm>
            <a:off x="543151" y="22098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電話が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かかってきたら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 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応答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F3091E49-4DFB-61F4-9340-F9171C16874C}"/>
              </a:ext>
            </a:extLst>
          </p:cNvPr>
          <p:cNvSpPr txBox="1"/>
          <p:nvPr/>
        </p:nvSpPr>
        <p:spPr>
          <a:xfrm>
            <a:off x="3639244" y="2257983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ロックを解除する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spc="5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2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3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5FE35FE-A3E3-B8FA-3D2D-142B0ECAAA1D}"/>
              </a:ext>
            </a:extLst>
          </p:cNvPr>
          <p:cNvSpPr txBox="1"/>
          <p:nvPr/>
        </p:nvSpPr>
        <p:spPr>
          <a:xfrm>
            <a:off x="6269632" y="2257983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診療が始まります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7FFE833-3CAD-3D24-A7DA-283893396977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D156021-29F5-D081-3A2E-9488E29F72C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4FC1AC6-B42A-6235-5661-EAEC02EA17B1}"/>
              </a:ext>
            </a:extLst>
          </p:cNvPr>
          <p:cNvSpPr/>
          <p:nvPr/>
        </p:nvSpPr>
        <p:spPr>
          <a:xfrm rot="5400000">
            <a:off x="4377731" y="3905048"/>
            <a:ext cx="396091" cy="2797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4118B229-309F-8FF4-D8D5-7639D68AFBBB}"/>
              </a:ext>
            </a:extLst>
          </p:cNvPr>
          <p:cNvSpPr txBox="1">
            <a:spLocks/>
          </p:cNvSpPr>
          <p:nvPr/>
        </p:nvSpPr>
        <p:spPr>
          <a:xfrm>
            <a:off x="572814" y="1857639"/>
            <a:ext cx="8280000" cy="66402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en-US" altLang="ja-JP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kumimoji="0" lang="ja-JP" altLang="en-US" sz="1800" b="1" kern="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kumimoji="0" lang="ja-JP" altLang="en-US" sz="1800" b="1" kern="0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30" name="図形グループ 49">
            <a:extLst>
              <a:ext uri="{FF2B5EF4-FFF2-40B4-BE49-F238E27FC236}">
                <a16:creationId xmlns:a16="http://schemas.microsoft.com/office/drawing/2014/main" id="{3901E44E-F542-2DF8-5746-6A306CC64AD0}"/>
              </a:ext>
            </a:extLst>
          </p:cNvPr>
          <p:cNvGrpSpPr/>
          <p:nvPr/>
        </p:nvGrpSpPr>
        <p:grpSpPr>
          <a:xfrm>
            <a:off x="4732614" y="5498195"/>
            <a:ext cx="296586" cy="293005"/>
            <a:chOff x="4232441" y="3995693"/>
            <a:chExt cx="296586" cy="293005"/>
          </a:xfrm>
        </p:grpSpPr>
        <p:sp>
          <p:nvSpPr>
            <p:cNvPr id="31" name="円/楕円 50">
              <a:extLst>
                <a:ext uri="{FF2B5EF4-FFF2-40B4-BE49-F238E27FC236}">
                  <a16:creationId xmlns:a16="http://schemas.microsoft.com/office/drawing/2014/main" id="{FD0C5866-8250-5EAE-616A-1E6D88F7E97E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73">
              <a:extLst>
                <a:ext uri="{FF2B5EF4-FFF2-40B4-BE49-F238E27FC236}">
                  <a16:creationId xmlns:a16="http://schemas.microsoft.com/office/drawing/2014/main" id="{CE377BFE-A680-978B-BD3A-63121D5A359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 descr="画面をロックしていた場合、「スライドで応答」をスライドして「オン」にしている画像">
            <a:extLst>
              <a:ext uri="{FF2B5EF4-FFF2-40B4-BE49-F238E27FC236}">
                <a16:creationId xmlns:a16="http://schemas.microsoft.com/office/drawing/2014/main" id="{37D37D9D-5686-03E8-4DB6-C9D463E45642}"/>
              </a:ext>
            </a:extLst>
          </p:cNvPr>
          <p:cNvGrpSpPr/>
          <p:nvPr/>
        </p:nvGrpSpPr>
        <p:grpSpPr>
          <a:xfrm>
            <a:off x="3637284" y="3051093"/>
            <a:ext cx="1766642" cy="797161"/>
            <a:chOff x="4882558" y="1858296"/>
            <a:chExt cx="1766642" cy="797161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0F7A7B68-210B-6B7F-C756-7137ED35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000310"/>
              <a:ext cx="1620000" cy="655147"/>
            </a:xfrm>
            <a:prstGeom prst="rect">
              <a:avLst/>
            </a:prstGeom>
          </p:spPr>
        </p:pic>
        <p:sp>
          <p:nvSpPr>
            <p:cNvPr id="43" name="上矢印 72">
              <a:extLst>
                <a:ext uri="{FF2B5EF4-FFF2-40B4-BE49-F238E27FC236}">
                  <a16:creationId xmlns:a16="http://schemas.microsoft.com/office/drawing/2014/main" id="{391522F2-6D35-47DC-64B9-AF52806D5F66}"/>
                </a:ext>
              </a:extLst>
            </p:cNvPr>
            <p:cNvSpPr>
              <a:spLocks/>
            </p:cNvSpPr>
            <p:nvPr/>
          </p:nvSpPr>
          <p:spPr>
            <a:xfrm rot="5400000">
              <a:off x="5734800" y="1943910"/>
              <a:ext cx="360000" cy="972000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図形グループ 74">
              <a:extLst>
                <a:ext uri="{FF2B5EF4-FFF2-40B4-BE49-F238E27FC236}">
                  <a16:creationId xmlns:a16="http://schemas.microsoft.com/office/drawing/2014/main" id="{75E3E5E5-3908-D869-2A96-2DBB0575B143}"/>
                </a:ext>
              </a:extLst>
            </p:cNvPr>
            <p:cNvGrpSpPr/>
            <p:nvPr/>
          </p:nvGrpSpPr>
          <p:grpSpPr>
            <a:xfrm>
              <a:off x="4882558" y="1858296"/>
              <a:ext cx="296586" cy="293005"/>
              <a:chOff x="3546641" y="3995693"/>
              <a:chExt cx="296586" cy="293005"/>
            </a:xfrm>
          </p:grpSpPr>
          <p:sp>
            <p:nvSpPr>
              <p:cNvPr id="56" name="円/楕円 75">
                <a:extLst>
                  <a:ext uri="{FF2B5EF4-FFF2-40B4-BE49-F238E27FC236}">
                    <a16:creationId xmlns:a16="http://schemas.microsoft.com/office/drawing/2014/main" id="{3AAD9281-B822-B840-DBAC-97A54B715718}"/>
                  </a:ext>
                </a:extLst>
              </p:cNvPr>
              <p:cNvSpPr/>
              <p:nvPr/>
            </p:nvSpPr>
            <p:spPr>
              <a:xfrm>
                <a:off x="3547872" y="3996395"/>
                <a:ext cx="291600" cy="29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76">
                <a:extLst>
                  <a:ext uri="{FF2B5EF4-FFF2-40B4-BE49-F238E27FC236}">
                    <a16:creationId xmlns:a16="http://schemas.microsoft.com/office/drawing/2014/main" id="{88772080-99FF-3A94-4395-13C88886D367}"/>
                  </a:ext>
                </a:extLst>
              </p:cNvPr>
              <p:cNvSpPr/>
              <p:nvPr/>
            </p:nvSpPr>
            <p:spPr>
              <a:xfrm>
                <a:off x="3546641" y="3995693"/>
                <a:ext cx="296586" cy="293005"/>
              </a:xfrm>
              <a:custGeom>
                <a:avLst/>
                <a:gdLst/>
                <a:ahLst/>
                <a:cxnLst/>
                <a:rect l="l" t="t" r="r" b="b"/>
                <a:pathLst>
                  <a:path w="296586" h="293005">
                    <a:moveTo>
                      <a:pt x="143572" y="44927"/>
                    </a:moveTo>
                    <a:cubicBezTo>
                      <a:pt x="124582" y="44927"/>
                      <a:pt x="106024" y="49974"/>
                      <a:pt x="87902" y="60066"/>
                    </a:cubicBezTo>
                    <a:lnTo>
                      <a:pt x="87902" y="96366"/>
                    </a:lnTo>
                    <a:lnTo>
                      <a:pt x="91971" y="96041"/>
                    </a:lnTo>
                    <a:cubicBezTo>
                      <a:pt x="96746" y="92894"/>
                      <a:pt x="103637" y="89855"/>
                      <a:pt x="112644" y="86925"/>
                    </a:cubicBezTo>
                    <a:cubicBezTo>
                      <a:pt x="123279" y="83452"/>
                      <a:pt x="132612" y="81716"/>
                      <a:pt x="140643" y="81716"/>
                    </a:cubicBezTo>
                    <a:cubicBezTo>
                      <a:pt x="157029" y="81716"/>
                      <a:pt x="165222" y="88715"/>
                      <a:pt x="165222" y="102715"/>
                    </a:cubicBezTo>
                    <a:cubicBezTo>
                      <a:pt x="165222" y="111071"/>
                      <a:pt x="162726" y="119427"/>
                      <a:pt x="157734" y="127783"/>
                    </a:cubicBezTo>
                    <a:cubicBezTo>
                      <a:pt x="152960" y="135705"/>
                      <a:pt x="144386" y="146231"/>
                      <a:pt x="132015" y="159362"/>
                    </a:cubicBezTo>
                    <a:cubicBezTo>
                      <a:pt x="120837" y="171083"/>
                      <a:pt x="113675" y="178570"/>
                      <a:pt x="110528" y="181826"/>
                    </a:cubicBezTo>
                    <a:cubicBezTo>
                      <a:pt x="103040" y="189205"/>
                      <a:pt x="94196" y="197182"/>
                      <a:pt x="83995" y="205755"/>
                    </a:cubicBezTo>
                    <a:lnTo>
                      <a:pt x="83995" y="240102"/>
                    </a:lnTo>
                    <a:lnTo>
                      <a:pt x="213568" y="240102"/>
                    </a:lnTo>
                    <a:lnTo>
                      <a:pt x="213568" y="205755"/>
                    </a:lnTo>
                    <a:lnTo>
                      <a:pt x="137224" y="205755"/>
                    </a:lnTo>
                    <a:cubicBezTo>
                      <a:pt x="150681" y="193492"/>
                      <a:pt x="162455" y="182260"/>
                      <a:pt x="172548" y="172059"/>
                    </a:cubicBezTo>
                    <a:cubicBezTo>
                      <a:pt x="185570" y="158928"/>
                      <a:pt x="194523" y="148239"/>
                      <a:pt x="199406" y="139991"/>
                    </a:cubicBezTo>
                    <a:cubicBezTo>
                      <a:pt x="206460" y="128271"/>
                      <a:pt x="209987" y="115412"/>
                      <a:pt x="209987" y="101412"/>
                    </a:cubicBezTo>
                    <a:cubicBezTo>
                      <a:pt x="209987" y="84483"/>
                      <a:pt x="203910" y="70837"/>
                      <a:pt x="191756" y="60473"/>
                    </a:cubicBezTo>
                    <a:cubicBezTo>
                      <a:pt x="179601" y="50109"/>
                      <a:pt x="163540" y="44927"/>
                      <a:pt x="143572" y="44927"/>
                    </a:cubicBezTo>
                    <a:close/>
                    <a:moveTo>
                      <a:pt x="148619" y="0"/>
                    </a:moveTo>
                    <a:cubicBezTo>
                      <a:pt x="189422" y="0"/>
                      <a:pt x="224285" y="14162"/>
                      <a:pt x="253205" y="42486"/>
                    </a:cubicBezTo>
                    <a:cubicBezTo>
                      <a:pt x="282126" y="70810"/>
                      <a:pt x="296586" y="105211"/>
                      <a:pt x="296586" y="145689"/>
                    </a:cubicBezTo>
                    <a:cubicBezTo>
                      <a:pt x="296586" y="186275"/>
                      <a:pt x="282045" y="220975"/>
                      <a:pt x="252961" y="249787"/>
                    </a:cubicBezTo>
                    <a:cubicBezTo>
                      <a:pt x="223878" y="278599"/>
                      <a:pt x="188988" y="293005"/>
                      <a:pt x="148293" y="293005"/>
                    </a:cubicBezTo>
                    <a:cubicBezTo>
                      <a:pt x="107598" y="293005"/>
                      <a:pt x="72709" y="278599"/>
                      <a:pt x="43625" y="249787"/>
                    </a:cubicBezTo>
                    <a:cubicBezTo>
                      <a:pt x="14542" y="220975"/>
                      <a:pt x="0" y="186275"/>
                      <a:pt x="0" y="145689"/>
                    </a:cubicBezTo>
                    <a:cubicBezTo>
                      <a:pt x="0" y="105211"/>
                      <a:pt x="14542" y="70810"/>
                      <a:pt x="43625" y="42486"/>
                    </a:cubicBezTo>
                    <a:cubicBezTo>
                      <a:pt x="72709" y="14162"/>
                      <a:pt x="107706" y="0"/>
                      <a:pt x="148619" y="0"/>
                    </a:cubicBezTo>
                    <a:close/>
                  </a:path>
                </a:pathLst>
              </a:custGeom>
              <a:solidFill>
                <a:srgbClr val="0096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6" name="図形グループ 75"/>
          <p:cNvGrpSpPr/>
          <p:nvPr/>
        </p:nvGrpSpPr>
        <p:grpSpPr>
          <a:xfrm>
            <a:off x="1661773" y="5257135"/>
            <a:ext cx="296587" cy="293005"/>
            <a:chOff x="2897417" y="3995693"/>
            <a:chExt cx="296587" cy="293005"/>
          </a:xfrm>
        </p:grpSpPr>
        <p:sp>
          <p:nvSpPr>
            <p:cNvPr id="81" name="円/楕円 80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90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98088" y="1524000"/>
            <a:ext cx="68400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決済方法は、医療機関の設定に応じて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ja-JP" altLang="ja-JP" sz="2000" b="1" kern="100" spc="-10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診療後の銀行振込</a:t>
            </a:r>
            <a:r>
              <a:rPr lang="ja-JP" altLang="ja-JP" sz="2000" b="1" kern="100" spc="-1000" dirty="0">
                <a:latin typeface="Meiryo" charset="-128"/>
                <a:ea typeface="Meiryo" charset="-128"/>
                <a:cs typeface="Meiryo" charset="-128"/>
              </a:rPr>
              <a:t>」 </a:t>
            </a:r>
            <a:endParaRPr lang="en-US" altLang="ja-JP" sz="2000" b="1" kern="100" spc="-10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次回来院時のお支払</a:t>
            </a:r>
            <a:r>
              <a:rPr lang="en-US" altLang="ja-JP" sz="20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｣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などを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お選びいただけるようになっております。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 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クレジットカードによる決済をご利用になる場合は、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予めクレジットカード情報の登録をお願いいたします。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※操作にご不明点がある場合は、</a:t>
            </a: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ja-JP" sz="2000" b="1" kern="100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サポートセンターまでお問合せください。</a:t>
            </a:r>
            <a:endParaRPr lang="ja-JP" altLang="ja-JP" sz="2000" b="1" kern="100" dirty="0"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spcBef>
                <a:spcPts val="85"/>
              </a:spcBef>
              <a:tabLst>
                <a:tab pos="26193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</p:spTree>
    <p:extLst>
      <p:ext uri="{BB962C8B-B14F-4D97-AF65-F5344CB8AC3E}">
        <p14:creationId xmlns:p14="http://schemas.microsoft.com/office/powerpoint/2010/main" val="237567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「設定」画面の一覧から「クレジットカード」をタップしている画像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900940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図 8" descr="「クレジットカード」画面で「クレジットカードを登録する」ボタンをタップしている画像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3752921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「カードの登録」画面と下部にある「追加する」ボタンの画像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6604903" y="2848208"/>
            <a:ext cx="1637472" cy="340128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2167357" y="5909550"/>
            <a:ext cx="409036" cy="39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838200" y="3833659"/>
            <a:ext cx="1764000" cy="2478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934200" y="4569656"/>
            <a:ext cx="1306800" cy="27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541800" y="3042537"/>
            <a:ext cx="1764000" cy="17206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541800" y="4947537"/>
            <a:ext cx="1764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359400" y="1777072"/>
            <a:ext cx="2556000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カード情報を入力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100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256" y="1399032"/>
            <a:ext cx="8280000" cy="378040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クレジットカードの場合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【8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/>
              <a:t>お支払い方法</a:t>
            </a:r>
          </a:p>
        </p:txBody>
      </p:sp>
      <p:grpSp>
        <p:nvGrpSpPr>
          <p:cNvPr id="59" name="図形グループ 58"/>
          <p:cNvGrpSpPr/>
          <p:nvPr/>
        </p:nvGrpSpPr>
        <p:grpSpPr>
          <a:xfrm>
            <a:off x="6398950" y="4800600"/>
            <a:ext cx="296586" cy="293005"/>
            <a:chOff x="5878361" y="3995693"/>
            <a:chExt cx="296586" cy="293005"/>
          </a:xfrm>
        </p:grpSpPr>
        <p:sp>
          <p:nvSpPr>
            <p:cNvPr id="60" name="円/楕円 59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6398950" y="2915033"/>
            <a:ext cx="296586" cy="293005"/>
            <a:chOff x="5101121" y="3995693"/>
            <a:chExt cx="296586" cy="293005"/>
          </a:xfrm>
        </p:grpSpPr>
        <p:sp>
          <p:nvSpPr>
            <p:cNvPr id="63" name="円/楕円 62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図形グループ 64"/>
          <p:cNvGrpSpPr/>
          <p:nvPr/>
        </p:nvGrpSpPr>
        <p:grpSpPr>
          <a:xfrm>
            <a:off x="3770589" y="4363538"/>
            <a:ext cx="296586" cy="293005"/>
            <a:chOff x="4232441" y="3995693"/>
            <a:chExt cx="296586" cy="293005"/>
          </a:xfrm>
        </p:grpSpPr>
        <p:sp>
          <p:nvSpPr>
            <p:cNvPr id="66" name="円/楕円 65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図形グループ 67"/>
          <p:cNvGrpSpPr/>
          <p:nvPr/>
        </p:nvGrpSpPr>
        <p:grpSpPr>
          <a:xfrm>
            <a:off x="685800" y="3686372"/>
            <a:ext cx="296586" cy="293005"/>
            <a:chOff x="354664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2038573" y="5773268"/>
            <a:ext cx="296587" cy="293005"/>
            <a:chOff x="2897417" y="3995693"/>
            <a:chExt cx="296587" cy="293005"/>
          </a:xfrm>
        </p:grpSpPr>
        <p:sp>
          <p:nvSpPr>
            <p:cNvPr id="72" name="円/楕円 71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" name="object 18">
            <a:extLst>
              <a:ext uri="{FF2B5EF4-FFF2-40B4-BE49-F238E27FC236}">
                <a16:creationId xmlns:a16="http://schemas.microsoft.com/office/drawing/2014/main" id="{8ED3626B-36C0-3FEB-2788-C959C2D8668A}"/>
              </a:ext>
            </a:extLst>
          </p:cNvPr>
          <p:cNvSpPr txBox="1"/>
          <p:nvPr/>
        </p:nvSpPr>
        <p:spPr>
          <a:xfrm>
            <a:off x="567810" y="1777072"/>
            <a:ext cx="3185112" cy="1053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設定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	</a:t>
            </a: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B3FA299D-2BBD-4BD9-7E84-E22367F39946}"/>
              </a:ext>
            </a:extLst>
          </p:cNvPr>
          <p:cNvSpPr txBox="1"/>
          <p:nvPr/>
        </p:nvSpPr>
        <p:spPr>
          <a:xfrm>
            <a:off x="3546968" y="1777072"/>
            <a:ext cx="2556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クレジットカード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を登録する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26D5A95C-E1DD-F9E9-C0EA-5FFAE1EC0115}"/>
              </a:ext>
            </a:extLst>
          </p:cNvPr>
          <p:cNvSpPr/>
          <p:nvPr/>
        </p:nvSpPr>
        <p:spPr>
          <a:xfrm>
            <a:off x="2743200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7C5EBBD3-1FAA-87D6-A3C8-69835FAF062A}"/>
              </a:ext>
            </a:extLst>
          </p:cNvPr>
          <p:cNvSpPr/>
          <p:nvPr/>
        </p:nvSpPr>
        <p:spPr>
          <a:xfrm>
            <a:off x="5661839" y="4253883"/>
            <a:ext cx="767235" cy="5408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31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791600" y="1367592"/>
            <a:ext cx="6660000" cy="44743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b="1" kern="100" dirty="0" err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en-US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HP</a:t>
            </a:r>
          </a:p>
          <a:p>
            <a:r>
              <a:rPr lang="en-US" altLang="ja-JP" sz="2000" b="1" kern="100" dirty="0">
                <a:solidFill>
                  <a:srgbClr val="4472C4"/>
                </a:solidFill>
                <a:latin typeface="Meiryo"/>
                <a:ea typeface="Meiryo"/>
                <a:cs typeface="Meiryo" charset="-128"/>
              </a:rPr>
              <a:t>https://support.yadoc.jp/personal/</a:t>
            </a:r>
          </a:p>
          <a:p>
            <a:pPr>
              <a:spcAft>
                <a:spcPts val="0"/>
              </a:spcAft>
            </a:pPr>
            <a:endParaRPr lang="en-US" altLang="ja-JP" sz="2000" b="1" kern="100" dirty="0">
              <a:solidFill>
                <a:srgbClr val="000000"/>
              </a:solidFill>
              <a:latin typeface="Meiryo" charset="-128"/>
              <a:ea typeface="Meiryo" charset="-128"/>
              <a:cs typeface="Segoe UI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 err="1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kern="100" err="1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YaDoc</a:t>
            </a:r>
            <a:r>
              <a:rPr lang="ja-JP" altLang="ja-JP" sz="2000" b="1" kern="10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サポートセンター </a:t>
            </a:r>
            <a:endParaRPr lang="en-US" altLang="ja-JP" sz="2000" b="1" kern="10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平日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10:00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～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17:00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電話番号：</a:t>
            </a: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0120-22-8109</a:t>
            </a:r>
            <a:endParaRPr lang="ja-JP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E-mail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ps@yadoc.jp</a:t>
            </a:r>
            <a:endParaRPr lang="ja-JP" altLang="ja-JP" sz="2000" b="1" kern="100" dirty="0">
              <a:solidFill>
                <a:srgbClr val="4472C4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運営会社</a:t>
            </a:r>
            <a:endParaRPr lang="en-US" altLang="ja-JP" sz="2000" b="1" kern="100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株式会社インテグリティ・ヘルスケア</a:t>
            </a:r>
          </a:p>
          <a:p>
            <a:pPr>
              <a:spcAft>
                <a:spcPts val="0"/>
              </a:spcAft>
            </a:pPr>
            <a:r>
              <a:rPr lang="en-US" altLang="ja-JP" sz="2000" b="1" kern="100" dirty="0">
                <a:latin typeface="Meiryo" charset="-128"/>
                <a:ea typeface="Meiryo" charset="-128"/>
                <a:cs typeface="Meiryo" charset="-128"/>
              </a:rPr>
              <a:t>URL</a:t>
            </a:r>
            <a:r>
              <a:rPr lang="ja-JP" altLang="ja-JP" sz="2000" b="1" kern="1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2000" b="1" kern="100" dirty="0">
                <a:solidFill>
                  <a:srgbClr val="4472C4"/>
                </a:solidFill>
                <a:latin typeface="Meiryo" charset="-128"/>
                <a:ea typeface="Meiryo" charset="-128"/>
                <a:cs typeface="Meiryo" charset="-128"/>
              </a:rPr>
              <a:t>https://www.integrity-healthcare.co.jp/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ja-JP" sz="1800" b="1" u="sng" kern="1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【9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kumimoji="0" lang="ja-JP" altLang="en-US" sz="3200" kern="0" dirty="0">
                <a:latin typeface="AoyagiKouzanFontT"/>
              </a:rPr>
              <a:t>操作に困ったときのご案内</a:t>
            </a:r>
            <a:endParaRPr kumimoji="0" lang="ja-JP" altLang="en-US" sz="3200" kern="0" dirty="0"/>
          </a:p>
        </p:txBody>
      </p:sp>
      <p:pic>
        <p:nvPicPr>
          <p:cNvPr id="1058" name="Object" descr="運営会社株式会社インテグリティ・ヘルスケアのホームページのQRコード&#10;"/>
          <p:cNvPicPr preferRelativeResize="0"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34538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2F972F-B3E8-090B-450F-A59D93B93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7" y="1367298"/>
            <a:ext cx="1311992" cy="13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C42FED7-4515-F9D2-CC1A-BE2B7499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91" y="1648709"/>
            <a:ext cx="1383912" cy="28531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23D0966-8BA6-86A6-7570-6BE51C13B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186" y="1654756"/>
            <a:ext cx="1493649" cy="28409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098730-34AB-126F-FCEE-35A6644AB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86" y="2603280"/>
            <a:ext cx="1806408" cy="465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13267FE-2067-407F-81C1-CBD0ECF7D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788" y="1588800"/>
            <a:ext cx="1889082" cy="557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24256" y="1393793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23791" y="1905000"/>
            <a:ext cx="2520000" cy="3320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｢Play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ストア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アプリやゲームを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と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0838" algn="l"/>
              </a:tabLst>
            </a:pP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17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リスト一覧から押す</a:t>
            </a: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インストール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0838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ja-JP" altLang="en-US" sz="800" dirty="0">
              <a:latin typeface="AoyagiKouzanFontT"/>
              <a:cs typeface="AoyagiKouzanFontT"/>
            </a:endParaRPr>
          </a:p>
        </p:txBody>
      </p:sp>
      <p:graphicFrame>
        <p:nvGraphicFramePr>
          <p:cNvPr id="68" name="object 19">
            <a:extLst>
              <a:ext uri="{FF2B5EF4-FFF2-40B4-BE49-F238E27FC236}">
                <a16:creationId xmlns:a16="http://schemas.microsoft.com/office/drawing/2014/main" id="{8660439A-EF83-47AC-9153-5FE6D008A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36148"/>
              </p:ext>
            </p:extLst>
          </p:nvPr>
        </p:nvGraphicFramePr>
        <p:xfrm>
          <a:off x="2935923" y="4606946"/>
          <a:ext cx="5591303" cy="1697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85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2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イ</a:t>
                      </a:r>
                      <a:r>
                        <a:rPr sz="1200" b="0" i="0" spc="-3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コ</a:t>
                      </a:r>
                      <a:r>
                        <a:rPr sz="1200" b="0" i="0" spc="1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ン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5669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1220470" algn="l"/>
                          <a:tab pos="1677670" algn="l"/>
                          <a:tab pos="1982470" algn="l"/>
                        </a:tabLst>
                      </a:pPr>
                      <a:r>
                        <a:rPr sz="1200" b="0" i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概要</a:t>
                      </a: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i="0" spc="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</a:t>
                      </a:r>
                      <a:r>
                        <a:rPr sz="1200" b="0" i="0" spc="-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プ</a:t>
                      </a:r>
                      <a:r>
                        <a:rPr sz="1200" b="0" i="0" spc="-15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リ</a:t>
                      </a: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b="0" i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>
                          <a:latin typeface="Meiryo"/>
                          <a:ea typeface="Meiryo"/>
                          <a:cs typeface="Meiryo" charset="-128"/>
                        </a:rPr>
                        <a:t>疾患管理システム</a:t>
                      </a:r>
                      <a:r>
                        <a:rPr lang="en-US" altLang="ja-JP" sz="900" b="0" i="0" spc="0" dirty="0" err="1">
                          <a:latin typeface="Meiryo"/>
                          <a:ea typeface="Meiryo"/>
                          <a:cs typeface="Meiryo" charset="-128"/>
                        </a:rPr>
                        <a:t>YaDo</a:t>
                      </a:r>
                      <a:r>
                        <a:rPr lang="en-US" altLang="ja-JP" sz="900" b="0" i="0" spc="-750" baseline="0" dirty="0" err="1">
                          <a:latin typeface="Meiryo"/>
                          <a:ea typeface="Meiryo"/>
                          <a:cs typeface="Meiryo" charset="-128"/>
                        </a:rPr>
                        <a:t>c</a:t>
                      </a:r>
                      <a:r>
                        <a:rPr lang="ja-JP" altLang="en-US" sz="900" b="0" i="0" spc="0">
                          <a:latin typeface="Meiryo"/>
                          <a:ea typeface="Meiryo"/>
                          <a:cs typeface="Meiryo" charset="-128"/>
                        </a:rPr>
                        <a:t>（ヤードック</a:t>
                      </a:r>
                      <a:r>
                        <a:rPr lang="ja-JP" altLang="en-US" sz="900" b="0" i="0" spc="-750" baseline="0">
                          <a:latin typeface="Meiryo"/>
                          <a:ea typeface="Meiryo"/>
                          <a:cs typeface="Meiryo" charset="-128"/>
                        </a:rPr>
                        <a:t>）</a:t>
                      </a:r>
                      <a:endParaRPr lang="en-US" altLang="ja-JP" sz="900" b="0" i="0" spc="-750" baseline="0">
                        <a:latin typeface="Meiryo"/>
                        <a:ea typeface="Meiryo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利用する患者様用のアプリです。</a:t>
                      </a:r>
                      <a:endParaRPr lang="en-US" altLang="ja-JP" sz="9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1" i="0" spc="0" dirty="0">
                          <a:solidFill>
                            <a:srgbClr val="009650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主な機能</a:t>
                      </a: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病歴管理：</a:t>
                      </a: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血圧など日々の健康状態を記録し、振り返ることができます。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lvl="0" algn="l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医師と共有し相談することにより良い診療につながります。</a:t>
                      </a: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1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オンライン診療：</a:t>
                      </a: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通常の対面診療に加えて、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858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spc="0" dirty="0">
                          <a:solidFill>
                            <a:schemeClr val="tx1"/>
                          </a:solidFill>
                          <a:latin typeface="Meiryo" charset="-128"/>
                          <a:ea typeface="Meiryo" charset="-128"/>
                          <a:cs typeface="Meiryo" charset="-128"/>
                        </a:rPr>
                        <a:t>ご自宅等で医師の表情を見ながら診察を受けることが出来ます。</a:t>
                      </a:r>
                      <a:endParaRPr lang="en-US" altLang="ja-JP" sz="900" b="0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Integrity  Healthcare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altLang="ja-JP" sz="900" b="1" i="0" spc="0" dirty="0" err="1">
                          <a:latin typeface="Meiryo" charset="-128"/>
                          <a:ea typeface="Meiryo" charset="-128"/>
                          <a:cs typeface="Meiryo" charset="-128"/>
                        </a:rPr>
                        <a:t>Co.,Ltd</a:t>
                      </a:r>
                      <a:r>
                        <a:rPr lang="en-US" altLang="ja-JP" sz="900" b="1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.  </a:t>
                      </a:r>
                      <a:endParaRPr lang="ja-JP" altLang="en-US" sz="900" b="1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09575" algn="l"/>
                        </a:tabLst>
                      </a:pPr>
                      <a:r>
                        <a:rPr lang="en-US" altLang="ja-JP" sz="900" b="1" i="0" spc="0" dirty="0">
                          <a:latin typeface="Meiryo"/>
                          <a:ea typeface="Meiryo"/>
                          <a:cs typeface="Meiryo" charset="-128"/>
                        </a:rPr>
                        <a:t>Ver	</a:t>
                      </a:r>
                      <a:r>
                        <a:rPr lang="en-US" altLang="ja-JP" sz="900" b="1" i="0" spc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Meiryo" charset="-128"/>
                        </a:rPr>
                        <a:t>1.51.2</a:t>
                      </a:r>
                      <a:endParaRPr lang="ja-JP" altLang="en-US" sz="900" b="1" i="0" spc="0" dirty="0">
                        <a:solidFill>
                          <a:schemeClr val="tx1"/>
                        </a:solidFill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lang="ja-JP" altLang="en-US" sz="900" b="0" i="0" spc="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アプリのご利用は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無料ですが、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｢</a:t>
                      </a: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オンライン診療</a:t>
                      </a:r>
                      <a:r>
                        <a:rPr lang="en-US" altLang="ja-JP" sz="900" b="0" i="0" kern="10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｣</a:t>
                      </a: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による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受診は、医療費が</a:t>
                      </a:r>
                    </a:p>
                    <a:p>
                      <a:pPr marL="67945" lvl="0" algn="l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ja-JP" altLang="en-US" sz="900" b="0" i="0" spc="0" dirty="0">
                          <a:latin typeface="Meiryo" charset="-128"/>
                          <a:ea typeface="Meiryo" charset="-128"/>
                          <a:cs typeface="Meiryo" charset="-128"/>
                        </a:rPr>
                        <a:t>発生します。</a:t>
                      </a: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正方形/長方形 71"/>
          <p:cNvSpPr/>
          <p:nvPr/>
        </p:nvSpPr>
        <p:spPr>
          <a:xfrm>
            <a:off x="3825248" y="2381259"/>
            <a:ext cx="315260" cy="338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4922520" y="2860101"/>
            <a:ext cx="1802350" cy="203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4932727" y="2603279"/>
            <a:ext cx="1795897" cy="196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8095471" y="1898041"/>
            <a:ext cx="513899" cy="221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カギ線コネクタ 91"/>
          <p:cNvCxnSpPr>
            <a:cxnSpLocks/>
          </p:cNvCxnSpPr>
          <p:nvPr/>
        </p:nvCxnSpPr>
        <p:spPr>
          <a:xfrm flipV="1">
            <a:off x="6724870" y="1997665"/>
            <a:ext cx="1367137" cy="999143"/>
          </a:xfrm>
          <a:prstGeom prst="bentConnector3">
            <a:avLst>
              <a:gd name="adj1" fmla="val 187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>
            <a:cxnSpLocks/>
            <a:stCxn id="72" idx="3"/>
            <a:endCxn id="76" idx="1"/>
          </p:cNvCxnSpPr>
          <p:nvPr/>
        </p:nvCxnSpPr>
        <p:spPr>
          <a:xfrm flipV="1">
            <a:off x="4140508" y="1836528"/>
            <a:ext cx="770542" cy="71374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図形グループ 99"/>
          <p:cNvGrpSpPr/>
          <p:nvPr/>
        </p:nvGrpSpPr>
        <p:grpSpPr>
          <a:xfrm>
            <a:off x="7955874" y="1644930"/>
            <a:ext cx="296586" cy="293005"/>
            <a:chOff x="5878361" y="3995693"/>
            <a:chExt cx="296586" cy="293005"/>
          </a:xfrm>
        </p:grpSpPr>
        <p:sp>
          <p:nvSpPr>
            <p:cNvPr id="101" name="円/楕円 100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図形グループ 102"/>
          <p:cNvGrpSpPr/>
          <p:nvPr/>
        </p:nvGrpSpPr>
        <p:grpSpPr>
          <a:xfrm>
            <a:off x="4761889" y="2944118"/>
            <a:ext cx="296586" cy="293005"/>
            <a:chOff x="5101121" y="3995693"/>
            <a:chExt cx="296586" cy="293005"/>
          </a:xfrm>
        </p:grpSpPr>
        <p:sp>
          <p:nvSpPr>
            <p:cNvPr id="104" name="円/楕円 103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図形グループ 105"/>
          <p:cNvGrpSpPr/>
          <p:nvPr/>
        </p:nvGrpSpPr>
        <p:grpSpPr>
          <a:xfrm>
            <a:off x="4761889" y="2381259"/>
            <a:ext cx="296586" cy="293005"/>
            <a:chOff x="4232441" y="3995693"/>
            <a:chExt cx="296586" cy="293005"/>
          </a:xfrm>
        </p:grpSpPr>
        <p:sp>
          <p:nvSpPr>
            <p:cNvPr id="107" name="円/楕円 106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2" name="図形グループ 111"/>
          <p:cNvGrpSpPr/>
          <p:nvPr/>
        </p:nvGrpSpPr>
        <p:grpSpPr>
          <a:xfrm>
            <a:off x="3594373" y="2169205"/>
            <a:ext cx="296587" cy="293005"/>
            <a:chOff x="2897417" y="3995693"/>
            <a:chExt cx="296587" cy="293005"/>
          </a:xfrm>
        </p:grpSpPr>
        <p:sp>
          <p:nvSpPr>
            <p:cNvPr id="113" name="円/楕円 112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D067C1-8B2E-3320-C7C0-A913CA993189}"/>
              </a:ext>
            </a:extLst>
          </p:cNvPr>
          <p:cNvSpPr/>
          <p:nvPr/>
        </p:nvSpPr>
        <p:spPr>
          <a:xfrm>
            <a:off x="6435231" y="1752600"/>
            <a:ext cx="247509" cy="194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911050" y="1710528"/>
            <a:ext cx="1345247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9" name="図形グループ 108"/>
          <p:cNvGrpSpPr/>
          <p:nvPr/>
        </p:nvGrpSpPr>
        <p:grpSpPr>
          <a:xfrm>
            <a:off x="4761889" y="1506908"/>
            <a:ext cx="296586" cy="293005"/>
            <a:chOff x="3546641" y="3995693"/>
            <a:chExt cx="296586" cy="293005"/>
          </a:xfrm>
        </p:grpSpPr>
        <p:sp>
          <p:nvSpPr>
            <p:cNvPr id="110" name="円/楕円 109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 descr="Playストアの「CLINICS 」アプリのアイコンの画像">
            <a:extLst>
              <a:ext uri="{FF2B5EF4-FFF2-40B4-BE49-F238E27FC236}">
                <a16:creationId xmlns:a16="http://schemas.microsoft.com/office/drawing/2014/main" id="{B50EA947-8175-20B8-3BE8-5ADDE929A8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51" y="5309755"/>
            <a:ext cx="617696" cy="6338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90C778-D82D-32F9-CD9D-71E9E9D849F9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" name="タイトル 9">
            <a:extLst>
              <a:ext uri="{FF2B5EF4-FFF2-40B4-BE49-F238E27FC236}">
                <a16:creationId xmlns:a16="http://schemas.microsoft.com/office/drawing/2014/main" id="{453E0C57-8154-BD8D-CEC7-8262891BBABB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4297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62F4F9-3D2D-E6D4-AE47-FA00BD38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6" y="2691691"/>
            <a:ext cx="1804572" cy="32616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1FEF89-4ADF-5C8B-A907-2A0BC3A1F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52" y="3426569"/>
            <a:ext cx="1633870" cy="3017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検索画面の画像">
            <a:extLst>
              <a:ext uri="{FF2B5EF4-FFF2-40B4-BE49-F238E27FC236}">
                <a16:creationId xmlns:a16="http://schemas.microsoft.com/office/drawing/2014/main" id="{B336DA4A-1586-51D5-0099-51FC35D92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574" y="2682455"/>
            <a:ext cx="1620000" cy="59793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図 9" descr="検索アイコンがある画面の画像">
            <a:extLst>
              <a:ext uri="{FF2B5EF4-FFF2-40B4-BE49-F238E27FC236}">
                <a16:creationId xmlns:a16="http://schemas.microsoft.com/office/drawing/2014/main" id="{AB20305E-F61F-A689-99E4-FC7EF6F6C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5"/>
          <a:stretch/>
        </p:blipFill>
        <p:spPr>
          <a:xfrm>
            <a:off x="3939497" y="2705353"/>
            <a:ext cx="1620000" cy="327175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1" name="テキスト ボックス 60"/>
          <p:cNvSpPr txBox="1"/>
          <p:nvPr/>
        </p:nvSpPr>
        <p:spPr>
          <a:xfrm>
            <a:off x="512508" y="1406817"/>
            <a:ext cx="27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sz="1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39248" y="2748920"/>
            <a:ext cx="488404" cy="517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882186" y="1828800"/>
            <a:ext cx="269921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｢App Store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en-US" altLang="ja-JP" sz="1800" b="1" spc="2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5263649" y="5685849"/>
            <a:ext cx="298951" cy="312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539574" y="2928785"/>
            <a:ext cx="1584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7745081" y="3725454"/>
            <a:ext cx="3600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423737" y="2748920"/>
            <a:ext cx="296586" cy="293005"/>
            <a:chOff x="4232441" y="3995693"/>
            <a:chExt cx="296586" cy="293005"/>
          </a:xfrm>
        </p:grpSpPr>
        <p:sp>
          <p:nvSpPr>
            <p:cNvPr id="64" name="円/楕円 63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図形グループ 65"/>
          <p:cNvGrpSpPr/>
          <p:nvPr/>
        </p:nvGrpSpPr>
        <p:grpSpPr>
          <a:xfrm>
            <a:off x="5105400" y="5506779"/>
            <a:ext cx="296586" cy="293005"/>
            <a:chOff x="3546641" y="3995693"/>
            <a:chExt cx="296586" cy="293005"/>
          </a:xfrm>
        </p:grpSpPr>
        <p:sp>
          <p:nvSpPr>
            <p:cNvPr id="67" name="円/楕円 66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図形グループ 73"/>
          <p:cNvGrpSpPr/>
          <p:nvPr/>
        </p:nvGrpSpPr>
        <p:grpSpPr>
          <a:xfrm>
            <a:off x="2249421" y="2526395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6" name="カギ線コネクタ 5"/>
          <p:cNvCxnSpPr>
            <a:cxnSpLocks/>
            <a:stCxn id="52" idx="3"/>
            <a:endCxn id="69" idx="3"/>
          </p:cNvCxnSpPr>
          <p:nvPr/>
        </p:nvCxnSpPr>
        <p:spPr>
          <a:xfrm flipH="1">
            <a:off x="8105081" y="3054785"/>
            <a:ext cx="18493" cy="832669"/>
          </a:xfrm>
          <a:prstGeom prst="bentConnector3">
            <a:avLst>
              <a:gd name="adj1" fmla="val -123614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図形グループ 42"/>
          <p:cNvGrpSpPr/>
          <p:nvPr/>
        </p:nvGrpSpPr>
        <p:grpSpPr>
          <a:xfrm>
            <a:off x="7593378" y="3529147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399C72-1E18-C28B-A0F6-E7D08EF3FD3E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6818749C-0DD6-8500-41E6-A834773C322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【1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dirty="0"/>
              <a:t>のインストール</a:t>
            </a:r>
            <a:endParaRPr kumimoji="0" lang="ja-JP" altLang="en-US" sz="3200" kern="0" dirty="0"/>
          </a:p>
        </p:txBody>
      </p:sp>
      <p:sp>
        <p:nvSpPr>
          <p:cNvPr id="4" name="object 18">
            <a:extLst>
              <a:ext uri="{FF2B5EF4-FFF2-40B4-BE49-F238E27FC236}">
                <a16:creationId xmlns:a16="http://schemas.microsoft.com/office/drawing/2014/main" id="{84DBD6AC-FE89-0D26-A871-752F9E46F76B}"/>
              </a:ext>
            </a:extLst>
          </p:cNvPr>
          <p:cNvSpPr txBox="1"/>
          <p:nvPr/>
        </p:nvSpPr>
        <p:spPr>
          <a:xfrm>
            <a:off x="3668463" y="1828800"/>
            <a:ext cx="26992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検索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B2491F5-F359-F332-D53F-CFC9EA6ED879}"/>
              </a:ext>
            </a:extLst>
          </p:cNvPr>
          <p:cNvSpPr txBox="1"/>
          <p:nvPr/>
        </p:nvSpPr>
        <p:spPr>
          <a:xfrm>
            <a:off x="6213111" y="1828800"/>
            <a:ext cx="2699214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ヤードック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800" b="1" spc="-17" dirty="0">
                <a:latin typeface="Meiryo" charset="-128"/>
                <a:ea typeface="Meiryo" charset="-128"/>
                <a:cs typeface="Meiryo" charset="-128"/>
              </a:rPr>
              <a:t>入力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入手</a:t>
            </a:r>
            <a:r>
              <a:rPr lang="en-US" altLang="ja-JP" sz="1800" b="1" spc="5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2435671-6448-96EB-80C6-23DAFCEDA475}"/>
              </a:ext>
            </a:extLst>
          </p:cNvPr>
          <p:cNvSpPr/>
          <p:nvPr/>
        </p:nvSpPr>
        <p:spPr>
          <a:xfrm>
            <a:off x="32217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24F08A9-D4B7-ACE5-445C-08E2D249BE49}"/>
              </a:ext>
            </a:extLst>
          </p:cNvPr>
          <p:cNvSpPr/>
          <p:nvPr/>
        </p:nvSpPr>
        <p:spPr>
          <a:xfrm>
            <a:off x="57943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ED4C6F9-8918-B906-3A71-0DB7E69E6F83}"/>
              </a:ext>
            </a:extLst>
          </p:cNvPr>
          <p:cNvSpPr/>
          <p:nvPr/>
        </p:nvSpPr>
        <p:spPr>
          <a:xfrm>
            <a:off x="1264967" y="2709526"/>
            <a:ext cx="296587" cy="101784"/>
          </a:xfrm>
          <a:prstGeom prst="rect">
            <a:avLst/>
          </a:prstGeom>
          <a:solidFill>
            <a:srgbClr val="E190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13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を行います</a:t>
            </a:r>
          </a:p>
        </p:txBody>
      </p:sp>
      <p:pic>
        <p:nvPicPr>
          <p:cNvPr id="61" name="図 60" descr="ヤードックの起動画面で画面下部の「ログインIDを作成」ボタンをタップしている画像">
            <a:extLst>
              <a:ext uri="{FF2B5EF4-FFF2-40B4-BE49-F238E27FC236}">
                <a16:creationId xmlns:a16="http://schemas.microsoft.com/office/drawing/2014/main" id="{7959CAE5-F8BE-4A97-A27F-82909FF33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7838"/>
          <a:stretch/>
        </p:blipFill>
        <p:spPr>
          <a:xfrm>
            <a:off x="3782401" y="3056980"/>
            <a:ext cx="1440000" cy="254922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正方形/長方形 34"/>
          <p:cNvSpPr/>
          <p:nvPr/>
        </p:nvSpPr>
        <p:spPr>
          <a:xfrm>
            <a:off x="3797700" y="4767723"/>
            <a:ext cx="1404000" cy="2677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spc="-17" dirty="0"/>
              <a:t>に</a:t>
            </a:r>
            <a:r>
              <a:rPr lang="en-US" altLang="ja-JP" sz="3200" spc="-13" dirty="0"/>
              <a:t>ID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3619500" y="4583795"/>
            <a:ext cx="296586" cy="293005"/>
            <a:chOff x="3546641" y="3995693"/>
            <a:chExt cx="296586" cy="293005"/>
          </a:xfrm>
        </p:grpSpPr>
        <p:sp>
          <p:nvSpPr>
            <p:cNvPr id="76" name="円/楕円 75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086726B1-C0AE-2102-9715-9C062C181B32}"/>
              </a:ext>
            </a:extLst>
          </p:cNvPr>
          <p:cNvSpPr txBox="1"/>
          <p:nvPr/>
        </p:nvSpPr>
        <p:spPr>
          <a:xfrm>
            <a:off x="3153672" y="1980000"/>
            <a:ext cx="309472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ログイン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を作成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　　 </a:t>
            </a:r>
            <a:endParaRPr lang="en-US" altLang="ja-JP" sz="1800" b="1" spc="-700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700" dirty="0">
                <a:latin typeface="Meiryo" charset="-128"/>
                <a:ea typeface="Meiryo" charset="-128"/>
                <a:cs typeface="Meiryo" charset="-128"/>
              </a:rPr>
              <a:t>      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　　　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14C49017-5728-2D98-B810-A6FB8E2615C8}"/>
              </a:ext>
            </a:extLst>
          </p:cNvPr>
          <p:cNvSpPr txBox="1"/>
          <p:nvPr/>
        </p:nvSpPr>
        <p:spPr>
          <a:xfrm>
            <a:off x="434668" y="1980000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ホーム画面から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アプリを起動する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5" name="図 14" descr="テキスト, 手紙&#10;&#10;自動的に生成された説明">
            <a:extLst>
              <a:ext uri="{FF2B5EF4-FFF2-40B4-BE49-F238E27FC236}">
                <a16:creationId xmlns:a16="http://schemas.microsoft.com/office/drawing/2014/main" id="{85F76998-EEDD-E2B4-00EC-92616CB74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>
          <a:xfrm>
            <a:off x="6698512" y="3056980"/>
            <a:ext cx="1454888" cy="2945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bject 18">
            <a:extLst>
              <a:ext uri="{FF2B5EF4-FFF2-40B4-BE49-F238E27FC236}">
                <a16:creationId xmlns:a16="http://schemas.microsoft.com/office/drawing/2014/main" id="{835C7A45-8502-8E7E-0513-BF618FFB2909}"/>
              </a:ext>
            </a:extLst>
          </p:cNvPr>
          <p:cNvSpPr txBox="1"/>
          <p:nvPr/>
        </p:nvSpPr>
        <p:spPr>
          <a:xfrm>
            <a:off x="6243000" y="19800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同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意</a:t>
            </a:r>
            <a:r>
              <a:rPr lang="ja-JP" altLang="en-US" sz="1800" b="1" spc="-8" dirty="0">
                <a:latin typeface="Meiryo" charset="-128"/>
                <a:ea typeface="Meiryo" charset="-128"/>
                <a:cs typeface="Meiryo" charset="-128"/>
              </a:rPr>
              <a:t>す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spc="2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693218" y="5750526"/>
            <a:ext cx="1469358" cy="243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6553200" y="5562600"/>
            <a:ext cx="296586" cy="293005"/>
            <a:chOff x="42324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図 20" descr="電子機器, コンピュータ, マウス が含まれている画像&#10;&#10;自動的に生成された説明">
            <a:extLst>
              <a:ext uri="{FF2B5EF4-FFF2-40B4-BE49-F238E27FC236}">
                <a16:creationId xmlns:a16="http://schemas.microsoft.com/office/drawing/2014/main" id="{BBB20AB0-0F84-2469-8EE4-354D11A089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049"/>
          <a:stretch/>
        </p:blipFill>
        <p:spPr>
          <a:xfrm>
            <a:off x="864112" y="3052949"/>
            <a:ext cx="1442177" cy="2801953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908019" y="4428420"/>
            <a:ext cx="32547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図形グループ 77"/>
          <p:cNvGrpSpPr/>
          <p:nvPr/>
        </p:nvGrpSpPr>
        <p:grpSpPr>
          <a:xfrm>
            <a:off x="703122" y="4217354"/>
            <a:ext cx="296587" cy="293005"/>
            <a:chOff x="2897417" y="3995693"/>
            <a:chExt cx="296587" cy="293005"/>
          </a:xfrm>
        </p:grpSpPr>
        <p:sp>
          <p:nvSpPr>
            <p:cNvPr id="79" name="円/楕円 78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13C450C-E206-1DEC-84EB-FB3BD4F8A580}"/>
              </a:ext>
            </a:extLst>
          </p:cNvPr>
          <p:cNvSpPr/>
          <p:nvPr/>
        </p:nvSpPr>
        <p:spPr>
          <a:xfrm>
            <a:off x="27645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1F09FB43-14FC-0702-CE87-D5D97CBDFE6D}"/>
              </a:ext>
            </a:extLst>
          </p:cNvPr>
          <p:cNvSpPr/>
          <p:nvPr/>
        </p:nvSpPr>
        <p:spPr>
          <a:xfrm>
            <a:off x="57181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56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C355F02-7A4D-F72C-3010-757168E5B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21" y="3136790"/>
            <a:ext cx="1382697" cy="2815271"/>
          </a:xfrm>
          <a:prstGeom prst="rect">
            <a:avLst/>
          </a:prstGeom>
        </p:spPr>
      </p:pic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48A220-8BE9-1E8E-AED2-643D7CBE1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19" y="5417817"/>
            <a:ext cx="1463054" cy="376847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2A69F65-D0F1-0AD4-03A2-F0AEB8AB2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69" y="3148453"/>
            <a:ext cx="1385468" cy="1878695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47ED28A5-315E-4E94-B4DF-5B3399F7D5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4207" y="1395574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ログインするための</a:t>
            </a:r>
            <a:r>
              <a:rPr kumimoji="0" lang="en-US" altLang="ja-JP" b="1" kern="0" dirty="0">
                <a:latin typeface="Meiryo" charset="-128"/>
                <a:ea typeface="Meiryo" charset="-128"/>
                <a:cs typeface="Meiryo" charset="-128"/>
              </a:rPr>
              <a:t>ID</a:t>
            </a:r>
            <a:r>
              <a:rPr kumimoji="0" lang="ja-JP" altLang="en-US" b="1" kern="0" dirty="0">
                <a:latin typeface="Meiryo" charset="-128"/>
                <a:ea typeface="Meiryo" charset="-128"/>
                <a:cs typeface="Meiryo" charset="-128"/>
              </a:rPr>
              <a:t>登録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を行います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3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【2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en-US" altLang="ja-JP" sz="3200" spc="-13" dirty="0" err="1"/>
              <a:t>YaDo</a:t>
            </a:r>
            <a:r>
              <a:rPr lang="en-US" altLang="ja-JP" sz="3200" spc="300" dirty="0" err="1"/>
              <a:t>c</a:t>
            </a:r>
            <a:r>
              <a:rPr lang="ja-JP" altLang="en-US" sz="3200" spc="-17" dirty="0"/>
              <a:t>に</a:t>
            </a:r>
            <a:r>
              <a:rPr lang="en-US" altLang="ja-JP" sz="3200" spc="-13" dirty="0"/>
              <a:t>ID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086726B1-C0AE-2102-9715-9C062C181B32}"/>
              </a:ext>
            </a:extLst>
          </p:cNvPr>
          <p:cNvSpPr txBox="1"/>
          <p:nvPr/>
        </p:nvSpPr>
        <p:spPr>
          <a:xfrm>
            <a:off x="3429000" y="5819975"/>
            <a:ext cx="2520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SMS</a:t>
            </a:r>
            <a:r>
              <a:rPr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かメールで認証コードが届くので番号を控える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14C49017-5728-2D98-B810-A6FB8E2615C8}"/>
              </a:ext>
            </a:extLst>
          </p:cNvPr>
          <p:cNvSpPr txBox="1"/>
          <p:nvPr/>
        </p:nvSpPr>
        <p:spPr>
          <a:xfrm>
            <a:off x="434668" y="19812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認証コードを受け取　　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る電話番号かメール  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    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アドレスを入力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01469360-A42A-BF13-E9EC-468439B73CAE}"/>
              </a:ext>
            </a:extLst>
          </p:cNvPr>
          <p:cNvSpPr txBox="1"/>
          <p:nvPr/>
        </p:nvSpPr>
        <p:spPr>
          <a:xfrm>
            <a:off x="3057360" y="1981200"/>
            <a:ext cx="3208254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「認証コードを発行する」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　を押す</a:t>
            </a: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DCB0D30-1679-F788-8A54-ADDAC88EF05A}"/>
              </a:ext>
            </a:extLst>
          </p:cNvPr>
          <p:cNvSpPr txBox="1"/>
          <p:nvPr/>
        </p:nvSpPr>
        <p:spPr>
          <a:xfrm>
            <a:off x="6086641" y="1981200"/>
            <a:ext cx="252000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認証コード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次へ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spc="2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3" name="図 2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FDFE718-F76D-7B16-B6C6-E2346D217E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2782"/>
          <a:stretch/>
        </p:blipFill>
        <p:spPr>
          <a:xfrm>
            <a:off x="850022" y="3151654"/>
            <a:ext cx="1362335" cy="2791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F5A09F42-694A-8F3C-4182-F92584F60ED0}"/>
              </a:ext>
            </a:extLst>
          </p:cNvPr>
          <p:cNvSpPr/>
          <p:nvPr/>
        </p:nvSpPr>
        <p:spPr>
          <a:xfrm>
            <a:off x="2764592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FEF4304B-2181-4ED6-AB3D-F120790C251D}"/>
              </a:ext>
            </a:extLst>
          </p:cNvPr>
          <p:cNvSpPr/>
          <p:nvPr/>
        </p:nvSpPr>
        <p:spPr>
          <a:xfrm>
            <a:off x="5718179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5547C984-2E13-609B-CA20-57E6D74E4FBA}"/>
              </a:ext>
            </a:extLst>
          </p:cNvPr>
          <p:cNvSpPr/>
          <p:nvPr/>
        </p:nvSpPr>
        <p:spPr>
          <a:xfrm rot="5400000">
            <a:off x="4306945" y="5080356"/>
            <a:ext cx="331453" cy="2928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842747" y="3369450"/>
            <a:ext cx="1361846" cy="4466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199741A-861A-0145-8066-39DC76EC6D05}"/>
              </a:ext>
            </a:extLst>
          </p:cNvPr>
          <p:cNvSpPr/>
          <p:nvPr/>
        </p:nvSpPr>
        <p:spPr>
          <a:xfrm>
            <a:off x="3810000" y="4125385"/>
            <a:ext cx="1361846" cy="2557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図形グループ 63"/>
          <p:cNvGrpSpPr/>
          <p:nvPr/>
        </p:nvGrpSpPr>
        <p:grpSpPr>
          <a:xfrm>
            <a:off x="3625850" y="3917950"/>
            <a:ext cx="296586" cy="293005"/>
            <a:chOff x="5878361" y="3995693"/>
            <a:chExt cx="296586" cy="293005"/>
          </a:xfrm>
        </p:grpSpPr>
        <p:sp>
          <p:nvSpPr>
            <p:cNvPr id="65" name="円/楕円 64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AF253B1-ED2D-6448-3F6D-558354C83857}"/>
              </a:ext>
            </a:extLst>
          </p:cNvPr>
          <p:cNvSpPr/>
          <p:nvPr/>
        </p:nvSpPr>
        <p:spPr>
          <a:xfrm>
            <a:off x="6743704" y="3348917"/>
            <a:ext cx="1359778" cy="2930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6FB4EF1-FE3D-A3FE-5456-9E2E2E9C180B}"/>
              </a:ext>
            </a:extLst>
          </p:cNvPr>
          <p:cNvSpPr/>
          <p:nvPr/>
        </p:nvSpPr>
        <p:spPr>
          <a:xfrm>
            <a:off x="6748459" y="3873530"/>
            <a:ext cx="1359778" cy="2421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588221" y="3177917"/>
            <a:ext cx="296586" cy="293005"/>
            <a:chOff x="6801905" y="3995693"/>
            <a:chExt cx="296586" cy="293005"/>
          </a:xfrm>
        </p:grpSpPr>
        <p:sp>
          <p:nvSpPr>
            <p:cNvPr id="55" name="円/楕円 54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680190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図形グループ 58">
            <a:extLst>
              <a:ext uri="{FF2B5EF4-FFF2-40B4-BE49-F238E27FC236}">
                <a16:creationId xmlns:a16="http://schemas.microsoft.com/office/drawing/2014/main" id="{E6D3C2A0-74A7-96F2-4474-323025D4C8B8}"/>
              </a:ext>
            </a:extLst>
          </p:cNvPr>
          <p:cNvGrpSpPr/>
          <p:nvPr/>
        </p:nvGrpSpPr>
        <p:grpSpPr>
          <a:xfrm>
            <a:off x="6600825" y="3657600"/>
            <a:ext cx="307009" cy="311867"/>
            <a:chOff x="7423697" y="3995693"/>
            <a:chExt cx="296586" cy="293005"/>
          </a:xfrm>
        </p:grpSpPr>
        <p:sp>
          <p:nvSpPr>
            <p:cNvPr id="40" name="円/楕円 71">
              <a:extLst>
                <a:ext uri="{FF2B5EF4-FFF2-40B4-BE49-F238E27FC236}">
                  <a16:creationId xmlns:a16="http://schemas.microsoft.com/office/drawing/2014/main" id="{80F24C16-350D-3E2C-2AC7-BA186BAF896C}"/>
                </a:ext>
              </a:extLst>
            </p:cNvPr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72">
              <a:extLst>
                <a:ext uri="{FF2B5EF4-FFF2-40B4-BE49-F238E27FC236}">
                  <a16:creationId xmlns:a16="http://schemas.microsoft.com/office/drawing/2014/main" id="{C1FF58BB-B131-0221-3ED4-BF4E902E7D29}"/>
                </a:ext>
              </a:extLst>
            </p:cNvPr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図形グループ 39">
            <a:extLst>
              <a:ext uri="{FF2B5EF4-FFF2-40B4-BE49-F238E27FC236}">
                <a16:creationId xmlns:a16="http://schemas.microsoft.com/office/drawing/2014/main" id="{234AA941-68A9-E197-39D5-55955FE4E767}"/>
              </a:ext>
            </a:extLst>
          </p:cNvPr>
          <p:cNvGrpSpPr/>
          <p:nvPr/>
        </p:nvGrpSpPr>
        <p:grpSpPr>
          <a:xfrm>
            <a:off x="694014" y="3162300"/>
            <a:ext cx="296586" cy="293005"/>
            <a:chOff x="5101121" y="3995693"/>
            <a:chExt cx="296586" cy="293005"/>
          </a:xfrm>
        </p:grpSpPr>
        <p:sp>
          <p:nvSpPr>
            <p:cNvPr id="43" name="円/楕円 40">
              <a:extLst>
                <a:ext uri="{FF2B5EF4-FFF2-40B4-BE49-F238E27FC236}">
                  <a16:creationId xmlns:a16="http://schemas.microsoft.com/office/drawing/2014/main" id="{40B4A3FE-B4A0-BA94-AF91-31F7F7F61363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65">
              <a:extLst>
                <a:ext uri="{FF2B5EF4-FFF2-40B4-BE49-F238E27FC236}">
                  <a16:creationId xmlns:a16="http://schemas.microsoft.com/office/drawing/2014/main" id="{B9CBAA7A-4F68-F22D-1EF5-6AEA5C01D250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70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64429290-0F14-A1D5-0490-71CBB8F8A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06" y="2645071"/>
            <a:ext cx="1440887" cy="3247537"/>
          </a:xfrm>
          <a:prstGeom prst="rect">
            <a:avLst/>
          </a:prstGeom>
        </p:spPr>
      </p:pic>
      <p:pic>
        <p:nvPicPr>
          <p:cNvPr id="24" name="図 2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7D2933B-7E23-0272-B009-3DB1013B58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2"/>
          <a:stretch/>
        </p:blipFill>
        <p:spPr>
          <a:xfrm>
            <a:off x="7010234" y="2656257"/>
            <a:ext cx="1419375" cy="374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アカウントの登録をします</a:t>
            </a:r>
          </a:p>
        </p:txBody>
      </p:sp>
      <p:pic>
        <p:nvPicPr>
          <p:cNvPr id="8" name="図 7" descr="「アカウント作成」画面で「いいえ、受け取っていません」ボタンをタップしている画像">
            <a:extLst>
              <a:ext uri="{FF2B5EF4-FFF2-40B4-BE49-F238E27FC236}">
                <a16:creationId xmlns:a16="http://schemas.microsoft.com/office/drawing/2014/main" id="{BFDD2013-DBE4-4C27-BD33-7A18E24D7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7207"/>
          <a:stretch/>
        </p:blipFill>
        <p:spPr>
          <a:xfrm>
            <a:off x="731130" y="2656257"/>
            <a:ext cx="1440000" cy="253936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8" name="object 16">
            <a:extLst>
              <a:ext uri="{FF2B5EF4-FFF2-40B4-BE49-F238E27FC236}">
                <a16:creationId xmlns:a16="http://schemas.microsoft.com/office/drawing/2014/main" id="{71E2FE5F-8C2A-410C-94A6-708F0C13A7F7}"/>
              </a:ext>
            </a:extLst>
          </p:cNvPr>
          <p:cNvSpPr txBox="1"/>
          <p:nvPr/>
        </p:nvSpPr>
        <p:spPr>
          <a:xfrm>
            <a:off x="535266" y="5451638"/>
            <a:ext cx="1825518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次にこの画面が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表示されます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314647" y="1904485"/>
            <a:ext cx="27000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いいえ、受け取って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いません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93600" y="4705350"/>
            <a:ext cx="15048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74" name="図形グループ 73"/>
          <p:cNvGrpSpPr/>
          <p:nvPr/>
        </p:nvGrpSpPr>
        <p:grpSpPr>
          <a:xfrm>
            <a:off x="533400" y="4495800"/>
            <a:ext cx="296587" cy="293005"/>
            <a:chOff x="2897417" y="3995693"/>
            <a:chExt cx="296587" cy="293005"/>
          </a:xfrm>
        </p:grpSpPr>
        <p:sp>
          <p:nvSpPr>
            <p:cNvPr id="75" name="円/楕円 74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7025609" y="3315380"/>
            <a:ext cx="1404000" cy="8230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D68BF19-D042-4BDB-EAAC-265E7BC60E3F}"/>
              </a:ext>
            </a:extLst>
          </p:cNvPr>
          <p:cNvSpPr/>
          <p:nvPr/>
        </p:nvSpPr>
        <p:spPr>
          <a:xfrm>
            <a:off x="2470337" y="3683780"/>
            <a:ext cx="653863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B99F035F-A20E-537F-1DF4-9A5CA3E84F68}"/>
              </a:ext>
            </a:extLst>
          </p:cNvPr>
          <p:cNvSpPr txBox="1"/>
          <p:nvPr/>
        </p:nvSpPr>
        <p:spPr>
          <a:xfrm>
            <a:off x="3124200" y="1904485"/>
            <a:ext cx="270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姓名、生年月日</a:t>
            </a: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性別を入力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746E315-7D3D-E248-F178-1E4532367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3" b="44849"/>
          <a:stretch/>
        </p:blipFill>
        <p:spPr>
          <a:xfrm>
            <a:off x="5126415" y="2656257"/>
            <a:ext cx="1419375" cy="1474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bject 16">
            <a:extLst>
              <a:ext uri="{FF2B5EF4-FFF2-40B4-BE49-F238E27FC236}">
                <a16:creationId xmlns:a16="http://schemas.microsoft.com/office/drawing/2014/main" id="{055BE3C4-8ACC-7E09-B58F-450A0F650060}"/>
              </a:ext>
            </a:extLst>
          </p:cNvPr>
          <p:cNvSpPr txBox="1"/>
          <p:nvPr/>
        </p:nvSpPr>
        <p:spPr>
          <a:xfrm>
            <a:off x="5108682" y="4524303"/>
            <a:ext cx="1825518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(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</a:t>
            </a:r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)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と記載の欄の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入力は必須では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ありません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8817899-D461-75E7-FB3E-6D756F4BC1B0}"/>
              </a:ext>
            </a:extLst>
          </p:cNvPr>
          <p:cNvSpPr txBox="1"/>
          <p:nvPr/>
        </p:nvSpPr>
        <p:spPr>
          <a:xfrm>
            <a:off x="6579395" y="1904485"/>
            <a:ext cx="270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写真追加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33CB3F82-1D0E-6D60-B8D3-C7411484CB19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 flipH="1" flipV="1">
            <a:off x="3383786" y="3429108"/>
            <a:ext cx="3225168" cy="1679465"/>
          </a:xfrm>
          <a:prstGeom prst="bentConnector5">
            <a:avLst>
              <a:gd name="adj1" fmla="val -7088"/>
              <a:gd name="adj2" fmla="val 50000"/>
              <a:gd name="adj3" fmla="val 104134"/>
            </a:avLst>
          </a:prstGeom>
          <a:ln w="19050">
            <a:solidFill>
              <a:srgbClr val="0096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0F27DCBE-7042-B291-F7C7-4304EA14596D}"/>
              </a:ext>
            </a:extLst>
          </p:cNvPr>
          <p:cNvCxnSpPr>
            <a:cxnSpLocks/>
            <a:stCxn id="13" idx="2"/>
            <a:endCxn id="24" idx="0"/>
          </p:cNvCxnSpPr>
          <p:nvPr/>
        </p:nvCxnSpPr>
        <p:spPr>
          <a:xfrm rot="5400000" flipH="1" flipV="1">
            <a:off x="6040841" y="2451518"/>
            <a:ext cx="1474342" cy="1883819"/>
          </a:xfrm>
          <a:prstGeom prst="bentConnector5">
            <a:avLst>
              <a:gd name="adj1" fmla="val -15505"/>
              <a:gd name="adj2" fmla="val 50000"/>
              <a:gd name="adj3" fmla="val 108484"/>
            </a:avLst>
          </a:prstGeom>
          <a:ln w="19050">
            <a:solidFill>
              <a:srgbClr val="0096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8A2F304-AE05-0C4F-5DD7-1789970BB38A}"/>
              </a:ext>
            </a:extLst>
          </p:cNvPr>
          <p:cNvSpPr/>
          <p:nvPr/>
        </p:nvSpPr>
        <p:spPr>
          <a:xfrm>
            <a:off x="3435350" y="2921800"/>
            <a:ext cx="1440000" cy="149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3268555" y="2703275"/>
            <a:ext cx="296586" cy="293005"/>
            <a:chOff x="3546641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8237814" y="3135995"/>
            <a:ext cx="296586" cy="293005"/>
            <a:chOff x="4232441" y="3995693"/>
            <a:chExt cx="296586" cy="293005"/>
          </a:xfrm>
        </p:grpSpPr>
        <p:sp>
          <p:nvSpPr>
            <p:cNvPr id="69" name="円/楕円 6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object 18">
            <a:extLst>
              <a:ext uri="{FF2B5EF4-FFF2-40B4-BE49-F238E27FC236}">
                <a16:creationId xmlns:a16="http://schemas.microsoft.com/office/drawing/2014/main" id="{E7550C5E-F526-915C-9A7F-F445F81C30C5}"/>
              </a:ext>
            </a:extLst>
          </p:cNvPr>
          <p:cNvSpPr txBox="1"/>
          <p:nvPr/>
        </p:nvSpPr>
        <p:spPr>
          <a:xfrm>
            <a:off x="5105400" y="5451638"/>
            <a:ext cx="1846461" cy="99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その他証書を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最大</a:t>
            </a: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枚まで任意で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 marR="0" lvl="0" indent="0" algn="l" defTabSz="829178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2425" algn="l"/>
              </a:tabLst>
              <a:defRPr/>
            </a:pP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添付できます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965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lnSpc>
                <a:spcPct val="107800"/>
              </a:lnSpc>
              <a:spcBef>
                <a:spcPts val="85"/>
              </a:spcBef>
              <a:tabLst>
                <a:tab pos="352425" algn="l"/>
              </a:tabLst>
            </a:pP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1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30F0758-8DF5-F124-BB4F-3837F1526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5" y="3139101"/>
            <a:ext cx="1282943" cy="2308190"/>
          </a:xfrm>
          <a:prstGeom prst="rect">
            <a:avLst/>
          </a:prstGeom>
        </p:spPr>
      </p:pic>
      <p:pic>
        <p:nvPicPr>
          <p:cNvPr id="14" name="図 13" descr="「アカウント作成が完了しました」という画面の下の「ヤードックを使い始める」ボタンをタップしている画像">
            <a:extLst>
              <a:ext uri="{FF2B5EF4-FFF2-40B4-BE49-F238E27FC236}">
                <a16:creationId xmlns:a16="http://schemas.microsoft.com/office/drawing/2014/main" id="{825D2B53-E7BF-49A3-9C63-85857DD2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6724"/>
          <a:stretch/>
        </p:blipFill>
        <p:spPr>
          <a:xfrm>
            <a:off x="7274399" y="3187775"/>
            <a:ext cx="1260001" cy="224493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5" name="object 16">
            <a:extLst>
              <a:ext uri="{FF2B5EF4-FFF2-40B4-BE49-F238E27FC236}">
                <a16:creationId xmlns:a16="http://schemas.microsoft.com/office/drawing/2014/main" id="{E366004C-7660-4610-90BB-40F74E8914EB}"/>
              </a:ext>
            </a:extLst>
          </p:cNvPr>
          <p:cNvSpPr txBox="1"/>
          <p:nvPr/>
        </p:nvSpPr>
        <p:spPr>
          <a:xfrm>
            <a:off x="4813448" y="5514903"/>
            <a:ext cx="2958952" cy="65729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パスワードは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/>
            <a:r>
              <a:rPr lang="en-US" altLang="ja-JP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文字以上で数字とアルファベットを必ず１つ入れる必要があります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750134" y="1821574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➑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en-US" altLang="ja-JP" sz="1800" b="1" dirty="0" err="1">
                <a:latin typeface="Meiryo" charset="-128"/>
                <a:ea typeface="Meiryo" charset="-128"/>
                <a:cs typeface="Meiryo" charset="-128"/>
              </a:rPr>
              <a:t>YaDoc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を使い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始める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7276453" y="5105400"/>
            <a:ext cx="1242000" cy="32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103528" y="5131251"/>
            <a:ext cx="1268700" cy="2930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103528" y="4711901"/>
            <a:ext cx="1268700" cy="2486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8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【3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アカウントの</a:t>
            </a:r>
            <a:r>
              <a:rPr lang="ja-JP" altLang="en-US" sz="3200" spc="-17" dirty="0"/>
              <a:t>登録</a:t>
            </a:r>
            <a:endParaRPr kumimoji="0" lang="ja-JP" altLang="en-US" sz="3200" kern="0" dirty="0"/>
          </a:p>
        </p:txBody>
      </p:sp>
      <p:grpSp>
        <p:nvGrpSpPr>
          <p:cNvPr id="56" name="図形グループ 55"/>
          <p:cNvGrpSpPr/>
          <p:nvPr/>
        </p:nvGrpSpPr>
        <p:grpSpPr>
          <a:xfrm>
            <a:off x="7086600" y="4888595"/>
            <a:ext cx="296586" cy="293005"/>
            <a:chOff x="8127785" y="3995693"/>
            <a:chExt cx="296586" cy="293005"/>
          </a:xfrm>
        </p:grpSpPr>
        <p:sp>
          <p:nvSpPr>
            <p:cNvPr id="57" name="円/楕円 56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図形グループ 59"/>
          <p:cNvGrpSpPr>
            <a:grpSpLocks noChangeAspect="1"/>
          </p:cNvGrpSpPr>
          <p:nvPr/>
        </p:nvGrpSpPr>
        <p:grpSpPr>
          <a:xfrm>
            <a:off x="3532062" y="3358936"/>
            <a:ext cx="450000" cy="337500"/>
            <a:chOff x="3355262" y="5469690"/>
            <a:chExt cx="720000" cy="540000"/>
          </a:xfrm>
        </p:grpSpPr>
        <p:cxnSp>
          <p:nvCxnSpPr>
            <p:cNvPr id="61" name="カギ線コネクタ 60"/>
            <p:cNvCxnSpPr/>
            <p:nvPr/>
          </p:nvCxnSpPr>
          <p:spPr>
            <a:xfrm rot="2700000">
              <a:off x="3429000" y="5469690"/>
              <a:ext cx="540000" cy="540000"/>
            </a:xfrm>
            <a:prstGeom prst="bentConnector3">
              <a:avLst>
                <a:gd name="adj1" fmla="val 100000"/>
              </a:avLst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355262" y="5737225"/>
              <a:ext cx="720000" cy="0"/>
            </a:xfrm>
            <a:prstGeom prst="line">
              <a:avLst/>
            </a:prstGeom>
            <a:ln w="28575">
              <a:solidFill>
                <a:srgbClr val="FF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図形グループ 58"/>
          <p:cNvGrpSpPr/>
          <p:nvPr/>
        </p:nvGrpSpPr>
        <p:grpSpPr>
          <a:xfrm>
            <a:off x="4849650" y="4984245"/>
            <a:ext cx="307009" cy="311867"/>
            <a:chOff x="7423697" y="3995693"/>
            <a:chExt cx="296586" cy="293005"/>
          </a:xfrm>
        </p:grpSpPr>
        <p:sp>
          <p:nvSpPr>
            <p:cNvPr id="72" name="円/楕円 71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4862749" y="4507640"/>
            <a:ext cx="296586" cy="294679"/>
            <a:chOff x="6801905" y="3993316"/>
            <a:chExt cx="296586" cy="294679"/>
          </a:xfrm>
        </p:grpSpPr>
        <p:sp>
          <p:nvSpPr>
            <p:cNvPr id="70" name="円/楕円 69"/>
            <p:cNvSpPr/>
            <p:nvPr/>
          </p:nvSpPr>
          <p:spPr>
            <a:xfrm>
              <a:off x="680313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6801905" y="3993316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46991"/>
                  </a:moveTo>
                  <a:cubicBezTo>
                    <a:pt x="153991" y="146991"/>
                    <a:pt x="160882" y="148565"/>
                    <a:pt x="164897" y="151712"/>
                  </a:cubicBezTo>
                  <a:cubicBezTo>
                    <a:pt x="171408" y="156812"/>
                    <a:pt x="174664" y="165331"/>
                    <a:pt x="174664" y="177268"/>
                  </a:cubicBezTo>
                  <a:cubicBezTo>
                    <a:pt x="174664" y="187686"/>
                    <a:pt x="172168" y="195852"/>
                    <a:pt x="167176" y="201767"/>
                  </a:cubicBezTo>
                  <a:cubicBezTo>
                    <a:pt x="162184" y="207681"/>
                    <a:pt x="155456" y="210638"/>
                    <a:pt x="146991" y="210638"/>
                  </a:cubicBezTo>
                  <a:cubicBezTo>
                    <a:pt x="137550" y="210638"/>
                    <a:pt x="130225" y="206108"/>
                    <a:pt x="125016" y="197046"/>
                  </a:cubicBezTo>
                  <a:cubicBezTo>
                    <a:pt x="119807" y="187985"/>
                    <a:pt x="117202" y="175423"/>
                    <a:pt x="117202" y="159362"/>
                  </a:cubicBezTo>
                  <a:cubicBezTo>
                    <a:pt x="117202" y="158928"/>
                    <a:pt x="117283" y="158006"/>
                    <a:pt x="117446" y="156595"/>
                  </a:cubicBezTo>
                  <a:cubicBezTo>
                    <a:pt x="117609" y="155184"/>
                    <a:pt x="117690" y="153991"/>
                    <a:pt x="117690" y="153014"/>
                  </a:cubicBezTo>
                  <a:cubicBezTo>
                    <a:pt x="126698" y="148999"/>
                    <a:pt x="135542" y="146991"/>
                    <a:pt x="144224" y="146991"/>
                  </a:cubicBezTo>
                  <a:close/>
                  <a:moveTo>
                    <a:pt x="168315" y="46718"/>
                  </a:moveTo>
                  <a:cubicBezTo>
                    <a:pt x="138255" y="46718"/>
                    <a:pt x="115194" y="56756"/>
                    <a:pt x="99133" y="76832"/>
                  </a:cubicBezTo>
                  <a:cubicBezTo>
                    <a:pt x="83941" y="95932"/>
                    <a:pt x="76344" y="122411"/>
                    <a:pt x="76344" y="156269"/>
                  </a:cubicBezTo>
                  <a:cubicBezTo>
                    <a:pt x="76344" y="187632"/>
                    <a:pt x="83886" y="211344"/>
                    <a:pt x="98971" y="227405"/>
                  </a:cubicBezTo>
                  <a:cubicBezTo>
                    <a:pt x="110365" y="239559"/>
                    <a:pt x="126372" y="245636"/>
                    <a:pt x="146991" y="245636"/>
                  </a:cubicBezTo>
                  <a:cubicBezTo>
                    <a:pt x="165765" y="245636"/>
                    <a:pt x="181772" y="239342"/>
                    <a:pt x="195011" y="226754"/>
                  </a:cubicBezTo>
                  <a:cubicBezTo>
                    <a:pt x="208793" y="213514"/>
                    <a:pt x="215684" y="196693"/>
                    <a:pt x="215684" y="176292"/>
                  </a:cubicBezTo>
                  <a:cubicBezTo>
                    <a:pt x="215684" y="152960"/>
                    <a:pt x="207654" y="135651"/>
                    <a:pt x="191593" y="124364"/>
                  </a:cubicBezTo>
                  <a:cubicBezTo>
                    <a:pt x="182043" y="117636"/>
                    <a:pt x="168152" y="114272"/>
                    <a:pt x="149921" y="114272"/>
                  </a:cubicBezTo>
                  <a:cubicBezTo>
                    <a:pt x="138743" y="114272"/>
                    <a:pt x="128977" y="117528"/>
                    <a:pt x="120620" y="124039"/>
                  </a:cubicBezTo>
                  <a:cubicBezTo>
                    <a:pt x="127891" y="95824"/>
                    <a:pt x="142650" y="81716"/>
                    <a:pt x="164897" y="81716"/>
                  </a:cubicBezTo>
                  <a:cubicBezTo>
                    <a:pt x="177377" y="81716"/>
                    <a:pt x="186818" y="84049"/>
                    <a:pt x="193221" y="88715"/>
                  </a:cubicBezTo>
                  <a:lnTo>
                    <a:pt x="197616" y="88715"/>
                  </a:lnTo>
                  <a:lnTo>
                    <a:pt x="197616" y="51601"/>
                  </a:lnTo>
                  <a:cubicBezTo>
                    <a:pt x="187849" y="48346"/>
                    <a:pt x="178082" y="46718"/>
                    <a:pt x="168315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19C796-46AA-E83B-C0A5-016C02BCC314}"/>
              </a:ext>
            </a:extLst>
          </p:cNvPr>
          <p:cNvSpPr/>
          <p:nvPr/>
        </p:nvSpPr>
        <p:spPr>
          <a:xfrm>
            <a:off x="4114800" y="2478034"/>
            <a:ext cx="205437" cy="18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FC0E5E-9860-2C5D-A2E9-6AB16223830C}"/>
              </a:ext>
            </a:extLst>
          </p:cNvPr>
          <p:cNvSpPr/>
          <p:nvPr/>
        </p:nvSpPr>
        <p:spPr>
          <a:xfrm>
            <a:off x="5716592" y="2507984"/>
            <a:ext cx="248579" cy="129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B5AFDAD0-2A18-96D6-6FD9-904A8846CEB6}"/>
              </a:ext>
            </a:extLst>
          </p:cNvPr>
          <p:cNvSpPr txBox="1"/>
          <p:nvPr/>
        </p:nvSpPr>
        <p:spPr>
          <a:xfrm>
            <a:off x="338088" y="1821574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「撮影」を押す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D028234D-A534-9E6E-0027-40A2A19B7C22}"/>
              </a:ext>
            </a:extLst>
          </p:cNvPr>
          <p:cNvSpPr txBox="1">
            <a:spLocks/>
          </p:cNvSpPr>
          <p:nvPr/>
        </p:nvSpPr>
        <p:spPr>
          <a:xfrm>
            <a:off x="528679" y="1406362"/>
            <a:ext cx="8280000" cy="3483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 dirty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アカウントの登録をします</a:t>
            </a:r>
          </a:p>
        </p:txBody>
      </p:sp>
      <p:pic>
        <p:nvPicPr>
          <p:cNvPr id="10" name="図 9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4E7B431D-900A-4CCC-DCC3-D9948048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2993"/>
          <a:stretch/>
        </p:blipFill>
        <p:spPr>
          <a:xfrm>
            <a:off x="685800" y="3167371"/>
            <a:ext cx="1301385" cy="2644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730EC071-BF5B-DD6A-56FA-58484C1513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2048"/>
          <a:stretch/>
        </p:blipFill>
        <p:spPr>
          <a:xfrm>
            <a:off x="2896875" y="3146709"/>
            <a:ext cx="1298143" cy="2665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D49599CB-C35A-9812-3585-9981276BE22B}"/>
              </a:ext>
            </a:extLst>
          </p:cNvPr>
          <p:cNvSpPr txBox="1"/>
          <p:nvPr/>
        </p:nvSpPr>
        <p:spPr>
          <a:xfrm>
            <a:off x="2356800" y="1821574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赤枠内に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　 保険証の全体を</a:t>
            </a:r>
            <a:endParaRPr lang="en-US" altLang="ja-JP" sz="1800" b="1" spc="5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spc="5" dirty="0">
                <a:latin typeface="Meiryo" charset="-128"/>
                <a:ea typeface="Meiryo" charset="-128"/>
                <a:cs typeface="Meiryo" charset="-128"/>
              </a:rPr>
              <a:t> 　収めて○を押す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CAC9421-D861-27BE-485A-526E8ED705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4485" r="12307" b="63200"/>
          <a:stretch/>
        </p:blipFill>
        <p:spPr>
          <a:xfrm>
            <a:off x="2907505" y="4071936"/>
            <a:ext cx="1283432" cy="762000"/>
          </a:xfrm>
          <a:prstGeom prst="rect">
            <a:avLst/>
          </a:prstGeom>
          <a:ln w="9525">
            <a:noFill/>
          </a:ln>
        </p:spPr>
      </p:pic>
      <p:sp>
        <p:nvSpPr>
          <p:cNvPr id="45" name="正方形/長方形 44"/>
          <p:cNvSpPr/>
          <p:nvPr/>
        </p:nvSpPr>
        <p:spPr>
          <a:xfrm>
            <a:off x="2895600" y="4074323"/>
            <a:ext cx="1298143" cy="741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DDCE30D-3938-4F40-F0A2-6B86D4D81694}"/>
              </a:ext>
            </a:extLst>
          </p:cNvPr>
          <p:cNvSpPr/>
          <p:nvPr/>
        </p:nvSpPr>
        <p:spPr>
          <a:xfrm>
            <a:off x="3382278" y="5529530"/>
            <a:ext cx="341842" cy="2600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図形グループ 76"/>
          <p:cNvGrpSpPr/>
          <p:nvPr/>
        </p:nvGrpSpPr>
        <p:grpSpPr>
          <a:xfrm>
            <a:off x="3203852" y="5300404"/>
            <a:ext cx="296586" cy="293005"/>
            <a:chOff x="5878361" y="3995693"/>
            <a:chExt cx="296586" cy="293005"/>
          </a:xfrm>
        </p:grpSpPr>
        <p:sp>
          <p:nvSpPr>
            <p:cNvPr id="78" name="円/楕円 77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9D18301-F16B-F4E4-43A2-491DEA485D81}"/>
              </a:ext>
            </a:extLst>
          </p:cNvPr>
          <p:cNvSpPr txBox="1"/>
          <p:nvPr/>
        </p:nvSpPr>
        <p:spPr>
          <a:xfrm>
            <a:off x="4642800" y="1821574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パスワードを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作成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361BB88F-E467-178B-FFF7-99DCCFA7A23C}"/>
              </a:ext>
            </a:extLst>
          </p:cNvPr>
          <p:cNvSpPr txBox="1"/>
          <p:nvPr/>
        </p:nvSpPr>
        <p:spPr>
          <a:xfrm>
            <a:off x="4642800" y="2451478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「作成する」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9525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　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B0C5D48-11EF-9AA4-A582-E03ABEA25C4F}"/>
              </a:ext>
            </a:extLst>
          </p:cNvPr>
          <p:cNvSpPr/>
          <p:nvPr/>
        </p:nvSpPr>
        <p:spPr>
          <a:xfrm>
            <a:off x="2135781" y="41205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DD755E87-A625-4D1F-2A77-3DE8D7FD6239}"/>
              </a:ext>
            </a:extLst>
          </p:cNvPr>
          <p:cNvSpPr/>
          <p:nvPr/>
        </p:nvSpPr>
        <p:spPr>
          <a:xfrm>
            <a:off x="4403568" y="4114800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F6370BB9-7649-9500-E3F1-DC9DA000DA60}"/>
              </a:ext>
            </a:extLst>
          </p:cNvPr>
          <p:cNvSpPr/>
          <p:nvPr/>
        </p:nvSpPr>
        <p:spPr>
          <a:xfrm>
            <a:off x="6521826" y="4114799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2AEFDEF-239C-1567-4E14-CC9AC3A79BA3}"/>
              </a:ext>
            </a:extLst>
          </p:cNvPr>
          <p:cNvSpPr/>
          <p:nvPr/>
        </p:nvSpPr>
        <p:spPr>
          <a:xfrm>
            <a:off x="686520" y="5322047"/>
            <a:ext cx="1303695" cy="1867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39">
            <a:extLst>
              <a:ext uri="{FF2B5EF4-FFF2-40B4-BE49-F238E27FC236}">
                <a16:creationId xmlns:a16="http://schemas.microsoft.com/office/drawing/2014/main" id="{67CE2CEA-D92E-A431-C80B-C9F80C290934}"/>
              </a:ext>
            </a:extLst>
          </p:cNvPr>
          <p:cNvGrpSpPr/>
          <p:nvPr/>
        </p:nvGrpSpPr>
        <p:grpSpPr>
          <a:xfrm>
            <a:off x="533400" y="5040995"/>
            <a:ext cx="296586" cy="293005"/>
            <a:chOff x="5101121" y="3995693"/>
            <a:chExt cx="296586" cy="293005"/>
          </a:xfrm>
        </p:grpSpPr>
        <p:sp>
          <p:nvSpPr>
            <p:cNvPr id="25" name="円/楕円 40">
              <a:extLst>
                <a:ext uri="{FF2B5EF4-FFF2-40B4-BE49-F238E27FC236}">
                  <a16:creationId xmlns:a16="http://schemas.microsoft.com/office/drawing/2014/main" id="{5685A6B8-7B5D-6BA3-92F7-A662C355971E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65">
              <a:extLst>
                <a:ext uri="{FF2B5EF4-FFF2-40B4-BE49-F238E27FC236}">
                  <a16:creationId xmlns:a16="http://schemas.microsoft.com/office/drawing/2014/main" id="{35EEC73B-E628-76D3-FD44-8C2DC51503E5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15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F07DBB0F-2896-4C60-A00F-725A8CC56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/>
          <a:p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</a:p>
        </p:txBody>
      </p:sp>
      <p:pic>
        <p:nvPicPr>
          <p:cNvPr id="6" name="図 5" descr="「医療機関検索」画面の検索欄に医療機関名を入力し、結果として表示された医療機関名をタップしている画像">
            <a:extLst>
              <a:ext uri="{FF2B5EF4-FFF2-40B4-BE49-F238E27FC236}">
                <a16:creationId xmlns:a16="http://schemas.microsoft.com/office/drawing/2014/main" id="{D9C735DF-3D93-4780-BAED-82E50E9FB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0594"/>
          <a:stretch/>
        </p:blipFill>
        <p:spPr>
          <a:xfrm>
            <a:off x="6754745" y="2869941"/>
            <a:ext cx="1620000" cy="2083059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object 18">
            <a:extLst>
              <a:ext uri="{FF2B5EF4-FFF2-40B4-BE49-F238E27FC236}">
                <a16:creationId xmlns:a16="http://schemas.microsoft.com/office/drawing/2014/main" id="{84120372-64DA-4E54-A83F-BF6241F74A06}"/>
              </a:ext>
            </a:extLst>
          </p:cNvPr>
          <p:cNvSpPr txBox="1"/>
          <p:nvPr/>
        </p:nvSpPr>
        <p:spPr>
          <a:xfrm>
            <a:off x="6248400" y="18415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医療機関名を入力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771301" y="3461883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40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B4EFB8-BE17-F319-8AE0-4DD5415B6E5C}"/>
              </a:ext>
            </a:extLst>
          </p:cNvPr>
          <p:cNvSpPr/>
          <p:nvPr/>
        </p:nvSpPr>
        <p:spPr>
          <a:xfrm>
            <a:off x="6785868" y="2926813"/>
            <a:ext cx="205437" cy="18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771301" y="3119153"/>
            <a:ext cx="1584000" cy="28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1354467D-6322-1FCD-92CD-2A1AA24DC1C3}"/>
              </a:ext>
            </a:extLst>
          </p:cNvPr>
          <p:cNvSpPr txBox="1"/>
          <p:nvPr/>
        </p:nvSpPr>
        <p:spPr>
          <a:xfrm>
            <a:off x="685800" y="1842015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診療」を押す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4" name="図 13" descr="グラフィカル ユーザー インターフェイス, テキスト, アプリケーション, チャットまたはテキスト メッセージ, メール&#10;&#10;自動的に生成された説明">
            <a:extLst>
              <a:ext uri="{FF2B5EF4-FFF2-40B4-BE49-F238E27FC236}">
                <a16:creationId xmlns:a16="http://schemas.microsoft.com/office/drawing/2014/main" id="{E7B7A22E-039E-AA97-74C5-F65DC30290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3917"/>
          <a:stretch/>
        </p:blipFill>
        <p:spPr>
          <a:xfrm>
            <a:off x="838200" y="2869941"/>
            <a:ext cx="1742488" cy="35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0705884F-4E6E-DDC4-C11E-F3AD50F8588C}"/>
              </a:ext>
            </a:extLst>
          </p:cNvPr>
          <p:cNvSpPr txBox="1"/>
          <p:nvPr/>
        </p:nvSpPr>
        <p:spPr>
          <a:xfrm>
            <a:off x="3581400" y="18415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追加する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B48CBDC-F4CC-E1D1-B864-BE4BC2C15351}"/>
              </a:ext>
            </a:extLst>
          </p:cNvPr>
          <p:cNvGrpSpPr/>
          <p:nvPr/>
        </p:nvGrpSpPr>
        <p:grpSpPr>
          <a:xfrm>
            <a:off x="3896777" y="2869941"/>
            <a:ext cx="1744146" cy="2829952"/>
            <a:chOff x="3896777" y="2520522"/>
            <a:chExt cx="1744146" cy="2829952"/>
          </a:xfrm>
        </p:grpSpPr>
        <p:pic>
          <p:nvPicPr>
            <p:cNvPr id="12" name="図 11" descr="テキスト, 手紙&#10;&#10;自動的に生成された説明">
              <a:extLst>
                <a:ext uri="{FF2B5EF4-FFF2-40B4-BE49-F238E27FC236}">
                  <a16:creationId xmlns:a16="http://schemas.microsoft.com/office/drawing/2014/main" id="{C7E0448D-AB54-A0B3-9170-2FBA4EDA2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9" b="72905"/>
            <a:stretch/>
          </p:blipFill>
          <p:spPr>
            <a:xfrm>
              <a:off x="3896777" y="2520522"/>
              <a:ext cx="1742023" cy="8429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図 15" descr="テキスト, 手紙&#10;&#10;自動的に生成された説明">
              <a:extLst>
                <a:ext uri="{FF2B5EF4-FFF2-40B4-BE49-F238E27FC236}">
                  <a16:creationId xmlns:a16="http://schemas.microsoft.com/office/drawing/2014/main" id="{398D6E1A-B460-37F5-63A4-92DA9AAF6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26" b="3570"/>
            <a:stretch/>
          </p:blipFill>
          <p:spPr>
            <a:xfrm>
              <a:off x="3898900" y="3352800"/>
              <a:ext cx="1742023" cy="19976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8FC3D6B-D186-802A-99ED-C89C49DF2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8900" y="3171789"/>
              <a:ext cx="1737984" cy="254663"/>
            </a:xfrm>
            <a:prstGeom prst="rect">
              <a:avLst/>
            </a:prstGeom>
          </p:spPr>
        </p:pic>
      </p:grpSp>
      <p:pic>
        <p:nvPicPr>
          <p:cNvPr id="34" name="図 33" descr="「医療機関名で検索」をタップしている画像">
            <a:extLst>
              <a:ext uri="{FF2B5EF4-FFF2-40B4-BE49-F238E27FC236}">
                <a16:creationId xmlns:a16="http://schemas.microsoft.com/office/drawing/2014/main" id="{D791A2B5-4929-4A2C-A5E7-00F5B0AAE4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4"/>
          <a:stretch/>
        </p:blipFill>
        <p:spPr>
          <a:xfrm>
            <a:off x="4053216" y="5463600"/>
            <a:ext cx="1737984" cy="723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id="{A752D4B8-0341-CB30-CEB1-EBBB54F9DEE0}"/>
              </a:ext>
            </a:extLst>
          </p:cNvPr>
          <p:cNvSpPr txBox="1"/>
          <p:nvPr/>
        </p:nvSpPr>
        <p:spPr>
          <a:xfrm>
            <a:off x="3577637" y="2202180"/>
            <a:ext cx="3283849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医療機関名で検索</a:t>
            </a:r>
            <a:r>
              <a:rPr lang="ja-JP" altLang="en-US" sz="1800" b="1" spc="-700" dirty="0">
                <a:latin typeface="Meiryo" charset="-128"/>
                <a:ea typeface="Meiryo" charset="-128"/>
                <a:cs typeface="Meiryo" charset="-128"/>
              </a:rPr>
              <a:t>」</a:t>
            </a:r>
            <a:endParaRPr lang="en-US" altLang="ja-JP" sz="1800" b="1" spc="-700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1428BA80-AA08-D7BF-686D-FC8783F5D2DF}"/>
              </a:ext>
            </a:extLst>
          </p:cNvPr>
          <p:cNvSpPr txBox="1"/>
          <p:nvPr/>
        </p:nvSpPr>
        <p:spPr>
          <a:xfrm>
            <a:off x="6303301" y="5098344"/>
            <a:ext cx="2520000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今回の講習の実習は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ここまでとします</a:t>
            </a: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あとは画面を見るだけの</a:t>
            </a:r>
            <a:endParaRPr lang="en-US" altLang="ja-JP" sz="1400" b="1" spc="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95"/>
              </a:spcBef>
              <a:tabLst>
                <a:tab pos="352425" algn="l"/>
              </a:tabLst>
            </a:pPr>
            <a:r>
              <a:rPr lang="en-US" altLang="ja-JP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講習とします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9323C8D-D7C4-320D-5C9D-99D06BED7FA0}"/>
              </a:ext>
            </a:extLst>
          </p:cNvPr>
          <p:cNvSpPr txBox="1"/>
          <p:nvPr/>
        </p:nvSpPr>
        <p:spPr>
          <a:xfrm>
            <a:off x="6261100" y="2167935"/>
            <a:ext cx="252000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希望する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12700">
              <a:spcBef>
                <a:spcPts val="85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医療機関名を押す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B761BE9E-48F4-9826-5742-F5EE30B5BFCF}"/>
              </a:ext>
            </a:extLst>
          </p:cNvPr>
          <p:cNvSpPr/>
          <p:nvPr/>
        </p:nvSpPr>
        <p:spPr>
          <a:xfrm>
            <a:off x="2971800" y="3815741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3A6C77B-F672-7E54-AA33-45BA7124F49A}"/>
              </a:ext>
            </a:extLst>
          </p:cNvPr>
          <p:cNvSpPr/>
          <p:nvPr/>
        </p:nvSpPr>
        <p:spPr>
          <a:xfrm>
            <a:off x="5946779" y="3812523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1573976" y="6177591"/>
            <a:ext cx="271492" cy="2314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2758A85-29B4-6BFD-ED7B-7744A7E42643}"/>
              </a:ext>
            </a:extLst>
          </p:cNvPr>
          <p:cNvSpPr/>
          <p:nvPr/>
        </p:nvSpPr>
        <p:spPr>
          <a:xfrm>
            <a:off x="897490" y="4610100"/>
            <a:ext cx="1614765" cy="2314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FF988C18-D25F-E19B-4A6B-79E0B43883EC}"/>
              </a:ext>
            </a:extLst>
          </p:cNvPr>
          <p:cNvSpPr txBox="1"/>
          <p:nvPr/>
        </p:nvSpPr>
        <p:spPr>
          <a:xfrm>
            <a:off x="686180" y="2177535"/>
            <a:ext cx="288681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医療機関を登録する」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  <a:p>
            <a:pPr marL="12700" marR="4344">
              <a:spcBef>
                <a:spcPts val="85"/>
              </a:spcBef>
              <a:tabLst>
                <a:tab pos="352425" algn="l"/>
              </a:tabLst>
            </a:pPr>
            <a:r>
              <a:rPr lang="ja-JP" altLang="en-US" sz="18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  <a:endParaRPr lang="en-US" altLang="ja-JP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5" name="図形グループ 54"/>
          <p:cNvGrpSpPr/>
          <p:nvPr/>
        </p:nvGrpSpPr>
        <p:grpSpPr>
          <a:xfrm>
            <a:off x="1409700" y="6000750"/>
            <a:ext cx="296587" cy="293005"/>
            <a:chOff x="2897417" y="3995693"/>
            <a:chExt cx="296587" cy="293005"/>
          </a:xfrm>
        </p:grpSpPr>
        <p:sp>
          <p:nvSpPr>
            <p:cNvPr id="56" name="円/楕円 55"/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723900" y="4431395"/>
            <a:ext cx="296586" cy="293005"/>
            <a:chOff x="3546641" y="3995693"/>
            <a:chExt cx="296586" cy="293005"/>
          </a:xfrm>
        </p:grpSpPr>
        <p:sp>
          <p:nvSpPr>
            <p:cNvPr id="53" name="円/楕円 52"/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D65CE0D-E013-C8E8-71AC-C362BA05AC01}"/>
              </a:ext>
            </a:extLst>
          </p:cNvPr>
          <p:cNvSpPr/>
          <p:nvPr/>
        </p:nvSpPr>
        <p:spPr>
          <a:xfrm>
            <a:off x="3886200" y="5136353"/>
            <a:ext cx="1776242" cy="280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F725FB2-0B67-A387-4C7D-AF2C0A9883F7}"/>
              </a:ext>
            </a:extLst>
          </p:cNvPr>
          <p:cNvSpPr/>
          <p:nvPr/>
        </p:nvSpPr>
        <p:spPr>
          <a:xfrm>
            <a:off x="4038600" y="5681666"/>
            <a:ext cx="1776242" cy="254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図形グループ 47"/>
          <p:cNvGrpSpPr/>
          <p:nvPr/>
        </p:nvGrpSpPr>
        <p:grpSpPr>
          <a:xfrm>
            <a:off x="3733800" y="4964795"/>
            <a:ext cx="296586" cy="293005"/>
            <a:chOff x="4232441" y="3995693"/>
            <a:chExt cx="296586" cy="293005"/>
          </a:xfrm>
        </p:grpSpPr>
        <p:sp>
          <p:nvSpPr>
            <p:cNvPr id="49" name="円/楕円 48"/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3894414" y="5514975"/>
            <a:ext cx="296586" cy="293005"/>
            <a:chOff x="5101121" y="3995693"/>
            <a:chExt cx="296586" cy="293005"/>
          </a:xfrm>
        </p:grpSpPr>
        <p:sp>
          <p:nvSpPr>
            <p:cNvPr id="45" name="円/楕円 44"/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6629400" y="2983595"/>
            <a:ext cx="296586" cy="293005"/>
            <a:chOff x="5878361" y="3995693"/>
            <a:chExt cx="296586" cy="293005"/>
          </a:xfrm>
        </p:grpSpPr>
        <p:sp>
          <p:nvSpPr>
            <p:cNvPr id="42" name="円/楕円 41"/>
            <p:cNvSpPr/>
            <p:nvPr/>
          </p:nvSpPr>
          <p:spPr>
            <a:xfrm>
              <a:off x="587959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87836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93273" y="51601"/>
                  </a:moveTo>
                  <a:lnTo>
                    <a:pt x="93273" y="159688"/>
                  </a:lnTo>
                  <a:cubicBezTo>
                    <a:pt x="107272" y="154153"/>
                    <a:pt x="121923" y="151386"/>
                    <a:pt x="137224" y="151386"/>
                  </a:cubicBezTo>
                  <a:cubicBezTo>
                    <a:pt x="149378" y="151386"/>
                    <a:pt x="158494" y="153719"/>
                    <a:pt x="164571" y="158386"/>
                  </a:cubicBezTo>
                  <a:cubicBezTo>
                    <a:pt x="169889" y="162509"/>
                    <a:pt x="172548" y="169075"/>
                    <a:pt x="172548" y="178082"/>
                  </a:cubicBezTo>
                  <a:cubicBezTo>
                    <a:pt x="172548" y="188392"/>
                    <a:pt x="169807" y="196503"/>
                    <a:pt x="164327" y="202418"/>
                  </a:cubicBezTo>
                  <a:cubicBezTo>
                    <a:pt x="158847" y="208332"/>
                    <a:pt x="151603" y="211289"/>
                    <a:pt x="142596" y="211289"/>
                  </a:cubicBezTo>
                  <a:cubicBezTo>
                    <a:pt x="133806" y="211289"/>
                    <a:pt x="124120" y="209580"/>
                    <a:pt x="113539" y="206162"/>
                  </a:cubicBezTo>
                  <a:cubicBezTo>
                    <a:pt x="102959" y="202743"/>
                    <a:pt x="95444" y="198810"/>
                    <a:pt x="90994" y="194360"/>
                  </a:cubicBezTo>
                  <a:lnTo>
                    <a:pt x="85948" y="194360"/>
                  </a:lnTo>
                  <a:lnTo>
                    <a:pt x="85948" y="231963"/>
                  </a:lnTo>
                  <a:cubicBezTo>
                    <a:pt x="103746" y="241512"/>
                    <a:pt x="123062" y="246287"/>
                    <a:pt x="143898" y="246287"/>
                  </a:cubicBezTo>
                  <a:cubicBezTo>
                    <a:pt x="165819" y="246287"/>
                    <a:pt x="183372" y="240292"/>
                    <a:pt x="196558" y="228300"/>
                  </a:cubicBezTo>
                  <a:cubicBezTo>
                    <a:pt x="209743" y="216308"/>
                    <a:pt x="216336" y="200003"/>
                    <a:pt x="216336" y="179384"/>
                  </a:cubicBezTo>
                  <a:cubicBezTo>
                    <a:pt x="216336" y="157789"/>
                    <a:pt x="207979" y="140860"/>
                    <a:pt x="191267" y="128597"/>
                  </a:cubicBezTo>
                  <a:cubicBezTo>
                    <a:pt x="181066" y="121109"/>
                    <a:pt x="164951" y="117365"/>
                    <a:pt x="142921" y="117365"/>
                  </a:cubicBezTo>
                  <a:cubicBezTo>
                    <a:pt x="139449" y="117365"/>
                    <a:pt x="135922" y="117690"/>
                    <a:pt x="132341" y="118342"/>
                  </a:cubicBezTo>
                  <a:lnTo>
                    <a:pt x="132341" y="85948"/>
                  </a:lnTo>
                  <a:lnTo>
                    <a:pt x="212592" y="85948"/>
                  </a:lnTo>
                  <a:lnTo>
                    <a:pt x="212592" y="51601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0123268B-06F7-F819-D09F-81BE1D926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378" y="3202780"/>
            <a:ext cx="280598" cy="1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5DFAC71-3013-0B54-BA80-C1961FF1D392}"/>
              </a:ext>
            </a:extLst>
          </p:cNvPr>
          <p:cNvGrpSpPr/>
          <p:nvPr/>
        </p:nvGrpSpPr>
        <p:grpSpPr>
          <a:xfrm>
            <a:off x="3753881" y="2957339"/>
            <a:ext cx="1491514" cy="3138662"/>
            <a:chOff x="-1764704" y="800100"/>
            <a:chExt cx="3089855" cy="6248400"/>
          </a:xfrm>
        </p:grpSpPr>
        <p:pic>
          <p:nvPicPr>
            <p:cNvPr id="9" name="図 8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226B44E2-2695-9649-9614-05A40C82B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3467"/>
            <a:stretch/>
          </p:blipFill>
          <p:spPr>
            <a:xfrm>
              <a:off x="-1760949" y="800100"/>
              <a:ext cx="3086100" cy="6248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図 10" descr="グラフィカル ユーザー インターフェイス, テキスト&#10;&#10;自動的に生成された説明">
              <a:extLst>
                <a:ext uri="{FF2B5EF4-FFF2-40B4-BE49-F238E27FC236}">
                  <a16:creationId xmlns:a16="http://schemas.microsoft.com/office/drawing/2014/main" id="{60237DEE-0C89-3B3F-0A02-5C26E19F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5" b="52898"/>
            <a:stretch/>
          </p:blipFill>
          <p:spPr>
            <a:xfrm>
              <a:off x="-1222750" y="3653625"/>
              <a:ext cx="1871005" cy="609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図 11" descr="「医療機関申請」画面に「申請中」と表示されている画像">
              <a:extLst>
                <a:ext uri="{FF2B5EF4-FFF2-40B4-BE49-F238E27FC236}">
                  <a16:creationId xmlns:a16="http://schemas.microsoft.com/office/drawing/2014/main" id="{78AF04E6-1191-0057-A302-8E00D6D20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29" b="67255"/>
            <a:stretch/>
          </p:blipFill>
          <p:spPr>
            <a:xfrm>
              <a:off x="-1764704" y="1676400"/>
              <a:ext cx="3081117" cy="668382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2" name="図 1" descr="医療機関から通知が届き、画面に「医療機関連携」と表示されている画像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/>
          <a:stretch/>
        </p:blipFill>
        <p:spPr>
          <a:xfrm>
            <a:off x="6498141" y="2957296"/>
            <a:ext cx="1537672" cy="26669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図 7" descr="「医療機関申請」画面で下部の「申請する」をタップしている画像">
            <a:extLst>
              <a:ext uri="{FF2B5EF4-FFF2-40B4-BE49-F238E27FC236}">
                <a16:creationId xmlns:a16="http://schemas.microsoft.com/office/drawing/2014/main" id="{92E47F63-4536-4B79-A572-5C49751A58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7944"/>
          <a:stretch/>
        </p:blipFill>
        <p:spPr>
          <a:xfrm>
            <a:off x="989211" y="2957338"/>
            <a:ext cx="1511924" cy="257338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BAAFC591-FBE7-4649-B20F-CAB5476EC780}"/>
              </a:ext>
            </a:extLst>
          </p:cNvPr>
          <p:cNvSpPr txBox="1"/>
          <p:nvPr/>
        </p:nvSpPr>
        <p:spPr>
          <a:xfrm>
            <a:off x="730568" y="5861693"/>
            <a:ext cx="1728000" cy="45467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この欄の記入は</a:t>
            </a:r>
            <a:endParaRPr lang="en-US" altLang="ja-JP" sz="1400" b="1" spc="-5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0860">
              <a:spcBef>
                <a:spcPts val="85"/>
              </a:spcBef>
            </a:pPr>
            <a:r>
              <a:rPr lang="ja-JP" altLang="en-US" sz="1400" b="1" spc="-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任意です</a:t>
            </a:r>
            <a:endParaRPr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90431" y="4798475"/>
            <a:ext cx="1476000" cy="3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451750" y="3214686"/>
            <a:ext cx="756000" cy="1652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009800" y="3625720"/>
            <a:ext cx="1404000" cy="1116000"/>
          </a:xfrm>
          <a:prstGeom prst="rect">
            <a:avLst/>
          </a:prstGeom>
          <a:noFill/>
          <a:ln w="22225">
            <a:solidFill>
              <a:srgbClr val="0096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カギ線コネクタ 3"/>
          <p:cNvCxnSpPr/>
          <p:nvPr/>
        </p:nvCxnSpPr>
        <p:spPr>
          <a:xfrm rot="10800000" flipV="1">
            <a:off x="685800" y="4183720"/>
            <a:ext cx="324000" cy="2109000"/>
          </a:xfrm>
          <a:prstGeom prst="bentConnector2">
            <a:avLst/>
          </a:prstGeom>
          <a:ln w="22225">
            <a:solidFill>
              <a:srgbClr val="0096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09D454F7-5CCB-4D87-9B2C-DD403FC46167}"/>
              </a:ext>
            </a:extLst>
          </p:cNvPr>
          <p:cNvSpPr txBox="1">
            <a:spLocks/>
          </p:cNvSpPr>
          <p:nvPr/>
        </p:nvSpPr>
        <p:spPr>
          <a:xfrm>
            <a:off x="502533" y="590378"/>
            <a:ext cx="1044000" cy="504000"/>
          </a:xfrm>
          <a:prstGeom prst="rect">
            <a:avLst/>
          </a:prstGeom>
        </p:spPr>
        <p:txBody>
          <a:bodyPr vert="horz" lIns="86228" tIns="43114" rIns="86228" bIns="43114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37" name="タイトル 9">
            <a:extLst>
              <a:ext uri="{FF2B5EF4-FFF2-40B4-BE49-F238E27FC236}">
                <a16:creationId xmlns:a16="http://schemas.microsoft.com/office/drawing/2014/main" id="{FDDA2747-DBA5-44E4-A04D-BE8E8CD8D716}"/>
              </a:ext>
            </a:extLst>
          </p:cNvPr>
          <p:cNvSpPr txBox="1">
            <a:spLocks/>
          </p:cNvSpPr>
          <p:nvPr/>
        </p:nvSpPr>
        <p:spPr>
          <a:xfrm>
            <a:off x="1598088" y="140505"/>
            <a:ext cx="7200000" cy="90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3529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marL="9525" defTabSz="914400">
              <a:tabLst>
                <a:tab pos="217488" algn="l"/>
              </a:tabLst>
            </a:pPr>
            <a:r>
              <a:rPr lang="en-US" altLang="ja-JP" sz="1800" dirty="0"/>
              <a:t>   </a:t>
            </a:r>
            <a:r>
              <a:rPr lang="ja-JP" altLang="en-US" sz="1800" dirty="0"/>
              <a:t>オンライン診療アプリ</a:t>
            </a:r>
            <a:r>
              <a:rPr lang="en-US" altLang="ja-JP" sz="1800" spc="-13" dirty="0" err="1"/>
              <a:t>YaDoc </a:t>
            </a:r>
            <a:br>
              <a:rPr lang="en-US" altLang="ja-JP" sz="1800" dirty="0"/>
            </a:br>
            <a:r>
              <a:rPr lang="en-US" altLang="ja-JP" sz="3200" dirty="0">
                <a:latin typeface="Meiryo"/>
                <a:ea typeface="Meiryo"/>
                <a:cs typeface="Meiryo"/>
                <a:sym typeface="Meiryo"/>
              </a:rPr>
              <a:t>【4</a:t>
            </a:r>
            <a:r>
              <a:rPr lang="en-US" altLang="ja-JP" sz="3200" spc="-1000" dirty="0">
                <a:latin typeface="Meiryo"/>
                <a:ea typeface="Meiryo"/>
                <a:cs typeface="Meiryo"/>
                <a:sym typeface="Meiryo"/>
              </a:rPr>
              <a:t>】</a:t>
            </a:r>
            <a:r>
              <a:rPr lang="ja-JP" altLang="en-US" sz="3200" dirty="0"/>
              <a:t>医療機関を登録する</a:t>
            </a:r>
            <a:endParaRPr kumimoji="0" lang="ja-JP" altLang="en-US" sz="3200" kern="0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4267200" y="3048000"/>
            <a:ext cx="296586" cy="293005"/>
            <a:chOff x="8127785" y="3995693"/>
            <a:chExt cx="296586" cy="293005"/>
          </a:xfrm>
        </p:grpSpPr>
        <p:sp>
          <p:nvSpPr>
            <p:cNvPr id="39" name="円/楕円 38"/>
            <p:cNvSpPr/>
            <p:nvPr/>
          </p:nvSpPr>
          <p:spPr>
            <a:xfrm>
              <a:off x="8129016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8127785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34945" y="154642"/>
                  </a:moveTo>
                  <a:lnTo>
                    <a:pt x="158874" y="164409"/>
                  </a:lnTo>
                  <a:cubicBezTo>
                    <a:pt x="170920" y="169292"/>
                    <a:pt x="176943" y="177160"/>
                    <a:pt x="176943" y="188012"/>
                  </a:cubicBezTo>
                  <a:cubicBezTo>
                    <a:pt x="176943" y="195608"/>
                    <a:pt x="174419" y="201631"/>
                    <a:pt x="169373" y="206080"/>
                  </a:cubicBezTo>
                  <a:cubicBezTo>
                    <a:pt x="164327" y="210530"/>
                    <a:pt x="157517" y="212754"/>
                    <a:pt x="148944" y="212754"/>
                  </a:cubicBezTo>
                  <a:cubicBezTo>
                    <a:pt x="140588" y="212754"/>
                    <a:pt x="133670" y="210150"/>
                    <a:pt x="128190" y="204941"/>
                  </a:cubicBezTo>
                  <a:cubicBezTo>
                    <a:pt x="122709" y="199732"/>
                    <a:pt x="119969" y="193004"/>
                    <a:pt x="119969" y="184756"/>
                  </a:cubicBezTo>
                  <a:cubicBezTo>
                    <a:pt x="119969" y="171625"/>
                    <a:pt x="124961" y="161587"/>
                    <a:pt x="134945" y="154642"/>
                  </a:cubicBezTo>
                  <a:close/>
                  <a:moveTo>
                    <a:pt x="148619" y="78298"/>
                  </a:moveTo>
                  <a:cubicBezTo>
                    <a:pt x="156215" y="78298"/>
                    <a:pt x="162292" y="80305"/>
                    <a:pt x="166850" y="84320"/>
                  </a:cubicBezTo>
                  <a:cubicBezTo>
                    <a:pt x="171408" y="88336"/>
                    <a:pt x="173687" y="93219"/>
                    <a:pt x="173687" y="98971"/>
                  </a:cubicBezTo>
                  <a:cubicBezTo>
                    <a:pt x="173687" y="109714"/>
                    <a:pt x="169238" y="118504"/>
                    <a:pt x="160339" y="125341"/>
                  </a:cubicBezTo>
                  <a:lnTo>
                    <a:pt x="137550" y="116388"/>
                  </a:lnTo>
                  <a:cubicBezTo>
                    <a:pt x="128651" y="112916"/>
                    <a:pt x="124202" y="106676"/>
                    <a:pt x="124202" y="97668"/>
                  </a:cubicBezTo>
                  <a:cubicBezTo>
                    <a:pt x="124202" y="91917"/>
                    <a:pt x="126535" y="87250"/>
                    <a:pt x="131201" y="83669"/>
                  </a:cubicBezTo>
                  <a:cubicBezTo>
                    <a:pt x="135868" y="80088"/>
                    <a:pt x="141673" y="78298"/>
                    <a:pt x="148619" y="78298"/>
                  </a:cubicBezTo>
                  <a:close/>
                  <a:moveTo>
                    <a:pt x="148619" y="46718"/>
                  </a:moveTo>
                  <a:cubicBezTo>
                    <a:pt x="129736" y="46718"/>
                    <a:pt x="114191" y="51601"/>
                    <a:pt x="101982" y="61368"/>
                  </a:cubicBezTo>
                  <a:cubicBezTo>
                    <a:pt x="89773" y="71135"/>
                    <a:pt x="83669" y="83669"/>
                    <a:pt x="83669" y="98971"/>
                  </a:cubicBezTo>
                  <a:cubicBezTo>
                    <a:pt x="83669" y="116225"/>
                    <a:pt x="92785" y="128922"/>
                    <a:pt x="111016" y="137061"/>
                  </a:cubicBezTo>
                  <a:lnTo>
                    <a:pt x="111016" y="139340"/>
                  </a:lnTo>
                  <a:cubicBezTo>
                    <a:pt x="102009" y="142921"/>
                    <a:pt x="94413" y="148836"/>
                    <a:pt x="88227" y="157083"/>
                  </a:cubicBezTo>
                  <a:cubicBezTo>
                    <a:pt x="81390" y="166199"/>
                    <a:pt x="77972" y="176292"/>
                    <a:pt x="77972" y="187361"/>
                  </a:cubicBezTo>
                  <a:cubicBezTo>
                    <a:pt x="77972" y="204724"/>
                    <a:pt x="84266" y="218777"/>
                    <a:pt x="96854" y="229521"/>
                  </a:cubicBezTo>
                  <a:cubicBezTo>
                    <a:pt x="109768" y="240698"/>
                    <a:pt x="127023" y="246287"/>
                    <a:pt x="148619" y="246287"/>
                  </a:cubicBezTo>
                  <a:cubicBezTo>
                    <a:pt x="168587" y="246287"/>
                    <a:pt x="185353" y="240590"/>
                    <a:pt x="198918" y="229195"/>
                  </a:cubicBezTo>
                  <a:cubicBezTo>
                    <a:pt x="212483" y="217801"/>
                    <a:pt x="219266" y="203422"/>
                    <a:pt x="219266" y="186058"/>
                  </a:cubicBezTo>
                  <a:cubicBezTo>
                    <a:pt x="219266" y="174772"/>
                    <a:pt x="215793" y="165060"/>
                    <a:pt x="208848" y="156921"/>
                  </a:cubicBezTo>
                  <a:cubicBezTo>
                    <a:pt x="202770" y="149867"/>
                    <a:pt x="194794" y="144766"/>
                    <a:pt x="184919" y="141619"/>
                  </a:cubicBezTo>
                  <a:lnTo>
                    <a:pt x="184919" y="139991"/>
                  </a:lnTo>
                  <a:cubicBezTo>
                    <a:pt x="194035" y="136519"/>
                    <a:pt x="201278" y="130984"/>
                    <a:pt x="206650" y="123388"/>
                  </a:cubicBezTo>
                  <a:cubicBezTo>
                    <a:pt x="212022" y="115791"/>
                    <a:pt x="214708" y="107218"/>
                    <a:pt x="214708" y="97668"/>
                  </a:cubicBezTo>
                  <a:cubicBezTo>
                    <a:pt x="214708" y="82259"/>
                    <a:pt x="208685" y="69914"/>
                    <a:pt x="196639" y="60636"/>
                  </a:cubicBezTo>
                  <a:cubicBezTo>
                    <a:pt x="184593" y="51357"/>
                    <a:pt x="168587" y="46718"/>
                    <a:pt x="148619" y="46718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4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838200" y="4659995"/>
            <a:ext cx="296586" cy="293005"/>
            <a:chOff x="7423697" y="3995693"/>
            <a:chExt cx="296586" cy="293005"/>
          </a:xfrm>
        </p:grpSpPr>
        <p:sp>
          <p:nvSpPr>
            <p:cNvPr id="56" name="円/楕円 55"/>
            <p:cNvSpPr/>
            <p:nvPr/>
          </p:nvSpPr>
          <p:spPr>
            <a:xfrm>
              <a:off x="742492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7423697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83995" y="53718"/>
                  </a:moveTo>
                  <a:lnTo>
                    <a:pt x="83995" y="89692"/>
                  </a:lnTo>
                  <a:lnTo>
                    <a:pt x="173361" y="89692"/>
                  </a:lnTo>
                  <a:lnTo>
                    <a:pt x="90343" y="243357"/>
                  </a:lnTo>
                  <a:lnTo>
                    <a:pt x="139666" y="243357"/>
                  </a:lnTo>
                  <a:lnTo>
                    <a:pt x="219591" y="89041"/>
                  </a:lnTo>
                  <a:lnTo>
                    <a:pt x="219591" y="53718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4FD07F-C2A1-E76C-40B4-0CDCB3617A05}"/>
              </a:ext>
            </a:extLst>
          </p:cNvPr>
          <p:cNvSpPr/>
          <p:nvPr/>
        </p:nvSpPr>
        <p:spPr>
          <a:xfrm>
            <a:off x="1068575" y="2991900"/>
            <a:ext cx="154348" cy="1419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252180CC-9546-FB65-B120-7A4440C6D769}"/>
              </a:ext>
            </a:extLst>
          </p:cNvPr>
          <p:cNvSpPr txBox="1"/>
          <p:nvPr/>
        </p:nvSpPr>
        <p:spPr>
          <a:xfrm>
            <a:off x="528000" y="1843200"/>
            <a:ext cx="2520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en-US" altLang="ja-JP" sz="18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申請する</a:t>
            </a:r>
            <a:r>
              <a:rPr lang="en-US" altLang="ja-JP" sz="18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ECB7D29D-3E06-C6C9-ECCE-549B7E9BDB8A}"/>
              </a:ext>
            </a:extLst>
          </p:cNvPr>
          <p:cNvSpPr txBox="1">
            <a:spLocks/>
          </p:cNvSpPr>
          <p:nvPr/>
        </p:nvSpPr>
        <p:spPr>
          <a:xfrm>
            <a:off x="515112" y="1404267"/>
            <a:ext cx="8280000" cy="34833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90958">
              <a:defRPr>
                <a:latin typeface="+mn-lt"/>
                <a:ea typeface="+mn-ea"/>
                <a:cs typeface="+mn-cs"/>
              </a:defRPr>
            </a:lvl2pPr>
            <a:lvl3pPr marL="781915">
              <a:defRPr>
                <a:latin typeface="+mn-lt"/>
                <a:ea typeface="+mn-ea"/>
                <a:cs typeface="+mn-cs"/>
              </a:defRPr>
            </a:lvl3pPr>
            <a:lvl4pPr marL="1172872">
              <a:defRPr>
                <a:latin typeface="+mn-lt"/>
                <a:ea typeface="+mn-ea"/>
                <a:cs typeface="+mn-cs"/>
              </a:defRPr>
            </a:lvl4pPr>
            <a:lvl5pPr marL="1563829">
              <a:defRPr>
                <a:latin typeface="+mn-lt"/>
                <a:ea typeface="+mn-ea"/>
                <a:cs typeface="+mn-cs"/>
              </a:defRPr>
            </a:lvl5pPr>
            <a:lvl6pPr marL="1954787">
              <a:defRPr>
                <a:latin typeface="+mn-lt"/>
                <a:ea typeface="+mn-ea"/>
                <a:cs typeface="+mn-cs"/>
              </a:defRPr>
            </a:lvl6pPr>
            <a:lvl7pPr marL="2345745">
              <a:defRPr>
                <a:latin typeface="+mn-lt"/>
                <a:ea typeface="+mn-ea"/>
                <a:cs typeface="+mn-cs"/>
              </a:defRPr>
            </a:lvl7pPr>
            <a:lvl8pPr marL="2736702">
              <a:defRPr>
                <a:latin typeface="+mn-lt"/>
                <a:ea typeface="+mn-ea"/>
                <a:cs typeface="+mn-cs"/>
              </a:defRPr>
            </a:lvl8pPr>
            <a:lvl9pPr marL="3127659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ja-JP" altLang="en-US" sz="1800" b="1" kern="0">
                <a:solidFill>
                  <a:sysClr val="windowText" lastClr="000000"/>
                </a:solidFill>
                <a:latin typeface="Meiryo" charset="-128"/>
                <a:ea typeface="Meiryo" charset="-128"/>
                <a:cs typeface="Meiryo" charset="-128"/>
              </a:rPr>
              <a:t>受診したい医療機関を登録しましょう</a:t>
            </a:r>
            <a:endParaRPr kumimoji="0" lang="ja-JP" altLang="en-US" sz="1800" b="1" kern="0" dirty="0">
              <a:solidFill>
                <a:sysClr val="windowText" lastClr="00000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EED75BBA-1C13-8295-049E-7D202B606AB5}"/>
              </a:ext>
            </a:extLst>
          </p:cNvPr>
          <p:cNvSpPr txBox="1"/>
          <p:nvPr/>
        </p:nvSpPr>
        <p:spPr>
          <a:xfrm>
            <a:off x="3347400" y="1843200"/>
            <a:ext cx="25200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➑</a:t>
            </a:r>
            <a:r>
              <a:rPr lang="en-US" altLang="ja-JP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申請中の欄に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表示されますので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en-US" altLang="ja-JP" sz="1800" b="1" spc="-5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登録は終了です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69CE53C-211D-1BDC-9266-8E64C3F5CFF9}"/>
              </a:ext>
            </a:extLst>
          </p:cNvPr>
          <p:cNvSpPr txBox="1"/>
          <p:nvPr/>
        </p:nvSpPr>
        <p:spPr>
          <a:xfrm>
            <a:off x="5926508" y="1843200"/>
            <a:ext cx="2868604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2400" b="1" spc="5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❾</a:t>
            </a: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通知が届くと</a:t>
            </a:r>
            <a:endParaRPr lang="en-US" altLang="ja-JP" sz="1800" b="1" spc="-5" dirty="0">
              <a:latin typeface="Meiryo" charset="-128"/>
              <a:ea typeface="Meiryo" charset="-128"/>
              <a:cs typeface="Meiryo" charset="-128"/>
            </a:endParaRPr>
          </a:p>
          <a:p>
            <a:pPr marL="9525">
              <a:spcBef>
                <a:spcPts val="82"/>
              </a:spcBef>
              <a:tabLst>
                <a:tab pos="352425" algn="l"/>
              </a:tabLst>
            </a:pPr>
            <a:r>
              <a:rPr lang="ja-JP" altLang="en-US" sz="1800" b="1" spc="-5" dirty="0">
                <a:latin typeface="Meiryo" charset="-128"/>
                <a:ea typeface="Meiryo" charset="-128"/>
                <a:cs typeface="Meiryo" charset="-128"/>
              </a:rPr>
              <a:t>　 利用が可能となります</a:t>
            </a:r>
            <a:endParaRPr lang="ja-JP" altLang="en-US" sz="1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450DACF-2392-829F-4E85-8739EEB73761}"/>
              </a:ext>
            </a:extLst>
          </p:cNvPr>
          <p:cNvSpPr/>
          <p:nvPr/>
        </p:nvSpPr>
        <p:spPr>
          <a:xfrm>
            <a:off x="2840241" y="3966849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B9BA410-B8E2-C2DA-B60C-51B54A9EFEF5}"/>
              </a:ext>
            </a:extLst>
          </p:cNvPr>
          <p:cNvSpPr/>
          <p:nvPr/>
        </p:nvSpPr>
        <p:spPr>
          <a:xfrm>
            <a:off x="5592213" y="3964922"/>
            <a:ext cx="530221" cy="4546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33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957EF6CB915E4F9E841DC62B5F05BF" ma:contentTypeVersion="8" ma:contentTypeDescription="新しいドキュメントを作成します。" ma:contentTypeScope="" ma:versionID="9fdb9252e7859daa48f339e1cd5970ba">
  <xsd:schema xmlns:xsd="http://www.w3.org/2001/XMLSchema" xmlns:xs="http://www.w3.org/2001/XMLSchema" xmlns:p="http://schemas.microsoft.com/office/2006/metadata/properties" xmlns:ns2="aa866a95-882d-4e3b-bad5-7bdcce3ea4d3" targetNamespace="http://schemas.microsoft.com/office/2006/metadata/properties" ma:root="true" ma:fieldsID="5e5aa0bf48fcd17f35ddee803c7b826e" ns2:_="">
    <xsd:import namespace="aa866a95-882d-4e3b-bad5-7bdcce3ea4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66a95-882d-4e3b-bad5-7bdcce3e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BB150-857B-43B0-ABEA-FBD73A1B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A949D-B2B8-4983-B49A-A7C41AB1507F}">
  <ds:schemaRefs>
    <ds:schemaRef ds:uri="http://schemas.openxmlformats.org/package/2006/metadata/core-properties"/>
    <ds:schemaRef ds:uri="http://schemas.microsoft.com/office/2006/documentManagement/types"/>
    <ds:schemaRef ds:uri="2c894bec-798d-4cf3-95d8-8ea6401a7b86"/>
    <ds:schemaRef ds:uri="http://purl.org/dc/elements/1.1/"/>
    <ds:schemaRef ds:uri="http://schemas.microsoft.com/office/2006/metadata/properties"/>
    <ds:schemaRef ds:uri="079a4871-f4a2-4665-9954-203da50962a5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DFA2EC-7F3B-4CF4-8EC4-F6F45ACD0D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1433</Words>
  <Application>Microsoft Office PowerPoint</Application>
  <PresentationFormat>画面に合わせる (4:3)</PresentationFormat>
  <Paragraphs>262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AoyagiKouzanFontT</vt:lpstr>
      <vt:lpstr>BIZ UDPゴシック</vt:lpstr>
      <vt:lpstr>BIZ UDゴシック</vt:lpstr>
      <vt:lpstr>メイリオ</vt:lpstr>
      <vt:lpstr>メイリオ</vt:lpstr>
      <vt:lpstr>游ゴシック</vt:lpstr>
      <vt:lpstr>游ゴシック</vt:lpstr>
      <vt:lpstr>Arial</vt:lpstr>
      <vt:lpstr>Calibri</vt:lpstr>
      <vt:lpstr>Office Theme</vt:lpstr>
      <vt:lpstr>デザインの設定</vt:lpstr>
      <vt:lpstr>Office Theme</vt:lpstr>
      <vt:lpstr>think-cell スライド</vt:lpstr>
      <vt:lpstr> オンライン診療アプリYaDoc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47</cp:revision>
  <dcterms:created xsi:type="dcterms:W3CDTF">2021-08-16T09:04:10Z</dcterms:created>
  <dcterms:modified xsi:type="dcterms:W3CDTF">2024-10-22T09:50:47Z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0x010100E7957EF6CB915E4F9E841DC62B5F05BF</vt:lpwstr>
  </property>
  <property fmtid="{D5CDD505-2E9C-101B-9397-08002B2CF9AE}" pid="3" name="Order">
    <vt:r8>42100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