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1"/>
  </p:notesMasterIdLst>
  <p:sldIdLst>
    <p:sldId id="269" r:id="rId5"/>
    <p:sldId id="297" r:id="rId6"/>
    <p:sldId id="266" r:id="rId7"/>
    <p:sldId id="454" r:id="rId8"/>
    <p:sldId id="455" r:id="rId9"/>
    <p:sldId id="456" r:id="rId10"/>
    <p:sldId id="476" r:id="rId11"/>
    <p:sldId id="468" r:id="rId12"/>
    <p:sldId id="417" r:id="rId13"/>
    <p:sldId id="372" r:id="rId14"/>
    <p:sldId id="457" r:id="rId15"/>
    <p:sldId id="459" r:id="rId16"/>
    <p:sldId id="435" r:id="rId17"/>
    <p:sldId id="484" r:id="rId18"/>
    <p:sldId id="463" r:id="rId19"/>
    <p:sldId id="464" r:id="rId20"/>
    <p:sldId id="483" r:id="rId21"/>
    <p:sldId id="465" r:id="rId22"/>
    <p:sldId id="480" r:id="rId23"/>
    <p:sldId id="481" r:id="rId24"/>
    <p:sldId id="482" r:id="rId25"/>
    <p:sldId id="466" r:id="rId26"/>
    <p:sldId id="477" r:id="rId27"/>
    <p:sldId id="478" r:id="rId28"/>
    <p:sldId id="432" r:id="rId29"/>
    <p:sldId id="433" r:id="rId30"/>
  </p:sldIdLst>
  <p:sldSz cx="9144000" cy="6858000" type="screen4x3"/>
  <p:notesSz cx="6797675" cy="9926638"/>
  <p:custDataLst>
    <p:tags r:id="rId3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5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83CCAA"/>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B04862-225C-4EF9-9F38-8B3560816739}" v="10" dt="2024-02-15T02:49:44.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6" autoAdjust="0"/>
    <p:restoredTop sz="93784" autoAdjust="0"/>
  </p:normalViewPr>
  <p:slideViewPr>
    <p:cSldViewPr snapToObjects="1">
      <p:cViewPr varScale="1">
        <p:scale>
          <a:sx n="63" d="100"/>
          <a:sy n="63" d="100"/>
        </p:scale>
        <p:origin x="1400" y="60"/>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80" d="100"/>
          <a:sy n="80" d="100"/>
        </p:scale>
        <p:origin x="317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60" cy="498056"/>
          </a:xfrm>
          <a:prstGeom prst="rect">
            <a:avLst/>
          </a:prstGeom>
        </p:spPr>
        <p:txBody>
          <a:bodyPr vert="horz" lIns="92102" tIns="46052" rIns="92102" bIns="4605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2" y="0"/>
            <a:ext cx="2945660" cy="498056"/>
          </a:xfrm>
          <a:prstGeom prst="rect">
            <a:avLst/>
          </a:prstGeom>
        </p:spPr>
        <p:txBody>
          <a:bodyPr vert="horz" lIns="92102" tIns="46052" rIns="92102" bIns="46052" rtlCol="0"/>
          <a:lstStyle>
            <a:lvl1pPr algn="r">
              <a:defRPr sz="1200"/>
            </a:lvl1pPr>
          </a:lstStyle>
          <a:p>
            <a:fld id="{BA50B120-CD90-CA4A-A384-DB7B908530F3}" type="datetimeFigureOut">
              <a:rPr kumimoji="1" lang="ja-JP" altLang="en-US" smtClean="0"/>
              <a:t>2024/7/8</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102" tIns="46052" rIns="92102" bIns="46052" rtlCol="0" anchor="ctr"/>
          <a:lstStyle/>
          <a:p>
            <a:endParaRPr lang="ja-JP" altLang="en-US"/>
          </a:p>
        </p:txBody>
      </p:sp>
      <p:sp>
        <p:nvSpPr>
          <p:cNvPr id="5" name="ノート プレースホルダー 4"/>
          <p:cNvSpPr>
            <a:spLocks noGrp="1"/>
          </p:cNvSpPr>
          <p:nvPr>
            <p:ph type="body" sz="quarter" idx="3"/>
          </p:nvPr>
        </p:nvSpPr>
        <p:spPr>
          <a:xfrm>
            <a:off x="679768" y="4777196"/>
            <a:ext cx="5438140" cy="3908614"/>
          </a:xfrm>
          <a:prstGeom prst="rect">
            <a:avLst/>
          </a:prstGeom>
        </p:spPr>
        <p:txBody>
          <a:bodyPr vert="horz" lIns="92102" tIns="46052" rIns="92102" bIns="4605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60" cy="498055"/>
          </a:xfrm>
          <a:prstGeom prst="rect">
            <a:avLst/>
          </a:prstGeom>
        </p:spPr>
        <p:txBody>
          <a:bodyPr vert="horz" lIns="92102" tIns="46052" rIns="92102" bIns="4605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2" y="9428584"/>
            <a:ext cx="2945660" cy="498055"/>
          </a:xfrm>
          <a:prstGeom prst="rect">
            <a:avLst/>
          </a:prstGeom>
        </p:spPr>
        <p:txBody>
          <a:bodyPr vert="horz" lIns="92102" tIns="46052" rIns="92102" bIns="46052"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673525"/>
            <a:ext cx="5438140" cy="4755059"/>
          </a:xfrm>
        </p:spPr>
        <p:txBody>
          <a:bodyPr/>
          <a:lstStyle/>
          <a:p>
            <a:pPr indent="90512"/>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1088196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342" defTabSz="92107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661006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512"/>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dirty="0"/>
          </a:p>
        </p:txBody>
      </p:sp>
    </p:spTree>
    <p:extLst>
      <p:ext uri="{BB962C8B-B14F-4D97-AF65-F5344CB8AC3E}">
        <p14:creationId xmlns:p14="http://schemas.microsoft.com/office/powerpoint/2010/main" val="2204290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8402"/>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dirty="0"/>
          </a:p>
        </p:txBody>
      </p:sp>
    </p:spTree>
    <p:extLst>
      <p:ext uri="{BB962C8B-B14F-4D97-AF65-F5344CB8AC3E}">
        <p14:creationId xmlns:p14="http://schemas.microsoft.com/office/powerpoint/2010/main" val="357726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lang="ja-JP"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dirty="0"/>
          </a:p>
        </p:txBody>
      </p:sp>
    </p:spTree>
    <p:extLst>
      <p:ext uri="{BB962C8B-B14F-4D97-AF65-F5344CB8AC3E}">
        <p14:creationId xmlns:p14="http://schemas.microsoft.com/office/powerpoint/2010/main" val="3564555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342" defTabSz="92107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dirty="0"/>
          </a:p>
        </p:txBody>
      </p:sp>
    </p:spTree>
    <p:extLst>
      <p:ext uri="{BB962C8B-B14F-4D97-AF65-F5344CB8AC3E}">
        <p14:creationId xmlns:p14="http://schemas.microsoft.com/office/powerpoint/2010/main" val="2243041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342"/>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dirty="0"/>
          </a:p>
        </p:txBody>
      </p:sp>
    </p:spTree>
    <p:extLst>
      <p:ext uri="{BB962C8B-B14F-4D97-AF65-F5344CB8AC3E}">
        <p14:creationId xmlns:p14="http://schemas.microsoft.com/office/powerpoint/2010/main" val="338242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342" defTabSz="92107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dirty="0"/>
          </a:p>
        </p:txBody>
      </p:sp>
    </p:spTree>
    <p:extLst>
      <p:ext uri="{BB962C8B-B14F-4D97-AF65-F5344CB8AC3E}">
        <p14:creationId xmlns:p14="http://schemas.microsoft.com/office/powerpoint/2010/main" val="991599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8402"/>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dirty="0"/>
          </a:p>
        </p:txBody>
      </p:sp>
    </p:spTree>
    <p:extLst>
      <p:ext uri="{BB962C8B-B14F-4D97-AF65-F5344CB8AC3E}">
        <p14:creationId xmlns:p14="http://schemas.microsoft.com/office/powerpoint/2010/main" val="2868817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8402"/>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dirty="0"/>
          </a:p>
        </p:txBody>
      </p:sp>
    </p:spTree>
    <p:extLst>
      <p:ext uri="{BB962C8B-B14F-4D97-AF65-F5344CB8AC3E}">
        <p14:creationId xmlns:p14="http://schemas.microsoft.com/office/powerpoint/2010/main" val="1165880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8402"/>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dirty="0"/>
          </a:p>
        </p:txBody>
      </p:sp>
    </p:spTree>
    <p:extLst>
      <p:ext uri="{BB962C8B-B14F-4D97-AF65-F5344CB8AC3E}">
        <p14:creationId xmlns:p14="http://schemas.microsoft.com/office/powerpoint/2010/main" val="4085712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8402"/>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dirty="0"/>
          </a:p>
        </p:txBody>
      </p:sp>
    </p:spTree>
    <p:extLst>
      <p:ext uri="{BB962C8B-B14F-4D97-AF65-F5344CB8AC3E}">
        <p14:creationId xmlns:p14="http://schemas.microsoft.com/office/powerpoint/2010/main" val="3811086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dirty="0"/>
          </a:p>
        </p:txBody>
      </p:sp>
    </p:spTree>
    <p:extLst>
      <p:ext uri="{BB962C8B-B14F-4D97-AF65-F5344CB8AC3E}">
        <p14:creationId xmlns:p14="http://schemas.microsoft.com/office/powerpoint/2010/main" val="3247619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3570030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24</a:t>
            </a:fld>
            <a:endParaRPr kumimoji="1" lang="ja-JP" altLang="en-US"/>
          </a:p>
        </p:txBody>
      </p:sp>
    </p:spTree>
    <p:extLst>
      <p:ext uri="{BB962C8B-B14F-4D97-AF65-F5344CB8AC3E}">
        <p14:creationId xmlns:p14="http://schemas.microsoft.com/office/powerpoint/2010/main" val="1584129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25</a:t>
            </a:fld>
            <a:endParaRPr kumimoji="1" lang="ja-JP" altLang="en-US"/>
          </a:p>
        </p:txBody>
      </p:sp>
    </p:spTree>
    <p:extLst>
      <p:ext uri="{BB962C8B-B14F-4D97-AF65-F5344CB8AC3E}">
        <p14:creationId xmlns:p14="http://schemas.microsoft.com/office/powerpoint/2010/main" val="2026389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26</a:t>
            </a:fld>
            <a:endParaRPr kumimoji="1" lang="ja-JP" altLang="en-US"/>
          </a:p>
        </p:txBody>
      </p:sp>
    </p:spTree>
    <p:extLst>
      <p:ext uri="{BB962C8B-B14F-4D97-AF65-F5344CB8AC3E}">
        <p14:creationId xmlns:p14="http://schemas.microsoft.com/office/powerpoint/2010/main" val="2600008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512" defTabSz="84175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77145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512" defTabSz="84175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435647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342" defTabSz="921075">
              <a:defRPr/>
            </a:pP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182204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342"/>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1682665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1682665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23458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2024/7/8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tmp"/><Relationship Id="rId3" Type="http://schemas.openxmlformats.org/officeDocument/2006/relationships/notesSlide" Target="../notesSlides/notesSlide1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oleObject" Target="../embeddings/oleObject2.bin"/><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oleObject" Target="../embeddings/oleObject3.bin"/><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3.xml"/><Relationship Id="rId7"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4.xml"/><Relationship Id="rId7"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24.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5.xml"/><Relationship Id="rId7"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27.jpeg"/><Relationship Id="rId5" Type="http://schemas.openxmlformats.org/officeDocument/2006/relationships/image" Target="../media/image1.emf"/><Relationship Id="rId4" Type="http://schemas.openxmlformats.org/officeDocument/2006/relationships/oleObject" Target="../embeddings/oleObject6.bin"/><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6.xml"/><Relationship Id="rId7"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31.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7.xml"/><Relationship Id="rId7" Type="http://schemas.openxmlformats.org/officeDocument/2006/relationships/image" Target="../media/image35.pn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8.xml"/><Relationship Id="rId7"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19.xml"/><Relationship Id="rId7"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25.png"/><Relationship Id="rId4" Type="http://schemas.openxmlformats.org/officeDocument/2006/relationships/image" Target="../media/image38.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20.xml"/><Relationship Id="rId7"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21.xml"/><Relationship Id="rId7"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75628" y="2529000"/>
            <a:ext cx="7200000" cy="1800000"/>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b="1" dirty="0">
                <a:latin typeface="メイリオ" panose="020B0604030504040204" pitchFamily="50" charset="-128"/>
                <a:ea typeface="メイリオ" panose="020B0604030504040204" pitchFamily="50" charset="-128"/>
              </a:rPr>
              <a:t>スマホ用電子証明書を</a:t>
            </a:r>
            <a:endParaRPr kumimoji="1" lang="en-US" altLang="ja-JP" sz="4000" b="1" dirty="0">
              <a:latin typeface="メイリオ" panose="020B0604030504040204" pitchFamily="50" charset="-128"/>
              <a:ea typeface="メイリオ" panose="020B0604030504040204" pitchFamily="50" charset="-128"/>
            </a:endParaRPr>
          </a:p>
          <a:p>
            <a:r>
              <a:rPr kumimoji="1" lang="ja-JP" altLang="en-US" sz="4000" b="1" dirty="0">
                <a:latin typeface="メイリオ" panose="020B0604030504040204" pitchFamily="50" charset="-128"/>
                <a:ea typeface="メイリオ" panose="020B0604030504040204" pitchFamily="50" charset="-128"/>
              </a:rPr>
              <a:t>スマホに搭載しよう</a:t>
            </a:r>
          </a:p>
        </p:txBody>
      </p:sp>
      <p:sp>
        <p:nvSpPr>
          <p:cNvPr id="3" name="サブタイトル 2"/>
          <p:cNvSpPr txBox="1">
            <a:spLocks/>
          </p:cNvSpPr>
          <p:nvPr/>
        </p:nvSpPr>
        <p:spPr>
          <a:xfrm>
            <a:off x="975628" y="1692108"/>
            <a:ext cx="7192745" cy="1336548"/>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sz="4800" dirty="0">
              <a:solidFill>
                <a:schemeClr val="bg1"/>
              </a:solidFill>
            </a:endParaRPr>
          </a:p>
        </p:txBody>
      </p:sp>
      <p:pic>
        <p:nvPicPr>
          <p:cNvPr id="10" name="図 9" descr="「デジタル活用支援推進事業」を表すロゴマー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485" y="196467"/>
            <a:ext cx="750231" cy="1113738"/>
          </a:xfrm>
          <a:prstGeom prst="rect">
            <a:avLst/>
          </a:prstGeom>
        </p:spPr>
      </p:pic>
      <p:sp>
        <p:nvSpPr>
          <p:cNvPr id="7" name="テキスト ボックス 6">
            <a:extLst>
              <a:ext uri="{FF2B5EF4-FFF2-40B4-BE49-F238E27FC236}">
                <a16:creationId xmlns:a16="http://schemas.microsoft.com/office/drawing/2014/main" id="{E8D182D9-8410-4FBF-A4EB-BF48554D06E2}"/>
              </a:ext>
            </a:extLst>
          </p:cNvPr>
          <p:cNvSpPr txBox="1"/>
          <p:nvPr/>
        </p:nvSpPr>
        <p:spPr>
          <a:xfrm>
            <a:off x="7668344" y="6077743"/>
            <a:ext cx="1475656" cy="307777"/>
          </a:xfrm>
          <a:prstGeom prst="rect">
            <a:avLst/>
          </a:prstGeom>
          <a:noFill/>
        </p:spPr>
        <p:txBody>
          <a:bodyPr wrap="square" rtlCol="0">
            <a:spAutoFit/>
          </a:bodyPr>
          <a:lstStyle/>
          <a:p>
            <a:r>
              <a:rPr lang="ja-JP" altLang="en-US" sz="1400" b="1" dirty="0">
                <a:latin typeface="Meiryo" charset="-128"/>
                <a:ea typeface="Meiryo" charset="-128"/>
                <a:cs typeface="Meiryo" charset="-128"/>
              </a:rPr>
              <a:t>令和６年２月</a:t>
            </a:r>
            <a:endParaRPr kumimoji="1" lang="ja-JP" altLang="en-US" sz="1400" b="1" dirty="0">
              <a:latin typeface="Meiryo" charset="-128"/>
              <a:ea typeface="Meiryo" charset="-128"/>
              <a:cs typeface="Meiryo" charset="-128"/>
            </a:endParaRPr>
          </a:p>
        </p:txBody>
      </p:sp>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64448" y="31158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2</a:t>
            </a:r>
            <a:endParaRPr lang="ja-JP" altLang="en-US" sz="14000" dirty="0">
              <a:solidFill>
                <a:srgbClr val="009650"/>
              </a:solidFill>
            </a:endParaRPr>
          </a:p>
          <a:p>
            <a:r>
              <a:rPr lang="ja-JP" altLang="en-US" sz="4800" b="1" dirty="0">
                <a:solidFill>
                  <a:srgbClr val="009650"/>
                </a:solidFill>
                <a:latin typeface="Meiryo" charset="-128"/>
                <a:ea typeface="Meiryo" charset="-128"/>
                <a:cs typeface="Meiryo" charset="-128"/>
              </a:rPr>
              <a:t>スマホ用電子証明書の利用方法</a:t>
            </a:r>
            <a:endParaRPr lang="ja-JP" altLang="en-US" sz="4800" dirty="0">
              <a:solidFill>
                <a:srgbClr val="009650"/>
              </a:solidFill>
            </a:endParaRPr>
          </a:p>
        </p:txBody>
      </p:sp>
      <p:pic>
        <p:nvPicPr>
          <p:cNvPr id="5" name="図 4" descr="スマートフォンを使っているマイナちゃんのイラスト"/>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4584" y="3687867"/>
            <a:ext cx="1292235" cy="2305753"/>
          </a:xfrm>
          <a:prstGeom prst="rect">
            <a:avLst/>
          </a:prstGeom>
        </p:spPr>
      </p:pic>
    </p:spTree>
    <p:extLst>
      <p:ext uri="{BB962C8B-B14F-4D97-AF65-F5344CB8AC3E}">
        <p14:creationId xmlns:p14="http://schemas.microsoft.com/office/powerpoint/2010/main" val="975313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A13BB4DC-38AB-0124-9D74-89F890A8A37A}"/>
              </a:ext>
            </a:extLst>
          </p:cNvPr>
          <p:cNvPicPr>
            <a:picLocks noChangeAspect="1"/>
          </p:cNvPicPr>
          <p:nvPr/>
        </p:nvPicPr>
        <p:blipFill>
          <a:blip r:embed="rId4"/>
          <a:stretch>
            <a:fillRect/>
          </a:stretch>
        </p:blipFill>
        <p:spPr>
          <a:xfrm>
            <a:off x="5425989" y="2860478"/>
            <a:ext cx="1002965" cy="1864666"/>
          </a:xfrm>
          <a:prstGeom prst="rect">
            <a:avLst/>
          </a:prstGeom>
        </p:spPr>
      </p:pic>
      <p:pic>
        <p:nvPicPr>
          <p:cNvPr id="38" name="図 37" descr="コンピューターのスクリーンショット&#10;&#10;自動的に生成された説明">
            <a:extLst>
              <a:ext uri="{FF2B5EF4-FFF2-40B4-BE49-F238E27FC236}">
                <a16:creationId xmlns:a16="http://schemas.microsoft.com/office/drawing/2014/main" id="{7ABDB6B6-7FEA-FFF0-6204-4D910BD37B73}"/>
              </a:ext>
            </a:extLst>
          </p:cNvPr>
          <p:cNvPicPr>
            <a:picLocks noChangeAspect="1"/>
          </p:cNvPicPr>
          <p:nvPr/>
        </p:nvPicPr>
        <p:blipFill>
          <a:blip r:embed="rId5"/>
          <a:stretch>
            <a:fillRect/>
          </a:stretch>
        </p:blipFill>
        <p:spPr>
          <a:xfrm>
            <a:off x="5527871" y="2994886"/>
            <a:ext cx="791359" cy="1653488"/>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539617"/>
            <a:ext cx="3775393" cy="490904"/>
          </a:xfrm>
        </p:spPr>
        <p:txBody>
          <a:bodyPr vert="horz" wrap="none">
            <a:spAutoFit/>
          </a:bodyPr>
          <a:lstStyle/>
          <a:p>
            <a:r>
              <a:rPr lang="ja-JP" altLang="en-US" sz="2800" dirty="0"/>
              <a:t>申請</a:t>
            </a:r>
            <a:r>
              <a:rPr lang="ja-JP" altLang="en-US" sz="2800" b="1" dirty="0">
                <a:latin typeface="Meiryo" charset="-128"/>
                <a:ea typeface="Meiryo" charset="-128"/>
                <a:cs typeface="Meiryo" charset="-128"/>
              </a:rPr>
              <a:t>開始前の確認事項</a:t>
            </a:r>
            <a:endParaRPr lang="ja-JP" altLang="en-US" sz="280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5" name="テキスト ボックス 4">
            <a:extLst>
              <a:ext uri="{FF2B5EF4-FFF2-40B4-BE49-F238E27FC236}">
                <a16:creationId xmlns:a16="http://schemas.microsoft.com/office/drawing/2014/main" id="{550ACDF8-553D-03E4-FBB2-65432E228D1C}"/>
              </a:ext>
            </a:extLst>
          </p:cNvPr>
          <p:cNvSpPr txBox="1"/>
          <p:nvPr/>
        </p:nvSpPr>
        <p:spPr>
          <a:xfrm>
            <a:off x="532500" y="4537744"/>
            <a:ext cx="1800000" cy="1015663"/>
          </a:xfrm>
          <a:prstGeom prst="rect">
            <a:avLst/>
          </a:prstGeom>
          <a:noFill/>
        </p:spPr>
        <p:txBody>
          <a:bodyPr wrap="square" rtlCol="0">
            <a:spAutoFit/>
          </a:bodyPr>
          <a:lstStyle/>
          <a:p>
            <a:r>
              <a:rPr lang="ja-JP" altLang="en-US" sz="1400" b="1" dirty="0">
                <a:solidFill>
                  <a:schemeClr val="bg1"/>
                </a:solidFill>
                <a:latin typeface="BIZ UDゴシック" panose="020B0400000000000000" pitchFamily="49" charset="-128"/>
                <a:ea typeface="BIZ UDゴシック" panose="020B0400000000000000" pitchFamily="49" charset="-128"/>
                <a:cs typeface="Meiryo" charset="-128"/>
              </a:rPr>
              <a:t>通知カード</a:t>
            </a:r>
            <a:endParaRPr lang="en-US" altLang="ja-JP" sz="1400" b="1" dirty="0">
              <a:solidFill>
                <a:schemeClr val="bg1"/>
              </a:solidFill>
              <a:latin typeface="BIZ UDゴシック" panose="020B0400000000000000" pitchFamily="49" charset="-128"/>
              <a:ea typeface="BIZ UDゴシック" panose="020B0400000000000000" pitchFamily="49" charset="-128"/>
              <a:cs typeface="Meiryo" charset="-128"/>
            </a:endParaRPr>
          </a:p>
          <a:p>
            <a:r>
              <a:rPr lang="ja-JP" altLang="en-US" sz="1400" b="1" dirty="0">
                <a:solidFill>
                  <a:schemeClr val="bg1"/>
                </a:solidFill>
                <a:latin typeface="BIZ UDゴシック" panose="020B0400000000000000" pitchFamily="49" charset="-128"/>
                <a:ea typeface="BIZ UDゴシック" panose="020B0400000000000000" pitchFamily="49" charset="-128"/>
                <a:cs typeface="Meiryo" charset="-128"/>
              </a:rPr>
              <a:t>の</a:t>
            </a:r>
            <a:endParaRPr lang="en-US" altLang="ja-JP" sz="1400" b="1" dirty="0">
              <a:solidFill>
                <a:schemeClr val="bg1"/>
              </a:solidFill>
              <a:latin typeface="BIZ UDゴシック" panose="020B0400000000000000" pitchFamily="49" charset="-128"/>
              <a:ea typeface="BIZ UDゴシック" panose="020B0400000000000000" pitchFamily="49" charset="-128"/>
              <a:cs typeface="Meiryo" charset="-128"/>
            </a:endParaRPr>
          </a:p>
          <a:p>
            <a:r>
              <a:rPr lang="ja-JP" altLang="en-US" sz="1400" b="1" dirty="0">
                <a:solidFill>
                  <a:schemeClr val="bg1"/>
                </a:solidFill>
                <a:latin typeface="BIZ UDゴシック" panose="020B0400000000000000" pitchFamily="49" charset="-128"/>
                <a:ea typeface="BIZ UDゴシック" panose="020B0400000000000000" pitchFamily="49" charset="-128"/>
                <a:cs typeface="Meiryo" charset="-128"/>
              </a:rPr>
              <a:t>下半分です</a:t>
            </a:r>
          </a:p>
          <a:p>
            <a:endParaRPr kumimoji="1" lang="ja-JP" altLang="en-US" dirty="0">
              <a:latin typeface="BIZ UDゴシック" panose="020B0400000000000000" pitchFamily="49" charset="-128"/>
              <a:ea typeface="BIZ UDゴシック" panose="020B0400000000000000" pitchFamily="49" charset="-128"/>
              <a:cs typeface="Meiryo" charset="-128"/>
            </a:endParaRPr>
          </a:p>
        </p:txBody>
      </p:sp>
      <p:sp>
        <p:nvSpPr>
          <p:cNvPr id="6" name="テキスト ボックス 5">
            <a:extLst>
              <a:ext uri="{FF2B5EF4-FFF2-40B4-BE49-F238E27FC236}">
                <a16:creationId xmlns:a16="http://schemas.microsoft.com/office/drawing/2014/main" id="{0438F5F1-620D-EE99-545B-4B5640FC654B}"/>
              </a:ext>
            </a:extLst>
          </p:cNvPr>
          <p:cNvSpPr txBox="1"/>
          <p:nvPr/>
        </p:nvSpPr>
        <p:spPr>
          <a:xfrm>
            <a:off x="516415" y="1812611"/>
            <a:ext cx="2069563" cy="830997"/>
          </a:xfrm>
          <a:prstGeom prst="rect">
            <a:avLst/>
          </a:prstGeom>
          <a:noFill/>
        </p:spPr>
        <p:txBody>
          <a:bodyPr wrap="square" rtlCol="0">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❶</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a:p>
            <a:r>
              <a:rPr lang="ja-JP" altLang="en-US" sz="1600" b="1" dirty="0">
                <a:latin typeface="メイリオ" panose="020B0604030504040204" pitchFamily="50" charset="-128"/>
                <a:ea typeface="メイリオ" panose="020B0604030504040204" pitchFamily="50" charset="-128"/>
                <a:cs typeface="Meiryo" charset="-128"/>
              </a:rPr>
              <a:t>マイナンバーカード</a:t>
            </a:r>
          </a:p>
        </p:txBody>
      </p:sp>
      <p:sp>
        <p:nvSpPr>
          <p:cNvPr id="7" name="テキスト ボックス 6">
            <a:extLst>
              <a:ext uri="{FF2B5EF4-FFF2-40B4-BE49-F238E27FC236}">
                <a16:creationId xmlns:a16="http://schemas.microsoft.com/office/drawing/2014/main" id="{81FBE71D-ACF7-78D6-4A57-A776FDFC8B75}"/>
              </a:ext>
            </a:extLst>
          </p:cNvPr>
          <p:cNvSpPr txBox="1"/>
          <p:nvPr/>
        </p:nvSpPr>
        <p:spPr>
          <a:xfrm>
            <a:off x="2780595" y="1812611"/>
            <a:ext cx="2036921" cy="1077218"/>
          </a:xfrm>
          <a:prstGeom prst="rect">
            <a:avLst/>
          </a:prstGeom>
          <a:noFill/>
        </p:spPr>
        <p:txBody>
          <a:bodyPr wrap="square" rtlCol="0">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❷</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a:p>
            <a:r>
              <a:rPr lang="ja-JP" altLang="en-US" sz="1600" b="1" dirty="0">
                <a:latin typeface="メイリオ" panose="020B0604030504040204" pitchFamily="50" charset="-128"/>
                <a:ea typeface="メイリオ" panose="020B0604030504040204" pitchFamily="50" charset="-128"/>
                <a:cs typeface="Meiryo" charset="-128"/>
              </a:rPr>
              <a:t>署名用電子証明書のパスワード</a:t>
            </a:r>
            <a:endParaRPr lang="en-US" altLang="ja-JP" sz="24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4" name="テキスト ボックス 13">
            <a:extLst>
              <a:ext uri="{FF2B5EF4-FFF2-40B4-BE49-F238E27FC236}">
                <a16:creationId xmlns:a16="http://schemas.microsoft.com/office/drawing/2014/main" id="{E853DE85-48BE-E676-19CF-F3292EE8160C}"/>
              </a:ext>
            </a:extLst>
          </p:cNvPr>
          <p:cNvSpPr txBox="1"/>
          <p:nvPr/>
        </p:nvSpPr>
        <p:spPr>
          <a:xfrm>
            <a:off x="2682572" y="4717291"/>
            <a:ext cx="2083536" cy="1384995"/>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あらかじめ市区町村窓口で設定した半角の英大文字と数字を含む</a:t>
            </a:r>
            <a:r>
              <a:rPr kumimoji="1" lang="en-US" altLang="ja-JP" sz="1400" b="1" dirty="0">
                <a:latin typeface="メイリオ" panose="020B0604030504040204" pitchFamily="50" charset="-128"/>
                <a:ea typeface="メイリオ" panose="020B0604030504040204" pitchFamily="50" charset="-128"/>
              </a:rPr>
              <a:t>6</a:t>
            </a:r>
            <a:r>
              <a:rPr kumimoji="1" lang="ja-JP" altLang="en-US" sz="1400" b="1" dirty="0">
                <a:latin typeface="メイリオ" panose="020B0604030504040204" pitchFamily="50" charset="-128"/>
                <a:ea typeface="メイリオ" panose="020B0604030504040204" pitchFamily="50" charset="-128"/>
              </a:rPr>
              <a:t>文字から</a:t>
            </a:r>
            <a:r>
              <a:rPr kumimoji="1" lang="en-US" altLang="ja-JP" sz="1400" b="1" dirty="0">
                <a:latin typeface="メイリオ" panose="020B0604030504040204" pitchFamily="50" charset="-128"/>
                <a:ea typeface="メイリオ" panose="020B0604030504040204" pitchFamily="50" charset="-128"/>
              </a:rPr>
              <a:t>16</a:t>
            </a:r>
            <a:r>
              <a:rPr kumimoji="1" lang="ja-JP" altLang="en-US" sz="1400" b="1" dirty="0">
                <a:latin typeface="メイリオ" panose="020B0604030504040204" pitchFamily="50" charset="-128"/>
                <a:ea typeface="メイリオ" panose="020B0604030504040204" pitchFamily="50" charset="-128"/>
              </a:rPr>
              <a:t>文字</a:t>
            </a:r>
            <a:r>
              <a:rPr lang="ja-JP" altLang="en-US" sz="1400" b="1" dirty="0">
                <a:latin typeface="メイリオ" panose="020B0604030504040204" pitchFamily="50" charset="-128"/>
                <a:ea typeface="メイリオ" panose="020B0604030504040204" pitchFamily="50" charset="-128"/>
              </a:rPr>
              <a:t>の</a:t>
            </a:r>
            <a:r>
              <a:rPr kumimoji="1" lang="ja-JP" altLang="en-US" sz="1400" b="1" dirty="0">
                <a:latin typeface="メイリオ" panose="020B0604030504040204" pitchFamily="50" charset="-128"/>
                <a:ea typeface="メイリオ" panose="020B0604030504040204" pitchFamily="50" charset="-128"/>
              </a:rPr>
              <a:t>署名用電子証明書のパスワード</a:t>
            </a:r>
          </a:p>
        </p:txBody>
      </p:sp>
      <p:sp>
        <p:nvSpPr>
          <p:cNvPr id="15" name="テキスト ボックス 14">
            <a:extLst>
              <a:ext uri="{FF2B5EF4-FFF2-40B4-BE49-F238E27FC236}">
                <a16:creationId xmlns:a16="http://schemas.microsoft.com/office/drawing/2014/main" id="{D0F938DC-924E-ADD1-C969-F0A5F144A1E3}"/>
              </a:ext>
            </a:extLst>
          </p:cNvPr>
          <p:cNvSpPr txBox="1"/>
          <p:nvPr/>
        </p:nvSpPr>
        <p:spPr>
          <a:xfrm>
            <a:off x="5055360" y="4717291"/>
            <a:ext cx="1944216" cy="738664"/>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cs typeface="Meiryo" charset="-128"/>
              </a:rPr>
              <a:t>スマホ用電子証明書対応の</a:t>
            </a:r>
            <a:r>
              <a:rPr kumimoji="1" lang="en-US" altLang="ja-JP" sz="1400" b="1" dirty="0">
                <a:latin typeface="メイリオ" panose="020B0604030504040204" pitchFamily="50" charset="-128"/>
                <a:ea typeface="メイリオ" panose="020B0604030504040204" pitchFamily="50" charset="-128"/>
                <a:cs typeface="Meiryo" charset="-128"/>
              </a:rPr>
              <a:t>Android</a:t>
            </a:r>
          </a:p>
          <a:p>
            <a:r>
              <a:rPr kumimoji="1" lang="ja-JP" altLang="en-US" sz="1400" b="1" dirty="0">
                <a:latin typeface="メイリオ" panose="020B0604030504040204" pitchFamily="50" charset="-128"/>
                <a:ea typeface="メイリオ" panose="020B0604030504040204" pitchFamily="50" charset="-128"/>
                <a:cs typeface="Meiryo" charset="-128"/>
              </a:rPr>
              <a:t>スマートフォン</a:t>
            </a:r>
            <a:endParaRPr kumimoji="1" lang="en-US" altLang="ja-JP" sz="1400" b="1" dirty="0">
              <a:latin typeface="メイリオ" panose="020B0604030504040204" pitchFamily="50" charset="-128"/>
              <a:ea typeface="メイリオ" panose="020B0604030504040204" pitchFamily="50" charset="-128"/>
              <a:cs typeface="Meiryo" charset="-128"/>
            </a:endParaRPr>
          </a:p>
        </p:txBody>
      </p:sp>
      <p:sp>
        <p:nvSpPr>
          <p:cNvPr id="25" name="テキスト ボックス 24">
            <a:extLst>
              <a:ext uri="{FF2B5EF4-FFF2-40B4-BE49-F238E27FC236}">
                <a16:creationId xmlns:a16="http://schemas.microsoft.com/office/drawing/2014/main" id="{8F7AB9FE-00E2-0233-9FB1-AA3BC6910793}"/>
              </a:ext>
            </a:extLst>
          </p:cNvPr>
          <p:cNvSpPr txBox="1"/>
          <p:nvPr/>
        </p:nvSpPr>
        <p:spPr>
          <a:xfrm>
            <a:off x="5055359" y="1812611"/>
            <a:ext cx="2036921" cy="1077218"/>
          </a:xfrm>
          <a:prstGeom prst="rect">
            <a:avLst/>
          </a:prstGeom>
          <a:noFill/>
        </p:spPr>
        <p:txBody>
          <a:bodyPr wrap="square" rtlCol="0">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❸</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a:p>
            <a:r>
              <a:rPr lang="en-US" altLang="ja-JP" sz="1600" b="1" dirty="0">
                <a:latin typeface="メイリオ" panose="020B0604030504040204" pitchFamily="50" charset="-128"/>
                <a:ea typeface="メイリオ" panose="020B0604030504040204" pitchFamily="50" charset="-128"/>
                <a:cs typeface="Meiryo" charset="-128"/>
              </a:rPr>
              <a:t>Android</a:t>
            </a:r>
          </a:p>
          <a:p>
            <a:r>
              <a:rPr lang="ja-JP" altLang="en-US" sz="1600" b="1" dirty="0">
                <a:latin typeface="メイリオ" panose="020B0604030504040204" pitchFamily="50" charset="-128"/>
                <a:ea typeface="メイリオ" panose="020B0604030504040204" pitchFamily="50" charset="-128"/>
                <a:cs typeface="Meiryo" charset="-128"/>
              </a:rPr>
              <a:t>スマートフォン</a:t>
            </a:r>
            <a:endParaRPr lang="en-US" altLang="ja-JP" sz="2400" b="1" dirty="0">
              <a:latin typeface="メイリオ" panose="020B0604030504040204" pitchFamily="50" charset="-128"/>
              <a:ea typeface="メイリオ" panose="020B0604030504040204" pitchFamily="50" charset="-128"/>
              <a:cs typeface="Meiryo" charset="-128"/>
            </a:endParaRPr>
          </a:p>
        </p:txBody>
      </p:sp>
      <p:grpSp>
        <p:nvGrpSpPr>
          <p:cNvPr id="26" name="図形グループ 3">
            <a:extLst>
              <a:ext uri="{FF2B5EF4-FFF2-40B4-BE49-F238E27FC236}">
                <a16:creationId xmlns:a16="http://schemas.microsoft.com/office/drawing/2014/main" id="{3AB60F92-54AF-02CE-68CD-76D2BC757DDC}"/>
              </a:ext>
            </a:extLst>
          </p:cNvPr>
          <p:cNvGrpSpPr/>
          <p:nvPr/>
        </p:nvGrpSpPr>
        <p:grpSpPr>
          <a:xfrm>
            <a:off x="539552" y="3090139"/>
            <a:ext cx="1800001" cy="1130949"/>
            <a:chOff x="1983529" y="1897431"/>
            <a:chExt cx="2544843" cy="1598936"/>
          </a:xfrm>
        </p:grpSpPr>
        <p:pic>
          <p:nvPicPr>
            <p:cNvPr id="27" name="図 26">
              <a:extLst>
                <a:ext uri="{FF2B5EF4-FFF2-40B4-BE49-F238E27FC236}">
                  <a16:creationId xmlns:a16="http://schemas.microsoft.com/office/drawing/2014/main" id="{3B90BE98-DF17-D055-57DD-E72F07F346FB}"/>
                </a:ext>
              </a:extLst>
            </p:cNvPr>
            <p:cNvPicPr>
              <a:picLocks noChangeAspect="1"/>
            </p:cNvPicPr>
            <p:nvPr/>
          </p:nvPicPr>
          <p:blipFill>
            <a:blip r:embed="rId8"/>
            <a:stretch>
              <a:fillRect/>
            </a:stretch>
          </p:blipFill>
          <p:spPr>
            <a:xfrm>
              <a:off x="1983531" y="1897431"/>
              <a:ext cx="2544841" cy="1598936"/>
            </a:xfrm>
            <a:prstGeom prst="rect">
              <a:avLst/>
            </a:prstGeom>
          </p:spPr>
        </p:pic>
        <p:sp>
          <p:nvSpPr>
            <p:cNvPr id="28" name="角丸四角形 4">
              <a:extLst>
                <a:ext uri="{FF2B5EF4-FFF2-40B4-BE49-F238E27FC236}">
                  <a16:creationId xmlns:a16="http://schemas.microsoft.com/office/drawing/2014/main" id="{3F2F2EAF-7A4C-032C-A4B1-D13FEC6FE8A6}"/>
                </a:ext>
              </a:extLst>
            </p:cNvPr>
            <p:cNvSpPr/>
            <p:nvPr/>
          </p:nvSpPr>
          <p:spPr>
            <a:xfrm>
              <a:off x="1983529" y="1897431"/>
              <a:ext cx="2544841" cy="1598936"/>
            </a:xfrm>
            <a:prstGeom prst="roundRect">
              <a:avLst>
                <a:gd name="adj" fmla="val 55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9" name="正方形/長方形 28">
              <a:extLst>
                <a:ext uri="{FF2B5EF4-FFF2-40B4-BE49-F238E27FC236}">
                  <a16:creationId xmlns:a16="http://schemas.microsoft.com/office/drawing/2014/main" id="{48E0EA9B-7D6B-EB9F-D534-CAE5A3E8CBCA}"/>
                </a:ext>
              </a:extLst>
            </p:cNvPr>
            <p:cNvSpPr/>
            <p:nvPr/>
          </p:nvSpPr>
          <p:spPr>
            <a:xfrm>
              <a:off x="2032110" y="2386736"/>
              <a:ext cx="620110" cy="8432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pic>
        <p:nvPicPr>
          <p:cNvPr id="1028" name="Picture 4" descr="暗証番号記載表">
            <a:extLst>
              <a:ext uri="{FF2B5EF4-FFF2-40B4-BE49-F238E27FC236}">
                <a16:creationId xmlns:a16="http://schemas.microsoft.com/office/drawing/2014/main" id="{9CCCD854-2370-B7F3-0392-004B25F7B7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6220" y="3231231"/>
            <a:ext cx="2215820" cy="773833"/>
          </a:xfrm>
          <a:prstGeom prst="rect">
            <a:avLst/>
          </a:prstGeom>
          <a:noFill/>
          <a:extLst>
            <a:ext uri="{909E8E84-426E-40DD-AFC4-6F175D3DCCD1}">
              <a14:hiddenFill xmlns:a14="http://schemas.microsoft.com/office/drawing/2010/main">
                <a:solidFill>
                  <a:srgbClr val="FFFFFF"/>
                </a:solidFill>
              </a14:hiddenFill>
            </a:ext>
          </a:extLst>
        </p:spPr>
      </p:pic>
      <p:sp>
        <p:nvSpPr>
          <p:cNvPr id="30" name="正方形/長方形 29">
            <a:extLst>
              <a:ext uri="{FF2B5EF4-FFF2-40B4-BE49-F238E27FC236}">
                <a16:creationId xmlns:a16="http://schemas.microsoft.com/office/drawing/2014/main" id="{0C2DE855-4167-198A-E49F-832B8FB378EE}"/>
              </a:ext>
            </a:extLst>
          </p:cNvPr>
          <p:cNvSpPr/>
          <p:nvPr/>
        </p:nvSpPr>
        <p:spPr>
          <a:xfrm>
            <a:off x="2716220" y="3212976"/>
            <a:ext cx="2250703" cy="2631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140CF58D-E250-DDBC-1F18-C53C642ADB7A}"/>
              </a:ext>
            </a:extLst>
          </p:cNvPr>
          <p:cNvSpPr txBox="1"/>
          <p:nvPr/>
        </p:nvSpPr>
        <p:spPr>
          <a:xfrm>
            <a:off x="6999575" y="1812611"/>
            <a:ext cx="1820897" cy="1077218"/>
          </a:xfrm>
          <a:prstGeom prst="rect">
            <a:avLst/>
          </a:prstGeom>
          <a:noFill/>
        </p:spPr>
        <p:txBody>
          <a:bodyPr wrap="square" rtlCol="0">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❹</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a:p>
            <a:r>
              <a:rPr lang="ja-JP" altLang="en-US" sz="1600" b="1" dirty="0">
                <a:latin typeface="メイリオ" panose="020B0604030504040204" pitchFamily="50" charset="-128"/>
                <a:ea typeface="メイリオ" panose="020B0604030504040204" pitchFamily="50" charset="-128"/>
                <a:cs typeface="Meiryo" charset="-128"/>
              </a:rPr>
              <a:t>マイナポータル</a:t>
            </a:r>
            <a:endParaRPr lang="en-US" altLang="ja-JP" sz="1600" b="1" dirty="0">
              <a:latin typeface="メイリオ" panose="020B0604030504040204" pitchFamily="50" charset="-128"/>
              <a:ea typeface="メイリオ" panose="020B0604030504040204" pitchFamily="50" charset="-128"/>
              <a:cs typeface="Meiryo" charset="-128"/>
            </a:endParaRPr>
          </a:p>
          <a:p>
            <a:r>
              <a:rPr lang="ja-JP" altLang="en-US" sz="1600" b="1" dirty="0">
                <a:latin typeface="メイリオ" panose="020B0604030504040204" pitchFamily="50" charset="-128"/>
                <a:ea typeface="メイリオ" panose="020B0604030504040204" pitchFamily="50" charset="-128"/>
                <a:cs typeface="Meiryo" charset="-128"/>
              </a:rPr>
              <a:t>アプリ</a:t>
            </a:r>
            <a:endParaRPr lang="en-US" altLang="ja-JP" sz="2400" b="1" dirty="0">
              <a:latin typeface="メイリオ" panose="020B0604030504040204" pitchFamily="50" charset="-128"/>
              <a:ea typeface="メイリオ" panose="020B0604030504040204" pitchFamily="50" charset="-128"/>
              <a:cs typeface="Meiryo" charset="-128"/>
            </a:endParaRPr>
          </a:p>
        </p:txBody>
      </p:sp>
      <p:sp>
        <p:nvSpPr>
          <p:cNvPr id="40" name="テキスト ボックス 39">
            <a:extLst>
              <a:ext uri="{FF2B5EF4-FFF2-40B4-BE49-F238E27FC236}">
                <a16:creationId xmlns:a16="http://schemas.microsoft.com/office/drawing/2014/main" id="{17465415-C0AA-AEA1-C1FB-56E7EEF4C9C9}"/>
              </a:ext>
            </a:extLst>
          </p:cNvPr>
          <p:cNvSpPr txBox="1"/>
          <p:nvPr/>
        </p:nvSpPr>
        <p:spPr>
          <a:xfrm>
            <a:off x="6999576" y="4717291"/>
            <a:ext cx="1820896" cy="954107"/>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cs typeface="Meiryo" charset="-128"/>
              </a:rPr>
              <a:t>既にインストール</a:t>
            </a:r>
            <a:endParaRPr kumimoji="1" lang="en-US" altLang="ja-JP" sz="1400" b="1" dirty="0">
              <a:latin typeface="メイリオ" panose="020B0604030504040204" pitchFamily="50" charset="-128"/>
              <a:ea typeface="メイリオ" panose="020B0604030504040204" pitchFamily="50" charset="-128"/>
              <a:cs typeface="Meiryo" charset="-128"/>
            </a:endParaRPr>
          </a:p>
          <a:p>
            <a:r>
              <a:rPr kumimoji="1" lang="ja-JP" altLang="en-US" sz="1400" b="1" dirty="0">
                <a:latin typeface="メイリオ" panose="020B0604030504040204" pitchFamily="50" charset="-128"/>
                <a:ea typeface="メイリオ" panose="020B0604030504040204" pitchFamily="50" charset="-128"/>
                <a:cs typeface="Meiryo" charset="-128"/>
              </a:rPr>
              <a:t>されている方は、</a:t>
            </a:r>
            <a:endParaRPr kumimoji="1" lang="en-US" altLang="ja-JP" sz="1400" b="1" dirty="0">
              <a:latin typeface="メイリオ" panose="020B0604030504040204" pitchFamily="50" charset="-128"/>
              <a:ea typeface="メイリオ" panose="020B0604030504040204" pitchFamily="50" charset="-128"/>
              <a:cs typeface="Meiryo" charset="-128"/>
            </a:endParaRPr>
          </a:p>
          <a:p>
            <a:r>
              <a:rPr kumimoji="1" lang="ja-JP" altLang="en-US" sz="1400" b="1" dirty="0">
                <a:latin typeface="メイリオ" panose="020B0604030504040204" pitchFamily="50" charset="-128"/>
                <a:ea typeface="メイリオ" panose="020B0604030504040204" pitchFamily="50" charset="-128"/>
                <a:cs typeface="Meiryo" charset="-128"/>
              </a:rPr>
              <a:t>最新のバージョンに</a:t>
            </a:r>
            <a:endParaRPr kumimoji="1" lang="en-US" altLang="ja-JP" sz="1400" b="1" dirty="0">
              <a:latin typeface="メイリオ" panose="020B0604030504040204" pitchFamily="50" charset="-128"/>
              <a:ea typeface="メイリオ" panose="020B0604030504040204" pitchFamily="50" charset="-128"/>
              <a:cs typeface="Meiryo" charset="-128"/>
            </a:endParaRPr>
          </a:p>
          <a:p>
            <a:r>
              <a:rPr lang="ja-JP" altLang="en-US" sz="1400" b="1" dirty="0">
                <a:latin typeface="メイリオ" panose="020B0604030504040204" pitchFamily="50" charset="-128"/>
                <a:ea typeface="メイリオ" panose="020B0604030504040204" pitchFamily="50" charset="-128"/>
                <a:cs typeface="Meiryo" charset="-128"/>
              </a:rPr>
              <a:t>更新</a:t>
            </a:r>
            <a:r>
              <a:rPr kumimoji="1" lang="ja-JP" altLang="en-US" sz="1400" b="1" dirty="0">
                <a:latin typeface="メイリオ" panose="020B0604030504040204" pitchFamily="50" charset="-128"/>
                <a:ea typeface="メイリオ" panose="020B0604030504040204" pitchFamily="50" charset="-128"/>
                <a:cs typeface="Meiryo" charset="-128"/>
              </a:rPr>
              <a:t>してください。</a:t>
            </a:r>
          </a:p>
        </p:txBody>
      </p:sp>
      <p:sp>
        <p:nvSpPr>
          <p:cNvPr id="10" name="テキスト ボックス 9">
            <a:extLst>
              <a:ext uri="{FF2B5EF4-FFF2-40B4-BE49-F238E27FC236}">
                <a16:creationId xmlns:a16="http://schemas.microsoft.com/office/drawing/2014/main" id="{EBC1B83F-E43E-A0CC-1786-5AA502324323}"/>
              </a:ext>
            </a:extLst>
          </p:cNvPr>
          <p:cNvSpPr txBox="1"/>
          <p:nvPr/>
        </p:nvSpPr>
        <p:spPr>
          <a:xfrm>
            <a:off x="424000" y="4717291"/>
            <a:ext cx="2083536" cy="738664"/>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署名用電子証明書が登録されたマイナンバーカード</a:t>
            </a:r>
          </a:p>
        </p:txBody>
      </p:sp>
      <p:sp>
        <p:nvSpPr>
          <p:cNvPr id="22" name="テキスト ボックス 21">
            <a:extLst>
              <a:ext uri="{FF2B5EF4-FFF2-40B4-BE49-F238E27FC236}">
                <a16:creationId xmlns:a16="http://schemas.microsoft.com/office/drawing/2014/main" id="{B9A634C3-3D40-0B07-C4FC-1D8503FEDA10}"/>
              </a:ext>
            </a:extLst>
          </p:cNvPr>
          <p:cNvSpPr txBox="1"/>
          <p:nvPr/>
        </p:nvSpPr>
        <p:spPr>
          <a:xfrm>
            <a:off x="6085520" y="5910060"/>
            <a:ext cx="2083535" cy="461665"/>
          </a:xfrm>
          <a:prstGeom prst="rect">
            <a:avLst/>
          </a:prstGeom>
          <a:noFill/>
        </p:spPr>
        <p:txBody>
          <a:bodyPr wrap="square">
            <a:spAutoFit/>
          </a:bodyPr>
          <a:lstStyle/>
          <a:p>
            <a:pPr algn="ctr"/>
            <a:r>
              <a:rPr lang="en-US" altLang="ja-JP" sz="1200" b="1" dirty="0">
                <a:latin typeface="メイリオ" panose="020B0604030504040204" pitchFamily="50" charset="-128"/>
                <a:ea typeface="メイリオ" panose="020B0604030504040204" pitchFamily="50" charset="-128"/>
                <a:cs typeface="Meiryo" charset="-128"/>
              </a:rPr>
              <a:t>※</a:t>
            </a:r>
            <a:r>
              <a:rPr lang="ja-JP" altLang="en-US" sz="1200" b="1" dirty="0">
                <a:latin typeface="メイリオ" panose="020B0604030504040204" pitchFamily="50" charset="-128"/>
                <a:ea typeface="メイリオ" panose="020B0604030504040204" pitchFamily="50" charset="-128"/>
                <a:cs typeface="Meiryo" charset="-128"/>
              </a:rPr>
              <a:t>対応している機種一覧はこちらから確認できます</a:t>
            </a:r>
            <a:endParaRPr kumimoji="1" lang="ja-JP" altLang="en-US" sz="1200" b="1" dirty="0">
              <a:latin typeface="メイリオ" panose="020B0604030504040204" pitchFamily="50" charset="-128"/>
              <a:ea typeface="メイリオ" panose="020B0604030504040204" pitchFamily="50" charset="-128"/>
              <a:cs typeface="Meiryo" charset="-128"/>
            </a:endParaRPr>
          </a:p>
        </p:txBody>
      </p:sp>
      <p:pic>
        <p:nvPicPr>
          <p:cNvPr id="1026" name="Picture 2">
            <a:extLst>
              <a:ext uri="{FF2B5EF4-FFF2-40B4-BE49-F238E27FC236}">
                <a16:creationId xmlns:a16="http://schemas.microsoft.com/office/drawing/2014/main" id="{AFF66132-1DC3-E096-2604-49F77CDF22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91719" y="5827447"/>
            <a:ext cx="626893" cy="626893"/>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9EC1FE2B-56D0-CA8B-40F9-3E0C53A28E56}"/>
              </a:ext>
            </a:extLst>
          </p:cNvPr>
          <p:cNvPicPr>
            <a:picLocks noChangeAspect="1"/>
          </p:cNvPicPr>
          <p:nvPr/>
        </p:nvPicPr>
        <p:blipFill>
          <a:blip r:embed="rId11"/>
          <a:stretch>
            <a:fillRect/>
          </a:stretch>
        </p:blipFill>
        <p:spPr>
          <a:xfrm>
            <a:off x="7127288" y="3153323"/>
            <a:ext cx="1342160" cy="1219733"/>
          </a:xfrm>
          <a:prstGeom prst="rect">
            <a:avLst/>
          </a:prstGeom>
        </p:spPr>
      </p:pic>
      <p:sp>
        <p:nvSpPr>
          <p:cNvPr id="18" name="サブタイトル 2">
            <a:extLst>
              <a:ext uri="{FF2B5EF4-FFF2-40B4-BE49-F238E27FC236}">
                <a16:creationId xmlns:a16="http://schemas.microsoft.com/office/drawing/2014/main" id="{A0CE3EE1-A6AB-EC38-F3AC-7A0E64D015EF}"/>
              </a:ext>
            </a:extLst>
          </p:cNvPr>
          <p:cNvSpPr>
            <a:spLocks noGrp="1"/>
          </p:cNvSpPr>
          <p:nvPr>
            <p:ph type="subTitle" idx="1"/>
          </p:nvPr>
        </p:nvSpPr>
        <p:spPr>
          <a:xfrm>
            <a:off x="367218" y="1367920"/>
            <a:ext cx="8280000" cy="360000"/>
          </a:xfrm>
        </p:spPr>
        <p:txBody>
          <a:bodyPr>
            <a:noAutofit/>
          </a:bodyPr>
          <a:lstStyle/>
          <a:p>
            <a:r>
              <a:rPr lang="ja-JP" altLang="en-US" dirty="0"/>
              <a:t>以下の</a:t>
            </a:r>
            <a:r>
              <a:rPr lang="en-US" altLang="ja-JP" dirty="0"/>
              <a:t>4</a:t>
            </a:r>
            <a:r>
              <a:rPr lang="ja-JP" altLang="en-US" dirty="0"/>
              <a:t>点を用意しましょう</a:t>
            </a:r>
          </a:p>
        </p:txBody>
      </p:sp>
    </p:spTree>
    <p:extLst>
      <p:ext uri="{BB962C8B-B14F-4D97-AF65-F5344CB8AC3E}">
        <p14:creationId xmlns:p14="http://schemas.microsoft.com/office/powerpoint/2010/main" val="1161297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図 54" descr="グラフィカル ユーザー インターフェイス, アプリケーション&#10;&#10;自動的に生成された説明">
            <a:extLst>
              <a:ext uri="{FF2B5EF4-FFF2-40B4-BE49-F238E27FC236}">
                <a16:creationId xmlns:a16="http://schemas.microsoft.com/office/drawing/2014/main" id="{1A1EE58C-C30E-097E-A8A5-FCE3459A4AE9}"/>
              </a:ext>
            </a:extLst>
          </p:cNvPr>
          <p:cNvPicPr>
            <a:picLocks noChangeAspect="1"/>
          </p:cNvPicPr>
          <p:nvPr/>
        </p:nvPicPr>
        <p:blipFill>
          <a:blip r:embed="rId4"/>
          <a:stretch>
            <a:fillRect/>
          </a:stretch>
        </p:blipFill>
        <p:spPr>
          <a:xfrm>
            <a:off x="6965858" y="2331488"/>
            <a:ext cx="1708044" cy="3548938"/>
          </a:xfrm>
          <a:prstGeom prst="rect">
            <a:avLst/>
          </a:prstGeom>
        </p:spPr>
      </p:pic>
      <p:pic>
        <p:nvPicPr>
          <p:cNvPr id="52" name="図 51" descr="検索ボックスに表示された「マイナポータル」を表示した画像">
            <a:extLst>
              <a:ext uri="{FF2B5EF4-FFF2-40B4-BE49-F238E27FC236}">
                <a16:creationId xmlns:a16="http://schemas.microsoft.com/office/drawing/2014/main" id="{A293B64F-747F-38E8-BED5-52627202C0FD}"/>
              </a:ext>
            </a:extLst>
          </p:cNvPr>
          <p:cNvPicPr>
            <a:picLocks noGrp="1" noRot="1" noChangeAspect="1" noMove="1" noResize="1" noEditPoints="1" noAdjustHandles="1" noChangeArrowheads="1" noChangeShapeType="1" noCrop="1"/>
          </p:cNvPicPr>
          <p:nvPr/>
        </p:nvPicPr>
        <p:blipFill>
          <a:blip r:embed="rId5"/>
          <a:stretch>
            <a:fillRect/>
          </a:stretch>
        </p:blipFill>
        <p:spPr>
          <a:xfrm>
            <a:off x="4912168" y="4137748"/>
            <a:ext cx="1699511" cy="1622412"/>
          </a:xfrm>
          <a:prstGeom prst="rect">
            <a:avLst/>
          </a:prstGeom>
          <a:ln w="9525">
            <a:solidFill>
              <a:schemeClr val="tx1">
                <a:lumMod val="50000"/>
                <a:lumOff val="50000"/>
              </a:schemeClr>
            </a:solidFill>
          </a:ln>
        </p:spPr>
      </p:pic>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767718" y="530392"/>
            <a:ext cx="6288901" cy="490904"/>
          </a:xfrm>
        </p:spPr>
        <p:txBody>
          <a:bodyPr vert="horz" wrap="none">
            <a:spAutoFit/>
          </a:bodyPr>
          <a:lstStyle/>
          <a:p>
            <a:r>
              <a:rPr lang="ja-JP" altLang="en-US" sz="2800" dirty="0">
                <a:latin typeface="メイリオ" panose="020B0604030504040204" pitchFamily="50" charset="-128"/>
                <a:ea typeface="メイリオ" panose="020B0604030504040204" pitchFamily="50" charset="-128"/>
              </a:rPr>
              <a:t>マイナポータルアプリのインストール</a:t>
            </a:r>
            <a:endParaRPr lang="ja-JP" altLang="en-US" sz="280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28" name="テキスト ボックス 27">
            <a:extLst>
              <a:ext uri="{FF2B5EF4-FFF2-40B4-BE49-F238E27FC236}">
                <a16:creationId xmlns:a16="http://schemas.microsoft.com/office/drawing/2014/main" id="{BA383322-3555-9842-80F1-6F6E1432AED2}"/>
              </a:ext>
            </a:extLst>
          </p:cNvPr>
          <p:cNvSpPr txBox="1"/>
          <p:nvPr/>
        </p:nvSpPr>
        <p:spPr>
          <a:xfrm>
            <a:off x="386927" y="1844824"/>
            <a:ext cx="2448000" cy="4524315"/>
          </a:xfrm>
          <a:prstGeom prst="rect">
            <a:avLst/>
          </a:prstGeom>
          <a:noFill/>
        </p:spPr>
        <p:txBody>
          <a:bodyPr wrap="square" lIns="91440" tIns="45720" rIns="91440" bIns="45720" rtlCol="0" anchor="t">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a:p>
            <a:r>
              <a:rPr lang="en-US" altLang="ja-JP" sz="2000" b="1" dirty="0">
                <a:latin typeface="Meiryo"/>
                <a:ea typeface="Meiryo"/>
                <a:cs typeface="Times New Roman"/>
              </a:rPr>
              <a:t>「</a:t>
            </a:r>
            <a:r>
              <a:rPr lang="en-US" altLang="ja-JP" sz="2000" b="1" dirty="0">
                <a:latin typeface="Meiryo"/>
                <a:ea typeface="Meiryo"/>
                <a:cs typeface="Meiryo" charset="-128"/>
              </a:rPr>
              <a:t>Play </a:t>
            </a:r>
            <a:r>
              <a:rPr lang="ja-JP" altLang="en-US" sz="2000" b="1" dirty="0">
                <a:latin typeface="Meiryo"/>
                <a:ea typeface="Meiryo"/>
                <a:cs typeface="Meiryo" charset="-128"/>
              </a:rPr>
              <a:t>ストア」</a:t>
            </a:r>
            <a:endParaRPr lang="en-US" altLang="ja-JP" sz="2000" b="1" kern="100" dirty="0">
              <a:latin typeface="メイリオ"/>
              <a:ea typeface="メイリオ"/>
              <a:cs typeface="Times New Roman"/>
            </a:endParaRPr>
          </a:p>
          <a:p>
            <a:r>
              <a:rPr lang="ja-JP" altLang="en-US" sz="2000" b="1" dirty="0">
                <a:solidFill>
                  <a:srgbClr val="000000"/>
                </a:solidFill>
                <a:latin typeface="Meiryo"/>
                <a:ea typeface="Meiryo"/>
                <a:cs typeface="Meiryo" charset="-128"/>
              </a:rPr>
              <a:t> を押す</a:t>
            </a:r>
          </a:p>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a:p>
            <a:r>
              <a:rPr lang="ja-JP" altLang="en-US" sz="2000" b="1" dirty="0">
                <a:latin typeface="Meiryo"/>
                <a:ea typeface="Meiryo"/>
                <a:cs typeface="Meiryo" charset="-128"/>
              </a:rPr>
              <a:t>「アプリやゲーム　</a:t>
            </a:r>
            <a:endParaRPr lang="en-US" altLang="ja-JP" sz="2000" b="1" dirty="0">
              <a:latin typeface="Meiryo"/>
              <a:ea typeface="Meiryo"/>
              <a:cs typeface="Meiryo" charset="-128"/>
            </a:endParaRPr>
          </a:p>
          <a:p>
            <a:r>
              <a:rPr lang="ja-JP" altLang="en-US" sz="2000" b="1" dirty="0">
                <a:latin typeface="Meiryo"/>
                <a:ea typeface="Meiryo"/>
                <a:cs typeface="Meiryo" charset="-128"/>
              </a:rPr>
              <a:t> を検索」を押す</a:t>
            </a:r>
            <a:endParaRPr lang="en-US" altLang="ja-JP" sz="2000" b="1" dirty="0">
              <a:latin typeface="Meiryo"/>
              <a:ea typeface="Meiryo"/>
              <a:cs typeface="Meiryo" charset="-128"/>
            </a:endParaRPr>
          </a:p>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a:p>
            <a:r>
              <a:rPr lang="en-US" altLang="ja-JP" sz="2000" b="1" kern="100" dirty="0">
                <a:latin typeface="メイリオ"/>
                <a:ea typeface="メイリオ"/>
                <a:cs typeface="Times New Roman"/>
              </a:rPr>
              <a:t> ｢</a:t>
            </a:r>
            <a:r>
              <a:rPr lang="ja-JP" altLang="en-US" sz="2000" b="1" kern="100" dirty="0">
                <a:latin typeface="メイリオ"/>
                <a:ea typeface="メイリオ"/>
                <a:cs typeface="Times New Roman"/>
              </a:rPr>
              <a:t>マイナポータル</a:t>
            </a:r>
            <a:r>
              <a:rPr lang="en-US" altLang="ja-JP" sz="2000" b="1" kern="100" dirty="0">
                <a:latin typeface="メイリオ"/>
                <a:ea typeface="メイリオ"/>
                <a:cs typeface="Times New Roman"/>
              </a:rPr>
              <a:t>｣</a:t>
            </a:r>
            <a:r>
              <a:rPr lang="ja-JP" altLang="en-US" sz="2000" b="1" dirty="0">
                <a:latin typeface="Meiryo"/>
                <a:ea typeface="Meiryo"/>
                <a:cs typeface="Meiryo" charset="-128"/>
              </a:rPr>
              <a:t>を検索</a:t>
            </a:r>
          </a:p>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a:p>
            <a:r>
              <a:rPr lang="ja-JP" altLang="en-US" sz="2000" b="1" dirty="0">
                <a:latin typeface="Meiryo"/>
                <a:ea typeface="Meiryo"/>
                <a:cs typeface="Times New Roman"/>
              </a:rPr>
              <a:t>「</a:t>
            </a:r>
            <a:r>
              <a:rPr lang="ja-JP" altLang="en-US" sz="2000" b="1" dirty="0">
                <a:latin typeface="Meiryo"/>
                <a:ea typeface="Meiryo"/>
                <a:cs typeface="Meiryo" charset="-128"/>
              </a:rPr>
              <a:t>インストール」</a:t>
            </a:r>
          </a:p>
          <a:p>
            <a:r>
              <a:rPr lang="ja-JP" altLang="en-US" sz="2000" b="1" dirty="0">
                <a:latin typeface="Meiryo"/>
                <a:ea typeface="Meiryo"/>
                <a:cs typeface="Times New Roman"/>
              </a:rPr>
              <a:t> を押す</a:t>
            </a:r>
          </a:p>
        </p:txBody>
      </p:sp>
      <p:pic>
        <p:nvPicPr>
          <p:cNvPr id="29" name="Picture 4">
            <a:extLst>
              <a:ext uri="{FF2B5EF4-FFF2-40B4-BE49-F238E27FC236}">
                <a16:creationId xmlns:a16="http://schemas.microsoft.com/office/drawing/2014/main" id="{8800895C-0AD8-680F-0687-3DCFDB75EB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8794" y="2671383"/>
            <a:ext cx="1692885" cy="6263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FF4FBE6D-782C-3C64-8A00-80028B4DCD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1985" y="2366707"/>
            <a:ext cx="1692885" cy="35137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31" name="カギ線コネクタ 51">
            <a:extLst>
              <a:ext uri="{FF2B5EF4-FFF2-40B4-BE49-F238E27FC236}">
                <a16:creationId xmlns:a16="http://schemas.microsoft.com/office/drawing/2014/main" id="{BF76E19D-7C9F-57E6-E800-09AE01AE054D}"/>
              </a:ext>
            </a:extLst>
          </p:cNvPr>
          <p:cNvCxnSpPr>
            <a:cxnSpLocks/>
            <a:stCxn id="32" idx="3"/>
            <a:endCxn id="36" idx="1"/>
          </p:cNvCxnSpPr>
          <p:nvPr/>
        </p:nvCxnSpPr>
        <p:spPr>
          <a:xfrm flipV="1">
            <a:off x="3771907" y="2959136"/>
            <a:ext cx="1159397" cy="1656992"/>
          </a:xfrm>
          <a:prstGeom prst="bentConnector3">
            <a:avLst>
              <a:gd name="adj1" fmla="val 83368"/>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四角形: 角を丸くする 31">
            <a:extLst>
              <a:ext uri="{FF2B5EF4-FFF2-40B4-BE49-F238E27FC236}">
                <a16:creationId xmlns:a16="http://schemas.microsoft.com/office/drawing/2014/main" id="{73991158-3FE8-DF7D-FDC5-A4D8C4935646}"/>
              </a:ext>
            </a:extLst>
          </p:cNvPr>
          <p:cNvSpPr/>
          <p:nvPr/>
        </p:nvSpPr>
        <p:spPr>
          <a:xfrm>
            <a:off x="3344931" y="4404135"/>
            <a:ext cx="426976" cy="4239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3" name="図形グループ 61">
            <a:extLst>
              <a:ext uri="{FF2B5EF4-FFF2-40B4-BE49-F238E27FC236}">
                <a16:creationId xmlns:a16="http://schemas.microsoft.com/office/drawing/2014/main" id="{D7855B2B-344C-AB3A-F0C8-2D90D0219ABA}"/>
              </a:ext>
            </a:extLst>
          </p:cNvPr>
          <p:cNvGrpSpPr/>
          <p:nvPr/>
        </p:nvGrpSpPr>
        <p:grpSpPr>
          <a:xfrm>
            <a:off x="3140329" y="4242209"/>
            <a:ext cx="296587" cy="293005"/>
            <a:chOff x="2897417" y="3995693"/>
            <a:chExt cx="296587" cy="293005"/>
          </a:xfrm>
        </p:grpSpPr>
        <p:sp>
          <p:nvSpPr>
            <p:cNvPr id="34" name="円/楕円 62">
              <a:extLst>
                <a:ext uri="{FF2B5EF4-FFF2-40B4-BE49-F238E27FC236}">
                  <a16:creationId xmlns:a16="http://schemas.microsoft.com/office/drawing/2014/main" id="{D7ED31FE-BACF-F6E6-2404-043028FD2457}"/>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B0660022-D755-FBA0-4AB2-74F7196221C6}"/>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36" name="四角形: 角を丸くする 35">
            <a:extLst>
              <a:ext uri="{FF2B5EF4-FFF2-40B4-BE49-F238E27FC236}">
                <a16:creationId xmlns:a16="http://schemas.microsoft.com/office/drawing/2014/main" id="{47FF343D-4F8B-D807-32ED-1761FD3EA7EE}"/>
              </a:ext>
            </a:extLst>
          </p:cNvPr>
          <p:cNvSpPr/>
          <p:nvPr/>
        </p:nvSpPr>
        <p:spPr>
          <a:xfrm>
            <a:off x="4931304" y="2839518"/>
            <a:ext cx="1150367" cy="2392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四角形: 角を丸くする 36">
            <a:extLst>
              <a:ext uri="{FF2B5EF4-FFF2-40B4-BE49-F238E27FC236}">
                <a16:creationId xmlns:a16="http://schemas.microsoft.com/office/drawing/2014/main" id="{9F5F0967-F244-3445-FCDC-2EAD8A117803}"/>
              </a:ext>
            </a:extLst>
          </p:cNvPr>
          <p:cNvSpPr/>
          <p:nvPr/>
        </p:nvSpPr>
        <p:spPr>
          <a:xfrm>
            <a:off x="4915212" y="4130708"/>
            <a:ext cx="1166459" cy="25365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四角形: 角を丸くする 37">
            <a:extLst>
              <a:ext uri="{FF2B5EF4-FFF2-40B4-BE49-F238E27FC236}">
                <a16:creationId xmlns:a16="http://schemas.microsoft.com/office/drawing/2014/main" id="{7328F731-CED7-2F67-44C3-BF1CA4AF3221}"/>
              </a:ext>
            </a:extLst>
          </p:cNvPr>
          <p:cNvSpPr/>
          <p:nvPr/>
        </p:nvSpPr>
        <p:spPr>
          <a:xfrm>
            <a:off x="6982237" y="3562759"/>
            <a:ext cx="1639398" cy="24349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9" name="図形グループ 52">
            <a:extLst>
              <a:ext uri="{FF2B5EF4-FFF2-40B4-BE49-F238E27FC236}">
                <a16:creationId xmlns:a16="http://schemas.microsoft.com/office/drawing/2014/main" id="{D1162C29-22BA-16D2-6385-E29D9E39F31E}"/>
              </a:ext>
            </a:extLst>
          </p:cNvPr>
          <p:cNvGrpSpPr/>
          <p:nvPr/>
        </p:nvGrpSpPr>
        <p:grpSpPr>
          <a:xfrm>
            <a:off x="6804248" y="3295241"/>
            <a:ext cx="296586" cy="293005"/>
            <a:chOff x="5101121" y="3995693"/>
            <a:chExt cx="296586" cy="293005"/>
          </a:xfrm>
        </p:grpSpPr>
        <p:sp>
          <p:nvSpPr>
            <p:cNvPr id="40" name="円/楕円 53">
              <a:extLst>
                <a:ext uri="{FF2B5EF4-FFF2-40B4-BE49-F238E27FC236}">
                  <a16:creationId xmlns:a16="http://schemas.microsoft.com/office/drawing/2014/main" id="{72EC37AA-6D4F-3607-8EFC-976E9B916AF3}"/>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54">
              <a:extLst>
                <a:ext uri="{FF2B5EF4-FFF2-40B4-BE49-F238E27FC236}">
                  <a16:creationId xmlns:a16="http://schemas.microsoft.com/office/drawing/2014/main" id="{EEE15406-895E-3C4F-062B-EFB2DF9C4699}"/>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図形グループ 55">
            <a:extLst>
              <a:ext uri="{FF2B5EF4-FFF2-40B4-BE49-F238E27FC236}">
                <a16:creationId xmlns:a16="http://schemas.microsoft.com/office/drawing/2014/main" id="{D777CB1A-DBEC-9420-7A08-AEBB66D81F8E}"/>
              </a:ext>
            </a:extLst>
          </p:cNvPr>
          <p:cNvGrpSpPr/>
          <p:nvPr/>
        </p:nvGrpSpPr>
        <p:grpSpPr>
          <a:xfrm>
            <a:off x="4807458" y="3897331"/>
            <a:ext cx="296586" cy="293005"/>
            <a:chOff x="4232441" y="3995693"/>
            <a:chExt cx="296586" cy="293005"/>
          </a:xfrm>
        </p:grpSpPr>
        <p:sp>
          <p:nvSpPr>
            <p:cNvPr id="43" name="円/楕円 56">
              <a:extLst>
                <a:ext uri="{FF2B5EF4-FFF2-40B4-BE49-F238E27FC236}">
                  <a16:creationId xmlns:a16="http://schemas.microsoft.com/office/drawing/2014/main" id="{9646EBBD-9B52-887A-61ED-0C92406FAABC}"/>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57">
              <a:extLst>
                <a:ext uri="{FF2B5EF4-FFF2-40B4-BE49-F238E27FC236}">
                  <a16:creationId xmlns:a16="http://schemas.microsoft.com/office/drawing/2014/main" id="{CCF9E69B-3876-F001-9F46-9B0295392933}"/>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図形グループ 58">
            <a:extLst>
              <a:ext uri="{FF2B5EF4-FFF2-40B4-BE49-F238E27FC236}">
                <a16:creationId xmlns:a16="http://schemas.microsoft.com/office/drawing/2014/main" id="{6293C5D0-1AE2-340B-F92C-B893BD55F558}"/>
              </a:ext>
            </a:extLst>
          </p:cNvPr>
          <p:cNvGrpSpPr/>
          <p:nvPr/>
        </p:nvGrpSpPr>
        <p:grpSpPr>
          <a:xfrm>
            <a:off x="4806227" y="2593691"/>
            <a:ext cx="296586" cy="293005"/>
            <a:chOff x="3546641" y="3995693"/>
            <a:chExt cx="296586" cy="293005"/>
          </a:xfrm>
        </p:grpSpPr>
        <p:sp>
          <p:nvSpPr>
            <p:cNvPr id="46" name="円/楕円 59">
              <a:extLst>
                <a:ext uri="{FF2B5EF4-FFF2-40B4-BE49-F238E27FC236}">
                  <a16:creationId xmlns:a16="http://schemas.microsoft.com/office/drawing/2014/main" id="{FBE8213A-40B3-30D3-A03A-8DB43F463357}"/>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60">
              <a:extLst>
                <a:ext uri="{FF2B5EF4-FFF2-40B4-BE49-F238E27FC236}">
                  <a16:creationId xmlns:a16="http://schemas.microsoft.com/office/drawing/2014/main" id="{23303A3C-4AFA-5BA6-A3AC-E22CA1EB1CC7}"/>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8" name="カギ線コネクタ 50">
            <a:extLst>
              <a:ext uri="{FF2B5EF4-FFF2-40B4-BE49-F238E27FC236}">
                <a16:creationId xmlns:a16="http://schemas.microsoft.com/office/drawing/2014/main" id="{F892EF74-5DEB-05BB-677E-FBA54E5DDC98}"/>
              </a:ext>
            </a:extLst>
          </p:cNvPr>
          <p:cNvCxnSpPr>
            <a:cxnSpLocks/>
            <a:stCxn id="37" idx="3"/>
            <a:endCxn id="38" idx="1"/>
          </p:cNvCxnSpPr>
          <p:nvPr/>
        </p:nvCxnSpPr>
        <p:spPr>
          <a:xfrm flipV="1">
            <a:off x="6081671" y="3684507"/>
            <a:ext cx="900566" cy="573028"/>
          </a:xfrm>
          <a:prstGeom prst="bent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9E2A18FE-488E-6C21-5098-A905565F40E5}"/>
              </a:ext>
            </a:extLst>
          </p:cNvPr>
          <p:cNvCxnSpPr>
            <a:cxnSpLocks/>
            <a:stCxn id="36" idx="2"/>
            <a:endCxn id="37" idx="0"/>
          </p:cNvCxnSpPr>
          <p:nvPr/>
        </p:nvCxnSpPr>
        <p:spPr>
          <a:xfrm flipH="1">
            <a:off x="5498442" y="3078754"/>
            <a:ext cx="8046" cy="10519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サブタイトル 2">
            <a:extLst>
              <a:ext uri="{FF2B5EF4-FFF2-40B4-BE49-F238E27FC236}">
                <a16:creationId xmlns:a16="http://schemas.microsoft.com/office/drawing/2014/main" id="{D8A21174-C27A-9C45-D7E5-8F7E25323AFD}"/>
              </a:ext>
            </a:extLst>
          </p:cNvPr>
          <p:cNvSpPr>
            <a:spLocks noGrp="1"/>
          </p:cNvSpPr>
          <p:nvPr>
            <p:ph type="subTitle" idx="1"/>
          </p:nvPr>
        </p:nvSpPr>
        <p:spPr>
          <a:xfrm>
            <a:off x="367218" y="1367920"/>
            <a:ext cx="8280000" cy="360000"/>
          </a:xfrm>
        </p:spPr>
        <p:txBody>
          <a:bodyPr>
            <a:noAutofit/>
          </a:bodyPr>
          <a:lstStyle/>
          <a:p>
            <a:r>
              <a:rPr lang="ja-JP" altLang="en-US" dirty="0"/>
              <a:t>マイナポータルアプリをインストールします</a:t>
            </a:r>
          </a:p>
        </p:txBody>
      </p:sp>
    </p:spTree>
    <p:extLst>
      <p:ext uri="{BB962C8B-B14F-4D97-AF65-F5344CB8AC3E}">
        <p14:creationId xmlns:p14="http://schemas.microsoft.com/office/powerpoint/2010/main" val="3673730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a:extLst>
              <a:ext uri="{FF2B5EF4-FFF2-40B4-BE49-F238E27FC236}">
                <a16:creationId xmlns:a16="http://schemas.microsoft.com/office/drawing/2014/main" id="{BDB3F356-C00E-B5D4-6BF3-08474666C63C}"/>
              </a:ext>
            </a:extLst>
          </p:cNvPr>
          <p:cNvSpPr txBox="1"/>
          <p:nvPr/>
        </p:nvSpPr>
        <p:spPr>
          <a:xfrm>
            <a:off x="6518968" y="1825168"/>
            <a:ext cx="1820897" cy="584775"/>
          </a:xfrm>
          <a:prstGeom prst="rect">
            <a:avLst/>
          </a:prstGeom>
          <a:noFill/>
        </p:spPr>
        <p:txBody>
          <a:bodyPr wrap="square" rtlCol="0">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❹</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pic>
        <p:nvPicPr>
          <p:cNvPr id="25" name="図 24" descr="グラフィカル ユーザー インターフェイス, テキスト, アプリケーション&#10;&#10;自動的に生成された説明">
            <a:extLst>
              <a:ext uri="{FF2B5EF4-FFF2-40B4-BE49-F238E27FC236}">
                <a16:creationId xmlns:a16="http://schemas.microsoft.com/office/drawing/2014/main" id="{39CFD64C-5144-EE70-63D0-62CDCB5826BA}"/>
              </a:ext>
            </a:extLst>
          </p:cNvPr>
          <p:cNvPicPr>
            <a:picLocks noChangeAspect="1"/>
          </p:cNvPicPr>
          <p:nvPr/>
        </p:nvPicPr>
        <p:blipFill rotWithShape="1">
          <a:blip r:embed="rId4"/>
          <a:srcRect b="43338"/>
          <a:stretch/>
        </p:blipFill>
        <p:spPr>
          <a:xfrm>
            <a:off x="6876256" y="2702681"/>
            <a:ext cx="1685005" cy="1983767"/>
          </a:xfrm>
          <a:prstGeom prst="rect">
            <a:avLst/>
          </a:prstGeom>
          <a:ln>
            <a:solidFill>
              <a:schemeClr val="tx1"/>
            </a:solidFill>
          </a:ln>
        </p:spPr>
      </p:pic>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767718" y="524112"/>
            <a:ext cx="5211683" cy="490904"/>
          </a:xfrm>
        </p:spPr>
        <p:txBody>
          <a:bodyPr vert="horz" wrap="none">
            <a:spAutoFit/>
          </a:bodyPr>
          <a:lstStyle/>
          <a:p>
            <a:r>
              <a:rPr lang="ja-JP" altLang="en-US" sz="2800" dirty="0"/>
              <a:t>スマホ用電子証明書を申請する</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2-C</a:t>
            </a:r>
            <a:endParaRPr lang="en-US" sz="3600" dirty="0"/>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041FBA01-E521-EAA5-ADBD-1AB42FD5FBBD}"/>
              </a:ext>
            </a:extLst>
          </p:cNvPr>
          <p:cNvPicPr>
            <a:picLocks noChangeAspect="1"/>
          </p:cNvPicPr>
          <p:nvPr/>
        </p:nvPicPr>
        <p:blipFill>
          <a:blip r:embed="rId7"/>
          <a:stretch>
            <a:fillRect/>
          </a:stretch>
        </p:blipFill>
        <p:spPr>
          <a:xfrm>
            <a:off x="3779912" y="2702681"/>
            <a:ext cx="1685006" cy="3501067"/>
          </a:xfrm>
          <a:prstGeom prst="rect">
            <a:avLst/>
          </a:prstGeom>
          <a:ln>
            <a:solidFill>
              <a:schemeClr val="tx1"/>
            </a:solidFill>
          </a:ln>
        </p:spPr>
      </p:pic>
      <p:sp>
        <p:nvSpPr>
          <p:cNvPr id="9" name="正方形/長方形 8">
            <a:extLst>
              <a:ext uri="{FF2B5EF4-FFF2-40B4-BE49-F238E27FC236}">
                <a16:creationId xmlns:a16="http://schemas.microsoft.com/office/drawing/2014/main" id="{A7FB31A4-EAEB-50DA-55B4-04BAB9E1078C}"/>
              </a:ext>
            </a:extLst>
          </p:cNvPr>
          <p:cNvSpPr/>
          <p:nvPr/>
        </p:nvSpPr>
        <p:spPr>
          <a:xfrm>
            <a:off x="190131" y="1898900"/>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❶</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0" name="正方形/長方形 9">
            <a:extLst>
              <a:ext uri="{FF2B5EF4-FFF2-40B4-BE49-F238E27FC236}">
                <a16:creationId xmlns:a16="http://schemas.microsoft.com/office/drawing/2014/main" id="{B1C1D720-E5B8-EF4D-34E7-8BD999B1EFB7}"/>
              </a:ext>
            </a:extLst>
          </p:cNvPr>
          <p:cNvSpPr/>
          <p:nvPr/>
        </p:nvSpPr>
        <p:spPr>
          <a:xfrm>
            <a:off x="2352999" y="1843601"/>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❷</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2" name="テキスト ボックス 11">
            <a:extLst>
              <a:ext uri="{FF2B5EF4-FFF2-40B4-BE49-F238E27FC236}">
                <a16:creationId xmlns:a16="http://schemas.microsoft.com/office/drawing/2014/main" id="{0385F65F-A6AF-1AC6-27D9-6E5A986B2B91}"/>
              </a:ext>
            </a:extLst>
          </p:cNvPr>
          <p:cNvSpPr txBox="1"/>
          <p:nvPr/>
        </p:nvSpPr>
        <p:spPr>
          <a:xfrm>
            <a:off x="542058" y="1917331"/>
            <a:ext cx="2013718" cy="584775"/>
          </a:xfrm>
          <a:prstGeom prst="rect">
            <a:avLst/>
          </a:prstGeom>
          <a:noFill/>
        </p:spPr>
        <p:txBody>
          <a:bodyPr wrap="square">
            <a:spAutoFit/>
          </a:bodyPr>
          <a:lstStyle/>
          <a:p>
            <a:pPr algn="l"/>
            <a:r>
              <a:rPr lang="ja-JP" altLang="en-US" sz="16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マイナポータル</a:t>
            </a:r>
            <a:r>
              <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en-US"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アプリを</a:t>
            </a:r>
            <a:r>
              <a:rPr lang="ja-JP" altLang="en-US" sz="1600" b="1" kern="100" dirty="0">
                <a:effectLst/>
                <a:latin typeface="メイリオ" panose="020B0604030504040204" pitchFamily="50" charset="-128"/>
                <a:ea typeface="メイリオ" panose="020B0604030504040204" pitchFamily="50" charset="-128"/>
                <a:cs typeface="Times New Roman" panose="02020603050405020304" pitchFamily="18" charset="0"/>
              </a:rPr>
              <a:t>押す</a:t>
            </a:r>
            <a:endPar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53D3F2C5-0A0F-119E-6954-22A6373C08A9}"/>
              </a:ext>
            </a:extLst>
          </p:cNvPr>
          <p:cNvSpPr txBox="1"/>
          <p:nvPr/>
        </p:nvSpPr>
        <p:spPr>
          <a:xfrm>
            <a:off x="4328282" y="1880467"/>
            <a:ext cx="2619982" cy="584775"/>
          </a:xfrm>
          <a:prstGeom prst="rect">
            <a:avLst/>
          </a:prstGeom>
          <a:noFill/>
        </p:spPr>
        <p:txBody>
          <a:bodyPr wrap="square">
            <a:spAutoFit/>
          </a:bodyPr>
          <a:lstStyle/>
          <a:p>
            <a:pPr algn="l"/>
            <a:r>
              <a:rPr lang="ja-JP" altLang="en-US" sz="1600" b="1" kern="100" dirty="0">
                <a:effectLst/>
                <a:latin typeface="メイリオ" panose="020B0604030504040204" pitchFamily="50" charset="-128"/>
                <a:ea typeface="メイリオ" panose="020B0604030504040204" pitchFamily="50" charset="-128"/>
                <a:cs typeface="Times New Roman" panose="02020603050405020304" pitchFamily="18" charset="0"/>
              </a:rPr>
              <a:t>「スマホ用電子証明書</a:t>
            </a:r>
            <a:endParaRPr lang="en-US"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600" b="1" kern="100" dirty="0">
                <a:effectLst/>
                <a:latin typeface="メイリオ" panose="020B0604030504040204" pitchFamily="50" charset="-128"/>
                <a:ea typeface="メイリオ" panose="020B0604030504040204" pitchFamily="50" charset="-128"/>
                <a:cs typeface="Times New Roman" panose="02020603050405020304" pitchFamily="18" charset="0"/>
              </a:rPr>
              <a:t>  を申請する</a:t>
            </a:r>
            <a:r>
              <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を押す</a:t>
            </a:r>
            <a:endParaRPr lang="ja-JP" altLang="ja-JP" sz="11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AF2D3838-3577-545C-2D41-B862F856C9BF}"/>
              </a:ext>
            </a:extLst>
          </p:cNvPr>
          <p:cNvSpPr txBox="1"/>
          <p:nvPr/>
        </p:nvSpPr>
        <p:spPr>
          <a:xfrm>
            <a:off x="6913120" y="1917331"/>
            <a:ext cx="1693662" cy="584775"/>
          </a:xfrm>
          <a:prstGeom prst="rect">
            <a:avLst/>
          </a:prstGeom>
          <a:noFill/>
        </p:spPr>
        <p:txBody>
          <a:bodyPr wrap="square">
            <a:spAutoFit/>
          </a:bodyPr>
          <a:lstStyle/>
          <a:p>
            <a:r>
              <a:rPr lang="ja-JP" altLang="en-US" sz="1600" b="1" dirty="0">
                <a:latin typeface="メイリオ" panose="020B0604030504040204" pitchFamily="50" charset="-128"/>
                <a:ea typeface="メイリオ" panose="020B0604030504040204" pitchFamily="50" charset="-128"/>
              </a:rPr>
              <a:t>「パスワード」</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を入力</a:t>
            </a:r>
          </a:p>
        </p:txBody>
      </p:sp>
      <p:pic>
        <p:nvPicPr>
          <p:cNvPr id="17" name="図 16" descr="コンピューターのスクリーンショット&#10;&#10;自動的に生成された説明">
            <a:extLst>
              <a:ext uri="{FF2B5EF4-FFF2-40B4-BE49-F238E27FC236}">
                <a16:creationId xmlns:a16="http://schemas.microsoft.com/office/drawing/2014/main" id="{3B567057-CEF7-02F8-4157-015D1F80946D}"/>
              </a:ext>
            </a:extLst>
          </p:cNvPr>
          <p:cNvPicPr>
            <a:picLocks noChangeAspect="1"/>
          </p:cNvPicPr>
          <p:nvPr/>
        </p:nvPicPr>
        <p:blipFill>
          <a:blip r:embed="rId8"/>
          <a:stretch>
            <a:fillRect/>
          </a:stretch>
        </p:blipFill>
        <p:spPr>
          <a:xfrm>
            <a:off x="656495" y="2706314"/>
            <a:ext cx="1683257" cy="3497434"/>
          </a:xfrm>
          <a:prstGeom prst="rect">
            <a:avLst/>
          </a:prstGeom>
          <a:ln>
            <a:solidFill>
              <a:schemeClr val="tx1"/>
            </a:solidFill>
          </a:ln>
        </p:spPr>
      </p:pic>
      <p:sp>
        <p:nvSpPr>
          <p:cNvPr id="20" name="矢印: 右 19">
            <a:extLst>
              <a:ext uri="{FF2B5EF4-FFF2-40B4-BE49-F238E27FC236}">
                <a16:creationId xmlns:a16="http://schemas.microsoft.com/office/drawing/2014/main" id="{DD7B7800-C157-80BB-3563-EDC96021C0A7}"/>
              </a:ext>
            </a:extLst>
          </p:cNvPr>
          <p:cNvSpPr/>
          <p:nvPr/>
        </p:nvSpPr>
        <p:spPr>
          <a:xfrm>
            <a:off x="2555776"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1" name="矢印: 右 20">
            <a:extLst>
              <a:ext uri="{FF2B5EF4-FFF2-40B4-BE49-F238E27FC236}">
                <a16:creationId xmlns:a16="http://schemas.microsoft.com/office/drawing/2014/main" id="{26972221-6C2A-C754-DBA0-8D25C37014FA}"/>
              </a:ext>
            </a:extLst>
          </p:cNvPr>
          <p:cNvSpPr/>
          <p:nvPr/>
        </p:nvSpPr>
        <p:spPr>
          <a:xfrm>
            <a:off x="5868144"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2" name="正方形/長方形 21">
            <a:extLst>
              <a:ext uri="{FF2B5EF4-FFF2-40B4-BE49-F238E27FC236}">
                <a16:creationId xmlns:a16="http://schemas.microsoft.com/office/drawing/2014/main" id="{7E4DE358-6D21-A6DA-E313-6F54BFD07325}"/>
              </a:ext>
            </a:extLst>
          </p:cNvPr>
          <p:cNvSpPr>
            <a:spLocks/>
          </p:cNvSpPr>
          <p:nvPr/>
        </p:nvSpPr>
        <p:spPr>
          <a:xfrm>
            <a:off x="673263" y="2864756"/>
            <a:ext cx="479545" cy="420228"/>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85CE58A1-3005-100C-37F8-0D8FE9444090}"/>
              </a:ext>
            </a:extLst>
          </p:cNvPr>
          <p:cNvSpPr>
            <a:spLocks/>
          </p:cNvSpPr>
          <p:nvPr/>
        </p:nvSpPr>
        <p:spPr>
          <a:xfrm>
            <a:off x="3779912" y="3143786"/>
            <a:ext cx="1685006" cy="420228"/>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292ED625-1196-3DE6-C50D-E57A1DC082F3}"/>
              </a:ext>
            </a:extLst>
          </p:cNvPr>
          <p:cNvSpPr txBox="1"/>
          <p:nvPr/>
        </p:nvSpPr>
        <p:spPr>
          <a:xfrm>
            <a:off x="6710545" y="4863192"/>
            <a:ext cx="2098812" cy="738664"/>
          </a:xfrm>
          <a:prstGeom prst="rect">
            <a:avLst/>
          </a:prstGeom>
          <a:noFill/>
        </p:spPr>
        <p:txBody>
          <a:bodyPr wrap="square">
            <a:spAutoFit/>
          </a:bodyPr>
          <a:lstStyle/>
          <a:p>
            <a:r>
              <a:rPr lang="en-US" alt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あらかじめ設定している</a:t>
            </a:r>
            <a:r>
              <a:rPr lang="zh-TW" alt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署名用電子証明書</a:t>
            </a:r>
            <a:r>
              <a:rPr lang="ja-JP" alt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パスワードです</a:t>
            </a:r>
          </a:p>
        </p:txBody>
      </p:sp>
      <p:sp>
        <p:nvSpPr>
          <p:cNvPr id="27" name="正方形/長方形 26">
            <a:extLst>
              <a:ext uri="{FF2B5EF4-FFF2-40B4-BE49-F238E27FC236}">
                <a16:creationId xmlns:a16="http://schemas.microsoft.com/office/drawing/2014/main" id="{62528FB4-DA25-2551-C90B-25E244DC5388}"/>
              </a:ext>
            </a:extLst>
          </p:cNvPr>
          <p:cNvSpPr>
            <a:spLocks/>
          </p:cNvSpPr>
          <p:nvPr/>
        </p:nvSpPr>
        <p:spPr>
          <a:xfrm>
            <a:off x="6876257" y="3727603"/>
            <a:ext cx="1685004" cy="420228"/>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F355AB3E-DC79-A7FF-0AAC-1AFBBCAD9845}"/>
              </a:ext>
            </a:extLst>
          </p:cNvPr>
          <p:cNvSpPr txBox="1"/>
          <p:nvPr/>
        </p:nvSpPr>
        <p:spPr>
          <a:xfrm>
            <a:off x="323528" y="1340768"/>
            <a:ext cx="8558333"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マイナンバーカード用署名用電子証明書のパスワードを入力</a:t>
            </a:r>
            <a:endParaRPr lang="en-US" altLang="ja-JP" sz="2400" b="1"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2DFD4A80-9199-F559-1A84-BFCE51F6F3A7}"/>
              </a:ext>
            </a:extLst>
          </p:cNvPr>
          <p:cNvSpPr txBox="1"/>
          <p:nvPr/>
        </p:nvSpPr>
        <p:spPr>
          <a:xfrm>
            <a:off x="2755984" y="1862034"/>
            <a:ext cx="1683257" cy="584775"/>
          </a:xfrm>
          <a:prstGeom prst="rect">
            <a:avLst/>
          </a:prstGeom>
          <a:noFill/>
        </p:spPr>
        <p:txBody>
          <a:bodyPr wrap="square">
            <a:spAutoFit/>
          </a:bodyPr>
          <a:lstStyle/>
          <a:p>
            <a:pPr algn="l"/>
            <a:r>
              <a:rPr lang="ja-JP" altLang="en-US" sz="16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メニュー</a:t>
            </a:r>
            <a:r>
              <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 を押す</a:t>
            </a:r>
            <a:endParaRPr lang="ja-JP" altLang="ja-JP" sz="11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802448C5-4A52-9A77-8548-DEC089927108}"/>
              </a:ext>
            </a:extLst>
          </p:cNvPr>
          <p:cNvSpPr/>
          <p:nvPr/>
        </p:nvSpPr>
        <p:spPr>
          <a:xfrm>
            <a:off x="3909711" y="1843601"/>
            <a:ext cx="595035" cy="584775"/>
          </a:xfrm>
          <a:prstGeom prst="rect">
            <a:avLst/>
          </a:prstGeom>
        </p:spPr>
        <p:txBody>
          <a:bodyPr wrap="non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❸</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grpSp>
        <p:nvGrpSpPr>
          <p:cNvPr id="18" name="図形グループ 61">
            <a:extLst>
              <a:ext uri="{FF2B5EF4-FFF2-40B4-BE49-F238E27FC236}">
                <a16:creationId xmlns:a16="http://schemas.microsoft.com/office/drawing/2014/main" id="{9AB4102C-4E20-8E75-CFEA-0A9982C3A819}"/>
              </a:ext>
            </a:extLst>
          </p:cNvPr>
          <p:cNvGrpSpPr/>
          <p:nvPr/>
        </p:nvGrpSpPr>
        <p:grpSpPr>
          <a:xfrm>
            <a:off x="472385" y="2694098"/>
            <a:ext cx="296587" cy="293005"/>
            <a:chOff x="2897417" y="3995693"/>
            <a:chExt cx="296587" cy="293005"/>
          </a:xfrm>
        </p:grpSpPr>
        <p:sp>
          <p:nvSpPr>
            <p:cNvPr id="19" name="円/楕円 62">
              <a:extLst>
                <a:ext uri="{FF2B5EF4-FFF2-40B4-BE49-F238E27FC236}">
                  <a16:creationId xmlns:a16="http://schemas.microsoft.com/office/drawing/2014/main" id="{B022A884-3BCF-6E34-B671-31C461DE46EB}"/>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2D22EEBE-D255-7493-AB1F-3C64B5FE1DA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32" name="図形グループ 55">
            <a:extLst>
              <a:ext uri="{FF2B5EF4-FFF2-40B4-BE49-F238E27FC236}">
                <a16:creationId xmlns:a16="http://schemas.microsoft.com/office/drawing/2014/main" id="{6DE36625-43C7-F4D4-20D5-E5F4AD4225A1}"/>
              </a:ext>
            </a:extLst>
          </p:cNvPr>
          <p:cNvGrpSpPr/>
          <p:nvPr/>
        </p:nvGrpSpPr>
        <p:grpSpPr>
          <a:xfrm>
            <a:off x="3663937" y="2966028"/>
            <a:ext cx="296586" cy="293005"/>
            <a:chOff x="4232441" y="3995693"/>
            <a:chExt cx="296586" cy="293005"/>
          </a:xfrm>
        </p:grpSpPr>
        <p:sp>
          <p:nvSpPr>
            <p:cNvPr id="33" name="円/楕円 56">
              <a:extLst>
                <a:ext uri="{FF2B5EF4-FFF2-40B4-BE49-F238E27FC236}">
                  <a16:creationId xmlns:a16="http://schemas.microsoft.com/office/drawing/2014/main" id="{20DE917C-DFB0-A2DE-8D4D-61F07BD3522D}"/>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57">
              <a:extLst>
                <a:ext uri="{FF2B5EF4-FFF2-40B4-BE49-F238E27FC236}">
                  <a16:creationId xmlns:a16="http://schemas.microsoft.com/office/drawing/2014/main" id="{DB82B412-2FB2-2ED3-767C-2739C42AA871}"/>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図形グループ 52">
            <a:extLst>
              <a:ext uri="{FF2B5EF4-FFF2-40B4-BE49-F238E27FC236}">
                <a16:creationId xmlns:a16="http://schemas.microsoft.com/office/drawing/2014/main" id="{197E4C21-E913-44B9-3072-E492C3A0190F}"/>
              </a:ext>
            </a:extLst>
          </p:cNvPr>
          <p:cNvGrpSpPr/>
          <p:nvPr/>
        </p:nvGrpSpPr>
        <p:grpSpPr>
          <a:xfrm>
            <a:off x="6684984" y="3516942"/>
            <a:ext cx="296586" cy="293005"/>
            <a:chOff x="5101121" y="3995693"/>
            <a:chExt cx="296586" cy="293005"/>
          </a:xfrm>
        </p:grpSpPr>
        <p:sp>
          <p:nvSpPr>
            <p:cNvPr id="36" name="円/楕円 53">
              <a:extLst>
                <a:ext uri="{FF2B5EF4-FFF2-40B4-BE49-F238E27FC236}">
                  <a16:creationId xmlns:a16="http://schemas.microsoft.com/office/drawing/2014/main" id="{52D4D3E9-C30A-46CA-ABEF-91EF9D13A5C2}"/>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54">
              <a:extLst>
                <a:ext uri="{FF2B5EF4-FFF2-40B4-BE49-F238E27FC236}">
                  <a16:creationId xmlns:a16="http://schemas.microsoft.com/office/drawing/2014/main" id="{B03A43D2-7849-EF58-295C-1613A74966CD}"/>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正方形/長方形 38">
            <a:extLst>
              <a:ext uri="{FF2B5EF4-FFF2-40B4-BE49-F238E27FC236}">
                <a16:creationId xmlns:a16="http://schemas.microsoft.com/office/drawing/2014/main" id="{9623DFDB-D90D-F1E3-B85B-E25AD3081CF0}"/>
              </a:ext>
            </a:extLst>
          </p:cNvPr>
          <p:cNvSpPr>
            <a:spLocks/>
          </p:cNvSpPr>
          <p:nvPr/>
        </p:nvSpPr>
        <p:spPr>
          <a:xfrm>
            <a:off x="4892229" y="5737228"/>
            <a:ext cx="572689" cy="28406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図形グループ 58">
            <a:extLst>
              <a:ext uri="{FF2B5EF4-FFF2-40B4-BE49-F238E27FC236}">
                <a16:creationId xmlns:a16="http://schemas.microsoft.com/office/drawing/2014/main" id="{F558B4B2-05C0-FB64-7F44-87CE69190245}"/>
              </a:ext>
            </a:extLst>
          </p:cNvPr>
          <p:cNvGrpSpPr/>
          <p:nvPr/>
        </p:nvGrpSpPr>
        <p:grpSpPr>
          <a:xfrm>
            <a:off x="4659165" y="5517232"/>
            <a:ext cx="296586" cy="293005"/>
            <a:chOff x="3546641" y="3995693"/>
            <a:chExt cx="296586" cy="293005"/>
          </a:xfrm>
        </p:grpSpPr>
        <p:sp>
          <p:nvSpPr>
            <p:cNvPr id="29" name="円/楕円 59">
              <a:extLst>
                <a:ext uri="{FF2B5EF4-FFF2-40B4-BE49-F238E27FC236}">
                  <a16:creationId xmlns:a16="http://schemas.microsoft.com/office/drawing/2014/main" id="{D1AA7280-0B3D-6185-A020-D0C9E8CB860C}"/>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60">
              <a:extLst>
                <a:ext uri="{FF2B5EF4-FFF2-40B4-BE49-F238E27FC236}">
                  <a16:creationId xmlns:a16="http://schemas.microsoft.com/office/drawing/2014/main" id="{F915DB52-7BED-7657-203D-E1A743B528AA}"/>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2544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2-C</a:t>
            </a:r>
            <a:endParaRPr lang="en-US" sz="3600" dirty="0"/>
          </a:p>
        </p:txBody>
      </p:sp>
      <p:sp>
        <p:nvSpPr>
          <p:cNvPr id="9" name="正方形/長方形 8">
            <a:extLst>
              <a:ext uri="{FF2B5EF4-FFF2-40B4-BE49-F238E27FC236}">
                <a16:creationId xmlns:a16="http://schemas.microsoft.com/office/drawing/2014/main" id="{A7FB31A4-EAEB-50DA-55B4-04BAB9E1078C}"/>
              </a:ext>
            </a:extLst>
          </p:cNvPr>
          <p:cNvSpPr/>
          <p:nvPr/>
        </p:nvSpPr>
        <p:spPr>
          <a:xfrm>
            <a:off x="2259039" y="1775971"/>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❺</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0" name="正方形/長方形 9">
            <a:extLst>
              <a:ext uri="{FF2B5EF4-FFF2-40B4-BE49-F238E27FC236}">
                <a16:creationId xmlns:a16="http://schemas.microsoft.com/office/drawing/2014/main" id="{B1C1D720-E5B8-EF4D-34E7-8BD999B1EFB7}"/>
              </a:ext>
            </a:extLst>
          </p:cNvPr>
          <p:cNvSpPr/>
          <p:nvPr/>
        </p:nvSpPr>
        <p:spPr>
          <a:xfrm>
            <a:off x="5654578" y="1753636"/>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❻</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2" name="テキスト ボックス 11">
            <a:extLst>
              <a:ext uri="{FF2B5EF4-FFF2-40B4-BE49-F238E27FC236}">
                <a16:creationId xmlns:a16="http://schemas.microsoft.com/office/drawing/2014/main" id="{0385F65F-A6AF-1AC6-27D9-6E5A986B2B91}"/>
              </a:ext>
            </a:extLst>
          </p:cNvPr>
          <p:cNvSpPr txBox="1"/>
          <p:nvPr/>
        </p:nvSpPr>
        <p:spPr>
          <a:xfrm>
            <a:off x="2770291" y="1769280"/>
            <a:ext cx="2997552" cy="584775"/>
          </a:xfrm>
          <a:prstGeom prst="rect">
            <a:avLst/>
          </a:prstGeom>
          <a:noFill/>
        </p:spPr>
        <p:txBody>
          <a:bodyPr wrap="square">
            <a:spAutoFit/>
          </a:bodyPr>
          <a:lstStyle/>
          <a:p>
            <a:pPr algn="l"/>
            <a:r>
              <a:rPr lang="ja-JP" altLang="en-US" sz="1600" b="1" kern="100" dirty="0">
                <a:effectLst/>
                <a:latin typeface="メイリオ" panose="020B0604030504040204" pitchFamily="50" charset="-128"/>
                <a:ea typeface="メイリオ" panose="020B0604030504040204" pitchFamily="50" charset="-128"/>
                <a:cs typeface="Times New Roman" panose="02020603050405020304" pitchFamily="18" charset="0"/>
              </a:rPr>
              <a:t>利用するスマホ用電子証明書をチェック</a:t>
            </a:r>
            <a:endPar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53D3F2C5-0A0F-119E-6954-22A6373C08A9}"/>
              </a:ext>
            </a:extLst>
          </p:cNvPr>
          <p:cNvSpPr txBox="1"/>
          <p:nvPr/>
        </p:nvSpPr>
        <p:spPr>
          <a:xfrm>
            <a:off x="6156176" y="1707940"/>
            <a:ext cx="2883807" cy="830997"/>
          </a:xfrm>
          <a:prstGeom prst="rect">
            <a:avLst/>
          </a:prstGeom>
          <a:noFill/>
        </p:spPr>
        <p:txBody>
          <a:bodyPr wrap="square">
            <a:spAutoFit/>
          </a:bodyPr>
          <a:lstStyle/>
          <a:p>
            <a:pPr algn="l"/>
            <a:r>
              <a:rPr lang="ja-JP" altLang="en-US" sz="1600" b="1" kern="100" dirty="0">
                <a:effectLst/>
                <a:latin typeface="メイリオ" panose="020B0604030504040204" pitchFamily="50" charset="-128"/>
                <a:ea typeface="メイリオ" panose="020B0604030504040204" pitchFamily="50" charset="-128"/>
                <a:cs typeface="Times New Roman" panose="02020603050405020304" pitchFamily="18" charset="0"/>
              </a:rPr>
              <a:t>注意事項</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の「確認しました」をチェックして「申請する」を押す</a:t>
            </a:r>
            <a:endParaRPr lang="ja-JP" altLang="ja-JP" sz="11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0" name="矢印: 右 19">
            <a:extLst>
              <a:ext uri="{FF2B5EF4-FFF2-40B4-BE49-F238E27FC236}">
                <a16:creationId xmlns:a16="http://schemas.microsoft.com/office/drawing/2014/main" id="{DD7B7800-C157-80BB-3563-EDC96021C0A7}"/>
              </a:ext>
            </a:extLst>
          </p:cNvPr>
          <p:cNvSpPr/>
          <p:nvPr/>
        </p:nvSpPr>
        <p:spPr>
          <a:xfrm>
            <a:off x="5478118" y="3385063"/>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5" name="テキスト ボックス 34">
            <a:extLst>
              <a:ext uri="{FF2B5EF4-FFF2-40B4-BE49-F238E27FC236}">
                <a16:creationId xmlns:a16="http://schemas.microsoft.com/office/drawing/2014/main" id="{60B7F703-2239-5CD9-4AB5-FF44E108FBAB}"/>
              </a:ext>
            </a:extLst>
          </p:cNvPr>
          <p:cNvSpPr txBox="1"/>
          <p:nvPr/>
        </p:nvSpPr>
        <p:spPr>
          <a:xfrm>
            <a:off x="337645" y="3077814"/>
            <a:ext cx="2296576" cy="1169551"/>
          </a:xfrm>
          <a:prstGeom prst="rect">
            <a:avLst/>
          </a:prstGeom>
          <a:noFill/>
        </p:spPr>
        <p:txBody>
          <a:bodyPr wrap="square">
            <a:spAutoFit/>
          </a:bodyPr>
          <a:lstStyle/>
          <a:p>
            <a:pPr marL="182563" indent="-182563"/>
            <a:r>
              <a:rPr lang="en-US" alt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利用しないスマホ用電子証明書がある場合は、そのスマホ用電子証明書のチェックを外してください。</a:t>
            </a:r>
          </a:p>
        </p:txBody>
      </p:sp>
      <p:sp>
        <p:nvSpPr>
          <p:cNvPr id="42" name="テキスト ボックス 41">
            <a:extLst>
              <a:ext uri="{FF2B5EF4-FFF2-40B4-BE49-F238E27FC236}">
                <a16:creationId xmlns:a16="http://schemas.microsoft.com/office/drawing/2014/main" id="{22E17CF1-F19D-4DFA-C3C3-F7166900FF14}"/>
              </a:ext>
            </a:extLst>
          </p:cNvPr>
          <p:cNvSpPr txBox="1"/>
          <p:nvPr/>
        </p:nvSpPr>
        <p:spPr>
          <a:xfrm>
            <a:off x="395536" y="1340768"/>
            <a:ext cx="8280920"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利用申請するスマホ用電子証明書を選択する</a:t>
            </a:r>
            <a:endParaRPr lang="en-US" altLang="ja-JP" sz="2400" b="1" dirty="0">
              <a:latin typeface="メイリオ" panose="020B0604030504040204" pitchFamily="50" charset="-128"/>
              <a:ea typeface="メイリオ" panose="020B0604030504040204" pitchFamily="50" charset="-128"/>
            </a:endParaRPr>
          </a:p>
        </p:txBody>
      </p:sp>
      <p:grpSp>
        <p:nvGrpSpPr>
          <p:cNvPr id="11" name="グループ化 10">
            <a:extLst>
              <a:ext uri="{FF2B5EF4-FFF2-40B4-BE49-F238E27FC236}">
                <a16:creationId xmlns:a16="http://schemas.microsoft.com/office/drawing/2014/main" id="{FF87A1FF-D879-4DE2-8DF6-40AD72B62C90}"/>
              </a:ext>
            </a:extLst>
          </p:cNvPr>
          <p:cNvGrpSpPr/>
          <p:nvPr/>
        </p:nvGrpSpPr>
        <p:grpSpPr>
          <a:xfrm>
            <a:off x="5893612" y="2538937"/>
            <a:ext cx="2668900" cy="2420052"/>
            <a:chOff x="4625415" y="2834352"/>
            <a:chExt cx="2487571" cy="2420050"/>
          </a:xfrm>
        </p:grpSpPr>
        <p:pic>
          <p:nvPicPr>
            <p:cNvPr id="30" name="図 29" descr="テキスト, 手紙&#10;&#10;自動的に生成された説明">
              <a:extLst>
                <a:ext uri="{FF2B5EF4-FFF2-40B4-BE49-F238E27FC236}">
                  <a16:creationId xmlns:a16="http://schemas.microsoft.com/office/drawing/2014/main" id="{18937950-4019-8DA7-D560-83928B90C8E6}"/>
                </a:ext>
              </a:extLst>
            </p:cNvPr>
            <p:cNvPicPr>
              <a:picLocks noChangeAspect="1"/>
            </p:cNvPicPr>
            <p:nvPr/>
          </p:nvPicPr>
          <p:blipFill rotWithShape="1">
            <a:blip r:embed="rId6"/>
            <a:srcRect t="32333" b="6136"/>
            <a:stretch/>
          </p:blipFill>
          <p:spPr>
            <a:xfrm>
              <a:off x="5220072" y="2834352"/>
              <a:ext cx="1892914" cy="2420050"/>
            </a:xfrm>
            <a:prstGeom prst="rect">
              <a:avLst/>
            </a:prstGeom>
            <a:ln>
              <a:solidFill>
                <a:schemeClr val="tx1"/>
              </a:solidFill>
            </a:ln>
          </p:spPr>
        </p:pic>
        <p:sp>
          <p:nvSpPr>
            <p:cNvPr id="37" name="正方形/長方形 36">
              <a:extLst>
                <a:ext uri="{FF2B5EF4-FFF2-40B4-BE49-F238E27FC236}">
                  <a16:creationId xmlns:a16="http://schemas.microsoft.com/office/drawing/2014/main" id="{35050271-B805-66AE-ECD5-C37E083D0AA3}"/>
                </a:ext>
              </a:extLst>
            </p:cNvPr>
            <p:cNvSpPr>
              <a:spLocks/>
            </p:cNvSpPr>
            <p:nvPr/>
          </p:nvSpPr>
          <p:spPr>
            <a:xfrm>
              <a:off x="5264106" y="4216805"/>
              <a:ext cx="1776872" cy="858186"/>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Picture 4">
              <a:extLst>
                <a:ext uri="{FF2B5EF4-FFF2-40B4-BE49-F238E27FC236}">
                  <a16:creationId xmlns:a16="http://schemas.microsoft.com/office/drawing/2014/main" id="{605C4DAE-F0D2-B088-8036-8C64E6B775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5415" y="3914472"/>
              <a:ext cx="823899" cy="7964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グループ化 5">
            <a:extLst>
              <a:ext uri="{FF2B5EF4-FFF2-40B4-BE49-F238E27FC236}">
                <a16:creationId xmlns:a16="http://schemas.microsoft.com/office/drawing/2014/main" id="{DF76B5E2-64F0-4994-B410-23ED0F447C20}"/>
              </a:ext>
            </a:extLst>
          </p:cNvPr>
          <p:cNvGrpSpPr/>
          <p:nvPr/>
        </p:nvGrpSpPr>
        <p:grpSpPr>
          <a:xfrm>
            <a:off x="2522130" y="2538938"/>
            <a:ext cx="2857380" cy="2420051"/>
            <a:chOff x="490484" y="2834352"/>
            <a:chExt cx="2857380" cy="2420051"/>
          </a:xfrm>
        </p:grpSpPr>
        <p:pic>
          <p:nvPicPr>
            <p:cNvPr id="28" name="図 27" descr="文字の書かれた紙&#10;&#10;自動的に生成された説明">
              <a:extLst>
                <a:ext uri="{FF2B5EF4-FFF2-40B4-BE49-F238E27FC236}">
                  <a16:creationId xmlns:a16="http://schemas.microsoft.com/office/drawing/2014/main" id="{63806318-6C64-5495-2A0A-8EF9FE54EFBF}"/>
                </a:ext>
              </a:extLst>
            </p:cNvPr>
            <p:cNvPicPr>
              <a:picLocks noChangeAspect="1"/>
            </p:cNvPicPr>
            <p:nvPr/>
          </p:nvPicPr>
          <p:blipFill rotWithShape="1">
            <a:blip r:embed="rId8"/>
            <a:srcRect b="51122"/>
            <a:stretch/>
          </p:blipFill>
          <p:spPr>
            <a:xfrm>
              <a:off x="964941" y="2834352"/>
              <a:ext cx="2382923" cy="2420051"/>
            </a:xfrm>
            <a:prstGeom prst="rect">
              <a:avLst/>
            </a:prstGeom>
            <a:ln>
              <a:solidFill>
                <a:schemeClr val="tx1"/>
              </a:solidFill>
            </a:ln>
          </p:spPr>
        </p:pic>
        <p:sp>
          <p:nvSpPr>
            <p:cNvPr id="36" name="正方形/長方形 35">
              <a:extLst>
                <a:ext uri="{FF2B5EF4-FFF2-40B4-BE49-F238E27FC236}">
                  <a16:creationId xmlns:a16="http://schemas.microsoft.com/office/drawing/2014/main" id="{1903B2D3-9749-6714-821F-18DC006EBD28}"/>
                </a:ext>
              </a:extLst>
            </p:cNvPr>
            <p:cNvSpPr>
              <a:spLocks/>
            </p:cNvSpPr>
            <p:nvPr/>
          </p:nvSpPr>
          <p:spPr>
            <a:xfrm>
              <a:off x="1002398" y="3909179"/>
              <a:ext cx="322584" cy="615256"/>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3B69E2E-0FE1-84C7-03BD-1CD4597F1AE0}"/>
                </a:ext>
              </a:extLst>
            </p:cNvPr>
            <p:cNvSpPr/>
            <p:nvPr/>
          </p:nvSpPr>
          <p:spPr>
            <a:xfrm>
              <a:off x="490484" y="3629858"/>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❺</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grpSp>
      <p:sp>
        <p:nvSpPr>
          <p:cNvPr id="8" name="タイトル 1">
            <a:extLst>
              <a:ext uri="{FF2B5EF4-FFF2-40B4-BE49-F238E27FC236}">
                <a16:creationId xmlns:a16="http://schemas.microsoft.com/office/drawing/2014/main" id="{2739E1B1-BFC1-146D-2B0D-78B2BE9F5E16}"/>
              </a:ext>
            </a:extLst>
          </p:cNvPr>
          <p:cNvSpPr>
            <a:spLocks noGrp="1"/>
          </p:cNvSpPr>
          <p:nvPr>
            <p:ph type="ctrTitle"/>
          </p:nvPr>
        </p:nvSpPr>
        <p:spPr>
          <a:xfrm>
            <a:off x="1767718" y="524112"/>
            <a:ext cx="5211683" cy="490904"/>
          </a:xfrm>
        </p:spPr>
        <p:txBody>
          <a:bodyPr vert="horz" wrap="none">
            <a:spAutoFit/>
          </a:bodyPr>
          <a:lstStyle/>
          <a:p>
            <a:r>
              <a:rPr lang="ja-JP" altLang="en-US" sz="2800" dirty="0"/>
              <a:t>スマホ用電子証明書を申請する</a:t>
            </a:r>
          </a:p>
        </p:txBody>
      </p:sp>
      <p:sp>
        <p:nvSpPr>
          <p:cNvPr id="5" name="テキスト ボックス 4">
            <a:extLst>
              <a:ext uri="{FF2B5EF4-FFF2-40B4-BE49-F238E27FC236}">
                <a16:creationId xmlns:a16="http://schemas.microsoft.com/office/drawing/2014/main" id="{B88224C9-08CF-8415-9203-B4ED64DFFF32}"/>
              </a:ext>
            </a:extLst>
          </p:cNvPr>
          <p:cNvSpPr txBox="1"/>
          <p:nvPr/>
        </p:nvSpPr>
        <p:spPr>
          <a:xfrm>
            <a:off x="495054" y="5075892"/>
            <a:ext cx="8109386" cy="1200329"/>
          </a:xfrm>
          <a:prstGeom prst="rect">
            <a:avLst/>
          </a:prstGeom>
          <a:noFill/>
          <a:ln w="19050">
            <a:solidFill>
              <a:srgbClr val="FF0000"/>
            </a:solidFill>
          </a:ln>
        </p:spPr>
        <p:txBody>
          <a:bodyPr wrap="square">
            <a:spAutoFit/>
          </a:bodyPr>
          <a:lstStyle/>
          <a:p>
            <a:r>
              <a:rPr lang="en-US" altLang="ja-JP" sz="1200" b="1" i="0" u="sng" dirty="0">
                <a:solidFill>
                  <a:srgbClr val="FF0000"/>
                </a:solidFill>
                <a:effectLst/>
                <a:latin typeface="メイリオ" panose="020B0604030504040204" pitchFamily="50" charset="-128"/>
                <a:ea typeface="メイリオ" panose="020B0604030504040204" pitchFamily="50" charset="-128"/>
              </a:rPr>
              <a:t>※</a:t>
            </a:r>
            <a:r>
              <a:rPr lang="ja-JP" altLang="en-US" sz="1200" b="1" i="0" u="sng" dirty="0">
                <a:solidFill>
                  <a:srgbClr val="FF0000"/>
                </a:solidFill>
                <a:effectLst/>
                <a:latin typeface="メイリオ" panose="020B0604030504040204" pitchFamily="50" charset="-128"/>
                <a:ea typeface="メイリオ" panose="020B0604030504040204" pitchFamily="50" charset="-128"/>
              </a:rPr>
              <a:t>スマホ用署名用電子証明書とは？</a:t>
            </a:r>
            <a:br>
              <a:rPr lang="ja-JP" altLang="en-US" sz="1200" b="1" u="sng" dirty="0">
                <a:solidFill>
                  <a:srgbClr val="FF0000"/>
                </a:solidFill>
                <a:latin typeface="メイリオ" panose="020B0604030504040204" pitchFamily="50" charset="-128"/>
                <a:ea typeface="メイリオ" panose="020B0604030504040204" pitchFamily="50" charset="-128"/>
              </a:rPr>
            </a:br>
            <a:r>
              <a:rPr lang="ja-JP" altLang="en-US" sz="1200" b="1" i="0" dirty="0">
                <a:effectLst/>
                <a:latin typeface="メイリオ" panose="020B0604030504040204" pitchFamily="50" charset="-128"/>
                <a:ea typeface="メイリオ" panose="020B0604030504040204" pitchFamily="50" charset="-128"/>
              </a:rPr>
              <a:t>署名用電子証明書は、インターネット等で電子文書を作成・送信する際に利用し、「作成・送信した電子文書が、</a:t>
            </a:r>
            <a:endParaRPr lang="en-US" altLang="ja-JP" sz="1200" b="1" i="0" dirty="0">
              <a:effectLst/>
              <a:latin typeface="メイリオ" panose="020B0604030504040204" pitchFamily="50" charset="-128"/>
              <a:ea typeface="メイリオ" panose="020B0604030504040204" pitchFamily="50" charset="-128"/>
            </a:endParaRPr>
          </a:p>
          <a:p>
            <a:r>
              <a:rPr lang="ja-JP" altLang="en-US" sz="1200" b="1" i="0" dirty="0">
                <a:effectLst/>
                <a:latin typeface="メイリオ" panose="020B0604030504040204" pitchFamily="50" charset="-128"/>
                <a:ea typeface="メイリオ" panose="020B0604030504040204" pitchFamily="50" charset="-128"/>
              </a:rPr>
              <a:t>利用者が作成した真正なものであり、利用者が送信したものであること」を証明することができます。</a:t>
            </a:r>
            <a:endParaRPr lang="en-US" altLang="ja-JP" sz="1200" b="1" i="0" dirty="0">
              <a:effectLst/>
              <a:latin typeface="メイリオ" panose="020B0604030504040204" pitchFamily="50" charset="-128"/>
              <a:ea typeface="メイリオ" panose="020B0604030504040204" pitchFamily="50" charset="-128"/>
            </a:endParaRPr>
          </a:p>
          <a:p>
            <a:r>
              <a:rPr lang="en-US" altLang="ja-JP" sz="1200" b="1" u="sng" dirty="0">
                <a:solidFill>
                  <a:srgbClr val="FF0000"/>
                </a:solidFill>
                <a:latin typeface="メイリオ" panose="020B0604030504040204" pitchFamily="50" charset="-128"/>
                <a:ea typeface="メイリオ" panose="020B0604030504040204" pitchFamily="50" charset="-128"/>
              </a:rPr>
              <a:t>※</a:t>
            </a:r>
            <a:r>
              <a:rPr lang="ja-JP" altLang="en-US" sz="1200" b="1" i="0" u="sng" dirty="0">
                <a:solidFill>
                  <a:srgbClr val="FF0000"/>
                </a:solidFill>
                <a:effectLst/>
                <a:latin typeface="メイリオ" panose="020B0604030504040204" pitchFamily="50" charset="-128"/>
                <a:ea typeface="メイリオ" panose="020B0604030504040204" pitchFamily="50" charset="-128"/>
              </a:rPr>
              <a:t>スマホ用利用者証明用電子証明書とは</a:t>
            </a:r>
            <a:br>
              <a:rPr lang="ja-JP" altLang="en-US" sz="1200" b="1" u="sng" dirty="0">
                <a:solidFill>
                  <a:srgbClr val="FF0000"/>
                </a:solidFill>
                <a:latin typeface="メイリオ" panose="020B0604030504040204" pitchFamily="50" charset="-128"/>
                <a:ea typeface="メイリオ" panose="020B0604030504040204" pitchFamily="50" charset="-128"/>
              </a:rPr>
            </a:br>
            <a:r>
              <a:rPr lang="ja-JP" altLang="en-US" sz="1200" b="1" i="0" dirty="0">
                <a:effectLst/>
                <a:latin typeface="メイリオ" panose="020B0604030504040204" pitchFamily="50" charset="-128"/>
                <a:ea typeface="メイリオ" panose="020B0604030504040204" pitchFamily="50" charset="-128"/>
              </a:rPr>
              <a:t>利用者証明用電子証明書は、マイナポータル等インターネットのウェブサイト等にログインする際に利用し、</a:t>
            </a:r>
            <a:endParaRPr lang="en-US" altLang="ja-JP" sz="1200" b="1" i="0" dirty="0">
              <a:effectLst/>
              <a:latin typeface="メイリオ" panose="020B0604030504040204" pitchFamily="50" charset="-128"/>
              <a:ea typeface="メイリオ" panose="020B0604030504040204" pitchFamily="50" charset="-128"/>
            </a:endParaRPr>
          </a:p>
          <a:p>
            <a:r>
              <a:rPr lang="ja-JP" altLang="en-US" sz="1200" b="1" i="0" dirty="0">
                <a:effectLst/>
                <a:latin typeface="メイリオ" panose="020B0604030504040204" pitchFamily="50" charset="-128"/>
                <a:ea typeface="メイリオ" panose="020B0604030504040204" pitchFamily="50" charset="-128"/>
              </a:rPr>
              <a:t>「ログインした者が、利用者本人であること」を証明することができます。</a:t>
            </a:r>
            <a:endParaRPr lang="ja-JP" altLang="en-US" sz="1200" b="1" kern="100" dirty="0">
              <a:effectLst/>
              <a:highlight>
                <a:srgbClr val="FFFF00"/>
              </a:highligh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861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2-C</a:t>
            </a:r>
            <a:endParaRPr lang="en-US" sz="3600" dirty="0"/>
          </a:p>
        </p:txBody>
      </p:sp>
      <p:sp>
        <p:nvSpPr>
          <p:cNvPr id="2" name="正方形/長方形 1">
            <a:extLst>
              <a:ext uri="{FF2B5EF4-FFF2-40B4-BE49-F238E27FC236}">
                <a16:creationId xmlns:a16="http://schemas.microsoft.com/office/drawing/2014/main" id="{E7EADAD2-3B3F-C8B5-378F-7C4AF6D98418}"/>
              </a:ext>
            </a:extLst>
          </p:cNvPr>
          <p:cNvSpPr/>
          <p:nvPr/>
        </p:nvSpPr>
        <p:spPr>
          <a:xfrm>
            <a:off x="190131" y="1969200"/>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➐</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3" name="正方形/長方形 2">
            <a:extLst>
              <a:ext uri="{FF2B5EF4-FFF2-40B4-BE49-F238E27FC236}">
                <a16:creationId xmlns:a16="http://schemas.microsoft.com/office/drawing/2014/main" id="{CB3C3AB1-BE5B-8C0C-50E0-CBBD5C54F887}"/>
              </a:ext>
            </a:extLst>
          </p:cNvPr>
          <p:cNvSpPr/>
          <p:nvPr/>
        </p:nvSpPr>
        <p:spPr>
          <a:xfrm>
            <a:off x="2987824"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➑</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5" name="テキスト ボックス 4">
            <a:extLst>
              <a:ext uri="{FF2B5EF4-FFF2-40B4-BE49-F238E27FC236}">
                <a16:creationId xmlns:a16="http://schemas.microsoft.com/office/drawing/2014/main" id="{88D33EF2-917C-E2D3-380B-352DD88D3072}"/>
              </a:ext>
            </a:extLst>
          </p:cNvPr>
          <p:cNvSpPr txBox="1"/>
          <p:nvPr/>
        </p:nvSpPr>
        <p:spPr>
          <a:xfrm>
            <a:off x="677213" y="1969200"/>
            <a:ext cx="2382619" cy="738664"/>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マイナンバーカードを</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スマートフォンの背面の</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読み取り位置に密着させる</a:t>
            </a:r>
            <a:endParaRPr lang="ja-JP"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2E27A55D-0A34-D54E-DB7A-9B6635F4FE8A}"/>
              </a:ext>
            </a:extLst>
          </p:cNvPr>
          <p:cNvSpPr txBox="1"/>
          <p:nvPr/>
        </p:nvSpPr>
        <p:spPr>
          <a:xfrm>
            <a:off x="3491880" y="1969200"/>
            <a:ext cx="2715477" cy="738664"/>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カード読み取り成功の</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メッセージが表示されたら、</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マイナンバーカードを取り外</a:t>
            </a:r>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す</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矢印: 右 9">
            <a:extLst>
              <a:ext uri="{FF2B5EF4-FFF2-40B4-BE49-F238E27FC236}">
                <a16:creationId xmlns:a16="http://schemas.microsoft.com/office/drawing/2014/main" id="{AE391049-4985-7B6B-13D7-7EF116FF0542}"/>
              </a:ext>
            </a:extLst>
          </p:cNvPr>
          <p:cNvSpPr/>
          <p:nvPr/>
        </p:nvSpPr>
        <p:spPr>
          <a:xfrm>
            <a:off x="2788038" y="4020203"/>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F21951D6-01F0-CE27-893C-CC52936477BF}"/>
              </a:ext>
            </a:extLst>
          </p:cNvPr>
          <p:cNvSpPr txBox="1"/>
          <p:nvPr/>
        </p:nvSpPr>
        <p:spPr>
          <a:xfrm>
            <a:off x="395536" y="1340768"/>
            <a:ext cx="8280920"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マイナンバーカードをスマートフォンで読み取ります</a:t>
            </a:r>
            <a:endParaRPr lang="en-US" altLang="ja-JP" sz="2400" b="1" dirty="0">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B877B0D9-C681-679E-0771-DE5547A85D0F}"/>
              </a:ext>
            </a:extLst>
          </p:cNvPr>
          <p:cNvSpPr/>
          <p:nvPr/>
        </p:nvSpPr>
        <p:spPr>
          <a:xfrm>
            <a:off x="6128252"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❾</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21" name="テキスト ボックス 20">
            <a:extLst>
              <a:ext uri="{FF2B5EF4-FFF2-40B4-BE49-F238E27FC236}">
                <a16:creationId xmlns:a16="http://schemas.microsoft.com/office/drawing/2014/main" id="{8A2648B0-B483-2A1F-CA16-6AFA4CDDB5A1}"/>
              </a:ext>
            </a:extLst>
          </p:cNvPr>
          <p:cNvSpPr txBox="1"/>
          <p:nvPr/>
        </p:nvSpPr>
        <p:spPr>
          <a:xfrm>
            <a:off x="6615508" y="2107698"/>
            <a:ext cx="2060948" cy="307777"/>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次へ」を押す</a:t>
            </a:r>
            <a:endParaRPr lang="ja-JP"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2" name="矢印: 右 21">
            <a:extLst>
              <a:ext uri="{FF2B5EF4-FFF2-40B4-BE49-F238E27FC236}">
                <a16:creationId xmlns:a16="http://schemas.microsoft.com/office/drawing/2014/main" id="{206B99A4-D8D1-9482-475C-91E25CD82FA8}"/>
              </a:ext>
            </a:extLst>
          </p:cNvPr>
          <p:cNvSpPr/>
          <p:nvPr/>
        </p:nvSpPr>
        <p:spPr>
          <a:xfrm>
            <a:off x="5510575" y="4048359"/>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DD34C6A2-40D9-8183-FE4E-4FA28672C4CD}"/>
              </a:ext>
            </a:extLst>
          </p:cNvPr>
          <p:cNvSpPr txBox="1"/>
          <p:nvPr/>
        </p:nvSpPr>
        <p:spPr>
          <a:xfrm>
            <a:off x="753291" y="5447902"/>
            <a:ext cx="2715477" cy="646331"/>
          </a:xfrm>
          <a:prstGeom prst="rect">
            <a:avLst/>
          </a:prstGeom>
          <a:noFill/>
        </p:spPr>
        <p:txBody>
          <a:bodyPr wrap="square">
            <a:spAutoFit/>
          </a:bodyPr>
          <a:lstStyle/>
          <a:p>
            <a:pPr algn="l"/>
            <a:r>
              <a:rPr lang="ja-JP" altLang="en-US" sz="1200" b="1" kern="100" dirty="0">
                <a:latin typeface="メイリオ" panose="020B0604030504040204" pitchFamily="50" charset="-128"/>
                <a:ea typeface="メイリオ" panose="020B0604030504040204" pitchFamily="50" charset="-128"/>
                <a:cs typeface="Times New Roman" panose="02020603050405020304" pitchFamily="18" charset="0"/>
              </a:rPr>
              <a:t>「モバイル非接触</a:t>
            </a:r>
            <a:r>
              <a:rPr lang="en-US" altLang="ja-JP" sz="1200" b="1" kern="100" dirty="0">
                <a:latin typeface="メイリオ" panose="020B0604030504040204" pitchFamily="50" charset="-128"/>
                <a:ea typeface="メイリオ" panose="020B0604030504040204" pitchFamily="50" charset="-128"/>
                <a:cs typeface="Times New Roman" panose="02020603050405020304" pitchFamily="18" charset="0"/>
              </a:rPr>
              <a:t>IC</a:t>
            </a:r>
            <a:r>
              <a:rPr lang="ja-JP" altLang="en-US" sz="1200" b="1" kern="100" dirty="0">
                <a:latin typeface="メイリオ" panose="020B0604030504040204" pitchFamily="50" charset="-128"/>
                <a:ea typeface="メイリオ" panose="020B0604030504040204" pitchFamily="50" charset="-128"/>
                <a:cs typeface="Times New Roman" panose="02020603050405020304" pitchFamily="18" charset="0"/>
              </a:rPr>
              <a:t>通信マーク」にマイナンバーカードの中心を</a:t>
            </a:r>
            <a:endParaRPr lang="en-US" altLang="ja-JP" sz="12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200" b="1" kern="100" dirty="0">
                <a:latin typeface="メイリオ" panose="020B0604030504040204" pitchFamily="50" charset="-128"/>
                <a:ea typeface="メイリオ" panose="020B0604030504040204" pitchFamily="50" charset="-128"/>
                <a:cs typeface="Times New Roman" panose="02020603050405020304" pitchFamily="18" charset="0"/>
              </a:rPr>
              <a:t>ピッタリと当ててしばらく待ちます</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026" name="Picture 2">
            <a:extLst>
              <a:ext uri="{FF2B5EF4-FFF2-40B4-BE49-F238E27FC236}">
                <a16:creationId xmlns:a16="http://schemas.microsoft.com/office/drawing/2014/main" id="{FD421250-1701-615C-7599-47DE8DCCA8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575" y="5500696"/>
            <a:ext cx="410945" cy="3684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4C378AD-48BD-2674-3E6E-E6ECED48B0C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180"/>
          <a:stretch/>
        </p:blipFill>
        <p:spPr bwMode="auto">
          <a:xfrm>
            <a:off x="3710377" y="2775414"/>
            <a:ext cx="1515844" cy="25697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19CF448-B4B5-6F1C-EEE0-91FDA6BAC5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7555" y="2775415"/>
            <a:ext cx="1444161" cy="25550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0F743287-58E4-9CF1-0F62-648B40AC1D51}"/>
              </a:ext>
            </a:extLst>
          </p:cNvPr>
          <p:cNvSpPr/>
          <p:nvPr/>
        </p:nvSpPr>
        <p:spPr>
          <a:xfrm>
            <a:off x="5882777" y="4519267"/>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❾</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2" name="タイトル 1">
            <a:extLst>
              <a:ext uri="{FF2B5EF4-FFF2-40B4-BE49-F238E27FC236}">
                <a16:creationId xmlns:a16="http://schemas.microsoft.com/office/drawing/2014/main" id="{818D775B-8D71-C0BA-FA27-59BB393F2A1A}"/>
              </a:ext>
            </a:extLst>
          </p:cNvPr>
          <p:cNvSpPr>
            <a:spLocks noGrp="1"/>
          </p:cNvSpPr>
          <p:nvPr>
            <p:ph type="ctrTitle"/>
          </p:nvPr>
        </p:nvSpPr>
        <p:spPr>
          <a:xfrm>
            <a:off x="1767718" y="524112"/>
            <a:ext cx="5211683" cy="490904"/>
          </a:xfrm>
        </p:spPr>
        <p:txBody>
          <a:bodyPr vert="horz" wrap="none">
            <a:spAutoFit/>
          </a:bodyPr>
          <a:lstStyle/>
          <a:p>
            <a:r>
              <a:rPr lang="ja-JP" altLang="en-US" sz="2800" dirty="0"/>
              <a:t>スマホ用電子証明書を申請する</a:t>
            </a:r>
          </a:p>
        </p:txBody>
      </p:sp>
      <p:pic>
        <p:nvPicPr>
          <p:cNvPr id="11" name="図 10">
            <a:extLst>
              <a:ext uri="{FF2B5EF4-FFF2-40B4-BE49-F238E27FC236}">
                <a16:creationId xmlns:a16="http://schemas.microsoft.com/office/drawing/2014/main" id="{9AB706FF-80E3-4112-9CA7-A0F81476DA03}"/>
              </a:ext>
            </a:extLst>
          </p:cNvPr>
          <p:cNvPicPr>
            <a:picLocks noChangeAspect="1"/>
          </p:cNvPicPr>
          <p:nvPr/>
        </p:nvPicPr>
        <p:blipFill rotWithShape="1">
          <a:blip r:embed="rId9"/>
          <a:srcRect t="2918" b="11335"/>
          <a:stretch/>
        </p:blipFill>
        <p:spPr>
          <a:xfrm>
            <a:off x="6585420" y="2800907"/>
            <a:ext cx="1488578" cy="2569795"/>
          </a:xfrm>
          <a:prstGeom prst="rect">
            <a:avLst/>
          </a:prstGeom>
          <a:ln>
            <a:solidFill>
              <a:schemeClr val="tx1"/>
            </a:solidFill>
          </a:ln>
        </p:spPr>
      </p:pic>
      <p:sp>
        <p:nvSpPr>
          <p:cNvPr id="23" name="正方形/長方形 22">
            <a:extLst>
              <a:ext uri="{FF2B5EF4-FFF2-40B4-BE49-F238E27FC236}">
                <a16:creationId xmlns:a16="http://schemas.microsoft.com/office/drawing/2014/main" id="{6343A140-F577-41FB-A9A4-82E238456ABE}"/>
              </a:ext>
            </a:extLst>
          </p:cNvPr>
          <p:cNvSpPr>
            <a:spLocks/>
          </p:cNvSpPr>
          <p:nvPr/>
        </p:nvSpPr>
        <p:spPr>
          <a:xfrm>
            <a:off x="6585419" y="4955976"/>
            <a:ext cx="1488579" cy="404636"/>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933557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2-D</a:t>
            </a:r>
            <a:endParaRPr lang="en-US" sz="3600" dirty="0"/>
          </a:p>
        </p:txBody>
      </p:sp>
      <p:sp>
        <p:nvSpPr>
          <p:cNvPr id="9" name="タイトル 1">
            <a:extLst>
              <a:ext uri="{FF2B5EF4-FFF2-40B4-BE49-F238E27FC236}">
                <a16:creationId xmlns:a16="http://schemas.microsoft.com/office/drawing/2014/main" id="{8E7B0D37-F7D4-28E1-02AF-95369D60D5CA}"/>
              </a:ext>
            </a:extLst>
          </p:cNvPr>
          <p:cNvSpPr>
            <a:spLocks noGrp="1"/>
          </p:cNvSpPr>
          <p:nvPr>
            <p:ph type="ctrTitle"/>
          </p:nvPr>
        </p:nvSpPr>
        <p:spPr>
          <a:xfrm>
            <a:off x="1547664" y="548680"/>
            <a:ext cx="6647974" cy="433965"/>
          </a:xfrm>
        </p:spPr>
        <p:txBody>
          <a:bodyPr vert="horz" wrap="none">
            <a:spAutoFit/>
          </a:bodyPr>
          <a:lstStyle/>
          <a:p>
            <a:r>
              <a:rPr lang="ja-JP" altLang="en-US" sz="2400" b="1" dirty="0">
                <a:latin typeface="Meiryo" charset="-128"/>
                <a:ea typeface="Meiryo" charset="-128"/>
                <a:cs typeface="Meiryo" charset="-128"/>
              </a:rPr>
              <a:t>スマホ用署名用電子証明書のパスワードの設定</a:t>
            </a:r>
            <a:endParaRPr lang="ja-JP" altLang="en-US" sz="2800" dirty="0"/>
          </a:p>
        </p:txBody>
      </p:sp>
      <p:sp>
        <p:nvSpPr>
          <p:cNvPr id="2" name="正方形/長方形 1">
            <a:extLst>
              <a:ext uri="{FF2B5EF4-FFF2-40B4-BE49-F238E27FC236}">
                <a16:creationId xmlns:a16="http://schemas.microsoft.com/office/drawing/2014/main" id="{E7EADAD2-3B3F-C8B5-378F-7C4AF6D98418}"/>
              </a:ext>
            </a:extLst>
          </p:cNvPr>
          <p:cNvSpPr/>
          <p:nvPr/>
        </p:nvSpPr>
        <p:spPr>
          <a:xfrm>
            <a:off x="395536" y="1969200"/>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❶</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3" name="正方形/長方形 2">
            <a:extLst>
              <a:ext uri="{FF2B5EF4-FFF2-40B4-BE49-F238E27FC236}">
                <a16:creationId xmlns:a16="http://schemas.microsoft.com/office/drawing/2014/main" id="{CB3C3AB1-BE5B-8C0C-50E0-CBBD5C54F887}"/>
              </a:ext>
            </a:extLst>
          </p:cNvPr>
          <p:cNvSpPr/>
          <p:nvPr/>
        </p:nvSpPr>
        <p:spPr>
          <a:xfrm>
            <a:off x="2822943"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❷</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5" name="テキスト ボックス 4">
            <a:extLst>
              <a:ext uri="{FF2B5EF4-FFF2-40B4-BE49-F238E27FC236}">
                <a16:creationId xmlns:a16="http://schemas.microsoft.com/office/drawing/2014/main" id="{88D33EF2-917C-E2D3-380B-352DD88D3072}"/>
              </a:ext>
            </a:extLst>
          </p:cNvPr>
          <p:cNvSpPr txBox="1"/>
          <p:nvPr/>
        </p:nvSpPr>
        <p:spPr>
          <a:xfrm>
            <a:off x="971600" y="1969200"/>
            <a:ext cx="2052933" cy="738664"/>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署名用電子証明書</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パスワードを入力</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して「次へ」を押す</a:t>
            </a:r>
            <a:endParaRPr lang="ja-JP"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2E27A55D-0A34-D54E-DB7A-9B6635F4FE8A}"/>
              </a:ext>
            </a:extLst>
          </p:cNvPr>
          <p:cNvSpPr txBox="1"/>
          <p:nvPr/>
        </p:nvSpPr>
        <p:spPr>
          <a:xfrm>
            <a:off x="3457179" y="1821238"/>
            <a:ext cx="2520280" cy="954107"/>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スマホ用利用者証明用電子証明書の新しいパスワードを数字</a:t>
            </a:r>
            <a:r>
              <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桁で入力して「次へ」を押す</a:t>
            </a:r>
            <a:endParaRPr lang="ja-JP"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矢印: 右 9">
            <a:extLst>
              <a:ext uri="{FF2B5EF4-FFF2-40B4-BE49-F238E27FC236}">
                <a16:creationId xmlns:a16="http://schemas.microsoft.com/office/drawing/2014/main" id="{AE391049-4985-7B6B-13D7-7EF116FF0542}"/>
              </a:ext>
            </a:extLst>
          </p:cNvPr>
          <p:cNvSpPr/>
          <p:nvPr/>
        </p:nvSpPr>
        <p:spPr>
          <a:xfrm>
            <a:off x="2844309" y="4071814"/>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F21951D6-01F0-CE27-893C-CC52936477BF}"/>
              </a:ext>
            </a:extLst>
          </p:cNvPr>
          <p:cNvSpPr txBox="1"/>
          <p:nvPr/>
        </p:nvSpPr>
        <p:spPr>
          <a:xfrm>
            <a:off x="251520" y="1340768"/>
            <a:ext cx="8748464"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スマホ用署名用電子証明書を利用申請している場合の項目です</a:t>
            </a:r>
            <a:endParaRPr lang="en-US" altLang="ja-JP" sz="2400" b="1" dirty="0">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B877B0D9-C681-679E-0771-DE5547A85D0F}"/>
              </a:ext>
            </a:extLst>
          </p:cNvPr>
          <p:cNvSpPr/>
          <p:nvPr/>
        </p:nvSpPr>
        <p:spPr>
          <a:xfrm>
            <a:off x="6154461" y="1994653"/>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❸</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21" name="テキスト ボックス 20">
            <a:extLst>
              <a:ext uri="{FF2B5EF4-FFF2-40B4-BE49-F238E27FC236}">
                <a16:creationId xmlns:a16="http://schemas.microsoft.com/office/drawing/2014/main" id="{8A2648B0-B483-2A1F-CA16-6AFA4CDDB5A1}"/>
              </a:ext>
            </a:extLst>
          </p:cNvPr>
          <p:cNvSpPr txBox="1"/>
          <p:nvPr/>
        </p:nvSpPr>
        <p:spPr>
          <a:xfrm>
            <a:off x="6638735" y="1834667"/>
            <a:ext cx="2060948" cy="954107"/>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スマホ用電子証明書の</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利用申請が完了</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en-US" altLang="ja-JP" sz="14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数分後にプッシュ通知が届きます</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2" name="矢印: 右 21">
            <a:extLst>
              <a:ext uri="{FF2B5EF4-FFF2-40B4-BE49-F238E27FC236}">
                <a16:creationId xmlns:a16="http://schemas.microsoft.com/office/drawing/2014/main" id="{206B99A4-D8D1-9482-475C-91E25CD82FA8}"/>
              </a:ext>
            </a:extLst>
          </p:cNvPr>
          <p:cNvSpPr/>
          <p:nvPr/>
        </p:nvSpPr>
        <p:spPr>
          <a:xfrm>
            <a:off x="5720417" y="4099214"/>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grpSp>
        <p:nvGrpSpPr>
          <p:cNvPr id="25" name="グループ化 24">
            <a:extLst>
              <a:ext uri="{FF2B5EF4-FFF2-40B4-BE49-F238E27FC236}">
                <a16:creationId xmlns:a16="http://schemas.microsoft.com/office/drawing/2014/main" id="{BFAF68FF-7ECB-4499-9449-C9CC5147B10F}"/>
              </a:ext>
            </a:extLst>
          </p:cNvPr>
          <p:cNvGrpSpPr/>
          <p:nvPr/>
        </p:nvGrpSpPr>
        <p:grpSpPr>
          <a:xfrm>
            <a:off x="567153" y="2844452"/>
            <a:ext cx="2009073" cy="3424730"/>
            <a:chOff x="-3261249" y="1700808"/>
            <a:chExt cx="3049494" cy="4976686"/>
          </a:xfrm>
        </p:grpSpPr>
        <p:grpSp>
          <p:nvGrpSpPr>
            <p:cNvPr id="24" name="グループ化 23">
              <a:extLst>
                <a:ext uri="{FF2B5EF4-FFF2-40B4-BE49-F238E27FC236}">
                  <a16:creationId xmlns:a16="http://schemas.microsoft.com/office/drawing/2014/main" id="{FE3695B7-3DC0-4C63-B5A8-E93D5C100733}"/>
                </a:ext>
              </a:extLst>
            </p:cNvPr>
            <p:cNvGrpSpPr/>
            <p:nvPr/>
          </p:nvGrpSpPr>
          <p:grpSpPr>
            <a:xfrm>
              <a:off x="-2700808" y="1700808"/>
              <a:ext cx="2489053" cy="4976686"/>
              <a:chOff x="-2700808" y="1700808"/>
              <a:chExt cx="2489053" cy="4976686"/>
            </a:xfrm>
          </p:grpSpPr>
          <p:pic>
            <p:nvPicPr>
              <p:cNvPr id="17" name="図 16">
                <a:extLst>
                  <a:ext uri="{FF2B5EF4-FFF2-40B4-BE49-F238E27FC236}">
                    <a16:creationId xmlns:a16="http://schemas.microsoft.com/office/drawing/2014/main" id="{03BE3E8F-9132-4666-96D1-76FC3E27262D}"/>
                  </a:ext>
                </a:extLst>
              </p:cNvPr>
              <p:cNvPicPr>
                <a:picLocks noChangeAspect="1"/>
              </p:cNvPicPr>
              <p:nvPr/>
            </p:nvPicPr>
            <p:blipFill rotWithShape="1">
              <a:blip r:embed="rId6"/>
              <a:srcRect l="3841" t="24754" r="4072" b="2798"/>
              <a:stretch/>
            </p:blipFill>
            <p:spPr>
              <a:xfrm>
                <a:off x="-2700808" y="1708942"/>
                <a:ext cx="2489053" cy="4968552"/>
              </a:xfrm>
              <a:prstGeom prst="rect">
                <a:avLst/>
              </a:prstGeom>
            </p:spPr>
          </p:pic>
          <p:sp>
            <p:nvSpPr>
              <p:cNvPr id="23" name="正方形/長方形 22">
                <a:extLst>
                  <a:ext uri="{FF2B5EF4-FFF2-40B4-BE49-F238E27FC236}">
                    <a16:creationId xmlns:a16="http://schemas.microsoft.com/office/drawing/2014/main" id="{96153B04-A499-4ABD-ACFE-15D63B4B4D0F}"/>
                  </a:ext>
                </a:extLst>
              </p:cNvPr>
              <p:cNvSpPr/>
              <p:nvPr/>
            </p:nvSpPr>
            <p:spPr>
              <a:xfrm>
                <a:off x="-2700808" y="1700808"/>
                <a:ext cx="2489053" cy="4968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4" name="図形グループ 30">
              <a:extLst>
                <a:ext uri="{FF2B5EF4-FFF2-40B4-BE49-F238E27FC236}">
                  <a16:creationId xmlns:a16="http://schemas.microsoft.com/office/drawing/2014/main" id="{4AC84097-BBDB-BB44-89A2-1D61ED106AA2}"/>
                </a:ext>
              </a:extLst>
            </p:cNvPr>
            <p:cNvGrpSpPr/>
            <p:nvPr/>
          </p:nvGrpSpPr>
          <p:grpSpPr>
            <a:xfrm>
              <a:off x="-3261249" y="3743566"/>
              <a:ext cx="539766" cy="595454"/>
              <a:chOff x="2756665" y="3839046"/>
              <a:chExt cx="539766" cy="595454"/>
            </a:xfrm>
          </p:grpSpPr>
          <p:sp>
            <p:nvSpPr>
              <p:cNvPr id="35" name="円/楕円 35">
                <a:extLst>
                  <a:ext uri="{FF2B5EF4-FFF2-40B4-BE49-F238E27FC236}">
                    <a16:creationId xmlns:a16="http://schemas.microsoft.com/office/drawing/2014/main" id="{DC3613E4-B3EC-D27C-B8A4-5A8FFD5D0E8C}"/>
                  </a:ext>
                </a:extLst>
              </p:cNvPr>
              <p:cNvSpPr/>
              <p:nvPr/>
            </p:nvSpPr>
            <p:spPr>
              <a:xfrm>
                <a:off x="2961641" y="4142900"/>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2B5551DD-2FDC-02A6-271D-BC7E82E66375}"/>
                  </a:ext>
                </a:extLst>
              </p:cNvPr>
              <p:cNvSpPr txBox="1"/>
              <p:nvPr/>
            </p:nvSpPr>
            <p:spPr>
              <a:xfrm>
                <a:off x="2756665" y="3839046"/>
                <a:ext cx="539766" cy="53243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32" name="正方形/長方形 31">
              <a:extLst>
                <a:ext uri="{FF2B5EF4-FFF2-40B4-BE49-F238E27FC236}">
                  <a16:creationId xmlns:a16="http://schemas.microsoft.com/office/drawing/2014/main" id="{9199748E-6570-0317-82F0-6F6318167F02}"/>
                </a:ext>
              </a:extLst>
            </p:cNvPr>
            <p:cNvSpPr>
              <a:spLocks/>
            </p:cNvSpPr>
            <p:nvPr/>
          </p:nvSpPr>
          <p:spPr>
            <a:xfrm>
              <a:off x="-2696058" y="3914804"/>
              <a:ext cx="2484303" cy="2754555"/>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52" name="グループ化 2051">
            <a:extLst>
              <a:ext uri="{FF2B5EF4-FFF2-40B4-BE49-F238E27FC236}">
                <a16:creationId xmlns:a16="http://schemas.microsoft.com/office/drawing/2014/main" id="{FECD98EB-07AC-4BB1-902B-3CC64B4920BC}"/>
              </a:ext>
            </a:extLst>
          </p:cNvPr>
          <p:cNvGrpSpPr/>
          <p:nvPr/>
        </p:nvGrpSpPr>
        <p:grpSpPr>
          <a:xfrm>
            <a:off x="3488353" y="2860555"/>
            <a:ext cx="1980240" cy="3419133"/>
            <a:chOff x="3191767" y="2850049"/>
            <a:chExt cx="1980240" cy="3419133"/>
          </a:xfrm>
        </p:grpSpPr>
        <p:grpSp>
          <p:nvGrpSpPr>
            <p:cNvPr id="2051" name="グループ化 2050">
              <a:extLst>
                <a:ext uri="{FF2B5EF4-FFF2-40B4-BE49-F238E27FC236}">
                  <a16:creationId xmlns:a16="http://schemas.microsoft.com/office/drawing/2014/main" id="{3E7CC343-50DF-4D52-B029-62223ED08B14}"/>
                </a:ext>
              </a:extLst>
            </p:cNvPr>
            <p:cNvGrpSpPr/>
            <p:nvPr/>
          </p:nvGrpSpPr>
          <p:grpSpPr>
            <a:xfrm>
              <a:off x="3532165" y="2850049"/>
              <a:ext cx="1639842" cy="3419133"/>
              <a:chOff x="-2628799" y="1412776"/>
              <a:chExt cx="2175109" cy="5164298"/>
            </a:xfrm>
          </p:grpSpPr>
          <p:pic>
            <p:nvPicPr>
              <p:cNvPr id="2049" name="図 2048">
                <a:extLst>
                  <a:ext uri="{FF2B5EF4-FFF2-40B4-BE49-F238E27FC236}">
                    <a16:creationId xmlns:a16="http://schemas.microsoft.com/office/drawing/2014/main" id="{9224A6F6-951F-4EFF-B813-D6EF780FCFFD}"/>
                  </a:ext>
                </a:extLst>
              </p:cNvPr>
              <p:cNvPicPr>
                <a:picLocks noChangeAspect="1"/>
              </p:cNvPicPr>
              <p:nvPr/>
            </p:nvPicPr>
            <p:blipFill rotWithShape="1">
              <a:blip r:embed="rId7"/>
              <a:srcRect l="6236" t="20220" r="3432" b="5230"/>
              <a:stretch/>
            </p:blipFill>
            <p:spPr>
              <a:xfrm>
                <a:off x="-2618920" y="1459892"/>
                <a:ext cx="2165230" cy="5112568"/>
              </a:xfrm>
              <a:prstGeom prst="rect">
                <a:avLst/>
              </a:prstGeom>
            </p:spPr>
          </p:pic>
          <p:sp>
            <p:nvSpPr>
              <p:cNvPr id="2050" name="正方形/長方形 2049">
                <a:extLst>
                  <a:ext uri="{FF2B5EF4-FFF2-40B4-BE49-F238E27FC236}">
                    <a16:creationId xmlns:a16="http://schemas.microsoft.com/office/drawing/2014/main" id="{AD221160-8E6F-4947-83C5-3C15A5C4C69E}"/>
                  </a:ext>
                </a:extLst>
              </p:cNvPr>
              <p:cNvSpPr/>
              <p:nvPr/>
            </p:nvSpPr>
            <p:spPr>
              <a:xfrm>
                <a:off x="-2628799" y="1412776"/>
                <a:ext cx="2157889" cy="51642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3" name="正方形/長方形 32">
              <a:extLst>
                <a:ext uri="{FF2B5EF4-FFF2-40B4-BE49-F238E27FC236}">
                  <a16:creationId xmlns:a16="http://schemas.microsoft.com/office/drawing/2014/main" id="{D682FB3E-1FAD-A7BF-AA8A-DCACAD899C89}"/>
                </a:ext>
              </a:extLst>
            </p:cNvPr>
            <p:cNvSpPr>
              <a:spLocks/>
            </p:cNvSpPr>
            <p:nvPr/>
          </p:nvSpPr>
          <p:spPr>
            <a:xfrm>
              <a:off x="3518699" y="4077072"/>
              <a:ext cx="1639842" cy="2186512"/>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図形グループ 23">
              <a:extLst>
                <a:ext uri="{FF2B5EF4-FFF2-40B4-BE49-F238E27FC236}">
                  <a16:creationId xmlns:a16="http://schemas.microsoft.com/office/drawing/2014/main" id="{85D3B989-2A4D-6C35-4987-EE62A729748A}"/>
                </a:ext>
              </a:extLst>
            </p:cNvPr>
            <p:cNvGrpSpPr/>
            <p:nvPr/>
          </p:nvGrpSpPr>
          <p:grpSpPr>
            <a:xfrm>
              <a:off x="3191767" y="3762705"/>
              <a:ext cx="340398" cy="298603"/>
              <a:chOff x="3546641" y="3990095"/>
              <a:chExt cx="340398" cy="298603"/>
            </a:xfrm>
          </p:grpSpPr>
          <p:sp>
            <p:nvSpPr>
              <p:cNvPr id="14" name="円/楕円 28">
                <a:extLst>
                  <a:ext uri="{FF2B5EF4-FFF2-40B4-BE49-F238E27FC236}">
                    <a16:creationId xmlns:a16="http://schemas.microsoft.com/office/drawing/2014/main" id="{06BF1A98-0413-5A6E-04A1-44660C1FF453}"/>
                  </a:ext>
                </a:extLst>
              </p:cNvPr>
              <p:cNvSpPr/>
              <p:nvPr/>
            </p:nvSpPr>
            <p:spPr>
              <a:xfrm>
                <a:off x="3595439" y="39900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29">
                <a:extLst>
                  <a:ext uri="{FF2B5EF4-FFF2-40B4-BE49-F238E27FC236}">
                    <a16:creationId xmlns:a16="http://schemas.microsoft.com/office/drawing/2014/main" id="{949175DC-F967-B2B7-BCD8-09927CFC1D23}"/>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057" name="グループ化 2056">
            <a:extLst>
              <a:ext uri="{FF2B5EF4-FFF2-40B4-BE49-F238E27FC236}">
                <a16:creationId xmlns:a16="http://schemas.microsoft.com/office/drawing/2014/main" id="{91317C1D-37D9-412C-A91F-0FB694B74DBB}"/>
              </a:ext>
            </a:extLst>
          </p:cNvPr>
          <p:cNvGrpSpPr/>
          <p:nvPr/>
        </p:nvGrpSpPr>
        <p:grpSpPr>
          <a:xfrm>
            <a:off x="6682818" y="2858309"/>
            <a:ext cx="1706877" cy="3424730"/>
            <a:chOff x="-3155136" y="815975"/>
            <a:chExt cx="2766350" cy="5567141"/>
          </a:xfrm>
        </p:grpSpPr>
        <p:sp>
          <p:nvSpPr>
            <p:cNvPr id="2056" name="正方形/長方形 2055">
              <a:extLst>
                <a:ext uri="{FF2B5EF4-FFF2-40B4-BE49-F238E27FC236}">
                  <a16:creationId xmlns:a16="http://schemas.microsoft.com/office/drawing/2014/main" id="{5578374C-E773-4063-B0B9-09AE10238649}"/>
                </a:ext>
              </a:extLst>
            </p:cNvPr>
            <p:cNvSpPr/>
            <p:nvPr/>
          </p:nvSpPr>
          <p:spPr>
            <a:xfrm>
              <a:off x="-3155136" y="815975"/>
              <a:ext cx="2766349" cy="55653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5" name="図 2054">
              <a:extLst>
                <a:ext uri="{FF2B5EF4-FFF2-40B4-BE49-F238E27FC236}">
                  <a16:creationId xmlns:a16="http://schemas.microsoft.com/office/drawing/2014/main" id="{3EA1ED10-425C-4DEB-A59E-8DFA7BA660AB}"/>
                </a:ext>
              </a:extLst>
            </p:cNvPr>
            <p:cNvPicPr>
              <a:picLocks noChangeAspect="1"/>
            </p:cNvPicPr>
            <p:nvPr/>
          </p:nvPicPr>
          <p:blipFill rotWithShape="1">
            <a:blip r:embed="rId8"/>
            <a:srcRect l="3455" t="12200" r="5240" b="6951"/>
            <a:stretch/>
          </p:blipFill>
          <p:spPr>
            <a:xfrm>
              <a:off x="-3132856" y="838500"/>
              <a:ext cx="2744070" cy="5544616"/>
            </a:xfrm>
            <a:prstGeom prst="rect">
              <a:avLst/>
            </a:prstGeom>
          </p:spPr>
        </p:pic>
      </p:grpSp>
      <p:grpSp>
        <p:nvGrpSpPr>
          <p:cNvPr id="6" name="図形グループ 55">
            <a:extLst>
              <a:ext uri="{FF2B5EF4-FFF2-40B4-BE49-F238E27FC236}">
                <a16:creationId xmlns:a16="http://schemas.microsoft.com/office/drawing/2014/main" id="{DB0E1F2F-F62D-BDBA-C52F-0E1410A64F9D}"/>
              </a:ext>
            </a:extLst>
          </p:cNvPr>
          <p:cNvGrpSpPr/>
          <p:nvPr/>
        </p:nvGrpSpPr>
        <p:grpSpPr>
          <a:xfrm>
            <a:off x="6502028" y="4878025"/>
            <a:ext cx="296586" cy="293005"/>
            <a:chOff x="4232441" y="3995693"/>
            <a:chExt cx="296586" cy="293005"/>
          </a:xfrm>
        </p:grpSpPr>
        <p:sp>
          <p:nvSpPr>
            <p:cNvPr id="11" name="円/楕円 56">
              <a:extLst>
                <a:ext uri="{FF2B5EF4-FFF2-40B4-BE49-F238E27FC236}">
                  <a16:creationId xmlns:a16="http://schemas.microsoft.com/office/drawing/2014/main" id="{D50FAC59-4DEF-64E0-C3DD-7D40D258D62F}"/>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57">
              <a:extLst>
                <a:ext uri="{FF2B5EF4-FFF2-40B4-BE49-F238E27FC236}">
                  <a16:creationId xmlns:a16="http://schemas.microsoft.com/office/drawing/2014/main" id="{5B0DAD1A-B78C-FAF0-EBD9-32397C7377A7}"/>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正方形/長方形 49">
            <a:extLst>
              <a:ext uri="{FF2B5EF4-FFF2-40B4-BE49-F238E27FC236}">
                <a16:creationId xmlns:a16="http://schemas.microsoft.com/office/drawing/2014/main" id="{EFD8B717-4E88-40C6-B6BD-79FDD8503BB5}"/>
              </a:ext>
            </a:extLst>
          </p:cNvPr>
          <p:cNvSpPr>
            <a:spLocks/>
          </p:cNvSpPr>
          <p:nvPr/>
        </p:nvSpPr>
        <p:spPr>
          <a:xfrm>
            <a:off x="6708367" y="5877271"/>
            <a:ext cx="1639842" cy="399361"/>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16396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16DAD081-873C-8CEA-C645-798ABA2A6C3E}"/>
              </a:ext>
            </a:extLst>
          </p:cNvPr>
          <p:cNvPicPr>
            <a:picLocks noChangeAspect="1"/>
          </p:cNvPicPr>
          <p:nvPr/>
        </p:nvPicPr>
        <p:blipFill>
          <a:blip r:embed="rId4"/>
          <a:stretch>
            <a:fillRect/>
          </a:stretch>
        </p:blipFill>
        <p:spPr>
          <a:xfrm>
            <a:off x="3624943" y="2580855"/>
            <a:ext cx="1790279" cy="3728465"/>
          </a:xfrm>
          <a:prstGeom prst="rect">
            <a:avLst/>
          </a:prstGeom>
        </p:spPr>
      </p:pic>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2-E</a:t>
            </a:r>
            <a:endParaRPr lang="en-US" sz="3600" dirty="0"/>
          </a:p>
        </p:txBody>
      </p:sp>
      <p:sp>
        <p:nvSpPr>
          <p:cNvPr id="9" name="タイトル 1">
            <a:extLst>
              <a:ext uri="{FF2B5EF4-FFF2-40B4-BE49-F238E27FC236}">
                <a16:creationId xmlns:a16="http://schemas.microsoft.com/office/drawing/2014/main" id="{8E7B0D37-F7D4-28E1-02AF-95369D60D5CA}"/>
              </a:ext>
            </a:extLst>
          </p:cNvPr>
          <p:cNvSpPr>
            <a:spLocks noGrp="1"/>
          </p:cNvSpPr>
          <p:nvPr>
            <p:ph type="ctrTitle"/>
          </p:nvPr>
        </p:nvSpPr>
        <p:spPr>
          <a:xfrm>
            <a:off x="1547664" y="548680"/>
            <a:ext cx="3877985" cy="433965"/>
          </a:xfrm>
        </p:spPr>
        <p:txBody>
          <a:bodyPr vert="horz" wrap="none">
            <a:spAutoFit/>
          </a:bodyPr>
          <a:lstStyle/>
          <a:p>
            <a:r>
              <a:rPr lang="ja-JP" altLang="en-US" sz="2400" b="1" dirty="0">
                <a:latin typeface="Meiryo" charset="-128"/>
                <a:ea typeface="Meiryo" charset="-128"/>
                <a:cs typeface="Meiryo" charset="-128"/>
              </a:rPr>
              <a:t>スマホ用電子証明書の登録</a:t>
            </a:r>
            <a:endParaRPr lang="ja-JP" altLang="en-US" sz="2800" dirty="0"/>
          </a:p>
        </p:txBody>
      </p:sp>
      <p:sp>
        <p:nvSpPr>
          <p:cNvPr id="2" name="正方形/長方形 1">
            <a:extLst>
              <a:ext uri="{FF2B5EF4-FFF2-40B4-BE49-F238E27FC236}">
                <a16:creationId xmlns:a16="http://schemas.microsoft.com/office/drawing/2014/main" id="{E7EADAD2-3B3F-C8B5-378F-7C4AF6D98418}"/>
              </a:ext>
            </a:extLst>
          </p:cNvPr>
          <p:cNvSpPr/>
          <p:nvPr/>
        </p:nvSpPr>
        <p:spPr>
          <a:xfrm>
            <a:off x="270157" y="1868168"/>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❶</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3" name="正方形/長方形 2">
            <a:extLst>
              <a:ext uri="{FF2B5EF4-FFF2-40B4-BE49-F238E27FC236}">
                <a16:creationId xmlns:a16="http://schemas.microsoft.com/office/drawing/2014/main" id="{CB3C3AB1-BE5B-8C0C-50E0-CBBD5C54F887}"/>
              </a:ext>
            </a:extLst>
          </p:cNvPr>
          <p:cNvSpPr/>
          <p:nvPr/>
        </p:nvSpPr>
        <p:spPr>
          <a:xfrm>
            <a:off x="2822943" y="1868168"/>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❷</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5" name="テキスト ボックス 4">
            <a:extLst>
              <a:ext uri="{FF2B5EF4-FFF2-40B4-BE49-F238E27FC236}">
                <a16:creationId xmlns:a16="http://schemas.microsoft.com/office/drawing/2014/main" id="{88D33EF2-917C-E2D3-380B-352DD88D3072}"/>
              </a:ext>
            </a:extLst>
          </p:cNvPr>
          <p:cNvSpPr txBox="1"/>
          <p:nvPr/>
        </p:nvSpPr>
        <p:spPr>
          <a:xfrm>
            <a:off x="892937" y="1982893"/>
            <a:ext cx="2052933" cy="307777"/>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「登録する」を押す</a:t>
            </a:r>
            <a:endParaRPr lang="ja-JP"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2E27A55D-0A34-D54E-DB7A-9B6635F4FE8A}"/>
              </a:ext>
            </a:extLst>
          </p:cNvPr>
          <p:cNvSpPr txBox="1"/>
          <p:nvPr/>
        </p:nvSpPr>
        <p:spPr>
          <a:xfrm>
            <a:off x="3417789" y="1982893"/>
            <a:ext cx="2876698" cy="307777"/>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処理が行われるので待ちます</a:t>
            </a:r>
            <a:endParaRPr lang="ja-JP"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矢印: 右 9">
            <a:extLst>
              <a:ext uri="{FF2B5EF4-FFF2-40B4-BE49-F238E27FC236}">
                <a16:creationId xmlns:a16="http://schemas.microsoft.com/office/drawing/2014/main" id="{AE391049-4985-7B6B-13D7-7EF116FF0542}"/>
              </a:ext>
            </a:extLst>
          </p:cNvPr>
          <p:cNvSpPr/>
          <p:nvPr/>
        </p:nvSpPr>
        <p:spPr>
          <a:xfrm>
            <a:off x="2751128" y="4077072"/>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F21951D6-01F0-CE27-893C-CC52936477BF}"/>
              </a:ext>
            </a:extLst>
          </p:cNvPr>
          <p:cNvSpPr txBox="1"/>
          <p:nvPr/>
        </p:nvSpPr>
        <p:spPr>
          <a:xfrm>
            <a:off x="251520" y="1340768"/>
            <a:ext cx="8748464"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プッシュ通知が届いた後、スマホ用電子証明書の登録をします</a:t>
            </a:r>
            <a:endParaRPr lang="en-US" altLang="ja-JP" sz="2400" b="1" dirty="0">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B877B0D9-C681-679E-0771-DE5547A85D0F}"/>
              </a:ext>
            </a:extLst>
          </p:cNvPr>
          <p:cNvSpPr/>
          <p:nvPr/>
        </p:nvSpPr>
        <p:spPr>
          <a:xfrm>
            <a:off x="6049128" y="1868168"/>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❸</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21" name="テキスト ボックス 20">
            <a:extLst>
              <a:ext uri="{FF2B5EF4-FFF2-40B4-BE49-F238E27FC236}">
                <a16:creationId xmlns:a16="http://schemas.microsoft.com/office/drawing/2014/main" id="{8A2648B0-B483-2A1F-CA16-6AFA4CDDB5A1}"/>
              </a:ext>
            </a:extLst>
          </p:cNvPr>
          <p:cNvSpPr txBox="1"/>
          <p:nvPr/>
        </p:nvSpPr>
        <p:spPr>
          <a:xfrm>
            <a:off x="6653373" y="1884131"/>
            <a:ext cx="2060948" cy="523220"/>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スマホ用電子証明書の</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登録が完了</a:t>
            </a:r>
            <a:endParaRPr lang="ja-JP"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2" name="矢印: 右 21">
            <a:extLst>
              <a:ext uri="{FF2B5EF4-FFF2-40B4-BE49-F238E27FC236}">
                <a16:creationId xmlns:a16="http://schemas.microsoft.com/office/drawing/2014/main" id="{206B99A4-D8D1-9482-475C-91E25CD82FA8}"/>
              </a:ext>
            </a:extLst>
          </p:cNvPr>
          <p:cNvSpPr/>
          <p:nvPr/>
        </p:nvSpPr>
        <p:spPr>
          <a:xfrm>
            <a:off x="5710099" y="4061308"/>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grpSp>
        <p:nvGrpSpPr>
          <p:cNvPr id="12" name="グループ化 11">
            <a:extLst>
              <a:ext uri="{FF2B5EF4-FFF2-40B4-BE49-F238E27FC236}">
                <a16:creationId xmlns:a16="http://schemas.microsoft.com/office/drawing/2014/main" id="{82009694-FDF2-464C-A95C-B35E0FCB3E9A}"/>
              </a:ext>
            </a:extLst>
          </p:cNvPr>
          <p:cNvGrpSpPr/>
          <p:nvPr/>
        </p:nvGrpSpPr>
        <p:grpSpPr>
          <a:xfrm>
            <a:off x="395320" y="2603312"/>
            <a:ext cx="2232456" cy="3777113"/>
            <a:chOff x="395320" y="2603312"/>
            <a:chExt cx="2232456" cy="3777113"/>
          </a:xfrm>
        </p:grpSpPr>
        <p:grpSp>
          <p:nvGrpSpPr>
            <p:cNvPr id="34" name="図形グループ 30">
              <a:extLst>
                <a:ext uri="{FF2B5EF4-FFF2-40B4-BE49-F238E27FC236}">
                  <a16:creationId xmlns:a16="http://schemas.microsoft.com/office/drawing/2014/main" id="{4AC84097-BBDB-BB44-89A2-1D61ED106AA2}"/>
                </a:ext>
              </a:extLst>
            </p:cNvPr>
            <p:cNvGrpSpPr/>
            <p:nvPr/>
          </p:nvGrpSpPr>
          <p:grpSpPr>
            <a:xfrm>
              <a:off x="395320" y="4823227"/>
              <a:ext cx="296587" cy="293005"/>
              <a:chOff x="2897417" y="3995693"/>
              <a:chExt cx="296587" cy="293005"/>
            </a:xfrm>
          </p:grpSpPr>
          <p:sp>
            <p:nvSpPr>
              <p:cNvPr id="35" name="円/楕円 35">
                <a:extLst>
                  <a:ext uri="{FF2B5EF4-FFF2-40B4-BE49-F238E27FC236}">
                    <a16:creationId xmlns:a16="http://schemas.microsoft.com/office/drawing/2014/main" id="{DC3613E4-B3EC-D27C-B8A4-5A8FFD5D0E8C}"/>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2B5551DD-2FDC-02A6-271D-BC7E82E66375}"/>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1" name="グループ化 10">
              <a:extLst>
                <a:ext uri="{FF2B5EF4-FFF2-40B4-BE49-F238E27FC236}">
                  <a16:creationId xmlns:a16="http://schemas.microsoft.com/office/drawing/2014/main" id="{D51B7984-F18A-43E4-8F98-75D5D8499788}"/>
                </a:ext>
              </a:extLst>
            </p:cNvPr>
            <p:cNvGrpSpPr/>
            <p:nvPr/>
          </p:nvGrpSpPr>
          <p:grpSpPr>
            <a:xfrm>
              <a:off x="758513" y="2603312"/>
              <a:ext cx="1869263" cy="3777113"/>
              <a:chOff x="909030" y="2636912"/>
              <a:chExt cx="1660314" cy="3557779"/>
            </a:xfrm>
          </p:grpSpPr>
          <p:pic>
            <p:nvPicPr>
              <p:cNvPr id="18" name="図 17">
                <a:extLst>
                  <a:ext uri="{FF2B5EF4-FFF2-40B4-BE49-F238E27FC236}">
                    <a16:creationId xmlns:a16="http://schemas.microsoft.com/office/drawing/2014/main" id="{824CE1A1-8E83-4327-E6C1-BB26747C3DCD}"/>
                  </a:ext>
                </a:extLst>
              </p:cNvPr>
              <p:cNvPicPr>
                <a:picLocks noChangeAspect="1"/>
              </p:cNvPicPr>
              <p:nvPr/>
            </p:nvPicPr>
            <p:blipFill rotWithShape="1">
              <a:blip r:embed="rId7"/>
              <a:srcRect t="3950"/>
              <a:stretch/>
            </p:blipFill>
            <p:spPr>
              <a:xfrm>
                <a:off x="909030" y="2666638"/>
                <a:ext cx="1660314" cy="3528053"/>
              </a:xfrm>
              <a:prstGeom prst="rect">
                <a:avLst/>
              </a:prstGeom>
            </p:spPr>
          </p:pic>
          <p:sp>
            <p:nvSpPr>
              <p:cNvPr id="6" name="正方形/長方形 5">
                <a:extLst>
                  <a:ext uri="{FF2B5EF4-FFF2-40B4-BE49-F238E27FC236}">
                    <a16:creationId xmlns:a16="http://schemas.microsoft.com/office/drawing/2014/main" id="{41F29F51-FC31-4356-A2ED-C1A0A78F96BB}"/>
                  </a:ext>
                </a:extLst>
              </p:cNvPr>
              <p:cNvSpPr/>
              <p:nvPr/>
            </p:nvSpPr>
            <p:spPr>
              <a:xfrm>
                <a:off x="930286" y="2636912"/>
                <a:ext cx="1639058" cy="35280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2" name="正方形/長方形 31">
              <a:extLst>
                <a:ext uri="{FF2B5EF4-FFF2-40B4-BE49-F238E27FC236}">
                  <a16:creationId xmlns:a16="http://schemas.microsoft.com/office/drawing/2014/main" id="{9199748E-6570-0317-82F0-6F6318167F02}"/>
                </a:ext>
              </a:extLst>
            </p:cNvPr>
            <p:cNvSpPr>
              <a:spLocks/>
            </p:cNvSpPr>
            <p:nvPr/>
          </p:nvSpPr>
          <p:spPr>
            <a:xfrm>
              <a:off x="816914" y="4946152"/>
              <a:ext cx="1810862" cy="340159"/>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65A6F4DE-0073-4E37-B8EC-BC16ADA632E6}"/>
              </a:ext>
            </a:extLst>
          </p:cNvPr>
          <p:cNvGrpSpPr/>
          <p:nvPr/>
        </p:nvGrpSpPr>
        <p:grpSpPr>
          <a:xfrm>
            <a:off x="6630266" y="2591415"/>
            <a:ext cx="1845332" cy="3777113"/>
            <a:chOff x="6694468" y="2603312"/>
            <a:chExt cx="1678717" cy="3579829"/>
          </a:xfrm>
        </p:grpSpPr>
        <p:pic>
          <p:nvPicPr>
            <p:cNvPr id="37" name="図 36">
              <a:extLst>
                <a:ext uri="{FF2B5EF4-FFF2-40B4-BE49-F238E27FC236}">
                  <a16:creationId xmlns:a16="http://schemas.microsoft.com/office/drawing/2014/main" id="{731B8EF6-A679-6C53-D39C-73CB8E137D72}"/>
                </a:ext>
              </a:extLst>
            </p:cNvPr>
            <p:cNvPicPr>
              <a:picLocks noChangeAspect="1"/>
            </p:cNvPicPr>
            <p:nvPr/>
          </p:nvPicPr>
          <p:blipFill rotWithShape="1">
            <a:blip r:embed="rId8"/>
            <a:srcRect t="2865" b="2831"/>
            <a:stretch/>
          </p:blipFill>
          <p:spPr>
            <a:xfrm>
              <a:off x="6694468" y="2621149"/>
              <a:ext cx="1678717" cy="3561992"/>
            </a:xfrm>
            <a:prstGeom prst="rect">
              <a:avLst/>
            </a:prstGeom>
          </p:spPr>
        </p:pic>
        <p:sp>
          <p:nvSpPr>
            <p:cNvPr id="13" name="正方形/長方形 12">
              <a:extLst>
                <a:ext uri="{FF2B5EF4-FFF2-40B4-BE49-F238E27FC236}">
                  <a16:creationId xmlns:a16="http://schemas.microsoft.com/office/drawing/2014/main" id="{1C883BB1-5257-48BA-86BC-AE5017783A15}"/>
                </a:ext>
              </a:extLst>
            </p:cNvPr>
            <p:cNvSpPr/>
            <p:nvPr/>
          </p:nvSpPr>
          <p:spPr>
            <a:xfrm>
              <a:off x="6694468" y="2603312"/>
              <a:ext cx="1632618" cy="35619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772843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手紙&#10;&#10;自動的に生成された説明">
            <a:extLst>
              <a:ext uri="{FF2B5EF4-FFF2-40B4-BE49-F238E27FC236}">
                <a16:creationId xmlns:a16="http://schemas.microsoft.com/office/drawing/2014/main" id="{0CB02F00-73E7-951D-67B3-7E0B42F1F8C0}"/>
              </a:ext>
            </a:extLst>
          </p:cNvPr>
          <p:cNvPicPr>
            <a:picLocks noChangeAspect="1"/>
          </p:cNvPicPr>
          <p:nvPr/>
        </p:nvPicPr>
        <p:blipFill>
          <a:blip r:embed="rId4"/>
          <a:stretch>
            <a:fillRect/>
          </a:stretch>
        </p:blipFill>
        <p:spPr>
          <a:xfrm>
            <a:off x="6879123" y="2717196"/>
            <a:ext cx="1682271" cy="3495385"/>
          </a:xfrm>
          <a:prstGeom prst="rect">
            <a:avLst/>
          </a:prstGeom>
          <a:ln>
            <a:solidFill>
              <a:schemeClr val="tx1"/>
            </a:solidFill>
          </a:ln>
        </p:spPr>
      </p:pic>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767718" y="543544"/>
            <a:ext cx="4134465" cy="490904"/>
          </a:xfrm>
        </p:spPr>
        <p:txBody>
          <a:bodyPr vert="horz" wrap="none">
            <a:spAutoFit/>
          </a:bodyPr>
          <a:lstStyle/>
          <a:p>
            <a:r>
              <a:rPr lang="ja-JP" altLang="en-US" sz="2800" dirty="0"/>
              <a:t>機種変更した時の手続き</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2-F</a:t>
            </a:r>
          </a:p>
        </p:txBody>
      </p:sp>
      <p:sp>
        <p:nvSpPr>
          <p:cNvPr id="6" name="正方形/長方形 5">
            <a:extLst>
              <a:ext uri="{FF2B5EF4-FFF2-40B4-BE49-F238E27FC236}">
                <a16:creationId xmlns:a16="http://schemas.microsoft.com/office/drawing/2014/main" id="{35F00053-4ADE-BFFD-08DC-3DF5F36CCB1C}"/>
              </a:ext>
            </a:extLst>
          </p:cNvPr>
          <p:cNvSpPr/>
          <p:nvPr/>
        </p:nvSpPr>
        <p:spPr>
          <a:xfrm>
            <a:off x="393891" y="1990581"/>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❶</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9" name="正方形/長方形 8">
            <a:extLst>
              <a:ext uri="{FF2B5EF4-FFF2-40B4-BE49-F238E27FC236}">
                <a16:creationId xmlns:a16="http://schemas.microsoft.com/office/drawing/2014/main" id="{DB28C0E1-86EF-3812-0C90-3740F52DE15D}"/>
              </a:ext>
            </a:extLst>
          </p:cNvPr>
          <p:cNvSpPr/>
          <p:nvPr/>
        </p:nvSpPr>
        <p:spPr>
          <a:xfrm>
            <a:off x="3298614" y="1990581"/>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❷</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0" name="テキスト ボックス 9">
            <a:extLst>
              <a:ext uri="{FF2B5EF4-FFF2-40B4-BE49-F238E27FC236}">
                <a16:creationId xmlns:a16="http://schemas.microsoft.com/office/drawing/2014/main" id="{56B74F10-0308-0A46-8C35-937F7DB9024B}"/>
              </a:ext>
            </a:extLst>
          </p:cNvPr>
          <p:cNvSpPr txBox="1"/>
          <p:nvPr/>
        </p:nvSpPr>
        <p:spPr>
          <a:xfrm>
            <a:off x="900453" y="1990581"/>
            <a:ext cx="2398161" cy="646331"/>
          </a:xfrm>
          <a:prstGeom prst="rect">
            <a:avLst/>
          </a:prstGeom>
          <a:noFill/>
        </p:spPr>
        <p:txBody>
          <a:bodyPr wrap="square">
            <a:spAutoFit/>
          </a:bodyPr>
          <a:lstStyle/>
          <a:p>
            <a:pPr algn="l"/>
            <a:r>
              <a:rPr lang="ja-JP" altLang="en-US"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マイナポータル</a:t>
            </a:r>
            <a:r>
              <a:rPr lang="ja-JP" altLang="ja-JP" b="1" kern="100" dirty="0">
                <a:effectLst/>
                <a:latin typeface="メイリオ" panose="020B0604030504040204" pitchFamily="50" charset="-128"/>
                <a:ea typeface="メイリオ" panose="020B0604030504040204" pitchFamily="50" charset="-128"/>
                <a:cs typeface="Times New Roman" panose="02020603050405020304" pitchFamily="18" charset="0"/>
              </a:rPr>
              <a:t>」アプリを</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押す</a:t>
            </a:r>
            <a:endParaRPr lang="ja-JP" altLang="ja-JP"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F1C111F7-B149-0064-4E25-A094CB33FCA6}"/>
              </a:ext>
            </a:extLst>
          </p:cNvPr>
          <p:cNvSpPr txBox="1"/>
          <p:nvPr/>
        </p:nvSpPr>
        <p:spPr>
          <a:xfrm>
            <a:off x="3829954" y="1988840"/>
            <a:ext cx="2492990" cy="646331"/>
          </a:xfrm>
          <a:prstGeom prst="rect">
            <a:avLst/>
          </a:prstGeom>
          <a:noFill/>
        </p:spPr>
        <p:txBody>
          <a:bodyPr wrap="none">
            <a:spAutoFit/>
          </a:bodyPr>
          <a:lstStyle/>
          <a:p>
            <a:pPr algn="l"/>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「メニュー」を押して</a:t>
            </a:r>
            <a:endPar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b="1" kern="100" dirty="0">
                <a:effectLst/>
                <a:latin typeface="メイリオ" panose="020B0604030504040204" pitchFamily="50" charset="-128"/>
                <a:ea typeface="メイリオ" panose="020B0604030504040204" pitchFamily="50" charset="-128"/>
                <a:cs typeface="Times New Roman" panose="02020603050405020304" pitchFamily="18" charset="0"/>
              </a:rPr>
              <a:t>「機種変更</a:t>
            </a:r>
            <a:r>
              <a:rPr lang="ja-JP" altLang="ja-JP"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を押す</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4" name="図 13" descr="コンピューターのスクリーンショット&#10;&#10;自動的に生成された説明">
            <a:extLst>
              <a:ext uri="{FF2B5EF4-FFF2-40B4-BE49-F238E27FC236}">
                <a16:creationId xmlns:a16="http://schemas.microsoft.com/office/drawing/2014/main" id="{E6DED034-A6B1-98DC-A436-37031288A8C0}"/>
              </a:ext>
            </a:extLst>
          </p:cNvPr>
          <p:cNvPicPr>
            <a:picLocks noChangeAspect="1"/>
          </p:cNvPicPr>
          <p:nvPr/>
        </p:nvPicPr>
        <p:blipFill>
          <a:blip r:embed="rId7"/>
          <a:stretch>
            <a:fillRect/>
          </a:stretch>
        </p:blipFill>
        <p:spPr>
          <a:xfrm>
            <a:off x="1142409" y="2706314"/>
            <a:ext cx="1683257" cy="3497434"/>
          </a:xfrm>
          <a:prstGeom prst="rect">
            <a:avLst/>
          </a:prstGeom>
          <a:ln>
            <a:solidFill>
              <a:schemeClr val="tx1"/>
            </a:solidFill>
          </a:ln>
        </p:spPr>
      </p:pic>
      <p:sp>
        <p:nvSpPr>
          <p:cNvPr id="15" name="矢印: 右 14">
            <a:extLst>
              <a:ext uri="{FF2B5EF4-FFF2-40B4-BE49-F238E27FC236}">
                <a16:creationId xmlns:a16="http://schemas.microsoft.com/office/drawing/2014/main" id="{C62263C4-C752-4D79-AE95-DA2F286AA184}"/>
              </a:ext>
            </a:extLst>
          </p:cNvPr>
          <p:cNvSpPr/>
          <p:nvPr/>
        </p:nvSpPr>
        <p:spPr>
          <a:xfrm>
            <a:off x="2987824"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6" name="矢印: 右 15">
            <a:extLst>
              <a:ext uri="{FF2B5EF4-FFF2-40B4-BE49-F238E27FC236}">
                <a16:creationId xmlns:a16="http://schemas.microsoft.com/office/drawing/2014/main" id="{43267E72-DC74-A206-297D-6849467B69AC}"/>
              </a:ext>
            </a:extLst>
          </p:cNvPr>
          <p:cNvSpPr/>
          <p:nvPr/>
        </p:nvSpPr>
        <p:spPr>
          <a:xfrm>
            <a:off x="5919271"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54679CEE-BD65-22B4-536C-0D9CE59DBE93}"/>
              </a:ext>
            </a:extLst>
          </p:cNvPr>
          <p:cNvSpPr>
            <a:spLocks/>
          </p:cNvSpPr>
          <p:nvPr/>
        </p:nvSpPr>
        <p:spPr>
          <a:xfrm>
            <a:off x="1159177" y="2864756"/>
            <a:ext cx="479545" cy="420228"/>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ADAEDAFA-02BA-3DAC-8301-132AE7A7AC95}"/>
              </a:ext>
            </a:extLst>
          </p:cNvPr>
          <p:cNvSpPr txBox="1"/>
          <p:nvPr/>
        </p:nvSpPr>
        <p:spPr>
          <a:xfrm>
            <a:off x="395536" y="1340768"/>
            <a:ext cx="8280920"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新しいスマホでスマホ用電子証明書の申請を再度行います</a:t>
            </a:r>
            <a:endParaRPr lang="en-US" altLang="ja-JP" sz="2400" b="1" dirty="0">
              <a:latin typeface="メイリオ" panose="020B0604030504040204" pitchFamily="50" charset="-128"/>
              <a:ea typeface="メイリオ" panose="020B0604030504040204" pitchFamily="50" charset="-128"/>
            </a:endParaRPr>
          </a:p>
        </p:txBody>
      </p:sp>
      <p:pic>
        <p:nvPicPr>
          <p:cNvPr id="22" name="図 21" descr="グラフィカル ユーザー インターフェイス, アプリケーション&#10;&#10;自動的に生成された説明">
            <a:extLst>
              <a:ext uri="{FF2B5EF4-FFF2-40B4-BE49-F238E27FC236}">
                <a16:creationId xmlns:a16="http://schemas.microsoft.com/office/drawing/2014/main" id="{8B154A7A-AF09-A2F5-447A-28DAE1BE5D16}"/>
              </a:ext>
            </a:extLst>
          </p:cNvPr>
          <p:cNvPicPr>
            <a:picLocks noChangeAspect="1"/>
          </p:cNvPicPr>
          <p:nvPr/>
        </p:nvPicPr>
        <p:blipFill>
          <a:blip r:embed="rId8"/>
          <a:stretch>
            <a:fillRect/>
          </a:stretch>
        </p:blipFill>
        <p:spPr>
          <a:xfrm>
            <a:off x="3989664" y="2702681"/>
            <a:ext cx="1685006" cy="3501067"/>
          </a:xfrm>
          <a:prstGeom prst="rect">
            <a:avLst/>
          </a:prstGeom>
          <a:ln>
            <a:solidFill>
              <a:schemeClr val="tx1"/>
            </a:solidFill>
          </a:ln>
        </p:spPr>
      </p:pic>
      <p:sp>
        <p:nvSpPr>
          <p:cNvPr id="23" name="正方形/長方形 22">
            <a:extLst>
              <a:ext uri="{FF2B5EF4-FFF2-40B4-BE49-F238E27FC236}">
                <a16:creationId xmlns:a16="http://schemas.microsoft.com/office/drawing/2014/main" id="{F6D5EF34-7852-8036-B012-6037703EE1EF}"/>
              </a:ext>
            </a:extLst>
          </p:cNvPr>
          <p:cNvSpPr>
            <a:spLocks/>
          </p:cNvSpPr>
          <p:nvPr/>
        </p:nvSpPr>
        <p:spPr>
          <a:xfrm>
            <a:off x="4040044" y="4293096"/>
            <a:ext cx="1584251" cy="288032"/>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DBF2979A-69CB-CE84-21BC-FEF2675A0AE0}"/>
              </a:ext>
            </a:extLst>
          </p:cNvPr>
          <p:cNvSpPr>
            <a:spLocks/>
          </p:cNvSpPr>
          <p:nvPr/>
        </p:nvSpPr>
        <p:spPr>
          <a:xfrm>
            <a:off x="5076057" y="5733256"/>
            <a:ext cx="598614" cy="288032"/>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図形グループ 30">
            <a:extLst>
              <a:ext uri="{FF2B5EF4-FFF2-40B4-BE49-F238E27FC236}">
                <a16:creationId xmlns:a16="http://schemas.microsoft.com/office/drawing/2014/main" id="{133DDEF8-23A0-21AF-035B-B46ABF9BB541}"/>
              </a:ext>
            </a:extLst>
          </p:cNvPr>
          <p:cNvGrpSpPr/>
          <p:nvPr/>
        </p:nvGrpSpPr>
        <p:grpSpPr>
          <a:xfrm>
            <a:off x="932858" y="2675218"/>
            <a:ext cx="296587" cy="293005"/>
            <a:chOff x="2897417" y="3995693"/>
            <a:chExt cx="296587" cy="293005"/>
          </a:xfrm>
        </p:grpSpPr>
        <p:sp>
          <p:nvSpPr>
            <p:cNvPr id="27" name="円/楕円 35">
              <a:extLst>
                <a:ext uri="{FF2B5EF4-FFF2-40B4-BE49-F238E27FC236}">
                  <a16:creationId xmlns:a16="http://schemas.microsoft.com/office/drawing/2014/main" id="{CA4D3465-910B-81A5-B9BE-30DB979DFC84}"/>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B4FD19D9-2343-0D90-2A3A-482177E62360}"/>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9" name="図形グループ 23">
            <a:extLst>
              <a:ext uri="{FF2B5EF4-FFF2-40B4-BE49-F238E27FC236}">
                <a16:creationId xmlns:a16="http://schemas.microsoft.com/office/drawing/2014/main" id="{35F88159-F7CD-60D8-D727-A42C8907905A}"/>
              </a:ext>
            </a:extLst>
          </p:cNvPr>
          <p:cNvGrpSpPr/>
          <p:nvPr/>
        </p:nvGrpSpPr>
        <p:grpSpPr>
          <a:xfrm>
            <a:off x="3826073" y="4101394"/>
            <a:ext cx="296586" cy="293005"/>
            <a:chOff x="3546641" y="3995693"/>
            <a:chExt cx="296586" cy="293005"/>
          </a:xfrm>
        </p:grpSpPr>
        <p:sp>
          <p:nvSpPr>
            <p:cNvPr id="30" name="円/楕円 28">
              <a:extLst>
                <a:ext uri="{FF2B5EF4-FFF2-40B4-BE49-F238E27FC236}">
                  <a16:creationId xmlns:a16="http://schemas.microsoft.com/office/drawing/2014/main" id="{443307BB-55D6-2FFF-F49F-C0399E46BFA8}"/>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29">
              <a:extLst>
                <a:ext uri="{FF2B5EF4-FFF2-40B4-BE49-F238E27FC236}">
                  <a16:creationId xmlns:a16="http://schemas.microsoft.com/office/drawing/2014/main" id="{94DD5312-AB15-74B5-F6E1-75547856FE31}"/>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図形グループ 23">
            <a:extLst>
              <a:ext uri="{FF2B5EF4-FFF2-40B4-BE49-F238E27FC236}">
                <a16:creationId xmlns:a16="http://schemas.microsoft.com/office/drawing/2014/main" id="{032398D8-8497-D3FF-BA60-D7E3090E5A99}"/>
              </a:ext>
            </a:extLst>
          </p:cNvPr>
          <p:cNvGrpSpPr/>
          <p:nvPr/>
        </p:nvGrpSpPr>
        <p:grpSpPr>
          <a:xfrm>
            <a:off x="4848551" y="5550796"/>
            <a:ext cx="296586" cy="293005"/>
            <a:chOff x="3546641" y="3995693"/>
            <a:chExt cx="296586" cy="293005"/>
          </a:xfrm>
        </p:grpSpPr>
        <p:sp>
          <p:nvSpPr>
            <p:cNvPr id="33" name="円/楕円 28">
              <a:extLst>
                <a:ext uri="{FF2B5EF4-FFF2-40B4-BE49-F238E27FC236}">
                  <a16:creationId xmlns:a16="http://schemas.microsoft.com/office/drawing/2014/main" id="{B2FF4236-CA0D-E80E-FC40-574BA855035B}"/>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29">
              <a:extLst>
                <a:ext uri="{FF2B5EF4-FFF2-40B4-BE49-F238E27FC236}">
                  <a16:creationId xmlns:a16="http://schemas.microsoft.com/office/drawing/2014/main" id="{F05DCE48-6181-5F24-A828-0E4E20761FBB}"/>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正方形/長方形 10">
            <a:extLst>
              <a:ext uri="{FF2B5EF4-FFF2-40B4-BE49-F238E27FC236}">
                <a16:creationId xmlns:a16="http://schemas.microsoft.com/office/drawing/2014/main" id="{6F43C1E5-C0D7-DDD3-5006-6BD19DF8477A}"/>
              </a:ext>
            </a:extLst>
          </p:cNvPr>
          <p:cNvSpPr/>
          <p:nvPr/>
        </p:nvSpPr>
        <p:spPr>
          <a:xfrm>
            <a:off x="6390006" y="1969200"/>
            <a:ext cx="460591"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❸</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3" name="テキスト ボックス 12">
            <a:extLst>
              <a:ext uri="{FF2B5EF4-FFF2-40B4-BE49-F238E27FC236}">
                <a16:creationId xmlns:a16="http://schemas.microsoft.com/office/drawing/2014/main" id="{A13E8FD4-22D7-6C31-DAFE-0D3460B47D1E}"/>
              </a:ext>
            </a:extLst>
          </p:cNvPr>
          <p:cNvSpPr txBox="1"/>
          <p:nvPr/>
        </p:nvSpPr>
        <p:spPr>
          <a:xfrm>
            <a:off x="6870203" y="1969200"/>
            <a:ext cx="1590229" cy="646331"/>
          </a:xfrm>
          <a:prstGeom prst="rect">
            <a:avLst/>
          </a:prstGeom>
          <a:noFill/>
        </p:spPr>
        <p:txBody>
          <a:bodyPr wrap="square">
            <a:spAutoFit/>
          </a:bodyPr>
          <a:lstStyle/>
          <a:p>
            <a:pPr algn="l"/>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パスワードを入力する</a:t>
            </a:r>
            <a:endParaRPr lang="en-US" altLang="ja-JP"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E30D8CAB-4B88-9BE4-7EFB-B43D0704F968}"/>
              </a:ext>
            </a:extLst>
          </p:cNvPr>
          <p:cNvSpPr>
            <a:spLocks/>
          </p:cNvSpPr>
          <p:nvPr/>
        </p:nvSpPr>
        <p:spPr>
          <a:xfrm>
            <a:off x="6873191" y="5310152"/>
            <a:ext cx="1688203" cy="36004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図形グループ 55">
            <a:extLst>
              <a:ext uri="{FF2B5EF4-FFF2-40B4-BE49-F238E27FC236}">
                <a16:creationId xmlns:a16="http://schemas.microsoft.com/office/drawing/2014/main" id="{3F5B8B2E-F693-2AA7-90B5-9ED3B853AAB1}"/>
              </a:ext>
            </a:extLst>
          </p:cNvPr>
          <p:cNvGrpSpPr/>
          <p:nvPr/>
        </p:nvGrpSpPr>
        <p:grpSpPr>
          <a:xfrm>
            <a:off x="6660232" y="5080211"/>
            <a:ext cx="296586" cy="293005"/>
            <a:chOff x="4232441" y="3995693"/>
            <a:chExt cx="296586" cy="293005"/>
          </a:xfrm>
        </p:grpSpPr>
        <p:sp>
          <p:nvSpPr>
            <p:cNvPr id="18" name="円/楕円 56">
              <a:extLst>
                <a:ext uri="{FF2B5EF4-FFF2-40B4-BE49-F238E27FC236}">
                  <a16:creationId xmlns:a16="http://schemas.microsoft.com/office/drawing/2014/main" id="{908B25ED-80C1-2B8F-64A0-360178B0B20C}"/>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57">
              <a:extLst>
                <a:ext uri="{FF2B5EF4-FFF2-40B4-BE49-F238E27FC236}">
                  <a16:creationId xmlns:a16="http://schemas.microsoft.com/office/drawing/2014/main" id="{53044188-B3FA-6286-A348-B4399949CF4E}"/>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594992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テキスト&#10;&#10;自動的に生成された説明">
            <a:extLst>
              <a:ext uri="{FF2B5EF4-FFF2-40B4-BE49-F238E27FC236}">
                <a16:creationId xmlns:a16="http://schemas.microsoft.com/office/drawing/2014/main" id="{F2BBA92C-AE2E-CCD5-FCFF-38821811D299}"/>
              </a:ext>
            </a:extLst>
          </p:cNvPr>
          <p:cNvPicPr>
            <a:picLocks noChangeAspect="1"/>
          </p:cNvPicPr>
          <p:nvPr/>
        </p:nvPicPr>
        <p:blipFill>
          <a:blip r:embed="rId4"/>
          <a:stretch>
            <a:fillRect/>
          </a:stretch>
        </p:blipFill>
        <p:spPr>
          <a:xfrm>
            <a:off x="6761151" y="2686578"/>
            <a:ext cx="1681916" cy="3494648"/>
          </a:xfrm>
          <a:prstGeom prst="rect">
            <a:avLst/>
          </a:prstGeom>
          <a:ln>
            <a:solidFill>
              <a:schemeClr val="tx1"/>
            </a:solidFill>
          </a:ln>
        </p:spPr>
      </p:pic>
      <p:pic>
        <p:nvPicPr>
          <p:cNvPr id="9" name="図 8" descr="グラフィカル ユーザー インターフェイス, アプリケーション&#10;&#10;自動的に生成された説明">
            <a:extLst>
              <a:ext uri="{FF2B5EF4-FFF2-40B4-BE49-F238E27FC236}">
                <a16:creationId xmlns:a16="http://schemas.microsoft.com/office/drawing/2014/main" id="{F962FE0A-75BB-5683-DE6E-C17A5609574D}"/>
              </a:ext>
            </a:extLst>
          </p:cNvPr>
          <p:cNvPicPr>
            <a:picLocks noChangeAspect="1"/>
          </p:cNvPicPr>
          <p:nvPr/>
        </p:nvPicPr>
        <p:blipFill>
          <a:blip r:embed="rId5"/>
          <a:stretch>
            <a:fillRect/>
          </a:stretch>
        </p:blipFill>
        <p:spPr>
          <a:xfrm>
            <a:off x="3744418" y="2692998"/>
            <a:ext cx="1681916" cy="3494648"/>
          </a:xfrm>
          <a:prstGeom prst="rect">
            <a:avLst/>
          </a:prstGeom>
          <a:ln>
            <a:solidFill>
              <a:schemeClr val="tx1"/>
            </a:solidFill>
          </a:ln>
        </p:spPr>
      </p:pic>
      <p:pic>
        <p:nvPicPr>
          <p:cNvPr id="5" name="図 4" descr="テキスト, 手紙&#10;&#10;自動的に生成された説明">
            <a:extLst>
              <a:ext uri="{FF2B5EF4-FFF2-40B4-BE49-F238E27FC236}">
                <a16:creationId xmlns:a16="http://schemas.microsoft.com/office/drawing/2014/main" id="{1D6A11E1-4A19-73F7-6563-AA06A1216F26}"/>
              </a:ext>
            </a:extLst>
          </p:cNvPr>
          <p:cNvPicPr>
            <a:picLocks noChangeAspect="1"/>
          </p:cNvPicPr>
          <p:nvPr/>
        </p:nvPicPr>
        <p:blipFill>
          <a:blip r:embed="rId6"/>
          <a:stretch>
            <a:fillRect/>
          </a:stretch>
        </p:blipFill>
        <p:spPr>
          <a:xfrm>
            <a:off x="899592" y="2731281"/>
            <a:ext cx="1681915" cy="3494647"/>
          </a:xfrm>
          <a:prstGeom prst="rect">
            <a:avLst/>
          </a:prstGeom>
          <a:ln>
            <a:solidFill>
              <a:schemeClr val="tx1"/>
            </a:solidFill>
          </a:ln>
        </p:spPr>
      </p:pic>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767718" y="543544"/>
            <a:ext cx="4134465" cy="490904"/>
          </a:xfrm>
        </p:spPr>
        <p:txBody>
          <a:bodyPr vert="horz" wrap="none">
            <a:spAutoFit/>
          </a:bodyPr>
          <a:lstStyle/>
          <a:p>
            <a:r>
              <a:rPr lang="ja-JP" altLang="en-US" sz="2800" dirty="0"/>
              <a:t>機種変更した時の手続き</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2-F</a:t>
            </a:r>
          </a:p>
        </p:txBody>
      </p:sp>
      <p:sp>
        <p:nvSpPr>
          <p:cNvPr id="15" name="矢印: 右 14">
            <a:extLst>
              <a:ext uri="{FF2B5EF4-FFF2-40B4-BE49-F238E27FC236}">
                <a16:creationId xmlns:a16="http://schemas.microsoft.com/office/drawing/2014/main" id="{C62263C4-C752-4D79-AE95-DA2F286AA184}"/>
              </a:ext>
            </a:extLst>
          </p:cNvPr>
          <p:cNvSpPr/>
          <p:nvPr/>
        </p:nvSpPr>
        <p:spPr>
          <a:xfrm>
            <a:off x="2747289"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6" name="矢印: 右 15">
            <a:extLst>
              <a:ext uri="{FF2B5EF4-FFF2-40B4-BE49-F238E27FC236}">
                <a16:creationId xmlns:a16="http://schemas.microsoft.com/office/drawing/2014/main" id="{43267E72-DC74-A206-297D-6849467B69AC}"/>
              </a:ext>
            </a:extLst>
          </p:cNvPr>
          <p:cNvSpPr/>
          <p:nvPr/>
        </p:nvSpPr>
        <p:spPr>
          <a:xfrm>
            <a:off x="5678736"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1" name="テキスト ボックス 20">
            <a:extLst>
              <a:ext uri="{FF2B5EF4-FFF2-40B4-BE49-F238E27FC236}">
                <a16:creationId xmlns:a16="http://schemas.microsoft.com/office/drawing/2014/main" id="{ADAEDAFA-02BA-3DAC-8301-132AE7A7AC95}"/>
              </a:ext>
            </a:extLst>
          </p:cNvPr>
          <p:cNvSpPr txBox="1"/>
          <p:nvPr/>
        </p:nvSpPr>
        <p:spPr>
          <a:xfrm>
            <a:off x="395536" y="1340768"/>
            <a:ext cx="8280920"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新しいスマホでスマホ用電子証明書の申請を再度行います</a:t>
            </a:r>
            <a:endParaRPr lang="en-US" altLang="ja-JP"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5690A6CA-01AD-9C9F-A5EF-CCAD85739F43}"/>
              </a:ext>
            </a:extLst>
          </p:cNvPr>
          <p:cNvSpPr/>
          <p:nvPr/>
        </p:nvSpPr>
        <p:spPr>
          <a:xfrm>
            <a:off x="395536" y="1969200"/>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❹</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8" name="正方形/長方形 7">
            <a:extLst>
              <a:ext uri="{FF2B5EF4-FFF2-40B4-BE49-F238E27FC236}">
                <a16:creationId xmlns:a16="http://schemas.microsoft.com/office/drawing/2014/main" id="{AFBB5C95-B08C-A913-E806-56E5059EA3F4}"/>
              </a:ext>
            </a:extLst>
          </p:cNvPr>
          <p:cNvSpPr/>
          <p:nvPr/>
        </p:nvSpPr>
        <p:spPr>
          <a:xfrm>
            <a:off x="3254991"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❺</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1" name="テキスト ボックス 10">
            <a:extLst>
              <a:ext uri="{FF2B5EF4-FFF2-40B4-BE49-F238E27FC236}">
                <a16:creationId xmlns:a16="http://schemas.microsoft.com/office/drawing/2014/main" id="{646D76C4-48A4-B22F-CAEE-AB57244E24C7}"/>
              </a:ext>
            </a:extLst>
          </p:cNvPr>
          <p:cNvSpPr txBox="1"/>
          <p:nvPr/>
        </p:nvSpPr>
        <p:spPr>
          <a:xfrm>
            <a:off x="971600" y="1969200"/>
            <a:ext cx="2052933" cy="523220"/>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チェックを</a:t>
            </a:r>
            <a:r>
              <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rPr>
              <a:t>3</a:t>
            </a:r>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か所入れ</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「申請する」を押す</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B8934394-EAD9-2381-11C4-4BDA7968A4E6}"/>
              </a:ext>
            </a:extLst>
          </p:cNvPr>
          <p:cNvSpPr txBox="1"/>
          <p:nvPr/>
        </p:nvSpPr>
        <p:spPr>
          <a:xfrm>
            <a:off x="3815211" y="1969200"/>
            <a:ext cx="2052933" cy="523220"/>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マイナンバーカードを</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読み取りる</a:t>
            </a:r>
            <a:endParaRPr lang="ja-JP"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DC18B959-F293-86DC-48FA-A27A9131DBD7}"/>
              </a:ext>
            </a:extLst>
          </p:cNvPr>
          <p:cNvSpPr/>
          <p:nvPr/>
        </p:nvSpPr>
        <p:spPr>
          <a:xfrm>
            <a:off x="6207319"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❻</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9" name="テキスト ボックス 18">
            <a:extLst>
              <a:ext uri="{FF2B5EF4-FFF2-40B4-BE49-F238E27FC236}">
                <a16:creationId xmlns:a16="http://schemas.microsoft.com/office/drawing/2014/main" id="{BF6936F4-1B5E-2B6F-CE3B-A41794A228BE}"/>
              </a:ext>
            </a:extLst>
          </p:cNvPr>
          <p:cNvSpPr txBox="1"/>
          <p:nvPr/>
        </p:nvSpPr>
        <p:spPr>
          <a:xfrm>
            <a:off x="6687516" y="1969200"/>
            <a:ext cx="2060948" cy="523220"/>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「同意して次へ」を押して完了</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6" name="図形グループ 52">
            <a:extLst>
              <a:ext uri="{FF2B5EF4-FFF2-40B4-BE49-F238E27FC236}">
                <a16:creationId xmlns:a16="http://schemas.microsoft.com/office/drawing/2014/main" id="{2A30EDFE-FBFF-74DE-16F3-A2F1B970AFB9}"/>
              </a:ext>
            </a:extLst>
          </p:cNvPr>
          <p:cNvGrpSpPr/>
          <p:nvPr/>
        </p:nvGrpSpPr>
        <p:grpSpPr>
          <a:xfrm>
            <a:off x="533215" y="2732478"/>
            <a:ext cx="296586" cy="293005"/>
            <a:chOff x="5101121" y="3995693"/>
            <a:chExt cx="296586" cy="293005"/>
          </a:xfrm>
        </p:grpSpPr>
        <p:sp>
          <p:nvSpPr>
            <p:cNvPr id="10" name="円/楕円 53">
              <a:extLst>
                <a:ext uri="{FF2B5EF4-FFF2-40B4-BE49-F238E27FC236}">
                  <a16:creationId xmlns:a16="http://schemas.microsoft.com/office/drawing/2014/main" id="{B77B1655-F9B3-D564-65DE-B0BF1868BE1B}"/>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14" name="フリーフォーム 54">
              <a:extLst>
                <a:ext uri="{FF2B5EF4-FFF2-40B4-BE49-F238E27FC236}">
                  <a16:creationId xmlns:a16="http://schemas.microsoft.com/office/drawing/2014/main" id="{A47079E0-7BED-34F5-B1D0-4840C20F2B58}"/>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grpSp>
      <p:pic>
        <p:nvPicPr>
          <p:cNvPr id="17" name="Picture 2">
            <a:extLst>
              <a:ext uri="{FF2B5EF4-FFF2-40B4-BE49-F238E27FC236}">
                <a16:creationId xmlns:a16="http://schemas.microsoft.com/office/drawing/2014/main" id="{B49D95A0-EEE9-D9B8-0764-3F64343BFFB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9" y="2360206"/>
            <a:ext cx="887442" cy="8437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E70341CD-AB0E-EADE-2178-122A9DD0D9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4324" y="4149080"/>
            <a:ext cx="823899" cy="796437"/>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a:extLst>
              <a:ext uri="{FF2B5EF4-FFF2-40B4-BE49-F238E27FC236}">
                <a16:creationId xmlns:a16="http://schemas.microsoft.com/office/drawing/2014/main" id="{1C920ABA-5811-83A5-D882-E3DAE2668CC3}"/>
              </a:ext>
            </a:extLst>
          </p:cNvPr>
          <p:cNvSpPr>
            <a:spLocks/>
          </p:cNvSpPr>
          <p:nvPr/>
        </p:nvSpPr>
        <p:spPr>
          <a:xfrm>
            <a:off x="6761151" y="4696832"/>
            <a:ext cx="1688203" cy="36004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DF17821F-8890-381E-130B-FCBA98A9B7E5}"/>
              </a:ext>
            </a:extLst>
          </p:cNvPr>
          <p:cNvSpPr>
            <a:spLocks/>
          </p:cNvSpPr>
          <p:nvPr/>
        </p:nvSpPr>
        <p:spPr>
          <a:xfrm>
            <a:off x="893304" y="3104137"/>
            <a:ext cx="1688203" cy="36004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DC6C3E92-2C82-5426-E161-70B49CDB2D38}"/>
              </a:ext>
            </a:extLst>
          </p:cNvPr>
          <p:cNvSpPr>
            <a:spLocks/>
          </p:cNvSpPr>
          <p:nvPr/>
        </p:nvSpPr>
        <p:spPr>
          <a:xfrm>
            <a:off x="903220" y="5186864"/>
            <a:ext cx="1688203" cy="690408"/>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58043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503428" y="519018"/>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pic>
        <p:nvPicPr>
          <p:cNvPr id="7" name="図 6" descr="マイナちゃんのイラスト"/>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7470" y="4062146"/>
            <a:ext cx="1282700" cy="1875862"/>
          </a:xfrm>
          <a:prstGeom prst="rect">
            <a:avLst/>
          </a:prstGeom>
        </p:spPr>
      </p:pic>
      <p:sp>
        <p:nvSpPr>
          <p:cNvPr id="2" name="テキスト ボックス 1">
            <a:extLst>
              <a:ext uri="{FF2B5EF4-FFF2-40B4-BE49-F238E27FC236}">
                <a16:creationId xmlns:a16="http://schemas.microsoft.com/office/drawing/2014/main" id="{2D1C85DB-7C6E-753C-743C-35B10655D09B}"/>
              </a:ext>
            </a:extLst>
          </p:cNvPr>
          <p:cNvSpPr txBox="1"/>
          <p:nvPr/>
        </p:nvSpPr>
        <p:spPr>
          <a:xfrm>
            <a:off x="1692942" y="244394"/>
            <a:ext cx="7055522" cy="6280950"/>
          </a:xfrm>
          <a:prstGeom prst="rect">
            <a:avLst/>
          </a:prstGeom>
          <a:noFill/>
        </p:spPr>
        <p:txBody>
          <a:bodyPr wrap="square" lIns="91440" tIns="45720" rIns="91440" bIns="45720" rtlCol="0" anchor="t">
            <a:spAutoFit/>
          </a:bodyPr>
          <a:lstStyle/>
          <a:p>
            <a:pPr>
              <a:lnSpc>
                <a:spcPct val="110000"/>
              </a:lnSpc>
            </a:pPr>
            <a:r>
              <a:rPr lang="ja-JP" altLang="en-US" sz="2000" b="1" dirty="0">
                <a:solidFill>
                  <a:srgbClr val="009650"/>
                </a:solidFill>
                <a:latin typeface="Meiryo" charset="-128"/>
                <a:ea typeface="Meiryo" charset="-128"/>
                <a:cs typeface="Meiryo" charset="-128"/>
              </a:rPr>
              <a:t>１</a:t>
            </a:r>
            <a:r>
              <a:rPr lang="en-US" altLang="ja-JP" sz="2000" b="1" dirty="0">
                <a:solidFill>
                  <a:srgbClr val="009650"/>
                </a:solidFill>
                <a:latin typeface="Meiryo" charset="-128"/>
                <a:ea typeface="Meiryo" charset="-128"/>
                <a:cs typeface="Meiryo" charset="-128"/>
              </a:rPr>
              <a:t>.</a:t>
            </a:r>
            <a:r>
              <a:rPr lang="ja-JP" altLang="en-US" sz="2000" b="1" dirty="0">
                <a:solidFill>
                  <a:srgbClr val="009650"/>
                </a:solidFill>
                <a:latin typeface="Meiryo" charset="-128"/>
                <a:ea typeface="Meiryo" charset="-128"/>
                <a:cs typeface="Meiryo" charset="-128"/>
              </a:rPr>
              <a:t>スマホ用電子証明書について </a:t>
            </a:r>
          </a:p>
          <a:p>
            <a:pPr algn="dist">
              <a:lnSpc>
                <a:spcPct val="110000"/>
              </a:lnSpc>
            </a:pPr>
            <a:r>
              <a:rPr lang="en-US" altLang="ja-JP" b="1" dirty="0">
                <a:latin typeface="Meiryo" charset="-128"/>
                <a:ea typeface="Meiryo" charset="-128"/>
                <a:cs typeface="Meiryo" charset="-128"/>
              </a:rPr>
              <a:t>1-A</a:t>
            </a:r>
            <a:r>
              <a:rPr lang="ja-JP" altLang="en-US" b="1" dirty="0">
                <a:latin typeface="Meiryo" charset="-128"/>
                <a:ea typeface="Meiryo" charset="-128"/>
                <a:cs typeface="Meiryo" charset="-128"/>
              </a:rPr>
              <a:t> スマホ用電子証明書とは？・・・・・・・・・・・・・・</a:t>
            </a:r>
            <a:r>
              <a:rPr lang="en-US" altLang="ja-JP" b="1" dirty="0">
                <a:latin typeface="Meiryo" charset="-128"/>
                <a:ea typeface="Meiryo" charset="-128"/>
                <a:cs typeface="Meiryo" charset="-128"/>
              </a:rPr>
              <a:t>P4</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1-B</a:t>
            </a:r>
            <a:r>
              <a:rPr lang="ja-JP" altLang="en-US" b="1" dirty="0">
                <a:latin typeface="Meiryo" charset="-128"/>
                <a:ea typeface="Meiryo" charset="-128"/>
                <a:cs typeface="Meiryo" charset="-128"/>
              </a:rPr>
              <a:t> スマホ用電子証明書で出来ること・・・・・・・・・・・</a:t>
            </a:r>
            <a:r>
              <a:rPr lang="en-US" altLang="ja-JP" b="1" dirty="0">
                <a:latin typeface="Meiryo" charset="-128"/>
                <a:ea typeface="Meiryo" charset="-128"/>
                <a:cs typeface="Meiryo" charset="-128"/>
              </a:rPr>
              <a:t>P5</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1-C</a:t>
            </a:r>
            <a:r>
              <a:rPr lang="ja-JP" altLang="en-US" b="1" dirty="0">
                <a:latin typeface="Meiryo" charset="-128"/>
                <a:ea typeface="Meiryo" charset="-128"/>
                <a:cs typeface="Meiryo" charset="-128"/>
              </a:rPr>
              <a:t> スマホ用電子証明書のメリットと活用方法・・・・・・・</a:t>
            </a:r>
            <a:r>
              <a:rPr lang="en-US" altLang="ja-JP" b="1" dirty="0">
                <a:latin typeface="Meiryo" charset="-128"/>
                <a:ea typeface="Meiryo" charset="-128"/>
                <a:cs typeface="Meiryo" charset="-128"/>
              </a:rPr>
              <a:t>P6</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1-D</a:t>
            </a:r>
            <a:r>
              <a:rPr lang="ja-JP" altLang="en-US" b="1" dirty="0">
                <a:latin typeface="Meiryo" charset="-128"/>
                <a:ea typeface="Meiryo" charset="-128"/>
                <a:cs typeface="Meiryo" charset="-128"/>
              </a:rPr>
              <a:t> マイナポータルアプリの安全性・・・・・・・・・・・・</a:t>
            </a:r>
            <a:r>
              <a:rPr lang="en-US" altLang="ja-JP" b="1" dirty="0">
                <a:latin typeface="Meiryo" charset="-128"/>
                <a:ea typeface="Meiryo" charset="-128"/>
                <a:cs typeface="Meiryo" charset="-128"/>
              </a:rPr>
              <a:t>P7</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1-E</a:t>
            </a:r>
            <a:r>
              <a:rPr lang="ja-JP" altLang="en-US" b="1" dirty="0">
                <a:latin typeface="Meiryo" charset="-128"/>
                <a:ea typeface="Meiryo" charset="-128"/>
                <a:cs typeface="Meiryo" charset="-128"/>
              </a:rPr>
              <a:t> スマホ用電子証明書の安全性・・・・・・・・・・・・・</a:t>
            </a:r>
            <a:r>
              <a:rPr lang="en-US" altLang="ja-JP" b="1" dirty="0">
                <a:latin typeface="Meiryo" charset="-128"/>
                <a:ea typeface="Meiryo" charset="-128"/>
                <a:cs typeface="Meiryo" charset="-128"/>
              </a:rPr>
              <a:t>P8</a:t>
            </a:r>
          </a:p>
          <a:p>
            <a:pPr algn="dist">
              <a:lnSpc>
                <a:spcPct val="110000"/>
              </a:lnSpc>
            </a:pPr>
            <a:r>
              <a:rPr lang="en-US" altLang="ja-JP" b="1" dirty="0">
                <a:latin typeface="Meiryo" charset="-128"/>
                <a:ea typeface="Meiryo" charset="-128"/>
                <a:cs typeface="Meiryo" charset="-128"/>
              </a:rPr>
              <a:t>1-F</a:t>
            </a:r>
            <a:r>
              <a:rPr lang="ja-JP" altLang="en-US" b="1" dirty="0">
                <a:latin typeface="Meiryo" charset="-128"/>
                <a:ea typeface="Meiryo" charset="-128"/>
                <a:cs typeface="Meiryo" charset="-128"/>
              </a:rPr>
              <a:t> 問い合わせ先・・・・・・・・・・・・・・・・・・・</a:t>
            </a:r>
            <a:r>
              <a:rPr lang="en-US" altLang="ja-JP" b="1" dirty="0">
                <a:latin typeface="Meiryo" charset="-128"/>
                <a:ea typeface="Meiryo" charset="-128"/>
                <a:cs typeface="Meiryo" charset="-128"/>
              </a:rPr>
              <a:t>P9</a:t>
            </a:r>
          </a:p>
          <a:p>
            <a:pPr algn="dist">
              <a:lnSpc>
                <a:spcPct val="110000"/>
              </a:lnSpc>
            </a:pPr>
            <a:endParaRPr lang="en-US" altLang="ja-JP" sz="1400" b="1" dirty="0">
              <a:latin typeface="Meiryo" charset="-128"/>
              <a:ea typeface="Meiryo" charset="-128"/>
              <a:cs typeface="Meiryo" charset="-128"/>
            </a:endParaRPr>
          </a:p>
          <a:p>
            <a:pPr>
              <a:lnSpc>
                <a:spcPct val="110000"/>
              </a:lnSpc>
            </a:pPr>
            <a:r>
              <a:rPr lang="ja-JP" altLang="en-US" sz="2000" b="1" dirty="0">
                <a:solidFill>
                  <a:srgbClr val="009650"/>
                </a:solidFill>
                <a:latin typeface="Meiryo" charset="-128"/>
                <a:ea typeface="Meiryo" charset="-128"/>
                <a:cs typeface="Meiryo" charset="-128"/>
              </a:rPr>
              <a:t>２</a:t>
            </a:r>
            <a:r>
              <a:rPr lang="en-US" altLang="ja-JP" sz="2000" b="1" dirty="0">
                <a:solidFill>
                  <a:srgbClr val="009650"/>
                </a:solidFill>
                <a:latin typeface="Meiryo" charset="-128"/>
                <a:ea typeface="Meiryo" charset="-128"/>
                <a:cs typeface="Meiryo" charset="-128"/>
              </a:rPr>
              <a:t>.</a:t>
            </a:r>
            <a:r>
              <a:rPr lang="ja-JP" altLang="en-US" sz="2000" b="1" dirty="0">
                <a:solidFill>
                  <a:srgbClr val="009650"/>
                </a:solidFill>
                <a:latin typeface="Meiryo" charset="-128"/>
                <a:ea typeface="Meiryo" charset="-128"/>
                <a:cs typeface="Meiryo" charset="-128"/>
              </a:rPr>
              <a:t>スマホ用電子証明書の利用方法 </a:t>
            </a:r>
          </a:p>
          <a:p>
            <a:pPr algn="dist">
              <a:lnSpc>
                <a:spcPct val="110000"/>
              </a:lnSpc>
            </a:pPr>
            <a:r>
              <a:rPr lang="en-US" altLang="ja-JP" b="1" dirty="0">
                <a:latin typeface="Meiryo" charset="-128"/>
                <a:ea typeface="Meiryo" charset="-128"/>
                <a:cs typeface="Meiryo" charset="-128"/>
              </a:rPr>
              <a:t>2-A</a:t>
            </a:r>
            <a:r>
              <a:rPr lang="ja-JP" altLang="en-US" b="1" dirty="0">
                <a:latin typeface="Meiryo" charset="-128"/>
                <a:ea typeface="Meiryo" charset="-128"/>
                <a:cs typeface="Meiryo" charset="-128"/>
              </a:rPr>
              <a:t> 申請開始前の確認事項・・・・・・・・・・・・・・・</a:t>
            </a:r>
            <a:r>
              <a:rPr lang="en-US" altLang="ja-JP" b="1" dirty="0">
                <a:latin typeface="Meiryo" charset="-128"/>
                <a:ea typeface="Meiryo" charset="-128"/>
                <a:cs typeface="Meiryo" charset="-128"/>
              </a:rPr>
              <a:t>P11</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2-B</a:t>
            </a:r>
            <a:r>
              <a:rPr lang="ja-JP" altLang="en-US" b="1" dirty="0">
                <a:latin typeface="Meiryo" charset="-128"/>
                <a:ea typeface="Meiryo" charset="-128"/>
                <a:cs typeface="Meiryo" charset="-128"/>
              </a:rPr>
              <a:t> マイナポータルアプリのインストール・・・・・・・・</a:t>
            </a:r>
            <a:r>
              <a:rPr lang="en-US" altLang="ja-JP" b="1" dirty="0">
                <a:latin typeface="Meiryo" charset="-128"/>
                <a:ea typeface="Meiryo" charset="-128"/>
                <a:cs typeface="Meiryo" charset="-128"/>
              </a:rPr>
              <a:t>P12</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2-C</a:t>
            </a:r>
            <a:r>
              <a:rPr lang="ja-JP" altLang="en-US" b="1" dirty="0">
                <a:latin typeface="Meiryo" charset="-128"/>
                <a:ea typeface="Meiryo" charset="-128"/>
                <a:cs typeface="Meiryo" charset="-128"/>
              </a:rPr>
              <a:t> スマホ用電子証明書を申請する・・・・・・・・・・・</a:t>
            </a:r>
            <a:r>
              <a:rPr lang="en-US" altLang="ja-JP" b="1" dirty="0">
                <a:latin typeface="Meiryo" charset="-128"/>
                <a:ea typeface="Meiryo" charset="-128"/>
                <a:cs typeface="Meiryo" charset="-128"/>
              </a:rPr>
              <a:t>P13</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2-D</a:t>
            </a:r>
            <a:r>
              <a:rPr lang="ja-JP" altLang="en-US" b="1" dirty="0">
                <a:latin typeface="Meiryo" charset="-128"/>
                <a:ea typeface="Meiryo" charset="-128"/>
                <a:cs typeface="Meiryo" charset="-128"/>
              </a:rPr>
              <a:t> スマホ用署名用電子証明書のパスワードの設定・・・・</a:t>
            </a:r>
            <a:r>
              <a:rPr lang="en-US" altLang="ja-JP" b="1" dirty="0">
                <a:latin typeface="Meiryo" charset="-128"/>
                <a:ea typeface="Meiryo" charset="-128"/>
                <a:cs typeface="Meiryo" charset="-128"/>
              </a:rPr>
              <a:t>P16</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2-E</a:t>
            </a:r>
            <a:r>
              <a:rPr lang="ja-JP" altLang="en-US" b="1" dirty="0">
                <a:latin typeface="Meiryo" charset="-128"/>
                <a:ea typeface="Meiryo" charset="-128"/>
                <a:cs typeface="Meiryo" charset="-128"/>
              </a:rPr>
              <a:t> スマホ用電子証明書の登録・・・・・・・・・・・・・</a:t>
            </a:r>
            <a:r>
              <a:rPr lang="en-US" altLang="ja-JP" b="1" dirty="0">
                <a:latin typeface="Meiryo" charset="-128"/>
                <a:ea typeface="Meiryo" charset="-128"/>
                <a:cs typeface="Meiryo" charset="-128"/>
              </a:rPr>
              <a:t>P17</a:t>
            </a:r>
          </a:p>
          <a:p>
            <a:pPr algn="dist">
              <a:lnSpc>
                <a:spcPct val="110000"/>
              </a:lnSpc>
            </a:pPr>
            <a:r>
              <a:rPr lang="en-US" altLang="ja-JP" b="1" dirty="0">
                <a:latin typeface="Meiryo" charset="-128"/>
                <a:ea typeface="Meiryo" charset="-128"/>
                <a:cs typeface="Meiryo" charset="-128"/>
              </a:rPr>
              <a:t>2-F</a:t>
            </a:r>
            <a:r>
              <a:rPr lang="ja-JP" altLang="en-US" b="1" dirty="0">
                <a:latin typeface="Meiryo" charset="-128"/>
                <a:ea typeface="Meiryo" charset="-128"/>
                <a:cs typeface="Meiryo" charset="-128"/>
              </a:rPr>
              <a:t> 機種変更した時の手続き・・・・・・・・・・・・・・</a:t>
            </a:r>
            <a:r>
              <a:rPr lang="en-US" altLang="ja-JP" b="1" dirty="0">
                <a:latin typeface="Meiryo" charset="-128"/>
                <a:ea typeface="Meiryo" charset="-128"/>
                <a:cs typeface="Meiryo" charset="-128"/>
              </a:rPr>
              <a:t>P18</a:t>
            </a:r>
          </a:p>
          <a:p>
            <a:pPr algn="dist">
              <a:lnSpc>
                <a:spcPct val="110000"/>
              </a:lnSpc>
            </a:pPr>
            <a:r>
              <a:rPr lang="en-US" altLang="ja-JP" b="1" dirty="0">
                <a:latin typeface="Meiryo"/>
                <a:ea typeface="Meiryo"/>
                <a:cs typeface="Meiryo" charset="-128"/>
              </a:rPr>
              <a:t>2-G</a:t>
            </a:r>
            <a:r>
              <a:rPr lang="ja-JP" altLang="en-US" b="1" dirty="0">
                <a:latin typeface="Meiryo"/>
                <a:ea typeface="Meiryo"/>
                <a:cs typeface="Meiryo" charset="-128"/>
              </a:rPr>
              <a:t> 紛失時の対応・・・・・・・・・・・・・・・・・・・</a:t>
            </a:r>
            <a:r>
              <a:rPr lang="en-US" altLang="ja-JP" b="1" dirty="0">
                <a:latin typeface="Meiryo"/>
                <a:ea typeface="Meiryo"/>
                <a:cs typeface="Meiryo" charset="-128"/>
              </a:rPr>
              <a:t>P22</a:t>
            </a:r>
            <a:endParaRPr lang="en-US" altLang="ja-JP" b="1" dirty="0">
              <a:latin typeface="Meiryo" charset="-128"/>
              <a:ea typeface="Meiryo" charset="-128"/>
              <a:cs typeface="Meiryo" charset="-128"/>
            </a:endParaRPr>
          </a:p>
          <a:p>
            <a:pPr algn="dist">
              <a:lnSpc>
                <a:spcPct val="110000"/>
              </a:lnSpc>
            </a:pPr>
            <a:r>
              <a:rPr lang="en-US" altLang="ja-JP" b="1" dirty="0">
                <a:latin typeface="Meiryo"/>
                <a:ea typeface="Meiryo"/>
                <a:cs typeface="Meiryo" charset="-128"/>
              </a:rPr>
              <a:t>2-H</a:t>
            </a:r>
            <a:r>
              <a:rPr lang="ja-JP" altLang="en-US" b="1" dirty="0">
                <a:latin typeface="Meiryo"/>
                <a:ea typeface="Meiryo"/>
                <a:cs typeface="Meiryo" charset="-128"/>
              </a:rPr>
              <a:t> スマホ用電子証明書の利用をやめる手続き・・・・・・</a:t>
            </a:r>
            <a:r>
              <a:rPr lang="en-US" altLang="ja-JP" b="1" dirty="0">
                <a:latin typeface="Meiryo"/>
                <a:ea typeface="Meiryo"/>
                <a:cs typeface="Meiryo" charset="-128"/>
              </a:rPr>
              <a:t>P23</a:t>
            </a:r>
          </a:p>
          <a:p>
            <a:pPr algn="dist">
              <a:lnSpc>
                <a:spcPct val="110000"/>
              </a:lnSpc>
            </a:pPr>
            <a:endParaRPr lang="en-US" altLang="ja-JP" sz="1400" b="1" dirty="0">
              <a:latin typeface="Meiryo"/>
              <a:ea typeface="Meiryo"/>
              <a:cs typeface="Meiryo" charset="-128"/>
            </a:endParaRPr>
          </a:p>
          <a:p>
            <a:pPr>
              <a:lnSpc>
                <a:spcPct val="110000"/>
              </a:lnSpc>
            </a:pPr>
            <a:r>
              <a:rPr lang="ja-JP" altLang="en-US" sz="2000" b="1" dirty="0">
                <a:solidFill>
                  <a:srgbClr val="009650"/>
                </a:solidFill>
                <a:latin typeface="Meiryo" panose="020B0604030504040204" pitchFamily="50" charset="-128"/>
                <a:ea typeface="Meiryo" panose="020B0604030504040204" pitchFamily="50" charset="-128"/>
                <a:cs typeface="Meiryo" panose="020B0604030504040204" pitchFamily="50" charset="-128"/>
              </a:rPr>
              <a:t>３</a:t>
            </a:r>
            <a:r>
              <a:rPr lang="en-US" altLang="ja-JP" sz="2000" b="1" dirty="0">
                <a:solidFill>
                  <a:srgbClr val="009650"/>
                </a:solidFill>
                <a:latin typeface="Meiryo" panose="020B0604030504040204" pitchFamily="50" charset="-128"/>
                <a:ea typeface="Meiryo" panose="020B0604030504040204" pitchFamily="50" charset="-128"/>
                <a:cs typeface="Meiryo" panose="020B0604030504040204" pitchFamily="50" charset="-128"/>
              </a:rPr>
              <a:t>.</a:t>
            </a:r>
            <a:r>
              <a:rPr lang="ja-JP" altLang="ja-JP" sz="2000" b="1" dirty="0">
                <a:solidFill>
                  <a:srgbClr val="009650"/>
                </a:solidFill>
                <a:latin typeface="Meiryo" panose="020B0604030504040204" pitchFamily="50" charset="-128"/>
                <a:ea typeface="Meiryo" panose="020B0604030504040204" pitchFamily="50" charset="-128"/>
                <a:cs typeface="Meiryo" panose="020B0604030504040204" pitchFamily="50" charset="-128"/>
              </a:rPr>
              <a:t>よくあるご質問</a:t>
            </a:r>
            <a:r>
              <a:rPr lang="en-US" altLang="ja-JP" b="1" dirty="0">
                <a:solidFill>
                  <a:srgbClr val="000000"/>
                </a:solidFill>
                <a:latin typeface="Meiryo" panose="020B0604030504040204" pitchFamily="50" charset="-128"/>
                <a:ea typeface="Meiryo" panose="020B0604030504040204" pitchFamily="50" charset="-128"/>
                <a:cs typeface="Meiryo" panose="020B0604030504040204" pitchFamily="50" charset="-128"/>
              </a:rPr>
              <a:t> </a:t>
            </a:r>
            <a:endParaRPr lang="ja-JP" altLang="ja-JP" dirty="0"/>
          </a:p>
          <a:p>
            <a:pPr algn="dist">
              <a:lnSpc>
                <a:spcPct val="110000"/>
              </a:lnSpc>
            </a:pPr>
            <a:r>
              <a:rPr lang="ja-JP" altLang="en-US" b="1" dirty="0">
                <a:solidFill>
                  <a:srgbClr val="000000"/>
                </a:solidFill>
                <a:latin typeface="Meiryo"/>
                <a:ea typeface="Meiryo"/>
                <a:cs typeface="Meiryo" panose="020B0604030504040204" pitchFamily="50" charset="-128"/>
              </a:rPr>
              <a:t>３</a:t>
            </a:r>
            <a:r>
              <a:rPr lang="en-US" altLang="ja-JP" b="1" dirty="0">
                <a:solidFill>
                  <a:srgbClr val="000000"/>
                </a:solidFill>
                <a:latin typeface="Meiryo"/>
                <a:ea typeface="Meiryo"/>
                <a:cs typeface="Meiryo" panose="020B0604030504040204" pitchFamily="50" charset="-128"/>
              </a:rPr>
              <a:t>-A </a:t>
            </a:r>
            <a:r>
              <a:rPr lang="ja-JP" altLang="ja-JP" b="1" dirty="0">
                <a:solidFill>
                  <a:srgbClr val="000000"/>
                </a:solidFill>
                <a:latin typeface="Meiryo"/>
                <a:ea typeface="Meiryo"/>
                <a:cs typeface="Meiryo" panose="020B0604030504040204" pitchFamily="50" charset="-128"/>
              </a:rPr>
              <a:t>よくあるご質問・・・・・・・・・・・・・・・・・・</a:t>
            </a:r>
            <a:r>
              <a:rPr lang="en-US" altLang="ja-JP" b="1" dirty="0">
                <a:solidFill>
                  <a:srgbClr val="000000"/>
                </a:solidFill>
                <a:latin typeface="Meiryo"/>
                <a:ea typeface="Meiryo"/>
                <a:cs typeface="Meiryo" panose="020B0604030504040204" pitchFamily="50" charset="-128"/>
              </a:rPr>
              <a:t>P26</a:t>
            </a:r>
            <a:endParaRPr lang="ja-JP" altLang="ja-JP" dirty="0"/>
          </a:p>
        </p:txBody>
      </p:sp>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グラフィカル ユーザー インターフェイス, テキスト, アプリケーション&#10;&#10;自動的に生成された説明">
            <a:extLst>
              <a:ext uri="{FF2B5EF4-FFF2-40B4-BE49-F238E27FC236}">
                <a16:creationId xmlns:a16="http://schemas.microsoft.com/office/drawing/2014/main" id="{8A6A8895-FFCD-D74F-ADF7-2C4E3E3EE0FB}"/>
              </a:ext>
            </a:extLst>
          </p:cNvPr>
          <p:cNvPicPr>
            <a:picLocks noChangeAspect="1"/>
          </p:cNvPicPr>
          <p:nvPr/>
        </p:nvPicPr>
        <p:blipFill>
          <a:blip r:embed="rId4"/>
          <a:stretch>
            <a:fillRect/>
          </a:stretch>
        </p:blipFill>
        <p:spPr>
          <a:xfrm>
            <a:off x="6804248" y="2693001"/>
            <a:ext cx="1681915" cy="3494645"/>
          </a:xfrm>
          <a:prstGeom prst="rect">
            <a:avLst/>
          </a:prstGeom>
          <a:ln>
            <a:solidFill>
              <a:schemeClr val="tx1"/>
            </a:solidFill>
          </a:ln>
        </p:spPr>
      </p:pic>
      <p:pic>
        <p:nvPicPr>
          <p:cNvPr id="12" name="図 11" descr="ダイアグラム&#10;&#10;自動的に生成された説明">
            <a:extLst>
              <a:ext uri="{FF2B5EF4-FFF2-40B4-BE49-F238E27FC236}">
                <a16:creationId xmlns:a16="http://schemas.microsoft.com/office/drawing/2014/main" id="{F614C06B-A777-39D9-3A76-2B26248EFDCD}"/>
              </a:ext>
            </a:extLst>
          </p:cNvPr>
          <p:cNvPicPr>
            <a:picLocks noChangeAspect="1"/>
          </p:cNvPicPr>
          <p:nvPr/>
        </p:nvPicPr>
        <p:blipFill>
          <a:blip r:embed="rId5"/>
          <a:stretch>
            <a:fillRect/>
          </a:stretch>
        </p:blipFill>
        <p:spPr>
          <a:xfrm>
            <a:off x="3726908" y="2686578"/>
            <a:ext cx="1685006" cy="3501068"/>
          </a:xfrm>
          <a:prstGeom prst="rect">
            <a:avLst/>
          </a:prstGeom>
          <a:ln>
            <a:solidFill>
              <a:schemeClr val="tx1"/>
            </a:solidFill>
          </a:ln>
        </p:spPr>
      </p:pic>
      <p:pic>
        <p:nvPicPr>
          <p:cNvPr id="9" name="図 8" descr="グラフィカル ユーザー インターフェイス, テキスト, アプリケーション&#10;&#10;自動的に生成された説明">
            <a:extLst>
              <a:ext uri="{FF2B5EF4-FFF2-40B4-BE49-F238E27FC236}">
                <a16:creationId xmlns:a16="http://schemas.microsoft.com/office/drawing/2014/main" id="{AE7FFE4E-AE2F-713C-B3EF-51D5FC7B0EB1}"/>
              </a:ext>
            </a:extLst>
          </p:cNvPr>
          <p:cNvPicPr>
            <a:picLocks noChangeAspect="1"/>
          </p:cNvPicPr>
          <p:nvPr/>
        </p:nvPicPr>
        <p:blipFill>
          <a:blip r:embed="rId6"/>
          <a:stretch>
            <a:fillRect/>
          </a:stretch>
        </p:blipFill>
        <p:spPr>
          <a:xfrm>
            <a:off x="843924" y="2731281"/>
            <a:ext cx="1681915" cy="3494645"/>
          </a:xfrm>
          <a:prstGeom prst="rect">
            <a:avLst/>
          </a:prstGeom>
          <a:ln>
            <a:solidFill>
              <a:schemeClr val="tx1"/>
            </a:solidFill>
          </a:ln>
        </p:spPr>
      </p:pic>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767718" y="543544"/>
            <a:ext cx="4134465" cy="490904"/>
          </a:xfrm>
        </p:spPr>
        <p:txBody>
          <a:bodyPr vert="horz" wrap="none">
            <a:spAutoFit/>
          </a:bodyPr>
          <a:lstStyle/>
          <a:p>
            <a:r>
              <a:rPr lang="ja-JP" altLang="en-US" sz="2800" dirty="0"/>
              <a:t>機種変更した時の手続き</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2-F</a:t>
            </a:r>
          </a:p>
        </p:txBody>
      </p:sp>
      <p:sp>
        <p:nvSpPr>
          <p:cNvPr id="15" name="矢印: 右 14">
            <a:extLst>
              <a:ext uri="{FF2B5EF4-FFF2-40B4-BE49-F238E27FC236}">
                <a16:creationId xmlns:a16="http://schemas.microsoft.com/office/drawing/2014/main" id="{C62263C4-C752-4D79-AE95-DA2F286AA184}"/>
              </a:ext>
            </a:extLst>
          </p:cNvPr>
          <p:cNvSpPr/>
          <p:nvPr/>
        </p:nvSpPr>
        <p:spPr>
          <a:xfrm>
            <a:off x="2731324"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6" name="矢印: 右 15">
            <a:extLst>
              <a:ext uri="{FF2B5EF4-FFF2-40B4-BE49-F238E27FC236}">
                <a16:creationId xmlns:a16="http://schemas.microsoft.com/office/drawing/2014/main" id="{43267E72-DC74-A206-297D-6849467B69AC}"/>
              </a:ext>
            </a:extLst>
          </p:cNvPr>
          <p:cNvSpPr/>
          <p:nvPr/>
        </p:nvSpPr>
        <p:spPr>
          <a:xfrm>
            <a:off x="5662771"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1" name="テキスト ボックス 20">
            <a:extLst>
              <a:ext uri="{FF2B5EF4-FFF2-40B4-BE49-F238E27FC236}">
                <a16:creationId xmlns:a16="http://schemas.microsoft.com/office/drawing/2014/main" id="{ADAEDAFA-02BA-3DAC-8301-132AE7A7AC95}"/>
              </a:ext>
            </a:extLst>
          </p:cNvPr>
          <p:cNvSpPr txBox="1"/>
          <p:nvPr/>
        </p:nvSpPr>
        <p:spPr>
          <a:xfrm>
            <a:off x="395536" y="1340768"/>
            <a:ext cx="8280920"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新しいスマホでスマホ用電子証明書の申請を再度行います</a:t>
            </a:r>
            <a:endParaRPr lang="en-US" altLang="ja-JP"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5690A6CA-01AD-9C9F-A5EF-CCAD85739F43}"/>
              </a:ext>
            </a:extLst>
          </p:cNvPr>
          <p:cNvSpPr/>
          <p:nvPr/>
        </p:nvSpPr>
        <p:spPr>
          <a:xfrm>
            <a:off x="395536" y="1969200"/>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➐</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8" name="正方形/長方形 7">
            <a:extLst>
              <a:ext uri="{FF2B5EF4-FFF2-40B4-BE49-F238E27FC236}">
                <a16:creationId xmlns:a16="http://schemas.microsoft.com/office/drawing/2014/main" id="{AFBB5C95-B08C-A913-E806-56E5059EA3F4}"/>
              </a:ext>
            </a:extLst>
          </p:cNvPr>
          <p:cNvSpPr/>
          <p:nvPr/>
        </p:nvSpPr>
        <p:spPr>
          <a:xfrm>
            <a:off x="3254991"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➑</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1" name="テキスト ボックス 10">
            <a:extLst>
              <a:ext uri="{FF2B5EF4-FFF2-40B4-BE49-F238E27FC236}">
                <a16:creationId xmlns:a16="http://schemas.microsoft.com/office/drawing/2014/main" id="{646D76C4-48A4-B22F-CAEE-AB57244E24C7}"/>
              </a:ext>
            </a:extLst>
          </p:cNvPr>
          <p:cNvSpPr txBox="1"/>
          <p:nvPr/>
        </p:nvSpPr>
        <p:spPr>
          <a:xfrm>
            <a:off x="971600" y="1969200"/>
            <a:ext cx="2052933" cy="523220"/>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パスワードを入力し</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「次へ」を押す</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B8934394-EAD9-2381-11C4-4BDA7968A4E6}"/>
              </a:ext>
            </a:extLst>
          </p:cNvPr>
          <p:cNvSpPr txBox="1"/>
          <p:nvPr/>
        </p:nvSpPr>
        <p:spPr>
          <a:xfrm>
            <a:off x="3815211" y="1969200"/>
            <a:ext cx="2052933" cy="523220"/>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パスワードを入力し</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「次へ」を押す</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DC18B959-F293-86DC-48FA-A27A9131DBD7}"/>
              </a:ext>
            </a:extLst>
          </p:cNvPr>
          <p:cNvSpPr/>
          <p:nvPr/>
        </p:nvSpPr>
        <p:spPr>
          <a:xfrm>
            <a:off x="6207319"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❾</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9" name="テキスト ボックス 18">
            <a:extLst>
              <a:ext uri="{FF2B5EF4-FFF2-40B4-BE49-F238E27FC236}">
                <a16:creationId xmlns:a16="http://schemas.microsoft.com/office/drawing/2014/main" id="{BF6936F4-1B5E-2B6F-CE3B-A41794A228BE}"/>
              </a:ext>
            </a:extLst>
          </p:cNvPr>
          <p:cNvSpPr txBox="1"/>
          <p:nvPr/>
        </p:nvSpPr>
        <p:spPr>
          <a:xfrm>
            <a:off x="6687516" y="1969200"/>
            <a:ext cx="2276972" cy="523220"/>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申請の完了画面が</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表示されれば申請は完了</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7313A995-BDCB-92FA-6282-EF601F944C64}"/>
              </a:ext>
            </a:extLst>
          </p:cNvPr>
          <p:cNvSpPr>
            <a:spLocks/>
          </p:cNvSpPr>
          <p:nvPr/>
        </p:nvSpPr>
        <p:spPr>
          <a:xfrm>
            <a:off x="849704" y="3990867"/>
            <a:ext cx="1688203" cy="799637"/>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6E35BE06-0E9C-8C0A-0D7F-7E9576CD5CA4}"/>
              </a:ext>
            </a:extLst>
          </p:cNvPr>
          <p:cNvSpPr>
            <a:spLocks/>
          </p:cNvSpPr>
          <p:nvPr/>
        </p:nvSpPr>
        <p:spPr>
          <a:xfrm>
            <a:off x="3725309" y="3895875"/>
            <a:ext cx="1688203" cy="118931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E6CF106-9DDA-0330-E750-225C68E279C7}"/>
              </a:ext>
            </a:extLst>
          </p:cNvPr>
          <p:cNvSpPr>
            <a:spLocks/>
          </p:cNvSpPr>
          <p:nvPr/>
        </p:nvSpPr>
        <p:spPr>
          <a:xfrm>
            <a:off x="3723711" y="5517232"/>
            <a:ext cx="1688203" cy="36004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414C1303-BDDF-DAA7-CCBD-C76B60BB785B}"/>
              </a:ext>
            </a:extLst>
          </p:cNvPr>
          <p:cNvSpPr>
            <a:spLocks/>
          </p:cNvSpPr>
          <p:nvPr/>
        </p:nvSpPr>
        <p:spPr>
          <a:xfrm>
            <a:off x="849704" y="5029366"/>
            <a:ext cx="1688203" cy="36004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F6889528-59AE-3A85-FBC1-DB192761EC03}"/>
              </a:ext>
            </a:extLst>
          </p:cNvPr>
          <p:cNvSpPr>
            <a:spLocks/>
          </p:cNvSpPr>
          <p:nvPr/>
        </p:nvSpPr>
        <p:spPr>
          <a:xfrm>
            <a:off x="6797960" y="5160405"/>
            <a:ext cx="1688203" cy="36004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図形グループ 43">
            <a:extLst>
              <a:ext uri="{FF2B5EF4-FFF2-40B4-BE49-F238E27FC236}">
                <a16:creationId xmlns:a16="http://schemas.microsoft.com/office/drawing/2014/main" id="{5192D539-7FC9-0DC7-F165-4F1DC7F29C55}"/>
              </a:ext>
            </a:extLst>
          </p:cNvPr>
          <p:cNvGrpSpPr/>
          <p:nvPr/>
        </p:nvGrpSpPr>
        <p:grpSpPr>
          <a:xfrm>
            <a:off x="645385" y="3644200"/>
            <a:ext cx="296586" cy="293005"/>
            <a:chOff x="7423697" y="3995693"/>
            <a:chExt cx="296586" cy="293005"/>
          </a:xfrm>
        </p:grpSpPr>
        <p:sp>
          <p:nvSpPr>
            <p:cNvPr id="25" name="円/楕円 44">
              <a:extLst>
                <a:ext uri="{FF2B5EF4-FFF2-40B4-BE49-F238E27FC236}">
                  <a16:creationId xmlns:a16="http://schemas.microsoft.com/office/drawing/2014/main" id="{8878286B-9397-1B50-C712-7523650404D8}"/>
                </a:ext>
              </a:extLst>
            </p:cNvPr>
            <p:cNvSpPr/>
            <p:nvPr/>
          </p:nvSpPr>
          <p:spPr>
            <a:xfrm>
              <a:off x="742492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45">
              <a:extLst>
                <a:ext uri="{FF2B5EF4-FFF2-40B4-BE49-F238E27FC236}">
                  <a16:creationId xmlns:a16="http://schemas.microsoft.com/office/drawing/2014/main" id="{E3374573-956B-248D-B77F-8EE3A5974D18}"/>
                </a:ext>
              </a:extLst>
            </p:cNvPr>
            <p:cNvSpPr/>
            <p:nvPr/>
          </p:nvSpPr>
          <p:spPr>
            <a:xfrm>
              <a:off x="7423697" y="3995693"/>
              <a:ext cx="296586" cy="293005"/>
            </a:xfrm>
            <a:custGeom>
              <a:avLst/>
              <a:gdLst/>
              <a:ahLst/>
              <a:cxnLst/>
              <a:rect l="l" t="t" r="r" b="b"/>
              <a:pathLst>
                <a:path w="296586" h="293005">
                  <a:moveTo>
                    <a:pt x="83995" y="53718"/>
                  </a:moveTo>
                  <a:lnTo>
                    <a:pt x="83995" y="89692"/>
                  </a:lnTo>
                  <a:lnTo>
                    <a:pt x="173361" y="89692"/>
                  </a:lnTo>
                  <a:lnTo>
                    <a:pt x="90343" y="243357"/>
                  </a:lnTo>
                  <a:lnTo>
                    <a:pt x="139666" y="243357"/>
                  </a:lnTo>
                  <a:lnTo>
                    <a:pt x="219591" y="89041"/>
                  </a:lnTo>
                  <a:lnTo>
                    <a:pt x="219591" y="53718"/>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図形グループ 8">
            <a:extLst>
              <a:ext uri="{FF2B5EF4-FFF2-40B4-BE49-F238E27FC236}">
                <a16:creationId xmlns:a16="http://schemas.microsoft.com/office/drawing/2014/main" id="{506E039A-5FD3-83A2-DB58-01D3C73557F9}"/>
              </a:ext>
            </a:extLst>
          </p:cNvPr>
          <p:cNvGrpSpPr/>
          <p:nvPr/>
        </p:nvGrpSpPr>
        <p:grpSpPr>
          <a:xfrm>
            <a:off x="3427125" y="3609165"/>
            <a:ext cx="296586" cy="293005"/>
            <a:chOff x="8127785" y="3995693"/>
            <a:chExt cx="296586" cy="293005"/>
          </a:xfrm>
        </p:grpSpPr>
        <p:sp>
          <p:nvSpPr>
            <p:cNvPr id="28" name="円/楕円 12">
              <a:extLst>
                <a:ext uri="{FF2B5EF4-FFF2-40B4-BE49-F238E27FC236}">
                  <a16:creationId xmlns:a16="http://schemas.microsoft.com/office/drawing/2014/main" id="{953EF9DE-15BF-EF65-529C-B69DF53557D4}"/>
                </a:ext>
              </a:extLst>
            </p:cNvPr>
            <p:cNvSpPr/>
            <p:nvPr/>
          </p:nvSpPr>
          <p:spPr>
            <a:xfrm>
              <a:off x="812901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フリーフォーム 13">
              <a:extLst>
                <a:ext uri="{FF2B5EF4-FFF2-40B4-BE49-F238E27FC236}">
                  <a16:creationId xmlns:a16="http://schemas.microsoft.com/office/drawing/2014/main" id="{8FF684CD-1090-EBE4-C60A-CB068E9A8601}"/>
                </a:ext>
              </a:extLst>
            </p:cNvPr>
            <p:cNvSpPr/>
            <p:nvPr/>
          </p:nvSpPr>
          <p:spPr>
            <a:xfrm>
              <a:off x="8127785" y="3995693"/>
              <a:ext cx="296586" cy="293005"/>
            </a:xfrm>
            <a:custGeom>
              <a:avLst/>
              <a:gdLst/>
              <a:ahLst/>
              <a:cxnLst/>
              <a:rect l="l" t="t" r="r" b="b"/>
              <a:pathLst>
                <a:path w="296586" h="293005">
                  <a:moveTo>
                    <a:pt x="134945" y="154642"/>
                  </a:moveTo>
                  <a:lnTo>
                    <a:pt x="158874" y="164409"/>
                  </a:lnTo>
                  <a:cubicBezTo>
                    <a:pt x="170920" y="169292"/>
                    <a:pt x="176943" y="177160"/>
                    <a:pt x="176943" y="188012"/>
                  </a:cubicBezTo>
                  <a:cubicBezTo>
                    <a:pt x="176943" y="195608"/>
                    <a:pt x="174419" y="201631"/>
                    <a:pt x="169373" y="206080"/>
                  </a:cubicBezTo>
                  <a:cubicBezTo>
                    <a:pt x="164327" y="210530"/>
                    <a:pt x="157517" y="212754"/>
                    <a:pt x="148944" y="212754"/>
                  </a:cubicBezTo>
                  <a:cubicBezTo>
                    <a:pt x="140588" y="212754"/>
                    <a:pt x="133670" y="210150"/>
                    <a:pt x="128190" y="204941"/>
                  </a:cubicBezTo>
                  <a:cubicBezTo>
                    <a:pt x="122709" y="199732"/>
                    <a:pt x="119969" y="193004"/>
                    <a:pt x="119969" y="184756"/>
                  </a:cubicBezTo>
                  <a:cubicBezTo>
                    <a:pt x="119969" y="171625"/>
                    <a:pt x="124961" y="161587"/>
                    <a:pt x="134945" y="154642"/>
                  </a:cubicBezTo>
                  <a:close/>
                  <a:moveTo>
                    <a:pt x="148619" y="78298"/>
                  </a:moveTo>
                  <a:cubicBezTo>
                    <a:pt x="156215" y="78298"/>
                    <a:pt x="162292" y="80305"/>
                    <a:pt x="166850" y="84320"/>
                  </a:cubicBezTo>
                  <a:cubicBezTo>
                    <a:pt x="171408" y="88336"/>
                    <a:pt x="173687" y="93219"/>
                    <a:pt x="173687" y="98971"/>
                  </a:cubicBezTo>
                  <a:cubicBezTo>
                    <a:pt x="173687" y="109714"/>
                    <a:pt x="169238" y="118504"/>
                    <a:pt x="160339" y="125341"/>
                  </a:cubicBezTo>
                  <a:lnTo>
                    <a:pt x="137550" y="116388"/>
                  </a:lnTo>
                  <a:cubicBezTo>
                    <a:pt x="128651" y="112916"/>
                    <a:pt x="124202" y="106676"/>
                    <a:pt x="124202" y="97668"/>
                  </a:cubicBezTo>
                  <a:cubicBezTo>
                    <a:pt x="124202" y="91917"/>
                    <a:pt x="126535" y="87250"/>
                    <a:pt x="131201" y="83669"/>
                  </a:cubicBezTo>
                  <a:cubicBezTo>
                    <a:pt x="135868" y="80088"/>
                    <a:pt x="141673" y="78298"/>
                    <a:pt x="148619" y="78298"/>
                  </a:cubicBezTo>
                  <a:close/>
                  <a:moveTo>
                    <a:pt x="148619" y="46718"/>
                  </a:moveTo>
                  <a:cubicBezTo>
                    <a:pt x="129736" y="46718"/>
                    <a:pt x="114191" y="51601"/>
                    <a:pt x="101982" y="61368"/>
                  </a:cubicBezTo>
                  <a:cubicBezTo>
                    <a:pt x="89773" y="71135"/>
                    <a:pt x="83669" y="83669"/>
                    <a:pt x="83669" y="98971"/>
                  </a:cubicBezTo>
                  <a:cubicBezTo>
                    <a:pt x="83669" y="116225"/>
                    <a:pt x="92785" y="128922"/>
                    <a:pt x="111016" y="137061"/>
                  </a:cubicBezTo>
                  <a:lnTo>
                    <a:pt x="111016" y="139340"/>
                  </a:lnTo>
                  <a:cubicBezTo>
                    <a:pt x="102009" y="142921"/>
                    <a:pt x="94413" y="148836"/>
                    <a:pt x="88227" y="157083"/>
                  </a:cubicBezTo>
                  <a:cubicBezTo>
                    <a:pt x="81390" y="166199"/>
                    <a:pt x="77972" y="176292"/>
                    <a:pt x="77972" y="187361"/>
                  </a:cubicBezTo>
                  <a:cubicBezTo>
                    <a:pt x="77972" y="204724"/>
                    <a:pt x="84266" y="218777"/>
                    <a:pt x="96854" y="229521"/>
                  </a:cubicBezTo>
                  <a:cubicBezTo>
                    <a:pt x="109768" y="240698"/>
                    <a:pt x="127023" y="246287"/>
                    <a:pt x="148619" y="246287"/>
                  </a:cubicBezTo>
                  <a:cubicBezTo>
                    <a:pt x="168587" y="246287"/>
                    <a:pt x="185353" y="240590"/>
                    <a:pt x="198918" y="229195"/>
                  </a:cubicBezTo>
                  <a:cubicBezTo>
                    <a:pt x="212483" y="217801"/>
                    <a:pt x="219266" y="203422"/>
                    <a:pt x="219266" y="186058"/>
                  </a:cubicBezTo>
                  <a:cubicBezTo>
                    <a:pt x="219266" y="174772"/>
                    <a:pt x="215793" y="165060"/>
                    <a:pt x="208848" y="156921"/>
                  </a:cubicBezTo>
                  <a:cubicBezTo>
                    <a:pt x="202770" y="149867"/>
                    <a:pt x="194794" y="144766"/>
                    <a:pt x="184919" y="141619"/>
                  </a:cubicBezTo>
                  <a:lnTo>
                    <a:pt x="184919" y="139991"/>
                  </a:lnTo>
                  <a:cubicBezTo>
                    <a:pt x="194035" y="136519"/>
                    <a:pt x="201278" y="130984"/>
                    <a:pt x="206650" y="123388"/>
                  </a:cubicBezTo>
                  <a:cubicBezTo>
                    <a:pt x="212022" y="115791"/>
                    <a:pt x="214708" y="107218"/>
                    <a:pt x="214708" y="97668"/>
                  </a:cubicBezTo>
                  <a:cubicBezTo>
                    <a:pt x="214708" y="82259"/>
                    <a:pt x="208685" y="69914"/>
                    <a:pt x="196639" y="60636"/>
                  </a:cubicBezTo>
                  <a:cubicBezTo>
                    <a:pt x="184593" y="51357"/>
                    <a:pt x="168587" y="46718"/>
                    <a:pt x="148619" y="46718"/>
                  </a:cubicBezTo>
                  <a:close/>
                  <a:moveTo>
                    <a:pt x="148619" y="0"/>
                  </a:moveTo>
                  <a:cubicBezTo>
                    <a:pt x="189422" y="0"/>
                    <a:pt x="224285" y="14162"/>
                    <a:pt x="253205" y="42486"/>
                  </a:cubicBezTo>
                  <a:cubicBezTo>
                    <a:pt x="282126" y="70810"/>
                    <a:pt x="296586" y="105211"/>
                    <a:pt x="296586" y="145689"/>
                  </a:cubicBezTo>
                  <a:cubicBezTo>
                    <a:pt x="296586" y="186275"/>
                    <a:pt x="282044"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正方形/長方形 32">
            <a:extLst>
              <a:ext uri="{FF2B5EF4-FFF2-40B4-BE49-F238E27FC236}">
                <a16:creationId xmlns:a16="http://schemas.microsoft.com/office/drawing/2014/main" id="{070941F2-0704-CBA6-D363-F0E8EB68026B}"/>
              </a:ext>
            </a:extLst>
          </p:cNvPr>
          <p:cNvSpPr/>
          <p:nvPr/>
        </p:nvSpPr>
        <p:spPr>
          <a:xfrm>
            <a:off x="6317043" y="4778856"/>
            <a:ext cx="596929" cy="523220"/>
          </a:xfrm>
          <a:prstGeom prst="rect">
            <a:avLst/>
          </a:prstGeom>
        </p:spPr>
        <p:txBody>
          <a:bodyPr wrap="square">
            <a:spAutoFit/>
          </a:bodyPr>
          <a:lstStyle/>
          <a:p>
            <a:r>
              <a:rPr lang="ja-JP" altLang="en-US" sz="2800" b="1" dirty="0">
                <a:solidFill>
                  <a:srgbClr val="009650"/>
                </a:solidFill>
                <a:latin typeface="メイリオ" panose="020B0604030504040204" pitchFamily="50" charset="-128"/>
                <a:ea typeface="メイリオ" panose="020B0604030504040204" pitchFamily="50" charset="-128"/>
                <a:cs typeface="Meiryo" charset="-128"/>
              </a:rPr>
              <a:t>❾</a:t>
            </a:r>
            <a:endParaRPr lang="en-US" altLang="ja-JP" sz="2800" b="1" dirty="0">
              <a:solidFill>
                <a:srgbClr val="009650"/>
              </a:solidFill>
              <a:latin typeface="メイリオ" panose="020B0604030504040204" pitchFamily="50" charset="-128"/>
              <a:ea typeface="メイリオ" panose="020B0604030504040204" pitchFamily="50" charset="-128"/>
              <a:cs typeface="Meiryo" charset="-128"/>
            </a:endParaRPr>
          </a:p>
        </p:txBody>
      </p:sp>
      <p:grpSp>
        <p:nvGrpSpPr>
          <p:cNvPr id="34" name="図形グループ 43">
            <a:extLst>
              <a:ext uri="{FF2B5EF4-FFF2-40B4-BE49-F238E27FC236}">
                <a16:creationId xmlns:a16="http://schemas.microsoft.com/office/drawing/2014/main" id="{FDEB1215-04B8-A078-0A25-D6E987F5B804}"/>
              </a:ext>
            </a:extLst>
          </p:cNvPr>
          <p:cNvGrpSpPr/>
          <p:nvPr/>
        </p:nvGrpSpPr>
        <p:grpSpPr>
          <a:xfrm>
            <a:off x="510127" y="4880927"/>
            <a:ext cx="296586" cy="293005"/>
            <a:chOff x="7423697" y="3995693"/>
            <a:chExt cx="296586" cy="293005"/>
          </a:xfrm>
        </p:grpSpPr>
        <p:sp>
          <p:nvSpPr>
            <p:cNvPr id="35" name="円/楕円 44">
              <a:extLst>
                <a:ext uri="{FF2B5EF4-FFF2-40B4-BE49-F238E27FC236}">
                  <a16:creationId xmlns:a16="http://schemas.microsoft.com/office/drawing/2014/main" id="{E83E496A-090A-A304-59DA-D9FC50F48B3F}"/>
                </a:ext>
              </a:extLst>
            </p:cNvPr>
            <p:cNvSpPr/>
            <p:nvPr/>
          </p:nvSpPr>
          <p:spPr>
            <a:xfrm>
              <a:off x="742492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45">
              <a:extLst>
                <a:ext uri="{FF2B5EF4-FFF2-40B4-BE49-F238E27FC236}">
                  <a16:creationId xmlns:a16="http://schemas.microsoft.com/office/drawing/2014/main" id="{63F61E9D-DBB7-432A-F827-CADEE994333C}"/>
                </a:ext>
              </a:extLst>
            </p:cNvPr>
            <p:cNvSpPr/>
            <p:nvPr/>
          </p:nvSpPr>
          <p:spPr>
            <a:xfrm>
              <a:off x="7423697" y="3995693"/>
              <a:ext cx="296586" cy="293005"/>
            </a:xfrm>
            <a:custGeom>
              <a:avLst/>
              <a:gdLst/>
              <a:ahLst/>
              <a:cxnLst/>
              <a:rect l="l" t="t" r="r" b="b"/>
              <a:pathLst>
                <a:path w="296586" h="293005">
                  <a:moveTo>
                    <a:pt x="83995" y="53718"/>
                  </a:moveTo>
                  <a:lnTo>
                    <a:pt x="83995" y="89692"/>
                  </a:lnTo>
                  <a:lnTo>
                    <a:pt x="173361" y="89692"/>
                  </a:lnTo>
                  <a:lnTo>
                    <a:pt x="90343" y="243357"/>
                  </a:lnTo>
                  <a:lnTo>
                    <a:pt x="139666" y="243357"/>
                  </a:lnTo>
                  <a:lnTo>
                    <a:pt x="219591" y="89041"/>
                  </a:lnTo>
                  <a:lnTo>
                    <a:pt x="219591" y="53718"/>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図形グループ 8">
            <a:extLst>
              <a:ext uri="{FF2B5EF4-FFF2-40B4-BE49-F238E27FC236}">
                <a16:creationId xmlns:a16="http://schemas.microsoft.com/office/drawing/2014/main" id="{841FCB49-ECD8-184B-ADF6-57EE8DCC758B}"/>
              </a:ext>
            </a:extLst>
          </p:cNvPr>
          <p:cNvGrpSpPr/>
          <p:nvPr/>
        </p:nvGrpSpPr>
        <p:grpSpPr>
          <a:xfrm>
            <a:off x="3393300" y="5301208"/>
            <a:ext cx="296586" cy="293005"/>
            <a:chOff x="8127785" y="3995693"/>
            <a:chExt cx="296586" cy="293005"/>
          </a:xfrm>
        </p:grpSpPr>
        <p:sp>
          <p:nvSpPr>
            <p:cNvPr id="38" name="円/楕円 12">
              <a:extLst>
                <a:ext uri="{FF2B5EF4-FFF2-40B4-BE49-F238E27FC236}">
                  <a16:creationId xmlns:a16="http://schemas.microsoft.com/office/drawing/2014/main" id="{85929F26-6706-0314-E67D-8104805E1FAA}"/>
                </a:ext>
              </a:extLst>
            </p:cNvPr>
            <p:cNvSpPr/>
            <p:nvPr/>
          </p:nvSpPr>
          <p:spPr>
            <a:xfrm>
              <a:off x="812901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フリーフォーム 13">
              <a:extLst>
                <a:ext uri="{FF2B5EF4-FFF2-40B4-BE49-F238E27FC236}">
                  <a16:creationId xmlns:a16="http://schemas.microsoft.com/office/drawing/2014/main" id="{B967E632-3D71-B865-073F-D0B557F55DAD}"/>
                </a:ext>
              </a:extLst>
            </p:cNvPr>
            <p:cNvSpPr/>
            <p:nvPr/>
          </p:nvSpPr>
          <p:spPr>
            <a:xfrm>
              <a:off x="8127785" y="3995693"/>
              <a:ext cx="296586" cy="293005"/>
            </a:xfrm>
            <a:custGeom>
              <a:avLst/>
              <a:gdLst/>
              <a:ahLst/>
              <a:cxnLst/>
              <a:rect l="l" t="t" r="r" b="b"/>
              <a:pathLst>
                <a:path w="296586" h="293005">
                  <a:moveTo>
                    <a:pt x="134945" y="154642"/>
                  </a:moveTo>
                  <a:lnTo>
                    <a:pt x="158874" y="164409"/>
                  </a:lnTo>
                  <a:cubicBezTo>
                    <a:pt x="170920" y="169292"/>
                    <a:pt x="176943" y="177160"/>
                    <a:pt x="176943" y="188012"/>
                  </a:cubicBezTo>
                  <a:cubicBezTo>
                    <a:pt x="176943" y="195608"/>
                    <a:pt x="174419" y="201631"/>
                    <a:pt x="169373" y="206080"/>
                  </a:cubicBezTo>
                  <a:cubicBezTo>
                    <a:pt x="164327" y="210530"/>
                    <a:pt x="157517" y="212754"/>
                    <a:pt x="148944" y="212754"/>
                  </a:cubicBezTo>
                  <a:cubicBezTo>
                    <a:pt x="140588" y="212754"/>
                    <a:pt x="133670" y="210150"/>
                    <a:pt x="128190" y="204941"/>
                  </a:cubicBezTo>
                  <a:cubicBezTo>
                    <a:pt x="122709" y="199732"/>
                    <a:pt x="119969" y="193004"/>
                    <a:pt x="119969" y="184756"/>
                  </a:cubicBezTo>
                  <a:cubicBezTo>
                    <a:pt x="119969" y="171625"/>
                    <a:pt x="124961" y="161587"/>
                    <a:pt x="134945" y="154642"/>
                  </a:cubicBezTo>
                  <a:close/>
                  <a:moveTo>
                    <a:pt x="148619" y="78298"/>
                  </a:moveTo>
                  <a:cubicBezTo>
                    <a:pt x="156215" y="78298"/>
                    <a:pt x="162292" y="80305"/>
                    <a:pt x="166850" y="84320"/>
                  </a:cubicBezTo>
                  <a:cubicBezTo>
                    <a:pt x="171408" y="88336"/>
                    <a:pt x="173687" y="93219"/>
                    <a:pt x="173687" y="98971"/>
                  </a:cubicBezTo>
                  <a:cubicBezTo>
                    <a:pt x="173687" y="109714"/>
                    <a:pt x="169238" y="118504"/>
                    <a:pt x="160339" y="125341"/>
                  </a:cubicBezTo>
                  <a:lnTo>
                    <a:pt x="137550" y="116388"/>
                  </a:lnTo>
                  <a:cubicBezTo>
                    <a:pt x="128651" y="112916"/>
                    <a:pt x="124202" y="106676"/>
                    <a:pt x="124202" y="97668"/>
                  </a:cubicBezTo>
                  <a:cubicBezTo>
                    <a:pt x="124202" y="91917"/>
                    <a:pt x="126535" y="87250"/>
                    <a:pt x="131201" y="83669"/>
                  </a:cubicBezTo>
                  <a:cubicBezTo>
                    <a:pt x="135868" y="80088"/>
                    <a:pt x="141673" y="78298"/>
                    <a:pt x="148619" y="78298"/>
                  </a:cubicBezTo>
                  <a:close/>
                  <a:moveTo>
                    <a:pt x="148619" y="46718"/>
                  </a:moveTo>
                  <a:cubicBezTo>
                    <a:pt x="129736" y="46718"/>
                    <a:pt x="114191" y="51601"/>
                    <a:pt x="101982" y="61368"/>
                  </a:cubicBezTo>
                  <a:cubicBezTo>
                    <a:pt x="89773" y="71135"/>
                    <a:pt x="83669" y="83669"/>
                    <a:pt x="83669" y="98971"/>
                  </a:cubicBezTo>
                  <a:cubicBezTo>
                    <a:pt x="83669" y="116225"/>
                    <a:pt x="92785" y="128922"/>
                    <a:pt x="111016" y="137061"/>
                  </a:cubicBezTo>
                  <a:lnTo>
                    <a:pt x="111016" y="139340"/>
                  </a:lnTo>
                  <a:cubicBezTo>
                    <a:pt x="102009" y="142921"/>
                    <a:pt x="94413" y="148836"/>
                    <a:pt x="88227" y="157083"/>
                  </a:cubicBezTo>
                  <a:cubicBezTo>
                    <a:pt x="81390" y="166199"/>
                    <a:pt x="77972" y="176292"/>
                    <a:pt x="77972" y="187361"/>
                  </a:cubicBezTo>
                  <a:cubicBezTo>
                    <a:pt x="77972" y="204724"/>
                    <a:pt x="84266" y="218777"/>
                    <a:pt x="96854" y="229521"/>
                  </a:cubicBezTo>
                  <a:cubicBezTo>
                    <a:pt x="109768" y="240698"/>
                    <a:pt x="127023" y="246287"/>
                    <a:pt x="148619" y="246287"/>
                  </a:cubicBezTo>
                  <a:cubicBezTo>
                    <a:pt x="168587" y="246287"/>
                    <a:pt x="185353" y="240590"/>
                    <a:pt x="198918" y="229195"/>
                  </a:cubicBezTo>
                  <a:cubicBezTo>
                    <a:pt x="212483" y="217801"/>
                    <a:pt x="219266" y="203422"/>
                    <a:pt x="219266" y="186058"/>
                  </a:cubicBezTo>
                  <a:cubicBezTo>
                    <a:pt x="219266" y="174772"/>
                    <a:pt x="215793" y="165060"/>
                    <a:pt x="208848" y="156921"/>
                  </a:cubicBezTo>
                  <a:cubicBezTo>
                    <a:pt x="202770" y="149867"/>
                    <a:pt x="194794" y="144766"/>
                    <a:pt x="184919" y="141619"/>
                  </a:cubicBezTo>
                  <a:lnTo>
                    <a:pt x="184919" y="139991"/>
                  </a:lnTo>
                  <a:cubicBezTo>
                    <a:pt x="194035" y="136519"/>
                    <a:pt x="201278" y="130984"/>
                    <a:pt x="206650" y="123388"/>
                  </a:cubicBezTo>
                  <a:cubicBezTo>
                    <a:pt x="212022" y="115791"/>
                    <a:pt x="214708" y="107218"/>
                    <a:pt x="214708" y="97668"/>
                  </a:cubicBezTo>
                  <a:cubicBezTo>
                    <a:pt x="214708" y="82259"/>
                    <a:pt x="208685" y="69914"/>
                    <a:pt x="196639" y="60636"/>
                  </a:cubicBezTo>
                  <a:cubicBezTo>
                    <a:pt x="184593" y="51357"/>
                    <a:pt x="168587" y="46718"/>
                    <a:pt x="148619" y="46718"/>
                  </a:cubicBezTo>
                  <a:close/>
                  <a:moveTo>
                    <a:pt x="148619" y="0"/>
                  </a:moveTo>
                  <a:cubicBezTo>
                    <a:pt x="189422" y="0"/>
                    <a:pt x="224285" y="14162"/>
                    <a:pt x="253205" y="42486"/>
                  </a:cubicBezTo>
                  <a:cubicBezTo>
                    <a:pt x="282126" y="70810"/>
                    <a:pt x="296586" y="105211"/>
                    <a:pt x="296586" y="145689"/>
                  </a:cubicBezTo>
                  <a:cubicBezTo>
                    <a:pt x="296586" y="186275"/>
                    <a:pt x="282044"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579935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A52057B2-5857-6D1F-627D-6AE4711A202D}"/>
              </a:ext>
            </a:extLst>
          </p:cNvPr>
          <p:cNvPicPr>
            <a:picLocks noChangeAspect="1"/>
          </p:cNvPicPr>
          <p:nvPr/>
        </p:nvPicPr>
        <p:blipFill>
          <a:blip r:embed="rId4"/>
          <a:stretch>
            <a:fillRect/>
          </a:stretch>
        </p:blipFill>
        <p:spPr>
          <a:xfrm>
            <a:off x="6812600" y="2693001"/>
            <a:ext cx="1681915" cy="3494646"/>
          </a:xfrm>
          <a:prstGeom prst="rect">
            <a:avLst/>
          </a:prstGeom>
          <a:ln>
            <a:solidFill>
              <a:schemeClr val="tx1"/>
            </a:solidFill>
          </a:ln>
        </p:spPr>
      </p:pic>
      <p:pic>
        <p:nvPicPr>
          <p:cNvPr id="27" name="図 26" descr="グラフィカル ユーザー インターフェイス, アプリケーション&#10;&#10;中程度の精度で自動的に生成された説明">
            <a:extLst>
              <a:ext uri="{FF2B5EF4-FFF2-40B4-BE49-F238E27FC236}">
                <a16:creationId xmlns:a16="http://schemas.microsoft.com/office/drawing/2014/main" id="{DABE2275-ED90-342F-8380-7E3AE6F78D02}"/>
              </a:ext>
            </a:extLst>
          </p:cNvPr>
          <p:cNvPicPr>
            <a:picLocks noChangeAspect="1"/>
          </p:cNvPicPr>
          <p:nvPr/>
        </p:nvPicPr>
        <p:blipFill>
          <a:blip r:embed="rId5"/>
          <a:stretch>
            <a:fillRect/>
          </a:stretch>
        </p:blipFill>
        <p:spPr>
          <a:xfrm>
            <a:off x="3726908" y="2685581"/>
            <a:ext cx="1685006" cy="3501068"/>
          </a:xfrm>
          <a:prstGeom prst="rect">
            <a:avLst/>
          </a:prstGeom>
          <a:ln>
            <a:solidFill>
              <a:schemeClr val="tx1"/>
            </a:solidFill>
          </a:ln>
        </p:spPr>
      </p:pic>
      <p:pic>
        <p:nvPicPr>
          <p:cNvPr id="29" name="図 28" descr="グラフィカル ユーザー インターフェイス, アプリケーション, Teams&#10;&#10;自動的に生成された説明">
            <a:extLst>
              <a:ext uri="{FF2B5EF4-FFF2-40B4-BE49-F238E27FC236}">
                <a16:creationId xmlns:a16="http://schemas.microsoft.com/office/drawing/2014/main" id="{8CE805AF-BFCE-0B44-1613-A0DADED4F5BE}"/>
              </a:ext>
            </a:extLst>
          </p:cNvPr>
          <p:cNvPicPr>
            <a:picLocks noChangeAspect="1"/>
          </p:cNvPicPr>
          <p:nvPr/>
        </p:nvPicPr>
        <p:blipFill>
          <a:blip r:embed="rId6"/>
          <a:stretch>
            <a:fillRect/>
          </a:stretch>
        </p:blipFill>
        <p:spPr>
          <a:xfrm>
            <a:off x="843924" y="2731281"/>
            <a:ext cx="1685006" cy="3501068"/>
          </a:xfrm>
          <a:prstGeom prst="rect">
            <a:avLst/>
          </a:prstGeom>
          <a:ln>
            <a:solidFill>
              <a:schemeClr val="tx1"/>
            </a:solidFill>
          </a:ln>
        </p:spPr>
      </p:pic>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767718" y="543544"/>
            <a:ext cx="4134465" cy="490904"/>
          </a:xfrm>
        </p:spPr>
        <p:txBody>
          <a:bodyPr vert="horz" wrap="none">
            <a:spAutoFit/>
          </a:bodyPr>
          <a:lstStyle/>
          <a:p>
            <a:r>
              <a:rPr lang="ja-JP" altLang="en-US" sz="2800" dirty="0"/>
              <a:t>機種変更した時の手続き</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2-F</a:t>
            </a:r>
          </a:p>
        </p:txBody>
      </p:sp>
      <p:sp>
        <p:nvSpPr>
          <p:cNvPr id="10" name="矢印: 右 9">
            <a:extLst>
              <a:ext uri="{FF2B5EF4-FFF2-40B4-BE49-F238E27FC236}">
                <a16:creationId xmlns:a16="http://schemas.microsoft.com/office/drawing/2014/main" id="{8C0075DA-8E45-B524-E63A-F44896E3A2E4}"/>
              </a:ext>
            </a:extLst>
          </p:cNvPr>
          <p:cNvSpPr/>
          <p:nvPr/>
        </p:nvSpPr>
        <p:spPr>
          <a:xfrm>
            <a:off x="2731324"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2" name="矢印: 右 11">
            <a:extLst>
              <a:ext uri="{FF2B5EF4-FFF2-40B4-BE49-F238E27FC236}">
                <a16:creationId xmlns:a16="http://schemas.microsoft.com/office/drawing/2014/main" id="{9248ED37-FE70-2B32-28B2-5BCAAF46FFF2}"/>
              </a:ext>
            </a:extLst>
          </p:cNvPr>
          <p:cNvSpPr/>
          <p:nvPr/>
        </p:nvSpPr>
        <p:spPr>
          <a:xfrm>
            <a:off x="5662771"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4" name="テキスト ボックス 13">
            <a:extLst>
              <a:ext uri="{FF2B5EF4-FFF2-40B4-BE49-F238E27FC236}">
                <a16:creationId xmlns:a16="http://schemas.microsoft.com/office/drawing/2014/main" id="{3CEA0F53-5A98-508D-AFD7-3D1C409D8292}"/>
              </a:ext>
            </a:extLst>
          </p:cNvPr>
          <p:cNvSpPr txBox="1"/>
          <p:nvPr/>
        </p:nvSpPr>
        <p:spPr>
          <a:xfrm>
            <a:off x="395536" y="1340768"/>
            <a:ext cx="8280920"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新しいスマホでスマホ用電子証明書の申請を再度行います</a:t>
            </a:r>
            <a:endParaRPr lang="en-US" altLang="ja-JP" sz="2400" b="1" dirty="0">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F3F0CECB-D0A4-113D-0E48-29C4F2789E00}"/>
              </a:ext>
            </a:extLst>
          </p:cNvPr>
          <p:cNvSpPr/>
          <p:nvPr/>
        </p:nvSpPr>
        <p:spPr>
          <a:xfrm>
            <a:off x="395536" y="1969200"/>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❿</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7" name="正方形/長方形 16">
            <a:extLst>
              <a:ext uri="{FF2B5EF4-FFF2-40B4-BE49-F238E27FC236}">
                <a16:creationId xmlns:a16="http://schemas.microsoft.com/office/drawing/2014/main" id="{D76A9CD6-9E76-57ED-07D9-43CC0E10DD55}"/>
              </a:ext>
            </a:extLst>
          </p:cNvPr>
          <p:cNvSpPr/>
          <p:nvPr/>
        </p:nvSpPr>
        <p:spPr>
          <a:xfrm>
            <a:off x="3254991"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⓫</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8" name="テキスト ボックス 17">
            <a:extLst>
              <a:ext uri="{FF2B5EF4-FFF2-40B4-BE49-F238E27FC236}">
                <a16:creationId xmlns:a16="http://schemas.microsoft.com/office/drawing/2014/main" id="{E3DD2401-361A-30F5-45FC-332965B8C186}"/>
              </a:ext>
            </a:extLst>
          </p:cNvPr>
          <p:cNvSpPr txBox="1"/>
          <p:nvPr/>
        </p:nvSpPr>
        <p:spPr>
          <a:xfrm>
            <a:off x="971600" y="1969200"/>
            <a:ext cx="2052933" cy="307777"/>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「登録する」を押す</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47555FCC-07D2-4D52-9A11-E3D2CCECCAB6}"/>
              </a:ext>
            </a:extLst>
          </p:cNvPr>
          <p:cNvSpPr txBox="1"/>
          <p:nvPr/>
        </p:nvSpPr>
        <p:spPr>
          <a:xfrm>
            <a:off x="3815211" y="1969200"/>
            <a:ext cx="2052933" cy="307777"/>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「登録する」を押す</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0" name="正方形/長方形 19">
            <a:extLst>
              <a:ext uri="{FF2B5EF4-FFF2-40B4-BE49-F238E27FC236}">
                <a16:creationId xmlns:a16="http://schemas.microsoft.com/office/drawing/2014/main" id="{2321E8EC-01A3-938C-545A-46079A62A823}"/>
              </a:ext>
            </a:extLst>
          </p:cNvPr>
          <p:cNvSpPr/>
          <p:nvPr/>
        </p:nvSpPr>
        <p:spPr>
          <a:xfrm>
            <a:off x="6207319"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⓬</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22" name="テキスト ボックス 21">
            <a:extLst>
              <a:ext uri="{FF2B5EF4-FFF2-40B4-BE49-F238E27FC236}">
                <a16:creationId xmlns:a16="http://schemas.microsoft.com/office/drawing/2014/main" id="{318BA989-1F32-4B01-DEE4-19F9865B3A92}"/>
              </a:ext>
            </a:extLst>
          </p:cNvPr>
          <p:cNvSpPr txBox="1"/>
          <p:nvPr/>
        </p:nvSpPr>
        <p:spPr>
          <a:xfrm>
            <a:off x="6687516" y="1969200"/>
            <a:ext cx="2276972" cy="523220"/>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登録完了の画面が表示</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されれば完了です</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0" name="正方形/長方形 29">
            <a:extLst>
              <a:ext uri="{FF2B5EF4-FFF2-40B4-BE49-F238E27FC236}">
                <a16:creationId xmlns:a16="http://schemas.microsoft.com/office/drawing/2014/main" id="{98C41FF9-13BC-9D7B-12E0-C264FAC8C377}"/>
              </a:ext>
            </a:extLst>
          </p:cNvPr>
          <p:cNvSpPr>
            <a:spLocks/>
          </p:cNvSpPr>
          <p:nvPr/>
        </p:nvSpPr>
        <p:spPr>
          <a:xfrm>
            <a:off x="859059" y="4640794"/>
            <a:ext cx="1688203" cy="379204"/>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06C91CD4-1DDE-184A-484A-9100AB18DEB7}"/>
              </a:ext>
            </a:extLst>
          </p:cNvPr>
          <p:cNvSpPr>
            <a:spLocks/>
          </p:cNvSpPr>
          <p:nvPr/>
        </p:nvSpPr>
        <p:spPr>
          <a:xfrm>
            <a:off x="3726908" y="5067296"/>
            <a:ext cx="1688203" cy="379204"/>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46677DAC-059B-D2C6-9312-7C04562614CE}"/>
              </a:ext>
            </a:extLst>
          </p:cNvPr>
          <p:cNvSpPr/>
          <p:nvPr/>
        </p:nvSpPr>
        <p:spPr>
          <a:xfrm>
            <a:off x="3303129" y="4758388"/>
            <a:ext cx="596929" cy="523220"/>
          </a:xfrm>
          <a:prstGeom prst="rect">
            <a:avLst/>
          </a:prstGeom>
        </p:spPr>
        <p:txBody>
          <a:bodyPr wrap="square">
            <a:spAutoFit/>
          </a:bodyPr>
          <a:lstStyle/>
          <a:p>
            <a:r>
              <a:rPr lang="ja-JP" altLang="en-US" sz="2800" b="1" dirty="0">
                <a:solidFill>
                  <a:srgbClr val="009650"/>
                </a:solidFill>
                <a:latin typeface="メイリオ" panose="020B0604030504040204" pitchFamily="50" charset="-128"/>
                <a:ea typeface="メイリオ" panose="020B0604030504040204" pitchFamily="50" charset="-128"/>
                <a:cs typeface="Meiryo" charset="-128"/>
              </a:rPr>
              <a:t>⓫</a:t>
            </a:r>
            <a:endParaRPr lang="en-US" altLang="ja-JP" sz="28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34" name="正方形/長方形 33">
            <a:extLst>
              <a:ext uri="{FF2B5EF4-FFF2-40B4-BE49-F238E27FC236}">
                <a16:creationId xmlns:a16="http://schemas.microsoft.com/office/drawing/2014/main" id="{BE88342B-EDD2-653B-E746-CB8720338937}"/>
              </a:ext>
            </a:extLst>
          </p:cNvPr>
          <p:cNvSpPr/>
          <p:nvPr/>
        </p:nvSpPr>
        <p:spPr>
          <a:xfrm>
            <a:off x="6389051" y="2500102"/>
            <a:ext cx="596929" cy="523220"/>
          </a:xfrm>
          <a:prstGeom prst="rect">
            <a:avLst/>
          </a:prstGeom>
        </p:spPr>
        <p:txBody>
          <a:bodyPr wrap="square">
            <a:spAutoFit/>
          </a:bodyPr>
          <a:lstStyle/>
          <a:p>
            <a:r>
              <a:rPr lang="ja-JP" altLang="en-US" sz="2800" b="1" dirty="0">
                <a:solidFill>
                  <a:srgbClr val="009650"/>
                </a:solidFill>
                <a:latin typeface="メイリオ" panose="020B0604030504040204" pitchFamily="50" charset="-128"/>
                <a:ea typeface="メイリオ" panose="020B0604030504040204" pitchFamily="50" charset="-128"/>
                <a:cs typeface="Meiryo" charset="-128"/>
              </a:rPr>
              <a:t>⓬</a:t>
            </a:r>
            <a:endParaRPr lang="en-US" altLang="ja-JP" sz="28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35" name="正方形/長方形 34">
            <a:extLst>
              <a:ext uri="{FF2B5EF4-FFF2-40B4-BE49-F238E27FC236}">
                <a16:creationId xmlns:a16="http://schemas.microsoft.com/office/drawing/2014/main" id="{8EF9B6FE-D3BB-942E-7BD6-3A0A44FA8D72}"/>
              </a:ext>
            </a:extLst>
          </p:cNvPr>
          <p:cNvSpPr/>
          <p:nvPr/>
        </p:nvSpPr>
        <p:spPr>
          <a:xfrm>
            <a:off x="351020" y="4311349"/>
            <a:ext cx="596929" cy="523220"/>
          </a:xfrm>
          <a:prstGeom prst="rect">
            <a:avLst/>
          </a:prstGeom>
        </p:spPr>
        <p:txBody>
          <a:bodyPr wrap="square">
            <a:spAutoFit/>
          </a:bodyPr>
          <a:lstStyle/>
          <a:p>
            <a:r>
              <a:rPr lang="ja-JP" altLang="en-US" sz="2800" b="1" dirty="0">
                <a:solidFill>
                  <a:srgbClr val="009650"/>
                </a:solidFill>
                <a:latin typeface="メイリオ" panose="020B0604030504040204" pitchFamily="50" charset="-128"/>
                <a:ea typeface="メイリオ" panose="020B0604030504040204" pitchFamily="50" charset="-128"/>
                <a:cs typeface="Meiryo" charset="-128"/>
              </a:rPr>
              <a:t>❿</a:t>
            </a:r>
            <a:endParaRPr lang="en-US" altLang="ja-JP" sz="2800" b="1" dirty="0">
              <a:solidFill>
                <a:srgbClr val="009650"/>
              </a:solidFill>
              <a:latin typeface="メイリオ" panose="020B0604030504040204" pitchFamily="50" charset="-128"/>
              <a:ea typeface="メイリオ" panose="020B0604030504040204" pitchFamily="50" charset="-128"/>
              <a:cs typeface="Meiryo" charset="-128"/>
            </a:endParaRPr>
          </a:p>
        </p:txBody>
      </p:sp>
    </p:spTree>
    <p:extLst>
      <p:ext uri="{BB962C8B-B14F-4D97-AF65-F5344CB8AC3E}">
        <p14:creationId xmlns:p14="http://schemas.microsoft.com/office/powerpoint/2010/main" val="2981192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767718" y="504894"/>
            <a:ext cx="2646878" cy="547842"/>
          </a:xfrm>
        </p:spPr>
        <p:txBody>
          <a:bodyPr vert="horz" wrap="none">
            <a:spAutoFit/>
          </a:bodyPr>
          <a:lstStyle/>
          <a:p>
            <a:r>
              <a:rPr lang="ja-JP" altLang="en-US" b="1" dirty="0">
                <a:latin typeface="Meiryo" charset="-128"/>
                <a:ea typeface="Meiryo" charset="-128"/>
                <a:cs typeface="Meiryo" charset="-128"/>
              </a:rPr>
              <a:t>紛失時の対応</a:t>
            </a:r>
            <a:endParaRPr lang="ja-JP" altLang="en-US"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2-G</a:t>
            </a:r>
          </a:p>
        </p:txBody>
      </p:sp>
      <p:cxnSp>
        <p:nvCxnSpPr>
          <p:cNvPr id="3" name="直線コネクタ 2">
            <a:extLst>
              <a:ext uri="{FF2B5EF4-FFF2-40B4-BE49-F238E27FC236}">
                <a16:creationId xmlns:a16="http://schemas.microsoft.com/office/drawing/2014/main" id="{3136A9CA-2C82-1BCB-3E58-11ED58A13473}"/>
              </a:ext>
            </a:extLst>
          </p:cNvPr>
          <p:cNvCxnSpPr>
            <a:cxnSpLocks/>
          </p:cNvCxnSpPr>
          <p:nvPr/>
        </p:nvCxnSpPr>
        <p:spPr>
          <a:xfrm>
            <a:off x="252000" y="4005064"/>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0" name="サブタイトル 2">
            <a:extLst>
              <a:ext uri="{FF2B5EF4-FFF2-40B4-BE49-F238E27FC236}">
                <a16:creationId xmlns:a16="http://schemas.microsoft.com/office/drawing/2014/main" id="{EFB4964F-1DDC-F621-2CAE-A54EE3FF7135}"/>
              </a:ext>
            </a:extLst>
          </p:cNvPr>
          <p:cNvSpPr>
            <a:spLocks noGrp="1"/>
          </p:cNvSpPr>
          <p:nvPr/>
        </p:nvSpPr>
        <p:spPr>
          <a:xfrm>
            <a:off x="456360" y="1700808"/>
            <a:ext cx="8084013" cy="8640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ts val="0"/>
              </a:spcBef>
            </a:pPr>
            <a:r>
              <a:rPr lang="ja-JP" altLang="en-US" sz="1600" dirty="0">
                <a:latin typeface="メイリオ" panose="020B0604030504040204" pitchFamily="50" charset="-128"/>
                <a:ea typeface="メイリオ" panose="020B0604030504040204" pitchFamily="50" charset="-128"/>
              </a:rPr>
              <a:t>マイナンバーカード又は電子証明書を搭載したスマートフォンを紛失した場合には、直ちに以下の電話番号にご連絡いただき、電子証明書の一時保留を行ってください。</a:t>
            </a:r>
            <a:endParaRPr lang="en-US" altLang="ja-JP" sz="1600" dirty="0">
              <a:latin typeface="メイリオ" panose="020B0604030504040204" pitchFamily="50" charset="-128"/>
              <a:ea typeface="メイリオ" panose="020B0604030504040204" pitchFamily="50" charset="-128"/>
            </a:endParaRPr>
          </a:p>
          <a:p>
            <a:pPr>
              <a:spcBef>
                <a:spcPts val="0"/>
              </a:spcBef>
            </a:pPr>
            <a:r>
              <a:rPr lang="ja-JP" altLang="en-US" sz="1600" dirty="0">
                <a:latin typeface="メイリオ" panose="020B0604030504040204" pitchFamily="50" charset="-128"/>
                <a:ea typeface="メイリオ" panose="020B0604030504040204" pitchFamily="50" charset="-128"/>
              </a:rPr>
              <a:t>マイナンバーカードを紛失した場合は、併せて住民票のある市区町村窓口に紛失等の届出を行ってください。</a:t>
            </a:r>
          </a:p>
          <a:p>
            <a:pPr>
              <a:spcBef>
                <a:spcPts val="0"/>
              </a:spcBef>
            </a:pPr>
            <a:endParaRPr lang="en-US" altLang="ja-JP" sz="16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DF07D0DA-5A7E-EDEC-6764-165EC7B38B24}"/>
              </a:ext>
            </a:extLst>
          </p:cNvPr>
          <p:cNvSpPr txBox="1"/>
          <p:nvPr/>
        </p:nvSpPr>
        <p:spPr>
          <a:xfrm>
            <a:off x="312344" y="1300698"/>
            <a:ext cx="8580136" cy="430887"/>
          </a:xfrm>
          <a:prstGeom prst="rect">
            <a:avLst/>
          </a:prstGeom>
          <a:noFill/>
        </p:spPr>
        <p:txBody>
          <a:bodyPr wrap="square">
            <a:spAutoFit/>
          </a:bodyPr>
          <a:lstStyle/>
          <a:p>
            <a:pPr>
              <a:lnSpc>
                <a:spcPct val="100000"/>
              </a:lnSpc>
              <a:spcBef>
                <a:spcPts val="0"/>
              </a:spcBef>
            </a:pPr>
            <a:r>
              <a:rPr lang="ja-JP" altLang="en-US" sz="2200" b="1" dirty="0">
                <a:solidFill>
                  <a:srgbClr val="009650"/>
                </a:solidFill>
                <a:latin typeface="メイリオ" panose="020B0604030504040204" pitchFamily="50" charset="-128"/>
                <a:ea typeface="メイリオ" panose="020B0604030504040204" pitchFamily="50" charset="-128"/>
              </a:rPr>
              <a:t>電子証明書（マイナンバーカード・スマートフォン）の紛失・盗難</a:t>
            </a:r>
          </a:p>
        </p:txBody>
      </p:sp>
      <p:sp>
        <p:nvSpPr>
          <p:cNvPr id="12" name="テキスト ボックス 11">
            <a:extLst>
              <a:ext uri="{FF2B5EF4-FFF2-40B4-BE49-F238E27FC236}">
                <a16:creationId xmlns:a16="http://schemas.microsoft.com/office/drawing/2014/main" id="{6BDCD1F3-4FE0-5B83-0FE8-8A329B23730D}"/>
              </a:ext>
            </a:extLst>
          </p:cNvPr>
          <p:cNvSpPr txBox="1"/>
          <p:nvPr/>
        </p:nvSpPr>
        <p:spPr>
          <a:xfrm>
            <a:off x="4660412" y="4098558"/>
            <a:ext cx="4592108" cy="338554"/>
          </a:xfrm>
          <a:prstGeom prst="rect">
            <a:avLst/>
          </a:prstGeom>
          <a:noFill/>
        </p:spPr>
        <p:txBody>
          <a:bodyPr wrap="square">
            <a:spAutoFit/>
          </a:bodyPr>
          <a:lstStyle/>
          <a:p>
            <a:pPr>
              <a:lnSpc>
                <a:spcPct val="100000"/>
              </a:lnSpc>
              <a:spcBef>
                <a:spcPts val="0"/>
              </a:spcBef>
            </a:pPr>
            <a:r>
              <a:rPr lang="ja-JP" altLang="en-US" sz="1600" b="1" dirty="0">
                <a:solidFill>
                  <a:srgbClr val="009650"/>
                </a:solidFill>
                <a:latin typeface="メイリオ" panose="020B0604030504040204" pitchFamily="50" charset="-128"/>
                <a:ea typeface="メイリオ" panose="020B0604030504040204" pitchFamily="50" charset="-128"/>
              </a:rPr>
              <a:t>紛失したスマートフォンが見つかったら</a:t>
            </a:r>
          </a:p>
        </p:txBody>
      </p:sp>
      <p:cxnSp>
        <p:nvCxnSpPr>
          <p:cNvPr id="14" name="直線コネクタ 13">
            <a:extLst>
              <a:ext uri="{FF2B5EF4-FFF2-40B4-BE49-F238E27FC236}">
                <a16:creationId xmlns:a16="http://schemas.microsoft.com/office/drawing/2014/main" id="{5421DED3-33A8-43CC-9C8B-617A53257B9E}"/>
              </a:ext>
            </a:extLst>
          </p:cNvPr>
          <p:cNvCxnSpPr>
            <a:cxnSpLocks/>
          </p:cNvCxnSpPr>
          <p:nvPr/>
        </p:nvCxnSpPr>
        <p:spPr>
          <a:xfrm>
            <a:off x="4572000" y="4015487"/>
            <a:ext cx="0" cy="2293833"/>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71FE63C9-7C72-BACA-9733-C0B52DF186D4}"/>
              </a:ext>
            </a:extLst>
          </p:cNvPr>
          <p:cNvSpPr txBox="1"/>
          <p:nvPr/>
        </p:nvSpPr>
        <p:spPr>
          <a:xfrm>
            <a:off x="323528" y="4087495"/>
            <a:ext cx="4280266" cy="338554"/>
          </a:xfrm>
          <a:prstGeom prst="rect">
            <a:avLst/>
          </a:prstGeom>
          <a:noFill/>
        </p:spPr>
        <p:txBody>
          <a:bodyPr wrap="square">
            <a:spAutoFit/>
          </a:bodyPr>
          <a:lstStyle/>
          <a:p>
            <a:pPr>
              <a:lnSpc>
                <a:spcPct val="100000"/>
              </a:lnSpc>
              <a:spcBef>
                <a:spcPts val="0"/>
              </a:spcBef>
            </a:pPr>
            <a:r>
              <a:rPr lang="ja-JP" altLang="en-US" sz="1600" b="1" dirty="0">
                <a:solidFill>
                  <a:srgbClr val="009650"/>
                </a:solidFill>
                <a:latin typeface="メイリオ" panose="020B0604030504040204" pitchFamily="50" charset="-128"/>
                <a:ea typeface="メイリオ" panose="020B0604030504040204" pitchFamily="50" charset="-128"/>
              </a:rPr>
              <a:t>紛失したマイナンバーカードが見つかったら</a:t>
            </a:r>
          </a:p>
        </p:txBody>
      </p:sp>
      <p:sp>
        <p:nvSpPr>
          <p:cNvPr id="16" name="サブタイトル 2">
            <a:extLst>
              <a:ext uri="{FF2B5EF4-FFF2-40B4-BE49-F238E27FC236}">
                <a16:creationId xmlns:a16="http://schemas.microsoft.com/office/drawing/2014/main" id="{C92A2731-D12E-671C-8C64-22DD7A570793}"/>
              </a:ext>
            </a:extLst>
          </p:cNvPr>
          <p:cNvSpPr>
            <a:spLocks noGrp="1"/>
          </p:cNvSpPr>
          <p:nvPr/>
        </p:nvSpPr>
        <p:spPr>
          <a:xfrm>
            <a:off x="332961" y="4481465"/>
            <a:ext cx="4199821" cy="18439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ts val="0"/>
              </a:spcBef>
            </a:pPr>
            <a:r>
              <a:rPr lang="ja-JP" altLang="en-US" sz="1400" dirty="0">
                <a:latin typeface="メイリオ" panose="020B0604030504040204" pitchFamily="50" charset="-128"/>
                <a:ea typeface="メイリオ" panose="020B0604030504040204" pitchFamily="50" charset="-128"/>
              </a:rPr>
              <a:t>電子証明書の一時保留を解除するために、お住まいの市区町村窓口で手続を行ってください。</a:t>
            </a:r>
            <a:endParaRPr lang="en-US" altLang="ja-JP" sz="1400" dirty="0">
              <a:latin typeface="メイリオ" panose="020B0604030504040204" pitchFamily="50" charset="-128"/>
              <a:ea typeface="メイリオ" panose="020B0604030504040204" pitchFamily="50" charset="-128"/>
            </a:endParaRPr>
          </a:p>
          <a:p>
            <a:pPr>
              <a:spcBef>
                <a:spcPts val="0"/>
              </a:spcBef>
            </a:pPr>
            <a:endParaRPr lang="en-US" altLang="ja-JP" sz="1400" dirty="0">
              <a:latin typeface="メイリオ" panose="020B0604030504040204" pitchFamily="50" charset="-128"/>
              <a:ea typeface="メイリオ" panose="020B0604030504040204" pitchFamily="50" charset="-128"/>
            </a:endParaRPr>
          </a:p>
          <a:p>
            <a:pPr>
              <a:spcBef>
                <a:spcPts val="0"/>
              </a:spcBef>
            </a:pPr>
            <a:r>
              <a:rPr lang="ja-JP" altLang="en-US" sz="1400" dirty="0">
                <a:latin typeface="メイリオ" panose="020B0604030504040204" pitchFamily="50" charset="-128"/>
                <a:ea typeface="メイリオ" panose="020B0604030504040204" pitchFamily="50" charset="-128"/>
              </a:rPr>
              <a:t>利用者証明用電子証明書は一時保留を解除することができますが、署名用電子証明書は、失効申請した後、必要な場合は新たな証明書の発行申請をする必要があります。</a:t>
            </a:r>
          </a:p>
          <a:p>
            <a:pPr>
              <a:spcBef>
                <a:spcPts val="0"/>
              </a:spcBef>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再発行時の手数料については、お住いの市区町村の窓口へご確認ください。</a:t>
            </a:r>
            <a:endParaRPr lang="en-US" altLang="ja-JP" sz="1200" dirty="0">
              <a:latin typeface="メイリオ" panose="020B0604030504040204" pitchFamily="50" charset="-128"/>
              <a:ea typeface="メイリオ" panose="020B0604030504040204" pitchFamily="50" charset="-128"/>
            </a:endParaRPr>
          </a:p>
        </p:txBody>
      </p:sp>
      <p:sp>
        <p:nvSpPr>
          <p:cNvPr id="17" name="サブタイトル 2">
            <a:extLst>
              <a:ext uri="{FF2B5EF4-FFF2-40B4-BE49-F238E27FC236}">
                <a16:creationId xmlns:a16="http://schemas.microsoft.com/office/drawing/2014/main" id="{2CBD1F22-67CE-5992-3109-5B459694D9D1}"/>
              </a:ext>
            </a:extLst>
          </p:cNvPr>
          <p:cNvSpPr>
            <a:spLocks noGrp="1"/>
          </p:cNvSpPr>
          <p:nvPr/>
        </p:nvSpPr>
        <p:spPr>
          <a:xfrm>
            <a:off x="4689828" y="4428920"/>
            <a:ext cx="3817780" cy="15121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ts val="0"/>
              </a:spcBef>
            </a:pPr>
            <a:r>
              <a:rPr lang="ja-JP" altLang="en-US" sz="1400" dirty="0">
                <a:latin typeface="メイリオ" panose="020B0604030504040204" pitchFamily="50" charset="-128"/>
                <a:ea typeface="メイリオ" panose="020B0604030504040204" pitchFamily="50" charset="-128"/>
              </a:rPr>
              <a:t>マイナポータルアプリにてスマホ用電子証明書の一時利用停止の解除の手続を行ってください。</a:t>
            </a:r>
            <a:endParaRPr lang="en-US" altLang="ja-JP" sz="1400" dirty="0">
              <a:latin typeface="メイリオ" panose="020B0604030504040204" pitchFamily="50" charset="-128"/>
              <a:ea typeface="メイリオ" panose="020B0604030504040204" pitchFamily="50" charset="-128"/>
            </a:endParaRPr>
          </a:p>
          <a:p>
            <a:pPr>
              <a:spcBef>
                <a:spcPts val="0"/>
              </a:spcBef>
            </a:pPr>
            <a:endParaRPr lang="en-US" altLang="ja-JP" sz="1400" dirty="0">
              <a:latin typeface="メイリオ" panose="020B0604030504040204" pitchFamily="50" charset="-128"/>
              <a:ea typeface="メイリオ" panose="020B0604030504040204" pitchFamily="50" charset="-128"/>
            </a:endParaRPr>
          </a:p>
          <a:p>
            <a:pPr>
              <a:spcBef>
                <a:spcPts val="0"/>
              </a:spcBef>
            </a:pPr>
            <a:r>
              <a:rPr lang="ja-JP" altLang="en-US" sz="1400" dirty="0">
                <a:latin typeface="メイリオ" panose="020B0604030504040204" pitchFamily="50" charset="-128"/>
                <a:ea typeface="メイリオ" panose="020B0604030504040204" pitchFamily="50" charset="-128"/>
              </a:rPr>
              <a:t>これにより、スマホ用利用者証明用電子証明書の一時利用停止は解除されます。</a:t>
            </a:r>
            <a:endParaRPr lang="en-US" altLang="ja-JP" sz="1400" dirty="0">
              <a:latin typeface="メイリオ" panose="020B0604030504040204" pitchFamily="50" charset="-128"/>
              <a:ea typeface="メイリオ" panose="020B0604030504040204" pitchFamily="50" charset="-128"/>
            </a:endParaRPr>
          </a:p>
          <a:p>
            <a:pPr>
              <a:spcBef>
                <a:spcPts val="0"/>
              </a:spcBef>
            </a:pPr>
            <a:r>
              <a:rPr lang="ja-JP" altLang="en-US" sz="1400" dirty="0">
                <a:latin typeface="メイリオ" panose="020B0604030504040204" pitchFamily="50" charset="-128"/>
                <a:ea typeface="メイリオ" panose="020B0604030504040204" pitchFamily="50" charset="-128"/>
              </a:rPr>
              <a:t>スマホ用署名用電子証明書は、再発行されますので、あらためて利用登録を行ってください。</a:t>
            </a:r>
            <a:endParaRPr lang="en-US" altLang="ja-JP" sz="14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E7B530A4-7733-FB4C-A695-99372AC1C6D0}"/>
              </a:ext>
            </a:extLst>
          </p:cNvPr>
          <p:cNvSpPr txBox="1"/>
          <p:nvPr/>
        </p:nvSpPr>
        <p:spPr>
          <a:xfrm>
            <a:off x="423595" y="2564904"/>
            <a:ext cx="8084013" cy="1464247"/>
          </a:xfrm>
          <a:prstGeom prst="rect">
            <a:avLst/>
          </a:prstGeom>
          <a:noFill/>
        </p:spPr>
        <p:txBody>
          <a:bodyPr wrap="square">
            <a:spAutoFit/>
          </a:bodyPr>
          <a:lstStyle/>
          <a:p>
            <a:pPr marL="6350">
              <a:lnSpc>
                <a:spcPct val="150000"/>
              </a:lnSpc>
            </a:pPr>
            <a:r>
              <a:rPr lang="ja-JP" altLang="en-US" sz="1600" b="1" dirty="0">
                <a:solidFill>
                  <a:srgbClr val="009650"/>
                </a:solidFill>
                <a:latin typeface="メイリオ" panose="020B0604030504040204" pitchFamily="50" charset="-128"/>
                <a:ea typeface="メイリオ" panose="020B0604030504040204" pitchFamily="50" charset="-128"/>
                <a:cs typeface="Meiryo" charset="-128"/>
              </a:rPr>
              <a:t>マイナンバーカード</a:t>
            </a:r>
            <a:r>
              <a:rPr lang="en-US" altLang="ja-JP" sz="1600" b="1" dirty="0">
                <a:solidFill>
                  <a:srgbClr val="009650"/>
                </a:solidFill>
                <a:latin typeface="メイリオ" panose="020B0604030504040204" pitchFamily="50" charset="-128"/>
                <a:ea typeface="メイリオ" panose="020B0604030504040204" pitchFamily="50" charset="-128"/>
                <a:cs typeface="Meiryo" charset="-128"/>
              </a:rPr>
              <a:t> </a:t>
            </a:r>
            <a:r>
              <a:rPr lang="ja-JP" altLang="en-US" sz="1600" b="1" dirty="0">
                <a:solidFill>
                  <a:srgbClr val="009650"/>
                </a:solidFill>
                <a:latin typeface="メイリオ" panose="020B0604030504040204" pitchFamily="50" charset="-128"/>
                <a:ea typeface="メイリオ" panose="020B0604030504040204" pitchFamily="50" charset="-128"/>
                <a:cs typeface="Meiryo" charset="-128"/>
              </a:rPr>
              <a:t>総合フリーダイヤル（無料）</a:t>
            </a:r>
          </a:p>
          <a:p>
            <a:pPr marL="6350">
              <a:lnSpc>
                <a:spcPct val="90000"/>
              </a:lnSpc>
            </a:pPr>
            <a:r>
              <a:rPr lang="en-US" altLang="ja-JP" sz="1400" b="1" dirty="0">
                <a:latin typeface="メイリオ" panose="020B0604030504040204" pitchFamily="50" charset="-128"/>
                <a:ea typeface="メイリオ" panose="020B0604030504040204" pitchFamily="50" charset="-128"/>
                <a:cs typeface="Meiryo" charset="-128"/>
              </a:rPr>
              <a:t>0120-95-017</a:t>
            </a:r>
            <a:r>
              <a:rPr lang="en-US" altLang="ja-JP" sz="1400" b="1" spc="-1000" dirty="0">
                <a:latin typeface="メイリオ" panose="020B0604030504040204" pitchFamily="50" charset="-128"/>
                <a:ea typeface="メイリオ" panose="020B0604030504040204" pitchFamily="50" charset="-128"/>
                <a:cs typeface="Meiryo" charset="-128"/>
              </a:rPr>
              <a:t>8</a:t>
            </a:r>
            <a:endParaRPr lang="en-US" altLang="ja-JP" sz="1400" b="1" dirty="0">
              <a:latin typeface="メイリオ" panose="020B0604030504040204" pitchFamily="50" charset="-128"/>
              <a:ea typeface="メイリオ" panose="020B0604030504040204" pitchFamily="50" charset="-128"/>
              <a:cs typeface="Meiryo" charset="-128"/>
            </a:endParaRPr>
          </a:p>
          <a:p>
            <a:pPr marL="6350">
              <a:lnSpc>
                <a:spcPct val="90000"/>
              </a:lnSpc>
            </a:pP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rPr>
              <a:t>（音声ガイダンス</a:t>
            </a:r>
            <a:r>
              <a:rPr lang="en-US" altLang="ja-JP" sz="1400" b="1" i="0" u="none" strike="noStrike" dirty="0">
                <a:solidFill>
                  <a:srgbClr val="000000"/>
                </a:solidFill>
                <a:effectLst/>
                <a:latin typeface="メイリオ" panose="020B0604030504040204" pitchFamily="50" charset="-128"/>
                <a:ea typeface="メイリオ" panose="020B0604030504040204" pitchFamily="50" charset="-128"/>
              </a:rPr>
              <a:t>2</a:t>
            </a: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rPr>
              <a:t>番</a:t>
            </a:r>
            <a:r>
              <a:rPr lang="ja-JP" altLang="en-US" sz="1400" b="1" dirty="0">
                <a:solidFill>
                  <a:srgbClr val="000000"/>
                </a:solidFill>
                <a:latin typeface="メイリオ" panose="020B0604030504040204" pitchFamily="50" charset="-128"/>
                <a:ea typeface="メイリオ" panose="020B0604030504040204" pitchFamily="50" charset="-128"/>
              </a:rPr>
              <a:t>を押してください</a:t>
            </a: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rPr>
              <a:t>）</a:t>
            </a:r>
            <a:endParaRPr lang="en-US" altLang="ja-JP" sz="1400" b="1" i="0" u="none" strike="noStrike" dirty="0">
              <a:solidFill>
                <a:srgbClr val="000000"/>
              </a:solidFill>
              <a:effectLst/>
              <a:latin typeface="メイリオ" panose="020B0604030504040204" pitchFamily="50" charset="-128"/>
              <a:ea typeface="メイリオ" panose="020B0604030504040204" pitchFamily="50" charset="-128"/>
            </a:endParaRPr>
          </a:p>
          <a:p>
            <a:pPr marL="6350">
              <a:lnSpc>
                <a:spcPct val="90000"/>
              </a:lnSpc>
            </a:pPr>
            <a:endParaRPr lang="en-US" altLang="ja-JP" sz="1200" b="1" i="0" dirty="0">
              <a:solidFill>
                <a:srgbClr val="00B050"/>
              </a:solidFill>
              <a:effectLst/>
              <a:latin typeface="メイリオ" panose="020B0604030504040204" pitchFamily="50" charset="-128"/>
              <a:ea typeface="メイリオ" panose="020B0604030504040204" pitchFamily="50" charset="-128"/>
            </a:endParaRPr>
          </a:p>
          <a:p>
            <a:pPr marL="6350">
              <a:lnSpc>
                <a:spcPct val="90000"/>
              </a:lnSpc>
            </a:pPr>
            <a:r>
              <a:rPr lang="ja-JP" altLang="en-US" sz="1600" b="1" i="0" dirty="0">
                <a:solidFill>
                  <a:srgbClr val="009650"/>
                </a:solidFill>
                <a:effectLst/>
                <a:latin typeface="メイリオ" panose="020B0604030504040204" pitchFamily="50" charset="-128"/>
                <a:ea typeface="メイリオ" panose="020B0604030504040204" pitchFamily="50" charset="-128"/>
              </a:rPr>
              <a:t>個人番号カードコールセンター（有料）</a:t>
            </a:r>
            <a:endParaRPr lang="en-US" altLang="ja-JP" sz="1600" b="1" dirty="0">
              <a:solidFill>
                <a:srgbClr val="009650"/>
              </a:solidFill>
              <a:latin typeface="メイリオ" panose="020B0604030504040204" pitchFamily="50" charset="-128"/>
              <a:ea typeface="メイリオ" panose="020B0604030504040204" pitchFamily="50" charset="-128"/>
              <a:cs typeface="Meiryo" charset="-128"/>
            </a:endParaRPr>
          </a:p>
          <a:p>
            <a:pPr marL="6350">
              <a:lnSpc>
                <a:spcPct val="90000"/>
              </a:lnSpc>
            </a:pPr>
            <a:r>
              <a:rPr lang="en-US" altLang="ja-JP" sz="1400" b="1" dirty="0">
                <a:latin typeface="メイリオ" panose="020B0604030504040204" pitchFamily="50" charset="-128"/>
                <a:ea typeface="メイリオ" panose="020B0604030504040204" pitchFamily="50" charset="-128"/>
                <a:cs typeface="Meiryo" charset="-128"/>
              </a:rPr>
              <a:t>0570-783-578</a:t>
            </a:r>
          </a:p>
        </p:txBody>
      </p:sp>
    </p:spTree>
    <p:extLst>
      <p:ext uri="{BB962C8B-B14F-4D97-AF65-F5344CB8AC3E}">
        <p14:creationId xmlns:p14="http://schemas.microsoft.com/office/powerpoint/2010/main" val="3590968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AABF38C7-A4FE-8DCA-797B-2BC346109659}"/>
              </a:ext>
            </a:extLst>
          </p:cNvPr>
          <p:cNvSpPr>
            <a:spLocks noGrp="1"/>
          </p:cNvSpPr>
          <p:nvPr>
            <p:ph type="ctrTitle"/>
          </p:nvPr>
        </p:nvSpPr>
        <p:spPr>
          <a:xfrm>
            <a:off x="467544" y="1268760"/>
            <a:ext cx="7200000" cy="540000"/>
          </a:xfrm>
        </p:spPr>
        <p:txBody>
          <a:bodyPr>
            <a:noAutofit/>
          </a:bodyPr>
          <a:lstStyle/>
          <a:p>
            <a:r>
              <a:rPr lang="ja-JP" altLang="en-US" sz="2400" dirty="0">
                <a:solidFill>
                  <a:schemeClr val="tx1"/>
                </a:solidFill>
                <a:latin typeface="メイリオ" panose="020B0604030504040204" pitchFamily="50" charset="-128"/>
                <a:ea typeface="メイリオ" panose="020B0604030504040204" pitchFamily="50" charset="-128"/>
              </a:rPr>
              <a:t>失効</a:t>
            </a:r>
            <a:r>
              <a:rPr lang="ja-JP" altLang="ja-JP" sz="2400" i="0" dirty="0">
                <a:solidFill>
                  <a:schemeClr val="tx1"/>
                </a:solidFill>
                <a:effectLst/>
                <a:latin typeface="メイリオ" panose="020B0604030504040204" pitchFamily="50" charset="-128"/>
                <a:ea typeface="メイリオ" panose="020B0604030504040204" pitchFamily="50" charset="-128"/>
              </a:rPr>
              <a:t>する</a:t>
            </a:r>
            <a:r>
              <a:rPr lang="ja-JP" altLang="en-US" sz="2400" i="0" dirty="0">
                <a:solidFill>
                  <a:schemeClr val="tx1"/>
                </a:solidFill>
                <a:effectLst/>
                <a:latin typeface="メイリオ" panose="020B0604030504040204" pitchFamily="50" charset="-128"/>
                <a:ea typeface="メイリオ" panose="020B0604030504040204" pitchFamily="50" charset="-128"/>
              </a:rPr>
              <a:t>際の</a:t>
            </a:r>
            <a:r>
              <a:rPr lang="ja-JP" altLang="ja-JP" sz="2400" i="0" dirty="0">
                <a:solidFill>
                  <a:schemeClr val="tx1"/>
                </a:solidFill>
                <a:effectLst/>
                <a:latin typeface="メイリオ" panose="020B0604030504040204" pitchFamily="50" charset="-128"/>
                <a:ea typeface="メイリオ" panose="020B0604030504040204" pitchFamily="50" charset="-128"/>
              </a:rPr>
              <a:t>操作方法</a:t>
            </a:r>
            <a:endParaRPr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11" name="Title 1">
            <a:extLst>
              <a:ext uri="{FF2B5EF4-FFF2-40B4-BE49-F238E27FC236}">
                <a16:creationId xmlns:a16="http://schemas.microsoft.com/office/drawing/2014/main" id="{A00662AE-3D4B-30B5-590B-D2217251D7E6}"/>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2-H</a:t>
            </a:r>
            <a:endParaRPr lang="en-US" sz="3600" dirty="0"/>
          </a:p>
        </p:txBody>
      </p:sp>
      <p:sp>
        <p:nvSpPr>
          <p:cNvPr id="2" name="タイトル 1">
            <a:extLst>
              <a:ext uri="{FF2B5EF4-FFF2-40B4-BE49-F238E27FC236}">
                <a16:creationId xmlns:a16="http://schemas.microsoft.com/office/drawing/2014/main" id="{9BD0A724-8FF6-2D8A-4956-03F88F2E901A}"/>
              </a:ext>
            </a:extLst>
          </p:cNvPr>
          <p:cNvSpPr txBox="1">
            <a:spLocks/>
          </p:cNvSpPr>
          <p:nvPr/>
        </p:nvSpPr>
        <p:spPr>
          <a:xfrm>
            <a:off x="1691680" y="549312"/>
            <a:ext cx="720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sz="2800" dirty="0"/>
              <a:t>スマホ用電子証明書の利用をやめる手続き</a:t>
            </a:r>
            <a:endParaRPr lang="en-US" altLang="ja-JP" sz="2800" dirty="0"/>
          </a:p>
        </p:txBody>
      </p:sp>
      <p:sp>
        <p:nvSpPr>
          <p:cNvPr id="24" name="テキスト ボックス 23">
            <a:extLst>
              <a:ext uri="{FF2B5EF4-FFF2-40B4-BE49-F238E27FC236}">
                <a16:creationId xmlns:a16="http://schemas.microsoft.com/office/drawing/2014/main" id="{CBA944FE-8330-4195-A4ED-30F65A629E68}"/>
              </a:ext>
            </a:extLst>
          </p:cNvPr>
          <p:cNvSpPr txBox="1"/>
          <p:nvPr/>
        </p:nvSpPr>
        <p:spPr>
          <a:xfrm>
            <a:off x="1325538" y="1988208"/>
            <a:ext cx="2052933" cy="523220"/>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トップ画面右下の</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メニューボタンを押す</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06B3FEE8-A5E8-82FD-8E79-CC641CCC2F79}"/>
              </a:ext>
            </a:extLst>
          </p:cNvPr>
          <p:cNvSpPr txBox="1"/>
          <p:nvPr/>
        </p:nvSpPr>
        <p:spPr>
          <a:xfrm>
            <a:off x="3851920" y="1969200"/>
            <a:ext cx="2052933" cy="523220"/>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スマホ電子証明書の「失効」を押す</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77F09A3F-EF76-DF87-7CB9-378517D3A832}"/>
              </a:ext>
            </a:extLst>
          </p:cNvPr>
          <p:cNvSpPr txBox="1"/>
          <p:nvPr/>
        </p:nvSpPr>
        <p:spPr>
          <a:xfrm>
            <a:off x="6300192" y="2003104"/>
            <a:ext cx="2060948" cy="523220"/>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チェックを入れ</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「はじめる」を押す</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6" name="図 5" descr="ダイアグラム&#10;&#10;低い精度で自動的に生成された説明">
            <a:extLst>
              <a:ext uri="{FF2B5EF4-FFF2-40B4-BE49-F238E27FC236}">
                <a16:creationId xmlns:a16="http://schemas.microsoft.com/office/drawing/2014/main" id="{EE3EEE16-E3D5-1C06-9CC9-257B0DFD6146}"/>
              </a:ext>
            </a:extLst>
          </p:cNvPr>
          <p:cNvPicPr>
            <a:picLocks noChangeAspect="1"/>
          </p:cNvPicPr>
          <p:nvPr/>
        </p:nvPicPr>
        <p:blipFill rotWithShape="1">
          <a:blip r:embed="rId3"/>
          <a:srcRect t="4123" b="7582"/>
          <a:stretch/>
        </p:blipFill>
        <p:spPr>
          <a:xfrm>
            <a:off x="6341912" y="2850419"/>
            <a:ext cx="1607947" cy="2949893"/>
          </a:xfrm>
          <a:prstGeom prst="rect">
            <a:avLst/>
          </a:prstGeom>
          <a:ln>
            <a:solidFill>
              <a:schemeClr val="tx1"/>
            </a:solidFill>
          </a:ln>
        </p:spPr>
      </p:pic>
      <p:pic>
        <p:nvPicPr>
          <p:cNvPr id="7" name="図 6" descr="グラフィカル ユーザー インターフェイス, アプリケーション&#10;&#10;自動的に生成された説明">
            <a:extLst>
              <a:ext uri="{FF2B5EF4-FFF2-40B4-BE49-F238E27FC236}">
                <a16:creationId xmlns:a16="http://schemas.microsoft.com/office/drawing/2014/main" id="{034F0D95-A485-FC7B-A644-418FB9A13677}"/>
              </a:ext>
            </a:extLst>
          </p:cNvPr>
          <p:cNvPicPr>
            <a:picLocks noChangeAspect="1"/>
          </p:cNvPicPr>
          <p:nvPr/>
        </p:nvPicPr>
        <p:blipFill rotWithShape="1">
          <a:blip r:embed="rId4"/>
          <a:srcRect t="3890" b="4325"/>
          <a:stretch/>
        </p:blipFill>
        <p:spPr>
          <a:xfrm>
            <a:off x="3842425" y="2850419"/>
            <a:ext cx="1546802" cy="2949893"/>
          </a:xfrm>
          <a:prstGeom prst="rect">
            <a:avLst/>
          </a:prstGeom>
          <a:ln>
            <a:solidFill>
              <a:schemeClr val="tx1"/>
            </a:solidFill>
          </a:ln>
        </p:spPr>
      </p:pic>
      <p:pic>
        <p:nvPicPr>
          <p:cNvPr id="8" name="図 7" descr="Teams&#10;&#10;低い精度で自動的に生成された説明">
            <a:extLst>
              <a:ext uri="{FF2B5EF4-FFF2-40B4-BE49-F238E27FC236}">
                <a16:creationId xmlns:a16="http://schemas.microsoft.com/office/drawing/2014/main" id="{E4E25720-F72A-2F8C-9D61-FED1E43443F7}"/>
              </a:ext>
            </a:extLst>
          </p:cNvPr>
          <p:cNvPicPr>
            <a:picLocks noChangeAspect="1"/>
          </p:cNvPicPr>
          <p:nvPr/>
        </p:nvPicPr>
        <p:blipFill rotWithShape="1">
          <a:blip r:embed="rId5"/>
          <a:srcRect t="3533" b="4529"/>
          <a:stretch/>
        </p:blipFill>
        <p:spPr>
          <a:xfrm>
            <a:off x="1315155" y="2850419"/>
            <a:ext cx="1546802" cy="2954846"/>
          </a:xfrm>
          <a:prstGeom prst="rect">
            <a:avLst/>
          </a:prstGeom>
          <a:ln>
            <a:solidFill>
              <a:schemeClr val="tx1"/>
            </a:solidFill>
          </a:ln>
        </p:spPr>
      </p:pic>
      <p:sp>
        <p:nvSpPr>
          <p:cNvPr id="14" name="正方形/長方形 13">
            <a:extLst>
              <a:ext uri="{FF2B5EF4-FFF2-40B4-BE49-F238E27FC236}">
                <a16:creationId xmlns:a16="http://schemas.microsoft.com/office/drawing/2014/main" id="{E045891F-8F4F-5426-91BC-C388C40E2314}"/>
              </a:ext>
            </a:extLst>
          </p:cNvPr>
          <p:cNvSpPr>
            <a:spLocks/>
          </p:cNvSpPr>
          <p:nvPr/>
        </p:nvSpPr>
        <p:spPr>
          <a:xfrm>
            <a:off x="6350490" y="5095642"/>
            <a:ext cx="1571978" cy="225686"/>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8B4A81C8-E133-D4D7-3A1D-7094B38D5896}"/>
              </a:ext>
            </a:extLst>
          </p:cNvPr>
          <p:cNvSpPr>
            <a:spLocks/>
          </p:cNvSpPr>
          <p:nvPr/>
        </p:nvSpPr>
        <p:spPr>
          <a:xfrm>
            <a:off x="3857336" y="4982325"/>
            <a:ext cx="1485225" cy="238706"/>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9BD57A4-047A-3CE0-52AB-A7A72A58C3DE}"/>
              </a:ext>
            </a:extLst>
          </p:cNvPr>
          <p:cNvSpPr/>
          <p:nvPr/>
        </p:nvSpPr>
        <p:spPr>
          <a:xfrm>
            <a:off x="899592" y="1969200"/>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❶</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8" name="正方形/長方形 17">
            <a:extLst>
              <a:ext uri="{FF2B5EF4-FFF2-40B4-BE49-F238E27FC236}">
                <a16:creationId xmlns:a16="http://schemas.microsoft.com/office/drawing/2014/main" id="{3992FF16-9EB9-2DA9-84F1-64F217571D0C}"/>
              </a:ext>
            </a:extLst>
          </p:cNvPr>
          <p:cNvSpPr/>
          <p:nvPr/>
        </p:nvSpPr>
        <p:spPr>
          <a:xfrm>
            <a:off x="3347864"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❷</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21" name="正方形/長方形 20">
            <a:extLst>
              <a:ext uri="{FF2B5EF4-FFF2-40B4-BE49-F238E27FC236}">
                <a16:creationId xmlns:a16="http://schemas.microsoft.com/office/drawing/2014/main" id="{8B8D289E-4780-3750-F4B2-8DF2FD0D306C}"/>
              </a:ext>
            </a:extLst>
          </p:cNvPr>
          <p:cNvSpPr/>
          <p:nvPr/>
        </p:nvSpPr>
        <p:spPr>
          <a:xfrm>
            <a:off x="5847279" y="2000101"/>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❸</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grpSp>
        <p:nvGrpSpPr>
          <p:cNvPr id="32" name="図形グループ 23">
            <a:extLst>
              <a:ext uri="{FF2B5EF4-FFF2-40B4-BE49-F238E27FC236}">
                <a16:creationId xmlns:a16="http://schemas.microsoft.com/office/drawing/2014/main" id="{D60EB3FE-FA65-6963-8113-EEE86005DC08}"/>
              </a:ext>
            </a:extLst>
          </p:cNvPr>
          <p:cNvGrpSpPr/>
          <p:nvPr/>
        </p:nvGrpSpPr>
        <p:grpSpPr>
          <a:xfrm>
            <a:off x="3742916" y="4653136"/>
            <a:ext cx="296586" cy="293005"/>
            <a:chOff x="3546641" y="3995693"/>
            <a:chExt cx="296586" cy="293005"/>
          </a:xfrm>
        </p:grpSpPr>
        <p:sp>
          <p:nvSpPr>
            <p:cNvPr id="33" name="円/楕円 28">
              <a:extLst>
                <a:ext uri="{FF2B5EF4-FFF2-40B4-BE49-F238E27FC236}">
                  <a16:creationId xmlns:a16="http://schemas.microsoft.com/office/drawing/2014/main" id="{FCC9013F-2743-67E4-C8FE-251A166300A3}"/>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29">
              <a:extLst>
                <a:ext uri="{FF2B5EF4-FFF2-40B4-BE49-F238E27FC236}">
                  <a16:creationId xmlns:a16="http://schemas.microsoft.com/office/drawing/2014/main" id="{5E40533B-15B7-B7B7-66DF-6805EFA00D21}"/>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図形グループ 55">
            <a:extLst>
              <a:ext uri="{FF2B5EF4-FFF2-40B4-BE49-F238E27FC236}">
                <a16:creationId xmlns:a16="http://schemas.microsoft.com/office/drawing/2014/main" id="{C2C6D70F-F6A0-35CC-92FF-F086E9F33C5F}"/>
              </a:ext>
            </a:extLst>
          </p:cNvPr>
          <p:cNvGrpSpPr/>
          <p:nvPr/>
        </p:nvGrpSpPr>
        <p:grpSpPr>
          <a:xfrm>
            <a:off x="6084168" y="4792179"/>
            <a:ext cx="296586" cy="293005"/>
            <a:chOff x="4232441" y="3995693"/>
            <a:chExt cx="296586" cy="293005"/>
          </a:xfrm>
        </p:grpSpPr>
        <p:sp>
          <p:nvSpPr>
            <p:cNvPr id="36" name="円/楕円 56">
              <a:extLst>
                <a:ext uri="{FF2B5EF4-FFF2-40B4-BE49-F238E27FC236}">
                  <a16:creationId xmlns:a16="http://schemas.microsoft.com/office/drawing/2014/main" id="{8ACEE18E-33B3-A13A-EDA5-E5F0F565D6F3}"/>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57">
              <a:extLst>
                <a:ext uri="{FF2B5EF4-FFF2-40B4-BE49-F238E27FC236}">
                  <a16:creationId xmlns:a16="http://schemas.microsoft.com/office/drawing/2014/main" id="{AA504685-7879-C7FC-B79E-C72626F6789F}"/>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正方形/長方形 43">
            <a:extLst>
              <a:ext uri="{FF2B5EF4-FFF2-40B4-BE49-F238E27FC236}">
                <a16:creationId xmlns:a16="http://schemas.microsoft.com/office/drawing/2014/main" id="{A815BF60-9A5E-CF3D-AB57-47F962B11A74}"/>
              </a:ext>
            </a:extLst>
          </p:cNvPr>
          <p:cNvSpPr>
            <a:spLocks/>
          </p:cNvSpPr>
          <p:nvPr/>
        </p:nvSpPr>
        <p:spPr>
          <a:xfrm>
            <a:off x="2343759" y="5538567"/>
            <a:ext cx="503144" cy="266698"/>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図形グループ 30">
            <a:extLst>
              <a:ext uri="{FF2B5EF4-FFF2-40B4-BE49-F238E27FC236}">
                <a16:creationId xmlns:a16="http://schemas.microsoft.com/office/drawing/2014/main" id="{5E6381B6-21A9-5E10-B41D-663F58482DF3}"/>
              </a:ext>
            </a:extLst>
          </p:cNvPr>
          <p:cNvGrpSpPr/>
          <p:nvPr/>
        </p:nvGrpSpPr>
        <p:grpSpPr>
          <a:xfrm>
            <a:off x="2163796" y="5296235"/>
            <a:ext cx="296587" cy="293005"/>
            <a:chOff x="2897417" y="3995693"/>
            <a:chExt cx="296587" cy="293005"/>
          </a:xfrm>
        </p:grpSpPr>
        <p:sp>
          <p:nvSpPr>
            <p:cNvPr id="39" name="円/楕円 35">
              <a:extLst>
                <a:ext uri="{FF2B5EF4-FFF2-40B4-BE49-F238E27FC236}">
                  <a16:creationId xmlns:a16="http://schemas.microsoft.com/office/drawing/2014/main" id="{37FA4E83-3F17-E44F-620A-F45EE86DCDC1}"/>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95A70A4C-B230-4B87-2F85-6E5137883075}"/>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dirty="0">
                <a:solidFill>
                  <a:srgbClr val="009650"/>
                </a:solidFill>
                <a:latin typeface="Meiryo" charset="-128"/>
                <a:ea typeface="Meiryo" charset="-128"/>
                <a:cs typeface="Meiryo" charset="-128"/>
              </a:endParaRPr>
            </a:p>
          </p:txBody>
        </p:sp>
      </p:grpSp>
    </p:spTree>
    <p:extLst>
      <p:ext uri="{BB962C8B-B14F-4D97-AF65-F5344CB8AC3E}">
        <p14:creationId xmlns:p14="http://schemas.microsoft.com/office/powerpoint/2010/main" val="1710601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10;&#10;自動的に生成された説明">
            <a:extLst>
              <a:ext uri="{FF2B5EF4-FFF2-40B4-BE49-F238E27FC236}">
                <a16:creationId xmlns:a16="http://schemas.microsoft.com/office/drawing/2014/main" id="{CD036C1E-1526-E2B6-8DC8-55DD8E0ED34B}"/>
              </a:ext>
            </a:extLst>
          </p:cNvPr>
          <p:cNvPicPr>
            <a:picLocks noChangeAspect="1"/>
          </p:cNvPicPr>
          <p:nvPr/>
        </p:nvPicPr>
        <p:blipFill rotWithShape="1">
          <a:blip r:embed="rId3"/>
          <a:srcRect t="4023" b="4731"/>
          <a:stretch/>
        </p:blipFill>
        <p:spPr>
          <a:xfrm>
            <a:off x="1316992" y="2850420"/>
            <a:ext cx="1564810" cy="2966702"/>
          </a:xfrm>
          <a:prstGeom prst="rect">
            <a:avLst/>
          </a:prstGeom>
          <a:ln>
            <a:solidFill>
              <a:schemeClr val="tx1"/>
            </a:solidFill>
          </a:ln>
        </p:spPr>
      </p:pic>
      <p:pic>
        <p:nvPicPr>
          <p:cNvPr id="6" name="図 5" descr="グラフィカル ユーザー インターフェイス, アプリケーション&#10;&#10;自動的に生成された説明">
            <a:extLst>
              <a:ext uri="{FF2B5EF4-FFF2-40B4-BE49-F238E27FC236}">
                <a16:creationId xmlns:a16="http://schemas.microsoft.com/office/drawing/2014/main" id="{BF831219-C235-1854-E2D1-CD0EDE18F35E}"/>
              </a:ext>
            </a:extLst>
          </p:cNvPr>
          <p:cNvPicPr>
            <a:picLocks noChangeAspect="1"/>
          </p:cNvPicPr>
          <p:nvPr/>
        </p:nvPicPr>
        <p:blipFill rotWithShape="1">
          <a:blip r:embed="rId4"/>
          <a:srcRect t="4689" b="4065"/>
          <a:stretch/>
        </p:blipFill>
        <p:spPr>
          <a:xfrm>
            <a:off x="3842426" y="2850419"/>
            <a:ext cx="1564810" cy="2966702"/>
          </a:xfrm>
          <a:prstGeom prst="rect">
            <a:avLst/>
          </a:prstGeom>
          <a:ln>
            <a:solidFill>
              <a:schemeClr val="tx1"/>
            </a:solidFill>
          </a:ln>
        </p:spPr>
      </p:pic>
      <p:pic>
        <p:nvPicPr>
          <p:cNvPr id="5" name="図 4" descr="グラフィカル ユーザー インターフェイス, アプリケーション&#10;&#10;自動的に生成された説明">
            <a:extLst>
              <a:ext uri="{FF2B5EF4-FFF2-40B4-BE49-F238E27FC236}">
                <a16:creationId xmlns:a16="http://schemas.microsoft.com/office/drawing/2014/main" id="{B327D968-0931-3273-C7A5-122499629829}"/>
              </a:ext>
            </a:extLst>
          </p:cNvPr>
          <p:cNvPicPr>
            <a:picLocks noChangeAspect="1"/>
          </p:cNvPicPr>
          <p:nvPr/>
        </p:nvPicPr>
        <p:blipFill rotWithShape="1">
          <a:blip r:embed="rId5"/>
          <a:srcRect t="5419" b="6032"/>
          <a:stretch/>
        </p:blipFill>
        <p:spPr>
          <a:xfrm>
            <a:off x="6337388" y="2850419"/>
            <a:ext cx="1612472" cy="2966702"/>
          </a:xfrm>
          <a:prstGeom prst="rect">
            <a:avLst/>
          </a:prstGeom>
          <a:ln>
            <a:solidFill>
              <a:schemeClr val="tx1"/>
            </a:solidFill>
          </a:ln>
        </p:spPr>
      </p:pic>
      <p:sp>
        <p:nvSpPr>
          <p:cNvPr id="15" name="正方形/長方形 14">
            <a:extLst>
              <a:ext uri="{FF2B5EF4-FFF2-40B4-BE49-F238E27FC236}">
                <a16:creationId xmlns:a16="http://schemas.microsoft.com/office/drawing/2014/main" id="{190AC0C8-DCD6-3D73-6070-45C7899C674D}"/>
              </a:ext>
            </a:extLst>
          </p:cNvPr>
          <p:cNvSpPr/>
          <p:nvPr/>
        </p:nvSpPr>
        <p:spPr>
          <a:xfrm>
            <a:off x="3491880" y="1921795"/>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❺</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6" name="正方形/長方形 15">
            <a:extLst>
              <a:ext uri="{FF2B5EF4-FFF2-40B4-BE49-F238E27FC236}">
                <a16:creationId xmlns:a16="http://schemas.microsoft.com/office/drawing/2014/main" id="{E2AF8AE4-AC4A-06CE-AF49-39DD79B3EC81}"/>
              </a:ext>
            </a:extLst>
          </p:cNvPr>
          <p:cNvSpPr/>
          <p:nvPr/>
        </p:nvSpPr>
        <p:spPr>
          <a:xfrm>
            <a:off x="5940152" y="1917238"/>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❻</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7" name="テキスト ボックス 16">
            <a:extLst>
              <a:ext uri="{FF2B5EF4-FFF2-40B4-BE49-F238E27FC236}">
                <a16:creationId xmlns:a16="http://schemas.microsoft.com/office/drawing/2014/main" id="{C75BD699-5A62-42C6-3FDE-AB2FF5CFF847}"/>
              </a:ext>
            </a:extLst>
          </p:cNvPr>
          <p:cNvSpPr txBox="1"/>
          <p:nvPr/>
        </p:nvSpPr>
        <p:spPr>
          <a:xfrm>
            <a:off x="1331640" y="1970256"/>
            <a:ext cx="2016224" cy="523220"/>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注意事項を確認し</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パスワードを入力する</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725C11AA-1CA4-0E64-8026-A9CB143F4BB8}"/>
              </a:ext>
            </a:extLst>
          </p:cNvPr>
          <p:cNvSpPr txBox="1"/>
          <p:nvPr/>
        </p:nvSpPr>
        <p:spPr>
          <a:xfrm>
            <a:off x="3923928" y="1974744"/>
            <a:ext cx="1700908" cy="523220"/>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入力完了後に</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失効を押す</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538A274B-5248-638F-2C8D-A8405DC8C309}"/>
              </a:ext>
            </a:extLst>
          </p:cNvPr>
          <p:cNvSpPr txBox="1"/>
          <p:nvPr/>
        </p:nvSpPr>
        <p:spPr>
          <a:xfrm>
            <a:off x="6444208" y="1974744"/>
            <a:ext cx="1700908" cy="523220"/>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失効完了の表示が出れば完了</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1" name="正方形/長方形 30">
            <a:extLst>
              <a:ext uri="{FF2B5EF4-FFF2-40B4-BE49-F238E27FC236}">
                <a16:creationId xmlns:a16="http://schemas.microsoft.com/office/drawing/2014/main" id="{79F24F8B-8702-8411-48B1-D40B25C3F4FB}"/>
              </a:ext>
            </a:extLst>
          </p:cNvPr>
          <p:cNvSpPr>
            <a:spLocks/>
          </p:cNvSpPr>
          <p:nvPr/>
        </p:nvSpPr>
        <p:spPr>
          <a:xfrm>
            <a:off x="3842426" y="5202912"/>
            <a:ext cx="1564810" cy="225686"/>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a:extLst>
              <a:ext uri="{FF2B5EF4-FFF2-40B4-BE49-F238E27FC236}">
                <a16:creationId xmlns:a16="http://schemas.microsoft.com/office/drawing/2014/main" id="{E256CA6C-5DD4-2CDD-FFBC-A038654D06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6606" y="4696833"/>
            <a:ext cx="887442" cy="8437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53F7E46-E85A-A0D9-EF17-42EC09B6F9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9483" y="3810204"/>
            <a:ext cx="823899" cy="796437"/>
          </a:xfrm>
          <a:prstGeom prst="rect">
            <a:avLst/>
          </a:prstGeom>
          <a:noFill/>
          <a:extLst>
            <a:ext uri="{909E8E84-426E-40DD-AFC4-6F175D3DCCD1}">
              <a14:hiddenFill xmlns:a14="http://schemas.microsoft.com/office/drawing/2010/main">
                <a:solidFill>
                  <a:srgbClr val="FFFFFF"/>
                </a:solidFill>
              </a14:hiddenFill>
            </a:ext>
          </a:extLst>
        </p:spPr>
      </p:pic>
      <p:sp>
        <p:nvSpPr>
          <p:cNvPr id="32" name="正方形/長方形 31">
            <a:extLst>
              <a:ext uri="{FF2B5EF4-FFF2-40B4-BE49-F238E27FC236}">
                <a16:creationId xmlns:a16="http://schemas.microsoft.com/office/drawing/2014/main" id="{52699693-CC21-239D-43C8-536508564C4B}"/>
              </a:ext>
            </a:extLst>
          </p:cNvPr>
          <p:cNvSpPr>
            <a:spLocks/>
          </p:cNvSpPr>
          <p:nvPr/>
        </p:nvSpPr>
        <p:spPr>
          <a:xfrm>
            <a:off x="6336773" y="4293096"/>
            <a:ext cx="1612472" cy="291286"/>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a:extLst>
              <a:ext uri="{FF2B5EF4-FFF2-40B4-BE49-F238E27FC236}">
                <a16:creationId xmlns:a16="http://schemas.microsoft.com/office/drawing/2014/main" id="{CA705B62-A521-4574-430C-A22900FF03C3}"/>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2-H</a:t>
            </a:r>
            <a:endParaRPr lang="en-US" sz="3600" dirty="0"/>
          </a:p>
        </p:txBody>
      </p:sp>
      <p:sp>
        <p:nvSpPr>
          <p:cNvPr id="4" name="タイトル 1">
            <a:extLst>
              <a:ext uri="{FF2B5EF4-FFF2-40B4-BE49-F238E27FC236}">
                <a16:creationId xmlns:a16="http://schemas.microsoft.com/office/drawing/2014/main" id="{EECCFB7E-2259-2321-AF90-789F67E7F982}"/>
              </a:ext>
            </a:extLst>
          </p:cNvPr>
          <p:cNvSpPr txBox="1">
            <a:spLocks/>
          </p:cNvSpPr>
          <p:nvPr/>
        </p:nvSpPr>
        <p:spPr>
          <a:xfrm>
            <a:off x="1691680" y="549312"/>
            <a:ext cx="720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sz="2800" dirty="0"/>
              <a:t>スマホ用電子証明書の利用をやめる手続き</a:t>
            </a:r>
            <a:endParaRPr lang="en-US" altLang="ja-JP" sz="2800" dirty="0"/>
          </a:p>
        </p:txBody>
      </p:sp>
      <p:sp>
        <p:nvSpPr>
          <p:cNvPr id="7" name="タイトル 1">
            <a:extLst>
              <a:ext uri="{FF2B5EF4-FFF2-40B4-BE49-F238E27FC236}">
                <a16:creationId xmlns:a16="http://schemas.microsoft.com/office/drawing/2014/main" id="{FED37561-B2E5-DB62-DA1F-DE6D87CB1832}"/>
              </a:ext>
            </a:extLst>
          </p:cNvPr>
          <p:cNvSpPr txBox="1">
            <a:spLocks/>
          </p:cNvSpPr>
          <p:nvPr/>
        </p:nvSpPr>
        <p:spPr>
          <a:xfrm>
            <a:off x="467544" y="1268760"/>
            <a:ext cx="720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sz="2400" dirty="0">
                <a:solidFill>
                  <a:schemeClr val="tx1"/>
                </a:solidFill>
                <a:latin typeface="メイリオ" panose="020B0604030504040204" pitchFamily="50" charset="-128"/>
                <a:ea typeface="メイリオ" panose="020B0604030504040204" pitchFamily="50" charset="-128"/>
              </a:rPr>
              <a:t>失効</a:t>
            </a:r>
            <a:r>
              <a:rPr lang="ja-JP" altLang="ja-JP" sz="2400" dirty="0">
                <a:solidFill>
                  <a:schemeClr val="tx1"/>
                </a:solidFill>
                <a:latin typeface="メイリオ" panose="020B0604030504040204" pitchFamily="50" charset="-128"/>
                <a:ea typeface="メイリオ" panose="020B0604030504040204" pitchFamily="50" charset="-128"/>
              </a:rPr>
              <a:t>する</a:t>
            </a:r>
            <a:r>
              <a:rPr lang="ja-JP" altLang="en-US" sz="2400" dirty="0">
                <a:solidFill>
                  <a:schemeClr val="tx1"/>
                </a:solidFill>
                <a:latin typeface="メイリオ" panose="020B0604030504040204" pitchFamily="50" charset="-128"/>
                <a:ea typeface="メイリオ" panose="020B0604030504040204" pitchFamily="50" charset="-128"/>
              </a:rPr>
              <a:t>際の</a:t>
            </a:r>
            <a:r>
              <a:rPr lang="ja-JP" altLang="ja-JP" sz="2400" dirty="0">
                <a:solidFill>
                  <a:schemeClr val="tx1"/>
                </a:solidFill>
                <a:latin typeface="メイリオ" panose="020B0604030504040204" pitchFamily="50" charset="-128"/>
                <a:ea typeface="メイリオ" panose="020B0604030504040204" pitchFamily="50" charset="-128"/>
              </a:rPr>
              <a:t>操作方法</a:t>
            </a:r>
            <a:endParaRPr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8CFB4559-0EC9-844A-0269-D1C7719B1D4B}"/>
              </a:ext>
            </a:extLst>
          </p:cNvPr>
          <p:cNvSpPr txBox="1"/>
          <p:nvPr/>
        </p:nvSpPr>
        <p:spPr>
          <a:xfrm>
            <a:off x="899592" y="1913189"/>
            <a:ext cx="596930" cy="584775"/>
          </a:xfrm>
          <a:prstGeom prst="rect">
            <a:avLst/>
          </a:prstGeom>
          <a:noFill/>
        </p:spPr>
        <p:txBody>
          <a:bodyPr wrap="square" rtlCol="0">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❹</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9" name="正方形/長方形 18">
            <a:extLst>
              <a:ext uri="{FF2B5EF4-FFF2-40B4-BE49-F238E27FC236}">
                <a16:creationId xmlns:a16="http://schemas.microsoft.com/office/drawing/2014/main" id="{024DDFC9-8FD0-AD45-AAFD-184C6E194056}"/>
              </a:ext>
            </a:extLst>
          </p:cNvPr>
          <p:cNvSpPr>
            <a:spLocks/>
          </p:cNvSpPr>
          <p:nvPr/>
        </p:nvSpPr>
        <p:spPr>
          <a:xfrm>
            <a:off x="1319256" y="4640436"/>
            <a:ext cx="1564810" cy="225686"/>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図形グループ 52">
            <a:extLst>
              <a:ext uri="{FF2B5EF4-FFF2-40B4-BE49-F238E27FC236}">
                <a16:creationId xmlns:a16="http://schemas.microsoft.com/office/drawing/2014/main" id="{E2B67483-AAAD-8963-EEDE-3D7BC4AFADFB}"/>
              </a:ext>
            </a:extLst>
          </p:cNvPr>
          <p:cNvGrpSpPr/>
          <p:nvPr/>
        </p:nvGrpSpPr>
        <p:grpSpPr>
          <a:xfrm>
            <a:off x="1115616" y="4360131"/>
            <a:ext cx="296586" cy="293005"/>
            <a:chOff x="5101121" y="3995693"/>
            <a:chExt cx="296586" cy="293005"/>
          </a:xfrm>
        </p:grpSpPr>
        <p:sp>
          <p:nvSpPr>
            <p:cNvPr id="12" name="円/楕円 53">
              <a:extLst>
                <a:ext uri="{FF2B5EF4-FFF2-40B4-BE49-F238E27FC236}">
                  <a16:creationId xmlns:a16="http://schemas.microsoft.com/office/drawing/2014/main" id="{39172DEF-45A1-F4BA-64DC-59E92C3FB17B}"/>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54">
              <a:extLst>
                <a:ext uri="{FF2B5EF4-FFF2-40B4-BE49-F238E27FC236}">
                  <a16:creationId xmlns:a16="http://schemas.microsoft.com/office/drawing/2014/main" id="{B5D11873-6F80-A2DD-A9E4-BB5D96F69A1C}"/>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088589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54306" y="31158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14000" dirty="0">
                <a:solidFill>
                  <a:srgbClr val="009650"/>
                </a:solidFill>
              </a:rPr>
              <a:t>３</a:t>
            </a:r>
          </a:p>
          <a:p>
            <a:r>
              <a:rPr lang="ja-JP" altLang="en-US" sz="4800" dirty="0">
                <a:solidFill>
                  <a:srgbClr val="009650"/>
                </a:solidFill>
              </a:rPr>
              <a:t>よくあるご質問</a:t>
            </a:r>
            <a:endParaRPr lang="en-US" altLang="ja-JP" sz="4800" dirty="0">
              <a:solidFill>
                <a:srgbClr val="009650"/>
              </a:solidFill>
            </a:endParaRPr>
          </a:p>
        </p:txBody>
      </p:sp>
      <p:pic>
        <p:nvPicPr>
          <p:cNvPr id="5" name="図 4" descr="マイナちゃんのイラスト"/>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7470" y="4062146"/>
            <a:ext cx="1282700" cy="1875862"/>
          </a:xfrm>
          <a:prstGeom prst="rect">
            <a:avLst/>
          </a:prstGeom>
        </p:spPr>
      </p:pic>
    </p:spTree>
    <p:extLst>
      <p:ext uri="{BB962C8B-B14F-4D97-AF65-F5344CB8AC3E}">
        <p14:creationId xmlns:p14="http://schemas.microsoft.com/office/powerpoint/2010/main" val="77167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52970" y="521678"/>
            <a:ext cx="7200000" cy="540000"/>
          </a:xfrm>
        </p:spPr>
        <p:txBody>
          <a:bodyPr>
            <a:noAutofit/>
          </a:bodyPr>
          <a:lstStyle/>
          <a:p>
            <a:r>
              <a:rPr lang="ja-JP" altLang="en-US" dirty="0"/>
              <a:t>よくあるご質問</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３</a:t>
            </a:r>
            <a:r>
              <a:rPr lang="en-US" sz="3600" dirty="0"/>
              <a:t>-A</a:t>
            </a:r>
          </a:p>
        </p:txBody>
      </p:sp>
      <p:sp>
        <p:nvSpPr>
          <p:cNvPr id="5" name="テキスト ボックス 4">
            <a:extLst>
              <a:ext uri="{FF2B5EF4-FFF2-40B4-BE49-F238E27FC236}">
                <a16:creationId xmlns:a16="http://schemas.microsoft.com/office/drawing/2014/main" id="{8A203621-0C7F-E012-940C-C367DA169010}"/>
              </a:ext>
            </a:extLst>
          </p:cNvPr>
          <p:cNvSpPr txBox="1"/>
          <p:nvPr/>
        </p:nvSpPr>
        <p:spPr>
          <a:xfrm>
            <a:off x="575556" y="1484784"/>
            <a:ext cx="7992888" cy="4862870"/>
          </a:xfrm>
          <a:prstGeom prst="rect">
            <a:avLst/>
          </a:prstGeom>
          <a:noFill/>
        </p:spPr>
        <p:txBody>
          <a:bodyPr wrap="square">
            <a:spAutoFit/>
          </a:bodyPr>
          <a:lstStyle/>
          <a:p>
            <a:r>
              <a:rPr lang="ja-JP" altLang="en-US" sz="1600" b="1" dirty="0">
                <a:solidFill>
                  <a:schemeClr val="accent2"/>
                </a:solidFill>
                <a:latin typeface="メイリオ" panose="020B0604030504040204" pitchFamily="50" charset="-128"/>
                <a:ea typeface="メイリオ" panose="020B0604030504040204" pitchFamily="50" charset="-128"/>
              </a:rPr>
              <a:t>質問</a:t>
            </a:r>
            <a:r>
              <a:rPr lang="en-US" altLang="ja-JP" sz="1600" b="1" dirty="0">
                <a:solidFill>
                  <a:schemeClr val="accent2"/>
                </a:solidFill>
                <a:latin typeface="メイリオ" panose="020B0604030504040204" pitchFamily="50" charset="-128"/>
                <a:ea typeface="メイリオ" panose="020B0604030504040204" pitchFamily="50" charset="-128"/>
              </a:rPr>
              <a:t>1.</a:t>
            </a:r>
            <a:r>
              <a:rPr lang="ja-JP" altLang="en-US" sz="1600" b="1" dirty="0">
                <a:latin typeface="メイリオ" panose="020B0604030504040204" pitchFamily="50" charset="-128"/>
                <a:ea typeface="メイリオ" panose="020B0604030504040204" pitchFamily="50" charset="-128"/>
              </a:rPr>
              <a:t>電子証明書の有効期限はなぜ５年なのでしょうか？</a:t>
            </a:r>
            <a:endParaRPr lang="en-US" altLang="ja-JP" sz="1600" b="1" dirty="0">
              <a:latin typeface="メイリオ" panose="020B0604030504040204" pitchFamily="50" charset="-128"/>
              <a:ea typeface="メイリオ" panose="020B0604030504040204" pitchFamily="50" charset="-128"/>
            </a:endParaRPr>
          </a:p>
          <a:p>
            <a:r>
              <a:rPr lang="ja-JP" altLang="en-US" sz="1600" b="1" dirty="0">
                <a:solidFill>
                  <a:schemeClr val="accent1"/>
                </a:solidFill>
                <a:latin typeface="メイリオ" panose="020B0604030504040204" pitchFamily="50" charset="-128"/>
                <a:ea typeface="メイリオ" panose="020B0604030504040204" pitchFamily="50" charset="-128"/>
              </a:rPr>
              <a:t>回答</a:t>
            </a:r>
            <a:r>
              <a:rPr lang="en-US" altLang="ja-JP" sz="1600" b="1" dirty="0">
                <a:solidFill>
                  <a:schemeClr val="accent1"/>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電子証明書の安全性は暗号技術により担保されています。有効期間が長くなるほど、コンピュータの性能向上や暗号解読技術の進歩により、使用した暗号の情報が解読されてしまうおそれが出てきますので、電子証明書の安全性・信頼性を維持するため、発行の日から５回目の誕生日までとしています。</a:t>
            </a:r>
          </a:p>
          <a:p>
            <a:endParaRPr lang="en-US" altLang="ja-JP" sz="1600" dirty="0">
              <a:latin typeface="メイリオ" panose="020B0604030504040204" pitchFamily="50" charset="-128"/>
              <a:ea typeface="メイリオ" panose="020B0604030504040204" pitchFamily="50" charset="-128"/>
            </a:endParaRPr>
          </a:p>
          <a:p>
            <a:r>
              <a:rPr lang="ja-JP" altLang="en-US" sz="1600" b="1" dirty="0">
                <a:solidFill>
                  <a:schemeClr val="accent2"/>
                </a:solidFill>
                <a:latin typeface="メイリオ" panose="020B0604030504040204" pitchFamily="50" charset="-128"/>
                <a:ea typeface="メイリオ" panose="020B0604030504040204" pitchFamily="50" charset="-128"/>
              </a:rPr>
              <a:t>質問</a:t>
            </a:r>
            <a:r>
              <a:rPr lang="en-US" altLang="ja-JP" sz="1600" b="1" dirty="0">
                <a:solidFill>
                  <a:schemeClr val="accent2"/>
                </a:solidFill>
                <a:latin typeface="メイリオ" panose="020B0604030504040204" pitchFamily="50" charset="-128"/>
                <a:ea typeface="メイリオ" panose="020B0604030504040204" pitchFamily="50" charset="-128"/>
              </a:rPr>
              <a:t>2.</a:t>
            </a:r>
            <a:r>
              <a:rPr lang="ja-JP" altLang="en-US" sz="1600" b="1" dirty="0">
                <a:latin typeface="メイリオ" panose="020B0604030504040204" pitchFamily="50" charset="-128"/>
                <a:ea typeface="メイリオ" panose="020B0604030504040204" pitchFamily="50" charset="-128"/>
              </a:rPr>
              <a:t>電子証明書は発行当日から利用することができますか？</a:t>
            </a:r>
            <a:endParaRPr lang="en-US" altLang="ja-JP" sz="1600" b="1" dirty="0">
              <a:latin typeface="メイリオ" panose="020B0604030504040204" pitchFamily="50" charset="-128"/>
              <a:ea typeface="メイリオ" panose="020B0604030504040204" pitchFamily="50" charset="-128"/>
            </a:endParaRPr>
          </a:p>
          <a:p>
            <a:r>
              <a:rPr lang="ja-JP" altLang="en-US" sz="1600" b="1" dirty="0">
                <a:solidFill>
                  <a:schemeClr val="accent1"/>
                </a:solidFill>
                <a:latin typeface="メイリオ" panose="020B0604030504040204" pitchFamily="50" charset="-128"/>
                <a:ea typeface="メイリオ" panose="020B0604030504040204" pitchFamily="50" charset="-128"/>
              </a:rPr>
              <a:t>回答</a:t>
            </a:r>
            <a:r>
              <a:rPr lang="en-US" altLang="ja-JP" sz="1600" b="1" dirty="0">
                <a:solidFill>
                  <a:schemeClr val="accent1"/>
                </a:solidFill>
                <a:latin typeface="メイリオ" panose="020B0604030504040204" pitchFamily="50" charset="-128"/>
                <a:ea typeface="メイリオ" panose="020B0604030504040204" pitchFamily="50" charset="-128"/>
              </a:rPr>
              <a:t>.</a:t>
            </a:r>
            <a:r>
              <a:rPr lang="ja-JP" altLang="en-US" sz="1600" b="1" dirty="0">
                <a:solidFill>
                  <a:schemeClr val="accent1"/>
                </a:solidFill>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利用申請が完了後、登録の操作が可能となった旨を知らせるプッシュ通知が届きますので、登録の操作完了後に利用することができます。</a:t>
            </a:r>
            <a:endParaRPr lang="en-US" altLang="ja-JP" sz="1600" dirty="0">
              <a:latin typeface="メイリオ" panose="020B0604030504040204" pitchFamily="50" charset="-128"/>
              <a:ea typeface="メイリオ" panose="020B0604030504040204" pitchFamily="50" charset="-128"/>
            </a:endParaRPr>
          </a:p>
          <a:p>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　プッシュ通知は、申請がおおむね</a:t>
            </a:r>
            <a:r>
              <a:rPr lang="en-US" altLang="ja-JP" sz="1100" dirty="0">
                <a:latin typeface="メイリオ" panose="020B0604030504040204" pitchFamily="50" charset="-128"/>
                <a:ea typeface="メイリオ" panose="020B0604030504040204" pitchFamily="50" charset="-128"/>
              </a:rPr>
              <a:t>8</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00</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19</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30</a:t>
            </a:r>
            <a:r>
              <a:rPr lang="ja-JP" altLang="en-US" sz="1100" dirty="0">
                <a:latin typeface="メイリオ" panose="020B0604030504040204" pitchFamily="50" charset="-128"/>
                <a:ea typeface="メイリオ" panose="020B0604030504040204" pitchFamily="50" charset="-128"/>
              </a:rPr>
              <a:t>（平日・土日祝日とも）の場合は数分後、それ以外の時間帯の申請の</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場合は、おおむね翌</a:t>
            </a:r>
            <a:r>
              <a:rPr lang="en-US" altLang="ja-JP" sz="1100" dirty="0">
                <a:latin typeface="メイリオ" panose="020B0604030504040204" pitchFamily="50" charset="-128"/>
                <a:ea typeface="メイリオ" panose="020B0604030504040204" pitchFamily="50" charset="-128"/>
              </a:rPr>
              <a:t>8</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00</a:t>
            </a:r>
            <a:r>
              <a:rPr lang="ja-JP" altLang="en-US" sz="1100" dirty="0">
                <a:latin typeface="メイリオ" panose="020B0604030504040204" pitchFamily="50" charset="-128"/>
                <a:ea typeface="メイリオ" panose="020B0604030504040204" pitchFamily="50" charset="-128"/>
              </a:rPr>
              <a:t>以降に届きます。</a:t>
            </a:r>
            <a:endParaRPr lang="en-US" altLang="ja-JP" sz="1100" dirty="0">
              <a:latin typeface="メイリオ" panose="020B0604030504040204" pitchFamily="50" charset="-128"/>
              <a:ea typeface="メイリオ" panose="020B0604030504040204" pitchFamily="50" charset="-128"/>
            </a:endParaRPr>
          </a:p>
          <a:p>
            <a:endParaRPr lang="ja-JP" altLang="en-US" sz="1600" dirty="0">
              <a:latin typeface="メイリオ" panose="020B0604030504040204" pitchFamily="50" charset="-128"/>
              <a:ea typeface="メイリオ" panose="020B0604030504040204" pitchFamily="50" charset="-128"/>
            </a:endParaRPr>
          </a:p>
          <a:p>
            <a:r>
              <a:rPr lang="ja-JP" altLang="en-US" sz="1600" b="1" dirty="0">
                <a:solidFill>
                  <a:schemeClr val="accent2"/>
                </a:solidFill>
                <a:latin typeface="メイリオ" panose="020B0604030504040204" pitchFamily="50" charset="-128"/>
                <a:ea typeface="メイリオ" panose="020B0604030504040204" pitchFamily="50" charset="-128"/>
              </a:rPr>
              <a:t>質問</a:t>
            </a:r>
            <a:r>
              <a:rPr lang="en-US" altLang="ja-JP" sz="1600" b="1" dirty="0">
                <a:solidFill>
                  <a:schemeClr val="accent2"/>
                </a:solidFill>
                <a:latin typeface="メイリオ" panose="020B0604030504040204" pitchFamily="50" charset="-128"/>
                <a:ea typeface="メイリオ" panose="020B0604030504040204" pitchFamily="50" charset="-128"/>
              </a:rPr>
              <a:t>3</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 １人のスマホ用電子証明書を複数のスマホに登録することはできますか。</a:t>
            </a:r>
            <a:endParaRPr lang="en-US" altLang="ja-JP" sz="1600" b="1" dirty="0">
              <a:latin typeface="メイリオ" panose="020B0604030504040204" pitchFamily="50" charset="-128"/>
              <a:ea typeface="メイリオ" panose="020B0604030504040204" pitchFamily="50" charset="-128"/>
            </a:endParaRPr>
          </a:p>
          <a:p>
            <a:r>
              <a:rPr lang="ja-JP" altLang="en-US" sz="1600" b="1" dirty="0">
                <a:solidFill>
                  <a:schemeClr val="accent1"/>
                </a:solidFill>
                <a:latin typeface="メイリオ" panose="020B0604030504040204" pitchFamily="50" charset="-128"/>
                <a:ea typeface="メイリオ" panose="020B0604030504040204" pitchFamily="50" charset="-128"/>
              </a:rPr>
              <a:t>回答</a:t>
            </a:r>
            <a:r>
              <a:rPr lang="en-US" altLang="ja-JP" sz="1600" b="1" dirty="0">
                <a:solidFill>
                  <a:schemeClr val="accent1"/>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できません。スマホ用電子証明書については、おひとりにつき署名用電子証明書及び利用者証明用電子証明書を１枚ずつ発行できますが、登録できる端末は１台のみとなります。</a:t>
            </a:r>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r>
              <a:rPr lang="ja-JP" altLang="en-US" sz="1600" b="1" dirty="0">
                <a:solidFill>
                  <a:schemeClr val="accent2"/>
                </a:solidFill>
                <a:latin typeface="メイリオ" panose="020B0604030504040204" pitchFamily="50" charset="-128"/>
                <a:ea typeface="メイリオ" panose="020B0604030504040204" pitchFamily="50" charset="-128"/>
              </a:rPr>
              <a:t>質問</a:t>
            </a:r>
            <a:r>
              <a:rPr lang="en-US" altLang="ja-JP" sz="1600" b="1" dirty="0">
                <a:solidFill>
                  <a:schemeClr val="accent2"/>
                </a:solidFill>
                <a:latin typeface="メイリオ" panose="020B0604030504040204" pitchFamily="50" charset="-128"/>
                <a:ea typeface="メイリオ" panose="020B0604030504040204" pitchFamily="50" charset="-128"/>
              </a:rPr>
              <a:t>4.</a:t>
            </a:r>
            <a:r>
              <a:rPr lang="ja-JP" altLang="en-US" sz="1600" b="1" dirty="0">
                <a:latin typeface="メイリオ" panose="020B0604030504040204" pitchFamily="50" charset="-128"/>
                <a:ea typeface="メイリオ" panose="020B0604030504040204" pitchFamily="50" charset="-128"/>
              </a:rPr>
              <a:t>公的個人認証サービスの電子証明書は何に使うのでしょうか？</a:t>
            </a:r>
            <a:endParaRPr lang="en-US" altLang="ja-JP" sz="1600" b="1" dirty="0">
              <a:latin typeface="メイリオ" panose="020B0604030504040204" pitchFamily="50" charset="-128"/>
              <a:ea typeface="メイリオ" panose="020B0604030504040204" pitchFamily="50" charset="-128"/>
            </a:endParaRPr>
          </a:p>
          <a:p>
            <a:r>
              <a:rPr lang="ja-JP" altLang="en-US" sz="1600" b="1" dirty="0">
                <a:solidFill>
                  <a:schemeClr val="accent1"/>
                </a:solidFill>
                <a:latin typeface="メイリオ" panose="020B0604030504040204" pitchFamily="50" charset="-128"/>
                <a:ea typeface="メイリオ" panose="020B0604030504040204" pitchFamily="50" charset="-128"/>
              </a:rPr>
              <a:t>回答</a:t>
            </a:r>
            <a:r>
              <a:rPr lang="en-US" altLang="ja-JP" sz="1600" b="1" dirty="0">
                <a:solidFill>
                  <a:schemeClr val="accent1"/>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公的個人認証サービスで発行された電子証明書を利用して、行政機関等が提供しているインターネットを利用した電子申請／届出サービスを利用することができます。</a:t>
            </a:r>
            <a:endParaRPr lang="en-US" altLang="ja-JP" sz="1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81923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547664" y="311581"/>
            <a:ext cx="7992888"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1</a:t>
            </a:r>
            <a:endParaRPr lang="ja-JP" altLang="en-US" sz="14000" dirty="0">
              <a:solidFill>
                <a:srgbClr val="009650"/>
              </a:solidFill>
            </a:endParaRPr>
          </a:p>
          <a:p>
            <a:r>
              <a:rPr lang="en-US" altLang="ja-JP" sz="4800" dirty="0">
                <a:solidFill>
                  <a:srgbClr val="009650"/>
                </a:solidFill>
              </a:rPr>
              <a:t> </a:t>
            </a:r>
            <a:r>
              <a:rPr lang="ja-JP" altLang="en-US" sz="4000" dirty="0">
                <a:solidFill>
                  <a:srgbClr val="009650"/>
                </a:solidFill>
              </a:rPr>
              <a:t>スマホ用電子証明書について</a:t>
            </a:r>
            <a:endParaRPr lang="en-US" altLang="ja-JP" sz="4400" dirty="0">
              <a:solidFill>
                <a:srgbClr val="009650"/>
              </a:solidFill>
            </a:endParaRPr>
          </a:p>
        </p:txBody>
      </p:sp>
      <p:pic>
        <p:nvPicPr>
          <p:cNvPr id="6" name="図 5" descr="スマートフォンを使っているマイナちゃんのイラスト"/>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4584" y="3687867"/>
            <a:ext cx="1292235" cy="2305753"/>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25256"/>
            <a:ext cx="4493538" cy="490904"/>
          </a:xfrm>
        </p:spPr>
        <p:txBody>
          <a:bodyPr wrap="none">
            <a:spAutoFit/>
          </a:bodyPr>
          <a:lstStyle/>
          <a:p>
            <a:r>
              <a:rPr lang="ja-JP" altLang="en-US" sz="2800" dirty="0"/>
              <a:t>スマホ用電子証明書とは？</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cxnSp>
        <p:nvCxnSpPr>
          <p:cNvPr id="2" name="直線コネクタ 1">
            <a:extLst>
              <a:ext uri="{FF2B5EF4-FFF2-40B4-BE49-F238E27FC236}">
                <a16:creationId xmlns:a16="http://schemas.microsoft.com/office/drawing/2014/main" id="{2AFA6782-3AA9-5F28-48E4-B580429BDF2E}"/>
              </a:ext>
            </a:extLst>
          </p:cNvPr>
          <p:cNvCxnSpPr/>
          <p:nvPr/>
        </p:nvCxnSpPr>
        <p:spPr>
          <a:xfrm>
            <a:off x="252000" y="3068960"/>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3" name="サブタイトル 2">
            <a:extLst>
              <a:ext uri="{FF2B5EF4-FFF2-40B4-BE49-F238E27FC236}">
                <a16:creationId xmlns:a16="http://schemas.microsoft.com/office/drawing/2014/main" id="{F1D441F9-4863-A581-EBAE-843A9864E0F3}"/>
              </a:ext>
            </a:extLst>
          </p:cNvPr>
          <p:cNvSpPr>
            <a:spLocks noGrp="1"/>
          </p:cNvSpPr>
          <p:nvPr/>
        </p:nvSpPr>
        <p:spPr>
          <a:xfrm>
            <a:off x="460904" y="1304468"/>
            <a:ext cx="8231280" cy="12241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2500"/>
              </a:lnSpc>
              <a:spcBef>
                <a:spcPts val="0"/>
              </a:spcBef>
            </a:pPr>
            <a:r>
              <a:rPr lang="ja-JP" altLang="en-US" dirty="0">
                <a:latin typeface="メイリオ" panose="020B0604030504040204" pitchFamily="50" charset="-128"/>
                <a:ea typeface="メイリオ" panose="020B0604030504040204" pitchFamily="50" charset="-128"/>
              </a:rPr>
              <a:t>スマートフォンにマイナンバーカードと同等の本人確認機能を持った電子証明書</a:t>
            </a:r>
            <a:r>
              <a:rPr lang="en-US" altLang="ja-JP" sz="1400"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を搭載することで、マイナンバーカードを持ち歩かずとも、スマホだけで、様々なマイナンバーカード関連サービスの利用やインターネット上での本人確認ができるようになるサービスです。</a:t>
            </a:r>
          </a:p>
        </p:txBody>
      </p:sp>
      <p:sp>
        <p:nvSpPr>
          <p:cNvPr id="18" name="テキスト ボックス 17">
            <a:extLst>
              <a:ext uri="{FF2B5EF4-FFF2-40B4-BE49-F238E27FC236}">
                <a16:creationId xmlns:a16="http://schemas.microsoft.com/office/drawing/2014/main" id="{446736C3-AD8F-F08A-65CF-32A38583E4CE}"/>
              </a:ext>
            </a:extLst>
          </p:cNvPr>
          <p:cNvSpPr txBox="1"/>
          <p:nvPr/>
        </p:nvSpPr>
        <p:spPr>
          <a:xfrm>
            <a:off x="2089779" y="3206627"/>
            <a:ext cx="6635920" cy="1477328"/>
          </a:xfrm>
          <a:prstGeom prst="rect">
            <a:avLst/>
          </a:prstGeom>
          <a:noFill/>
        </p:spPr>
        <p:txBody>
          <a:bodyPr wrap="square">
            <a:spAutoFit/>
          </a:bodyPr>
          <a:lstStyle/>
          <a:p>
            <a:pPr marL="182563" indent="-182563">
              <a:lnSpc>
                <a:spcPct val="100000"/>
              </a:lnSpc>
              <a:spcBef>
                <a:spcPts val="0"/>
              </a:spcBef>
            </a:pPr>
            <a:r>
              <a:rPr lang="ja-JP" altLang="en-US" b="1" dirty="0">
                <a:latin typeface="メイリオ" panose="020B0604030504040204" pitchFamily="50" charset="-128"/>
                <a:ea typeface="メイリオ" panose="020B0604030504040204" pitchFamily="50" charset="-128"/>
              </a:rPr>
              <a:t>・マイナンバーカードの</a:t>
            </a:r>
            <a:r>
              <a:rPr lang="en-US" altLang="ja-JP" b="1" dirty="0">
                <a:latin typeface="メイリオ" panose="020B0604030504040204" pitchFamily="50" charset="-128"/>
                <a:ea typeface="メイリオ" panose="020B0604030504040204" pitchFamily="50" charset="-128"/>
              </a:rPr>
              <a:t>IC</a:t>
            </a:r>
            <a:r>
              <a:rPr lang="ja-JP" altLang="en-US" b="1" dirty="0">
                <a:latin typeface="メイリオ" panose="020B0604030504040204" pitchFamily="50" charset="-128"/>
                <a:ea typeface="メイリオ" panose="020B0604030504040204" pitchFamily="50" charset="-128"/>
              </a:rPr>
              <a:t>チップを使って、利用者のスマホに、新たに電子証明書を搭載することができるサービスです。</a:t>
            </a:r>
            <a:endParaRPr lang="en-US" altLang="ja-JP" b="1" dirty="0">
              <a:latin typeface="メイリオ" panose="020B0604030504040204" pitchFamily="50" charset="-128"/>
              <a:ea typeface="メイリオ" panose="020B0604030504040204" pitchFamily="50" charset="-128"/>
            </a:endParaRPr>
          </a:p>
          <a:p>
            <a:pPr>
              <a:lnSpc>
                <a:spcPct val="100000"/>
              </a:lnSpc>
              <a:spcBef>
                <a:spcPts val="0"/>
              </a:spcBef>
            </a:pPr>
            <a:endParaRPr lang="en-US" altLang="ja-JP" b="1" dirty="0">
              <a:latin typeface="メイリオ" panose="020B0604030504040204" pitchFamily="50" charset="-128"/>
              <a:ea typeface="メイリオ" panose="020B0604030504040204" pitchFamily="50" charset="-128"/>
            </a:endParaRPr>
          </a:p>
          <a:p>
            <a:pPr marL="182563" indent="-182563">
              <a:lnSpc>
                <a:spcPct val="100000"/>
              </a:lnSpc>
              <a:spcBef>
                <a:spcPts val="0"/>
              </a:spcBef>
            </a:pPr>
            <a:r>
              <a:rPr lang="ja-JP" altLang="en-US" b="1" dirty="0">
                <a:latin typeface="メイリオ" panose="020B0604030504040204" pitchFamily="50" charset="-128"/>
                <a:ea typeface="メイリオ" panose="020B0604030504040204" pitchFamily="50" charset="-128"/>
              </a:rPr>
              <a:t>・マイナンバーカードなしで、スマホだけで、様々なサービスの利用や申し込みができるようになります。</a:t>
            </a:r>
            <a:endParaRPr lang="en-US" altLang="ja-JP" b="1"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88FC9D12-3483-1429-ECE5-DF982F93F94B}"/>
              </a:ext>
            </a:extLst>
          </p:cNvPr>
          <p:cNvPicPr>
            <a:picLocks noChangeAspect="1"/>
          </p:cNvPicPr>
          <p:nvPr/>
        </p:nvPicPr>
        <p:blipFill rotWithShape="1">
          <a:blip r:embed="rId3"/>
          <a:srcRect l="4318" r="74925" b="54948"/>
          <a:stretch/>
        </p:blipFill>
        <p:spPr>
          <a:xfrm>
            <a:off x="395536" y="3236782"/>
            <a:ext cx="1728192" cy="1200330"/>
          </a:xfrm>
          <a:prstGeom prst="rect">
            <a:avLst/>
          </a:prstGeom>
        </p:spPr>
      </p:pic>
      <p:sp>
        <p:nvSpPr>
          <p:cNvPr id="8" name="テキスト ボックス 7">
            <a:extLst>
              <a:ext uri="{FF2B5EF4-FFF2-40B4-BE49-F238E27FC236}">
                <a16:creationId xmlns:a16="http://schemas.microsoft.com/office/drawing/2014/main" id="{1D5D21D9-15BE-6091-6D69-C8D9C97D85CF}"/>
              </a:ext>
            </a:extLst>
          </p:cNvPr>
          <p:cNvSpPr txBox="1"/>
          <p:nvPr/>
        </p:nvSpPr>
        <p:spPr>
          <a:xfrm>
            <a:off x="2089779" y="5157192"/>
            <a:ext cx="6635920" cy="923330"/>
          </a:xfrm>
          <a:prstGeom prst="rect">
            <a:avLst/>
          </a:prstGeom>
          <a:noFill/>
        </p:spPr>
        <p:txBody>
          <a:bodyPr wrap="square">
            <a:spAutoFit/>
          </a:bodyPr>
          <a:lstStyle/>
          <a:p>
            <a:pPr marL="182563" indent="-182563"/>
            <a:r>
              <a:rPr lang="ja-JP" altLang="en-US" sz="1800" b="1" dirty="0">
                <a:latin typeface="メイリオ" panose="020B0604030504040204" pitchFamily="50" charset="-128"/>
                <a:ea typeface="メイリオ" panose="020B0604030504040204" pitchFamily="50" charset="-128"/>
              </a:rPr>
              <a:t>・これまでマイナンバーカードの電子証明書を使わないと受けれなかったサービスが、順次スマホだけで利用できるようになります。</a:t>
            </a:r>
          </a:p>
        </p:txBody>
      </p:sp>
      <p:pic>
        <p:nvPicPr>
          <p:cNvPr id="12" name="図 11">
            <a:extLst>
              <a:ext uri="{FF2B5EF4-FFF2-40B4-BE49-F238E27FC236}">
                <a16:creationId xmlns:a16="http://schemas.microsoft.com/office/drawing/2014/main" id="{32040E67-5331-4DA6-25BB-1465A9727C12}"/>
              </a:ext>
            </a:extLst>
          </p:cNvPr>
          <p:cNvPicPr>
            <a:picLocks noChangeAspect="1"/>
          </p:cNvPicPr>
          <p:nvPr/>
        </p:nvPicPr>
        <p:blipFill rotWithShape="1">
          <a:blip r:embed="rId3"/>
          <a:srcRect l="4318" t="54948" r="74925"/>
          <a:stretch/>
        </p:blipFill>
        <p:spPr>
          <a:xfrm>
            <a:off x="395536" y="4964974"/>
            <a:ext cx="1728192" cy="1200330"/>
          </a:xfrm>
          <a:prstGeom prst="rect">
            <a:avLst/>
          </a:prstGeom>
        </p:spPr>
      </p:pic>
      <p:sp>
        <p:nvSpPr>
          <p:cNvPr id="4" name="テキスト ボックス 3">
            <a:extLst>
              <a:ext uri="{FF2B5EF4-FFF2-40B4-BE49-F238E27FC236}">
                <a16:creationId xmlns:a16="http://schemas.microsoft.com/office/drawing/2014/main" id="{9E3D205C-27EE-4507-8365-F3C185213425}"/>
              </a:ext>
            </a:extLst>
          </p:cNvPr>
          <p:cNvSpPr txBox="1"/>
          <p:nvPr/>
        </p:nvSpPr>
        <p:spPr>
          <a:xfrm>
            <a:off x="3594500" y="2628488"/>
            <a:ext cx="5333511" cy="430887"/>
          </a:xfrm>
          <a:prstGeom prst="rect">
            <a:avLst/>
          </a:prstGeom>
          <a:noFill/>
        </p:spPr>
        <p:txBody>
          <a:bodyPr wrap="none" rtlCol="0">
            <a:spAutoFit/>
          </a:bodyPr>
          <a:lstStyle/>
          <a:p>
            <a:r>
              <a:rPr kumimoji="1" lang="ja-JP" altLang="en-US" sz="1100" dirty="0">
                <a:latin typeface="メイリオ" panose="020B0604030504040204" pitchFamily="50" charset="-128"/>
                <a:ea typeface="メイリオ" panose="020B0604030504040204" pitchFamily="50" charset="-128"/>
              </a:rPr>
              <a:t>電子証明書とは？･･･インターネット上での様々な申請における身分証明書です。</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（書面手続における「印鑑証明書」に相当します。）</a:t>
            </a:r>
          </a:p>
        </p:txBody>
      </p:sp>
    </p:spTree>
    <p:extLst>
      <p:ext uri="{BB962C8B-B14F-4D97-AF65-F5344CB8AC3E}">
        <p14:creationId xmlns:p14="http://schemas.microsoft.com/office/powerpoint/2010/main" val="663898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3E122D84-36D5-D7FA-0D47-74281D357F9B}"/>
              </a:ext>
            </a:extLst>
          </p:cNvPr>
          <p:cNvPicPr>
            <a:picLocks noChangeAspect="1"/>
          </p:cNvPicPr>
          <p:nvPr/>
        </p:nvPicPr>
        <p:blipFill>
          <a:blip r:embed="rId3"/>
          <a:stretch>
            <a:fillRect/>
          </a:stretch>
        </p:blipFill>
        <p:spPr>
          <a:xfrm>
            <a:off x="613545" y="4915416"/>
            <a:ext cx="7630863" cy="1373356"/>
          </a:xfrm>
          <a:prstGeom prst="rect">
            <a:avLst/>
          </a:prstGeom>
        </p:spPr>
      </p:pic>
      <p:pic>
        <p:nvPicPr>
          <p:cNvPr id="21" name="図 20">
            <a:extLst>
              <a:ext uri="{FF2B5EF4-FFF2-40B4-BE49-F238E27FC236}">
                <a16:creationId xmlns:a16="http://schemas.microsoft.com/office/drawing/2014/main" id="{B13DC9F1-EFDC-4718-4190-3ADA9C1570FB}"/>
              </a:ext>
            </a:extLst>
          </p:cNvPr>
          <p:cNvPicPr>
            <a:picLocks noChangeAspect="1"/>
          </p:cNvPicPr>
          <p:nvPr/>
        </p:nvPicPr>
        <p:blipFill>
          <a:blip r:embed="rId4"/>
          <a:stretch>
            <a:fillRect/>
          </a:stretch>
        </p:blipFill>
        <p:spPr>
          <a:xfrm>
            <a:off x="510127" y="2348880"/>
            <a:ext cx="8123746" cy="1572338"/>
          </a:xfrm>
          <a:prstGeom prst="rect">
            <a:avLst/>
          </a:prstGeom>
        </p:spPr>
      </p:pic>
      <p:sp>
        <p:nvSpPr>
          <p:cNvPr id="2" name="タイトル 1"/>
          <p:cNvSpPr>
            <a:spLocks noGrp="1"/>
          </p:cNvSpPr>
          <p:nvPr>
            <p:ph type="ctrTitle"/>
          </p:nvPr>
        </p:nvSpPr>
        <p:spPr>
          <a:xfrm>
            <a:off x="1767718" y="523284"/>
            <a:ext cx="5570756" cy="490904"/>
          </a:xfrm>
        </p:spPr>
        <p:txBody>
          <a:bodyPr wrap="none">
            <a:spAutoFit/>
          </a:bodyPr>
          <a:lstStyle/>
          <a:p>
            <a:r>
              <a:rPr lang="ja-JP" altLang="en-US" sz="2800" b="1" dirty="0">
                <a:latin typeface="Meiryo" charset="-128"/>
                <a:ea typeface="Meiryo" charset="-128"/>
                <a:cs typeface="Meiryo" charset="-128"/>
              </a:rPr>
              <a:t>スマホ用電子証明書で出来ること</a:t>
            </a:r>
            <a:endParaRPr lang="ja-JP" altLang="en-US" sz="280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sp>
        <p:nvSpPr>
          <p:cNvPr id="11" name="サブタイトル 2">
            <a:extLst>
              <a:ext uri="{FF2B5EF4-FFF2-40B4-BE49-F238E27FC236}">
                <a16:creationId xmlns:a16="http://schemas.microsoft.com/office/drawing/2014/main" id="{CBBF1FB2-0BC3-C661-FAA4-131CF02459A2}"/>
              </a:ext>
            </a:extLst>
          </p:cNvPr>
          <p:cNvSpPr>
            <a:spLocks noGrp="1"/>
          </p:cNvSpPr>
          <p:nvPr/>
        </p:nvSpPr>
        <p:spPr>
          <a:xfrm>
            <a:off x="456360" y="1340767"/>
            <a:ext cx="8231280" cy="5399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ts val="0"/>
              </a:spcBef>
            </a:pPr>
            <a:r>
              <a:rPr lang="ja-JP" altLang="en-US" sz="1800" dirty="0">
                <a:latin typeface="メイリオ" panose="020B0604030504040204" pitchFamily="50" charset="-128"/>
                <a:ea typeface="メイリオ" panose="020B0604030504040204" pitchFamily="50" charset="-128"/>
              </a:rPr>
              <a:t>以下のサービスが電子証明書により、スマホだけで利用できるようになります。</a:t>
            </a:r>
            <a:endParaRPr lang="en-US" altLang="ja-JP" sz="1800" dirty="0">
              <a:latin typeface="メイリオ" panose="020B0604030504040204" pitchFamily="50" charset="-128"/>
              <a:ea typeface="メイリオ" panose="020B0604030504040204" pitchFamily="50" charset="-128"/>
            </a:endParaRPr>
          </a:p>
          <a:p>
            <a:pPr>
              <a:spcBef>
                <a:spcPts val="0"/>
              </a:spcBef>
            </a:pP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他のサービスも順次利用できるようになります。</a:t>
            </a:r>
            <a:endParaRPr lang="en-US" altLang="ja-JP" sz="18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62FD1495-BD5B-120B-1323-B0A7ABA1E701}"/>
              </a:ext>
            </a:extLst>
          </p:cNvPr>
          <p:cNvSpPr txBox="1"/>
          <p:nvPr/>
        </p:nvSpPr>
        <p:spPr>
          <a:xfrm>
            <a:off x="493341" y="1908121"/>
            <a:ext cx="6845133" cy="584775"/>
          </a:xfrm>
          <a:prstGeom prst="rect">
            <a:avLst/>
          </a:prstGeom>
          <a:noFill/>
        </p:spPr>
        <p:txBody>
          <a:bodyPr wrap="square">
            <a:spAutoFit/>
          </a:bodyPr>
          <a:lstStyle/>
          <a:p>
            <a:pPr>
              <a:lnSpc>
                <a:spcPct val="100000"/>
              </a:lnSpc>
              <a:spcBef>
                <a:spcPts val="0"/>
              </a:spcBef>
            </a:pPr>
            <a:r>
              <a:rPr lang="ja-JP" altLang="en-US" sz="3200" b="1" dirty="0">
                <a:solidFill>
                  <a:srgbClr val="009650"/>
                </a:solidFill>
                <a:latin typeface="メイリオ" panose="020B0604030504040204" pitchFamily="50" charset="-128"/>
                <a:ea typeface="メイリオ" panose="020B0604030504040204" pitchFamily="50" charset="-128"/>
              </a:rPr>
              <a:t>❶</a:t>
            </a:r>
            <a:r>
              <a:rPr lang="ja-JP" altLang="en-US" b="1" dirty="0">
                <a:latin typeface="メイリオ" panose="020B0604030504040204" pitchFamily="50" charset="-128"/>
                <a:ea typeface="メイリオ" panose="020B0604030504040204" pitchFamily="50" charset="-128"/>
              </a:rPr>
              <a:t>マイナポータルの利用（</a:t>
            </a:r>
            <a:r>
              <a:rPr lang="en-US" altLang="ja-JP" b="1" dirty="0">
                <a:latin typeface="メイリオ" panose="020B0604030504040204" pitchFamily="50" charset="-128"/>
                <a:ea typeface="メイリオ" panose="020B0604030504040204" pitchFamily="50" charset="-128"/>
              </a:rPr>
              <a:t>2023</a:t>
            </a:r>
            <a:r>
              <a:rPr lang="ja-JP" altLang="en-US" b="1" dirty="0">
                <a:latin typeface="メイリオ" panose="020B0604030504040204" pitchFamily="50" charset="-128"/>
                <a:ea typeface="メイリオ" panose="020B0604030504040204" pitchFamily="50" charset="-128"/>
              </a:rPr>
              <a:t>年</a:t>
            </a:r>
            <a:r>
              <a:rPr lang="en-US" altLang="ja-JP" b="1" dirty="0">
                <a:latin typeface="メイリオ" panose="020B0604030504040204" pitchFamily="50" charset="-128"/>
                <a:ea typeface="メイリオ" panose="020B0604030504040204" pitchFamily="50" charset="-128"/>
              </a:rPr>
              <a:t>5</a:t>
            </a:r>
            <a:r>
              <a:rPr lang="ja-JP" altLang="en-US" b="1" dirty="0">
                <a:latin typeface="メイリオ" panose="020B0604030504040204" pitchFamily="50" charset="-128"/>
                <a:ea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rPr>
              <a:t>11</a:t>
            </a:r>
            <a:r>
              <a:rPr lang="ja-JP" altLang="en-US" b="1" dirty="0">
                <a:latin typeface="メイリオ" panose="020B0604030504040204" pitchFamily="50" charset="-128"/>
                <a:ea typeface="メイリオ" panose="020B0604030504040204" pitchFamily="50" charset="-128"/>
              </a:rPr>
              <a:t>日より順次拡大中）</a:t>
            </a:r>
          </a:p>
        </p:txBody>
      </p:sp>
      <p:sp>
        <p:nvSpPr>
          <p:cNvPr id="17" name="テキスト ボックス 16">
            <a:extLst>
              <a:ext uri="{FF2B5EF4-FFF2-40B4-BE49-F238E27FC236}">
                <a16:creationId xmlns:a16="http://schemas.microsoft.com/office/drawing/2014/main" id="{8D59F212-DE70-C983-E77F-3145CBDDAF64}"/>
              </a:ext>
            </a:extLst>
          </p:cNvPr>
          <p:cNvSpPr txBox="1"/>
          <p:nvPr/>
        </p:nvSpPr>
        <p:spPr>
          <a:xfrm>
            <a:off x="411179" y="3933056"/>
            <a:ext cx="3584758" cy="1015663"/>
          </a:xfrm>
          <a:prstGeom prst="rect">
            <a:avLst/>
          </a:prstGeom>
          <a:noFill/>
        </p:spPr>
        <p:txBody>
          <a:bodyPr wrap="square">
            <a:spAutoFit/>
          </a:bodyPr>
          <a:lstStyle/>
          <a:p>
            <a:pPr>
              <a:lnSpc>
                <a:spcPct val="100000"/>
              </a:lnSpc>
              <a:spcBef>
                <a:spcPts val="0"/>
              </a:spcBef>
            </a:pPr>
            <a:r>
              <a:rPr lang="ja-JP" altLang="en-US" sz="3200" b="1" dirty="0">
                <a:solidFill>
                  <a:srgbClr val="009650"/>
                </a:solidFill>
                <a:latin typeface="メイリオ" panose="020B0604030504040204" pitchFamily="50" charset="-128"/>
                <a:ea typeface="メイリオ" panose="020B0604030504040204" pitchFamily="50" charset="-128"/>
              </a:rPr>
              <a:t>❷</a:t>
            </a:r>
            <a:endParaRPr lang="en-US" altLang="ja-JP" sz="3200" b="1"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0"/>
              </a:spcBef>
            </a:pPr>
            <a:r>
              <a:rPr lang="ja-JP" altLang="en-US" sz="1400" b="1" dirty="0">
                <a:latin typeface="メイリオ" panose="020B0604030504040204" pitchFamily="50" charset="-128"/>
                <a:ea typeface="メイリオ" panose="020B0604030504040204" pitchFamily="50" charset="-128"/>
              </a:rPr>
              <a:t>各種民間オンラインサービスの申込・利用（</a:t>
            </a:r>
            <a:r>
              <a:rPr lang="en-US" altLang="ja-JP" sz="1400" b="1" dirty="0">
                <a:latin typeface="メイリオ" panose="020B0604030504040204" pitchFamily="50" charset="-128"/>
                <a:ea typeface="メイリオ" panose="020B0604030504040204" pitchFamily="50" charset="-128"/>
              </a:rPr>
              <a:t>2023</a:t>
            </a:r>
            <a:r>
              <a:rPr lang="ja-JP" altLang="en-US" sz="1400" b="1" dirty="0">
                <a:latin typeface="メイリオ" panose="020B0604030504040204" pitchFamily="50" charset="-128"/>
                <a:ea typeface="メイリオ" panose="020B0604030504040204" pitchFamily="50" charset="-128"/>
              </a:rPr>
              <a:t>年</a:t>
            </a:r>
            <a:r>
              <a:rPr lang="en-US" altLang="ja-JP" sz="1400" b="1" dirty="0">
                <a:latin typeface="メイリオ" panose="020B0604030504040204" pitchFamily="50" charset="-128"/>
                <a:ea typeface="メイリオ" panose="020B0604030504040204" pitchFamily="50" charset="-128"/>
              </a:rPr>
              <a:t>5</a:t>
            </a:r>
            <a:r>
              <a:rPr lang="ja-JP" altLang="en-US" sz="1400" b="1" dirty="0">
                <a:latin typeface="メイリオ" panose="020B0604030504040204" pitchFamily="50" charset="-128"/>
                <a:ea typeface="メイリオ" panose="020B0604030504040204" pitchFamily="50" charset="-128"/>
              </a:rPr>
              <a:t>月</a:t>
            </a:r>
            <a:r>
              <a:rPr lang="en-US" altLang="ja-JP" sz="1400" b="1" dirty="0">
                <a:latin typeface="メイリオ" panose="020B0604030504040204" pitchFamily="50" charset="-128"/>
                <a:ea typeface="メイリオ" panose="020B0604030504040204" pitchFamily="50" charset="-128"/>
              </a:rPr>
              <a:t>11</a:t>
            </a:r>
            <a:r>
              <a:rPr lang="ja-JP" altLang="en-US" sz="1400" b="1" dirty="0">
                <a:latin typeface="メイリオ" panose="020B0604030504040204" pitchFamily="50" charset="-128"/>
                <a:ea typeface="メイリオ" panose="020B0604030504040204" pitchFamily="50" charset="-128"/>
              </a:rPr>
              <a:t>日より順次拡大中）</a:t>
            </a:r>
          </a:p>
        </p:txBody>
      </p:sp>
      <p:sp>
        <p:nvSpPr>
          <p:cNvPr id="18" name="テキスト ボックス 17">
            <a:extLst>
              <a:ext uri="{FF2B5EF4-FFF2-40B4-BE49-F238E27FC236}">
                <a16:creationId xmlns:a16="http://schemas.microsoft.com/office/drawing/2014/main" id="{640F49E0-BE5C-3D2B-A7CC-59AE8D3AB6E2}"/>
              </a:ext>
            </a:extLst>
          </p:cNvPr>
          <p:cNvSpPr txBox="1"/>
          <p:nvPr/>
        </p:nvSpPr>
        <p:spPr>
          <a:xfrm>
            <a:off x="4094885" y="3933056"/>
            <a:ext cx="2709363" cy="1015663"/>
          </a:xfrm>
          <a:prstGeom prst="rect">
            <a:avLst/>
          </a:prstGeom>
          <a:noFill/>
        </p:spPr>
        <p:txBody>
          <a:bodyPr wrap="square">
            <a:spAutoFit/>
          </a:bodyPr>
          <a:lstStyle/>
          <a:p>
            <a:pPr>
              <a:lnSpc>
                <a:spcPct val="100000"/>
              </a:lnSpc>
              <a:spcBef>
                <a:spcPts val="0"/>
              </a:spcBef>
            </a:pPr>
            <a:r>
              <a:rPr lang="ja-JP" altLang="en-US" sz="3200" b="1" dirty="0">
                <a:solidFill>
                  <a:srgbClr val="009650"/>
                </a:solidFill>
                <a:latin typeface="メイリオ" panose="020B0604030504040204" pitchFamily="50" charset="-128"/>
                <a:ea typeface="メイリオ" panose="020B0604030504040204" pitchFamily="50" charset="-128"/>
              </a:rPr>
              <a:t>❸</a:t>
            </a:r>
            <a:endParaRPr lang="en-US" altLang="ja-JP" sz="3200" b="1"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0"/>
              </a:spcBef>
            </a:pPr>
            <a:r>
              <a:rPr lang="ja-JP" altLang="en-US" sz="1400" b="1" dirty="0">
                <a:latin typeface="メイリオ" panose="020B0604030504040204" pitchFamily="50" charset="-128"/>
                <a:ea typeface="メイリオ" panose="020B0604030504040204" pitchFamily="50" charset="-128"/>
              </a:rPr>
              <a:t>コンビニの交付サービスの</a:t>
            </a:r>
            <a:endParaRPr lang="en-US" altLang="ja-JP" sz="1400" b="1" dirty="0">
              <a:latin typeface="メイリオ" panose="020B0604030504040204" pitchFamily="50" charset="-128"/>
              <a:ea typeface="メイリオ" panose="020B0604030504040204" pitchFamily="50" charset="-128"/>
            </a:endParaRPr>
          </a:p>
          <a:p>
            <a:pPr>
              <a:lnSpc>
                <a:spcPct val="100000"/>
              </a:lnSpc>
              <a:spcBef>
                <a:spcPts val="0"/>
              </a:spcBef>
            </a:pPr>
            <a:r>
              <a:rPr lang="ja-JP" altLang="en-US" sz="1400" b="1" dirty="0">
                <a:latin typeface="メイリオ" panose="020B0604030504040204" pitchFamily="50" charset="-128"/>
                <a:ea typeface="メイリオ" panose="020B0604030504040204" pitchFamily="50" charset="-128"/>
              </a:rPr>
              <a:t>利用（</a:t>
            </a:r>
            <a:r>
              <a:rPr lang="en-US" altLang="ja-JP" sz="1400" b="1" dirty="0">
                <a:latin typeface="メイリオ" panose="020B0604030504040204" pitchFamily="50" charset="-128"/>
                <a:ea typeface="メイリオ" panose="020B0604030504040204" pitchFamily="50" charset="-128"/>
              </a:rPr>
              <a:t>2023</a:t>
            </a:r>
            <a:r>
              <a:rPr lang="ja-JP" altLang="en-US" sz="1400" b="1" dirty="0">
                <a:latin typeface="メイリオ" panose="020B0604030504040204" pitchFamily="50" charset="-128"/>
                <a:ea typeface="メイリオ" panose="020B0604030504040204" pitchFamily="50" charset="-128"/>
              </a:rPr>
              <a:t>年</a:t>
            </a:r>
            <a:r>
              <a:rPr lang="en-US" altLang="ja-JP" sz="1400" b="1" dirty="0">
                <a:latin typeface="メイリオ" panose="020B0604030504040204" pitchFamily="50" charset="-128"/>
                <a:ea typeface="メイリオ" panose="020B0604030504040204" pitchFamily="50" charset="-128"/>
              </a:rPr>
              <a:t>12</a:t>
            </a:r>
            <a:r>
              <a:rPr lang="ja-JP" altLang="en-US" sz="1400" b="1" dirty="0">
                <a:latin typeface="メイリオ" panose="020B0604030504040204" pitchFamily="50" charset="-128"/>
                <a:ea typeface="メイリオ" panose="020B0604030504040204" pitchFamily="50" charset="-128"/>
              </a:rPr>
              <a:t>月より開始）</a:t>
            </a:r>
          </a:p>
        </p:txBody>
      </p:sp>
      <p:sp>
        <p:nvSpPr>
          <p:cNvPr id="19" name="テキスト ボックス 18">
            <a:extLst>
              <a:ext uri="{FF2B5EF4-FFF2-40B4-BE49-F238E27FC236}">
                <a16:creationId xmlns:a16="http://schemas.microsoft.com/office/drawing/2014/main" id="{500E919E-6109-3784-867A-51DB9D56CB44}"/>
              </a:ext>
            </a:extLst>
          </p:cNvPr>
          <p:cNvSpPr txBox="1"/>
          <p:nvPr/>
        </p:nvSpPr>
        <p:spPr>
          <a:xfrm>
            <a:off x="6516217" y="3933056"/>
            <a:ext cx="2216604" cy="1015663"/>
          </a:xfrm>
          <a:prstGeom prst="rect">
            <a:avLst/>
          </a:prstGeom>
          <a:noFill/>
        </p:spPr>
        <p:txBody>
          <a:bodyPr wrap="square">
            <a:spAutoFit/>
          </a:bodyPr>
          <a:lstStyle/>
          <a:p>
            <a:pPr>
              <a:lnSpc>
                <a:spcPct val="100000"/>
              </a:lnSpc>
              <a:spcBef>
                <a:spcPts val="0"/>
              </a:spcBef>
            </a:pPr>
            <a:r>
              <a:rPr lang="ja-JP" altLang="en-US" sz="3200" b="1" dirty="0">
                <a:solidFill>
                  <a:srgbClr val="009650"/>
                </a:solidFill>
                <a:latin typeface="メイリオ" panose="020B0604030504040204" pitchFamily="50" charset="-128"/>
                <a:ea typeface="メイリオ" panose="020B0604030504040204" pitchFamily="50" charset="-128"/>
              </a:rPr>
              <a:t>❹</a:t>
            </a:r>
            <a:endParaRPr lang="en-US" altLang="ja-JP" sz="3200" b="1"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0"/>
              </a:spcBef>
            </a:pPr>
            <a:r>
              <a:rPr lang="ja-JP" altLang="en-US" sz="1400" b="1" dirty="0">
                <a:latin typeface="メイリオ" panose="020B0604030504040204" pitchFamily="50" charset="-128"/>
                <a:ea typeface="メイリオ" panose="020B0604030504040204" pitchFamily="50" charset="-128"/>
              </a:rPr>
              <a:t>健康保険証としての利用（今後対応予定）</a:t>
            </a:r>
          </a:p>
        </p:txBody>
      </p:sp>
      <p:pic>
        <p:nvPicPr>
          <p:cNvPr id="5" name="図 4">
            <a:extLst>
              <a:ext uri="{FF2B5EF4-FFF2-40B4-BE49-F238E27FC236}">
                <a16:creationId xmlns:a16="http://schemas.microsoft.com/office/drawing/2014/main" id="{F92CC6CD-7935-7277-38B7-8E0BAD8E5CA4}"/>
              </a:ext>
            </a:extLst>
          </p:cNvPr>
          <p:cNvPicPr>
            <a:picLocks noChangeAspect="1"/>
          </p:cNvPicPr>
          <p:nvPr/>
        </p:nvPicPr>
        <p:blipFill>
          <a:blip r:embed="rId5"/>
          <a:stretch>
            <a:fillRect/>
          </a:stretch>
        </p:blipFill>
        <p:spPr>
          <a:xfrm>
            <a:off x="2007370" y="3904481"/>
            <a:ext cx="1005199" cy="124099"/>
          </a:xfrm>
          <a:prstGeom prst="rect">
            <a:avLst/>
          </a:prstGeom>
        </p:spPr>
      </p:pic>
      <p:pic>
        <p:nvPicPr>
          <p:cNvPr id="6" name="図 5">
            <a:extLst>
              <a:ext uri="{FF2B5EF4-FFF2-40B4-BE49-F238E27FC236}">
                <a16:creationId xmlns:a16="http://schemas.microsoft.com/office/drawing/2014/main" id="{6FA923BA-129D-4A31-4C5F-E7F637BE105B}"/>
              </a:ext>
            </a:extLst>
          </p:cNvPr>
          <p:cNvPicPr>
            <a:picLocks noChangeAspect="1"/>
          </p:cNvPicPr>
          <p:nvPr/>
        </p:nvPicPr>
        <p:blipFill>
          <a:blip r:embed="rId6"/>
          <a:stretch>
            <a:fillRect/>
          </a:stretch>
        </p:blipFill>
        <p:spPr>
          <a:xfrm>
            <a:off x="2081284" y="3749744"/>
            <a:ext cx="857370" cy="171474"/>
          </a:xfrm>
          <a:prstGeom prst="rect">
            <a:avLst/>
          </a:prstGeom>
        </p:spPr>
      </p:pic>
    </p:spTree>
    <p:extLst>
      <p:ext uri="{BB962C8B-B14F-4D97-AF65-F5344CB8AC3E}">
        <p14:creationId xmlns:p14="http://schemas.microsoft.com/office/powerpoint/2010/main" val="2470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91680" y="543544"/>
            <a:ext cx="7007046" cy="490904"/>
          </a:xfrm>
        </p:spPr>
        <p:txBody>
          <a:bodyPr wrap="none">
            <a:spAutoFit/>
          </a:bodyPr>
          <a:lstStyle/>
          <a:p>
            <a:r>
              <a:rPr lang="ja-JP" altLang="en-US" sz="2800" b="1" dirty="0">
                <a:latin typeface="Meiryo" charset="-128"/>
                <a:ea typeface="Meiryo" charset="-128"/>
                <a:cs typeface="Meiryo" charset="-128"/>
              </a:rPr>
              <a:t>スマホ用電子証明書のメリットと活用方法</a:t>
            </a:r>
            <a:endParaRPr lang="ja-JP" altLang="en-US" sz="280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1-C</a:t>
            </a:r>
            <a:endParaRPr lang="en-US" sz="3600" dirty="0"/>
          </a:p>
        </p:txBody>
      </p:sp>
      <p:pic>
        <p:nvPicPr>
          <p:cNvPr id="12" name="図 11">
            <a:extLst>
              <a:ext uri="{FF2B5EF4-FFF2-40B4-BE49-F238E27FC236}">
                <a16:creationId xmlns:a16="http://schemas.microsoft.com/office/drawing/2014/main" id="{9DBBA775-0E5F-6118-BA4F-2268437C420E}"/>
              </a:ext>
            </a:extLst>
          </p:cNvPr>
          <p:cNvPicPr>
            <a:picLocks noChangeAspect="1"/>
          </p:cNvPicPr>
          <p:nvPr/>
        </p:nvPicPr>
        <p:blipFill>
          <a:blip r:embed="rId3"/>
          <a:stretch>
            <a:fillRect/>
          </a:stretch>
        </p:blipFill>
        <p:spPr>
          <a:xfrm>
            <a:off x="438119" y="2834232"/>
            <a:ext cx="1273620" cy="733019"/>
          </a:xfrm>
          <a:prstGeom prst="rect">
            <a:avLst/>
          </a:prstGeom>
        </p:spPr>
      </p:pic>
      <p:sp>
        <p:nvSpPr>
          <p:cNvPr id="15" name="テキスト ボックス 14">
            <a:extLst>
              <a:ext uri="{FF2B5EF4-FFF2-40B4-BE49-F238E27FC236}">
                <a16:creationId xmlns:a16="http://schemas.microsoft.com/office/drawing/2014/main" id="{F0EE747E-F764-F958-B6F6-D93790ED6ABC}"/>
              </a:ext>
            </a:extLst>
          </p:cNvPr>
          <p:cNvSpPr txBox="1"/>
          <p:nvPr/>
        </p:nvSpPr>
        <p:spPr>
          <a:xfrm>
            <a:off x="1711838" y="3653633"/>
            <a:ext cx="7208417" cy="954107"/>
          </a:xfrm>
          <a:prstGeom prst="rect">
            <a:avLst/>
          </a:prstGeom>
          <a:noFill/>
        </p:spPr>
        <p:txBody>
          <a:bodyPr wrap="square">
            <a:spAutoFit/>
          </a:bodyPr>
          <a:lstStyle/>
          <a:p>
            <a:pPr>
              <a:lnSpc>
                <a:spcPct val="100000"/>
              </a:lnSpc>
              <a:spcBef>
                <a:spcPts val="0"/>
              </a:spcBef>
            </a:pPr>
            <a:r>
              <a:rPr lang="ja-JP" altLang="en-US" sz="1400" dirty="0">
                <a:latin typeface="メイリオ" panose="020B0604030504040204" pitchFamily="50" charset="-128"/>
                <a:ea typeface="メイリオ" panose="020B0604030504040204" pitchFamily="50" charset="-128"/>
              </a:rPr>
              <a:t>スマホ用電子証明書はマイナポータルアプリからしかアクセスできない様にスマートフォン内の安全な場所に格納されており、マイナポータルアプリは十分なセキュリティ対策の取られたサイト・アプリからのアクセスしか受け付けておりません。</a:t>
            </a:r>
            <a:endParaRPr lang="en-US" altLang="ja-JP" sz="1400" dirty="0">
              <a:latin typeface="メイリオ" panose="020B0604030504040204" pitchFamily="50" charset="-128"/>
              <a:ea typeface="メイリオ" panose="020B0604030504040204" pitchFamily="50" charset="-128"/>
            </a:endParaRPr>
          </a:p>
          <a:p>
            <a:pPr>
              <a:lnSpc>
                <a:spcPct val="100000"/>
              </a:lnSpc>
              <a:spcBef>
                <a:spcPts val="0"/>
              </a:spcBef>
            </a:pPr>
            <a:r>
              <a:rPr lang="ja-JP" altLang="en-US" sz="1400" dirty="0">
                <a:latin typeface="メイリオ" panose="020B0604030504040204" pitchFamily="50" charset="-128"/>
                <a:ea typeface="メイリオ" panose="020B0604030504040204" pitchFamily="50" charset="-128"/>
              </a:rPr>
              <a:t>その為、セキュリティが高く安心して利用できます。</a:t>
            </a:r>
          </a:p>
        </p:txBody>
      </p:sp>
      <p:pic>
        <p:nvPicPr>
          <p:cNvPr id="16" name="図 15">
            <a:extLst>
              <a:ext uri="{FF2B5EF4-FFF2-40B4-BE49-F238E27FC236}">
                <a16:creationId xmlns:a16="http://schemas.microsoft.com/office/drawing/2014/main" id="{3CE5878E-67EA-8DA9-1B49-296B8F199D96}"/>
              </a:ext>
            </a:extLst>
          </p:cNvPr>
          <p:cNvPicPr>
            <a:picLocks noChangeAspect="1"/>
          </p:cNvPicPr>
          <p:nvPr/>
        </p:nvPicPr>
        <p:blipFill rotWithShape="1">
          <a:blip r:embed="rId4"/>
          <a:srcRect l="64917" t="9386" r="14789" b="63261"/>
          <a:stretch/>
        </p:blipFill>
        <p:spPr>
          <a:xfrm>
            <a:off x="323527" y="4660150"/>
            <a:ext cx="1368151" cy="842360"/>
          </a:xfrm>
          <a:prstGeom prst="rect">
            <a:avLst/>
          </a:prstGeom>
        </p:spPr>
      </p:pic>
      <p:pic>
        <p:nvPicPr>
          <p:cNvPr id="17" name="図 16">
            <a:extLst>
              <a:ext uri="{FF2B5EF4-FFF2-40B4-BE49-F238E27FC236}">
                <a16:creationId xmlns:a16="http://schemas.microsoft.com/office/drawing/2014/main" id="{6FC90688-C92C-5B15-8DEF-B764A3877108}"/>
              </a:ext>
            </a:extLst>
          </p:cNvPr>
          <p:cNvPicPr>
            <a:picLocks noChangeAspect="1"/>
          </p:cNvPicPr>
          <p:nvPr/>
        </p:nvPicPr>
        <p:blipFill rotWithShape="1">
          <a:blip r:embed="rId4"/>
          <a:srcRect l="13917" t="10843" r="60567" b="63763"/>
          <a:stretch/>
        </p:blipFill>
        <p:spPr>
          <a:xfrm>
            <a:off x="323527" y="1467542"/>
            <a:ext cx="1384549" cy="629451"/>
          </a:xfrm>
          <a:prstGeom prst="rect">
            <a:avLst/>
          </a:prstGeom>
        </p:spPr>
      </p:pic>
      <p:sp>
        <p:nvSpPr>
          <p:cNvPr id="18" name="テキスト ボックス 17">
            <a:extLst>
              <a:ext uri="{FF2B5EF4-FFF2-40B4-BE49-F238E27FC236}">
                <a16:creationId xmlns:a16="http://schemas.microsoft.com/office/drawing/2014/main" id="{A5E53436-7886-913F-32E2-1084D4D8161F}"/>
              </a:ext>
            </a:extLst>
          </p:cNvPr>
          <p:cNvSpPr txBox="1"/>
          <p:nvPr/>
        </p:nvSpPr>
        <p:spPr>
          <a:xfrm>
            <a:off x="1691678" y="1409325"/>
            <a:ext cx="7124762" cy="738664"/>
          </a:xfrm>
          <a:prstGeom prst="rect">
            <a:avLst/>
          </a:prstGeom>
          <a:noFill/>
        </p:spPr>
        <p:txBody>
          <a:bodyPr wrap="square">
            <a:spAutoFit/>
          </a:bodyPr>
          <a:lstStyle/>
          <a:p>
            <a:pPr>
              <a:lnSpc>
                <a:spcPct val="100000"/>
              </a:lnSpc>
              <a:spcBef>
                <a:spcPts val="0"/>
              </a:spcBef>
            </a:pPr>
            <a:r>
              <a:rPr lang="ja-JP" altLang="en-US" sz="2400" b="1" dirty="0">
                <a:solidFill>
                  <a:srgbClr val="009650"/>
                </a:solidFill>
                <a:latin typeface="メイリオ" panose="020B0604030504040204" pitchFamily="50" charset="-128"/>
                <a:ea typeface="メイリオ" panose="020B0604030504040204" pitchFamily="50" charset="-128"/>
              </a:rPr>
              <a:t>メリット❶</a:t>
            </a:r>
            <a:endParaRPr lang="en-US" altLang="ja-JP" sz="2400" b="1"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0"/>
              </a:spcBef>
            </a:pPr>
            <a:r>
              <a:rPr lang="ja-JP" altLang="en-US" b="1" u="sng" dirty="0">
                <a:latin typeface="メイリオ" panose="020B0604030504040204" pitchFamily="50" charset="-128"/>
                <a:ea typeface="メイリオ" panose="020B0604030504040204" pitchFamily="50" charset="-128"/>
              </a:rPr>
              <a:t>マイナンバーカードを携帯せずに各種行政手続きなどが実施できる</a:t>
            </a:r>
          </a:p>
        </p:txBody>
      </p:sp>
      <p:sp>
        <p:nvSpPr>
          <p:cNvPr id="5" name="テキスト ボックス 4">
            <a:extLst>
              <a:ext uri="{FF2B5EF4-FFF2-40B4-BE49-F238E27FC236}">
                <a16:creationId xmlns:a16="http://schemas.microsoft.com/office/drawing/2014/main" id="{1E1F3C89-0F65-66EE-DBA5-231D12782A16}"/>
              </a:ext>
            </a:extLst>
          </p:cNvPr>
          <p:cNvSpPr txBox="1"/>
          <p:nvPr/>
        </p:nvSpPr>
        <p:spPr>
          <a:xfrm>
            <a:off x="1711838" y="2182536"/>
            <a:ext cx="7210886" cy="523220"/>
          </a:xfrm>
          <a:prstGeom prst="rect">
            <a:avLst/>
          </a:prstGeom>
          <a:noFill/>
        </p:spPr>
        <p:txBody>
          <a:bodyPr wrap="square">
            <a:spAutoFit/>
          </a:bodyPr>
          <a:lstStyle/>
          <a:p>
            <a:pPr>
              <a:lnSpc>
                <a:spcPct val="100000"/>
              </a:lnSpc>
              <a:spcBef>
                <a:spcPts val="0"/>
              </a:spcBef>
            </a:pPr>
            <a:r>
              <a:rPr lang="ja-JP" altLang="en-US" sz="1400" dirty="0">
                <a:latin typeface="メイリオ" panose="020B0604030504040204" pitchFamily="50" charset="-128"/>
                <a:ea typeface="メイリオ" panose="020B0604030504040204" pitchFamily="50" charset="-128"/>
              </a:rPr>
              <a:t>マイナンバーカードを携帯していなくても、スマートフォン一つでマイナポータルへのログインや各種行政手続きなどをいつでもどこでも実施できます。</a:t>
            </a:r>
          </a:p>
        </p:txBody>
      </p:sp>
      <p:sp>
        <p:nvSpPr>
          <p:cNvPr id="8" name="テキスト ボックス 7">
            <a:extLst>
              <a:ext uri="{FF2B5EF4-FFF2-40B4-BE49-F238E27FC236}">
                <a16:creationId xmlns:a16="http://schemas.microsoft.com/office/drawing/2014/main" id="{24616850-0FA2-9717-6F0C-39B42BF821E4}"/>
              </a:ext>
            </a:extLst>
          </p:cNvPr>
          <p:cNvSpPr txBox="1"/>
          <p:nvPr/>
        </p:nvSpPr>
        <p:spPr>
          <a:xfrm>
            <a:off x="1692844" y="5427090"/>
            <a:ext cx="7124761" cy="954107"/>
          </a:xfrm>
          <a:prstGeom prst="rect">
            <a:avLst/>
          </a:prstGeom>
          <a:noFill/>
        </p:spPr>
        <p:txBody>
          <a:bodyPr wrap="square">
            <a:spAutoFit/>
          </a:bodyPr>
          <a:lstStyle/>
          <a:p>
            <a:pPr>
              <a:lnSpc>
                <a:spcPct val="100000"/>
              </a:lnSpc>
              <a:spcBef>
                <a:spcPts val="0"/>
              </a:spcBef>
            </a:pPr>
            <a:r>
              <a:rPr lang="ja-JP" altLang="en-US" sz="1400" dirty="0">
                <a:latin typeface="メイリオ" panose="020B0604030504040204" pitchFamily="50" charset="-128"/>
                <a:ea typeface="メイリオ" panose="020B0604030504040204" pitchFamily="50" charset="-128"/>
              </a:rPr>
              <a:t>生体認証による本人確認を可能にすることで、簡単な認証による利便性の向上を実現しています。</a:t>
            </a:r>
            <a:endParaRPr lang="en-US" altLang="ja-JP" sz="1400" dirty="0">
              <a:latin typeface="メイリオ" panose="020B0604030504040204" pitchFamily="50" charset="-128"/>
              <a:ea typeface="メイリオ" panose="020B0604030504040204" pitchFamily="50" charset="-128"/>
            </a:endParaRPr>
          </a:p>
          <a:p>
            <a:pPr>
              <a:lnSpc>
                <a:spcPct val="100000"/>
              </a:lnSpc>
              <a:spcBef>
                <a:spcPts val="0"/>
              </a:spcBef>
            </a:pPr>
            <a:r>
              <a:rPr lang="ja-JP" altLang="en-US" sz="1400" dirty="0">
                <a:latin typeface="メイリオ" panose="020B0604030504040204" pitchFamily="50" charset="-128"/>
                <a:ea typeface="メイリオ" panose="020B0604030504040204" pitchFamily="50" charset="-128"/>
              </a:rPr>
              <a:t>また、これまで公的個人認証サービス（オンライン上の本人確認）を利用できなかった民間サービスとも連携できます。</a:t>
            </a:r>
          </a:p>
        </p:txBody>
      </p:sp>
      <p:sp>
        <p:nvSpPr>
          <p:cNvPr id="9" name="テキスト ボックス 8">
            <a:extLst>
              <a:ext uri="{FF2B5EF4-FFF2-40B4-BE49-F238E27FC236}">
                <a16:creationId xmlns:a16="http://schemas.microsoft.com/office/drawing/2014/main" id="{EDAD3BE2-8780-E7F2-DFFC-9B7FB6B24AE1}"/>
              </a:ext>
            </a:extLst>
          </p:cNvPr>
          <p:cNvSpPr txBox="1"/>
          <p:nvPr/>
        </p:nvSpPr>
        <p:spPr>
          <a:xfrm>
            <a:off x="1708076" y="2919775"/>
            <a:ext cx="7124762" cy="738664"/>
          </a:xfrm>
          <a:prstGeom prst="rect">
            <a:avLst/>
          </a:prstGeom>
          <a:noFill/>
        </p:spPr>
        <p:txBody>
          <a:bodyPr wrap="square">
            <a:spAutoFit/>
          </a:bodyPr>
          <a:lstStyle/>
          <a:p>
            <a:pPr>
              <a:lnSpc>
                <a:spcPct val="100000"/>
              </a:lnSpc>
              <a:spcBef>
                <a:spcPts val="0"/>
              </a:spcBef>
            </a:pPr>
            <a:r>
              <a:rPr lang="ja-JP" altLang="en-US" sz="2400" b="1" dirty="0">
                <a:solidFill>
                  <a:srgbClr val="009650"/>
                </a:solidFill>
                <a:latin typeface="メイリオ" panose="020B0604030504040204" pitchFamily="50" charset="-128"/>
                <a:ea typeface="メイリオ" panose="020B0604030504040204" pitchFamily="50" charset="-128"/>
              </a:rPr>
              <a:t>メリット❷</a:t>
            </a:r>
            <a:endParaRPr lang="en-US" altLang="ja-JP" sz="2400" b="1"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0"/>
              </a:spcBef>
            </a:pPr>
            <a:r>
              <a:rPr lang="ja-JP" altLang="en-US" b="1" u="sng" dirty="0">
                <a:latin typeface="メイリオ" panose="020B0604030504040204" pitchFamily="50" charset="-128"/>
                <a:ea typeface="メイリオ" panose="020B0604030504040204" pitchFamily="50" charset="-128"/>
              </a:rPr>
              <a:t>最高レベルのセキュリティで安心して利用できる</a:t>
            </a:r>
            <a:endParaRPr lang="en-US" altLang="ja-JP" sz="2400" b="1" u="sng"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6B8AA4F8-1D00-085C-27FF-AF6A9292246F}"/>
              </a:ext>
            </a:extLst>
          </p:cNvPr>
          <p:cNvSpPr txBox="1"/>
          <p:nvPr/>
        </p:nvSpPr>
        <p:spPr>
          <a:xfrm>
            <a:off x="1708076" y="4644855"/>
            <a:ext cx="7124762" cy="738664"/>
          </a:xfrm>
          <a:prstGeom prst="rect">
            <a:avLst/>
          </a:prstGeom>
          <a:noFill/>
        </p:spPr>
        <p:txBody>
          <a:bodyPr wrap="square">
            <a:spAutoFit/>
          </a:bodyPr>
          <a:lstStyle/>
          <a:p>
            <a:pPr>
              <a:lnSpc>
                <a:spcPct val="100000"/>
              </a:lnSpc>
              <a:spcBef>
                <a:spcPts val="0"/>
              </a:spcBef>
            </a:pPr>
            <a:r>
              <a:rPr lang="ja-JP" altLang="en-US" sz="2400" b="1" dirty="0">
                <a:solidFill>
                  <a:srgbClr val="009650"/>
                </a:solidFill>
                <a:latin typeface="メイリオ" panose="020B0604030504040204" pitchFamily="50" charset="-128"/>
                <a:ea typeface="メイリオ" panose="020B0604030504040204" pitchFamily="50" charset="-128"/>
              </a:rPr>
              <a:t>メリット❸</a:t>
            </a:r>
            <a:endParaRPr lang="en-US" altLang="ja-JP" sz="2400" b="1"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0"/>
              </a:spcBef>
            </a:pPr>
            <a:r>
              <a:rPr lang="ja-JP" altLang="en-US" b="1" u="sng" dirty="0">
                <a:latin typeface="メイリオ" panose="020B0604030504040204" pitchFamily="50" charset="-128"/>
                <a:ea typeface="メイリオ" panose="020B0604030504040204" pitchFamily="50" charset="-128"/>
              </a:rPr>
              <a:t>今までより便利に本人確認が出来て様々なサービスで利用できる</a:t>
            </a:r>
            <a:endParaRPr lang="en-US" altLang="ja-JP" sz="2400" b="1" u="sng"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4477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67718" y="541572"/>
            <a:ext cx="5211683" cy="490904"/>
          </a:xfrm>
        </p:spPr>
        <p:txBody>
          <a:bodyPr wrap="none">
            <a:spAutoFit/>
          </a:bodyPr>
          <a:lstStyle/>
          <a:p>
            <a:r>
              <a:rPr lang="ja-JP" altLang="en-US" sz="2800" b="1" dirty="0">
                <a:latin typeface="Meiryo" charset="-128"/>
                <a:ea typeface="Meiryo" charset="-128"/>
                <a:cs typeface="Meiryo" charset="-128"/>
              </a:rPr>
              <a:t>マイナポータルアプリの安全性</a:t>
            </a:r>
            <a:endParaRPr lang="ja-JP" altLang="en-US" sz="280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1-D</a:t>
            </a:r>
            <a:endParaRPr lang="en-US" sz="3600" dirty="0"/>
          </a:p>
        </p:txBody>
      </p:sp>
      <p:sp>
        <p:nvSpPr>
          <p:cNvPr id="11" name="テキスト ボックス 10">
            <a:extLst>
              <a:ext uri="{FF2B5EF4-FFF2-40B4-BE49-F238E27FC236}">
                <a16:creationId xmlns:a16="http://schemas.microsoft.com/office/drawing/2014/main" id="{050A4F15-B790-ADAF-4000-83330367EC66}"/>
              </a:ext>
            </a:extLst>
          </p:cNvPr>
          <p:cNvSpPr txBox="1"/>
          <p:nvPr/>
        </p:nvSpPr>
        <p:spPr>
          <a:xfrm>
            <a:off x="510126" y="1340768"/>
            <a:ext cx="8526370" cy="461665"/>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マイナポータルでは以下のような安全対策を行っています。</a:t>
            </a:r>
          </a:p>
        </p:txBody>
      </p:sp>
      <p:sp>
        <p:nvSpPr>
          <p:cNvPr id="19" name="テキスト ボックス 18">
            <a:extLst>
              <a:ext uri="{FF2B5EF4-FFF2-40B4-BE49-F238E27FC236}">
                <a16:creationId xmlns:a16="http://schemas.microsoft.com/office/drawing/2014/main" id="{5EEEFDF3-46D1-13DF-7461-F83CE0DE8F3E}"/>
              </a:ext>
            </a:extLst>
          </p:cNvPr>
          <p:cNvSpPr txBox="1"/>
          <p:nvPr/>
        </p:nvSpPr>
        <p:spPr>
          <a:xfrm>
            <a:off x="323528" y="1876177"/>
            <a:ext cx="8526370" cy="4339650"/>
          </a:xfrm>
          <a:prstGeom prst="rect">
            <a:avLst/>
          </a:prstGeom>
          <a:noFill/>
        </p:spPr>
        <p:txBody>
          <a:bodyPr wrap="square">
            <a:spAutoFit/>
          </a:bodyPr>
          <a:lstStyle/>
          <a:p>
            <a:r>
              <a:rPr lang="en-US" altLang="ja-JP" sz="2000" b="1" dirty="0">
                <a:solidFill>
                  <a:srgbClr val="009650"/>
                </a:solidFill>
                <a:latin typeface="メイリオ" panose="020B0604030504040204" pitchFamily="50" charset="-128"/>
                <a:ea typeface="メイリオ" panose="020B0604030504040204" pitchFamily="50" charset="-128"/>
              </a:rPr>
              <a:t>1.</a:t>
            </a:r>
            <a:r>
              <a:rPr lang="ja-JP" altLang="en-US" sz="2000" b="1" dirty="0">
                <a:solidFill>
                  <a:srgbClr val="009650"/>
                </a:solidFill>
                <a:latin typeface="メイリオ" panose="020B0604030504040204" pitchFamily="50" charset="-128"/>
                <a:ea typeface="メイリオ" panose="020B0604030504040204" pitchFamily="50" charset="-128"/>
              </a:rPr>
              <a:t>高いレベルの本人確認</a:t>
            </a:r>
            <a:endParaRPr lang="en-US" altLang="ja-JP" sz="2000" b="1" strike="sngStrike" dirty="0">
              <a:solidFill>
                <a:srgbClr val="009650"/>
              </a:solidFill>
              <a:latin typeface="メイリオ" panose="020B0604030504040204" pitchFamily="50" charset="-128"/>
              <a:ea typeface="メイリオ" panose="020B0604030504040204" pitchFamily="50" charset="-128"/>
            </a:endParaRPr>
          </a:p>
          <a:p>
            <a:pPr>
              <a:lnSpc>
                <a:spcPts val="2100"/>
              </a:lnSpc>
            </a:pPr>
            <a:r>
              <a:rPr lang="ja-JP" altLang="en-US" sz="1600" b="1" dirty="0">
                <a:latin typeface="メイリオ" panose="020B0604030504040204" pitchFamily="50" charset="-128"/>
                <a:ea typeface="メイリオ" panose="020B0604030504040204" pitchFamily="50" charset="-128"/>
              </a:rPr>
              <a:t>利用者証明用電子証明書</a:t>
            </a:r>
            <a:r>
              <a:rPr lang="en-US" altLang="ja-JP" sz="1600" b="1"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を搭載したマイナンバーカードを用いて公的個人認証サービスを利用するため、</a:t>
            </a:r>
            <a:r>
              <a:rPr lang="ja-JP" altLang="en-US" sz="1600" b="1" dirty="0">
                <a:latin typeface="メイリオ" panose="020B0604030504040204" pitchFamily="50" charset="-128"/>
                <a:ea typeface="メイリオ" panose="020B0604030504040204" pitchFamily="50" charset="-128"/>
              </a:rPr>
              <a:t>非常に高いレベルでの本人確認を行う</a:t>
            </a:r>
            <a:r>
              <a:rPr lang="ja-JP" altLang="en-US" sz="1600" dirty="0">
                <a:latin typeface="メイリオ" panose="020B0604030504040204" pitchFamily="50" charset="-128"/>
                <a:ea typeface="メイリオ" panose="020B0604030504040204" pitchFamily="50" charset="-128"/>
              </a:rPr>
              <a:t>ことができます。これにより、</a:t>
            </a:r>
            <a:r>
              <a:rPr lang="ja-JP" altLang="en-US" sz="1600" b="1" dirty="0">
                <a:latin typeface="メイリオ" panose="020B0604030504040204" pitchFamily="50" charset="-128"/>
                <a:ea typeface="メイリオ" panose="020B0604030504040204" pitchFamily="50" charset="-128"/>
              </a:rPr>
              <a:t>成りすまし・改ざんを防ぎ</a:t>
            </a:r>
            <a:r>
              <a:rPr lang="ja-JP" altLang="en-US" sz="1600" dirty="0">
                <a:latin typeface="メイリオ" panose="020B0604030504040204" pitchFamily="50" charset="-128"/>
                <a:ea typeface="メイリオ" panose="020B0604030504040204" pitchFamily="50" charset="-128"/>
              </a:rPr>
              <a:t>、本人によるデータのやり取りであること担保するため、高いセキュリティを確保します。</a:t>
            </a:r>
            <a:endParaRPr lang="en-US" altLang="ja-JP" sz="1600"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lang="en-US" altLang="ja-JP" sz="2000" b="1" dirty="0">
                <a:solidFill>
                  <a:srgbClr val="009650"/>
                </a:solidFill>
                <a:latin typeface="メイリオ" panose="020B0604030504040204" pitchFamily="50" charset="-128"/>
                <a:ea typeface="メイリオ" panose="020B0604030504040204" pitchFamily="50" charset="-128"/>
              </a:rPr>
              <a:t>2.</a:t>
            </a:r>
            <a:r>
              <a:rPr lang="ja-JP" altLang="en-US" sz="2000" b="1" dirty="0">
                <a:solidFill>
                  <a:srgbClr val="009650"/>
                </a:solidFill>
                <a:latin typeface="メイリオ" panose="020B0604030504040204" pitchFamily="50" charset="-128"/>
                <a:ea typeface="メイリオ" panose="020B0604030504040204" pitchFamily="50" charset="-128"/>
              </a:rPr>
              <a:t>通信の暗号化</a:t>
            </a:r>
            <a:endParaRPr lang="en-US" altLang="ja-JP" sz="2000" b="1" dirty="0">
              <a:solidFill>
                <a:srgbClr val="009650"/>
              </a:solidFill>
              <a:latin typeface="メイリオ" panose="020B0604030504040204" pitchFamily="50" charset="-128"/>
              <a:ea typeface="メイリオ" panose="020B0604030504040204" pitchFamily="50" charset="-128"/>
            </a:endParaRPr>
          </a:p>
          <a:p>
            <a:pPr>
              <a:lnSpc>
                <a:spcPts val="2200"/>
              </a:lnSpc>
            </a:pPr>
            <a:r>
              <a:rPr lang="ja-JP" altLang="en-US" sz="1600" dirty="0">
                <a:latin typeface="メイリオ" panose="020B0604030504040204" pitchFamily="50" charset="-128"/>
                <a:ea typeface="メイリオ" panose="020B0604030504040204" pitchFamily="50" charset="-128"/>
              </a:rPr>
              <a:t>マイナポータルは暗号化された通信によってのみアクセスが可能です。利用者とマイナポータルの間の通信は暗号化され、</a:t>
            </a:r>
            <a:r>
              <a:rPr lang="ja-JP" altLang="en-US" sz="1600" b="1" dirty="0">
                <a:latin typeface="メイリオ" panose="020B0604030504040204" pitchFamily="50" charset="-128"/>
                <a:ea typeface="メイリオ" panose="020B0604030504040204" pitchFamily="50" charset="-128"/>
              </a:rPr>
              <a:t>情報漏洩の防止および改ざんの検知が可能</a:t>
            </a:r>
            <a:r>
              <a:rPr lang="ja-JP" altLang="en-US" sz="1600" dirty="0">
                <a:latin typeface="メイリオ" panose="020B0604030504040204" pitchFamily="50" charset="-128"/>
                <a:ea typeface="メイリオ" panose="020B0604030504040204" pitchFamily="50" charset="-128"/>
              </a:rPr>
              <a:t>です。また利用者はサーバ証明書を調べることで、接続先が本物のマイナポータルであることを確認することができます。</a:t>
            </a:r>
            <a:endParaRPr lang="en-US" altLang="ja-JP" sz="1600"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lang="en-US" altLang="ja-JP" sz="2000" b="1" dirty="0">
                <a:solidFill>
                  <a:srgbClr val="009650"/>
                </a:solidFill>
                <a:latin typeface="メイリオ" panose="020B0604030504040204" pitchFamily="50" charset="-128"/>
                <a:ea typeface="メイリオ" panose="020B0604030504040204" pitchFamily="50" charset="-128"/>
              </a:rPr>
              <a:t>3.</a:t>
            </a:r>
            <a:r>
              <a:rPr lang="ja-JP" altLang="en-US" sz="2000" b="1" dirty="0">
                <a:solidFill>
                  <a:srgbClr val="009650"/>
                </a:solidFill>
                <a:latin typeface="メイリオ" panose="020B0604030504040204" pitchFamily="50" charset="-128"/>
                <a:ea typeface="メイリオ" panose="020B0604030504040204" pitchFamily="50" charset="-128"/>
              </a:rPr>
              <a:t>利用履歴の確認</a:t>
            </a:r>
            <a:endParaRPr lang="en-US" altLang="ja-JP" sz="2000" b="1" dirty="0">
              <a:solidFill>
                <a:srgbClr val="009650"/>
              </a:solidFill>
              <a:latin typeface="メイリオ" panose="020B0604030504040204" pitchFamily="50" charset="-128"/>
              <a:ea typeface="メイリオ" panose="020B0604030504040204" pitchFamily="50" charset="-128"/>
            </a:endParaRPr>
          </a:p>
          <a:p>
            <a:pPr>
              <a:lnSpc>
                <a:spcPts val="2200"/>
              </a:lnSpc>
            </a:pPr>
            <a:r>
              <a:rPr lang="ja-JP" altLang="en-US" sz="1600" dirty="0">
                <a:latin typeface="メイリオ" panose="020B0604030504040204" pitchFamily="50" charset="-128"/>
                <a:ea typeface="メイリオ" panose="020B0604030504040204" pitchFamily="50" charset="-128"/>
              </a:rPr>
              <a:t>過去のマイナポータルの利用履歴を確認することができるため、</a:t>
            </a:r>
            <a:r>
              <a:rPr lang="ja-JP" altLang="en-US" sz="1600" b="1" dirty="0">
                <a:latin typeface="メイリオ" panose="020B0604030504040204" pitchFamily="50" charset="-128"/>
                <a:ea typeface="メイリオ" panose="020B0604030504040204" pitchFamily="50" charset="-128"/>
              </a:rPr>
              <a:t>身に覚えのない操作について、確認のうえ気づくことができます</a:t>
            </a:r>
            <a:r>
              <a:rPr lang="ja-JP" altLang="en-US" sz="1600" dirty="0">
                <a:latin typeface="メイリオ" panose="020B0604030504040204" pitchFamily="50" charset="-128"/>
                <a:ea typeface="メイリオ" panose="020B0604030504040204" pitchFamily="50" charset="-128"/>
              </a:rPr>
              <a:t>。</a:t>
            </a:r>
          </a:p>
        </p:txBody>
      </p:sp>
      <p:sp>
        <p:nvSpPr>
          <p:cNvPr id="3" name="テキスト ボックス 2">
            <a:extLst>
              <a:ext uri="{FF2B5EF4-FFF2-40B4-BE49-F238E27FC236}">
                <a16:creationId xmlns:a16="http://schemas.microsoft.com/office/drawing/2014/main" id="{F9EBE31D-0982-4CBD-B161-762DE56725C9}"/>
              </a:ext>
            </a:extLst>
          </p:cNvPr>
          <p:cNvSpPr txBox="1"/>
          <p:nvPr/>
        </p:nvSpPr>
        <p:spPr>
          <a:xfrm>
            <a:off x="2857428" y="3060557"/>
            <a:ext cx="3429144" cy="261610"/>
          </a:xfrm>
          <a:prstGeom prst="rect">
            <a:avLst/>
          </a:prstGeom>
          <a:noFill/>
        </p:spPr>
        <p:txBody>
          <a:bodyPr wrap="none" rtlCol="0">
            <a:spAutoFit/>
          </a:bodyPr>
          <a:lstStyle/>
          <a:p>
            <a:r>
              <a:rPr kumimoji="1" lang="en-US" altLang="ja-JP" sz="1100" b="1" dirty="0">
                <a:latin typeface="メイリオ" panose="020B0604030504040204" pitchFamily="50" charset="-128"/>
                <a:ea typeface="メイリオ" panose="020B0604030504040204" pitchFamily="50" charset="-128"/>
              </a:rPr>
              <a:t>※</a:t>
            </a:r>
            <a:r>
              <a:rPr kumimoji="1" lang="ja-JP" altLang="en-US" sz="1100" b="1" dirty="0">
                <a:latin typeface="メイリオ" panose="020B0604030504040204" pitchFamily="50" charset="-128"/>
                <a:ea typeface="メイリオ" panose="020B0604030504040204" pitchFamily="50" charset="-128"/>
              </a:rPr>
              <a:t>ログインした者が本人であることを証明できます</a:t>
            </a:r>
          </a:p>
        </p:txBody>
      </p:sp>
      <p:pic>
        <p:nvPicPr>
          <p:cNvPr id="7" name="図 6">
            <a:extLst>
              <a:ext uri="{FF2B5EF4-FFF2-40B4-BE49-F238E27FC236}">
                <a16:creationId xmlns:a16="http://schemas.microsoft.com/office/drawing/2014/main" id="{9F0D6F43-5B97-4550-B350-BA04495DA679}"/>
              </a:ext>
            </a:extLst>
          </p:cNvPr>
          <p:cNvPicPr>
            <a:picLocks noChangeAspect="1"/>
          </p:cNvPicPr>
          <p:nvPr/>
        </p:nvPicPr>
        <p:blipFill>
          <a:blip r:embed="rId3"/>
          <a:stretch>
            <a:fillRect/>
          </a:stretch>
        </p:blipFill>
        <p:spPr>
          <a:xfrm>
            <a:off x="7380312" y="4653136"/>
            <a:ext cx="1273620" cy="733019"/>
          </a:xfrm>
          <a:prstGeom prst="rect">
            <a:avLst/>
          </a:prstGeom>
        </p:spPr>
      </p:pic>
    </p:spTree>
    <p:extLst>
      <p:ext uri="{BB962C8B-B14F-4D97-AF65-F5344CB8AC3E}">
        <p14:creationId xmlns:p14="http://schemas.microsoft.com/office/powerpoint/2010/main" val="3267027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67718" y="523284"/>
            <a:ext cx="4852610" cy="490904"/>
          </a:xfrm>
        </p:spPr>
        <p:txBody>
          <a:bodyPr wrap="none">
            <a:spAutoFit/>
          </a:bodyPr>
          <a:lstStyle/>
          <a:p>
            <a:r>
              <a:rPr lang="ja-JP" altLang="en-US" sz="2800" dirty="0"/>
              <a:t>スマホ用電子証明書</a:t>
            </a:r>
            <a:r>
              <a:rPr lang="ja-JP" altLang="en-US" sz="2800" b="1" dirty="0">
                <a:latin typeface="Meiryo" charset="-128"/>
                <a:ea typeface="Meiryo" charset="-128"/>
                <a:cs typeface="Meiryo" charset="-128"/>
              </a:rPr>
              <a:t>の安全性</a:t>
            </a:r>
            <a:endParaRPr lang="ja-JP" altLang="en-US" sz="280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1-E</a:t>
            </a:r>
            <a:endParaRPr lang="en-US" sz="3600" dirty="0"/>
          </a:p>
        </p:txBody>
      </p:sp>
      <p:sp>
        <p:nvSpPr>
          <p:cNvPr id="11" name="テキスト ボックス 10">
            <a:extLst>
              <a:ext uri="{FF2B5EF4-FFF2-40B4-BE49-F238E27FC236}">
                <a16:creationId xmlns:a16="http://schemas.microsoft.com/office/drawing/2014/main" id="{050A4F15-B790-ADAF-4000-83330367EC66}"/>
              </a:ext>
            </a:extLst>
          </p:cNvPr>
          <p:cNvSpPr txBox="1"/>
          <p:nvPr/>
        </p:nvSpPr>
        <p:spPr>
          <a:xfrm>
            <a:off x="493482" y="1383352"/>
            <a:ext cx="8064895" cy="830997"/>
          </a:xfrm>
          <a:prstGeom prst="rect">
            <a:avLst/>
          </a:prstGeom>
          <a:noFill/>
        </p:spPr>
        <p:txBody>
          <a:bodyPr wrap="square" lIns="91440" tIns="45720" rIns="91440" bIns="45720" anchor="t">
            <a:spAutoFit/>
          </a:bodyPr>
          <a:lstStyle/>
          <a:p>
            <a:r>
              <a:rPr lang="ja-JP" altLang="en-US" sz="2400" b="1" dirty="0">
                <a:solidFill>
                  <a:srgbClr val="009650"/>
                </a:solidFill>
                <a:latin typeface="メイリオ"/>
                <a:ea typeface="メイリオ"/>
              </a:rPr>
              <a:t>スマホ用電子証明書はGP-SEというスマホ内の安全な場所に格納しています。</a:t>
            </a:r>
            <a:endParaRPr lang="ja-JP" altLang="en-US" sz="2400" b="1" dirty="0">
              <a:solidFill>
                <a:srgbClr val="009650"/>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93522FF0-DA4C-B2D6-CB2B-395D1346446E}"/>
              </a:ext>
            </a:extLst>
          </p:cNvPr>
          <p:cNvSpPr txBox="1"/>
          <p:nvPr/>
        </p:nvSpPr>
        <p:spPr>
          <a:xfrm>
            <a:off x="539552" y="2204864"/>
            <a:ext cx="8064895" cy="3416320"/>
          </a:xfrm>
          <a:prstGeom prst="rect">
            <a:avLst/>
          </a:prstGeom>
          <a:noFill/>
        </p:spPr>
        <p:txBody>
          <a:bodyPr wrap="square" lIns="91440" tIns="45720" rIns="91440" bIns="45720" anchor="t">
            <a:spAutoFit/>
          </a:bodyPr>
          <a:lstStyle/>
          <a:p>
            <a:r>
              <a:rPr lang="en-US" altLang="ja-JP" sz="2400" b="1" dirty="0">
                <a:latin typeface="メイリオ"/>
                <a:ea typeface="メイリオ"/>
              </a:rPr>
              <a:t>1.</a:t>
            </a:r>
            <a:r>
              <a:rPr lang="en-US" altLang="ja-JP" sz="2400" b="1" dirty="0">
                <a:latin typeface="Meiryo"/>
                <a:ea typeface="+mn-lt"/>
              </a:rPr>
              <a:t>GP-SE</a:t>
            </a:r>
            <a:r>
              <a:rPr lang="ja-JP" altLang="en-US" sz="2400" b="1" dirty="0">
                <a:latin typeface="メイリオ" panose="020B0604030504040204" pitchFamily="50" charset="-128"/>
                <a:ea typeface="メイリオ" panose="020B0604030504040204" pitchFamily="50" charset="-128"/>
              </a:rPr>
              <a:t>とはスマートフォンの中にある</a:t>
            </a:r>
            <a:r>
              <a:rPr lang="en-US" altLang="ja-JP" sz="2400" b="1" dirty="0">
                <a:latin typeface="メイリオ" panose="020B0604030504040204" pitchFamily="50" charset="-128"/>
                <a:ea typeface="メイリオ" panose="020B0604030504040204" pitchFamily="50" charset="-128"/>
              </a:rPr>
              <a:t>IC</a:t>
            </a:r>
            <a:r>
              <a:rPr lang="ja-JP" altLang="en-US" sz="2400" b="1" dirty="0">
                <a:latin typeface="メイリオ" panose="020B0604030504040204" pitchFamily="50" charset="-128"/>
                <a:ea typeface="メイリオ" panose="020B0604030504040204" pitchFamily="50" charset="-128"/>
              </a:rPr>
              <a:t>チップです</a:t>
            </a:r>
            <a:endParaRPr lang="ja-JP" sz="2400" b="1" dirty="0">
              <a:latin typeface="メイリオ" panose="020B0604030504040204" pitchFamily="50" charset="-128"/>
              <a:ea typeface="メイリオ" panose="020B0604030504040204" pitchFamily="50" charset="-128"/>
            </a:endParaRPr>
          </a:p>
          <a:p>
            <a:endParaRPr lang="en-US" altLang="ja-JP" sz="2400" b="1" dirty="0">
              <a:latin typeface="Meiryo"/>
              <a:ea typeface="Meiryo"/>
            </a:endParaRPr>
          </a:p>
          <a:p>
            <a:r>
              <a:rPr lang="en-US" altLang="ja-JP" sz="2400" b="1" dirty="0">
                <a:latin typeface="Meiryo"/>
                <a:ea typeface="Meiryo"/>
              </a:rPr>
              <a:t>2.GP-SE</a:t>
            </a:r>
            <a:r>
              <a:rPr lang="ja-JP" altLang="en-US" sz="2400" b="1" dirty="0" err="1">
                <a:latin typeface="Meiryo"/>
                <a:ea typeface="Meiryo"/>
              </a:rPr>
              <a:t>には</a:t>
            </a:r>
            <a:r>
              <a:rPr lang="ja-JP" altLang="en-US" sz="2400" b="1" dirty="0">
                <a:latin typeface="Meiryo"/>
                <a:ea typeface="Meiryo"/>
              </a:rPr>
              <a:t>必要最低限の情報のみ格納されています</a:t>
            </a:r>
          </a:p>
          <a:p>
            <a:endParaRPr lang="en-US" altLang="ja-JP" sz="2400" b="1" dirty="0">
              <a:latin typeface="Meiryo"/>
              <a:ea typeface="Meiryo"/>
              <a:cs typeface="Calibri"/>
            </a:endParaRPr>
          </a:p>
          <a:p>
            <a:r>
              <a:rPr lang="en-US" altLang="ja-JP" sz="2400" b="1" dirty="0">
                <a:latin typeface="Meiryo"/>
                <a:ea typeface="Meiryo"/>
                <a:cs typeface="Calibri"/>
              </a:rPr>
              <a:t>3.GP-SE</a:t>
            </a:r>
            <a:r>
              <a:rPr lang="ja-JP" altLang="en-US" sz="2400" b="1" dirty="0">
                <a:latin typeface="Meiryo"/>
                <a:ea typeface="Meiryo"/>
                <a:cs typeface="Calibri"/>
              </a:rPr>
              <a:t>に格納された情報は確認可能です</a:t>
            </a:r>
            <a:r>
              <a:rPr lang="en-US" altLang="ja-JP" sz="1400" b="1" dirty="0">
                <a:latin typeface="Meiryo"/>
                <a:ea typeface="Meiryo"/>
                <a:cs typeface="Calibri"/>
              </a:rPr>
              <a:t>※</a:t>
            </a:r>
          </a:p>
          <a:p>
            <a:endParaRPr lang="en-US" altLang="ja-JP" sz="2400" b="1" dirty="0">
              <a:latin typeface="Meiryo"/>
              <a:ea typeface="Meiryo"/>
              <a:cs typeface="Calibri"/>
            </a:endParaRPr>
          </a:p>
          <a:p>
            <a:r>
              <a:rPr lang="en-US" altLang="ja-JP" sz="2400" b="1" dirty="0">
                <a:latin typeface="Meiryo"/>
                <a:ea typeface="Meiryo"/>
                <a:cs typeface="Calibri"/>
              </a:rPr>
              <a:t>4.</a:t>
            </a:r>
            <a:r>
              <a:rPr lang="ja-JP" altLang="en-US" sz="2400" b="1" dirty="0">
                <a:latin typeface="Meiryo"/>
                <a:ea typeface="Meiryo"/>
                <a:cs typeface="Calibri"/>
              </a:rPr>
              <a:t>記録された情報の盗取は困難です</a:t>
            </a:r>
            <a:endParaRPr lang="en-US" altLang="ja-JP" sz="2400" b="1" dirty="0">
              <a:latin typeface="Meiryo"/>
              <a:ea typeface="Meiryo"/>
              <a:cs typeface="Calibri"/>
            </a:endParaRPr>
          </a:p>
          <a:p>
            <a:endParaRPr lang="en-US" altLang="ja-JP" sz="2400" b="1" dirty="0">
              <a:latin typeface="Meiryo"/>
              <a:ea typeface="Meiryo"/>
              <a:cs typeface="Calibri"/>
            </a:endParaRPr>
          </a:p>
          <a:p>
            <a:r>
              <a:rPr lang="en-US" altLang="ja-JP" sz="2400" b="1" dirty="0">
                <a:latin typeface="Meiryo"/>
                <a:ea typeface="Meiryo"/>
                <a:cs typeface="Calibri"/>
              </a:rPr>
              <a:t>5.</a:t>
            </a:r>
            <a:r>
              <a:rPr lang="ja-JP" altLang="en-US" sz="2400" b="1" dirty="0">
                <a:latin typeface="Meiryo"/>
                <a:ea typeface="Meiryo"/>
                <a:cs typeface="Calibri"/>
              </a:rPr>
              <a:t>利用には暗証番号が必要です</a:t>
            </a:r>
            <a:endParaRPr lang="en-US" altLang="ja-JP" sz="2400" b="1" dirty="0">
              <a:latin typeface="Meiryo"/>
              <a:ea typeface="Meiryo"/>
              <a:cs typeface="Calibri"/>
            </a:endParaRPr>
          </a:p>
        </p:txBody>
      </p:sp>
      <p:sp>
        <p:nvSpPr>
          <p:cNvPr id="3" name="テキスト ボックス 2">
            <a:extLst>
              <a:ext uri="{FF2B5EF4-FFF2-40B4-BE49-F238E27FC236}">
                <a16:creationId xmlns:a16="http://schemas.microsoft.com/office/drawing/2014/main" id="{382D6FFE-EEEA-5E1C-51E6-1DAC830A2FE4}"/>
              </a:ext>
            </a:extLst>
          </p:cNvPr>
          <p:cNvSpPr txBox="1"/>
          <p:nvPr/>
        </p:nvSpPr>
        <p:spPr>
          <a:xfrm>
            <a:off x="539552" y="5662989"/>
            <a:ext cx="7571303" cy="646331"/>
          </a:xfrm>
          <a:prstGeom prst="rect">
            <a:avLst/>
          </a:prstGeom>
          <a:noFill/>
        </p:spPr>
        <p:txBody>
          <a:bodyPr wrap="none" rtlCol="0">
            <a:spAutoFit/>
          </a:bodyPr>
          <a:lstStyle/>
          <a:p>
            <a:r>
              <a:rPr kumimoji="1" lang="en-US" altLang="ja-JP" b="1" dirty="0"/>
              <a:t>※</a:t>
            </a:r>
            <a:r>
              <a:rPr kumimoji="1" lang="ja-JP" altLang="en-US" b="1" dirty="0"/>
              <a:t>マイナポータルアプリのメニューから</a:t>
            </a:r>
            <a:endParaRPr kumimoji="1" lang="en-US" altLang="ja-JP" b="1" dirty="0"/>
          </a:p>
          <a:p>
            <a:r>
              <a:rPr kumimoji="1" lang="ja-JP" altLang="en-US" b="1" dirty="0"/>
              <a:t>「スマホ電子証明書の確認」を選択することで情報の確認が可能です</a:t>
            </a:r>
          </a:p>
        </p:txBody>
      </p:sp>
    </p:spTree>
    <p:extLst>
      <p:ext uri="{BB962C8B-B14F-4D97-AF65-F5344CB8AC3E}">
        <p14:creationId xmlns:p14="http://schemas.microsoft.com/office/powerpoint/2010/main" val="237159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67718" y="502922"/>
            <a:ext cx="2646878" cy="547842"/>
          </a:xfrm>
        </p:spPr>
        <p:txBody>
          <a:bodyPr wrap="none">
            <a:spAutoFit/>
          </a:bodyPr>
          <a:lstStyle/>
          <a:p>
            <a:r>
              <a:rPr lang="ja-JP" altLang="en-US" b="1" dirty="0">
                <a:latin typeface="Meiryo" charset="-128"/>
                <a:ea typeface="Meiryo" charset="-128"/>
                <a:cs typeface="Meiryo" charset="-128"/>
              </a:rPr>
              <a:t>問い合わせ先</a:t>
            </a:r>
            <a:endParaRPr lang="ja-JP" altLang="en-US"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1-F</a:t>
            </a:r>
            <a:endParaRPr lang="en-US" sz="3600" dirty="0"/>
          </a:p>
        </p:txBody>
      </p:sp>
      <p:sp>
        <p:nvSpPr>
          <p:cNvPr id="7" name="正方形/長方形 6">
            <a:extLst>
              <a:ext uri="{FF2B5EF4-FFF2-40B4-BE49-F238E27FC236}">
                <a16:creationId xmlns:a16="http://schemas.microsoft.com/office/drawing/2014/main" id="{4FCB015C-B18F-9756-E7C0-EE55C272EA59}"/>
              </a:ext>
            </a:extLst>
          </p:cNvPr>
          <p:cNvSpPr/>
          <p:nvPr/>
        </p:nvSpPr>
        <p:spPr>
          <a:xfrm>
            <a:off x="416827" y="1412776"/>
            <a:ext cx="8310345" cy="4527393"/>
          </a:xfrm>
          <a:prstGeom prst="rect">
            <a:avLst/>
          </a:prstGeom>
        </p:spPr>
        <p:txBody>
          <a:bodyPr wrap="square">
            <a:spAutoFit/>
          </a:bodyPr>
          <a:lstStyle/>
          <a:p>
            <a:pPr marL="6350"/>
            <a:r>
              <a:rPr lang="ja-JP" altLang="en-US" sz="2400" b="1" dirty="0">
                <a:solidFill>
                  <a:srgbClr val="009650"/>
                </a:solidFill>
                <a:latin typeface="メイリオ" panose="020B0604030504040204" pitchFamily="50" charset="-128"/>
                <a:ea typeface="メイリオ" panose="020B0604030504040204" pitchFamily="50" charset="-128"/>
                <a:cs typeface="Meiryo" charset="-128"/>
              </a:rPr>
              <a:t>スマホ用電子証明書のお問い合わせ</a:t>
            </a:r>
          </a:p>
          <a:p>
            <a:pPr marL="6350">
              <a:lnSpc>
                <a:spcPct val="150000"/>
              </a:lnSpc>
            </a:pPr>
            <a:r>
              <a:rPr lang="ja-JP" altLang="en-US" sz="2000" b="1" dirty="0">
                <a:latin typeface="メイリオ" panose="020B0604030504040204" pitchFamily="50" charset="-128"/>
                <a:ea typeface="メイリオ" panose="020B0604030504040204" pitchFamily="50" charset="-128"/>
                <a:cs typeface="Meiryo" charset="-128"/>
              </a:rPr>
              <a:t>マイナンバーカード</a:t>
            </a:r>
            <a:r>
              <a:rPr lang="en-US" altLang="ja-JP" sz="2000" b="1" dirty="0">
                <a:latin typeface="メイリオ" panose="020B0604030504040204" pitchFamily="50" charset="-128"/>
                <a:ea typeface="メイリオ" panose="020B0604030504040204" pitchFamily="50" charset="-128"/>
                <a:cs typeface="Meiryo" charset="-128"/>
              </a:rPr>
              <a:t> </a:t>
            </a:r>
            <a:r>
              <a:rPr lang="ja-JP" altLang="en-US" sz="2000" b="1" dirty="0">
                <a:latin typeface="メイリオ" panose="020B0604030504040204" pitchFamily="50" charset="-128"/>
                <a:ea typeface="メイリオ" panose="020B0604030504040204" pitchFamily="50" charset="-128"/>
                <a:cs typeface="Meiryo" charset="-128"/>
              </a:rPr>
              <a:t>総合フリーダイヤル</a:t>
            </a:r>
          </a:p>
          <a:p>
            <a:pPr marL="6350">
              <a:lnSpc>
                <a:spcPct val="90000"/>
              </a:lnSpc>
            </a:pPr>
            <a:r>
              <a:rPr lang="en-US" altLang="ja-JP" sz="2000" b="1" dirty="0">
                <a:latin typeface="メイリオ" panose="020B0604030504040204" pitchFamily="50" charset="-128"/>
                <a:ea typeface="メイリオ" panose="020B0604030504040204" pitchFamily="50" charset="-128"/>
                <a:cs typeface="Meiryo" charset="-128"/>
              </a:rPr>
              <a:t>0120-95-017</a:t>
            </a:r>
            <a:r>
              <a:rPr lang="en-US" altLang="ja-JP" sz="2000" b="1" spc="-1000" dirty="0">
                <a:latin typeface="メイリオ" panose="020B0604030504040204" pitchFamily="50" charset="-128"/>
                <a:ea typeface="メイリオ" panose="020B0604030504040204" pitchFamily="50" charset="-128"/>
                <a:cs typeface="Meiryo" charset="-128"/>
              </a:rPr>
              <a:t>8</a:t>
            </a:r>
            <a:r>
              <a:rPr lang="ja-JP" altLang="en-US" sz="2000" b="1" spc="-1000" dirty="0">
                <a:latin typeface="メイリオ" panose="020B0604030504040204" pitchFamily="50" charset="-128"/>
                <a:ea typeface="メイリオ" panose="020B0604030504040204" pitchFamily="50" charset="-128"/>
                <a:cs typeface="Meiryo" charset="-128"/>
              </a:rPr>
              <a:t>　   </a:t>
            </a:r>
            <a:r>
              <a:rPr lang="ja-JP" altLang="en-US" sz="2000" b="1" dirty="0">
                <a:latin typeface="メイリオ" panose="020B0604030504040204" pitchFamily="50" charset="-128"/>
                <a:ea typeface="メイリオ" panose="020B0604030504040204" pitchFamily="50" charset="-128"/>
                <a:cs typeface="Meiryo" charset="-128"/>
              </a:rPr>
              <a:t>（無料）</a:t>
            </a:r>
            <a:endParaRPr lang="en-US" altLang="ja-JP" sz="2000" b="1" dirty="0">
              <a:latin typeface="メイリオ" panose="020B0604030504040204" pitchFamily="50" charset="-128"/>
              <a:ea typeface="メイリオ" panose="020B0604030504040204" pitchFamily="50" charset="-128"/>
              <a:cs typeface="Meiryo" charset="-128"/>
            </a:endParaRPr>
          </a:p>
          <a:p>
            <a:pPr marL="6350">
              <a:lnSpc>
                <a:spcPct val="90000"/>
              </a:lnSpc>
            </a:pP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（音声ガイダンス</a:t>
            </a:r>
            <a:r>
              <a:rPr lang="en-US" altLang="ja-JP" sz="1400" dirty="0">
                <a:solidFill>
                  <a:srgbClr val="000000"/>
                </a:solidFill>
                <a:latin typeface="メイリオ" panose="020B0604030504040204" pitchFamily="50" charset="-128"/>
                <a:ea typeface="メイリオ" panose="020B0604030504040204" pitchFamily="50" charset="-128"/>
              </a:rPr>
              <a:t>4</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番を押してください）</a:t>
            </a:r>
            <a:endParaRPr lang="en-US" altLang="ja-JP" sz="1400" b="1" i="0" u="none" strike="noStrike" dirty="0">
              <a:solidFill>
                <a:srgbClr val="000000"/>
              </a:solidFill>
              <a:effectLst/>
              <a:latin typeface="メイリオ" panose="020B0604030504040204" pitchFamily="50" charset="-128"/>
              <a:ea typeface="メイリオ" panose="020B0604030504040204" pitchFamily="50" charset="-128"/>
            </a:endParaRPr>
          </a:p>
          <a:p>
            <a:pPr marL="6350">
              <a:lnSpc>
                <a:spcPct val="90000"/>
              </a:lnSpc>
            </a:pPr>
            <a:endParaRPr lang="en-US" altLang="ja-JP" sz="1400" dirty="0">
              <a:latin typeface="メイリオ" panose="020B0604030504040204" pitchFamily="50" charset="-128"/>
              <a:ea typeface="メイリオ" panose="020B0604030504040204" pitchFamily="50" charset="-128"/>
              <a:cs typeface="Meiryo" charset="-128"/>
            </a:endParaRPr>
          </a:p>
          <a:p>
            <a:pPr marL="6350"/>
            <a:r>
              <a:rPr lang="ja-JP" altLang="en-US" sz="1400" dirty="0">
                <a:latin typeface="メイリオ" panose="020B0604030504040204" pitchFamily="50" charset="-128"/>
                <a:ea typeface="メイリオ" panose="020B0604030504040204" pitchFamily="50" charset="-128"/>
                <a:cs typeface="Meiryo" charset="-128"/>
              </a:rPr>
              <a:t>平日</a:t>
            </a:r>
            <a:r>
              <a:rPr lang="en-US" altLang="ja-JP" sz="1400" dirty="0">
                <a:latin typeface="メイリオ" panose="020B0604030504040204" pitchFamily="50" charset="-128"/>
                <a:ea typeface="メイリオ" panose="020B0604030504040204" pitchFamily="50" charset="-128"/>
                <a:cs typeface="Meiryo" charset="-128"/>
              </a:rPr>
              <a:t> 9:30</a:t>
            </a:r>
            <a:r>
              <a:rPr lang="ja-JP" altLang="en-US" sz="1400" dirty="0">
                <a:latin typeface="メイリオ" panose="020B0604030504040204" pitchFamily="50" charset="-128"/>
                <a:ea typeface="メイリオ" panose="020B0604030504040204" pitchFamily="50" charset="-128"/>
                <a:cs typeface="Meiryo" charset="-128"/>
              </a:rPr>
              <a:t>～</a:t>
            </a:r>
            <a:r>
              <a:rPr lang="en-US" altLang="ja-JP" sz="1400" dirty="0">
                <a:latin typeface="メイリオ" panose="020B0604030504040204" pitchFamily="50" charset="-128"/>
                <a:ea typeface="メイリオ" panose="020B0604030504040204" pitchFamily="50" charset="-128"/>
                <a:cs typeface="Meiryo" charset="-128"/>
              </a:rPr>
              <a:t>20:00</a:t>
            </a:r>
            <a:r>
              <a:rPr lang="ja-JP" altLang="en-US" sz="1400" dirty="0">
                <a:latin typeface="メイリオ" panose="020B0604030504040204" pitchFamily="50" charset="-128"/>
                <a:ea typeface="メイリオ" panose="020B0604030504040204" pitchFamily="50" charset="-128"/>
                <a:cs typeface="Meiryo" charset="-128"/>
              </a:rPr>
              <a:t>、土日祝</a:t>
            </a:r>
            <a:r>
              <a:rPr lang="en-US" altLang="ja-JP" sz="1400" dirty="0">
                <a:latin typeface="メイリオ" panose="020B0604030504040204" pitchFamily="50" charset="-128"/>
                <a:ea typeface="メイリオ" panose="020B0604030504040204" pitchFamily="50" charset="-128"/>
                <a:cs typeface="Meiryo" charset="-128"/>
              </a:rPr>
              <a:t> 9:30</a:t>
            </a:r>
            <a:r>
              <a:rPr lang="ja-JP" altLang="en-US" sz="1400" dirty="0">
                <a:latin typeface="メイリオ" panose="020B0604030504040204" pitchFamily="50" charset="-128"/>
                <a:ea typeface="メイリオ" panose="020B0604030504040204" pitchFamily="50" charset="-128"/>
                <a:cs typeface="Meiryo" charset="-128"/>
              </a:rPr>
              <a:t>～</a:t>
            </a:r>
            <a:r>
              <a:rPr lang="en-US" altLang="ja-JP" sz="1400" dirty="0">
                <a:latin typeface="メイリオ" panose="020B0604030504040204" pitchFamily="50" charset="-128"/>
                <a:ea typeface="メイリオ" panose="020B0604030504040204" pitchFamily="50" charset="-128"/>
                <a:cs typeface="Meiryo" charset="-128"/>
              </a:rPr>
              <a:t>17:30</a:t>
            </a:r>
          </a:p>
          <a:p>
            <a:pPr marL="6350"/>
            <a:r>
              <a:rPr lang="en-US" altLang="ja-JP" sz="1400" dirty="0">
                <a:latin typeface="メイリオ" panose="020B0604030504040204" pitchFamily="50" charset="-128"/>
                <a:ea typeface="メイリオ" panose="020B0604030504040204" pitchFamily="50" charset="-128"/>
                <a:cs typeface="Meiryo" charset="-128"/>
              </a:rPr>
              <a:t>※</a:t>
            </a:r>
            <a:r>
              <a:rPr lang="ja-JP" altLang="en-US" sz="1400" dirty="0">
                <a:latin typeface="メイリオ" panose="020B0604030504040204" pitchFamily="50" charset="-128"/>
                <a:ea typeface="メイリオ" panose="020B0604030504040204" pitchFamily="50" charset="-128"/>
                <a:cs typeface="Meiryo" charset="-128"/>
              </a:rPr>
              <a:t>スマホ用電子証明書を搭載したスマートフォンの紛失・盗難による電子証明</a:t>
            </a:r>
            <a:endParaRPr lang="en-US" altLang="ja-JP" sz="1400" dirty="0">
              <a:latin typeface="メイリオ" panose="020B0604030504040204" pitchFamily="50" charset="-128"/>
              <a:ea typeface="メイリオ" panose="020B0604030504040204" pitchFamily="50" charset="-128"/>
              <a:cs typeface="Meiryo" charset="-128"/>
            </a:endParaRPr>
          </a:p>
          <a:p>
            <a:pPr marL="6350"/>
            <a:r>
              <a:rPr lang="ja-JP" altLang="en-US" sz="1400" dirty="0">
                <a:latin typeface="メイリオ" panose="020B0604030504040204" pitchFamily="50" charset="-128"/>
                <a:ea typeface="メイリオ" panose="020B0604030504040204" pitchFamily="50" charset="-128"/>
                <a:cs typeface="Meiryo" charset="-128"/>
              </a:rPr>
              <a:t>の一時利用停止については、</a:t>
            </a:r>
            <a:r>
              <a:rPr lang="en-US" altLang="ja-JP" sz="1400" dirty="0">
                <a:latin typeface="メイリオ" panose="020B0604030504040204" pitchFamily="50" charset="-128"/>
                <a:ea typeface="メイリオ" panose="020B0604030504040204" pitchFamily="50" charset="-128"/>
                <a:cs typeface="Meiryo" charset="-128"/>
              </a:rPr>
              <a:t>24</a:t>
            </a:r>
            <a:r>
              <a:rPr lang="ja-JP" altLang="en-US" sz="1400" dirty="0">
                <a:latin typeface="メイリオ" panose="020B0604030504040204" pitchFamily="50" charset="-128"/>
                <a:ea typeface="メイリオ" panose="020B0604030504040204" pitchFamily="50" charset="-128"/>
                <a:cs typeface="Meiryo" charset="-128"/>
              </a:rPr>
              <a:t>時間</a:t>
            </a:r>
            <a:r>
              <a:rPr lang="en-US" altLang="ja-JP" sz="1400" dirty="0">
                <a:latin typeface="メイリオ" panose="020B0604030504040204" pitchFamily="50" charset="-128"/>
                <a:ea typeface="メイリオ" panose="020B0604030504040204" pitchFamily="50" charset="-128"/>
                <a:cs typeface="Meiryo" charset="-128"/>
              </a:rPr>
              <a:t>365</a:t>
            </a:r>
            <a:r>
              <a:rPr lang="ja-JP" altLang="en-US" sz="1400" dirty="0">
                <a:latin typeface="メイリオ" panose="020B0604030504040204" pitchFamily="50" charset="-128"/>
                <a:ea typeface="メイリオ" panose="020B0604030504040204" pitchFamily="50" charset="-128"/>
                <a:cs typeface="Meiryo" charset="-128"/>
              </a:rPr>
              <a:t>日対応します。</a:t>
            </a:r>
            <a:endParaRPr lang="en-US" altLang="ja-JP" sz="1400" dirty="0">
              <a:latin typeface="メイリオ" panose="020B0604030504040204" pitchFamily="50" charset="-128"/>
              <a:ea typeface="メイリオ" panose="020B0604030504040204" pitchFamily="50" charset="-128"/>
              <a:cs typeface="Meiryo" charset="-128"/>
            </a:endParaRPr>
          </a:p>
          <a:p>
            <a:pPr marL="6350">
              <a:lnSpc>
                <a:spcPct val="150000"/>
              </a:lnSpc>
            </a:pPr>
            <a:endParaRPr lang="en-US" altLang="ja-JP" sz="1400" dirty="0">
              <a:latin typeface="メイリオ" panose="020B0604030504040204" pitchFamily="50" charset="-128"/>
              <a:ea typeface="メイリオ" panose="020B0604030504040204" pitchFamily="50" charset="-128"/>
              <a:cs typeface="Meiryo" charset="-128"/>
            </a:endParaRPr>
          </a:p>
          <a:p>
            <a:pPr marL="6350">
              <a:lnSpc>
                <a:spcPct val="150000"/>
              </a:lnSpc>
            </a:pPr>
            <a:r>
              <a:rPr lang="ja-JP" altLang="en-US" sz="2000" b="1" dirty="0">
                <a:latin typeface="メイリオ" panose="020B0604030504040204" pitchFamily="50" charset="-128"/>
                <a:ea typeface="メイリオ" panose="020B0604030504040204" pitchFamily="50" charset="-128"/>
                <a:cs typeface="Meiryo" charset="-128"/>
              </a:rPr>
              <a:t>聴覚障がい者専用お問い合わせ</a:t>
            </a:r>
            <a:r>
              <a:rPr lang="en-US" altLang="ja-JP" sz="2000" b="1" dirty="0">
                <a:latin typeface="メイリオ" panose="020B0604030504040204" pitchFamily="50" charset="-128"/>
                <a:ea typeface="メイリオ" panose="020B0604030504040204" pitchFamily="50" charset="-128"/>
                <a:cs typeface="Meiryo" charset="-128"/>
              </a:rPr>
              <a:t>FAX</a:t>
            </a:r>
            <a:r>
              <a:rPr lang="ja-JP" altLang="en-US" sz="2000" b="1" dirty="0">
                <a:latin typeface="メイリオ" panose="020B0604030504040204" pitchFamily="50" charset="-128"/>
                <a:ea typeface="メイリオ" panose="020B0604030504040204" pitchFamily="50" charset="-128"/>
                <a:cs typeface="Meiryo" charset="-128"/>
              </a:rPr>
              <a:t>番号</a:t>
            </a:r>
            <a:endParaRPr lang="en-US" altLang="ja-JP" sz="2000" b="1" dirty="0">
              <a:latin typeface="メイリオ" panose="020B0604030504040204" pitchFamily="50" charset="-128"/>
              <a:ea typeface="メイリオ" panose="020B0604030504040204" pitchFamily="50" charset="-128"/>
              <a:cs typeface="Meiryo" charset="-128"/>
            </a:endParaRPr>
          </a:p>
          <a:p>
            <a:pPr marL="6350">
              <a:lnSpc>
                <a:spcPct val="150000"/>
              </a:lnSpc>
            </a:pPr>
            <a:r>
              <a:rPr lang="en-US" altLang="ja-JP" sz="2000" b="1" dirty="0">
                <a:solidFill>
                  <a:srgbClr val="009650"/>
                </a:solidFill>
                <a:latin typeface="メイリオ" panose="020B0604030504040204" pitchFamily="50" charset="-128"/>
                <a:ea typeface="メイリオ" panose="020B0604030504040204" pitchFamily="50" charset="-128"/>
                <a:cs typeface="Meiryo" charset="-128"/>
              </a:rPr>
              <a:t>0120-601-785</a:t>
            </a:r>
          </a:p>
          <a:p>
            <a:pPr marL="6350">
              <a:lnSpc>
                <a:spcPct val="150000"/>
              </a:lnSpc>
            </a:pPr>
            <a:endParaRPr lang="en-US" altLang="ja-JP" sz="1400" b="1" dirty="0">
              <a:latin typeface="メイリオ" panose="020B0604030504040204" pitchFamily="50" charset="-128"/>
              <a:ea typeface="メイリオ" panose="020B0604030504040204" pitchFamily="50" charset="-128"/>
              <a:cs typeface="Meiryo" charset="-128"/>
            </a:endParaRPr>
          </a:p>
          <a:p>
            <a:pPr marL="6350">
              <a:lnSpc>
                <a:spcPct val="150000"/>
              </a:lnSpc>
            </a:pPr>
            <a:r>
              <a:rPr lang="ja-JP" altLang="en-US" sz="2000" b="1" dirty="0">
                <a:latin typeface="メイリオ" panose="020B0604030504040204" pitchFamily="50" charset="-128"/>
                <a:ea typeface="メイリオ" panose="020B0604030504040204" pitchFamily="50" charset="-128"/>
                <a:cs typeface="Meiryo" charset="-128"/>
              </a:rPr>
              <a:t>お問い合わせフォーム</a:t>
            </a:r>
          </a:p>
          <a:p>
            <a:pPr marL="6350">
              <a:lnSpc>
                <a:spcPct val="80000"/>
              </a:lnSpc>
            </a:pPr>
            <a:r>
              <a:rPr lang="en-US" altLang="ja-JP" sz="2000" b="1" dirty="0">
                <a:solidFill>
                  <a:srgbClr val="009650"/>
                </a:solidFill>
                <a:latin typeface="メイリオ" panose="020B0604030504040204" pitchFamily="50" charset="-128"/>
                <a:ea typeface="メイリオ" panose="020B0604030504040204" pitchFamily="50" charset="-128"/>
                <a:cs typeface="Meiryo" charset="-128"/>
              </a:rPr>
              <a:t>https://www.kojinbango-card.go.jp/otoiawase/</a:t>
            </a:r>
            <a:endParaRPr lang="ja-JP" altLang="en-US" sz="2000" b="1" dirty="0">
              <a:latin typeface="メイリオ" panose="020B0604030504040204" pitchFamily="50" charset="-128"/>
              <a:ea typeface="メイリオ" panose="020B0604030504040204" pitchFamily="50" charset="-128"/>
              <a:cs typeface="Meiryo" charset="-128"/>
            </a:endParaRPr>
          </a:p>
        </p:txBody>
      </p:sp>
    </p:spTree>
    <p:extLst>
      <p:ext uri="{BB962C8B-B14F-4D97-AF65-F5344CB8AC3E}">
        <p14:creationId xmlns:p14="http://schemas.microsoft.com/office/powerpoint/2010/main" val="1307444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FC5EA13524B040B8FB4A24C9C48CB1" ma:contentTypeVersion="1" ma:contentTypeDescription="Create a new document." ma:contentTypeScope="" ma:versionID="128d723f0e7cd1d097b8ec7dd37d6063">
  <xsd:schema xmlns:xsd="http://www.w3.org/2001/XMLSchema" xmlns:xs="http://www.w3.org/2001/XMLSchema" xmlns:p="http://schemas.microsoft.com/office/2006/metadata/properties" xmlns:ns2="1c316a70-1c3f-4244-a711-26590f222ff0" targetNamespace="http://schemas.microsoft.com/office/2006/metadata/properties" ma:root="true" ma:fieldsID="e308ae570fd73c0fe621d1b6db3dc176" ns2:_="">
    <xsd:import namespace="1c316a70-1c3f-4244-a711-26590f222ff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16a70-1c3f-4244-a711-26590f222f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2.xml><?xml version="1.0" encoding="utf-8"?>
<ds:datastoreItem xmlns:ds="http://schemas.openxmlformats.org/officeDocument/2006/customXml" ds:itemID="{DF9E89BB-BD4E-420A-B282-DFBC2E5EEED0}">
  <ds:schemaRefs>
    <ds:schemaRef ds:uri="http://purl.org/dc/dcmitype/"/>
    <ds:schemaRef ds:uri="1ccc0202-570a-4c76-b717-959d73301744"/>
    <ds:schemaRef ds:uri="http://schemas.microsoft.com/office/2006/metadata/properties"/>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 ds:uri="aa3e5486-f565-4b70-b8cd-b2580fa9650e"/>
  </ds:schemaRefs>
</ds:datastoreItem>
</file>

<file path=customXml/itemProps3.xml><?xml version="1.0" encoding="utf-8"?>
<ds:datastoreItem xmlns:ds="http://schemas.openxmlformats.org/officeDocument/2006/customXml" ds:itemID="{C145C623-2987-427C-A894-4EF70F10CB37}"/>
</file>

<file path=docProps/app.xml><?xml version="1.0" encoding="utf-8"?>
<Properties xmlns="http://schemas.openxmlformats.org/officeDocument/2006/extended-properties" xmlns:vt="http://schemas.openxmlformats.org/officeDocument/2006/docPropsVTypes">
  <Template>Office Theme</Template>
  <TotalTime>0</TotalTime>
  <Words>2565</Words>
  <PresentationFormat>画面に合わせる (4:3)</PresentationFormat>
  <Paragraphs>344</Paragraphs>
  <Slides>26</Slides>
  <Notes>26</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26</vt:i4>
      </vt:variant>
    </vt:vector>
  </HeadingPairs>
  <TitlesOfParts>
    <vt:vector size="35" baseType="lpstr">
      <vt:lpstr>BIZ UDゴシック</vt:lpstr>
      <vt:lpstr>Meiryo</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スマホ用電子証明書とは？</vt:lpstr>
      <vt:lpstr>スマホ用電子証明書で出来ること</vt:lpstr>
      <vt:lpstr>スマホ用電子証明書のメリットと活用方法</vt:lpstr>
      <vt:lpstr>マイナポータルアプリの安全性</vt:lpstr>
      <vt:lpstr>スマホ用電子証明書の安全性</vt:lpstr>
      <vt:lpstr>問い合わせ先</vt:lpstr>
      <vt:lpstr>PowerPoint プレゼンテーション</vt:lpstr>
      <vt:lpstr>申請開始前の確認事項</vt:lpstr>
      <vt:lpstr>マイナポータルアプリのインストール</vt:lpstr>
      <vt:lpstr>スマホ用電子証明書を申請する</vt:lpstr>
      <vt:lpstr>スマホ用電子証明書を申請する</vt:lpstr>
      <vt:lpstr>スマホ用電子証明書を申請する</vt:lpstr>
      <vt:lpstr>スマホ用署名用電子証明書のパスワードの設定</vt:lpstr>
      <vt:lpstr>スマホ用電子証明書の登録</vt:lpstr>
      <vt:lpstr>機種変更した時の手続き</vt:lpstr>
      <vt:lpstr>機種変更した時の手続き</vt:lpstr>
      <vt:lpstr>機種変更した時の手続き</vt:lpstr>
      <vt:lpstr>機種変更した時の手続き</vt:lpstr>
      <vt:lpstr>紛失時の対応</vt:lpstr>
      <vt:lpstr>失効する際の操作方法</vt:lpstr>
      <vt:lpstr>PowerPoint プレゼンテーション</vt:lpstr>
      <vt:lpstr>PowerPoint プレゼンテーション</vt:lpstr>
      <vt:lpstr>よくあるご質問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created xsi:type="dcterms:W3CDTF">2021-08-16T09:05:36Z</dcterms:created>
  <dcterms:modified xsi:type="dcterms:W3CDTF">2024-07-08T06:14:40Z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0x01010048FC5EA13524B040B8FB4A24C9C48CB1</vt:lpwstr>
  </property>
  <property fmtid="{D5CDD505-2E9C-101B-9397-08002B2CF9AE}" pid="3" name="Order">
    <vt:lpwstr>29400.0000000000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