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
  </p:notesMasterIdLst>
  <p:sldIdLst>
    <p:sldId id="283" r:id="rId2"/>
    <p:sldId id="389" r:id="rId3"/>
    <p:sldId id="403" r:id="rId4"/>
    <p:sldId id="363" r:id="rId5"/>
    <p:sldId id="390" r:id="rId6"/>
    <p:sldId id="391" r:id="rId7"/>
    <p:sldId id="392" r:id="rId8"/>
    <p:sldId id="393" r:id="rId9"/>
    <p:sldId id="394" r:id="rId10"/>
    <p:sldId id="395" r:id="rId11"/>
    <p:sldId id="396" r:id="rId12"/>
    <p:sldId id="397" r:id="rId13"/>
    <p:sldId id="388" r:id="rId14"/>
    <p:sldId id="411" r:id="rId15"/>
    <p:sldId id="398" r:id="rId16"/>
    <p:sldId id="399" r:id="rId17"/>
    <p:sldId id="400" r:id="rId18"/>
    <p:sldId id="401" r:id="rId19"/>
    <p:sldId id="402" r:id="rId20"/>
    <p:sldId id="386" r:id="rId21"/>
    <p:sldId id="367" r:id="rId22"/>
    <p:sldId id="368" r:id="rId23"/>
    <p:sldId id="404" r:id="rId24"/>
    <p:sldId id="405" r:id="rId25"/>
    <p:sldId id="406" r:id="rId26"/>
    <p:sldId id="410" r:id="rId27"/>
    <p:sldId id="407" r:id="rId28"/>
    <p:sldId id="408" r:id="rId29"/>
    <p:sldId id="409" r:id="rId30"/>
  </p:sldIdLst>
  <p:sldSz cx="10693400" cy="756285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009650"/>
    <a:srgbClr val="FFFFEA"/>
    <a:srgbClr val="BDBDBF"/>
    <a:srgbClr val="F9F9F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3" autoAdjust="0"/>
    <p:restoredTop sz="77299" autoAdjust="0"/>
  </p:normalViewPr>
  <p:slideViewPr>
    <p:cSldViewPr>
      <p:cViewPr varScale="1">
        <p:scale>
          <a:sx n="100" d="100"/>
          <a:sy n="100" d="100"/>
        </p:scale>
        <p:origin x="162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9" d="100"/>
          <a:sy n="49" d="100"/>
        </p:scale>
        <p:origin x="295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97" cy="513450"/>
          </a:xfrm>
          <a:prstGeom prst="rect">
            <a:avLst/>
          </a:prstGeom>
        </p:spPr>
        <p:txBody>
          <a:bodyPr vert="horz" lIns="86829" tIns="43415" rIns="86829" bIns="43415"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4024512" y="1"/>
            <a:ext cx="3077443" cy="513450"/>
          </a:xfrm>
          <a:prstGeom prst="rect">
            <a:avLst/>
          </a:prstGeom>
        </p:spPr>
        <p:txBody>
          <a:bodyPr vert="horz" lIns="86829" tIns="43415" rIns="86829" bIns="43415" rtlCol="0"/>
          <a:lstStyle>
            <a:lvl1pPr algn="r">
              <a:defRPr sz="1100"/>
            </a:lvl1pPr>
          </a:lstStyle>
          <a:p>
            <a:fld id="{2053EECF-6E38-4A9F-A42A-194BE4369BD3}" type="datetimeFigureOut">
              <a:rPr kumimoji="1" lang="ja-JP" altLang="en-US" smtClean="0"/>
              <a:t>2024/3/21</a:t>
            </a:fld>
            <a:endParaRPr kumimoji="1" lang="ja-JP" altLang="en-US" dirty="0"/>
          </a:p>
        </p:txBody>
      </p:sp>
      <p:sp>
        <p:nvSpPr>
          <p:cNvPr id="4" name="スライド イメージ プレースホルダー 3"/>
          <p:cNvSpPr>
            <a:spLocks noGrp="1" noRot="1" noChangeAspect="1"/>
          </p:cNvSpPr>
          <p:nvPr>
            <p:ph type="sldImg" idx="2"/>
          </p:nvPr>
        </p:nvSpPr>
        <p:spPr>
          <a:xfrm>
            <a:off x="1112838" y="1281113"/>
            <a:ext cx="4878387" cy="3451225"/>
          </a:xfrm>
          <a:prstGeom prst="rect">
            <a:avLst/>
          </a:prstGeom>
          <a:noFill/>
          <a:ln w="12700">
            <a:solidFill>
              <a:prstClr val="black"/>
            </a:solidFill>
          </a:ln>
        </p:spPr>
        <p:txBody>
          <a:bodyPr vert="horz" lIns="86829" tIns="43415" rIns="86829" bIns="43415" rtlCol="0" anchor="ctr"/>
          <a:lstStyle/>
          <a:p>
            <a:endParaRPr lang="ja-JP" altLang="en-US" dirty="0"/>
          </a:p>
        </p:txBody>
      </p:sp>
      <p:sp>
        <p:nvSpPr>
          <p:cNvPr id="5" name="ノート プレースホルダー 4"/>
          <p:cNvSpPr>
            <a:spLocks noGrp="1"/>
          </p:cNvSpPr>
          <p:nvPr>
            <p:ph type="body" sz="quarter" idx="3"/>
          </p:nvPr>
        </p:nvSpPr>
        <p:spPr>
          <a:xfrm>
            <a:off x="710829" y="4926107"/>
            <a:ext cx="5682407" cy="4030255"/>
          </a:xfrm>
          <a:prstGeom prst="rect">
            <a:avLst/>
          </a:prstGeom>
        </p:spPr>
        <p:txBody>
          <a:bodyPr vert="horz" lIns="86829" tIns="43415" rIns="86829" bIns="434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65"/>
            <a:ext cx="3078497" cy="513449"/>
          </a:xfrm>
          <a:prstGeom prst="rect">
            <a:avLst/>
          </a:prstGeom>
        </p:spPr>
        <p:txBody>
          <a:bodyPr vert="horz" lIns="86829" tIns="43415" rIns="86829" bIns="43415"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4024512" y="9721165"/>
            <a:ext cx="3077443" cy="513449"/>
          </a:xfrm>
          <a:prstGeom prst="rect">
            <a:avLst/>
          </a:prstGeom>
        </p:spPr>
        <p:txBody>
          <a:bodyPr vert="horz" lIns="86829" tIns="43415" rIns="86829" bIns="43415" rtlCol="0" anchor="b"/>
          <a:lstStyle>
            <a:lvl1pPr algn="r">
              <a:defRPr sz="1100"/>
            </a:lvl1pPr>
          </a:lstStyle>
          <a:p>
            <a:fld id="{963FA24A-B145-4DC5-8F25-2D41A644D22D}" type="slidenum">
              <a:rPr kumimoji="1" lang="ja-JP" altLang="en-US" smtClean="0"/>
              <a:t>‹#›</a:t>
            </a:fld>
            <a:endParaRPr kumimoji="1" lang="ja-JP" altLang="en-US" dirty="0"/>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
        <p:nvSpPr>
          <p:cNvPr id="7" name="ノート プレースホルダー 2">
            <a:extLst>
              <a:ext uri="{FF2B5EF4-FFF2-40B4-BE49-F238E27FC236}">
                <a16:creationId xmlns:a16="http://schemas.microsoft.com/office/drawing/2014/main" id="{805EF317-58B1-4AFB-B2EB-8478FDAA8BBF}"/>
              </a:ext>
            </a:extLst>
          </p:cNvPr>
          <p:cNvSpPr>
            <a:spLocks noGrp="1"/>
          </p:cNvSpPr>
          <p:nvPr>
            <p:ph type="body" sz="quarter" idx="3"/>
          </p:nvPr>
        </p:nvSpPr>
        <p:spPr>
          <a:xfrm>
            <a:off x="711302" y="4925863"/>
            <a:ext cx="5681461" cy="4030943"/>
          </a:xfrm>
        </p:spPr>
        <p:txBody>
          <a:bodyPr/>
          <a:lstStyle/>
          <a:p>
            <a:pPr indent="84891"/>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6" name="ノート プレースホルダー 5">
            <a:extLst>
              <a:ext uri="{FF2B5EF4-FFF2-40B4-BE49-F238E27FC236}">
                <a16:creationId xmlns:a16="http://schemas.microsoft.com/office/drawing/2014/main" id="{6289283F-8AC3-4533-B21D-41BF96CE9AA2}"/>
              </a:ext>
            </a:extLst>
          </p:cNvPr>
          <p:cNvSpPr>
            <a:spLocks noGrp="1"/>
          </p:cNvSpPr>
          <p:nvPr>
            <p:ph type="body" sz="quarter" idx="3"/>
          </p:nvPr>
        </p:nvSpPr>
        <p:spPr/>
        <p:txBody>
          <a:bodyPr/>
          <a:lstStyle/>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858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1250950"/>
            <a:ext cx="4884737" cy="3454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
        <p:nvSpPr>
          <p:cNvPr id="6" name="ノート プレースホルダー 5">
            <a:extLst>
              <a:ext uri="{FF2B5EF4-FFF2-40B4-BE49-F238E27FC236}">
                <a16:creationId xmlns:a16="http://schemas.microsoft.com/office/drawing/2014/main" id="{174B98CB-4F51-4925-8206-5351F9C3DA84}"/>
              </a:ext>
            </a:extLst>
          </p:cNvPr>
          <p:cNvSpPr>
            <a:spLocks noGrp="1"/>
          </p:cNvSpPr>
          <p:nvPr>
            <p:ph type="body" sz="quarter" idx="3"/>
          </p:nvPr>
        </p:nvSpPr>
        <p:spPr/>
        <p:txBody>
          <a:bodyPr/>
          <a:lstStyle/>
          <a:p>
            <a:pPr indent="78388"/>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542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
        <p:nvSpPr>
          <p:cNvPr id="6" name="ノート プレースホルダー 5">
            <a:extLst>
              <a:ext uri="{FF2B5EF4-FFF2-40B4-BE49-F238E27FC236}">
                <a16:creationId xmlns:a16="http://schemas.microsoft.com/office/drawing/2014/main" id="{9EFE0C2C-8EED-4A08-A65F-C8CC7192FD70}"/>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722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13</a:t>
            </a:fld>
            <a:endParaRPr kumimoji="1" lang="ja-JP" altLang="en-US" dirty="0"/>
          </a:p>
        </p:txBody>
      </p:sp>
    </p:spTree>
    <p:extLst>
      <p:ext uri="{BB962C8B-B14F-4D97-AF65-F5344CB8AC3E}">
        <p14:creationId xmlns:p14="http://schemas.microsoft.com/office/powerpoint/2010/main" val="173725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14</a:t>
            </a:fld>
            <a:endParaRPr kumimoji="1" lang="ja-JP" altLang="en-US" dirty="0"/>
          </a:p>
        </p:txBody>
      </p:sp>
    </p:spTree>
    <p:extLst>
      <p:ext uri="{BB962C8B-B14F-4D97-AF65-F5344CB8AC3E}">
        <p14:creationId xmlns:p14="http://schemas.microsoft.com/office/powerpoint/2010/main" val="104981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4D92714B-5943-4A05-BDED-E3F9F4E8B023}"/>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60618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16</a:t>
            </a:fld>
            <a:endParaRPr kumimoji="1" lang="ja-JP" altLang="en-US" dirty="0"/>
          </a:p>
        </p:txBody>
      </p:sp>
    </p:spTree>
    <p:extLst>
      <p:ext uri="{BB962C8B-B14F-4D97-AF65-F5344CB8AC3E}">
        <p14:creationId xmlns:p14="http://schemas.microsoft.com/office/powerpoint/2010/main" val="172021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
        <p:nvSpPr>
          <p:cNvPr id="6" name="ノート プレースホルダー 5">
            <a:extLst>
              <a:ext uri="{FF2B5EF4-FFF2-40B4-BE49-F238E27FC236}">
                <a16:creationId xmlns:a16="http://schemas.microsoft.com/office/drawing/2014/main" id="{4D92714B-5943-4A05-BDED-E3F9F4E8B023}"/>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939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
        <p:nvSpPr>
          <p:cNvPr id="6" name="ノート プレースホルダー 5">
            <a:extLst>
              <a:ext uri="{FF2B5EF4-FFF2-40B4-BE49-F238E27FC236}">
                <a16:creationId xmlns:a16="http://schemas.microsoft.com/office/drawing/2014/main" id="{4D92714B-5943-4A05-BDED-E3F9F4E8B023}"/>
              </a:ext>
            </a:extLst>
          </p:cNvPr>
          <p:cNvSpPr>
            <a:spLocks noGrp="1"/>
          </p:cNvSpPr>
          <p:nvPr>
            <p:ph type="body" sz="quarter" idx="3"/>
          </p:nvPr>
        </p:nvSpPr>
        <p:spPr/>
        <p:txBody>
          <a:bodyPr/>
          <a:lstStyle/>
          <a:p>
            <a:pPr indent="78388"/>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1303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
        <p:nvSpPr>
          <p:cNvPr id="6" name="ノート プレースホルダー 5">
            <a:extLst>
              <a:ext uri="{FF2B5EF4-FFF2-40B4-BE49-F238E27FC236}">
                <a16:creationId xmlns:a16="http://schemas.microsoft.com/office/drawing/2014/main" id="{4D92714B-5943-4A05-BDED-E3F9F4E8B023}"/>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805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224465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20</a:t>
            </a:fld>
            <a:endParaRPr kumimoji="1" lang="ja-JP" altLang="en-US" dirty="0"/>
          </a:p>
        </p:txBody>
      </p:sp>
    </p:spTree>
    <p:extLst>
      <p:ext uri="{BB962C8B-B14F-4D97-AF65-F5344CB8AC3E}">
        <p14:creationId xmlns:p14="http://schemas.microsoft.com/office/powerpoint/2010/main" val="2351221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
        <p:nvSpPr>
          <p:cNvPr id="6" name="ノート プレースホルダー 5">
            <a:extLst>
              <a:ext uri="{FF2B5EF4-FFF2-40B4-BE49-F238E27FC236}">
                <a16:creationId xmlns:a16="http://schemas.microsoft.com/office/drawing/2014/main" id="{C5307560-8CBF-4AF5-98D4-8658A4A08A36}"/>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452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
        <p:nvSpPr>
          <p:cNvPr id="6" name="ノート プレースホルダー 5">
            <a:extLst>
              <a:ext uri="{FF2B5EF4-FFF2-40B4-BE49-F238E27FC236}">
                <a16:creationId xmlns:a16="http://schemas.microsoft.com/office/drawing/2014/main" id="{1E452A97-01E6-4898-815D-EE9499F2963B}"/>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9351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dirty="0"/>
          </a:p>
        </p:txBody>
      </p:sp>
    </p:spTree>
    <p:extLst>
      <p:ext uri="{BB962C8B-B14F-4D97-AF65-F5344CB8AC3E}">
        <p14:creationId xmlns:p14="http://schemas.microsoft.com/office/powerpoint/2010/main" val="357651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dirty="0"/>
          </a:p>
        </p:txBody>
      </p:sp>
      <p:sp>
        <p:nvSpPr>
          <p:cNvPr id="6" name="ノート プレースホルダー 5">
            <a:extLst>
              <a:ext uri="{FF2B5EF4-FFF2-40B4-BE49-F238E27FC236}">
                <a16:creationId xmlns:a16="http://schemas.microsoft.com/office/drawing/2014/main" id="{DC89A3F5-9F46-4B9A-9044-F1CDC28B92EF}"/>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2451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dirty="0"/>
          </a:p>
        </p:txBody>
      </p:sp>
      <p:sp>
        <p:nvSpPr>
          <p:cNvPr id="6" name="ノート プレースホルダー 5">
            <a:extLst>
              <a:ext uri="{FF2B5EF4-FFF2-40B4-BE49-F238E27FC236}">
                <a16:creationId xmlns:a16="http://schemas.microsoft.com/office/drawing/2014/main" id="{AA4F490D-C568-425A-A3EA-18F1F015D2C1}"/>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0554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dirty="0"/>
          </a:p>
        </p:txBody>
      </p:sp>
      <p:sp>
        <p:nvSpPr>
          <p:cNvPr id="6" name="ノート プレースホルダー 5">
            <a:extLst>
              <a:ext uri="{FF2B5EF4-FFF2-40B4-BE49-F238E27FC236}">
                <a16:creationId xmlns:a16="http://schemas.microsoft.com/office/drawing/2014/main" id="{AA4F490D-C568-425A-A3EA-18F1F015D2C1}"/>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8769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dirty="0"/>
          </a:p>
        </p:txBody>
      </p:sp>
      <p:sp>
        <p:nvSpPr>
          <p:cNvPr id="6" name="ノート プレースホルダー 5">
            <a:extLst>
              <a:ext uri="{FF2B5EF4-FFF2-40B4-BE49-F238E27FC236}">
                <a16:creationId xmlns:a16="http://schemas.microsoft.com/office/drawing/2014/main" id="{AD4293B1-3FA8-42B5-8FC7-3C538B50861C}"/>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1178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dirty="0"/>
          </a:p>
        </p:txBody>
      </p:sp>
      <p:sp>
        <p:nvSpPr>
          <p:cNvPr id="6" name="ノート プレースホルダー 5">
            <a:extLst>
              <a:ext uri="{FF2B5EF4-FFF2-40B4-BE49-F238E27FC236}">
                <a16:creationId xmlns:a16="http://schemas.microsoft.com/office/drawing/2014/main" id="{02BEC0B8-8DEF-42CA-B564-D36AB62370AB}"/>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8947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dirty="0"/>
          </a:p>
        </p:txBody>
      </p:sp>
      <p:sp>
        <p:nvSpPr>
          <p:cNvPr id="6" name="ノート プレースホルダー 5">
            <a:extLst>
              <a:ext uri="{FF2B5EF4-FFF2-40B4-BE49-F238E27FC236}">
                <a16:creationId xmlns:a16="http://schemas.microsoft.com/office/drawing/2014/main" id="{D8BC2371-2B8C-4FCA-9B62-1BD3241AB4FC}"/>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892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395951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177122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7D5BFC5-CD84-416C-879F-6C8E51083786}"/>
              </a:ext>
            </a:extLst>
          </p:cNvPr>
          <p:cNvSpPr/>
          <p:nvPr/>
        </p:nvSpPr>
        <p:spPr>
          <a:xfrm>
            <a:off x="760511" y="7815744"/>
            <a:ext cx="5082000" cy="7004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86829" tIns="43415" rIns="86829" bIns="43415" rtlCol="0" anchor="ctr"/>
          <a:lstStyle/>
          <a:p>
            <a:pPr algn="ctr"/>
            <a:endParaRPr kumimoji="1" lang="ja-JP" altLang="en-US" dirty="0"/>
          </a:p>
        </p:txBody>
      </p:sp>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
        <p:nvSpPr>
          <p:cNvPr id="6" name="ノート プレースホルダー 5">
            <a:extLst>
              <a:ext uri="{FF2B5EF4-FFF2-40B4-BE49-F238E27FC236}">
                <a16:creationId xmlns:a16="http://schemas.microsoft.com/office/drawing/2014/main" id="{1F98F380-C429-45CF-96BC-0D9B2B08ADCB}"/>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本日講義させていただく</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とはそもそも、ソーシャル・ネットワーキング・サービスの略で人と人との交流をはかるためのインターネット上のサービスです。</a:t>
            </a:r>
            <a:endParaRPr lang="en-US" altLang="ja-JP"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とか</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とかが世界で広く使われており、その他インスタグラムとかティツクトックとかもこの</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という範疇に入るものですが、今回は日本で多く使われている</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のご紹介をさせていただきます。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につきましては昨今通信ファイルを保管しているサーバーが韓国にあり、それを中国の技術者が自由に見ていたということが話題となりましたが、そもそもこのような</a:t>
            </a:r>
            <a:r>
              <a:rPr lang="en-US" altLang="ja-JP" dirty="0">
                <a:latin typeface="Meiryo UI" panose="020B0604030504040204" pitchFamily="50" charset="-128"/>
                <a:ea typeface="Meiryo UI" panose="020B0604030504040204" pitchFamily="50" charset="-128"/>
              </a:rPr>
              <a:t>SNS</a:t>
            </a:r>
            <a:r>
              <a:rPr lang="ja-JP" altLang="en-US" dirty="0" err="1">
                <a:latin typeface="Meiryo UI" panose="020B0604030504040204" pitchFamily="50" charset="-128"/>
                <a:ea typeface="Meiryo UI" panose="020B0604030504040204" pitchFamily="50" charset="-128"/>
              </a:rPr>
              <a:t>には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に限らず個人の金融資産とか、重大なプライベートに関するものはのせない方が無難であり、皆様が政治家や有名人でなくても載せない方が得策だと思います。そのような情報のやり取りをしなければ</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し大変便利なアプリだと思います。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最初に申し上げましたようにまず最初にこのアブリをダウンロードしてインストールする必要があります。</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ダウンロード：インターネットのページからソフトを手に入れること</a:t>
            </a:r>
          </a:p>
          <a:p>
            <a:r>
              <a:rPr lang="ja-JP" altLang="en-US" dirty="0">
                <a:latin typeface="Meiryo UI" panose="020B0604030504040204" pitchFamily="50" charset="-128"/>
                <a:ea typeface="Meiryo UI" panose="020B0604030504040204" pitchFamily="50" charset="-128"/>
              </a:rPr>
              <a:t>インストール：ソフトをスマートフォン等の中で動けるようにすること</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762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
        <p:nvSpPr>
          <p:cNvPr id="6" name="ノート プレースホルダー 5">
            <a:extLst>
              <a:ext uri="{FF2B5EF4-FFF2-40B4-BE49-F238E27FC236}">
                <a16:creationId xmlns:a16="http://schemas.microsoft.com/office/drawing/2014/main" id="{D54B141F-6F3D-470D-8D7E-216F473435BE}"/>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882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7</a:t>
            </a:fld>
            <a:endParaRPr kumimoji="1" lang="ja-JP" altLang="en-US" dirty="0"/>
          </a:p>
        </p:txBody>
      </p:sp>
    </p:spTree>
    <p:extLst>
      <p:ext uri="{BB962C8B-B14F-4D97-AF65-F5344CB8AC3E}">
        <p14:creationId xmlns:p14="http://schemas.microsoft.com/office/powerpoint/2010/main" val="76959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8</a:t>
            </a:fld>
            <a:endParaRPr kumimoji="1" lang="ja-JP" altLang="en-US" dirty="0"/>
          </a:p>
        </p:txBody>
      </p:sp>
    </p:spTree>
    <p:extLst>
      <p:ext uri="{BB962C8B-B14F-4D97-AF65-F5344CB8AC3E}">
        <p14:creationId xmlns:p14="http://schemas.microsoft.com/office/powerpoint/2010/main" val="27787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
        <p:nvSpPr>
          <p:cNvPr id="6" name="ノート プレースホルダー 5">
            <a:extLst>
              <a:ext uri="{FF2B5EF4-FFF2-40B4-BE49-F238E27FC236}">
                <a16:creationId xmlns:a16="http://schemas.microsoft.com/office/drawing/2014/main" id="{9EFE0C2C-8EED-4A08-A65F-C8CC7192FD70}"/>
              </a:ext>
            </a:extLst>
          </p:cNvPr>
          <p:cNvSpPr>
            <a:spLocks noGrp="1"/>
          </p:cNvSpPr>
          <p:nvPr>
            <p:ph type="body" sz="quarter" idx="3"/>
          </p:nvPr>
        </p:nvSpPr>
        <p:spPr/>
        <p:txBody>
          <a:bodyPr/>
          <a:lstStyle/>
          <a:p>
            <a:pPr indent="78388"/>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93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41043289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63.jpg"/><Relationship Id="rId4" Type="http://schemas.openxmlformats.org/officeDocument/2006/relationships/image" Target="../media/image62.jp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jp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70449" y="2351391"/>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sp>
        <p:nvSpPr>
          <p:cNvPr id="3" name="サブタイトル 2"/>
          <p:cNvSpPr txBox="1">
            <a:spLocks/>
          </p:cNvSpPr>
          <p:nvPr/>
        </p:nvSpPr>
        <p:spPr>
          <a:xfrm>
            <a:off x="2821824" y="2985308"/>
            <a:ext cx="5237249" cy="1050806"/>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latin typeface="BIZ UDゴシック" panose="020B0400000000000000" pitchFamily="49" charset="-128"/>
                <a:ea typeface="BIZ UDゴシック" panose="020B0400000000000000" pitchFamily="49" charset="-128"/>
              </a:rPr>
              <a:t>ＬＩＮＥの使い方</a:t>
            </a: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4439889"/>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スマートフォンを使う猫のキャラクター">
            <a:extLst>
              <a:ext uri="{FF2B5EF4-FFF2-40B4-BE49-F238E27FC236}">
                <a16:creationId xmlns:a16="http://schemas.microsoft.com/office/drawing/2014/main" id="{3D83834C-18CA-448D-A8EA-9656D8896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4232893"/>
            <a:ext cx="2514600" cy="272159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EAF6FEE-AD68-5456-67EB-7EDEDE3FDD9F}"/>
              </a:ext>
            </a:extLst>
          </p:cNvPr>
          <p:cNvSpPr txBox="1"/>
          <p:nvPr/>
        </p:nvSpPr>
        <p:spPr>
          <a:xfrm>
            <a:off x="1384300" y="878223"/>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片側の 2 つの角を丸めた四角形 1"/>
          <p:cNvSpPr/>
          <p:nvPr/>
        </p:nvSpPr>
        <p:spPr>
          <a:xfrm flipV="1">
            <a:off x="295900" y="1416506"/>
            <a:ext cx="10101600" cy="5750102"/>
          </a:xfrm>
          <a:prstGeom prst="round2SameRect">
            <a:avLst>
              <a:gd name="adj1" fmla="val 13685"/>
              <a:gd name="adj2" fmla="val 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92" name="テキスト ボックス 91">
            <a:extLst>
              <a:ext uri="{FF2B5EF4-FFF2-40B4-BE49-F238E27FC236}">
                <a16:creationId xmlns:a16="http://schemas.microsoft.com/office/drawing/2014/main" id="{8129E984-3EE9-44D1-90D6-DBCE39D91C58}"/>
              </a:ext>
            </a:extLst>
          </p:cNvPr>
          <p:cNvSpPr txBox="1"/>
          <p:nvPr/>
        </p:nvSpPr>
        <p:spPr>
          <a:xfrm>
            <a:off x="1085606" y="2006739"/>
            <a:ext cx="2492990" cy="707886"/>
          </a:xfrm>
          <a:prstGeom prst="rect">
            <a:avLst/>
          </a:prstGeom>
          <a:noFill/>
        </p:spPr>
        <p:txBody>
          <a:bodyPr wrap="none">
            <a:spAutoFit/>
          </a:bodyPr>
          <a:lstStyle/>
          <a:p>
            <a:r>
              <a:rPr lang="ja-JP" altLang="en-US" sz="2000" b="1" dirty="0">
                <a:effectLst/>
                <a:latin typeface="BIZ UDゴシック" panose="020B0400000000000000" pitchFamily="49" charset="-128"/>
                <a:ea typeface="BIZ UDゴシック" panose="020B0400000000000000" pitchFamily="49" charset="-128"/>
                <a:cs typeface="メイリオ" panose="020B0604030504040204" pitchFamily="50" charset="-128"/>
              </a:rPr>
              <a:t>相手の人が前頁の</a:t>
            </a:r>
          </a:p>
          <a:p>
            <a:r>
              <a:rPr lang="ja-JP" altLang="en-US" sz="2000" b="1" dirty="0">
                <a:latin typeface="BIZ UDゴシック" panose="020B0400000000000000" pitchFamily="49" charset="-128"/>
                <a:ea typeface="BIZ UDゴシック" panose="020B0400000000000000" pitchFamily="49" charset="-128"/>
                <a:cs typeface="メイリオ" panose="020B0604030504040204" pitchFamily="50" charset="-128"/>
              </a:rPr>
              <a:t>ＱＲコードを読取り</a:t>
            </a:r>
            <a:endParaRPr lang="ja-JP" altLang="en-US" sz="2000" b="1" dirty="0">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A0DD82D3-8157-4FE5-90DC-1A5175EE7DD6}"/>
              </a:ext>
            </a:extLst>
          </p:cNvPr>
          <p:cNvSpPr/>
          <p:nvPr/>
        </p:nvSpPr>
        <p:spPr>
          <a:xfrm>
            <a:off x="546100" y="1968182"/>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4" name="正方形/長方形 43">
            <a:extLst>
              <a:ext uri="{FF2B5EF4-FFF2-40B4-BE49-F238E27FC236}">
                <a16:creationId xmlns:a16="http://schemas.microsoft.com/office/drawing/2014/main" id="{5839C02C-5E7D-4D10-9A3B-954B7A554E24}"/>
              </a:ext>
            </a:extLst>
          </p:cNvPr>
          <p:cNvSpPr/>
          <p:nvPr/>
        </p:nvSpPr>
        <p:spPr>
          <a:xfrm>
            <a:off x="3600363" y="1966541"/>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9" name="矢印: 右 58">
            <a:extLst>
              <a:ext uri="{FF2B5EF4-FFF2-40B4-BE49-F238E27FC236}">
                <a16:creationId xmlns:a16="http://schemas.microsoft.com/office/drawing/2014/main" id="{E33EB3F4-8B13-48B9-831E-12E4FFF1C4BD}"/>
              </a:ext>
            </a:extLst>
          </p:cNvPr>
          <p:cNvSpPr/>
          <p:nvPr/>
        </p:nvSpPr>
        <p:spPr>
          <a:xfrm>
            <a:off x="3600363" y="4276568"/>
            <a:ext cx="682914" cy="430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6"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279900" y="1548000"/>
            <a:ext cx="4001095" cy="369332"/>
          </a:xfrm>
        </p:spPr>
        <p:txBody>
          <a:bodyPr wrap="none" tIns="0" bIns="0"/>
          <a:lstStyle/>
          <a:p>
            <a:r>
              <a:rPr lang="ja-JP" altLang="en-US" sz="2400" dirty="0">
                <a:latin typeface="BIZ UDゴシック" panose="020B0400000000000000" pitchFamily="49" charset="-128"/>
                <a:ea typeface="BIZ UDゴシック" panose="020B0400000000000000" pitchFamily="49" charset="-128"/>
              </a:rPr>
              <a:t>前のページからの続きです。</a:t>
            </a:r>
          </a:p>
        </p:txBody>
      </p:sp>
      <p:sp>
        <p:nvSpPr>
          <p:cNvPr id="27" name="テキスト ボックス 26">
            <a:extLst>
              <a:ext uri="{FF2B5EF4-FFF2-40B4-BE49-F238E27FC236}">
                <a16:creationId xmlns:a16="http://schemas.microsoft.com/office/drawing/2014/main" id="{8129E984-3EE9-44D1-90D6-DBCE39D91C58}"/>
              </a:ext>
            </a:extLst>
          </p:cNvPr>
          <p:cNvSpPr txBox="1"/>
          <p:nvPr/>
        </p:nvSpPr>
        <p:spPr>
          <a:xfrm>
            <a:off x="4112974" y="2004236"/>
            <a:ext cx="2682331" cy="707886"/>
          </a:xfrm>
          <a:prstGeom prst="rect">
            <a:avLst/>
          </a:prstGeom>
          <a:noFill/>
        </p:spPr>
        <p:txBody>
          <a:bodyPr wrap="square" lIns="36000">
            <a:spAutoFit/>
          </a:bodyPr>
          <a:lstStyle/>
          <a:p>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追加</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をタップして</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000" b="1" dirty="0">
                <a:latin typeface="BIZ UDゴシック" panose="020B0400000000000000" pitchFamily="49" charset="-128"/>
                <a:ea typeface="BIZ UDゴシック" panose="020B0400000000000000" pitchFamily="49" charset="-128"/>
                <a:cs typeface="メイリオ" panose="020B0604030504040204" pitchFamily="50" charset="-128"/>
              </a:rPr>
              <a:t>友だちリスト</a:t>
            </a:r>
            <a:r>
              <a:rPr lang="en-US" altLang="ja-JP" sz="2000" b="1" dirty="0">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000" b="1" dirty="0">
                <a:latin typeface="BIZ UDゴシック" panose="020B0400000000000000" pitchFamily="49" charset="-128"/>
                <a:ea typeface="BIZ UDゴシック" panose="020B0400000000000000" pitchFamily="49" charset="-128"/>
                <a:cs typeface="メイリオ" panose="020B0604030504040204" pitchFamily="50" charset="-128"/>
              </a:rPr>
              <a:t>へ追加</a:t>
            </a:r>
            <a:endParaRPr lang="ja-JP" altLang="en-US" sz="2000" b="1"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CB4EFAA4-9817-49B1-870E-C5439C215511}"/>
              </a:ext>
            </a:extLst>
          </p:cNvPr>
          <p:cNvSpPr txBox="1"/>
          <p:nvPr/>
        </p:nvSpPr>
        <p:spPr>
          <a:xfrm>
            <a:off x="540000" y="1548000"/>
            <a:ext cx="3693319" cy="369332"/>
          </a:xfrm>
          <a:prstGeom prst="rect">
            <a:avLst/>
          </a:prstGeom>
          <a:noFill/>
        </p:spPr>
        <p:txBody>
          <a:bodyPr wrap="none" lIns="0" tIns="0" rIns="0" bIns="0">
            <a:spAutoFit/>
          </a:bodyPr>
          <a:lstStyle/>
          <a:p>
            <a:r>
              <a:rPr lang="en-US" altLang="ja-JP" sz="2400" b="1" dirty="0">
                <a:solidFill>
                  <a:srgbClr val="009650"/>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2400" b="1" dirty="0">
                <a:solidFill>
                  <a:srgbClr val="009650"/>
                </a:solidFill>
                <a:latin typeface="BIZ UDゴシック" panose="020B0400000000000000" pitchFamily="49" charset="-128"/>
                <a:ea typeface="BIZ UDゴシック" panose="020B0400000000000000" pitchFamily="49" charset="-128"/>
                <a:cs typeface="メイリオ" panose="020B0604030504040204" pitchFamily="50" charset="-128"/>
              </a:rPr>
              <a:t>相手側での承諾・登録</a:t>
            </a:r>
            <a:r>
              <a:rPr lang="en-US" altLang="ja-JP" sz="2400" b="1" dirty="0">
                <a:solidFill>
                  <a:srgbClr val="009650"/>
                </a:solidFill>
                <a:latin typeface="BIZ UDゴシック" panose="020B0400000000000000" pitchFamily="49" charset="-128"/>
                <a:ea typeface="BIZ UDゴシック" panose="020B0400000000000000" pitchFamily="49" charset="-128"/>
                <a:cs typeface="メイリオ" panose="020B0604030504040204" pitchFamily="50" charset="-128"/>
              </a:rPr>
              <a:t>】</a:t>
            </a:r>
            <a:endParaRPr lang="ja-JP" altLang="en-US" sz="2400" dirty="0">
              <a:solidFill>
                <a:srgbClr val="009650"/>
              </a:solidFill>
              <a:latin typeface="BIZ UDゴシック" panose="020B0400000000000000" pitchFamily="49" charset="-128"/>
              <a:ea typeface="BIZ UDゴシック" panose="020B0400000000000000" pitchFamily="49" charset="-128"/>
            </a:endParaRPr>
          </a:p>
        </p:txBody>
      </p:sp>
      <p:sp>
        <p:nvSpPr>
          <p:cNvPr id="35" name="Title 1">
            <a:extLst>
              <a:ext uri="{FF2B5EF4-FFF2-40B4-BE49-F238E27FC236}">
                <a16:creationId xmlns:a16="http://schemas.microsoft.com/office/drawing/2014/main" id="{887BE5E2-E116-46AF-98E0-5B8A507E20AC}"/>
              </a:ext>
            </a:extLst>
          </p:cNvPr>
          <p:cNvSpPr txBox="1">
            <a:spLocks/>
          </p:cNvSpPr>
          <p:nvPr/>
        </p:nvSpPr>
        <p:spPr>
          <a:xfrm>
            <a:off x="919703" y="43837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1-E</a:t>
            </a:r>
            <a:endParaRPr lang="en-US" dirty="0">
              <a:latin typeface="BIZ UDゴシック" panose="020B0400000000000000" pitchFamily="49" charset="-128"/>
              <a:ea typeface="BIZ UDゴシック" panose="020B0400000000000000" pitchFamily="49" charset="-128"/>
            </a:endParaRPr>
          </a:p>
        </p:txBody>
      </p:sp>
      <p:grpSp>
        <p:nvGrpSpPr>
          <p:cNvPr id="10" name="グループ化 9">
            <a:extLst>
              <a:ext uri="{FF2B5EF4-FFF2-40B4-BE49-F238E27FC236}">
                <a16:creationId xmlns:a16="http://schemas.microsoft.com/office/drawing/2014/main" id="{E01CFC8F-D71B-48C0-94C6-15A3739184D7}"/>
              </a:ext>
            </a:extLst>
          </p:cNvPr>
          <p:cNvGrpSpPr/>
          <p:nvPr/>
        </p:nvGrpSpPr>
        <p:grpSpPr>
          <a:xfrm>
            <a:off x="1194736" y="2858702"/>
            <a:ext cx="2225583" cy="3742124"/>
            <a:chOff x="-2277326" y="2611618"/>
            <a:chExt cx="2162714" cy="3802635"/>
          </a:xfrm>
        </p:grpSpPr>
        <p:grpSp>
          <p:nvGrpSpPr>
            <p:cNvPr id="4" name="グループ化 3">
              <a:extLst>
                <a:ext uri="{FF2B5EF4-FFF2-40B4-BE49-F238E27FC236}">
                  <a16:creationId xmlns:a16="http://schemas.microsoft.com/office/drawing/2014/main" id="{31F7E870-4BDD-4188-B10C-E88088F98FA7}"/>
                </a:ext>
              </a:extLst>
            </p:cNvPr>
            <p:cNvGrpSpPr/>
            <p:nvPr/>
          </p:nvGrpSpPr>
          <p:grpSpPr>
            <a:xfrm>
              <a:off x="-2144639" y="2611618"/>
              <a:ext cx="2030027" cy="3802635"/>
              <a:chOff x="2646158" y="2718798"/>
              <a:chExt cx="2030027" cy="3802635"/>
            </a:xfrm>
          </p:grpSpPr>
          <p:pic>
            <p:nvPicPr>
              <p:cNvPr id="47" name="図 46">
                <a:extLst>
                  <a:ext uri="{FF2B5EF4-FFF2-40B4-BE49-F238E27FC236}">
                    <a16:creationId xmlns:a16="http://schemas.microsoft.com/office/drawing/2014/main" id="{A3A11FFE-6F23-4B03-AB61-1E01E166B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0"/>
              <a:stretch/>
            </p:blipFill>
            <p:spPr>
              <a:xfrm>
                <a:off x="2646158" y="2718798"/>
                <a:ext cx="2030027" cy="3802635"/>
              </a:xfrm>
              <a:prstGeom prst="rect">
                <a:avLst/>
              </a:prstGeom>
              <a:ln>
                <a:solidFill>
                  <a:schemeClr val="tx1"/>
                </a:solidFill>
              </a:ln>
            </p:spPr>
          </p:pic>
          <p:pic>
            <p:nvPicPr>
              <p:cNvPr id="13" name="図 12">
                <a:extLst>
                  <a:ext uri="{FF2B5EF4-FFF2-40B4-BE49-F238E27FC236}">
                    <a16:creationId xmlns:a16="http://schemas.microsoft.com/office/drawing/2014/main" id="{369C198B-D66F-491B-8CC4-579883CC7733}"/>
                  </a:ext>
                </a:extLst>
              </p:cNvPr>
              <p:cNvPicPr>
                <a:picLocks noChangeAspect="1"/>
              </p:cNvPicPr>
              <p:nvPr/>
            </p:nvPicPr>
            <p:blipFill>
              <a:blip r:embed="rId4"/>
              <a:stretch>
                <a:fillRect/>
              </a:stretch>
            </p:blipFill>
            <p:spPr>
              <a:xfrm>
                <a:off x="3123496" y="3448349"/>
                <a:ext cx="1150620" cy="1149096"/>
              </a:xfrm>
              <a:prstGeom prst="rect">
                <a:avLst/>
              </a:prstGeom>
            </p:spPr>
          </p:pic>
        </p:grpSp>
        <p:pic>
          <p:nvPicPr>
            <p:cNvPr id="6" name="図 5">
              <a:extLst>
                <a:ext uri="{FF2B5EF4-FFF2-40B4-BE49-F238E27FC236}">
                  <a16:creationId xmlns:a16="http://schemas.microsoft.com/office/drawing/2014/main" id="{853D3E2E-57CE-46A5-84F6-991180D2A78C}"/>
                </a:ext>
              </a:extLst>
            </p:cNvPr>
            <p:cNvPicPr>
              <a:picLocks noChangeAspect="1"/>
            </p:cNvPicPr>
            <p:nvPr/>
          </p:nvPicPr>
          <p:blipFill>
            <a:blip r:embed="rId5"/>
            <a:stretch>
              <a:fillRect/>
            </a:stretch>
          </p:blipFill>
          <p:spPr>
            <a:xfrm>
              <a:off x="-2277326" y="2774940"/>
              <a:ext cx="702541" cy="672325"/>
            </a:xfrm>
            <a:prstGeom prst="rect">
              <a:avLst/>
            </a:prstGeom>
          </p:spPr>
        </p:pic>
      </p:grpSp>
      <p:sp>
        <p:nvSpPr>
          <p:cNvPr id="46" name="四角形: 角を丸くする 45">
            <a:extLst>
              <a:ext uri="{FF2B5EF4-FFF2-40B4-BE49-F238E27FC236}">
                <a16:creationId xmlns:a16="http://schemas.microsoft.com/office/drawing/2014/main" id="{D8983C46-CA27-4D4B-A237-008B07D1A34B}"/>
              </a:ext>
            </a:extLst>
          </p:cNvPr>
          <p:cNvSpPr/>
          <p:nvPr/>
        </p:nvSpPr>
        <p:spPr>
          <a:xfrm>
            <a:off x="1582470" y="3338234"/>
            <a:ext cx="1652246" cy="159450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9" name="グループ化 8"/>
          <p:cNvGrpSpPr/>
          <p:nvPr/>
        </p:nvGrpSpPr>
        <p:grpSpPr>
          <a:xfrm>
            <a:off x="442017" y="3844546"/>
            <a:ext cx="1335333" cy="1567731"/>
            <a:chOff x="1302281" y="4377817"/>
            <a:chExt cx="1514686" cy="1619476"/>
          </a:xfrm>
        </p:grpSpPr>
        <p:sp>
          <p:nvSpPr>
            <p:cNvPr id="5" name="正方形/長方形 4"/>
            <p:cNvSpPr/>
            <p:nvPr/>
          </p:nvSpPr>
          <p:spPr>
            <a:xfrm>
              <a:off x="2301548" y="5006469"/>
              <a:ext cx="443770" cy="457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EF5BBED7-DDCA-46D1-8815-30A05934F9B6}"/>
                </a:ext>
              </a:extLst>
            </p:cNvPr>
            <p:cNvPicPr>
              <a:picLocks noChangeAspect="1"/>
            </p:cNvPicPr>
            <p:nvPr/>
          </p:nvPicPr>
          <p:blipFill>
            <a:blip r:embed="rId6"/>
            <a:stretch>
              <a:fillRect/>
            </a:stretch>
          </p:blipFill>
          <p:spPr>
            <a:xfrm>
              <a:off x="1302281" y="4377817"/>
              <a:ext cx="1514686" cy="1619476"/>
            </a:xfrm>
            <a:prstGeom prst="rect">
              <a:avLst/>
            </a:prstGeom>
          </p:spPr>
        </p:pic>
        <p:pic>
          <p:nvPicPr>
            <p:cNvPr id="40" name="図 39">
              <a:extLst>
                <a:ext uri="{FF2B5EF4-FFF2-40B4-BE49-F238E27FC236}">
                  <a16:creationId xmlns:a16="http://schemas.microsoft.com/office/drawing/2014/main" id="{EF5BBED7-DDCA-46D1-8815-30A05934F9B6}"/>
                </a:ext>
              </a:extLst>
            </p:cNvPr>
            <p:cNvPicPr>
              <a:picLocks noChangeAspect="1"/>
            </p:cNvPicPr>
            <p:nvPr/>
          </p:nvPicPr>
          <p:blipFill rotWithShape="1">
            <a:blip r:embed="rId6"/>
            <a:srcRect l="69431" t="66689" r="8035" b="21253"/>
            <a:stretch/>
          </p:blipFill>
          <p:spPr>
            <a:xfrm flipH="1">
              <a:off x="2351657" y="5463669"/>
              <a:ext cx="341312" cy="195263"/>
            </a:xfrm>
            <a:prstGeom prst="rect">
              <a:avLst/>
            </a:prstGeom>
            <a:noFill/>
            <a:ln>
              <a:noFill/>
            </a:ln>
          </p:spPr>
        </p:pic>
      </p:grpSp>
      <p:sp>
        <p:nvSpPr>
          <p:cNvPr id="41" name="正方形/長方形 40">
            <a:extLst>
              <a:ext uri="{FF2B5EF4-FFF2-40B4-BE49-F238E27FC236}">
                <a16:creationId xmlns:a16="http://schemas.microsoft.com/office/drawing/2014/main" id="{1646B668-CC81-F2CD-F7F0-A12AF3CB771C}"/>
              </a:ext>
            </a:extLst>
          </p:cNvPr>
          <p:cNvSpPr/>
          <p:nvPr/>
        </p:nvSpPr>
        <p:spPr>
          <a:xfrm>
            <a:off x="6795305" y="1963139"/>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5" name="テキスト ボックス 44">
            <a:extLst>
              <a:ext uri="{FF2B5EF4-FFF2-40B4-BE49-F238E27FC236}">
                <a16:creationId xmlns:a16="http://schemas.microsoft.com/office/drawing/2014/main" id="{3C79533D-6286-71C9-74A1-219E00BDEF96}"/>
              </a:ext>
            </a:extLst>
          </p:cNvPr>
          <p:cNvSpPr txBox="1"/>
          <p:nvPr/>
        </p:nvSpPr>
        <p:spPr>
          <a:xfrm>
            <a:off x="7307352" y="1982913"/>
            <a:ext cx="2992348" cy="1323439"/>
          </a:xfrm>
          <a:prstGeom prst="rect">
            <a:avLst/>
          </a:prstGeom>
          <a:noFill/>
        </p:spPr>
        <p:txBody>
          <a:bodyPr wrap="square" lIns="36000">
            <a:spAutoFit/>
          </a:bodyPr>
          <a:lstStyle/>
          <a:p>
            <a:r>
              <a:rPr lang="ja-JP" altLang="en-US" sz="2000" b="1" dirty="0">
                <a:latin typeface="BIZ UDゴシック" panose="020B0400000000000000" pitchFamily="49" charset="-128"/>
                <a:ea typeface="BIZ UDゴシック" panose="020B0400000000000000" pitchFamily="49" charset="-128"/>
              </a:rPr>
              <a:t>同じ手順で相手にＱＲコードを表示してもらい、自分の友だちリストに相手を登録することも可能</a:t>
            </a:r>
          </a:p>
        </p:txBody>
      </p:sp>
      <p:sp>
        <p:nvSpPr>
          <p:cNvPr id="48" name="テキスト ボックス 47">
            <a:extLst>
              <a:ext uri="{FF2B5EF4-FFF2-40B4-BE49-F238E27FC236}">
                <a16:creationId xmlns:a16="http://schemas.microsoft.com/office/drawing/2014/main" id="{E49930FC-1C46-76EF-9AB9-BD5869ED1BDA}"/>
              </a:ext>
            </a:extLst>
          </p:cNvPr>
          <p:cNvSpPr txBox="1"/>
          <p:nvPr/>
        </p:nvSpPr>
        <p:spPr>
          <a:xfrm>
            <a:off x="7456228" y="3581171"/>
            <a:ext cx="2610954" cy="2094190"/>
          </a:xfrm>
          <a:prstGeom prst="wedgeRoundRectCallout">
            <a:avLst>
              <a:gd name="adj1" fmla="val -50552"/>
              <a:gd name="adj2" fmla="val -29503"/>
              <a:gd name="adj3" fmla="val 16667"/>
            </a:avLst>
          </a:prstGeom>
          <a:solidFill>
            <a:srgbClr val="FFFFCC"/>
          </a:solidFill>
          <a:ln>
            <a:solidFill>
              <a:schemeClr val="accent1">
                <a:shade val="50000"/>
              </a:schemeClr>
            </a:solidFill>
          </a:ln>
        </p:spPr>
        <p:txBody>
          <a:bodyPr wrap="square" lIns="72000" rIns="0">
            <a:spAutoFit/>
          </a:bodyPr>
          <a:lstStyle/>
          <a:p>
            <a:r>
              <a:rPr lang="ja-JP" altLang="en-US" sz="1600" b="1" dirty="0">
                <a:latin typeface="BIZ UDゴシック" panose="020B0400000000000000" pitchFamily="49" charset="-128"/>
                <a:ea typeface="BIZ UDゴシック" panose="020B0400000000000000" pitchFamily="49" charset="-128"/>
              </a:rPr>
              <a:t>ＱＲコードの読み取り方</a:t>
            </a:r>
            <a:endParaRPr lang="en-US" altLang="ja-JP" sz="1600" b="1" dirty="0">
              <a:latin typeface="BIZ UDゴシック" panose="020B0400000000000000" pitchFamily="49" charset="-128"/>
              <a:ea typeface="BIZ UDゴシック" panose="020B0400000000000000" pitchFamily="49" charset="-128"/>
            </a:endParaRPr>
          </a:p>
          <a:p>
            <a:pPr>
              <a:spcBef>
                <a:spcPts val="600"/>
              </a:spcBef>
            </a:pPr>
            <a:r>
              <a:rPr lang="ja-JP" altLang="en-US" sz="1600" b="1" dirty="0">
                <a:latin typeface="BIZ UDゴシック" panose="020B0400000000000000" pitchFamily="49" charset="-128"/>
                <a:ea typeface="BIZ UDゴシック" panose="020B0400000000000000" pitchFamily="49" charset="-128"/>
              </a:rPr>
              <a:t>❶ ホーム画面かトーク画面の上部にある</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ＱＲコードスキャン</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をダブルタップし、ＱＲコードにかざす。</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❷「追加</a:t>
            </a: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をタップ。</a:t>
            </a:r>
            <a:endParaRPr lang="en-US" altLang="ja-JP" sz="1600" b="1" dirty="0">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49" name="タイトル 9">
            <a:extLst>
              <a:ext uri="{FF2B5EF4-FFF2-40B4-BE49-F238E27FC236}">
                <a16:creationId xmlns:a16="http://schemas.microsoft.com/office/drawing/2014/main" id="{E4E91022-D63B-78C2-41E5-A0CC2906FF9A}"/>
              </a:ext>
            </a:extLst>
          </p:cNvPr>
          <p:cNvSpPr txBox="1">
            <a:spLocks/>
          </p:cNvSpPr>
          <p:nvPr/>
        </p:nvSpPr>
        <p:spPr>
          <a:xfrm>
            <a:off x="2479240" y="390053"/>
            <a:ext cx="6155531"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ＱＲコードを使った友だちの追加</a:t>
            </a:r>
          </a:p>
        </p:txBody>
      </p:sp>
      <p:grpSp>
        <p:nvGrpSpPr>
          <p:cNvPr id="17" name="グループ化 16">
            <a:extLst>
              <a:ext uri="{FF2B5EF4-FFF2-40B4-BE49-F238E27FC236}">
                <a16:creationId xmlns:a16="http://schemas.microsoft.com/office/drawing/2014/main" id="{08103DEB-EFD7-0B11-A429-E19F77BD0287}"/>
              </a:ext>
            </a:extLst>
          </p:cNvPr>
          <p:cNvGrpSpPr/>
          <p:nvPr/>
        </p:nvGrpSpPr>
        <p:grpSpPr>
          <a:xfrm>
            <a:off x="4432300" y="2858702"/>
            <a:ext cx="2007473" cy="3830162"/>
            <a:chOff x="11572002" y="2949355"/>
            <a:chExt cx="1650321" cy="3148733"/>
          </a:xfrm>
        </p:grpSpPr>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B032B4CC-7BBA-A464-F700-96030F005364}"/>
                </a:ext>
              </a:extLst>
            </p:cNvPr>
            <p:cNvPicPr>
              <a:picLocks noChangeAspect="1"/>
            </p:cNvPicPr>
            <p:nvPr/>
          </p:nvPicPr>
          <p:blipFill rotWithShape="1">
            <a:blip r:embed="rId7"/>
            <a:srcRect t="4584" b="3590"/>
            <a:stretch/>
          </p:blipFill>
          <p:spPr>
            <a:xfrm>
              <a:off x="11572002" y="2949355"/>
              <a:ext cx="1650321" cy="3148733"/>
            </a:xfrm>
            <a:prstGeom prst="rect">
              <a:avLst/>
            </a:prstGeom>
            <a:ln>
              <a:solidFill>
                <a:schemeClr val="tx1"/>
              </a:solidFill>
            </a:ln>
          </p:spPr>
        </p:pic>
        <p:pic>
          <p:nvPicPr>
            <p:cNvPr id="19" name="図 18" descr="黒い背景に白い文字がある&#10;&#10;中程度の精度で自動的に生成された説明">
              <a:extLst>
                <a:ext uri="{FF2B5EF4-FFF2-40B4-BE49-F238E27FC236}">
                  <a16:creationId xmlns:a16="http://schemas.microsoft.com/office/drawing/2014/main" id="{6005C86B-6EBF-3B07-4404-2AC8BD94604F}"/>
                </a:ext>
              </a:extLst>
            </p:cNvPr>
            <p:cNvPicPr>
              <a:picLocks noChangeAspect="1"/>
            </p:cNvPicPr>
            <p:nvPr/>
          </p:nvPicPr>
          <p:blipFill rotWithShape="1">
            <a:blip r:embed="rId8"/>
            <a:srcRect t="49316" b="28812"/>
            <a:stretch/>
          </p:blipFill>
          <p:spPr>
            <a:xfrm>
              <a:off x="11586208" y="4482964"/>
              <a:ext cx="1631778" cy="741549"/>
            </a:xfrm>
            <a:prstGeom prst="rect">
              <a:avLst/>
            </a:prstGeom>
            <a:ln>
              <a:noFill/>
            </a:ln>
          </p:spPr>
        </p:pic>
      </p:grpSp>
      <p:sp>
        <p:nvSpPr>
          <p:cNvPr id="56" name="テキスト ボックス 55">
            <a:extLst>
              <a:ext uri="{FF2B5EF4-FFF2-40B4-BE49-F238E27FC236}">
                <a16:creationId xmlns:a16="http://schemas.microsoft.com/office/drawing/2014/main" id="{862FF764-FE5E-4063-9618-7B9B5231CE94}"/>
              </a:ext>
            </a:extLst>
          </p:cNvPr>
          <p:cNvSpPr txBox="1"/>
          <p:nvPr/>
        </p:nvSpPr>
        <p:spPr>
          <a:xfrm>
            <a:off x="4157605" y="3095625"/>
            <a:ext cx="2744005" cy="1191816"/>
          </a:xfrm>
          <a:prstGeom prst="wedgeRoundRectCallout">
            <a:avLst>
              <a:gd name="adj1" fmla="val -50552"/>
              <a:gd name="adj2" fmla="val -29503"/>
              <a:gd name="adj3" fmla="val 16667"/>
            </a:avLst>
          </a:prstGeom>
          <a:solidFill>
            <a:srgbClr val="FFFFCC"/>
          </a:solidFill>
          <a:ln>
            <a:solidFill>
              <a:schemeClr val="accent1">
                <a:shade val="50000"/>
              </a:schemeClr>
            </a:solidFill>
          </a:ln>
        </p:spPr>
        <p:txBody>
          <a:bodyPr wrap="square">
            <a:spAutoFit/>
          </a:bodyPr>
          <a:lstStyle/>
          <a:p>
            <a:r>
              <a:rPr lang="ja-JP" altLang="en-US" sz="1600" b="1" dirty="0">
                <a:effectLst/>
                <a:latin typeface="BIZ UDゴシック" panose="020B0400000000000000" pitchFamily="49" charset="-128"/>
                <a:ea typeface="BIZ UDゴシック" panose="020B0400000000000000" pitchFamily="49" charset="-128"/>
                <a:cs typeface="メイリオ" panose="020B0604030504040204" pitchFamily="50" charset="-128"/>
              </a:rPr>
              <a:t>相手の端末で「追加」をタップ</a:t>
            </a:r>
            <a:r>
              <a:rPr lang="ja-JP" altLang="en-US" sz="1600" b="1" dirty="0">
                <a:latin typeface="BIZ UDゴシック" panose="020B0400000000000000" pitchFamily="49" charset="-128"/>
                <a:ea typeface="BIZ UDゴシック" panose="020B0400000000000000" pitchFamily="49" charset="-128"/>
                <a:cs typeface="メイリオ" panose="020B0604030504040204" pitchFamily="50" charset="-128"/>
              </a:rPr>
              <a:t>してもらうと、相手の友だちリストに自分が追加されます。</a:t>
            </a:r>
            <a:endParaRPr lang="en-US" altLang="ja-JP" sz="1600" b="1" dirty="0">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20" name="四角形: 角を丸くする 19">
            <a:extLst>
              <a:ext uri="{FF2B5EF4-FFF2-40B4-BE49-F238E27FC236}">
                <a16:creationId xmlns:a16="http://schemas.microsoft.com/office/drawing/2014/main" id="{9B4386CE-BEA7-F4A7-7C31-C6581C693B9B}"/>
              </a:ext>
            </a:extLst>
          </p:cNvPr>
          <p:cNvSpPr/>
          <p:nvPr/>
        </p:nvSpPr>
        <p:spPr>
          <a:xfrm>
            <a:off x="4705464" y="5916775"/>
            <a:ext cx="397279" cy="38887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楕円 21">
            <a:extLst>
              <a:ext uri="{FF2B5EF4-FFF2-40B4-BE49-F238E27FC236}">
                <a16:creationId xmlns:a16="http://schemas.microsoft.com/office/drawing/2014/main" id="{FB9A35AB-951A-0E8F-CB14-F6B98B3DBE8C}"/>
              </a:ext>
            </a:extLst>
          </p:cNvPr>
          <p:cNvSpPr/>
          <p:nvPr/>
        </p:nvSpPr>
        <p:spPr>
          <a:xfrm>
            <a:off x="4493849" y="5662465"/>
            <a:ext cx="256103" cy="262085"/>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4E720928-0C57-979E-9763-C321D96E12D9}"/>
              </a:ext>
            </a:extLst>
          </p:cNvPr>
          <p:cNvSpPr/>
          <p:nvPr/>
        </p:nvSpPr>
        <p:spPr>
          <a:xfrm>
            <a:off x="4380934" y="5548610"/>
            <a:ext cx="492443"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51661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E001990-BCC9-267E-82DB-D2F918B841CB}"/>
              </a:ext>
            </a:extLst>
          </p:cNvPr>
          <p:cNvPicPr>
            <a:picLocks noChangeAspect="1"/>
          </p:cNvPicPr>
          <p:nvPr/>
        </p:nvPicPr>
        <p:blipFill rotWithShape="1">
          <a:blip r:embed="rId3"/>
          <a:srcRect r="1448"/>
          <a:stretch/>
        </p:blipFill>
        <p:spPr>
          <a:xfrm>
            <a:off x="3679982" y="2166075"/>
            <a:ext cx="2504918" cy="3849553"/>
          </a:xfrm>
          <a:prstGeom prst="rect">
            <a:avLst/>
          </a:prstGeom>
          <a:ln>
            <a:solidFill>
              <a:schemeClr val="tx1"/>
            </a:solidFill>
          </a:ln>
        </p:spPr>
      </p:pic>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85C5DD48-3D2B-53DC-FEA1-FDC15F6C1C6B}"/>
              </a:ext>
            </a:extLst>
          </p:cNvPr>
          <p:cNvPicPr>
            <a:picLocks noChangeAspect="1"/>
          </p:cNvPicPr>
          <p:nvPr/>
        </p:nvPicPr>
        <p:blipFill rotWithShape="1">
          <a:blip r:embed="rId4"/>
          <a:srcRect t="4220" b="3381"/>
          <a:stretch/>
        </p:blipFill>
        <p:spPr>
          <a:xfrm>
            <a:off x="927100" y="3236049"/>
            <a:ext cx="1942738" cy="3729746"/>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71347" y="1548000"/>
            <a:ext cx="9750706" cy="369332"/>
          </a:xfrm>
          <a:solidFill>
            <a:srgbClr val="FFFFCC"/>
          </a:solidFill>
          <a:ln>
            <a:solidFill>
              <a:schemeClr val="tx1"/>
            </a:solidFill>
          </a:ln>
        </p:spPr>
        <p:txBody>
          <a:bodyPr wrap="none" lIns="72000" tIns="0" bIns="108000">
            <a:noAutofit/>
          </a:bodyPr>
          <a:lstStyle/>
          <a:p>
            <a:r>
              <a:rPr lang="ja-JP" altLang="en-US" sz="2400" dirty="0">
                <a:latin typeface="BIZ UDゴシック" panose="020B0400000000000000" pitchFamily="49" charset="-128"/>
                <a:ea typeface="BIZ UDゴシック" panose="020B0400000000000000" pitchFamily="49" charset="-128"/>
              </a:rPr>
              <a:t>相手が承認後の登録方法</a:t>
            </a:r>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2443" y="418018"/>
            <a:ext cx="7694414" cy="892552"/>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000" kern="0" dirty="0">
                <a:latin typeface="BIZ UDゴシック" panose="020B0400000000000000" pitchFamily="49" charset="-128"/>
                <a:ea typeface="BIZ UDゴシック" panose="020B0400000000000000" pitchFamily="49" charset="-128"/>
              </a:rPr>
              <a:t>相手の端末での友だち追加後の他の操作方法</a:t>
            </a:r>
          </a:p>
        </p:txBody>
      </p:sp>
      <p:sp>
        <p:nvSpPr>
          <p:cNvPr id="55" name="object 22">
            <a:extLst>
              <a:ext uri="{FF2B5EF4-FFF2-40B4-BE49-F238E27FC236}">
                <a16:creationId xmlns:a16="http://schemas.microsoft.com/office/drawing/2014/main" id="{9FBF0750-5E6C-4C47-A49D-D4C90B3264A3}"/>
              </a:ext>
            </a:extLst>
          </p:cNvPr>
          <p:cNvSpPr txBox="1"/>
          <p:nvPr/>
        </p:nvSpPr>
        <p:spPr>
          <a:xfrm>
            <a:off x="4611119" y="5600928"/>
            <a:ext cx="98847" cy="148824"/>
          </a:xfrm>
          <a:prstGeom prst="rect">
            <a:avLst/>
          </a:prstGeom>
        </p:spPr>
        <p:txBody>
          <a:bodyPr vert="horz" wrap="square" lIns="0" tIns="17972" rIns="0" bIns="0" rtlCol="0">
            <a:spAutoFit/>
          </a:bodyPr>
          <a:lstStyle/>
          <a:p>
            <a:pPr>
              <a:spcBef>
                <a:spcPts val="142"/>
              </a:spcBef>
            </a:pPr>
            <a:r>
              <a:rPr sz="849" spc="198" dirty="0">
                <a:solidFill>
                  <a:srgbClr val="A5A5A5"/>
                </a:solidFill>
                <a:latin typeface="BIZ UDゴシック" panose="020B0400000000000000" pitchFamily="49" charset="-128"/>
                <a:ea typeface="BIZ UDゴシック" panose="020B0400000000000000" pitchFamily="49" charset="-128"/>
                <a:cs typeface="AoyagiKouzanFontT"/>
              </a:rPr>
              <a:t>1</a:t>
            </a:r>
            <a:endParaRPr sz="849" dirty="0">
              <a:latin typeface="BIZ UDゴシック" panose="020B0400000000000000" pitchFamily="49" charset="-128"/>
              <a:ea typeface="BIZ UDゴシック" panose="020B0400000000000000" pitchFamily="49" charset="-128"/>
              <a:cs typeface="AoyagiKouzanFontT"/>
            </a:endParaRPr>
          </a:p>
        </p:txBody>
      </p:sp>
      <p:sp>
        <p:nvSpPr>
          <p:cNvPr id="61" name="テキスト ボックス 60">
            <a:extLst>
              <a:ext uri="{FF2B5EF4-FFF2-40B4-BE49-F238E27FC236}">
                <a16:creationId xmlns:a16="http://schemas.microsoft.com/office/drawing/2014/main" id="{56030138-AA56-4F3C-8386-46372B436620}"/>
              </a:ext>
            </a:extLst>
          </p:cNvPr>
          <p:cNvSpPr txBox="1"/>
          <p:nvPr/>
        </p:nvSpPr>
        <p:spPr>
          <a:xfrm>
            <a:off x="920153" y="1986205"/>
            <a:ext cx="2445209" cy="1015663"/>
          </a:xfrm>
          <a:prstGeom prst="rect">
            <a:avLst/>
          </a:prstGeom>
          <a:noFill/>
        </p:spPr>
        <p:txBody>
          <a:bodyPr wrap="square" lIns="91440" tIns="45720" rIns="91440" bIns="45720" anchor="t">
            <a:spAutoFit/>
          </a:bodyPr>
          <a:lstStyle/>
          <a:p>
            <a:r>
              <a:rPr lang="en-US" altLang="ja-JP" sz="2000" b="1" kern="100" dirty="0">
                <a:latin typeface="BIZ UDゴシック" panose="020B0400000000000000" pitchFamily="49" charset="-128"/>
                <a:ea typeface="BIZ UDゴシック" panose="020B0400000000000000" pitchFamily="49" charset="-128"/>
                <a:cs typeface="メイリオ" panose="020B0604030504040204" pitchFamily="50" charset="-128"/>
              </a:rPr>
              <a:t>LINE</a:t>
            </a:r>
            <a:r>
              <a:rPr lang="ja-JP" altLang="en-US" sz="2000" b="1" kern="100" dirty="0">
                <a:latin typeface="BIZ UDゴシック" panose="020B0400000000000000" pitchFamily="49" charset="-128"/>
                <a:ea typeface="BIZ UDゴシック" panose="020B0400000000000000" pitchFamily="49" charset="-128"/>
                <a:cs typeface="メイリオ" panose="020B0604030504040204" pitchFamily="50" charset="-128"/>
              </a:rPr>
              <a:t>ホーム画面右上の</a:t>
            </a:r>
            <a:r>
              <a:rPr lang="ja-JP" altLang="en-US" sz="20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友達追加ボタンを</a:t>
            </a:r>
            <a:r>
              <a:rPr lang="ja-JP" altLang="en-US" sz="2000" b="1" kern="100" dirty="0">
                <a:latin typeface="BIZ UDゴシック" panose="020B0400000000000000" pitchFamily="49" charset="-128"/>
                <a:ea typeface="BIZ UDゴシック" panose="020B0400000000000000" pitchFamily="49" charset="-128"/>
                <a:cs typeface="メイリオ" panose="020B0604030504040204" pitchFamily="50" charset="-128"/>
              </a:rPr>
              <a:t>ダブルタップ</a:t>
            </a:r>
            <a:endParaRPr lang="ja-JP" altLang="en-US" sz="2000" b="1"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62" name="四角形: 角を丸くする 61">
            <a:extLst>
              <a:ext uri="{FF2B5EF4-FFF2-40B4-BE49-F238E27FC236}">
                <a16:creationId xmlns:a16="http://schemas.microsoft.com/office/drawing/2014/main" id="{6D78D7D4-6A72-46A2-BD34-51D1BFC4BF1C}"/>
              </a:ext>
            </a:extLst>
          </p:cNvPr>
          <p:cNvSpPr/>
          <p:nvPr/>
        </p:nvSpPr>
        <p:spPr>
          <a:xfrm>
            <a:off x="3691010" y="4210050"/>
            <a:ext cx="2478054" cy="44145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66" name="正方形/長方形 65">
            <a:extLst>
              <a:ext uri="{FF2B5EF4-FFF2-40B4-BE49-F238E27FC236}">
                <a16:creationId xmlns:a16="http://schemas.microsoft.com/office/drawing/2014/main" id="{316E0178-74A3-4C0E-A509-6C209A85E50B}"/>
              </a:ext>
            </a:extLst>
          </p:cNvPr>
          <p:cNvSpPr/>
          <p:nvPr/>
        </p:nvSpPr>
        <p:spPr>
          <a:xfrm>
            <a:off x="432157" y="1917332"/>
            <a:ext cx="550595"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8" name="正方形/長方形 67">
            <a:extLst>
              <a:ext uri="{FF2B5EF4-FFF2-40B4-BE49-F238E27FC236}">
                <a16:creationId xmlns:a16="http://schemas.microsoft.com/office/drawing/2014/main" id="{DD890497-6D0C-48AC-8198-3496306344F3}"/>
              </a:ext>
            </a:extLst>
          </p:cNvPr>
          <p:cNvSpPr/>
          <p:nvPr/>
        </p:nvSpPr>
        <p:spPr>
          <a:xfrm>
            <a:off x="6570763" y="1921803"/>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4" name="四角形: 角を丸くする 68">
            <a:extLst>
              <a:ext uri="{FF2B5EF4-FFF2-40B4-BE49-F238E27FC236}">
                <a16:creationId xmlns:a16="http://schemas.microsoft.com/office/drawing/2014/main" id="{543550CA-B0B2-4CEF-9782-6DC211A77BDD}"/>
              </a:ext>
            </a:extLst>
          </p:cNvPr>
          <p:cNvSpPr/>
          <p:nvPr/>
        </p:nvSpPr>
        <p:spPr>
          <a:xfrm>
            <a:off x="5904644" y="4306310"/>
            <a:ext cx="224115" cy="25293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56030138-AA56-4F3C-8386-46372B436620}"/>
              </a:ext>
            </a:extLst>
          </p:cNvPr>
          <p:cNvSpPr txBox="1"/>
          <p:nvPr/>
        </p:nvSpPr>
        <p:spPr>
          <a:xfrm>
            <a:off x="7024175" y="1983256"/>
            <a:ext cx="3201288" cy="3170099"/>
          </a:xfrm>
          <a:prstGeom prst="rect">
            <a:avLst/>
          </a:prstGeom>
          <a:noFill/>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cs typeface="メイリオ" panose="020B0604030504040204" pitchFamily="50" charset="-128"/>
              </a:rPr>
              <a:t>友だち追加の画面で、知り合いかも？リストに先ほどの相手が追加されています。右スワイプで相手の名前を探し、その次の友だち追加と読み上げるボタンをダブルタップします。タッチで探す場合は、名前の右側を探してください</a:t>
            </a:r>
            <a:endParaRPr lang="en-US" altLang="ja-JP" sz="2000" b="1" dirty="0">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6" name="図 5">
            <a:extLst>
              <a:ext uri="{FF2B5EF4-FFF2-40B4-BE49-F238E27FC236}">
                <a16:creationId xmlns:a16="http://schemas.microsoft.com/office/drawing/2014/main" id="{CC56F3EE-1678-4709-82C9-C04D358C6E32}"/>
              </a:ext>
            </a:extLst>
          </p:cNvPr>
          <p:cNvPicPr>
            <a:picLocks noChangeAspect="1"/>
          </p:cNvPicPr>
          <p:nvPr/>
        </p:nvPicPr>
        <p:blipFill>
          <a:blip r:embed="rId5"/>
          <a:stretch>
            <a:fillRect/>
          </a:stretch>
        </p:blipFill>
        <p:spPr>
          <a:xfrm>
            <a:off x="3213100" y="3854531"/>
            <a:ext cx="728036" cy="688894"/>
          </a:xfrm>
          <a:prstGeom prst="rect">
            <a:avLst/>
          </a:prstGeom>
        </p:spPr>
      </p:pic>
      <p:pic>
        <p:nvPicPr>
          <p:cNvPr id="10" name="図 9">
            <a:extLst>
              <a:ext uri="{FF2B5EF4-FFF2-40B4-BE49-F238E27FC236}">
                <a16:creationId xmlns:a16="http://schemas.microsoft.com/office/drawing/2014/main" id="{F97DF1D0-6317-4ADF-9F05-754CF7CB9873}"/>
              </a:ext>
            </a:extLst>
          </p:cNvPr>
          <p:cNvPicPr>
            <a:picLocks noChangeAspect="1"/>
          </p:cNvPicPr>
          <p:nvPr/>
        </p:nvPicPr>
        <p:blipFill>
          <a:blip r:embed="rId6"/>
          <a:stretch>
            <a:fillRect/>
          </a:stretch>
        </p:blipFill>
        <p:spPr>
          <a:xfrm>
            <a:off x="2425072" y="3262103"/>
            <a:ext cx="216528" cy="224857"/>
          </a:xfrm>
          <a:prstGeom prst="rect">
            <a:avLst/>
          </a:prstGeom>
        </p:spPr>
      </p:pic>
      <p:sp>
        <p:nvSpPr>
          <p:cNvPr id="12" name="テキスト ボックス 11">
            <a:extLst>
              <a:ext uri="{FF2B5EF4-FFF2-40B4-BE49-F238E27FC236}">
                <a16:creationId xmlns:a16="http://schemas.microsoft.com/office/drawing/2014/main" id="{14EA3367-2771-4197-98F7-E00FB2081F74}"/>
              </a:ext>
            </a:extLst>
          </p:cNvPr>
          <p:cNvSpPr txBox="1"/>
          <p:nvPr/>
        </p:nvSpPr>
        <p:spPr>
          <a:xfrm>
            <a:off x="7078752" y="5246985"/>
            <a:ext cx="2990889" cy="707886"/>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相手の名前が自分の友だちリストに追加されます</a:t>
            </a:r>
            <a:endParaRPr kumimoji="1" lang="en-US" altLang="ja-JP" sz="2000" b="1" dirty="0">
              <a:latin typeface="BIZ UDゴシック" panose="020B0400000000000000" pitchFamily="49" charset="-128"/>
              <a:ea typeface="BIZ UDゴシック" panose="020B0400000000000000" pitchFamily="49" charset="-128"/>
            </a:endParaRPr>
          </a:p>
        </p:txBody>
      </p:sp>
      <p:sp>
        <p:nvSpPr>
          <p:cNvPr id="19" name="Title 1">
            <a:extLst>
              <a:ext uri="{FF2B5EF4-FFF2-40B4-BE49-F238E27FC236}">
                <a16:creationId xmlns:a16="http://schemas.microsoft.com/office/drawing/2014/main" id="{651316A8-95F6-4863-9E8E-FF3D2CDB47FE}"/>
              </a:ext>
            </a:extLst>
          </p:cNvPr>
          <p:cNvSpPr txBox="1">
            <a:spLocks/>
          </p:cNvSpPr>
          <p:nvPr/>
        </p:nvSpPr>
        <p:spPr>
          <a:xfrm>
            <a:off x="862775" y="465253"/>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1-F</a:t>
            </a:r>
            <a:endParaRPr lang="en-US"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B4F924E5-3DF3-431A-A883-B5201B110EDF}"/>
              </a:ext>
            </a:extLst>
          </p:cNvPr>
          <p:cNvSpPr txBox="1"/>
          <p:nvPr/>
        </p:nvSpPr>
        <p:spPr>
          <a:xfrm>
            <a:off x="3501860" y="6146065"/>
            <a:ext cx="6000099" cy="584775"/>
          </a:xfrm>
          <a:prstGeom prst="rect">
            <a:avLst/>
          </a:prstGeom>
          <a:solidFill>
            <a:srgbClr val="FFFFCC"/>
          </a:solidFill>
          <a:ln>
            <a:solidFill>
              <a:schemeClr val="tx1"/>
            </a:solidFill>
          </a:ln>
        </p:spPr>
        <p:txBody>
          <a:bodyPr wrap="square" lIns="91440" tIns="45720" rIns="91440" bIns="45720" rtlCol="0" anchor="t">
            <a:spAutoFit/>
          </a:bodyPr>
          <a:lstStyle/>
          <a:p>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 相手のＱＲコードの読み取りを行った場合はここでの登録の必要はありません。</a:t>
            </a:r>
            <a:endParaRPr lang="ja-JP" altLang="en-US" sz="1600" b="1" dirty="0">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431B912E-B98E-E7A0-97C9-0C920868EF76}"/>
              </a:ext>
            </a:extLst>
          </p:cNvPr>
          <p:cNvSpPr/>
          <p:nvPr/>
        </p:nvSpPr>
        <p:spPr>
          <a:xfrm>
            <a:off x="6570764" y="5181061"/>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964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黒い背景に白い文字がある&#10;&#10;中程度の精度で自動的に生成された説明">
            <a:extLst>
              <a:ext uri="{FF2B5EF4-FFF2-40B4-BE49-F238E27FC236}">
                <a16:creationId xmlns:a16="http://schemas.microsoft.com/office/drawing/2014/main" id="{FB2950B2-5A18-D8E1-6234-DABC1AF7A9C1}"/>
              </a:ext>
            </a:extLst>
          </p:cNvPr>
          <p:cNvPicPr>
            <a:picLocks noChangeAspect="1"/>
          </p:cNvPicPr>
          <p:nvPr/>
        </p:nvPicPr>
        <p:blipFill rotWithShape="1">
          <a:blip r:embed="rId3"/>
          <a:srcRect t="3465" b="3086"/>
          <a:stretch/>
        </p:blipFill>
        <p:spPr>
          <a:xfrm>
            <a:off x="7978225" y="2984879"/>
            <a:ext cx="1957413" cy="3800623"/>
          </a:xfrm>
          <a:prstGeom prst="rect">
            <a:avLst/>
          </a:prstGeom>
          <a:ln>
            <a:solidFill>
              <a:schemeClr val="tx1"/>
            </a:solidFill>
          </a:ln>
        </p:spPr>
      </p:pic>
      <p:pic>
        <p:nvPicPr>
          <p:cNvPr id="13" name="図 12" descr="グラフィカル ユーザー インターフェイス, テキスト, アプリケーション&#10;&#10;自動的に生成された説明">
            <a:extLst>
              <a:ext uri="{FF2B5EF4-FFF2-40B4-BE49-F238E27FC236}">
                <a16:creationId xmlns:a16="http://schemas.microsoft.com/office/drawing/2014/main" id="{427681F2-4200-8149-488F-E087CBBA4559}"/>
              </a:ext>
            </a:extLst>
          </p:cNvPr>
          <p:cNvPicPr>
            <a:picLocks noChangeAspect="1"/>
          </p:cNvPicPr>
          <p:nvPr/>
        </p:nvPicPr>
        <p:blipFill rotWithShape="1">
          <a:blip r:embed="rId4"/>
          <a:srcRect l="298" t="3928" r="-298" b="2608"/>
          <a:stretch/>
        </p:blipFill>
        <p:spPr>
          <a:xfrm>
            <a:off x="4813300" y="3003257"/>
            <a:ext cx="1957093" cy="3800624"/>
          </a:xfrm>
          <a:prstGeom prst="rect">
            <a:avLst/>
          </a:prstGeom>
          <a:ln>
            <a:solidFill>
              <a:schemeClr val="tx1"/>
            </a:solidFill>
          </a:ln>
        </p:spPr>
      </p:pic>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DB05CCC1-DE97-FA08-C1CD-2933B34F2976}"/>
              </a:ext>
            </a:extLst>
          </p:cNvPr>
          <p:cNvPicPr>
            <a:picLocks noChangeAspect="1"/>
          </p:cNvPicPr>
          <p:nvPr/>
        </p:nvPicPr>
        <p:blipFill rotWithShape="1">
          <a:blip r:embed="rId5"/>
          <a:srcRect t="4220" b="3381"/>
          <a:stretch/>
        </p:blipFill>
        <p:spPr>
          <a:xfrm>
            <a:off x="1279770" y="2981341"/>
            <a:ext cx="1991072" cy="3822540"/>
          </a:xfrm>
          <a:prstGeom prst="rect">
            <a:avLst/>
          </a:prstGeom>
          <a:ln>
            <a:solidFill>
              <a:schemeClr val="tx1"/>
            </a:solidFill>
          </a:ln>
        </p:spPr>
      </p:pic>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611856" y="355615"/>
            <a:ext cx="6976269"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リストから友だちのホーム画面を開く</a:t>
            </a:r>
          </a:p>
        </p:txBody>
      </p:sp>
      <p:sp>
        <p:nvSpPr>
          <p:cNvPr id="84" name="テキスト ボックス 83">
            <a:extLst>
              <a:ext uri="{FF2B5EF4-FFF2-40B4-BE49-F238E27FC236}">
                <a16:creationId xmlns:a16="http://schemas.microsoft.com/office/drawing/2014/main" id="{ABE1D55D-8A4C-48AB-8E27-76EC27C7C11F}"/>
              </a:ext>
            </a:extLst>
          </p:cNvPr>
          <p:cNvSpPr txBox="1"/>
          <p:nvPr/>
        </p:nvSpPr>
        <p:spPr>
          <a:xfrm>
            <a:off x="3091416" y="1504013"/>
            <a:ext cx="2518988" cy="1477328"/>
          </a:xfrm>
          <a:prstGeom prst="rect">
            <a:avLst/>
          </a:prstGeom>
          <a:noFill/>
        </p:spPr>
        <p:txBody>
          <a:bodyPr wrap="square">
            <a:spAutoFit/>
          </a:bodyPr>
          <a:lstStyle/>
          <a:p>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画面上部を適当に触り、左右スワイプで友だちと読む箇所を探し、ダブルタップ。</a:t>
            </a:r>
            <a:r>
              <a:rPr lang="ja-JP" altLang="en-US" b="1" dirty="0">
                <a:latin typeface="BIZ UDゴシック" panose="020B0400000000000000" pitchFamily="49" charset="-128"/>
                <a:ea typeface="BIZ UDゴシック" panose="020B0400000000000000" pitchFamily="49" charset="-128"/>
              </a:rPr>
              <a:t>友だちリストが開きます</a:t>
            </a:r>
          </a:p>
        </p:txBody>
      </p:sp>
      <p:sp>
        <p:nvSpPr>
          <p:cNvPr id="95" name="矢印: 右 94">
            <a:extLst>
              <a:ext uri="{FF2B5EF4-FFF2-40B4-BE49-F238E27FC236}">
                <a16:creationId xmlns:a16="http://schemas.microsoft.com/office/drawing/2014/main" id="{F22F9ED4-7147-4FCF-B109-43B3316E3A2C}"/>
              </a:ext>
            </a:extLst>
          </p:cNvPr>
          <p:cNvSpPr/>
          <p:nvPr/>
        </p:nvSpPr>
        <p:spPr>
          <a:xfrm>
            <a:off x="3821285" y="4923939"/>
            <a:ext cx="607109" cy="3300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F62032F3-9635-4076-BB70-5903F698C08F}"/>
              </a:ext>
            </a:extLst>
          </p:cNvPr>
          <p:cNvSpPr/>
          <p:nvPr/>
        </p:nvSpPr>
        <p:spPr>
          <a:xfrm>
            <a:off x="328004" y="1429499"/>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0" name="正方形/長方形 39">
            <a:extLst>
              <a:ext uri="{FF2B5EF4-FFF2-40B4-BE49-F238E27FC236}">
                <a16:creationId xmlns:a16="http://schemas.microsoft.com/office/drawing/2014/main" id="{8F61D0A2-0D01-41E7-A190-E16A4C8C5F10}"/>
              </a:ext>
            </a:extLst>
          </p:cNvPr>
          <p:cNvSpPr/>
          <p:nvPr/>
        </p:nvSpPr>
        <p:spPr>
          <a:xfrm>
            <a:off x="2603129" y="1432122"/>
            <a:ext cx="560614" cy="598261"/>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1" name="正方形/長方形 40">
            <a:extLst>
              <a:ext uri="{FF2B5EF4-FFF2-40B4-BE49-F238E27FC236}">
                <a16:creationId xmlns:a16="http://schemas.microsoft.com/office/drawing/2014/main" id="{FE64AFCE-C216-4809-AA47-0D2D85954282}"/>
              </a:ext>
            </a:extLst>
          </p:cNvPr>
          <p:cNvSpPr/>
          <p:nvPr/>
        </p:nvSpPr>
        <p:spPr>
          <a:xfrm>
            <a:off x="5627770" y="1429500"/>
            <a:ext cx="533888"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87" name="テキスト ボックス 86">
            <a:extLst>
              <a:ext uri="{FF2B5EF4-FFF2-40B4-BE49-F238E27FC236}">
                <a16:creationId xmlns:a16="http://schemas.microsoft.com/office/drawing/2014/main" id="{CD777617-3F9D-4357-B289-7BA612013459}"/>
              </a:ext>
            </a:extLst>
          </p:cNvPr>
          <p:cNvSpPr txBox="1"/>
          <p:nvPr/>
        </p:nvSpPr>
        <p:spPr>
          <a:xfrm>
            <a:off x="815195" y="1504013"/>
            <a:ext cx="1796661" cy="1200329"/>
          </a:xfrm>
          <a:prstGeom prst="rect">
            <a:avLst/>
          </a:prstGeom>
          <a:noFill/>
        </p:spPr>
        <p:txBody>
          <a:bodyPr wrap="square">
            <a:spAutoFit/>
          </a:bodyPr>
          <a:lstStyle/>
          <a:p>
            <a:r>
              <a:rPr lang="en-US" altLang="ja-JP" b="1" dirty="0">
                <a:effectLst/>
                <a:latin typeface="BIZ UDゴシック" panose="020B0400000000000000" pitchFamily="49" charset="-128"/>
                <a:ea typeface="BIZ UDゴシック" panose="020B0400000000000000" pitchFamily="49" charset="-128"/>
                <a:cs typeface="メイリオ" panose="020B0604030504040204" pitchFamily="50" charset="-128"/>
              </a:rPr>
              <a:t>LINE</a:t>
            </a:r>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を起動し、</a:t>
            </a:r>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画面左下のホームと読む箇所をダブルタップ</a:t>
            </a:r>
            <a:endParaRPr lang="ja-JP" altLang="en-US" b="1" dirty="0">
              <a:latin typeface="BIZ UDゴシック" panose="020B0400000000000000" pitchFamily="49" charset="-128"/>
              <a:ea typeface="BIZ UDゴシック" panose="020B0400000000000000" pitchFamily="49" charset="-128"/>
            </a:endParaRPr>
          </a:p>
        </p:txBody>
      </p:sp>
      <p:sp>
        <p:nvSpPr>
          <p:cNvPr id="82" name="四角形: 角を丸くする 81">
            <a:extLst>
              <a:ext uri="{FF2B5EF4-FFF2-40B4-BE49-F238E27FC236}">
                <a16:creationId xmlns:a16="http://schemas.microsoft.com/office/drawing/2014/main" id="{414D1C4E-A851-469E-BBB1-31CC8E833BD4}"/>
              </a:ext>
            </a:extLst>
          </p:cNvPr>
          <p:cNvSpPr/>
          <p:nvPr/>
        </p:nvSpPr>
        <p:spPr>
          <a:xfrm>
            <a:off x="1284608" y="4276725"/>
            <a:ext cx="2006540" cy="29233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06D25CD8-3220-4DF9-AFB0-9E1688FD984F}"/>
              </a:ext>
            </a:extLst>
          </p:cNvPr>
          <p:cNvSpPr txBox="1"/>
          <p:nvPr/>
        </p:nvSpPr>
        <p:spPr>
          <a:xfrm>
            <a:off x="6111547" y="1490208"/>
            <a:ext cx="2130753" cy="1200329"/>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右スワイプで任意の友だちの名前を読む箇所を探し、ダブルタップ</a:t>
            </a:r>
          </a:p>
        </p:txBody>
      </p:sp>
      <p:sp>
        <p:nvSpPr>
          <p:cNvPr id="55" name="正方形/長方形 54">
            <a:extLst>
              <a:ext uri="{FF2B5EF4-FFF2-40B4-BE49-F238E27FC236}">
                <a16:creationId xmlns:a16="http://schemas.microsoft.com/office/drawing/2014/main" id="{F3D69CCD-B2D4-447B-9C3C-7A70A8D60C2A}"/>
              </a:ext>
            </a:extLst>
          </p:cNvPr>
          <p:cNvSpPr/>
          <p:nvPr/>
        </p:nvSpPr>
        <p:spPr>
          <a:xfrm>
            <a:off x="8056225" y="1438866"/>
            <a:ext cx="540982"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2" name="図 1">
            <a:extLst>
              <a:ext uri="{FF2B5EF4-FFF2-40B4-BE49-F238E27FC236}">
                <a16:creationId xmlns:a16="http://schemas.microsoft.com/office/drawing/2014/main" id="{F1313D58-2144-484D-88E6-5815415DF311}"/>
              </a:ext>
            </a:extLst>
          </p:cNvPr>
          <p:cNvPicPr>
            <a:picLocks noChangeAspect="1"/>
          </p:cNvPicPr>
          <p:nvPr/>
        </p:nvPicPr>
        <p:blipFill>
          <a:blip r:embed="rId6"/>
          <a:stretch>
            <a:fillRect/>
          </a:stretch>
        </p:blipFill>
        <p:spPr>
          <a:xfrm>
            <a:off x="803275" y="3914775"/>
            <a:ext cx="721962" cy="683146"/>
          </a:xfrm>
          <a:prstGeom prst="rect">
            <a:avLst/>
          </a:prstGeom>
        </p:spPr>
      </p:pic>
      <p:sp>
        <p:nvSpPr>
          <p:cNvPr id="86" name="四角形: 角を丸くする 85">
            <a:extLst>
              <a:ext uri="{FF2B5EF4-FFF2-40B4-BE49-F238E27FC236}">
                <a16:creationId xmlns:a16="http://schemas.microsoft.com/office/drawing/2014/main" id="{F8D5D87E-7194-41DC-9E15-8B852D707312}"/>
              </a:ext>
            </a:extLst>
          </p:cNvPr>
          <p:cNvSpPr/>
          <p:nvPr/>
        </p:nvSpPr>
        <p:spPr>
          <a:xfrm>
            <a:off x="4813300" y="3925580"/>
            <a:ext cx="1969330" cy="3130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Title 1">
            <a:extLst>
              <a:ext uri="{FF2B5EF4-FFF2-40B4-BE49-F238E27FC236}">
                <a16:creationId xmlns:a16="http://schemas.microsoft.com/office/drawing/2014/main" id="{DC718D3F-51A6-477C-976B-DC9B402B2531}"/>
              </a:ext>
            </a:extLst>
          </p:cNvPr>
          <p:cNvSpPr txBox="1">
            <a:spLocks/>
          </p:cNvSpPr>
          <p:nvPr/>
        </p:nvSpPr>
        <p:spPr>
          <a:xfrm>
            <a:off x="897920" y="43146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1-G</a:t>
            </a:r>
            <a:endParaRPr lang="en-US"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061D7F0E-A419-FD00-DB37-D5D64D2C3977}"/>
              </a:ext>
            </a:extLst>
          </p:cNvPr>
          <p:cNvSpPr txBox="1"/>
          <p:nvPr/>
        </p:nvSpPr>
        <p:spPr>
          <a:xfrm>
            <a:off x="8572043" y="1504013"/>
            <a:ext cx="1803857" cy="646331"/>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友だちのホーム画面が開きます</a:t>
            </a:r>
          </a:p>
        </p:txBody>
      </p:sp>
      <p:sp>
        <p:nvSpPr>
          <p:cNvPr id="31" name="矢印: 右 30">
            <a:extLst>
              <a:ext uri="{FF2B5EF4-FFF2-40B4-BE49-F238E27FC236}">
                <a16:creationId xmlns:a16="http://schemas.microsoft.com/office/drawing/2014/main" id="{3F9DF076-7748-51C8-6D05-046C97A52032}"/>
              </a:ext>
            </a:extLst>
          </p:cNvPr>
          <p:cNvSpPr/>
          <p:nvPr/>
        </p:nvSpPr>
        <p:spPr>
          <a:xfrm>
            <a:off x="7091679" y="4919752"/>
            <a:ext cx="607109" cy="3300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2" name="四角形: 角を丸くする 31">
            <a:extLst>
              <a:ext uri="{FF2B5EF4-FFF2-40B4-BE49-F238E27FC236}">
                <a16:creationId xmlns:a16="http://schemas.microsoft.com/office/drawing/2014/main" id="{B3F80272-7AAE-5B2B-26BA-AF09DF33CC2A}"/>
              </a:ext>
            </a:extLst>
          </p:cNvPr>
          <p:cNvSpPr/>
          <p:nvPr/>
        </p:nvSpPr>
        <p:spPr>
          <a:xfrm>
            <a:off x="1328832" y="6530031"/>
            <a:ext cx="297930" cy="298620"/>
          </a:xfrm>
          <a:prstGeom prst="roundRect">
            <a:avLst>
              <a:gd name="adj" fmla="val 2320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549B1E60-A4FA-4CC1-9349-C0320BA46D68}"/>
              </a:ext>
            </a:extLst>
          </p:cNvPr>
          <p:cNvSpPr/>
          <p:nvPr/>
        </p:nvSpPr>
        <p:spPr>
          <a:xfrm>
            <a:off x="4475761" y="3669562"/>
            <a:ext cx="413739" cy="416663"/>
          </a:xfrm>
          <a:prstGeom prst="rect">
            <a:avLst/>
          </a:prstGeom>
          <a:ln>
            <a:noFill/>
          </a:ln>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2" name="正方形/長方形 11">
            <a:extLst>
              <a:ext uri="{FF2B5EF4-FFF2-40B4-BE49-F238E27FC236}">
                <a16:creationId xmlns:a16="http://schemas.microsoft.com/office/drawing/2014/main" id="{E817FB5E-2BA7-F17D-77EC-263DE26B8259}"/>
              </a:ext>
            </a:extLst>
          </p:cNvPr>
          <p:cNvSpPr/>
          <p:nvPr/>
        </p:nvSpPr>
        <p:spPr>
          <a:xfrm flipH="1">
            <a:off x="969707" y="6219825"/>
            <a:ext cx="450747"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17016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D2F8B41A-88F2-4DF2-8447-825DFDFE36A9}"/>
              </a:ext>
            </a:extLst>
          </p:cNvPr>
          <p:cNvSpPr txBox="1">
            <a:spLocks/>
          </p:cNvSpPr>
          <p:nvPr/>
        </p:nvSpPr>
        <p:spPr>
          <a:xfrm>
            <a:off x="2520000" y="346229"/>
            <a:ext cx="6712900" cy="923330"/>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友だちのホーム画面での操作方法</a:t>
            </a:r>
          </a:p>
        </p:txBody>
      </p:sp>
      <p:pic>
        <p:nvPicPr>
          <p:cNvPr id="25" name="図 24">
            <a:extLst>
              <a:ext uri="{FF2B5EF4-FFF2-40B4-BE49-F238E27FC236}">
                <a16:creationId xmlns:a16="http://schemas.microsoft.com/office/drawing/2014/main" id="{953492DA-86B9-4DBB-857C-92A9938A3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100" y="1593482"/>
            <a:ext cx="2630474" cy="5312143"/>
          </a:xfrm>
          <a:prstGeom prst="rect">
            <a:avLst/>
          </a:prstGeom>
        </p:spPr>
      </p:pic>
      <p:sp>
        <p:nvSpPr>
          <p:cNvPr id="21" name="Title 1">
            <a:extLst>
              <a:ext uri="{FF2B5EF4-FFF2-40B4-BE49-F238E27FC236}">
                <a16:creationId xmlns:a16="http://schemas.microsoft.com/office/drawing/2014/main" id="{2F26D816-7CC5-4B95-BA66-300C3CFE68AA}"/>
              </a:ext>
            </a:extLst>
          </p:cNvPr>
          <p:cNvSpPr txBox="1">
            <a:spLocks/>
          </p:cNvSpPr>
          <p:nvPr/>
        </p:nvSpPr>
        <p:spPr>
          <a:xfrm>
            <a:off x="1003299" y="422082"/>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1-H</a:t>
            </a:r>
            <a:endParaRPr lang="en-US"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4572EE7E-EBD0-7DB2-F117-AF8AF7831243}"/>
              </a:ext>
            </a:extLst>
          </p:cNvPr>
          <p:cNvSpPr txBox="1"/>
          <p:nvPr/>
        </p:nvSpPr>
        <p:spPr>
          <a:xfrm>
            <a:off x="3975100" y="1888599"/>
            <a:ext cx="6096000" cy="3785652"/>
          </a:xfrm>
          <a:prstGeom prst="rect">
            <a:avLst/>
          </a:prstGeom>
          <a:noFill/>
          <a:ln>
            <a:solidFill>
              <a:schemeClr val="tx1"/>
            </a:solidFill>
          </a:ln>
        </p:spPr>
        <p:txBody>
          <a:bodyPr wrap="square" rtlCol="0">
            <a:spAutoFit/>
          </a:bodyPr>
          <a:lstStyle/>
          <a:p>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友だちのホーム画面とは</a:t>
            </a:r>
            <a:r>
              <a:rPr kumimoji="1" lang="en-US" altLang="ja-JP" sz="2000" b="1" dirty="0">
                <a:latin typeface="BIZ UDゴシック" panose="020B0400000000000000" pitchFamily="49" charset="-128"/>
                <a:ea typeface="BIZ UDゴシック" panose="020B0400000000000000" pitchFamily="49" charset="-128"/>
              </a:rPr>
              <a:t>】</a:t>
            </a:r>
          </a:p>
          <a:p>
            <a:endParaRPr lang="en-US" altLang="ja-JP" sz="2000" b="1" dirty="0">
              <a:latin typeface="BIZ UDゴシック" panose="020B0400000000000000" pitchFamily="49" charset="-128"/>
              <a:ea typeface="BIZ UDゴシック" panose="020B0400000000000000" pitchFamily="49" charset="-128"/>
            </a:endParaRPr>
          </a:p>
          <a:p>
            <a:r>
              <a:rPr kumimoji="1" lang="ja-JP" altLang="en-US" sz="2000" b="1" dirty="0">
                <a:latin typeface="BIZ UDゴシック" panose="020B0400000000000000" pitchFamily="49" charset="-128"/>
                <a:ea typeface="BIZ UDゴシック" panose="020B0400000000000000" pitchFamily="49" charset="-128"/>
              </a:rPr>
              <a:t>　その友だちに関して、次に説明する設定やトークや通話のボタンが並んでいる場所です。画面中央には、友だちが設定した</a:t>
            </a:r>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アイコン</a:t>
            </a:r>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と言われる画像や背景となる画像が表示されています。</a:t>
            </a:r>
          </a:p>
          <a:p>
            <a:r>
              <a:rPr kumimoji="1" lang="ja-JP" altLang="en-US" sz="2000" b="1" dirty="0">
                <a:latin typeface="BIZ UDゴシック" panose="020B0400000000000000" pitchFamily="49" charset="-128"/>
                <a:ea typeface="BIZ UDゴシック" panose="020B0400000000000000" pitchFamily="49" charset="-128"/>
              </a:rPr>
              <a:t>　友だちのホーム画面は、右スワイプで進んでいきます。画面下部に左からトークボタン、音声通話ボタン、ビデオ通話ボタンがあります。それらのボタンより少し上に表示名の変更ボタンがあります。左上の戻るボタンをダブルタップで友だちリストに戻ります。</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5113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D2F8B41A-88F2-4DF2-8447-825DFDFE36A9}"/>
              </a:ext>
            </a:extLst>
          </p:cNvPr>
          <p:cNvSpPr txBox="1">
            <a:spLocks/>
          </p:cNvSpPr>
          <p:nvPr/>
        </p:nvSpPr>
        <p:spPr>
          <a:xfrm>
            <a:off x="2520000" y="346229"/>
            <a:ext cx="6484300" cy="923330"/>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友だちのホーム画面での操作方法</a:t>
            </a:r>
          </a:p>
        </p:txBody>
      </p:sp>
      <p:grpSp>
        <p:nvGrpSpPr>
          <p:cNvPr id="33" name="グループ化 32">
            <a:extLst>
              <a:ext uri="{FF2B5EF4-FFF2-40B4-BE49-F238E27FC236}">
                <a16:creationId xmlns:a16="http://schemas.microsoft.com/office/drawing/2014/main" id="{FE12149F-6BC7-44D1-A4D2-784C98786E9D}"/>
              </a:ext>
            </a:extLst>
          </p:cNvPr>
          <p:cNvGrpSpPr/>
          <p:nvPr/>
        </p:nvGrpSpPr>
        <p:grpSpPr>
          <a:xfrm>
            <a:off x="523797" y="1855836"/>
            <a:ext cx="2433706" cy="4712437"/>
            <a:chOff x="723595" y="1517282"/>
            <a:chExt cx="3003952" cy="5312143"/>
          </a:xfrm>
        </p:grpSpPr>
        <p:grpSp>
          <p:nvGrpSpPr>
            <p:cNvPr id="32" name="グループ化 31">
              <a:extLst>
                <a:ext uri="{FF2B5EF4-FFF2-40B4-BE49-F238E27FC236}">
                  <a16:creationId xmlns:a16="http://schemas.microsoft.com/office/drawing/2014/main" id="{A7B3DF8A-48E9-4D70-8F9C-0B3694CC8708}"/>
                </a:ext>
              </a:extLst>
            </p:cNvPr>
            <p:cNvGrpSpPr/>
            <p:nvPr/>
          </p:nvGrpSpPr>
          <p:grpSpPr>
            <a:xfrm>
              <a:off x="723595" y="1517282"/>
              <a:ext cx="2705891" cy="5312143"/>
              <a:chOff x="723595" y="1517282"/>
              <a:chExt cx="2705891" cy="5312143"/>
            </a:xfrm>
          </p:grpSpPr>
          <p:grpSp>
            <p:nvGrpSpPr>
              <p:cNvPr id="31" name="グループ化 30">
                <a:extLst>
                  <a:ext uri="{FF2B5EF4-FFF2-40B4-BE49-F238E27FC236}">
                    <a16:creationId xmlns:a16="http://schemas.microsoft.com/office/drawing/2014/main" id="{DC82F362-9E4F-4FE4-98EA-363DCA28DFFF}"/>
                  </a:ext>
                </a:extLst>
              </p:cNvPr>
              <p:cNvGrpSpPr/>
              <p:nvPr/>
            </p:nvGrpSpPr>
            <p:grpSpPr>
              <a:xfrm>
                <a:off x="799012" y="1517282"/>
                <a:ext cx="2630474" cy="5312143"/>
                <a:chOff x="799012" y="1517282"/>
                <a:chExt cx="2630474" cy="5312143"/>
              </a:xfrm>
            </p:grpSpPr>
            <p:grpSp>
              <p:nvGrpSpPr>
                <p:cNvPr id="27" name="グループ化 26">
                  <a:extLst>
                    <a:ext uri="{FF2B5EF4-FFF2-40B4-BE49-F238E27FC236}">
                      <a16:creationId xmlns:a16="http://schemas.microsoft.com/office/drawing/2014/main" id="{592B88AF-0A0C-4EC7-8294-B7CFCC6D976D}"/>
                    </a:ext>
                  </a:extLst>
                </p:cNvPr>
                <p:cNvGrpSpPr/>
                <p:nvPr/>
              </p:nvGrpSpPr>
              <p:grpSpPr>
                <a:xfrm>
                  <a:off x="799012" y="1517282"/>
                  <a:ext cx="2630474" cy="5312143"/>
                  <a:chOff x="799012" y="1582553"/>
                  <a:chExt cx="2630474" cy="5312143"/>
                </a:xfrm>
              </p:grpSpPr>
              <p:pic>
                <p:nvPicPr>
                  <p:cNvPr id="25" name="図 24">
                    <a:extLst>
                      <a:ext uri="{FF2B5EF4-FFF2-40B4-BE49-F238E27FC236}">
                        <a16:creationId xmlns:a16="http://schemas.microsoft.com/office/drawing/2014/main" id="{953492DA-86B9-4DBB-857C-92A9938A3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12" y="1582553"/>
                    <a:ext cx="2630474" cy="5312143"/>
                  </a:xfrm>
                  <a:prstGeom prst="rect">
                    <a:avLst/>
                  </a:prstGeom>
                </p:spPr>
              </p:pic>
              <p:sp>
                <p:nvSpPr>
                  <p:cNvPr id="13" name="四角形: 角を丸くする 12">
                    <a:extLst>
                      <a:ext uri="{FF2B5EF4-FFF2-40B4-BE49-F238E27FC236}">
                        <a16:creationId xmlns:a16="http://schemas.microsoft.com/office/drawing/2014/main" id="{1EC57824-5CDD-4281-86BD-CEFDCDD2206A}"/>
                      </a:ext>
                    </a:extLst>
                  </p:cNvPr>
                  <p:cNvSpPr/>
                  <p:nvPr/>
                </p:nvSpPr>
                <p:spPr>
                  <a:xfrm>
                    <a:off x="1168381" y="6282519"/>
                    <a:ext cx="457200" cy="45912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sp>
              <p:nvSpPr>
                <p:cNvPr id="18" name="四角形: 角を丸くする 17">
                  <a:extLst>
                    <a:ext uri="{FF2B5EF4-FFF2-40B4-BE49-F238E27FC236}">
                      <a16:creationId xmlns:a16="http://schemas.microsoft.com/office/drawing/2014/main" id="{067A3763-085F-4541-ABC4-9CABA66EA019}"/>
                    </a:ext>
                  </a:extLst>
                </p:cNvPr>
                <p:cNvSpPr/>
                <p:nvPr/>
              </p:nvSpPr>
              <p:spPr>
                <a:xfrm>
                  <a:off x="1765300" y="6219825"/>
                  <a:ext cx="1428937" cy="43404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pic>
            <p:nvPicPr>
              <p:cNvPr id="9" name="図 8">
                <a:extLst>
                  <a:ext uri="{FF2B5EF4-FFF2-40B4-BE49-F238E27FC236}">
                    <a16:creationId xmlns:a16="http://schemas.microsoft.com/office/drawing/2014/main" id="{A2331700-2853-43F3-95EB-E11E1E39D42E}"/>
                  </a:ext>
                </a:extLst>
              </p:cNvPr>
              <p:cNvPicPr>
                <a:picLocks noChangeAspect="1"/>
              </p:cNvPicPr>
              <p:nvPr/>
            </p:nvPicPr>
            <p:blipFill>
              <a:blip r:embed="rId4"/>
              <a:stretch>
                <a:fillRect/>
              </a:stretch>
            </p:blipFill>
            <p:spPr>
              <a:xfrm>
                <a:off x="723595" y="6120253"/>
                <a:ext cx="636049" cy="653113"/>
              </a:xfrm>
              <a:prstGeom prst="rect">
                <a:avLst/>
              </a:prstGeom>
            </p:spPr>
          </p:pic>
        </p:grpSp>
        <p:pic>
          <p:nvPicPr>
            <p:cNvPr id="10" name="図 9">
              <a:extLst>
                <a:ext uri="{FF2B5EF4-FFF2-40B4-BE49-F238E27FC236}">
                  <a16:creationId xmlns:a16="http://schemas.microsoft.com/office/drawing/2014/main" id="{C41EE711-013C-416E-9F36-0A7F6BF99A63}"/>
                </a:ext>
              </a:extLst>
            </p:cNvPr>
            <p:cNvPicPr>
              <a:picLocks noChangeAspect="1"/>
            </p:cNvPicPr>
            <p:nvPr/>
          </p:nvPicPr>
          <p:blipFill>
            <a:blip r:embed="rId5"/>
            <a:stretch>
              <a:fillRect/>
            </a:stretch>
          </p:blipFill>
          <p:spPr>
            <a:xfrm>
              <a:off x="2987261" y="6030999"/>
              <a:ext cx="740286" cy="707141"/>
            </a:xfrm>
            <a:prstGeom prst="rect">
              <a:avLst/>
            </a:prstGeom>
          </p:spPr>
        </p:pic>
      </p:grpSp>
      <p:sp>
        <p:nvSpPr>
          <p:cNvPr id="20" name="四角形: 角を丸くする 19">
            <a:extLst>
              <a:ext uri="{FF2B5EF4-FFF2-40B4-BE49-F238E27FC236}">
                <a16:creationId xmlns:a16="http://schemas.microsoft.com/office/drawing/2014/main" id="{C1AD1510-E43A-41BF-A5BB-BAE820D52E8C}"/>
              </a:ext>
            </a:extLst>
          </p:cNvPr>
          <p:cNvSpPr/>
          <p:nvPr/>
        </p:nvSpPr>
        <p:spPr>
          <a:xfrm>
            <a:off x="1127629" y="5402173"/>
            <a:ext cx="1021400" cy="27392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34" name="図 33">
            <a:extLst>
              <a:ext uri="{FF2B5EF4-FFF2-40B4-BE49-F238E27FC236}">
                <a16:creationId xmlns:a16="http://schemas.microsoft.com/office/drawing/2014/main" id="{A0AC1E57-9855-4A47-A882-D52510E5614B}"/>
              </a:ext>
            </a:extLst>
          </p:cNvPr>
          <p:cNvPicPr>
            <a:picLocks noChangeAspect="1"/>
          </p:cNvPicPr>
          <p:nvPr/>
        </p:nvPicPr>
        <p:blipFill>
          <a:blip r:embed="rId6"/>
          <a:stretch>
            <a:fillRect/>
          </a:stretch>
        </p:blipFill>
        <p:spPr>
          <a:xfrm>
            <a:off x="2336220" y="6158548"/>
            <a:ext cx="634624" cy="605389"/>
          </a:xfrm>
          <a:prstGeom prst="rect">
            <a:avLst/>
          </a:prstGeom>
        </p:spPr>
      </p:pic>
      <p:sp>
        <p:nvSpPr>
          <p:cNvPr id="38" name="テキスト ボックス 37">
            <a:extLst>
              <a:ext uri="{FF2B5EF4-FFF2-40B4-BE49-F238E27FC236}">
                <a16:creationId xmlns:a16="http://schemas.microsoft.com/office/drawing/2014/main" id="{1A8471E3-2246-48B2-B6B1-723156856F4C}"/>
              </a:ext>
            </a:extLst>
          </p:cNvPr>
          <p:cNvSpPr txBox="1"/>
          <p:nvPr/>
        </p:nvSpPr>
        <p:spPr>
          <a:xfrm>
            <a:off x="2984500" y="2333625"/>
            <a:ext cx="7300688" cy="4529445"/>
          </a:xfrm>
          <a:prstGeom prst="rect">
            <a:avLst/>
          </a:prstGeom>
          <a:noFill/>
        </p:spPr>
        <p:txBody>
          <a:bodyPr wrap="square" rtlCol="0">
            <a:spAutoFit/>
          </a:bodyPr>
          <a:lstStyle/>
          <a:p>
            <a:r>
              <a:rPr kumimoji="1" lang="ja-JP" altLang="en-US" b="1" dirty="0">
                <a:solidFill>
                  <a:srgbClr val="009650"/>
                </a:solidFill>
                <a:latin typeface="BIZ UDゴシック" panose="020B0400000000000000" pitchFamily="49" charset="-128"/>
                <a:ea typeface="BIZ UDゴシック" panose="020B0400000000000000" pitchFamily="49" charset="-128"/>
              </a:rPr>
              <a:t>❶</a:t>
            </a:r>
            <a:r>
              <a:rPr kumimoji="1" lang="ja-JP" altLang="en-US" b="1" dirty="0">
                <a:latin typeface="BIZ UDゴシック" panose="020B0400000000000000" pitchFamily="49" charset="-128"/>
                <a:ea typeface="BIZ UDゴシック" panose="020B0400000000000000" pitchFamily="49" charset="-128"/>
              </a:rPr>
              <a:t>トークボタン</a:t>
            </a:r>
            <a:endParaRPr kumimoji="1"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ダブルタップで友だちのトークルームに移動できます。</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トークルームとはトークの送信や確認ができる画面です。</a:t>
            </a:r>
            <a:endParaRPr lang="en-US" altLang="ja-JP" b="1" dirty="0">
              <a:latin typeface="BIZ UDゴシック" panose="020B0400000000000000" pitchFamily="49" charset="-128"/>
              <a:ea typeface="BIZ UDゴシック" panose="020B0400000000000000" pitchFamily="49" charset="-128"/>
            </a:endParaRPr>
          </a:p>
          <a:p>
            <a:pPr>
              <a:spcBef>
                <a:spcPts val="800"/>
              </a:spcBef>
            </a:pPr>
            <a:r>
              <a:rPr kumimoji="1" lang="ja-JP" altLang="en-US" b="1" dirty="0">
                <a:solidFill>
                  <a:srgbClr val="009650"/>
                </a:solidFill>
                <a:latin typeface="BIZ UDゴシック" panose="020B0400000000000000" pitchFamily="49" charset="-128"/>
                <a:ea typeface="BIZ UDゴシック" panose="020B0400000000000000" pitchFamily="49" charset="-128"/>
              </a:rPr>
              <a:t>❷</a:t>
            </a:r>
            <a:r>
              <a:rPr kumimoji="1" lang="ja-JP" altLang="en-US" b="1" dirty="0">
                <a:latin typeface="BIZ UDゴシック" panose="020B0400000000000000" pitchFamily="49" charset="-128"/>
                <a:ea typeface="BIZ UDゴシック" panose="020B0400000000000000" pitchFamily="49" charset="-128"/>
              </a:rPr>
              <a:t>音声通話ボタン</a:t>
            </a:r>
            <a:endParaRPr kumimoji="1"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ダブルタップすると、音声通話を開始しますか？と確認が入ります。右スワイプで開始を選び、ダブルタップすると通話が開始されます。</a:t>
            </a:r>
            <a:endParaRPr lang="en-US" altLang="ja-JP" b="1" dirty="0">
              <a:latin typeface="BIZ UDゴシック" panose="020B0400000000000000" pitchFamily="49" charset="-128"/>
              <a:ea typeface="BIZ UDゴシック" panose="020B0400000000000000" pitchFamily="49" charset="-128"/>
            </a:endParaRPr>
          </a:p>
          <a:p>
            <a:pPr>
              <a:spcBef>
                <a:spcPts val="800"/>
              </a:spcBef>
            </a:pPr>
            <a:r>
              <a:rPr kumimoji="1" lang="ja-JP" altLang="en-US" b="1" dirty="0">
                <a:solidFill>
                  <a:srgbClr val="009650"/>
                </a:solidFill>
                <a:latin typeface="BIZ UDゴシック" panose="020B0400000000000000" pitchFamily="49" charset="-128"/>
                <a:ea typeface="BIZ UDゴシック" panose="020B0400000000000000" pitchFamily="49" charset="-128"/>
              </a:rPr>
              <a:t>❸</a:t>
            </a:r>
            <a:r>
              <a:rPr kumimoji="1" lang="ja-JP" altLang="en-US" b="1" dirty="0">
                <a:latin typeface="BIZ UDゴシック" panose="020B0400000000000000" pitchFamily="49" charset="-128"/>
                <a:ea typeface="BIZ UDゴシック" panose="020B0400000000000000" pitchFamily="49" charset="-128"/>
              </a:rPr>
              <a:t>ビデオ通話ボタン</a:t>
            </a:r>
            <a:endParaRPr kumimoji="1"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ダブルタップすると、ビデオ通話を開始しますか？と確認が入ります。右スワイプで開始を選び、ダブルタップすると通話が開始されます。</a:t>
            </a:r>
            <a:endParaRPr lang="en-US" altLang="ja-JP" b="1" dirty="0">
              <a:latin typeface="BIZ UDゴシック" panose="020B0400000000000000" pitchFamily="49" charset="-128"/>
              <a:ea typeface="BIZ UDゴシック" panose="020B0400000000000000" pitchFamily="49" charset="-128"/>
            </a:endParaRPr>
          </a:p>
          <a:p>
            <a:pPr>
              <a:spcBef>
                <a:spcPts val="800"/>
              </a:spcBef>
            </a:pPr>
            <a:r>
              <a:rPr lang="ja-JP" altLang="en-US" b="1" dirty="0">
                <a:solidFill>
                  <a:srgbClr val="009650"/>
                </a:solidFill>
                <a:latin typeface="BIZ UDゴシック" panose="020B0400000000000000" pitchFamily="49" charset="-128"/>
                <a:ea typeface="BIZ UDゴシック" panose="020B0400000000000000" pitchFamily="49" charset="-128"/>
              </a:rPr>
              <a:t>❹</a:t>
            </a:r>
            <a:r>
              <a:rPr lang="ja-JP" altLang="en-US" b="1" dirty="0">
                <a:latin typeface="BIZ UDゴシック" panose="020B0400000000000000" pitchFamily="49" charset="-128"/>
                <a:ea typeface="BIZ UDゴシック" panose="020B0400000000000000" pitchFamily="49" charset="-128"/>
              </a:rPr>
              <a:t>表示名を変更ボタン</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友だちの表示名を任意の名前に変更できます。</a:t>
            </a:r>
            <a:endParaRPr lang="en-US" altLang="ja-JP" b="1" dirty="0">
              <a:latin typeface="BIZ UDゴシック" panose="020B0400000000000000" pitchFamily="49" charset="-128"/>
              <a:ea typeface="BIZ UDゴシック" panose="020B0400000000000000" pitchFamily="49" charset="-128"/>
            </a:endParaRPr>
          </a:p>
          <a:p>
            <a:r>
              <a:rPr lang="en-US" altLang="ja-JP" b="1" dirty="0">
                <a:latin typeface="BIZ UDゴシック" panose="020B0400000000000000" pitchFamily="49" charset="-128"/>
                <a:ea typeface="BIZ UDゴシック" panose="020B0400000000000000" pitchFamily="49" charset="-128"/>
              </a:rPr>
              <a:t>Siri</a:t>
            </a:r>
            <a:r>
              <a:rPr lang="ja-JP" altLang="en-US" b="1" dirty="0">
                <a:latin typeface="BIZ UDゴシック" panose="020B0400000000000000" pitchFamily="49" charset="-128"/>
                <a:ea typeface="BIZ UDゴシック" panose="020B0400000000000000" pitchFamily="49" charset="-128"/>
              </a:rPr>
              <a:t>で反応しにくい名前は、変更しておくと便利に使えます。</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表示名を変更ボタンをダブルタップするとテキストフィールドが開くので、任意の名前を入力します。</a:t>
            </a:r>
            <a:endParaRPr lang="en-US" altLang="ja-JP" b="1" dirty="0">
              <a:latin typeface="BIZ UDゴシック" panose="020B0400000000000000" pitchFamily="49" charset="-128"/>
              <a:ea typeface="BIZ UDゴシック" panose="020B0400000000000000" pitchFamily="49" charset="-128"/>
            </a:endParaRPr>
          </a:p>
          <a:p>
            <a:r>
              <a:rPr lang="ja-JP" altLang="en-US" b="1" dirty="0">
                <a:latin typeface="BIZ UDゴシック" panose="020B0400000000000000" pitchFamily="49" charset="-128"/>
                <a:ea typeface="BIZ UDゴシック" panose="020B0400000000000000" pitchFamily="49" charset="-128"/>
              </a:rPr>
              <a:t>保存ボタンをダブルタップして、変更名を保存します。</a:t>
            </a:r>
            <a:endParaRPr lang="en-US" altLang="ja-JP" b="1"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6CF6F0F3-9798-459B-B98C-78D1725C6F02}"/>
              </a:ext>
            </a:extLst>
          </p:cNvPr>
          <p:cNvSpPr txBox="1"/>
          <p:nvPr/>
        </p:nvSpPr>
        <p:spPr>
          <a:xfrm>
            <a:off x="3048243" y="1535997"/>
            <a:ext cx="7060259" cy="667294"/>
          </a:xfrm>
          <a:prstGeom prst="rect">
            <a:avLst/>
          </a:prstGeom>
          <a:solidFill>
            <a:srgbClr val="FFFFCC"/>
          </a:solidFill>
          <a:ln>
            <a:solidFill>
              <a:schemeClr val="tx1"/>
            </a:solidFill>
          </a:ln>
        </p:spPr>
        <p:txBody>
          <a:bodyPr wrap="square" bIns="36000">
            <a:spAutoFit/>
          </a:bodyPr>
          <a:lstStyle/>
          <a:p>
            <a:r>
              <a:rPr lang="ja-JP" altLang="en-US" sz="2000" b="1" dirty="0">
                <a:latin typeface="BIZ UDゴシック" panose="020B0400000000000000" pitchFamily="49" charset="-128"/>
                <a:ea typeface="BIZ UDゴシック" panose="020B0400000000000000" pitchFamily="49" charset="-128"/>
              </a:rPr>
              <a:t>操作方法（ボタン名は読み上げ音声のものです）</a:t>
            </a:r>
          </a:p>
          <a:p>
            <a:r>
              <a:rPr lang="ja-JP" altLang="en-US" b="1" dirty="0">
                <a:latin typeface="BIZ UDゴシック" panose="020B0400000000000000" pitchFamily="49" charset="-128"/>
                <a:ea typeface="BIZ UDゴシック" panose="020B0400000000000000" pitchFamily="49" charset="-128"/>
              </a:rPr>
              <a:t>左右スワイプで項目間を移動できます。</a:t>
            </a:r>
          </a:p>
        </p:txBody>
      </p:sp>
      <p:pic>
        <p:nvPicPr>
          <p:cNvPr id="41" name="図 40">
            <a:extLst>
              <a:ext uri="{FF2B5EF4-FFF2-40B4-BE49-F238E27FC236}">
                <a16:creationId xmlns:a16="http://schemas.microsoft.com/office/drawing/2014/main" id="{1AF4A462-690E-4A60-986F-C347B6E508E0}"/>
              </a:ext>
            </a:extLst>
          </p:cNvPr>
          <p:cNvPicPr>
            <a:picLocks noChangeAspect="1"/>
          </p:cNvPicPr>
          <p:nvPr/>
        </p:nvPicPr>
        <p:blipFill>
          <a:blip r:embed="rId7"/>
          <a:stretch>
            <a:fillRect/>
          </a:stretch>
        </p:blipFill>
        <p:spPr>
          <a:xfrm rot="13021485">
            <a:off x="1794158" y="4427872"/>
            <a:ext cx="629408" cy="728316"/>
          </a:xfrm>
          <a:prstGeom prst="rect">
            <a:avLst/>
          </a:prstGeom>
        </p:spPr>
      </p:pic>
      <p:sp>
        <p:nvSpPr>
          <p:cNvPr id="21" name="Title 1">
            <a:extLst>
              <a:ext uri="{FF2B5EF4-FFF2-40B4-BE49-F238E27FC236}">
                <a16:creationId xmlns:a16="http://schemas.microsoft.com/office/drawing/2014/main" id="{2F26D816-7CC5-4B95-BA66-300C3CFE68AA}"/>
              </a:ext>
            </a:extLst>
          </p:cNvPr>
          <p:cNvSpPr txBox="1">
            <a:spLocks/>
          </p:cNvSpPr>
          <p:nvPr/>
        </p:nvSpPr>
        <p:spPr>
          <a:xfrm>
            <a:off x="1003299" y="422082"/>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1-H</a:t>
            </a:r>
            <a:endParaRPr lang="en-US" dirty="0">
              <a:latin typeface="BIZ UDゴシック" panose="020B0400000000000000" pitchFamily="49" charset="-128"/>
              <a:ea typeface="BIZ UDゴシック" panose="020B0400000000000000" pitchFamily="49" charset="-128"/>
            </a:endParaRPr>
          </a:p>
        </p:txBody>
      </p:sp>
      <p:sp>
        <p:nvSpPr>
          <p:cNvPr id="2" name="楕円 1">
            <a:extLst>
              <a:ext uri="{FF2B5EF4-FFF2-40B4-BE49-F238E27FC236}">
                <a16:creationId xmlns:a16="http://schemas.microsoft.com/office/drawing/2014/main" id="{6B6288B9-CF82-CBA0-152E-9B4ED964A221}"/>
              </a:ext>
            </a:extLst>
          </p:cNvPr>
          <p:cNvSpPr/>
          <p:nvPr/>
        </p:nvSpPr>
        <p:spPr>
          <a:xfrm>
            <a:off x="2160873" y="5339763"/>
            <a:ext cx="216000" cy="216000"/>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16A736C4-B32E-4A7D-50D6-84D1D8CE8DB1}"/>
              </a:ext>
            </a:extLst>
          </p:cNvPr>
          <p:cNvSpPr/>
          <p:nvPr/>
        </p:nvSpPr>
        <p:spPr>
          <a:xfrm>
            <a:off x="2044699" y="5224009"/>
            <a:ext cx="493631" cy="400110"/>
          </a:xfrm>
          <a:prstGeom prst="rect">
            <a:avLst/>
          </a:prstGeom>
        </p:spPr>
        <p:txBody>
          <a:bodyPr wrap="square">
            <a:spAutoFit/>
          </a:body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4" name="図 3" descr="グラフィカル ユーザー インターフェイス, アプリケーション, テーブル, Teams&#10;&#10;自動的に生成された説明">
            <a:extLst>
              <a:ext uri="{FF2B5EF4-FFF2-40B4-BE49-F238E27FC236}">
                <a16:creationId xmlns:a16="http://schemas.microsoft.com/office/drawing/2014/main" id="{5EFF21AA-5F8E-E07D-A21B-FFE865932C68}"/>
              </a:ext>
            </a:extLst>
          </p:cNvPr>
          <p:cNvPicPr>
            <a:picLocks noChangeAspect="1"/>
          </p:cNvPicPr>
          <p:nvPr/>
        </p:nvPicPr>
        <p:blipFill rotWithShape="1">
          <a:blip r:embed="rId8">
            <a:extLst>
              <a:ext uri="{28A0092B-C50C-407E-A947-70E740481C1C}">
                <a14:useLocalDpi xmlns:a14="http://schemas.microsoft.com/office/drawing/2010/main" val="0"/>
              </a:ext>
            </a:extLst>
          </a:blip>
          <a:srcRect b="61331"/>
          <a:stretch/>
        </p:blipFill>
        <p:spPr>
          <a:xfrm>
            <a:off x="403308" y="2176697"/>
            <a:ext cx="2480839" cy="2076078"/>
          </a:xfrm>
          <a:prstGeom prst="rect">
            <a:avLst/>
          </a:prstGeom>
          <a:ln>
            <a:solidFill>
              <a:schemeClr val="tx1"/>
            </a:solidFill>
          </a:ln>
        </p:spPr>
      </p:pic>
    </p:spTree>
    <p:extLst>
      <p:ext uri="{BB962C8B-B14F-4D97-AF65-F5344CB8AC3E}">
        <p14:creationId xmlns:p14="http://schemas.microsoft.com/office/powerpoint/2010/main" val="320562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730051" y="1546311"/>
            <a:ext cx="9233297" cy="442035"/>
          </a:xfrm>
          <a:solidFill>
            <a:srgbClr val="FFFFCC"/>
          </a:solidFill>
          <a:ln>
            <a:solidFill>
              <a:schemeClr val="tx1"/>
            </a:solidFill>
          </a:ln>
        </p:spPr>
        <p:txBody>
          <a:bodyPr wrap="none" lIns="36000" tIns="36000" bIns="36000"/>
          <a:lstStyle/>
          <a:p>
            <a:r>
              <a:rPr lang="ja-JP" altLang="en-US" sz="2400" dirty="0">
                <a:latin typeface="BIZ UDゴシック" panose="020B0400000000000000" pitchFamily="49" charset="-128"/>
                <a:ea typeface="BIZ UDゴシック" panose="020B0400000000000000" pitchFamily="49" charset="-128"/>
              </a:rPr>
              <a:t>トークは</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にお願いすることで音声だけで送ることができます。</a:t>
            </a:r>
          </a:p>
        </p:txBody>
      </p:sp>
      <p:sp>
        <p:nvSpPr>
          <p:cNvPr id="48" name="正方形/長方形 47">
            <a:extLst>
              <a:ext uri="{FF2B5EF4-FFF2-40B4-BE49-F238E27FC236}">
                <a16:creationId xmlns:a16="http://schemas.microsoft.com/office/drawing/2014/main" id="{F62032F3-9635-4076-BB70-5903F698C08F}"/>
              </a:ext>
            </a:extLst>
          </p:cNvPr>
          <p:cNvSpPr/>
          <p:nvPr/>
        </p:nvSpPr>
        <p:spPr>
          <a:xfrm>
            <a:off x="521387" y="2116562"/>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515937" y="3029699"/>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491038" y="396279"/>
            <a:ext cx="6976269"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en-US" altLang="ja-JP" sz="3200" kern="0" dirty="0">
                <a:latin typeface="BIZ UDゴシック" panose="020B0400000000000000" pitchFamily="49" charset="-128"/>
                <a:ea typeface="BIZ UDゴシック" panose="020B0400000000000000" pitchFamily="49" charset="-128"/>
              </a:rPr>
              <a:t>Siri</a:t>
            </a:r>
            <a:r>
              <a:rPr kumimoji="0" lang="ja-JP" altLang="en-US" sz="3200" kern="0" dirty="0">
                <a:latin typeface="BIZ UDゴシック" panose="020B0400000000000000" pitchFamily="49" charset="-128"/>
                <a:ea typeface="BIZ UDゴシック" panose="020B0400000000000000" pitchFamily="49" charset="-128"/>
              </a:rPr>
              <a:t>を利用したトークの開始のしかた</a:t>
            </a:r>
          </a:p>
        </p:txBody>
      </p:sp>
      <p:sp>
        <p:nvSpPr>
          <p:cNvPr id="36" name="テキスト ボックス 35">
            <a:extLst>
              <a:ext uri="{FF2B5EF4-FFF2-40B4-BE49-F238E27FC236}">
                <a16:creationId xmlns:a16="http://schemas.microsoft.com/office/drawing/2014/main" id="{6AE55219-2ACB-4EAE-BE82-1F97C6CB8EF9}"/>
              </a:ext>
            </a:extLst>
          </p:cNvPr>
          <p:cNvSpPr txBox="1"/>
          <p:nvPr/>
        </p:nvSpPr>
        <p:spPr>
          <a:xfrm>
            <a:off x="1079500" y="2173784"/>
            <a:ext cx="9233296" cy="769441"/>
          </a:xfrm>
          <a:prstGeom prst="rect">
            <a:avLst/>
          </a:prstGeom>
          <a:noFill/>
        </p:spPr>
        <p:txBody>
          <a:bodyPr wrap="square">
            <a:spAutoFit/>
          </a:bodyPr>
          <a:lstStyle/>
          <a:p>
            <a:r>
              <a:rPr lang="en-US" altLang="ja-JP" sz="2200" b="1" dirty="0">
                <a:latin typeface="BIZ UDゴシック" panose="020B0400000000000000" pitchFamily="49" charset="-128"/>
                <a:ea typeface="BIZ UDゴシック" panose="020B0400000000000000" pitchFamily="49" charset="-128"/>
              </a:rPr>
              <a:t>Siri</a:t>
            </a:r>
            <a:r>
              <a:rPr lang="ja-JP" altLang="en-US" sz="2200" b="1" dirty="0">
                <a:latin typeface="BIZ UDゴシック" panose="020B0400000000000000" pitchFamily="49" charset="-128"/>
                <a:ea typeface="BIZ UDゴシック" panose="020B0400000000000000" pitchFamily="49" charset="-128"/>
              </a:rPr>
              <a:t>を起動し、</a:t>
            </a:r>
            <a:r>
              <a:rPr lang="en-US" altLang="ja-JP" sz="2200" b="1" dirty="0">
                <a:latin typeface="BIZ UDゴシック" panose="020B0400000000000000" pitchFamily="49" charset="-128"/>
                <a:ea typeface="BIZ UDゴシック" panose="020B0400000000000000" pitchFamily="49" charset="-128"/>
              </a:rPr>
              <a:t>｢</a:t>
            </a:r>
            <a:r>
              <a:rPr lang="ja-JP" altLang="en-US" sz="2200" b="1" dirty="0">
                <a:latin typeface="BIZ UDゴシック" panose="020B0400000000000000" pitchFamily="49" charset="-128"/>
                <a:ea typeface="BIZ UDゴシック" panose="020B0400000000000000" pitchFamily="49" charset="-128"/>
              </a:rPr>
              <a:t>○○さんに</a:t>
            </a:r>
            <a:r>
              <a:rPr lang="en-US" altLang="ja-JP" sz="2200" b="1" dirty="0">
                <a:latin typeface="BIZ UDゴシック" panose="020B0400000000000000" pitchFamily="49" charset="-128"/>
                <a:ea typeface="BIZ UDゴシック" panose="020B0400000000000000" pitchFamily="49" charset="-128"/>
              </a:rPr>
              <a:t>LINE</a:t>
            </a:r>
            <a:r>
              <a:rPr lang="ja-JP" altLang="en-US" sz="2200" b="1" dirty="0">
                <a:latin typeface="BIZ UDゴシック" panose="020B0400000000000000" pitchFamily="49" charset="-128"/>
                <a:ea typeface="BIZ UDゴシック" panose="020B0400000000000000" pitchFamily="49" charset="-128"/>
              </a:rPr>
              <a:t>でメッセージを送って」と言います。</a:t>
            </a:r>
            <a:br>
              <a:rPr lang="en-US" altLang="ja-JP" sz="2200" b="1" dirty="0">
                <a:latin typeface="BIZ UDゴシック" panose="020B0400000000000000" pitchFamily="49" charset="-128"/>
                <a:ea typeface="BIZ UDゴシック" panose="020B0400000000000000" pitchFamily="49" charset="-128"/>
              </a:rPr>
            </a:br>
            <a:r>
              <a:rPr lang="en-US" altLang="ja-JP" sz="2200" b="1" dirty="0">
                <a:latin typeface="BIZ UDゴシック" panose="020B0400000000000000" pitchFamily="49" charset="-128"/>
                <a:ea typeface="BIZ UDゴシック" panose="020B0400000000000000" pitchFamily="49" charset="-128"/>
              </a:rPr>
              <a:t>※</a:t>
            </a:r>
            <a:r>
              <a:rPr lang="ja-JP" altLang="en-US" sz="2200" b="1" dirty="0">
                <a:latin typeface="BIZ UDゴシック" panose="020B0400000000000000" pitchFamily="49" charset="-128"/>
                <a:ea typeface="BIZ UDゴシック" panose="020B0400000000000000" pitchFamily="49" charset="-128"/>
              </a:rPr>
              <a:t> ポポンと鳴ってから話しかけましょう</a:t>
            </a:r>
          </a:p>
        </p:txBody>
      </p:sp>
      <p:sp>
        <p:nvSpPr>
          <p:cNvPr id="37" name="テキスト ボックス 36">
            <a:extLst>
              <a:ext uri="{FF2B5EF4-FFF2-40B4-BE49-F238E27FC236}">
                <a16:creationId xmlns:a16="http://schemas.microsoft.com/office/drawing/2014/main" id="{776D9CA8-217A-47A7-9F65-2BA5C4FDA8CD}"/>
              </a:ext>
            </a:extLst>
          </p:cNvPr>
          <p:cNvSpPr txBox="1"/>
          <p:nvPr/>
        </p:nvSpPr>
        <p:spPr>
          <a:xfrm>
            <a:off x="1107256" y="3049384"/>
            <a:ext cx="8517466" cy="1446550"/>
          </a:xfrm>
          <a:prstGeom prst="rect">
            <a:avLst/>
          </a:prstGeom>
          <a:noFill/>
        </p:spPr>
        <p:txBody>
          <a:bodyPr wrap="square">
            <a:spAutoFit/>
          </a:bodyPr>
          <a:lstStyle/>
          <a:p>
            <a:r>
              <a:rPr lang="ja-JP" altLang="en-US" sz="2200" b="1" dirty="0">
                <a:latin typeface="BIZ UDゴシック" panose="020B0400000000000000" pitchFamily="49" charset="-128"/>
                <a:ea typeface="BIZ UDゴシック" panose="020B0400000000000000" pitchFamily="49" charset="-128"/>
              </a:rPr>
              <a:t>「内容はどうしますか？」と聞かれるので送りたい内容を</a:t>
            </a:r>
            <a:r>
              <a:rPr lang="en-US" altLang="ja-JP" sz="2200" b="1" dirty="0">
                <a:latin typeface="BIZ UDゴシック" panose="020B0400000000000000" pitchFamily="49" charset="-128"/>
                <a:ea typeface="BIZ UDゴシック" panose="020B0400000000000000" pitchFamily="49" charset="-128"/>
              </a:rPr>
              <a:t>Siri</a:t>
            </a:r>
            <a:r>
              <a:rPr lang="ja-JP" altLang="en-US" sz="2200" b="1" dirty="0">
                <a:latin typeface="BIZ UDゴシック" panose="020B0400000000000000" pitchFamily="49" charset="-128"/>
                <a:ea typeface="BIZ UDゴシック" panose="020B0400000000000000" pitchFamily="49" charset="-128"/>
              </a:rPr>
              <a:t>に</a:t>
            </a:r>
            <a:endParaRPr lang="en-US" altLang="ja-JP" sz="2200" b="1" dirty="0">
              <a:latin typeface="BIZ UDゴシック" panose="020B0400000000000000" pitchFamily="49" charset="-128"/>
              <a:ea typeface="BIZ UDゴシック" panose="020B0400000000000000" pitchFamily="49" charset="-128"/>
            </a:endParaRPr>
          </a:p>
          <a:p>
            <a:r>
              <a:rPr lang="ja-JP" altLang="en-US" sz="2200" b="1" dirty="0">
                <a:latin typeface="BIZ UDゴシック" panose="020B0400000000000000" pitchFamily="49" charset="-128"/>
                <a:ea typeface="BIZ UDゴシック" panose="020B0400000000000000" pitchFamily="49" charset="-128"/>
              </a:rPr>
              <a:t>言います。</a:t>
            </a:r>
            <a:br>
              <a:rPr lang="en-US" altLang="ja-JP" sz="2200" b="1" dirty="0">
                <a:latin typeface="BIZ UDゴシック" panose="020B0400000000000000" pitchFamily="49" charset="-128"/>
                <a:ea typeface="BIZ UDゴシック" panose="020B0400000000000000" pitchFamily="49" charset="-128"/>
              </a:rPr>
            </a:br>
            <a:r>
              <a:rPr lang="en-US" altLang="ja-JP" sz="2200" b="1" dirty="0">
                <a:latin typeface="BIZ UDゴシック" panose="020B0400000000000000" pitchFamily="49" charset="-128"/>
                <a:ea typeface="BIZ UDゴシック" panose="020B0400000000000000" pitchFamily="49" charset="-128"/>
              </a:rPr>
              <a:t>※</a:t>
            </a:r>
            <a:r>
              <a:rPr lang="ja-JP" altLang="en-US" sz="2200" b="1" dirty="0">
                <a:latin typeface="BIZ UDゴシック" panose="020B0400000000000000" pitchFamily="49" charset="-128"/>
                <a:ea typeface="BIZ UDゴシック" panose="020B0400000000000000" pitchFamily="49" charset="-128"/>
              </a:rPr>
              <a:t> この時、間が開いてしまったりすると途中で送信確認に入ってしまうので、事前に送る内容を考えておきましょう</a:t>
            </a:r>
            <a:endParaRPr lang="en-US" altLang="ja-JP" sz="2200" b="1" dirty="0">
              <a:latin typeface="BIZ UDゴシック" panose="020B0400000000000000" pitchFamily="49" charset="-128"/>
              <a:ea typeface="BIZ UDゴシック" panose="020B0400000000000000" pitchFamily="49" charset="-128"/>
            </a:endParaRPr>
          </a:p>
        </p:txBody>
      </p:sp>
      <p:sp>
        <p:nvSpPr>
          <p:cNvPr id="31" name="楕円 30">
            <a:extLst>
              <a:ext uri="{FF2B5EF4-FFF2-40B4-BE49-F238E27FC236}">
                <a16:creationId xmlns:a16="http://schemas.microsoft.com/office/drawing/2014/main" id="{132C7413-C063-4235-AE78-EED661A0D40B}"/>
              </a:ext>
            </a:extLst>
          </p:cNvPr>
          <p:cNvSpPr/>
          <p:nvPr/>
        </p:nvSpPr>
        <p:spPr>
          <a:xfrm>
            <a:off x="740754" y="4833954"/>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F76FA78D-7A5A-4DE0-8FB7-5B1418AD49BA}"/>
              </a:ext>
            </a:extLst>
          </p:cNvPr>
          <p:cNvSpPr txBox="1"/>
          <p:nvPr/>
        </p:nvSpPr>
        <p:spPr>
          <a:xfrm>
            <a:off x="1107257" y="4573833"/>
            <a:ext cx="6835576" cy="1107996"/>
          </a:xfrm>
          <a:prstGeom prst="rect">
            <a:avLst/>
          </a:prstGeom>
          <a:noFill/>
        </p:spPr>
        <p:txBody>
          <a:bodyPr wrap="square">
            <a:spAutoFit/>
          </a:bodyPr>
          <a:lstStyle/>
          <a:p>
            <a:r>
              <a:rPr lang="en-US" altLang="ja-JP" sz="2200" b="1" dirty="0">
                <a:latin typeface="BIZ UDゴシック" panose="020B0400000000000000" pitchFamily="49" charset="-128"/>
                <a:ea typeface="BIZ UDゴシック" panose="020B0400000000000000" pitchFamily="49" charset="-128"/>
              </a:rPr>
              <a:t>Siri</a:t>
            </a:r>
            <a:r>
              <a:rPr lang="ja-JP" altLang="en-US" sz="2200" b="1" dirty="0">
                <a:latin typeface="BIZ UDゴシック" panose="020B0400000000000000" pitchFamily="49" charset="-128"/>
                <a:ea typeface="BIZ UDゴシック" panose="020B0400000000000000" pitchFamily="49" charset="-128"/>
              </a:rPr>
              <a:t>から</a:t>
            </a:r>
            <a:r>
              <a:rPr lang="en-US" altLang="ja-JP" sz="2200" b="1" dirty="0">
                <a:latin typeface="BIZ UDゴシック" panose="020B0400000000000000" pitchFamily="49" charset="-128"/>
                <a:ea typeface="BIZ UDゴシック" panose="020B0400000000000000" pitchFamily="49" charset="-128"/>
              </a:rPr>
              <a:t>LINE</a:t>
            </a:r>
            <a:r>
              <a:rPr lang="ja-JP" altLang="en-US" sz="2200" b="1" dirty="0">
                <a:latin typeface="BIZ UDゴシック" panose="020B0400000000000000" pitchFamily="49" charset="-128"/>
                <a:ea typeface="BIZ UDゴシック" panose="020B0400000000000000" pitchFamily="49" charset="-128"/>
              </a:rPr>
              <a:t>での「○○さんへのメッセージは次の通りです」と言われ、入力した内容が読み上げられます。</a:t>
            </a:r>
          </a:p>
        </p:txBody>
      </p:sp>
      <p:sp>
        <p:nvSpPr>
          <p:cNvPr id="39" name="テキスト ボックス 38">
            <a:extLst>
              <a:ext uri="{FF2B5EF4-FFF2-40B4-BE49-F238E27FC236}">
                <a16:creationId xmlns:a16="http://schemas.microsoft.com/office/drawing/2014/main" id="{08942B2D-814B-4CAF-A02C-93219CA405BD}"/>
              </a:ext>
            </a:extLst>
          </p:cNvPr>
          <p:cNvSpPr txBox="1"/>
          <p:nvPr/>
        </p:nvSpPr>
        <p:spPr>
          <a:xfrm>
            <a:off x="1079500" y="5736951"/>
            <a:ext cx="7011030" cy="1107996"/>
          </a:xfrm>
          <a:prstGeom prst="rect">
            <a:avLst/>
          </a:prstGeom>
          <a:noFill/>
        </p:spPr>
        <p:txBody>
          <a:bodyPr wrap="square" lIns="91440" tIns="45720" rIns="91440" bIns="45720" anchor="t">
            <a:spAutoFit/>
          </a:bodyPr>
          <a:lstStyle/>
          <a:p>
            <a:r>
              <a:rPr lang="ja-JP" altLang="en-US" sz="2200" b="1" dirty="0">
                <a:latin typeface="BIZ UDゴシック" panose="020B0400000000000000" pitchFamily="49" charset="-128"/>
                <a:ea typeface="BIZ UDゴシック" panose="020B0400000000000000" pitchFamily="49" charset="-128"/>
              </a:rPr>
              <a:t>「送信してよろしいですか？」と聞かれるので</a:t>
            </a:r>
            <a:br>
              <a:rPr lang="en-US" altLang="ja-JP" sz="2200" b="1" dirty="0">
                <a:latin typeface="BIZ UDゴシック" panose="020B0400000000000000" pitchFamily="49" charset="-128"/>
                <a:ea typeface="BIZ UDゴシック" panose="020B0400000000000000" pitchFamily="49" charset="-128"/>
              </a:rPr>
            </a:br>
            <a:r>
              <a:rPr lang="ja-JP" altLang="en-US" sz="2200" b="1" dirty="0">
                <a:latin typeface="BIZ UDゴシック" panose="020B0400000000000000" pitchFamily="49" charset="-128"/>
                <a:ea typeface="BIZ UDゴシック" panose="020B0400000000000000" pitchFamily="49" charset="-128"/>
              </a:rPr>
              <a:t>「はい」と答えます。</a:t>
            </a:r>
            <a:endParaRPr lang="en-US" altLang="ja-JP" sz="2200" b="1" dirty="0">
              <a:latin typeface="BIZ UDゴシック" panose="020B0400000000000000" pitchFamily="49" charset="-128"/>
              <a:ea typeface="BIZ UDゴシック" panose="020B0400000000000000" pitchFamily="49" charset="-128"/>
            </a:endParaRPr>
          </a:p>
          <a:p>
            <a:r>
              <a:rPr lang="en-US" altLang="ja-JP" sz="2200" b="1" dirty="0">
                <a:latin typeface="BIZ UDゴシック" panose="020B0400000000000000" pitchFamily="49" charset="-128"/>
                <a:ea typeface="BIZ UDゴシック" panose="020B0400000000000000" pitchFamily="49" charset="-128"/>
              </a:rPr>
              <a:t>※</a:t>
            </a:r>
            <a:r>
              <a:rPr lang="ja-JP" altLang="en-US" sz="2200" b="1" dirty="0">
                <a:latin typeface="BIZ UDゴシック" panose="020B0400000000000000" pitchFamily="49" charset="-128"/>
                <a:ea typeface="BIZ UDゴシック" panose="020B0400000000000000" pitchFamily="49" charset="-128"/>
              </a:rPr>
              <a:t> 送らない場合は「キャンセル」と答えます</a:t>
            </a:r>
            <a:endParaRPr lang="en-US" altLang="ja-JP" sz="2200" b="1"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FD1BB542-0BE7-48FF-A1E9-A3813A06B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804" y="4584203"/>
            <a:ext cx="2297150" cy="2341938"/>
          </a:xfrm>
          <a:prstGeom prst="rect">
            <a:avLst/>
          </a:prstGeom>
        </p:spPr>
      </p:pic>
      <p:sp>
        <p:nvSpPr>
          <p:cNvPr id="16" name="Title 1">
            <a:extLst>
              <a:ext uri="{FF2B5EF4-FFF2-40B4-BE49-F238E27FC236}">
                <a16:creationId xmlns:a16="http://schemas.microsoft.com/office/drawing/2014/main" id="{CE9234BE-AE70-4097-9F19-A54811AA97A1}"/>
              </a:ext>
            </a:extLst>
          </p:cNvPr>
          <p:cNvSpPr txBox="1">
            <a:spLocks/>
          </p:cNvSpPr>
          <p:nvPr/>
        </p:nvSpPr>
        <p:spPr>
          <a:xfrm>
            <a:off x="947707" y="45991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1-I</a:t>
            </a:r>
            <a:endParaRPr lang="en-US"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CC7594AA-78C3-F35F-B8D8-6331BE84B810}"/>
              </a:ext>
            </a:extLst>
          </p:cNvPr>
          <p:cNvSpPr/>
          <p:nvPr/>
        </p:nvSpPr>
        <p:spPr>
          <a:xfrm>
            <a:off x="526797" y="4568255"/>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8" name="正方形/長方形 17">
            <a:extLst>
              <a:ext uri="{FF2B5EF4-FFF2-40B4-BE49-F238E27FC236}">
                <a16:creationId xmlns:a16="http://schemas.microsoft.com/office/drawing/2014/main" id="{0EE8EDB2-E374-4D09-B611-C6691DC8A31D}"/>
              </a:ext>
            </a:extLst>
          </p:cNvPr>
          <p:cNvSpPr/>
          <p:nvPr/>
        </p:nvSpPr>
        <p:spPr>
          <a:xfrm>
            <a:off x="515936" y="5696699"/>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61641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C69ADA9-1207-42DA-8476-84219C27A1ED}"/>
              </a:ext>
            </a:extLst>
          </p:cNvPr>
          <p:cNvSpPr>
            <a:spLocks noGrp="1"/>
          </p:cNvSpPr>
          <p:nvPr>
            <p:ph type="subTitle" idx="1"/>
          </p:nvPr>
        </p:nvSpPr>
        <p:spPr>
          <a:xfrm>
            <a:off x="505200" y="1459094"/>
            <a:ext cx="9683000" cy="407356"/>
          </a:xfrm>
        </p:spPr>
        <p:txBody>
          <a:bodyPr/>
          <a:lstStyle/>
          <a:p>
            <a:r>
              <a:rPr kumimoji="1" lang="ja-JP" altLang="en-US" dirty="0">
                <a:latin typeface="BIZ UDゴシック" panose="020B0400000000000000" pitchFamily="49" charset="-128"/>
                <a:ea typeface="BIZ UDゴシック" panose="020B0400000000000000" pitchFamily="49" charset="-128"/>
              </a:rPr>
              <a:t>注意点</a:t>
            </a:r>
          </a:p>
        </p:txBody>
      </p:sp>
      <p:sp>
        <p:nvSpPr>
          <p:cNvPr id="11" name="テキスト ボックス 10">
            <a:extLst>
              <a:ext uri="{FF2B5EF4-FFF2-40B4-BE49-F238E27FC236}">
                <a16:creationId xmlns:a16="http://schemas.microsoft.com/office/drawing/2014/main" id="{15DF7FC4-E94B-4656-9189-BFCE1326AB37}"/>
              </a:ext>
            </a:extLst>
          </p:cNvPr>
          <p:cNvSpPr txBox="1"/>
          <p:nvPr/>
        </p:nvSpPr>
        <p:spPr>
          <a:xfrm>
            <a:off x="415314" y="2082677"/>
            <a:ext cx="9682999" cy="4893647"/>
          </a:xfrm>
          <a:prstGeom prst="rect">
            <a:avLst/>
          </a:prstGeom>
          <a:noFill/>
        </p:spPr>
        <p:txBody>
          <a:bodyPr wrap="square" rtlCol="0">
            <a:spAutoFit/>
          </a:bodyPr>
          <a:lstStyle/>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❶</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a:t>
            </a:r>
            <a:r>
              <a:rPr lang="en-US"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でメッセージを送って</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と正確に言いましょう</a:t>
            </a:r>
          </a:p>
          <a:p>
            <a:pPr marL="186055" algn="just"/>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例えば</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して</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などと</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曖昧に</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言わないようにします。</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86055" algn="just"/>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うま</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くいく</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可能性もありますが、</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の通話になってしまったり、反応しなかったりする場合があります。</a:t>
            </a:r>
          </a:p>
          <a:p>
            <a:pPr algn="just"/>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❷　</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で登録されている名前を使いましょう</a:t>
            </a:r>
          </a:p>
          <a:p>
            <a:pPr marL="139700" algn="just"/>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さん</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部分は、</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上</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で友</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だち</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登録されている名前でないと認識されません。少しでも違うと認識されない場合があるので注意しましょう。</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の登録</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名は連絡先アプリの登録名とは違う場合があるので、必ず</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アプリ上の名前の確認が必要です。</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の名前は友だちリストやトークルームで確認できます。</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どうしても認識されない場合は友</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だち</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の名前を変更してみましょう</a:t>
            </a:r>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p>
        </p:txBody>
      </p:sp>
      <p:sp>
        <p:nvSpPr>
          <p:cNvPr id="6" name="Title 1">
            <a:extLst>
              <a:ext uri="{FF2B5EF4-FFF2-40B4-BE49-F238E27FC236}">
                <a16:creationId xmlns:a16="http://schemas.microsoft.com/office/drawing/2014/main" id="{E2B374F5-DC4F-42D2-BF69-E885C8970A06}"/>
              </a:ext>
            </a:extLst>
          </p:cNvPr>
          <p:cNvSpPr txBox="1">
            <a:spLocks/>
          </p:cNvSpPr>
          <p:nvPr/>
        </p:nvSpPr>
        <p:spPr>
          <a:xfrm>
            <a:off x="927100" y="47425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1-I</a:t>
            </a:r>
            <a:endParaRPr lang="en-US" dirty="0">
              <a:latin typeface="BIZ UDゴシック" panose="020B0400000000000000" pitchFamily="49" charset="-128"/>
              <a:ea typeface="BIZ UDゴシック" panose="020B0400000000000000" pitchFamily="49" charset="-128"/>
            </a:endParaRPr>
          </a:p>
        </p:txBody>
      </p:sp>
      <p:sp>
        <p:nvSpPr>
          <p:cNvPr id="9" name="タイトル 9">
            <a:extLst>
              <a:ext uri="{FF2B5EF4-FFF2-40B4-BE49-F238E27FC236}">
                <a16:creationId xmlns:a16="http://schemas.microsoft.com/office/drawing/2014/main" id="{B7E8E1BF-6115-191D-83DB-B57B0D8DC4D2}"/>
              </a:ext>
            </a:extLst>
          </p:cNvPr>
          <p:cNvSpPr txBox="1">
            <a:spLocks/>
          </p:cNvSpPr>
          <p:nvPr/>
        </p:nvSpPr>
        <p:spPr>
          <a:xfrm>
            <a:off x="2491038" y="396279"/>
            <a:ext cx="6976269"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en-US" altLang="ja-JP" sz="3200" kern="0" dirty="0">
                <a:latin typeface="BIZ UDゴシック" panose="020B0400000000000000" pitchFamily="49" charset="-128"/>
                <a:ea typeface="BIZ UDゴシック" panose="020B0400000000000000" pitchFamily="49" charset="-128"/>
              </a:rPr>
              <a:t>Siri</a:t>
            </a:r>
            <a:r>
              <a:rPr kumimoji="0" lang="ja-JP" altLang="en-US" sz="3200" kern="0" dirty="0">
                <a:latin typeface="BIZ UDゴシック" panose="020B0400000000000000" pitchFamily="49" charset="-128"/>
                <a:ea typeface="BIZ UDゴシック" panose="020B0400000000000000" pitchFamily="49" charset="-128"/>
              </a:rPr>
              <a:t>を利用したトークの開始のしかた</a:t>
            </a:r>
          </a:p>
        </p:txBody>
      </p:sp>
    </p:spTree>
    <p:extLst>
      <p:ext uri="{BB962C8B-B14F-4D97-AF65-F5344CB8AC3E}">
        <p14:creationId xmlns:p14="http://schemas.microsoft.com/office/powerpoint/2010/main" val="307710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22275" y="1546548"/>
            <a:ext cx="9921553" cy="405683"/>
          </a:xfrm>
          <a:solidFill>
            <a:srgbClr val="FFFFCC"/>
          </a:solidFill>
          <a:ln>
            <a:solidFill>
              <a:schemeClr val="tx1"/>
            </a:solidFill>
          </a:ln>
        </p:spPr>
        <p:txBody>
          <a:bodyPr wrap="none" lIns="72000" bIns="36000"/>
          <a:lstStyle/>
          <a:p>
            <a:r>
              <a:rPr lang="en-US" altLang="ja-JP" sz="2400" dirty="0">
                <a:latin typeface="BIZ UDゴシック" panose="020B0400000000000000" pitchFamily="49" charset="-128"/>
                <a:ea typeface="BIZ UDゴシック" panose="020B0400000000000000" pitchFamily="49" charset="-128"/>
              </a:rPr>
              <a:t>LINE</a:t>
            </a:r>
            <a:r>
              <a:rPr lang="ja-JP" altLang="en-US" sz="2400" dirty="0">
                <a:latin typeface="BIZ UDゴシック" panose="020B0400000000000000" pitchFamily="49" charset="-128"/>
                <a:ea typeface="BIZ UDゴシック" panose="020B0400000000000000" pitchFamily="49" charset="-128"/>
              </a:rPr>
              <a:t>通話は</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にお願いすることで音声だけで掛けることができます。</a:t>
            </a:r>
          </a:p>
        </p:txBody>
      </p:sp>
      <p:sp>
        <p:nvSpPr>
          <p:cNvPr id="48" name="正方形/長方形 47">
            <a:extLst>
              <a:ext uri="{FF2B5EF4-FFF2-40B4-BE49-F238E27FC236}">
                <a16:creationId xmlns:a16="http://schemas.microsoft.com/office/drawing/2014/main" id="{F62032F3-9635-4076-BB70-5903F698C08F}"/>
              </a:ext>
            </a:extLst>
          </p:cNvPr>
          <p:cNvSpPr/>
          <p:nvPr/>
        </p:nvSpPr>
        <p:spPr>
          <a:xfrm>
            <a:off x="521387" y="2116562"/>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558771" y="3100417"/>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0000" y="421555"/>
            <a:ext cx="6565900"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シリを利用したライン通話のしかた</a:t>
            </a:r>
          </a:p>
        </p:txBody>
      </p:sp>
      <p:sp>
        <p:nvSpPr>
          <p:cNvPr id="36" name="テキスト ボックス 35">
            <a:extLst>
              <a:ext uri="{FF2B5EF4-FFF2-40B4-BE49-F238E27FC236}">
                <a16:creationId xmlns:a16="http://schemas.microsoft.com/office/drawing/2014/main" id="{6AE55219-2ACB-4EAE-BE82-1F97C6CB8EF9}"/>
              </a:ext>
            </a:extLst>
          </p:cNvPr>
          <p:cNvSpPr txBox="1"/>
          <p:nvPr/>
        </p:nvSpPr>
        <p:spPr>
          <a:xfrm>
            <a:off x="1155700" y="2164225"/>
            <a:ext cx="8560933" cy="830997"/>
          </a:xfrm>
          <a:prstGeom prst="rect">
            <a:avLst/>
          </a:prstGeom>
          <a:noFill/>
        </p:spPr>
        <p:txBody>
          <a:bodyPr wrap="square">
            <a:spAutoFit/>
          </a:bodyPr>
          <a:lstStyle/>
          <a:p>
            <a:r>
              <a:rPr lang="en-US" altLang="ja-JP" sz="2400" b="1" dirty="0">
                <a:latin typeface="BIZ UDゴシック" panose="020B0400000000000000" pitchFamily="49" charset="-128"/>
                <a:ea typeface="BIZ UDゴシック" panose="020B0400000000000000" pitchFamily="49" charset="-128"/>
              </a:rPr>
              <a:t>Siri</a:t>
            </a:r>
            <a:r>
              <a:rPr lang="ja-JP" altLang="en-US" sz="2400" b="1" dirty="0">
                <a:latin typeface="BIZ UDゴシック" panose="020B0400000000000000" pitchFamily="49" charset="-128"/>
                <a:ea typeface="BIZ UDゴシック" panose="020B0400000000000000" pitchFamily="49" charset="-128"/>
              </a:rPr>
              <a:t>を起動し、</a:t>
            </a:r>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○○さんに</a:t>
            </a:r>
            <a:r>
              <a:rPr lang="en-US" altLang="ja-JP" sz="2400" b="1" dirty="0">
                <a:latin typeface="BIZ UDゴシック" panose="020B0400000000000000" pitchFamily="49" charset="-128"/>
                <a:ea typeface="BIZ UDゴシック" panose="020B0400000000000000" pitchFamily="49" charset="-128"/>
              </a:rPr>
              <a:t>LINE</a:t>
            </a:r>
            <a:r>
              <a:rPr lang="ja-JP" altLang="en-US" sz="2400" b="1" dirty="0">
                <a:latin typeface="BIZ UDゴシック" panose="020B0400000000000000" pitchFamily="49" charset="-128"/>
                <a:ea typeface="BIZ UDゴシック" panose="020B0400000000000000" pitchFamily="49" charset="-128"/>
              </a:rPr>
              <a:t>通話を掛けて」と言います。</a:t>
            </a:r>
            <a:br>
              <a:rPr lang="en-US" altLang="ja-JP" sz="2400" b="1" dirty="0">
                <a:latin typeface="BIZ UDゴシック" panose="020B0400000000000000" pitchFamily="49" charset="-128"/>
                <a:ea typeface="BIZ UDゴシック" panose="020B0400000000000000" pitchFamily="49" charset="-128"/>
              </a:rPr>
            </a:br>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 ポポンと鳴ってから話しかけましょう</a:t>
            </a:r>
          </a:p>
        </p:txBody>
      </p:sp>
      <p:sp>
        <p:nvSpPr>
          <p:cNvPr id="37" name="テキスト ボックス 36">
            <a:extLst>
              <a:ext uri="{FF2B5EF4-FFF2-40B4-BE49-F238E27FC236}">
                <a16:creationId xmlns:a16="http://schemas.microsoft.com/office/drawing/2014/main" id="{776D9CA8-217A-47A7-9F65-2BA5C4FDA8CD}"/>
              </a:ext>
            </a:extLst>
          </p:cNvPr>
          <p:cNvSpPr txBox="1"/>
          <p:nvPr/>
        </p:nvSpPr>
        <p:spPr>
          <a:xfrm>
            <a:off x="1128486" y="3130608"/>
            <a:ext cx="8560933" cy="461665"/>
          </a:xfrm>
          <a:prstGeom prst="rect">
            <a:avLst/>
          </a:prstGeom>
          <a:noFill/>
        </p:spPr>
        <p:txBody>
          <a:bodyPr wrap="square">
            <a:spAutoFit/>
          </a:bodyPr>
          <a:lstStyle/>
          <a:p>
            <a:r>
              <a:rPr lang="en-US" altLang="ja-JP" sz="2400" b="1" dirty="0">
                <a:latin typeface="BIZ UDゴシック" panose="020B0400000000000000" pitchFamily="49" charset="-128"/>
                <a:ea typeface="BIZ UDゴシック" panose="020B0400000000000000" pitchFamily="49" charset="-128"/>
              </a:rPr>
              <a:t>LINE</a:t>
            </a:r>
            <a:r>
              <a:rPr lang="ja-JP" altLang="en-US" sz="2400" b="1" dirty="0">
                <a:latin typeface="BIZ UDゴシック" panose="020B0400000000000000" pitchFamily="49" charset="-128"/>
                <a:ea typeface="BIZ UDゴシック" panose="020B0400000000000000" pitchFamily="49" charset="-128"/>
              </a:rPr>
              <a:t>通話が開始されます。</a:t>
            </a:r>
            <a:endParaRPr lang="en-US" altLang="ja-JP" sz="2400" b="1" dirty="0">
              <a:latin typeface="BIZ UDゴシック" panose="020B0400000000000000" pitchFamily="49" charset="-128"/>
              <a:ea typeface="BIZ UDゴシック" panose="020B0400000000000000" pitchFamily="49" charset="-128"/>
            </a:endParaRPr>
          </a:p>
        </p:txBody>
      </p:sp>
      <p:grpSp>
        <p:nvGrpSpPr>
          <p:cNvPr id="30" name="グループ化 29">
            <a:extLst>
              <a:ext uri="{FF2B5EF4-FFF2-40B4-BE49-F238E27FC236}">
                <a16:creationId xmlns:a16="http://schemas.microsoft.com/office/drawing/2014/main" id="{2F1CA97F-001F-400A-9A73-1D55DC3913DA}"/>
              </a:ext>
            </a:extLst>
          </p:cNvPr>
          <p:cNvGrpSpPr/>
          <p:nvPr/>
        </p:nvGrpSpPr>
        <p:grpSpPr>
          <a:xfrm>
            <a:off x="558771" y="4359657"/>
            <a:ext cx="596929" cy="798297"/>
            <a:chOff x="3174295" y="3109346"/>
            <a:chExt cx="596929" cy="798297"/>
          </a:xfrm>
        </p:grpSpPr>
        <p:sp>
          <p:nvSpPr>
            <p:cNvPr id="31" name="楕円 30">
              <a:extLst>
                <a:ext uri="{FF2B5EF4-FFF2-40B4-BE49-F238E27FC236}">
                  <a16:creationId xmlns:a16="http://schemas.microsoft.com/office/drawing/2014/main" id="{132C7413-C063-4235-AE78-EED661A0D40B}"/>
                </a:ext>
              </a:extLst>
            </p:cNvPr>
            <p:cNvSpPr/>
            <p:nvPr/>
          </p:nvSpPr>
          <p:spPr>
            <a:xfrm>
              <a:off x="3356278" y="3583643"/>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077CEEF0-D50C-479F-8C32-DFEE69DC82C7}"/>
                </a:ext>
              </a:extLst>
            </p:cNvPr>
            <p:cNvSpPr/>
            <p:nvPr/>
          </p:nvSpPr>
          <p:spPr>
            <a:xfrm>
              <a:off x="3174295" y="3109346"/>
              <a:ext cx="596929" cy="584775"/>
            </a:xfrm>
            <a:prstGeom prst="rect">
              <a:avLst/>
            </a:prstGeom>
            <a:noFill/>
            <a:ln>
              <a:noFill/>
            </a:ln>
          </p:spPr>
          <p:txBody>
            <a:bodyPr wrap="square">
              <a:spAutoFit/>
            </a:bodyPr>
            <a:lstStyle/>
            <a:p>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pic>
        <p:nvPicPr>
          <p:cNvPr id="9" name="図 8">
            <a:extLst>
              <a:ext uri="{FF2B5EF4-FFF2-40B4-BE49-F238E27FC236}">
                <a16:creationId xmlns:a16="http://schemas.microsoft.com/office/drawing/2014/main" id="{FD1BB542-0BE7-48FF-A1E9-A3813A06B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18" y="4615002"/>
            <a:ext cx="2447828" cy="2460129"/>
          </a:xfrm>
          <a:prstGeom prst="rect">
            <a:avLst/>
          </a:prstGeom>
        </p:spPr>
      </p:pic>
      <p:sp>
        <p:nvSpPr>
          <p:cNvPr id="18" name="テキスト ボックス 17">
            <a:extLst>
              <a:ext uri="{FF2B5EF4-FFF2-40B4-BE49-F238E27FC236}">
                <a16:creationId xmlns:a16="http://schemas.microsoft.com/office/drawing/2014/main" id="{733B8564-1301-451E-9507-4355F4DBE9D5}"/>
              </a:ext>
            </a:extLst>
          </p:cNvPr>
          <p:cNvSpPr txBox="1"/>
          <p:nvPr/>
        </p:nvSpPr>
        <p:spPr>
          <a:xfrm>
            <a:off x="796684" y="4926446"/>
            <a:ext cx="6763619" cy="1938992"/>
          </a:xfrm>
          <a:prstGeom prst="rect">
            <a:avLst/>
          </a:prstGeom>
          <a:noFill/>
        </p:spPr>
        <p:txBody>
          <a:bodyPr wrap="square" rtlCol="0">
            <a:spAutoFit/>
          </a:bodyPr>
          <a:lstStyle/>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注意点はトークを送るときと同じです。</a:t>
            </a:r>
            <a:endPar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❶「</a:t>
            </a:r>
            <a:r>
              <a:rPr lang="ja-JP"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a:t>
            </a:r>
            <a:r>
              <a:rPr lang="en-US"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a:t>
            </a:r>
            <a:r>
              <a:rPr lang="ja-JP" altLang="en-US"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通話を</a:t>
            </a:r>
            <a:r>
              <a:rPr lang="ja-JP" altLang="en-US" sz="2400" b="1" u="dbl" kern="100" dirty="0">
                <a:latin typeface="BIZ UDゴシック" panose="020B0400000000000000" pitchFamily="49" charset="-128"/>
                <a:ea typeface="BIZ UDゴシック" panose="020B0400000000000000" pitchFamily="49" charset="-128"/>
                <a:cs typeface="Times New Roman" panose="02020603050405020304" pitchFamily="18" charset="0"/>
              </a:rPr>
              <a:t>掛けて</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と正確に</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言いましょう。</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❷ </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で登録されている名前を使いましょう</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p>
        </p:txBody>
      </p:sp>
      <p:sp>
        <p:nvSpPr>
          <p:cNvPr id="19" name="正方形/長方形 18">
            <a:extLst>
              <a:ext uri="{FF2B5EF4-FFF2-40B4-BE49-F238E27FC236}">
                <a16:creationId xmlns:a16="http://schemas.microsoft.com/office/drawing/2014/main" id="{948B8FFC-9255-4288-B8A5-439288676CE8}"/>
              </a:ext>
            </a:extLst>
          </p:cNvPr>
          <p:cNvSpPr/>
          <p:nvPr/>
        </p:nvSpPr>
        <p:spPr>
          <a:xfrm>
            <a:off x="581530" y="3926339"/>
            <a:ext cx="596929" cy="584775"/>
          </a:xfrm>
          <a:prstGeom prst="rect">
            <a:avLst/>
          </a:prstGeom>
          <a:noFill/>
          <a:ln>
            <a:noFill/>
          </a:ln>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 name="テキスト ボックス 2">
            <a:extLst>
              <a:ext uri="{FF2B5EF4-FFF2-40B4-BE49-F238E27FC236}">
                <a16:creationId xmlns:a16="http://schemas.microsoft.com/office/drawing/2014/main" id="{53791E10-3D71-4266-8420-7850834E60F7}"/>
              </a:ext>
            </a:extLst>
          </p:cNvPr>
          <p:cNvSpPr txBox="1"/>
          <p:nvPr/>
        </p:nvSpPr>
        <p:spPr>
          <a:xfrm>
            <a:off x="1155700" y="3951801"/>
            <a:ext cx="8560933" cy="461665"/>
          </a:xfrm>
          <a:prstGeom prst="rect">
            <a:avLst/>
          </a:prstGeom>
          <a:noFill/>
        </p:spPr>
        <p:txBody>
          <a:bodyPr wrap="square" rtlCol="0">
            <a:spAutoFit/>
          </a:bodyPr>
          <a:lstStyle/>
          <a:p>
            <a:r>
              <a:rPr lang="en-US" altLang="ja-JP" sz="2400" b="1" dirty="0">
                <a:latin typeface="BIZ UDゴシック" panose="020B0400000000000000" pitchFamily="49" charset="-128"/>
                <a:ea typeface="BIZ UDゴシック" panose="020B0400000000000000" pitchFamily="49" charset="-128"/>
              </a:rPr>
              <a:t>LINE</a:t>
            </a:r>
            <a:r>
              <a:rPr lang="ja-JP" altLang="en-US" sz="2400" b="1" dirty="0">
                <a:latin typeface="BIZ UDゴシック" panose="020B0400000000000000" pitchFamily="49" charset="-128"/>
                <a:ea typeface="BIZ UDゴシック" panose="020B0400000000000000" pitchFamily="49" charset="-128"/>
              </a:rPr>
              <a:t>通話</a:t>
            </a:r>
            <a:r>
              <a:rPr kumimoji="1" lang="ja-JP" altLang="en-US" sz="2400" b="1" dirty="0">
                <a:latin typeface="BIZ UDゴシック" panose="020B0400000000000000" pitchFamily="49" charset="-128"/>
                <a:ea typeface="BIZ UDゴシック" panose="020B0400000000000000" pitchFamily="49" charset="-128"/>
              </a:rPr>
              <a:t>を切る時は２本指で画面をダブルタップします。</a:t>
            </a:r>
          </a:p>
        </p:txBody>
      </p:sp>
      <p:sp>
        <p:nvSpPr>
          <p:cNvPr id="16" name="Title 1">
            <a:extLst>
              <a:ext uri="{FF2B5EF4-FFF2-40B4-BE49-F238E27FC236}">
                <a16:creationId xmlns:a16="http://schemas.microsoft.com/office/drawing/2014/main" id="{791ED349-29D7-48F3-8327-9882A202DFDB}"/>
              </a:ext>
            </a:extLst>
          </p:cNvPr>
          <p:cNvSpPr txBox="1">
            <a:spLocks/>
          </p:cNvSpPr>
          <p:nvPr/>
        </p:nvSpPr>
        <p:spPr>
          <a:xfrm>
            <a:off x="929233" y="44951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1-J</a:t>
            </a:r>
            <a:endParaRPr 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248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1999" y="1548000"/>
            <a:ext cx="9522629" cy="369332"/>
          </a:xfrm>
          <a:solidFill>
            <a:srgbClr val="FFFFCC"/>
          </a:solidFill>
          <a:ln>
            <a:solidFill>
              <a:schemeClr val="tx1"/>
            </a:solidFill>
          </a:ln>
        </p:spPr>
        <p:txBody>
          <a:bodyPr wrap="none" lIns="36000" bIns="36000">
            <a:noAutofit/>
          </a:bodyPr>
          <a:lstStyle/>
          <a:p>
            <a:r>
              <a:rPr lang="ja-JP" altLang="en-US" sz="2400" dirty="0">
                <a:latin typeface="BIZ UDゴシック" panose="020B0400000000000000" pitchFamily="49" charset="-128"/>
                <a:ea typeface="BIZ UDゴシック" panose="020B0400000000000000" pitchFamily="49" charset="-128"/>
              </a:rPr>
              <a:t>トークの確認も</a:t>
            </a:r>
            <a:r>
              <a:rPr lang="en-US" altLang="ja-JP" sz="2400" dirty="0">
                <a:latin typeface="BIZ UDゴシック" panose="020B0400000000000000" pitchFamily="49" charset="-128"/>
                <a:ea typeface="BIZ UDゴシック" panose="020B0400000000000000" pitchFamily="49" charset="-128"/>
              </a:rPr>
              <a:t>Siri</a:t>
            </a:r>
            <a:r>
              <a:rPr lang="ja-JP" altLang="en-US" sz="2400" dirty="0">
                <a:latin typeface="BIZ UDゴシック" panose="020B0400000000000000" pitchFamily="49" charset="-128"/>
                <a:ea typeface="BIZ UDゴシック" panose="020B0400000000000000" pitchFamily="49" charset="-128"/>
              </a:rPr>
              <a:t>でできます。</a:t>
            </a:r>
          </a:p>
        </p:txBody>
      </p:sp>
      <p:sp>
        <p:nvSpPr>
          <p:cNvPr id="48" name="正方形/長方形 47">
            <a:extLst>
              <a:ext uri="{FF2B5EF4-FFF2-40B4-BE49-F238E27FC236}">
                <a16:creationId xmlns:a16="http://schemas.microsoft.com/office/drawing/2014/main" id="{F62032F3-9635-4076-BB70-5903F698C08F}"/>
              </a:ext>
            </a:extLst>
          </p:cNvPr>
          <p:cNvSpPr/>
          <p:nvPr/>
        </p:nvSpPr>
        <p:spPr>
          <a:xfrm>
            <a:off x="521387" y="2116562"/>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526275" y="3120450"/>
            <a:ext cx="596929" cy="584775"/>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7300" y="404862"/>
            <a:ext cx="6565900"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シリを使ったトークの確認のしかた</a:t>
            </a:r>
          </a:p>
        </p:txBody>
      </p:sp>
      <p:sp>
        <p:nvSpPr>
          <p:cNvPr id="36" name="テキスト ボックス 35">
            <a:extLst>
              <a:ext uri="{FF2B5EF4-FFF2-40B4-BE49-F238E27FC236}">
                <a16:creationId xmlns:a16="http://schemas.microsoft.com/office/drawing/2014/main" id="{6AE55219-2ACB-4EAE-BE82-1F97C6CB8EF9}"/>
              </a:ext>
            </a:extLst>
          </p:cNvPr>
          <p:cNvSpPr txBox="1"/>
          <p:nvPr/>
        </p:nvSpPr>
        <p:spPr>
          <a:xfrm>
            <a:off x="1155700" y="2164225"/>
            <a:ext cx="8032968" cy="830997"/>
          </a:xfrm>
          <a:prstGeom prst="rect">
            <a:avLst/>
          </a:prstGeom>
          <a:noFill/>
        </p:spPr>
        <p:txBody>
          <a:bodyPr wrap="none">
            <a:spAutoFit/>
          </a:bodyPr>
          <a:lstStyle/>
          <a:p>
            <a:r>
              <a:rPr lang="en-US" altLang="ja-JP" sz="2400" b="1" dirty="0">
                <a:latin typeface="BIZ UDゴシック" panose="020B0400000000000000" pitchFamily="49" charset="-128"/>
                <a:ea typeface="BIZ UDゴシック" panose="020B0400000000000000" pitchFamily="49" charset="-128"/>
              </a:rPr>
              <a:t>Siri</a:t>
            </a:r>
            <a:r>
              <a:rPr lang="ja-JP" altLang="en-US" sz="2400" b="1" dirty="0">
                <a:latin typeface="BIZ UDゴシック" panose="020B0400000000000000" pitchFamily="49" charset="-128"/>
                <a:ea typeface="BIZ UDゴシック" panose="020B0400000000000000" pitchFamily="49" charset="-128"/>
              </a:rPr>
              <a:t>を起動し、</a:t>
            </a:r>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○○からの</a:t>
            </a:r>
            <a:r>
              <a:rPr lang="en-US" altLang="ja-JP" sz="2400" b="1" dirty="0">
                <a:latin typeface="BIZ UDゴシック" panose="020B0400000000000000" pitchFamily="49" charset="-128"/>
                <a:ea typeface="BIZ UDゴシック" panose="020B0400000000000000" pitchFamily="49" charset="-128"/>
              </a:rPr>
              <a:t>LINE</a:t>
            </a:r>
            <a:r>
              <a:rPr lang="ja-JP" altLang="en-US" sz="2400" b="1" dirty="0">
                <a:latin typeface="BIZ UDゴシック" panose="020B0400000000000000" pitchFamily="49" charset="-128"/>
                <a:ea typeface="BIZ UDゴシック" panose="020B0400000000000000" pitchFamily="49" charset="-128"/>
              </a:rPr>
              <a:t>を読んで」と言います。</a:t>
            </a:r>
            <a:br>
              <a:rPr lang="en-US" altLang="ja-JP" sz="2400" b="1" dirty="0">
                <a:latin typeface="BIZ UDゴシック" panose="020B0400000000000000" pitchFamily="49" charset="-128"/>
                <a:ea typeface="BIZ UDゴシック" panose="020B0400000000000000" pitchFamily="49" charset="-128"/>
              </a:rPr>
            </a:br>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 ポポンと鳴ってから話しかけましょう</a:t>
            </a:r>
          </a:p>
        </p:txBody>
      </p:sp>
      <p:sp>
        <p:nvSpPr>
          <p:cNvPr id="37" name="テキスト ボックス 36">
            <a:extLst>
              <a:ext uri="{FF2B5EF4-FFF2-40B4-BE49-F238E27FC236}">
                <a16:creationId xmlns:a16="http://schemas.microsoft.com/office/drawing/2014/main" id="{776D9CA8-217A-47A7-9F65-2BA5C4FDA8CD}"/>
              </a:ext>
            </a:extLst>
          </p:cNvPr>
          <p:cNvSpPr txBox="1"/>
          <p:nvPr/>
        </p:nvSpPr>
        <p:spPr>
          <a:xfrm>
            <a:off x="1128486" y="3200090"/>
            <a:ext cx="8560933" cy="461665"/>
          </a:xfrm>
          <a:prstGeom prst="rect">
            <a:avLst/>
          </a:prstGeom>
          <a:noFill/>
        </p:spPr>
        <p:txBody>
          <a:bodyPr wrap="square">
            <a:spAutoFit/>
          </a:bodyPr>
          <a:lstStyle/>
          <a:p>
            <a:r>
              <a:rPr lang="ja-JP" altLang="en-US" sz="2400" b="1" dirty="0">
                <a:latin typeface="BIZ UDゴシック" panose="020B0400000000000000" pitchFamily="49" charset="-128"/>
                <a:ea typeface="BIZ UDゴシック" panose="020B0400000000000000" pitchFamily="49" charset="-128"/>
              </a:rPr>
              <a:t>最新のメッセージを読みあげます。</a:t>
            </a:r>
            <a:endParaRPr lang="en-US" altLang="ja-JP" sz="2400" b="1" dirty="0">
              <a:latin typeface="BIZ UDゴシック" panose="020B0400000000000000" pitchFamily="49" charset="-128"/>
              <a:ea typeface="BIZ UDゴシック" panose="020B0400000000000000" pitchFamily="49" charset="-128"/>
            </a:endParaRPr>
          </a:p>
        </p:txBody>
      </p:sp>
      <p:grpSp>
        <p:nvGrpSpPr>
          <p:cNvPr id="30" name="グループ化 29">
            <a:extLst>
              <a:ext uri="{FF2B5EF4-FFF2-40B4-BE49-F238E27FC236}">
                <a16:creationId xmlns:a16="http://schemas.microsoft.com/office/drawing/2014/main" id="{2F1CA97F-001F-400A-9A73-1D55DC3913DA}"/>
              </a:ext>
            </a:extLst>
          </p:cNvPr>
          <p:cNvGrpSpPr/>
          <p:nvPr/>
        </p:nvGrpSpPr>
        <p:grpSpPr>
          <a:xfrm>
            <a:off x="558771" y="4359657"/>
            <a:ext cx="596929" cy="798297"/>
            <a:chOff x="3174295" y="3109346"/>
            <a:chExt cx="596929" cy="798297"/>
          </a:xfrm>
        </p:grpSpPr>
        <p:sp>
          <p:nvSpPr>
            <p:cNvPr id="31" name="楕円 30">
              <a:extLst>
                <a:ext uri="{FF2B5EF4-FFF2-40B4-BE49-F238E27FC236}">
                  <a16:creationId xmlns:a16="http://schemas.microsoft.com/office/drawing/2014/main" id="{132C7413-C063-4235-AE78-EED661A0D40B}"/>
                </a:ext>
              </a:extLst>
            </p:cNvPr>
            <p:cNvSpPr/>
            <p:nvPr/>
          </p:nvSpPr>
          <p:spPr>
            <a:xfrm>
              <a:off x="3356278" y="3583643"/>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077CEEF0-D50C-479F-8C32-DFEE69DC82C7}"/>
                </a:ext>
              </a:extLst>
            </p:cNvPr>
            <p:cNvSpPr/>
            <p:nvPr/>
          </p:nvSpPr>
          <p:spPr>
            <a:xfrm>
              <a:off x="3174295" y="3109346"/>
              <a:ext cx="596929" cy="584775"/>
            </a:xfrm>
            <a:prstGeom prst="rect">
              <a:avLst/>
            </a:prstGeom>
            <a:noFill/>
            <a:ln>
              <a:noFill/>
            </a:ln>
          </p:spPr>
          <p:txBody>
            <a:bodyPr wrap="square">
              <a:spAutoFit/>
            </a:bodyPr>
            <a:lstStyle/>
            <a:p>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pic>
        <p:nvPicPr>
          <p:cNvPr id="9" name="図 8">
            <a:extLst>
              <a:ext uri="{FF2B5EF4-FFF2-40B4-BE49-F238E27FC236}">
                <a16:creationId xmlns:a16="http://schemas.microsoft.com/office/drawing/2014/main" id="{FD1BB542-0BE7-48FF-A1E9-A3813A06B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801" y="4693901"/>
            <a:ext cx="2447828" cy="2460129"/>
          </a:xfrm>
          <a:prstGeom prst="rect">
            <a:avLst/>
          </a:prstGeom>
        </p:spPr>
      </p:pic>
      <p:sp>
        <p:nvSpPr>
          <p:cNvPr id="18" name="テキスト ボックス 17">
            <a:extLst>
              <a:ext uri="{FF2B5EF4-FFF2-40B4-BE49-F238E27FC236}">
                <a16:creationId xmlns:a16="http://schemas.microsoft.com/office/drawing/2014/main" id="{733B8564-1301-451E-9507-4355F4DBE9D5}"/>
              </a:ext>
            </a:extLst>
          </p:cNvPr>
          <p:cNvSpPr txBox="1"/>
          <p:nvPr/>
        </p:nvSpPr>
        <p:spPr>
          <a:xfrm>
            <a:off x="707878" y="5172423"/>
            <a:ext cx="7335800" cy="1200329"/>
          </a:xfrm>
          <a:prstGeom prst="rect">
            <a:avLst/>
          </a:prstGeom>
          <a:noFill/>
        </p:spPr>
        <p:txBody>
          <a:bodyPr wrap="square" rtlCol="0">
            <a:spAutoFit/>
          </a:bodyPr>
          <a:lstStyle/>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注意点はトークを送るとき同じです。</a:t>
            </a:r>
            <a:endParaRPr lang="en-US" altLang="ja-JP" sz="24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❶「</a:t>
            </a:r>
            <a:r>
              <a:rPr lang="ja-JP"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en-US" altLang="ja-JP"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en-US" sz="2400" b="1" u="dbl"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を読んで</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と正確に言いましょう。</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2400" b="1" kern="100" dirty="0">
                <a:latin typeface="BIZ UDゴシック" panose="020B0400000000000000" pitchFamily="49" charset="-128"/>
                <a:ea typeface="BIZ UDゴシック" panose="020B0400000000000000" pitchFamily="49" charset="-128"/>
                <a:cs typeface="Times New Roman" panose="02020603050405020304" pitchFamily="18" charset="0"/>
              </a:rPr>
              <a:t>❷ </a:t>
            </a:r>
            <a:r>
              <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で登録されている名前を使いましょう</a:t>
            </a:r>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948B8FFC-9255-4288-B8A5-439288676CE8}"/>
              </a:ext>
            </a:extLst>
          </p:cNvPr>
          <p:cNvSpPr/>
          <p:nvPr/>
        </p:nvSpPr>
        <p:spPr>
          <a:xfrm>
            <a:off x="526866" y="3857625"/>
            <a:ext cx="596929" cy="584775"/>
          </a:xfrm>
          <a:prstGeom prst="rect">
            <a:avLst/>
          </a:prstGeom>
          <a:noFill/>
          <a:ln>
            <a:noFill/>
          </a:ln>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 name="テキスト ボックス 2">
            <a:extLst>
              <a:ext uri="{FF2B5EF4-FFF2-40B4-BE49-F238E27FC236}">
                <a16:creationId xmlns:a16="http://schemas.microsoft.com/office/drawing/2014/main" id="{53791E10-3D71-4266-8420-7850834E60F7}"/>
              </a:ext>
            </a:extLst>
          </p:cNvPr>
          <p:cNvSpPr txBox="1"/>
          <p:nvPr/>
        </p:nvSpPr>
        <p:spPr>
          <a:xfrm>
            <a:off x="1123204" y="3920975"/>
            <a:ext cx="8560933" cy="830997"/>
          </a:xfrm>
          <a:prstGeom prst="rect">
            <a:avLst/>
          </a:prstGeom>
          <a:noFill/>
        </p:spPr>
        <p:txBody>
          <a:bodyPr wrap="square" rtlCol="0">
            <a:spAutoFit/>
          </a:bodyPr>
          <a:lstStyle/>
          <a:p>
            <a:r>
              <a:rPr kumimoji="1" lang="ja-JP" altLang="en-US" sz="2400" b="1" dirty="0">
                <a:latin typeface="BIZ UDゴシック" panose="020B0400000000000000" pitchFamily="49" charset="-128"/>
                <a:ea typeface="BIZ UDゴシック" panose="020B0400000000000000" pitchFamily="49" charset="-128"/>
              </a:rPr>
              <a:t>「返信しますか？」と聞かれるので、</a:t>
            </a:r>
            <a:r>
              <a:rPr kumimoji="1" lang="en-US" altLang="ja-JP" sz="2400" b="1" dirty="0">
                <a:latin typeface="BIZ UDゴシック" panose="020B0400000000000000" pitchFamily="49" charset="-128"/>
                <a:ea typeface="BIZ UDゴシック" panose="020B0400000000000000" pitchFamily="49" charset="-128"/>
              </a:rPr>
              <a:t>｢</a:t>
            </a:r>
            <a:r>
              <a:rPr kumimoji="1" lang="ja-JP" altLang="en-US" sz="2400" b="1" dirty="0">
                <a:latin typeface="BIZ UDゴシック" panose="020B0400000000000000" pitchFamily="49" charset="-128"/>
                <a:ea typeface="BIZ UDゴシック" panose="020B0400000000000000" pitchFamily="49" charset="-128"/>
              </a:rPr>
              <a:t>はい」と答えると</a:t>
            </a:r>
            <a:endParaRPr lang="en-US" altLang="ja-JP" sz="2400" b="1" dirty="0">
              <a:latin typeface="BIZ UDゴシック" panose="020B0400000000000000" pitchFamily="49" charset="-128"/>
              <a:ea typeface="BIZ UDゴシック" panose="020B0400000000000000" pitchFamily="49" charset="-128"/>
            </a:endParaRPr>
          </a:p>
          <a:p>
            <a:r>
              <a:rPr kumimoji="1" lang="ja-JP" altLang="en-US" sz="2400" b="1" dirty="0">
                <a:latin typeface="BIZ UDゴシック" panose="020B0400000000000000" pitchFamily="49" charset="-128"/>
                <a:ea typeface="BIZ UDゴシック" panose="020B0400000000000000" pitchFamily="49" charset="-128"/>
              </a:rPr>
              <a:t>返信を作成できます。以降の流れはトーク送信と同じです。</a:t>
            </a:r>
            <a:endParaRPr kumimoji="1" lang="en-US" altLang="ja-JP" sz="2400" b="1" dirty="0">
              <a:latin typeface="BIZ UDゴシック" panose="020B0400000000000000" pitchFamily="49" charset="-128"/>
              <a:ea typeface="BIZ UDゴシック" panose="020B0400000000000000" pitchFamily="49" charset="-128"/>
            </a:endParaRPr>
          </a:p>
        </p:txBody>
      </p:sp>
      <p:sp>
        <p:nvSpPr>
          <p:cNvPr id="16" name="Title 1">
            <a:extLst>
              <a:ext uri="{FF2B5EF4-FFF2-40B4-BE49-F238E27FC236}">
                <a16:creationId xmlns:a16="http://schemas.microsoft.com/office/drawing/2014/main" id="{791ED349-29D7-48F3-8327-9882A202DFDB}"/>
              </a:ext>
            </a:extLst>
          </p:cNvPr>
          <p:cNvSpPr txBox="1">
            <a:spLocks/>
          </p:cNvSpPr>
          <p:nvPr/>
        </p:nvSpPr>
        <p:spPr>
          <a:xfrm>
            <a:off x="902754" y="480470"/>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1-K</a:t>
            </a:r>
            <a:endParaRPr 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2087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グラフィカル ユーザー インターフェイス, テキスト, アプリケーション&#10;&#10;自動的に生成された説明">
            <a:extLst>
              <a:ext uri="{FF2B5EF4-FFF2-40B4-BE49-F238E27FC236}">
                <a16:creationId xmlns:a16="http://schemas.microsoft.com/office/drawing/2014/main" id="{28E68EA8-0EE8-B2C5-915F-2A289877BADF}"/>
              </a:ext>
            </a:extLst>
          </p:cNvPr>
          <p:cNvPicPr>
            <a:picLocks noChangeAspect="1"/>
          </p:cNvPicPr>
          <p:nvPr/>
        </p:nvPicPr>
        <p:blipFill rotWithShape="1">
          <a:blip r:embed="rId3"/>
          <a:srcRect t="4220" b="3381"/>
          <a:stretch/>
        </p:blipFill>
        <p:spPr>
          <a:xfrm>
            <a:off x="1118079" y="3057121"/>
            <a:ext cx="1991072" cy="3822540"/>
          </a:xfrm>
          <a:prstGeom prst="rect">
            <a:avLst/>
          </a:prstGeom>
          <a:ln>
            <a:solidFill>
              <a:schemeClr val="tx1"/>
            </a:solidFill>
          </a:ln>
        </p:spPr>
      </p:pic>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657D2A1-4318-CF40-B66E-CE849B91885F}"/>
              </a:ext>
            </a:extLst>
          </p:cNvPr>
          <p:cNvPicPr>
            <a:picLocks noChangeAspect="1"/>
          </p:cNvPicPr>
          <p:nvPr/>
        </p:nvPicPr>
        <p:blipFill rotWithShape="1">
          <a:blip r:embed="rId4"/>
          <a:srcRect t="4082" b="2469"/>
          <a:stretch/>
        </p:blipFill>
        <p:spPr>
          <a:xfrm>
            <a:off x="4186508" y="3050546"/>
            <a:ext cx="1957293" cy="3800389"/>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08457" y="1479251"/>
            <a:ext cx="5920458" cy="442035"/>
          </a:xfrm>
          <a:solidFill>
            <a:srgbClr val="FFFFCC"/>
          </a:solidFill>
          <a:ln>
            <a:solidFill>
              <a:schemeClr val="tx1"/>
            </a:solidFill>
          </a:ln>
        </p:spPr>
        <p:txBody>
          <a:bodyPr wrap="none" lIns="72000" tIns="36000" rIns="0" bIns="36000"/>
          <a:lstStyle/>
          <a:p>
            <a:r>
              <a:rPr lang="ja-JP" altLang="en-US" sz="2400" dirty="0">
                <a:latin typeface="BIZ UDゴシック" panose="020B0400000000000000" pitchFamily="49" charset="-128"/>
                <a:ea typeface="BIZ UDゴシック" panose="020B0400000000000000" pitchFamily="49" charset="-128"/>
              </a:rPr>
              <a:t>友だちから届いたトークを確認しましょう</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942312" y="448192"/>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1-L</a:t>
            </a:r>
            <a:endParaRPr lang="en-US" dirty="0">
              <a:latin typeface="BIZ UDゴシック" panose="020B0400000000000000" pitchFamily="49" charset="-128"/>
              <a:ea typeface="BIZ UDゴシック" panose="020B0400000000000000" pitchFamily="49" charset="-128"/>
            </a:endParaRP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41710" y="388280"/>
            <a:ext cx="3282950"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ト－クの確認方法</a:t>
            </a:r>
          </a:p>
        </p:txBody>
      </p:sp>
      <p:sp>
        <p:nvSpPr>
          <p:cNvPr id="36" name="テキスト ボックス 35">
            <a:extLst>
              <a:ext uri="{FF2B5EF4-FFF2-40B4-BE49-F238E27FC236}">
                <a16:creationId xmlns:a16="http://schemas.microsoft.com/office/drawing/2014/main" id="{6AE55219-2ACB-4EAE-BE82-1F97C6CB8EF9}"/>
              </a:ext>
            </a:extLst>
          </p:cNvPr>
          <p:cNvSpPr txBox="1"/>
          <p:nvPr/>
        </p:nvSpPr>
        <p:spPr>
          <a:xfrm>
            <a:off x="730759" y="1929301"/>
            <a:ext cx="2634741" cy="1077218"/>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rPr>
              <a:t>タブメニューからトークと読むところをダブルタップすると、トークの画面に移動します</a:t>
            </a:r>
          </a:p>
        </p:txBody>
      </p:sp>
      <p:sp>
        <p:nvSpPr>
          <p:cNvPr id="37" name="テキスト ボックス 36">
            <a:extLst>
              <a:ext uri="{FF2B5EF4-FFF2-40B4-BE49-F238E27FC236}">
                <a16:creationId xmlns:a16="http://schemas.microsoft.com/office/drawing/2014/main" id="{776D9CA8-217A-47A7-9F65-2BA5C4FDA8CD}"/>
              </a:ext>
            </a:extLst>
          </p:cNvPr>
          <p:cNvSpPr txBox="1"/>
          <p:nvPr/>
        </p:nvSpPr>
        <p:spPr>
          <a:xfrm>
            <a:off x="3975100" y="1938069"/>
            <a:ext cx="2698998" cy="830997"/>
          </a:xfrm>
          <a:prstGeom prst="rect">
            <a:avLst/>
          </a:prstGeom>
          <a:noFill/>
        </p:spPr>
        <p:txBody>
          <a:bodyPr wrap="square">
            <a:spAutoFit/>
          </a:bodyPr>
          <a:lstStyle/>
          <a:p>
            <a:r>
              <a:rPr lang="ja-JP" altLang="en-US" sz="1600" b="1" dirty="0">
                <a:latin typeface="BIZ UDゴシック" panose="020B0400000000000000" pitchFamily="49" charset="-128"/>
                <a:ea typeface="BIZ UDゴシック" panose="020B0400000000000000" pitchFamily="49" charset="-128"/>
                <a:cs typeface="メイリオ" panose="020B0604030504040204" pitchFamily="50" charset="-128"/>
              </a:rPr>
              <a:t>左右スワイプで移動し、</a:t>
            </a:r>
            <a:endParaRPr lang="en-US" altLang="ja-JP" sz="1600" b="1"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sz="1600" b="1" dirty="0">
                <a:latin typeface="BIZ UDゴシック" panose="020B0400000000000000" pitchFamily="49" charset="-128"/>
                <a:ea typeface="BIZ UDゴシック" panose="020B0400000000000000" pitchFamily="49" charset="-128"/>
                <a:cs typeface="メイリオ" panose="020B0604030504040204" pitchFamily="50" charset="-128"/>
              </a:rPr>
              <a:t>トークを確認したい相手の名前をダブルタップします</a:t>
            </a:r>
            <a:endParaRPr lang="en-US" altLang="ja-JP" sz="1600" b="1" dirty="0">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25" name="矢印: 右 24">
            <a:extLst>
              <a:ext uri="{FF2B5EF4-FFF2-40B4-BE49-F238E27FC236}">
                <a16:creationId xmlns:a16="http://schemas.microsoft.com/office/drawing/2014/main" id="{64F880E8-AED7-40D7-9236-5DCBE14B476F}"/>
              </a:ext>
            </a:extLst>
          </p:cNvPr>
          <p:cNvSpPr/>
          <p:nvPr/>
        </p:nvSpPr>
        <p:spPr>
          <a:xfrm>
            <a:off x="3101377" y="4446934"/>
            <a:ext cx="871781" cy="430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00D0F0F5-A70F-4DA0-BA93-18EB33B01375}"/>
              </a:ext>
            </a:extLst>
          </p:cNvPr>
          <p:cNvPicPr>
            <a:picLocks noChangeAspect="1"/>
          </p:cNvPicPr>
          <p:nvPr/>
        </p:nvPicPr>
        <p:blipFill>
          <a:blip r:embed="rId5"/>
          <a:stretch>
            <a:fillRect/>
          </a:stretch>
        </p:blipFill>
        <p:spPr>
          <a:xfrm>
            <a:off x="3770236" y="3550455"/>
            <a:ext cx="640153" cy="609877"/>
          </a:xfrm>
          <a:prstGeom prst="rect">
            <a:avLst/>
          </a:prstGeom>
        </p:spPr>
      </p:pic>
      <p:pic>
        <p:nvPicPr>
          <p:cNvPr id="6" name="図 5">
            <a:extLst>
              <a:ext uri="{FF2B5EF4-FFF2-40B4-BE49-F238E27FC236}">
                <a16:creationId xmlns:a16="http://schemas.microsoft.com/office/drawing/2014/main" id="{2396994D-C789-420D-88CD-0C0C581F14AF}"/>
              </a:ext>
            </a:extLst>
          </p:cNvPr>
          <p:cNvPicPr>
            <a:picLocks noChangeAspect="1"/>
          </p:cNvPicPr>
          <p:nvPr/>
        </p:nvPicPr>
        <p:blipFill>
          <a:blip r:embed="rId6"/>
          <a:stretch>
            <a:fillRect/>
          </a:stretch>
        </p:blipFill>
        <p:spPr>
          <a:xfrm>
            <a:off x="175514" y="1870773"/>
            <a:ext cx="801416" cy="763253"/>
          </a:xfrm>
          <a:prstGeom prst="rect">
            <a:avLst/>
          </a:prstGeom>
        </p:spPr>
      </p:pic>
      <p:pic>
        <p:nvPicPr>
          <p:cNvPr id="11" name="図 10">
            <a:extLst>
              <a:ext uri="{FF2B5EF4-FFF2-40B4-BE49-F238E27FC236}">
                <a16:creationId xmlns:a16="http://schemas.microsoft.com/office/drawing/2014/main" id="{1C1E5EAB-17BA-4753-BDB5-A3432414560E}"/>
              </a:ext>
            </a:extLst>
          </p:cNvPr>
          <p:cNvPicPr>
            <a:picLocks noChangeAspect="1"/>
          </p:cNvPicPr>
          <p:nvPr/>
        </p:nvPicPr>
        <p:blipFill>
          <a:blip r:embed="rId7"/>
          <a:stretch>
            <a:fillRect/>
          </a:stretch>
        </p:blipFill>
        <p:spPr>
          <a:xfrm>
            <a:off x="3357831" y="1854033"/>
            <a:ext cx="872252" cy="830997"/>
          </a:xfrm>
          <a:prstGeom prst="rect">
            <a:avLst/>
          </a:prstGeom>
        </p:spPr>
      </p:pic>
      <p:pic>
        <p:nvPicPr>
          <p:cNvPr id="13" name="図 12">
            <a:extLst>
              <a:ext uri="{FF2B5EF4-FFF2-40B4-BE49-F238E27FC236}">
                <a16:creationId xmlns:a16="http://schemas.microsoft.com/office/drawing/2014/main" id="{3B903A49-8DE2-4C39-9CFC-1052FE0635A8}"/>
              </a:ext>
            </a:extLst>
          </p:cNvPr>
          <p:cNvPicPr>
            <a:picLocks noChangeAspect="1"/>
          </p:cNvPicPr>
          <p:nvPr/>
        </p:nvPicPr>
        <p:blipFill>
          <a:blip r:embed="rId8"/>
          <a:stretch>
            <a:fillRect/>
          </a:stretch>
        </p:blipFill>
        <p:spPr>
          <a:xfrm>
            <a:off x="6220801" y="4446934"/>
            <a:ext cx="902286" cy="493819"/>
          </a:xfrm>
          <a:prstGeom prst="rect">
            <a:avLst/>
          </a:prstGeom>
        </p:spPr>
      </p:pic>
      <p:sp>
        <p:nvSpPr>
          <p:cNvPr id="15" name="テキスト ボックス 14">
            <a:extLst>
              <a:ext uri="{FF2B5EF4-FFF2-40B4-BE49-F238E27FC236}">
                <a16:creationId xmlns:a16="http://schemas.microsoft.com/office/drawing/2014/main" id="{8B363469-F283-4D76-B434-F2378AD03F15}"/>
              </a:ext>
            </a:extLst>
          </p:cNvPr>
          <p:cNvSpPr txBox="1"/>
          <p:nvPr/>
        </p:nvSpPr>
        <p:spPr>
          <a:xfrm>
            <a:off x="7023100" y="1514120"/>
            <a:ext cx="3307962" cy="1569660"/>
          </a:xfrm>
          <a:prstGeom prst="rect">
            <a:avLst/>
          </a:prstGeom>
          <a:noFill/>
        </p:spPr>
        <p:txBody>
          <a:bodyPr wrap="square" lIns="91440" tIns="45720" rIns="91440" bIns="45720" rtlCol="0" anchor="t">
            <a:spAutoFit/>
          </a:bodyPr>
          <a:lstStyle/>
          <a:p>
            <a:r>
              <a:rPr lang="ja-JP" altLang="en-US" sz="1600" b="1" dirty="0">
                <a:latin typeface="BIZ UDゴシック" panose="020B0400000000000000" pitchFamily="49" charset="-128"/>
                <a:ea typeface="BIZ UDゴシック" panose="020B0400000000000000" pitchFamily="49" charset="-128"/>
              </a:rPr>
              <a:t>トーク画面ではトークが新しい順に画面下から上に並んでいます。自分が送ったトークが画面の右、相手から送られてきたトークが画面の左に表示されています。</a:t>
            </a:r>
            <a:endParaRPr lang="en-US" altLang="ja-JP" sz="1600" b="1" dirty="0">
              <a:latin typeface="BIZ UDゴシック" panose="020B0400000000000000" pitchFamily="49" charset="-128"/>
              <a:ea typeface="BIZ UDゴシック" panose="020B0400000000000000" pitchFamily="49" charset="-128"/>
            </a:endParaRPr>
          </a:p>
          <a:p>
            <a:endParaRPr kumimoji="1" lang="ja-JP" altLang="en-US" sz="1600" b="1" dirty="0">
              <a:latin typeface="BIZ UDゴシック" panose="020B0400000000000000" pitchFamily="49" charset="-128"/>
              <a:ea typeface="BIZ UDゴシック" panose="020B0400000000000000" pitchFamily="49" charset="-128"/>
            </a:endParaRPr>
          </a:p>
        </p:txBody>
      </p:sp>
      <p:pic>
        <p:nvPicPr>
          <p:cNvPr id="30" name="図 29">
            <a:extLst>
              <a:ext uri="{FF2B5EF4-FFF2-40B4-BE49-F238E27FC236}">
                <a16:creationId xmlns:a16="http://schemas.microsoft.com/office/drawing/2014/main" id="{4BE18C42-FC11-48C8-A86E-FBF3552BF608}"/>
              </a:ext>
            </a:extLst>
          </p:cNvPr>
          <p:cNvPicPr>
            <a:picLocks noChangeAspect="1"/>
          </p:cNvPicPr>
          <p:nvPr/>
        </p:nvPicPr>
        <p:blipFill>
          <a:blip r:embed="rId9"/>
          <a:stretch>
            <a:fillRect/>
          </a:stretch>
        </p:blipFill>
        <p:spPr>
          <a:xfrm>
            <a:off x="7298035" y="3006519"/>
            <a:ext cx="1965763" cy="3800389"/>
          </a:xfrm>
          <a:prstGeom prst="rect">
            <a:avLst/>
          </a:prstGeom>
        </p:spPr>
      </p:pic>
      <p:pic>
        <p:nvPicPr>
          <p:cNvPr id="18" name="図 17">
            <a:extLst>
              <a:ext uri="{FF2B5EF4-FFF2-40B4-BE49-F238E27FC236}">
                <a16:creationId xmlns:a16="http://schemas.microsoft.com/office/drawing/2014/main" id="{E93FCC29-21BA-4174-895F-4BB8648FC3C0}"/>
              </a:ext>
            </a:extLst>
          </p:cNvPr>
          <p:cNvPicPr>
            <a:picLocks noChangeAspect="1"/>
          </p:cNvPicPr>
          <p:nvPr/>
        </p:nvPicPr>
        <p:blipFill>
          <a:blip r:embed="rId10"/>
          <a:stretch>
            <a:fillRect/>
          </a:stretch>
        </p:blipFill>
        <p:spPr>
          <a:xfrm>
            <a:off x="6387508" y="1424362"/>
            <a:ext cx="896190" cy="853514"/>
          </a:xfrm>
          <a:prstGeom prst="rect">
            <a:avLst/>
          </a:prstGeom>
        </p:spPr>
      </p:pic>
      <p:sp>
        <p:nvSpPr>
          <p:cNvPr id="24" name="テキスト ボックス 23">
            <a:extLst>
              <a:ext uri="{FF2B5EF4-FFF2-40B4-BE49-F238E27FC236}">
                <a16:creationId xmlns:a16="http://schemas.microsoft.com/office/drawing/2014/main" id="{ACDCAC7E-5FAB-4F87-B778-AFC0CA5B948A}"/>
              </a:ext>
            </a:extLst>
          </p:cNvPr>
          <p:cNvSpPr txBox="1"/>
          <p:nvPr/>
        </p:nvSpPr>
        <p:spPr>
          <a:xfrm>
            <a:off x="8916107" y="5254406"/>
            <a:ext cx="1190861" cy="1438068"/>
          </a:xfrm>
          <a:prstGeom prst="rect">
            <a:avLst/>
          </a:prstGeom>
          <a:solidFill>
            <a:srgbClr val="FFFFCC"/>
          </a:solidFill>
          <a:ln>
            <a:solidFill>
              <a:schemeClr val="tx1"/>
            </a:solidFill>
          </a:ln>
        </p:spPr>
        <p:txBody>
          <a:bodyPr wrap="square" lIns="72000" tIns="72000" rIns="36000" bIns="72000" rtlCol="0">
            <a:spAutoFit/>
          </a:bodyPr>
          <a:lstStyle/>
          <a:p>
            <a:r>
              <a:rPr kumimoji="1" lang="ja-JP" altLang="en-US" sz="1400" b="1" dirty="0">
                <a:latin typeface="BIZ UDゴシック" panose="020B0400000000000000" pitchFamily="49" charset="-128"/>
                <a:ea typeface="BIZ UDゴシック" panose="020B0400000000000000" pitchFamily="49" charset="-128"/>
              </a:rPr>
              <a:t>この友だちからのラインを確認できる場所のことをトークルームと言います</a:t>
            </a:r>
            <a:r>
              <a:rPr lang="ja-JP" altLang="en-US" sz="1400" b="1"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DBAFFAAC-8477-4ACD-B769-3F98A851403A}"/>
              </a:ext>
            </a:extLst>
          </p:cNvPr>
          <p:cNvSpPr txBox="1"/>
          <p:nvPr/>
        </p:nvSpPr>
        <p:spPr>
          <a:xfrm>
            <a:off x="3979073" y="5071424"/>
            <a:ext cx="2290694" cy="1169551"/>
          </a:xfrm>
          <a:prstGeom prst="rect">
            <a:avLst/>
          </a:prstGeom>
          <a:solidFill>
            <a:srgbClr val="FFFFCC"/>
          </a:solidFill>
          <a:ln>
            <a:solidFill>
              <a:schemeClr val="tx1"/>
            </a:solidFill>
          </a:ln>
        </p:spPr>
        <p:txBody>
          <a:bodyPr wrap="square" rIns="36000" rtlCol="0">
            <a:spAutoFit/>
          </a:bodyPr>
          <a:lstStyle/>
          <a:p>
            <a:r>
              <a:rPr kumimoji="1" lang="ja-JP" altLang="en-US" sz="1400" b="1" dirty="0">
                <a:latin typeface="BIZ UDゴシック" panose="020B0400000000000000" pitchFamily="49" charset="-128"/>
                <a:ea typeface="BIZ UDゴシック" panose="020B0400000000000000" pitchFamily="49" charset="-128"/>
              </a:rPr>
              <a:t>トークの画面では、トークをしたことがある人の名前が並んでいます。このリストをトークリストと言います。</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0F7DA100-4543-48A4-8E0C-024D7D7A67DC}"/>
              </a:ext>
            </a:extLst>
          </p:cNvPr>
          <p:cNvSpPr txBox="1"/>
          <p:nvPr/>
        </p:nvSpPr>
        <p:spPr>
          <a:xfrm>
            <a:off x="9514546" y="2858624"/>
            <a:ext cx="896190"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つづく</a:t>
            </a:r>
            <a:endParaRPr kumimoji="1" lang="ja-JP" altLang="en-US" b="1" dirty="0">
              <a:latin typeface="BIZ UDゴシック" panose="020B0400000000000000" pitchFamily="49" charset="-128"/>
              <a:ea typeface="BIZ UDゴシック" panose="020B0400000000000000" pitchFamily="49" charset="-128"/>
            </a:endParaRPr>
          </a:p>
        </p:txBody>
      </p:sp>
      <p:sp>
        <p:nvSpPr>
          <p:cNvPr id="16" name="楕円 15">
            <a:extLst>
              <a:ext uri="{FF2B5EF4-FFF2-40B4-BE49-F238E27FC236}">
                <a16:creationId xmlns:a16="http://schemas.microsoft.com/office/drawing/2014/main" id="{F77A9D65-49D5-51B9-E678-5A27AB3B1F41}"/>
              </a:ext>
            </a:extLst>
          </p:cNvPr>
          <p:cNvSpPr/>
          <p:nvPr/>
        </p:nvSpPr>
        <p:spPr>
          <a:xfrm>
            <a:off x="1347284" y="6584474"/>
            <a:ext cx="216000" cy="216000"/>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CA5586D2-C763-AE6F-1E90-9355F420286E}"/>
              </a:ext>
            </a:extLst>
          </p:cNvPr>
          <p:cNvSpPr/>
          <p:nvPr/>
        </p:nvSpPr>
        <p:spPr>
          <a:xfrm>
            <a:off x="4271456" y="3893063"/>
            <a:ext cx="1837244" cy="42176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7" name="四角形: 角を丸くする 26">
            <a:extLst>
              <a:ext uri="{FF2B5EF4-FFF2-40B4-BE49-F238E27FC236}">
                <a16:creationId xmlns:a16="http://schemas.microsoft.com/office/drawing/2014/main" id="{0A560BD8-A2A5-E556-04B0-9E690570AEE9}"/>
              </a:ext>
            </a:extLst>
          </p:cNvPr>
          <p:cNvSpPr/>
          <p:nvPr/>
        </p:nvSpPr>
        <p:spPr>
          <a:xfrm>
            <a:off x="1558680" y="6600825"/>
            <a:ext cx="330445" cy="28806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8" name="楕円 27">
            <a:extLst>
              <a:ext uri="{FF2B5EF4-FFF2-40B4-BE49-F238E27FC236}">
                <a16:creationId xmlns:a16="http://schemas.microsoft.com/office/drawing/2014/main" id="{F814CA41-D882-716B-3B76-AA63496653DA}"/>
              </a:ext>
            </a:extLst>
          </p:cNvPr>
          <p:cNvSpPr/>
          <p:nvPr/>
        </p:nvSpPr>
        <p:spPr>
          <a:xfrm>
            <a:off x="1366804" y="6367493"/>
            <a:ext cx="236571" cy="209272"/>
          </a:xfrm>
          <a:prstGeom prst="ellipse">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31" name="図 30">
            <a:extLst>
              <a:ext uri="{FF2B5EF4-FFF2-40B4-BE49-F238E27FC236}">
                <a16:creationId xmlns:a16="http://schemas.microsoft.com/office/drawing/2014/main" id="{22899465-CD38-0FCC-2109-7C44DED0F211}"/>
              </a:ext>
            </a:extLst>
          </p:cNvPr>
          <p:cNvPicPr>
            <a:picLocks noChangeAspect="1"/>
          </p:cNvPicPr>
          <p:nvPr/>
        </p:nvPicPr>
        <p:blipFill>
          <a:blip r:embed="rId6"/>
          <a:stretch>
            <a:fillRect/>
          </a:stretch>
        </p:blipFill>
        <p:spPr>
          <a:xfrm>
            <a:off x="1155700" y="6219825"/>
            <a:ext cx="654580" cy="623409"/>
          </a:xfrm>
          <a:prstGeom prst="rect">
            <a:avLst/>
          </a:prstGeom>
        </p:spPr>
      </p:pic>
    </p:spTree>
    <p:extLst>
      <p:ext uri="{BB962C8B-B14F-4D97-AF65-F5344CB8AC3E}">
        <p14:creationId xmlns:p14="http://schemas.microsoft.com/office/powerpoint/2010/main" val="80978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09304" y="1343494"/>
            <a:ext cx="8242796" cy="5732338"/>
          </a:xfrm>
          <a:prstGeom prst="rect">
            <a:avLst/>
          </a:prstGeom>
          <a:noFill/>
        </p:spPr>
        <p:txBody>
          <a:bodyPr wrap="square" rIns="144000" rtlCol="0">
            <a:spAutoFit/>
          </a:bodyPr>
          <a:lstStyle/>
          <a:p>
            <a:pPr>
              <a:spcAft>
                <a:spcPts val="300"/>
              </a:spcAft>
            </a:pPr>
            <a:r>
              <a:rPr lang="ja-JP" altLang="en-US" sz="2800" b="1" dirty="0">
                <a:solidFill>
                  <a:srgbClr val="009650"/>
                </a:solidFill>
                <a:latin typeface="BIZ UDPゴシック" panose="020B0400000000000000" pitchFamily="50" charset="-128"/>
                <a:ea typeface="BIZ UDゴシック" panose="020B0400000000000000" pitchFamily="49" charset="-128"/>
                <a:cs typeface="Meiryo" charset="-128"/>
              </a:rPr>
              <a:t>１．</a:t>
            </a:r>
            <a:r>
              <a:rPr lang="en-US" altLang="ja-JP" sz="2800" b="1" dirty="0">
                <a:solidFill>
                  <a:srgbClr val="009650"/>
                </a:solidFill>
                <a:latin typeface="BIZ UDPゴシック" panose="020B0400000000000000" pitchFamily="50" charset="-128"/>
                <a:ea typeface="BIZ UDゴシック" panose="020B0400000000000000" pitchFamily="49" charset="-128"/>
                <a:cs typeface="Meiryo" charset="-128"/>
              </a:rPr>
              <a:t>LINE</a:t>
            </a:r>
            <a:r>
              <a:rPr lang="ja-JP" altLang="en-US" sz="2800" b="1" dirty="0">
                <a:solidFill>
                  <a:srgbClr val="009650"/>
                </a:solidFill>
                <a:latin typeface="BIZ UDPゴシック" panose="020B0400000000000000" pitchFamily="50" charset="-128"/>
                <a:ea typeface="BIZ UDゴシック" panose="020B0400000000000000" pitchFamily="49" charset="-128"/>
                <a:cs typeface="Meiryo" charset="-128"/>
              </a:rPr>
              <a:t>の設定</a:t>
            </a:r>
            <a:endParaRPr lang="en-US" altLang="ja-JP" b="1" dirty="0">
              <a:latin typeface="BIZ UDPゴシック" panose="020B0400000000000000" pitchFamily="50" charset="-128"/>
              <a:ea typeface="BIZ UDゴシック" panose="020B0400000000000000" pitchFamily="49" charset="-128"/>
              <a:cs typeface="Meiryo" charset="-128"/>
            </a:endParaRPr>
          </a:p>
          <a:p>
            <a:pPr marL="176213" lvl="1"/>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Ａ </a:t>
            </a:r>
            <a:r>
              <a:rPr lang="en-US" altLang="ja-JP" sz="2400" b="1" dirty="0">
                <a:latin typeface="BIZ UDPゴシック" panose="020B0400000000000000" pitchFamily="50" charset="-128"/>
                <a:ea typeface="BIZ UDゴシック" panose="020B0400000000000000" pitchFamily="49" charset="-128"/>
                <a:cs typeface="Meiryo" charset="-128"/>
              </a:rPr>
              <a:t>LINE</a:t>
            </a:r>
            <a:r>
              <a:rPr lang="ja-JP" altLang="en-US" sz="2400" b="1" dirty="0">
                <a:latin typeface="BIZ UDPゴシック" panose="020B0400000000000000" pitchFamily="50" charset="-128"/>
                <a:ea typeface="BIZ UDゴシック" panose="020B0400000000000000" pitchFamily="49" charset="-128"/>
                <a:cs typeface="Meiryo" charset="-128"/>
              </a:rPr>
              <a:t>とは ･･････････････････････････････ Ｐ</a:t>
            </a:r>
            <a:r>
              <a:rPr lang="en-US" altLang="ja-JP" sz="2400" b="1" dirty="0">
                <a:latin typeface="BIZ UDPゴシック" panose="020B0400000000000000" pitchFamily="50" charset="-128"/>
                <a:ea typeface="BIZ UDゴシック" panose="020B0400000000000000" pitchFamily="49" charset="-128"/>
                <a:cs typeface="Meiryo" charset="-128"/>
              </a:rPr>
              <a:t>5</a:t>
            </a:r>
          </a:p>
          <a:p>
            <a:pPr marL="176213" lvl="1"/>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Ｂ </a:t>
            </a:r>
            <a:r>
              <a:rPr lang="en-US" altLang="ja-JP" sz="2400" b="1" dirty="0">
                <a:latin typeface="BIZ UDPゴシック" panose="020B0400000000000000" pitchFamily="50" charset="-128"/>
                <a:ea typeface="BIZ UDゴシック" panose="020B0400000000000000" pitchFamily="49" charset="-128"/>
                <a:cs typeface="Meiryo" charset="-128"/>
              </a:rPr>
              <a:t>LINE</a:t>
            </a:r>
            <a:r>
              <a:rPr lang="ja-JP" altLang="en-US" sz="2400" b="1" dirty="0">
                <a:latin typeface="BIZ UDPゴシック" panose="020B0400000000000000" pitchFamily="50" charset="-128"/>
                <a:ea typeface="BIZ UDゴシック" panose="020B0400000000000000" pitchFamily="49" charset="-128"/>
                <a:cs typeface="Meiryo" charset="-128"/>
              </a:rPr>
              <a:t>のインストール ････････････････････ Ｐ</a:t>
            </a:r>
            <a:r>
              <a:rPr lang="en-US" altLang="ja-JP" sz="2400" b="1" dirty="0">
                <a:latin typeface="BIZ UDPゴシック" panose="020B0400000000000000" pitchFamily="50" charset="-128"/>
                <a:ea typeface="BIZ UDゴシック" panose="020B0400000000000000" pitchFamily="49" charset="-128"/>
                <a:cs typeface="Meiryo" charset="-128"/>
              </a:rPr>
              <a:t>6</a:t>
            </a:r>
          </a:p>
          <a:p>
            <a:pPr marL="176213" lvl="1"/>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Ｃ </a:t>
            </a:r>
            <a:r>
              <a:rPr lang="en-US" altLang="ja-JP" sz="2400" b="1" dirty="0">
                <a:latin typeface="BIZ UDPゴシック" panose="020B0400000000000000" pitchFamily="50" charset="-128"/>
                <a:ea typeface="BIZ UDゴシック" panose="020B0400000000000000" pitchFamily="49" charset="-128"/>
                <a:cs typeface="Meiryo" charset="-128"/>
              </a:rPr>
              <a:t>LINE</a:t>
            </a:r>
            <a:r>
              <a:rPr lang="ja-JP" altLang="en-US" sz="2400" b="1" dirty="0">
                <a:latin typeface="BIZ UDPゴシック" panose="020B0400000000000000" pitchFamily="50" charset="-128"/>
                <a:ea typeface="BIZ UDゴシック" panose="020B0400000000000000" pitchFamily="49" charset="-128"/>
                <a:cs typeface="Meiryo" charset="-128"/>
              </a:rPr>
              <a:t>のレイアウト ･･････････････････････ Ｐ</a:t>
            </a:r>
            <a:r>
              <a:rPr lang="en-US" altLang="ja-JP" sz="2400" b="1" dirty="0">
                <a:latin typeface="BIZ UDPゴシック" panose="020B0400000000000000" pitchFamily="50" charset="-128"/>
                <a:ea typeface="BIZ UDゴシック" panose="020B0400000000000000" pitchFamily="49" charset="-128"/>
                <a:cs typeface="Meiryo" charset="-128"/>
              </a:rPr>
              <a:t>7</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lvl="1"/>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Ｄ 友だち追加について ･････････････････････ Ｐ</a:t>
            </a:r>
            <a:r>
              <a:rPr lang="en-US" altLang="ja-JP" sz="2400" b="1" dirty="0">
                <a:latin typeface="BIZ UDPゴシック" panose="020B0400000000000000" pitchFamily="50" charset="-128"/>
                <a:ea typeface="BIZ UDゴシック" panose="020B0400000000000000" pitchFamily="49" charset="-128"/>
                <a:cs typeface="Meiryo" charset="-128"/>
              </a:rPr>
              <a:t>8</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lvl="1"/>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Ｅ ＱＲコードを使った友だちの追加 ･････････ Ｐ</a:t>
            </a:r>
            <a:r>
              <a:rPr lang="en-US" altLang="ja-JP" sz="2400" b="1" dirty="0">
                <a:latin typeface="BIZ UDPゴシック" panose="020B0400000000000000" pitchFamily="50" charset="-128"/>
                <a:ea typeface="BIZ UDゴシック" panose="020B0400000000000000" pitchFamily="49" charset="-128"/>
                <a:cs typeface="Meiryo" charset="-128"/>
              </a:rPr>
              <a:t>9</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lvl="1"/>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Ｆ </a:t>
            </a:r>
            <a:r>
              <a:rPr lang="ja-JP" altLang="en-US" sz="2400" b="1" spc="-100" dirty="0">
                <a:latin typeface="BIZ UDPゴシック" panose="020B0400000000000000" pitchFamily="50" charset="-128"/>
                <a:ea typeface="BIZ UDゴシック" panose="020B0400000000000000" pitchFamily="49" charset="-128"/>
                <a:cs typeface="Meiryo" charset="-128"/>
              </a:rPr>
              <a:t>相手の端末での友だち追加後の他の操作方法 ･ </a:t>
            </a:r>
            <a:r>
              <a:rPr lang="ja-JP" altLang="en-US" sz="2400" b="1" dirty="0">
                <a:latin typeface="BIZ UDPゴシック" panose="020B0400000000000000" pitchFamily="50" charset="-128"/>
                <a:ea typeface="BIZ UDゴシック" panose="020B0400000000000000" pitchFamily="49" charset="-128"/>
                <a:cs typeface="Meiryo" charset="-128"/>
              </a:rPr>
              <a:t>Ｐ</a:t>
            </a:r>
            <a:r>
              <a:rPr lang="en-US" altLang="ja-JP" sz="2400" b="1" dirty="0">
                <a:latin typeface="BIZ UDPゴシック" panose="020B0400000000000000" pitchFamily="50" charset="-128"/>
                <a:ea typeface="BIZ UDゴシック" panose="020B0400000000000000" pitchFamily="49" charset="-128"/>
                <a:cs typeface="Meiryo" charset="-128"/>
              </a:rPr>
              <a:t>11</a:t>
            </a:r>
            <a:endParaRPr lang="en-US" altLang="ja-JP" b="1" spc="-100" dirty="0">
              <a:latin typeface="BIZ UDPゴシック" panose="020B0400000000000000" pitchFamily="50" charset="-128"/>
              <a:ea typeface="BIZ UDゴシック" panose="020B0400000000000000" pitchFamily="49" charset="-128"/>
              <a:cs typeface="Meiryo" charset="-128"/>
            </a:endParaRP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Ｇ リストから友だちのホーム画面を開く ･････ Ｐ</a:t>
            </a:r>
            <a:r>
              <a:rPr lang="en-US" altLang="ja-JP" sz="2400" b="1" dirty="0">
                <a:latin typeface="BIZ UDPゴシック" panose="020B0400000000000000" pitchFamily="50" charset="-128"/>
                <a:ea typeface="BIZ UDゴシック" panose="020B0400000000000000" pitchFamily="49" charset="-128"/>
                <a:cs typeface="Meiryo" charset="-128"/>
              </a:rPr>
              <a:t>12</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Ｈ 友だちのホーム画面での操作方法 ･････････ Ｐ</a:t>
            </a:r>
            <a:r>
              <a:rPr lang="en-US" altLang="ja-JP" sz="2400" b="1" dirty="0">
                <a:latin typeface="BIZ UDPゴシック" panose="020B0400000000000000" pitchFamily="50" charset="-128"/>
                <a:ea typeface="BIZ UDゴシック" panose="020B0400000000000000" pitchFamily="49" charset="-128"/>
                <a:cs typeface="Meiryo" charset="-128"/>
              </a:rPr>
              <a:t>13</a:t>
            </a: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Ｉシリ</a:t>
            </a:r>
            <a:r>
              <a:rPr lang="en-US" altLang="ja-JP" sz="2400" b="1" dirty="0">
                <a:latin typeface="BIZ UDPゴシック" panose="020B0400000000000000" pitchFamily="50" charset="-128"/>
                <a:ea typeface="BIZ UDゴシック" panose="020B0400000000000000" pitchFamily="49" charset="-128"/>
                <a:cs typeface="Meiryo" charset="-128"/>
              </a:rPr>
              <a:t>(Siri)</a:t>
            </a:r>
            <a:r>
              <a:rPr lang="ja-JP" altLang="en-US" sz="2400" b="1" dirty="0">
                <a:latin typeface="BIZ UDPゴシック" panose="020B0400000000000000" pitchFamily="50" charset="-128"/>
                <a:ea typeface="BIZ UDゴシック" panose="020B0400000000000000" pitchFamily="49" charset="-128"/>
                <a:cs typeface="Meiryo" charset="-128"/>
              </a:rPr>
              <a:t>を使ったトークの開始 のしかた･･ Ｐ</a:t>
            </a:r>
            <a:r>
              <a:rPr lang="en-US" altLang="ja-JP" sz="2400" b="1" dirty="0">
                <a:latin typeface="BIZ UDPゴシック" panose="020B0400000000000000" pitchFamily="50" charset="-128"/>
                <a:ea typeface="BIZ UDゴシック" panose="020B0400000000000000" pitchFamily="49" charset="-128"/>
                <a:cs typeface="Meiryo" charset="-128"/>
              </a:rPr>
              <a:t>15</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Ｊシリを利用したライン通話のしかた････････ Ｐ</a:t>
            </a:r>
            <a:r>
              <a:rPr lang="en-US" altLang="ja-JP" sz="2400" b="1" dirty="0">
                <a:latin typeface="BIZ UDPゴシック" panose="020B0400000000000000" pitchFamily="50" charset="-128"/>
                <a:ea typeface="BIZ UDゴシック" panose="020B0400000000000000" pitchFamily="49" charset="-128"/>
                <a:cs typeface="Meiryo" charset="-128"/>
              </a:rPr>
              <a:t>17</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Ｋシリを使ったトークの確認のしかた････････ Ｐ</a:t>
            </a:r>
            <a:r>
              <a:rPr lang="en-US" altLang="ja-JP" sz="2400" b="1" dirty="0">
                <a:latin typeface="BIZ UDPゴシック" panose="020B0400000000000000" pitchFamily="50" charset="-128"/>
                <a:ea typeface="BIZ UDゴシック" panose="020B0400000000000000" pitchFamily="49" charset="-128"/>
                <a:cs typeface="Meiryo" charset="-128"/>
              </a:rPr>
              <a:t>18</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Ｌ トークの確認方法 ･･･････････････････････ Ｐ</a:t>
            </a:r>
            <a:r>
              <a:rPr lang="en-US" altLang="ja-JP" sz="2400" b="1" dirty="0">
                <a:latin typeface="BIZ UDPゴシック" panose="020B0400000000000000" pitchFamily="50" charset="-128"/>
                <a:ea typeface="BIZ UDゴシック" panose="020B0400000000000000" pitchFamily="49" charset="-128"/>
                <a:cs typeface="Meiryo" charset="-128"/>
              </a:rPr>
              <a:t>19</a:t>
            </a: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Ｍ トークルームでのメッセージのやりとり ･･･ Ｐ</a:t>
            </a:r>
            <a:r>
              <a:rPr lang="en-US" altLang="ja-JP" sz="2400" b="1" dirty="0">
                <a:latin typeface="BIZ UDPゴシック" panose="020B0400000000000000" pitchFamily="50" charset="-128"/>
                <a:ea typeface="BIZ UDゴシック" panose="020B0400000000000000" pitchFamily="49" charset="-128"/>
                <a:cs typeface="Meiryo" charset="-128"/>
              </a:rPr>
              <a:t>21</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Ｎ スタンプについて ･･･････････････････････ Ｐ</a:t>
            </a:r>
            <a:r>
              <a:rPr lang="en-US" altLang="ja-JP" sz="2400" b="1" dirty="0">
                <a:latin typeface="BIZ UDPゴシック" panose="020B0400000000000000" pitchFamily="50" charset="-128"/>
                <a:ea typeface="BIZ UDゴシック" panose="020B0400000000000000" pitchFamily="49" charset="-128"/>
                <a:cs typeface="Meiryo" charset="-128"/>
              </a:rPr>
              <a:t>22</a:t>
            </a:r>
          </a:p>
        </p:txBody>
      </p:sp>
      <p:pic>
        <p:nvPicPr>
          <p:cNvPr id="2" name="Picture 2" descr="スマートフォンを使う猫のキャラクター">
            <a:extLst>
              <a:ext uri="{FF2B5EF4-FFF2-40B4-BE49-F238E27FC236}">
                <a16:creationId xmlns:a16="http://schemas.microsoft.com/office/drawing/2014/main" id="{36956EEE-7066-4974-A553-E76FF40FC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06" y="3931031"/>
            <a:ext cx="1156194" cy="115619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53211" y="504825"/>
            <a:ext cx="3693319" cy="553998"/>
          </a:xfrm>
        </p:spPr>
        <p:txBody>
          <a:bodyPr wrap="none">
            <a:spAutoFit/>
          </a:bodyPr>
          <a:lstStyle/>
          <a:p>
            <a:r>
              <a:rPr lang="ja-JP" altLang="en-US" sz="3600" dirty="0">
                <a:latin typeface="BIZ UDゴシック" panose="020B0400000000000000" pitchFamily="49" charset="-128"/>
                <a:ea typeface="BIZ UDゴシック" panose="020B0400000000000000" pitchFamily="49" charset="-128"/>
              </a:rPr>
              <a:t>ＬＩＮＥの使い方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690390" y="1794598"/>
            <a:ext cx="902811" cy="480131"/>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dist"/>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目次</a:t>
            </a:r>
          </a:p>
        </p:txBody>
      </p:sp>
      <p:pic>
        <p:nvPicPr>
          <p:cNvPr id="7" name="Picture 2" descr="スマートフォンを使うウサギのキャラクター">
            <a:extLst>
              <a:ext uri="{FF2B5EF4-FFF2-40B4-BE49-F238E27FC236}">
                <a16:creationId xmlns:a16="http://schemas.microsoft.com/office/drawing/2014/main" id="{600116D4-D19A-4FB7-80A9-983F56277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69" y="3781425"/>
            <a:ext cx="129539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0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4038ACE1-4F52-4694-BA6A-A6B6C4A9ABB9}"/>
              </a:ext>
            </a:extLst>
          </p:cNvPr>
          <p:cNvSpPr>
            <a:spLocks noGrp="1"/>
          </p:cNvSpPr>
          <p:nvPr>
            <p:ph type="subTitle" idx="1"/>
          </p:nvPr>
        </p:nvSpPr>
        <p:spPr>
          <a:xfrm>
            <a:off x="505200" y="1520068"/>
            <a:ext cx="9683000" cy="442035"/>
          </a:xfrm>
          <a:solidFill>
            <a:srgbClr val="FFFFCC"/>
          </a:solidFill>
          <a:ln>
            <a:solidFill>
              <a:schemeClr val="tx1"/>
            </a:solidFill>
          </a:ln>
        </p:spPr>
        <p:txBody>
          <a:bodyPr lIns="72000" tIns="36000" bIns="36000"/>
          <a:lstStyle/>
          <a:p>
            <a:r>
              <a:rPr lang="ja-JP" altLang="en-US" sz="2400" dirty="0">
                <a:latin typeface="BIZ UDゴシック" panose="020B0400000000000000" pitchFamily="49" charset="-128"/>
                <a:ea typeface="BIZ UDゴシック" panose="020B0400000000000000" pitchFamily="49" charset="-128"/>
              </a:rPr>
              <a:t>友だちから届いたトークを確認しましょう　つづき</a:t>
            </a:r>
          </a:p>
        </p:txBody>
      </p:sp>
      <p:sp>
        <p:nvSpPr>
          <p:cNvPr id="6" name="タイトル 9">
            <a:extLst>
              <a:ext uri="{FF2B5EF4-FFF2-40B4-BE49-F238E27FC236}">
                <a16:creationId xmlns:a16="http://schemas.microsoft.com/office/drawing/2014/main" id="{062B32D6-70E7-42B5-8FED-D199B3E9C881}"/>
              </a:ext>
            </a:extLst>
          </p:cNvPr>
          <p:cNvSpPr txBox="1">
            <a:spLocks/>
          </p:cNvSpPr>
          <p:nvPr/>
        </p:nvSpPr>
        <p:spPr>
          <a:xfrm>
            <a:off x="2520000" y="392984"/>
            <a:ext cx="3282950"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ト－クの確認方法</a:t>
            </a:r>
          </a:p>
        </p:txBody>
      </p:sp>
      <p:sp>
        <p:nvSpPr>
          <p:cNvPr id="7" name="Title 1">
            <a:extLst>
              <a:ext uri="{FF2B5EF4-FFF2-40B4-BE49-F238E27FC236}">
                <a16:creationId xmlns:a16="http://schemas.microsoft.com/office/drawing/2014/main" id="{91663B4C-0C6C-43AD-AEF6-7957BA53C4DB}"/>
              </a:ext>
            </a:extLst>
          </p:cNvPr>
          <p:cNvSpPr txBox="1">
            <a:spLocks/>
          </p:cNvSpPr>
          <p:nvPr/>
        </p:nvSpPr>
        <p:spPr>
          <a:xfrm>
            <a:off x="904821" y="46883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1-L</a:t>
            </a:r>
            <a:endParaRPr lang="en-US"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84D5992F-6E18-42FD-9B42-B8332A800629}"/>
              </a:ext>
            </a:extLst>
          </p:cNvPr>
          <p:cNvPicPr>
            <a:picLocks noChangeAspect="1"/>
          </p:cNvPicPr>
          <p:nvPr/>
        </p:nvPicPr>
        <p:blipFill>
          <a:blip r:embed="rId3"/>
          <a:stretch>
            <a:fillRect/>
          </a:stretch>
        </p:blipFill>
        <p:spPr>
          <a:xfrm>
            <a:off x="1026421" y="3159350"/>
            <a:ext cx="2079860" cy="3676602"/>
          </a:xfrm>
          <a:prstGeom prst="rect">
            <a:avLst/>
          </a:prstGeom>
        </p:spPr>
      </p:pic>
      <p:sp>
        <p:nvSpPr>
          <p:cNvPr id="14" name="テキスト ボックス 13">
            <a:extLst>
              <a:ext uri="{FF2B5EF4-FFF2-40B4-BE49-F238E27FC236}">
                <a16:creationId xmlns:a16="http://schemas.microsoft.com/office/drawing/2014/main" id="{EE6DC61D-89FF-483A-88F1-8F94CBF3E880}"/>
              </a:ext>
            </a:extLst>
          </p:cNvPr>
          <p:cNvSpPr txBox="1"/>
          <p:nvPr/>
        </p:nvSpPr>
        <p:spPr>
          <a:xfrm>
            <a:off x="989748" y="2096095"/>
            <a:ext cx="5195152" cy="923330"/>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画面の</a:t>
            </a:r>
            <a:r>
              <a:rPr lang="ja-JP" altLang="en-US" b="1" dirty="0">
                <a:latin typeface="BIZ UDゴシック" panose="020B0400000000000000" pitchFamily="49" charset="-128"/>
                <a:ea typeface="BIZ UDゴシック" panose="020B0400000000000000" pitchFamily="49" charset="-128"/>
              </a:rPr>
              <a:t>左下</a:t>
            </a:r>
            <a:r>
              <a:rPr kumimoji="1" lang="ja-JP" altLang="en-US" b="1" dirty="0">
                <a:latin typeface="BIZ UDゴシック" panose="020B0400000000000000" pitchFamily="49" charset="-128"/>
                <a:ea typeface="BIZ UDゴシック" panose="020B0400000000000000" pitchFamily="49" charset="-128"/>
              </a:rPr>
              <a:t>をタッチし、読み上げ音声から最新トークを探します。トーク間はスワイプでも移動できます。</a:t>
            </a:r>
            <a:endParaRPr kumimoji="1" lang="en-US" altLang="ja-JP"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33DC2777-129D-4707-A3FC-7E014D004B12}"/>
              </a:ext>
            </a:extLst>
          </p:cNvPr>
          <p:cNvSpPr txBox="1"/>
          <p:nvPr/>
        </p:nvSpPr>
        <p:spPr>
          <a:xfrm>
            <a:off x="3289300" y="3364920"/>
            <a:ext cx="3248731" cy="3100061"/>
          </a:xfrm>
          <a:prstGeom prst="rect">
            <a:avLst/>
          </a:prstGeom>
          <a:solidFill>
            <a:srgbClr val="FFFFCC"/>
          </a:solidFill>
          <a:ln>
            <a:solidFill>
              <a:schemeClr val="accent1"/>
            </a:solidFill>
          </a:ln>
        </p:spPr>
        <p:txBody>
          <a:bodyPr wrap="square" lIns="108000" tIns="72000" rIns="72000" bIns="72000" rtlCol="0">
            <a:spAutoFit/>
          </a:bodyPr>
          <a:lstStyle/>
          <a:p>
            <a:r>
              <a:rPr lang="ja-JP" altLang="en-US" sz="1600" b="1" dirty="0">
                <a:latin typeface="BIZ UDゴシック" panose="020B0400000000000000" pitchFamily="49" charset="-128"/>
                <a:ea typeface="BIZ UDゴシック" panose="020B0400000000000000" pitchFamily="49" charset="-128"/>
              </a:rPr>
              <a:t>　トークルームを開いた際の読み上げ開始位置は一定ではありません。最新トークのときもあれば、少し前のトークまで戻っているときもあります。</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　状況によりタッチとスワイプで移動し、確認していきましょう。</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一番下に表示されているのが最新のトークなので、そこを目指して進んでいくといいでしょう。</a:t>
            </a:r>
            <a:endParaRPr lang="en-US" altLang="ja-JP" sz="1600" b="1" dirty="0">
              <a:latin typeface="BIZ UDゴシック" panose="020B0400000000000000" pitchFamily="49" charset="-128"/>
              <a:ea typeface="BIZ UDゴシック" panose="020B0400000000000000" pitchFamily="49" charset="-128"/>
            </a:endParaRPr>
          </a:p>
          <a:p>
            <a:r>
              <a:rPr kumimoji="1" lang="ja-JP" altLang="en-US" sz="1600" b="1" dirty="0">
                <a:latin typeface="BIZ UDゴシック" panose="020B0400000000000000" pitchFamily="49" charset="-128"/>
                <a:ea typeface="BIZ UDゴシック" panose="020B0400000000000000" pitchFamily="49" charset="-128"/>
              </a:rPr>
              <a:t>　「ここから未読」と読み上げる時もあります。</a:t>
            </a:r>
          </a:p>
        </p:txBody>
      </p:sp>
      <p:pic>
        <p:nvPicPr>
          <p:cNvPr id="17" name="図 16">
            <a:extLst>
              <a:ext uri="{FF2B5EF4-FFF2-40B4-BE49-F238E27FC236}">
                <a16:creationId xmlns:a16="http://schemas.microsoft.com/office/drawing/2014/main" id="{EC87C352-538F-4B8E-A453-483E5BD8109A}"/>
              </a:ext>
            </a:extLst>
          </p:cNvPr>
          <p:cNvPicPr>
            <a:picLocks noChangeAspect="1"/>
          </p:cNvPicPr>
          <p:nvPr/>
        </p:nvPicPr>
        <p:blipFill>
          <a:blip r:embed="rId4"/>
          <a:stretch>
            <a:fillRect/>
          </a:stretch>
        </p:blipFill>
        <p:spPr>
          <a:xfrm>
            <a:off x="6431710" y="2004357"/>
            <a:ext cx="896190" cy="853514"/>
          </a:xfrm>
          <a:prstGeom prst="rect">
            <a:avLst/>
          </a:prstGeom>
        </p:spPr>
      </p:pic>
      <p:grpSp>
        <p:nvGrpSpPr>
          <p:cNvPr id="21" name="グループ化 20">
            <a:extLst>
              <a:ext uri="{FF2B5EF4-FFF2-40B4-BE49-F238E27FC236}">
                <a16:creationId xmlns:a16="http://schemas.microsoft.com/office/drawing/2014/main" id="{84488233-DAEA-42AD-B04C-245D5A4F3E84}"/>
              </a:ext>
            </a:extLst>
          </p:cNvPr>
          <p:cNvGrpSpPr/>
          <p:nvPr/>
        </p:nvGrpSpPr>
        <p:grpSpPr>
          <a:xfrm>
            <a:off x="7411441" y="3161895"/>
            <a:ext cx="2095097" cy="3676602"/>
            <a:chOff x="6439813" y="3490388"/>
            <a:chExt cx="1874425" cy="3248625"/>
          </a:xfrm>
        </p:grpSpPr>
        <p:pic>
          <p:nvPicPr>
            <p:cNvPr id="19" name="図 18">
              <a:extLst>
                <a:ext uri="{FF2B5EF4-FFF2-40B4-BE49-F238E27FC236}">
                  <a16:creationId xmlns:a16="http://schemas.microsoft.com/office/drawing/2014/main" id="{914562AF-35CB-4BD0-8AEE-E39BFB86DB4C}"/>
                </a:ext>
              </a:extLst>
            </p:cNvPr>
            <p:cNvPicPr>
              <a:picLocks noChangeAspect="1"/>
            </p:cNvPicPr>
            <p:nvPr/>
          </p:nvPicPr>
          <p:blipFill>
            <a:blip r:embed="rId3"/>
            <a:stretch>
              <a:fillRect/>
            </a:stretch>
          </p:blipFill>
          <p:spPr>
            <a:xfrm>
              <a:off x="6476486" y="3490388"/>
              <a:ext cx="1837752" cy="3248625"/>
            </a:xfrm>
            <a:prstGeom prst="rect">
              <a:avLst/>
            </a:prstGeom>
          </p:spPr>
        </p:pic>
        <p:pic>
          <p:nvPicPr>
            <p:cNvPr id="11" name="図 10">
              <a:extLst>
                <a:ext uri="{FF2B5EF4-FFF2-40B4-BE49-F238E27FC236}">
                  <a16:creationId xmlns:a16="http://schemas.microsoft.com/office/drawing/2014/main" id="{7D08F0E5-03F9-4C20-85E0-5173385FDB27}"/>
                </a:ext>
              </a:extLst>
            </p:cNvPr>
            <p:cNvPicPr>
              <a:picLocks noChangeAspect="1"/>
            </p:cNvPicPr>
            <p:nvPr/>
          </p:nvPicPr>
          <p:blipFill>
            <a:blip r:embed="rId5"/>
            <a:stretch>
              <a:fillRect/>
            </a:stretch>
          </p:blipFill>
          <p:spPr>
            <a:xfrm>
              <a:off x="6439813" y="3527486"/>
              <a:ext cx="334301" cy="348230"/>
            </a:xfrm>
            <a:prstGeom prst="rect">
              <a:avLst/>
            </a:prstGeom>
          </p:spPr>
        </p:pic>
      </p:grpSp>
      <p:sp>
        <p:nvSpPr>
          <p:cNvPr id="20" name="テキスト ボックス 19">
            <a:extLst>
              <a:ext uri="{FF2B5EF4-FFF2-40B4-BE49-F238E27FC236}">
                <a16:creationId xmlns:a16="http://schemas.microsoft.com/office/drawing/2014/main" id="{D9F5BB39-B4F3-460B-BD84-3DE4AB5E1AF3}"/>
              </a:ext>
            </a:extLst>
          </p:cNvPr>
          <p:cNvSpPr txBox="1"/>
          <p:nvPr/>
        </p:nvSpPr>
        <p:spPr>
          <a:xfrm>
            <a:off x="7099300" y="2087543"/>
            <a:ext cx="2895600" cy="923330"/>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画面左上の戻るボタンをダブルタップすると、トークリストに戻ります。</a:t>
            </a:r>
            <a:endParaRPr kumimoji="1" lang="ja-JP" altLang="en-US"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11C634BF-6043-4822-A670-1D3AB78D5D33}"/>
              </a:ext>
            </a:extLst>
          </p:cNvPr>
          <p:cNvPicPr>
            <a:picLocks noChangeAspect="1"/>
          </p:cNvPicPr>
          <p:nvPr/>
        </p:nvPicPr>
        <p:blipFill>
          <a:blip r:embed="rId6"/>
          <a:stretch>
            <a:fillRect/>
          </a:stretch>
        </p:blipFill>
        <p:spPr>
          <a:xfrm>
            <a:off x="334108" y="1994035"/>
            <a:ext cx="913893" cy="874159"/>
          </a:xfrm>
          <a:prstGeom prst="rect">
            <a:avLst/>
          </a:prstGeom>
        </p:spPr>
      </p:pic>
    </p:spTree>
    <p:extLst>
      <p:ext uri="{BB962C8B-B14F-4D97-AF65-F5344CB8AC3E}">
        <p14:creationId xmlns:p14="http://schemas.microsoft.com/office/powerpoint/2010/main" val="57697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楕円 61">
            <a:extLst>
              <a:ext uri="{FF2B5EF4-FFF2-40B4-BE49-F238E27FC236}">
                <a16:creationId xmlns:a16="http://schemas.microsoft.com/office/drawing/2014/main" id="{97E38DB1-2E9F-47CC-97B3-CCC5CD523B8A}"/>
              </a:ext>
            </a:extLst>
          </p:cNvPr>
          <p:cNvSpPr/>
          <p:nvPr/>
        </p:nvSpPr>
        <p:spPr>
          <a:xfrm>
            <a:off x="3249783" y="263664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BIZ UDゴシック" panose="020B0400000000000000" pitchFamily="49" charset="-128"/>
              <a:ea typeface="BIZ UDゴシック" panose="020B0400000000000000" pitchFamily="49" charset="-128"/>
            </a:endParaRPr>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79050" y="1540058"/>
            <a:ext cx="6536011" cy="442035"/>
          </a:xfrm>
          <a:solidFill>
            <a:srgbClr val="FFFFCC"/>
          </a:solidFill>
          <a:ln>
            <a:solidFill>
              <a:schemeClr val="tx1"/>
            </a:solidFill>
          </a:ln>
        </p:spPr>
        <p:txBody>
          <a:bodyPr wrap="none" lIns="72000" tIns="36000" bIns="36000"/>
          <a:lstStyle/>
          <a:p>
            <a:r>
              <a:rPr lang="ja-JP" altLang="en-US" sz="2400" dirty="0">
                <a:latin typeface="BIZ UDゴシック" panose="020B0400000000000000" pitchFamily="49" charset="-128"/>
                <a:ea typeface="BIZ UDゴシック" panose="020B0400000000000000" pitchFamily="49" charset="-128"/>
              </a:rPr>
              <a:t>トークルームからトークを送ることもできます</a:t>
            </a: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0000" y="404774"/>
            <a:ext cx="7386638"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トークルームでのメッセージのやりとり</a:t>
            </a:r>
          </a:p>
        </p:txBody>
      </p:sp>
      <p:sp>
        <p:nvSpPr>
          <p:cNvPr id="70" name="テキスト ボックス 69">
            <a:extLst>
              <a:ext uri="{FF2B5EF4-FFF2-40B4-BE49-F238E27FC236}">
                <a16:creationId xmlns:a16="http://schemas.microsoft.com/office/drawing/2014/main" id="{FBB6E510-0F9D-4881-BECE-AEA3B1C16C22}"/>
              </a:ext>
            </a:extLst>
          </p:cNvPr>
          <p:cNvSpPr txBox="1"/>
          <p:nvPr/>
        </p:nvSpPr>
        <p:spPr>
          <a:xfrm>
            <a:off x="3893034" y="2711116"/>
            <a:ext cx="3207349" cy="923330"/>
          </a:xfrm>
          <a:prstGeom prst="rect">
            <a:avLst/>
          </a:prstGeom>
          <a:noFill/>
        </p:spPr>
        <p:txBody>
          <a:bodyPr wrap="square">
            <a:spAutoFit/>
          </a:bodyPr>
          <a:lstStyle/>
          <a:p>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テキストフィールド</a:t>
            </a:r>
            <a:endParaRPr lang="en-US" altLang="ja-JP" b="1"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右の送信ボタン（画面中段の右端）をダブルタップします。</a:t>
            </a:r>
            <a:endPar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001396E9-A815-47AE-8BEF-44991745E076}"/>
              </a:ext>
            </a:extLst>
          </p:cNvPr>
          <p:cNvSpPr txBox="1"/>
          <p:nvPr/>
        </p:nvSpPr>
        <p:spPr>
          <a:xfrm>
            <a:off x="927649" y="2036482"/>
            <a:ext cx="2316050" cy="1200329"/>
          </a:xfrm>
          <a:prstGeom prst="rect">
            <a:avLst/>
          </a:prstGeom>
          <a:noFill/>
        </p:spPr>
        <p:txBody>
          <a:bodyPr wrap="square">
            <a:spAutoFit/>
          </a:bodyPr>
          <a:lstStyle/>
          <a:p>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画面下部のテキストフィールドと読む箇所を選択しダブル</a:t>
            </a:r>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タップします。</a:t>
            </a:r>
            <a:endParaRPr lang="ja-JP" altLang="en-US" b="1" dirty="0">
              <a:latin typeface="BIZ UDゴシック" panose="020B0400000000000000" pitchFamily="49" charset="-128"/>
              <a:ea typeface="BIZ UDゴシック" panose="020B0400000000000000" pitchFamily="49" charset="-128"/>
            </a:endParaRPr>
          </a:p>
        </p:txBody>
      </p:sp>
      <p:sp>
        <p:nvSpPr>
          <p:cNvPr id="73" name="テキスト ボックス 72">
            <a:extLst>
              <a:ext uri="{FF2B5EF4-FFF2-40B4-BE49-F238E27FC236}">
                <a16:creationId xmlns:a16="http://schemas.microsoft.com/office/drawing/2014/main" id="{5BB25B1D-3AB6-4A64-8F02-FF616BD265AF}"/>
              </a:ext>
            </a:extLst>
          </p:cNvPr>
          <p:cNvSpPr txBox="1"/>
          <p:nvPr/>
        </p:nvSpPr>
        <p:spPr>
          <a:xfrm>
            <a:off x="7598300" y="2036482"/>
            <a:ext cx="2262158" cy="1200329"/>
          </a:xfrm>
          <a:prstGeom prst="rect">
            <a:avLst/>
          </a:prstGeom>
          <a:noFill/>
        </p:spPr>
        <p:txBody>
          <a:bodyPr wrap="square">
            <a:spAutoFit/>
          </a:bodyPr>
          <a:lstStyle/>
          <a:p>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左スワイプで戻っていくと、自分の送ったメッセージが確認できます</a:t>
            </a:r>
            <a:endParaRPr lang="en-US" altLang="ja-JP" b="1"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76" name="矢印: 右 75">
            <a:extLst>
              <a:ext uri="{FF2B5EF4-FFF2-40B4-BE49-F238E27FC236}">
                <a16:creationId xmlns:a16="http://schemas.microsoft.com/office/drawing/2014/main" id="{20F4D450-9653-468D-A0E3-87ED4ED9FA92}"/>
              </a:ext>
            </a:extLst>
          </p:cNvPr>
          <p:cNvSpPr/>
          <p:nvPr/>
        </p:nvSpPr>
        <p:spPr>
          <a:xfrm>
            <a:off x="6645063" y="4961677"/>
            <a:ext cx="825478" cy="2843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7" name="楕円 56">
            <a:extLst>
              <a:ext uri="{FF2B5EF4-FFF2-40B4-BE49-F238E27FC236}">
                <a16:creationId xmlns:a16="http://schemas.microsoft.com/office/drawing/2014/main" id="{FACC572D-F226-44AF-8280-216130069AFA}"/>
              </a:ext>
            </a:extLst>
          </p:cNvPr>
          <p:cNvSpPr/>
          <p:nvPr/>
        </p:nvSpPr>
        <p:spPr>
          <a:xfrm>
            <a:off x="2826437" y="3130840"/>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BIZ UDゴシック" panose="020B0400000000000000" pitchFamily="49" charset="-128"/>
              <a:ea typeface="BIZ UDゴシック" panose="020B0400000000000000" pitchFamily="49" charset="-128"/>
            </a:endParaRPr>
          </a:p>
        </p:txBody>
      </p:sp>
      <p:sp>
        <p:nvSpPr>
          <p:cNvPr id="83" name="テキスト ボックス 82">
            <a:extLst>
              <a:ext uri="{FF2B5EF4-FFF2-40B4-BE49-F238E27FC236}">
                <a16:creationId xmlns:a16="http://schemas.microsoft.com/office/drawing/2014/main" id="{B614AC1B-CE03-4865-BB07-76B53C9A0D1C}"/>
              </a:ext>
            </a:extLst>
          </p:cNvPr>
          <p:cNvSpPr txBox="1"/>
          <p:nvPr/>
        </p:nvSpPr>
        <p:spPr>
          <a:xfrm>
            <a:off x="3918441" y="2038801"/>
            <a:ext cx="3110286" cy="646331"/>
          </a:xfrm>
          <a:prstGeom prst="rect">
            <a:avLst/>
          </a:prstGeom>
          <a:solidFill>
            <a:schemeClr val="bg1"/>
          </a:solidFill>
        </p:spPr>
        <p:txBody>
          <a:bodyPr wrap="square">
            <a:spAutoFit/>
          </a:bodyPr>
          <a:lstStyle/>
          <a:p>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メッセージを入力します。</a:t>
            </a:r>
            <a:r>
              <a:rPr lang="ja-JP" altLang="en-US" b="1" dirty="0">
                <a:latin typeface="BIZ UDゴシック" panose="020B0400000000000000" pitchFamily="49" charset="-128"/>
                <a:ea typeface="BIZ UDゴシック" panose="020B0400000000000000" pitchFamily="49" charset="-128"/>
              </a:rPr>
              <a:t>音声でも入力できます。</a:t>
            </a:r>
            <a:endParaRPr lang="en-US" altLang="ja-JP" b="1" dirty="0">
              <a:latin typeface="BIZ UDゴシック" panose="020B0400000000000000" pitchFamily="49" charset="-128"/>
              <a:ea typeface="BIZ UDゴシック" panose="020B0400000000000000" pitchFamily="49" charset="-128"/>
            </a:endParaRPr>
          </a:p>
        </p:txBody>
      </p:sp>
      <p:sp>
        <p:nvSpPr>
          <p:cNvPr id="121" name="矢印: 右 120">
            <a:extLst>
              <a:ext uri="{FF2B5EF4-FFF2-40B4-BE49-F238E27FC236}">
                <a16:creationId xmlns:a16="http://schemas.microsoft.com/office/drawing/2014/main" id="{CAB0662D-128C-49E3-BF0E-8957A8D134A3}"/>
              </a:ext>
            </a:extLst>
          </p:cNvPr>
          <p:cNvSpPr/>
          <p:nvPr/>
        </p:nvSpPr>
        <p:spPr>
          <a:xfrm>
            <a:off x="3295745" y="4994315"/>
            <a:ext cx="782642" cy="2843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1" name="図 10">
            <a:extLst>
              <a:ext uri="{FF2B5EF4-FFF2-40B4-BE49-F238E27FC236}">
                <a16:creationId xmlns:a16="http://schemas.microsoft.com/office/drawing/2014/main" id="{9DA75338-6A27-4266-A0E6-7126824F3AE5}"/>
              </a:ext>
            </a:extLst>
          </p:cNvPr>
          <p:cNvPicPr>
            <a:picLocks noChangeAspect="1"/>
          </p:cNvPicPr>
          <p:nvPr/>
        </p:nvPicPr>
        <p:blipFill>
          <a:blip r:embed="rId3"/>
          <a:stretch>
            <a:fillRect/>
          </a:stretch>
        </p:blipFill>
        <p:spPr>
          <a:xfrm>
            <a:off x="304032" y="2006194"/>
            <a:ext cx="792000" cy="756000"/>
          </a:xfrm>
          <a:prstGeom prst="rect">
            <a:avLst/>
          </a:prstGeom>
        </p:spPr>
      </p:pic>
      <p:pic>
        <p:nvPicPr>
          <p:cNvPr id="61" name="図 60">
            <a:extLst>
              <a:ext uri="{FF2B5EF4-FFF2-40B4-BE49-F238E27FC236}">
                <a16:creationId xmlns:a16="http://schemas.microsoft.com/office/drawing/2014/main" id="{5CED05B5-05D3-48A5-8CDE-26D3238ACF7B}"/>
              </a:ext>
            </a:extLst>
          </p:cNvPr>
          <p:cNvPicPr>
            <a:picLocks noChangeAspect="1"/>
          </p:cNvPicPr>
          <p:nvPr/>
        </p:nvPicPr>
        <p:blipFill>
          <a:blip r:embed="rId4"/>
          <a:stretch>
            <a:fillRect/>
          </a:stretch>
        </p:blipFill>
        <p:spPr>
          <a:xfrm>
            <a:off x="3290313" y="1983796"/>
            <a:ext cx="792000" cy="756000"/>
          </a:xfrm>
          <a:prstGeom prst="rect">
            <a:avLst/>
          </a:prstGeom>
        </p:spPr>
      </p:pic>
      <p:sp>
        <p:nvSpPr>
          <p:cNvPr id="44" name="Title 1">
            <a:extLst>
              <a:ext uri="{FF2B5EF4-FFF2-40B4-BE49-F238E27FC236}">
                <a16:creationId xmlns:a16="http://schemas.microsoft.com/office/drawing/2014/main" id="{9986D760-9407-4835-BAAB-EBDBEE0B735E}"/>
              </a:ext>
            </a:extLst>
          </p:cNvPr>
          <p:cNvSpPr txBox="1">
            <a:spLocks/>
          </p:cNvSpPr>
          <p:nvPr/>
        </p:nvSpPr>
        <p:spPr>
          <a:xfrm>
            <a:off x="963739" y="48955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1-M</a:t>
            </a:r>
            <a:endParaRPr lang="en-US"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822BDA93-CF18-4722-AFE9-B6D6D36A09D0}"/>
              </a:ext>
            </a:extLst>
          </p:cNvPr>
          <p:cNvPicPr>
            <a:picLocks noChangeAspect="1"/>
          </p:cNvPicPr>
          <p:nvPr/>
        </p:nvPicPr>
        <p:blipFill>
          <a:blip r:embed="rId5"/>
          <a:stretch>
            <a:fillRect/>
          </a:stretch>
        </p:blipFill>
        <p:spPr>
          <a:xfrm>
            <a:off x="3289058" y="2670350"/>
            <a:ext cx="792000" cy="756000"/>
          </a:xfrm>
          <a:prstGeom prst="rect">
            <a:avLst/>
          </a:prstGeom>
        </p:spPr>
      </p:pic>
      <p:pic>
        <p:nvPicPr>
          <p:cNvPr id="16" name="図 15">
            <a:extLst>
              <a:ext uri="{FF2B5EF4-FFF2-40B4-BE49-F238E27FC236}">
                <a16:creationId xmlns:a16="http://schemas.microsoft.com/office/drawing/2014/main" id="{B7D484C5-8387-4B44-BB03-7C3CAC9883F6}"/>
              </a:ext>
            </a:extLst>
          </p:cNvPr>
          <p:cNvPicPr>
            <a:picLocks noChangeAspect="1"/>
          </p:cNvPicPr>
          <p:nvPr/>
        </p:nvPicPr>
        <p:blipFill>
          <a:blip r:embed="rId6"/>
          <a:stretch>
            <a:fillRect/>
          </a:stretch>
        </p:blipFill>
        <p:spPr>
          <a:xfrm>
            <a:off x="6979316" y="2006469"/>
            <a:ext cx="792000" cy="756000"/>
          </a:xfrm>
          <a:prstGeom prst="rect">
            <a:avLst/>
          </a:prstGeom>
        </p:spPr>
      </p:pic>
      <p:pic>
        <p:nvPicPr>
          <p:cNvPr id="28" name="図 27" descr="「LINE」のトークルーム画面の画像">
            <a:extLst>
              <a:ext uri="{FF2B5EF4-FFF2-40B4-BE49-F238E27FC236}">
                <a16:creationId xmlns:a16="http://schemas.microsoft.com/office/drawing/2014/main" id="{80B9D4E2-5AD1-C614-A49E-8EBB4504B2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477" y="3740299"/>
            <a:ext cx="1856780" cy="3076642"/>
          </a:xfrm>
          <a:prstGeom prst="rect">
            <a:avLst/>
          </a:prstGeom>
          <a:ln w="9525">
            <a:solidFill>
              <a:schemeClr val="tx1">
                <a:lumMod val="50000"/>
                <a:lumOff val="50000"/>
              </a:schemeClr>
            </a:solidFill>
          </a:ln>
        </p:spPr>
      </p:pic>
      <p:sp>
        <p:nvSpPr>
          <p:cNvPr id="30" name="四角形: 角を丸くする 29">
            <a:extLst>
              <a:ext uri="{FF2B5EF4-FFF2-40B4-BE49-F238E27FC236}">
                <a16:creationId xmlns:a16="http://schemas.microsoft.com/office/drawing/2014/main" id="{08BEE632-6A8B-5DE9-2D29-90BD2C25BD17}"/>
              </a:ext>
            </a:extLst>
          </p:cNvPr>
          <p:cNvSpPr/>
          <p:nvPr/>
        </p:nvSpPr>
        <p:spPr>
          <a:xfrm>
            <a:off x="1738059" y="6550174"/>
            <a:ext cx="1019734" cy="300224"/>
          </a:xfrm>
          <a:prstGeom prst="roundRect">
            <a:avLst>
              <a:gd name="adj" fmla="val 23012"/>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31" name="図 30" descr="入力したメッセージとその右にある「送信」アイコンの画像">
            <a:extLst>
              <a:ext uri="{FF2B5EF4-FFF2-40B4-BE49-F238E27FC236}">
                <a16:creationId xmlns:a16="http://schemas.microsoft.com/office/drawing/2014/main" id="{34ADA290-153C-E20A-84C1-6282730C01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6539" y="3765367"/>
            <a:ext cx="1856780" cy="3076642"/>
          </a:xfrm>
          <a:prstGeom prst="rect">
            <a:avLst/>
          </a:prstGeom>
          <a:ln w="9525">
            <a:solidFill>
              <a:schemeClr val="tx1">
                <a:lumMod val="50000"/>
                <a:lumOff val="50000"/>
              </a:schemeClr>
            </a:solidFill>
          </a:ln>
        </p:spPr>
      </p:pic>
      <p:sp>
        <p:nvSpPr>
          <p:cNvPr id="32" name="四角形: 角を丸くする 31">
            <a:extLst>
              <a:ext uri="{FF2B5EF4-FFF2-40B4-BE49-F238E27FC236}">
                <a16:creationId xmlns:a16="http://schemas.microsoft.com/office/drawing/2014/main" id="{563261F1-F4D1-4F46-C155-4EA2DB239713}"/>
              </a:ext>
            </a:extLst>
          </p:cNvPr>
          <p:cNvSpPr/>
          <p:nvPr/>
        </p:nvSpPr>
        <p:spPr>
          <a:xfrm>
            <a:off x="4569467" y="5279842"/>
            <a:ext cx="1371599" cy="381000"/>
          </a:xfrm>
          <a:prstGeom prst="roundRect">
            <a:avLst>
              <a:gd name="adj" fmla="val 23012"/>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3" name="四角形: 角を丸くする 32">
            <a:extLst>
              <a:ext uri="{FF2B5EF4-FFF2-40B4-BE49-F238E27FC236}">
                <a16:creationId xmlns:a16="http://schemas.microsoft.com/office/drawing/2014/main" id="{B8B8F988-27FE-C2B7-A93F-BB05C1A2B479}"/>
              </a:ext>
            </a:extLst>
          </p:cNvPr>
          <p:cNvSpPr/>
          <p:nvPr/>
        </p:nvSpPr>
        <p:spPr>
          <a:xfrm>
            <a:off x="5954981" y="5391536"/>
            <a:ext cx="228599" cy="269306"/>
          </a:xfrm>
          <a:prstGeom prst="roundRect">
            <a:avLst>
              <a:gd name="adj" fmla="val 23012"/>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35" name="図 34" descr="入力したメッセージがトークルームに表示されている画像">
            <a:extLst>
              <a:ext uri="{FF2B5EF4-FFF2-40B4-BE49-F238E27FC236}">
                <a16:creationId xmlns:a16="http://schemas.microsoft.com/office/drawing/2014/main" id="{46FB956F-DBC2-BA65-6023-13AD40B569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0893" y="3705225"/>
            <a:ext cx="1837387" cy="3146790"/>
          </a:xfrm>
          <a:prstGeom prst="rect">
            <a:avLst/>
          </a:prstGeom>
          <a:ln w="9525">
            <a:solidFill>
              <a:schemeClr val="tx1">
                <a:lumMod val="50000"/>
                <a:lumOff val="50000"/>
              </a:schemeClr>
            </a:solidFill>
          </a:ln>
        </p:spPr>
      </p:pic>
      <p:sp>
        <p:nvSpPr>
          <p:cNvPr id="36" name="四角形: 角を丸くする 35">
            <a:extLst>
              <a:ext uri="{FF2B5EF4-FFF2-40B4-BE49-F238E27FC236}">
                <a16:creationId xmlns:a16="http://schemas.microsoft.com/office/drawing/2014/main" id="{938FC985-F2D3-DF10-97E2-8E2B4C9DC909}"/>
              </a:ext>
            </a:extLst>
          </p:cNvPr>
          <p:cNvSpPr/>
          <p:nvPr/>
        </p:nvSpPr>
        <p:spPr>
          <a:xfrm>
            <a:off x="8521598" y="5043418"/>
            <a:ext cx="1168502" cy="366418"/>
          </a:xfrm>
          <a:prstGeom prst="roundRect">
            <a:avLst>
              <a:gd name="adj" fmla="val 23012"/>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 name="楕円 3">
            <a:extLst>
              <a:ext uri="{FF2B5EF4-FFF2-40B4-BE49-F238E27FC236}">
                <a16:creationId xmlns:a16="http://schemas.microsoft.com/office/drawing/2014/main" id="{F0197245-AE9C-EBFC-DCAC-8C696F46F640}"/>
              </a:ext>
            </a:extLst>
          </p:cNvPr>
          <p:cNvSpPr/>
          <p:nvPr/>
        </p:nvSpPr>
        <p:spPr>
          <a:xfrm>
            <a:off x="1609220" y="6334174"/>
            <a:ext cx="216000" cy="216000"/>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7" name="楕円 36">
            <a:extLst>
              <a:ext uri="{FF2B5EF4-FFF2-40B4-BE49-F238E27FC236}">
                <a16:creationId xmlns:a16="http://schemas.microsoft.com/office/drawing/2014/main" id="{E7FE9BEC-80FD-2F0F-77F3-24F707EDC32F}"/>
              </a:ext>
            </a:extLst>
          </p:cNvPr>
          <p:cNvSpPr/>
          <p:nvPr/>
        </p:nvSpPr>
        <p:spPr>
          <a:xfrm>
            <a:off x="4489151" y="5070175"/>
            <a:ext cx="216000" cy="216000"/>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楕円 37">
            <a:extLst>
              <a:ext uri="{FF2B5EF4-FFF2-40B4-BE49-F238E27FC236}">
                <a16:creationId xmlns:a16="http://schemas.microsoft.com/office/drawing/2014/main" id="{CFD55426-799E-9668-3CFA-892777266A97}"/>
              </a:ext>
            </a:extLst>
          </p:cNvPr>
          <p:cNvSpPr/>
          <p:nvPr/>
        </p:nvSpPr>
        <p:spPr>
          <a:xfrm>
            <a:off x="6062523" y="5178175"/>
            <a:ext cx="216000" cy="216000"/>
          </a:xfrm>
          <a:prstGeom prst="ellipse">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27" name="図 26">
            <a:extLst>
              <a:ext uri="{FF2B5EF4-FFF2-40B4-BE49-F238E27FC236}">
                <a16:creationId xmlns:a16="http://schemas.microsoft.com/office/drawing/2014/main" id="{01C01C5D-2AB4-4D3D-387B-FDE08EE6131D}"/>
              </a:ext>
            </a:extLst>
          </p:cNvPr>
          <p:cNvPicPr>
            <a:picLocks noChangeAspect="1"/>
          </p:cNvPicPr>
          <p:nvPr/>
        </p:nvPicPr>
        <p:blipFill>
          <a:blip r:embed="rId3"/>
          <a:stretch>
            <a:fillRect/>
          </a:stretch>
        </p:blipFill>
        <p:spPr>
          <a:xfrm>
            <a:off x="1399690" y="6195859"/>
            <a:ext cx="635060" cy="605024"/>
          </a:xfrm>
          <a:prstGeom prst="rect">
            <a:avLst/>
          </a:prstGeom>
        </p:spPr>
      </p:pic>
      <p:pic>
        <p:nvPicPr>
          <p:cNvPr id="40" name="図 39">
            <a:extLst>
              <a:ext uri="{FF2B5EF4-FFF2-40B4-BE49-F238E27FC236}">
                <a16:creationId xmlns:a16="http://schemas.microsoft.com/office/drawing/2014/main" id="{D7A0B942-6B29-DE34-56F7-2B6F8EC92854}"/>
              </a:ext>
            </a:extLst>
          </p:cNvPr>
          <p:cNvPicPr>
            <a:picLocks noChangeAspect="1"/>
          </p:cNvPicPr>
          <p:nvPr/>
        </p:nvPicPr>
        <p:blipFill>
          <a:blip r:embed="rId4"/>
          <a:stretch>
            <a:fillRect/>
          </a:stretch>
        </p:blipFill>
        <p:spPr>
          <a:xfrm>
            <a:off x="4314568" y="4959722"/>
            <a:ext cx="565165" cy="568508"/>
          </a:xfrm>
          <a:prstGeom prst="rect">
            <a:avLst/>
          </a:prstGeom>
        </p:spPr>
      </p:pic>
      <p:pic>
        <p:nvPicPr>
          <p:cNvPr id="41" name="図 40">
            <a:extLst>
              <a:ext uri="{FF2B5EF4-FFF2-40B4-BE49-F238E27FC236}">
                <a16:creationId xmlns:a16="http://schemas.microsoft.com/office/drawing/2014/main" id="{AEA7FF71-CC67-4857-9812-7012655F44D4}"/>
              </a:ext>
            </a:extLst>
          </p:cNvPr>
          <p:cNvPicPr>
            <a:picLocks noChangeAspect="1"/>
          </p:cNvPicPr>
          <p:nvPr/>
        </p:nvPicPr>
        <p:blipFill>
          <a:blip r:embed="rId5"/>
          <a:stretch>
            <a:fillRect/>
          </a:stretch>
        </p:blipFill>
        <p:spPr>
          <a:xfrm>
            <a:off x="5885214" y="5060767"/>
            <a:ext cx="596732" cy="568508"/>
          </a:xfrm>
          <a:prstGeom prst="rect">
            <a:avLst/>
          </a:prstGeom>
        </p:spPr>
      </p:pic>
      <p:sp>
        <p:nvSpPr>
          <p:cNvPr id="46" name="正方形/長方形 45">
            <a:extLst>
              <a:ext uri="{FF2B5EF4-FFF2-40B4-BE49-F238E27FC236}">
                <a16:creationId xmlns:a16="http://schemas.microsoft.com/office/drawing/2014/main" id="{15581F1B-852B-A2E3-6EB7-02F1A0A015C1}"/>
              </a:ext>
            </a:extLst>
          </p:cNvPr>
          <p:cNvSpPr/>
          <p:nvPr/>
        </p:nvSpPr>
        <p:spPr>
          <a:xfrm>
            <a:off x="9542863" y="4816778"/>
            <a:ext cx="533815" cy="400110"/>
          </a:xfrm>
          <a:prstGeom prst="rect">
            <a:avLst/>
          </a:prstGeom>
          <a:noFill/>
        </p:spPr>
        <p:txBody>
          <a:bodyPr wrap="square">
            <a:spAutoFit/>
          </a:body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103446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92132" y="1533570"/>
            <a:ext cx="9509135" cy="397738"/>
          </a:xfrm>
          <a:solidFill>
            <a:srgbClr val="FFFFCC"/>
          </a:solidFill>
          <a:ln>
            <a:solidFill>
              <a:schemeClr val="tx1"/>
            </a:solidFill>
          </a:ln>
        </p:spPr>
        <p:txBody>
          <a:bodyPr wrap="none" lIns="72000" tIns="0" bIns="36000">
            <a:noAutofit/>
          </a:bodyPr>
          <a:lstStyle/>
          <a:p>
            <a:r>
              <a:rPr lang="ja-JP" altLang="en-US" sz="2400" dirty="0">
                <a:latin typeface="BIZ UDゴシック" panose="020B0400000000000000" pitchFamily="49" charset="-128"/>
                <a:ea typeface="BIZ UDゴシック" panose="020B0400000000000000" pitchFamily="49" charset="-128"/>
              </a:rPr>
              <a:t>スタンプについて</a:t>
            </a: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7300" y="384615"/>
            <a:ext cx="3282950"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スタンプについて</a:t>
            </a:r>
          </a:p>
        </p:txBody>
      </p:sp>
      <p:grpSp>
        <p:nvGrpSpPr>
          <p:cNvPr id="5" name="グループ化 4">
            <a:extLst>
              <a:ext uri="{FF2B5EF4-FFF2-40B4-BE49-F238E27FC236}">
                <a16:creationId xmlns:a16="http://schemas.microsoft.com/office/drawing/2014/main" id="{B1B9F638-F1FD-4AFE-A7A1-D1F34B870D38}"/>
              </a:ext>
            </a:extLst>
          </p:cNvPr>
          <p:cNvGrpSpPr/>
          <p:nvPr/>
        </p:nvGrpSpPr>
        <p:grpSpPr>
          <a:xfrm>
            <a:off x="781484" y="2222465"/>
            <a:ext cx="2419350" cy="4276725"/>
            <a:chOff x="812227" y="1917332"/>
            <a:chExt cx="2419350" cy="4276725"/>
          </a:xfrm>
        </p:grpSpPr>
        <p:pic>
          <p:nvPicPr>
            <p:cNvPr id="2" name="図 1"/>
            <p:cNvPicPr>
              <a:picLocks noChangeAspect="1"/>
            </p:cNvPicPr>
            <p:nvPr/>
          </p:nvPicPr>
          <p:blipFill>
            <a:blip r:embed="rId3"/>
            <a:stretch>
              <a:fillRect/>
            </a:stretch>
          </p:blipFill>
          <p:spPr>
            <a:xfrm>
              <a:off x="812227" y="1917332"/>
              <a:ext cx="2419350" cy="4276725"/>
            </a:xfrm>
            <a:prstGeom prst="rect">
              <a:avLst/>
            </a:prstGeom>
          </p:spPr>
        </p:pic>
        <p:sp>
          <p:nvSpPr>
            <p:cNvPr id="89" name="四角形: 角を丸くする 88">
              <a:extLst>
                <a:ext uri="{FF2B5EF4-FFF2-40B4-BE49-F238E27FC236}">
                  <a16:creationId xmlns:a16="http://schemas.microsoft.com/office/drawing/2014/main" id="{6A26502F-2484-4F6D-BB66-F4469437EEBF}"/>
                </a:ext>
              </a:extLst>
            </p:cNvPr>
            <p:cNvSpPr/>
            <p:nvPr/>
          </p:nvSpPr>
          <p:spPr>
            <a:xfrm>
              <a:off x="896800" y="4293944"/>
              <a:ext cx="1327413" cy="1159420"/>
            </a:xfrm>
            <a:prstGeom prst="roundRect">
              <a:avLst>
                <a:gd name="adj" fmla="val 1363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grpSp>
        <p:nvGrpSpPr>
          <p:cNvPr id="70" name="グループ化 69">
            <a:extLst>
              <a:ext uri="{FF2B5EF4-FFF2-40B4-BE49-F238E27FC236}">
                <a16:creationId xmlns:a16="http://schemas.microsoft.com/office/drawing/2014/main" id="{A4787ABB-4FCD-452A-8CF7-18F9B1CEFE33}"/>
              </a:ext>
            </a:extLst>
          </p:cNvPr>
          <p:cNvGrpSpPr/>
          <p:nvPr/>
        </p:nvGrpSpPr>
        <p:grpSpPr>
          <a:xfrm>
            <a:off x="1960679" y="6505515"/>
            <a:ext cx="270000" cy="400110"/>
            <a:chOff x="5588889" y="3598762"/>
            <a:chExt cx="270000" cy="400110"/>
          </a:xfrm>
        </p:grpSpPr>
        <p:sp>
          <p:nvSpPr>
            <p:cNvPr id="72" name="円/楕円 1">
              <a:extLst>
                <a:ext uri="{FF2B5EF4-FFF2-40B4-BE49-F238E27FC236}">
                  <a16:creationId xmlns:a16="http://schemas.microsoft.com/office/drawing/2014/main" id="{A99DACAE-208A-46EA-815D-87975D6D1A09}"/>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3" name="正方形/長方形 72">
              <a:extLst>
                <a:ext uri="{FF2B5EF4-FFF2-40B4-BE49-F238E27FC236}">
                  <a16:creationId xmlns:a16="http://schemas.microsoft.com/office/drawing/2014/main" id="{885C0C9D-6B37-41D9-BC9D-E956AF43BE58}"/>
                </a:ext>
              </a:extLst>
            </p:cNvPr>
            <p:cNvSpPr/>
            <p:nvPr/>
          </p:nvSpPr>
          <p:spPr>
            <a:xfrm flipH="1">
              <a:off x="5588889" y="3598762"/>
              <a:ext cx="270000" cy="400110"/>
            </a:xfrm>
            <a:prstGeom prst="rect">
              <a:avLst/>
            </a:prstGeom>
          </p:spPr>
          <p:txBody>
            <a:bodyPr wrap="square">
              <a:spAutoFit/>
            </a:bodyPr>
            <a:lstStyle/>
            <a:p>
              <a:pPr algn="ctr"/>
              <a:endParaRPr lang="en-US" altLang="ja-JP" sz="2000" b="1" dirty="0">
                <a:solidFill>
                  <a:srgbClr val="009650"/>
                </a:solidFill>
                <a:effectLst>
                  <a:glow rad="25400">
                    <a:schemeClr val="bg1"/>
                  </a:glow>
                </a:effectLst>
                <a:latin typeface="BIZ UDゴシック" panose="020B0400000000000000" pitchFamily="49" charset="-128"/>
                <a:ea typeface="BIZ UDゴシック" panose="020B0400000000000000" pitchFamily="49" charset="-128"/>
                <a:cs typeface="Meiryo" charset="-128"/>
              </a:endParaRPr>
            </a:p>
          </p:txBody>
        </p:sp>
      </p:grpSp>
      <p:sp>
        <p:nvSpPr>
          <p:cNvPr id="6" name="テキスト ボックス 5">
            <a:extLst>
              <a:ext uri="{FF2B5EF4-FFF2-40B4-BE49-F238E27FC236}">
                <a16:creationId xmlns:a16="http://schemas.microsoft.com/office/drawing/2014/main" id="{D9BB5FE3-81A7-44C1-B2FF-DB3DBF4636FE}"/>
              </a:ext>
            </a:extLst>
          </p:cNvPr>
          <p:cNvSpPr txBox="1"/>
          <p:nvPr/>
        </p:nvSpPr>
        <p:spPr>
          <a:xfrm>
            <a:off x="3465311" y="2068718"/>
            <a:ext cx="6613349" cy="4708981"/>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　トークでは文字の代わりに絵を送るスタンプという機能があります。様々な種類のスタンプがあり、ダイレクトな感情を表すことができる機能になっていますが、画面読み上げ機能では</a:t>
            </a:r>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スタンプ</a:t>
            </a:r>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と読み上げるだけになっています。</a:t>
            </a:r>
            <a:endParaRPr kumimoji="1" lang="en-US" altLang="ja-JP" sz="2000" b="1" dirty="0">
              <a:latin typeface="BIZ UDゴシック" panose="020B0400000000000000" pitchFamily="49" charset="-128"/>
              <a:ea typeface="BIZ UDゴシック" panose="020B0400000000000000" pitchFamily="49" charset="-128"/>
            </a:endParaRPr>
          </a:p>
          <a:p>
            <a:r>
              <a:rPr kumimoji="1" lang="ja-JP" altLang="en-US" sz="2000" b="1" dirty="0">
                <a:latin typeface="BIZ UDゴシック" panose="020B0400000000000000" pitchFamily="49" charset="-128"/>
                <a:ea typeface="BIZ UDゴシック" panose="020B0400000000000000" pitchFamily="49" charset="-128"/>
              </a:rPr>
              <a:t>　最初から</a:t>
            </a:r>
            <a:r>
              <a:rPr lang="ja-JP" altLang="en-US" sz="2000" b="1" dirty="0">
                <a:latin typeface="BIZ UDゴシック" panose="020B0400000000000000" pitchFamily="49" charset="-128"/>
                <a:ea typeface="BIZ UDゴシック" panose="020B0400000000000000" pitchFamily="49" charset="-128"/>
              </a:rPr>
              <a:t>３</a:t>
            </a:r>
            <a:r>
              <a:rPr kumimoji="1" lang="ja-JP" altLang="en-US" sz="2000" b="1" dirty="0">
                <a:latin typeface="BIZ UDゴシック" panose="020B0400000000000000" pitchFamily="49" charset="-128"/>
                <a:ea typeface="BIZ UDゴシック" panose="020B0400000000000000" pitchFamily="49" charset="-128"/>
              </a:rPr>
              <a:t>種類ほど無料で使えるスタンプセットがついています。スタンプより少し小さめのサイズの絵文字も使用できますが、こちらもスタンプと同じく、絵文字と読み上げるのみです。スタンプに音声が付いた「音声付きスタンプ」というものもあり、スタンプを送ると相手には絵と音声が送られます。音声付きスタンプは有料ですが、スタンプショップで約</a:t>
            </a:r>
            <a:r>
              <a:rPr lang="ja-JP" altLang="en-US" sz="2000" b="1" dirty="0">
                <a:latin typeface="BIZ UDゴシック" panose="020B0400000000000000" pitchFamily="49" charset="-128"/>
                <a:ea typeface="BIZ UDゴシック" panose="020B0400000000000000" pitchFamily="49" charset="-128"/>
              </a:rPr>
              <a:t>５００</a:t>
            </a:r>
            <a:r>
              <a:rPr kumimoji="1" lang="ja-JP" altLang="en-US" sz="2000" b="1" dirty="0">
                <a:latin typeface="BIZ UDゴシック" panose="020B0400000000000000" pitchFamily="49" charset="-128"/>
                <a:ea typeface="BIZ UDゴシック" panose="020B0400000000000000" pitchFamily="49" charset="-128"/>
              </a:rPr>
              <a:t>種類ほど発売されています。スタンプショップは、ホーム画面でスタンプと書かれている箇所をダブルタップすると表示することができます。</a:t>
            </a:r>
            <a:endParaRPr kumimoji="1" lang="en-US" altLang="ja-JP" sz="2000" b="1" dirty="0">
              <a:latin typeface="BIZ UDゴシック" panose="020B0400000000000000" pitchFamily="49" charset="-128"/>
              <a:ea typeface="BIZ UDゴシック" panose="020B0400000000000000" pitchFamily="49" charset="-128"/>
            </a:endParaRPr>
          </a:p>
        </p:txBody>
      </p:sp>
      <p:sp>
        <p:nvSpPr>
          <p:cNvPr id="13" name="Title 1">
            <a:extLst>
              <a:ext uri="{FF2B5EF4-FFF2-40B4-BE49-F238E27FC236}">
                <a16:creationId xmlns:a16="http://schemas.microsoft.com/office/drawing/2014/main" id="{02352691-397B-4D39-95C3-9F40D9755506}"/>
              </a:ext>
            </a:extLst>
          </p:cNvPr>
          <p:cNvSpPr txBox="1">
            <a:spLocks/>
          </p:cNvSpPr>
          <p:nvPr/>
        </p:nvSpPr>
        <p:spPr>
          <a:xfrm>
            <a:off x="906641" y="46046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1-N</a:t>
            </a:r>
          </a:p>
        </p:txBody>
      </p:sp>
    </p:spTree>
    <p:extLst>
      <p:ext uri="{BB962C8B-B14F-4D97-AF65-F5344CB8AC3E}">
        <p14:creationId xmlns:p14="http://schemas.microsoft.com/office/powerpoint/2010/main" val="424622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451100" y="2136151"/>
            <a:ext cx="7496668" cy="2559675"/>
          </a:xfrm>
          <a:prstGeom prst="rect">
            <a:avLst/>
          </a:prstGeom>
          <a:noFill/>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0800" dirty="0">
                <a:solidFill>
                  <a:srgbClr val="009650"/>
                </a:solidFill>
                <a:latin typeface="BIZ UDゴシック" panose="020B0400000000000000" pitchFamily="49" charset="-128"/>
                <a:ea typeface="BIZ UDゴシック" panose="020B0400000000000000" pitchFamily="49" charset="-128"/>
              </a:rPr>
              <a:t>付録</a:t>
            </a:r>
          </a:p>
          <a:p>
            <a:pPr>
              <a:lnSpc>
                <a:spcPct val="100000"/>
              </a:lnSpc>
            </a:pPr>
            <a:r>
              <a:rPr lang="ja-JP" altLang="en-US" sz="4400" spc="-14" dirty="0">
                <a:latin typeface="BIZ UDゴシック" panose="020B0400000000000000" pitchFamily="49" charset="-128"/>
                <a:ea typeface="BIZ UDゴシック" panose="020B0400000000000000" pitchFamily="49" charset="-128"/>
                <a:cs typeface="AoyagiKouzanFontT"/>
              </a:rPr>
              <a:t>ＬＩＮＥの初期設定について</a:t>
            </a:r>
            <a:endParaRPr lang="en-US" altLang="ja-JP" sz="4400" dirty="0">
              <a:solidFill>
                <a:srgbClr val="009650"/>
              </a:solidFill>
              <a:latin typeface="BIZ UDゴシック" panose="020B0400000000000000" pitchFamily="49" charset="-128"/>
              <a:ea typeface="BIZ UDゴシック" panose="020B0400000000000000" pitchFamily="49" charset="-128"/>
            </a:endParaRPr>
          </a:p>
        </p:txBody>
      </p:sp>
      <p:pic>
        <p:nvPicPr>
          <p:cNvPr id="1026" name="Picture 2" descr="メッセージアプリのイラスト">
            <a:extLst>
              <a:ext uri="{FF2B5EF4-FFF2-40B4-BE49-F238E27FC236}">
                <a16:creationId xmlns:a16="http://schemas.microsoft.com/office/drawing/2014/main" id="{4C89D47B-9C7B-46E8-96E9-4240D08AA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0" r="13380"/>
          <a:stretch/>
        </p:blipFill>
        <p:spPr bwMode="auto">
          <a:xfrm rot="20555645">
            <a:off x="592819" y="4825748"/>
            <a:ext cx="1098154" cy="149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7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LINE」の起動画面の画像">
            <a:extLst>
              <a:ext uri="{FF2B5EF4-FFF2-40B4-BE49-F238E27FC236}">
                <a16:creationId xmlns:a16="http://schemas.microsoft.com/office/drawing/2014/main" id="{44488AAE-096A-FB67-DACA-9F9DAE78C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900" y="2809648"/>
            <a:ext cx="2244960" cy="3993036"/>
          </a:xfrm>
          <a:prstGeom prst="rect">
            <a:avLst/>
          </a:prstGeom>
          <a:ln w="9525">
            <a:solidFill>
              <a:schemeClr val="tx1">
                <a:lumMod val="50000"/>
                <a:lumOff val="50000"/>
              </a:schemeClr>
            </a:solidFill>
          </a:ln>
        </p:spPr>
      </p:pic>
      <p:grpSp>
        <p:nvGrpSpPr>
          <p:cNvPr id="5" name="グループ化 4">
            <a:extLst>
              <a:ext uri="{FF2B5EF4-FFF2-40B4-BE49-F238E27FC236}">
                <a16:creationId xmlns:a16="http://schemas.microsoft.com/office/drawing/2014/main" id="{24276963-8B8C-1ACC-5E12-5416DA43C711}"/>
              </a:ext>
            </a:extLst>
          </p:cNvPr>
          <p:cNvGrpSpPr/>
          <p:nvPr/>
        </p:nvGrpSpPr>
        <p:grpSpPr>
          <a:xfrm>
            <a:off x="927273" y="2813022"/>
            <a:ext cx="1977529" cy="3993171"/>
            <a:chOff x="6948264" y="3086152"/>
            <a:chExt cx="1515397" cy="3060000"/>
          </a:xfrm>
        </p:grpSpPr>
        <p:pic>
          <p:nvPicPr>
            <p:cNvPr id="7" name="図 6">
              <a:extLst>
                <a:ext uri="{FF2B5EF4-FFF2-40B4-BE49-F238E27FC236}">
                  <a16:creationId xmlns:a16="http://schemas.microsoft.com/office/drawing/2014/main" id="{154BA7CA-DBD5-8774-72C6-6CBDD9B41158}"/>
                </a:ext>
              </a:extLst>
            </p:cNvPr>
            <p:cNvPicPr>
              <a:picLocks noChangeAspect="1"/>
            </p:cNvPicPr>
            <p:nvPr/>
          </p:nvPicPr>
          <p:blipFill>
            <a:blip r:embed="rId4"/>
            <a:stretch>
              <a:fillRect/>
            </a:stretch>
          </p:blipFill>
          <p:spPr>
            <a:xfrm>
              <a:off x="6948264" y="3086152"/>
              <a:ext cx="1515397" cy="3060000"/>
            </a:xfrm>
            <a:prstGeom prst="rect">
              <a:avLst/>
            </a:prstGeom>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389EE99A-087C-19E3-26D3-65E9783BB244}"/>
                </a:ext>
              </a:extLst>
            </p:cNvPr>
            <p:cNvPicPr>
              <a:picLocks noChangeAspect="1"/>
            </p:cNvPicPr>
            <p:nvPr/>
          </p:nvPicPr>
          <p:blipFill>
            <a:blip r:embed="rId5"/>
            <a:stretch>
              <a:fillRect/>
            </a:stretch>
          </p:blipFill>
          <p:spPr>
            <a:xfrm>
              <a:off x="7034561" y="3423249"/>
              <a:ext cx="1329668" cy="2365036"/>
            </a:xfrm>
            <a:prstGeom prst="rect">
              <a:avLst/>
            </a:prstGeom>
          </p:spPr>
        </p:pic>
      </p:grpSp>
      <p:sp>
        <p:nvSpPr>
          <p:cNvPr id="4" name="Title 1"/>
          <p:cNvSpPr txBox="1">
            <a:spLocks/>
          </p:cNvSpPr>
          <p:nvPr/>
        </p:nvSpPr>
        <p:spPr>
          <a:xfrm>
            <a:off x="1003300" y="428507"/>
            <a:ext cx="120768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付録</a:t>
            </a:r>
            <a:endParaRPr lang="en-US" dirty="0">
              <a:latin typeface="BIZ UDゴシック" panose="020B0400000000000000" pitchFamily="49" charset="-128"/>
              <a:ea typeface="BIZ UDゴシック" panose="020B0400000000000000" pitchFamily="49" charset="-128"/>
            </a:endParaRP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79050" y="1535535"/>
            <a:ext cx="9535300" cy="406816"/>
          </a:xfrm>
          <a:solidFill>
            <a:srgbClr val="FFFFCC"/>
          </a:solidFill>
          <a:ln>
            <a:solidFill>
              <a:schemeClr val="tx1"/>
            </a:solidFill>
          </a:ln>
        </p:spPr>
        <p:txBody>
          <a:bodyPr wrap="none" lIns="72000" bIns="36000">
            <a:noAutofit/>
          </a:bodyPr>
          <a:lstStyle/>
          <a:p>
            <a:r>
              <a:rPr lang="ja-JP" altLang="en-US" sz="2400" dirty="0">
                <a:latin typeface="BIZ UDゴシック" panose="020B0400000000000000" pitchFamily="49" charset="-128"/>
                <a:ea typeface="BIZ UDゴシック" panose="020B0400000000000000" pitchFamily="49" charset="-128"/>
              </a:rPr>
              <a:t>まず最初に、</a:t>
            </a:r>
            <a:r>
              <a:rPr lang="en-US" altLang="ja-JP" sz="2400" dirty="0">
                <a:latin typeface="BIZ UDゴシック" panose="020B0400000000000000" pitchFamily="49" charset="-128"/>
                <a:ea typeface="BIZ UDゴシック" panose="020B0400000000000000" pitchFamily="49" charset="-128"/>
              </a:rPr>
              <a:t>LINE</a:t>
            </a:r>
            <a:r>
              <a:rPr lang="ja-JP" altLang="en-US" sz="2400" dirty="0">
                <a:latin typeface="BIZ UDゴシック" panose="020B0400000000000000" pitchFamily="49" charset="-128"/>
                <a:ea typeface="BIZ UDゴシック" panose="020B0400000000000000" pitchFamily="49" charset="-128"/>
              </a:rPr>
              <a:t>から携帯電話番号の認証を受けましょう</a:t>
            </a:r>
            <a:endParaRPr lang="en-US" altLang="ja-JP" sz="240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577405" y="2004574"/>
            <a:ext cx="637453"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482128" y="2049239"/>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83967" y="2038130"/>
            <a:ext cx="2052933" cy="646331"/>
          </a:xfrm>
          <a:prstGeom prst="rect">
            <a:avLst/>
          </a:prstGeom>
          <a:noFill/>
        </p:spPr>
        <p:txBody>
          <a:bodyPr wrap="square">
            <a:spAutoFit/>
          </a:bodyPr>
          <a:lstStyle/>
          <a:p>
            <a:pPr algn="l"/>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」アプリを</a:t>
            </a:r>
            <a:endPar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起動します</a:t>
            </a:r>
            <a:endPar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633450" y="1973272"/>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5" name="矢印: 右 64">
            <a:extLst>
              <a:ext uri="{FF2B5EF4-FFF2-40B4-BE49-F238E27FC236}">
                <a16:creationId xmlns:a16="http://schemas.microsoft.com/office/drawing/2014/main" id="{84A0ACFF-57F9-4479-8DD4-745B3FBCC855}"/>
              </a:ext>
            </a:extLst>
          </p:cNvPr>
          <p:cNvSpPr/>
          <p:nvPr/>
        </p:nvSpPr>
        <p:spPr>
          <a:xfrm>
            <a:off x="3060700" y="4086388"/>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タイトル 9">
            <a:extLst>
              <a:ext uri="{FF2B5EF4-FFF2-40B4-BE49-F238E27FC236}">
                <a16:creationId xmlns:a16="http://schemas.microsoft.com/office/drawing/2014/main" id="{6DB7B685-ADB1-4713-A703-A300C89E71AD}"/>
              </a:ext>
            </a:extLst>
          </p:cNvPr>
          <p:cNvSpPr txBox="1">
            <a:spLocks/>
          </p:cNvSpPr>
          <p:nvPr/>
        </p:nvSpPr>
        <p:spPr>
          <a:xfrm>
            <a:off x="2475130" y="371194"/>
            <a:ext cx="5539978"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ＬＩＮＥの初期設定</a:t>
            </a:r>
          </a:p>
          <a:p>
            <a:r>
              <a:rPr lang="ja-JP" altLang="en-US" sz="3200" dirty="0">
                <a:latin typeface="BIZ UDゴシック" panose="020B0400000000000000" pitchFamily="49" charset="-128"/>
                <a:ea typeface="BIZ UDゴシック" panose="020B0400000000000000" pitchFamily="49" charset="-128"/>
              </a:rPr>
              <a:t>ＬＩＮＥへの携帯電話の認証 </a:t>
            </a:r>
            <a:endParaRPr kumimoji="0" lang="ja-JP" altLang="en-US" sz="3200" kern="0" dirty="0">
              <a:latin typeface="BIZ UDゴシック" panose="020B0400000000000000" pitchFamily="49" charset="-128"/>
              <a:ea typeface="BIZ UDゴシック" panose="020B0400000000000000" pitchFamily="49" charset="-128"/>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2298700" y="3324225"/>
            <a:ext cx="422249" cy="457200"/>
          </a:xfrm>
          <a:prstGeom prst="roundRect">
            <a:avLst/>
          </a:prstGeom>
          <a:noFill/>
          <a:ln w="38100" cap="sq">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sp>
        <p:nvSpPr>
          <p:cNvPr id="62" name="四角形: 角を丸くする 61">
            <a:extLst>
              <a:ext uri="{FF2B5EF4-FFF2-40B4-BE49-F238E27FC236}">
                <a16:creationId xmlns:a16="http://schemas.microsoft.com/office/drawing/2014/main" id="{FFC07C50-C946-4277-B09D-22AB2644E28C}"/>
              </a:ext>
            </a:extLst>
          </p:cNvPr>
          <p:cNvSpPr/>
          <p:nvPr/>
        </p:nvSpPr>
        <p:spPr>
          <a:xfrm>
            <a:off x="4116737" y="6210300"/>
            <a:ext cx="1894976" cy="27541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AF10A037-24F3-40C7-9D4E-4AD801CB7C00}"/>
              </a:ext>
            </a:extLst>
          </p:cNvPr>
          <p:cNvSpPr txBox="1"/>
          <p:nvPr/>
        </p:nvSpPr>
        <p:spPr>
          <a:xfrm>
            <a:off x="4013468" y="2068294"/>
            <a:ext cx="2723823" cy="646331"/>
          </a:xfrm>
          <a:prstGeom prst="rect">
            <a:avLst/>
          </a:prstGeom>
          <a:noFill/>
        </p:spPr>
        <p:txBody>
          <a:bodyPr wrap="none">
            <a:spAutoFit/>
          </a:bodyPr>
          <a:lstStyle/>
          <a:p>
            <a:pPr algn="l"/>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新規登録</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をダブル</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タップ</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257240B4-7DCE-44B3-8216-9BFFE631F0AC}"/>
              </a:ext>
            </a:extLst>
          </p:cNvPr>
          <p:cNvSpPr txBox="1"/>
          <p:nvPr/>
        </p:nvSpPr>
        <p:spPr>
          <a:xfrm>
            <a:off x="7166308" y="2116693"/>
            <a:ext cx="2492990" cy="369332"/>
          </a:xfrm>
          <a:prstGeom prst="rect">
            <a:avLst/>
          </a:prstGeom>
          <a:noFill/>
        </p:spPr>
        <p:txBody>
          <a:bodyPr wrap="none">
            <a:spAutoFit/>
          </a:bodyPr>
          <a:lstStyle/>
          <a:p>
            <a:r>
              <a:rPr lang="ja-JP" altLang="en-US" b="1" dirty="0">
                <a:latin typeface="BIZ UDゴシック" panose="020B0400000000000000" pitchFamily="49" charset="-128"/>
                <a:ea typeface="BIZ UDゴシック" panose="020B0400000000000000" pitchFamily="49" charset="-128"/>
              </a:rPr>
              <a:t>携帯の電話番号を入力</a:t>
            </a:r>
          </a:p>
        </p:txBody>
      </p:sp>
      <p:pic>
        <p:nvPicPr>
          <p:cNvPr id="17" name="図 16">
            <a:extLst>
              <a:ext uri="{FF2B5EF4-FFF2-40B4-BE49-F238E27FC236}">
                <a16:creationId xmlns:a16="http://schemas.microsoft.com/office/drawing/2014/main" id="{8D225ABA-5BF7-44E1-8341-057986DA0DCF}"/>
              </a:ext>
            </a:extLst>
          </p:cNvPr>
          <p:cNvPicPr>
            <a:picLocks noChangeAspect="1"/>
          </p:cNvPicPr>
          <p:nvPr/>
        </p:nvPicPr>
        <p:blipFill>
          <a:blip r:embed="rId6"/>
          <a:stretch>
            <a:fillRect/>
          </a:stretch>
        </p:blipFill>
        <p:spPr>
          <a:xfrm>
            <a:off x="7105878" y="3316534"/>
            <a:ext cx="2647950" cy="3486150"/>
          </a:xfrm>
          <a:prstGeom prst="rect">
            <a:avLst/>
          </a:prstGeom>
          <a:ln>
            <a:solidFill>
              <a:schemeClr val="bg1">
                <a:lumMod val="75000"/>
              </a:schemeClr>
            </a:solidFill>
          </a:ln>
        </p:spPr>
      </p:pic>
      <p:sp>
        <p:nvSpPr>
          <p:cNvPr id="9" name="四角形: 角を丸くする 8">
            <a:extLst>
              <a:ext uri="{FF2B5EF4-FFF2-40B4-BE49-F238E27FC236}">
                <a16:creationId xmlns:a16="http://schemas.microsoft.com/office/drawing/2014/main" id="{76627CFE-C7E1-4B36-9949-22CF98D48DD5}"/>
              </a:ext>
            </a:extLst>
          </p:cNvPr>
          <p:cNvSpPr/>
          <p:nvPr/>
        </p:nvSpPr>
        <p:spPr>
          <a:xfrm>
            <a:off x="7263391" y="5089494"/>
            <a:ext cx="1982993" cy="27072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3" name="矢印: 右 72">
            <a:extLst>
              <a:ext uri="{FF2B5EF4-FFF2-40B4-BE49-F238E27FC236}">
                <a16:creationId xmlns:a16="http://schemas.microsoft.com/office/drawing/2014/main" id="{8113D6F9-E615-42B7-9FE3-C90D9E38D9E8}"/>
              </a:ext>
            </a:extLst>
          </p:cNvPr>
          <p:cNvSpPr/>
          <p:nvPr/>
        </p:nvSpPr>
        <p:spPr>
          <a:xfrm>
            <a:off x="6268842"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6" name="四角形: 角を丸くする 75">
            <a:extLst>
              <a:ext uri="{FF2B5EF4-FFF2-40B4-BE49-F238E27FC236}">
                <a16:creationId xmlns:a16="http://schemas.microsoft.com/office/drawing/2014/main" id="{ED74F431-6AB5-4D84-A499-7EEC9B84E865}"/>
              </a:ext>
            </a:extLst>
          </p:cNvPr>
          <p:cNvSpPr/>
          <p:nvPr/>
        </p:nvSpPr>
        <p:spPr>
          <a:xfrm>
            <a:off x="8964374" y="6077432"/>
            <a:ext cx="679210" cy="66892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508518A4-B8E5-4D61-B960-ADE1BD7FD2E3}"/>
              </a:ext>
            </a:extLst>
          </p:cNvPr>
          <p:cNvSpPr/>
          <p:nvPr/>
        </p:nvSpPr>
        <p:spPr>
          <a:xfrm>
            <a:off x="7272160" y="6164726"/>
            <a:ext cx="1297194" cy="37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8" name="テキスト ボックス 77">
            <a:extLst>
              <a:ext uri="{FF2B5EF4-FFF2-40B4-BE49-F238E27FC236}">
                <a16:creationId xmlns:a16="http://schemas.microsoft.com/office/drawing/2014/main" id="{649CEFAF-A1BD-47E5-8553-E9AFBE043CE1}"/>
              </a:ext>
            </a:extLst>
          </p:cNvPr>
          <p:cNvSpPr txBox="1"/>
          <p:nvPr/>
        </p:nvSpPr>
        <p:spPr>
          <a:xfrm>
            <a:off x="7149171" y="2525494"/>
            <a:ext cx="2693329" cy="646331"/>
          </a:xfrm>
          <a:prstGeom prst="rect">
            <a:avLst/>
          </a:prstGeom>
          <a:noFill/>
        </p:spPr>
        <p:txBody>
          <a:bodyPr wrap="square">
            <a:spAutoFit/>
          </a:bodyPr>
          <a:lstStyle/>
          <a:p>
            <a:r>
              <a:rPr lang="ja-JP" altLang="en-US" b="1" dirty="0">
                <a:latin typeface="BIZ UDゴシック" panose="020B0400000000000000" pitchFamily="49" charset="-128"/>
                <a:ea typeface="BIZ UDゴシック" panose="020B0400000000000000" pitchFamily="49" charset="-128"/>
              </a:rPr>
              <a:t>画面右下、緑の矢印をダブルタップ</a:t>
            </a:r>
          </a:p>
        </p:txBody>
      </p:sp>
      <p:grpSp>
        <p:nvGrpSpPr>
          <p:cNvPr id="36" name="グループ化 35">
            <a:extLst>
              <a:ext uri="{FF2B5EF4-FFF2-40B4-BE49-F238E27FC236}">
                <a16:creationId xmlns:a16="http://schemas.microsoft.com/office/drawing/2014/main" id="{171BBCC3-DCCC-461D-A74E-63EC79BEBCC3}"/>
              </a:ext>
            </a:extLst>
          </p:cNvPr>
          <p:cNvGrpSpPr/>
          <p:nvPr/>
        </p:nvGrpSpPr>
        <p:grpSpPr>
          <a:xfrm>
            <a:off x="2070100" y="2981325"/>
            <a:ext cx="270000" cy="400110"/>
            <a:chOff x="5588889" y="3563532"/>
            <a:chExt cx="270000" cy="400110"/>
          </a:xfrm>
        </p:grpSpPr>
        <p:sp>
          <p:nvSpPr>
            <p:cNvPr id="38" name="円/楕円 1">
              <a:extLst>
                <a:ext uri="{FF2B5EF4-FFF2-40B4-BE49-F238E27FC236}">
                  <a16:creationId xmlns:a16="http://schemas.microsoft.com/office/drawing/2014/main" id="{22405B0D-9842-440B-9290-00CB1433987A}"/>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23BCD582-8EA5-4E7B-B0A3-C9ED81761FAF}"/>
                </a:ext>
              </a:extLst>
            </p:cNvPr>
            <p:cNvSpPr/>
            <p:nvPr/>
          </p:nvSpPr>
          <p:spPr>
            <a:xfrm flipH="1">
              <a:off x="5588889" y="3563532"/>
              <a:ext cx="27000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42" name="グループ化 41">
            <a:extLst>
              <a:ext uri="{FF2B5EF4-FFF2-40B4-BE49-F238E27FC236}">
                <a16:creationId xmlns:a16="http://schemas.microsoft.com/office/drawing/2014/main" id="{EE58F5FF-225E-47FD-A1D2-3E8D8426B0BA}"/>
              </a:ext>
            </a:extLst>
          </p:cNvPr>
          <p:cNvGrpSpPr/>
          <p:nvPr/>
        </p:nvGrpSpPr>
        <p:grpSpPr>
          <a:xfrm>
            <a:off x="3783370" y="5924550"/>
            <a:ext cx="441146" cy="400110"/>
            <a:chOff x="5150197" y="4825443"/>
            <a:chExt cx="441146" cy="400110"/>
          </a:xfrm>
        </p:grpSpPr>
        <p:sp>
          <p:nvSpPr>
            <p:cNvPr id="49" name="円/楕円 29">
              <a:extLst>
                <a:ext uri="{FF2B5EF4-FFF2-40B4-BE49-F238E27FC236}">
                  <a16:creationId xmlns:a16="http://schemas.microsoft.com/office/drawing/2014/main" id="{C5A09D91-661B-4F40-A4B8-E3035293D807}"/>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F4B35C5C-5FF6-45C9-B294-D36D8554EA81}"/>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52" name="グループ化 51">
            <a:extLst>
              <a:ext uri="{FF2B5EF4-FFF2-40B4-BE49-F238E27FC236}">
                <a16:creationId xmlns:a16="http://schemas.microsoft.com/office/drawing/2014/main" id="{97D09781-78BB-46B7-BFD1-5D6499C0CFEE}"/>
              </a:ext>
            </a:extLst>
          </p:cNvPr>
          <p:cNvGrpSpPr/>
          <p:nvPr/>
        </p:nvGrpSpPr>
        <p:grpSpPr>
          <a:xfrm>
            <a:off x="6981767" y="4799331"/>
            <a:ext cx="441146" cy="400110"/>
            <a:chOff x="4422686" y="1453207"/>
            <a:chExt cx="441146" cy="400110"/>
          </a:xfrm>
        </p:grpSpPr>
        <p:sp>
          <p:nvSpPr>
            <p:cNvPr id="54" name="円/楕円 48">
              <a:extLst>
                <a:ext uri="{FF2B5EF4-FFF2-40B4-BE49-F238E27FC236}">
                  <a16:creationId xmlns:a16="http://schemas.microsoft.com/office/drawing/2014/main" id="{A726BC8D-6AFA-4EEB-8587-52E3ACACDD37}"/>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FC790D72-3A88-4B59-B94D-02E6815EBCED}"/>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56" name="グループ化 55">
            <a:extLst>
              <a:ext uri="{FF2B5EF4-FFF2-40B4-BE49-F238E27FC236}">
                <a16:creationId xmlns:a16="http://schemas.microsoft.com/office/drawing/2014/main" id="{251E1557-6C8D-4943-973F-C0843DE92177}"/>
              </a:ext>
            </a:extLst>
          </p:cNvPr>
          <p:cNvGrpSpPr/>
          <p:nvPr/>
        </p:nvGrpSpPr>
        <p:grpSpPr>
          <a:xfrm>
            <a:off x="8656714" y="5850987"/>
            <a:ext cx="441146" cy="400110"/>
            <a:chOff x="4988923" y="3305555"/>
            <a:chExt cx="441146" cy="400110"/>
          </a:xfrm>
        </p:grpSpPr>
        <p:sp>
          <p:nvSpPr>
            <p:cNvPr id="57" name="円/楕円 40">
              <a:extLst>
                <a:ext uri="{FF2B5EF4-FFF2-40B4-BE49-F238E27FC236}">
                  <a16:creationId xmlns:a16="http://schemas.microsoft.com/office/drawing/2014/main" id="{B66F2BBC-53AA-4D92-9AC8-254F6283203F}"/>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8" name="正方形/長方形 57">
              <a:extLst>
                <a:ext uri="{FF2B5EF4-FFF2-40B4-BE49-F238E27FC236}">
                  <a16:creationId xmlns:a16="http://schemas.microsoft.com/office/drawing/2014/main" id="{CF6BE8F1-B481-4A98-B120-CDCFE5701C04}"/>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53" name="正方形/長方形 52">
            <a:extLst>
              <a:ext uri="{FF2B5EF4-FFF2-40B4-BE49-F238E27FC236}">
                <a16:creationId xmlns:a16="http://schemas.microsoft.com/office/drawing/2014/main" id="{5B08AA0D-3755-49C0-8447-31C2F8ACE645}"/>
              </a:ext>
            </a:extLst>
          </p:cNvPr>
          <p:cNvSpPr/>
          <p:nvPr/>
        </p:nvSpPr>
        <p:spPr>
          <a:xfrm>
            <a:off x="6634188" y="2543233"/>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 name="テキスト ボックス 1">
            <a:extLst>
              <a:ext uri="{FF2B5EF4-FFF2-40B4-BE49-F238E27FC236}">
                <a16:creationId xmlns:a16="http://schemas.microsoft.com/office/drawing/2014/main" id="{84FEA135-79EE-42E4-9577-F0F46F44514B}"/>
              </a:ext>
            </a:extLst>
          </p:cNvPr>
          <p:cNvSpPr txBox="1"/>
          <p:nvPr/>
        </p:nvSpPr>
        <p:spPr>
          <a:xfrm>
            <a:off x="7294282" y="5111171"/>
            <a:ext cx="952234" cy="197934"/>
          </a:xfrm>
          <a:prstGeom prst="rect">
            <a:avLst/>
          </a:prstGeom>
          <a:solidFill>
            <a:schemeClr val="bg1"/>
          </a:solidFill>
        </p:spPr>
        <p:txBody>
          <a:bodyPr wrap="none" lIns="72000" tIns="18000" rIns="36000" bIns="18000" rtlCol="0">
            <a:spAutoFit/>
          </a:bodyPr>
          <a:lstStyle/>
          <a:p>
            <a:r>
              <a:rPr kumimoji="1" lang="en-US" altLang="ja-JP" sz="1050" b="1" dirty="0">
                <a:latin typeface="BIZ UDゴシック" panose="020B0400000000000000" pitchFamily="49" charset="-128"/>
                <a:ea typeface="BIZ UDゴシック" panose="020B0400000000000000" pitchFamily="49" charset="-128"/>
                <a:cs typeface="Arial" panose="020B0604020202020204" pitchFamily="34" charset="0"/>
              </a:rPr>
              <a:t>012-345-6789</a:t>
            </a:r>
            <a:endParaRPr kumimoji="1" lang="ja-JP" altLang="en-US" sz="1050" b="1" dirty="0">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221576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5DE2E4A-8021-97F8-5FBD-A67E840F2643}"/>
              </a:ext>
            </a:extLst>
          </p:cNvPr>
          <p:cNvPicPr>
            <a:picLocks noChangeAspect="1"/>
          </p:cNvPicPr>
          <p:nvPr/>
        </p:nvPicPr>
        <p:blipFill rotWithShape="1">
          <a:blip r:embed="rId3"/>
          <a:srcRect l="598" t="2199" r="-598"/>
          <a:stretch/>
        </p:blipFill>
        <p:spPr>
          <a:xfrm>
            <a:off x="1170358" y="3781425"/>
            <a:ext cx="1890342" cy="3246202"/>
          </a:xfrm>
          <a:prstGeom prst="rect">
            <a:avLst/>
          </a:prstGeom>
          <a:ln>
            <a:solidFill>
              <a:schemeClr val="tx1"/>
            </a:solidFill>
          </a:ln>
        </p:spPr>
      </p:pic>
      <p:grpSp>
        <p:nvGrpSpPr>
          <p:cNvPr id="5" name="グループ化 4">
            <a:extLst>
              <a:ext uri="{FF2B5EF4-FFF2-40B4-BE49-F238E27FC236}">
                <a16:creationId xmlns:a16="http://schemas.microsoft.com/office/drawing/2014/main" id="{9C266D99-6066-41E4-B9A4-64BB6642D7EB}"/>
              </a:ext>
            </a:extLst>
          </p:cNvPr>
          <p:cNvGrpSpPr/>
          <p:nvPr/>
        </p:nvGrpSpPr>
        <p:grpSpPr>
          <a:xfrm>
            <a:off x="7778892" y="3313349"/>
            <a:ext cx="2082029" cy="2786005"/>
            <a:chOff x="7509519" y="3184133"/>
            <a:chExt cx="2082029" cy="2786005"/>
          </a:xfrm>
        </p:grpSpPr>
        <p:sp>
          <p:nvSpPr>
            <p:cNvPr id="56" name="object 34">
              <a:extLst>
                <a:ext uri="{FF2B5EF4-FFF2-40B4-BE49-F238E27FC236}">
                  <a16:creationId xmlns:a16="http://schemas.microsoft.com/office/drawing/2014/main" id="{E35ED9A0-AACD-4D82-BCD9-E277D98464CB}"/>
                </a:ext>
              </a:extLst>
            </p:cNvPr>
            <p:cNvSpPr/>
            <p:nvPr/>
          </p:nvSpPr>
          <p:spPr>
            <a:xfrm>
              <a:off x="7509519" y="3184133"/>
              <a:ext cx="2082029" cy="2786005"/>
            </a:xfrm>
            <a:prstGeom prst="rect">
              <a:avLst/>
            </a:prstGeom>
            <a:blipFill>
              <a:blip r:embed="rId4" cstate="print"/>
              <a:stretch>
                <a:fillRect/>
              </a:stretch>
            </a:blipFill>
            <a:ln>
              <a:solidFill>
                <a:schemeClr val="tx1">
                  <a:lumMod val="50000"/>
                  <a:lumOff val="50000"/>
                </a:schemeClr>
              </a:solidFill>
            </a:ln>
          </p:spPr>
          <p:txBody>
            <a:bodyPr wrap="square" lIns="0" tIns="0" rIns="0" bIns="0" rtlCol="0"/>
            <a:lstStyle/>
            <a:p>
              <a:endParaRPr sz="2547"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D722B7E5-7188-4BAC-ADC3-CF843335D7A6}"/>
                </a:ext>
              </a:extLst>
            </p:cNvPr>
            <p:cNvSpPr txBox="1"/>
            <p:nvPr/>
          </p:nvSpPr>
          <p:spPr>
            <a:xfrm>
              <a:off x="7720166" y="3546703"/>
              <a:ext cx="448841" cy="107722"/>
            </a:xfrm>
            <a:prstGeom prst="rect">
              <a:avLst/>
            </a:prstGeom>
            <a:solidFill>
              <a:schemeClr val="bg1"/>
            </a:solidFill>
          </p:spPr>
          <p:txBody>
            <a:bodyPr wrap="none" lIns="0" tIns="0" rIns="0" bIns="0" rtlCol="0">
              <a:spAutoFit/>
            </a:bodyPr>
            <a:lstStyle/>
            <a:p>
              <a:r>
                <a:rPr kumimoji="1" lang="en-US" altLang="ja-JP" sz="700" dirty="0">
                  <a:latin typeface="BIZ UDゴシック" panose="020B0400000000000000" pitchFamily="49" charset="-128"/>
                  <a:ea typeface="BIZ UDゴシック" panose="020B0400000000000000" pitchFamily="49" charset="-128"/>
                </a:rPr>
                <a:t>0123456789</a:t>
              </a:r>
              <a:endParaRPr kumimoji="1" lang="ja-JP" altLang="en-US" sz="700" dirty="0">
                <a:latin typeface="BIZ UDゴシック" panose="020B0400000000000000" pitchFamily="49" charset="-128"/>
                <a:ea typeface="BIZ UDゴシック" panose="020B0400000000000000" pitchFamily="49" charset="-128"/>
              </a:endParaRPr>
            </a:p>
          </p:txBody>
        </p:sp>
      </p:grpSp>
      <p:sp>
        <p:nvSpPr>
          <p:cNvPr id="4" name="Title 1"/>
          <p:cNvSpPr txBox="1">
            <a:spLocks/>
          </p:cNvSpPr>
          <p:nvPr/>
        </p:nvSpPr>
        <p:spPr>
          <a:xfrm>
            <a:off x="959413" y="434065"/>
            <a:ext cx="120768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付録</a:t>
            </a:r>
            <a:endParaRPr lang="en-US" dirty="0">
              <a:latin typeface="BIZ UDゴシック" panose="020B0400000000000000" pitchFamily="49" charset="-128"/>
              <a:ea typeface="BIZ UDゴシック" panose="020B0400000000000000" pitchFamily="49" charset="-128"/>
            </a:endParaRPr>
          </a:p>
        </p:txBody>
      </p:sp>
      <p:sp>
        <p:nvSpPr>
          <p:cNvPr id="39" name="タイトル 9">
            <a:extLst>
              <a:ext uri="{FF2B5EF4-FFF2-40B4-BE49-F238E27FC236}">
                <a16:creationId xmlns:a16="http://schemas.microsoft.com/office/drawing/2014/main" id="{6DB7B685-ADB1-4713-A703-A300C89E71AD}"/>
              </a:ext>
            </a:extLst>
          </p:cNvPr>
          <p:cNvSpPr txBox="1">
            <a:spLocks/>
          </p:cNvSpPr>
          <p:nvPr/>
        </p:nvSpPr>
        <p:spPr>
          <a:xfrm>
            <a:off x="2490351" y="404567"/>
            <a:ext cx="5334794"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ＬＩＮＥの初期設定</a:t>
            </a:r>
          </a:p>
          <a:p>
            <a:r>
              <a:rPr lang="ja-JP" altLang="en-US" sz="3200" dirty="0">
                <a:latin typeface="BIZ UDゴシック" panose="020B0400000000000000" pitchFamily="49" charset="-128"/>
                <a:ea typeface="BIZ UDゴシック" panose="020B0400000000000000" pitchFamily="49" charset="-128"/>
              </a:rPr>
              <a:t>ＬＩＮＥへの携帯電話の認証</a:t>
            </a:r>
            <a:endParaRPr kumimoji="0" lang="ja-JP" altLang="en-US" sz="3200" kern="0" dirty="0">
              <a:latin typeface="BIZ UDゴシック" panose="020B0400000000000000" pitchFamily="49" charset="-128"/>
              <a:ea typeface="BIZ UDゴシック" panose="020B0400000000000000" pitchFamily="49" charset="-128"/>
            </a:endParaRPr>
          </a:p>
        </p:txBody>
      </p:sp>
      <p:sp>
        <p:nvSpPr>
          <p:cNvPr id="49" name="object 23">
            <a:extLst>
              <a:ext uri="{FF2B5EF4-FFF2-40B4-BE49-F238E27FC236}">
                <a16:creationId xmlns:a16="http://schemas.microsoft.com/office/drawing/2014/main" id="{02348A11-58EF-48D0-B3BD-C94BF2C4861D}"/>
              </a:ext>
            </a:extLst>
          </p:cNvPr>
          <p:cNvSpPr>
            <a:spLocks noChangeAspect="1"/>
          </p:cNvSpPr>
          <p:nvPr/>
        </p:nvSpPr>
        <p:spPr>
          <a:xfrm>
            <a:off x="4150623" y="4074293"/>
            <a:ext cx="2924180" cy="1442594"/>
          </a:xfrm>
          <a:prstGeom prst="rect">
            <a:avLst/>
          </a:prstGeom>
          <a:blipFill>
            <a:blip r:embed="rId5" cstate="print"/>
            <a:stretch>
              <a:fillRect/>
            </a:stretch>
          </a:blipFill>
          <a:ln>
            <a:solidFill>
              <a:schemeClr val="tx1">
                <a:lumMod val="50000"/>
                <a:lumOff val="50000"/>
              </a:schemeClr>
            </a:solidFill>
          </a:ln>
        </p:spPr>
        <p:txBody>
          <a:bodyPr wrap="square" lIns="0" tIns="0" rIns="0" bIns="0" rtlCol="0"/>
          <a:lstStyle/>
          <a:p>
            <a:endParaRPr sz="2547" dirty="0">
              <a:latin typeface="BIZ UDゴシック" panose="020B0400000000000000" pitchFamily="49" charset="-128"/>
              <a:ea typeface="BIZ UDゴシック" panose="020B0400000000000000" pitchFamily="49" charset="-128"/>
            </a:endParaRPr>
          </a:p>
        </p:txBody>
      </p:sp>
      <p:sp>
        <p:nvSpPr>
          <p:cNvPr id="52" name="object 25">
            <a:extLst>
              <a:ext uri="{FF2B5EF4-FFF2-40B4-BE49-F238E27FC236}">
                <a16:creationId xmlns:a16="http://schemas.microsoft.com/office/drawing/2014/main" id="{8C52E289-2208-4948-9EED-152149CA8D6D}"/>
              </a:ext>
            </a:extLst>
          </p:cNvPr>
          <p:cNvSpPr/>
          <p:nvPr/>
        </p:nvSpPr>
        <p:spPr>
          <a:xfrm>
            <a:off x="4202129" y="4130211"/>
            <a:ext cx="2160000" cy="936000"/>
          </a:xfrm>
          <a:custGeom>
            <a:avLst/>
            <a:gdLst/>
            <a:ahLst/>
            <a:cxnLst/>
            <a:rect l="l" t="t" r="r" b="b"/>
            <a:pathLst>
              <a:path w="1379220" h="567054">
                <a:moveTo>
                  <a:pt x="0" y="0"/>
                </a:moveTo>
                <a:lnTo>
                  <a:pt x="1379220" y="0"/>
                </a:lnTo>
                <a:lnTo>
                  <a:pt x="1379220" y="566927"/>
                </a:lnTo>
                <a:lnTo>
                  <a:pt x="0" y="566927"/>
                </a:lnTo>
                <a:lnTo>
                  <a:pt x="0" y="0"/>
                </a:lnTo>
                <a:close/>
              </a:path>
            </a:pathLst>
          </a:custGeom>
          <a:ln w="25908">
            <a:solidFill>
              <a:srgbClr val="FF0000"/>
            </a:solidFill>
          </a:ln>
        </p:spPr>
        <p:txBody>
          <a:bodyPr wrap="square" lIns="0" tIns="0" rIns="0" bIns="0" rtlCol="0"/>
          <a:lstStyle/>
          <a:p>
            <a:endParaRPr sz="2547" dirty="0">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B0BB95AE-7B3D-4E97-ADE6-AE776784D47A}"/>
              </a:ext>
            </a:extLst>
          </p:cNvPr>
          <p:cNvSpPr/>
          <p:nvPr/>
        </p:nvSpPr>
        <p:spPr>
          <a:xfrm>
            <a:off x="522102" y="2137435"/>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0" name="テキスト ボックス 59">
            <a:extLst>
              <a:ext uri="{FF2B5EF4-FFF2-40B4-BE49-F238E27FC236}">
                <a16:creationId xmlns:a16="http://schemas.microsoft.com/office/drawing/2014/main" id="{1E118F42-075F-4CD9-8BC1-3A792683A748}"/>
              </a:ext>
            </a:extLst>
          </p:cNvPr>
          <p:cNvSpPr txBox="1"/>
          <p:nvPr/>
        </p:nvSpPr>
        <p:spPr>
          <a:xfrm>
            <a:off x="1030982" y="2257425"/>
            <a:ext cx="2476644" cy="1477328"/>
          </a:xfrm>
          <a:prstGeom prst="rect">
            <a:avLst/>
          </a:prstGeom>
          <a:noFill/>
        </p:spPr>
        <p:txBody>
          <a:bodyPr wrap="square">
            <a:spAutoFit/>
          </a:bodyPr>
          <a:lstStyle/>
          <a:p>
            <a:pPr algn="l"/>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「上記の電話番号に</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SMS</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で認証番号を送ります」とメッセージがでますので</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a:t>
            </a:r>
            <a:r>
              <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ダブル</a:t>
            </a:r>
            <a:r>
              <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タップ</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362B362E-9379-4394-8D3B-81591C73A67C}"/>
              </a:ext>
            </a:extLst>
          </p:cNvPr>
          <p:cNvSpPr txBox="1"/>
          <p:nvPr/>
        </p:nvSpPr>
        <p:spPr>
          <a:xfrm>
            <a:off x="4424152" y="2257425"/>
            <a:ext cx="2476644" cy="1015663"/>
          </a:xfrm>
          <a:prstGeom prst="rect">
            <a:avLst/>
          </a:prstGeom>
          <a:noFill/>
        </p:spPr>
        <p:txBody>
          <a:bodyPr wrap="square">
            <a:spAutoFit/>
          </a:bodyPr>
          <a:lstStyle/>
          <a:p>
            <a:r>
              <a:rPr lang="ja-JP" altLang="en-US" sz="1500" b="1" dirty="0">
                <a:latin typeface="BIZ UDゴシック" panose="020B0400000000000000" pitchFamily="49" charset="-128"/>
                <a:ea typeface="BIZ UDゴシック" panose="020B0400000000000000" pitchFamily="49" charset="-128"/>
              </a:rPr>
              <a:t>入力した電話番号に</a:t>
            </a:r>
            <a:r>
              <a:rPr lang="en-US" altLang="ja-JP" sz="1500" b="1" dirty="0">
                <a:latin typeface="BIZ UDゴシック" panose="020B0400000000000000" pitchFamily="49" charset="-128"/>
                <a:ea typeface="BIZ UDゴシック" panose="020B0400000000000000" pitchFamily="49" charset="-128"/>
              </a:rPr>
              <a:t>SMS</a:t>
            </a:r>
            <a:r>
              <a:rPr lang="ja-JP" altLang="en-US" sz="1500" b="1" dirty="0">
                <a:latin typeface="BIZ UDゴシック" panose="020B0400000000000000" pitchFamily="49" charset="-128"/>
                <a:ea typeface="BIZ UDゴシック" panose="020B0400000000000000" pitchFamily="49" charset="-128"/>
              </a:rPr>
              <a:t>が送られるので、文面の中の</a:t>
            </a:r>
            <a:r>
              <a:rPr lang="en-US" altLang="ja-JP" sz="1500" b="1" dirty="0">
                <a:latin typeface="BIZ UDゴシック" panose="020B0400000000000000" pitchFamily="49" charset="-128"/>
                <a:ea typeface="BIZ UDゴシック" panose="020B0400000000000000" pitchFamily="49" charset="-128"/>
              </a:rPr>
              <a:t>6</a:t>
            </a:r>
            <a:r>
              <a:rPr lang="ja-JP" altLang="en-US" sz="1500" b="1" dirty="0">
                <a:latin typeface="BIZ UDゴシック" panose="020B0400000000000000" pitchFamily="49" charset="-128"/>
                <a:ea typeface="BIZ UDゴシック" panose="020B0400000000000000" pitchFamily="49" charset="-128"/>
              </a:rPr>
              <a:t>桁の数字の認証番号を確認します。 </a:t>
            </a:r>
          </a:p>
        </p:txBody>
      </p:sp>
      <p:sp>
        <p:nvSpPr>
          <p:cNvPr id="63" name="正方形/長方形 62">
            <a:extLst>
              <a:ext uri="{FF2B5EF4-FFF2-40B4-BE49-F238E27FC236}">
                <a16:creationId xmlns:a16="http://schemas.microsoft.com/office/drawing/2014/main" id="{542A43E8-E3B2-410D-A7DB-E3655CB05B73}"/>
              </a:ext>
            </a:extLst>
          </p:cNvPr>
          <p:cNvSpPr/>
          <p:nvPr/>
        </p:nvSpPr>
        <p:spPr>
          <a:xfrm>
            <a:off x="3898900" y="2133579"/>
            <a:ext cx="557877"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4" name="テキスト ボックス 63">
            <a:extLst>
              <a:ext uri="{FF2B5EF4-FFF2-40B4-BE49-F238E27FC236}">
                <a16:creationId xmlns:a16="http://schemas.microsoft.com/office/drawing/2014/main" id="{58FB1127-0051-47AC-811B-45AE1EE59667}"/>
              </a:ext>
            </a:extLst>
          </p:cNvPr>
          <p:cNvSpPr txBox="1"/>
          <p:nvPr/>
        </p:nvSpPr>
        <p:spPr>
          <a:xfrm>
            <a:off x="4145880" y="5596947"/>
            <a:ext cx="3284374" cy="307777"/>
          </a:xfrm>
          <a:prstGeom prst="rect">
            <a:avLst/>
          </a:prstGeom>
          <a:noFill/>
        </p:spPr>
        <p:txBody>
          <a:bodyPr wrap="square">
            <a:spAutoFit/>
          </a:bodyPr>
          <a:lstStyle/>
          <a:p>
            <a:r>
              <a:rPr lang="en-US" altLang="ja-JP" sz="1400" b="1" dirty="0">
                <a:solidFill>
                  <a:srgbClr val="00B0F0"/>
                </a:solidFill>
                <a:latin typeface="BIZ UDゴシック" panose="020B0400000000000000" pitchFamily="49" charset="-128"/>
                <a:ea typeface="BIZ UDゴシック" panose="020B0400000000000000" pitchFamily="49" charset="-128"/>
              </a:rPr>
              <a:t>(</a:t>
            </a:r>
            <a:r>
              <a:rPr lang="ja-JP" altLang="en-US" sz="1400" b="1" dirty="0">
                <a:solidFill>
                  <a:srgbClr val="00B0F0"/>
                </a:solidFill>
                <a:latin typeface="BIZ UDゴシック" panose="020B0400000000000000" pitchFamily="49" charset="-128"/>
                <a:ea typeface="BIZ UDゴシック" panose="020B0400000000000000" pitchFamily="49" charset="-128"/>
              </a:rPr>
              <a:t>この画面は</a:t>
            </a:r>
            <a:r>
              <a:rPr lang="en-US" altLang="ja-JP" sz="1400" b="1" dirty="0">
                <a:solidFill>
                  <a:srgbClr val="00B0F0"/>
                </a:solidFill>
                <a:latin typeface="BIZ UDゴシック" panose="020B0400000000000000" pitchFamily="49" charset="-128"/>
                <a:ea typeface="BIZ UDゴシック" panose="020B0400000000000000" pitchFamily="49" charset="-128"/>
              </a:rPr>
              <a:t>SMS</a:t>
            </a:r>
            <a:r>
              <a:rPr lang="ja-JP" altLang="en-US" sz="1400" b="1" dirty="0">
                <a:solidFill>
                  <a:srgbClr val="00B0F0"/>
                </a:solidFill>
                <a:latin typeface="BIZ UDゴシック" panose="020B0400000000000000" pitchFamily="49" charset="-128"/>
                <a:ea typeface="BIZ UDゴシック" panose="020B0400000000000000" pitchFamily="49" charset="-128"/>
              </a:rPr>
              <a:t>メールの画面です）</a:t>
            </a:r>
          </a:p>
        </p:txBody>
      </p:sp>
      <p:sp>
        <p:nvSpPr>
          <p:cNvPr id="66" name="テキスト ボックス 65">
            <a:extLst>
              <a:ext uri="{FF2B5EF4-FFF2-40B4-BE49-F238E27FC236}">
                <a16:creationId xmlns:a16="http://schemas.microsoft.com/office/drawing/2014/main" id="{5D839A71-C4BF-4C21-9B8D-4844E67C3286}"/>
              </a:ext>
            </a:extLst>
          </p:cNvPr>
          <p:cNvSpPr txBox="1"/>
          <p:nvPr/>
        </p:nvSpPr>
        <p:spPr>
          <a:xfrm>
            <a:off x="7811175" y="2254094"/>
            <a:ext cx="2031325" cy="923330"/>
          </a:xfrm>
          <a:prstGeom prst="rect">
            <a:avLst/>
          </a:prstGeom>
          <a:noFill/>
        </p:spPr>
        <p:txBody>
          <a:bodyPr wrap="none">
            <a:spAutoFit/>
          </a:bodyPr>
          <a:lstStyle/>
          <a:p>
            <a:r>
              <a:rPr lang="en-US" altLang="ja-JP"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LINE</a:t>
            </a:r>
            <a:r>
              <a:rPr lang="ja-JP" altLang="en-US"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の画面で</a:t>
            </a:r>
            <a:r>
              <a:rPr lang="ja-JP" altLang="en-US" b="1" kern="100" dirty="0">
                <a:latin typeface="BIZ UDゴシック" panose="020B0400000000000000" pitchFamily="49" charset="-128"/>
                <a:ea typeface="BIZ UDゴシック" panose="020B0400000000000000" pitchFamily="49" charset="-128"/>
                <a:cs typeface="メイリオ" panose="020B0604030504040204" pitchFamily="50" charset="-128"/>
              </a:rPr>
              <a:t>認証</a:t>
            </a:r>
            <a:endParaRPr lang="en-US" altLang="ja-JP" b="1" kern="100" dirty="0">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ja-JP"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番号を入力</a:t>
            </a:r>
            <a:endParaRPr lang="en-US" altLang="ja-JP"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b="1" dirty="0">
                <a:latin typeface="BIZ UDゴシック" panose="020B0400000000000000" pitchFamily="49" charset="-128"/>
                <a:ea typeface="BIZ UDゴシック" panose="020B0400000000000000" pitchFamily="49" charset="-128"/>
              </a:rPr>
              <a:t>認証が始まります</a:t>
            </a:r>
          </a:p>
        </p:txBody>
      </p:sp>
      <p:sp>
        <p:nvSpPr>
          <p:cNvPr id="67" name="正方形/長方形 66">
            <a:extLst>
              <a:ext uri="{FF2B5EF4-FFF2-40B4-BE49-F238E27FC236}">
                <a16:creationId xmlns:a16="http://schemas.microsoft.com/office/drawing/2014/main" id="{A809DFC5-4DBF-4698-964C-330BE2239554}"/>
              </a:ext>
            </a:extLst>
          </p:cNvPr>
          <p:cNvSpPr/>
          <p:nvPr/>
        </p:nvSpPr>
        <p:spPr>
          <a:xfrm>
            <a:off x="7303278" y="2133578"/>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0" name="四角形: 角を丸くする 69">
            <a:extLst>
              <a:ext uri="{FF2B5EF4-FFF2-40B4-BE49-F238E27FC236}">
                <a16:creationId xmlns:a16="http://schemas.microsoft.com/office/drawing/2014/main" id="{908CFAE7-D04B-4A9F-8D73-877BE995F0C2}"/>
              </a:ext>
            </a:extLst>
          </p:cNvPr>
          <p:cNvSpPr/>
          <p:nvPr/>
        </p:nvSpPr>
        <p:spPr>
          <a:xfrm>
            <a:off x="7852772" y="3911694"/>
            <a:ext cx="1190069" cy="43899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cxnSp>
        <p:nvCxnSpPr>
          <p:cNvPr id="13" name="直線矢印コネクタ 12">
            <a:extLst>
              <a:ext uri="{FF2B5EF4-FFF2-40B4-BE49-F238E27FC236}">
                <a16:creationId xmlns:a16="http://schemas.microsoft.com/office/drawing/2014/main" id="{3407D133-2782-44AD-A8B5-1A94B0DF0212}"/>
              </a:ext>
            </a:extLst>
          </p:cNvPr>
          <p:cNvCxnSpPr>
            <a:cxnSpLocks/>
          </p:cNvCxnSpPr>
          <p:nvPr/>
        </p:nvCxnSpPr>
        <p:spPr>
          <a:xfrm flipV="1">
            <a:off x="6362080" y="4120015"/>
            <a:ext cx="1480058" cy="2710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矢印: 右 70">
            <a:extLst>
              <a:ext uri="{FF2B5EF4-FFF2-40B4-BE49-F238E27FC236}">
                <a16:creationId xmlns:a16="http://schemas.microsoft.com/office/drawing/2014/main" id="{77ED0E41-8824-428F-9479-CDAC2BA3CC83}"/>
              </a:ext>
            </a:extLst>
          </p:cNvPr>
          <p:cNvSpPr/>
          <p:nvPr/>
        </p:nvSpPr>
        <p:spPr>
          <a:xfrm>
            <a:off x="3414097" y="449985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2" name="object 39">
            <a:extLst>
              <a:ext uri="{FF2B5EF4-FFF2-40B4-BE49-F238E27FC236}">
                <a16:creationId xmlns:a16="http://schemas.microsoft.com/office/drawing/2014/main" id="{82D336E6-D4B5-4369-BEE8-F67627E25CBF}"/>
              </a:ext>
            </a:extLst>
          </p:cNvPr>
          <p:cNvSpPr txBox="1"/>
          <p:nvPr/>
        </p:nvSpPr>
        <p:spPr>
          <a:xfrm>
            <a:off x="7785100" y="3890739"/>
            <a:ext cx="1190069" cy="363127"/>
          </a:xfrm>
          <a:prstGeom prst="rect">
            <a:avLst/>
          </a:prstGeom>
          <a:ln w="25907">
            <a:noFill/>
          </a:ln>
        </p:spPr>
        <p:txBody>
          <a:bodyPr vert="horz" wrap="none" lIns="0" tIns="54815" rIns="0" bIns="0" rtlCol="0">
            <a:spAutoFit/>
          </a:bodyPr>
          <a:lstStyle/>
          <a:p>
            <a:pPr marL="187805">
              <a:spcBef>
                <a:spcPts val="432"/>
              </a:spcBef>
            </a:pPr>
            <a:r>
              <a:rPr sz="2000" b="1" spc="300" dirty="0">
                <a:latin typeface="BIZ UDゴシック" panose="020B0400000000000000" pitchFamily="49" charset="-128"/>
                <a:ea typeface="BIZ UDゴシック" panose="020B0400000000000000" pitchFamily="49" charset="-128"/>
                <a:cs typeface="Times New Roman"/>
              </a:rPr>
              <a:t>746814</a:t>
            </a:r>
            <a:endParaRPr sz="2000" spc="300" dirty="0">
              <a:latin typeface="BIZ UDゴシック" panose="020B0400000000000000" pitchFamily="49" charset="-128"/>
              <a:ea typeface="BIZ UDゴシック" panose="020B0400000000000000" pitchFamily="49" charset="-128"/>
              <a:cs typeface="Times New Roman"/>
            </a:endParaRPr>
          </a:p>
        </p:txBody>
      </p:sp>
      <p:sp>
        <p:nvSpPr>
          <p:cNvPr id="43" name="正方形/長方形 42">
            <a:extLst>
              <a:ext uri="{FF2B5EF4-FFF2-40B4-BE49-F238E27FC236}">
                <a16:creationId xmlns:a16="http://schemas.microsoft.com/office/drawing/2014/main" id="{7D21ABBF-54B6-47E6-89D2-6C14E8606513}"/>
              </a:ext>
            </a:extLst>
          </p:cNvPr>
          <p:cNvSpPr/>
          <p:nvPr/>
        </p:nvSpPr>
        <p:spPr>
          <a:xfrm>
            <a:off x="3869387" y="3924989"/>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44" name="グループ化 43">
            <a:extLst>
              <a:ext uri="{FF2B5EF4-FFF2-40B4-BE49-F238E27FC236}">
                <a16:creationId xmlns:a16="http://schemas.microsoft.com/office/drawing/2014/main" id="{B5B4C6B9-80D5-4E37-8562-3FAF19D14F15}"/>
              </a:ext>
            </a:extLst>
          </p:cNvPr>
          <p:cNvGrpSpPr/>
          <p:nvPr/>
        </p:nvGrpSpPr>
        <p:grpSpPr>
          <a:xfrm>
            <a:off x="8934211" y="3702113"/>
            <a:ext cx="441146" cy="400110"/>
            <a:chOff x="4301413" y="2319722"/>
            <a:chExt cx="441146" cy="400110"/>
          </a:xfrm>
        </p:grpSpPr>
        <p:sp>
          <p:nvSpPr>
            <p:cNvPr id="45" name="円/楕円 36">
              <a:extLst>
                <a:ext uri="{FF2B5EF4-FFF2-40B4-BE49-F238E27FC236}">
                  <a16:creationId xmlns:a16="http://schemas.microsoft.com/office/drawing/2014/main" id="{52D57FA3-B889-4030-A443-73B762BAAB36}"/>
                </a:ext>
              </a:extLst>
            </p:cNvPr>
            <p:cNvSpPr>
              <a:spLocks noChangeAspect="1"/>
            </p:cNvSpPr>
            <p:nvPr/>
          </p:nvSpPr>
          <p:spPr>
            <a:xfrm>
              <a:off x="4418410" y="2396104"/>
              <a:ext cx="208252" cy="208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6" name="正方形/長方形 45">
              <a:extLst>
                <a:ext uri="{FF2B5EF4-FFF2-40B4-BE49-F238E27FC236}">
                  <a16:creationId xmlns:a16="http://schemas.microsoft.com/office/drawing/2014/main" id="{531A1FB1-7104-4419-A068-69556A517C5B}"/>
                </a:ext>
              </a:extLst>
            </p:cNvPr>
            <p:cNvSpPr/>
            <p:nvPr/>
          </p:nvSpPr>
          <p:spPr>
            <a:xfrm>
              <a:off x="4301413" y="2319722"/>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54" name="テキスト ボックス 53">
            <a:extLst>
              <a:ext uri="{FF2B5EF4-FFF2-40B4-BE49-F238E27FC236}">
                <a16:creationId xmlns:a16="http://schemas.microsoft.com/office/drawing/2014/main" id="{7EAFCE3F-F43C-4B49-B845-EE9064EA68ED}"/>
              </a:ext>
            </a:extLst>
          </p:cNvPr>
          <p:cNvSpPr txBox="1"/>
          <p:nvPr/>
        </p:nvSpPr>
        <p:spPr>
          <a:xfrm>
            <a:off x="3960869" y="3287494"/>
            <a:ext cx="3290831" cy="646331"/>
          </a:xfrm>
          <a:prstGeom prst="rect">
            <a:avLst/>
          </a:prstGeom>
          <a:noFill/>
        </p:spPr>
        <p:txBody>
          <a:bodyPr wrap="square">
            <a:spAutoFit/>
          </a:bodyPr>
          <a:lstStyle/>
          <a:p>
            <a:r>
              <a:rPr lang="en-US" altLang="ja-JP" sz="12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2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 </a:t>
            </a:r>
            <a:r>
              <a:rPr lang="en-US" altLang="ja-JP" sz="12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SMS</a:t>
            </a:r>
            <a:r>
              <a:rPr lang="ja-JP" altLang="en-US" sz="12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：ショートメッセージサービス</a:t>
            </a:r>
            <a:endParaRPr lang="en-US" altLang="ja-JP" sz="1200" b="1"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a:p>
            <a:r>
              <a:rPr lang="en-US" altLang="ja-JP" sz="1200" b="1" kern="100" dirty="0">
                <a:latin typeface="BIZ UDゴシック" panose="020B0400000000000000" pitchFamily="49" charset="-128"/>
                <a:ea typeface="BIZ UDゴシック" panose="020B0400000000000000" pitchFamily="49" charset="-128"/>
              </a:rPr>
              <a:t>iPhone</a:t>
            </a:r>
            <a:r>
              <a:rPr lang="ja-JP" altLang="en-US" sz="1200" b="1" kern="100" dirty="0">
                <a:latin typeface="BIZ UDゴシック" panose="020B0400000000000000" pitchFamily="49" charset="-128"/>
                <a:ea typeface="BIZ UDゴシック" panose="020B0400000000000000" pitchFamily="49" charset="-128"/>
              </a:rPr>
              <a:t>では特に設定を変更していない限りメッセージというアプリを使用します。</a:t>
            </a:r>
            <a:endParaRPr lang="ja-JP" altLang="en-US" sz="1200" b="1" dirty="0">
              <a:latin typeface="BIZ UDゴシック" panose="020B0400000000000000" pitchFamily="49" charset="-128"/>
              <a:ea typeface="BIZ UDゴシック" panose="020B0400000000000000" pitchFamily="49" charset="-128"/>
            </a:endParaRPr>
          </a:p>
        </p:txBody>
      </p:sp>
      <p:sp>
        <p:nvSpPr>
          <p:cNvPr id="42" name="字幕 5">
            <a:extLst>
              <a:ext uri="{FF2B5EF4-FFF2-40B4-BE49-F238E27FC236}">
                <a16:creationId xmlns:a16="http://schemas.microsoft.com/office/drawing/2014/main" id="{315D8895-C05B-CF01-F07D-1B580FAB331D}"/>
              </a:ext>
            </a:extLst>
          </p:cNvPr>
          <p:cNvSpPr>
            <a:spLocks noGrp="1"/>
          </p:cNvSpPr>
          <p:nvPr>
            <p:ph type="subTitle" idx="1"/>
          </p:nvPr>
        </p:nvSpPr>
        <p:spPr>
          <a:xfrm>
            <a:off x="675524" y="1532688"/>
            <a:ext cx="9342352" cy="405683"/>
          </a:xfrm>
          <a:solidFill>
            <a:srgbClr val="FFFFCC"/>
          </a:solidFill>
          <a:ln>
            <a:solidFill>
              <a:schemeClr val="tx1"/>
            </a:solidFill>
          </a:ln>
        </p:spPr>
        <p:txBody>
          <a:bodyPr wrap="none" lIns="72000" tIns="0" rIns="36000" bIns="36000"/>
          <a:lstStyle/>
          <a:p>
            <a:r>
              <a:rPr lang="ja-JP" altLang="en-US" sz="2400" dirty="0">
                <a:latin typeface="BIZ UDゴシック" panose="020B0400000000000000" pitchFamily="49" charset="-128"/>
                <a:ea typeface="BIZ UDゴシック" panose="020B0400000000000000" pitchFamily="49" charset="-128"/>
              </a:rPr>
              <a:t>まず最初に、</a:t>
            </a:r>
            <a:r>
              <a:rPr lang="en-US" altLang="ja-JP" sz="2400" dirty="0">
                <a:latin typeface="BIZ UDゴシック" panose="020B0400000000000000" pitchFamily="49" charset="-128"/>
                <a:ea typeface="BIZ UDゴシック" panose="020B0400000000000000" pitchFamily="49" charset="-128"/>
              </a:rPr>
              <a:t>LINE</a:t>
            </a:r>
            <a:r>
              <a:rPr lang="ja-JP" altLang="en-US" sz="2400" dirty="0">
                <a:latin typeface="BIZ UDゴシック" panose="020B0400000000000000" pitchFamily="49" charset="-128"/>
                <a:ea typeface="BIZ UDゴシック" panose="020B0400000000000000" pitchFamily="49" charset="-128"/>
              </a:rPr>
              <a:t>から携帯電話番号の認証を受けましょう　つづき</a:t>
            </a:r>
            <a:endParaRPr lang="en-US" altLang="ja-JP" sz="2400" dirty="0">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FEC16ACB-838A-02DC-10C3-5AFE6DCB9434}"/>
              </a:ext>
            </a:extLst>
          </p:cNvPr>
          <p:cNvSpPr/>
          <p:nvPr/>
        </p:nvSpPr>
        <p:spPr>
          <a:xfrm>
            <a:off x="1938419" y="5340122"/>
            <a:ext cx="200505" cy="209649"/>
          </a:xfrm>
          <a:prstGeom prst="ellipse">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B777D907-CE96-47DE-8D10-E8309B617085}"/>
              </a:ext>
            </a:extLst>
          </p:cNvPr>
          <p:cNvSpPr/>
          <p:nvPr/>
        </p:nvSpPr>
        <p:spPr>
          <a:xfrm>
            <a:off x="1828158" y="5229225"/>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421196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9413" y="434065"/>
            <a:ext cx="120768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付録</a:t>
            </a:r>
            <a:endParaRPr lang="en-US" dirty="0">
              <a:latin typeface="BIZ UDゴシック" panose="020B0400000000000000" pitchFamily="49" charset="-128"/>
              <a:ea typeface="BIZ UDゴシック" panose="020B0400000000000000" pitchFamily="49" charset="-128"/>
            </a:endParaRPr>
          </a:p>
        </p:txBody>
      </p:sp>
      <p:sp>
        <p:nvSpPr>
          <p:cNvPr id="39" name="タイトル 9">
            <a:extLst>
              <a:ext uri="{FF2B5EF4-FFF2-40B4-BE49-F238E27FC236}">
                <a16:creationId xmlns:a16="http://schemas.microsoft.com/office/drawing/2014/main" id="{6DB7B685-ADB1-4713-A703-A300C89E71AD}"/>
              </a:ext>
            </a:extLst>
          </p:cNvPr>
          <p:cNvSpPr txBox="1">
            <a:spLocks/>
          </p:cNvSpPr>
          <p:nvPr/>
        </p:nvSpPr>
        <p:spPr>
          <a:xfrm>
            <a:off x="2490351" y="404567"/>
            <a:ext cx="5334794"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ＬＩＮＥの初期設定</a:t>
            </a:r>
          </a:p>
          <a:p>
            <a:r>
              <a:rPr lang="ja-JP" altLang="en-US" sz="3200" dirty="0">
                <a:latin typeface="BIZ UDゴシック" panose="020B0400000000000000" pitchFamily="49" charset="-128"/>
                <a:ea typeface="BIZ UDゴシック" panose="020B0400000000000000" pitchFamily="49" charset="-128"/>
              </a:rPr>
              <a:t>ＬＩＮＥへの携帯電話の認証</a:t>
            </a:r>
            <a:endParaRPr kumimoji="0" lang="ja-JP" altLang="en-US" sz="3200" kern="0" dirty="0">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B0BB95AE-7B3D-4E97-ADE6-AE776784D47A}"/>
              </a:ext>
            </a:extLst>
          </p:cNvPr>
          <p:cNvSpPr/>
          <p:nvPr/>
        </p:nvSpPr>
        <p:spPr>
          <a:xfrm>
            <a:off x="522102" y="2137435"/>
            <a:ext cx="596638"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➑</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0" name="テキスト ボックス 59">
            <a:extLst>
              <a:ext uri="{FF2B5EF4-FFF2-40B4-BE49-F238E27FC236}">
                <a16:creationId xmlns:a16="http://schemas.microsoft.com/office/drawing/2014/main" id="{1E118F42-075F-4CD9-8BC1-3A792683A748}"/>
              </a:ext>
            </a:extLst>
          </p:cNvPr>
          <p:cNvSpPr txBox="1"/>
          <p:nvPr/>
        </p:nvSpPr>
        <p:spPr>
          <a:xfrm>
            <a:off x="1030982" y="2257425"/>
            <a:ext cx="8986894" cy="923330"/>
          </a:xfrm>
          <a:prstGeom prst="rect">
            <a:avLst/>
          </a:prstGeom>
          <a:noFill/>
        </p:spPr>
        <p:txBody>
          <a:bodyPr wrap="square">
            <a:spAutoFit/>
          </a:bodyPr>
          <a:lstStyle/>
          <a:p>
            <a:pPr algn="l"/>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認証に成功すると、すでにアカウントをお持ちですか？と表示されるので、アカウントを新規作成を選択してダブルタップします。「上記の電話番号に</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SMS</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で認証番号を送ります」とメッセージがでますので</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a:t>
            </a:r>
            <a:r>
              <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ダブル</a:t>
            </a:r>
            <a:r>
              <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タップ</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02F1AC9D-B376-47D0-800A-E9AF99F8F2A3}"/>
              </a:ext>
            </a:extLst>
          </p:cNvPr>
          <p:cNvSpPr txBox="1"/>
          <p:nvPr/>
        </p:nvSpPr>
        <p:spPr>
          <a:xfrm>
            <a:off x="6962656" y="6328919"/>
            <a:ext cx="2412701" cy="523220"/>
          </a:xfrm>
          <a:prstGeom prst="rect">
            <a:avLst/>
          </a:prstGeom>
          <a:noFill/>
        </p:spPr>
        <p:txBody>
          <a:bodyPr wrap="square">
            <a:spAutoFit/>
          </a:bodyPr>
          <a:lstStyle/>
          <a:p>
            <a:r>
              <a:rPr lang="ja-JP" altLang="en-US" sz="14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アカウントの新規登録画面（次ペ</a:t>
            </a:r>
            <a:r>
              <a:rPr lang="ja-JP" altLang="en-US" sz="1400" b="1" kern="100" dirty="0">
                <a:latin typeface="BIZ UDゴシック" panose="020B0400000000000000" pitchFamily="49" charset="-128"/>
                <a:ea typeface="BIZ UDゴシック" panose="020B0400000000000000" pitchFamily="49" charset="-128"/>
                <a:cs typeface="メイリオ" panose="020B0604030504040204" pitchFamily="50" charset="-128"/>
              </a:rPr>
              <a:t>ージ）へ</a:t>
            </a:r>
            <a:r>
              <a:rPr lang="ja-JP" altLang="en-US" sz="14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続きます</a:t>
            </a:r>
            <a:endParaRPr lang="ja-JP" altLang="en-US" sz="1400" b="1" dirty="0">
              <a:latin typeface="BIZ UDゴシック" panose="020B0400000000000000" pitchFamily="49" charset="-128"/>
              <a:ea typeface="BIZ UDゴシック" panose="020B0400000000000000" pitchFamily="49" charset="-128"/>
            </a:endParaRPr>
          </a:p>
        </p:txBody>
      </p:sp>
      <p:sp>
        <p:nvSpPr>
          <p:cNvPr id="75" name="矢印: 右 74">
            <a:extLst>
              <a:ext uri="{FF2B5EF4-FFF2-40B4-BE49-F238E27FC236}">
                <a16:creationId xmlns:a16="http://schemas.microsoft.com/office/drawing/2014/main" id="{2F737782-55E2-4F91-BFCE-DBBFF7D04D78}"/>
              </a:ext>
            </a:extLst>
          </p:cNvPr>
          <p:cNvSpPr/>
          <p:nvPr/>
        </p:nvSpPr>
        <p:spPr>
          <a:xfrm>
            <a:off x="9258090" y="6389485"/>
            <a:ext cx="868662" cy="4020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2" name="字幕 5">
            <a:extLst>
              <a:ext uri="{FF2B5EF4-FFF2-40B4-BE49-F238E27FC236}">
                <a16:creationId xmlns:a16="http://schemas.microsoft.com/office/drawing/2014/main" id="{315D8895-C05B-CF01-F07D-1B580FAB331D}"/>
              </a:ext>
            </a:extLst>
          </p:cNvPr>
          <p:cNvSpPr>
            <a:spLocks noGrp="1"/>
          </p:cNvSpPr>
          <p:nvPr>
            <p:ph type="subTitle" idx="1"/>
          </p:nvPr>
        </p:nvSpPr>
        <p:spPr>
          <a:xfrm>
            <a:off x="675524" y="1532688"/>
            <a:ext cx="9342352" cy="405683"/>
          </a:xfrm>
          <a:solidFill>
            <a:srgbClr val="FFFFCC"/>
          </a:solidFill>
          <a:ln>
            <a:solidFill>
              <a:schemeClr val="tx1"/>
            </a:solidFill>
          </a:ln>
        </p:spPr>
        <p:txBody>
          <a:bodyPr wrap="none" lIns="72000" tIns="0" rIns="36000" bIns="36000"/>
          <a:lstStyle/>
          <a:p>
            <a:r>
              <a:rPr lang="ja-JP" altLang="en-US" sz="2400" dirty="0">
                <a:latin typeface="BIZ UDゴシック" panose="020B0400000000000000" pitchFamily="49" charset="-128"/>
                <a:ea typeface="BIZ UDゴシック" panose="020B0400000000000000" pitchFamily="49" charset="-128"/>
              </a:rPr>
              <a:t>まず最初に、</a:t>
            </a:r>
            <a:r>
              <a:rPr lang="en-US" altLang="ja-JP" sz="2400" dirty="0">
                <a:latin typeface="BIZ UDゴシック" panose="020B0400000000000000" pitchFamily="49" charset="-128"/>
                <a:ea typeface="BIZ UDゴシック" panose="020B0400000000000000" pitchFamily="49" charset="-128"/>
              </a:rPr>
              <a:t>LINE</a:t>
            </a:r>
            <a:r>
              <a:rPr lang="ja-JP" altLang="en-US" sz="2400" dirty="0">
                <a:latin typeface="BIZ UDゴシック" panose="020B0400000000000000" pitchFamily="49" charset="-128"/>
                <a:ea typeface="BIZ UDゴシック" panose="020B0400000000000000" pitchFamily="49" charset="-128"/>
              </a:rPr>
              <a:t>から携帯電話番号の認証を受けましょう　つづき</a:t>
            </a:r>
            <a:endParaRPr lang="en-US" altLang="ja-JP" sz="2400" dirty="0">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DFB5601A-F2F9-861C-F415-69CB7B63F65B}"/>
              </a:ext>
            </a:extLst>
          </p:cNvPr>
          <p:cNvGrpSpPr/>
          <p:nvPr/>
        </p:nvGrpSpPr>
        <p:grpSpPr>
          <a:xfrm>
            <a:off x="4093715" y="3295784"/>
            <a:ext cx="1862585" cy="3312917"/>
            <a:chOff x="6174221" y="2924071"/>
            <a:chExt cx="1619193" cy="2880004"/>
          </a:xfrm>
        </p:grpSpPr>
        <p:pic>
          <p:nvPicPr>
            <p:cNvPr id="9" name="図 8" descr="「アカウントを新規作成」ボタンのある画面の画像">
              <a:extLst>
                <a:ext uri="{FF2B5EF4-FFF2-40B4-BE49-F238E27FC236}">
                  <a16:creationId xmlns:a16="http://schemas.microsoft.com/office/drawing/2014/main" id="{DF567F0C-9FA6-F9E2-196A-2E7F7CA80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221" y="2924071"/>
              <a:ext cx="1619193" cy="2880004"/>
            </a:xfrm>
            <a:prstGeom prst="rect">
              <a:avLst/>
            </a:prstGeom>
            <a:ln w="9525">
              <a:solidFill>
                <a:schemeClr val="tx1">
                  <a:lumMod val="50000"/>
                  <a:lumOff val="50000"/>
                </a:schemeClr>
              </a:solidFill>
            </a:ln>
          </p:spPr>
        </p:pic>
        <p:sp>
          <p:nvSpPr>
            <p:cNvPr id="10" name="正方形/長方形 9">
              <a:extLst>
                <a:ext uri="{FF2B5EF4-FFF2-40B4-BE49-F238E27FC236}">
                  <a16:creationId xmlns:a16="http://schemas.microsoft.com/office/drawing/2014/main" id="{703E39FB-F445-927A-F475-391A5B9FE760}"/>
                </a:ext>
              </a:extLst>
            </p:cNvPr>
            <p:cNvSpPr/>
            <p:nvPr/>
          </p:nvSpPr>
          <p:spPr>
            <a:xfrm>
              <a:off x="6300192" y="2930103"/>
              <a:ext cx="288032" cy="7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四角形: 角を丸くする 10">
            <a:extLst>
              <a:ext uri="{FF2B5EF4-FFF2-40B4-BE49-F238E27FC236}">
                <a16:creationId xmlns:a16="http://schemas.microsoft.com/office/drawing/2014/main" id="{F5EB2BE2-88F1-076C-9A41-CD58941122E8}"/>
              </a:ext>
            </a:extLst>
          </p:cNvPr>
          <p:cNvSpPr/>
          <p:nvPr/>
        </p:nvSpPr>
        <p:spPr>
          <a:xfrm>
            <a:off x="4166920" y="6210300"/>
            <a:ext cx="1722705" cy="27541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F7F4368A-61CE-A548-1463-EA27E395404D}"/>
              </a:ext>
            </a:extLst>
          </p:cNvPr>
          <p:cNvSpPr/>
          <p:nvPr/>
        </p:nvSpPr>
        <p:spPr>
          <a:xfrm>
            <a:off x="3709654" y="5838825"/>
            <a:ext cx="494046"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➑</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69606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11">
            <a:extLst>
              <a:ext uri="{FF2B5EF4-FFF2-40B4-BE49-F238E27FC236}">
                <a16:creationId xmlns:a16="http://schemas.microsoft.com/office/drawing/2014/main" id="{318DA516-D545-4753-9515-637F710756F3}"/>
              </a:ext>
            </a:extLst>
          </p:cNvPr>
          <p:cNvSpPr>
            <a:spLocks noChangeAspect="1"/>
          </p:cNvSpPr>
          <p:nvPr/>
        </p:nvSpPr>
        <p:spPr>
          <a:xfrm>
            <a:off x="1155700" y="3781425"/>
            <a:ext cx="2629344" cy="3023774"/>
          </a:xfrm>
          <a:prstGeom prst="rect">
            <a:avLst/>
          </a:prstGeom>
          <a:blipFill>
            <a:blip r:embed="rId3" cstate="print"/>
            <a:stretch>
              <a:fillRect t="-6410"/>
            </a:stretch>
          </a:blipFill>
          <a:ln>
            <a:noFill/>
          </a:ln>
        </p:spPr>
        <p:txBody>
          <a:bodyPr wrap="square" lIns="0" tIns="0" rIns="0" bIns="0" rtlCol="0"/>
          <a:lstStyle/>
          <a:p>
            <a:endParaRPr sz="2547" dirty="0">
              <a:latin typeface="BIZ UDゴシック" panose="020B0400000000000000" pitchFamily="49" charset="-128"/>
              <a:ea typeface="BIZ UDゴシック" panose="020B0400000000000000" pitchFamily="49" charset="-128"/>
            </a:endParaRPr>
          </a:p>
        </p:txBody>
      </p:sp>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028F4BB-AF5B-A070-7B1C-1A56D303BF17}"/>
              </a:ext>
            </a:extLst>
          </p:cNvPr>
          <p:cNvPicPr>
            <a:picLocks noChangeAspect="1"/>
          </p:cNvPicPr>
          <p:nvPr/>
        </p:nvPicPr>
        <p:blipFill rotWithShape="1">
          <a:blip r:embed="rId4"/>
          <a:srcRect t="69623"/>
          <a:stretch/>
        </p:blipFill>
        <p:spPr>
          <a:xfrm>
            <a:off x="4774339" y="4619625"/>
            <a:ext cx="1569660" cy="848102"/>
          </a:xfrm>
          <a:prstGeom prst="rect">
            <a:avLst/>
          </a:prstGeom>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536883" y="1496176"/>
            <a:ext cx="9619633" cy="369332"/>
          </a:xfrm>
          <a:solidFill>
            <a:srgbClr val="FFFFCC"/>
          </a:solidFill>
          <a:ln>
            <a:solidFill>
              <a:schemeClr val="tx1"/>
            </a:solidFill>
          </a:ln>
        </p:spPr>
        <p:txBody>
          <a:bodyPr wrap="none" lIns="72000" bIns="0">
            <a:noAutofit/>
          </a:bodyPr>
          <a:lstStyle/>
          <a:p>
            <a:r>
              <a:rPr lang="ja-JP" altLang="en-US" sz="2400" dirty="0">
                <a:latin typeface="BIZ UDゴシック" panose="020B0400000000000000" pitchFamily="49" charset="-128"/>
                <a:ea typeface="BIZ UDゴシック" panose="020B0400000000000000" pitchFamily="49" charset="-128"/>
                <a:cs typeface="AoyagiKouzanFontT"/>
              </a:rPr>
              <a:t>アカウントの新規登録をしましょう</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911574" y="463264"/>
            <a:ext cx="120768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付録</a:t>
            </a:r>
            <a:endParaRPr lang="en-US" dirty="0">
              <a:latin typeface="BIZ UDゴシック" panose="020B0400000000000000" pitchFamily="49" charset="-128"/>
              <a:ea typeface="BIZ UDゴシック" panose="020B0400000000000000" pitchFamily="49" charset="-128"/>
            </a:endParaRPr>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460770" y="387411"/>
            <a:ext cx="4103688"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ＬＩＮＥの初期設定</a:t>
            </a:r>
          </a:p>
          <a:p>
            <a:r>
              <a:rPr kumimoji="0" lang="ja-JP" altLang="en-US" sz="3200" kern="0" dirty="0">
                <a:latin typeface="BIZ UDゴシック" panose="020B0400000000000000" pitchFamily="49" charset="-128"/>
                <a:ea typeface="BIZ UDゴシック" panose="020B0400000000000000" pitchFamily="49" charset="-128"/>
              </a:rPr>
              <a:t>アカウントの新規登録</a:t>
            </a:r>
          </a:p>
        </p:txBody>
      </p:sp>
      <p:sp>
        <p:nvSpPr>
          <p:cNvPr id="33" name="object 12">
            <a:extLst>
              <a:ext uri="{FF2B5EF4-FFF2-40B4-BE49-F238E27FC236}">
                <a16:creationId xmlns:a16="http://schemas.microsoft.com/office/drawing/2014/main" id="{8533ED1D-4AA0-4029-B5B8-40F5F6BF3AB7}"/>
              </a:ext>
            </a:extLst>
          </p:cNvPr>
          <p:cNvSpPr/>
          <p:nvPr/>
        </p:nvSpPr>
        <p:spPr>
          <a:xfrm>
            <a:off x="1170860" y="3781425"/>
            <a:ext cx="2629345" cy="3023774"/>
          </a:xfrm>
          <a:custGeom>
            <a:avLst/>
            <a:gdLst/>
            <a:ahLst/>
            <a:cxnLst/>
            <a:rect l="l" t="t" r="r" b="b"/>
            <a:pathLst>
              <a:path w="1958339" h="2400300">
                <a:moveTo>
                  <a:pt x="0" y="0"/>
                </a:moveTo>
                <a:lnTo>
                  <a:pt x="1958340" y="0"/>
                </a:lnTo>
                <a:lnTo>
                  <a:pt x="1958340" y="2400300"/>
                </a:lnTo>
                <a:lnTo>
                  <a:pt x="0" y="2400300"/>
                </a:lnTo>
                <a:lnTo>
                  <a:pt x="0" y="0"/>
                </a:lnTo>
                <a:close/>
              </a:path>
            </a:pathLst>
          </a:custGeom>
          <a:ln w="9144">
            <a:solidFill>
              <a:srgbClr val="BFBFBF"/>
            </a:solidFill>
          </a:ln>
        </p:spPr>
        <p:txBody>
          <a:bodyPr wrap="square" lIns="0" tIns="0" rIns="0" bIns="0" rtlCol="0"/>
          <a:lstStyle/>
          <a:p>
            <a:endParaRPr sz="2547" dirty="0">
              <a:latin typeface="BIZ UDゴシック" panose="020B0400000000000000" pitchFamily="49" charset="-128"/>
              <a:ea typeface="BIZ UDゴシック" panose="020B0400000000000000" pitchFamily="49" charset="-128"/>
            </a:endParaRPr>
          </a:p>
        </p:txBody>
      </p:sp>
      <p:sp>
        <p:nvSpPr>
          <p:cNvPr id="36" name="object 14">
            <a:extLst>
              <a:ext uri="{FF2B5EF4-FFF2-40B4-BE49-F238E27FC236}">
                <a16:creationId xmlns:a16="http://schemas.microsoft.com/office/drawing/2014/main" id="{4F4F09EC-6F01-4A9A-AEEB-4C8B348519DF}"/>
              </a:ext>
            </a:extLst>
          </p:cNvPr>
          <p:cNvSpPr/>
          <p:nvPr/>
        </p:nvSpPr>
        <p:spPr>
          <a:xfrm>
            <a:off x="1248889" y="5580723"/>
            <a:ext cx="1354376" cy="293305"/>
          </a:xfrm>
          <a:prstGeom prst="rect">
            <a:avLst/>
          </a:prstGeom>
          <a:blipFill>
            <a:blip r:embed="rId5" cstate="print"/>
            <a:stretch>
              <a:fillRect/>
            </a:stretch>
          </a:blipFill>
        </p:spPr>
        <p:txBody>
          <a:bodyPr wrap="square" lIns="0" tIns="0" rIns="0" bIns="0" rtlCol="0"/>
          <a:lstStyle/>
          <a:p>
            <a:endParaRPr sz="2547" dirty="0">
              <a:latin typeface="BIZ UDゴシック" panose="020B0400000000000000" pitchFamily="49" charset="-128"/>
              <a:ea typeface="BIZ UDゴシック" panose="020B0400000000000000" pitchFamily="49" charset="-128"/>
            </a:endParaRPr>
          </a:p>
        </p:txBody>
      </p:sp>
      <p:sp>
        <p:nvSpPr>
          <p:cNvPr id="73" name="テキスト ボックス 72">
            <a:extLst>
              <a:ext uri="{FF2B5EF4-FFF2-40B4-BE49-F238E27FC236}">
                <a16:creationId xmlns:a16="http://schemas.microsoft.com/office/drawing/2014/main" id="{E3651F96-AD28-40C8-97D6-4EE05B74C5D9}"/>
              </a:ext>
            </a:extLst>
          </p:cNvPr>
          <p:cNvSpPr txBox="1"/>
          <p:nvPr/>
        </p:nvSpPr>
        <p:spPr>
          <a:xfrm>
            <a:off x="413315" y="1871978"/>
            <a:ext cx="2916612" cy="338554"/>
          </a:xfrm>
          <a:prstGeom prst="rect">
            <a:avLst/>
          </a:prstGeom>
          <a:noFill/>
        </p:spPr>
        <p:txBody>
          <a:bodyPr wrap="square">
            <a:spAutoFit/>
          </a:bodyPr>
          <a:lstStyle/>
          <a:p>
            <a:r>
              <a:rPr lang="ja-JP" altLang="en-US" sz="1600" b="1" dirty="0">
                <a:effectLst/>
                <a:latin typeface="BIZ UDゴシック" panose="020B0400000000000000" pitchFamily="49" charset="-128"/>
                <a:ea typeface="BIZ UDゴシック" panose="020B0400000000000000" pitchFamily="49" charset="-128"/>
                <a:cs typeface="メイリオ" panose="020B0604030504040204" pitchFamily="50" charset="-128"/>
              </a:rPr>
              <a:t>（前ページ</a:t>
            </a:r>
            <a:r>
              <a:rPr lang="ja-JP" altLang="en-US" sz="1600" b="1" dirty="0">
                <a:latin typeface="BIZ UDゴシック" panose="020B0400000000000000" pitchFamily="49" charset="-128"/>
                <a:ea typeface="BIZ UDゴシック" panose="020B0400000000000000" pitchFamily="49" charset="-128"/>
                <a:cs typeface="メイリオ" panose="020B0604030504040204" pitchFamily="50" charset="-128"/>
              </a:rPr>
              <a:t>からの続きです）</a:t>
            </a:r>
            <a:endParaRPr lang="ja-JP" altLang="en-US" sz="1600" b="1" dirty="0">
              <a:latin typeface="BIZ UDゴシック" panose="020B0400000000000000" pitchFamily="49" charset="-128"/>
              <a:ea typeface="BIZ UDゴシック" panose="020B0400000000000000" pitchFamily="49" charset="-128"/>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317500" y="2200439"/>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➒</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4" name="四角形: 角を丸くする 53">
            <a:extLst>
              <a:ext uri="{FF2B5EF4-FFF2-40B4-BE49-F238E27FC236}">
                <a16:creationId xmlns:a16="http://schemas.microsoft.com/office/drawing/2014/main" id="{6F68C8E3-E436-4C58-8B21-7B8300247FC8}"/>
              </a:ext>
            </a:extLst>
          </p:cNvPr>
          <p:cNvSpPr/>
          <p:nvPr/>
        </p:nvSpPr>
        <p:spPr>
          <a:xfrm>
            <a:off x="1225902" y="5584951"/>
            <a:ext cx="1676400" cy="37018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4" name="テキスト ボックス 73">
            <a:extLst>
              <a:ext uri="{FF2B5EF4-FFF2-40B4-BE49-F238E27FC236}">
                <a16:creationId xmlns:a16="http://schemas.microsoft.com/office/drawing/2014/main" id="{4C7D8094-8326-42F2-A385-9F0F03F6CFDB}"/>
              </a:ext>
            </a:extLst>
          </p:cNvPr>
          <p:cNvSpPr txBox="1"/>
          <p:nvPr/>
        </p:nvSpPr>
        <p:spPr>
          <a:xfrm>
            <a:off x="850901" y="2257425"/>
            <a:ext cx="3251106" cy="1384995"/>
          </a:xfrm>
          <a:prstGeom prst="rect">
            <a:avLst/>
          </a:prstGeom>
          <a:noFill/>
        </p:spPr>
        <p:txBody>
          <a:bodyPr wrap="square">
            <a:spAutoFit/>
          </a:bodyPr>
          <a:lstStyle/>
          <a:p>
            <a:r>
              <a:rPr lang="ja-JP" altLang="en-US" sz="1200" b="1" dirty="0">
                <a:effectLst/>
                <a:latin typeface="BIZ UDゴシック" panose="020B0400000000000000" pitchFamily="49" charset="-128"/>
                <a:ea typeface="BIZ UDゴシック" panose="020B0400000000000000" pitchFamily="49" charset="-128"/>
                <a:cs typeface="メイリオ" panose="020B0604030504040204" pitchFamily="50" charset="-128"/>
              </a:rPr>
              <a:t>自分のアカウントに使う写真と名前を入力します。</a:t>
            </a:r>
          </a:p>
          <a:p>
            <a:r>
              <a:rPr lang="en-US" altLang="ja-JP" sz="1200" b="1" dirty="0">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200" b="1" dirty="0">
                <a:effectLst/>
                <a:latin typeface="BIZ UDゴシック" panose="020B0400000000000000" pitchFamily="49" charset="-128"/>
                <a:ea typeface="BIZ UDゴシック" panose="020B0400000000000000" pitchFamily="49" charset="-128"/>
                <a:cs typeface="メイリオ" panose="020B0604030504040204" pitchFamily="50" charset="-128"/>
              </a:rPr>
              <a:t>写真の設定をする場合はカメラボタンを選択しますが、写真はアカウント登録後いつでも設定できるため、今回は省略します。</a:t>
            </a:r>
          </a:p>
          <a:p>
            <a:r>
              <a:rPr lang="ja-JP" altLang="en-US" sz="1200" b="1" dirty="0">
                <a:effectLst/>
                <a:latin typeface="BIZ UDゴシック" panose="020B0400000000000000" pitchFamily="49" charset="-128"/>
                <a:ea typeface="BIZ UDゴシック" panose="020B0400000000000000" pitchFamily="49" charset="-128"/>
                <a:cs typeface="メイリオ" panose="020B0604030504040204" pitchFamily="50" charset="-128"/>
              </a:rPr>
              <a:t>名前を入力したら、画面右下の矢印を選択し、ダブルタップします。</a:t>
            </a:r>
          </a:p>
        </p:txBody>
      </p:sp>
      <p:sp>
        <p:nvSpPr>
          <p:cNvPr id="75" name="四角形: 角を丸くする 74">
            <a:extLst>
              <a:ext uri="{FF2B5EF4-FFF2-40B4-BE49-F238E27FC236}">
                <a16:creationId xmlns:a16="http://schemas.microsoft.com/office/drawing/2014/main" id="{11F65D05-9A2F-4605-AE3D-DFB4F8631894}"/>
              </a:ext>
            </a:extLst>
          </p:cNvPr>
          <p:cNvSpPr/>
          <p:nvPr/>
        </p:nvSpPr>
        <p:spPr>
          <a:xfrm>
            <a:off x="1478837" y="5006554"/>
            <a:ext cx="504000" cy="5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4B30DEE2-BDC0-46B3-BE0F-672FA934D5FF}"/>
              </a:ext>
            </a:extLst>
          </p:cNvPr>
          <p:cNvSpPr txBox="1"/>
          <p:nvPr/>
        </p:nvSpPr>
        <p:spPr>
          <a:xfrm>
            <a:off x="2064102" y="4976302"/>
            <a:ext cx="2313793" cy="523220"/>
          </a:xfrm>
          <a:prstGeom prst="rect">
            <a:avLst/>
          </a:prstGeom>
          <a:noFill/>
        </p:spPr>
        <p:txBody>
          <a:bodyPr wrap="square">
            <a:spAutoFit/>
          </a:bodyPr>
          <a:lstStyle/>
          <a:p>
            <a:r>
              <a:rPr lang="ja-JP" altLang="en-US" sz="14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写真を載せる場合は</a:t>
            </a:r>
          </a:p>
          <a:p>
            <a:r>
              <a:rPr lang="en-US" altLang="ja-JP" sz="1400" b="1" kern="100" dirty="0">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ja-JP" sz="14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カメラ</a:t>
            </a:r>
            <a:r>
              <a:rPr lang="en-US" altLang="ja-JP" sz="1400" b="1" kern="100" dirty="0">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ja-JP" sz="14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ボタンをタップ</a:t>
            </a:r>
            <a:endParaRPr lang="ja-JP" altLang="en-US" sz="1400" b="1" dirty="0">
              <a:latin typeface="BIZ UDゴシック" panose="020B0400000000000000" pitchFamily="49" charset="-128"/>
              <a:ea typeface="BIZ UDゴシック" panose="020B0400000000000000" pitchFamily="49" charset="-128"/>
            </a:endParaRPr>
          </a:p>
        </p:txBody>
      </p:sp>
      <p:sp>
        <p:nvSpPr>
          <p:cNvPr id="82" name="四角形: 角を丸くする 81">
            <a:extLst>
              <a:ext uri="{FF2B5EF4-FFF2-40B4-BE49-F238E27FC236}">
                <a16:creationId xmlns:a16="http://schemas.microsoft.com/office/drawing/2014/main" id="{34E442EB-7529-4752-84C7-04B62DE0325F}"/>
              </a:ext>
            </a:extLst>
          </p:cNvPr>
          <p:cNvSpPr/>
          <p:nvPr/>
        </p:nvSpPr>
        <p:spPr>
          <a:xfrm>
            <a:off x="4737100" y="4644977"/>
            <a:ext cx="1639373" cy="555673"/>
          </a:xfrm>
          <a:prstGeom prst="roundRect">
            <a:avLst>
              <a:gd name="adj" fmla="val 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cxnSp>
        <p:nvCxnSpPr>
          <p:cNvPr id="19" name="直線矢印コネクタ 18">
            <a:extLst>
              <a:ext uri="{FF2B5EF4-FFF2-40B4-BE49-F238E27FC236}">
                <a16:creationId xmlns:a16="http://schemas.microsoft.com/office/drawing/2014/main" id="{3A78D767-2CCF-46E8-AE76-15D16F24B5F8}"/>
              </a:ext>
            </a:extLst>
          </p:cNvPr>
          <p:cNvCxnSpPr>
            <a:cxnSpLocks/>
            <a:stCxn id="76" idx="0"/>
            <a:endCxn id="82" idx="1"/>
          </p:cNvCxnSpPr>
          <p:nvPr/>
        </p:nvCxnSpPr>
        <p:spPr>
          <a:xfrm flipV="1">
            <a:off x="3220999" y="4922814"/>
            <a:ext cx="1516101" cy="534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D6EF8A34-D32D-4BFB-9E95-318623C7F84C}"/>
              </a:ext>
            </a:extLst>
          </p:cNvPr>
          <p:cNvSpPr/>
          <p:nvPr/>
        </p:nvSpPr>
        <p:spPr>
          <a:xfrm>
            <a:off x="6451705" y="2200438"/>
            <a:ext cx="524503"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➓</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90" name="テキスト ボックス 89">
            <a:extLst>
              <a:ext uri="{FF2B5EF4-FFF2-40B4-BE49-F238E27FC236}">
                <a16:creationId xmlns:a16="http://schemas.microsoft.com/office/drawing/2014/main" id="{5CD784EB-6DD6-4644-BD2D-07C0EF933766}"/>
              </a:ext>
            </a:extLst>
          </p:cNvPr>
          <p:cNvSpPr txBox="1"/>
          <p:nvPr/>
        </p:nvSpPr>
        <p:spPr>
          <a:xfrm>
            <a:off x="6976209" y="2211707"/>
            <a:ext cx="3165424" cy="923330"/>
          </a:xfrm>
          <a:prstGeom prst="rect">
            <a:avLst/>
          </a:prstGeom>
          <a:noFill/>
        </p:spPr>
        <p:txBody>
          <a:bodyPr wrap="square">
            <a:spAutoFit/>
          </a:bodyPr>
          <a:lstStyle/>
          <a:p>
            <a:r>
              <a:rPr lang="ja-JP" altLang="en-US"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ja-JP"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パスワードを登録</a:t>
            </a:r>
            <a:r>
              <a:rPr lang="ja-JP" altLang="en-US"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b="1" kern="100" dirty="0">
                <a:latin typeface="BIZ UDゴシック" panose="020B0400000000000000" pitchFamily="49" charset="-128"/>
                <a:ea typeface="BIZ UDゴシック" panose="020B0400000000000000" pitchFamily="49" charset="-128"/>
                <a:cs typeface="メイリオ" panose="020B0604030504040204" pitchFamily="50" charset="-128"/>
              </a:rPr>
              <a:t>の</a:t>
            </a:r>
            <a:r>
              <a:rPr lang="ja-JP" altLang="ja-JP"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画面で２度入力</a:t>
            </a:r>
            <a:endParaRPr lang="en-US" altLang="ja-JP" sz="1800" b="1"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b="1" dirty="0">
                <a:latin typeface="BIZ UDゴシック" panose="020B0400000000000000" pitchFamily="49" charset="-128"/>
                <a:ea typeface="BIZ UDゴシック" panose="020B0400000000000000" pitchFamily="49" charset="-128"/>
              </a:rPr>
              <a:t>緑の矢印をダブルタップ</a:t>
            </a:r>
          </a:p>
        </p:txBody>
      </p:sp>
      <p:sp>
        <p:nvSpPr>
          <p:cNvPr id="94" name="矢印: 右 93">
            <a:extLst>
              <a:ext uri="{FF2B5EF4-FFF2-40B4-BE49-F238E27FC236}">
                <a16:creationId xmlns:a16="http://schemas.microsoft.com/office/drawing/2014/main" id="{D96846F0-0723-46CE-8882-60789021E883}"/>
              </a:ext>
            </a:extLst>
          </p:cNvPr>
          <p:cNvSpPr/>
          <p:nvPr/>
        </p:nvSpPr>
        <p:spPr>
          <a:xfrm>
            <a:off x="4372006" y="4010025"/>
            <a:ext cx="2241464" cy="2966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38" name="グループ化 37">
            <a:extLst>
              <a:ext uri="{FF2B5EF4-FFF2-40B4-BE49-F238E27FC236}">
                <a16:creationId xmlns:a16="http://schemas.microsoft.com/office/drawing/2014/main" id="{ED9DC77D-E9D2-4E94-B67F-B9D603D17CB2}"/>
              </a:ext>
            </a:extLst>
          </p:cNvPr>
          <p:cNvGrpSpPr/>
          <p:nvPr/>
        </p:nvGrpSpPr>
        <p:grpSpPr>
          <a:xfrm>
            <a:off x="1002667" y="5387405"/>
            <a:ext cx="270000" cy="400110"/>
            <a:chOff x="5588889" y="3598762"/>
            <a:chExt cx="270000" cy="400110"/>
          </a:xfrm>
        </p:grpSpPr>
        <p:sp>
          <p:nvSpPr>
            <p:cNvPr id="39"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➒</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42" name="円/楕円 29">
            <a:extLst>
              <a:ext uri="{FF2B5EF4-FFF2-40B4-BE49-F238E27FC236}">
                <a16:creationId xmlns:a16="http://schemas.microsoft.com/office/drawing/2014/main" id="{44C5BD14-6DD7-4762-9DB3-42199E93CB6D}"/>
              </a:ext>
            </a:extLst>
          </p:cNvPr>
          <p:cNvSpPr>
            <a:spLocks noChangeAspect="1"/>
          </p:cNvSpPr>
          <p:nvPr/>
        </p:nvSpPr>
        <p:spPr>
          <a:xfrm>
            <a:off x="3590243" y="6523751"/>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F9DFD8B2-5680-4134-B245-EC66C871357E}"/>
              </a:ext>
            </a:extLst>
          </p:cNvPr>
          <p:cNvSpPr/>
          <p:nvPr/>
        </p:nvSpPr>
        <p:spPr>
          <a:xfrm>
            <a:off x="2755900" y="5838825"/>
            <a:ext cx="442750"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➒</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44" name="グループ化 43">
            <a:extLst>
              <a:ext uri="{FF2B5EF4-FFF2-40B4-BE49-F238E27FC236}">
                <a16:creationId xmlns:a16="http://schemas.microsoft.com/office/drawing/2014/main" id="{54B0AC1D-4C32-4862-B196-1511FF91BF79}"/>
              </a:ext>
            </a:extLst>
          </p:cNvPr>
          <p:cNvGrpSpPr/>
          <p:nvPr/>
        </p:nvGrpSpPr>
        <p:grpSpPr>
          <a:xfrm>
            <a:off x="7185270" y="3911550"/>
            <a:ext cx="441147" cy="400110"/>
            <a:chOff x="4422686" y="1453207"/>
            <a:chExt cx="441147" cy="400110"/>
          </a:xfrm>
        </p:grpSpPr>
        <p:sp>
          <p:nvSpPr>
            <p:cNvPr id="46"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549B1E60-A4FA-4CC1-9349-C0320BA46D68}"/>
                </a:ext>
              </a:extLst>
            </p:cNvPr>
            <p:cNvSpPr/>
            <p:nvPr/>
          </p:nvSpPr>
          <p:spPr>
            <a:xfrm>
              <a:off x="4422686" y="1453207"/>
              <a:ext cx="441147"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➓</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2" name="テキスト ボックス 1">
            <a:extLst>
              <a:ext uri="{FF2B5EF4-FFF2-40B4-BE49-F238E27FC236}">
                <a16:creationId xmlns:a16="http://schemas.microsoft.com/office/drawing/2014/main" id="{3B387930-DE7E-4CDC-970A-2C1CDF7C6EBE}"/>
              </a:ext>
            </a:extLst>
          </p:cNvPr>
          <p:cNvSpPr txBox="1"/>
          <p:nvPr/>
        </p:nvSpPr>
        <p:spPr>
          <a:xfrm>
            <a:off x="1294832" y="5668302"/>
            <a:ext cx="1165938" cy="216000"/>
          </a:xfrm>
          <a:prstGeom prst="rect">
            <a:avLst/>
          </a:prstGeom>
          <a:solidFill>
            <a:schemeClr val="bg1"/>
          </a:solidFill>
        </p:spPr>
        <p:txBody>
          <a:bodyPr wrap="square" lIns="36000" tIns="18000" rIns="36000" bIns="18000" rtlCol="0">
            <a:spAutoFit/>
          </a:bodyPr>
          <a:lstStyle/>
          <a:p>
            <a:r>
              <a:rPr lang="ja-JP" altLang="en-US" sz="1050" b="1" dirty="0">
                <a:latin typeface="BIZ UDゴシック" panose="020B0400000000000000" pitchFamily="49" charset="-128"/>
                <a:ea typeface="BIZ UDゴシック" panose="020B0400000000000000" pitchFamily="49" charset="-128"/>
              </a:rPr>
              <a:t>やまだ　はなこ</a:t>
            </a:r>
            <a:r>
              <a:rPr lang="ja-JP" altLang="en-US" sz="1050" b="1" spc="-300" dirty="0">
                <a:solidFill>
                  <a:srgbClr val="00B050"/>
                </a:solidFill>
                <a:latin typeface="BIZ UDゴシック" panose="020B0400000000000000" pitchFamily="49" charset="-128"/>
                <a:ea typeface="BIZ UDゴシック" panose="020B0400000000000000" pitchFamily="49" charset="-128"/>
              </a:rPr>
              <a:t>｜</a:t>
            </a:r>
            <a:endParaRPr kumimoji="1" lang="ja-JP" altLang="en-US" sz="1050" b="1" spc="-300" dirty="0">
              <a:solidFill>
                <a:srgbClr val="00B050"/>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FECE8BE7-EDFB-B87E-F31F-A3CE803C9D85}"/>
              </a:ext>
            </a:extLst>
          </p:cNvPr>
          <p:cNvSpPr txBox="1"/>
          <p:nvPr/>
        </p:nvSpPr>
        <p:spPr>
          <a:xfrm>
            <a:off x="4235283" y="2257425"/>
            <a:ext cx="2056727" cy="1384995"/>
          </a:xfrm>
          <a:prstGeom prst="rect">
            <a:avLst/>
          </a:prstGeom>
          <a:noFill/>
          <a:ln>
            <a:solidFill>
              <a:schemeClr val="tx1"/>
            </a:solidFill>
          </a:ln>
        </p:spPr>
        <p:txBody>
          <a:bodyPr wrap="square" rtlCol="0">
            <a:spAutoFit/>
          </a:bodyPr>
          <a:lstStyle/>
          <a:p>
            <a:r>
              <a:rPr lang="ja-JP" altLang="en-US" sz="1400" b="1" dirty="0">
                <a:solidFill>
                  <a:srgbClr val="000000"/>
                </a:solidFill>
                <a:effectLst/>
                <a:latin typeface="BIZ UDゴシック" panose="020B0400000000000000" pitchFamily="49" charset="-128"/>
                <a:ea typeface="BIZ UDゴシック" panose="020B0400000000000000" pitchFamily="49" charset="-128"/>
              </a:rPr>
              <a:t>必ずしも本名でなくても構いませんが、メッセージ送信や通話を行った際、相手にはここで入力した名前が表示されます。</a:t>
            </a:r>
            <a:endParaRPr kumimoji="1" lang="ja-JP" altLang="en-US" sz="1600" dirty="0"/>
          </a:p>
        </p:txBody>
      </p:sp>
      <p:sp>
        <p:nvSpPr>
          <p:cNvPr id="8" name="テキスト ボックス 7">
            <a:extLst>
              <a:ext uri="{FF2B5EF4-FFF2-40B4-BE49-F238E27FC236}">
                <a16:creationId xmlns:a16="http://schemas.microsoft.com/office/drawing/2014/main" id="{35E49AEC-C224-15D6-28C0-7664B7E30317}"/>
              </a:ext>
            </a:extLst>
          </p:cNvPr>
          <p:cNvSpPr txBox="1"/>
          <p:nvPr/>
        </p:nvSpPr>
        <p:spPr>
          <a:xfrm>
            <a:off x="4449302" y="5648659"/>
            <a:ext cx="2106794" cy="830997"/>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写真を設定する場合</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新しく写真を撮るか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撮影済みの写真を使うか選択できます</a:t>
            </a:r>
          </a:p>
        </p:txBody>
      </p:sp>
      <p:sp>
        <p:nvSpPr>
          <p:cNvPr id="9" name="テキスト ボックス 8">
            <a:extLst>
              <a:ext uri="{FF2B5EF4-FFF2-40B4-BE49-F238E27FC236}">
                <a16:creationId xmlns:a16="http://schemas.microsoft.com/office/drawing/2014/main" id="{FA580768-12EA-8944-0C0B-81FF69D01D20}"/>
              </a:ext>
            </a:extLst>
          </p:cNvPr>
          <p:cNvSpPr txBox="1"/>
          <p:nvPr/>
        </p:nvSpPr>
        <p:spPr>
          <a:xfrm>
            <a:off x="4429381" y="6451226"/>
            <a:ext cx="1877437" cy="276999"/>
          </a:xfrm>
          <a:prstGeom prst="rect">
            <a:avLst/>
          </a:prstGeom>
          <a:noFill/>
        </p:spPr>
        <p:txBody>
          <a:bodyPr wrap="none">
            <a:spAutoFit/>
          </a:bodyPr>
          <a:lstStyle/>
          <a:p>
            <a:r>
              <a:rPr lang="en-US" altLang="ja-JP" sz="1200" b="1"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009650"/>
                </a:solidFill>
                <a:effectLst/>
                <a:latin typeface="メイリオ" panose="020B0604030504040204" pitchFamily="50" charset="-128"/>
                <a:ea typeface="メイリオ" panose="020B0604030504040204" pitchFamily="50" charset="-128"/>
                <a:cs typeface="メイリオ" panose="020B0604030504040204" pitchFamily="50" charset="-128"/>
              </a:rPr>
              <a:t>写真の設定は任意です</a:t>
            </a:r>
          </a:p>
        </p:txBody>
      </p:sp>
      <p:pic>
        <p:nvPicPr>
          <p:cNvPr id="10" name="図 9">
            <a:extLst>
              <a:ext uri="{FF2B5EF4-FFF2-40B4-BE49-F238E27FC236}">
                <a16:creationId xmlns:a16="http://schemas.microsoft.com/office/drawing/2014/main" id="{57F8DA8C-CCFE-8A1E-BD92-3358FF63CC2D}"/>
              </a:ext>
            </a:extLst>
          </p:cNvPr>
          <p:cNvPicPr>
            <a:picLocks noChangeAspect="1"/>
          </p:cNvPicPr>
          <p:nvPr/>
        </p:nvPicPr>
        <p:blipFill>
          <a:blip r:embed="rId6"/>
          <a:stretch>
            <a:fillRect/>
          </a:stretch>
        </p:blipFill>
        <p:spPr>
          <a:xfrm>
            <a:off x="7550364" y="3279733"/>
            <a:ext cx="1716627" cy="3448492"/>
          </a:xfrm>
          <a:prstGeom prst="rect">
            <a:avLst/>
          </a:prstGeom>
          <a:ln>
            <a:solidFill>
              <a:schemeClr val="tx1"/>
            </a:solidFill>
          </a:ln>
        </p:spPr>
      </p:pic>
      <p:sp>
        <p:nvSpPr>
          <p:cNvPr id="91" name="四角形: 角を丸くする 90">
            <a:extLst>
              <a:ext uri="{FF2B5EF4-FFF2-40B4-BE49-F238E27FC236}">
                <a16:creationId xmlns:a16="http://schemas.microsoft.com/office/drawing/2014/main" id="{B794A632-F649-41C7-A72A-9878A8F81B47}"/>
              </a:ext>
            </a:extLst>
          </p:cNvPr>
          <p:cNvSpPr/>
          <p:nvPr/>
        </p:nvSpPr>
        <p:spPr>
          <a:xfrm>
            <a:off x="7582255" y="4199178"/>
            <a:ext cx="1652843" cy="75714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11" name="グループ化 10">
            <a:extLst>
              <a:ext uri="{FF2B5EF4-FFF2-40B4-BE49-F238E27FC236}">
                <a16:creationId xmlns:a16="http://schemas.microsoft.com/office/drawing/2014/main" id="{0215D2BE-5CC3-C03A-0279-FF0713012242}"/>
              </a:ext>
            </a:extLst>
          </p:cNvPr>
          <p:cNvGrpSpPr/>
          <p:nvPr/>
        </p:nvGrpSpPr>
        <p:grpSpPr>
          <a:xfrm>
            <a:off x="8558921" y="6051116"/>
            <a:ext cx="441147" cy="400110"/>
            <a:chOff x="4422686" y="1453207"/>
            <a:chExt cx="441147" cy="400110"/>
          </a:xfrm>
        </p:grpSpPr>
        <p:sp>
          <p:nvSpPr>
            <p:cNvPr id="12" name="円/楕円 48">
              <a:extLst>
                <a:ext uri="{FF2B5EF4-FFF2-40B4-BE49-F238E27FC236}">
                  <a16:creationId xmlns:a16="http://schemas.microsoft.com/office/drawing/2014/main" id="{181221B2-B5F4-5CEC-20AB-D41A4B9246A3}"/>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9BAABE86-1D27-2A2F-4B41-F68EB53FE3A6}"/>
                </a:ext>
              </a:extLst>
            </p:cNvPr>
            <p:cNvSpPr/>
            <p:nvPr/>
          </p:nvSpPr>
          <p:spPr>
            <a:xfrm>
              <a:off x="4422686" y="1453207"/>
              <a:ext cx="441147"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➓</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87" name="四角形: 角を丸くする 86">
            <a:extLst>
              <a:ext uri="{FF2B5EF4-FFF2-40B4-BE49-F238E27FC236}">
                <a16:creationId xmlns:a16="http://schemas.microsoft.com/office/drawing/2014/main" id="{379F42C5-18BB-4A26-A937-E39A2392D6EC}"/>
              </a:ext>
            </a:extLst>
          </p:cNvPr>
          <p:cNvSpPr/>
          <p:nvPr/>
        </p:nvSpPr>
        <p:spPr>
          <a:xfrm>
            <a:off x="3089908" y="6091119"/>
            <a:ext cx="550595" cy="5825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43307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84551" y="1547347"/>
            <a:ext cx="9771099" cy="928904"/>
          </a:xfrm>
          <a:solidFill>
            <a:srgbClr val="FFFFCC"/>
          </a:solidFill>
          <a:ln>
            <a:solidFill>
              <a:schemeClr val="tx1"/>
            </a:solidFill>
          </a:ln>
        </p:spPr>
        <p:txBody>
          <a:bodyPr lIns="72000" bIns="36000"/>
          <a:lstStyle/>
          <a:p>
            <a:r>
              <a:rPr lang="ja-JP" altLang="ja-JP" sz="2000"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友だち追加設定では、「友だち自動追加」と「友だちへの追加を許可」の設定ができます。</a:t>
            </a:r>
            <a:r>
              <a:rPr lang="ja-JP" altLang="en-US" sz="2000" kern="100" dirty="0">
                <a:effectLst/>
                <a:latin typeface="BIZ UDゴシック" panose="020B0400000000000000" pitchFamily="49" charset="-128"/>
                <a:ea typeface="BIZ UDゴシック" panose="020B0400000000000000" pitchFamily="49" charset="-128"/>
                <a:cs typeface="メイリオ" panose="020B0604030504040204" pitchFamily="50" charset="-128"/>
              </a:rPr>
              <a:t>この項目は後で変更可能のため今回は特に設定しないでおきましょう</a:t>
            </a:r>
            <a:endParaRPr lang="en-US" altLang="ja-JP" sz="2000" kern="100"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sz="1800" dirty="0">
                <a:effectLst/>
                <a:latin typeface="BIZ UDゴシック" panose="020B0400000000000000" pitchFamily="49" charset="-128"/>
                <a:ea typeface="BIZ UDゴシック" panose="020B0400000000000000" pitchFamily="49" charset="-128"/>
              </a:rPr>
              <a:t>（初期設定</a:t>
            </a:r>
            <a:r>
              <a:rPr lang="ja-JP" altLang="en-US" sz="1800" dirty="0">
                <a:solidFill>
                  <a:srgbClr val="000000"/>
                </a:solidFill>
                <a:effectLst/>
                <a:latin typeface="BIZ UDゴシック" panose="020B0400000000000000" pitchFamily="49" charset="-128"/>
                <a:ea typeface="BIZ UDゴシック" panose="020B0400000000000000" pitchFamily="49" charset="-128"/>
              </a:rPr>
              <a:t>で両方にチェックがついているため、両方のチェックを外します）</a:t>
            </a:r>
            <a:endParaRPr lang="ja-JP" altLang="en-US" sz="1400" dirty="0">
              <a:effectLst/>
              <a:latin typeface="BIZ UDゴシック" panose="020B0400000000000000" pitchFamily="49" charset="-128"/>
              <a:ea typeface="BIZ UDゴシック" panose="020B0400000000000000" pitchFamily="49" charset="-128"/>
            </a:endParaRP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977470" y="448655"/>
            <a:ext cx="120768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付録</a:t>
            </a:r>
            <a:endParaRPr lang="en-US" dirty="0">
              <a:latin typeface="BIZ UDゴシック" panose="020B0400000000000000" pitchFamily="49" charset="-128"/>
              <a:ea typeface="BIZ UDゴシック" panose="020B0400000000000000" pitchFamily="49" charset="-128"/>
            </a:endParaRPr>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480931" y="372802"/>
            <a:ext cx="3282950"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ＬＩＮＥの初期設定</a:t>
            </a:r>
          </a:p>
          <a:p>
            <a:r>
              <a:rPr kumimoji="0" lang="ja-JP" altLang="en-US" sz="3200" kern="0" dirty="0">
                <a:latin typeface="BIZ UDゴシック" panose="020B0400000000000000" pitchFamily="49" charset="-128"/>
                <a:ea typeface="BIZ UDゴシック" panose="020B0400000000000000" pitchFamily="49" charset="-128"/>
              </a:rPr>
              <a:t>友だちの追加設定</a:t>
            </a:r>
          </a:p>
        </p:txBody>
      </p:sp>
      <p:sp>
        <p:nvSpPr>
          <p:cNvPr id="4" name="テキスト ボックス 3">
            <a:extLst>
              <a:ext uri="{FF2B5EF4-FFF2-40B4-BE49-F238E27FC236}">
                <a16:creationId xmlns:a16="http://schemas.microsoft.com/office/drawing/2014/main" id="{E248F891-C491-8FF6-961C-B16E18D12646}"/>
              </a:ext>
            </a:extLst>
          </p:cNvPr>
          <p:cNvSpPr txBox="1"/>
          <p:nvPr/>
        </p:nvSpPr>
        <p:spPr>
          <a:xfrm>
            <a:off x="1326134" y="2714625"/>
            <a:ext cx="6916166" cy="461665"/>
          </a:xfrm>
          <a:prstGeom prst="rect">
            <a:avLst/>
          </a:prstGeom>
          <a:noFill/>
        </p:spPr>
        <p:txBody>
          <a:bodyPr wrap="square" rtlCol="0">
            <a:spAutoFit/>
          </a:bodyPr>
          <a:lstStyle/>
          <a:p>
            <a:pPr>
              <a:defRPr/>
            </a:pPr>
            <a:r>
              <a:rPr lang="ja-JP" altLang="en-US" sz="2400" b="1" dirty="0">
                <a:latin typeface="BIZ UDPゴシック" panose="020B0400000000000000" pitchFamily="50" charset="-128"/>
                <a:ea typeface="BIZ UDPゴシック" panose="020B0400000000000000" pitchFamily="50" charset="-128"/>
                <a:cs typeface="Meiryo" charset="-128"/>
              </a:rPr>
              <a:t>「　　　」を押してオフにして緑の矢印を押す</a:t>
            </a:r>
            <a:endParaRPr lang="en-US" altLang="ja-JP" sz="2400" b="1" dirty="0">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55BE1C69-863A-0C68-6653-5F56DD9608EE}"/>
              </a:ext>
            </a:extLst>
          </p:cNvPr>
          <p:cNvSpPr txBox="1"/>
          <p:nvPr/>
        </p:nvSpPr>
        <p:spPr>
          <a:xfrm>
            <a:off x="1357884" y="6265010"/>
            <a:ext cx="3791966" cy="584775"/>
          </a:xfrm>
          <a:prstGeom prst="rect">
            <a:avLst/>
          </a:prstGeom>
          <a:noFill/>
        </p:spPr>
        <p:txBody>
          <a:bodyPr wrap="square">
            <a:spAutoFit/>
          </a:bodyPr>
          <a:lstStyle/>
          <a:p>
            <a:r>
              <a:rPr lang="en-US" altLang="ja-JP" sz="1600" b="1" kern="100" dirty="0">
                <a:solidFill>
                  <a:srgbClr val="009650"/>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この画面で、</a:t>
            </a:r>
            <a:r>
              <a:rPr lang="ja-JP" altLang="en-US" sz="1600" b="1" kern="100" dirty="0">
                <a:solidFill>
                  <a:srgbClr val="009650"/>
                </a:solidFill>
                <a:latin typeface="BIZ UDPゴシック" panose="020B0400000000000000" pitchFamily="50" charset="-128"/>
                <a:ea typeface="BIZ UDPゴシック" panose="020B0400000000000000" pitchFamily="50" charset="-128"/>
                <a:cs typeface="メイリオ" panose="020B0604030504040204" pitchFamily="50" charset="-128"/>
              </a:rPr>
              <a:t>連絡先</a:t>
            </a: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へのアクセス</a:t>
            </a:r>
            <a:r>
              <a:rPr lang="ja-JP" altLang="en-US" sz="1600" b="1" kern="100" dirty="0">
                <a:solidFill>
                  <a:srgbClr val="009650"/>
                </a:solidFill>
                <a:latin typeface="BIZ UDPゴシック" panose="020B0400000000000000" pitchFamily="50" charset="-128"/>
                <a:ea typeface="BIZ UDPゴシック" panose="020B0400000000000000" pitchFamily="50" charset="-128"/>
                <a:cs typeface="メイリオ" panose="020B0604030504040204" pitchFamily="50" charset="-128"/>
              </a:rPr>
              <a:t>を</a:t>
            </a:r>
            <a:endParaRPr lang="en-US" altLang="ja-JP" sz="1600" b="1" kern="100" dirty="0">
              <a:solidFill>
                <a:srgbClr val="009650"/>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1600" b="1" kern="100" dirty="0">
                <a:solidFill>
                  <a:srgbClr val="009650"/>
                </a:solidFill>
                <a:latin typeface="BIZ UDPゴシック" panose="020B0400000000000000" pitchFamily="50" charset="-128"/>
                <a:ea typeface="BIZ UDPゴシック" panose="020B0400000000000000" pitchFamily="50" charset="-128"/>
                <a:cs typeface="メイリオ" panose="020B0604030504040204" pitchFamily="50" charset="-128"/>
              </a:rPr>
              <a:t>　求められる場合があります</a:t>
            </a:r>
            <a:endParaRPr lang="ja-JP" altLang="en-US" sz="1600" b="1" dirty="0">
              <a:solidFill>
                <a:srgbClr val="009650"/>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2AD902DE-159F-20E2-6B36-DADC8191D557}"/>
              </a:ext>
            </a:extLst>
          </p:cNvPr>
          <p:cNvPicPr>
            <a:picLocks noChangeAspect="1"/>
          </p:cNvPicPr>
          <p:nvPr/>
        </p:nvPicPr>
        <p:blipFill rotWithShape="1">
          <a:blip r:embed="rId3"/>
          <a:srcRect l="50519" b="38371"/>
          <a:stretch/>
        </p:blipFill>
        <p:spPr>
          <a:xfrm>
            <a:off x="1906538" y="3317113"/>
            <a:ext cx="2449562" cy="2855014"/>
          </a:xfrm>
          <a:prstGeom prst="rect">
            <a:avLst/>
          </a:prstGeom>
          <a:ln>
            <a:solidFill>
              <a:schemeClr val="tx1"/>
            </a:solidFill>
          </a:ln>
        </p:spPr>
      </p:pic>
      <p:sp>
        <p:nvSpPr>
          <p:cNvPr id="10" name="正方形/長方形 9">
            <a:extLst>
              <a:ext uri="{FF2B5EF4-FFF2-40B4-BE49-F238E27FC236}">
                <a16:creationId xmlns:a16="http://schemas.microsoft.com/office/drawing/2014/main" id="{08B2D9E1-19C1-FBB4-D442-3C5A57D93246}"/>
              </a:ext>
            </a:extLst>
          </p:cNvPr>
          <p:cNvSpPr/>
          <p:nvPr/>
        </p:nvSpPr>
        <p:spPr>
          <a:xfrm>
            <a:off x="2222500" y="5070225"/>
            <a:ext cx="187327" cy="54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8C3BD0C9-D188-EEB6-AB38-81D4D8A26402}"/>
              </a:ext>
            </a:extLst>
          </p:cNvPr>
          <p:cNvSpPr/>
          <p:nvPr/>
        </p:nvSpPr>
        <p:spPr>
          <a:xfrm>
            <a:off x="4907534" y="4314760"/>
            <a:ext cx="794142" cy="57169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12" name="図 11">
            <a:extLst>
              <a:ext uri="{FF2B5EF4-FFF2-40B4-BE49-F238E27FC236}">
                <a16:creationId xmlns:a16="http://schemas.microsoft.com/office/drawing/2014/main" id="{ADA48444-D423-FC9D-1957-47BEF95303FB}"/>
              </a:ext>
            </a:extLst>
          </p:cNvPr>
          <p:cNvPicPr>
            <a:picLocks noChangeAspect="1"/>
          </p:cNvPicPr>
          <p:nvPr/>
        </p:nvPicPr>
        <p:blipFill>
          <a:blip r:embed="rId4"/>
          <a:stretch>
            <a:fillRect/>
          </a:stretch>
        </p:blipFill>
        <p:spPr>
          <a:xfrm>
            <a:off x="1683358" y="2820469"/>
            <a:ext cx="386742" cy="340858"/>
          </a:xfrm>
          <a:prstGeom prst="rect">
            <a:avLst/>
          </a:prstGeom>
        </p:spPr>
      </p:pic>
      <p:sp>
        <p:nvSpPr>
          <p:cNvPr id="16" name="テキスト ボックス 15">
            <a:extLst>
              <a:ext uri="{FF2B5EF4-FFF2-40B4-BE49-F238E27FC236}">
                <a16:creationId xmlns:a16="http://schemas.microsoft.com/office/drawing/2014/main" id="{BD485265-E18E-52F2-55E2-FF4D4AA4789A}"/>
              </a:ext>
            </a:extLst>
          </p:cNvPr>
          <p:cNvSpPr txBox="1"/>
          <p:nvPr/>
        </p:nvSpPr>
        <p:spPr>
          <a:xfrm>
            <a:off x="707470" y="2674827"/>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⓫</a:t>
            </a:r>
            <a:endParaRPr lang="en-US" altLang="ja-JP" sz="3200" b="1" dirty="0">
              <a:solidFill>
                <a:srgbClr val="009650"/>
              </a:solidFill>
              <a:latin typeface="Meiryo" charset="-128"/>
              <a:ea typeface="Meiryo" charset="-128"/>
              <a:cs typeface="Meiryo" charset="-128"/>
            </a:endParaRPr>
          </a:p>
        </p:txBody>
      </p:sp>
      <p:sp>
        <p:nvSpPr>
          <p:cNvPr id="28" name="テキスト ボックス 27">
            <a:extLst>
              <a:ext uri="{FF2B5EF4-FFF2-40B4-BE49-F238E27FC236}">
                <a16:creationId xmlns:a16="http://schemas.microsoft.com/office/drawing/2014/main" id="{193B34E7-1A66-81D1-8048-1435AFA154DF}"/>
              </a:ext>
            </a:extLst>
          </p:cNvPr>
          <p:cNvSpPr txBox="1"/>
          <p:nvPr/>
        </p:nvSpPr>
        <p:spPr>
          <a:xfrm>
            <a:off x="1758700" y="472065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⓫</a:t>
            </a:r>
            <a:endParaRPr lang="en-US" altLang="ja-JP" sz="3200" b="1" dirty="0">
              <a:solidFill>
                <a:srgbClr val="009650"/>
              </a:solidFill>
              <a:latin typeface="Meiryo" charset="-128"/>
              <a:ea typeface="Meiryo" charset="-128"/>
              <a:cs typeface="Meiryo" charset="-128"/>
            </a:endParaRPr>
          </a:p>
        </p:txBody>
      </p:sp>
      <p:grpSp>
        <p:nvGrpSpPr>
          <p:cNvPr id="29" name="図形グループ 36">
            <a:extLst>
              <a:ext uri="{FF2B5EF4-FFF2-40B4-BE49-F238E27FC236}">
                <a16:creationId xmlns:a16="http://schemas.microsoft.com/office/drawing/2014/main" id="{E1483190-EF86-D5AF-6685-DFDF74A94BA7}"/>
              </a:ext>
            </a:extLst>
          </p:cNvPr>
          <p:cNvGrpSpPr/>
          <p:nvPr/>
        </p:nvGrpSpPr>
        <p:grpSpPr>
          <a:xfrm>
            <a:off x="7050100" y="4021755"/>
            <a:ext cx="296586" cy="293005"/>
            <a:chOff x="3546641" y="3995693"/>
            <a:chExt cx="296586" cy="293005"/>
          </a:xfrm>
        </p:grpSpPr>
        <p:sp>
          <p:nvSpPr>
            <p:cNvPr id="31" name="円/楕円 37">
              <a:extLst>
                <a:ext uri="{FF2B5EF4-FFF2-40B4-BE49-F238E27FC236}">
                  <a16:creationId xmlns:a16="http://schemas.microsoft.com/office/drawing/2014/main" id="{4D559B3A-FE83-89A1-B984-03D6D6BA6CD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8">
              <a:extLst>
                <a:ext uri="{FF2B5EF4-FFF2-40B4-BE49-F238E27FC236}">
                  <a16:creationId xmlns:a16="http://schemas.microsoft.com/office/drawing/2014/main" id="{CA2F0311-A621-26BE-23D8-21B4FA10BC6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8238C48B-3964-52A7-6D52-B20D347577EC}"/>
              </a:ext>
            </a:extLst>
          </p:cNvPr>
          <p:cNvGrpSpPr/>
          <p:nvPr/>
        </p:nvGrpSpPr>
        <p:grpSpPr>
          <a:xfrm>
            <a:off x="6281944" y="3322049"/>
            <a:ext cx="2116459" cy="2908101"/>
            <a:chOff x="5242952" y="3113187"/>
            <a:chExt cx="2116460" cy="2908101"/>
          </a:xfrm>
        </p:grpSpPr>
        <p:pic>
          <p:nvPicPr>
            <p:cNvPr id="35" name="図 34">
              <a:extLst>
                <a:ext uri="{FF2B5EF4-FFF2-40B4-BE49-F238E27FC236}">
                  <a16:creationId xmlns:a16="http://schemas.microsoft.com/office/drawing/2014/main" id="{370A22DC-0288-4342-887F-BEF7094FE6F4}"/>
                </a:ext>
              </a:extLst>
            </p:cNvPr>
            <p:cNvPicPr>
              <a:picLocks noChangeAspect="1"/>
            </p:cNvPicPr>
            <p:nvPr/>
          </p:nvPicPr>
          <p:blipFill rotWithShape="1">
            <a:blip r:embed="rId3"/>
            <a:srcRect l="1037" r="51136" b="19888"/>
            <a:stretch/>
          </p:blipFill>
          <p:spPr>
            <a:xfrm>
              <a:off x="5242953" y="3113187"/>
              <a:ext cx="2116459" cy="2908101"/>
            </a:xfrm>
            <a:prstGeom prst="rect">
              <a:avLst/>
            </a:prstGeom>
            <a:ln>
              <a:solidFill>
                <a:schemeClr val="tx1"/>
              </a:solidFill>
            </a:ln>
          </p:spPr>
        </p:pic>
        <p:pic>
          <p:nvPicPr>
            <p:cNvPr id="36" name="図 35">
              <a:extLst>
                <a:ext uri="{FF2B5EF4-FFF2-40B4-BE49-F238E27FC236}">
                  <a16:creationId xmlns:a16="http://schemas.microsoft.com/office/drawing/2014/main" id="{0D6A382F-E3CC-853D-278A-BCE2D12759ED}"/>
                </a:ext>
              </a:extLst>
            </p:cNvPr>
            <p:cNvPicPr>
              <a:picLocks noChangeAspect="1"/>
            </p:cNvPicPr>
            <p:nvPr/>
          </p:nvPicPr>
          <p:blipFill rotWithShape="1">
            <a:blip r:embed="rId3"/>
            <a:srcRect l="1037" t="68265" r="51136"/>
            <a:stretch/>
          </p:blipFill>
          <p:spPr>
            <a:xfrm>
              <a:off x="5242952" y="4869160"/>
              <a:ext cx="2116459" cy="1152001"/>
            </a:xfrm>
            <a:prstGeom prst="rect">
              <a:avLst/>
            </a:prstGeom>
            <a:ln>
              <a:noFill/>
            </a:ln>
          </p:spPr>
        </p:pic>
      </p:grpSp>
      <p:sp>
        <p:nvSpPr>
          <p:cNvPr id="37" name="正方形/長方形 36">
            <a:extLst>
              <a:ext uri="{FF2B5EF4-FFF2-40B4-BE49-F238E27FC236}">
                <a16:creationId xmlns:a16="http://schemas.microsoft.com/office/drawing/2014/main" id="{4CCC1DE8-411C-E068-974C-936D92117AC7}"/>
              </a:ext>
            </a:extLst>
          </p:cNvPr>
          <p:cNvSpPr/>
          <p:nvPr/>
        </p:nvSpPr>
        <p:spPr>
          <a:xfrm>
            <a:off x="6524683" y="4639394"/>
            <a:ext cx="201099" cy="50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471C16F5-7096-2061-4DE6-AE051F6BA671}"/>
              </a:ext>
            </a:extLst>
          </p:cNvPr>
          <p:cNvSpPr txBox="1"/>
          <p:nvPr/>
        </p:nvSpPr>
        <p:spPr>
          <a:xfrm>
            <a:off x="7404100" y="5340225"/>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⓫</a:t>
            </a:r>
            <a:endParaRPr lang="en-US" altLang="ja-JP" sz="32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1359193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31800" y="1537605"/>
            <a:ext cx="9829800" cy="369332"/>
          </a:xfrm>
          <a:solidFill>
            <a:srgbClr val="FFFFCC"/>
          </a:solidFill>
          <a:ln>
            <a:solidFill>
              <a:schemeClr val="tx1"/>
            </a:solidFill>
          </a:ln>
        </p:spPr>
        <p:txBody>
          <a:bodyPr wrap="none" lIns="72000" bIns="0">
            <a:noAutofit/>
          </a:bodyPr>
          <a:lstStyle/>
          <a:p>
            <a:r>
              <a:rPr lang="ja-JP" altLang="en-US" sz="2400" dirty="0">
                <a:latin typeface="BIZ UDゴシック" panose="020B0400000000000000" pitchFamily="49" charset="-128"/>
                <a:ea typeface="BIZ UDゴシック" panose="020B0400000000000000" pitchFamily="49" charset="-128"/>
              </a:rPr>
              <a:t>サービス向上のための情報利用に関する同意は任意です</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1001301" y="463255"/>
            <a:ext cx="120768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付録</a:t>
            </a:r>
            <a:endParaRPr lang="en-US" dirty="0">
              <a:latin typeface="BIZ UDゴシック" panose="020B0400000000000000" pitchFamily="49" charset="-128"/>
              <a:ea typeface="BIZ UDゴシック" panose="020B0400000000000000" pitchFamily="49" charset="-128"/>
            </a:endParaRPr>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87611" y="387402"/>
            <a:ext cx="4514056"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ＬＩＮＥの初期設定</a:t>
            </a:r>
          </a:p>
          <a:p>
            <a:r>
              <a:rPr kumimoji="0" lang="ja-JP" altLang="en-US" sz="3200" kern="0" dirty="0">
                <a:latin typeface="BIZ UDゴシック" panose="020B0400000000000000" pitchFamily="49" charset="-128"/>
                <a:ea typeface="BIZ UDゴシック" panose="020B0400000000000000" pitchFamily="49" charset="-128"/>
              </a:rPr>
              <a:t>情報利用に関するお願い</a:t>
            </a:r>
          </a:p>
        </p:txBody>
      </p:sp>
      <p:sp>
        <p:nvSpPr>
          <p:cNvPr id="39" name="円/楕円 29">
            <a:extLst>
              <a:ext uri="{FF2B5EF4-FFF2-40B4-BE49-F238E27FC236}">
                <a16:creationId xmlns:a16="http://schemas.microsoft.com/office/drawing/2014/main" id="{02B35AB6-727A-4EFB-B158-3A0CEEC4067F}"/>
              </a:ext>
            </a:extLst>
          </p:cNvPr>
          <p:cNvSpPr>
            <a:spLocks noChangeAspect="1"/>
          </p:cNvSpPr>
          <p:nvPr/>
        </p:nvSpPr>
        <p:spPr>
          <a:xfrm>
            <a:off x="6175721" y="6334694"/>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BFE1C6E8-4F93-13D6-B014-86A2214B43D2}"/>
              </a:ext>
            </a:extLst>
          </p:cNvPr>
          <p:cNvPicPr>
            <a:picLocks noChangeAspect="1"/>
          </p:cNvPicPr>
          <p:nvPr/>
        </p:nvPicPr>
        <p:blipFill>
          <a:blip r:embed="rId3"/>
          <a:stretch>
            <a:fillRect/>
          </a:stretch>
        </p:blipFill>
        <p:spPr>
          <a:xfrm>
            <a:off x="1231900" y="3553225"/>
            <a:ext cx="1678495" cy="3200000"/>
          </a:xfrm>
          <a:prstGeom prst="rect">
            <a:avLst/>
          </a:prstGeom>
          <a:ln>
            <a:solidFill>
              <a:schemeClr val="tx1">
                <a:lumMod val="50000"/>
                <a:lumOff val="50000"/>
              </a:schemeClr>
            </a:solidFill>
          </a:ln>
        </p:spPr>
      </p:pic>
      <p:pic>
        <p:nvPicPr>
          <p:cNvPr id="4" name="図 3" descr="「サービス向上のための情報利用に関するお願い」に同意した後に表示される画面の画像">
            <a:extLst>
              <a:ext uri="{FF2B5EF4-FFF2-40B4-BE49-F238E27FC236}">
                <a16:creationId xmlns:a16="http://schemas.microsoft.com/office/drawing/2014/main" id="{E92A6C7C-E7B0-E9E0-8AC0-25461790DC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882" y="3552871"/>
            <a:ext cx="1800000" cy="3200000"/>
          </a:xfrm>
          <a:prstGeom prst="rect">
            <a:avLst/>
          </a:prstGeom>
          <a:ln w="9525">
            <a:solidFill>
              <a:schemeClr val="tx1">
                <a:lumMod val="50000"/>
                <a:lumOff val="50000"/>
              </a:schemeClr>
            </a:solidFill>
          </a:ln>
        </p:spPr>
      </p:pic>
      <p:pic>
        <p:nvPicPr>
          <p:cNvPr id="5" name="図 4" descr="「サービス向上のための情報利用に関するお願い」画面の画像">
            <a:extLst>
              <a:ext uri="{FF2B5EF4-FFF2-40B4-BE49-F238E27FC236}">
                <a16:creationId xmlns:a16="http://schemas.microsoft.com/office/drawing/2014/main" id="{9442E5A1-FDD5-A01C-8031-0AC402E88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2500" y="3553225"/>
            <a:ext cx="1800000" cy="3200000"/>
          </a:xfrm>
          <a:prstGeom prst="rect">
            <a:avLst/>
          </a:prstGeom>
          <a:ln w="9525">
            <a:solidFill>
              <a:schemeClr val="tx1">
                <a:lumMod val="50000"/>
                <a:lumOff val="50000"/>
              </a:schemeClr>
            </a:solidFill>
          </a:ln>
        </p:spPr>
      </p:pic>
      <p:sp>
        <p:nvSpPr>
          <p:cNvPr id="6" name="テキスト ボックス 5">
            <a:extLst>
              <a:ext uri="{FF2B5EF4-FFF2-40B4-BE49-F238E27FC236}">
                <a16:creationId xmlns:a16="http://schemas.microsoft.com/office/drawing/2014/main" id="{3B791704-B366-54A7-5863-5733157EA30A}"/>
              </a:ext>
            </a:extLst>
          </p:cNvPr>
          <p:cNvSpPr txBox="1"/>
          <p:nvPr/>
        </p:nvSpPr>
        <p:spPr>
          <a:xfrm>
            <a:off x="1068552" y="2047696"/>
            <a:ext cx="4774486" cy="1077218"/>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次に年齢確認の画面になりますが、この項目は任意で後から設定可能なので、「あとで」を押します。</a:t>
            </a:r>
          </a:p>
          <a:p>
            <a:r>
              <a:rPr lang="ja-JP" altLang="en-US" sz="1600" b="1" dirty="0">
                <a:latin typeface="BIZ UDPゴシック" panose="020B0400000000000000" pitchFamily="50" charset="-128"/>
                <a:ea typeface="BIZ UDPゴシック" panose="020B0400000000000000" pitchFamily="50" charset="-128"/>
              </a:rPr>
              <a:t>年齢確認を行わないと一部機能が利用できないためご注意ください。 </a:t>
            </a:r>
          </a:p>
        </p:txBody>
      </p:sp>
      <p:sp>
        <p:nvSpPr>
          <p:cNvPr id="7" name="テキスト ボックス 6">
            <a:extLst>
              <a:ext uri="{FF2B5EF4-FFF2-40B4-BE49-F238E27FC236}">
                <a16:creationId xmlns:a16="http://schemas.microsoft.com/office/drawing/2014/main" id="{59F26D08-F09B-C35D-9C15-F54291A126CD}"/>
              </a:ext>
            </a:extLst>
          </p:cNvPr>
          <p:cNvSpPr txBox="1"/>
          <p:nvPr/>
        </p:nvSpPr>
        <p:spPr>
          <a:xfrm>
            <a:off x="438165" y="2047548"/>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⓬</a:t>
            </a:r>
            <a:endParaRPr lang="en-US" altLang="ja-JP" sz="3200" b="1" dirty="0">
              <a:solidFill>
                <a:srgbClr val="009650"/>
              </a:solidFill>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F7A69E87-09C9-36D4-D357-88516818047E}"/>
              </a:ext>
            </a:extLst>
          </p:cNvPr>
          <p:cNvSpPr txBox="1"/>
          <p:nvPr/>
        </p:nvSpPr>
        <p:spPr>
          <a:xfrm>
            <a:off x="5803900" y="213381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⓭</a:t>
            </a:r>
            <a:endParaRPr lang="en-US" altLang="ja-JP" sz="3200" b="1" dirty="0">
              <a:solidFill>
                <a:srgbClr val="009650"/>
              </a:solidFill>
              <a:latin typeface="Meiryo" charset="-128"/>
              <a:ea typeface="Meiryo" charset="-128"/>
              <a:cs typeface="Meiryo" charset="-128"/>
            </a:endParaRPr>
          </a:p>
        </p:txBody>
      </p:sp>
      <p:sp>
        <p:nvSpPr>
          <p:cNvPr id="11" name="テキスト ボックス 10">
            <a:extLst>
              <a:ext uri="{FF2B5EF4-FFF2-40B4-BE49-F238E27FC236}">
                <a16:creationId xmlns:a16="http://schemas.microsoft.com/office/drawing/2014/main" id="{2D83724E-E803-69BC-A9B0-763A5A082CE0}"/>
              </a:ext>
            </a:extLst>
          </p:cNvPr>
          <p:cNvSpPr txBox="1"/>
          <p:nvPr/>
        </p:nvSpPr>
        <p:spPr>
          <a:xfrm>
            <a:off x="6368880" y="2047696"/>
            <a:ext cx="3854620" cy="1169551"/>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最後に</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サービス向上のための情報利用に関するお願い</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が表示されますが、これは任意ですので、同意／非同意どちらでも構いません。同意しない場合はチェックを外し、最後のオッケーボタンをダブルタップします。</a:t>
            </a:r>
          </a:p>
        </p:txBody>
      </p:sp>
      <p:sp>
        <p:nvSpPr>
          <p:cNvPr id="12" name="正方形/長方形 11">
            <a:extLst>
              <a:ext uri="{FF2B5EF4-FFF2-40B4-BE49-F238E27FC236}">
                <a16:creationId xmlns:a16="http://schemas.microsoft.com/office/drawing/2014/main" id="{58E3293A-BFEC-7852-FCA0-4D7A641321F4}"/>
              </a:ext>
            </a:extLst>
          </p:cNvPr>
          <p:cNvSpPr>
            <a:spLocks/>
          </p:cNvSpPr>
          <p:nvPr/>
        </p:nvSpPr>
        <p:spPr>
          <a:xfrm>
            <a:off x="4267134" y="6202832"/>
            <a:ext cx="1728000" cy="360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3FCD216-D6DB-24C8-5FD2-943B1814FA5B}"/>
              </a:ext>
            </a:extLst>
          </p:cNvPr>
          <p:cNvSpPr>
            <a:spLocks/>
          </p:cNvSpPr>
          <p:nvPr/>
        </p:nvSpPr>
        <p:spPr>
          <a:xfrm>
            <a:off x="7529556" y="6059652"/>
            <a:ext cx="252000"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58C2FC0-4BDE-0B4E-3C58-887ACEF52C78}"/>
              </a:ext>
            </a:extLst>
          </p:cNvPr>
          <p:cNvSpPr>
            <a:spLocks/>
          </p:cNvSpPr>
          <p:nvPr/>
        </p:nvSpPr>
        <p:spPr>
          <a:xfrm>
            <a:off x="7565532" y="6410099"/>
            <a:ext cx="1728000"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27FA3F7-FA08-454C-E255-E983151509D5}"/>
              </a:ext>
            </a:extLst>
          </p:cNvPr>
          <p:cNvSpPr>
            <a:spLocks/>
          </p:cNvSpPr>
          <p:nvPr/>
        </p:nvSpPr>
        <p:spPr>
          <a:xfrm>
            <a:off x="1257111" y="6403430"/>
            <a:ext cx="1601106" cy="252752"/>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A9A7655D-29DF-CC9F-18E9-1141F2879B76}"/>
              </a:ext>
            </a:extLst>
          </p:cNvPr>
          <p:cNvSpPr/>
          <p:nvPr/>
        </p:nvSpPr>
        <p:spPr>
          <a:xfrm>
            <a:off x="6565900" y="4656997"/>
            <a:ext cx="539999" cy="38374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50" name="矢印: 右 49">
            <a:extLst>
              <a:ext uri="{FF2B5EF4-FFF2-40B4-BE49-F238E27FC236}">
                <a16:creationId xmlns:a16="http://schemas.microsoft.com/office/drawing/2014/main" id="{5EA996EB-CE96-6A55-E421-445B6E93677E}"/>
              </a:ext>
            </a:extLst>
          </p:cNvPr>
          <p:cNvSpPr/>
          <p:nvPr/>
        </p:nvSpPr>
        <p:spPr>
          <a:xfrm>
            <a:off x="3282701" y="4656997"/>
            <a:ext cx="539999" cy="383748"/>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52" name="テキスト ボックス 51">
            <a:extLst>
              <a:ext uri="{FF2B5EF4-FFF2-40B4-BE49-F238E27FC236}">
                <a16:creationId xmlns:a16="http://schemas.microsoft.com/office/drawing/2014/main" id="{D4317C96-7A36-3AD5-023C-D584CCD3F7B9}"/>
              </a:ext>
            </a:extLst>
          </p:cNvPr>
          <p:cNvSpPr txBox="1"/>
          <p:nvPr/>
        </p:nvSpPr>
        <p:spPr>
          <a:xfrm>
            <a:off x="7101667" y="569109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⓭</a:t>
            </a:r>
            <a:endParaRPr lang="en-US" altLang="ja-JP" sz="3200" b="1" dirty="0">
              <a:solidFill>
                <a:srgbClr val="009650"/>
              </a:solidFill>
              <a:latin typeface="Meiryo" charset="-128"/>
              <a:ea typeface="Meiryo" charset="-128"/>
              <a:cs typeface="Meiryo" charset="-128"/>
            </a:endParaRPr>
          </a:p>
        </p:txBody>
      </p:sp>
      <p:sp>
        <p:nvSpPr>
          <p:cNvPr id="54" name="正方形/長方形 53">
            <a:extLst>
              <a:ext uri="{FF2B5EF4-FFF2-40B4-BE49-F238E27FC236}">
                <a16:creationId xmlns:a16="http://schemas.microsoft.com/office/drawing/2014/main" id="{157E46A7-9E1E-AA49-1FC0-60BAA30400D1}"/>
              </a:ext>
            </a:extLst>
          </p:cNvPr>
          <p:cNvSpPr/>
          <p:nvPr/>
        </p:nvSpPr>
        <p:spPr>
          <a:xfrm>
            <a:off x="4813300" y="3569410"/>
            <a:ext cx="199167" cy="135815"/>
          </a:xfrm>
          <a:prstGeom prst="rect">
            <a:avLst/>
          </a:prstGeom>
          <a:solidFill>
            <a:srgbClr val="FFFFFF"/>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7" name="正方形/長方形 56">
            <a:extLst>
              <a:ext uri="{FF2B5EF4-FFF2-40B4-BE49-F238E27FC236}">
                <a16:creationId xmlns:a16="http://schemas.microsoft.com/office/drawing/2014/main" id="{8B13A44F-C8F3-0FBB-432D-2C7A1B5CBE7A}"/>
              </a:ext>
            </a:extLst>
          </p:cNvPr>
          <p:cNvSpPr/>
          <p:nvPr/>
        </p:nvSpPr>
        <p:spPr>
          <a:xfrm>
            <a:off x="7689850" y="3569410"/>
            <a:ext cx="199167" cy="135815"/>
          </a:xfrm>
          <a:prstGeom prst="rect">
            <a:avLst/>
          </a:prstGeom>
          <a:solidFill>
            <a:srgbClr val="FFFFFF"/>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9" name="テキスト ボックス 58">
            <a:extLst>
              <a:ext uri="{FF2B5EF4-FFF2-40B4-BE49-F238E27FC236}">
                <a16:creationId xmlns:a16="http://schemas.microsoft.com/office/drawing/2014/main" id="{AAAD3308-9977-1CEA-1776-95DCC552153C}"/>
              </a:ext>
            </a:extLst>
          </p:cNvPr>
          <p:cNvSpPr txBox="1"/>
          <p:nvPr/>
        </p:nvSpPr>
        <p:spPr>
          <a:xfrm>
            <a:off x="763992" y="59342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⓬</a:t>
            </a:r>
            <a:endParaRPr lang="en-US" altLang="ja-JP" sz="3200" b="1" dirty="0">
              <a:solidFill>
                <a:srgbClr val="009650"/>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916782E8-74B5-1C5D-2A60-A2AD1511DAF0}"/>
              </a:ext>
            </a:extLst>
          </p:cNvPr>
          <p:cNvSpPr txBox="1"/>
          <p:nvPr/>
        </p:nvSpPr>
        <p:spPr>
          <a:xfrm>
            <a:off x="3792234" y="5818655"/>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⓬</a:t>
            </a:r>
            <a:endParaRPr lang="en-US" altLang="ja-JP" sz="32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277933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50310" y="1675358"/>
            <a:ext cx="7740000" cy="2077492"/>
          </a:xfrm>
          <a:prstGeom prst="rect">
            <a:avLst/>
          </a:prstGeom>
          <a:noFill/>
        </p:spPr>
        <p:txBody>
          <a:bodyPr wrap="square" rtlCol="0">
            <a:spAutoFit/>
          </a:bodyPr>
          <a:lstStyle/>
          <a:p>
            <a:pPr>
              <a:spcAft>
                <a:spcPts val="600"/>
              </a:spcAft>
            </a:pPr>
            <a:r>
              <a:rPr lang="ja-JP" altLang="en-US" sz="2800" b="1" dirty="0">
                <a:solidFill>
                  <a:srgbClr val="009650"/>
                </a:solidFill>
                <a:latin typeface="BIZ UDPゴシック" panose="020B0400000000000000" pitchFamily="50" charset="-128"/>
                <a:ea typeface="BIZ UDゴシック" panose="020B0400000000000000" pitchFamily="49" charset="-128"/>
                <a:cs typeface="Meiryo" charset="-128"/>
              </a:rPr>
              <a:t>（付録）</a:t>
            </a:r>
            <a:r>
              <a:rPr lang="en-US" altLang="ja-JP" sz="2800" b="1" dirty="0">
                <a:solidFill>
                  <a:srgbClr val="009650"/>
                </a:solidFill>
                <a:latin typeface="BIZ UDPゴシック" panose="020B0400000000000000" pitchFamily="50" charset="-128"/>
                <a:ea typeface="BIZ UDゴシック" panose="020B0400000000000000" pitchFamily="49" charset="-128"/>
                <a:cs typeface="Meiryo" charset="-128"/>
              </a:rPr>
              <a:t>LINE</a:t>
            </a:r>
            <a:r>
              <a:rPr lang="ja-JP" altLang="en-US" sz="2800" b="1" dirty="0">
                <a:solidFill>
                  <a:srgbClr val="009650"/>
                </a:solidFill>
                <a:latin typeface="BIZ UDPゴシック" panose="020B0400000000000000" pitchFamily="50" charset="-128"/>
                <a:ea typeface="BIZ UDゴシック" panose="020B0400000000000000" pitchFamily="49" charset="-128"/>
                <a:cs typeface="Meiryo" charset="-128"/>
              </a:rPr>
              <a:t>の初期設定</a:t>
            </a:r>
            <a:endParaRPr lang="en-US" altLang="ja-JP" b="1" dirty="0">
              <a:latin typeface="BIZ UDPゴシック" panose="020B0400000000000000" pitchFamily="50" charset="-128"/>
              <a:ea typeface="BIZ UDゴシック" panose="020B0400000000000000" pitchFamily="49" charset="-128"/>
              <a:cs typeface="Meiryo" charset="-128"/>
            </a:endParaRPr>
          </a:p>
          <a:p>
            <a:pPr marL="176213" lvl="1" algn="dist"/>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Ａ </a:t>
            </a:r>
            <a:r>
              <a:rPr lang="en-US" altLang="ja-JP" sz="2400" b="1" dirty="0">
                <a:latin typeface="BIZ UDPゴシック" panose="020B0400000000000000" pitchFamily="50" charset="-128"/>
                <a:ea typeface="BIZ UDゴシック" panose="020B0400000000000000" pitchFamily="49" charset="-128"/>
                <a:cs typeface="Meiryo" charset="-128"/>
              </a:rPr>
              <a:t>LINE</a:t>
            </a:r>
            <a:r>
              <a:rPr lang="ja-JP" altLang="en-US" sz="2400" b="1" dirty="0">
                <a:latin typeface="BIZ UDPゴシック" panose="020B0400000000000000" pitchFamily="50" charset="-128"/>
                <a:ea typeface="BIZ UDゴシック" panose="020B0400000000000000" pitchFamily="49" charset="-128"/>
                <a:cs typeface="Meiryo" charset="-128"/>
              </a:rPr>
              <a:t>への携帯電話の認証 ･･････････････ </a:t>
            </a:r>
            <a:r>
              <a:rPr lang="en-US" altLang="ja-JP" sz="2400" b="1" dirty="0">
                <a:latin typeface="BIZ UDPゴシック" panose="020B0400000000000000" pitchFamily="50" charset="-128"/>
                <a:ea typeface="BIZ UDゴシック" panose="020B0400000000000000" pitchFamily="49" charset="-128"/>
                <a:cs typeface="Meiryo" charset="-128"/>
              </a:rPr>
              <a:t>P24</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lvl="1" algn="dist"/>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Ｂ アカウントの新規登録 ･････････････････ </a:t>
            </a:r>
            <a:r>
              <a:rPr lang="en-US" altLang="ja-JP" sz="2400" b="1" dirty="0">
                <a:latin typeface="BIZ UDPゴシック" panose="020B0400000000000000" pitchFamily="50" charset="-128"/>
                <a:ea typeface="BIZ UDゴシック" panose="020B0400000000000000" pitchFamily="49" charset="-128"/>
                <a:cs typeface="Meiryo" charset="-128"/>
              </a:rPr>
              <a:t>P26</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lvl="1" algn="dist"/>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Ｃ 友だちの追加設定 ･････････････････････ </a:t>
            </a:r>
            <a:r>
              <a:rPr lang="en-US" altLang="ja-JP" sz="2400" b="1" dirty="0">
                <a:latin typeface="BIZ UDPゴシック" panose="020B0400000000000000" pitchFamily="50" charset="-128"/>
                <a:ea typeface="BIZ UDゴシック" panose="020B0400000000000000" pitchFamily="49" charset="-128"/>
                <a:cs typeface="Meiryo" charset="-128"/>
              </a:rPr>
              <a:t>P27</a:t>
            </a:r>
            <a:endParaRPr lang="ja-JP" altLang="en-US" sz="2400" b="1" dirty="0">
              <a:latin typeface="BIZ UDPゴシック" panose="020B0400000000000000" pitchFamily="50" charset="-128"/>
              <a:ea typeface="BIZ UDゴシック" panose="020B0400000000000000" pitchFamily="49" charset="-128"/>
              <a:cs typeface="Meiryo" charset="-128"/>
            </a:endParaRPr>
          </a:p>
          <a:p>
            <a:pPr marL="176213" lvl="1" algn="dist"/>
            <a:r>
              <a:rPr lang="en-US" altLang="ja-JP" sz="2400" b="1" dirty="0">
                <a:latin typeface="BIZ UDPゴシック" panose="020B0400000000000000" pitchFamily="50" charset="-128"/>
                <a:ea typeface="BIZ UDゴシック" panose="020B0400000000000000" pitchFamily="49" charset="-128"/>
                <a:cs typeface="Meiryo" charset="-128"/>
              </a:rPr>
              <a:t>1-</a:t>
            </a:r>
            <a:r>
              <a:rPr lang="ja-JP" altLang="en-US" sz="2400" b="1" dirty="0">
                <a:latin typeface="BIZ UDPゴシック" panose="020B0400000000000000" pitchFamily="50" charset="-128"/>
                <a:ea typeface="BIZ UDゴシック" panose="020B0400000000000000" pitchFamily="49" charset="-128"/>
                <a:cs typeface="Meiryo" charset="-128"/>
              </a:rPr>
              <a:t>Ｄ 情報利用に関するお願い ･･･････････････ </a:t>
            </a:r>
            <a:r>
              <a:rPr lang="en-US" altLang="ja-JP" sz="2400" b="1" dirty="0">
                <a:latin typeface="BIZ UDPゴシック" panose="020B0400000000000000" pitchFamily="50" charset="-128"/>
                <a:ea typeface="BIZ UDゴシック" panose="020B0400000000000000" pitchFamily="49" charset="-128"/>
                <a:cs typeface="Meiryo" charset="-128"/>
              </a:rPr>
              <a:t>P28</a:t>
            </a:r>
          </a:p>
        </p:txBody>
      </p:sp>
      <p:pic>
        <p:nvPicPr>
          <p:cNvPr id="2" name="Picture 2" descr="スマートフォンを使う猫のキャラクター">
            <a:extLst>
              <a:ext uri="{FF2B5EF4-FFF2-40B4-BE49-F238E27FC236}">
                <a16:creationId xmlns:a16="http://schemas.microsoft.com/office/drawing/2014/main" id="{36956EEE-7066-4974-A553-E76FF40FC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06" y="3931031"/>
            <a:ext cx="1156194" cy="1156194"/>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690390" y="1794598"/>
            <a:ext cx="902811" cy="480131"/>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dist"/>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目次</a:t>
            </a:r>
          </a:p>
        </p:txBody>
      </p:sp>
      <p:pic>
        <p:nvPicPr>
          <p:cNvPr id="7" name="Picture 2" descr="スマートフォンを使うウサギのキャラクター">
            <a:extLst>
              <a:ext uri="{FF2B5EF4-FFF2-40B4-BE49-F238E27FC236}">
                <a16:creationId xmlns:a16="http://schemas.microsoft.com/office/drawing/2014/main" id="{600116D4-D19A-4FB7-80A9-983F56277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69" y="3781425"/>
            <a:ext cx="1295399" cy="1295399"/>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5">
            <a:extLst>
              <a:ext uri="{FF2B5EF4-FFF2-40B4-BE49-F238E27FC236}">
                <a16:creationId xmlns:a16="http://schemas.microsoft.com/office/drawing/2014/main" id="{2AE9F44B-246D-5E68-CB7E-166B0B0BD2B2}"/>
              </a:ext>
            </a:extLst>
          </p:cNvPr>
          <p:cNvSpPr txBox="1">
            <a:spLocks/>
          </p:cNvSpPr>
          <p:nvPr/>
        </p:nvSpPr>
        <p:spPr>
          <a:xfrm>
            <a:off x="2253211" y="504825"/>
            <a:ext cx="3693319" cy="553998"/>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600" kern="0" dirty="0">
                <a:latin typeface="BIZ UDゴシック" panose="020B0400000000000000" pitchFamily="49" charset="-128"/>
                <a:ea typeface="BIZ UDゴシック" panose="020B0400000000000000" pitchFamily="49" charset="-128"/>
              </a:rPr>
              <a:t>ＬＩＮＥの使い方</a:t>
            </a:r>
          </a:p>
        </p:txBody>
      </p:sp>
    </p:spTree>
    <p:extLst>
      <p:ext uri="{BB962C8B-B14F-4D97-AF65-F5344CB8AC3E}">
        <p14:creationId xmlns:p14="http://schemas.microsoft.com/office/powerpoint/2010/main" val="51356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491559" y="962025"/>
            <a:ext cx="5710281" cy="3427477"/>
          </a:xfrm>
          <a:prstGeom prst="rect">
            <a:avLst/>
          </a:prstGeom>
          <a:noFill/>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１</a:t>
            </a:r>
          </a:p>
          <a:p>
            <a:pPr>
              <a:lnSpc>
                <a:spcPct val="100000"/>
              </a:lnSpc>
            </a:pPr>
            <a:r>
              <a:rPr lang="ja-JP" altLang="en-US" sz="5400" spc="-14" dirty="0">
                <a:latin typeface="BIZ UDゴシック" panose="020B0400000000000000" pitchFamily="49" charset="-128"/>
                <a:ea typeface="BIZ UDゴシック" panose="020B0400000000000000" pitchFamily="49" charset="-128"/>
                <a:cs typeface="AoyagiKouzanFontT"/>
              </a:rPr>
              <a:t>ＬＩＮＥの使い方</a:t>
            </a:r>
            <a:endParaRPr lang="en-US" altLang="ja-JP" sz="5293" dirty="0">
              <a:solidFill>
                <a:srgbClr val="009650"/>
              </a:solidFill>
              <a:latin typeface="BIZ UDゴシック" panose="020B0400000000000000" pitchFamily="49" charset="-128"/>
              <a:ea typeface="BIZ UDゴシック" panose="020B0400000000000000" pitchFamily="49" charset="-128"/>
            </a:endParaRPr>
          </a:p>
        </p:txBody>
      </p:sp>
      <p:pic>
        <p:nvPicPr>
          <p:cNvPr id="1026" name="Picture 2" descr="メッセージアプリのイラスト">
            <a:extLst>
              <a:ext uri="{FF2B5EF4-FFF2-40B4-BE49-F238E27FC236}">
                <a16:creationId xmlns:a16="http://schemas.microsoft.com/office/drawing/2014/main" id="{4C89D47B-9C7B-46E8-96E9-4240D08AA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44" r="13392"/>
          <a:stretch/>
        </p:blipFill>
        <p:spPr bwMode="auto">
          <a:xfrm rot="20555645">
            <a:off x="638048" y="4957039"/>
            <a:ext cx="1067663" cy="147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1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100" y="476100"/>
            <a:ext cx="951199"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latin typeface="BIZ UDゴシック" panose="020B0400000000000000" pitchFamily="49" charset="-128"/>
                <a:ea typeface="BIZ UDゴシック" panose="020B0400000000000000" pitchFamily="49" charset="-128"/>
              </a:rPr>
              <a:t>1-A</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67011" y="2313963"/>
            <a:ext cx="9426280" cy="2464394"/>
          </a:xfrm>
        </p:spPr>
        <p:txBody>
          <a:bodyPr wrap="square" lIns="90000" tIns="46800" rIns="90000" bIns="46800">
            <a:spAutoFit/>
          </a:bodyPr>
          <a:lstStyle/>
          <a:p>
            <a:pPr>
              <a:spcBef>
                <a:spcPts val="1200"/>
              </a:spcBef>
            </a:pPr>
            <a:r>
              <a:rPr lang="ja-JP" altLang="en-US" sz="2200" i="0" dirty="0">
                <a:effectLst/>
                <a:latin typeface="BIZ UDゴシック" panose="020B0400000000000000" pitchFamily="49" charset="-128"/>
                <a:ea typeface="BIZ UDゴシック" panose="020B0400000000000000" pitchFamily="49" charset="-128"/>
              </a:rPr>
              <a:t>　</a:t>
            </a:r>
            <a:r>
              <a:rPr lang="en-US" altLang="ja-JP" sz="2200" i="0" dirty="0">
                <a:effectLst/>
                <a:latin typeface="BIZ UDゴシック" panose="020B0400000000000000" pitchFamily="49" charset="-128"/>
                <a:ea typeface="BIZ UDゴシック" panose="020B0400000000000000" pitchFamily="49" charset="-128"/>
              </a:rPr>
              <a:t>LINE</a:t>
            </a:r>
            <a:r>
              <a:rPr lang="ja-JP" altLang="en-US" sz="2200" i="0" dirty="0">
                <a:effectLst/>
                <a:latin typeface="BIZ UDゴシック" panose="020B0400000000000000" pitchFamily="49" charset="-128"/>
                <a:ea typeface="BIZ UDゴシック" panose="020B0400000000000000" pitchFamily="49" charset="-128"/>
              </a:rPr>
              <a:t>とは</a:t>
            </a:r>
            <a:r>
              <a:rPr lang="en-US" altLang="ja-JP" sz="2200" i="0" dirty="0">
                <a:effectLst/>
                <a:latin typeface="BIZ UDゴシック" panose="020B0400000000000000" pitchFamily="49" charset="-128"/>
                <a:ea typeface="BIZ UDゴシック" panose="020B0400000000000000" pitchFamily="49" charset="-128"/>
              </a:rPr>
              <a:t>SNS</a:t>
            </a:r>
            <a:r>
              <a:rPr lang="ja-JP" altLang="en-US" sz="2200" i="0" dirty="0">
                <a:effectLst/>
                <a:latin typeface="BIZ UDゴシック" panose="020B0400000000000000" pitchFamily="49" charset="-128"/>
                <a:ea typeface="BIZ UDゴシック" panose="020B0400000000000000" pitchFamily="49" charset="-128"/>
              </a:rPr>
              <a:t>のひとつで、メッセージ送信や通話ができるコミュニケーションアプリです。メールのように件名を入れる必要はなく、実際に話をしているかのように、短い文章で気軽にメッセージのやりとりをできるのが特徴です。　</a:t>
            </a:r>
            <a:endParaRPr lang="en-US" altLang="ja-JP" sz="2200" i="0" dirty="0">
              <a:effectLst/>
              <a:latin typeface="BIZ UDゴシック" panose="020B0400000000000000" pitchFamily="49" charset="-128"/>
              <a:ea typeface="BIZ UDゴシック" panose="020B0400000000000000" pitchFamily="49" charset="-128"/>
            </a:endParaRPr>
          </a:p>
          <a:p>
            <a:r>
              <a:rPr lang="ja-JP" altLang="en-US" sz="2200" dirty="0">
                <a:latin typeface="BIZ UDゴシック" panose="020B0400000000000000" pitchFamily="49" charset="-128"/>
                <a:ea typeface="BIZ UDゴシック" panose="020B0400000000000000" pitchFamily="49" charset="-128"/>
              </a:rPr>
              <a:t>　</a:t>
            </a:r>
            <a:r>
              <a:rPr lang="ja-JP" altLang="en-US" sz="2200" i="0" dirty="0">
                <a:effectLst/>
                <a:latin typeface="BIZ UDゴシック" panose="020B0400000000000000" pitchFamily="49" charset="-128"/>
                <a:ea typeface="BIZ UDゴシック" panose="020B0400000000000000" pitchFamily="49" charset="-128"/>
              </a:rPr>
              <a:t>音声通話やビデオ通話</a:t>
            </a:r>
            <a:r>
              <a:rPr lang="ja-JP" altLang="en-US" sz="2200" dirty="0">
                <a:latin typeface="BIZ UDゴシック" panose="020B0400000000000000" pitchFamily="49" charset="-128"/>
                <a:ea typeface="BIZ UDゴシック" panose="020B0400000000000000" pitchFamily="49" charset="-128"/>
              </a:rPr>
              <a:t>も可能で</a:t>
            </a:r>
            <a:r>
              <a:rPr lang="ja-JP" altLang="en-US" sz="2200" i="0" dirty="0">
                <a:effectLst/>
                <a:latin typeface="BIZ UDゴシック" panose="020B0400000000000000" pitchFamily="49" charset="-128"/>
                <a:ea typeface="BIZ UDゴシック" panose="020B0400000000000000" pitchFamily="49" charset="-128"/>
              </a:rPr>
              <a:t>、インターネット環境があれば無料で使うことができます。また、個人間のやりとりだけでなく、複数人でもメッセージ送信や音声通話・ビデオ通話を行うことが可能です。</a:t>
            </a:r>
            <a:endParaRPr lang="en-US" altLang="ja-JP" sz="2200" i="0" dirty="0">
              <a:effectLst/>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113" y="400247"/>
            <a:ext cx="2872581"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ＬＩＮＥとは</a:t>
            </a:r>
          </a:p>
        </p:txBody>
      </p:sp>
      <p:sp>
        <p:nvSpPr>
          <p:cNvPr id="7" name="字幕 5">
            <a:extLst>
              <a:ext uri="{FF2B5EF4-FFF2-40B4-BE49-F238E27FC236}">
                <a16:creationId xmlns:a16="http://schemas.microsoft.com/office/drawing/2014/main" id="{A0C69BD2-1ABB-47D6-B6FB-8DE726D12563}"/>
              </a:ext>
            </a:extLst>
          </p:cNvPr>
          <p:cNvSpPr txBox="1">
            <a:spLocks/>
          </p:cNvSpPr>
          <p:nvPr/>
        </p:nvSpPr>
        <p:spPr>
          <a:xfrm>
            <a:off x="533626" y="1573149"/>
            <a:ext cx="9693051" cy="467239"/>
          </a:xfrm>
          <a:prstGeom prst="rect">
            <a:avLst/>
          </a:prstGeom>
          <a:solidFill>
            <a:srgbClr val="FFFFCC"/>
          </a:solidFill>
          <a:ln>
            <a:solidFill>
              <a:schemeClr val="tx1"/>
            </a:solidFill>
          </a:ln>
        </p:spPr>
        <p:txBody>
          <a:bodyPr wrap="square" lIns="0" tIns="0" rIns="0" bIns="3600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ja-JP" altLang="en-US" sz="2800" kern="0" dirty="0">
                <a:latin typeface="BIZ UDゴシック" panose="020B0400000000000000" pitchFamily="49" charset="-128"/>
                <a:ea typeface="BIZ UDゴシック" panose="020B0400000000000000" pitchFamily="49" charset="-128"/>
                <a:cs typeface="AoyagiKouzanFontT"/>
              </a:rPr>
              <a:t>ＬＩＮＥってどんなアプリ？</a:t>
            </a:r>
            <a:endParaRPr kumimoji="0" lang="ja-JP" altLang="en-US" sz="2400" kern="0" dirty="0">
              <a:latin typeface="BIZ UDゴシック" panose="020B0400000000000000" pitchFamily="49" charset="-128"/>
              <a:ea typeface="BIZ UDゴシック" panose="020B0400000000000000" pitchFamily="49" charset="-128"/>
              <a:cs typeface="AoyagiKouzanFontT"/>
            </a:endParaRPr>
          </a:p>
        </p:txBody>
      </p:sp>
      <p:pic>
        <p:nvPicPr>
          <p:cNvPr id="5" name="図 4">
            <a:extLst>
              <a:ext uri="{FF2B5EF4-FFF2-40B4-BE49-F238E27FC236}">
                <a16:creationId xmlns:a16="http://schemas.microsoft.com/office/drawing/2014/main" id="{74B46D37-1448-4188-B8B3-46666DD0B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32700" y="4778357"/>
            <a:ext cx="2125839" cy="2125839"/>
          </a:xfrm>
          <a:prstGeom prst="rect">
            <a:avLst/>
          </a:prstGeom>
        </p:spPr>
      </p:pic>
      <p:pic>
        <p:nvPicPr>
          <p:cNvPr id="3" name="図 2">
            <a:extLst>
              <a:ext uri="{FF2B5EF4-FFF2-40B4-BE49-F238E27FC236}">
                <a16:creationId xmlns:a16="http://schemas.microsoft.com/office/drawing/2014/main" id="{6E52E7C8-8F84-427F-AC64-8832006C1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192" y="530253"/>
            <a:ext cx="785199" cy="784414"/>
          </a:xfrm>
          <a:prstGeom prst="rect">
            <a:avLst/>
          </a:prstGeom>
        </p:spPr>
      </p:pic>
      <p:sp>
        <p:nvSpPr>
          <p:cNvPr id="10" name="テキスト ボックス 9">
            <a:extLst>
              <a:ext uri="{FF2B5EF4-FFF2-40B4-BE49-F238E27FC236}">
                <a16:creationId xmlns:a16="http://schemas.microsoft.com/office/drawing/2014/main" id="{F19BF59A-3935-923D-F6AC-45F2EA01C4E5}"/>
              </a:ext>
            </a:extLst>
          </p:cNvPr>
          <p:cNvSpPr txBox="1"/>
          <p:nvPr/>
        </p:nvSpPr>
        <p:spPr>
          <a:xfrm>
            <a:off x="667011" y="5000625"/>
            <a:ext cx="5898176" cy="1446550"/>
          </a:xfrm>
          <a:prstGeom prst="rect">
            <a:avLst/>
          </a:prstGeom>
          <a:noFill/>
        </p:spPr>
        <p:txBody>
          <a:bodyPr wrap="square">
            <a:spAutoFit/>
          </a:bodyPr>
          <a:lstStyle/>
          <a:p>
            <a:r>
              <a:rPr lang="ja-JP" altLang="en-US" sz="2200" b="1" i="0" dirty="0">
                <a:effectLst/>
                <a:latin typeface="BIZ UDゴシック" panose="020B0400000000000000" pitchFamily="49" charset="-128"/>
                <a:ea typeface="BIZ UDゴシック" panose="020B0400000000000000" pitchFamily="49" charset="-128"/>
              </a:rPr>
              <a:t>　日本でも多くの人が</a:t>
            </a:r>
            <a:r>
              <a:rPr lang="en-US" altLang="ja-JP" sz="2200" b="1" i="0" dirty="0">
                <a:effectLst/>
                <a:latin typeface="BIZ UDゴシック" panose="020B0400000000000000" pitchFamily="49" charset="-128"/>
                <a:ea typeface="BIZ UDゴシック" panose="020B0400000000000000" pitchFamily="49" charset="-128"/>
              </a:rPr>
              <a:t>LINE</a:t>
            </a:r>
            <a:r>
              <a:rPr lang="ja-JP" altLang="en-US" sz="2200" b="1" i="0" dirty="0">
                <a:effectLst/>
                <a:latin typeface="BIZ UDゴシック" panose="020B0400000000000000" pitchFamily="49" charset="-128"/>
                <a:ea typeface="BIZ UDゴシック" panose="020B0400000000000000" pitchFamily="49" charset="-128"/>
              </a:rPr>
              <a:t>を利用されており、主要な連絡方法の一つとなっています。ただ、個人情報に関わる問題もあるため、機密情報などは</a:t>
            </a:r>
            <a:r>
              <a:rPr lang="en-US" altLang="ja-JP" sz="2200" b="1" i="0" dirty="0">
                <a:effectLst/>
                <a:latin typeface="BIZ UDゴシック" panose="020B0400000000000000" pitchFamily="49" charset="-128"/>
                <a:ea typeface="BIZ UDゴシック" panose="020B0400000000000000" pitchFamily="49" charset="-128"/>
              </a:rPr>
              <a:t>LINE</a:t>
            </a:r>
            <a:r>
              <a:rPr lang="ja-JP" altLang="en-US" sz="2200" b="1" i="0" dirty="0">
                <a:effectLst/>
                <a:latin typeface="BIZ UDゴシック" panose="020B0400000000000000" pitchFamily="49" charset="-128"/>
                <a:ea typeface="BIZ UDゴシック" panose="020B0400000000000000" pitchFamily="49" charset="-128"/>
              </a:rPr>
              <a:t>で送らないようにしましょう。</a:t>
            </a:r>
            <a:endParaRPr lang="ja-JP" altLang="en-US" sz="2200" b="1" dirty="0"/>
          </a:p>
        </p:txBody>
      </p:sp>
    </p:spTree>
    <p:extLst>
      <p:ext uri="{BB962C8B-B14F-4D97-AF65-F5344CB8AC3E}">
        <p14:creationId xmlns:p14="http://schemas.microsoft.com/office/powerpoint/2010/main" val="410767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49F393A5-B40D-7BCF-1B9B-3935EC104B09}"/>
              </a:ext>
            </a:extLst>
          </p:cNvPr>
          <p:cNvPicPr>
            <a:picLocks noChangeAspect="1"/>
          </p:cNvPicPr>
          <p:nvPr/>
        </p:nvPicPr>
        <p:blipFill rotWithShape="1">
          <a:blip r:embed="rId3">
            <a:extLst>
              <a:ext uri="{28A0092B-C50C-407E-A947-70E740481C1C}">
                <a14:useLocalDpi xmlns:a14="http://schemas.microsoft.com/office/drawing/2010/main" val="0"/>
              </a:ext>
            </a:extLst>
          </a:blip>
          <a:srcRect b="60324"/>
          <a:stretch/>
        </p:blipFill>
        <p:spPr>
          <a:xfrm>
            <a:off x="7954614" y="2476955"/>
            <a:ext cx="2329069" cy="1999788"/>
          </a:xfrm>
          <a:prstGeom prst="rect">
            <a:avLst/>
          </a:prstGeom>
          <a:ln>
            <a:solidFill>
              <a:schemeClr val="tx1"/>
            </a:solidFill>
          </a:ln>
        </p:spPr>
      </p:pic>
      <p:grpSp>
        <p:nvGrpSpPr>
          <p:cNvPr id="11" name="グループ化 10">
            <a:extLst>
              <a:ext uri="{FF2B5EF4-FFF2-40B4-BE49-F238E27FC236}">
                <a16:creationId xmlns:a16="http://schemas.microsoft.com/office/drawing/2014/main" id="{EF791745-127D-CF10-EBC8-ACF540E1EF98}"/>
              </a:ext>
            </a:extLst>
          </p:cNvPr>
          <p:cNvGrpSpPr/>
          <p:nvPr/>
        </p:nvGrpSpPr>
        <p:grpSpPr>
          <a:xfrm>
            <a:off x="3870439" y="2347769"/>
            <a:ext cx="1457211" cy="2749769"/>
            <a:chOff x="9634110" y="2577872"/>
            <a:chExt cx="1770587" cy="3443416"/>
          </a:xfrm>
        </p:grpSpPr>
        <p:sp>
          <p:nvSpPr>
            <p:cNvPr id="12" name="楕円 26">
              <a:extLst>
                <a:ext uri="{FF2B5EF4-FFF2-40B4-BE49-F238E27FC236}">
                  <a16:creationId xmlns:a16="http://schemas.microsoft.com/office/drawing/2014/main" id="{7BC81DE9-0AE8-4CCD-DDAF-4E9A2197D60E}"/>
                </a:ext>
              </a:extLst>
            </p:cNvPr>
            <p:cNvSpPr/>
            <p:nvPr/>
          </p:nvSpPr>
          <p:spPr>
            <a:xfrm>
              <a:off x="10476656" y="3962265"/>
              <a:ext cx="122637" cy="1226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dirty="0"/>
            </a:p>
          </p:txBody>
        </p:sp>
        <p:grpSp>
          <p:nvGrpSpPr>
            <p:cNvPr id="13" name="グループ化 29">
              <a:extLst>
                <a:ext uri="{FF2B5EF4-FFF2-40B4-BE49-F238E27FC236}">
                  <a16:creationId xmlns:a16="http://schemas.microsoft.com/office/drawing/2014/main" id="{DFD84AEB-2CF2-C6A7-64FF-90DAEF7FCFF6}"/>
                </a:ext>
              </a:extLst>
            </p:cNvPr>
            <p:cNvGrpSpPr/>
            <p:nvPr/>
          </p:nvGrpSpPr>
          <p:grpSpPr>
            <a:xfrm>
              <a:off x="9634110" y="2577872"/>
              <a:ext cx="1770587" cy="3443416"/>
              <a:chOff x="1108042" y="2746115"/>
              <a:chExt cx="1971823" cy="3943644"/>
            </a:xfrm>
          </p:grpSpPr>
          <p:pic>
            <p:nvPicPr>
              <p:cNvPr id="15" name="図 14">
                <a:extLst>
                  <a:ext uri="{FF2B5EF4-FFF2-40B4-BE49-F238E27FC236}">
                    <a16:creationId xmlns:a16="http://schemas.microsoft.com/office/drawing/2014/main" id="{1E2F35D0-DF7B-EC85-1ADA-C1C17078A063}"/>
                  </a:ext>
                </a:extLst>
              </p:cNvPr>
              <p:cNvPicPr>
                <a:picLocks noChangeAspect="1"/>
              </p:cNvPicPr>
              <p:nvPr/>
            </p:nvPicPr>
            <p:blipFill>
              <a:blip r:embed="rId4"/>
              <a:stretch>
                <a:fillRect/>
              </a:stretch>
            </p:blipFill>
            <p:spPr>
              <a:xfrm>
                <a:off x="1108042" y="2746115"/>
                <a:ext cx="1971823" cy="3943644"/>
              </a:xfrm>
              <a:prstGeom prst="rect">
                <a:avLst/>
              </a:prstGeom>
            </p:spPr>
          </p:pic>
          <p:sp>
            <p:nvSpPr>
              <p:cNvPr id="16" name="正方形/長方形 15">
                <a:extLst>
                  <a:ext uri="{FF2B5EF4-FFF2-40B4-BE49-F238E27FC236}">
                    <a16:creationId xmlns:a16="http://schemas.microsoft.com/office/drawing/2014/main" id="{B1E66326-61F9-1465-972F-4C4C0634994B}"/>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40" dirty="0"/>
              </a:p>
            </p:txBody>
          </p:sp>
        </p:grpSp>
        <p:pic>
          <p:nvPicPr>
            <p:cNvPr id="14" name="Picture 2">
              <a:extLst>
                <a:ext uri="{FF2B5EF4-FFF2-40B4-BE49-F238E27FC236}">
                  <a16:creationId xmlns:a16="http://schemas.microsoft.com/office/drawing/2014/main" id="{3682240D-448F-2EBF-F309-BC6A6AD8D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5326" y="2949581"/>
              <a:ext cx="1532935" cy="2705228"/>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図 46" descr="検索ボックスの画像">
            <a:extLst>
              <a:ext uri="{FF2B5EF4-FFF2-40B4-BE49-F238E27FC236}">
                <a16:creationId xmlns:a16="http://schemas.microsoft.com/office/drawing/2014/main" id="{4241DC2E-1EE4-69E2-5D22-D9AF28E10FDA}"/>
              </a:ext>
            </a:extLst>
          </p:cNvPr>
          <p:cNvPicPr>
            <a:picLocks noChangeAspect="1"/>
          </p:cNvPicPr>
          <p:nvPr/>
        </p:nvPicPr>
        <p:blipFill rotWithShape="1">
          <a:blip r:embed="rId6"/>
          <a:srcRect b="81260"/>
          <a:stretch/>
        </p:blipFill>
        <p:spPr>
          <a:xfrm>
            <a:off x="5735422" y="2503930"/>
            <a:ext cx="1799999" cy="646534"/>
          </a:xfrm>
          <a:prstGeom prst="rect">
            <a:avLst/>
          </a:prstGeom>
          <a:ln w="9525">
            <a:solidFill>
              <a:schemeClr val="tx1">
                <a:lumMod val="50000"/>
                <a:lumOff val="50000"/>
              </a:schemeClr>
            </a:solidFill>
          </a:ln>
        </p:spPr>
      </p:pic>
      <p:sp>
        <p:nvSpPr>
          <p:cNvPr id="4" name="Title 1"/>
          <p:cNvSpPr txBox="1">
            <a:spLocks/>
          </p:cNvSpPr>
          <p:nvPr/>
        </p:nvSpPr>
        <p:spPr>
          <a:xfrm>
            <a:off x="1003300" y="44104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61" name="テキスト ボックス 60"/>
          <p:cNvSpPr txBox="1"/>
          <p:nvPr/>
        </p:nvSpPr>
        <p:spPr>
          <a:xfrm>
            <a:off x="422168" y="1586570"/>
            <a:ext cx="3303181" cy="5137304"/>
          </a:xfrm>
          <a:prstGeom prst="rect">
            <a:avLst/>
          </a:prstGeom>
          <a:noFill/>
        </p:spPr>
        <p:txBody>
          <a:bodyPr wrap="square" rtlCol="0">
            <a:spAutoFit/>
          </a:bodyPr>
          <a:lstStyle/>
          <a:p>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en-US" altLang="ja-JP" sz="2200" b="1" dirty="0">
                <a:solidFill>
                  <a:srgbClr val="009650"/>
                </a:solidFill>
                <a:latin typeface="BIZ UDゴシック" panose="020B0400000000000000" pitchFamily="49" charset="-128"/>
                <a:ea typeface="BIZ UDゴシック" panose="020B0400000000000000" pitchFamily="49" charset="-128"/>
                <a:cs typeface="Meiryo" charset="-128"/>
              </a:rPr>
              <a:t>iPhone</a:t>
            </a:r>
            <a:r>
              <a:rPr lang="ja-JP" altLang="en-US" sz="2200" b="1" dirty="0">
                <a:solidFill>
                  <a:srgbClr val="009650"/>
                </a:solidFill>
                <a:latin typeface="BIZ UDゴシック" panose="020B0400000000000000" pitchFamily="49" charset="-128"/>
                <a:ea typeface="BIZ UDゴシック" panose="020B0400000000000000" pitchFamily="49" charset="-128"/>
                <a:cs typeface="Meiryo" charset="-128"/>
              </a:rPr>
              <a:t>の場合</a:t>
            </a:r>
            <a:endParaRPr lang="en-US" altLang="ja-JP" sz="2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89600" indent="-489600">
              <a:spcBef>
                <a:spcPts val="1200"/>
              </a:spcBef>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r>
              <a:rPr lang="ja-JP" altLang="en-US" sz="2000" b="1"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cs typeface="Meiryo" charset="-128"/>
              </a:rPr>
              <a:t>App Store</a:t>
            </a:r>
            <a:r>
              <a:rPr lang="ja-JP" altLang="en-US" sz="2000" b="1" dirty="0">
                <a:latin typeface="BIZ UDゴシック" panose="020B0400000000000000" pitchFamily="49" charset="-128"/>
                <a:ea typeface="BIZ UDゴシック" panose="020B0400000000000000" pitchFamily="49" charset="-128"/>
                <a:cs typeface="Meiryo" charset="-128"/>
              </a:rPr>
              <a:t>」を</a:t>
            </a:r>
            <a:endParaRPr lang="en-US" altLang="ja-JP" sz="2000" b="1" dirty="0">
              <a:latin typeface="BIZ UDゴシック" panose="020B0400000000000000" pitchFamily="49" charset="-128"/>
              <a:ea typeface="BIZ UDゴシック" panose="020B0400000000000000" pitchFamily="49" charset="-128"/>
              <a:cs typeface="Meiryo" charset="-128"/>
            </a:endParaRPr>
          </a:p>
          <a:p>
            <a:pPr marL="489600" indent="-489600">
              <a:lnSpc>
                <a:spcPts val="1900"/>
              </a:lnSpc>
            </a:pPr>
            <a:r>
              <a:rPr lang="ja-JP" altLang="en-US" sz="2000" b="1" dirty="0">
                <a:latin typeface="BIZ UDゴシック" panose="020B0400000000000000" pitchFamily="49" charset="-128"/>
                <a:ea typeface="BIZ UDゴシック" panose="020B0400000000000000" pitchFamily="49" charset="-128"/>
                <a:cs typeface="Meiryo" charset="-128"/>
              </a:rPr>
              <a:t>　  ダブルタップ</a:t>
            </a:r>
            <a:endParaRPr lang="en-US" altLang="ja-JP" sz="2000" b="1" dirty="0">
              <a:latin typeface="BIZ UDゴシック" panose="020B0400000000000000" pitchFamily="49" charset="-128"/>
              <a:ea typeface="BIZ UDゴシック" panose="020B0400000000000000" pitchFamily="49" charset="-128"/>
              <a:cs typeface="Meiryo" charset="-128"/>
            </a:endParaRPr>
          </a:p>
          <a:p>
            <a:pPr marL="489600" indent="-489600">
              <a:spcBef>
                <a:spcPts val="1200"/>
              </a:spcBef>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 </a:t>
            </a:r>
            <a:r>
              <a:rPr lang="ja-JP" altLang="en-US" sz="2000" b="1" dirty="0">
                <a:latin typeface="BIZ UDゴシック" panose="020B0400000000000000" pitchFamily="49" charset="-128"/>
                <a:ea typeface="BIZ UDゴシック" panose="020B0400000000000000" pitchFamily="49" charset="-128"/>
                <a:cs typeface="Meiryo" charset="-128"/>
              </a:rPr>
              <a:t>画面右下「検索」をダブルタップ</a:t>
            </a:r>
          </a:p>
          <a:p>
            <a:pPr marL="489600" indent="-489600">
              <a:spcBef>
                <a:spcPts val="1200"/>
              </a:spcBef>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 </a:t>
            </a:r>
            <a:r>
              <a:rPr lang="ja-JP" altLang="en-US" sz="2000" b="1" dirty="0">
                <a:latin typeface="BIZ UDゴシック" panose="020B0400000000000000" pitchFamily="49" charset="-128"/>
                <a:ea typeface="BIZ UDゴシック" panose="020B0400000000000000" pitchFamily="49" charset="-128"/>
                <a:cs typeface="Meiryo" charset="-128"/>
              </a:rPr>
              <a:t>検索フィールドに「</a:t>
            </a:r>
            <a:r>
              <a:rPr lang="en-US" altLang="ja-JP" sz="2000" b="1" dirty="0">
                <a:latin typeface="BIZ UDゴシック" panose="020B0400000000000000" pitchFamily="49" charset="-128"/>
                <a:ea typeface="BIZ UDゴシック" panose="020B0400000000000000" pitchFamily="49" charset="-128"/>
                <a:cs typeface="Meiryo" charset="-128"/>
              </a:rPr>
              <a:t>LINE</a:t>
            </a:r>
            <a:r>
              <a:rPr lang="ja-JP" altLang="en-US" sz="2000" b="1" dirty="0">
                <a:latin typeface="BIZ UDゴシック" panose="020B0400000000000000" pitchFamily="49" charset="-128"/>
                <a:ea typeface="BIZ UDゴシック" panose="020B0400000000000000" pitchFamily="49" charset="-128"/>
                <a:cs typeface="Meiryo" charset="-128"/>
              </a:rPr>
              <a:t>」と入力</a:t>
            </a:r>
          </a:p>
          <a:p>
            <a:pPr marL="489600" indent="-489600">
              <a:spcBef>
                <a:spcPts val="1200"/>
              </a:spcBef>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r>
              <a:rPr lang="ja-JP" altLang="en-US" sz="2000" b="1"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cs typeface="Meiryo" charset="-128"/>
              </a:rPr>
              <a:t>LINE</a:t>
            </a:r>
            <a:r>
              <a:rPr lang="ja-JP" altLang="en-US" sz="2000" b="1" dirty="0">
                <a:latin typeface="BIZ UDゴシック" panose="020B0400000000000000" pitchFamily="49" charset="-128"/>
                <a:ea typeface="BIZ UDゴシック" panose="020B0400000000000000" pitchFamily="49" charset="-128"/>
                <a:cs typeface="Meiryo" charset="-128"/>
              </a:rPr>
              <a:t>」を右スワイプでリスト一覧から見つけてダブルタップ</a:t>
            </a:r>
          </a:p>
          <a:p>
            <a:pPr marL="489600" indent="-489600">
              <a:spcBef>
                <a:spcPts val="1200"/>
              </a:spcBef>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r>
              <a:rPr lang="ja-JP" altLang="en-US" sz="2000" b="1" dirty="0">
                <a:latin typeface="BIZ UDゴシック" panose="020B0400000000000000" pitchFamily="49" charset="-128"/>
                <a:ea typeface="BIZ UDゴシック" panose="020B0400000000000000" pitchFamily="49" charset="-128"/>
                <a:cs typeface="Meiryo" charset="-128"/>
              </a:rPr>
              <a:t>「入手</a:t>
            </a:r>
            <a:r>
              <a:rPr lang="en-US" altLang="ja-JP" sz="2000" b="1" dirty="0">
                <a:latin typeface="BIZ UDゴシック" panose="020B0400000000000000" pitchFamily="49" charset="-128"/>
                <a:ea typeface="BIZ UDゴシック" panose="020B0400000000000000" pitchFamily="49" charset="-128"/>
                <a:cs typeface="Meiryo" charset="-128"/>
              </a:rPr>
              <a:t>｣</a:t>
            </a:r>
            <a:r>
              <a:rPr lang="ja-JP" altLang="en-US" sz="2000" b="1" dirty="0">
                <a:latin typeface="BIZ UDゴシック" panose="020B0400000000000000" pitchFamily="49" charset="-128"/>
                <a:ea typeface="BIZ UDゴシック" panose="020B0400000000000000" pitchFamily="49" charset="-128"/>
                <a:cs typeface="Meiryo" charset="-128"/>
              </a:rPr>
              <a:t>をダブルタップ</a:t>
            </a:r>
          </a:p>
        </p:txBody>
      </p:sp>
      <p:pic>
        <p:nvPicPr>
          <p:cNvPr id="24" name="図 23">
            <a:extLst>
              <a:ext uri="{FF2B5EF4-FFF2-40B4-BE49-F238E27FC236}">
                <a16:creationId xmlns:a16="http://schemas.microsoft.com/office/drawing/2014/main" id="{778342C8-3507-45EC-B8D3-101BBF56B2CC}"/>
              </a:ext>
            </a:extLst>
          </p:cNvPr>
          <p:cNvPicPr>
            <a:picLocks noChangeAspect="1"/>
          </p:cNvPicPr>
          <p:nvPr/>
        </p:nvPicPr>
        <p:blipFill>
          <a:blip r:embed="rId7"/>
          <a:stretch>
            <a:fillRect/>
          </a:stretch>
        </p:blipFill>
        <p:spPr>
          <a:xfrm>
            <a:off x="5724000" y="3456000"/>
            <a:ext cx="1800000" cy="1641538"/>
          </a:xfrm>
          <a:prstGeom prst="rect">
            <a:avLst/>
          </a:prstGeom>
          <a:ln>
            <a:solidFill>
              <a:schemeClr val="tx1"/>
            </a:solidFill>
          </a:ln>
        </p:spPr>
      </p:pic>
      <p:sp>
        <p:nvSpPr>
          <p:cNvPr id="37" name="正方形/長方形 36"/>
          <p:cNvSpPr/>
          <p:nvPr/>
        </p:nvSpPr>
        <p:spPr>
          <a:xfrm>
            <a:off x="5760000" y="3608705"/>
            <a:ext cx="1389500" cy="1588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sp>
        <p:nvSpPr>
          <p:cNvPr id="40" name="正方形/長方形 39"/>
          <p:cNvSpPr/>
          <p:nvPr/>
        </p:nvSpPr>
        <p:spPr>
          <a:xfrm>
            <a:off x="3994070" y="2972055"/>
            <a:ext cx="307010" cy="343358"/>
          </a:xfrm>
          <a:prstGeom prst="rect">
            <a:avLst/>
          </a:prstGeom>
          <a:noFill/>
          <a:ln w="38100" cap="sq">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5760000" y="3862653"/>
            <a:ext cx="1389500" cy="1588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sp>
        <p:nvSpPr>
          <p:cNvPr id="63" name="正方形/長方形 62"/>
          <p:cNvSpPr/>
          <p:nvPr/>
        </p:nvSpPr>
        <p:spPr>
          <a:xfrm>
            <a:off x="5760000" y="2807258"/>
            <a:ext cx="1733316" cy="2382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cxnSp>
        <p:nvCxnSpPr>
          <p:cNvPr id="65" name="カギ線コネクタ 64"/>
          <p:cNvCxnSpPr/>
          <p:nvPr/>
        </p:nvCxnSpPr>
        <p:spPr>
          <a:xfrm flipV="1">
            <a:off x="7160260" y="2961005"/>
            <a:ext cx="738000" cy="972000"/>
          </a:xfrm>
          <a:prstGeom prst="bentConnector3">
            <a:avLst>
              <a:gd name="adj1" fmla="val 6987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cxnSpLocks/>
            <a:stCxn id="40" idx="3"/>
          </p:cNvCxnSpPr>
          <p:nvPr/>
        </p:nvCxnSpPr>
        <p:spPr>
          <a:xfrm flipV="1">
            <a:off x="4301080" y="2862787"/>
            <a:ext cx="1416237" cy="280947"/>
          </a:xfrm>
          <a:prstGeom prst="bentConnector3">
            <a:avLst>
              <a:gd name="adj1" fmla="val 50000"/>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A352B2D4-5545-4CDA-B8B9-357EBBBCFC78}"/>
              </a:ext>
            </a:extLst>
          </p:cNvPr>
          <p:cNvGrpSpPr/>
          <p:nvPr/>
        </p:nvGrpSpPr>
        <p:grpSpPr>
          <a:xfrm>
            <a:off x="3705100" y="2695515"/>
            <a:ext cx="270000" cy="400110"/>
            <a:chOff x="5588889" y="3598762"/>
            <a:chExt cx="270000" cy="400110"/>
          </a:xfrm>
        </p:grpSpPr>
        <p:sp>
          <p:nvSpPr>
            <p:cNvPr id="26" name="円/楕円 1">
              <a:extLst>
                <a:ext uri="{FF2B5EF4-FFF2-40B4-BE49-F238E27FC236}">
                  <a16:creationId xmlns:a16="http://schemas.microsoft.com/office/drawing/2014/main" id="{A34B001B-AED1-420F-9E3F-0F5CD6624699}"/>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037C5473-323B-4638-82ED-C5CA88FCAE80}"/>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28" name="グループ化 27">
            <a:extLst>
              <a:ext uri="{FF2B5EF4-FFF2-40B4-BE49-F238E27FC236}">
                <a16:creationId xmlns:a16="http://schemas.microsoft.com/office/drawing/2014/main" id="{9A370E07-5C11-4569-9830-A1105B4169BF}"/>
              </a:ext>
            </a:extLst>
          </p:cNvPr>
          <p:cNvGrpSpPr/>
          <p:nvPr/>
        </p:nvGrpSpPr>
        <p:grpSpPr>
          <a:xfrm>
            <a:off x="5364000" y="2484000"/>
            <a:ext cx="441146" cy="400110"/>
            <a:chOff x="5153893" y="4825443"/>
            <a:chExt cx="441146" cy="400110"/>
          </a:xfrm>
        </p:grpSpPr>
        <p:sp>
          <p:nvSpPr>
            <p:cNvPr id="29" name="円/楕円 29">
              <a:extLst>
                <a:ext uri="{FF2B5EF4-FFF2-40B4-BE49-F238E27FC236}">
                  <a16:creationId xmlns:a16="http://schemas.microsoft.com/office/drawing/2014/main" id="{8EC0B633-0E5F-4AC3-8E41-0F1AE4AA06E9}"/>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8C8BAF4D-8561-43E3-B7F8-461AC869ECDB}"/>
                </a:ext>
              </a:extLst>
            </p:cNvPr>
            <p:cNvSpPr/>
            <p:nvPr/>
          </p:nvSpPr>
          <p:spPr>
            <a:xfrm>
              <a:off x="5153893" y="4825443"/>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32" name="グループ化 31">
            <a:extLst>
              <a:ext uri="{FF2B5EF4-FFF2-40B4-BE49-F238E27FC236}">
                <a16:creationId xmlns:a16="http://schemas.microsoft.com/office/drawing/2014/main" id="{D193DC01-6ACF-45F7-9D76-4AC7ADD37269}"/>
              </a:ext>
            </a:extLst>
          </p:cNvPr>
          <p:cNvGrpSpPr/>
          <p:nvPr/>
        </p:nvGrpSpPr>
        <p:grpSpPr>
          <a:xfrm>
            <a:off x="5364000" y="3492000"/>
            <a:ext cx="441146" cy="400110"/>
            <a:chOff x="4422686" y="1470374"/>
            <a:chExt cx="441146" cy="400110"/>
          </a:xfrm>
        </p:grpSpPr>
        <p:sp>
          <p:nvSpPr>
            <p:cNvPr id="33" name="円/楕円 48">
              <a:extLst>
                <a:ext uri="{FF2B5EF4-FFF2-40B4-BE49-F238E27FC236}">
                  <a16:creationId xmlns:a16="http://schemas.microsoft.com/office/drawing/2014/main" id="{BC8AC21D-7149-4F5C-BCC4-DF247EDA0A88}"/>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8DBF75E6-FAA4-47BB-838F-591B7129098D}"/>
                </a:ext>
              </a:extLst>
            </p:cNvPr>
            <p:cNvSpPr/>
            <p:nvPr/>
          </p:nvSpPr>
          <p:spPr>
            <a:xfrm>
              <a:off x="4422686" y="1470374"/>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35" name="グループ化 34">
            <a:extLst>
              <a:ext uri="{FF2B5EF4-FFF2-40B4-BE49-F238E27FC236}">
                <a16:creationId xmlns:a16="http://schemas.microsoft.com/office/drawing/2014/main" id="{F5C253AA-AA77-4C4A-A975-01640067CA1A}"/>
              </a:ext>
            </a:extLst>
          </p:cNvPr>
          <p:cNvGrpSpPr/>
          <p:nvPr/>
        </p:nvGrpSpPr>
        <p:grpSpPr>
          <a:xfrm>
            <a:off x="5364000" y="3852000"/>
            <a:ext cx="441146" cy="400110"/>
            <a:chOff x="4988923" y="3277658"/>
            <a:chExt cx="441146" cy="400110"/>
          </a:xfrm>
        </p:grpSpPr>
        <p:sp>
          <p:nvSpPr>
            <p:cNvPr id="36" name="円/楕円 40">
              <a:extLst>
                <a:ext uri="{FF2B5EF4-FFF2-40B4-BE49-F238E27FC236}">
                  <a16:creationId xmlns:a16="http://schemas.microsoft.com/office/drawing/2014/main" id="{A6B92752-D228-4CCE-A906-E047D81800D2}"/>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78CD9499-9945-4ECC-B7EF-02BB9A4A9D3A}"/>
                </a:ext>
              </a:extLst>
            </p:cNvPr>
            <p:cNvSpPr/>
            <p:nvPr/>
          </p:nvSpPr>
          <p:spPr>
            <a:xfrm>
              <a:off x="4988923" y="3277658"/>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42" name="グループ化 41">
            <a:extLst>
              <a:ext uri="{FF2B5EF4-FFF2-40B4-BE49-F238E27FC236}">
                <a16:creationId xmlns:a16="http://schemas.microsoft.com/office/drawing/2014/main" id="{2CE4110A-D597-4596-9153-7C94443DBF3A}"/>
              </a:ext>
            </a:extLst>
          </p:cNvPr>
          <p:cNvGrpSpPr/>
          <p:nvPr/>
        </p:nvGrpSpPr>
        <p:grpSpPr>
          <a:xfrm>
            <a:off x="9319511" y="2812567"/>
            <a:ext cx="441146" cy="400110"/>
            <a:chOff x="5089335" y="3181417"/>
            <a:chExt cx="441146" cy="400110"/>
          </a:xfrm>
        </p:grpSpPr>
        <p:sp>
          <p:nvSpPr>
            <p:cNvPr id="44" name="円/楕円 77">
              <a:extLst>
                <a:ext uri="{FF2B5EF4-FFF2-40B4-BE49-F238E27FC236}">
                  <a16:creationId xmlns:a16="http://schemas.microsoft.com/office/drawing/2014/main" id="{CE344E80-997C-42C5-B00D-B5A831752CCF}"/>
                </a:ext>
              </a:extLst>
            </p:cNvPr>
            <p:cNvSpPr>
              <a:spLocks noChangeAspect="1"/>
            </p:cNvSpPr>
            <p:nvPr/>
          </p:nvSpPr>
          <p:spPr>
            <a:xfrm>
              <a:off x="5218279" y="3264366"/>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B130080D-866F-4A33-924F-778E3E6C3903}"/>
                </a:ext>
              </a:extLst>
            </p:cNvPr>
            <p:cNvSpPr/>
            <p:nvPr/>
          </p:nvSpPr>
          <p:spPr>
            <a:xfrm>
              <a:off x="5089335" y="3181417"/>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38" name="タイトル 9">
            <a:extLst>
              <a:ext uri="{FF2B5EF4-FFF2-40B4-BE49-F238E27FC236}">
                <a16:creationId xmlns:a16="http://schemas.microsoft.com/office/drawing/2014/main" id="{577F77D6-4861-4AA7-8DB8-67ACC9FD1722}"/>
              </a:ext>
            </a:extLst>
          </p:cNvPr>
          <p:cNvSpPr txBox="1">
            <a:spLocks/>
          </p:cNvSpPr>
          <p:nvPr/>
        </p:nvSpPr>
        <p:spPr>
          <a:xfrm>
            <a:off x="2499761" y="365195"/>
            <a:ext cx="4514056"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ＬＩＮＥのインストール</a:t>
            </a:r>
          </a:p>
        </p:txBody>
      </p:sp>
      <p:sp>
        <p:nvSpPr>
          <p:cNvPr id="2" name="テキスト ボックス 1">
            <a:extLst>
              <a:ext uri="{FF2B5EF4-FFF2-40B4-BE49-F238E27FC236}">
                <a16:creationId xmlns:a16="http://schemas.microsoft.com/office/drawing/2014/main" id="{4B9D93EA-06DB-1782-20D0-110358239B56}"/>
              </a:ext>
            </a:extLst>
          </p:cNvPr>
          <p:cNvSpPr txBox="1"/>
          <p:nvPr/>
        </p:nvSpPr>
        <p:spPr>
          <a:xfrm>
            <a:off x="4025864" y="5490397"/>
            <a:ext cx="3453745" cy="923330"/>
          </a:xfrm>
          <a:prstGeom prst="rect">
            <a:avLst/>
          </a:prstGeom>
          <a:noFill/>
          <a:ln>
            <a:solidFill>
              <a:schemeClr val="tx1"/>
            </a:solidFill>
          </a:ln>
        </p:spPr>
        <p:txBody>
          <a:bodyPr wrap="square" rtlCol="0">
            <a:spAutoFit/>
          </a:bodyPr>
          <a:lstStyle/>
          <a:p>
            <a:r>
              <a:rPr lang="ja-JP" altLang="en-US" sz="18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カタカナやひらがなでも検索できます。音声入力を使うこともできます。</a:t>
            </a:r>
            <a:endParaRPr lang="ja-JP" altLang="en-US" b="1" dirty="0">
              <a:effectLst/>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3A13BC98-A5F6-3B93-51E3-7BAEB49280B1}"/>
              </a:ext>
            </a:extLst>
          </p:cNvPr>
          <p:cNvSpPr txBox="1"/>
          <p:nvPr/>
        </p:nvSpPr>
        <p:spPr>
          <a:xfrm>
            <a:off x="7545614" y="5738823"/>
            <a:ext cx="2797179"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インストールが完了</a:t>
            </a:r>
            <a:r>
              <a:rPr lang="ja-JP" altLang="en-US" sz="1400" b="1" dirty="0">
                <a:latin typeface="BIZ UDPゴシック" panose="020B0400000000000000" pitchFamily="50" charset="-128"/>
                <a:ea typeface="BIZ UDPゴシック" panose="020B0400000000000000" pitchFamily="50" charset="-128"/>
              </a:rPr>
              <a:t>すると</a:t>
            </a:r>
            <a:endParaRPr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「開く」に変わります</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4DCB29D0-A154-0829-8710-0BB0D406C90B}"/>
              </a:ext>
            </a:extLst>
          </p:cNvPr>
          <p:cNvPicPr>
            <a:picLocks noChangeAspect="1"/>
          </p:cNvPicPr>
          <p:nvPr/>
        </p:nvPicPr>
        <p:blipFill rotWithShape="1">
          <a:blip r:embed="rId8"/>
          <a:srcRect l="1065"/>
          <a:stretch/>
        </p:blipFill>
        <p:spPr>
          <a:xfrm>
            <a:off x="7985314" y="5113090"/>
            <a:ext cx="2052105" cy="523220"/>
          </a:xfrm>
          <a:prstGeom prst="rect">
            <a:avLst/>
          </a:prstGeom>
          <a:ln>
            <a:solidFill>
              <a:schemeClr val="tx1"/>
            </a:solidFill>
          </a:ln>
        </p:spPr>
      </p:pic>
      <p:sp>
        <p:nvSpPr>
          <p:cNvPr id="20" name="矢印: 右 19">
            <a:extLst>
              <a:ext uri="{FF2B5EF4-FFF2-40B4-BE49-F238E27FC236}">
                <a16:creationId xmlns:a16="http://schemas.microsoft.com/office/drawing/2014/main" id="{588E1766-59DA-D763-27FC-6CDC88FE15BE}"/>
              </a:ext>
            </a:extLst>
          </p:cNvPr>
          <p:cNvSpPr/>
          <p:nvPr/>
        </p:nvSpPr>
        <p:spPr>
          <a:xfrm rot="5400000">
            <a:off x="8834251" y="4658968"/>
            <a:ext cx="318029" cy="239344"/>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2" name="正方形/長方形 21">
            <a:extLst>
              <a:ext uri="{FF2B5EF4-FFF2-40B4-BE49-F238E27FC236}">
                <a16:creationId xmlns:a16="http://schemas.microsoft.com/office/drawing/2014/main" id="{762F37DA-D115-3C94-09DC-1A80F8096D9B}"/>
              </a:ext>
            </a:extLst>
          </p:cNvPr>
          <p:cNvSpPr/>
          <p:nvPr/>
        </p:nvSpPr>
        <p:spPr>
          <a:xfrm>
            <a:off x="9537879" y="5255323"/>
            <a:ext cx="448554" cy="264549"/>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B50FA62E-575A-915B-E74E-84D7507309B0}"/>
              </a:ext>
            </a:extLst>
          </p:cNvPr>
          <p:cNvPicPr>
            <a:picLocks noChangeAspect="1"/>
          </p:cNvPicPr>
          <p:nvPr/>
        </p:nvPicPr>
        <p:blipFill>
          <a:blip r:embed="rId9"/>
          <a:stretch>
            <a:fillRect/>
          </a:stretch>
        </p:blipFill>
        <p:spPr>
          <a:xfrm>
            <a:off x="9690100" y="3227505"/>
            <a:ext cx="481894" cy="323716"/>
          </a:xfrm>
          <a:prstGeom prst="rect">
            <a:avLst/>
          </a:prstGeom>
          <a:ln>
            <a:noFill/>
          </a:ln>
        </p:spPr>
      </p:pic>
      <p:sp>
        <p:nvSpPr>
          <p:cNvPr id="43" name="正方形/長方形 42"/>
          <p:cNvSpPr/>
          <p:nvPr/>
        </p:nvSpPr>
        <p:spPr>
          <a:xfrm>
            <a:off x="9644053" y="3143734"/>
            <a:ext cx="542750" cy="40011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9990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87852-9189-4F57-9693-C641B6E7DB7A}"/>
              </a:ext>
            </a:extLst>
          </p:cNvPr>
          <p:cNvSpPr>
            <a:spLocks noGrp="1"/>
          </p:cNvSpPr>
          <p:nvPr>
            <p:ph type="ctrTitle"/>
          </p:nvPr>
        </p:nvSpPr>
        <p:spPr>
          <a:xfrm>
            <a:off x="2527300" y="402546"/>
            <a:ext cx="6922936" cy="890442"/>
          </a:xfrm>
        </p:spPr>
        <p:txBody>
          <a:bodyPr>
            <a:normAutofit fontScale="90000"/>
          </a:bodyPr>
          <a:lstStyle/>
          <a:p>
            <a:r>
              <a:rPr kumimoji="1" lang="ja-JP" altLang="en-US" sz="3100" dirty="0">
                <a:latin typeface="BIZ UDゴシック" panose="020B0400000000000000" pitchFamily="49" charset="-128"/>
                <a:ea typeface="BIZ UDゴシック" panose="020B0400000000000000" pitchFamily="49" charset="-128"/>
              </a:rPr>
              <a:t>ＬＩＮＥの使い方</a:t>
            </a:r>
            <a:br>
              <a:rPr kumimoji="1" lang="en-US" altLang="ja-JP" dirty="0">
                <a:latin typeface="BIZ UDゴシック" panose="020B0400000000000000" pitchFamily="49" charset="-128"/>
                <a:ea typeface="BIZ UDゴシック" panose="020B0400000000000000" pitchFamily="49" charset="-128"/>
              </a:rPr>
            </a:br>
            <a:r>
              <a:rPr kumimoji="1" lang="ja-JP" altLang="en-US" dirty="0">
                <a:latin typeface="BIZ UDゴシック" panose="020B0400000000000000" pitchFamily="49" charset="-128"/>
                <a:ea typeface="BIZ UDゴシック" panose="020B0400000000000000" pitchFamily="49" charset="-128"/>
              </a:rPr>
              <a:t>ＬＩＮＥのレイアウト</a:t>
            </a:r>
          </a:p>
        </p:txBody>
      </p:sp>
      <p:sp>
        <p:nvSpPr>
          <p:cNvPr id="3" name="字幕 2">
            <a:extLst>
              <a:ext uri="{FF2B5EF4-FFF2-40B4-BE49-F238E27FC236}">
                <a16:creationId xmlns:a16="http://schemas.microsoft.com/office/drawing/2014/main" id="{66D0146D-4B8B-468D-870F-51BFC19E6373}"/>
              </a:ext>
            </a:extLst>
          </p:cNvPr>
          <p:cNvSpPr>
            <a:spLocks noGrp="1"/>
          </p:cNvSpPr>
          <p:nvPr>
            <p:ph type="subTitle" idx="1"/>
          </p:nvPr>
        </p:nvSpPr>
        <p:spPr>
          <a:xfrm>
            <a:off x="505200" y="1567674"/>
            <a:ext cx="9683000" cy="443707"/>
          </a:xfrm>
          <a:solidFill>
            <a:srgbClr val="FFFFCC"/>
          </a:solidFill>
          <a:ln>
            <a:solidFill>
              <a:schemeClr val="tx1"/>
            </a:solidFill>
          </a:ln>
        </p:spPr>
        <p:txBody>
          <a:bodyPr bIns="36000"/>
          <a:lstStyle/>
          <a:p>
            <a:r>
              <a:rPr kumimoji="1" lang="ja-JP" altLang="en-US" dirty="0">
                <a:latin typeface="BIZ UDゴシック" panose="020B0400000000000000" pitchFamily="49" charset="-128"/>
                <a:ea typeface="BIZ UDゴシック" panose="020B0400000000000000" pitchFamily="49" charset="-128"/>
              </a:rPr>
              <a:t>アプリのレイアウト</a:t>
            </a:r>
          </a:p>
        </p:txBody>
      </p:sp>
      <p:sp>
        <p:nvSpPr>
          <p:cNvPr id="13" name="円/楕円 1">
            <a:extLst>
              <a:ext uri="{FF2B5EF4-FFF2-40B4-BE49-F238E27FC236}">
                <a16:creationId xmlns:a16="http://schemas.microsoft.com/office/drawing/2014/main" id="{EA004FEB-259A-4691-9C7E-B6462B4722BC}"/>
              </a:ext>
            </a:extLst>
          </p:cNvPr>
          <p:cNvSpPr>
            <a:spLocks noChangeAspect="1"/>
          </p:cNvSpPr>
          <p:nvPr/>
        </p:nvSpPr>
        <p:spPr>
          <a:xfrm>
            <a:off x="473141" y="5096132"/>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113B1ABF-4CC4-462F-9191-722A8E8DF99D}"/>
              </a:ext>
            </a:extLst>
          </p:cNvPr>
          <p:cNvSpPr txBox="1"/>
          <p:nvPr/>
        </p:nvSpPr>
        <p:spPr>
          <a:xfrm>
            <a:off x="3441700" y="2104702"/>
            <a:ext cx="6746500" cy="4708981"/>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　画面下部にタブメニューと呼ばれる場所があり、</a:t>
            </a:r>
            <a:r>
              <a:rPr lang="ja-JP" altLang="en-US" sz="2000" b="1" dirty="0">
                <a:latin typeface="BIZ UDゴシック" panose="020B0400000000000000" pitchFamily="49" charset="-128"/>
                <a:ea typeface="BIZ UDゴシック" panose="020B0400000000000000" pitchFamily="49" charset="-128"/>
              </a:rPr>
              <a:t>５つのボタンが横に</a:t>
            </a:r>
            <a:r>
              <a:rPr kumimoji="1" lang="ja-JP" altLang="en-US" sz="2000" b="1" dirty="0">
                <a:latin typeface="BIZ UDゴシック" panose="020B0400000000000000" pitchFamily="49" charset="-128"/>
                <a:ea typeface="BIZ UDゴシック" panose="020B0400000000000000" pitchFamily="49" charset="-128"/>
              </a:rPr>
              <a:t>並んでいます。ボタンを選んでダブルタップすると、それぞれ対応した画面に切り替わります。初期設定では左から、ホーム、トーク、</a:t>
            </a:r>
            <a:r>
              <a:rPr kumimoji="1" lang="en-US" altLang="ja-JP" sz="2000" b="1" dirty="0">
                <a:latin typeface="BIZ UDゴシック" panose="020B0400000000000000" pitchFamily="49" charset="-128"/>
                <a:ea typeface="BIZ UDゴシック" panose="020B0400000000000000" pitchFamily="49" charset="-128"/>
              </a:rPr>
              <a:t>VOOM(</a:t>
            </a:r>
            <a:r>
              <a:rPr kumimoji="1" lang="ja-JP" altLang="en-US" sz="2000" b="1" dirty="0">
                <a:latin typeface="BIZ UDゴシック" panose="020B0400000000000000" pitchFamily="49" charset="-128"/>
                <a:ea typeface="BIZ UDゴシック" panose="020B0400000000000000" pitchFamily="49" charset="-128"/>
              </a:rPr>
              <a:t>ブーム）、ニュース、ウォレットとボタンが配置されています。</a:t>
            </a:r>
            <a:endParaRPr kumimoji="1" lang="en-US" altLang="ja-JP" sz="2000" b="1" dirty="0">
              <a:latin typeface="BIZ UDゴシック" panose="020B0400000000000000" pitchFamily="49" charset="-128"/>
              <a:ea typeface="BIZ UDゴシック" panose="020B0400000000000000" pitchFamily="49" charset="-128"/>
            </a:endParaRPr>
          </a:p>
          <a:p>
            <a:endParaRPr lang="en-US" altLang="ja-JP" sz="2000" b="1" dirty="0">
              <a:latin typeface="BIZ UDゴシック" panose="020B0400000000000000" pitchFamily="49" charset="-128"/>
              <a:ea typeface="BIZ UDゴシック" panose="020B0400000000000000" pitchFamily="49" charset="-128"/>
            </a:endParaRPr>
          </a:p>
          <a:p>
            <a:r>
              <a:rPr kumimoji="1" lang="ja-JP" altLang="en-US" sz="2000" b="1" dirty="0">
                <a:latin typeface="BIZ UDゴシック" panose="020B0400000000000000" pitchFamily="49" charset="-128"/>
                <a:ea typeface="BIZ UDゴシック" panose="020B0400000000000000" pitchFamily="49" charset="-128"/>
              </a:rPr>
              <a:t>　</a:t>
            </a:r>
            <a:r>
              <a:rPr kumimoji="1" lang="en-US" altLang="ja-JP" sz="2000" b="1" dirty="0">
                <a:latin typeface="BIZ UDゴシック" panose="020B0400000000000000" pitchFamily="49" charset="-128"/>
                <a:ea typeface="BIZ UDゴシック" panose="020B0400000000000000" pitchFamily="49" charset="-128"/>
              </a:rPr>
              <a:t>LINE</a:t>
            </a:r>
            <a:r>
              <a:rPr kumimoji="1" lang="ja-JP" altLang="en-US" sz="2000" b="1" dirty="0">
                <a:latin typeface="BIZ UDゴシック" panose="020B0400000000000000" pitchFamily="49" charset="-128"/>
                <a:ea typeface="BIZ UDゴシック" panose="020B0400000000000000" pitchFamily="49" charset="-128"/>
              </a:rPr>
              <a:t>では項目間は左右のスワイプで移動することができますが、タブメニューから開いた画面は項目数がとても多いので、スワイプだけで動こうとすると時間がかかる場合があります。</a:t>
            </a:r>
            <a:endParaRPr kumimoji="1" lang="en-US" altLang="ja-JP" sz="2000" b="1" dirty="0">
              <a:latin typeface="BIZ UDゴシック" panose="020B0400000000000000" pitchFamily="49" charset="-128"/>
              <a:ea typeface="BIZ UDゴシック" panose="020B0400000000000000" pitchFamily="49" charset="-128"/>
            </a:endParaRPr>
          </a:p>
          <a:p>
            <a:r>
              <a:rPr kumimoji="1" lang="ja-JP" altLang="en-US" sz="2000" b="1" dirty="0">
                <a:latin typeface="BIZ UDゴシック" panose="020B0400000000000000" pitchFamily="49" charset="-128"/>
                <a:ea typeface="BIZ UDゴシック" panose="020B0400000000000000" pitchFamily="49" charset="-128"/>
              </a:rPr>
              <a:t>　画面の上部（スピーカーの下）を触り、その場所から右スワイプで進んでいく方が早く移動できる時もあります。</a:t>
            </a:r>
            <a:r>
              <a:rPr lang="ja-JP" altLang="en-US" sz="2000" b="1" dirty="0">
                <a:latin typeface="BIZ UDゴシック" panose="020B0400000000000000" pitchFamily="49" charset="-128"/>
                <a:ea typeface="BIZ UDゴシック" panose="020B0400000000000000" pitchFamily="49" charset="-128"/>
              </a:rPr>
              <a:t>２</a:t>
            </a:r>
            <a:r>
              <a:rPr kumimoji="1" lang="ja-JP" altLang="en-US" sz="2000" b="1" dirty="0">
                <a:latin typeface="BIZ UDゴシック" panose="020B0400000000000000" pitchFamily="49" charset="-128"/>
                <a:ea typeface="BIZ UDゴシック" panose="020B0400000000000000" pitchFamily="49" charset="-128"/>
              </a:rPr>
              <a:t>本指上フリックで最初の項目から全文読み上げ等を使用することで画面の上部から操作することも可能です。色々な操作方法があるので試してみてください。</a:t>
            </a:r>
            <a:endParaRPr lang="en-US" altLang="ja-JP" dirty="0">
              <a:latin typeface="BIZ UDゴシック" panose="020B0400000000000000" pitchFamily="49" charset="-128"/>
              <a:ea typeface="BIZ UDゴシック" panose="020B0400000000000000" pitchFamily="49" charset="-128"/>
            </a:endParaRPr>
          </a:p>
        </p:txBody>
      </p:sp>
      <p:sp>
        <p:nvSpPr>
          <p:cNvPr id="11" name="Title 1">
            <a:extLst>
              <a:ext uri="{FF2B5EF4-FFF2-40B4-BE49-F238E27FC236}">
                <a16:creationId xmlns:a16="http://schemas.microsoft.com/office/drawing/2014/main" id="{A9EA5BF3-CAE9-4421-A25A-DC8972907D7E}"/>
              </a:ext>
            </a:extLst>
          </p:cNvPr>
          <p:cNvSpPr txBox="1">
            <a:spLocks/>
          </p:cNvSpPr>
          <p:nvPr/>
        </p:nvSpPr>
        <p:spPr>
          <a:xfrm>
            <a:off x="1003300" y="439074"/>
            <a:ext cx="1078987" cy="710067"/>
          </a:xfrm>
          <a:prstGeom prst="rect">
            <a:avLst/>
          </a:prstGeom>
        </p:spPr>
        <p:txBody>
          <a:bodyPr vert="horz" wrap="squar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A377FA31-405B-3402-0988-5697C57B9B6A}"/>
              </a:ext>
            </a:extLst>
          </p:cNvPr>
          <p:cNvPicPr>
            <a:picLocks noChangeAspect="1"/>
          </p:cNvPicPr>
          <p:nvPr/>
        </p:nvPicPr>
        <p:blipFill rotWithShape="1">
          <a:blip r:embed="rId3"/>
          <a:srcRect t="4220" b="3381"/>
          <a:stretch/>
        </p:blipFill>
        <p:spPr>
          <a:xfrm>
            <a:off x="710626" y="2181225"/>
            <a:ext cx="2481584" cy="4764244"/>
          </a:xfrm>
          <a:prstGeom prst="rect">
            <a:avLst/>
          </a:prstGeom>
          <a:ln>
            <a:solidFill>
              <a:schemeClr val="tx1"/>
            </a:solidFill>
          </a:ln>
        </p:spPr>
      </p:pic>
      <p:sp>
        <p:nvSpPr>
          <p:cNvPr id="7" name="四角形: 角を丸くする 6">
            <a:extLst>
              <a:ext uri="{FF2B5EF4-FFF2-40B4-BE49-F238E27FC236}">
                <a16:creationId xmlns:a16="http://schemas.microsoft.com/office/drawing/2014/main" id="{9FEE4D23-0CDA-4BAD-8746-154219A6135F}"/>
              </a:ext>
            </a:extLst>
          </p:cNvPr>
          <p:cNvSpPr/>
          <p:nvPr/>
        </p:nvSpPr>
        <p:spPr>
          <a:xfrm>
            <a:off x="679450" y="6602696"/>
            <a:ext cx="2554872" cy="34511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9024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D31FD-A2E5-4FF9-8F1F-6AD24787439D}"/>
              </a:ext>
            </a:extLst>
          </p:cNvPr>
          <p:cNvSpPr>
            <a:spLocks noGrp="1"/>
          </p:cNvSpPr>
          <p:nvPr>
            <p:ph type="ctrTitle"/>
          </p:nvPr>
        </p:nvSpPr>
        <p:spPr>
          <a:xfrm>
            <a:off x="2571487" y="290137"/>
            <a:ext cx="5981600" cy="1012182"/>
          </a:xfrm>
        </p:spPr>
        <p:txBody>
          <a:bodyPr>
            <a:normAutofit fontScale="90000"/>
          </a:bodyPr>
          <a:lstStyle/>
          <a:p>
            <a:r>
              <a:rPr kumimoji="0" lang="ja-JP" altLang="en-US" sz="3100" kern="0" dirty="0">
                <a:latin typeface="BIZ UDゴシック" panose="020B0400000000000000" pitchFamily="49" charset="-128"/>
                <a:ea typeface="BIZ UDゴシック" panose="020B0400000000000000" pitchFamily="49" charset="-128"/>
              </a:rPr>
              <a:t>ＬＩＮＥの使い方</a:t>
            </a:r>
            <a:br>
              <a:rPr kumimoji="0" lang="ja-JP" altLang="en-US" sz="3600" kern="0" dirty="0">
                <a:latin typeface="BIZ UDゴシック" panose="020B0400000000000000" pitchFamily="49" charset="-128"/>
                <a:ea typeface="BIZ UDゴシック" panose="020B0400000000000000" pitchFamily="49" charset="-128"/>
              </a:rPr>
            </a:br>
            <a:r>
              <a:rPr kumimoji="0" lang="ja-JP" altLang="en-US" sz="3600" kern="0" dirty="0">
                <a:latin typeface="BIZ UDゴシック" panose="020B0400000000000000" pitchFamily="49" charset="-128"/>
                <a:ea typeface="BIZ UDゴシック" panose="020B0400000000000000" pitchFamily="49" charset="-128"/>
              </a:rPr>
              <a:t>友だち追加について</a:t>
            </a:r>
            <a:endParaRPr kumimoji="1" lang="ja-JP" altLang="en-US" dirty="0">
              <a:latin typeface="BIZ UDゴシック" panose="020B0400000000000000" pitchFamily="49" charset="-128"/>
              <a:ea typeface="BIZ UDゴシック" panose="020B0400000000000000" pitchFamily="49" charset="-128"/>
            </a:endParaRPr>
          </a:p>
        </p:txBody>
      </p:sp>
      <p:sp>
        <p:nvSpPr>
          <p:cNvPr id="4" name="字幕 3">
            <a:extLst>
              <a:ext uri="{FF2B5EF4-FFF2-40B4-BE49-F238E27FC236}">
                <a16:creationId xmlns:a16="http://schemas.microsoft.com/office/drawing/2014/main" id="{4B3652EF-6BFC-4474-BA0C-65A92CC4C403}"/>
              </a:ext>
            </a:extLst>
          </p:cNvPr>
          <p:cNvSpPr>
            <a:spLocks noGrp="1"/>
          </p:cNvSpPr>
          <p:nvPr>
            <p:ph type="subTitle" idx="1"/>
          </p:nvPr>
        </p:nvSpPr>
        <p:spPr>
          <a:xfrm>
            <a:off x="593849" y="1609099"/>
            <a:ext cx="9683000" cy="407356"/>
          </a:xfrm>
        </p:spPr>
        <p:txBody>
          <a:bodyPr/>
          <a:lstStyle/>
          <a:p>
            <a:r>
              <a:rPr lang="ja-JP" altLang="en-US" dirty="0">
                <a:latin typeface="BIZ UDゴシック" panose="020B0400000000000000" pitchFamily="49" charset="-128"/>
                <a:ea typeface="BIZ UDゴシック" panose="020B0400000000000000" pitchFamily="49" charset="-128"/>
              </a:rPr>
              <a:t>友だちとは？？</a:t>
            </a:r>
            <a:endParaRPr lang="en-US" altLang="ja-JP"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3ADCCB74-0569-4D0D-8A90-F475B1E254E6}"/>
              </a:ext>
            </a:extLst>
          </p:cNvPr>
          <p:cNvSpPr txBox="1"/>
          <p:nvPr/>
        </p:nvSpPr>
        <p:spPr>
          <a:xfrm>
            <a:off x="557805" y="2016455"/>
            <a:ext cx="6770095" cy="2677656"/>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　</a:t>
            </a:r>
            <a:r>
              <a:rPr lang="en-US" altLang="ja-JP" sz="2400" b="1" dirty="0">
                <a:latin typeface="BIZ UDゴシック" panose="020B0400000000000000" pitchFamily="49" charset="-128"/>
                <a:ea typeface="BIZ UDゴシック" panose="020B0400000000000000" pitchFamily="49" charset="-128"/>
              </a:rPr>
              <a:t>LINE</a:t>
            </a:r>
            <a:r>
              <a:rPr lang="ja-JP" altLang="en-US" sz="2400" b="1" dirty="0">
                <a:latin typeface="BIZ UDゴシック" panose="020B0400000000000000" pitchFamily="49" charset="-128"/>
                <a:ea typeface="BIZ UDゴシック" panose="020B0400000000000000" pitchFamily="49" charset="-128"/>
              </a:rPr>
              <a:t>ではトーク（メッセージのこと）を送る</a:t>
            </a:r>
            <a:br>
              <a:rPr lang="en-US" altLang="ja-JP" sz="2400" b="1" dirty="0">
                <a:latin typeface="BIZ UDゴシック" panose="020B0400000000000000" pitchFamily="49" charset="-128"/>
                <a:ea typeface="BIZ UDゴシック" panose="020B0400000000000000" pitchFamily="49" charset="-128"/>
              </a:rPr>
            </a:br>
            <a:r>
              <a:rPr lang="ja-JP" altLang="en-US" sz="2400" b="1" dirty="0">
                <a:latin typeface="BIZ UDゴシック" panose="020B0400000000000000" pitchFamily="49" charset="-128"/>
                <a:ea typeface="BIZ UDゴシック" panose="020B0400000000000000" pitchFamily="49" charset="-128"/>
              </a:rPr>
              <a:t>ことができる人のことを「友だち」と呼びます。</a:t>
            </a:r>
            <a:br>
              <a:rPr lang="en-US" altLang="ja-JP" sz="2400" b="1" dirty="0">
                <a:latin typeface="BIZ UDゴシック" panose="020B0400000000000000" pitchFamily="49" charset="-128"/>
                <a:ea typeface="BIZ UDゴシック" panose="020B0400000000000000" pitchFamily="49" charset="-128"/>
              </a:rPr>
            </a:br>
            <a:r>
              <a:rPr lang="ja-JP" altLang="en-US" sz="2400" b="1" dirty="0">
                <a:latin typeface="BIZ UDゴシック" panose="020B0400000000000000" pitchFamily="49" charset="-128"/>
                <a:ea typeface="BIZ UDゴシック" panose="020B0400000000000000" pitchFamily="49" charset="-128"/>
              </a:rPr>
              <a:t>連絡先を本体に登録していても</a:t>
            </a:r>
            <a:r>
              <a:rPr lang="en-US" altLang="ja-JP" sz="2400" b="1" dirty="0">
                <a:latin typeface="BIZ UDゴシック" panose="020B0400000000000000" pitchFamily="49" charset="-128"/>
                <a:ea typeface="BIZ UDゴシック" panose="020B0400000000000000" pitchFamily="49" charset="-128"/>
              </a:rPr>
              <a:t>LINE</a:t>
            </a:r>
            <a:r>
              <a:rPr lang="ja-JP" altLang="en-US" sz="2400" b="1" dirty="0">
                <a:latin typeface="BIZ UDゴシック" panose="020B0400000000000000" pitchFamily="49" charset="-128"/>
                <a:ea typeface="BIZ UDゴシック" panose="020B0400000000000000" pitchFamily="49" charset="-128"/>
              </a:rPr>
              <a:t>上で友だち追加をしていない相手に対してはトークを送ることができません。</a:t>
            </a:r>
            <a:endParaRPr lang="en-US" altLang="ja-JP" sz="2400" b="1" dirty="0">
              <a:latin typeface="BIZ UDゴシック" panose="020B0400000000000000" pitchFamily="49" charset="-128"/>
              <a:ea typeface="BIZ UDゴシック" panose="020B0400000000000000" pitchFamily="49" charset="-128"/>
            </a:endParaRPr>
          </a:p>
          <a:p>
            <a:r>
              <a:rPr lang="ja-JP" altLang="en-US" sz="2400" b="1" dirty="0">
                <a:latin typeface="BIZ UDゴシック" panose="020B0400000000000000" pitchFamily="49" charset="-128"/>
                <a:ea typeface="BIZ UDゴシック" panose="020B0400000000000000" pitchFamily="49" charset="-128"/>
              </a:rPr>
              <a:t>　企業が広告目的で作成している公式アカウントも友だちになることができます。</a:t>
            </a:r>
            <a:endParaRPr kumimoji="1" lang="ja-JP" altLang="en-US" sz="2000" b="1" dirty="0">
              <a:latin typeface="BIZ UDゴシック" panose="020B0400000000000000" pitchFamily="49" charset="-128"/>
              <a:ea typeface="BIZ UDゴシック" panose="020B0400000000000000" pitchFamily="49" charset="-128"/>
            </a:endParaRPr>
          </a:p>
        </p:txBody>
      </p:sp>
      <p:grpSp>
        <p:nvGrpSpPr>
          <p:cNvPr id="12" name="グループ化 11">
            <a:extLst>
              <a:ext uri="{FF2B5EF4-FFF2-40B4-BE49-F238E27FC236}">
                <a16:creationId xmlns:a16="http://schemas.microsoft.com/office/drawing/2014/main" id="{57FB19BF-B55C-46F8-BCC2-68ED84286297}"/>
              </a:ext>
            </a:extLst>
          </p:cNvPr>
          <p:cNvGrpSpPr/>
          <p:nvPr/>
        </p:nvGrpSpPr>
        <p:grpSpPr>
          <a:xfrm>
            <a:off x="7479255" y="2202257"/>
            <a:ext cx="2630714" cy="2209800"/>
            <a:chOff x="7251700" y="3019425"/>
            <a:chExt cx="2630714" cy="2209800"/>
          </a:xfrm>
        </p:grpSpPr>
        <p:pic>
          <p:nvPicPr>
            <p:cNvPr id="9" name="図 8">
              <a:extLst>
                <a:ext uri="{FF2B5EF4-FFF2-40B4-BE49-F238E27FC236}">
                  <a16:creationId xmlns:a16="http://schemas.microsoft.com/office/drawing/2014/main" id="{103AA781-F2C8-456C-9BEF-99F68C829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700" y="3019425"/>
              <a:ext cx="2630714" cy="2209800"/>
            </a:xfrm>
            <a:prstGeom prst="rect">
              <a:avLst/>
            </a:prstGeom>
          </p:spPr>
        </p:pic>
        <p:pic>
          <p:nvPicPr>
            <p:cNvPr id="11" name="図 10">
              <a:extLst>
                <a:ext uri="{FF2B5EF4-FFF2-40B4-BE49-F238E27FC236}">
                  <a16:creationId xmlns:a16="http://schemas.microsoft.com/office/drawing/2014/main" id="{EB55F126-09F5-40D1-943F-9885208C7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025" y="4086225"/>
              <a:ext cx="393103" cy="392710"/>
            </a:xfrm>
            <a:prstGeom prst="rect">
              <a:avLst/>
            </a:prstGeom>
          </p:spPr>
        </p:pic>
      </p:grpSp>
      <p:sp>
        <p:nvSpPr>
          <p:cNvPr id="13" name="Title 1">
            <a:extLst>
              <a:ext uri="{FF2B5EF4-FFF2-40B4-BE49-F238E27FC236}">
                <a16:creationId xmlns:a16="http://schemas.microsoft.com/office/drawing/2014/main" id="{41612F99-0798-4693-8842-D9984BFA4C8F}"/>
              </a:ext>
            </a:extLst>
          </p:cNvPr>
          <p:cNvSpPr txBox="1">
            <a:spLocks/>
          </p:cNvSpPr>
          <p:nvPr/>
        </p:nvSpPr>
        <p:spPr>
          <a:xfrm>
            <a:off x="1011598" y="480477"/>
            <a:ext cx="951199" cy="710067"/>
          </a:xfrm>
          <a:prstGeom prst="rect">
            <a:avLst/>
          </a:prstGeom>
        </p:spPr>
        <p:txBody>
          <a:bodyPr vert="horz" wrap="squar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39F582D-2D44-1A9A-734E-1F5CE14EC93A}"/>
              </a:ext>
            </a:extLst>
          </p:cNvPr>
          <p:cNvSpPr txBox="1"/>
          <p:nvPr/>
        </p:nvSpPr>
        <p:spPr>
          <a:xfrm>
            <a:off x="3594100" y="4969094"/>
            <a:ext cx="6377949" cy="1569660"/>
          </a:xfrm>
          <a:prstGeom prst="rect">
            <a:avLst/>
          </a:prstGeom>
          <a:noFill/>
        </p:spPr>
        <p:txBody>
          <a:bodyPr wrap="square">
            <a:spAutoFit/>
          </a:bodyPr>
          <a:lstStyle/>
          <a:p>
            <a:r>
              <a:rPr lang="en-US" altLang="ja-JP" sz="2400" b="1" dirty="0">
                <a:latin typeface="BIZ UDゴシック" panose="020B0400000000000000" pitchFamily="49" charset="-128"/>
                <a:ea typeface="BIZ UDゴシック" panose="020B0400000000000000" pitchFamily="49" charset="-128"/>
              </a:rPr>
              <a:t>【</a:t>
            </a:r>
            <a:r>
              <a:rPr lang="ja-JP" altLang="en-US" sz="2400" b="1" dirty="0">
                <a:latin typeface="BIZ UDゴシック" panose="020B0400000000000000" pitchFamily="49" charset="-128"/>
                <a:ea typeface="BIZ UDゴシック" panose="020B0400000000000000" pitchFamily="49" charset="-128"/>
              </a:rPr>
              <a:t>友だち追加の方法</a:t>
            </a:r>
            <a:r>
              <a:rPr lang="en-US" altLang="ja-JP" sz="2400" b="1" dirty="0">
                <a:latin typeface="BIZ UDゴシック" panose="020B0400000000000000" pitchFamily="49" charset="-128"/>
                <a:ea typeface="BIZ UDゴシック" panose="020B0400000000000000" pitchFamily="49" charset="-128"/>
              </a:rPr>
              <a:t>】</a:t>
            </a:r>
          </a:p>
          <a:p>
            <a:r>
              <a:rPr lang="ja-JP" altLang="en-US" sz="2400" b="1" dirty="0">
                <a:latin typeface="BIZ UDゴシック" panose="020B0400000000000000" pitchFamily="49" charset="-128"/>
                <a:ea typeface="BIZ UDゴシック" panose="020B0400000000000000" pitchFamily="49" charset="-128"/>
              </a:rPr>
              <a:t>　友だち追加にはいくつか方法がありますが、</a:t>
            </a:r>
            <a:br>
              <a:rPr lang="en-US" altLang="ja-JP" sz="2400" b="1" dirty="0">
                <a:latin typeface="BIZ UDゴシック" panose="020B0400000000000000" pitchFamily="49" charset="-128"/>
                <a:ea typeface="BIZ UDゴシック" panose="020B0400000000000000" pitchFamily="49" charset="-128"/>
              </a:rPr>
            </a:br>
            <a:r>
              <a:rPr lang="ja-JP" altLang="en-US" sz="2400" b="1" dirty="0">
                <a:latin typeface="BIZ UDゴシック" panose="020B0400000000000000" pitchFamily="49" charset="-128"/>
                <a:ea typeface="BIZ UDゴシック" panose="020B0400000000000000" pitchFamily="49" charset="-128"/>
              </a:rPr>
              <a:t>追加したい相手が近くにいる場合はＱＲコードを使った方法が一番簡単です。</a:t>
            </a:r>
          </a:p>
        </p:txBody>
      </p:sp>
      <p:grpSp>
        <p:nvGrpSpPr>
          <p:cNvPr id="16" name="グループ化 15">
            <a:extLst>
              <a:ext uri="{FF2B5EF4-FFF2-40B4-BE49-F238E27FC236}">
                <a16:creationId xmlns:a16="http://schemas.microsoft.com/office/drawing/2014/main" id="{1AEDA607-131D-DC14-200B-2B95947598F1}"/>
              </a:ext>
            </a:extLst>
          </p:cNvPr>
          <p:cNvGrpSpPr/>
          <p:nvPr/>
        </p:nvGrpSpPr>
        <p:grpSpPr>
          <a:xfrm>
            <a:off x="1011598" y="4694111"/>
            <a:ext cx="2201502" cy="2287714"/>
            <a:chOff x="7258000" y="4469695"/>
            <a:chExt cx="2414138" cy="2414138"/>
          </a:xfrm>
        </p:grpSpPr>
        <p:pic>
          <p:nvPicPr>
            <p:cNvPr id="18" name="図 17">
              <a:extLst>
                <a:ext uri="{FF2B5EF4-FFF2-40B4-BE49-F238E27FC236}">
                  <a16:creationId xmlns:a16="http://schemas.microsoft.com/office/drawing/2014/main" id="{F605099D-9E1B-E750-B862-625770183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000" y="4469695"/>
              <a:ext cx="2414138" cy="2414138"/>
            </a:xfrm>
            <a:prstGeom prst="rect">
              <a:avLst/>
            </a:prstGeom>
          </p:spPr>
        </p:pic>
        <p:pic>
          <p:nvPicPr>
            <p:cNvPr id="19" name="図 18">
              <a:extLst>
                <a:ext uri="{FF2B5EF4-FFF2-40B4-BE49-F238E27FC236}">
                  <a16:creationId xmlns:a16="http://schemas.microsoft.com/office/drawing/2014/main" id="{A2F966CD-C3F5-9655-B4C2-8073C01AD06A}"/>
                </a:ext>
              </a:extLst>
            </p:cNvPr>
            <p:cNvPicPr>
              <a:picLocks noChangeAspect="1"/>
            </p:cNvPicPr>
            <p:nvPr/>
          </p:nvPicPr>
          <p:blipFill>
            <a:blip r:embed="rId6"/>
            <a:stretch>
              <a:fillRect/>
            </a:stretch>
          </p:blipFill>
          <p:spPr>
            <a:xfrm>
              <a:off x="7654834" y="5473268"/>
              <a:ext cx="484413" cy="529417"/>
            </a:xfrm>
            <a:prstGeom prst="rect">
              <a:avLst/>
            </a:prstGeom>
          </p:spPr>
        </p:pic>
      </p:grpSp>
    </p:spTree>
    <p:extLst>
      <p:ext uri="{BB962C8B-B14F-4D97-AF65-F5344CB8AC3E}">
        <p14:creationId xmlns:p14="http://schemas.microsoft.com/office/powerpoint/2010/main" val="320548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2B7FF7E2-DBCA-D329-9EE3-A692A904AD73}"/>
              </a:ext>
            </a:extLst>
          </p:cNvPr>
          <p:cNvPicPr>
            <a:picLocks noChangeAspect="1"/>
          </p:cNvPicPr>
          <p:nvPr/>
        </p:nvPicPr>
        <p:blipFill rotWithShape="1">
          <a:blip r:embed="rId3"/>
          <a:srcRect t="4220" b="3381"/>
          <a:stretch/>
        </p:blipFill>
        <p:spPr>
          <a:xfrm>
            <a:off x="936866" y="3617536"/>
            <a:ext cx="1720276" cy="3302654"/>
          </a:xfrm>
          <a:prstGeom prst="rect">
            <a:avLst/>
          </a:prstGeom>
          <a:ln>
            <a:solidFill>
              <a:schemeClr val="tx1"/>
            </a:solidFill>
          </a:ln>
        </p:spPr>
      </p:pic>
      <p:sp>
        <p:nvSpPr>
          <p:cNvPr id="82" name="四角形: 角を丸くする 81">
            <a:extLst>
              <a:ext uri="{FF2B5EF4-FFF2-40B4-BE49-F238E27FC236}">
                <a16:creationId xmlns:a16="http://schemas.microsoft.com/office/drawing/2014/main" id="{414D1C4E-A851-469E-BBB1-31CC8E833BD4}"/>
              </a:ext>
            </a:extLst>
          </p:cNvPr>
          <p:cNvSpPr/>
          <p:nvPr/>
        </p:nvSpPr>
        <p:spPr>
          <a:xfrm>
            <a:off x="2271430" y="3629025"/>
            <a:ext cx="193768" cy="18400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4" name="図 3"/>
          <p:cNvPicPr>
            <a:picLocks noChangeAspect="1"/>
          </p:cNvPicPr>
          <p:nvPr/>
        </p:nvPicPr>
        <p:blipFill rotWithShape="1">
          <a:blip r:embed="rId4"/>
          <a:srcRect b="8704"/>
          <a:stretch/>
        </p:blipFill>
        <p:spPr>
          <a:xfrm>
            <a:off x="8529677" y="3380139"/>
            <a:ext cx="1476375" cy="2611086"/>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332507" y="1493617"/>
            <a:ext cx="10028386" cy="390295"/>
          </a:xfrm>
          <a:solidFill>
            <a:srgbClr val="FFFFCC"/>
          </a:solidFill>
          <a:ln>
            <a:solidFill>
              <a:schemeClr val="tx1"/>
            </a:solidFill>
          </a:ln>
        </p:spPr>
        <p:txBody>
          <a:bodyPr wrap="none" lIns="72000" bIns="36000"/>
          <a:lstStyle/>
          <a:p>
            <a:r>
              <a:rPr lang="ja-JP" altLang="en-US" sz="2300" dirty="0">
                <a:latin typeface="BIZ UDゴシック" panose="020B0400000000000000" pitchFamily="49" charset="-128"/>
                <a:ea typeface="BIZ UDゴシック" panose="020B0400000000000000" pitchFamily="49" charset="-128"/>
              </a:rPr>
              <a:t>追加したい人と一緒にいる時ＱＲコードを使って友だちの追加をしましょう</a:t>
            </a:r>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479240" y="390053"/>
            <a:ext cx="6155531" cy="923330"/>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2800" kern="0" dirty="0">
                <a:latin typeface="BIZ UDゴシック" panose="020B0400000000000000" pitchFamily="49" charset="-128"/>
                <a:ea typeface="BIZ UDゴシック" panose="020B0400000000000000" pitchFamily="49" charset="-128"/>
              </a:rPr>
              <a:t>ＬＩＮＥの使い方</a:t>
            </a:r>
          </a:p>
          <a:p>
            <a:r>
              <a:rPr kumimoji="0" lang="ja-JP" altLang="en-US" sz="3200" kern="0" dirty="0">
                <a:latin typeface="BIZ UDゴシック" panose="020B0400000000000000" pitchFamily="49" charset="-128"/>
                <a:ea typeface="BIZ UDゴシック" panose="020B0400000000000000" pitchFamily="49" charset="-128"/>
              </a:rPr>
              <a:t>ＱＲコードを使った友だちの追加</a:t>
            </a:r>
          </a:p>
        </p:txBody>
      </p:sp>
      <p:sp>
        <p:nvSpPr>
          <p:cNvPr id="80" name="テキスト ボックス 79">
            <a:extLst>
              <a:ext uri="{FF2B5EF4-FFF2-40B4-BE49-F238E27FC236}">
                <a16:creationId xmlns:a16="http://schemas.microsoft.com/office/drawing/2014/main" id="{D2D2015C-4947-4DA5-B180-25B8662E0223}"/>
              </a:ext>
            </a:extLst>
          </p:cNvPr>
          <p:cNvSpPr txBox="1"/>
          <p:nvPr/>
        </p:nvSpPr>
        <p:spPr>
          <a:xfrm>
            <a:off x="7352760" y="1916993"/>
            <a:ext cx="2870740" cy="923330"/>
          </a:xfrm>
          <a:prstGeom prst="rect">
            <a:avLst/>
          </a:prstGeom>
          <a:solidFill>
            <a:schemeClr val="bg1"/>
          </a:solidFill>
        </p:spPr>
        <p:txBody>
          <a:bodyPr wrap="square">
            <a:spAutoFit/>
          </a:bodyPr>
          <a:lstStyle/>
          <a:p>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右スワイプで</a:t>
            </a:r>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「マイＱＲコード」と読むところを探し</a:t>
            </a:r>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ダブル</a:t>
            </a:r>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タップ</a:t>
            </a:r>
            <a:endParaRPr lang="ja-JP" altLang="en-US" b="1" dirty="0">
              <a:latin typeface="BIZ UDゴシック" panose="020B0400000000000000" pitchFamily="49" charset="-128"/>
              <a:ea typeface="BIZ UDゴシック" panose="020B0400000000000000" pitchFamily="49" charset="-128"/>
            </a:endParaRPr>
          </a:p>
        </p:txBody>
      </p:sp>
      <p:sp>
        <p:nvSpPr>
          <p:cNvPr id="84" name="テキスト ボックス 83">
            <a:extLst>
              <a:ext uri="{FF2B5EF4-FFF2-40B4-BE49-F238E27FC236}">
                <a16:creationId xmlns:a16="http://schemas.microsoft.com/office/drawing/2014/main" id="{ABE1D55D-8A4C-48AB-8E27-76EC27C7C11F}"/>
              </a:ext>
            </a:extLst>
          </p:cNvPr>
          <p:cNvSpPr txBox="1"/>
          <p:nvPr/>
        </p:nvSpPr>
        <p:spPr>
          <a:xfrm>
            <a:off x="765855" y="2834542"/>
            <a:ext cx="2502977" cy="646331"/>
          </a:xfrm>
          <a:prstGeom prst="rect">
            <a:avLst/>
          </a:prstGeom>
          <a:noFill/>
        </p:spPr>
        <p:txBody>
          <a:bodyPr wrap="square">
            <a:spAutoFit/>
          </a:bodyPr>
          <a:lstStyle/>
          <a:p>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画面右上の友達追加ボタンをダブルタップ</a:t>
            </a:r>
            <a:endParaRPr lang="ja-JP" altLang="en-US" b="1" dirty="0">
              <a:latin typeface="BIZ UDゴシック" panose="020B0400000000000000" pitchFamily="49" charset="-128"/>
              <a:ea typeface="BIZ UDゴシック" panose="020B0400000000000000" pitchFamily="49" charset="-128"/>
            </a:endParaRPr>
          </a:p>
        </p:txBody>
      </p:sp>
      <p:grpSp>
        <p:nvGrpSpPr>
          <p:cNvPr id="6" name="グループ化 5">
            <a:extLst>
              <a:ext uri="{FF2B5EF4-FFF2-40B4-BE49-F238E27FC236}">
                <a16:creationId xmlns:a16="http://schemas.microsoft.com/office/drawing/2014/main" id="{1F8956B2-B172-43DC-9FF9-6C0013D60676}"/>
              </a:ext>
            </a:extLst>
          </p:cNvPr>
          <p:cNvGrpSpPr/>
          <p:nvPr/>
        </p:nvGrpSpPr>
        <p:grpSpPr>
          <a:xfrm>
            <a:off x="6577784" y="3396093"/>
            <a:ext cx="1422041" cy="2595132"/>
            <a:chOff x="5824007" y="3876837"/>
            <a:chExt cx="1422041" cy="2595132"/>
          </a:xfrm>
        </p:grpSpPr>
        <p:pic>
          <p:nvPicPr>
            <p:cNvPr id="7" name="図 6">
              <a:extLst>
                <a:ext uri="{FF2B5EF4-FFF2-40B4-BE49-F238E27FC236}">
                  <a16:creationId xmlns:a16="http://schemas.microsoft.com/office/drawing/2014/main" id="{9DF90E5C-BB19-4F0D-AAD4-4C0E387CE4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753"/>
            <a:stretch/>
          </p:blipFill>
          <p:spPr>
            <a:xfrm>
              <a:off x="5824007" y="3876837"/>
              <a:ext cx="1422041" cy="2595132"/>
            </a:xfrm>
            <a:prstGeom prst="rect">
              <a:avLst/>
            </a:prstGeom>
            <a:ln>
              <a:solidFill>
                <a:schemeClr val="tx1"/>
              </a:solidFill>
            </a:ln>
          </p:spPr>
        </p:pic>
        <p:sp>
          <p:nvSpPr>
            <p:cNvPr id="86" name="四角形: 角を丸くする 85">
              <a:extLst>
                <a:ext uri="{FF2B5EF4-FFF2-40B4-BE49-F238E27FC236}">
                  <a16:creationId xmlns:a16="http://schemas.microsoft.com/office/drawing/2014/main" id="{F8D5D87E-7194-41DC-9E15-8B852D707312}"/>
                </a:ext>
              </a:extLst>
            </p:cNvPr>
            <p:cNvSpPr/>
            <p:nvPr/>
          </p:nvSpPr>
          <p:spPr>
            <a:xfrm>
              <a:off x="5985071" y="5384621"/>
              <a:ext cx="1086125" cy="430887"/>
            </a:xfrm>
            <a:prstGeom prst="roundRect">
              <a:avLst>
                <a:gd name="adj" fmla="val 21436"/>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sp>
        <p:nvSpPr>
          <p:cNvPr id="92" name="テキスト ボックス 91">
            <a:extLst>
              <a:ext uri="{FF2B5EF4-FFF2-40B4-BE49-F238E27FC236}">
                <a16:creationId xmlns:a16="http://schemas.microsoft.com/office/drawing/2014/main" id="{8129E984-3EE9-44D1-90D6-DBCE39D91C58}"/>
              </a:ext>
            </a:extLst>
          </p:cNvPr>
          <p:cNvSpPr txBox="1"/>
          <p:nvPr/>
        </p:nvSpPr>
        <p:spPr>
          <a:xfrm>
            <a:off x="8235152" y="6315369"/>
            <a:ext cx="2160289" cy="646331"/>
          </a:xfrm>
          <a:prstGeom prst="rect">
            <a:avLst/>
          </a:prstGeom>
          <a:noFill/>
        </p:spPr>
        <p:txBody>
          <a:bodyPr wrap="square">
            <a:spAutoFit/>
          </a:bodyPr>
          <a:lstStyle/>
          <a:p>
            <a:r>
              <a:rPr lang="ja-JP" altLang="en-US" sz="1800" b="1" dirty="0">
                <a:effectLst/>
                <a:latin typeface="BIZ UDゴシック" panose="020B0400000000000000" pitchFamily="49" charset="-128"/>
                <a:ea typeface="BIZ UDゴシック" panose="020B0400000000000000" pitchFamily="49" charset="-128"/>
                <a:cs typeface="メイリオ" panose="020B0604030504040204" pitchFamily="50" charset="-128"/>
              </a:rPr>
              <a:t>自分のＱＲコード</a:t>
            </a:r>
            <a:endParaRPr lang="en-US" altLang="ja-JP" sz="1800" b="1" dirty="0">
              <a:effectLst/>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が</a:t>
            </a:r>
            <a:r>
              <a:rPr lang="ja-JP" altLang="en-US" sz="1800" b="1" dirty="0">
                <a:effectLst/>
                <a:latin typeface="BIZ UDゴシック" panose="020B0400000000000000" pitchFamily="49" charset="-128"/>
                <a:ea typeface="BIZ UDゴシック" panose="020B0400000000000000" pitchFamily="49" charset="-128"/>
                <a:cs typeface="メイリオ" panose="020B0604030504040204" pitchFamily="50" charset="-128"/>
              </a:rPr>
              <a:t>表示されます</a:t>
            </a:r>
            <a:endParaRPr lang="ja-JP" altLang="en-US" b="1" dirty="0">
              <a:latin typeface="BIZ UDゴシック" panose="020B0400000000000000" pitchFamily="49" charset="-128"/>
              <a:ea typeface="BIZ UDゴシック" panose="020B0400000000000000" pitchFamily="49" charset="-128"/>
            </a:endParaRPr>
          </a:p>
        </p:txBody>
      </p:sp>
      <p:sp>
        <p:nvSpPr>
          <p:cNvPr id="94" name="矢印: 右 93">
            <a:extLst>
              <a:ext uri="{FF2B5EF4-FFF2-40B4-BE49-F238E27FC236}">
                <a16:creationId xmlns:a16="http://schemas.microsoft.com/office/drawing/2014/main" id="{C51EA5DA-4725-4BFD-81AD-B06C9ECA46A6}"/>
              </a:ext>
            </a:extLst>
          </p:cNvPr>
          <p:cNvSpPr/>
          <p:nvPr/>
        </p:nvSpPr>
        <p:spPr>
          <a:xfrm>
            <a:off x="5999958" y="4032968"/>
            <a:ext cx="412877" cy="2638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95" name="矢印: 右 94">
            <a:extLst>
              <a:ext uri="{FF2B5EF4-FFF2-40B4-BE49-F238E27FC236}">
                <a16:creationId xmlns:a16="http://schemas.microsoft.com/office/drawing/2014/main" id="{F22F9ED4-7147-4FCF-B109-43B3316E3A2C}"/>
              </a:ext>
            </a:extLst>
          </p:cNvPr>
          <p:cNvSpPr/>
          <p:nvPr/>
        </p:nvSpPr>
        <p:spPr>
          <a:xfrm>
            <a:off x="8125218" y="4066805"/>
            <a:ext cx="311586" cy="2852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F62032F3-9635-4076-BB70-5903F698C08F}"/>
              </a:ext>
            </a:extLst>
          </p:cNvPr>
          <p:cNvSpPr/>
          <p:nvPr/>
        </p:nvSpPr>
        <p:spPr>
          <a:xfrm>
            <a:off x="270762" y="1911293"/>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0" name="正方形/長方形 39">
            <a:extLst>
              <a:ext uri="{FF2B5EF4-FFF2-40B4-BE49-F238E27FC236}">
                <a16:creationId xmlns:a16="http://schemas.microsoft.com/office/drawing/2014/main" id="{8F61D0A2-0D01-41E7-A190-E16A4C8C5F10}"/>
              </a:ext>
            </a:extLst>
          </p:cNvPr>
          <p:cNvSpPr/>
          <p:nvPr/>
        </p:nvSpPr>
        <p:spPr>
          <a:xfrm>
            <a:off x="283779" y="2797832"/>
            <a:ext cx="560614" cy="598261"/>
          </a:xfrm>
          <a:prstGeom prst="rect">
            <a:avLst/>
          </a:prstGeom>
          <a:noFill/>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1" name="正方形/長方形 40">
            <a:extLst>
              <a:ext uri="{FF2B5EF4-FFF2-40B4-BE49-F238E27FC236}">
                <a16:creationId xmlns:a16="http://schemas.microsoft.com/office/drawing/2014/main" id="{FE64AFCE-C216-4809-AA47-0D2D85954282}"/>
              </a:ext>
            </a:extLst>
          </p:cNvPr>
          <p:cNvSpPr/>
          <p:nvPr/>
        </p:nvSpPr>
        <p:spPr>
          <a:xfrm>
            <a:off x="3795213" y="1876712"/>
            <a:ext cx="541617"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2" name="矢印: 右 93">
            <a:extLst>
              <a:ext uri="{FF2B5EF4-FFF2-40B4-BE49-F238E27FC236}">
                <a16:creationId xmlns:a16="http://schemas.microsoft.com/office/drawing/2014/main" id="{C51EA5DA-4725-4BFD-81AD-B06C9ECA46A6}"/>
              </a:ext>
            </a:extLst>
          </p:cNvPr>
          <p:cNvSpPr/>
          <p:nvPr/>
        </p:nvSpPr>
        <p:spPr>
          <a:xfrm flipV="1">
            <a:off x="2858735" y="4066806"/>
            <a:ext cx="570599" cy="2852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87" name="テキスト ボックス 86">
            <a:extLst>
              <a:ext uri="{FF2B5EF4-FFF2-40B4-BE49-F238E27FC236}">
                <a16:creationId xmlns:a16="http://schemas.microsoft.com/office/drawing/2014/main" id="{CD777617-3F9D-4357-B289-7BA612013459}"/>
              </a:ext>
            </a:extLst>
          </p:cNvPr>
          <p:cNvSpPr txBox="1"/>
          <p:nvPr/>
        </p:nvSpPr>
        <p:spPr>
          <a:xfrm>
            <a:off x="765855" y="1963392"/>
            <a:ext cx="3224547" cy="923330"/>
          </a:xfrm>
          <a:prstGeom prst="rect">
            <a:avLst/>
          </a:prstGeom>
          <a:noFill/>
        </p:spPr>
        <p:txBody>
          <a:bodyPr wrap="square">
            <a:spAutoFit/>
          </a:bodyPr>
          <a:lstStyle/>
          <a:p>
            <a:r>
              <a:rPr lang="en-US" altLang="ja-JP" b="1" dirty="0">
                <a:effectLst/>
                <a:latin typeface="BIZ UDゴシック" panose="020B0400000000000000" pitchFamily="49" charset="-128"/>
                <a:ea typeface="BIZ UDゴシック" panose="020B0400000000000000" pitchFamily="49" charset="-128"/>
                <a:cs typeface="メイリオ" panose="020B0604030504040204" pitchFamily="50" charset="-128"/>
              </a:rPr>
              <a:t>LINE</a:t>
            </a:r>
            <a:r>
              <a:rPr lang="ja-JP" altLang="en-US" b="1" dirty="0">
                <a:effectLst/>
                <a:latin typeface="BIZ UDゴシック" panose="020B0400000000000000" pitchFamily="49" charset="-128"/>
                <a:ea typeface="BIZ UDゴシック" panose="020B0400000000000000" pitchFamily="49" charset="-128"/>
                <a:cs typeface="メイリオ" panose="020B0604030504040204" pitchFamily="50" charset="-128"/>
              </a:rPr>
              <a:t>を起動し、</a:t>
            </a:r>
            <a:r>
              <a:rPr lang="ja-JP" altLang="en-US" b="1" dirty="0">
                <a:latin typeface="BIZ UDゴシック" panose="020B0400000000000000" pitchFamily="49" charset="-128"/>
                <a:ea typeface="BIZ UDゴシック" panose="020B0400000000000000" pitchFamily="49" charset="-128"/>
                <a:cs typeface="メイリオ" panose="020B0604030504040204" pitchFamily="50" charset="-128"/>
              </a:rPr>
              <a:t>画面左下のホームと読む箇所をダブルタップ</a:t>
            </a:r>
            <a:endParaRPr lang="ja-JP" altLang="en-US" b="1"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06D25CD8-3220-4DF9-AFB0-9E1688FD984F}"/>
              </a:ext>
            </a:extLst>
          </p:cNvPr>
          <p:cNvSpPr txBox="1"/>
          <p:nvPr/>
        </p:nvSpPr>
        <p:spPr>
          <a:xfrm>
            <a:off x="4291523" y="1947747"/>
            <a:ext cx="2502977" cy="923330"/>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右スワイプでＱＲコードと読む所を探し、ダブルタップ</a:t>
            </a:r>
          </a:p>
        </p:txBody>
      </p:sp>
      <p:sp>
        <p:nvSpPr>
          <p:cNvPr id="55" name="正方形/長方形 54">
            <a:extLst>
              <a:ext uri="{FF2B5EF4-FFF2-40B4-BE49-F238E27FC236}">
                <a16:creationId xmlns:a16="http://schemas.microsoft.com/office/drawing/2014/main" id="{F3D69CCD-B2D4-447B-9C3C-7A70A8D60C2A}"/>
              </a:ext>
            </a:extLst>
          </p:cNvPr>
          <p:cNvSpPr/>
          <p:nvPr/>
        </p:nvSpPr>
        <p:spPr>
          <a:xfrm>
            <a:off x="6854450" y="1857161"/>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25" name="図 24">
            <a:extLst>
              <a:ext uri="{FF2B5EF4-FFF2-40B4-BE49-F238E27FC236}">
                <a16:creationId xmlns:a16="http://schemas.microsoft.com/office/drawing/2014/main" id="{45862F67-6E09-4CFE-846A-398BFD9F8667}"/>
              </a:ext>
            </a:extLst>
          </p:cNvPr>
          <p:cNvPicPr>
            <a:picLocks noChangeAspect="1"/>
          </p:cNvPicPr>
          <p:nvPr/>
        </p:nvPicPr>
        <p:blipFill>
          <a:blip r:embed="rId6"/>
          <a:stretch>
            <a:fillRect/>
          </a:stretch>
        </p:blipFill>
        <p:spPr>
          <a:xfrm>
            <a:off x="6184900" y="4619625"/>
            <a:ext cx="645265" cy="645265"/>
          </a:xfrm>
          <a:prstGeom prst="rect">
            <a:avLst/>
          </a:prstGeom>
          <a:noFill/>
        </p:spPr>
      </p:pic>
      <p:sp>
        <p:nvSpPr>
          <p:cNvPr id="53" name="Title 1">
            <a:extLst>
              <a:ext uri="{FF2B5EF4-FFF2-40B4-BE49-F238E27FC236}">
                <a16:creationId xmlns:a16="http://schemas.microsoft.com/office/drawing/2014/main" id="{B1FD6390-B7D5-4399-A5CB-FEF4BBC5A620}"/>
              </a:ext>
            </a:extLst>
          </p:cNvPr>
          <p:cNvSpPr txBox="1">
            <a:spLocks/>
          </p:cNvSpPr>
          <p:nvPr/>
        </p:nvSpPr>
        <p:spPr>
          <a:xfrm>
            <a:off x="919123" y="465906"/>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1-E</a:t>
            </a:r>
            <a:endParaRPr lang="en-US" dirty="0">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CCE1FC93-5406-D32D-4DA1-64825424BEC7}"/>
              </a:ext>
            </a:extLst>
          </p:cNvPr>
          <p:cNvPicPr>
            <a:picLocks noChangeAspect="1"/>
          </p:cNvPicPr>
          <p:nvPr/>
        </p:nvPicPr>
        <p:blipFill>
          <a:blip r:embed="rId7"/>
          <a:stretch>
            <a:fillRect/>
          </a:stretch>
        </p:blipFill>
        <p:spPr>
          <a:xfrm>
            <a:off x="984250" y="6669805"/>
            <a:ext cx="263775" cy="273920"/>
          </a:xfrm>
          <a:prstGeom prst="rect">
            <a:avLst/>
          </a:prstGeom>
        </p:spPr>
      </p:pic>
      <p:sp>
        <p:nvSpPr>
          <p:cNvPr id="44" name="正方形/長方形 43">
            <a:extLst>
              <a:ext uri="{FF2B5EF4-FFF2-40B4-BE49-F238E27FC236}">
                <a16:creationId xmlns:a16="http://schemas.microsoft.com/office/drawing/2014/main" id="{A272D10D-F4C9-4F59-B2C8-B9A5A326BCD3}"/>
              </a:ext>
            </a:extLst>
          </p:cNvPr>
          <p:cNvSpPr/>
          <p:nvPr/>
        </p:nvSpPr>
        <p:spPr>
          <a:xfrm flipH="1">
            <a:off x="619920" y="6386545"/>
            <a:ext cx="527703"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F9DFD8B2-5680-4134-B245-EC66C871357E}"/>
              </a:ext>
            </a:extLst>
          </p:cNvPr>
          <p:cNvSpPr/>
          <p:nvPr/>
        </p:nvSpPr>
        <p:spPr>
          <a:xfrm>
            <a:off x="1939227" y="3295590"/>
            <a:ext cx="473773"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3" name="図 12" descr="グラフィカル ユーザー インターフェイス, テキスト, アプリケーション&#10;&#10;自動的に生成された説明">
            <a:extLst>
              <a:ext uri="{FF2B5EF4-FFF2-40B4-BE49-F238E27FC236}">
                <a16:creationId xmlns:a16="http://schemas.microsoft.com/office/drawing/2014/main" id="{FF5B433A-1A7E-235F-D89F-904EF7F22E50}"/>
              </a:ext>
            </a:extLst>
          </p:cNvPr>
          <p:cNvPicPr>
            <a:picLocks noChangeAspect="1"/>
          </p:cNvPicPr>
          <p:nvPr/>
        </p:nvPicPr>
        <p:blipFill rotWithShape="1">
          <a:blip r:embed="rId8">
            <a:extLst>
              <a:ext uri="{28A0092B-C50C-407E-A947-70E740481C1C}">
                <a14:useLocalDpi xmlns:a14="http://schemas.microsoft.com/office/drawing/2010/main" val="0"/>
              </a:ext>
            </a:extLst>
          </a:blip>
          <a:srcRect b="54100"/>
          <a:stretch/>
        </p:blipFill>
        <p:spPr>
          <a:xfrm>
            <a:off x="3630927" y="3380139"/>
            <a:ext cx="2168370" cy="2153886"/>
          </a:xfrm>
          <a:prstGeom prst="rect">
            <a:avLst/>
          </a:prstGeom>
          <a:ln>
            <a:solidFill>
              <a:schemeClr val="tx1">
                <a:lumMod val="50000"/>
                <a:lumOff val="50000"/>
              </a:schemeClr>
            </a:solidFill>
          </a:ln>
        </p:spPr>
      </p:pic>
      <p:pic>
        <p:nvPicPr>
          <p:cNvPr id="14" name="図 13">
            <a:extLst>
              <a:ext uri="{FF2B5EF4-FFF2-40B4-BE49-F238E27FC236}">
                <a16:creationId xmlns:a16="http://schemas.microsoft.com/office/drawing/2014/main" id="{23D2A0BA-B143-F5D0-9F97-48FF209E6427}"/>
              </a:ext>
            </a:extLst>
          </p:cNvPr>
          <p:cNvPicPr>
            <a:picLocks noChangeAspect="1"/>
          </p:cNvPicPr>
          <p:nvPr/>
        </p:nvPicPr>
        <p:blipFill>
          <a:blip r:embed="rId7"/>
          <a:stretch>
            <a:fillRect/>
          </a:stretch>
        </p:blipFill>
        <p:spPr>
          <a:xfrm>
            <a:off x="4509207" y="4013542"/>
            <a:ext cx="424811" cy="441151"/>
          </a:xfrm>
          <a:prstGeom prst="rect">
            <a:avLst/>
          </a:prstGeom>
        </p:spPr>
      </p:pic>
      <p:sp>
        <p:nvSpPr>
          <p:cNvPr id="15" name="正方形/長方形 14">
            <a:extLst>
              <a:ext uri="{FF2B5EF4-FFF2-40B4-BE49-F238E27FC236}">
                <a16:creationId xmlns:a16="http://schemas.microsoft.com/office/drawing/2014/main" id="{2A8C26F2-2F4D-EE58-12D0-FC2721EECF4F}"/>
              </a:ext>
            </a:extLst>
          </p:cNvPr>
          <p:cNvSpPr/>
          <p:nvPr/>
        </p:nvSpPr>
        <p:spPr>
          <a:xfrm>
            <a:off x="4200704" y="3790950"/>
            <a:ext cx="441146" cy="400110"/>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1568676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prstDash val="sysDash"/>
        </a:ln>
      </a:spPr>
      <a:bodyPr rtlCol="0" anchor="ctr"/>
      <a:lstStyle>
        <a:defPPr algn="ctr">
          <a:defRPr kumimoji="1" dirty="0">
            <a:latin typeface="BIZ UDゴシック" panose="020B0400000000000000" pitchFamily="49" charset="-128"/>
            <a:ea typeface="BIZ UDゴシック" panose="020B0400000000000000"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3702</Words>
  <Application>Microsoft Office PowerPoint</Application>
  <PresentationFormat>ユーザー設定</PresentationFormat>
  <Paragraphs>380</Paragraphs>
  <Slides>29</Slides>
  <Notes>29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AoyagiKouzanFontT</vt:lpstr>
      <vt:lpstr>BIZ UDPゴシック</vt:lpstr>
      <vt:lpstr>BIZ UDゴシック</vt:lpstr>
      <vt:lpstr>Meiryo UI</vt:lpstr>
      <vt:lpstr>Meiryo</vt:lpstr>
      <vt:lpstr>Meiryo</vt:lpstr>
      <vt:lpstr>游ゴシック</vt:lpstr>
      <vt:lpstr>Calibri</vt:lpstr>
      <vt:lpstr>Office Theme</vt:lpstr>
      <vt:lpstr>PowerPoint プレゼンテーション</vt:lpstr>
      <vt:lpstr>ＬＩＮＥの使い方</vt:lpstr>
      <vt:lpstr>PowerPoint プレゼンテーション</vt:lpstr>
      <vt:lpstr>PowerPoint プレゼンテーション</vt:lpstr>
      <vt:lpstr>PowerPoint プレゼンテーション</vt:lpstr>
      <vt:lpstr>PowerPoint プレゼンテーション</vt:lpstr>
      <vt:lpstr>ＬＩＮＥの使い方 ＬＩＮＥのレイアウト</vt:lpstr>
      <vt:lpstr>ＬＩＮＥの使い方 友だち追加について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3</cp:revision>
  <dcterms:created xsi:type="dcterms:W3CDTF">2021-05-26T11:33:32Z</dcterms:created>
  <dcterms:modified xsi:type="dcterms:W3CDTF">2024-03-21T02:56:58Z</dcterms:modified>
</cp:coreProperties>
</file>