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handoutMasterIdLst>
    <p:handoutMasterId r:id="rId19"/>
  </p:handoutMasterIdLst>
  <p:sldIdLst>
    <p:sldId id="368" r:id="rId2"/>
    <p:sldId id="297" r:id="rId3"/>
    <p:sldId id="384" r:id="rId4"/>
    <p:sldId id="361" r:id="rId5"/>
    <p:sldId id="369" r:id="rId6"/>
    <p:sldId id="370" r:id="rId7"/>
    <p:sldId id="389" r:id="rId8"/>
    <p:sldId id="341" r:id="rId9"/>
    <p:sldId id="373" r:id="rId10"/>
    <p:sldId id="343" r:id="rId11"/>
    <p:sldId id="382" r:id="rId12"/>
    <p:sldId id="388" r:id="rId13"/>
    <p:sldId id="381" r:id="rId14"/>
    <p:sldId id="387" r:id="rId15"/>
    <p:sldId id="386" r:id="rId16"/>
    <p:sldId id="383" r:id="rId17"/>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F7F6"/>
    <a:srgbClr val="E0E0E0"/>
    <a:srgbClr val="009650"/>
    <a:srgbClr val="FFFF99"/>
    <a:srgbClr val="FFFFCC"/>
    <a:srgbClr val="00B05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1" autoAdjust="0"/>
    <p:restoredTop sz="94216" autoAdjust="0"/>
  </p:normalViewPr>
  <p:slideViewPr>
    <p:cSldViewPr>
      <p:cViewPr varScale="1">
        <p:scale>
          <a:sx n="100" d="100"/>
          <a:sy n="100" d="100"/>
        </p:scale>
        <p:origin x="1578"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2" d="100"/>
          <a:sy n="42" d="100"/>
        </p:scale>
        <p:origin x="279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283075" y="0"/>
            <a:ext cx="3278188" cy="536575"/>
          </a:xfrm>
          <a:prstGeom prst="rect">
            <a:avLst/>
          </a:prstGeom>
        </p:spPr>
        <p:txBody>
          <a:bodyPr vert="horz" lIns="91440" tIns="45720" rIns="91440" bIns="45720" rtlCol="0"/>
          <a:lstStyle>
            <a:lvl1pPr algn="r">
              <a:defRPr sz="1200"/>
            </a:lvl1pPr>
          </a:lstStyle>
          <a:p>
            <a:fld id="{79D7BD9F-9F1E-4244-959E-9337B0B4D128}"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0" y="10156825"/>
            <a:ext cx="3276600"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283075" y="10156825"/>
            <a:ext cx="3278188" cy="536575"/>
          </a:xfrm>
          <a:prstGeom prst="rect">
            <a:avLst/>
          </a:prstGeom>
        </p:spPr>
        <p:txBody>
          <a:bodyPr vert="horz" lIns="91440" tIns="45720" rIns="91440" bIns="45720" rtlCol="0" anchor="b"/>
          <a:lstStyle>
            <a:lvl1pPr algn="r">
              <a:defRPr sz="1200"/>
            </a:lvl1pPr>
          </a:lstStyle>
          <a:p>
            <a:fld id="{5B24C9D9-9A5B-4853-B8A1-CC854A97112F}" type="slidenum">
              <a:rPr kumimoji="1" lang="ja-JP" altLang="en-US" smtClean="0"/>
              <a:t>‹#›</a:t>
            </a:fld>
            <a:endParaRPr kumimoji="1" lang="ja-JP" altLang="en-US"/>
          </a:p>
        </p:txBody>
      </p:sp>
    </p:spTree>
    <p:extLst>
      <p:ext uri="{BB962C8B-B14F-4D97-AF65-F5344CB8AC3E}">
        <p14:creationId xmlns:p14="http://schemas.microsoft.com/office/powerpoint/2010/main" val="3783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2024/3/21</a:t>
            </a:fld>
            <a:endParaRPr kumimoji="1" lang="ja-JP" altLang="en-US" dirty="0"/>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dirty="0"/>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9624" y="5146929"/>
            <a:ext cx="5996491" cy="4210919"/>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a:t>
            </a:fld>
            <a:endParaRPr kumimoji="1" lang="ja-JP" altLang="en-US" dirty="0"/>
          </a:p>
        </p:txBody>
      </p:sp>
      <p:sp>
        <p:nvSpPr>
          <p:cNvPr id="5" name="テキスト ボックス 4">
            <a:extLst>
              <a:ext uri="{FF2B5EF4-FFF2-40B4-BE49-F238E27FC236}">
                <a16:creationId xmlns:a16="http://schemas.microsoft.com/office/drawing/2014/main" id="{3DE9EF89-5872-488E-8301-9719C9452419}"/>
              </a:ext>
            </a:extLst>
          </p:cNvPr>
          <p:cNvSpPr txBox="1"/>
          <p:nvPr/>
        </p:nvSpPr>
        <p:spPr>
          <a:xfrm>
            <a:off x="1171576" y="7794536"/>
            <a:ext cx="5304219"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方が来られることのないように、講習会を開かれるときは周知徹底をいただくとか、</a:t>
            </a:r>
            <a:endParaRPr kumimoji="1" lang="en-US" altLang="ja-JP" sz="1100" dirty="0">
              <a:latin typeface="Meiryo UI" panose="020B0604030504040204" pitchFamily="50" charset="-128"/>
              <a:ea typeface="Meiryo UI" panose="020B0604030504040204" pitchFamily="50" charset="-128"/>
            </a:endParaRPr>
          </a:p>
          <a:p>
            <a:pPr indent="92075"/>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対応スマホを用意しておくと</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20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60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413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7105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5566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266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341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129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648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r>
              <a:rPr lang="ja-JP" altLang="en-US" dirty="0">
                <a:latin typeface="Meiryo UI" panose="020B0604030504040204" pitchFamily="50" charset="-128"/>
                <a:ea typeface="Meiryo UI" panose="020B0604030504040204" pitchFamily="50" charset="-128"/>
              </a:rPr>
              <a:t>②の作業では、「このメッセージを誰に送信しますか」と反応する場合と、「誰に送信しますか」と反応する場合があります。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43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1333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0"/>
            <a:r>
              <a:rPr lang="ja-JP" altLang="en-US" dirty="0">
                <a:latin typeface="Meiryo UI" panose="020B0604030504040204" pitchFamily="50" charset="-128"/>
                <a:ea typeface="Meiryo UI" panose="020B0604030504040204" pitchFamily="50" charset="-128"/>
              </a:rPr>
              <a:t>⑤</a:t>
            </a:r>
            <a:r>
              <a:rPr lang="en-US" altLang="ja-JP" dirty="0">
                <a:latin typeface="Meiryo UI" panose="020B0604030504040204" pitchFamily="50" charset="-128"/>
                <a:ea typeface="Meiryo UI" panose="020B0604030504040204" pitchFamily="50" charset="-128"/>
              </a:rPr>
              <a:t>Voice Over</a:t>
            </a:r>
            <a:r>
              <a:rPr lang="ja-JP" altLang="en-US" dirty="0">
                <a:latin typeface="Meiryo UI" panose="020B0604030504040204" pitchFamily="50" charset="-128"/>
                <a:ea typeface="Meiryo UI" panose="020B0604030504040204" pitchFamily="50" charset="-128"/>
              </a:rPr>
              <a:t>を使用していない場合は内容確認のメッセージは流れずに、「〇〇さんへのメールです。送信してもよろしいですか」となります。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801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9021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8392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1862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3095668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
            <a:extLst>
              <a:ext uri="{FF2B5EF4-FFF2-40B4-BE49-F238E27FC236}">
                <a16:creationId xmlns:a16="http://schemas.microsoft.com/office/drawing/2014/main" id="{827CA098-A60A-40DB-8C8F-CF1205C17EAC}"/>
              </a:ext>
            </a:extLst>
          </p:cNvPr>
          <p:cNvSpPr/>
          <p:nvPr/>
        </p:nvSpPr>
        <p:spPr>
          <a:xfrm>
            <a:off x="1376700" y="2520018"/>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solidFill>
                  <a:schemeClr val="bg1"/>
                </a:solidFill>
                <a:latin typeface="BIZ UDゴシック" panose="020B0400000000000000" pitchFamily="49" charset="-128"/>
                <a:ea typeface="BIZ UDゴシック" panose="020B0400000000000000" pitchFamily="49" charset="-128"/>
              </a:rPr>
              <a:t>メールの使い方</a:t>
            </a:r>
          </a:p>
        </p:txBody>
      </p:sp>
      <p:pic>
        <p:nvPicPr>
          <p:cNvPr id="7" name="Picture 2" descr="スマートフォンを使うウサギのキャラクター">
            <a:extLst>
              <a:ext uri="{FF2B5EF4-FFF2-40B4-BE49-F238E27FC236}">
                <a16:creationId xmlns:a16="http://schemas.microsoft.com/office/drawing/2014/main" id="{890F31D6-4538-4AA0-A083-0A2E1B1F3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313" y="4739572"/>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27E18113-24BC-8E79-4D80-023344589B7E}"/>
              </a:ext>
            </a:extLst>
          </p:cNvPr>
          <p:cNvSpPr txBox="1"/>
          <p:nvPr/>
        </p:nvSpPr>
        <p:spPr>
          <a:xfrm>
            <a:off x="1347613" y="962025"/>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3677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1386" y="48027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568" y="34287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メールアプリを使ったメールの送信</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82470" y="1468628"/>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4777002" y="1459703"/>
            <a:ext cx="4684498" cy="646331"/>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画面右下の「新規作成」ボタンを探し、ダブルタップします。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4279900" y="1427583"/>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860878" y="1495425"/>
            <a:ext cx="3280962" cy="646331"/>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メールアプリを開いて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7458882" y="2163876"/>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B6F64062-B744-4362-8613-0D7EAEE672D9}"/>
              </a:ext>
            </a:extLst>
          </p:cNvPr>
          <p:cNvSpPr/>
          <p:nvPr/>
        </p:nvSpPr>
        <p:spPr>
          <a:xfrm>
            <a:off x="7093051" y="328173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7979040" y="2163876"/>
            <a:ext cx="2209800" cy="1477328"/>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新規作成画面では宛先が選択されているので、ダブルタップしてから宛先を入力します。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EFA091F9-DABD-4692-8129-DBF627476529}"/>
              </a:ext>
            </a:extLst>
          </p:cNvPr>
          <p:cNvSpPr txBox="1"/>
          <p:nvPr/>
        </p:nvSpPr>
        <p:spPr>
          <a:xfrm>
            <a:off x="850900" y="5619628"/>
            <a:ext cx="8991600" cy="1253402"/>
          </a:xfrm>
          <a:prstGeom prst="rect">
            <a:avLst/>
          </a:prstGeom>
          <a:solidFill>
            <a:srgbClr val="FFFF99"/>
          </a:solidFill>
          <a:ln w="3175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連絡先に登録のある方であれば、宛先を入力時にメールアドレスではなく登録名の一部</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読み仮名でも構いません</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を書くだけで宛先の候補が表示されます。</a:t>
            </a:r>
            <a:endParaRPr kumimoji="0" lang="en-US" altLang="ja-JP" b="1" kern="0" dirty="0">
              <a:solidFill>
                <a:prstClr val="black"/>
              </a:solidFill>
              <a:latin typeface="BIZ UDゴシック" panose="020B0400000000000000" pitchFamily="49" charset="-128"/>
              <a:ea typeface="BIZ UDゴシック" panose="020B0400000000000000" pitchFamily="49"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１本指で画面を上から下にスライドさせ、送信先候補を選んだら、ダブルタップして決定してください 。</a:t>
            </a:r>
            <a:endPar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4A1261AA-F1D4-4307-85BA-C0B8EAC7A2ED}"/>
              </a:ext>
            </a:extLst>
          </p:cNvPr>
          <p:cNvPicPr>
            <a:picLocks noChangeAspect="1"/>
          </p:cNvPicPr>
          <p:nvPr/>
        </p:nvPicPr>
        <p:blipFill>
          <a:blip r:embed="rId3"/>
          <a:stretch>
            <a:fillRect/>
          </a:stretch>
        </p:blipFill>
        <p:spPr>
          <a:xfrm>
            <a:off x="2136034" y="2249530"/>
            <a:ext cx="1514636" cy="3281712"/>
          </a:xfrm>
          <a:prstGeom prst="rect">
            <a:avLst/>
          </a:prstGeom>
          <a:ln>
            <a:solidFill>
              <a:schemeClr val="tx1"/>
            </a:solidFill>
          </a:ln>
        </p:spPr>
      </p:pic>
      <p:pic>
        <p:nvPicPr>
          <p:cNvPr id="42" name="図 41">
            <a:extLst>
              <a:ext uri="{FF2B5EF4-FFF2-40B4-BE49-F238E27FC236}">
                <a16:creationId xmlns:a16="http://schemas.microsoft.com/office/drawing/2014/main" id="{51243226-CA2D-4CAA-8779-C97427659A00}"/>
              </a:ext>
            </a:extLst>
          </p:cNvPr>
          <p:cNvPicPr>
            <a:picLocks noChangeAspect="1"/>
          </p:cNvPicPr>
          <p:nvPr/>
        </p:nvPicPr>
        <p:blipFill>
          <a:blip r:embed="rId3"/>
          <a:stretch>
            <a:fillRect/>
          </a:stretch>
        </p:blipFill>
        <p:spPr>
          <a:xfrm>
            <a:off x="5136374" y="2237982"/>
            <a:ext cx="1514636" cy="3279662"/>
          </a:xfrm>
          <a:prstGeom prst="rect">
            <a:avLst/>
          </a:prstGeom>
          <a:ln>
            <a:solidFill>
              <a:schemeClr val="tx1"/>
            </a:solidFill>
          </a:ln>
        </p:spPr>
      </p:pic>
      <p:sp>
        <p:nvSpPr>
          <p:cNvPr id="43" name="四角形: 角を丸くする 42">
            <a:extLst>
              <a:ext uri="{FF2B5EF4-FFF2-40B4-BE49-F238E27FC236}">
                <a16:creationId xmlns:a16="http://schemas.microsoft.com/office/drawing/2014/main" id="{8329A337-FA1C-4D85-8045-3464E63E00E3}"/>
              </a:ext>
            </a:extLst>
          </p:cNvPr>
          <p:cNvSpPr/>
          <p:nvPr/>
        </p:nvSpPr>
        <p:spPr>
          <a:xfrm>
            <a:off x="6370569" y="5149648"/>
            <a:ext cx="316909" cy="31716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11" name="グループ化 10">
            <a:extLst>
              <a:ext uri="{FF2B5EF4-FFF2-40B4-BE49-F238E27FC236}">
                <a16:creationId xmlns:a16="http://schemas.microsoft.com/office/drawing/2014/main" id="{1066CFD5-8519-4400-B008-53BB7C4A501F}"/>
              </a:ext>
            </a:extLst>
          </p:cNvPr>
          <p:cNvGrpSpPr/>
          <p:nvPr/>
        </p:nvGrpSpPr>
        <p:grpSpPr>
          <a:xfrm>
            <a:off x="8074655" y="3803014"/>
            <a:ext cx="2018569" cy="1614855"/>
            <a:chOff x="7725178" y="2461917"/>
            <a:chExt cx="1811154" cy="1448923"/>
          </a:xfrm>
        </p:grpSpPr>
        <p:pic>
          <p:nvPicPr>
            <p:cNvPr id="10" name="図 9">
              <a:extLst>
                <a:ext uri="{FF2B5EF4-FFF2-40B4-BE49-F238E27FC236}">
                  <a16:creationId xmlns:a16="http://schemas.microsoft.com/office/drawing/2014/main" id="{83FDB1F8-9D45-4F99-92B0-6678FF72A02F}"/>
                </a:ext>
              </a:extLst>
            </p:cNvPr>
            <p:cNvPicPr>
              <a:picLocks noChangeAspect="1"/>
            </p:cNvPicPr>
            <p:nvPr/>
          </p:nvPicPr>
          <p:blipFill>
            <a:blip r:embed="rId4"/>
            <a:stretch>
              <a:fillRect/>
            </a:stretch>
          </p:blipFill>
          <p:spPr>
            <a:xfrm>
              <a:off x="7725178" y="2461917"/>
              <a:ext cx="1811154" cy="1448923"/>
            </a:xfrm>
            <a:prstGeom prst="rect">
              <a:avLst/>
            </a:prstGeom>
            <a:ln>
              <a:solidFill>
                <a:schemeClr val="tx1"/>
              </a:solidFill>
            </a:ln>
          </p:spPr>
        </p:pic>
        <p:sp>
          <p:nvSpPr>
            <p:cNvPr id="46" name="四角形: 角を丸くする 45">
              <a:extLst>
                <a:ext uri="{FF2B5EF4-FFF2-40B4-BE49-F238E27FC236}">
                  <a16:creationId xmlns:a16="http://schemas.microsoft.com/office/drawing/2014/main" id="{5791B11A-2EA7-4643-93F3-0B6752C7ABDE}"/>
                </a:ext>
              </a:extLst>
            </p:cNvPr>
            <p:cNvSpPr/>
            <p:nvPr/>
          </p:nvSpPr>
          <p:spPr>
            <a:xfrm>
              <a:off x="7785100" y="3272805"/>
              <a:ext cx="597500" cy="23924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7" name="正方形/長方形 46">
              <a:extLst>
                <a:ext uri="{FF2B5EF4-FFF2-40B4-BE49-F238E27FC236}">
                  <a16:creationId xmlns:a16="http://schemas.microsoft.com/office/drawing/2014/main" id="{DEBAC4CF-5685-480F-9AA7-1CAF4663CBAD}"/>
                </a:ext>
              </a:extLst>
            </p:cNvPr>
            <p:cNvSpPr/>
            <p:nvPr/>
          </p:nvSpPr>
          <p:spPr>
            <a:xfrm>
              <a:off x="8387372" y="3171825"/>
              <a:ext cx="395817" cy="358997"/>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31" name="矢印: 右 30">
            <a:extLst>
              <a:ext uri="{FF2B5EF4-FFF2-40B4-BE49-F238E27FC236}">
                <a16:creationId xmlns:a16="http://schemas.microsoft.com/office/drawing/2014/main" id="{C8B8808E-D20E-414E-9C93-CFC4060C6CCA}"/>
              </a:ext>
            </a:extLst>
          </p:cNvPr>
          <p:cNvSpPr/>
          <p:nvPr/>
        </p:nvSpPr>
        <p:spPr>
          <a:xfrm>
            <a:off x="4141840" y="3355561"/>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6" name="四角形: 角を丸くする 25">
            <a:extLst>
              <a:ext uri="{FF2B5EF4-FFF2-40B4-BE49-F238E27FC236}">
                <a16:creationId xmlns:a16="http://schemas.microsoft.com/office/drawing/2014/main" id="{E00A8701-EA34-91BF-3707-C049CCA6937D}"/>
              </a:ext>
            </a:extLst>
          </p:cNvPr>
          <p:cNvSpPr/>
          <p:nvPr/>
        </p:nvSpPr>
        <p:spPr>
          <a:xfrm>
            <a:off x="504560" y="2541481"/>
            <a:ext cx="1514636" cy="1578699"/>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a:spcBef>
                <a:spcPts val="0"/>
              </a:spcBef>
              <a:spcAft>
                <a:spcPts val="0"/>
              </a:spcAft>
            </a:pPr>
            <a:r>
              <a:rPr lang="ja-JP" altLang="en-US" sz="1600" b="1" dirty="0">
                <a:solidFill>
                  <a:srgbClr val="000000"/>
                </a:solidFill>
                <a:latin typeface="BIZ UDゴシック" panose="020B0400000000000000" pitchFamily="49" charset="-128"/>
                <a:ea typeface="BIZ UDゴシック" panose="020B0400000000000000" pitchFamily="49" charset="-128"/>
              </a:rPr>
              <a:t>メール</a:t>
            </a:r>
            <a:r>
              <a:rPr lang="ja-JP" altLang="en-US" sz="16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endParaRPr lang="ja-JP" altLang="en-US" sz="1600" b="1"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456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1386" y="48027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568" y="34287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メールアプリを使ったメールの送信</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293651" y="1623328"/>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6614786" y="2622136"/>
            <a:ext cx="1568487" cy="3139321"/>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必要な項目の入力を終えたら、タッチやスワイプで画面右上の</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送信ボタン</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を選んでダブルタップします。これで、メールが送信されます。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39" name="テキスト ボックス 38">
            <a:extLst>
              <a:ext uri="{FF2B5EF4-FFF2-40B4-BE49-F238E27FC236}">
                <a16:creationId xmlns:a16="http://schemas.microsoft.com/office/drawing/2014/main" id="{A1066442-9573-4C30-9525-B3551D7A8D7B}"/>
              </a:ext>
            </a:extLst>
          </p:cNvPr>
          <p:cNvSpPr txBox="1"/>
          <p:nvPr/>
        </p:nvSpPr>
        <p:spPr>
          <a:xfrm>
            <a:off x="843546" y="1631342"/>
            <a:ext cx="2236120" cy="1754326"/>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宛先の入力後、</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件名</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と聞こえるまで右スワイプを繰り返し、ダブルタップしてから件名を入力します。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40" name="矢印: 右 39">
            <a:extLst>
              <a:ext uri="{FF2B5EF4-FFF2-40B4-BE49-F238E27FC236}">
                <a16:creationId xmlns:a16="http://schemas.microsoft.com/office/drawing/2014/main" id="{30513322-D834-4096-886E-826E164DB44F}"/>
              </a:ext>
            </a:extLst>
          </p:cNvPr>
          <p:cNvSpPr/>
          <p:nvPr/>
        </p:nvSpPr>
        <p:spPr>
          <a:xfrm rot="5400000">
            <a:off x="8442231" y="4054999"/>
            <a:ext cx="437236"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7C381779-F32B-46E5-80A0-BA0E2ED6102B}"/>
              </a:ext>
            </a:extLst>
          </p:cNvPr>
          <p:cNvSpPr/>
          <p:nvPr/>
        </p:nvSpPr>
        <p:spPr>
          <a:xfrm>
            <a:off x="340255" y="1631342"/>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3" name="テキスト ボックス 22">
            <a:extLst>
              <a:ext uri="{FF2B5EF4-FFF2-40B4-BE49-F238E27FC236}">
                <a16:creationId xmlns:a16="http://schemas.microsoft.com/office/drawing/2014/main" id="{0FF22332-FE31-3C4A-86D8-E6B692233C63}"/>
              </a:ext>
            </a:extLst>
          </p:cNvPr>
          <p:cNvSpPr txBox="1"/>
          <p:nvPr/>
        </p:nvSpPr>
        <p:spPr>
          <a:xfrm>
            <a:off x="843546" y="6098553"/>
            <a:ext cx="8991600" cy="699404"/>
          </a:xfrm>
          <a:prstGeom prst="rect">
            <a:avLst/>
          </a:prstGeom>
          <a:solidFill>
            <a:srgbClr val="FFFF99"/>
          </a:solidFill>
          <a:ln w="38100">
            <a:solidFill>
              <a:schemeClr val="tx1"/>
            </a:solidFill>
            <a:prstDash val="solid"/>
          </a:ln>
        </p:spPr>
        <p:txBody>
          <a:bodyPr wrap="square" tIns="72000" bIns="72000">
            <a:spAutoFit/>
          </a:bodyPr>
          <a:lstStyle/>
          <a:p>
            <a:pPr marL="0" marR="0">
              <a:spcBef>
                <a:spcPts val="0"/>
              </a:spcBef>
              <a:spcAft>
                <a:spcPts val="0"/>
              </a:spcAft>
            </a:pPr>
            <a:r>
              <a:rPr lang="en-US" altLang="ja-JP" sz="1800" b="1" dirty="0">
                <a:solidFill>
                  <a:srgbClr val="000000"/>
                </a:solidFill>
                <a:effectLst/>
                <a:latin typeface="BIZ UDゴシック" panose="020B0400000000000000" pitchFamily="49" charset="-128"/>
                <a:ea typeface="BIZ UDゴシック" panose="020B0400000000000000" pitchFamily="49" charset="-128"/>
              </a:rPr>
              <a:t>※ </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各項目の入力前にダブルタップを忘れると、ひとつ前に入力していた項目の続きに文字が追加されてしまいますので注意してください</a:t>
            </a:r>
            <a:r>
              <a:rPr lang="ja-JP" altLang="en-US" sz="18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dirty="0">
              <a:effectLst/>
              <a:latin typeface="Century" panose="02040604050505020304" pitchFamily="18" charset="0"/>
            </a:endParaRPr>
          </a:p>
        </p:txBody>
      </p:sp>
      <p:sp>
        <p:nvSpPr>
          <p:cNvPr id="26" name="正方形/長方形 25">
            <a:extLst>
              <a:ext uri="{FF2B5EF4-FFF2-40B4-BE49-F238E27FC236}">
                <a16:creationId xmlns:a16="http://schemas.microsoft.com/office/drawing/2014/main" id="{2C75C096-0CB5-B42D-F48F-BB9CB18EF16A}"/>
              </a:ext>
            </a:extLst>
          </p:cNvPr>
          <p:cNvSpPr/>
          <p:nvPr/>
        </p:nvSpPr>
        <p:spPr>
          <a:xfrm>
            <a:off x="6064191" y="2622136"/>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7" name="テキスト ボックス 26">
            <a:extLst>
              <a:ext uri="{FF2B5EF4-FFF2-40B4-BE49-F238E27FC236}">
                <a16:creationId xmlns:a16="http://schemas.microsoft.com/office/drawing/2014/main" id="{AA55A814-7147-4AB1-EC7C-52A55912957A}"/>
              </a:ext>
            </a:extLst>
          </p:cNvPr>
          <p:cNvSpPr txBox="1"/>
          <p:nvPr/>
        </p:nvSpPr>
        <p:spPr>
          <a:xfrm>
            <a:off x="3844246" y="1585101"/>
            <a:ext cx="4339027"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件名の確定後、</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メッセージ本文</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と聞こえるまで右スワイプを繰り返し、ダブルタップしてから本文を入力します。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8" name="図 27">
            <a:extLst>
              <a:ext uri="{FF2B5EF4-FFF2-40B4-BE49-F238E27FC236}">
                <a16:creationId xmlns:a16="http://schemas.microsoft.com/office/drawing/2014/main" id="{C960A00D-FF91-1939-219E-53BD56D7FA92}"/>
              </a:ext>
            </a:extLst>
          </p:cNvPr>
          <p:cNvPicPr>
            <a:picLocks noChangeAspect="1"/>
          </p:cNvPicPr>
          <p:nvPr/>
        </p:nvPicPr>
        <p:blipFill>
          <a:blip r:embed="rId3"/>
          <a:stretch>
            <a:fillRect/>
          </a:stretch>
        </p:blipFill>
        <p:spPr>
          <a:xfrm>
            <a:off x="4098928" y="2630973"/>
            <a:ext cx="1527301" cy="3214559"/>
          </a:xfrm>
          <a:prstGeom prst="rect">
            <a:avLst/>
          </a:prstGeom>
          <a:ln>
            <a:solidFill>
              <a:schemeClr val="tx1"/>
            </a:solidFill>
          </a:ln>
        </p:spPr>
      </p:pic>
      <p:grpSp>
        <p:nvGrpSpPr>
          <p:cNvPr id="30" name="グループ化 29">
            <a:extLst>
              <a:ext uri="{FF2B5EF4-FFF2-40B4-BE49-F238E27FC236}">
                <a16:creationId xmlns:a16="http://schemas.microsoft.com/office/drawing/2014/main" id="{5D3FA0AB-45FB-6377-7FFF-AFF40D145F96}"/>
              </a:ext>
            </a:extLst>
          </p:cNvPr>
          <p:cNvGrpSpPr/>
          <p:nvPr/>
        </p:nvGrpSpPr>
        <p:grpSpPr>
          <a:xfrm>
            <a:off x="8410998" y="2643226"/>
            <a:ext cx="1555877" cy="3214559"/>
            <a:chOff x="8001711" y="2849618"/>
            <a:chExt cx="1440165" cy="3063045"/>
          </a:xfrm>
        </p:grpSpPr>
        <p:pic>
          <p:nvPicPr>
            <p:cNvPr id="32" name="図 31">
              <a:extLst>
                <a:ext uri="{FF2B5EF4-FFF2-40B4-BE49-F238E27FC236}">
                  <a16:creationId xmlns:a16="http://schemas.microsoft.com/office/drawing/2014/main" id="{185FBD2E-F04D-0E3D-2804-F67CCDC2FA2E}"/>
                </a:ext>
              </a:extLst>
            </p:cNvPr>
            <p:cNvPicPr>
              <a:picLocks noChangeAspect="1"/>
            </p:cNvPicPr>
            <p:nvPr/>
          </p:nvPicPr>
          <p:blipFill>
            <a:blip r:embed="rId4"/>
            <a:stretch>
              <a:fillRect/>
            </a:stretch>
          </p:blipFill>
          <p:spPr>
            <a:xfrm>
              <a:off x="8001711" y="2849618"/>
              <a:ext cx="1413713" cy="3063045"/>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4AA0AA05-9E64-EBA7-7080-6E881D0AB95C}"/>
                </a:ext>
              </a:extLst>
            </p:cNvPr>
            <p:cNvSpPr/>
            <p:nvPr/>
          </p:nvSpPr>
          <p:spPr>
            <a:xfrm>
              <a:off x="9106952" y="3189977"/>
              <a:ext cx="334924" cy="33519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22" name="図 21">
            <a:extLst>
              <a:ext uri="{FF2B5EF4-FFF2-40B4-BE49-F238E27FC236}">
                <a16:creationId xmlns:a16="http://schemas.microsoft.com/office/drawing/2014/main" id="{8653AA25-3FED-D6B3-6750-F5F39A9665CA}"/>
              </a:ext>
            </a:extLst>
          </p:cNvPr>
          <p:cNvPicPr>
            <a:picLocks noChangeAspect="1"/>
          </p:cNvPicPr>
          <p:nvPr/>
        </p:nvPicPr>
        <p:blipFill rotWithShape="1">
          <a:blip r:embed="rId3"/>
          <a:srcRect b="57464"/>
          <a:stretch/>
        </p:blipFill>
        <p:spPr>
          <a:xfrm>
            <a:off x="947196" y="3705225"/>
            <a:ext cx="2018569" cy="1807147"/>
          </a:xfrm>
          <a:prstGeom prst="rect">
            <a:avLst/>
          </a:prstGeom>
          <a:ln>
            <a:solidFill>
              <a:schemeClr val="tx1"/>
            </a:solidFill>
          </a:ln>
        </p:spPr>
      </p:pic>
      <p:sp>
        <p:nvSpPr>
          <p:cNvPr id="46" name="四角形: 角を丸くする 45">
            <a:extLst>
              <a:ext uri="{FF2B5EF4-FFF2-40B4-BE49-F238E27FC236}">
                <a16:creationId xmlns:a16="http://schemas.microsoft.com/office/drawing/2014/main" id="{5791B11A-2EA7-4643-93F3-0B6752C7ABDE}"/>
              </a:ext>
            </a:extLst>
          </p:cNvPr>
          <p:cNvSpPr/>
          <p:nvPr/>
        </p:nvSpPr>
        <p:spPr>
          <a:xfrm>
            <a:off x="927100" y="5117033"/>
            <a:ext cx="2052000" cy="266641"/>
          </a:xfrm>
          <a:prstGeom prst="round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0989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自動的に生成された説明">
            <a:extLst>
              <a:ext uri="{FF2B5EF4-FFF2-40B4-BE49-F238E27FC236}">
                <a16:creationId xmlns:a16="http://schemas.microsoft.com/office/drawing/2014/main" id="{738B6B48-5B45-493F-788E-0195BAD8D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522" y="2455153"/>
            <a:ext cx="1420978" cy="3075142"/>
          </a:xfrm>
          <a:prstGeom prst="rect">
            <a:avLst/>
          </a:prstGeom>
          <a:ln>
            <a:solidFill>
              <a:schemeClr val="tx1"/>
            </a:solidFill>
          </a:ln>
        </p:spPr>
      </p:pic>
      <p:pic>
        <p:nvPicPr>
          <p:cNvPr id="9" name="図 8" descr="テキスト&#10;&#10;自動的に生成された説明">
            <a:extLst>
              <a:ext uri="{FF2B5EF4-FFF2-40B4-BE49-F238E27FC236}">
                <a16:creationId xmlns:a16="http://schemas.microsoft.com/office/drawing/2014/main" id="{03571F77-11FF-E5D5-C710-2DC74407B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672" y="2455983"/>
            <a:ext cx="1420978" cy="3075142"/>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9B8BC07E-C989-8FCA-78A9-24909E9CD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210" y="2461845"/>
            <a:ext cx="1417886" cy="3068450"/>
          </a:xfrm>
          <a:prstGeom prst="rect">
            <a:avLst/>
          </a:prstGeom>
          <a:ln>
            <a:solidFill>
              <a:schemeClr val="tx1"/>
            </a:solidFill>
          </a:ln>
        </p:spPr>
      </p:pic>
      <p:sp>
        <p:nvSpPr>
          <p:cNvPr id="4" name="Title 1"/>
          <p:cNvSpPr txBox="1">
            <a:spLocks/>
          </p:cNvSpPr>
          <p:nvPr/>
        </p:nvSpPr>
        <p:spPr>
          <a:xfrm>
            <a:off x="944295" y="480654"/>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a:latin typeface="BIZ UDゴシック" panose="020B0400000000000000" pitchFamily="49" charset="-128"/>
                <a:ea typeface="BIZ UDゴシック" panose="020B0400000000000000" pitchFamily="49" charset="-128"/>
              </a:rPr>
              <a:t>1-E</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28924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受信メールの閲覧</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65833" y="148649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4000405" y="1495425"/>
            <a:ext cx="2702889" cy="923330"/>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右スワイプで表示したいメールの件名を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探し、ダブルタップします。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3514997" y="1470555"/>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860878" y="1495425"/>
            <a:ext cx="2383991" cy="923330"/>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メールアプリを開いて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6703294" y="1470555"/>
            <a:ext cx="485408"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B6F64062-B744-4362-8613-0D7EAEE672D9}"/>
              </a:ext>
            </a:extLst>
          </p:cNvPr>
          <p:cNvSpPr/>
          <p:nvPr/>
        </p:nvSpPr>
        <p:spPr>
          <a:xfrm>
            <a:off x="6601811" y="375235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7142789" y="1486495"/>
            <a:ext cx="3004512" cy="923330"/>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メール本文表示後、</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本指で上から下にスワイプすると全文を読み上げます。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EFA091F9-DABD-4692-8129-DBF627476529}"/>
              </a:ext>
            </a:extLst>
          </p:cNvPr>
          <p:cNvSpPr txBox="1"/>
          <p:nvPr/>
        </p:nvSpPr>
        <p:spPr>
          <a:xfrm>
            <a:off x="546100" y="5633173"/>
            <a:ext cx="9601200" cy="1253402"/>
          </a:xfrm>
          <a:prstGeom prst="rect">
            <a:avLst/>
          </a:prstGeom>
          <a:solidFill>
            <a:srgbClr val="FFFF99"/>
          </a:solidFill>
          <a:ln w="3810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メールアプリ起動時に最初に表示されるページは受信ボックスとは限りません。メールボックスが表示されている場合はタッチやスワイプで見出しの次にある受信を選び、ダブルタップして受信ボックスを表示してください。メール本文が表示されている場合は、タッチやスワイプで左上の戻るボタンを選び、ダブルタップして受信ボックスを表示してください。​</a:t>
            </a:r>
          </a:p>
        </p:txBody>
      </p:sp>
      <p:sp>
        <p:nvSpPr>
          <p:cNvPr id="43" name="四角形: 角を丸くする 42">
            <a:extLst>
              <a:ext uri="{FF2B5EF4-FFF2-40B4-BE49-F238E27FC236}">
                <a16:creationId xmlns:a16="http://schemas.microsoft.com/office/drawing/2014/main" id="{8329A337-FA1C-4D85-8045-3464E63E00E3}"/>
              </a:ext>
            </a:extLst>
          </p:cNvPr>
          <p:cNvSpPr/>
          <p:nvPr/>
        </p:nvSpPr>
        <p:spPr>
          <a:xfrm>
            <a:off x="4697084" y="3190012"/>
            <a:ext cx="1368000" cy="36373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89B9FEC2-AFCD-46C3-AE69-C382A88641DC}"/>
              </a:ext>
            </a:extLst>
          </p:cNvPr>
          <p:cNvSpPr/>
          <p:nvPr/>
        </p:nvSpPr>
        <p:spPr>
          <a:xfrm>
            <a:off x="3618432" y="378142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004B2B53-674C-9209-9789-D22F003A8221}"/>
              </a:ext>
            </a:extLst>
          </p:cNvPr>
          <p:cNvSpPr/>
          <p:nvPr/>
        </p:nvSpPr>
        <p:spPr>
          <a:xfrm>
            <a:off x="546100" y="2759361"/>
            <a:ext cx="1295320" cy="2111598"/>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marL="0" marR="0">
              <a:spcBef>
                <a:spcPts val="0"/>
              </a:spcBef>
              <a:spcAft>
                <a:spcPts val="0"/>
              </a:spcAft>
            </a:pPr>
            <a:r>
              <a:rPr lang="ja-JP" altLang="en-US" sz="1600" b="1" dirty="0">
                <a:solidFill>
                  <a:srgbClr val="000000"/>
                </a:solidFill>
                <a:latin typeface="BIZ UDゴシック" panose="020B0400000000000000" pitchFamily="49" charset="-128"/>
                <a:ea typeface="BIZ UDゴシック" panose="020B0400000000000000" pitchFamily="49" charset="-128"/>
              </a:rPr>
              <a:t>メール</a:t>
            </a:r>
            <a:r>
              <a:rPr lang="ja-JP" altLang="en-US" sz="16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endParaRPr lang="ja-JP" altLang="en-US" sz="1600" b="1" dirty="0">
              <a:effectLst/>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ED55235D-0921-2012-FDB3-3CE825B7FB6A}"/>
              </a:ext>
            </a:extLst>
          </p:cNvPr>
          <p:cNvSpPr/>
          <p:nvPr/>
        </p:nvSpPr>
        <p:spPr>
          <a:xfrm>
            <a:off x="8089900" y="2908935"/>
            <a:ext cx="556176" cy="6815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4A0B4A1-B007-D424-2383-5BA42844C604}"/>
              </a:ext>
            </a:extLst>
          </p:cNvPr>
          <p:cNvSpPr/>
          <p:nvPr/>
        </p:nvSpPr>
        <p:spPr>
          <a:xfrm>
            <a:off x="7785044" y="3190875"/>
            <a:ext cx="556176" cy="10976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8B3B355-C9AC-4DB7-97AE-A3BADCF06918}"/>
              </a:ext>
            </a:extLst>
          </p:cNvPr>
          <p:cNvSpPr/>
          <p:nvPr/>
        </p:nvSpPr>
        <p:spPr>
          <a:xfrm>
            <a:off x="1979005" y="3497769"/>
            <a:ext cx="1352012" cy="16868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BF55913-3FA9-9DE3-CD3D-2701027EDB23}"/>
              </a:ext>
            </a:extLst>
          </p:cNvPr>
          <p:cNvSpPr/>
          <p:nvPr/>
        </p:nvSpPr>
        <p:spPr>
          <a:xfrm>
            <a:off x="4712238" y="3565228"/>
            <a:ext cx="1352012" cy="16868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47CE359-3753-0D7F-4FF6-6C7E076D3608}"/>
              </a:ext>
            </a:extLst>
          </p:cNvPr>
          <p:cNvSpPr/>
          <p:nvPr/>
        </p:nvSpPr>
        <p:spPr>
          <a:xfrm>
            <a:off x="1971694" y="2797904"/>
            <a:ext cx="1352012" cy="3643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61BE9EF-D105-EE41-AB95-79A9921E8393}"/>
              </a:ext>
            </a:extLst>
          </p:cNvPr>
          <p:cNvSpPr/>
          <p:nvPr/>
        </p:nvSpPr>
        <p:spPr>
          <a:xfrm>
            <a:off x="4699538" y="2809029"/>
            <a:ext cx="1352012" cy="3279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905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7872D7D8-973F-4933-B065-BD187D5E6627}"/>
              </a:ext>
            </a:extLst>
          </p:cNvPr>
          <p:cNvSpPr/>
          <p:nvPr/>
        </p:nvSpPr>
        <p:spPr>
          <a:xfrm>
            <a:off x="360186" y="2198992"/>
            <a:ext cx="540000" cy="584775"/>
          </a:xfrm>
          <a:prstGeom prst="rect">
            <a:avLst/>
          </a:prstGeom>
        </p:spPr>
        <p:txBody>
          <a:bodyPr wrap="square" lIns="91440" tIns="45720" rIns="91440" bIns="45720" anchor="t">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p>
        </p:txBody>
      </p:sp>
      <p:sp>
        <p:nvSpPr>
          <p:cNvPr id="20" name="正方形/長方形 19">
            <a:extLst>
              <a:ext uri="{FF2B5EF4-FFF2-40B4-BE49-F238E27FC236}">
                <a16:creationId xmlns:a16="http://schemas.microsoft.com/office/drawing/2014/main" id="{24AA72A6-011B-4ED4-B5A9-6C797E64FCE7}"/>
              </a:ext>
            </a:extLst>
          </p:cNvPr>
          <p:cNvSpPr/>
          <p:nvPr/>
        </p:nvSpPr>
        <p:spPr>
          <a:xfrm>
            <a:off x="3441700" y="2198992"/>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600FB183-63DC-4F69-B3F6-67C9D0291A8B}"/>
              </a:ext>
            </a:extLst>
          </p:cNvPr>
          <p:cNvSpPr txBox="1"/>
          <p:nvPr/>
        </p:nvSpPr>
        <p:spPr>
          <a:xfrm>
            <a:off x="810787" y="2247759"/>
            <a:ext cx="2718319" cy="923330"/>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メール作成画面左上にある</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キャンセル</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を選び、ダブルタップします。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23" name="テキスト ボックス 22">
            <a:extLst>
              <a:ext uri="{FF2B5EF4-FFF2-40B4-BE49-F238E27FC236}">
                <a16:creationId xmlns:a16="http://schemas.microsoft.com/office/drawing/2014/main" id="{95EA342C-2BAD-428C-AF54-22F089DA6B6B}"/>
              </a:ext>
            </a:extLst>
          </p:cNvPr>
          <p:cNvSpPr txBox="1"/>
          <p:nvPr/>
        </p:nvSpPr>
        <p:spPr>
          <a:xfrm>
            <a:off x="3869102" y="2225528"/>
            <a:ext cx="2859201" cy="923330"/>
          </a:xfrm>
          <a:prstGeom prst="rect">
            <a:avLst/>
          </a:prstGeom>
          <a:noFill/>
        </p:spPr>
        <p:txBody>
          <a:bodyPr wrap="square" lIns="91440" tIns="45720" rIns="91440" bIns="45720" anchor="t">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en-US" altLang="ja-JP" b="1" kern="100" dirty="0" err="1">
                <a:latin typeface="BIZ UDゴシック" panose="020B0400000000000000" pitchFamily="49" charset="-128"/>
                <a:ea typeface="BIZ UDゴシック" panose="020B0400000000000000" pitchFamily="49" charset="-128"/>
                <a:cs typeface="Times New Roman"/>
              </a:rPr>
              <a:t>下書きを破棄｣と聞こえたら</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ダブルタップしてメールを破棄します。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48" name="矢印: 右 47">
            <a:extLst>
              <a:ext uri="{FF2B5EF4-FFF2-40B4-BE49-F238E27FC236}">
                <a16:creationId xmlns:a16="http://schemas.microsoft.com/office/drawing/2014/main" id="{3ADA8F65-6093-49F3-AD03-833BBF61D9F6}"/>
              </a:ext>
            </a:extLst>
          </p:cNvPr>
          <p:cNvSpPr/>
          <p:nvPr/>
        </p:nvSpPr>
        <p:spPr>
          <a:xfrm>
            <a:off x="3148841" y="435724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B4E064D9-E1C4-4ED2-A308-BF2B736B1A1D}"/>
              </a:ext>
            </a:extLst>
          </p:cNvPr>
          <p:cNvSpPr/>
          <p:nvPr/>
        </p:nvSpPr>
        <p:spPr>
          <a:xfrm>
            <a:off x="6728303" y="215674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0" name="テキスト ボックス 39">
            <a:extLst>
              <a:ext uri="{FF2B5EF4-FFF2-40B4-BE49-F238E27FC236}">
                <a16:creationId xmlns:a16="http://schemas.microsoft.com/office/drawing/2014/main" id="{0D797DD2-148A-45B4-8D6C-FD1A9A15A4F2}"/>
              </a:ext>
            </a:extLst>
          </p:cNvPr>
          <p:cNvSpPr txBox="1"/>
          <p:nvPr/>
        </p:nvSpPr>
        <p:spPr>
          <a:xfrm>
            <a:off x="7164295" y="2220167"/>
            <a:ext cx="2971799" cy="923330"/>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メール作成を開始したアプリに関わらず、メールアプリが表示されます。</a:t>
            </a:r>
            <a:endParaRPr lang="ja-JP" altLang="en-US"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63" name="テキスト ボックス 62">
            <a:extLst>
              <a:ext uri="{FF2B5EF4-FFF2-40B4-BE49-F238E27FC236}">
                <a16:creationId xmlns:a16="http://schemas.microsoft.com/office/drawing/2014/main" id="{CA23366A-574C-45F7-B90C-950569DEC2CA}"/>
              </a:ext>
            </a:extLst>
          </p:cNvPr>
          <p:cNvSpPr txBox="1"/>
          <p:nvPr/>
        </p:nvSpPr>
        <p:spPr>
          <a:xfrm>
            <a:off x="381892" y="1507075"/>
            <a:ext cx="9913982" cy="699404"/>
          </a:xfrm>
          <a:prstGeom prst="rect">
            <a:avLst/>
          </a:prstGeom>
          <a:solidFill>
            <a:srgbClr val="FFFF99"/>
          </a:solidFill>
          <a:ln w="38100">
            <a:solidFill>
              <a:schemeClr val="tx1"/>
            </a:solidFill>
            <a:prstDash val="solid"/>
          </a:ln>
        </p:spPr>
        <p:txBody>
          <a:bodyPr wrap="square" lIns="91440" tIns="72000" rIns="91440" bIns="7200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メールを作成中に最初からやり直したいという時などには、下記の方法で作成中のメールを破棄することが可能です。Siriによるメール送信以外はすべて同じ方法になります。</a:t>
            </a:r>
            <a:endParaRPr lang="en-US" altLang="ja-JP" b="1" kern="100" dirty="0">
              <a:latin typeface="BIZ UDゴシック" panose="020B0400000000000000" pitchFamily="49" charset="-128"/>
              <a:ea typeface="BIZ UDゴシック" panose="020B0400000000000000" pitchFamily="49" charset="-128"/>
              <a:cs typeface="Times New Roman"/>
            </a:endParaRPr>
          </a:p>
        </p:txBody>
      </p:sp>
      <p:sp>
        <p:nvSpPr>
          <p:cNvPr id="64" name="矢印: 右 63">
            <a:extLst>
              <a:ext uri="{FF2B5EF4-FFF2-40B4-BE49-F238E27FC236}">
                <a16:creationId xmlns:a16="http://schemas.microsoft.com/office/drawing/2014/main" id="{46BF7A58-A751-4D5C-B817-59DBB42CDF56}"/>
              </a:ext>
            </a:extLst>
          </p:cNvPr>
          <p:cNvSpPr/>
          <p:nvPr/>
        </p:nvSpPr>
        <p:spPr>
          <a:xfrm>
            <a:off x="5914563" y="435724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3" name="Title 1">
            <a:extLst>
              <a:ext uri="{FF2B5EF4-FFF2-40B4-BE49-F238E27FC236}">
                <a16:creationId xmlns:a16="http://schemas.microsoft.com/office/drawing/2014/main" id="{0A16E44B-F59E-43D4-86ED-8E3C658C5422}"/>
              </a:ext>
            </a:extLst>
          </p:cNvPr>
          <p:cNvSpPr txBox="1">
            <a:spLocks/>
          </p:cNvSpPr>
          <p:nvPr/>
        </p:nvSpPr>
        <p:spPr>
          <a:xfrm>
            <a:off x="927100" y="525645"/>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dirty="0">
                <a:latin typeface="BIZ UDゴシック" panose="020B0400000000000000" pitchFamily="49" charset="-128"/>
                <a:ea typeface="BIZ UDゴシック" panose="020B0400000000000000" pitchFamily="49" charset="-128"/>
              </a:rPr>
              <a:t>1-F</a:t>
            </a:r>
            <a:endParaRPr lang="en-US" dirty="0">
              <a:latin typeface="BIZ UDゴシック" panose="020B0400000000000000" pitchFamily="49" charset="-128"/>
              <a:ea typeface="BIZ UDゴシック" panose="020B0400000000000000" pitchFamily="49" charset="-128"/>
            </a:endParaRPr>
          </a:p>
        </p:txBody>
      </p:sp>
      <p:sp>
        <p:nvSpPr>
          <p:cNvPr id="44" name="タイトル 9">
            <a:extLst>
              <a:ext uri="{FF2B5EF4-FFF2-40B4-BE49-F238E27FC236}">
                <a16:creationId xmlns:a16="http://schemas.microsoft.com/office/drawing/2014/main" id="{B055C90B-D40F-4036-81A8-A07D06DB0AFE}"/>
              </a:ext>
            </a:extLst>
          </p:cNvPr>
          <p:cNvSpPr txBox="1">
            <a:spLocks/>
          </p:cNvSpPr>
          <p:nvPr/>
        </p:nvSpPr>
        <p:spPr>
          <a:xfrm>
            <a:off x="2501024" y="33478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作成中のメールの破棄</a:t>
            </a:r>
          </a:p>
        </p:txBody>
      </p:sp>
      <p:pic>
        <p:nvPicPr>
          <p:cNvPr id="2" name="図 2" descr="グラフィカル ユーザー インターフェイス, テキスト, アプリケーション, メール&#10;&#10;説明は自動で生成されたものです">
            <a:extLst>
              <a:ext uri="{FF2B5EF4-FFF2-40B4-BE49-F238E27FC236}">
                <a16:creationId xmlns:a16="http://schemas.microsoft.com/office/drawing/2014/main" id="{54EE0829-3E54-4DB7-8C20-8C248AC86EEC}"/>
              </a:ext>
            </a:extLst>
          </p:cNvPr>
          <p:cNvPicPr>
            <a:picLocks noChangeAspect="1"/>
          </p:cNvPicPr>
          <p:nvPr/>
        </p:nvPicPr>
        <p:blipFill>
          <a:blip r:embed="rId3"/>
          <a:stretch>
            <a:fillRect/>
          </a:stretch>
        </p:blipFill>
        <p:spPr>
          <a:xfrm>
            <a:off x="4134877" y="3178186"/>
            <a:ext cx="1329671" cy="2859272"/>
          </a:xfrm>
          <a:prstGeom prst="rect">
            <a:avLst/>
          </a:prstGeom>
          <a:ln>
            <a:solidFill>
              <a:srgbClr val="4472C4"/>
            </a:solidFill>
          </a:ln>
        </p:spPr>
      </p:pic>
      <p:pic>
        <p:nvPicPr>
          <p:cNvPr id="3" name="図 3" descr="電子機器, キーボード が含まれている画像&#10;&#10;説明は自動で生成されたものです">
            <a:extLst>
              <a:ext uri="{FF2B5EF4-FFF2-40B4-BE49-F238E27FC236}">
                <a16:creationId xmlns:a16="http://schemas.microsoft.com/office/drawing/2014/main" id="{905A230D-81FD-4877-BE48-D0D873BC518A}"/>
              </a:ext>
            </a:extLst>
          </p:cNvPr>
          <p:cNvPicPr>
            <a:picLocks noChangeAspect="1"/>
          </p:cNvPicPr>
          <p:nvPr/>
        </p:nvPicPr>
        <p:blipFill>
          <a:blip r:embed="rId4"/>
          <a:stretch>
            <a:fillRect/>
          </a:stretch>
        </p:blipFill>
        <p:spPr>
          <a:xfrm>
            <a:off x="1382578" y="3196513"/>
            <a:ext cx="1320331" cy="2859271"/>
          </a:xfrm>
          <a:prstGeom prst="rect">
            <a:avLst/>
          </a:prstGeom>
          <a:ln>
            <a:solidFill>
              <a:srgbClr val="4472C4"/>
            </a:solidFill>
          </a:ln>
        </p:spPr>
      </p:pic>
      <p:pic>
        <p:nvPicPr>
          <p:cNvPr id="4" name="図 3" descr="グラフィカル ユーザー インターフェイス, テキスト, アプリケーション&#10;&#10;説明は自動で生成されたものです">
            <a:extLst>
              <a:ext uri="{FF2B5EF4-FFF2-40B4-BE49-F238E27FC236}">
                <a16:creationId xmlns:a16="http://schemas.microsoft.com/office/drawing/2014/main" id="{873F52E5-7391-4F8C-8421-596E41D9AF88}"/>
              </a:ext>
            </a:extLst>
          </p:cNvPr>
          <p:cNvPicPr>
            <a:picLocks noChangeAspect="1"/>
          </p:cNvPicPr>
          <p:nvPr/>
        </p:nvPicPr>
        <p:blipFill>
          <a:blip r:embed="rId5"/>
          <a:stretch>
            <a:fillRect/>
          </a:stretch>
        </p:blipFill>
        <p:spPr>
          <a:xfrm>
            <a:off x="6728303" y="3197182"/>
            <a:ext cx="1320332" cy="2860720"/>
          </a:xfrm>
          <a:prstGeom prst="rect">
            <a:avLst/>
          </a:prstGeom>
          <a:ln>
            <a:solidFill>
              <a:schemeClr val="tx1"/>
            </a:solidFill>
          </a:ln>
        </p:spPr>
      </p:pic>
      <p:sp>
        <p:nvSpPr>
          <p:cNvPr id="24" name="テキスト ボックス 23">
            <a:extLst>
              <a:ext uri="{FF2B5EF4-FFF2-40B4-BE49-F238E27FC236}">
                <a16:creationId xmlns:a16="http://schemas.microsoft.com/office/drawing/2014/main" id="{0B4B6B84-A5FE-4377-A748-7E0DFC760760}"/>
              </a:ext>
            </a:extLst>
          </p:cNvPr>
          <p:cNvSpPr txBox="1"/>
          <p:nvPr/>
        </p:nvSpPr>
        <p:spPr>
          <a:xfrm>
            <a:off x="8366691" y="3161454"/>
            <a:ext cx="1799688" cy="2904248"/>
          </a:xfrm>
          <a:prstGeom prst="rect">
            <a:avLst/>
          </a:prstGeom>
          <a:solidFill>
            <a:srgbClr val="FFFF99"/>
          </a:solidFill>
          <a:ln w="38100">
            <a:solidFill>
              <a:schemeClr val="tx1"/>
            </a:solidFill>
            <a:prstDash val="solid"/>
          </a:ln>
        </p:spPr>
        <p:txBody>
          <a:bodyPr wrap="square" lIns="91440" tIns="72000" rIns="91440" bIns="72000" anchor="t">
            <a:spAutoFit/>
          </a:bodyPr>
          <a:lstStyle/>
          <a:p>
            <a:pPr algn="just"/>
            <a:r>
              <a:rPr lang="ja-JP" altLang="en-US" sz="1600" b="1" kern="100" dirty="0">
                <a:latin typeface="BIZ UDゴシック" panose="020B0400000000000000" pitchFamily="49" charset="-128"/>
                <a:ea typeface="BIZ UDゴシック" panose="020B0400000000000000" pitchFamily="49" charset="-128"/>
                <a:cs typeface="Times New Roman"/>
              </a:rPr>
              <a:t> メールアプリの場合、このまま画面右下の</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新規作成</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からやり直します。</a:t>
            </a:r>
            <a:endParaRPr lang="en-US" altLang="ja-JP" sz="1600" b="1" kern="100" dirty="0">
              <a:latin typeface="BIZ UDゴシック" panose="020B0400000000000000" pitchFamily="49" charset="-128"/>
              <a:ea typeface="BIZ UDゴシック" panose="020B0400000000000000" pitchFamily="49" charset="-128"/>
              <a:cs typeface="Times New Roman"/>
            </a:endParaRPr>
          </a:p>
          <a:p>
            <a:pPr algn="just"/>
            <a:r>
              <a:rPr lang="ja-JP" altLang="en-US" sz="1600" b="1" kern="100" dirty="0">
                <a:latin typeface="BIZ UDゴシック" panose="020B0400000000000000" pitchFamily="49" charset="-128"/>
                <a:ea typeface="BIZ UDゴシック" panose="020B0400000000000000" pitchFamily="49" charset="-128"/>
                <a:cs typeface="Times New Roman"/>
              </a:rPr>
              <a:t> 連絡先からメールの作成をやり直したい場合は、７ページ以降の手順で行ってください。</a:t>
            </a:r>
          </a:p>
        </p:txBody>
      </p:sp>
      <p:sp>
        <p:nvSpPr>
          <p:cNvPr id="17" name="テキスト ボックス 16">
            <a:extLst>
              <a:ext uri="{FF2B5EF4-FFF2-40B4-BE49-F238E27FC236}">
                <a16:creationId xmlns:a16="http://schemas.microsoft.com/office/drawing/2014/main" id="{C4B1DF04-35D4-2146-22AF-F9002F3840C3}"/>
              </a:ext>
            </a:extLst>
          </p:cNvPr>
          <p:cNvSpPr txBox="1"/>
          <p:nvPr/>
        </p:nvSpPr>
        <p:spPr>
          <a:xfrm>
            <a:off x="840837" y="6125170"/>
            <a:ext cx="9138371" cy="923330"/>
          </a:xfrm>
          <a:prstGeom prst="rect">
            <a:avLst/>
          </a:prstGeom>
          <a:noFill/>
        </p:spPr>
        <p:txBody>
          <a:bodyPr wrap="square" lIns="91440" tIns="45720" rIns="91440" bIns="45720" anchor="t">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a:rPr>
              <a:t>使用時にメールの破棄をせずにメールアプリをアップスイッチャーから閉じると、下書きに書きかけのメールが残るため、やり直す場合はできるだけメールの破棄を行うことをお勧めします。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47811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9319ABC6-A8C4-C92C-6C51-67FD31685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698" y="3030310"/>
            <a:ext cx="1353002" cy="2928036"/>
          </a:xfrm>
          <a:prstGeom prst="rect">
            <a:avLst/>
          </a:prstGeom>
          <a:solidFill>
            <a:schemeClr val="tx1"/>
          </a:solidFill>
          <a:ln>
            <a:solidFill>
              <a:schemeClr val="tx1"/>
            </a:solidFill>
          </a:ln>
        </p:spPr>
      </p:pic>
      <p:pic>
        <p:nvPicPr>
          <p:cNvPr id="10" name="図 9" descr="テキスト&#10;&#10;自動的に生成された説明">
            <a:extLst>
              <a:ext uri="{FF2B5EF4-FFF2-40B4-BE49-F238E27FC236}">
                <a16:creationId xmlns:a16="http://schemas.microsoft.com/office/drawing/2014/main" id="{3F5A7E89-006B-0F6B-4F77-581A6AA78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100" y="3046634"/>
            <a:ext cx="1353002" cy="2928035"/>
          </a:xfrm>
          <a:prstGeom prst="rect">
            <a:avLst/>
          </a:prstGeom>
          <a:ln>
            <a:solidFill>
              <a:schemeClr val="tx1"/>
            </a:solidFill>
          </a:ln>
        </p:spPr>
      </p:pic>
      <p:pic>
        <p:nvPicPr>
          <p:cNvPr id="8" name="図 7" descr="テキスト&#10;&#10;自動的に生成された説明">
            <a:extLst>
              <a:ext uri="{FF2B5EF4-FFF2-40B4-BE49-F238E27FC236}">
                <a16:creationId xmlns:a16="http://schemas.microsoft.com/office/drawing/2014/main" id="{D4066D69-C227-BD9D-7428-4FB000F20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698" y="3046634"/>
            <a:ext cx="1353002" cy="2928035"/>
          </a:xfrm>
          <a:prstGeom prst="rect">
            <a:avLst/>
          </a:prstGeom>
          <a:ln>
            <a:solidFill>
              <a:schemeClr val="tx1"/>
            </a:solidFill>
          </a:ln>
        </p:spPr>
      </p:pic>
      <p:sp>
        <p:nvSpPr>
          <p:cNvPr id="4" name="Title 1"/>
          <p:cNvSpPr txBox="1">
            <a:spLocks/>
          </p:cNvSpPr>
          <p:nvPr/>
        </p:nvSpPr>
        <p:spPr>
          <a:xfrm>
            <a:off x="830308" y="47666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1-G</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3500" y="33926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メールの返信</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268929" y="144996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2704013" y="1471911"/>
            <a:ext cx="2241007" cy="1477328"/>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タッチやスワイプで画面下部中央付近の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その他の操作</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を選択し、ダブルタップします。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2244693" y="1427392"/>
            <a:ext cx="591843"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729028" y="1495425"/>
            <a:ext cx="1492888" cy="1200329"/>
          </a:xfrm>
          <a:prstGeom prst="rect">
            <a:avLst/>
          </a:prstGeom>
          <a:noFill/>
        </p:spPr>
        <p:txBody>
          <a:bodyPr wrap="square" lIns="91440" tIns="45720" rIns="91440" bIns="45720" anchor="t">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a:rPr>
              <a:t>返信したいメール本文を表示させます。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4879435" y="1449965"/>
            <a:ext cx="45127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5323350" y="1454874"/>
            <a:ext cx="1831413" cy="1477328"/>
          </a:xfrm>
          <a:prstGeom prst="rect">
            <a:avLst/>
          </a:prstGeom>
          <a:noFill/>
        </p:spPr>
        <p:txBody>
          <a:bodyPr wrap="square" rtlCol="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返信</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と聞こえるまで右</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スワイプを繰り返し、ダブルタップします。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EFA091F9-DABD-4692-8129-DBF627476529}"/>
              </a:ext>
            </a:extLst>
          </p:cNvPr>
          <p:cNvSpPr txBox="1"/>
          <p:nvPr/>
        </p:nvSpPr>
        <p:spPr>
          <a:xfrm>
            <a:off x="838662" y="6143625"/>
            <a:ext cx="8991600" cy="699404"/>
          </a:xfrm>
          <a:prstGeom prst="rect">
            <a:avLst/>
          </a:prstGeom>
          <a:solidFill>
            <a:srgbClr val="FFFF99"/>
          </a:solidFill>
          <a:ln w="3810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BIZ UDゴシック" panose="020B0400000000000000" pitchFamily="49" charset="-128"/>
                <a:ea typeface="BIZ UDゴシック" panose="020B0400000000000000" pitchFamily="49" charset="-128"/>
              </a:rPr>
              <a:t>返信したいメールを表示した状態で</a:t>
            </a:r>
            <a:r>
              <a:rPr kumimoji="0" lang="en-US" altLang="ja-JP" b="1" kern="0" dirty="0">
                <a:solidFill>
                  <a:prstClr val="black"/>
                </a:solidFill>
                <a:latin typeface="BIZ UDゴシック" panose="020B0400000000000000" pitchFamily="49" charset="-128"/>
                <a:ea typeface="BIZ UDゴシック" panose="020B0400000000000000" pitchFamily="49" charset="-128"/>
              </a:rPr>
              <a:t>Siri</a:t>
            </a:r>
            <a:r>
              <a:rPr kumimoji="0" lang="ja-JP" altLang="en-US" b="1" kern="0" dirty="0">
                <a:solidFill>
                  <a:prstClr val="black"/>
                </a:solidFill>
                <a:latin typeface="BIZ UDゴシック" panose="020B0400000000000000" pitchFamily="49" charset="-128"/>
                <a:ea typeface="BIZ UDゴシック" panose="020B0400000000000000" pitchFamily="49" charset="-128"/>
              </a:rPr>
              <a:t>を呼び出して</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このメールに返信</a:t>
            </a:r>
            <a:r>
              <a:rPr kumimoji="0" lang="en-US" altLang="ja-JP" b="1" kern="0" dirty="0">
                <a:solidFill>
                  <a:prstClr val="black"/>
                </a:solidFill>
                <a:latin typeface="BIZ UDゴシック" panose="020B0400000000000000" pitchFamily="49" charset="-128"/>
                <a:ea typeface="BIZ UDゴシック" panose="020B0400000000000000" pitchFamily="49" charset="-128"/>
              </a:rPr>
              <a:t>｣</a:t>
            </a:r>
            <a:r>
              <a:rPr kumimoji="0" lang="ja-JP" altLang="en-US" b="1" kern="0" dirty="0">
                <a:solidFill>
                  <a:prstClr val="black"/>
                </a:solidFill>
                <a:latin typeface="BIZ UDゴシック" panose="020B0400000000000000" pitchFamily="49" charset="-128"/>
                <a:ea typeface="BIZ UDゴシック" panose="020B0400000000000000" pitchFamily="49" charset="-128"/>
              </a:rPr>
              <a:t>と声をかけると音声入力により返信を行うことが可能です。</a:t>
            </a:r>
            <a:endPar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89B9FEC2-AFCD-46C3-AE69-C382A88641DC}"/>
              </a:ext>
            </a:extLst>
          </p:cNvPr>
          <p:cNvSpPr/>
          <p:nvPr/>
        </p:nvSpPr>
        <p:spPr>
          <a:xfrm>
            <a:off x="2568921" y="3875896"/>
            <a:ext cx="400684" cy="499689"/>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2" name="矢印: 右 21">
            <a:extLst>
              <a:ext uri="{FF2B5EF4-FFF2-40B4-BE49-F238E27FC236}">
                <a16:creationId xmlns:a16="http://schemas.microsoft.com/office/drawing/2014/main" id="{36E72D1F-67F9-4FA9-B0F2-BA85F83BED14}"/>
              </a:ext>
            </a:extLst>
          </p:cNvPr>
          <p:cNvSpPr/>
          <p:nvPr/>
        </p:nvSpPr>
        <p:spPr>
          <a:xfrm>
            <a:off x="4866856" y="3862703"/>
            <a:ext cx="397766" cy="499689"/>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82D51A11-B1F8-4EA6-BEE0-F0B76B15A0AD}"/>
              </a:ext>
            </a:extLst>
          </p:cNvPr>
          <p:cNvSpPr/>
          <p:nvPr/>
        </p:nvSpPr>
        <p:spPr>
          <a:xfrm>
            <a:off x="7139283" y="1449965"/>
            <a:ext cx="591756"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6" name="テキスト ボックス 25">
            <a:extLst>
              <a:ext uri="{FF2B5EF4-FFF2-40B4-BE49-F238E27FC236}">
                <a16:creationId xmlns:a16="http://schemas.microsoft.com/office/drawing/2014/main" id="{58B1530C-A0A1-410D-A4B1-9AF7F145F8D9}"/>
              </a:ext>
            </a:extLst>
          </p:cNvPr>
          <p:cNvSpPr txBox="1"/>
          <p:nvPr/>
        </p:nvSpPr>
        <p:spPr>
          <a:xfrm>
            <a:off x="7636860" y="1487676"/>
            <a:ext cx="2600114" cy="2585323"/>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メッセージ本文入力状態になっているので、そのまま本文を入力します。</a:t>
            </a:r>
            <a:r>
              <a:rPr lang="ja-JP" altLang="en-US" sz="1800" b="1" dirty="0">
                <a:effectLst/>
                <a:latin typeface="BIZ UDゴシック" panose="020B0400000000000000" pitchFamily="49" charset="-128"/>
                <a:ea typeface="BIZ UDゴシック" panose="020B0400000000000000" pitchFamily="49" charset="-128"/>
              </a:rPr>
              <a:t>返信画面の本文には、元のメールが引用されており、文字入力すると、その引用の前に文章を入力する形となります。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CDE72C93-6D93-4B22-BDD9-7DEE46ECF4AF}"/>
              </a:ext>
            </a:extLst>
          </p:cNvPr>
          <p:cNvSpPr/>
          <p:nvPr/>
        </p:nvSpPr>
        <p:spPr>
          <a:xfrm>
            <a:off x="7185586" y="4510504"/>
            <a:ext cx="451274"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7" name="テキスト ボックス 26">
            <a:extLst>
              <a:ext uri="{FF2B5EF4-FFF2-40B4-BE49-F238E27FC236}">
                <a16:creationId xmlns:a16="http://schemas.microsoft.com/office/drawing/2014/main" id="{5ACDF909-6EE7-4E15-9A9A-21352241F1DF}"/>
              </a:ext>
            </a:extLst>
          </p:cNvPr>
          <p:cNvSpPr txBox="1"/>
          <p:nvPr/>
        </p:nvSpPr>
        <p:spPr>
          <a:xfrm>
            <a:off x="7659435" y="4571493"/>
            <a:ext cx="2600114" cy="1477328"/>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送信ボタン</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を選んでダブルタップします。これで、返信メールが送信されます。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8" name="矢印: 右 27">
            <a:extLst>
              <a:ext uri="{FF2B5EF4-FFF2-40B4-BE49-F238E27FC236}">
                <a16:creationId xmlns:a16="http://schemas.microsoft.com/office/drawing/2014/main" id="{034ADAFB-5C5D-4C07-B062-F82B49775019}"/>
              </a:ext>
            </a:extLst>
          </p:cNvPr>
          <p:cNvSpPr/>
          <p:nvPr/>
        </p:nvSpPr>
        <p:spPr>
          <a:xfrm rot="5400000">
            <a:off x="8666279" y="4093657"/>
            <a:ext cx="400684" cy="499689"/>
          </a:xfrm>
          <a:prstGeom prst="right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1" name="楕円 10">
            <a:extLst>
              <a:ext uri="{FF2B5EF4-FFF2-40B4-BE49-F238E27FC236}">
                <a16:creationId xmlns:a16="http://schemas.microsoft.com/office/drawing/2014/main" id="{8A2DC395-4CB5-9565-9CFD-DEC8414F661A}"/>
              </a:ext>
            </a:extLst>
          </p:cNvPr>
          <p:cNvSpPr/>
          <p:nvPr/>
        </p:nvSpPr>
        <p:spPr>
          <a:xfrm flipH="1">
            <a:off x="3795293" y="5485435"/>
            <a:ext cx="162623" cy="2053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8329A337-FA1C-4D85-8045-3464E63E00E3}"/>
              </a:ext>
            </a:extLst>
          </p:cNvPr>
          <p:cNvSpPr/>
          <p:nvPr/>
        </p:nvSpPr>
        <p:spPr>
          <a:xfrm>
            <a:off x="3957916" y="5686557"/>
            <a:ext cx="231096" cy="18965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9D503883-B91D-4673-9AC6-A47B8AC11F64}"/>
              </a:ext>
            </a:extLst>
          </p:cNvPr>
          <p:cNvSpPr/>
          <p:nvPr/>
        </p:nvSpPr>
        <p:spPr>
          <a:xfrm>
            <a:off x="3698267" y="5370462"/>
            <a:ext cx="316909" cy="330669"/>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0" name="正方形/長方形 19">
            <a:extLst>
              <a:ext uri="{FF2B5EF4-FFF2-40B4-BE49-F238E27FC236}">
                <a16:creationId xmlns:a16="http://schemas.microsoft.com/office/drawing/2014/main" id="{865FF686-7F46-CDF7-C1F5-EDD320A99381}"/>
              </a:ext>
            </a:extLst>
          </p:cNvPr>
          <p:cNvSpPr/>
          <p:nvPr/>
        </p:nvSpPr>
        <p:spPr>
          <a:xfrm>
            <a:off x="1289521" y="3472291"/>
            <a:ext cx="551979" cy="818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A794173-4CF1-E4CC-7003-608A49085EB7}"/>
              </a:ext>
            </a:extLst>
          </p:cNvPr>
          <p:cNvSpPr/>
          <p:nvPr/>
        </p:nvSpPr>
        <p:spPr>
          <a:xfrm>
            <a:off x="1013531" y="3761321"/>
            <a:ext cx="551979" cy="818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93A899D-7B5C-5991-110E-B3AE5E7DA2BA}"/>
              </a:ext>
            </a:extLst>
          </p:cNvPr>
          <p:cNvSpPr/>
          <p:nvPr/>
        </p:nvSpPr>
        <p:spPr>
          <a:xfrm>
            <a:off x="3272537" y="3759574"/>
            <a:ext cx="551979" cy="818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871877DA-09FD-A358-FAC1-488ADE69EC02}"/>
              </a:ext>
            </a:extLst>
          </p:cNvPr>
          <p:cNvSpPr/>
          <p:nvPr/>
        </p:nvSpPr>
        <p:spPr>
          <a:xfrm>
            <a:off x="3555612" y="3472291"/>
            <a:ext cx="551979" cy="8184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B4F462C9-4D8D-3503-5FF5-793A4FA77CD6}"/>
              </a:ext>
            </a:extLst>
          </p:cNvPr>
          <p:cNvSpPr/>
          <p:nvPr/>
        </p:nvSpPr>
        <p:spPr>
          <a:xfrm>
            <a:off x="5575300" y="3721429"/>
            <a:ext cx="636256" cy="136196"/>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4B61CCA2-6D67-F29A-D538-CBBC54A10CD7}"/>
              </a:ext>
            </a:extLst>
          </p:cNvPr>
          <p:cNvSpPr/>
          <p:nvPr/>
        </p:nvSpPr>
        <p:spPr>
          <a:xfrm>
            <a:off x="5868132" y="3462694"/>
            <a:ext cx="636256" cy="55320"/>
          </a:xfrm>
          <a:prstGeom prst="rect">
            <a:avLst/>
          </a:prstGeom>
          <a:solidFill>
            <a:srgbClr val="E0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92229D0A-1CB6-B429-75DB-750146FDC7C9}"/>
              </a:ext>
            </a:extLst>
          </p:cNvPr>
          <p:cNvSpPr/>
          <p:nvPr/>
        </p:nvSpPr>
        <p:spPr>
          <a:xfrm>
            <a:off x="5705668" y="4496601"/>
            <a:ext cx="1024698" cy="55320"/>
          </a:xfrm>
          <a:prstGeom prst="rect">
            <a:avLst/>
          </a:prstGeom>
          <a:solidFill>
            <a:srgbClr val="F7F7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275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0899" y="44203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1-H</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0462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メールの削除</a:t>
            </a:r>
          </a:p>
        </p:txBody>
      </p:sp>
      <p:sp>
        <p:nvSpPr>
          <p:cNvPr id="12" name="正方形/長方形 11">
            <a:extLst>
              <a:ext uri="{FF2B5EF4-FFF2-40B4-BE49-F238E27FC236}">
                <a16:creationId xmlns:a16="http://schemas.microsoft.com/office/drawing/2014/main" id="{A0D4F0F0-AA1A-4F8F-A384-B950CFCD917C}"/>
              </a:ext>
            </a:extLst>
          </p:cNvPr>
          <p:cNvSpPr/>
          <p:nvPr/>
        </p:nvSpPr>
        <p:spPr>
          <a:xfrm>
            <a:off x="333979" y="1454592"/>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3" name="テキスト ボックス 12">
            <a:extLst>
              <a:ext uri="{FF2B5EF4-FFF2-40B4-BE49-F238E27FC236}">
                <a16:creationId xmlns:a16="http://schemas.microsoft.com/office/drawing/2014/main" id="{80B6DFEF-1E9B-4E65-B8A1-7E29D595FF9A}"/>
              </a:ext>
            </a:extLst>
          </p:cNvPr>
          <p:cNvSpPr txBox="1"/>
          <p:nvPr/>
        </p:nvSpPr>
        <p:spPr>
          <a:xfrm>
            <a:off x="3594099" y="1495425"/>
            <a:ext cx="3412172" cy="923330"/>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削除したいメールの入ったボックスを開き、右スワイプで削除したいメールに合わせます。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A8CA7BBC-A863-4A45-A9E6-55CE4ADAEED1}"/>
              </a:ext>
            </a:extLst>
          </p:cNvPr>
          <p:cNvSpPr/>
          <p:nvPr/>
        </p:nvSpPr>
        <p:spPr>
          <a:xfrm>
            <a:off x="3121024" y="1433267"/>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5" name="テキスト ボックス 14">
            <a:extLst>
              <a:ext uri="{FF2B5EF4-FFF2-40B4-BE49-F238E27FC236}">
                <a16:creationId xmlns:a16="http://schemas.microsoft.com/office/drawing/2014/main" id="{2C091A9F-F61D-45B1-8C6F-5D6658104B78}"/>
              </a:ext>
            </a:extLst>
          </p:cNvPr>
          <p:cNvSpPr txBox="1"/>
          <p:nvPr/>
        </p:nvSpPr>
        <p:spPr>
          <a:xfrm>
            <a:off x="829109" y="1495425"/>
            <a:ext cx="2383991" cy="923330"/>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メールアプリを開いて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a:endParaRPr>
          </a:p>
        </p:txBody>
      </p:sp>
      <p:sp>
        <p:nvSpPr>
          <p:cNvPr id="16" name="正方形/長方形 15">
            <a:extLst>
              <a:ext uri="{FF2B5EF4-FFF2-40B4-BE49-F238E27FC236}">
                <a16:creationId xmlns:a16="http://schemas.microsoft.com/office/drawing/2014/main" id="{987221A7-F089-4523-B261-230D0E81F622}"/>
              </a:ext>
            </a:extLst>
          </p:cNvPr>
          <p:cNvSpPr/>
          <p:nvPr/>
        </p:nvSpPr>
        <p:spPr>
          <a:xfrm>
            <a:off x="6953876" y="1454593"/>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7" name="矢印: 右 16">
            <a:extLst>
              <a:ext uri="{FF2B5EF4-FFF2-40B4-BE49-F238E27FC236}">
                <a16:creationId xmlns:a16="http://schemas.microsoft.com/office/drawing/2014/main" id="{B6F64062-B744-4362-8613-0D7EAEE672D9}"/>
              </a:ext>
            </a:extLst>
          </p:cNvPr>
          <p:cNvSpPr/>
          <p:nvPr/>
        </p:nvSpPr>
        <p:spPr>
          <a:xfrm>
            <a:off x="5973906" y="309087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C468E65E-4B3A-4C4A-912F-B616E00EE85C}"/>
              </a:ext>
            </a:extLst>
          </p:cNvPr>
          <p:cNvSpPr txBox="1"/>
          <p:nvPr/>
        </p:nvSpPr>
        <p:spPr>
          <a:xfrm>
            <a:off x="7457080" y="1486495"/>
            <a:ext cx="2690220" cy="923330"/>
          </a:xfrm>
          <a:prstGeom prst="rect">
            <a:avLst/>
          </a:prstGeom>
          <a:noFill/>
        </p:spPr>
        <p:txBody>
          <a:bodyPr wrap="square" rtlCol="0">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削除</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と聞こえるまで上スワイプを繰り返し、ダブルタップします。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5" name="図 4">
            <a:extLst>
              <a:ext uri="{FF2B5EF4-FFF2-40B4-BE49-F238E27FC236}">
                <a16:creationId xmlns:a16="http://schemas.microsoft.com/office/drawing/2014/main" id="{4A1261AA-F1D4-4307-85BA-C0B8EAC7A2ED}"/>
              </a:ext>
            </a:extLst>
          </p:cNvPr>
          <p:cNvPicPr>
            <a:picLocks noChangeAspect="1"/>
          </p:cNvPicPr>
          <p:nvPr/>
        </p:nvPicPr>
        <p:blipFill>
          <a:blip r:embed="rId3"/>
          <a:stretch>
            <a:fillRect/>
          </a:stretch>
        </p:blipFill>
        <p:spPr>
          <a:xfrm>
            <a:off x="1207684" y="2480913"/>
            <a:ext cx="1373959" cy="2976912"/>
          </a:xfrm>
          <a:prstGeom prst="rect">
            <a:avLst/>
          </a:prstGeom>
          <a:ln>
            <a:solidFill>
              <a:schemeClr val="tx1"/>
            </a:solidFill>
          </a:ln>
        </p:spPr>
      </p:pic>
      <p:pic>
        <p:nvPicPr>
          <p:cNvPr id="42" name="図 41">
            <a:extLst>
              <a:ext uri="{FF2B5EF4-FFF2-40B4-BE49-F238E27FC236}">
                <a16:creationId xmlns:a16="http://schemas.microsoft.com/office/drawing/2014/main" id="{51243226-CA2D-4CAA-8779-C97427659A00}"/>
              </a:ext>
            </a:extLst>
          </p:cNvPr>
          <p:cNvPicPr>
            <a:picLocks noChangeAspect="1"/>
          </p:cNvPicPr>
          <p:nvPr/>
        </p:nvPicPr>
        <p:blipFill>
          <a:blip r:embed="rId3"/>
          <a:stretch>
            <a:fillRect/>
          </a:stretch>
        </p:blipFill>
        <p:spPr>
          <a:xfrm>
            <a:off x="4193431" y="2480913"/>
            <a:ext cx="1373959" cy="2976912"/>
          </a:xfrm>
          <a:prstGeom prst="rect">
            <a:avLst/>
          </a:prstGeom>
          <a:ln>
            <a:solidFill>
              <a:schemeClr val="tx1"/>
            </a:solidFill>
          </a:ln>
        </p:spPr>
      </p:pic>
      <p:sp>
        <p:nvSpPr>
          <p:cNvPr id="43" name="四角形: 角を丸くする 42">
            <a:extLst>
              <a:ext uri="{FF2B5EF4-FFF2-40B4-BE49-F238E27FC236}">
                <a16:creationId xmlns:a16="http://schemas.microsoft.com/office/drawing/2014/main" id="{8329A337-FA1C-4D85-8045-3464E63E00E3}"/>
              </a:ext>
            </a:extLst>
          </p:cNvPr>
          <p:cNvSpPr/>
          <p:nvPr/>
        </p:nvSpPr>
        <p:spPr>
          <a:xfrm>
            <a:off x="4203700" y="3171825"/>
            <a:ext cx="1368000" cy="33574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4" name="矢印: 右 23">
            <a:extLst>
              <a:ext uri="{FF2B5EF4-FFF2-40B4-BE49-F238E27FC236}">
                <a16:creationId xmlns:a16="http://schemas.microsoft.com/office/drawing/2014/main" id="{89B9FEC2-AFCD-46C3-AE69-C382A88641DC}"/>
              </a:ext>
            </a:extLst>
          </p:cNvPr>
          <p:cNvSpPr/>
          <p:nvPr/>
        </p:nvSpPr>
        <p:spPr>
          <a:xfrm>
            <a:off x="3069421" y="305869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05022510-B7C2-431F-B2B1-7EA13A8A6403}"/>
              </a:ext>
            </a:extLst>
          </p:cNvPr>
          <p:cNvPicPr>
            <a:picLocks noChangeAspect="1"/>
          </p:cNvPicPr>
          <p:nvPr/>
        </p:nvPicPr>
        <p:blipFill>
          <a:blip r:embed="rId4"/>
          <a:stretch>
            <a:fillRect/>
          </a:stretch>
        </p:blipFill>
        <p:spPr>
          <a:xfrm>
            <a:off x="6924660" y="2481105"/>
            <a:ext cx="1582702" cy="1719870"/>
          </a:xfrm>
          <a:prstGeom prst="rect">
            <a:avLst/>
          </a:prstGeom>
          <a:ln>
            <a:solidFill>
              <a:schemeClr val="tx1"/>
            </a:solidFill>
          </a:ln>
        </p:spPr>
      </p:pic>
      <p:sp>
        <p:nvSpPr>
          <p:cNvPr id="20" name="正方形/長方形 19">
            <a:extLst>
              <a:ext uri="{FF2B5EF4-FFF2-40B4-BE49-F238E27FC236}">
                <a16:creationId xmlns:a16="http://schemas.microsoft.com/office/drawing/2014/main" id="{1CF07847-D8FD-4791-B3B2-E4D8BBE0C8CB}"/>
              </a:ext>
            </a:extLst>
          </p:cNvPr>
          <p:cNvSpPr/>
          <p:nvPr/>
        </p:nvSpPr>
        <p:spPr>
          <a:xfrm>
            <a:off x="6403226" y="4467225"/>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A8CB0CE9-94F7-41EC-81C9-6395BEE68D3C}"/>
              </a:ext>
            </a:extLst>
          </p:cNvPr>
          <p:cNvSpPr txBox="1"/>
          <p:nvPr/>
        </p:nvSpPr>
        <p:spPr>
          <a:xfrm>
            <a:off x="6894629" y="4506772"/>
            <a:ext cx="3225465" cy="923330"/>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続けて次のメールも削除したい場合は、</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❸</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を繰り返し行うことで削除できます。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矢印: 右 21">
            <a:extLst>
              <a:ext uri="{FF2B5EF4-FFF2-40B4-BE49-F238E27FC236}">
                <a16:creationId xmlns:a16="http://schemas.microsoft.com/office/drawing/2014/main" id="{4ECA6FE7-0962-4BC0-91C1-891EE452A807}"/>
              </a:ext>
            </a:extLst>
          </p:cNvPr>
          <p:cNvSpPr/>
          <p:nvPr/>
        </p:nvSpPr>
        <p:spPr>
          <a:xfrm rot="5400000">
            <a:off x="8585721" y="4096863"/>
            <a:ext cx="358101"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BD74B8B0-4E66-4F04-B084-93B3AECE80D9}"/>
              </a:ext>
            </a:extLst>
          </p:cNvPr>
          <p:cNvSpPr txBox="1"/>
          <p:nvPr/>
        </p:nvSpPr>
        <p:spPr>
          <a:xfrm>
            <a:off x="8694365" y="2455689"/>
            <a:ext cx="1582702" cy="1530401"/>
          </a:xfrm>
          <a:prstGeom prst="rect">
            <a:avLst/>
          </a:prstGeom>
          <a:solidFill>
            <a:srgbClr val="FFFF99"/>
          </a:solidFill>
          <a:ln w="38100">
            <a:solidFill>
              <a:schemeClr val="tx1"/>
            </a:solidFill>
            <a:prstDash val="solid"/>
          </a:ln>
        </p:spPr>
        <p:txBody>
          <a:bodyPr wrap="square" lIns="91440" tIns="72000" rIns="91440" bIns="7200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BIZ UDゴシック" panose="020B0400000000000000" pitchFamily="49" charset="-128"/>
                <a:ea typeface="BIZ UDゴシック" panose="020B0400000000000000" pitchFamily="49" charset="-128"/>
              </a:rPr>
              <a:t>削除したメールはゴミ箱に移動後、３０日間は保持されます。</a:t>
            </a:r>
            <a:endParaRPr lang="ja-JP" altLang="en-US"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11A0ADC1-7A61-38C4-B914-5A3FCBC5DD90}"/>
              </a:ext>
            </a:extLst>
          </p:cNvPr>
          <p:cNvSpPr txBox="1"/>
          <p:nvPr/>
        </p:nvSpPr>
        <p:spPr>
          <a:xfrm>
            <a:off x="546100" y="5571312"/>
            <a:ext cx="9601200" cy="1191847"/>
          </a:xfrm>
          <a:prstGeom prst="rect">
            <a:avLst/>
          </a:prstGeom>
          <a:solidFill>
            <a:srgbClr val="FFFF99"/>
          </a:solidFill>
          <a:ln w="38100">
            <a:solidFill>
              <a:schemeClr val="tx1"/>
            </a:solidFill>
            <a:prstDash val="solid"/>
          </a:ln>
        </p:spPr>
        <p:txBody>
          <a:bodyPr wrap="square" tIns="72000" b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700" b="1" kern="0" dirty="0">
                <a:solidFill>
                  <a:prstClr val="black"/>
                </a:solidFill>
                <a:latin typeface="BIZ UDゴシック" panose="020B0400000000000000" pitchFamily="49" charset="-128"/>
                <a:ea typeface="BIZ UDゴシック" panose="020B0400000000000000" pitchFamily="49" charset="-128"/>
              </a:rPr>
              <a:t>メールアプリ起動時に最初に表示されるページは受信ボックスではない場合もあります。メールボックスが表示されている場合はタッチやスワイプでボックスリストの中から受信を選び、ダブルタップして受信ボックスを表示します。メール本文が表示されている場合は、タッチやスワイプで左上の戻るボタンを選び、ダブルタップして受信ボックスを表示してください。​</a:t>
            </a:r>
          </a:p>
        </p:txBody>
      </p:sp>
    </p:spTree>
    <p:extLst>
      <p:ext uri="{BB962C8B-B14F-4D97-AF65-F5344CB8AC3E}">
        <p14:creationId xmlns:p14="http://schemas.microsoft.com/office/powerpoint/2010/main" val="146666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50899" y="44203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1-I</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0462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詐欺メールにご用心</a:t>
            </a:r>
          </a:p>
        </p:txBody>
      </p:sp>
      <p:sp>
        <p:nvSpPr>
          <p:cNvPr id="23" name="テキスト ボックス 22">
            <a:extLst>
              <a:ext uri="{FF2B5EF4-FFF2-40B4-BE49-F238E27FC236}">
                <a16:creationId xmlns:a16="http://schemas.microsoft.com/office/drawing/2014/main" id="{11A0ADC1-7A61-38C4-B914-5A3FCBC5DD90}"/>
              </a:ext>
            </a:extLst>
          </p:cNvPr>
          <p:cNvSpPr txBox="1"/>
          <p:nvPr/>
        </p:nvSpPr>
        <p:spPr>
          <a:xfrm>
            <a:off x="3742028" y="2748779"/>
            <a:ext cx="5672986" cy="3295875"/>
          </a:xfrm>
          <a:prstGeom prst="rect">
            <a:avLst/>
          </a:prstGeom>
          <a:solidFill>
            <a:srgbClr val="FFFF99"/>
          </a:solidFill>
          <a:ln w="38100">
            <a:solidFill>
              <a:schemeClr val="tx1"/>
            </a:solidFill>
            <a:prstDash val="solid"/>
          </a:ln>
        </p:spPr>
        <p:txBody>
          <a:bodyPr wrap="square" lIns="108000" tIns="108000" rIns="108000" bIns="108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 ショップやメーカーの公式サイトからのメールになりすまして、メールから偽のサイトに誘導し、そこでユーザー</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ID</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やパスワード、クレジットカードなどの情報を入力させて盗み取ろうとする詐欺メールをフィッシングメールと呼びます。</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　</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還付金があります</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お金をあげます</a:t>
            </a:r>
            <a:r>
              <a:rPr kumimoji="0" lang="en-US" altLang="ja-JP" sz="2000" b="1" kern="0" dirty="0">
                <a:solidFill>
                  <a:prstClr val="black"/>
                </a:solidFill>
                <a:latin typeface="BIZ UDゴシック" panose="020B0400000000000000" pitchFamily="49" charset="-128"/>
                <a:ea typeface="BIZ UDゴシック" panose="020B0400000000000000" pitchFamily="49" charset="-128"/>
              </a:rPr>
              <a:t>｣</a:t>
            </a: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などの儲け話のようなメールは、ほとんどが詐欺メールです。</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BIZ UDゴシック" panose="020B0400000000000000" pitchFamily="49" charset="-128"/>
                <a:ea typeface="BIZ UDゴシック" panose="020B0400000000000000" pitchFamily="49" charset="-128"/>
              </a:rPr>
              <a:t> このようなメールにもご注意ください。</a:t>
            </a:r>
          </a:p>
        </p:txBody>
      </p:sp>
      <p:sp>
        <p:nvSpPr>
          <p:cNvPr id="2" name="テキスト ボックス 1">
            <a:extLst>
              <a:ext uri="{FF2B5EF4-FFF2-40B4-BE49-F238E27FC236}">
                <a16:creationId xmlns:a16="http://schemas.microsoft.com/office/drawing/2014/main" id="{8CC3BAAD-5BF1-D43F-FBA2-9EC3EFE9796E}"/>
              </a:ext>
            </a:extLst>
          </p:cNvPr>
          <p:cNvSpPr txBox="1"/>
          <p:nvPr/>
        </p:nvSpPr>
        <p:spPr>
          <a:xfrm>
            <a:off x="546100" y="1719609"/>
            <a:ext cx="6032421" cy="461665"/>
          </a:xfrm>
          <a:prstGeom prst="rect">
            <a:avLst/>
          </a:prstGeom>
          <a:noFill/>
        </p:spPr>
        <p:txBody>
          <a:bodyPr wrap="none" rtlCol="0">
            <a:spAutoFit/>
          </a:bodyPr>
          <a:lstStyle/>
          <a:p>
            <a:pPr algn="l"/>
            <a:r>
              <a:rPr kumimoji="1" lang="ja-JP" altLang="en-US" sz="2400" b="1" dirty="0">
                <a:latin typeface="BIZ UDゴシック" panose="020B0400000000000000" pitchFamily="49" charset="-128"/>
                <a:ea typeface="BIZ UDゴシック" panose="020B0400000000000000" pitchFamily="49" charset="-128"/>
              </a:rPr>
              <a:t>身に覚えのないメールにご注意ください！</a:t>
            </a:r>
          </a:p>
        </p:txBody>
      </p:sp>
      <p:pic>
        <p:nvPicPr>
          <p:cNvPr id="7" name="図 6">
            <a:extLst>
              <a:ext uri="{FF2B5EF4-FFF2-40B4-BE49-F238E27FC236}">
                <a16:creationId xmlns:a16="http://schemas.microsoft.com/office/drawing/2014/main" id="{91DAE1CA-E239-B8EA-2A40-9ABC93E45D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41476" y="3781425"/>
            <a:ext cx="2419603" cy="2534216"/>
          </a:xfrm>
          <a:prstGeom prst="rect">
            <a:avLst/>
          </a:prstGeom>
        </p:spPr>
      </p:pic>
    </p:spTree>
    <p:extLst>
      <p:ext uri="{BB962C8B-B14F-4D97-AF65-F5344CB8AC3E}">
        <p14:creationId xmlns:p14="http://schemas.microsoft.com/office/powerpoint/2010/main" val="350082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60000" y="1620000"/>
            <a:ext cx="7992000" cy="4921091"/>
          </a:xfrm>
          <a:prstGeom prst="rect">
            <a:avLst/>
          </a:prstGeom>
          <a:noFill/>
        </p:spPr>
        <p:txBody>
          <a:bodyPr wrap="square" lIns="91440" tIns="45720" rIns="91440" bIns="45720" rtlCol="0" anchor="t">
            <a:spAutoFit/>
          </a:bodyPr>
          <a:lstStyle/>
          <a:p>
            <a:pPr>
              <a:lnSpc>
                <a:spcPts val="3500"/>
              </a:lnSpc>
              <a:tabLst>
                <a:tab pos="720000" algn="l"/>
                <a:tab pos="7056000" algn="r"/>
                <a:tab pos="7956000" algn="r"/>
              </a:tabLs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１．メールの使い方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pPr>
              <a:lnSpc>
                <a:spcPts val="3400"/>
              </a:lnSpc>
              <a:spcBef>
                <a:spcPts val="600"/>
              </a:spcBef>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1-A iCloud</a:t>
            </a:r>
            <a:r>
              <a:rPr lang="ja-JP" sz="2800" b="1" dirty="0">
                <a:latin typeface="BIZ UDゴシック" panose="020B0400000000000000" pitchFamily="49" charset="-128"/>
                <a:ea typeface="BIZ UDゴシック" panose="020B0400000000000000" pitchFamily="49" charset="-128"/>
                <a:cs typeface="Meiryo" charset="-128"/>
              </a:rPr>
              <a:t>メールの特徴とメリット </a:t>
            </a:r>
            <a:r>
              <a:rPr lang="ja-JP" altLang="en-US" sz="2800" b="1" dirty="0">
                <a:latin typeface="BIZ UDゴシック" panose="020B0400000000000000" pitchFamily="49" charset="-128"/>
                <a:ea typeface="BIZ UDゴシック" panose="020B0400000000000000" pitchFamily="49" charset="-128"/>
                <a:cs typeface="Meiryo" charset="-128"/>
              </a:rPr>
              <a:t>････</a:t>
            </a:r>
            <a:r>
              <a:rPr 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P3</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1-B </a:t>
            </a:r>
            <a:r>
              <a:rPr lang="en-US" sz="2800" b="1" dirty="0">
                <a:latin typeface="BIZ UDゴシック" panose="020B0400000000000000" pitchFamily="49" charset="-128"/>
                <a:ea typeface="BIZ UDゴシック" panose="020B0400000000000000" pitchFamily="49" charset="-128"/>
                <a:cs typeface="Meiryo" charset="-128"/>
              </a:rPr>
              <a:t>Siri</a:t>
            </a:r>
            <a:r>
              <a:rPr lang="ja-JP" sz="2800" b="1" dirty="0">
                <a:latin typeface="BIZ UDゴシック" panose="020B0400000000000000" pitchFamily="49" charset="-128"/>
                <a:ea typeface="BIZ UDゴシック" panose="020B0400000000000000" pitchFamily="49" charset="-128"/>
                <a:cs typeface="Meiryo" charset="-128"/>
              </a:rPr>
              <a:t>を使っ</a:t>
            </a:r>
            <a:r>
              <a:rPr lang="ja-JP" altLang="en-US" sz="2800" b="1" dirty="0">
                <a:latin typeface="BIZ UDゴシック" panose="020B0400000000000000" pitchFamily="49" charset="-128"/>
                <a:ea typeface="BIZ UDゴシック" panose="020B0400000000000000" pitchFamily="49" charset="-128"/>
                <a:cs typeface="Meiryo" charset="-128"/>
              </a:rPr>
              <a:t>た</a:t>
            </a:r>
            <a:r>
              <a:rPr lang="ja-JP" sz="2800" b="1" dirty="0">
                <a:latin typeface="BIZ UDゴシック" panose="020B0400000000000000" pitchFamily="49" charset="-128"/>
                <a:ea typeface="BIZ UDゴシック" panose="020B0400000000000000" pitchFamily="49" charset="-128"/>
                <a:cs typeface="Meiryo" charset="-128"/>
              </a:rPr>
              <a:t>メール</a:t>
            </a:r>
            <a:r>
              <a:rPr lang="ja-JP" altLang="en-US" sz="2800" b="1" dirty="0">
                <a:latin typeface="BIZ UDゴシック" panose="020B0400000000000000" pitchFamily="49" charset="-128"/>
                <a:ea typeface="BIZ UDゴシック" panose="020B0400000000000000" pitchFamily="49" charset="-128"/>
                <a:cs typeface="Meiryo" charset="-128"/>
              </a:rPr>
              <a:t>の</a:t>
            </a:r>
            <a:r>
              <a:rPr lang="ja-JP" sz="2800" b="1" dirty="0">
                <a:latin typeface="BIZ UDゴシック" panose="020B0400000000000000" pitchFamily="49" charset="-128"/>
                <a:ea typeface="BIZ UDゴシック" panose="020B0400000000000000" pitchFamily="49" charset="-128"/>
                <a:cs typeface="Meiryo" charset="-128"/>
              </a:rPr>
              <a:t>送信</a:t>
            </a:r>
            <a:r>
              <a:rPr lang="ja-JP" altLang="en-US" sz="2800" b="1" dirty="0">
                <a:latin typeface="BIZ UDゴシック" panose="020B0400000000000000" pitchFamily="49" charset="-128"/>
                <a:ea typeface="BIZ UDゴシック" panose="020B0400000000000000" pitchFamily="49" charset="-128"/>
                <a:cs typeface="Meiryo" charset="-128"/>
              </a:rPr>
              <a:t> ･･････････</a:t>
            </a:r>
            <a:r>
              <a:rPr lang="en-US" altLang="ja-JP" sz="2800" b="1" dirty="0">
                <a:latin typeface="BIZ UDゴシック" panose="020B0400000000000000" pitchFamily="49" charset="-128"/>
                <a:ea typeface="BIZ UDゴシック" panose="020B0400000000000000" pitchFamily="49" charset="-128"/>
                <a:cs typeface="Meiryo" charset="-128"/>
              </a:rPr>
              <a:t>		P4</a:t>
            </a:r>
          </a:p>
          <a:p>
            <a:pPr>
              <a:lnSpc>
                <a:spcPts val="3400"/>
              </a:lnSpc>
              <a:tabLst>
                <a:tab pos="7954963" algn="r"/>
              </a:tabLst>
            </a:pPr>
            <a:r>
              <a:rPr lang="en-US" altLang="ja-JP" sz="2800" b="1" dirty="0">
                <a:latin typeface="BIZ UDゴシック" panose="020B0400000000000000" pitchFamily="49" charset="-128"/>
                <a:ea typeface="BIZ UDゴシック" panose="020B0400000000000000" pitchFamily="49" charset="-128"/>
                <a:cs typeface="Meiryo" charset="-128"/>
              </a:rPr>
              <a:t>1-C </a:t>
            </a:r>
            <a:r>
              <a:rPr lang="ja-JP" altLang="en-US" sz="2800" b="1" dirty="0">
                <a:latin typeface="BIZ UDゴシック" panose="020B0400000000000000" pitchFamily="49" charset="-128"/>
                <a:ea typeface="BIZ UDゴシック" panose="020B0400000000000000" pitchFamily="49" charset="-128"/>
                <a:cs typeface="Meiryo" charset="-128"/>
              </a:rPr>
              <a:t>連絡先</a:t>
            </a:r>
            <a:r>
              <a:rPr lang="ja-JP" sz="2800" b="1" dirty="0">
                <a:latin typeface="BIZ UDゴシック" panose="020B0400000000000000" pitchFamily="49" charset="-128"/>
                <a:ea typeface="BIZ UDゴシック" panose="020B0400000000000000" pitchFamily="49" charset="-128"/>
                <a:cs typeface="Meiryo" charset="-128"/>
              </a:rPr>
              <a:t>を使ったメールの送信</a:t>
            </a:r>
            <a:r>
              <a:rPr lang="ja-JP" altLang="en-US" sz="2800" b="1" dirty="0">
                <a:latin typeface="BIZ UDゴシック" panose="020B0400000000000000" pitchFamily="49" charset="-128"/>
                <a:ea typeface="BIZ UDゴシック" panose="020B0400000000000000" pitchFamily="49" charset="-128"/>
                <a:cs typeface="Meiryo" charset="-128"/>
              </a:rPr>
              <a:t> ････････</a:t>
            </a:r>
            <a:r>
              <a:rPr lang="en-US" altLang="ja-JP" sz="2800" b="1" dirty="0">
                <a:latin typeface="BIZ UDゴシック" panose="020B0400000000000000" pitchFamily="49" charset="-128"/>
                <a:ea typeface="BIZ UDゴシック" panose="020B0400000000000000" pitchFamily="49" charset="-128"/>
                <a:cs typeface="Meiryo" charset="-128"/>
              </a:rPr>
              <a:t>	P7</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1-D </a:t>
            </a:r>
            <a:r>
              <a:rPr lang="ja-JP" sz="2800" b="1" dirty="0">
                <a:latin typeface="BIZ UDゴシック" panose="020B0400000000000000" pitchFamily="49" charset="-128"/>
                <a:ea typeface="BIZ UDゴシック" panose="020B0400000000000000" pitchFamily="49" charset="-128"/>
                <a:cs typeface="Meiryo" charset="-128"/>
              </a:rPr>
              <a:t>メールアプリを使ったメールの送信 </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P10</a:t>
            </a:r>
            <a:endParaRPr lang="ja-JP" altLang="en-US" sz="2800" b="1" dirty="0">
              <a:latin typeface="BIZ UDゴシック" panose="020B0400000000000000" pitchFamily="49" charset="-128"/>
              <a:ea typeface="BIZ UDゴシック" panose="020B0400000000000000" pitchFamily="49" charset="-128"/>
              <a:cs typeface="Meiryo" charset="-128"/>
            </a:endParaRP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1-E </a:t>
            </a:r>
            <a:r>
              <a:rPr lang="ja-JP" altLang="en-US" sz="2800" b="1" dirty="0">
                <a:latin typeface="BIZ UDゴシック" panose="020B0400000000000000" pitchFamily="49" charset="-128"/>
                <a:ea typeface="BIZ UDゴシック" panose="020B0400000000000000" pitchFamily="49" charset="-128"/>
                <a:cs typeface="Meiryo" charset="-128"/>
              </a:rPr>
              <a:t>受信</a:t>
            </a:r>
            <a:r>
              <a:rPr lang="ja-JP" sz="2800" b="1" dirty="0">
                <a:latin typeface="BIZ UDゴシック" panose="020B0400000000000000" pitchFamily="49" charset="-128"/>
                <a:ea typeface="BIZ UDゴシック" panose="020B0400000000000000" pitchFamily="49" charset="-128"/>
                <a:cs typeface="Meiryo" charset="-128"/>
              </a:rPr>
              <a:t>メールの閲覧 ･･･････････････</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P12</a:t>
            </a:r>
          </a:p>
          <a:p>
            <a:pPr>
              <a:lnSpc>
                <a:spcPts val="3400"/>
              </a:lnSpc>
              <a:tabLst>
                <a:tab pos="720000" algn="l"/>
                <a:tab pos="7056000" algn="r"/>
                <a:tab pos="7956000" algn="r"/>
              </a:tabLst>
            </a:pPr>
            <a:r>
              <a:rPr lang="ja-JP" altLang="en-US" sz="2800" b="1" dirty="0">
                <a:latin typeface="BIZ UDゴシック" panose="020B0400000000000000" pitchFamily="49" charset="-128"/>
                <a:ea typeface="BIZ UDゴシック" panose="020B0400000000000000" pitchFamily="49" charset="-128"/>
                <a:cs typeface="Meiryo" charset="-128"/>
              </a:rPr>
              <a:t>1-F 作成中のメールの破棄 </a:t>
            </a:r>
            <a:r>
              <a:rPr lang="ja-JP" sz="2800" b="1" dirty="0">
                <a:latin typeface="BIZ UDゴシック" panose="020B0400000000000000" pitchFamily="49" charset="-128"/>
                <a:ea typeface="BIZ UDゴシック" panose="020B0400000000000000" pitchFamily="49" charset="-128"/>
                <a:cs typeface="Meiryo" charset="-128"/>
              </a:rPr>
              <a:t>･･･････････</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P13</a:t>
            </a:r>
            <a:endParaRPr lang="ja-JP" altLang="en-US" sz="2800" b="1" dirty="0">
              <a:latin typeface="BIZ UDゴシック" panose="020B0400000000000000" pitchFamily="49" charset="-128"/>
              <a:ea typeface="BIZ UDゴシック" panose="020B0400000000000000" pitchFamily="49" charset="-128"/>
              <a:cs typeface="Meiryo" charset="-128"/>
            </a:endParaRP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1-G	</a:t>
            </a:r>
            <a:r>
              <a:rPr lang="ja-JP" altLang="en-US" sz="2800" b="1" dirty="0">
                <a:latin typeface="BIZ UDゴシック" panose="020B0400000000000000" pitchFamily="49" charset="-128"/>
                <a:ea typeface="BIZ UDゴシック" panose="020B0400000000000000" pitchFamily="49" charset="-128"/>
                <a:cs typeface="Meiryo" charset="-128"/>
              </a:rPr>
              <a:t>メールの返信 ･･････････････････････</a:t>
            </a:r>
            <a:r>
              <a:rPr lang="en-US" altLang="ja-JP" sz="2800" b="1" dirty="0">
                <a:latin typeface="BIZ UDゴシック" panose="020B0400000000000000" pitchFamily="49" charset="-128"/>
                <a:ea typeface="BIZ UDゴシック" panose="020B0400000000000000" pitchFamily="49" charset="-128"/>
                <a:cs typeface="Meiryo" charset="-128"/>
              </a:rPr>
              <a:t>		P14</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1-H</a:t>
            </a:r>
            <a:r>
              <a:rPr lang="ja-JP" altLang="en-US" sz="2800" b="1" dirty="0">
                <a:latin typeface="BIZ UDゴシック" panose="020B0400000000000000" pitchFamily="49" charset="-128"/>
                <a:ea typeface="BIZ UDゴシック" panose="020B0400000000000000" pitchFamily="49" charset="-128"/>
                <a:cs typeface="Meiryo" charset="-128"/>
              </a:rPr>
              <a:t> メールの削除 ･･････････････････････</a:t>
            </a:r>
            <a:r>
              <a:rPr lang="en-US" altLang="ja-JP" sz="2800" b="1" dirty="0">
                <a:latin typeface="BIZ UDゴシック" panose="020B0400000000000000" pitchFamily="49" charset="-128"/>
                <a:ea typeface="BIZ UDゴシック" panose="020B0400000000000000" pitchFamily="49" charset="-128"/>
                <a:cs typeface="Meiryo" charset="-128"/>
              </a:rPr>
              <a:t>		P15</a:t>
            </a:r>
          </a:p>
          <a:p>
            <a:pPr>
              <a:lnSpc>
                <a:spcPts val="3400"/>
              </a:lnSpc>
              <a:tabLst>
                <a:tab pos="720000" algn="l"/>
                <a:tab pos="7056000" algn="r"/>
                <a:tab pos="7956000" algn="r"/>
              </a:tabLst>
            </a:pPr>
            <a:r>
              <a:rPr lang="en-US" altLang="ja-JP" sz="2800" b="1" dirty="0">
                <a:latin typeface="BIZ UDゴシック" panose="020B0400000000000000" pitchFamily="49" charset="-128"/>
                <a:ea typeface="BIZ UDゴシック" panose="020B0400000000000000" pitchFamily="49" charset="-128"/>
                <a:cs typeface="Meiryo" charset="-128"/>
              </a:rPr>
              <a:t>1-I </a:t>
            </a:r>
            <a:r>
              <a:rPr lang="ja-JP" altLang="en-US" sz="2800" b="1" dirty="0">
                <a:latin typeface="BIZ UDゴシック" panose="020B0400000000000000" pitchFamily="49" charset="-128"/>
                <a:ea typeface="BIZ UDゴシック" panose="020B0400000000000000" pitchFamily="49" charset="-128"/>
                <a:cs typeface="Meiryo" charset="-128"/>
              </a:rPr>
              <a:t>詐欺メールにご用心 ････････････････</a:t>
            </a:r>
            <a:r>
              <a:rPr lang="en-US" altLang="ja-JP" sz="2800" b="1" dirty="0">
                <a:latin typeface="BIZ UDゴシック" panose="020B0400000000000000" pitchFamily="49" charset="-128"/>
                <a:ea typeface="BIZ UDゴシック" panose="020B0400000000000000" pitchFamily="49" charset="-128"/>
                <a:cs typeface="Meiryo" charset="-128"/>
              </a:rPr>
              <a:t>		P16</a:t>
            </a:r>
          </a:p>
          <a:p>
            <a:pPr>
              <a:lnSpc>
                <a:spcPts val="3400"/>
              </a:lnSpc>
              <a:tabLst>
                <a:tab pos="720000" algn="l"/>
                <a:tab pos="7056000" algn="r"/>
                <a:tab pos="7956000" algn="r"/>
              </a:tabLst>
            </a:pPr>
            <a:endParaRPr lang="en-US" altLang="ja-JP" sz="2800" b="1" dirty="0">
              <a:latin typeface="BIZ UDゴシック" panose="020B0400000000000000" pitchFamily="49" charset="-128"/>
              <a:ea typeface="BIZ UDゴシック" panose="020B0400000000000000" pitchFamily="49" charset="-128"/>
              <a:cs typeface="Meiryo" charset="-128"/>
            </a:endParaRPr>
          </a:p>
        </p:txBody>
      </p: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3715925" y="553073"/>
            <a:ext cx="3261550" cy="595500"/>
          </a:xfrm>
        </p:spPr>
        <p:txBody>
          <a:bodyPr anchor="ctr">
            <a:normAutofit/>
          </a:bodyPr>
          <a:lstStyle/>
          <a:p>
            <a:pPr algn="ctr"/>
            <a:r>
              <a:rPr lang="ja-JP" altLang="en-US" sz="3600" dirty="0">
                <a:latin typeface="BIZ UDゴシック" panose="020B0400000000000000" pitchFamily="49" charset="-128"/>
                <a:ea typeface="BIZ UDゴシック" panose="020B0400000000000000" pitchFamily="49" charset="-128"/>
              </a:rPr>
              <a:t>メールの使い方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7D6D2628-54FA-4FE7-A1BB-7DBE18337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0" y="3952303"/>
            <a:ext cx="1854100" cy="18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2709" y="457967"/>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792000" y="1547120"/>
            <a:ext cx="9180000" cy="1571842"/>
          </a:xfrm>
        </p:spPr>
        <p:txBody>
          <a:bodyPr wrap="square" lIns="90000" tIns="46800" rIns="90000" bIns="46800">
            <a:spAutoFit/>
          </a:bodyPr>
          <a:lstStyle/>
          <a:p>
            <a:pPr algn="just"/>
            <a:r>
              <a:rPr lang="en-US" altLang="ja-JP" sz="2400" dirty="0">
                <a:latin typeface="BIZ UDゴシック" panose="020B0400000000000000" pitchFamily="49" charset="-128"/>
                <a:ea typeface="BIZ UDゴシック" panose="020B0400000000000000" pitchFamily="49" charset="-128"/>
              </a:rPr>
              <a:t>iPhone</a:t>
            </a:r>
            <a:r>
              <a:rPr lang="ja-JP" altLang="en-US" sz="2400" dirty="0">
                <a:latin typeface="BIZ UDゴシック" panose="020B0400000000000000" pitchFamily="49" charset="-128"/>
                <a:ea typeface="BIZ UDゴシック" panose="020B0400000000000000" pitchFamily="49" charset="-128"/>
              </a:rPr>
              <a:t>には初めからメールアプリがインストールされています。</a:t>
            </a:r>
            <a:r>
              <a:rPr lang="en-US" altLang="ja-JP" sz="2400" dirty="0">
                <a:latin typeface="BIZ UDゴシック" panose="020B0400000000000000" pitchFamily="49" charset="-128"/>
                <a:ea typeface="BIZ UDゴシック" panose="020B0400000000000000" pitchFamily="49" charset="-128"/>
              </a:rPr>
              <a:t>Apple</a:t>
            </a:r>
            <a:r>
              <a:rPr lang="ja-JP" altLang="en-US" sz="2400" dirty="0">
                <a:latin typeface="BIZ UDゴシック" panose="020B0400000000000000" pitchFamily="49" charset="-128"/>
                <a:ea typeface="BIZ UDゴシック" panose="020B0400000000000000" pitchFamily="49" charset="-128"/>
              </a:rPr>
              <a:t>社が提供する</a:t>
            </a:r>
            <a:r>
              <a:rPr lang="en-US" altLang="ja-JP" sz="2400" dirty="0">
                <a:latin typeface="BIZ UDゴシック" panose="020B0400000000000000" pitchFamily="49" charset="-128"/>
                <a:ea typeface="BIZ UDゴシック" panose="020B0400000000000000" pitchFamily="49" charset="-128"/>
              </a:rPr>
              <a:t>iCloud</a:t>
            </a:r>
            <a:r>
              <a:rPr lang="ja-JP" altLang="en-US" sz="2400" dirty="0">
                <a:latin typeface="BIZ UDゴシック" panose="020B0400000000000000" pitchFamily="49" charset="-128"/>
                <a:ea typeface="BIZ UDゴシック" panose="020B0400000000000000" pitchFamily="49" charset="-128"/>
              </a:rPr>
              <a:t>メールの他にも、携帯電話会社が提供するキャリアメールや</a:t>
            </a:r>
            <a:r>
              <a:rPr lang="en-US" altLang="ja-JP" sz="2400" dirty="0">
                <a:latin typeface="BIZ UDゴシック" panose="020B0400000000000000" pitchFamily="49" charset="-128"/>
                <a:ea typeface="BIZ UDゴシック" panose="020B0400000000000000" pitchFamily="49" charset="-128"/>
              </a:rPr>
              <a:t>Yahoo</a:t>
            </a:r>
            <a:r>
              <a:rPr lang="ja-JP" altLang="en-US" sz="2400" dirty="0">
                <a:latin typeface="BIZ UDゴシック" panose="020B0400000000000000" pitchFamily="49" charset="-128"/>
                <a:ea typeface="BIZ UDゴシック" panose="020B0400000000000000" pitchFamily="49" charset="-128"/>
              </a:rPr>
              <a:t>メール、</a:t>
            </a:r>
            <a:r>
              <a:rPr lang="en-US" altLang="ja-JP" sz="2400" dirty="0">
                <a:latin typeface="BIZ UDゴシック" panose="020B0400000000000000" pitchFamily="49" charset="-128"/>
                <a:ea typeface="BIZ UDゴシック" panose="020B0400000000000000" pitchFamily="49" charset="-128"/>
              </a:rPr>
              <a:t>Gmail</a:t>
            </a:r>
            <a:r>
              <a:rPr lang="ja-JP" altLang="en-US" sz="2400" dirty="0">
                <a:latin typeface="BIZ UDゴシック" panose="020B0400000000000000" pitchFamily="49" charset="-128"/>
                <a:ea typeface="BIZ UDゴシック" panose="020B0400000000000000" pitchFamily="49" charset="-128"/>
              </a:rPr>
              <a:t>など様々なメールサービスを利用することが可能です。</a:t>
            </a:r>
            <a:endParaRPr lang="en-US" altLang="ja-JP" sz="2400"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20559"/>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en-US" altLang="ja-JP" dirty="0">
                <a:latin typeface="BIZ UDゴシック" panose="020B0400000000000000" pitchFamily="49" charset="-128"/>
                <a:ea typeface="BIZ UDゴシック" panose="020B0400000000000000" pitchFamily="49" charset="-128"/>
              </a:rPr>
              <a:t>iCloud</a:t>
            </a:r>
            <a:r>
              <a:rPr lang="ja-JP" altLang="en-US" dirty="0">
                <a:latin typeface="BIZ UDゴシック" panose="020B0400000000000000" pitchFamily="49" charset="-128"/>
                <a:ea typeface="BIZ UDゴシック" panose="020B0400000000000000" pitchFamily="49" charset="-128"/>
              </a:rPr>
              <a:t>メールの特徴とメリット</a:t>
            </a:r>
          </a:p>
        </p:txBody>
      </p:sp>
      <p:sp>
        <p:nvSpPr>
          <p:cNvPr id="3" name="四角形: 角を丸くする 2">
            <a:extLst>
              <a:ext uri="{FF2B5EF4-FFF2-40B4-BE49-F238E27FC236}">
                <a16:creationId xmlns:a16="http://schemas.microsoft.com/office/drawing/2014/main" id="{CBB95D74-A2C1-4D90-BD74-8773D9C8FE12}"/>
              </a:ext>
            </a:extLst>
          </p:cNvPr>
          <p:cNvSpPr/>
          <p:nvPr/>
        </p:nvSpPr>
        <p:spPr>
          <a:xfrm>
            <a:off x="774700" y="3375920"/>
            <a:ext cx="4572000" cy="48170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72000" rIns="0" bIns="0" rtlCol="0" anchor="ctr" anchorCtr="0"/>
          <a:lstStyle/>
          <a:p>
            <a:r>
              <a:rPr kumimoji="1" lang="en-US" altLang="ja-JP" sz="2400" b="1" dirty="0">
                <a:solidFill>
                  <a:schemeClr val="bg1"/>
                </a:solidFill>
                <a:latin typeface="BIZ UDゴシック" panose="020B0400000000000000" pitchFamily="49" charset="-128"/>
                <a:ea typeface="BIZ UDゴシック" panose="020B0400000000000000" pitchFamily="49" charset="-128"/>
              </a:rPr>
              <a:t>iCloud</a:t>
            </a:r>
            <a:r>
              <a:rPr kumimoji="1" lang="ja-JP" altLang="en-US" sz="2400" b="1" dirty="0">
                <a:solidFill>
                  <a:schemeClr val="bg1"/>
                </a:solidFill>
                <a:latin typeface="BIZ UDゴシック" panose="020B0400000000000000" pitchFamily="49" charset="-128"/>
                <a:ea typeface="BIZ UDゴシック" panose="020B0400000000000000" pitchFamily="49" charset="-128"/>
              </a:rPr>
              <a:t>メールの特徴とメリット</a:t>
            </a:r>
          </a:p>
        </p:txBody>
      </p:sp>
      <p:sp>
        <p:nvSpPr>
          <p:cNvPr id="39" name="テキスト ボックス 38">
            <a:extLst>
              <a:ext uri="{FF2B5EF4-FFF2-40B4-BE49-F238E27FC236}">
                <a16:creationId xmlns:a16="http://schemas.microsoft.com/office/drawing/2014/main" id="{A54AEC1A-F91F-45D6-96E2-6DAEC86D3E4C}"/>
              </a:ext>
            </a:extLst>
          </p:cNvPr>
          <p:cNvSpPr txBox="1"/>
          <p:nvPr/>
        </p:nvSpPr>
        <p:spPr>
          <a:xfrm>
            <a:off x="1765300" y="4010025"/>
            <a:ext cx="7703065" cy="1477328"/>
          </a:xfrm>
          <a:prstGeom prst="rect">
            <a:avLst/>
          </a:prstGeom>
          <a:noFill/>
        </p:spPr>
        <p:txBody>
          <a:bodyPr wrap="square" lIns="91440" tIns="45720" rIns="91440" bIns="45720" anchor="t">
            <a:spAutoFit/>
          </a:bodyPr>
          <a:lstStyle/>
          <a:p>
            <a:pPr algn="just" defTabSz="7529513"/>
            <a:r>
              <a:rPr lang="en-US" altLang="ja-JP" b="1" dirty="0">
                <a:latin typeface="BIZ UDゴシック" panose="020B0400000000000000" pitchFamily="49" charset="-128"/>
                <a:ea typeface="BIZ UDゴシック" panose="020B0400000000000000" pitchFamily="49" charset="-128"/>
              </a:rPr>
              <a:t>iCloud</a:t>
            </a:r>
            <a:r>
              <a:rPr lang="ja-JP" altLang="en-US" b="1" dirty="0">
                <a:latin typeface="BIZ UDゴシック" panose="020B0400000000000000" pitchFamily="49" charset="-128"/>
                <a:ea typeface="BIZ UDゴシック" panose="020B0400000000000000" pitchFamily="49" charset="-128"/>
              </a:rPr>
              <a:t>メールとは</a:t>
            </a:r>
            <a:r>
              <a:rPr lang="en-US" altLang="ja-JP" b="1" dirty="0">
                <a:latin typeface="BIZ UDゴシック" panose="020B0400000000000000" pitchFamily="49" charset="-128"/>
                <a:ea typeface="BIZ UDゴシック" panose="020B0400000000000000" pitchFamily="49" charset="-128"/>
              </a:rPr>
              <a:t>Apple</a:t>
            </a:r>
            <a:r>
              <a:rPr lang="ja-JP" altLang="en-US" b="1" dirty="0">
                <a:latin typeface="BIZ UDゴシック" panose="020B0400000000000000" pitchFamily="49" charset="-128"/>
                <a:ea typeface="BIZ UDゴシック" panose="020B0400000000000000" pitchFamily="49" charset="-128"/>
              </a:rPr>
              <a:t>が提供するクラウドサービスであるアイクラウドの中のメールサービスです。メールアドレス発行、メールの送受信や整理を行えます。基本的に利用料は無料です。シリによる音声操作にも対応していて、音声でのメール作成や送信、件名や受信日時の確認が可能となっています。</a:t>
            </a:r>
          </a:p>
        </p:txBody>
      </p:sp>
      <p:sp>
        <p:nvSpPr>
          <p:cNvPr id="45" name="テキスト ボックス 44">
            <a:extLst>
              <a:ext uri="{FF2B5EF4-FFF2-40B4-BE49-F238E27FC236}">
                <a16:creationId xmlns:a16="http://schemas.microsoft.com/office/drawing/2014/main" id="{B459D3EE-656F-40FA-B9A8-F2F17BB211AA}"/>
              </a:ext>
            </a:extLst>
          </p:cNvPr>
          <p:cNvSpPr txBox="1"/>
          <p:nvPr/>
        </p:nvSpPr>
        <p:spPr>
          <a:xfrm>
            <a:off x="1765300" y="5534025"/>
            <a:ext cx="7703065" cy="1477328"/>
          </a:xfrm>
          <a:prstGeom prst="rect">
            <a:avLst/>
          </a:prstGeom>
          <a:noFill/>
        </p:spPr>
        <p:txBody>
          <a:bodyPr wrap="square">
            <a:spAutoFit/>
          </a:bodyPr>
          <a:lstStyle/>
          <a:p>
            <a:pPr algn="just"/>
            <a:r>
              <a:rPr lang="ja-JP" altLang="en-US" b="1" dirty="0">
                <a:latin typeface="BIZ UDゴシック" panose="020B0400000000000000" pitchFamily="49" charset="-128"/>
                <a:ea typeface="BIZ UDゴシック" panose="020B0400000000000000" pitchFamily="49" charset="-128"/>
              </a:rPr>
              <a:t>アイクラウドメールではスマートフォンの機種変更や故障による買い替えの際にも、</a:t>
            </a:r>
            <a:r>
              <a:rPr lang="en-US" altLang="ja-JP" b="1" dirty="0">
                <a:latin typeface="BIZ UDゴシック" panose="020B0400000000000000" pitchFamily="49" charset="-128"/>
                <a:ea typeface="BIZ UDゴシック" panose="020B0400000000000000" pitchFamily="49" charset="-128"/>
              </a:rPr>
              <a:t>iCloud</a:t>
            </a:r>
            <a:r>
              <a:rPr lang="ja-JP" altLang="en-US" b="1" dirty="0">
                <a:latin typeface="BIZ UDゴシック" panose="020B0400000000000000" pitchFamily="49" charset="-128"/>
                <a:ea typeface="BIZ UDゴシック" panose="020B0400000000000000" pitchFamily="49" charset="-128"/>
              </a:rPr>
              <a:t>のバックアップを利用してすぐに今まで通りに使用することが可能です。プロバイダーや携帯キャリアが提供するメールアドレスのように、契約する会社を変更した際にも影響を受けることはありません。</a:t>
            </a:r>
          </a:p>
        </p:txBody>
      </p:sp>
      <p:sp>
        <p:nvSpPr>
          <p:cNvPr id="2" name="二等辺三角形 1"/>
          <p:cNvSpPr/>
          <p:nvPr/>
        </p:nvSpPr>
        <p:spPr>
          <a:xfrm rot="5400000">
            <a:off x="1422400" y="4121874"/>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4" name="二等辺三角形 13"/>
          <p:cNvSpPr/>
          <p:nvPr/>
        </p:nvSpPr>
        <p:spPr>
          <a:xfrm rot="5400000">
            <a:off x="1422400" y="5786429"/>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1073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44295" y="44161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50900" y="1611094"/>
            <a:ext cx="3048000" cy="646331"/>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メールを作成</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と</a:t>
            </a:r>
            <a:r>
              <a:rPr lang="ja-JP" altLang="en-US" b="1" kern="100" dirty="0">
                <a:latin typeface="BIZ UDゴシック" panose="020B0400000000000000" pitchFamily="49" charset="-128"/>
                <a:ea typeface="BIZ UDゴシック" panose="020B0400000000000000" pitchFamily="49" charset="-128"/>
                <a:cs typeface="Times New Roman"/>
              </a:rPr>
              <a:t>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7300" y="30421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を使ったメールの送信</a:t>
            </a:r>
          </a:p>
        </p:txBody>
      </p:sp>
      <p:sp>
        <p:nvSpPr>
          <p:cNvPr id="36" name="テキスト ボックス 35">
            <a:extLst>
              <a:ext uri="{FF2B5EF4-FFF2-40B4-BE49-F238E27FC236}">
                <a16:creationId xmlns:a16="http://schemas.microsoft.com/office/drawing/2014/main" id="{34FBCC59-97EE-4942-BD6F-0A54EEA9FA07}"/>
              </a:ext>
            </a:extLst>
          </p:cNvPr>
          <p:cNvSpPr txBox="1"/>
          <p:nvPr/>
        </p:nvSpPr>
        <p:spPr>
          <a:xfrm>
            <a:off x="4476563" y="1518070"/>
            <a:ext cx="4500000" cy="646331"/>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このメッセージを誰に送信しますか</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と聞こえたら、送信相手の名前を言います。</a:t>
            </a:r>
          </a:p>
        </p:txBody>
      </p:sp>
      <p:pic>
        <p:nvPicPr>
          <p:cNvPr id="9" name="図 8">
            <a:extLst>
              <a:ext uri="{FF2B5EF4-FFF2-40B4-BE49-F238E27FC236}">
                <a16:creationId xmlns:a16="http://schemas.microsoft.com/office/drawing/2014/main" id="{BF401CF6-4E9C-404A-A90A-FB835E3ADDF7}"/>
              </a:ext>
            </a:extLst>
          </p:cNvPr>
          <p:cNvPicPr>
            <a:picLocks noChangeAspect="1"/>
          </p:cNvPicPr>
          <p:nvPr/>
        </p:nvPicPr>
        <p:blipFill>
          <a:blip r:embed="rId3"/>
          <a:stretch>
            <a:fillRect/>
          </a:stretch>
        </p:blipFill>
        <p:spPr>
          <a:xfrm>
            <a:off x="1231900" y="2317415"/>
            <a:ext cx="1561846" cy="3136900"/>
          </a:xfrm>
          <a:prstGeom prst="rect">
            <a:avLst/>
          </a:prstGeom>
        </p:spPr>
      </p:pic>
      <p:pic>
        <p:nvPicPr>
          <p:cNvPr id="14" name="図 13">
            <a:extLst>
              <a:ext uri="{FF2B5EF4-FFF2-40B4-BE49-F238E27FC236}">
                <a16:creationId xmlns:a16="http://schemas.microsoft.com/office/drawing/2014/main" id="{DC2432AD-B2C1-49CD-AD99-3C4FE6A1E2C7}"/>
              </a:ext>
            </a:extLst>
          </p:cNvPr>
          <p:cNvPicPr>
            <a:picLocks noChangeAspect="1"/>
          </p:cNvPicPr>
          <p:nvPr/>
        </p:nvPicPr>
        <p:blipFill>
          <a:blip r:embed="rId4"/>
          <a:stretch>
            <a:fillRect/>
          </a:stretch>
        </p:blipFill>
        <p:spPr>
          <a:xfrm>
            <a:off x="4737100" y="2317414"/>
            <a:ext cx="1630246" cy="3136901"/>
          </a:xfrm>
          <a:prstGeom prst="rect">
            <a:avLst/>
          </a:prstGeom>
        </p:spPr>
      </p:pic>
      <p:sp>
        <p:nvSpPr>
          <p:cNvPr id="30" name="テキスト ボックス 29">
            <a:extLst>
              <a:ext uri="{FF2B5EF4-FFF2-40B4-BE49-F238E27FC236}">
                <a16:creationId xmlns:a16="http://schemas.microsoft.com/office/drawing/2014/main" id="{AECC505E-FADD-4052-B84F-8DA84B13EEAB}"/>
              </a:ext>
            </a:extLst>
          </p:cNvPr>
          <p:cNvSpPr txBox="1"/>
          <p:nvPr/>
        </p:nvSpPr>
        <p:spPr>
          <a:xfrm>
            <a:off x="7598552" y="2105025"/>
            <a:ext cx="2548748" cy="3454004"/>
          </a:xfrm>
          <a:prstGeom prst="rect">
            <a:avLst/>
          </a:prstGeom>
          <a:solidFill>
            <a:schemeClr val="bg1"/>
          </a:solidFill>
          <a:ln w="38100">
            <a:noFill/>
            <a:prstDash val="sysDash"/>
          </a:ln>
        </p:spPr>
        <p:txBody>
          <a:bodyPr wrap="square" tIns="144000">
            <a:spAutoFit/>
          </a:bodyPr>
          <a:lstStyle/>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送信相手の連絡先に複数のアドレスを登録している場合は追加で送信先を尋ねられるので、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と送信したい方を伝えます。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en-US" altLang="ja-JP" sz="1400"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b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b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といったラベル名の設定は連絡先アプリで行います。</a:t>
            </a:r>
          </a:p>
        </p:txBody>
      </p:sp>
      <p:sp>
        <p:nvSpPr>
          <p:cNvPr id="19" name="テキスト ボックス 18">
            <a:extLst>
              <a:ext uri="{FF2B5EF4-FFF2-40B4-BE49-F238E27FC236}">
                <a16:creationId xmlns:a16="http://schemas.microsoft.com/office/drawing/2014/main" id="{72C32022-8832-4E8C-B15C-D08E7778ED96}"/>
              </a:ext>
            </a:extLst>
          </p:cNvPr>
          <p:cNvSpPr txBox="1"/>
          <p:nvPr/>
        </p:nvSpPr>
        <p:spPr>
          <a:xfrm>
            <a:off x="850900" y="5601816"/>
            <a:ext cx="8991600" cy="1303809"/>
          </a:xfrm>
          <a:prstGeom prst="rect">
            <a:avLst/>
          </a:prstGeom>
          <a:solidFill>
            <a:srgbClr val="FFFF99"/>
          </a:solidFill>
          <a:ln w="38100">
            <a:solidFill>
              <a:schemeClr val="tx1"/>
            </a:solidFill>
            <a:prstDash val="solid"/>
          </a:ln>
        </p:spPr>
        <p:txBody>
          <a:bodyPr wrap="square" tIns="72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を使って相手の名前でメールを送る場合、</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iPhone</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の連絡先アプリにメールを送りたい相手の連絡先が登録されている必要があります。また、ニックネームや略称で登録している場合は、そのニックネームや略称で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に声をかける必要があります。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詳しくは、スマートフォン</a:t>
            </a: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アイフォン</a:t>
            </a: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初心者編</a:t>
            </a:r>
            <a:r>
              <a:rPr lang="en-US" altLang="ja-JP" sz="1600" b="1" dirty="0">
                <a:effectLst/>
                <a:latin typeface="BIZ UDゴシック" panose="020B0400000000000000" pitchFamily="49" charset="-128"/>
                <a:ea typeface="BIZ UDゴシック" panose="020B0400000000000000" pitchFamily="49" charset="-128"/>
              </a:rPr>
              <a:t>｢3 </a:t>
            </a:r>
            <a:r>
              <a:rPr lang="ja-JP" altLang="en-US" sz="1600" b="1" dirty="0">
                <a:effectLst/>
                <a:latin typeface="BIZ UDゴシック" panose="020B0400000000000000" pitchFamily="49" charset="-128"/>
                <a:ea typeface="BIZ UDゴシック" panose="020B0400000000000000" pitchFamily="49" charset="-128"/>
              </a:rPr>
              <a:t>電話の使い方</a:t>
            </a:r>
            <a:r>
              <a:rPr lang="en-US" altLang="ja-JP" sz="1600" b="1" dirty="0">
                <a:effectLst/>
                <a:latin typeface="BIZ UDゴシック" panose="020B0400000000000000" pitchFamily="49" charset="-128"/>
                <a:ea typeface="BIZ UDゴシック" panose="020B0400000000000000" pitchFamily="49" charset="-128"/>
              </a:rPr>
              <a:t>｣</a:t>
            </a:r>
            <a:r>
              <a:rPr lang="ja-JP" altLang="en-US" sz="1600" b="1" dirty="0">
                <a:effectLst/>
                <a:latin typeface="BIZ UDゴシック" panose="020B0400000000000000" pitchFamily="49" charset="-128"/>
                <a:ea typeface="BIZ UDゴシック" panose="020B0400000000000000" pitchFamily="49" charset="-128"/>
              </a:rPr>
              <a:t>を参照</a:t>
            </a:r>
            <a:endPar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0537D79F-1BBF-4A7D-94F9-3B2AB75076D3}"/>
              </a:ext>
            </a:extLst>
          </p:cNvPr>
          <p:cNvSpPr/>
          <p:nvPr/>
        </p:nvSpPr>
        <p:spPr>
          <a:xfrm>
            <a:off x="393700" y="157162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正方形/長方形 20">
            <a:extLst>
              <a:ext uri="{FF2B5EF4-FFF2-40B4-BE49-F238E27FC236}">
                <a16:creationId xmlns:a16="http://schemas.microsoft.com/office/drawing/2014/main" id="{5928363D-E09D-41C2-A256-DDDADB7648BD}"/>
              </a:ext>
            </a:extLst>
          </p:cNvPr>
          <p:cNvSpPr/>
          <p:nvPr/>
        </p:nvSpPr>
        <p:spPr>
          <a:xfrm>
            <a:off x="3970381" y="1546046"/>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6" name="矢印: 右 25">
            <a:extLst>
              <a:ext uri="{FF2B5EF4-FFF2-40B4-BE49-F238E27FC236}">
                <a16:creationId xmlns:a16="http://schemas.microsoft.com/office/drawing/2014/main" id="{71737524-88C5-456D-8A5C-F1BA62F6323A}"/>
              </a:ext>
            </a:extLst>
          </p:cNvPr>
          <p:cNvSpPr/>
          <p:nvPr/>
        </p:nvSpPr>
        <p:spPr>
          <a:xfrm>
            <a:off x="3402856" y="3527120"/>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9EE0632E-CE20-6AAD-7E80-D0FEAA378ABE}"/>
              </a:ext>
            </a:extLst>
          </p:cNvPr>
          <p:cNvSpPr/>
          <p:nvPr/>
        </p:nvSpPr>
        <p:spPr>
          <a:xfrm>
            <a:off x="7047957" y="216658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r>
              <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rPr>
              <a:t>  </a:t>
            </a:r>
          </a:p>
        </p:txBody>
      </p:sp>
    </p:spTree>
    <p:extLst>
      <p:ext uri="{BB962C8B-B14F-4D97-AF65-F5344CB8AC3E}">
        <p14:creationId xmlns:p14="http://schemas.microsoft.com/office/powerpoint/2010/main" val="287132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8DB34C51-379F-43A2-AF71-34179AB0D3DD}"/>
              </a:ext>
            </a:extLst>
          </p:cNvPr>
          <p:cNvSpPr/>
          <p:nvPr/>
        </p:nvSpPr>
        <p:spPr>
          <a:xfrm>
            <a:off x="804444" y="1641347"/>
            <a:ext cx="550595"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4444971" y="1636494"/>
            <a:ext cx="596929"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❺</a:t>
            </a:r>
            <a:r>
              <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rPr>
              <a:t>   </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386905" y="1639591"/>
            <a:ext cx="2750903" cy="923330"/>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メールの件名は何にしますか</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と聞こえたらメールの件名を伝えます。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9" name="矢印: 右 58">
            <a:extLst>
              <a:ext uri="{FF2B5EF4-FFF2-40B4-BE49-F238E27FC236}">
                <a16:creationId xmlns:a16="http://schemas.microsoft.com/office/drawing/2014/main" id="{1A06E152-A8B9-4326-BD1D-132C90EA7A17}"/>
              </a:ext>
            </a:extLst>
          </p:cNvPr>
          <p:cNvSpPr/>
          <p:nvPr/>
        </p:nvSpPr>
        <p:spPr>
          <a:xfrm>
            <a:off x="4086279" y="408622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34FBCC59-97EE-4942-BD6F-0A54EEA9FA07}"/>
              </a:ext>
            </a:extLst>
          </p:cNvPr>
          <p:cNvSpPr txBox="1"/>
          <p:nvPr/>
        </p:nvSpPr>
        <p:spPr>
          <a:xfrm>
            <a:off x="5041900" y="1636494"/>
            <a:ext cx="3052101" cy="923330"/>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メールの本文はどうしますか</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と聞こえたら送りたい内容を伝えます。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a:extLst>
              <a:ext uri="{FF2B5EF4-FFF2-40B4-BE49-F238E27FC236}">
                <a16:creationId xmlns:a16="http://schemas.microsoft.com/office/drawing/2014/main" id="{89C47870-46C4-4101-B294-835BAB9EA7EA}"/>
              </a:ext>
            </a:extLst>
          </p:cNvPr>
          <p:cNvPicPr>
            <a:picLocks noChangeAspect="1"/>
          </p:cNvPicPr>
          <p:nvPr/>
        </p:nvPicPr>
        <p:blipFill>
          <a:blip r:embed="rId3"/>
          <a:stretch>
            <a:fillRect/>
          </a:stretch>
        </p:blipFill>
        <p:spPr>
          <a:xfrm>
            <a:off x="1630486" y="2756870"/>
            <a:ext cx="1844307" cy="3996000"/>
          </a:xfrm>
          <a:prstGeom prst="rect">
            <a:avLst/>
          </a:prstGeom>
        </p:spPr>
      </p:pic>
      <p:pic>
        <p:nvPicPr>
          <p:cNvPr id="7" name="図 6">
            <a:extLst>
              <a:ext uri="{FF2B5EF4-FFF2-40B4-BE49-F238E27FC236}">
                <a16:creationId xmlns:a16="http://schemas.microsoft.com/office/drawing/2014/main" id="{4711BBEE-A6D7-4653-882F-D48237621E66}"/>
              </a:ext>
            </a:extLst>
          </p:cNvPr>
          <p:cNvPicPr>
            <a:picLocks noChangeAspect="1"/>
          </p:cNvPicPr>
          <p:nvPr/>
        </p:nvPicPr>
        <p:blipFill>
          <a:blip r:embed="rId4"/>
          <a:stretch>
            <a:fillRect/>
          </a:stretch>
        </p:blipFill>
        <p:spPr>
          <a:xfrm>
            <a:off x="5346700" y="2724113"/>
            <a:ext cx="1844307" cy="3996000"/>
          </a:xfrm>
          <a:prstGeom prst="rect">
            <a:avLst/>
          </a:prstGeom>
        </p:spPr>
      </p:pic>
      <p:sp>
        <p:nvSpPr>
          <p:cNvPr id="14" name="テキスト ボックス 13">
            <a:extLst>
              <a:ext uri="{FF2B5EF4-FFF2-40B4-BE49-F238E27FC236}">
                <a16:creationId xmlns:a16="http://schemas.microsoft.com/office/drawing/2014/main" id="{F81B8C94-4674-482F-AB4C-FF3A1BBC14FA}"/>
              </a:ext>
            </a:extLst>
          </p:cNvPr>
          <p:cNvSpPr txBox="1"/>
          <p:nvPr/>
        </p:nvSpPr>
        <p:spPr>
          <a:xfrm>
            <a:off x="7741485" y="2863702"/>
            <a:ext cx="2186857" cy="1530401"/>
          </a:xfrm>
          <a:prstGeom prst="rect">
            <a:avLst/>
          </a:prstGeom>
          <a:solidFill>
            <a:srgbClr val="FFFF99"/>
          </a:solidFill>
          <a:ln w="38100">
            <a:solidFill>
              <a:schemeClr val="tx1"/>
            </a:solidFill>
            <a:prstDash val="solid"/>
          </a:ln>
        </p:spPr>
        <p:txBody>
          <a:bodyPr wrap="square" tIns="72000" rIns="108000" bIns="72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言葉と言葉の間が数秒空くと自動で文章の終わりと判断されて次のステップに進みます。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395F716C-0DBA-BC31-D37B-901DCC74951F}"/>
              </a:ext>
            </a:extLst>
          </p:cNvPr>
          <p:cNvSpPr txBox="1">
            <a:spLocks/>
          </p:cNvSpPr>
          <p:nvPr/>
        </p:nvSpPr>
        <p:spPr>
          <a:xfrm>
            <a:off x="944295" y="441618"/>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6" name="タイトル 9">
            <a:extLst>
              <a:ext uri="{FF2B5EF4-FFF2-40B4-BE49-F238E27FC236}">
                <a16:creationId xmlns:a16="http://schemas.microsoft.com/office/drawing/2014/main" id="{EEF89FB1-E0FD-2469-041D-28B718517A6A}"/>
              </a:ext>
            </a:extLst>
          </p:cNvPr>
          <p:cNvSpPr txBox="1">
            <a:spLocks/>
          </p:cNvSpPr>
          <p:nvPr/>
        </p:nvSpPr>
        <p:spPr>
          <a:xfrm>
            <a:off x="2527300" y="30421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を使ったメールの送信</a:t>
            </a:r>
          </a:p>
        </p:txBody>
      </p:sp>
    </p:spTree>
    <p:extLst>
      <p:ext uri="{BB962C8B-B14F-4D97-AF65-F5344CB8AC3E}">
        <p14:creationId xmlns:p14="http://schemas.microsoft.com/office/powerpoint/2010/main" val="350772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53096" y="450569"/>
            <a:ext cx="951199"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12500" y="1571625"/>
            <a:ext cx="550595"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5130771" y="1600819"/>
            <a:ext cx="596929" cy="553998"/>
          </a:xfrm>
          <a:prstGeom prst="rect">
            <a:avLst/>
          </a:prstGeom>
        </p:spPr>
        <p:txBody>
          <a:bodyPr wrap="square">
            <a:spAutoFit/>
          </a:bodyPr>
          <a:lstStyle/>
          <a:p>
            <a:r>
              <a:rPr lang="ja-JP" altLang="en-US" sz="30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773624" y="1633096"/>
            <a:ext cx="4320000" cy="1200329"/>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○○さんへのメールです。内容は次の通りです・・・。送信してもよろしいですか</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と聞こえたら、「ハイ」と答えます。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19546" y="309741"/>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メールアプリの使い方</a:t>
            </a:r>
          </a:p>
          <a:p>
            <a:r>
              <a:rPr lang="en-US" altLang="ja-JP" dirty="0">
                <a:latin typeface="BIZ UDゴシック" panose="020B0400000000000000" pitchFamily="49" charset="-128"/>
                <a:ea typeface="BIZ UDゴシック" panose="020B0400000000000000" pitchFamily="49" charset="-128"/>
              </a:rPr>
              <a:t>Siri</a:t>
            </a:r>
            <a:r>
              <a:rPr lang="ja-JP" altLang="en-US" dirty="0">
                <a:latin typeface="BIZ UDゴシック" panose="020B0400000000000000" pitchFamily="49" charset="-128"/>
                <a:ea typeface="BIZ UDゴシック" panose="020B0400000000000000" pitchFamily="49" charset="-128"/>
              </a:rPr>
              <a:t>を使ったメールの送信</a:t>
            </a:r>
          </a:p>
        </p:txBody>
      </p:sp>
      <p:sp>
        <p:nvSpPr>
          <p:cNvPr id="36" name="テキスト ボックス 35">
            <a:extLst>
              <a:ext uri="{FF2B5EF4-FFF2-40B4-BE49-F238E27FC236}">
                <a16:creationId xmlns:a16="http://schemas.microsoft.com/office/drawing/2014/main" id="{34FBCC59-97EE-4942-BD6F-0A54EEA9FA07}"/>
              </a:ext>
            </a:extLst>
          </p:cNvPr>
          <p:cNvSpPr txBox="1"/>
          <p:nvPr/>
        </p:nvSpPr>
        <p:spPr>
          <a:xfrm>
            <a:off x="5626454" y="1633096"/>
            <a:ext cx="4724400" cy="923330"/>
          </a:xfrm>
          <a:prstGeom prst="rect">
            <a:avLst/>
          </a:prstGeom>
          <a:noFill/>
        </p:spPr>
        <p:txBody>
          <a:bodyPr wrap="square">
            <a:spAutoFit/>
          </a:bodyPr>
          <a:lstStyle/>
          <a:p>
            <a:pPr algn="l"/>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了解しました送信します</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と聞こえたらメールが送信されていますので、ホームボタン</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サイドボタン）１回押して終了です。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a:extLst>
              <a:ext uri="{FF2B5EF4-FFF2-40B4-BE49-F238E27FC236}">
                <a16:creationId xmlns:a16="http://schemas.microsoft.com/office/drawing/2014/main" id="{D0374749-83A8-45B8-B0CB-CD26DCF954B4}"/>
              </a:ext>
            </a:extLst>
          </p:cNvPr>
          <p:cNvPicPr>
            <a:picLocks noChangeAspect="1"/>
          </p:cNvPicPr>
          <p:nvPr/>
        </p:nvPicPr>
        <p:blipFill>
          <a:blip r:embed="rId3"/>
          <a:stretch>
            <a:fillRect/>
          </a:stretch>
        </p:blipFill>
        <p:spPr>
          <a:xfrm>
            <a:off x="882141" y="2878803"/>
            <a:ext cx="1844307" cy="3996000"/>
          </a:xfrm>
          <a:prstGeom prst="rect">
            <a:avLst/>
          </a:prstGeom>
        </p:spPr>
      </p:pic>
      <p:sp>
        <p:nvSpPr>
          <p:cNvPr id="11" name="テキスト ボックス 10">
            <a:extLst>
              <a:ext uri="{FF2B5EF4-FFF2-40B4-BE49-F238E27FC236}">
                <a16:creationId xmlns:a16="http://schemas.microsoft.com/office/drawing/2014/main" id="{DB50DB57-D1E8-4D39-9703-1E72EA42BA6B}"/>
              </a:ext>
            </a:extLst>
          </p:cNvPr>
          <p:cNvSpPr txBox="1"/>
          <p:nvPr/>
        </p:nvSpPr>
        <p:spPr>
          <a:xfrm>
            <a:off x="3095632" y="2692693"/>
            <a:ext cx="6935345" cy="3223172"/>
          </a:xfrm>
          <a:prstGeom prst="rect">
            <a:avLst/>
          </a:prstGeom>
          <a:solidFill>
            <a:srgbClr val="FFFF99"/>
          </a:solidFill>
          <a:ln w="38100">
            <a:solidFill>
              <a:schemeClr val="tx1"/>
            </a:solidFill>
            <a:prstDash val="solid"/>
          </a:ln>
        </p:spPr>
        <p:txBody>
          <a:bodyPr wrap="square" tIns="72000">
            <a:spAutoFit/>
          </a:bodyPr>
          <a:lstStyle/>
          <a:p>
            <a:pPr algn="just">
              <a:spcBef>
                <a:spcPts val="600"/>
              </a:spcBef>
            </a:pPr>
            <a:r>
              <a:rPr lang="ja-JP" altLang="en-US" sz="2000" b="1" kern="100" dirty="0">
                <a:solidFill>
                  <a:srgbClr val="00B050"/>
                </a:solidFill>
                <a:latin typeface="BIZ UDゴシック" panose="020B0400000000000000" pitchFamily="49" charset="-128"/>
                <a:ea typeface="BIZ UDゴシック" panose="020B0400000000000000" pitchFamily="49" charset="-128"/>
                <a:cs typeface="Times New Roman" panose="02020603050405020304" pitchFamily="18" charset="0"/>
              </a:rPr>
              <a:t>❻</a:t>
            </a:r>
            <a:r>
              <a:rPr lang="ja-JP" altLang="en-US" sz="2000"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による送信確認の内容に誤りがあった場合には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イイエ</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と答えます。続けて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から「続ける場合は、送信、キャンセル、件名を変更、本文を変更、または追加と指示してください」と問いかけがありますので、やりたいことを伝えます。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12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指示内容の説明は以下の通りです。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　　　　＝　メールを送信します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・キャンセル　＝　メールの作成を取りやめます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・件名変更　　＝　件名を変更します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・本文を変更　＝　本文を一から入れ直します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・追加　　　　＝　本文に文章を追加します</a:t>
            </a:r>
          </a:p>
        </p:txBody>
      </p:sp>
      <p:sp>
        <p:nvSpPr>
          <p:cNvPr id="10" name="テキスト ボックス 1">
            <a:extLst>
              <a:ext uri="{FF2B5EF4-FFF2-40B4-BE49-F238E27FC236}">
                <a16:creationId xmlns:a16="http://schemas.microsoft.com/office/drawing/2014/main" id="{FCA577EE-35D2-4F74-9D52-658D8E0F6214}"/>
              </a:ext>
            </a:extLst>
          </p:cNvPr>
          <p:cNvSpPr txBox="1"/>
          <p:nvPr/>
        </p:nvSpPr>
        <p:spPr>
          <a:xfrm>
            <a:off x="2984500" y="6145410"/>
            <a:ext cx="7046477" cy="674200"/>
          </a:xfrm>
          <a:prstGeom prst="rect">
            <a:avLst/>
          </a:prstGeom>
          <a:noFill/>
          <a:ln w="57150">
            <a:solidFill>
              <a:srgbClr val="FF0000"/>
            </a:solidFill>
            <a:prstDash val="sysDot"/>
          </a:ln>
        </p:spPr>
        <p:txBody>
          <a:bodyPr wrap="square" lIns="91440" tIns="72000" rIns="144000" bIns="10800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Bef>
                <a:spcPts val="600"/>
              </a:spcBef>
            </a:pP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送信前であれば、どの手順まで進んでいてもホームボタン</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サイドボタン</a:t>
            </a:r>
            <a:r>
              <a:rPr lang="en-US" altLang="ja-JP" sz="1600" b="1" kern="100" dirty="0">
                <a:latin typeface="BIZ UDゴシック" panose="020B0400000000000000" pitchFamily="49" charset="-128"/>
                <a:ea typeface="BIZ UDゴシック" panose="020B0400000000000000" pitchFamily="49" charset="-128"/>
                <a:cs typeface="Times New Roman"/>
              </a:rPr>
              <a:t>)</a:t>
            </a:r>
            <a:r>
              <a:rPr lang="ja-JP" altLang="en-US" sz="1600" b="1" kern="100" dirty="0">
                <a:latin typeface="BIZ UDゴシック" panose="020B0400000000000000" pitchFamily="49" charset="-128"/>
                <a:ea typeface="BIZ UDゴシック" panose="020B0400000000000000" pitchFamily="49" charset="-128"/>
                <a:cs typeface="Times New Roman"/>
              </a:rPr>
              <a:t>を軽く１回押すことで</a:t>
            </a:r>
            <a:r>
              <a:rPr lang="en-US" altLang="ja-JP" sz="1600" b="1" kern="100" dirty="0">
                <a:latin typeface="BIZ UDゴシック" panose="020B0400000000000000" pitchFamily="49" charset="-128"/>
                <a:ea typeface="BIZ UDゴシック" panose="020B0400000000000000" pitchFamily="49" charset="-128"/>
                <a:cs typeface="Times New Roman"/>
              </a:rPr>
              <a:t>Siri</a:t>
            </a:r>
            <a:r>
              <a:rPr lang="ja-JP" altLang="en-US" sz="1600" b="1" kern="100" dirty="0">
                <a:latin typeface="BIZ UDゴシック" panose="020B0400000000000000" pitchFamily="49" charset="-128"/>
                <a:ea typeface="BIZ UDゴシック" panose="020B0400000000000000" pitchFamily="49" charset="-128"/>
                <a:cs typeface="Times New Roman"/>
              </a:rPr>
              <a:t>でのメール作成を取りやめることができます。</a:t>
            </a:r>
            <a:endParaRPr lang="en-US" altLang="ja-JP" sz="1600" b="1" kern="100" dirty="0">
              <a:latin typeface="BIZ UDゴシック" panose="020B0400000000000000" pitchFamily="49" charset="-128"/>
              <a:ea typeface="BIZ UDゴシック" panose="020B0400000000000000" pitchFamily="49" charset="-128"/>
              <a:cs typeface="Times New Roman"/>
            </a:endParaRPr>
          </a:p>
        </p:txBody>
      </p:sp>
    </p:spTree>
    <p:extLst>
      <p:ext uri="{BB962C8B-B14F-4D97-AF65-F5344CB8AC3E}">
        <p14:creationId xmlns:p14="http://schemas.microsoft.com/office/powerpoint/2010/main" val="247959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378" y="487093"/>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2682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連絡先を使ったメールの送信</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282641" y="2511522"/>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2504226" y="251019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780863" y="2557663"/>
            <a:ext cx="1736328" cy="1200329"/>
          </a:xfrm>
          <a:prstGeom prst="rect">
            <a:avLst/>
          </a:prstGeom>
          <a:noFill/>
        </p:spPr>
        <p:txBody>
          <a:bodyPr wrap="square" lIns="91440" tIns="45720" rIns="91440" bIns="45720" anchor="t">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a:rPr>
              <a:t>を起動して</a:t>
            </a:r>
            <a:r>
              <a:rPr lang="en-US" altLang="ja-JP" b="1" kern="100" dirty="0">
                <a:latin typeface="BIZ UDゴシック" panose="020B0400000000000000" pitchFamily="49" charset="-128"/>
                <a:ea typeface="BIZ UDゴシック" panose="020B0400000000000000" pitchFamily="49" charset="-128"/>
                <a:cs typeface="Times New Roman"/>
              </a:rPr>
              <a:t>｢</a:t>
            </a:r>
            <a:r>
              <a:rPr lang="ja-JP" altLang="en-US" b="1" kern="100" dirty="0">
                <a:latin typeface="BIZ UDゴシック" panose="020B0400000000000000" pitchFamily="49" charset="-128"/>
                <a:ea typeface="BIZ UDゴシック" panose="020B0400000000000000" pitchFamily="49" charset="-128"/>
                <a:cs typeface="Times New Roman"/>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と声を</a:t>
            </a:r>
            <a:r>
              <a:rPr lang="ja-JP" altLang="en-US" b="1" kern="100" dirty="0">
                <a:latin typeface="BIZ UDゴシック" panose="020B0400000000000000" pitchFamily="49" charset="-128"/>
                <a:ea typeface="BIZ UDゴシック" panose="020B0400000000000000" pitchFamily="49" charset="-128"/>
                <a:cs typeface="Times New Roman"/>
              </a:rPr>
              <a:t>か</a:t>
            </a:r>
            <a:r>
              <a:rPr lang="ja-JP" altLang="en-US" sz="1800" b="1" kern="100" dirty="0">
                <a:effectLst/>
                <a:latin typeface="BIZ UDゴシック" panose="020B0400000000000000" pitchFamily="49" charset="-128"/>
                <a:ea typeface="BIZ UDゴシック" panose="020B0400000000000000" pitchFamily="49" charset="-128"/>
                <a:cs typeface="Times New Roman"/>
              </a:rPr>
              <a:t>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3008601" y="2534103"/>
            <a:ext cx="3283321" cy="1477328"/>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３ 電話の使い方</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で説明したセクション索引を使用して連絡先の中からメールしたい相手を探します。​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2603553" y="5170957"/>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6" name="正方形/長方形 75">
            <a:extLst>
              <a:ext uri="{FF2B5EF4-FFF2-40B4-BE49-F238E27FC236}">
                <a16:creationId xmlns:a16="http://schemas.microsoft.com/office/drawing/2014/main" id="{1E24EA26-3FAA-45DB-B4E9-E1BC6E221643}"/>
              </a:ext>
            </a:extLst>
          </p:cNvPr>
          <p:cNvSpPr/>
          <p:nvPr/>
        </p:nvSpPr>
        <p:spPr>
          <a:xfrm>
            <a:off x="6308250" y="2516279"/>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6820939" y="2555628"/>
            <a:ext cx="3173961"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メールしたい</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相手を見つけたらダブルタップし、その方の詳細情報に進みます。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5100601" y="5170956"/>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9" name="矢印: 右 78">
            <a:extLst>
              <a:ext uri="{FF2B5EF4-FFF2-40B4-BE49-F238E27FC236}">
                <a16:creationId xmlns:a16="http://schemas.microsoft.com/office/drawing/2014/main" id="{94BD7B5B-8225-4B52-A339-B68B7BC1CB2F}"/>
              </a:ext>
            </a:extLst>
          </p:cNvPr>
          <p:cNvSpPr/>
          <p:nvPr/>
        </p:nvSpPr>
        <p:spPr>
          <a:xfrm>
            <a:off x="7640639" y="5196870"/>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D8F099E4-E8EC-7109-BBD8-81C615A0671D}"/>
              </a:ext>
            </a:extLst>
          </p:cNvPr>
          <p:cNvSpPr txBox="1"/>
          <p:nvPr/>
        </p:nvSpPr>
        <p:spPr>
          <a:xfrm>
            <a:off x="599509" y="1491362"/>
            <a:ext cx="9494382" cy="976403"/>
          </a:xfrm>
          <a:prstGeom prst="rect">
            <a:avLst/>
          </a:prstGeom>
          <a:solidFill>
            <a:srgbClr val="FFFF99"/>
          </a:solidFill>
          <a:ln w="38100">
            <a:solidFill>
              <a:schemeClr val="tx1"/>
            </a:solidFill>
            <a:prstDash val="solid"/>
          </a:ln>
        </p:spPr>
        <p:txBody>
          <a:bodyPr wrap="square" tIns="72000" b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各項目の入力時に手入力以外にも、画面上を２本指でダブルタップして音声で入力することが可能です。同じ操作で音声入力の一時停止も可能なため、メールの文章を考えながら音声入力を行う場合には、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ではなく連絡先を使ったメール送信をお勧めします。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descr="テーブル&#10;&#10;自動的に生成された説明">
            <a:extLst>
              <a:ext uri="{FF2B5EF4-FFF2-40B4-BE49-F238E27FC236}">
                <a16:creationId xmlns:a16="http://schemas.microsoft.com/office/drawing/2014/main" id="{AB25D4F1-BBC8-B7FF-4906-00C0AFDB0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4054388"/>
            <a:ext cx="1197170" cy="2590800"/>
          </a:xfrm>
          <a:prstGeom prst="rect">
            <a:avLst/>
          </a:prstGeom>
          <a:ln>
            <a:solidFill>
              <a:schemeClr val="tx1"/>
            </a:solidFill>
          </a:ln>
        </p:spPr>
      </p:pic>
      <p:pic>
        <p:nvPicPr>
          <p:cNvPr id="5" name="図 4" descr="グラフィカル ユーザー インターフェイス, テーブル&#10;&#10;中程度の精度で自動的に生成された説明">
            <a:extLst>
              <a:ext uri="{FF2B5EF4-FFF2-40B4-BE49-F238E27FC236}">
                <a16:creationId xmlns:a16="http://schemas.microsoft.com/office/drawing/2014/main" id="{71A01C6B-9C02-0EBA-A039-D11C36212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822" y="4054388"/>
            <a:ext cx="1201078" cy="2599257"/>
          </a:xfrm>
          <a:prstGeom prst="rect">
            <a:avLst/>
          </a:prstGeom>
          <a:ln>
            <a:solidFill>
              <a:schemeClr val="tx1"/>
            </a:solidFill>
          </a:ln>
        </p:spPr>
      </p:pic>
      <p:pic>
        <p:nvPicPr>
          <p:cNvPr id="7" name="図 6" descr="グラフィカル ユーザー インターフェイス, テーブル&#10;&#10;中程度の精度で自動的に生成された説明">
            <a:extLst>
              <a:ext uri="{FF2B5EF4-FFF2-40B4-BE49-F238E27FC236}">
                <a16:creationId xmlns:a16="http://schemas.microsoft.com/office/drawing/2014/main" id="{9A1555A6-71FF-79E5-D112-B8CF576A2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052" y="4054388"/>
            <a:ext cx="1211883" cy="2622638"/>
          </a:xfrm>
          <a:prstGeom prst="rect">
            <a:avLst/>
          </a:prstGeom>
          <a:ln>
            <a:solidFill>
              <a:schemeClr val="tx1"/>
            </a:solidFill>
          </a:ln>
        </p:spPr>
      </p:pic>
      <p:pic>
        <p:nvPicPr>
          <p:cNvPr id="9" name="図 8">
            <a:extLst>
              <a:ext uri="{FF2B5EF4-FFF2-40B4-BE49-F238E27FC236}">
                <a16:creationId xmlns:a16="http://schemas.microsoft.com/office/drawing/2014/main" id="{01751FAB-11D3-FE31-4945-55B9F903EB1A}"/>
              </a:ext>
            </a:extLst>
          </p:cNvPr>
          <p:cNvPicPr>
            <a:picLocks noChangeAspect="1"/>
          </p:cNvPicPr>
          <p:nvPr/>
        </p:nvPicPr>
        <p:blipFill>
          <a:blip r:embed="rId6"/>
          <a:stretch>
            <a:fillRect/>
          </a:stretch>
        </p:blipFill>
        <p:spPr>
          <a:xfrm>
            <a:off x="8204163" y="4054388"/>
            <a:ext cx="1381768" cy="2622638"/>
          </a:xfrm>
          <a:prstGeom prst="rect">
            <a:avLst/>
          </a:prstGeom>
          <a:ln w="12700">
            <a:solidFill>
              <a:schemeClr val="tx1"/>
            </a:solidFill>
          </a:ln>
        </p:spPr>
      </p:pic>
      <p:sp>
        <p:nvSpPr>
          <p:cNvPr id="11" name="正方形/長方形 10">
            <a:extLst>
              <a:ext uri="{FF2B5EF4-FFF2-40B4-BE49-F238E27FC236}">
                <a16:creationId xmlns:a16="http://schemas.microsoft.com/office/drawing/2014/main" id="{1C0C1A77-3BB0-EC9E-6F29-024F35BF53F1}"/>
              </a:ext>
            </a:extLst>
          </p:cNvPr>
          <p:cNvSpPr/>
          <p:nvPr/>
        </p:nvSpPr>
        <p:spPr>
          <a:xfrm>
            <a:off x="1107469" y="4589568"/>
            <a:ext cx="1098484" cy="176191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EA00AB5-93CF-5096-52CB-493F9D9F23C3}"/>
              </a:ext>
            </a:extLst>
          </p:cNvPr>
          <p:cNvSpPr/>
          <p:nvPr/>
        </p:nvSpPr>
        <p:spPr>
          <a:xfrm>
            <a:off x="3501923" y="4530097"/>
            <a:ext cx="1098484" cy="187030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505D332-2AA2-7FDD-74D2-CE81818B2BD3}"/>
              </a:ext>
            </a:extLst>
          </p:cNvPr>
          <p:cNvSpPr/>
          <p:nvPr/>
        </p:nvSpPr>
        <p:spPr>
          <a:xfrm>
            <a:off x="5856869" y="4753816"/>
            <a:ext cx="1098484" cy="161775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5F7CF16-E5B0-E59A-5889-6DB8CECD8C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822" y="5394206"/>
            <a:ext cx="1251283" cy="1038042"/>
          </a:xfrm>
          <a:prstGeom prst="rect">
            <a:avLst/>
          </a:prstGeom>
        </p:spPr>
      </p:pic>
      <p:cxnSp>
        <p:nvCxnSpPr>
          <p:cNvPr id="15" name="直線コネクタ 14">
            <a:extLst>
              <a:ext uri="{FF2B5EF4-FFF2-40B4-BE49-F238E27FC236}">
                <a16:creationId xmlns:a16="http://schemas.microsoft.com/office/drawing/2014/main" id="{0CBD5E34-E406-4948-2850-4B6E9542C088}"/>
              </a:ext>
            </a:extLst>
          </p:cNvPr>
          <p:cNvCxnSpPr>
            <a:cxnSpLocks/>
          </p:cNvCxnSpPr>
          <p:nvPr/>
        </p:nvCxnSpPr>
        <p:spPr>
          <a:xfrm>
            <a:off x="3578992" y="4664283"/>
            <a:ext cx="822148"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560D426C-FCD8-EDB0-EA81-371A408B1DD3}"/>
              </a:ext>
            </a:extLst>
          </p:cNvPr>
          <p:cNvCxnSpPr>
            <a:cxnSpLocks/>
          </p:cNvCxnSpPr>
          <p:nvPr/>
        </p:nvCxnSpPr>
        <p:spPr>
          <a:xfrm>
            <a:off x="3743421" y="4779775"/>
            <a:ext cx="657717"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F423377-84C1-4F8A-F288-9D03B383FB7F}"/>
              </a:ext>
            </a:extLst>
          </p:cNvPr>
          <p:cNvCxnSpPr>
            <a:cxnSpLocks/>
          </p:cNvCxnSpPr>
          <p:nvPr/>
        </p:nvCxnSpPr>
        <p:spPr>
          <a:xfrm>
            <a:off x="3907851" y="4895267"/>
            <a:ext cx="493288"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8" name="矢印: 右 17">
            <a:extLst>
              <a:ext uri="{FF2B5EF4-FFF2-40B4-BE49-F238E27FC236}">
                <a16:creationId xmlns:a16="http://schemas.microsoft.com/office/drawing/2014/main" id="{90DE97CD-4E08-A37A-51E3-827782F80C79}"/>
              </a:ext>
            </a:extLst>
          </p:cNvPr>
          <p:cNvSpPr/>
          <p:nvPr/>
        </p:nvSpPr>
        <p:spPr>
          <a:xfrm>
            <a:off x="3661753" y="5126251"/>
            <a:ext cx="657717" cy="23981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19" name="図 18">
            <a:extLst>
              <a:ext uri="{FF2B5EF4-FFF2-40B4-BE49-F238E27FC236}">
                <a16:creationId xmlns:a16="http://schemas.microsoft.com/office/drawing/2014/main" id="{F692B8A6-F72E-E533-A6DE-E50A2AF3B0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4054" y="5054526"/>
            <a:ext cx="1054369" cy="888667"/>
          </a:xfrm>
          <a:prstGeom prst="rect">
            <a:avLst/>
          </a:prstGeom>
          <a:ln>
            <a:noFill/>
          </a:ln>
        </p:spPr>
      </p:pic>
      <p:cxnSp>
        <p:nvCxnSpPr>
          <p:cNvPr id="20" name="直線コネクタ 19">
            <a:extLst>
              <a:ext uri="{FF2B5EF4-FFF2-40B4-BE49-F238E27FC236}">
                <a16:creationId xmlns:a16="http://schemas.microsoft.com/office/drawing/2014/main" id="{02BA7B0D-6F56-86DE-8A7C-46EF130A2D31}"/>
              </a:ext>
            </a:extLst>
          </p:cNvPr>
          <p:cNvCxnSpPr/>
          <p:nvPr/>
        </p:nvCxnSpPr>
        <p:spPr>
          <a:xfrm>
            <a:off x="6429402" y="4837529"/>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6AF3B39-3745-77D9-8C42-C5B688853966}"/>
              </a:ext>
            </a:extLst>
          </p:cNvPr>
          <p:cNvCxnSpPr>
            <a:cxnSpLocks/>
          </p:cNvCxnSpPr>
          <p:nvPr/>
        </p:nvCxnSpPr>
        <p:spPr>
          <a:xfrm rot="2700000">
            <a:off x="6598113" y="4866810"/>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BEF5FCD-9D80-87A2-C873-588CC52F0B5F}"/>
              </a:ext>
            </a:extLst>
          </p:cNvPr>
          <p:cNvCxnSpPr>
            <a:cxnSpLocks/>
          </p:cNvCxnSpPr>
          <p:nvPr/>
        </p:nvCxnSpPr>
        <p:spPr>
          <a:xfrm rot="18900000">
            <a:off x="6243553" y="4882451"/>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A437290A-D30F-70D9-1A2F-BA73AB2E698F}"/>
              </a:ext>
            </a:extLst>
          </p:cNvPr>
          <p:cNvCxnSpPr>
            <a:cxnSpLocks/>
          </p:cNvCxnSpPr>
          <p:nvPr/>
        </p:nvCxnSpPr>
        <p:spPr>
          <a:xfrm rot="5400000">
            <a:off x="6661407" y="5018626"/>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E86D125B-0879-E0D3-A832-49B083C61635}"/>
              </a:ext>
            </a:extLst>
          </p:cNvPr>
          <p:cNvCxnSpPr>
            <a:cxnSpLocks/>
          </p:cNvCxnSpPr>
          <p:nvPr/>
        </p:nvCxnSpPr>
        <p:spPr>
          <a:xfrm rot="16200000">
            <a:off x="6158757" y="5018628"/>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569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92453"/>
            <a:ext cx="8991600" cy="699404"/>
          </a:xfrm>
          <a:prstGeom prst="rect">
            <a:avLst/>
          </a:prstGeom>
          <a:solidFill>
            <a:srgbClr val="FFFF99"/>
          </a:solidFill>
          <a:ln w="38100">
            <a:solidFill>
              <a:schemeClr val="tx1"/>
            </a:solidFill>
            <a:prstDash val="solid"/>
          </a:ln>
        </p:spPr>
        <p:txBody>
          <a:bodyPr wrap="square" tIns="72000" bIns="72000">
            <a:spAutoFit/>
          </a:bodyPr>
          <a:lstStyle/>
          <a:p>
            <a:pPr marL="0" marR="0">
              <a:spcBef>
                <a:spcPts val="0"/>
              </a:spcBef>
              <a:spcAft>
                <a:spcPts val="0"/>
              </a:spcAft>
            </a:pPr>
            <a:r>
              <a:rPr lang="en-US" altLang="ja-JP" sz="1800" b="1" dirty="0">
                <a:solidFill>
                  <a:srgbClr val="000000"/>
                </a:solidFill>
                <a:effectLst/>
                <a:latin typeface="BIZ UDゴシック" panose="020B0400000000000000" pitchFamily="49" charset="-128"/>
                <a:ea typeface="BIZ UDゴシック" panose="020B0400000000000000" pitchFamily="49" charset="-128"/>
              </a:rPr>
              <a:t>※ </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各項目の入力前にダブルタップを忘れると、ひとつ前に入力していた項目の続きに文字が追加されてしまいますので注意してください</a:t>
            </a:r>
            <a:r>
              <a:rPr lang="ja-JP" altLang="en-US" sz="18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dirty="0">
              <a:effectLst/>
              <a:latin typeface="Century" panose="02040604050505020304" pitchFamily="18" charset="0"/>
            </a:endParaRPr>
          </a:p>
        </p:txBody>
      </p:sp>
      <p:sp>
        <p:nvSpPr>
          <p:cNvPr id="19" name="正方形/長方形 18">
            <a:extLst>
              <a:ext uri="{FF2B5EF4-FFF2-40B4-BE49-F238E27FC236}">
                <a16:creationId xmlns:a16="http://schemas.microsoft.com/office/drawing/2014/main" id="{7872D7D8-973F-4933-B065-BD187D5E6627}"/>
              </a:ext>
            </a:extLst>
          </p:cNvPr>
          <p:cNvSpPr/>
          <p:nvPr/>
        </p:nvSpPr>
        <p:spPr>
          <a:xfrm>
            <a:off x="357904" y="14954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600FB183-63DC-4F69-B3F6-67C9D0291A8B}"/>
              </a:ext>
            </a:extLst>
          </p:cNvPr>
          <p:cNvSpPr txBox="1"/>
          <p:nvPr/>
        </p:nvSpPr>
        <p:spPr>
          <a:xfrm>
            <a:off x="809500" y="1495425"/>
            <a:ext cx="4572000" cy="923330"/>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などのラベル名と一緒にメールアドレスを読み上げる項目まで右スワイプを繰り返し、ダブルタップします。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1" name="Title 1">
            <a:extLst>
              <a:ext uri="{FF2B5EF4-FFF2-40B4-BE49-F238E27FC236}">
                <a16:creationId xmlns:a16="http://schemas.microsoft.com/office/drawing/2014/main" id="{F3D82453-D2CE-48D8-817C-348764170F52}"/>
              </a:ext>
            </a:extLst>
          </p:cNvPr>
          <p:cNvSpPr txBox="1">
            <a:spLocks/>
          </p:cNvSpPr>
          <p:nvPr/>
        </p:nvSpPr>
        <p:spPr>
          <a:xfrm>
            <a:off x="897904" y="484899"/>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42" name="タイトル 9">
            <a:extLst>
              <a:ext uri="{FF2B5EF4-FFF2-40B4-BE49-F238E27FC236}">
                <a16:creationId xmlns:a16="http://schemas.microsoft.com/office/drawing/2014/main" id="{3166D488-46F2-4DC9-9F12-3850FBAC1F7E}"/>
              </a:ext>
            </a:extLst>
          </p:cNvPr>
          <p:cNvSpPr txBox="1">
            <a:spLocks/>
          </p:cNvSpPr>
          <p:nvPr/>
        </p:nvSpPr>
        <p:spPr>
          <a:xfrm>
            <a:off x="2539769" y="343307"/>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連絡先を使ったメールの送信</a:t>
            </a:r>
          </a:p>
        </p:txBody>
      </p:sp>
      <p:sp>
        <p:nvSpPr>
          <p:cNvPr id="48" name="矢印: 右 47">
            <a:extLst>
              <a:ext uri="{FF2B5EF4-FFF2-40B4-BE49-F238E27FC236}">
                <a16:creationId xmlns:a16="http://schemas.microsoft.com/office/drawing/2014/main" id="{3ADA8F65-6093-49F3-AD03-833BBF61D9F6}"/>
              </a:ext>
            </a:extLst>
          </p:cNvPr>
          <p:cNvSpPr/>
          <p:nvPr/>
        </p:nvSpPr>
        <p:spPr>
          <a:xfrm>
            <a:off x="5267516" y="3760180"/>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40" name="図 39">
            <a:extLst>
              <a:ext uri="{FF2B5EF4-FFF2-40B4-BE49-F238E27FC236}">
                <a16:creationId xmlns:a16="http://schemas.microsoft.com/office/drawing/2014/main" id="{2A6C19D8-0470-4B9B-87D5-2E82A3919962}"/>
              </a:ext>
            </a:extLst>
          </p:cNvPr>
          <p:cNvPicPr>
            <a:picLocks noChangeAspect="1"/>
          </p:cNvPicPr>
          <p:nvPr/>
        </p:nvPicPr>
        <p:blipFill>
          <a:blip r:embed="rId3"/>
          <a:stretch>
            <a:fillRect/>
          </a:stretch>
        </p:blipFill>
        <p:spPr>
          <a:xfrm>
            <a:off x="1158684" y="2563869"/>
            <a:ext cx="1480250" cy="3118530"/>
          </a:xfrm>
          <a:prstGeom prst="rect">
            <a:avLst/>
          </a:prstGeom>
          <a:ln w="12700">
            <a:solidFill>
              <a:schemeClr val="tx1"/>
            </a:solidFill>
          </a:ln>
        </p:spPr>
      </p:pic>
      <p:grpSp>
        <p:nvGrpSpPr>
          <p:cNvPr id="2" name="グループ化 1">
            <a:extLst>
              <a:ext uri="{FF2B5EF4-FFF2-40B4-BE49-F238E27FC236}">
                <a16:creationId xmlns:a16="http://schemas.microsoft.com/office/drawing/2014/main" id="{FB5301AB-ADC9-4219-B835-B52B7EF140BD}"/>
              </a:ext>
            </a:extLst>
          </p:cNvPr>
          <p:cNvGrpSpPr/>
          <p:nvPr/>
        </p:nvGrpSpPr>
        <p:grpSpPr>
          <a:xfrm>
            <a:off x="1258180" y="3125299"/>
            <a:ext cx="1265504" cy="884726"/>
            <a:chOff x="1258180" y="3125299"/>
            <a:chExt cx="1265504" cy="884726"/>
          </a:xfrm>
        </p:grpSpPr>
        <p:pic>
          <p:nvPicPr>
            <p:cNvPr id="49" name="図 48">
              <a:extLst>
                <a:ext uri="{FF2B5EF4-FFF2-40B4-BE49-F238E27FC236}">
                  <a16:creationId xmlns:a16="http://schemas.microsoft.com/office/drawing/2014/main" id="{E0302980-FDD8-4C73-951F-9A33379B99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955" y="3125299"/>
              <a:ext cx="884729" cy="884726"/>
            </a:xfrm>
            <a:prstGeom prst="rect">
              <a:avLst/>
            </a:prstGeom>
          </p:spPr>
        </p:pic>
        <p:cxnSp>
          <p:nvCxnSpPr>
            <p:cNvPr id="50" name="直線コネクタ 49">
              <a:extLst>
                <a:ext uri="{FF2B5EF4-FFF2-40B4-BE49-F238E27FC236}">
                  <a16:creationId xmlns:a16="http://schemas.microsoft.com/office/drawing/2014/main" id="{79D03CFA-FF6D-4992-801B-65890A453349}"/>
                </a:ext>
              </a:extLst>
            </p:cNvPr>
            <p:cNvCxnSpPr>
              <a:cxnSpLocks/>
            </p:cNvCxnSpPr>
            <p:nvPr/>
          </p:nvCxnSpPr>
          <p:spPr>
            <a:xfrm>
              <a:off x="1258180" y="3129089"/>
              <a:ext cx="581306"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660D93B4-6310-4004-B241-F7F9E563FCCE}"/>
                </a:ext>
              </a:extLst>
            </p:cNvPr>
            <p:cNvCxnSpPr>
              <a:cxnSpLocks/>
            </p:cNvCxnSpPr>
            <p:nvPr/>
          </p:nvCxnSpPr>
          <p:spPr>
            <a:xfrm>
              <a:off x="1374441" y="3227523"/>
              <a:ext cx="465044"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E55E59E4-5688-4D69-9860-5EF04FACBCEB}"/>
                </a:ext>
              </a:extLst>
            </p:cNvPr>
            <p:cNvCxnSpPr>
              <a:cxnSpLocks/>
            </p:cNvCxnSpPr>
            <p:nvPr/>
          </p:nvCxnSpPr>
          <p:spPr>
            <a:xfrm>
              <a:off x="1490702" y="3325957"/>
              <a:ext cx="348783"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0" name="矢印: 右 59">
              <a:extLst>
                <a:ext uri="{FF2B5EF4-FFF2-40B4-BE49-F238E27FC236}">
                  <a16:creationId xmlns:a16="http://schemas.microsoft.com/office/drawing/2014/main" id="{4905746B-4027-4696-901C-65AEE007EE34}"/>
                </a:ext>
              </a:extLst>
            </p:cNvPr>
            <p:cNvSpPr/>
            <p:nvPr/>
          </p:nvSpPr>
          <p:spPr>
            <a:xfrm>
              <a:off x="1316697" y="3522826"/>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grpSp>
        <p:nvGrpSpPr>
          <p:cNvPr id="69" name="グループ化 68">
            <a:extLst>
              <a:ext uri="{FF2B5EF4-FFF2-40B4-BE49-F238E27FC236}">
                <a16:creationId xmlns:a16="http://schemas.microsoft.com/office/drawing/2014/main" id="{A7C7802E-8550-402A-8AB6-D765504995D9}"/>
              </a:ext>
            </a:extLst>
          </p:cNvPr>
          <p:cNvGrpSpPr/>
          <p:nvPr/>
        </p:nvGrpSpPr>
        <p:grpSpPr>
          <a:xfrm>
            <a:off x="3213100" y="2563869"/>
            <a:ext cx="1480250" cy="3118530"/>
            <a:chOff x="8120480" y="3633782"/>
            <a:chExt cx="1480250" cy="3196710"/>
          </a:xfrm>
        </p:grpSpPr>
        <p:pic>
          <p:nvPicPr>
            <p:cNvPr id="70" name="図 69">
              <a:extLst>
                <a:ext uri="{FF2B5EF4-FFF2-40B4-BE49-F238E27FC236}">
                  <a16:creationId xmlns:a16="http://schemas.microsoft.com/office/drawing/2014/main" id="{63CB2047-AF79-4C57-A75D-6A5C7F51BD73}"/>
                </a:ext>
              </a:extLst>
            </p:cNvPr>
            <p:cNvPicPr>
              <a:picLocks noChangeAspect="1"/>
            </p:cNvPicPr>
            <p:nvPr/>
          </p:nvPicPr>
          <p:blipFill>
            <a:blip r:embed="rId3"/>
            <a:stretch>
              <a:fillRect/>
            </a:stretch>
          </p:blipFill>
          <p:spPr>
            <a:xfrm>
              <a:off x="8120480" y="3633782"/>
              <a:ext cx="1480250" cy="3196710"/>
            </a:xfrm>
            <a:prstGeom prst="rect">
              <a:avLst/>
            </a:prstGeom>
            <a:ln w="12700">
              <a:solidFill>
                <a:schemeClr val="tx1"/>
              </a:solidFill>
            </a:ln>
          </p:spPr>
        </p:pic>
        <p:pic>
          <p:nvPicPr>
            <p:cNvPr id="71" name="図 70">
              <a:extLst>
                <a:ext uri="{FF2B5EF4-FFF2-40B4-BE49-F238E27FC236}">
                  <a16:creationId xmlns:a16="http://schemas.microsoft.com/office/drawing/2014/main" id="{E52A5279-AFA8-43C3-9A87-851652C10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7529" y="5185854"/>
              <a:ext cx="881571" cy="881571"/>
            </a:xfrm>
            <a:prstGeom prst="rect">
              <a:avLst/>
            </a:prstGeom>
          </p:spPr>
        </p:pic>
        <p:cxnSp>
          <p:nvCxnSpPr>
            <p:cNvPr id="72" name="直線コネクタ 71">
              <a:extLst>
                <a:ext uri="{FF2B5EF4-FFF2-40B4-BE49-F238E27FC236}">
                  <a16:creationId xmlns:a16="http://schemas.microsoft.com/office/drawing/2014/main" id="{BAF9F4C8-EFD6-41EC-9F29-D73B16F7D022}"/>
                </a:ext>
              </a:extLst>
            </p:cNvPr>
            <p:cNvCxnSpPr/>
            <p:nvPr/>
          </p:nvCxnSpPr>
          <p:spPr>
            <a:xfrm>
              <a:off x="8841695" y="4985321"/>
              <a:ext cx="0" cy="20053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3" name="直線コネクタ 72">
              <a:extLst>
                <a:ext uri="{FF2B5EF4-FFF2-40B4-BE49-F238E27FC236}">
                  <a16:creationId xmlns:a16="http://schemas.microsoft.com/office/drawing/2014/main" id="{C63C1069-8EA8-4F4C-BDC8-37BDD92C8D88}"/>
                </a:ext>
              </a:extLst>
            </p:cNvPr>
            <p:cNvCxnSpPr>
              <a:cxnSpLocks/>
            </p:cNvCxnSpPr>
            <p:nvPr/>
          </p:nvCxnSpPr>
          <p:spPr>
            <a:xfrm rot="2700000">
              <a:off x="8982757" y="5033063"/>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4" name="直線コネクタ 73">
              <a:extLst>
                <a:ext uri="{FF2B5EF4-FFF2-40B4-BE49-F238E27FC236}">
                  <a16:creationId xmlns:a16="http://schemas.microsoft.com/office/drawing/2014/main" id="{65C79776-8F40-41AE-9640-3C125EFB0A16}"/>
                </a:ext>
              </a:extLst>
            </p:cNvPr>
            <p:cNvCxnSpPr>
              <a:cxnSpLocks/>
            </p:cNvCxnSpPr>
            <p:nvPr/>
          </p:nvCxnSpPr>
          <p:spPr>
            <a:xfrm rot="18900000">
              <a:off x="8686305" y="5029884"/>
              <a:ext cx="0" cy="20053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id="{EAE6F61B-9EF5-42D6-8C4E-60B588789C7C}"/>
                </a:ext>
              </a:extLst>
            </p:cNvPr>
            <p:cNvCxnSpPr>
              <a:cxnSpLocks/>
            </p:cNvCxnSpPr>
            <p:nvPr/>
          </p:nvCxnSpPr>
          <p:spPr>
            <a:xfrm rot="5400000">
              <a:off x="9035678" y="5183666"/>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0C25F7D9-7077-47D1-895B-5CF47724927A}"/>
                </a:ext>
              </a:extLst>
            </p:cNvPr>
            <p:cNvCxnSpPr>
              <a:cxnSpLocks/>
            </p:cNvCxnSpPr>
            <p:nvPr/>
          </p:nvCxnSpPr>
          <p:spPr>
            <a:xfrm rot="16200000">
              <a:off x="8615406" y="5183669"/>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sp>
        <p:nvSpPr>
          <p:cNvPr id="54" name="四角形: 角を丸くする 53">
            <a:extLst>
              <a:ext uri="{FF2B5EF4-FFF2-40B4-BE49-F238E27FC236}">
                <a16:creationId xmlns:a16="http://schemas.microsoft.com/office/drawing/2014/main" id="{EF6EAAF0-80C6-41AF-AB5E-B6F50AD40177}"/>
              </a:ext>
            </a:extLst>
          </p:cNvPr>
          <p:cNvSpPr/>
          <p:nvPr/>
        </p:nvSpPr>
        <p:spPr>
          <a:xfrm>
            <a:off x="1205073" y="4073744"/>
            <a:ext cx="1428570" cy="5981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A0D13CB0-07D6-4B8E-BD0B-BF685B65589A}"/>
              </a:ext>
            </a:extLst>
          </p:cNvPr>
          <p:cNvSpPr/>
          <p:nvPr/>
        </p:nvSpPr>
        <p:spPr>
          <a:xfrm>
            <a:off x="2399838" y="3781425"/>
            <a:ext cx="279862"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6" name="正方形/長方形 55">
            <a:extLst>
              <a:ext uri="{FF2B5EF4-FFF2-40B4-BE49-F238E27FC236}">
                <a16:creationId xmlns:a16="http://schemas.microsoft.com/office/drawing/2014/main" id="{33537134-AC50-4D4A-A5E5-750BE33CF53A}"/>
              </a:ext>
            </a:extLst>
          </p:cNvPr>
          <p:cNvSpPr/>
          <p:nvPr/>
        </p:nvSpPr>
        <p:spPr>
          <a:xfrm>
            <a:off x="5416300" y="1471879"/>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7" name="テキスト ボックス 56">
            <a:extLst>
              <a:ext uri="{FF2B5EF4-FFF2-40B4-BE49-F238E27FC236}">
                <a16:creationId xmlns:a16="http://schemas.microsoft.com/office/drawing/2014/main" id="{DF3170C7-C350-4DAE-B6B9-303BEF6C6147}"/>
              </a:ext>
            </a:extLst>
          </p:cNvPr>
          <p:cNvSpPr txBox="1"/>
          <p:nvPr/>
        </p:nvSpPr>
        <p:spPr>
          <a:xfrm>
            <a:off x="5956300" y="1495425"/>
            <a:ext cx="4191000"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新規メール画面を開くと件名が選択されているので、ダブルタップしてから件名を入力します。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61" name="図 60">
            <a:extLst>
              <a:ext uri="{FF2B5EF4-FFF2-40B4-BE49-F238E27FC236}">
                <a16:creationId xmlns:a16="http://schemas.microsoft.com/office/drawing/2014/main" id="{B53CCF26-8EF2-440C-B31E-CF4147FA59F0}"/>
              </a:ext>
            </a:extLst>
          </p:cNvPr>
          <p:cNvPicPr>
            <a:picLocks noChangeAspect="1"/>
          </p:cNvPicPr>
          <p:nvPr/>
        </p:nvPicPr>
        <p:blipFill>
          <a:blip r:embed="rId6"/>
          <a:stretch>
            <a:fillRect/>
          </a:stretch>
        </p:blipFill>
        <p:spPr>
          <a:xfrm>
            <a:off x="7099300" y="2563869"/>
            <a:ext cx="1480250" cy="3118530"/>
          </a:xfrm>
          <a:prstGeom prst="rect">
            <a:avLst/>
          </a:prstGeom>
          <a:ln>
            <a:solidFill>
              <a:schemeClr val="tx1"/>
            </a:solidFill>
          </a:ln>
        </p:spPr>
      </p:pic>
    </p:spTree>
    <p:extLst>
      <p:ext uri="{BB962C8B-B14F-4D97-AF65-F5344CB8AC3E}">
        <p14:creationId xmlns:p14="http://schemas.microsoft.com/office/powerpoint/2010/main" val="240800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7872D7D8-973F-4933-B065-BD187D5E6627}"/>
              </a:ext>
            </a:extLst>
          </p:cNvPr>
          <p:cNvSpPr/>
          <p:nvPr/>
        </p:nvSpPr>
        <p:spPr>
          <a:xfrm>
            <a:off x="387100"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3" name="テキスト ボックス 22">
            <a:extLst>
              <a:ext uri="{FF2B5EF4-FFF2-40B4-BE49-F238E27FC236}">
                <a16:creationId xmlns:a16="http://schemas.microsoft.com/office/drawing/2014/main" id="{95EA342C-2BAD-428C-AF54-22F089DA6B6B}"/>
              </a:ext>
            </a:extLst>
          </p:cNvPr>
          <p:cNvSpPr txBox="1"/>
          <p:nvPr/>
        </p:nvSpPr>
        <p:spPr>
          <a:xfrm>
            <a:off x="850900" y="1496967"/>
            <a:ext cx="4355841"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件名の確定後、</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メッセージ本文</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と聞こえるまで</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タッチ・</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スワイプで探し、ダブルタップしてから本文を入力します。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0D797DD2-148A-45B4-8D6C-FD1A9A15A4F2}"/>
              </a:ext>
            </a:extLst>
          </p:cNvPr>
          <p:cNvSpPr txBox="1"/>
          <p:nvPr/>
        </p:nvSpPr>
        <p:spPr>
          <a:xfrm>
            <a:off x="5746741" y="1500157"/>
            <a:ext cx="4476759"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必要項目の入力後、タッチやスワイプで画面右上の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送信ボタン</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を選んでダブルタップし、メールを送信します。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0C96B880-D559-4BF3-99C3-6B2822E31FBB}"/>
              </a:ext>
            </a:extLst>
          </p:cNvPr>
          <p:cNvGrpSpPr/>
          <p:nvPr/>
        </p:nvGrpSpPr>
        <p:grpSpPr>
          <a:xfrm>
            <a:off x="6954441" y="2487867"/>
            <a:ext cx="1563223" cy="3214559"/>
            <a:chOff x="8001711" y="2849618"/>
            <a:chExt cx="1446963" cy="3063045"/>
          </a:xfrm>
        </p:grpSpPr>
        <p:pic>
          <p:nvPicPr>
            <p:cNvPr id="17" name="図 16">
              <a:extLst>
                <a:ext uri="{FF2B5EF4-FFF2-40B4-BE49-F238E27FC236}">
                  <a16:creationId xmlns:a16="http://schemas.microsoft.com/office/drawing/2014/main" id="{B89C2350-4120-428E-B5A7-8546EB4B07E9}"/>
                </a:ext>
              </a:extLst>
            </p:cNvPr>
            <p:cNvPicPr>
              <a:picLocks noChangeAspect="1"/>
            </p:cNvPicPr>
            <p:nvPr/>
          </p:nvPicPr>
          <p:blipFill>
            <a:blip r:embed="rId3"/>
            <a:stretch>
              <a:fillRect/>
            </a:stretch>
          </p:blipFill>
          <p:spPr>
            <a:xfrm>
              <a:off x="8001711" y="2849618"/>
              <a:ext cx="1413713" cy="3063045"/>
            </a:xfrm>
            <a:prstGeom prst="rect">
              <a:avLst/>
            </a:prstGeom>
            <a:ln>
              <a:solidFill>
                <a:schemeClr val="tx1"/>
              </a:solidFill>
            </a:ln>
          </p:spPr>
        </p:pic>
        <p:sp>
          <p:nvSpPr>
            <p:cNvPr id="61" name="四角形: 角を丸くする 60">
              <a:extLst>
                <a:ext uri="{FF2B5EF4-FFF2-40B4-BE49-F238E27FC236}">
                  <a16:creationId xmlns:a16="http://schemas.microsoft.com/office/drawing/2014/main" id="{0EBF5D8A-77DD-4845-8CC1-70E7C2E9D7C2}"/>
                </a:ext>
              </a:extLst>
            </p:cNvPr>
            <p:cNvSpPr/>
            <p:nvPr/>
          </p:nvSpPr>
          <p:spPr>
            <a:xfrm>
              <a:off x="9113750" y="3191404"/>
              <a:ext cx="334924" cy="33519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sp>
        <p:nvSpPr>
          <p:cNvPr id="64" name="矢印: 右 63">
            <a:extLst>
              <a:ext uri="{FF2B5EF4-FFF2-40B4-BE49-F238E27FC236}">
                <a16:creationId xmlns:a16="http://schemas.microsoft.com/office/drawing/2014/main" id="{46BF7A58-A751-4D5C-B817-59DBB42CDF56}"/>
              </a:ext>
            </a:extLst>
          </p:cNvPr>
          <p:cNvSpPr/>
          <p:nvPr/>
        </p:nvSpPr>
        <p:spPr>
          <a:xfrm>
            <a:off x="5042634" y="3881311"/>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5" name="図 14">
            <a:extLst>
              <a:ext uri="{FF2B5EF4-FFF2-40B4-BE49-F238E27FC236}">
                <a16:creationId xmlns:a16="http://schemas.microsoft.com/office/drawing/2014/main" id="{149E7039-C483-4784-9D41-6A11FC826F3F}"/>
              </a:ext>
            </a:extLst>
          </p:cNvPr>
          <p:cNvPicPr>
            <a:picLocks noChangeAspect="1"/>
          </p:cNvPicPr>
          <p:nvPr/>
        </p:nvPicPr>
        <p:blipFill>
          <a:blip r:embed="rId4"/>
          <a:stretch>
            <a:fillRect/>
          </a:stretch>
        </p:blipFill>
        <p:spPr>
          <a:xfrm>
            <a:off x="2062198" y="2504419"/>
            <a:ext cx="1527301" cy="3214559"/>
          </a:xfrm>
          <a:prstGeom prst="rect">
            <a:avLst/>
          </a:prstGeom>
          <a:ln>
            <a:solidFill>
              <a:schemeClr val="tx1"/>
            </a:solidFill>
          </a:ln>
        </p:spPr>
      </p:pic>
      <p:sp>
        <p:nvSpPr>
          <p:cNvPr id="21" name="正方形/長方形 20">
            <a:extLst>
              <a:ext uri="{FF2B5EF4-FFF2-40B4-BE49-F238E27FC236}">
                <a16:creationId xmlns:a16="http://schemas.microsoft.com/office/drawing/2014/main" id="{B6B78613-5B06-49B4-95D0-27D1E6851D95}"/>
              </a:ext>
            </a:extLst>
          </p:cNvPr>
          <p:cNvSpPr/>
          <p:nvPr/>
        </p:nvSpPr>
        <p:spPr>
          <a:xfrm>
            <a:off x="5263900" y="1416504"/>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6" name="テキスト ボックス 15">
            <a:extLst>
              <a:ext uri="{FF2B5EF4-FFF2-40B4-BE49-F238E27FC236}">
                <a16:creationId xmlns:a16="http://schemas.microsoft.com/office/drawing/2014/main" id="{581F008A-F1D1-3D19-1605-DDCE66B86B0C}"/>
              </a:ext>
            </a:extLst>
          </p:cNvPr>
          <p:cNvSpPr txBox="1"/>
          <p:nvPr/>
        </p:nvSpPr>
        <p:spPr>
          <a:xfrm>
            <a:off x="850900" y="5838825"/>
            <a:ext cx="8991600" cy="976403"/>
          </a:xfrm>
          <a:prstGeom prst="rect">
            <a:avLst/>
          </a:prstGeom>
          <a:solidFill>
            <a:srgbClr val="FFFF99"/>
          </a:solidFill>
          <a:ln w="38100">
            <a:solidFill>
              <a:schemeClr val="tx1"/>
            </a:solidFill>
            <a:prstDash val="solid"/>
          </a:ln>
        </p:spPr>
        <p:txBody>
          <a:bodyPr wrap="square" tIns="72000" bIns="72000">
            <a:spAutoFit/>
          </a:bodyPr>
          <a:lstStyle/>
          <a:p>
            <a:pPr algn="just"/>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がオフであれば、</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さんの連絡先を出して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r>
              <a:rPr lang="en-US" altLang="ja-JP" b="1" kern="100" dirty="0">
                <a:latin typeface="BIZ UDゴシック" panose="020B0400000000000000" pitchFamily="49" charset="-128"/>
                <a:ea typeface="BIZ UDゴシック" panose="020B0400000000000000" pitchFamily="49" charset="-128"/>
                <a:cs typeface="Times New Roman"/>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に声をかけることで、連絡先に登録された個人の詳細情報を簡単に呼び出すことができます。必要に応じて</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のオンとオフを切り替えられると便利な場面があります。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Title 1">
            <a:extLst>
              <a:ext uri="{FF2B5EF4-FFF2-40B4-BE49-F238E27FC236}">
                <a16:creationId xmlns:a16="http://schemas.microsoft.com/office/drawing/2014/main" id="{CC97DBBF-8632-B20F-7044-56F111ED8C76}"/>
              </a:ext>
            </a:extLst>
          </p:cNvPr>
          <p:cNvSpPr txBox="1">
            <a:spLocks/>
          </p:cNvSpPr>
          <p:nvPr/>
        </p:nvSpPr>
        <p:spPr>
          <a:xfrm>
            <a:off x="897904" y="484899"/>
            <a:ext cx="941581" cy="641587"/>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sz="3950" dirty="0">
                <a:latin typeface="BIZ UDゴシック" panose="020B0400000000000000" pitchFamily="49" charset="-128"/>
                <a:ea typeface="BIZ UDゴシック" panose="020B0400000000000000" pitchFamily="49" charset="-128"/>
              </a:rPr>
              <a:t>1-C</a:t>
            </a:r>
            <a:endParaRPr lang="en-US" dirty="0">
              <a:latin typeface="BIZ UDゴシック" panose="020B0400000000000000" pitchFamily="49" charset="-128"/>
              <a:ea typeface="BIZ UDゴシック" panose="020B0400000000000000" pitchFamily="49" charset="-128"/>
            </a:endParaRPr>
          </a:p>
        </p:txBody>
      </p:sp>
      <p:sp>
        <p:nvSpPr>
          <p:cNvPr id="3" name="タイトル 9">
            <a:extLst>
              <a:ext uri="{FF2B5EF4-FFF2-40B4-BE49-F238E27FC236}">
                <a16:creationId xmlns:a16="http://schemas.microsoft.com/office/drawing/2014/main" id="{16DCFA4A-3938-FC92-83DD-646DDC9A453F}"/>
              </a:ext>
            </a:extLst>
          </p:cNvPr>
          <p:cNvSpPr txBox="1">
            <a:spLocks/>
          </p:cNvSpPr>
          <p:nvPr/>
        </p:nvSpPr>
        <p:spPr>
          <a:xfrm>
            <a:off x="2539769" y="343307"/>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メールの使い方</a:t>
            </a:r>
          </a:p>
          <a:p>
            <a:r>
              <a:rPr lang="ja-JP" altLang="en-US" dirty="0">
                <a:latin typeface="BIZ UDゴシック" panose="020B0400000000000000" pitchFamily="49" charset="-128"/>
                <a:ea typeface="BIZ UDゴシック" panose="020B0400000000000000" pitchFamily="49" charset="-128"/>
              </a:rPr>
              <a:t>連絡先を使ったメールの送信</a:t>
            </a:r>
          </a:p>
        </p:txBody>
      </p:sp>
    </p:spTree>
    <p:extLst>
      <p:ext uri="{BB962C8B-B14F-4D97-AF65-F5344CB8AC3E}">
        <p14:creationId xmlns:p14="http://schemas.microsoft.com/office/powerpoint/2010/main" val="2997750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defRPr sz="18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2338</Words>
  <Application>Microsoft Office PowerPoint</Application>
  <PresentationFormat>ユーザー設定</PresentationFormat>
  <Paragraphs>186</Paragraphs>
  <Slides>16</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AoyagiKouzanFontT</vt:lpstr>
      <vt:lpstr>BIZ UDゴシック</vt:lpstr>
      <vt:lpstr>HG丸ｺﾞｼｯｸM-PRO</vt:lpstr>
      <vt:lpstr>Meiryo UI</vt:lpstr>
      <vt:lpstr>Meiryo</vt:lpstr>
      <vt:lpstr>游ゴシック</vt:lpstr>
      <vt:lpstr>Calibri</vt:lpstr>
      <vt:lpstr>Century</vt:lpstr>
      <vt:lpstr>Office Theme</vt:lpstr>
      <vt:lpstr>PowerPoint プレゼンテーション</vt:lpstr>
      <vt:lpstr>メールの使い方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632</cp:revision>
  <dcterms:created xsi:type="dcterms:W3CDTF">2021-06-28T04:49:56Z</dcterms:created>
  <dcterms:modified xsi:type="dcterms:W3CDTF">2024-03-21T02:50:12Z</dcterms:modified>
</cp:coreProperties>
</file>