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1"/>
  </p:notesMasterIdLst>
  <p:sldIdLst>
    <p:sldId id="283" r:id="rId2"/>
    <p:sldId id="297" r:id="rId3"/>
    <p:sldId id="298" r:id="rId4"/>
    <p:sldId id="380" r:id="rId5"/>
    <p:sldId id="381" r:id="rId6"/>
    <p:sldId id="392" r:id="rId7"/>
    <p:sldId id="359" r:id="rId8"/>
    <p:sldId id="394" r:id="rId9"/>
    <p:sldId id="383" r:id="rId10"/>
    <p:sldId id="372" r:id="rId11"/>
    <p:sldId id="385" r:id="rId12"/>
    <p:sldId id="386" r:id="rId13"/>
    <p:sldId id="395" r:id="rId14"/>
    <p:sldId id="387" r:id="rId15"/>
    <p:sldId id="393" r:id="rId16"/>
    <p:sldId id="388" r:id="rId17"/>
    <p:sldId id="389" r:id="rId18"/>
    <p:sldId id="390" r:id="rId19"/>
    <p:sldId id="391" r:id="rId20"/>
  </p:sldIdLst>
  <p:sldSz cx="10693400" cy="7562850"/>
  <p:notesSz cx="7562850" cy="106934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作成者"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86CB"/>
    <a:srgbClr val="FFFFFF"/>
    <a:srgbClr val="009650"/>
    <a:srgbClr val="FFFF99"/>
    <a:srgbClr val="DBDA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78782" autoAdjust="0"/>
  </p:normalViewPr>
  <p:slideViewPr>
    <p:cSldViewPr>
      <p:cViewPr varScale="1">
        <p:scale>
          <a:sx n="100" d="100"/>
          <a:sy n="100" d="100"/>
        </p:scale>
        <p:origin x="1326" y="90"/>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2645"/>
    </p:cViewPr>
  </p:sorterViewPr>
  <p:notesViewPr>
    <p:cSldViewPr>
      <p:cViewPr>
        <p:scale>
          <a:sx n="66" d="100"/>
          <a:sy n="66" d="100"/>
        </p:scale>
        <p:origin x="24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3277310" cy="53646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4284418" y="1"/>
            <a:ext cx="3276187" cy="536466"/>
          </a:xfrm>
          <a:prstGeom prst="rect">
            <a:avLst/>
          </a:prstGeom>
        </p:spPr>
        <p:txBody>
          <a:bodyPr vert="horz" lIns="91440" tIns="45720" rIns="91440" bIns="45720" rtlCol="0"/>
          <a:lstStyle>
            <a:lvl1pPr algn="r">
              <a:defRPr sz="1200"/>
            </a:lvl1pPr>
          </a:lstStyle>
          <a:p>
            <a:fld id="{2053EECF-6E38-4A9F-A42A-194BE4369BD3}" type="datetimeFigureOut">
              <a:rPr kumimoji="1" lang="ja-JP" altLang="en-US" smtClean="0"/>
              <a:t>2024/3/21</a:t>
            </a:fld>
            <a:endParaRPr kumimoji="1" lang="ja-JP" altLang="en-US"/>
          </a:p>
        </p:txBody>
      </p:sp>
      <p:sp>
        <p:nvSpPr>
          <p:cNvPr id="4" name="スライド イメージ プレースホルダー 3"/>
          <p:cNvSpPr>
            <a:spLocks noGrp="1" noRot="1" noChangeAspect="1"/>
          </p:cNvSpPr>
          <p:nvPr>
            <p:ph type="sldImg" idx="2"/>
          </p:nvPr>
        </p:nvSpPr>
        <p:spPr>
          <a:xfrm>
            <a:off x="1231900" y="1338263"/>
            <a:ext cx="5099050" cy="36068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756734" y="5146929"/>
            <a:ext cx="6049382" cy="4210919"/>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10156935"/>
            <a:ext cx="3277310" cy="53646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284418" y="10156935"/>
            <a:ext cx="3276187" cy="536465"/>
          </a:xfrm>
          <a:prstGeom prst="rect">
            <a:avLst/>
          </a:prstGeom>
        </p:spPr>
        <p:txBody>
          <a:bodyPr vert="horz" lIns="91440" tIns="45720" rIns="91440" bIns="45720" rtlCol="0" anchor="b"/>
          <a:lstStyle>
            <a:lvl1pPr algn="r">
              <a:defRPr sz="1200"/>
            </a:lvl1pPr>
          </a:lstStyle>
          <a:p>
            <a:fld id="{963FA24A-B145-4DC5-8F25-2D41A644D22D}" type="slidenum">
              <a:rPr kumimoji="1" lang="ja-JP" altLang="en-US" smtClean="0"/>
              <a:t>‹#›</a:t>
            </a:fld>
            <a:endParaRPr kumimoji="1" lang="ja-JP" altLang="en-US"/>
          </a:p>
        </p:txBody>
      </p:sp>
    </p:spTree>
    <p:extLst>
      <p:ext uri="{BB962C8B-B14F-4D97-AF65-F5344CB8AC3E}">
        <p14:creationId xmlns:p14="http://schemas.microsoft.com/office/powerpoint/2010/main" val="374582838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a:p>
        </p:txBody>
      </p:sp>
      <p:sp>
        <p:nvSpPr>
          <p:cNvPr id="7" name="ノート プレースホルダー 2">
            <a:extLst>
              <a:ext uri="{FF2B5EF4-FFF2-40B4-BE49-F238E27FC236}">
                <a16:creationId xmlns:a16="http://schemas.microsoft.com/office/drawing/2014/main" id="{0827C075-02B0-4930-9146-837729553008}"/>
              </a:ext>
            </a:extLst>
          </p:cNvPr>
          <p:cNvSpPr>
            <a:spLocks noGrp="1"/>
          </p:cNvSpPr>
          <p:nvPr>
            <p:ph type="body" sz="quarter" idx="3"/>
          </p:nvPr>
        </p:nvSpPr>
        <p:spPr>
          <a:xfrm>
            <a:off x="757238" y="5146675"/>
            <a:ext cx="6048375" cy="4211638"/>
          </a:xfrm>
        </p:spPr>
        <p:txBody>
          <a:bodyPr/>
          <a:lstStyle/>
          <a:p>
            <a:pPr indent="89398"/>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10</a:t>
            </a:fld>
            <a:endParaRPr kumimoji="1" lang="ja-JP" altLang="en-US"/>
          </a:p>
        </p:txBody>
      </p:sp>
    </p:spTree>
    <p:extLst>
      <p:ext uri="{BB962C8B-B14F-4D97-AF65-F5344CB8AC3E}">
        <p14:creationId xmlns:p14="http://schemas.microsoft.com/office/powerpoint/2010/main" val="3585326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11</a:t>
            </a:fld>
            <a:endParaRPr kumimoji="1" lang="ja-JP" altLang="en-US"/>
          </a:p>
        </p:txBody>
      </p:sp>
    </p:spTree>
    <p:extLst>
      <p:ext uri="{BB962C8B-B14F-4D97-AF65-F5344CB8AC3E}">
        <p14:creationId xmlns:p14="http://schemas.microsoft.com/office/powerpoint/2010/main" val="3496117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12</a:t>
            </a:fld>
            <a:endParaRPr kumimoji="1" lang="ja-JP" altLang="en-US"/>
          </a:p>
        </p:txBody>
      </p:sp>
    </p:spTree>
    <p:extLst>
      <p:ext uri="{BB962C8B-B14F-4D97-AF65-F5344CB8AC3E}">
        <p14:creationId xmlns:p14="http://schemas.microsoft.com/office/powerpoint/2010/main" val="3766980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13</a:t>
            </a:fld>
            <a:endParaRPr kumimoji="1" lang="ja-JP" altLang="en-US"/>
          </a:p>
        </p:txBody>
      </p:sp>
    </p:spTree>
    <p:extLst>
      <p:ext uri="{BB962C8B-B14F-4D97-AF65-F5344CB8AC3E}">
        <p14:creationId xmlns:p14="http://schemas.microsoft.com/office/powerpoint/2010/main" val="1950166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
        <p:nvSpPr>
          <p:cNvPr id="6" name="ノート プレースホルダー 5">
            <a:extLst>
              <a:ext uri="{FF2B5EF4-FFF2-40B4-BE49-F238E27FC236}">
                <a16:creationId xmlns:a16="http://schemas.microsoft.com/office/drawing/2014/main" id="{A3ED08CA-87F9-4FCD-A3D8-CD18F9902239}"/>
              </a:ext>
            </a:extLst>
          </p:cNvPr>
          <p:cNvSpPr>
            <a:spLocks noGrp="1"/>
          </p:cNvSpPr>
          <p:nvPr>
            <p:ph type="body" sz="quarter" idx="3"/>
          </p:nvPr>
        </p:nvSpPr>
        <p:spPr/>
        <p:txBody>
          <a:bodyPr/>
          <a:lstStyle/>
          <a:p>
            <a:pPr indent="92075"/>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30800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15</a:t>
            </a:fld>
            <a:endParaRPr kumimoji="1" lang="ja-JP" altLang="en-US"/>
          </a:p>
        </p:txBody>
      </p:sp>
    </p:spTree>
    <p:extLst>
      <p:ext uri="{BB962C8B-B14F-4D97-AF65-F5344CB8AC3E}">
        <p14:creationId xmlns:p14="http://schemas.microsoft.com/office/powerpoint/2010/main" val="2564613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16</a:t>
            </a:fld>
            <a:endParaRPr kumimoji="1" lang="ja-JP" altLang="en-US"/>
          </a:p>
        </p:txBody>
      </p:sp>
    </p:spTree>
    <p:extLst>
      <p:ext uri="{BB962C8B-B14F-4D97-AF65-F5344CB8AC3E}">
        <p14:creationId xmlns:p14="http://schemas.microsoft.com/office/powerpoint/2010/main" val="3136742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17</a:t>
            </a:fld>
            <a:endParaRPr kumimoji="1" lang="ja-JP" altLang="en-US"/>
          </a:p>
        </p:txBody>
      </p:sp>
    </p:spTree>
    <p:extLst>
      <p:ext uri="{BB962C8B-B14F-4D97-AF65-F5344CB8AC3E}">
        <p14:creationId xmlns:p14="http://schemas.microsoft.com/office/powerpoint/2010/main" val="2164944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18</a:t>
            </a:fld>
            <a:endParaRPr kumimoji="1" lang="ja-JP" altLang="en-US"/>
          </a:p>
        </p:txBody>
      </p:sp>
    </p:spTree>
    <p:extLst>
      <p:ext uri="{BB962C8B-B14F-4D97-AF65-F5344CB8AC3E}">
        <p14:creationId xmlns:p14="http://schemas.microsoft.com/office/powerpoint/2010/main" val="1764407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19</a:t>
            </a:fld>
            <a:endParaRPr kumimoji="1" lang="ja-JP" altLang="en-US"/>
          </a:p>
        </p:txBody>
      </p:sp>
    </p:spTree>
    <p:extLst>
      <p:ext uri="{BB962C8B-B14F-4D97-AF65-F5344CB8AC3E}">
        <p14:creationId xmlns:p14="http://schemas.microsoft.com/office/powerpoint/2010/main" val="2781588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a:t>
            </a:fld>
            <a:endParaRPr kumimoji="1" lang="ja-JP" altLang="en-US"/>
          </a:p>
        </p:txBody>
      </p:sp>
    </p:spTree>
    <p:extLst>
      <p:ext uri="{BB962C8B-B14F-4D97-AF65-F5344CB8AC3E}">
        <p14:creationId xmlns:p14="http://schemas.microsoft.com/office/powerpoint/2010/main" val="1262157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a:t>
            </a:fld>
            <a:endParaRPr kumimoji="1" lang="ja-JP" altLang="en-US"/>
          </a:p>
        </p:txBody>
      </p:sp>
    </p:spTree>
    <p:extLst>
      <p:ext uri="{BB962C8B-B14F-4D97-AF65-F5344CB8AC3E}">
        <p14:creationId xmlns:p14="http://schemas.microsoft.com/office/powerpoint/2010/main" val="1179423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Tree>
    <p:extLst>
      <p:ext uri="{BB962C8B-B14F-4D97-AF65-F5344CB8AC3E}">
        <p14:creationId xmlns:p14="http://schemas.microsoft.com/office/powerpoint/2010/main" val="4196736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5</a:t>
            </a:fld>
            <a:endParaRPr kumimoji="1" lang="ja-JP" altLang="en-US"/>
          </a:p>
        </p:txBody>
      </p:sp>
    </p:spTree>
    <p:extLst>
      <p:ext uri="{BB962C8B-B14F-4D97-AF65-F5344CB8AC3E}">
        <p14:creationId xmlns:p14="http://schemas.microsoft.com/office/powerpoint/2010/main" val="1735102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a:p>
        </p:txBody>
      </p:sp>
      <p:sp>
        <p:nvSpPr>
          <p:cNvPr id="6" name="ノート プレースホルダー 5">
            <a:extLst>
              <a:ext uri="{FF2B5EF4-FFF2-40B4-BE49-F238E27FC236}">
                <a16:creationId xmlns:a16="http://schemas.microsoft.com/office/drawing/2014/main" id="{D54B141F-6F3D-470D-8D7E-216F473435BE}"/>
              </a:ext>
            </a:extLst>
          </p:cNvPr>
          <p:cNvSpPr>
            <a:spLocks noGrp="1"/>
          </p:cNvSpPr>
          <p:nvPr>
            <p:ph type="body" sz="quarter" idx="3"/>
          </p:nvPr>
        </p:nvSpPr>
        <p:spPr/>
        <p:txBody>
          <a:bodyPr/>
          <a:lstStyle/>
          <a:p>
            <a:pPr indent="92075"/>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86712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
        <p:nvSpPr>
          <p:cNvPr id="6" name="ノート プレースホルダー 5">
            <a:extLst>
              <a:ext uri="{FF2B5EF4-FFF2-40B4-BE49-F238E27FC236}">
                <a16:creationId xmlns:a16="http://schemas.microsoft.com/office/drawing/2014/main" id="{3722CEBB-CDE7-4BD3-82C0-CC0FC64FABBA}"/>
              </a:ext>
            </a:extLst>
          </p:cNvPr>
          <p:cNvSpPr>
            <a:spLocks noGrp="1"/>
          </p:cNvSpPr>
          <p:nvPr>
            <p:ph type="body" sz="quarter" idx="3"/>
          </p:nvPr>
        </p:nvSpPr>
        <p:spPr/>
        <p:txBody>
          <a:bodyPr/>
          <a:lstStyle/>
          <a:p>
            <a:pPr indent="92075"/>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26743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8</a:t>
            </a:fld>
            <a:endParaRPr kumimoji="1" lang="ja-JP" altLang="en-US"/>
          </a:p>
        </p:txBody>
      </p:sp>
    </p:spTree>
    <p:extLst>
      <p:ext uri="{BB962C8B-B14F-4D97-AF65-F5344CB8AC3E}">
        <p14:creationId xmlns:p14="http://schemas.microsoft.com/office/powerpoint/2010/main" val="3787686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9</a:t>
            </a:fld>
            <a:endParaRPr kumimoji="1" lang="ja-JP" altLang="en-US"/>
          </a:p>
        </p:txBody>
      </p:sp>
    </p:spTree>
    <p:extLst>
      <p:ext uri="{BB962C8B-B14F-4D97-AF65-F5344CB8AC3E}">
        <p14:creationId xmlns:p14="http://schemas.microsoft.com/office/powerpoint/2010/main" val="3470344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dirty="0"/>
          </a:p>
        </p:txBody>
      </p:sp>
      <p:sp>
        <p:nvSpPr>
          <p:cNvPr id="6" name="Holder 6"/>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bg object 16"/>
          <p:cNvSpPr/>
          <p:nvPr/>
        </p:nvSpPr>
        <p:spPr>
          <a:xfrm>
            <a:off x="1825751" y="1918716"/>
            <a:ext cx="4235556" cy="810767"/>
          </a:xfrm>
          <a:prstGeom prst="rect">
            <a:avLst/>
          </a:prstGeom>
          <a:blipFill>
            <a:blip r:embed="rId2"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1800" b="0" i="0">
                <a:solidFill>
                  <a:schemeClr val="tx1"/>
                </a:solidFill>
                <a:latin typeface="AoyagiKouzanFontT"/>
                <a:cs typeface="AoyagiKouzanFontT"/>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AoyagiKouzanFontT"/>
                <a:cs typeface="AoyagiKouzanFont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dirty="0"/>
          </a:p>
        </p:txBody>
      </p:sp>
      <p:sp>
        <p:nvSpPr>
          <p:cNvPr id="6" name="Holder 6"/>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AoyagiKouzanFontT"/>
                <a:cs typeface="AoyagiKouzanFontT"/>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dirty="0"/>
          </a:p>
        </p:txBody>
      </p:sp>
      <p:sp>
        <p:nvSpPr>
          <p:cNvPr id="7" name="Holder 7"/>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AoyagiKouzanFontT"/>
                <a:cs typeface="AoyagiKouzanFont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dirty="0"/>
          </a:p>
        </p:txBody>
      </p:sp>
      <p:sp>
        <p:nvSpPr>
          <p:cNvPr id="5" name="Holder 5"/>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dirty="0"/>
          </a:p>
        </p:txBody>
      </p:sp>
      <p:sp>
        <p:nvSpPr>
          <p:cNvPr id="4" name="Holder 4"/>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5142627" y="6966320"/>
            <a:ext cx="421000" cy="397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5"/>
          </a:p>
        </p:txBody>
      </p:sp>
      <p:sp>
        <p:nvSpPr>
          <p:cNvPr id="16" name="Slide Number Placeholder 5"/>
          <p:cNvSpPr txBox="1">
            <a:spLocks/>
          </p:cNvSpPr>
          <p:nvPr userDrawn="1"/>
        </p:nvSpPr>
        <p:spPr>
          <a:xfrm>
            <a:off x="4937315" y="6978852"/>
            <a:ext cx="842000" cy="397000"/>
          </a:xfrm>
          <a:prstGeom prst="rect">
            <a:avLst/>
          </a:prstGeom>
        </p:spPr>
        <p:txBody>
          <a:bodyPr vert="horz" lIns="100838" tIns="50419" rIns="100838" bIns="50419"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764" smtClean="0"/>
              <a:pPr/>
              <a:t>‹#›</a:t>
            </a:fld>
            <a:endParaRPr lang="ja-JP" altLang="en-US" sz="1764" dirty="0"/>
          </a:p>
        </p:txBody>
      </p:sp>
    </p:spTree>
    <p:extLst>
      <p:ext uri="{BB962C8B-B14F-4D97-AF65-F5344CB8AC3E}">
        <p14:creationId xmlns:p14="http://schemas.microsoft.com/office/powerpoint/2010/main" val="306429669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93869" y="207835"/>
            <a:ext cx="10104000" cy="69475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985"/>
          </a:p>
        </p:txBody>
      </p:sp>
      <p:sp>
        <p:nvSpPr>
          <p:cNvPr id="8" name="円/楕円 7"/>
          <p:cNvSpPr/>
          <p:nvPr userDrawn="1"/>
        </p:nvSpPr>
        <p:spPr>
          <a:xfrm>
            <a:off x="5142627" y="6966320"/>
            <a:ext cx="421000" cy="397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5"/>
          </a:p>
        </p:txBody>
      </p:sp>
      <p:sp>
        <p:nvSpPr>
          <p:cNvPr id="2" name="Title 1"/>
          <p:cNvSpPr>
            <a:spLocks noGrp="1"/>
          </p:cNvSpPr>
          <p:nvPr>
            <p:ph type="ctrTitle"/>
          </p:nvPr>
        </p:nvSpPr>
        <p:spPr>
          <a:xfrm>
            <a:off x="2067248" y="583427"/>
            <a:ext cx="8420000" cy="595500"/>
          </a:xfrm>
        </p:spPr>
        <p:txBody>
          <a:bodyPr anchor="b">
            <a:normAutofit/>
          </a:bodyPr>
          <a:lstStyle>
            <a:lvl1pPr algn="l">
              <a:defRPr sz="3529"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2071332" y="1609099"/>
            <a:ext cx="8020050" cy="407356"/>
          </a:xfrm>
        </p:spPr>
        <p:txBody>
          <a:bodyPr/>
          <a:lstStyle>
            <a:lvl1pPr marL="0" indent="0" algn="l">
              <a:buNone/>
              <a:defRPr sz="2647" b="1" i="0">
                <a:latin typeface="Meiryo" charset="-128"/>
                <a:ea typeface="Meiryo" charset="-128"/>
                <a:cs typeface="Meiryo" charset="-128"/>
              </a:defRPr>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ja-JP" altLang="en-US" dirty="0"/>
              <a:t>マスター サブタイトルの書式設定</a:t>
            </a:r>
            <a:endParaRPr lang="en-US" dirty="0"/>
          </a:p>
        </p:txBody>
      </p:sp>
      <p:cxnSp>
        <p:nvCxnSpPr>
          <p:cNvPr id="11" name="直線コネクタ 10"/>
          <p:cNvCxnSpPr/>
          <p:nvPr userDrawn="1"/>
        </p:nvCxnSpPr>
        <p:spPr>
          <a:xfrm>
            <a:off x="293869" y="1398778"/>
            <a:ext cx="10104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979022" y="1400197"/>
            <a:ext cx="0" cy="57565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937315" y="6978852"/>
            <a:ext cx="842000" cy="397000"/>
          </a:xfrm>
          <a:prstGeom prst="rect">
            <a:avLst/>
          </a:prstGeom>
        </p:spPr>
        <p:txBody>
          <a:bodyPr vert="horz" lIns="100838" tIns="50419" rIns="100838" bIns="50419"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764" smtClean="0"/>
              <a:pPr/>
              <a:t>‹#›</a:t>
            </a:fld>
            <a:endParaRPr lang="ja-JP" altLang="en-US" sz="1764" dirty="0"/>
          </a:p>
        </p:txBody>
      </p:sp>
    </p:spTree>
    <p:extLst>
      <p:ext uri="{BB962C8B-B14F-4D97-AF65-F5344CB8AC3E}">
        <p14:creationId xmlns:p14="http://schemas.microsoft.com/office/powerpoint/2010/main" val="128977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93869" y="207835"/>
            <a:ext cx="10104000" cy="69475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985"/>
          </a:p>
        </p:txBody>
      </p:sp>
      <p:sp>
        <p:nvSpPr>
          <p:cNvPr id="8" name="円/楕円 7"/>
          <p:cNvSpPr/>
          <p:nvPr userDrawn="1"/>
        </p:nvSpPr>
        <p:spPr>
          <a:xfrm>
            <a:off x="5142627" y="6966320"/>
            <a:ext cx="421000" cy="397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5"/>
          </a:p>
        </p:txBody>
      </p:sp>
      <p:sp>
        <p:nvSpPr>
          <p:cNvPr id="2" name="Title 1"/>
          <p:cNvSpPr>
            <a:spLocks noGrp="1"/>
          </p:cNvSpPr>
          <p:nvPr>
            <p:ph type="ctrTitle"/>
          </p:nvPr>
        </p:nvSpPr>
        <p:spPr>
          <a:xfrm>
            <a:off x="2067248" y="583427"/>
            <a:ext cx="8420000" cy="595500"/>
          </a:xfrm>
        </p:spPr>
        <p:txBody>
          <a:bodyPr anchor="b">
            <a:normAutofit/>
          </a:bodyPr>
          <a:lstStyle>
            <a:lvl1pPr algn="l">
              <a:defRPr sz="3529"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2071332" y="1609099"/>
            <a:ext cx="8020050" cy="407356"/>
          </a:xfrm>
        </p:spPr>
        <p:txBody>
          <a:bodyPr/>
          <a:lstStyle>
            <a:lvl1pPr marL="0" indent="0" algn="l">
              <a:buNone/>
              <a:defRPr sz="2647" b="1" i="0">
                <a:latin typeface="Meiryo" charset="-128"/>
                <a:ea typeface="Meiryo" charset="-128"/>
                <a:cs typeface="Meiryo" charset="-128"/>
              </a:defRPr>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ja-JP" altLang="en-US" dirty="0"/>
              <a:t>マスター サブタイトルの書式設定</a:t>
            </a:r>
            <a:endParaRPr lang="en-US" dirty="0"/>
          </a:p>
        </p:txBody>
      </p:sp>
      <p:cxnSp>
        <p:nvCxnSpPr>
          <p:cNvPr id="14" name="直線コネクタ 13"/>
          <p:cNvCxnSpPr>
            <a:cxnSpLocks/>
          </p:cNvCxnSpPr>
          <p:nvPr userDrawn="1"/>
        </p:nvCxnSpPr>
        <p:spPr>
          <a:xfrm>
            <a:off x="1993900" y="207835"/>
            <a:ext cx="0" cy="69475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937315" y="6978852"/>
            <a:ext cx="842000" cy="397000"/>
          </a:xfrm>
          <a:prstGeom prst="rect">
            <a:avLst/>
          </a:prstGeom>
        </p:spPr>
        <p:txBody>
          <a:bodyPr vert="horz" lIns="100838" tIns="50419" rIns="100838" bIns="50419"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764" smtClean="0"/>
              <a:pPr/>
              <a:t>‹#›</a:t>
            </a:fld>
            <a:endParaRPr lang="ja-JP" altLang="en-US" sz="1764" dirty="0"/>
          </a:p>
        </p:txBody>
      </p:sp>
    </p:spTree>
    <p:extLst>
      <p:ext uri="{BB962C8B-B14F-4D97-AF65-F5344CB8AC3E}">
        <p14:creationId xmlns:p14="http://schemas.microsoft.com/office/powerpoint/2010/main" val="25142170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93869" y="207835"/>
            <a:ext cx="10104000" cy="69475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985"/>
          </a:p>
        </p:txBody>
      </p:sp>
      <p:sp>
        <p:nvSpPr>
          <p:cNvPr id="8" name="円/楕円 7"/>
          <p:cNvSpPr/>
          <p:nvPr userDrawn="1"/>
        </p:nvSpPr>
        <p:spPr>
          <a:xfrm>
            <a:off x="5142627" y="6966320"/>
            <a:ext cx="421000" cy="397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5"/>
          </a:p>
        </p:txBody>
      </p:sp>
      <p:sp>
        <p:nvSpPr>
          <p:cNvPr id="2" name="Title 1"/>
          <p:cNvSpPr>
            <a:spLocks noGrp="1"/>
          </p:cNvSpPr>
          <p:nvPr>
            <p:ph type="ctrTitle"/>
          </p:nvPr>
        </p:nvSpPr>
        <p:spPr>
          <a:xfrm>
            <a:off x="2067248" y="583427"/>
            <a:ext cx="8420000" cy="595500"/>
          </a:xfrm>
        </p:spPr>
        <p:txBody>
          <a:bodyPr anchor="b">
            <a:normAutofit/>
          </a:bodyPr>
          <a:lstStyle>
            <a:lvl1pPr algn="l">
              <a:defRPr sz="3529"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93849" y="1609099"/>
            <a:ext cx="9683000" cy="407356"/>
          </a:xfrm>
        </p:spPr>
        <p:txBody>
          <a:bodyPr/>
          <a:lstStyle>
            <a:lvl1pPr marL="0" indent="0" algn="l">
              <a:buNone/>
              <a:defRPr sz="2647" b="1" i="0">
                <a:latin typeface="Meiryo" charset="-128"/>
                <a:ea typeface="Meiryo" charset="-128"/>
                <a:cs typeface="Meiryo" charset="-128"/>
              </a:defRPr>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ja-JP" altLang="en-US" dirty="0"/>
              <a:t>マスター サブタイトルの書式設定</a:t>
            </a:r>
            <a:endParaRPr lang="en-US" dirty="0"/>
          </a:p>
        </p:txBody>
      </p:sp>
      <p:cxnSp>
        <p:nvCxnSpPr>
          <p:cNvPr id="11" name="直線コネクタ 10"/>
          <p:cNvCxnSpPr/>
          <p:nvPr userDrawn="1"/>
        </p:nvCxnSpPr>
        <p:spPr>
          <a:xfrm>
            <a:off x="293869" y="1398778"/>
            <a:ext cx="10104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937315" y="6978852"/>
            <a:ext cx="842000" cy="397000"/>
          </a:xfrm>
          <a:prstGeom prst="rect">
            <a:avLst/>
          </a:prstGeom>
        </p:spPr>
        <p:txBody>
          <a:bodyPr vert="horz" lIns="100838" tIns="50419" rIns="100838" bIns="50419"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764" smtClean="0"/>
              <a:pPr/>
              <a:t>‹#›</a:t>
            </a:fld>
            <a:endParaRPr lang="ja-JP" altLang="en-US" sz="1764" dirty="0"/>
          </a:p>
        </p:txBody>
      </p:sp>
    </p:spTree>
    <p:extLst>
      <p:ext uri="{BB962C8B-B14F-4D97-AF65-F5344CB8AC3E}">
        <p14:creationId xmlns:p14="http://schemas.microsoft.com/office/powerpoint/2010/main" val="13529797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p15:clr>
            <a:srgbClr val="FBAE40"/>
          </p15:clr>
        </p15:guide>
        <p15:guide id="16" pos="3787">
          <p15:clr>
            <a:srgbClr val="FBAE40"/>
          </p15:clr>
        </p15:guide>
        <p15:guide id="17" pos="548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41852" y="327160"/>
            <a:ext cx="3409695" cy="299720"/>
          </a:xfrm>
          <a:prstGeom prst="rect">
            <a:avLst/>
          </a:prstGeom>
        </p:spPr>
        <p:txBody>
          <a:bodyPr wrap="square" lIns="0" tIns="0" rIns="0" bIns="0">
            <a:spAutoFit/>
          </a:bodyPr>
          <a:lstStyle>
            <a:lvl1pPr>
              <a:defRPr sz="1800" b="0" i="0">
                <a:solidFill>
                  <a:schemeClr val="tx1"/>
                </a:solidFill>
                <a:latin typeface="AoyagiKouzanFontT"/>
                <a:cs typeface="AoyagiKouzanFontT"/>
              </a:defRPr>
            </a:lvl1pPr>
          </a:lstStyle>
          <a:p>
            <a:endParaRPr/>
          </a:p>
        </p:txBody>
      </p:sp>
      <p:sp>
        <p:nvSpPr>
          <p:cNvPr id="3" name="Holder 3"/>
          <p:cNvSpPr>
            <a:spLocks noGrp="1"/>
          </p:cNvSpPr>
          <p:nvPr>
            <p:ph type="body" idx="1"/>
          </p:nvPr>
        </p:nvSpPr>
        <p:spPr>
          <a:xfrm>
            <a:off x="900938" y="3071882"/>
            <a:ext cx="8891523" cy="3540125"/>
          </a:xfrm>
          <a:prstGeom prst="rect">
            <a:avLst/>
          </a:prstGeom>
        </p:spPr>
        <p:txBody>
          <a:bodyPr wrap="square" lIns="0" tIns="0" rIns="0" bIns="0">
            <a:spAutoFit/>
          </a:bodyPr>
          <a:lstStyle>
            <a:lvl1pPr>
              <a:defRPr sz="1400" b="0" i="0">
                <a:solidFill>
                  <a:schemeClr val="tx1"/>
                </a:solidFill>
                <a:latin typeface="AoyagiKouzanFontT"/>
                <a:cs typeface="AoyagiKouzanFontT"/>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3/21/2024</a:t>
            </a:fld>
            <a:endParaRPr lang="en-US" dirty="0"/>
          </a:p>
        </p:txBody>
      </p:sp>
      <p:sp>
        <p:nvSpPr>
          <p:cNvPr id="6" name="Holder 6"/>
          <p:cNvSpPr>
            <a:spLocks noGrp="1"/>
          </p:cNvSpPr>
          <p:nvPr>
            <p:ph type="sldNum" sz="quarter" idx="7"/>
          </p:nvPr>
        </p:nvSpPr>
        <p:spPr>
          <a:xfrm>
            <a:off x="5266944" y="6829969"/>
            <a:ext cx="284479" cy="165734"/>
          </a:xfrm>
          <a:prstGeom prst="rect">
            <a:avLst/>
          </a:prstGeom>
        </p:spPr>
        <p:txBody>
          <a:bodyPr wrap="square" lIns="0" tIns="0" rIns="0" bIns="0">
            <a:spAutoFit/>
          </a:bodyPr>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68"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18.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8.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689100" y="2331725"/>
            <a:ext cx="7940000" cy="1985000"/>
          </a:xfrm>
          <a:prstGeom prst="roundRect">
            <a:avLst>
              <a:gd name="adj" fmla="val 9790"/>
            </a:avLst>
          </a:prstGeom>
          <a:solidFill>
            <a:srgbClr val="009650"/>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5">
              <a:latin typeface="BIZ UDゴシック" panose="020B0400000000000000" pitchFamily="49" charset="-128"/>
              <a:ea typeface="BIZ UDゴシック" panose="020B0400000000000000" pitchFamily="49" charset="-128"/>
            </a:endParaRPr>
          </a:p>
        </p:txBody>
      </p:sp>
      <p:sp>
        <p:nvSpPr>
          <p:cNvPr id="3" name="サブタイトル 2"/>
          <p:cNvSpPr txBox="1">
            <a:spLocks/>
          </p:cNvSpPr>
          <p:nvPr/>
        </p:nvSpPr>
        <p:spPr>
          <a:xfrm>
            <a:off x="3746500" y="2892219"/>
            <a:ext cx="4762499" cy="1163469"/>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800" dirty="0">
                <a:solidFill>
                  <a:schemeClr val="bg1"/>
                </a:solidFill>
                <a:latin typeface="BIZ UDゴシック" panose="020B0400000000000000" pitchFamily="49" charset="-128"/>
                <a:ea typeface="BIZ UDゴシック" panose="020B0400000000000000" pitchFamily="49" charset="-128"/>
              </a:rPr>
              <a:t>Zoom</a:t>
            </a:r>
            <a:r>
              <a:rPr lang="ja-JP" altLang="en-US" sz="4800" dirty="0">
                <a:solidFill>
                  <a:schemeClr val="bg1"/>
                </a:solidFill>
                <a:latin typeface="BIZ UDゴシック" panose="020B0400000000000000" pitchFamily="49" charset="-128"/>
                <a:ea typeface="BIZ UDゴシック" panose="020B0400000000000000" pitchFamily="49" charset="-128"/>
              </a:rPr>
              <a:t>の使い方</a:t>
            </a:r>
          </a:p>
        </p:txBody>
      </p:sp>
      <p:pic>
        <p:nvPicPr>
          <p:cNvPr id="5" name="Picture 2" descr="スマートフォンを使うウサギのキャラクター">
            <a:extLst>
              <a:ext uri="{FF2B5EF4-FFF2-40B4-BE49-F238E27FC236}">
                <a16:creationId xmlns:a16="http://schemas.microsoft.com/office/drawing/2014/main" id="{DA662F3F-FA1A-4147-BDE7-C58D2E3A5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551" y="4708520"/>
            <a:ext cx="2251700" cy="2251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スマートフォンを使う猫のキャラクター">
            <a:extLst>
              <a:ext uri="{FF2B5EF4-FFF2-40B4-BE49-F238E27FC236}">
                <a16:creationId xmlns:a16="http://schemas.microsoft.com/office/drawing/2014/main" id="{B9715C55-CB89-4D9A-B474-02D973396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7488" y="4587807"/>
            <a:ext cx="2162577" cy="2340595"/>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63267BF9-25C6-1F32-0DEE-C1B5CADF14EE}"/>
              </a:ext>
            </a:extLst>
          </p:cNvPr>
          <p:cNvSpPr txBox="1"/>
          <p:nvPr/>
        </p:nvSpPr>
        <p:spPr>
          <a:xfrm>
            <a:off x="1672617" y="854299"/>
            <a:ext cx="6484600" cy="1323439"/>
          </a:xfrm>
          <a:prstGeom prst="rect">
            <a:avLst/>
          </a:prstGeom>
          <a:noFill/>
        </p:spPr>
        <p:txBody>
          <a:bodyPr wrap="square" rtlCol="0">
            <a:spAutoFit/>
          </a:bodyPr>
          <a:lstStyle/>
          <a:p>
            <a:r>
              <a:rPr kumimoji="1" lang="en-US" altLang="ja-JP" sz="4000" dirty="0">
                <a:latin typeface="BIZ UDゴシック" panose="020B0400000000000000" pitchFamily="49" charset="-128"/>
                <a:ea typeface="BIZ UDゴシック" panose="020B0400000000000000" pitchFamily="49" charset="-128"/>
              </a:rPr>
              <a:t>iPhone</a:t>
            </a:r>
            <a:endParaRPr kumimoji="1" lang="ja-JP" altLang="en-US" sz="4000" dirty="0">
              <a:latin typeface="BIZ UDゴシック" panose="020B0400000000000000" pitchFamily="49" charset="-128"/>
              <a:ea typeface="BIZ UDゴシック" panose="020B0400000000000000" pitchFamily="49" charset="-128"/>
            </a:endParaRPr>
          </a:p>
          <a:p>
            <a:r>
              <a:rPr kumimoji="1" lang="ja-JP" altLang="en-US" sz="4000" dirty="0">
                <a:latin typeface="BIZ UDゴシック" panose="020B0400000000000000" pitchFamily="49" charset="-128"/>
                <a:ea typeface="BIZ UDゴシック" panose="020B0400000000000000" pitchFamily="49" charset="-128"/>
              </a:rPr>
              <a:t>スマートフォン初心者編</a:t>
            </a:r>
            <a:r>
              <a:rPr kumimoji="1" lang="en-US" altLang="ja-JP" sz="4000" dirty="0">
                <a:latin typeface="BIZ UDゴシック" panose="020B0400000000000000" pitchFamily="49" charset="-128"/>
                <a:ea typeface="BIZ UDゴシック" panose="020B0400000000000000" pitchFamily="49" charset="-128"/>
              </a:rPr>
              <a:t> </a:t>
            </a:r>
            <a:endParaRPr kumimoji="1" lang="ja-JP" altLang="en-US"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58973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テキスト, アプリケーション&#10;&#10;自動的に生成された説明">
            <a:extLst>
              <a:ext uri="{FF2B5EF4-FFF2-40B4-BE49-F238E27FC236}">
                <a16:creationId xmlns:a16="http://schemas.microsoft.com/office/drawing/2014/main" id="{7D5F3BDA-8F3F-3DA4-5C69-DE76A9B9CECF}"/>
              </a:ext>
            </a:extLst>
          </p:cNvPr>
          <p:cNvPicPr>
            <a:picLocks noChangeAspect="1"/>
          </p:cNvPicPr>
          <p:nvPr/>
        </p:nvPicPr>
        <p:blipFill rotWithShape="1">
          <a:blip r:embed="rId3">
            <a:extLst>
              <a:ext uri="{28A0092B-C50C-407E-A947-70E740481C1C}">
                <a14:useLocalDpi xmlns:a14="http://schemas.microsoft.com/office/drawing/2010/main" val="0"/>
              </a:ext>
            </a:extLst>
          </a:blip>
          <a:srcRect b="36176"/>
          <a:stretch/>
        </p:blipFill>
        <p:spPr>
          <a:xfrm>
            <a:off x="844550" y="1640854"/>
            <a:ext cx="2925726" cy="4041049"/>
          </a:xfrm>
          <a:prstGeom prst="rect">
            <a:avLst/>
          </a:prstGeom>
        </p:spPr>
      </p:pic>
      <p:sp>
        <p:nvSpPr>
          <p:cNvPr id="8" name="タイトル 9">
            <a:extLst>
              <a:ext uri="{FF2B5EF4-FFF2-40B4-BE49-F238E27FC236}">
                <a16:creationId xmlns:a16="http://schemas.microsoft.com/office/drawing/2014/main" id="{3CF222E6-0449-48D3-829B-18FCFD9A0880}"/>
              </a:ext>
            </a:extLst>
          </p:cNvPr>
          <p:cNvSpPr txBox="1">
            <a:spLocks/>
          </p:cNvSpPr>
          <p:nvPr/>
        </p:nvSpPr>
        <p:spPr>
          <a:xfrm>
            <a:off x="2653585" y="332468"/>
            <a:ext cx="4103688"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200" kern="0" dirty="0">
                <a:latin typeface="BIZ UDゴシック" panose="020B0400000000000000" pitchFamily="49" charset="-128"/>
                <a:ea typeface="BIZ UDゴシック" panose="020B0400000000000000" pitchFamily="49" charset="-128"/>
              </a:rPr>
              <a:t>おすすめの事前設定１</a:t>
            </a:r>
          </a:p>
        </p:txBody>
      </p:sp>
      <p:sp>
        <p:nvSpPr>
          <p:cNvPr id="10" name="Title 1">
            <a:extLst>
              <a:ext uri="{FF2B5EF4-FFF2-40B4-BE49-F238E27FC236}">
                <a16:creationId xmlns:a16="http://schemas.microsoft.com/office/drawing/2014/main" id="{1E432379-5482-4803-8E06-3D4337F1A442}"/>
              </a:ext>
            </a:extLst>
          </p:cNvPr>
          <p:cNvSpPr txBox="1">
            <a:spLocks/>
          </p:cNvSpPr>
          <p:nvPr/>
        </p:nvSpPr>
        <p:spPr>
          <a:xfrm>
            <a:off x="1121903" y="469876"/>
            <a:ext cx="951199" cy="710067"/>
          </a:xfrm>
          <a:prstGeom prst="rect">
            <a:avLst/>
          </a:prstGeom>
        </p:spPr>
        <p:txBody>
          <a:bodyPr vert="horz" wrap="non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1-F</a:t>
            </a:r>
          </a:p>
        </p:txBody>
      </p:sp>
      <p:sp>
        <p:nvSpPr>
          <p:cNvPr id="15" name="テキスト ボックス 14">
            <a:extLst>
              <a:ext uri="{FF2B5EF4-FFF2-40B4-BE49-F238E27FC236}">
                <a16:creationId xmlns:a16="http://schemas.microsoft.com/office/drawing/2014/main" id="{DED7C1B8-D8CB-4522-A8EA-2DCFE619BC7B}"/>
              </a:ext>
            </a:extLst>
          </p:cNvPr>
          <p:cNvSpPr txBox="1"/>
          <p:nvPr/>
        </p:nvSpPr>
        <p:spPr>
          <a:xfrm>
            <a:off x="4205965" y="3902809"/>
            <a:ext cx="5579636" cy="1631216"/>
          </a:xfrm>
          <a:prstGeom prst="rect">
            <a:avLst/>
          </a:prstGeom>
          <a:solidFill>
            <a:srgbClr val="FFFF99"/>
          </a:solidFill>
          <a:ln>
            <a:solidFill>
              <a:schemeClr val="tx1"/>
            </a:solidFill>
          </a:ln>
        </p:spPr>
        <p:txBody>
          <a:bodyPr wrap="square" lIns="91440" tIns="45720" rIns="91440" bIns="45720" rtlCol="0" anchor="t">
            <a:spAutoFit/>
          </a:bodyPr>
          <a:lstStyle/>
          <a:p>
            <a:r>
              <a:rPr lang="ja-JP" altLang="en-US" b="1" dirty="0">
                <a:latin typeface="BIZ UDゴシック" panose="020B0400000000000000" pitchFamily="49" charset="-128"/>
                <a:ea typeface="BIZ UDゴシック" panose="020B0400000000000000" pitchFamily="49" charset="-128"/>
              </a:rPr>
              <a:t>＜サインインしていない場合＞</a:t>
            </a:r>
            <a:br>
              <a:rPr lang="en-US" altLang="ja-JP" b="1" dirty="0">
                <a:latin typeface="BIZ UDゴシック" panose="020B0400000000000000" pitchFamily="49" charset="-128"/>
                <a:ea typeface="BIZ UDゴシック" panose="020B0400000000000000" pitchFamily="49" charset="-128"/>
              </a:rPr>
            </a:br>
            <a:r>
              <a:rPr lang="ja-JP" altLang="en-US" b="1" dirty="0">
                <a:latin typeface="BIZ UDゴシック" panose="020B0400000000000000" pitchFamily="49" charset="-128"/>
                <a:ea typeface="BIZ UDゴシック" panose="020B0400000000000000" pitchFamily="49" charset="-128"/>
              </a:rPr>
              <a:t>右スワイプで「オーディオを自動で接続」を選択し</a:t>
            </a:r>
            <a:endParaRPr lang="en-US" altLang="ja-JP" b="1" dirty="0">
              <a:latin typeface="BIZ UDゴシック" panose="020B0400000000000000" pitchFamily="49" charset="-128"/>
              <a:ea typeface="BIZ UDゴシック" panose="020B0400000000000000" pitchFamily="49" charset="-128"/>
            </a:endParaRPr>
          </a:p>
          <a:p>
            <a:r>
              <a:rPr lang="ja-JP" altLang="en-US" b="1" dirty="0">
                <a:latin typeface="BIZ UDゴシック" panose="020B0400000000000000" pitchFamily="49" charset="-128"/>
                <a:ea typeface="BIZ UDゴシック" panose="020B0400000000000000" pitchFamily="49" charset="-128"/>
              </a:rPr>
              <a:t>ダブルタップします。</a:t>
            </a:r>
            <a:endParaRPr lang="en-US" altLang="ja-JP" b="1" dirty="0">
              <a:latin typeface="BIZ UDゴシック" panose="020B0400000000000000" pitchFamily="49" charset="-128"/>
              <a:ea typeface="BIZ UDゴシック" panose="020B0400000000000000" pitchFamily="49" charset="-128"/>
            </a:endParaRPr>
          </a:p>
          <a:p>
            <a:pPr>
              <a:spcBef>
                <a:spcPts val="1200"/>
              </a:spcBef>
            </a:pPr>
            <a:r>
              <a:rPr lang="ja-JP" altLang="en-US" b="1" dirty="0">
                <a:latin typeface="BIZ UDゴシック" panose="020B0400000000000000" pitchFamily="49" charset="-128"/>
                <a:ea typeface="BIZ UDゴシック" panose="020B0400000000000000" pitchFamily="49" charset="-128"/>
              </a:rPr>
              <a:t>右スワイプで</a:t>
            </a:r>
            <a:r>
              <a:rPr kumimoji="1" lang="ja-JP" altLang="en-US" b="1" dirty="0">
                <a:latin typeface="BIZ UDゴシック" panose="020B0400000000000000" pitchFamily="49" charset="-128"/>
                <a:ea typeface="BIZ UDゴシック" panose="020B0400000000000000" pitchFamily="49" charset="-128"/>
              </a:rPr>
              <a:t>「</a:t>
            </a:r>
            <a:r>
              <a:rPr lang="ja-JP" altLang="en-US" b="1" dirty="0">
                <a:latin typeface="BIZ UDゴシック" panose="020B0400000000000000" pitchFamily="49" charset="-128"/>
                <a:ea typeface="BIZ UDゴシック" panose="020B0400000000000000" pitchFamily="49" charset="-128"/>
              </a:rPr>
              <a:t>W</a:t>
            </a:r>
            <a:r>
              <a:rPr lang="en-US" altLang="ja-JP" b="1" dirty="0" err="1">
                <a:latin typeface="BIZ UDゴシック" panose="020B0400000000000000" pitchFamily="49" charset="-128"/>
                <a:ea typeface="BIZ UDゴシック" panose="020B0400000000000000" pitchFamily="49" charset="-128"/>
              </a:rPr>
              <a:t>iFi</a:t>
            </a:r>
            <a:r>
              <a:rPr kumimoji="1" lang="ja-JP" altLang="en-US" b="1" dirty="0">
                <a:latin typeface="BIZ UDゴシック" panose="020B0400000000000000" pitchFamily="49" charset="-128"/>
                <a:ea typeface="BIZ UDゴシック" panose="020B0400000000000000" pitchFamily="49" charset="-128"/>
              </a:rPr>
              <a:t>または携帯のデータ」を選択し</a:t>
            </a:r>
            <a:endParaRPr kumimoji="1" lang="en-US" altLang="ja-JP" b="1" dirty="0">
              <a:latin typeface="BIZ UDゴシック" panose="020B0400000000000000" pitchFamily="49" charset="-128"/>
              <a:ea typeface="BIZ UDゴシック" panose="020B0400000000000000" pitchFamily="49" charset="-128"/>
            </a:endParaRPr>
          </a:p>
          <a:p>
            <a:r>
              <a:rPr kumimoji="1" lang="ja-JP" altLang="en-US" b="1" dirty="0">
                <a:latin typeface="BIZ UDゴシック" panose="020B0400000000000000" pitchFamily="49" charset="-128"/>
                <a:ea typeface="BIZ UDゴシック" panose="020B0400000000000000" pitchFamily="49" charset="-128"/>
              </a:rPr>
              <a:t>ダブルタップ</a:t>
            </a:r>
            <a:r>
              <a:rPr lang="ja-JP" altLang="en-US" b="1" dirty="0">
                <a:latin typeface="BIZ UDゴシック" panose="020B0400000000000000" pitchFamily="49" charset="-128"/>
                <a:ea typeface="BIZ UDゴシック" panose="020B0400000000000000" pitchFamily="49" charset="-128"/>
              </a:rPr>
              <a:t>します</a:t>
            </a:r>
            <a:r>
              <a:rPr kumimoji="1" lang="ja-JP" altLang="en-US" b="1" dirty="0">
                <a:latin typeface="BIZ UDゴシック" panose="020B0400000000000000" pitchFamily="49" charset="-128"/>
                <a:ea typeface="BIZ UDゴシック" panose="020B0400000000000000" pitchFamily="49" charset="-128"/>
              </a:rPr>
              <a:t>。</a:t>
            </a:r>
            <a:endParaRPr lang="en-US" altLang="ja-JP" dirty="0">
              <a:latin typeface="BIZ UDゴシック" panose="020B0400000000000000" pitchFamily="49" charset="-128"/>
              <a:ea typeface="BIZ UDゴシック" panose="020B0400000000000000" pitchFamily="49" charset="-128"/>
            </a:endParaRPr>
          </a:p>
        </p:txBody>
      </p:sp>
      <p:pic>
        <p:nvPicPr>
          <p:cNvPr id="17" name="図 16">
            <a:extLst>
              <a:ext uri="{FF2B5EF4-FFF2-40B4-BE49-F238E27FC236}">
                <a16:creationId xmlns:a16="http://schemas.microsoft.com/office/drawing/2014/main" id="{389F0767-0066-4563-B8A0-D57C9E8B88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8984"/>
          <a:stretch/>
        </p:blipFill>
        <p:spPr>
          <a:xfrm>
            <a:off x="1578219" y="5897579"/>
            <a:ext cx="2181311" cy="1084246"/>
          </a:xfrm>
          <a:prstGeom prst="rect">
            <a:avLst/>
          </a:prstGeom>
          <a:ln>
            <a:solidFill>
              <a:schemeClr val="tx1"/>
            </a:solidFill>
          </a:ln>
        </p:spPr>
      </p:pic>
      <p:sp>
        <p:nvSpPr>
          <p:cNvPr id="2" name="テキスト ボックス 1">
            <a:extLst>
              <a:ext uri="{FF2B5EF4-FFF2-40B4-BE49-F238E27FC236}">
                <a16:creationId xmlns:a16="http://schemas.microsoft.com/office/drawing/2014/main" id="{9778C1A1-866B-4569-8902-65A880ABE33A}"/>
              </a:ext>
            </a:extLst>
          </p:cNvPr>
          <p:cNvSpPr txBox="1"/>
          <p:nvPr/>
        </p:nvSpPr>
        <p:spPr>
          <a:xfrm>
            <a:off x="4205965" y="1771240"/>
            <a:ext cx="5734301" cy="369332"/>
          </a:xfrm>
          <a:prstGeom prst="rect">
            <a:avLst/>
          </a:prstGeom>
          <a:solidFill>
            <a:srgbClr val="FFFF99"/>
          </a:solidFill>
          <a:ln>
            <a:solidFill>
              <a:schemeClr val="tx1"/>
            </a:solidFill>
          </a:ln>
        </p:spPr>
        <p:txBody>
          <a:bodyPr wrap="square" rtlCol="0">
            <a:spAutoFit/>
          </a:bodyPr>
          <a:lstStyle/>
          <a:p>
            <a:r>
              <a:rPr kumimoji="1" lang="ja-JP" altLang="en-US" b="1" dirty="0">
                <a:latin typeface="BIZ UDゴシック" panose="020B0400000000000000" pitchFamily="49" charset="-128"/>
                <a:ea typeface="BIZ UDゴシック" panose="020B0400000000000000" pitchFamily="49" charset="-128"/>
              </a:rPr>
              <a:t>前頁「設定」内の「ミーティング」を開きます。</a:t>
            </a:r>
            <a:endParaRPr kumimoji="1" lang="en-US" altLang="ja-JP" b="1"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76049160-74C8-06D5-9A15-2A725E28BE2D}"/>
              </a:ext>
            </a:extLst>
          </p:cNvPr>
          <p:cNvSpPr txBox="1"/>
          <p:nvPr/>
        </p:nvSpPr>
        <p:spPr>
          <a:xfrm>
            <a:off x="4402738" y="2364877"/>
            <a:ext cx="5257800" cy="1200329"/>
          </a:xfrm>
          <a:prstGeom prst="rect">
            <a:avLst/>
          </a:prstGeom>
          <a:noFill/>
        </p:spPr>
        <p:txBody>
          <a:bodyPr wrap="square" rtlCol="0">
            <a:spAutoFit/>
          </a:bodyPr>
          <a:lstStyle/>
          <a:p>
            <a:r>
              <a:rPr kumimoji="1" lang="ja-JP" altLang="en-US" b="1" dirty="0">
                <a:latin typeface="BIZ UDゴシック" panose="020B0400000000000000" pitchFamily="49" charset="-128"/>
                <a:ea typeface="BIZ UDゴシック" panose="020B0400000000000000" pitchFamily="49" charset="-128"/>
              </a:rPr>
              <a:t>オーディオを自動で接続を「オン」にすることによって</a:t>
            </a:r>
            <a:r>
              <a:rPr lang="ja-JP" altLang="en-US" b="1" dirty="0">
                <a:latin typeface="BIZ UDゴシック" panose="020B0400000000000000" pitchFamily="49" charset="-128"/>
                <a:ea typeface="BIZ UDゴシック" panose="020B0400000000000000" pitchFamily="49" charset="-128"/>
              </a:rPr>
              <a:t>会議に参加した際に出るオーディオ接続に関する確認画面が出ず、自動的に音声でやりとりができるようになります。</a:t>
            </a:r>
            <a:endParaRPr lang="en-US" altLang="ja-JP" b="1" dirty="0">
              <a:latin typeface="BIZ UDゴシック" panose="020B0400000000000000" pitchFamily="49" charset="-128"/>
              <a:ea typeface="BIZ UDゴシック" panose="020B0400000000000000" pitchFamily="49" charset="-128"/>
            </a:endParaRPr>
          </a:p>
        </p:txBody>
      </p:sp>
      <p:sp>
        <p:nvSpPr>
          <p:cNvPr id="13" name="正方形/長方形 12">
            <a:extLst>
              <a:ext uri="{FF2B5EF4-FFF2-40B4-BE49-F238E27FC236}">
                <a16:creationId xmlns:a16="http://schemas.microsoft.com/office/drawing/2014/main" id="{D5ABA98A-575B-31EB-092C-6655F8ABB0E4}"/>
              </a:ext>
            </a:extLst>
          </p:cNvPr>
          <p:cNvSpPr/>
          <p:nvPr/>
        </p:nvSpPr>
        <p:spPr>
          <a:xfrm>
            <a:off x="3975100" y="2304507"/>
            <a:ext cx="574904" cy="523220"/>
          </a:xfrm>
          <a:prstGeom prst="rect">
            <a:avLst/>
          </a:prstGeom>
        </p:spPr>
        <p:txBody>
          <a:bodyPr wrap="square">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6" name="正方形/長方形 15">
            <a:extLst>
              <a:ext uri="{FF2B5EF4-FFF2-40B4-BE49-F238E27FC236}">
                <a16:creationId xmlns:a16="http://schemas.microsoft.com/office/drawing/2014/main" id="{8B749CAA-D1BE-EB20-0DDD-BFE50990D117}"/>
              </a:ext>
            </a:extLst>
          </p:cNvPr>
          <p:cNvSpPr/>
          <p:nvPr/>
        </p:nvSpPr>
        <p:spPr>
          <a:xfrm>
            <a:off x="1231900" y="6291560"/>
            <a:ext cx="574904" cy="461665"/>
          </a:xfrm>
          <a:prstGeom prst="rect">
            <a:avLst/>
          </a:prstGeom>
        </p:spPr>
        <p:txBody>
          <a:bodyPr wrap="square">
            <a:spAutoFit/>
          </a:body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4" name="正方形/長方形 13">
            <a:extLst>
              <a:ext uri="{FF2B5EF4-FFF2-40B4-BE49-F238E27FC236}">
                <a16:creationId xmlns:a16="http://schemas.microsoft.com/office/drawing/2014/main" id="{562F59D1-E351-81A3-1990-5B12293EC2E3}"/>
              </a:ext>
            </a:extLst>
          </p:cNvPr>
          <p:cNvSpPr/>
          <p:nvPr/>
        </p:nvSpPr>
        <p:spPr>
          <a:xfrm>
            <a:off x="622300" y="2333625"/>
            <a:ext cx="574904" cy="461665"/>
          </a:xfrm>
          <a:prstGeom prst="rect">
            <a:avLst/>
          </a:prstGeom>
        </p:spPr>
        <p:txBody>
          <a:bodyPr wrap="square">
            <a:spAutoFit/>
          </a:body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6" name="矢印: 上向き折線 5">
            <a:extLst>
              <a:ext uri="{FF2B5EF4-FFF2-40B4-BE49-F238E27FC236}">
                <a16:creationId xmlns:a16="http://schemas.microsoft.com/office/drawing/2014/main" id="{210E430F-FA9A-2E4D-F618-06395BA811BB}"/>
              </a:ext>
            </a:extLst>
          </p:cNvPr>
          <p:cNvSpPr/>
          <p:nvPr/>
        </p:nvSpPr>
        <p:spPr>
          <a:xfrm rot="5400000">
            <a:off x="672671" y="6066498"/>
            <a:ext cx="756372" cy="362085"/>
          </a:xfrm>
          <a:prstGeom prst="bentUpArrow">
            <a:avLst>
              <a:gd name="adj1" fmla="val 30042"/>
              <a:gd name="adj2" fmla="val 25000"/>
              <a:gd name="adj3" fmla="val 25000"/>
            </a:avLst>
          </a:prstGeom>
          <a:solidFill>
            <a:srgbClr val="FF0000"/>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highlight>
                <a:srgbClr val="FF0000"/>
              </a:highlight>
            </a:endParaRPr>
          </a:p>
        </p:txBody>
      </p:sp>
      <p:pic>
        <p:nvPicPr>
          <p:cNvPr id="12" name="図 11">
            <a:extLst>
              <a:ext uri="{FF2B5EF4-FFF2-40B4-BE49-F238E27FC236}">
                <a16:creationId xmlns:a16="http://schemas.microsoft.com/office/drawing/2014/main" id="{587EA2A0-01FB-55C0-ECE1-F9C3EEE998D3}"/>
              </a:ext>
            </a:extLst>
          </p:cNvPr>
          <p:cNvPicPr>
            <a:picLocks noChangeAspect="1"/>
          </p:cNvPicPr>
          <p:nvPr/>
        </p:nvPicPr>
        <p:blipFill>
          <a:blip r:embed="rId5"/>
          <a:stretch>
            <a:fillRect/>
          </a:stretch>
        </p:blipFill>
        <p:spPr>
          <a:xfrm>
            <a:off x="963419" y="2673867"/>
            <a:ext cx="2806857" cy="329223"/>
          </a:xfrm>
          <a:prstGeom prst="rect">
            <a:avLst/>
          </a:prstGeom>
        </p:spPr>
      </p:pic>
    </p:spTree>
    <p:extLst>
      <p:ext uri="{BB962C8B-B14F-4D97-AF65-F5344CB8AC3E}">
        <p14:creationId xmlns:p14="http://schemas.microsoft.com/office/powerpoint/2010/main" val="167789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28C76251-BD9B-D33A-7CCB-B13D879C34CE}"/>
              </a:ext>
            </a:extLst>
          </p:cNvPr>
          <p:cNvPicPr>
            <a:picLocks noChangeAspect="1"/>
          </p:cNvPicPr>
          <p:nvPr/>
        </p:nvPicPr>
        <p:blipFill rotWithShape="1">
          <a:blip r:embed="rId3">
            <a:extLst>
              <a:ext uri="{28A0092B-C50C-407E-A947-70E740481C1C}">
                <a14:useLocalDpi xmlns:a14="http://schemas.microsoft.com/office/drawing/2010/main" val="0"/>
              </a:ext>
            </a:extLst>
          </a:blip>
          <a:srcRect b="21773"/>
          <a:stretch/>
        </p:blipFill>
        <p:spPr>
          <a:xfrm>
            <a:off x="788839" y="1732596"/>
            <a:ext cx="2925726" cy="4953000"/>
          </a:xfrm>
          <a:prstGeom prst="rect">
            <a:avLst/>
          </a:prstGeom>
        </p:spPr>
      </p:pic>
      <p:sp>
        <p:nvSpPr>
          <p:cNvPr id="9" name="タイトル 9">
            <a:extLst>
              <a:ext uri="{FF2B5EF4-FFF2-40B4-BE49-F238E27FC236}">
                <a16:creationId xmlns:a16="http://schemas.microsoft.com/office/drawing/2014/main" id="{E0FB1D24-B961-4A1C-BBE9-F499E38C104D}"/>
              </a:ext>
            </a:extLst>
          </p:cNvPr>
          <p:cNvSpPr txBox="1">
            <a:spLocks/>
          </p:cNvSpPr>
          <p:nvPr/>
        </p:nvSpPr>
        <p:spPr>
          <a:xfrm>
            <a:off x="2603500" y="301375"/>
            <a:ext cx="5915025" cy="984885"/>
          </a:xfrm>
          <a:prstGeom prst="rect">
            <a:avLst/>
          </a:prstGeom>
        </p:spPr>
        <p:txBody>
          <a:bodyPr wrap="squar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200" kern="0" dirty="0">
                <a:latin typeface="BIZ UDゴシック" panose="020B0400000000000000" pitchFamily="49" charset="-128"/>
                <a:ea typeface="BIZ UDゴシック" panose="020B0400000000000000" pitchFamily="49" charset="-128"/>
              </a:rPr>
              <a:t>おすすめの事前設定２</a:t>
            </a:r>
          </a:p>
        </p:txBody>
      </p:sp>
      <p:sp>
        <p:nvSpPr>
          <p:cNvPr id="11" name="Title 1">
            <a:extLst>
              <a:ext uri="{FF2B5EF4-FFF2-40B4-BE49-F238E27FC236}">
                <a16:creationId xmlns:a16="http://schemas.microsoft.com/office/drawing/2014/main" id="{7D7DC73D-4BFA-4475-AD2A-ACB9A4B595D4}"/>
              </a:ext>
            </a:extLst>
          </p:cNvPr>
          <p:cNvSpPr txBox="1">
            <a:spLocks/>
          </p:cNvSpPr>
          <p:nvPr/>
        </p:nvSpPr>
        <p:spPr>
          <a:xfrm>
            <a:off x="1155700" y="438783"/>
            <a:ext cx="1133492" cy="710067"/>
          </a:xfrm>
          <a:prstGeom prst="rect">
            <a:avLst/>
          </a:prstGeom>
        </p:spPr>
        <p:txBody>
          <a:bodyPr vert="horz" wrap="squar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1-F</a:t>
            </a:r>
          </a:p>
        </p:txBody>
      </p:sp>
      <p:sp>
        <p:nvSpPr>
          <p:cNvPr id="10" name="正方形/長方形 9">
            <a:extLst>
              <a:ext uri="{FF2B5EF4-FFF2-40B4-BE49-F238E27FC236}">
                <a16:creationId xmlns:a16="http://schemas.microsoft.com/office/drawing/2014/main" id="{99FC4AA7-7DE4-80DC-DB6C-DF67BE1B1BDE}"/>
              </a:ext>
            </a:extLst>
          </p:cNvPr>
          <p:cNvSpPr/>
          <p:nvPr/>
        </p:nvSpPr>
        <p:spPr>
          <a:xfrm>
            <a:off x="3864444" y="1479992"/>
            <a:ext cx="574904" cy="523220"/>
          </a:xfrm>
          <a:prstGeom prst="rect">
            <a:avLst/>
          </a:prstGeom>
        </p:spPr>
        <p:txBody>
          <a:bodyPr wrap="square">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 name="テキスト ボックス 2">
            <a:extLst>
              <a:ext uri="{FF2B5EF4-FFF2-40B4-BE49-F238E27FC236}">
                <a16:creationId xmlns:a16="http://schemas.microsoft.com/office/drawing/2014/main" id="{762A5289-A4FB-6310-17C9-215B65B08D0A}"/>
              </a:ext>
            </a:extLst>
          </p:cNvPr>
          <p:cNvSpPr txBox="1"/>
          <p:nvPr/>
        </p:nvSpPr>
        <p:spPr>
          <a:xfrm>
            <a:off x="4302969" y="1537211"/>
            <a:ext cx="6019800" cy="1554272"/>
          </a:xfrm>
          <a:prstGeom prst="rect">
            <a:avLst/>
          </a:prstGeom>
          <a:noFill/>
        </p:spPr>
        <p:txBody>
          <a:bodyPr wrap="square" rtlCol="0">
            <a:spAutoFit/>
          </a:bodyPr>
          <a:lstStyle/>
          <a:p>
            <a:r>
              <a:rPr kumimoji="1" lang="ja-JP" altLang="en-US" sz="1800" b="1" dirty="0">
                <a:latin typeface="BIZ UDゴシック" panose="020B0400000000000000" pitchFamily="49" charset="-128"/>
                <a:ea typeface="BIZ UDゴシック" panose="020B0400000000000000" pitchFamily="49" charset="-128"/>
              </a:rPr>
              <a:t>自分のマイクを常にミュート</a:t>
            </a:r>
            <a:endParaRPr kumimoji="1" lang="en-US" altLang="ja-JP" sz="1800" b="1" dirty="0">
              <a:latin typeface="BIZ UDゴシック" panose="020B0400000000000000" pitchFamily="49" charset="-128"/>
              <a:ea typeface="BIZ UDゴシック" panose="020B0400000000000000" pitchFamily="49" charset="-128"/>
            </a:endParaRPr>
          </a:p>
          <a:p>
            <a:pPr>
              <a:spcBef>
                <a:spcPts val="600"/>
              </a:spcBef>
            </a:pPr>
            <a:r>
              <a:rPr kumimoji="1" lang="ja-JP" altLang="en-US" sz="1800" b="1" dirty="0">
                <a:latin typeface="BIZ UDゴシック" panose="020B0400000000000000" pitchFamily="49" charset="-128"/>
                <a:ea typeface="BIZ UDゴシック" panose="020B0400000000000000" pitchFamily="49" charset="-128"/>
              </a:rPr>
              <a:t>入室時に自分のマイクが自動的にオフになります。</a:t>
            </a:r>
            <a:endParaRPr kumimoji="1" lang="en-US" altLang="ja-JP" sz="1800" b="1" dirty="0">
              <a:latin typeface="BIZ UDゴシック" panose="020B0400000000000000" pitchFamily="49" charset="-128"/>
              <a:ea typeface="BIZ UDゴシック" panose="020B0400000000000000" pitchFamily="49" charset="-128"/>
            </a:endParaRPr>
          </a:p>
          <a:p>
            <a:r>
              <a:rPr kumimoji="1" lang="ja-JP" altLang="en-US" sz="1800" b="1" dirty="0">
                <a:latin typeface="BIZ UDゴシック" panose="020B0400000000000000" pitchFamily="49" charset="-128"/>
                <a:ea typeface="BIZ UDゴシック" panose="020B0400000000000000" pitchFamily="49" charset="-128"/>
              </a:rPr>
              <a:t>入室後にオンオフは切り替え可能です。</a:t>
            </a:r>
            <a:endParaRPr kumimoji="1" lang="en-US" altLang="ja-JP" sz="1800" b="1" dirty="0">
              <a:latin typeface="BIZ UDゴシック" panose="020B0400000000000000" pitchFamily="49" charset="-128"/>
              <a:ea typeface="BIZ UDゴシック" panose="020B0400000000000000" pitchFamily="49" charset="-128"/>
            </a:endParaRPr>
          </a:p>
          <a:p>
            <a:r>
              <a:rPr kumimoji="1" lang="ja-JP" altLang="en-US" sz="1800" b="1" dirty="0">
                <a:latin typeface="BIZ UDゴシック" panose="020B0400000000000000" pitchFamily="49" charset="-128"/>
                <a:ea typeface="BIZ UDゴシック" panose="020B0400000000000000" pitchFamily="49" charset="-128"/>
              </a:rPr>
              <a:t>入室直後に意図しない音声がミーティングに流れるのを防ぐことができます。</a:t>
            </a:r>
            <a:endParaRPr kumimoji="1" lang="en-US" altLang="ja-JP" sz="1800" b="1" dirty="0">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4B206603-4280-8710-765A-B828468CCD46}"/>
              </a:ext>
            </a:extLst>
          </p:cNvPr>
          <p:cNvSpPr txBox="1"/>
          <p:nvPr/>
        </p:nvSpPr>
        <p:spPr>
          <a:xfrm>
            <a:off x="4309022" y="3150153"/>
            <a:ext cx="5579636" cy="923330"/>
          </a:xfrm>
          <a:prstGeom prst="rect">
            <a:avLst/>
          </a:prstGeom>
          <a:solidFill>
            <a:srgbClr val="FFFF99"/>
          </a:solidFill>
          <a:ln>
            <a:solidFill>
              <a:schemeClr val="tx1"/>
            </a:solidFill>
          </a:ln>
        </p:spPr>
        <p:txBody>
          <a:bodyPr wrap="square" lIns="91440" tIns="45720" rIns="91440" bIns="45720" rtlCol="0" anchor="t">
            <a:spAutoFit/>
          </a:bodyPr>
          <a:lstStyle/>
          <a:p>
            <a:r>
              <a:rPr lang="ja-JP" altLang="en-US" b="1" dirty="0">
                <a:latin typeface="BIZ UDゴシック" panose="020B0400000000000000" pitchFamily="49" charset="-128"/>
                <a:ea typeface="BIZ UDゴシック" panose="020B0400000000000000" pitchFamily="49" charset="-128"/>
              </a:rPr>
              <a:t>＜設定方法＞</a:t>
            </a:r>
            <a:br>
              <a:rPr lang="en-US" altLang="ja-JP" b="1" dirty="0">
                <a:latin typeface="BIZ UDゴシック" panose="020B0400000000000000" pitchFamily="49" charset="-128"/>
                <a:ea typeface="BIZ UDゴシック" panose="020B0400000000000000" pitchFamily="49" charset="-128"/>
              </a:rPr>
            </a:br>
            <a:r>
              <a:rPr lang="ja-JP" altLang="en-US" b="1" dirty="0">
                <a:latin typeface="BIZ UDゴシック" panose="020B0400000000000000" pitchFamily="49" charset="-128"/>
                <a:ea typeface="BIZ UDゴシック" panose="020B0400000000000000" pitchFamily="49" charset="-128"/>
              </a:rPr>
              <a:t>右スワイプで「自分のマイクを常にミュート」を選択しダブルタップしてオンオフを切り替えます。</a:t>
            </a:r>
            <a:endParaRPr lang="en-US" altLang="ja-JP" dirty="0">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072ED25F-F655-8EA0-C610-4F529DE7DAF6}"/>
              </a:ext>
            </a:extLst>
          </p:cNvPr>
          <p:cNvSpPr txBox="1"/>
          <p:nvPr/>
        </p:nvSpPr>
        <p:spPr>
          <a:xfrm>
            <a:off x="4341718" y="4237706"/>
            <a:ext cx="6019800" cy="1554272"/>
          </a:xfrm>
          <a:prstGeom prst="rect">
            <a:avLst/>
          </a:prstGeom>
          <a:noFill/>
        </p:spPr>
        <p:txBody>
          <a:bodyPr wrap="square" rtlCol="0">
            <a:spAutoFit/>
          </a:bodyPr>
          <a:lstStyle/>
          <a:p>
            <a:r>
              <a:rPr kumimoji="1" lang="ja-JP" altLang="en-US" sz="1800" b="1" dirty="0">
                <a:latin typeface="BIZ UDゴシック" panose="020B0400000000000000" pitchFamily="49" charset="-128"/>
                <a:ea typeface="BIZ UDゴシック" panose="020B0400000000000000" pitchFamily="49" charset="-128"/>
              </a:rPr>
              <a:t>自分のビデオを常にオフ</a:t>
            </a:r>
            <a:endParaRPr kumimoji="1" lang="en-US" altLang="ja-JP" sz="1800" b="1" dirty="0">
              <a:latin typeface="BIZ UDゴシック" panose="020B0400000000000000" pitchFamily="49" charset="-128"/>
              <a:ea typeface="BIZ UDゴシック" panose="020B0400000000000000" pitchFamily="49" charset="-128"/>
            </a:endParaRPr>
          </a:p>
          <a:p>
            <a:pPr>
              <a:spcBef>
                <a:spcPts val="600"/>
              </a:spcBef>
            </a:pPr>
            <a:r>
              <a:rPr kumimoji="1" lang="ja-JP" altLang="en-US" sz="1800" b="1" dirty="0">
                <a:latin typeface="BIZ UDゴシック" panose="020B0400000000000000" pitchFamily="49" charset="-128"/>
                <a:ea typeface="BIZ UDゴシック" panose="020B0400000000000000" pitchFamily="49" charset="-128"/>
              </a:rPr>
              <a:t>入室時に自分のビデオが自動的にオフになります。</a:t>
            </a:r>
            <a:endParaRPr kumimoji="1" lang="en-US" altLang="ja-JP" sz="1800" b="1" dirty="0">
              <a:latin typeface="BIZ UDゴシック" panose="020B0400000000000000" pitchFamily="49" charset="-128"/>
              <a:ea typeface="BIZ UDゴシック" panose="020B0400000000000000" pitchFamily="49" charset="-128"/>
            </a:endParaRPr>
          </a:p>
          <a:p>
            <a:r>
              <a:rPr kumimoji="1" lang="ja-JP" altLang="en-US" sz="1800" b="1" dirty="0">
                <a:latin typeface="BIZ UDゴシック" panose="020B0400000000000000" pitchFamily="49" charset="-128"/>
                <a:ea typeface="BIZ UDゴシック" panose="020B0400000000000000" pitchFamily="49" charset="-128"/>
              </a:rPr>
              <a:t>入室後にオンオフは切り替え可能です。</a:t>
            </a:r>
            <a:endParaRPr kumimoji="1" lang="en-US" altLang="ja-JP" sz="1800" b="1" dirty="0">
              <a:latin typeface="BIZ UDゴシック" panose="020B0400000000000000" pitchFamily="49" charset="-128"/>
              <a:ea typeface="BIZ UDゴシック" panose="020B0400000000000000" pitchFamily="49" charset="-128"/>
            </a:endParaRPr>
          </a:p>
          <a:p>
            <a:r>
              <a:rPr kumimoji="1" lang="ja-JP" altLang="en-US" sz="1800" b="1" dirty="0">
                <a:latin typeface="BIZ UDゴシック" panose="020B0400000000000000" pitchFamily="49" charset="-128"/>
                <a:ea typeface="BIZ UDゴシック" panose="020B0400000000000000" pitchFamily="49" charset="-128"/>
              </a:rPr>
              <a:t>入室直後に意図しない映像がミーティングに流れるのを防ぐことができます。</a:t>
            </a:r>
            <a:endParaRPr kumimoji="1" lang="en-US" altLang="ja-JP" sz="1800" b="1" dirty="0">
              <a:latin typeface="BIZ UDゴシック" panose="020B0400000000000000" pitchFamily="49" charset="-128"/>
              <a:ea typeface="BIZ UDゴシック" panose="020B0400000000000000" pitchFamily="49" charset="-128"/>
            </a:endParaRPr>
          </a:p>
        </p:txBody>
      </p:sp>
      <p:sp>
        <p:nvSpPr>
          <p:cNvPr id="15" name="正方形/長方形 14">
            <a:extLst>
              <a:ext uri="{FF2B5EF4-FFF2-40B4-BE49-F238E27FC236}">
                <a16:creationId xmlns:a16="http://schemas.microsoft.com/office/drawing/2014/main" id="{F8A1FAED-E140-024D-EDC3-BFD803CFFBE6}"/>
              </a:ext>
            </a:extLst>
          </p:cNvPr>
          <p:cNvSpPr/>
          <p:nvPr/>
        </p:nvSpPr>
        <p:spPr>
          <a:xfrm>
            <a:off x="3864444" y="4181061"/>
            <a:ext cx="574904" cy="523220"/>
          </a:xfrm>
          <a:prstGeom prst="rect">
            <a:avLst/>
          </a:prstGeom>
        </p:spPr>
        <p:txBody>
          <a:bodyPr wrap="square">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8" name="テキスト ボックス 17">
            <a:extLst>
              <a:ext uri="{FF2B5EF4-FFF2-40B4-BE49-F238E27FC236}">
                <a16:creationId xmlns:a16="http://schemas.microsoft.com/office/drawing/2014/main" id="{B6DF7133-3DD0-17CA-6D08-1A00862E70A7}"/>
              </a:ext>
            </a:extLst>
          </p:cNvPr>
          <p:cNvSpPr txBox="1"/>
          <p:nvPr/>
        </p:nvSpPr>
        <p:spPr>
          <a:xfrm>
            <a:off x="4342624" y="5879257"/>
            <a:ext cx="5579636" cy="923330"/>
          </a:xfrm>
          <a:prstGeom prst="rect">
            <a:avLst/>
          </a:prstGeom>
          <a:solidFill>
            <a:srgbClr val="FFFF99"/>
          </a:solidFill>
          <a:ln>
            <a:solidFill>
              <a:schemeClr val="tx1"/>
            </a:solidFill>
          </a:ln>
        </p:spPr>
        <p:txBody>
          <a:bodyPr wrap="square" lIns="91440" tIns="45720" rIns="91440" bIns="45720" rtlCol="0" anchor="t">
            <a:spAutoFit/>
          </a:bodyPr>
          <a:lstStyle/>
          <a:p>
            <a:r>
              <a:rPr lang="ja-JP" altLang="en-US" b="1" dirty="0">
                <a:latin typeface="BIZ UDゴシック" panose="020B0400000000000000" pitchFamily="49" charset="-128"/>
                <a:ea typeface="BIZ UDゴシック" panose="020B0400000000000000" pitchFamily="49" charset="-128"/>
              </a:rPr>
              <a:t>＜設定方法＞</a:t>
            </a:r>
            <a:br>
              <a:rPr lang="en-US" altLang="ja-JP" b="1" dirty="0">
                <a:latin typeface="BIZ UDゴシック" panose="020B0400000000000000" pitchFamily="49" charset="-128"/>
                <a:ea typeface="BIZ UDゴシック" panose="020B0400000000000000" pitchFamily="49" charset="-128"/>
              </a:rPr>
            </a:br>
            <a:r>
              <a:rPr lang="ja-JP" altLang="en-US" b="1" dirty="0">
                <a:latin typeface="BIZ UDゴシック" panose="020B0400000000000000" pitchFamily="49" charset="-128"/>
                <a:ea typeface="BIZ UDゴシック" panose="020B0400000000000000" pitchFamily="49" charset="-128"/>
              </a:rPr>
              <a:t>右スワイプで「自分のビデオを常にオフ」を選択し、ダブルタップしてオンオフを切り替えます。</a:t>
            </a:r>
            <a:endParaRPr lang="en-US" altLang="ja-JP" dirty="0">
              <a:latin typeface="BIZ UDゴシック" panose="020B0400000000000000" pitchFamily="49" charset="-128"/>
              <a:ea typeface="BIZ UDゴシック" panose="020B0400000000000000" pitchFamily="49" charset="-128"/>
            </a:endParaRPr>
          </a:p>
        </p:txBody>
      </p:sp>
      <p:pic>
        <p:nvPicPr>
          <p:cNvPr id="6" name="図 5">
            <a:extLst>
              <a:ext uri="{FF2B5EF4-FFF2-40B4-BE49-F238E27FC236}">
                <a16:creationId xmlns:a16="http://schemas.microsoft.com/office/drawing/2014/main" id="{9940F4BC-45EB-47FC-02E5-A011FDE3C0E6}"/>
              </a:ext>
            </a:extLst>
          </p:cNvPr>
          <p:cNvPicPr>
            <a:picLocks noChangeAspect="1"/>
          </p:cNvPicPr>
          <p:nvPr/>
        </p:nvPicPr>
        <p:blipFill>
          <a:blip r:embed="rId4"/>
          <a:stretch>
            <a:fillRect/>
          </a:stretch>
        </p:blipFill>
        <p:spPr>
          <a:xfrm>
            <a:off x="381521" y="4381222"/>
            <a:ext cx="649316" cy="619403"/>
          </a:xfrm>
          <a:prstGeom prst="rect">
            <a:avLst/>
          </a:prstGeom>
        </p:spPr>
      </p:pic>
      <p:sp>
        <p:nvSpPr>
          <p:cNvPr id="7" name="正方形/長方形 6">
            <a:extLst>
              <a:ext uri="{FF2B5EF4-FFF2-40B4-BE49-F238E27FC236}">
                <a16:creationId xmlns:a16="http://schemas.microsoft.com/office/drawing/2014/main" id="{D1A1E363-B0A9-3992-567A-5C0C0ED452E7}"/>
              </a:ext>
            </a:extLst>
          </p:cNvPr>
          <p:cNvSpPr/>
          <p:nvPr/>
        </p:nvSpPr>
        <p:spPr>
          <a:xfrm>
            <a:off x="469900" y="2884289"/>
            <a:ext cx="574904" cy="363736"/>
          </a:xfrm>
          <a:prstGeom prst="rect">
            <a:avLst/>
          </a:prstGeom>
        </p:spPr>
        <p:txBody>
          <a:bodyPr wrap="square">
            <a:spAutoFit/>
          </a:bodyPr>
          <a:lstStyle/>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pic>
        <p:nvPicPr>
          <p:cNvPr id="8" name="図 7">
            <a:extLst>
              <a:ext uri="{FF2B5EF4-FFF2-40B4-BE49-F238E27FC236}">
                <a16:creationId xmlns:a16="http://schemas.microsoft.com/office/drawing/2014/main" id="{5F47BA3C-92CE-A7B9-A3D3-62FC1DC82966}"/>
              </a:ext>
            </a:extLst>
          </p:cNvPr>
          <p:cNvPicPr>
            <a:picLocks noChangeAspect="1"/>
          </p:cNvPicPr>
          <p:nvPr/>
        </p:nvPicPr>
        <p:blipFill>
          <a:blip r:embed="rId5"/>
          <a:stretch>
            <a:fillRect/>
          </a:stretch>
        </p:blipFill>
        <p:spPr>
          <a:xfrm>
            <a:off x="795189" y="3105016"/>
            <a:ext cx="2943039" cy="329223"/>
          </a:xfrm>
          <a:prstGeom prst="rect">
            <a:avLst/>
          </a:prstGeom>
        </p:spPr>
      </p:pic>
      <p:pic>
        <p:nvPicPr>
          <p:cNvPr id="12" name="図 11">
            <a:extLst>
              <a:ext uri="{FF2B5EF4-FFF2-40B4-BE49-F238E27FC236}">
                <a16:creationId xmlns:a16="http://schemas.microsoft.com/office/drawing/2014/main" id="{221DCA01-82BE-B821-91C0-CE680BE3A2AF}"/>
              </a:ext>
            </a:extLst>
          </p:cNvPr>
          <p:cNvPicPr>
            <a:picLocks noChangeAspect="1"/>
          </p:cNvPicPr>
          <p:nvPr/>
        </p:nvPicPr>
        <p:blipFill>
          <a:blip r:embed="rId5"/>
          <a:stretch>
            <a:fillRect/>
          </a:stretch>
        </p:blipFill>
        <p:spPr>
          <a:xfrm>
            <a:off x="817414" y="4606883"/>
            <a:ext cx="2943039" cy="329223"/>
          </a:xfrm>
          <a:prstGeom prst="rect">
            <a:avLst/>
          </a:prstGeom>
        </p:spPr>
      </p:pic>
    </p:spTree>
    <p:extLst>
      <p:ext uri="{BB962C8B-B14F-4D97-AF65-F5344CB8AC3E}">
        <p14:creationId xmlns:p14="http://schemas.microsoft.com/office/powerpoint/2010/main" val="4170801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29931B7F-48FC-E5CB-5EC1-F010C613957A}"/>
              </a:ext>
            </a:extLst>
          </p:cNvPr>
          <p:cNvPicPr>
            <a:picLocks noChangeAspect="1"/>
          </p:cNvPicPr>
          <p:nvPr/>
        </p:nvPicPr>
        <p:blipFill rotWithShape="1">
          <a:blip r:embed="rId3">
            <a:extLst>
              <a:ext uri="{28A0092B-C50C-407E-A947-70E740481C1C}">
                <a14:useLocalDpi xmlns:a14="http://schemas.microsoft.com/office/drawing/2010/main" val="0"/>
              </a:ext>
            </a:extLst>
          </a:blip>
          <a:srcRect t="28501" b="361"/>
          <a:stretch/>
        </p:blipFill>
        <p:spPr>
          <a:xfrm>
            <a:off x="737773" y="2105025"/>
            <a:ext cx="2955187" cy="4549525"/>
          </a:xfrm>
          <a:prstGeom prst="rect">
            <a:avLst/>
          </a:prstGeom>
        </p:spPr>
      </p:pic>
      <p:pic>
        <p:nvPicPr>
          <p:cNvPr id="4" name="図 3">
            <a:extLst>
              <a:ext uri="{FF2B5EF4-FFF2-40B4-BE49-F238E27FC236}">
                <a16:creationId xmlns:a16="http://schemas.microsoft.com/office/drawing/2014/main" id="{2B4780F8-4C6E-48F1-82E5-483CCF7C65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5080"/>
          <a:stretch/>
        </p:blipFill>
        <p:spPr>
          <a:xfrm>
            <a:off x="737773" y="1729497"/>
            <a:ext cx="2955187" cy="377078"/>
          </a:xfrm>
          <a:prstGeom prst="rect">
            <a:avLst/>
          </a:prstGeom>
          <a:ln>
            <a:solidFill>
              <a:schemeClr val="bg1">
                <a:lumMod val="65000"/>
              </a:schemeClr>
            </a:solidFill>
          </a:ln>
        </p:spPr>
      </p:pic>
      <p:sp>
        <p:nvSpPr>
          <p:cNvPr id="9" name="タイトル 9">
            <a:extLst>
              <a:ext uri="{FF2B5EF4-FFF2-40B4-BE49-F238E27FC236}">
                <a16:creationId xmlns:a16="http://schemas.microsoft.com/office/drawing/2014/main" id="{E0FB1D24-B961-4A1C-BBE9-F499E38C104D}"/>
              </a:ext>
            </a:extLst>
          </p:cNvPr>
          <p:cNvSpPr txBox="1">
            <a:spLocks/>
          </p:cNvSpPr>
          <p:nvPr/>
        </p:nvSpPr>
        <p:spPr>
          <a:xfrm>
            <a:off x="2603500" y="301375"/>
            <a:ext cx="5915025" cy="984885"/>
          </a:xfrm>
          <a:prstGeom prst="rect">
            <a:avLst/>
          </a:prstGeom>
        </p:spPr>
        <p:txBody>
          <a:bodyPr wrap="squar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200" kern="0" dirty="0">
                <a:latin typeface="BIZ UDゴシック" panose="020B0400000000000000" pitchFamily="49" charset="-128"/>
                <a:ea typeface="BIZ UDゴシック" panose="020B0400000000000000" pitchFamily="49" charset="-128"/>
              </a:rPr>
              <a:t>おすすめの事前設定３</a:t>
            </a:r>
          </a:p>
        </p:txBody>
      </p:sp>
      <p:sp>
        <p:nvSpPr>
          <p:cNvPr id="11" name="Title 1">
            <a:extLst>
              <a:ext uri="{FF2B5EF4-FFF2-40B4-BE49-F238E27FC236}">
                <a16:creationId xmlns:a16="http://schemas.microsoft.com/office/drawing/2014/main" id="{7D7DC73D-4BFA-4475-AD2A-ACB9A4B595D4}"/>
              </a:ext>
            </a:extLst>
          </p:cNvPr>
          <p:cNvSpPr txBox="1">
            <a:spLocks/>
          </p:cNvSpPr>
          <p:nvPr/>
        </p:nvSpPr>
        <p:spPr>
          <a:xfrm>
            <a:off x="1155700" y="438783"/>
            <a:ext cx="1133492" cy="710067"/>
          </a:xfrm>
          <a:prstGeom prst="rect">
            <a:avLst/>
          </a:prstGeom>
        </p:spPr>
        <p:txBody>
          <a:bodyPr vert="horz" wrap="squar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1-F</a:t>
            </a:r>
          </a:p>
        </p:txBody>
      </p:sp>
      <p:sp>
        <p:nvSpPr>
          <p:cNvPr id="12" name="テキスト ボックス 11">
            <a:extLst>
              <a:ext uri="{FF2B5EF4-FFF2-40B4-BE49-F238E27FC236}">
                <a16:creationId xmlns:a16="http://schemas.microsoft.com/office/drawing/2014/main" id="{7B0B86BA-ED17-4D38-ACF9-0A6569ABA7DD}"/>
              </a:ext>
            </a:extLst>
          </p:cNvPr>
          <p:cNvSpPr txBox="1"/>
          <p:nvPr/>
        </p:nvSpPr>
        <p:spPr>
          <a:xfrm>
            <a:off x="4499644" y="1729497"/>
            <a:ext cx="5579636" cy="2369880"/>
          </a:xfrm>
          <a:prstGeom prst="rect">
            <a:avLst/>
          </a:prstGeom>
          <a:noFill/>
        </p:spPr>
        <p:txBody>
          <a:bodyPr wrap="square" lIns="91440" tIns="45720" rIns="91440" bIns="45720" rtlCol="0" anchor="t">
            <a:spAutoFit/>
          </a:bodyPr>
          <a:lstStyle/>
          <a:p>
            <a:r>
              <a:rPr kumimoji="1" lang="ja-JP" altLang="en-US" sz="1900" b="1" dirty="0">
                <a:latin typeface="BIZ UDゴシック" panose="020B0400000000000000" pitchFamily="49" charset="-128"/>
                <a:ea typeface="BIZ UDゴシック" panose="020B0400000000000000" pitchFamily="49" charset="-128"/>
              </a:rPr>
              <a:t>ビデオプレビューを表示</a:t>
            </a:r>
            <a:endParaRPr kumimoji="1" lang="en-US" altLang="ja-JP" sz="1900" b="1" dirty="0">
              <a:latin typeface="BIZ UDゴシック" panose="020B0400000000000000" pitchFamily="49" charset="-128"/>
              <a:ea typeface="BIZ UDゴシック" panose="020B0400000000000000" pitchFamily="49" charset="-128"/>
            </a:endParaRPr>
          </a:p>
          <a:p>
            <a:pPr>
              <a:spcBef>
                <a:spcPts val="600"/>
              </a:spcBef>
            </a:pPr>
            <a:r>
              <a:rPr lang="ja-JP" altLang="en-US" sz="1900" b="1" dirty="0">
                <a:latin typeface="BIZ UDゴシック" panose="020B0400000000000000" pitchFamily="49" charset="-128"/>
                <a:ea typeface="BIZ UDゴシック" panose="020B0400000000000000" pitchFamily="49" charset="-128"/>
              </a:rPr>
              <a:t>入室する前に自分がカメラにどのように映っているかを確認することができます。</a:t>
            </a:r>
            <a:endParaRPr lang="en-US" altLang="ja-JP" sz="1900" b="1" dirty="0">
              <a:latin typeface="BIZ UDゴシック" panose="020B0400000000000000" pitchFamily="49" charset="-128"/>
              <a:ea typeface="BIZ UDゴシック" panose="020B0400000000000000" pitchFamily="49" charset="-128"/>
            </a:endParaRPr>
          </a:p>
          <a:p>
            <a:pPr>
              <a:spcBef>
                <a:spcPts val="600"/>
              </a:spcBef>
            </a:pPr>
            <a:r>
              <a:rPr lang="ja-JP" altLang="en-US" sz="1900" b="1" dirty="0">
                <a:latin typeface="BIZ UDゴシック" panose="020B0400000000000000" pitchFamily="49" charset="-128"/>
                <a:ea typeface="BIZ UDゴシック" panose="020B0400000000000000" pitchFamily="49" charset="-128"/>
              </a:rPr>
              <a:t>初期の設定ではオンになっていますが、前述の自動接続をオン、ビデオプレビューをオフにすることで招待メールからの入室が簡単になります。</a:t>
            </a:r>
            <a:endParaRPr lang="en-US" altLang="ja-JP" sz="1900" b="1" dirty="0">
              <a:latin typeface="BIZ UDゴシック" panose="020B0400000000000000" pitchFamily="49" charset="-128"/>
              <a:ea typeface="BIZ UDゴシック" panose="020B0400000000000000" pitchFamily="49" charset="-128"/>
            </a:endParaRPr>
          </a:p>
          <a:p>
            <a:pPr>
              <a:spcBef>
                <a:spcPts val="600"/>
              </a:spcBef>
            </a:pPr>
            <a:r>
              <a:rPr lang="ja-JP" altLang="en-US" sz="1900" b="1" dirty="0">
                <a:latin typeface="BIZ UDゴシック" panose="020B0400000000000000" pitchFamily="49" charset="-128"/>
                <a:ea typeface="BIZ UDゴシック" panose="020B0400000000000000" pitchFamily="49" charset="-128"/>
              </a:rPr>
              <a:t>慣れるまではオフにしておくといいでしょう。</a:t>
            </a:r>
          </a:p>
        </p:txBody>
      </p:sp>
      <p:sp>
        <p:nvSpPr>
          <p:cNvPr id="13" name="正方形/長方形 12">
            <a:extLst>
              <a:ext uri="{FF2B5EF4-FFF2-40B4-BE49-F238E27FC236}">
                <a16:creationId xmlns:a16="http://schemas.microsoft.com/office/drawing/2014/main" id="{F7327CB7-6928-281E-E60E-2B5EB5D49E42}"/>
              </a:ext>
            </a:extLst>
          </p:cNvPr>
          <p:cNvSpPr/>
          <p:nvPr/>
        </p:nvSpPr>
        <p:spPr>
          <a:xfrm>
            <a:off x="4050585" y="1689013"/>
            <a:ext cx="574904" cy="523220"/>
          </a:xfrm>
          <a:prstGeom prst="rect">
            <a:avLst/>
          </a:prstGeom>
        </p:spPr>
        <p:txBody>
          <a:bodyPr wrap="square">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4" name="テキスト ボックス 13">
            <a:extLst>
              <a:ext uri="{FF2B5EF4-FFF2-40B4-BE49-F238E27FC236}">
                <a16:creationId xmlns:a16="http://schemas.microsoft.com/office/drawing/2014/main" id="{7B85D999-218C-1D36-362A-39D2FDE1BB56}"/>
              </a:ext>
            </a:extLst>
          </p:cNvPr>
          <p:cNvSpPr txBox="1"/>
          <p:nvPr/>
        </p:nvSpPr>
        <p:spPr>
          <a:xfrm>
            <a:off x="4489646" y="4306279"/>
            <a:ext cx="5579636" cy="923330"/>
          </a:xfrm>
          <a:prstGeom prst="rect">
            <a:avLst/>
          </a:prstGeom>
          <a:solidFill>
            <a:srgbClr val="FFFF99"/>
          </a:solidFill>
          <a:ln>
            <a:solidFill>
              <a:schemeClr val="tx1"/>
            </a:solidFill>
          </a:ln>
        </p:spPr>
        <p:txBody>
          <a:bodyPr wrap="square" lIns="91440" tIns="45720" rIns="91440" bIns="45720" rtlCol="0" anchor="t">
            <a:spAutoFit/>
          </a:bodyPr>
          <a:lstStyle/>
          <a:p>
            <a:r>
              <a:rPr lang="ja-JP" altLang="en-US" b="1" dirty="0">
                <a:latin typeface="BIZ UDゴシック" panose="020B0400000000000000" pitchFamily="49" charset="-128"/>
                <a:ea typeface="BIZ UDゴシック" panose="020B0400000000000000" pitchFamily="49" charset="-128"/>
              </a:rPr>
              <a:t>＜設定方法＞</a:t>
            </a:r>
            <a:br>
              <a:rPr lang="en-US" altLang="ja-JP" b="1" dirty="0">
                <a:latin typeface="BIZ UDゴシック" panose="020B0400000000000000" pitchFamily="49" charset="-128"/>
                <a:ea typeface="BIZ UDゴシック" panose="020B0400000000000000" pitchFamily="49" charset="-128"/>
              </a:rPr>
            </a:br>
            <a:r>
              <a:rPr lang="ja-JP" altLang="en-US" b="1" dirty="0">
                <a:latin typeface="BIZ UDゴシック" panose="020B0400000000000000" pitchFamily="49" charset="-128"/>
                <a:ea typeface="BIZ UDゴシック" panose="020B0400000000000000" pitchFamily="49" charset="-128"/>
              </a:rPr>
              <a:t>右スワイプで「常にビデオプレビューを表示」を選択しダブルタップしてオンオフを切り替えます。</a:t>
            </a:r>
            <a:endParaRPr lang="en-US" altLang="ja-JP" dirty="0">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DD502F01-FEF2-AF1B-0166-12F5B2010BD1}"/>
              </a:ext>
            </a:extLst>
          </p:cNvPr>
          <p:cNvSpPr txBox="1"/>
          <p:nvPr/>
        </p:nvSpPr>
        <p:spPr>
          <a:xfrm>
            <a:off x="4242442" y="5729585"/>
            <a:ext cx="5791915" cy="646331"/>
          </a:xfrm>
          <a:prstGeom prst="rect">
            <a:avLst/>
          </a:prstGeom>
          <a:noFill/>
        </p:spPr>
        <p:txBody>
          <a:bodyPr wrap="square" rtlCol="0">
            <a:spAutoFit/>
          </a:bodyPr>
          <a:lstStyle/>
          <a:p>
            <a:pPr marL="0" marR="0" algn="just">
              <a:spcBef>
                <a:spcPts val="0"/>
              </a:spcBef>
              <a:spcAft>
                <a:spcPts val="0"/>
              </a:spcAft>
            </a:pPr>
            <a:r>
              <a:rPr lang="en-US" altLang="ja-JP" sz="1800" b="1" dirty="0">
                <a:effectLst/>
                <a:latin typeface="BIZ UDゴシック" panose="020B0400000000000000" pitchFamily="49" charset="-128"/>
                <a:ea typeface="BIZ UDゴシック" panose="020B0400000000000000" pitchFamily="49" charset="-128"/>
              </a:rPr>
              <a:t>※</a:t>
            </a:r>
            <a:r>
              <a:rPr lang="ja-JP" altLang="en-US" sz="1800" b="1" dirty="0">
                <a:effectLst/>
                <a:latin typeface="BIZ UDゴシック" panose="020B0400000000000000" pitchFamily="49" charset="-128"/>
                <a:ea typeface="BIZ UDゴシック" panose="020B0400000000000000" pitchFamily="49" charset="-128"/>
              </a:rPr>
              <a:t> 会議中、</a:t>
            </a:r>
            <a:r>
              <a:rPr lang="en-US" altLang="ja-JP" sz="1800" b="1" dirty="0" err="1">
                <a:effectLst/>
                <a:latin typeface="BIZ UDゴシック" panose="020B0400000000000000" pitchFamily="49" charset="-128"/>
                <a:ea typeface="BIZ UDゴシック" panose="020B0400000000000000" pitchFamily="49" charset="-128"/>
              </a:rPr>
              <a:t>VoiceOver</a:t>
            </a:r>
            <a:r>
              <a:rPr lang="ja-JP" altLang="en-US" sz="1800" b="1" dirty="0">
                <a:effectLst/>
                <a:latin typeface="BIZ UDゴシック" panose="020B0400000000000000" pitchFamily="49" charset="-128"/>
                <a:ea typeface="BIZ UDゴシック" panose="020B0400000000000000" pitchFamily="49" charset="-128"/>
              </a:rPr>
              <a:t>での音声が煩わしい場合はオフにするとよいでしょう。</a:t>
            </a:r>
            <a:endParaRPr lang="ja-JP" altLang="en-US" b="1" dirty="0">
              <a:effectLst/>
              <a:latin typeface="BIZ UDゴシック" panose="020B0400000000000000" pitchFamily="49" charset="-128"/>
              <a:ea typeface="BIZ UDゴシック" panose="020B0400000000000000" pitchFamily="49" charset="-128"/>
            </a:endParaRPr>
          </a:p>
        </p:txBody>
      </p:sp>
      <p:pic>
        <p:nvPicPr>
          <p:cNvPr id="7" name="図 6">
            <a:extLst>
              <a:ext uri="{FF2B5EF4-FFF2-40B4-BE49-F238E27FC236}">
                <a16:creationId xmlns:a16="http://schemas.microsoft.com/office/drawing/2014/main" id="{C16CEA3D-1D32-FFDF-1E04-C4FA74670F8C}"/>
              </a:ext>
            </a:extLst>
          </p:cNvPr>
          <p:cNvPicPr>
            <a:picLocks noChangeAspect="1"/>
          </p:cNvPicPr>
          <p:nvPr/>
        </p:nvPicPr>
        <p:blipFill>
          <a:blip r:embed="rId5"/>
          <a:stretch>
            <a:fillRect/>
          </a:stretch>
        </p:blipFill>
        <p:spPr>
          <a:xfrm>
            <a:off x="717162" y="5643692"/>
            <a:ext cx="2943039" cy="377078"/>
          </a:xfrm>
          <a:prstGeom prst="rect">
            <a:avLst/>
          </a:prstGeom>
        </p:spPr>
      </p:pic>
      <p:sp>
        <p:nvSpPr>
          <p:cNvPr id="10" name="正方形/長方形 9">
            <a:extLst>
              <a:ext uri="{FF2B5EF4-FFF2-40B4-BE49-F238E27FC236}">
                <a16:creationId xmlns:a16="http://schemas.microsoft.com/office/drawing/2014/main" id="{5823E616-8E21-BC32-2C09-95B9563D06C6}"/>
              </a:ext>
            </a:extLst>
          </p:cNvPr>
          <p:cNvSpPr/>
          <p:nvPr/>
        </p:nvSpPr>
        <p:spPr>
          <a:xfrm>
            <a:off x="398646" y="5381625"/>
            <a:ext cx="574904" cy="461665"/>
          </a:xfrm>
          <a:prstGeom prst="rect">
            <a:avLst/>
          </a:prstGeom>
        </p:spPr>
        <p:txBody>
          <a:bodyPr wrap="square">
            <a:spAutoFit/>
          </a:body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544107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グラフィカル ユーザー インターフェイス, アプリケーション&#10;&#10;自動的に生成された説明">
            <a:extLst>
              <a:ext uri="{FF2B5EF4-FFF2-40B4-BE49-F238E27FC236}">
                <a16:creationId xmlns:a16="http://schemas.microsoft.com/office/drawing/2014/main" id="{6E810230-8335-E800-B0C2-721E70D5C005}"/>
              </a:ext>
            </a:extLst>
          </p:cNvPr>
          <p:cNvPicPr>
            <a:picLocks noChangeAspect="1"/>
          </p:cNvPicPr>
          <p:nvPr/>
        </p:nvPicPr>
        <p:blipFill rotWithShape="1">
          <a:blip r:embed="rId3">
            <a:extLst>
              <a:ext uri="{28A0092B-C50C-407E-A947-70E740481C1C}">
                <a14:useLocalDpi xmlns:a14="http://schemas.microsoft.com/office/drawing/2010/main" val="0"/>
              </a:ext>
            </a:extLst>
          </a:blip>
          <a:srcRect t="9218" b="3860"/>
          <a:stretch/>
        </p:blipFill>
        <p:spPr>
          <a:xfrm>
            <a:off x="4158295" y="2705766"/>
            <a:ext cx="2169314" cy="4080711"/>
          </a:xfrm>
          <a:prstGeom prst="rect">
            <a:avLst/>
          </a:prstGeom>
          <a:ln>
            <a:solidFill>
              <a:schemeClr val="tx1"/>
            </a:solidFill>
          </a:ln>
        </p:spPr>
      </p:pic>
      <p:pic>
        <p:nvPicPr>
          <p:cNvPr id="4" name="図 3" descr="グラフィカル ユーザー インターフェイス, テキスト, アプリケーション, メール&#10;&#10;自動的に生成された説明">
            <a:extLst>
              <a:ext uri="{FF2B5EF4-FFF2-40B4-BE49-F238E27FC236}">
                <a16:creationId xmlns:a16="http://schemas.microsoft.com/office/drawing/2014/main" id="{1D5DD75F-87F6-E863-EA22-6E67812F5A03}"/>
              </a:ext>
            </a:extLst>
          </p:cNvPr>
          <p:cNvPicPr>
            <a:picLocks noChangeAspect="1"/>
          </p:cNvPicPr>
          <p:nvPr/>
        </p:nvPicPr>
        <p:blipFill rotWithShape="1">
          <a:blip r:embed="rId4">
            <a:extLst>
              <a:ext uri="{28A0092B-C50C-407E-A947-70E740481C1C}">
                <a14:useLocalDpi xmlns:a14="http://schemas.microsoft.com/office/drawing/2010/main" val="0"/>
              </a:ext>
            </a:extLst>
          </a:blip>
          <a:srcRect t="18765" b="8693"/>
          <a:stretch/>
        </p:blipFill>
        <p:spPr>
          <a:xfrm>
            <a:off x="611889" y="2705767"/>
            <a:ext cx="2579098" cy="4044127"/>
          </a:xfrm>
          <a:prstGeom prst="rect">
            <a:avLst/>
          </a:prstGeom>
          <a:ln>
            <a:solidFill>
              <a:schemeClr val="tx1"/>
            </a:solidFill>
          </a:ln>
        </p:spPr>
      </p:pic>
      <p:sp>
        <p:nvSpPr>
          <p:cNvPr id="3" name="字幕 2">
            <a:extLst>
              <a:ext uri="{FF2B5EF4-FFF2-40B4-BE49-F238E27FC236}">
                <a16:creationId xmlns:a16="http://schemas.microsoft.com/office/drawing/2014/main" id="{A0F589B6-B754-4AD2-B449-45931D6E2500}"/>
              </a:ext>
            </a:extLst>
          </p:cNvPr>
          <p:cNvSpPr>
            <a:spLocks noGrp="1"/>
          </p:cNvSpPr>
          <p:nvPr>
            <p:ph type="subTitle" idx="1"/>
          </p:nvPr>
        </p:nvSpPr>
        <p:spPr>
          <a:xfrm>
            <a:off x="611889" y="1483691"/>
            <a:ext cx="9683000" cy="407356"/>
          </a:xfrm>
        </p:spPr>
        <p:txBody>
          <a:bodyPr/>
          <a:lstStyle/>
          <a:p>
            <a:r>
              <a:rPr kumimoji="1" lang="ja-JP" altLang="en-US" dirty="0">
                <a:latin typeface="BIZ UDゴシック" panose="020B0400000000000000" pitchFamily="49" charset="-128"/>
                <a:ea typeface="BIZ UDゴシック" panose="020B0400000000000000" pitchFamily="49" charset="-128"/>
              </a:rPr>
              <a:t>招待メールから参加してみましょう</a:t>
            </a:r>
          </a:p>
        </p:txBody>
      </p:sp>
      <p:sp>
        <p:nvSpPr>
          <p:cNvPr id="5" name="Title 1">
            <a:extLst>
              <a:ext uri="{FF2B5EF4-FFF2-40B4-BE49-F238E27FC236}">
                <a16:creationId xmlns:a16="http://schemas.microsoft.com/office/drawing/2014/main" id="{0CA14155-F131-4260-9E39-280D8641BB1B}"/>
              </a:ext>
            </a:extLst>
          </p:cNvPr>
          <p:cNvSpPr txBox="1">
            <a:spLocks/>
          </p:cNvSpPr>
          <p:nvPr/>
        </p:nvSpPr>
        <p:spPr>
          <a:xfrm>
            <a:off x="1128472" y="465716"/>
            <a:ext cx="951199" cy="710067"/>
          </a:xfrm>
          <a:prstGeom prst="rect">
            <a:avLst/>
          </a:prstGeom>
        </p:spPr>
        <p:txBody>
          <a:bodyPr vert="horz" wrap="non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1-G</a:t>
            </a:r>
          </a:p>
        </p:txBody>
      </p:sp>
      <p:sp>
        <p:nvSpPr>
          <p:cNvPr id="7" name="タイトル 9">
            <a:extLst>
              <a:ext uri="{FF2B5EF4-FFF2-40B4-BE49-F238E27FC236}">
                <a16:creationId xmlns:a16="http://schemas.microsoft.com/office/drawing/2014/main" id="{782BF75E-35BA-4B52-ADE8-47E35A2125B0}"/>
              </a:ext>
            </a:extLst>
          </p:cNvPr>
          <p:cNvSpPr txBox="1">
            <a:spLocks/>
          </p:cNvSpPr>
          <p:nvPr/>
        </p:nvSpPr>
        <p:spPr>
          <a:xfrm>
            <a:off x="2585915" y="328308"/>
            <a:ext cx="5950347"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200" kern="0" dirty="0">
                <a:latin typeface="BIZ UDゴシック" panose="020B0400000000000000" pitchFamily="49" charset="-128"/>
                <a:ea typeface="BIZ UDゴシック" panose="020B0400000000000000" pitchFamily="49" charset="-128"/>
              </a:rPr>
              <a:t>ミーティングに参加してみよう</a:t>
            </a:r>
            <a:r>
              <a:rPr lang="ja-JP" altLang="en-US" sz="3200" dirty="0">
                <a:latin typeface="BIZ UDゴシック" panose="020B0400000000000000" pitchFamily="49" charset="-128"/>
                <a:ea typeface="BIZ UDゴシック" panose="020B0400000000000000" pitchFamily="49" charset="-128"/>
              </a:rPr>
              <a:t> </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E324742B-4DB2-4B89-827A-45CFC75DFA39}"/>
              </a:ext>
            </a:extLst>
          </p:cNvPr>
          <p:cNvSpPr txBox="1"/>
          <p:nvPr/>
        </p:nvSpPr>
        <p:spPr>
          <a:xfrm>
            <a:off x="653704" y="1940591"/>
            <a:ext cx="2859210" cy="738664"/>
          </a:xfrm>
          <a:prstGeom prst="rect">
            <a:avLst/>
          </a:prstGeom>
          <a:noFill/>
          <a:ln w="15875" cap="flat" cmpd="sng">
            <a:noFill/>
            <a:prstDash val="solid"/>
            <a:round/>
          </a:ln>
        </p:spPr>
        <p:txBody>
          <a:bodyPr wrap="square" lIns="91440" tIns="45720" rIns="91440" bIns="45720" rtlCol="0" anchor="t">
            <a:spAutoFit/>
          </a:bodyPr>
          <a:lstStyle/>
          <a:p>
            <a:r>
              <a:rPr kumimoji="1" lang="ja-JP" altLang="en-US" sz="1400" b="1" dirty="0">
                <a:latin typeface="BIZ UDゴシック" panose="020B0400000000000000" pitchFamily="49" charset="-128"/>
                <a:ea typeface="BIZ UDゴシック" panose="020B0400000000000000" pitchFamily="49" charset="-128"/>
              </a:rPr>
              <a:t>招待メールを開き、スワイプで</a:t>
            </a:r>
            <a:br>
              <a:rPr lang="en-US" altLang="ja-JP" sz="1400" b="1" dirty="0">
                <a:latin typeface="BIZ UDゴシック" panose="020B0400000000000000" pitchFamily="49" charset="-128"/>
                <a:ea typeface="BIZ UDゴシック" panose="020B0400000000000000" pitchFamily="49" charset="-128"/>
              </a:rPr>
            </a:br>
            <a:r>
              <a:rPr lang="en-US" altLang="ja-JP" sz="1400" b="1" dirty="0">
                <a:latin typeface="BIZ UDゴシック" panose="020B0400000000000000" pitchFamily="49" charset="-128"/>
                <a:ea typeface="BIZ UDゴシック" panose="020B0400000000000000" pitchFamily="49" charset="-128"/>
              </a:rPr>
              <a:t>URL</a:t>
            </a:r>
            <a:r>
              <a:rPr lang="ja-JP" altLang="en-US" sz="1400" b="1" dirty="0">
                <a:latin typeface="BIZ UDゴシック" panose="020B0400000000000000" pitchFamily="49" charset="-128"/>
                <a:ea typeface="BIZ UDゴシック" panose="020B0400000000000000" pitchFamily="49" charset="-128"/>
              </a:rPr>
              <a:t>まで進みダブルタップすると、</a:t>
            </a:r>
            <a:r>
              <a:rPr kumimoji="1" lang="en-US" altLang="ja-JP" sz="1400" b="1" dirty="0">
                <a:latin typeface="BIZ UDゴシック" panose="020B0400000000000000" pitchFamily="49" charset="-128"/>
                <a:ea typeface="BIZ UDゴシック" panose="020B0400000000000000" pitchFamily="49" charset="-128"/>
              </a:rPr>
              <a:t>Zoom</a:t>
            </a:r>
            <a:r>
              <a:rPr kumimoji="1" lang="ja-JP" altLang="en-US" sz="1400" b="1" dirty="0">
                <a:latin typeface="BIZ UDゴシック" panose="020B0400000000000000" pitchFamily="49" charset="-128"/>
                <a:ea typeface="BIZ UDゴシック" panose="020B0400000000000000" pitchFamily="49" charset="-128"/>
              </a:rPr>
              <a:t>アプリが自動で起動します。</a:t>
            </a:r>
            <a:endParaRPr kumimoji="1" lang="en-US" altLang="ja-JP" sz="1600" b="1" dirty="0">
              <a:latin typeface="BIZ UDゴシック" panose="020B0400000000000000" pitchFamily="49" charset="-128"/>
              <a:ea typeface="BIZ UDゴシック" panose="020B0400000000000000" pitchFamily="49" charset="-128"/>
            </a:endParaRPr>
          </a:p>
        </p:txBody>
      </p:sp>
      <p:pic>
        <p:nvPicPr>
          <p:cNvPr id="16" name="図 15">
            <a:extLst>
              <a:ext uri="{FF2B5EF4-FFF2-40B4-BE49-F238E27FC236}">
                <a16:creationId xmlns:a16="http://schemas.microsoft.com/office/drawing/2014/main" id="{BAADD0CC-DCDC-4BA7-8FED-764E6CAFA769}"/>
              </a:ext>
            </a:extLst>
          </p:cNvPr>
          <p:cNvPicPr>
            <a:picLocks noChangeAspect="1"/>
          </p:cNvPicPr>
          <p:nvPr/>
        </p:nvPicPr>
        <p:blipFill>
          <a:blip r:embed="rId5"/>
          <a:stretch>
            <a:fillRect/>
          </a:stretch>
        </p:blipFill>
        <p:spPr>
          <a:xfrm>
            <a:off x="6551759" y="3642150"/>
            <a:ext cx="645664" cy="560881"/>
          </a:xfrm>
          <a:prstGeom prst="rect">
            <a:avLst/>
          </a:prstGeom>
        </p:spPr>
      </p:pic>
      <p:pic>
        <p:nvPicPr>
          <p:cNvPr id="41" name="図 40">
            <a:extLst>
              <a:ext uri="{FF2B5EF4-FFF2-40B4-BE49-F238E27FC236}">
                <a16:creationId xmlns:a16="http://schemas.microsoft.com/office/drawing/2014/main" id="{2CDC7E75-0DF4-46F0-99CC-CCEE115779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6555" y="2732132"/>
            <a:ext cx="2329127" cy="4054345"/>
          </a:xfrm>
          <a:prstGeom prst="rect">
            <a:avLst/>
          </a:prstGeom>
        </p:spPr>
      </p:pic>
      <p:sp>
        <p:nvSpPr>
          <p:cNvPr id="43" name="テキスト ボックス 42">
            <a:extLst>
              <a:ext uri="{FF2B5EF4-FFF2-40B4-BE49-F238E27FC236}">
                <a16:creationId xmlns:a16="http://schemas.microsoft.com/office/drawing/2014/main" id="{62886E44-B36C-417C-925B-2CFDF297394A}"/>
              </a:ext>
            </a:extLst>
          </p:cNvPr>
          <p:cNvSpPr txBox="1"/>
          <p:nvPr/>
        </p:nvSpPr>
        <p:spPr>
          <a:xfrm>
            <a:off x="3845308" y="1940591"/>
            <a:ext cx="3082454" cy="738664"/>
          </a:xfrm>
          <a:prstGeom prst="rect">
            <a:avLst/>
          </a:prstGeom>
          <a:noFill/>
          <a:ln w="15875" cap="flat" cmpd="sng">
            <a:noFill/>
            <a:prstDash val="solid"/>
            <a:round/>
          </a:ln>
        </p:spPr>
        <p:txBody>
          <a:bodyPr wrap="square" rtlCol="0">
            <a:spAutoFit/>
          </a:bodyPr>
          <a:lstStyle/>
          <a:p>
            <a:r>
              <a:rPr lang="ja-JP" altLang="en-US" sz="1400" b="1" dirty="0">
                <a:latin typeface="BIZ UDゴシック" panose="020B0400000000000000" pitchFamily="49" charset="-128"/>
                <a:ea typeface="BIZ UDゴシック" panose="020B0400000000000000" pitchFamily="49" charset="-128"/>
              </a:rPr>
              <a:t>ホストがミーティングの参加を許可するのを待ちます。</a:t>
            </a:r>
            <a:endParaRPr lang="en-US" altLang="ja-JP" sz="1400" b="1" dirty="0">
              <a:latin typeface="BIZ UDゴシック" panose="020B0400000000000000" pitchFamily="49" charset="-128"/>
              <a:ea typeface="BIZ UDゴシック" panose="020B0400000000000000" pitchFamily="49" charset="-128"/>
            </a:endParaRPr>
          </a:p>
          <a:p>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この画面が出ない場合もあります。</a:t>
            </a:r>
            <a:endParaRPr kumimoji="1" lang="en-US" altLang="ja-JP" sz="1400" b="1" dirty="0">
              <a:latin typeface="BIZ UDゴシック" panose="020B0400000000000000" pitchFamily="49" charset="-128"/>
              <a:ea typeface="BIZ UDゴシック" panose="020B0400000000000000" pitchFamily="49" charset="-128"/>
            </a:endParaRPr>
          </a:p>
        </p:txBody>
      </p:sp>
      <p:pic>
        <p:nvPicPr>
          <p:cNvPr id="45" name="図 44">
            <a:extLst>
              <a:ext uri="{FF2B5EF4-FFF2-40B4-BE49-F238E27FC236}">
                <a16:creationId xmlns:a16="http://schemas.microsoft.com/office/drawing/2014/main" id="{9172D455-7F78-4822-9F59-2804CCBD38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4837" y="3497901"/>
            <a:ext cx="1812162" cy="1551420"/>
          </a:xfrm>
          <a:prstGeom prst="rect">
            <a:avLst/>
          </a:prstGeom>
        </p:spPr>
      </p:pic>
      <p:sp>
        <p:nvSpPr>
          <p:cNvPr id="47" name="テキスト ボックス 46">
            <a:extLst>
              <a:ext uri="{FF2B5EF4-FFF2-40B4-BE49-F238E27FC236}">
                <a16:creationId xmlns:a16="http://schemas.microsoft.com/office/drawing/2014/main" id="{E239D7A1-97E2-4E45-82B6-7DA7CFC7FAE0}"/>
              </a:ext>
            </a:extLst>
          </p:cNvPr>
          <p:cNvSpPr txBox="1"/>
          <p:nvPr/>
        </p:nvSpPr>
        <p:spPr>
          <a:xfrm>
            <a:off x="7337149" y="1896683"/>
            <a:ext cx="3082453" cy="523220"/>
          </a:xfrm>
          <a:prstGeom prst="rect">
            <a:avLst/>
          </a:prstGeom>
          <a:noFill/>
          <a:ln w="15875" cap="flat" cmpd="sng">
            <a:noFill/>
            <a:prstDash val="solid"/>
            <a:round/>
          </a:ln>
        </p:spPr>
        <p:txBody>
          <a:bodyPr wrap="square" rtlCol="0">
            <a:spAutoFit/>
          </a:bodyPr>
          <a:lstStyle/>
          <a:p>
            <a:r>
              <a:rPr lang="ja-JP" altLang="en-US" sz="1400" b="1" dirty="0">
                <a:latin typeface="BIZ UDゴシック" panose="020B0400000000000000" pitchFamily="49" charset="-128"/>
                <a:ea typeface="BIZ UDゴシック" panose="020B0400000000000000" pitchFamily="49" charset="-128"/>
              </a:rPr>
              <a:t>ホストが許可すると、ミーティングに参加することができます。</a:t>
            </a:r>
            <a:endParaRPr lang="en-US" altLang="ja-JP" sz="1400" b="1" dirty="0">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B09E3639-D583-4829-8B9B-CA9A46996491}"/>
              </a:ext>
            </a:extLst>
          </p:cNvPr>
          <p:cNvSpPr txBox="1"/>
          <p:nvPr/>
        </p:nvSpPr>
        <p:spPr>
          <a:xfrm>
            <a:off x="7493594" y="5447288"/>
            <a:ext cx="2577978" cy="1384995"/>
          </a:xfrm>
          <a:prstGeom prst="rect">
            <a:avLst/>
          </a:prstGeom>
          <a:solidFill>
            <a:srgbClr val="FFFF99"/>
          </a:solidFill>
          <a:ln>
            <a:solidFill>
              <a:schemeClr val="tx1"/>
            </a:solidFill>
          </a:ln>
        </p:spPr>
        <p:txBody>
          <a:bodyPr wrap="square" lIns="91440" tIns="45720" rIns="91440" bIns="45720" rtlCol="0" anchor="t">
            <a:spAutoFit/>
          </a:bodyPr>
          <a:lstStyle/>
          <a:p>
            <a:r>
              <a:rPr kumimoji="1" lang="ja-JP" altLang="en-US" sz="1400" b="1" dirty="0">
                <a:latin typeface="BIZ UDゴシック" panose="020B0400000000000000" pitchFamily="49" charset="-128"/>
                <a:ea typeface="BIZ UDゴシック" panose="020B0400000000000000" pitchFamily="49" charset="-128"/>
              </a:rPr>
              <a:t>事前設定をしていない場合、</a:t>
            </a:r>
            <a:r>
              <a:rPr lang="ja-JP" altLang="en-US" sz="1400" b="1" dirty="0">
                <a:latin typeface="BIZ UDゴシック" panose="020B0400000000000000" pitchFamily="49" charset="-128"/>
                <a:ea typeface="BIZ UDゴシック" panose="020B0400000000000000" pitchFamily="49" charset="-128"/>
              </a:rPr>
              <a:t>ホストの参加許可後に</a:t>
            </a:r>
            <a:r>
              <a:rPr kumimoji="1" lang="ja-JP" altLang="en-US" sz="1400" b="1" dirty="0">
                <a:latin typeface="BIZ UDゴシック" panose="020B0400000000000000" pitchFamily="49" charset="-128"/>
                <a:ea typeface="BIZ UDゴシック" panose="020B0400000000000000" pitchFamily="49" charset="-128"/>
              </a:rPr>
              <a:t>オーディオ接続についての選択が入ります。右スワイプで</a:t>
            </a:r>
            <a:r>
              <a:rPr lang="ja-JP" altLang="en-US" sz="1400" b="1" dirty="0">
                <a:latin typeface="BIZ UDゴシック" panose="020B0400000000000000" pitchFamily="49" charset="-128"/>
                <a:ea typeface="BIZ UDゴシック" panose="020B0400000000000000" pitchFamily="49" charset="-128"/>
              </a:rPr>
              <a:t>W</a:t>
            </a:r>
            <a:r>
              <a:rPr lang="en-US" altLang="ja-JP" sz="1400" b="1" dirty="0" err="1">
                <a:latin typeface="BIZ UDゴシック" panose="020B0400000000000000" pitchFamily="49" charset="-128"/>
                <a:ea typeface="BIZ UDゴシック" panose="020B0400000000000000" pitchFamily="49" charset="-128"/>
              </a:rPr>
              <a:t>iFi</a:t>
            </a:r>
            <a:r>
              <a:rPr kumimoji="1" lang="ja-JP" altLang="en-US" sz="1400" b="1" dirty="0">
                <a:latin typeface="BIZ UDゴシック" panose="020B0400000000000000" pitchFamily="49" charset="-128"/>
                <a:ea typeface="BIZ UDゴシック" panose="020B0400000000000000" pitchFamily="49" charset="-128"/>
              </a:rPr>
              <a:t>または携帯のデータを選び、ダブルタップで決定します。</a:t>
            </a:r>
          </a:p>
        </p:txBody>
      </p:sp>
      <p:pic>
        <p:nvPicPr>
          <p:cNvPr id="28" name="図 27">
            <a:extLst>
              <a:ext uri="{FF2B5EF4-FFF2-40B4-BE49-F238E27FC236}">
                <a16:creationId xmlns:a16="http://schemas.microsoft.com/office/drawing/2014/main" id="{B72B8680-6C6D-4B00-C555-3BA978ECC428}"/>
              </a:ext>
            </a:extLst>
          </p:cNvPr>
          <p:cNvPicPr>
            <a:picLocks noChangeAspect="1"/>
          </p:cNvPicPr>
          <p:nvPr/>
        </p:nvPicPr>
        <p:blipFill>
          <a:blip r:embed="rId5"/>
          <a:stretch>
            <a:fillRect/>
          </a:stretch>
        </p:blipFill>
        <p:spPr>
          <a:xfrm>
            <a:off x="3308603" y="3642352"/>
            <a:ext cx="645664" cy="560881"/>
          </a:xfrm>
          <a:prstGeom prst="rect">
            <a:avLst/>
          </a:prstGeom>
        </p:spPr>
      </p:pic>
      <p:sp>
        <p:nvSpPr>
          <p:cNvPr id="29" name="正方形/長方形 28">
            <a:extLst>
              <a:ext uri="{FF2B5EF4-FFF2-40B4-BE49-F238E27FC236}">
                <a16:creationId xmlns:a16="http://schemas.microsoft.com/office/drawing/2014/main" id="{AD981BCE-82ED-8C28-B9BF-BE7469BC99DA}"/>
              </a:ext>
            </a:extLst>
          </p:cNvPr>
          <p:cNvSpPr/>
          <p:nvPr/>
        </p:nvSpPr>
        <p:spPr>
          <a:xfrm>
            <a:off x="307975" y="1864664"/>
            <a:ext cx="522640" cy="430887"/>
          </a:xfrm>
          <a:prstGeom prst="rect">
            <a:avLst/>
          </a:prstGeom>
        </p:spPr>
        <p:txBody>
          <a:bodyPr wrap="square">
            <a:spAutoFit/>
          </a:bodyPr>
          <a:lstStyle/>
          <a:p>
            <a:r>
              <a:rPr lang="ja-JP" altLang="en-US" sz="22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4" name="正方形/長方形 33">
            <a:extLst>
              <a:ext uri="{FF2B5EF4-FFF2-40B4-BE49-F238E27FC236}">
                <a16:creationId xmlns:a16="http://schemas.microsoft.com/office/drawing/2014/main" id="{4D73A077-5658-2DF3-CA1B-8288E9516908}"/>
              </a:ext>
            </a:extLst>
          </p:cNvPr>
          <p:cNvSpPr/>
          <p:nvPr/>
        </p:nvSpPr>
        <p:spPr>
          <a:xfrm>
            <a:off x="3512914" y="1879285"/>
            <a:ext cx="522640" cy="430887"/>
          </a:xfrm>
          <a:prstGeom prst="rect">
            <a:avLst/>
          </a:prstGeom>
        </p:spPr>
        <p:txBody>
          <a:bodyPr wrap="square">
            <a:spAutoFit/>
          </a:bodyPr>
          <a:lstStyle/>
          <a:p>
            <a:r>
              <a:rPr lang="ja-JP" altLang="en-US" sz="22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7" name="テキスト ボックス 26">
            <a:extLst>
              <a:ext uri="{FF2B5EF4-FFF2-40B4-BE49-F238E27FC236}">
                <a16:creationId xmlns:a16="http://schemas.microsoft.com/office/drawing/2014/main" id="{711796EE-858B-4578-AE98-AB775E1D4E17}"/>
              </a:ext>
            </a:extLst>
          </p:cNvPr>
          <p:cNvSpPr txBox="1"/>
          <p:nvPr/>
        </p:nvSpPr>
        <p:spPr>
          <a:xfrm>
            <a:off x="1115890" y="5447288"/>
            <a:ext cx="2859210" cy="1384995"/>
          </a:xfrm>
          <a:prstGeom prst="rect">
            <a:avLst/>
          </a:prstGeom>
          <a:solidFill>
            <a:srgbClr val="FFFF99"/>
          </a:solidFill>
          <a:ln>
            <a:solidFill>
              <a:schemeClr val="tx1"/>
            </a:solidFill>
          </a:ln>
        </p:spPr>
        <p:txBody>
          <a:bodyPr wrap="square" lIns="91440" tIns="45720" rIns="91440" bIns="45720" rtlCol="0" anchor="t">
            <a:spAutoFit/>
          </a:bodyPr>
          <a:lstStyle/>
          <a:p>
            <a:r>
              <a:rPr kumimoji="1" lang="ja-JP" altLang="en-US" sz="1400" b="1" dirty="0">
                <a:latin typeface="BIZ UDゴシック" panose="020B0400000000000000" pitchFamily="49" charset="-128"/>
                <a:ea typeface="BIZ UDゴシック" panose="020B0400000000000000" pitchFamily="49" charset="-128"/>
              </a:rPr>
              <a:t>事前設定をしていない場合、アドレス</a:t>
            </a:r>
            <a:r>
              <a:rPr lang="ja-JP" altLang="en-US" sz="1400" b="1" dirty="0">
                <a:latin typeface="BIZ UDゴシック" panose="020B0400000000000000" pitchFamily="49" charset="-128"/>
                <a:ea typeface="BIZ UDゴシック" panose="020B0400000000000000" pitchFamily="49" charset="-128"/>
              </a:rPr>
              <a:t>をダブル</a:t>
            </a:r>
            <a:r>
              <a:rPr kumimoji="1" lang="ja-JP" altLang="en-US" sz="1400" b="1" dirty="0">
                <a:latin typeface="BIZ UDゴシック" panose="020B0400000000000000" pitchFamily="49" charset="-128"/>
                <a:ea typeface="BIZ UDゴシック" panose="020B0400000000000000" pitchFamily="49" charset="-128"/>
              </a:rPr>
              <a:t>タップ後、ビデオプレビューの確認が出ます。右スワイプでビデオあり（もしくはなし）で参加するを選び、ダブルタップして参加します。</a:t>
            </a:r>
          </a:p>
        </p:txBody>
      </p:sp>
      <p:sp>
        <p:nvSpPr>
          <p:cNvPr id="35" name="正方形/長方形 34">
            <a:extLst>
              <a:ext uri="{FF2B5EF4-FFF2-40B4-BE49-F238E27FC236}">
                <a16:creationId xmlns:a16="http://schemas.microsoft.com/office/drawing/2014/main" id="{FBCAA42F-E249-6779-B5E1-32A92A27EBB5}"/>
              </a:ext>
            </a:extLst>
          </p:cNvPr>
          <p:cNvSpPr/>
          <p:nvPr/>
        </p:nvSpPr>
        <p:spPr>
          <a:xfrm>
            <a:off x="6998836" y="1864664"/>
            <a:ext cx="522640" cy="430887"/>
          </a:xfrm>
          <a:prstGeom prst="rect">
            <a:avLst/>
          </a:prstGeom>
        </p:spPr>
        <p:txBody>
          <a:bodyPr wrap="square">
            <a:spAutoFit/>
          </a:bodyPr>
          <a:lstStyle/>
          <a:p>
            <a:r>
              <a:rPr lang="ja-JP" altLang="en-US" sz="22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 name="正方形/長方形 1">
            <a:extLst>
              <a:ext uri="{FF2B5EF4-FFF2-40B4-BE49-F238E27FC236}">
                <a16:creationId xmlns:a16="http://schemas.microsoft.com/office/drawing/2014/main" id="{27FB418A-0C03-E653-B7E6-0DD7859F294A}"/>
              </a:ext>
            </a:extLst>
          </p:cNvPr>
          <p:cNvSpPr/>
          <p:nvPr/>
        </p:nvSpPr>
        <p:spPr>
          <a:xfrm>
            <a:off x="675929" y="2759600"/>
            <a:ext cx="327371" cy="348921"/>
          </a:xfrm>
          <a:prstGeom prst="rect">
            <a:avLst/>
          </a:prstGeom>
          <a:solidFill>
            <a:srgbClr val="FFFFFF"/>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2559215-C462-517C-9252-B12C4E6BF381}"/>
              </a:ext>
            </a:extLst>
          </p:cNvPr>
          <p:cNvSpPr/>
          <p:nvPr/>
        </p:nvSpPr>
        <p:spPr>
          <a:xfrm>
            <a:off x="1047925" y="2765194"/>
            <a:ext cx="412575" cy="149456"/>
          </a:xfrm>
          <a:prstGeom prst="rect">
            <a:avLst/>
          </a:prstGeom>
          <a:solidFill>
            <a:srgbClr val="FFFFFF"/>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D0EF90DC-ABF5-F66B-99FC-8E5470B599D7}"/>
              </a:ext>
            </a:extLst>
          </p:cNvPr>
          <p:cNvSpPr/>
          <p:nvPr/>
        </p:nvSpPr>
        <p:spPr>
          <a:xfrm>
            <a:off x="1384300" y="2946169"/>
            <a:ext cx="340971" cy="149456"/>
          </a:xfrm>
          <a:prstGeom prst="rect">
            <a:avLst/>
          </a:prstGeom>
          <a:solidFill>
            <a:srgbClr val="FFFFFF"/>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3210B725-409A-A7AF-08F6-D46808997F92}"/>
              </a:ext>
            </a:extLst>
          </p:cNvPr>
          <p:cNvSpPr/>
          <p:nvPr/>
        </p:nvSpPr>
        <p:spPr>
          <a:xfrm>
            <a:off x="677871" y="3175410"/>
            <a:ext cx="453833" cy="149456"/>
          </a:xfrm>
          <a:prstGeom prst="rect">
            <a:avLst/>
          </a:prstGeom>
          <a:solidFill>
            <a:srgbClr val="FFFFFF"/>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D265F58-B6DB-DE3E-D149-4284921BB5F2}"/>
              </a:ext>
            </a:extLst>
          </p:cNvPr>
          <p:cNvSpPr/>
          <p:nvPr/>
        </p:nvSpPr>
        <p:spPr>
          <a:xfrm>
            <a:off x="1170171" y="3555769"/>
            <a:ext cx="412575" cy="149456"/>
          </a:xfrm>
          <a:prstGeom prst="rect">
            <a:avLst/>
          </a:prstGeom>
          <a:solidFill>
            <a:srgbClr val="FFFFFF"/>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1078B0A4-80FA-3B72-7884-A865980E4175}"/>
              </a:ext>
            </a:extLst>
          </p:cNvPr>
          <p:cNvSpPr/>
          <p:nvPr/>
        </p:nvSpPr>
        <p:spPr>
          <a:xfrm>
            <a:off x="4492966" y="5805721"/>
            <a:ext cx="730903" cy="164402"/>
          </a:xfrm>
          <a:prstGeom prst="rect">
            <a:avLst/>
          </a:prstGeom>
          <a:solidFill>
            <a:srgbClr val="FFFFFF"/>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99F97FD2-6DFA-F88A-77EF-0E5AB9D8D7B2}"/>
              </a:ext>
            </a:extLst>
          </p:cNvPr>
          <p:cNvSpPr/>
          <p:nvPr/>
        </p:nvSpPr>
        <p:spPr>
          <a:xfrm>
            <a:off x="4295857" y="4843494"/>
            <a:ext cx="803993" cy="612015"/>
          </a:xfrm>
          <a:prstGeom prst="rect">
            <a:avLst/>
          </a:prstGeom>
          <a:solidFill>
            <a:srgbClr val="3B86CB"/>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27378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8201C0A3-7EEA-446C-A30E-6E0B2B5B182E}"/>
              </a:ext>
            </a:extLst>
          </p:cNvPr>
          <p:cNvSpPr txBox="1">
            <a:spLocks/>
          </p:cNvSpPr>
          <p:nvPr/>
        </p:nvSpPr>
        <p:spPr>
          <a:xfrm>
            <a:off x="1140261" y="469466"/>
            <a:ext cx="951199" cy="710067"/>
          </a:xfrm>
          <a:prstGeom prst="rect">
            <a:avLst/>
          </a:prstGeom>
        </p:spPr>
        <p:txBody>
          <a:bodyPr vert="horz" wrap="non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1-H</a:t>
            </a:r>
          </a:p>
        </p:txBody>
      </p:sp>
      <p:sp>
        <p:nvSpPr>
          <p:cNvPr id="26" name="タイトル 9">
            <a:extLst>
              <a:ext uri="{FF2B5EF4-FFF2-40B4-BE49-F238E27FC236}">
                <a16:creationId xmlns:a16="http://schemas.microsoft.com/office/drawing/2014/main" id="{50C9AB2B-419D-445B-8FC7-DD1AEE96A696}"/>
              </a:ext>
            </a:extLst>
          </p:cNvPr>
          <p:cNvSpPr txBox="1">
            <a:spLocks/>
          </p:cNvSpPr>
          <p:nvPr/>
        </p:nvSpPr>
        <p:spPr>
          <a:xfrm>
            <a:off x="2527300" y="332058"/>
            <a:ext cx="6155531"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200" kern="0" dirty="0">
                <a:latin typeface="BIZ UDゴシック" panose="020B0400000000000000" pitchFamily="49" charset="-128"/>
                <a:ea typeface="BIZ UDゴシック" panose="020B0400000000000000" pitchFamily="49" charset="-128"/>
              </a:rPr>
              <a:t>ミーティング中の画面レイアウト</a:t>
            </a:r>
            <a:endParaRPr kumimoji="0" lang="en-US" altLang="ja-JP" sz="3200" kern="0" dirty="0">
              <a:latin typeface="BIZ UDゴシック" panose="020B0400000000000000" pitchFamily="49" charset="-128"/>
              <a:ea typeface="BIZ UDゴシック" panose="020B0400000000000000" pitchFamily="49" charset="-128"/>
            </a:endParaRPr>
          </a:p>
        </p:txBody>
      </p:sp>
      <p:sp>
        <p:nvSpPr>
          <p:cNvPr id="59" name="円/楕円 43">
            <a:extLst>
              <a:ext uri="{FF2B5EF4-FFF2-40B4-BE49-F238E27FC236}">
                <a16:creationId xmlns:a16="http://schemas.microsoft.com/office/drawing/2014/main" id="{9F96442D-BD27-4527-8C20-3FF23F1A9CD0}"/>
              </a:ext>
            </a:extLst>
          </p:cNvPr>
          <p:cNvSpPr>
            <a:spLocks noChangeAspect="1"/>
          </p:cNvSpPr>
          <p:nvPr/>
        </p:nvSpPr>
        <p:spPr>
          <a:xfrm>
            <a:off x="5694785" y="4313711"/>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0" name="テキスト ボックス 39">
            <a:extLst>
              <a:ext uri="{FF2B5EF4-FFF2-40B4-BE49-F238E27FC236}">
                <a16:creationId xmlns:a16="http://schemas.microsoft.com/office/drawing/2014/main" id="{B4A4C8B4-0EB7-432B-9E96-E71E3FA789DA}"/>
              </a:ext>
            </a:extLst>
          </p:cNvPr>
          <p:cNvSpPr txBox="1"/>
          <p:nvPr/>
        </p:nvSpPr>
        <p:spPr>
          <a:xfrm>
            <a:off x="4508500" y="4314825"/>
            <a:ext cx="5867400" cy="2416046"/>
          </a:xfrm>
          <a:prstGeom prst="rect">
            <a:avLst/>
          </a:prstGeom>
          <a:noFill/>
        </p:spPr>
        <p:txBody>
          <a:bodyPr wrap="square" rtlCol="0">
            <a:spAutoFit/>
          </a:bodyPr>
          <a:lstStyle/>
          <a:p>
            <a:r>
              <a:rPr kumimoji="1" lang="ja-JP" altLang="en-US" sz="1700" b="1" dirty="0">
                <a:latin typeface="BIZ UDゴシック" panose="020B0400000000000000" pitchFamily="49" charset="-128"/>
                <a:ea typeface="BIZ UDゴシック" panose="020B0400000000000000" pitchFamily="49" charset="-128"/>
              </a:rPr>
              <a:t>画面下部のボタン</a:t>
            </a:r>
            <a:endParaRPr kumimoji="1" lang="en-US" altLang="ja-JP" sz="1700" b="1" dirty="0">
              <a:latin typeface="BIZ UDゴシック" panose="020B0400000000000000" pitchFamily="49" charset="-128"/>
              <a:ea typeface="BIZ UDゴシック" panose="020B0400000000000000" pitchFamily="49" charset="-128"/>
            </a:endParaRPr>
          </a:p>
          <a:p>
            <a:pPr>
              <a:spcBef>
                <a:spcPts val="600"/>
              </a:spcBef>
            </a:pPr>
            <a:r>
              <a:rPr lang="ja-JP" altLang="en-US" sz="1700" b="1" kern="100" dirty="0">
                <a:solidFill>
                  <a:srgbClr val="009650"/>
                </a:solidFill>
                <a:latin typeface="BIZ UDゴシック" panose="020B0400000000000000" pitchFamily="49" charset="-128"/>
                <a:ea typeface="BIZ UDゴシック" panose="020B0400000000000000" pitchFamily="49" charset="-128"/>
                <a:cs typeface="Times New Roman" panose="02020603050405020304" pitchFamily="18" charset="0"/>
              </a:rPr>
              <a:t>❻</a:t>
            </a:r>
            <a:r>
              <a:rPr lang="ja-JP" altLang="en-US"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オーディオをミュート</a:t>
            </a:r>
            <a:r>
              <a:rPr lang="en-US" altLang="ja-JP"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ミュートの解除</a:t>
            </a:r>
            <a:endParaRPr lang="en-US" altLang="ja-JP"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700" b="1" kern="100" dirty="0">
                <a:solidFill>
                  <a:srgbClr val="009650"/>
                </a:solidFill>
                <a:effectLst/>
                <a:latin typeface="BIZ UDゴシック" panose="020B0400000000000000" pitchFamily="49" charset="-128"/>
                <a:ea typeface="BIZ UDゴシック" panose="020B0400000000000000" pitchFamily="49" charset="-128"/>
                <a:cs typeface="Times New Roman" panose="02020603050405020304" pitchFamily="18" charset="0"/>
              </a:rPr>
              <a:t>❼</a:t>
            </a:r>
            <a:r>
              <a:rPr lang="ja-JP" altLang="en-US"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ビデオの開始</a:t>
            </a:r>
            <a:r>
              <a:rPr lang="en-US" altLang="ja-JP"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停止ボタン</a:t>
            </a:r>
            <a:endParaRPr lang="en-US" altLang="ja-JP"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700" b="1" kern="100" dirty="0">
                <a:solidFill>
                  <a:srgbClr val="009650"/>
                </a:solidFill>
                <a:effectLst/>
                <a:latin typeface="BIZ UDゴシック" panose="020B0400000000000000" pitchFamily="49" charset="-128"/>
                <a:ea typeface="BIZ UDゴシック" panose="020B0400000000000000" pitchFamily="49" charset="-128"/>
                <a:cs typeface="Times New Roman" panose="02020603050405020304" pitchFamily="18" charset="0"/>
              </a:rPr>
              <a:t>❽</a:t>
            </a:r>
            <a:r>
              <a:rPr lang="ja-JP" altLang="en-US"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参加者ボタン　</a:t>
            </a:r>
            <a:r>
              <a:rPr lang="ja-JP" altLang="en-US" sz="1700" b="1" kern="100" dirty="0">
                <a:solidFill>
                  <a:srgbClr val="009650"/>
                </a:solidFill>
                <a:effectLst/>
                <a:latin typeface="BIZ UDゴシック" panose="020B0400000000000000" pitchFamily="49" charset="-128"/>
                <a:ea typeface="BIZ UDゴシック" panose="020B0400000000000000" pitchFamily="49" charset="-128"/>
                <a:cs typeface="Times New Roman" panose="02020603050405020304" pitchFamily="18" charset="0"/>
              </a:rPr>
              <a:t>❾</a:t>
            </a:r>
            <a:r>
              <a:rPr lang="ja-JP" altLang="en-US" sz="1700" b="1" kern="100" dirty="0">
                <a:latin typeface="BIZ UDゴシック" panose="020B0400000000000000" pitchFamily="49" charset="-128"/>
                <a:ea typeface="BIZ UDゴシック" panose="020B0400000000000000" pitchFamily="49" charset="-128"/>
                <a:cs typeface="Times New Roman" panose="02020603050405020304" pitchFamily="18" charset="0"/>
              </a:rPr>
              <a:t>チャットボタン</a:t>
            </a:r>
            <a:endParaRPr lang="en-US" altLang="ja-JP" sz="170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700" b="1" kern="100" dirty="0">
                <a:solidFill>
                  <a:srgbClr val="009650"/>
                </a:solidFill>
                <a:effectLst/>
                <a:latin typeface="BIZ UDゴシック" panose="020B0400000000000000" pitchFamily="49" charset="-128"/>
                <a:ea typeface="BIZ UDゴシック" panose="020B0400000000000000" pitchFamily="49" charset="-128"/>
                <a:cs typeface="Times New Roman" panose="02020603050405020304" pitchFamily="18" charset="0"/>
              </a:rPr>
              <a:t>➓</a:t>
            </a:r>
            <a:r>
              <a:rPr lang="ja-JP" altLang="en-US" sz="1700" b="1" kern="100" dirty="0">
                <a:latin typeface="BIZ UDゴシック" panose="020B0400000000000000" pitchFamily="49" charset="-128"/>
                <a:ea typeface="BIZ UDゴシック" panose="020B0400000000000000" pitchFamily="49" charset="-128"/>
                <a:cs typeface="Times New Roman" panose="02020603050405020304" pitchFamily="18" charset="0"/>
              </a:rPr>
              <a:t>リアクションボタン　</a:t>
            </a:r>
            <a:r>
              <a:rPr lang="ja-JP" altLang="en-US" sz="1700" b="1" kern="100" dirty="0">
                <a:solidFill>
                  <a:srgbClr val="009650"/>
                </a:solidFill>
                <a:effectLst/>
                <a:latin typeface="BIZ UDゴシック" panose="020B0400000000000000" pitchFamily="49" charset="-128"/>
                <a:ea typeface="BIZ UDゴシック" panose="020B0400000000000000" pitchFamily="49" charset="-128"/>
                <a:cs typeface="Times New Roman" panose="02020603050405020304" pitchFamily="18" charset="0"/>
              </a:rPr>
              <a:t> ⓫</a:t>
            </a:r>
            <a:r>
              <a:rPr lang="ja-JP" altLang="en-US" sz="1700" b="1" kern="100" dirty="0">
                <a:latin typeface="BIZ UDゴシック" panose="020B0400000000000000" pitchFamily="49" charset="-128"/>
                <a:ea typeface="BIZ UDゴシック" panose="020B0400000000000000" pitchFamily="49" charset="-128"/>
                <a:cs typeface="Times New Roman" panose="02020603050405020304" pitchFamily="18" charset="0"/>
              </a:rPr>
              <a:t>共有ボタン　</a:t>
            </a:r>
            <a:r>
              <a:rPr lang="ja-JP" altLang="en-US" sz="1700" b="1" kern="100" dirty="0">
                <a:solidFill>
                  <a:srgbClr val="009650"/>
                </a:solidFill>
                <a:effectLst/>
                <a:latin typeface="BIZ UDゴシック" panose="020B0400000000000000" pitchFamily="49" charset="-128"/>
                <a:ea typeface="BIZ UDゴシック" panose="020B0400000000000000" pitchFamily="49" charset="-128"/>
                <a:cs typeface="Times New Roman" panose="02020603050405020304" pitchFamily="18" charset="0"/>
              </a:rPr>
              <a:t>⓬</a:t>
            </a:r>
            <a:r>
              <a:rPr lang="ja-JP" altLang="en-US" sz="1700" b="1" kern="100" dirty="0">
                <a:latin typeface="BIZ UDゴシック" panose="020B0400000000000000" pitchFamily="49" charset="-128"/>
                <a:ea typeface="BIZ UDゴシック" panose="020B0400000000000000" pitchFamily="49" charset="-128"/>
                <a:cs typeface="Times New Roman" panose="02020603050405020304" pitchFamily="18" charset="0"/>
              </a:rPr>
              <a:t>字幕ボタン</a:t>
            </a:r>
            <a:endParaRPr lang="en-US" altLang="ja-JP" sz="170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700" b="1" kern="100" dirty="0">
                <a:solidFill>
                  <a:srgbClr val="009650"/>
                </a:solidFill>
                <a:latin typeface="BIZ UDゴシック" panose="020B0400000000000000" pitchFamily="49" charset="-128"/>
                <a:ea typeface="BIZ UDゴシック" panose="020B0400000000000000" pitchFamily="49" charset="-128"/>
                <a:cs typeface="Times New Roman" panose="02020603050405020304" pitchFamily="18" charset="0"/>
              </a:rPr>
              <a:t>⓭</a:t>
            </a:r>
            <a:r>
              <a:rPr lang="ja-JP" altLang="en-US" sz="1700" b="1" kern="100" dirty="0">
                <a:latin typeface="BIZ UDゴシック" panose="020B0400000000000000" pitchFamily="49" charset="-128"/>
                <a:ea typeface="BIZ UDゴシック" panose="020B0400000000000000" pitchFamily="49" charset="-128"/>
                <a:cs typeface="Times New Roman" panose="02020603050405020304" pitchFamily="18" charset="0"/>
              </a:rPr>
              <a:t>ホワイトボードボタン　</a:t>
            </a:r>
            <a:r>
              <a:rPr lang="ja-JP" altLang="en-US" sz="1700" b="1" kern="100" dirty="0">
                <a:solidFill>
                  <a:srgbClr val="009650"/>
                </a:solidFill>
                <a:latin typeface="BIZ UDゴシック" panose="020B0400000000000000" pitchFamily="49" charset="-128"/>
                <a:ea typeface="BIZ UDゴシック" panose="020B0400000000000000" pitchFamily="49" charset="-128"/>
                <a:cs typeface="Times New Roman" panose="02020603050405020304" pitchFamily="18" charset="0"/>
              </a:rPr>
              <a:t>⓮</a:t>
            </a:r>
            <a:r>
              <a:rPr lang="ja-JP" altLang="en-US" sz="1700" b="1" kern="100" dirty="0">
                <a:latin typeface="BIZ UDゴシック" panose="020B0400000000000000" pitchFamily="49" charset="-128"/>
                <a:ea typeface="BIZ UDゴシック" panose="020B0400000000000000" pitchFamily="49" charset="-128"/>
                <a:cs typeface="Times New Roman" panose="02020603050405020304" pitchFamily="18" charset="0"/>
              </a:rPr>
              <a:t>アプリボタン</a:t>
            </a:r>
            <a:endParaRPr lang="en-US" altLang="ja-JP" sz="170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700" b="1" kern="100" dirty="0">
                <a:solidFill>
                  <a:srgbClr val="009650"/>
                </a:solidFill>
                <a:latin typeface="BIZ UDゴシック" panose="020B0400000000000000" pitchFamily="49" charset="-128"/>
                <a:ea typeface="BIZ UDゴシック" panose="020B0400000000000000" pitchFamily="49" charset="-128"/>
                <a:cs typeface="Times New Roman" panose="02020603050405020304" pitchFamily="18" charset="0"/>
              </a:rPr>
              <a:t>⓯</a:t>
            </a:r>
            <a:r>
              <a:rPr lang="ja-JP" altLang="en-US" sz="1700" b="1" kern="100" dirty="0">
                <a:latin typeface="BIZ UDゴシック" panose="020B0400000000000000" pitchFamily="49" charset="-128"/>
                <a:ea typeface="BIZ UDゴシック" panose="020B0400000000000000" pitchFamily="49" charset="-128"/>
                <a:cs typeface="Times New Roman" panose="02020603050405020304" pitchFamily="18" charset="0"/>
              </a:rPr>
              <a:t>詳細ボタン</a:t>
            </a:r>
            <a:endParaRPr lang="en-US" altLang="ja-JP"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spcBef>
                <a:spcPts val="1200"/>
              </a:spcBef>
            </a:pPr>
            <a:r>
              <a:rPr lang="ja-JP" altLang="en-US"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画面中央付近は参加者のビデオが映っています。</a:t>
            </a:r>
          </a:p>
        </p:txBody>
      </p:sp>
      <p:sp>
        <p:nvSpPr>
          <p:cNvPr id="95" name="テキスト ボックス 94">
            <a:extLst>
              <a:ext uri="{FF2B5EF4-FFF2-40B4-BE49-F238E27FC236}">
                <a16:creationId xmlns:a16="http://schemas.microsoft.com/office/drawing/2014/main" id="{75B040DD-F007-4252-A185-2C3D2E2F1842}"/>
              </a:ext>
            </a:extLst>
          </p:cNvPr>
          <p:cNvSpPr txBox="1"/>
          <p:nvPr/>
        </p:nvSpPr>
        <p:spPr>
          <a:xfrm>
            <a:off x="4508501" y="2028825"/>
            <a:ext cx="5867400" cy="2154436"/>
          </a:xfrm>
          <a:prstGeom prst="rect">
            <a:avLst/>
          </a:prstGeom>
          <a:noFill/>
        </p:spPr>
        <p:txBody>
          <a:bodyPr wrap="square" rtlCol="0">
            <a:spAutoFit/>
          </a:bodyPr>
          <a:lstStyle/>
          <a:p>
            <a:r>
              <a:rPr kumimoji="1" lang="ja-JP" altLang="en-US" sz="1700" b="1" dirty="0">
                <a:latin typeface="BIZ UDゴシック" panose="020B0400000000000000" pitchFamily="49" charset="-128"/>
                <a:ea typeface="BIZ UDゴシック" panose="020B0400000000000000" pitchFamily="49" charset="-128"/>
              </a:rPr>
              <a:t>画面上部のボタン</a:t>
            </a:r>
            <a:endParaRPr kumimoji="1" lang="en-US" altLang="ja-JP" sz="1700" b="1" dirty="0">
              <a:latin typeface="BIZ UDゴシック" panose="020B0400000000000000" pitchFamily="49" charset="-128"/>
              <a:ea typeface="BIZ UDゴシック" panose="020B0400000000000000" pitchFamily="49" charset="-128"/>
            </a:endParaRPr>
          </a:p>
          <a:p>
            <a:pPr>
              <a:spcBef>
                <a:spcPts val="600"/>
              </a:spcBef>
            </a:pPr>
            <a:r>
              <a:rPr lang="ja-JP" altLang="en-US" sz="1700" b="1" kern="100" dirty="0">
                <a:solidFill>
                  <a:srgbClr val="009650"/>
                </a:solidFill>
                <a:effectLst/>
                <a:latin typeface="BIZ UDゴシック" panose="020B0400000000000000" pitchFamily="49" charset="-128"/>
                <a:ea typeface="BIZ UDゴシック" panose="020B0400000000000000" pitchFamily="49" charset="-128"/>
                <a:cs typeface="Times New Roman" panose="02020603050405020304" pitchFamily="18" charset="0"/>
              </a:rPr>
              <a:t>❶</a:t>
            </a:r>
            <a:r>
              <a:rPr lang="ja-JP" altLang="en-US"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ミーティング予定画面へ戻るボタン</a:t>
            </a:r>
            <a:endParaRPr lang="en-US" altLang="ja-JP"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spcBef>
                <a:spcPts val="600"/>
              </a:spcBef>
            </a:pPr>
            <a:r>
              <a:rPr lang="ja-JP" altLang="en-US" sz="1700" b="1" kern="100" dirty="0">
                <a:solidFill>
                  <a:srgbClr val="009650"/>
                </a:solidFill>
                <a:effectLst/>
                <a:latin typeface="BIZ UDゴシック" panose="020B0400000000000000" pitchFamily="49" charset="-128"/>
                <a:ea typeface="BIZ UDゴシック" panose="020B0400000000000000" pitchFamily="49" charset="-128"/>
                <a:cs typeface="Times New Roman" panose="02020603050405020304" pitchFamily="18" charset="0"/>
              </a:rPr>
              <a:t>❷</a:t>
            </a:r>
            <a:r>
              <a:rPr lang="ja-JP" altLang="ja-JP" sz="1700" b="1" dirty="0">
                <a:solidFill>
                  <a:srgbClr val="000000"/>
                </a:solidFill>
                <a:effectLst/>
                <a:ea typeface="BIZ UDPゴシック" panose="020B0400000000000000" pitchFamily="50" charset="-128"/>
                <a:cs typeface="BIZ UDPゴシック" panose="020B0400000000000000" pitchFamily="50" charset="-128"/>
              </a:rPr>
              <a:t>スピーカーフォンの切替ボタン</a:t>
            </a:r>
            <a:r>
              <a:rPr lang="ja-JP" altLang="en-US" sz="1700" b="1" dirty="0">
                <a:solidFill>
                  <a:srgbClr val="000000"/>
                </a:solidFill>
                <a:effectLst/>
                <a:ea typeface="BIZ UDPゴシック" panose="020B0400000000000000" pitchFamily="50" charset="-128"/>
                <a:cs typeface="BIZ UDPゴシック" panose="020B0400000000000000" pitchFamily="50" charset="-128"/>
              </a:rPr>
              <a:t>　</a:t>
            </a:r>
            <a:r>
              <a:rPr lang="ja-JP" altLang="en-US" sz="1700" b="1" kern="100" dirty="0">
                <a:solidFill>
                  <a:srgbClr val="009650"/>
                </a:solidFill>
                <a:effectLst/>
                <a:latin typeface="BIZ UDゴシック" panose="020B0400000000000000" pitchFamily="49" charset="-128"/>
                <a:ea typeface="BIZ UDゴシック" panose="020B0400000000000000" pitchFamily="49" charset="-128"/>
                <a:cs typeface="Times New Roman" panose="02020603050405020304" pitchFamily="18" charset="0"/>
              </a:rPr>
              <a:t>❸</a:t>
            </a:r>
            <a:r>
              <a:rPr lang="ja-JP" altLang="ja-JP" sz="1700" b="1" dirty="0">
                <a:solidFill>
                  <a:srgbClr val="000000"/>
                </a:solidFill>
                <a:effectLst/>
                <a:ea typeface="BIZ UDPゴシック" panose="020B0400000000000000" pitchFamily="50" charset="-128"/>
                <a:cs typeface="BIZ UDPゴシック" panose="020B0400000000000000" pitchFamily="50" charset="-128"/>
              </a:rPr>
              <a:t>カメラの切替ボタン</a:t>
            </a:r>
            <a:r>
              <a:rPr lang="ja-JP" altLang="en-US"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endParaRPr lang="en-US" altLang="ja-JP"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700" b="1" kern="100" dirty="0">
                <a:solidFill>
                  <a:srgbClr val="009650"/>
                </a:solidFill>
                <a:effectLst/>
                <a:latin typeface="BIZ UDゴシック" panose="020B0400000000000000" pitchFamily="49" charset="-128"/>
                <a:ea typeface="BIZ UDゴシック" panose="020B0400000000000000" pitchFamily="49" charset="-128"/>
                <a:cs typeface="Times New Roman" panose="02020603050405020304" pitchFamily="18" charset="0"/>
              </a:rPr>
              <a:t>❹</a:t>
            </a:r>
            <a:r>
              <a:rPr lang="ja-JP" altLang="ja-JP" sz="1700" b="1" dirty="0">
                <a:solidFill>
                  <a:srgbClr val="000000"/>
                </a:solidFill>
                <a:effectLst/>
                <a:ea typeface="BIZ UDPゴシック" panose="020B0400000000000000" pitchFamily="50" charset="-128"/>
                <a:cs typeface="BIZ UDPゴシック" panose="020B0400000000000000" pitchFamily="50" charset="-128"/>
              </a:rPr>
              <a:t>ミーティングの詳細情報を表示するボタン</a:t>
            </a:r>
            <a:endParaRPr lang="en-US" altLang="ja-JP" sz="1700" b="1" dirty="0">
              <a:solidFill>
                <a:srgbClr val="000000"/>
              </a:solidFill>
              <a:effectLst/>
              <a:ea typeface="BIZ UDPゴシック" panose="020B0400000000000000" pitchFamily="50" charset="-128"/>
              <a:cs typeface="BIZ UDPゴシック" panose="020B0400000000000000" pitchFamily="50" charset="-128"/>
            </a:endParaRPr>
          </a:p>
          <a:p>
            <a:r>
              <a:rPr lang="ja-JP" altLang="en-US" sz="1700" b="1" kern="100" dirty="0">
                <a:solidFill>
                  <a:srgbClr val="009650"/>
                </a:solidFill>
                <a:effectLst/>
                <a:latin typeface="BIZ UDゴシック" panose="020B0400000000000000" pitchFamily="49" charset="-128"/>
                <a:ea typeface="BIZ UDゴシック" panose="020B0400000000000000" pitchFamily="49" charset="-128"/>
                <a:cs typeface="Times New Roman" panose="02020603050405020304" pitchFamily="18" charset="0"/>
              </a:rPr>
              <a:t>❺</a:t>
            </a:r>
            <a:r>
              <a:rPr lang="ja-JP" altLang="en-US"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退出ボタン</a:t>
            </a:r>
            <a:endParaRPr lang="en-US" altLang="ja-JP" sz="17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spcBef>
                <a:spcPts val="600"/>
              </a:spcBef>
            </a:pPr>
            <a:r>
              <a:rPr lang="en-US" altLang="ja-JP" sz="1700" b="1" kern="100" dirty="0">
                <a:solidFill>
                  <a:srgbClr val="00965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700" b="1" kern="100" dirty="0">
                <a:latin typeface="BIZ UDゴシック" panose="020B0400000000000000" pitchFamily="49" charset="-128"/>
                <a:ea typeface="BIZ UDゴシック" panose="020B0400000000000000" pitchFamily="49" charset="-128"/>
                <a:cs typeface="Times New Roman" panose="02020603050405020304" pitchFamily="18" charset="0"/>
              </a:rPr>
              <a:t>カメラ切り替え（ビデオがオフの場合は切り替えボタンは表示されません）</a:t>
            </a:r>
            <a:endParaRPr kumimoji="1" lang="ja-JP" altLang="en-US" sz="1700" b="1"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1D2D0488-B5BF-4690-ACE8-4E40BF1C62BD}"/>
              </a:ext>
            </a:extLst>
          </p:cNvPr>
          <p:cNvSpPr txBox="1"/>
          <p:nvPr/>
        </p:nvSpPr>
        <p:spPr>
          <a:xfrm>
            <a:off x="4508500" y="1495425"/>
            <a:ext cx="4880156" cy="461665"/>
          </a:xfrm>
          <a:prstGeom prst="rect">
            <a:avLst/>
          </a:prstGeom>
          <a:noFill/>
        </p:spPr>
        <p:txBody>
          <a:bodyPr wrap="square" rtlCol="0">
            <a:spAutoFit/>
          </a:bodyPr>
          <a:lstStyle/>
          <a:p>
            <a:r>
              <a:rPr kumimoji="1" lang="ja-JP" altLang="en-US" sz="2400" b="1" dirty="0">
                <a:latin typeface="BIZ UDゴシック" panose="020B0400000000000000" pitchFamily="49" charset="-128"/>
                <a:ea typeface="BIZ UDゴシック" panose="020B0400000000000000" pitchFamily="49" charset="-128"/>
              </a:rPr>
              <a:t>ミーティング中の画面レイアウト</a:t>
            </a:r>
          </a:p>
        </p:txBody>
      </p:sp>
      <p:pic>
        <p:nvPicPr>
          <p:cNvPr id="7" name="図 6" descr="コンピューターのスクリーンショット&#10;&#10;自動的に生成された説明">
            <a:extLst>
              <a:ext uri="{FF2B5EF4-FFF2-40B4-BE49-F238E27FC236}">
                <a16:creationId xmlns:a16="http://schemas.microsoft.com/office/drawing/2014/main" id="{F965C5D7-FF51-ABC3-DA41-14454887DC09}"/>
              </a:ext>
            </a:extLst>
          </p:cNvPr>
          <p:cNvPicPr>
            <a:picLocks noChangeAspect="1"/>
          </p:cNvPicPr>
          <p:nvPr/>
        </p:nvPicPr>
        <p:blipFill rotWithShape="1">
          <a:blip r:embed="rId3">
            <a:extLst>
              <a:ext uri="{28A0092B-C50C-407E-A947-70E740481C1C}">
                <a14:useLocalDpi xmlns:a14="http://schemas.microsoft.com/office/drawing/2010/main" val="0"/>
              </a:ext>
            </a:extLst>
          </a:blip>
          <a:srcRect t="6596" b="3569"/>
          <a:stretch/>
        </p:blipFill>
        <p:spPr>
          <a:xfrm>
            <a:off x="2603500" y="2123994"/>
            <a:ext cx="1793194" cy="3486231"/>
          </a:xfrm>
          <a:prstGeom prst="rect">
            <a:avLst/>
          </a:prstGeom>
        </p:spPr>
      </p:pic>
      <p:pic>
        <p:nvPicPr>
          <p:cNvPr id="9" name="図 8" descr="テレビの画面のスクリーンショット&#10;&#10;中程度の精度で自動的に生成された説明">
            <a:extLst>
              <a:ext uri="{FF2B5EF4-FFF2-40B4-BE49-F238E27FC236}">
                <a16:creationId xmlns:a16="http://schemas.microsoft.com/office/drawing/2014/main" id="{26C0E446-3F6C-2D7E-D542-70C555D3E7E2}"/>
              </a:ext>
            </a:extLst>
          </p:cNvPr>
          <p:cNvPicPr>
            <a:picLocks noChangeAspect="1"/>
          </p:cNvPicPr>
          <p:nvPr/>
        </p:nvPicPr>
        <p:blipFill rotWithShape="1">
          <a:blip r:embed="rId4">
            <a:extLst>
              <a:ext uri="{28A0092B-C50C-407E-A947-70E740481C1C}">
                <a14:useLocalDpi xmlns:a14="http://schemas.microsoft.com/office/drawing/2010/main" val="0"/>
              </a:ext>
            </a:extLst>
          </a:blip>
          <a:srcRect t="6537" b="4432"/>
          <a:stretch/>
        </p:blipFill>
        <p:spPr>
          <a:xfrm>
            <a:off x="493937" y="2101503"/>
            <a:ext cx="1804763" cy="3508722"/>
          </a:xfrm>
          <a:prstGeom prst="rect">
            <a:avLst/>
          </a:prstGeom>
        </p:spPr>
      </p:pic>
      <p:sp>
        <p:nvSpPr>
          <p:cNvPr id="10" name="正方形/長方形 9">
            <a:extLst>
              <a:ext uri="{FF2B5EF4-FFF2-40B4-BE49-F238E27FC236}">
                <a16:creationId xmlns:a16="http://schemas.microsoft.com/office/drawing/2014/main" id="{6ED972E8-4A1F-9523-5386-D8CF185908BA}"/>
              </a:ext>
            </a:extLst>
          </p:cNvPr>
          <p:cNvSpPr/>
          <p:nvPr/>
        </p:nvSpPr>
        <p:spPr>
          <a:xfrm>
            <a:off x="493937" y="2568440"/>
            <a:ext cx="1804763" cy="2508385"/>
          </a:xfrm>
          <a:prstGeom prst="rect">
            <a:avLst/>
          </a:prstGeom>
          <a:solidFill>
            <a:schemeClr val="tx1"/>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highlight>
                <a:srgbClr val="000000"/>
              </a:highlight>
            </a:endParaRPr>
          </a:p>
        </p:txBody>
      </p:sp>
      <p:pic>
        <p:nvPicPr>
          <p:cNvPr id="18" name="図 17">
            <a:extLst>
              <a:ext uri="{FF2B5EF4-FFF2-40B4-BE49-F238E27FC236}">
                <a16:creationId xmlns:a16="http://schemas.microsoft.com/office/drawing/2014/main" id="{F15C1599-3005-3EDB-F285-52BFE633B1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112" y="2977472"/>
            <a:ext cx="1825588" cy="1562915"/>
          </a:xfrm>
          <a:prstGeom prst="rect">
            <a:avLst/>
          </a:prstGeom>
          <a:ln>
            <a:noFill/>
          </a:ln>
        </p:spPr>
      </p:pic>
      <p:sp>
        <p:nvSpPr>
          <p:cNvPr id="11" name="正方形/長方形 10">
            <a:extLst>
              <a:ext uri="{FF2B5EF4-FFF2-40B4-BE49-F238E27FC236}">
                <a16:creationId xmlns:a16="http://schemas.microsoft.com/office/drawing/2014/main" id="{83685B81-4D3D-8497-51EE-568E3D871434}"/>
              </a:ext>
            </a:extLst>
          </p:cNvPr>
          <p:cNvSpPr/>
          <p:nvPr/>
        </p:nvSpPr>
        <p:spPr>
          <a:xfrm>
            <a:off x="2603501" y="2562224"/>
            <a:ext cx="1793193" cy="2541793"/>
          </a:xfrm>
          <a:prstGeom prst="rect">
            <a:avLst/>
          </a:prstGeom>
          <a:solidFill>
            <a:schemeClr val="tx1"/>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highlight>
                <a:srgbClr val="000000"/>
              </a:highlight>
            </a:endParaRPr>
          </a:p>
        </p:txBody>
      </p:sp>
      <p:pic>
        <p:nvPicPr>
          <p:cNvPr id="12" name="図 11">
            <a:extLst>
              <a:ext uri="{FF2B5EF4-FFF2-40B4-BE49-F238E27FC236}">
                <a16:creationId xmlns:a16="http://schemas.microsoft.com/office/drawing/2014/main" id="{EE77435E-B1FB-0FCB-C559-B75E5CE48C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3500" y="2971257"/>
            <a:ext cx="1793193" cy="1535180"/>
          </a:xfrm>
          <a:prstGeom prst="rect">
            <a:avLst/>
          </a:prstGeom>
          <a:ln>
            <a:noFill/>
          </a:ln>
        </p:spPr>
      </p:pic>
      <p:sp>
        <p:nvSpPr>
          <p:cNvPr id="14" name="テキスト ボックス 13">
            <a:extLst>
              <a:ext uri="{FF2B5EF4-FFF2-40B4-BE49-F238E27FC236}">
                <a16:creationId xmlns:a16="http://schemas.microsoft.com/office/drawing/2014/main" id="{535BD342-AEE1-06CE-E727-A58703539434}"/>
              </a:ext>
            </a:extLst>
          </p:cNvPr>
          <p:cNvSpPr txBox="1"/>
          <p:nvPr/>
        </p:nvSpPr>
        <p:spPr>
          <a:xfrm>
            <a:off x="317500" y="1800225"/>
            <a:ext cx="460375" cy="369332"/>
          </a:xfrm>
          <a:prstGeom prst="rect">
            <a:avLst/>
          </a:prstGeom>
          <a:noFill/>
        </p:spPr>
        <p:txBody>
          <a:bodyPr wrap="square">
            <a:spAutoFit/>
          </a:bodyPr>
          <a:lstStyle/>
          <a:p>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ja-JP" altLang="en-US" dirty="0"/>
          </a:p>
        </p:txBody>
      </p:sp>
      <p:sp>
        <p:nvSpPr>
          <p:cNvPr id="15" name="テキスト ボックス 14">
            <a:extLst>
              <a:ext uri="{FF2B5EF4-FFF2-40B4-BE49-F238E27FC236}">
                <a16:creationId xmlns:a16="http://schemas.microsoft.com/office/drawing/2014/main" id="{73591607-D3BB-D5D9-4234-1EF1043DB9D8}"/>
              </a:ext>
            </a:extLst>
          </p:cNvPr>
          <p:cNvSpPr txBox="1"/>
          <p:nvPr/>
        </p:nvSpPr>
        <p:spPr>
          <a:xfrm>
            <a:off x="622300" y="1800225"/>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❷</a:t>
            </a:r>
            <a:endParaRPr lang="ja-JP" altLang="en-US" dirty="0"/>
          </a:p>
        </p:txBody>
      </p:sp>
      <p:sp>
        <p:nvSpPr>
          <p:cNvPr id="16" name="テキスト ボックス 15">
            <a:extLst>
              <a:ext uri="{FF2B5EF4-FFF2-40B4-BE49-F238E27FC236}">
                <a16:creationId xmlns:a16="http://schemas.microsoft.com/office/drawing/2014/main" id="{EE41CB42-1115-D475-8E4D-748D3AF3D52D}"/>
              </a:ext>
            </a:extLst>
          </p:cNvPr>
          <p:cNvSpPr txBox="1"/>
          <p:nvPr/>
        </p:nvSpPr>
        <p:spPr>
          <a:xfrm>
            <a:off x="923925" y="1800225"/>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❸</a:t>
            </a:r>
            <a:endParaRPr lang="ja-JP" altLang="en-US" dirty="0"/>
          </a:p>
        </p:txBody>
      </p:sp>
      <p:sp>
        <p:nvSpPr>
          <p:cNvPr id="19" name="テキスト ボックス 18">
            <a:extLst>
              <a:ext uri="{FF2B5EF4-FFF2-40B4-BE49-F238E27FC236}">
                <a16:creationId xmlns:a16="http://schemas.microsoft.com/office/drawing/2014/main" id="{E4F9EE7A-AB91-2045-1691-B609067DC3A8}"/>
              </a:ext>
            </a:extLst>
          </p:cNvPr>
          <p:cNvSpPr txBox="1"/>
          <p:nvPr/>
        </p:nvSpPr>
        <p:spPr>
          <a:xfrm>
            <a:off x="1231900" y="1800225"/>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❹</a:t>
            </a:r>
            <a:endParaRPr lang="ja-JP" altLang="en-US" dirty="0"/>
          </a:p>
        </p:txBody>
      </p:sp>
      <p:sp>
        <p:nvSpPr>
          <p:cNvPr id="21" name="テキスト ボックス 20">
            <a:extLst>
              <a:ext uri="{FF2B5EF4-FFF2-40B4-BE49-F238E27FC236}">
                <a16:creationId xmlns:a16="http://schemas.microsoft.com/office/drawing/2014/main" id="{7F9F1924-BDF5-4E46-35F7-ADE9422FE999}"/>
              </a:ext>
            </a:extLst>
          </p:cNvPr>
          <p:cNvSpPr txBox="1"/>
          <p:nvPr/>
        </p:nvSpPr>
        <p:spPr>
          <a:xfrm>
            <a:off x="1841500" y="1800225"/>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❺</a:t>
            </a:r>
            <a:endParaRPr lang="ja-JP" altLang="en-US" dirty="0"/>
          </a:p>
        </p:txBody>
      </p:sp>
      <p:sp>
        <p:nvSpPr>
          <p:cNvPr id="22" name="テキスト ボックス 21">
            <a:extLst>
              <a:ext uri="{FF2B5EF4-FFF2-40B4-BE49-F238E27FC236}">
                <a16:creationId xmlns:a16="http://schemas.microsoft.com/office/drawing/2014/main" id="{EA622419-9F5A-DEBB-78AB-8EF4709BCB60}"/>
              </a:ext>
            </a:extLst>
          </p:cNvPr>
          <p:cNvSpPr txBox="1"/>
          <p:nvPr/>
        </p:nvSpPr>
        <p:spPr>
          <a:xfrm>
            <a:off x="542925" y="5610225"/>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❻</a:t>
            </a:r>
            <a:endParaRPr lang="ja-JP" altLang="en-US" dirty="0"/>
          </a:p>
        </p:txBody>
      </p:sp>
      <p:sp>
        <p:nvSpPr>
          <p:cNvPr id="23" name="テキスト ボックス 22">
            <a:extLst>
              <a:ext uri="{FF2B5EF4-FFF2-40B4-BE49-F238E27FC236}">
                <a16:creationId xmlns:a16="http://schemas.microsoft.com/office/drawing/2014/main" id="{A6126535-8422-0EAF-9A6C-1C94CAEC8F5B}"/>
              </a:ext>
            </a:extLst>
          </p:cNvPr>
          <p:cNvSpPr txBox="1"/>
          <p:nvPr/>
        </p:nvSpPr>
        <p:spPr>
          <a:xfrm>
            <a:off x="879022" y="5610225"/>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❼</a:t>
            </a:r>
            <a:endParaRPr lang="ja-JP" altLang="en-US" dirty="0"/>
          </a:p>
        </p:txBody>
      </p:sp>
      <p:sp>
        <p:nvSpPr>
          <p:cNvPr id="24" name="テキスト ボックス 23">
            <a:extLst>
              <a:ext uri="{FF2B5EF4-FFF2-40B4-BE49-F238E27FC236}">
                <a16:creationId xmlns:a16="http://schemas.microsoft.com/office/drawing/2014/main" id="{2E73E714-A659-7C20-B89F-D21B2443BD6B}"/>
              </a:ext>
            </a:extLst>
          </p:cNvPr>
          <p:cNvSpPr txBox="1"/>
          <p:nvPr/>
        </p:nvSpPr>
        <p:spPr>
          <a:xfrm>
            <a:off x="1215119" y="5610225"/>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➑</a:t>
            </a:r>
            <a:endParaRPr lang="ja-JP" altLang="en-US" dirty="0"/>
          </a:p>
        </p:txBody>
      </p:sp>
      <p:sp>
        <p:nvSpPr>
          <p:cNvPr id="25" name="テキスト ボックス 24">
            <a:extLst>
              <a:ext uri="{FF2B5EF4-FFF2-40B4-BE49-F238E27FC236}">
                <a16:creationId xmlns:a16="http://schemas.microsoft.com/office/drawing/2014/main" id="{5BC5E62B-ED35-3FE0-D4E7-FEA1D6BACD7D}"/>
              </a:ext>
            </a:extLst>
          </p:cNvPr>
          <p:cNvSpPr txBox="1"/>
          <p:nvPr/>
        </p:nvSpPr>
        <p:spPr>
          <a:xfrm>
            <a:off x="1551216" y="5610225"/>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➒</a:t>
            </a:r>
            <a:endParaRPr lang="ja-JP" altLang="en-US" dirty="0"/>
          </a:p>
        </p:txBody>
      </p:sp>
      <p:sp>
        <p:nvSpPr>
          <p:cNvPr id="29" name="テキスト ボックス 28">
            <a:extLst>
              <a:ext uri="{FF2B5EF4-FFF2-40B4-BE49-F238E27FC236}">
                <a16:creationId xmlns:a16="http://schemas.microsoft.com/office/drawing/2014/main" id="{39F39C84-C95D-2409-AFFA-11F3D1B04DDB}"/>
              </a:ext>
            </a:extLst>
          </p:cNvPr>
          <p:cNvSpPr txBox="1"/>
          <p:nvPr/>
        </p:nvSpPr>
        <p:spPr>
          <a:xfrm>
            <a:off x="1887313" y="5610225"/>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➓</a:t>
            </a:r>
            <a:endParaRPr lang="ja-JP" altLang="en-US" dirty="0"/>
          </a:p>
        </p:txBody>
      </p:sp>
      <p:sp>
        <p:nvSpPr>
          <p:cNvPr id="30" name="テキスト ボックス 29">
            <a:extLst>
              <a:ext uri="{FF2B5EF4-FFF2-40B4-BE49-F238E27FC236}">
                <a16:creationId xmlns:a16="http://schemas.microsoft.com/office/drawing/2014/main" id="{A0E00F1C-C1EF-36B2-A37D-8071941CB7C2}"/>
              </a:ext>
            </a:extLst>
          </p:cNvPr>
          <p:cNvSpPr txBox="1"/>
          <p:nvPr/>
        </p:nvSpPr>
        <p:spPr>
          <a:xfrm>
            <a:off x="2536157" y="5607069"/>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⓫</a:t>
            </a:r>
            <a:endParaRPr lang="ja-JP" altLang="en-US" dirty="0"/>
          </a:p>
        </p:txBody>
      </p:sp>
      <p:sp>
        <p:nvSpPr>
          <p:cNvPr id="31" name="テキスト ボックス 30">
            <a:extLst>
              <a:ext uri="{FF2B5EF4-FFF2-40B4-BE49-F238E27FC236}">
                <a16:creationId xmlns:a16="http://schemas.microsoft.com/office/drawing/2014/main" id="{CB8B43FD-8196-8E63-682D-7494B7F925FA}"/>
              </a:ext>
            </a:extLst>
          </p:cNvPr>
          <p:cNvSpPr txBox="1"/>
          <p:nvPr/>
        </p:nvSpPr>
        <p:spPr>
          <a:xfrm>
            <a:off x="2832100" y="5607069"/>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⓬</a:t>
            </a:r>
            <a:endParaRPr lang="ja-JP" altLang="en-US" dirty="0"/>
          </a:p>
        </p:txBody>
      </p:sp>
      <p:sp>
        <p:nvSpPr>
          <p:cNvPr id="32" name="テキスト ボックス 31">
            <a:extLst>
              <a:ext uri="{FF2B5EF4-FFF2-40B4-BE49-F238E27FC236}">
                <a16:creationId xmlns:a16="http://schemas.microsoft.com/office/drawing/2014/main" id="{16CCAE39-EF03-1FAE-40C3-799873FFBC0E}"/>
              </a:ext>
            </a:extLst>
          </p:cNvPr>
          <p:cNvSpPr txBox="1"/>
          <p:nvPr/>
        </p:nvSpPr>
        <p:spPr>
          <a:xfrm>
            <a:off x="3136900" y="5607069"/>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⓭</a:t>
            </a:r>
            <a:endParaRPr lang="ja-JP" altLang="en-US" dirty="0"/>
          </a:p>
        </p:txBody>
      </p:sp>
      <p:sp>
        <p:nvSpPr>
          <p:cNvPr id="33" name="テキスト ボックス 32">
            <a:extLst>
              <a:ext uri="{FF2B5EF4-FFF2-40B4-BE49-F238E27FC236}">
                <a16:creationId xmlns:a16="http://schemas.microsoft.com/office/drawing/2014/main" id="{36C5100C-3AD0-EE84-AD4A-6A5E85BFB33B}"/>
              </a:ext>
            </a:extLst>
          </p:cNvPr>
          <p:cNvSpPr txBox="1"/>
          <p:nvPr/>
        </p:nvSpPr>
        <p:spPr>
          <a:xfrm>
            <a:off x="3441700" y="5607069"/>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⓮</a:t>
            </a:r>
            <a:endParaRPr lang="ja-JP" altLang="en-US" dirty="0"/>
          </a:p>
        </p:txBody>
      </p:sp>
      <p:sp>
        <p:nvSpPr>
          <p:cNvPr id="34" name="テキスト ボックス 33">
            <a:extLst>
              <a:ext uri="{FF2B5EF4-FFF2-40B4-BE49-F238E27FC236}">
                <a16:creationId xmlns:a16="http://schemas.microsoft.com/office/drawing/2014/main" id="{077DC287-14F9-B800-645A-6BBE3830BE24}"/>
              </a:ext>
            </a:extLst>
          </p:cNvPr>
          <p:cNvSpPr txBox="1"/>
          <p:nvPr/>
        </p:nvSpPr>
        <p:spPr>
          <a:xfrm>
            <a:off x="3746500" y="5607069"/>
            <a:ext cx="460375" cy="369332"/>
          </a:xfrm>
          <a:prstGeom prst="rect">
            <a:avLst/>
          </a:prstGeom>
          <a:noFill/>
        </p:spPr>
        <p:txBody>
          <a:bodyPr wrap="square">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⓯</a:t>
            </a:r>
            <a:endParaRPr lang="ja-JP" altLang="en-US" dirty="0"/>
          </a:p>
        </p:txBody>
      </p:sp>
    </p:spTree>
    <p:extLst>
      <p:ext uri="{BB962C8B-B14F-4D97-AF65-F5344CB8AC3E}">
        <p14:creationId xmlns:p14="http://schemas.microsoft.com/office/powerpoint/2010/main" val="1841058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EA4497-B432-41BB-9944-8C5A98C35780}"/>
              </a:ext>
            </a:extLst>
          </p:cNvPr>
          <p:cNvSpPr txBox="1">
            <a:spLocks/>
          </p:cNvSpPr>
          <p:nvPr/>
        </p:nvSpPr>
        <p:spPr>
          <a:xfrm>
            <a:off x="1155700" y="403910"/>
            <a:ext cx="1071487" cy="710067"/>
          </a:xfrm>
          <a:prstGeom prst="rect">
            <a:avLst/>
          </a:prstGeom>
        </p:spPr>
        <p:txBody>
          <a:bodyPr vert="horz" wrap="squar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1-I</a:t>
            </a:r>
          </a:p>
        </p:txBody>
      </p:sp>
      <p:sp>
        <p:nvSpPr>
          <p:cNvPr id="5" name="タイトル 9">
            <a:extLst>
              <a:ext uri="{FF2B5EF4-FFF2-40B4-BE49-F238E27FC236}">
                <a16:creationId xmlns:a16="http://schemas.microsoft.com/office/drawing/2014/main" id="{D83AB4DF-4D51-4334-80CF-77D054DA8640}"/>
              </a:ext>
            </a:extLst>
          </p:cNvPr>
          <p:cNvSpPr txBox="1">
            <a:spLocks/>
          </p:cNvSpPr>
          <p:nvPr/>
        </p:nvSpPr>
        <p:spPr>
          <a:xfrm>
            <a:off x="2527300" y="320981"/>
            <a:ext cx="5334794"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200" kern="0" dirty="0">
                <a:latin typeface="BIZ UDゴシック" panose="020B0400000000000000" pitchFamily="49" charset="-128"/>
                <a:ea typeface="BIZ UDゴシック" panose="020B0400000000000000" pitchFamily="49" charset="-128"/>
              </a:rPr>
              <a:t>ミーティング中の操作方法１</a:t>
            </a:r>
          </a:p>
        </p:txBody>
      </p:sp>
      <p:sp>
        <p:nvSpPr>
          <p:cNvPr id="17" name="テキスト ボックス 16">
            <a:extLst>
              <a:ext uri="{FF2B5EF4-FFF2-40B4-BE49-F238E27FC236}">
                <a16:creationId xmlns:a16="http://schemas.microsoft.com/office/drawing/2014/main" id="{E04C18D1-BAE7-23AE-93B5-63EAC9AB7687}"/>
              </a:ext>
            </a:extLst>
          </p:cNvPr>
          <p:cNvSpPr txBox="1"/>
          <p:nvPr/>
        </p:nvSpPr>
        <p:spPr>
          <a:xfrm>
            <a:off x="3365500" y="2211764"/>
            <a:ext cx="6629400" cy="2846933"/>
          </a:xfrm>
          <a:prstGeom prst="rect">
            <a:avLst/>
          </a:prstGeom>
          <a:solidFill>
            <a:srgbClr val="FFFF99"/>
          </a:solidFill>
          <a:ln>
            <a:solidFill>
              <a:schemeClr val="tx1"/>
            </a:solidFill>
          </a:ln>
        </p:spPr>
        <p:txBody>
          <a:bodyPr wrap="square" lIns="91440" tIns="45720" rIns="91440" bIns="45720" rtlCol="0" anchor="t">
            <a:spAutoFit/>
          </a:bodyPr>
          <a:lstStyle/>
          <a:p>
            <a:r>
              <a:rPr kumimoji="1" lang="en-US" altLang="ja-JP" b="1" dirty="0">
                <a:latin typeface="BIZ UDゴシック" panose="020B0400000000000000" pitchFamily="49" charset="-128"/>
                <a:ea typeface="BIZ UDゴシック" panose="020B0400000000000000" pitchFamily="49" charset="-128"/>
              </a:rPr>
              <a:t>※ </a:t>
            </a:r>
            <a:r>
              <a:rPr kumimoji="1" lang="ja-JP" altLang="en-US" b="1" dirty="0">
                <a:latin typeface="BIZ UDゴシック" panose="020B0400000000000000" pitchFamily="49" charset="-128"/>
                <a:ea typeface="BIZ UDゴシック" panose="020B0400000000000000" pitchFamily="49" charset="-128"/>
              </a:rPr>
              <a:t>ミーティング中、各ボタンは左右のスワイプで移動します。</a:t>
            </a:r>
            <a:endParaRPr lang="en-US" altLang="ja-JP" b="1" dirty="0">
              <a:latin typeface="BIZ UDゴシック" panose="020B0400000000000000" pitchFamily="49" charset="-128"/>
              <a:ea typeface="BIZ UDゴシック" panose="020B0400000000000000" pitchFamily="49" charset="-128"/>
            </a:endParaRPr>
          </a:p>
          <a:p>
            <a:pPr>
              <a:spcBef>
                <a:spcPts val="600"/>
              </a:spcBef>
            </a:pPr>
            <a:r>
              <a:rPr lang="en-US" altLang="ja-JP" b="1" dirty="0">
                <a:latin typeface="BIZ UDゴシック" panose="020B0400000000000000" pitchFamily="49" charset="-128"/>
                <a:ea typeface="BIZ UDゴシック" panose="020B0400000000000000" pitchFamily="49" charset="-128"/>
              </a:rPr>
              <a:t>※</a:t>
            </a:r>
            <a:r>
              <a:rPr lang="ja-JP" altLang="en-US" b="1" dirty="0">
                <a:latin typeface="BIZ UDゴシック" panose="020B0400000000000000" pitchFamily="49" charset="-128"/>
                <a:ea typeface="BIZ UDゴシック" panose="020B0400000000000000" pitchFamily="49" charset="-128"/>
              </a:rPr>
              <a:t> マイクがオンになっていても、初期設定では操作中の</a:t>
            </a:r>
            <a:endParaRPr lang="en-US" altLang="ja-JP" b="1" dirty="0">
              <a:latin typeface="BIZ UDゴシック" panose="020B0400000000000000" pitchFamily="49" charset="-128"/>
              <a:ea typeface="BIZ UDゴシック" panose="020B0400000000000000" pitchFamily="49" charset="-128"/>
            </a:endParaRPr>
          </a:p>
          <a:p>
            <a:pPr>
              <a:spcBef>
                <a:spcPts val="600"/>
              </a:spcBef>
            </a:pPr>
            <a:r>
              <a:rPr lang="ja-JP" altLang="en-US" b="1" dirty="0">
                <a:latin typeface="BIZ UDゴシック" panose="020B0400000000000000" pitchFamily="49" charset="-128"/>
                <a:ea typeface="BIZ UDゴシック" panose="020B0400000000000000" pitchFamily="49" charset="-128"/>
              </a:rPr>
              <a:t>　</a:t>
            </a:r>
            <a:r>
              <a:rPr lang="en-US" altLang="ja-JP" b="1" dirty="0" err="1">
                <a:latin typeface="BIZ UDゴシック" panose="020B0400000000000000" pitchFamily="49" charset="-128"/>
                <a:ea typeface="BIZ UDゴシック" panose="020B0400000000000000" pitchFamily="49" charset="-128"/>
              </a:rPr>
              <a:t>VoiceOver</a:t>
            </a:r>
            <a:r>
              <a:rPr lang="ja-JP" altLang="en-US" b="1" dirty="0">
                <a:latin typeface="BIZ UDゴシック" panose="020B0400000000000000" pitchFamily="49" charset="-128"/>
                <a:ea typeface="BIZ UDゴシック" panose="020B0400000000000000" pitchFamily="49" charset="-128"/>
              </a:rPr>
              <a:t>の読み上げ音は他の参加者には聞こえません。</a:t>
            </a:r>
          </a:p>
          <a:p>
            <a:pPr>
              <a:spcBef>
                <a:spcPts val="600"/>
              </a:spcBef>
            </a:pPr>
            <a:r>
              <a:rPr lang="en-US" altLang="ja-JP" b="1" dirty="0">
                <a:latin typeface="BIZ UDゴシック" panose="020B0400000000000000" pitchFamily="49" charset="-128"/>
                <a:ea typeface="BIZ UDゴシック" panose="020B0400000000000000" pitchFamily="49" charset="-128"/>
              </a:rPr>
              <a:t>※</a:t>
            </a:r>
            <a:r>
              <a:rPr lang="ja-JP" altLang="en-US" b="1" dirty="0">
                <a:latin typeface="BIZ UDゴシック" panose="020B0400000000000000" pitchFamily="49" charset="-128"/>
                <a:ea typeface="BIZ UDゴシック" panose="020B0400000000000000" pitchFamily="49" charset="-128"/>
              </a:rPr>
              <a:t> ミーティングに参加中は</a:t>
            </a:r>
            <a:r>
              <a:rPr lang="en-US" altLang="ja-JP" b="1" dirty="0">
                <a:latin typeface="BIZ UDゴシック" panose="020B0400000000000000" pitchFamily="49" charset="-128"/>
                <a:ea typeface="BIZ UDゴシック" panose="020B0400000000000000" pitchFamily="49" charset="-128"/>
              </a:rPr>
              <a:t>Siri</a:t>
            </a:r>
            <a:r>
              <a:rPr lang="ja-JP" altLang="en-US" b="1" dirty="0">
                <a:latin typeface="BIZ UDゴシック" panose="020B0400000000000000" pitchFamily="49" charset="-128"/>
                <a:ea typeface="BIZ UDゴシック" panose="020B0400000000000000" pitchFamily="49" charset="-128"/>
              </a:rPr>
              <a:t>が使えなくなるので注意しま　</a:t>
            </a:r>
            <a:endParaRPr lang="en-US" altLang="ja-JP" b="1" dirty="0">
              <a:latin typeface="BIZ UDゴシック" panose="020B0400000000000000" pitchFamily="49" charset="-128"/>
              <a:ea typeface="BIZ UDゴシック" panose="020B0400000000000000" pitchFamily="49" charset="-128"/>
            </a:endParaRPr>
          </a:p>
          <a:p>
            <a:pPr>
              <a:spcBef>
                <a:spcPts val="600"/>
              </a:spcBef>
            </a:pPr>
            <a:r>
              <a:rPr lang="ja-JP" altLang="en-US" b="1" dirty="0">
                <a:latin typeface="BIZ UDゴシック" panose="020B0400000000000000" pitchFamily="49" charset="-128"/>
                <a:ea typeface="BIZ UDゴシック" panose="020B0400000000000000" pitchFamily="49" charset="-128"/>
              </a:rPr>
              <a:t>　しょう。</a:t>
            </a:r>
            <a:endParaRPr lang="en-US" altLang="ja-JP" b="1" dirty="0">
              <a:latin typeface="BIZ UDゴシック" panose="020B0400000000000000" pitchFamily="49" charset="-128"/>
              <a:ea typeface="BIZ UDゴシック" panose="020B0400000000000000" pitchFamily="49" charset="-128"/>
            </a:endParaRPr>
          </a:p>
          <a:p>
            <a:pPr>
              <a:spcBef>
                <a:spcPts val="600"/>
              </a:spcBef>
            </a:pPr>
            <a:r>
              <a:rPr lang="en-US" altLang="ja-JP" b="1" dirty="0">
                <a:latin typeface="BIZ UDゴシック" panose="020B0400000000000000" pitchFamily="49" charset="-128"/>
                <a:ea typeface="BIZ UDゴシック" panose="020B0400000000000000" pitchFamily="49" charset="-128"/>
              </a:rPr>
              <a:t>※</a:t>
            </a:r>
            <a:r>
              <a:rPr lang="ja-JP" altLang="en-US" b="1" dirty="0">
                <a:latin typeface="BIZ UDゴシック" panose="020B0400000000000000" pitchFamily="49" charset="-128"/>
                <a:ea typeface="BIZ UDゴシック" panose="020B0400000000000000" pitchFamily="49" charset="-128"/>
              </a:rPr>
              <a:t> ミーティングをホストが録音する場合があります。</a:t>
            </a:r>
            <a:endParaRPr lang="en-US" altLang="ja-JP" b="1" dirty="0">
              <a:latin typeface="BIZ UDゴシック" panose="020B0400000000000000" pitchFamily="49" charset="-128"/>
              <a:ea typeface="BIZ UDゴシック" panose="020B0400000000000000" pitchFamily="49" charset="-128"/>
            </a:endParaRPr>
          </a:p>
          <a:p>
            <a:pPr>
              <a:spcBef>
                <a:spcPts val="600"/>
              </a:spcBef>
            </a:pPr>
            <a:r>
              <a:rPr lang="ja-JP" altLang="en-US" b="1" dirty="0">
                <a:latin typeface="BIZ UDゴシック" panose="020B0400000000000000" pitchFamily="49" charset="-128"/>
                <a:ea typeface="BIZ UDゴシック" panose="020B0400000000000000" pitchFamily="49" charset="-128"/>
              </a:rPr>
              <a:t>　録音が始まると許可を求めるメッセージが出るので、右スワ</a:t>
            </a:r>
            <a:endParaRPr lang="en-US" altLang="ja-JP" b="1" dirty="0">
              <a:latin typeface="BIZ UDゴシック" panose="020B0400000000000000" pitchFamily="49" charset="-128"/>
              <a:ea typeface="BIZ UDゴシック" panose="020B0400000000000000" pitchFamily="49" charset="-128"/>
            </a:endParaRPr>
          </a:p>
          <a:p>
            <a:pPr>
              <a:spcBef>
                <a:spcPts val="600"/>
              </a:spcBef>
            </a:pPr>
            <a:r>
              <a:rPr lang="ja-JP" altLang="en-US" b="1" dirty="0">
                <a:latin typeface="BIZ UDゴシック" panose="020B0400000000000000" pitchFamily="49" charset="-128"/>
                <a:ea typeface="BIZ UDゴシック" panose="020B0400000000000000" pitchFamily="49" charset="-128"/>
              </a:rPr>
              <a:t>　イプで進み、了解をダブルタップします。　</a:t>
            </a:r>
            <a:endParaRPr lang="en-US" altLang="ja-JP" b="1" dirty="0">
              <a:latin typeface="BIZ UDゴシック" panose="020B0400000000000000" pitchFamily="49" charset="-128"/>
              <a:ea typeface="BIZ UDゴシック" panose="020B0400000000000000" pitchFamily="49" charset="-128"/>
            </a:endParaRPr>
          </a:p>
        </p:txBody>
      </p:sp>
      <p:grpSp>
        <p:nvGrpSpPr>
          <p:cNvPr id="10" name="グループ化 9">
            <a:extLst>
              <a:ext uri="{FF2B5EF4-FFF2-40B4-BE49-F238E27FC236}">
                <a16:creationId xmlns:a16="http://schemas.microsoft.com/office/drawing/2014/main" id="{B3E96CB9-ECC1-2BA5-E134-DDEA2B5761D7}"/>
              </a:ext>
            </a:extLst>
          </p:cNvPr>
          <p:cNvGrpSpPr/>
          <p:nvPr/>
        </p:nvGrpSpPr>
        <p:grpSpPr>
          <a:xfrm>
            <a:off x="557774" y="1800226"/>
            <a:ext cx="2350526" cy="4648200"/>
            <a:chOff x="557774" y="1800226"/>
            <a:chExt cx="2350526" cy="4648200"/>
          </a:xfrm>
        </p:grpSpPr>
        <p:pic>
          <p:nvPicPr>
            <p:cNvPr id="3" name="図 2" descr="テレビゲームの画面&#10;&#10;自動的に生成された説明">
              <a:extLst>
                <a:ext uri="{FF2B5EF4-FFF2-40B4-BE49-F238E27FC236}">
                  <a16:creationId xmlns:a16="http://schemas.microsoft.com/office/drawing/2014/main" id="{2FC5F340-4BCD-98C9-66D7-25F0FEB0A09E}"/>
                </a:ext>
              </a:extLst>
            </p:cNvPr>
            <p:cNvPicPr>
              <a:picLocks noChangeAspect="1"/>
            </p:cNvPicPr>
            <p:nvPr/>
          </p:nvPicPr>
          <p:blipFill rotWithShape="1">
            <a:blip r:embed="rId3">
              <a:extLst>
                <a:ext uri="{28A0092B-C50C-407E-A947-70E740481C1C}">
                  <a14:useLocalDpi xmlns:a14="http://schemas.microsoft.com/office/drawing/2010/main" val="0"/>
                </a:ext>
              </a:extLst>
            </a:blip>
            <a:srcRect t="4030" b="4559"/>
            <a:stretch/>
          </p:blipFill>
          <p:spPr>
            <a:xfrm>
              <a:off x="557774" y="1800226"/>
              <a:ext cx="2349699" cy="4648200"/>
            </a:xfrm>
            <a:prstGeom prst="rect">
              <a:avLst/>
            </a:prstGeom>
          </p:spPr>
        </p:pic>
        <p:pic>
          <p:nvPicPr>
            <p:cNvPr id="7" name="図 6">
              <a:extLst>
                <a:ext uri="{FF2B5EF4-FFF2-40B4-BE49-F238E27FC236}">
                  <a16:creationId xmlns:a16="http://schemas.microsoft.com/office/drawing/2014/main" id="{E92ECFD7-5F27-482E-8B68-74656DB4B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774" y="3074129"/>
              <a:ext cx="2334940" cy="2059077"/>
            </a:xfrm>
            <a:prstGeom prst="rect">
              <a:avLst/>
            </a:prstGeom>
          </p:spPr>
        </p:pic>
        <p:sp>
          <p:nvSpPr>
            <p:cNvPr id="8" name="正方形/長方形 7">
              <a:extLst>
                <a:ext uri="{FF2B5EF4-FFF2-40B4-BE49-F238E27FC236}">
                  <a16:creationId xmlns:a16="http://schemas.microsoft.com/office/drawing/2014/main" id="{25D5ED23-85DE-1F34-136A-DACD8C0D545C}"/>
                </a:ext>
              </a:extLst>
            </p:cNvPr>
            <p:cNvSpPr/>
            <p:nvPr/>
          </p:nvSpPr>
          <p:spPr>
            <a:xfrm>
              <a:off x="558601" y="2562225"/>
              <a:ext cx="2349699" cy="511134"/>
            </a:xfrm>
            <a:prstGeom prst="rect">
              <a:avLst/>
            </a:prstGeom>
            <a:solidFill>
              <a:schemeClr val="tx1"/>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C6A2DAD-1F52-9338-378C-7B87CAD9EF32}"/>
                </a:ext>
              </a:extLst>
            </p:cNvPr>
            <p:cNvSpPr/>
            <p:nvPr/>
          </p:nvSpPr>
          <p:spPr>
            <a:xfrm>
              <a:off x="561975" y="5133206"/>
              <a:ext cx="2345498" cy="686249"/>
            </a:xfrm>
            <a:prstGeom prst="rect">
              <a:avLst/>
            </a:prstGeom>
            <a:solidFill>
              <a:schemeClr val="tx1"/>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102267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FBB54A60-A0F2-3848-6FBD-596822FC8875}"/>
              </a:ext>
            </a:extLst>
          </p:cNvPr>
          <p:cNvGrpSpPr/>
          <p:nvPr/>
        </p:nvGrpSpPr>
        <p:grpSpPr>
          <a:xfrm>
            <a:off x="557774" y="1800226"/>
            <a:ext cx="2350526" cy="4648200"/>
            <a:chOff x="557774" y="1800226"/>
            <a:chExt cx="2350526" cy="4648200"/>
          </a:xfrm>
        </p:grpSpPr>
        <p:pic>
          <p:nvPicPr>
            <p:cNvPr id="11" name="図 10" descr="テレビゲームの画面&#10;&#10;自動的に生成された説明">
              <a:extLst>
                <a:ext uri="{FF2B5EF4-FFF2-40B4-BE49-F238E27FC236}">
                  <a16:creationId xmlns:a16="http://schemas.microsoft.com/office/drawing/2014/main" id="{1BF00A52-6F12-72EC-CDEB-4BCDE4EE802E}"/>
                </a:ext>
              </a:extLst>
            </p:cNvPr>
            <p:cNvPicPr>
              <a:picLocks noChangeAspect="1"/>
            </p:cNvPicPr>
            <p:nvPr/>
          </p:nvPicPr>
          <p:blipFill rotWithShape="1">
            <a:blip r:embed="rId3">
              <a:extLst>
                <a:ext uri="{28A0092B-C50C-407E-A947-70E740481C1C}">
                  <a14:useLocalDpi xmlns:a14="http://schemas.microsoft.com/office/drawing/2010/main" val="0"/>
                </a:ext>
              </a:extLst>
            </a:blip>
            <a:srcRect t="4030" b="4559"/>
            <a:stretch/>
          </p:blipFill>
          <p:spPr>
            <a:xfrm>
              <a:off x="557774" y="1800226"/>
              <a:ext cx="2349699" cy="4648200"/>
            </a:xfrm>
            <a:prstGeom prst="rect">
              <a:avLst/>
            </a:prstGeom>
          </p:spPr>
        </p:pic>
        <p:pic>
          <p:nvPicPr>
            <p:cNvPr id="12" name="図 11">
              <a:extLst>
                <a:ext uri="{FF2B5EF4-FFF2-40B4-BE49-F238E27FC236}">
                  <a16:creationId xmlns:a16="http://schemas.microsoft.com/office/drawing/2014/main" id="{CA595A8D-EA08-9A27-54A4-E11CD5C16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774" y="3074129"/>
              <a:ext cx="2334940" cy="2059077"/>
            </a:xfrm>
            <a:prstGeom prst="rect">
              <a:avLst/>
            </a:prstGeom>
          </p:spPr>
        </p:pic>
        <p:sp>
          <p:nvSpPr>
            <p:cNvPr id="13" name="正方形/長方形 12">
              <a:extLst>
                <a:ext uri="{FF2B5EF4-FFF2-40B4-BE49-F238E27FC236}">
                  <a16:creationId xmlns:a16="http://schemas.microsoft.com/office/drawing/2014/main" id="{12BC215C-995C-6030-53E7-63A83D7ACF03}"/>
                </a:ext>
              </a:extLst>
            </p:cNvPr>
            <p:cNvSpPr/>
            <p:nvPr/>
          </p:nvSpPr>
          <p:spPr>
            <a:xfrm>
              <a:off x="558601" y="2562225"/>
              <a:ext cx="2349699" cy="511134"/>
            </a:xfrm>
            <a:prstGeom prst="rect">
              <a:avLst/>
            </a:prstGeom>
            <a:solidFill>
              <a:schemeClr val="tx1"/>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366C0C09-7F31-B63E-4A92-82BF4A1C1CE4}"/>
                </a:ext>
              </a:extLst>
            </p:cNvPr>
            <p:cNvSpPr/>
            <p:nvPr/>
          </p:nvSpPr>
          <p:spPr>
            <a:xfrm>
              <a:off x="561975" y="5133206"/>
              <a:ext cx="2345498" cy="686249"/>
            </a:xfrm>
            <a:prstGeom prst="rect">
              <a:avLst/>
            </a:prstGeom>
            <a:solidFill>
              <a:schemeClr val="tx1"/>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Title 1">
            <a:extLst>
              <a:ext uri="{FF2B5EF4-FFF2-40B4-BE49-F238E27FC236}">
                <a16:creationId xmlns:a16="http://schemas.microsoft.com/office/drawing/2014/main" id="{97EA4497-B432-41BB-9944-8C5A98C35780}"/>
              </a:ext>
            </a:extLst>
          </p:cNvPr>
          <p:cNvSpPr txBox="1">
            <a:spLocks/>
          </p:cNvSpPr>
          <p:nvPr/>
        </p:nvSpPr>
        <p:spPr>
          <a:xfrm>
            <a:off x="1155700" y="403910"/>
            <a:ext cx="1071487" cy="710067"/>
          </a:xfrm>
          <a:prstGeom prst="rect">
            <a:avLst/>
          </a:prstGeom>
        </p:spPr>
        <p:txBody>
          <a:bodyPr vert="horz" wrap="squar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1-I</a:t>
            </a:r>
          </a:p>
        </p:txBody>
      </p:sp>
      <p:sp>
        <p:nvSpPr>
          <p:cNvPr id="5" name="タイトル 9">
            <a:extLst>
              <a:ext uri="{FF2B5EF4-FFF2-40B4-BE49-F238E27FC236}">
                <a16:creationId xmlns:a16="http://schemas.microsoft.com/office/drawing/2014/main" id="{D83AB4DF-4D51-4334-80CF-77D054DA8640}"/>
              </a:ext>
            </a:extLst>
          </p:cNvPr>
          <p:cNvSpPr txBox="1">
            <a:spLocks/>
          </p:cNvSpPr>
          <p:nvPr/>
        </p:nvSpPr>
        <p:spPr>
          <a:xfrm>
            <a:off x="2527300" y="320981"/>
            <a:ext cx="5334794"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200" kern="0" dirty="0">
                <a:latin typeface="BIZ UDゴシック" panose="020B0400000000000000" pitchFamily="49" charset="-128"/>
                <a:ea typeface="BIZ UDゴシック" panose="020B0400000000000000" pitchFamily="49" charset="-128"/>
              </a:rPr>
              <a:t>ミーティング中の操作方法２</a:t>
            </a:r>
          </a:p>
        </p:txBody>
      </p:sp>
      <p:sp>
        <p:nvSpPr>
          <p:cNvPr id="14" name="字幕 2">
            <a:extLst>
              <a:ext uri="{FF2B5EF4-FFF2-40B4-BE49-F238E27FC236}">
                <a16:creationId xmlns:a16="http://schemas.microsoft.com/office/drawing/2014/main" id="{49FAEC98-3552-4A39-906C-4B5AE89E07C5}"/>
              </a:ext>
            </a:extLst>
          </p:cNvPr>
          <p:cNvSpPr txBox="1">
            <a:spLocks/>
          </p:cNvSpPr>
          <p:nvPr/>
        </p:nvSpPr>
        <p:spPr>
          <a:xfrm>
            <a:off x="3441700" y="4886946"/>
            <a:ext cx="3962989" cy="407356"/>
          </a:xfrm>
          <a:prstGeom prst="rect">
            <a:avLst/>
          </a:prstGeom>
        </p:spPr>
        <p:txBody>
          <a:bodyPr wrap="square" lIns="0" tIns="0" rIns="0" bIns="0">
            <a:spAutoFit/>
          </a:bodyPr>
          <a:lstStyle>
            <a:lvl1pPr marL="0" indent="0" algn="l">
              <a:buNone/>
              <a:defRPr sz="2647" b="1" i="0">
                <a:solidFill>
                  <a:schemeClr val="tx1"/>
                </a:solidFill>
                <a:latin typeface="Meiryo" charset="-128"/>
                <a:ea typeface="Meiryo" charset="-128"/>
                <a:cs typeface="Meiryo" charset="-128"/>
              </a:defRPr>
            </a:lvl1pPr>
            <a:lvl2pPr marL="504200" indent="0" algn="ctr">
              <a:buNone/>
              <a:defRPr sz="2206">
                <a:latin typeface="+mn-lt"/>
                <a:ea typeface="+mn-ea"/>
                <a:cs typeface="+mn-cs"/>
              </a:defRPr>
            </a:lvl2pPr>
            <a:lvl3pPr marL="1008400" indent="0" algn="ctr">
              <a:buNone/>
              <a:defRPr sz="1985">
                <a:latin typeface="+mn-lt"/>
                <a:ea typeface="+mn-ea"/>
                <a:cs typeface="+mn-cs"/>
              </a:defRPr>
            </a:lvl3pPr>
            <a:lvl4pPr marL="1512600" indent="0" algn="ctr">
              <a:buNone/>
              <a:defRPr sz="1764">
                <a:latin typeface="+mn-lt"/>
                <a:ea typeface="+mn-ea"/>
                <a:cs typeface="+mn-cs"/>
              </a:defRPr>
            </a:lvl4pPr>
            <a:lvl5pPr marL="2016801" indent="0" algn="ctr">
              <a:buNone/>
              <a:defRPr sz="1764">
                <a:latin typeface="+mn-lt"/>
                <a:ea typeface="+mn-ea"/>
                <a:cs typeface="+mn-cs"/>
              </a:defRPr>
            </a:lvl5pPr>
            <a:lvl6pPr marL="2521001" indent="0" algn="ctr">
              <a:buNone/>
              <a:defRPr sz="1764">
                <a:latin typeface="+mn-lt"/>
                <a:ea typeface="+mn-ea"/>
                <a:cs typeface="+mn-cs"/>
              </a:defRPr>
            </a:lvl6pPr>
            <a:lvl7pPr marL="3025201" indent="0" algn="ctr">
              <a:buNone/>
              <a:defRPr sz="1764">
                <a:latin typeface="+mn-lt"/>
                <a:ea typeface="+mn-ea"/>
                <a:cs typeface="+mn-cs"/>
              </a:defRPr>
            </a:lvl7pPr>
            <a:lvl8pPr marL="3529401" indent="0" algn="ctr">
              <a:buNone/>
              <a:defRPr sz="1764">
                <a:latin typeface="+mn-lt"/>
                <a:ea typeface="+mn-ea"/>
                <a:cs typeface="+mn-cs"/>
              </a:defRPr>
            </a:lvl8pPr>
            <a:lvl9pPr marL="4033601" indent="0" algn="ctr">
              <a:buNone/>
              <a:defRPr sz="1764">
                <a:latin typeface="+mn-lt"/>
                <a:ea typeface="+mn-ea"/>
                <a:cs typeface="+mn-cs"/>
              </a:defRPr>
            </a:lvl9pPr>
          </a:lstStyle>
          <a:p>
            <a:r>
              <a:rPr kumimoji="1" lang="ja-JP" altLang="en-US" kern="0" dirty="0">
                <a:latin typeface="BIZ UDゴシック" panose="020B0400000000000000" pitchFamily="49" charset="-128"/>
                <a:ea typeface="BIZ UDゴシック" panose="020B0400000000000000" pitchFamily="49" charset="-128"/>
              </a:rPr>
              <a:t>ビデオの</a:t>
            </a:r>
            <a:r>
              <a:rPr lang="ja-JP" altLang="en-US" kern="0" dirty="0">
                <a:latin typeface="BIZ UDゴシック" panose="020B0400000000000000" pitchFamily="49" charset="-128"/>
                <a:ea typeface="BIZ UDゴシック" panose="020B0400000000000000" pitchFamily="49" charset="-128"/>
              </a:rPr>
              <a:t>開始</a:t>
            </a:r>
            <a:r>
              <a:rPr kumimoji="1" lang="en-US" altLang="ja-JP" kern="0" dirty="0">
                <a:latin typeface="BIZ UDゴシック" panose="020B0400000000000000" pitchFamily="49" charset="-128"/>
                <a:ea typeface="BIZ UDゴシック" panose="020B0400000000000000" pitchFamily="49" charset="-128"/>
              </a:rPr>
              <a:t>/</a:t>
            </a:r>
            <a:r>
              <a:rPr lang="ja-JP" altLang="en-US" kern="0" dirty="0">
                <a:latin typeface="BIZ UDゴシック" panose="020B0400000000000000" pitchFamily="49" charset="-128"/>
                <a:ea typeface="BIZ UDゴシック" panose="020B0400000000000000" pitchFamily="49" charset="-128"/>
              </a:rPr>
              <a:t>停止</a:t>
            </a:r>
            <a:endParaRPr kumimoji="1" lang="ja-JP" altLang="en-US" kern="0" dirty="0">
              <a:latin typeface="BIZ UDゴシック" panose="020B0400000000000000" pitchFamily="49" charset="-128"/>
              <a:ea typeface="BIZ UDゴシック" panose="020B0400000000000000" pitchFamily="49" charset="-128"/>
            </a:endParaRPr>
          </a:p>
        </p:txBody>
      </p:sp>
      <p:pic>
        <p:nvPicPr>
          <p:cNvPr id="18" name="図 17">
            <a:extLst>
              <a:ext uri="{FF2B5EF4-FFF2-40B4-BE49-F238E27FC236}">
                <a16:creationId xmlns:a16="http://schemas.microsoft.com/office/drawing/2014/main" id="{BBA2856F-1C55-4640-ADC3-AFC7EF976D32}"/>
              </a:ext>
            </a:extLst>
          </p:cNvPr>
          <p:cNvPicPr>
            <a:picLocks noChangeAspect="1"/>
          </p:cNvPicPr>
          <p:nvPr/>
        </p:nvPicPr>
        <p:blipFill>
          <a:blip r:embed="rId5"/>
          <a:stretch>
            <a:fillRect/>
          </a:stretch>
        </p:blipFill>
        <p:spPr>
          <a:xfrm>
            <a:off x="2764078" y="4756215"/>
            <a:ext cx="896190" cy="853514"/>
          </a:xfrm>
          <a:prstGeom prst="rect">
            <a:avLst/>
          </a:prstGeom>
        </p:spPr>
      </p:pic>
      <p:sp>
        <p:nvSpPr>
          <p:cNvPr id="19" name="テキスト ボックス 18">
            <a:extLst>
              <a:ext uri="{FF2B5EF4-FFF2-40B4-BE49-F238E27FC236}">
                <a16:creationId xmlns:a16="http://schemas.microsoft.com/office/drawing/2014/main" id="{AAF49B42-A46F-46BF-A511-080B4E59F48E}"/>
              </a:ext>
            </a:extLst>
          </p:cNvPr>
          <p:cNvSpPr txBox="1"/>
          <p:nvPr/>
        </p:nvSpPr>
        <p:spPr>
          <a:xfrm>
            <a:off x="3212173" y="5358301"/>
            <a:ext cx="7047851" cy="1477328"/>
          </a:xfrm>
          <a:prstGeom prst="rect">
            <a:avLst/>
          </a:prstGeom>
          <a:noFill/>
        </p:spPr>
        <p:txBody>
          <a:bodyPr wrap="square" rtlCol="0">
            <a:spAutoFit/>
          </a:bodyPr>
          <a:lstStyle/>
          <a:p>
            <a:r>
              <a:rPr kumimoji="1" lang="ja-JP" altLang="en-US" b="1" dirty="0">
                <a:latin typeface="BIZ UDゴシック" panose="020B0400000000000000" pitchFamily="49" charset="-128"/>
                <a:ea typeface="BIZ UDゴシック" panose="020B0400000000000000" pitchFamily="49" charset="-128"/>
              </a:rPr>
              <a:t>・</a:t>
            </a:r>
            <a:r>
              <a:rPr kumimoji="1" lang="ja-JP" altLang="en-US" b="1" dirty="0">
                <a:solidFill>
                  <a:srgbClr val="009650"/>
                </a:solidFill>
                <a:latin typeface="BIZ UDゴシック" panose="020B0400000000000000" pitchFamily="49" charset="-128"/>
                <a:ea typeface="BIZ UDゴシック" panose="020B0400000000000000" pitchFamily="49" charset="-128"/>
              </a:rPr>
              <a:t>❷</a:t>
            </a:r>
            <a:r>
              <a:rPr kumimoji="1" lang="ja-JP" altLang="en-US" b="1" dirty="0">
                <a:latin typeface="BIZ UDゴシック" panose="020B0400000000000000" pitchFamily="49" charset="-128"/>
                <a:ea typeface="BIZ UDゴシック" panose="020B0400000000000000" pitchFamily="49" charset="-128"/>
              </a:rPr>
              <a:t>のビデオの開始</a:t>
            </a:r>
            <a:r>
              <a:rPr kumimoji="1" lang="en-US" altLang="ja-JP" b="1" dirty="0">
                <a:latin typeface="BIZ UDゴシック" panose="020B0400000000000000" pitchFamily="49" charset="-128"/>
                <a:ea typeface="BIZ UDゴシック" panose="020B0400000000000000" pitchFamily="49" charset="-128"/>
              </a:rPr>
              <a:t>/</a:t>
            </a:r>
            <a:r>
              <a:rPr kumimoji="1" lang="ja-JP" altLang="en-US" b="1" dirty="0">
                <a:latin typeface="BIZ UDゴシック" panose="020B0400000000000000" pitchFamily="49" charset="-128"/>
                <a:ea typeface="BIZ UDゴシック" panose="020B0400000000000000" pitchFamily="49" charset="-128"/>
              </a:rPr>
              <a:t>停止のボタンをダブルタップすることで、</a:t>
            </a:r>
            <a:endParaRPr kumimoji="1" lang="en-US" altLang="ja-JP" b="1" dirty="0">
              <a:latin typeface="BIZ UDゴシック" panose="020B0400000000000000" pitchFamily="49" charset="-128"/>
              <a:ea typeface="BIZ UDゴシック" panose="020B0400000000000000" pitchFamily="49" charset="-128"/>
            </a:endParaRPr>
          </a:p>
          <a:p>
            <a:r>
              <a:rPr kumimoji="1" lang="en-US" altLang="ja-JP" b="1" dirty="0">
                <a:latin typeface="BIZ UDゴシック" panose="020B0400000000000000" pitchFamily="49" charset="-128"/>
                <a:ea typeface="BIZ UDゴシック" panose="020B0400000000000000" pitchFamily="49" charset="-128"/>
              </a:rPr>
              <a:t>  </a:t>
            </a:r>
            <a:r>
              <a:rPr kumimoji="1" lang="ja-JP" altLang="en-US" b="1" dirty="0">
                <a:latin typeface="BIZ UDゴシック" panose="020B0400000000000000" pitchFamily="49" charset="-128"/>
                <a:ea typeface="BIZ UDゴシック" panose="020B0400000000000000" pitchFamily="49" charset="-128"/>
              </a:rPr>
              <a:t>オンオフを切替できます。</a:t>
            </a:r>
          </a:p>
          <a:p>
            <a:r>
              <a:rPr kumimoji="1" lang="ja-JP" altLang="en-US" b="1" dirty="0">
                <a:latin typeface="BIZ UDゴシック" panose="020B0400000000000000" pitchFamily="49" charset="-128"/>
                <a:ea typeface="BIZ UDゴシック" panose="020B0400000000000000" pitchFamily="49" charset="-128"/>
              </a:rPr>
              <a:t>・ビデオを開始すると、ビデオオンになり、自分の姿が相手の</a:t>
            </a:r>
            <a:endParaRPr kumimoji="1" lang="en-US" altLang="ja-JP" b="1" dirty="0">
              <a:latin typeface="BIZ UDゴシック" panose="020B0400000000000000" pitchFamily="49" charset="-128"/>
              <a:ea typeface="BIZ UDゴシック" panose="020B0400000000000000" pitchFamily="49" charset="-128"/>
            </a:endParaRPr>
          </a:p>
          <a:p>
            <a:r>
              <a:rPr lang="en-US" altLang="ja-JP" b="1" dirty="0">
                <a:latin typeface="BIZ UDゴシック" panose="020B0400000000000000" pitchFamily="49" charset="-128"/>
                <a:ea typeface="BIZ UDゴシック" panose="020B0400000000000000" pitchFamily="49" charset="-128"/>
              </a:rPr>
              <a:t>  </a:t>
            </a:r>
            <a:r>
              <a:rPr kumimoji="1" lang="ja-JP" altLang="en-US" b="1" dirty="0">
                <a:latin typeface="BIZ UDゴシック" panose="020B0400000000000000" pitchFamily="49" charset="-128"/>
                <a:ea typeface="BIZ UDゴシック" panose="020B0400000000000000" pitchFamily="49" charset="-128"/>
              </a:rPr>
              <a:t>画面に映ります。逆に停止すると、ビデオオフになり、自分の姿</a:t>
            </a:r>
            <a:endParaRPr kumimoji="1" lang="en-US" altLang="ja-JP" b="1" dirty="0">
              <a:latin typeface="BIZ UDゴシック" panose="020B0400000000000000" pitchFamily="49" charset="-128"/>
              <a:ea typeface="BIZ UDゴシック" panose="020B0400000000000000" pitchFamily="49" charset="-128"/>
            </a:endParaRPr>
          </a:p>
          <a:p>
            <a:r>
              <a:rPr lang="en-US" altLang="ja-JP" b="1" dirty="0">
                <a:latin typeface="BIZ UDゴシック" panose="020B0400000000000000" pitchFamily="49" charset="-128"/>
                <a:ea typeface="BIZ UDゴシック" panose="020B0400000000000000" pitchFamily="49" charset="-128"/>
              </a:rPr>
              <a:t>  </a:t>
            </a:r>
            <a:r>
              <a:rPr kumimoji="1" lang="ja-JP" altLang="en-US" b="1" dirty="0">
                <a:latin typeface="BIZ UDゴシック" panose="020B0400000000000000" pitchFamily="49" charset="-128"/>
                <a:ea typeface="BIZ UDゴシック" panose="020B0400000000000000" pitchFamily="49" charset="-128"/>
              </a:rPr>
              <a:t>は相手から見えません。</a:t>
            </a:r>
            <a:endParaRPr kumimoji="1" lang="en-US" altLang="ja-JP" b="1" dirty="0">
              <a:latin typeface="BIZ UDゴシック" panose="020B0400000000000000" pitchFamily="49" charset="-128"/>
              <a:ea typeface="BIZ UDゴシック" panose="020B0400000000000000" pitchFamily="49" charset="-128"/>
            </a:endParaRPr>
          </a:p>
        </p:txBody>
      </p:sp>
      <p:pic>
        <p:nvPicPr>
          <p:cNvPr id="20" name="図 19">
            <a:extLst>
              <a:ext uri="{FF2B5EF4-FFF2-40B4-BE49-F238E27FC236}">
                <a16:creationId xmlns:a16="http://schemas.microsoft.com/office/drawing/2014/main" id="{52D119DA-868A-446C-A916-F7A991708D32}"/>
              </a:ext>
            </a:extLst>
          </p:cNvPr>
          <p:cNvPicPr>
            <a:picLocks noChangeAspect="1"/>
          </p:cNvPicPr>
          <p:nvPr/>
        </p:nvPicPr>
        <p:blipFill>
          <a:blip r:embed="rId6"/>
          <a:stretch>
            <a:fillRect/>
          </a:stretch>
        </p:blipFill>
        <p:spPr>
          <a:xfrm>
            <a:off x="774700" y="5748372"/>
            <a:ext cx="635171" cy="602175"/>
          </a:xfrm>
          <a:prstGeom prst="rect">
            <a:avLst/>
          </a:prstGeom>
        </p:spPr>
      </p:pic>
      <p:sp>
        <p:nvSpPr>
          <p:cNvPr id="25" name="テキスト ボックス 24">
            <a:extLst>
              <a:ext uri="{FF2B5EF4-FFF2-40B4-BE49-F238E27FC236}">
                <a16:creationId xmlns:a16="http://schemas.microsoft.com/office/drawing/2014/main" id="{BECA927F-E1DD-AFF7-FC61-CE39528D2AAA}"/>
              </a:ext>
            </a:extLst>
          </p:cNvPr>
          <p:cNvSpPr txBox="1"/>
          <p:nvPr/>
        </p:nvSpPr>
        <p:spPr>
          <a:xfrm>
            <a:off x="3212173" y="2444108"/>
            <a:ext cx="7047851" cy="2308324"/>
          </a:xfrm>
          <a:prstGeom prst="rect">
            <a:avLst/>
          </a:prstGeom>
          <a:noFill/>
        </p:spPr>
        <p:txBody>
          <a:bodyPr wrap="square" rtlCol="0">
            <a:spAutoFit/>
          </a:bodyPr>
          <a:lstStyle/>
          <a:p>
            <a:pPr algn="just"/>
            <a:r>
              <a:rPr lang="ja-JP" altLang="en-US" b="1" kern="100" dirty="0">
                <a:latin typeface="BIZ UDゴシック" panose="020B0400000000000000" pitchFamily="49" charset="-128"/>
                <a:ea typeface="BIZ UDゴシック" panose="020B0400000000000000" pitchFamily="49" charset="-128"/>
                <a:cs typeface="Times New Roman" panose="02020603050405020304" pitchFamily="18" charset="0"/>
              </a:rPr>
              <a:t>・画面左下の</a:t>
            </a:r>
            <a:r>
              <a:rPr lang="ja-JP" altLang="en-US" b="1" kern="100" dirty="0">
                <a:solidFill>
                  <a:srgbClr val="009650"/>
                </a:solidFill>
                <a:latin typeface="BIZ UDゴシック" panose="020B0400000000000000" pitchFamily="49" charset="-128"/>
                <a:ea typeface="BIZ UDゴシック" panose="020B0400000000000000" pitchFamily="49" charset="-128"/>
                <a:cs typeface="Times New Roman" panose="02020603050405020304" pitchFamily="18" charset="0"/>
              </a:rPr>
              <a:t>❶</a:t>
            </a:r>
            <a:r>
              <a:rPr lang="ja-JP" altLang="ja-JP" sz="18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オーディオのミュートボタンをダブルタップ</a:t>
            </a:r>
            <a:r>
              <a:rPr lang="ja-JP" altLang="en-US" sz="18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en-US" altLang="ja-JP" sz="18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en-US" altLang="ja-JP" b="1"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b="1" kern="100" dirty="0">
                <a:latin typeface="BIZ UDゴシック" panose="020B0400000000000000" pitchFamily="49" charset="-128"/>
                <a:ea typeface="BIZ UDゴシック" panose="020B0400000000000000" pitchFamily="49" charset="-128"/>
                <a:cs typeface="Times New Roman" panose="02020603050405020304" pitchFamily="18" charset="0"/>
              </a:rPr>
              <a:t>もしくは２</a:t>
            </a:r>
            <a:r>
              <a:rPr lang="ja-JP" altLang="ja-JP" sz="18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本指で画面のどこかをダブルタップ</a:t>
            </a:r>
            <a:r>
              <a:rPr lang="ja-JP" altLang="en-US" sz="18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en-US" altLang="ja-JP" sz="18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b="1" kern="100" dirty="0">
                <a:latin typeface="BIZ UDゴシック" panose="020B0400000000000000" pitchFamily="49" charset="-128"/>
                <a:ea typeface="BIZ UDゴシック" panose="020B0400000000000000" pitchFamily="49" charset="-128"/>
                <a:cs typeface="Times New Roman" panose="02020603050405020304" pitchFamily="18" charset="0"/>
              </a:rPr>
              <a:t>・オーディオミュートをオンにすると、自分の声が相手に聞こ　　　　</a:t>
            </a:r>
            <a:r>
              <a:rPr lang="ja-JP" altLang="en-US" b="1" kern="100"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rPr>
              <a:t>で</a:t>
            </a:r>
            <a:r>
              <a:rPr lang="ja-JP" altLang="en-US" b="1" kern="100" dirty="0">
                <a:latin typeface="BIZ UDゴシック" panose="020B0400000000000000" pitchFamily="49" charset="-128"/>
                <a:ea typeface="BIZ UDゴシック" panose="020B0400000000000000" pitchFamily="49" charset="-128"/>
                <a:cs typeface="Times New Roman" panose="02020603050405020304" pitchFamily="18" charset="0"/>
              </a:rPr>
              <a:t>えなくなり、オフにすると聞こえるようになります。</a:t>
            </a:r>
            <a:endParaRPr lang="en-US" altLang="ja-JP"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b="1" kern="100" dirty="0">
                <a:latin typeface="BIZ UDゴシック" panose="020B0400000000000000" pitchFamily="49" charset="-128"/>
                <a:ea typeface="BIZ UDゴシック" panose="020B0400000000000000" pitchFamily="49" charset="-128"/>
                <a:cs typeface="Times New Roman" panose="02020603050405020304" pitchFamily="18" charset="0"/>
              </a:rPr>
              <a:t>・相手の声はオンオフどちらの状態でも聞こえます。</a:t>
            </a:r>
            <a:endParaRPr lang="en-US" altLang="ja-JP"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b="1" kern="100" dirty="0">
                <a:latin typeface="BIZ UDゴシック" panose="020B0400000000000000" pitchFamily="49" charset="-128"/>
                <a:ea typeface="BIZ UDゴシック" panose="020B0400000000000000" pitchFamily="49" charset="-128"/>
                <a:cs typeface="Times New Roman" panose="02020603050405020304" pitchFamily="18" charset="0"/>
              </a:rPr>
              <a:t>・ミーティング中はミュートがオフになっていると、独り言や周囲</a:t>
            </a:r>
            <a:endParaRPr lang="en-US" altLang="ja-JP"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b="1" kern="100" dirty="0">
                <a:latin typeface="BIZ UDゴシック" panose="020B0400000000000000" pitchFamily="49" charset="-128"/>
                <a:ea typeface="BIZ UDゴシック" panose="020B0400000000000000" pitchFamily="49" charset="-128"/>
                <a:cs typeface="Times New Roman" panose="02020603050405020304" pitchFamily="18" charset="0"/>
              </a:rPr>
              <a:t>　の生活音も他の参加者に聞こえてしまいます。</a:t>
            </a:r>
            <a:endParaRPr lang="en-US" altLang="ja-JP"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b="1" kern="100" dirty="0">
                <a:latin typeface="BIZ UDゴシック" panose="020B0400000000000000" pitchFamily="49" charset="-128"/>
                <a:ea typeface="BIZ UDゴシック" panose="020B0400000000000000" pitchFamily="49" charset="-128"/>
                <a:cs typeface="Times New Roman" panose="02020603050405020304" pitchFamily="18" charset="0"/>
              </a:rPr>
              <a:t>　聞かれたくない場合はミュートするようにしましょう。</a:t>
            </a:r>
            <a:endParaRPr lang="en-US" altLang="ja-JP"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6" name="字幕 2">
            <a:extLst>
              <a:ext uri="{FF2B5EF4-FFF2-40B4-BE49-F238E27FC236}">
                <a16:creationId xmlns:a16="http://schemas.microsoft.com/office/drawing/2014/main" id="{8EAEB3B5-D621-ABFC-B712-B3CDDD2FB347}"/>
              </a:ext>
            </a:extLst>
          </p:cNvPr>
          <p:cNvSpPr>
            <a:spLocks noGrp="1"/>
          </p:cNvSpPr>
          <p:nvPr>
            <p:ph type="subTitle" idx="1"/>
          </p:nvPr>
        </p:nvSpPr>
        <p:spPr>
          <a:xfrm>
            <a:off x="3441700" y="1975037"/>
            <a:ext cx="5085263" cy="407356"/>
          </a:xfrm>
        </p:spPr>
        <p:txBody>
          <a:bodyPr/>
          <a:lstStyle/>
          <a:p>
            <a:r>
              <a:rPr kumimoji="1" lang="ja-JP" altLang="en-US" dirty="0">
                <a:latin typeface="BIZ UDゴシック" panose="020B0400000000000000" pitchFamily="49" charset="-128"/>
                <a:ea typeface="BIZ UDゴシック" panose="020B0400000000000000" pitchFamily="49" charset="-128"/>
              </a:rPr>
              <a:t>自分のマイクのオン</a:t>
            </a:r>
            <a:r>
              <a:rPr kumimoji="1" lang="en-US" altLang="ja-JP" dirty="0">
                <a:latin typeface="BIZ UDゴシック" panose="020B0400000000000000" pitchFamily="49" charset="-128"/>
                <a:ea typeface="BIZ UDゴシック" panose="020B0400000000000000" pitchFamily="49" charset="-128"/>
              </a:rPr>
              <a:t>/</a:t>
            </a:r>
            <a:r>
              <a:rPr kumimoji="1" lang="ja-JP" altLang="en-US" dirty="0">
                <a:latin typeface="BIZ UDゴシック" panose="020B0400000000000000" pitchFamily="49" charset="-128"/>
                <a:ea typeface="BIZ UDゴシック" panose="020B0400000000000000" pitchFamily="49" charset="-128"/>
              </a:rPr>
              <a:t>オフ</a:t>
            </a:r>
          </a:p>
        </p:txBody>
      </p:sp>
      <p:sp>
        <p:nvSpPr>
          <p:cNvPr id="27" name="正方形/長方形 26">
            <a:extLst>
              <a:ext uri="{FF2B5EF4-FFF2-40B4-BE49-F238E27FC236}">
                <a16:creationId xmlns:a16="http://schemas.microsoft.com/office/drawing/2014/main" id="{7FDC8398-DFFF-5848-A90D-6ED6FCDFF285}"/>
              </a:ext>
            </a:extLst>
          </p:cNvPr>
          <p:cNvSpPr/>
          <p:nvPr/>
        </p:nvSpPr>
        <p:spPr>
          <a:xfrm>
            <a:off x="2924721" y="1917105"/>
            <a:ext cx="574904" cy="523220"/>
          </a:xfrm>
          <a:prstGeom prst="rect">
            <a:avLst/>
          </a:prstGeom>
        </p:spPr>
        <p:txBody>
          <a:bodyPr wrap="square">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8" name="テキスト ボックス 27">
            <a:extLst>
              <a:ext uri="{FF2B5EF4-FFF2-40B4-BE49-F238E27FC236}">
                <a16:creationId xmlns:a16="http://schemas.microsoft.com/office/drawing/2014/main" id="{6DC3F837-D238-B70B-1180-D37D1831172D}"/>
              </a:ext>
            </a:extLst>
          </p:cNvPr>
          <p:cNvSpPr txBox="1"/>
          <p:nvPr/>
        </p:nvSpPr>
        <p:spPr>
          <a:xfrm>
            <a:off x="3136900" y="1422746"/>
            <a:ext cx="6172200" cy="400110"/>
          </a:xfrm>
          <a:prstGeom prst="rect">
            <a:avLst/>
          </a:prstGeom>
          <a:noFill/>
        </p:spPr>
        <p:txBody>
          <a:bodyPr wrap="square" rtlCol="0">
            <a:spAutoFit/>
          </a:bodyPr>
          <a:lstStyle/>
          <a:p>
            <a:r>
              <a:rPr kumimoji="1" lang="ja-JP" altLang="en-US" sz="2000" b="1" dirty="0">
                <a:latin typeface="BIZ UDゴシック" panose="020B0400000000000000" pitchFamily="49" charset="-128"/>
                <a:ea typeface="BIZ UDゴシック" panose="020B0400000000000000" pitchFamily="49" charset="-128"/>
              </a:rPr>
              <a:t>ミーティング中によく使用する操作をご紹介します。</a:t>
            </a:r>
          </a:p>
        </p:txBody>
      </p:sp>
      <p:pic>
        <p:nvPicPr>
          <p:cNvPr id="31" name="図 30">
            <a:extLst>
              <a:ext uri="{FF2B5EF4-FFF2-40B4-BE49-F238E27FC236}">
                <a16:creationId xmlns:a16="http://schemas.microsoft.com/office/drawing/2014/main" id="{7C3C2FE4-3389-3591-D381-F05412FAD2BF}"/>
              </a:ext>
            </a:extLst>
          </p:cNvPr>
          <p:cNvPicPr>
            <a:picLocks noChangeAspect="1"/>
          </p:cNvPicPr>
          <p:nvPr/>
        </p:nvPicPr>
        <p:blipFill>
          <a:blip r:embed="rId7"/>
          <a:stretch>
            <a:fillRect/>
          </a:stretch>
        </p:blipFill>
        <p:spPr>
          <a:xfrm>
            <a:off x="317500" y="5729417"/>
            <a:ext cx="626040" cy="606735"/>
          </a:xfrm>
          <a:prstGeom prst="rect">
            <a:avLst/>
          </a:prstGeom>
        </p:spPr>
      </p:pic>
      <p:sp>
        <p:nvSpPr>
          <p:cNvPr id="16" name="角丸四角形 42">
            <a:extLst>
              <a:ext uri="{FF2B5EF4-FFF2-40B4-BE49-F238E27FC236}">
                <a16:creationId xmlns:a16="http://schemas.microsoft.com/office/drawing/2014/main" id="{93340856-CDAD-E3FB-D8A7-196B5B710353}"/>
              </a:ext>
            </a:extLst>
          </p:cNvPr>
          <p:cNvSpPr/>
          <p:nvPr/>
        </p:nvSpPr>
        <p:spPr>
          <a:xfrm>
            <a:off x="644820" y="6093749"/>
            <a:ext cx="317359" cy="335303"/>
          </a:xfrm>
          <a:prstGeom prst="roundRect">
            <a:avLst>
              <a:gd name="adj" fmla="val 16667"/>
            </a:avLst>
          </a:prstGeom>
          <a:noFill/>
          <a:ln w="38100" cap="sq">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5">
              <a:latin typeface="BIZ UDゴシック" panose="020B0400000000000000" pitchFamily="49" charset="-128"/>
              <a:ea typeface="BIZ UDゴシック" panose="020B0400000000000000" pitchFamily="49" charset="-128"/>
            </a:endParaRPr>
          </a:p>
        </p:txBody>
      </p:sp>
      <p:sp>
        <p:nvSpPr>
          <p:cNvPr id="17" name="角丸四角形 42">
            <a:extLst>
              <a:ext uri="{FF2B5EF4-FFF2-40B4-BE49-F238E27FC236}">
                <a16:creationId xmlns:a16="http://schemas.microsoft.com/office/drawing/2014/main" id="{A19286AB-DF29-4B68-E774-CC0305DE5217}"/>
              </a:ext>
            </a:extLst>
          </p:cNvPr>
          <p:cNvSpPr/>
          <p:nvPr/>
        </p:nvSpPr>
        <p:spPr>
          <a:xfrm>
            <a:off x="1034659" y="6093749"/>
            <a:ext cx="317359" cy="335303"/>
          </a:xfrm>
          <a:prstGeom prst="roundRect">
            <a:avLst>
              <a:gd name="adj" fmla="val 16667"/>
            </a:avLst>
          </a:prstGeom>
          <a:noFill/>
          <a:ln w="38100" cap="sq">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5">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794717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descr="屋内, 写真, 座る, テーブル が含まれている画像&#10;&#10;自動的に生成された説明">
            <a:extLst>
              <a:ext uri="{FF2B5EF4-FFF2-40B4-BE49-F238E27FC236}">
                <a16:creationId xmlns:a16="http://schemas.microsoft.com/office/drawing/2014/main" id="{431A8D3F-6961-7F47-CE08-1493F9C2633A}"/>
              </a:ext>
            </a:extLst>
          </p:cNvPr>
          <p:cNvPicPr>
            <a:picLocks noChangeAspect="1"/>
          </p:cNvPicPr>
          <p:nvPr/>
        </p:nvPicPr>
        <p:blipFill rotWithShape="1">
          <a:blip r:embed="rId3">
            <a:extLst>
              <a:ext uri="{28A0092B-C50C-407E-A947-70E740481C1C}">
                <a14:useLocalDpi xmlns:a14="http://schemas.microsoft.com/office/drawing/2010/main" val="0"/>
              </a:ext>
            </a:extLst>
          </a:blip>
          <a:srcRect t="72801"/>
          <a:stretch/>
        </p:blipFill>
        <p:spPr>
          <a:xfrm>
            <a:off x="3532203" y="5364575"/>
            <a:ext cx="2359196" cy="1388649"/>
          </a:xfrm>
          <a:prstGeom prst="rect">
            <a:avLst/>
          </a:prstGeom>
        </p:spPr>
      </p:pic>
      <p:pic>
        <p:nvPicPr>
          <p:cNvPr id="43" name="図 42" descr="電子機器の画面&#10;&#10;自動的に生成された説明">
            <a:extLst>
              <a:ext uri="{FF2B5EF4-FFF2-40B4-BE49-F238E27FC236}">
                <a16:creationId xmlns:a16="http://schemas.microsoft.com/office/drawing/2014/main" id="{2CE590B9-5737-3591-409D-D8A2E1568C82}"/>
              </a:ext>
            </a:extLst>
          </p:cNvPr>
          <p:cNvPicPr>
            <a:picLocks noChangeAspect="1"/>
          </p:cNvPicPr>
          <p:nvPr/>
        </p:nvPicPr>
        <p:blipFill rotWithShape="1">
          <a:blip r:embed="rId4">
            <a:extLst>
              <a:ext uri="{28A0092B-C50C-407E-A947-70E740481C1C}">
                <a14:useLocalDpi xmlns:a14="http://schemas.microsoft.com/office/drawing/2010/main" val="0"/>
              </a:ext>
            </a:extLst>
          </a:blip>
          <a:srcRect t="33572"/>
          <a:stretch/>
        </p:blipFill>
        <p:spPr>
          <a:xfrm>
            <a:off x="3531890" y="1609099"/>
            <a:ext cx="2359196" cy="3391526"/>
          </a:xfrm>
          <a:prstGeom prst="rect">
            <a:avLst/>
          </a:prstGeom>
        </p:spPr>
      </p:pic>
      <p:grpSp>
        <p:nvGrpSpPr>
          <p:cNvPr id="4" name="グループ化 3">
            <a:extLst>
              <a:ext uri="{FF2B5EF4-FFF2-40B4-BE49-F238E27FC236}">
                <a16:creationId xmlns:a16="http://schemas.microsoft.com/office/drawing/2014/main" id="{4E4534C6-4D9E-ABCB-A809-625F761BE1D5}"/>
              </a:ext>
            </a:extLst>
          </p:cNvPr>
          <p:cNvGrpSpPr/>
          <p:nvPr/>
        </p:nvGrpSpPr>
        <p:grpSpPr>
          <a:xfrm>
            <a:off x="492101" y="1594238"/>
            <a:ext cx="2581798" cy="5105543"/>
            <a:chOff x="557774" y="1800226"/>
            <a:chExt cx="2350526" cy="4648200"/>
          </a:xfrm>
        </p:grpSpPr>
        <p:pic>
          <p:nvPicPr>
            <p:cNvPr id="9" name="図 8" descr="テレビゲームの画面&#10;&#10;自動的に生成された説明">
              <a:extLst>
                <a:ext uri="{FF2B5EF4-FFF2-40B4-BE49-F238E27FC236}">
                  <a16:creationId xmlns:a16="http://schemas.microsoft.com/office/drawing/2014/main" id="{F60F4C4B-3493-A9D8-9773-E31AC25E87EC}"/>
                </a:ext>
              </a:extLst>
            </p:cNvPr>
            <p:cNvPicPr>
              <a:picLocks noChangeAspect="1"/>
            </p:cNvPicPr>
            <p:nvPr/>
          </p:nvPicPr>
          <p:blipFill rotWithShape="1">
            <a:blip r:embed="rId5">
              <a:extLst>
                <a:ext uri="{28A0092B-C50C-407E-A947-70E740481C1C}">
                  <a14:useLocalDpi xmlns:a14="http://schemas.microsoft.com/office/drawing/2010/main" val="0"/>
                </a:ext>
              </a:extLst>
            </a:blip>
            <a:srcRect t="4030" b="4559"/>
            <a:stretch/>
          </p:blipFill>
          <p:spPr>
            <a:xfrm>
              <a:off x="557774" y="1800226"/>
              <a:ext cx="2349699" cy="4648200"/>
            </a:xfrm>
            <a:prstGeom prst="rect">
              <a:avLst/>
            </a:prstGeom>
          </p:spPr>
        </p:pic>
        <p:pic>
          <p:nvPicPr>
            <p:cNvPr id="10" name="図 9">
              <a:extLst>
                <a:ext uri="{FF2B5EF4-FFF2-40B4-BE49-F238E27FC236}">
                  <a16:creationId xmlns:a16="http://schemas.microsoft.com/office/drawing/2014/main" id="{16E7F29D-9860-C4C7-BB18-D4A30F5CDA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774" y="3074129"/>
              <a:ext cx="2334940" cy="2059077"/>
            </a:xfrm>
            <a:prstGeom prst="rect">
              <a:avLst/>
            </a:prstGeom>
          </p:spPr>
        </p:pic>
        <p:sp>
          <p:nvSpPr>
            <p:cNvPr id="14" name="正方形/長方形 13">
              <a:extLst>
                <a:ext uri="{FF2B5EF4-FFF2-40B4-BE49-F238E27FC236}">
                  <a16:creationId xmlns:a16="http://schemas.microsoft.com/office/drawing/2014/main" id="{A1D748C3-86F5-5807-DE1E-C01DF9023FFD}"/>
                </a:ext>
              </a:extLst>
            </p:cNvPr>
            <p:cNvSpPr/>
            <p:nvPr/>
          </p:nvSpPr>
          <p:spPr>
            <a:xfrm>
              <a:off x="558601" y="2562225"/>
              <a:ext cx="2349699" cy="511134"/>
            </a:xfrm>
            <a:prstGeom prst="rect">
              <a:avLst/>
            </a:prstGeom>
            <a:solidFill>
              <a:schemeClr val="tx1"/>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正方形/長方形 17">
              <a:extLst>
                <a:ext uri="{FF2B5EF4-FFF2-40B4-BE49-F238E27FC236}">
                  <a16:creationId xmlns:a16="http://schemas.microsoft.com/office/drawing/2014/main" id="{5900252E-6808-A63B-BA7B-6AF5D17D041E}"/>
                </a:ext>
              </a:extLst>
            </p:cNvPr>
            <p:cNvSpPr/>
            <p:nvPr/>
          </p:nvSpPr>
          <p:spPr>
            <a:xfrm>
              <a:off x="561975" y="5133206"/>
              <a:ext cx="2345498" cy="686249"/>
            </a:xfrm>
            <a:prstGeom prst="rect">
              <a:avLst/>
            </a:prstGeom>
            <a:solidFill>
              <a:schemeClr val="tx1"/>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字幕 2">
            <a:extLst>
              <a:ext uri="{FF2B5EF4-FFF2-40B4-BE49-F238E27FC236}">
                <a16:creationId xmlns:a16="http://schemas.microsoft.com/office/drawing/2014/main" id="{343E774C-9913-4FA6-8439-8D4B488B6765}"/>
              </a:ext>
            </a:extLst>
          </p:cNvPr>
          <p:cNvSpPr>
            <a:spLocks noGrp="1"/>
          </p:cNvSpPr>
          <p:nvPr>
            <p:ph type="subTitle" idx="1"/>
          </p:nvPr>
        </p:nvSpPr>
        <p:spPr>
          <a:xfrm>
            <a:off x="6570497" y="1519486"/>
            <a:ext cx="2067206" cy="407356"/>
          </a:xfrm>
        </p:spPr>
        <p:txBody>
          <a:bodyPr/>
          <a:lstStyle/>
          <a:p>
            <a:r>
              <a:rPr kumimoji="1" lang="ja-JP" altLang="en-US" dirty="0">
                <a:latin typeface="BIZ UDゴシック" panose="020B0400000000000000" pitchFamily="49" charset="-128"/>
                <a:ea typeface="BIZ UDゴシック" panose="020B0400000000000000" pitchFamily="49" charset="-128"/>
              </a:rPr>
              <a:t>手を挙げる</a:t>
            </a:r>
          </a:p>
        </p:txBody>
      </p:sp>
      <p:sp>
        <p:nvSpPr>
          <p:cNvPr id="11" name="Title 1">
            <a:extLst>
              <a:ext uri="{FF2B5EF4-FFF2-40B4-BE49-F238E27FC236}">
                <a16:creationId xmlns:a16="http://schemas.microsoft.com/office/drawing/2014/main" id="{5715341A-E4A3-49EB-B5A9-BF4998D16905}"/>
              </a:ext>
            </a:extLst>
          </p:cNvPr>
          <p:cNvSpPr txBox="1">
            <a:spLocks/>
          </p:cNvSpPr>
          <p:nvPr/>
        </p:nvSpPr>
        <p:spPr>
          <a:xfrm>
            <a:off x="1079500" y="478652"/>
            <a:ext cx="1186665" cy="710067"/>
          </a:xfrm>
          <a:prstGeom prst="rect">
            <a:avLst/>
          </a:prstGeom>
        </p:spPr>
        <p:txBody>
          <a:bodyPr vert="horz" wrap="squar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1-I</a:t>
            </a:r>
          </a:p>
        </p:txBody>
      </p:sp>
      <p:sp>
        <p:nvSpPr>
          <p:cNvPr id="12" name="タイトル 9">
            <a:extLst>
              <a:ext uri="{FF2B5EF4-FFF2-40B4-BE49-F238E27FC236}">
                <a16:creationId xmlns:a16="http://schemas.microsoft.com/office/drawing/2014/main" id="{5C134D98-C8B4-43C2-BB25-FA72472DD9AA}"/>
              </a:ext>
            </a:extLst>
          </p:cNvPr>
          <p:cNvSpPr txBox="1">
            <a:spLocks/>
          </p:cNvSpPr>
          <p:nvPr/>
        </p:nvSpPr>
        <p:spPr>
          <a:xfrm>
            <a:off x="2482171" y="341244"/>
            <a:ext cx="5334794"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200" kern="0" dirty="0">
                <a:latin typeface="BIZ UDゴシック" panose="020B0400000000000000" pitchFamily="49" charset="-128"/>
                <a:ea typeface="BIZ UDゴシック" panose="020B0400000000000000" pitchFamily="49" charset="-128"/>
              </a:rPr>
              <a:t>ミーティング中の操作方法３</a:t>
            </a:r>
          </a:p>
        </p:txBody>
      </p:sp>
      <p:pic>
        <p:nvPicPr>
          <p:cNvPr id="21" name="図 20">
            <a:extLst>
              <a:ext uri="{FF2B5EF4-FFF2-40B4-BE49-F238E27FC236}">
                <a16:creationId xmlns:a16="http://schemas.microsoft.com/office/drawing/2014/main" id="{91FBA39C-2614-4D4B-977A-E1E689F76DD0}"/>
              </a:ext>
            </a:extLst>
          </p:cNvPr>
          <p:cNvPicPr>
            <a:picLocks noChangeAspect="1"/>
          </p:cNvPicPr>
          <p:nvPr/>
        </p:nvPicPr>
        <p:blipFill>
          <a:blip r:embed="rId7"/>
          <a:stretch>
            <a:fillRect/>
          </a:stretch>
        </p:blipFill>
        <p:spPr>
          <a:xfrm>
            <a:off x="5865783" y="1434917"/>
            <a:ext cx="861640" cy="813772"/>
          </a:xfrm>
          <a:prstGeom prst="rect">
            <a:avLst/>
          </a:prstGeom>
        </p:spPr>
      </p:pic>
      <p:sp>
        <p:nvSpPr>
          <p:cNvPr id="22" name="テキスト ボックス 21">
            <a:extLst>
              <a:ext uri="{FF2B5EF4-FFF2-40B4-BE49-F238E27FC236}">
                <a16:creationId xmlns:a16="http://schemas.microsoft.com/office/drawing/2014/main" id="{776AC232-BAA5-49E7-BCA9-BE2735D5FE93}"/>
              </a:ext>
            </a:extLst>
          </p:cNvPr>
          <p:cNvSpPr txBox="1"/>
          <p:nvPr/>
        </p:nvSpPr>
        <p:spPr>
          <a:xfrm>
            <a:off x="6109828" y="2005377"/>
            <a:ext cx="4113671" cy="2031325"/>
          </a:xfrm>
          <a:prstGeom prst="rect">
            <a:avLst/>
          </a:prstGeom>
          <a:noFill/>
        </p:spPr>
        <p:txBody>
          <a:bodyPr wrap="square" rtlCol="0">
            <a:spAutoFit/>
          </a:bodyPr>
          <a:lstStyle/>
          <a:p>
            <a:r>
              <a:rPr lang="ja-JP" altLang="en-US" b="1" dirty="0">
                <a:latin typeface="BIZ UDゴシック" panose="020B0400000000000000" pitchFamily="49" charset="-128"/>
                <a:ea typeface="BIZ UDゴシック" panose="020B0400000000000000" pitchFamily="49" charset="-128"/>
              </a:rPr>
              <a:t>画面右下</a:t>
            </a:r>
            <a:r>
              <a:rPr kumimoji="1" lang="ja-JP" altLang="en-US" b="1" dirty="0">
                <a:latin typeface="BIZ UDゴシック" panose="020B0400000000000000" pitchFamily="49" charset="-128"/>
                <a:ea typeface="BIZ UDゴシック" panose="020B0400000000000000" pitchFamily="49" charset="-128"/>
              </a:rPr>
              <a:t>のリアクションボタンをダブ</a:t>
            </a:r>
            <a:r>
              <a:rPr lang="ja-JP" altLang="en-US" b="1" dirty="0">
                <a:latin typeface="BIZ UDゴシック" panose="020B0400000000000000" pitchFamily="49" charset="-128"/>
                <a:ea typeface="BIZ UDゴシック" panose="020B0400000000000000" pitchFamily="49" charset="-128"/>
              </a:rPr>
              <a:t>ル</a:t>
            </a:r>
            <a:r>
              <a:rPr kumimoji="1" lang="ja-JP" altLang="en-US" b="1" dirty="0">
                <a:latin typeface="BIZ UDゴシック" panose="020B0400000000000000" pitchFamily="49" charset="-128"/>
                <a:ea typeface="BIZ UDゴシック" panose="020B0400000000000000" pitchFamily="49" charset="-128"/>
              </a:rPr>
              <a:t>タップして、ダブルタップで手を挙げることができます。</a:t>
            </a:r>
            <a:endParaRPr kumimoji="1" lang="en-US" altLang="ja-JP" b="1" dirty="0">
              <a:latin typeface="BIZ UDゴシック" panose="020B0400000000000000" pitchFamily="49" charset="-128"/>
              <a:ea typeface="BIZ UDゴシック" panose="020B0400000000000000" pitchFamily="49" charset="-128"/>
            </a:endParaRPr>
          </a:p>
          <a:p>
            <a:r>
              <a:rPr lang="ja-JP" altLang="en-US" b="1" dirty="0">
                <a:latin typeface="BIZ UDゴシック" panose="020B0400000000000000" pitchFamily="49" charset="-128"/>
                <a:ea typeface="BIZ UDゴシック" panose="020B0400000000000000" pitchFamily="49" charset="-128"/>
              </a:rPr>
              <a:t>手を挙げると、ホストに手を挙げているという通知がいきます。</a:t>
            </a:r>
            <a:endParaRPr lang="en-US" altLang="ja-JP" b="1" dirty="0">
              <a:latin typeface="BIZ UDゴシック" panose="020B0400000000000000" pitchFamily="49" charset="-128"/>
              <a:ea typeface="BIZ UDゴシック" panose="020B0400000000000000" pitchFamily="49" charset="-128"/>
            </a:endParaRPr>
          </a:p>
          <a:p>
            <a:r>
              <a:rPr lang="ja-JP" altLang="en-US" b="1" dirty="0">
                <a:latin typeface="BIZ UDゴシック" panose="020B0400000000000000" pitchFamily="49" charset="-128"/>
                <a:ea typeface="BIZ UDゴシック" panose="020B0400000000000000" pitchFamily="49" charset="-128"/>
              </a:rPr>
              <a:t>大勢が参加する研修会で質問をするときなどに使用します。</a:t>
            </a:r>
            <a:endParaRPr lang="en-US" altLang="ja-JP" b="1" dirty="0">
              <a:latin typeface="BIZ UDゴシック" panose="020B0400000000000000" pitchFamily="49" charset="-128"/>
              <a:ea typeface="BIZ UDゴシック" panose="020B0400000000000000" pitchFamily="49" charset="-128"/>
            </a:endParaRPr>
          </a:p>
        </p:txBody>
      </p:sp>
      <p:sp>
        <p:nvSpPr>
          <p:cNvPr id="26" name="矢印: 右 25">
            <a:extLst>
              <a:ext uri="{FF2B5EF4-FFF2-40B4-BE49-F238E27FC236}">
                <a16:creationId xmlns:a16="http://schemas.microsoft.com/office/drawing/2014/main" id="{403BE880-C10B-44E4-8F2E-60507FB3A53D}"/>
              </a:ext>
            </a:extLst>
          </p:cNvPr>
          <p:cNvSpPr/>
          <p:nvPr/>
        </p:nvSpPr>
        <p:spPr>
          <a:xfrm rot="5400000">
            <a:off x="4512674" y="5001008"/>
            <a:ext cx="223016" cy="37131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32" name="図 31">
            <a:extLst>
              <a:ext uri="{FF2B5EF4-FFF2-40B4-BE49-F238E27FC236}">
                <a16:creationId xmlns:a16="http://schemas.microsoft.com/office/drawing/2014/main" id="{7E4482A6-5565-4125-BE71-773E074492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19054" y="4696982"/>
            <a:ext cx="1311493" cy="1621629"/>
          </a:xfrm>
          <a:prstGeom prst="rect">
            <a:avLst/>
          </a:prstGeom>
        </p:spPr>
      </p:pic>
      <p:sp>
        <p:nvSpPr>
          <p:cNvPr id="20" name="テキスト ボックス 19">
            <a:extLst>
              <a:ext uri="{FF2B5EF4-FFF2-40B4-BE49-F238E27FC236}">
                <a16:creationId xmlns:a16="http://schemas.microsoft.com/office/drawing/2014/main" id="{29DC5254-58D7-0367-2275-44ADF92CD3CA}"/>
              </a:ext>
            </a:extLst>
          </p:cNvPr>
          <p:cNvSpPr txBox="1"/>
          <p:nvPr/>
        </p:nvSpPr>
        <p:spPr>
          <a:xfrm>
            <a:off x="6109829" y="4590700"/>
            <a:ext cx="2552490" cy="1754326"/>
          </a:xfrm>
          <a:prstGeom prst="rect">
            <a:avLst/>
          </a:prstGeom>
          <a:noFill/>
        </p:spPr>
        <p:txBody>
          <a:bodyPr wrap="square">
            <a:spAutoFit/>
          </a:bodyPr>
          <a:lstStyle/>
          <a:p>
            <a:r>
              <a:rPr kumimoji="1" lang="ja-JP" altLang="en-US" b="1" dirty="0">
                <a:latin typeface="BIZ UDゴシック" panose="020B0400000000000000" pitchFamily="49" charset="-128"/>
                <a:ea typeface="BIZ UDゴシック" panose="020B0400000000000000" pitchFamily="49" charset="-128"/>
              </a:rPr>
              <a:t>手を降ろすときは、手を降ろすボタンをダブルタップします。手を挙げている状態のみ、</a:t>
            </a:r>
            <a:r>
              <a:rPr lang="ja-JP" altLang="en-US" b="1" dirty="0">
                <a:latin typeface="BIZ UDゴシック" panose="020B0400000000000000" pitchFamily="49" charset="-128"/>
                <a:ea typeface="BIZ UDゴシック" panose="020B0400000000000000" pitchFamily="49" charset="-128"/>
              </a:rPr>
              <a:t>挙手</a:t>
            </a:r>
            <a:r>
              <a:rPr kumimoji="1" lang="ja-JP" altLang="en-US" b="1" dirty="0">
                <a:latin typeface="BIZ UDゴシック" panose="020B0400000000000000" pitchFamily="49" charset="-128"/>
                <a:ea typeface="BIZ UDゴシック" panose="020B0400000000000000" pitchFamily="49" charset="-128"/>
              </a:rPr>
              <a:t>ボタンの代わりに出現します。</a:t>
            </a:r>
          </a:p>
        </p:txBody>
      </p:sp>
      <p:sp>
        <p:nvSpPr>
          <p:cNvPr id="8" name="テキスト ボックス 7">
            <a:extLst>
              <a:ext uri="{FF2B5EF4-FFF2-40B4-BE49-F238E27FC236}">
                <a16:creationId xmlns:a16="http://schemas.microsoft.com/office/drawing/2014/main" id="{67FAEC61-AC7C-E0D7-A1B2-8000F91DF969}"/>
              </a:ext>
            </a:extLst>
          </p:cNvPr>
          <p:cNvSpPr txBox="1"/>
          <p:nvPr/>
        </p:nvSpPr>
        <p:spPr>
          <a:xfrm>
            <a:off x="6109829" y="6424893"/>
            <a:ext cx="4113670" cy="338554"/>
          </a:xfrm>
          <a:prstGeom prst="rect">
            <a:avLst/>
          </a:prstGeom>
          <a:noFill/>
        </p:spPr>
        <p:txBody>
          <a:bodyPr wrap="square" rtlCol="0">
            <a:spAutoFit/>
          </a:bodyPr>
          <a:lstStyle/>
          <a:p>
            <a:r>
              <a:rPr kumimoji="1" lang="ja-JP" altLang="en-US" sz="1600" b="1" dirty="0">
                <a:latin typeface="BIZ UDゴシック" panose="020B0400000000000000" pitchFamily="49" charset="-128"/>
                <a:ea typeface="BIZ UDゴシック" panose="020B0400000000000000" pitchFamily="49" charset="-128"/>
              </a:rPr>
              <a:t>手を降ろすまでずっと挙げている状態です。</a:t>
            </a:r>
          </a:p>
        </p:txBody>
      </p:sp>
      <p:sp>
        <p:nvSpPr>
          <p:cNvPr id="19" name="角丸四角形 42">
            <a:extLst>
              <a:ext uri="{FF2B5EF4-FFF2-40B4-BE49-F238E27FC236}">
                <a16:creationId xmlns:a16="http://schemas.microsoft.com/office/drawing/2014/main" id="{F2FE67D4-593C-A889-F2A1-2CBA87B6969A}"/>
              </a:ext>
            </a:extLst>
          </p:cNvPr>
          <p:cNvSpPr/>
          <p:nvPr/>
        </p:nvSpPr>
        <p:spPr>
          <a:xfrm>
            <a:off x="2374900" y="6265522"/>
            <a:ext cx="533400" cy="434259"/>
          </a:xfrm>
          <a:prstGeom prst="roundRect">
            <a:avLst>
              <a:gd name="adj" fmla="val 16667"/>
            </a:avLst>
          </a:prstGeom>
          <a:noFill/>
          <a:ln w="38100" cap="sq">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5">
              <a:latin typeface="BIZ UDゴシック" panose="020B0400000000000000" pitchFamily="49" charset="-128"/>
              <a:ea typeface="BIZ UDゴシック" panose="020B0400000000000000" pitchFamily="49" charset="-128"/>
            </a:endParaRPr>
          </a:p>
        </p:txBody>
      </p:sp>
      <p:cxnSp>
        <p:nvCxnSpPr>
          <p:cNvPr id="23" name="カギ線コネクタ 64">
            <a:extLst>
              <a:ext uri="{FF2B5EF4-FFF2-40B4-BE49-F238E27FC236}">
                <a16:creationId xmlns:a16="http://schemas.microsoft.com/office/drawing/2014/main" id="{62FF0FF3-C680-6413-9CD3-C8BCA3F18A0F}"/>
              </a:ext>
            </a:extLst>
          </p:cNvPr>
          <p:cNvCxnSpPr>
            <a:cxnSpLocks/>
            <a:stCxn id="19" idx="3"/>
            <a:endCxn id="37" idx="1"/>
          </p:cNvCxnSpPr>
          <p:nvPr/>
        </p:nvCxnSpPr>
        <p:spPr>
          <a:xfrm flipV="1">
            <a:off x="2908300" y="3827162"/>
            <a:ext cx="670092" cy="2655490"/>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図 36">
            <a:extLst>
              <a:ext uri="{FF2B5EF4-FFF2-40B4-BE49-F238E27FC236}">
                <a16:creationId xmlns:a16="http://schemas.microsoft.com/office/drawing/2014/main" id="{8F04B28A-1B7E-0C6E-38CE-D336DCFB6EDB}"/>
              </a:ext>
            </a:extLst>
          </p:cNvPr>
          <p:cNvPicPr>
            <a:picLocks noChangeAspect="1"/>
          </p:cNvPicPr>
          <p:nvPr/>
        </p:nvPicPr>
        <p:blipFill>
          <a:blip r:embed="rId9"/>
          <a:stretch>
            <a:fillRect/>
          </a:stretch>
        </p:blipFill>
        <p:spPr>
          <a:xfrm>
            <a:off x="3578392" y="3629025"/>
            <a:ext cx="2287392" cy="396274"/>
          </a:xfrm>
          <a:prstGeom prst="rect">
            <a:avLst/>
          </a:prstGeom>
        </p:spPr>
      </p:pic>
      <p:pic>
        <p:nvPicPr>
          <p:cNvPr id="46" name="図 45">
            <a:extLst>
              <a:ext uri="{FF2B5EF4-FFF2-40B4-BE49-F238E27FC236}">
                <a16:creationId xmlns:a16="http://schemas.microsoft.com/office/drawing/2014/main" id="{D6370C9C-B885-7C04-9A2A-2824387CF3E0}"/>
              </a:ext>
            </a:extLst>
          </p:cNvPr>
          <p:cNvPicPr>
            <a:picLocks noChangeAspect="1"/>
          </p:cNvPicPr>
          <p:nvPr/>
        </p:nvPicPr>
        <p:blipFill>
          <a:blip r:embed="rId9"/>
          <a:stretch>
            <a:fillRect/>
          </a:stretch>
        </p:blipFill>
        <p:spPr>
          <a:xfrm>
            <a:off x="3578392" y="5364575"/>
            <a:ext cx="2287392" cy="396274"/>
          </a:xfrm>
          <a:prstGeom prst="rect">
            <a:avLst/>
          </a:prstGeom>
        </p:spPr>
      </p:pic>
    </p:spTree>
    <p:extLst>
      <p:ext uri="{BB962C8B-B14F-4D97-AF65-F5344CB8AC3E}">
        <p14:creationId xmlns:p14="http://schemas.microsoft.com/office/powerpoint/2010/main" val="92552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図 35" descr="テレビゲームの画面&#10;&#10;低い精度で自動的に生成された説明">
            <a:extLst>
              <a:ext uri="{FF2B5EF4-FFF2-40B4-BE49-F238E27FC236}">
                <a16:creationId xmlns:a16="http://schemas.microsoft.com/office/drawing/2014/main" id="{27994E33-E71E-37F5-3183-09C93B82E487}"/>
              </a:ext>
            </a:extLst>
          </p:cNvPr>
          <p:cNvPicPr>
            <a:picLocks noChangeAspect="1"/>
          </p:cNvPicPr>
          <p:nvPr/>
        </p:nvPicPr>
        <p:blipFill rotWithShape="1">
          <a:blip r:embed="rId3">
            <a:extLst>
              <a:ext uri="{28A0092B-C50C-407E-A947-70E740481C1C}">
                <a14:useLocalDpi xmlns:a14="http://schemas.microsoft.com/office/drawing/2010/main" val="0"/>
              </a:ext>
            </a:extLst>
          </a:blip>
          <a:srcRect t="4809" b="3876"/>
          <a:stretch/>
        </p:blipFill>
        <p:spPr>
          <a:xfrm>
            <a:off x="469900" y="1571625"/>
            <a:ext cx="2559299" cy="5057507"/>
          </a:xfrm>
          <a:prstGeom prst="rect">
            <a:avLst/>
          </a:prstGeom>
        </p:spPr>
      </p:pic>
      <p:pic>
        <p:nvPicPr>
          <p:cNvPr id="9" name="図 8" descr="コンピューターのスクリーンショット&#10;&#10;自動的に生成された説明">
            <a:extLst>
              <a:ext uri="{FF2B5EF4-FFF2-40B4-BE49-F238E27FC236}">
                <a16:creationId xmlns:a16="http://schemas.microsoft.com/office/drawing/2014/main" id="{B245DAB8-7341-66C2-9C00-D142DF352CD1}"/>
              </a:ext>
            </a:extLst>
          </p:cNvPr>
          <p:cNvPicPr>
            <a:picLocks noChangeAspect="1"/>
          </p:cNvPicPr>
          <p:nvPr/>
        </p:nvPicPr>
        <p:blipFill rotWithShape="1">
          <a:blip r:embed="rId4">
            <a:extLst>
              <a:ext uri="{28A0092B-C50C-407E-A947-70E740481C1C}">
                <a14:useLocalDpi xmlns:a14="http://schemas.microsoft.com/office/drawing/2010/main" val="0"/>
              </a:ext>
            </a:extLst>
          </a:blip>
          <a:srcRect t="53322"/>
          <a:stretch/>
        </p:blipFill>
        <p:spPr>
          <a:xfrm>
            <a:off x="3286478" y="3857625"/>
            <a:ext cx="2746022" cy="2773928"/>
          </a:xfrm>
          <a:prstGeom prst="rect">
            <a:avLst/>
          </a:prstGeom>
        </p:spPr>
      </p:pic>
      <p:sp>
        <p:nvSpPr>
          <p:cNvPr id="3" name="字幕 2">
            <a:extLst>
              <a:ext uri="{FF2B5EF4-FFF2-40B4-BE49-F238E27FC236}">
                <a16:creationId xmlns:a16="http://schemas.microsoft.com/office/drawing/2014/main" id="{343E774C-9913-4FA6-8439-8D4B488B6765}"/>
              </a:ext>
            </a:extLst>
          </p:cNvPr>
          <p:cNvSpPr>
            <a:spLocks noGrp="1"/>
          </p:cNvSpPr>
          <p:nvPr>
            <p:ph type="subTitle" idx="1"/>
          </p:nvPr>
        </p:nvSpPr>
        <p:spPr>
          <a:xfrm>
            <a:off x="3746499" y="1513019"/>
            <a:ext cx="4038601" cy="407356"/>
          </a:xfrm>
        </p:spPr>
        <p:txBody>
          <a:bodyPr/>
          <a:lstStyle/>
          <a:p>
            <a:r>
              <a:rPr kumimoji="1" lang="ja-JP" altLang="en-US" dirty="0">
                <a:latin typeface="BIZ UDゴシック" panose="020B0400000000000000" pitchFamily="49" charset="-128"/>
                <a:ea typeface="BIZ UDゴシック" panose="020B0400000000000000" pitchFamily="49" charset="-128"/>
              </a:rPr>
              <a:t>バーチャル背景の設定</a:t>
            </a:r>
          </a:p>
        </p:txBody>
      </p:sp>
      <p:sp>
        <p:nvSpPr>
          <p:cNvPr id="11" name="Title 1">
            <a:extLst>
              <a:ext uri="{FF2B5EF4-FFF2-40B4-BE49-F238E27FC236}">
                <a16:creationId xmlns:a16="http://schemas.microsoft.com/office/drawing/2014/main" id="{5715341A-E4A3-49EB-B5A9-BF4998D16905}"/>
              </a:ext>
            </a:extLst>
          </p:cNvPr>
          <p:cNvSpPr txBox="1">
            <a:spLocks/>
          </p:cNvSpPr>
          <p:nvPr/>
        </p:nvSpPr>
        <p:spPr>
          <a:xfrm>
            <a:off x="1079500" y="476518"/>
            <a:ext cx="1186665" cy="710067"/>
          </a:xfrm>
          <a:prstGeom prst="rect">
            <a:avLst/>
          </a:prstGeom>
        </p:spPr>
        <p:txBody>
          <a:bodyPr vert="horz" wrap="squar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1-I</a:t>
            </a:r>
          </a:p>
        </p:txBody>
      </p:sp>
      <p:sp>
        <p:nvSpPr>
          <p:cNvPr id="12" name="タイトル 9">
            <a:extLst>
              <a:ext uri="{FF2B5EF4-FFF2-40B4-BE49-F238E27FC236}">
                <a16:creationId xmlns:a16="http://schemas.microsoft.com/office/drawing/2014/main" id="{5C134D98-C8B4-43C2-BB25-FA72472DD9AA}"/>
              </a:ext>
            </a:extLst>
          </p:cNvPr>
          <p:cNvSpPr txBox="1">
            <a:spLocks/>
          </p:cNvSpPr>
          <p:nvPr/>
        </p:nvSpPr>
        <p:spPr>
          <a:xfrm>
            <a:off x="2508284" y="339110"/>
            <a:ext cx="5334794"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200" kern="0" dirty="0">
                <a:latin typeface="BIZ UDゴシック" panose="020B0400000000000000" pitchFamily="49" charset="-128"/>
                <a:ea typeface="BIZ UDゴシック" panose="020B0400000000000000" pitchFamily="49" charset="-128"/>
              </a:rPr>
              <a:t>ミーティング中の操作方法４</a:t>
            </a:r>
          </a:p>
        </p:txBody>
      </p:sp>
      <p:sp>
        <p:nvSpPr>
          <p:cNvPr id="22" name="テキスト ボックス 21">
            <a:extLst>
              <a:ext uri="{FF2B5EF4-FFF2-40B4-BE49-F238E27FC236}">
                <a16:creationId xmlns:a16="http://schemas.microsoft.com/office/drawing/2014/main" id="{776AC232-BAA5-49E7-BCA9-BE2735D5FE93}"/>
              </a:ext>
            </a:extLst>
          </p:cNvPr>
          <p:cNvSpPr txBox="1"/>
          <p:nvPr/>
        </p:nvSpPr>
        <p:spPr>
          <a:xfrm>
            <a:off x="3248413" y="2047696"/>
            <a:ext cx="6975087" cy="1200329"/>
          </a:xfrm>
          <a:prstGeom prst="rect">
            <a:avLst/>
          </a:prstGeom>
          <a:noFill/>
        </p:spPr>
        <p:txBody>
          <a:bodyPr wrap="square" rtlCol="0">
            <a:spAutoFit/>
          </a:bodyPr>
          <a:lstStyle/>
          <a:p>
            <a:r>
              <a:rPr kumimoji="1" lang="ja-JP" altLang="en-US" b="1" dirty="0">
                <a:latin typeface="BIZ UDゴシック" panose="020B0400000000000000" pitchFamily="49" charset="-128"/>
                <a:ea typeface="BIZ UDゴシック" panose="020B0400000000000000" pitchFamily="49" charset="-128"/>
              </a:rPr>
              <a:t>バーチャル背景は、ビデオに映る背景を変更できる機能です。</a:t>
            </a:r>
            <a:endParaRPr kumimoji="1" lang="en-US" altLang="ja-JP" b="1" dirty="0">
              <a:latin typeface="BIZ UDゴシック" panose="020B0400000000000000" pitchFamily="49" charset="-128"/>
              <a:ea typeface="BIZ UDゴシック" panose="020B0400000000000000" pitchFamily="49" charset="-128"/>
            </a:endParaRPr>
          </a:p>
          <a:p>
            <a:r>
              <a:rPr lang="en-US" altLang="ja-JP" b="1" dirty="0">
                <a:latin typeface="BIZ UDゴシック" panose="020B0400000000000000" pitchFamily="49" charset="-128"/>
                <a:ea typeface="BIZ UDゴシック" panose="020B0400000000000000" pitchFamily="49" charset="-128"/>
              </a:rPr>
              <a:t>Zoom</a:t>
            </a:r>
            <a:r>
              <a:rPr lang="ja-JP" altLang="en-US" b="1" dirty="0">
                <a:latin typeface="BIZ UDゴシック" panose="020B0400000000000000" pitchFamily="49" charset="-128"/>
                <a:ea typeface="BIZ UDゴシック" panose="020B0400000000000000" pitchFamily="49" charset="-128"/>
              </a:rPr>
              <a:t>ではカメラとの角度・距離によっては顔だけでなく、</a:t>
            </a:r>
            <a:endParaRPr lang="en-US" altLang="ja-JP" b="1" dirty="0">
              <a:latin typeface="BIZ UDゴシック" panose="020B0400000000000000" pitchFamily="49" charset="-128"/>
              <a:ea typeface="BIZ UDゴシック" panose="020B0400000000000000" pitchFamily="49" charset="-128"/>
            </a:endParaRPr>
          </a:p>
          <a:p>
            <a:r>
              <a:rPr lang="ja-JP" altLang="en-US" b="1" dirty="0">
                <a:latin typeface="BIZ UDゴシック" panose="020B0400000000000000" pitchFamily="49" charset="-128"/>
                <a:ea typeface="BIZ UDゴシック" panose="020B0400000000000000" pitchFamily="49" charset="-128"/>
              </a:rPr>
              <a:t>その後ろの様子まで映ってしまいます。バーチャル背景を使うと、</a:t>
            </a:r>
            <a:endParaRPr lang="en-US" altLang="ja-JP" b="1" dirty="0">
              <a:latin typeface="BIZ UDゴシック" panose="020B0400000000000000" pitchFamily="49" charset="-128"/>
              <a:ea typeface="BIZ UDゴシック" panose="020B0400000000000000" pitchFamily="49" charset="-128"/>
            </a:endParaRPr>
          </a:p>
          <a:p>
            <a:r>
              <a:rPr kumimoji="1" lang="ja-JP" altLang="en-US" b="1" dirty="0">
                <a:latin typeface="BIZ UDゴシック" panose="020B0400000000000000" pitchFamily="49" charset="-128"/>
                <a:ea typeface="BIZ UDゴシック" panose="020B0400000000000000" pitchFamily="49" charset="-128"/>
              </a:rPr>
              <a:t>自宅で会議に参加する際など、背景を気にせず参加できます。</a:t>
            </a:r>
          </a:p>
        </p:txBody>
      </p:sp>
      <p:pic>
        <p:nvPicPr>
          <p:cNvPr id="2" name="図 1">
            <a:extLst>
              <a:ext uri="{FF2B5EF4-FFF2-40B4-BE49-F238E27FC236}">
                <a16:creationId xmlns:a16="http://schemas.microsoft.com/office/drawing/2014/main" id="{D9771932-179D-4F0D-B4BE-DBA32498D558}"/>
              </a:ext>
            </a:extLst>
          </p:cNvPr>
          <p:cNvPicPr>
            <a:picLocks noChangeAspect="1"/>
          </p:cNvPicPr>
          <p:nvPr/>
        </p:nvPicPr>
        <p:blipFill>
          <a:blip r:embed="rId5"/>
          <a:stretch>
            <a:fillRect/>
          </a:stretch>
        </p:blipFill>
        <p:spPr>
          <a:xfrm>
            <a:off x="3033602" y="1419225"/>
            <a:ext cx="902286" cy="859611"/>
          </a:xfrm>
          <a:prstGeom prst="rect">
            <a:avLst/>
          </a:prstGeom>
        </p:spPr>
      </p:pic>
      <p:pic>
        <p:nvPicPr>
          <p:cNvPr id="14" name="図 13">
            <a:extLst>
              <a:ext uri="{FF2B5EF4-FFF2-40B4-BE49-F238E27FC236}">
                <a16:creationId xmlns:a16="http://schemas.microsoft.com/office/drawing/2014/main" id="{F0CB9C8B-D1CC-4672-855C-667D62B579A2}"/>
              </a:ext>
            </a:extLst>
          </p:cNvPr>
          <p:cNvPicPr>
            <a:picLocks noChangeAspect="1"/>
          </p:cNvPicPr>
          <p:nvPr/>
        </p:nvPicPr>
        <p:blipFill>
          <a:blip r:embed="rId6"/>
          <a:stretch>
            <a:fillRect/>
          </a:stretch>
        </p:blipFill>
        <p:spPr>
          <a:xfrm>
            <a:off x="3275788" y="5181751"/>
            <a:ext cx="2753537" cy="396274"/>
          </a:xfrm>
          <a:prstGeom prst="rect">
            <a:avLst/>
          </a:prstGeom>
        </p:spPr>
      </p:pic>
      <p:sp>
        <p:nvSpPr>
          <p:cNvPr id="15" name="テキスト ボックス 14">
            <a:extLst>
              <a:ext uri="{FF2B5EF4-FFF2-40B4-BE49-F238E27FC236}">
                <a16:creationId xmlns:a16="http://schemas.microsoft.com/office/drawing/2014/main" id="{824FADD7-5555-8FD0-E7E7-CA4115F77B4A}"/>
              </a:ext>
            </a:extLst>
          </p:cNvPr>
          <p:cNvSpPr txBox="1"/>
          <p:nvPr/>
        </p:nvSpPr>
        <p:spPr>
          <a:xfrm>
            <a:off x="6140400" y="3476625"/>
            <a:ext cx="4083100" cy="3139321"/>
          </a:xfrm>
          <a:prstGeom prst="rect">
            <a:avLst/>
          </a:prstGeom>
          <a:noFill/>
        </p:spPr>
        <p:txBody>
          <a:bodyPr wrap="square">
            <a:spAutoFit/>
          </a:bodyPr>
          <a:lstStyle/>
          <a:p>
            <a:r>
              <a:rPr lang="ja-JP" altLang="en-US" b="1" dirty="0">
                <a:latin typeface="BIZ UDゴシック" panose="020B0400000000000000" pitchFamily="49" charset="-128"/>
                <a:ea typeface="BIZ UDゴシック" panose="020B0400000000000000" pitchFamily="49" charset="-128"/>
              </a:rPr>
              <a:t>＜設定方法＞</a:t>
            </a:r>
            <a:endParaRPr kumimoji="1" lang="en-US" altLang="ja-JP" b="1" dirty="0">
              <a:latin typeface="BIZ UDゴシック" panose="020B0400000000000000" pitchFamily="49" charset="-128"/>
              <a:ea typeface="BIZ UDゴシック" panose="020B0400000000000000" pitchFamily="49" charset="-128"/>
            </a:endParaRPr>
          </a:p>
          <a:p>
            <a:r>
              <a:rPr kumimoji="1" lang="ja-JP" altLang="en-US" b="1" dirty="0">
                <a:latin typeface="BIZ UDゴシック" panose="020B0400000000000000" pitchFamily="49" charset="-128"/>
                <a:ea typeface="BIZ UDゴシック" panose="020B0400000000000000" pitchFamily="49" charset="-128"/>
              </a:rPr>
              <a:t>画面の右下の詳細ボタンを</a:t>
            </a:r>
            <a:r>
              <a:rPr lang="ja-JP" altLang="en-US" b="1" dirty="0">
                <a:latin typeface="BIZ UDゴシック" panose="020B0400000000000000" pitchFamily="49" charset="-128"/>
                <a:ea typeface="BIZ UDゴシック" panose="020B0400000000000000" pitchFamily="49" charset="-128"/>
              </a:rPr>
              <a:t>ダブル</a:t>
            </a:r>
            <a:r>
              <a:rPr kumimoji="1" lang="ja-JP" altLang="en-US" b="1" dirty="0">
                <a:latin typeface="BIZ UDゴシック" panose="020B0400000000000000" pitchFamily="49" charset="-128"/>
                <a:ea typeface="BIZ UDゴシック" panose="020B0400000000000000" pitchFamily="49" charset="-128"/>
              </a:rPr>
              <a:t>タップして</a:t>
            </a:r>
            <a:r>
              <a:rPr lang="ja-JP" altLang="en-US" b="1" dirty="0">
                <a:latin typeface="BIZ UDゴシック" panose="020B0400000000000000" pitchFamily="49" charset="-128"/>
                <a:ea typeface="BIZ UDゴシック" panose="020B0400000000000000" pitchFamily="49" charset="-128"/>
              </a:rPr>
              <a:t>、</a:t>
            </a:r>
            <a:r>
              <a:rPr kumimoji="1" lang="ja-JP" altLang="en-US" b="1" dirty="0">
                <a:latin typeface="BIZ UDゴシック" panose="020B0400000000000000" pitchFamily="49" charset="-128"/>
                <a:ea typeface="BIZ UDゴシック" panose="020B0400000000000000" pitchFamily="49" charset="-128"/>
              </a:rPr>
              <a:t>詳細設定のメニューを開きます。</a:t>
            </a:r>
            <a:endParaRPr kumimoji="1" lang="en-US" altLang="ja-JP" b="1" dirty="0">
              <a:latin typeface="BIZ UDゴシック" panose="020B0400000000000000" pitchFamily="49" charset="-128"/>
              <a:ea typeface="BIZ UDゴシック" panose="020B0400000000000000" pitchFamily="49" charset="-128"/>
            </a:endParaRPr>
          </a:p>
          <a:p>
            <a:r>
              <a:rPr kumimoji="1" lang="ja-JP" altLang="en-US" b="1" dirty="0">
                <a:latin typeface="BIZ UDゴシック" panose="020B0400000000000000" pitchFamily="49" charset="-128"/>
                <a:ea typeface="BIZ UDゴシック" panose="020B0400000000000000" pitchFamily="49" charset="-128"/>
              </a:rPr>
              <a:t>右スワイプで</a:t>
            </a:r>
            <a:r>
              <a:rPr lang="ja-JP" altLang="en-US" b="1" dirty="0">
                <a:latin typeface="BIZ UDゴシック" panose="020B0400000000000000" pitchFamily="49" charset="-128"/>
                <a:ea typeface="BIZ UDゴシック" panose="020B0400000000000000" pitchFamily="49" charset="-128"/>
              </a:rPr>
              <a:t>背景とエフェクト</a:t>
            </a:r>
            <a:r>
              <a:rPr kumimoji="1" lang="ja-JP" altLang="en-US" b="1" dirty="0">
                <a:latin typeface="BIZ UDゴシック" panose="020B0400000000000000" pitchFamily="49" charset="-128"/>
                <a:ea typeface="BIZ UDゴシック" panose="020B0400000000000000" pitchFamily="49" charset="-128"/>
              </a:rPr>
              <a:t>ボタン（バージョンによってはバーチャル背景ボタン）まで進み、ダブルタップします</a:t>
            </a:r>
            <a:r>
              <a:rPr lang="ja-JP" altLang="en-US" b="1" dirty="0">
                <a:latin typeface="BIZ UDゴシック" panose="020B0400000000000000" pitchFamily="49" charset="-128"/>
                <a:ea typeface="BIZ UDゴシック" panose="020B0400000000000000" pitchFamily="49" charset="-128"/>
              </a:rPr>
              <a:t>。</a:t>
            </a:r>
            <a:endParaRPr lang="en-US" altLang="ja-JP" b="1" dirty="0">
              <a:latin typeface="BIZ UDゴシック" panose="020B0400000000000000" pitchFamily="49" charset="-128"/>
              <a:ea typeface="BIZ UDゴシック" panose="020B0400000000000000" pitchFamily="49" charset="-128"/>
            </a:endParaRPr>
          </a:p>
          <a:p>
            <a:r>
              <a:rPr kumimoji="1" lang="ja-JP" altLang="en-US" b="1" dirty="0">
                <a:latin typeface="BIZ UDゴシック" panose="020B0400000000000000" pitchFamily="49" charset="-128"/>
                <a:ea typeface="BIZ UDゴシック" panose="020B0400000000000000" pitchFamily="49" charset="-128"/>
              </a:rPr>
              <a:t>背景がいくつか出てくるので、右スワイプで好きな背景を選んでダブルタップします。</a:t>
            </a:r>
            <a:endParaRPr lang="en-US" altLang="ja-JP" b="1" dirty="0">
              <a:latin typeface="BIZ UDゴシック" panose="020B0400000000000000" pitchFamily="49" charset="-128"/>
              <a:ea typeface="BIZ UDゴシック" panose="020B0400000000000000" pitchFamily="49" charset="-128"/>
            </a:endParaRPr>
          </a:p>
        </p:txBody>
      </p:sp>
      <p:pic>
        <p:nvPicPr>
          <p:cNvPr id="32" name="図 31">
            <a:extLst>
              <a:ext uri="{FF2B5EF4-FFF2-40B4-BE49-F238E27FC236}">
                <a16:creationId xmlns:a16="http://schemas.microsoft.com/office/drawing/2014/main" id="{9904B911-B433-975C-F799-EDB29DE69A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9900" y="2731385"/>
            <a:ext cx="2564678" cy="2261673"/>
          </a:xfrm>
          <a:prstGeom prst="rect">
            <a:avLst/>
          </a:prstGeom>
        </p:spPr>
      </p:pic>
      <p:sp>
        <p:nvSpPr>
          <p:cNvPr id="33" name="正方形/長方形 32">
            <a:extLst>
              <a:ext uri="{FF2B5EF4-FFF2-40B4-BE49-F238E27FC236}">
                <a16:creationId xmlns:a16="http://schemas.microsoft.com/office/drawing/2014/main" id="{C1611E4D-F4AE-84F5-AB94-3A3797BE7390}"/>
              </a:ext>
            </a:extLst>
          </p:cNvPr>
          <p:cNvSpPr/>
          <p:nvPr/>
        </p:nvSpPr>
        <p:spPr>
          <a:xfrm>
            <a:off x="469900" y="2169114"/>
            <a:ext cx="2559299" cy="561425"/>
          </a:xfrm>
          <a:prstGeom prst="rect">
            <a:avLst/>
          </a:prstGeom>
          <a:solidFill>
            <a:schemeClr val="tx1"/>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正方形/長方形 33">
            <a:extLst>
              <a:ext uri="{FF2B5EF4-FFF2-40B4-BE49-F238E27FC236}">
                <a16:creationId xmlns:a16="http://schemas.microsoft.com/office/drawing/2014/main" id="{774317BB-E1A0-0B54-8BE7-6FFF51BC8324}"/>
              </a:ext>
            </a:extLst>
          </p:cNvPr>
          <p:cNvSpPr/>
          <p:nvPr/>
        </p:nvSpPr>
        <p:spPr>
          <a:xfrm>
            <a:off x="469900" y="4993058"/>
            <a:ext cx="2559299" cy="857412"/>
          </a:xfrm>
          <a:prstGeom prst="rect">
            <a:avLst/>
          </a:prstGeom>
          <a:solidFill>
            <a:schemeClr val="tx1"/>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角丸四角形 42">
            <a:extLst>
              <a:ext uri="{FF2B5EF4-FFF2-40B4-BE49-F238E27FC236}">
                <a16:creationId xmlns:a16="http://schemas.microsoft.com/office/drawing/2014/main" id="{43D47528-C0B5-D39B-E589-ED0EDCD06605}"/>
              </a:ext>
            </a:extLst>
          </p:cNvPr>
          <p:cNvSpPr/>
          <p:nvPr/>
        </p:nvSpPr>
        <p:spPr>
          <a:xfrm>
            <a:off x="2603500" y="6166566"/>
            <a:ext cx="392855" cy="434259"/>
          </a:xfrm>
          <a:prstGeom prst="roundRect">
            <a:avLst>
              <a:gd name="adj" fmla="val 16667"/>
            </a:avLst>
          </a:prstGeom>
          <a:noFill/>
          <a:ln w="38100" cap="sq">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5">
              <a:latin typeface="BIZ UDゴシック" panose="020B0400000000000000" pitchFamily="49" charset="-128"/>
              <a:ea typeface="BIZ UDゴシック" panose="020B0400000000000000" pitchFamily="49" charset="-128"/>
            </a:endParaRPr>
          </a:p>
        </p:txBody>
      </p:sp>
      <p:cxnSp>
        <p:nvCxnSpPr>
          <p:cNvPr id="38" name="カギ線コネクタ 64">
            <a:extLst>
              <a:ext uri="{FF2B5EF4-FFF2-40B4-BE49-F238E27FC236}">
                <a16:creationId xmlns:a16="http://schemas.microsoft.com/office/drawing/2014/main" id="{F24CC856-C79E-B74A-2A99-40AF818ED01A}"/>
              </a:ext>
            </a:extLst>
          </p:cNvPr>
          <p:cNvCxnSpPr>
            <a:cxnSpLocks/>
            <a:stCxn id="37" idx="3"/>
            <a:endCxn id="14" idx="1"/>
          </p:cNvCxnSpPr>
          <p:nvPr/>
        </p:nvCxnSpPr>
        <p:spPr>
          <a:xfrm flipV="1">
            <a:off x="2996355" y="5379888"/>
            <a:ext cx="279433" cy="1003808"/>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918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B660F0EA-7D08-9090-934E-E3ECD14E38D0}"/>
              </a:ext>
            </a:extLst>
          </p:cNvPr>
          <p:cNvGrpSpPr/>
          <p:nvPr/>
        </p:nvGrpSpPr>
        <p:grpSpPr>
          <a:xfrm>
            <a:off x="617389" y="1647682"/>
            <a:ext cx="2586709" cy="5105543"/>
            <a:chOff x="553303" y="1800226"/>
            <a:chExt cx="2354997" cy="4648200"/>
          </a:xfrm>
        </p:grpSpPr>
        <p:pic>
          <p:nvPicPr>
            <p:cNvPr id="10" name="図 9" descr="テレビゲームの画面&#10;&#10;自動的に生成された説明">
              <a:extLst>
                <a:ext uri="{FF2B5EF4-FFF2-40B4-BE49-F238E27FC236}">
                  <a16:creationId xmlns:a16="http://schemas.microsoft.com/office/drawing/2014/main" id="{F066F58B-DC86-CB31-26CB-118EA76B6878}"/>
                </a:ext>
              </a:extLst>
            </p:cNvPr>
            <p:cNvPicPr>
              <a:picLocks noChangeAspect="1"/>
            </p:cNvPicPr>
            <p:nvPr/>
          </p:nvPicPr>
          <p:blipFill rotWithShape="1">
            <a:blip r:embed="rId3">
              <a:extLst>
                <a:ext uri="{28A0092B-C50C-407E-A947-70E740481C1C}">
                  <a14:useLocalDpi xmlns:a14="http://schemas.microsoft.com/office/drawing/2010/main" val="0"/>
                </a:ext>
              </a:extLst>
            </a:blip>
            <a:srcRect t="4030" b="4559"/>
            <a:stretch/>
          </p:blipFill>
          <p:spPr>
            <a:xfrm>
              <a:off x="557774" y="1800226"/>
              <a:ext cx="2349699" cy="4648200"/>
            </a:xfrm>
            <a:prstGeom prst="rect">
              <a:avLst/>
            </a:prstGeom>
          </p:spPr>
        </p:pic>
        <p:pic>
          <p:nvPicPr>
            <p:cNvPr id="14" name="図 13">
              <a:extLst>
                <a:ext uri="{FF2B5EF4-FFF2-40B4-BE49-F238E27FC236}">
                  <a16:creationId xmlns:a16="http://schemas.microsoft.com/office/drawing/2014/main" id="{511E34FD-E6ED-84AD-A268-ED05BB2575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774" y="3074129"/>
              <a:ext cx="2334940" cy="2059077"/>
            </a:xfrm>
            <a:prstGeom prst="rect">
              <a:avLst/>
            </a:prstGeom>
          </p:spPr>
        </p:pic>
        <p:sp>
          <p:nvSpPr>
            <p:cNvPr id="15" name="正方形/長方形 14">
              <a:extLst>
                <a:ext uri="{FF2B5EF4-FFF2-40B4-BE49-F238E27FC236}">
                  <a16:creationId xmlns:a16="http://schemas.microsoft.com/office/drawing/2014/main" id="{1D2623EA-FD7F-1742-19F9-C5070E29F9C9}"/>
                </a:ext>
              </a:extLst>
            </p:cNvPr>
            <p:cNvSpPr/>
            <p:nvPr/>
          </p:nvSpPr>
          <p:spPr>
            <a:xfrm>
              <a:off x="558601" y="2562225"/>
              <a:ext cx="2349699" cy="511134"/>
            </a:xfrm>
            <a:prstGeom prst="rect">
              <a:avLst/>
            </a:prstGeom>
            <a:solidFill>
              <a:schemeClr val="tx1"/>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正方形/長方形 15">
              <a:extLst>
                <a:ext uri="{FF2B5EF4-FFF2-40B4-BE49-F238E27FC236}">
                  <a16:creationId xmlns:a16="http://schemas.microsoft.com/office/drawing/2014/main" id="{9527B8CE-7BF9-8436-AC1A-E82A3D6AA29B}"/>
                </a:ext>
              </a:extLst>
            </p:cNvPr>
            <p:cNvSpPr/>
            <p:nvPr/>
          </p:nvSpPr>
          <p:spPr>
            <a:xfrm>
              <a:off x="553303" y="5133206"/>
              <a:ext cx="2354170" cy="686249"/>
            </a:xfrm>
            <a:prstGeom prst="rect">
              <a:avLst/>
            </a:prstGeom>
            <a:solidFill>
              <a:schemeClr val="tx1"/>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字幕 2">
            <a:extLst>
              <a:ext uri="{FF2B5EF4-FFF2-40B4-BE49-F238E27FC236}">
                <a16:creationId xmlns:a16="http://schemas.microsoft.com/office/drawing/2014/main" id="{343E774C-9913-4FA6-8439-8D4B488B6765}"/>
              </a:ext>
            </a:extLst>
          </p:cNvPr>
          <p:cNvSpPr>
            <a:spLocks noGrp="1"/>
          </p:cNvSpPr>
          <p:nvPr>
            <p:ph type="subTitle" idx="1"/>
          </p:nvPr>
        </p:nvSpPr>
        <p:spPr>
          <a:xfrm>
            <a:off x="3458241" y="1681536"/>
            <a:ext cx="4038601" cy="407356"/>
          </a:xfrm>
        </p:spPr>
        <p:txBody>
          <a:bodyPr/>
          <a:lstStyle/>
          <a:p>
            <a:r>
              <a:rPr kumimoji="1" lang="ja-JP" altLang="en-US" dirty="0">
                <a:solidFill>
                  <a:srgbClr val="009650"/>
                </a:solidFill>
                <a:latin typeface="BIZ UDゴシック" panose="020B0400000000000000" pitchFamily="49" charset="-128"/>
                <a:ea typeface="BIZ UDゴシック" panose="020B0400000000000000" pitchFamily="49" charset="-128"/>
              </a:rPr>
              <a:t>❺</a:t>
            </a:r>
            <a:r>
              <a:rPr kumimoji="1" lang="ja-JP" altLang="en-US" dirty="0">
                <a:latin typeface="BIZ UDゴシック" panose="020B0400000000000000" pitchFamily="49" charset="-128"/>
                <a:ea typeface="BIZ UDゴシック" panose="020B0400000000000000" pitchFamily="49" charset="-128"/>
              </a:rPr>
              <a:t>退室する</a:t>
            </a:r>
          </a:p>
        </p:txBody>
      </p:sp>
      <p:sp>
        <p:nvSpPr>
          <p:cNvPr id="11" name="Title 1">
            <a:extLst>
              <a:ext uri="{FF2B5EF4-FFF2-40B4-BE49-F238E27FC236}">
                <a16:creationId xmlns:a16="http://schemas.microsoft.com/office/drawing/2014/main" id="{5715341A-E4A3-49EB-B5A9-BF4998D16905}"/>
              </a:ext>
            </a:extLst>
          </p:cNvPr>
          <p:cNvSpPr txBox="1">
            <a:spLocks/>
          </p:cNvSpPr>
          <p:nvPr/>
        </p:nvSpPr>
        <p:spPr>
          <a:xfrm>
            <a:off x="1079500" y="436157"/>
            <a:ext cx="1134434" cy="710067"/>
          </a:xfrm>
          <a:prstGeom prst="rect">
            <a:avLst/>
          </a:prstGeom>
        </p:spPr>
        <p:txBody>
          <a:bodyPr vert="horz" wrap="squar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1-I</a:t>
            </a:r>
          </a:p>
        </p:txBody>
      </p:sp>
      <p:sp>
        <p:nvSpPr>
          <p:cNvPr id="12" name="タイトル 9">
            <a:extLst>
              <a:ext uri="{FF2B5EF4-FFF2-40B4-BE49-F238E27FC236}">
                <a16:creationId xmlns:a16="http://schemas.microsoft.com/office/drawing/2014/main" id="{5C134D98-C8B4-43C2-BB25-FA72472DD9AA}"/>
              </a:ext>
            </a:extLst>
          </p:cNvPr>
          <p:cNvSpPr txBox="1">
            <a:spLocks/>
          </p:cNvSpPr>
          <p:nvPr/>
        </p:nvSpPr>
        <p:spPr>
          <a:xfrm>
            <a:off x="2527300" y="298749"/>
            <a:ext cx="5334794"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200" kern="0" dirty="0">
                <a:latin typeface="BIZ UDゴシック" panose="020B0400000000000000" pitchFamily="49" charset="-128"/>
                <a:ea typeface="BIZ UDゴシック" panose="020B0400000000000000" pitchFamily="49" charset="-128"/>
              </a:rPr>
              <a:t>ミーティング中の操作方法５</a:t>
            </a:r>
            <a:endParaRPr kumimoji="0" lang="en-US" altLang="ja-JP" sz="3200" kern="0" dirty="0">
              <a:latin typeface="BIZ UDゴシック" panose="020B0400000000000000" pitchFamily="49" charset="-128"/>
              <a:ea typeface="BIZ UDゴシック" panose="020B0400000000000000" pitchFamily="49" charset="-128"/>
            </a:endParaRPr>
          </a:p>
        </p:txBody>
      </p:sp>
      <p:sp>
        <p:nvSpPr>
          <p:cNvPr id="22" name="テキスト ボックス 21">
            <a:extLst>
              <a:ext uri="{FF2B5EF4-FFF2-40B4-BE49-F238E27FC236}">
                <a16:creationId xmlns:a16="http://schemas.microsoft.com/office/drawing/2014/main" id="{776AC232-BAA5-49E7-BCA9-BE2735D5FE93}"/>
              </a:ext>
            </a:extLst>
          </p:cNvPr>
          <p:cNvSpPr txBox="1"/>
          <p:nvPr/>
        </p:nvSpPr>
        <p:spPr>
          <a:xfrm>
            <a:off x="3452798" y="2088892"/>
            <a:ext cx="6770702" cy="1477328"/>
          </a:xfrm>
          <a:prstGeom prst="rect">
            <a:avLst/>
          </a:prstGeom>
          <a:noFill/>
        </p:spPr>
        <p:txBody>
          <a:bodyPr wrap="square" rtlCol="0">
            <a:spAutoFit/>
          </a:bodyPr>
          <a:lstStyle/>
          <a:p>
            <a:r>
              <a:rPr kumimoji="1" lang="ja-JP" altLang="en-US" b="1" dirty="0">
                <a:latin typeface="BIZ UDゴシック" panose="020B0400000000000000" pitchFamily="49" charset="-128"/>
                <a:ea typeface="BIZ UDゴシック" panose="020B0400000000000000" pitchFamily="49" charset="-128"/>
              </a:rPr>
              <a:t>ミーティングを退出するには、</a:t>
            </a:r>
            <a:endParaRPr kumimoji="1" lang="en-US" altLang="ja-JP" b="1" dirty="0">
              <a:latin typeface="BIZ UDゴシック" panose="020B0400000000000000" pitchFamily="49" charset="-128"/>
              <a:ea typeface="BIZ UDゴシック" panose="020B0400000000000000" pitchFamily="49" charset="-128"/>
            </a:endParaRPr>
          </a:p>
          <a:p>
            <a:r>
              <a:rPr kumimoji="1" lang="ja-JP" altLang="en-US" b="1" dirty="0">
                <a:latin typeface="BIZ UDゴシック" panose="020B0400000000000000" pitchFamily="49" charset="-128"/>
                <a:ea typeface="BIZ UDゴシック" panose="020B0400000000000000" pitchFamily="49" charset="-128"/>
              </a:rPr>
              <a:t>終了ボタンをダブルタップします。</a:t>
            </a:r>
          </a:p>
          <a:p>
            <a:r>
              <a:rPr lang="ja-JP" altLang="en-US" b="1" dirty="0">
                <a:latin typeface="BIZ UDゴシック" panose="020B0400000000000000" pitchFamily="49" charset="-128"/>
                <a:ea typeface="BIZ UDゴシック" panose="020B0400000000000000" pitchFamily="49" charset="-128"/>
              </a:rPr>
              <a:t>ミーティング</a:t>
            </a:r>
            <a:r>
              <a:rPr kumimoji="1" lang="ja-JP" altLang="en-US" b="1" dirty="0">
                <a:latin typeface="BIZ UDゴシック" panose="020B0400000000000000" pitchFamily="49" charset="-128"/>
                <a:ea typeface="BIZ UDゴシック" panose="020B0400000000000000" pitchFamily="49" charset="-128"/>
              </a:rPr>
              <a:t>が終わり、ホストがミーティングを閉じる場合もあります。その場合は特別に操作する必要はありませんので、そのままアプリを閉じましょう。</a:t>
            </a:r>
          </a:p>
        </p:txBody>
      </p:sp>
      <p:sp>
        <p:nvSpPr>
          <p:cNvPr id="4" name="テキスト ボックス 3">
            <a:extLst>
              <a:ext uri="{FF2B5EF4-FFF2-40B4-BE49-F238E27FC236}">
                <a16:creationId xmlns:a16="http://schemas.microsoft.com/office/drawing/2014/main" id="{E6CE83D2-A6F5-4F81-9E26-17F4AF1E39B4}"/>
              </a:ext>
            </a:extLst>
          </p:cNvPr>
          <p:cNvSpPr txBox="1"/>
          <p:nvPr/>
        </p:nvSpPr>
        <p:spPr>
          <a:xfrm>
            <a:off x="3452798" y="3857625"/>
            <a:ext cx="3427900" cy="2585323"/>
          </a:xfrm>
          <a:prstGeom prst="rect">
            <a:avLst/>
          </a:prstGeom>
          <a:noFill/>
        </p:spPr>
        <p:txBody>
          <a:bodyPr wrap="square" rtlCol="0">
            <a:spAutoFit/>
          </a:bodyPr>
          <a:lstStyle/>
          <a:p>
            <a:r>
              <a:rPr kumimoji="1" lang="ja-JP" altLang="en-US" b="1" dirty="0">
                <a:latin typeface="BIZ UDゴシック" panose="020B0400000000000000" pitchFamily="49" charset="-128"/>
                <a:ea typeface="BIZ UDゴシック" panose="020B0400000000000000" pitchFamily="49" charset="-128"/>
              </a:rPr>
              <a:t>最後に・・・</a:t>
            </a:r>
            <a:endParaRPr kumimoji="1" lang="en-US" altLang="ja-JP" b="1" dirty="0">
              <a:latin typeface="BIZ UDゴシック" panose="020B0400000000000000" pitchFamily="49" charset="-128"/>
              <a:ea typeface="BIZ UDゴシック" panose="020B0400000000000000" pitchFamily="49" charset="-128"/>
            </a:endParaRPr>
          </a:p>
          <a:p>
            <a:r>
              <a:rPr kumimoji="1" lang="en-US" altLang="ja-JP" b="1" dirty="0">
                <a:latin typeface="BIZ UDゴシック" panose="020B0400000000000000" pitchFamily="49" charset="-128"/>
                <a:ea typeface="BIZ UDゴシック" panose="020B0400000000000000" pitchFamily="49" charset="-128"/>
              </a:rPr>
              <a:t>Zoom</a:t>
            </a:r>
            <a:r>
              <a:rPr kumimoji="1" lang="ja-JP" altLang="en-US" b="1" dirty="0">
                <a:latin typeface="BIZ UDゴシック" panose="020B0400000000000000" pitchFamily="49" charset="-128"/>
                <a:ea typeface="BIZ UDゴシック" panose="020B0400000000000000" pitchFamily="49" charset="-128"/>
              </a:rPr>
              <a:t>を使いこなすことができれば、気兼ねなく友達と会話出来たり、普段は参加できないような遠方の施設のイベントにも参加できたりと、生活の幅が広がります。</a:t>
            </a:r>
            <a:endParaRPr kumimoji="1" lang="en-US" altLang="ja-JP" b="1" dirty="0">
              <a:latin typeface="BIZ UDゴシック" panose="020B0400000000000000" pitchFamily="49" charset="-128"/>
              <a:ea typeface="BIZ UDゴシック" panose="020B0400000000000000" pitchFamily="49" charset="-128"/>
            </a:endParaRPr>
          </a:p>
          <a:p>
            <a:r>
              <a:rPr lang="ja-JP" altLang="en-US" b="1" dirty="0">
                <a:latin typeface="BIZ UDゴシック" panose="020B0400000000000000" pitchFamily="49" charset="-128"/>
                <a:ea typeface="BIZ UDゴシック" panose="020B0400000000000000" pitchFamily="49" charset="-128"/>
              </a:rPr>
              <a:t>ぜひ</a:t>
            </a:r>
            <a:r>
              <a:rPr lang="en-US" altLang="ja-JP" b="1" dirty="0">
                <a:latin typeface="BIZ UDゴシック" panose="020B0400000000000000" pitchFamily="49" charset="-128"/>
                <a:ea typeface="BIZ UDゴシック" panose="020B0400000000000000" pitchFamily="49" charset="-128"/>
              </a:rPr>
              <a:t>Zoom</a:t>
            </a:r>
            <a:r>
              <a:rPr lang="ja-JP" altLang="en-US" b="1" dirty="0">
                <a:latin typeface="BIZ UDゴシック" panose="020B0400000000000000" pitchFamily="49" charset="-128"/>
                <a:ea typeface="BIZ UDゴシック" panose="020B0400000000000000" pitchFamily="49" charset="-128"/>
              </a:rPr>
              <a:t>を練習して色々なイベントに参加してみてください！</a:t>
            </a:r>
            <a:endParaRPr kumimoji="1" lang="en-US" altLang="ja-JP" b="1" dirty="0">
              <a:latin typeface="BIZ UDゴシック" panose="020B0400000000000000" pitchFamily="49" charset="-128"/>
              <a:ea typeface="BIZ UDゴシック" panose="020B0400000000000000" pitchFamily="49" charset="-128"/>
            </a:endParaRPr>
          </a:p>
        </p:txBody>
      </p:sp>
      <p:pic>
        <p:nvPicPr>
          <p:cNvPr id="9" name="図 8">
            <a:extLst>
              <a:ext uri="{FF2B5EF4-FFF2-40B4-BE49-F238E27FC236}">
                <a16:creationId xmlns:a16="http://schemas.microsoft.com/office/drawing/2014/main" id="{EFA138EE-3998-4FA3-B62B-451D7FB7EA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9190" y="3780412"/>
            <a:ext cx="2982692" cy="2982692"/>
          </a:xfrm>
          <a:prstGeom prst="rect">
            <a:avLst/>
          </a:prstGeom>
        </p:spPr>
      </p:pic>
      <p:sp>
        <p:nvSpPr>
          <p:cNvPr id="18" name="楕円 17">
            <a:extLst>
              <a:ext uri="{FF2B5EF4-FFF2-40B4-BE49-F238E27FC236}">
                <a16:creationId xmlns:a16="http://schemas.microsoft.com/office/drawing/2014/main" id="{C360A847-F4FF-4C67-60BE-3C2BD94D426F}"/>
              </a:ext>
            </a:extLst>
          </p:cNvPr>
          <p:cNvSpPr/>
          <p:nvPr/>
        </p:nvSpPr>
        <p:spPr>
          <a:xfrm>
            <a:off x="2755900" y="1534790"/>
            <a:ext cx="208183" cy="227335"/>
          </a:xfrm>
          <a:prstGeom prst="ellipse">
            <a:avLst/>
          </a:prstGeom>
          <a:solidFill>
            <a:schemeClr val="bg1"/>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0F122395-0599-7289-294C-B6862C7B36F1}"/>
              </a:ext>
            </a:extLst>
          </p:cNvPr>
          <p:cNvSpPr/>
          <p:nvPr/>
        </p:nvSpPr>
        <p:spPr>
          <a:xfrm>
            <a:off x="2634300" y="1419225"/>
            <a:ext cx="574904" cy="400110"/>
          </a:xfrm>
          <a:prstGeom prst="rect">
            <a:avLst/>
          </a:prstGeom>
        </p:spPr>
        <p:txBody>
          <a:bodyPr wrap="square">
            <a:spAutoFit/>
          </a:bodyPr>
          <a:lstStyle/>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5" name="角丸四角形 42">
            <a:extLst>
              <a:ext uri="{FF2B5EF4-FFF2-40B4-BE49-F238E27FC236}">
                <a16:creationId xmlns:a16="http://schemas.microsoft.com/office/drawing/2014/main" id="{EB0266DF-E742-F97F-33B9-4F8EFEA6460B}"/>
              </a:ext>
            </a:extLst>
          </p:cNvPr>
          <p:cNvSpPr/>
          <p:nvPr/>
        </p:nvSpPr>
        <p:spPr>
          <a:xfrm>
            <a:off x="2613025" y="1849040"/>
            <a:ext cx="535298" cy="334344"/>
          </a:xfrm>
          <a:prstGeom prst="roundRect">
            <a:avLst>
              <a:gd name="adj" fmla="val 16667"/>
            </a:avLst>
          </a:prstGeom>
          <a:noFill/>
          <a:ln w="38100" cap="sq">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5">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804975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222500" y="1647825"/>
            <a:ext cx="7924800" cy="4495800"/>
          </a:xfrm>
          <a:prstGeom prst="rect">
            <a:avLst/>
          </a:prstGeom>
          <a:noFill/>
        </p:spPr>
        <p:txBody>
          <a:bodyPr wrap="square" rtlCol="0">
            <a:spAutoFit/>
          </a:bodyPr>
          <a:lstStyle/>
          <a:p>
            <a:pPr algn="dist">
              <a:spcBef>
                <a:spcPts val="600"/>
              </a:spcBef>
            </a:pPr>
            <a:r>
              <a:rPr lang="en-US" altLang="ja-JP" sz="2400" b="1" dirty="0">
                <a:latin typeface="BIZ UDゴシック" panose="020B0400000000000000" pitchFamily="49" charset="-128"/>
                <a:ea typeface="BIZ UDゴシック" panose="020B0400000000000000" pitchFamily="49" charset="-128"/>
                <a:cs typeface="Meiryo" charset="-128"/>
              </a:rPr>
              <a:t>1-A</a:t>
            </a:r>
            <a:r>
              <a:rPr lang="ja-JP" altLang="en-US" sz="2400" b="1" dirty="0">
                <a:latin typeface="BIZ UDゴシック" panose="020B0400000000000000" pitchFamily="49" charset="-128"/>
                <a:ea typeface="BIZ UDゴシック" panose="020B0400000000000000" pitchFamily="49" charset="-128"/>
                <a:cs typeface="Meiryo" charset="-128"/>
              </a:rPr>
              <a:t> オンライン会議とは ････････････････････  </a:t>
            </a:r>
            <a:r>
              <a:rPr lang="en-US" altLang="ja-JP" sz="2400" b="1" dirty="0">
                <a:latin typeface="BIZ UDゴシック" panose="020B0400000000000000" pitchFamily="49" charset="-128"/>
                <a:ea typeface="BIZ UDゴシック" panose="020B0400000000000000" pitchFamily="49" charset="-128"/>
                <a:cs typeface="Meiryo" charset="-128"/>
              </a:rPr>
              <a:t>P4</a:t>
            </a:r>
          </a:p>
          <a:p>
            <a:pPr algn="dist">
              <a:spcBef>
                <a:spcPts val="600"/>
              </a:spcBef>
            </a:pPr>
            <a:r>
              <a:rPr lang="en-US" altLang="ja-JP" sz="2400" b="1" dirty="0">
                <a:latin typeface="BIZ UDゴシック" panose="020B0400000000000000" pitchFamily="49" charset="-128"/>
                <a:ea typeface="BIZ UDゴシック" panose="020B0400000000000000" pitchFamily="49" charset="-128"/>
                <a:cs typeface="Meiryo" charset="-128"/>
              </a:rPr>
              <a:t>1-B Zoom</a:t>
            </a:r>
            <a:r>
              <a:rPr lang="ja-JP" altLang="en-US" sz="2400" b="1" dirty="0">
                <a:latin typeface="BIZ UDゴシック" panose="020B0400000000000000" pitchFamily="49" charset="-128"/>
                <a:ea typeface="BIZ UDゴシック" panose="020B0400000000000000" pitchFamily="49" charset="-128"/>
                <a:cs typeface="Meiryo" charset="-128"/>
              </a:rPr>
              <a:t>の基本事項 ･･･････････････････････  </a:t>
            </a:r>
            <a:r>
              <a:rPr lang="en-US" altLang="ja-JP" sz="2400" b="1" dirty="0">
                <a:latin typeface="BIZ UDゴシック" panose="020B0400000000000000" pitchFamily="49" charset="-128"/>
                <a:ea typeface="BIZ UDゴシック" panose="020B0400000000000000" pitchFamily="49" charset="-128"/>
                <a:cs typeface="Meiryo" charset="-128"/>
              </a:rPr>
              <a:t>P5</a:t>
            </a:r>
          </a:p>
          <a:p>
            <a:pPr algn="dist">
              <a:spcBef>
                <a:spcPts val="600"/>
              </a:spcBef>
            </a:pPr>
            <a:r>
              <a:rPr lang="en-US" altLang="ja-JP" sz="2400" b="1" dirty="0">
                <a:latin typeface="BIZ UDゴシック" panose="020B0400000000000000" pitchFamily="49" charset="-128"/>
                <a:ea typeface="BIZ UDゴシック" panose="020B0400000000000000" pitchFamily="49" charset="-128"/>
                <a:cs typeface="Meiryo" charset="-128"/>
              </a:rPr>
              <a:t>1-C Zoom</a:t>
            </a:r>
            <a:r>
              <a:rPr lang="ja-JP" altLang="en-US" sz="2400" b="1" dirty="0">
                <a:latin typeface="BIZ UDゴシック" panose="020B0400000000000000" pitchFamily="49" charset="-128"/>
                <a:ea typeface="BIZ UDゴシック" panose="020B0400000000000000" pitchFamily="49" charset="-128"/>
                <a:cs typeface="Meiryo" charset="-128"/>
              </a:rPr>
              <a:t>アプリのインストール ････････････ </a:t>
            </a:r>
            <a:r>
              <a:rPr lang="en-US" altLang="ja-JP" sz="2400" b="1" dirty="0">
                <a:latin typeface="BIZ UDゴシック" panose="020B0400000000000000" pitchFamily="49" charset="-128"/>
                <a:ea typeface="BIZ UDゴシック" panose="020B0400000000000000" pitchFamily="49" charset="-128"/>
                <a:cs typeface="Meiryo" charset="-128"/>
              </a:rPr>
              <a:t> P6</a:t>
            </a:r>
          </a:p>
          <a:p>
            <a:pPr algn="dist">
              <a:spcBef>
                <a:spcPts val="600"/>
              </a:spcBef>
            </a:pPr>
            <a:r>
              <a:rPr lang="en-US" altLang="ja-JP" sz="2400" b="1" dirty="0">
                <a:latin typeface="BIZ UDゴシック" panose="020B0400000000000000" pitchFamily="49" charset="-128"/>
                <a:ea typeface="BIZ UDゴシック" panose="020B0400000000000000" pitchFamily="49" charset="-128"/>
                <a:cs typeface="Meiryo" charset="-128"/>
              </a:rPr>
              <a:t>1-D</a:t>
            </a:r>
            <a:r>
              <a:rPr lang="ja-JP" altLang="en-US" sz="2400" b="1" dirty="0">
                <a:latin typeface="BIZ UDゴシック" panose="020B0400000000000000" pitchFamily="49" charset="-128"/>
                <a:ea typeface="BIZ UDゴシック" panose="020B0400000000000000" pitchFamily="49" charset="-128"/>
                <a:cs typeface="Meiryo" charset="-128"/>
              </a:rPr>
              <a:t> ミーティングの参加方法 ･･･････････････  </a:t>
            </a:r>
            <a:r>
              <a:rPr lang="en-US" altLang="ja-JP" sz="2400" b="1" dirty="0">
                <a:latin typeface="BIZ UDゴシック" panose="020B0400000000000000" pitchFamily="49" charset="-128"/>
                <a:ea typeface="BIZ UDゴシック" panose="020B0400000000000000" pitchFamily="49" charset="-128"/>
                <a:cs typeface="Meiryo" charset="-128"/>
              </a:rPr>
              <a:t>P7</a:t>
            </a:r>
          </a:p>
          <a:p>
            <a:pPr algn="dist">
              <a:spcBef>
                <a:spcPts val="600"/>
              </a:spcBef>
            </a:pPr>
            <a:r>
              <a:rPr lang="en-US" altLang="ja-JP" sz="2400" b="1" dirty="0">
                <a:latin typeface="BIZ UDゴシック" panose="020B0400000000000000" pitchFamily="49" charset="-128"/>
                <a:ea typeface="BIZ UDゴシック" panose="020B0400000000000000" pitchFamily="49" charset="-128"/>
                <a:cs typeface="Meiryo" charset="-128"/>
              </a:rPr>
              <a:t>1-E</a:t>
            </a:r>
            <a:r>
              <a:rPr lang="ja-JP" altLang="en-US" sz="2400" b="1" dirty="0">
                <a:latin typeface="BIZ UDゴシック" panose="020B0400000000000000" pitchFamily="49" charset="-128"/>
                <a:ea typeface="BIZ UDゴシック" panose="020B0400000000000000" pitchFamily="49" charset="-128"/>
                <a:cs typeface="Meiryo" charset="-128"/>
              </a:rPr>
              <a:t> ミーティングに参加する前に ･･････････  </a:t>
            </a:r>
            <a:r>
              <a:rPr lang="en-US" altLang="ja-JP" sz="2400" b="1" dirty="0">
                <a:latin typeface="BIZ UDゴシック" panose="020B0400000000000000" pitchFamily="49" charset="-128"/>
                <a:ea typeface="BIZ UDゴシック" panose="020B0400000000000000" pitchFamily="49" charset="-128"/>
                <a:cs typeface="Meiryo" charset="-128"/>
              </a:rPr>
              <a:t>P8</a:t>
            </a:r>
          </a:p>
          <a:p>
            <a:pPr algn="dist">
              <a:spcBef>
                <a:spcPts val="600"/>
              </a:spcBef>
            </a:pPr>
            <a:r>
              <a:rPr lang="en-US" altLang="ja-JP" sz="2400" b="1" dirty="0">
                <a:latin typeface="BIZ UDゴシック" panose="020B0400000000000000" pitchFamily="49" charset="-128"/>
                <a:ea typeface="BIZ UDゴシック" panose="020B0400000000000000" pitchFamily="49" charset="-128"/>
                <a:cs typeface="Meiryo" charset="-128"/>
              </a:rPr>
              <a:t>1-F</a:t>
            </a:r>
            <a:r>
              <a:rPr lang="ja-JP" altLang="en-US" sz="2400" b="1" dirty="0">
                <a:latin typeface="BIZ UDゴシック" panose="020B0400000000000000" pitchFamily="49" charset="-128"/>
                <a:ea typeface="BIZ UDゴシック" panose="020B0400000000000000" pitchFamily="49" charset="-128"/>
                <a:cs typeface="Meiryo" charset="-128"/>
              </a:rPr>
              <a:t> おすすめの事前設定 ･･･････････････････ </a:t>
            </a:r>
            <a:r>
              <a:rPr lang="en-US" altLang="ja-JP" sz="2400" b="1" dirty="0">
                <a:latin typeface="BIZ UDゴシック" panose="020B0400000000000000" pitchFamily="49" charset="-128"/>
                <a:ea typeface="BIZ UDゴシック" panose="020B0400000000000000" pitchFamily="49" charset="-128"/>
                <a:cs typeface="Meiryo" charset="-128"/>
              </a:rPr>
              <a:t>P10</a:t>
            </a:r>
          </a:p>
          <a:p>
            <a:pPr algn="dist">
              <a:spcBef>
                <a:spcPts val="600"/>
              </a:spcBef>
            </a:pPr>
            <a:r>
              <a:rPr lang="en-US" altLang="ja-JP" sz="2400" b="1" dirty="0">
                <a:latin typeface="BIZ UDゴシック" panose="020B0400000000000000" pitchFamily="49" charset="-128"/>
                <a:ea typeface="BIZ UDゴシック" panose="020B0400000000000000" pitchFamily="49" charset="-128"/>
                <a:cs typeface="Meiryo" charset="-128"/>
              </a:rPr>
              <a:t>1-G</a:t>
            </a:r>
            <a:r>
              <a:rPr lang="ja-JP" altLang="en-US" sz="2400" b="1" dirty="0">
                <a:latin typeface="BIZ UDゴシック" panose="020B0400000000000000" pitchFamily="49" charset="-128"/>
                <a:ea typeface="BIZ UDゴシック" panose="020B0400000000000000" pitchFamily="49" charset="-128"/>
                <a:cs typeface="Meiryo" charset="-128"/>
              </a:rPr>
              <a:t> ミーティングに参加してみよう ････････ </a:t>
            </a:r>
            <a:r>
              <a:rPr lang="en-US" altLang="ja-JP" sz="2400" b="1" dirty="0">
                <a:latin typeface="BIZ UDゴシック" panose="020B0400000000000000" pitchFamily="49" charset="-128"/>
                <a:ea typeface="BIZ UDゴシック" panose="020B0400000000000000" pitchFamily="49" charset="-128"/>
                <a:cs typeface="Meiryo" charset="-128"/>
              </a:rPr>
              <a:t>P13</a:t>
            </a:r>
          </a:p>
          <a:p>
            <a:pPr algn="dist">
              <a:spcBef>
                <a:spcPts val="600"/>
              </a:spcBef>
            </a:pPr>
            <a:r>
              <a:rPr lang="en-US" altLang="ja-JP" sz="2400" b="1" dirty="0">
                <a:latin typeface="BIZ UDゴシック" panose="020B0400000000000000" pitchFamily="49" charset="-128"/>
                <a:ea typeface="BIZ UDゴシック" panose="020B0400000000000000" pitchFamily="49" charset="-128"/>
                <a:cs typeface="Meiryo" charset="-128"/>
              </a:rPr>
              <a:t>1-H</a:t>
            </a:r>
            <a:r>
              <a:rPr lang="ja-JP" altLang="en-US" sz="2400" b="1" dirty="0">
                <a:latin typeface="BIZ UDゴシック" panose="020B0400000000000000" pitchFamily="49" charset="-128"/>
                <a:ea typeface="BIZ UDゴシック" panose="020B0400000000000000" pitchFamily="49" charset="-128"/>
                <a:cs typeface="Meiryo" charset="-128"/>
              </a:rPr>
              <a:t> ミーティング中の画面レイアウト ･･････ </a:t>
            </a:r>
            <a:r>
              <a:rPr lang="en-US" altLang="ja-JP" sz="2400" b="1" dirty="0">
                <a:latin typeface="BIZ UDゴシック" panose="020B0400000000000000" pitchFamily="49" charset="-128"/>
                <a:ea typeface="BIZ UDゴシック" panose="020B0400000000000000" pitchFamily="49" charset="-128"/>
                <a:cs typeface="Meiryo" charset="-128"/>
              </a:rPr>
              <a:t>P14</a:t>
            </a:r>
            <a:endParaRPr lang="ja-JP" altLang="en-US" sz="3200" b="1" dirty="0">
              <a:latin typeface="BIZ UDゴシック" panose="020B0400000000000000" pitchFamily="49" charset="-128"/>
              <a:ea typeface="BIZ UDゴシック" panose="020B0400000000000000" pitchFamily="49" charset="-128"/>
              <a:cs typeface="Meiryo" charset="-128"/>
            </a:endParaRPr>
          </a:p>
          <a:p>
            <a:pPr algn="dist">
              <a:spcBef>
                <a:spcPts val="600"/>
              </a:spcBef>
            </a:pPr>
            <a:r>
              <a:rPr lang="en-US" altLang="ja-JP" sz="2400" b="1" dirty="0">
                <a:latin typeface="BIZ UDゴシック" panose="020B0400000000000000" pitchFamily="49" charset="-128"/>
                <a:ea typeface="BIZ UDゴシック" panose="020B0400000000000000" pitchFamily="49" charset="-128"/>
                <a:cs typeface="Meiryo" charset="-128"/>
              </a:rPr>
              <a:t>1-I</a:t>
            </a:r>
            <a:r>
              <a:rPr lang="ja-JP" altLang="en-US" sz="2400" b="1" dirty="0">
                <a:latin typeface="BIZ UDゴシック" panose="020B0400000000000000" pitchFamily="49" charset="-128"/>
                <a:ea typeface="BIZ UDゴシック" panose="020B0400000000000000" pitchFamily="49" charset="-128"/>
                <a:cs typeface="Meiryo" charset="-128"/>
              </a:rPr>
              <a:t> ミーティング中の操作方法 ････････････ </a:t>
            </a:r>
            <a:r>
              <a:rPr lang="en-US" altLang="ja-JP" sz="2400" b="1" dirty="0">
                <a:latin typeface="BIZ UDゴシック" panose="020B0400000000000000" pitchFamily="49" charset="-128"/>
                <a:ea typeface="BIZ UDゴシック" panose="020B0400000000000000" pitchFamily="49" charset="-128"/>
                <a:cs typeface="Meiryo" charset="-128"/>
              </a:rPr>
              <a:t>P15</a:t>
            </a:r>
          </a:p>
          <a:p>
            <a:pPr algn="dist">
              <a:spcBef>
                <a:spcPts val="600"/>
              </a:spcBef>
            </a:pPr>
            <a:endParaRPr lang="en-US" altLang="ja-JP" sz="2400" b="1" dirty="0">
              <a:latin typeface="BIZ UDゴシック" panose="020B0400000000000000" pitchFamily="49" charset="-128"/>
              <a:ea typeface="BIZ UDゴシック" panose="020B0400000000000000" pitchFamily="49" charset="-128"/>
              <a:cs typeface="Meiryo" charset="-128"/>
            </a:endParaRPr>
          </a:p>
        </p:txBody>
      </p:sp>
      <p:pic>
        <p:nvPicPr>
          <p:cNvPr id="2" name="Picture 2" descr="スマートフォンを使う猫のキャラクター">
            <a:extLst>
              <a:ext uri="{FF2B5EF4-FFF2-40B4-BE49-F238E27FC236}">
                <a16:creationId xmlns:a16="http://schemas.microsoft.com/office/drawing/2014/main" id="{36956EEE-7066-4974-A553-E76FF40FC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511" y="4557077"/>
            <a:ext cx="1211175" cy="1211175"/>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5">
            <a:extLst>
              <a:ext uri="{FF2B5EF4-FFF2-40B4-BE49-F238E27FC236}">
                <a16:creationId xmlns:a16="http://schemas.microsoft.com/office/drawing/2014/main" id="{DB357E1E-377F-4703-AFD5-6B73FFB16323}"/>
              </a:ext>
            </a:extLst>
          </p:cNvPr>
          <p:cNvSpPr>
            <a:spLocks noGrp="1"/>
          </p:cNvSpPr>
          <p:nvPr>
            <p:ph type="ctrTitle"/>
          </p:nvPr>
        </p:nvSpPr>
        <p:spPr>
          <a:xfrm>
            <a:off x="2298700" y="504825"/>
            <a:ext cx="2769989" cy="553998"/>
          </a:xfrm>
        </p:spPr>
        <p:txBody>
          <a:bodyPr wrap="none">
            <a:spAutoFit/>
          </a:bodyPr>
          <a:lstStyle/>
          <a:p>
            <a:r>
              <a:rPr lang="en-US" altLang="ja-JP" sz="3600" dirty="0">
                <a:latin typeface="BIZ UDゴシック" panose="020B0400000000000000" pitchFamily="49" charset="-128"/>
                <a:ea typeface="BIZ UDゴシック" panose="020B0400000000000000" pitchFamily="49" charset="-128"/>
              </a:rPr>
              <a:t>Zoom</a:t>
            </a:r>
            <a:r>
              <a:rPr lang="ja-JP" altLang="en-US" sz="3600" dirty="0">
                <a:latin typeface="BIZ UDゴシック" panose="020B0400000000000000" pitchFamily="49" charset="-128"/>
                <a:ea typeface="BIZ UDゴシック" panose="020B0400000000000000" pitchFamily="49" charset="-128"/>
              </a:rPr>
              <a:t>の使い方</a:t>
            </a:r>
          </a:p>
        </p:txBody>
      </p:sp>
      <p:sp>
        <p:nvSpPr>
          <p:cNvPr id="10" name="タイトル 1">
            <a:extLst>
              <a:ext uri="{FF2B5EF4-FFF2-40B4-BE49-F238E27FC236}">
                <a16:creationId xmlns:a16="http://schemas.microsoft.com/office/drawing/2014/main" id="{46C27971-7E0A-494D-BB47-EDAF5698958E}"/>
              </a:ext>
            </a:extLst>
          </p:cNvPr>
          <p:cNvSpPr txBox="1">
            <a:spLocks/>
          </p:cNvSpPr>
          <p:nvPr/>
        </p:nvSpPr>
        <p:spPr>
          <a:xfrm>
            <a:off x="546100" y="1794598"/>
            <a:ext cx="1219200" cy="49090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dist"/>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目次</a:t>
            </a:r>
          </a:p>
        </p:txBody>
      </p:sp>
      <p:pic>
        <p:nvPicPr>
          <p:cNvPr id="12" name="Picture 2" descr="スマートフォンを使うウサギのキャラクター">
            <a:extLst>
              <a:ext uri="{FF2B5EF4-FFF2-40B4-BE49-F238E27FC236}">
                <a16:creationId xmlns:a16="http://schemas.microsoft.com/office/drawing/2014/main" id="{558166AE-B421-45CE-B39B-0BD7133C4D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73" y="4208308"/>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461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2832100" y="1190625"/>
            <a:ext cx="6858000" cy="397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5439" dirty="0">
                <a:solidFill>
                  <a:srgbClr val="009650"/>
                </a:solidFill>
                <a:latin typeface="BIZ UDゴシック" panose="020B0400000000000000" pitchFamily="49" charset="-128"/>
                <a:ea typeface="BIZ UDゴシック" panose="020B0400000000000000" pitchFamily="49" charset="-128"/>
              </a:rPr>
              <a:t>1</a:t>
            </a:r>
            <a:endParaRPr lang="ja-JP" altLang="en-US" sz="15439" dirty="0">
              <a:solidFill>
                <a:srgbClr val="009650"/>
              </a:solidFill>
              <a:latin typeface="BIZ UDゴシック" panose="020B0400000000000000" pitchFamily="49" charset="-128"/>
              <a:ea typeface="BIZ UDゴシック" panose="020B0400000000000000" pitchFamily="49" charset="-128"/>
            </a:endParaRPr>
          </a:p>
          <a:p>
            <a:pPr>
              <a:lnSpc>
                <a:spcPct val="100000"/>
              </a:lnSpc>
            </a:pPr>
            <a:r>
              <a:rPr lang="en-US" altLang="ja-JP" sz="5400" spc="-14" dirty="0">
                <a:latin typeface="BIZ UDゴシック" panose="020B0400000000000000" pitchFamily="49" charset="-128"/>
                <a:ea typeface="BIZ UDゴシック" panose="020B0400000000000000" pitchFamily="49" charset="-128"/>
                <a:cs typeface="AoyagiKouzanFontT"/>
              </a:rPr>
              <a:t>Zoom</a:t>
            </a:r>
            <a:r>
              <a:rPr lang="ja-JP" altLang="en-US" sz="5400" spc="-14" dirty="0">
                <a:latin typeface="BIZ UDゴシック" panose="020B0400000000000000" pitchFamily="49" charset="-128"/>
                <a:ea typeface="BIZ UDゴシック" panose="020B0400000000000000" pitchFamily="49" charset="-128"/>
                <a:cs typeface="AoyagiKouzanFontT"/>
              </a:rPr>
              <a:t>の使い方</a:t>
            </a:r>
            <a:endParaRPr lang="en-US" altLang="ja-JP" sz="5293" dirty="0">
              <a:solidFill>
                <a:srgbClr val="009650"/>
              </a:solidFill>
              <a:latin typeface="BIZ UDゴシック" panose="020B0400000000000000" pitchFamily="49" charset="-128"/>
              <a:ea typeface="BIZ UDゴシック" panose="020B0400000000000000" pitchFamily="49" charset="-128"/>
            </a:endParaRPr>
          </a:p>
        </p:txBody>
      </p:sp>
      <p:pic>
        <p:nvPicPr>
          <p:cNvPr id="4" name="図 3">
            <a:extLst>
              <a:ext uri="{FF2B5EF4-FFF2-40B4-BE49-F238E27FC236}">
                <a16:creationId xmlns:a16="http://schemas.microsoft.com/office/drawing/2014/main" id="{2488F51B-8DE7-4633-B3CC-586D18D6FB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0" y="4619625"/>
            <a:ext cx="1638300" cy="1638300"/>
          </a:xfrm>
          <a:prstGeom prst="rect">
            <a:avLst/>
          </a:prstGeom>
        </p:spPr>
      </p:pic>
    </p:spTree>
    <p:extLst>
      <p:ext uri="{BB962C8B-B14F-4D97-AF65-F5344CB8AC3E}">
        <p14:creationId xmlns:p14="http://schemas.microsoft.com/office/powerpoint/2010/main" val="1393760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79500" y="466641"/>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1-A</a:t>
            </a:r>
          </a:p>
        </p:txBody>
      </p:sp>
      <p:sp>
        <p:nvSpPr>
          <p:cNvPr id="6" name="字幕 5">
            <a:extLst>
              <a:ext uri="{FF2B5EF4-FFF2-40B4-BE49-F238E27FC236}">
                <a16:creationId xmlns:a16="http://schemas.microsoft.com/office/drawing/2014/main" id="{94A1A83E-70F1-4E9E-BC96-33D84770CDD3}"/>
              </a:ext>
            </a:extLst>
          </p:cNvPr>
          <p:cNvSpPr>
            <a:spLocks noGrp="1"/>
          </p:cNvSpPr>
          <p:nvPr>
            <p:ph type="subTitle" idx="1"/>
          </p:nvPr>
        </p:nvSpPr>
        <p:spPr>
          <a:xfrm>
            <a:off x="560763" y="2140737"/>
            <a:ext cx="9571874" cy="1846659"/>
          </a:xfrm>
        </p:spPr>
        <p:txBody>
          <a:bodyPr/>
          <a:lstStyle/>
          <a:p>
            <a:r>
              <a:rPr lang="ja-JP" altLang="en-US" sz="2400" dirty="0">
                <a:latin typeface="BIZ UDゴシック" panose="020B0400000000000000" pitchFamily="49" charset="-128"/>
                <a:ea typeface="BIZ UDゴシック" panose="020B0400000000000000" pitchFamily="49" charset="-128"/>
              </a:rPr>
              <a:t>オンライン会議とは、インターネットや電話回線を通じて、遠くにいる人とオンライン上でビデオ通話ができる仕組みのことです。研修や会議、イベント、オンライン飲み会等様々な場面で使われています。</a:t>
            </a:r>
            <a:endParaRPr lang="en-US" altLang="ja-JP" sz="2400" dirty="0">
              <a:latin typeface="BIZ UDゴシック" panose="020B0400000000000000" pitchFamily="49" charset="-128"/>
              <a:ea typeface="BIZ UDゴシック" panose="020B0400000000000000" pitchFamily="49" charset="-128"/>
            </a:endParaRPr>
          </a:p>
          <a:p>
            <a:r>
              <a:rPr lang="ja-JP" altLang="en-US" sz="2400" dirty="0">
                <a:latin typeface="BIZ UDゴシック" panose="020B0400000000000000" pitchFamily="49" charset="-128"/>
                <a:ea typeface="BIZ UDゴシック" panose="020B0400000000000000" pitchFamily="49" charset="-128"/>
              </a:rPr>
              <a:t>１対１で行う小規模な会議から、５００人以上も集まる大規模なイベント等、様々な用途に使われています。</a:t>
            </a:r>
            <a:endParaRPr lang="ja-JP" altLang="en-US" sz="2800" dirty="0">
              <a:latin typeface="BIZ UDゴシック" panose="020B0400000000000000" pitchFamily="49" charset="-128"/>
              <a:ea typeface="BIZ UDゴシック" panose="020B0400000000000000" pitchFamily="49" charset="-128"/>
            </a:endParaRPr>
          </a:p>
        </p:txBody>
      </p:sp>
      <p:sp>
        <p:nvSpPr>
          <p:cNvPr id="25" name="タイトル 9">
            <a:extLst>
              <a:ext uri="{FF2B5EF4-FFF2-40B4-BE49-F238E27FC236}">
                <a16:creationId xmlns:a16="http://schemas.microsoft.com/office/drawing/2014/main" id="{DA1ED4CA-791C-4BE5-B9D3-45359F31BB7A}"/>
              </a:ext>
            </a:extLst>
          </p:cNvPr>
          <p:cNvSpPr txBox="1">
            <a:spLocks/>
          </p:cNvSpPr>
          <p:nvPr/>
        </p:nvSpPr>
        <p:spPr>
          <a:xfrm>
            <a:off x="2520000" y="329233"/>
            <a:ext cx="3969700" cy="984885"/>
          </a:xfrm>
          <a:prstGeom prst="rect">
            <a:avLst/>
          </a:prstGeom>
        </p:spPr>
        <p:txBody>
          <a:bodyPr wrap="squar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200" kern="0" dirty="0">
                <a:latin typeface="BIZ UDゴシック" panose="020B0400000000000000" pitchFamily="49" charset="-128"/>
                <a:ea typeface="BIZ UDゴシック" panose="020B0400000000000000" pitchFamily="49" charset="-128"/>
              </a:rPr>
              <a:t>オンライン会議とは</a:t>
            </a:r>
            <a:r>
              <a:rPr lang="ja-JP" altLang="en-US" sz="3200" dirty="0">
                <a:latin typeface="BIZ UDゴシック" panose="020B0400000000000000" pitchFamily="49" charset="-128"/>
                <a:ea typeface="BIZ UDゴシック" panose="020B0400000000000000" pitchFamily="49" charset="-128"/>
              </a:rPr>
              <a:t> </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A40DBE41-2794-403D-825B-413A697E1120}"/>
              </a:ext>
            </a:extLst>
          </p:cNvPr>
          <p:cNvSpPr txBox="1"/>
          <p:nvPr/>
        </p:nvSpPr>
        <p:spPr>
          <a:xfrm>
            <a:off x="444343" y="1460002"/>
            <a:ext cx="8763000" cy="461665"/>
          </a:xfrm>
          <a:prstGeom prst="rect">
            <a:avLst/>
          </a:prstGeom>
          <a:noFill/>
        </p:spPr>
        <p:txBody>
          <a:bodyPr wrap="square" rtlCol="0">
            <a:spAutoFit/>
          </a:bodyPr>
          <a:lstStyle/>
          <a:p>
            <a:r>
              <a:rPr lang="ja-JP" altLang="en-US" sz="2400" b="1" dirty="0">
                <a:latin typeface="BIZ UDゴシック" panose="020B0400000000000000" pitchFamily="49" charset="-128"/>
                <a:ea typeface="BIZ UDゴシック" panose="020B0400000000000000" pitchFamily="49" charset="-128"/>
              </a:rPr>
              <a:t>オンライン会議とは？</a:t>
            </a:r>
            <a:endParaRPr lang="en-US" altLang="ja-JP" sz="2400" b="1" dirty="0">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DBC72696-A00D-45FF-831B-EA7D1F930600}"/>
              </a:ext>
            </a:extLst>
          </p:cNvPr>
          <p:cNvSpPr txBox="1"/>
          <p:nvPr/>
        </p:nvSpPr>
        <p:spPr>
          <a:xfrm>
            <a:off x="560763" y="4206466"/>
            <a:ext cx="5755900" cy="2308324"/>
          </a:xfrm>
          <a:prstGeom prst="rect">
            <a:avLst/>
          </a:prstGeom>
          <a:noFill/>
        </p:spPr>
        <p:txBody>
          <a:bodyPr wrap="square" rtlCol="0">
            <a:spAutoFit/>
          </a:bodyPr>
          <a:lstStyle/>
          <a:p>
            <a:r>
              <a:rPr lang="ja-JP" altLang="en-US" sz="2400" b="1" dirty="0">
                <a:latin typeface="BIZ UDゴシック" panose="020B0400000000000000" pitchFamily="49" charset="-128"/>
                <a:ea typeface="BIZ UDゴシック" panose="020B0400000000000000" pitchFamily="49" charset="-128"/>
              </a:rPr>
              <a:t>主なオンライン会議システム</a:t>
            </a:r>
          </a:p>
          <a:p>
            <a:r>
              <a:rPr lang="en-US" altLang="ja-JP" sz="2400" b="1" dirty="0">
                <a:latin typeface="BIZ UDゴシック" panose="020B0400000000000000" pitchFamily="49" charset="-128"/>
                <a:ea typeface="BIZ UDゴシック" panose="020B0400000000000000" pitchFamily="49" charset="-128"/>
              </a:rPr>
              <a:t>Zoom</a:t>
            </a:r>
            <a:r>
              <a:rPr lang="ja-JP" altLang="en-US" sz="2400" b="1" dirty="0">
                <a:latin typeface="BIZ UDゴシック" panose="020B0400000000000000" pitchFamily="49" charset="-128"/>
                <a:ea typeface="BIZ UDゴシック" panose="020B0400000000000000" pitchFamily="49" charset="-128"/>
              </a:rPr>
              <a:t>、</a:t>
            </a:r>
            <a:r>
              <a:rPr lang="en-US" altLang="ja-JP" sz="2400" b="1" dirty="0">
                <a:latin typeface="BIZ UDゴシック" panose="020B0400000000000000" pitchFamily="49" charset="-128"/>
                <a:ea typeface="BIZ UDゴシック" panose="020B0400000000000000" pitchFamily="49" charset="-128"/>
              </a:rPr>
              <a:t>Skype</a:t>
            </a:r>
            <a:r>
              <a:rPr lang="ja-JP" altLang="en-US" sz="2400" b="1" dirty="0">
                <a:latin typeface="BIZ UDゴシック" panose="020B0400000000000000" pitchFamily="49" charset="-128"/>
                <a:ea typeface="BIZ UDゴシック" panose="020B0400000000000000" pitchFamily="49" charset="-128"/>
              </a:rPr>
              <a:t>、</a:t>
            </a:r>
            <a:r>
              <a:rPr lang="en-US" altLang="ja-JP" sz="2400" b="1" dirty="0">
                <a:latin typeface="BIZ UDゴシック" panose="020B0400000000000000" pitchFamily="49" charset="-128"/>
                <a:ea typeface="BIZ UDゴシック" panose="020B0400000000000000" pitchFamily="49" charset="-128"/>
              </a:rPr>
              <a:t>Microsoft Teams</a:t>
            </a:r>
            <a:r>
              <a:rPr lang="ja-JP" altLang="en-US" sz="2400" b="1" dirty="0">
                <a:latin typeface="BIZ UDゴシック" panose="020B0400000000000000" pitchFamily="49" charset="-128"/>
                <a:ea typeface="BIZ UDゴシック" panose="020B0400000000000000" pitchFamily="49" charset="-128"/>
              </a:rPr>
              <a:t>等</a:t>
            </a:r>
          </a:p>
          <a:p>
            <a:endParaRPr lang="ja-JP" altLang="en-US" sz="2400" b="1" dirty="0">
              <a:latin typeface="BIZ UDゴシック" panose="020B0400000000000000" pitchFamily="49" charset="-128"/>
              <a:ea typeface="BIZ UDゴシック" panose="020B0400000000000000" pitchFamily="49" charset="-128"/>
            </a:endParaRPr>
          </a:p>
          <a:p>
            <a:r>
              <a:rPr lang="ja-JP" altLang="en-US" sz="2400" b="1" dirty="0">
                <a:latin typeface="BIZ UDゴシック" panose="020B0400000000000000" pitchFamily="49" charset="-128"/>
                <a:ea typeface="BIZ UDゴシック" panose="020B0400000000000000" pitchFamily="49" charset="-128"/>
              </a:rPr>
              <a:t>今回の講座では利用している人の多い</a:t>
            </a:r>
            <a:r>
              <a:rPr lang="en-US" altLang="ja-JP" sz="2400" b="1" dirty="0">
                <a:latin typeface="BIZ UDゴシック" panose="020B0400000000000000" pitchFamily="49" charset="-128"/>
                <a:ea typeface="BIZ UDゴシック" panose="020B0400000000000000" pitchFamily="49" charset="-128"/>
              </a:rPr>
              <a:t>Zoom</a:t>
            </a:r>
            <a:r>
              <a:rPr lang="ja-JP" altLang="en-US" sz="2400" b="1" dirty="0">
                <a:latin typeface="BIZ UDゴシック" panose="020B0400000000000000" pitchFamily="49" charset="-128"/>
                <a:ea typeface="BIZ UDゴシック" panose="020B0400000000000000" pitchFamily="49" charset="-128"/>
              </a:rPr>
              <a:t>を使って、実際の参加方法等を説明していきます。</a:t>
            </a:r>
          </a:p>
        </p:txBody>
      </p:sp>
      <p:pic>
        <p:nvPicPr>
          <p:cNvPr id="11" name="図 10">
            <a:extLst>
              <a:ext uri="{FF2B5EF4-FFF2-40B4-BE49-F238E27FC236}">
                <a16:creationId xmlns:a16="http://schemas.microsoft.com/office/drawing/2014/main" id="{C7B99AC9-F943-464A-A1E2-B105E72B54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9700" y="3795003"/>
            <a:ext cx="3587374" cy="3307116"/>
          </a:xfrm>
          <a:prstGeom prst="rect">
            <a:avLst/>
          </a:prstGeom>
        </p:spPr>
      </p:pic>
    </p:spTree>
    <p:extLst>
      <p:ext uri="{BB962C8B-B14F-4D97-AF65-F5344CB8AC3E}">
        <p14:creationId xmlns:p14="http://schemas.microsoft.com/office/powerpoint/2010/main" val="2191812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A13479-2C40-4A97-BF1C-A603A74A2A4D}"/>
              </a:ext>
            </a:extLst>
          </p:cNvPr>
          <p:cNvSpPr>
            <a:spLocks noGrp="1"/>
          </p:cNvSpPr>
          <p:nvPr>
            <p:ph type="ctrTitle"/>
          </p:nvPr>
        </p:nvSpPr>
        <p:spPr>
          <a:xfrm>
            <a:off x="2603500" y="411559"/>
            <a:ext cx="3340590" cy="907292"/>
          </a:xfrm>
        </p:spPr>
        <p:txBody>
          <a:bodyPr>
            <a:normAutofit fontScale="90000"/>
          </a:bodyPr>
          <a:lstStyle/>
          <a:p>
            <a:r>
              <a:rPr kumimoji="0" lang="en-US" altLang="ja-JP" sz="3600" kern="0" dirty="0">
                <a:latin typeface="BIZ UDゴシック" panose="020B0400000000000000" pitchFamily="49" charset="-128"/>
                <a:ea typeface="BIZ UDゴシック" panose="020B0400000000000000" pitchFamily="49" charset="-128"/>
              </a:rPr>
              <a:t>Zoom</a:t>
            </a:r>
            <a:r>
              <a:rPr kumimoji="0" lang="ja-JP" altLang="en-US" sz="3600" kern="0" dirty="0">
                <a:latin typeface="BIZ UDゴシック" panose="020B0400000000000000" pitchFamily="49" charset="-128"/>
                <a:ea typeface="BIZ UDゴシック" panose="020B0400000000000000" pitchFamily="49" charset="-128"/>
              </a:rPr>
              <a:t>の使い方</a:t>
            </a:r>
            <a:br>
              <a:rPr kumimoji="0" lang="en-US" altLang="ja-JP" sz="3600" kern="0" dirty="0">
                <a:latin typeface="BIZ UDゴシック" panose="020B0400000000000000" pitchFamily="49" charset="-128"/>
                <a:ea typeface="BIZ UDゴシック" panose="020B0400000000000000" pitchFamily="49" charset="-128"/>
              </a:rPr>
            </a:br>
            <a:r>
              <a:rPr kumimoji="0" lang="en-US" altLang="ja-JP" sz="3600" kern="0" dirty="0">
                <a:latin typeface="BIZ UDゴシック" panose="020B0400000000000000" pitchFamily="49" charset="-128"/>
                <a:ea typeface="BIZ UDゴシック" panose="020B0400000000000000" pitchFamily="49" charset="-128"/>
              </a:rPr>
              <a:t>Zoom</a:t>
            </a:r>
            <a:r>
              <a:rPr kumimoji="0" lang="ja-JP" altLang="en-US" sz="3600" kern="0" dirty="0">
                <a:latin typeface="BIZ UDゴシック" panose="020B0400000000000000" pitchFamily="49" charset="-128"/>
                <a:ea typeface="BIZ UDゴシック" panose="020B0400000000000000" pitchFamily="49" charset="-128"/>
              </a:rPr>
              <a:t>の基本事項</a:t>
            </a:r>
            <a:endParaRPr kumimoji="1" lang="ja-JP" altLang="en-US" dirty="0">
              <a:latin typeface="BIZ UDゴシック" panose="020B0400000000000000" pitchFamily="49" charset="-128"/>
              <a:ea typeface="BIZ UDゴシック" panose="020B0400000000000000" pitchFamily="49" charset="-128"/>
            </a:endParaRPr>
          </a:p>
        </p:txBody>
      </p:sp>
      <p:sp>
        <p:nvSpPr>
          <p:cNvPr id="3" name="字幕 2">
            <a:extLst>
              <a:ext uri="{FF2B5EF4-FFF2-40B4-BE49-F238E27FC236}">
                <a16:creationId xmlns:a16="http://schemas.microsoft.com/office/drawing/2014/main" id="{B678E1A0-2CD9-4D57-A3D9-ACFB837FE4DB}"/>
              </a:ext>
            </a:extLst>
          </p:cNvPr>
          <p:cNvSpPr>
            <a:spLocks noGrp="1"/>
          </p:cNvSpPr>
          <p:nvPr>
            <p:ph type="subTitle" idx="1"/>
          </p:nvPr>
        </p:nvSpPr>
        <p:spPr>
          <a:xfrm>
            <a:off x="2993571" y="1518504"/>
            <a:ext cx="2695451" cy="407356"/>
          </a:xfrm>
        </p:spPr>
        <p:txBody>
          <a:bodyPr/>
          <a:lstStyle/>
          <a:p>
            <a:r>
              <a:rPr kumimoji="1" lang="en-US" altLang="ja-JP" dirty="0">
                <a:latin typeface="BIZ UDゴシック" panose="020B0400000000000000" pitchFamily="49" charset="-128"/>
                <a:ea typeface="BIZ UDゴシック" panose="020B0400000000000000" pitchFamily="49" charset="-128"/>
              </a:rPr>
              <a:t>Zoom</a:t>
            </a:r>
            <a:r>
              <a:rPr kumimoji="1" lang="ja-JP" altLang="en-US" dirty="0">
                <a:latin typeface="BIZ UDゴシック" panose="020B0400000000000000" pitchFamily="49" charset="-128"/>
                <a:ea typeface="BIZ UDゴシック" panose="020B0400000000000000" pitchFamily="49" charset="-128"/>
              </a:rPr>
              <a:t>とは？</a:t>
            </a:r>
            <a:endParaRPr kumimoji="1" lang="en-US" altLang="ja-JP" dirty="0">
              <a:latin typeface="BIZ UDゴシック" panose="020B0400000000000000" pitchFamily="49" charset="-128"/>
              <a:ea typeface="BIZ UDゴシック" panose="020B0400000000000000" pitchFamily="49" charset="-128"/>
            </a:endParaRPr>
          </a:p>
        </p:txBody>
      </p:sp>
      <p:sp>
        <p:nvSpPr>
          <p:cNvPr id="10" name="Title 1">
            <a:extLst>
              <a:ext uri="{FF2B5EF4-FFF2-40B4-BE49-F238E27FC236}">
                <a16:creationId xmlns:a16="http://schemas.microsoft.com/office/drawing/2014/main" id="{2D8EDF78-6415-467B-80C5-E695C3CF65DE}"/>
              </a:ext>
            </a:extLst>
          </p:cNvPr>
          <p:cNvSpPr txBox="1">
            <a:spLocks/>
          </p:cNvSpPr>
          <p:nvPr/>
        </p:nvSpPr>
        <p:spPr>
          <a:xfrm>
            <a:off x="1079500" y="446755"/>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1-B</a:t>
            </a:r>
          </a:p>
        </p:txBody>
      </p:sp>
      <p:sp>
        <p:nvSpPr>
          <p:cNvPr id="13" name="テキスト ボックス 12">
            <a:extLst>
              <a:ext uri="{FF2B5EF4-FFF2-40B4-BE49-F238E27FC236}">
                <a16:creationId xmlns:a16="http://schemas.microsoft.com/office/drawing/2014/main" id="{7B666533-9439-43A9-9BB5-A200B05C0BC9}"/>
              </a:ext>
            </a:extLst>
          </p:cNvPr>
          <p:cNvSpPr txBox="1"/>
          <p:nvPr/>
        </p:nvSpPr>
        <p:spPr>
          <a:xfrm>
            <a:off x="2984500" y="2002629"/>
            <a:ext cx="7239000" cy="1938992"/>
          </a:xfrm>
          <a:prstGeom prst="rect">
            <a:avLst/>
          </a:prstGeom>
          <a:noFill/>
        </p:spPr>
        <p:txBody>
          <a:bodyPr wrap="square" rtlCol="0">
            <a:spAutoFit/>
          </a:bodyPr>
          <a:lstStyle/>
          <a:p>
            <a:pPr algn="just"/>
            <a:r>
              <a:rPr lang="en-US" altLang="ja-JP" sz="2000" b="1" dirty="0">
                <a:latin typeface="BIZ UDゴシック" panose="020B0400000000000000" pitchFamily="49" charset="-128"/>
                <a:ea typeface="BIZ UDゴシック" panose="020B0400000000000000" pitchFamily="49" charset="-128"/>
              </a:rPr>
              <a:t>Zoom</a:t>
            </a:r>
            <a:r>
              <a:rPr lang="ja-JP" altLang="en-US" sz="2000" b="1" dirty="0">
                <a:latin typeface="BIZ UDゴシック" panose="020B0400000000000000" pitchFamily="49" charset="-128"/>
                <a:ea typeface="BIZ UDゴシック" panose="020B0400000000000000" pitchFamily="49" charset="-128"/>
              </a:rPr>
              <a:t>とはオンライン会議システムのひとつです。</a:t>
            </a:r>
            <a:endParaRPr kumimoji="1" lang="en-US" altLang="ja-JP" sz="2000" b="1" dirty="0">
              <a:latin typeface="BIZ UDゴシック" panose="020B0400000000000000" pitchFamily="49" charset="-128"/>
              <a:ea typeface="BIZ UDゴシック" panose="020B0400000000000000" pitchFamily="49" charset="-128"/>
            </a:endParaRPr>
          </a:p>
          <a:p>
            <a:pPr algn="just"/>
            <a:r>
              <a:rPr kumimoji="1" lang="ja-JP" altLang="en-US" sz="2000" b="1" dirty="0">
                <a:latin typeface="BIZ UDゴシック" panose="020B0400000000000000" pitchFamily="49" charset="-128"/>
                <a:ea typeface="BIZ UDゴシック" panose="020B0400000000000000" pitchFamily="49" charset="-128"/>
              </a:rPr>
              <a:t>パソコンでも使用できますが、</a:t>
            </a:r>
            <a:r>
              <a:rPr kumimoji="1" lang="en-US" altLang="ja-JP" sz="2000" b="1" dirty="0">
                <a:latin typeface="BIZ UDゴシック" panose="020B0400000000000000" pitchFamily="49" charset="-128"/>
                <a:ea typeface="BIZ UDゴシック" panose="020B0400000000000000" pitchFamily="49" charset="-128"/>
              </a:rPr>
              <a:t>iPhone</a:t>
            </a:r>
            <a:r>
              <a:rPr kumimoji="1" lang="ja-JP" altLang="en-US" sz="2000" b="1" dirty="0">
                <a:latin typeface="BIZ UDゴシック" panose="020B0400000000000000" pitchFamily="49" charset="-128"/>
                <a:ea typeface="BIZ UDゴシック" panose="020B0400000000000000" pitchFamily="49" charset="-128"/>
              </a:rPr>
              <a:t>には元々カメラ・マイク・スピーカーがついているため、無料アプリをインストールすればすぐに使うことができます。</a:t>
            </a:r>
            <a:endParaRPr kumimoji="1" lang="en-US" altLang="ja-JP" sz="2000" b="1" dirty="0">
              <a:latin typeface="BIZ UDゴシック" panose="020B0400000000000000" pitchFamily="49" charset="-128"/>
              <a:ea typeface="BIZ UDゴシック" panose="020B0400000000000000" pitchFamily="49" charset="-128"/>
            </a:endParaRPr>
          </a:p>
          <a:p>
            <a:pPr algn="just"/>
            <a:r>
              <a:rPr kumimoji="1" lang="ja-JP" altLang="en-US" sz="2000" b="1" dirty="0">
                <a:latin typeface="BIZ UDゴシック" panose="020B0400000000000000" pitchFamily="49" charset="-128"/>
                <a:ea typeface="BIZ UDゴシック" panose="020B0400000000000000" pitchFamily="49" charset="-128"/>
              </a:rPr>
              <a:t>アメリカで作られたアプリのため、初めは聞きなれない言葉が出てくるかもしれませんが、少しづつ慣れていきましょう。</a:t>
            </a:r>
            <a:endParaRPr kumimoji="1" lang="en-US" altLang="ja-JP" sz="2000" b="1" dirty="0">
              <a:latin typeface="BIZ UDゴシック" panose="020B0400000000000000" pitchFamily="49" charset="-128"/>
              <a:ea typeface="BIZ UDゴシック" panose="020B0400000000000000" pitchFamily="49" charset="-128"/>
            </a:endParaRPr>
          </a:p>
        </p:txBody>
      </p:sp>
      <p:graphicFrame>
        <p:nvGraphicFramePr>
          <p:cNvPr id="20" name="表 20">
            <a:extLst>
              <a:ext uri="{FF2B5EF4-FFF2-40B4-BE49-F238E27FC236}">
                <a16:creationId xmlns:a16="http://schemas.microsoft.com/office/drawing/2014/main" id="{D439AC74-52A0-4A38-BF72-56E498C25614}"/>
              </a:ext>
            </a:extLst>
          </p:cNvPr>
          <p:cNvGraphicFramePr>
            <a:graphicFrameLocks noGrp="1"/>
          </p:cNvGraphicFramePr>
          <p:nvPr/>
        </p:nvGraphicFramePr>
        <p:xfrm>
          <a:off x="1386700" y="4543980"/>
          <a:ext cx="7920000" cy="227592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2286608372"/>
                    </a:ext>
                  </a:extLst>
                </a:gridCol>
                <a:gridCol w="5400000">
                  <a:extLst>
                    <a:ext uri="{9D8B030D-6E8A-4147-A177-3AD203B41FA5}">
                      <a16:colId xmlns:a16="http://schemas.microsoft.com/office/drawing/2014/main" val="2987440077"/>
                    </a:ext>
                  </a:extLst>
                </a:gridCol>
              </a:tblGrid>
              <a:tr h="363306">
                <a:tc>
                  <a:txBody>
                    <a:bodyPr/>
                    <a:lstStyle/>
                    <a:p>
                      <a:pPr algn="ctr"/>
                      <a:r>
                        <a:rPr kumimoji="1" lang="en-US" altLang="ja-JP" b="1" dirty="0">
                          <a:solidFill>
                            <a:schemeClr val="tx1"/>
                          </a:solidFill>
                          <a:latin typeface="BIZ UDゴシック" panose="020B0400000000000000" pitchFamily="49" charset="-128"/>
                          <a:ea typeface="BIZ UDゴシック" panose="020B0400000000000000" pitchFamily="49" charset="-128"/>
                        </a:rPr>
                        <a:t>Zoom</a:t>
                      </a:r>
                      <a:r>
                        <a:rPr kumimoji="1" lang="ja-JP" altLang="en-US" b="1" dirty="0">
                          <a:solidFill>
                            <a:schemeClr val="tx1"/>
                          </a:solidFill>
                          <a:latin typeface="BIZ UDゴシック" panose="020B0400000000000000" pitchFamily="49" charset="-128"/>
                          <a:ea typeface="BIZ UDゴシック" panose="020B0400000000000000" pitchFamily="49" charset="-128"/>
                        </a:rPr>
                        <a:t>の言葉</a:t>
                      </a:r>
                      <a:endParaRPr kumimoji="1" lang="en-US" altLang="ja-JP" b="1" dirty="0">
                        <a:solidFill>
                          <a:schemeClr val="tx1"/>
                        </a:solidFill>
                        <a:latin typeface="BIZ UDゴシック" panose="020B0400000000000000" pitchFamily="49" charset="-128"/>
                        <a:ea typeface="BIZ UDゴシック" panose="020B0400000000000000" pitchFamily="49" charset="-128"/>
                      </a:endParaRPr>
                    </a:p>
                  </a:txBody>
                  <a:tcPr marL="180000" marT="54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1" dirty="0">
                          <a:solidFill>
                            <a:schemeClr val="tx1"/>
                          </a:solidFill>
                          <a:latin typeface="BIZ UDゴシック" panose="020B0400000000000000" pitchFamily="49" charset="-128"/>
                          <a:ea typeface="BIZ UDゴシック" panose="020B0400000000000000" pitchFamily="49" charset="-128"/>
                        </a:rPr>
                        <a:t>意 味</a:t>
                      </a:r>
                    </a:p>
                  </a:txBody>
                  <a:tcPr marL="180000" marT="54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8016129"/>
                  </a:ext>
                </a:extLst>
              </a:tr>
              <a:tr h="363306">
                <a:tc>
                  <a:txBody>
                    <a:bodyPr/>
                    <a:lstStyle/>
                    <a:p>
                      <a:r>
                        <a:rPr kumimoji="1" lang="ja-JP" altLang="en-US" b="1" dirty="0">
                          <a:solidFill>
                            <a:schemeClr val="tx1"/>
                          </a:solidFill>
                          <a:latin typeface="BIZ UDゴシック" panose="020B0400000000000000" pitchFamily="49" charset="-128"/>
                          <a:ea typeface="BIZ UDゴシック" panose="020B0400000000000000" pitchFamily="49" charset="-128"/>
                        </a:rPr>
                        <a:t>ミーティング</a:t>
                      </a:r>
                      <a:endParaRPr kumimoji="1" lang="en-US" altLang="ja-JP" b="1" dirty="0">
                        <a:solidFill>
                          <a:schemeClr val="tx1"/>
                        </a:solidFill>
                        <a:latin typeface="BIZ UDゴシック" panose="020B0400000000000000" pitchFamily="49" charset="-128"/>
                        <a:ea typeface="BIZ UDゴシック" panose="020B0400000000000000" pitchFamily="49" charset="-128"/>
                      </a:endParaRPr>
                    </a:p>
                  </a:txBody>
                  <a:tcPr marL="108000" marT="54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r>
                        <a:rPr kumimoji="1" lang="ja-JP" altLang="en-US" b="1" dirty="0">
                          <a:solidFill>
                            <a:schemeClr val="tx1"/>
                          </a:solidFill>
                          <a:latin typeface="BIZ UDゴシック" panose="020B0400000000000000" pitchFamily="49" charset="-128"/>
                          <a:ea typeface="BIZ UDゴシック" panose="020B0400000000000000" pitchFamily="49" charset="-128"/>
                        </a:rPr>
                        <a:t>オンライン会議のこと</a:t>
                      </a:r>
                    </a:p>
                  </a:txBody>
                  <a:tcPr marL="252000" marT="54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1772475"/>
                  </a:ext>
                </a:extLst>
              </a:tr>
              <a:tr h="363306">
                <a:tc>
                  <a:txBody>
                    <a:bodyPr/>
                    <a:lstStyle/>
                    <a:p>
                      <a:r>
                        <a:rPr kumimoji="1" lang="ja-JP" altLang="en-US" b="1" dirty="0">
                          <a:latin typeface="BIZ UDゴシック" panose="020B0400000000000000" pitchFamily="49" charset="-128"/>
                          <a:ea typeface="BIZ UDゴシック" panose="020B0400000000000000" pitchFamily="49" charset="-128"/>
                        </a:rPr>
                        <a:t>ホスト、共同ホスト</a:t>
                      </a:r>
                    </a:p>
                  </a:txBody>
                  <a:tcPr marL="108000" marT="54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r>
                        <a:rPr kumimoji="1" lang="ja-JP" altLang="en-US" b="1" dirty="0">
                          <a:latin typeface="BIZ UDゴシック" panose="020B0400000000000000" pitchFamily="49" charset="-128"/>
                          <a:ea typeface="BIZ UDゴシック" panose="020B0400000000000000" pitchFamily="49" charset="-128"/>
                        </a:rPr>
                        <a:t>会議の主催者、共同主催者</a:t>
                      </a:r>
                    </a:p>
                  </a:txBody>
                  <a:tcPr marL="252000" marT="54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4099265"/>
                  </a:ext>
                </a:extLst>
              </a:tr>
              <a:tr h="363306">
                <a:tc>
                  <a:txBody>
                    <a:bodyPr/>
                    <a:lstStyle/>
                    <a:p>
                      <a:r>
                        <a:rPr kumimoji="1" lang="ja-JP" altLang="en-US" b="1" dirty="0">
                          <a:latin typeface="BIZ UDゴシック" panose="020B0400000000000000" pitchFamily="49" charset="-128"/>
                          <a:ea typeface="BIZ UDゴシック" panose="020B0400000000000000" pitchFamily="49" charset="-128"/>
                        </a:rPr>
                        <a:t>ミュート</a:t>
                      </a:r>
                    </a:p>
                  </a:txBody>
                  <a:tcPr marL="108000" marT="54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r>
                        <a:rPr kumimoji="1" lang="ja-JP" altLang="en-US" b="1" dirty="0">
                          <a:latin typeface="BIZ UDゴシック" panose="020B0400000000000000" pitchFamily="49" charset="-128"/>
                          <a:ea typeface="BIZ UDゴシック" panose="020B0400000000000000" pitchFamily="49" charset="-128"/>
                        </a:rPr>
                        <a:t>自分のマイクの音を消す</a:t>
                      </a:r>
                      <a:endParaRPr kumimoji="1" lang="en-US" altLang="ja-JP" b="1" dirty="0">
                        <a:latin typeface="BIZ UDゴシック" panose="020B0400000000000000" pitchFamily="49" charset="-128"/>
                        <a:ea typeface="BIZ UDゴシック" panose="020B0400000000000000" pitchFamily="49" charset="-128"/>
                      </a:endParaRPr>
                    </a:p>
                  </a:txBody>
                  <a:tcPr marL="252000" marT="54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2578960"/>
                  </a:ext>
                </a:extLst>
              </a:tr>
              <a:tr h="635786">
                <a:tc>
                  <a:txBody>
                    <a:bodyPr/>
                    <a:lstStyle/>
                    <a:p>
                      <a:r>
                        <a:rPr kumimoji="1" lang="ja-JP" altLang="en-US" b="1" dirty="0">
                          <a:latin typeface="BIZ UDゴシック" panose="020B0400000000000000" pitchFamily="49" charset="-128"/>
                          <a:ea typeface="BIZ UDゴシック" panose="020B0400000000000000" pitchFamily="49" charset="-128"/>
                        </a:rPr>
                        <a:t>オーディオに接続する</a:t>
                      </a:r>
                    </a:p>
                  </a:txBody>
                  <a:tcPr marL="108000" marT="54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r>
                        <a:rPr kumimoji="1" lang="ja-JP" altLang="en-US" b="1" dirty="0">
                          <a:latin typeface="BIZ UDゴシック" panose="020B0400000000000000" pitchFamily="49" charset="-128"/>
                          <a:ea typeface="BIZ UDゴシック" panose="020B0400000000000000" pitchFamily="49" charset="-128"/>
                        </a:rPr>
                        <a:t>会議の音声に接続すること</a:t>
                      </a:r>
                      <a:endParaRPr kumimoji="1" lang="en-US" altLang="ja-JP" b="1" dirty="0">
                        <a:latin typeface="BIZ UDゴシック" panose="020B0400000000000000" pitchFamily="49" charset="-128"/>
                        <a:ea typeface="BIZ UDゴシック" panose="020B0400000000000000" pitchFamily="49" charset="-128"/>
                      </a:endParaRPr>
                    </a:p>
                    <a:p>
                      <a:pPr lvl="0"/>
                      <a:r>
                        <a:rPr kumimoji="1" lang="ja-JP" altLang="en-US" b="1" dirty="0">
                          <a:latin typeface="BIZ UDゴシック" panose="020B0400000000000000" pitchFamily="49" charset="-128"/>
                          <a:ea typeface="BIZ UDゴシック" panose="020B0400000000000000" pitchFamily="49" charset="-128"/>
                        </a:rPr>
                        <a:t>接続すると会議の音声が聞こえるようになる</a:t>
                      </a:r>
                      <a:endParaRPr kumimoji="1" lang="en-US" altLang="ja-JP" b="1" dirty="0">
                        <a:latin typeface="BIZ UDゴシック" panose="020B0400000000000000" pitchFamily="49" charset="-128"/>
                        <a:ea typeface="BIZ UDゴシック" panose="020B0400000000000000" pitchFamily="49" charset="-128"/>
                      </a:endParaRPr>
                    </a:p>
                  </a:txBody>
                  <a:tcPr marL="252000" marT="54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9466645"/>
                  </a:ext>
                </a:extLst>
              </a:tr>
            </a:tbl>
          </a:graphicData>
        </a:graphic>
      </p:graphicFrame>
      <p:sp>
        <p:nvSpPr>
          <p:cNvPr id="21" name="テキスト ボックス 20">
            <a:extLst>
              <a:ext uri="{FF2B5EF4-FFF2-40B4-BE49-F238E27FC236}">
                <a16:creationId xmlns:a16="http://schemas.microsoft.com/office/drawing/2014/main" id="{1FD7EA96-B2B0-4AEC-B5DF-3A27A43AA938}"/>
              </a:ext>
            </a:extLst>
          </p:cNvPr>
          <p:cNvSpPr txBox="1"/>
          <p:nvPr/>
        </p:nvSpPr>
        <p:spPr>
          <a:xfrm>
            <a:off x="1344304" y="4064026"/>
            <a:ext cx="3664364" cy="400110"/>
          </a:xfrm>
          <a:prstGeom prst="rect">
            <a:avLst/>
          </a:prstGeom>
          <a:noFill/>
        </p:spPr>
        <p:txBody>
          <a:bodyPr wrap="square" rtlCol="0">
            <a:spAutoFit/>
          </a:bodyPr>
          <a:lstStyle/>
          <a:p>
            <a:r>
              <a:rPr kumimoji="1" lang="en-US" altLang="ja-JP" sz="2000" b="1" dirty="0">
                <a:latin typeface="BIZ UDゴシック" panose="020B0400000000000000" pitchFamily="49" charset="-128"/>
                <a:ea typeface="BIZ UDゴシック" panose="020B0400000000000000" pitchFamily="49" charset="-128"/>
              </a:rPr>
              <a:t>Zoom</a:t>
            </a:r>
            <a:r>
              <a:rPr kumimoji="1" lang="ja-JP" altLang="en-US" sz="2000" b="1" dirty="0">
                <a:latin typeface="BIZ UDゴシック" panose="020B0400000000000000" pitchFamily="49" charset="-128"/>
                <a:ea typeface="BIZ UDゴシック" panose="020B0400000000000000" pitchFamily="49" charset="-128"/>
              </a:rPr>
              <a:t>で使用される用語の一例</a:t>
            </a:r>
          </a:p>
        </p:txBody>
      </p:sp>
      <p:pic>
        <p:nvPicPr>
          <p:cNvPr id="2050" name="Picture 2" descr="Zoom for Macのアイコン">
            <a:extLst>
              <a:ext uri="{FF2B5EF4-FFF2-40B4-BE49-F238E27FC236}">
                <a16:creationId xmlns:a16="http://schemas.microsoft.com/office/drawing/2014/main" id="{02068F27-97D8-53D8-8ABA-5EE7BF6F74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9" t="3114" r="54276" b="9121"/>
          <a:stretch/>
        </p:blipFill>
        <p:spPr bwMode="auto">
          <a:xfrm>
            <a:off x="668954" y="1766232"/>
            <a:ext cx="1934546" cy="1938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450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79500" y="453091"/>
            <a:ext cx="951199" cy="710067"/>
          </a:xfrm>
          <a:prstGeom prst="rect">
            <a:avLst/>
          </a:prstGeom>
        </p:spPr>
        <p:txBody>
          <a:bodyPr vert="horz" wrap="non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1-C</a:t>
            </a:r>
          </a:p>
        </p:txBody>
      </p:sp>
      <p:sp>
        <p:nvSpPr>
          <p:cNvPr id="30" name="タイトル 1">
            <a:extLst>
              <a:ext uri="{FF2B5EF4-FFF2-40B4-BE49-F238E27FC236}">
                <a16:creationId xmlns:a16="http://schemas.microsoft.com/office/drawing/2014/main" id="{3C742854-3EC3-4640-A47C-FF1C1461BD8E}"/>
              </a:ext>
            </a:extLst>
          </p:cNvPr>
          <p:cNvSpPr>
            <a:spLocks noGrp="1"/>
          </p:cNvSpPr>
          <p:nvPr>
            <p:ph type="ctrTitle"/>
          </p:nvPr>
        </p:nvSpPr>
        <p:spPr>
          <a:xfrm>
            <a:off x="2537638" y="332331"/>
            <a:ext cx="4924425" cy="984885"/>
          </a:xfrm>
        </p:spPr>
        <p:txBody>
          <a:bodyPr wrap="none">
            <a:spAutoFit/>
          </a:bodyPr>
          <a:lstStyle/>
          <a:p>
            <a:r>
              <a:rPr lang="en-US" altLang="ja-JP" sz="3200" dirty="0">
                <a:latin typeface="BIZ UDゴシック" panose="020B0400000000000000" pitchFamily="49" charset="-128"/>
                <a:ea typeface="BIZ UDゴシック" panose="020B0400000000000000" pitchFamily="49" charset="-128"/>
              </a:rPr>
              <a:t>Zoom</a:t>
            </a:r>
            <a:r>
              <a:rPr lang="ja-JP" altLang="en-US" sz="3200" dirty="0">
                <a:latin typeface="BIZ UDゴシック" panose="020B0400000000000000" pitchFamily="49" charset="-128"/>
                <a:ea typeface="BIZ UDゴシック" panose="020B0400000000000000" pitchFamily="49" charset="-128"/>
              </a:rPr>
              <a:t>の使い方</a:t>
            </a:r>
            <a:br>
              <a:rPr lang="ja-JP" altLang="en-US" sz="32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rPr>
              <a:t>Zoom</a:t>
            </a:r>
            <a:r>
              <a:rPr lang="ja-JP" altLang="en-US" sz="3200" dirty="0">
                <a:latin typeface="BIZ UDゴシック" panose="020B0400000000000000" pitchFamily="49" charset="-128"/>
                <a:ea typeface="BIZ UDゴシック" panose="020B0400000000000000" pitchFamily="49" charset="-128"/>
              </a:rPr>
              <a:t>アプリのインストール</a:t>
            </a:r>
          </a:p>
        </p:txBody>
      </p:sp>
      <p:sp>
        <p:nvSpPr>
          <p:cNvPr id="105" name="テキスト ボックス 1">
            <a:extLst>
              <a:ext uri="{FF2B5EF4-FFF2-40B4-BE49-F238E27FC236}">
                <a16:creationId xmlns:a16="http://schemas.microsoft.com/office/drawing/2014/main" id="{9045D488-858F-B753-4973-B17A5F5EFA5E}"/>
              </a:ext>
            </a:extLst>
          </p:cNvPr>
          <p:cNvSpPr txBox="1"/>
          <p:nvPr/>
        </p:nvSpPr>
        <p:spPr>
          <a:xfrm>
            <a:off x="469900" y="2333625"/>
            <a:ext cx="2651209" cy="437042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indent="-417600"/>
            <a:r>
              <a:rPr lang="ja-JP" altLang="en-US" sz="3200" b="1" dirty="0">
                <a:solidFill>
                  <a:srgbClr val="009650"/>
                </a:solidFill>
                <a:latin typeface="BIZ UDPゴシック" panose="020B0400000000000000" pitchFamily="50" charset="-128"/>
                <a:ea typeface="BIZ UDPゴシック" panose="020B0400000000000000" pitchFamily="50" charset="-128"/>
                <a:cs typeface="Meiryo" charset="-128"/>
              </a:rPr>
              <a:t>❶</a:t>
            </a:r>
            <a:r>
              <a:rPr lang="en-US" altLang="ja-JP" sz="2000" b="1" spc="-16" dirty="0">
                <a:latin typeface="BIZ UDPゴシック" panose="020B0400000000000000" pitchFamily="50" charset="-128"/>
                <a:ea typeface="BIZ UDPゴシック" panose="020B0400000000000000" pitchFamily="50" charset="-128"/>
                <a:cs typeface="AoyagiKouzanFontT"/>
              </a:rPr>
              <a:t>｢</a:t>
            </a:r>
            <a:r>
              <a:rPr lang="en-US" altLang="ja-JP" sz="2000" b="1" dirty="0">
                <a:latin typeface="BIZ UDPゴシック" panose="020B0400000000000000" pitchFamily="50" charset="-128"/>
                <a:ea typeface="BIZ UDPゴシック" panose="020B0400000000000000" pitchFamily="50" charset="-128"/>
                <a:cs typeface="Meiryo" charset="-128"/>
              </a:rPr>
              <a:t>App Store</a:t>
            </a:r>
            <a:r>
              <a:rPr lang="ja-JP" altLang="en-US" sz="2000" b="1" spc="-750" dirty="0">
                <a:latin typeface="BIZ UDPゴシック" panose="020B0400000000000000" pitchFamily="50" charset="-128"/>
                <a:ea typeface="BIZ UDPゴシック" panose="020B0400000000000000" pitchFamily="50" charset="-128"/>
                <a:cs typeface="Meiryo" charset="-128"/>
              </a:rPr>
              <a:t> </a:t>
            </a:r>
            <a:r>
              <a:rPr lang="en-US" altLang="ja-JP" sz="2000" b="1" spc="-16" dirty="0">
                <a:latin typeface="BIZ UDPゴシック" panose="020B0400000000000000" pitchFamily="50" charset="-128"/>
                <a:ea typeface="BIZ UDPゴシック" panose="020B0400000000000000" pitchFamily="50" charset="-128"/>
                <a:cs typeface="AoyagiKouzanFontT"/>
              </a:rPr>
              <a:t>｣</a:t>
            </a:r>
            <a:r>
              <a:rPr lang="ja-JP" altLang="en-US" sz="2000" b="1" dirty="0">
                <a:latin typeface="BIZ UDPゴシック" panose="020B0400000000000000" pitchFamily="50" charset="-128"/>
                <a:ea typeface="BIZ UDPゴシック" panose="020B0400000000000000" pitchFamily="50" charset="-128"/>
                <a:cs typeface="Meiryo" charset="-128"/>
              </a:rPr>
              <a:t>を</a:t>
            </a:r>
            <a:endParaRPr lang="en-US" altLang="ja-JP" sz="2000" b="1" dirty="0">
              <a:latin typeface="BIZ UDPゴシック" panose="020B0400000000000000" pitchFamily="50" charset="-128"/>
              <a:ea typeface="BIZ UDPゴシック" panose="020B0400000000000000" pitchFamily="50" charset="-128"/>
              <a:cs typeface="Meiryo" charset="-128"/>
            </a:endParaRPr>
          </a:p>
          <a:p>
            <a:pPr indent="-417600"/>
            <a:r>
              <a:rPr lang="ja-JP" altLang="en-US" sz="2000" b="1" dirty="0">
                <a:latin typeface="BIZ UDPゴシック" panose="020B0400000000000000" pitchFamily="50" charset="-128"/>
                <a:ea typeface="BIZ UDPゴシック" panose="020B0400000000000000" pitchFamily="50" charset="-128"/>
                <a:cs typeface="Meiryo" charset="-128"/>
              </a:rPr>
              <a:t>　　押す</a:t>
            </a:r>
          </a:p>
          <a:p>
            <a:pPr indent="-417600"/>
            <a:r>
              <a:rPr lang="ja-JP" altLang="en-US" sz="3200" b="1" dirty="0">
                <a:solidFill>
                  <a:srgbClr val="009650"/>
                </a:solidFill>
                <a:latin typeface="BIZ UDPゴシック" panose="020B0400000000000000" pitchFamily="50" charset="-128"/>
                <a:ea typeface="BIZ UDPゴシック" panose="020B0400000000000000" pitchFamily="50" charset="-128"/>
                <a:cs typeface="Meiryo" charset="-128"/>
              </a:rPr>
              <a:t>❷</a:t>
            </a:r>
            <a:r>
              <a:rPr lang="en-US" altLang="ja-JP" sz="2000" b="1" spc="-16" dirty="0">
                <a:latin typeface="BIZ UDPゴシック" panose="020B0400000000000000" pitchFamily="50" charset="-128"/>
                <a:ea typeface="BIZ UDPゴシック" panose="020B0400000000000000" pitchFamily="50" charset="-128"/>
                <a:cs typeface="AoyagiKouzanFontT"/>
              </a:rPr>
              <a:t>｢</a:t>
            </a:r>
            <a:r>
              <a:rPr lang="ja-JP" altLang="en-US" sz="2000" b="1" dirty="0">
                <a:latin typeface="BIZ UDPゴシック" panose="020B0400000000000000" pitchFamily="50" charset="-128"/>
                <a:ea typeface="BIZ UDPゴシック" panose="020B0400000000000000" pitchFamily="50" charset="-128"/>
                <a:cs typeface="Meiryo" charset="-128"/>
              </a:rPr>
              <a:t>検索</a:t>
            </a:r>
            <a:r>
              <a:rPr lang="en-US" altLang="ja-JP" sz="2000" b="1" spc="-16" dirty="0">
                <a:latin typeface="BIZ UDPゴシック" panose="020B0400000000000000" pitchFamily="50" charset="-128"/>
                <a:ea typeface="BIZ UDPゴシック" panose="020B0400000000000000" pitchFamily="50" charset="-128"/>
                <a:cs typeface="AoyagiKouzanFontT"/>
              </a:rPr>
              <a:t>｣</a:t>
            </a:r>
            <a:r>
              <a:rPr lang="ja-JP" altLang="en-US" sz="2000" b="1" dirty="0">
                <a:latin typeface="BIZ UDPゴシック" panose="020B0400000000000000" pitchFamily="50" charset="-128"/>
                <a:ea typeface="BIZ UDPゴシック" panose="020B0400000000000000" pitchFamily="50" charset="-128"/>
                <a:cs typeface="Meiryo" charset="-128"/>
              </a:rPr>
              <a:t>をダブルタップ</a:t>
            </a:r>
          </a:p>
          <a:p>
            <a:pPr indent="-417600"/>
            <a:r>
              <a:rPr lang="ja-JP" altLang="en-US" sz="3200" b="1" dirty="0">
                <a:solidFill>
                  <a:srgbClr val="009650"/>
                </a:solidFill>
                <a:latin typeface="BIZ UDPゴシック" panose="020B0400000000000000" pitchFamily="50" charset="-128"/>
                <a:ea typeface="BIZ UDPゴシック" panose="020B0400000000000000" pitchFamily="50" charset="-128"/>
                <a:cs typeface="Meiryo" charset="-128"/>
              </a:rPr>
              <a:t>❸</a:t>
            </a:r>
            <a:r>
              <a:rPr lang="en-US" altLang="ja-JP" sz="2000" b="1" spc="-16" dirty="0">
                <a:latin typeface="BIZ UDPゴシック" panose="020B0400000000000000" pitchFamily="50" charset="-128"/>
                <a:ea typeface="BIZ UDPゴシック" panose="020B0400000000000000" pitchFamily="50" charset="-128"/>
                <a:cs typeface="AoyagiKouzanFontT"/>
              </a:rPr>
              <a:t>｢</a:t>
            </a:r>
            <a:r>
              <a:rPr lang="ja-JP" altLang="en-US" sz="2000" b="1" dirty="0">
                <a:latin typeface="BIZ UDPゴシック" panose="020B0400000000000000" pitchFamily="50" charset="-128"/>
                <a:ea typeface="BIZ UDPゴシック" panose="020B0400000000000000" pitchFamily="50" charset="-128"/>
                <a:cs typeface="Meiryo" charset="-128"/>
              </a:rPr>
              <a:t>ゲーム</a:t>
            </a:r>
            <a:r>
              <a:rPr lang="ja-JP" altLang="en-US" sz="2000" b="1" spc="-500" dirty="0">
                <a:latin typeface="BIZ UDPゴシック" panose="020B0400000000000000" pitchFamily="50" charset="-128"/>
                <a:ea typeface="BIZ UDPゴシック" panose="020B0400000000000000" pitchFamily="50" charset="-128"/>
                <a:cs typeface="Meiryo" charset="-128"/>
              </a:rPr>
              <a:t>、</a:t>
            </a:r>
            <a:r>
              <a:rPr lang="en-US" altLang="ja-JP" sz="2000" b="1" dirty="0">
                <a:latin typeface="BIZ UDPゴシック" panose="020B0400000000000000" pitchFamily="50" charset="-128"/>
                <a:ea typeface="BIZ UDPゴシック" panose="020B0400000000000000" pitchFamily="50" charset="-128"/>
                <a:cs typeface="Meiryo" charset="-128"/>
              </a:rPr>
              <a:t>App</a:t>
            </a:r>
            <a:r>
              <a:rPr lang="ja-JP" altLang="en-US" sz="2000" b="1" spc="-500" dirty="0">
                <a:latin typeface="BIZ UDPゴシック" panose="020B0400000000000000" pitchFamily="50" charset="-128"/>
                <a:ea typeface="BIZ UDPゴシック" panose="020B0400000000000000" pitchFamily="50" charset="-128"/>
                <a:cs typeface="Meiryo" charset="-128"/>
              </a:rPr>
              <a:t> 、</a:t>
            </a:r>
            <a:endParaRPr lang="en-US" altLang="ja-JP" sz="2000" b="1" spc="-500" dirty="0">
              <a:latin typeface="BIZ UDPゴシック" panose="020B0400000000000000" pitchFamily="50" charset="-128"/>
              <a:ea typeface="BIZ UDPゴシック" panose="020B0400000000000000" pitchFamily="50" charset="-128"/>
              <a:cs typeface="Meiryo" charset="-128"/>
            </a:endParaRPr>
          </a:p>
          <a:p>
            <a:pPr indent="-417600"/>
            <a:r>
              <a:rPr lang="ja-JP" altLang="en-US" sz="2000" b="1" dirty="0">
                <a:latin typeface="BIZ UDPゴシック" panose="020B0400000000000000" pitchFamily="50" charset="-128"/>
                <a:ea typeface="BIZ UDPゴシック" panose="020B0400000000000000" pitchFamily="50" charset="-128"/>
                <a:cs typeface="Meiryo" charset="-128"/>
              </a:rPr>
              <a:t>　　ストーリーなど</a:t>
            </a:r>
            <a:r>
              <a:rPr lang="en-US" altLang="ja-JP" sz="2000" b="1" spc="-16" dirty="0">
                <a:latin typeface="BIZ UDPゴシック" panose="020B0400000000000000" pitchFamily="50" charset="-128"/>
                <a:ea typeface="BIZ UDPゴシック" panose="020B0400000000000000" pitchFamily="50" charset="-128"/>
                <a:cs typeface="AoyagiKouzanFontT"/>
              </a:rPr>
              <a:t>｣</a:t>
            </a:r>
          </a:p>
          <a:p>
            <a:pPr indent="-417600"/>
            <a:r>
              <a:rPr lang="ja-JP" altLang="en-US" sz="2000" b="1" spc="-16" dirty="0">
                <a:latin typeface="BIZ UDPゴシック" panose="020B0400000000000000" pitchFamily="50" charset="-128"/>
                <a:ea typeface="BIZ UDPゴシック" panose="020B0400000000000000" pitchFamily="50" charset="-128"/>
                <a:cs typeface="Meiryo" charset="-128"/>
              </a:rPr>
              <a:t>　　</a:t>
            </a:r>
            <a:r>
              <a:rPr lang="ja-JP" altLang="en-US" sz="2000" b="1" dirty="0">
                <a:latin typeface="BIZ UDPゴシック" panose="020B0400000000000000" pitchFamily="50" charset="-128"/>
                <a:ea typeface="BIZ UDPゴシック" panose="020B0400000000000000" pitchFamily="50" charset="-128"/>
                <a:cs typeface="Meiryo" charset="-128"/>
              </a:rPr>
              <a:t>をダブルタップ</a:t>
            </a:r>
          </a:p>
          <a:p>
            <a:pPr indent="-417600"/>
            <a:r>
              <a:rPr lang="ja-JP" altLang="en-US" sz="3200" b="1" dirty="0">
                <a:solidFill>
                  <a:srgbClr val="009650"/>
                </a:solidFill>
                <a:latin typeface="BIZ UDPゴシック" panose="020B0400000000000000" pitchFamily="50" charset="-128"/>
                <a:ea typeface="BIZ UDPゴシック" panose="020B0400000000000000" pitchFamily="50" charset="-128"/>
                <a:cs typeface="Meiryo" charset="-128"/>
              </a:rPr>
              <a:t>❹</a:t>
            </a:r>
            <a:r>
              <a:rPr lang="en-US" altLang="ja-JP" sz="2000" b="1" spc="-16" dirty="0">
                <a:latin typeface="BIZ UDPゴシック" panose="020B0400000000000000" pitchFamily="50" charset="-128"/>
                <a:ea typeface="BIZ UDPゴシック" panose="020B0400000000000000" pitchFamily="50" charset="-128"/>
                <a:cs typeface="AoyagiKouzanFontT"/>
              </a:rPr>
              <a:t>｢</a:t>
            </a:r>
            <a:r>
              <a:rPr lang="ja-JP" altLang="en-US" sz="2000" b="1" spc="-16" dirty="0">
                <a:latin typeface="BIZ UDPゴシック" panose="020B0400000000000000" pitchFamily="50" charset="-128"/>
                <a:ea typeface="BIZ UDPゴシック" panose="020B0400000000000000" pitchFamily="50" charset="-128"/>
                <a:cs typeface="AoyagiKouzanFontT"/>
              </a:rPr>
              <a:t>ズーム</a:t>
            </a:r>
            <a:r>
              <a:rPr lang="en-US" altLang="ja-JP" sz="2000" b="1" spc="-16" dirty="0">
                <a:latin typeface="BIZ UDPゴシック" panose="020B0400000000000000" pitchFamily="50" charset="-128"/>
                <a:ea typeface="BIZ UDPゴシック" panose="020B0400000000000000" pitchFamily="50" charset="-128"/>
                <a:cs typeface="AoyagiKouzanFontT"/>
              </a:rPr>
              <a:t>｣</a:t>
            </a:r>
            <a:r>
              <a:rPr lang="ja-JP" altLang="en-US" sz="2000" b="1" dirty="0">
                <a:latin typeface="BIZ UDPゴシック" panose="020B0400000000000000" pitchFamily="50" charset="-128"/>
                <a:ea typeface="BIZ UDPゴシック" panose="020B0400000000000000" pitchFamily="50" charset="-128"/>
                <a:cs typeface="Meiryo" charset="-128"/>
              </a:rPr>
              <a:t>と検索</a:t>
            </a:r>
          </a:p>
          <a:p>
            <a:pPr indent="-417600"/>
            <a:r>
              <a:rPr lang="ja-JP" altLang="en-US" sz="3200" b="1" dirty="0">
                <a:solidFill>
                  <a:srgbClr val="009650"/>
                </a:solidFill>
                <a:latin typeface="BIZ UDPゴシック" panose="020B0400000000000000" pitchFamily="50" charset="-128"/>
                <a:ea typeface="BIZ UDPゴシック" panose="020B0400000000000000" pitchFamily="50" charset="-128"/>
                <a:cs typeface="Meiryo" charset="-128"/>
              </a:rPr>
              <a:t>❺</a:t>
            </a:r>
            <a:r>
              <a:rPr lang="en-US" altLang="ja-JP" sz="2000" b="1" spc="-16" dirty="0">
                <a:latin typeface="BIZ UDPゴシック" panose="020B0400000000000000" pitchFamily="50" charset="-128"/>
                <a:ea typeface="BIZ UDPゴシック" panose="020B0400000000000000" pitchFamily="50" charset="-128"/>
                <a:cs typeface="AoyagiKouzanFontT"/>
              </a:rPr>
              <a:t>｢</a:t>
            </a:r>
            <a:r>
              <a:rPr lang="ja-JP" altLang="en-US" sz="2000" b="1" dirty="0">
                <a:latin typeface="BIZ UDPゴシック" panose="020B0400000000000000" pitchFamily="50" charset="-128"/>
                <a:ea typeface="BIZ UDPゴシック" panose="020B0400000000000000" pitchFamily="50" charset="-128"/>
                <a:cs typeface="Meiryo" charset="-128"/>
              </a:rPr>
              <a:t>入手</a:t>
            </a:r>
            <a:r>
              <a:rPr lang="en-US" altLang="ja-JP" sz="2000" b="1" spc="-16" dirty="0">
                <a:latin typeface="BIZ UDPゴシック" panose="020B0400000000000000" pitchFamily="50" charset="-128"/>
                <a:ea typeface="BIZ UDPゴシック" panose="020B0400000000000000" pitchFamily="50" charset="-128"/>
                <a:cs typeface="AoyagiKouzanFontT"/>
              </a:rPr>
              <a:t>｣</a:t>
            </a:r>
            <a:r>
              <a:rPr lang="ja-JP" altLang="en-US" sz="2000" b="1">
                <a:latin typeface="BIZ UDPゴシック" panose="020B0400000000000000" pitchFamily="50" charset="-128"/>
                <a:ea typeface="BIZ UDPゴシック" panose="020B0400000000000000" pitchFamily="50" charset="-128"/>
                <a:cs typeface="Meiryo" charset="-128"/>
              </a:rPr>
              <a:t>をダブルタップ</a:t>
            </a:r>
            <a:endParaRPr lang="ja-JP" altLang="en-US" sz="2000" b="1" dirty="0">
              <a:latin typeface="BIZ UDPゴシック" panose="020B0400000000000000" pitchFamily="50" charset="-128"/>
              <a:ea typeface="BIZ UDPゴシック" panose="020B0400000000000000" pitchFamily="50" charset="-128"/>
              <a:cs typeface="Meiryo" charset="-128"/>
            </a:endParaRPr>
          </a:p>
          <a:p>
            <a:pPr indent="-417600"/>
            <a:endParaRPr lang="en-US" altLang="ja-JP" b="1" dirty="0">
              <a:latin typeface="BIZ UDPゴシック" panose="020B0400000000000000" pitchFamily="50" charset="-128"/>
              <a:ea typeface="BIZ UDPゴシック" panose="020B0400000000000000" pitchFamily="50" charset="-128"/>
              <a:cs typeface="Meiryo" charset="-128"/>
            </a:endParaRPr>
          </a:p>
        </p:txBody>
      </p:sp>
      <p:sp>
        <p:nvSpPr>
          <p:cNvPr id="106" name="サブタイトル 2">
            <a:extLst>
              <a:ext uri="{FF2B5EF4-FFF2-40B4-BE49-F238E27FC236}">
                <a16:creationId xmlns:a16="http://schemas.microsoft.com/office/drawing/2014/main" id="{DB51E2AC-46F0-2EBD-C420-C777F0C342BD}"/>
              </a:ext>
            </a:extLst>
          </p:cNvPr>
          <p:cNvSpPr>
            <a:spLocks noGrp="1"/>
          </p:cNvSpPr>
          <p:nvPr/>
        </p:nvSpPr>
        <p:spPr>
          <a:xfrm>
            <a:off x="621304" y="1684670"/>
            <a:ext cx="8280000"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dirty="0">
                <a:latin typeface="BIZ UDPゴシック" panose="020B0400000000000000" pitchFamily="50" charset="-128"/>
                <a:ea typeface="BIZ UDPゴシック" panose="020B0400000000000000" pitchFamily="50" charset="-128"/>
              </a:rPr>
              <a:t>Zoom</a:t>
            </a:r>
            <a:r>
              <a:rPr lang="ja-JP" altLang="en-US" dirty="0">
                <a:latin typeface="BIZ UDPゴシック" panose="020B0400000000000000" pitchFamily="50" charset="-128"/>
                <a:ea typeface="BIZ UDPゴシック" panose="020B0400000000000000" pitchFamily="50" charset="-128"/>
              </a:rPr>
              <a:t>アプリをインストールします。</a:t>
            </a:r>
          </a:p>
        </p:txBody>
      </p:sp>
      <p:grpSp>
        <p:nvGrpSpPr>
          <p:cNvPr id="107" name="グループ化 106">
            <a:extLst>
              <a:ext uri="{FF2B5EF4-FFF2-40B4-BE49-F238E27FC236}">
                <a16:creationId xmlns:a16="http://schemas.microsoft.com/office/drawing/2014/main" id="{F5A12B6C-8FD8-88B9-EA9D-DE99A3A85305}"/>
              </a:ext>
            </a:extLst>
          </p:cNvPr>
          <p:cNvGrpSpPr/>
          <p:nvPr/>
        </p:nvGrpSpPr>
        <p:grpSpPr>
          <a:xfrm>
            <a:off x="8471259" y="4606622"/>
            <a:ext cx="1746302" cy="1587851"/>
            <a:chOff x="6864872" y="3962670"/>
            <a:chExt cx="1711195" cy="1587851"/>
          </a:xfrm>
        </p:grpSpPr>
        <p:pic>
          <p:nvPicPr>
            <p:cNvPr id="108" name="Picture 10">
              <a:extLst>
                <a:ext uri="{FF2B5EF4-FFF2-40B4-BE49-F238E27FC236}">
                  <a16:creationId xmlns:a16="http://schemas.microsoft.com/office/drawing/2014/main" id="{C61C1CD5-2AA0-8302-7390-C9CEF7B1F0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262"/>
            <a:stretch/>
          </p:blipFill>
          <p:spPr bwMode="auto">
            <a:xfrm>
              <a:off x="6864872" y="3962670"/>
              <a:ext cx="1711195" cy="15878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9" name="Picture 12">
              <a:extLst>
                <a:ext uri="{FF2B5EF4-FFF2-40B4-BE49-F238E27FC236}">
                  <a16:creationId xmlns:a16="http://schemas.microsoft.com/office/drawing/2014/main" id="{B0F2E439-8453-8CC9-B011-53061CB7B2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664" y="4386487"/>
              <a:ext cx="421579" cy="257385"/>
            </a:xfrm>
            <a:prstGeom prst="rect">
              <a:avLst/>
            </a:prstGeom>
            <a:noFill/>
            <a:extLst>
              <a:ext uri="{909E8E84-426E-40DD-AFC4-6F175D3DCCD1}">
                <a14:hiddenFill xmlns:a14="http://schemas.microsoft.com/office/drawing/2010/main">
                  <a:solidFill>
                    <a:srgbClr val="FFFFFF"/>
                  </a:solidFill>
                </a14:hiddenFill>
              </a:ext>
            </a:extLst>
          </p:spPr>
        </p:pic>
      </p:grpSp>
      <p:pic>
        <p:nvPicPr>
          <p:cNvPr id="110" name="図 109" descr="検索画面の画像">
            <a:extLst>
              <a:ext uri="{FF2B5EF4-FFF2-40B4-BE49-F238E27FC236}">
                <a16:creationId xmlns:a16="http://schemas.microsoft.com/office/drawing/2014/main" id="{0F6B9563-9F40-D502-E90A-37ED8DB5EAA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40668"/>
          <a:stretch/>
        </p:blipFill>
        <p:spPr>
          <a:xfrm>
            <a:off x="8409084" y="2561571"/>
            <a:ext cx="1620000" cy="1842263"/>
          </a:xfrm>
          <a:prstGeom prst="rect">
            <a:avLst/>
          </a:prstGeom>
          <a:ln w="9525">
            <a:solidFill>
              <a:schemeClr val="tx1">
                <a:lumMod val="50000"/>
                <a:lumOff val="50000"/>
              </a:schemeClr>
            </a:solidFill>
          </a:ln>
        </p:spPr>
      </p:pic>
      <p:sp>
        <p:nvSpPr>
          <p:cNvPr id="111" name="正方形/長方形 110">
            <a:extLst>
              <a:ext uri="{FF2B5EF4-FFF2-40B4-BE49-F238E27FC236}">
                <a16:creationId xmlns:a16="http://schemas.microsoft.com/office/drawing/2014/main" id="{78BBFC4A-E8F5-965E-3FC4-82815287029B}"/>
              </a:ext>
            </a:extLst>
          </p:cNvPr>
          <p:cNvSpPr/>
          <p:nvPr/>
        </p:nvSpPr>
        <p:spPr>
          <a:xfrm>
            <a:off x="8437146" y="2823592"/>
            <a:ext cx="1548000" cy="2064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a:extLst>
              <a:ext uri="{FF2B5EF4-FFF2-40B4-BE49-F238E27FC236}">
                <a16:creationId xmlns:a16="http://schemas.microsoft.com/office/drawing/2014/main" id="{542AAC08-1E06-716C-7D6E-9655BA0C76D8}"/>
              </a:ext>
            </a:extLst>
          </p:cNvPr>
          <p:cNvSpPr/>
          <p:nvPr/>
        </p:nvSpPr>
        <p:spPr>
          <a:xfrm>
            <a:off x="9787264" y="5055420"/>
            <a:ext cx="405710" cy="1872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4" name="図形グループ 52">
            <a:extLst>
              <a:ext uri="{FF2B5EF4-FFF2-40B4-BE49-F238E27FC236}">
                <a16:creationId xmlns:a16="http://schemas.microsoft.com/office/drawing/2014/main" id="{8EC1797A-F44D-255B-59E9-29EA7E4BCBCE}"/>
              </a:ext>
            </a:extLst>
          </p:cNvPr>
          <p:cNvGrpSpPr/>
          <p:nvPr/>
        </p:nvGrpSpPr>
        <p:grpSpPr>
          <a:xfrm>
            <a:off x="9575253" y="4849757"/>
            <a:ext cx="296586" cy="293005"/>
            <a:chOff x="5878361" y="3995693"/>
            <a:chExt cx="296586" cy="293005"/>
          </a:xfrm>
        </p:grpSpPr>
        <p:sp>
          <p:nvSpPr>
            <p:cNvPr id="115" name="円/楕円 53">
              <a:extLst>
                <a:ext uri="{FF2B5EF4-FFF2-40B4-BE49-F238E27FC236}">
                  <a16:creationId xmlns:a16="http://schemas.microsoft.com/office/drawing/2014/main" id="{188367F7-46C9-0512-4701-22BE8768041B}"/>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フリーフォーム 54">
              <a:extLst>
                <a:ext uri="{FF2B5EF4-FFF2-40B4-BE49-F238E27FC236}">
                  <a16:creationId xmlns:a16="http://schemas.microsoft.com/office/drawing/2014/main" id="{40820D60-0FA9-CE04-4A8A-613B2AF21C0B}"/>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7" name="図形グループ 94">
            <a:extLst>
              <a:ext uri="{FF2B5EF4-FFF2-40B4-BE49-F238E27FC236}">
                <a16:creationId xmlns:a16="http://schemas.microsoft.com/office/drawing/2014/main" id="{556F8349-6FFF-0BB8-C791-270CC8106F67}"/>
              </a:ext>
            </a:extLst>
          </p:cNvPr>
          <p:cNvGrpSpPr/>
          <p:nvPr/>
        </p:nvGrpSpPr>
        <p:grpSpPr>
          <a:xfrm>
            <a:off x="8293457" y="2574560"/>
            <a:ext cx="296586" cy="293005"/>
            <a:chOff x="4232441" y="3995693"/>
            <a:chExt cx="296586" cy="293005"/>
          </a:xfrm>
        </p:grpSpPr>
        <p:sp>
          <p:nvSpPr>
            <p:cNvPr id="118" name="円/楕円 95">
              <a:extLst>
                <a:ext uri="{FF2B5EF4-FFF2-40B4-BE49-F238E27FC236}">
                  <a16:creationId xmlns:a16="http://schemas.microsoft.com/office/drawing/2014/main" id="{6B46B21B-513E-BBF9-86F6-E62750885BDE}"/>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フリーフォーム 96">
              <a:extLst>
                <a:ext uri="{FF2B5EF4-FFF2-40B4-BE49-F238E27FC236}">
                  <a16:creationId xmlns:a16="http://schemas.microsoft.com/office/drawing/2014/main" id="{CF6A43DC-F2A0-20CC-1162-FD69FF30B2B1}"/>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20" name="Picture 20" descr="写真, オレンジ, 女性, 男 が含まれている画像&#10;&#10;説明は自動で生成されたものです">
            <a:extLst>
              <a:ext uri="{FF2B5EF4-FFF2-40B4-BE49-F238E27FC236}">
                <a16:creationId xmlns:a16="http://schemas.microsoft.com/office/drawing/2014/main" id="{A08D21ED-A9EC-8922-B6B7-8483AFE6AB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7700" y="2548231"/>
            <a:ext cx="2066151" cy="36788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1" name="Picture 4" descr="グラフィカル ユーザー インターフェイス, アプリケーション&#10;&#10;説明は自動で生成されたものです">
            <a:extLst>
              <a:ext uri="{FF2B5EF4-FFF2-40B4-BE49-F238E27FC236}">
                <a16:creationId xmlns:a16="http://schemas.microsoft.com/office/drawing/2014/main" id="{A95C6B0E-7D94-3784-A32A-B98D02EC89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9300" y="2540941"/>
            <a:ext cx="2066152" cy="36788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2" name="四角形: 角を丸くする 121">
            <a:extLst>
              <a:ext uri="{FF2B5EF4-FFF2-40B4-BE49-F238E27FC236}">
                <a16:creationId xmlns:a16="http://schemas.microsoft.com/office/drawing/2014/main" id="{220302A5-5891-99DB-389D-C6F2FBF24FB9}"/>
              </a:ext>
            </a:extLst>
          </p:cNvPr>
          <p:cNvSpPr/>
          <p:nvPr/>
        </p:nvSpPr>
        <p:spPr>
          <a:xfrm>
            <a:off x="3329461" y="3166354"/>
            <a:ext cx="493239" cy="4730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3" name="四角形: 上の 2 つの角を丸める 122">
            <a:extLst>
              <a:ext uri="{FF2B5EF4-FFF2-40B4-BE49-F238E27FC236}">
                <a16:creationId xmlns:a16="http://schemas.microsoft.com/office/drawing/2014/main" id="{6CAC8A79-3776-A642-C19E-C5FAA6AD6830}"/>
              </a:ext>
            </a:extLst>
          </p:cNvPr>
          <p:cNvSpPr/>
          <p:nvPr/>
        </p:nvSpPr>
        <p:spPr>
          <a:xfrm>
            <a:off x="5779338" y="4999270"/>
            <a:ext cx="1599722" cy="392037"/>
          </a:xfrm>
          <a:prstGeom prst="round2SameRect">
            <a:avLst>
              <a:gd name="adj1" fmla="val 21696"/>
              <a:gd name="adj2" fmla="val 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pic>
        <p:nvPicPr>
          <p:cNvPr id="124" name="Picture 8">
            <a:extLst>
              <a:ext uri="{FF2B5EF4-FFF2-40B4-BE49-F238E27FC236}">
                <a16:creationId xmlns:a16="http://schemas.microsoft.com/office/drawing/2014/main" id="{416EA0ED-181C-B8FD-43CC-C7F051C0E36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val="0"/>
              </a:ext>
            </a:extLst>
          </a:blip>
          <a:srcRect t="16754" b="8853"/>
          <a:stretch/>
        </p:blipFill>
        <p:spPr bwMode="auto">
          <a:xfrm>
            <a:off x="5776110" y="3143249"/>
            <a:ext cx="1961811" cy="282120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5" name="四角形: 角を丸くする 124">
            <a:extLst>
              <a:ext uri="{FF2B5EF4-FFF2-40B4-BE49-F238E27FC236}">
                <a16:creationId xmlns:a16="http://schemas.microsoft.com/office/drawing/2014/main" id="{564E26FF-602C-8913-F6EE-DA496E9E9695}"/>
              </a:ext>
            </a:extLst>
          </p:cNvPr>
          <p:cNvSpPr/>
          <p:nvPr/>
        </p:nvSpPr>
        <p:spPr>
          <a:xfrm>
            <a:off x="7405892" y="5929469"/>
            <a:ext cx="373304" cy="2921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6" name="正方形/長方形 125">
            <a:extLst>
              <a:ext uri="{FF2B5EF4-FFF2-40B4-BE49-F238E27FC236}">
                <a16:creationId xmlns:a16="http://schemas.microsoft.com/office/drawing/2014/main" id="{3D81C783-FD09-DFFC-7A84-297A2C7B4160}"/>
              </a:ext>
            </a:extLst>
          </p:cNvPr>
          <p:cNvSpPr/>
          <p:nvPr/>
        </p:nvSpPr>
        <p:spPr>
          <a:xfrm>
            <a:off x="5886748" y="2579284"/>
            <a:ext cx="185737" cy="67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7" name="図 126">
            <a:extLst>
              <a:ext uri="{FF2B5EF4-FFF2-40B4-BE49-F238E27FC236}">
                <a16:creationId xmlns:a16="http://schemas.microsoft.com/office/drawing/2014/main" id="{1CA9C830-B4AD-CD47-28A8-2E6BA3EF69FA}"/>
              </a:ext>
            </a:extLst>
          </p:cNvPr>
          <p:cNvPicPr>
            <a:picLocks noChangeAspect="1"/>
          </p:cNvPicPr>
          <p:nvPr/>
        </p:nvPicPr>
        <p:blipFill>
          <a:blip r:embed="rId10"/>
          <a:stretch>
            <a:fillRect/>
          </a:stretch>
        </p:blipFill>
        <p:spPr>
          <a:xfrm rot="10800000">
            <a:off x="3401650" y="2558934"/>
            <a:ext cx="268650" cy="110771"/>
          </a:xfrm>
          <a:prstGeom prst="rect">
            <a:avLst/>
          </a:prstGeom>
        </p:spPr>
      </p:pic>
      <p:grpSp>
        <p:nvGrpSpPr>
          <p:cNvPr id="1024" name="図形グループ 91">
            <a:extLst>
              <a:ext uri="{FF2B5EF4-FFF2-40B4-BE49-F238E27FC236}">
                <a16:creationId xmlns:a16="http://schemas.microsoft.com/office/drawing/2014/main" id="{6EFAC88B-1E2D-4DA6-F9EF-7C921AB4D904}"/>
              </a:ext>
            </a:extLst>
          </p:cNvPr>
          <p:cNvGrpSpPr/>
          <p:nvPr/>
        </p:nvGrpSpPr>
        <p:grpSpPr>
          <a:xfrm>
            <a:off x="7256847" y="5752189"/>
            <a:ext cx="296586" cy="293005"/>
            <a:chOff x="3546641" y="3995693"/>
            <a:chExt cx="296586" cy="293005"/>
          </a:xfrm>
        </p:grpSpPr>
        <p:sp>
          <p:nvSpPr>
            <p:cNvPr id="1025" name="円/楕円 92">
              <a:extLst>
                <a:ext uri="{FF2B5EF4-FFF2-40B4-BE49-F238E27FC236}">
                  <a16:creationId xmlns:a16="http://schemas.microsoft.com/office/drawing/2014/main" id="{E9361060-E402-10E2-0E8B-0FC3907BCD70}"/>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2" name="フリーフォーム 93">
              <a:extLst>
                <a:ext uri="{FF2B5EF4-FFF2-40B4-BE49-F238E27FC236}">
                  <a16:creationId xmlns:a16="http://schemas.microsoft.com/office/drawing/2014/main" id="{EC560F99-90F6-998A-1041-78D22F780524}"/>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39" name="Picture 8">
            <a:extLst>
              <a:ext uri="{FF2B5EF4-FFF2-40B4-BE49-F238E27FC236}">
                <a16:creationId xmlns:a16="http://schemas.microsoft.com/office/drawing/2014/main" id="{5883B8A2-BB07-2F30-DC99-2422A95DD5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65319" y="3457853"/>
            <a:ext cx="1758181" cy="10619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046" name="カギ線コネクタ 64">
            <a:extLst>
              <a:ext uri="{FF2B5EF4-FFF2-40B4-BE49-F238E27FC236}">
                <a16:creationId xmlns:a16="http://schemas.microsoft.com/office/drawing/2014/main" id="{BC65DFC0-BB30-36D0-F040-97CD42E644F2}"/>
              </a:ext>
            </a:extLst>
          </p:cNvPr>
          <p:cNvCxnSpPr>
            <a:cxnSpLocks/>
            <a:stCxn id="1053" idx="2"/>
            <a:endCxn id="109" idx="0"/>
          </p:cNvCxnSpPr>
          <p:nvPr/>
        </p:nvCxnSpPr>
        <p:spPr>
          <a:xfrm rot="16200000" flipH="1">
            <a:off x="8885305" y="3914137"/>
            <a:ext cx="1322857" cy="909745"/>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53" name="正方形/長方形 1052">
            <a:extLst>
              <a:ext uri="{FF2B5EF4-FFF2-40B4-BE49-F238E27FC236}">
                <a16:creationId xmlns:a16="http://schemas.microsoft.com/office/drawing/2014/main" id="{977C7164-723C-A2EE-FFFC-EDD3ED823ABC}"/>
              </a:ext>
            </a:extLst>
          </p:cNvPr>
          <p:cNvSpPr/>
          <p:nvPr/>
        </p:nvSpPr>
        <p:spPr>
          <a:xfrm>
            <a:off x="8495754" y="3446873"/>
            <a:ext cx="1192214" cy="2607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56" name="図形グループ 55">
            <a:extLst>
              <a:ext uri="{FF2B5EF4-FFF2-40B4-BE49-F238E27FC236}">
                <a16:creationId xmlns:a16="http://schemas.microsoft.com/office/drawing/2014/main" id="{366C62CC-B569-9A8B-54A5-2A0B44352F21}"/>
              </a:ext>
            </a:extLst>
          </p:cNvPr>
          <p:cNvGrpSpPr/>
          <p:nvPr/>
        </p:nvGrpSpPr>
        <p:grpSpPr>
          <a:xfrm>
            <a:off x="8293457" y="3257826"/>
            <a:ext cx="296586" cy="293005"/>
            <a:chOff x="5101121" y="3995693"/>
            <a:chExt cx="296586" cy="293005"/>
          </a:xfrm>
        </p:grpSpPr>
        <p:sp>
          <p:nvSpPr>
            <p:cNvPr id="1059" name="円/楕円 56">
              <a:extLst>
                <a:ext uri="{FF2B5EF4-FFF2-40B4-BE49-F238E27FC236}">
                  <a16:creationId xmlns:a16="http://schemas.microsoft.com/office/drawing/2014/main" id="{E16CD903-8F07-14C9-6FE8-0C592FBA381E}"/>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0" name="フリーフォーム 63">
              <a:extLst>
                <a:ext uri="{FF2B5EF4-FFF2-40B4-BE49-F238E27FC236}">
                  <a16:creationId xmlns:a16="http://schemas.microsoft.com/office/drawing/2014/main" id="{FD7BD305-EBBA-E943-8E70-B2E17EA9AF17}"/>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061" name="直線矢印コネクタ 1060">
            <a:extLst>
              <a:ext uri="{FF2B5EF4-FFF2-40B4-BE49-F238E27FC236}">
                <a16:creationId xmlns:a16="http://schemas.microsoft.com/office/drawing/2014/main" id="{FCAC405B-BDB7-CA1C-3A3E-188CFB158756}"/>
              </a:ext>
            </a:extLst>
          </p:cNvPr>
          <p:cNvCxnSpPr>
            <a:cxnSpLocks/>
          </p:cNvCxnSpPr>
          <p:nvPr/>
        </p:nvCxnSpPr>
        <p:spPr>
          <a:xfrm>
            <a:off x="9091050" y="3030050"/>
            <a:ext cx="6540" cy="396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62" name="テキスト ボックス 1061">
            <a:extLst>
              <a:ext uri="{FF2B5EF4-FFF2-40B4-BE49-F238E27FC236}">
                <a16:creationId xmlns:a16="http://schemas.microsoft.com/office/drawing/2014/main" id="{5BB27A9C-7F81-F7B0-AFA5-6E0E7F7201ED}"/>
              </a:ext>
            </a:extLst>
          </p:cNvPr>
          <p:cNvSpPr txBox="1"/>
          <p:nvPr/>
        </p:nvSpPr>
        <p:spPr>
          <a:xfrm>
            <a:off x="5662124" y="6406923"/>
            <a:ext cx="3888000" cy="461665"/>
          </a:xfrm>
          <a:prstGeom prst="rect">
            <a:avLst/>
          </a:prstGeom>
          <a:noFill/>
        </p:spPr>
        <p:txBody>
          <a:bodyPr wrap="square" rtlCol="0">
            <a:spAutoFit/>
          </a:bodyPr>
          <a:lstStyle/>
          <a:p>
            <a:pPr marL="182563" indent="-182563"/>
            <a:r>
              <a:rPr kumimoji="1" lang="en-US" altLang="ja-JP" sz="1200" b="1" dirty="0">
                <a:solidFill>
                  <a:srgbClr val="009650"/>
                </a:solidFill>
                <a:latin typeface="BIZ UDPゴシック" panose="020B0400000000000000" pitchFamily="50" charset="-128"/>
                <a:ea typeface="BIZ UDPゴシック" panose="020B0400000000000000" pitchFamily="50" charset="-128"/>
                <a:cs typeface="Meiryo" charset="-128"/>
              </a:rPr>
              <a:t>※</a:t>
            </a:r>
            <a:r>
              <a:rPr kumimoji="1" lang="ja-JP" altLang="en-US" sz="1200" b="1" dirty="0">
                <a:solidFill>
                  <a:srgbClr val="009650"/>
                </a:solidFill>
                <a:latin typeface="BIZ UDPゴシック" panose="020B0400000000000000" pitchFamily="50" charset="-128"/>
                <a:ea typeface="BIZ UDPゴシック" panose="020B0400000000000000" pitchFamily="50" charset="-128"/>
                <a:cs typeface="Meiryo" charset="-128"/>
              </a:rPr>
              <a:t> </a:t>
            </a:r>
            <a:r>
              <a:rPr kumimoji="1" lang="en-US" altLang="ja-JP" sz="1200" b="1" dirty="0">
                <a:solidFill>
                  <a:srgbClr val="009650"/>
                </a:solidFill>
                <a:latin typeface="BIZ UDPゴシック" panose="020B0400000000000000" pitchFamily="50" charset="-128"/>
                <a:ea typeface="BIZ UDPゴシック" panose="020B0400000000000000" pitchFamily="50" charset="-128"/>
                <a:cs typeface="Meiryo" charset="-128"/>
              </a:rPr>
              <a:t>WEB</a:t>
            </a:r>
            <a:r>
              <a:rPr kumimoji="1" lang="ja-JP" altLang="en-US" sz="1200" b="1" dirty="0">
                <a:solidFill>
                  <a:srgbClr val="009650"/>
                </a:solidFill>
                <a:latin typeface="BIZ UDPゴシック" panose="020B0400000000000000" pitchFamily="50" charset="-128"/>
                <a:ea typeface="BIZ UDPゴシック" panose="020B0400000000000000" pitchFamily="50" charset="-128"/>
                <a:cs typeface="Meiryo" charset="-128"/>
              </a:rPr>
              <a:t>サイトへ接続するため</a:t>
            </a:r>
            <a:endParaRPr kumimoji="1" lang="en-US" altLang="ja-JP" sz="120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182563" indent="-182563"/>
            <a:r>
              <a:rPr lang="ja-JP" altLang="en-US" sz="12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200" b="1" dirty="0">
                <a:solidFill>
                  <a:srgbClr val="009650"/>
                </a:solidFill>
                <a:latin typeface="BIZ UDPゴシック" panose="020B0400000000000000" pitchFamily="50" charset="-128"/>
                <a:ea typeface="BIZ UDPゴシック" panose="020B0400000000000000" pitchFamily="50" charset="-128"/>
                <a:cs typeface="Meiryo" charset="-128"/>
              </a:rPr>
              <a:t> </a:t>
            </a:r>
            <a:r>
              <a:rPr kumimoji="1" lang="ja-JP" altLang="en-US" sz="1200" b="1" dirty="0">
                <a:solidFill>
                  <a:srgbClr val="009650"/>
                </a:solidFill>
                <a:latin typeface="BIZ UDPゴシック" panose="020B0400000000000000" pitchFamily="50" charset="-128"/>
                <a:ea typeface="BIZ UDPゴシック" panose="020B0400000000000000" pitchFamily="50" charset="-128"/>
                <a:cs typeface="Meiryo" charset="-128"/>
              </a:rPr>
              <a:t>別途通信料がかかることがあります。</a:t>
            </a:r>
          </a:p>
        </p:txBody>
      </p:sp>
      <p:cxnSp>
        <p:nvCxnSpPr>
          <p:cNvPr id="112" name="カギ線コネクタ 64">
            <a:extLst>
              <a:ext uri="{FF2B5EF4-FFF2-40B4-BE49-F238E27FC236}">
                <a16:creationId xmlns:a16="http://schemas.microsoft.com/office/drawing/2014/main" id="{4574DF88-9808-C313-7F61-D5FC2D3AF54F}"/>
              </a:ext>
            </a:extLst>
          </p:cNvPr>
          <p:cNvCxnSpPr>
            <a:cxnSpLocks/>
            <a:stCxn id="125" idx="3"/>
            <a:endCxn id="111" idx="1"/>
          </p:cNvCxnSpPr>
          <p:nvPr/>
        </p:nvCxnSpPr>
        <p:spPr>
          <a:xfrm flipV="1">
            <a:off x="7779196" y="2926821"/>
            <a:ext cx="657950" cy="3148705"/>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46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12465" y="466042"/>
            <a:ext cx="951199" cy="710067"/>
          </a:xfrm>
          <a:prstGeom prst="rect">
            <a:avLst/>
          </a:prstGeom>
        </p:spPr>
        <p:txBody>
          <a:bodyPr vert="horz" wrap="non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1-D</a:t>
            </a:r>
          </a:p>
        </p:txBody>
      </p:sp>
      <p:sp>
        <p:nvSpPr>
          <p:cNvPr id="6" name="字幕 5">
            <a:extLst>
              <a:ext uri="{FF2B5EF4-FFF2-40B4-BE49-F238E27FC236}">
                <a16:creationId xmlns:a16="http://schemas.microsoft.com/office/drawing/2014/main" id="{94A1A83E-70F1-4E9E-BC96-33D84770CDD3}"/>
              </a:ext>
            </a:extLst>
          </p:cNvPr>
          <p:cNvSpPr>
            <a:spLocks noGrp="1"/>
          </p:cNvSpPr>
          <p:nvPr>
            <p:ph type="subTitle" idx="1"/>
          </p:nvPr>
        </p:nvSpPr>
        <p:spPr>
          <a:xfrm>
            <a:off x="729680" y="1564822"/>
            <a:ext cx="7540526" cy="430887"/>
          </a:xfrm>
        </p:spPr>
        <p:txBody>
          <a:bodyPr wrap="none"/>
          <a:lstStyle/>
          <a:p>
            <a:r>
              <a:rPr lang="ja-JP" altLang="en-US" sz="2800" dirty="0">
                <a:latin typeface="BIZ UDゴシック" panose="020B0400000000000000" pitchFamily="49" charset="-128"/>
                <a:ea typeface="BIZ UDゴシック" panose="020B0400000000000000" pitchFamily="49" charset="-128"/>
              </a:rPr>
              <a:t>ミーティングに参加する方法は３つあります。</a:t>
            </a:r>
            <a:endParaRPr lang="en-US" altLang="ja-JP" sz="2800" dirty="0">
              <a:latin typeface="BIZ UDゴシック" panose="020B0400000000000000" pitchFamily="49" charset="-128"/>
              <a:ea typeface="BIZ UDゴシック" panose="020B0400000000000000" pitchFamily="49" charset="-128"/>
            </a:endParaRPr>
          </a:p>
        </p:txBody>
      </p:sp>
      <p:sp>
        <p:nvSpPr>
          <p:cNvPr id="43" name="テキスト ボックス 42">
            <a:extLst>
              <a:ext uri="{FF2B5EF4-FFF2-40B4-BE49-F238E27FC236}">
                <a16:creationId xmlns:a16="http://schemas.microsoft.com/office/drawing/2014/main" id="{9BD32737-1371-4399-AE37-FBE9D4018020}"/>
              </a:ext>
            </a:extLst>
          </p:cNvPr>
          <p:cNvSpPr txBox="1"/>
          <p:nvPr/>
        </p:nvSpPr>
        <p:spPr>
          <a:xfrm>
            <a:off x="1399917" y="2284199"/>
            <a:ext cx="6650410" cy="523220"/>
          </a:xfrm>
          <a:prstGeom prst="rect">
            <a:avLst/>
          </a:prstGeom>
          <a:noFill/>
        </p:spPr>
        <p:txBody>
          <a:bodyPr wrap="square" lIns="91440" tIns="45720" rIns="91440" bIns="45720" anchor="t">
            <a:spAutoFit/>
          </a:bodyPr>
          <a:lstStyle/>
          <a:p>
            <a:pPr algn="l"/>
            <a:r>
              <a:rPr lang="ja-JP" altLang="en-US" sz="2800" b="1" kern="100" dirty="0">
                <a:effectLst/>
                <a:latin typeface="BIZ UDゴシック" panose="020B0400000000000000" pitchFamily="49" charset="-128"/>
                <a:ea typeface="BIZ UDゴシック" panose="020B0400000000000000" pitchFamily="49" charset="-128"/>
                <a:cs typeface="Times New Roman"/>
              </a:rPr>
              <a:t>招待メールの</a:t>
            </a:r>
            <a:r>
              <a:rPr lang="en-US" altLang="ja-JP" sz="2800" b="1" kern="100" dirty="0">
                <a:effectLst/>
                <a:latin typeface="BIZ UDゴシック" panose="020B0400000000000000" pitchFamily="49" charset="-128"/>
                <a:ea typeface="BIZ UDゴシック" panose="020B0400000000000000" pitchFamily="49" charset="-128"/>
                <a:cs typeface="Times New Roman"/>
              </a:rPr>
              <a:t>URL</a:t>
            </a:r>
            <a:r>
              <a:rPr lang="ja-JP" altLang="en-US" sz="2800" b="1" kern="100" dirty="0">
                <a:effectLst/>
                <a:latin typeface="BIZ UDゴシック" panose="020B0400000000000000" pitchFamily="49" charset="-128"/>
                <a:ea typeface="BIZ UDゴシック" panose="020B0400000000000000" pitchFamily="49" charset="-128"/>
                <a:cs typeface="Times New Roman"/>
              </a:rPr>
              <a:t>からアクセス</a:t>
            </a:r>
            <a:r>
              <a:rPr lang="ja-JP" altLang="en-US" sz="2800" b="1" kern="100" dirty="0">
                <a:latin typeface="BIZ UDゴシック" panose="020B0400000000000000" pitchFamily="49" charset="-128"/>
                <a:ea typeface="BIZ UDゴシック" panose="020B0400000000000000" pitchFamily="49" charset="-128"/>
                <a:cs typeface="Times New Roman"/>
              </a:rPr>
              <a:t>する方法</a:t>
            </a:r>
            <a:endParaRPr lang="ja-JP" altLang="en-US" sz="28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9" name="正方形/長方形 28">
            <a:extLst>
              <a:ext uri="{FF2B5EF4-FFF2-40B4-BE49-F238E27FC236}">
                <a16:creationId xmlns:a16="http://schemas.microsoft.com/office/drawing/2014/main" id="{AE6F2221-CD56-4FCC-B152-D13618C18895}"/>
              </a:ext>
            </a:extLst>
          </p:cNvPr>
          <p:cNvSpPr/>
          <p:nvPr/>
        </p:nvSpPr>
        <p:spPr>
          <a:xfrm>
            <a:off x="883574" y="3946299"/>
            <a:ext cx="595035" cy="584775"/>
          </a:xfrm>
          <a:prstGeom prst="rect">
            <a:avLst/>
          </a:prstGeom>
        </p:spPr>
        <p:txBody>
          <a:bodyPr wrap="none">
            <a:spAutoFit/>
          </a:body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0" name="タイトル 9">
            <a:extLst>
              <a:ext uri="{FF2B5EF4-FFF2-40B4-BE49-F238E27FC236}">
                <a16:creationId xmlns:a16="http://schemas.microsoft.com/office/drawing/2014/main" id="{E61A1AC7-D85C-4537-B0B7-5D9689EFAA38}"/>
              </a:ext>
            </a:extLst>
          </p:cNvPr>
          <p:cNvSpPr txBox="1">
            <a:spLocks/>
          </p:cNvSpPr>
          <p:nvPr/>
        </p:nvSpPr>
        <p:spPr>
          <a:xfrm>
            <a:off x="2520000" y="330971"/>
            <a:ext cx="5750206" cy="984885"/>
          </a:xfrm>
          <a:prstGeom prst="rect">
            <a:avLst/>
          </a:prstGeom>
        </p:spPr>
        <p:txBody>
          <a:bodyPr wrap="squar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200" kern="0" dirty="0">
                <a:latin typeface="BIZ UDゴシック" panose="020B0400000000000000" pitchFamily="49" charset="-128"/>
                <a:ea typeface="BIZ UDゴシック" panose="020B0400000000000000" pitchFamily="49" charset="-128"/>
              </a:rPr>
              <a:t>ミーティングの参加方法</a:t>
            </a:r>
            <a:r>
              <a:rPr lang="ja-JP" altLang="en-US" sz="2400" dirty="0">
                <a:latin typeface="BIZ UDゴシック" panose="020B0400000000000000" pitchFamily="49" charset="-128"/>
                <a:ea typeface="BIZ UDゴシック" panose="020B0400000000000000" pitchFamily="49" charset="-128"/>
              </a:rPr>
              <a:t> </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10" name="四角形: 角を丸くする 9">
            <a:extLst>
              <a:ext uri="{FF2B5EF4-FFF2-40B4-BE49-F238E27FC236}">
                <a16:creationId xmlns:a16="http://schemas.microsoft.com/office/drawing/2014/main" id="{6B11F281-5C63-4678-91D3-BED1B35F3FB2}"/>
              </a:ext>
            </a:extLst>
          </p:cNvPr>
          <p:cNvSpPr/>
          <p:nvPr/>
        </p:nvSpPr>
        <p:spPr>
          <a:xfrm>
            <a:off x="2874847" y="5110163"/>
            <a:ext cx="296977" cy="403516"/>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7" name="正方形/長方形 46">
            <a:extLst>
              <a:ext uri="{FF2B5EF4-FFF2-40B4-BE49-F238E27FC236}">
                <a16:creationId xmlns:a16="http://schemas.microsoft.com/office/drawing/2014/main" id="{3CD78115-78FE-4DE1-87E8-476C37BEF5A1}"/>
              </a:ext>
            </a:extLst>
          </p:cNvPr>
          <p:cNvSpPr/>
          <p:nvPr/>
        </p:nvSpPr>
        <p:spPr>
          <a:xfrm>
            <a:off x="883574" y="2911113"/>
            <a:ext cx="574904" cy="584775"/>
          </a:xfrm>
          <a:prstGeom prst="rect">
            <a:avLst/>
          </a:prstGeom>
          <a:solidFill>
            <a:schemeClr val="bg1"/>
          </a:solidFill>
        </p:spPr>
        <p:txBody>
          <a:bodyPr wrap="square">
            <a:spAutoFit/>
          </a:body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9" name="テキスト ボックス 48">
            <a:extLst>
              <a:ext uri="{FF2B5EF4-FFF2-40B4-BE49-F238E27FC236}">
                <a16:creationId xmlns:a16="http://schemas.microsoft.com/office/drawing/2014/main" id="{0F24D406-6D11-4143-9F15-5D767C49FFE7}"/>
              </a:ext>
            </a:extLst>
          </p:cNvPr>
          <p:cNvSpPr txBox="1"/>
          <p:nvPr/>
        </p:nvSpPr>
        <p:spPr>
          <a:xfrm>
            <a:off x="1438895" y="2919910"/>
            <a:ext cx="7873435" cy="954107"/>
          </a:xfrm>
          <a:prstGeom prst="rect">
            <a:avLst/>
          </a:prstGeom>
          <a:noFill/>
        </p:spPr>
        <p:txBody>
          <a:bodyPr wrap="square" lIns="91440" tIns="45720" rIns="91440" bIns="45720" anchor="t">
            <a:spAutoFit/>
          </a:bodyPr>
          <a:lstStyle/>
          <a:p>
            <a:pPr algn="l"/>
            <a:r>
              <a:rPr lang="ja-JP" altLang="en-US" sz="2800" b="1" kern="100" dirty="0">
                <a:effectLst/>
                <a:latin typeface="BIZ UDゴシック" panose="020B0400000000000000" pitchFamily="49" charset="-128"/>
                <a:ea typeface="BIZ UDゴシック" panose="020B0400000000000000" pitchFamily="49" charset="-128"/>
                <a:cs typeface="Times New Roman"/>
              </a:rPr>
              <a:t>アプリ</a:t>
            </a:r>
            <a:r>
              <a:rPr lang="ja-JP" altLang="en-US" sz="2800" b="1" kern="100" dirty="0">
                <a:latin typeface="BIZ UDゴシック" panose="020B0400000000000000" pitchFamily="49" charset="-128"/>
                <a:ea typeface="BIZ UDゴシック" panose="020B0400000000000000" pitchFamily="49" charset="-128"/>
                <a:cs typeface="Times New Roman"/>
              </a:rPr>
              <a:t>を開いて</a:t>
            </a:r>
            <a:r>
              <a:rPr lang="ja-JP" altLang="en-US" sz="2800" b="1" kern="100" dirty="0">
                <a:effectLst/>
                <a:latin typeface="BIZ UDゴシック" panose="020B0400000000000000" pitchFamily="49" charset="-128"/>
                <a:ea typeface="BIZ UDゴシック" panose="020B0400000000000000" pitchFamily="49" charset="-128"/>
                <a:cs typeface="Times New Roman"/>
              </a:rPr>
              <a:t>ミーティング</a:t>
            </a:r>
            <a:r>
              <a:rPr lang="en-US" altLang="ja-JP" sz="2800" b="1" kern="100" dirty="0">
                <a:effectLst/>
                <a:latin typeface="BIZ UDゴシック" panose="020B0400000000000000" pitchFamily="49" charset="-128"/>
                <a:ea typeface="BIZ UDゴシック" panose="020B0400000000000000" pitchFamily="49" charset="-128"/>
                <a:cs typeface="Times New Roman"/>
              </a:rPr>
              <a:t>ID</a:t>
            </a:r>
            <a:r>
              <a:rPr lang="ja-JP" altLang="en-US" sz="2800" b="1" kern="100" dirty="0">
                <a:effectLst/>
                <a:latin typeface="BIZ UDゴシック" panose="020B0400000000000000" pitchFamily="49" charset="-128"/>
                <a:ea typeface="BIZ UDゴシック" panose="020B0400000000000000" pitchFamily="49" charset="-128"/>
                <a:cs typeface="Times New Roman"/>
              </a:rPr>
              <a:t>とパスワードを入力して参加</a:t>
            </a:r>
            <a:r>
              <a:rPr lang="ja-JP" altLang="en-US" sz="2800" b="1" kern="100" dirty="0">
                <a:latin typeface="BIZ UDゴシック" panose="020B0400000000000000" pitchFamily="49" charset="-128"/>
                <a:ea typeface="BIZ UDゴシック" panose="020B0400000000000000" pitchFamily="49" charset="-128"/>
                <a:cs typeface="Times New Roman"/>
              </a:rPr>
              <a:t>する方法</a:t>
            </a:r>
            <a:endParaRPr lang="ja-JP" altLang="ja-JP" sz="28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34" name="正方形/長方形 33">
            <a:extLst>
              <a:ext uri="{FF2B5EF4-FFF2-40B4-BE49-F238E27FC236}">
                <a16:creationId xmlns:a16="http://schemas.microsoft.com/office/drawing/2014/main" id="{69777C5B-C73D-4FA1-88B1-52931B68CAA9}"/>
              </a:ext>
            </a:extLst>
          </p:cNvPr>
          <p:cNvSpPr/>
          <p:nvPr/>
        </p:nvSpPr>
        <p:spPr>
          <a:xfrm>
            <a:off x="863991" y="2253473"/>
            <a:ext cx="574904" cy="584775"/>
          </a:xfrm>
          <a:prstGeom prst="rect">
            <a:avLst/>
          </a:prstGeom>
        </p:spPr>
        <p:txBody>
          <a:bodyPr wrap="square">
            <a:spAutoFit/>
          </a:body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6" name="テキスト ボックス 35">
            <a:extLst>
              <a:ext uri="{FF2B5EF4-FFF2-40B4-BE49-F238E27FC236}">
                <a16:creationId xmlns:a16="http://schemas.microsoft.com/office/drawing/2014/main" id="{43B7F155-FA4C-42FA-B302-CEBB1D051A4A}"/>
              </a:ext>
            </a:extLst>
          </p:cNvPr>
          <p:cNvSpPr txBox="1"/>
          <p:nvPr/>
        </p:nvSpPr>
        <p:spPr>
          <a:xfrm>
            <a:off x="1420840" y="4004177"/>
            <a:ext cx="7001093" cy="523220"/>
          </a:xfrm>
          <a:prstGeom prst="rect">
            <a:avLst/>
          </a:prstGeom>
          <a:noFill/>
        </p:spPr>
        <p:txBody>
          <a:bodyPr wrap="square" lIns="91440" tIns="45720" rIns="91440" bIns="45720" anchor="t">
            <a:spAutoFit/>
          </a:bodyPr>
          <a:lstStyle/>
          <a:p>
            <a:pPr algn="l"/>
            <a:r>
              <a:rPr lang="ja-JP" altLang="en-US" sz="2800" b="1" kern="100" dirty="0">
                <a:effectLst/>
                <a:latin typeface="BIZ UDゴシック" panose="020B0400000000000000" pitchFamily="49" charset="-128"/>
                <a:ea typeface="BIZ UDゴシック" panose="020B0400000000000000" pitchFamily="49" charset="-128"/>
                <a:cs typeface="Times New Roman"/>
              </a:rPr>
              <a:t>電話からミーティングに参加</a:t>
            </a:r>
            <a:r>
              <a:rPr lang="ja-JP" altLang="en-US" sz="2800" b="1" kern="100" dirty="0">
                <a:latin typeface="BIZ UDゴシック" panose="020B0400000000000000" pitchFamily="49" charset="-128"/>
                <a:ea typeface="BIZ UDゴシック" panose="020B0400000000000000" pitchFamily="49" charset="-128"/>
                <a:cs typeface="Times New Roman"/>
              </a:rPr>
              <a:t>する方法</a:t>
            </a:r>
            <a:endParaRPr lang="ja-JP" altLang="ja-JP" sz="28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22F9235B-6A6F-4F0D-A87B-CAD4FE1ACE58}"/>
              </a:ext>
            </a:extLst>
          </p:cNvPr>
          <p:cNvSpPr txBox="1"/>
          <p:nvPr/>
        </p:nvSpPr>
        <p:spPr>
          <a:xfrm>
            <a:off x="552650" y="6149907"/>
            <a:ext cx="9588100" cy="523220"/>
          </a:xfrm>
          <a:prstGeom prst="rect">
            <a:avLst/>
          </a:prstGeom>
          <a:noFill/>
        </p:spPr>
        <p:txBody>
          <a:bodyPr wrap="square" rtlCol="0">
            <a:spAutoFit/>
          </a:bodyPr>
          <a:lstStyle/>
          <a:p>
            <a:r>
              <a:rPr lang="ja-JP" altLang="ja-JP" sz="28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一番簡単なのは</a:t>
            </a:r>
            <a:r>
              <a:rPr lang="ja-JP" altLang="en-US" sz="2800" b="1" kern="100" dirty="0">
                <a:solidFill>
                  <a:srgbClr val="009650"/>
                </a:solidFill>
                <a:latin typeface="BIZ UDゴシック" panose="020B0400000000000000" pitchFamily="49" charset="-128"/>
                <a:ea typeface="BIZ UDゴシック" panose="020B0400000000000000" pitchFamily="49" charset="-128"/>
                <a:cs typeface="Times New Roman" panose="02020603050405020304" pitchFamily="18" charset="0"/>
              </a:rPr>
              <a:t>❶</a:t>
            </a:r>
            <a:r>
              <a:rPr lang="ja-JP" altLang="ja-JP" sz="28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の招待メールからアクセスする方法です。</a:t>
            </a:r>
          </a:p>
        </p:txBody>
      </p:sp>
      <p:pic>
        <p:nvPicPr>
          <p:cNvPr id="9" name="図 8">
            <a:extLst>
              <a:ext uri="{FF2B5EF4-FFF2-40B4-BE49-F238E27FC236}">
                <a16:creationId xmlns:a16="http://schemas.microsoft.com/office/drawing/2014/main" id="{10816F17-45B8-4618-9ED2-CC7912281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7761" y="3639346"/>
            <a:ext cx="2245461" cy="2376149"/>
          </a:xfrm>
          <a:prstGeom prst="rect">
            <a:avLst/>
          </a:prstGeom>
        </p:spPr>
      </p:pic>
      <p:sp>
        <p:nvSpPr>
          <p:cNvPr id="5" name="テキスト ボックス 4">
            <a:extLst>
              <a:ext uri="{FF2B5EF4-FFF2-40B4-BE49-F238E27FC236}">
                <a16:creationId xmlns:a16="http://schemas.microsoft.com/office/drawing/2014/main" id="{0938DE22-10D7-44E4-9CA7-830C1AC8FEAA}"/>
              </a:ext>
            </a:extLst>
          </p:cNvPr>
          <p:cNvSpPr txBox="1"/>
          <p:nvPr/>
        </p:nvSpPr>
        <p:spPr>
          <a:xfrm>
            <a:off x="1105713" y="4892929"/>
            <a:ext cx="6667668" cy="923330"/>
          </a:xfrm>
          <a:prstGeom prst="rect">
            <a:avLst/>
          </a:prstGeom>
          <a:solidFill>
            <a:srgbClr val="FFFF99"/>
          </a:solidFill>
          <a:ln>
            <a:solidFill>
              <a:schemeClr val="tx1"/>
            </a:solidFill>
          </a:ln>
        </p:spPr>
        <p:txBody>
          <a:bodyPr wrap="square" rtlCol="0">
            <a:spAutoFit/>
          </a:bodyPr>
          <a:lstStyle/>
          <a:p>
            <a:r>
              <a:rPr kumimoji="1" lang="ja-JP" altLang="en-US" b="1" dirty="0">
                <a:latin typeface="BIZ UDゴシック" panose="020B0400000000000000" pitchFamily="49" charset="-128"/>
                <a:ea typeface="BIZ UDゴシック" panose="020B0400000000000000" pitchFamily="49" charset="-128"/>
              </a:rPr>
              <a:t>招待メールとは、ミーティングに参加するための情報（開催日時、</a:t>
            </a:r>
            <a:r>
              <a:rPr lang="en-US" altLang="ja-JP" b="1" dirty="0">
                <a:latin typeface="BIZ UDゴシック" panose="020B0400000000000000" pitchFamily="49" charset="-128"/>
                <a:ea typeface="BIZ UDゴシック" panose="020B0400000000000000" pitchFamily="49" charset="-128"/>
              </a:rPr>
              <a:t>URL</a:t>
            </a:r>
            <a:r>
              <a:rPr kumimoji="1" lang="ja-JP" altLang="en-US" b="1" dirty="0">
                <a:latin typeface="BIZ UDゴシック" panose="020B0400000000000000" pitchFamily="49" charset="-128"/>
                <a:ea typeface="BIZ UDゴシック" panose="020B0400000000000000" pitchFamily="49" charset="-128"/>
              </a:rPr>
              <a:t>、ミーティング</a:t>
            </a:r>
            <a:r>
              <a:rPr lang="en-US" altLang="ja-JP" b="1" dirty="0">
                <a:latin typeface="BIZ UDゴシック" panose="020B0400000000000000" pitchFamily="49" charset="-128"/>
                <a:ea typeface="BIZ UDゴシック" panose="020B0400000000000000" pitchFamily="49" charset="-128"/>
              </a:rPr>
              <a:t>ID</a:t>
            </a:r>
            <a:r>
              <a:rPr kumimoji="1" lang="ja-JP" altLang="en-US" b="1" dirty="0">
                <a:latin typeface="BIZ UDゴシック" panose="020B0400000000000000" pitchFamily="49" charset="-128"/>
                <a:ea typeface="BIZ UDゴシック" panose="020B0400000000000000" pitchFamily="49" charset="-128"/>
              </a:rPr>
              <a:t>、パスワード等）が書かれたメールのことです。通常、主催者から事前に送られてきます。</a:t>
            </a:r>
          </a:p>
        </p:txBody>
      </p:sp>
    </p:spTree>
    <p:extLst>
      <p:ext uri="{BB962C8B-B14F-4D97-AF65-F5344CB8AC3E}">
        <p14:creationId xmlns:p14="http://schemas.microsoft.com/office/powerpoint/2010/main" val="2447193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A2D8BF-0EEB-4423-B3C5-D1ED2E3FAC33}"/>
              </a:ext>
            </a:extLst>
          </p:cNvPr>
          <p:cNvSpPr txBox="1">
            <a:spLocks/>
          </p:cNvSpPr>
          <p:nvPr/>
        </p:nvSpPr>
        <p:spPr>
          <a:xfrm>
            <a:off x="1110343" y="446245"/>
            <a:ext cx="951199" cy="710067"/>
          </a:xfrm>
          <a:prstGeom prst="rect">
            <a:avLst/>
          </a:prstGeom>
        </p:spPr>
        <p:txBody>
          <a:bodyPr vert="horz" wrap="non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1-E</a:t>
            </a:r>
          </a:p>
        </p:txBody>
      </p:sp>
      <p:sp>
        <p:nvSpPr>
          <p:cNvPr id="5" name="タイトル 9">
            <a:extLst>
              <a:ext uri="{FF2B5EF4-FFF2-40B4-BE49-F238E27FC236}">
                <a16:creationId xmlns:a16="http://schemas.microsoft.com/office/drawing/2014/main" id="{721EFB4E-3B5F-4357-A453-C7CCE6ECC105}"/>
              </a:ext>
            </a:extLst>
          </p:cNvPr>
          <p:cNvSpPr txBox="1">
            <a:spLocks/>
          </p:cNvSpPr>
          <p:nvPr/>
        </p:nvSpPr>
        <p:spPr>
          <a:xfrm>
            <a:off x="2229545" y="374305"/>
            <a:ext cx="8245847" cy="954107"/>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000" kern="0" spc="-100" dirty="0">
                <a:latin typeface="BIZ UDゴシック" panose="020B0400000000000000" pitchFamily="49" charset="-128"/>
                <a:ea typeface="BIZ UDゴシック" panose="020B0400000000000000" pitchFamily="49" charset="-128"/>
              </a:rPr>
              <a:t>ミーティングに参加する前に</a:t>
            </a:r>
            <a:r>
              <a:rPr kumimoji="0" lang="ja-JP" altLang="en-US" sz="2000" kern="0" spc="-100" dirty="0">
                <a:latin typeface="BIZ UDゴシック" panose="020B0400000000000000" pitchFamily="49" charset="-128"/>
                <a:ea typeface="BIZ UDゴシック" panose="020B0400000000000000" pitchFamily="49" charset="-128"/>
              </a:rPr>
              <a:t>（サインインしていな場合）</a:t>
            </a:r>
            <a:endParaRPr kumimoji="0" lang="ja-JP" altLang="en-US" sz="2800" kern="0" dirty="0">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68CA75E2-8F9A-4E02-830F-91EFA322CD09}"/>
              </a:ext>
            </a:extLst>
          </p:cNvPr>
          <p:cNvSpPr txBox="1"/>
          <p:nvPr/>
        </p:nvSpPr>
        <p:spPr>
          <a:xfrm>
            <a:off x="730495" y="1513300"/>
            <a:ext cx="8750592" cy="707886"/>
          </a:xfrm>
          <a:prstGeom prst="rect">
            <a:avLst/>
          </a:prstGeom>
          <a:noFill/>
        </p:spPr>
        <p:txBody>
          <a:bodyPr wrap="square" rtlCol="0">
            <a:spAutoFit/>
          </a:bodyPr>
          <a:lstStyle/>
          <a:p>
            <a:r>
              <a:rPr kumimoji="1" lang="ja-JP" altLang="en-US" sz="2000" b="1" dirty="0">
                <a:latin typeface="BIZ UDゴシック" panose="020B0400000000000000" pitchFamily="49" charset="-128"/>
                <a:ea typeface="BIZ UDゴシック" panose="020B0400000000000000" pitchFamily="49" charset="-128"/>
              </a:rPr>
              <a:t>ミーティングを始める前に設定の確認をしておきましょう。</a:t>
            </a:r>
            <a:endParaRPr kumimoji="1" lang="en-US" altLang="ja-JP" sz="2000" b="1" dirty="0">
              <a:latin typeface="BIZ UDゴシック" panose="020B0400000000000000" pitchFamily="49" charset="-128"/>
              <a:ea typeface="BIZ UDゴシック" panose="020B0400000000000000" pitchFamily="49" charset="-128"/>
            </a:endParaRPr>
          </a:p>
          <a:p>
            <a:r>
              <a:rPr kumimoji="1" lang="ja-JP" altLang="en-US" sz="2000" b="1" dirty="0">
                <a:latin typeface="BIZ UDゴシック" panose="020B0400000000000000" pitchFamily="49" charset="-128"/>
                <a:ea typeface="BIZ UDゴシック" panose="020B0400000000000000" pitchFamily="49" charset="-128"/>
              </a:rPr>
              <a:t>一度設定をしておくと、次回も同じ設定が反映されます。</a:t>
            </a:r>
            <a:endParaRPr kumimoji="1" lang="en-US" altLang="ja-JP" sz="2000" b="1" dirty="0">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6ABB894D-D516-4A7D-A1F3-A66FFC387DE9}"/>
              </a:ext>
            </a:extLst>
          </p:cNvPr>
          <p:cNvSpPr txBox="1"/>
          <p:nvPr/>
        </p:nvSpPr>
        <p:spPr>
          <a:xfrm>
            <a:off x="6718301" y="2405873"/>
            <a:ext cx="3489552" cy="2092881"/>
          </a:xfrm>
          <a:prstGeom prst="rect">
            <a:avLst/>
          </a:prstGeom>
          <a:solidFill>
            <a:schemeClr val="bg1"/>
          </a:solidFill>
        </p:spPr>
        <p:txBody>
          <a:bodyPr wrap="square" lIns="91440" tIns="45720" rIns="91440" bIns="45720" rtlCol="0" anchor="t">
            <a:spAutoFit/>
          </a:bodyPr>
          <a:lstStyle/>
          <a:p>
            <a:r>
              <a:rPr lang="ja-JP" altLang="en-US" sz="2000" b="1" dirty="0">
                <a:latin typeface="BIZ UDゴシック" panose="020B0400000000000000" pitchFamily="49" charset="-128"/>
                <a:ea typeface="BIZ UDゴシック" panose="020B0400000000000000" pitchFamily="49" charset="-128"/>
              </a:rPr>
              <a:t>アプリ起動後、</a:t>
            </a:r>
            <a:r>
              <a:rPr kumimoji="1" lang="ja-JP" altLang="en-US" sz="2000" b="1" dirty="0">
                <a:latin typeface="BIZ UDゴシック" panose="020B0400000000000000" pitchFamily="49" charset="-128"/>
                <a:ea typeface="BIZ UDゴシック" panose="020B0400000000000000" pitchFamily="49" charset="-128"/>
              </a:rPr>
              <a:t>画面の左上</a:t>
            </a:r>
            <a:r>
              <a:rPr kumimoji="1" lang="en-US" altLang="ja-JP" sz="2000" b="1" dirty="0">
                <a:latin typeface="BIZ UDゴシック" panose="020B0400000000000000" pitchFamily="49" charset="-128"/>
                <a:ea typeface="BIZ UDゴシック" panose="020B0400000000000000" pitchFamily="49" charset="-128"/>
              </a:rPr>
              <a:t>｢</a:t>
            </a:r>
            <a:r>
              <a:rPr kumimoji="1" lang="ja-JP" altLang="en-US" sz="2000" b="1" dirty="0">
                <a:latin typeface="BIZ UDゴシック" panose="020B0400000000000000" pitchFamily="49" charset="-128"/>
                <a:ea typeface="BIZ UDゴシック" panose="020B0400000000000000" pitchFamily="49" charset="-128"/>
              </a:rPr>
              <a:t>設定ボタン</a:t>
            </a:r>
            <a:r>
              <a:rPr kumimoji="1" lang="en-US" altLang="ja-JP" sz="2000" b="1" dirty="0">
                <a:latin typeface="BIZ UDゴシック" panose="020B0400000000000000" pitchFamily="49" charset="-128"/>
                <a:ea typeface="BIZ UDゴシック" panose="020B0400000000000000" pitchFamily="49" charset="-128"/>
              </a:rPr>
              <a:t>｣</a:t>
            </a:r>
            <a:r>
              <a:rPr kumimoji="1" lang="ja-JP" altLang="en-US" sz="2000" b="1" dirty="0">
                <a:latin typeface="BIZ UDゴシック" panose="020B0400000000000000" pitchFamily="49" charset="-128"/>
                <a:ea typeface="BIZ UDゴシック" panose="020B0400000000000000" pitchFamily="49" charset="-128"/>
              </a:rPr>
              <a:t>をダブルタップ</a:t>
            </a:r>
            <a:r>
              <a:rPr lang="ja-JP" altLang="en-US" sz="2000" b="1" dirty="0">
                <a:latin typeface="BIZ UDゴシック" panose="020B0400000000000000" pitchFamily="49" charset="-128"/>
                <a:ea typeface="BIZ UDゴシック" panose="020B0400000000000000" pitchFamily="49" charset="-128"/>
              </a:rPr>
              <a:t>し</a:t>
            </a:r>
            <a:r>
              <a:rPr kumimoji="1" lang="ja-JP" altLang="en-US" sz="2000" b="1" dirty="0">
                <a:latin typeface="BIZ UDゴシック" panose="020B0400000000000000" pitchFamily="49" charset="-128"/>
                <a:ea typeface="BIZ UDゴシック" panose="020B0400000000000000" pitchFamily="49" charset="-128"/>
              </a:rPr>
              <a:t>ます。</a:t>
            </a:r>
            <a:endParaRPr kumimoji="1" lang="en-US" altLang="ja-JP" sz="2000" b="1" dirty="0">
              <a:latin typeface="BIZ UDゴシック" panose="020B0400000000000000" pitchFamily="49" charset="-128"/>
              <a:ea typeface="BIZ UDゴシック" panose="020B0400000000000000" pitchFamily="49" charset="-128"/>
            </a:endParaRPr>
          </a:p>
          <a:p>
            <a:pPr>
              <a:spcBef>
                <a:spcPts val="1200"/>
              </a:spcBef>
            </a:pPr>
            <a:r>
              <a:rPr lang="ja-JP" altLang="en-US" sz="2000" b="1" dirty="0">
                <a:latin typeface="BIZ UDゴシック" panose="020B0400000000000000" pitchFamily="49" charset="-128"/>
                <a:ea typeface="BIZ UDゴシック" panose="020B0400000000000000" pitchFamily="49" charset="-128"/>
              </a:rPr>
              <a:t>右スワイプで</a:t>
            </a:r>
            <a:r>
              <a:rPr lang="en-US" altLang="ja-JP" sz="2000" b="1" dirty="0">
                <a:latin typeface="BIZ UDゴシック" panose="020B0400000000000000" pitchFamily="49" charset="-128"/>
                <a:ea typeface="BIZ UDゴシック" panose="020B0400000000000000" pitchFamily="49" charset="-128"/>
              </a:rPr>
              <a:t>｢</a:t>
            </a:r>
            <a:r>
              <a:rPr lang="ja-JP" altLang="en-US" sz="2000" b="1" dirty="0">
                <a:latin typeface="BIZ UDゴシック" panose="020B0400000000000000" pitchFamily="49" charset="-128"/>
                <a:ea typeface="BIZ UDゴシック" panose="020B0400000000000000" pitchFamily="49" charset="-128"/>
              </a:rPr>
              <a:t>ミーティング</a:t>
            </a:r>
            <a:r>
              <a:rPr lang="en-US" altLang="ja-JP" sz="2000" b="1" dirty="0">
                <a:latin typeface="BIZ UDゴシック" panose="020B0400000000000000" pitchFamily="49" charset="-128"/>
                <a:ea typeface="BIZ UDゴシック" panose="020B0400000000000000" pitchFamily="49" charset="-128"/>
              </a:rPr>
              <a:t>｣</a:t>
            </a:r>
            <a:r>
              <a:rPr lang="ja-JP" altLang="en-US" sz="2000" b="1" dirty="0">
                <a:latin typeface="BIZ UDゴシック" panose="020B0400000000000000" pitchFamily="49" charset="-128"/>
                <a:ea typeface="BIZ UDゴシック" panose="020B0400000000000000" pitchFamily="49" charset="-128"/>
              </a:rPr>
              <a:t>を選択し、ダブルタップします。</a:t>
            </a:r>
            <a:endParaRPr kumimoji="1" lang="en-US" altLang="ja-JP" sz="2000" b="1" dirty="0">
              <a:latin typeface="BIZ UDゴシック" panose="020B0400000000000000" pitchFamily="49" charset="-128"/>
              <a:ea typeface="BIZ UDゴシック" panose="020B0400000000000000" pitchFamily="49" charset="-128"/>
            </a:endParaRPr>
          </a:p>
        </p:txBody>
      </p:sp>
      <p:sp>
        <p:nvSpPr>
          <p:cNvPr id="14" name="正方形/長方形 13">
            <a:extLst>
              <a:ext uri="{FF2B5EF4-FFF2-40B4-BE49-F238E27FC236}">
                <a16:creationId xmlns:a16="http://schemas.microsoft.com/office/drawing/2014/main" id="{5A7E99EE-BCC2-A144-E3B5-50C5C05A1A01}"/>
              </a:ext>
            </a:extLst>
          </p:cNvPr>
          <p:cNvSpPr/>
          <p:nvPr/>
        </p:nvSpPr>
        <p:spPr>
          <a:xfrm>
            <a:off x="6293321" y="3438737"/>
            <a:ext cx="574904" cy="523220"/>
          </a:xfrm>
          <a:prstGeom prst="rect">
            <a:avLst/>
          </a:prstGeom>
        </p:spPr>
        <p:txBody>
          <a:bodyPr wrap="square">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9" name="正方形/長方形 18">
            <a:extLst>
              <a:ext uri="{FF2B5EF4-FFF2-40B4-BE49-F238E27FC236}">
                <a16:creationId xmlns:a16="http://schemas.microsoft.com/office/drawing/2014/main" id="{562B8366-BB74-C7EF-00F5-074494E3D632}"/>
              </a:ext>
            </a:extLst>
          </p:cNvPr>
          <p:cNvSpPr/>
          <p:nvPr/>
        </p:nvSpPr>
        <p:spPr>
          <a:xfrm>
            <a:off x="6279196" y="2378720"/>
            <a:ext cx="574904" cy="523220"/>
          </a:xfrm>
          <a:prstGeom prst="rect">
            <a:avLst/>
          </a:prstGeom>
        </p:spPr>
        <p:txBody>
          <a:bodyPr wrap="square">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 name="テキスト ボックス 1">
            <a:extLst>
              <a:ext uri="{FF2B5EF4-FFF2-40B4-BE49-F238E27FC236}">
                <a16:creationId xmlns:a16="http://schemas.microsoft.com/office/drawing/2014/main" id="{27EEB037-0F41-2A17-DB7A-454674EB6DF9}"/>
              </a:ext>
            </a:extLst>
          </p:cNvPr>
          <p:cNvSpPr txBox="1"/>
          <p:nvPr/>
        </p:nvSpPr>
        <p:spPr>
          <a:xfrm>
            <a:off x="6588873" y="4517804"/>
            <a:ext cx="3503676" cy="2339102"/>
          </a:xfrm>
          <a:prstGeom prst="rect">
            <a:avLst/>
          </a:prstGeom>
          <a:solidFill>
            <a:srgbClr val="FFFF99"/>
          </a:solidFill>
          <a:ln>
            <a:solidFill>
              <a:schemeClr val="tx1"/>
            </a:solidFill>
          </a:ln>
        </p:spPr>
        <p:txBody>
          <a:bodyPr wrap="square" rtlCol="0">
            <a:spAutoFit/>
          </a:bodyPr>
          <a:lstStyle/>
          <a:p>
            <a:pPr>
              <a:spcBef>
                <a:spcPts val="1200"/>
              </a:spcBef>
            </a:pPr>
            <a:r>
              <a:rPr lang="ja-JP" altLang="en-US" sz="1800" b="1" dirty="0">
                <a:latin typeface="BIZ UDゴシック" panose="020B0400000000000000" pitchFamily="49" charset="-128"/>
                <a:ea typeface="BIZ UDゴシック" panose="020B0400000000000000" pitchFamily="49" charset="-128"/>
              </a:rPr>
              <a:t>設定画面ではいくつかの設定項目がリスト状に並んでいます。</a:t>
            </a:r>
            <a:endParaRPr lang="en-US" altLang="ja-JP" sz="1800" b="1" dirty="0">
              <a:latin typeface="BIZ UDゴシック" panose="020B0400000000000000" pitchFamily="49" charset="-128"/>
              <a:ea typeface="BIZ UDゴシック" panose="020B0400000000000000" pitchFamily="49" charset="-128"/>
            </a:endParaRPr>
          </a:p>
          <a:p>
            <a:pPr>
              <a:spcBef>
                <a:spcPts val="1200"/>
              </a:spcBef>
            </a:pPr>
            <a:r>
              <a:rPr lang="ja-JP" altLang="en-US" sz="1800" b="1" dirty="0">
                <a:latin typeface="BIZ UDゴシック" panose="020B0400000000000000" pitchFamily="49" charset="-128"/>
                <a:ea typeface="BIZ UDゴシック" panose="020B0400000000000000" pitchFamily="49" charset="-128"/>
              </a:rPr>
              <a:t>左右のスワイプで項目間を移動し、ダブルタップして変更を行います。</a:t>
            </a:r>
            <a:endParaRPr lang="en-US" altLang="ja-JP" sz="1800" b="1" dirty="0">
              <a:latin typeface="BIZ UDゴシック" panose="020B0400000000000000" pitchFamily="49" charset="-128"/>
              <a:ea typeface="BIZ UDゴシック" panose="020B0400000000000000" pitchFamily="49" charset="-128"/>
            </a:endParaRPr>
          </a:p>
          <a:p>
            <a:pPr>
              <a:spcBef>
                <a:spcPts val="1200"/>
              </a:spcBef>
            </a:pPr>
            <a:r>
              <a:rPr kumimoji="1" lang="ja-JP" altLang="en-US" b="1" dirty="0">
                <a:latin typeface="BIZ UDゴシック" panose="020B0400000000000000" pitchFamily="49" charset="-128"/>
                <a:ea typeface="BIZ UDゴシック" panose="020B0400000000000000" pitchFamily="49" charset="-128"/>
              </a:rPr>
              <a:t>一部項目は、ダブルタップするとさらに選択項目が出てきます。</a:t>
            </a:r>
            <a:endParaRPr kumimoji="1" lang="ja-JP" altLang="en-US" dirty="0"/>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C299547F-AEFF-37EF-0D31-AE13D4C12161}"/>
              </a:ext>
            </a:extLst>
          </p:cNvPr>
          <p:cNvPicPr>
            <a:picLocks noChangeAspect="1"/>
          </p:cNvPicPr>
          <p:nvPr/>
        </p:nvPicPr>
        <p:blipFill rotWithShape="1">
          <a:blip r:embed="rId3">
            <a:extLst>
              <a:ext uri="{28A0092B-C50C-407E-A947-70E740481C1C}">
                <a14:useLocalDpi xmlns:a14="http://schemas.microsoft.com/office/drawing/2010/main" val="0"/>
              </a:ext>
            </a:extLst>
          </a:blip>
          <a:srcRect b="11072"/>
          <a:stretch/>
        </p:blipFill>
        <p:spPr>
          <a:xfrm>
            <a:off x="4009193" y="2486025"/>
            <a:ext cx="2221216" cy="4274715"/>
          </a:xfrm>
          <a:prstGeom prst="rect">
            <a:avLst/>
          </a:prstGeom>
          <a:ln>
            <a:solidFill>
              <a:schemeClr val="tx1"/>
            </a:solidFill>
          </a:ln>
        </p:spPr>
      </p:pic>
      <p:pic>
        <p:nvPicPr>
          <p:cNvPr id="8" name="図 7"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70AAD9DA-F900-6FBB-D743-A014C7087D44}"/>
              </a:ext>
            </a:extLst>
          </p:cNvPr>
          <p:cNvPicPr>
            <a:picLocks noChangeAspect="1"/>
          </p:cNvPicPr>
          <p:nvPr/>
        </p:nvPicPr>
        <p:blipFill rotWithShape="1">
          <a:blip r:embed="rId4">
            <a:extLst>
              <a:ext uri="{28A0092B-C50C-407E-A947-70E740481C1C}">
                <a14:useLocalDpi xmlns:a14="http://schemas.microsoft.com/office/drawing/2010/main" val="0"/>
              </a:ext>
            </a:extLst>
          </a:blip>
          <a:srcRect b="6545"/>
          <a:stretch/>
        </p:blipFill>
        <p:spPr>
          <a:xfrm>
            <a:off x="821340" y="2515774"/>
            <a:ext cx="2098908" cy="4244966"/>
          </a:xfrm>
          <a:prstGeom prst="rect">
            <a:avLst/>
          </a:prstGeom>
          <a:ln>
            <a:solidFill>
              <a:schemeClr val="tx1"/>
            </a:solidFill>
          </a:ln>
        </p:spPr>
      </p:pic>
      <p:pic>
        <p:nvPicPr>
          <p:cNvPr id="9" name="図 8">
            <a:extLst>
              <a:ext uri="{FF2B5EF4-FFF2-40B4-BE49-F238E27FC236}">
                <a16:creationId xmlns:a16="http://schemas.microsoft.com/office/drawing/2014/main" id="{BA49BE64-7960-100A-AB86-73F4FB78481D}"/>
              </a:ext>
            </a:extLst>
          </p:cNvPr>
          <p:cNvPicPr>
            <a:picLocks noChangeAspect="1"/>
          </p:cNvPicPr>
          <p:nvPr/>
        </p:nvPicPr>
        <p:blipFill>
          <a:blip r:embed="rId5"/>
          <a:stretch>
            <a:fillRect/>
          </a:stretch>
        </p:blipFill>
        <p:spPr>
          <a:xfrm>
            <a:off x="3130926" y="4353598"/>
            <a:ext cx="672784" cy="432840"/>
          </a:xfrm>
          <a:prstGeom prst="rect">
            <a:avLst/>
          </a:prstGeom>
        </p:spPr>
      </p:pic>
      <p:pic>
        <p:nvPicPr>
          <p:cNvPr id="10" name="図 9">
            <a:extLst>
              <a:ext uri="{FF2B5EF4-FFF2-40B4-BE49-F238E27FC236}">
                <a16:creationId xmlns:a16="http://schemas.microsoft.com/office/drawing/2014/main" id="{6438A44D-DB0B-5FF3-66F2-EC03F55560D4}"/>
              </a:ext>
            </a:extLst>
          </p:cNvPr>
          <p:cNvPicPr>
            <a:picLocks noChangeAspect="1"/>
          </p:cNvPicPr>
          <p:nvPr/>
        </p:nvPicPr>
        <p:blipFill>
          <a:blip r:embed="rId6"/>
          <a:stretch>
            <a:fillRect/>
          </a:stretch>
        </p:blipFill>
        <p:spPr>
          <a:xfrm>
            <a:off x="4039059" y="3096373"/>
            <a:ext cx="2133464" cy="362145"/>
          </a:xfrm>
          <a:prstGeom prst="rect">
            <a:avLst/>
          </a:prstGeom>
        </p:spPr>
      </p:pic>
      <p:sp>
        <p:nvSpPr>
          <p:cNvPr id="13" name="角丸四角形 42">
            <a:extLst>
              <a:ext uri="{FF2B5EF4-FFF2-40B4-BE49-F238E27FC236}">
                <a16:creationId xmlns:a16="http://schemas.microsoft.com/office/drawing/2014/main" id="{9F385D91-C4B3-F83D-5D80-B886EC9F09FA}"/>
              </a:ext>
            </a:extLst>
          </p:cNvPr>
          <p:cNvSpPr/>
          <p:nvPr/>
        </p:nvSpPr>
        <p:spPr>
          <a:xfrm>
            <a:off x="838341" y="2654029"/>
            <a:ext cx="317359" cy="335303"/>
          </a:xfrm>
          <a:prstGeom prst="roundRect">
            <a:avLst>
              <a:gd name="adj" fmla="val 16667"/>
            </a:avLst>
          </a:prstGeom>
          <a:noFill/>
          <a:ln w="38100" cap="sq">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5">
              <a:latin typeface="BIZ UDゴシック" panose="020B0400000000000000" pitchFamily="49" charset="-128"/>
              <a:ea typeface="BIZ UDゴシック" panose="020B0400000000000000" pitchFamily="49" charset="-128"/>
            </a:endParaRPr>
          </a:p>
        </p:txBody>
      </p:sp>
      <p:sp>
        <p:nvSpPr>
          <p:cNvPr id="18" name="正方形/長方形 17">
            <a:extLst>
              <a:ext uri="{FF2B5EF4-FFF2-40B4-BE49-F238E27FC236}">
                <a16:creationId xmlns:a16="http://schemas.microsoft.com/office/drawing/2014/main" id="{7B531182-8F39-D3FE-6635-BFCD8C625860}"/>
              </a:ext>
            </a:extLst>
          </p:cNvPr>
          <p:cNvSpPr/>
          <p:nvPr/>
        </p:nvSpPr>
        <p:spPr>
          <a:xfrm>
            <a:off x="455969" y="2333625"/>
            <a:ext cx="574904" cy="461665"/>
          </a:xfrm>
          <a:prstGeom prst="rect">
            <a:avLst/>
          </a:prstGeom>
        </p:spPr>
        <p:txBody>
          <a:bodyPr wrap="square">
            <a:spAutoFit/>
          </a:body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0" name="正方形/長方形 19">
            <a:extLst>
              <a:ext uri="{FF2B5EF4-FFF2-40B4-BE49-F238E27FC236}">
                <a16:creationId xmlns:a16="http://schemas.microsoft.com/office/drawing/2014/main" id="{6E865418-2085-742B-AC28-AF1A6DF2DC99}"/>
              </a:ext>
            </a:extLst>
          </p:cNvPr>
          <p:cNvSpPr/>
          <p:nvPr/>
        </p:nvSpPr>
        <p:spPr>
          <a:xfrm>
            <a:off x="3704996" y="2786360"/>
            <a:ext cx="574904" cy="461665"/>
          </a:xfrm>
          <a:prstGeom prst="rect">
            <a:avLst/>
          </a:prstGeom>
        </p:spPr>
        <p:txBody>
          <a:bodyPr wrap="square">
            <a:spAutoFit/>
          </a:body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105769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アプリケーション, Teams&#10;&#10;自動的に生成された説明">
            <a:extLst>
              <a:ext uri="{FF2B5EF4-FFF2-40B4-BE49-F238E27FC236}">
                <a16:creationId xmlns:a16="http://schemas.microsoft.com/office/drawing/2014/main" id="{1F60D7A6-7F65-54D6-C854-05840250F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500" y="2515397"/>
            <a:ext cx="1961536" cy="4244966"/>
          </a:xfrm>
          <a:prstGeom prst="rect">
            <a:avLst/>
          </a:prstGeom>
        </p:spPr>
      </p:pic>
      <p:pic>
        <p:nvPicPr>
          <p:cNvPr id="8" name="図 7" descr="テキスト, 手紙&#10;&#10;自動的に生成された説明">
            <a:extLst>
              <a:ext uri="{FF2B5EF4-FFF2-40B4-BE49-F238E27FC236}">
                <a16:creationId xmlns:a16="http://schemas.microsoft.com/office/drawing/2014/main" id="{7DA85DE6-1BAD-8F8C-8E9A-884B65EA8D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934" y="2515397"/>
            <a:ext cx="1961536" cy="4244965"/>
          </a:xfrm>
          <a:prstGeom prst="rect">
            <a:avLst/>
          </a:prstGeom>
        </p:spPr>
      </p:pic>
      <p:sp>
        <p:nvSpPr>
          <p:cNvPr id="4" name="Title 1">
            <a:extLst>
              <a:ext uri="{FF2B5EF4-FFF2-40B4-BE49-F238E27FC236}">
                <a16:creationId xmlns:a16="http://schemas.microsoft.com/office/drawing/2014/main" id="{97A2D8BF-0EEB-4423-B3C5-D1ED2E3FAC33}"/>
              </a:ext>
            </a:extLst>
          </p:cNvPr>
          <p:cNvSpPr txBox="1">
            <a:spLocks/>
          </p:cNvSpPr>
          <p:nvPr/>
        </p:nvSpPr>
        <p:spPr>
          <a:xfrm>
            <a:off x="1110343" y="446245"/>
            <a:ext cx="951199" cy="710067"/>
          </a:xfrm>
          <a:prstGeom prst="rect">
            <a:avLst/>
          </a:prstGeom>
        </p:spPr>
        <p:txBody>
          <a:bodyPr vert="horz" wrap="none" lIns="90000" tIns="46800" rIns="90000" bIns="46800" rtlCol="0" anchor="b">
            <a:spAutoFit/>
          </a:bodyPr>
          <a:lstStyle>
            <a:defPPr>
              <a:defRPr lang="ja-JP"/>
            </a:defPPr>
            <a:lvl1pPr>
              <a:lnSpc>
                <a:spcPct val="100000"/>
              </a:lnSpc>
              <a:spcBef>
                <a:spcPct val="0"/>
              </a:spcBef>
              <a:buNone/>
              <a:defRPr sz="4000" b="1" i="0">
                <a:solidFill>
                  <a:srgbClr val="009650"/>
                </a:solidFill>
                <a:latin typeface="Meiryo" charset="-128"/>
                <a:ea typeface="Meiryo" charset="-128"/>
                <a:cs typeface="Meiryo" charset="-128"/>
              </a:defRPr>
            </a:lvl1pPr>
          </a:lstStyle>
          <a:p>
            <a:r>
              <a:rPr lang="en-US" altLang="ja-JP" dirty="0">
                <a:latin typeface="BIZ UDゴシック" panose="020B0400000000000000" pitchFamily="49" charset="-128"/>
                <a:ea typeface="BIZ UDゴシック" panose="020B0400000000000000" pitchFamily="49" charset="-128"/>
              </a:rPr>
              <a:t>1-E</a:t>
            </a:r>
          </a:p>
        </p:txBody>
      </p:sp>
      <p:sp>
        <p:nvSpPr>
          <p:cNvPr id="5" name="タイトル 9">
            <a:extLst>
              <a:ext uri="{FF2B5EF4-FFF2-40B4-BE49-F238E27FC236}">
                <a16:creationId xmlns:a16="http://schemas.microsoft.com/office/drawing/2014/main" id="{721EFB4E-3B5F-4357-A453-C7CCE6ECC105}"/>
              </a:ext>
            </a:extLst>
          </p:cNvPr>
          <p:cNvSpPr txBox="1">
            <a:spLocks/>
          </p:cNvSpPr>
          <p:nvPr/>
        </p:nvSpPr>
        <p:spPr>
          <a:xfrm>
            <a:off x="2229545" y="374305"/>
            <a:ext cx="8245847" cy="954107"/>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en-US" altLang="ja-JP" sz="3200" kern="0" dirty="0">
                <a:latin typeface="BIZ UDゴシック" panose="020B0400000000000000" pitchFamily="49" charset="-128"/>
                <a:ea typeface="BIZ UDゴシック" panose="020B0400000000000000" pitchFamily="49" charset="-128"/>
              </a:rPr>
              <a:t>Zoom</a:t>
            </a:r>
            <a:r>
              <a:rPr kumimoji="0" lang="ja-JP" altLang="en-US" sz="3200" kern="0" dirty="0">
                <a:latin typeface="BIZ UDゴシック" panose="020B0400000000000000" pitchFamily="49" charset="-128"/>
                <a:ea typeface="BIZ UDゴシック" panose="020B0400000000000000" pitchFamily="49" charset="-128"/>
              </a:rPr>
              <a:t>の使い方</a:t>
            </a:r>
          </a:p>
          <a:p>
            <a:r>
              <a:rPr kumimoji="0" lang="ja-JP" altLang="en-US" sz="3000" kern="0" spc="-100" dirty="0">
                <a:latin typeface="BIZ UDゴシック" panose="020B0400000000000000" pitchFamily="49" charset="-128"/>
                <a:ea typeface="BIZ UDゴシック" panose="020B0400000000000000" pitchFamily="49" charset="-128"/>
              </a:rPr>
              <a:t>ミーティングに参加する前に</a:t>
            </a:r>
            <a:r>
              <a:rPr kumimoji="0" lang="ja-JP" altLang="en-US" sz="2000" kern="0" spc="-100" dirty="0">
                <a:latin typeface="BIZ UDゴシック" panose="020B0400000000000000" pitchFamily="49" charset="-128"/>
                <a:ea typeface="BIZ UDゴシック" panose="020B0400000000000000" pitchFamily="49" charset="-128"/>
              </a:rPr>
              <a:t>（サインインしている場合）</a:t>
            </a:r>
            <a:endParaRPr kumimoji="0" lang="ja-JP" altLang="en-US" sz="2800" kern="0" dirty="0">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68CA75E2-8F9A-4E02-830F-91EFA322CD09}"/>
              </a:ext>
            </a:extLst>
          </p:cNvPr>
          <p:cNvSpPr txBox="1"/>
          <p:nvPr/>
        </p:nvSpPr>
        <p:spPr>
          <a:xfrm>
            <a:off x="730495" y="1513300"/>
            <a:ext cx="8750592" cy="707886"/>
          </a:xfrm>
          <a:prstGeom prst="rect">
            <a:avLst/>
          </a:prstGeom>
          <a:noFill/>
        </p:spPr>
        <p:txBody>
          <a:bodyPr wrap="square" rtlCol="0">
            <a:spAutoFit/>
          </a:bodyPr>
          <a:lstStyle/>
          <a:p>
            <a:r>
              <a:rPr kumimoji="1" lang="ja-JP" altLang="en-US" sz="2000" b="1" dirty="0">
                <a:latin typeface="BIZ UDゴシック" panose="020B0400000000000000" pitchFamily="49" charset="-128"/>
                <a:ea typeface="BIZ UDゴシック" panose="020B0400000000000000" pitchFamily="49" charset="-128"/>
              </a:rPr>
              <a:t>ミーティングを始める前に設定の確認をしておきましょう。</a:t>
            </a:r>
            <a:endParaRPr kumimoji="1" lang="en-US" altLang="ja-JP" sz="2000" b="1" dirty="0">
              <a:latin typeface="BIZ UDゴシック" panose="020B0400000000000000" pitchFamily="49" charset="-128"/>
              <a:ea typeface="BIZ UDゴシック" panose="020B0400000000000000" pitchFamily="49" charset="-128"/>
            </a:endParaRPr>
          </a:p>
          <a:p>
            <a:r>
              <a:rPr kumimoji="1" lang="ja-JP" altLang="en-US" sz="2000" b="1" dirty="0">
                <a:latin typeface="BIZ UDゴシック" panose="020B0400000000000000" pitchFamily="49" charset="-128"/>
                <a:ea typeface="BIZ UDゴシック" panose="020B0400000000000000" pitchFamily="49" charset="-128"/>
              </a:rPr>
              <a:t>一度設定をしておくと、次回も同じ設定が反映されます。</a:t>
            </a:r>
            <a:endParaRPr kumimoji="1" lang="en-US" altLang="ja-JP" sz="2000" b="1" dirty="0">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6ABB894D-D516-4A7D-A1F3-A66FFC387DE9}"/>
              </a:ext>
            </a:extLst>
          </p:cNvPr>
          <p:cNvSpPr txBox="1"/>
          <p:nvPr/>
        </p:nvSpPr>
        <p:spPr>
          <a:xfrm>
            <a:off x="6718300" y="2405873"/>
            <a:ext cx="3503677" cy="1785104"/>
          </a:xfrm>
          <a:prstGeom prst="rect">
            <a:avLst/>
          </a:prstGeom>
          <a:solidFill>
            <a:schemeClr val="bg1"/>
          </a:solidFill>
        </p:spPr>
        <p:txBody>
          <a:bodyPr wrap="square" lIns="91440" tIns="45720" rIns="91440" bIns="45720" rtlCol="0" anchor="t">
            <a:spAutoFit/>
          </a:bodyPr>
          <a:lstStyle/>
          <a:p>
            <a:r>
              <a:rPr lang="ja-JP" altLang="en-US" sz="2000" b="1" dirty="0">
                <a:latin typeface="BIZ UDゴシック" panose="020B0400000000000000" pitchFamily="49" charset="-128"/>
                <a:ea typeface="BIZ UDゴシック" panose="020B0400000000000000" pitchFamily="49" charset="-128"/>
              </a:rPr>
              <a:t>アプリ起動後、</a:t>
            </a:r>
            <a:r>
              <a:rPr kumimoji="1" lang="ja-JP" altLang="en-US" sz="2000" b="1" dirty="0">
                <a:latin typeface="BIZ UDゴシック" panose="020B0400000000000000" pitchFamily="49" charset="-128"/>
                <a:ea typeface="BIZ UDゴシック" panose="020B0400000000000000" pitchFamily="49" charset="-128"/>
              </a:rPr>
              <a:t>画面の右下の</a:t>
            </a:r>
            <a:r>
              <a:rPr kumimoji="1" lang="en-US" altLang="ja-JP" sz="2000" b="1" dirty="0">
                <a:latin typeface="BIZ UDゴシック" panose="020B0400000000000000" pitchFamily="49" charset="-128"/>
                <a:ea typeface="BIZ UDゴシック" panose="020B0400000000000000" pitchFamily="49" charset="-128"/>
              </a:rPr>
              <a:t>｢</a:t>
            </a:r>
            <a:r>
              <a:rPr kumimoji="1" lang="ja-JP" altLang="en-US" sz="2000" b="1" dirty="0">
                <a:latin typeface="BIZ UDゴシック" panose="020B0400000000000000" pitchFamily="49" charset="-128"/>
                <a:ea typeface="BIZ UDゴシック" panose="020B0400000000000000" pitchFamily="49" charset="-128"/>
              </a:rPr>
              <a:t>詳細</a:t>
            </a:r>
            <a:r>
              <a:rPr lang="en-US" altLang="ja-JP" sz="2000" b="1" dirty="0">
                <a:latin typeface="BIZ UDゴシック" panose="020B0400000000000000" pitchFamily="49" charset="-128"/>
                <a:ea typeface="BIZ UDゴシック" panose="020B0400000000000000" pitchFamily="49" charset="-128"/>
              </a:rPr>
              <a:t>｣</a:t>
            </a:r>
            <a:r>
              <a:rPr kumimoji="1" lang="ja-JP" altLang="en-US" sz="2000" b="1" dirty="0">
                <a:latin typeface="BIZ UDゴシック" panose="020B0400000000000000" pitchFamily="49" charset="-128"/>
                <a:ea typeface="BIZ UDゴシック" panose="020B0400000000000000" pitchFamily="49" charset="-128"/>
              </a:rPr>
              <a:t>をダブルタップ</a:t>
            </a:r>
            <a:r>
              <a:rPr lang="ja-JP" altLang="en-US" sz="2000" b="1" dirty="0">
                <a:latin typeface="BIZ UDゴシック" panose="020B0400000000000000" pitchFamily="49" charset="-128"/>
                <a:ea typeface="BIZ UDゴシック" panose="020B0400000000000000" pitchFamily="49" charset="-128"/>
              </a:rPr>
              <a:t>し</a:t>
            </a:r>
            <a:r>
              <a:rPr kumimoji="1" lang="ja-JP" altLang="en-US" sz="2000" b="1" dirty="0">
                <a:latin typeface="BIZ UDゴシック" panose="020B0400000000000000" pitchFamily="49" charset="-128"/>
                <a:ea typeface="BIZ UDゴシック" panose="020B0400000000000000" pitchFamily="49" charset="-128"/>
              </a:rPr>
              <a:t>ます。</a:t>
            </a:r>
            <a:endParaRPr kumimoji="1" lang="en-US" altLang="ja-JP" sz="2000" b="1" dirty="0">
              <a:latin typeface="BIZ UDゴシック" panose="020B0400000000000000" pitchFamily="49" charset="-128"/>
              <a:ea typeface="BIZ UDゴシック" panose="020B0400000000000000" pitchFamily="49" charset="-128"/>
            </a:endParaRPr>
          </a:p>
          <a:p>
            <a:pPr>
              <a:spcBef>
                <a:spcPts val="1200"/>
              </a:spcBef>
            </a:pPr>
            <a:r>
              <a:rPr lang="ja-JP" altLang="en-US" sz="2000" b="1" dirty="0">
                <a:latin typeface="BIZ UDゴシック" panose="020B0400000000000000" pitchFamily="49" charset="-128"/>
                <a:ea typeface="BIZ UDゴシック" panose="020B0400000000000000" pitchFamily="49" charset="-128"/>
              </a:rPr>
              <a:t>右スワイプで</a:t>
            </a:r>
            <a:r>
              <a:rPr lang="en-US" altLang="ja-JP" sz="2000" b="1" dirty="0">
                <a:latin typeface="BIZ UDゴシック" panose="020B0400000000000000" pitchFamily="49" charset="-128"/>
                <a:ea typeface="BIZ UDゴシック" panose="020B0400000000000000" pitchFamily="49" charset="-128"/>
              </a:rPr>
              <a:t>｢</a:t>
            </a:r>
            <a:r>
              <a:rPr lang="ja-JP" altLang="en-US" sz="2000" b="1" dirty="0">
                <a:latin typeface="BIZ UDゴシック" panose="020B0400000000000000" pitchFamily="49" charset="-128"/>
                <a:ea typeface="BIZ UDゴシック" panose="020B0400000000000000" pitchFamily="49" charset="-128"/>
              </a:rPr>
              <a:t>ミーティング</a:t>
            </a:r>
            <a:r>
              <a:rPr lang="en-US" altLang="ja-JP" sz="2000" b="1" dirty="0">
                <a:latin typeface="BIZ UDゴシック" panose="020B0400000000000000" pitchFamily="49" charset="-128"/>
                <a:ea typeface="BIZ UDゴシック" panose="020B0400000000000000" pitchFamily="49" charset="-128"/>
              </a:rPr>
              <a:t>｣</a:t>
            </a:r>
            <a:r>
              <a:rPr lang="ja-JP" altLang="en-US" sz="2000" b="1" dirty="0">
                <a:latin typeface="BIZ UDゴシック" panose="020B0400000000000000" pitchFamily="49" charset="-128"/>
                <a:ea typeface="BIZ UDゴシック" panose="020B0400000000000000" pitchFamily="49" charset="-128"/>
              </a:rPr>
              <a:t>を選択し、ダブルタップして設定を開きます。</a:t>
            </a:r>
            <a:endParaRPr kumimoji="1" lang="en-US" altLang="ja-JP" sz="2000" b="1" dirty="0">
              <a:latin typeface="BIZ UDゴシック" panose="020B0400000000000000" pitchFamily="49" charset="-128"/>
              <a:ea typeface="BIZ UDゴシック" panose="020B0400000000000000" pitchFamily="49" charset="-128"/>
            </a:endParaRPr>
          </a:p>
        </p:txBody>
      </p:sp>
      <p:pic>
        <p:nvPicPr>
          <p:cNvPr id="16" name="図 15">
            <a:extLst>
              <a:ext uri="{FF2B5EF4-FFF2-40B4-BE49-F238E27FC236}">
                <a16:creationId xmlns:a16="http://schemas.microsoft.com/office/drawing/2014/main" id="{A527EC33-255D-4D15-9FFE-CB562968C899}"/>
              </a:ext>
            </a:extLst>
          </p:cNvPr>
          <p:cNvPicPr>
            <a:picLocks noChangeAspect="1"/>
          </p:cNvPicPr>
          <p:nvPr/>
        </p:nvPicPr>
        <p:blipFill>
          <a:blip r:embed="rId5"/>
          <a:stretch>
            <a:fillRect/>
          </a:stretch>
        </p:blipFill>
        <p:spPr>
          <a:xfrm>
            <a:off x="3130926" y="4353598"/>
            <a:ext cx="672784" cy="432840"/>
          </a:xfrm>
          <a:prstGeom prst="rect">
            <a:avLst/>
          </a:prstGeom>
        </p:spPr>
      </p:pic>
      <p:pic>
        <p:nvPicPr>
          <p:cNvPr id="17" name="図 16">
            <a:extLst>
              <a:ext uri="{FF2B5EF4-FFF2-40B4-BE49-F238E27FC236}">
                <a16:creationId xmlns:a16="http://schemas.microsoft.com/office/drawing/2014/main" id="{B4CE975D-3322-4036-BEC2-F38AA69F4A35}"/>
              </a:ext>
            </a:extLst>
          </p:cNvPr>
          <p:cNvPicPr>
            <a:picLocks noChangeAspect="1"/>
          </p:cNvPicPr>
          <p:nvPr/>
        </p:nvPicPr>
        <p:blipFill>
          <a:blip r:embed="rId6"/>
          <a:stretch>
            <a:fillRect/>
          </a:stretch>
        </p:blipFill>
        <p:spPr>
          <a:xfrm>
            <a:off x="4136035" y="5543250"/>
            <a:ext cx="1939513" cy="329223"/>
          </a:xfrm>
          <a:prstGeom prst="rect">
            <a:avLst/>
          </a:prstGeom>
        </p:spPr>
      </p:pic>
      <p:pic>
        <p:nvPicPr>
          <p:cNvPr id="18" name="図 17">
            <a:extLst>
              <a:ext uri="{FF2B5EF4-FFF2-40B4-BE49-F238E27FC236}">
                <a16:creationId xmlns:a16="http://schemas.microsoft.com/office/drawing/2014/main" id="{E9E16381-040C-41AC-AE3D-EAC4D8B10AD4}"/>
              </a:ext>
            </a:extLst>
          </p:cNvPr>
          <p:cNvPicPr>
            <a:picLocks noChangeAspect="1"/>
          </p:cNvPicPr>
          <p:nvPr/>
        </p:nvPicPr>
        <p:blipFill>
          <a:blip r:embed="rId7"/>
          <a:stretch>
            <a:fillRect/>
          </a:stretch>
        </p:blipFill>
        <p:spPr>
          <a:xfrm>
            <a:off x="3689946" y="5153025"/>
            <a:ext cx="818554" cy="707886"/>
          </a:xfrm>
          <a:prstGeom prst="rect">
            <a:avLst/>
          </a:prstGeom>
        </p:spPr>
      </p:pic>
      <p:sp>
        <p:nvSpPr>
          <p:cNvPr id="14" name="正方形/長方形 13">
            <a:extLst>
              <a:ext uri="{FF2B5EF4-FFF2-40B4-BE49-F238E27FC236}">
                <a16:creationId xmlns:a16="http://schemas.microsoft.com/office/drawing/2014/main" id="{5A7E99EE-BCC2-A144-E3B5-50C5C05A1A01}"/>
              </a:ext>
            </a:extLst>
          </p:cNvPr>
          <p:cNvSpPr/>
          <p:nvPr/>
        </p:nvSpPr>
        <p:spPr>
          <a:xfrm>
            <a:off x="6274113" y="3142218"/>
            <a:ext cx="574904" cy="523220"/>
          </a:xfrm>
          <a:prstGeom prst="rect">
            <a:avLst/>
          </a:prstGeom>
        </p:spPr>
        <p:txBody>
          <a:bodyPr wrap="square">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9" name="正方形/長方形 18">
            <a:extLst>
              <a:ext uri="{FF2B5EF4-FFF2-40B4-BE49-F238E27FC236}">
                <a16:creationId xmlns:a16="http://schemas.microsoft.com/office/drawing/2014/main" id="{562B8366-BB74-C7EF-00F5-074494E3D632}"/>
              </a:ext>
            </a:extLst>
          </p:cNvPr>
          <p:cNvSpPr/>
          <p:nvPr/>
        </p:nvSpPr>
        <p:spPr>
          <a:xfrm>
            <a:off x="6279196" y="2378720"/>
            <a:ext cx="574904" cy="523220"/>
          </a:xfrm>
          <a:prstGeom prst="rect">
            <a:avLst/>
          </a:prstGeom>
        </p:spPr>
        <p:txBody>
          <a:bodyPr wrap="square">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 name="テキスト ボックス 1">
            <a:extLst>
              <a:ext uri="{FF2B5EF4-FFF2-40B4-BE49-F238E27FC236}">
                <a16:creationId xmlns:a16="http://schemas.microsoft.com/office/drawing/2014/main" id="{27EEB037-0F41-2A17-DB7A-454674EB6DF9}"/>
              </a:ext>
            </a:extLst>
          </p:cNvPr>
          <p:cNvSpPr txBox="1"/>
          <p:nvPr/>
        </p:nvSpPr>
        <p:spPr>
          <a:xfrm>
            <a:off x="6588873" y="4391025"/>
            <a:ext cx="3503676" cy="2339102"/>
          </a:xfrm>
          <a:prstGeom prst="rect">
            <a:avLst/>
          </a:prstGeom>
          <a:solidFill>
            <a:srgbClr val="FFFF99"/>
          </a:solidFill>
          <a:ln>
            <a:solidFill>
              <a:schemeClr val="tx1"/>
            </a:solidFill>
          </a:ln>
        </p:spPr>
        <p:txBody>
          <a:bodyPr wrap="square" rtlCol="0">
            <a:spAutoFit/>
          </a:bodyPr>
          <a:lstStyle/>
          <a:p>
            <a:pPr>
              <a:spcBef>
                <a:spcPts val="1200"/>
              </a:spcBef>
            </a:pPr>
            <a:r>
              <a:rPr lang="ja-JP" altLang="en-US" sz="1800" b="1" dirty="0">
                <a:latin typeface="BIZ UDゴシック" panose="020B0400000000000000" pitchFamily="49" charset="-128"/>
                <a:ea typeface="BIZ UDゴシック" panose="020B0400000000000000" pitchFamily="49" charset="-128"/>
              </a:rPr>
              <a:t>設定画面ではいくつかの設定項目がリスト状に並んでいます。</a:t>
            </a:r>
            <a:endParaRPr lang="en-US" altLang="ja-JP" sz="1800" b="1" dirty="0">
              <a:latin typeface="BIZ UDゴシック" panose="020B0400000000000000" pitchFamily="49" charset="-128"/>
              <a:ea typeface="BIZ UDゴシック" panose="020B0400000000000000" pitchFamily="49" charset="-128"/>
            </a:endParaRPr>
          </a:p>
          <a:p>
            <a:pPr>
              <a:spcBef>
                <a:spcPts val="1200"/>
              </a:spcBef>
            </a:pPr>
            <a:r>
              <a:rPr lang="ja-JP" altLang="en-US" sz="1800" b="1" dirty="0">
                <a:latin typeface="BIZ UDゴシック" panose="020B0400000000000000" pitchFamily="49" charset="-128"/>
                <a:ea typeface="BIZ UDゴシック" panose="020B0400000000000000" pitchFamily="49" charset="-128"/>
              </a:rPr>
              <a:t>左右のスワイプで項目間を移動し、ダブルタップして変更を行います。</a:t>
            </a:r>
            <a:endParaRPr lang="en-US" altLang="ja-JP" sz="1800" b="1" dirty="0">
              <a:latin typeface="BIZ UDゴシック" panose="020B0400000000000000" pitchFamily="49" charset="-128"/>
              <a:ea typeface="BIZ UDゴシック" panose="020B0400000000000000" pitchFamily="49" charset="-128"/>
            </a:endParaRPr>
          </a:p>
          <a:p>
            <a:pPr>
              <a:spcBef>
                <a:spcPts val="1200"/>
              </a:spcBef>
            </a:pPr>
            <a:r>
              <a:rPr kumimoji="1" lang="ja-JP" altLang="en-US" b="1" dirty="0">
                <a:latin typeface="BIZ UDゴシック" panose="020B0400000000000000" pitchFamily="49" charset="-128"/>
                <a:ea typeface="BIZ UDゴシック" panose="020B0400000000000000" pitchFamily="49" charset="-128"/>
              </a:rPr>
              <a:t>一部項目は、ダブルタップするとさらに選択項目が出てきます。</a:t>
            </a:r>
            <a:endParaRPr kumimoji="1" lang="ja-JP" altLang="en-US" dirty="0"/>
          </a:p>
        </p:txBody>
      </p:sp>
      <p:sp>
        <p:nvSpPr>
          <p:cNvPr id="20" name="角丸四角形 42">
            <a:extLst>
              <a:ext uri="{FF2B5EF4-FFF2-40B4-BE49-F238E27FC236}">
                <a16:creationId xmlns:a16="http://schemas.microsoft.com/office/drawing/2014/main" id="{1C9A725E-E5FF-1765-E294-7B86DDDB3C12}"/>
              </a:ext>
            </a:extLst>
          </p:cNvPr>
          <p:cNvSpPr/>
          <p:nvPr/>
        </p:nvSpPr>
        <p:spPr>
          <a:xfrm>
            <a:off x="2399887" y="6328364"/>
            <a:ext cx="356013" cy="348661"/>
          </a:xfrm>
          <a:prstGeom prst="roundRect">
            <a:avLst>
              <a:gd name="adj" fmla="val 16667"/>
            </a:avLst>
          </a:prstGeom>
          <a:noFill/>
          <a:ln w="38100" cap="sq">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5">
              <a:latin typeface="BIZ UDゴシック" panose="020B0400000000000000" pitchFamily="49" charset="-128"/>
              <a:ea typeface="BIZ UDゴシック" panose="020B0400000000000000" pitchFamily="49" charset="-128"/>
            </a:endParaRPr>
          </a:p>
        </p:txBody>
      </p:sp>
      <p:sp>
        <p:nvSpPr>
          <p:cNvPr id="21" name="正方形/長方形 20">
            <a:extLst>
              <a:ext uri="{FF2B5EF4-FFF2-40B4-BE49-F238E27FC236}">
                <a16:creationId xmlns:a16="http://schemas.microsoft.com/office/drawing/2014/main" id="{E3252FD0-7B12-D92F-35A8-F89FEE58C216}"/>
              </a:ext>
            </a:extLst>
          </p:cNvPr>
          <p:cNvSpPr/>
          <p:nvPr/>
        </p:nvSpPr>
        <p:spPr>
          <a:xfrm>
            <a:off x="2104796" y="5986760"/>
            <a:ext cx="574904" cy="461665"/>
          </a:xfrm>
          <a:prstGeom prst="rect">
            <a:avLst/>
          </a:prstGeom>
        </p:spPr>
        <p:txBody>
          <a:bodyPr wrap="square">
            <a:spAutoFit/>
          </a:body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748990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rgbClr val="FF0000"/>
          </a:solidFill>
          <a:prstDash val="sysDash"/>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2176</Words>
  <Application>Microsoft Office PowerPoint</Application>
  <PresentationFormat>ユーザー設定</PresentationFormat>
  <Paragraphs>262</Paragraphs>
  <Slides>19</Slides>
  <Notes>19</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19</vt:i4>
      </vt:variant>
    </vt:vector>
  </HeadingPairs>
  <TitlesOfParts>
    <vt:vector size="27" baseType="lpstr">
      <vt:lpstr>AoyagiKouzanFontT</vt:lpstr>
      <vt:lpstr>BIZ UDPゴシック</vt:lpstr>
      <vt:lpstr>BIZ UDゴシック</vt:lpstr>
      <vt:lpstr>Meiryo UI</vt:lpstr>
      <vt:lpstr>Meiryo</vt:lpstr>
      <vt:lpstr>游ゴシック</vt:lpstr>
      <vt:lpstr>Calibri</vt:lpstr>
      <vt:lpstr>Office Theme</vt:lpstr>
      <vt:lpstr>PowerPoint プレゼンテーション</vt:lpstr>
      <vt:lpstr>Zoomの使い方</vt:lpstr>
      <vt:lpstr>PowerPoint プレゼンテーション</vt:lpstr>
      <vt:lpstr>PowerPoint プレゼンテーション</vt:lpstr>
      <vt:lpstr>Zoomの使い方 Zoomの基本事項</vt:lpstr>
      <vt:lpstr>Zoomの使い方 Zoomアプリのインストール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101</cp:revision>
  <dcterms:created xsi:type="dcterms:W3CDTF">2021-05-26T11:33:06Z</dcterms:created>
  <dcterms:modified xsi:type="dcterms:W3CDTF">2024-03-21T02:58:36Z</dcterms:modified>
</cp:coreProperties>
</file>