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690" r:id="rId5"/>
    <p:sldMasterId id="2147483678" r:id="rId6"/>
    <p:sldMasterId id="2147483666" r:id="rId7"/>
  </p:sldMasterIdLst>
  <p:notesMasterIdLst>
    <p:notesMasterId r:id="rId27"/>
  </p:notesMasterIdLst>
  <p:sldIdLst>
    <p:sldId id="455" r:id="rId8"/>
    <p:sldId id="297" r:id="rId9"/>
    <p:sldId id="266" r:id="rId10"/>
    <p:sldId id="427" r:id="rId11"/>
    <p:sldId id="424" r:id="rId12"/>
    <p:sldId id="454" r:id="rId13"/>
    <p:sldId id="419" r:id="rId14"/>
    <p:sldId id="426" r:id="rId15"/>
    <p:sldId id="444" r:id="rId16"/>
    <p:sldId id="442" r:id="rId17"/>
    <p:sldId id="431" r:id="rId18"/>
    <p:sldId id="443" r:id="rId19"/>
    <p:sldId id="429" r:id="rId20"/>
    <p:sldId id="432" r:id="rId21"/>
    <p:sldId id="433" r:id="rId22"/>
    <p:sldId id="452" r:id="rId23"/>
    <p:sldId id="453" r:id="rId24"/>
    <p:sldId id="434" r:id="rId25"/>
    <p:sldId id="435" r:id="rId26"/>
  </p:sldIdLst>
  <p:sldSz cx="9144000" cy="6858000" type="screen4x3"/>
  <p:notesSz cx="6735763" cy="9866313"/>
  <p:custDataLst>
    <p:tags r:id="rId28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13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7864"/>
    <a:srgbClr val="009650"/>
    <a:srgbClr val="FFFFFF"/>
    <a:srgbClr val="CCFFCC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F87401-3F36-4A6B-8F5C-312CFA491B5E}" v="1" dt="2024-10-22T05:19:03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6081" autoAdjust="0"/>
  </p:normalViewPr>
  <p:slideViewPr>
    <p:cSldViewPr snapToGrid="0" snapToObjects="1">
      <p:cViewPr varScale="1">
        <p:scale>
          <a:sx n="105" d="100"/>
          <a:sy n="105" d="100"/>
        </p:scale>
        <p:origin x="202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33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BA50B120-CD90-CA4A-A384-DB7B908530F3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5553" y="108620"/>
            <a:ext cx="5904656" cy="445385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71537" y="4748164"/>
            <a:ext cx="6192688" cy="4865512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B53D04A-B60E-1241-96E3-BBB7CC6C31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31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5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867398B-994F-BC87-DD95-54AF47726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2228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D1341D0-DA21-5AEA-A29B-C1B527E11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403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ADC95A5E-8F64-8C6C-79DF-831BA67A2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6655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7DDDC25-1443-A14A-EBD3-06272019F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2907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F45C7460-C216-9D3C-C57E-A39EC4D3A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7775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1778E11-2504-A2B0-F33C-FA2E89EEF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0330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9E55240-DB7F-160E-A0FD-25698173A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4241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CB2A16E3-11C7-8E3B-BA73-12938711E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621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0BF58A2-FD01-0F5A-D1EC-A8D7A1BAA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0224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07950"/>
            <a:ext cx="5922963" cy="4443413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8DB9EF-FEB0-42DD-A882-2CDD7860B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533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7FE7179-3165-0CA1-6D22-75E696E46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F1C146A8-E0C9-B217-3379-801A40C29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942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806450"/>
            <a:ext cx="4437063" cy="3328988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9B7A9F3-535E-9F9C-7377-3C4EB56A1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6621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D262336-AA82-E929-12C1-5C2B908EA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043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8F6B719-4EF7-43DE-8F14-99F174C52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5958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3B26E6E1-2228-6F77-98FA-FA67145BC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772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8578F76-93EA-1164-9738-0F9BBFE19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926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8463" y="107950"/>
            <a:ext cx="5938837" cy="44545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A9827508-B7C1-561A-0ED8-B918D36D2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520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76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717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719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779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2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351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675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08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023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29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931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596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428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945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644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238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87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284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484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14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210" y="1459133"/>
            <a:ext cx="6858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692275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799" userDrawn="1">
          <p15:clr>
            <a:srgbClr val="FBAE40"/>
          </p15:clr>
        </p15:guide>
        <p15:guide id="8" pos="1066" userDrawn="1">
          <p15:clr>
            <a:srgbClr val="FBAE40"/>
          </p15:clr>
        </p15:guide>
        <p15:guide id="9" orient="horz" pos="572" userDrawn="1">
          <p15:clr>
            <a:srgbClr val="FBAE40"/>
          </p15:clr>
        </p15:guide>
        <p15:guide id="11" orient="horz" pos="346" userDrawn="1">
          <p15:clr>
            <a:srgbClr val="FBAE40"/>
          </p15:clr>
        </p15:guide>
        <p15:guide id="12" pos="385" userDrawn="1">
          <p15:clr>
            <a:srgbClr val="FBAE40"/>
          </p15:clr>
        </p15:guide>
        <p15:guide id="13" pos="1179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689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399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087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090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435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276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569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341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61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8" userDrawn="1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 userDrawn="1">
          <p15:clr>
            <a:srgbClr val="FBAE40"/>
          </p15:clr>
        </p15:guide>
        <p15:guide id="16" pos="3787" userDrawn="1">
          <p15:clr>
            <a:srgbClr val="FBAE40"/>
          </p15:clr>
        </p15:guide>
        <p15:guide id="17" pos="5375" userDrawn="1">
          <p15:clr>
            <a:srgbClr val="FBAE40"/>
          </p15:clr>
        </p15:guide>
        <p15:guide id="18" orient="horz" pos="1253" userDrawn="1">
          <p15:clr>
            <a:srgbClr val="FBAE40"/>
          </p15:clr>
        </p15:guide>
        <p15:guide id="19" orient="horz" pos="1026" userDrawn="1">
          <p15:clr>
            <a:srgbClr val="FBAE40"/>
          </p15:clr>
        </p15:guide>
        <p15:guide id="20" orient="horz" pos="1480" userDrawn="1">
          <p15:clr>
            <a:srgbClr val="FBAE40"/>
          </p15:clr>
        </p15:guide>
        <p15:guide id="21" orient="horz" pos="1706" userDrawn="1">
          <p15:clr>
            <a:srgbClr val="FBAE40"/>
          </p15:clr>
        </p15:guide>
        <p15:guide id="22" orient="horz" pos="3861" userDrawn="1">
          <p15:clr>
            <a:srgbClr val="FBAE40"/>
          </p15:clr>
        </p15:guide>
        <p15:guide id="23" pos="1860" userDrawn="1">
          <p15:clr>
            <a:srgbClr val="FBAE40"/>
          </p15:clr>
        </p15:guide>
        <p15:guide id="24" pos="4131" userDrawn="1">
          <p15:clr>
            <a:srgbClr val="FBAE40"/>
          </p15:clr>
        </p15:guide>
        <p15:guide id="25" pos="2311" userDrawn="1">
          <p15:clr>
            <a:srgbClr val="FBAE40"/>
          </p15:clr>
        </p15:guide>
        <p15:guide id="26" pos="612" userDrawn="1">
          <p15:clr>
            <a:srgbClr val="FBAE40"/>
          </p15:clr>
        </p15:guide>
        <p15:guide id="27" pos="4353" userDrawn="1">
          <p15:clr>
            <a:srgbClr val="FBAE40"/>
          </p15:clr>
        </p15:guide>
        <p15:guide id="28" pos="3334" userDrawn="1">
          <p15:clr>
            <a:srgbClr val="FBAE40"/>
          </p15:clr>
        </p15:guide>
        <p15:guide id="29" pos="4807" userDrawn="1">
          <p15:clr>
            <a:srgbClr val="FBAE40"/>
          </p15:clr>
        </p15:guide>
        <p15:guide id="30" pos="1635" userDrawn="1">
          <p15:clr>
            <a:srgbClr val="FBAE40"/>
          </p15:clr>
        </p15:guide>
        <p15:guide id="31" pos="5760" userDrawn="1">
          <p15:clr>
            <a:srgbClr val="FBAE40"/>
          </p15:clr>
        </p15:guide>
        <p15:guide id="32" pos="3107" userDrawn="1">
          <p15:clr>
            <a:srgbClr val="FBAE40"/>
          </p15:clr>
        </p15:guide>
        <p15:guide id="33" pos="40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BF-02BE-C949-8A80-6278B6932A94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69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00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57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8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64B3BCCB-7D01-488D-9278-2A8143705A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63861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64B3BCCB-7D01-488D-9278-2A8143705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1CBF-02BE-C949-8A80-6278B6932A94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1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47905697-A4BD-4E0E-BA65-C54A26D0EF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4823901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69" imgH="470" progId="TCLayout.ActiveDocument.1">
                  <p:embed/>
                </p:oleObj>
              </mc:Choice>
              <mc:Fallback>
                <p:oleObj name="think-cell スライド" r:id="rId14" imgW="469" imgH="470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47905697-A4BD-4E0E-BA65-C54A26D0E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B91B9-0E52-1348-9F7A-7024B62C7558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40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B5BED9F6-4AA1-4724-A08F-C22BE07B86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861772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69" imgH="470" progId="TCLayout.ActiveDocument.1">
                  <p:embed/>
                </p:oleObj>
              </mc:Choice>
              <mc:Fallback>
                <p:oleObj name="think-cell スライド" r:id="rId14" imgW="469" imgH="470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B5BED9F6-4AA1-4724-A08F-C22BE07B86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CF989-9BCB-4249-AF50-0BAC399E1845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82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C4A2EFD5-048F-480F-BB85-9378A16D6C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389065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69" imgH="470" progId="TCLayout.ActiveDocument.1">
                  <p:embed/>
                </p:oleObj>
              </mc:Choice>
              <mc:Fallback>
                <p:oleObj name="think-cell スライド" r:id="rId14" imgW="469" imgH="470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C4A2EFD5-048F-480F-BB85-9378A16D6C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AE60-92A1-564F-8FFC-2048127599DC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76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2.png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3.png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52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65.png"/><Relationship Id="rId11" Type="http://schemas.openxmlformats.org/officeDocument/2006/relationships/image" Target="../media/image14.jpg"/><Relationship Id="rId5" Type="http://schemas.openxmlformats.org/officeDocument/2006/relationships/image" Target="../media/image64.png"/><Relationship Id="rId10" Type="http://schemas.openxmlformats.org/officeDocument/2006/relationships/image" Target="../media/image1.e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1.png"/><Relationship Id="rId4" Type="http://schemas.openxmlformats.org/officeDocument/2006/relationships/image" Target="../media/image67.png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6.png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5.emf"/><Relationship Id="rId10" Type="http://schemas.openxmlformats.org/officeDocument/2006/relationships/image" Target="../media/image1.e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11" Type="http://schemas.openxmlformats.org/officeDocument/2006/relationships/image" Target="../media/image14.jp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jpg"/><Relationship Id="rId4" Type="http://schemas.openxmlformats.org/officeDocument/2006/relationships/image" Target="../media/image32.png"/><Relationship Id="rId9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972000" y="1457203"/>
            <a:ext cx="7200000" cy="1800000"/>
          </a:xfrm>
          <a:prstGeom prst="roundRect">
            <a:avLst>
              <a:gd name="adj" fmla="val 9790"/>
            </a:avLst>
          </a:prstGeom>
          <a:solidFill>
            <a:srgbClr val="0096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1207128" y="2045402"/>
            <a:ext cx="7192745" cy="1336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>
                <a:solidFill>
                  <a:schemeClr val="bg1"/>
                </a:solidFill>
              </a:rPr>
              <a:t>メールをしてみよう</a:t>
            </a:r>
          </a:p>
        </p:txBody>
      </p:sp>
      <p:pic>
        <p:nvPicPr>
          <p:cNvPr id="10" name="図 9" descr="「デジタル活用支援推進事業」を表すロゴマー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85" y="196467"/>
            <a:ext cx="750231" cy="1113738"/>
          </a:xfrm>
          <a:prstGeom prst="rect">
            <a:avLst/>
          </a:prstGeom>
        </p:spPr>
      </p:pic>
      <p:pic>
        <p:nvPicPr>
          <p:cNvPr id="7" name="Picture 2" descr="スマートフォンを使っているうさぎのキャラクター">
            <a:extLst>
              <a:ext uri="{FF2B5EF4-FFF2-40B4-BE49-F238E27FC236}">
                <a16:creationId xmlns:a16="http://schemas.microsoft.com/office/drawing/2014/main" id="{DA662F3F-FA1A-4147-BDE7-C58D2E3A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図形グループ 3"/>
          <p:cNvGrpSpPr/>
          <p:nvPr/>
        </p:nvGrpSpPr>
        <p:grpSpPr>
          <a:xfrm>
            <a:off x="518390" y="198514"/>
            <a:ext cx="2160000" cy="813477"/>
            <a:chOff x="518390" y="198514"/>
            <a:chExt cx="2160000" cy="813477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666ED79-23D4-4339-9F1D-786E0861D5BA}"/>
                </a:ext>
              </a:extLst>
            </p:cNvPr>
            <p:cNvSpPr txBox="1"/>
            <p:nvPr/>
          </p:nvSpPr>
          <p:spPr>
            <a:xfrm>
              <a:off x="518390" y="704214"/>
              <a:ext cx="216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スマートフォン</a:t>
              </a:r>
              <a:r>
                <a:rPr kumimoji="1" lang="ja-JP" altLang="en-US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初心者編</a:t>
              </a:r>
              <a:r>
                <a:rPr kumimoji="1" lang="en-US" altLang="ja-JP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 </a:t>
              </a:r>
              <a:endPara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9639427-42FE-48A2-AFC9-6B5780ABB3DA}"/>
                </a:ext>
              </a:extLst>
            </p:cNvPr>
            <p:cNvSpPr txBox="1"/>
            <p:nvPr/>
          </p:nvSpPr>
          <p:spPr>
            <a:xfrm>
              <a:off x="620206" y="220542"/>
              <a:ext cx="1149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Android</a:t>
              </a:r>
              <a:endPara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620206" y="198514"/>
              <a:ext cx="1152000" cy="369332"/>
            </a:xfrm>
            <a:prstGeom prst="roundRect">
              <a:avLst/>
            </a:prstGeom>
            <a:noFill/>
            <a:ln w="19050">
              <a:solidFill>
                <a:srgbClr val="0096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3ACAC9-DA13-4653-ABA1-91F8BC2CA7AD}"/>
              </a:ext>
            </a:extLst>
          </p:cNvPr>
          <p:cNvSpPr txBox="1"/>
          <p:nvPr/>
        </p:nvSpPr>
        <p:spPr>
          <a:xfrm>
            <a:off x="7740592" y="6077743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令和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年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月</a:t>
            </a:r>
            <a:endParaRPr kumimoji="1" lang="ja-JP" altLang="en-US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509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9EC4B7F7-E751-599F-9F84-9AC09081D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478" y="3153214"/>
            <a:ext cx="1454741" cy="286791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6B54022-B594-50C2-15D5-A9A53BC49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74" y="3050096"/>
            <a:ext cx="1528458" cy="2944942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717696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メールの使い方</a:t>
            </a:r>
            <a:br>
              <a:rPr lang="ja-JP" altLang="en-US" sz="1800" kern="0" dirty="0"/>
            </a:br>
            <a:r>
              <a:rPr kumimoji="0" lang="en-US" altLang="ja-JP" kern="0" dirty="0">
                <a:latin typeface="Meiryo"/>
                <a:ea typeface="Meiryo"/>
              </a:rPr>
              <a:t>Gmail</a:t>
            </a:r>
            <a:r>
              <a:rPr kumimoji="0" lang="ja-JP" altLang="en-US" kern="0" dirty="0">
                <a:latin typeface="Meiryo"/>
                <a:ea typeface="Meiryo"/>
              </a:rPr>
              <a:t>でメールを作成してみましょう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2-B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627784" y="3962190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2800" dirty="0"/>
              <a:t>メールを作成しましょう</a:t>
            </a:r>
          </a:p>
          <a:p>
            <a:endParaRPr lang="ja-JP" altLang="en-US" sz="28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207569" y="1859919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87450"/>
            <a:ext cx="5338590" cy="324485"/>
            <a:chOff x="883255" y="1552018"/>
            <a:chExt cx="5338590" cy="324485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1601043" cy="3231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「件名」を入力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552018"/>
              <a:ext cx="2523023" cy="3231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本文を作成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7E9643D-CDF8-3A52-DD59-F1CFBC9CF34F}"/>
              </a:ext>
            </a:extLst>
          </p:cNvPr>
          <p:cNvSpPr txBox="1"/>
          <p:nvPr/>
        </p:nvSpPr>
        <p:spPr>
          <a:xfrm>
            <a:off x="6216966" y="187160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E8E735-0898-5017-32AE-F56565EE04D0}"/>
              </a:ext>
            </a:extLst>
          </p:cNvPr>
          <p:cNvSpPr txBox="1"/>
          <p:nvPr/>
        </p:nvSpPr>
        <p:spPr>
          <a:xfrm>
            <a:off x="559801" y="6079930"/>
            <a:ext cx="28942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件名の入力は必須ではありません</a:t>
            </a:r>
            <a:endParaRPr lang="en-US" altLang="ja-JP" sz="12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D889AE2A-0BB3-B81C-91D8-676DC8E331F5}"/>
              </a:ext>
            </a:extLst>
          </p:cNvPr>
          <p:cNvSpPr>
            <a:spLocks noChangeAspect="1"/>
          </p:cNvSpPr>
          <p:nvPr/>
        </p:nvSpPr>
        <p:spPr>
          <a:xfrm>
            <a:off x="7841840" y="3245484"/>
            <a:ext cx="253331" cy="25333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90AA481-BD33-7BD7-3164-8881202EB623}"/>
              </a:ext>
            </a:extLst>
          </p:cNvPr>
          <p:cNvSpPr txBox="1"/>
          <p:nvPr/>
        </p:nvSpPr>
        <p:spPr>
          <a:xfrm>
            <a:off x="6695648" y="1911112"/>
            <a:ext cx="2448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入力が完了したら</a:t>
            </a:r>
            <a:endParaRPr lang="en-US" altLang="ja-JP" sz="15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画面右上の「　 」</a:t>
            </a:r>
            <a:endParaRPr lang="en-US" altLang="ja-JP" sz="15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を押すと送信されます</a:t>
            </a:r>
            <a:endParaRPr lang="en-US" altLang="ja-JP" sz="15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0B202A99-087F-FDE6-69FD-0EEC22A3EA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3230" y="2161672"/>
            <a:ext cx="228632" cy="238158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9B7D5279-4146-0F03-36A9-BF81BC406B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6611" y="3501620"/>
            <a:ext cx="1077438" cy="182330"/>
          </a:xfrm>
          <a:prstGeom prst="rect">
            <a:avLst/>
          </a:prstGeom>
        </p:spPr>
      </p:pic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4C7CC0BA-07F9-1EBA-30B2-615F569ADB72}"/>
              </a:ext>
            </a:extLst>
          </p:cNvPr>
          <p:cNvSpPr/>
          <p:nvPr/>
        </p:nvSpPr>
        <p:spPr>
          <a:xfrm>
            <a:off x="771712" y="3848926"/>
            <a:ext cx="1473702" cy="2416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矢印: 右 52">
            <a:extLst>
              <a:ext uri="{FF2B5EF4-FFF2-40B4-BE49-F238E27FC236}">
                <a16:creationId xmlns:a16="http://schemas.microsoft.com/office/drawing/2014/main" id="{F8F31084-6D4E-BD5A-C40D-5BEE49A7CFD5}"/>
              </a:ext>
            </a:extLst>
          </p:cNvPr>
          <p:cNvSpPr/>
          <p:nvPr/>
        </p:nvSpPr>
        <p:spPr>
          <a:xfrm>
            <a:off x="5742527" y="3977692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ECB36B3-C157-BE08-1FFB-76082C5F4F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9403" y="3047412"/>
            <a:ext cx="1510669" cy="2944942"/>
          </a:xfrm>
          <a:prstGeom prst="rect">
            <a:avLst/>
          </a:prstGeom>
          <a:ln>
            <a:solidFill>
              <a:srgbClr val="007864"/>
            </a:solidFill>
          </a:ln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968295D-628B-5A28-CE0E-BB21B7EFAF8A}"/>
              </a:ext>
            </a:extLst>
          </p:cNvPr>
          <p:cNvSpPr/>
          <p:nvPr/>
        </p:nvSpPr>
        <p:spPr>
          <a:xfrm>
            <a:off x="3693942" y="4066527"/>
            <a:ext cx="1526129" cy="7628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983573B-A819-75FA-1973-48319A5B409B}"/>
              </a:ext>
            </a:extLst>
          </p:cNvPr>
          <p:cNvSpPr txBox="1"/>
          <p:nvPr/>
        </p:nvSpPr>
        <p:spPr>
          <a:xfrm>
            <a:off x="445346" y="188162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14" name="図形グループ 51">
            <a:extLst>
              <a:ext uri="{FF2B5EF4-FFF2-40B4-BE49-F238E27FC236}">
                <a16:creationId xmlns:a16="http://schemas.microsoft.com/office/drawing/2014/main" id="{0ECC3EA2-C058-8A90-34FB-111F6AECF35A}"/>
              </a:ext>
            </a:extLst>
          </p:cNvPr>
          <p:cNvGrpSpPr/>
          <p:nvPr/>
        </p:nvGrpSpPr>
        <p:grpSpPr>
          <a:xfrm>
            <a:off x="467544" y="3712059"/>
            <a:ext cx="296586" cy="293005"/>
            <a:chOff x="5101121" y="3995693"/>
            <a:chExt cx="296586" cy="293005"/>
          </a:xfrm>
        </p:grpSpPr>
        <p:sp>
          <p:nvSpPr>
            <p:cNvPr id="18" name="円/楕円 52">
              <a:extLst>
                <a:ext uri="{FF2B5EF4-FFF2-40B4-BE49-F238E27FC236}">
                  <a16:creationId xmlns:a16="http://schemas.microsoft.com/office/drawing/2014/main" id="{01244C41-D6F2-DA97-F9AD-CE43FFD9493F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53">
              <a:extLst>
                <a:ext uri="{FF2B5EF4-FFF2-40B4-BE49-F238E27FC236}">
                  <a16:creationId xmlns:a16="http://schemas.microsoft.com/office/drawing/2014/main" id="{00C4804A-BE74-BFB8-7F64-A74CD7AD1791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BB4F8B3-5CF6-49B4-B067-A0D191584A0D}"/>
              </a:ext>
            </a:extLst>
          </p:cNvPr>
          <p:cNvSpPr txBox="1"/>
          <p:nvPr/>
        </p:nvSpPr>
        <p:spPr>
          <a:xfrm>
            <a:off x="3359969" y="3816682"/>
            <a:ext cx="43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842CBCF3-18C9-1350-4BB5-5D551C9EE6D0}"/>
              </a:ext>
            </a:extLst>
          </p:cNvPr>
          <p:cNvGrpSpPr/>
          <p:nvPr/>
        </p:nvGrpSpPr>
        <p:grpSpPr>
          <a:xfrm>
            <a:off x="7545928" y="2948883"/>
            <a:ext cx="540000" cy="461665"/>
            <a:chOff x="9104681" y="2427731"/>
            <a:chExt cx="540000" cy="461665"/>
          </a:xfrm>
        </p:grpSpPr>
        <p:sp>
          <p:nvSpPr>
            <p:cNvPr id="25" name="円/楕円 43">
              <a:extLst>
                <a:ext uri="{FF2B5EF4-FFF2-40B4-BE49-F238E27FC236}">
                  <a16:creationId xmlns:a16="http://schemas.microsoft.com/office/drawing/2014/main" id="{F99B5026-E69F-E65C-62A3-C85EBBB4A915}"/>
                </a:ext>
              </a:extLst>
            </p:cNvPr>
            <p:cNvSpPr/>
            <p:nvPr/>
          </p:nvSpPr>
          <p:spPr>
            <a:xfrm>
              <a:off x="9211856" y="2491552"/>
              <a:ext cx="270974" cy="266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F8472396-A2FF-3262-A821-14A73224FF74}"/>
                </a:ext>
              </a:extLst>
            </p:cNvPr>
            <p:cNvSpPr txBox="1"/>
            <p:nvPr/>
          </p:nvSpPr>
          <p:spPr>
            <a:xfrm>
              <a:off x="9104681" y="2427731"/>
              <a:ext cx="5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❻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39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93468A8-9301-3F5C-E99D-C638609DE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009" y="3096913"/>
            <a:ext cx="1432684" cy="2883658"/>
          </a:xfrm>
          <a:prstGeom prst="rect">
            <a:avLst/>
          </a:prstGeom>
        </p:spPr>
      </p:pic>
      <p:pic>
        <p:nvPicPr>
          <p:cNvPr id="8" name="図 7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58BD29CC-DCBC-0F47-B225-21F219038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067" y="3094545"/>
            <a:ext cx="1435345" cy="2884544"/>
          </a:xfrm>
          <a:prstGeom prst="rect">
            <a:avLst/>
          </a:prstGeom>
        </p:spPr>
      </p:pic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9015DECC-04D8-058A-D10A-85EE5F307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734" y="3094545"/>
            <a:ext cx="1449200" cy="2884544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2-B</a:t>
            </a:r>
            <a:endParaRPr lang="en-US" sz="36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34924" y="1967114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383334" y="196957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901128" y="1993054"/>
            <a:ext cx="1742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｢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送信済み</a:t>
            </a:r>
            <a:r>
              <a: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｣</a:t>
            </a:r>
          </a:p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を押す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963185" y="1969739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EF262421-1D7E-2F9A-3521-0DBADF7694D4}"/>
              </a:ext>
            </a:extLst>
          </p:cNvPr>
          <p:cNvSpPr/>
          <p:nvPr/>
        </p:nvSpPr>
        <p:spPr>
          <a:xfrm>
            <a:off x="5594524" y="4230930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04BBC084-3661-F02C-126C-3AA2432500AC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717696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メールの使い方</a:t>
            </a:r>
            <a:br>
              <a:rPr lang="ja-JP" altLang="en-US" sz="1800" kern="0" dirty="0"/>
            </a:br>
            <a:r>
              <a:rPr kumimoji="0" lang="en-US" altLang="ja-JP" kern="0" dirty="0">
                <a:latin typeface="Meiryo"/>
                <a:ea typeface="Meiryo"/>
              </a:rPr>
              <a:t>Gmail</a:t>
            </a:r>
            <a:r>
              <a:rPr kumimoji="0" lang="ja-JP" altLang="en-US" kern="0" dirty="0">
                <a:latin typeface="Meiryo"/>
                <a:ea typeface="Meiryo"/>
              </a:rPr>
              <a:t>でメールを作成してみましょう</a:t>
            </a:r>
          </a:p>
        </p:txBody>
      </p:sp>
      <p:sp>
        <p:nvSpPr>
          <p:cNvPr id="34" name="字幕 14">
            <a:extLst>
              <a:ext uri="{FF2B5EF4-FFF2-40B4-BE49-F238E27FC236}">
                <a16:creationId xmlns:a16="http://schemas.microsoft.com/office/drawing/2014/main" id="{6F983D63-42B3-8081-A306-D78A679C6D67}"/>
              </a:ext>
            </a:extLst>
          </p:cNvPr>
          <p:cNvSpPr txBox="1">
            <a:spLocks/>
          </p:cNvSpPr>
          <p:nvPr/>
        </p:nvSpPr>
        <p:spPr>
          <a:xfrm>
            <a:off x="395536" y="1420172"/>
            <a:ext cx="3317348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送信可否の確認方法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35235F3-B7D5-005D-BDFD-4330B1B9751A}"/>
              </a:ext>
            </a:extLst>
          </p:cNvPr>
          <p:cNvSpPr txBox="1"/>
          <p:nvPr/>
        </p:nvSpPr>
        <p:spPr>
          <a:xfrm>
            <a:off x="6497965" y="2031736"/>
            <a:ext cx="28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送信できているメールの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一覧が表示されます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225AD19-FDB5-A98C-7451-62F001D3EC5C}"/>
              </a:ext>
            </a:extLst>
          </p:cNvPr>
          <p:cNvSpPr txBox="1"/>
          <p:nvPr/>
        </p:nvSpPr>
        <p:spPr>
          <a:xfrm>
            <a:off x="819532" y="1967114"/>
            <a:ext cx="21333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メールを検索</a:t>
            </a:r>
            <a:r>
              <a:rPr lang="ja-JP" altLang="en-US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」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左側の「     」ボタン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41636095-EB51-E228-157F-F2BC3AC39C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8856" y="2211198"/>
            <a:ext cx="248467" cy="229832"/>
          </a:xfrm>
          <a:prstGeom prst="rect">
            <a:avLst/>
          </a:prstGeom>
        </p:spPr>
      </p:pic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FEF27023-231B-89AA-5BEE-868DA9F0BB39}"/>
              </a:ext>
            </a:extLst>
          </p:cNvPr>
          <p:cNvSpPr>
            <a:spLocks noChangeAspect="1"/>
          </p:cNvSpPr>
          <p:nvPr/>
        </p:nvSpPr>
        <p:spPr>
          <a:xfrm>
            <a:off x="3697016" y="4725144"/>
            <a:ext cx="1141587" cy="2565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矢印: 右 64">
            <a:extLst>
              <a:ext uri="{FF2B5EF4-FFF2-40B4-BE49-F238E27FC236}">
                <a16:creationId xmlns:a16="http://schemas.microsoft.com/office/drawing/2014/main" id="{97DF6E71-1471-50C8-6A3C-C2FA05EEF7BA}"/>
              </a:ext>
            </a:extLst>
          </p:cNvPr>
          <p:cNvSpPr/>
          <p:nvPr/>
        </p:nvSpPr>
        <p:spPr>
          <a:xfrm>
            <a:off x="2668124" y="423173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77" name="図形グループ 76"/>
          <p:cNvGrpSpPr/>
          <p:nvPr/>
        </p:nvGrpSpPr>
        <p:grpSpPr>
          <a:xfrm>
            <a:off x="600959" y="2967117"/>
            <a:ext cx="296587" cy="293005"/>
            <a:chOff x="2897417" y="3995693"/>
            <a:chExt cx="296587" cy="293005"/>
          </a:xfrm>
        </p:grpSpPr>
        <p:sp>
          <p:nvSpPr>
            <p:cNvPr id="78" name="円/楕円 77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74" name="図形グループ 73"/>
          <p:cNvGrpSpPr/>
          <p:nvPr/>
        </p:nvGrpSpPr>
        <p:grpSpPr>
          <a:xfrm>
            <a:off x="3473410" y="4459008"/>
            <a:ext cx="296586" cy="293005"/>
            <a:chOff x="3546641" y="3995693"/>
            <a:chExt cx="296586" cy="293005"/>
          </a:xfrm>
        </p:grpSpPr>
        <p:sp>
          <p:nvSpPr>
            <p:cNvPr id="75" name="円/楕円 74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図形グループ 57"/>
          <p:cNvGrpSpPr/>
          <p:nvPr/>
        </p:nvGrpSpPr>
        <p:grpSpPr>
          <a:xfrm>
            <a:off x="6405535" y="3795832"/>
            <a:ext cx="296586" cy="293005"/>
            <a:chOff x="4232441" y="3995693"/>
            <a:chExt cx="296586" cy="293005"/>
          </a:xfrm>
        </p:grpSpPr>
        <p:sp>
          <p:nvSpPr>
            <p:cNvPr id="62" name="円/楕円 61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645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1958C5AE-CF2C-D67A-2647-41D9C0554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174" y="3424649"/>
            <a:ext cx="1659791" cy="2626847"/>
          </a:xfrm>
          <a:prstGeom prst="rect">
            <a:avLst/>
          </a:prstGeom>
        </p:spPr>
      </p:pic>
      <p:pic>
        <p:nvPicPr>
          <p:cNvPr id="18" name="図 1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EC1CAE15-F757-3725-9AF2-0E39E56F7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955" y="2642631"/>
            <a:ext cx="1665333" cy="3430419"/>
          </a:xfrm>
          <a:prstGeom prst="rect">
            <a:avLst/>
          </a:prstGeom>
        </p:spPr>
      </p:pic>
      <p:pic>
        <p:nvPicPr>
          <p:cNvPr id="7" name="図 6" descr="テキスト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DC2E614C-CD2C-1D6D-C0E8-A40CA9A1D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035" y="2624059"/>
            <a:ext cx="1662562" cy="3422106"/>
          </a:xfrm>
          <a:prstGeom prst="rect">
            <a:avLst/>
          </a:prstGeom>
        </p:spPr>
      </p:pic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95E3C42B-C96D-99B5-936C-09FFB0CC362D}"/>
              </a:ext>
            </a:extLst>
          </p:cNvPr>
          <p:cNvSpPr/>
          <p:nvPr/>
        </p:nvSpPr>
        <p:spPr>
          <a:xfrm>
            <a:off x="4011845" y="4509120"/>
            <a:ext cx="776179" cy="2731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717696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メールの使い方</a:t>
            </a:r>
            <a:br>
              <a:rPr lang="ja-JP" altLang="en-US" sz="1800" kern="0" dirty="0"/>
            </a:br>
            <a:r>
              <a:rPr kumimoji="0" lang="en-US" altLang="ja-JP" kern="0" dirty="0">
                <a:latin typeface="Meiryo"/>
                <a:ea typeface="Meiryo"/>
              </a:rPr>
              <a:t>Gmail</a:t>
            </a:r>
            <a:r>
              <a:rPr kumimoji="0" lang="ja-JP" altLang="en-US" kern="0" dirty="0">
                <a:latin typeface="Meiryo"/>
                <a:ea typeface="Meiryo"/>
              </a:rPr>
              <a:t>でメールを作成してみましょう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2-B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2800" dirty="0"/>
              <a:t>電話帳（連絡先）からメールを作成する方法です。</a:t>
            </a:r>
          </a:p>
          <a:p>
            <a:endParaRPr lang="ja-JP" altLang="en-US" sz="28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C826F7-B92B-C7F5-8262-B30E20BB33B9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846144"/>
            <a:ext cx="5338590" cy="784830"/>
            <a:chOff x="883255" y="1553338"/>
            <a:chExt cx="5338590" cy="784830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78483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ホーム画面から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電話機能を起動し、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連絡先一覧を表示する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624026"/>
              <a:ext cx="2523023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メールを送信する相手を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一覧から選ぶ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4D82936-1D50-4A22-456E-F2136FB9408B}"/>
              </a:ext>
            </a:extLst>
          </p:cNvPr>
          <p:cNvSpPr/>
          <p:nvPr/>
        </p:nvSpPr>
        <p:spPr>
          <a:xfrm>
            <a:off x="6769732" y="4782317"/>
            <a:ext cx="913816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5" name="図形グループ 50">
            <a:extLst>
              <a:ext uri="{FF2B5EF4-FFF2-40B4-BE49-F238E27FC236}">
                <a16:creationId xmlns:a16="http://schemas.microsoft.com/office/drawing/2014/main" id="{FE9F3B3E-983A-2713-C809-2C12494D2E6F}"/>
              </a:ext>
            </a:extLst>
          </p:cNvPr>
          <p:cNvGrpSpPr/>
          <p:nvPr/>
        </p:nvGrpSpPr>
        <p:grpSpPr>
          <a:xfrm>
            <a:off x="3738834" y="4337751"/>
            <a:ext cx="296586" cy="293005"/>
            <a:chOff x="3546641" y="3995693"/>
            <a:chExt cx="296586" cy="293005"/>
          </a:xfrm>
        </p:grpSpPr>
        <p:sp>
          <p:nvSpPr>
            <p:cNvPr id="16" name="円/楕円 54">
              <a:extLst>
                <a:ext uri="{FF2B5EF4-FFF2-40B4-BE49-F238E27FC236}">
                  <a16:creationId xmlns:a16="http://schemas.microsoft.com/office/drawing/2014/main" id="{D4E8ECCE-725F-9613-6F59-FDB2135EF186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55">
              <a:extLst>
                <a:ext uri="{FF2B5EF4-FFF2-40B4-BE49-F238E27FC236}">
                  <a16:creationId xmlns:a16="http://schemas.microsoft.com/office/drawing/2014/main" id="{3F1953F7-8600-DC2B-2A02-D2FBD6B5C7FB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1C1AC69D-566F-7A14-D011-06B894A3805C}"/>
              </a:ext>
            </a:extLst>
          </p:cNvPr>
          <p:cNvSpPr/>
          <p:nvPr/>
        </p:nvSpPr>
        <p:spPr>
          <a:xfrm>
            <a:off x="2219059" y="5598401"/>
            <a:ext cx="278503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D6F21EE-51ED-D158-0D21-1811BA4D9F56}"/>
              </a:ext>
            </a:extLst>
          </p:cNvPr>
          <p:cNvSpPr txBox="1"/>
          <p:nvPr/>
        </p:nvSpPr>
        <p:spPr>
          <a:xfrm>
            <a:off x="6398468" y="1983486"/>
            <a:ext cx="2880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メールアドレスを押すと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メールの作成が出来ます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送信に使用するアプリは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｢Gmail｣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を選ぶ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37E99E3-8E4C-EC74-BADD-BBF19897A212}"/>
              </a:ext>
            </a:extLst>
          </p:cNvPr>
          <p:cNvSpPr txBox="1"/>
          <p:nvPr/>
        </p:nvSpPr>
        <p:spPr>
          <a:xfrm>
            <a:off x="5918222" y="2601120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50" name="図形グループ 54">
            <a:extLst>
              <a:ext uri="{FF2B5EF4-FFF2-40B4-BE49-F238E27FC236}">
                <a16:creationId xmlns:a16="http://schemas.microsoft.com/office/drawing/2014/main" id="{ABF389EA-CD39-577C-D034-89C98E95A91A}"/>
              </a:ext>
            </a:extLst>
          </p:cNvPr>
          <p:cNvGrpSpPr/>
          <p:nvPr/>
        </p:nvGrpSpPr>
        <p:grpSpPr>
          <a:xfrm>
            <a:off x="6527964" y="4567515"/>
            <a:ext cx="296586" cy="293005"/>
            <a:chOff x="4232441" y="3995693"/>
            <a:chExt cx="296586" cy="293005"/>
          </a:xfrm>
        </p:grpSpPr>
        <p:sp>
          <p:nvSpPr>
            <p:cNvPr id="51" name="円/楕円 55">
              <a:extLst>
                <a:ext uri="{FF2B5EF4-FFF2-40B4-BE49-F238E27FC236}">
                  <a16:creationId xmlns:a16="http://schemas.microsoft.com/office/drawing/2014/main" id="{B45EB8F2-782E-41D1-E4CC-DE3422CDE364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6">
              <a:extLst>
                <a:ext uri="{FF2B5EF4-FFF2-40B4-BE49-F238E27FC236}">
                  <a16:creationId xmlns:a16="http://schemas.microsoft.com/office/drawing/2014/main" id="{9B71BD0D-F14F-B24E-D2B7-A523C14C7DB5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5" name="図形グループ 51">
            <a:extLst>
              <a:ext uri="{FF2B5EF4-FFF2-40B4-BE49-F238E27FC236}">
                <a16:creationId xmlns:a16="http://schemas.microsoft.com/office/drawing/2014/main" id="{EBE8E8B7-97C1-4CF8-7376-91780AF5141F}"/>
              </a:ext>
            </a:extLst>
          </p:cNvPr>
          <p:cNvGrpSpPr/>
          <p:nvPr/>
        </p:nvGrpSpPr>
        <p:grpSpPr>
          <a:xfrm>
            <a:off x="7239313" y="3905398"/>
            <a:ext cx="296586" cy="293005"/>
            <a:chOff x="5101121" y="3995693"/>
            <a:chExt cx="296586" cy="293005"/>
          </a:xfrm>
        </p:grpSpPr>
        <p:sp>
          <p:nvSpPr>
            <p:cNvPr id="56" name="円/楕円 52">
              <a:extLst>
                <a:ext uri="{FF2B5EF4-FFF2-40B4-BE49-F238E27FC236}">
                  <a16:creationId xmlns:a16="http://schemas.microsoft.com/office/drawing/2014/main" id="{50DE14CE-50B9-DA6D-4AC1-EEFA45EB2CAB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3">
              <a:extLst>
                <a:ext uri="{FF2B5EF4-FFF2-40B4-BE49-F238E27FC236}">
                  <a16:creationId xmlns:a16="http://schemas.microsoft.com/office/drawing/2014/main" id="{71F8A797-27B0-EED3-ABA6-EA0330D59784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E7E224-86DA-1A7B-041E-B6BE6338575A}"/>
              </a:ext>
            </a:extLst>
          </p:cNvPr>
          <p:cNvSpPr txBox="1"/>
          <p:nvPr/>
        </p:nvSpPr>
        <p:spPr>
          <a:xfrm>
            <a:off x="1993933" y="5360515"/>
            <a:ext cx="296587" cy="293005"/>
          </a:xfrm>
          <a:custGeom>
            <a:avLst/>
            <a:gdLst/>
            <a:ahLst/>
            <a:cxnLst/>
            <a:rect l="l" t="t" r="r" b="b"/>
            <a:pathLst>
              <a:path w="296587" h="293005">
                <a:moveTo>
                  <a:pt x="130550" y="49974"/>
                </a:moveTo>
                <a:cubicBezTo>
                  <a:pt x="129356" y="59415"/>
                  <a:pt x="125070" y="65709"/>
                  <a:pt x="117690" y="68856"/>
                </a:cubicBezTo>
                <a:cubicBezTo>
                  <a:pt x="112373" y="71135"/>
                  <a:pt x="103203" y="72275"/>
                  <a:pt x="90180" y="72275"/>
                </a:cubicBezTo>
                <a:lnTo>
                  <a:pt x="90180" y="100598"/>
                </a:lnTo>
                <a:lnTo>
                  <a:pt x="124202" y="100598"/>
                </a:lnTo>
                <a:lnTo>
                  <a:pt x="124202" y="209336"/>
                </a:lnTo>
                <a:lnTo>
                  <a:pt x="90180" y="209336"/>
                </a:lnTo>
                <a:lnTo>
                  <a:pt x="90180" y="240753"/>
                </a:lnTo>
                <a:lnTo>
                  <a:pt x="200546" y="240753"/>
                </a:lnTo>
                <a:lnTo>
                  <a:pt x="200546" y="209336"/>
                </a:lnTo>
                <a:lnTo>
                  <a:pt x="167176" y="209336"/>
                </a:lnTo>
                <a:lnTo>
                  <a:pt x="167176" y="49974"/>
                </a:lnTo>
                <a:close/>
                <a:moveTo>
                  <a:pt x="148619" y="0"/>
                </a:moveTo>
                <a:cubicBezTo>
                  <a:pt x="189423" y="0"/>
                  <a:pt x="224285" y="14162"/>
                  <a:pt x="253206" y="42486"/>
                </a:cubicBezTo>
                <a:cubicBezTo>
                  <a:pt x="282126" y="70810"/>
                  <a:pt x="296587" y="105211"/>
                  <a:pt x="296587" y="145689"/>
                </a:cubicBezTo>
                <a:cubicBezTo>
                  <a:pt x="296587" y="186275"/>
                  <a:pt x="282045" y="220975"/>
                  <a:pt x="252961" y="249787"/>
                </a:cubicBezTo>
                <a:cubicBezTo>
                  <a:pt x="223878" y="278599"/>
                  <a:pt x="188988" y="293005"/>
                  <a:pt x="148293" y="293005"/>
                </a:cubicBezTo>
                <a:cubicBezTo>
                  <a:pt x="107598" y="293005"/>
                  <a:pt x="72709" y="278599"/>
                  <a:pt x="43625" y="249787"/>
                </a:cubicBezTo>
                <a:cubicBezTo>
                  <a:pt x="14542" y="220975"/>
                  <a:pt x="0" y="186275"/>
                  <a:pt x="0" y="145689"/>
                </a:cubicBezTo>
                <a:cubicBezTo>
                  <a:pt x="0" y="105211"/>
                  <a:pt x="14542" y="70810"/>
                  <a:pt x="43625" y="42486"/>
                </a:cubicBezTo>
                <a:cubicBezTo>
                  <a:pt x="72709" y="14162"/>
                  <a:pt x="107706" y="0"/>
                  <a:pt x="148619" y="0"/>
                </a:cubicBezTo>
                <a:close/>
              </a:path>
            </a:pathLst>
          </a:custGeom>
          <a:solidFill>
            <a:srgbClr val="0096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600" b="1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CEDF70A-5DF6-F2FE-85BA-38FF99FD5A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1537" y="3818246"/>
            <a:ext cx="1237595" cy="841321"/>
          </a:xfrm>
          <a:prstGeom prst="rect">
            <a:avLst/>
          </a:prstGeom>
        </p:spPr>
      </p:pic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93FEED1B-D6A5-0248-0738-C89FD8ECFDCE}"/>
              </a:ext>
            </a:extLst>
          </p:cNvPr>
          <p:cNvSpPr/>
          <p:nvPr/>
        </p:nvSpPr>
        <p:spPr>
          <a:xfrm>
            <a:off x="7506574" y="4071715"/>
            <a:ext cx="1208893" cy="3130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954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図 97" descr="正しい文字を入力した画像">
            <a:extLst>
              <a:ext uri="{FF2B5EF4-FFF2-40B4-BE49-F238E27FC236}">
                <a16:creationId xmlns:a16="http://schemas.microsoft.com/office/drawing/2014/main" id="{CF9D8D1C-C72B-4BD0-AD0E-3103570FD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888" y="2724177"/>
            <a:ext cx="1710000" cy="34200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3" name="グループ化 2" descr="メール作成画面で誤って入力した文字の右隣へカーソルを移動させている画像">
            <a:extLst>
              <a:ext uri="{FF2B5EF4-FFF2-40B4-BE49-F238E27FC236}">
                <a16:creationId xmlns:a16="http://schemas.microsoft.com/office/drawing/2014/main" id="{E2CE5A3E-4F21-4597-B7E6-CCF1638F88E8}"/>
              </a:ext>
            </a:extLst>
          </p:cNvPr>
          <p:cNvGrpSpPr/>
          <p:nvPr/>
        </p:nvGrpSpPr>
        <p:grpSpPr>
          <a:xfrm>
            <a:off x="774144" y="2723589"/>
            <a:ext cx="2354461" cy="3400424"/>
            <a:chOff x="759090" y="2653358"/>
            <a:chExt cx="2354461" cy="3400424"/>
          </a:xfrm>
        </p:grpSpPr>
        <p:pic>
          <p:nvPicPr>
            <p:cNvPr id="96" name="図 95">
              <a:extLst>
                <a:ext uri="{FF2B5EF4-FFF2-40B4-BE49-F238E27FC236}">
                  <a16:creationId xmlns:a16="http://schemas.microsoft.com/office/drawing/2014/main" id="{204578C8-77A9-4466-8644-FD36855FC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7789" y="2653358"/>
              <a:ext cx="1700212" cy="3400424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24" name="図 123">
              <a:extLst>
                <a:ext uri="{FF2B5EF4-FFF2-40B4-BE49-F238E27FC236}">
                  <a16:creationId xmlns:a16="http://schemas.microsoft.com/office/drawing/2014/main" id="{F9157BF5-D512-4DC0-A1AA-5E97EDB56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225" y="3882276"/>
              <a:ext cx="1566936" cy="317575"/>
            </a:xfrm>
            <a:prstGeom prst="rect">
              <a:avLst/>
            </a:prstGeom>
          </p:spPr>
        </p:pic>
        <p:sp>
          <p:nvSpPr>
            <p:cNvPr id="64" name="正方形/長方形 63"/>
            <p:cNvSpPr>
              <a:spLocks noChangeAspect="1"/>
            </p:cNvSpPr>
            <p:nvPr/>
          </p:nvSpPr>
          <p:spPr>
            <a:xfrm>
              <a:off x="988090" y="5068559"/>
              <a:ext cx="288000" cy="28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1023668" y="3936020"/>
              <a:ext cx="1548000" cy="360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0" name="図 109">
              <a:extLst>
                <a:ext uri="{FF2B5EF4-FFF2-40B4-BE49-F238E27FC236}">
                  <a16:creationId xmlns:a16="http://schemas.microsoft.com/office/drawing/2014/main" id="{DF03314E-1828-4D23-91C2-786E11148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62206" y="4643525"/>
              <a:ext cx="1551345" cy="36209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4380211A-4726-42C6-B80F-C140B8726381}"/>
                </a:ext>
              </a:extLst>
            </p:cNvPr>
            <p:cNvSpPr txBox="1"/>
            <p:nvPr/>
          </p:nvSpPr>
          <p:spPr>
            <a:xfrm>
              <a:off x="1866547" y="3662062"/>
              <a:ext cx="1112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0000"/>
                  </a:solidFill>
                  <a:latin typeface="Meiryo" charset="-128"/>
                  <a:ea typeface="Meiryo" charset="-128"/>
                  <a:cs typeface="Meiryo" charset="-128"/>
                </a:rPr>
                <a:t>カーソル</a:t>
              </a:r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59BFB1B2-F915-4233-A611-E68997468FD0}"/>
                </a:ext>
              </a:extLst>
            </p:cNvPr>
            <p:cNvSpPr txBox="1"/>
            <p:nvPr/>
          </p:nvSpPr>
          <p:spPr>
            <a:xfrm>
              <a:off x="1321340" y="4077072"/>
              <a:ext cx="13545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spc="-150" dirty="0">
                  <a:solidFill>
                    <a:srgbClr val="00B050"/>
                  </a:solidFill>
                  <a:latin typeface="Meiryo" charset="-128"/>
                  <a:ea typeface="Meiryo" charset="-128"/>
                  <a:cs typeface="Meiryo" charset="-128"/>
                </a:rPr>
                <a:t>◀ ◀ ◀ ◀ ◀ </a:t>
              </a:r>
              <a:r>
                <a:rPr kumimoji="1" lang="ja-JP" altLang="en-US" sz="800" b="1" spc="-150">
                  <a:solidFill>
                    <a:srgbClr val="00B050"/>
                  </a:solidFill>
                  <a:latin typeface="Meiryo" charset="-128"/>
                  <a:ea typeface="Meiryo" charset="-128"/>
                  <a:cs typeface="Meiryo" charset="-128"/>
                </a:rPr>
                <a:t>◀ </a:t>
              </a:r>
              <a:r>
                <a:rPr lang="ja-JP" altLang="en-US" sz="800" b="1" spc="-150">
                  <a:solidFill>
                    <a:srgbClr val="00B050"/>
                  </a:solidFill>
                  <a:latin typeface="Meiryo" charset="-128"/>
                  <a:ea typeface="Meiryo" charset="-128"/>
                  <a:cs typeface="Meiryo" charset="-128"/>
                </a:rPr>
                <a:t>◀ ◀ ◀ ◀ ◀</a:t>
              </a:r>
              <a:endParaRPr kumimoji="1" lang="ja-JP" altLang="en-US" sz="800" b="1" spc="-150" dirty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17" name="正方形/長方形 116"/>
            <p:cNvSpPr>
              <a:spLocks/>
            </p:cNvSpPr>
            <p:nvPr/>
          </p:nvSpPr>
          <p:spPr>
            <a:xfrm>
              <a:off x="2411768" y="3874599"/>
              <a:ext cx="72000" cy="28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8" name="正方形/長方形 117"/>
            <p:cNvSpPr>
              <a:spLocks/>
            </p:cNvSpPr>
            <p:nvPr/>
          </p:nvSpPr>
          <p:spPr>
            <a:xfrm>
              <a:off x="1958581" y="4684033"/>
              <a:ext cx="72000" cy="288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759090" y="4879570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97" name="図 96" descr="「削除アイコン」で左側の誤字を削除した画像">
            <a:extLst>
              <a:ext uri="{FF2B5EF4-FFF2-40B4-BE49-F238E27FC236}">
                <a16:creationId xmlns:a16="http://schemas.microsoft.com/office/drawing/2014/main" id="{714AB89D-43C4-48A6-B780-9013348A34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5154" y="2710444"/>
            <a:ext cx="1710000" cy="34200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5" name="図 124">
            <a:extLst>
              <a:ext uri="{FF2B5EF4-FFF2-40B4-BE49-F238E27FC236}">
                <a16:creationId xmlns:a16="http://schemas.microsoft.com/office/drawing/2014/main" id="{F311DF5C-3D2C-4CAA-867D-B83351EB83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6224" y="3882276"/>
            <a:ext cx="1476000" cy="2624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224859" y="2636912"/>
            <a:ext cx="2019549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6" name="図 125">
            <a:extLst>
              <a:ext uri="{FF2B5EF4-FFF2-40B4-BE49-F238E27FC236}">
                <a16:creationId xmlns:a16="http://schemas.microsoft.com/office/drawing/2014/main" id="{85605229-A74C-4D58-AA5C-4C2C37B611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8238" y="3940613"/>
            <a:ext cx="1551345" cy="182730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1" imgW="554" imgH="551" progId="TCLayout.ActiveDocument.1">
                  <p:embed/>
                </p:oleObj>
              </mc:Choice>
              <mc:Fallback>
                <p:oleObj name="think-cell スライド" r:id="rId11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717696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メールの使い方</a:t>
            </a:r>
            <a:br>
              <a:rPr kumimoji="0" lang="ja-JP" altLang="en-US" kern="0" dirty="0"/>
            </a:br>
            <a:r>
              <a:rPr kumimoji="0" lang="en-US" altLang="ja-JP" kern="0" dirty="0"/>
              <a:t>Gmail</a:t>
            </a:r>
            <a:r>
              <a:rPr kumimoji="0" lang="ja-JP" altLang="en-US" kern="0" dirty="0"/>
              <a:t>でメールを作成してみましょう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0172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文章の訂正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2-B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611292" y="1939064"/>
            <a:ext cx="2233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削除ボタン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押して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ほ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を削除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63538" y="1939064"/>
            <a:ext cx="2055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の右にある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カーソルを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ほ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の右まで移動</a:t>
            </a:r>
            <a:endParaRPr lang="ja-JP" altLang="ja-JP" sz="11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377674" y="1909847"/>
            <a:ext cx="2880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">
              <a:lnSpc>
                <a:spcPct val="10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カーソルの位置から</a:t>
            </a:r>
          </a:p>
          <a:p>
            <a:pPr marL="39370">
              <a:lnSpc>
                <a:spcPct val="10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は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を入力すれば</a:t>
            </a:r>
          </a:p>
          <a:p>
            <a:pPr marL="39370">
              <a:lnSpc>
                <a:spcPct val="10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文字の訂正は終了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IPAexGothic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カーソルの位置を戻す</a:t>
            </a: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には　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39370">
              <a:lnSpc>
                <a:spcPct val="100000"/>
              </a:lnSpc>
            </a:pP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IPAexGothic"/>
            </a:endParaRPr>
          </a:p>
        </p:txBody>
      </p:sp>
      <p:pic>
        <p:nvPicPr>
          <p:cNvPr id="100" name="図 99">
            <a:extLst>
              <a:ext uri="{FF2B5EF4-FFF2-40B4-BE49-F238E27FC236}">
                <a16:creationId xmlns:a16="http://schemas.microsoft.com/office/drawing/2014/main" id="{0B81394E-B97A-4AA8-A494-64A3CED179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2562" y="1933791"/>
            <a:ext cx="231429" cy="21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3661576F-0E81-466D-B3B4-90CCA98FAB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5605" y="3065219"/>
            <a:ext cx="216000" cy="21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2" name="正方形/長方形 101"/>
          <p:cNvSpPr>
            <a:spLocks noChangeAspect="1"/>
          </p:cNvSpPr>
          <p:nvPr/>
        </p:nvSpPr>
        <p:spPr>
          <a:xfrm>
            <a:off x="4841388" y="4890853"/>
            <a:ext cx="288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正方形/長方形 105"/>
          <p:cNvSpPr>
            <a:spLocks noChangeAspect="1"/>
          </p:cNvSpPr>
          <p:nvPr/>
        </p:nvSpPr>
        <p:spPr>
          <a:xfrm>
            <a:off x="7634808" y="5155542"/>
            <a:ext cx="288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86C7EDBB-FC4C-418F-85C8-5C836F50DA19}"/>
              </a:ext>
            </a:extLst>
          </p:cNvPr>
          <p:cNvSpPr txBox="1"/>
          <p:nvPr/>
        </p:nvSpPr>
        <p:spPr>
          <a:xfrm rot="10800000">
            <a:off x="6695218" y="4077072"/>
            <a:ext cx="1354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spc="-150" dirty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◀ </a:t>
            </a:r>
            <a:r>
              <a:rPr kumimoji="1" lang="ja-JP" altLang="en-US" sz="800" b="1" spc="-15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◀ </a:t>
            </a:r>
            <a:r>
              <a:rPr lang="ja-JP" altLang="en-US" sz="800" b="1" spc="-15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◀ ◀ ◀ ◀ ◀ </a:t>
            </a:r>
            <a:r>
              <a:rPr kumimoji="1" lang="ja-JP" altLang="en-US" sz="800" b="1" spc="-150" dirty="0">
                <a:solidFill>
                  <a:srgbClr val="00B050"/>
                </a:solidFill>
                <a:latin typeface="Meiryo" charset="-128"/>
                <a:ea typeface="Meiryo" charset="-128"/>
                <a:cs typeface="Meiryo" charset="-128"/>
              </a:rPr>
              <a:t>◀ ◀ ◀ ◀</a:t>
            </a:r>
          </a:p>
        </p:txBody>
      </p:sp>
      <p:sp>
        <p:nvSpPr>
          <p:cNvPr id="123" name="正方形/長方形 122"/>
          <p:cNvSpPr>
            <a:spLocks/>
          </p:cNvSpPr>
          <p:nvPr/>
        </p:nvSpPr>
        <p:spPr>
          <a:xfrm>
            <a:off x="3995944" y="3874599"/>
            <a:ext cx="72000" cy="288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5" name="図形グループ 54"/>
          <p:cNvGrpSpPr/>
          <p:nvPr/>
        </p:nvGrpSpPr>
        <p:grpSpPr>
          <a:xfrm>
            <a:off x="7400633" y="4979668"/>
            <a:ext cx="296586" cy="293005"/>
            <a:chOff x="5101121" y="3995693"/>
            <a:chExt cx="296586" cy="293005"/>
          </a:xfrm>
        </p:grpSpPr>
        <p:sp>
          <p:nvSpPr>
            <p:cNvPr id="56" name="円/楕円 55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図形グループ 60"/>
          <p:cNvGrpSpPr/>
          <p:nvPr/>
        </p:nvGrpSpPr>
        <p:grpSpPr>
          <a:xfrm>
            <a:off x="4688212" y="4739421"/>
            <a:ext cx="296586" cy="293005"/>
            <a:chOff x="3546641" y="3995693"/>
            <a:chExt cx="296586" cy="293005"/>
          </a:xfrm>
        </p:grpSpPr>
        <p:sp>
          <p:nvSpPr>
            <p:cNvPr id="62" name="円/楕円 61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6AF9B26B-B5E9-0C08-5F4B-D94CA1DBFE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2015538" y="2225693"/>
            <a:ext cx="216000" cy="21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79BC635C-23C9-3B56-1A6F-92085BB61D58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702BF712-5391-ECEB-E56B-CF80124DACD0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D497EE9-AEEE-9E62-5711-F3D39363173D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BAF74B-FF0E-082E-F2DA-95B9609BE04A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D148402-D17B-4430-796B-19862FD215A5}"/>
              </a:ext>
            </a:extLst>
          </p:cNvPr>
          <p:cNvSpPr txBox="1"/>
          <p:nvPr/>
        </p:nvSpPr>
        <p:spPr>
          <a:xfrm>
            <a:off x="5921705" y="1877683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F1F96F0-9C56-F03A-3F0E-AA0DF9701E2E}"/>
              </a:ext>
            </a:extLst>
          </p:cNvPr>
          <p:cNvSpPr txBox="1"/>
          <p:nvPr/>
        </p:nvSpPr>
        <p:spPr>
          <a:xfrm>
            <a:off x="5918222" y="2601120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197A998-3C56-832C-DE2D-7DE613D58D2C}"/>
              </a:ext>
            </a:extLst>
          </p:cNvPr>
          <p:cNvSpPr/>
          <p:nvPr/>
        </p:nvSpPr>
        <p:spPr>
          <a:xfrm rot="5400000">
            <a:off x="1831646" y="4406567"/>
            <a:ext cx="345532" cy="24599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4D42C25-35BD-23A1-50F4-A5C9E5811944}"/>
              </a:ext>
            </a:extLst>
          </p:cNvPr>
          <p:cNvSpPr txBox="1"/>
          <p:nvPr/>
        </p:nvSpPr>
        <p:spPr>
          <a:xfrm>
            <a:off x="2163931" y="1421342"/>
            <a:ext cx="5644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「今日ほいい天気ですが」⇒「今日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いい天気ですが」へ修正</a:t>
            </a:r>
            <a:endParaRPr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629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2FE0756F-0DEE-CFE6-7189-0309F27EB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714" y="2931345"/>
            <a:ext cx="1959052" cy="3106219"/>
          </a:xfrm>
          <a:prstGeom prst="rect">
            <a:avLst/>
          </a:prstGeom>
        </p:spPr>
      </p:pic>
      <p:pic>
        <p:nvPicPr>
          <p:cNvPr id="5" name="図 4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49F1072C-6F2C-2331-A7B6-8F3CE6308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06" y="2929504"/>
            <a:ext cx="2269397" cy="3075739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4563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592982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メールの使い方</a:t>
            </a:r>
            <a:br>
              <a:rPr kumimoji="0" lang="ja-JP" altLang="en-US" kern="0" dirty="0"/>
            </a:br>
            <a:r>
              <a:rPr kumimoji="0" lang="ja-JP" altLang="en-US" kern="0" dirty="0"/>
              <a:t>メールに画像を添付しましょう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0172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メールに画像を付けて送りましょう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2-C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816176" y="1953707"/>
            <a:ext cx="288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添付したい画像を押す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347864" y="1844824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63538" y="1939064"/>
            <a:ext cx="25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画面右上の</a:t>
            </a:r>
            <a:r>
              <a:rPr lang="ja-JP" altLang="en-US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添付</a:t>
            </a:r>
            <a:r>
              <a:rPr lang="ja-JP" altLang="en-US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」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ボタン「　　」を押す</a:t>
            </a:r>
            <a:endParaRPr lang="ja-JP" altLang="ja-JP" sz="15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588544" y="1938898"/>
            <a:ext cx="2087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メールに画像が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添付されます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102677" y="1866365"/>
            <a:ext cx="39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4" name="正方形/長方形 53"/>
          <p:cNvSpPr>
            <a:spLocks noChangeAspect="1"/>
          </p:cNvSpPr>
          <p:nvPr/>
        </p:nvSpPr>
        <p:spPr>
          <a:xfrm>
            <a:off x="6239836" y="4981323"/>
            <a:ext cx="1803496" cy="65759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33880" y="6085938"/>
            <a:ext cx="2842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以降は</a:t>
            </a:r>
            <a:r>
              <a:rPr lang="en-US" altLang="ja-JP" sz="16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P9</a:t>
            </a:r>
            <a:r>
              <a:rPr lang="ja-JP" altLang="en-US" sz="16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と同じ手順です</a:t>
            </a:r>
            <a:endParaRPr lang="en-US" altLang="ja-JP" sz="16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5" name="図形グループ 54"/>
          <p:cNvGrpSpPr/>
          <p:nvPr/>
        </p:nvGrpSpPr>
        <p:grpSpPr>
          <a:xfrm>
            <a:off x="7410762" y="3060611"/>
            <a:ext cx="296586" cy="293005"/>
            <a:chOff x="5101121" y="3995693"/>
            <a:chExt cx="296586" cy="293005"/>
          </a:xfrm>
        </p:grpSpPr>
        <p:sp>
          <p:nvSpPr>
            <p:cNvPr id="56" name="円/楕円 55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矢印: 右 11">
            <a:extLst>
              <a:ext uri="{FF2B5EF4-FFF2-40B4-BE49-F238E27FC236}">
                <a16:creationId xmlns:a16="http://schemas.microsoft.com/office/drawing/2014/main" id="{EAF6C3D4-CF24-B7B6-6F26-F13E343C9D96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5E48DF-1629-2C4B-C597-F0F4739D7A81}"/>
              </a:ext>
            </a:extLst>
          </p:cNvPr>
          <p:cNvSpPr txBox="1"/>
          <p:nvPr/>
        </p:nvSpPr>
        <p:spPr>
          <a:xfrm>
            <a:off x="403237" y="243943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15168A-A6A3-AD31-BFB6-4DD19BA96D7B}"/>
              </a:ext>
            </a:extLst>
          </p:cNvPr>
          <p:cNvSpPr txBox="1"/>
          <p:nvPr/>
        </p:nvSpPr>
        <p:spPr>
          <a:xfrm>
            <a:off x="735050" y="2532280"/>
            <a:ext cx="2606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「ファイルを添付」を押す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AEE4C3-9732-9640-723A-5FCC70E68324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F9E483E1-92B2-51D0-A15F-6B290DE56825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E330CF2E-ECA8-5F31-45A6-08B0BA59E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9134" y="2171168"/>
            <a:ext cx="356399" cy="324000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43FD620C-47D3-1620-AE3F-2FF25647F59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6796"/>
          <a:stretch/>
        </p:blipFill>
        <p:spPr>
          <a:xfrm>
            <a:off x="3855262" y="2956237"/>
            <a:ext cx="1704094" cy="30490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6" name="正方形/長方形 105"/>
          <p:cNvSpPr>
            <a:spLocks/>
          </p:cNvSpPr>
          <p:nvPr/>
        </p:nvSpPr>
        <p:spPr>
          <a:xfrm>
            <a:off x="3835014" y="4926818"/>
            <a:ext cx="1724342" cy="324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9" name="図形グループ 58"/>
          <p:cNvGrpSpPr/>
          <p:nvPr/>
        </p:nvGrpSpPr>
        <p:grpSpPr>
          <a:xfrm>
            <a:off x="3611149" y="4662351"/>
            <a:ext cx="296586" cy="293005"/>
            <a:chOff x="4232441" y="3995693"/>
            <a:chExt cx="296586" cy="293005"/>
          </a:xfrm>
        </p:grpSpPr>
        <p:sp>
          <p:nvSpPr>
            <p:cNvPr id="60" name="円/楕円 59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0370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35AF5AE-0E99-8ECA-F162-FF97EDA87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935" y="2335166"/>
            <a:ext cx="2100369" cy="3441503"/>
          </a:xfrm>
          <a:prstGeom prst="rect">
            <a:avLst/>
          </a:prstGeom>
        </p:spPr>
      </p:pic>
      <p:pic>
        <p:nvPicPr>
          <p:cNvPr id="14" name="図 13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79DEA49-E93A-DCF3-70E9-27662D450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583" y="2349887"/>
            <a:ext cx="1989532" cy="3441503"/>
          </a:xfrm>
          <a:prstGeom prst="rect">
            <a:avLst/>
          </a:prstGeom>
        </p:spPr>
      </p:pic>
      <p:grpSp>
        <p:nvGrpSpPr>
          <p:cNvPr id="5" name="図形グループ 4" descr="「Gmail」のメニューから「メイン」を選択している画像"/>
          <p:cNvGrpSpPr>
            <a:grpSpLocks noChangeAspect="1"/>
          </p:cNvGrpSpPr>
          <p:nvPr/>
        </p:nvGrpSpPr>
        <p:grpSpPr>
          <a:xfrm>
            <a:off x="970647" y="2536669"/>
            <a:ext cx="1620000" cy="3240000"/>
            <a:chOff x="4702391" y="3379757"/>
            <a:chExt cx="1723803" cy="3447606"/>
          </a:xfrm>
        </p:grpSpPr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5182B5BA-E637-4808-B6EF-BD4F51427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391" y="3379757"/>
              <a:ext cx="1723803" cy="3447606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61" name="図 60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DA4BD216-C00A-4C6D-A2BA-04286894C1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9" r="36856" b="20708"/>
            <a:stretch/>
          </p:blipFill>
          <p:spPr>
            <a:xfrm>
              <a:off x="4708988" y="3500187"/>
              <a:ext cx="1454951" cy="3096948"/>
            </a:xfrm>
            <a:prstGeom prst="rect">
              <a:avLst/>
            </a:prstGeom>
            <a:ln w="38100">
              <a:noFill/>
            </a:ln>
          </p:spPr>
        </p:pic>
      </p:grpSp>
      <p:pic>
        <p:nvPicPr>
          <p:cNvPr id="59" name="図 58" descr="「Gmail」のメニューのアイコンの画像">
            <a:extLst>
              <a:ext uri="{FF2B5EF4-FFF2-40B4-BE49-F238E27FC236}">
                <a16:creationId xmlns:a16="http://schemas.microsoft.com/office/drawing/2014/main" id="{3475BF49-4913-4786-9B0C-80C5AD255C6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875" b="86444"/>
          <a:stretch/>
        </p:blipFill>
        <p:spPr>
          <a:xfrm>
            <a:off x="970647" y="2381752"/>
            <a:ext cx="1620000" cy="278608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60811" y="548262"/>
            <a:ext cx="6660000" cy="360000"/>
          </a:xfrm>
        </p:spPr>
        <p:txBody>
          <a:bodyPr vert="horz" wrap="none">
            <a:prstTxWarp prst="textPlain">
              <a:avLst/>
            </a:prstTxWarp>
            <a:spAutoFit/>
          </a:bodyPr>
          <a:lstStyle/>
          <a:p>
            <a:r>
              <a:rPr kumimoji="0" lang="en-US" altLang="ja-JP" kern="0" dirty="0"/>
              <a:t>Gmail</a:t>
            </a:r>
            <a:r>
              <a:rPr kumimoji="0" lang="ja-JP" altLang="en-US" kern="0" dirty="0"/>
              <a:t>で受信メールを確認しましょう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2-D</a:t>
            </a:r>
            <a:endParaRPr lang="en-US" sz="3600" dirty="0"/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1027520" y="2411789"/>
            <a:ext cx="288000" cy="22440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474188" y="1408622"/>
            <a:ext cx="2101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読みたいメールを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探して押す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33917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980036" y="132525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63538" y="1401276"/>
            <a:ext cx="2297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メールを検索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左の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三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ボタンを押す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メイン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を押す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166608" y="1423047"/>
            <a:ext cx="28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本文が表示されます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676966" y="133917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2" name="正方形/長方形 101"/>
          <p:cNvSpPr>
            <a:spLocks/>
          </p:cNvSpPr>
          <p:nvPr/>
        </p:nvSpPr>
        <p:spPr>
          <a:xfrm>
            <a:off x="963158" y="3061891"/>
            <a:ext cx="1386725" cy="29238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タイトル 1"/>
          <p:cNvSpPr txBox="1">
            <a:spLocks noChangeAspect="1"/>
          </p:cNvSpPr>
          <p:nvPr/>
        </p:nvSpPr>
        <p:spPr>
          <a:xfrm>
            <a:off x="1770127" y="233413"/>
            <a:ext cx="1800493" cy="348557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kumimoji="0" lang="ja-JP" altLang="en-US" sz="1800" kern="0" dirty="0"/>
              <a:t>メールの使い方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33321" y="191002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5E8DE1E2-D5CA-4106-A11A-9F31C156D33E}"/>
              </a:ext>
            </a:extLst>
          </p:cNvPr>
          <p:cNvSpPr>
            <a:spLocks/>
          </p:cNvSpPr>
          <p:nvPr/>
        </p:nvSpPr>
        <p:spPr>
          <a:xfrm>
            <a:off x="6378079" y="5380669"/>
            <a:ext cx="603729" cy="396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367A34F-90F8-4741-88ED-1BD564FD257A}"/>
              </a:ext>
            </a:extLst>
          </p:cNvPr>
          <p:cNvSpPr txBox="1"/>
          <p:nvPr/>
        </p:nvSpPr>
        <p:spPr>
          <a:xfrm>
            <a:off x="5538990" y="5864941"/>
            <a:ext cx="1450193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返信</a:t>
            </a:r>
            <a:r>
              <a:rPr lang="en-US" altLang="ja-JP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を選ぶと</a:t>
            </a:r>
            <a:endParaRPr lang="en-US" altLang="ja-JP" sz="1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メールに返信が</a:t>
            </a:r>
            <a:endParaRPr lang="en-US" altLang="ja-JP" sz="1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できます</a:t>
            </a:r>
          </a:p>
        </p:txBody>
      </p:sp>
      <p:grpSp>
        <p:nvGrpSpPr>
          <p:cNvPr id="74" name="図形グループ 73"/>
          <p:cNvGrpSpPr/>
          <p:nvPr/>
        </p:nvGrpSpPr>
        <p:grpSpPr>
          <a:xfrm>
            <a:off x="5858689" y="2704287"/>
            <a:ext cx="296586" cy="293005"/>
            <a:chOff x="5101121" y="3995693"/>
            <a:chExt cx="296586" cy="293005"/>
          </a:xfrm>
        </p:grpSpPr>
        <p:sp>
          <p:nvSpPr>
            <p:cNvPr id="75" name="円/楕円 74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6" name="正方形/長方形 105"/>
          <p:cNvSpPr>
            <a:spLocks/>
          </p:cNvSpPr>
          <p:nvPr/>
        </p:nvSpPr>
        <p:spPr>
          <a:xfrm>
            <a:off x="3570620" y="2910191"/>
            <a:ext cx="1968370" cy="684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7" name="図形グループ 76"/>
          <p:cNvGrpSpPr/>
          <p:nvPr/>
        </p:nvGrpSpPr>
        <p:grpSpPr>
          <a:xfrm>
            <a:off x="3332118" y="2749064"/>
            <a:ext cx="296586" cy="293005"/>
            <a:chOff x="4232441" y="3995693"/>
            <a:chExt cx="296586" cy="293005"/>
          </a:xfrm>
        </p:grpSpPr>
        <p:sp>
          <p:nvSpPr>
            <p:cNvPr id="78" name="円/楕円 77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0" name="図形グループ 79"/>
          <p:cNvGrpSpPr/>
          <p:nvPr/>
        </p:nvGrpSpPr>
        <p:grpSpPr>
          <a:xfrm>
            <a:off x="787821" y="3252191"/>
            <a:ext cx="296586" cy="293005"/>
            <a:chOff x="3546641" y="3995693"/>
            <a:chExt cx="296586" cy="293005"/>
          </a:xfrm>
        </p:grpSpPr>
        <p:sp>
          <p:nvSpPr>
            <p:cNvPr id="81" name="円/楕円 80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8" name="図形グループ 87"/>
          <p:cNvGrpSpPr/>
          <p:nvPr/>
        </p:nvGrpSpPr>
        <p:grpSpPr>
          <a:xfrm>
            <a:off x="789083" y="2514975"/>
            <a:ext cx="296587" cy="293005"/>
            <a:chOff x="2897417" y="3995693"/>
            <a:chExt cx="296587" cy="293005"/>
          </a:xfrm>
        </p:grpSpPr>
        <p:sp>
          <p:nvSpPr>
            <p:cNvPr id="89" name="円/楕円 88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37C77FA0-FB9D-4DC8-BD25-E68DE7DC32D4}"/>
              </a:ext>
            </a:extLst>
          </p:cNvPr>
          <p:cNvSpPr txBox="1"/>
          <p:nvPr/>
        </p:nvSpPr>
        <p:spPr>
          <a:xfrm>
            <a:off x="6978594" y="5871667"/>
            <a:ext cx="1826704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下向き矢印を</a:t>
            </a:r>
            <a:endParaRPr lang="en-US" altLang="ja-JP" sz="1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押すと写真を</a:t>
            </a:r>
            <a:endParaRPr lang="en-US" altLang="ja-JP" sz="1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保存できます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5E8DE1E2-D5CA-4106-A11A-9F31C156D33E}"/>
              </a:ext>
            </a:extLst>
          </p:cNvPr>
          <p:cNvSpPr>
            <a:spLocks/>
          </p:cNvSpPr>
          <p:nvPr/>
        </p:nvSpPr>
        <p:spPr>
          <a:xfrm>
            <a:off x="7606608" y="4905676"/>
            <a:ext cx="315909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4A046A98-7227-F64B-B4F4-406649691F3C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C142AC7A-2B6A-D007-216B-ABE0FE37F120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7B8C511D-E106-ED97-308F-0A689D393C44}"/>
              </a:ext>
            </a:extLst>
          </p:cNvPr>
          <p:cNvCxnSpPr>
            <a:cxnSpLocks/>
            <a:endCxn id="72" idx="2"/>
          </p:cNvCxnSpPr>
          <p:nvPr/>
        </p:nvCxnSpPr>
        <p:spPr>
          <a:xfrm flipV="1">
            <a:off x="6516677" y="5776669"/>
            <a:ext cx="163267" cy="94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66F7CD7-BC0C-5AE1-E402-5AB4A7D7B3C6}"/>
              </a:ext>
            </a:extLst>
          </p:cNvPr>
          <p:cNvCxnSpPr>
            <a:cxnSpLocks/>
          </p:cNvCxnSpPr>
          <p:nvPr/>
        </p:nvCxnSpPr>
        <p:spPr>
          <a:xfrm flipV="1">
            <a:off x="7740352" y="5265676"/>
            <a:ext cx="0" cy="5992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矢印: 右 30">
            <a:extLst>
              <a:ext uri="{FF2B5EF4-FFF2-40B4-BE49-F238E27FC236}">
                <a16:creationId xmlns:a16="http://schemas.microsoft.com/office/drawing/2014/main" id="{10138F78-6423-95A8-55E8-DB2074B22EA9}"/>
              </a:ext>
            </a:extLst>
          </p:cNvPr>
          <p:cNvSpPr/>
          <p:nvPr/>
        </p:nvSpPr>
        <p:spPr>
          <a:xfrm rot="5400000">
            <a:off x="1531379" y="2734855"/>
            <a:ext cx="345532" cy="24599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4580448" y="3249604"/>
            <a:ext cx="47330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59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1E79877-FA57-30C2-FFDA-1169F44AC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076" y="2868115"/>
            <a:ext cx="1717980" cy="3169951"/>
          </a:xfrm>
          <a:prstGeom prst="rect">
            <a:avLst/>
          </a:prstGeom>
        </p:spPr>
      </p:pic>
      <p:pic>
        <p:nvPicPr>
          <p:cNvPr id="11" name="図 10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49A5F56E-D54D-EB24-2C95-11D4344A7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741" y="2951856"/>
            <a:ext cx="1701355" cy="3084052"/>
          </a:xfrm>
          <a:prstGeom prst="rect">
            <a:avLst/>
          </a:prstGeom>
        </p:spPr>
      </p:pic>
      <p:pic>
        <p:nvPicPr>
          <p:cNvPr id="9" name="図 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F002B92-23EC-1E66-B0E7-4309453E0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05" y="2904137"/>
            <a:ext cx="1701355" cy="3133929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2111567" y="3782673"/>
            <a:ext cx="196707" cy="19670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579103" y="1939064"/>
            <a:ext cx="28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返信する文面を作成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844824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123844" y="186781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63538" y="1939064"/>
            <a:ext cx="25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返信したいメールの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本文を表示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赤枠内「　 」を押す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290872" y="1939064"/>
            <a:ext cx="28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文面の作成が完了したら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送信ボタン「　」を押す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33880" y="186781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243752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5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6340197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メールの使い方</a:t>
            </a:r>
            <a:br>
              <a:rPr kumimoji="0" lang="ja-JP" altLang="en-US" kern="0" dirty="0"/>
            </a:br>
            <a:r>
              <a:rPr lang="ja-JP" altLang="en-US" dirty="0"/>
              <a:t>受信したメールに返信しましょう</a:t>
            </a:r>
            <a:endParaRPr kumimoji="0" lang="ja-JP" altLang="en-US" kern="0" dirty="0"/>
          </a:p>
        </p:txBody>
      </p:sp>
      <p:sp>
        <p:nvSpPr>
          <p:cNvPr id="47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0172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/>
              <a:t>受信したメールに返信する方法</a:t>
            </a:r>
            <a:endParaRPr lang="ja-JP" altLang="en-US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2-E</a:t>
            </a:r>
            <a:endParaRPr lang="en-US" sz="3600" dirty="0"/>
          </a:p>
        </p:txBody>
      </p:sp>
      <p:grpSp>
        <p:nvGrpSpPr>
          <p:cNvPr id="62" name="図形グループ 61"/>
          <p:cNvGrpSpPr/>
          <p:nvPr/>
        </p:nvGrpSpPr>
        <p:grpSpPr>
          <a:xfrm>
            <a:off x="1867310" y="3555921"/>
            <a:ext cx="296586" cy="293005"/>
            <a:chOff x="5878361" y="3995693"/>
            <a:chExt cx="296586" cy="293005"/>
          </a:xfrm>
        </p:grpSpPr>
        <p:sp>
          <p:nvSpPr>
            <p:cNvPr id="66" name="円/楕円 65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矢印: 右 12">
            <a:extLst>
              <a:ext uri="{FF2B5EF4-FFF2-40B4-BE49-F238E27FC236}">
                <a16:creationId xmlns:a16="http://schemas.microsoft.com/office/drawing/2014/main" id="{384485AC-7C64-7427-84C0-6774FEE2E5DB}"/>
              </a:ext>
            </a:extLst>
          </p:cNvPr>
          <p:cNvSpPr/>
          <p:nvPr/>
        </p:nvSpPr>
        <p:spPr>
          <a:xfrm>
            <a:off x="2901921" y="4247336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99077A4-4D72-170E-2B93-D946B6B5B7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9244" t="22467" r="9985" b="73674"/>
          <a:stretch/>
        </p:blipFill>
        <p:spPr>
          <a:xfrm>
            <a:off x="1798795" y="2568860"/>
            <a:ext cx="180917" cy="144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D547C9C7-83B1-38AF-3E14-DC087F2304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1075" y="2197886"/>
            <a:ext cx="213912" cy="219397"/>
          </a:xfrm>
          <a:prstGeom prst="rect">
            <a:avLst/>
          </a:prstGeom>
        </p:spPr>
      </p:pic>
      <p:sp>
        <p:nvSpPr>
          <p:cNvPr id="55" name="矢印: 右 54">
            <a:extLst>
              <a:ext uri="{FF2B5EF4-FFF2-40B4-BE49-F238E27FC236}">
                <a16:creationId xmlns:a16="http://schemas.microsoft.com/office/drawing/2014/main" id="{FC91531D-3E63-6E92-AE7F-522D0DDEBD09}"/>
              </a:ext>
            </a:extLst>
          </p:cNvPr>
          <p:cNvSpPr/>
          <p:nvPr/>
        </p:nvSpPr>
        <p:spPr>
          <a:xfrm>
            <a:off x="5783625" y="4244588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96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136468C-C660-E23C-5C54-46D3DF4E4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79" y="2913130"/>
            <a:ext cx="1701355" cy="3131158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86781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860032" y="186781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63538" y="1939064"/>
            <a:ext cx="25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保存したい画像の下の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　 」ボタンを押す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395177" y="1972973"/>
            <a:ext cx="28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画像がアルバムの中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に保存されます</a:t>
            </a:r>
          </a:p>
        </p:txBody>
      </p:sp>
      <p:sp>
        <p:nvSpPr>
          <p:cNvPr id="74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 txBox="1">
            <a:spLocks/>
          </p:cNvSpPr>
          <p:nvPr/>
        </p:nvSpPr>
        <p:spPr>
          <a:xfrm>
            <a:off x="507804" y="1417449"/>
            <a:ext cx="8384676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受信したメールの画像をアルバムに保存しましょう。</a:t>
            </a: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510127" y="546108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2-F</a:t>
            </a:r>
          </a:p>
        </p:txBody>
      </p:sp>
      <p:sp>
        <p:nvSpPr>
          <p:cNvPr id="81" name="タイトル 1"/>
          <p:cNvSpPr txBox="1">
            <a:spLocks/>
          </p:cNvSpPr>
          <p:nvPr/>
        </p:nvSpPr>
        <p:spPr>
          <a:xfrm>
            <a:off x="1860811" y="545539"/>
            <a:ext cx="6660000" cy="360000"/>
          </a:xfrm>
          <a:prstGeom prst="rect">
            <a:avLst/>
          </a:prstGeom>
        </p:spPr>
        <p:txBody>
          <a:bodyPr vert="horz" wrap="none" lIns="91440" tIns="45720" rIns="91440" bIns="45720" numCol="1" rtlCol="0" anchor="b">
            <a:prstTxWarp prst="textPlain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受信したメールの画像を保存しましょう</a:t>
            </a:r>
          </a:p>
        </p:txBody>
      </p:sp>
      <p:sp>
        <p:nvSpPr>
          <p:cNvPr id="93" name="タイトル 1"/>
          <p:cNvSpPr txBox="1">
            <a:spLocks noChangeAspect="1"/>
          </p:cNvSpPr>
          <p:nvPr/>
        </p:nvSpPr>
        <p:spPr>
          <a:xfrm>
            <a:off x="1770127" y="230690"/>
            <a:ext cx="1800493" cy="348557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kumimoji="0" lang="ja-JP" altLang="en-US" sz="1800" kern="0" dirty="0"/>
              <a:t>メールの使い方</a:t>
            </a: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E4AE7F5F-0D43-1961-8522-2E389D0E69F5}"/>
              </a:ext>
            </a:extLst>
          </p:cNvPr>
          <p:cNvSpPr/>
          <p:nvPr/>
        </p:nvSpPr>
        <p:spPr>
          <a:xfrm>
            <a:off x="3589287" y="4044803"/>
            <a:ext cx="846748" cy="479757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F776C83-DCC1-9F2F-C519-3EA1F3DA32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912" t="45424" r="33513" b="50687"/>
          <a:stretch/>
        </p:blipFill>
        <p:spPr>
          <a:xfrm>
            <a:off x="1211960" y="2218164"/>
            <a:ext cx="191688" cy="193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2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3635B2B-7958-48F9-6F79-700F3506C7B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6685"/>
          <a:stretch/>
        </p:blipFill>
        <p:spPr>
          <a:xfrm>
            <a:off x="5587750" y="2914049"/>
            <a:ext cx="1679582" cy="31096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6" name="正方形/長方形 105"/>
          <p:cNvSpPr>
            <a:spLocks/>
          </p:cNvSpPr>
          <p:nvPr/>
        </p:nvSpPr>
        <p:spPr>
          <a:xfrm>
            <a:off x="5520046" y="3840442"/>
            <a:ext cx="1809419" cy="505639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3379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フィッシングサイトのイラスト">
            <a:extLst>
              <a:ext uri="{FF2B5EF4-FFF2-40B4-BE49-F238E27FC236}">
                <a16:creationId xmlns:a16="http://schemas.microsoft.com/office/drawing/2014/main" id="{2A2214E8-2234-45E0-84E0-B275B455C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64" y="4224248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207278"/>
            <a:ext cx="3877985" cy="861774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メールの使い方</a:t>
            </a:r>
            <a:br>
              <a:rPr kumimoji="0" lang="ja-JP" altLang="en-US" sz="1800" kern="0" dirty="0"/>
            </a:br>
            <a:r>
              <a:rPr kumimoji="0" lang="ja-JP" altLang="en-US" kern="0" dirty="0"/>
              <a:t>詐欺メールにご用心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71210" y="1628800"/>
            <a:ext cx="7200000" cy="4608512"/>
          </a:xfrm>
        </p:spPr>
        <p:txBody>
          <a:bodyPr numCol="1">
            <a:noAutofit/>
          </a:bodyPr>
          <a:lstStyle/>
          <a:p>
            <a:pPr>
              <a:lnSpc>
                <a:spcPct val="75000"/>
              </a:lnSpc>
            </a:pPr>
            <a:r>
              <a:rPr lang="ja-JP" altLang="en-US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身に覚えのないメール にご注意ください</a:t>
            </a:r>
            <a:r>
              <a:rPr lang="en-US" altLang="ja-JP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  <a:endParaRPr lang="ja-JP" altLang="en-US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ショップやメーカーの公式サイトからのメールになりすまして</a:t>
            </a:r>
            <a:r>
              <a:rPr lang="ja-JP" altLang="en-US" sz="1800" spc="-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メールから偽のサイトに誘導し</a:t>
            </a:r>
            <a:r>
              <a:rPr lang="ja-JP" altLang="en-US" sz="1800" spc="-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そこでユーザー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ID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</a:t>
            </a:r>
            <a:r>
              <a:rPr lang="ja-JP" altLang="en-US" sz="1800" spc="-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クレジットカードなどの情報を入力させて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盗み取ろうとする詐欺メールをフィッシングメールと呼びます。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en-US" altLang="ja-JP" sz="18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還付金があります」「お金をあげます</a:t>
            </a:r>
            <a:r>
              <a:rPr lang="en-US" altLang="ja-JP" sz="18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などの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儲け話のようなメールは</a:t>
            </a:r>
            <a:r>
              <a:rPr lang="ja-JP" altLang="en-US" sz="1800" spc="-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ほとんどが詐欺メールです。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このようなメールにご注意ください。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ja-JP" altLang="en-US" sz="18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怪しいと感じたメールは削除することをおすすめします。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967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フィッシングサイトのイラスト">
            <a:extLst>
              <a:ext uri="{FF2B5EF4-FFF2-40B4-BE49-F238E27FC236}">
                <a16:creationId xmlns:a16="http://schemas.microsoft.com/office/drawing/2014/main" id="{2A2214E8-2234-45E0-84E0-B275B455C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64" y="4224248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207278"/>
            <a:ext cx="3877985" cy="861774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メールの使い方</a:t>
            </a:r>
            <a:br>
              <a:rPr kumimoji="0" lang="ja-JP" altLang="en-US" sz="1800" kern="0" dirty="0"/>
            </a:br>
            <a:r>
              <a:rPr kumimoji="0" lang="ja-JP" altLang="en-US" kern="0" dirty="0"/>
              <a:t>詐欺メールにご用心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2-G</a:t>
            </a:r>
            <a:endParaRPr lang="en-US" sz="36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D6D80F-538F-1760-329F-222146C50C28}"/>
              </a:ext>
            </a:extLst>
          </p:cNvPr>
          <p:cNvSpPr txBox="1"/>
          <p:nvPr/>
        </p:nvSpPr>
        <p:spPr>
          <a:xfrm>
            <a:off x="1784975" y="2224305"/>
            <a:ext cx="4320480" cy="3908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b="0" dirty="0">
                <a:effectLst/>
              </a:rPr>
            </a:br>
            <a:r>
              <a:rPr lang="ja-JP" alt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差出人：</a:t>
            </a:r>
            <a:r>
              <a:rPr lang="en-US" altLang="ja-JP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sagimail@xxx.co.jp</a:t>
            </a:r>
            <a:endParaRPr lang="en-US" altLang="ja-JP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altLang="ja-JP" b="0" dirty="0">
                <a:effectLst/>
              </a:rPr>
            </a:br>
            <a:r>
              <a:rPr lang="ja-JP" alt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件名：〇〇運送不在通知</a:t>
            </a:r>
            <a:endParaRPr lang="ja-JP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b="0" dirty="0">
                <a:effectLst/>
              </a:rPr>
            </a:br>
            <a:r>
              <a:rPr lang="en-US" altLang="ja-JP" sz="18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XXX</a:t>
            </a:r>
            <a:r>
              <a:rPr lang="ja-JP" altLang="en-US" sz="18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様</a:t>
            </a:r>
            <a:endParaRPr lang="ja-JP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b="0" dirty="0">
                <a:effectLst/>
              </a:rPr>
            </a:br>
            <a:r>
              <a:rPr lang="ja-JP" altLang="en-US" sz="18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お客様が</a:t>
            </a:r>
            <a:r>
              <a:rPr lang="ja-JP" altLang="en-US" sz="1800" b="0" i="0" u="none" strike="noStrike" dirty="0">
                <a:solidFill>
                  <a:srgbClr val="202124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缺席のため荷物を持ち帰</a:t>
            </a:r>
            <a:endParaRPr lang="ja-JP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b="0" dirty="0">
                <a:effectLst/>
              </a:rPr>
            </a:br>
            <a:r>
              <a:rPr lang="ja-JP" altLang="en-US" sz="1800" b="0" i="0" u="none" strike="noStrike" dirty="0">
                <a:solidFill>
                  <a:srgbClr val="202124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りしました。</a:t>
            </a:r>
            <a:endParaRPr lang="ja-JP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b="0" dirty="0">
                <a:effectLst/>
              </a:rPr>
            </a:br>
            <a:r>
              <a:rPr lang="ja-JP" altLang="en-US" sz="1800" b="0" i="0" u="none" strike="noStrike" dirty="0">
                <a:solidFill>
                  <a:srgbClr val="202124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こちらから確認をください</a:t>
            </a:r>
            <a:endParaRPr lang="en-US" altLang="ja-JP" sz="1800" b="0" i="0" u="none" strike="noStrike" dirty="0">
              <a:solidFill>
                <a:srgbClr val="202124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1800" b="0" i="0" u="sng" dirty="0">
                <a:solidFill>
                  <a:srgbClr val="0000FF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6rme.wunm.com</a:t>
            </a:r>
            <a:endParaRPr lang="en-US" altLang="ja-JP" b="0" dirty="0">
              <a:effectLst/>
            </a:endParaRPr>
          </a:p>
          <a:p>
            <a:endParaRPr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50CDFF0-77E0-8D6E-6F93-A134DF35AF1A}"/>
              </a:ext>
            </a:extLst>
          </p:cNvPr>
          <p:cNvSpPr txBox="1"/>
          <p:nvPr/>
        </p:nvSpPr>
        <p:spPr>
          <a:xfrm>
            <a:off x="6105455" y="3582527"/>
            <a:ext cx="2869649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i="0" u="none" strike="noStrike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・簡体字</a:t>
            </a:r>
            <a:r>
              <a:rPr lang="ja-JP" altLang="en-US" sz="1400" b="1" dirty="0">
                <a:solidFill>
                  <a:srgbClr val="4343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等の</a:t>
            </a:r>
            <a:endParaRPr lang="en-US" altLang="ja-JP" sz="1400" b="1" dirty="0">
              <a:solidFill>
                <a:srgbClr val="43434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dirty="0">
                <a:solidFill>
                  <a:srgbClr val="4343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特殊文字</a:t>
            </a:r>
            <a:r>
              <a:rPr lang="ja-JP" altLang="en-US" sz="1400" b="1" i="0" u="none" strike="noStrike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が入っている</a:t>
            </a:r>
            <a:endParaRPr lang="ja-JP" altLang="en-US" sz="1400" b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sz="1400" b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 b="1" i="0" u="none" strike="noStrike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・改行が</a:t>
            </a:r>
            <a:r>
              <a:rPr lang="ja-JP" altLang="en-US" sz="1400" b="1" dirty="0">
                <a:solidFill>
                  <a:srgbClr val="4343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不自然</a:t>
            </a:r>
            <a:endParaRPr lang="ja-JP" altLang="en-US" sz="1400" b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sz="1400" b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en-US" altLang="ja-JP" sz="1400" b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i="0" u="none" strike="noStrike">
                <a:solidFill>
                  <a:srgbClr val="434343"/>
                </a:solidFill>
                <a:effectLst/>
                <a:latin typeface="メイリオ"/>
                <a:ea typeface="メイリオ"/>
              </a:rPr>
              <a:t>・</a:t>
            </a:r>
            <a:r>
              <a:rPr lang="ja-JP" altLang="en-US" sz="1400" b="1">
                <a:solidFill>
                  <a:srgbClr val="434343"/>
                </a:solidFill>
                <a:latin typeface="メイリオ"/>
                <a:ea typeface="メイリオ"/>
              </a:rPr>
              <a:t>言葉遣い</a:t>
            </a:r>
            <a:r>
              <a:rPr lang="ja-JP" altLang="en-US" sz="1400" b="1" i="0" u="none" strike="noStrike">
                <a:solidFill>
                  <a:srgbClr val="434343"/>
                </a:solidFill>
                <a:effectLst/>
                <a:latin typeface="メイリオ"/>
                <a:ea typeface="メイリオ"/>
              </a:rPr>
              <a:t>が不自然</a:t>
            </a:r>
            <a:endParaRPr lang="ja-JP" altLang="en-US" sz="1400" b="0">
              <a:effectLst/>
              <a:latin typeface="メイリオ"/>
              <a:ea typeface="メイリオ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sz="1400" b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 b="1" i="0" u="none" strike="noStrike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・リンク</a:t>
            </a:r>
            <a:r>
              <a:rPr lang="en-US" altLang="ja-JP" sz="1400" b="1" i="0" u="none" strike="noStrike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(URL)</a:t>
            </a:r>
            <a:r>
              <a:rPr lang="ja-JP" altLang="en-US" sz="1400" b="1" i="0" u="none" strike="noStrike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は押さない。</a:t>
            </a:r>
            <a:endParaRPr lang="ja-JP" altLang="en-US" sz="1400" b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400" b="1" i="0" u="none" strike="noStrike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400" b="1" i="0" u="none" strike="noStrike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b="1" i="0" u="none" strike="noStrike" dirty="0">
                <a:solidFill>
                  <a:srgbClr val="43434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青文字の文章の場合もあり</a:t>
            </a:r>
            <a:endParaRPr lang="ja-JP" altLang="en-US" sz="1400" b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b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サブタイトル 2">
            <a:extLst>
              <a:ext uri="{FF2B5EF4-FFF2-40B4-BE49-F238E27FC236}">
                <a16:creationId xmlns:a16="http://schemas.microsoft.com/office/drawing/2014/main" id="{E8CAB0F8-1FA6-5E83-FA16-95B3E5A1A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210" y="1628800"/>
            <a:ext cx="7200000" cy="468389"/>
          </a:xfrm>
        </p:spPr>
        <p:txBody>
          <a:bodyPr numCol="1">
            <a:noAutofit/>
          </a:bodyPr>
          <a:lstStyle/>
          <a:p>
            <a:pPr>
              <a:lnSpc>
                <a:spcPct val="75000"/>
              </a:lnSpc>
            </a:pPr>
            <a:r>
              <a:rPr lang="en-US" altLang="ja-JP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参考</a:t>
            </a:r>
            <a:r>
              <a:rPr lang="en-US" altLang="ja-JP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迷惑メールの例</a:t>
            </a: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13BE200-6784-C285-04CE-C87842B47E7D}"/>
              </a:ext>
            </a:extLst>
          </p:cNvPr>
          <p:cNvCxnSpPr>
            <a:cxnSpLocks/>
          </p:cNvCxnSpPr>
          <p:nvPr/>
        </p:nvCxnSpPr>
        <p:spPr>
          <a:xfrm>
            <a:off x="1767718" y="2924944"/>
            <a:ext cx="43204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FD73EC3-000D-9CFB-7BCC-BA4C72B8BE64}"/>
              </a:ext>
            </a:extLst>
          </p:cNvPr>
          <p:cNvCxnSpPr>
            <a:cxnSpLocks/>
          </p:cNvCxnSpPr>
          <p:nvPr/>
        </p:nvCxnSpPr>
        <p:spPr>
          <a:xfrm>
            <a:off x="1784975" y="3405956"/>
            <a:ext cx="43204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5F788EC3-1428-B6E4-00F5-CE648B145D81}"/>
              </a:ext>
            </a:extLst>
          </p:cNvPr>
          <p:cNvSpPr/>
          <p:nvPr/>
        </p:nvSpPr>
        <p:spPr>
          <a:xfrm>
            <a:off x="2747342" y="4077071"/>
            <a:ext cx="312489" cy="345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BBDAEB37-0019-92B2-181E-822EC5685EE3}"/>
              </a:ext>
            </a:extLst>
          </p:cNvPr>
          <p:cNvSpPr/>
          <p:nvPr/>
        </p:nvSpPr>
        <p:spPr>
          <a:xfrm>
            <a:off x="1837651" y="5134708"/>
            <a:ext cx="2826507" cy="3523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3220ED7F-CF2A-E48D-6FD3-C5887D7B71EA}"/>
              </a:ext>
            </a:extLst>
          </p:cNvPr>
          <p:cNvSpPr/>
          <p:nvPr/>
        </p:nvSpPr>
        <p:spPr>
          <a:xfrm>
            <a:off x="1837651" y="5475920"/>
            <a:ext cx="2826507" cy="3485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7FB6F391-B919-A630-FA9E-C44B0780BEDD}"/>
              </a:ext>
            </a:extLst>
          </p:cNvPr>
          <p:cNvSpPr/>
          <p:nvPr/>
        </p:nvSpPr>
        <p:spPr>
          <a:xfrm>
            <a:off x="1856827" y="4606455"/>
            <a:ext cx="1347021" cy="345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8B35B96E-FCFD-A873-6434-6AF5C2261456}"/>
              </a:ext>
            </a:extLst>
          </p:cNvPr>
          <p:cNvSpPr/>
          <p:nvPr/>
        </p:nvSpPr>
        <p:spPr>
          <a:xfrm>
            <a:off x="4602991" y="4074112"/>
            <a:ext cx="1042712" cy="345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サブタイトル 2">
            <a:extLst>
              <a:ext uri="{FF2B5EF4-FFF2-40B4-BE49-F238E27FC236}">
                <a16:creationId xmlns:a16="http://schemas.microsoft.com/office/drawing/2014/main" id="{86A77453-1D45-80C5-BC44-03E8CEB02DAF}"/>
              </a:ext>
            </a:extLst>
          </p:cNvPr>
          <p:cNvSpPr txBox="1">
            <a:spLocks/>
          </p:cNvSpPr>
          <p:nvPr/>
        </p:nvSpPr>
        <p:spPr>
          <a:xfrm>
            <a:off x="6088198" y="3130697"/>
            <a:ext cx="2726831" cy="2895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</a:pPr>
            <a:r>
              <a:rPr lang="en-US" altLang="ja-JP" sz="16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一例</a:t>
            </a:r>
            <a:r>
              <a:rPr lang="en-US" altLang="ja-JP" sz="16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6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見分けるポイント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76D9E8D-B3F9-86D1-DFAD-5A69349AB1F0}"/>
              </a:ext>
            </a:extLst>
          </p:cNvPr>
          <p:cNvCxnSpPr>
            <a:cxnSpLocks/>
          </p:cNvCxnSpPr>
          <p:nvPr/>
        </p:nvCxnSpPr>
        <p:spPr>
          <a:xfrm flipV="1">
            <a:off x="3069537" y="3725578"/>
            <a:ext cx="3166569" cy="3995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BE272A7C-347E-A9DB-E32F-CFB80EC7BCE2}"/>
              </a:ext>
            </a:extLst>
          </p:cNvPr>
          <p:cNvCxnSpPr>
            <a:cxnSpLocks/>
          </p:cNvCxnSpPr>
          <p:nvPr/>
        </p:nvCxnSpPr>
        <p:spPr>
          <a:xfrm>
            <a:off x="5645703" y="4264357"/>
            <a:ext cx="531604" cy="90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DB54838-F333-EA76-5E1F-35B6EF6803E9}"/>
              </a:ext>
            </a:extLst>
          </p:cNvPr>
          <p:cNvCxnSpPr>
            <a:cxnSpLocks/>
          </p:cNvCxnSpPr>
          <p:nvPr/>
        </p:nvCxnSpPr>
        <p:spPr>
          <a:xfrm flipV="1">
            <a:off x="3226441" y="4382543"/>
            <a:ext cx="2950866" cy="4005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5C90C64-7470-4DB6-95BE-B8BA4978A6DA}"/>
              </a:ext>
            </a:extLst>
          </p:cNvPr>
          <p:cNvCxnSpPr>
            <a:cxnSpLocks/>
          </p:cNvCxnSpPr>
          <p:nvPr/>
        </p:nvCxnSpPr>
        <p:spPr>
          <a:xfrm flipV="1">
            <a:off x="4687481" y="4992880"/>
            <a:ext cx="1548625" cy="2392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96AC47A0-FD9C-5E5B-3558-F969D4A4603E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4664158" y="5420729"/>
            <a:ext cx="1571948" cy="229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35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503428" y="519018"/>
            <a:ext cx="1447800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目　次</a:t>
            </a:r>
          </a:p>
        </p:txBody>
      </p:sp>
      <p:pic>
        <p:nvPicPr>
          <p:cNvPr id="10" name="Picture 2" descr="スマートフォンを使っているうさぎのキャラクター">
            <a:extLst>
              <a:ext uri="{FF2B5EF4-FFF2-40B4-BE49-F238E27FC236}">
                <a16:creationId xmlns:a16="http://schemas.microsoft.com/office/drawing/2014/main" id="{E08441E6-5697-4F47-90D3-83E4451B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1690311" y="2209584"/>
            <a:ext cx="720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3650A76-3401-1311-8FB9-EA31093DD0A5}"/>
              </a:ext>
            </a:extLst>
          </p:cNvPr>
          <p:cNvSpPr txBox="1"/>
          <p:nvPr/>
        </p:nvSpPr>
        <p:spPr>
          <a:xfrm>
            <a:off x="1691680" y="536033"/>
            <a:ext cx="6840000" cy="5399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１</a:t>
            </a:r>
            <a:r>
              <a:rPr lang="ja-JP" altLang="en-US" sz="2400" b="1" spc="-10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．</a:t>
            </a: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文字入力の仕方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92075" algn="dist">
              <a:spcAft>
                <a:spcPts val="1200"/>
              </a:spcAft>
              <a:tabLst>
                <a:tab pos="525463" algn="l"/>
                <a:tab pos="1062038" algn="l"/>
              </a:tabLst>
            </a:pP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1-A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文字入力の仕方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4</a:t>
            </a:r>
          </a:p>
          <a:p>
            <a:pPr marL="92075" algn="dist">
              <a:spcAft>
                <a:spcPts val="1200"/>
              </a:spcAft>
              <a:tabLst>
                <a:tab pos="525463" algn="l"/>
                <a:tab pos="1062038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1-B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キーボードの切替え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5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endParaRPr lang="en-US" altLang="ja-JP" sz="20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ts val="3500"/>
              </a:lnSpc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２</a:t>
            </a:r>
            <a:r>
              <a:rPr lang="ja-JP" altLang="en-US" sz="2400" b="1" spc="-10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．</a:t>
            </a: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メールの使い方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indent="533400" algn="dist">
              <a:lnSpc>
                <a:spcPts val="3500"/>
              </a:lnSpc>
              <a:tabLst>
                <a:tab pos="523875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2-A	Gmail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の特徴とメリット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8</a:t>
            </a:r>
          </a:p>
          <a:p>
            <a:pPr indent="533400" algn="dist">
              <a:lnSpc>
                <a:spcPts val="3500"/>
              </a:lnSpc>
              <a:tabLst>
                <a:tab pos="523875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2-B	Gmail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でメールを作成してみましょう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9</a:t>
            </a:r>
          </a:p>
          <a:p>
            <a:pPr indent="533400" algn="dist">
              <a:lnSpc>
                <a:spcPts val="3500"/>
              </a:lnSpc>
              <a:tabLst>
                <a:tab pos="523875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2-C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メールに画像を添付しましょう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14</a:t>
            </a:r>
          </a:p>
          <a:p>
            <a:pPr indent="533400" algn="dist">
              <a:lnSpc>
                <a:spcPts val="3500"/>
              </a:lnSpc>
              <a:tabLst>
                <a:tab pos="523875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2-D	Gmail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で受信メールを確認しましょう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15</a:t>
            </a:r>
          </a:p>
          <a:p>
            <a:pPr indent="533400" algn="dist">
              <a:lnSpc>
                <a:spcPts val="3400"/>
              </a:lnSpc>
              <a:tabLst>
                <a:tab pos="523875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2-E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受信したメールに返信しましょう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16</a:t>
            </a:r>
          </a:p>
          <a:p>
            <a:pPr indent="533400" algn="dist">
              <a:lnSpc>
                <a:spcPts val="3400"/>
              </a:lnSpc>
              <a:tabLst>
                <a:tab pos="523875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2-F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受信したメールの写真を保存しましょう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17</a:t>
            </a:r>
          </a:p>
          <a:p>
            <a:pPr indent="533400" algn="dist">
              <a:lnSpc>
                <a:spcPts val="3500"/>
              </a:lnSpc>
              <a:tabLst>
                <a:tab pos="523875" algn="l"/>
                <a:tab pos="105886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2-G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詐欺メールにご用心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18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646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スマートフォンを使うペンギンのイラスト">
            <a:extLst>
              <a:ext uri="{FF2B5EF4-FFF2-40B4-BE49-F238E27FC236}">
                <a16:creationId xmlns:a16="http://schemas.microsoft.com/office/drawing/2014/main" id="{3B665EA9-DD86-42D1-92EE-31E311485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321256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サブタイトル 2"/>
          <p:cNvSpPr txBox="1">
            <a:spLocks/>
          </p:cNvSpPr>
          <p:nvPr/>
        </p:nvSpPr>
        <p:spPr>
          <a:xfrm>
            <a:off x="1620401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1</a:t>
            </a:r>
            <a:endParaRPr lang="ja-JP" altLang="en-US" sz="14000" dirty="0">
              <a:solidFill>
                <a:srgbClr val="00965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ja-JP" sz="4800" dirty="0">
                <a:solidFill>
                  <a:srgbClr val="009650"/>
                </a:solidFill>
              </a:rPr>
              <a:t> </a:t>
            </a:r>
            <a:r>
              <a:rPr lang="ja-JP" altLang="en-US" sz="4800" dirty="0">
                <a:solidFill>
                  <a:srgbClr val="009650"/>
                </a:solidFill>
              </a:rPr>
              <a:t>文字入力の仕方</a:t>
            </a:r>
            <a:endParaRPr lang="en-US" altLang="ja-JP" sz="4800" dirty="0">
              <a:solidFill>
                <a:srgbClr val="0096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パソコンの画面&#10;&#10;自動的に生成された説明">
            <a:extLst>
              <a:ext uri="{FF2B5EF4-FFF2-40B4-BE49-F238E27FC236}">
                <a16:creationId xmlns:a16="http://schemas.microsoft.com/office/drawing/2014/main" id="{5CF556C1-ABD2-762C-5649-DBDA753B64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70342"/>
          <a:stretch/>
        </p:blipFill>
        <p:spPr>
          <a:xfrm>
            <a:off x="5973462" y="4677542"/>
            <a:ext cx="2000080" cy="1220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FBFFD19-F902-8164-556D-D830D54E4F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154"/>
          <a:stretch/>
        </p:blipFill>
        <p:spPr>
          <a:xfrm>
            <a:off x="5816053" y="2675012"/>
            <a:ext cx="2314898" cy="582013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6E236254-0D0B-E446-1D72-F88066D216FB}"/>
              </a:ext>
            </a:extLst>
          </p:cNvPr>
          <p:cNvSpPr/>
          <p:nvPr/>
        </p:nvSpPr>
        <p:spPr>
          <a:xfrm rot="5400000">
            <a:off x="4109810" y="5215437"/>
            <a:ext cx="261747" cy="1868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72" name="図 71" descr="Googleの検索ボックスに文字が入力されている画像">
            <a:extLst>
              <a:ext uri="{FF2B5EF4-FFF2-40B4-BE49-F238E27FC236}">
                <a16:creationId xmlns:a16="http://schemas.microsoft.com/office/drawing/2014/main" id="{457859CF-06DD-47B0-8838-BF1FE7EAF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31" y="5481474"/>
            <a:ext cx="1980000" cy="50395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8" name="図 87" descr="Googleの検索ボックスに文字が入力されている画像">
            <a:extLst>
              <a:ext uri="{FF2B5EF4-FFF2-40B4-BE49-F238E27FC236}">
                <a16:creationId xmlns:a16="http://schemas.microsoft.com/office/drawing/2014/main" id="{279143B6-EB0A-4885-952B-0E31FF05F9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3611" y="5500363"/>
            <a:ext cx="1980000" cy="487427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1" name="Picture 2" descr="座りながらスマホを使う人のイラスト（女性）">
            <a:extLst>
              <a:ext uri="{FF2B5EF4-FFF2-40B4-BE49-F238E27FC236}">
                <a16:creationId xmlns:a16="http://schemas.microsoft.com/office/drawing/2014/main" id="{3E423684-B529-442A-9374-60BC59CD7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88775" y="3501008"/>
            <a:ext cx="822976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object 24">
            <a:extLst>
              <a:ext uri="{FF2B5EF4-FFF2-40B4-BE49-F238E27FC236}">
                <a16:creationId xmlns:a16="http://schemas.microsoft.com/office/drawing/2014/main" id="{E17F2113-A923-4380-BCC0-835BA102BC60}"/>
              </a:ext>
            </a:extLst>
          </p:cNvPr>
          <p:cNvSpPr/>
          <p:nvPr/>
        </p:nvSpPr>
        <p:spPr>
          <a:xfrm>
            <a:off x="6541790" y="3316771"/>
            <a:ext cx="678661" cy="132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845" y="1431034"/>
            <a:ext cx="8499635" cy="360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>
                <a:latin typeface="Meiryo"/>
                <a:ea typeface="Meiryo"/>
              </a:rPr>
              <a:t>スマートフォンの文字入力はいろいろな入力方法があります</a:t>
            </a:r>
          </a:p>
          <a:p>
            <a:endParaRPr lang="ja-JP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1-A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283611" y="1939064"/>
            <a:ext cx="27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ja-JP" altLang="en-US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スマートフォン入力</a:t>
            </a:r>
            <a:endParaRPr kumimoji="0" lang="en-US" altLang="ja-JP" b="1" kern="0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0" lang="en-US" altLang="ja-JP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(</a:t>
            </a:r>
            <a:r>
              <a:rPr kumimoji="0" lang="ja-JP" altLang="en-US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フリック入力）</a:t>
            </a:r>
            <a:endParaRPr kumimoji="0" lang="en-US" altLang="ja-JP" b="1" kern="0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92845" y="1920274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972301" y="191135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B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918746" y="191135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C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778928" y="1913967"/>
            <a:ext cx="25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ja-JP" altLang="en-US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ケータイ入力</a:t>
            </a:r>
            <a:endParaRPr kumimoji="0" lang="en-US" altLang="ja-JP" b="1" kern="0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0" lang="ja-JP" altLang="en-US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（トグル入力）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298260" y="1939064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ja-JP" altLang="en-US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音声入力</a:t>
            </a:r>
          </a:p>
        </p:txBody>
      </p:sp>
      <p:sp>
        <p:nvSpPr>
          <p:cNvPr id="54" name="タイトル 1"/>
          <p:cNvSpPr>
            <a:spLocks noGrp="1"/>
          </p:cNvSpPr>
          <p:nvPr>
            <p:ph type="ctrTitle"/>
          </p:nvPr>
        </p:nvSpPr>
        <p:spPr>
          <a:xfrm>
            <a:off x="1767718" y="527747"/>
            <a:ext cx="3057247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文字入力の仕方</a:t>
            </a:r>
            <a:endParaRPr kumimoji="0" lang="ja-JP" altLang="en-US" kern="0" dirty="0"/>
          </a:p>
        </p:txBody>
      </p:sp>
      <p:sp>
        <p:nvSpPr>
          <p:cNvPr id="99" name="正方形/長方形 98"/>
          <p:cNvSpPr>
            <a:spLocks noChangeAspect="1"/>
          </p:cNvSpPr>
          <p:nvPr/>
        </p:nvSpPr>
        <p:spPr>
          <a:xfrm>
            <a:off x="984802" y="5620146"/>
            <a:ext cx="288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正方形/長方形 102"/>
          <p:cNvSpPr>
            <a:spLocks noChangeAspect="1"/>
          </p:cNvSpPr>
          <p:nvPr/>
        </p:nvSpPr>
        <p:spPr>
          <a:xfrm>
            <a:off x="3890784" y="5630306"/>
            <a:ext cx="288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F94E43DD-B344-40BB-9C87-3D772B905A30}"/>
              </a:ext>
            </a:extLst>
          </p:cNvPr>
          <p:cNvSpPr txBox="1"/>
          <p:nvPr/>
        </p:nvSpPr>
        <p:spPr>
          <a:xfrm>
            <a:off x="510100" y="5995379"/>
            <a:ext cx="248541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は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⇒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ひ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⇒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ふ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と変化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7EEF5E35-38B9-4796-8653-2DD0186BA006}"/>
              </a:ext>
            </a:extLst>
          </p:cNvPr>
          <p:cNvSpPr txBox="1"/>
          <p:nvPr/>
        </p:nvSpPr>
        <p:spPr>
          <a:xfrm rot="340957">
            <a:off x="7153294" y="345095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とうきょうと</a:t>
            </a:r>
            <a:endParaRPr kumimoji="1" lang="ja-JP" altLang="en-US" sz="1200" b="1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20C3474E-42ED-4A4C-AE5A-A4C6F0DAFE01}"/>
              </a:ext>
            </a:extLst>
          </p:cNvPr>
          <p:cNvSpPr txBox="1"/>
          <p:nvPr/>
        </p:nvSpPr>
        <p:spPr>
          <a:xfrm>
            <a:off x="5925012" y="2346146"/>
            <a:ext cx="2698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マイクボタン 「　  」を押す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A5B21B4B-832B-4290-B311-53FCB371C1FF}"/>
              </a:ext>
            </a:extLst>
          </p:cNvPr>
          <p:cNvSpPr txBox="1"/>
          <p:nvPr/>
        </p:nvSpPr>
        <p:spPr>
          <a:xfrm>
            <a:off x="5925013" y="3481263"/>
            <a:ext cx="16429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話しかける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255A6300-DCAE-4D8F-AEE1-0BCDFE36EF31}"/>
              </a:ext>
            </a:extLst>
          </p:cNvPr>
          <p:cNvSpPr txBox="1"/>
          <p:nvPr/>
        </p:nvSpPr>
        <p:spPr>
          <a:xfrm>
            <a:off x="3179874" y="5995379"/>
            <a:ext cx="248541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い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の文字が入力</a:t>
            </a:r>
          </a:p>
        </p:txBody>
      </p:sp>
      <p:grpSp>
        <p:nvGrpSpPr>
          <p:cNvPr id="2" name="グループ化 1" descr="Googleの検索画面の下の文字入力キーボードで文字をタップしている画像">
            <a:extLst>
              <a:ext uri="{FF2B5EF4-FFF2-40B4-BE49-F238E27FC236}">
                <a16:creationId xmlns:a16="http://schemas.microsoft.com/office/drawing/2014/main" id="{D85A438B-5ADF-450B-B7F6-D303A35C3ED7}"/>
              </a:ext>
            </a:extLst>
          </p:cNvPr>
          <p:cNvGrpSpPr/>
          <p:nvPr/>
        </p:nvGrpSpPr>
        <p:grpSpPr>
          <a:xfrm>
            <a:off x="671974" y="2564904"/>
            <a:ext cx="1980000" cy="2454804"/>
            <a:chOff x="617131" y="2564904"/>
            <a:chExt cx="2101479" cy="2454804"/>
          </a:xfrm>
        </p:grpSpPr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0609CAEA-2F07-4D6B-963D-BE88D8B52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1716" y="2564904"/>
              <a:ext cx="1975415" cy="2454804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93" name="図 92">
              <a:extLst>
                <a:ext uri="{FF2B5EF4-FFF2-40B4-BE49-F238E27FC236}">
                  <a16:creationId xmlns:a16="http://schemas.microsoft.com/office/drawing/2014/main" id="{21001447-DED2-4265-9738-73FEDA0BA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7131" y="3617597"/>
              <a:ext cx="1975415" cy="1399441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64" name="正方形/長方形 63"/>
            <p:cNvSpPr>
              <a:spLocks noChangeAspect="1"/>
            </p:cNvSpPr>
            <p:nvPr/>
          </p:nvSpPr>
          <p:spPr>
            <a:xfrm>
              <a:off x="964482" y="2744866"/>
              <a:ext cx="288000" cy="28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正方形/長方形 97"/>
            <p:cNvSpPr>
              <a:spLocks noChangeAspect="1"/>
            </p:cNvSpPr>
            <p:nvPr/>
          </p:nvSpPr>
          <p:spPr>
            <a:xfrm>
              <a:off x="1919522" y="4167266"/>
              <a:ext cx="288000" cy="28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0" name="図 99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2097732" y="4254730"/>
              <a:ext cx="473301" cy="540000"/>
            </a:xfrm>
            <a:prstGeom prst="rect">
              <a:avLst/>
            </a:prstGeom>
          </p:spPr>
        </p:pic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EFBEF148-D890-488B-8A55-F5233F03238B}"/>
                </a:ext>
              </a:extLst>
            </p:cNvPr>
            <p:cNvSpPr txBox="1"/>
            <p:nvPr/>
          </p:nvSpPr>
          <p:spPr>
            <a:xfrm>
              <a:off x="1098610" y="3542655"/>
              <a:ext cx="1620000" cy="523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altLang="ja-JP" sz="1400" b="1" dirty="0">
                  <a:latin typeface="Meiryo" charset="-128"/>
                  <a:ea typeface="Meiryo" charset="-128"/>
                  <a:cs typeface="Meiryo" charset="-128"/>
                </a:rPr>
                <a:t>｢</a:t>
              </a:r>
              <a:r>
                <a:rPr lang="ja-JP" altLang="en-US" sz="1400" b="1" dirty="0">
                  <a:latin typeface="Meiryo" charset="-128"/>
                  <a:ea typeface="Meiryo" charset="-128"/>
                  <a:cs typeface="Meiryo" charset="-128"/>
                </a:rPr>
                <a:t>は</a:t>
              </a:r>
              <a:r>
                <a:rPr lang="en-US" altLang="ja-JP" sz="1400" b="1" dirty="0">
                  <a:latin typeface="Meiryo" charset="-128"/>
                  <a:ea typeface="Meiryo" charset="-128"/>
                  <a:cs typeface="Meiryo" charset="-128"/>
                </a:rPr>
                <a:t>｣</a:t>
              </a:r>
              <a:r>
                <a:rPr lang="ja-JP" altLang="en-US" sz="1400" b="1" dirty="0">
                  <a:latin typeface="Meiryo" charset="-128"/>
                  <a:ea typeface="Meiryo" charset="-128"/>
                  <a:cs typeface="Meiryo" charset="-128"/>
                </a:rPr>
                <a:t>を３回連続</a:t>
              </a:r>
            </a:p>
            <a:p>
              <a:r>
                <a:rPr lang="ja-JP" altLang="en-US" sz="1400" b="1" dirty="0">
                  <a:latin typeface="Meiryo"/>
                  <a:ea typeface="Meiryo"/>
                  <a:cs typeface="Meiryo" charset="-128"/>
                </a:rPr>
                <a:t>して押します</a:t>
              </a:r>
            </a:p>
          </p:txBody>
        </p:sp>
      </p:grpSp>
      <p:sp>
        <p:nvSpPr>
          <p:cNvPr id="143" name="正方形/長方形 142"/>
          <p:cNvSpPr>
            <a:spLocks noChangeAspect="1"/>
          </p:cNvSpPr>
          <p:nvPr/>
        </p:nvSpPr>
        <p:spPr>
          <a:xfrm>
            <a:off x="7840394" y="2633715"/>
            <a:ext cx="288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4" name="図 1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73462" y="5661248"/>
            <a:ext cx="2000080" cy="324000"/>
          </a:xfrm>
          <a:prstGeom prst="rect">
            <a:avLst/>
          </a:prstGeom>
        </p:spPr>
      </p:pic>
      <p:grpSp>
        <p:nvGrpSpPr>
          <p:cNvPr id="85" name="図形グループ 84"/>
          <p:cNvGrpSpPr/>
          <p:nvPr/>
        </p:nvGrpSpPr>
        <p:grpSpPr>
          <a:xfrm>
            <a:off x="2572780" y="3404777"/>
            <a:ext cx="296587" cy="293005"/>
            <a:chOff x="2897417" y="3995693"/>
            <a:chExt cx="296587" cy="293005"/>
          </a:xfrm>
        </p:grpSpPr>
        <p:sp>
          <p:nvSpPr>
            <p:cNvPr id="86" name="円/楕円 85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8" name="グループ化 7" descr="Googleの検索画面の下の文字入力キーボードでフリック入力をしている画像">
            <a:extLst>
              <a:ext uri="{FF2B5EF4-FFF2-40B4-BE49-F238E27FC236}">
                <a16:creationId xmlns:a16="http://schemas.microsoft.com/office/drawing/2014/main" id="{DEF1C954-9C60-4668-9C89-417B42DF9762}"/>
              </a:ext>
            </a:extLst>
          </p:cNvPr>
          <p:cNvGrpSpPr/>
          <p:nvPr/>
        </p:nvGrpSpPr>
        <p:grpSpPr>
          <a:xfrm>
            <a:off x="2970820" y="2565321"/>
            <a:ext cx="2609292" cy="2584557"/>
            <a:chOff x="2970820" y="2565321"/>
            <a:chExt cx="2609292" cy="2584557"/>
          </a:xfrm>
        </p:grpSpPr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E09E6948-C270-40EE-A369-D9979A9CD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283611" y="2565321"/>
              <a:ext cx="1980000" cy="2584557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94" name="図 93">
              <a:extLst>
                <a:ext uri="{FF2B5EF4-FFF2-40B4-BE49-F238E27FC236}">
                  <a16:creationId xmlns:a16="http://schemas.microsoft.com/office/drawing/2014/main" id="{2E8F5D7A-D085-4E2E-B1C7-C78FAA9DD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85068" y="3640967"/>
              <a:ext cx="1970839" cy="1504911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BD8E6988-D954-4D55-B16C-D49FF9E8C881}"/>
                </a:ext>
              </a:extLst>
            </p:cNvPr>
            <p:cNvSpPr txBox="1"/>
            <p:nvPr/>
          </p:nvSpPr>
          <p:spPr>
            <a:xfrm>
              <a:off x="3186615" y="3249207"/>
              <a:ext cx="355121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/>
                <a:t>い</a:t>
              </a:r>
            </a:p>
          </p:txBody>
        </p:sp>
        <p:pic>
          <p:nvPicPr>
            <p:cNvPr id="96" name="図 95">
              <a:extLst>
                <a:ext uri="{FF2B5EF4-FFF2-40B4-BE49-F238E27FC236}">
                  <a16:creationId xmlns:a16="http://schemas.microsoft.com/office/drawing/2014/main" id="{7F732BCC-7D94-4BC4-9ABB-B3DEF4DD2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916405" y="3256473"/>
              <a:ext cx="300644" cy="329136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01" name="正方形/長方形 100"/>
            <p:cNvSpPr>
              <a:spLocks noChangeAspect="1"/>
            </p:cNvSpPr>
            <p:nvPr/>
          </p:nvSpPr>
          <p:spPr>
            <a:xfrm>
              <a:off x="3718064" y="2744866"/>
              <a:ext cx="288000" cy="28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C15C65BD-82BE-4DEA-A4CF-359C69980E62}"/>
                </a:ext>
              </a:extLst>
            </p:cNvPr>
            <p:cNvSpPr txBox="1"/>
            <p:nvPr/>
          </p:nvSpPr>
          <p:spPr>
            <a:xfrm>
              <a:off x="3193739" y="4514385"/>
              <a:ext cx="1260000" cy="46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ja-JP" sz="1400" b="1" dirty="0">
                  <a:latin typeface="Meiryo" charset="-128"/>
                  <a:ea typeface="Meiryo" charset="-128"/>
                  <a:cs typeface="Meiryo" charset="-128"/>
                </a:rPr>
                <a:t>｢</a:t>
              </a:r>
              <a:r>
                <a:rPr lang="ja-JP" altLang="en-US" sz="1400" b="1" dirty="0">
                  <a:latin typeface="Meiryo" charset="-128"/>
                  <a:ea typeface="Meiryo" charset="-128"/>
                  <a:cs typeface="Meiryo" charset="-128"/>
                </a:rPr>
                <a:t>あ</a:t>
              </a:r>
              <a:r>
                <a:rPr lang="en-US" altLang="ja-JP" sz="1400" b="1" dirty="0">
                  <a:latin typeface="Meiryo" charset="-128"/>
                  <a:ea typeface="Meiryo" charset="-128"/>
                  <a:cs typeface="Meiryo" charset="-128"/>
                </a:rPr>
                <a:t>｣</a:t>
              </a:r>
              <a:r>
                <a:rPr lang="ja-JP" altLang="en-US" sz="1400" b="1" dirty="0">
                  <a:latin typeface="Meiryo" charset="-128"/>
                  <a:ea typeface="Meiryo" charset="-128"/>
                  <a:cs typeface="Meiryo" charset="-128"/>
                </a:rPr>
                <a:t>から左に</a:t>
              </a:r>
            </a:p>
            <a:p>
              <a:r>
                <a:rPr lang="ja-JP" altLang="en-US" sz="1400" b="1" dirty="0">
                  <a:latin typeface="Meiryo" charset="-128"/>
                  <a:ea typeface="Meiryo" charset="-128"/>
                  <a:cs typeface="Meiryo" charset="-128"/>
                </a:rPr>
                <a:t>指をスライド</a:t>
              </a:r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3F711A8A-0AAE-41CD-956F-931482284341}"/>
                </a:ext>
              </a:extLst>
            </p:cNvPr>
            <p:cNvSpPr txBox="1"/>
            <p:nvPr/>
          </p:nvSpPr>
          <p:spPr>
            <a:xfrm>
              <a:off x="4320112" y="3140968"/>
              <a:ext cx="1260000" cy="46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ja-JP" sz="1400" b="1" dirty="0">
                  <a:latin typeface="Meiryo" charset="-128"/>
                  <a:ea typeface="Meiryo" charset="-128"/>
                  <a:cs typeface="Meiryo" charset="-128"/>
                </a:rPr>
                <a:t>｢</a:t>
              </a:r>
              <a:r>
                <a:rPr lang="ja-JP" altLang="en-US" sz="1400" b="1" dirty="0">
                  <a:latin typeface="Meiryo" charset="-128"/>
                  <a:ea typeface="Meiryo" charset="-128"/>
                  <a:cs typeface="Meiryo" charset="-128"/>
                </a:rPr>
                <a:t>い</a:t>
              </a:r>
              <a:r>
                <a:rPr lang="en-US" altLang="ja-JP" sz="1400" b="1" dirty="0">
                  <a:latin typeface="Meiryo" charset="-128"/>
                  <a:ea typeface="Meiryo" charset="-128"/>
                  <a:cs typeface="Meiryo" charset="-128"/>
                </a:rPr>
                <a:t>｣</a:t>
              </a:r>
              <a:r>
                <a:rPr lang="ja-JP" altLang="en-US" sz="1400" b="1" dirty="0">
                  <a:latin typeface="Meiryo" charset="-128"/>
                  <a:ea typeface="Meiryo" charset="-128"/>
                  <a:cs typeface="Meiryo" charset="-128"/>
                </a:rPr>
                <a:t>の表示に</a:t>
              </a:r>
              <a:endParaRPr lang="en-US" altLang="ja-JP" sz="1400" b="1" dirty="0">
                <a:latin typeface="Meiryo" charset="-128"/>
                <a:ea typeface="Meiryo" charset="-128"/>
                <a:cs typeface="Meiryo" charset="-128"/>
              </a:endParaRPr>
            </a:p>
            <a:p>
              <a:r>
                <a:rPr lang="ja-JP" altLang="en-US" sz="1400" b="1" dirty="0">
                  <a:latin typeface="Meiryo" charset="-128"/>
                  <a:ea typeface="Meiryo" charset="-128"/>
                  <a:cs typeface="Meiryo" charset="-128"/>
                </a:rPr>
                <a:t>変わる</a:t>
              </a:r>
            </a:p>
          </p:txBody>
        </p:sp>
        <p:sp>
          <p:nvSpPr>
            <p:cNvPr id="6" name="右矢印 5"/>
            <p:cNvSpPr>
              <a:spLocks/>
            </p:cNvSpPr>
            <p:nvPr/>
          </p:nvSpPr>
          <p:spPr>
            <a:xfrm>
              <a:off x="4227076" y="3961184"/>
              <a:ext cx="288000" cy="18000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0" name="右矢印 139"/>
            <p:cNvSpPr>
              <a:spLocks/>
            </p:cNvSpPr>
            <p:nvPr/>
          </p:nvSpPr>
          <p:spPr>
            <a:xfrm flipH="1">
              <a:off x="3650931" y="3961184"/>
              <a:ext cx="288000" cy="18000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7" name="図形グループ 6"/>
            <p:cNvGrpSpPr/>
            <p:nvPr/>
          </p:nvGrpSpPr>
          <p:grpSpPr>
            <a:xfrm rot="5400000">
              <a:off x="3639783" y="3972338"/>
              <a:ext cx="864145" cy="180000"/>
              <a:chOff x="3803331" y="4113584"/>
              <a:chExt cx="864145" cy="180000"/>
            </a:xfrm>
          </p:grpSpPr>
          <p:sp>
            <p:nvSpPr>
              <p:cNvPr id="141" name="右矢印 140"/>
              <p:cNvSpPr>
                <a:spLocks/>
              </p:cNvSpPr>
              <p:nvPr/>
            </p:nvSpPr>
            <p:spPr>
              <a:xfrm>
                <a:off x="4379476" y="4113584"/>
                <a:ext cx="288000" cy="180000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2" name="右矢印 141"/>
              <p:cNvSpPr>
                <a:spLocks/>
              </p:cNvSpPr>
              <p:nvPr/>
            </p:nvSpPr>
            <p:spPr>
              <a:xfrm flipH="1">
                <a:off x="3803331" y="4113584"/>
                <a:ext cx="288000" cy="180000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02" name="正方形/長方形 101"/>
            <p:cNvSpPr>
              <a:spLocks noChangeAspect="1"/>
            </p:cNvSpPr>
            <p:nvPr/>
          </p:nvSpPr>
          <p:spPr>
            <a:xfrm>
              <a:off x="3931424" y="3920520"/>
              <a:ext cx="288000" cy="28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9" name="図形グループ 88"/>
            <p:cNvGrpSpPr/>
            <p:nvPr/>
          </p:nvGrpSpPr>
          <p:grpSpPr>
            <a:xfrm>
              <a:off x="4114394" y="2996952"/>
              <a:ext cx="296586" cy="293005"/>
              <a:chOff x="3546641" y="3995693"/>
              <a:chExt cx="296586" cy="293005"/>
            </a:xfrm>
          </p:grpSpPr>
          <p:sp>
            <p:nvSpPr>
              <p:cNvPr id="92" name="円/楕円 91"/>
              <p:cNvSpPr/>
              <p:nvPr/>
            </p:nvSpPr>
            <p:spPr>
              <a:xfrm>
                <a:off x="35478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 127"/>
              <p:cNvSpPr/>
              <p:nvPr/>
            </p:nvSpPr>
            <p:spPr>
              <a:xfrm>
                <a:off x="35466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3572" y="44927"/>
                    </a:moveTo>
                    <a:cubicBezTo>
                      <a:pt x="124582" y="44927"/>
                      <a:pt x="106024" y="49974"/>
                      <a:pt x="87902" y="60066"/>
                    </a:cubicBezTo>
                    <a:lnTo>
                      <a:pt x="87902" y="96366"/>
                    </a:lnTo>
                    <a:lnTo>
                      <a:pt x="91971" y="96041"/>
                    </a:lnTo>
                    <a:cubicBezTo>
                      <a:pt x="96746" y="92894"/>
                      <a:pt x="103637" y="89855"/>
                      <a:pt x="112644" y="86925"/>
                    </a:cubicBezTo>
                    <a:cubicBezTo>
                      <a:pt x="123279" y="83452"/>
                      <a:pt x="132612" y="81716"/>
                      <a:pt x="140643" y="81716"/>
                    </a:cubicBezTo>
                    <a:cubicBezTo>
                      <a:pt x="157029" y="81716"/>
                      <a:pt x="165222" y="88715"/>
                      <a:pt x="165222" y="102715"/>
                    </a:cubicBezTo>
                    <a:cubicBezTo>
                      <a:pt x="165222" y="111071"/>
                      <a:pt x="162726" y="119427"/>
                      <a:pt x="157734" y="127783"/>
                    </a:cubicBezTo>
                    <a:cubicBezTo>
                      <a:pt x="152960" y="135705"/>
                      <a:pt x="144386" y="146231"/>
                      <a:pt x="132015" y="159362"/>
                    </a:cubicBezTo>
                    <a:cubicBezTo>
                      <a:pt x="120837" y="171083"/>
                      <a:pt x="113675" y="178570"/>
                      <a:pt x="110528" y="181826"/>
                    </a:cubicBezTo>
                    <a:cubicBezTo>
                      <a:pt x="103040" y="189205"/>
                      <a:pt x="94196" y="197182"/>
                      <a:pt x="83995" y="205755"/>
                    </a:cubicBezTo>
                    <a:lnTo>
                      <a:pt x="83995" y="240102"/>
                    </a:lnTo>
                    <a:lnTo>
                      <a:pt x="213568" y="240102"/>
                    </a:lnTo>
                    <a:lnTo>
                      <a:pt x="213568" y="205755"/>
                    </a:lnTo>
                    <a:lnTo>
                      <a:pt x="137224" y="205755"/>
                    </a:lnTo>
                    <a:cubicBezTo>
                      <a:pt x="150681" y="193492"/>
                      <a:pt x="162455" y="182260"/>
                      <a:pt x="172548" y="172059"/>
                    </a:cubicBezTo>
                    <a:cubicBezTo>
                      <a:pt x="185570" y="158928"/>
                      <a:pt x="194523" y="148239"/>
                      <a:pt x="199406" y="139991"/>
                    </a:cubicBezTo>
                    <a:cubicBezTo>
                      <a:pt x="206460" y="128271"/>
                      <a:pt x="209987" y="115412"/>
                      <a:pt x="209987" y="101412"/>
                    </a:cubicBezTo>
                    <a:cubicBezTo>
                      <a:pt x="209987" y="84483"/>
                      <a:pt x="203910" y="70837"/>
                      <a:pt x="191756" y="60473"/>
                    </a:cubicBezTo>
                    <a:cubicBezTo>
                      <a:pt x="179601" y="50109"/>
                      <a:pt x="163540" y="44927"/>
                      <a:pt x="143572" y="44927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6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9" name="図形グループ 128"/>
            <p:cNvGrpSpPr/>
            <p:nvPr/>
          </p:nvGrpSpPr>
          <p:grpSpPr>
            <a:xfrm>
              <a:off x="2970820" y="4369756"/>
              <a:ext cx="296587" cy="293005"/>
              <a:chOff x="2897417" y="3995693"/>
              <a:chExt cx="296587" cy="293005"/>
            </a:xfrm>
          </p:grpSpPr>
          <p:sp>
            <p:nvSpPr>
              <p:cNvPr id="130" name="円/楕円 129"/>
              <p:cNvSpPr/>
              <p:nvPr/>
            </p:nvSpPr>
            <p:spPr>
              <a:xfrm>
                <a:off x="2898648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テキスト ボックス 144"/>
              <p:cNvSpPr txBox="1"/>
              <p:nvPr/>
            </p:nvSpPr>
            <p:spPr>
              <a:xfrm>
                <a:off x="2897417" y="3995693"/>
                <a:ext cx="296587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7" h="293005">
                    <a:moveTo>
                      <a:pt x="130550" y="49974"/>
                    </a:moveTo>
                    <a:cubicBezTo>
                      <a:pt x="129356" y="59415"/>
                      <a:pt x="125070" y="65709"/>
                      <a:pt x="117690" y="68856"/>
                    </a:cubicBezTo>
                    <a:cubicBezTo>
                      <a:pt x="112373" y="71135"/>
                      <a:pt x="103203" y="72275"/>
                      <a:pt x="90180" y="72275"/>
                    </a:cubicBezTo>
                    <a:lnTo>
                      <a:pt x="90180" y="100598"/>
                    </a:lnTo>
                    <a:lnTo>
                      <a:pt x="124202" y="100598"/>
                    </a:lnTo>
                    <a:lnTo>
                      <a:pt x="124202" y="209336"/>
                    </a:lnTo>
                    <a:lnTo>
                      <a:pt x="90180" y="209336"/>
                    </a:lnTo>
                    <a:lnTo>
                      <a:pt x="90180" y="240753"/>
                    </a:lnTo>
                    <a:lnTo>
                      <a:pt x="200546" y="240753"/>
                    </a:lnTo>
                    <a:lnTo>
                      <a:pt x="200546" y="209336"/>
                    </a:lnTo>
                    <a:lnTo>
                      <a:pt x="167176" y="209336"/>
                    </a:lnTo>
                    <a:lnTo>
                      <a:pt x="167176" y="49974"/>
                    </a:lnTo>
                    <a:close/>
                    <a:moveTo>
                      <a:pt x="148619" y="0"/>
                    </a:moveTo>
                    <a:cubicBezTo>
                      <a:pt x="189423" y="0"/>
                      <a:pt x="224285" y="14162"/>
                      <a:pt x="253206" y="42486"/>
                    </a:cubicBezTo>
                    <a:cubicBezTo>
                      <a:pt x="282126" y="70810"/>
                      <a:pt x="296587" y="105211"/>
                      <a:pt x="296587" y="145689"/>
                    </a:cubicBezTo>
                    <a:cubicBezTo>
                      <a:pt x="296587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6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2600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grpSp>
        <p:nvGrpSpPr>
          <p:cNvPr id="146" name="図形グループ 145"/>
          <p:cNvGrpSpPr/>
          <p:nvPr/>
        </p:nvGrpSpPr>
        <p:grpSpPr>
          <a:xfrm>
            <a:off x="8019830" y="3208003"/>
            <a:ext cx="296586" cy="293005"/>
            <a:chOff x="3546641" y="3995693"/>
            <a:chExt cx="296586" cy="293005"/>
          </a:xfrm>
        </p:grpSpPr>
        <p:sp>
          <p:nvSpPr>
            <p:cNvPr id="147" name="円/楕円 146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9" name="図形グループ 148"/>
          <p:cNvGrpSpPr/>
          <p:nvPr/>
        </p:nvGrpSpPr>
        <p:grpSpPr>
          <a:xfrm>
            <a:off x="7567992" y="2628237"/>
            <a:ext cx="296587" cy="293005"/>
            <a:chOff x="2897417" y="3995693"/>
            <a:chExt cx="296587" cy="293005"/>
          </a:xfrm>
        </p:grpSpPr>
        <p:sp>
          <p:nvSpPr>
            <p:cNvPr id="150" name="円/楕円 149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テキスト ボックス 150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2" name="矢印: 右 11">
            <a:extLst>
              <a:ext uri="{FF2B5EF4-FFF2-40B4-BE49-F238E27FC236}">
                <a16:creationId xmlns:a16="http://schemas.microsoft.com/office/drawing/2014/main" id="{49DB241F-6675-FEA2-30E6-D5C4CB01D130}"/>
              </a:ext>
            </a:extLst>
          </p:cNvPr>
          <p:cNvSpPr/>
          <p:nvPr/>
        </p:nvSpPr>
        <p:spPr>
          <a:xfrm rot="5400000">
            <a:off x="6875598" y="4402533"/>
            <a:ext cx="261747" cy="1868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A4F9FEB9-C33E-2A7B-11F9-363EFD2B47F5}"/>
              </a:ext>
            </a:extLst>
          </p:cNvPr>
          <p:cNvSpPr/>
          <p:nvPr/>
        </p:nvSpPr>
        <p:spPr>
          <a:xfrm rot="5400000">
            <a:off x="1436961" y="5210028"/>
            <a:ext cx="261747" cy="1868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8D1BFDCC-BC72-BC78-91FC-3F6D9E890856}"/>
              </a:ext>
            </a:extLst>
          </p:cNvPr>
          <p:cNvSpPr/>
          <p:nvPr/>
        </p:nvSpPr>
        <p:spPr>
          <a:xfrm rot="5400000">
            <a:off x="6886955" y="3322413"/>
            <a:ext cx="261747" cy="1868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9B525BE1-DFDB-C3E0-321E-C7D1E23C95C3}"/>
              </a:ext>
            </a:extLst>
          </p:cNvPr>
          <p:cNvSpPr/>
          <p:nvPr/>
        </p:nvSpPr>
        <p:spPr>
          <a:xfrm rot="10800000">
            <a:off x="3558447" y="3299147"/>
            <a:ext cx="335370" cy="226251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C997F3A6-60A5-9D5B-3B64-75D19A2C9AE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40313" y="3748137"/>
            <a:ext cx="2288081" cy="62232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F982F061-4E3F-1514-194E-8140FD3B48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501" t="1939" r="927" b="65482"/>
          <a:stretch/>
        </p:blipFill>
        <p:spPr>
          <a:xfrm>
            <a:off x="7353064" y="2348880"/>
            <a:ext cx="259918" cy="247550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DC7C237-1B44-8778-6AFF-69D4E7BEAFCD}"/>
              </a:ext>
            </a:extLst>
          </p:cNvPr>
          <p:cNvSpPr txBox="1"/>
          <p:nvPr/>
        </p:nvSpPr>
        <p:spPr>
          <a:xfrm>
            <a:off x="5824958" y="6044887"/>
            <a:ext cx="248541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文字が自動で入ります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79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図 55">
            <a:extLst>
              <a:ext uri="{FF2B5EF4-FFF2-40B4-BE49-F238E27FC236}">
                <a16:creationId xmlns:a16="http://schemas.microsoft.com/office/drawing/2014/main" id="{EC670228-F45E-2F90-7450-5CFAB2258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059" y="2681660"/>
            <a:ext cx="1631760" cy="1153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3F730958-C777-BC02-69C3-A35029E30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93" y="2686545"/>
            <a:ext cx="1612273" cy="1163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307ED33E-DA70-C612-590F-C1CCC960A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7183" y="2675012"/>
            <a:ext cx="1613927" cy="11572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矢印: 上向き折線 17">
            <a:extLst>
              <a:ext uri="{FF2B5EF4-FFF2-40B4-BE49-F238E27FC236}">
                <a16:creationId xmlns:a16="http://schemas.microsoft.com/office/drawing/2014/main" id="{09111B11-4E12-F61E-A198-5F159E8A862A}"/>
              </a:ext>
            </a:extLst>
          </p:cNvPr>
          <p:cNvSpPr/>
          <p:nvPr/>
        </p:nvSpPr>
        <p:spPr>
          <a:xfrm>
            <a:off x="2269228" y="4124836"/>
            <a:ext cx="1073383" cy="1672144"/>
          </a:xfrm>
          <a:prstGeom prst="bentUpArrow">
            <a:avLst>
              <a:gd name="adj1" fmla="val 11228"/>
              <a:gd name="adj2" fmla="val 17031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2" name="図 81" descr="「キーボードの変更」のメニュー画面の画像">
            <a:extLst>
              <a:ext uri="{FF2B5EF4-FFF2-40B4-BE49-F238E27FC236}">
                <a16:creationId xmlns:a16="http://schemas.microsoft.com/office/drawing/2014/main" id="{6682D1EC-E139-4311-9A34-6B4296024B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8779" y="5316694"/>
            <a:ext cx="1254895" cy="775731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548113"/>
            <a:ext cx="8384676" cy="36000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ja-JP" altLang="en-US" dirty="0"/>
              <a:t>キーボードの配列の切り替え方</a:t>
            </a:r>
            <a:endParaRPr lang="en-US" altLang="ja-JP" dirty="0"/>
          </a:p>
          <a:p>
            <a:pPr>
              <a:lnSpc>
                <a:spcPct val="50000"/>
              </a:lnSpc>
            </a:pPr>
            <a:r>
              <a:rPr lang="ja-JP" altLang="en-US" sz="1600" dirty="0"/>
              <a:t>各メーカーにより異なります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1-B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859344" y="2101770"/>
            <a:ext cx="19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12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キー配列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5427" y="2092724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433216" y="2092724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81463" y="2108105"/>
            <a:ext cx="18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英語配列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839344" y="2101770"/>
            <a:ext cx="19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パソコン配列（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QWERTY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）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03308" y="2092724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キーボードの切り替え</a:t>
            </a:r>
            <a:endParaRPr kumimoji="1" lang="ja-JP" altLang="en-US" dirty="0"/>
          </a:p>
        </p:txBody>
      </p:sp>
      <p:sp>
        <p:nvSpPr>
          <p:cNvPr id="59" name="テキスト ボックス 58" descr="10キー配列の画像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82858" y="4422616"/>
            <a:ext cx="19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キー配列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6822" y="4413570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70" name="直線コネクタ 69"/>
          <p:cNvCxnSpPr/>
          <p:nvPr/>
        </p:nvCxnSpPr>
        <p:spPr>
          <a:xfrm>
            <a:off x="6556474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/>
          <p:cNvSpPr/>
          <p:nvPr/>
        </p:nvSpPr>
        <p:spPr>
          <a:xfrm>
            <a:off x="4905937" y="3575491"/>
            <a:ext cx="288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2609681" y="3580482"/>
            <a:ext cx="304016" cy="249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397613" y="4675239"/>
            <a:ext cx="19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キーボードの変更</a:t>
            </a:r>
          </a:p>
          <a:p>
            <a:r>
              <a:rPr lang="en-US" altLang="ja-JP" sz="1400" b="1" dirty="0" err="1">
                <a:latin typeface="Meiryo" charset="-128"/>
                <a:ea typeface="Meiryo" charset="-128"/>
                <a:cs typeface="Meiryo" charset="-128"/>
              </a:rPr>
              <a:t>Gboard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が標準搭載</a:t>
            </a: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B58B6538-8561-2ACF-18E2-107D8068557E}"/>
              </a:ext>
            </a:extLst>
          </p:cNvPr>
          <p:cNvSpPr/>
          <p:nvPr/>
        </p:nvSpPr>
        <p:spPr>
          <a:xfrm rot="5400000">
            <a:off x="560078" y="3946938"/>
            <a:ext cx="451759" cy="295737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3478CBE4-D897-EC11-FA6B-F8EB65A655FB}"/>
              </a:ext>
            </a:extLst>
          </p:cNvPr>
          <p:cNvSpPr/>
          <p:nvPr/>
        </p:nvSpPr>
        <p:spPr>
          <a:xfrm rot="10800000">
            <a:off x="2245579" y="3594775"/>
            <a:ext cx="370131" cy="24943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9" name="矢印: 上向き折線 18">
            <a:extLst>
              <a:ext uri="{FF2B5EF4-FFF2-40B4-BE49-F238E27FC236}">
                <a16:creationId xmlns:a16="http://schemas.microsoft.com/office/drawing/2014/main" id="{6C1636B9-F200-9A2D-B802-B9EA7E43A81C}"/>
              </a:ext>
            </a:extLst>
          </p:cNvPr>
          <p:cNvSpPr/>
          <p:nvPr/>
        </p:nvSpPr>
        <p:spPr>
          <a:xfrm rot="5400000">
            <a:off x="3092239" y="4547166"/>
            <a:ext cx="1824448" cy="979788"/>
          </a:xfrm>
          <a:prstGeom prst="bentUpArrow">
            <a:avLst>
              <a:gd name="adj1" fmla="val 14652"/>
              <a:gd name="adj2" fmla="val 21516"/>
              <a:gd name="adj3" fmla="val 339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4A1778DD-6056-829F-441D-5F00FE42F89B}"/>
              </a:ext>
            </a:extLst>
          </p:cNvPr>
          <p:cNvSpPr/>
          <p:nvPr/>
        </p:nvSpPr>
        <p:spPr>
          <a:xfrm rot="10800000">
            <a:off x="4244812" y="3358186"/>
            <a:ext cx="280174" cy="141627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221D0C02-BC5D-FE4D-3C0B-66074EAB8072}"/>
              </a:ext>
            </a:extLst>
          </p:cNvPr>
          <p:cNvSpPr/>
          <p:nvPr/>
        </p:nvSpPr>
        <p:spPr>
          <a:xfrm>
            <a:off x="4257125" y="3615634"/>
            <a:ext cx="280174" cy="141627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E7C55C6-4B7E-C95E-7E2C-53241874F99D}"/>
              </a:ext>
            </a:extLst>
          </p:cNvPr>
          <p:cNvSpPr/>
          <p:nvPr/>
        </p:nvSpPr>
        <p:spPr>
          <a:xfrm>
            <a:off x="2924620" y="3580481"/>
            <a:ext cx="304016" cy="249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C302B81-4E77-C0AD-C11C-110A2DCEB464}"/>
              </a:ext>
            </a:extLst>
          </p:cNvPr>
          <p:cNvSpPr/>
          <p:nvPr/>
        </p:nvSpPr>
        <p:spPr>
          <a:xfrm>
            <a:off x="638089" y="3600137"/>
            <a:ext cx="304016" cy="249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E35841-C105-A633-4232-3561ABB72EE3}"/>
              </a:ext>
            </a:extLst>
          </p:cNvPr>
          <p:cNvSpPr txBox="1"/>
          <p:nvPr/>
        </p:nvSpPr>
        <p:spPr>
          <a:xfrm>
            <a:off x="6682918" y="2274093"/>
            <a:ext cx="2353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「や」と入力後に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下記赤枠内を押すと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ゃ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と小文字になります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C1CF41-21D9-40F8-86A1-EE44C5FF29F1}"/>
              </a:ext>
            </a:extLst>
          </p:cNvPr>
          <p:cNvSpPr txBox="1"/>
          <p:nvPr/>
        </p:nvSpPr>
        <p:spPr>
          <a:xfrm>
            <a:off x="7045145" y="4292474"/>
            <a:ext cx="201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例：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｢K｣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と入力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14A1931-06B7-1CB4-2FF8-1E9819601221}"/>
              </a:ext>
            </a:extLst>
          </p:cNvPr>
          <p:cNvSpPr txBox="1"/>
          <p:nvPr/>
        </p:nvSpPr>
        <p:spPr>
          <a:xfrm>
            <a:off x="6686778" y="1472716"/>
            <a:ext cx="228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小文字の入力方法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22FFF13-7313-3BBE-2A44-462001E3FA98}"/>
              </a:ext>
            </a:extLst>
          </p:cNvPr>
          <p:cNvSpPr txBox="1"/>
          <p:nvPr/>
        </p:nvSpPr>
        <p:spPr>
          <a:xfrm>
            <a:off x="6598529" y="3878190"/>
            <a:ext cx="228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英大文字の入力方法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793412C-2E9C-714B-539D-23A39417F03D}"/>
              </a:ext>
            </a:extLst>
          </p:cNvPr>
          <p:cNvSpPr txBox="1"/>
          <p:nvPr/>
        </p:nvSpPr>
        <p:spPr>
          <a:xfrm>
            <a:off x="6682917" y="4720054"/>
            <a:ext cx="2289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」と入力後に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下記赤枠内を押すと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｢K｣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と大文字になります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08A7314-8B56-9429-6414-918EB178206A}"/>
              </a:ext>
            </a:extLst>
          </p:cNvPr>
          <p:cNvSpPr txBox="1"/>
          <p:nvPr/>
        </p:nvSpPr>
        <p:spPr>
          <a:xfrm>
            <a:off x="7041886" y="1914503"/>
            <a:ext cx="19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例：</a:t>
            </a:r>
            <a:r>
              <a:rPr lang="en-US" altLang="ja-JP" sz="1600" b="1" spc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spc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と入力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291D6F43-FF60-C04C-7B0C-779A53B5E103}"/>
              </a:ext>
            </a:extLst>
          </p:cNvPr>
          <p:cNvCxnSpPr>
            <a:cxnSpLocks/>
          </p:cNvCxnSpPr>
          <p:nvPr/>
        </p:nvCxnSpPr>
        <p:spPr>
          <a:xfrm flipH="1">
            <a:off x="6455376" y="3659849"/>
            <a:ext cx="2492720" cy="0"/>
          </a:xfrm>
          <a:prstGeom prst="line">
            <a:avLst/>
          </a:prstGeom>
          <a:ln w="15875">
            <a:solidFill>
              <a:srgbClr val="0096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図 40">
            <a:extLst>
              <a:ext uri="{FF2B5EF4-FFF2-40B4-BE49-F238E27FC236}">
                <a16:creationId xmlns:a16="http://schemas.microsoft.com/office/drawing/2014/main" id="{FE69F383-05ED-73EA-685D-E7C6E6F5924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6396" r="837"/>
          <a:stretch/>
        </p:blipFill>
        <p:spPr>
          <a:xfrm>
            <a:off x="6935643" y="3027225"/>
            <a:ext cx="1655275" cy="521145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E52BC71-EC59-A9E8-5162-429623769C6F}"/>
              </a:ext>
            </a:extLst>
          </p:cNvPr>
          <p:cNvSpPr/>
          <p:nvPr/>
        </p:nvSpPr>
        <p:spPr>
          <a:xfrm>
            <a:off x="7271938" y="3293235"/>
            <a:ext cx="324398" cy="238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535AA0B8-12FC-FAAB-855F-9C7C4D01B98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8914"/>
          <a:stretch/>
        </p:blipFill>
        <p:spPr>
          <a:xfrm>
            <a:off x="6872244" y="5506394"/>
            <a:ext cx="1698825" cy="509658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A1B3EFE-8D65-E91B-B22B-1E45A8CB706A}"/>
              </a:ext>
            </a:extLst>
          </p:cNvPr>
          <p:cNvSpPr/>
          <p:nvPr/>
        </p:nvSpPr>
        <p:spPr>
          <a:xfrm>
            <a:off x="7200593" y="5753792"/>
            <a:ext cx="360000" cy="2381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1907DD04-4461-ED7D-9ED6-16A0CF7DB07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1138"/>
          <a:stretch/>
        </p:blipFill>
        <p:spPr>
          <a:xfrm>
            <a:off x="585590" y="4852539"/>
            <a:ext cx="1641568" cy="11704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CE3E62F-72A2-841B-DDC2-4FEC75D92E14}"/>
              </a:ext>
            </a:extLst>
          </p:cNvPr>
          <p:cNvSpPr/>
          <p:nvPr/>
        </p:nvSpPr>
        <p:spPr>
          <a:xfrm>
            <a:off x="602015" y="5761223"/>
            <a:ext cx="304016" cy="249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C5FE2A-67E8-A1EF-BCFD-1CD21B6CC602}"/>
              </a:ext>
            </a:extLst>
          </p:cNvPr>
          <p:cNvSpPr txBox="1"/>
          <p:nvPr/>
        </p:nvSpPr>
        <p:spPr>
          <a:xfrm>
            <a:off x="6604957" y="1922929"/>
            <a:ext cx="540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20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0906A4A-2D7F-4C7B-6E2E-FEB969444160}"/>
              </a:ext>
            </a:extLst>
          </p:cNvPr>
          <p:cNvSpPr txBox="1"/>
          <p:nvPr/>
        </p:nvSpPr>
        <p:spPr>
          <a:xfrm>
            <a:off x="6609282" y="4306816"/>
            <a:ext cx="540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endParaRPr lang="en-US" altLang="ja-JP" sz="20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37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>
            <a:extLst>
              <a:ext uri="{FF2B5EF4-FFF2-40B4-BE49-F238E27FC236}">
                <a16:creationId xmlns:a16="http://schemas.microsoft.com/office/drawing/2014/main" id="{3EDDBD0B-88AB-DC27-A3CF-79F24E2D0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384"/>
          <a:stretch/>
        </p:blipFill>
        <p:spPr>
          <a:xfrm>
            <a:off x="6754318" y="2454366"/>
            <a:ext cx="1475561" cy="681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BA67D7D-E197-20D9-22E1-E5F85C3AB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909" y="2611074"/>
            <a:ext cx="1652393" cy="1272117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DFCADEF8-31A3-C2DC-6D7F-FA5BC523E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461" y="4896474"/>
            <a:ext cx="1587805" cy="1152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61063BAD-BED6-1B05-B958-8659C96631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452" y="4897569"/>
            <a:ext cx="1631760" cy="1153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BE6C7027-26F8-FE22-B01D-C3C21E35F2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8195" y="2697362"/>
            <a:ext cx="1613927" cy="11572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498444" y="1771734"/>
            <a:ext cx="2428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赤枠内　  を押してから英字を入力すると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大文字になります</a:t>
            </a: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5868000" cy="36000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ja-JP" altLang="en-US" dirty="0"/>
              <a:t>キーボードの切り替え</a:t>
            </a:r>
            <a:endParaRPr lang="en-US" altLang="ja-JP" dirty="0"/>
          </a:p>
          <a:p>
            <a:pPr>
              <a:lnSpc>
                <a:spcPct val="50000"/>
              </a:lnSpc>
            </a:pPr>
            <a:r>
              <a:rPr lang="ja-JP" altLang="en-US" sz="1500" dirty="0">
                <a:latin typeface="+mn-ea"/>
              </a:rPr>
              <a:t>設定によって表示される順番、キーボードは異なります。</a:t>
            </a:r>
            <a:endParaRPr lang="en-US" altLang="ja-JP" sz="1500" dirty="0">
              <a:latin typeface="+mn-e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1-B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1047237" y="2101770"/>
            <a:ext cx="22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>
                <a:latin typeface="メイリオ" panose="020B0604030504040204" pitchFamily="50" charset="-128"/>
                <a:ea typeface="メイリオ" panose="020B0604030504040204" pitchFamily="50" charset="-128"/>
              </a:rPr>
              <a:t>日本語かなキーボード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15846" y="4320194"/>
            <a:ext cx="540000" cy="42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11201" y="2092724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1051882" y="4332946"/>
            <a:ext cx="1800000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日本語ローマ字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vert="horz">
            <a:normAutofit fontScale="90000"/>
          </a:bodyPr>
          <a:lstStyle/>
          <a:p>
            <a:r>
              <a:rPr lang="ja-JP" altLang="en-US" dirty="0"/>
              <a:t>キーボードの切り替え</a:t>
            </a:r>
            <a:endParaRPr kumimoji="1" lang="ja-JP" altLang="en-US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770943" y="4332946"/>
            <a:ext cx="1980000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English[Japan]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334909" y="4322755"/>
            <a:ext cx="540000" cy="42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70" name="直線コネクタ 69"/>
          <p:cNvCxnSpPr/>
          <p:nvPr/>
        </p:nvCxnSpPr>
        <p:spPr>
          <a:xfrm>
            <a:off x="6373594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/>
          <p:cNvSpPr/>
          <p:nvPr/>
        </p:nvSpPr>
        <p:spPr>
          <a:xfrm>
            <a:off x="4019773" y="5781173"/>
            <a:ext cx="245682" cy="2286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490679" y="3684927"/>
            <a:ext cx="25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赤枠内　  を長押しすると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選択画面が表示されるので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変更したいキーボードを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押します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3059832" y="5445224"/>
            <a:ext cx="72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正方形/長方形 106"/>
          <p:cNvSpPr/>
          <p:nvPr/>
        </p:nvSpPr>
        <p:spPr>
          <a:xfrm>
            <a:off x="1151201" y="5826745"/>
            <a:ext cx="248193" cy="2322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759960" y="2100165"/>
            <a:ext cx="19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>
                <a:latin typeface="メイリオ" panose="020B0604030504040204" pitchFamily="50" charset="-128"/>
                <a:ea typeface="メイリオ" panose="020B0604030504040204" pitchFamily="50" charset="-128"/>
              </a:rPr>
              <a:t>絵文字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323926" y="209111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453036B-7491-4A60-B00C-1F5DCC0F5E01}"/>
              </a:ext>
            </a:extLst>
          </p:cNvPr>
          <p:cNvSpPr txBox="1"/>
          <p:nvPr/>
        </p:nvSpPr>
        <p:spPr>
          <a:xfrm>
            <a:off x="7550824" y="4683828"/>
            <a:ext cx="14168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キーボードの</a:t>
            </a:r>
            <a:endParaRPr lang="en-US" altLang="ja-JP" sz="12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切り替えは</a:t>
            </a:r>
            <a:endParaRPr lang="en-US" altLang="ja-JP" sz="12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この順番で</a:t>
            </a:r>
            <a:endParaRPr lang="en-US" altLang="ja-JP" sz="12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切り替わります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3864620" y="3704332"/>
            <a:ext cx="260129" cy="1765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147563F-78B5-4EC5-B418-F5DA5ED36893}"/>
              </a:ext>
            </a:extLst>
          </p:cNvPr>
          <p:cNvSpPr txBox="1"/>
          <p:nvPr/>
        </p:nvSpPr>
        <p:spPr>
          <a:xfrm>
            <a:off x="855807" y="4665917"/>
            <a:ext cx="203132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ローマ字入力のキーボード</a:t>
            </a:r>
          </a:p>
        </p:txBody>
      </p:sp>
      <p:cxnSp>
        <p:nvCxnSpPr>
          <p:cNvPr id="56" name="直線矢印コネクタ 55"/>
          <p:cNvCxnSpPr/>
          <p:nvPr/>
        </p:nvCxnSpPr>
        <p:spPr>
          <a:xfrm rot="16200000">
            <a:off x="4544952" y="4099192"/>
            <a:ext cx="43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rot="10800000">
            <a:off x="3059833" y="3074620"/>
            <a:ext cx="72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rot="5400000">
            <a:off x="1819647" y="4096480"/>
            <a:ext cx="43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 descr="日本語ローマ字入力キーボードの大文字切り替えのキーの画像">
            <a:extLst>
              <a:ext uri="{FF2B5EF4-FFF2-40B4-BE49-F238E27FC236}">
                <a16:creationId xmlns:a16="http://schemas.microsoft.com/office/drawing/2014/main" id="{CC464AF7-CAD8-152F-CC28-913EFCF0638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56" t="6446" r="88383" b="56245"/>
          <a:stretch/>
        </p:blipFill>
        <p:spPr>
          <a:xfrm>
            <a:off x="7147867" y="1772829"/>
            <a:ext cx="255423" cy="249752"/>
          </a:xfrm>
          <a:prstGeom prst="rect">
            <a:avLst/>
          </a:prstGeom>
          <a:ln w="9525">
            <a:noFill/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9934F3-7366-EB1C-3D64-3741596586BE}"/>
              </a:ext>
            </a:extLst>
          </p:cNvPr>
          <p:cNvSpPr txBox="1"/>
          <p:nvPr/>
        </p:nvSpPr>
        <p:spPr>
          <a:xfrm>
            <a:off x="3683295" y="4665917"/>
            <a:ext cx="172354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英語入力のキーボード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0955BC-A33D-ADEE-9A60-CDF80FE901C0}"/>
              </a:ext>
            </a:extLst>
          </p:cNvPr>
          <p:cNvSpPr txBox="1"/>
          <p:nvPr/>
        </p:nvSpPr>
        <p:spPr>
          <a:xfrm>
            <a:off x="6391799" y="3265565"/>
            <a:ext cx="271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キーボードの切り替え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40054B-0177-DB8F-E6B7-3DE4A266F204}"/>
              </a:ext>
            </a:extLst>
          </p:cNvPr>
          <p:cNvSpPr txBox="1"/>
          <p:nvPr/>
        </p:nvSpPr>
        <p:spPr>
          <a:xfrm>
            <a:off x="6428881" y="1390249"/>
            <a:ext cx="242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英大文字の入力方法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CF7CAD2-CBF4-370C-05ED-138718C40CD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7755">
            <a:off x="912398" y="5921492"/>
            <a:ext cx="347780" cy="39679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BE66FA9-6925-9E24-1200-6DBD57223E8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7755">
            <a:off x="3769602" y="5923105"/>
            <a:ext cx="347780" cy="39679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40FB274-2BA7-6EC3-DA3E-1C0EC102A00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4055427" y="3756028"/>
            <a:ext cx="347780" cy="396790"/>
          </a:xfrm>
          <a:prstGeom prst="rect">
            <a:avLst/>
          </a:prstGeom>
        </p:spPr>
      </p:pic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583D4D1-740D-BB5B-6790-23963BC49E5D}"/>
              </a:ext>
            </a:extLst>
          </p:cNvPr>
          <p:cNvCxnSpPr>
            <a:cxnSpLocks/>
          </p:cNvCxnSpPr>
          <p:nvPr/>
        </p:nvCxnSpPr>
        <p:spPr>
          <a:xfrm flipH="1">
            <a:off x="6382738" y="3212976"/>
            <a:ext cx="2492720" cy="0"/>
          </a:xfrm>
          <a:prstGeom prst="line">
            <a:avLst/>
          </a:prstGeom>
          <a:ln w="15875">
            <a:solidFill>
              <a:srgbClr val="0096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1509647" y="3577266"/>
            <a:ext cx="382097" cy="2836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C7CD6DBC-BB59-6439-B596-24B4D884CF5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90" r="483"/>
          <a:stretch/>
        </p:blipFill>
        <p:spPr>
          <a:xfrm>
            <a:off x="6478584" y="4716378"/>
            <a:ext cx="1099292" cy="1491704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83AE33F-3BE7-DE07-7189-105CCD8A3345}"/>
              </a:ext>
            </a:extLst>
          </p:cNvPr>
          <p:cNvSpPr/>
          <p:nvPr/>
        </p:nvSpPr>
        <p:spPr>
          <a:xfrm>
            <a:off x="6706640" y="5999152"/>
            <a:ext cx="213037" cy="1787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6732112" y="2673731"/>
            <a:ext cx="264134" cy="2142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D4A45E96-419F-A4DE-5F69-07825203758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7850" r="15539"/>
          <a:stretch/>
        </p:blipFill>
        <p:spPr>
          <a:xfrm>
            <a:off x="7134912" y="3643194"/>
            <a:ext cx="258174" cy="2723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6EA3E48-702E-5F0A-C018-353C83D5DCE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7695">
            <a:off x="1285031" y="3678460"/>
            <a:ext cx="347780" cy="3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2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754306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2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ja-JP" altLang="en-US" sz="4800" dirty="0">
                <a:solidFill>
                  <a:srgbClr val="009650"/>
                </a:solidFill>
              </a:rPr>
              <a:t>メールの使い方</a:t>
            </a:r>
          </a:p>
        </p:txBody>
      </p:sp>
      <p:pic>
        <p:nvPicPr>
          <p:cNvPr id="5" name="Picture 2" descr="手紙を運ぶ鳥のイラスト">
            <a:extLst>
              <a:ext uri="{FF2B5EF4-FFF2-40B4-BE49-F238E27FC236}">
                <a16:creationId xmlns:a16="http://schemas.microsoft.com/office/drawing/2014/main" id="{31B8CBFE-49D2-4984-B36D-35CF13B41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2" y="414908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6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207278"/>
            <a:ext cx="4714752" cy="861774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メールの使い方</a:t>
            </a:r>
            <a:br>
              <a:rPr kumimoji="0" lang="ja-JP" altLang="en-US" sz="1800" kern="0" dirty="0"/>
            </a:br>
            <a:r>
              <a:rPr kumimoji="0" lang="en-US" altLang="ja-JP" kern="0" dirty="0"/>
              <a:t>Gmail</a:t>
            </a:r>
            <a:r>
              <a:rPr kumimoji="0" lang="ja-JP" altLang="en-US" kern="0" dirty="0"/>
              <a:t>の特徴とメリット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71210" y="1457054"/>
            <a:ext cx="7200000" cy="5400000"/>
          </a:xfrm>
        </p:spPr>
        <p:txBody>
          <a:bodyPr numCol="1">
            <a:noAutofit/>
          </a:bodyPr>
          <a:lstStyle/>
          <a:p>
            <a:pPr>
              <a:lnSpc>
                <a:spcPct val="75000"/>
              </a:lnSpc>
            </a:pPr>
            <a:r>
              <a:rPr lang="ja-JP" altLang="en-US" sz="1800" dirty="0"/>
              <a:t>メールには、インターネットを供給している会社や</a:t>
            </a:r>
            <a:endParaRPr lang="en-US" altLang="ja-JP" sz="1800" dirty="0"/>
          </a:p>
          <a:p>
            <a:pPr>
              <a:lnSpc>
                <a:spcPct val="75000"/>
              </a:lnSpc>
            </a:pPr>
            <a:r>
              <a:rPr lang="ja-JP" altLang="en-US" sz="1800" dirty="0"/>
              <a:t>携帯会社が運営している</a:t>
            </a:r>
            <a:r>
              <a:rPr lang="en-US" altLang="ja-JP" sz="1800" dirty="0"/>
              <a:t>E</a:t>
            </a:r>
            <a:r>
              <a:rPr lang="ja-JP" altLang="en-US" sz="1800" dirty="0"/>
              <a:t>メールサービス（キャリアメール）と</a:t>
            </a:r>
            <a:r>
              <a:rPr lang="ja-JP" altLang="en-US" sz="1800" spc="-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ja-JP" sz="1800" spc="-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ja-JP" altLang="en-US" sz="1800" spc="-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800" dirty="0"/>
              <a:t>Gmai</a:t>
            </a:r>
            <a:r>
              <a:rPr lang="en-US" altLang="ja-JP" sz="1800" spc="-1000" dirty="0"/>
              <a:t>l</a:t>
            </a:r>
            <a:r>
              <a:rPr lang="ja-JP" altLang="en-US" sz="1800" dirty="0"/>
              <a:t>（ジーメール</a:t>
            </a:r>
            <a:r>
              <a:rPr lang="ja-JP" altLang="en-US" sz="1800" spc="-1000" dirty="0"/>
              <a:t>）</a:t>
            </a:r>
            <a:r>
              <a:rPr lang="ja-JP" altLang="en-US" sz="1800" dirty="0"/>
              <a:t>をはじめとする、</a:t>
            </a:r>
            <a:endParaRPr lang="en-US" altLang="ja-JP" sz="1800" dirty="0"/>
          </a:p>
          <a:p>
            <a:pPr>
              <a:lnSpc>
                <a:spcPct val="75000"/>
              </a:lnSpc>
            </a:pPr>
            <a:r>
              <a:rPr lang="ja-JP" altLang="en-US" sz="1800" dirty="0"/>
              <a:t>ブラウザで利用できる</a:t>
            </a:r>
            <a:r>
              <a:rPr lang="en-US" altLang="ja-JP" sz="1800" dirty="0"/>
              <a:t>E</a:t>
            </a:r>
            <a:r>
              <a:rPr lang="ja-JP" altLang="en-US" sz="1800" dirty="0"/>
              <a:t>メールサービ</a:t>
            </a:r>
            <a:r>
              <a:rPr lang="ja-JP" altLang="en-US" sz="1800" spc="-1000" dirty="0"/>
              <a:t>ス</a:t>
            </a:r>
            <a:r>
              <a:rPr lang="ja-JP" altLang="en-US" sz="1800" dirty="0"/>
              <a:t>（</a:t>
            </a:r>
            <a:r>
              <a:rPr lang="en-US" altLang="ja-JP" sz="1800" dirty="0"/>
              <a:t>Web</a:t>
            </a:r>
            <a:r>
              <a:rPr lang="ja-JP" altLang="en-US" sz="1800" dirty="0"/>
              <a:t>メール</a:t>
            </a:r>
            <a:r>
              <a:rPr lang="ja-JP" altLang="en-US" sz="1800" spc="-1000" dirty="0"/>
              <a:t>）</a:t>
            </a:r>
            <a:r>
              <a:rPr lang="ja-JP" altLang="en-US" sz="1800" dirty="0"/>
              <a:t>が有ります。</a:t>
            </a:r>
            <a:endParaRPr lang="en-US" altLang="ja-JP" sz="1800" dirty="0"/>
          </a:p>
          <a:p>
            <a:pPr>
              <a:lnSpc>
                <a:spcPct val="75000"/>
              </a:lnSpc>
            </a:pPr>
            <a:endParaRPr lang="ja-JP" altLang="en-US" sz="1800" dirty="0"/>
          </a:p>
          <a:p>
            <a:pPr>
              <a:lnSpc>
                <a:spcPct val="7500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Gmail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Google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が提供している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ブラウザを使った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無料のオンライン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メールサービスです。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75000"/>
              </a:lnSpc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利用には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Google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アカウントが必要となります。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2-A</a:t>
            </a:r>
            <a:endParaRPr lang="en-US" sz="3600" dirty="0"/>
          </a:p>
        </p:txBody>
      </p:sp>
      <p:sp>
        <p:nvSpPr>
          <p:cNvPr id="7" name="四角形: 角を丸くする 2">
            <a:extLst>
              <a:ext uri="{FF2B5EF4-FFF2-40B4-BE49-F238E27FC236}">
                <a16:creationId xmlns:a16="http://schemas.microsoft.com/office/drawing/2014/main" id="{CBB95D74-A2C1-4D90-BD74-8773D9C8FE12}"/>
              </a:ext>
            </a:extLst>
          </p:cNvPr>
          <p:cNvSpPr/>
          <p:nvPr/>
        </p:nvSpPr>
        <p:spPr>
          <a:xfrm>
            <a:off x="1870570" y="3335534"/>
            <a:ext cx="2772000" cy="536799"/>
          </a:xfrm>
          <a:prstGeom prst="roundRect">
            <a:avLst/>
          </a:prstGeom>
          <a:solidFill>
            <a:srgbClr val="009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59DD2-A459-41D6-AB04-06C4F6D0FB15}"/>
              </a:ext>
            </a:extLst>
          </p:cNvPr>
          <p:cNvSpPr txBox="1">
            <a:spLocks noChangeAspect="1"/>
          </p:cNvSpPr>
          <p:nvPr/>
        </p:nvSpPr>
        <p:spPr>
          <a:xfrm flipH="1">
            <a:off x="1905193" y="3462683"/>
            <a:ext cx="405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Gmail</a:t>
            </a:r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の特徴</a:t>
            </a:r>
          </a:p>
        </p:txBody>
      </p:sp>
    </p:spTree>
    <p:extLst>
      <p:ext uri="{BB962C8B-B14F-4D97-AF65-F5344CB8AC3E}">
        <p14:creationId xmlns:p14="http://schemas.microsoft.com/office/powerpoint/2010/main" val="72932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8C50B50D-2BCF-96AD-B4F8-3C616396C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013" y="2687255"/>
            <a:ext cx="1727170" cy="332780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CB8496B-A232-13F6-5B9C-C6E1038E1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237" y="2687255"/>
            <a:ext cx="1832776" cy="33278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E4F180E8-86FB-9AB2-B12D-11BD9A379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504" y="2438401"/>
            <a:ext cx="3839735" cy="383973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87944F2-EAC2-CB10-C759-39C5C1B4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00" y="2794382"/>
            <a:ext cx="1534337" cy="318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717696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kern="0" dirty="0"/>
              <a:t>メールの使い方</a:t>
            </a:r>
            <a:br>
              <a:rPr lang="ja-JP" altLang="en-US" sz="1800" kern="0" dirty="0"/>
            </a:br>
            <a:r>
              <a:rPr kumimoji="0" lang="en-US" altLang="ja-JP" kern="0" dirty="0">
                <a:latin typeface="Meiryo"/>
                <a:ea typeface="Meiryo"/>
              </a:rPr>
              <a:t>Gmail</a:t>
            </a:r>
            <a:r>
              <a:rPr kumimoji="0" lang="ja-JP" altLang="en-US" kern="0" dirty="0">
                <a:latin typeface="Meiryo"/>
                <a:ea typeface="Meiryo"/>
              </a:rPr>
              <a:t>でメールを作成してみましょう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2-B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FA302448-9410-06E1-179F-1A18A3551E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0816" y="2698079"/>
            <a:ext cx="144016" cy="144016"/>
          </a:xfrm>
          <a:prstGeom prst="rect">
            <a:avLst/>
          </a:prstGeom>
        </p:spPr>
      </p:pic>
      <p:sp>
        <p:nvSpPr>
          <p:cNvPr id="21" name="字幕 14">
            <a:extLst>
              <a:ext uri="{FF2B5EF4-FFF2-40B4-BE49-F238E27FC236}">
                <a16:creationId xmlns:a16="http://schemas.microsoft.com/office/drawing/2014/main" id="{9F1E4CF1-FC4E-35B8-076E-9B9F041F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2800" dirty="0"/>
              <a:t>メールを作成しましょう</a:t>
            </a:r>
          </a:p>
          <a:p>
            <a:endParaRPr lang="ja-JP" altLang="en-US" sz="28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3173134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403237" y="187344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8EE405D-BDE4-0C15-E314-69E0BA1EE712}"/>
              </a:ext>
            </a:extLst>
          </p:cNvPr>
          <p:cNvGrpSpPr/>
          <p:nvPr/>
        </p:nvGrpSpPr>
        <p:grpSpPr>
          <a:xfrm>
            <a:off x="878376" y="1987450"/>
            <a:ext cx="5338590" cy="555318"/>
            <a:chOff x="883255" y="1552018"/>
            <a:chExt cx="5338590" cy="555318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2BA481D4-D9C6-7C55-D657-8004C5D2D755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ja-JP" sz="1500" b="1" dirty="0">
                  <a:latin typeface="メイリオ"/>
                  <a:ea typeface="メイリオ"/>
                </a:rPr>
                <a:t>Gmail</a:t>
              </a:r>
              <a:r>
                <a:rPr lang="ja-JP" altLang="en-US" sz="1500" b="1" dirty="0">
                  <a:latin typeface="メイリオ"/>
                  <a:ea typeface="メイリオ"/>
                </a:rPr>
                <a:t>のアイコン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/>
                  <a:ea typeface="メイリオ"/>
                </a:rPr>
                <a:t>「　　」を押します</a:t>
              </a:r>
              <a:endParaRPr lang="en-US" altLang="ja-JP" sz="1500" b="1" dirty="0">
                <a:latin typeface="メイリオ"/>
                <a:ea typeface="メイリオ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63730D6-FCEB-EB55-50C9-91B9D3D38D8C}"/>
                </a:ext>
              </a:extLst>
            </p:cNvPr>
            <p:cNvSpPr txBox="1"/>
            <p:nvPr/>
          </p:nvSpPr>
          <p:spPr>
            <a:xfrm>
              <a:off x="3698822" y="1552018"/>
              <a:ext cx="2523023" cy="3231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「作成」を押す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4B7CD3B-3026-74A3-55EA-FBF053A25A4F}"/>
              </a:ext>
            </a:extLst>
          </p:cNvPr>
          <p:cNvSpPr/>
          <p:nvPr/>
        </p:nvSpPr>
        <p:spPr>
          <a:xfrm>
            <a:off x="1143697" y="3585775"/>
            <a:ext cx="278503" cy="3150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D94E0DC0-484E-24B2-3C8F-2B61F074350B}"/>
              </a:ext>
            </a:extLst>
          </p:cNvPr>
          <p:cNvSpPr/>
          <p:nvPr/>
        </p:nvSpPr>
        <p:spPr>
          <a:xfrm>
            <a:off x="4759762" y="5097960"/>
            <a:ext cx="604570" cy="3076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5" name="図形グループ 50">
            <a:extLst>
              <a:ext uri="{FF2B5EF4-FFF2-40B4-BE49-F238E27FC236}">
                <a16:creationId xmlns:a16="http://schemas.microsoft.com/office/drawing/2014/main" id="{FE9F3B3E-983A-2713-C809-2C12494D2E6F}"/>
              </a:ext>
            </a:extLst>
          </p:cNvPr>
          <p:cNvGrpSpPr/>
          <p:nvPr/>
        </p:nvGrpSpPr>
        <p:grpSpPr>
          <a:xfrm>
            <a:off x="4529393" y="4896574"/>
            <a:ext cx="296586" cy="293005"/>
            <a:chOff x="3546641" y="3995693"/>
            <a:chExt cx="296586" cy="293005"/>
          </a:xfrm>
        </p:grpSpPr>
        <p:sp>
          <p:nvSpPr>
            <p:cNvPr id="16" name="円/楕円 54">
              <a:extLst>
                <a:ext uri="{FF2B5EF4-FFF2-40B4-BE49-F238E27FC236}">
                  <a16:creationId xmlns:a16="http://schemas.microsoft.com/office/drawing/2014/main" id="{D4E8ECCE-725F-9613-6F59-FDB2135EF186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55">
              <a:extLst>
                <a:ext uri="{FF2B5EF4-FFF2-40B4-BE49-F238E27FC236}">
                  <a16:creationId xmlns:a16="http://schemas.microsoft.com/office/drawing/2014/main" id="{3F1953F7-8600-DC2B-2A02-D2FBD6B5C7FB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object 20">
            <a:extLst>
              <a:ext uri="{FF2B5EF4-FFF2-40B4-BE49-F238E27FC236}">
                <a16:creationId xmlns:a16="http://schemas.microsoft.com/office/drawing/2014/main" id="{A0442855-DF8C-ADE4-ED8F-3E488CDE7DA1}"/>
              </a:ext>
            </a:extLst>
          </p:cNvPr>
          <p:cNvSpPr/>
          <p:nvPr/>
        </p:nvSpPr>
        <p:spPr>
          <a:xfrm>
            <a:off x="6763380" y="3833319"/>
            <a:ext cx="276598" cy="133876"/>
          </a:xfrm>
          <a:custGeom>
            <a:avLst/>
            <a:gdLst/>
            <a:ahLst/>
            <a:cxnLst/>
            <a:rect l="l" t="t" r="r" b="b"/>
            <a:pathLst>
              <a:path w="297814" h="144145">
                <a:moveTo>
                  <a:pt x="4900" y="76869"/>
                </a:moveTo>
                <a:lnTo>
                  <a:pt x="0" y="69260"/>
                </a:lnTo>
                <a:lnTo>
                  <a:pt x="8321" y="65279"/>
                </a:lnTo>
                <a:lnTo>
                  <a:pt x="16020" y="61153"/>
                </a:lnTo>
                <a:lnTo>
                  <a:pt x="48434" y="36340"/>
                </a:lnTo>
                <a:lnTo>
                  <a:pt x="64442" y="17264"/>
                </a:lnTo>
                <a:lnTo>
                  <a:pt x="25929" y="17264"/>
                </a:lnTo>
                <a:lnTo>
                  <a:pt x="23738" y="7143"/>
                </a:lnTo>
                <a:lnTo>
                  <a:pt x="66023" y="7143"/>
                </a:lnTo>
                <a:lnTo>
                  <a:pt x="72288" y="1041"/>
                </a:lnTo>
                <a:lnTo>
                  <a:pt x="80184" y="6399"/>
                </a:lnTo>
                <a:lnTo>
                  <a:pt x="84087" y="10141"/>
                </a:lnTo>
                <a:lnTo>
                  <a:pt x="84087" y="13802"/>
                </a:lnTo>
                <a:lnTo>
                  <a:pt x="83462" y="14839"/>
                </a:lnTo>
                <a:lnTo>
                  <a:pt x="82211" y="15465"/>
                </a:lnTo>
                <a:lnTo>
                  <a:pt x="80649" y="16044"/>
                </a:lnTo>
                <a:lnTo>
                  <a:pt x="78781" y="16044"/>
                </a:lnTo>
                <a:lnTo>
                  <a:pt x="78576" y="16137"/>
                </a:lnTo>
                <a:lnTo>
                  <a:pt x="78581" y="16809"/>
                </a:lnTo>
                <a:lnTo>
                  <a:pt x="79421" y="16809"/>
                </a:lnTo>
                <a:lnTo>
                  <a:pt x="82804" y="20835"/>
                </a:lnTo>
                <a:lnTo>
                  <a:pt x="84856" y="23142"/>
                </a:lnTo>
                <a:lnTo>
                  <a:pt x="73319" y="23142"/>
                </a:lnTo>
                <a:lnTo>
                  <a:pt x="67152" y="31907"/>
                </a:lnTo>
                <a:lnTo>
                  <a:pt x="59896" y="40038"/>
                </a:lnTo>
                <a:lnTo>
                  <a:pt x="51489" y="47579"/>
                </a:lnTo>
                <a:lnTo>
                  <a:pt x="42118" y="54396"/>
                </a:lnTo>
                <a:lnTo>
                  <a:pt x="103524" y="54396"/>
                </a:lnTo>
                <a:lnTo>
                  <a:pt x="104159" y="54837"/>
                </a:lnTo>
                <a:lnTo>
                  <a:pt x="108197" y="58330"/>
                </a:lnTo>
                <a:lnTo>
                  <a:pt x="107691" y="59233"/>
                </a:lnTo>
                <a:lnTo>
                  <a:pt x="37116" y="59233"/>
                </a:lnTo>
                <a:lnTo>
                  <a:pt x="30779" y="63849"/>
                </a:lnTo>
                <a:lnTo>
                  <a:pt x="23297" y="68327"/>
                </a:lnTo>
                <a:lnTo>
                  <a:pt x="14671" y="72667"/>
                </a:lnTo>
                <a:lnTo>
                  <a:pt x="4900" y="76869"/>
                </a:lnTo>
                <a:close/>
              </a:path>
              <a:path w="297814" h="144145">
                <a:moveTo>
                  <a:pt x="104851" y="28277"/>
                </a:moveTo>
                <a:lnTo>
                  <a:pt x="89647" y="28277"/>
                </a:lnTo>
                <a:lnTo>
                  <a:pt x="94388" y="23583"/>
                </a:lnTo>
                <a:lnTo>
                  <a:pt x="99161" y="18371"/>
                </a:lnTo>
                <a:lnTo>
                  <a:pt x="103968" y="12644"/>
                </a:lnTo>
                <a:lnTo>
                  <a:pt x="108809" y="6399"/>
                </a:lnTo>
                <a:lnTo>
                  <a:pt x="117926" y="11093"/>
                </a:lnTo>
                <a:lnTo>
                  <a:pt x="122485" y="14764"/>
                </a:lnTo>
                <a:lnTo>
                  <a:pt x="122485" y="19695"/>
                </a:lnTo>
                <a:lnTo>
                  <a:pt x="120969" y="20612"/>
                </a:lnTo>
                <a:lnTo>
                  <a:pt x="113893" y="20612"/>
                </a:lnTo>
                <a:lnTo>
                  <a:pt x="108615" y="25521"/>
                </a:lnTo>
                <a:lnTo>
                  <a:pt x="104851" y="28277"/>
                </a:lnTo>
                <a:close/>
              </a:path>
              <a:path w="297814" h="144145">
                <a:moveTo>
                  <a:pt x="78581" y="16809"/>
                </a:moveTo>
                <a:lnTo>
                  <a:pt x="78576" y="16137"/>
                </a:lnTo>
                <a:lnTo>
                  <a:pt x="78781" y="16044"/>
                </a:lnTo>
                <a:lnTo>
                  <a:pt x="79222" y="16572"/>
                </a:lnTo>
                <a:lnTo>
                  <a:pt x="78581" y="16809"/>
                </a:lnTo>
                <a:close/>
              </a:path>
              <a:path w="297814" h="144145">
                <a:moveTo>
                  <a:pt x="79222" y="16572"/>
                </a:moveTo>
                <a:lnTo>
                  <a:pt x="78781" y="16044"/>
                </a:lnTo>
                <a:lnTo>
                  <a:pt x="80649" y="16044"/>
                </a:lnTo>
                <a:lnTo>
                  <a:pt x="79222" y="16572"/>
                </a:lnTo>
                <a:close/>
              </a:path>
              <a:path w="297814" h="144145">
                <a:moveTo>
                  <a:pt x="79421" y="16809"/>
                </a:moveTo>
                <a:lnTo>
                  <a:pt x="78581" y="16809"/>
                </a:lnTo>
                <a:lnTo>
                  <a:pt x="79222" y="16572"/>
                </a:lnTo>
                <a:lnTo>
                  <a:pt x="79421" y="16809"/>
                </a:lnTo>
                <a:close/>
              </a:path>
              <a:path w="297814" h="144145">
                <a:moveTo>
                  <a:pt x="34188" y="46508"/>
                </a:moveTo>
                <a:lnTo>
                  <a:pt x="30642" y="46508"/>
                </a:lnTo>
                <a:lnTo>
                  <a:pt x="29186" y="45367"/>
                </a:lnTo>
                <a:lnTo>
                  <a:pt x="28373" y="43085"/>
                </a:lnTo>
                <a:lnTo>
                  <a:pt x="25887" y="38118"/>
                </a:lnTo>
                <a:lnTo>
                  <a:pt x="22079" y="33167"/>
                </a:lnTo>
                <a:lnTo>
                  <a:pt x="16947" y="28232"/>
                </a:lnTo>
                <a:lnTo>
                  <a:pt x="10492" y="23313"/>
                </a:lnTo>
                <a:lnTo>
                  <a:pt x="15619" y="16891"/>
                </a:lnTo>
                <a:lnTo>
                  <a:pt x="41225" y="40531"/>
                </a:lnTo>
                <a:lnTo>
                  <a:pt x="40307" y="42268"/>
                </a:lnTo>
                <a:lnTo>
                  <a:pt x="38471" y="43534"/>
                </a:lnTo>
                <a:lnTo>
                  <a:pt x="36098" y="45517"/>
                </a:lnTo>
                <a:lnTo>
                  <a:pt x="34188" y="46508"/>
                </a:lnTo>
                <a:close/>
              </a:path>
              <a:path w="297814" h="144145">
                <a:moveTo>
                  <a:pt x="120600" y="20835"/>
                </a:moveTo>
                <a:lnTo>
                  <a:pt x="115778" y="20835"/>
                </a:lnTo>
                <a:lnTo>
                  <a:pt x="114800" y="20761"/>
                </a:lnTo>
                <a:lnTo>
                  <a:pt x="113893" y="20612"/>
                </a:lnTo>
                <a:lnTo>
                  <a:pt x="120969" y="20612"/>
                </a:lnTo>
                <a:lnTo>
                  <a:pt x="120600" y="20835"/>
                </a:lnTo>
                <a:close/>
              </a:path>
              <a:path w="297814" h="144145">
                <a:moveTo>
                  <a:pt x="123618" y="42267"/>
                </a:moveTo>
                <a:lnTo>
                  <a:pt x="106411" y="42267"/>
                </a:lnTo>
                <a:lnTo>
                  <a:pt x="111386" y="38048"/>
                </a:lnTo>
                <a:lnTo>
                  <a:pt x="116550" y="33167"/>
                </a:lnTo>
                <a:lnTo>
                  <a:pt x="121609" y="27928"/>
                </a:lnTo>
                <a:lnTo>
                  <a:pt x="126857" y="22026"/>
                </a:lnTo>
                <a:lnTo>
                  <a:pt x="135402" y="27061"/>
                </a:lnTo>
                <a:lnTo>
                  <a:pt x="139674" y="30880"/>
                </a:lnTo>
                <a:lnTo>
                  <a:pt x="139674" y="35668"/>
                </a:lnTo>
                <a:lnTo>
                  <a:pt x="138430" y="36462"/>
                </a:lnTo>
                <a:lnTo>
                  <a:pt x="131513" y="36462"/>
                </a:lnTo>
                <a:lnTo>
                  <a:pt x="126653" y="40396"/>
                </a:lnTo>
                <a:lnTo>
                  <a:pt x="123618" y="42267"/>
                </a:lnTo>
                <a:close/>
              </a:path>
              <a:path w="297814" h="144145">
                <a:moveTo>
                  <a:pt x="137475" y="73520"/>
                </a:moveTo>
                <a:lnTo>
                  <a:pt x="118297" y="63768"/>
                </a:lnTo>
                <a:lnTo>
                  <a:pt x="101211" y="52121"/>
                </a:lnTo>
                <a:lnTo>
                  <a:pt x="86219" y="38579"/>
                </a:lnTo>
                <a:lnTo>
                  <a:pt x="73319" y="23142"/>
                </a:lnTo>
                <a:lnTo>
                  <a:pt x="84856" y="23142"/>
                </a:lnTo>
                <a:lnTo>
                  <a:pt x="85981" y="24406"/>
                </a:lnTo>
                <a:lnTo>
                  <a:pt x="89647" y="28277"/>
                </a:lnTo>
                <a:lnTo>
                  <a:pt x="104851" y="28277"/>
                </a:lnTo>
                <a:lnTo>
                  <a:pt x="102500" y="29998"/>
                </a:lnTo>
                <a:lnTo>
                  <a:pt x="95547" y="34043"/>
                </a:lnTo>
                <a:lnTo>
                  <a:pt x="99282" y="36775"/>
                </a:lnTo>
                <a:lnTo>
                  <a:pt x="102903" y="39517"/>
                </a:lnTo>
                <a:lnTo>
                  <a:pt x="106411" y="42267"/>
                </a:lnTo>
                <a:lnTo>
                  <a:pt x="123618" y="42267"/>
                </a:lnTo>
                <a:lnTo>
                  <a:pt x="120642" y="44101"/>
                </a:lnTo>
                <a:lnTo>
                  <a:pt x="113481" y="47579"/>
                </a:lnTo>
                <a:lnTo>
                  <a:pt x="120362" y="51259"/>
                </a:lnTo>
                <a:lnTo>
                  <a:pt x="128200" y="54952"/>
                </a:lnTo>
                <a:lnTo>
                  <a:pt x="136993" y="58658"/>
                </a:lnTo>
                <a:lnTo>
                  <a:pt x="146744" y="62377"/>
                </a:lnTo>
                <a:lnTo>
                  <a:pt x="143709" y="65507"/>
                </a:lnTo>
                <a:lnTo>
                  <a:pt x="140591" y="69260"/>
                </a:lnTo>
                <a:lnTo>
                  <a:pt x="137475" y="73520"/>
                </a:lnTo>
                <a:close/>
              </a:path>
              <a:path w="297814" h="144145">
                <a:moveTo>
                  <a:pt x="137963" y="36760"/>
                </a:moveTo>
                <a:lnTo>
                  <a:pt x="133671" y="36760"/>
                </a:lnTo>
                <a:lnTo>
                  <a:pt x="132663" y="36661"/>
                </a:lnTo>
                <a:lnTo>
                  <a:pt x="131513" y="36462"/>
                </a:lnTo>
                <a:lnTo>
                  <a:pt x="138430" y="36462"/>
                </a:lnTo>
                <a:lnTo>
                  <a:pt x="137963" y="36760"/>
                </a:lnTo>
                <a:close/>
              </a:path>
              <a:path w="297814" h="144145">
                <a:moveTo>
                  <a:pt x="103524" y="54396"/>
                </a:moveTo>
                <a:lnTo>
                  <a:pt x="88870" y="54396"/>
                </a:lnTo>
                <a:lnTo>
                  <a:pt x="95673" y="49634"/>
                </a:lnTo>
                <a:lnTo>
                  <a:pt x="99984" y="51938"/>
                </a:lnTo>
                <a:lnTo>
                  <a:pt x="103524" y="54396"/>
                </a:lnTo>
                <a:close/>
              </a:path>
              <a:path w="297814" h="144145">
                <a:moveTo>
                  <a:pt x="104895" y="64219"/>
                </a:moveTo>
                <a:lnTo>
                  <a:pt x="38310" y="64219"/>
                </a:lnTo>
                <a:lnTo>
                  <a:pt x="37116" y="59233"/>
                </a:lnTo>
                <a:lnTo>
                  <a:pt x="107691" y="59233"/>
                </a:lnTo>
                <a:lnTo>
                  <a:pt x="104895" y="64219"/>
                </a:lnTo>
                <a:close/>
              </a:path>
              <a:path w="297814" h="144145">
                <a:moveTo>
                  <a:pt x="60572" y="85948"/>
                </a:moveTo>
                <a:lnTo>
                  <a:pt x="47927" y="85948"/>
                </a:lnTo>
                <a:lnTo>
                  <a:pt x="47996" y="64219"/>
                </a:lnTo>
                <a:lnTo>
                  <a:pt x="60647" y="64219"/>
                </a:lnTo>
                <a:lnTo>
                  <a:pt x="60572" y="85948"/>
                </a:lnTo>
                <a:close/>
              </a:path>
              <a:path w="297814" h="144145">
                <a:moveTo>
                  <a:pt x="92942" y="85948"/>
                </a:moveTo>
                <a:lnTo>
                  <a:pt x="80441" y="85948"/>
                </a:lnTo>
                <a:lnTo>
                  <a:pt x="80441" y="64219"/>
                </a:lnTo>
                <a:lnTo>
                  <a:pt x="92942" y="64219"/>
                </a:lnTo>
                <a:lnTo>
                  <a:pt x="92942" y="85948"/>
                </a:lnTo>
                <a:close/>
              </a:path>
              <a:path w="297814" h="144145">
                <a:moveTo>
                  <a:pt x="137394" y="96217"/>
                </a:moveTo>
                <a:lnTo>
                  <a:pt x="7053" y="96217"/>
                </a:lnTo>
                <a:lnTo>
                  <a:pt x="4539" y="85948"/>
                </a:lnTo>
                <a:lnTo>
                  <a:pt x="119532" y="85948"/>
                </a:lnTo>
                <a:lnTo>
                  <a:pt x="127710" y="77985"/>
                </a:lnTo>
                <a:lnTo>
                  <a:pt x="132763" y="81626"/>
                </a:lnTo>
                <a:lnTo>
                  <a:pt x="137123" y="85591"/>
                </a:lnTo>
                <a:lnTo>
                  <a:pt x="140791" y="89881"/>
                </a:lnTo>
                <a:lnTo>
                  <a:pt x="137394" y="96217"/>
                </a:lnTo>
                <a:close/>
              </a:path>
              <a:path w="297814" h="144145">
                <a:moveTo>
                  <a:pt x="7169" y="143916"/>
                </a:moveTo>
                <a:lnTo>
                  <a:pt x="2902" y="135748"/>
                </a:lnTo>
                <a:lnTo>
                  <a:pt x="13323" y="132147"/>
                </a:lnTo>
                <a:lnTo>
                  <a:pt x="22219" y="128080"/>
                </a:lnTo>
                <a:lnTo>
                  <a:pt x="47029" y="96217"/>
                </a:lnTo>
                <a:lnTo>
                  <a:pt x="59669" y="96217"/>
                </a:lnTo>
                <a:lnTo>
                  <a:pt x="35148" y="132920"/>
                </a:lnTo>
                <a:lnTo>
                  <a:pt x="22504" y="139086"/>
                </a:lnTo>
                <a:lnTo>
                  <a:pt x="7169" y="143916"/>
                </a:lnTo>
                <a:close/>
              </a:path>
              <a:path w="297814" h="144145">
                <a:moveTo>
                  <a:pt x="108644" y="140195"/>
                </a:moveTo>
                <a:lnTo>
                  <a:pt x="97891" y="140195"/>
                </a:lnTo>
                <a:lnTo>
                  <a:pt x="91839" y="139873"/>
                </a:lnTo>
                <a:lnTo>
                  <a:pt x="90487" y="139228"/>
                </a:lnTo>
                <a:lnTo>
                  <a:pt x="85159" y="138158"/>
                </a:lnTo>
                <a:lnTo>
                  <a:pt x="82025" y="135916"/>
                </a:lnTo>
                <a:lnTo>
                  <a:pt x="80655" y="131006"/>
                </a:lnTo>
                <a:lnTo>
                  <a:pt x="80441" y="129031"/>
                </a:lnTo>
                <a:lnTo>
                  <a:pt x="80441" y="96217"/>
                </a:lnTo>
                <a:lnTo>
                  <a:pt x="92942" y="96217"/>
                </a:lnTo>
                <a:lnTo>
                  <a:pt x="93011" y="127843"/>
                </a:lnTo>
                <a:lnTo>
                  <a:pt x="95611" y="128239"/>
                </a:lnTo>
                <a:lnTo>
                  <a:pt x="99954" y="128438"/>
                </a:lnTo>
                <a:lnTo>
                  <a:pt x="142022" y="128438"/>
                </a:lnTo>
                <a:lnTo>
                  <a:pt x="141926" y="133108"/>
                </a:lnTo>
                <a:lnTo>
                  <a:pt x="118772" y="140079"/>
                </a:lnTo>
                <a:lnTo>
                  <a:pt x="108644" y="140195"/>
                </a:lnTo>
                <a:close/>
              </a:path>
              <a:path w="297814" h="144145">
                <a:moveTo>
                  <a:pt x="142022" y="128438"/>
                </a:moveTo>
                <a:lnTo>
                  <a:pt x="114394" y="128438"/>
                </a:lnTo>
                <a:lnTo>
                  <a:pt x="119466" y="128080"/>
                </a:lnTo>
                <a:lnTo>
                  <a:pt x="122591" y="126845"/>
                </a:lnTo>
                <a:lnTo>
                  <a:pt x="123611" y="125360"/>
                </a:lnTo>
                <a:lnTo>
                  <a:pt x="125732" y="117977"/>
                </a:lnTo>
                <a:lnTo>
                  <a:pt x="126707" y="111660"/>
                </a:lnTo>
                <a:lnTo>
                  <a:pt x="127239" y="103956"/>
                </a:lnTo>
                <a:lnTo>
                  <a:pt x="135954" y="107212"/>
                </a:lnTo>
                <a:lnTo>
                  <a:pt x="135805" y="110742"/>
                </a:lnTo>
                <a:lnTo>
                  <a:pt x="135730" y="120927"/>
                </a:lnTo>
                <a:lnTo>
                  <a:pt x="136145" y="124070"/>
                </a:lnTo>
                <a:lnTo>
                  <a:pt x="137527" y="126347"/>
                </a:lnTo>
                <a:lnTo>
                  <a:pt x="138451" y="126801"/>
                </a:lnTo>
                <a:lnTo>
                  <a:pt x="142056" y="126801"/>
                </a:lnTo>
                <a:lnTo>
                  <a:pt x="142022" y="128438"/>
                </a:lnTo>
                <a:close/>
              </a:path>
              <a:path w="297814" h="144145">
                <a:moveTo>
                  <a:pt x="281787" y="92496"/>
                </a:moveTo>
                <a:lnTo>
                  <a:pt x="267817" y="92496"/>
                </a:lnTo>
                <a:lnTo>
                  <a:pt x="273940" y="86989"/>
                </a:lnTo>
                <a:lnTo>
                  <a:pt x="281664" y="92377"/>
                </a:lnTo>
                <a:close/>
              </a:path>
              <a:path w="297814" h="144145">
                <a:moveTo>
                  <a:pt x="218479" y="143395"/>
                </a:moveTo>
                <a:lnTo>
                  <a:pt x="205977" y="143395"/>
                </a:lnTo>
                <a:lnTo>
                  <a:pt x="205977" y="88998"/>
                </a:lnTo>
                <a:lnTo>
                  <a:pt x="210622" y="90158"/>
                </a:lnTo>
                <a:lnTo>
                  <a:pt x="214454" y="91324"/>
                </a:lnTo>
                <a:lnTo>
                  <a:pt x="217474" y="92496"/>
                </a:lnTo>
                <a:lnTo>
                  <a:pt x="281787" y="92496"/>
                </a:lnTo>
                <a:lnTo>
                  <a:pt x="285526" y="96122"/>
                </a:lnTo>
                <a:lnTo>
                  <a:pt x="285526" y="99556"/>
                </a:lnTo>
                <a:lnTo>
                  <a:pt x="284760" y="100778"/>
                </a:lnTo>
                <a:lnTo>
                  <a:pt x="282041" y="102765"/>
                </a:lnTo>
                <a:lnTo>
                  <a:pt x="218479" y="102765"/>
                </a:lnTo>
                <a:lnTo>
                  <a:pt x="218479" y="125164"/>
                </a:lnTo>
                <a:lnTo>
                  <a:pt x="280540" y="125164"/>
                </a:lnTo>
                <a:lnTo>
                  <a:pt x="280540" y="135284"/>
                </a:lnTo>
                <a:lnTo>
                  <a:pt x="218479" y="135284"/>
                </a:lnTo>
                <a:lnTo>
                  <a:pt x="218479" y="143395"/>
                </a:lnTo>
                <a:close/>
              </a:path>
              <a:path w="297814" h="144145">
                <a:moveTo>
                  <a:pt x="280540" y="125164"/>
                </a:moveTo>
                <a:lnTo>
                  <a:pt x="268038" y="125164"/>
                </a:lnTo>
                <a:lnTo>
                  <a:pt x="268038" y="102765"/>
                </a:lnTo>
                <a:lnTo>
                  <a:pt x="282041" y="102765"/>
                </a:lnTo>
                <a:lnTo>
                  <a:pt x="280540" y="103863"/>
                </a:lnTo>
                <a:lnTo>
                  <a:pt x="280540" y="125164"/>
                </a:lnTo>
                <a:close/>
              </a:path>
              <a:path w="297814" h="144145">
                <a:moveTo>
                  <a:pt x="280540" y="143395"/>
                </a:moveTo>
                <a:lnTo>
                  <a:pt x="268038" y="143395"/>
                </a:lnTo>
                <a:lnTo>
                  <a:pt x="268038" y="135284"/>
                </a:lnTo>
                <a:lnTo>
                  <a:pt x="280540" y="135284"/>
                </a:lnTo>
                <a:lnTo>
                  <a:pt x="280540" y="143395"/>
                </a:lnTo>
                <a:close/>
              </a:path>
              <a:path w="297814" h="144145">
                <a:moveTo>
                  <a:pt x="157399" y="88626"/>
                </a:moveTo>
                <a:lnTo>
                  <a:pt x="151134" y="83449"/>
                </a:lnTo>
                <a:lnTo>
                  <a:pt x="161603" y="66055"/>
                </a:lnTo>
                <a:lnTo>
                  <a:pt x="170820" y="46349"/>
                </a:lnTo>
                <a:lnTo>
                  <a:pt x="178786" y="24330"/>
                </a:lnTo>
                <a:lnTo>
                  <a:pt x="185502" y="0"/>
                </a:lnTo>
                <a:lnTo>
                  <a:pt x="196920" y="2240"/>
                </a:lnTo>
                <a:lnTo>
                  <a:pt x="202628" y="4919"/>
                </a:lnTo>
                <a:lnTo>
                  <a:pt x="202628" y="10279"/>
                </a:lnTo>
                <a:lnTo>
                  <a:pt x="200339" y="11868"/>
                </a:lnTo>
                <a:lnTo>
                  <a:pt x="195761" y="12805"/>
                </a:lnTo>
                <a:lnTo>
                  <a:pt x="192832" y="22069"/>
                </a:lnTo>
                <a:lnTo>
                  <a:pt x="189750" y="30599"/>
                </a:lnTo>
                <a:lnTo>
                  <a:pt x="186517" y="38392"/>
                </a:lnTo>
                <a:lnTo>
                  <a:pt x="183132" y="45450"/>
                </a:lnTo>
                <a:lnTo>
                  <a:pt x="188540" y="46456"/>
                </a:lnTo>
                <a:lnTo>
                  <a:pt x="191243" y="48149"/>
                </a:lnTo>
                <a:lnTo>
                  <a:pt x="191243" y="52537"/>
                </a:lnTo>
                <a:lnTo>
                  <a:pt x="189259" y="54311"/>
                </a:lnTo>
                <a:lnTo>
                  <a:pt x="185290" y="55849"/>
                </a:lnTo>
                <a:lnTo>
                  <a:pt x="185290" y="62582"/>
                </a:lnTo>
                <a:lnTo>
                  <a:pt x="172789" y="62582"/>
                </a:lnTo>
                <a:lnTo>
                  <a:pt x="169980" y="69196"/>
                </a:lnTo>
                <a:lnTo>
                  <a:pt x="166478" y="75741"/>
                </a:lnTo>
                <a:lnTo>
                  <a:pt x="162285" y="82218"/>
                </a:lnTo>
                <a:lnTo>
                  <a:pt x="157399" y="88626"/>
                </a:lnTo>
                <a:close/>
              </a:path>
              <a:path w="297814" h="144145">
                <a:moveTo>
                  <a:pt x="277094" y="21356"/>
                </a:moveTo>
                <a:lnTo>
                  <a:pt x="211517" y="21356"/>
                </a:lnTo>
                <a:lnTo>
                  <a:pt x="209326" y="11236"/>
                </a:lnTo>
                <a:lnTo>
                  <a:pt x="259146" y="11236"/>
                </a:lnTo>
                <a:lnTo>
                  <a:pt x="266914" y="3497"/>
                </a:lnTo>
                <a:lnTo>
                  <a:pt x="271399" y="6494"/>
                </a:lnTo>
                <a:lnTo>
                  <a:pt x="275749" y="10279"/>
                </a:lnTo>
                <a:lnTo>
                  <a:pt x="279870" y="14749"/>
                </a:lnTo>
                <a:lnTo>
                  <a:pt x="277094" y="21356"/>
                </a:lnTo>
                <a:close/>
              </a:path>
              <a:path w="297814" h="144145">
                <a:moveTo>
                  <a:pt x="294703" y="41522"/>
                </a:moveTo>
                <a:lnTo>
                  <a:pt x="194373" y="41522"/>
                </a:lnTo>
                <a:lnTo>
                  <a:pt x="192285" y="31402"/>
                </a:lnTo>
                <a:lnTo>
                  <a:pt x="275738" y="31402"/>
                </a:lnTo>
                <a:lnTo>
                  <a:pt x="284130" y="22993"/>
                </a:lnTo>
                <a:lnTo>
                  <a:pt x="289381" y="26823"/>
                </a:lnTo>
                <a:lnTo>
                  <a:pt x="293865" y="30859"/>
                </a:lnTo>
                <a:lnTo>
                  <a:pt x="297581" y="35102"/>
                </a:lnTo>
                <a:lnTo>
                  <a:pt x="294703" y="41522"/>
                </a:lnTo>
                <a:close/>
              </a:path>
              <a:path w="297814" h="144145">
                <a:moveTo>
                  <a:pt x="279905" y="61614"/>
                </a:moveTo>
                <a:lnTo>
                  <a:pt x="208616" y="61614"/>
                </a:lnTo>
                <a:lnTo>
                  <a:pt x="206424" y="51494"/>
                </a:lnTo>
                <a:lnTo>
                  <a:pt x="262368" y="51494"/>
                </a:lnTo>
                <a:lnTo>
                  <a:pt x="270288" y="44350"/>
                </a:lnTo>
                <a:lnTo>
                  <a:pt x="274836" y="47394"/>
                </a:lnTo>
                <a:lnTo>
                  <a:pt x="279097" y="51066"/>
                </a:lnTo>
                <a:lnTo>
                  <a:pt x="283070" y="55367"/>
                </a:lnTo>
                <a:lnTo>
                  <a:pt x="279905" y="61614"/>
                </a:lnTo>
                <a:close/>
              </a:path>
              <a:path w="297814" h="144145">
                <a:moveTo>
                  <a:pt x="185290" y="143321"/>
                </a:moveTo>
                <a:lnTo>
                  <a:pt x="172789" y="143321"/>
                </a:lnTo>
                <a:lnTo>
                  <a:pt x="172789" y="62582"/>
                </a:lnTo>
                <a:lnTo>
                  <a:pt x="185290" y="62582"/>
                </a:lnTo>
                <a:lnTo>
                  <a:pt x="185290" y="143321"/>
                </a:lnTo>
                <a:close/>
              </a:path>
              <a:path w="297814" h="144145">
                <a:moveTo>
                  <a:pt x="279746" y="81706"/>
                </a:moveTo>
                <a:lnTo>
                  <a:pt x="208258" y="81706"/>
                </a:lnTo>
                <a:lnTo>
                  <a:pt x="206424" y="71437"/>
                </a:lnTo>
                <a:lnTo>
                  <a:pt x="262532" y="71437"/>
                </a:lnTo>
                <a:lnTo>
                  <a:pt x="270454" y="64144"/>
                </a:lnTo>
                <a:lnTo>
                  <a:pt x="274468" y="66811"/>
                </a:lnTo>
                <a:lnTo>
                  <a:pt x="278673" y="70597"/>
                </a:lnTo>
                <a:lnTo>
                  <a:pt x="283070" y="75503"/>
                </a:lnTo>
                <a:lnTo>
                  <a:pt x="279746" y="81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2EA1154-4E40-F8EE-2E1D-0FE44FAB34BB}"/>
              </a:ext>
            </a:extLst>
          </p:cNvPr>
          <p:cNvSpPr/>
          <p:nvPr/>
        </p:nvSpPr>
        <p:spPr>
          <a:xfrm>
            <a:off x="6435463" y="3350414"/>
            <a:ext cx="1855855" cy="242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図形グループ 45">
            <a:extLst>
              <a:ext uri="{FF2B5EF4-FFF2-40B4-BE49-F238E27FC236}">
                <a16:creationId xmlns:a16="http://schemas.microsoft.com/office/drawing/2014/main" id="{8B2ACF26-817F-C28D-AFC0-11C6EB3716BB}"/>
              </a:ext>
            </a:extLst>
          </p:cNvPr>
          <p:cNvGrpSpPr/>
          <p:nvPr/>
        </p:nvGrpSpPr>
        <p:grpSpPr>
          <a:xfrm>
            <a:off x="6229149" y="3131378"/>
            <a:ext cx="296586" cy="293005"/>
            <a:chOff x="4232441" y="3995693"/>
            <a:chExt cx="296586" cy="293005"/>
          </a:xfrm>
        </p:grpSpPr>
        <p:sp>
          <p:nvSpPr>
            <p:cNvPr id="28" name="円/楕円 46">
              <a:extLst>
                <a:ext uri="{FF2B5EF4-FFF2-40B4-BE49-F238E27FC236}">
                  <a16:creationId xmlns:a16="http://schemas.microsoft.com/office/drawing/2014/main" id="{65BF3BEB-6A20-FAD7-6965-1A27BE2FE663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47">
              <a:extLst>
                <a:ext uri="{FF2B5EF4-FFF2-40B4-BE49-F238E27FC236}">
                  <a16:creationId xmlns:a16="http://schemas.microsoft.com/office/drawing/2014/main" id="{5D625FF2-D4DD-5712-1440-C5BE83FC1694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7E9643D-CDF8-3A52-DD59-F1CFBC9CF34F}"/>
              </a:ext>
            </a:extLst>
          </p:cNvPr>
          <p:cNvSpPr txBox="1"/>
          <p:nvPr/>
        </p:nvSpPr>
        <p:spPr>
          <a:xfrm>
            <a:off x="5833880" y="186653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D779ABC-6352-BE90-B278-709ABF58981B}"/>
              </a:ext>
            </a:extLst>
          </p:cNvPr>
          <p:cNvSpPr txBox="1"/>
          <p:nvPr/>
        </p:nvSpPr>
        <p:spPr>
          <a:xfrm>
            <a:off x="6319747" y="1939064"/>
            <a:ext cx="28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"/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Mincho"/>
              </a:rPr>
              <a:t>To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の欄に宛先の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IPAexGothic"/>
            </a:endParaRPr>
          </a:p>
          <a:p>
            <a:pPr marL="39370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メールアドレスを入力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IPAexGothic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865F061-9B8D-8EAA-14B0-3EC0991E81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3912" y="2199616"/>
            <a:ext cx="317553" cy="29565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5075C9A-A1BE-E5B6-094D-8F90FA0281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9649" y="3108576"/>
            <a:ext cx="1072712" cy="18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312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7957EF6CB915E4F9E841DC62B5F05BF" ma:contentTypeVersion="8" ma:contentTypeDescription="新しいドキュメントを作成します。" ma:contentTypeScope="" ma:versionID="9fdb9252e7859daa48f339e1cd5970ba">
  <xsd:schema xmlns:xsd="http://www.w3.org/2001/XMLSchema" xmlns:xs="http://www.w3.org/2001/XMLSchema" xmlns:p="http://schemas.microsoft.com/office/2006/metadata/properties" xmlns:ns2="aa866a95-882d-4e3b-bad5-7bdcce3ea4d3" targetNamespace="http://schemas.microsoft.com/office/2006/metadata/properties" ma:root="true" ma:fieldsID="5e5aa0bf48fcd17f35ddee803c7b826e" ns2:_="">
    <xsd:import namespace="aa866a95-882d-4e3b-bad5-7bdcce3ea4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66a95-882d-4e3b-bad5-7bdcce3ea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2EEA49-7B3F-460A-B207-78875D9CED72}"/>
</file>

<file path=customXml/itemProps2.xml><?xml version="1.0" encoding="utf-8"?>
<ds:datastoreItem xmlns:ds="http://schemas.openxmlformats.org/officeDocument/2006/customXml" ds:itemID="{DC81A038-28EA-4852-A4B4-F585FA5FB8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9E89BB-BD4E-420A-B282-DFBC2E5EEED0}">
  <ds:schemaRefs>
    <ds:schemaRef ds:uri="http://schemas.openxmlformats.org/package/2006/metadata/core-properties"/>
    <ds:schemaRef ds:uri="http://purl.org/dc/elements/1.1/"/>
    <ds:schemaRef ds:uri="2c894bec-798d-4cf3-95d8-8ea6401a7b86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079a4871-f4a2-4665-9954-203da5096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1279</Words>
  <Application>Microsoft Office PowerPoint</Application>
  <PresentationFormat>画面に合わせる (4:3)</PresentationFormat>
  <Paragraphs>295</Paragraphs>
  <Slides>19</Slides>
  <Notes>19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33" baseType="lpstr">
      <vt:lpstr>Meiryo UI</vt:lpstr>
      <vt:lpstr>メイリオ</vt:lpstr>
      <vt:lpstr>メイリオ</vt:lpstr>
      <vt:lpstr>游ゴシック</vt:lpstr>
      <vt:lpstr>游ゴシック</vt:lpstr>
      <vt:lpstr>Yu Gothic Light</vt:lpstr>
      <vt:lpstr>Arial</vt:lpstr>
      <vt:lpstr>Calibri</vt:lpstr>
      <vt:lpstr>Calibri Light</vt:lpstr>
      <vt:lpstr>ホワイト</vt:lpstr>
      <vt:lpstr>2_デザインの設定</vt:lpstr>
      <vt:lpstr>1_デザインの設定</vt:lpstr>
      <vt:lpstr>デザインの設定</vt:lpstr>
      <vt:lpstr>think-cell スライド</vt:lpstr>
      <vt:lpstr>PowerPoint プレゼンテーション</vt:lpstr>
      <vt:lpstr>PowerPoint プレゼンテーション</vt:lpstr>
      <vt:lpstr>PowerPoint プレゼンテーション</vt:lpstr>
      <vt:lpstr>文字入力の仕方</vt:lpstr>
      <vt:lpstr>キーボードの切り替え</vt:lpstr>
      <vt:lpstr>キーボードの切り替え</vt:lpstr>
      <vt:lpstr>PowerPoint プレゼンテーション</vt:lpstr>
      <vt:lpstr>メールの使い方 Gmailの特徴とメリット</vt:lpstr>
      <vt:lpstr>メールの使い方 Gmailでメールを作成してみましょう</vt:lpstr>
      <vt:lpstr>メールの使い方 Gmailでメールを作成してみましょう</vt:lpstr>
      <vt:lpstr>メールの使い方 Gmailでメールを作成してみましょう</vt:lpstr>
      <vt:lpstr>メールの使い方 Gmailでメールを作成してみましょう</vt:lpstr>
      <vt:lpstr>メールの使い方 Gmailでメールを作成してみましょう</vt:lpstr>
      <vt:lpstr>メールの使い方 メールに画像を添付しましょう</vt:lpstr>
      <vt:lpstr>Gmailで受信メールを確認しましょう</vt:lpstr>
      <vt:lpstr>メールの使い方 受信したメールに返信しましょう</vt:lpstr>
      <vt:lpstr>PowerPoint プレゼンテーション</vt:lpstr>
      <vt:lpstr>メールの使い方 詐欺メールにご用心</vt:lpstr>
      <vt:lpstr>メールの使い方 詐欺メールにご用心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303</cp:revision>
  <dcterms:created xsi:type="dcterms:W3CDTF">2021-08-16T09:05:36Z</dcterms:created>
  <dcterms:modified xsi:type="dcterms:W3CDTF">2024-10-22T09:02:37Z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0x010100E7957EF6CB915E4F9E841DC62B5F05BF</vt:lpwstr>
  </property>
  <property fmtid="{D5CDD505-2E9C-101B-9397-08002B2CF9AE}" pid="3" name="MediaServiceImageTags">
    <vt:lpwstr/>
  </property>
  <property fmtid="{D5CDD505-2E9C-101B-9397-08002B2CF9AE}" pid="4" name="Order">
    <vt:r8>20000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