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66.jpg" ContentType="image/jp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74.jpg" ContentType="image/jpg"/>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media/image88.jpg" ContentType="image/jpg"/>
  <Override PartName="/ppt/media/image89.jpg" ContentType="image/jpg"/>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media/image96.jpg" ContentType="image/jpg"/>
  <Override PartName="/ppt/tags/tag1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2" r:id="rId4"/>
    <p:sldMasterId id="2147483668" r:id="rId5"/>
  </p:sldMasterIdLst>
  <p:notesMasterIdLst>
    <p:notesMasterId r:id="rId38"/>
  </p:notesMasterIdLst>
  <p:sldIdLst>
    <p:sldId id="335" r:id="rId6"/>
    <p:sldId id="292" r:id="rId7"/>
    <p:sldId id="267" r:id="rId8"/>
    <p:sldId id="280" r:id="rId9"/>
    <p:sldId id="334" r:id="rId10"/>
    <p:sldId id="258" r:id="rId11"/>
    <p:sldId id="259" r:id="rId12"/>
    <p:sldId id="300" r:id="rId13"/>
    <p:sldId id="296" r:id="rId14"/>
    <p:sldId id="265" r:id="rId15"/>
    <p:sldId id="262" r:id="rId16"/>
    <p:sldId id="281" r:id="rId17"/>
    <p:sldId id="297" r:id="rId18"/>
    <p:sldId id="283" r:id="rId19"/>
    <p:sldId id="331" r:id="rId20"/>
    <p:sldId id="332" r:id="rId21"/>
    <p:sldId id="333" r:id="rId22"/>
    <p:sldId id="316" r:id="rId23"/>
    <p:sldId id="317" r:id="rId24"/>
    <p:sldId id="318" r:id="rId25"/>
    <p:sldId id="319" r:id="rId26"/>
    <p:sldId id="320" r:id="rId27"/>
    <p:sldId id="321" r:id="rId28"/>
    <p:sldId id="322" r:id="rId29"/>
    <p:sldId id="323" r:id="rId30"/>
    <p:sldId id="324" r:id="rId31"/>
    <p:sldId id="329" r:id="rId32"/>
    <p:sldId id="325" r:id="rId33"/>
    <p:sldId id="330" r:id="rId34"/>
    <p:sldId id="326" r:id="rId35"/>
    <p:sldId id="327" r:id="rId36"/>
    <p:sldId id="328" r:id="rId37"/>
  </p:sldIdLst>
  <p:sldSz cx="9144000" cy="6858000" type="screen4x3"/>
  <p:notesSz cx="6807200" cy="9939338"/>
  <p:custDataLst>
    <p:tags r:id="rId39"/>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33" userDrawn="1">
          <p15:clr>
            <a:srgbClr val="A4A3A4"/>
          </p15:clr>
        </p15:guide>
        <p15:guide id="11" pos="3107" userDrawn="1">
          <p15:clr>
            <a:srgbClr val="A4A3A4"/>
          </p15:clr>
        </p15:guide>
        <p15:guide id="12" pos="4014" userDrawn="1">
          <p15:clr>
            <a:srgbClr val="A4A3A4"/>
          </p15:clr>
        </p15:guide>
        <p15:guide id="13" pos="2653" userDrawn="1">
          <p15:clr>
            <a:srgbClr val="A4A3A4"/>
          </p15:clr>
        </p15:guide>
        <p15:guide id="15" orient="horz" pos="230" userDrawn="1">
          <p15:clr>
            <a:srgbClr val="A4A3A4"/>
          </p15:clr>
        </p15:guide>
        <p15:guide id="16" pos="5375" userDrawn="1">
          <p15:clr>
            <a:srgbClr val="A4A3A4"/>
          </p15:clr>
        </p15:guide>
        <p15:guide id="17" pos="3923" userDrawn="1">
          <p15:clr>
            <a:srgbClr val="A4A3A4"/>
          </p15:clr>
        </p15:guide>
        <p15:guide id="18" pos="1180" userDrawn="1">
          <p15:clr>
            <a:srgbClr val="A4A3A4"/>
          </p15:clr>
        </p15:guide>
        <p15:guide id="19" orient="horz" pos="1026"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AFABAB"/>
    <a:srgbClr val="2F528F"/>
    <a:srgbClr val="FFFFFF"/>
    <a:srgbClr val="F7F7F7"/>
    <a:srgbClr val="FFC000"/>
    <a:srgbClr val="329664"/>
    <a:srgbClr val="329632"/>
    <a:srgbClr val="FFFFCC"/>
    <a:srgbClr val="32C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D25AA0-DF4B-216A-A8CD-A3E620701A6B}" v="2" dt="2024-10-22T06:53:29.338"/>
    <p1510:client id="{B385A3FC-A106-4E41-BDC6-775128AE6C2C}" v="6" dt="2024-10-22T05:44:04.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00" autoAdjust="0"/>
    <p:restoredTop sz="76648" autoAdjust="0"/>
  </p:normalViewPr>
  <p:slideViewPr>
    <p:cSldViewPr snapToGrid="0" snapToObjects="1">
      <p:cViewPr varScale="1">
        <p:scale>
          <a:sx n="47" d="100"/>
          <a:sy n="47" d="100"/>
        </p:scale>
        <p:origin x="1880" y="40"/>
      </p:cViewPr>
      <p:guideLst>
        <p:guide orient="horz" pos="1933"/>
        <p:guide pos="3107"/>
        <p:guide pos="4014"/>
        <p:guide pos="2653"/>
        <p:guide orient="horz" pos="230"/>
        <p:guide pos="5375"/>
        <p:guide pos="3923"/>
        <p:guide pos="1180"/>
        <p:guide orient="horz" pos="102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p:scale>
          <a:sx n="100" d="100"/>
          <a:sy n="100" d="100"/>
        </p:scale>
        <p:origin x="3564" y="-324"/>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gs" Target="tags/tag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8693"/>
          </a:xfrm>
          <a:prstGeom prst="rect">
            <a:avLst/>
          </a:prstGeom>
        </p:spPr>
        <p:txBody>
          <a:bodyPr vert="horz" lIns="92222" tIns="46111" rIns="92222" bIns="461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2222" tIns="46111" rIns="92222" bIns="46111" rtlCol="0"/>
          <a:lstStyle>
            <a:lvl1pPr algn="r">
              <a:defRPr sz="1200"/>
            </a:lvl1pPr>
          </a:lstStyle>
          <a:p>
            <a:fld id="{E494CD0C-F361-904E-887F-8674BA2AA333}" type="datetimeFigureOut">
              <a:rPr kumimoji="1" lang="ja-JP" altLang="en-US" smtClean="0"/>
              <a:t>2024/10/21</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2222" tIns="46111" rIns="92222" bIns="46111" rtlCol="0" anchor="ctr"/>
          <a:lstStyle/>
          <a:p>
            <a:endParaRPr lang="ja-JP" altLang="en-US"/>
          </a:p>
        </p:txBody>
      </p:sp>
      <p:sp>
        <p:nvSpPr>
          <p:cNvPr id="5" name="ノート プレースホルダー 4"/>
          <p:cNvSpPr>
            <a:spLocks noGrp="1"/>
          </p:cNvSpPr>
          <p:nvPr>
            <p:ph type="body" sz="quarter" idx="3"/>
          </p:nvPr>
        </p:nvSpPr>
        <p:spPr>
          <a:xfrm>
            <a:off x="680721" y="4783307"/>
            <a:ext cx="5445760" cy="3913615"/>
          </a:xfrm>
          <a:prstGeom prst="rect">
            <a:avLst/>
          </a:prstGeom>
        </p:spPr>
        <p:txBody>
          <a:bodyPr vert="horz" lIns="92222" tIns="46111" rIns="92222" bIns="461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7"/>
            <a:ext cx="2949787" cy="498692"/>
          </a:xfrm>
          <a:prstGeom prst="rect">
            <a:avLst/>
          </a:prstGeom>
        </p:spPr>
        <p:txBody>
          <a:bodyPr vert="horz" lIns="92222" tIns="46111" rIns="92222" bIns="461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2222" tIns="46111" rIns="92222" bIns="46111" rtlCol="0" anchor="b"/>
          <a:lstStyle>
            <a:lvl1pPr algn="r">
              <a:defRPr sz="1200"/>
            </a:lvl1pPr>
          </a:lstStyle>
          <a:p>
            <a:fld id="{C2E67660-8B61-D34C-A3C8-957005D240BE}" type="slidenum">
              <a:rPr kumimoji="1" lang="ja-JP" altLang="en-US" smtClean="0"/>
              <a:t>‹#›</a:t>
            </a:fld>
            <a:endParaRPr kumimoji="1" lang="ja-JP" altLang="en-US"/>
          </a:p>
        </p:txBody>
      </p:sp>
    </p:spTree>
    <p:extLst>
      <p:ext uri="{BB962C8B-B14F-4D97-AF65-F5344CB8AC3E}">
        <p14:creationId xmlns:p14="http://schemas.microsoft.com/office/powerpoint/2010/main" val="15300042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71588"/>
            <a:ext cx="4470400" cy="3354387"/>
          </a:xfrm>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a:t>
            </a:fld>
            <a:endParaRPr kumimoji="1" lang="ja-JP" altLang="en-US" dirty="0"/>
          </a:p>
        </p:txBody>
      </p:sp>
      <p:sp>
        <p:nvSpPr>
          <p:cNvPr id="6" name="ノート プレースホルダー 5">
            <a:extLst>
              <a:ext uri="{FF2B5EF4-FFF2-40B4-BE49-F238E27FC236}">
                <a16:creationId xmlns:a16="http://schemas.microsoft.com/office/drawing/2014/main" id="{DC8361F8-6F5F-4CFE-A416-E650AEB01E86}"/>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88397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10</a:t>
            </a:fld>
            <a:endParaRPr kumimoji="1" lang="ja-JP" altLang="en-US" dirty="0"/>
          </a:p>
        </p:txBody>
      </p:sp>
      <p:sp>
        <p:nvSpPr>
          <p:cNvPr id="6" name="ノート プレースホルダー 5">
            <a:extLst>
              <a:ext uri="{FF2B5EF4-FFF2-40B4-BE49-F238E27FC236}">
                <a16:creationId xmlns:a16="http://schemas.microsoft.com/office/drawing/2014/main" id="{3160D0CC-FE36-4A2C-8641-44A2AEAD7DDE}"/>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5445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11</a:t>
            </a:fld>
            <a:endParaRPr kumimoji="1" lang="ja-JP" altLang="en-US"/>
          </a:p>
        </p:txBody>
      </p:sp>
      <p:sp>
        <p:nvSpPr>
          <p:cNvPr id="6" name="ノート プレースホルダー 5">
            <a:extLst>
              <a:ext uri="{FF2B5EF4-FFF2-40B4-BE49-F238E27FC236}">
                <a16:creationId xmlns:a16="http://schemas.microsoft.com/office/drawing/2014/main" id="{70F82B3D-AC9E-4F16-A545-DBB11CF485B4}"/>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916593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12</a:t>
            </a:fld>
            <a:endParaRPr kumimoji="1" lang="ja-JP" altLang="en-US"/>
          </a:p>
        </p:txBody>
      </p:sp>
      <p:sp>
        <p:nvSpPr>
          <p:cNvPr id="6" name="ノート プレースホルダー 5">
            <a:extLst>
              <a:ext uri="{FF2B5EF4-FFF2-40B4-BE49-F238E27FC236}">
                <a16:creationId xmlns:a16="http://schemas.microsoft.com/office/drawing/2014/main" id="{1604FD38-DCC5-4EC5-B104-A446BE779BE5}"/>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798582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13</a:t>
            </a:fld>
            <a:endParaRPr kumimoji="1" lang="ja-JP" altLang="en-US"/>
          </a:p>
        </p:txBody>
      </p:sp>
      <p:sp>
        <p:nvSpPr>
          <p:cNvPr id="6" name="ノート プレースホルダー 5">
            <a:extLst>
              <a:ext uri="{FF2B5EF4-FFF2-40B4-BE49-F238E27FC236}">
                <a16:creationId xmlns:a16="http://schemas.microsoft.com/office/drawing/2014/main" id="{9328CA73-B687-4286-928D-CD3BE74E4177}"/>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4243087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14</a:t>
            </a:fld>
            <a:endParaRPr kumimoji="1" lang="ja-JP" altLang="en-US"/>
          </a:p>
        </p:txBody>
      </p:sp>
      <p:sp>
        <p:nvSpPr>
          <p:cNvPr id="6" name="ノート プレースホルダー 5">
            <a:extLst>
              <a:ext uri="{FF2B5EF4-FFF2-40B4-BE49-F238E27FC236}">
                <a16:creationId xmlns:a16="http://schemas.microsoft.com/office/drawing/2014/main" id="{63E956BE-BE69-4D74-84F5-1F206B201114}"/>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47023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15</a:t>
            </a:fld>
            <a:endParaRPr kumimoji="1" lang="ja-JP" altLang="en-US"/>
          </a:p>
        </p:txBody>
      </p:sp>
      <p:sp>
        <p:nvSpPr>
          <p:cNvPr id="6" name="ノート プレースホルダー 5">
            <a:extLst>
              <a:ext uri="{FF2B5EF4-FFF2-40B4-BE49-F238E27FC236}">
                <a16:creationId xmlns:a16="http://schemas.microsoft.com/office/drawing/2014/main" id="{A6E0AAF5-E869-4E12-B189-9866B3046883}"/>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328667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16</a:t>
            </a:fld>
            <a:endParaRPr kumimoji="1" lang="ja-JP" altLang="en-US"/>
          </a:p>
        </p:txBody>
      </p:sp>
      <p:sp>
        <p:nvSpPr>
          <p:cNvPr id="6" name="ノート プレースホルダー 5">
            <a:extLst>
              <a:ext uri="{FF2B5EF4-FFF2-40B4-BE49-F238E27FC236}">
                <a16:creationId xmlns:a16="http://schemas.microsoft.com/office/drawing/2014/main" id="{56511F6D-52A3-41F4-A591-6E665E78B798}"/>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64065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17</a:t>
            </a:fld>
            <a:endParaRPr kumimoji="1" lang="ja-JP" altLang="en-US"/>
          </a:p>
        </p:txBody>
      </p:sp>
      <p:sp>
        <p:nvSpPr>
          <p:cNvPr id="6" name="ノート プレースホルダー 5">
            <a:extLst>
              <a:ext uri="{FF2B5EF4-FFF2-40B4-BE49-F238E27FC236}">
                <a16:creationId xmlns:a16="http://schemas.microsoft.com/office/drawing/2014/main" id="{93690AA8-7D63-4097-98BD-42C60BE87766}"/>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68734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18</a:t>
            </a:fld>
            <a:endParaRPr kumimoji="1" lang="ja-JP" altLang="en-US"/>
          </a:p>
        </p:txBody>
      </p:sp>
      <p:sp>
        <p:nvSpPr>
          <p:cNvPr id="6" name="ノート プレースホルダー 5">
            <a:extLst>
              <a:ext uri="{FF2B5EF4-FFF2-40B4-BE49-F238E27FC236}">
                <a16:creationId xmlns:a16="http://schemas.microsoft.com/office/drawing/2014/main" id="{0107EF36-5A42-43B2-81C0-C8823177B837}"/>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413056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19</a:t>
            </a:fld>
            <a:endParaRPr kumimoji="1" lang="ja-JP" altLang="en-US"/>
          </a:p>
        </p:txBody>
      </p:sp>
      <p:sp>
        <p:nvSpPr>
          <p:cNvPr id="6" name="ノート プレースホルダー 5">
            <a:extLst>
              <a:ext uri="{FF2B5EF4-FFF2-40B4-BE49-F238E27FC236}">
                <a16:creationId xmlns:a16="http://schemas.microsoft.com/office/drawing/2014/main" id="{E2219186-2CFD-4EB5-A7EC-06270A0B3384}"/>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411899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a:t>
            </a:fld>
            <a:endParaRPr kumimoji="1" lang="ja-JP" altLang="en-US" dirty="0"/>
          </a:p>
        </p:txBody>
      </p:sp>
      <p:sp>
        <p:nvSpPr>
          <p:cNvPr id="6" name="ノート プレースホルダー 5">
            <a:extLst>
              <a:ext uri="{FF2B5EF4-FFF2-40B4-BE49-F238E27FC236}">
                <a16:creationId xmlns:a16="http://schemas.microsoft.com/office/drawing/2014/main" id="{6EE36796-906B-420E-A605-08B1DC303B19}"/>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570673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20</a:t>
            </a:fld>
            <a:endParaRPr kumimoji="1" lang="ja-JP" altLang="en-US"/>
          </a:p>
        </p:txBody>
      </p:sp>
      <p:sp>
        <p:nvSpPr>
          <p:cNvPr id="6" name="ノート プレースホルダー 5">
            <a:extLst>
              <a:ext uri="{FF2B5EF4-FFF2-40B4-BE49-F238E27FC236}">
                <a16:creationId xmlns:a16="http://schemas.microsoft.com/office/drawing/2014/main" id="{BF0BD0E2-1997-43F3-924F-CE0900BDCBEE}"/>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368718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21</a:t>
            </a:fld>
            <a:endParaRPr kumimoji="1" lang="ja-JP" altLang="en-US"/>
          </a:p>
        </p:txBody>
      </p:sp>
      <p:sp>
        <p:nvSpPr>
          <p:cNvPr id="6" name="ノート プレースホルダー 5">
            <a:extLst>
              <a:ext uri="{FF2B5EF4-FFF2-40B4-BE49-F238E27FC236}">
                <a16:creationId xmlns:a16="http://schemas.microsoft.com/office/drawing/2014/main" id="{4789F0C9-4C06-4619-9953-0594088B2924}"/>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3395356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22</a:t>
            </a:fld>
            <a:endParaRPr kumimoji="1" lang="ja-JP" altLang="en-US"/>
          </a:p>
        </p:txBody>
      </p:sp>
      <p:sp>
        <p:nvSpPr>
          <p:cNvPr id="6" name="ノート プレースホルダー 5">
            <a:extLst>
              <a:ext uri="{FF2B5EF4-FFF2-40B4-BE49-F238E27FC236}">
                <a16:creationId xmlns:a16="http://schemas.microsoft.com/office/drawing/2014/main" id="{ECF18782-F609-4A90-9924-275D4A2DDBCF}"/>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3678565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23</a:t>
            </a:fld>
            <a:endParaRPr kumimoji="1" lang="ja-JP" altLang="en-US"/>
          </a:p>
        </p:txBody>
      </p:sp>
      <p:sp>
        <p:nvSpPr>
          <p:cNvPr id="6" name="ノート プレースホルダー 5">
            <a:extLst>
              <a:ext uri="{FF2B5EF4-FFF2-40B4-BE49-F238E27FC236}">
                <a16:creationId xmlns:a16="http://schemas.microsoft.com/office/drawing/2014/main" id="{FB567942-C367-468A-A85F-ABBA9642EAAF}"/>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954999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24</a:t>
            </a:fld>
            <a:endParaRPr kumimoji="1" lang="ja-JP" altLang="en-US"/>
          </a:p>
        </p:txBody>
      </p:sp>
      <p:sp>
        <p:nvSpPr>
          <p:cNvPr id="6" name="ノート プレースホルダー 5">
            <a:extLst>
              <a:ext uri="{FF2B5EF4-FFF2-40B4-BE49-F238E27FC236}">
                <a16:creationId xmlns:a16="http://schemas.microsoft.com/office/drawing/2014/main" id="{3203D353-1023-461D-9855-FB5D1CBAEAF5}"/>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302329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25</a:t>
            </a:fld>
            <a:endParaRPr kumimoji="1" lang="ja-JP" altLang="en-US"/>
          </a:p>
        </p:txBody>
      </p:sp>
      <p:sp>
        <p:nvSpPr>
          <p:cNvPr id="6" name="ノート プレースホルダー 5">
            <a:extLst>
              <a:ext uri="{FF2B5EF4-FFF2-40B4-BE49-F238E27FC236}">
                <a16:creationId xmlns:a16="http://schemas.microsoft.com/office/drawing/2014/main" id="{78954B39-4D54-4E3F-B4E6-826F5EE4883B}"/>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3425283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26</a:t>
            </a:fld>
            <a:endParaRPr kumimoji="1" lang="ja-JP" altLang="en-US"/>
          </a:p>
        </p:txBody>
      </p:sp>
      <p:sp>
        <p:nvSpPr>
          <p:cNvPr id="6" name="ノート プレースホルダー 5">
            <a:extLst>
              <a:ext uri="{FF2B5EF4-FFF2-40B4-BE49-F238E27FC236}">
                <a16:creationId xmlns:a16="http://schemas.microsoft.com/office/drawing/2014/main" id="{BBDD2C07-9FB1-49AF-96CE-E7AB8EF6C793}"/>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466544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27</a:t>
            </a:fld>
            <a:endParaRPr kumimoji="1" lang="ja-JP" altLang="en-US"/>
          </a:p>
        </p:txBody>
      </p:sp>
      <p:sp>
        <p:nvSpPr>
          <p:cNvPr id="6" name="ノート プレースホルダー 5">
            <a:extLst>
              <a:ext uri="{FF2B5EF4-FFF2-40B4-BE49-F238E27FC236}">
                <a16:creationId xmlns:a16="http://schemas.microsoft.com/office/drawing/2014/main" id="{59F36091-DB6C-4E20-AAE3-2F6F8B47B132}"/>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31403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28</a:t>
            </a:fld>
            <a:endParaRPr kumimoji="1" lang="ja-JP" altLang="en-US"/>
          </a:p>
        </p:txBody>
      </p:sp>
      <p:sp>
        <p:nvSpPr>
          <p:cNvPr id="5" name="ノート プレースホルダー 4">
            <a:extLst>
              <a:ext uri="{FF2B5EF4-FFF2-40B4-BE49-F238E27FC236}">
                <a16:creationId xmlns:a16="http://schemas.microsoft.com/office/drawing/2014/main" id="{E0C1DCB8-C7E6-47F0-8ACC-0C471AE98BDB}"/>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392648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29</a:t>
            </a:fld>
            <a:endParaRPr kumimoji="1" lang="ja-JP" altLang="en-US"/>
          </a:p>
        </p:txBody>
      </p:sp>
      <p:sp>
        <p:nvSpPr>
          <p:cNvPr id="5" name="ノート プレースホルダー 4">
            <a:extLst>
              <a:ext uri="{FF2B5EF4-FFF2-40B4-BE49-F238E27FC236}">
                <a16:creationId xmlns:a16="http://schemas.microsoft.com/office/drawing/2014/main" id="{B4B25010-8995-4C65-A625-FEC535281811}"/>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52780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3</a:t>
            </a:fld>
            <a:endParaRPr kumimoji="1" lang="ja-JP" altLang="en-US" dirty="0"/>
          </a:p>
        </p:txBody>
      </p:sp>
      <p:sp>
        <p:nvSpPr>
          <p:cNvPr id="5" name="ノート プレースホルダー 4">
            <a:extLst>
              <a:ext uri="{FF2B5EF4-FFF2-40B4-BE49-F238E27FC236}">
                <a16:creationId xmlns:a16="http://schemas.microsoft.com/office/drawing/2014/main" id="{541C9883-60CD-4F84-B46C-9ABCD1AFB4AA}"/>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4080447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1413" y="1130300"/>
            <a:ext cx="4468812" cy="3352800"/>
          </a:xfrm>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30</a:t>
            </a:fld>
            <a:endParaRPr kumimoji="1" lang="ja-JP" altLang="en-US"/>
          </a:p>
        </p:txBody>
      </p:sp>
      <p:sp>
        <p:nvSpPr>
          <p:cNvPr id="6" name="ノート プレースホルダー 5">
            <a:extLst>
              <a:ext uri="{FF2B5EF4-FFF2-40B4-BE49-F238E27FC236}">
                <a16:creationId xmlns:a16="http://schemas.microsoft.com/office/drawing/2014/main" id="{158CED80-FC75-4060-9BBE-813234A477E6}"/>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496701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31</a:t>
            </a:fld>
            <a:endParaRPr kumimoji="1" lang="ja-JP" altLang="en-US"/>
          </a:p>
        </p:txBody>
      </p:sp>
      <p:sp>
        <p:nvSpPr>
          <p:cNvPr id="6" name="ノート プレースホルダー 5">
            <a:extLst>
              <a:ext uri="{FF2B5EF4-FFF2-40B4-BE49-F238E27FC236}">
                <a16:creationId xmlns:a16="http://schemas.microsoft.com/office/drawing/2014/main" id="{95A8D43F-6C83-46AD-8B77-2C416F132CE8}"/>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903518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32</a:t>
            </a:fld>
            <a:endParaRPr kumimoji="1" lang="ja-JP" altLang="en-US"/>
          </a:p>
        </p:txBody>
      </p:sp>
      <p:sp>
        <p:nvSpPr>
          <p:cNvPr id="6" name="ノート プレースホルダー 5">
            <a:extLst>
              <a:ext uri="{FF2B5EF4-FFF2-40B4-BE49-F238E27FC236}">
                <a16:creationId xmlns:a16="http://schemas.microsoft.com/office/drawing/2014/main" id="{1EF4F8A8-567D-4197-87DB-97D393D28366}"/>
              </a:ext>
            </a:extLst>
          </p:cNvPr>
          <p:cNvSpPr>
            <a:spLocks noGrp="1"/>
          </p:cNvSpPr>
          <p:nvPr>
            <p:ph type="body" sz="quarter" idx="3"/>
          </p:nvPr>
        </p:nvSpPr>
        <p:spPr/>
        <p:txBody>
          <a:bodyPr/>
          <a:lstStyle/>
          <a:p>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72405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4</a:t>
            </a:fld>
            <a:endParaRPr kumimoji="1" lang="ja-JP" altLang="en-US" dirty="0"/>
          </a:p>
        </p:txBody>
      </p:sp>
      <p:sp>
        <p:nvSpPr>
          <p:cNvPr id="5" name="ノート プレースホルダー 4">
            <a:extLst>
              <a:ext uri="{FF2B5EF4-FFF2-40B4-BE49-F238E27FC236}">
                <a16:creationId xmlns:a16="http://schemas.microsoft.com/office/drawing/2014/main" id="{E15710E9-45A4-41C8-8A10-387EDD0D1397}"/>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446229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a:t>
            </a:fld>
            <a:endParaRPr kumimoji="1" lang="ja-JP" altLang="en-US" dirty="0"/>
          </a:p>
        </p:txBody>
      </p:sp>
      <p:sp>
        <p:nvSpPr>
          <p:cNvPr id="5" name="ノート プレースホルダー 4">
            <a:extLst>
              <a:ext uri="{FF2B5EF4-FFF2-40B4-BE49-F238E27FC236}">
                <a16:creationId xmlns:a16="http://schemas.microsoft.com/office/drawing/2014/main" id="{32763E56-53A6-4C6C-9BA9-D46853188CA2}"/>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1360568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746125"/>
            <a:ext cx="4470400" cy="3354388"/>
          </a:xfrm>
        </p:spPr>
      </p:sp>
      <p:sp>
        <p:nvSpPr>
          <p:cNvPr id="4" name="スライド番号プレースホルダー 3"/>
          <p:cNvSpPr>
            <a:spLocks noGrp="1"/>
          </p:cNvSpPr>
          <p:nvPr>
            <p:ph type="sldNum" sz="quarter" idx="10"/>
          </p:nvPr>
        </p:nvSpPr>
        <p:spPr>
          <a:xfrm>
            <a:off x="3857413" y="9520246"/>
            <a:ext cx="2949787" cy="498692"/>
          </a:xfrm>
        </p:spPr>
        <p:txBody>
          <a:bodyPr/>
          <a:lstStyle/>
          <a:p>
            <a:fld id="{C2E67660-8B61-D34C-A3C8-957005D240BE}" type="slidenum">
              <a:rPr kumimoji="1" lang="ja-JP" altLang="en-US" smtClean="0"/>
              <a:t>6</a:t>
            </a:fld>
            <a:endParaRPr kumimoji="1" lang="ja-JP" altLang="en-US" dirty="0"/>
          </a:p>
        </p:txBody>
      </p:sp>
      <p:sp>
        <p:nvSpPr>
          <p:cNvPr id="5" name="ノート プレースホルダー 4">
            <a:extLst>
              <a:ext uri="{FF2B5EF4-FFF2-40B4-BE49-F238E27FC236}">
                <a16:creationId xmlns:a16="http://schemas.microsoft.com/office/drawing/2014/main" id="{B95692A8-4B29-41F3-AEB1-6F71605E0947}"/>
              </a:ext>
            </a:extLst>
          </p:cNvPr>
          <p:cNvSpPr>
            <a:spLocks noGrp="1"/>
          </p:cNvSpPr>
          <p:nvPr>
            <p:ph type="body" sz="quarter" idx="3"/>
          </p:nvPr>
        </p:nvSpPr>
        <p:spPr/>
        <p:txBody>
          <a:bodyPr/>
          <a:lstStyle/>
          <a:p>
            <a:pPr indent="87761"/>
            <a:endParaRPr lang="ja-JP" altLang="en-US" dirty="0"/>
          </a:p>
        </p:txBody>
      </p:sp>
    </p:spTree>
    <p:extLst>
      <p:ext uri="{BB962C8B-B14F-4D97-AF65-F5344CB8AC3E}">
        <p14:creationId xmlns:p14="http://schemas.microsoft.com/office/powerpoint/2010/main" val="817918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7</a:t>
            </a:fld>
            <a:endParaRPr kumimoji="1" lang="ja-JP" altLang="en-US"/>
          </a:p>
        </p:txBody>
      </p:sp>
      <p:sp>
        <p:nvSpPr>
          <p:cNvPr id="5" name="ノート プレースホルダー 4">
            <a:extLst>
              <a:ext uri="{FF2B5EF4-FFF2-40B4-BE49-F238E27FC236}">
                <a16:creationId xmlns:a16="http://schemas.microsoft.com/office/drawing/2014/main" id="{57215292-D69C-4B96-A8A8-8DADDC4070A5}"/>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76857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C2E67660-8B61-D34C-A3C8-957005D240BE}" type="slidenum">
              <a:rPr kumimoji="1" lang="ja-JP" altLang="en-US" smtClean="0"/>
              <a:t>8</a:t>
            </a:fld>
            <a:endParaRPr kumimoji="1" lang="ja-JP" altLang="en-US" dirty="0"/>
          </a:p>
        </p:txBody>
      </p:sp>
      <p:sp>
        <p:nvSpPr>
          <p:cNvPr id="5" name="ノート プレースホルダー 4">
            <a:extLst>
              <a:ext uri="{FF2B5EF4-FFF2-40B4-BE49-F238E27FC236}">
                <a16:creationId xmlns:a16="http://schemas.microsoft.com/office/drawing/2014/main" id="{D0CD513C-8ADD-4876-A4D4-1F051679C2A6}"/>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2361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9</a:t>
            </a:fld>
            <a:endParaRPr kumimoji="1" lang="ja-JP" altLang="en-US" dirty="0"/>
          </a:p>
        </p:txBody>
      </p:sp>
      <p:sp>
        <p:nvSpPr>
          <p:cNvPr id="5" name="ノート プレースホルダー 4">
            <a:extLst>
              <a:ext uri="{FF2B5EF4-FFF2-40B4-BE49-F238E27FC236}">
                <a16:creationId xmlns:a16="http://schemas.microsoft.com/office/drawing/2014/main" id="{7432525D-0CA1-40AB-98ED-4381B77769A2}"/>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200937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15" name="角丸四角形 14"/>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円/楕円 15"/>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18"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9" name="直線コネクタ 18"/>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0"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385" userDrawn="1">
          <p15:clr>
            <a:srgbClr val="FBAE40"/>
          </p15:clr>
        </p15:guide>
        <p15:guide id="5" pos="1066" userDrawn="1">
          <p15:clr>
            <a:srgbClr val="FBAE40"/>
          </p15:clr>
        </p15:guide>
        <p15:guide id="6" pos="1180" userDrawn="1">
          <p15:clr>
            <a:srgbClr val="FBAE40"/>
          </p15:clr>
        </p15:guide>
        <p15:guide id="7" pos="1860" userDrawn="1">
          <p15:clr>
            <a:srgbClr val="FBAE40"/>
          </p15:clr>
        </p15:guide>
        <p15:guide id="8" pos="2087" userDrawn="1">
          <p15:clr>
            <a:srgbClr val="FBAE40"/>
          </p15:clr>
        </p15:guide>
        <p15:guide id="9" pos="3787" userDrawn="1">
          <p15:clr>
            <a:srgbClr val="FBAE40"/>
          </p15:clr>
        </p15:guide>
        <p15:guide id="10" pos="5375" userDrawn="1">
          <p15:clr>
            <a:srgbClr val="FBAE40"/>
          </p15:clr>
        </p15:guide>
        <p15:guide id="11" pos="5602" userDrawn="1">
          <p15:clr>
            <a:srgbClr val="FBAE40"/>
          </p15:clr>
        </p15:guide>
        <p15:guide id="12" orient="horz" pos="119" userDrawn="1">
          <p15:clr>
            <a:srgbClr val="FBAE40"/>
          </p15:clr>
        </p15:guide>
        <p15:guide id="13" orient="horz" pos="346" userDrawn="1">
          <p15:clr>
            <a:srgbClr val="FBAE40"/>
          </p15:clr>
        </p15:guide>
        <p15:guide id="14" orient="horz" pos="572" userDrawn="1">
          <p15:clr>
            <a:srgbClr val="FBAE40"/>
          </p15:clr>
        </p15:guide>
        <p15:guide id="15" orient="horz" pos="799" userDrawn="1">
          <p15:clr>
            <a:srgbClr val="FBAE40"/>
          </p15:clr>
        </p15:guide>
        <p15:guide id="16" orient="horz" pos="910" userDrawn="1">
          <p15:clr>
            <a:srgbClr val="FBAE40"/>
          </p15:clr>
        </p15:guide>
        <p15:guide id="17" orient="horz" pos="1253" userDrawn="1">
          <p15:clr>
            <a:srgbClr val="FBAE40"/>
          </p15:clr>
        </p15:guide>
        <p15:guide id="18" orient="horz" pos="1480" userDrawn="1">
          <p15:clr>
            <a:srgbClr val="FBAE40"/>
          </p15:clr>
        </p15:guide>
        <p15:guide id="19" orient="horz" pos="1706" userDrawn="1">
          <p15:clr>
            <a:srgbClr val="FBAE40"/>
          </p15:clr>
        </p15:guide>
        <p15:guide id="20" orient="horz" pos="3859" userDrawn="1">
          <p15:clr>
            <a:srgbClr val="FBAE40"/>
          </p15:clr>
        </p15:guide>
        <p15:guide id="21" orient="horz" pos="408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117FC07-99D3-854B-9821-22F68A6F8831}" type="datetimeFigureOut">
              <a:rPr kumimoji="1" lang="ja-JP" altLang="en-US" smtClean="0"/>
              <a:t>2024/10/21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02788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117FC07-99D3-854B-9821-22F68A6F8831}" type="datetimeFigureOut">
              <a:rPr kumimoji="1" lang="ja-JP" altLang="en-US" smtClean="0"/>
              <a:t>2024/10/21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378285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117FC07-99D3-854B-9821-22F68A6F8831}" type="datetimeFigureOut">
              <a:rPr kumimoji="1" lang="ja-JP" altLang="en-US" smtClean="0"/>
              <a:t>2024/10/21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209358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117FC07-99D3-854B-9821-22F68A6F8831}" type="datetimeFigureOut">
              <a:rPr kumimoji="1" lang="ja-JP" altLang="en-US" smtClean="0"/>
              <a:t>2024/10/21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286327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117FC07-99D3-854B-9821-22F68A6F8831}" type="datetimeFigureOut">
              <a:rPr kumimoji="1" lang="ja-JP" altLang="en-US" smtClean="0"/>
              <a:t>2024/10/21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943713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2024/10/21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465657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2024/10/21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86811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
        <p:nvSpPr>
          <p:cNvPr id="17" name="角丸四角形 1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円/楕円 18"/>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2" name="直線コネクタ 21"/>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3"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499" userDrawn="1">
          <p15:clr>
            <a:srgbClr val="FBAE40"/>
          </p15:clr>
        </p15:guide>
        <p15:guide id="4" pos="5261" userDrawn="1">
          <p15:clr>
            <a:srgbClr val="FBAE40"/>
          </p15:clr>
        </p15:guide>
        <p15:guide id="5" orient="horz" pos="346" userDrawn="1">
          <p15:clr>
            <a:srgbClr val="FBAE40"/>
          </p15:clr>
        </p15:guide>
        <p15:guide id="6" orient="horz" pos="397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14"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5" name="直線コネクタ 14"/>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1252" userDrawn="1">
          <p15:clr>
            <a:srgbClr val="FBAE40"/>
          </p15:clr>
        </p15:guide>
        <p15:guide id="2" pos="3787" userDrawn="1">
          <p15:clr>
            <a:srgbClr val="FBAE40"/>
          </p15:clr>
        </p15:guide>
        <p15:guide id="3" pos="158" userDrawn="1">
          <p15:clr>
            <a:srgbClr val="FBAE40"/>
          </p15:clr>
        </p15:guide>
        <p15:guide id="4" pos="1063" userDrawn="1">
          <p15:clr>
            <a:srgbClr val="FBAE40"/>
          </p15:clr>
        </p15:guide>
        <p15:guide id="5" pos="1180" userDrawn="1">
          <p15:clr>
            <a:srgbClr val="FBAE40"/>
          </p15:clr>
        </p15:guide>
        <p15:guide id="6" pos="385" userDrawn="1">
          <p15:clr>
            <a:srgbClr val="FBAE40"/>
          </p15:clr>
        </p15:guide>
        <p15:guide id="7" pos="2087" userDrawn="1">
          <p15:clr>
            <a:srgbClr val="FBAE40"/>
          </p15:clr>
        </p15:guide>
        <p15:guide id="8" pos="1856" userDrawn="1">
          <p15:clr>
            <a:srgbClr val="FBAE40"/>
          </p15:clr>
        </p15:guide>
        <p15:guide id="9" pos="2880" userDrawn="1">
          <p15:clr>
            <a:srgbClr val="FBAE40"/>
          </p15:clr>
        </p15:guide>
        <p15:guide id="10" pos="5375" userDrawn="1">
          <p15:clr>
            <a:srgbClr val="FBAE40"/>
          </p15:clr>
        </p15:guide>
        <p15:guide id="11" pos="5602" userDrawn="1">
          <p15:clr>
            <a:srgbClr val="FBAE40"/>
          </p15:clr>
        </p15:guide>
        <p15:guide id="12" orient="horz" pos="119" userDrawn="1">
          <p15:clr>
            <a:srgbClr val="FBAE40"/>
          </p15:clr>
        </p15:guide>
        <p15:guide id="13" orient="horz" pos="346" userDrawn="1">
          <p15:clr>
            <a:srgbClr val="FBAE40"/>
          </p15:clr>
        </p15:guide>
        <p15:guide id="14" orient="horz" pos="572" userDrawn="1">
          <p15:clr>
            <a:srgbClr val="FBAE40"/>
          </p15:clr>
        </p15:guide>
        <p15:guide id="15" orient="horz" pos="799" userDrawn="1">
          <p15:clr>
            <a:srgbClr val="FBAE40"/>
          </p15:clr>
        </p15:guide>
        <p15:guide id="16" orient="horz" pos="910" userDrawn="1">
          <p15:clr>
            <a:srgbClr val="FBAE40"/>
          </p15:clr>
        </p15:guide>
        <p15:guide id="17" orient="horz" pos="2160" userDrawn="1">
          <p15:clr>
            <a:srgbClr val="FBAE40"/>
          </p15:clr>
        </p15:guide>
        <p15:guide id="18" orient="horz" pos="1480" userDrawn="1">
          <p15:clr>
            <a:srgbClr val="FBAE40"/>
          </p15:clr>
        </p15:guide>
        <p15:guide id="19" orient="horz" pos="1706" userDrawn="1">
          <p15:clr>
            <a:srgbClr val="FBAE40"/>
          </p15:clr>
        </p15:guide>
        <p15:guide id="20" orient="horz" pos="3861" userDrawn="1">
          <p15:clr>
            <a:srgbClr val="FBAE40"/>
          </p15:clr>
        </p15:guide>
        <p15:guide id="21" orient="horz" pos="408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11" name="円/楕円 10"/>
          <p:cNvSpPr/>
          <p:nvPr userDrawn="1"/>
        </p:nvSpPr>
        <p:spPr>
          <a:xfrm>
            <a:off x="4392000" y="6294277"/>
            <a:ext cx="360000" cy="360000"/>
          </a:xfrm>
          <a:prstGeom prst="ellipse">
            <a:avLst/>
          </a:prstGeom>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Slide Number Placeholder 5"/>
          <p:cNvSpPr>
            <a:spLocks noGrp="1"/>
          </p:cNvSpPr>
          <p:nvPr>
            <p:ph type="sldNum" sz="quarter" idx="12"/>
          </p:nvPr>
        </p:nvSpPr>
        <p:spPr>
          <a:xfrm>
            <a:off x="3993658" y="6329997"/>
            <a:ext cx="1148956" cy="360001"/>
          </a:xfrm>
          <a:prstGeom prst="rect">
            <a:avLst/>
          </a:prstGeom>
        </p:spPr>
        <p:txBody>
          <a:bodyPr/>
          <a:lstStyle>
            <a:lvl1pPr algn="ctr">
              <a:defRPr sz="1600" b="1" i="0">
                <a:solidFill>
                  <a:srgbClr val="009650"/>
                </a:solidFill>
                <a:latin typeface="Meiryo" charset="-128"/>
                <a:ea typeface="Meiryo" charset="-128"/>
                <a:cs typeface="Meiryo" charset="-128"/>
              </a:defRPr>
            </a:lvl1pPr>
          </a:lstStyle>
          <a:p>
            <a:fld id="{3B1C07BB-6777-BE4E-9D13-23F11C0D5FE8}" type="slidenum">
              <a:rPr lang="ja-JP" altLang="en-US" smtClean="0"/>
              <a:pPr/>
              <a:t>‹#›</a:t>
            </a:fld>
            <a:endParaRPr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4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79526889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0" orient="horz" pos="346">
          <p15:clr>
            <a:srgbClr val="FBAE40"/>
          </p15:clr>
        </p15:guide>
        <p15:guide id="11" pos="385">
          <p15:clr>
            <a:srgbClr val="FBAE40"/>
          </p15:clr>
        </p15:guide>
        <p15:guide id="12" pos="1179">
          <p15:clr>
            <a:srgbClr val="FBAE40"/>
          </p15:clr>
        </p15:guide>
        <p15:guide id="13" orient="horz" pos="913">
          <p15:clr>
            <a:srgbClr val="FBAE40"/>
          </p15:clr>
        </p15:guide>
        <p15:guide id="14" pos="2086">
          <p15:clr>
            <a:srgbClr val="FBAE40"/>
          </p15:clr>
        </p15:guide>
        <p15:guide id="15" pos="3787">
          <p15:clr>
            <a:srgbClr val="FBAE40"/>
          </p15:clr>
        </p15:guide>
        <p15:guide id="16" pos="548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2024/10/21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311614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2024/10/21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377533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117FC07-99D3-854B-9821-22F68A6F8831}" type="datetimeFigureOut">
              <a:rPr kumimoji="1" lang="ja-JP" altLang="en-US" smtClean="0"/>
              <a:t>2024/10/21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544303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117FC07-99D3-854B-9821-22F68A6F8831}" type="datetimeFigureOut">
              <a:rPr kumimoji="1" lang="ja-JP" altLang="en-US" smtClean="0"/>
              <a:t>2024/10/21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622188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ags" Target="../tags/tag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1.emf"/><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7D68FDB4-8101-4AF3-BFAC-3D4C290735B9}"/>
              </a:ext>
            </a:extLst>
          </p:cNvPr>
          <p:cNvGraphicFramePr>
            <a:graphicFrameLocks noChangeAspect="1"/>
          </p:cNvGraphicFramePr>
          <p:nvPr userDrawn="1">
            <p:custDataLst>
              <p:tags r:id="rId7"/>
            </p:custDataLst>
            <p:extLst>
              <p:ext uri="{D42A27DB-BD31-4B8C-83A1-F6EECF244321}">
                <p14:modId xmlns:p14="http://schemas.microsoft.com/office/powerpoint/2010/main" val="23496435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5" name="オブジェクト 4" hidden="1">
                        <a:extLst>
                          <a:ext uri="{FF2B5EF4-FFF2-40B4-BE49-F238E27FC236}">
                            <a16:creationId xmlns:a16="http://schemas.microsoft.com/office/drawing/2014/main" id="{7D68FDB4-8101-4AF3-BFAC-3D4C290735B9}"/>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1713647" y="365126"/>
            <a:ext cx="5400000" cy="1080000"/>
          </a:xfrm>
          <a:prstGeom prst="rect">
            <a:avLst/>
          </a:prstGeom>
        </p:spPr>
        <p:txBody>
          <a:bodyPr vert="horz" lIns="91440" tIns="45720" rIns="91440" bIns="45720" rtlCol="0" anchor="ctr">
            <a:normAutofit/>
          </a:bodyPr>
          <a:lstStyle/>
          <a:p>
            <a:r>
              <a:rPr lang="ja-JP" altLang="en-US" dirty="0"/>
              <a:t>マター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a:t>
            </a:r>
            <a:r>
              <a:rPr lang="ja-JP" altLang="en-US"/>
              <a:t>書式設定</a:t>
            </a:r>
            <a:endParaRPr lang="en-US" dirty="0"/>
          </a:p>
        </p:txBody>
      </p:sp>
    </p:spTree>
    <p:extLst>
      <p:ext uri="{BB962C8B-B14F-4D97-AF65-F5344CB8AC3E}">
        <p14:creationId xmlns:p14="http://schemas.microsoft.com/office/powerpoint/2010/main" val="10730804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hf hdr="0" ftr="0" dt="0"/>
  <p:txStyles>
    <p:title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p:titleStyle>
    <p:body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3AAF04-FD01-433A-9FD3-7D0E178E8107}"/>
              </a:ext>
            </a:extLst>
          </p:cNvPr>
          <p:cNvGraphicFramePr>
            <a:graphicFrameLocks noChangeAspect="1"/>
          </p:cNvGraphicFramePr>
          <p:nvPr userDrawn="1">
            <p:custDataLst>
              <p:tags r:id="rId13"/>
            </p:custDataLst>
            <p:extLst>
              <p:ext uri="{D42A27DB-BD31-4B8C-83A1-F6EECF244321}">
                <p14:modId xmlns:p14="http://schemas.microsoft.com/office/powerpoint/2010/main" val="29701068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4" imgW="554" imgH="551" progId="TCLayout.ActiveDocument.1">
                  <p:embed/>
                </p:oleObj>
              </mc:Choice>
              <mc:Fallback>
                <p:oleObj name="think-cell スライド" r:id="rId14" imgW="554" imgH="551" progId="TCLayout.ActiveDocument.1">
                  <p:embed/>
                  <p:pic>
                    <p:nvPicPr>
                      <p:cNvPr id="8" name="オブジェクト 7" hidden="1">
                        <a:extLst>
                          <a:ext uri="{FF2B5EF4-FFF2-40B4-BE49-F238E27FC236}">
                            <a16:creationId xmlns:a16="http://schemas.microsoft.com/office/drawing/2014/main" id="{3A3AAF04-FD01-433A-9FD3-7D0E178E8107}"/>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17FC07-99D3-854B-9821-22F68A6F8831}" type="datetimeFigureOut">
              <a:rPr kumimoji="1" lang="ja-JP" altLang="en-US" smtClean="0"/>
              <a:t>2024/10/21</a:t>
            </a:fld>
            <a:endParaRPr kumimoji="1" lang="ja-JP" altLang="en-US"/>
          </a:p>
        </p:txBody>
      </p:sp>
      <p:sp>
        <p:nvSpPr>
          <p:cNvPr id="5" name="フッター プレースホルダー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43695-ADB4-4E49-B1BE-D03E97434AF2}" type="slidenum">
              <a:rPr kumimoji="1" lang="ja-JP" altLang="en-US" smtClean="0"/>
              <a:t>‹#›</a:t>
            </a:fld>
            <a:endParaRPr kumimoji="1" lang="ja-JP" altLang="en-US"/>
          </a:p>
        </p:txBody>
      </p:sp>
    </p:spTree>
    <p:extLst>
      <p:ext uri="{BB962C8B-B14F-4D97-AF65-F5344CB8AC3E}">
        <p14:creationId xmlns:p14="http://schemas.microsoft.com/office/powerpoint/2010/main" val="145413670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36.png"/><Relationship Id="rId12"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 Id="rId14" Type="http://schemas.openxmlformats.org/officeDocument/2006/relationships/image" Target="../media/image52.jpe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1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6.jpg"/><Relationship Id="rId4" Type="http://schemas.openxmlformats.org/officeDocument/2006/relationships/image" Target="../media/image65.jp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74.jpg"/><Relationship Id="rId4" Type="http://schemas.openxmlformats.org/officeDocument/2006/relationships/image" Target="../media/image73.tmp"/></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23.xml"/><Relationship Id="rId7" Type="http://schemas.openxmlformats.org/officeDocument/2006/relationships/image" Target="../media/image78.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70.jpeg"/><Relationship Id="rId5" Type="http://schemas.openxmlformats.org/officeDocument/2006/relationships/image" Target="../media/image1.emf"/><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24.xml"/><Relationship Id="rId7" Type="http://schemas.openxmlformats.org/officeDocument/2006/relationships/image" Target="../media/image81.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80.PNG"/><Relationship Id="rId5" Type="http://schemas.openxmlformats.org/officeDocument/2006/relationships/image" Target="../media/image1.emf"/><Relationship Id="rId4" Type="http://schemas.openxmlformats.org/officeDocument/2006/relationships/oleObject" Target="../embeddings/oleObject4.bin"/><Relationship Id="rId9" Type="http://schemas.openxmlformats.org/officeDocument/2006/relationships/image" Target="../media/image8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85.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image" Target="../media/image84.jpg"/></Relationships>
</file>

<file path=ppt/slides/_rels/slide26.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notesSlide" Target="../notesSlides/notesSlide26.xml"/><Relationship Id="rId7" Type="http://schemas.openxmlformats.org/officeDocument/2006/relationships/image" Target="../media/image8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1.emf"/><Relationship Id="rId10" Type="http://schemas.openxmlformats.org/officeDocument/2006/relationships/image" Target="../media/image90.png"/><Relationship Id="rId4" Type="http://schemas.openxmlformats.org/officeDocument/2006/relationships/oleObject" Target="../embeddings/oleObject6.bin"/><Relationship Id="rId9" Type="http://schemas.openxmlformats.org/officeDocument/2006/relationships/image" Target="../media/image89.jpg"/></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27.xml"/><Relationship Id="rId7" Type="http://schemas.openxmlformats.org/officeDocument/2006/relationships/image" Target="../media/image93.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92.PNG"/><Relationship Id="rId5" Type="http://schemas.openxmlformats.org/officeDocument/2006/relationships/image" Target="../media/image1.emf"/><Relationship Id="rId4" Type="http://schemas.openxmlformats.org/officeDocument/2006/relationships/oleObject" Target="../embeddings/oleObject7.bin"/></Relationships>
</file>

<file path=ppt/slides/_rels/slide28.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notesSlide" Target="../notesSlides/notesSlide28.xml"/><Relationship Id="rId7" Type="http://schemas.openxmlformats.org/officeDocument/2006/relationships/image" Target="../media/image95.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94.PNG"/><Relationship Id="rId5" Type="http://schemas.openxmlformats.org/officeDocument/2006/relationships/image" Target="../media/image1.emf"/><Relationship Id="rId10" Type="http://schemas.openxmlformats.org/officeDocument/2006/relationships/image" Target="../media/image98.PNG"/><Relationship Id="rId4" Type="http://schemas.openxmlformats.org/officeDocument/2006/relationships/oleObject" Target="../embeddings/oleObject8.bin"/><Relationship Id="rId9" Type="http://schemas.openxmlformats.org/officeDocument/2006/relationships/image" Target="../media/image97.PNG"/></Relationships>
</file>

<file path=ppt/slides/_rels/slide2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29.xml"/><Relationship Id="rId7" Type="http://schemas.openxmlformats.org/officeDocument/2006/relationships/image" Target="../media/image100.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99.PNG"/><Relationship Id="rId5" Type="http://schemas.openxmlformats.org/officeDocument/2006/relationships/image" Target="../media/image1.emf"/><Relationship Id="rId4" Type="http://schemas.openxmlformats.org/officeDocument/2006/relationships/oleObject" Target="../embeddings/oleObject9.bin"/></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02.PNG"/><Relationship Id="rId4" Type="http://schemas.openxmlformats.org/officeDocument/2006/relationships/image" Target="../media/image68.jpg"/></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7.tmp"/></Relationships>
</file>

<file path=ppt/slides/_rels/slide4.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tmp"/></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6.png"/><Relationship Id="rId3" Type="http://schemas.openxmlformats.org/officeDocument/2006/relationships/image" Target="../media/image9.emf"/><Relationship Id="rId7" Type="http://schemas.openxmlformats.org/officeDocument/2006/relationships/image" Target="../media/image12.jpeg"/><Relationship Id="rId12" Type="http://schemas.microsoft.com/office/2007/relationships/hdphoto" Target="../media/hdphoto1.wdp"/><Relationship Id="rId17" Type="http://schemas.openxmlformats.org/officeDocument/2006/relationships/image" Target="../media/image7.tmp"/><Relationship Id="rId2" Type="http://schemas.openxmlformats.org/officeDocument/2006/relationships/notesSlide" Target="../notesSlides/notesSlide5.xml"/><Relationship Id="rId16" Type="http://schemas.microsoft.com/office/2007/relationships/hdphoto" Target="../media/hdphoto3.wdp"/><Relationship Id="rId1" Type="http://schemas.openxmlformats.org/officeDocument/2006/relationships/slideLayout" Target="../slideLayouts/slideLayout1.xml"/><Relationship Id="rId6" Type="http://schemas.openxmlformats.org/officeDocument/2006/relationships/image" Target="../media/image8.tmp"/><Relationship Id="rId11" Type="http://schemas.openxmlformats.org/officeDocument/2006/relationships/image" Target="../media/image15.png"/><Relationship Id="rId5" Type="http://schemas.openxmlformats.org/officeDocument/2006/relationships/image" Target="../media/image11.tmp"/><Relationship Id="rId1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hyperlink" Target="https://www.soumu.go.jp/kojinbango_card/03.html" TargetMode="External"/><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7.tm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emf"/><Relationship Id="rId4" Type="http://schemas.openxmlformats.org/officeDocument/2006/relationships/image" Target="../media/image24.tmp"/></Relationships>
</file>

<file path=ppt/slides/_rels/slide9.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9.tmp"/><Relationship Id="rId5" Type="http://schemas.openxmlformats.org/officeDocument/2006/relationships/image" Target="../media/image28.tmp"/><Relationship Id="rId4" Type="http://schemas.openxmlformats.org/officeDocument/2006/relationships/image" Target="../media/image27.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3B1C07BB-6777-BE4E-9D13-23F11C0D5FE8}" type="slidenum">
              <a:rPr lang="ja-JP" altLang="en-US" smtClean="0"/>
              <a:pPr/>
              <a:t>1</a:t>
            </a:fld>
            <a:endParaRPr lang="ja-JP" altLang="en-US" dirty="0"/>
          </a:p>
        </p:txBody>
      </p:sp>
      <p:grpSp>
        <p:nvGrpSpPr>
          <p:cNvPr id="5" name="グループ化 4">
            <a:extLst>
              <a:ext uri="{FF2B5EF4-FFF2-40B4-BE49-F238E27FC236}">
                <a16:creationId xmlns:a16="http://schemas.microsoft.com/office/drawing/2014/main" id="{3F665578-A3F6-41AE-9C0B-1B318F587F86}"/>
              </a:ext>
            </a:extLst>
          </p:cNvPr>
          <p:cNvGrpSpPr/>
          <p:nvPr/>
        </p:nvGrpSpPr>
        <p:grpSpPr>
          <a:xfrm>
            <a:off x="941775" y="1558516"/>
            <a:ext cx="7373178" cy="2699170"/>
            <a:chOff x="941775" y="1558516"/>
            <a:chExt cx="7373178" cy="2699170"/>
          </a:xfrm>
        </p:grpSpPr>
        <p:sp>
          <p:nvSpPr>
            <p:cNvPr id="3" name="角丸四角形 2"/>
            <p:cNvSpPr/>
            <p:nvPr/>
          </p:nvSpPr>
          <p:spPr>
            <a:xfrm>
              <a:off x="941775" y="1558516"/>
              <a:ext cx="7200000" cy="269917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p>
          </p:txBody>
        </p:sp>
        <p:sp>
          <p:nvSpPr>
            <p:cNvPr id="4" name="サブタイトル 2"/>
            <p:cNvSpPr txBox="1">
              <a:spLocks/>
            </p:cNvSpPr>
            <p:nvPr/>
          </p:nvSpPr>
          <p:spPr>
            <a:xfrm>
              <a:off x="1122208" y="1860288"/>
              <a:ext cx="7192745" cy="2216784"/>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800" dirty="0">
                  <a:solidFill>
                    <a:schemeClr val="bg1"/>
                  </a:solidFill>
                </a:rPr>
                <a:t>スマホで</a:t>
              </a:r>
              <a:endParaRPr lang="en-US" altLang="ja-JP" sz="4800" dirty="0">
                <a:solidFill>
                  <a:schemeClr val="bg1"/>
                </a:solidFill>
              </a:endParaRPr>
            </a:p>
            <a:p>
              <a:r>
                <a:rPr lang="ja-JP" altLang="en-US" sz="4800" dirty="0">
                  <a:solidFill>
                    <a:schemeClr val="bg1"/>
                  </a:solidFill>
                </a:rPr>
                <a:t>マイナンバーカードを</a:t>
              </a:r>
              <a:endParaRPr lang="en-US" altLang="ja-JP" sz="4800" dirty="0">
                <a:solidFill>
                  <a:schemeClr val="bg1"/>
                </a:solidFill>
              </a:endParaRPr>
            </a:p>
            <a:p>
              <a:r>
                <a:rPr lang="ja-JP" altLang="en-US" sz="4800" dirty="0">
                  <a:solidFill>
                    <a:schemeClr val="bg1"/>
                  </a:solidFill>
                </a:rPr>
                <a:t>申請しよう</a:t>
              </a:r>
              <a:endParaRPr lang="en-US" altLang="ja-JP" sz="4800" dirty="0">
                <a:solidFill>
                  <a:schemeClr val="bg1"/>
                </a:solidFill>
              </a:endParaRPr>
            </a:p>
          </p:txBody>
        </p:sp>
      </p:grpSp>
      <p:pic>
        <p:nvPicPr>
          <p:cNvPr id="13" name="図 12"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8449" y="4325383"/>
            <a:ext cx="1552067" cy="2269793"/>
          </a:xfrm>
          <a:prstGeom prst="rect">
            <a:avLst/>
          </a:prstGeom>
        </p:spPr>
      </p:pic>
      <p:pic>
        <p:nvPicPr>
          <p:cNvPr id="14" name="図 13" descr="マイキーくんのイラスト"/>
          <p:cNvPicPr>
            <a:picLocks noChangeAspect="1"/>
          </p:cNvPicPr>
          <p:nvPr/>
        </p:nvPicPr>
        <p:blipFill rotWithShape="1">
          <a:blip r:embed="rId4">
            <a:extLst>
              <a:ext uri="{28A0092B-C50C-407E-A947-70E740481C1C}">
                <a14:useLocalDpi xmlns:a14="http://schemas.microsoft.com/office/drawing/2010/main" val="0"/>
              </a:ext>
            </a:extLst>
          </a:blip>
          <a:srcRect b="-1180"/>
          <a:stretch/>
        </p:blipFill>
        <p:spPr>
          <a:xfrm>
            <a:off x="2100516" y="4862772"/>
            <a:ext cx="1720815" cy="1827226"/>
          </a:xfrm>
          <a:prstGeom prst="rect">
            <a:avLst/>
          </a:prstGeom>
        </p:spPr>
      </p:pic>
      <p:pic>
        <p:nvPicPr>
          <p:cNvPr id="15" name="図 14" descr="「デジタル活用支援推進事業」を表すロゴマーク"/>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485" y="196467"/>
            <a:ext cx="750231" cy="1113738"/>
          </a:xfrm>
          <a:prstGeom prst="rect">
            <a:avLst/>
          </a:prstGeom>
        </p:spPr>
      </p:pic>
      <p:sp>
        <p:nvSpPr>
          <p:cNvPr id="8" name="テキスト ボックス 7">
            <a:extLst>
              <a:ext uri="{FF2B5EF4-FFF2-40B4-BE49-F238E27FC236}">
                <a16:creationId xmlns:a16="http://schemas.microsoft.com/office/drawing/2014/main" id="{78EA4B02-0B72-4FAE-B941-2EE66171E172}"/>
              </a:ext>
            </a:extLst>
          </p:cNvPr>
          <p:cNvSpPr txBox="1"/>
          <p:nvPr/>
        </p:nvSpPr>
        <p:spPr>
          <a:xfrm>
            <a:off x="7050961" y="6441970"/>
            <a:ext cx="1999815" cy="234680"/>
          </a:xfrm>
          <a:prstGeom prst="rect">
            <a:avLst/>
          </a:prstGeom>
          <a:noFill/>
        </p:spPr>
        <p:txBody>
          <a:bodyPr wrap="square" rtlCol="0">
            <a:spAutoFit/>
          </a:bodyPr>
          <a:lstStyle/>
          <a:p>
            <a:pPr algn="ctr">
              <a:lnSpc>
                <a:spcPts val="1000"/>
              </a:lnSpc>
              <a:spcBef>
                <a:spcPts val="600"/>
              </a:spcBef>
            </a:pPr>
            <a:r>
              <a:rPr lang="ja-JP" altLang="en-US" sz="1200" b="1" dirty="0">
                <a:latin typeface="メイリオ" panose="020B0604030504040204" pitchFamily="50" charset="-128"/>
                <a:ea typeface="メイリオ" panose="020B0604030504040204" pitchFamily="50" charset="-128"/>
                <a:cs typeface="Meiryo" charset="-128"/>
              </a:rPr>
              <a:t>令和６年１月</a:t>
            </a:r>
          </a:p>
        </p:txBody>
      </p:sp>
    </p:spTree>
    <p:extLst>
      <p:ext uri="{BB962C8B-B14F-4D97-AF65-F5344CB8AC3E}">
        <p14:creationId xmlns:p14="http://schemas.microsoft.com/office/powerpoint/2010/main" val="3920946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1745636" y="275011"/>
            <a:ext cx="7192745" cy="5829926"/>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マイナンバーカード</a:t>
            </a:r>
            <a:endParaRPr lang="en-US" altLang="ja-JP" sz="4800" dirty="0">
              <a:solidFill>
                <a:srgbClr val="009650"/>
              </a:solidFill>
            </a:endParaRPr>
          </a:p>
          <a:p>
            <a:r>
              <a:rPr lang="ja-JP" altLang="en-US" sz="4800" dirty="0">
                <a:solidFill>
                  <a:srgbClr val="009650"/>
                </a:solidFill>
              </a:rPr>
              <a:t>申請のための</a:t>
            </a:r>
            <a:endParaRPr lang="en-US" altLang="ja-JP" sz="4800" dirty="0">
              <a:solidFill>
                <a:srgbClr val="009650"/>
              </a:solidFill>
            </a:endParaRPr>
          </a:p>
          <a:p>
            <a:r>
              <a:rPr lang="ja-JP" altLang="en-US" sz="4800" dirty="0">
                <a:solidFill>
                  <a:srgbClr val="009650"/>
                </a:solidFill>
              </a:rPr>
              <a:t>写真撮影をしましょう</a:t>
            </a:r>
          </a:p>
        </p:txBody>
      </p:sp>
      <p:pic>
        <p:nvPicPr>
          <p:cNvPr id="2" name="図 1"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584" y="3687867"/>
            <a:ext cx="1292235" cy="2305753"/>
          </a:xfrm>
          <a:prstGeom prst="rect">
            <a:avLst/>
          </a:prstGeom>
        </p:spPr>
      </p:pic>
    </p:spTree>
    <p:extLst>
      <p:ext uri="{BB962C8B-B14F-4D97-AF65-F5344CB8AC3E}">
        <p14:creationId xmlns:p14="http://schemas.microsoft.com/office/powerpoint/2010/main" val="264515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スマートフォンを使って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361260" y="3898226"/>
            <a:ext cx="1292235" cy="2305753"/>
          </a:xfrm>
          <a:prstGeom prst="rect">
            <a:avLst/>
          </a:prstGeom>
        </p:spPr>
      </p:pic>
      <p:sp>
        <p:nvSpPr>
          <p:cNvPr id="2" name="タイトル 1"/>
          <p:cNvSpPr>
            <a:spLocks noGrp="1"/>
          </p:cNvSpPr>
          <p:nvPr>
            <p:ph type="ctrTitle"/>
          </p:nvPr>
        </p:nvSpPr>
        <p:spPr>
          <a:xfrm>
            <a:off x="1774382" y="277200"/>
            <a:ext cx="4698722" cy="991041"/>
          </a:xfrm>
        </p:spPr>
        <p:txBody>
          <a:bodyPr wrap="none">
            <a:spAutoFit/>
          </a:bodyPr>
          <a:lstStyle/>
          <a:p>
            <a:r>
              <a:rPr lang="ja-JP" altLang="en-US" dirty="0"/>
              <a:t>証明用写真撮影アプリの</a:t>
            </a:r>
            <a:br>
              <a:rPr lang="en-US" altLang="ja-JP" dirty="0"/>
            </a:br>
            <a:r>
              <a:rPr lang="ja-JP" altLang="en-US" dirty="0"/>
              <a:t>インストールのしかた</a:t>
            </a:r>
          </a:p>
        </p:txBody>
      </p:sp>
      <p:sp>
        <p:nvSpPr>
          <p:cNvPr id="3" name="サブタイトル 2"/>
          <p:cNvSpPr>
            <a:spLocks noGrp="1"/>
          </p:cNvSpPr>
          <p:nvPr>
            <p:ph type="subTitle" idx="4294967295"/>
          </p:nvPr>
        </p:nvSpPr>
        <p:spPr>
          <a:xfrm>
            <a:off x="528650" y="1432691"/>
            <a:ext cx="8972916" cy="1920111"/>
          </a:xfrm>
        </p:spPr>
        <p:txBody>
          <a:bodyPr>
            <a:noAutofit/>
          </a:bodyPr>
          <a:lstStyle/>
          <a:p>
            <a:r>
              <a:rPr lang="ja-JP" altLang="en-US" sz="2400" dirty="0"/>
              <a:t>マイナンバーカードの申請については</a:t>
            </a:r>
            <a:r>
              <a:rPr lang="ja-JP" altLang="en-US" sz="2400" spc="-1000" dirty="0"/>
              <a:t>、</a:t>
            </a:r>
            <a:r>
              <a:rPr lang="ja-JP" altLang="en-US" sz="2400" dirty="0"/>
              <a:t>スマートフォン</a:t>
            </a:r>
            <a:r>
              <a:rPr lang="ja-JP" altLang="en-US" sz="2400" spc="-1000" dirty="0"/>
              <a:t>、</a:t>
            </a:r>
            <a:endParaRPr lang="en-US" altLang="ja-JP" sz="2400" spc="-1000" dirty="0"/>
          </a:p>
          <a:p>
            <a:r>
              <a:rPr lang="ja-JP" altLang="en-US" sz="2400" dirty="0"/>
              <a:t>パソコン</a:t>
            </a:r>
            <a:r>
              <a:rPr lang="ja-JP" altLang="en-US" sz="2400" spc="-1000" dirty="0"/>
              <a:t>、</a:t>
            </a:r>
            <a:r>
              <a:rPr lang="ja-JP" altLang="en-US" sz="2400" dirty="0"/>
              <a:t>まちなかの証明用写真機、郵送がありますが、</a:t>
            </a:r>
            <a:endParaRPr lang="en-US" altLang="ja-JP" sz="2400" dirty="0"/>
          </a:p>
          <a:p>
            <a:r>
              <a:rPr lang="ja-JP" altLang="en-US" sz="2400" dirty="0"/>
              <a:t>ここではスマートフォンによる申請をご紹介します。</a:t>
            </a:r>
            <a:endParaRPr lang="en-US" altLang="ja-JP" sz="2400" dirty="0"/>
          </a:p>
          <a:p>
            <a:endParaRPr lang="en-US" altLang="ja-JP" sz="1000" dirty="0"/>
          </a:p>
          <a:p>
            <a:pPr>
              <a:lnSpc>
                <a:spcPct val="100000"/>
              </a:lnSpc>
              <a:spcBef>
                <a:spcPts val="500"/>
              </a:spcBef>
            </a:pPr>
            <a:r>
              <a:rPr lang="ja-JP" altLang="en-US" dirty="0">
                <a:solidFill>
                  <a:srgbClr val="009650"/>
                </a:solidFill>
              </a:rPr>
              <a:t>●</a:t>
            </a:r>
            <a:r>
              <a:rPr lang="en-US" altLang="ja-JP" dirty="0">
                <a:solidFill>
                  <a:schemeClr val="accent2"/>
                </a:solidFill>
              </a:rPr>
              <a:t> </a:t>
            </a:r>
            <a:r>
              <a:rPr lang="ja-JP" altLang="en-US" dirty="0"/>
              <a:t>申請にあたっては、まずご自宅に郵便で送られてきた</a:t>
            </a:r>
            <a:endParaRPr lang="en-US" altLang="ja-JP" dirty="0"/>
          </a:p>
          <a:p>
            <a:pPr>
              <a:lnSpc>
                <a:spcPct val="100000"/>
              </a:lnSpc>
              <a:spcBef>
                <a:spcPts val="500"/>
              </a:spcBef>
            </a:pPr>
            <a:r>
              <a:rPr lang="ja-JP" altLang="en-US" dirty="0"/>
              <a:t>　</a:t>
            </a:r>
            <a:r>
              <a:rPr lang="en-US" altLang="ja-JP" spc="-16" dirty="0">
                <a:latin typeface="メイリオ" panose="020B0604030504040204" pitchFamily="50" charset="-128"/>
                <a:ea typeface="メイリオ" panose="020B0604030504040204" pitchFamily="50" charset="-128"/>
                <a:cs typeface="AoyagiKouzanFontT"/>
              </a:rPr>
              <a:t> </a:t>
            </a:r>
            <a:r>
              <a:rPr lang="en-US" altLang="ja-JP" spc="-16" dirty="0">
                <a:solidFill>
                  <a:srgbClr val="FF0000"/>
                </a:solidFill>
                <a:latin typeface="メイリオ" panose="020B0604030504040204" pitchFamily="50" charset="-128"/>
                <a:ea typeface="メイリオ" panose="020B0604030504040204" pitchFamily="50" charset="-128"/>
                <a:cs typeface="AoyagiKouzanFontT"/>
              </a:rPr>
              <a:t>｢</a:t>
            </a:r>
            <a:r>
              <a:rPr lang="ja-JP" altLang="en-US" dirty="0">
                <a:solidFill>
                  <a:srgbClr val="FF0000"/>
                </a:solidFill>
              </a:rPr>
              <a:t>個人番号カード交付申請書</a:t>
            </a:r>
            <a:r>
              <a:rPr lang="ja-JP" altLang="en-US" spc="-750" dirty="0">
                <a:solidFill>
                  <a:srgbClr val="FF0000"/>
                </a:solidFill>
              </a:rPr>
              <a:t>」</a:t>
            </a:r>
            <a:r>
              <a:rPr lang="ja-JP" altLang="en-US" dirty="0"/>
              <a:t>を用意してください。</a:t>
            </a:r>
          </a:p>
          <a:p>
            <a:pPr indent="358775">
              <a:lnSpc>
                <a:spcPct val="100000"/>
              </a:lnSpc>
              <a:spcBef>
                <a:spcPts val="500"/>
              </a:spcBef>
            </a:pPr>
            <a:r>
              <a:rPr lang="ja-JP" altLang="en-US" sz="1400" dirty="0"/>
              <a:t>引越しなどにより、個人番号カード交付申請書記載の住所と、</a:t>
            </a:r>
            <a:endParaRPr lang="en-US" altLang="ja-JP" sz="1400" dirty="0"/>
          </a:p>
          <a:p>
            <a:pPr indent="358775">
              <a:lnSpc>
                <a:spcPct val="100000"/>
              </a:lnSpc>
              <a:spcBef>
                <a:spcPts val="500"/>
              </a:spcBef>
            </a:pPr>
            <a:r>
              <a:rPr lang="ja-JP" altLang="en-US" sz="1400" dirty="0"/>
              <a:t>現在お住まいの住所が異なる場合は、交付申請書は使えません。</a:t>
            </a:r>
            <a:endParaRPr lang="en-US" altLang="ja-JP" sz="1400" dirty="0"/>
          </a:p>
          <a:p>
            <a:pPr indent="358775">
              <a:lnSpc>
                <a:spcPct val="100000"/>
              </a:lnSpc>
              <a:spcBef>
                <a:spcPts val="500"/>
              </a:spcBef>
            </a:pPr>
            <a:r>
              <a:rPr lang="ja-JP" altLang="en-US" sz="1400" dirty="0"/>
              <a:t>お住まいの市区町村で新しい申請書をお受取りください。</a:t>
            </a:r>
          </a:p>
          <a:p>
            <a:pPr>
              <a:lnSpc>
                <a:spcPct val="150000"/>
              </a:lnSpc>
              <a:spcBef>
                <a:spcPts val="500"/>
              </a:spcBef>
            </a:pPr>
            <a:r>
              <a:rPr lang="ja-JP" altLang="en-US" dirty="0">
                <a:solidFill>
                  <a:srgbClr val="009650"/>
                </a:solidFill>
              </a:rPr>
              <a:t>●</a:t>
            </a:r>
            <a:r>
              <a:rPr lang="en-US" altLang="ja-JP" dirty="0">
                <a:solidFill>
                  <a:schemeClr val="accent2"/>
                </a:solidFill>
              </a:rPr>
              <a:t> </a:t>
            </a:r>
            <a:r>
              <a:rPr lang="ja-JP" altLang="en-US" dirty="0"/>
              <a:t>証明用写真撮影用のアプリは様々なものがあります。</a:t>
            </a:r>
            <a:endParaRPr lang="en-US" altLang="ja-JP" dirty="0"/>
          </a:p>
          <a:p>
            <a:pPr>
              <a:lnSpc>
                <a:spcPct val="100000"/>
              </a:lnSpc>
              <a:spcBef>
                <a:spcPts val="500"/>
              </a:spcBef>
            </a:pPr>
            <a:r>
              <a:rPr lang="ja-JP" altLang="en-US" dirty="0"/>
              <a:t>　</a:t>
            </a:r>
            <a:r>
              <a:rPr lang="en-US" altLang="ja-JP" dirty="0"/>
              <a:t> </a:t>
            </a:r>
            <a:r>
              <a:rPr lang="en-US" altLang="ja-JP" dirty="0" err="1"/>
              <a:t>GooglePlay</a:t>
            </a:r>
            <a:r>
              <a:rPr lang="ja-JP" altLang="en-US" dirty="0"/>
              <a:t>ストア、または</a:t>
            </a:r>
            <a:r>
              <a:rPr lang="en-US" altLang="ja-JP" dirty="0"/>
              <a:t>AppStore</a:t>
            </a:r>
            <a:r>
              <a:rPr lang="ja-JP" altLang="en-US" dirty="0"/>
              <a:t>から</a:t>
            </a:r>
            <a:endParaRPr lang="en-US" altLang="ja-JP" dirty="0"/>
          </a:p>
          <a:p>
            <a:pPr>
              <a:lnSpc>
                <a:spcPct val="100000"/>
              </a:lnSpc>
              <a:spcBef>
                <a:spcPts val="500"/>
              </a:spcBef>
            </a:pPr>
            <a:r>
              <a:rPr lang="ja-JP" altLang="en-US" dirty="0"/>
              <a:t>　</a:t>
            </a:r>
            <a:r>
              <a:rPr lang="en-US" altLang="ja-JP" dirty="0"/>
              <a:t> </a:t>
            </a:r>
            <a:r>
              <a:rPr lang="ja-JP" altLang="en-US" dirty="0"/>
              <a:t>お好みの アプリをダウンロードしてください。</a:t>
            </a:r>
            <a:endParaRPr lang="en-US" altLang="ja-JP" dirty="0"/>
          </a:p>
          <a:p>
            <a:pPr>
              <a:lnSpc>
                <a:spcPct val="100000"/>
              </a:lnSpc>
              <a:spcBef>
                <a:spcPts val="500"/>
              </a:spcBef>
            </a:pPr>
            <a:r>
              <a:rPr lang="ja-JP" altLang="en-US" dirty="0"/>
              <a:t>　</a:t>
            </a:r>
            <a:r>
              <a:rPr lang="en-US" altLang="ja-JP" dirty="0"/>
              <a:t> </a:t>
            </a:r>
            <a:r>
              <a:rPr lang="ja-JP" altLang="en-US" sz="1400" dirty="0"/>
              <a:t>本テキストでは</a:t>
            </a:r>
            <a:r>
              <a:rPr lang="en-US" altLang="ja-JP" sz="1400" spc="-16" dirty="0">
                <a:latin typeface="メイリオ" panose="020B0604030504040204" pitchFamily="50" charset="-128"/>
                <a:ea typeface="メイリオ" panose="020B0604030504040204" pitchFamily="50" charset="-128"/>
                <a:cs typeface="AoyagiKouzanFontT"/>
              </a:rPr>
              <a:t>｢</a:t>
            </a:r>
            <a:r>
              <a:rPr lang="ja-JP" altLang="en-US" sz="1400" dirty="0">
                <a:latin typeface="Konatu"/>
                <a:cs typeface="Konatu"/>
              </a:rPr>
              <a:t>履歴書カメラ</a:t>
            </a:r>
            <a:r>
              <a:rPr lang="ja-JP" altLang="en-US" sz="1400" spc="-750" dirty="0"/>
              <a:t>」</a:t>
            </a:r>
            <a:r>
              <a:rPr lang="ja-JP" altLang="en-US" sz="1400" dirty="0">
                <a:latin typeface="Konatu"/>
                <a:cs typeface="Konatu"/>
              </a:rPr>
              <a:t>というアプリを使った例で</a:t>
            </a:r>
            <a:r>
              <a:rPr lang="ja-JP" altLang="en-US" sz="1400" dirty="0"/>
              <a:t>説明します。</a:t>
            </a:r>
          </a:p>
          <a:p>
            <a:pPr>
              <a:lnSpc>
                <a:spcPct val="100000"/>
              </a:lnSpc>
            </a:pPr>
            <a:endParaRPr lang="ja-JP" altLang="en-US" sz="1200" dirty="0"/>
          </a:p>
        </p:txBody>
      </p:sp>
      <p:sp>
        <p:nvSpPr>
          <p:cNvPr id="8" name="Title Placeholder 1"/>
          <p:cNvSpPr txBox="1">
            <a:spLocks/>
          </p:cNvSpPr>
          <p:nvPr/>
        </p:nvSpPr>
        <p:spPr>
          <a:xfrm>
            <a:off x="498120" y="512080"/>
            <a:ext cx="1055097"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2-A</a:t>
            </a:r>
            <a:endParaRPr lang="en-US" sz="3600" dirty="0">
              <a:solidFill>
                <a:srgbClr val="009650"/>
              </a:solidFill>
            </a:endParaRPr>
          </a:p>
        </p:txBody>
      </p:sp>
      <p:cxnSp>
        <p:nvCxnSpPr>
          <p:cNvPr id="13" name="直線コネクタ 12"/>
          <p:cNvCxnSpPr/>
          <p:nvPr/>
        </p:nvCxnSpPr>
        <p:spPr>
          <a:xfrm>
            <a:off x="3320760"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849854"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7031"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6956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図 69" descr="テーブル&#10;&#10;自動的に生成された説明">
            <a:extLst>
              <a:ext uri="{FF2B5EF4-FFF2-40B4-BE49-F238E27FC236}">
                <a16:creationId xmlns:a16="http://schemas.microsoft.com/office/drawing/2014/main" id="{E0BFEB2A-E51C-9642-FA05-670F6E6FBA7A}"/>
              </a:ext>
            </a:extLst>
          </p:cNvPr>
          <p:cNvPicPr>
            <a:picLocks noChangeAspect="1"/>
          </p:cNvPicPr>
          <p:nvPr/>
        </p:nvPicPr>
        <p:blipFill rotWithShape="1">
          <a:blip r:embed="rId3"/>
          <a:srcRect b="1530"/>
          <a:stretch/>
        </p:blipFill>
        <p:spPr>
          <a:xfrm>
            <a:off x="4924922" y="2857170"/>
            <a:ext cx="1555565" cy="3296744"/>
          </a:xfrm>
          <a:prstGeom prst="rect">
            <a:avLst/>
          </a:prstGeom>
          <a:ln>
            <a:solidFill>
              <a:schemeClr val="tx1">
                <a:lumMod val="75000"/>
                <a:lumOff val="25000"/>
              </a:schemeClr>
            </a:solidFill>
          </a:ln>
        </p:spPr>
      </p:pic>
      <p:grpSp>
        <p:nvGrpSpPr>
          <p:cNvPr id="76" name="グループ化 75">
            <a:extLst>
              <a:ext uri="{FF2B5EF4-FFF2-40B4-BE49-F238E27FC236}">
                <a16:creationId xmlns:a16="http://schemas.microsoft.com/office/drawing/2014/main" id="{A81A8856-A5DC-C773-4957-EF82FC836861}"/>
              </a:ext>
            </a:extLst>
          </p:cNvPr>
          <p:cNvGrpSpPr/>
          <p:nvPr/>
        </p:nvGrpSpPr>
        <p:grpSpPr>
          <a:xfrm>
            <a:off x="6940885" y="4750053"/>
            <a:ext cx="1459012" cy="889707"/>
            <a:chOff x="6940885" y="4750053"/>
            <a:chExt cx="1459012" cy="889707"/>
          </a:xfrm>
        </p:grpSpPr>
        <p:pic>
          <p:nvPicPr>
            <p:cNvPr id="59" name="図 58" descr="グラフィカル ユーザー インターフェイス, アプリケーション&#10;&#10;自動的に生成された説明">
              <a:extLst>
                <a:ext uri="{FF2B5EF4-FFF2-40B4-BE49-F238E27FC236}">
                  <a16:creationId xmlns:a16="http://schemas.microsoft.com/office/drawing/2014/main" id="{3E1CB7A6-598B-E6AF-4664-A2955EA89E4A}"/>
                </a:ext>
              </a:extLst>
            </p:cNvPr>
            <p:cNvPicPr>
              <a:picLocks noChangeAspect="1"/>
            </p:cNvPicPr>
            <p:nvPr/>
          </p:nvPicPr>
          <p:blipFill rotWithShape="1">
            <a:blip r:embed="rId4"/>
            <a:srcRect t="4354" b="66298"/>
            <a:stretch/>
          </p:blipFill>
          <p:spPr>
            <a:xfrm>
              <a:off x="6940885" y="4750053"/>
              <a:ext cx="1459012" cy="889707"/>
            </a:xfrm>
            <a:prstGeom prst="rect">
              <a:avLst/>
            </a:prstGeom>
            <a:ln>
              <a:solidFill>
                <a:schemeClr val="tx1"/>
              </a:solidFill>
            </a:ln>
          </p:spPr>
        </p:pic>
        <p:pic>
          <p:nvPicPr>
            <p:cNvPr id="74" name="図 73" descr="グラフィカル ユーザー インターフェイス, アプリケーション&#10;&#10;自動的に生成された説明">
              <a:extLst>
                <a:ext uri="{FF2B5EF4-FFF2-40B4-BE49-F238E27FC236}">
                  <a16:creationId xmlns:a16="http://schemas.microsoft.com/office/drawing/2014/main" id="{5B9DBEAB-0B2E-A0C2-F789-6DF17B1A08B5}"/>
                </a:ext>
              </a:extLst>
            </p:cNvPr>
            <p:cNvPicPr>
              <a:picLocks noChangeAspect="1"/>
            </p:cNvPicPr>
            <p:nvPr/>
          </p:nvPicPr>
          <p:blipFill rotWithShape="1">
            <a:blip r:embed="rId5"/>
            <a:srcRect t="10224" b="75958"/>
            <a:stretch/>
          </p:blipFill>
          <p:spPr>
            <a:xfrm>
              <a:off x="6957016" y="4938534"/>
              <a:ext cx="1442881" cy="455201"/>
            </a:xfrm>
            <a:prstGeom prst="rect">
              <a:avLst/>
            </a:prstGeom>
          </p:spPr>
        </p:pic>
      </p:grpSp>
      <p:grpSp>
        <p:nvGrpSpPr>
          <p:cNvPr id="75" name="グループ化 74">
            <a:extLst>
              <a:ext uri="{FF2B5EF4-FFF2-40B4-BE49-F238E27FC236}">
                <a16:creationId xmlns:a16="http://schemas.microsoft.com/office/drawing/2014/main" id="{64B49E5F-87D9-4750-A808-08AD18C9373F}"/>
              </a:ext>
            </a:extLst>
          </p:cNvPr>
          <p:cNvGrpSpPr/>
          <p:nvPr/>
        </p:nvGrpSpPr>
        <p:grpSpPr>
          <a:xfrm>
            <a:off x="6957016" y="2860187"/>
            <a:ext cx="1463324" cy="1499756"/>
            <a:chOff x="6946164" y="2785136"/>
            <a:chExt cx="1463324" cy="1499756"/>
          </a:xfrm>
        </p:grpSpPr>
        <p:pic>
          <p:nvPicPr>
            <p:cNvPr id="4" name="図 3" descr="グラフィカル ユーザー インターフェイス, アプリケーション&#10;&#10;自動的に生成された説明">
              <a:extLst>
                <a:ext uri="{FF2B5EF4-FFF2-40B4-BE49-F238E27FC236}">
                  <a16:creationId xmlns:a16="http://schemas.microsoft.com/office/drawing/2014/main" id="{B6988191-B79B-92D4-8C92-20ED92EC1D07}"/>
                </a:ext>
              </a:extLst>
            </p:cNvPr>
            <p:cNvPicPr>
              <a:picLocks noChangeAspect="1"/>
            </p:cNvPicPr>
            <p:nvPr/>
          </p:nvPicPr>
          <p:blipFill rotWithShape="1">
            <a:blip r:embed="rId6"/>
            <a:srcRect b="53880"/>
            <a:stretch/>
          </p:blipFill>
          <p:spPr>
            <a:xfrm>
              <a:off x="6946164" y="2785136"/>
              <a:ext cx="1463324" cy="1499756"/>
            </a:xfrm>
            <a:prstGeom prst="rect">
              <a:avLst/>
            </a:prstGeom>
            <a:ln>
              <a:solidFill>
                <a:schemeClr val="tx1"/>
              </a:solidFill>
            </a:ln>
          </p:spPr>
        </p:pic>
        <p:pic>
          <p:nvPicPr>
            <p:cNvPr id="72" name="図 71" descr="グラフィカル ユーザー インターフェイス, アプリケーション&#10;&#10;自動的に生成された説明">
              <a:extLst>
                <a:ext uri="{FF2B5EF4-FFF2-40B4-BE49-F238E27FC236}">
                  <a16:creationId xmlns:a16="http://schemas.microsoft.com/office/drawing/2014/main" id="{1FEDFB4B-5B47-9ADA-1896-09C016729A3B}"/>
                </a:ext>
              </a:extLst>
            </p:cNvPr>
            <p:cNvPicPr>
              <a:picLocks noChangeAspect="1"/>
            </p:cNvPicPr>
            <p:nvPr/>
          </p:nvPicPr>
          <p:blipFill rotWithShape="1">
            <a:blip r:embed="rId7"/>
            <a:srcRect l="2513" t="10700" r="1640" b="68148"/>
            <a:stretch/>
          </p:blipFill>
          <p:spPr>
            <a:xfrm>
              <a:off x="6985000" y="3173857"/>
              <a:ext cx="1401233" cy="687191"/>
            </a:xfrm>
            <a:prstGeom prst="rect">
              <a:avLst/>
            </a:prstGeom>
          </p:spPr>
        </p:pic>
      </p:grpSp>
      <p:sp>
        <p:nvSpPr>
          <p:cNvPr id="3" name="サブタイトル 2"/>
          <p:cNvSpPr>
            <a:spLocks noGrp="1"/>
          </p:cNvSpPr>
          <p:nvPr>
            <p:ph type="subTitle" idx="4294967295"/>
          </p:nvPr>
        </p:nvSpPr>
        <p:spPr>
          <a:xfrm>
            <a:off x="1231916" y="1399368"/>
            <a:ext cx="6120000" cy="728949"/>
          </a:xfrm>
        </p:spPr>
        <p:txBody>
          <a:bodyPr>
            <a:noAutofit/>
          </a:bodyPr>
          <a:lstStyle/>
          <a:p>
            <a:pPr>
              <a:lnSpc>
                <a:spcPct val="100000"/>
              </a:lnSpc>
              <a:spcBef>
                <a:spcPts val="0"/>
              </a:spcBef>
            </a:pPr>
            <a:r>
              <a:rPr lang="ja-JP" altLang="en-US" sz="1400" dirty="0">
                <a:latin typeface="Konatu"/>
                <a:cs typeface="Konatu"/>
              </a:rPr>
              <a:t>かんたん･</a:t>
            </a:r>
            <a:r>
              <a:rPr lang="ja-JP" altLang="en-US" sz="1400" spc="-15" dirty="0">
                <a:latin typeface="Konatu"/>
                <a:cs typeface="Konatu"/>
              </a:rPr>
              <a:t>キ</a:t>
            </a:r>
            <a:r>
              <a:rPr lang="ja-JP" altLang="en-US" sz="1400" dirty="0">
                <a:latin typeface="Konatu"/>
                <a:cs typeface="Konatu"/>
              </a:rPr>
              <a:t>レイ な証明写真</a:t>
            </a:r>
            <a:r>
              <a:rPr lang="ja-JP" altLang="en-US" sz="1400" b="0" dirty="0"/>
              <a:t>ー</a:t>
            </a:r>
            <a:r>
              <a:rPr lang="ja-JP" altLang="en-US" sz="1400" dirty="0">
                <a:latin typeface="Konatu"/>
                <a:cs typeface="Konatu"/>
              </a:rPr>
              <a:t>履歴書カメラ</a:t>
            </a:r>
            <a:endParaRPr lang="en-US" altLang="ja-JP" sz="1400" dirty="0">
              <a:latin typeface="Konatu"/>
              <a:cs typeface="Konatu"/>
            </a:endParaRPr>
          </a:p>
          <a:p>
            <a:pPr>
              <a:lnSpc>
                <a:spcPct val="100000"/>
              </a:lnSpc>
              <a:spcBef>
                <a:spcPts val="0"/>
              </a:spcBef>
            </a:pPr>
            <a:r>
              <a:rPr lang="ja-JP" altLang="nl-NL" sz="1400" b="0" dirty="0"/>
              <a:t>（</a:t>
            </a:r>
            <a:r>
              <a:rPr lang="nl-NL" altLang="ja-JP" sz="1400" b="0" dirty="0"/>
              <a:t>Ver1,0,5)Recruit Holdings Co.,Ltd.  </a:t>
            </a:r>
          </a:p>
          <a:p>
            <a:pPr>
              <a:lnSpc>
                <a:spcPct val="100000"/>
              </a:lnSpc>
              <a:spcBef>
                <a:spcPts val="0"/>
              </a:spcBef>
            </a:pPr>
            <a:r>
              <a:rPr lang="ja-JP" altLang="nl-NL" sz="1400" b="0" dirty="0"/>
              <a:t>無料</a:t>
            </a:r>
            <a:r>
              <a:rPr lang="ja-JP" altLang="en-US" sz="1400" b="0" dirty="0"/>
              <a:t>証明写真アプリです。</a:t>
            </a:r>
          </a:p>
        </p:txBody>
      </p:sp>
      <p:pic>
        <p:nvPicPr>
          <p:cNvPr id="6" name="図 5" descr="証明写真アプリ「かんたん･キレイ な証明写真ー履歴書カメラ」のアイコンの画像"/>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820" y="1426102"/>
            <a:ext cx="694419" cy="675480"/>
          </a:xfrm>
          <a:prstGeom prst="rect">
            <a:avLst/>
          </a:prstGeom>
        </p:spPr>
      </p:pic>
      <p:sp>
        <p:nvSpPr>
          <p:cNvPr id="31" name="タイトル 1"/>
          <p:cNvSpPr>
            <a:spLocks noGrp="1"/>
          </p:cNvSpPr>
          <p:nvPr>
            <p:ph type="ctrTitle"/>
          </p:nvPr>
        </p:nvSpPr>
        <p:spPr>
          <a:xfrm>
            <a:off x="1761130" y="277200"/>
            <a:ext cx="4698722" cy="991041"/>
          </a:xfrm>
        </p:spPr>
        <p:txBody>
          <a:bodyPr wrap="none">
            <a:spAutoFit/>
          </a:bodyPr>
          <a:lstStyle/>
          <a:p>
            <a:r>
              <a:rPr lang="ja-JP" altLang="en-US" dirty="0"/>
              <a:t>証明用写真撮影アプリの</a:t>
            </a:r>
            <a:br>
              <a:rPr lang="en-US" altLang="ja-JP" dirty="0"/>
            </a:br>
            <a:r>
              <a:rPr lang="ja-JP" altLang="en-US" dirty="0"/>
              <a:t>インストールのしかた</a:t>
            </a:r>
          </a:p>
        </p:txBody>
      </p:sp>
      <p:sp>
        <p:nvSpPr>
          <p:cNvPr id="33" name="Title Placeholder 1"/>
          <p:cNvSpPr txBox="1">
            <a:spLocks/>
          </p:cNvSpPr>
          <p:nvPr/>
        </p:nvSpPr>
        <p:spPr>
          <a:xfrm>
            <a:off x="498120" y="512080"/>
            <a:ext cx="1055097"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2-A</a:t>
            </a:r>
            <a:endParaRPr lang="en-US" sz="3600" dirty="0">
              <a:solidFill>
                <a:srgbClr val="009650"/>
              </a:solidFill>
            </a:endParaRPr>
          </a:p>
        </p:txBody>
      </p:sp>
      <p:sp>
        <p:nvSpPr>
          <p:cNvPr id="34" name="テキスト ボックス 33">
            <a:extLst>
              <a:ext uri="{FF2B5EF4-FFF2-40B4-BE49-F238E27FC236}">
                <a16:creationId xmlns:a16="http://schemas.microsoft.com/office/drawing/2014/main" id="{20953D8A-E8F6-424D-8CB8-0B58464D1DF6}"/>
              </a:ext>
            </a:extLst>
          </p:cNvPr>
          <p:cNvSpPr txBox="1"/>
          <p:nvPr/>
        </p:nvSpPr>
        <p:spPr>
          <a:xfrm>
            <a:off x="5887833"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45" name="テキスト ボックス 44">
            <a:extLst>
              <a:ext uri="{FF2B5EF4-FFF2-40B4-BE49-F238E27FC236}">
                <a16:creationId xmlns:a16="http://schemas.microsoft.com/office/drawing/2014/main" id="{32BD7206-24AF-4ABB-8790-F8132F129EE7}"/>
              </a:ext>
            </a:extLst>
          </p:cNvPr>
          <p:cNvSpPr txBox="1"/>
          <p:nvPr/>
        </p:nvSpPr>
        <p:spPr>
          <a:xfrm>
            <a:off x="5655377" y="1448017"/>
            <a:ext cx="2267914" cy="553998"/>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rPr>
              <a:t>右の</a:t>
            </a:r>
            <a:r>
              <a:rPr lang="en-US" altLang="ja-JP" sz="1000" dirty="0">
                <a:latin typeface="メイリオ" panose="020B0604030504040204" pitchFamily="50" charset="-128"/>
                <a:ea typeface="メイリオ" panose="020B0604030504040204" pitchFamily="50" charset="-128"/>
              </a:rPr>
              <a:t>QR</a:t>
            </a:r>
            <a:r>
              <a:rPr lang="ja-JP" altLang="en-US" sz="1000" dirty="0">
                <a:latin typeface="メイリオ" panose="020B0604030504040204" pitchFamily="50" charset="-128"/>
                <a:ea typeface="メイリオ" panose="020B0604030504040204" pitchFamily="50" charset="-128"/>
              </a:rPr>
              <a:t>コードを読み込むと</a:t>
            </a:r>
            <a:endParaRPr lang="en-US" altLang="ja-JP" sz="1000" dirty="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❶～❸を省略して❹インストールの画面が表示されます</a:t>
            </a:r>
          </a:p>
        </p:txBody>
      </p:sp>
      <p:pic>
        <p:nvPicPr>
          <p:cNvPr id="47" name="図 46" descr="証明写真アプリ「かんたん･キレイな証明写真ー履歴書カメラ」のインストール画面のQRコード">
            <a:extLst>
              <a:ext uri="{FF2B5EF4-FFF2-40B4-BE49-F238E27FC236}">
                <a16:creationId xmlns:a16="http://schemas.microsoft.com/office/drawing/2014/main" id="{B2245DE6-05FA-48C4-B900-FDF18007A4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8751" y="1384813"/>
            <a:ext cx="707886" cy="707886"/>
          </a:xfrm>
          <a:prstGeom prst="rect">
            <a:avLst/>
          </a:prstGeom>
        </p:spPr>
      </p:pic>
      <p:grpSp>
        <p:nvGrpSpPr>
          <p:cNvPr id="5" name="グループ化 4">
            <a:extLst>
              <a:ext uri="{FF2B5EF4-FFF2-40B4-BE49-F238E27FC236}">
                <a16:creationId xmlns:a16="http://schemas.microsoft.com/office/drawing/2014/main" id="{AC055198-0BC7-9A7E-001A-D5A787F8E77D}"/>
              </a:ext>
            </a:extLst>
          </p:cNvPr>
          <p:cNvGrpSpPr/>
          <p:nvPr/>
        </p:nvGrpSpPr>
        <p:grpSpPr>
          <a:xfrm>
            <a:off x="-540568" y="2613601"/>
            <a:ext cx="3839735" cy="3839735"/>
            <a:chOff x="-98504" y="2438401"/>
            <a:chExt cx="3839735" cy="3839735"/>
          </a:xfrm>
        </p:grpSpPr>
        <p:pic>
          <p:nvPicPr>
            <p:cNvPr id="8" name="図 4" descr="携帯電話の画面&#10;&#10;説明は自動で生成されたものです">
              <a:extLst>
                <a:ext uri="{FF2B5EF4-FFF2-40B4-BE49-F238E27FC236}">
                  <a16:creationId xmlns:a16="http://schemas.microsoft.com/office/drawing/2014/main" id="{A1BC8B85-EE43-1545-8DD9-6FE44B105FF2}"/>
                </a:ext>
              </a:extLst>
            </p:cNvPr>
            <p:cNvPicPr>
              <a:picLocks noChangeAspect="1"/>
            </p:cNvPicPr>
            <p:nvPr/>
          </p:nvPicPr>
          <p:blipFill>
            <a:blip r:embed="rId10"/>
            <a:stretch>
              <a:fillRect/>
            </a:stretch>
          </p:blipFill>
          <p:spPr>
            <a:xfrm>
              <a:off x="-98504" y="2438401"/>
              <a:ext cx="3839735" cy="3839735"/>
            </a:xfrm>
            <a:prstGeom prst="rect">
              <a:avLst/>
            </a:prstGeom>
          </p:spPr>
        </p:pic>
        <p:pic>
          <p:nvPicPr>
            <p:cNvPr id="10" name="図 6" descr="グラフィカル ユーザー インターフェイス, アプリケーション&#10;&#10;説明は自動で生成されたものです">
              <a:extLst>
                <a:ext uri="{FF2B5EF4-FFF2-40B4-BE49-F238E27FC236}">
                  <a16:creationId xmlns:a16="http://schemas.microsoft.com/office/drawing/2014/main" id="{476CA284-2BA0-5F47-E467-D93EA1A8685C}"/>
                </a:ext>
              </a:extLst>
            </p:cNvPr>
            <p:cNvPicPr>
              <a:picLocks noChangeAspect="1"/>
            </p:cNvPicPr>
            <p:nvPr/>
          </p:nvPicPr>
          <p:blipFill>
            <a:blip r:embed="rId11"/>
            <a:stretch>
              <a:fillRect/>
            </a:stretch>
          </p:blipFill>
          <p:spPr>
            <a:xfrm>
              <a:off x="1049549" y="2761897"/>
              <a:ext cx="1534337" cy="3204117"/>
            </a:xfrm>
            <a:prstGeom prst="rect">
              <a:avLst/>
            </a:prstGeom>
          </p:spPr>
        </p:pic>
      </p:grpSp>
      <p:sp>
        <p:nvSpPr>
          <p:cNvPr id="11" name="正方形/長方形 10">
            <a:extLst>
              <a:ext uri="{FF2B5EF4-FFF2-40B4-BE49-F238E27FC236}">
                <a16:creationId xmlns:a16="http://schemas.microsoft.com/office/drawing/2014/main" id="{16AE4C10-C2F4-D636-2977-C86DF98AD742}"/>
              </a:ext>
            </a:extLst>
          </p:cNvPr>
          <p:cNvSpPr/>
          <p:nvPr/>
        </p:nvSpPr>
        <p:spPr>
          <a:xfrm>
            <a:off x="7009770" y="4008923"/>
            <a:ext cx="1360735"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C9988C6-65F0-26CE-5DA7-5C44E3A25CA5}"/>
              </a:ext>
            </a:extLst>
          </p:cNvPr>
          <p:cNvSpPr txBox="1"/>
          <p:nvPr/>
        </p:nvSpPr>
        <p:spPr>
          <a:xfrm>
            <a:off x="2435071" y="2190193"/>
            <a:ext cx="2540751"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rPr>
              <a:t>「</a:t>
            </a:r>
            <a:r>
              <a:rPr lang="ja-JP" altLang="en-US" sz="1600" b="1" dirty="0">
                <a:latin typeface="Meiryo" charset="-128"/>
                <a:ea typeface="Meiryo" charset="-128"/>
                <a:cs typeface="Meiryo" charset="-128"/>
              </a:rPr>
              <a:t>アプリとゲームを</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と記載の検索枠を押す</a:t>
            </a:r>
            <a:endParaRPr lang="en-US" altLang="ja-JP" sz="1600" b="1" dirty="0">
              <a:latin typeface="Meiryo" charset="-128"/>
              <a:ea typeface="Meiryo" charset="-128"/>
              <a:cs typeface="Meiryo" charset="-128"/>
            </a:endParaRPr>
          </a:p>
        </p:txBody>
      </p:sp>
      <p:sp>
        <p:nvSpPr>
          <p:cNvPr id="16" name="テキスト ボックス 15">
            <a:extLst>
              <a:ext uri="{FF2B5EF4-FFF2-40B4-BE49-F238E27FC236}">
                <a16:creationId xmlns:a16="http://schemas.microsoft.com/office/drawing/2014/main" id="{FDE7DB98-D0DA-106B-CBAA-757C685AECF5}"/>
              </a:ext>
            </a:extLst>
          </p:cNvPr>
          <p:cNvSpPr txBox="1"/>
          <p:nvPr/>
        </p:nvSpPr>
        <p:spPr>
          <a:xfrm>
            <a:off x="199587" y="2128715"/>
            <a:ext cx="347813"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3465A1BC-0D61-5309-DA6B-71B86EB33A07}"/>
              </a:ext>
            </a:extLst>
          </p:cNvPr>
          <p:cNvSpPr txBox="1"/>
          <p:nvPr/>
        </p:nvSpPr>
        <p:spPr>
          <a:xfrm>
            <a:off x="563183" y="2196153"/>
            <a:ext cx="1855004"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charset="-128"/>
              </a:rPr>
              <a:t>「</a:t>
            </a:r>
            <a:r>
              <a:rPr lang="en-US" altLang="ja-JP" sz="1600" b="1" dirty="0">
                <a:latin typeface="メイリオ" panose="020B0604030504040204" pitchFamily="50" charset="-128"/>
                <a:ea typeface="メイリオ" panose="020B0604030504040204" pitchFamily="50" charset="-128"/>
                <a:cs typeface="Meiryo" charset="-128"/>
              </a:rPr>
              <a:t>Play</a:t>
            </a:r>
            <a:r>
              <a:rPr lang="ja-JP" altLang="en-US" sz="1600" b="1" dirty="0">
                <a:latin typeface="メイリオ" panose="020B0604030504040204" pitchFamily="50" charset="-128"/>
                <a:ea typeface="メイリオ" panose="020B0604030504040204" pitchFamily="50" charset="-128"/>
                <a:cs typeface="Meiryo" charset="-128"/>
              </a:rPr>
              <a:t>ストア」</a:t>
            </a:r>
            <a:endParaRPr lang="en-US" altLang="ja-JP" sz="1600" b="1" dirty="0">
              <a:latin typeface="メイリオ" panose="020B0604030504040204" pitchFamily="50" charset="-128"/>
              <a:ea typeface="メイリオ" panose="020B0604030504040204" pitchFamily="50" charset="-128"/>
              <a:cs typeface="Meiryo" charset="-128"/>
            </a:endParaRPr>
          </a:p>
          <a:p>
            <a:r>
              <a:rPr lang="ja-JP" altLang="en-US" sz="1600" b="1" dirty="0">
                <a:latin typeface="Meiryo" charset="-128"/>
                <a:ea typeface="Meiryo" charset="-128"/>
                <a:cs typeface="Meiryo" charset="-128"/>
              </a:rPr>
              <a:t>「　 」を押す</a:t>
            </a:r>
            <a:endParaRPr lang="en-US" altLang="ja-JP" sz="1600" b="1" dirty="0">
              <a:latin typeface="Meiryo" charset="-128"/>
              <a:ea typeface="Meiryo" charset="-128"/>
              <a:cs typeface="Meiryo" charset="-128"/>
            </a:endParaRPr>
          </a:p>
        </p:txBody>
      </p:sp>
      <p:sp>
        <p:nvSpPr>
          <p:cNvPr id="18" name="テキスト ボックス 17">
            <a:extLst>
              <a:ext uri="{FF2B5EF4-FFF2-40B4-BE49-F238E27FC236}">
                <a16:creationId xmlns:a16="http://schemas.microsoft.com/office/drawing/2014/main" id="{D8BB0E77-CA6E-2AE3-7F64-0BBA65A5FA8E}"/>
              </a:ext>
            </a:extLst>
          </p:cNvPr>
          <p:cNvSpPr txBox="1"/>
          <p:nvPr/>
        </p:nvSpPr>
        <p:spPr>
          <a:xfrm>
            <a:off x="5049777" y="2166860"/>
            <a:ext cx="1638849"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charset="-128"/>
              </a:rPr>
              <a:t>「かんたん</a:t>
            </a:r>
            <a:endParaRPr lang="en-US" altLang="ja-JP" sz="1600" b="1" dirty="0">
              <a:latin typeface="メイリオ" panose="020B0604030504040204" pitchFamily="50" charset="-128"/>
              <a:ea typeface="メイリオ" panose="020B0604030504040204" pitchFamily="50" charset="-128"/>
              <a:cs typeface="Meiryo" charset="-128"/>
            </a:endParaRPr>
          </a:p>
          <a:p>
            <a:r>
              <a:rPr lang="ja-JP" altLang="en-US" sz="1600" b="1" dirty="0">
                <a:latin typeface="メイリオ" panose="020B0604030504040204" pitchFamily="50" charset="-128"/>
                <a:ea typeface="メイリオ" panose="020B0604030504040204" pitchFamily="50" charset="-128"/>
                <a:cs typeface="Meiryo" charset="-128"/>
              </a:rPr>
              <a:t>キレイ」</a:t>
            </a:r>
            <a:r>
              <a:rPr lang="ja-JP" altLang="en-US" sz="1600" b="1" dirty="0">
                <a:latin typeface="Meiryo" charset="-128"/>
                <a:ea typeface="Meiryo" charset="-128"/>
                <a:cs typeface="Meiryo" charset="-128"/>
              </a:rPr>
              <a:t>と入力</a:t>
            </a:r>
            <a:endParaRPr lang="en-US" altLang="ja-JP" sz="1600" b="1" dirty="0">
              <a:latin typeface="Meiryo" charset="-128"/>
              <a:ea typeface="Meiryo" charset="-128"/>
              <a:cs typeface="Meiryo" charset="-128"/>
            </a:endParaRPr>
          </a:p>
        </p:txBody>
      </p:sp>
      <p:sp>
        <p:nvSpPr>
          <p:cNvPr id="19" name="テキスト ボックス 18">
            <a:extLst>
              <a:ext uri="{FF2B5EF4-FFF2-40B4-BE49-F238E27FC236}">
                <a16:creationId xmlns:a16="http://schemas.microsoft.com/office/drawing/2014/main" id="{464C5275-E712-DC48-BF4B-AE9FFB7D538A}"/>
              </a:ext>
            </a:extLst>
          </p:cNvPr>
          <p:cNvSpPr txBox="1"/>
          <p:nvPr/>
        </p:nvSpPr>
        <p:spPr>
          <a:xfrm>
            <a:off x="6868400" y="2166860"/>
            <a:ext cx="1991905"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charset="-128"/>
              </a:rPr>
              <a:t>「インストール」</a:t>
            </a:r>
            <a:endParaRPr lang="en-US" altLang="ja-JP" sz="1600" b="1" dirty="0">
              <a:latin typeface="メイリオ" panose="020B0604030504040204" pitchFamily="50" charset="-128"/>
              <a:ea typeface="メイリオ" panose="020B0604030504040204" pitchFamily="50" charset="-128"/>
              <a:cs typeface="Meiryo" charset="-128"/>
            </a:endParaRPr>
          </a:p>
          <a:p>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p:txBody>
      </p:sp>
      <p:sp>
        <p:nvSpPr>
          <p:cNvPr id="20" name="テキスト ボックス 19">
            <a:extLst>
              <a:ext uri="{FF2B5EF4-FFF2-40B4-BE49-F238E27FC236}">
                <a16:creationId xmlns:a16="http://schemas.microsoft.com/office/drawing/2014/main" id="{C21ED4C1-06A8-FE23-90F4-C10D96331ED1}"/>
              </a:ext>
            </a:extLst>
          </p:cNvPr>
          <p:cNvSpPr txBox="1"/>
          <p:nvPr/>
        </p:nvSpPr>
        <p:spPr>
          <a:xfrm>
            <a:off x="2093666" y="2148241"/>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21" name="テキスト ボックス 20">
            <a:extLst>
              <a:ext uri="{FF2B5EF4-FFF2-40B4-BE49-F238E27FC236}">
                <a16:creationId xmlns:a16="http://schemas.microsoft.com/office/drawing/2014/main" id="{70337BD3-8584-9A19-FFDF-40F34B3F3362}"/>
              </a:ext>
            </a:extLst>
          </p:cNvPr>
          <p:cNvSpPr txBox="1"/>
          <p:nvPr/>
        </p:nvSpPr>
        <p:spPr>
          <a:xfrm>
            <a:off x="4602360" y="2140922"/>
            <a:ext cx="540000" cy="584775"/>
          </a:xfrm>
          <a:prstGeom prst="rect">
            <a:avLst/>
          </a:prstGeom>
          <a:noFill/>
        </p:spPr>
        <p:txBody>
          <a:bodyPr wrap="square" rtlCol="0" anchor="ctr">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22" name="テキスト ボックス 21">
            <a:extLst>
              <a:ext uri="{FF2B5EF4-FFF2-40B4-BE49-F238E27FC236}">
                <a16:creationId xmlns:a16="http://schemas.microsoft.com/office/drawing/2014/main" id="{0CD76F03-9C8D-8658-F068-A759312D35BA}"/>
              </a:ext>
            </a:extLst>
          </p:cNvPr>
          <p:cNvSpPr txBox="1"/>
          <p:nvPr/>
        </p:nvSpPr>
        <p:spPr>
          <a:xfrm>
            <a:off x="6434243" y="2140922"/>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23" name="矢印: 右 22">
            <a:extLst>
              <a:ext uri="{FF2B5EF4-FFF2-40B4-BE49-F238E27FC236}">
                <a16:creationId xmlns:a16="http://schemas.microsoft.com/office/drawing/2014/main" id="{C78EB478-D926-AE76-6F95-80173BBB2832}"/>
              </a:ext>
            </a:extLst>
          </p:cNvPr>
          <p:cNvSpPr/>
          <p:nvPr/>
        </p:nvSpPr>
        <p:spPr>
          <a:xfrm rot="5400000">
            <a:off x="7535047" y="4444709"/>
            <a:ext cx="267862" cy="218800"/>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24" name="テキスト ボックス 23">
            <a:extLst>
              <a:ext uri="{FF2B5EF4-FFF2-40B4-BE49-F238E27FC236}">
                <a16:creationId xmlns:a16="http://schemas.microsoft.com/office/drawing/2014/main" id="{7182F094-5AA9-979C-B3E7-885AEDA418E0}"/>
              </a:ext>
            </a:extLst>
          </p:cNvPr>
          <p:cNvSpPr txBox="1"/>
          <p:nvPr/>
        </p:nvSpPr>
        <p:spPr>
          <a:xfrm>
            <a:off x="6634371" y="5702409"/>
            <a:ext cx="2124815" cy="461665"/>
          </a:xfrm>
          <a:prstGeom prst="rect">
            <a:avLst/>
          </a:prstGeom>
          <a:noFill/>
        </p:spPr>
        <p:txBody>
          <a:bodyPr wrap="square" rtlCol="0">
            <a:spAutoFit/>
          </a:bodyPr>
          <a:lstStyle/>
          <a:p>
            <a:pPr algn="ctr"/>
            <a:r>
              <a:rPr kumimoji="1" lang="ja-JP" altLang="en-US" sz="1200" b="1" dirty="0">
                <a:solidFill>
                  <a:srgbClr val="009650"/>
                </a:solidFill>
                <a:latin typeface="メイリオ" panose="020B0604030504040204" pitchFamily="50" charset="-128"/>
                <a:ea typeface="メイリオ" panose="020B0604030504040204" pitchFamily="50" charset="-128"/>
              </a:rPr>
              <a:t>インストールが完了</a:t>
            </a:r>
            <a:r>
              <a:rPr lang="ja-JP" altLang="en-US" sz="1200" b="1" dirty="0">
                <a:solidFill>
                  <a:srgbClr val="009650"/>
                </a:solidFill>
                <a:latin typeface="メイリオ" panose="020B0604030504040204" pitchFamily="50" charset="-128"/>
                <a:ea typeface="メイリオ" panose="020B0604030504040204" pitchFamily="50" charset="-128"/>
              </a:rPr>
              <a:t>すると</a:t>
            </a:r>
            <a:endParaRPr lang="en-US" altLang="ja-JP" sz="1200" b="1" dirty="0">
              <a:solidFill>
                <a:srgbClr val="009650"/>
              </a:solidFill>
              <a:latin typeface="メイリオ" panose="020B0604030504040204" pitchFamily="50" charset="-128"/>
              <a:ea typeface="メイリオ" panose="020B0604030504040204" pitchFamily="50" charset="-128"/>
            </a:endParaRPr>
          </a:p>
          <a:p>
            <a:pPr algn="ctr"/>
            <a:r>
              <a:rPr kumimoji="1" lang="ja-JP" altLang="en-US" sz="1200" b="1" dirty="0">
                <a:solidFill>
                  <a:srgbClr val="009650"/>
                </a:solidFill>
                <a:latin typeface="メイリオ" panose="020B0604030504040204" pitchFamily="50" charset="-128"/>
                <a:ea typeface="メイリオ" panose="020B0604030504040204" pitchFamily="50" charset="-128"/>
              </a:rPr>
              <a:t>「開く」に変わります</a:t>
            </a:r>
            <a:endParaRPr kumimoji="1" lang="en-US" altLang="ja-JP" sz="1200" b="1" dirty="0">
              <a:solidFill>
                <a:srgbClr val="009650"/>
              </a:solidFill>
              <a:latin typeface="メイリオ" panose="020B0604030504040204" pitchFamily="50" charset="-128"/>
              <a:ea typeface="メイリオ" panose="020B0604030504040204" pitchFamily="50" charset="-128"/>
            </a:endParaRPr>
          </a:p>
        </p:txBody>
      </p:sp>
      <p:sp>
        <p:nvSpPr>
          <p:cNvPr id="25" name="正方形/長方形 24">
            <a:extLst>
              <a:ext uri="{FF2B5EF4-FFF2-40B4-BE49-F238E27FC236}">
                <a16:creationId xmlns:a16="http://schemas.microsoft.com/office/drawing/2014/main" id="{A28722E3-AC5C-3DAB-63C7-5E6C238CDE9A}"/>
              </a:ext>
            </a:extLst>
          </p:cNvPr>
          <p:cNvSpPr/>
          <p:nvPr/>
        </p:nvSpPr>
        <p:spPr>
          <a:xfrm>
            <a:off x="4931187" y="3010797"/>
            <a:ext cx="1550791" cy="2256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E2C6156B-7F23-C2A3-10B3-BBADA7DA7154}"/>
              </a:ext>
            </a:extLst>
          </p:cNvPr>
          <p:cNvSpPr/>
          <p:nvPr/>
        </p:nvSpPr>
        <p:spPr>
          <a:xfrm>
            <a:off x="994911" y="4770665"/>
            <a:ext cx="412660" cy="41771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a:extLst>
              <a:ext uri="{FF2B5EF4-FFF2-40B4-BE49-F238E27FC236}">
                <a16:creationId xmlns:a16="http://schemas.microsoft.com/office/drawing/2014/main" id="{E6C63087-EA4E-CACD-7470-C99B8D390A1C}"/>
              </a:ext>
            </a:extLst>
          </p:cNvPr>
          <p:cNvPicPr>
            <a:picLocks noChangeAspect="1"/>
          </p:cNvPicPr>
          <p:nvPr/>
        </p:nvPicPr>
        <p:blipFill>
          <a:blip r:embed="rId12"/>
          <a:stretch>
            <a:fillRect/>
          </a:stretch>
        </p:blipFill>
        <p:spPr>
          <a:xfrm>
            <a:off x="840109" y="2424511"/>
            <a:ext cx="284867" cy="323654"/>
          </a:xfrm>
          <a:prstGeom prst="rect">
            <a:avLst/>
          </a:prstGeom>
        </p:spPr>
      </p:pic>
      <p:grpSp>
        <p:nvGrpSpPr>
          <p:cNvPr id="38" name="図形グループ 47">
            <a:extLst>
              <a:ext uri="{FF2B5EF4-FFF2-40B4-BE49-F238E27FC236}">
                <a16:creationId xmlns:a16="http://schemas.microsoft.com/office/drawing/2014/main" id="{F88B6D1B-270D-0132-7D7A-166B41DBB849}"/>
              </a:ext>
            </a:extLst>
          </p:cNvPr>
          <p:cNvGrpSpPr/>
          <p:nvPr/>
        </p:nvGrpSpPr>
        <p:grpSpPr>
          <a:xfrm>
            <a:off x="842340" y="4535331"/>
            <a:ext cx="296587" cy="293005"/>
            <a:chOff x="2897417" y="3995693"/>
            <a:chExt cx="296587" cy="293005"/>
          </a:xfrm>
        </p:grpSpPr>
        <p:sp>
          <p:nvSpPr>
            <p:cNvPr id="40" name="円/楕円 48">
              <a:extLst>
                <a:ext uri="{FF2B5EF4-FFF2-40B4-BE49-F238E27FC236}">
                  <a16:creationId xmlns:a16="http://schemas.microsoft.com/office/drawing/2014/main" id="{4840BB8B-90D3-08C4-6FA0-8B4887FD7FA6}"/>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BD858080-0193-C52C-3DEA-3B351678109E}"/>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42" name="図 41">
            <a:extLst>
              <a:ext uri="{FF2B5EF4-FFF2-40B4-BE49-F238E27FC236}">
                <a16:creationId xmlns:a16="http://schemas.microsoft.com/office/drawing/2014/main" id="{4005F868-D53A-1F95-94DB-52B2539B7633}"/>
              </a:ext>
            </a:extLst>
          </p:cNvPr>
          <p:cNvPicPr>
            <a:picLocks noChangeAspect="1"/>
          </p:cNvPicPr>
          <p:nvPr/>
        </p:nvPicPr>
        <p:blipFill>
          <a:blip r:embed="rId13"/>
          <a:stretch>
            <a:fillRect/>
          </a:stretch>
        </p:blipFill>
        <p:spPr>
          <a:xfrm>
            <a:off x="2729918" y="2823114"/>
            <a:ext cx="1666733" cy="3519520"/>
          </a:xfrm>
          <a:prstGeom prst="rect">
            <a:avLst/>
          </a:prstGeom>
        </p:spPr>
      </p:pic>
      <p:grpSp>
        <p:nvGrpSpPr>
          <p:cNvPr id="43" name="図形グループ 40">
            <a:extLst>
              <a:ext uri="{FF2B5EF4-FFF2-40B4-BE49-F238E27FC236}">
                <a16:creationId xmlns:a16="http://schemas.microsoft.com/office/drawing/2014/main" id="{3CB56A7E-3A1D-2F26-6D25-E658AEC99CAB}"/>
              </a:ext>
            </a:extLst>
          </p:cNvPr>
          <p:cNvGrpSpPr/>
          <p:nvPr/>
        </p:nvGrpSpPr>
        <p:grpSpPr>
          <a:xfrm>
            <a:off x="2600711" y="2716658"/>
            <a:ext cx="296586" cy="293005"/>
            <a:chOff x="3546641" y="3995693"/>
            <a:chExt cx="296586" cy="293005"/>
          </a:xfrm>
        </p:grpSpPr>
        <p:sp>
          <p:nvSpPr>
            <p:cNvPr id="48" name="円/楕円 41">
              <a:extLst>
                <a:ext uri="{FF2B5EF4-FFF2-40B4-BE49-F238E27FC236}">
                  <a16:creationId xmlns:a16="http://schemas.microsoft.com/office/drawing/2014/main" id="{E9D8337F-4605-F51C-9574-345B86E3F6B8}"/>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43">
              <a:extLst>
                <a:ext uri="{FF2B5EF4-FFF2-40B4-BE49-F238E27FC236}">
                  <a16:creationId xmlns:a16="http://schemas.microsoft.com/office/drawing/2014/main" id="{59943354-21B6-ADF5-7583-8FFCDC01A722}"/>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 name="正方形/長方形 49">
            <a:extLst>
              <a:ext uri="{FF2B5EF4-FFF2-40B4-BE49-F238E27FC236}">
                <a16:creationId xmlns:a16="http://schemas.microsoft.com/office/drawing/2014/main" id="{570F4A8A-75E1-E300-BC5C-F498F9F935D5}"/>
              </a:ext>
            </a:extLst>
          </p:cNvPr>
          <p:cNvSpPr/>
          <p:nvPr/>
        </p:nvSpPr>
        <p:spPr>
          <a:xfrm>
            <a:off x="2831872" y="3006822"/>
            <a:ext cx="1095792" cy="25388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図形グループ 35">
            <a:extLst>
              <a:ext uri="{FF2B5EF4-FFF2-40B4-BE49-F238E27FC236}">
                <a16:creationId xmlns:a16="http://schemas.microsoft.com/office/drawing/2014/main" id="{233D7EE1-3A56-487F-C50A-A9A40A93DB1D}"/>
              </a:ext>
            </a:extLst>
          </p:cNvPr>
          <p:cNvGrpSpPr/>
          <p:nvPr/>
        </p:nvGrpSpPr>
        <p:grpSpPr>
          <a:xfrm>
            <a:off x="4733727" y="2835495"/>
            <a:ext cx="296586" cy="293005"/>
            <a:chOff x="4232441" y="3995693"/>
            <a:chExt cx="296586" cy="293005"/>
          </a:xfrm>
        </p:grpSpPr>
        <p:sp>
          <p:nvSpPr>
            <p:cNvPr id="53" name="円/楕円 38">
              <a:extLst>
                <a:ext uri="{FF2B5EF4-FFF2-40B4-BE49-F238E27FC236}">
                  <a16:creationId xmlns:a16="http://schemas.microsoft.com/office/drawing/2014/main" id="{402A6C7B-4D88-BDE6-B987-0B16D8F5D8E0}"/>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39">
              <a:extLst>
                <a:ext uri="{FF2B5EF4-FFF2-40B4-BE49-F238E27FC236}">
                  <a16:creationId xmlns:a16="http://schemas.microsoft.com/office/drawing/2014/main" id="{529089D1-FDC7-2D8A-8D0D-7B7F6ABBAD66}"/>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0" name="正方形/長方形 59">
            <a:extLst>
              <a:ext uri="{FF2B5EF4-FFF2-40B4-BE49-F238E27FC236}">
                <a16:creationId xmlns:a16="http://schemas.microsoft.com/office/drawing/2014/main" id="{2A8053BB-8E90-7C07-D069-46944EC5EA8C}"/>
              </a:ext>
            </a:extLst>
          </p:cNvPr>
          <p:cNvSpPr/>
          <p:nvPr/>
        </p:nvSpPr>
        <p:spPr>
          <a:xfrm>
            <a:off x="7667138" y="5419339"/>
            <a:ext cx="692516"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矢印: 右 60">
            <a:extLst>
              <a:ext uri="{FF2B5EF4-FFF2-40B4-BE49-F238E27FC236}">
                <a16:creationId xmlns:a16="http://schemas.microsoft.com/office/drawing/2014/main" id="{17CB9921-D43A-D02C-1F76-27D13FB02839}"/>
              </a:ext>
            </a:extLst>
          </p:cNvPr>
          <p:cNvSpPr/>
          <p:nvPr/>
        </p:nvSpPr>
        <p:spPr>
          <a:xfrm>
            <a:off x="2326722" y="4036466"/>
            <a:ext cx="359944" cy="23759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7" name="矢印: 右 66">
            <a:extLst>
              <a:ext uri="{FF2B5EF4-FFF2-40B4-BE49-F238E27FC236}">
                <a16:creationId xmlns:a16="http://schemas.microsoft.com/office/drawing/2014/main" id="{2DAC1CE2-F991-D27F-A328-ED8CE878608E}"/>
              </a:ext>
            </a:extLst>
          </p:cNvPr>
          <p:cNvSpPr/>
          <p:nvPr/>
        </p:nvSpPr>
        <p:spPr>
          <a:xfrm>
            <a:off x="4454629" y="4033615"/>
            <a:ext cx="359944" cy="23759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8" name="矢印: 右 67">
            <a:extLst>
              <a:ext uri="{FF2B5EF4-FFF2-40B4-BE49-F238E27FC236}">
                <a16:creationId xmlns:a16="http://schemas.microsoft.com/office/drawing/2014/main" id="{1AD2AD88-5F50-20C6-6BB7-843FB9627BCC}"/>
              </a:ext>
            </a:extLst>
          </p:cNvPr>
          <p:cNvSpPr/>
          <p:nvPr/>
        </p:nvSpPr>
        <p:spPr>
          <a:xfrm>
            <a:off x="6512265" y="4036466"/>
            <a:ext cx="359944" cy="23759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grpSp>
        <p:nvGrpSpPr>
          <p:cNvPr id="12" name="図形グループ 30">
            <a:extLst>
              <a:ext uri="{FF2B5EF4-FFF2-40B4-BE49-F238E27FC236}">
                <a16:creationId xmlns:a16="http://schemas.microsoft.com/office/drawing/2014/main" id="{1D2172CA-5B9C-2193-F2BB-99C9E37C61F2}"/>
              </a:ext>
            </a:extLst>
          </p:cNvPr>
          <p:cNvGrpSpPr/>
          <p:nvPr/>
        </p:nvGrpSpPr>
        <p:grpSpPr>
          <a:xfrm>
            <a:off x="6811346" y="3782704"/>
            <a:ext cx="296586" cy="293005"/>
            <a:chOff x="5101121" y="3995693"/>
            <a:chExt cx="296586" cy="293005"/>
          </a:xfrm>
        </p:grpSpPr>
        <p:sp>
          <p:nvSpPr>
            <p:cNvPr id="13" name="円/楕円 31">
              <a:extLst>
                <a:ext uri="{FF2B5EF4-FFF2-40B4-BE49-F238E27FC236}">
                  <a16:creationId xmlns:a16="http://schemas.microsoft.com/office/drawing/2014/main" id="{0B33567A-E6A3-36C4-96B9-1BDA0BCD7D26}"/>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33">
              <a:extLst>
                <a:ext uri="{FF2B5EF4-FFF2-40B4-BE49-F238E27FC236}">
                  <a16:creationId xmlns:a16="http://schemas.microsoft.com/office/drawing/2014/main" id="{24FB2A04-E7F0-ECF9-D5C1-0CCE39213F62}"/>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正方形/長方形 1">
            <a:extLst>
              <a:ext uri="{FF2B5EF4-FFF2-40B4-BE49-F238E27FC236}">
                <a16:creationId xmlns:a16="http://schemas.microsoft.com/office/drawing/2014/main" id="{127068F1-1164-A7FB-F70D-F283D24EF923}"/>
              </a:ext>
            </a:extLst>
          </p:cNvPr>
          <p:cNvSpPr/>
          <p:nvPr/>
        </p:nvSpPr>
        <p:spPr>
          <a:xfrm>
            <a:off x="7895156" y="1419324"/>
            <a:ext cx="690467" cy="642037"/>
          </a:xfrm>
          <a:prstGeom prst="rect">
            <a:avLst/>
          </a:prstGeom>
          <a:no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9000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70277FDB-5833-EB82-2CF2-D19957DA96EC}"/>
              </a:ext>
            </a:extLst>
          </p:cNvPr>
          <p:cNvPicPr>
            <a:picLocks noChangeAspect="1"/>
          </p:cNvPicPr>
          <p:nvPr/>
        </p:nvPicPr>
        <p:blipFill>
          <a:blip r:embed="rId3"/>
          <a:stretch>
            <a:fillRect/>
          </a:stretch>
        </p:blipFill>
        <p:spPr>
          <a:xfrm>
            <a:off x="6996941" y="5501159"/>
            <a:ext cx="1615580" cy="432854"/>
          </a:xfrm>
          <a:prstGeom prst="rect">
            <a:avLst/>
          </a:prstGeom>
        </p:spPr>
      </p:pic>
      <p:pic>
        <p:nvPicPr>
          <p:cNvPr id="9" name="図 8">
            <a:extLst>
              <a:ext uri="{FF2B5EF4-FFF2-40B4-BE49-F238E27FC236}">
                <a16:creationId xmlns:a16="http://schemas.microsoft.com/office/drawing/2014/main" id="{0C94F6A0-6721-E6D3-6BFB-AB5A7F276A16}"/>
              </a:ext>
            </a:extLst>
          </p:cNvPr>
          <p:cNvPicPr>
            <a:picLocks noChangeAspect="1"/>
          </p:cNvPicPr>
          <p:nvPr/>
        </p:nvPicPr>
        <p:blipFill>
          <a:blip r:embed="rId4"/>
          <a:stretch>
            <a:fillRect/>
          </a:stretch>
        </p:blipFill>
        <p:spPr>
          <a:xfrm>
            <a:off x="7000882" y="3255932"/>
            <a:ext cx="1615580" cy="1889924"/>
          </a:xfrm>
          <a:prstGeom prst="rect">
            <a:avLst/>
          </a:prstGeom>
        </p:spPr>
      </p:pic>
      <p:pic>
        <p:nvPicPr>
          <p:cNvPr id="7" name="図 6">
            <a:extLst>
              <a:ext uri="{FF2B5EF4-FFF2-40B4-BE49-F238E27FC236}">
                <a16:creationId xmlns:a16="http://schemas.microsoft.com/office/drawing/2014/main" id="{D3B140B2-F2BC-6F47-AD61-45E1A4D0B4D6}"/>
              </a:ext>
            </a:extLst>
          </p:cNvPr>
          <p:cNvPicPr>
            <a:picLocks noChangeAspect="1"/>
          </p:cNvPicPr>
          <p:nvPr/>
        </p:nvPicPr>
        <p:blipFill>
          <a:blip r:embed="rId5"/>
          <a:stretch>
            <a:fillRect/>
          </a:stretch>
        </p:blipFill>
        <p:spPr>
          <a:xfrm>
            <a:off x="755576" y="3256355"/>
            <a:ext cx="1518036" cy="3060457"/>
          </a:xfrm>
          <a:prstGeom prst="rect">
            <a:avLst/>
          </a:prstGeom>
        </p:spPr>
      </p:pic>
      <p:pic>
        <p:nvPicPr>
          <p:cNvPr id="8" name="図 7">
            <a:extLst>
              <a:ext uri="{FF2B5EF4-FFF2-40B4-BE49-F238E27FC236}">
                <a16:creationId xmlns:a16="http://schemas.microsoft.com/office/drawing/2014/main" id="{EFFA84C7-2DEF-0520-16EC-84E183EBC83D}"/>
              </a:ext>
            </a:extLst>
          </p:cNvPr>
          <p:cNvPicPr>
            <a:picLocks noChangeAspect="1"/>
          </p:cNvPicPr>
          <p:nvPr/>
        </p:nvPicPr>
        <p:blipFill>
          <a:blip r:embed="rId6"/>
          <a:stretch>
            <a:fillRect/>
          </a:stretch>
        </p:blipFill>
        <p:spPr>
          <a:xfrm>
            <a:off x="2732112" y="3265487"/>
            <a:ext cx="1572904" cy="2786113"/>
          </a:xfrm>
          <a:prstGeom prst="rect">
            <a:avLst/>
          </a:prstGeom>
        </p:spPr>
      </p:pic>
      <p:sp>
        <p:nvSpPr>
          <p:cNvPr id="31" name="タイトル 1"/>
          <p:cNvSpPr>
            <a:spLocks noGrp="1"/>
          </p:cNvSpPr>
          <p:nvPr>
            <p:ph type="ctrTitle"/>
          </p:nvPr>
        </p:nvSpPr>
        <p:spPr>
          <a:xfrm>
            <a:off x="1774382" y="277200"/>
            <a:ext cx="4698722" cy="991041"/>
          </a:xfrm>
        </p:spPr>
        <p:txBody>
          <a:bodyPr wrap="none">
            <a:spAutoFit/>
          </a:bodyPr>
          <a:lstStyle/>
          <a:p>
            <a:r>
              <a:rPr lang="ja-JP" altLang="en-US" dirty="0"/>
              <a:t>証明用写真撮影アプリの</a:t>
            </a:r>
            <a:br>
              <a:rPr lang="en-US" altLang="ja-JP" dirty="0"/>
            </a:br>
            <a:r>
              <a:rPr lang="ja-JP" altLang="en-US" dirty="0"/>
              <a:t>インストールのしかた</a:t>
            </a:r>
          </a:p>
        </p:txBody>
      </p:sp>
      <p:sp>
        <p:nvSpPr>
          <p:cNvPr id="33" name="Title Placeholder 1"/>
          <p:cNvSpPr txBox="1">
            <a:spLocks/>
          </p:cNvSpPr>
          <p:nvPr/>
        </p:nvSpPr>
        <p:spPr>
          <a:xfrm>
            <a:off x="498120" y="512080"/>
            <a:ext cx="1055097"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2-A</a:t>
            </a:r>
            <a:endParaRPr lang="en-US" sz="3600" dirty="0">
              <a:solidFill>
                <a:srgbClr val="009650"/>
              </a:solidFill>
            </a:endParaRPr>
          </a:p>
        </p:txBody>
      </p:sp>
      <p:sp>
        <p:nvSpPr>
          <p:cNvPr id="36" name="テキスト ボックス 35">
            <a:extLst>
              <a:ext uri="{FF2B5EF4-FFF2-40B4-BE49-F238E27FC236}">
                <a16:creationId xmlns:a16="http://schemas.microsoft.com/office/drawing/2014/main" id="{B1C59996-9354-463B-8885-F605BBFBC29E}"/>
              </a:ext>
            </a:extLst>
          </p:cNvPr>
          <p:cNvSpPr txBox="1"/>
          <p:nvPr/>
        </p:nvSpPr>
        <p:spPr>
          <a:xfrm>
            <a:off x="5901088"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9" name="サブタイトル 2"/>
          <p:cNvSpPr>
            <a:spLocks noGrp="1"/>
          </p:cNvSpPr>
          <p:nvPr>
            <p:ph type="subTitle" idx="4294967295"/>
          </p:nvPr>
        </p:nvSpPr>
        <p:spPr>
          <a:xfrm>
            <a:off x="1227365" y="1391521"/>
            <a:ext cx="6120000" cy="716297"/>
          </a:xfrm>
        </p:spPr>
        <p:txBody>
          <a:bodyPr>
            <a:noAutofit/>
          </a:bodyPr>
          <a:lstStyle/>
          <a:p>
            <a:pPr>
              <a:lnSpc>
                <a:spcPct val="100000"/>
              </a:lnSpc>
              <a:spcBef>
                <a:spcPts val="0"/>
              </a:spcBef>
            </a:pPr>
            <a:r>
              <a:rPr lang="ja-JP" altLang="en-US" sz="1400" dirty="0">
                <a:latin typeface="Konatu"/>
                <a:cs typeface="Konatu"/>
              </a:rPr>
              <a:t>かんたん･</a:t>
            </a:r>
            <a:r>
              <a:rPr lang="ja-JP" altLang="en-US" sz="1400" spc="-15" dirty="0">
                <a:latin typeface="Konatu"/>
                <a:cs typeface="Konatu"/>
              </a:rPr>
              <a:t>キ</a:t>
            </a:r>
            <a:r>
              <a:rPr lang="ja-JP" altLang="en-US" sz="1400" dirty="0">
                <a:latin typeface="Konatu"/>
                <a:cs typeface="Konatu"/>
              </a:rPr>
              <a:t>レイ な証明写真</a:t>
            </a:r>
            <a:r>
              <a:rPr lang="ja-JP" altLang="en-US" sz="1400" b="0" dirty="0"/>
              <a:t>ー</a:t>
            </a:r>
            <a:r>
              <a:rPr lang="ja-JP" altLang="en-US" sz="1400" dirty="0">
                <a:latin typeface="Konatu"/>
                <a:cs typeface="Konatu"/>
              </a:rPr>
              <a:t>履歴書カメラ</a:t>
            </a:r>
            <a:endParaRPr lang="en-US" altLang="ja-JP" sz="1400" dirty="0">
              <a:latin typeface="Konatu"/>
              <a:cs typeface="Konatu"/>
            </a:endParaRPr>
          </a:p>
          <a:p>
            <a:pPr>
              <a:lnSpc>
                <a:spcPct val="100000"/>
              </a:lnSpc>
              <a:spcBef>
                <a:spcPts val="0"/>
              </a:spcBef>
            </a:pPr>
            <a:r>
              <a:rPr lang="ja-JP" altLang="nl-NL" sz="1400" b="0" dirty="0"/>
              <a:t>（</a:t>
            </a:r>
            <a:r>
              <a:rPr lang="nl-NL" altLang="ja-JP" sz="1400" b="0" dirty="0"/>
              <a:t>Ver3,1,7)Recruit Holdings Co.,Ltd.  </a:t>
            </a:r>
            <a:r>
              <a:rPr lang="ja-JP" altLang="nl-NL" sz="1400" b="0" dirty="0"/>
              <a:t>無料</a:t>
            </a:r>
          </a:p>
          <a:p>
            <a:pPr>
              <a:lnSpc>
                <a:spcPct val="100000"/>
              </a:lnSpc>
              <a:spcBef>
                <a:spcPts val="0"/>
              </a:spcBef>
            </a:pPr>
            <a:r>
              <a:rPr lang="ja-JP" altLang="en-US" sz="1400" b="0" dirty="0"/>
              <a:t>証明写真アプリです。</a:t>
            </a:r>
          </a:p>
        </p:txBody>
      </p:sp>
      <p:pic>
        <p:nvPicPr>
          <p:cNvPr id="43" name="図 42" descr="証明写真アプリ「かんたん･キレイな証明写真ー履歴書カメラ」のアイコンの画像"/>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454" y="1432781"/>
            <a:ext cx="692744" cy="673850"/>
          </a:xfrm>
          <a:prstGeom prst="rect">
            <a:avLst/>
          </a:prstGeom>
        </p:spPr>
      </p:pic>
      <p:pic>
        <p:nvPicPr>
          <p:cNvPr id="35" name="図 34" descr="証明写真アプリ「かんたん･キレイな証明写真ー履歴書カメラ」のインストール画面のQRコード">
            <a:extLst>
              <a:ext uri="{FF2B5EF4-FFF2-40B4-BE49-F238E27FC236}">
                <a16:creationId xmlns:a16="http://schemas.microsoft.com/office/drawing/2014/main" id="{5E359E91-E751-4486-A003-E57A6163F6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6648" y="1380628"/>
            <a:ext cx="714615" cy="714615"/>
          </a:xfrm>
          <a:prstGeom prst="rect">
            <a:avLst/>
          </a:prstGeom>
        </p:spPr>
      </p:pic>
      <p:sp>
        <p:nvSpPr>
          <p:cNvPr id="13" name="テキスト ボックス 12">
            <a:extLst>
              <a:ext uri="{FF2B5EF4-FFF2-40B4-BE49-F238E27FC236}">
                <a16:creationId xmlns:a16="http://schemas.microsoft.com/office/drawing/2014/main" id="{DE9CCC87-254F-2DE4-F4D5-E0C73B5F9351}"/>
              </a:ext>
            </a:extLst>
          </p:cNvPr>
          <p:cNvSpPr txBox="1"/>
          <p:nvPr/>
        </p:nvSpPr>
        <p:spPr>
          <a:xfrm>
            <a:off x="2841057" y="2528489"/>
            <a:ext cx="1737122" cy="584775"/>
          </a:xfrm>
          <a:prstGeom prst="rect">
            <a:avLst/>
          </a:prstGeom>
          <a:noFill/>
        </p:spPr>
        <p:txBody>
          <a:bodyPr wrap="square" rtlCol="0">
            <a:spAutoFit/>
          </a:bodyPr>
          <a:lstStyle/>
          <a:p>
            <a:r>
              <a:rPr lang="ja-JP" altLang="en-US" sz="1600" b="1" dirty="0">
                <a:latin typeface="Meiryo" charset="-128"/>
                <a:ea typeface="Meiryo" charset="-128"/>
              </a:rPr>
              <a:t>検索ボタン「　　」を押す</a:t>
            </a:r>
            <a:endParaRPr lang="en-US" altLang="ja-JP" sz="1600" b="1" dirty="0">
              <a:latin typeface="Meiryo" charset="-128"/>
              <a:ea typeface="Meiryo" charset="-128"/>
              <a:cs typeface="Meiryo" charset="-128"/>
            </a:endParaRPr>
          </a:p>
        </p:txBody>
      </p:sp>
      <p:sp>
        <p:nvSpPr>
          <p:cNvPr id="14" name="テキスト ボックス 13">
            <a:extLst>
              <a:ext uri="{FF2B5EF4-FFF2-40B4-BE49-F238E27FC236}">
                <a16:creationId xmlns:a16="http://schemas.microsoft.com/office/drawing/2014/main" id="{BC0500E7-D954-AAAF-92BD-A3310CAF9586}"/>
              </a:ext>
            </a:extLst>
          </p:cNvPr>
          <p:cNvSpPr txBox="1"/>
          <p:nvPr/>
        </p:nvSpPr>
        <p:spPr>
          <a:xfrm>
            <a:off x="766833" y="2528490"/>
            <a:ext cx="1679642" cy="584775"/>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charset="-128"/>
              </a:rPr>
              <a:t>「</a:t>
            </a:r>
            <a:r>
              <a:rPr lang="en-US" altLang="ja-JP" sz="1600" b="1" dirty="0">
                <a:latin typeface="Meiryo" charset="-128"/>
                <a:ea typeface="Meiryo" charset="-128"/>
                <a:cs typeface="Meiryo" charset="-128"/>
              </a:rPr>
              <a:t>App Store</a:t>
            </a:r>
            <a:r>
              <a:rPr lang="ja-JP" altLang="en-US" sz="1600" b="1" spc="-750" dirty="0">
                <a:latin typeface="Meiryo" charset="-128"/>
                <a:ea typeface="Meiryo" charset="-128"/>
                <a:cs typeface="Meiryo" charset="-128"/>
              </a:rPr>
              <a:t> </a:t>
            </a:r>
            <a:r>
              <a:rPr lang="ja-JP" altLang="en-US" sz="1600" b="1" dirty="0">
                <a:latin typeface="メイリオ" panose="020B0604030504040204" pitchFamily="50" charset="-128"/>
                <a:ea typeface="メイリオ" panose="020B0604030504040204" pitchFamily="50" charset="-128"/>
                <a:cs typeface="Meiryo" charset="-128"/>
              </a:rPr>
              <a:t>」</a:t>
            </a:r>
            <a:endParaRPr lang="en-US" altLang="ja-JP" sz="1600" b="1" dirty="0">
              <a:latin typeface="メイリオ" panose="020B0604030504040204" pitchFamily="50" charset="-128"/>
              <a:ea typeface="メイリオ" panose="020B0604030504040204" pitchFamily="50" charset="-128"/>
              <a:cs typeface="Meiryo" charset="-128"/>
            </a:endParaRPr>
          </a:p>
          <a:p>
            <a:r>
              <a:rPr lang="ja-JP" altLang="en-US" sz="1600" b="1" dirty="0">
                <a:latin typeface="Meiryo" charset="-128"/>
                <a:ea typeface="Meiryo" charset="-128"/>
                <a:cs typeface="Meiryo" charset="-128"/>
              </a:rPr>
              <a:t>「　 」を押す</a:t>
            </a:r>
            <a:endParaRPr lang="en-US" altLang="ja-JP" sz="1600" b="1" dirty="0">
              <a:latin typeface="Meiryo" charset="-128"/>
              <a:ea typeface="Meiryo" charset="-128"/>
              <a:cs typeface="Meiryo" charset="-128"/>
            </a:endParaRPr>
          </a:p>
        </p:txBody>
      </p:sp>
      <p:sp>
        <p:nvSpPr>
          <p:cNvPr id="15" name="テキスト ボックス 14">
            <a:extLst>
              <a:ext uri="{FF2B5EF4-FFF2-40B4-BE49-F238E27FC236}">
                <a16:creationId xmlns:a16="http://schemas.microsoft.com/office/drawing/2014/main" id="{1F5026BF-9193-EC36-19B6-5188D70558F0}"/>
              </a:ext>
            </a:extLst>
          </p:cNvPr>
          <p:cNvSpPr txBox="1"/>
          <p:nvPr/>
        </p:nvSpPr>
        <p:spPr>
          <a:xfrm>
            <a:off x="4789287" y="2525995"/>
            <a:ext cx="2182270" cy="830997"/>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charset="-128"/>
              </a:rPr>
              <a:t>検索枠に</a:t>
            </a:r>
            <a:endParaRPr lang="en-US" altLang="ja-JP" sz="1600" b="1" dirty="0">
              <a:latin typeface="メイリオ" panose="020B0604030504040204" pitchFamily="50" charset="-128"/>
              <a:ea typeface="メイリオ" panose="020B0604030504040204" pitchFamily="50" charset="-128"/>
              <a:cs typeface="Meiryo" charset="-128"/>
            </a:endParaRPr>
          </a:p>
          <a:p>
            <a:r>
              <a:rPr lang="ja-JP" altLang="en-US" sz="1600" b="1" dirty="0">
                <a:latin typeface="メイリオ" panose="020B0604030504040204" pitchFamily="50" charset="-128"/>
                <a:ea typeface="メイリオ" panose="020B0604030504040204" pitchFamily="50" charset="-128"/>
                <a:cs typeface="Meiryo" charset="-128"/>
              </a:rPr>
              <a:t>「かんたんきれい」</a:t>
            </a:r>
            <a:r>
              <a:rPr lang="ja-JP" altLang="en-US" sz="1600" b="1" dirty="0">
                <a:latin typeface="Meiryo" charset="-128"/>
                <a:ea typeface="Meiryo" charset="-128"/>
                <a:cs typeface="Meiryo" charset="-128"/>
              </a:rPr>
              <a:t>と入力して検索</a:t>
            </a:r>
            <a:endParaRPr lang="en-US" altLang="ja-JP" sz="1600" b="1" dirty="0">
              <a:latin typeface="Meiryo" charset="-128"/>
              <a:ea typeface="Meiryo" charset="-128"/>
              <a:cs typeface="Meiryo" charset="-128"/>
            </a:endParaRPr>
          </a:p>
        </p:txBody>
      </p:sp>
      <p:sp>
        <p:nvSpPr>
          <p:cNvPr id="16" name="テキスト ボックス 15">
            <a:extLst>
              <a:ext uri="{FF2B5EF4-FFF2-40B4-BE49-F238E27FC236}">
                <a16:creationId xmlns:a16="http://schemas.microsoft.com/office/drawing/2014/main" id="{FE74AD61-5D42-3725-1F2D-2D338B1149A8}"/>
              </a:ext>
            </a:extLst>
          </p:cNvPr>
          <p:cNvSpPr txBox="1"/>
          <p:nvPr/>
        </p:nvSpPr>
        <p:spPr>
          <a:xfrm>
            <a:off x="6996285" y="2522453"/>
            <a:ext cx="1991905" cy="338554"/>
          </a:xfrm>
          <a:prstGeom prst="rect">
            <a:avLst/>
          </a:prstGeom>
          <a:noFill/>
        </p:spPr>
        <p:txBody>
          <a:bodyPr wrap="square" rtlCol="0">
            <a:spAutoFit/>
          </a:bodyPr>
          <a:lstStyle/>
          <a:p>
            <a:r>
              <a:rPr lang="ja-JP" altLang="en-US" sz="1600" b="1" dirty="0">
                <a:latin typeface="メイリオ" panose="020B0604030504040204" pitchFamily="50" charset="-128"/>
                <a:ea typeface="メイリオ" panose="020B0604030504040204" pitchFamily="50" charset="-128"/>
                <a:cs typeface="Meiryo" charset="-128"/>
              </a:rPr>
              <a:t>「入手」</a:t>
            </a:r>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AE1D8C35-4498-34F0-59C3-01DDE0DF28C4}"/>
              </a:ext>
            </a:extLst>
          </p:cNvPr>
          <p:cNvSpPr txBox="1"/>
          <p:nvPr/>
        </p:nvSpPr>
        <p:spPr>
          <a:xfrm>
            <a:off x="6350088" y="5959154"/>
            <a:ext cx="2797179" cy="430887"/>
          </a:xfrm>
          <a:prstGeom prst="rect">
            <a:avLst/>
          </a:prstGeom>
          <a:noFill/>
        </p:spPr>
        <p:txBody>
          <a:bodyPr wrap="square" rtlCol="0">
            <a:spAutoFit/>
          </a:bodyPr>
          <a:lstStyle/>
          <a:p>
            <a:pPr algn="ctr"/>
            <a:r>
              <a:rPr kumimoji="1" lang="ja-JP" altLang="en-US" sz="1050" b="1" dirty="0">
                <a:solidFill>
                  <a:srgbClr val="009650"/>
                </a:solidFill>
                <a:latin typeface="メイリオ" panose="020B0604030504040204" pitchFamily="50" charset="-128"/>
                <a:ea typeface="メイリオ" panose="020B0604030504040204" pitchFamily="50" charset="-128"/>
              </a:rPr>
              <a:t>インストールが完了</a:t>
            </a:r>
            <a:r>
              <a:rPr lang="ja-JP" altLang="en-US" sz="1050" b="1" dirty="0">
                <a:solidFill>
                  <a:srgbClr val="009650"/>
                </a:solidFill>
                <a:latin typeface="メイリオ" panose="020B0604030504040204" pitchFamily="50" charset="-128"/>
                <a:ea typeface="メイリオ" panose="020B0604030504040204" pitchFamily="50" charset="-128"/>
              </a:rPr>
              <a:t>すると</a:t>
            </a:r>
            <a:endParaRPr lang="en-US" altLang="ja-JP" sz="1050" b="1" dirty="0">
              <a:solidFill>
                <a:srgbClr val="009650"/>
              </a:solidFill>
              <a:latin typeface="メイリオ" panose="020B0604030504040204" pitchFamily="50" charset="-128"/>
              <a:ea typeface="メイリオ" panose="020B0604030504040204" pitchFamily="50" charset="-128"/>
            </a:endParaRPr>
          </a:p>
          <a:p>
            <a:pPr algn="ctr"/>
            <a:r>
              <a:rPr kumimoji="1" lang="ja-JP" altLang="en-US" sz="1050" b="1" dirty="0">
                <a:solidFill>
                  <a:srgbClr val="009650"/>
                </a:solidFill>
                <a:latin typeface="メイリオ" panose="020B0604030504040204" pitchFamily="50" charset="-128"/>
                <a:ea typeface="メイリオ" panose="020B0604030504040204" pitchFamily="50" charset="-128"/>
              </a:rPr>
              <a:t>「開く」に変わります</a:t>
            </a:r>
            <a:endParaRPr kumimoji="1" lang="en-US" altLang="ja-JP" sz="1050" b="1" dirty="0">
              <a:solidFill>
                <a:srgbClr val="009650"/>
              </a:solidFill>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EA99AEA1-37FC-9184-168A-EFC9B30A510B}"/>
              </a:ext>
            </a:extLst>
          </p:cNvPr>
          <p:cNvSpPr/>
          <p:nvPr/>
        </p:nvSpPr>
        <p:spPr>
          <a:xfrm>
            <a:off x="880091" y="3994218"/>
            <a:ext cx="317059" cy="3290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descr="グラフィカル ユーザー インターフェイス, テキスト, アプリケーション&#10;&#10;自動的に生成された説明">
            <a:extLst>
              <a:ext uri="{FF2B5EF4-FFF2-40B4-BE49-F238E27FC236}">
                <a16:creationId xmlns:a16="http://schemas.microsoft.com/office/drawing/2014/main" id="{0D006CCC-266A-4623-5075-BC6AD21AC990}"/>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t="-2"/>
          <a:stretch/>
        </p:blipFill>
        <p:spPr>
          <a:xfrm>
            <a:off x="4854193" y="3279687"/>
            <a:ext cx="1495895" cy="1334457"/>
          </a:xfrm>
          <a:prstGeom prst="rect">
            <a:avLst/>
          </a:prstGeom>
          <a:ln>
            <a:solidFill>
              <a:schemeClr val="tx1"/>
            </a:solidFill>
          </a:ln>
        </p:spPr>
      </p:pic>
      <p:pic>
        <p:nvPicPr>
          <p:cNvPr id="20" name="図 19">
            <a:extLst>
              <a:ext uri="{FF2B5EF4-FFF2-40B4-BE49-F238E27FC236}">
                <a16:creationId xmlns:a16="http://schemas.microsoft.com/office/drawing/2014/main" id="{3870BE28-EDE4-CE66-EE56-D8B7B7DA62C7}"/>
              </a:ext>
            </a:extLst>
          </p:cNvPr>
          <p:cNvPicPr>
            <a:picLocks noChangeAspect="1"/>
          </p:cNvPicPr>
          <p:nvPr/>
        </p:nvPicPr>
        <p:blipFill>
          <a:blip r:embed="rId10"/>
          <a:stretch>
            <a:fillRect/>
          </a:stretch>
        </p:blipFill>
        <p:spPr>
          <a:xfrm>
            <a:off x="1064747" y="2797215"/>
            <a:ext cx="266893" cy="259680"/>
          </a:xfrm>
          <a:prstGeom prst="rect">
            <a:avLst/>
          </a:prstGeom>
        </p:spPr>
      </p:pic>
      <p:pic>
        <p:nvPicPr>
          <p:cNvPr id="21" name="図 20">
            <a:extLst>
              <a:ext uri="{FF2B5EF4-FFF2-40B4-BE49-F238E27FC236}">
                <a16:creationId xmlns:a16="http://schemas.microsoft.com/office/drawing/2014/main" id="{776035EB-E9B5-4DF0-CFCE-4D12C3B77B05}"/>
              </a:ext>
            </a:extLst>
          </p:cNvPr>
          <p:cNvPicPr>
            <a:picLocks noChangeAspect="1"/>
          </p:cNvPicPr>
          <p:nvPr/>
        </p:nvPicPr>
        <p:blipFill>
          <a:blip r:embed="rId11"/>
          <a:stretch>
            <a:fillRect/>
          </a:stretch>
        </p:blipFill>
        <p:spPr>
          <a:xfrm>
            <a:off x="931194" y="3599119"/>
            <a:ext cx="133554" cy="99149"/>
          </a:xfrm>
          <a:prstGeom prst="rect">
            <a:avLst/>
          </a:prstGeom>
        </p:spPr>
      </p:pic>
      <p:sp>
        <p:nvSpPr>
          <p:cNvPr id="27" name="正方形/長方形 26">
            <a:extLst>
              <a:ext uri="{FF2B5EF4-FFF2-40B4-BE49-F238E27FC236}">
                <a16:creationId xmlns:a16="http://schemas.microsoft.com/office/drawing/2014/main" id="{45F3A5BB-4764-05C5-E605-102369014884}"/>
              </a:ext>
            </a:extLst>
          </p:cNvPr>
          <p:cNvSpPr/>
          <p:nvPr/>
        </p:nvSpPr>
        <p:spPr>
          <a:xfrm>
            <a:off x="3997975" y="5787281"/>
            <a:ext cx="288199" cy="28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D3C71BE0-7C38-CD29-8D11-92338CCF992D}"/>
              </a:ext>
            </a:extLst>
          </p:cNvPr>
          <p:cNvPicPr>
            <a:picLocks noChangeAspect="1"/>
          </p:cNvPicPr>
          <p:nvPr/>
        </p:nvPicPr>
        <p:blipFill>
          <a:blip r:embed="rId12"/>
          <a:stretch>
            <a:fillRect/>
          </a:stretch>
        </p:blipFill>
        <p:spPr>
          <a:xfrm>
            <a:off x="3176984" y="2784846"/>
            <a:ext cx="333045" cy="328419"/>
          </a:xfrm>
          <a:prstGeom prst="rect">
            <a:avLst/>
          </a:prstGeom>
        </p:spPr>
      </p:pic>
      <p:pic>
        <p:nvPicPr>
          <p:cNvPr id="38" name="図 37">
            <a:extLst>
              <a:ext uri="{FF2B5EF4-FFF2-40B4-BE49-F238E27FC236}">
                <a16:creationId xmlns:a16="http://schemas.microsoft.com/office/drawing/2014/main" id="{5D7D914B-9175-B379-C64D-FD715F23F568}"/>
              </a:ext>
            </a:extLst>
          </p:cNvPr>
          <p:cNvPicPr>
            <a:picLocks noChangeAspect="1"/>
          </p:cNvPicPr>
          <p:nvPr/>
        </p:nvPicPr>
        <p:blipFill>
          <a:blip r:embed="rId13"/>
          <a:stretch>
            <a:fillRect/>
          </a:stretch>
        </p:blipFill>
        <p:spPr>
          <a:xfrm>
            <a:off x="4961089" y="3288171"/>
            <a:ext cx="152866" cy="77067"/>
          </a:xfrm>
          <a:prstGeom prst="rect">
            <a:avLst/>
          </a:prstGeom>
        </p:spPr>
      </p:pic>
      <p:grpSp>
        <p:nvGrpSpPr>
          <p:cNvPr id="44" name="図形グループ 62">
            <a:extLst>
              <a:ext uri="{FF2B5EF4-FFF2-40B4-BE49-F238E27FC236}">
                <a16:creationId xmlns:a16="http://schemas.microsoft.com/office/drawing/2014/main" id="{D3ABD556-73B9-74A9-9AFD-965046C737B1}"/>
              </a:ext>
            </a:extLst>
          </p:cNvPr>
          <p:cNvGrpSpPr/>
          <p:nvPr/>
        </p:nvGrpSpPr>
        <p:grpSpPr>
          <a:xfrm>
            <a:off x="3811975" y="5551333"/>
            <a:ext cx="296586" cy="293005"/>
            <a:chOff x="3546641" y="3995693"/>
            <a:chExt cx="296586" cy="293005"/>
          </a:xfrm>
        </p:grpSpPr>
        <p:sp>
          <p:nvSpPr>
            <p:cNvPr id="45" name="円/楕円 63">
              <a:extLst>
                <a:ext uri="{FF2B5EF4-FFF2-40B4-BE49-F238E27FC236}">
                  <a16:creationId xmlns:a16="http://schemas.microsoft.com/office/drawing/2014/main" id="{C4D44553-090E-DCF0-30E3-743204B27977}"/>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64">
              <a:extLst>
                <a:ext uri="{FF2B5EF4-FFF2-40B4-BE49-F238E27FC236}">
                  <a16:creationId xmlns:a16="http://schemas.microsoft.com/office/drawing/2014/main" id="{C25CBD26-C853-3873-D382-892E34BBC815}"/>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7" name="正方形/長方形 46">
            <a:extLst>
              <a:ext uri="{FF2B5EF4-FFF2-40B4-BE49-F238E27FC236}">
                <a16:creationId xmlns:a16="http://schemas.microsoft.com/office/drawing/2014/main" id="{EC03564F-0501-5FC1-9011-9ABE9CB1AF25}"/>
              </a:ext>
            </a:extLst>
          </p:cNvPr>
          <p:cNvSpPr/>
          <p:nvPr/>
        </p:nvSpPr>
        <p:spPr>
          <a:xfrm>
            <a:off x="4914922" y="3721932"/>
            <a:ext cx="1352268" cy="1931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矢印: 右 50">
            <a:extLst>
              <a:ext uri="{FF2B5EF4-FFF2-40B4-BE49-F238E27FC236}">
                <a16:creationId xmlns:a16="http://schemas.microsoft.com/office/drawing/2014/main" id="{E3199C7E-1B9C-8FE8-BDEB-5F21AD1C6586}"/>
              </a:ext>
            </a:extLst>
          </p:cNvPr>
          <p:cNvSpPr/>
          <p:nvPr/>
        </p:nvSpPr>
        <p:spPr>
          <a:xfrm rot="5400000">
            <a:off x="5467624" y="4741552"/>
            <a:ext cx="318029" cy="239344"/>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56" name="矢印: 右 55">
            <a:extLst>
              <a:ext uri="{FF2B5EF4-FFF2-40B4-BE49-F238E27FC236}">
                <a16:creationId xmlns:a16="http://schemas.microsoft.com/office/drawing/2014/main" id="{C07749BA-E6AF-BEDF-6986-DFEA0DBADDCE}"/>
              </a:ext>
            </a:extLst>
          </p:cNvPr>
          <p:cNvSpPr/>
          <p:nvPr/>
        </p:nvSpPr>
        <p:spPr>
          <a:xfrm>
            <a:off x="4392028" y="4119688"/>
            <a:ext cx="359944" cy="23759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9" name="矢印: 右 68">
            <a:extLst>
              <a:ext uri="{FF2B5EF4-FFF2-40B4-BE49-F238E27FC236}">
                <a16:creationId xmlns:a16="http://schemas.microsoft.com/office/drawing/2014/main" id="{86762ABE-7E5C-DDAE-59C7-2114F7BE278B}"/>
              </a:ext>
            </a:extLst>
          </p:cNvPr>
          <p:cNvSpPr/>
          <p:nvPr/>
        </p:nvSpPr>
        <p:spPr>
          <a:xfrm>
            <a:off x="2296191" y="4179501"/>
            <a:ext cx="359944" cy="182074"/>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70" name="矢印: 右 69">
            <a:extLst>
              <a:ext uri="{FF2B5EF4-FFF2-40B4-BE49-F238E27FC236}">
                <a16:creationId xmlns:a16="http://schemas.microsoft.com/office/drawing/2014/main" id="{479503CC-F72C-995A-1D0F-C9935EE5A4DF}"/>
              </a:ext>
            </a:extLst>
          </p:cNvPr>
          <p:cNvSpPr/>
          <p:nvPr/>
        </p:nvSpPr>
        <p:spPr>
          <a:xfrm>
            <a:off x="6516216" y="4119688"/>
            <a:ext cx="359944" cy="237598"/>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72" name="矢印: 右 71">
            <a:extLst>
              <a:ext uri="{FF2B5EF4-FFF2-40B4-BE49-F238E27FC236}">
                <a16:creationId xmlns:a16="http://schemas.microsoft.com/office/drawing/2014/main" id="{C15043C5-AF74-155A-55E0-61356CCCCC64}"/>
              </a:ext>
            </a:extLst>
          </p:cNvPr>
          <p:cNvSpPr/>
          <p:nvPr/>
        </p:nvSpPr>
        <p:spPr>
          <a:xfrm rot="5400000">
            <a:off x="7638725" y="5171797"/>
            <a:ext cx="318029" cy="239344"/>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74" name="正方形/長方形 73">
            <a:extLst>
              <a:ext uri="{FF2B5EF4-FFF2-40B4-BE49-F238E27FC236}">
                <a16:creationId xmlns:a16="http://schemas.microsoft.com/office/drawing/2014/main" id="{083C6241-A1F0-697B-51AF-B065CF04F323}"/>
              </a:ext>
            </a:extLst>
          </p:cNvPr>
          <p:cNvSpPr/>
          <p:nvPr/>
        </p:nvSpPr>
        <p:spPr>
          <a:xfrm>
            <a:off x="8214567" y="5635427"/>
            <a:ext cx="355758" cy="2023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id="{D5667AC8-440D-C320-D879-D8FBEBB1890B}"/>
              </a:ext>
            </a:extLst>
          </p:cNvPr>
          <p:cNvSpPr txBox="1"/>
          <p:nvPr/>
        </p:nvSpPr>
        <p:spPr>
          <a:xfrm>
            <a:off x="403237" y="2412177"/>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79" name="テキスト ボックス 78">
            <a:extLst>
              <a:ext uri="{FF2B5EF4-FFF2-40B4-BE49-F238E27FC236}">
                <a16:creationId xmlns:a16="http://schemas.microsoft.com/office/drawing/2014/main" id="{BEFBBBCE-B898-4802-3E2C-1B4B8332CC9F}"/>
              </a:ext>
            </a:extLst>
          </p:cNvPr>
          <p:cNvSpPr txBox="1"/>
          <p:nvPr/>
        </p:nvSpPr>
        <p:spPr>
          <a:xfrm>
            <a:off x="2375816" y="2374844"/>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80" name="テキスト ボックス 79">
            <a:extLst>
              <a:ext uri="{FF2B5EF4-FFF2-40B4-BE49-F238E27FC236}">
                <a16:creationId xmlns:a16="http://schemas.microsoft.com/office/drawing/2014/main" id="{C2E1B972-9F4C-64AC-050C-A3C338FFE4C4}"/>
              </a:ext>
            </a:extLst>
          </p:cNvPr>
          <p:cNvSpPr txBox="1"/>
          <p:nvPr/>
        </p:nvSpPr>
        <p:spPr>
          <a:xfrm>
            <a:off x="4320032" y="2376266"/>
            <a:ext cx="540000" cy="584775"/>
          </a:xfrm>
          <a:prstGeom prst="rect">
            <a:avLst/>
          </a:prstGeom>
          <a:noFill/>
        </p:spPr>
        <p:txBody>
          <a:bodyPr wrap="square" rtlCol="0" anchor="ctr">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81" name="テキスト ボックス 80">
            <a:extLst>
              <a:ext uri="{FF2B5EF4-FFF2-40B4-BE49-F238E27FC236}">
                <a16:creationId xmlns:a16="http://schemas.microsoft.com/office/drawing/2014/main" id="{8F04F5AF-1A50-C270-8970-C6E9C8EF1113}"/>
              </a:ext>
            </a:extLst>
          </p:cNvPr>
          <p:cNvSpPr txBox="1"/>
          <p:nvPr/>
        </p:nvSpPr>
        <p:spPr>
          <a:xfrm>
            <a:off x="6556899" y="2386609"/>
            <a:ext cx="540000" cy="58477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pic>
        <p:nvPicPr>
          <p:cNvPr id="85" name="図 84" descr="白いバックグラウンドのスクリーンショット&#10;&#10;自動的に生成された説明">
            <a:extLst>
              <a:ext uri="{FF2B5EF4-FFF2-40B4-BE49-F238E27FC236}">
                <a16:creationId xmlns:a16="http://schemas.microsoft.com/office/drawing/2014/main" id="{23FB1CC3-EBCC-81A5-7A10-59CB8219C8B0}"/>
              </a:ext>
            </a:extLst>
          </p:cNvPr>
          <p:cNvPicPr>
            <a:picLocks noChangeAspect="1"/>
          </p:cNvPicPr>
          <p:nvPr/>
        </p:nvPicPr>
        <p:blipFill rotWithShape="1">
          <a:blip r:embed="rId14">
            <a:extLst>
              <a:ext uri="{28A0092B-C50C-407E-A947-70E740481C1C}">
                <a14:useLocalDpi xmlns:a14="http://schemas.microsoft.com/office/drawing/2010/main"/>
              </a:ext>
            </a:extLst>
          </a:blip>
          <a:srcRect/>
          <a:stretch/>
        </p:blipFill>
        <p:spPr>
          <a:xfrm>
            <a:off x="4854193" y="5260570"/>
            <a:ext cx="1495896" cy="544694"/>
          </a:xfrm>
          <a:prstGeom prst="rect">
            <a:avLst/>
          </a:prstGeom>
          <a:noFill/>
          <a:ln>
            <a:solidFill>
              <a:schemeClr val="tx1">
                <a:lumMod val="75000"/>
                <a:lumOff val="25000"/>
              </a:schemeClr>
            </a:solidFill>
          </a:ln>
        </p:spPr>
      </p:pic>
      <p:sp>
        <p:nvSpPr>
          <p:cNvPr id="73" name="正方形/長方形 72">
            <a:extLst>
              <a:ext uri="{FF2B5EF4-FFF2-40B4-BE49-F238E27FC236}">
                <a16:creationId xmlns:a16="http://schemas.microsoft.com/office/drawing/2014/main" id="{2C8CEBAA-9BE9-4B24-AA9E-0750E4900CB7}"/>
              </a:ext>
            </a:extLst>
          </p:cNvPr>
          <p:cNvSpPr/>
          <p:nvPr/>
        </p:nvSpPr>
        <p:spPr>
          <a:xfrm>
            <a:off x="8236215" y="3696573"/>
            <a:ext cx="355758" cy="2225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5" name="図形グループ 30">
            <a:extLst>
              <a:ext uri="{FF2B5EF4-FFF2-40B4-BE49-F238E27FC236}">
                <a16:creationId xmlns:a16="http://schemas.microsoft.com/office/drawing/2014/main" id="{73B29756-A05C-2D48-FFE0-80623E0F68E3}"/>
              </a:ext>
            </a:extLst>
          </p:cNvPr>
          <p:cNvGrpSpPr/>
          <p:nvPr/>
        </p:nvGrpSpPr>
        <p:grpSpPr>
          <a:xfrm>
            <a:off x="8037539" y="3464131"/>
            <a:ext cx="296586" cy="293005"/>
            <a:chOff x="5101121" y="3995693"/>
            <a:chExt cx="296586" cy="293005"/>
          </a:xfrm>
        </p:grpSpPr>
        <p:sp>
          <p:nvSpPr>
            <p:cNvPr id="76" name="円/楕円 31">
              <a:extLst>
                <a:ext uri="{FF2B5EF4-FFF2-40B4-BE49-F238E27FC236}">
                  <a16:creationId xmlns:a16="http://schemas.microsoft.com/office/drawing/2014/main" id="{F04048AD-ED2F-A875-072F-33A6857F4D59}"/>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フリーフォーム 33">
              <a:extLst>
                <a:ext uri="{FF2B5EF4-FFF2-40B4-BE49-F238E27FC236}">
                  <a16:creationId xmlns:a16="http://schemas.microsoft.com/office/drawing/2014/main" id="{21782C3A-BDCC-13C4-7274-DFC1A6BE7347}"/>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0" name="グループ化 89">
            <a:extLst>
              <a:ext uri="{FF2B5EF4-FFF2-40B4-BE49-F238E27FC236}">
                <a16:creationId xmlns:a16="http://schemas.microsoft.com/office/drawing/2014/main" id="{8D896FD0-1581-B51B-125C-94F655DFD356}"/>
              </a:ext>
            </a:extLst>
          </p:cNvPr>
          <p:cNvGrpSpPr/>
          <p:nvPr/>
        </p:nvGrpSpPr>
        <p:grpSpPr>
          <a:xfrm>
            <a:off x="4556177" y="3428082"/>
            <a:ext cx="607709" cy="523220"/>
            <a:chOff x="9375578" y="2660876"/>
            <a:chExt cx="607709" cy="523220"/>
          </a:xfrm>
        </p:grpSpPr>
        <p:sp>
          <p:nvSpPr>
            <p:cNvPr id="89" name="楕円 88">
              <a:extLst>
                <a:ext uri="{FF2B5EF4-FFF2-40B4-BE49-F238E27FC236}">
                  <a16:creationId xmlns:a16="http://schemas.microsoft.com/office/drawing/2014/main" id="{4F3E139D-1D4B-0F15-2904-6D921F5E147B}"/>
                </a:ext>
              </a:extLst>
            </p:cNvPr>
            <p:cNvSpPr/>
            <p:nvPr/>
          </p:nvSpPr>
          <p:spPr>
            <a:xfrm>
              <a:off x="9514252" y="2749178"/>
              <a:ext cx="261374" cy="2606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8DEC39D4-D22B-41F0-B47D-7823EF2633EF}"/>
                </a:ext>
              </a:extLst>
            </p:cNvPr>
            <p:cNvSpPr txBox="1"/>
            <p:nvPr/>
          </p:nvSpPr>
          <p:spPr>
            <a:xfrm>
              <a:off x="9375578" y="2660876"/>
              <a:ext cx="607709" cy="523220"/>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p:txBody>
        </p:sp>
      </p:grpSp>
      <p:grpSp>
        <p:nvGrpSpPr>
          <p:cNvPr id="10" name="図形グループ 47">
            <a:extLst>
              <a:ext uri="{FF2B5EF4-FFF2-40B4-BE49-F238E27FC236}">
                <a16:creationId xmlns:a16="http://schemas.microsoft.com/office/drawing/2014/main" id="{63569DC3-6B5B-A557-7BAF-076DAB23EF22}"/>
              </a:ext>
            </a:extLst>
          </p:cNvPr>
          <p:cNvGrpSpPr/>
          <p:nvPr/>
        </p:nvGrpSpPr>
        <p:grpSpPr>
          <a:xfrm>
            <a:off x="657644" y="3789929"/>
            <a:ext cx="296587" cy="293005"/>
            <a:chOff x="2897417" y="3995693"/>
            <a:chExt cx="296587" cy="293005"/>
          </a:xfrm>
        </p:grpSpPr>
        <p:sp>
          <p:nvSpPr>
            <p:cNvPr id="11" name="円/楕円 48">
              <a:extLst>
                <a:ext uri="{FF2B5EF4-FFF2-40B4-BE49-F238E27FC236}">
                  <a16:creationId xmlns:a16="http://schemas.microsoft.com/office/drawing/2014/main" id="{41F9C0BE-8B5F-8FCC-D345-E52B287B42D6}"/>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FB3EAB0-FAAD-675E-D88C-D7D3A5704D19}"/>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 name="正方形/長方形 1">
            <a:extLst>
              <a:ext uri="{FF2B5EF4-FFF2-40B4-BE49-F238E27FC236}">
                <a16:creationId xmlns:a16="http://schemas.microsoft.com/office/drawing/2014/main" id="{1FF3AD75-F799-CEB4-07A8-86BC703F9BAD}"/>
              </a:ext>
            </a:extLst>
          </p:cNvPr>
          <p:cNvSpPr/>
          <p:nvPr/>
        </p:nvSpPr>
        <p:spPr>
          <a:xfrm>
            <a:off x="7901506" y="1419324"/>
            <a:ext cx="690467" cy="642037"/>
          </a:xfrm>
          <a:prstGeom prst="rect">
            <a:avLst/>
          </a:prstGeom>
          <a:no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1FBCC7D-272A-50E4-A24A-3632587495F3}"/>
              </a:ext>
            </a:extLst>
          </p:cNvPr>
          <p:cNvSpPr txBox="1"/>
          <p:nvPr/>
        </p:nvSpPr>
        <p:spPr>
          <a:xfrm>
            <a:off x="5655377" y="1448017"/>
            <a:ext cx="2267914" cy="553998"/>
          </a:xfrm>
          <a:prstGeom prst="rect">
            <a:avLst/>
          </a:prstGeom>
          <a:noFill/>
        </p:spPr>
        <p:txBody>
          <a:bodyPr wrap="square" rtlCol="0">
            <a:spAutoFit/>
          </a:bodyPr>
          <a:lstStyle/>
          <a:p>
            <a:r>
              <a:rPr lang="ja-JP" altLang="en-US" sz="1000" dirty="0">
                <a:latin typeface="メイリオ" panose="020B0604030504040204" pitchFamily="50" charset="-128"/>
                <a:ea typeface="メイリオ" panose="020B0604030504040204" pitchFamily="50" charset="-128"/>
              </a:rPr>
              <a:t>右の</a:t>
            </a:r>
            <a:r>
              <a:rPr lang="en-US" altLang="ja-JP" sz="1000" dirty="0">
                <a:latin typeface="メイリオ" panose="020B0604030504040204" pitchFamily="50" charset="-128"/>
                <a:ea typeface="メイリオ" panose="020B0604030504040204" pitchFamily="50" charset="-128"/>
              </a:rPr>
              <a:t>QR</a:t>
            </a:r>
            <a:r>
              <a:rPr lang="ja-JP" altLang="en-US" sz="1000" dirty="0">
                <a:latin typeface="メイリオ" panose="020B0604030504040204" pitchFamily="50" charset="-128"/>
                <a:ea typeface="メイリオ" panose="020B0604030504040204" pitchFamily="50" charset="-128"/>
              </a:rPr>
              <a:t>コードを読み込むと</a:t>
            </a:r>
            <a:endParaRPr lang="en-US" altLang="ja-JP" sz="1000" dirty="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❶～❸を省略して❹インストールの画面が表示されます</a:t>
            </a:r>
          </a:p>
        </p:txBody>
      </p:sp>
    </p:spTree>
    <p:extLst>
      <p:ext uri="{BB962C8B-B14F-4D97-AF65-F5344CB8AC3E}">
        <p14:creationId xmlns:p14="http://schemas.microsoft.com/office/powerpoint/2010/main" val="2360899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コネクタ 12"/>
          <p:cNvCxnSpPr/>
          <p:nvPr/>
        </p:nvCxnSpPr>
        <p:spPr>
          <a:xfrm>
            <a:off x="3320760"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849854" y="3487551"/>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630921" y="3487551"/>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346290" y="1400818"/>
            <a:ext cx="2803973" cy="1492716"/>
          </a:xfrm>
          <a:prstGeom prst="rect">
            <a:avLst/>
          </a:prstGeom>
          <a:noFill/>
        </p:spPr>
        <p:txBody>
          <a:bodyPr wrap="none" rtlCol="0">
            <a:spAutoFit/>
          </a:bodyPr>
          <a:lstStyle/>
          <a:p>
            <a:r>
              <a:rPr lang="ja-JP" altLang="en-US" sz="1400" b="1" dirty="0">
                <a:latin typeface="Meiryo" charset="-128"/>
                <a:ea typeface="Meiryo" charset="-128"/>
                <a:cs typeface="Meiryo" charset="-128"/>
              </a:rPr>
              <a:t>　適切な写真</a:t>
            </a:r>
          </a:p>
          <a:p>
            <a:pPr marL="171450" indent="-171450">
              <a:lnSpc>
                <a:spcPct val="150000"/>
              </a:lnSpc>
              <a:buFont typeface="Wingdings" charset="2"/>
              <a:buChar char="l"/>
            </a:pPr>
            <a:r>
              <a:rPr lang="ja-JP" altLang="en-US" sz="1400" dirty="0">
                <a:latin typeface="Meiryo" charset="-128"/>
                <a:ea typeface="Meiryo" charset="-128"/>
                <a:cs typeface="Meiryo" charset="-128"/>
              </a:rPr>
              <a:t>サイズ </a:t>
            </a:r>
            <a:r>
              <a:rPr lang="en-US" altLang="ja-JP" sz="1400" dirty="0">
                <a:latin typeface="Meiryo" charset="-128"/>
                <a:ea typeface="Meiryo" charset="-128"/>
                <a:cs typeface="Meiryo" charset="-128"/>
              </a:rPr>
              <a:t>3.5×4.5cm</a:t>
            </a:r>
            <a:r>
              <a:rPr lang="ja-JP" altLang="en-US" sz="1400" dirty="0">
                <a:latin typeface="Meiryo" charset="-128"/>
                <a:ea typeface="Meiryo" charset="-128"/>
                <a:cs typeface="Meiryo" charset="-128"/>
              </a:rPr>
              <a:t>サイズ</a:t>
            </a:r>
          </a:p>
          <a:p>
            <a:pPr marL="171450" indent="-171450">
              <a:buFont typeface="Wingdings" charset="2"/>
              <a:buChar char="l"/>
            </a:pPr>
            <a:r>
              <a:rPr lang="ja-JP" altLang="en-US" sz="1400" dirty="0">
                <a:latin typeface="Meiryo" charset="-128"/>
                <a:ea typeface="Meiryo" charset="-128"/>
                <a:cs typeface="Meiryo" charset="-128"/>
              </a:rPr>
              <a:t>直近</a:t>
            </a:r>
            <a:r>
              <a:rPr lang="en-US" altLang="ja-JP" sz="1400" dirty="0">
                <a:latin typeface="Meiryo" charset="-128"/>
                <a:ea typeface="Meiryo" charset="-128"/>
                <a:cs typeface="Meiryo" charset="-128"/>
              </a:rPr>
              <a:t>6</a:t>
            </a:r>
            <a:r>
              <a:rPr lang="ja-JP" altLang="en-US" sz="1400" dirty="0">
                <a:latin typeface="Meiryo" charset="-128"/>
                <a:ea typeface="Meiryo" charset="-128"/>
                <a:cs typeface="Meiryo" charset="-128"/>
              </a:rPr>
              <a:t>ヶ月以内に撮影したもの</a:t>
            </a:r>
          </a:p>
          <a:p>
            <a:pPr marL="171450" indent="-171450">
              <a:buFont typeface="Wingdings" charset="2"/>
              <a:buChar char="l"/>
            </a:pPr>
            <a:r>
              <a:rPr lang="ja-JP" altLang="en-US" sz="1400" dirty="0">
                <a:latin typeface="Meiryo" charset="-128"/>
                <a:ea typeface="Meiryo" charset="-128"/>
                <a:cs typeface="Meiryo" charset="-128"/>
              </a:rPr>
              <a:t>正面、無帽、無背景のもの</a:t>
            </a:r>
          </a:p>
          <a:p>
            <a:pPr marL="171450" indent="-171450">
              <a:buFont typeface="Wingdings" charset="2"/>
              <a:buChar char="l"/>
            </a:pPr>
            <a:r>
              <a:rPr lang="ja-JP" altLang="en-US" sz="1400" dirty="0">
                <a:latin typeface="Meiryo" charset="-128"/>
                <a:ea typeface="Meiryo" charset="-128"/>
                <a:cs typeface="Meiryo" charset="-128"/>
              </a:rPr>
              <a:t>裏面に、氏名、生年月日を</a:t>
            </a:r>
            <a:br>
              <a:rPr lang="en-US" altLang="ja-JP" sz="1400" dirty="0">
                <a:latin typeface="Meiryo" charset="-128"/>
                <a:ea typeface="Meiryo" charset="-128"/>
                <a:cs typeface="Meiryo" charset="-128"/>
              </a:rPr>
            </a:br>
            <a:r>
              <a:rPr lang="ja-JP" altLang="en-US" sz="1400" dirty="0">
                <a:latin typeface="Meiryo" charset="-128"/>
                <a:ea typeface="Meiryo" charset="-128"/>
                <a:cs typeface="Meiryo" charset="-128"/>
              </a:rPr>
              <a:t>記入してください</a:t>
            </a:r>
          </a:p>
        </p:txBody>
      </p:sp>
      <p:sp>
        <p:nvSpPr>
          <p:cNvPr id="17" name="テキスト ボックス 16"/>
          <p:cNvSpPr txBox="1"/>
          <p:nvPr/>
        </p:nvSpPr>
        <p:spPr>
          <a:xfrm>
            <a:off x="4655216" y="1400818"/>
            <a:ext cx="3409908" cy="1923604"/>
          </a:xfrm>
          <a:prstGeom prst="rect">
            <a:avLst/>
          </a:prstGeom>
          <a:noFill/>
        </p:spPr>
        <p:txBody>
          <a:bodyPr wrap="none" rtlCol="0">
            <a:spAutoFit/>
          </a:bodyPr>
          <a:lstStyle/>
          <a:p>
            <a:r>
              <a:rPr lang="ja-JP" altLang="en-US" sz="1400" b="1" dirty="0">
                <a:latin typeface="Meiryo" charset="-128"/>
                <a:ea typeface="Meiryo" charset="-128"/>
                <a:cs typeface="Meiryo" charset="-128"/>
              </a:rPr>
              <a:t>　不適切な写真</a:t>
            </a:r>
          </a:p>
          <a:p>
            <a:pPr marL="171450" indent="-171450">
              <a:lnSpc>
                <a:spcPct val="150000"/>
              </a:lnSpc>
              <a:buFont typeface="Wingdings" charset="2"/>
              <a:buChar char="l"/>
            </a:pPr>
            <a:r>
              <a:rPr lang="ja-JP" altLang="en-US" sz="1400" dirty="0">
                <a:latin typeface="Meiryo" charset="-128"/>
                <a:ea typeface="Meiryo" charset="-128"/>
                <a:cs typeface="Meiryo" charset="-128"/>
              </a:rPr>
              <a:t>顔が横向きのもの</a:t>
            </a:r>
          </a:p>
          <a:p>
            <a:pPr marL="171450" indent="-171450">
              <a:buFont typeface="Wingdings" charset="2"/>
              <a:buChar char="l"/>
            </a:pPr>
            <a:r>
              <a:rPr lang="ja-JP" altLang="en-US" sz="1400" dirty="0">
                <a:latin typeface="Meiryo" charset="-128"/>
                <a:ea typeface="Meiryo" charset="-128"/>
                <a:cs typeface="Meiryo" charset="-128"/>
              </a:rPr>
              <a:t>無背景でないもの</a:t>
            </a:r>
          </a:p>
          <a:p>
            <a:pPr marL="171450" indent="-171450">
              <a:buFont typeface="Wingdings" charset="2"/>
              <a:buChar char="l"/>
            </a:pPr>
            <a:r>
              <a:rPr lang="ja-JP" altLang="en-US" sz="1400" dirty="0">
                <a:latin typeface="Meiryo" charset="-128"/>
                <a:ea typeface="Meiryo" charset="-128"/>
                <a:cs typeface="Meiryo" charset="-128"/>
              </a:rPr>
              <a:t>現在の顔と著しく異なるもの</a:t>
            </a:r>
          </a:p>
          <a:p>
            <a:pPr marL="171450" indent="-171450">
              <a:buFont typeface="Wingdings" charset="2"/>
              <a:buChar char="l"/>
            </a:pPr>
            <a:r>
              <a:rPr lang="ja-JP" altLang="en-US" sz="1400" dirty="0">
                <a:latin typeface="Meiryo" charset="-128"/>
                <a:ea typeface="Meiryo" charset="-128"/>
                <a:cs typeface="Meiryo" charset="-128"/>
              </a:rPr>
              <a:t>背景に影のあるもの</a:t>
            </a:r>
          </a:p>
          <a:p>
            <a:pPr marL="171450" indent="-171450">
              <a:buFont typeface="Wingdings" charset="2"/>
              <a:buChar char="l"/>
            </a:pPr>
            <a:r>
              <a:rPr lang="ja-JP" altLang="en-US" sz="1400" dirty="0">
                <a:latin typeface="Meiryo" charset="-128"/>
                <a:ea typeface="Meiryo" charset="-128"/>
                <a:cs typeface="Meiryo" charset="-128"/>
              </a:rPr>
              <a:t>ピンボケや手ブレにより不鮮明なもの</a:t>
            </a:r>
          </a:p>
          <a:p>
            <a:pPr marL="171450" indent="-171450">
              <a:buFont typeface="Wingdings" charset="2"/>
              <a:buChar char="l"/>
            </a:pPr>
            <a:r>
              <a:rPr lang="ja-JP" altLang="en-US" sz="1400" dirty="0">
                <a:latin typeface="Meiryo" charset="-128"/>
                <a:ea typeface="Meiryo" charset="-128"/>
                <a:cs typeface="Meiryo" charset="-128"/>
              </a:rPr>
              <a:t>帽子、サングラスをかけ、</a:t>
            </a:r>
            <a:br>
              <a:rPr lang="en-US" altLang="ja-JP" sz="1400" dirty="0">
                <a:latin typeface="Meiryo" charset="-128"/>
                <a:ea typeface="Meiryo" charset="-128"/>
                <a:cs typeface="Meiryo" charset="-128"/>
              </a:rPr>
            </a:br>
            <a:r>
              <a:rPr lang="ja-JP" altLang="en-US" sz="1400" dirty="0">
                <a:latin typeface="Meiryo" charset="-128"/>
                <a:ea typeface="Meiryo" charset="-128"/>
                <a:cs typeface="Meiryo" charset="-128"/>
              </a:rPr>
              <a:t>人物を特定できないもの</a:t>
            </a:r>
          </a:p>
        </p:txBody>
      </p:sp>
      <p:grpSp>
        <p:nvGrpSpPr>
          <p:cNvPr id="40" name="図形グループ 39" descr="不適切な証明写真のイラスト"/>
          <p:cNvGrpSpPr/>
          <p:nvPr/>
        </p:nvGrpSpPr>
        <p:grpSpPr>
          <a:xfrm>
            <a:off x="5331806" y="3533261"/>
            <a:ext cx="2717974" cy="2231208"/>
            <a:chOff x="4581446" y="3754545"/>
            <a:chExt cx="2717974" cy="2231208"/>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641" y="4905753"/>
              <a:ext cx="826364" cy="1080000"/>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150" y="4893053"/>
              <a:ext cx="822090" cy="1080000"/>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1446" y="4899403"/>
              <a:ext cx="828271" cy="1080000"/>
            </a:xfrm>
            <a:prstGeom prst="rect">
              <a:avLst/>
            </a:prstGeom>
          </p:spPr>
        </p:pic>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4992" y="3767245"/>
              <a:ext cx="824428" cy="1080000"/>
            </a:xfrm>
            <a:prstGeom prst="rect">
              <a:avLst/>
            </a:prstGeom>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5585" y="3754545"/>
              <a:ext cx="828271" cy="1080000"/>
            </a:xfrm>
            <a:prstGeom prst="rect">
              <a:avLst/>
            </a:prstGeom>
          </p:spPr>
        </p:pic>
        <p:pic>
          <p:nvPicPr>
            <p:cNvPr id="21" name="図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1446" y="3754545"/>
              <a:ext cx="828271" cy="1080000"/>
            </a:xfrm>
            <a:prstGeom prst="rect">
              <a:avLst/>
            </a:prstGeom>
          </p:spPr>
        </p:pic>
      </p:grpSp>
      <p:pic>
        <p:nvPicPr>
          <p:cNvPr id="22" name="図 21" descr="適切な証明写真のイラスト"/>
          <p:cNvPicPr>
            <a:picLocks noChangeAspect="1"/>
          </p:cNvPicPr>
          <p:nvPr/>
        </p:nvPicPr>
        <p:blipFill rotWithShape="1">
          <a:blip r:embed="rId9">
            <a:extLst>
              <a:ext uri="{28A0092B-C50C-407E-A947-70E740481C1C}">
                <a14:useLocalDpi xmlns:a14="http://schemas.microsoft.com/office/drawing/2010/main" val="0"/>
              </a:ext>
            </a:extLst>
          </a:blip>
          <a:srcRect l="4444" t="1711" r="3498" b="1507"/>
          <a:stretch/>
        </p:blipFill>
        <p:spPr>
          <a:xfrm>
            <a:off x="1824709" y="3200473"/>
            <a:ext cx="1535797" cy="2090483"/>
          </a:xfrm>
          <a:prstGeom prst="rect">
            <a:avLst/>
          </a:prstGeom>
        </p:spPr>
      </p:pic>
      <p:sp>
        <p:nvSpPr>
          <p:cNvPr id="33" name="円/楕円 32"/>
          <p:cNvSpPr/>
          <p:nvPr/>
        </p:nvSpPr>
        <p:spPr>
          <a:xfrm>
            <a:off x="1159727" y="2809313"/>
            <a:ext cx="2880000" cy="2880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図形グループ 37"/>
          <p:cNvGrpSpPr/>
          <p:nvPr/>
        </p:nvGrpSpPr>
        <p:grpSpPr>
          <a:xfrm>
            <a:off x="5220392" y="3213296"/>
            <a:ext cx="2880000" cy="2880000"/>
            <a:chOff x="5919684" y="3627864"/>
            <a:chExt cx="2880000" cy="2880000"/>
          </a:xfrm>
        </p:grpSpPr>
        <p:cxnSp>
          <p:nvCxnSpPr>
            <p:cNvPr id="35" name="直線コネクタ 34"/>
            <p:cNvCxnSpPr/>
            <p:nvPr/>
          </p:nvCxnSpPr>
          <p:spPr>
            <a:xfrm>
              <a:off x="5919684" y="3627864"/>
              <a:ext cx="2880000" cy="28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5919684" y="3627864"/>
              <a:ext cx="2880000" cy="288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9" name="テキスト ボックス 38"/>
          <p:cNvSpPr txBox="1"/>
          <p:nvPr/>
        </p:nvSpPr>
        <p:spPr>
          <a:xfrm>
            <a:off x="520330" y="5710383"/>
            <a:ext cx="4031873" cy="646331"/>
          </a:xfrm>
          <a:prstGeom prst="rect">
            <a:avLst/>
          </a:prstGeom>
          <a:noFill/>
        </p:spPr>
        <p:txBody>
          <a:bodyPr wrap="none" rtlCol="0">
            <a:spAutoFit/>
          </a:bodyPr>
          <a:lstStyle/>
          <a:p>
            <a:r>
              <a:rPr lang="ja-JP" altLang="en-US" sz="1200" dirty="0">
                <a:latin typeface="Meiryo" charset="-128"/>
                <a:ea typeface="Meiryo" charset="-128"/>
                <a:cs typeface="Meiryo" charset="-128"/>
              </a:rPr>
              <a:t>個人番号カード交付の際、カードに貼付された</a:t>
            </a:r>
            <a:endParaRPr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顔写真と本人の同一性を確認する必要がある場合には、</a:t>
            </a:r>
            <a:endParaRPr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顔認証システムを使用する場合があります。</a:t>
            </a:r>
            <a:endParaRPr kumimoji="1" lang="ja-JP" altLang="en-US" sz="1200" dirty="0">
              <a:latin typeface="Meiryo" charset="-128"/>
              <a:ea typeface="Meiryo" charset="-128"/>
              <a:cs typeface="Meiryo" charset="-128"/>
            </a:endParaRPr>
          </a:p>
        </p:txBody>
      </p:sp>
      <p:sp>
        <p:nvSpPr>
          <p:cNvPr id="24" name="タイトル 1"/>
          <p:cNvSpPr txBox="1">
            <a:spLocks/>
          </p:cNvSpPr>
          <p:nvPr/>
        </p:nvSpPr>
        <p:spPr>
          <a:xfrm>
            <a:off x="1774382" y="423807"/>
            <a:ext cx="5519460" cy="812530"/>
          </a:xfrm>
          <a:prstGeom prst="rect">
            <a:avLst/>
          </a:prstGeom>
        </p:spPr>
        <p:txBody>
          <a:bodyPr vert="horz" wrap="none" lIns="91440" tIns="45720" rIns="91440" bIns="4572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アプリを使った撮影のしかた</a:t>
            </a:r>
            <a:endParaRPr lang="en-US" altLang="ja-JP" dirty="0"/>
          </a:p>
          <a:p>
            <a:r>
              <a:rPr lang="ja-JP" altLang="en-US" sz="2000" dirty="0"/>
              <a:t>適切な写真と不適切な写真の例</a:t>
            </a:r>
          </a:p>
        </p:txBody>
      </p:sp>
      <p:sp>
        <p:nvSpPr>
          <p:cNvPr id="25" name="Title Placeholder 1"/>
          <p:cNvSpPr txBox="1">
            <a:spLocks/>
          </p:cNvSpPr>
          <p:nvPr/>
        </p:nvSpPr>
        <p:spPr>
          <a:xfrm>
            <a:off x="493618" y="506870"/>
            <a:ext cx="1080000" cy="5472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2-B</a:t>
            </a:r>
            <a:endParaRPr lang="en-US" sz="3600" dirty="0">
              <a:solidFill>
                <a:srgbClr val="009650"/>
              </a:solidFill>
            </a:endParaRPr>
          </a:p>
        </p:txBody>
      </p:sp>
      <p:cxnSp>
        <p:nvCxnSpPr>
          <p:cNvPr id="3" name="直線コネクタ 2"/>
          <p:cNvCxnSpPr/>
          <p:nvPr/>
        </p:nvCxnSpPr>
        <p:spPr>
          <a:xfrm>
            <a:off x="4570244" y="1268297"/>
            <a:ext cx="0" cy="504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0941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493E274-80BB-B490-3E5B-1AAAC680FE52}"/>
              </a:ext>
            </a:extLst>
          </p:cNvPr>
          <p:cNvPicPr>
            <a:picLocks noChangeAspect="1"/>
          </p:cNvPicPr>
          <p:nvPr/>
        </p:nvPicPr>
        <p:blipFill>
          <a:blip r:embed="rId3"/>
          <a:stretch>
            <a:fillRect/>
          </a:stretch>
        </p:blipFill>
        <p:spPr>
          <a:xfrm>
            <a:off x="3580359" y="3003573"/>
            <a:ext cx="1896020" cy="3212870"/>
          </a:xfrm>
          <a:prstGeom prst="rect">
            <a:avLst/>
          </a:prstGeom>
        </p:spPr>
      </p:pic>
      <p:pic>
        <p:nvPicPr>
          <p:cNvPr id="45" name="図 44" descr="グラフィカル ユーザー インターフェイス が含まれている画像&#10;&#10;自動的に生成された説明">
            <a:extLst>
              <a:ext uri="{FF2B5EF4-FFF2-40B4-BE49-F238E27FC236}">
                <a16:creationId xmlns:a16="http://schemas.microsoft.com/office/drawing/2014/main" id="{9093B060-38FB-43DD-1086-5AA4E2F8F4BB}"/>
              </a:ext>
            </a:extLst>
          </p:cNvPr>
          <p:cNvPicPr>
            <a:picLocks noChangeAspect="1"/>
          </p:cNvPicPr>
          <p:nvPr/>
        </p:nvPicPr>
        <p:blipFill>
          <a:blip r:embed="rId4"/>
          <a:stretch>
            <a:fillRect/>
          </a:stretch>
        </p:blipFill>
        <p:spPr>
          <a:xfrm>
            <a:off x="6506757" y="3003573"/>
            <a:ext cx="1898091" cy="3208744"/>
          </a:xfrm>
          <a:prstGeom prst="rect">
            <a:avLst/>
          </a:prstGeom>
        </p:spPr>
      </p:pic>
      <p:cxnSp>
        <p:nvCxnSpPr>
          <p:cNvPr id="16" name="直線コネクタ 15">
            <a:extLst>
              <a:ext uri="{FF2B5EF4-FFF2-40B4-BE49-F238E27FC236}">
                <a16:creationId xmlns:a16="http://schemas.microsoft.com/office/drawing/2014/main" id="{DF8C98C5-2506-7E43-4394-363AFF4808B1}"/>
              </a:ext>
            </a:extLst>
          </p:cNvPr>
          <p:cNvCxnSpPr/>
          <p:nvPr/>
        </p:nvCxnSpPr>
        <p:spPr>
          <a:xfrm>
            <a:off x="8477826" y="3199932"/>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grpSp>
        <p:nvGrpSpPr>
          <p:cNvPr id="24" name="グループ化 23">
            <a:extLst>
              <a:ext uri="{FF2B5EF4-FFF2-40B4-BE49-F238E27FC236}">
                <a16:creationId xmlns:a16="http://schemas.microsoft.com/office/drawing/2014/main" id="{85E0A9C8-AC52-BF11-5177-0B43B723905C}"/>
              </a:ext>
            </a:extLst>
          </p:cNvPr>
          <p:cNvGrpSpPr/>
          <p:nvPr/>
        </p:nvGrpSpPr>
        <p:grpSpPr>
          <a:xfrm>
            <a:off x="7045575" y="3651150"/>
            <a:ext cx="804288" cy="1224137"/>
            <a:chOff x="7983480" y="3204138"/>
            <a:chExt cx="1025912" cy="1332000"/>
          </a:xfrm>
        </p:grpSpPr>
        <p:cxnSp>
          <p:nvCxnSpPr>
            <p:cNvPr id="25" name="直線コネクタ 24">
              <a:extLst>
                <a:ext uri="{FF2B5EF4-FFF2-40B4-BE49-F238E27FC236}">
                  <a16:creationId xmlns:a16="http://schemas.microsoft.com/office/drawing/2014/main" id="{ED90C413-212E-C8D0-B2A5-B12BEE5C52B3}"/>
                </a:ext>
              </a:extLst>
            </p:cNvPr>
            <p:cNvCxnSpPr/>
            <p:nvPr/>
          </p:nvCxnSpPr>
          <p:spPr>
            <a:xfrm>
              <a:off x="8512513" y="3204138"/>
              <a:ext cx="0" cy="1332000"/>
            </a:xfrm>
            <a:prstGeom prst="line">
              <a:avLst/>
            </a:prstGeom>
            <a:ln>
              <a:solidFill>
                <a:srgbClr val="FF9696"/>
              </a:solidFill>
              <a:prstDash val="dash"/>
            </a:ln>
          </p:spPr>
          <p:style>
            <a:lnRef idx="1">
              <a:schemeClr val="accent1"/>
            </a:lnRef>
            <a:fillRef idx="0">
              <a:schemeClr val="accent1"/>
            </a:fillRef>
            <a:effectRef idx="0">
              <a:schemeClr val="accent1"/>
            </a:effectRef>
            <a:fontRef idx="minor">
              <a:schemeClr val="tx1"/>
            </a:fontRef>
          </p:style>
        </p:cxnSp>
        <p:grpSp>
          <p:nvGrpSpPr>
            <p:cNvPr id="26" name="図形グループ 3">
              <a:extLst>
                <a:ext uri="{FF2B5EF4-FFF2-40B4-BE49-F238E27FC236}">
                  <a16:creationId xmlns:a16="http://schemas.microsoft.com/office/drawing/2014/main" id="{77096105-A326-09D8-D13C-E33CA62B293D}"/>
                </a:ext>
              </a:extLst>
            </p:cNvPr>
            <p:cNvGrpSpPr/>
            <p:nvPr/>
          </p:nvGrpSpPr>
          <p:grpSpPr>
            <a:xfrm>
              <a:off x="7983480" y="3251414"/>
              <a:ext cx="1025912" cy="990132"/>
              <a:chOff x="6753961" y="3093544"/>
              <a:chExt cx="1025912" cy="990132"/>
            </a:xfrm>
          </p:grpSpPr>
          <p:sp>
            <p:nvSpPr>
              <p:cNvPr id="27" name="円/楕円 4">
                <a:extLst>
                  <a:ext uri="{FF2B5EF4-FFF2-40B4-BE49-F238E27FC236}">
                    <a16:creationId xmlns:a16="http://schemas.microsoft.com/office/drawing/2014/main" id="{D1313C60-2C14-1455-D2B9-1AAC5A5D7DDE}"/>
                  </a:ext>
                </a:extLst>
              </p:cNvPr>
              <p:cNvSpPr/>
              <p:nvPr/>
            </p:nvSpPr>
            <p:spPr>
              <a:xfrm>
                <a:off x="6870545" y="3093544"/>
                <a:ext cx="829306" cy="990132"/>
              </a:xfrm>
              <a:prstGeom prst="ellipse">
                <a:avLst/>
              </a:prstGeom>
              <a:noFill/>
              <a:ln w="12700">
                <a:solidFill>
                  <a:srgbClr val="FF96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コネクタ 27">
                <a:extLst>
                  <a:ext uri="{FF2B5EF4-FFF2-40B4-BE49-F238E27FC236}">
                    <a16:creationId xmlns:a16="http://schemas.microsoft.com/office/drawing/2014/main" id="{7BF27622-A283-27FC-B8A2-2FA82B2AC212}"/>
                  </a:ext>
                </a:extLst>
              </p:cNvPr>
              <p:cNvCxnSpPr/>
              <p:nvPr/>
            </p:nvCxnSpPr>
            <p:spPr>
              <a:xfrm>
                <a:off x="6753961" y="4078895"/>
                <a:ext cx="1025912" cy="0"/>
              </a:xfrm>
              <a:prstGeom prst="line">
                <a:avLst/>
              </a:prstGeom>
              <a:ln w="12700">
                <a:solidFill>
                  <a:srgbClr val="FF9696"/>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BD0ABA16-4027-BDA6-41FE-12248F847A84}"/>
                  </a:ext>
                </a:extLst>
              </p:cNvPr>
              <p:cNvCxnSpPr/>
              <p:nvPr/>
            </p:nvCxnSpPr>
            <p:spPr>
              <a:xfrm>
                <a:off x="6753961" y="3093544"/>
                <a:ext cx="1025912" cy="0"/>
              </a:xfrm>
              <a:prstGeom prst="line">
                <a:avLst/>
              </a:prstGeom>
              <a:ln w="12700">
                <a:solidFill>
                  <a:srgbClr val="FF9696"/>
                </a:solidFill>
              </a:ln>
            </p:spPr>
            <p:style>
              <a:lnRef idx="1">
                <a:schemeClr val="accent1"/>
              </a:lnRef>
              <a:fillRef idx="0">
                <a:schemeClr val="accent1"/>
              </a:fillRef>
              <a:effectRef idx="0">
                <a:schemeClr val="accent1"/>
              </a:effectRef>
              <a:fontRef idx="minor">
                <a:schemeClr val="tx1"/>
              </a:fontRef>
            </p:style>
          </p:cxnSp>
        </p:grpSp>
      </p:grpSp>
      <p:pic>
        <p:nvPicPr>
          <p:cNvPr id="17" name="図 16" descr="グラフィカル ユーザー インターフェイス が含まれている画像&#10;&#10;自動的に生成された説明">
            <a:extLst>
              <a:ext uri="{FF2B5EF4-FFF2-40B4-BE49-F238E27FC236}">
                <a16:creationId xmlns:a16="http://schemas.microsoft.com/office/drawing/2014/main" id="{0FE09589-A8BD-AC8E-00B9-251E65DB88A7}"/>
              </a:ext>
            </a:extLst>
          </p:cNvPr>
          <p:cNvPicPr>
            <a:picLocks noChangeAspect="1"/>
          </p:cNvPicPr>
          <p:nvPr/>
        </p:nvPicPr>
        <p:blipFill rotWithShape="1">
          <a:blip r:embed="rId5"/>
          <a:srcRect t="20357" b="3393"/>
          <a:stretch/>
        </p:blipFill>
        <p:spPr>
          <a:xfrm>
            <a:off x="596038" y="2995538"/>
            <a:ext cx="1893985" cy="3209238"/>
          </a:xfrm>
          <a:prstGeom prst="rect">
            <a:avLst/>
          </a:prstGeom>
        </p:spPr>
      </p:pic>
      <p:sp>
        <p:nvSpPr>
          <p:cNvPr id="2" name="タイトル 1"/>
          <p:cNvSpPr>
            <a:spLocks noGrp="1"/>
          </p:cNvSpPr>
          <p:nvPr>
            <p:ph type="ctrTitle"/>
          </p:nvPr>
        </p:nvSpPr>
        <p:spPr>
          <a:xfrm>
            <a:off x="1761130" y="526748"/>
            <a:ext cx="5519460" cy="547200"/>
          </a:xfrm>
        </p:spPr>
        <p:txBody>
          <a:bodyPr wrap="none">
            <a:spAutoFit/>
          </a:bodyPr>
          <a:lstStyle/>
          <a:p>
            <a:pPr>
              <a:lnSpc>
                <a:spcPct val="100000"/>
              </a:lnSpc>
            </a:pPr>
            <a:r>
              <a:rPr lang="ja-JP" altLang="en-US" dirty="0"/>
              <a:t>アプリを使った撮影のしかた</a:t>
            </a:r>
          </a:p>
        </p:txBody>
      </p:sp>
      <p:sp>
        <p:nvSpPr>
          <p:cNvPr id="8" name="Title Placeholder 1"/>
          <p:cNvSpPr txBox="1">
            <a:spLocks/>
          </p:cNvSpPr>
          <p:nvPr/>
        </p:nvSpPr>
        <p:spPr>
          <a:xfrm>
            <a:off x="491140" y="505100"/>
            <a:ext cx="1051891"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2-B</a:t>
            </a:r>
            <a:endParaRPr lang="en-US" sz="3600" dirty="0">
              <a:solidFill>
                <a:srgbClr val="009650"/>
              </a:solidFill>
            </a:endParaRPr>
          </a:p>
        </p:txBody>
      </p:sp>
      <p:cxnSp>
        <p:nvCxnSpPr>
          <p:cNvPr id="14" name="直線コネクタ 13"/>
          <p:cNvCxnSpPr/>
          <p:nvPr/>
        </p:nvCxnSpPr>
        <p:spPr>
          <a:xfrm>
            <a:off x="7641521" y="2905773"/>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7031"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820701" y="4028814"/>
            <a:ext cx="743802" cy="7438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サブタイトル 2"/>
          <p:cNvSpPr>
            <a:spLocks noGrp="1"/>
          </p:cNvSpPr>
          <p:nvPr>
            <p:ph type="subTitle" idx="4294967295"/>
          </p:nvPr>
        </p:nvSpPr>
        <p:spPr>
          <a:xfrm>
            <a:off x="524371" y="1397651"/>
            <a:ext cx="6032421" cy="461665"/>
          </a:xfrm>
        </p:spPr>
        <p:txBody>
          <a:bodyPr wrap="none">
            <a:spAutoFit/>
          </a:bodyPr>
          <a:lstStyle/>
          <a:p>
            <a:pPr marL="489600" indent="-489600">
              <a:lnSpc>
                <a:spcPct val="100000"/>
              </a:lnSpc>
              <a:spcBef>
                <a:spcPts val="0"/>
              </a:spcBef>
            </a:pPr>
            <a:r>
              <a:rPr lang="ja-JP" altLang="en-US" sz="2400" dirty="0"/>
              <a:t>アプリのアイコンを押して起動させます。</a:t>
            </a:r>
            <a:endParaRPr lang="en-US" altLang="ja-JP" sz="2400" dirty="0"/>
          </a:p>
        </p:txBody>
      </p:sp>
      <p:grpSp>
        <p:nvGrpSpPr>
          <p:cNvPr id="55" name="図形グループ 54"/>
          <p:cNvGrpSpPr/>
          <p:nvPr/>
        </p:nvGrpSpPr>
        <p:grpSpPr>
          <a:xfrm>
            <a:off x="3124256" y="1832057"/>
            <a:ext cx="296586" cy="293005"/>
            <a:chOff x="3546641" y="3995693"/>
            <a:chExt cx="296586" cy="293005"/>
          </a:xfrm>
        </p:grpSpPr>
        <p:sp>
          <p:nvSpPr>
            <p:cNvPr id="56" name="円/楕円 5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5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図形グループ 57"/>
          <p:cNvGrpSpPr/>
          <p:nvPr/>
        </p:nvGrpSpPr>
        <p:grpSpPr>
          <a:xfrm>
            <a:off x="672400" y="3886937"/>
            <a:ext cx="296587" cy="293005"/>
            <a:chOff x="2897417" y="3995693"/>
            <a:chExt cx="296587" cy="293005"/>
          </a:xfrm>
        </p:grpSpPr>
        <p:sp>
          <p:nvSpPr>
            <p:cNvPr id="59" name="円/楕円 5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49" name="正方形/長方形 48"/>
          <p:cNvSpPr/>
          <p:nvPr/>
        </p:nvSpPr>
        <p:spPr>
          <a:xfrm>
            <a:off x="6725633" y="5047609"/>
            <a:ext cx="1401185" cy="324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7432711" y="5394734"/>
            <a:ext cx="818182" cy="2315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39"/>
          <p:cNvGrpSpPr/>
          <p:nvPr/>
        </p:nvGrpSpPr>
        <p:grpSpPr>
          <a:xfrm>
            <a:off x="6573434" y="4897853"/>
            <a:ext cx="296586" cy="293005"/>
            <a:chOff x="4232441" y="3995693"/>
            <a:chExt cx="296586" cy="293005"/>
          </a:xfrm>
        </p:grpSpPr>
        <p:sp>
          <p:nvSpPr>
            <p:cNvPr id="52" name="円/楕円 51"/>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3" name="直線コネクタ 12"/>
          <p:cNvCxnSpPr/>
          <p:nvPr/>
        </p:nvCxnSpPr>
        <p:spPr>
          <a:xfrm>
            <a:off x="5525465" y="3186265"/>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2F0FCF73-9CFF-7F48-EAA3-4FBA14ED5A83}"/>
              </a:ext>
            </a:extLst>
          </p:cNvPr>
          <p:cNvSpPr txBox="1"/>
          <p:nvPr/>
        </p:nvSpPr>
        <p:spPr>
          <a:xfrm>
            <a:off x="323528" y="1772816"/>
            <a:ext cx="2438417" cy="800219"/>
          </a:xfrm>
          <a:prstGeom prst="rect">
            <a:avLst/>
          </a:prstGeom>
          <a:noFill/>
        </p:spPr>
        <p:txBody>
          <a:bodyPr wrap="square" rtlCol="0">
            <a:spAutoFit/>
          </a:bodyPr>
          <a:lstStyle/>
          <a:p>
            <a:pPr marL="6350" indent="-6350">
              <a:lnSpc>
                <a:spcPct val="100000"/>
              </a:lnSpc>
              <a:spcBef>
                <a:spcPts val="0"/>
              </a:spcBef>
            </a:pPr>
            <a:r>
              <a:rPr lang="ja-JP" altLang="en-US" sz="2800" b="1" dirty="0">
                <a:solidFill>
                  <a:srgbClr val="009650"/>
                </a:solidFill>
                <a:latin typeface="メイリオ" panose="020B0604030504040204" pitchFamily="50" charset="-128"/>
                <a:ea typeface="メイリオ" panose="020B0604030504040204" pitchFamily="50" charset="-128"/>
              </a:rPr>
              <a:t>❶</a:t>
            </a:r>
            <a:r>
              <a:rPr lang="en-US" altLang="ja-JP" b="1" spc="-16" dirty="0">
                <a:latin typeface="メイリオ" panose="020B0604030504040204" pitchFamily="50" charset="-128"/>
                <a:ea typeface="メイリオ" panose="020B0604030504040204" pitchFamily="50" charset="-128"/>
                <a:cs typeface="AoyagiKouzanFontT"/>
              </a:rPr>
              <a:t>｢</a:t>
            </a:r>
            <a:r>
              <a:rPr lang="ja-JP" altLang="en-US" b="1" dirty="0">
                <a:latin typeface="メイリオ" panose="020B0604030504040204" pitchFamily="50" charset="-128"/>
                <a:ea typeface="メイリオ" panose="020B0604030504040204" pitchFamily="50" charset="-128"/>
              </a:rPr>
              <a:t>撮影する</a:t>
            </a:r>
            <a:r>
              <a:rPr lang="ja-JP" altLang="en-US" b="1" spc="-750"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を押す</a:t>
            </a:r>
            <a:endParaRPr lang="en-US" altLang="ja-JP" b="1" dirty="0">
              <a:latin typeface="メイリオ" panose="020B0604030504040204" pitchFamily="50" charset="-128"/>
              <a:ea typeface="メイリオ" panose="020B0604030504040204" pitchFamily="50" charset="-128"/>
            </a:endParaRPr>
          </a:p>
          <a:p>
            <a:endParaRPr kumimoji="1" lang="ja-JP" altLang="en-US" b="1"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6EC1445E-A75A-1AD7-FA7B-DFE78DFAA34A}"/>
              </a:ext>
            </a:extLst>
          </p:cNvPr>
          <p:cNvSpPr txBox="1"/>
          <p:nvPr/>
        </p:nvSpPr>
        <p:spPr>
          <a:xfrm>
            <a:off x="3379652" y="1844824"/>
            <a:ext cx="2560500" cy="1479892"/>
          </a:xfrm>
          <a:prstGeom prst="rect">
            <a:avLst/>
          </a:prstGeom>
          <a:noFill/>
        </p:spPr>
        <p:txBody>
          <a:bodyPr wrap="square" rtlCol="0">
            <a:spAutoFit/>
          </a:bodyPr>
          <a:lstStyle/>
          <a:p>
            <a:pPr marL="6350" indent="-6350">
              <a:lnSpc>
                <a:spcPct val="100000"/>
              </a:lnSpc>
              <a:spcBef>
                <a:spcPts val="0"/>
              </a:spcBef>
            </a:pPr>
            <a:r>
              <a:rPr lang="ja-JP" altLang="en-US" b="1" dirty="0">
                <a:latin typeface="メイリオ" panose="020B0604030504040204" pitchFamily="50" charset="-128"/>
                <a:ea typeface="メイリオ" panose="020B0604030504040204" pitchFamily="50" charset="-128"/>
              </a:rPr>
              <a:t>楕円の線に沿って</a:t>
            </a:r>
            <a:endParaRPr lang="en-US" altLang="ja-JP" b="1" dirty="0">
              <a:latin typeface="メイリオ" panose="020B0604030504040204" pitchFamily="50" charset="-128"/>
              <a:ea typeface="メイリオ" panose="020B0604030504040204" pitchFamily="50" charset="-128"/>
            </a:endParaRPr>
          </a:p>
          <a:p>
            <a:pPr marL="6350" indent="-6350">
              <a:lnSpc>
                <a:spcPct val="100000"/>
              </a:lnSpc>
              <a:spcBef>
                <a:spcPts val="0"/>
              </a:spcBef>
            </a:pPr>
            <a:r>
              <a:rPr lang="ja-JP" altLang="en-US" b="1" dirty="0">
                <a:latin typeface="メイリオ" panose="020B0604030504040204" pitchFamily="50" charset="-128"/>
                <a:ea typeface="メイリオ" panose="020B0604030504040204" pitchFamily="50" charset="-128"/>
              </a:rPr>
              <a:t>顔を合わせます</a:t>
            </a:r>
            <a:endParaRPr lang="en-US" altLang="ja-JP" b="1" dirty="0">
              <a:latin typeface="メイリオ" panose="020B0604030504040204" pitchFamily="50" charset="-128"/>
              <a:ea typeface="メイリオ" panose="020B0604030504040204" pitchFamily="50" charset="-128"/>
            </a:endParaRPr>
          </a:p>
          <a:p>
            <a:pPr marL="6350" indent="-6350">
              <a:lnSpc>
                <a:spcPct val="100000"/>
              </a:lnSpc>
              <a:spcBef>
                <a:spcPts val="500"/>
              </a:spcBef>
            </a:pPr>
            <a:r>
              <a:rPr lang="en-US" altLang="ja-JP" sz="1400" b="1" dirty="0">
                <a:latin typeface="メイリオ" panose="020B0604030504040204" pitchFamily="50" charset="-128"/>
                <a:ea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rPr>
              <a:t>楕円の中に顔を合わせます</a:t>
            </a:r>
            <a:endParaRPr lang="en-US" altLang="ja-JP" b="1" dirty="0">
              <a:latin typeface="メイリオ" panose="020B0604030504040204" pitchFamily="50" charset="-128"/>
              <a:ea typeface="メイリオ" panose="020B0604030504040204" pitchFamily="50" charset="-128"/>
            </a:endParaRPr>
          </a:p>
          <a:p>
            <a:pPr marL="6350" indent="-6350">
              <a:lnSpc>
                <a:spcPct val="100000"/>
              </a:lnSpc>
              <a:spcBef>
                <a:spcPts val="0"/>
              </a:spcBef>
            </a:pPr>
            <a:endParaRPr lang="en-US" altLang="ja-JP" b="1" dirty="0">
              <a:latin typeface="メイリオ" panose="020B0604030504040204" pitchFamily="50" charset="-128"/>
              <a:ea typeface="メイリオ" panose="020B0604030504040204" pitchFamily="50" charset="-128"/>
            </a:endParaRPr>
          </a:p>
          <a:p>
            <a:endParaRPr kumimoji="1" lang="ja-JP" altLang="en-US" b="1" dirty="0">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CA47C679-6A20-36D7-3FC4-4890CBA86706}"/>
              </a:ext>
            </a:extLst>
          </p:cNvPr>
          <p:cNvSpPr txBox="1"/>
          <p:nvPr/>
        </p:nvSpPr>
        <p:spPr>
          <a:xfrm>
            <a:off x="6046420" y="1700808"/>
            <a:ext cx="2721654" cy="1354217"/>
          </a:xfrm>
          <a:prstGeom prst="rect">
            <a:avLst/>
          </a:prstGeom>
          <a:noFill/>
        </p:spPr>
        <p:txBody>
          <a:bodyPr wrap="square" rtlCol="0">
            <a:spAutoFit/>
          </a:bodyPr>
          <a:lstStyle/>
          <a:p>
            <a:pPr marL="6350" indent="-6350">
              <a:defRPr/>
            </a:pPr>
            <a:r>
              <a:rPr lang="ja-JP" altLang="en-US" sz="2800" b="1" dirty="0">
                <a:solidFill>
                  <a:srgbClr val="009650"/>
                </a:solidFill>
                <a:latin typeface="メイリオ" panose="020B0604030504040204" pitchFamily="50" charset="-128"/>
                <a:ea typeface="メイリオ" panose="020B0604030504040204" pitchFamily="50" charset="-128"/>
              </a:rPr>
              <a:t>❸</a:t>
            </a:r>
            <a:r>
              <a:rPr kumimoji="1" lang="ja-JP" altLang="en-US" b="1" i="0" u="none" strike="noStrike" kern="1200" cap="none" spc="0" normalizeH="0" baseline="0" noProof="0" dirty="0">
                <a:ln>
                  <a:noFill/>
                </a:ln>
                <a:solidFill>
                  <a:prstClr val="black"/>
                </a:solidFill>
                <a:effectLst/>
                <a:uLnTx/>
                <a:uFillTx/>
                <a:latin typeface="Meiryo" charset="-128"/>
                <a:ea typeface="Meiryo" charset="-128"/>
              </a:rPr>
              <a:t>カメラアイコンを</a:t>
            </a:r>
            <a:endParaRPr kumimoji="1" lang="en-US" altLang="ja-JP" b="1" i="0" u="none" strike="noStrike" kern="1200" cap="none" spc="0" normalizeH="0" baseline="0" noProof="0" dirty="0">
              <a:ln>
                <a:noFill/>
              </a:ln>
              <a:solidFill>
                <a:prstClr val="black"/>
              </a:solidFill>
              <a:effectLst/>
              <a:uLnTx/>
              <a:uFillTx/>
              <a:latin typeface="Meiryo" charset="-128"/>
              <a:ea typeface="Meiryo" charset="-128"/>
            </a:endParaRPr>
          </a:p>
          <a:p>
            <a:pPr marL="6350" marR="0" lvl="0" indent="-6350" algn="l" defTabSz="9144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Meiryo" charset="-128"/>
                <a:ea typeface="Meiryo" charset="-128"/>
              </a:rPr>
              <a:t>　</a:t>
            </a:r>
            <a:r>
              <a:rPr kumimoji="1" lang="ja-JP" altLang="en-US" b="1" i="0" u="none" strike="noStrike" kern="1200" cap="none" spc="0" normalizeH="0" baseline="0" noProof="0" dirty="0">
                <a:ln>
                  <a:noFill/>
                </a:ln>
                <a:solidFill>
                  <a:prstClr val="black"/>
                </a:solidFill>
                <a:effectLst/>
                <a:uLnTx/>
                <a:uFillTx/>
                <a:latin typeface="Meiryo" charset="-128"/>
                <a:ea typeface="Meiryo" charset="-128"/>
              </a:rPr>
              <a:t>押して撮影します</a:t>
            </a:r>
            <a:endParaRPr kumimoji="1" lang="en-US" altLang="ja-JP" b="1" i="0" u="none" strike="noStrike" kern="1200" cap="none" spc="0" normalizeH="0" baseline="0" noProof="0" dirty="0">
              <a:ln>
                <a:noFill/>
              </a:ln>
              <a:solidFill>
                <a:prstClr val="black"/>
              </a:solidFill>
              <a:effectLst/>
              <a:uLnTx/>
              <a:uFillTx/>
              <a:latin typeface="Meiryo" charset="-128"/>
              <a:ea typeface="Meiryo" charset="-128"/>
            </a:endParaRPr>
          </a:p>
          <a:p>
            <a:pPr marL="6350" marR="0" lvl="0" indent="-635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prstClr val="black"/>
                </a:solidFill>
                <a:effectLst/>
                <a:uLnTx/>
                <a:uFillTx/>
                <a:latin typeface="Meiryo" charset="-128"/>
                <a:ea typeface="Meiryo" charset="-128"/>
              </a:rPr>
              <a:t>　撮影後</a:t>
            </a:r>
            <a:r>
              <a:rPr kumimoji="1" lang="en-US" altLang="ja-JP" b="1" i="0" u="none" strike="noStrike" kern="1200" cap="none" spc="-16"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oyagiKouzanFontT"/>
              </a:rPr>
              <a:t>｢</a:t>
            </a:r>
            <a:r>
              <a:rPr kumimoji="1" lang="ja-JP" altLang="en-US" b="1" i="0" u="none" strike="noStrike" kern="1200" cap="none" spc="0" normalizeH="0" baseline="0" noProof="0" dirty="0">
                <a:ln>
                  <a:noFill/>
                </a:ln>
                <a:solidFill>
                  <a:prstClr val="black"/>
                </a:solidFill>
                <a:effectLst/>
                <a:uLnTx/>
                <a:uFillTx/>
                <a:latin typeface="Meiryo" charset="-128"/>
                <a:ea typeface="Meiryo" charset="-128"/>
              </a:rPr>
              <a:t>写真を選ぶ</a:t>
            </a:r>
            <a:r>
              <a:rPr kumimoji="1" lang="ja-JP" altLang="en-US" b="1" i="0" u="none" strike="noStrike" kern="1200" cap="none" spc="-750" normalizeH="0" baseline="0" noProof="0" dirty="0">
                <a:ln>
                  <a:noFill/>
                </a:ln>
                <a:solidFill>
                  <a:prstClr val="black"/>
                </a:solidFill>
                <a:effectLst/>
                <a:uLnTx/>
                <a:uFillTx/>
                <a:latin typeface="Meiryo" charset="-128"/>
                <a:ea typeface="Meiryo" charset="-128"/>
              </a:rPr>
              <a:t>」</a:t>
            </a:r>
            <a:endParaRPr kumimoji="1" lang="en-US" altLang="ja-JP" b="1" i="0" u="none" strike="noStrike" kern="1200" cap="none" spc="-750" normalizeH="0" baseline="0" noProof="0" dirty="0">
              <a:ln>
                <a:noFill/>
              </a:ln>
              <a:solidFill>
                <a:prstClr val="black"/>
              </a:solidFill>
              <a:effectLst/>
              <a:uLnTx/>
              <a:uFillTx/>
              <a:latin typeface="Meiryo" charset="-128"/>
              <a:ea typeface="Meiryo" charset="-128"/>
            </a:endParaRPr>
          </a:p>
          <a:p>
            <a:pPr marL="6350" marR="0" lvl="0" indent="-6350" algn="l" defTabSz="914400" rtl="0" eaLnBrk="1" fontAlgn="auto" latinLnBrk="0" hangingPunct="1">
              <a:lnSpc>
                <a:spcPct val="100000"/>
              </a:lnSpc>
              <a:spcBef>
                <a:spcPts val="0"/>
              </a:spcBef>
              <a:spcAft>
                <a:spcPts val="0"/>
              </a:spcAft>
              <a:buClrTx/>
              <a:buSzTx/>
              <a:buFontTx/>
              <a:buNone/>
              <a:tabLst/>
              <a:defRPr/>
            </a:pPr>
            <a:r>
              <a:rPr lang="ja-JP" altLang="en-US" b="1" spc="-750" dirty="0">
                <a:solidFill>
                  <a:prstClr val="black"/>
                </a:solidFill>
                <a:latin typeface="Meiryo" charset="-128"/>
                <a:ea typeface="Meiryo" charset="-128"/>
              </a:rPr>
              <a:t>　　</a:t>
            </a:r>
            <a:r>
              <a:rPr kumimoji="1" lang="ja-JP" altLang="en-US" b="1" i="0" u="none" strike="noStrike" kern="1200" cap="none" spc="0" normalizeH="0" baseline="0" noProof="0" dirty="0">
                <a:ln>
                  <a:noFill/>
                </a:ln>
                <a:solidFill>
                  <a:prstClr val="black"/>
                </a:solidFill>
                <a:effectLst/>
                <a:uLnTx/>
                <a:uFillTx/>
                <a:latin typeface="Meiryo" charset="-128"/>
                <a:ea typeface="Meiryo" charset="-128"/>
              </a:rPr>
              <a:t>を押す</a:t>
            </a:r>
            <a:endParaRPr lang="en-US" altLang="ja-JP" sz="1600" b="1" dirty="0">
              <a:latin typeface="メイリオ" panose="020B0604030504040204" pitchFamily="50" charset="-128"/>
              <a:ea typeface="メイリオ" panose="020B0604030504040204" pitchFamily="50" charset="-128"/>
            </a:endParaRPr>
          </a:p>
        </p:txBody>
      </p:sp>
      <p:sp>
        <p:nvSpPr>
          <p:cNvPr id="42" name="正方形/長方形 41">
            <a:extLst>
              <a:ext uri="{FF2B5EF4-FFF2-40B4-BE49-F238E27FC236}">
                <a16:creationId xmlns:a16="http://schemas.microsoft.com/office/drawing/2014/main" id="{E1137AEA-D3E6-24EF-859E-D5CB4C6905BA}"/>
              </a:ext>
            </a:extLst>
          </p:cNvPr>
          <p:cNvSpPr/>
          <p:nvPr/>
        </p:nvSpPr>
        <p:spPr>
          <a:xfrm>
            <a:off x="3797273" y="3487341"/>
            <a:ext cx="1362635" cy="16026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58">
            <a:extLst>
              <a:ext uri="{FF2B5EF4-FFF2-40B4-BE49-F238E27FC236}">
                <a16:creationId xmlns:a16="http://schemas.microsoft.com/office/drawing/2014/main" id="{6D988279-FE14-3EED-5410-F3E4F6980E95}"/>
              </a:ext>
            </a:extLst>
          </p:cNvPr>
          <p:cNvSpPr/>
          <p:nvPr/>
        </p:nvSpPr>
        <p:spPr>
          <a:xfrm>
            <a:off x="2640633" y="3887639"/>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7" name="図形グループ 54">
            <a:extLst>
              <a:ext uri="{FF2B5EF4-FFF2-40B4-BE49-F238E27FC236}">
                <a16:creationId xmlns:a16="http://schemas.microsoft.com/office/drawing/2014/main" id="{8796031B-1BA8-5C07-5018-5FDC12D8DB97}"/>
              </a:ext>
            </a:extLst>
          </p:cNvPr>
          <p:cNvGrpSpPr/>
          <p:nvPr/>
        </p:nvGrpSpPr>
        <p:grpSpPr>
          <a:xfrm>
            <a:off x="3716711" y="3338352"/>
            <a:ext cx="296586" cy="293005"/>
            <a:chOff x="3546641" y="3995693"/>
            <a:chExt cx="296586" cy="293005"/>
          </a:xfrm>
        </p:grpSpPr>
        <p:sp>
          <p:nvSpPr>
            <p:cNvPr id="51" name="円/楕円 55">
              <a:extLst>
                <a:ext uri="{FF2B5EF4-FFF2-40B4-BE49-F238E27FC236}">
                  <a16:creationId xmlns:a16="http://schemas.microsoft.com/office/drawing/2014/main" id="{71C700C1-32CC-B066-7ACE-60A5BB493112}"/>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6">
              <a:extLst>
                <a:ext uri="{FF2B5EF4-FFF2-40B4-BE49-F238E27FC236}">
                  <a16:creationId xmlns:a16="http://schemas.microsoft.com/office/drawing/2014/main" id="{A2C30C78-91C2-78FB-7842-A6973E3DA9B6}"/>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613638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アプリの選択した写真の画面の下部に「保存する」ボタンが表示された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2212" y="3022472"/>
            <a:ext cx="1968472" cy="2854800"/>
          </a:xfrm>
          <a:prstGeom prst="rect">
            <a:avLst/>
          </a:prstGeom>
        </p:spPr>
      </p:pic>
      <p:pic>
        <p:nvPicPr>
          <p:cNvPr id="2" name="図 1" descr="アプリの写真を選択し下部に「補正する」ボタンが表示された画面の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6" y="3018467"/>
            <a:ext cx="1971835" cy="2779200"/>
          </a:xfrm>
          <a:prstGeom prst="rect">
            <a:avLst/>
          </a:prstGeom>
        </p:spPr>
      </p:pic>
      <p:cxnSp>
        <p:nvCxnSpPr>
          <p:cNvPr id="13" name="直線コネクタ 12"/>
          <p:cNvCxnSpPr/>
          <p:nvPr/>
        </p:nvCxnSpPr>
        <p:spPr>
          <a:xfrm>
            <a:off x="3332487" y="3459852"/>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6869466" y="3466050"/>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07031" y="366172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34" name="タイトル 1"/>
          <p:cNvSpPr>
            <a:spLocks noGrp="1"/>
          </p:cNvSpPr>
          <p:nvPr>
            <p:ph type="ctrTitle"/>
          </p:nvPr>
        </p:nvSpPr>
        <p:spPr>
          <a:xfrm>
            <a:off x="1757260" y="525370"/>
            <a:ext cx="6741140" cy="547200"/>
          </a:xfrm>
        </p:spPr>
        <p:txBody>
          <a:bodyPr>
            <a:spAutoFit/>
          </a:bodyPr>
          <a:lstStyle/>
          <a:p>
            <a:pPr>
              <a:lnSpc>
                <a:spcPct val="100000"/>
              </a:lnSpc>
            </a:pPr>
            <a:r>
              <a:rPr lang="ja-JP" altLang="en-US" dirty="0"/>
              <a:t>アプリを使った撮影のしかた</a:t>
            </a:r>
          </a:p>
        </p:txBody>
      </p:sp>
      <p:sp>
        <p:nvSpPr>
          <p:cNvPr id="35" name="Title Placeholder 1"/>
          <p:cNvSpPr txBox="1">
            <a:spLocks/>
          </p:cNvSpPr>
          <p:nvPr/>
        </p:nvSpPr>
        <p:spPr>
          <a:xfrm>
            <a:off x="498120" y="505100"/>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2-B</a:t>
            </a:r>
            <a:endParaRPr lang="en-US" sz="3600" dirty="0">
              <a:solidFill>
                <a:srgbClr val="009650"/>
              </a:solidFill>
            </a:endParaRPr>
          </a:p>
        </p:txBody>
      </p:sp>
      <p:sp>
        <p:nvSpPr>
          <p:cNvPr id="36" name="正方形/長方形 35"/>
          <p:cNvSpPr/>
          <p:nvPr/>
        </p:nvSpPr>
        <p:spPr>
          <a:xfrm>
            <a:off x="6668319" y="5447448"/>
            <a:ext cx="1004507" cy="379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2469937" y="5462861"/>
            <a:ext cx="1004507" cy="379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a:spLocks noChangeAspect="1"/>
          </p:cNvSpPr>
          <p:nvPr/>
        </p:nvSpPr>
        <p:spPr>
          <a:xfrm>
            <a:off x="2080271" y="4809807"/>
            <a:ext cx="540000" cy="54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CD14AFB1-F7B9-4EE4-8C8E-263122081455}"/>
              </a:ext>
            </a:extLst>
          </p:cNvPr>
          <p:cNvSpPr txBox="1"/>
          <p:nvPr/>
        </p:nvSpPr>
        <p:spPr>
          <a:xfrm>
            <a:off x="1734741" y="936000"/>
            <a:ext cx="2303387" cy="369332"/>
          </a:xfrm>
          <a:prstGeom prst="rect">
            <a:avLst/>
          </a:prstGeom>
          <a:noFill/>
        </p:spPr>
        <p:txBody>
          <a:bodyPr wrap="non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grpSp>
        <p:nvGrpSpPr>
          <p:cNvPr id="45" name="図形グループ 44"/>
          <p:cNvGrpSpPr/>
          <p:nvPr/>
        </p:nvGrpSpPr>
        <p:grpSpPr>
          <a:xfrm>
            <a:off x="7515052" y="5290222"/>
            <a:ext cx="296586" cy="293005"/>
            <a:chOff x="5878361" y="3995693"/>
            <a:chExt cx="296586" cy="293005"/>
          </a:xfrm>
        </p:grpSpPr>
        <p:sp>
          <p:nvSpPr>
            <p:cNvPr id="49" name="円/楕円 48"/>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49"/>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 name="図形グループ 50"/>
          <p:cNvGrpSpPr/>
          <p:nvPr/>
        </p:nvGrpSpPr>
        <p:grpSpPr>
          <a:xfrm>
            <a:off x="3327233" y="5315004"/>
            <a:ext cx="296586" cy="293005"/>
            <a:chOff x="5101121" y="3995693"/>
            <a:chExt cx="296586" cy="293005"/>
          </a:xfrm>
        </p:grpSpPr>
        <p:sp>
          <p:nvSpPr>
            <p:cNvPr id="52" name="円/楕円 51"/>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フリーフォーム 52"/>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a:extLst>
              <a:ext uri="{FF2B5EF4-FFF2-40B4-BE49-F238E27FC236}">
                <a16:creationId xmlns:a16="http://schemas.microsoft.com/office/drawing/2014/main" id="{FE84A360-3175-869D-0A10-8DD14C95CB45}"/>
              </a:ext>
            </a:extLst>
          </p:cNvPr>
          <p:cNvSpPr txBox="1"/>
          <p:nvPr/>
        </p:nvSpPr>
        <p:spPr>
          <a:xfrm>
            <a:off x="971600" y="1412776"/>
            <a:ext cx="2780046" cy="107721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❹</a:t>
            </a:r>
            <a:r>
              <a:rPr lang="ja-JP" altLang="en-US" sz="1800" b="1" dirty="0">
                <a:latin typeface="Meiryo" charset="-128"/>
                <a:ea typeface="Meiryo" charset="-128"/>
                <a:cs typeface="Meiryo" charset="-128"/>
              </a:rPr>
              <a:t> 写真を選択してから</a:t>
            </a:r>
            <a:endParaRPr lang="en-US" altLang="ja-JP" sz="1800" b="1" dirty="0">
              <a:latin typeface="Meiryo" charset="-128"/>
              <a:ea typeface="Meiryo" charset="-128"/>
              <a:cs typeface="Meiryo" charset="-128"/>
            </a:endParaRPr>
          </a:p>
          <a:p>
            <a:pPr marL="468000" indent="-468000"/>
            <a:r>
              <a:rPr lang="ja-JP" altLang="en-US" sz="1800" b="1" spc="-16" dirty="0">
                <a:latin typeface="メイリオ" panose="020B0604030504040204" pitchFamily="50" charset="-128"/>
                <a:ea typeface="メイリオ" panose="020B0604030504040204" pitchFamily="50" charset="-128"/>
                <a:cs typeface="AoyagiKouzanFontT"/>
              </a:rPr>
              <a:t>　</a:t>
            </a:r>
            <a:r>
              <a:rPr lang="en-US" altLang="ja-JP" sz="1800" b="1" spc="-16" dirty="0">
                <a:latin typeface="メイリオ" panose="020B0604030504040204" pitchFamily="50" charset="-128"/>
                <a:ea typeface="メイリオ" panose="020B0604030504040204" pitchFamily="50" charset="-128"/>
                <a:cs typeface="AoyagiKouzanFontT"/>
              </a:rPr>
              <a:t>｢</a:t>
            </a:r>
            <a:r>
              <a:rPr lang="ja-JP" altLang="en-US" sz="1800" b="1" dirty="0">
                <a:latin typeface="Meiryo" charset="-128"/>
                <a:ea typeface="Meiryo" charset="-128"/>
                <a:cs typeface="Meiryo" charset="-128"/>
              </a:rPr>
              <a:t>補正する</a:t>
            </a:r>
            <a:r>
              <a:rPr lang="ja-JP" altLang="en-US" sz="1800" b="1" spc="-750" dirty="0">
                <a:latin typeface="Meiryo" charset="-128"/>
                <a:ea typeface="Meiryo" charset="-128"/>
                <a:cs typeface="Meiryo" charset="-128"/>
              </a:rPr>
              <a:t>」</a:t>
            </a:r>
            <a:r>
              <a:rPr lang="ja-JP" altLang="en-US" sz="1800" b="1" dirty="0">
                <a:latin typeface="Meiryo" charset="-128"/>
                <a:ea typeface="Meiryo" charset="-128"/>
                <a:cs typeface="Meiryo" charset="-128"/>
              </a:rPr>
              <a:t>を押す</a:t>
            </a:r>
            <a:endParaRPr lang="en-US" altLang="ja-JP" sz="1800" b="1" dirty="0">
              <a:latin typeface="Meiryo" charset="-128"/>
              <a:ea typeface="Meiryo" charset="-128"/>
              <a:cs typeface="Meiryo" charset="-128"/>
            </a:endParaRPr>
          </a:p>
          <a:p>
            <a:endParaRPr kumimoji="1" lang="ja-JP" altLang="en-US" dirty="0"/>
          </a:p>
        </p:txBody>
      </p:sp>
      <p:sp>
        <p:nvSpPr>
          <p:cNvPr id="5" name="テキスト ボックス 4">
            <a:extLst>
              <a:ext uri="{FF2B5EF4-FFF2-40B4-BE49-F238E27FC236}">
                <a16:creationId xmlns:a16="http://schemas.microsoft.com/office/drawing/2014/main" id="{F9C2C921-7CC2-CEEA-D58B-4327E580CBE2}"/>
              </a:ext>
            </a:extLst>
          </p:cNvPr>
          <p:cNvSpPr txBox="1"/>
          <p:nvPr/>
        </p:nvSpPr>
        <p:spPr>
          <a:xfrm>
            <a:off x="4932040" y="1412776"/>
            <a:ext cx="4685604" cy="1661993"/>
          </a:xfrm>
          <a:prstGeom prst="rect">
            <a:avLst/>
          </a:prstGeom>
          <a:noFill/>
        </p:spPr>
        <p:txBody>
          <a:bodyPr wrap="square" rtlCol="0">
            <a:spAutoFit/>
          </a:bodyPr>
          <a:lstStyle/>
          <a:p>
            <a:pPr marL="468000" marR="0" lvl="0" indent="-46800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❺</a:t>
            </a:r>
            <a:r>
              <a:rPr kumimoji="1" lang="en-US" altLang="ja-JP" b="1" i="0" u="none" strike="noStrike" kern="1200" cap="none" spc="-16"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oyagiKouzanFontT"/>
              </a:rPr>
              <a:t>｢</a:t>
            </a:r>
            <a:r>
              <a:rPr kumimoji="1" lang="ja-JP" altLang="en-US" b="1" i="0" u="none" strike="noStrike" kern="1200" cap="none" spc="0" normalizeH="0" baseline="0" noProof="0" dirty="0">
                <a:ln>
                  <a:noFill/>
                </a:ln>
                <a:solidFill>
                  <a:prstClr val="black"/>
                </a:solidFill>
                <a:effectLst/>
                <a:uLnTx/>
                <a:uFillTx/>
                <a:latin typeface="Meiryo" charset="-128"/>
                <a:ea typeface="Meiryo" charset="-128"/>
                <a:cs typeface="Meiryo" charset="-128"/>
              </a:rPr>
              <a:t>保存する</a:t>
            </a:r>
            <a:r>
              <a:rPr kumimoji="1" lang="ja-JP" altLang="en-US" b="1" i="0" u="none" strike="noStrike" kern="1200" cap="none" spc="-750" normalizeH="0" baseline="0" noProof="0" dirty="0">
                <a:ln>
                  <a:noFill/>
                </a:ln>
                <a:solidFill>
                  <a:prstClr val="black"/>
                </a:solidFill>
                <a:effectLst/>
                <a:uLnTx/>
                <a:uFillTx/>
                <a:latin typeface="Meiryo" charset="-128"/>
                <a:ea typeface="Meiryo" charset="-128"/>
                <a:cs typeface="Meiryo" charset="-128"/>
              </a:rPr>
              <a:t>」</a:t>
            </a:r>
            <a:r>
              <a:rPr kumimoji="1" lang="ja-JP" altLang="en-US" b="1" i="0" u="none" strike="noStrike" kern="1200" cap="none" spc="0" normalizeH="0" baseline="0" noProof="0" dirty="0">
                <a:ln>
                  <a:noFill/>
                </a:ln>
                <a:solidFill>
                  <a:prstClr val="black"/>
                </a:solidFill>
                <a:effectLst/>
                <a:uLnTx/>
                <a:uFillTx/>
                <a:latin typeface="Meiryo" charset="-128"/>
                <a:ea typeface="Meiryo" charset="-128"/>
                <a:cs typeface="Meiryo" charset="-128"/>
              </a:rPr>
              <a:t>を押す</a:t>
            </a:r>
            <a:endParaRPr kumimoji="1" lang="en-US" altLang="ja-JP"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1" lang="ja-JP"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rPr>
              <a:t>マイナンバーカードの</a:t>
            </a:r>
            <a:endParaRPr kumimoji="1" lang="en-US"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1" lang="ja-JP"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rPr>
              <a:t>申請書規定では、写真の補正は</a:t>
            </a:r>
            <a:endParaRPr kumimoji="1" lang="en-US"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1" lang="ja-JP"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rPr>
              <a:t>認められていませんので</a:t>
            </a:r>
            <a:endParaRPr kumimoji="1" lang="en-US"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1" lang="ja-JP"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rPr>
              <a:t>補正はせずにそのまま</a:t>
            </a:r>
            <a:r>
              <a:rPr kumimoji="1" lang="en-US" altLang="ja-JP" sz="1400" b="1" i="0" u="none" strike="noStrike" kern="1200" cap="none" spc="-16"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AoyagiKouzanFontT"/>
              </a:rPr>
              <a:t>｢</a:t>
            </a:r>
            <a:r>
              <a:rPr kumimoji="1" lang="ja-JP"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rPr>
              <a:t>保存する</a:t>
            </a:r>
            <a:r>
              <a:rPr kumimoji="1" lang="ja-JP" altLang="en-US" sz="1400" b="1" i="0" u="none" strike="noStrike" kern="1200" cap="none" spc="-750" normalizeH="0" baseline="0" noProof="0" dirty="0">
                <a:ln>
                  <a:noFill/>
                </a:ln>
                <a:solidFill>
                  <a:prstClr val="black"/>
                </a:solidFill>
                <a:effectLst/>
                <a:uLnTx/>
                <a:uFillTx/>
                <a:latin typeface="Meiryo" charset="-128"/>
                <a:ea typeface="Meiryo" charset="-128"/>
                <a:cs typeface="Meiryo" charset="-128"/>
              </a:rPr>
              <a:t>」</a:t>
            </a:r>
            <a:r>
              <a:rPr kumimoji="1" lang="ja-JP"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rPr>
              <a:t>を</a:t>
            </a:r>
            <a:r>
              <a:rPr kumimoji="1" lang="ja-JP" altLang="en-US" sz="1400" b="1" i="0" u="none" strike="noStrike" kern="1200" cap="none" spc="0" normalizeH="0" baseline="0" noProof="0" dirty="0">
                <a:ln>
                  <a:noFill/>
                </a:ln>
                <a:solidFill>
                  <a:prstClr val="black"/>
                </a:solidFill>
                <a:effectLst/>
                <a:uLnTx/>
                <a:uFillTx/>
                <a:latin typeface="Meiryo" charset="-128"/>
                <a:ea typeface="Meiryo" charset="-128"/>
                <a:cs typeface="Meiryo" charset="-128"/>
              </a:rPr>
              <a:t>押す</a:t>
            </a:r>
            <a:endParaRPr kumimoji="1" lang="ja-JP" altLang="ja-JP" sz="14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endParaRPr kumimoji="1" lang="ja-JP" altLang="en-US" dirty="0"/>
          </a:p>
        </p:txBody>
      </p:sp>
    </p:spTree>
    <p:extLst>
      <p:ext uri="{BB962C8B-B14F-4D97-AF65-F5344CB8AC3E}">
        <p14:creationId xmlns:p14="http://schemas.microsoft.com/office/powerpoint/2010/main" val="2466154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アプリの写真を選択し下部に「補正する」ボタンが表示された画面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43" y="2747497"/>
            <a:ext cx="2122849" cy="2992047"/>
          </a:xfrm>
          <a:prstGeom prst="rect">
            <a:avLst/>
          </a:prstGeom>
        </p:spPr>
      </p:pic>
      <p:pic>
        <p:nvPicPr>
          <p:cNvPr id="3" name="図 2" descr="アプリの選択した写真の画面の下部に「サイズ選択」ボタンが表示された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4346" y="2805637"/>
            <a:ext cx="2068336" cy="2999627"/>
          </a:xfrm>
          <a:prstGeom prst="rect">
            <a:avLst/>
          </a:prstGeom>
        </p:spPr>
      </p:pic>
      <p:sp>
        <p:nvSpPr>
          <p:cNvPr id="37" name="正方形/長方形 36"/>
          <p:cNvSpPr/>
          <p:nvPr/>
        </p:nvSpPr>
        <p:spPr>
          <a:xfrm>
            <a:off x="1619672" y="5373216"/>
            <a:ext cx="1078253" cy="4269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1187624" y="4661037"/>
            <a:ext cx="656641" cy="6515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p:cNvCxnSpPr/>
          <p:nvPr/>
        </p:nvCxnSpPr>
        <p:spPr>
          <a:xfrm>
            <a:off x="5868144" y="2996952"/>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879039" y="3603852"/>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34" name="タイトル 1"/>
          <p:cNvSpPr>
            <a:spLocks noGrp="1"/>
          </p:cNvSpPr>
          <p:nvPr>
            <p:ph type="ctrTitle"/>
          </p:nvPr>
        </p:nvSpPr>
        <p:spPr>
          <a:xfrm>
            <a:off x="1757260" y="540000"/>
            <a:ext cx="5519460" cy="547200"/>
          </a:xfrm>
        </p:spPr>
        <p:txBody>
          <a:bodyPr wrap="none">
            <a:spAutoFit/>
          </a:bodyPr>
          <a:lstStyle/>
          <a:p>
            <a:pPr>
              <a:lnSpc>
                <a:spcPct val="100000"/>
              </a:lnSpc>
            </a:pPr>
            <a:r>
              <a:rPr lang="ja-JP" altLang="en-US" dirty="0"/>
              <a:t>アプリを使った撮影のしかた</a:t>
            </a:r>
          </a:p>
        </p:txBody>
      </p:sp>
      <p:sp>
        <p:nvSpPr>
          <p:cNvPr id="35" name="Title Placeholder 1"/>
          <p:cNvSpPr txBox="1">
            <a:spLocks/>
          </p:cNvSpPr>
          <p:nvPr/>
        </p:nvSpPr>
        <p:spPr>
          <a:xfrm>
            <a:off x="498120" y="512080"/>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2-B</a:t>
            </a:r>
            <a:endParaRPr lang="en-US" sz="3600" dirty="0">
              <a:solidFill>
                <a:srgbClr val="009650"/>
              </a:solidFill>
            </a:endParaRPr>
          </a:p>
        </p:txBody>
      </p:sp>
      <p:sp>
        <p:nvSpPr>
          <p:cNvPr id="47" name="object 3" descr="写真のサイズ選択画面の画像">
            <a:extLst>
              <a:ext uri="{FF2B5EF4-FFF2-40B4-BE49-F238E27FC236}">
                <a16:creationId xmlns:a16="http://schemas.microsoft.com/office/drawing/2014/main" id="{A8AFB7D8-C960-45DE-8D3D-41694B671677}"/>
              </a:ext>
            </a:extLst>
          </p:cNvPr>
          <p:cNvSpPr>
            <a:spLocks noChangeAspect="1"/>
          </p:cNvSpPr>
          <p:nvPr/>
        </p:nvSpPr>
        <p:spPr>
          <a:xfrm>
            <a:off x="6615105" y="2828065"/>
            <a:ext cx="1845327" cy="2977199"/>
          </a:xfrm>
          <a:prstGeom prst="rect">
            <a:avLst/>
          </a:prstGeom>
          <a:blipFill>
            <a:blip r:embed="rId5" cstate="print"/>
            <a:stretch>
              <a:fillRect/>
            </a:stretch>
          </a:blipFill>
        </p:spPr>
        <p:txBody>
          <a:bodyPr wrap="square" lIns="0" tIns="0" rIns="0" bIns="0" rtlCol="0"/>
          <a:lstStyle/>
          <a:p>
            <a:endParaRPr dirty="0"/>
          </a:p>
        </p:txBody>
      </p:sp>
      <p:sp>
        <p:nvSpPr>
          <p:cNvPr id="52" name="正方形/長方形 51">
            <a:extLst>
              <a:ext uri="{FF2B5EF4-FFF2-40B4-BE49-F238E27FC236}">
                <a16:creationId xmlns:a16="http://schemas.microsoft.com/office/drawing/2014/main" id="{E4FC7D8A-A93E-4C56-9B85-6C071A9467D5}"/>
              </a:ext>
            </a:extLst>
          </p:cNvPr>
          <p:cNvSpPr/>
          <p:nvPr/>
        </p:nvSpPr>
        <p:spPr>
          <a:xfrm>
            <a:off x="4543537" y="5384553"/>
            <a:ext cx="1108584" cy="3549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2129E60A-602A-4F16-BE42-3BF5CBE7A905}"/>
              </a:ext>
            </a:extLst>
          </p:cNvPr>
          <p:cNvSpPr/>
          <p:nvPr/>
        </p:nvSpPr>
        <p:spPr>
          <a:xfrm>
            <a:off x="6516216" y="4301236"/>
            <a:ext cx="2016039" cy="6399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CCB0CA30-0CB8-4B32-83D7-0852E7534E32}"/>
              </a:ext>
            </a:extLst>
          </p:cNvPr>
          <p:cNvSpPr txBox="1"/>
          <p:nvPr/>
        </p:nvSpPr>
        <p:spPr>
          <a:xfrm>
            <a:off x="1727423" y="936000"/>
            <a:ext cx="2175596" cy="369332"/>
          </a:xfrm>
          <a:prstGeom prst="rect">
            <a:avLst/>
          </a:prstGeom>
          <a:noFill/>
        </p:spPr>
        <p:txBody>
          <a:bodyPr wrap="non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grpSp>
        <p:nvGrpSpPr>
          <p:cNvPr id="42" name="図形グループ 41"/>
          <p:cNvGrpSpPr/>
          <p:nvPr/>
        </p:nvGrpSpPr>
        <p:grpSpPr>
          <a:xfrm>
            <a:off x="6366272" y="4147567"/>
            <a:ext cx="296586" cy="293005"/>
            <a:chOff x="6801905" y="3995693"/>
            <a:chExt cx="296586" cy="293005"/>
          </a:xfrm>
        </p:grpSpPr>
        <p:sp>
          <p:nvSpPr>
            <p:cNvPr id="43" name="円/楕円 42"/>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 name="図形グループ 52"/>
          <p:cNvGrpSpPr/>
          <p:nvPr/>
        </p:nvGrpSpPr>
        <p:grpSpPr>
          <a:xfrm>
            <a:off x="4355976" y="5152219"/>
            <a:ext cx="296586" cy="293005"/>
            <a:chOff x="5878361" y="3995693"/>
            <a:chExt cx="296586" cy="293005"/>
          </a:xfrm>
        </p:grpSpPr>
        <p:sp>
          <p:nvSpPr>
            <p:cNvPr id="54" name="円/楕円 53"/>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56"/>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図形グループ 57"/>
          <p:cNvGrpSpPr/>
          <p:nvPr/>
        </p:nvGrpSpPr>
        <p:grpSpPr>
          <a:xfrm>
            <a:off x="1043608" y="4437112"/>
            <a:ext cx="296586" cy="293005"/>
            <a:chOff x="5101121" y="3995693"/>
            <a:chExt cx="296586" cy="293005"/>
          </a:xfrm>
        </p:grpSpPr>
        <p:sp>
          <p:nvSpPr>
            <p:cNvPr id="68" name="円/楕円 67"/>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6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a:extLst>
              <a:ext uri="{FF2B5EF4-FFF2-40B4-BE49-F238E27FC236}">
                <a16:creationId xmlns:a16="http://schemas.microsoft.com/office/drawing/2014/main" id="{02F2C000-56DB-D889-12D1-873370A1AE77}"/>
              </a:ext>
            </a:extLst>
          </p:cNvPr>
          <p:cNvSpPr txBox="1"/>
          <p:nvPr/>
        </p:nvSpPr>
        <p:spPr>
          <a:xfrm>
            <a:off x="323528" y="1520205"/>
            <a:ext cx="2880000" cy="800219"/>
          </a:xfrm>
          <a:prstGeom prst="rect">
            <a:avLst/>
          </a:prstGeom>
          <a:noFill/>
        </p:spPr>
        <p:txBody>
          <a:bodyPr wrap="square" rtlCol="0">
            <a:spAutoFit/>
          </a:bodyPr>
          <a:lstStyle/>
          <a:p>
            <a:pPr marL="6350" indent="-6350"/>
            <a:r>
              <a:rPr lang="ja-JP" altLang="en-US" sz="2800" b="1" dirty="0">
                <a:solidFill>
                  <a:srgbClr val="009650"/>
                </a:solidFill>
                <a:latin typeface="Meiryo" charset="-128"/>
                <a:ea typeface="Meiryo" charset="-128"/>
                <a:cs typeface="Meiryo" charset="-128"/>
              </a:rPr>
              <a:t>❹</a:t>
            </a:r>
            <a:r>
              <a:rPr lang="ja-JP" altLang="en-US" b="1" dirty="0">
                <a:latin typeface="Meiryo" charset="-128"/>
                <a:ea typeface="Meiryo" charset="-128"/>
                <a:cs typeface="Meiryo" charset="-128"/>
              </a:rPr>
              <a:t> 写真を選択してから　</a:t>
            </a:r>
            <a:endParaRPr lang="en-US" altLang="ja-JP" b="1" dirty="0">
              <a:latin typeface="Meiryo" charset="-128"/>
              <a:ea typeface="Meiryo" charset="-128"/>
              <a:cs typeface="Meiryo" charset="-128"/>
            </a:endParaRPr>
          </a:p>
          <a:p>
            <a:pPr marL="6350" indent="-6350"/>
            <a:r>
              <a:rPr lang="ja-JP" altLang="en-US" b="1" spc="-16" dirty="0">
                <a:latin typeface="Meiryo" charset="-128"/>
                <a:ea typeface="Meiryo" charset="-128"/>
                <a:cs typeface="AoyagiKouzanFontT"/>
              </a:rPr>
              <a:t>　</a:t>
            </a:r>
            <a:r>
              <a:rPr lang="en-US" altLang="ja-JP" b="1" spc="-16" dirty="0">
                <a:latin typeface="メイリオ" panose="020B0604030504040204" pitchFamily="50" charset="-128"/>
                <a:ea typeface="メイリオ" panose="020B0604030504040204" pitchFamily="50" charset="-128"/>
                <a:cs typeface="AoyagiKouzanFontT"/>
              </a:rPr>
              <a:t>｢</a:t>
            </a:r>
            <a:r>
              <a:rPr lang="ja-JP" altLang="en-US" b="1" dirty="0">
                <a:latin typeface="Meiryo" charset="-128"/>
                <a:ea typeface="Meiryo" charset="-128"/>
                <a:cs typeface="Meiryo" charset="-128"/>
              </a:rPr>
              <a:t>補正する</a:t>
            </a:r>
            <a:r>
              <a:rPr lang="ja-JP" altLang="en-US" b="1" spc="-750" dirty="0">
                <a:latin typeface="Meiryo" charset="-128"/>
                <a:ea typeface="Meiryo" charset="-128"/>
                <a:cs typeface="Meiryo" charset="-128"/>
              </a:rPr>
              <a:t>」</a:t>
            </a:r>
            <a:r>
              <a:rPr lang="ja-JP" altLang="en-US" b="1" dirty="0">
                <a:latin typeface="Meiryo" charset="-128"/>
                <a:ea typeface="Meiryo" charset="-128"/>
                <a:cs typeface="Meiryo" charset="-128"/>
              </a:rPr>
              <a:t>を押す</a:t>
            </a:r>
            <a:endParaRPr lang="en-US" altLang="ja-JP" b="1" dirty="0">
              <a:latin typeface="Meiryo" charset="-128"/>
              <a:ea typeface="Meiryo" charset="-128"/>
              <a:cs typeface="Meiryo" charset="-128"/>
            </a:endParaRPr>
          </a:p>
        </p:txBody>
      </p:sp>
      <p:sp>
        <p:nvSpPr>
          <p:cNvPr id="5" name="テキスト ボックス 4">
            <a:extLst>
              <a:ext uri="{FF2B5EF4-FFF2-40B4-BE49-F238E27FC236}">
                <a16:creationId xmlns:a16="http://schemas.microsoft.com/office/drawing/2014/main" id="{C674B3CD-57B2-D48E-7C7F-B4CB69CC4F01}"/>
              </a:ext>
            </a:extLst>
          </p:cNvPr>
          <p:cNvSpPr txBox="1"/>
          <p:nvPr/>
        </p:nvSpPr>
        <p:spPr>
          <a:xfrm>
            <a:off x="3203848" y="1520205"/>
            <a:ext cx="2880000" cy="1415772"/>
          </a:xfrm>
          <a:prstGeom prst="rect">
            <a:avLst/>
          </a:prstGeom>
          <a:noFill/>
        </p:spPr>
        <p:txBody>
          <a:bodyPr wrap="square" rtlCol="0">
            <a:spAutoFit/>
          </a:bodyPr>
          <a:lstStyle/>
          <a:p>
            <a:pPr marL="6350" indent="-6350"/>
            <a:r>
              <a:rPr lang="ja-JP" altLang="en-US" sz="2800" b="1" dirty="0">
                <a:solidFill>
                  <a:srgbClr val="009650"/>
                </a:solidFill>
                <a:latin typeface="Meiryo" charset="-128"/>
                <a:ea typeface="Meiryo" charset="-128"/>
                <a:cs typeface="Meiryo" charset="-128"/>
              </a:rPr>
              <a:t>❺</a:t>
            </a:r>
            <a:r>
              <a:rPr lang="en-US" altLang="ja-JP" b="1" spc="-16" dirty="0">
                <a:latin typeface="メイリオ" panose="020B0604030504040204" pitchFamily="50" charset="-128"/>
                <a:ea typeface="メイリオ" panose="020B0604030504040204" pitchFamily="50" charset="-128"/>
                <a:cs typeface="AoyagiKouzanFontT"/>
              </a:rPr>
              <a:t>｢</a:t>
            </a:r>
            <a:r>
              <a:rPr lang="ja-JP" altLang="en-US" b="1" dirty="0">
                <a:latin typeface="Meiryo" charset="-128"/>
                <a:ea typeface="Meiryo" charset="-128"/>
                <a:cs typeface="Meiryo" charset="-128"/>
              </a:rPr>
              <a:t>サイズ選択</a:t>
            </a:r>
            <a:r>
              <a:rPr lang="ja-JP" altLang="en-US" b="1" spc="-750" dirty="0">
                <a:latin typeface="Meiryo" charset="-128"/>
                <a:ea typeface="Meiryo" charset="-128"/>
                <a:cs typeface="Meiryo" charset="-128"/>
              </a:rPr>
              <a:t>」</a:t>
            </a:r>
            <a:r>
              <a:rPr lang="ja-JP" altLang="en-US" b="1" dirty="0">
                <a:latin typeface="Meiryo" charset="-128"/>
                <a:ea typeface="Meiryo" charset="-128"/>
                <a:cs typeface="Meiryo" charset="-128"/>
              </a:rPr>
              <a:t>を押す</a:t>
            </a:r>
            <a:endParaRPr lang="en-US" altLang="ja-JP" b="1" dirty="0">
              <a:latin typeface="Meiryo" charset="-128"/>
              <a:ea typeface="Meiryo" charset="-128"/>
              <a:cs typeface="Meiryo" charset="-128"/>
            </a:endParaRPr>
          </a:p>
          <a:p>
            <a:pPr marL="6350" indent="-6350"/>
            <a:endParaRPr lang="en-US" altLang="ja-JP" sz="800" b="1" dirty="0">
              <a:latin typeface="Meiryo" charset="-128"/>
              <a:ea typeface="Meiryo" charset="-128"/>
              <a:cs typeface="Meiryo" charset="-128"/>
            </a:endParaRPr>
          </a:p>
          <a:p>
            <a:pPr marL="6350" indent="-6350"/>
            <a:r>
              <a:rPr lang="ja-JP" altLang="ja-JP" sz="1200" b="1" dirty="0">
                <a:latin typeface="Meiryo" charset="-128"/>
                <a:ea typeface="Meiryo" charset="-128"/>
                <a:cs typeface="Meiryo" charset="-128"/>
              </a:rPr>
              <a:t>マイナンバーカードの申請書規定では、写真の補正は認められてい</a:t>
            </a:r>
            <a:r>
              <a:rPr lang="ja-JP" altLang="en-US" sz="1200" b="1" dirty="0">
                <a:latin typeface="Meiryo" charset="-128"/>
                <a:ea typeface="Meiryo" charset="-128"/>
                <a:cs typeface="Meiryo" charset="-128"/>
              </a:rPr>
              <a:t>ないので</a:t>
            </a:r>
            <a:endParaRPr lang="en-US" altLang="ja-JP" sz="1200" b="1" dirty="0">
              <a:latin typeface="Meiryo" charset="-128"/>
              <a:ea typeface="Meiryo" charset="-128"/>
              <a:cs typeface="Meiryo" charset="-128"/>
            </a:endParaRPr>
          </a:p>
          <a:p>
            <a:pPr marL="6350" indent="-6350"/>
            <a:r>
              <a:rPr lang="ja-JP" altLang="ja-JP" sz="1200" b="1" dirty="0">
                <a:latin typeface="Meiryo" charset="-128"/>
                <a:ea typeface="Meiryo" charset="-128"/>
                <a:cs typeface="Meiryo" charset="-128"/>
              </a:rPr>
              <a:t>補正はせずに</a:t>
            </a:r>
            <a:r>
              <a:rPr lang="en-US" altLang="ja-JP" sz="1200" b="1" spc="-16" dirty="0">
                <a:latin typeface="メイリオ" panose="020B0604030504040204" pitchFamily="50" charset="-128"/>
                <a:ea typeface="メイリオ" panose="020B0604030504040204" pitchFamily="50" charset="-128"/>
                <a:cs typeface="AoyagiKouzanFontT"/>
              </a:rPr>
              <a:t>｢</a:t>
            </a:r>
            <a:r>
              <a:rPr lang="ja-JP" altLang="ja-JP" sz="1200" b="1" dirty="0">
                <a:latin typeface="Meiryo" charset="-128"/>
                <a:ea typeface="Meiryo" charset="-128"/>
                <a:cs typeface="Meiryo" charset="-128"/>
              </a:rPr>
              <a:t>サイズの選択</a:t>
            </a:r>
            <a:r>
              <a:rPr lang="ja-JP" altLang="en-US" sz="1200" b="1" spc="-500" dirty="0">
                <a:latin typeface="Meiryo" charset="-128"/>
                <a:ea typeface="Meiryo" charset="-128"/>
                <a:cs typeface="Meiryo" charset="-128"/>
              </a:rPr>
              <a:t>」</a:t>
            </a:r>
            <a:r>
              <a:rPr lang="ja-JP" altLang="ja-JP" sz="1200" b="1" dirty="0">
                <a:latin typeface="Meiryo" charset="-128"/>
                <a:ea typeface="Meiryo" charset="-128"/>
                <a:cs typeface="Meiryo" charset="-128"/>
              </a:rPr>
              <a:t>を</a:t>
            </a:r>
            <a:r>
              <a:rPr lang="ja-JP" altLang="en-US" sz="1200" b="1" dirty="0">
                <a:latin typeface="Meiryo" charset="-128"/>
                <a:ea typeface="Meiryo" charset="-128"/>
                <a:cs typeface="Meiryo" charset="-128"/>
              </a:rPr>
              <a:t>押す</a:t>
            </a:r>
            <a:r>
              <a:rPr lang="ja-JP" altLang="ja-JP" sz="1200" b="1" dirty="0">
                <a:effectLst/>
                <a:latin typeface="Meiryo" charset="-128"/>
                <a:ea typeface="Meiryo" charset="-128"/>
                <a:cs typeface="Meiryo" charset="-128"/>
              </a:rPr>
              <a:t> </a:t>
            </a:r>
            <a:endParaRPr lang="en-US" altLang="ja-JP" sz="1200" b="1" dirty="0">
              <a:latin typeface="Meiryo" charset="-128"/>
              <a:ea typeface="Meiryo" charset="-128"/>
              <a:cs typeface="Meiryo" charset="-128"/>
            </a:endParaRPr>
          </a:p>
          <a:p>
            <a:pPr marL="6350" indent="-6350"/>
            <a:endParaRPr lang="en-US" altLang="ja-JP" sz="1200" dirty="0">
              <a:latin typeface="Meiryo" charset="-128"/>
              <a:ea typeface="Meiryo" charset="-128"/>
              <a:cs typeface="Meiryo" charset="-128"/>
            </a:endParaRPr>
          </a:p>
        </p:txBody>
      </p:sp>
      <p:sp>
        <p:nvSpPr>
          <p:cNvPr id="6" name="テキスト ボックス 5">
            <a:extLst>
              <a:ext uri="{FF2B5EF4-FFF2-40B4-BE49-F238E27FC236}">
                <a16:creationId xmlns:a16="http://schemas.microsoft.com/office/drawing/2014/main" id="{035CE1D2-42E8-7694-6626-C8C98399F292}"/>
              </a:ext>
            </a:extLst>
          </p:cNvPr>
          <p:cNvSpPr txBox="1"/>
          <p:nvPr/>
        </p:nvSpPr>
        <p:spPr>
          <a:xfrm>
            <a:off x="5940152" y="1520205"/>
            <a:ext cx="2880000" cy="1692771"/>
          </a:xfrm>
          <a:prstGeom prst="rect">
            <a:avLst/>
          </a:prstGeom>
          <a:noFill/>
        </p:spPr>
        <p:txBody>
          <a:bodyPr wrap="square" rtlCol="0">
            <a:spAutoFit/>
          </a:bodyPr>
          <a:lstStyle/>
          <a:p>
            <a:pPr marL="6350" indent="-6350"/>
            <a:r>
              <a:rPr lang="ja-JP" altLang="en-US" sz="2800" b="1" dirty="0">
                <a:solidFill>
                  <a:srgbClr val="009650"/>
                </a:solidFill>
                <a:latin typeface="Meiryo" charset="-128"/>
                <a:ea typeface="Meiryo" charset="-128"/>
                <a:cs typeface="Meiryo" charset="-128"/>
              </a:rPr>
              <a:t>❻</a:t>
            </a:r>
            <a:r>
              <a:rPr lang="en-US" altLang="ja-JP" b="1" spc="-16" dirty="0">
                <a:latin typeface="メイリオ" panose="020B0604030504040204" pitchFamily="50" charset="-128"/>
                <a:ea typeface="メイリオ" panose="020B0604030504040204" pitchFamily="50" charset="-128"/>
                <a:cs typeface="AoyagiKouzanFontT"/>
              </a:rPr>
              <a:t> ｢</a:t>
            </a:r>
            <a:r>
              <a:rPr lang="en-US" altLang="ja-JP" b="1" dirty="0">
                <a:latin typeface="Meiryo" charset="-128"/>
                <a:ea typeface="Meiryo" charset="-128"/>
                <a:cs typeface="Meiryo" charset="-128"/>
              </a:rPr>
              <a:t>3.5</a:t>
            </a:r>
            <a:r>
              <a:rPr lang="ja-JP" altLang="ja-JP" b="1" dirty="0">
                <a:latin typeface="Meiryo" charset="-128"/>
                <a:ea typeface="Meiryo" charset="-128"/>
                <a:cs typeface="Meiryo" charset="-128"/>
              </a:rPr>
              <a:t>×</a:t>
            </a:r>
            <a:r>
              <a:rPr lang="en-US" altLang="ja-JP" b="1" dirty="0">
                <a:latin typeface="Meiryo" charset="-128"/>
                <a:ea typeface="Meiryo" charset="-128"/>
                <a:cs typeface="Meiryo" charset="-128"/>
              </a:rPr>
              <a:t>4.5cm</a:t>
            </a:r>
            <a:r>
              <a:rPr lang="ja-JP" altLang="en-US" b="1" spc="-1000" dirty="0">
                <a:latin typeface="Meiryo" charset="-128"/>
                <a:ea typeface="Meiryo" charset="-128"/>
                <a:cs typeface="Meiryo" charset="-128"/>
              </a:rPr>
              <a:t> 」</a:t>
            </a:r>
            <a:r>
              <a:rPr lang="ja-JP" altLang="ja-JP" b="1" dirty="0">
                <a:latin typeface="Meiryo" charset="-128"/>
                <a:ea typeface="Meiryo" charset="-128"/>
                <a:cs typeface="Meiryo" charset="-128"/>
              </a:rPr>
              <a:t>を選び、</a:t>
            </a:r>
            <a:br>
              <a:rPr lang="en-US" altLang="ja-JP" b="1" dirty="0">
                <a:latin typeface="Meiryo" charset="-128"/>
                <a:ea typeface="Meiryo" charset="-128"/>
                <a:cs typeface="Meiryo" charset="-128"/>
              </a:rPr>
            </a:br>
            <a:r>
              <a:rPr lang="ja-JP" altLang="en-US" b="1" dirty="0">
                <a:latin typeface="Meiryo" charset="-128"/>
                <a:ea typeface="Meiryo" charset="-128"/>
                <a:cs typeface="Meiryo" charset="-128"/>
              </a:rPr>
              <a:t>　</a:t>
            </a:r>
            <a:r>
              <a:rPr lang="en-US" altLang="ja-JP" b="1" spc="-16" dirty="0">
                <a:latin typeface="メイリオ" panose="020B0604030504040204" pitchFamily="50" charset="-128"/>
                <a:ea typeface="メイリオ" panose="020B0604030504040204" pitchFamily="50" charset="-128"/>
                <a:cs typeface="AoyagiKouzanFontT"/>
              </a:rPr>
              <a:t>｢</a:t>
            </a:r>
            <a:r>
              <a:rPr lang="ja-JP" altLang="ja-JP" b="1" dirty="0">
                <a:latin typeface="Meiryo" charset="-128"/>
                <a:ea typeface="Meiryo" charset="-128"/>
                <a:cs typeface="Meiryo" charset="-128"/>
              </a:rPr>
              <a:t>保存する</a:t>
            </a:r>
            <a:r>
              <a:rPr lang="ja-JP" altLang="en-US" b="1" spc="-1000" dirty="0">
                <a:latin typeface="Meiryo" charset="-128"/>
                <a:ea typeface="Meiryo" charset="-128"/>
                <a:cs typeface="Meiryo" charset="-128"/>
              </a:rPr>
              <a:t>」</a:t>
            </a:r>
            <a:r>
              <a:rPr lang="ja-JP" altLang="ja-JP" b="1" dirty="0">
                <a:latin typeface="Meiryo" charset="-128"/>
                <a:ea typeface="Meiryo" charset="-128"/>
                <a:cs typeface="Meiryo" charset="-128"/>
              </a:rPr>
              <a:t>を</a:t>
            </a:r>
            <a:r>
              <a:rPr lang="ja-JP" altLang="en-US" b="1" dirty="0">
                <a:latin typeface="Meiryo" charset="-128"/>
                <a:ea typeface="Meiryo" charset="-128"/>
                <a:cs typeface="Meiryo" charset="-128"/>
              </a:rPr>
              <a:t>押す</a:t>
            </a:r>
            <a:endParaRPr lang="ja-JP" altLang="ja-JP" b="1" dirty="0">
              <a:latin typeface="Meiryo" charset="-128"/>
              <a:ea typeface="Meiryo" charset="-128"/>
              <a:cs typeface="Meiryo" charset="-128"/>
            </a:endParaRPr>
          </a:p>
          <a:p>
            <a:pPr marL="6350" indent="-6350"/>
            <a:endParaRPr lang="en-US" altLang="ja-JP" sz="2800" b="1" dirty="0">
              <a:solidFill>
                <a:srgbClr val="009650"/>
              </a:solidFill>
              <a:latin typeface="Meiryo" charset="-128"/>
              <a:ea typeface="Meiryo" charset="-128"/>
              <a:cs typeface="Meiryo" charset="-128"/>
            </a:endParaRPr>
          </a:p>
          <a:p>
            <a:pPr marL="6350" indent="-6350"/>
            <a:endParaRPr lang="en-US" altLang="ja-JP" b="1" dirty="0">
              <a:latin typeface="Meiryo" charset="-128"/>
              <a:ea typeface="Meiryo" charset="-128"/>
              <a:cs typeface="Meiryo" charset="-128"/>
            </a:endParaRPr>
          </a:p>
          <a:p>
            <a:pPr marL="6350" indent="-6350"/>
            <a:endParaRPr lang="en-US" altLang="ja-JP" sz="1200" dirty="0">
              <a:latin typeface="Meiryo" charset="-128"/>
              <a:ea typeface="Meiryo" charset="-128"/>
              <a:cs typeface="Meiryo" charset="-128"/>
            </a:endParaRPr>
          </a:p>
        </p:txBody>
      </p:sp>
    </p:spTree>
    <p:extLst>
      <p:ext uri="{BB962C8B-B14F-4D97-AF65-F5344CB8AC3E}">
        <p14:creationId xmlns:p14="http://schemas.microsoft.com/office/powerpoint/2010/main" val="3312975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1750459" y="250046"/>
            <a:ext cx="7192745" cy="5829926"/>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3</a:t>
            </a:r>
            <a:endParaRPr lang="ja-JP" altLang="en-US" sz="14000" dirty="0">
              <a:solidFill>
                <a:srgbClr val="009650"/>
              </a:solidFill>
            </a:endParaRPr>
          </a:p>
          <a:p>
            <a:r>
              <a:rPr lang="ja-JP" altLang="en-US" sz="4800" dirty="0">
                <a:solidFill>
                  <a:srgbClr val="009650"/>
                </a:solidFill>
              </a:rPr>
              <a:t>マイナンバーカードを</a:t>
            </a:r>
            <a:endParaRPr lang="en-US" altLang="ja-JP" sz="4800" dirty="0">
              <a:solidFill>
                <a:srgbClr val="009650"/>
              </a:solidFill>
            </a:endParaRPr>
          </a:p>
          <a:p>
            <a:r>
              <a:rPr lang="ja-JP" altLang="en-US" sz="4800" dirty="0">
                <a:solidFill>
                  <a:srgbClr val="009650"/>
                </a:solidFill>
              </a:rPr>
              <a:t>オンラインで</a:t>
            </a:r>
            <a:endParaRPr lang="en-US" altLang="ja-JP" sz="4800" dirty="0">
              <a:solidFill>
                <a:srgbClr val="009650"/>
              </a:solidFill>
            </a:endParaRPr>
          </a:p>
          <a:p>
            <a:r>
              <a:rPr lang="ja-JP" altLang="en-US" sz="4800" dirty="0">
                <a:solidFill>
                  <a:srgbClr val="009650"/>
                </a:solidFill>
              </a:rPr>
              <a:t>申請しましょう</a:t>
            </a:r>
            <a:endParaRPr lang="en-US" altLang="ja-JP" sz="4800" dirty="0">
              <a:solidFill>
                <a:srgbClr val="009650"/>
              </a:solidFill>
            </a:endParaRPr>
          </a:p>
        </p:txBody>
      </p:sp>
      <p:pic>
        <p:nvPicPr>
          <p:cNvPr id="6" name="図 5" descr="マイナンバーカードを持つ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3949" y="4270881"/>
            <a:ext cx="1290274" cy="1592252"/>
          </a:xfrm>
          <a:prstGeom prst="rect">
            <a:avLst/>
          </a:prstGeom>
        </p:spPr>
      </p:pic>
    </p:spTree>
    <p:extLst>
      <p:ext uri="{BB962C8B-B14F-4D97-AF65-F5344CB8AC3E}">
        <p14:creationId xmlns:p14="http://schemas.microsoft.com/office/powerpoint/2010/main" val="37551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1890" y="277200"/>
            <a:ext cx="5109091" cy="991041"/>
          </a:xfrm>
        </p:spPr>
        <p:txBody>
          <a:bodyPr wrap="none">
            <a:spAutoFit/>
          </a:bodyPr>
          <a:lstStyle/>
          <a:p>
            <a:r>
              <a:rPr lang="ja-JP" altLang="en-US" dirty="0"/>
              <a:t>申請するウェブサイトへの</a:t>
            </a:r>
            <a:br>
              <a:rPr lang="en-US" altLang="ja-JP" dirty="0"/>
            </a:br>
            <a:r>
              <a:rPr lang="ja-JP" altLang="en-US" dirty="0"/>
              <a:t>接続のしかた</a:t>
            </a:r>
          </a:p>
        </p:txBody>
      </p:sp>
      <p:sp>
        <p:nvSpPr>
          <p:cNvPr id="3" name="サブタイトル 2"/>
          <p:cNvSpPr>
            <a:spLocks noGrp="1"/>
          </p:cNvSpPr>
          <p:nvPr>
            <p:ph type="subTitle" idx="4294967295"/>
          </p:nvPr>
        </p:nvSpPr>
        <p:spPr>
          <a:xfrm>
            <a:off x="1774211" y="1429320"/>
            <a:ext cx="7046262" cy="3209597"/>
          </a:xfrm>
        </p:spPr>
        <p:txBody>
          <a:bodyPr wrap="square">
            <a:spAutoFit/>
          </a:bodyPr>
          <a:lstStyle/>
          <a:p>
            <a:pPr>
              <a:spcBef>
                <a:spcPts val="500"/>
              </a:spcBef>
            </a:pPr>
            <a:r>
              <a:rPr lang="ja-JP" altLang="en-US" sz="2400" dirty="0"/>
              <a:t>マイナンバーカードは</a:t>
            </a:r>
            <a:r>
              <a:rPr lang="ja-JP" altLang="en-US" sz="2400" spc="-2000" dirty="0"/>
              <a:t>、</a:t>
            </a:r>
            <a:r>
              <a:rPr lang="ja-JP" altLang="en-US" sz="2400" dirty="0"/>
              <a:t>「個人番号カード</a:t>
            </a:r>
            <a:endParaRPr lang="en-US" altLang="ja-JP" sz="2400" dirty="0"/>
          </a:p>
          <a:p>
            <a:pPr>
              <a:spcBef>
                <a:spcPts val="500"/>
              </a:spcBef>
            </a:pPr>
            <a:r>
              <a:rPr lang="ja-JP" altLang="en-US" sz="2400" dirty="0"/>
              <a:t>交付申請書</a:t>
            </a:r>
            <a:r>
              <a:rPr lang="ja-JP" altLang="en-US" sz="2400" spc="-1000" dirty="0"/>
              <a:t>」</a:t>
            </a:r>
            <a:r>
              <a:rPr lang="ja-JP" altLang="en-US" sz="2400" dirty="0"/>
              <a:t>にある</a:t>
            </a:r>
            <a:r>
              <a:rPr lang="en-US" altLang="ja-JP" sz="2400" dirty="0"/>
              <a:t>QR</a:t>
            </a:r>
            <a:r>
              <a:rPr lang="ja-JP" altLang="en-US" sz="2400" dirty="0"/>
              <a:t>コードを読取ることで</a:t>
            </a:r>
            <a:endParaRPr lang="en-US" altLang="ja-JP" sz="2400" dirty="0"/>
          </a:p>
          <a:p>
            <a:pPr>
              <a:spcBef>
                <a:spcPts val="500"/>
              </a:spcBef>
            </a:pPr>
            <a:r>
              <a:rPr lang="ja-JP" altLang="en-US" sz="2400" dirty="0"/>
              <a:t>申請を行います。</a:t>
            </a:r>
            <a:endParaRPr lang="en-US" altLang="ja-JP" sz="2400" dirty="0"/>
          </a:p>
          <a:p>
            <a:pPr>
              <a:spcBef>
                <a:spcPts val="500"/>
              </a:spcBef>
            </a:pPr>
            <a:r>
              <a:rPr lang="ja-JP" altLang="en-US" sz="2400" dirty="0"/>
              <a:t>読取りアプリには様々なものがありますので、</a:t>
            </a:r>
            <a:endParaRPr lang="en-US" altLang="ja-JP" sz="2400" dirty="0"/>
          </a:p>
          <a:p>
            <a:pPr>
              <a:spcBef>
                <a:spcPts val="500"/>
              </a:spcBef>
            </a:pPr>
            <a:r>
              <a:rPr lang="en-US" altLang="ja-JP" sz="2400" dirty="0"/>
              <a:t>Google</a:t>
            </a:r>
            <a:r>
              <a:rPr lang="ja-JP" altLang="en-US" sz="2400" dirty="0"/>
              <a:t>の</a:t>
            </a:r>
            <a:r>
              <a:rPr lang="en-US" altLang="ja-JP" sz="2400" dirty="0"/>
              <a:t>Play</a:t>
            </a:r>
            <a:r>
              <a:rPr lang="ja-JP" altLang="en-US" sz="2400" dirty="0"/>
              <a:t>ストア、または</a:t>
            </a:r>
            <a:r>
              <a:rPr lang="en-US" altLang="ja-JP" sz="2400" dirty="0"/>
              <a:t>App</a:t>
            </a:r>
            <a:r>
              <a:rPr lang="ja-JP" altLang="en-US" sz="2400" dirty="0"/>
              <a:t> </a:t>
            </a:r>
            <a:r>
              <a:rPr lang="en-US" altLang="ja-JP" sz="2400" dirty="0"/>
              <a:t>Store</a:t>
            </a:r>
            <a:r>
              <a:rPr lang="ja-JP" altLang="en-US" sz="2400" dirty="0"/>
              <a:t>から</a:t>
            </a:r>
            <a:endParaRPr lang="en-US" altLang="ja-JP" sz="2400" dirty="0"/>
          </a:p>
          <a:p>
            <a:pPr>
              <a:spcBef>
                <a:spcPts val="500"/>
              </a:spcBef>
            </a:pPr>
            <a:r>
              <a:rPr lang="ja-JP" altLang="en-US" sz="2400" dirty="0"/>
              <a:t>お好みのアプリをダウンロードしお使いください。</a:t>
            </a:r>
            <a:endParaRPr lang="en-US" altLang="ja-JP" sz="2400" dirty="0"/>
          </a:p>
          <a:p>
            <a:pPr>
              <a:spcBef>
                <a:spcPts val="500"/>
              </a:spcBef>
            </a:pPr>
            <a:r>
              <a:rPr lang="ja-JP" altLang="en-US" sz="2400" dirty="0"/>
              <a:t>ここでは、</a:t>
            </a:r>
            <a:r>
              <a:rPr lang="en-US" altLang="ja-JP" sz="2400" dirty="0"/>
              <a:t>Google</a:t>
            </a:r>
            <a:r>
              <a:rPr lang="ja-JP" altLang="en-US" sz="2400" dirty="0"/>
              <a:t>レンズと</a:t>
            </a:r>
            <a:r>
              <a:rPr lang="en-US" altLang="ja-JP" sz="2400" dirty="0"/>
              <a:t>iPhone</a:t>
            </a:r>
            <a:r>
              <a:rPr lang="ja-JP" altLang="en-US" sz="2400" dirty="0"/>
              <a:t>のカメラ</a:t>
            </a:r>
            <a:endParaRPr lang="en-US" altLang="ja-JP" sz="2400" dirty="0"/>
          </a:p>
          <a:p>
            <a:pPr>
              <a:spcBef>
                <a:spcPts val="500"/>
              </a:spcBef>
            </a:pPr>
            <a:r>
              <a:rPr lang="ja-JP" altLang="en-US" sz="2400" dirty="0"/>
              <a:t>機能を使って説明します。</a:t>
            </a:r>
            <a:endParaRPr lang="ja-JP" altLang="en-US" sz="1400" dirty="0"/>
          </a:p>
        </p:txBody>
      </p:sp>
      <p:sp>
        <p:nvSpPr>
          <p:cNvPr id="6" name="サブタイトル 2"/>
          <p:cNvSpPr txBox="1">
            <a:spLocks/>
          </p:cNvSpPr>
          <p:nvPr/>
        </p:nvSpPr>
        <p:spPr>
          <a:xfrm>
            <a:off x="2797593" y="5282232"/>
            <a:ext cx="6120000" cy="900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67945">
              <a:lnSpc>
                <a:spcPct val="100000"/>
              </a:lnSpc>
              <a:spcBef>
                <a:spcPts val="254"/>
              </a:spcBef>
            </a:pPr>
            <a:r>
              <a:rPr lang="en-US" altLang="ja-JP" sz="1400" dirty="0"/>
              <a:t>Google</a:t>
            </a:r>
            <a:r>
              <a:rPr lang="ja-JP" altLang="en-US" sz="1400" spc="5" dirty="0"/>
              <a:t>レ</a:t>
            </a:r>
            <a:r>
              <a:rPr lang="ja-JP" altLang="en-US" sz="1400" spc="-10" dirty="0"/>
              <a:t>ン</a:t>
            </a:r>
            <a:r>
              <a:rPr lang="ja-JP" altLang="en-US" sz="1400" spc="5" dirty="0"/>
              <a:t>ズ</a:t>
            </a:r>
            <a:r>
              <a:rPr lang="en-US" altLang="ja-JP" sz="1400" spc="5" dirty="0"/>
              <a:t> </a:t>
            </a:r>
            <a:r>
              <a:rPr lang="en-US" altLang="ja-JP" sz="1400" b="0" dirty="0"/>
              <a:t>Google</a:t>
            </a:r>
            <a:r>
              <a:rPr lang="ja-JP" altLang="en-US" sz="1400" b="0" spc="-15" dirty="0"/>
              <a:t> </a:t>
            </a:r>
            <a:r>
              <a:rPr lang="en-US" altLang="ja-JP" sz="1400" b="0" spc="-5" dirty="0"/>
              <a:t>LLC </a:t>
            </a:r>
            <a:r>
              <a:rPr lang="ja-JP" altLang="nl-NL" sz="1400" b="0" dirty="0"/>
              <a:t>無料</a:t>
            </a:r>
          </a:p>
          <a:p>
            <a:pPr marL="67945" algn="just">
              <a:lnSpc>
                <a:spcPct val="100000"/>
              </a:lnSpc>
              <a:spcBef>
                <a:spcPts val="0"/>
              </a:spcBef>
            </a:pPr>
            <a:r>
              <a:rPr lang="en-US" altLang="ja-JP" sz="1400" b="0" dirty="0"/>
              <a:t>Google</a:t>
            </a:r>
            <a:r>
              <a:rPr lang="ja-JP" altLang="en-US" sz="1400" b="0" spc="5" dirty="0"/>
              <a:t>レ</a:t>
            </a:r>
            <a:r>
              <a:rPr lang="ja-JP" altLang="en-US" sz="1400" b="0" spc="-10" dirty="0"/>
              <a:t>ン</a:t>
            </a:r>
            <a:r>
              <a:rPr lang="ja-JP" altLang="en-US" sz="1400" b="0" spc="5" dirty="0"/>
              <a:t>ズ</a:t>
            </a:r>
            <a:r>
              <a:rPr lang="ja-JP" altLang="en-US" sz="1400" b="0" spc="-10" dirty="0"/>
              <a:t>は、</a:t>
            </a:r>
            <a:r>
              <a:rPr lang="en-US" altLang="ja-JP" sz="1400" b="0" spc="5" dirty="0"/>
              <a:t>AI</a:t>
            </a:r>
            <a:r>
              <a:rPr lang="ja-JP" altLang="en-US" sz="1400" b="0" spc="-10" dirty="0"/>
              <a:t>を</a:t>
            </a:r>
            <a:r>
              <a:rPr lang="ja-JP" altLang="en-US" sz="1400" b="0" spc="5" dirty="0"/>
              <a:t>活用</a:t>
            </a:r>
            <a:r>
              <a:rPr lang="ja-JP" altLang="en-US" sz="1400" b="0" spc="-10" dirty="0"/>
              <a:t>し</a:t>
            </a:r>
            <a:r>
              <a:rPr lang="ja-JP" altLang="en-US" sz="1400" b="0" spc="5" dirty="0"/>
              <a:t>た</a:t>
            </a:r>
            <a:r>
              <a:rPr lang="ja-JP" altLang="en-US" sz="1400" b="0" spc="-10" dirty="0"/>
              <a:t>画</a:t>
            </a:r>
            <a:r>
              <a:rPr lang="ja-JP" altLang="en-US" sz="1400" b="0" spc="5" dirty="0"/>
              <a:t>像</a:t>
            </a:r>
            <a:r>
              <a:rPr lang="ja-JP" altLang="en-US" sz="1400" b="0" spc="-20" dirty="0"/>
              <a:t>検</a:t>
            </a:r>
            <a:r>
              <a:rPr lang="ja-JP" altLang="en-US" sz="1400" b="0" spc="5" dirty="0"/>
              <a:t>索</a:t>
            </a:r>
            <a:r>
              <a:rPr lang="ja-JP" altLang="en-US" sz="1400" b="0" spc="-10" dirty="0"/>
              <a:t>ア</a:t>
            </a:r>
            <a:r>
              <a:rPr lang="ja-JP" altLang="en-US" sz="1400" b="0" spc="5" dirty="0"/>
              <a:t>プ</a:t>
            </a:r>
            <a:r>
              <a:rPr lang="ja-JP" altLang="en-US" sz="1400" b="0" spc="-10" dirty="0"/>
              <a:t>リ</a:t>
            </a:r>
            <a:r>
              <a:rPr lang="ja-JP" altLang="en-US" sz="1400" b="0" spc="5" dirty="0"/>
              <a:t>。</a:t>
            </a:r>
            <a:endParaRPr lang="en-US" altLang="ja-JP" sz="1400" b="0" dirty="0"/>
          </a:p>
          <a:p>
            <a:pPr marL="67945" algn="just">
              <a:lnSpc>
                <a:spcPct val="100000"/>
              </a:lnSpc>
              <a:spcBef>
                <a:spcPts val="0"/>
              </a:spcBef>
            </a:pPr>
            <a:r>
              <a:rPr lang="ja-JP" altLang="en-US" sz="1400" b="0" dirty="0"/>
              <a:t>テキ</a:t>
            </a:r>
            <a:r>
              <a:rPr lang="ja-JP" altLang="en-US" sz="1400" b="0" spc="-15" dirty="0"/>
              <a:t>ス</a:t>
            </a:r>
            <a:r>
              <a:rPr lang="ja-JP" altLang="en-US" sz="1400" b="0" dirty="0"/>
              <a:t>ト</a:t>
            </a:r>
            <a:r>
              <a:rPr lang="ja-JP" altLang="en-US" sz="1400" b="0" spc="-15" dirty="0"/>
              <a:t>情</a:t>
            </a:r>
            <a:r>
              <a:rPr lang="ja-JP" altLang="en-US" sz="1400" b="0" dirty="0"/>
              <a:t>報</a:t>
            </a:r>
            <a:r>
              <a:rPr lang="ja-JP" altLang="en-US" sz="1400" b="0" spc="-15" dirty="0"/>
              <a:t>の</a:t>
            </a:r>
            <a:r>
              <a:rPr lang="ja-JP" altLang="en-US" sz="1400" b="0" dirty="0"/>
              <a:t>読込</a:t>
            </a:r>
            <a:r>
              <a:rPr lang="ja-JP" altLang="en-US" sz="1400" b="0" spc="-215" dirty="0"/>
              <a:t>、</a:t>
            </a:r>
            <a:r>
              <a:rPr lang="ja-JP" altLang="en-US" sz="1400" b="0" dirty="0"/>
              <a:t>類</a:t>
            </a:r>
            <a:r>
              <a:rPr lang="ja-JP" altLang="en-US" sz="1400" b="0" spc="-15" dirty="0"/>
              <a:t>似</a:t>
            </a:r>
            <a:r>
              <a:rPr lang="ja-JP" altLang="en-US" sz="1400" b="0" dirty="0"/>
              <a:t>の</a:t>
            </a:r>
            <a:r>
              <a:rPr lang="ja-JP" altLang="en-US" sz="1400" b="0" spc="-15" dirty="0"/>
              <a:t>商</a:t>
            </a:r>
            <a:r>
              <a:rPr lang="ja-JP" altLang="en-US" sz="1400" b="0" dirty="0"/>
              <a:t>品</a:t>
            </a:r>
            <a:r>
              <a:rPr lang="ja-JP" altLang="en-US" sz="1400" b="0" spc="-25" dirty="0"/>
              <a:t>の</a:t>
            </a:r>
            <a:r>
              <a:rPr lang="ja-JP" altLang="en-US" sz="1400" b="0" dirty="0"/>
              <a:t>検索</a:t>
            </a:r>
            <a:r>
              <a:rPr lang="ja-JP" altLang="en-US" sz="1400" b="0" spc="-225" dirty="0"/>
              <a:t>、</a:t>
            </a:r>
            <a:r>
              <a:rPr lang="ja-JP" altLang="en-US" sz="1400" b="0" dirty="0"/>
              <a:t>周辺</a:t>
            </a:r>
            <a:r>
              <a:rPr lang="ja-JP" altLang="en-US" sz="1400" b="0" spc="5" dirty="0"/>
              <a:t>のス</a:t>
            </a:r>
            <a:r>
              <a:rPr lang="ja-JP" altLang="en-US" sz="1400" b="0" spc="-10" dirty="0"/>
              <a:t>ポ</a:t>
            </a:r>
            <a:r>
              <a:rPr lang="ja-JP" altLang="en-US" sz="1400" b="0" spc="5" dirty="0"/>
              <a:t>ッ</a:t>
            </a:r>
            <a:r>
              <a:rPr lang="ja-JP" altLang="en-US" sz="1400" b="0" spc="-10" dirty="0"/>
              <a:t>ト</a:t>
            </a:r>
            <a:r>
              <a:rPr lang="ja-JP" altLang="en-US" sz="1400" b="0" spc="5" dirty="0"/>
              <a:t>を</a:t>
            </a:r>
            <a:endParaRPr lang="en-US" altLang="ja-JP" sz="1400" b="0" spc="5" dirty="0"/>
          </a:p>
          <a:p>
            <a:pPr marL="67945" algn="just">
              <a:lnSpc>
                <a:spcPct val="100000"/>
              </a:lnSpc>
              <a:spcBef>
                <a:spcPts val="0"/>
              </a:spcBef>
            </a:pPr>
            <a:r>
              <a:rPr lang="ja-JP" altLang="en-US" sz="1400" b="0" spc="-10" dirty="0"/>
              <a:t>調</a:t>
            </a:r>
            <a:r>
              <a:rPr lang="ja-JP" altLang="en-US" sz="1400" b="0" spc="5" dirty="0"/>
              <a:t>べる</a:t>
            </a:r>
            <a:r>
              <a:rPr lang="ja-JP" altLang="en-US" sz="1400" b="0" spc="-170" dirty="0"/>
              <a:t>、</a:t>
            </a:r>
            <a:r>
              <a:rPr lang="en-US" altLang="ja-JP" sz="1400" b="0" spc="-10" dirty="0"/>
              <a:t>QR</a:t>
            </a:r>
            <a:r>
              <a:rPr lang="ja-JP" altLang="en-US" sz="1400" b="0" spc="5" dirty="0"/>
              <a:t>コー</a:t>
            </a:r>
            <a:r>
              <a:rPr lang="ja-JP" altLang="en-US" sz="1400" b="0" spc="-10" dirty="0"/>
              <a:t>ド</a:t>
            </a:r>
            <a:r>
              <a:rPr lang="ja-JP" altLang="en-US" sz="1400" b="0" spc="5" dirty="0"/>
              <a:t>を</a:t>
            </a:r>
            <a:r>
              <a:rPr lang="ja-JP" altLang="en-US" sz="1400" b="0" spc="-10" dirty="0"/>
              <a:t>ス</a:t>
            </a:r>
            <a:r>
              <a:rPr lang="ja-JP" altLang="en-US" sz="1400" b="0" spc="5" dirty="0"/>
              <a:t>キ</a:t>
            </a:r>
            <a:r>
              <a:rPr lang="ja-JP" altLang="en-US" sz="1400" b="0" spc="-10" dirty="0"/>
              <a:t>ャ</a:t>
            </a:r>
            <a:r>
              <a:rPr lang="ja-JP" altLang="en-US" sz="1400" b="0" spc="5" dirty="0"/>
              <a:t>ン</a:t>
            </a:r>
            <a:r>
              <a:rPr lang="ja-JP" altLang="en-US" sz="1400" b="0" spc="-20" dirty="0"/>
              <a:t>す</a:t>
            </a:r>
            <a:r>
              <a:rPr lang="ja-JP" altLang="en-US" sz="1400" b="0" spc="5" dirty="0"/>
              <a:t>る等がで</a:t>
            </a:r>
            <a:r>
              <a:rPr lang="ja-JP" altLang="en-US" sz="1400" b="0" spc="-10" dirty="0"/>
              <a:t>き</a:t>
            </a:r>
            <a:r>
              <a:rPr lang="ja-JP" altLang="en-US" sz="1400" b="0" spc="5" dirty="0"/>
              <a:t>ま</a:t>
            </a:r>
            <a:r>
              <a:rPr lang="ja-JP" altLang="en-US" sz="1400" b="0" spc="-10" dirty="0"/>
              <a:t>す</a:t>
            </a:r>
            <a:r>
              <a:rPr lang="ja-JP" altLang="en-US" sz="1400" b="0" spc="5" dirty="0"/>
              <a:t>。</a:t>
            </a:r>
            <a:endParaRPr lang="ja-JP" altLang="en-US" sz="1400" b="0" dirty="0"/>
          </a:p>
        </p:txBody>
      </p:sp>
      <p:sp>
        <p:nvSpPr>
          <p:cNvPr id="10" name="角丸四角形 611" descr="「Googleレンズ」アプリのアイコンの画像">
            <a:extLst>
              <a:ext uri="{FF2B5EF4-FFF2-40B4-BE49-F238E27FC236}">
                <a16:creationId xmlns:a16="http://schemas.microsoft.com/office/drawing/2014/main" id="{B5018953-63D2-457F-A02F-0060B9ABEB65}"/>
              </a:ext>
            </a:extLst>
          </p:cNvPr>
          <p:cNvSpPr>
            <a:spLocks noChangeArrowheads="1"/>
          </p:cNvSpPr>
          <p:nvPr/>
        </p:nvSpPr>
        <p:spPr bwMode="auto">
          <a:xfrm>
            <a:off x="1868975" y="5254251"/>
            <a:ext cx="857885" cy="865505"/>
          </a:xfrm>
          <a:prstGeom prst="roundRect">
            <a:avLst>
              <a:gd name="adj" fmla="val 24606"/>
            </a:avLst>
          </a:prstGeom>
          <a:blipFill dpi="0" rotWithShape="1">
            <a:blip r:embed="rId3"/>
            <a:srcRect/>
            <a:stretch>
              <a:fillRect/>
            </a:stretch>
          </a:blipFill>
          <a:ln w="3175">
            <a:solidFill>
              <a:srgbClr val="BFBFBF"/>
            </a:solidFill>
            <a:miter lim="800000"/>
            <a:headEnd/>
            <a:tailEnd/>
          </a:ln>
        </p:spPr>
        <p:txBody>
          <a:bodyPr rot="0" vert="horz" wrap="square" lIns="91440" tIns="45720" rIns="91440" bIns="45720" anchor="ctr" anchorCtr="0" upright="1">
            <a:noAutofit/>
          </a:bodyPr>
          <a:lstStyle/>
          <a:p>
            <a:endParaRPr lang="ja-JP" altLang="en-US" dirty="0"/>
          </a:p>
        </p:txBody>
      </p:sp>
      <p:cxnSp>
        <p:nvCxnSpPr>
          <p:cNvPr id="9" name="直線コネクタ 8"/>
          <p:cNvCxnSpPr/>
          <p:nvPr/>
        </p:nvCxnSpPr>
        <p:spPr>
          <a:xfrm>
            <a:off x="1692275" y="127482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4" name="図 3" descr="いいねするマイナちゃんの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310" y="4149100"/>
            <a:ext cx="1211213" cy="1964828"/>
          </a:xfrm>
          <a:prstGeom prst="rect">
            <a:avLst/>
          </a:prstGeom>
        </p:spPr>
      </p:pic>
      <p:sp>
        <p:nvSpPr>
          <p:cNvPr id="5" name="Title Placeholder 1">
            <a:extLst>
              <a:ext uri="{FF2B5EF4-FFF2-40B4-BE49-F238E27FC236}">
                <a16:creationId xmlns:a16="http://schemas.microsoft.com/office/drawing/2014/main" id="{FF492636-E06D-EBC7-2586-557D6A716A88}"/>
              </a:ext>
            </a:extLst>
          </p:cNvPr>
          <p:cNvSpPr txBox="1">
            <a:spLocks/>
          </p:cNvSpPr>
          <p:nvPr/>
        </p:nvSpPr>
        <p:spPr>
          <a:xfrm>
            <a:off x="505100" y="505100"/>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3-A</a:t>
            </a:r>
            <a:endParaRPr lang="en-US" sz="3600" dirty="0">
              <a:solidFill>
                <a:srgbClr val="009650"/>
              </a:solidFill>
            </a:endParaRPr>
          </a:p>
        </p:txBody>
      </p:sp>
    </p:spTree>
    <p:extLst>
      <p:ext uri="{BB962C8B-B14F-4D97-AF65-F5344CB8AC3E}">
        <p14:creationId xmlns:p14="http://schemas.microsoft.com/office/powerpoint/2010/main" val="3402377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08114" y="463779"/>
            <a:ext cx="6840000" cy="5909310"/>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１．マイナンバーカードを知りましょう</a:t>
            </a:r>
            <a:endParaRPr lang="en-US" altLang="ja-JP" b="1" dirty="0">
              <a:solidFill>
                <a:srgbClr val="009650"/>
              </a:solidFill>
              <a:latin typeface="Meiryo" charset="-128"/>
              <a:ea typeface="Meiryo" charset="-128"/>
              <a:cs typeface="Meiryo" charset="-128"/>
            </a:endParaRP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A </a:t>
            </a:r>
            <a:r>
              <a:rPr lang="ja-JP" altLang="en-US" b="1" dirty="0">
                <a:latin typeface="Meiryo" charset="-128"/>
                <a:ea typeface="Meiryo" charset="-128"/>
                <a:cs typeface="Meiryo" charset="-128"/>
              </a:rPr>
              <a:t>マイナンバーカードとは</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4</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B </a:t>
            </a:r>
            <a:r>
              <a:rPr lang="ja-JP" altLang="en-US" b="1" dirty="0">
                <a:latin typeface="Meiryo" charset="-128"/>
                <a:ea typeface="Meiryo" charset="-128"/>
                <a:cs typeface="Meiryo" charset="-128"/>
              </a:rPr>
              <a:t>マイナンバーカードを使ってできること</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5</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C </a:t>
            </a:r>
            <a:r>
              <a:rPr lang="ja-JP" altLang="en-US" b="1" dirty="0">
                <a:latin typeface="Meiryo" charset="-128"/>
                <a:ea typeface="Meiryo" charset="-128"/>
                <a:cs typeface="Meiryo" charset="-128"/>
              </a:rPr>
              <a:t>マイナンバーカードは安全です</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6</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D </a:t>
            </a:r>
            <a:r>
              <a:rPr lang="ja-JP" altLang="en-US" b="1" dirty="0">
                <a:latin typeface="Meiryo" charset="-128"/>
                <a:ea typeface="Meiryo" charset="-128"/>
                <a:cs typeface="Meiryo" charset="-128"/>
              </a:rPr>
              <a:t>マイナンバーカードの申請のしかた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7</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E </a:t>
            </a:r>
            <a:r>
              <a:rPr lang="ja-JP" altLang="en-US" b="1" dirty="0">
                <a:latin typeface="Meiryo" charset="-128"/>
                <a:ea typeface="Meiryo" charset="-128"/>
                <a:cs typeface="Meiryo" charset="-128"/>
              </a:rPr>
              <a:t>マイナンバーカード申請に必要なもの</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8</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F </a:t>
            </a:r>
            <a:r>
              <a:rPr lang="ja-JP" altLang="en-US" b="1" dirty="0">
                <a:latin typeface="Meiryo" charset="-128"/>
                <a:ea typeface="Meiryo" charset="-128"/>
                <a:cs typeface="Meiryo" charset="-128"/>
              </a:rPr>
              <a:t>マイナンバーカードの申請から受取までの流れ</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9</a:t>
            </a:r>
          </a:p>
          <a:p>
            <a:endParaRPr lang="en-US" altLang="ja-JP" b="1" dirty="0">
              <a:latin typeface="Meiryo" charset="-128"/>
              <a:ea typeface="Meiryo" charset="-128"/>
              <a:cs typeface="Meiryo" charset="-128"/>
            </a:endParaRPr>
          </a:p>
          <a:p>
            <a:r>
              <a:rPr lang="ja-JP" altLang="en-US" b="1" dirty="0">
                <a:solidFill>
                  <a:srgbClr val="009650"/>
                </a:solidFill>
                <a:latin typeface="Meiryo" charset="-128"/>
                <a:ea typeface="Meiryo" charset="-128"/>
                <a:cs typeface="Meiryo" charset="-128"/>
              </a:rPr>
              <a:t>２．マイナンバーカード申請のための写真撮影をしましょう</a:t>
            </a:r>
            <a:endParaRPr lang="en-US" altLang="ja-JP" b="1" dirty="0">
              <a:solidFill>
                <a:srgbClr val="009650"/>
              </a:solidFill>
              <a:latin typeface="Meiryo" charset="-128"/>
              <a:ea typeface="Meiryo" charset="-128"/>
              <a:cs typeface="Meiryo" charset="-128"/>
            </a:endParaRP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A </a:t>
            </a:r>
            <a:r>
              <a:rPr lang="ja-JP" altLang="en-US" b="1" dirty="0">
                <a:latin typeface="Meiryo" charset="-128"/>
                <a:ea typeface="Meiryo" charset="-128"/>
                <a:cs typeface="Meiryo" charset="-128"/>
              </a:rPr>
              <a:t>証明用写真撮影アプリのインストールのしかた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11</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B </a:t>
            </a:r>
            <a:r>
              <a:rPr lang="ja-JP" altLang="en-US" b="1" dirty="0">
                <a:latin typeface="Meiryo" charset="-128"/>
                <a:ea typeface="Meiryo" charset="-128"/>
                <a:cs typeface="Meiryo" charset="-128"/>
              </a:rPr>
              <a:t>アプリを使った撮影のしかた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14</a:t>
            </a:r>
          </a:p>
          <a:p>
            <a:endParaRPr lang="en-US" altLang="ja-JP" b="1" dirty="0">
              <a:solidFill>
                <a:srgbClr val="009650"/>
              </a:solidFill>
              <a:latin typeface="Meiryo" charset="-128"/>
              <a:ea typeface="Meiryo" charset="-128"/>
              <a:cs typeface="Meiryo" charset="-128"/>
            </a:endParaRPr>
          </a:p>
          <a:p>
            <a:r>
              <a:rPr lang="ja-JP" altLang="en-US" b="1" dirty="0">
                <a:solidFill>
                  <a:srgbClr val="009650"/>
                </a:solidFill>
                <a:latin typeface="Meiryo" charset="-128"/>
                <a:ea typeface="Meiryo" charset="-128"/>
                <a:cs typeface="Meiryo" charset="-128"/>
              </a:rPr>
              <a:t>３．マイナンバーカードをオンラインで申請しましょう</a:t>
            </a:r>
            <a:endParaRPr lang="en-US" altLang="ja-JP" b="1" dirty="0">
              <a:solidFill>
                <a:srgbClr val="009650"/>
              </a:solidFill>
              <a:latin typeface="Meiryo" charset="-128"/>
              <a:ea typeface="Meiryo" charset="-128"/>
              <a:cs typeface="Meiryo" charset="-128"/>
            </a:endParaRP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A </a:t>
            </a:r>
            <a:r>
              <a:rPr lang="ja-JP" altLang="en-US" b="1" dirty="0">
                <a:latin typeface="Meiryo" charset="-128"/>
                <a:ea typeface="Meiryo" charset="-128"/>
                <a:cs typeface="Meiryo" charset="-128"/>
              </a:rPr>
              <a:t>申請するウェブサイトへの接続のしかた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19</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B </a:t>
            </a:r>
            <a:r>
              <a:rPr lang="ja-JP" altLang="en-US" b="1" dirty="0">
                <a:latin typeface="Meiryo" charset="-128"/>
                <a:ea typeface="Meiryo" charset="-128"/>
                <a:cs typeface="Meiryo" charset="-128"/>
              </a:rPr>
              <a:t>利用者規約の確認</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23</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C </a:t>
            </a:r>
            <a:r>
              <a:rPr lang="ja-JP" altLang="en-US" b="1" dirty="0">
                <a:latin typeface="Meiryo" charset="-128"/>
                <a:ea typeface="Meiryo" charset="-128"/>
                <a:cs typeface="Meiryo" charset="-128"/>
              </a:rPr>
              <a:t>メールアドレスの登録とメールの受信</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24</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D </a:t>
            </a:r>
            <a:r>
              <a:rPr lang="ja-JP" altLang="en-US" b="1" dirty="0">
                <a:latin typeface="Meiryo" charset="-128"/>
                <a:ea typeface="Meiryo" charset="-128"/>
                <a:cs typeface="Meiryo" charset="-128"/>
              </a:rPr>
              <a:t>顔写真の登録のしかた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26</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E </a:t>
            </a:r>
            <a:r>
              <a:rPr lang="ja-JP" altLang="en-US" b="1" dirty="0">
                <a:latin typeface="Meiryo" charset="-128"/>
                <a:ea typeface="Meiryo" charset="-128"/>
                <a:cs typeface="Meiryo" charset="-128"/>
              </a:rPr>
              <a:t>申請情報の登録のしかた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28</a:t>
            </a:r>
          </a:p>
          <a:p>
            <a:pPr algn="dist"/>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F </a:t>
            </a:r>
            <a:r>
              <a:rPr lang="ja-JP" altLang="en-US" b="1" dirty="0">
                <a:latin typeface="Meiryo" charset="-128"/>
                <a:ea typeface="Meiryo" charset="-128"/>
                <a:cs typeface="Meiryo" charset="-128"/>
              </a:rPr>
              <a:t>マイナンバーカードの受取りかた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31</a:t>
            </a:r>
          </a:p>
          <a:p>
            <a:pPr algn="dist"/>
            <a:endParaRPr lang="en-US" altLang="ja-JP" b="1" dirty="0">
              <a:solidFill>
                <a:srgbClr val="009650"/>
              </a:solidFill>
              <a:latin typeface="Meiryo" charset="-128"/>
              <a:ea typeface="Meiryo" charset="-128"/>
              <a:cs typeface="Meiryo" charset="-128"/>
            </a:endParaRPr>
          </a:p>
          <a:p>
            <a:pPr algn="dist"/>
            <a:r>
              <a:rPr lang="ja-JP" altLang="en-US" b="1" dirty="0">
                <a:solidFill>
                  <a:srgbClr val="009650"/>
                </a:solidFill>
                <a:latin typeface="Meiryo" charset="-128"/>
                <a:ea typeface="Meiryo" charset="-128"/>
                <a:cs typeface="Meiryo" charset="-128"/>
              </a:rPr>
              <a:t>●　マイナンバーカードのお問い合わせ</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32</a:t>
            </a:r>
            <a:endParaRPr kumimoji="1" lang="ja-JP" altLang="en-US" b="1" dirty="0">
              <a:latin typeface="Meiryo" charset="-128"/>
              <a:ea typeface="Meiryo" charset="-128"/>
              <a:cs typeface="Meiryo" charset="-128"/>
            </a:endParaRPr>
          </a:p>
        </p:txBody>
      </p:sp>
      <p:sp>
        <p:nvSpPr>
          <p:cNvPr id="3" name="タイトル 1">
            <a:extLst>
              <a:ext uri="{FF2B5EF4-FFF2-40B4-BE49-F238E27FC236}">
                <a16:creationId xmlns:a16="http://schemas.microsoft.com/office/drawing/2014/main" id="{90C6AD7A-25C3-4CCC-901C-8ADB1E455016}"/>
              </a:ext>
            </a:extLst>
          </p:cNvPr>
          <p:cNvSpPr txBox="1">
            <a:spLocks/>
          </p:cNvSpPr>
          <p:nvPr/>
        </p:nvSpPr>
        <p:spPr>
          <a:xfrm>
            <a:off x="503428" y="459596"/>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4" name="直線コネクタ 3"/>
          <p:cNvCxnSpPr/>
          <p:nvPr/>
        </p:nvCxnSpPr>
        <p:spPr>
          <a:xfrm>
            <a:off x="1682496" y="2548233"/>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1691640" y="3694673"/>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1689618" y="5829063"/>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マイナンバーカードを持つ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3949" y="4463035"/>
            <a:ext cx="1290274" cy="1592252"/>
          </a:xfrm>
          <a:prstGeom prst="rect">
            <a:avLst/>
          </a:prstGeom>
        </p:spPr>
      </p:pic>
    </p:spTree>
    <p:extLst>
      <p:ext uri="{BB962C8B-B14F-4D97-AF65-F5344CB8AC3E}">
        <p14:creationId xmlns:p14="http://schemas.microsoft.com/office/powerpoint/2010/main" val="359948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AC3EA0EB-4EE7-9CE4-F941-F6C29743A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7636" y="5414053"/>
            <a:ext cx="3284357" cy="5370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サブタイトル 2"/>
          <p:cNvSpPr>
            <a:spLocks noGrp="1"/>
          </p:cNvSpPr>
          <p:nvPr>
            <p:ph type="subTitle" idx="4294967295"/>
          </p:nvPr>
        </p:nvSpPr>
        <p:spPr>
          <a:xfrm>
            <a:off x="517055" y="1397651"/>
            <a:ext cx="7499807" cy="830997"/>
          </a:xfrm>
        </p:spPr>
        <p:txBody>
          <a:bodyPr wrap="square">
            <a:spAutoFit/>
          </a:bodyPr>
          <a:lstStyle/>
          <a:p>
            <a:pPr>
              <a:lnSpc>
                <a:spcPct val="100000"/>
              </a:lnSpc>
              <a:spcBef>
                <a:spcPts val="0"/>
              </a:spcBef>
            </a:pPr>
            <a:r>
              <a:rPr lang="ja-JP" altLang="en-US" sz="2400" dirty="0"/>
              <a:t>交付申請書の</a:t>
            </a:r>
            <a:r>
              <a:rPr lang="en-US" altLang="ja-JP" sz="2400" dirty="0"/>
              <a:t>QR</a:t>
            </a:r>
            <a:r>
              <a:rPr lang="ja-JP" altLang="en-US" sz="2400" dirty="0"/>
              <a:t>コードを読取り、</a:t>
            </a:r>
            <a:endParaRPr lang="en-US" altLang="ja-JP" sz="2400" dirty="0"/>
          </a:p>
          <a:p>
            <a:pPr>
              <a:lnSpc>
                <a:spcPct val="100000"/>
              </a:lnSpc>
              <a:spcBef>
                <a:spcPts val="0"/>
              </a:spcBef>
            </a:pPr>
            <a:r>
              <a:rPr lang="ja-JP" altLang="en-US" sz="2400" dirty="0"/>
              <a:t>申請するホームページに接続します。</a:t>
            </a:r>
          </a:p>
        </p:txBody>
      </p:sp>
      <p:sp>
        <p:nvSpPr>
          <p:cNvPr id="26" name="テキスト ボックス 25"/>
          <p:cNvSpPr txBox="1"/>
          <p:nvPr/>
        </p:nvSpPr>
        <p:spPr>
          <a:xfrm>
            <a:off x="506000" y="2476142"/>
            <a:ext cx="4372080" cy="3334246"/>
          </a:xfrm>
          <a:prstGeom prst="rect">
            <a:avLst/>
          </a:prstGeom>
          <a:noFill/>
        </p:spPr>
        <p:txBody>
          <a:bodyPr wrap="square" rtlCol="0">
            <a:spAutoFit/>
          </a:bodyPr>
          <a:lstStyle/>
          <a:p>
            <a:pPr marL="6350" indent="-635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indent="-6350">
              <a:spcBef>
                <a:spcPts val="200"/>
              </a:spcBef>
            </a:pPr>
            <a:r>
              <a:rPr lang="ja-JP" altLang="en-US" sz="2000" b="1" spc="-16" dirty="0">
                <a:latin typeface="メイリオ" panose="020B0604030504040204" pitchFamily="50" charset="-128"/>
                <a:ea typeface="メイリオ" panose="020B0604030504040204" pitchFamily="50" charset="-128"/>
                <a:cs typeface="AoyagiKouzanFontT"/>
              </a:rPr>
              <a:t>ホーム画面上にある</a:t>
            </a:r>
            <a:endParaRPr lang="en-US" altLang="ja-JP" sz="2000" b="1" spc="-16" dirty="0">
              <a:latin typeface="メイリオ" panose="020B0604030504040204" pitchFamily="50" charset="-128"/>
              <a:ea typeface="メイリオ" panose="020B0604030504040204" pitchFamily="50" charset="-128"/>
              <a:cs typeface="AoyagiKouzanFontT"/>
            </a:endParaRPr>
          </a:p>
          <a:p>
            <a:pPr marL="6350" indent="-6350">
              <a:spcBef>
                <a:spcPts val="200"/>
              </a:spcBef>
            </a:pPr>
            <a:r>
              <a:rPr lang="en-US" altLang="ja-JP" sz="2000" b="1" spc="-16" dirty="0">
                <a:latin typeface="メイリオ" panose="020B0604030504040204" pitchFamily="50" charset="-128"/>
                <a:ea typeface="メイリオ" panose="020B0604030504040204" pitchFamily="50" charset="-128"/>
                <a:cs typeface="AoyagiKouzanFontT"/>
              </a:rPr>
              <a:t>｢</a:t>
            </a:r>
            <a:r>
              <a:rPr lang="en-US" altLang="ja-JP" sz="2000" b="1" dirty="0">
                <a:latin typeface="Meiryo" charset="-128"/>
                <a:ea typeface="Meiryo" charset="-128"/>
                <a:cs typeface="Meiryo" charset="-128"/>
              </a:rPr>
              <a:t>Google</a:t>
            </a:r>
            <a:r>
              <a:rPr lang="ja-JP" altLang="en-US" sz="2000" b="1" dirty="0">
                <a:latin typeface="Meiryo" charset="-128"/>
                <a:ea typeface="Meiryo" charset="-128"/>
                <a:cs typeface="Meiryo" charset="-128"/>
              </a:rPr>
              <a:t>検索枠</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を探してください。</a:t>
            </a:r>
            <a:endParaRPr lang="en-US" altLang="ja-JP" sz="2000" b="1" dirty="0">
              <a:latin typeface="Meiryo" charset="-128"/>
              <a:ea typeface="Meiryo" charset="-128"/>
              <a:cs typeface="Meiryo" charset="-128"/>
            </a:endParaRPr>
          </a:p>
          <a:p>
            <a:pPr marL="6350" indent="-6350">
              <a:spcBef>
                <a:spcPts val="200"/>
              </a:spcBef>
            </a:pPr>
            <a:endParaRPr lang="en-US" altLang="ja-JP" sz="2000" b="1" dirty="0">
              <a:latin typeface="Meiryo" charset="-128"/>
              <a:ea typeface="Meiryo" charset="-128"/>
              <a:cs typeface="Meiryo" charset="-128"/>
            </a:endParaRPr>
          </a:p>
          <a:p>
            <a:pPr marL="6350" indent="-6350">
              <a:spcBef>
                <a:spcPts val="200"/>
              </a:spcBef>
            </a:pPr>
            <a:endParaRPr lang="en-US" altLang="ja-JP" sz="2000" b="1" dirty="0">
              <a:latin typeface="Meiryo" charset="-128"/>
              <a:ea typeface="Meiryo" charset="-128"/>
              <a:cs typeface="Meiryo" charset="-128"/>
            </a:endParaRPr>
          </a:p>
          <a:p>
            <a:pPr marL="6350" indent="-6350"/>
            <a:r>
              <a:rPr lang="ja-JP" altLang="en-US" sz="3200" b="1" dirty="0">
                <a:solidFill>
                  <a:srgbClr val="009650"/>
                </a:solidFill>
                <a:latin typeface="Meiryo" charset="-128"/>
                <a:ea typeface="Meiryo" charset="-128"/>
                <a:cs typeface="Meiryo" charset="-128"/>
              </a:rPr>
              <a:t>❷</a:t>
            </a:r>
            <a:endParaRPr lang="en-US" altLang="ja-JP" sz="2000" b="1" dirty="0">
              <a:latin typeface="Meiryo" charset="-128"/>
              <a:ea typeface="Meiryo" charset="-128"/>
              <a:cs typeface="Meiryo" charset="-128"/>
            </a:endParaRPr>
          </a:p>
          <a:p>
            <a:pPr marL="6350" indent="-6350"/>
            <a:r>
              <a:rPr lang="en-US" altLang="ja-JP" sz="2000" b="1" dirty="0">
                <a:latin typeface="メイリオ" panose="020B0604030504040204" pitchFamily="50" charset="-128"/>
                <a:ea typeface="メイリオ" panose="020B0604030504040204" pitchFamily="50" charset="-128"/>
                <a:cs typeface="AoyagiKouzanFontT"/>
              </a:rPr>
              <a:t>｢</a:t>
            </a:r>
            <a:r>
              <a:rPr lang="en-US" altLang="ja-JP" sz="2000" b="1" dirty="0">
                <a:latin typeface="Meiryo" charset="-128"/>
                <a:ea typeface="Meiryo" charset="-128"/>
                <a:cs typeface="Meiryo" charset="-128"/>
              </a:rPr>
              <a:t>Google</a:t>
            </a:r>
            <a:r>
              <a:rPr lang="ja-JP" altLang="en-US" sz="2000" b="1" dirty="0">
                <a:latin typeface="Meiryo" charset="-128"/>
                <a:ea typeface="Meiryo" charset="-128"/>
                <a:cs typeface="Meiryo" charset="-128"/>
              </a:rPr>
              <a:t>レンズ</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ボタンを</a:t>
            </a:r>
            <a:endParaRPr lang="en-US" altLang="ja-JP" sz="2000" b="1" dirty="0">
              <a:latin typeface="Meiryo" charset="-128"/>
              <a:ea typeface="Meiryo" charset="-128"/>
              <a:cs typeface="Meiryo" charset="-128"/>
            </a:endParaRPr>
          </a:p>
          <a:p>
            <a:pPr marL="6350" indent="-635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押して</a:t>
            </a:r>
            <a:r>
              <a:rPr lang="en-US" altLang="ja-JP" sz="2000" b="1" spc="-16" dirty="0">
                <a:latin typeface="メイリオ" panose="020B0604030504040204" pitchFamily="50" charset="-128"/>
                <a:ea typeface="メイリオ" panose="020B0604030504040204" pitchFamily="50" charset="-128"/>
                <a:cs typeface="AoyagiKouzanFontT"/>
              </a:rPr>
              <a:t>｢</a:t>
            </a:r>
            <a:r>
              <a:rPr lang="en-US" altLang="ja-JP" sz="2000" b="1" dirty="0">
                <a:latin typeface="Meiryo" charset="-128"/>
                <a:ea typeface="Meiryo" charset="-128"/>
                <a:cs typeface="Meiryo" charset="-128"/>
              </a:rPr>
              <a:t>Google</a:t>
            </a:r>
            <a:r>
              <a:rPr lang="ja-JP" altLang="en-US" sz="2000" b="1" dirty="0">
                <a:latin typeface="Meiryo" charset="-128"/>
                <a:ea typeface="Meiryo" charset="-128"/>
                <a:cs typeface="Meiryo" charset="-128"/>
              </a:rPr>
              <a:t>レンズ</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起動させます</a:t>
            </a:r>
            <a:endParaRPr lang="en-US" altLang="ja-JP" sz="2000" b="1" dirty="0">
              <a:latin typeface="Meiryo" charset="-128"/>
              <a:ea typeface="Meiryo" charset="-128"/>
              <a:cs typeface="Meiryo" charset="-128"/>
            </a:endParaRPr>
          </a:p>
        </p:txBody>
      </p:sp>
      <p:sp>
        <p:nvSpPr>
          <p:cNvPr id="25" name="タイトル 1"/>
          <p:cNvSpPr>
            <a:spLocks noGrp="1"/>
          </p:cNvSpPr>
          <p:nvPr>
            <p:ph type="ctrTitle"/>
          </p:nvPr>
        </p:nvSpPr>
        <p:spPr>
          <a:xfrm>
            <a:off x="1728000" y="277200"/>
            <a:ext cx="5109091" cy="991041"/>
          </a:xfrm>
        </p:spPr>
        <p:txBody>
          <a:bodyPr wrap="none">
            <a:spAutoFit/>
          </a:bodyPr>
          <a:lstStyle/>
          <a:p>
            <a:pPr>
              <a:spcBef>
                <a:spcPts val="600"/>
              </a:spcBef>
            </a:pPr>
            <a:r>
              <a:rPr lang="ja-JP" altLang="en-US" dirty="0"/>
              <a:t>申請するウェブサイトへの</a:t>
            </a:r>
            <a:br>
              <a:rPr lang="en-US" altLang="ja-JP" dirty="0"/>
            </a:br>
            <a:r>
              <a:rPr lang="ja-JP" altLang="en-US" dirty="0"/>
              <a:t>接続のしかた</a:t>
            </a:r>
            <a:endParaRPr lang="ja-JP" altLang="en-US" b="0" dirty="0"/>
          </a:p>
        </p:txBody>
      </p:sp>
      <p:sp>
        <p:nvSpPr>
          <p:cNvPr id="27" name="Title Placeholder 1"/>
          <p:cNvSpPr txBox="1">
            <a:spLocks/>
          </p:cNvSpPr>
          <p:nvPr/>
        </p:nvSpPr>
        <p:spPr>
          <a:xfrm>
            <a:off x="505100" y="505100"/>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3-A</a:t>
            </a:r>
            <a:endParaRPr lang="en-US" sz="3600" dirty="0">
              <a:solidFill>
                <a:srgbClr val="009650"/>
              </a:solidFill>
            </a:endParaRPr>
          </a:p>
        </p:txBody>
      </p:sp>
      <p:sp>
        <p:nvSpPr>
          <p:cNvPr id="28" name="円/楕円 27"/>
          <p:cNvSpPr/>
          <p:nvPr/>
        </p:nvSpPr>
        <p:spPr>
          <a:xfrm>
            <a:off x="7745696" y="5410196"/>
            <a:ext cx="568793" cy="5226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5C44808B-38C5-4D06-8FDD-D13544ED2DF5}"/>
              </a:ext>
            </a:extLst>
          </p:cNvPr>
          <p:cNvSpPr txBox="1"/>
          <p:nvPr/>
        </p:nvSpPr>
        <p:spPr>
          <a:xfrm>
            <a:off x="4190496"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pic>
        <p:nvPicPr>
          <p:cNvPr id="11" name="図 10" descr="スマートフォンを使っているマイナちゃん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374368" y="2523273"/>
            <a:ext cx="1180057" cy="2076756"/>
          </a:xfrm>
          <a:prstGeom prst="rect">
            <a:avLst/>
          </a:prstGeom>
        </p:spPr>
      </p:pic>
      <p:grpSp>
        <p:nvGrpSpPr>
          <p:cNvPr id="24" name="図形グループ 23"/>
          <p:cNvGrpSpPr/>
          <p:nvPr/>
        </p:nvGrpSpPr>
        <p:grpSpPr>
          <a:xfrm>
            <a:off x="7568825" y="5263693"/>
            <a:ext cx="296586" cy="293005"/>
            <a:chOff x="3546641" y="3995693"/>
            <a:chExt cx="296586" cy="293005"/>
          </a:xfrm>
        </p:grpSpPr>
        <p:sp>
          <p:nvSpPr>
            <p:cNvPr id="29" name="円/楕円 2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2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052" name="Picture 4">
            <a:extLst>
              <a:ext uri="{FF2B5EF4-FFF2-40B4-BE49-F238E27FC236}">
                <a16:creationId xmlns:a16="http://schemas.microsoft.com/office/drawing/2014/main" id="{7366ED2F-2990-0893-40F9-1DF26876FC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001" y="2358058"/>
            <a:ext cx="1823124" cy="28796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四角形: 角を丸くする 15">
            <a:extLst>
              <a:ext uri="{FF2B5EF4-FFF2-40B4-BE49-F238E27FC236}">
                <a16:creationId xmlns:a16="http://schemas.microsoft.com/office/drawing/2014/main" id="{A7B88914-14F9-AD38-4D22-88BC63685553}"/>
              </a:ext>
            </a:extLst>
          </p:cNvPr>
          <p:cNvSpPr/>
          <p:nvPr/>
        </p:nvSpPr>
        <p:spPr>
          <a:xfrm>
            <a:off x="5135982" y="4916204"/>
            <a:ext cx="1615161" cy="240988"/>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カギ線コネクタ 7"/>
          <p:cNvCxnSpPr>
            <a:cxnSpLocks/>
            <a:stCxn id="16" idx="2"/>
          </p:cNvCxnSpPr>
          <p:nvPr/>
        </p:nvCxnSpPr>
        <p:spPr>
          <a:xfrm rot="16200000" flipH="1">
            <a:off x="6542145" y="4558610"/>
            <a:ext cx="575128" cy="1772292"/>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1" name="図形グループ 30"/>
          <p:cNvGrpSpPr/>
          <p:nvPr/>
        </p:nvGrpSpPr>
        <p:grpSpPr>
          <a:xfrm>
            <a:off x="4935698" y="4662911"/>
            <a:ext cx="296587" cy="293005"/>
            <a:chOff x="2897417" y="3995693"/>
            <a:chExt cx="296587" cy="293005"/>
          </a:xfrm>
        </p:grpSpPr>
        <p:sp>
          <p:nvSpPr>
            <p:cNvPr id="36" name="円/楕円 3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4279036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420489" y="1528461"/>
            <a:ext cx="2836591" cy="4154984"/>
          </a:xfrm>
          <a:prstGeom prst="rect">
            <a:avLst/>
          </a:prstGeom>
          <a:noFill/>
        </p:spPr>
        <p:txBody>
          <a:bodyPr wrap="square" rtlCol="0">
            <a:spAutoFit/>
          </a:bodyPr>
          <a:lstStyle/>
          <a:p>
            <a:pPr marL="6350" indent="-6350"/>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marL="6350" indent="-6350"/>
            <a:r>
              <a:rPr lang="ja-JP" altLang="en-US" sz="2000" b="1" spc="-16" dirty="0">
                <a:latin typeface="メイリオ" panose="020B0604030504040204" pitchFamily="50" charset="-128"/>
                <a:ea typeface="メイリオ" panose="020B0604030504040204" pitchFamily="50" charset="-128"/>
                <a:cs typeface="Meiryo" charset="-128"/>
              </a:rPr>
              <a:t>「</a:t>
            </a:r>
            <a:r>
              <a:rPr lang="ja-JP" altLang="en-US" sz="2000" b="1" dirty="0">
                <a:latin typeface="Meiryo" charset="-128"/>
                <a:ea typeface="Meiryo" charset="-128"/>
                <a:cs typeface="Meiryo" charset="-128"/>
              </a:rPr>
              <a:t>個人番号カード</a:t>
            </a:r>
            <a:endParaRPr lang="en-US" altLang="ja-JP" sz="2000" b="1" dirty="0">
              <a:latin typeface="Meiryo" charset="-128"/>
              <a:ea typeface="Meiryo" charset="-128"/>
              <a:cs typeface="Meiryo" charset="-128"/>
            </a:endParaRPr>
          </a:p>
          <a:p>
            <a:pPr marL="6350" indent="-6350"/>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交付申請書</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にある</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ＱＲコードにカメラを</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かざすと、サイトのＵＲＬが表示されます。</a:t>
            </a:r>
            <a:endParaRPr lang="en-US" altLang="ja-JP" sz="2000" b="1" dirty="0">
              <a:latin typeface="Meiryo" charset="-128"/>
              <a:ea typeface="Meiryo" charset="-128"/>
              <a:cs typeface="Meiryo" charset="-128"/>
            </a:endParaRPr>
          </a:p>
          <a:p>
            <a:pPr marL="6350" indent="-6350"/>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marL="6350" indent="-6350"/>
            <a:r>
              <a:rPr lang="ja-JP" altLang="en-US" sz="2000" b="1" spc="-150" dirty="0">
                <a:latin typeface="Meiryo" charset="-128"/>
                <a:ea typeface="Meiryo" charset="-128"/>
                <a:cs typeface="Meiryo" charset="-128"/>
              </a:rPr>
              <a:t>ＵＲＬを押して</a:t>
            </a:r>
            <a:endParaRPr lang="en-US" altLang="ja-JP" sz="2000" b="1" spc="-150"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ウェブサイトに</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接続します。</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ウェブサイトの指示に従って申請します。</a:t>
            </a:r>
          </a:p>
        </p:txBody>
      </p:sp>
      <p:pic>
        <p:nvPicPr>
          <p:cNvPr id="35" name="図 34" descr="｢Googleレンズ」で「個人番号カード交付申請書」にあるQRコードにカメラをかざし、接続先アドレスが表示されている画面の画像">
            <a:extLst>
              <a:ext uri="{FF2B5EF4-FFF2-40B4-BE49-F238E27FC236}">
                <a16:creationId xmlns:a16="http://schemas.microsoft.com/office/drawing/2014/main" id="{5863952B-9CDD-4497-A7B8-41A223A2AF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9017" y="1994468"/>
            <a:ext cx="1440000" cy="2880000"/>
          </a:xfrm>
          <a:prstGeom prst="rect">
            <a:avLst/>
          </a:prstGeom>
          <a:noFill/>
          <a:ln>
            <a:noFill/>
          </a:ln>
        </p:spPr>
      </p:pic>
      <p:sp>
        <p:nvSpPr>
          <p:cNvPr id="16" name="タイトル 1"/>
          <p:cNvSpPr>
            <a:spLocks noGrp="1"/>
          </p:cNvSpPr>
          <p:nvPr>
            <p:ph type="ctrTitle"/>
          </p:nvPr>
        </p:nvSpPr>
        <p:spPr>
          <a:xfrm>
            <a:off x="1771890" y="277200"/>
            <a:ext cx="5109091" cy="991041"/>
          </a:xfrm>
        </p:spPr>
        <p:txBody>
          <a:bodyPr wrap="none">
            <a:spAutoFit/>
          </a:bodyPr>
          <a:lstStyle/>
          <a:p>
            <a:r>
              <a:rPr lang="ja-JP" altLang="en-US" dirty="0"/>
              <a:t>申請するウェブサイトへの</a:t>
            </a:r>
            <a:br>
              <a:rPr lang="en-US" altLang="ja-JP" dirty="0"/>
            </a:br>
            <a:r>
              <a:rPr lang="ja-JP" altLang="en-US" dirty="0"/>
              <a:t>接続のしかた</a:t>
            </a:r>
          </a:p>
        </p:txBody>
      </p:sp>
      <p:sp>
        <p:nvSpPr>
          <p:cNvPr id="17" name="Title Placeholder 1"/>
          <p:cNvSpPr txBox="1">
            <a:spLocks/>
          </p:cNvSpPr>
          <p:nvPr/>
        </p:nvSpPr>
        <p:spPr>
          <a:xfrm>
            <a:off x="505100" y="505100"/>
            <a:ext cx="1080000" cy="5472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3-A</a:t>
            </a:r>
            <a:endParaRPr lang="en-US" sz="3600" dirty="0">
              <a:solidFill>
                <a:srgbClr val="009650"/>
              </a:solidFill>
            </a:endParaRPr>
          </a:p>
        </p:txBody>
      </p:sp>
      <p:pic>
        <p:nvPicPr>
          <p:cNvPr id="19" name="図 18" descr="QRコードが記載されている個人番号カード交付申請書bの見本"/>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3997" y="1982893"/>
            <a:ext cx="1814566" cy="2628000"/>
          </a:xfrm>
          <a:prstGeom prst="rect">
            <a:avLst/>
          </a:prstGeom>
          <a:ln w="9525">
            <a:noFill/>
          </a:ln>
        </p:spPr>
      </p:pic>
      <p:sp>
        <p:nvSpPr>
          <p:cNvPr id="20" name="object 5" descr="QRコードが記載されている個人番号カード交付申請書ａの見本"/>
          <p:cNvSpPr/>
          <p:nvPr/>
        </p:nvSpPr>
        <p:spPr>
          <a:xfrm>
            <a:off x="4978711" y="1987486"/>
            <a:ext cx="1673928" cy="2586683"/>
          </a:xfrm>
          <a:prstGeom prst="rect">
            <a:avLst/>
          </a:prstGeom>
          <a:blipFill>
            <a:blip r:embed="rId5" cstate="print"/>
            <a:stretch>
              <a:fillRect/>
            </a:stretch>
          </a:blipFill>
        </p:spPr>
        <p:txBody>
          <a:bodyPr wrap="square" lIns="0" tIns="0" rIns="0" bIns="0" rtlCol="0"/>
          <a:lstStyle/>
          <a:p>
            <a:endParaRPr sz="1697" dirty="0"/>
          </a:p>
        </p:txBody>
      </p:sp>
      <p:sp>
        <p:nvSpPr>
          <p:cNvPr id="2" name="正方形/長方形 1"/>
          <p:cNvSpPr/>
          <p:nvPr/>
        </p:nvSpPr>
        <p:spPr>
          <a:xfrm>
            <a:off x="4971742" y="1994468"/>
            <a:ext cx="1673928" cy="2586683"/>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4983496" y="3565006"/>
            <a:ext cx="360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8214152" y="4291808"/>
            <a:ext cx="360000" cy="36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カギ線コネクタ 8"/>
          <p:cNvCxnSpPr>
            <a:cxnSpLocks/>
          </p:cNvCxnSpPr>
          <p:nvPr/>
        </p:nvCxnSpPr>
        <p:spPr>
          <a:xfrm rot="10800000">
            <a:off x="4606442" y="3168550"/>
            <a:ext cx="576000" cy="396000"/>
          </a:xfrm>
          <a:prstGeom prst="bentConnector3">
            <a:avLst>
              <a:gd name="adj1" fmla="val 2348"/>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カギ線コネクタ 31"/>
          <p:cNvCxnSpPr>
            <a:cxnSpLocks/>
          </p:cNvCxnSpPr>
          <p:nvPr/>
        </p:nvCxnSpPr>
        <p:spPr>
          <a:xfrm rot="16200000" flipV="1">
            <a:off x="5681350" y="1573807"/>
            <a:ext cx="1620000" cy="3816000"/>
          </a:xfrm>
          <a:prstGeom prst="bentConnector2">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3503349" y="2527447"/>
            <a:ext cx="1080000" cy="108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3808A81C-99CD-4F47-A927-5D003A5C2565}"/>
              </a:ext>
            </a:extLst>
          </p:cNvPr>
          <p:cNvSpPr txBox="1"/>
          <p:nvPr/>
        </p:nvSpPr>
        <p:spPr>
          <a:xfrm>
            <a:off x="4263646"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26" name="Text Box 497">
            <a:extLst>
              <a:ext uri="{FF2B5EF4-FFF2-40B4-BE49-F238E27FC236}">
                <a16:creationId xmlns:a16="http://schemas.microsoft.com/office/drawing/2014/main" id="{2A2B8F98-D6F5-491D-8F7B-C39752E2481E}"/>
              </a:ext>
            </a:extLst>
          </p:cNvPr>
          <p:cNvSpPr txBox="1">
            <a:spLocks noChangeArrowheads="1"/>
          </p:cNvSpPr>
          <p:nvPr/>
        </p:nvSpPr>
        <p:spPr bwMode="auto">
          <a:xfrm>
            <a:off x="4899117" y="4673113"/>
            <a:ext cx="3913213" cy="687328"/>
          </a:xfrm>
          <a:prstGeom prst="rect">
            <a:avLst/>
          </a:prstGeom>
          <a:noFill/>
          <a:ln>
            <a:noFill/>
          </a:ln>
        </p:spPr>
        <p:txBody>
          <a:bodyPr rot="0" vert="horz" wrap="square" lIns="91440" tIns="45720" rIns="91440" bIns="45720" anchor="t" anchorCtr="0" upright="1">
            <a:noAutofit/>
          </a:bodyPr>
          <a:lstStyle/>
          <a:p>
            <a:r>
              <a:rPr lang="en-US" altLang="ja-JP" sz="1200" b="1" kern="100" dirty="0">
                <a:latin typeface="Meiryo" charset="-128"/>
                <a:ea typeface="Meiryo" charset="-128"/>
                <a:cs typeface="Meiryo" charset="-128"/>
              </a:rPr>
              <a:t>i</a:t>
            </a:r>
            <a:r>
              <a:rPr lang="en-US" altLang="ja-JP" sz="1200" b="1" kern="100" dirty="0">
                <a:effectLst/>
                <a:latin typeface="Meiryo" charset="-128"/>
                <a:ea typeface="Meiryo" charset="-128"/>
                <a:cs typeface="Meiryo" charset="-128"/>
              </a:rPr>
              <a:t>Phone</a:t>
            </a:r>
            <a:r>
              <a:rPr lang="ja-JP" altLang="en-US" sz="1200" b="1" kern="100" dirty="0">
                <a:effectLst/>
                <a:latin typeface="Meiryo" charset="-128"/>
                <a:ea typeface="Meiryo" charset="-128"/>
                <a:cs typeface="Meiryo" charset="-128"/>
              </a:rPr>
              <a:t>の場合も</a:t>
            </a:r>
            <a:r>
              <a:rPr lang="en-US" altLang="ja-JP" sz="1200" b="1" dirty="0">
                <a:latin typeface="メイリオ" panose="020B0604030504040204" pitchFamily="50" charset="-128"/>
                <a:ea typeface="メイリオ" panose="020B0604030504040204" pitchFamily="50" charset="-128"/>
                <a:cs typeface="AoyagiKouzanFontT"/>
              </a:rPr>
              <a:t>｢</a:t>
            </a:r>
            <a:r>
              <a:rPr lang="ja-JP" altLang="en-US" sz="1200" b="1" kern="100" dirty="0">
                <a:effectLst/>
                <a:latin typeface="Meiryo" charset="-128"/>
                <a:ea typeface="Meiryo" charset="-128"/>
                <a:cs typeface="Meiryo" charset="-128"/>
              </a:rPr>
              <a:t>カメラ機能</a:t>
            </a:r>
            <a:r>
              <a:rPr lang="ja-JP" altLang="en-US" sz="1200" b="1" spc="-500" dirty="0">
                <a:latin typeface="Meiryo" charset="-128"/>
                <a:ea typeface="Meiryo" charset="-128"/>
                <a:cs typeface="Meiryo" charset="-128"/>
              </a:rPr>
              <a:t>」</a:t>
            </a:r>
            <a:r>
              <a:rPr lang="ja-JP" altLang="en-US" sz="1200" b="1" kern="100" dirty="0">
                <a:effectLst/>
                <a:latin typeface="Meiryo" charset="-128"/>
                <a:ea typeface="Meiryo" charset="-128"/>
                <a:cs typeface="Meiryo" charset="-128"/>
              </a:rPr>
              <a:t>を使い、</a:t>
            </a:r>
            <a:endParaRPr lang="en-US" altLang="ja-JP" sz="1200" b="1" kern="100" dirty="0">
              <a:effectLst/>
              <a:latin typeface="Meiryo" charset="-128"/>
              <a:ea typeface="Meiryo" charset="-128"/>
              <a:cs typeface="Meiryo" charset="-128"/>
            </a:endParaRPr>
          </a:p>
          <a:p>
            <a:r>
              <a:rPr lang="ja-JP" altLang="en-US" sz="1200" b="1" kern="100" dirty="0">
                <a:effectLst/>
                <a:latin typeface="Meiryo" charset="-128"/>
                <a:ea typeface="Meiryo" charset="-128"/>
                <a:cs typeface="Meiryo" charset="-128"/>
              </a:rPr>
              <a:t>上の図と同じように、</a:t>
            </a:r>
            <a:r>
              <a:rPr lang="en-US" altLang="ja-JP" sz="1200" b="1" dirty="0">
                <a:latin typeface="メイリオ" panose="020B0604030504040204" pitchFamily="50" charset="-128"/>
                <a:ea typeface="メイリオ" panose="020B0604030504040204" pitchFamily="50" charset="-128"/>
                <a:cs typeface="AoyagiKouzanFontT"/>
              </a:rPr>
              <a:t>｢</a:t>
            </a:r>
            <a:r>
              <a:rPr lang="ja-JP" altLang="en-US" sz="1200" b="1" kern="100" dirty="0">
                <a:effectLst/>
                <a:latin typeface="Meiryo" charset="-128"/>
                <a:ea typeface="Meiryo" charset="-128"/>
                <a:cs typeface="Meiryo" charset="-128"/>
              </a:rPr>
              <a:t>個人番号カード交付申請書」にある</a:t>
            </a:r>
            <a:r>
              <a:rPr lang="ja-JP" altLang="en-US" sz="1200" b="1" kern="100" dirty="0">
                <a:latin typeface="Meiryo" charset="-128"/>
                <a:ea typeface="Meiryo" charset="-128"/>
                <a:cs typeface="Meiryo" charset="-128"/>
              </a:rPr>
              <a:t>ＱＲ</a:t>
            </a:r>
            <a:r>
              <a:rPr lang="ja-JP" altLang="en-US" sz="1200" b="1" kern="100" dirty="0">
                <a:effectLst/>
                <a:latin typeface="Meiryo" charset="-128"/>
                <a:ea typeface="Meiryo" charset="-128"/>
                <a:cs typeface="Meiryo" charset="-128"/>
              </a:rPr>
              <a:t>コードを読込んでください。</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nvGrpSpPr>
          <p:cNvPr id="37" name="図形グループ 36"/>
          <p:cNvGrpSpPr/>
          <p:nvPr/>
        </p:nvGrpSpPr>
        <p:grpSpPr>
          <a:xfrm>
            <a:off x="3364142" y="3466836"/>
            <a:ext cx="296586" cy="293005"/>
            <a:chOff x="5101121" y="3995693"/>
            <a:chExt cx="296586" cy="293005"/>
          </a:xfrm>
        </p:grpSpPr>
        <p:sp>
          <p:nvSpPr>
            <p:cNvPr id="38" name="円/楕円 37"/>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図形グループ 39"/>
          <p:cNvGrpSpPr/>
          <p:nvPr/>
        </p:nvGrpSpPr>
        <p:grpSpPr>
          <a:xfrm>
            <a:off x="4832560" y="3422694"/>
            <a:ext cx="296586" cy="293005"/>
            <a:chOff x="4232441" y="3995693"/>
            <a:chExt cx="296586" cy="293005"/>
          </a:xfrm>
        </p:grpSpPr>
        <p:sp>
          <p:nvSpPr>
            <p:cNvPr id="41" name="円/楕円 40"/>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41"/>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 name="図形グループ 42"/>
          <p:cNvGrpSpPr/>
          <p:nvPr/>
        </p:nvGrpSpPr>
        <p:grpSpPr>
          <a:xfrm>
            <a:off x="8435602" y="4150413"/>
            <a:ext cx="296586" cy="293005"/>
            <a:chOff x="4232441" y="3995693"/>
            <a:chExt cx="296586" cy="293005"/>
          </a:xfrm>
        </p:grpSpPr>
        <p:sp>
          <p:nvSpPr>
            <p:cNvPr id="44" name="円/楕円 4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73985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08CC8E28-3548-24D3-73FE-D41841C87E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238" y="2299394"/>
            <a:ext cx="1839468" cy="32701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E97675E-130F-4C99-B391-471C4B00D0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8626" y="2340949"/>
            <a:ext cx="1816094" cy="32286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サブタイトル 2"/>
          <p:cNvSpPr>
            <a:spLocks noGrp="1"/>
          </p:cNvSpPr>
          <p:nvPr>
            <p:ph type="subTitle" idx="4294967295"/>
          </p:nvPr>
        </p:nvSpPr>
        <p:spPr>
          <a:xfrm>
            <a:off x="285426" y="1397651"/>
            <a:ext cx="8427828" cy="830997"/>
          </a:xfrm>
        </p:spPr>
        <p:txBody>
          <a:bodyPr wrap="square">
            <a:spAutoFit/>
          </a:bodyPr>
          <a:lstStyle/>
          <a:p>
            <a:pPr>
              <a:lnSpc>
                <a:spcPct val="100000"/>
              </a:lnSpc>
              <a:spcBef>
                <a:spcPts val="0"/>
              </a:spcBef>
            </a:pPr>
            <a:r>
              <a:rPr lang="ja-JP" altLang="en-US" sz="2400" dirty="0"/>
              <a:t>交付申請書の</a:t>
            </a:r>
            <a:r>
              <a:rPr lang="en-US" altLang="ja-JP" sz="2400" dirty="0"/>
              <a:t>QR</a:t>
            </a:r>
            <a:r>
              <a:rPr lang="ja-JP" altLang="en-US" sz="2400" dirty="0"/>
              <a:t>コードを読取り、</a:t>
            </a:r>
            <a:endParaRPr lang="en-US" altLang="ja-JP" sz="2400" dirty="0"/>
          </a:p>
          <a:p>
            <a:pPr>
              <a:lnSpc>
                <a:spcPct val="100000"/>
              </a:lnSpc>
              <a:spcBef>
                <a:spcPts val="0"/>
              </a:spcBef>
            </a:pPr>
            <a:r>
              <a:rPr lang="ja-JP" altLang="en-US" sz="2400" dirty="0"/>
              <a:t>申請するホームページに接続します。</a:t>
            </a:r>
          </a:p>
        </p:txBody>
      </p:sp>
      <p:sp>
        <p:nvSpPr>
          <p:cNvPr id="25" name="タイトル 1"/>
          <p:cNvSpPr>
            <a:spLocks noGrp="1"/>
          </p:cNvSpPr>
          <p:nvPr>
            <p:ph type="ctrTitle"/>
          </p:nvPr>
        </p:nvSpPr>
        <p:spPr>
          <a:xfrm>
            <a:off x="1779205" y="277200"/>
            <a:ext cx="5109091" cy="991041"/>
          </a:xfrm>
        </p:spPr>
        <p:txBody>
          <a:bodyPr wrap="none">
            <a:spAutoFit/>
          </a:bodyPr>
          <a:lstStyle/>
          <a:p>
            <a:r>
              <a:rPr lang="ja-JP" altLang="en-US" dirty="0"/>
              <a:t>申請するウェブサイトへの</a:t>
            </a:r>
            <a:br>
              <a:rPr lang="en-US" altLang="ja-JP" dirty="0"/>
            </a:br>
            <a:r>
              <a:rPr lang="ja-JP" altLang="en-US" dirty="0"/>
              <a:t>接続のしかた</a:t>
            </a:r>
          </a:p>
        </p:txBody>
      </p:sp>
      <p:sp>
        <p:nvSpPr>
          <p:cNvPr id="27" name="Title Placeholder 1"/>
          <p:cNvSpPr txBox="1">
            <a:spLocks/>
          </p:cNvSpPr>
          <p:nvPr/>
        </p:nvSpPr>
        <p:spPr>
          <a:xfrm>
            <a:off x="505100" y="505100"/>
            <a:ext cx="1055097"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3-A</a:t>
            </a:r>
            <a:endParaRPr lang="en-US" sz="3600" dirty="0">
              <a:solidFill>
                <a:srgbClr val="009650"/>
              </a:solidFill>
            </a:endParaRPr>
          </a:p>
        </p:txBody>
      </p:sp>
      <p:sp>
        <p:nvSpPr>
          <p:cNvPr id="24" name="object 2">
            <a:extLst>
              <a:ext uri="{FF2B5EF4-FFF2-40B4-BE49-F238E27FC236}">
                <a16:creationId xmlns:a16="http://schemas.microsoft.com/office/drawing/2014/main" id="{56F55199-5B2C-43AB-8831-DF6BAED09D1E}"/>
              </a:ext>
            </a:extLst>
          </p:cNvPr>
          <p:cNvSpPr txBox="1"/>
          <p:nvPr/>
        </p:nvSpPr>
        <p:spPr>
          <a:xfrm>
            <a:off x="366648" y="2223453"/>
            <a:ext cx="4205352" cy="4311437"/>
          </a:xfrm>
          <a:prstGeom prst="rect">
            <a:avLst/>
          </a:prstGeom>
        </p:spPr>
        <p:txBody>
          <a:bodyPr vert="horz" wrap="square" lIns="0" tIns="12700" rIns="0" bIns="0" rtlCol="0">
            <a:spAutoFit/>
          </a:bodyPr>
          <a:lstStyle/>
          <a:p>
            <a:pPr marL="6350" marR="0" lvl="0" indent="-6350" algn="l" defTabSz="914400" rtl="0" eaLnBrk="1" fontAlgn="auto" latinLnBrk="0" hangingPunct="1">
              <a:spcBef>
                <a:spcPts val="0"/>
              </a:spcBef>
              <a:spcAft>
                <a:spcPts val="0"/>
              </a:spcAft>
              <a:buClrTx/>
              <a:buSzTx/>
              <a:buFontTx/>
              <a:buNone/>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r>
              <a:rPr kumimoji="1" lang="ja-JP" altLang="en-US" sz="2000" b="1" i="0" u="none" strike="noStrike" kern="1200" cap="none" spc="-25" normalizeH="0" baseline="0" noProof="0" dirty="0">
                <a:ln>
                  <a:noFill/>
                </a:ln>
                <a:solidFill>
                  <a:srgbClr val="009650"/>
                </a:solidFill>
                <a:effectLst/>
                <a:uLnTx/>
                <a:uFillTx/>
                <a:latin typeface="Meiryo" charset="-128"/>
                <a:ea typeface="Meiryo" charset="-128"/>
                <a:cs typeface="Meiryo" charset="-128"/>
              </a:rPr>
              <a:t> </a:t>
            </a:r>
            <a:endParaRPr kumimoji="1" lang="en-US" altLang="ja-JP" sz="2000" b="1" i="0" u="none" strike="noStrike" kern="1200" cap="none" spc="-25" normalizeH="0" baseline="0" noProof="0" dirty="0">
              <a:ln>
                <a:noFill/>
              </a:ln>
              <a:solidFill>
                <a:srgbClr val="009650"/>
              </a:solidFill>
              <a:effectLst/>
              <a:uLnTx/>
              <a:uFillTx/>
              <a:latin typeface="Meiryo" charset="-128"/>
              <a:ea typeface="Meiryo" charset="-128"/>
              <a:cs typeface="Meiryo" charset="-128"/>
            </a:endParaRPr>
          </a:p>
          <a:p>
            <a:pPr marL="6350" marR="0" lvl="0" indent="-6350" algn="l" defTabSz="914400" rtl="0" eaLnBrk="1" fontAlgn="auto" latinLnBrk="0" hangingPunct="1">
              <a:spcBef>
                <a:spcPts val="0"/>
              </a:spcBef>
              <a:spcAft>
                <a:spcPts val="0"/>
              </a:spcAft>
              <a:buClrTx/>
              <a:buSzTx/>
              <a:buFontTx/>
              <a:buNone/>
              <a:defRPr/>
            </a:pPr>
            <a:r>
              <a:rPr lang="ja-JP" altLang="en-US" sz="2000" b="1" spc="-5" dirty="0">
                <a:latin typeface="Meiryo" charset="-128"/>
                <a:ea typeface="Meiryo" charset="-128"/>
                <a:cs typeface="Meiryo" charset="-128"/>
              </a:rPr>
              <a:t>こ</a:t>
            </a:r>
            <a:r>
              <a:rPr lang="ja-JP" altLang="en-US" sz="2000" b="1" spc="-40" dirty="0">
                <a:latin typeface="Meiryo" charset="-128"/>
                <a:ea typeface="Meiryo" charset="-128"/>
                <a:cs typeface="Meiryo" charset="-128"/>
              </a:rPr>
              <a:t>の</a:t>
            </a:r>
            <a:r>
              <a:rPr lang="ja-JP" altLang="en-US" sz="2000" b="1" dirty="0">
                <a:latin typeface="Meiryo" charset="-128"/>
                <a:ea typeface="Meiryo" charset="-128"/>
                <a:cs typeface="Meiryo" charset="-128"/>
              </a:rPr>
              <a:t>テ</a:t>
            </a:r>
            <a:r>
              <a:rPr lang="ja-JP" altLang="en-US" sz="2000" b="1" spc="-25" dirty="0">
                <a:latin typeface="Meiryo" charset="-128"/>
                <a:ea typeface="Meiryo" charset="-128"/>
                <a:cs typeface="Meiryo" charset="-128"/>
              </a:rPr>
              <a:t>キ</a:t>
            </a:r>
            <a:r>
              <a:rPr lang="ja-JP" altLang="en-US" sz="2000" b="1" spc="-15" dirty="0">
                <a:latin typeface="Meiryo" charset="-128"/>
                <a:ea typeface="Meiryo" charset="-128"/>
                <a:cs typeface="Meiryo" charset="-128"/>
              </a:rPr>
              <a:t>ス</a:t>
            </a:r>
            <a:r>
              <a:rPr lang="ja-JP" altLang="en-US" sz="2000" b="1" dirty="0">
                <a:latin typeface="Meiryo" charset="-128"/>
                <a:ea typeface="Meiryo" charset="-128"/>
                <a:cs typeface="Meiryo" charset="-128"/>
              </a:rPr>
              <a:t>トでは</a:t>
            </a:r>
            <a:endParaRPr lang="en-US" altLang="ja-JP" sz="2000" b="1" dirty="0">
              <a:latin typeface="Meiryo" charset="-128"/>
              <a:ea typeface="Meiryo" charset="-128"/>
              <a:cs typeface="Meiryo" charset="-128"/>
            </a:endParaRPr>
          </a:p>
          <a:p>
            <a:pPr marL="6350" lvl="0" indent="-6350">
              <a:defRPr/>
            </a:pPr>
            <a:r>
              <a:rPr lang="en-US" altLang="ja-JP" sz="2000" b="1" dirty="0">
                <a:latin typeface="Meiryo" charset="-128"/>
                <a:ea typeface="Meiryo" charset="-128"/>
                <a:cs typeface="Meiryo" charset="-128"/>
              </a:rPr>
              <a:t>iPhone</a:t>
            </a:r>
            <a:r>
              <a:rPr lang="ja-JP" altLang="en-US" sz="2000" b="1" dirty="0">
                <a:latin typeface="Meiryo" charset="-128"/>
                <a:ea typeface="Meiryo" charset="-128"/>
                <a:cs typeface="Meiryo" charset="-128"/>
              </a:rPr>
              <a:t>のカメラ</a:t>
            </a:r>
            <a:r>
              <a:rPr lang="ja-JP" altLang="en-US" sz="2000" b="1" spc="45" dirty="0">
                <a:latin typeface="Meiryo" charset="-128"/>
                <a:ea typeface="Meiryo" charset="-128"/>
                <a:cs typeface="Meiryo" charset="-128"/>
              </a:rPr>
              <a:t>にある</a:t>
            </a:r>
            <a:endParaRPr lang="en-US" altLang="ja-JP" sz="2000" b="1" spc="45" dirty="0">
              <a:latin typeface="Meiryo" charset="-128"/>
              <a:ea typeface="Meiryo" charset="-128"/>
              <a:cs typeface="Meiryo" charset="-128"/>
            </a:endParaRPr>
          </a:p>
          <a:p>
            <a:pPr marL="6350" lvl="0" indent="-6350">
              <a:defRPr/>
            </a:pPr>
            <a:r>
              <a:rPr lang="ja-JP" altLang="en-US" sz="2000" b="1" spc="35" dirty="0">
                <a:latin typeface="Meiryo" charset="-128"/>
                <a:ea typeface="Meiryo" charset="-128"/>
                <a:cs typeface="Meiryo" charset="-128"/>
              </a:rPr>
              <a:t>「ＱＲコード読取り機能」</a:t>
            </a:r>
            <a:endParaRPr lang="en-US" altLang="ja-JP" sz="2000" b="1" spc="35" dirty="0">
              <a:latin typeface="Meiryo" charset="-128"/>
              <a:ea typeface="Meiryo" charset="-128"/>
              <a:cs typeface="Meiryo" charset="-128"/>
            </a:endParaRPr>
          </a:p>
          <a:p>
            <a:pPr marL="6350" lvl="0" indent="-6350">
              <a:defRPr/>
            </a:pPr>
            <a:r>
              <a:rPr lang="ja-JP" altLang="en-US" sz="2000" b="1" spc="35" dirty="0">
                <a:latin typeface="Meiryo" charset="-128"/>
                <a:ea typeface="Meiryo" charset="-128"/>
                <a:cs typeface="Meiryo" charset="-128"/>
              </a:rPr>
              <a:t>を使用します。</a:t>
            </a:r>
            <a:endParaRPr lang="en-US" altLang="ja-JP" sz="2000" b="1" spc="35" dirty="0">
              <a:latin typeface="Meiryo" charset="-128"/>
              <a:ea typeface="Meiryo" charset="-128"/>
              <a:cs typeface="Meiryo" charset="-128"/>
            </a:endParaRPr>
          </a:p>
          <a:p>
            <a:pPr marL="6350" lvl="0" indent="-6350">
              <a:spcBef>
                <a:spcPts val="200"/>
              </a:spcBef>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6350" lvl="0" indent="-6350">
              <a:spcBef>
                <a:spcPts val="200"/>
              </a:spcBef>
              <a:defRPr/>
            </a:pPr>
            <a:r>
              <a:rPr lang="ja-JP" altLang="en-US" sz="2000" b="1" spc="-16" dirty="0">
                <a:solidFill>
                  <a:prstClr val="black"/>
                </a:solidFill>
                <a:latin typeface="メイリオ" panose="020B0604030504040204" pitchFamily="50" charset="-128"/>
                <a:ea typeface="メイリオ" panose="020B0604030504040204" pitchFamily="50" charset="-128"/>
                <a:cs typeface="AoyagiKouzanFontT"/>
              </a:rPr>
              <a:t>「</a:t>
            </a:r>
            <a:r>
              <a:rPr lang="ja-JP" altLang="en-US" sz="2000" b="1" dirty="0">
                <a:solidFill>
                  <a:prstClr val="black"/>
                </a:solidFill>
                <a:latin typeface="Meiryo" charset="-128"/>
                <a:ea typeface="Meiryo" charset="-128"/>
                <a:cs typeface="AoyagiKouzanFontT"/>
              </a:rPr>
              <a:t>ＱＲコード読取り</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機能</a:t>
            </a:r>
            <a:r>
              <a:rPr lang="ja-JP" altLang="en-US" sz="2000" b="1" spc="-750" dirty="0">
                <a:latin typeface="Meiryo" charset="-128"/>
                <a:ea typeface="Meiryo" charset="-128"/>
                <a:cs typeface="Meiryo" charset="-128"/>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で</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6350" lvl="0" indent="-6350">
              <a:spcBef>
                <a:spcPts val="200"/>
              </a:spcBef>
              <a:defRPr/>
            </a:pPr>
            <a:r>
              <a:rPr kumimoji="1" lang="ja-JP" altLang="en-US" sz="2000" b="1" i="0" u="none" strike="noStrike" kern="1200" cap="none" spc="-16"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charset="-128"/>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個</a:t>
            </a:r>
            <a:r>
              <a:rPr lang="ja-JP" altLang="en-US" sz="2000" b="1" dirty="0">
                <a:solidFill>
                  <a:prstClr val="black"/>
                </a:solidFill>
                <a:latin typeface="Meiryo" charset="-128"/>
                <a:ea typeface="Meiryo" charset="-128"/>
                <a:cs typeface="Meiryo" charset="-128"/>
              </a:rPr>
              <a:t>人</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番号カード交付申請書</a:t>
            </a:r>
            <a:r>
              <a:rPr kumimoji="1" lang="ja-JP" altLang="en-US" sz="2000" b="1" i="0" u="none" strike="noStrike" kern="1200" cap="none" spc="-750" normalizeH="0" baseline="0" noProof="0" dirty="0">
                <a:ln>
                  <a:noFill/>
                </a:ln>
                <a:solidFill>
                  <a:prstClr val="black"/>
                </a:solidFill>
                <a:effectLst/>
                <a:uLnTx/>
                <a:uFillTx/>
                <a:latin typeface="Meiryo" charset="-128"/>
                <a:ea typeface="Meiryo" charset="-128"/>
                <a:cs typeface="Meiryo" charset="-128"/>
              </a:rPr>
              <a:t>」</a:t>
            </a:r>
            <a:endParaRPr kumimoji="1" lang="en-US" altLang="ja-JP" sz="2000" b="1" i="0" u="none" strike="noStrike" kern="1200" cap="none" spc="-750" normalizeH="0" baseline="0" noProof="0" dirty="0">
              <a:ln>
                <a:noFill/>
              </a:ln>
              <a:solidFill>
                <a:prstClr val="black"/>
              </a:solidFill>
              <a:effectLst/>
              <a:uLnTx/>
              <a:uFillTx/>
              <a:latin typeface="Meiryo" charset="-128"/>
              <a:ea typeface="Meiryo" charset="-128"/>
              <a:cs typeface="Meiryo" charset="-128"/>
            </a:endParaRPr>
          </a:p>
          <a:p>
            <a:pPr marL="6350" lvl="0" indent="-6350">
              <a:spcBef>
                <a:spcPts val="200"/>
              </a:spcBef>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にある</a:t>
            </a:r>
            <a:r>
              <a:rPr lang="ja-JP" altLang="en-US" sz="2000" b="1" dirty="0">
                <a:solidFill>
                  <a:prstClr val="black"/>
                </a:solidFill>
                <a:latin typeface="Meiryo" charset="-128"/>
                <a:ea typeface="Meiryo" charset="-128"/>
                <a:cs typeface="Meiryo" charset="-128"/>
              </a:rPr>
              <a:t>ＱＲ</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コードを読取り、</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6350" lvl="0" indent="-6350">
              <a:spcBef>
                <a:spcPts val="200"/>
              </a:spcBef>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表示された</a:t>
            </a:r>
            <a:r>
              <a:rPr lang="ja-JP" altLang="en-US" sz="2000" b="1" dirty="0">
                <a:solidFill>
                  <a:prstClr val="black"/>
                </a:solidFill>
                <a:latin typeface="Meiryo" charset="-128"/>
                <a:ea typeface="Meiryo" charset="-128"/>
                <a:cs typeface="Meiryo" charset="-128"/>
              </a:rPr>
              <a:t>接続先ＵＲＬ</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を押す。</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6350" indent="-6350">
              <a:spcBef>
                <a:spcPts val="200"/>
              </a:spcBef>
              <a:defRPr/>
            </a:pPr>
            <a:r>
              <a:rPr lang="en-US" altLang="ja-JP" sz="1400" dirty="0">
                <a:latin typeface="メイリオ" panose="020B0604030504040204" pitchFamily="50" charset="-128"/>
                <a:ea typeface="メイリオ" panose="020B0604030504040204" pitchFamily="50" charset="-128"/>
              </a:rPr>
              <a:t>※</a:t>
            </a:r>
            <a:r>
              <a:rPr lang="en-US" altLang="ja-JP" sz="1400" b="1" spc="20" dirty="0">
                <a:latin typeface="メイリオ" panose="020B0604030504040204" pitchFamily="50" charset="-128"/>
                <a:ea typeface="メイリオ" panose="020B0604030504040204" pitchFamily="50" charset="-128"/>
                <a:cs typeface="Meiryo" charset="-128"/>
              </a:rPr>
              <a:t>iOS</a:t>
            </a:r>
            <a:r>
              <a:rPr lang="ja-JP" altLang="en-US" sz="1400" b="1" spc="20" dirty="0">
                <a:latin typeface="メイリオ" panose="020B0604030504040204" pitchFamily="50" charset="-128"/>
                <a:ea typeface="メイリオ" panose="020B0604030504040204" pitchFamily="50" charset="-128"/>
                <a:cs typeface="Meiryo" charset="-128"/>
              </a:rPr>
              <a:t>の</a:t>
            </a:r>
            <a:r>
              <a:rPr lang="en-US" altLang="ja-JP" sz="1400" b="1" spc="20" dirty="0">
                <a:latin typeface="メイリオ" panose="020B0604030504040204" pitchFamily="50" charset="-128"/>
                <a:ea typeface="メイリオ" panose="020B0604030504040204" pitchFamily="50" charset="-128"/>
                <a:cs typeface="Meiryo" charset="-128"/>
              </a:rPr>
              <a:t>11.0</a:t>
            </a:r>
            <a:r>
              <a:rPr lang="ja-JP" altLang="en-US" sz="1400" b="1" spc="20" dirty="0">
                <a:latin typeface="メイリオ" panose="020B0604030504040204" pitchFamily="50" charset="-128"/>
                <a:ea typeface="メイリオ" panose="020B0604030504040204" pitchFamily="50" charset="-128"/>
                <a:cs typeface="Meiryo" charset="-128"/>
              </a:rPr>
              <a:t>以上の</a:t>
            </a:r>
            <a:r>
              <a:rPr lang="en-US" altLang="ja-JP" sz="1400" b="1" spc="20" dirty="0">
                <a:latin typeface="メイリオ" panose="020B0604030504040204" pitchFamily="50" charset="-128"/>
                <a:ea typeface="メイリオ" panose="020B0604030504040204" pitchFamily="50" charset="-128"/>
                <a:cs typeface="Meiryo" charset="-128"/>
              </a:rPr>
              <a:t>iPhone</a:t>
            </a:r>
            <a:r>
              <a:rPr lang="ja-JP" altLang="en-US" sz="1400" b="1" spc="20" dirty="0">
                <a:latin typeface="メイリオ" panose="020B0604030504040204" pitchFamily="50" charset="-128"/>
                <a:ea typeface="メイリオ" panose="020B0604030504040204" pitchFamily="50" charset="-128"/>
                <a:cs typeface="Meiryo" charset="-128"/>
              </a:rPr>
              <a:t>には</a:t>
            </a:r>
            <a:endParaRPr lang="en-US" altLang="ja-JP" sz="1400" b="1" spc="20" dirty="0">
              <a:latin typeface="メイリオ" panose="020B0604030504040204" pitchFamily="50" charset="-128"/>
              <a:ea typeface="メイリオ" panose="020B0604030504040204" pitchFamily="50" charset="-128"/>
              <a:cs typeface="Meiryo" charset="-128"/>
            </a:endParaRPr>
          </a:p>
          <a:p>
            <a:pPr marL="6350" indent="-6350">
              <a:spcBef>
                <a:spcPts val="200"/>
              </a:spcBef>
              <a:defRPr/>
            </a:pPr>
            <a:r>
              <a:rPr lang="ja-JP" altLang="en-US" sz="1400" b="1" spc="20" dirty="0">
                <a:latin typeface="メイリオ" panose="020B0604030504040204" pitchFamily="50" charset="-128"/>
                <a:ea typeface="メイリオ" panose="020B0604030504040204" pitchFamily="50" charset="-128"/>
                <a:cs typeface="Meiryo" charset="-128"/>
              </a:rPr>
              <a:t>　</a:t>
            </a:r>
            <a:r>
              <a:rPr lang="ja-JP" altLang="en-US" sz="1400" b="1" dirty="0">
                <a:latin typeface="メイリオ" panose="020B0604030504040204" pitchFamily="50" charset="-128"/>
                <a:ea typeface="メイリオ" panose="020B0604030504040204" pitchFamily="50" charset="-128"/>
                <a:cs typeface="Meiryo" charset="-128"/>
              </a:rPr>
              <a:t>最初から</a:t>
            </a:r>
            <a:r>
              <a:rPr lang="en-US" altLang="ja-JP" sz="1400" b="1" spc="-16" dirty="0">
                <a:latin typeface="メイリオ" panose="020B0604030504040204" pitchFamily="50" charset="-128"/>
                <a:ea typeface="メイリオ" panose="020B0604030504040204" pitchFamily="50" charset="-128"/>
                <a:cs typeface="AoyagiKouzanFontT"/>
              </a:rPr>
              <a:t>｢</a:t>
            </a:r>
            <a:r>
              <a:rPr lang="ja-JP" altLang="en-US" sz="1400" b="1" spc="-16" dirty="0">
                <a:latin typeface="メイリオ" panose="020B0604030504040204" pitchFamily="50" charset="-128"/>
                <a:ea typeface="メイリオ" panose="020B0604030504040204" pitchFamily="50" charset="-128"/>
                <a:cs typeface="AoyagiKouzanFontT"/>
              </a:rPr>
              <a:t>ＱＲコード読取り</a:t>
            </a:r>
            <a:r>
              <a:rPr lang="ja-JP" altLang="en-US" sz="1400" b="1" dirty="0">
                <a:latin typeface="メイリオ" panose="020B0604030504040204" pitchFamily="50" charset="-128"/>
                <a:ea typeface="メイリオ" panose="020B0604030504040204" pitchFamily="50" charset="-128"/>
                <a:cs typeface="Meiryo" charset="-128"/>
              </a:rPr>
              <a:t>機能</a:t>
            </a:r>
            <a:r>
              <a:rPr lang="ja-JP" altLang="en-US" sz="1400" b="1" spc="-500" dirty="0">
                <a:latin typeface="Meiryo" charset="-128"/>
                <a:ea typeface="Meiryo" charset="-128"/>
                <a:cs typeface="Meiryo" charset="-128"/>
              </a:rPr>
              <a:t>」</a:t>
            </a:r>
            <a:r>
              <a:rPr lang="ja-JP" altLang="en-US" sz="1400" b="1" dirty="0">
                <a:latin typeface="メイリオ" panose="020B0604030504040204" pitchFamily="50" charset="-128"/>
                <a:ea typeface="メイリオ" panose="020B0604030504040204" pitchFamily="50" charset="-128"/>
                <a:cs typeface="Meiryo" charset="-128"/>
              </a:rPr>
              <a:t>が入</a:t>
            </a:r>
            <a:r>
              <a:rPr lang="ja-JP" altLang="en-US" sz="1400" b="1" spc="-40" dirty="0">
                <a:latin typeface="メイリオ" panose="020B0604030504040204" pitchFamily="50" charset="-128"/>
                <a:ea typeface="メイリオ" panose="020B0604030504040204" pitchFamily="50" charset="-128"/>
                <a:cs typeface="Meiryo" charset="-128"/>
              </a:rPr>
              <a:t>っ</a:t>
            </a:r>
            <a:r>
              <a:rPr lang="ja-JP" altLang="en-US" sz="1400" b="1" spc="35" dirty="0">
                <a:latin typeface="メイリオ" panose="020B0604030504040204" pitchFamily="50" charset="-128"/>
                <a:ea typeface="メイリオ" panose="020B0604030504040204" pitchFamily="50" charset="-128"/>
                <a:cs typeface="Meiryo" charset="-128"/>
              </a:rPr>
              <a:t>て</a:t>
            </a:r>
            <a:r>
              <a:rPr lang="ja-JP" altLang="en-US" sz="1400" b="1" spc="-15" dirty="0">
                <a:latin typeface="メイリオ" panose="020B0604030504040204" pitchFamily="50" charset="-128"/>
                <a:ea typeface="メイリオ" panose="020B0604030504040204" pitchFamily="50" charset="-128"/>
                <a:cs typeface="Meiryo" charset="-128"/>
              </a:rPr>
              <a:t>い</a:t>
            </a:r>
            <a:r>
              <a:rPr lang="ja-JP" altLang="en-US" sz="1400" b="1" spc="10" dirty="0">
                <a:latin typeface="メイリオ" panose="020B0604030504040204" pitchFamily="50" charset="-128"/>
                <a:ea typeface="メイリオ" panose="020B0604030504040204" pitchFamily="50" charset="-128"/>
                <a:cs typeface="Meiryo" charset="-128"/>
              </a:rPr>
              <a:t>ま</a:t>
            </a:r>
            <a:r>
              <a:rPr lang="ja-JP" altLang="en-US" sz="1400" b="1" spc="-10" dirty="0">
                <a:latin typeface="メイリオ" panose="020B0604030504040204" pitchFamily="50" charset="-128"/>
                <a:ea typeface="メイリオ" panose="020B0604030504040204" pitchFamily="50" charset="-128"/>
                <a:cs typeface="Meiryo" charset="-128"/>
              </a:rPr>
              <a:t>す</a:t>
            </a:r>
            <a:r>
              <a:rPr lang="ja-JP" altLang="en-US" sz="1400" b="1" spc="20" dirty="0">
                <a:latin typeface="メイリオ" panose="020B0604030504040204" pitchFamily="50" charset="-128"/>
                <a:ea typeface="メイリオ" panose="020B0604030504040204" pitchFamily="50" charset="-128"/>
                <a:cs typeface="Meiryo" charset="-128"/>
              </a:rPr>
              <a:t>。</a:t>
            </a:r>
            <a:endParaRPr lang="ja-JP" altLang="en-US" sz="1400" b="1" dirty="0">
              <a:latin typeface="メイリオ" panose="020B0604030504040204" pitchFamily="50" charset="-128"/>
              <a:ea typeface="メイリオ" panose="020B0604030504040204" pitchFamily="50" charset="-128"/>
              <a:cs typeface="Meiryo" charset="-128"/>
            </a:endParaRPr>
          </a:p>
          <a:p>
            <a:pPr marL="6350" lvl="0" indent="-6350">
              <a:spcBef>
                <a:spcPts val="200"/>
              </a:spcBef>
              <a:defRPr/>
            </a:pP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endParaRPr>
          </a:p>
        </p:txBody>
      </p:sp>
      <p:sp>
        <p:nvSpPr>
          <p:cNvPr id="29" name="Text Box 497">
            <a:extLst>
              <a:ext uri="{FF2B5EF4-FFF2-40B4-BE49-F238E27FC236}">
                <a16:creationId xmlns:a16="http://schemas.microsoft.com/office/drawing/2014/main" id="{782052D7-30A5-4B71-A44A-33AF1D536362}"/>
              </a:ext>
            </a:extLst>
          </p:cNvPr>
          <p:cNvSpPr txBox="1">
            <a:spLocks noChangeArrowheads="1"/>
          </p:cNvSpPr>
          <p:nvPr/>
        </p:nvSpPr>
        <p:spPr bwMode="auto">
          <a:xfrm>
            <a:off x="6328950" y="5684510"/>
            <a:ext cx="2485136" cy="651166"/>
          </a:xfrm>
          <a:prstGeom prst="rect">
            <a:avLst/>
          </a:prstGeom>
          <a:noFill/>
          <a:ln>
            <a:noFill/>
          </a:ln>
        </p:spPr>
        <p:txBody>
          <a:bodyPr rot="0" vert="horz" wrap="square" lIns="91440" tIns="45720" rIns="91440" bIns="45720" anchor="t" anchorCtr="0" upright="1">
            <a:noAutofit/>
          </a:bodyPr>
          <a:lstStyle/>
          <a:p>
            <a:r>
              <a:rPr lang="ja-JP" altLang="en-US" sz="1400" b="1" kern="100" dirty="0">
                <a:effectLst/>
                <a:latin typeface="Meiryo" charset="-128"/>
                <a:ea typeface="Meiryo" charset="-128"/>
                <a:cs typeface="Meiryo" charset="-128"/>
              </a:rPr>
              <a:t>撮影画面に</a:t>
            </a:r>
            <a:r>
              <a:rPr lang="en-US" altLang="ja-JP" sz="1400" b="1" kern="100" dirty="0">
                <a:effectLst/>
                <a:latin typeface="Meiryo" charset="-128"/>
                <a:ea typeface="Meiryo" charset="-128"/>
                <a:cs typeface="Meiryo" charset="-128"/>
              </a:rPr>
              <a:t>QR</a:t>
            </a:r>
            <a:r>
              <a:rPr lang="ja-JP" sz="1400" b="1" kern="100" dirty="0">
                <a:effectLst/>
                <a:latin typeface="Meiryo" charset="-128"/>
                <a:ea typeface="Meiryo" charset="-128"/>
                <a:cs typeface="Meiryo" charset="-128"/>
              </a:rPr>
              <a:t>コードを</a:t>
            </a:r>
            <a:r>
              <a:rPr lang="ja-JP" altLang="en-US" sz="1400" b="1" kern="100" dirty="0">
                <a:effectLst/>
                <a:latin typeface="Meiryo" charset="-128"/>
                <a:ea typeface="Meiryo" charset="-128"/>
                <a:cs typeface="Meiryo" charset="-128"/>
              </a:rPr>
              <a:t>入れ、表示された</a:t>
            </a:r>
            <a:r>
              <a:rPr lang="ja-JP" altLang="en-US" sz="1400" b="1" kern="100" dirty="0">
                <a:latin typeface="Meiryo" charset="-128"/>
                <a:ea typeface="Meiryo" charset="-128"/>
                <a:cs typeface="Meiryo" charset="-128"/>
              </a:rPr>
              <a:t>ＵＲＬ</a:t>
            </a:r>
            <a:r>
              <a:rPr lang="ja-JP" sz="1400" b="1" kern="100" dirty="0">
                <a:effectLst/>
                <a:latin typeface="Meiryo" charset="-128"/>
                <a:ea typeface="Meiryo" charset="-128"/>
                <a:cs typeface="Meiryo" charset="-128"/>
              </a:rPr>
              <a:t>を</a:t>
            </a:r>
            <a:endParaRPr lang="en-US" altLang="ja-JP" sz="1400" b="1" kern="100" dirty="0">
              <a:effectLst/>
              <a:latin typeface="Meiryo" charset="-128"/>
              <a:ea typeface="Meiryo" charset="-128"/>
              <a:cs typeface="Meiryo" charset="-128"/>
            </a:endParaRPr>
          </a:p>
          <a:p>
            <a:r>
              <a:rPr lang="ja-JP" altLang="en-US" sz="1400" b="1" kern="100" dirty="0">
                <a:latin typeface="Meiryo" charset="-128"/>
                <a:ea typeface="Meiryo" charset="-128"/>
                <a:cs typeface="Meiryo" charset="-128"/>
              </a:rPr>
              <a:t>押し</a:t>
            </a:r>
            <a:r>
              <a:rPr lang="ja-JP" altLang="en-US" sz="1400" b="1" kern="100" dirty="0">
                <a:effectLst/>
                <a:latin typeface="Meiryo" charset="-128"/>
                <a:ea typeface="Meiryo" charset="-128"/>
                <a:cs typeface="Meiryo" charset="-128"/>
              </a:rPr>
              <a:t>て開く</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8" name="テキスト ボックス 37">
            <a:extLst>
              <a:ext uri="{FF2B5EF4-FFF2-40B4-BE49-F238E27FC236}">
                <a16:creationId xmlns:a16="http://schemas.microsoft.com/office/drawing/2014/main" id="{EADF0A11-2491-4E95-BB6D-D9B80EE8CD0A}"/>
              </a:ext>
            </a:extLst>
          </p:cNvPr>
          <p:cNvSpPr txBox="1"/>
          <p:nvPr/>
        </p:nvSpPr>
        <p:spPr>
          <a:xfrm>
            <a:off x="4278275"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9" name="正方形/長方形 38"/>
          <p:cNvSpPr/>
          <p:nvPr/>
        </p:nvSpPr>
        <p:spPr>
          <a:xfrm>
            <a:off x="6824794" y="2997546"/>
            <a:ext cx="1347606" cy="14383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7081415" y="4223257"/>
            <a:ext cx="802954" cy="2125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a:extLst>
              <a:ext uri="{FF2B5EF4-FFF2-40B4-BE49-F238E27FC236}">
                <a16:creationId xmlns:a16="http://schemas.microsoft.com/office/drawing/2014/main" id="{C3B02DD2-B958-4386-BB31-6C0F4F36C3F3}"/>
              </a:ext>
            </a:extLst>
          </p:cNvPr>
          <p:cNvCxnSpPr>
            <a:cxnSpLocks/>
          </p:cNvCxnSpPr>
          <p:nvPr/>
        </p:nvCxnSpPr>
        <p:spPr>
          <a:xfrm flipV="1">
            <a:off x="6531571" y="4465062"/>
            <a:ext cx="549844" cy="21751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2CD1F143-5929-42EE-89A4-ADDEFB0DB8CF}"/>
              </a:ext>
            </a:extLst>
          </p:cNvPr>
          <p:cNvSpPr/>
          <p:nvPr/>
        </p:nvSpPr>
        <p:spPr>
          <a:xfrm>
            <a:off x="5560391" y="2874981"/>
            <a:ext cx="371637" cy="4766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3C505A57-18EA-49C5-89ED-875491163EAE}"/>
              </a:ext>
            </a:extLst>
          </p:cNvPr>
          <p:cNvCxnSpPr>
            <a:cxnSpLocks/>
          </p:cNvCxnSpPr>
          <p:nvPr/>
        </p:nvCxnSpPr>
        <p:spPr>
          <a:xfrm flipV="1">
            <a:off x="6440336" y="3790544"/>
            <a:ext cx="353048" cy="72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41" name="図形グループ 40"/>
          <p:cNvGrpSpPr/>
          <p:nvPr/>
        </p:nvGrpSpPr>
        <p:grpSpPr>
          <a:xfrm>
            <a:off x="6217891" y="4548156"/>
            <a:ext cx="296586" cy="293005"/>
            <a:chOff x="3546641" y="3995693"/>
            <a:chExt cx="296586" cy="293005"/>
          </a:xfrm>
        </p:grpSpPr>
        <p:sp>
          <p:nvSpPr>
            <p:cNvPr id="42" name="円/楕円 4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図形グループ 43"/>
          <p:cNvGrpSpPr/>
          <p:nvPr/>
        </p:nvGrpSpPr>
        <p:grpSpPr>
          <a:xfrm>
            <a:off x="6214135" y="2567433"/>
            <a:ext cx="296587" cy="293005"/>
            <a:chOff x="2897417" y="3995693"/>
            <a:chExt cx="296587" cy="293005"/>
          </a:xfrm>
        </p:grpSpPr>
        <p:sp>
          <p:nvSpPr>
            <p:cNvPr id="45" name="円/楕円 44"/>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cxnSp>
        <p:nvCxnSpPr>
          <p:cNvPr id="5" name="直線矢印コネクタ 4">
            <a:extLst>
              <a:ext uri="{FF2B5EF4-FFF2-40B4-BE49-F238E27FC236}">
                <a16:creationId xmlns:a16="http://schemas.microsoft.com/office/drawing/2014/main" id="{2BFBAF04-BE5B-4E5F-8B7F-011B42087311}"/>
              </a:ext>
            </a:extLst>
          </p:cNvPr>
          <p:cNvCxnSpPr>
            <a:cxnSpLocks/>
          </p:cNvCxnSpPr>
          <p:nvPr/>
        </p:nvCxnSpPr>
        <p:spPr>
          <a:xfrm flipH="1">
            <a:off x="5948401" y="2859735"/>
            <a:ext cx="271711" cy="22730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30" name="Picture 6">
            <a:extLst>
              <a:ext uri="{FF2B5EF4-FFF2-40B4-BE49-F238E27FC236}">
                <a16:creationId xmlns:a16="http://schemas.microsoft.com/office/drawing/2014/main" id="{8F96AE9D-5A2F-4B50-9F10-65A24312FE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8417" y="2344758"/>
            <a:ext cx="192053" cy="76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782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9974DCA-104C-475C-8E9A-08CD678C7CEA}"/>
              </a:ext>
            </a:extLst>
          </p:cNvPr>
          <p:cNvGraphicFramePr>
            <a:graphicFrameLocks noChangeAspect="1"/>
          </p:cNvGraphicFramePr>
          <p:nvPr>
            <p:custDataLst>
              <p:tags r:id="rId1"/>
            </p:custDataLst>
            <p:extLst>
              <p:ext uri="{D42A27DB-BD31-4B8C-83A1-F6EECF244321}">
                <p14:modId xmlns:p14="http://schemas.microsoft.com/office/powerpoint/2010/main" val="850123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8" name="オブジェクト 7" hidden="1">
                        <a:extLst>
                          <a:ext uri="{FF2B5EF4-FFF2-40B4-BE49-F238E27FC236}">
                            <a16:creationId xmlns:a16="http://schemas.microsoft.com/office/drawing/2014/main" id="{69974DCA-104C-475C-8E9A-08CD678C7CE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タイトル 1"/>
          <p:cNvSpPr>
            <a:spLocks noGrp="1"/>
          </p:cNvSpPr>
          <p:nvPr>
            <p:ph type="ctrTitle"/>
          </p:nvPr>
        </p:nvSpPr>
        <p:spPr>
          <a:xfrm>
            <a:off x="1771890" y="525370"/>
            <a:ext cx="3467616" cy="547842"/>
          </a:xfrm>
        </p:spPr>
        <p:txBody>
          <a:bodyPr vert="horz" wrap="none">
            <a:spAutoFit/>
          </a:bodyPr>
          <a:lstStyle/>
          <a:p>
            <a:r>
              <a:rPr lang="ja-JP" altLang="en-US" dirty="0"/>
              <a:t>利用者規約の確認</a:t>
            </a:r>
          </a:p>
        </p:txBody>
      </p:sp>
      <p:sp>
        <p:nvSpPr>
          <p:cNvPr id="20" name="Title Placeholder 1"/>
          <p:cNvSpPr txBox="1">
            <a:spLocks/>
          </p:cNvSpPr>
          <p:nvPr/>
        </p:nvSpPr>
        <p:spPr>
          <a:xfrm>
            <a:off x="505100" y="505100"/>
            <a:ext cx="1080000"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3-B</a:t>
            </a:r>
            <a:endParaRPr lang="en-US" sz="3600" dirty="0">
              <a:solidFill>
                <a:srgbClr val="009650"/>
              </a:solidFill>
            </a:endParaRPr>
          </a:p>
        </p:txBody>
      </p:sp>
      <p:sp>
        <p:nvSpPr>
          <p:cNvPr id="26" name="object 13"/>
          <p:cNvSpPr txBox="1"/>
          <p:nvPr/>
        </p:nvSpPr>
        <p:spPr>
          <a:xfrm>
            <a:off x="6671475" y="5113721"/>
            <a:ext cx="2341817" cy="243257"/>
          </a:xfrm>
          <a:prstGeom prst="rect">
            <a:avLst/>
          </a:prstGeom>
        </p:spPr>
        <p:txBody>
          <a:bodyPr vert="horz" wrap="square" lIns="0" tIns="27544" rIns="0" bIns="0" rtlCol="0">
            <a:spAutoFit/>
          </a:bodyPr>
          <a:lstStyle/>
          <a:p>
            <a:pPr marL="11976">
              <a:spcBef>
                <a:spcPts val="1014"/>
              </a:spcBef>
            </a:pPr>
            <a:r>
              <a:rPr sz="1400" b="1" spc="9" dirty="0">
                <a:latin typeface="Meiryo" charset="-128"/>
                <a:ea typeface="Meiryo" charset="-128"/>
                <a:cs typeface="Meiryo" charset="-128"/>
              </a:rPr>
              <a:t>「</a:t>
            </a:r>
            <a:r>
              <a:rPr sz="1400" b="1" dirty="0">
                <a:latin typeface="Meiryo" charset="-128"/>
                <a:ea typeface="Meiryo" charset="-128"/>
                <a:cs typeface="Meiryo" charset="-128"/>
              </a:rPr>
              <a:t>確</a:t>
            </a:r>
            <a:r>
              <a:rPr sz="1400" b="1" spc="9" dirty="0">
                <a:latin typeface="Meiryo" charset="-128"/>
                <a:ea typeface="Meiryo" charset="-128"/>
                <a:cs typeface="Meiryo" charset="-128"/>
              </a:rPr>
              <a:t>認</a:t>
            </a:r>
            <a:r>
              <a:rPr lang="ja-JP" altLang="en-US" sz="1400" b="1" spc="-750" dirty="0">
                <a:latin typeface="Meiryo" charset="-128"/>
                <a:ea typeface="Meiryo" charset="-128"/>
                <a:cs typeface="Meiryo" charset="-128"/>
              </a:rPr>
              <a:t>」</a:t>
            </a:r>
            <a:r>
              <a:rPr sz="1400" b="1" spc="33" dirty="0">
                <a:latin typeface="Meiryo" charset="-128"/>
                <a:ea typeface="Meiryo" charset="-128"/>
                <a:cs typeface="Meiryo" charset="-128"/>
              </a:rPr>
              <a:t>を</a:t>
            </a:r>
            <a:r>
              <a:rPr lang="ja-JP" altLang="en-US" sz="1400" b="1" spc="-14" dirty="0">
                <a:latin typeface="Meiryo" charset="-128"/>
                <a:ea typeface="Meiryo" charset="-128"/>
                <a:cs typeface="Meiryo" charset="-128"/>
              </a:rPr>
              <a:t>押す</a:t>
            </a:r>
            <a:endParaRPr sz="1400" b="1" dirty="0">
              <a:latin typeface="Meiryo" charset="-128"/>
              <a:ea typeface="Meiryo" charset="-128"/>
              <a:cs typeface="Meiryo" charset="-128"/>
            </a:endParaRPr>
          </a:p>
        </p:txBody>
      </p:sp>
      <p:pic>
        <p:nvPicPr>
          <p:cNvPr id="29" name="図 28" descr="スマートフォンを使っているマイナちゃんのイラスト"/>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628967" y="4328916"/>
            <a:ext cx="1180057" cy="2076756"/>
          </a:xfrm>
          <a:prstGeom prst="rect">
            <a:avLst/>
          </a:prstGeom>
        </p:spPr>
      </p:pic>
      <p:sp>
        <p:nvSpPr>
          <p:cNvPr id="30" name="object 13">
            <a:extLst>
              <a:ext uri="{FF2B5EF4-FFF2-40B4-BE49-F238E27FC236}">
                <a16:creationId xmlns:a16="http://schemas.microsoft.com/office/drawing/2014/main" id="{D30A09EF-0896-4A8A-83A0-1B5D03002298}"/>
              </a:ext>
            </a:extLst>
          </p:cNvPr>
          <p:cNvSpPr txBox="1"/>
          <p:nvPr/>
        </p:nvSpPr>
        <p:spPr>
          <a:xfrm>
            <a:off x="6671474" y="4416588"/>
            <a:ext cx="2341817" cy="243257"/>
          </a:xfrm>
          <a:prstGeom prst="rect">
            <a:avLst/>
          </a:prstGeom>
        </p:spPr>
        <p:txBody>
          <a:bodyPr vert="horz" wrap="square" lIns="0" tIns="27544" rIns="0" bIns="0" rtlCol="0">
            <a:spAutoFit/>
          </a:bodyPr>
          <a:lstStyle/>
          <a:p>
            <a:pPr marL="54491">
              <a:spcBef>
                <a:spcPts val="216"/>
              </a:spcBef>
            </a:pPr>
            <a:r>
              <a:rPr lang="ja-JP" altLang="en-US" sz="1400" b="1" spc="9" dirty="0">
                <a:latin typeface="Meiryo" charset="-128"/>
                <a:ea typeface="Meiryo" charset="-128"/>
                <a:cs typeface="Meiryo" charset="-128"/>
              </a:rPr>
              <a:t>利用者確認にチェック</a:t>
            </a:r>
            <a:endParaRPr sz="1400" b="1" dirty="0">
              <a:latin typeface="Meiryo" charset="-128"/>
              <a:ea typeface="Meiryo" charset="-128"/>
              <a:cs typeface="Meiryo" charset="-128"/>
            </a:endParaRPr>
          </a:p>
        </p:txBody>
      </p:sp>
      <p:sp>
        <p:nvSpPr>
          <p:cNvPr id="24" name="テキスト ボックス 23">
            <a:extLst>
              <a:ext uri="{FF2B5EF4-FFF2-40B4-BE49-F238E27FC236}">
                <a16:creationId xmlns:a16="http://schemas.microsoft.com/office/drawing/2014/main" id="{0E36CD07-88A8-4D6B-B37E-C890E24BA5FB}"/>
              </a:ext>
            </a:extLst>
          </p:cNvPr>
          <p:cNvSpPr txBox="1"/>
          <p:nvPr/>
        </p:nvSpPr>
        <p:spPr>
          <a:xfrm>
            <a:off x="525533" y="1462175"/>
            <a:ext cx="3238511" cy="2693045"/>
          </a:xfrm>
          <a:prstGeom prst="rect">
            <a:avLst/>
          </a:prstGeom>
          <a:noFill/>
        </p:spPr>
        <p:txBody>
          <a:bodyPr wrap="square" rtlCol="0">
            <a:spAutoFit/>
          </a:bodyPr>
          <a:lstStyle/>
          <a:p>
            <a:pPr marL="6350" indent="-635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利用者規約が</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表示されます　</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内容を確認してください</a:t>
            </a:r>
            <a:endParaRPr lang="en-US" altLang="ja-JP" sz="2000" b="1" dirty="0">
              <a:latin typeface="Meiryo" charset="-128"/>
              <a:ea typeface="Meiryo" charset="-128"/>
              <a:cs typeface="Meiryo" charset="-128"/>
            </a:endParaRPr>
          </a:p>
          <a:p>
            <a:pPr marL="6350" indent="-6350">
              <a:spcBef>
                <a:spcPts val="200"/>
              </a:spcBef>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 </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6350" indent="-6350">
              <a:spcBef>
                <a:spcPts val="200"/>
              </a:spcBef>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利用者確認をチェックし、最後に</a:t>
            </a:r>
            <a:r>
              <a:rPr lang="en-US" altLang="ja-JP" sz="2000" b="1" spc="-16" dirty="0">
                <a:latin typeface="メイリオ" panose="020B0604030504040204" pitchFamily="50" charset="-128"/>
                <a:ea typeface="メイリオ" panose="020B0604030504040204" pitchFamily="50" charset="-128"/>
                <a:cs typeface="AoyagiKouzanFontT"/>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確認</a:t>
            </a:r>
            <a:r>
              <a:rPr lang="ja-JP" altLang="en-US" sz="2000" b="1" spc="-750" dirty="0">
                <a:latin typeface="Meiryo" charset="-128"/>
                <a:ea typeface="Meiryo" charset="-128"/>
                <a:cs typeface="Meiryo" charset="-128"/>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a:t>
            </a:r>
            <a:r>
              <a:rPr lang="ja-JP" altLang="en-US" sz="2000" b="1" dirty="0">
                <a:solidFill>
                  <a:prstClr val="black"/>
                </a:solidFill>
                <a:latin typeface="Meiryo" charset="-128"/>
                <a:ea typeface="Meiryo" charset="-128"/>
                <a:cs typeface="Meiryo" charset="-128"/>
              </a:rPr>
              <a:t>押す。</a:t>
            </a:r>
            <a:endPar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grpSp>
        <p:nvGrpSpPr>
          <p:cNvPr id="37" name="図形グループ 36"/>
          <p:cNvGrpSpPr/>
          <p:nvPr/>
        </p:nvGrpSpPr>
        <p:grpSpPr>
          <a:xfrm>
            <a:off x="6725894" y="4792179"/>
            <a:ext cx="296586" cy="293005"/>
            <a:chOff x="3546641" y="3995693"/>
            <a:chExt cx="296586" cy="293005"/>
          </a:xfrm>
        </p:grpSpPr>
        <p:sp>
          <p:nvSpPr>
            <p:cNvPr id="38" name="円/楕円 3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2" descr="利用者規約の確認画面の画像">
            <a:extLst>
              <a:ext uri="{FF2B5EF4-FFF2-40B4-BE49-F238E27FC236}">
                <a16:creationId xmlns:a16="http://schemas.microsoft.com/office/drawing/2014/main" id="{061FDE81-F6A5-4B29-A786-B03349463E0F}"/>
              </a:ext>
            </a:extLst>
          </p:cNvPr>
          <p:cNvGrpSpPr/>
          <p:nvPr/>
        </p:nvGrpSpPr>
        <p:grpSpPr>
          <a:xfrm>
            <a:off x="3922100" y="1629944"/>
            <a:ext cx="2840902" cy="4464496"/>
            <a:chOff x="3922100" y="1629944"/>
            <a:chExt cx="2840902" cy="4464496"/>
          </a:xfrm>
        </p:grpSpPr>
        <p:pic>
          <p:nvPicPr>
            <p:cNvPr id="5" name="図 4" descr="グラフィカル ユーザー インターフェイス, テキスト&#10;&#10;自動的に生成された説明">
              <a:extLst>
                <a:ext uri="{FF2B5EF4-FFF2-40B4-BE49-F238E27FC236}">
                  <a16:creationId xmlns:a16="http://schemas.microsoft.com/office/drawing/2014/main" id="{0209D694-B530-4D2B-BD6F-690DE95960DA}"/>
                </a:ext>
              </a:extLst>
            </p:cNvPr>
            <p:cNvPicPr>
              <a:picLocks noChangeAspect="1"/>
            </p:cNvPicPr>
            <p:nvPr/>
          </p:nvPicPr>
          <p:blipFill rotWithShape="1">
            <a:blip r:embed="rId7"/>
            <a:srcRect t="32150" b="14726"/>
            <a:stretch/>
          </p:blipFill>
          <p:spPr>
            <a:xfrm>
              <a:off x="3974338" y="1685679"/>
              <a:ext cx="2341160" cy="2693045"/>
            </a:xfrm>
            <a:prstGeom prst="rect">
              <a:avLst/>
            </a:prstGeom>
          </p:spPr>
        </p:pic>
        <p:pic>
          <p:nvPicPr>
            <p:cNvPr id="7" name="図 6" descr="テキスト&#10;&#10;自動的に生成された説明">
              <a:extLst>
                <a:ext uri="{FF2B5EF4-FFF2-40B4-BE49-F238E27FC236}">
                  <a16:creationId xmlns:a16="http://schemas.microsoft.com/office/drawing/2014/main" id="{BD795778-475D-46EF-8F9C-6BEF06DC15AD}"/>
                </a:ext>
              </a:extLst>
            </p:cNvPr>
            <p:cNvPicPr>
              <a:picLocks noChangeAspect="1"/>
            </p:cNvPicPr>
            <p:nvPr/>
          </p:nvPicPr>
          <p:blipFill rotWithShape="1">
            <a:blip r:embed="rId8"/>
            <a:srcRect t="46142" b="19550"/>
            <a:stretch/>
          </p:blipFill>
          <p:spPr>
            <a:xfrm>
              <a:off x="3951360" y="4338188"/>
              <a:ext cx="2364138" cy="1756252"/>
            </a:xfrm>
            <a:prstGeom prst="rect">
              <a:avLst/>
            </a:prstGeom>
          </p:spPr>
        </p:pic>
        <p:cxnSp>
          <p:nvCxnSpPr>
            <p:cNvPr id="41" name="カギ線コネクタ 40"/>
            <p:cNvCxnSpPr>
              <a:cxnSpLocks/>
            </p:cNvCxnSpPr>
            <p:nvPr/>
          </p:nvCxnSpPr>
          <p:spPr>
            <a:xfrm flipV="1">
              <a:off x="6329726" y="4599464"/>
              <a:ext cx="373842" cy="291131"/>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カギ線コネクタ 41"/>
            <p:cNvCxnSpPr/>
            <p:nvPr/>
          </p:nvCxnSpPr>
          <p:spPr>
            <a:xfrm flipV="1">
              <a:off x="6313002" y="5280744"/>
              <a:ext cx="450000" cy="450000"/>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3935633" y="4599464"/>
              <a:ext cx="2382784" cy="828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3930760" y="5524014"/>
              <a:ext cx="2386829" cy="4618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3922100" y="1629944"/>
              <a:ext cx="2448000" cy="44640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図形グループ 39"/>
            <p:cNvGrpSpPr/>
            <p:nvPr/>
          </p:nvGrpSpPr>
          <p:grpSpPr>
            <a:xfrm>
              <a:off x="6230785" y="2556665"/>
              <a:ext cx="296587" cy="293005"/>
              <a:chOff x="2897417" y="3995693"/>
              <a:chExt cx="296587" cy="293005"/>
            </a:xfrm>
          </p:grpSpPr>
          <p:sp>
            <p:nvSpPr>
              <p:cNvPr id="43" name="円/楕円 4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spTree>
    <p:extLst>
      <p:ext uri="{BB962C8B-B14F-4D97-AF65-F5344CB8AC3E}">
        <p14:creationId xmlns:p14="http://schemas.microsoft.com/office/powerpoint/2010/main" val="2803356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BE1FD230-E71A-4B3B-B468-6BE6C253FB80}"/>
              </a:ext>
            </a:extLst>
          </p:cNvPr>
          <p:cNvGraphicFramePr>
            <a:graphicFrameLocks noChangeAspect="1"/>
          </p:cNvGraphicFramePr>
          <p:nvPr>
            <p:custDataLst>
              <p:tags r:id="rId1"/>
            </p:custDataLst>
            <p:extLst>
              <p:ext uri="{D42A27DB-BD31-4B8C-83A1-F6EECF244321}">
                <p14:modId xmlns:p14="http://schemas.microsoft.com/office/powerpoint/2010/main" val="1522033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5" name="オブジェクト 4" hidden="1">
                        <a:extLst>
                          <a:ext uri="{FF2B5EF4-FFF2-40B4-BE49-F238E27FC236}">
                            <a16:creationId xmlns:a16="http://schemas.microsoft.com/office/drawing/2014/main" id="{BE1FD230-E71A-4B3B-B468-6BE6C253FB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7" name="グループ化 16" descr="メールアドレス登録画面にメール連絡用氏名とメールアドレスの入力欄が表示されている画像">
            <a:extLst>
              <a:ext uri="{FF2B5EF4-FFF2-40B4-BE49-F238E27FC236}">
                <a16:creationId xmlns:a16="http://schemas.microsoft.com/office/drawing/2014/main" id="{086E3313-C02F-4E56-BC90-8C9813013256}"/>
              </a:ext>
            </a:extLst>
          </p:cNvPr>
          <p:cNvGrpSpPr/>
          <p:nvPr/>
        </p:nvGrpSpPr>
        <p:grpSpPr>
          <a:xfrm>
            <a:off x="5393003" y="1995460"/>
            <a:ext cx="1898231" cy="2941288"/>
            <a:chOff x="6983696" y="413577"/>
            <a:chExt cx="3169711" cy="4911432"/>
          </a:xfrm>
        </p:grpSpPr>
        <p:pic>
          <p:nvPicPr>
            <p:cNvPr id="11" name="図 10" descr="テキスト, 手紙&#10;&#10;自動的に生成された説明">
              <a:extLst>
                <a:ext uri="{FF2B5EF4-FFF2-40B4-BE49-F238E27FC236}">
                  <a16:creationId xmlns:a16="http://schemas.microsoft.com/office/drawing/2014/main" id="{C73813AA-F54C-4B13-AE50-5ACE44CF56C4}"/>
                </a:ext>
              </a:extLst>
            </p:cNvPr>
            <p:cNvPicPr>
              <a:picLocks noChangeAspect="1"/>
            </p:cNvPicPr>
            <p:nvPr/>
          </p:nvPicPr>
          <p:blipFill rotWithShape="1">
            <a:blip r:embed="rId6"/>
            <a:srcRect t="30267" b="14040"/>
            <a:stretch/>
          </p:blipFill>
          <p:spPr>
            <a:xfrm>
              <a:off x="6986227" y="413577"/>
              <a:ext cx="3167180" cy="3819463"/>
            </a:xfrm>
            <a:prstGeom prst="rect">
              <a:avLst/>
            </a:prstGeom>
            <a:ln>
              <a:solidFill>
                <a:schemeClr val="tx1">
                  <a:lumMod val="50000"/>
                  <a:lumOff val="50000"/>
                </a:schemeClr>
              </a:solidFill>
            </a:ln>
          </p:spPr>
        </p:pic>
        <p:pic>
          <p:nvPicPr>
            <p:cNvPr id="15" name="図 14" descr="テキスト, 手紙&#10;&#10;自動的に生成された説明">
              <a:extLst>
                <a:ext uri="{FF2B5EF4-FFF2-40B4-BE49-F238E27FC236}">
                  <a16:creationId xmlns:a16="http://schemas.microsoft.com/office/drawing/2014/main" id="{57162E60-0635-4E1B-AEEC-19F5A460212D}"/>
                </a:ext>
              </a:extLst>
            </p:cNvPr>
            <p:cNvPicPr>
              <a:picLocks noChangeAspect="1"/>
            </p:cNvPicPr>
            <p:nvPr/>
          </p:nvPicPr>
          <p:blipFill rotWithShape="1">
            <a:blip r:embed="rId7"/>
            <a:srcRect t="35057" b="48462"/>
            <a:stretch/>
          </p:blipFill>
          <p:spPr>
            <a:xfrm>
              <a:off x="6983696" y="4194778"/>
              <a:ext cx="3167180" cy="1130231"/>
            </a:xfrm>
            <a:prstGeom prst="rect">
              <a:avLst/>
            </a:prstGeom>
            <a:ln>
              <a:solidFill>
                <a:schemeClr val="tx1">
                  <a:lumMod val="50000"/>
                  <a:lumOff val="50000"/>
                </a:schemeClr>
              </a:solidFill>
            </a:ln>
          </p:spPr>
        </p:pic>
      </p:grpSp>
      <p:pic>
        <p:nvPicPr>
          <p:cNvPr id="4" name="図 3" descr="メールアドレス登録画面に申請書IDの入力欄が表示されている画像">
            <a:extLst>
              <a:ext uri="{FF2B5EF4-FFF2-40B4-BE49-F238E27FC236}">
                <a16:creationId xmlns:a16="http://schemas.microsoft.com/office/drawing/2014/main" id="{449C51F2-72C4-4C7A-840C-F6925297A300}"/>
              </a:ext>
            </a:extLst>
          </p:cNvPr>
          <p:cNvPicPr>
            <a:picLocks noChangeAspect="1"/>
          </p:cNvPicPr>
          <p:nvPr/>
        </p:nvPicPr>
        <p:blipFill rotWithShape="1">
          <a:blip r:embed="rId8"/>
          <a:srcRect t="11151" b="10100"/>
          <a:stretch/>
        </p:blipFill>
        <p:spPr>
          <a:xfrm>
            <a:off x="3319010" y="1997133"/>
            <a:ext cx="2009034" cy="3425757"/>
          </a:xfrm>
          <a:prstGeom prst="rect">
            <a:avLst/>
          </a:prstGeom>
          <a:ln>
            <a:solidFill>
              <a:schemeClr val="tx1">
                <a:lumMod val="50000"/>
                <a:lumOff val="50000"/>
              </a:schemeClr>
            </a:solidFill>
          </a:ln>
        </p:spPr>
      </p:pic>
      <p:sp>
        <p:nvSpPr>
          <p:cNvPr id="2" name="タイトル 1"/>
          <p:cNvSpPr>
            <a:spLocks noGrp="1"/>
          </p:cNvSpPr>
          <p:nvPr>
            <p:ph type="ctrTitle"/>
          </p:nvPr>
        </p:nvSpPr>
        <p:spPr>
          <a:xfrm>
            <a:off x="1773395" y="277200"/>
            <a:ext cx="4698722" cy="991041"/>
          </a:xfrm>
        </p:spPr>
        <p:txBody>
          <a:bodyPr vert="horz" wrap="none">
            <a:spAutoFit/>
          </a:bodyPr>
          <a:lstStyle/>
          <a:p>
            <a:r>
              <a:rPr lang="ja-JP" altLang="en-US" dirty="0"/>
              <a:t>メールアドレスの登録と</a:t>
            </a:r>
            <a:br>
              <a:rPr lang="en-US" altLang="ja-JP" dirty="0"/>
            </a:br>
            <a:r>
              <a:rPr lang="ja-JP" altLang="en-US" dirty="0"/>
              <a:t>メールの受信</a:t>
            </a:r>
          </a:p>
        </p:txBody>
      </p:sp>
      <p:sp>
        <p:nvSpPr>
          <p:cNvPr id="8" name="Title Placeholder 1"/>
          <p:cNvSpPr txBox="1">
            <a:spLocks/>
          </p:cNvSpPr>
          <p:nvPr/>
        </p:nvSpPr>
        <p:spPr>
          <a:xfrm>
            <a:off x="505100" y="505100"/>
            <a:ext cx="1031051"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3-C</a:t>
            </a:r>
            <a:endParaRPr lang="en-US" sz="3600" dirty="0">
              <a:solidFill>
                <a:srgbClr val="009650"/>
              </a:solidFill>
            </a:endParaRPr>
          </a:p>
        </p:txBody>
      </p:sp>
      <p:sp>
        <p:nvSpPr>
          <p:cNvPr id="37" name="テキスト ボックス 36">
            <a:extLst>
              <a:ext uri="{FF2B5EF4-FFF2-40B4-BE49-F238E27FC236}">
                <a16:creationId xmlns:a16="http://schemas.microsoft.com/office/drawing/2014/main" id="{23AD3976-FB38-4959-ACF6-7020DD800729}"/>
              </a:ext>
            </a:extLst>
          </p:cNvPr>
          <p:cNvSpPr txBox="1"/>
          <p:nvPr/>
        </p:nvSpPr>
        <p:spPr>
          <a:xfrm>
            <a:off x="523015" y="1406070"/>
            <a:ext cx="7926551" cy="400110"/>
          </a:xfrm>
          <a:prstGeom prst="rect">
            <a:avLst/>
          </a:prstGeom>
          <a:noFill/>
        </p:spPr>
        <p:txBody>
          <a:bodyPr wrap="square" rtlCol="0">
            <a:spAutoFit/>
          </a:bodyPr>
          <a:lstStyle/>
          <a:p>
            <a:r>
              <a:rPr lang="ja-JP" altLang="en-US" sz="2000" b="1" dirty="0">
                <a:latin typeface="Meiryo" charset="-128"/>
                <a:ea typeface="Meiryo" charset="-128"/>
                <a:cs typeface="Meiryo" charset="-128"/>
              </a:rPr>
              <a:t>以下の項目について、入力・確認してください。</a:t>
            </a:r>
          </a:p>
        </p:txBody>
      </p:sp>
      <p:sp>
        <p:nvSpPr>
          <p:cNvPr id="48" name="正方形/長方形 47">
            <a:extLst>
              <a:ext uri="{FF2B5EF4-FFF2-40B4-BE49-F238E27FC236}">
                <a16:creationId xmlns:a16="http://schemas.microsoft.com/office/drawing/2014/main" id="{065BF6B3-6357-4854-A07B-07DBBA172969}"/>
              </a:ext>
            </a:extLst>
          </p:cNvPr>
          <p:cNvSpPr/>
          <p:nvPr/>
        </p:nvSpPr>
        <p:spPr>
          <a:xfrm>
            <a:off x="3390378" y="4874372"/>
            <a:ext cx="1753846" cy="5075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293C79BD-96F0-4F52-980B-B40AEAE28C40}"/>
              </a:ext>
            </a:extLst>
          </p:cNvPr>
          <p:cNvSpPr/>
          <p:nvPr/>
        </p:nvSpPr>
        <p:spPr>
          <a:xfrm>
            <a:off x="5470435" y="2924636"/>
            <a:ext cx="1753846" cy="3816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177C8649-C297-47F1-8CFB-4C9B2EF1B578}"/>
              </a:ext>
            </a:extLst>
          </p:cNvPr>
          <p:cNvSpPr/>
          <p:nvPr/>
        </p:nvSpPr>
        <p:spPr>
          <a:xfrm>
            <a:off x="5463779" y="4231589"/>
            <a:ext cx="1753846" cy="7069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35BAAE10-4981-4EE6-AF3C-93057160D04D}"/>
              </a:ext>
            </a:extLst>
          </p:cNvPr>
          <p:cNvSpPr txBox="1"/>
          <p:nvPr/>
        </p:nvSpPr>
        <p:spPr>
          <a:xfrm>
            <a:off x="407719" y="1812907"/>
            <a:ext cx="3024000" cy="5047536"/>
          </a:xfrm>
          <a:prstGeom prst="rect">
            <a:avLst/>
          </a:prstGeom>
          <a:noFill/>
        </p:spPr>
        <p:txBody>
          <a:bodyPr wrap="square" rtlCol="0">
            <a:spAutoFit/>
          </a:bodyPr>
          <a:lstStyle/>
          <a:p>
            <a:pPr marL="6350"/>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a:r>
              <a:rPr lang="ja-JP" altLang="en-US" sz="2000" b="1" dirty="0">
                <a:latin typeface="Meiryo" charset="-128"/>
                <a:ea typeface="Meiryo" charset="-128"/>
                <a:cs typeface="Meiryo" charset="-128"/>
              </a:rPr>
              <a:t>申請書</a:t>
            </a:r>
            <a:r>
              <a:rPr lang="en-US" altLang="ja-JP" sz="2000" b="1" dirty="0">
                <a:latin typeface="Meiryo" charset="-128"/>
                <a:ea typeface="Meiryo" charset="-128"/>
                <a:cs typeface="Meiryo" charset="-128"/>
              </a:rPr>
              <a:t>ID</a:t>
            </a:r>
          </a:p>
          <a:p>
            <a:pPr marL="6350"/>
            <a:r>
              <a:rPr lang="ja-JP" altLang="en-US" sz="1400" b="1" dirty="0">
                <a:latin typeface="Meiryo" charset="-128"/>
                <a:ea typeface="Meiryo" charset="-128"/>
                <a:cs typeface="Meiryo" charset="-128"/>
              </a:rPr>
              <a:t>交付申請書の</a:t>
            </a:r>
            <a:r>
              <a:rPr lang="en-US" altLang="ja-JP" sz="1400" b="1" dirty="0">
                <a:latin typeface="Meiryo" charset="-128"/>
                <a:ea typeface="Meiryo" charset="-128"/>
                <a:cs typeface="Meiryo" charset="-128"/>
              </a:rPr>
              <a:t>QR</a:t>
            </a:r>
            <a:r>
              <a:rPr lang="ja-JP" altLang="en-US" sz="1400" b="1" dirty="0">
                <a:latin typeface="Meiryo" charset="-128"/>
                <a:ea typeface="Meiryo" charset="-128"/>
                <a:cs typeface="Meiryo" charset="-128"/>
              </a:rPr>
              <a:t>コードから</a:t>
            </a:r>
            <a:endParaRPr lang="en-US" altLang="ja-JP" sz="1400" b="1" dirty="0">
              <a:latin typeface="Meiryo" charset="-128"/>
              <a:ea typeface="Meiryo" charset="-128"/>
              <a:cs typeface="Meiryo" charset="-128"/>
            </a:endParaRPr>
          </a:p>
          <a:p>
            <a:pPr marL="6350"/>
            <a:r>
              <a:rPr lang="ja-JP" altLang="en-US" sz="1400" b="1" dirty="0">
                <a:latin typeface="Meiryo" charset="-128"/>
                <a:ea typeface="Meiryo" charset="-128"/>
                <a:cs typeface="Meiryo" charset="-128"/>
              </a:rPr>
              <a:t>アクセスされた方は自動的に</a:t>
            </a:r>
            <a:endParaRPr lang="en-US" altLang="ja-JP" sz="1400" b="1" dirty="0">
              <a:latin typeface="Meiryo" charset="-128"/>
              <a:ea typeface="Meiryo" charset="-128"/>
              <a:cs typeface="Meiryo" charset="-128"/>
            </a:endParaRPr>
          </a:p>
          <a:p>
            <a:pPr marL="6350"/>
            <a:r>
              <a:rPr lang="ja-JP" altLang="en-US" sz="1400" b="1" dirty="0">
                <a:latin typeface="Meiryo" charset="-128"/>
                <a:ea typeface="Meiryo" charset="-128"/>
                <a:cs typeface="Meiryo" charset="-128"/>
              </a:rPr>
              <a:t>入力されています。</a:t>
            </a:r>
            <a:endParaRPr lang="en-US" altLang="ja-JP" sz="1400" b="1" dirty="0">
              <a:latin typeface="Meiryo" charset="-128"/>
              <a:ea typeface="Meiryo" charset="-128"/>
              <a:cs typeface="Meiryo" charset="-128"/>
            </a:endParaRPr>
          </a:p>
          <a:p>
            <a:pPr marL="6350"/>
            <a:r>
              <a:rPr lang="ja-JP" altLang="en-US" sz="3200" b="1" dirty="0">
                <a:solidFill>
                  <a:srgbClr val="009650"/>
                </a:solidFill>
                <a:latin typeface="Meiryo" charset="-128"/>
                <a:ea typeface="Meiryo" charset="-128"/>
                <a:cs typeface="Meiryo" charset="-128"/>
              </a:rPr>
              <a:t>❷</a:t>
            </a:r>
            <a:r>
              <a:rPr lang="ja-JP" altLang="en-US" sz="3200" b="1" dirty="0">
                <a:latin typeface="Meiryo" charset="-128"/>
                <a:ea typeface="Meiryo" charset="-128"/>
                <a:cs typeface="Meiryo" charset="-128"/>
              </a:rPr>
              <a:t> </a:t>
            </a:r>
            <a:endParaRPr lang="en-US" altLang="ja-JP" sz="3200" b="1" dirty="0">
              <a:latin typeface="Meiryo" charset="-128"/>
              <a:ea typeface="Meiryo" charset="-128"/>
              <a:cs typeface="Meiryo" charset="-128"/>
            </a:endParaRPr>
          </a:p>
          <a:p>
            <a:pPr marL="6350"/>
            <a:r>
              <a:rPr lang="ja-JP" altLang="en-US" sz="2000" b="1" dirty="0">
                <a:latin typeface="Meiryo" charset="-128"/>
                <a:ea typeface="Meiryo" charset="-128"/>
                <a:cs typeface="Meiryo" charset="-128"/>
              </a:rPr>
              <a:t>メール連絡用氏名と</a:t>
            </a:r>
            <a:endParaRPr lang="en-US" altLang="ja-JP" sz="2000" b="1" dirty="0">
              <a:latin typeface="Meiryo" charset="-128"/>
              <a:ea typeface="Meiryo" charset="-128"/>
              <a:cs typeface="Meiryo" charset="-128"/>
            </a:endParaRPr>
          </a:p>
          <a:p>
            <a:pPr marL="6350"/>
            <a:r>
              <a:rPr lang="ja-JP" altLang="en-US" sz="2000" b="1" dirty="0">
                <a:latin typeface="Meiryo" charset="-128"/>
                <a:ea typeface="Meiryo" charset="-128"/>
                <a:cs typeface="Meiryo" charset="-128"/>
              </a:rPr>
              <a:t>メールアドレスの入力</a:t>
            </a:r>
            <a:endParaRPr lang="en-US" altLang="ja-JP" sz="2000" b="1" dirty="0">
              <a:latin typeface="Meiryo" charset="-128"/>
              <a:ea typeface="Meiryo" charset="-128"/>
              <a:cs typeface="Meiryo" charset="-128"/>
            </a:endParaRPr>
          </a:p>
          <a:p>
            <a:pPr marL="6350"/>
            <a:r>
              <a:rPr lang="ja-JP" altLang="en-US" sz="1400" b="1" dirty="0">
                <a:latin typeface="Meiryo" charset="-128"/>
                <a:ea typeface="Meiryo" charset="-128"/>
                <a:cs typeface="Meiryo" charset="-128"/>
              </a:rPr>
              <a:t>スマートフォンで受取れるメール</a:t>
            </a:r>
            <a:endParaRPr lang="en-US" altLang="ja-JP" sz="1400" b="1" dirty="0">
              <a:latin typeface="Meiryo" charset="-128"/>
              <a:ea typeface="Meiryo" charset="-128"/>
              <a:cs typeface="Meiryo" charset="-128"/>
            </a:endParaRPr>
          </a:p>
          <a:p>
            <a:pPr marL="6350"/>
            <a:r>
              <a:rPr lang="ja-JP" altLang="en-US" sz="1400" b="1" dirty="0">
                <a:latin typeface="Meiryo" charset="-128"/>
                <a:ea typeface="Meiryo" charset="-128"/>
                <a:cs typeface="Meiryo" charset="-128"/>
              </a:rPr>
              <a:t>アドレスを入力してください</a:t>
            </a:r>
            <a:endParaRPr lang="en-US" altLang="ja-JP" sz="1400" b="1" dirty="0">
              <a:latin typeface="Meiryo" charset="-128"/>
              <a:ea typeface="Meiryo" charset="-128"/>
              <a:cs typeface="Meiryo" charset="-128"/>
            </a:endParaRPr>
          </a:p>
          <a:p>
            <a:pPr marL="6350"/>
            <a:r>
              <a:rPr lang="ja-JP" altLang="en-US" sz="32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a:r>
              <a:rPr lang="ja-JP" altLang="en-US" sz="2000" b="1" dirty="0">
                <a:latin typeface="Meiryo" charset="-128"/>
                <a:ea typeface="Meiryo" charset="-128"/>
                <a:cs typeface="Meiryo" charset="-128"/>
              </a:rPr>
              <a:t>画像認証</a:t>
            </a:r>
            <a:endParaRPr lang="en-US" altLang="ja-JP" sz="1400" dirty="0">
              <a:latin typeface="Meiryo" charset="-128"/>
              <a:ea typeface="Meiryo" charset="-128"/>
              <a:cs typeface="Meiryo" charset="-128"/>
            </a:endParaRPr>
          </a:p>
          <a:p>
            <a:pPr marL="6350"/>
            <a:r>
              <a:rPr lang="ja-JP" altLang="en-US" sz="1400" b="1" dirty="0">
                <a:latin typeface="Meiryo" charset="-128"/>
                <a:ea typeface="Meiryo" charset="-128"/>
                <a:cs typeface="Meiryo" charset="-128"/>
              </a:rPr>
              <a:t>見えているコードを</a:t>
            </a:r>
            <a:endParaRPr lang="en-US" altLang="ja-JP" sz="1400" b="1" dirty="0">
              <a:latin typeface="Meiryo" charset="-128"/>
              <a:ea typeface="Meiryo" charset="-128"/>
              <a:cs typeface="Meiryo" charset="-128"/>
            </a:endParaRPr>
          </a:p>
          <a:p>
            <a:pPr marL="6350"/>
            <a:r>
              <a:rPr lang="ja-JP" altLang="en-US" sz="1400" b="1" dirty="0">
                <a:latin typeface="Meiryo" charset="-128"/>
                <a:ea typeface="Meiryo" charset="-128"/>
                <a:cs typeface="Meiryo" charset="-128"/>
              </a:rPr>
              <a:t>入力してください</a:t>
            </a:r>
            <a:endParaRPr lang="en-US" altLang="ja-JP" sz="1400" b="1" dirty="0">
              <a:latin typeface="Meiryo" charset="-128"/>
              <a:ea typeface="Meiryo" charset="-128"/>
              <a:cs typeface="Meiryo" charset="-128"/>
            </a:endParaRPr>
          </a:p>
          <a:p>
            <a:pPr marL="6350"/>
            <a:r>
              <a:rPr lang="ja-JP" altLang="en-US" sz="1400" b="1" dirty="0">
                <a:latin typeface="Meiryo" charset="-128"/>
                <a:ea typeface="Meiryo" charset="-128"/>
                <a:cs typeface="Meiryo" charset="-128"/>
              </a:rPr>
              <a:t>全て入力できたら</a:t>
            </a:r>
            <a:r>
              <a:rPr lang="en-US" altLang="ja-JP" sz="1400" b="1" spc="-16" dirty="0">
                <a:latin typeface="メイリオ" panose="020B0604030504040204" pitchFamily="50" charset="-128"/>
                <a:ea typeface="メイリオ" panose="020B0604030504040204" pitchFamily="50" charset="-128"/>
                <a:cs typeface="AoyagiKouzanFontT"/>
              </a:rPr>
              <a:t>｢</a:t>
            </a:r>
            <a:r>
              <a:rPr lang="ja-JP" altLang="en-US" sz="1400" b="1" dirty="0">
                <a:latin typeface="Meiryo" charset="-128"/>
                <a:ea typeface="Meiryo" charset="-128"/>
                <a:cs typeface="Meiryo" charset="-128"/>
              </a:rPr>
              <a:t>確認</a:t>
            </a:r>
            <a:r>
              <a:rPr lang="ja-JP" altLang="en-US" sz="1400" b="1" spc="-500" dirty="0">
                <a:latin typeface="Meiryo" charset="-128"/>
                <a:ea typeface="Meiryo" charset="-128"/>
                <a:cs typeface="Meiryo" charset="-128"/>
              </a:rPr>
              <a:t>」</a:t>
            </a:r>
            <a:r>
              <a:rPr lang="ja-JP" altLang="en-US" sz="1400" b="1" dirty="0">
                <a:latin typeface="Meiryo" charset="-128"/>
                <a:ea typeface="Meiryo" charset="-128"/>
                <a:cs typeface="Meiryo" charset="-128"/>
              </a:rPr>
              <a:t>を押す。</a:t>
            </a:r>
            <a:endParaRPr lang="ja-JP" altLang="en-US" sz="2000" b="1" dirty="0">
              <a:latin typeface="Meiryo" charset="-128"/>
              <a:ea typeface="Meiryo" charset="-128"/>
              <a:cs typeface="Meiryo" charset="-128"/>
            </a:endParaRPr>
          </a:p>
          <a:p>
            <a:pPr marL="6350"/>
            <a:endParaRPr lang="ja-JP" altLang="en-US" sz="1400" b="1" dirty="0">
              <a:latin typeface="Meiryo" charset="-128"/>
              <a:ea typeface="Meiryo" charset="-128"/>
              <a:cs typeface="Meiryo" charset="-128"/>
            </a:endParaRPr>
          </a:p>
          <a:p>
            <a:pPr marL="6350"/>
            <a:endParaRPr lang="ja-JP" altLang="en-US" sz="2000" b="1" dirty="0">
              <a:latin typeface="Meiryo" charset="-128"/>
              <a:ea typeface="Meiryo" charset="-128"/>
              <a:cs typeface="Meiryo" charset="-128"/>
            </a:endParaRPr>
          </a:p>
        </p:txBody>
      </p:sp>
      <p:pic>
        <p:nvPicPr>
          <p:cNvPr id="21" name="図 20" descr="メールアドレス登録画面に画像認証の入力欄が表示されている画像">
            <a:extLst>
              <a:ext uri="{FF2B5EF4-FFF2-40B4-BE49-F238E27FC236}">
                <a16:creationId xmlns:a16="http://schemas.microsoft.com/office/drawing/2014/main" id="{A1111BB6-00F8-416C-9D4C-29BC52BAB9F5}"/>
              </a:ext>
            </a:extLst>
          </p:cNvPr>
          <p:cNvPicPr>
            <a:picLocks noChangeAspect="1"/>
          </p:cNvPicPr>
          <p:nvPr/>
        </p:nvPicPr>
        <p:blipFill rotWithShape="1">
          <a:blip r:embed="rId9"/>
          <a:srcRect t="20286" b="28284"/>
          <a:stretch/>
        </p:blipFill>
        <p:spPr>
          <a:xfrm>
            <a:off x="6951420" y="4144995"/>
            <a:ext cx="1753846" cy="1953122"/>
          </a:xfrm>
          <a:prstGeom prst="rect">
            <a:avLst/>
          </a:prstGeom>
          <a:ln>
            <a:solidFill>
              <a:schemeClr val="tx1">
                <a:lumMod val="50000"/>
                <a:lumOff val="50000"/>
              </a:schemeClr>
            </a:solidFill>
          </a:ln>
        </p:spPr>
      </p:pic>
      <p:sp>
        <p:nvSpPr>
          <p:cNvPr id="47" name="正方形/長方形 46">
            <a:extLst>
              <a:ext uri="{FF2B5EF4-FFF2-40B4-BE49-F238E27FC236}">
                <a16:creationId xmlns:a16="http://schemas.microsoft.com/office/drawing/2014/main" id="{08EEDE7E-6616-4B6B-8792-B474D30AA897}"/>
              </a:ext>
            </a:extLst>
          </p:cNvPr>
          <p:cNvSpPr/>
          <p:nvPr/>
        </p:nvSpPr>
        <p:spPr>
          <a:xfrm>
            <a:off x="6951420" y="5748421"/>
            <a:ext cx="1753846" cy="3816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図形グループ 24"/>
          <p:cNvGrpSpPr/>
          <p:nvPr/>
        </p:nvGrpSpPr>
        <p:grpSpPr>
          <a:xfrm>
            <a:off x="6802000" y="5602163"/>
            <a:ext cx="296586" cy="293005"/>
            <a:chOff x="4232441" y="3995693"/>
            <a:chExt cx="296586" cy="293005"/>
          </a:xfrm>
        </p:grpSpPr>
        <p:sp>
          <p:nvSpPr>
            <p:cNvPr id="32" name="円/楕円 31"/>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図形グループ 37"/>
          <p:cNvGrpSpPr/>
          <p:nvPr/>
        </p:nvGrpSpPr>
        <p:grpSpPr>
          <a:xfrm>
            <a:off x="7085974" y="2777264"/>
            <a:ext cx="296586" cy="293005"/>
            <a:chOff x="3546641" y="3995693"/>
            <a:chExt cx="296586" cy="293005"/>
          </a:xfrm>
        </p:grpSpPr>
        <p:sp>
          <p:nvSpPr>
            <p:cNvPr id="39" name="円/楕円 38"/>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39"/>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図形グループ 40"/>
          <p:cNvGrpSpPr/>
          <p:nvPr/>
        </p:nvGrpSpPr>
        <p:grpSpPr>
          <a:xfrm>
            <a:off x="5001799" y="4731450"/>
            <a:ext cx="296587" cy="293005"/>
            <a:chOff x="2897417" y="3995693"/>
            <a:chExt cx="296587" cy="293005"/>
          </a:xfrm>
        </p:grpSpPr>
        <p:sp>
          <p:nvSpPr>
            <p:cNvPr id="43" name="円/楕円 42"/>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647312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登録したメールアドレスに届いた「個人番号カード申請情報登録URLのご案内」メールの画像"/>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1239" y="3080286"/>
            <a:ext cx="3783600" cy="2721392"/>
          </a:xfrm>
          <a:prstGeom prst="rect">
            <a:avLst/>
          </a:prstGeom>
          <a:ln w="9525">
            <a:solidFill>
              <a:schemeClr val="tx1">
                <a:lumMod val="50000"/>
                <a:lumOff val="50000"/>
              </a:schemeClr>
            </a:solidFill>
          </a:ln>
        </p:spPr>
      </p:pic>
      <p:graphicFrame>
        <p:nvGraphicFramePr>
          <p:cNvPr id="6" name="オブジェクト 5" hidden="1">
            <a:extLst>
              <a:ext uri="{FF2B5EF4-FFF2-40B4-BE49-F238E27FC236}">
                <a16:creationId xmlns:a16="http://schemas.microsoft.com/office/drawing/2014/main" id="{586DE877-0341-4462-A9BC-F466DB611233}"/>
              </a:ext>
            </a:extLst>
          </p:cNvPr>
          <p:cNvGraphicFramePr>
            <a:graphicFrameLocks noChangeAspect="1"/>
          </p:cNvGraphicFramePr>
          <p:nvPr>
            <p:custDataLst>
              <p:tags r:id="rId1"/>
            </p:custDataLst>
            <p:extLst>
              <p:ext uri="{D42A27DB-BD31-4B8C-83A1-F6EECF244321}">
                <p14:modId xmlns:p14="http://schemas.microsoft.com/office/powerpoint/2010/main" val="7266896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6" name="オブジェクト 5" hidden="1">
                        <a:extLst>
                          <a:ext uri="{FF2B5EF4-FFF2-40B4-BE49-F238E27FC236}">
                            <a16:creationId xmlns:a16="http://schemas.microsoft.com/office/drawing/2014/main" id="{586DE877-0341-4462-A9BC-F466DB61123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6" name="テキスト ボックス 25"/>
          <p:cNvSpPr txBox="1"/>
          <p:nvPr/>
        </p:nvSpPr>
        <p:spPr>
          <a:xfrm>
            <a:off x="519903" y="1456352"/>
            <a:ext cx="4320000" cy="150810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登録した</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メールアドレスに</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メールが届きます</a:t>
            </a:r>
          </a:p>
        </p:txBody>
      </p:sp>
      <p:sp>
        <p:nvSpPr>
          <p:cNvPr id="27" name="テキスト ボックス 26"/>
          <p:cNvSpPr txBox="1"/>
          <p:nvPr/>
        </p:nvSpPr>
        <p:spPr>
          <a:xfrm>
            <a:off x="4114948" y="1456350"/>
            <a:ext cx="3240000"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届いたメールを開いて、</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記載してある</a:t>
            </a:r>
            <a:r>
              <a:rPr lang="en-US" altLang="ja-JP" sz="2000" b="1" dirty="0">
                <a:latin typeface="Meiryo" charset="-128"/>
                <a:ea typeface="Meiryo" charset="-128"/>
                <a:cs typeface="Meiryo" charset="-128"/>
              </a:rPr>
              <a:t>URL</a:t>
            </a:r>
            <a:r>
              <a:rPr lang="ja-JP" altLang="en-US" sz="2000" b="1" dirty="0">
                <a:latin typeface="Meiryo" charset="-128"/>
                <a:ea typeface="Meiryo" charset="-128"/>
                <a:cs typeface="Meiryo" charset="-128"/>
              </a:rPr>
              <a:t>を押す</a:t>
            </a:r>
          </a:p>
        </p:txBody>
      </p:sp>
      <p:sp>
        <p:nvSpPr>
          <p:cNvPr id="18" name="タイトル 1"/>
          <p:cNvSpPr>
            <a:spLocks noGrp="1"/>
          </p:cNvSpPr>
          <p:nvPr>
            <p:ph type="ctrTitle"/>
          </p:nvPr>
        </p:nvSpPr>
        <p:spPr>
          <a:xfrm>
            <a:off x="1773395" y="277200"/>
            <a:ext cx="4698722" cy="991041"/>
          </a:xfrm>
        </p:spPr>
        <p:txBody>
          <a:bodyPr vert="horz" wrap="none">
            <a:spAutoFit/>
          </a:bodyPr>
          <a:lstStyle/>
          <a:p>
            <a:r>
              <a:rPr lang="ja-JP" altLang="en-US" dirty="0"/>
              <a:t>メールアドレスの登録と</a:t>
            </a:r>
            <a:br>
              <a:rPr lang="en-US" altLang="ja-JP" dirty="0"/>
            </a:br>
            <a:r>
              <a:rPr lang="ja-JP" altLang="en-US" dirty="0"/>
              <a:t>メールの受信</a:t>
            </a:r>
          </a:p>
        </p:txBody>
      </p:sp>
      <p:sp>
        <p:nvSpPr>
          <p:cNvPr id="19" name="Title Placeholder 1"/>
          <p:cNvSpPr txBox="1">
            <a:spLocks/>
          </p:cNvSpPr>
          <p:nvPr/>
        </p:nvSpPr>
        <p:spPr>
          <a:xfrm>
            <a:off x="505100" y="505100"/>
            <a:ext cx="1031051"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3-C</a:t>
            </a:r>
            <a:endParaRPr lang="en-US" sz="3600" dirty="0">
              <a:solidFill>
                <a:srgbClr val="009650"/>
              </a:solidFill>
            </a:endParaRPr>
          </a:p>
        </p:txBody>
      </p:sp>
      <p:sp>
        <p:nvSpPr>
          <p:cNvPr id="17" name="正方形/長方形 16"/>
          <p:cNvSpPr/>
          <p:nvPr/>
        </p:nvSpPr>
        <p:spPr>
          <a:xfrm>
            <a:off x="4155230" y="4226361"/>
            <a:ext cx="3924000" cy="1958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736CEF60-CFBB-4226-B1E3-7F6C51B02335}"/>
              </a:ext>
            </a:extLst>
          </p:cNvPr>
          <p:cNvSpPr txBox="1"/>
          <p:nvPr/>
        </p:nvSpPr>
        <p:spPr>
          <a:xfrm>
            <a:off x="4106457" y="5798779"/>
            <a:ext cx="4039870" cy="461665"/>
          </a:xfrm>
          <a:prstGeom prst="rect">
            <a:avLst/>
          </a:prstGeom>
          <a:noFill/>
        </p:spPr>
        <p:txBody>
          <a:bodyPr wrap="square" rtlCol="0">
            <a:spAutoFit/>
          </a:bodyPr>
          <a:lstStyle/>
          <a:p>
            <a:pPr marL="201600" marR="5080" indent="-201600"/>
            <a:r>
              <a:rPr kumimoji="1" lang="en-US" altLang="ja-JP" sz="1200" b="1" dirty="0">
                <a:latin typeface="メイリオ" panose="020B0604030504040204" pitchFamily="50" charset="-128"/>
                <a:ea typeface="メイリオ" panose="020B0604030504040204" pitchFamily="50" charset="-128"/>
              </a:rPr>
              <a:t>※</a:t>
            </a:r>
            <a:r>
              <a:rPr kumimoji="1" lang="ja-JP" altLang="en-US" sz="1200" b="1" dirty="0">
                <a:latin typeface="メイリオ" panose="020B0604030504040204" pitchFamily="50" charset="-128"/>
                <a:ea typeface="メイリオ" panose="020B0604030504040204" pitchFamily="50" charset="-128"/>
              </a:rPr>
              <a:t> </a:t>
            </a:r>
            <a:r>
              <a:rPr lang="en-US" altLang="ja-JP" sz="1200" b="1" dirty="0">
                <a:latin typeface="メイリオ" panose="020B0604030504040204" pitchFamily="50" charset="-128"/>
                <a:ea typeface="メイリオ" panose="020B0604030504040204" pitchFamily="50" charset="-128"/>
                <a:cs typeface="AoyagiKouzanFontT"/>
              </a:rPr>
              <a:t>｢</a:t>
            </a:r>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個人番号カード</a:t>
            </a:r>
            <a:r>
              <a:rPr lang="en-US" altLang="ja-JP" sz="1200" b="1" dirty="0">
                <a:latin typeface="メイリオ" panose="020B0604030504040204" pitchFamily="50" charset="-128"/>
                <a:ea typeface="メイリオ" panose="020B0604030504040204" pitchFamily="50" charset="-128"/>
              </a:rPr>
              <a:t>】</a:t>
            </a:r>
            <a:r>
              <a:rPr kumimoji="1" lang="ja-JP" altLang="en-US" sz="1200" b="1" dirty="0">
                <a:latin typeface="メイリオ" panose="020B0604030504040204" pitchFamily="50" charset="-128"/>
                <a:ea typeface="メイリオ" panose="020B0604030504040204" pitchFamily="50" charset="-128"/>
              </a:rPr>
              <a:t>申請情報登録</a:t>
            </a:r>
            <a:r>
              <a:rPr kumimoji="1" lang="en-US" altLang="ja-JP" sz="1200" b="1" dirty="0">
                <a:latin typeface="メイリオ" panose="020B0604030504040204" pitchFamily="50" charset="-128"/>
                <a:ea typeface="メイリオ" panose="020B0604030504040204" pitchFamily="50" charset="-128"/>
              </a:rPr>
              <a:t>URL</a:t>
            </a:r>
            <a:r>
              <a:rPr kumimoji="1" lang="ja-JP" altLang="en-US" sz="1200" b="1" dirty="0">
                <a:latin typeface="メイリオ" panose="020B0604030504040204" pitchFamily="50" charset="-128"/>
                <a:ea typeface="メイリオ" panose="020B0604030504040204" pitchFamily="50" charset="-128"/>
              </a:rPr>
              <a:t>のご</a:t>
            </a:r>
            <a:r>
              <a:rPr lang="ja-JP" altLang="en-US" sz="1200" b="1" dirty="0">
                <a:latin typeface="メイリオ" panose="020B0604030504040204" pitchFamily="50" charset="-128"/>
                <a:ea typeface="メイリオ" panose="020B0604030504040204" pitchFamily="50" charset="-128"/>
              </a:rPr>
              <a:t>案内</a:t>
            </a:r>
            <a:r>
              <a:rPr lang="ja-JP" altLang="en-US" sz="1200" b="1" dirty="0">
                <a:latin typeface="Meiryo" charset="-128"/>
                <a:ea typeface="Meiryo" charset="-128"/>
                <a:cs typeface="Meiryo" charset="-128"/>
              </a:rPr>
              <a:t>」</a:t>
            </a:r>
            <a:endParaRPr lang="en-US" altLang="ja-JP" sz="1200" b="1" dirty="0">
              <a:latin typeface="メイリオ" panose="020B0604030504040204" pitchFamily="50" charset="-128"/>
              <a:ea typeface="メイリオ" panose="020B0604030504040204" pitchFamily="50" charset="-128"/>
              <a:cs typeface="Meiryo" charset="-128"/>
            </a:endParaRPr>
          </a:p>
          <a:p>
            <a:pPr marL="201600" marR="5080" indent="-201600"/>
            <a:r>
              <a:rPr lang="ja-JP" altLang="en-US" sz="1200" b="1" dirty="0">
                <a:latin typeface="メイリオ" panose="020B0604030504040204" pitchFamily="50" charset="-128"/>
                <a:ea typeface="メイリオ" panose="020B0604030504040204" pitchFamily="50" charset="-128"/>
                <a:cs typeface="Meiryo" charset="-128"/>
              </a:rPr>
              <a:t>という件名のメールが届きます。</a:t>
            </a:r>
          </a:p>
        </p:txBody>
      </p:sp>
      <p:pic>
        <p:nvPicPr>
          <p:cNvPr id="3" name="図 2" descr="メールアドレスの登録完了画面">
            <a:extLst>
              <a:ext uri="{FF2B5EF4-FFF2-40B4-BE49-F238E27FC236}">
                <a16:creationId xmlns:a16="http://schemas.microsoft.com/office/drawing/2014/main" id="{C8756B84-4535-468C-B01B-2BF285E1DAA9}"/>
              </a:ext>
            </a:extLst>
          </p:cNvPr>
          <p:cNvPicPr>
            <a:picLocks noChangeAspect="1"/>
          </p:cNvPicPr>
          <p:nvPr/>
        </p:nvPicPr>
        <p:blipFill rotWithShape="1">
          <a:blip r:embed="rId7"/>
          <a:srcRect t="12201" b="17649"/>
          <a:stretch/>
        </p:blipFill>
        <p:spPr>
          <a:xfrm>
            <a:off x="612860" y="3075986"/>
            <a:ext cx="1869074" cy="2839141"/>
          </a:xfrm>
          <a:prstGeom prst="rect">
            <a:avLst/>
          </a:prstGeom>
          <a:ln>
            <a:solidFill>
              <a:schemeClr val="tx1">
                <a:lumMod val="50000"/>
                <a:lumOff val="50000"/>
              </a:schemeClr>
            </a:solidFill>
          </a:ln>
        </p:spPr>
      </p:pic>
      <p:grpSp>
        <p:nvGrpSpPr>
          <p:cNvPr id="44" name="図形グループ 43"/>
          <p:cNvGrpSpPr/>
          <p:nvPr/>
        </p:nvGrpSpPr>
        <p:grpSpPr>
          <a:xfrm>
            <a:off x="7933088" y="4077072"/>
            <a:ext cx="296586" cy="293005"/>
            <a:chOff x="5878361" y="3995693"/>
            <a:chExt cx="296586" cy="293005"/>
          </a:xfrm>
        </p:grpSpPr>
        <p:sp>
          <p:nvSpPr>
            <p:cNvPr id="45" name="円/楕円 44"/>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フリーフォーム 45"/>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7" name="図形グループ 46"/>
          <p:cNvGrpSpPr/>
          <p:nvPr/>
        </p:nvGrpSpPr>
        <p:grpSpPr>
          <a:xfrm>
            <a:off x="4059390" y="2924944"/>
            <a:ext cx="296586" cy="293005"/>
            <a:chOff x="5101121" y="3995693"/>
            <a:chExt cx="296586" cy="293005"/>
          </a:xfrm>
        </p:grpSpPr>
        <p:sp>
          <p:nvSpPr>
            <p:cNvPr id="48" name="円/楕円 47"/>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48"/>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矢印: 右 3">
            <a:extLst>
              <a:ext uri="{FF2B5EF4-FFF2-40B4-BE49-F238E27FC236}">
                <a16:creationId xmlns:a16="http://schemas.microsoft.com/office/drawing/2014/main" id="{13E7D350-464B-7E3B-2456-FDA8EE92F05B}"/>
              </a:ext>
            </a:extLst>
          </p:cNvPr>
          <p:cNvSpPr/>
          <p:nvPr/>
        </p:nvSpPr>
        <p:spPr>
          <a:xfrm>
            <a:off x="2771896" y="4179500"/>
            <a:ext cx="1080024" cy="473635"/>
          </a:xfrm>
          <a:prstGeom prst="rightArrow">
            <a:avLst>
              <a:gd name="adj1" fmla="val 37318"/>
              <a:gd name="adj2" fmla="val 5951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2874913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hidden="1">
            <a:extLst>
              <a:ext uri="{FF2B5EF4-FFF2-40B4-BE49-F238E27FC236}">
                <a16:creationId xmlns:a16="http://schemas.microsoft.com/office/drawing/2014/main" id="{5CD18192-23AF-4F80-943B-215C9C3131AF}"/>
              </a:ext>
            </a:extLst>
          </p:cNvPr>
          <p:cNvGraphicFramePr>
            <a:graphicFrameLocks noChangeAspect="1"/>
          </p:cNvGraphicFramePr>
          <p:nvPr>
            <p:custDataLst>
              <p:tags r:id="rId1"/>
            </p:custDataLst>
            <p:extLst>
              <p:ext uri="{D42A27DB-BD31-4B8C-83A1-F6EECF244321}">
                <p14:modId xmlns:p14="http://schemas.microsoft.com/office/powerpoint/2010/main" val="20302058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0" name="オブジェクト 9" hidden="1">
                        <a:extLst>
                          <a:ext uri="{FF2B5EF4-FFF2-40B4-BE49-F238E27FC236}">
                            <a16:creationId xmlns:a16="http://schemas.microsoft.com/office/drawing/2014/main" id="{5CD18192-23AF-4F80-943B-215C9C3131A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7" name="図 16" descr="｢顔写真登録」のトップ画面の「アップロード」ボタンと「確認」ボタンが表示されている画面の画像">
            <a:extLst>
              <a:ext uri="{FF2B5EF4-FFF2-40B4-BE49-F238E27FC236}">
                <a16:creationId xmlns:a16="http://schemas.microsoft.com/office/drawing/2014/main" id="{15F9DF11-8BDC-45D3-B049-85F08455F17A}"/>
              </a:ext>
            </a:extLst>
          </p:cNvPr>
          <p:cNvPicPr>
            <a:picLocks noChangeAspect="1"/>
          </p:cNvPicPr>
          <p:nvPr/>
        </p:nvPicPr>
        <p:blipFill rotWithShape="1">
          <a:blip r:embed="rId6"/>
          <a:srcRect t="27951"/>
          <a:stretch/>
        </p:blipFill>
        <p:spPr>
          <a:xfrm>
            <a:off x="4060338" y="3898478"/>
            <a:ext cx="1459385" cy="2223676"/>
          </a:xfrm>
          <a:prstGeom prst="rect">
            <a:avLst/>
          </a:prstGeom>
          <a:ln>
            <a:solidFill>
              <a:schemeClr val="tx1">
                <a:lumMod val="50000"/>
                <a:lumOff val="50000"/>
              </a:schemeClr>
            </a:solidFill>
          </a:ln>
        </p:spPr>
      </p:pic>
      <p:pic>
        <p:nvPicPr>
          <p:cNvPr id="7" name="図 6" descr="｢顔写真登録」の｢適正な写真」の説明箇所の画像">
            <a:extLst>
              <a:ext uri="{FF2B5EF4-FFF2-40B4-BE49-F238E27FC236}">
                <a16:creationId xmlns:a16="http://schemas.microsoft.com/office/drawing/2014/main" id="{6FE34529-1910-40C3-B67D-E022F5A6AE2B}"/>
              </a:ext>
            </a:extLst>
          </p:cNvPr>
          <p:cNvPicPr>
            <a:picLocks noChangeAspect="1"/>
          </p:cNvPicPr>
          <p:nvPr/>
        </p:nvPicPr>
        <p:blipFill rotWithShape="1">
          <a:blip r:embed="rId7"/>
          <a:srcRect t="80703"/>
          <a:stretch/>
        </p:blipFill>
        <p:spPr>
          <a:xfrm>
            <a:off x="5659046" y="2351515"/>
            <a:ext cx="1651651" cy="690141"/>
          </a:xfrm>
          <a:prstGeom prst="rect">
            <a:avLst/>
          </a:prstGeom>
          <a:ln>
            <a:solidFill>
              <a:schemeClr val="tx1">
                <a:lumMod val="50000"/>
                <a:lumOff val="50000"/>
              </a:schemeClr>
            </a:solidFill>
          </a:ln>
        </p:spPr>
      </p:pic>
      <p:sp>
        <p:nvSpPr>
          <p:cNvPr id="2" name="タイトル 1"/>
          <p:cNvSpPr>
            <a:spLocks noGrp="1"/>
          </p:cNvSpPr>
          <p:nvPr>
            <p:ph type="ctrTitle"/>
          </p:nvPr>
        </p:nvSpPr>
        <p:spPr>
          <a:xfrm>
            <a:off x="1786365" y="526388"/>
            <a:ext cx="4288353" cy="547842"/>
          </a:xfrm>
        </p:spPr>
        <p:txBody>
          <a:bodyPr vert="horz" wrap="none">
            <a:spAutoFit/>
          </a:bodyPr>
          <a:lstStyle/>
          <a:p>
            <a:r>
              <a:rPr lang="ja-JP" altLang="en-US" dirty="0"/>
              <a:t>顔写真の登録のしかた</a:t>
            </a:r>
          </a:p>
        </p:txBody>
      </p:sp>
      <p:sp>
        <p:nvSpPr>
          <p:cNvPr id="8" name="Title Placeholder 1"/>
          <p:cNvSpPr txBox="1">
            <a:spLocks/>
          </p:cNvSpPr>
          <p:nvPr/>
        </p:nvSpPr>
        <p:spPr>
          <a:xfrm>
            <a:off x="505100" y="505100"/>
            <a:ext cx="1079142"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3-D</a:t>
            </a:r>
            <a:endParaRPr lang="en-US" sz="3600" dirty="0">
              <a:solidFill>
                <a:srgbClr val="009650"/>
              </a:solidFill>
            </a:endParaRPr>
          </a:p>
        </p:txBody>
      </p:sp>
      <p:sp>
        <p:nvSpPr>
          <p:cNvPr id="6" name="object 3" descr="顔写真のチェックポイントについて書かれている画面の画像"/>
          <p:cNvSpPr>
            <a:spLocks noChangeAspect="1"/>
          </p:cNvSpPr>
          <p:nvPr/>
        </p:nvSpPr>
        <p:spPr>
          <a:xfrm>
            <a:off x="7635734" y="1995787"/>
            <a:ext cx="900000" cy="1605120"/>
          </a:xfrm>
          <a:prstGeom prst="rect">
            <a:avLst/>
          </a:prstGeom>
          <a:blipFill>
            <a:blip r:embed="rId8" cstate="print"/>
            <a:stretch>
              <a:fillRect/>
            </a:stretch>
          </a:blipFill>
          <a:ln w="9525">
            <a:solidFill>
              <a:schemeClr val="tx1">
                <a:lumMod val="50000"/>
                <a:lumOff val="50000"/>
              </a:schemeClr>
            </a:solidFill>
          </a:ln>
        </p:spPr>
        <p:txBody>
          <a:bodyPr wrap="square" lIns="0" tIns="0" rIns="0" bIns="0" rtlCol="0"/>
          <a:lstStyle/>
          <a:p>
            <a:endParaRPr dirty="0"/>
          </a:p>
        </p:txBody>
      </p:sp>
      <p:sp>
        <p:nvSpPr>
          <p:cNvPr id="20" name="object 17" descr="「アップロード」ボタンを押した後に表示される、写真を撮影した機能を選択する画面の画像"/>
          <p:cNvSpPr>
            <a:spLocks noChangeAspect="1"/>
          </p:cNvSpPr>
          <p:nvPr/>
        </p:nvSpPr>
        <p:spPr>
          <a:xfrm>
            <a:off x="5964574" y="3429000"/>
            <a:ext cx="1255116" cy="1147308"/>
          </a:xfrm>
          <a:prstGeom prst="rect">
            <a:avLst/>
          </a:prstGeom>
          <a:blipFill>
            <a:blip r:embed="rId9" cstate="print"/>
            <a:stretch>
              <a:fillRect/>
            </a:stretch>
          </a:blipFill>
          <a:ln w="9525">
            <a:solidFill>
              <a:schemeClr val="tx1">
                <a:lumMod val="50000"/>
                <a:lumOff val="50000"/>
              </a:schemeClr>
            </a:solidFill>
          </a:ln>
        </p:spPr>
        <p:txBody>
          <a:bodyPr wrap="square" lIns="0" tIns="0" rIns="0" bIns="0" rtlCol="0"/>
          <a:lstStyle/>
          <a:p>
            <a:endParaRPr dirty="0"/>
          </a:p>
        </p:txBody>
      </p:sp>
      <p:pic>
        <p:nvPicPr>
          <p:cNvPr id="25" name="図 24" descr="選択した顔写真のイラスト"/>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7694556" y="4345475"/>
            <a:ext cx="842653" cy="1176734"/>
          </a:xfrm>
          <a:prstGeom prst="rect">
            <a:avLst/>
          </a:prstGeom>
        </p:spPr>
      </p:pic>
      <p:sp>
        <p:nvSpPr>
          <p:cNvPr id="27" name="正方形/長方形 26"/>
          <p:cNvSpPr/>
          <p:nvPr/>
        </p:nvSpPr>
        <p:spPr>
          <a:xfrm>
            <a:off x="4667823" y="4797723"/>
            <a:ext cx="797990" cy="21545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4052651" y="5085184"/>
            <a:ext cx="1451767"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カギ線コネクタ 15"/>
          <p:cNvCxnSpPr>
            <a:cxnSpLocks/>
            <a:stCxn id="20" idx="3"/>
            <a:endCxn id="25" idx="0"/>
          </p:cNvCxnSpPr>
          <p:nvPr/>
        </p:nvCxnSpPr>
        <p:spPr>
          <a:xfrm>
            <a:off x="7219690" y="4002654"/>
            <a:ext cx="896193" cy="342821"/>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正方形/長方形 32"/>
          <p:cNvSpPr/>
          <p:nvPr/>
        </p:nvSpPr>
        <p:spPr>
          <a:xfrm>
            <a:off x="6660232" y="2687280"/>
            <a:ext cx="399097" cy="21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p:cNvCxnSpPr>
            <a:cxnSpLocks/>
          </p:cNvCxnSpPr>
          <p:nvPr/>
        </p:nvCxnSpPr>
        <p:spPr>
          <a:xfrm>
            <a:off x="7059329" y="2805521"/>
            <a:ext cx="577158"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コネクタ: カギ線 11">
            <a:extLst>
              <a:ext uri="{FF2B5EF4-FFF2-40B4-BE49-F238E27FC236}">
                <a16:creationId xmlns:a16="http://schemas.microsoft.com/office/drawing/2014/main" id="{44C4CF0F-6046-4C87-BCF2-E7AB4880A8F5}"/>
              </a:ext>
            </a:extLst>
          </p:cNvPr>
          <p:cNvCxnSpPr>
            <a:cxnSpLocks/>
            <a:stCxn id="27" idx="3"/>
            <a:endCxn id="20" idx="1"/>
          </p:cNvCxnSpPr>
          <p:nvPr/>
        </p:nvCxnSpPr>
        <p:spPr>
          <a:xfrm flipV="1">
            <a:off x="5465813" y="4002654"/>
            <a:ext cx="498761" cy="902796"/>
          </a:xfrm>
          <a:prstGeom prst="bentConnector3">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258AA608-ED70-4C23-80E3-EEA25C2F5B3F}"/>
              </a:ext>
            </a:extLst>
          </p:cNvPr>
          <p:cNvSpPr txBox="1"/>
          <p:nvPr/>
        </p:nvSpPr>
        <p:spPr>
          <a:xfrm>
            <a:off x="520607" y="1450630"/>
            <a:ext cx="3744000" cy="4755148"/>
          </a:xfrm>
          <a:prstGeom prst="rect">
            <a:avLst/>
          </a:prstGeom>
          <a:noFill/>
        </p:spPr>
        <p:txBody>
          <a:bodyPr wrap="square" rtlCol="0">
            <a:spAutoFit/>
          </a:bodyPr>
          <a:lstStyle/>
          <a:p>
            <a:pPr marL="6350" indent="-6350"/>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pPr marL="6350" indent="-6350"/>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顔写真登録</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のページです　</a:t>
            </a:r>
            <a:endParaRPr lang="en-US" altLang="ja-JP" sz="2000" b="1" dirty="0">
              <a:latin typeface="Meiryo" charset="-128"/>
              <a:ea typeface="Meiryo" charset="-128"/>
              <a:cs typeface="Meiryo" charset="-128"/>
            </a:endParaRPr>
          </a:p>
          <a:p>
            <a:pPr marL="6350" indent="-6350">
              <a:spcBef>
                <a:spcPts val="200"/>
              </a:spcBef>
            </a:pPr>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こちら</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を押すと、</a:t>
            </a:r>
            <a:endParaRPr lang="en-US" altLang="ja-JP" sz="2000" b="1" spc="-16" dirty="0">
              <a:latin typeface="メイリオ" panose="020B0604030504040204" pitchFamily="50" charset="-128"/>
              <a:ea typeface="メイリオ" panose="020B0604030504040204" pitchFamily="50" charset="-128"/>
              <a:cs typeface="AoyagiKouzanFontT"/>
            </a:endParaRPr>
          </a:p>
          <a:p>
            <a:pPr marL="6350" indent="-6350">
              <a:spcBef>
                <a:spcPts val="200"/>
              </a:spcBef>
            </a:pPr>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適正な写真</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の説明が</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ありますので確認しましょう</a:t>
            </a:r>
            <a:endParaRPr lang="en-US" altLang="ja-JP" sz="2000" b="1" dirty="0">
              <a:latin typeface="Meiryo" charset="-128"/>
              <a:ea typeface="Meiryo" charset="-128"/>
              <a:cs typeface="Meiryo" charset="-128"/>
            </a:endParaRPr>
          </a:p>
          <a:p>
            <a:pPr marL="6350" indent="-6350">
              <a:spcBef>
                <a:spcPts val="200"/>
              </a:spcBef>
            </a:pPr>
            <a:r>
              <a:rPr lang="ja-JP" altLang="en-US" sz="32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「アップロード」を押す</a:t>
            </a:r>
            <a:endParaRPr lang="en-US" altLang="ja-JP" sz="2000" b="1" dirty="0">
              <a:latin typeface="Meiryo" charset="-128"/>
              <a:ea typeface="Meiryo" charset="-128"/>
              <a:cs typeface="Meiryo" charset="-128"/>
            </a:endParaRPr>
          </a:p>
          <a:p>
            <a:pPr marL="6350" indent="-6350">
              <a:spcBef>
                <a:spcPts val="200"/>
              </a:spcBef>
            </a:pPr>
            <a:r>
              <a:rPr lang="ja-JP" altLang="en-US" sz="32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撮影した写真を選択して押す</a:t>
            </a:r>
            <a:endParaRPr lang="en-US" altLang="ja-JP" sz="2000" b="1" dirty="0">
              <a:latin typeface="Meiryo" charset="-128"/>
              <a:ea typeface="Meiryo" charset="-128"/>
              <a:cs typeface="Meiryo" charset="-128"/>
            </a:endParaRPr>
          </a:p>
          <a:p>
            <a:pPr marL="6350" indent="-6350">
              <a:spcBef>
                <a:spcPts val="200"/>
              </a:spcBef>
            </a:pP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marL="6350" indent="-6350">
              <a:spcBef>
                <a:spcPts val="200"/>
              </a:spcBef>
            </a:pPr>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確認</a:t>
            </a:r>
            <a:r>
              <a:rPr lang="ja-JP" altLang="en-US" sz="2000" b="1" spc="-1000" dirty="0">
                <a:latin typeface="Meiryo" charset="-128"/>
                <a:ea typeface="Meiryo" charset="-128"/>
                <a:cs typeface="Meiryo" charset="-128"/>
              </a:rPr>
              <a:t>」</a:t>
            </a:r>
            <a:r>
              <a:rPr lang="ja-JP" altLang="en-US" sz="2000" b="1" dirty="0">
                <a:latin typeface="Meiryo" charset="-128"/>
                <a:ea typeface="Meiryo" charset="-128"/>
                <a:cs typeface="Meiryo" charset="-128"/>
              </a:rPr>
              <a:t>を押す</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顔写真が登録されました</a:t>
            </a:r>
          </a:p>
        </p:txBody>
      </p:sp>
      <p:pic>
        <p:nvPicPr>
          <p:cNvPr id="4" name="図 3" descr="｢顔写真登録」のトップ画面の画像">
            <a:extLst>
              <a:ext uri="{FF2B5EF4-FFF2-40B4-BE49-F238E27FC236}">
                <a16:creationId xmlns:a16="http://schemas.microsoft.com/office/drawing/2014/main" id="{A940E294-7A29-4F94-944B-CCE4A07AB5C4}"/>
              </a:ext>
            </a:extLst>
          </p:cNvPr>
          <p:cNvPicPr>
            <a:picLocks noChangeAspect="1"/>
          </p:cNvPicPr>
          <p:nvPr/>
        </p:nvPicPr>
        <p:blipFill rotWithShape="1">
          <a:blip r:embed="rId11"/>
          <a:srcRect t="12201" b="19298"/>
          <a:stretch/>
        </p:blipFill>
        <p:spPr>
          <a:xfrm>
            <a:off x="4060338" y="1635632"/>
            <a:ext cx="1451767" cy="2153408"/>
          </a:xfrm>
          <a:prstGeom prst="rect">
            <a:avLst/>
          </a:prstGeom>
          <a:ln>
            <a:solidFill>
              <a:schemeClr val="tx1">
                <a:lumMod val="50000"/>
                <a:lumOff val="50000"/>
              </a:schemeClr>
            </a:solidFill>
          </a:ln>
        </p:spPr>
      </p:pic>
      <p:grpSp>
        <p:nvGrpSpPr>
          <p:cNvPr id="30" name="図形グループ 29"/>
          <p:cNvGrpSpPr/>
          <p:nvPr/>
        </p:nvGrpSpPr>
        <p:grpSpPr>
          <a:xfrm>
            <a:off x="3923928" y="4869160"/>
            <a:ext cx="296586" cy="293005"/>
            <a:chOff x="5101121" y="3995693"/>
            <a:chExt cx="296586" cy="293005"/>
          </a:xfrm>
        </p:grpSpPr>
        <p:sp>
          <p:nvSpPr>
            <p:cNvPr id="32" name="円/楕円 31"/>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図形グループ 40"/>
          <p:cNvGrpSpPr/>
          <p:nvPr/>
        </p:nvGrpSpPr>
        <p:grpSpPr>
          <a:xfrm>
            <a:off x="7556032" y="4203291"/>
            <a:ext cx="296586" cy="293005"/>
            <a:chOff x="4232441" y="3995693"/>
            <a:chExt cx="296586" cy="293005"/>
          </a:xfrm>
        </p:grpSpPr>
        <p:sp>
          <p:nvSpPr>
            <p:cNvPr id="44" name="円/楕円 4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フリーフォーム 47"/>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 name="図形グループ 48"/>
          <p:cNvGrpSpPr/>
          <p:nvPr/>
        </p:nvGrpSpPr>
        <p:grpSpPr>
          <a:xfrm>
            <a:off x="4499992" y="4581128"/>
            <a:ext cx="296586" cy="293005"/>
            <a:chOff x="3546641" y="3995693"/>
            <a:chExt cx="296586" cy="293005"/>
          </a:xfrm>
        </p:grpSpPr>
        <p:sp>
          <p:nvSpPr>
            <p:cNvPr id="50" name="円/楕円 4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フリーフォーム 53"/>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 name="図形グループ 54"/>
          <p:cNvGrpSpPr/>
          <p:nvPr/>
        </p:nvGrpSpPr>
        <p:grpSpPr>
          <a:xfrm>
            <a:off x="6518250" y="2490081"/>
            <a:ext cx="296587" cy="293005"/>
            <a:chOff x="2897417" y="3995693"/>
            <a:chExt cx="296587" cy="293005"/>
          </a:xfrm>
        </p:grpSpPr>
        <p:sp>
          <p:nvSpPr>
            <p:cNvPr id="56" name="円/楕円 5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198870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hidden="1">
            <a:extLst>
              <a:ext uri="{FF2B5EF4-FFF2-40B4-BE49-F238E27FC236}">
                <a16:creationId xmlns:a16="http://schemas.microsoft.com/office/drawing/2014/main" id="{5CD18192-23AF-4F80-943B-215C9C3131A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0" name="オブジェクト 9" hidden="1">
                        <a:extLst>
                          <a:ext uri="{FF2B5EF4-FFF2-40B4-BE49-F238E27FC236}">
                            <a16:creationId xmlns:a16="http://schemas.microsoft.com/office/drawing/2014/main" id="{5CD18192-23AF-4F80-943B-215C9C3131A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86365" y="526388"/>
            <a:ext cx="4288353" cy="547842"/>
          </a:xfrm>
        </p:spPr>
        <p:txBody>
          <a:bodyPr vert="horz" wrap="none">
            <a:spAutoFit/>
          </a:bodyPr>
          <a:lstStyle/>
          <a:p>
            <a:r>
              <a:rPr lang="ja-JP" altLang="en-US" dirty="0"/>
              <a:t>顔写真の登録のしかた</a:t>
            </a:r>
          </a:p>
        </p:txBody>
      </p:sp>
      <p:sp>
        <p:nvSpPr>
          <p:cNvPr id="8" name="Title Placeholder 1"/>
          <p:cNvSpPr txBox="1">
            <a:spLocks/>
          </p:cNvSpPr>
          <p:nvPr/>
        </p:nvSpPr>
        <p:spPr>
          <a:xfrm>
            <a:off x="505100" y="505100"/>
            <a:ext cx="1079142"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3-D</a:t>
            </a:r>
            <a:endParaRPr lang="en-US" sz="3600" dirty="0">
              <a:solidFill>
                <a:srgbClr val="009650"/>
              </a:solidFill>
            </a:endParaRPr>
          </a:p>
        </p:txBody>
      </p:sp>
      <p:sp>
        <p:nvSpPr>
          <p:cNvPr id="36" name="テキスト ボックス 35">
            <a:extLst>
              <a:ext uri="{FF2B5EF4-FFF2-40B4-BE49-F238E27FC236}">
                <a16:creationId xmlns:a16="http://schemas.microsoft.com/office/drawing/2014/main" id="{258AA608-ED70-4C23-80E3-EEA25C2F5B3F}"/>
              </a:ext>
            </a:extLst>
          </p:cNvPr>
          <p:cNvSpPr txBox="1"/>
          <p:nvPr/>
        </p:nvSpPr>
        <p:spPr>
          <a:xfrm>
            <a:off x="527092" y="1450630"/>
            <a:ext cx="3576038" cy="3359894"/>
          </a:xfrm>
          <a:prstGeom prst="rect">
            <a:avLst/>
          </a:prstGeom>
          <a:noFill/>
        </p:spPr>
        <p:txBody>
          <a:bodyPr wrap="square" rtlCol="0">
            <a:spAutoFit/>
          </a:bodyPr>
          <a:lstStyle/>
          <a:p>
            <a:pPr marL="6350" indent="-6350"/>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a:p>
            <a:pPr marL="6350" indent="-6350"/>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顔写真登録確認</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の</a:t>
            </a:r>
            <a:endParaRPr lang="en-US" altLang="ja-JP" sz="2000" b="1" dirty="0">
              <a:latin typeface="Meiryo" charset="-128"/>
              <a:ea typeface="Meiryo" charset="-128"/>
              <a:cs typeface="Meiryo" charset="-128"/>
            </a:endParaRPr>
          </a:p>
          <a:p>
            <a:pPr marL="6350" indent="-6350"/>
            <a:r>
              <a:rPr lang="ja-JP" altLang="en-US" sz="2000" b="1" dirty="0">
                <a:latin typeface="Meiryo" charset="-128"/>
                <a:ea typeface="Meiryo" charset="-128"/>
                <a:cs typeface="Meiryo" charset="-128"/>
              </a:rPr>
              <a:t>ページです　</a:t>
            </a:r>
            <a:endParaRPr lang="en-US" altLang="ja-JP" sz="2000" b="1" dirty="0">
              <a:latin typeface="Meiryo" charset="-128"/>
              <a:ea typeface="Meiryo" charset="-128"/>
              <a:cs typeface="Meiryo" charset="-128"/>
            </a:endParaRPr>
          </a:p>
          <a:p>
            <a:pPr marL="6350" indent="-6350">
              <a:spcBef>
                <a:spcPts val="200"/>
              </a:spcBef>
            </a:pP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表示された</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写真が正しいか</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確認しましょう</a:t>
            </a:r>
            <a:endParaRPr lang="en-US" altLang="ja-JP" sz="2000" b="1" dirty="0">
              <a:latin typeface="Meiryo" charset="-128"/>
              <a:ea typeface="Meiryo" charset="-128"/>
              <a:cs typeface="Meiryo" charset="-128"/>
            </a:endParaRPr>
          </a:p>
          <a:p>
            <a:pPr marL="6350" indent="-6350">
              <a:spcBef>
                <a:spcPts val="200"/>
              </a:spcBef>
            </a:pPr>
            <a:r>
              <a:rPr lang="ja-JP" altLang="en-US" sz="3200" b="1" dirty="0">
                <a:solidFill>
                  <a:srgbClr val="009650"/>
                </a:solidFill>
                <a:latin typeface="Meiryo" charset="-128"/>
                <a:ea typeface="Meiryo" charset="-128"/>
                <a:cs typeface="Meiryo" charset="-128"/>
              </a:rPr>
              <a:t>❻</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確認事項をチェックし、</a:t>
            </a:r>
            <a:r>
              <a:rPr lang="en-US" altLang="ja-JP" sz="2000" b="1" spc="-16" dirty="0">
                <a:latin typeface="メイリオ" panose="020B0604030504040204" pitchFamily="50" charset="-128"/>
                <a:ea typeface="メイリオ" panose="020B0604030504040204" pitchFamily="50" charset="-128"/>
                <a:cs typeface="AoyagiKouzanFontT"/>
              </a:rPr>
              <a:t> </a:t>
            </a:r>
          </a:p>
          <a:p>
            <a:pPr marL="6350" indent="-6350">
              <a:spcBef>
                <a:spcPts val="200"/>
              </a:spcBef>
            </a:pPr>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登録</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を押す</a:t>
            </a:r>
            <a:endParaRPr lang="en-US" altLang="ja-JP" sz="2000" b="1" dirty="0">
              <a:latin typeface="Meiryo" charset="-128"/>
              <a:ea typeface="Meiryo" charset="-128"/>
              <a:cs typeface="Meiryo" charset="-128"/>
            </a:endParaRPr>
          </a:p>
        </p:txBody>
      </p:sp>
      <p:pic>
        <p:nvPicPr>
          <p:cNvPr id="13" name="図 12" descr="確認事項のチェック箇所、下部に｢登録」ボタンが表示された画面の画像">
            <a:extLst>
              <a:ext uri="{FF2B5EF4-FFF2-40B4-BE49-F238E27FC236}">
                <a16:creationId xmlns:a16="http://schemas.microsoft.com/office/drawing/2014/main" id="{891EDFAB-041D-454A-8371-CD0E5CBECEB3}"/>
              </a:ext>
            </a:extLst>
          </p:cNvPr>
          <p:cNvPicPr>
            <a:picLocks noChangeAspect="1"/>
          </p:cNvPicPr>
          <p:nvPr/>
        </p:nvPicPr>
        <p:blipFill rotWithShape="1">
          <a:blip r:embed="rId6"/>
          <a:srcRect t="24801" b="11083"/>
          <a:stretch/>
        </p:blipFill>
        <p:spPr>
          <a:xfrm>
            <a:off x="6380031" y="1995042"/>
            <a:ext cx="1822622" cy="2530416"/>
          </a:xfrm>
          <a:prstGeom prst="rect">
            <a:avLst/>
          </a:prstGeom>
          <a:ln>
            <a:solidFill>
              <a:schemeClr val="tx1">
                <a:lumMod val="50000"/>
                <a:lumOff val="50000"/>
              </a:schemeClr>
            </a:solidFill>
          </a:ln>
        </p:spPr>
      </p:pic>
      <p:sp>
        <p:nvSpPr>
          <p:cNvPr id="41" name="正方形/長方形 40">
            <a:extLst>
              <a:ext uri="{FF2B5EF4-FFF2-40B4-BE49-F238E27FC236}">
                <a16:creationId xmlns:a16="http://schemas.microsoft.com/office/drawing/2014/main" id="{A5013457-D7CD-4FFD-AE79-E5E804AE4E86}"/>
              </a:ext>
            </a:extLst>
          </p:cNvPr>
          <p:cNvSpPr/>
          <p:nvPr/>
        </p:nvSpPr>
        <p:spPr>
          <a:xfrm>
            <a:off x="6380031" y="2400087"/>
            <a:ext cx="1822621" cy="11521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正方形/長方形 49">
            <a:extLst>
              <a:ext uri="{FF2B5EF4-FFF2-40B4-BE49-F238E27FC236}">
                <a16:creationId xmlns:a16="http://schemas.microsoft.com/office/drawing/2014/main" id="{DB1C24BE-E3FB-4ED6-84D8-C384251C564B}"/>
              </a:ext>
            </a:extLst>
          </p:cNvPr>
          <p:cNvSpPr/>
          <p:nvPr/>
        </p:nvSpPr>
        <p:spPr>
          <a:xfrm>
            <a:off x="6380031" y="3886602"/>
            <a:ext cx="1822621" cy="4001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図形グループ 17"/>
          <p:cNvGrpSpPr/>
          <p:nvPr/>
        </p:nvGrpSpPr>
        <p:grpSpPr>
          <a:xfrm>
            <a:off x="8064280" y="2259199"/>
            <a:ext cx="296586" cy="293005"/>
            <a:chOff x="6801905" y="3995693"/>
            <a:chExt cx="296586" cy="293005"/>
          </a:xfrm>
        </p:grpSpPr>
        <p:sp>
          <p:nvSpPr>
            <p:cNvPr id="19" name="円/楕円 18"/>
            <p:cNvSpPr/>
            <p:nvPr/>
          </p:nvSpPr>
          <p:spPr>
            <a:xfrm>
              <a:off x="6803136"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6801905" y="3995693"/>
              <a:ext cx="296586" cy="293005"/>
            </a:xfrm>
            <a:custGeom>
              <a:avLst/>
              <a:gdLst/>
              <a:ahLst/>
              <a:cxnLst/>
              <a:rect l="l" t="t" r="r" b="b"/>
              <a:pathLst>
                <a:path w="296586" h="293005">
                  <a:moveTo>
                    <a:pt x="144224" y="146991"/>
                  </a:moveTo>
                  <a:cubicBezTo>
                    <a:pt x="153991" y="146991"/>
                    <a:pt x="160882" y="148565"/>
                    <a:pt x="164897" y="151712"/>
                  </a:cubicBezTo>
                  <a:cubicBezTo>
                    <a:pt x="171408" y="156812"/>
                    <a:pt x="174664" y="165331"/>
                    <a:pt x="174664" y="177268"/>
                  </a:cubicBezTo>
                  <a:cubicBezTo>
                    <a:pt x="174664" y="187686"/>
                    <a:pt x="172168" y="195852"/>
                    <a:pt x="167176" y="201767"/>
                  </a:cubicBezTo>
                  <a:cubicBezTo>
                    <a:pt x="162184" y="207681"/>
                    <a:pt x="155456" y="210638"/>
                    <a:pt x="146991" y="210638"/>
                  </a:cubicBezTo>
                  <a:cubicBezTo>
                    <a:pt x="137550" y="210638"/>
                    <a:pt x="130225" y="206108"/>
                    <a:pt x="125016" y="197046"/>
                  </a:cubicBezTo>
                  <a:cubicBezTo>
                    <a:pt x="119807" y="187985"/>
                    <a:pt x="117202" y="175423"/>
                    <a:pt x="117202" y="159362"/>
                  </a:cubicBezTo>
                  <a:cubicBezTo>
                    <a:pt x="117202" y="158928"/>
                    <a:pt x="117283" y="158006"/>
                    <a:pt x="117446" y="156595"/>
                  </a:cubicBezTo>
                  <a:cubicBezTo>
                    <a:pt x="117609" y="155184"/>
                    <a:pt x="117690" y="153991"/>
                    <a:pt x="117690" y="153014"/>
                  </a:cubicBezTo>
                  <a:cubicBezTo>
                    <a:pt x="126698" y="148999"/>
                    <a:pt x="135542" y="146991"/>
                    <a:pt x="144224" y="146991"/>
                  </a:cubicBezTo>
                  <a:close/>
                  <a:moveTo>
                    <a:pt x="168315" y="46718"/>
                  </a:moveTo>
                  <a:cubicBezTo>
                    <a:pt x="138255" y="46718"/>
                    <a:pt x="115194" y="56756"/>
                    <a:pt x="99133" y="76832"/>
                  </a:cubicBezTo>
                  <a:cubicBezTo>
                    <a:pt x="83941" y="95932"/>
                    <a:pt x="76344" y="122411"/>
                    <a:pt x="76344" y="156269"/>
                  </a:cubicBezTo>
                  <a:cubicBezTo>
                    <a:pt x="76344" y="187632"/>
                    <a:pt x="83886" y="211344"/>
                    <a:pt x="98971" y="227405"/>
                  </a:cubicBezTo>
                  <a:cubicBezTo>
                    <a:pt x="110365" y="239559"/>
                    <a:pt x="126372" y="245636"/>
                    <a:pt x="146991" y="245636"/>
                  </a:cubicBezTo>
                  <a:cubicBezTo>
                    <a:pt x="165765" y="245636"/>
                    <a:pt x="181772" y="239342"/>
                    <a:pt x="195011" y="226754"/>
                  </a:cubicBezTo>
                  <a:cubicBezTo>
                    <a:pt x="208793" y="213514"/>
                    <a:pt x="215684" y="196693"/>
                    <a:pt x="215684" y="176292"/>
                  </a:cubicBezTo>
                  <a:cubicBezTo>
                    <a:pt x="215684" y="152960"/>
                    <a:pt x="207654" y="135651"/>
                    <a:pt x="191593" y="124364"/>
                  </a:cubicBezTo>
                  <a:cubicBezTo>
                    <a:pt x="182043" y="117636"/>
                    <a:pt x="168152" y="114272"/>
                    <a:pt x="149921" y="114272"/>
                  </a:cubicBezTo>
                  <a:cubicBezTo>
                    <a:pt x="138743" y="114272"/>
                    <a:pt x="128977" y="117528"/>
                    <a:pt x="120620" y="124039"/>
                  </a:cubicBezTo>
                  <a:cubicBezTo>
                    <a:pt x="127891" y="95824"/>
                    <a:pt x="142650" y="81716"/>
                    <a:pt x="164897" y="81716"/>
                  </a:cubicBezTo>
                  <a:cubicBezTo>
                    <a:pt x="177377" y="81716"/>
                    <a:pt x="186818" y="84049"/>
                    <a:pt x="193221" y="88715"/>
                  </a:cubicBezTo>
                  <a:lnTo>
                    <a:pt x="197616" y="88715"/>
                  </a:lnTo>
                  <a:lnTo>
                    <a:pt x="197616" y="51601"/>
                  </a:lnTo>
                  <a:cubicBezTo>
                    <a:pt x="187849" y="48346"/>
                    <a:pt x="178082" y="46718"/>
                    <a:pt x="168315" y="46718"/>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2" descr="下部に顔写真見本が表示された｢顔写真登録確認」の画面の画像">
            <a:extLst>
              <a:ext uri="{FF2B5EF4-FFF2-40B4-BE49-F238E27FC236}">
                <a16:creationId xmlns:a16="http://schemas.microsoft.com/office/drawing/2014/main" id="{A394A515-A8CA-49B3-A2E0-BD47C1D14BAA}"/>
              </a:ext>
            </a:extLst>
          </p:cNvPr>
          <p:cNvGrpSpPr/>
          <p:nvPr/>
        </p:nvGrpSpPr>
        <p:grpSpPr>
          <a:xfrm>
            <a:off x="4053086" y="1852551"/>
            <a:ext cx="1983084" cy="3745465"/>
            <a:chOff x="4053086" y="1852551"/>
            <a:chExt cx="1983084" cy="3745465"/>
          </a:xfrm>
        </p:grpSpPr>
        <p:pic>
          <p:nvPicPr>
            <p:cNvPr id="9" name="図 8" descr="テキスト&#10;&#10;中程度の精度で自動的に生成された説明">
              <a:extLst>
                <a:ext uri="{FF2B5EF4-FFF2-40B4-BE49-F238E27FC236}">
                  <a16:creationId xmlns:a16="http://schemas.microsoft.com/office/drawing/2014/main" id="{50E175AA-2668-4A1B-BFE5-356198AEF2ED}"/>
                </a:ext>
              </a:extLst>
            </p:cNvPr>
            <p:cNvPicPr>
              <a:picLocks noChangeAspect="1"/>
            </p:cNvPicPr>
            <p:nvPr/>
          </p:nvPicPr>
          <p:blipFill rotWithShape="1">
            <a:blip r:embed="rId7"/>
            <a:srcRect t="11151" b="30782"/>
            <a:stretch/>
          </p:blipFill>
          <p:spPr>
            <a:xfrm>
              <a:off x="4212633" y="2040437"/>
              <a:ext cx="1822622" cy="2291670"/>
            </a:xfrm>
            <a:prstGeom prst="rect">
              <a:avLst/>
            </a:prstGeom>
          </p:spPr>
        </p:pic>
        <p:pic>
          <p:nvPicPr>
            <p:cNvPr id="37" name="図 36">
              <a:extLst>
                <a:ext uri="{FF2B5EF4-FFF2-40B4-BE49-F238E27FC236}">
                  <a16:creationId xmlns:a16="http://schemas.microsoft.com/office/drawing/2014/main" id="{83FD9B8F-61C3-4C98-835D-2E930AE67147}"/>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702617" y="4365092"/>
              <a:ext cx="842653" cy="1176734"/>
            </a:xfrm>
            <a:prstGeom prst="rect">
              <a:avLst/>
            </a:prstGeom>
          </p:spPr>
        </p:pic>
        <p:sp>
          <p:nvSpPr>
            <p:cNvPr id="4" name="正方形/長方形 3"/>
            <p:cNvSpPr/>
            <p:nvPr/>
          </p:nvSpPr>
          <p:spPr>
            <a:xfrm>
              <a:off x="4200170" y="1998016"/>
              <a:ext cx="1836000" cy="36000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図形グループ 20"/>
            <p:cNvGrpSpPr/>
            <p:nvPr/>
          </p:nvGrpSpPr>
          <p:grpSpPr>
            <a:xfrm>
              <a:off x="4053086" y="1852551"/>
              <a:ext cx="296586" cy="293005"/>
              <a:chOff x="5878361" y="3995693"/>
              <a:chExt cx="296586" cy="293005"/>
            </a:xfrm>
          </p:grpSpPr>
          <p:sp>
            <p:nvSpPr>
              <p:cNvPr id="22" name="円/楕円 21"/>
              <p:cNvSpPr/>
              <p:nvPr/>
            </p:nvSpPr>
            <p:spPr>
              <a:xfrm>
                <a:off x="587959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5878361" y="3995693"/>
                <a:ext cx="296586" cy="293005"/>
              </a:xfrm>
              <a:custGeom>
                <a:avLst/>
                <a:gdLst/>
                <a:ahLst/>
                <a:cxnLst/>
                <a:rect l="l" t="t" r="r" b="b"/>
                <a:pathLst>
                  <a:path w="296586" h="293005">
                    <a:moveTo>
                      <a:pt x="93273" y="51601"/>
                    </a:moveTo>
                    <a:lnTo>
                      <a:pt x="93273" y="159688"/>
                    </a:lnTo>
                    <a:cubicBezTo>
                      <a:pt x="107272" y="154153"/>
                      <a:pt x="121923" y="151386"/>
                      <a:pt x="137224" y="151386"/>
                    </a:cubicBezTo>
                    <a:cubicBezTo>
                      <a:pt x="149378" y="151386"/>
                      <a:pt x="158494" y="153719"/>
                      <a:pt x="164571" y="158386"/>
                    </a:cubicBezTo>
                    <a:cubicBezTo>
                      <a:pt x="169889" y="162509"/>
                      <a:pt x="172548" y="169075"/>
                      <a:pt x="172548" y="178082"/>
                    </a:cubicBezTo>
                    <a:cubicBezTo>
                      <a:pt x="172548" y="188392"/>
                      <a:pt x="169807" y="196503"/>
                      <a:pt x="164327" y="202418"/>
                    </a:cubicBezTo>
                    <a:cubicBezTo>
                      <a:pt x="158847" y="208332"/>
                      <a:pt x="151603" y="211289"/>
                      <a:pt x="142596" y="211289"/>
                    </a:cubicBezTo>
                    <a:cubicBezTo>
                      <a:pt x="133806" y="211289"/>
                      <a:pt x="124120" y="209580"/>
                      <a:pt x="113539" y="206162"/>
                    </a:cubicBezTo>
                    <a:cubicBezTo>
                      <a:pt x="102959" y="202743"/>
                      <a:pt x="95444" y="198810"/>
                      <a:pt x="90994" y="194360"/>
                    </a:cubicBezTo>
                    <a:lnTo>
                      <a:pt x="85948" y="194360"/>
                    </a:lnTo>
                    <a:lnTo>
                      <a:pt x="85948" y="231963"/>
                    </a:lnTo>
                    <a:cubicBezTo>
                      <a:pt x="103746" y="241512"/>
                      <a:pt x="123062" y="246287"/>
                      <a:pt x="143898" y="246287"/>
                    </a:cubicBezTo>
                    <a:cubicBezTo>
                      <a:pt x="165819" y="246287"/>
                      <a:pt x="183372" y="240292"/>
                      <a:pt x="196558" y="228300"/>
                    </a:cubicBezTo>
                    <a:cubicBezTo>
                      <a:pt x="209743" y="216308"/>
                      <a:pt x="216336" y="200003"/>
                      <a:pt x="216336" y="179384"/>
                    </a:cubicBezTo>
                    <a:cubicBezTo>
                      <a:pt x="216336" y="157789"/>
                      <a:pt x="207979" y="140860"/>
                      <a:pt x="191267" y="128597"/>
                    </a:cubicBezTo>
                    <a:cubicBezTo>
                      <a:pt x="181066" y="121109"/>
                      <a:pt x="164951" y="117365"/>
                      <a:pt x="142921" y="117365"/>
                    </a:cubicBezTo>
                    <a:cubicBezTo>
                      <a:pt x="139449" y="117365"/>
                      <a:pt x="135922" y="117690"/>
                      <a:pt x="132341" y="118342"/>
                    </a:cubicBezTo>
                    <a:lnTo>
                      <a:pt x="132341" y="85948"/>
                    </a:lnTo>
                    <a:lnTo>
                      <a:pt x="212592" y="85948"/>
                    </a:lnTo>
                    <a:lnTo>
                      <a:pt x="212592" y="51601"/>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325678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オブジェクト 11" hidden="1">
            <a:extLst>
              <a:ext uri="{FF2B5EF4-FFF2-40B4-BE49-F238E27FC236}">
                <a16:creationId xmlns:a16="http://schemas.microsoft.com/office/drawing/2014/main" id="{8E0C300B-6AA8-403C-ADD5-5ECD325C27BF}"/>
              </a:ext>
            </a:extLst>
          </p:cNvPr>
          <p:cNvGraphicFramePr>
            <a:graphicFrameLocks noChangeAspect="1"/>
          </p:cNvGraphicFramePr>
          <p:nvPr>
            <p:custDataLst>
              <p:tags r:id="rId1"/>
            </p:custDataLst>
            <p:extLst>
              <p:ext uri="{D42A27DB-BD31-4B8C-83A1-F6EECF244321}">
                <p14:modId xmlns:p14="http://schemas.microsoft.com/office/powerpoint/2010/main" val="1786348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2" name="オブジェクト 11" hidden="1">
                        <a:extLst>
                          <a:ext uri="{FF2B5EF4-FFF2-40B4-BE49-F238E27FC236}">
                            <a16:creationId xmlns:a16="http://schemas.microsoft.com/office/drawing/2014/main" id="{8E0C300B-6AA8-403C-ADD5-5ECD325C27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図 4" descr="「申請情報登録」画面の画像">
            <a:extLst>
              <a:ext uri="{FF2B5EF4-FFF2-40B4-BE49-F238E27FC236}">
                <a16:creationId xmlns:a16="http://schemas.microsoft.com/office/drawing/2014/main" id="{466328B0-6148-4513-BB9A-E112DB55E519}"/>
              </a:ext>
            </a:extLst>
          </p:cNvPr>
          <p:cNvPicPr>
            <a:picLocks noChangeAspect="1"/>
          </p:cNvPicPr>
          <p:nvPr/>
        </p:nvPicPr>
        <p:blipFill rotWithShape="1">
          <a:blip r:embed="rId6"/>
          <a:srcRect t="11649" b="11649"/>
          <a:stretch/>
        </p:blipFill>
        <p:spPr>
          <a:xfrm>
            <a:off x="2955985" y="2002145"/>
            <a:ext cx="1836377" cy="3049941"/>
          </a:xfrm>
          <a:prstGeom prst="rect">
            <a:avLst/>
          </a:prstGeom>
          <a:ln>
            <a:solidFill>
              <a:schemeClr val="tx1">
                <a:lumMod val="50000"/>
                <a:lumOff val="50000"/>
              </a:schemeClr>
            </a:solidFill>
          </a:ln>
        </p:spPr>
      </p:pic>
      <p:sp>
        <p:nvSpPr>
          <p:cNvPr id="2" name="タイトル 1"/>
          <p:cNvSpPr>
            <a:spLocks noGrp="1"/>
          </p:cNvSpPr>
          <p:nvPr>
            <p:ph type="ctrTitle"/>
          </p:nvPr>
        </p:nvSpPr>
        <p:spPr>
          <a:xfrm>
            <a:off x="1760425" y="520545"/>
            <a:ext cx="4698722" cy="547842"/>
          </a:xfrm>
        </p:spPr>
        <p:txBody>
          <a:bodyPr vert="horz" wrap="none">
            <a:spAutoFit/>
          </a:bodyPr>
          <a:lstStyle/>
          <a:p>
            <a:r>
              <a:rPr lang="ja-JP" altLang="en-US" dirty="0"/>
              <a:t>申請情報の登録のしかた</a:t>
            </a:r>
          </a:p>
        </p:txBody>
      </p:sp>
      <p:sp>
        <p:nvSpPr>
          <p:cNvPr id="3" name="サブタイトル 2"/>
          <p:cNvSpPr>
            <a:spLocks noGrp="1"/>
          </p:cNvSpPr>
          <p:nvPr>
            <p:ph type="subTitle" idx="4294967295"/>
          </p:nvPr>
        </p:nvSpPr>
        <p:spPr>
          <a:xfrm>
            <a:off x="347494" y="1422037"/>
            <a:ext cx="8374205" cy="1340236"/>
          </a:xfrm>
        </p:spPr>
        <p:txBody>
          <a:bodyPr>
            <a:noAutofit/>
          </a:bodyPr>
          <a:lstStyle/>
          <a:p>
            <a:r>
              <a:rPr lang="ja-JP" altLang="en-US" sz="2400" dirty="0"/>
              <a:t>「申請情報登録</a:t>
            </a:r>
            <a:r>
              <a:rPr lang="ja-JP" altLang="en-US" sz="2400" spc="-1000" dirty="0"/>
              <a:t>」</a:t>
            </a:r>
            <a:r>
              <a:rPr lang="ja-JP" altLang="en-US" sz="2400" dirty="0"/>
              <a:t>のページで</a:t>
            </a:r>
            <a:r>
              <a:rPr lang="ja-JP" altLang="en-US" sz="2400" spc="-1000" dirty="0"/>
              <a:t>、</a:t>
            </a:r>
            <a:r>
              <a:rPr lang="ja-JP" altLang="en-US" sz="2400" dirty="0"/>
              <a:t>必要事項を登録しましょう。</a:t>
            </a:r>
          </a:p>
        </p:txBody>
      </p:sp>
      <p:sp>
        <p:nvSpPr>
          <p:cNvPr id="8" name="Title Placeholder 1"/>
          <p:cNvSpPr txBox="1">
            <a:spLocks/>
          </p:cNvSpPr>
          <p:nvPr/>
        </p:nvSpPr>
        <p:spPr>
          <a:xfrm>
            <a:off x="505100" y="505100"/>
            <a:ext cx="1080000" cy="5472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3-E</a:t>
            </a:r>
            <a:endParaRPr lang="en-US" sz="3600" dirty="0">
              <a:solidFill>
                <a:srgbClr val="009650"/>
              </a:solidFill>
            </a:endParaRPr>
          </a:p>
        </p:txBody>
      </p:sp>
      <p:sp>
        <p:nvSpPr>
          <p:cNvPr id="34" name="テキスト ボックス 33"/>
          <p:cNvSpPr txBox="1"/>
          <p:nvPr/>
        </p:nvSpPr>
        <p:spPr>
          <a:xfrm>
            <a:off x="256140" y="1815498"/>
            <a:ext cx="2475358" cy="3231654"/>
          </a:xfrm>
          <a:prstGeom prst="rect">
            <a:avLst/>
          </a:prstGeom>
          <a:noFill/>
        </p:spPr>
        <p:txBody>
          <a:bodyPr wrap="square" rtlCol="0">
            <a:spAutoFit/>
          </a:bodyPr>
          <a:lstStyle/>
          <a:p>
            <a:pPr marL="6350" indent="263525"/>
            <a:r>
              <a:rPr lang="ja-JP" altLang="en-US" sz="32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a:t>
            </a:r>
            <a:endParaRPr lang="en-US" altLang="ja-JP" sz="2000" b="1" dirty="0">
              <a:latin typeface="Meiryo" charset="-128"/>
              <a:ea typeface="Meiryo" charset="-128"/>
              <a:cs typeface="Meiryo" charset="-128"/>
            </a:endParaRPr>
          </a:p>
          <a:p>
            <a:pPr marL="6350" indent="263525"/>
            <a:r>
              <a:rPr lang="ja-JP" altLang="en-US" sz="2000" b="1" dirty="0">
                <a:latin typeface="Meiryo" charset="-128"/>
                <a:ea typeface="Meiryo" charset="-128"/>
                <a:cs typeface="Meiryo" charset="-128"/>
              </a:rPr>
              <a:t>生年月日の選択</a:t>
            </a:r>
            <a:endParaRPr lang="en-US" altLang="ja-JP" sz="2000" b="1" dirty="0">
              <a:latin typeface="Meiryo" charset="-128"/>
              <a:ea typeface="Meiryo" charset="-128"/>
              <a:cs typeface="Meiryo" charset="-128"/>
            </a:endParaRPr>
          </a:p>
          <a:p>
            <a:pPr marL="6350" indent="263525">
              <a:buClr>
                <a:srgbClr val="009650"/>
              </a:buClr>
              <a:buFont typeface="Wingdings" panose="05000000000000000000" pitchFamily="2" charset="2"/>
              <a:buChar char="l"/>
            </a:pPr>
            <a:r>
              <a:rPr lang="ja-JP" altLang="en-US" sz="2000" b="1" dirty="0">
                <a:latin typeface="Meiryo" charset="-128"/>
                <a:ea typeface="Meiryo" charset="-128"/>
                <a:cs typeface="Meiryo" charset="-128"/>
              </a:rPr>
              <a:t>電子証明書の</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　発行希望有無の</a:t>
            </a:r>
            <a:br>
              <a:rPr lang="en-US" altLang="ja-JP" sz="2000" b="1" dirty="0">
                <a:latin typeface="Meiryo" charset="-128"/>
                <a:ea typeface="Meiryo" charset="-128"/>
                <a:cs typeface="Meiryo" charset="-128"/>
              </a:rPr>
            </a:br>
            <a:r>
              <a:rPr lang="ja-JP" altLang="en-US" sz="2000" b="1" dirty="0">
                <a:latin typeface="Meiryo" charset="-128"/>
                <a:ea typeface="Meiryo" charset="-128"/>
                <a:cs typeface="Meiryo" charset="-128"/>
              </a:rPr>
              <a:t>　確認</a:t>
            </a:r>
            <a:endParaRPr lang="en-US" altLang="ja-JP" sz="2000" b="1" dirty="0">
              <a:latin typeface="Meiryo" charset="-128"/>
              <a:ea typeface="Meiryo" charset="-128"/>
              <a:cs typeface="Meiryo" charset="-128"/>
            </a:endParaRPr>
          </a:p>
          <a:p>
            <a:pPr marL="6350" indent="263525">
              <a:buClr>
                <a:srgbClr val="009650"/>
              </a:buClr>
              <a:buFont typeface="Wingdings" panose="05000000000000000000" pitchFamily="2" charset="2"/>
              <a:buChar char="l"/>
            </a:pPr>
            <a:r>
              <a:rPr lang="ja-JP" altLang="en-US" sz="2000" b="1" dirty="0">
                <a:latin typeface="Meiryo" charset="-128"/>
                <a:ea typeface="Meiryo" charset="-128"/>
                <a:cs typeface="Meiryo" charset="-128"/>
              </a:rPr>
              <a:t>氏名点字の</a:t>
            </a:r>
            <a:endParaRPr lang="en-US" altLang="ja-JP" sz="2000" b="1" dirty="0">
              <a:latin typeface="Meiryo" charset="-128"/>
              <a:ea typeface="Meiryo" charset="-128"/>
              <a:cs typeface="Meiryo" charset="-128"/>
            </a:endParaRPr>
          </a:p>
          <a:p>
            <a:pPr marL="6350">
              <a:buClr>
                <a:srgbClr val="009650"/>
              </a:buClr>
            </a:pPr>
            <a:r>
              <a:rPr lang="ja-JP" altLang="en-US" sz="2000" b="1" dirty="0">
                <a:latin typeface="Meiryo" charset="-128"/>
                <a:ea typeface="Meiryo" charset="-128"/>
                <a:cs typeface="Meiryo" charset="-128"/>
              </a:rPr>
              <a:t>　希望有無を確認</a:t>
            </a:r>
            <a:endParaRPr lang="en-US" altLang="ja-JP" sz="2000" b="1" dirty="0">
              <a:latin typeface="Meiryo" charset="-128"/>
              <a:ea typeface="Meiryo" charset="-128"/>
              <a:cs typeface="Meiryo" charset="-128"/>
            </a:endParaRPr>
          </a:p>
          <a:p>
            <a:pPr marL="6350" indent="263525">
              <a:buClr>
                <a:srgbClr val="009650"/>
              </a:buClr>
            </a:pPr>
            <a:r>
              <a:rPr lang="ja-JP" altLang="en-US" sz="3200" b="1" dirty="0">
                <a:solidFill>
                  <a:srgbClr val="009650"/>
                </a:solidFill>
                <a:latin typeface="Meiryo" charset="-128"/>
                <a:ea typeface="Meiryo" charset="-128"/>
                <a:cs typeface="Meiryo" charset="-128"/>
              </a:rPr>
              <a:t>❷</a:t>
            </a:r>
            <a:r>
              <a:rPr lang="ja-JP" altLang="en-US" sz="2000" b="1" dirty="0">
                <a:solidFill>
                  <a:srgbClr val="009650"/>
                </a:solidFill>
                <a:latin typeface="Meiryo" charset="-128"/>
                <a:ea typeface="Meiryo" charset="-128"/>
                <a:cs typeface="Meiryo" charset="-128"/>
              </a:rPr>
              <a:t> </a:t>
            </a:r>
            <a:endParaRPr lang="en-US" altLang="ja-JP" sz="2000" b="1" dirty="0">
              <a:solidFill>
                <a:srgbClr val="009650"/>
              </a:solidFill>
              <a:latin typeface="Meiryo" charset="-128"/>
              <a:ea typeface="Meiryo" charset="-128"/>
              <a:cs typeface="Meiryo" charset="-128"/>
            </a:endParaRPr>
          </a:p>
          <a:p>
            <a:pPr marL="6350" indent="263525">
              <a:buClr>
                <a:srgbClr val="009650"/>
              </a:buClr>
            </a:pPr>
            <a:r>
              <a:rPr lang="ja-JP" altLang="en-US" sz="2000" b="1" dirty="0">
                <a:latin typeface="Meiryo" charset="-128"/>
                <a:ea typeface="Meiryo" charset="-128"/>
                <a:cs typeface="Meiryo" charset="-128"/>
              </a:rPr>
              <a:t>確認を押す</a:t>
            </a:r>
            <a:endParaRPr lang="en-US" altLang="ja-JP" sz="2000" b="1" dirty="0">
              <a:latin typeface="Meiryo" charset="-128"/>
              <a:ea typeface="Meiryo" charset="-128"/>
              <a:cs typeface="Meiryo" charset="-128"/>
            </a:endParaRPr>
          </a:p>
        </p:txBody>
      </p:sp>
      <p:sp>
        <p:nvSpPr>
          <p:cNvPr id="4" name="正方形/長方形 3"/>
          <p:cNvSpPr/>
          <p:nvPr/>
        </p:nvSpPr>
        <p:spPr>
          <a:xfrm>
            <a:off x="3792829" y="3434986"/>
            <a:ext cx="1839600" cy="2772000"/>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9" name="グループ化 18" descr="「申請情報登録」で、「生年月日の選択」ボタン、「電子証明書の発行希望有無の確認」ボタン、「氏名点字の希望有無の確認」ボタンが表示された画面の画像">
            <a:extLst>
              <a:ext uri="{FF2B5EF4-FFF2-40B4-BE49-F238E27FC236}">
                <a16:creationId xmlns:a16="http://schemas.microsoft.com/office/drawing/2014/main" id="{7DA3AA58-E32C-4E65-93BA-448729FE32B2}"/>
              </a:ext>
            </a:extLst>
          </p:cNvPr>
          <p:cNvGrpSpPr/>
          <p:nvPr/>
        </p:nvGrpSpPr>
        <p:grpSpPr>
          <a:xfrm>
            <a:off x="3805852" y="3487339"/>
            <a:ext cx="1829306" cy="2628940"/>
            <a:chOff x="1258230" y="2953021"/>
            <a:chExt cx="1820061" cy="2615653"/>
          </a:xfrm>
        </p:grpSpPr>
        <p:pic>
          <p:nvPicPr>
            <p:cNvPr id="14" name="図 13" descr="グラフィカル ユーザー インターフェイス, テキスト, アプリケーション&#10;&#10;自動的に生成された説明">
              <a:extLst>
                <a:ext uri="{FF2B5EF4-FFF2-40B4-BE49-F238E27FC236}">
                  <a16:creationId xmlns:a16="http://schemas.microsoft.com/office/drawing/2014/main" id="{9CDEFB40-C668-460D-8E7F-982B63EB4FF5}"/>
                </a:ext>
              </a:extLst>
            </p:cNvPr>
            <p:cNvPicPr>
              <a:picLocks noChangeAspect="1"/>
            </p:cNvPicPr>
            <p:nvPr/>
          </p:nvPicPr>
          <p:blipFill rotWithShape="1">
            <a:blip r:embed="rId7"/>
            <a:srcRect t="12201" b="21208"/>
            <a:stretch/>
          </p:blipFill>
          <p:spPr>
            <a:xfrm>
              <a:off x="1284289" y="2953021"/>
              <a:ext cx="1794002" cy="2586811"/>
            </a:xfrm>
            <a:prstGeom prst="rect">
              <a:avLst/>
            </a:prstGeom>
          </p:spPr>
        </p:pic>
        <p:sp>
          <p:nvSpPr>
            <p:cNvPr id="10" name="object 5"/>
            <p:cNvSpPr/>
            <p:nvPr/>
          </p:nvSpPr>
          <p:spPr>
            <a:xfrm>
              <a:off x="1258230" y="4940052"/>
              <a:ext cx="1799844" cy="628622"/>
            </a:xfrm>
            <a:prstGeom prst="rect">
              <a:avLst/>
            </a:prstGeom>
            <a:blipFill>
              <a:blip r:embed="rId8" cstate="print"/>
              <a:stretch>
                <a:fillRect t="-292431" b="-20243"/>
              </a:stretch>
            </a:blipFill>
          </p:spPr>
          <p:txBody>
            <a:bodyPr wrap="square" lIns="0" tIns="0" rIns="0" bIns="0" rtlCol="0"/>
            <a:lstStyle/>
            <a:p>
              <a:endParaRPr dirty="0"/>
            </a:p>
          </p:txBody>
        </p:sp>
      </p:grpSp>
      <p:sp>
        <p:nvSpPr>
          <p:cNvPr id="49" name="正方形/長方形 48">
            <a:extLst>
              <a:ext uri="{FF2B5EF4-FFF2-40B4-BE49-F238E27FC236}">
                <a16:creationId xmlns:a16="http://schemas.microsoft.com/office/drawing/2014/main" id="{DFD8385B-EA46-4F32-BFE3-CA18B02126F4}"/>
              </a:ext>
            </a:extLst>
          </p:cNvPr>
          <p:cNvSpPr/>
          <p:nvPr/>
        </p:nvSpPr>
        <p:spPr>
          <a:xfrm>
            <a:off x="3821429" y="5687861"/>
            <a:ext cx="1764000" cy="396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0BF7EBE1-B024-4AD2-AB18-95B1C7860591}"/>
              </a:ext>
            </a:extLst>
          </p:cNvPr>
          <p:cNvSpPr/>
          <p:nvPr/>
        </p:nvSpPr>
        <p:spPr>
          <a:xfrm>
            <a:off x="3856122" y="3487532"/>
            <a:ext cx="1721901" cy="12376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descr="「電子証明書の発行希望有無の確認」ボタンを押すと表示される「電子証明書発行希望有無」画面の画像">
            <a:extLst>
              <a:ext uri="{FF2B5EF4-FFF2-40B4-BE49-F238E27FC236}">
                <a16:creationId xmlns:a16="http://schemas.microsoft.com/office/drawing/2014/main" id="{8A85473F-053C-418C-9ECF-8BE91F1CEAF3}"/>
              </a:ext>
            </a:extLst>
          </p:cNvPr>
          <p:cNvPicPr>
            <a:picLocks noChangeAspect="1"/>
          </p:cNvPicPr>
          <p:nvPr/>
        </p:nvPicPr>
        <p:blipFill rotWithShape="1">
          <a:blip r:embed="rId9"/>
          <a:srcRect t="8198" b="44730"/>
          <a:stretch/>
        </p:blipFill>
        <p:spPr>
          <a:xfrm>
            <a:off x="6521064" y="1995013"/>
            <a:ext cx="2011589" cy="2050315"/>
          </a:xfrm>
          <a:prstGeom prst="rect">
            <a:avLst/>
          </a:prstGeom>
          <a:ln>
            <a:solidFill>
              <a:schemeClr val="tx1">
                <a:lumMod val="50000"/>
                <a:lumOff val="50000"/>
              </a:schemeClr>
            </a:solidFill>
          </a:ln>
        </p:spPr>
      </p:pic>
      <p:pic>
        <p:nvPicPr>
          <p:cNvPr id="23" name="図 22" descr="「氏名点字の希望有無の確認」ボタンを押すと表示される「点字有無」画面の画像">
            <a:extLst>
              <a:ext uri="{FF2B5EF4-FFF2-40B4-BE49-F238E27FC236}">
                <a16:creationId xmlns:a16="http://schemas.microsoft.com/office/drawing/2014/main" id="{87868EF4-D480-4E14-9A73-B868190CDE5F}"/>
              </a:ext>
            </a:extLst>
          </p:cNvPr>
          <p:cNvPicPr>
            <a:picLocks noChangeAspect="1"/>
          </p:cNvPicPr>
          <p:nvPr/>
        </p:nvPicPr>
        <p:blipFill rotWithShape="1">
          <a:blip r:embed="rId10"/>
          <a:srcRect t="25850" b="39135"/>
          <a:stretch/>
        </p:blipFill>
        <p:spPr>
          <a:xfrm>
            <a:off x="6557930" y="4633692"/>
            <a:ext cx="1974278" cy="1496873"/>
          </a:xfrm>
          <a:prstGeom prst="rect">
            <a:avLst/>
          </a:prstGeom>
          <a:ln>
            <a:solidFill>
              <a:schemeClr val="tx1">
                <a:lumMod val="50000"/>
                <a:lumOff val="50000"/>
              </a:schemeClr>
            </a:solidFill>
          </a:ln>
        </p:spPr>
      </p:pic>
      <p:cxnSp>
        <p:nvCxnSpPr>
          <p:cNvPr id="46" name="コネクタ: カギ線 45">
            <a:extLst>
              <a:ext uri="{FF2B5EF4-FFF2-40B4-BE49-F238E27FC236}">
                <a16:creationId xmlns:a16="http://schemas.microsoft.com/office/drawing/2014/main" id="{421DA5B2-7C16-4117-9B0F-04F0C9C03DA3}"/>
              </a:ext>
            </a:extLst>
          </p:cNvPr>
          <p:cNvCxnSpPr>
            <a:cxnSpLocks/>
          </p:cNvCxnSpPr>
          <p:nvPr/>
        </p:nvCxnSpPr>
        <p:spPr>
          <a:xfrm flipV="1">
            <a:off x="5602415" y="3356992"/>
            <a:ext cx="936000" cy="1540169"/>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コネクタ: カギ線 60">
            <a:extLst>
              <a:ext uri="{FF2B5EF4-FFF2-40B4-BE49-F238E27FC236}">
                <a16:creationId xmlns:a16="http://schemas.microsoft.com/office/drawing/2014/main" id="{5AC4C631-2EE2-439F-B52B-8C585E910BCE}"/>
              </a:ext>
            </a:extLst>
          </p:cNvPr>
          <p:cNvCxnSpPr>
            <a:cxnSpLocks/>
          </p:cNvCxnSpPr>
          <p:nvPr/>
        </p:nvCxnSpPr>
        <p:spPr>
          <a:xfrm>
            <a:off x="5602415" y="5229200"/>
            <a:ext cx="936000" cy="614269"/>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7" name="図形グループ 36"/>
          <p:cNvGrpSpPr/>
          <p:nvPr/>
        </p:nvGrpSpPr>
        <p:grpSpPr>
          <a:xfrm>
            <a:off x="5448796" y="5536282"/>
            <a:ext cx="296586" cy="293005"/>
            <a:chOff x="3546641" y="3995693"/>
            <a:chExt cx="296586" cy="293005"/>
          </a:xfrm>
        </p:grpSpPr>
        <p:sp>
          <p:nvSpPr>
            <p:cNvPr id="38" name="円/楕円 37"/>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38"/>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図形グループ 39"/>
          <p:cNvGrpSpPr/>
          <p:nvPr/>
        </p:nvGrpSpPr>
        <p:grpSpPr>
          <a:xfrm>
            <a:off x="5434779" y="3335241"/>
            <a:ext cx="296587" cy="293005"/>
            <a:chOff x="2897417" y="3995693"/>
            <a:chExt cx="296587" cy="293005"/>
          </a:xfrm>
        </p:grpSpPr>
        <p:sp>
          <p:nvSpPr>
            <p:cNvPr id="41" name="円/楕円 4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527294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オブジェクト 11" hidden="1">
            <a:extLst>
              <a:ext uri="{FF2B5EF4-FFF2-40B4-BE49-F238E27FC236}">
                <a16:creationId xmlns:a16="http://schemas.microsoft.com/office/drawing/2014/main" id="{8E0C300B-6AA8-403C-ADD5-5ECD325C27B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2" name="オブジェクト 11" hidden="1">
                        <a:extLst>
                          <a:ext uri="{FF2B5EF4-FFF2-40B4-BE49-F238E27FC236}">
                            <a16:creationId xmlns:a16="http://schemas.microsoft.com/office/drawing/2014/main" id="{8E0C300B-6AA8-403C-ADD5-5ECD325C27B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0425" y="520545"/>
            <a:ext cx="4698722" cy="547842"/>
          </a:xfrm>
        </p:spPr>
        <p:txBody>
          <a:bodyPr vert="horz" wrap="none">
            <a:spAutoFit/>
          </a:bodyPr>
          <a:lstStyle/>
          <a:p>
            <a:r>
              <a:rPr lang="ja-JP" altLang="en-US" dirty="0"/>
              <a:t>申請情報の登録のしかた</a:t>
            </a:r>
          </a:p>
        </p:txBody>
      </p:sp>
      <p:pic>
        <p:nvPicPr>
          <p:cNvPr id="6" name="図 5" descr="「申請情報登録確認」画面の画像">
            <a:extLst>
              <a:ext uri="{FF2B5EF4-FFF2-40B4-BE49-F238E27FC236}">
                <a16:creationId xmlns:a16="http://schemas.microsoft.com/office/drawing/2014/main" id="{8EEB0978-97E2-4C0B-A30E-4228D4202ADC}"/>
              </a:ext>
            </a:extLst>
          </p:cNvPr>
          <p:cNvPicPr>
            <a:picLocks noChangeAspect="1"/>
          </p:cNvPicPr>
          <p:nvPr/>
        </p:nvPicPr>
        <p:blipFill rotWithShape="1">
          <a:blip r:embed="rId6"/>
          <a:srcRect t="12201" b="17451"/>
          <a:stretch/>
        </p:blipFill>
        <p:spPr>
          <a:xfrm>
            <a:off x="4212739" y="1999791"/>
            <a:ext cx="1843582" cy="2808312"/>
          </a:xfrm>
          <a:prstGeom prst="rect">
            <a:avLst/>
          </a:prstGeom>
          <a:ln>
            <a:solidFill>
              <a:schemeClr val="tx1">
                <a:lumMod val="50000"/>
                <a:lumOff val="50000"/>
              </a:schemeClr>
            </a:solidFill>
          </a:ln>
        </p:spPr>
      </p:pic>
      <p:pic>
        <p:nvPicPr>
          <p:cNvPr id="9" name="図 8" descr="「申請情報登録確認」画面の下部にある「登録」ボタン画像">
            <a:extLst>
              <a:ext uri="{FF2B5EF4-FFF2-40B4-BE49-F238E27FC236}">
                <a16:creationId xmlns:a16="http://schemas.microsoft.com/office/drawing/2014/main" id="{443354F8-CDDF-4A3F-BBC2-D397215C8B98}"/>
              </a:ext>
            </a:extLst>
          </p:cNvPr>
          <p:cNvPicPr>
            <a:picLocks noChangeAspect="1"/>
          </p:cNvPicPr>
          <p:nvPr/>
        </p:nvPicPr>
        <p:blipFill rotWithShape="1">
          <a:blip r:embed="rId7"/>
          <a:srcRect t="27299"/>
          <a:stretch/>
        </p:blipFill>
        <p:spPr>
          <a:xfrm>
            <a:off x="5324577" y="3072753"/>
            <a:ext cx="1843582" cy="2902177"/>
          </a:xfrm>
          <a:prstGeom prst="rect">
            <a:avLst/>
          </a:prstGeom>
          <a:ln>
            <a:solidFill>
              <a:schemeClr val="tx1">
                <a:lumMod val="50000"/>
                <a:lumOff val="50000"/>
              </a:schemeClr>
            </a:solidFill>
          </a:ln>
        </p:spPr>
      </p:pic>
      <p:sp>
        <p:nvSpPr>
          <p:cNvPr id="27" name="正方形/長方形 26">
            <a:extLst>
              <a:ext uri="{FF2B5EF4-FFF2-40B4-BE49-F238E27FC236}">
                <a16:creationId xmlns:a16="http://schemas.microsoft.com/office/drawing/2014/main" id="{5CA6A852-8CC6-4803-A011-0BA666566067}"/>
              </a:ext>
            </a:extLst>
          </p:cNvPr>
          <p:cNvSpPr/>
          <p:nvPr/>
        </p:nvSpPr>
        <p:spPr>
          <a:xfrm>
            <a:off x="5324577" y="4224749"/>
            <a:ext cx="1843582" cy="40671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descr="マイナンバーカードを持つマイナちゃんのイラスト">
            <a:extLst>
              <a:ext uri="{FF2B5EF4-FFF2-40B4-BE49-F238E27FC236}">
                <a16:creationId xmlns:a16="http://schemas.microsoft.com/office/drawing/2014/main" id="{DFADC8CA-3AA9-4F4E-AE15-4676D5B1AED5}"/>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59611" y="4252809"/>
            <a:ext cx="1608133" cy="1984503"/>
          </a:xfrm>
          <a:prstGeom prst="rect">
            <a:avLst/>
          </a:prstGeom>
        </p:spPr>
      </p:pic>
      <p:sp>
        <p:nvSpPr>
          <p:cNvPr id="14" name="テキスト ボックス 13">
            <a:extLst>
              <a:ext uri="{FF2B5EF4-FFF2-40B4-BE49-F238E27FC236}">
                <a16:creationId xmlns:a16="http://schemas.microsoft.com/office/drawing/2014/main" id="{258AA608-ED70-4C23-80E3-EEA25C2F5B3F}"/>
              </a:ext>
            </a:extLst>
          </p:cNvPr>
          <p:cNvSpPr txBox="1"/>
          <p:nvPr/>
        </p:nvSpPr>
        <p:spPr>
          <a:xfrm>
            <a:off x="507127" y="1437660"/>
            <a:ext cx="3576038" cy="1251625"/>
          </a:xfrm>
          <a:prstGeom prst="rect">
            <a:avLst/>
          </a:prstGeom>
          <a:noFill/>
        </p:spPr>
        <p:txBody>
          <a:bodyPr wrap="square" rtlCol="0">
            <a:spAutoFit/>
          </a:bodyPr>
          <a:lstStyle/>
          <a:p>
            <a:pPr marL="6350" indent="-6350">
              <a:spcBef>
                <a:spcPts val="1200"/>
              </a:spcBef>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marL="6350" indent="-6350">
              <a:spcBef>
                <a:spcPts val="200"/>
              </a:spcBef>
            </a:pPr>
            <a:r>
              <a:rPr lang="ja-JP" altLang="en-US" sz="2000" b="1" dirty="0">
                <a:latin typeface="Meiryo" charset="-128"/>
                <a:ea typeface="Meiryo" charset="-128"/>
                <a:cs typeface="Meiryo" charset="-128"/>
              </a:rPr>
              <a:t>内容をよく確認して</a:t>
            </a:r>
            <a:endParaRPr lang="en-US" altLang="ja-JP" sz="2000" b="1" dirty="0">
              <a:latin typeface="Meiryo" charset="-128"/>
              <a:ea typeface="Meiryo" charset="-128"/>
              <a:cs typeface="Meiryo" charset="-128"/>
            </a:endParaRPr>
          </a:p>
          <a:p>
            <a:pPr marL="6350" indent="-6350">
              <a:spcBef>
                <a:spcPts val="200"/>
              </a:spcBef>
            </a:pPr>
            <a:r>
              <a:rPr lang="en-US" altLang="ja-JP" sz="2000" b="1" spc="-16" dirty="0">
                <a:latin typeface="メイリオ" panose="020B0604030504040204" pitchFamily="50" charset="-128"/>
                <a:ea typeface="メイリオ" panose="020B0604030504040204" pitchFamily="50" charset="-128"/>
                <a:cs typeface="AoyagiKouzanFontT"/>
              </a:rPr>
              <a:t>｢</a:t>
            </a:r>
            <a:r>
              <a:rPr lang="ja-JP" altLang="en-US" sz="2000" b="1" dirty="0">
                <a:latin typeface="Meiryo" charset="-128"/>
                <a:ea typeface="Meiryo" charset="-128"/>
                <a:cs typeface="Meiryo" charset="-128"/>
              </a:rPr>
              <a:t>登録</a:t>
            </a:r>
            <a:r>
              <a:rPr lang="ja-JP" altLang="en-US" sz="2000" b="1" spc="-750" dirty="0">
                <a:latin typeface="Meiryo" charset="-128"/>
                <a:ea typeface="Meiryo" charset="-128"/>
                <a:cs typeface="Meiryo" charset="-128"/>
              </a:rPr>
              <a:t>」</a:t>
            </a:r>
            <a:r>
              <a:rPr lang="ja-JP" altLang="en-US" sz="2000" b="1" dirty="0">
                <a:latin typeface="Meiryo" charset="-128"/>
                <a:ea typeface="Meiryo" charset="-128"/>
                <a:cs typeface="Meiryo" charset="-128"/>
              </a:rPr>
              <a:t>を押す</a:t>
            </a:r>
            <a:endParaRPr lang="en-US" altLang="ja-JP" sz="2000" b="1" dirty="0">
              <a:latin typeface="Meiryo" charset="-128"/>
              <a:ea typeface="Meiryo" charset="-128"/>
              <a:cs typeface="Meiryo" charset="-128"/>
            </a:endParaRPr>
          </a:p>
        </p:txBody>
      </p:sp>
      <p:grpSp>
        <p:nvGrpSpPr>
          <p:cNvPr id="23" name="図形グループ 22"/>
          <p:cNvGrpSpPr/>
          <p:nvPr/>
        </p:nvGrpSpPr>
        <p:grpSpPr>
          <a:xfrm>
            <a:off x="7017589" y="4073192"/>
            <a:ext cx="296586" cy="293005"/>
            <a:chOff x="4232441" y="3995693"/>
            <a:chExt cx="296586" cy="293005"/>
          </a:xfrm>
        </p:grpSpPr>
        <p:sp>
          <p:nvSpPr>
            <p:cNvPr id="24" name="円/楕円 23"/>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Title Placeholder 1">
            <a:extLst>
              <a:ext uri="{FF2B5EF4-FFF2-40B4-BE49-F238E27FC236}">
                <a16:creationId xmlns:a16="http://schemas.microsoft.com/office/drawing/2014/main" id="{8999DFDC-2614-5152-603C-537415C70A72}"/>
              </a:ext>
            </a:extLst>
          </p:cNvPr>
          <p:cNvSpPr txBox="1">
            <a:spLocks/>
          </p:cNvSpPr>
          <p:nvPr/>
        </p:nvSpPr>
        <p:spPr>
          <a:xfrm>
            <a:off x="505100" y="505100"/>
            <a:ext cx="1080000" cy="54720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3-E</a:t>
            </a:r>
            <a:endParaRPr lang="en-US" sz="3600" dirty="0">
              <a:solidFill>
                <a:srgbClr val="009650"/>
              </a:solidFill>
            </a:endParaRPr>
          </a:p>
        </p:txBody>
      </p:sp>
    </p:spTree>
    <p:extLst>
      <p:ext uri="{BB962C8B-B14F-4D97-AF65-F5344CB8AC3E}">
        <p14:creationId xmlns:p14="http://schemas.microsoft.com/office/powerpoint/2010/main" val="84270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サブタイトル 2"/>
          <p:cNvSpPr txBox="1">
            <a:spLocks/>
          </p:cNvSpPr>
          <p:nvPr/>
        </p:nvSpPr>
        <p:spPr>
          <a:xfrm>
            <a:off x="1557557" y="280661"/>
            <a:ext cx="7192745" cy="5829926"/>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4000" dirty="0">
                <a:solidFill>
                  <a:srgbClr val="009650"/>
                </a:solidFill>
              </a:rPr>
              <a:t>1</a:t>
            </a:r>
            <a:endParaRPr lang="ja-JP" altLang="en-US" sz="14000" dirty="0">
              <a:solidFill>
                <a:srgbClr val="009650"/>
              </a:solidFill>
            </a:endParaRPr>
          </a:p>
          <a:p>
            <a:r>
              <a:rPr lang="en-US" altLang="ja-JP" sz="4800" dirty="0">
                <a:solidFill>
                  <a:srgbClr val="009650"/>
                </a:solidFill>
              </a:rPr>
              <a:t> </a:t>
            </a:r>
            <a:r>
              <a:rPr lang="ja-JP" altLang="en-US" sz="4800" dirty="0">
                <a:solidFill>
                  <a:srgbClr val="009650"/>
                </a:solidFill>
              </a:rPr>
              <a:t>マイナンバーカードを</a:t>
            </a:r>
            <a:endParaRPr lang="en-US" altLang="ja-JP" sz="4800" dirty="0">
              <a:solidFill>
                <a:srgbClr val="009650"/>
              </a:solidFill>
            </a:endParaRPr>
          </a:p>
          <a:p>
            <a:r>
              <a:rPr lang="en-US" altLang="ja-JP" sz="4800" dirty="0">
                <a:solidFill>
                  <a:srgbClr val="009650"/>
                </a:solidFill>
              </a:rPr>
              <a:t> </a:t>
            </a:r>
            <a:r>
              <a:rPr lang="ja-JP" altLang="en-US" sz="4800" dirty="0">
                <a:solidFill>
                  <a:srgbClr val="009650"/>
                </a:solidFill>
              </a:rPr>
              <a:t>知りましょう</a:t>
            </a:r>
            <a:endParaRPr lang="en-US" altLang="ja-JP" sz="4800" dirty="0">
              <a:solidFill>
                <a:srgbClr val="009650"/>
              </a:solidFill>
            </a:endParaRPr>
          </a:p>
        </p:txBody>
      </p:sp>
      <p:pic>
        <p:nvPicPr>
          <p:cNvPr id="7" name="図 6"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77557" y="4154757"/>
            <a:ext cx="1286750" cy="1748893"/>
          </a:xfrm>
          <a:prstGeom prst="rect">
            <a:avLst/>
          </a:prstGeom>
        </p:spPr>
      </p:pic>
    </p:spTree>
    <p:extLst>
      <p:ext uri="{BB962C8B-B14F-4D97-AF65-F5344CB8AC3E}">
        <p14:creationId xmlns:p14="http://schemas.microsoft.com/office/powerpoint/2010/main" val="1676978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登録完了したメールアドレスに届いた「個人番号カード申請受付完了のお知らせ」メールの画像"/>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732" y="2363242"/>
            <a:ext cx="3402000" cy="2442748"/>
          </a:xfrm>
          <a:prstGeom prst="rect">
            <a:avLst/>
          </a:prstGeom>
          <a:ln w="9525">
            <a:solidFill>
              <a:schemeClr val="tx1">
                <a:lumMod val="50000"/>
                <a:lumOff val="50000"/>
              </a:schemeClr>
            </a:solidFill>
          </a:ln>
        </p:spPr>
      </p:pic>
      <p:sp>
        <p:nvSpPr>
          <p:cNvPr id="3" name="サブタイトル 2"/>
          <p:cNvSpPr>
            <a:spLocks noGrp="1"/>
          </p:cNvSpPr>
          <p:nvPr>
            <p:ph type="subTitle" idx="4294967295"/>
          </p:nvPr>
        </p:nvSpPr>
        <p:spPr>
          <a:xfrm>
            <a:off x="522024" y="1464443"/>
            <a:ext cx="2088000" cy="2431435"/>
          </a:xfrm>
        </p:spPr>
        <p:txBody>
          <a:bodyPr wrap="square">
            <a:spAutoFit/>
          </a:bodyPr>
          <a:lstStyle/>
          <a:p>
            <a:pPr marL="6350" indent="-6350">
              <a:lnSpc>
                <a:spcPct val="100000"/>
              </a:lnSpc>
              <a:spcBef>
                <a:spcPts val="0"/>
              </a:spcBef>
            </a:pPr>
            <a:r>
              <a:rPr lang="ja-JP" altLang="en-US" sz="3200" dirty="0">
                <a:solidFill>
                  <a:srgbClr val="009650"/>
                </a:solidFill>
              </a:rPr>
              <a:t>❹</a:t>
            </a:r>
            <a:endParaRPr lang="en-US" altLang="ja-JP" sz="3200" dirty="0">
              <a:solidFill>
                <a:srgbClr val="009650"/>
              </a:solidFill>
            </a:endParaRPr>
          </a:p>
          <a:p>
            <a:pPr marL="6350" indent="-6350">
              <a:lnSpc>
                <a:spcPct val="100000"/>
              </a:lnSpc>
              <a:spcBef>
                <a:spcPts val="0"/>
              </a:spcBef>
            </a:pPr>
            <a:r>
              <a:rPr lang="en-US" altLang="ja-JP" spc="-16" dirty="0">
                <a:latin typeface="メイリオ" panose="020B0604030504040204" pitchFamily="50" charset="-128"/>
                <a:ea typeface="メイリオ" panose="020B0604030504040204" pitchFamily="50" charset="-128"/>
                <a:cs typeface="AoyagiKouzanFontT"/>
              </a:rPr>
              <a:t>｢</a:t>
            </a:r>
            <a:r>
              <a:rPr lang="ja-JP" altLang="en-US" dirty="0"/>
              <a:t>申請情報登録</a:t>
            </a:r>
            <a:endParaRPr lang="en-US" altLang="ja-JP" dirty="0"/>
          </a:p>
          <a:p>
            <a:pPr marL="6350" indent="-6350">
              <a:lnSpc>
                <a:spcPct val="100000"/>
              </a:lnSpc>
              <a:spcBef>
                <a:spcPts val="0"/>
              </a:spcBef>
            </a:pPr>
            <a:r>
              <a:rPr lang="ja-JP" altLang="en-US" dirty="0"/>
              <a:t>完了</a:t>
            </a:r>
            <a:r>
              <a:rPr lang="ja-JP" altLang="en-US" spc="-750" dirty="0"/>
              <a:t>」</a:t>
            </a:r>
            <a:r>
              <a:rPr lang="ja-JP" altLang="en-US" dirty="0"/>
              <a:t>の画面が表示されます</a:t>
            </a:r>
            <a:endParaRPr lang="en-US" altLang="ja-JP" dirty="0"/>
          </a:p>
          <a:p>
            <a:pPr marL="6350" indent="-6350">
              <a:lnSpc>
                <a:spcPct val="100000"/>
              </a:lnSpc>
              <a:spcBef>
                <a:spcPts val="0"/>
              </a:spcBef>
            </a:pPr>
            <a:r>
              <a:rPr lang="en-US" altLang="ja-JP" dirty="0"/>
              <a:t>	</a:t>
            </a:r>
            <a:r>
              <a:rPr lang="ja-JP" altLang="en-US" dirty="0"/>
              <a:t>登録済みの</a:t>
            </a:r>
            <a:endParaRPr lang="en-US" altLang="ja-JP" dirty="0"/>
          </a:p>
          <a:p>
            <a:pPr marL="6350" indent="-6350">
              <a:lnSpc>
                <a:spcPct val="100000"/>
              </a:lnSpc>
              <a:spcBef>
                <a:spcPts val="0"/>
              </a:spcBef>
            </a:pPr>
            <a:r>
              <a:rPr lang="ja-JP" altLang="en-US" dirty="0"/>
              <a:t>メールアドレスに届きます</a:t>
            </a:r>
          </a:p>
        </p:txBody>
      </p:sp>
      <p:sp>
        <p:nvSpPr>
          <p:cNvPr id="13" name="サブタイトル 2"/>
          <p:cNvSpPr txBox="1">
            <a:spLocks/>
          </p:cNvSpPr>
          <p:nvPr/>
        </p:nvSpPr>
        <p:spPr>
          <a:xfrm>
            <a:off x="2627784" y="5877336"/>
            <a:ext cx="5887021" cy="576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spcBef>
                <a:spcPts val="0"/>
              </a:spcBef>
            </a:pPr>
            <a:r>
              <a:rPr lang="ja-JP" altLang="en-US" sz="2000" dirty="0"/>
              <a:t>これで、マイナンバーカードの申請は完了です</a:t>
            </a:r>
            <a:endParaRPr lang="en-US" altLang="ja-JP" sz="2000" dirty="0"/>
          </a:p>
        </p:txBody>
      </p:sp>
      <p:sp>
        <p:nvSpPr>
          <p:cNvPr id="14" name="タイトル 1"/>
          <p:cNvSpPr>
            <a:spLocks noGrp="1"/>
          </p:cNvSpPr>
          <p:nvPr>
            <p:ph type="ctrTitle"/>
          </p:nvPr>
        </p:nvSpPr>
        <p:spPr>
          <a:xfrm>
            <a:off x="1760425" y="520545"/>
            <a:ext cx="4698722" cy="547842"/>
          </a:xfrm>
        </p:spPr>
        <p:txBody>
          <a:bodyPr wrap="none">
            <a:spAutoFit/>
          </a:bodyPr>
          <a:lstStyle/>
          <a:p>
            <a:r>
              <a:rPr lang="ja-JP" altLang="en-US" dirty="0"/>
              <a:t>申請情報の登録のしかた</a:t>
            </a:r>
          </a:p>
        </p:txBody>
      </p:sp>
      <p:sp>
        <p:nvSpPr>
          <p:cNvPr id="15" name="Title Placeholder 1"/>
          <p:cNvSpPr txBox="1">
            <a:spLocks/>
          </p:cNvSpPr>
          <p:nvPr/>
        </p:nvSpPr>
        <p:spPr>
          <a:xfrm>
            <a:off x="505100" y="505100"/>
            <a:ext cx="1015021"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3-E</a:t>
            </a:r>
            <a:endParaRPr lang="en-US" sz="3600" dirty="0">
              <a:solidFill>
                <a:srgbClr val="009650"/>
              </a:solidFill>
            </a:endParaRPr>
          </a:p>
        </p:txBody>
      </p:sp>
      <p:pic>
        <p:nvPicPr>
          <p:cNvPr id="2" name="図 1" descr="いいねするマイナちゃんの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0028" y="4232865"/>
            <a:ext cx="1211213" cy="1964828"/>
          </a:xfrm>
          <a:prstGeom prst="rect">
            <a:avLst/>
          </a:prstGeom>
        </p:spPr>
      </p:pic>
      <p:sp>
        <p:nvSpPr>
          <p:cNvPr id="19" name="テキスト ボックス 18">
            <a:extLst>
              <a:ext uri="{FF2B5EF4-FFF2-40B4-BE49-F238E27FC236}">
                <a16:creationId xmlns:a16="http://schemas.microsoft.com/office/drawing/2014/main" id="{E0B239DE-621C-4875-BCC7-CE46C0129403}"/>
              </a:ext>
            </a:extLst>
          </p:cNvPr>
          <p:cNvSpPr txBox="1"/>
          <p:nvPr/>
        </p:nvSpPr>
        <p:spPr>
          <a:xfrm>
            <a:off x="5030324" y="4808464"/>
            <a:ext cx="3645870" cy="461665"/>
          </a:xfrm>
          <a:prstGeom prst="rect">
            <a:avLst/>
          </a:prstGeom>
          <a:noFill/>
        </p:spPr>
        <p:txBody>
          <a:bodyPr wrap="none" rtlCol="0">
            <a:spAutoFit/>
          </a:bodyPr>
          <a:lstStyle/>
          <a:p>
            <a:pPr marL="201600" marR="5080" indent="-201600"/>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 メールの件</a:t>
            </a:r>
            <a:r>
              <a:rPr lang="ja-JP" altLang="en-US" sz="1200" b="1" spc="-750" dirty="0">
                <a:latin typeface="メイリオ" panose="020B0604030504040204" pitchFamily="50" charset="-128"/>
                <a:ea typeface="メイリオ" panose="020B0604030504040204" pitchFamily="50" charset="-128"/>
              </a:rPr>
              <a:t>名</a:t>
            </a:r>
            <a:r>
              <a:rPr lang="ja-JP" altLang="en-US" sz="1200" b="1" dirty="0">
                <a:latin typeface="メイリオ" panose="020B0604030504040204" pitchFamily="50" charset="-128"/>
                <a:ea typeface="メイリオ" panose="020B0604030504040204" pitchFamily="50" charset="-128"/>
              </a:rPr>
              <a:t>（タイトル</a:t>
            </a:r>
            <a:r>
              <a:rPr lang="ja-JP" altLang="en-US" sz="1200" b="1" spc="-750"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は、</a:t>
            </a:r>
            <a:r>
              <a:rPr lang="en-US" altLang="ja-JP" sz="1200" b="1" spc="-750" dirty="0">
                <a:latin typeface="メイリオ" panose="020B0604030504040204" pitchFamily="50" charset="-128"/>
                <a:ea typeface="メイリオ" panose="020B0604030504040204" pitchFamily="50" charset="-128"/>
                <a:cs typeface="AoyagiKouzanFontT"/>
              </a:rPr>
              <a:t>｢</a:t>
            </a:r>
            <a:r>
              <a:rPr lang="en-US" altLang="ja-JP" sz="1200" b="1" dirty="0">
                <a:latin typeface="メイリオ" panose="020B0604030504040204" pitchFamily="50" charset="-128"/>
                <a:ea typeface="メイリオ" panose="020B0604030504040204" pitchFamily="50" charset="-128"/>
              </a:rPr>
              <a:t>【</a:t>
            </a:r>
            <a:r>
              <a:rPr lang="ja-JP" altLang="en-US" sz="1200" b="1" dirty="0">
                <a:latin typeface="メイリオ" panose="020B0604030504040204" pitchFamily="50" charset="-128"/>
                <a:ea typeface="メイリオ" panose="020B0604030504040204" pitchFamily="50" charset="-128"/>
              </a:rPr>
              <a:t>個人番号カード</a:t>
            </a:r>
            <a:r>
              <a:rPr lang="en-US" altLang="ja-JP" sz="1200" b="1" spc="-750" dirty="0">
                <a:latin typeface="メイリオ" panose="020B0604030504040204" pitchFamily="50" charset="-128"/>
                <a:ea typeface="メイリオ" panose="020B0604030504040204" pitchFamily="50" charset="-128"/>
              </a:rPr>
              <a:t>】</a:t>
            </a:r>
          </a:p>
          <a:p>
            <a:pPr marL="201600" marR="5080" indent="-201600"/>
            <a:r>
              <a:rPr kumimoji="1" lang="ja-JP" altLang="en-US" sz="1200" b="1" dirty="0">
                <a:latin typeface="メイリオ" panose="020B0604030504040204" pitchFamily="50" charset="-128"/>
                <a:ea typeface="メイリオ" panose="020B0604030504040204" pitchFamily="50" charset="-128"/>
              </a:rPr>
              <a:t>　</a:t>
            </a:r>
            <a:r>
              <a:rPr kumimoji="1" lang="en-US" altLang="ja-JP" sz="1200" b="1" dirty="0">
                <a:latin typeface="メイリオ" panose="020B0604030504040204" pitchFamily="50" charset="-128"/>
                <a:ea typeface="メイリオ" panose="020B0604030504040204" pitchFamily="50" charset="-128"/>
              </a:rPr>
              <a:t> </a:t>
            </a:r>
            <a:r>
              <a:rPr kumimoji="1" lang="ja-JP" altLang="en-US" sz="1200" b="1" dirty="0">
                <a:latin typeface="メイリオ" panose="020B0604030504040204" pitchFamily="50" charset="-128"/>
                <a:ea typeface="メイリオ" panose="020B0604030504040204" pitchFamily="50" charset="-128"/>
              </a:rPr>
              <a:t>申請受付完了のお知らせ</a:t>
            </a:r>
            <a:r>
              <a:rPr lang="ja-JP" altLang="en-US" sz="1200" b="1" spc="-500" dirty="0">
                <a:latin typeface="Meiryo" charset="-128"/>
                <a:ea typeface="Meiryo" charset="-128"/>
                <a:cs typeface="Meiryo" charset="-128"/>
              </a:rPr>
              <a:t>」</a:t>
            </a:r>
            <a:r>
              <a:rPr lang="ja-JP" altLang="en-US" sz="1200" b="1" dirty="0">
                <a:latin typeface="メイリオ" panose="020B0604030504040204" pitchFamily="50" charset="-128"/>
                <a:ea typeface="メイリオ" panose="020B0604030504040204" pitchFamily="50" charset="-128"/>
              </a:rPr>
              <a:t>です</a:t>
            </a:r>
            <a:endParaRPr lang="ja-JP" altLang="en-US" sz="1200" b="1" dirty="0">
              <a:latin typeface="メイリオ" panose="020B0604030504040204" pitchFamily="50" charset="-128"/>
              <a:ea typeface="メイリオ" panose="020B0604030504040204" pitchFamily="50" charset="-128"/>
              <a:cs typeface="Meiryo" charset="-128"/>
            </a:endParaRPr>
          </a:p>
        </p:txBody>
      </p:sp>
      <p:pic>
        <p:nvPicPr>
          <p:cNvPr id="5" name="図 4" descr="｢申請情報登録完了」画面の画像">
            <a:extLst>
              <a:ext uri="{FF2B5EF4-FFF2-40B4-BE49-F238E27FC236}">
                <a16:creationId xmlns:a16="http://schemas.microsoft.com/office/drawing/2014/main" id="{E39F882F-845E-4879-9000-77EDE2FBE0A2}"/>
              </a:ext>
            </a:extLst>
          </p:cNvPr>
          <p:cNvPicPr>
            <a:picLocks noChangeAspect="1"/>
          </p:cNvPicPr>
          <p:nvPr/>
        </p:nvPicPr>
        <p:blipFill rotWithShape="1">
          <a:blip r:embed="rId5"/>
          <a:srcRect t="12201" b="17451"/>
          <a:stretch/>
        </p:blipFill>
        <p:spPr>
          <a:xfrm>
            <a:off x="2742089" y="2000482"/>
            <a:ext cx="2191202" cy="3337837"/>
          </a:xfrm>
          <a:prstGeom prst="rect">
            <a:avLst/>
          </a:prstGeom>
          <a:ln>
            <a:solidFill>
              <a:schemeClr val="tx1">
                <a:lumMod val="50000"/>
                <a:lumOff val="50000"/>
              </a:schemeClr>
            </a:solidFill>
          </a:ln>
        </p:spPr>
      </p:pic>
      <p:grpSp>
        <p:nvGrpSpPr>
          <p:cNvPr id="24" name="図形グループ 23"/>
          <p:cNvGrpSpPr/>
          <p:nvPr/>
        </p:nvGrpSpPr>
        <p:grpSpPr>
          <a:xfrm>
            <a:off x="4987526" y="2196285"/>
            <a:ext cx="296586" cy="293005"/>
            <a:chOff x="5101121" y="3995693"/>
            <a:chExt cx="296586" cy="293005"/>
          </a:xfrm>
        </p:grpSpPr>
        <p:sp>
          <p:nvSpPr>
            <p:cNvPr id="25" name="円/楕円 24"/>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25"/>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78799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6910" y="520545"/>
            <a:ext cx="6340197" cy="547842"/>
          </a:xfrm>
        </p:spPr>
        <p:txBody>
          <a:bodyPr wrap="none">
            <a:spAutoFit/>
          </a:bodyPr>
          <a:lstStyle/>
          <a:p>
            <a:r>
              <a:rPr lang="ja-JP" altLang="en-US" dirty="0"/>
              <a:t>マイナンバーカードの受取りかた</a:t>
            </a:r>
          </a:p>
        </p:txBody>
      </p:sp>
      <p:sp>
        <p:nvSpPr>
          <p:cNvPr id="8" name="Title Placeholder 1"/>
          <p:cNvSpPr txBox="1">
            <a:spLocks/>
          </p:cNvSpPr>
          <p:nvPr/>
        </p:nvSpPr>
        <p:spPr>
          <a:xfrm>
            <a:off x="505100" y="505100"/>
            <a:ext cx="997389" cy="547200"/>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3-F</a:t>
            </a:r>
            <a:endParaRPr lang="en-US" sz="3600" dirty="0">
              <a:solidFill>
                <a:srgbClr val="009650"/>
              </a:solidFill>
            </a:endParaRPr>
          </a:p>
        </p:txBody>
      </p:sp>
      <p:sp>
        <p:nvSpPr>
          <p:cNvPr id="5" name="テキスト ボックス 4"/>
          <p:cNvSpPr txBox="1"/>
          <p:nvPr/>
        </p:nvSpPr>
        <p:spPr>
          <a:xfrm>
            <a:off x="510031" y="3803656"/>
            <a:ext cx="2700000" cy="1815882"/>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マイナンバーカードの交付の準備ができると</a:t>
            </a:r>
            <a:r>
              <a:rPr lang="ja-JP" altLang="en-US" sz="2000" b="1" spc="-500" dirty="0">
                <a:latin typeface="Meiryo" charset="-128"/>
                <a:ea typeface="Meiryo" charset="-128"/>
                <a:cs typeface="Meiryo" charset="-128"/>
              </a:rPr>
              <a:t>、</a:t>
            </a:r>
            <a:r>
              <a:rPr lang="ja-JP" altLang="en-US" sz="2000" b="1" dirty="0">
                <a:solidFill>
                  <a:srgbClr val="FF0000"/>
                </a:solidFill>
                <a:latin typeface="Meiryo" charset="-128"/>
                <a:ea typeface="Meiryo" charset="-128"/>
                <a:cs typeface="Meiryo" charset="-128"/>
              </a:rPr>
              <a:t>交付通知</a:t>
            </a:r>
            <a:r>
              <a:rPr lang="ja-JP" altLang="en-US" sz="2000" b="1" spc="-1000" dirty="0">
                <a:solidFill>
                  <a:srgbClr val="FF0000"/>
                </a:solidFill>
                <a:latin typeface="Meiryo" charset="-128"/>
                <a:ea typeface="Meiryo" charset="-128"/>
                <a:cs typeface="Meiryo" charset="-128"/>
              </a:rPr>
              <a:t>書　</a:t>
            </a:r>
            <a:r>
              <a:rPr lang="ja-JP" altLang="en-US" sz="2000" b="1" dirty="0">
                <a:solidFill>
                  <a:srgbClr val="FF0000"/>
                </a:solidFill>
                <a:latin typeface="Meiryo" charset="-128"/>
                <a:ea typeface="Meiryo" charset="-128"/>
                <a:cs typeface="Meiryo" charset="-128"/>
              </a:rPr>
              <a:t>が</a:t>
            </a:r>
            <a:endParaRPr lang="en-US" altLang="ja-JP" sz="2000" b="1" dirty="0">
              <a:solidFill>
                <a:srgbClr val="FF0000"/>
              </a:solidFill>
              <a:latin typeface="Meiryo" charset="-128"/>
              <a:ea typeface="Meiryo" charset="-128"/>
              <a:cs typeface="Meiryo" charset="-128"/>
            </a:endParaRPr>
          </a:p>
          <a:p>
            <a:r>
              <a:rPr lang="ja-JP" altLang="en-US" sz="2000" b="1" dirty="0">
                <a:solidFill>
                  <a:srgbClr val="FF0000"/>
                </a:solidFill>
                <a:latin typeface="Meiryo" charset="-128"/>
                <a:ea typeface="Meiryo" charset="-128"/>
                <a:cs typeface="Meiryo" charset="-128"/>
              </a:rPr>
              <a:t>自宅に届きます。</a:t>
            </a:r>
          </a:p>
        </p:txBody>
      </p:sp>
      <p:sp>
        <p:nvSpPr>
          <p:cNvPr id="7" name="テキスト ボックス 6"/>
          <p:cNvSpPr txBox="1"/>
          <p:nvPr/>
        </p:nvSpPr>
        <p:spPr>
          <a:xfrm>
            <a:off x="3222484" y="3803656"/>
            <a:ext cx="2700000" cy="2123658"/>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必要なものを持参し、交付通知書に記載</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された期限までに</a:t>
            </a:r>
            <a:r>
              <a:rPr lang="ja-JP" altLang="en-US" sz="2000" b="1" spc="-500" dirty="0">
                <a:latin typeface="Meiryo" charset="-128"/>
                <a:ea typeface="Meiryo" charset="-128"/>
                <a:cs typeface="Meiryo" charset="-128"/>
              </a:rPr>
              <a:t>、</a:t>
            </a:r>
            <a:endParaRPr lang="en-US" altLang="ja-JP" sz="2000" b="1" spc="-500" dirty="0">
              <a:latin typeface="Meiryo" charset="-128"/>
              <a:ea typeface="Meiryo" charset="-128"/>
              <a:cs typeface="Meiryo" charset="-128"/>
            </a:endParaRPr>
          </a:p>
          <a:p>
            <a:r>
              <a:rPr lang="ja-JP" altLang="en-US" sz="2000" b="1" dirty="0">
                <a:solidFill>
                  <a:srgbClr val="FF0000"/>
                </a:solidFill>
                <a:latin typeface="Meiryo" charset="-128"/>
                <a:ea typeface="Meiryo" charset="-128"/>
                <a:cs typeface="Meiryo" charset="-128"/>
              </a:rPr>
              <a:t>本人が受取りに</a:t>
            </a:r>
            <a:endParaRPr lang="en-US" altLang="ja-JP" sz="2000" b="1" dirty="0">
              <a:solidFill>
                <a:srgbClr val="FF0000"/>
              </a:solidFill>
              <a:latin typeface="Meiryo" charset="-128"/>
              <a:ea typeface="Meiryo" charset="-128"/>
              <a:cs typeface="Meiryo" charset="-128"/>
            </a:endParaRPr>
          </a:p>
          <a:p>
            <a:r>
              <a:rPr lang="ja-JP" altLang="en-US" sz="2000" b="1" dirty="0">
                <a:solidFill>
                  <a:srgbClr val="FF0000"/>
                </a:solidFill>
                <a:latin typeface="Meiryo" charset="-128"/>
                <a:ea typeface="Meiryo" charset="-128"/>
                <a:cs typeface="Meiryo" charset="-128"/>
              </a:rPr>
              <a:t>行く必要があります。</a:t>
            </a:r>
          </a:p>
        </p:txBody>
      </p:sp>
      <p:sp>
        <p:nvSpPr>
          <p:cNvPr id="9" name="テキスト ボックス 8"/>
          <p:cNvSpPr txBox="1"/>
          <p:nvPr/>
        </p:nvSpPr>
        <p:spPr>
          <a:xfrm>
            <a:off x="5911942" y="3803656"/>
            <a:ext cx="2700000" cy="2123658"/>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ja-JP" altLang="en-US" sz="2000" b="1" dirty="0">
                <a:solidFill>
                  <a:srgbClr val="FF0000"/>
                </a:solidFill>
                <a:latin typeface="Meiryo" charset="-128"/>
                <a:ea typeface="Meiryo" charset="-128"/>
                <a:cs typeface="Meiryo" charset="-128"/>
              </a:rPr>
              <a:t>交付窓口で本人確認</a:t>
            </a:r>
            <a:endParaRPr lang="en-US" altLang="ja-JP" sz="2000" b="1" dirty="0">
              <a:solidFill>
                <a:srgbClr val="FF0000"/>
              </a:solidFill>
              <a:latin typeface="Meiryo" charset="-128"/>
              <a:ea typeface="Meiryo" charset="-128"/>
              <a:cs typeface="Meiryo" charset="-128"/>
            </a:endParaRPr>
          </a:p>
          <a:p>
            <a:r>
              <a:rPr lang="ja-JP" altLang="en-US" sz="2000" b="1" dirty="0">
                <a:latin typeface="Meiryo" charset="-128"/>
                <a:ea typeface="Meiryo" charset="-128"/>
                <a:cs typeface="Meiryo" charset="-128"/>
              </a:rPr>
              <a:t>のうえ</a:t>
            </a:r>
            <a:r>
              <a:rPr lang="ja-JP" altLang="en-US" sz="2000" b="1" spc="-500" dirty="0">
                <a:latin typeface="Meiryo" charset="-128"/>
                <a:ea typeface="Meiryo" charset="-128"/>
                <a:cs typeface="Meiryo" charset="-128"/>
              </a:rPr>
              <a:t>、</a:t>
            </a:r>
            <a:endParaRPr lang="en-US" altLang="ja-JP" sz="2000" b="1" spc="-500" dirty="0">
              <a:latin typeface="Meiryo" charset="-128"/>
              <a:ea typeface="Meiryo" charset="-128"/>
              <a:cs typeface="Meiryo" charset="-128"/>
            </a:endParaRPr>
          </a:p>
          <a:p>
            <a:r>
              <a:rPr lang="ja-JP" altLang="en-US" sz="2000" b="1" dirty="0">
                <a:solidFill>
                  <a:srgbClr val="FF0000"/>
                </a:solidFill>
                <a:latin typeface="Meiryo" charset="-128"/>
                <a:ea typeface="Meiryo" charset="-128"/>
                <a:cs typeface="Meiryo" charset="-128"/>
              </a:rPr>
              <a:t>暗証番号を設定</a:t>
            </a:r>
            <a:r>
              <a:rPr lang="ja-JP" altLang="en-US" sz="2000" b="1" dirty="0">
                <a:latin typeface="Meiryo" charset="-128"/>
                <a:ea typeface="Meiryo" charset="-128"/>
                <a:cs typeface="Meiryo" charset="-128"/>
              </a:rPr>
              <a:t>する</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ことによりカードが</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交付されます。</a:t>
            </a:r>
          </a:p>
        </p:txBody>
      </p:sp>
      <p:cxnSp>
        <p:nvCxnSpPr>
          <p:cNvPr id="13" name="直線コネクタ 12"/>
          <p:cNvCxnSpPr/>
          <p:nvPr/>
        </p:nvCxnSpPr>
        <p:spPr>
          <a:xfrm>
            <a:off x="3313113" y="379198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6042359" y="377733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999536" y="3777337"/>
            <a:ext cx="0" cy="2628000"/>
          </a:xfrm>
          <a:prstGeom prst="line">
            <a:avLst/>
          </a:prstGeom>
          <a:ln w="38100">
            <a:noFill/>
          </a:ln>
        </p:spPr>
        <p:style>
          <a:lnRef idx="1">
            <a:schemeClr val="accent1"/>
          </a:lnRef>
          <a:fillRef idx="0">
            <a:schemeClr val="accent1"/>
          </a:fillRef>
          <a:effectRef idx="0">
            <a:schemeClr val="accent1"/>
          </a:effectRef>
          <a:fontRef idx="minor">
            <a:schemeClr val="tx1"/>
          </a:fontRef>
        </p:style>
      </p:cxnSp>
      <p:grpSp>
        <p:nvGrpSpPr>
          <p:cNvPr id="22" name="図形グループ 21"/>
          <p:cNvGrpSpPr/>
          <p:nvPr/>
        </p:nvGrpSpPr>
        <p:grpSpPr>
          <a:xfrm>
            <a:off x="1966555" y="2921003"/>
            <a:ext cx="1206371" cy="691832"/>
            <a:chOff x="1898847" y="5264878"/>
            <a:chExt cx="1206371" cy="691832"/>
          </a:xfrm>
        </p:grpSpPr>
        <p:cxnSp>
          <p:nvCxnSpPr>
            <p:cNvPr id="16" name="直線コネクタ 15"/>
            <p:cNvCxnSpPr/>
            <p:nvPr/>
          </p:nvCxnSpPr>
          <p:spPr>
            <a:xfrm>
              <a:off x="1898847" y="5610794"/>
              <a:ext cx="12019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2747434" y="5598928"/>
              <a:ext cx="357784" cy="3577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2747434" y="526487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2" name="図 11" descr="暗証番号を設定しマイナンバーカードを受け取った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4851" y="2716837"/>
            <a:ext cx="1285289" cy="1066838"/>
          </a:xfrm>
          <a:prstGeom prst="rect">
            <a:avLst/>
          </a:prstGeom>
        </p:spPr>
      </p:pic>
      <p:pic>
        <p:nvPicPr>
          <p:cNvPr id="15" name="図 14" descr="市区町村の窓口にマイナンバーカードを受け取りに行くマイナちゃんの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0202" y="2707212"/>
            <a:ext cx="1229268" cy="1080000"/>
          </a:xfrm>
          <a:prstGeom prst="rect">
            <a:avLst/>
          </a:prstGeom>
        </p:spPr>
      </p:pic>
      <p:pic>
        <p:nvPicPr>
          <p:cNvPr id="17" name="図 16" descr="交付通知書を自宅で受け取るマイナちゃんのイラスト"/>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043" y="2716837"/>
            <a:ext cx="1238049" cy="1080000"/>
          </a:xfrm>
          <a:prstGeom prst="rect">
            <a:avLst/>
          </a:prstGeom>
        </p:spPr>
      </p:pic>
      <p:sp>
        <p:nvSpPr>
          <p:cNvPr id="4" name="テキスト ボックス 3"/>
          <p:cNvSpPr txBox="1"/>
          <p:nvPr/>
        </p:nvSpPr>
        <p:spPr>
          <a:xfrm>
            <a:off x="426961" y="1389816"/>
            <a:ext cx="7984359" cy="1200329"/>
          </a:xfrm>
          <a:prstGeom prst="rect">
            <a:avLst/>
          </a:prstGeom>
          <a:noFill/>
        </p:spPr>
        <p:txBody>
          <a:bodyPr wrap="square" rtlCol="0">
            <a:spAutoFit/>
          </a:bodyPr>
          <a:lstStyle/>
          <a:p>
            <a:pPr indent="84138"/>
            <a:r>
              <a:rPr lang="ja-JP" altLang="en-US" sz="2400" b="1" dirty="0">
                <a:latin typeface="メイリオ" panose="020B0604030504040204" pitchFamily="50" charset="-128"/>
                <a:ea typeface="メイリオ" panose="020B0604030504040204" pitchFamily="50" charset="-128"/>
              </a:rPr>
              <a:t>申請してから概ね一か月後に、お住まいの市区町村から</a:t>
            </a:r>
            <a:endParaRPr lang="en-US" altLang="ja-JP" sz="2400" b="1" dirty="0">
              <a:latin typeface="メイリオ" panose="020B0604030504040204" pitchFamily="50" charset="-128"/>
              <a:ea typeface="メイリオ" panose="020B0604030504040204" pitchFamily="50" charset="-128"/>
            </a:endParaRPr>
          </a:p>
          <a:p>
            <a:pPr indent="84138"/>
            <a:r>
              <a:rPr lang="ja-JP" altLang="en-US" sz="2400" b="1" dirty="0">
                <a:latin typeface="メイリオ" panose="020B0604030504040204" pitchFamily="50" charset="-128"/>
                <a:ea typeface="メイリオ" panose="020B0604030504040204" pitchFamily="50" charset="-128"/>
              </a:rPr>
              <a:t>交付通知</a:t>
            </a:r>
            <a:r>
              <a:rPr lang="ja-JP" altLang="en-US" sz="2400" b="1" spc="-750" dirty="0">
                <a:latin typeface="メイリオ" panose="020B0604030504040204" pitchFamily="50" charset="-128"/>
                <a:ea typeface="メイリオ" panose="020B0604030504040204" pitchFamily="50" charset="-128"/>
              </a:rPr>
              <a:t>書</a:t>
            </a:r>
            <a:r>
              <a:rPr lang="ja-JP" altLang="en-US" sz="2400" b="1" dirty="0">
                <a:latin typeface="メイリオ" panose="020B0604030504040204" pitchFamily="50" charset="-128"/>
                <a:ea typeface="メイリオ" panose="020B0604030504040204" pitchFamily="50" charset="-128"/>
              </a:rPr>
              <a:t>（はがき</a:t>
            </a:r>
            <a:r>
              <a:rPr lang="ja-JP" altLang="en-US" sz="2400" b="1" spc="-750" dirty="0">
                <a:latin typeface="メイリオ" panose="020B0604030504040204" pitchFamily="50" charset="-128"/>
                <a:ea typeface="メイリオ" panose="020B0604030504040204" pitchFamily="50" charset="-128"/>
              </a:rPr>
              <a:t>）</a:t>
            </a:r>
            <a:r>
              <a:rPr lang="ja-JP" altLang="en-US" sz="2400" b="1" dirty="0">
                <a:latin typeface="メイリオ" panose="020B0604030504040204" pitchFamily="50" charset="-128"/>
                <a:ea typeface="メイリオ" panose="020B0604030504040204" pitchFamily="50" charset="-128"/>
              </a:rPr>
              <a:t>が自宅に郵送されます。</a:t>
            </a:r>
            <a:endParaRPr lang="en-US" altLang="ja-JP" sz="2400" b="1" dirty="0">
              <a:latin typeface="メイリオ" panose="020B0604030504040204" pitchFamily="50" charset="-128"/>
              <a:ea typeface="メイリオ" panose="020B0604030504040204" pitchFamily="50" charset="-128"/>
            </a:endParaRPr>
          </a:p>
          <a:p>
            <a:pPr indent="84138"/>
            <a:r>
              <a:rPr lang="ja-JP" altLang="en-US" sz="2400" b="1" dirty="0">
                <a:latin typeface="メイリオ" panose="020B0604030504040204" pitchFamily="50" charset="-128"/>
                <a:ea typeface="メイリオ" panose="020B0604030504040204" pitchFamily="50" charset="-128"/>
              </a:rPr>
              <a:t>届いたら市区町村の窓口でお受け取りください。</a:t>
            </a:r>
            <a:endParaRPr lang="en-US" altLang="ja-JP" sz="2400" b="1" dirty="0">
              <a:latin typeface="メイリオ" panose="020B0604030504040204" pitchFamily="50" charset="-128"/>
              <a:ea typeface="メイリオ" panose="020B0604030504040204" pitchFamily="50" charset="-128"/>
            </a:endParaRPr>
          </a:p>
        </p:txBody>
      </p:sp>
      <p:grpSp>
        <p:nvGrpSpPr>
          <p:cNvPr id="28" name="図形グループ 27"/>
          <p:cNvGrpSpPr/>
          <p:nvPr/>
        </p:nvGrpSpPr>
        <p:grpSpPr>
          <a:xfrm>
            <a:off x="4667733" y="2932870"/>
            <a:ext cx="1206371" cy="691832"/>
            <a:chOff x="1898847" y="5264878"/>
            <a:chExt cx="1206371" cy="691832"/>
          </a:xfrm>
        </p:grpSpPr>
        <p:cxnSp>
          <p:nvCxnSpPr>
            <p:cNvPr id="29" name="直線コネクタ 28"/>
            <p:cNvCxnSpPr/>
            <p:nvPr/>
          </p:nvCxnSpPr>
          <p:spPr>
            <a:xfrm>
              <a:off x="1898847" y="5610794"/>
              <a:ext cx="12019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2747434" y="5598928"/>
              <a:ext cx="357784" cy="3577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2747434" y="5264878"/>
              <a:ext cx="357784" cy="3577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3460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7470" y="4254300"/>
            <a:ext cx="1282700" cy="1875862"/>
          </a:xfrm>
          <a:prstGeom prst="rect">
            <a:avLst/>
          </a:prstGeom>
        </p:spPr>
      </p:pic>
      <p:sp>
        <p:nvSpPr>
          <p:cNvPr id="6" name="正方形/長方形 5">
            <a:extLst>
              <a:ext uri="{FF2B5EF4-FFF2-40B4-BE49-F238E27FC236}">
                <a16:creationId xmlns:a16="http://schemas.microsoft.com/office/drawing/2014/main" id="{196B780B-64F6-4110-B1B4-7AAC2C6E63FE}"/>
              </a:ext>
            </a:extLst>
          </p:cNvPr>
          <p:cNvSpPr/>
          <p:nvPr/>
        </p:nvSpPr>
        <p:spPr>
          <a:xfrm>
            <a:off x="1793901" y="306152"/>
            <a:ext cx="6876456" cy="3183949"/>
          </a:xfrm>
          <a:prstGeom prst="rect">
            <a:avLst/>
          </a:prstGeom>
        </p:spPr>
        <p:txBody>
          <a:bodyPr wrap="square">
            <a:spAutoFit/>
          </a:bodyPr>
          <a:lstStyle/>
          <a:p>
            <a:pPr marL="6350"/>
            <a:r>
              <a:rPr lang="ja-JP" altLang="en-US" sz="3200" b="1" dirty="0">
                <a:solidFill>
                  <a:srgbClr val="009650"/>
                </a:solidFill>
                <a:latin typeface="Meiryo" charset="-128"/>
                <a:ea typeface="Meiryo" charset="-128"/>
                <a:cs typeface="Meiryo" charset="-128"/>
              </a:rPr>
              <a:t>マイナンバーカードのお問い合わせ</a:t>
            </a:r>
          </a:p>
          <a:p>
            <a:pPr marL="6350">
              <a:lnSpc>
                <a:spcPct val="150000"/>
              </a:lnSpc>
            </a:pPr>
            <a:r>
              <a:rPr lang="ja-JP" altLang="en-US" sz="2400" b="1" dirty="0">
                <a:latin typeface="Meiryo" charset="-128"/>
                <a:ea typeface="Meiryo" charset="-128"/>
                <a:cs typeface="Meiryo" charset="-128"/>
              </a:rPr>
              <a:t>マイナンバーカード</a:t>
            </a:r>
            <a:r>
              <a:rPr lang="en-US" altLang="ja-JP" sz="2400" b="1" dirty="0">
                <a:latin typeface="Meiryo" charset="-128"/>
                <a:ea typeface="Meiryo" charset="-128"/>
                <a:cs typeface="Meiryo" charset="-128"/>
              </a:rPr>
              <a:t> </a:t>
            </a:r>
            <a:r>
              <a:rPr lang="ja-JP" altLang="en-US" sz="2400" b="1" dirty="0">
                <a:latin typeface="Meiryo" charset="-128"/>
                <a:ea typeface="Meiryo" charset="-128"/>
                <a:cs typeface="Meiryo" charset="-128"/>
              </a:rPr>
              <a:t>総合フリーダイヤル</a:t>
            </a:r>
          </a:p>
          <a:p>
            <a:pPr marL="6350">
              <a:lnSpc>
                <a:spcPct val="90000"/>
              </a:lnSpc>
            </a:pPr>
            <a:r>
              <a:rPr lang="en-US" altLang="ja-JP" sz="2400" b="1" dirty="0">
                <a:latin typeface="Meiryo" charset="-128"/>
                <a:ea typeface="Meiryo" charset="-128"/>
                <a:cs typeface="Meiryo" charset="-128"/>
              </a:rPr>
              <a:t>0120-95-017</a:t>
            </a:r>
            <a:r>
              <a:rPr lang="en-US" altLang="ja-JP" sz="2400" b="1" spc="-1000" dirty="0">
                <a:latin typeface="Meiryo" charset="-128"/>
                <a:ea typeface="Meiryo" charset="-128"/>
                <a:cs typeface="Meiryo" charset="-128"/>
              </a:rPr>
              <a:t>8</a:t>
            </a:r>
            <a:r>
              <a:rPr lang="ja-JP" altLang="en-US" sz="2400" b="1" dirty="0">
                <a:latin typeface="Meiryo" charset="-128"/>
                <a:ea typeface="Meiryo" charset="-128"/>
                <a:cs typeface="Meiryo" charset="-128"/>
              </a:rPr>
              <a:t>（無料）</a:t>
            </a:r>
            <a:endParaRPr lang="en-US" altLang="ja-JP" sz="2400" b="1" dirty="0">
              <a:latin typeface="Meiryo" charset="-128"/>
              <a:ea typeface="Meiryo" charset="-128"/>
              <a:cs typeface="Meiryo" charset="-128"/>
            </a:endParaRPr>
          </a:p>
          <a:p>
            <a:pPr marL="6350"/>
            <a:r>
              <a:rPr lang="ja-JP" altLang="en-US" sz="1400" dirty="0">
                <a:latin typeface="Meiryo" charset="-128"/>
                <a:ea typeface="Meiryo" charset="-128"/>
                <a:cs typeface="Meiryo" charset="-128"/>
              </a:rPr>
              <a:t>平日</a:t>
            </a:r>
            <a:r>
              <a:rPr lang="en-US" altLang="ja-JP" sz="1400" dirty="0">
                <a:latin typeface="Meiryo" charset="-128"/>
                <a:ea typeface="Meiryo" charset="-128"/>
                <a:cs typeface="Meiryo" charset="-128"/>
              </a:rPr>
              <a:t> 9:30</a:t>
            </a:r>
            <a:r>
              <a:rPr lang="ja-JP" altLang="en-US" sz="1400" dirty="0">
                <a:latin typeface="Meiryo" charset="-128"/>
                <a:ea typeface="Meiryo" charset="-128"/>
                <a:cs typeface="Meiryo" charset="-128"/>
              </a:rPr>
              <a:t>～</a:t>
            </a:r>
            <a:r>
              <a:rPr lang="en-US" altLang="ja-JP" sz="1400" dirty="0">
                <a:latin typeface="Meiryo" charset="-128"/>
                <a:ea typeface="Meiryo" charset="-128"/>
                <a:cs typeface="Meiryo" charset="-128"/>
              </a:rPr>
              <a:t>20:00</a:t>
            </a:r>
            <a:r>
              <a:rPr lang="ja-JP" altLang="en-US" sz="1400" dirty="0">
                <a:latin typeface="Meiryo" charset="-128"/>
                <a:ea typeface="Meiryo" charset="-128"/>
                <a:cs typeface="Meiryo" charset="-128"/>
              </a:rPr>
              <a:t>、土日祝</a:t>
            </a:r>
            <a:r>
              <a:rPr lang="en-US" altLang="ja-JP" sz="1400" dirty="0">
                <a:latin typeface="Meiryo" charset="-128"/>
                <a:ea typeface="Meiryo" charset="-128"/>
                <a:cs typeface="Meiryo" charset="-128"/>
              </a:rPr>
              <a:t> 9:30</a:t>
            </a:r>
            <a:r>
              <a:rPr lang="ja-JP" altLang="en-US" sz="1400" dirty="0">
                <a:latin typeface="Meiryo" charset="-128"/>
                <a:ea typeface="Meiryo" charset="-128"/>
                <a:cs typeface="Meiryo" charset="-128"/>
              </a:rPr>
              <a:t>～</a:t>
            </a:r>
            <a:r>
              <a:rPr lang="en-US" altLang="ja-JP" sz="1400" dirty="0">
                <a:latin typeface="Meiryo" charset="-128"/>
                <a:ea typeface="Meiryo" charset="-128"/>
                <a:cs typeface="Meiryo" charset="-128"/>
              </a:rPr>
              <a:t>17:30</a:t>
            </a:r>
          </a:p>
          <a:p>
            <a:pPr marL="6350"/>
            <a:r>
              <a:rPr lang="en-US" altLang="ja-JP" sz="1400" dirty="0">
                <a:latin typeface="Meiryo" charset="-128"/>
                <a:ea typeface="Meiryo" charset="-128"/>
                <a:cs typeface="Meiryo" charset="-128"/>
              </a:rPr>
              <a:t>※</a:t>
            </a:r>
            <a:r>
              <a:rPr lang="ja-JP" altLang="en-US" sz="1400" dirty="0">
                <a:latin typeface="Meiryo" charset="-128"/>
                <a:ea typeface="Meiryo" charset="-128"/>
                <a:cs typeface="Meiryo" charset="-128"/>
              </a:rPr>
              <a:t>マイナンバーカードの紛失・盗難によるカードの一時利用停止については、</a:t>
            </a:r>
            <a:endParaRPr lang="en-US" altLang="ja-JP" sz="1400" dirty="0">
              <a:latin typeface="Meiryo" charset="-128"/>
              <a:ea typeface="Meiryo" charset="-128"/>
              <a:cs typeface="Meiryo" charset="-128"/>
            </a:endParaRPr>
          </a:p>
          <a:p>
            <a:pPr marL="6350"/>
            <a:r>
              <a:rPr lang="en-US" altLang="ja-JP" sz="1400" dirty="0">
                <a:latin typeface="Meiryo" charset="-128"/>
                <a:ea typeface="Meiryo" charset="-128"/>
                <a:cs typeface="Meiryo" charset="-128"/>
              </a:rPr>
              <a:t>24</a:t>
            </a:r>
            <a:r>
              <a:rPr lang="ja-JP" altLang="en-US" sz="1400" dirty="0">
                <a:latin typeface="Meiryo" charset="-128"/>
                <a:ea typeface="Meiryo" charset="-128"/>
                <a:cs typeface="Meiryo" charset="-128"/>
              </a:rPr>
              <a:t>時間</a:t>
            </a:r>
            <a:r>
              <a:rPr lang="en-US" altLang="ja-JP" sz="1400" dirty="0">
                <a:latin typeface="Meiryo" charset="-128"/>
                <a:ea typeface="Meiryo" charset="-128"/>
                <a:cs typeface="Meiryo" charset="-128"/>
              </a:rPr>
              <a:t>365</a:t>
            </a:r>
            <a:r>
              <a:rPr lang="ja-JP" altLang="en-US" sz="1400" dirty="0">
                <a:latin typeface="Meiryo" charset="-128"/>
                <a:ea typeface="Meiryo" charset="-128"/>
                <a:cs typeface="Meiryo" charset="-128"/>
              </a:rPr>
              <a:t>日対応します。</a:t>
            </a:r>
            <a:endParaRPr lang="en-US" altLang="ja-JP" sz="1400" dirty="0">
              <a:latin typeface="Meiryo" charset="-128"/>
              <a:ea typeface="Meiryo" charset="-128"/>
              <a:cs typeface="Meiryo" charset="-128"/>
            </a:endParaRPr>
          </a:p>
          <a:p>
            <a:pPr marL="6350">
              <a:lnSpc>
                <a:spcPct val="150000"/>
              </a:lnSpc>
            </a:pPr>
            <a:r>
              <a:rPr lang="ja-JP" altLang="en-US" b="1" dirty="0">
                <a:latin typeface="Meiryo" charset="-128"/>
                <a:ea typeface="Meiryo" charset="-128"/>
                <a:cs typeface="Meiryo" charset="-128"/>
              </a:rPr>
              <a:t>聴覚障がい者専用お問い合わせ</a:t>
            </a:r>
            <a:r>
              <a:rPr lang="en-US" altLang="ja-JP" b="1" dirty="0">
                <a:latin typeface="Meiryo" charset="-128"/>
                <a:ea typeface="Meiryo" charset="-128"/>
                <a:cs typeface="Meiryo" charset="-128"/>
              </a:rPr>
              <a:t>FAX</a:t>
            </a:r>
            <a:r>
              <a:rPr lang="ja-JP" altLang="en-US" b="1" dirty="0">
                <a:latin typeface="Meiryo" charset="-128"/>
                <a:ea typeface="Meiryo" charset="-128"/>
                <a:cs typeface="Meiryo" charset="-128"/>
              </a:rPr>
              <a:t>番号</a:t>
            </a:r>
            <a:r>
              <a:rPr lang="en-US" altLang="ja-JP" b="1" dirty="0">
                <a:latin typeface="Meiryo" charset="-128"/>
                <a:ea typeface="Meiryo" charset="-128"/>
                <a:cs typeface="Meiryo" charset="-128"/>
              </a:rPr>
              <a:t> </a:t>
            </a:r>
            <a:r>
              <a:rPr lang="en-US" altLang="ja-JP" b="1" dirty="0">
                <a:solidFill>
                  <a:srgbClr val="009650"/>
                </a:solidFill>
                <a:latin typeface="Meiryo" charset="-128"/>
                <a:ea typeface="Meiryo" charset="-128"/>
                <a:cs typeface="Meiryo" charset="-128"/>
              </a:rPr>
              <a:t>0120-601-785</a:t>
            </a:r>
          </a:p>
          <a:p>
            <a:pPr marL="6350">
              <a:lnSpc>
                <a:spcPct val="150000"/>
              </a:lnSpc>
            </a:pPr>
            <a:r>
              <a:rPr lang="ja-JP" altLang="en-US" b="1" dirty="0">
                <a:latin typeface="Meiryo" charset="-128"/>
                <a:ea typeface="Meiryo" charset="-128"/>
                <a:cs typeface="Meiryo" charset="-128"/>
              </a:rPr>
              <a:t>お問い合わせフォーム</a:t>
            </a:r>
          </a:p>
          <a:p>
            <a:pPr marL="6350">
              <a:lnSpc>
                <a:spcPct val="80000"/>
              </a:lnSpc>
            </a:pPr>
            <a:r>
              <a:rPr lang="en-US" altLang="ja-JP" b="1" dirty="0">
                <a:solidFill>
                  <a:srgbClr val="009650"/>
                </a:solidFill>
                <a:latin typeface="Meiryo" charset="-128"/>
                <a:ea typeface="Meiryo" charset="-128"/>
                <a:cs typeface="Meiryo" charset="-128"/>
              </a:rPr>
              <a:t>https://www.kojinbango-card.go.jp/otoiawase/</a:t>
            </a:r>
            <a:endParaRPr lang="ja-JP" altLang="en-US" sz="1200" b="1" dirty="0">
              <a:latin typeface="Meiryo" charset="-128"/>
              <a:ea typeface="Meiryo" charset="-128"/>
              <a:cs typeface="Meiryo" charset="-128"/>
            </a:endParaRPr>
          </a:p>
        </p:txBody>
      </p:sp>
      <p:pic>
        <p:nvPicPr>
          <p:cNvPr id="9" name="図 8" descr="有効期限通知書封書見本の画像">
            <a:extLst>
              <a:ext uri="{FF2B5EF4-FFF2-40B4-BE49-F238E27FC236}">
                <a16:creationId xmlns:a16="http://schemas.microsoft.com/office/drawing/2014/main" id="{71198F52-4601-4DE5-86F1-B736245466DC}"/>
              </a:ext>
            </a:extLst>
          </p:cNvPr>
          <p:cNvPicPr>
            <a:picLocks noChangeAspect="1"/>
          </p:cNvPicPr>
          <p:nvPr/>
        </p:nvPicPr>
        <p:blipFill>
          <a:blip r:embed="rId4"/>
          <a:stretch>
            <a:fillRect/>
          </a:stretch>
        </p:blipFill>
        <p:spPr>
          <a:xfrm>
            <a:off x="3920807" y="3494694"/>
            <a:ext cx="4717649" cy="2808000"/>
          </a:xfrm>
          <a:prstGeom prst="rect">
            <a:avLst/>
          </a:prstGeom>
        </p:spPr>
      </p:pic>
      <p:sp>
        <p:nvSpPr>
          <p:cNvPr id="11" name="テキスト ボックス 10">
            <a:extLst>
              <a:ext uri="{FF2B5EF4-FFF2-40B4-BE49-F238E27FC236}">
                <a16:creationId xmlns:a16="http://schemas.microsoft.com/office/drawing/2014/main" id="{31529EBB-2878-487A-B437-8DFD73FCAFF5}"/>
              </a:ext>
            </a:extLst>
          </p:cNvPr>
          <p:cNvSpPr txBox="1"/>
          <p:nvPr/>
        </p:nvSpPr>
        <p:spPr>
          <a:xfrm>
            <a:off x="1769010" y="3715134"/>
            <a:ext cx="2447774"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rPr>
              <a:t>有効期限通知書封書</a:t>
            </a:r>
            <a:endParaRPr kumimoji="1" lang="ja-JP" altLang="en-US" b="1" dirty="0">
              <a:latin typeface="メイリオ" panose="020B0604030504040204" pitchFamily="50" charset="-128"/>
              <a:ea typeface="メイリオ" panose="020B0604030504040204" pitchFamily="50" charset="-128"/>
            </a:endParaRPr>
          </a:p>
        </p:txBody>
      </p:sp>
      <p:cxnSp>
        <p:nvCxnSpPr>
          <p:cNvPr id="15" name="直線コネクタ 14"/>
          <p:cNvCxnSpPr/>
          <p:nvPr/>
        </p:nvCxnSpPr>
        <p:spPr>
          <a:xfrm>
            <a:off x="1682496" y="343211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758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コネクタ 14"/>
          <p:cNvCxnSpPr/>
          <p:nvPr/>
        </p:nvCxnSpPr>
        <p:spPr>
          <a:xfrm>
            <a:off x="4568822" y="2349604"/>
            <a:ext cx="0" cy="396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3" name="サブタイトル 2"/>
          <p:cNvSpPr>
            <a:spLocks noGrp="1"/>
          </p:cNvSpPr>
          <p:nvPr>
            <p:ph type="subTitle" idx="4294967295"/>
          </p:nvPr>
        </p:nvSpPr>
        <p:spPr>
          <a:xfrm>
            <a:off x="263481" y="2453578"/>
            <a:ext cx="4565172" cy="1260215"/>
          </a:xfrm>
        </p:spPr>
        <p:txBody>
          <a:bodyPr>
            <a:noAutofit/>
          </a:bodyPr>
          <a:lstStyle/>
          <a:p>
            <a:pPr>
              <a:lnSpc>
                <a:spcPct val="100000"/>
              </a:lnSpc>
              <a:spcBef>
                <a:spcPts val="0"/>
              </a:spcBef>
            </a:pPr>
            <a:r>
              <a:rPr lang="ja-JP" altLang="en-US" dirty="0">
                <a:solidFill>
                  <a:srgbClr val="009650"/>
                </a:solidFill>
              </a:rPr>
              <a:t>●</a:t>
            </a:r>
            <a:r>
              <a:rPr lang="ja-JP" altLang="en-US" dirty="0"/>
              <a:t>表面に</a:t>
            </a:r>
            <a:r>
              <a:rPr lang="ja-JP" altLang="en-US" spc="-1000" dirty="0"/>
              <a:t>、氏　名　、</a:t>
            </a:r>
            <a:r>
              <a:rPr lang="ja-JP" altLang="en-US" dirty="0"/>
              <a:t>住所</a:t>
            </a:r>
            <a:r>
              <a:rPr lang="ja-JP" altLang="en-US" spc="-1000" dirty="0"/>
              <a:t>、</a:t>
            </a:r>
            <a:r>
              <a:rPr lang="ja-JP" altLang="en-US" dirty="0"/>
              <a:t>生年月日</a:t>
            </a:r>
            <a:r>
              <a:rPr lang="ja-JP" altLang="en-US" spc="-1000" dirty="0"/>
              <a:t>、</a:t>
            </a:r>
            <a:endParaRPr lang="en-US" altLang="ja-JP" spc="-1000" dirty="0"/>
          </a:p>
          <a:p>
            <a:pPr>
              <a:lnSpc>
                <a:spcPct val="100000"/>
              </a:lnSpc>
              <a:spcBef>
                <a:spcPts val="0"/>
              </a:spcBef>
            </a:pPr>
            <a:r>
              <a:rPr lang="ja-JP" altLang="en-US" dirty="0"/>
              <a:t>　性別</a:t>
            </a:r>
            <a:r>
              <a:rPr lang="ja-JP" altLang="en-US" spc="-1000" dirty="0"/>
              <a:t>、</a:t>
            </a:r>
            <a:r>
              <a:rPr lang="ja-JP" altLang="en-US" dirty="0"/>
              <a:t>本人の顔写真等が</a:t>
            </a:r>
            <a:endParaRPr lang="en-US" altLang="ja-JP" dirty="0"/>
          </a:p>
          <a:p>
            <a:pPr>
              <a:lnSpc>
                <a:spcPct val="100000"/>
              </a:lnSpc>
              <a:spcBef>
                <a:spcPts val="0"/>
              </a:spcBef>
            </a:pPr>
            <a:r>
              <a:rPr lang="ja-JP" altLang="en-US" dirty="0"/>
              <a:t>　表示されていて</a:t>
            </a:r>
            <a:r>
              <a:rPr lang="ja-JP" altLang="en-US" spc="-1000" dirty="0"/>
              <a:t>、</a:t>
            </a:r>
            <a:endParaRPr lang="en-US" altLang="ja-JP" spc="-1000" dirty="0"/>
          </a:p>
          <a:p>
            <a:pPr>
              <a:lnSpc>
                <a:spcPct val="100000"/>
              </a:lnSpc>
              <a:spcBef>
                <a:spcPts val="0"/>
              </a:spcBef>
            </a:pPr>
            <a:r>
              <a:rPr lang="ja-JP" altLang="en-US" dirty="0"/>
              <a:t>　公的な本人確認書類として</a:t>
            </a:r>
            <a:endParaRPr lang="en-US" altLang="ja-JP" dirty="0"/>
          </a:p>
          <a:p>
            <a:pPr>
              <a:lnSpc>
                <a:spcPct val="100000"/>
              </a:lnSpc>
              <a:spcBef>
                <a:spcPts val="0"/>
              </a:spcBef>
            </a:pPr>
            <a:r>
              <a:rPr lang="ja-JP" altLang="en-US" dirty="0"/>
              <a:t>　利用できます。</a:t>
            </a:r>
          </a:p>
        </p:txBody>
      </p:sp>
      <p:sp>
        <p:nvSpPr>
          <p:cNvPr id="11" name="サブタイトル 2"/>
          <p:cNvSpPr txBox="1">
            <a:spLocks/>
          </p:cNvSpPr>
          <p:nvPr/>
        </p:nvSpPr>
        <p:spPr>
          <a:xfrm>
            <a:off x="4678287" y="5416529"/>
            <a:ext cx="4014952" cy="963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00000"/>
              </a:lnSpc>
              <a:spcBef>
                <a:spcPts val="0"/>
              </a:spcBef>
            </a:pPr>
            <a:endParaRPr lang="ja-JP" altLang="en-US" sz="2000" dirty="0"/>
          </a:p>
        </p:txBody>
      </p:sp>
      <p:sp>
        <p:nvSpPr>
          <p:cNvPr id="18" name="タイトル 1"/>
          <p:cNvSpPr txBox="1">
            <a:spLocks/>
          </p:cNvSpPr>
          <p:nvPr/>
        </p:nvSpPr>
        <p:spPr>
          <a:xfrm>
            <a:off x="1759750" y="497650"/>
            <a:ext cx="4698722" cy="584775"/>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ja-JP" altLang="en-US" sz="3200" dirty="0">
                <a:solidFill>
                  <a:srgbClr val="009650"/>
                </a:solidFill>
              </a:rPr>
              <a:t>マイナンバーカードとは</a:t>
            </a:r>
          </a:p>
        </p:txBody>
      </p:sp>
      <p:sp>
        <p:nvSpPr>
          <p:cNvPr id="19" name="Title Placeholder 1"/>
          <p:cNvSpPr txBox="1">
            <a:spLocks/>
          </p:cNvSpPr>
          <p:nvPr/>
        </p:nvSpPr>
        <p:spPr>
          <a:xfrm>
            <a:off x="470200" y="512080"/>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1-A</a:t>
            </a:r>
            <a:endParaRPr lang="en-US" sz="3600" dirty="0">
              <a:solidFill>
                <a:srgbClr val="009650"/>
              </a:solidFill>
            </a:endParaRPr>
          </a:p>
        </p:txBody>
      </p:sp>
      <p:sp>
        <p:nvSpPr>
          <p:cNvPr id="16" name="サブタイトル 2"/>
          <p:cNvSpPr>
            <a:spLocks noGrp="1"/>
          </p:cNvSpPr>
          <p:nvPr>
            <p:ph type="subTitle" idx="4294967295"/>
          </p:nvPr>
        </p:nvSpPr>
        <p:spPr>
          <a:xfrm>
            <a:off x="521186" y="1418530"/>
            <a:ext cx="8231280" cy="884258"/>
          </a:xfrm>
        </p:spPr>
        <p:txBody>
          <a:bodyPr>
            <a:noAutofit/>
          </a:bodyPr>
          <a:lstStyle/>
          <a:p>
            <a:pPr>
              <a:spcBef>
                <a:spcPts val="0"/>
              </a:spcBef>
            </a:pPr>
            <a:r>
              <a:rPr lang="ja-JP" altLang="en-US" dirty="0"/>
              <a:t>マイナンバーカードとは個人番号カードとも言い</a:t>
            </a:r>
            <a:r>
              <a:rPr lang="ja-JP" altLang="en-US" spc="-1000" dirty="0"/>
              <a:t>、</a:t>
            </a:r>
            <a:r>
              <a:rPr lang="ja-JP" altLang="en-US" dirty="0"/>
              <a:t>マイナンバ</a:t>
            </a:r>
            <a:r>
              <a:rPr lang="ja-JP" altLang="en-US" spc="-1000" dirty="0"/>
              <a:t>ー</a:t>
            </a:r>
            <a:endParaRPr lang="en-US" altLang="ja-JP" spc="-1000" dirty="0"/>
          </a:p>
          <a:p>
            <a:pPr>
              <a:spcBef>
                <a:spcPts val="0"/>
              </a:spcBef>
            </a:pPr>
            <a:r>
              <a:rPr lang="ja-JP" altLang="en-US" dirty="0"/>
              <a:t>（一人ひとりに割り当てられる番号</a:t>
            </a:r>
            <a:r>
              <a:rPr lang="ja-JP" altLang="en-US" spc="-1000" dirty="0"/>
              <a:t>）</a:t>
            </a:r>
            <a:r>
              <a:rPr lang="ja-JP" altLang="en-US" dirty="0"/>
              <a:t>が記載されたプラスチック製のカードです。本人が申請することにより、無料で発行されます。</a:t>
            </a:r>
          </a:p>
        </p:txBody>
      </p:sp>
      <p:sp>
        <p:nvSpPr>
          <p:cNvPr id="29" name="サブタイトル 2"/>
          <p:cNvSpPr txBox="1">
            <a:spLocks/>
          </p:cNvSpPr>
          <p:nvPr/>
        </p:nvSpPr>
        <p:spPr>
          <a:xfrm>
            <a:off x="4583274" y="2459116"/>
            <a:ext cx="4014952" cy="963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Tx/>
              <a:buNone/>
              <a:defRPr kumimoji="1" sz="2000" b="1" i="0" kern="1200">
                <a:solidFill>
                  <a:schemeClr val="tx1"/>
                </a:solidFill>
                <a:latin typeface="Meiryo" charset="-128"/>
                <a:ea typeface="Meiryo" charset="-128"/>
                <a:cs typeface="Meiryo" charset="-128"/>
              </a:defRPr>
            </a:lvl2pPr>
            <a:lvl3pPr marL="914400" indent="0" algn="ctr" defTabSz="914400" rtl="0" eaLnBrk="1" latinLnBrk="0" hangingPunct="1">
              <a:lnSpc>
                <a:spcPct val="90000"/>
              </a:lnSpc>
              <a:spcBef>
                <a:spcPts val="500"/>
              </a:spcBef>
              <a:buFont typeface="Arial" panose="020B0604020202020204" pitchFamily="34" charset="0"/>
              <a:buNone/>
              <a:defRPr kumimoji="1" sz="1800" b="1" i="0" kern="1200">
                <a:solidFill>
                  <a:schemeClr val="tx1"/>
                </a:solidFill>
                <a:latin typeface="Meiryo" charset="-128"/>
                <a:ea typeface="Meiryo" charset="-128"/>
                <a:cs typeface="Meiryo" charset="-128"/>
              </a:defRPr>
            </a:lvl3pPr>
            <a:lvl4pPr marL="13716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4pPr>
            <a:lvl5pPr marL="1828800" indent="0" algn="ctr" defTabSz="914400" rtl="0" eaLnBrk="1" latinLnBrk="0" hangingPunct="1">
              <a:lnSpc>
                <a:spcPct val="90000"/>
              </a:lnSpc>
              <a:spcBef>
                <a:spcPts val="500"/>
              </a:spcBef>
              <a:buFont typeface="Arial" panose="020B0604020202020204" pitchFamily="34" charset="0"/>
              <a:buNone/>
              <a:defRPr kumimoji="1" sz="1600" b="1" i="0" kern="1200">
                <a:solidFill>
                  <a:schemeClr val="tx1"/>
                </a:solidFill>
                <a:latin typeface="Meiryo" charset="-128"/>
                <a:ea typeface="Meiryo" charset="-128"/>
                <a:cs typeface="Meiryo" charset="-128"/>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84138" indent="-84138">
              <a:lnSpc>
                <a:spcPct val="100000"/>
              </a:lnSpc>
              <a:spcBef>
                <a:spcPts val="0"/>
              </a:spcBef>
            </a:pPr>
            <a:r>
              <a:rPr lang="ja-JP" altLang="en-US" sz="2000" dirty="0">
                <a:solidFill>
                  <a:srgbClr val="009650"/>
                </a:solidFill>
              </a:rPr>
              <a:t>●</a:t>
            </a:r>
            <a:r>
              <a:rPr lang="ja-JP" altLang="en-US" sz="2000" dirty="0"/>
              <a:t>裏面</a:t>
            </a:r>
            <a:r>
              <a:rPr lang="ja-JP" altLang="en-US" sz="2000" dirty="0">
                <a:solidFill>
                  <a:srgbClr val="009650"/>
                </a:solidFill>
              </a:rPr>
              <a:t>❶</a:t>
            </a:r>
            <a:r>
              <a:rPr lang="ja-JP" altLang="en-US" sz="2000" dirty="0"/>
              <a:t>に</a:t>
            </a:r>
            <a:r>
              <a:rPr lang="ja-JP" altLang="en-US" sz="2000" spc="-1000" dirty="0"/>
              <a:t>、</a:t>
            </a:r>
            <a:r>
              <a:rPr lang="ja-JP" altLang="en-US" sz="2000" dirty="0"/>
              <a:t>マイナンバーが</a:t>
            </a:r>
            <a:endParaRPr lang="en-US" altLang="ja-JP" sz="2000" dirty="0"/>
          </a:p>
          <a:p>
            <a:pPr marL="84138" indent="-84138">
              <a:lnSpc>
                <a:spcPct val="100000"/>
              </a:lnSpc>
              <a:spcBef>
                <a:spcPts val="0"/>
              </a:spcBef>
            </a:pPr>
            <a:r>
              <a:rPr lang="ja-JP" altLang="en-US" sz="2000" dirty="0"/>
              <a:t>　記載されています。</a:t>
            </a:r>
            <a:endParaRPr lang="en-US" altLang="ja-JP" sz="2000" dirty="0"/>
          </a:p>
          <a:p>
            <a:pPr marL="84138" indent="-84138">
              <a:lnSpc>
                <a:spcPct val="100000"/>
              </a:lnSpc>
              <a:spcBef>
                <a:spcPts val="0"/>
              </a:spcBef>
            </a:pPr>
            <a:r>
              <a:rPr lang="ja-JP" altLang="en-US" sz="2000" dirty="0">
                <a:solidFill>
                  <a:srgbClr val="009650"/>
                </a:solidFill>
              </a:rPr>
              <a:t>●</a:t>
            </a:r>
            <a:r>
              <a:rPr lang="en-US" altLang="ja-JP" sz="2000" dirty="0"/>
              <a:t>IC</a:t>
            </a:r>
            <a:r>
              <a:rPr lang="ja-JP" altLang="en-US" sz="2000" dirty="0"/>
              <a:t>チップの中には</a:t>
            </a:r>
            <a:r>
              <a:rPr lang="ja-JP" altLang="en-US" sz="2000" spc="-1000" dirty="0"/>
              <a:t>、</a:t>
            </a:r>
            <a:endParaRPr lang="en-US" altLang="ja-JP" sz="2000" dirty="0"/>
          </a:p>
          <a:p>
            <a:pPr marL="84138" indent="-84138">
              <a:lnSpc>
                <a:spcPct val="100000"/>
              </a:lnSpc>
              <a:spcBef>
                <a:spcPts val="0"/>
              </a:spcBef>
            </a:pPr>
            <a:r>
              <a:rPr lang="ja-JP" altLang="en-US" sz="2000" dirty="0"/>
              <a:t>　電子証明書等が入っていて</a:t>
            </a:r>
            <a:r>
              <a:rPr lang="ja-JP" altLang="en-US" sz="2000" spc="100" dirty="0"/>
              <a:t>、</a:t>
            </a:r>
            <a:endParaRPr lang="en-US" altLang="ja-JP" sz="2000" spc="100" dirty="0"/>
          </a:p>
          <a:p>
            <a:pPr marL="84138" indent="-84138">
              <a:lnSpc>
                <a:spcPct val="100000"/>
              </a:lnSpc>
              <a:spcBef>
                <a:spcPts val="0"/>
              </a:spcBef>
            </a:pPr>
            <a:r>
              <a:rPr lang="ja-JP" altLang="en-US" sz="2000" spc="100" dirty="0"/>
              <a:t>　</a:t>
            </a:r>
            <a:r>
              <a:rPr lang="ja-JP" altLang="en-US" sz="2000" dirty="0"/>
              <a:t>オンラインでの行政手続等で</a:t>
            </a:r>
            <a:endParaRPr lang="en-US" altLang="ja-JP" sz="2000" dirty="0"/>
          </a:p>
          <a:p>
            <a:pPr marL="84138" indent="-84138">
              <a:lnSpc>
                <a:spcPct val="100000"/>
              </a:lnSpc>
              <a:spcBef>
                <a:spcPts val="0"/>
              </a:spcBef>
            </a:pPr>
            <a:r>
              <a:rPr lang="ja-JP" altLang="en-US" sz="2000" dirty="0"/>
              <a:t>　使うことができます。</a:t>
            </a:r>
          </a:p>
          <a:p>
            <a:pPr marL="84138" indent="-84138">
              <a:lnSpc>
                <a:spcPct val="100000"/>
              </a:lnSpc>
              <a:spcBef>
                <a:spcPts val="0"/>
              </a:spcBef>
            </a:pPr>
            <a:r>
              <a:rPr lang="ja-JP" altLang="en-US" sz="2000" dirty="0"/>
              <a:t>　</a:t>
            </a:r>
            <a:endParaRPr lang="en-US" altLang="ja-JP" sz="2000" dirty="0"/>
          </a:p>
        </p:txBody>
      </p:sp>
      <p:grpSp>
        <p:nvGrpSpPr>
          <p:cNvPr id="8" name="グループ化 7" descr="マイナンバーカード表面の見本の画像"/>
          <p:cNvGrpSpPr/>
          <p:nvPr/>
        </p:nvGrpSpPr>
        <p:grpSpPr>
          <a:xfrm>
            <a:off x="617357" y="4326912"/>
            <a:ext cx="3007024" cy="1889328"/>
            <a:chOff x="1094719" y="3698700"/>
            <a:chExt cx="3007024" cy="1889328"/>
          </a:xfrm>
        </p:grpSpPr>
        <p:pic>
          <p:nvPicPr>
            <p:cNvPr id="20" name="図 19">
              <a:extLst>
                <a:ext uri="{FF2B5EF4-FFF2-40B4-BE49-F238E27FC236}">
                  <a16:creationId xmlns:a16="http://schemas.microsoft.com/office/drawing/2014/main" id="{4067ABB9-4043-4753-88E3-9C47B81EA1A4}"/>
                </a:ext>
              </a:extLst>
            </p:cNvPr>
            <p:cNvPicPr>
              <a:picLocks noChangeAspect="1"/>
            </p:cNvPicPr>
            <p:nvPr/>
          </p:nvPicPr>
          <p:blipFill>
            <a:blip r:embed="rId3"/>
            <a:stretch>
              <a:fillRect/>
            </a:stretch>
          </p:blipFill>
          <p:spPr>
            <a:xfrm>
              <a:off x="1094719" y="3698700"/>
              <a:ext cx="3007024" cy="1889328"/>
            </a:xfrm>
            <a:prstGeom prst="rect">
              <a:avLst/>
            </a:prstGeom>
          </p:spPr>
        </p:pic>
        <p:sp>
          <p:nvSpPr>
            <p:cNvPr id="6" name="角丸四角形 5"/>
            <p:cNvSpPr/>
            <p:nvPr/>
          </p:nvSpPr>
          <p:spPr>
            <a:xfrm>
              <a:off x="1094719" y="3713793"/>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descr="マイナンバーカード裏面の見本の画像"/>
          <p:cNvGrpSpPr/>
          <p:nvPr/>
        </p:nvGrpSpPr>
        <p:grpSpPr>
          <a:xfrm>
            <a:off x="4914225" y="4310312"/>
            <a:ext cx="3035752" cy="1913782"/>
            <a:chOff x="5176367" y="3354034"/>
            <a:chExt cx="3035752" cy="1913782"/>
          </a:xfrm>
        </p:grpSpPr>
        <p:pic>
          <p:nvPicPr>
            <p:cNvPr id="23" name="図 22">
              <a:extLst>
                <a:ext uri="{FF2B5EF4-FFF2-40B4-BE49-F238E27FC236}">
                  <a16:creationId xmlns:a16="http://schemas.microsoft.com/office/drawing/2014/main" id="{3CF22605-12BA-4B50-BE9A-B9433881FF78}"/>
                </a:ext>
              </a:extLst>
            </p:cNvPr>
            <p:cNvPicPr>
              <a:picLocks noChangeAspect="1"/>
            </p:cNvPicPr>
            <p:nvPr/>
          </p:nvPicPr>
          <p:blipFill>
            <a:blip r:embed="rId4"/>
            <a:stretch>
              <a:fillRect/>
            </a:stretch>
          </p:blipFill>
          <p:spPr>
            <a:xfrm>
              <a:off x="5176367" y="3354034"/>
              <a:ext cx="3018791" cy="1913782"/>
            </a:xfrm>
            <a:prstGeom prst="rect">
              <a:avLst/>
            </a:prstGeom>
          </p:spPr>
        </p:pic>
        <p:sp>
          <p:nvSpPr>
            <p:cNvPr id="30" name="角丸四角形 29"/>
            <p:cNvSpPr/>
            <p:nvPr/>
          </p:nvSpPr>
          <p:spPr>
            <a:xfrm>
              <a:off x="5205095" y="3393581"/>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 name="直線コネクタ 3"/>
          <p:cNvCxnSpPr/>
          <p:nvPr/>
        </p:nvCxnSpPr>
        <p:spPr>
          <a:xfrm>
            <a:off x="253175" y="2349500"/>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98AD9848-EDFE-BB25-AAF9-8D298B34B86A}"/>
              </a:ext>
            </a:extLst>
          </p:cNvPr>
          <p:cNvSpPr/>
          <p:nvPr/>
        </p:nvSpPr>
        <p:spPr>
          <a:xfrm>
            <a:off x="6228184" y="4797152"/>
            <a:ext cx="1701538"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a:extLst>
              <a:ext uri="{FF2B5EF4-FFF2-40B4-BE49-F238E27FC236}">
                <a16:creationId xmlns:a16="http://schemas.microsoft.com/office/drawing/2014/main" id="{A3FA0EBF-4178-AD60-C23D-CC986F6E950D}"/>
              </a:ext>
            </a:extLst>
          </p:cNvPr>
          <p:cNvGrpSpPr/>
          <p:nvPr/>
        </p:nvGrpSpPr>
        <p:grpSpPr>
          <a:xfrm>
            <a:off x="5909110" y="4489956"/>
            <a:ext cx="547946" cy="523220"/>
            <a:chOff x="9540552" y="4381944"/>
            <a:chExt cx="547946" cy="523220"/>
          </a:xfrm>
        </p:grpSpPr>
        <p:sp>
          <p:nvSpPr>
            <p:cNvPr id="9" name="楕円 8">
              <a:extLst>
                <a:ext uri="{FF2B5EF4-FFF2-40B4-BE49-F238E27FC236}">
                  <a16:creationId xmlns:a16="http://schemas.microsoft.com/office/drawing/2014/main" id="{4140E140-4575-32C4-2731-C5F260248FD1}"/>
                </a:ext>
              </a:extLst>
            </p:cNvPr>
            <p:cNvSpPr/>
            <p:nvPr/>
          </p:nvSpPr>
          <p:spPr>
            <a:xfrm>
              <a:off x="9660185" y="4458320"/>
              <a:ext cx="288032"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48D0D67-AA8A-00CA-2F19-829BC2ECBC21}"/>
                </a:ext>
              </a:extLst>
            </p:cNvPr>
            <p:cNvSpPr txBox="1"/>
            <p:nvPr/>
          </p:nvSpPr>
          <p:spPr>
            <a:xfrm>
              <a:off x="9540552" y="4381944"/>
              <a:ext cx="547946" cy="523220"/>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009574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341880" y="1685112"/>
            <a:ext cx="8458200" cy="4051300"/>
          </a:xfrm>
          <a:prstGeom prst="rect">
            <a:avLst/>
          </a:prstGeom>
        </p:spPr>
      </p:pic>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1770730" y="277719"/>
            <a:ext cx="5269391" cy="991041"/>
          </a:xfrm>
        </p:spPr>
        <p:txBody>
          <a:bodyPr wrap="none">
            <a:spAutoFit/>
          </a:bodyPr>
          <a:lstStyle/>
          <a:p>
            <a:r>
              <a:rPr lang="ja-JP" altLang="en-US" spc="-150" dirty="0"/>
              <a:t>マイナンバーカードを使って</a:t>
            </a:r>
            <a:br>
              <a:rPr lang="en-US" altLang="ja-JP" spc="-150" dirty="0"/>
            </a:br>
            <a:r>
              <a:rPr lang="ja-JP" altLang="en-US" spc="-150" dirty="0"/>
              <a:t>できること</a:t>
            </a:r>
            <a:endParaRPr lang="ja-JP" altLang="en-US" dirty="0"/>
          </a:p>
        </p:txBody>
      </p:sp>
      <p:sp>
        <p:nvSpPr>
          <p:cNvPr id="51" name="Title Placeholder 1">
            <a:extLst>
              <a:ext uri="{FF2B5EF4-FFF2-40B4-BE49-F238E27FC236}">
                <a16:creationId xmlns:a16="http://schemas.microsoft.com/office/drawing/2014/main" id="{D1BF8471-296E-4A82-94F7-CAE7FF434C9B}"/>
              </a:ext>
            </a:extLst>
          </p:cNvPr>
          <p:cNvSpPr txBox="1">
            <a:spLocks/>
          </p:cNvSpPr>
          <p:nvPr/>
        </p:nvSpPr>
        <p:spPr>
          <a:xfrm>
            <a:off x="467544" y="504592"/>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1-B</a:t>
            </a:r>
            <a:endParaRPr lang="en-US" sz="3600" dirty="0">
              <a:solidFill>
                <a:srgbClr val="009650"/>
              </a:solidFill>
            </a:endParaRPr>
          </a:p>
        </p:txBody>
      </p:sp>
      <p:pic>
        <p:nvPicPr>
          <p:cNvPr id="44" name="図 43" descr="スマートフォンをカードリーダーにかざすマイナちゃんのイラスト">
            <a:extLst>
              <a:ext uri="{FF2B5EF4-FFF2-40B4-BE49-F238E27FC236}">
                <a16:creationId xmlns:a16="http://schemas.microsoft.com/office/drawing/2014/main" id="{ED1ABC3B-69E5-430E-B535-6517B89B74EC}"/>
              </a:ext>
            </a:extLst>
          </p:cNvPr>
          <p:cNvPicPr>
            <a:picLocks noChangeAspect="1"/>
          </p:cNvPicPr>
          <p:nvPr/>
        </p:nvPicPr>
        <p:blipFill rotWithShape="1">
          <a:blip r:embed="rId4">
            <a:extLst>
              <a:ext uri="{28A0092B-C50C-407E-A947-70E740481C1C}">
                <a14:useLocalDpi xmlns:a14="http://schemas.microsoft.com/office/drawing/2010/main" val="0"/>
              </a:ext>
            </a:extLst>
          </a:blip>
          <a:srcRect l="10689" r="7243"/>
          <a:stretch/>
        </p:blipFill>
        <p:spPr>
          <a:xfrm>
            <a:off x="587608" y="3717492"/>
            <a:ext cx="816039" cy="1087200"/>
          </a:xfrm>
          <a:prstGeom prst="rect">
            <a:avLst/>
          </a:prstGeom>
          <a:solidFill>
            <a:schemeClr val="bg1"/>
          </a:solidFill>
        </p:spPr>
      </p:pic>
      <p:sp>
        <p:nvSpPr>
          <p:cNvPr id="45" name="テキスト ボックス 44">
            <a:extLst>
              <a:ext uri="{FF2B5EF4-FFF2-40B4-BE49-F238E27FC236}">
                <a16:creationId xmlns:a16="http://schemas.microsoft.com/office/drawing/2014/main" id="{E231A597-4C93-4B10-B5DB-BCF3E1E32B88}"/>
              </a:ext>
            </a:extLst>
          </p:cNvPr>
          <p:cNvSpPr txBox="1"/>
          <p:nvPr/>
        </p:nvSpPr>
        <p:spPr>
          <a:xfrm>
            <a:off x="359752" y="2349340"/>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本人確認書類</a:t>
            </a:r>
            <a:endParaRPr kumimoji="1" lang="en-US" altLang="ja-JP" sz="2000" b="1" dirty="0">
              <a:latin typeface="Meiryo" charset="-128"/>
              <a:ea typeface="Meiryo" charset="-128"/>
              <a:cs typeface="Meiryo" charset="-128"/>
            </a:endParaRPr>
          </a:p>
          <a:p>
            <a:pPr algn="ctr"/>
            <a:r>
              <a:rPr kumimoji="1" lang="ja-JP" altLang="en-US" sz="2000" b="1" dirty="0">
                <a:latin typeface="Meiryo" charset="-128"/>
                <a:ea typeface="Meiryo" charset="-128"/>
                <a:cs typeface="Meiryo" charset="-128"/>
              </a:rPr>
              <a:t>になる</a:t>
            </a:r>
          </a:p>
        </p:txBody>
      </p:sp>
      <p:sp>
        <p:nvSpPr>
          <p:cNvPr id="46" name="テキスト ボックス 45">
            <a:extLst>
              <a:ext uri="{FF2B5EF4-FFF2-40B4-BE49-F238E27FC236}">
                <a16:creationId xmlns:a16="http://schemas.microsoft.com/office/drawing/2014/main" id="{D94F59D3-FBCB-4F69-9CC7-6D53FCE8CB97}"/>
              </a:ext>
            </a:extLst>
          </p:cNvPr>
          <p:cNvSpPr txBox="1"/>
          <p:nvPr/>
        </p:nvSpPr>
        <p:spPr>
          <a:xfrm>
            <a:off x="2519992" y="2349340"/>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健康保険証</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としても使える</a:t>
            </a:r>
            <a:endParaRPr kumimoji="1" lang="ja-JP" altLang="en-US" sz="2000" b="1" dirty="0">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4080C540-96C2-49E9-BEFB-701E3F309851}"/>
              </a:ext>
            </a:extLst>
          </p:cNvPr>
          <p:cNvSpPr txBox="1"/>
          <p:nvPr/>
        </p:nvSpPr>
        <p:spPr>
          <a:xfrm>
            <a:off x="4661100" y="2349340"/>
            <a:ext cx="1980000" cy="1015663"/>
          </a:xfrm>
          <a:prstGeom prst="rect">
            <a:avLst/>
          </a:prstGeom>
          <a:noFill/>
        </p:spPr>
        <p:txBody>
          <a:bodyPr wrap="square" rtlCol="0">
            <a:spAutoFit/>
          </a:bodyPr>
          <a:lstStyle/>
          <a:p>
            <a:pPr algn="ctr"/>
            <a:r>
              <a:rPr lang="ja-JP" altLang="en-US" sz="2000" b="1" dirty="0">
                <a:latin typeface="Meiryo" charset="-128"/>
                <a:ea typeface="Meiryo" charset="-128"/>
                <a:cs typeface="Meiryo" charset="-128"/>
              </a:rPr>
              <a:t>オンラインで</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各種行政手続ができる　</a:t>
            </a:r>
            <a:endParaRPr kumimoji="1" lang="ja-JP" altLang="en-US" sz="2000" b="1" dirty="0">
              <a:latin typeface="Meiryo" charset="-128"/>
              <a:ea typeface="Meiryo" charset="-128"/>
              <a:cs typeface="Meiryo" charset="-128"/>
            </a:endParaRPr>
          </a:p>
        </p:txBody>
      </p:sp>
      <p:pic>
        <p:nvPicPr>
          <p:cNvPr id="49" name="図 48" descr="マイナポータルのオンライン画面を表すイラスト">
            <a:extLst>
              <a:ext uri="{FF2B5EF4-FFF2-40B4-BE49-F238E27FC236}">
                <a16:creationId xmlns:a16="http://schemas.microsoft.com/office/drawing/2014/main" id="{1204BE4B-E7FE-4837-A970-3DCABB578D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0032" y="1544774"/>
            <a:ext cx="1008000" cy="711927"/>
          </a:xfrm>
          <a:prstGeom prst="rect">
            <a:avLst/>
          </a:prstGeom>
        </p:spPr>
      </p:pic>
      <p:grpSp>
        <p:nvGrpSpPr>
          <p:cNvPr id="50" name="グループ化 49" descr="マイナンバーカード裏面の見本の画像">
            <a:extLst>
              <a:ext uri="{FF2B5EF4-FFF2-40B4-BE49-F238E27FC236}">
                <a16:creationId xmlns:a16="http://schemas.microsoft.com/office/drawing/2014/main" id="{554B0270-154A-49B9-808A-F2D813E88600}"/>
              </a:ext>
            </a:extLst>
          </p:cNvPr>
          <p:cNvGrpSpPr/>
          <p:nvPr/>
        </p:nvGrpSpPr>
        <p:grpSpPr>
          <a:xfrm>
            <a:off x="4733504" y="5157652"/>
            <a:ext cx="1278656" cy="790522"/>
            <a:chOff x="5176367" y="3354034"/>
            <a:chExt cx="3035752" cy="1913782"/>
          </a:xfrm>
        </p:grpSpPr>
        <p:pic>
          <p:nvPicPr>
            <p:cNvPr id="52" name="図 51">
              <a:extLst>
                <a:ext uri="{FF2B5EF4-FFF2-40B4-BE49-F238E27FC236}">
                  <a16:creationId xmlns:a16="http://schemas.microsoft.com/office/drawing/2014/main" id="{8C6C66CA-1864-4BDC-89CD-58EF65963BE1}"/>
                </a:ext>
              </a:extLst>
            </p:cNvPr>
            <p:cNvPicPr>
              <a:picLocks noChangeAspect="1"/>
            </p:cNvPicPr>
            <p:nvPr/>
          </p:nvPicPr>
          <p:blipFill>
            <a:blip r:embed="rId6"/>
            <a:stretch>
              <a:fillRect/>
            </a:stretch>
          </p:blipFill>
          <p:spPr>
            <a:xfrm>
              <a:off x="5176367" y="3354034"/>
              <a:ext cx="3018791" cy="1913782"/>
            </a:xfrm>
            <a:prstGeom prst="rect">
              <a:avLst/>
            </a:prstGeom>
          </p:spPr>
        </p:pic>
        <p:sp>
          <p:nvSpPr>
            <p:cNvPr id="53" name="角丸四角形 29">
              <a:extLst>
                <a:ext uri="{FF2B5EF4-FFF2-40B4-BE49-F238E27FC236}">
                  <a16:creationId xmlns:a16="http://schemas.microsoft.com/office/drawing/2014/main" id="{B860AE3E-AA1D-4544-9D22-79548E0FC281}"/>
                </a:ext>
              </a:extLst>
            </p:cNvPr>
            <p:cNvSpPr/>
            <p:nvPr/>
          </p:nvSpPr>
          <p:spPr>
            <a:xfrm>
              <a:off x="5205095" y="3393581"/>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4" name="グループ化 53" descr="マイナちゃんとマイキーくんのイラスト">
            <a:extLst>
              <a:ext uri="{FF2B5EF4-FFF2-40B4-BE49-F238E27FC236}">
                <a16:creationId xmlns:a16="http://schemas.microsoft.com/office/drawing/2014/main" id="{D3DD9B5E-94AA-4A4F-8690-62FD678A5F00}"/>
              </a:ext>
            </a:extLst>
          </p:cNvPr>
          <p:cNvGrpSpPr>
            <a:grpSpLocks noChangeAspect="1"/>
          </p:cNvGrpSpPr>
          <p:nvPr/>
        </p:nvGrpSpPr>
        <p:grpSpPr>
          <a:xfrm>
            <a:off x="2080202" y="4679668"/>
            <a:ext cx="934994" cy="720000"/>
            <a:chOff x="2575093" y="5893933"/>
            <a:chExt cx="693150" cy="533766"/>
          </a:xfrm>
        </p:grpSpPr>
        <p:pic>
          <p:nvPicPr>
            <p:cNvPr id="55" name="図 54">
              <a:extLst>
                <a:ext uri="{FF2B5EF4-FFF2-40B4-BE49-F238E27FC236}">
                  <a16:creationId xmlns:a16="http://schemas.microsoft.com/office/drawing/2014/main" id="{6EDAFBF0-5D3F-4986-8A4D-1E67F63D285B}"/>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575093" y="5893933"/>
              <a:ext cx="353680" cy="517233"/>
            </a:xfrm>
            <a:prstGeom prst="rect">
              <a:avLst/>
            </a:prstGeom>
          </p:spPr>
        </p:pic>
        <p:pic>
          <p:nvPicPr>
            <p:cNvPr id="56" name="図 55">
              <a:extLst>
                <a:ext uri="{FF2B5EF4-FFF2-40B4-BE49-F238E27FC236}">
                  <a16:creationId xmlns:a16="http://schemas.microsoft.com/office/drawing/2014/main" id="{85CC6F36-2924-4B70-983C-65789A4C15C0}"/>
                </a:ext>
              </a:extLst>
            </p:cNvPr>
            <p:cNvPicPr>
              <a:picLocks noChangeAspect="1"/>
            </p:cNvPicPr>
            <p:nvPr/>
          </p:nvPicPr>
          <p:blipFill rotWithShape="1">
            <a:blip r:embed="rId8">
              <a:extLst>
                <a:ext uri="{28A0092B-C50C-407E-A947-70E740481C1C}">
                  <a14:useLocalDpi xmlns:a14="http://schemas.microsoft.com/office/drawing/2010/main" val="0"/>
                </a:ext>
              </a:extLst>
            </a:blip>
            <a:srcRect b="-1180"/>
            <a:stretch/>
          </p:blipFill>
          <p:spPr>
            <a:xfrm>
              <a:off x="2914563" y="6052149"/>
              <a:ext cx="353680" cy="375550"/>
            </a:xfrm>
            <a:prstGeom prst="rect">
              <a:avLst/>
            </a:prstGeom>
          </p:spPr>
        </p:pic>
      </p:grpSp>
      <p:sp>
        <p:nvSpPr>
          <p:cNvPr id="57" name="テキスト ボックス 56">
            <a:extLst>
              <a:ext uri="{FF2B5EF4-FFF2-40B4-BE49-F238E27FC236}">
                <a16:creationId xmlns:a16="http://schemas.microsoft.com/office/drawing/2014/main" id="{648773D1-926B-42DA-BF21-6A6D5EF402EE}"/>
              </a:ext>
            </a:extLst>
          </p:cNvPr>
          <p:cNvSpPr txBox="1"/>
          <p:nvPr/>
        </p:nvSpPr>
        <p:spPr>
          <a:xfrm>
            <a:off x="4355976" y="5949740"/>
            <a:ext cx="3804247" cy="400110"/>
          </a:xfrm>
          <a:prstGeom prst="rect">
            <a:avLst/>
          </a:prstGeom>
          <a:noFill/>
        </p:spPr>
        <p:txBody>
          <a:bodyPr wrap="none" rtlCol="0">
            <a:spAutoFit/>
          </a:bodyPr>
          <a:lstStyle/>
          <a:p>
            <a:pPr algn="r"/>
            <a:r>
              <a:rPr kumimoji="1" lang="ja-JP" altLang="en-US" sz="1000" dirty="0">
                <a:latin typeface="メイリオ" panose="020B0604030504040204" pitchFamily="50" charset="-128"/>
                <a:ea typeface="メイリオ" panose="020B0604030504040204" pitchFamily="50" charset="-128"/>
              </a:rPr>
              <a:t>＜参考＞</a:t>
            </a:r>
            <a:r>
              <a:rPr lang="ja-JP" altLang="en-US" sz="1000" dirty="0">
                <a:latin typeface="メイリオ" panose="020B0604030504040204" pitchFamily="50" charset="-128"/>
                <a:ea typeface="メイリオ" panose="020B0604030504040204" pitchFamily="50" charset="-128"/>
              </a:rPr>
              <a:t>総務省のマイナンバーカードのホームページ</a:t>
            </a:r>
            <a:r>
              <a:rPr lang="en-US" altLang="ja-JP" sz="1000" dirty="0">
                <a:latin typeface="メイリオ" panose="020B0604030504040204" pitchFamily="50" charset="-128"/>
                <a:ea typeface="メイリオ" panose="020B0604030504040204" pitchFamily="50" charset="-128"/>
              </a:rPr>
              <a:t> </a:t>
            </a:r>
          </a:p>
          <a:p>
            <a:r>
              <a:rPr lang="en-US" altLang="ja-JP" sz="1000" b="1" u="sng" dirty="0">
                <a:solidFill>
                  <a:srgbClr val="0000FF"/>
                </a:solidFill>
                <a:latin typeface="Meiryo" charset="-128"/>
                <a:ea typeface="Meiryo" charset="-128"/>
                <a:cs typeface="Meiryo" charset="-128"/>
                <a:hlinkClick r:id="rId9"/>
              </a:rPr>
              <a:t>https://www.soumu.go.jp/kojinbango_card/03.html</a:t>
            </a:r>
            <a:endParaRPr lang="ja-JP" altLang="en-US" sz="1000" b="1" dirty="0">
              <a:latin typeface="Meiryo" charset="-128"/>
              <a:ea typeface="Meiryo" charset="-128"/>
              <a:cs typeface="Meiryo" charset="-128"/>
            </a:endParaRPr>
          </a:p>
        </p:txBody>
      </p:sp>
      <p:pic>
        <p:nvPicPr>
          <p:cNvPr id="58" name="図 57" descr="総務省のマイナンバーカードのホームページのQRコード">
            <a:extLst>
              <a:ext uri="{FF2B5EF4-FFF2-40B4-BE49-F238E27FC236}">
                <a16:creationId xmlns:a16="http://schemas.microsoft.com/office/drawing/2014/main" id="{8F48051D-3B91-412A-94BB-FBE6620CE22A}"/>
              </a:ext>
            </a:extLst>
          </p:cNvPr>
          <p:cNvPicPr>
            <a:picLocks noChangeAspect="1"/>
          </p:cNvPicPr>
          <p:nvPr/>
        </p:nvPicPr>
        <p:blipFill>
          <a:blip r:embed="rId10"/>
          <a:stretch>
            <a:fillRect/>
          </a:stretch>
        </p:blipFill>
        <p:spPr>
          <a:xfrm>
            <a:off x="8058726" y="5805724"/>
            <a:ext cx="545722" cy="545722"/>
          </a:xfrm>
          <a:prstGeom prst="rect">
            <a:avLst/>
          </a:prstGeom>
        </p:spPr>
      </p:pic>
      <p:pic>
        <p:nvPicPr>
          <p:cNvPr id="59" name="図 58" descr="e-Taxのロゴマーク">
            <a:extLst>
              <a:ext uri="{FF2B5EF4-FFF2-40B4-BE49-F238E27FC236}">
                <a16:creationId xmlns:a16="http://schemas.microsoft.com/office/drawing/2014/main" id="{F8514759-2516-4EEE-A8B9-2B8446CFBC8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97143" l="0" r="98347"/>
                    </a14:imgEffect>
                  </a14:imgLayer>
                </a14:imgProps>
              </a:ext>
              <a:ext uri="{28A0092B-C50C-407E-A947-70E740481C1C}">
                <a14:useLocalDpi xmlns:a14="http://schemas.microsoft.com/office/drawing/2010/main" val="0"/>
              </a:ext>
            </a:extLst>
          </a:blip>
          <a:stretch>
            <a:fillRect/>
          </a:stretch>
        </p:blipFill>
        <p:spPr>
          <a:xfrm>
            <a:off x="7121868" y="4437572"/>
            <a:ext cx="1266556" cy="599769"/>
          </a:xfrm>
          <a:prstGeom prst="rect">
            <a:avLst/>
          </a:prstGeom>
        </p:spPr>
      </p:pic>
      <p:pic>
        <p:nvPicPr>
          <p:cNvPr id="60" name="図 59" descr="マイナンバーカードを持つマイナちゃんのイラスト">
            <a:extLst>
              <a:ext uri="{FF2B5EF4-FFF2-40B4-BE49-F238E27FC236}">
                <a16:creationId xmlns:a16="http://schemas.microsoft.com/office/drawing/2014/main" id="{BC770E5D-53CC-4849-9E2A-7F8830309967}"/>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val="0"/>
              </a:ext>
            </a:extLst>
          </a:blip>
          <a:srcRect t="14313" b="21185"/>
          <a:stretch/>
        </p:blipFill>
        <p:spPr>
          <a:xfrm>
            <a:off x="625330" y="1341228"/>
            <a:ext cx="994342" cy="899645"/>
          </a:xfrm>
          <a:prstGeom prst="rect">
            <a:avLst/>
          </a:prstGeom>
        </p:spPr>
      </p:pic>
      <p:sp>
        <p:nvSpPr>
          <p:cNvPr id="61" name="テキスト ボックス 60">
            <a:extLst>
              <a:ext uri="{FF2B5EF4-FFF2-40B4-BE49-F238E27FC236}">
                <a16:creationId xmlns:a16="http://schemas.microsoft.com/office/drawing/2014/main" id="{003198B6-F18B-4487-9EE5-AF5B2E5AA38B}"/>
              </a:ext>
            </a:extLst>
          </p:cNvPr>
          <p:cNvSpPr txBox="1"/>
          <p:nvPr/>
        </p:nvSpPr>
        <p:spPr>
          <a:xfrm>
            <a:off x="1439872" y="3429460"/>
            <a:ext cx="1980000" cy="1015663"/>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コンビニ</a:t>
            </a:r>
            <a:endParaRPr kumimoji="1" lang="en-US" altLang="ja-JP" sz="2000" b="1" dirty="0">
              <a:latin typeface="Meiryo" charset="-128"/>
              <a:ea typeface="Meiryo" charset="-128"/>
              <a:cs typeface="Meiryo" charset="-128"/>
            </a:endParaRPr>
          </a:p>
          <a:p>
            <a:pPr algn="ctr"/>
            <a:r>
              <a:rPr kumimoji="1" lang="ja-JP" altLang="en-US" sz="2000" b="1" dirty="0">
                <a:latin typeface="Meiryo" charset="-128"/>
                <a:ea typeface="Meiryo" charset="-128"/>
                <a:cs typeface="Meiryo" charset="-128"/>
              </a:rPr>
              <a:t>で各種証明書が</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取得できる</a:t>
            </a:r>
            <a:endParaRPr kumimoji="1" lang="ja-JP" altLang="en-US" sz="2000" b="1" dirty="0">
              <a:latin typeface="Meiryo" charset="-128"/>
              <a:ea typeface="Meiryo" charset="-128"/>
              <a:cs typeface="Meiryo" charset="-128"/>
            </a:endParaRPr>
          </a:p>
        </p:txBody>
      </p:sp>
      <p:grpSp>
        <p:nvGrpSpPr>
          <p:cNvPr id="62" name="グループ化 61" descr="受付に座っているマイナちゃんのイラスト">
            <a:extLst>
              <a:ext uri="{FF2B5EF4-FFF2-40B4-BE49-F238E27FC236}">
                <a16:creationId xmlns:a16="http://schemas.microsoft.com/office/drawing/2014/main" id="{56373053-13F0-4944-A2DB-C66C21BE868C}"/>
              </a:ext>
            </a:extLst>
          </p:cNvPr>
          <p:cNvGrpSpPr/>
          <p:nvPr/>
        </p:nvGrpSpPr>
        <p:grpSpPr>
          <a:xfrm>
            <a:off x="2960250" y="1196752"/>
            <a:ext cx="1108184" cy="1035283"/>
            <a:chOff x="3385544" y="1332173"/>
            <a:chExt cx="1108184" cy="1035283"/>
          </a:xfrm>
        </p:grpSpPr>
        <p:pic>
          <p:nvPicPr>
            <p:cNvPr id="63" name="図 62">
              <a:extLst>
                <a:ext uri="{FF2B5EF4-FFF2-40B4-BE49-F238E27FC236}">
                  <a16:creationId xmlns:a16="http://schemas.microsoft.com/office/drawing/2014/main" id="{DB0557F4-C29D-4952-97BD-F6ACE99067FC}"/>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val="0"/>
                </a:ext>
              </a:extLst>
            </a:blip>
            <a:srcRect l="13777" t="23775" r="15382" b="29038"/>
            <a:stretch/>
          </p:blipFill>
          <p:spPr>
            <a:xfrm>
              <a:off x="3385544" y="1332173"/>
              <a:ext cx="1108184" cy="1035283"/>
            </a:xfrm>
            <a:prstGeom prst="rect">
              <a:avLst/>
            </a:prstGeom>
          </p:spPr>
        </p:pic>
        <p:sp>
          <p:nvSpPr>
            <p:cNvPr id="64" name="テキスト ボックス 63">
              <a:extLst>
                <a:ext uri="{FF2B5EF4-FFF2-40B4-BE49-F238E27FC236}">
                  <a16:creationId xmlns:a16="http://schemas.microsoft.com/office/drawing/2014/main" id="{897301F2-9FC1-4EE1-A1C9-840B107B3D6B}"/>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　　　○△受付</a:t>
              </a:r>
            </a:p>
          </p:txBody>
        </p:sp>
      </p:grpSp>
      <p:sp>
        <p:nvSpPr>
          <p:cNvPr id="69" name="テキスト ボックス 68">
            <a:extLst>
              <a:ext uri="{FF2B5EF4-FFF2-40B4-BE49-F238E27FC236}">
                <a16:creationId xmlns:a16="http://schemas.microsoft.com/office/drawing/2014/main" id="{8DCB7B57-7676-4C98-8AB0-08051211EBCE}"/>
              </a:ext>
            </a:extLst>
          </p:cNvPr>
          <p:cNvSpPr txBox="1"/>
          <p:nvPr/>
        </p:nvSpPr>
        <p:spPr>
          <a:xfrm>
            <a:off x="6840472" y="2349340"/>
            <a:ext cx="1980000" cy="707886"/>
          </a:xfrm>
          <a:prstGeom prst="rect">
            <a:avLst/>
          </a:prstGeom>
          <a:noFill/>
        </p:spPr>
        <p:txBody>
          <a:bodyPr wrap="square" rtlCol="0">
            <a:spAutoFit/>
          </a:bodyPr>
          <a:lstStyle/>
          <a:p>
            <a:pPr algn="ctr"/>
            <a:r>
              <a:rPr kumimoji="1" lang="ja-JP" altLang="en-US" sz="2000" b="1" dirty="0">
                <a:latin typeface="Meiryo" charset="-128"/>
                <a:ea typeface="Meiryo" charset="-128"/>
                <a:cs typeface="Meiryo" charset="-128"/>
              </a:rPr>
              <a:t>公金受取口座の</a:t>
            </a:r>
            <a:endParaRPr kumimoji="1"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登録ができる</a:t>
            </a:r>
            <a:endParaRPr kumimoji="1" lang="ja-JP" altLang="en-US" sz="2000" b="1" dirty="0">
              <a:latin typeface="Meiryo" charset="-128"/>
              <a:ea typeface="Meiryo" charset="-128"/>
              <a:cs typeface="Meiryo" charset="-128"/>
            </a:endParaRPr>
          </a:p>
        </p:txBody>
      </p:sp>
      <p:grpSp>
        <p:nvGrpSpPr>
          <p:cNvPr id="70" name="グループ化 69" descr="マイナンバーカード表面の見本の画像">
            <a:extLst>
              <a:ext uri="{FF2B5EF4-FFF2-40B4-BE49-F238E27FC236}">
                <a16:creationId xmlns:a16="http://schemas.microsoft.com/office/drawing/2014/main" id="{5075AA83-DCF9-4858-A7E6-77E2D15D31EC}"/>
              </a:ext>
            </a:extLst>
          </p:cNvPr>
          <p:cNvGrpSpPr/>
          <p:nvPr/>
        </p:nvGrpSpPr>
        <p:grpSpPr>
          <a:xfrm>
            <a:off x="3384596" y="5168113"/>
            <a:ext cx="1259412" cy="790522"/>
            <a:chOff x="1094719" y="3698700"/>
            <a:chExt cx="3007024" cy="1889328"/>
          </a:xfrm>
        </p:grpSpPr>
        <p:pic>
          <p:nvPicPr>
            <p:cNvPr id="71" name="図 70">
              <a:extLst>
                <a:ext uri="{FF2B5EF4-FFF2-40B4-BE49-F238E27FC236}">
                  <a16:creationId xmlns:a16="http://schemas.microsoft.com/office/drawing/2014/main" id="{8E8FC754-43F3-46C8-82DA-1E59D98BE385}"/>
                </a:ext>
              </a:extLst>
            </p:cNvPr>
            <p:cNvPicPr>
              <a:picLocks noChangeAspect="1"/>
            </p:cNvPicPr>
            <p:nvPr/>
          </p:nvPicPr>
          <p:blipFill>
            <a:blip r:embed="rId17"/>
            <a:stretch>
              <a:fillRect/>
            </a:stretch>
          </p:blipFill>
          <p:spPr>
            <a:xfrm>
              <a:off x="1094719" y="3698700"/>
              <a:ext cx="3007024" cy="1889328"/>
            </a:xfrm>
            <a:prstGeom prst="rect">
              <a:avLst/>
            </a:prstGeom>
          </p:spPr>
        </p:pic>
        <p:sp>
          <p:nvSpPr>
            <p:cNvPr id="88" name="角丸四角形 5">
              <a:extLst>
                <a:ext uri="{FF2B5EF4-FFF2-40B4-BE49-F238E27FC236}">
                  <a16:creationId xmlns:a16="http://schemas.microsoft.com/office/drawing/2014/main" id="{CDBD54D6-CA3F-4BAB-9C0C-17D0ADFB261B}"/>
                </a:ext>
              </a:extLst>
            </p:cNvPr>
            <p:cNvSpPr/>
            <p:nvPr/>
          </p:nvSpPr>
          <p:spPr>
            <a:xfrm>
              <a:off x="1094719" y="3713793"/>
              <a:ext cx="3007024" cy="1874235"/>
            </a:xfrm>
            <a:prstGeom prst="roundRect">
              <a:avLst>
                <a:gd name="adj" fmla="val 433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9" name="テキスト ボックス 88">
            <a:extLst>
              <a:ext uri="{FF2B5EF4-FFF2-40B4-BE49-F238E27FC236}">
                <a16:creationId xmlns:a16="http://schemas.microsoft.com/office/drawing/2014/main" id="{C3E97156-C6C6-4EDE-8A76-91A0101696BF}"/>
              </a:ext>
            </a:extLst>
          </p:cNvPr>
          <p:cNvSpPr txBox="1"/>
          <p:nvPr/>
        </p:nvSpPr>
        <p:spPr>
          <a:xfrm>
            <a:off x="5760352" y="3429460"/>
            <a:ext cx="1980000" cy="1323439"/>
          </a:xfrm>
          <a:prstGeom prst="rect">
            <a:avLst/>
          </a:prstGeom>
          <a:noFill/>
        </p:spPr>
        <p:txBody>
          <a:bodyPr wrap="square" rtlCol="0">
            <a:spAutoFit/>
          </a:bodyPr>
          <a:lstStyle/>
          <a:p>
            <a:pPr algn="ct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で</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確定申告の</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届出が自宅から</a:t>
            </a:r>
            <a:endParaRPr lang="en-US" altLang="ja-JP" sz="2000" b="1" dirty="0">
              <a:latin typeface="Meiryo" charset="-128"/>
              <a:ea typeface="Meiryo" charset="-128"/>
              <a:cs typeface="Meiryo" charset="-128"/>
            </a:endParaRPr>
          </a:p>
          <a:p>
            <a:pPr algn="ctr"/>
            <a:r>
              <a:rPr lang="ja-JP" altLang="en-US" sz="2000" b="1" dirty="0">
                <a:latin typeface="Meiryo" charset="-128"/>
                <a:ea typeface="Meiryo" charset="-128"/>
                <a:cs typeface="Meiryo" charset="-128"/>
              </a:rPr>
              <a:t>できる</a:t>
            </a:r>
          </a:p>
        </p:txBody>
      </p:sp>
      <p:sp>
        <p:nvSpPr>
          <p:cNvPr id="2" name="テキスト ボックス 1">
            <a:extLst>
              <a:ext uri="{FF2B5EF4-FFF2-40B4-BE49-F238E27FC236}">
                <a16:creationId xmlns:a16="http://schemas.microsoft.com/office/drawing/2014/main" id="{E890E036-8D70-3D1A-8CC6-6A24C21E49B1}"/>
              </a:ext>
            </a:extLst>
          </p:cNvPr>
          <p:cNvSpPr txBox="1"/>
          <p:nvPr/>
        </p:nvSpPr>
        <p:spPr>
          <a:xfrm>
            <a:off x="3545522" y="2901213"/>
            <a:ext cx="664924" cy="276999"/>
          </a:xfrm>
          <a:prstGeom prst="rect">
            <a:avLst/>
          </a:prstGeom>
          <a:noFill/>
        </p:spPr>
        <p:txBody>
          <a:bodyPr wrap="square" rtlCol="0">
            <a:spAutoFit/>
          </a:bodyPr>
          <a:lstStyle/>
          <a:p>
            <a:pPr algn="ctr"/>
            <a:r>
              <a:rPr lang="en-US" altLang="ja-JP" sz="1200" b="1" dirty="0">
                <a:latin typeface="Meiryo" charset="-128"/>
                <a:ea typeface="Meiryo" charset="-128"/>
                <a:cs typeface="Meiryo" charset="-128"/>
              </a:rPr>
              <a:t>※</a:t>
            </a:r>
            <a:endParaRPr kumimoji="1" lang="ja-JP" altLang="en-US" sz="1200" b="1" dirty="0">
              <a:latin typeface="Meiryo" charset="-128"/>
              <a:ea typeface="Meiryo" charset="-128"/>
              <a:cs typeface="Meiryo" charset="-128"/>
            </a:endParaRPr>
          </a:p>
        </p:txBody>
      </p:sp>
      <p:sp>
        <p:nvSpPr>
          <p:cNvPr id="4" name="テキスト ボックス 3">
            <a:extLst>
              <a:ext uri="{FF2B5EF4-FFF2-40B4-BE49-F238E27FC236}">
                <a16:creationId xmlns:a16="http://schemas.microsoft.com/office/drawing/2014/main" id="{06D8CE56-AF7E-D3B7-1AE8-3410C3C1962B}"/>
              </a:ext>
            </a:extLst>
          </p:cNvPr>
          <p:cNvSpPr txBox="1"/>
          <p:nvPr/>
        </p:nvSpPr>
        <p:spPr>
          <a:xfrm>
            <a:off x="3580980" y="3340392"/>
            <a:ext cx="1980000" cy="1200329"/>
          </a:xfrm>
          <a:prstGeom prst="rect">
            <a:avLst/>
          </a:prstGeom>
          <a:noFill/>
        </p:spPr>
        <p:txBody>
          <a:bodyPr wrap="square" rtlCol="0">
            <a:spAutoFit/>
          </a:bodyPr>
          <a:lstStyle/>
          <a:p>
            <a:pPr algn="ctr"/>
            <a:r>
              <a:rPr kumimoji="1" lang="ja-JP" altLang="en-US" sz="2000" b="1" strike="sngStrike" dirty="0">
                <a:solidFill>
                  <a:srgbClr val="FF0000"/>
                </a:solidFill>
                <a:latin typeface="Meiryo" charset="-128"/>
                <a:ea typeface="Meiryo" charset="-128"/>
                <a:cs typeface="Meiryo" charset="-128"/>
              </a:rPr>
              <a:t>マイナ</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2000" b="1" strike="sngStrike" dirty="0">
                <a:solidFill>
                  <a:srgbClr val="FF0000"/>
                </a:solidFill>
                <a:latin typeface="Meiryo" charset="-128"/>
                <a:ea typeface="Meiryo" charset="-128"/>
                <a:cs typeface="Meiryo" charset="-128"/>
              </a:rPr>
              <a:t>ポイントが</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2000" b="1" strike="sngStrike" dirty="0">
                <a:solidFill>
                  <a:srgbClr val="FF0000"/>
                </a:solidFill>
                <a:latin typeface="Meiryo" charset="-128"/>
                <a:ea typeface="Meiryo" charset="-128"/>
                <a:cs typeface="Meiryo" charset="-128"/>
              </a:rPr>
              <a:t>もらえる</a:t>
            </a:r>
            <a:endParaRPr kumimoji="1" lang="en-US" altLang="ja-JP" sz="2000" b="1" strike="sngStrike" dirty="0">
              <a:solidFill>
                <a:srgbClr val="FF0000"/>
              </a:solidFill>
              <a:latin typeface="Meiryo" charset="-128"/>
              <a:ea typeface="Meiryo" charset="-128"/>
              <a:cs typeface="Meiryo" charset="-128"/>
            </a:endParaRPr>
          </a:p>
          <a:p>
            <a:pPr algn="ctr"/>
            <a:r>
              <a:rPr kumimoji="1" lang="ja-JP" altLang="en-US" sz="1200" b="1" dirty="0">
                <a:solidFill>
                  <a:srgbClr val="FF0000"/>
                </a:solidFill>
                <a:latin typeface="Meiryo" charset="-128"/>
                <a:ea typeface="Meiryo" charset="-128"/>
                <a:cs typeface="Meiryo" charset="-128"/>
              </a:rPr>
              <a:t>（令和５年</a:t>
            </a:r>
            <a:r>
              <a:rPr kumimoji="1" lang="en-US" altLang="ja-JP" sz="1200" b="1" dirty="0">
                <a:solidFill>
                  <a:srgbClr val="FF0000"/>
                </a:solidFill>
                <a:latin typeface="Meiryo" charset="-128"/>
                <a:ea typeface="Meiryo" charset="-128"/>
                <a:cs typeface="Meiryo" charset="-128"/>
              </a:rPr>
              <a:t>9</a:t>
            </a:r>
            <a:r>
              <a:rPr kumimoji="1" lang="ja-JP" altLang="en-US" sz="1200" b="1" dirty="0">
                <a:solidFill>
                  <a:srgbClr val="FF0000"/>
                </a:solidFill>
                <a:latin typeface="Meiryo" charset="-128"/>
                <a:ea typeface="Meiryo" charset="-128"/>
                <a:cs typeface="Meiryo" charset="-128"/>
              </a:rPr>
              <a:t>月末終了）</a:t>
            </a:r>
          </a:p>
        </p:txBody>
      </p:sp>
      <p:sp>
        <p:nvSpPr>
          <p:cNvPr id="5" name="テキスト ボックス 4">
            <a:extLst>
              <a:ext uri="{FF2B5EF4-FFF2-40B4-BE49-F238E27FC236}">
                <a16:creationId xmlns:a16="http://schemas.microsoft.com/office/drawing/2014/main" id="{73144507-C29D-B00F-F564-6F5A680F16E7}"/>
              </a:ext>
            </a:extLst>
          </p:cNvPr>
          <p:cNvSpPr txBox="1"/>
          <p:nvPr/>
        </p:nvSpPr>
        <p:spPr>
          <a:xfrm>
            <a:off x="585862" y="5726870"/>
            <a:ext cx="2689994" cy="461665"/>
          </a:xfrm>
          <a:prstGeom prst="rect">
            <a:avLst/>
          </a:prstGeom>
          <a:noFill/>
        </p:spPr>
        <p:txBody>
          <a:bodyPr wrap="square" rtlCol="0">
            <a:spAutoFit/>
          </a:bodyPr>
          <a:lstStyle/>
          <a:p>
            <a:pPr marL="136800" indent="-136800"/>
            <a:r>
              <a:rPr kumimoji="1" lang="en-US" altLang="ja-JP" sz="800" dirty="0">
                <a:latin typeface="メイリオ" panose="020B0604030504040204" pitchFamily="50" charset="-128"/>
                <a:ea typeface="メイリオ" panose="020B0604030504040204" pitchFamily="50" charset="-128"/>
              </a:rPr>
              <a:t>※</a:t>
            </a:r>
            <a:r>
              <a:rPr kumimoji="1" lang="ja-JP" altLang="en-US" sz="800" dirty="0">
                <a:latin typeface="メイリオ" panose="020B0604030504040204" pitchFamily="50" charset="-128"/>
                <a:ea typeface="メイリオ" panose="020B0604030504040204" pitchFamily="50" charset="-128"/>
              </a:rPr>
              <a:t>：医療機関・薬局によって開始時期が</a:t>
            </a:r>
            <a:r>
              <a:rPr lang="ja-JP" altLang="en-US" sz="800" dirty="0">
                <a:latin typeface="メイリオ" panose="020B0604030504040204" pitchFamily="50" charset="-128"/>
                <a:ea typeface="メイリオ" panose="020B0604030504040204" pitchFamily="50" charset="-128"/>
              </a:rPr>
              <a:t>異なります。利用できる医療機関・薬局については、厚生労働省のホームページで公開しています。</a:t>
            </a:r>
            <a:endParaRPr lang="en-US" altLang="ja-JP" sz="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9127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3172" y="534138"/>
            <a:ext cx="6741140" cy="540000"/>
          </a:xfrm>
        </p:spPr>
        <p:txBody>
          <a:bodyPr wrap="none">
            <a:noAutofit/>
          </a:bodyPr>
          <a:lstStyle/>
          <a:p>
            <a:pPr>
              <a:lnSpc>
                <a:spcPct val="100000"/>
              </a:lnSpc>
            </a:pPr>
            <a:r>
              <a:rPr lang="ja-JP" altLang="en-US" dirty="0"/>
              <a:t>マイナンバーカードは安全です</a:t>
            </a:r>
          </a:p>
        </p:txBody>
      </p:sp>
      <p:sp>
        <p:nvSpPr>
          <p:cNvPr id="3" name="サブタイトル 2"/>
          <p:cNvSpPr>
            <a:spLocks noGrp="1"/>
          </p:cNvSpPr>
          <p:nvPr>
            <p:ph type="subTitle" idx="4294967295"/>
          </p:nvPr>
        </p:nvSpPr>
        <p:spPr>
          <a:xfrm>
            <a:off x="487959" y="1319549"/>
            <a:ext cx="7262835" cy="4353636"/>
          </a:xfrm>
        </p:spPr>
        <p:txBody>
          <a:bodyPr>
            <a:noAutofit/>
          </a:bodyPr>
          <a:lstStyle/>
          <a:p>
            <a:pPr>
              <a:lnSpc>
                <a:spcPct val="100000"/>
              </a:lnSpc>
              <a:spcBef>
                <a:spcPts val="400"/>
              </a:spcBef>
            </a:pPr>
            <a:r>
              <a:rPr lang="ja-JP" altLang="en-US" sz="2400" dirty="0"/>
              <a:t>落としても、他人が使うことはできません。</a:t>
            </a: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a:p>
            <a:pPr>
              <a:lnSpc>
                <a:spcPct val="100000"/>
              </a:lnSpc>
              <a:spcBef>
                <a:spcPts val="400"/>
              </a:spcBef>
            </a:pPr>
            <a:endParaRPr lang="en-US" altLang="ja-JP" sz="1800" dirty="0">
              <a:solidFill>
                <a:srgbClr val="009650"/>
              </a:solidFill>
            </a:endParaRPr>
          </a:p>
        </p:txBody>
      </p:sp>
      <p:sp>
        <p:nvSpPr>
          <p:cNvPr id="8" name="Title Placeholder 1"/>
          <p:cNvSpPr txBox="1">
            <a:spLocks/>
          </p:cNvSpPr>
          <p:nvPr/>
        </p:nvSpPr>
        <p:spPr>
          <a:xfrm>
            <a:off x="467544" y="512080"/>
            <a:ext cx="1080000" cy="547001"/>
          </a:xfrm>
          <a:prstGeom prst="rect">
            <a:avLst/>
          </a:prstGeom>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1-C</a:t>
            </a:r>
            <a:endParaRPr lang="en-US" sz="3600" dirty="0">
              <a:solidFill>
                <a:srgbClr val="009650"/>
              </a:solidFill>
            </a:endParaRPr>
          </a:p>
        </p:txBody>
      </p:sp>
      <p:grpSp>
        <p:nvGrpSpPr>
          <p:cNvPr id="13" name="グループ化 12" descr="マイナンバーカード裏面の見本の画像"/>
          <p:cNvGrpSpPr/>
          <p:nvPr/>
        </p:nvGrpSpPr>
        <p:grpSpPr>
          <a:xfrm>
            <a:off x="5392380" y="3729899"/>
            <a:ext cx="2544841" cy="1601951"/>
            <a:chOff x="5392380" y="3734996"/>
            <a:chExt cx="2544841" cy="1601951"/>
          </a:xfrm>
        </p:grpSpPr>
        <p:pic>
          <p:nvPicPr>
            <p:cNvPr id="10" name="図 9">
              <a:extLst>
                <a:ext uri="{FF2B5EF4-FFF2-40B4-BE49-F238E27FC236}">
                  <a16:creationId xmlns:a16="http://schemas.microsoft.com/office/drawing/2014/main" id="{3CF22605-12BA-4B50-BE9A-B9433881FF78}"/>
                </a:ext>
              </a:extLst>
            </p:cNvPr>
            <p:cNvPicPr>
              <a:picLocks noChangeAspect="1"/>
            </p:cNvPicPr>
            <p:nvPr/>
          </p:nvPicPr>
          <p:blipFill>
            <a:blip r:embed="rId3"/>
            <a:stretch>
              <a:fillRect/>
            </a:stretch>
          </p:blipFill>
          <p:spPr>
            <a:xfrm>
              <a:off x="5403724" y="3734996"/>
              <a:ext cx="2522154" cy="1598936"/>
            </a:xfrm>
            <a:prstGeom prst="rect">
              <a:avLst/>
            </a:prstGeom>
          </p:spPr>
        </p:pic>
        <p:sp>
          <p:nvSpPr>
            <p:cNvPr id="11" name="角丸四角形 10"/>
            <p:cNvSpPr/>
            <p:nvPr/>
          </p:nvSpPr>
          <p:spPr>
            <a:xfrm>
              <a:off x="5392380" y="3738011"/>
              <a:ext cx="2544841" cy="1598936"/>
            </a:xfrm>
            <a:prstGeom prst="roundRect">
              <a:avLst>
                <a:gd name="adj" fmla="val 55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図形グループ 3" descr="マイナンバーカード表面の見本の画像"/>
          <p:cNvGrpSpPr/>
          <p:nvPr/>
        </p:nvGrpSpPr>
        <p:grpSpPr>
          <a:xfrm>
            <a:off x="2206891" y="1897431"/>
            <a:ext cx="2544843" cy="1598936"/>
            <a:chOff x="1983529" y="1897431"/>
            <a:chExt cx="2544843" cy="1598936"/>
          </a:xfrm>
        </p:grpSpPr>
        <p:pic>
          <p:nvPicPr>
            <p:cNvPr id="9" name="図 8">
              <a:extLst>
                <a:ext uri="{FF2B5EF4-FFF2-40B4-BE49-F238E27FC236}">
                  <a16:creationId xmlns:a16="http://schemas.microsoft.com/office/drawing/2014/main" id="{4067ABB9-4043-4753-88E3-9C47B81EA1A4}"/>
                </a:ext>
              </a:extLst>
            </p:cNvPr>
            <p:cNvPicPr>
              <a:picLocks noChangeAspect="1"/>
            </p:cNvPicPr>
            <p:nvPr/>
          </p:nvPicPr>
          <p:blipFill>
            <a:blip r:embed="rId4"/>
            <a:stretch>
              <a:fillRect/>
            </a:stretch>
          </p:blipFill>
          <p:spPr>
            <a:xfrm>
              <a:off x="1983531" y="1897431"/>
              <a:ext cx="2544841" cy="1598936"/>
            </a:xfrm>
            <a:prstGeom prst="rect">
              <a:avLst/>
            </a:prstGeom>
          </p:spPr>
        </p:pic>
        <p:sp>
          <p:nvSpPr>
            <p:cNvPr id="5" name="角丸四角形 4"/>
            <p:cNvSpPr/>
            <p:nvPr/>
          </p:nvSpPr>
          <p:spPr>
            <a:xfrm>
              <a:off x="1983529" y="1897431"/>
              <a:ext cx="2544841" cy="1598936"/>
            </a:xfrm>
            <a:prstGeom prst="roundRect">
              <a:avLst>
                <a:gd name="adj" fmla="val 55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2032110" y="2386736"/>
              <a:ext cx="620110" cy="8432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テキスト ボックス 18"/>
          <p:cNvSpPr txBox="1"/>
          <p:nvPr/>
        </p:nvSpPr>
        <p:spPr>
          <a:xfrm>
            <a:off x="323528" y="1814309"/>
            <a:ext cx="1800000" cy="1354217"/>
          </a:xfrm>
          <a:prstGeom prst="rect">
            <a:avLst/>
          </a:prstGeom>
          <a:noFill/>
        </p:spPr>
        <p:txBody>
          <a:bodyPr wrap="square" rtlCol="0">
            <a:spAutoFit/>
          </a:bodyPr>
          <a:lstStyle/>
          <a:p>
            <a:r>
              <a:rPr kumimoji="1" lang="ja-JP" altLang="en-US" sz="2000" b="1" dirty="0">
                <a:solidFill>
                  <a:srgbClr val="009650"/>
                </a:solidFill>
                <a:latin typeface="メイリオ" panose="020B0604030504040204" pitchFamily="50" charset="-128"/>
                <a:ea typeface="メイリオ" panose="020B0604030504040204" pitchFamily="50" charset="-128"/>
              </a:rPr>
              <a:t>なりすましはできません</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ja-JP" altLang="en-US" sz="1400" b="1" dirty="0">
                <a:solidFill>
                  <a:srgbClr val="009650"/>
                </a:solidFill>
                <a:latin typeface="メイリオ" panose="020B0604030504040204" pitchFamily="50" charset="-128"/>
                <a:ea typeface="メイリオ" panose="020B0604030504040204" pitchFamily="50" charset="-128"/>
              </a:rPr>
              <a:t>顔写真入りのため、対面での悪用は困難です。</a:t>
            </a:r>
          </a:p>
        </p:txBody>
      </p:sp>
      <p:sp>
        <p:nvSpPr>
          <p:cNvPr id="21" name="正方形/長方形 20"/>
          <p:cNvSpPr/>
          <p:nvPr/>
        </p:nvSpPr>
        <p:spPr>
          <a:xfrm>
            <a:off x="5517931" y="4230572"/>
            <a:ext cx="588579" cy="4519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2123528" y="3640023"/>
            <a:ext cx="3005210" cy="1323439"/>
          </a:xfrm>
          <a:prstGeom prst="rect">
            <a:avLst/>
          </a:prstGeom>
          <a:noFill/>
        </p:spPr>
        <p:txBody>
          <a:bodyPr wrap="square" rtlCol="0">
            <a:spAutoFit/>
          </a:bodyPr>
          <a:lstStyle/>
          <a:p>
            <a:r>
              <a:rPr kumimoji="1" lang="ja-JP" altLang="en-US" sz="2000" b="1" dirty="0">
                <a:solidFill>
                  <a:srgbClr val="009650"/>
                </a:solidFill>
                <a:latin typeface="メイリオ" panose="020B0604030504040204" pitchFamily="50" charset="-128"/>
                <a:ea typeface="メイリオ" panose="020B0604030504040204" pitchFamily="50" charset="-128"/>
              </a:rPr>
              <a:t>オンラインでの利用には電子証明書を使います</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ja-JP" altLang="en-US" sz="2000" b="1" dirty="0">
                <a:solidFill>
                  <a:srgbClr val="009650"/>
                </a:solidFill>
                <a:latin typeface="メイリオ" panose="020B0604030504040204" pitchFamily="50" charset="-128"/>
                <a:ea typeface="メイリオ" panose="020B0604030504040204" pitchFamily="50" charset="-128"/>
              </a:rPr>
              <a:t>マイナンバーは</a:t>
            </a:r>
            <a:endParaRPr kumimoji="1" lang="en-US" altLang="ja-JP" sz="2000" b="1" dirty="0">
              <a:solidFill>
                <a:srgbClr val="009650"/>
              </a:solidFill>
              <a:latin typeface="メイリオ" panose="020B0604030504040204" pitchFamily="50" charset="-128"/>
              <a:ea typeface="メイリオ" panose="020B0604030504040204" pitchFamily="50" charset="-128"/>
            </a:endParaRPr>
          </a:p>
          <a:p>
            <a:r>
              <a:rPr kumimoji="1" lang="ja-JP" altLang="en-US" sz="2000" b="1" dirty="0">
                <a:solidFill>
                  <a:srgbClr val="009650"/>
                </a:solidFill>
                <a:latin typeface="メイリオ" panose="020B0604030504040204" pitchFamily="50" charset="-128"/>
                <a:ea typeface="メイリオ" panose="020B0604030504040204" pitchFamily="50" charset="-128"/>
              </a:rPr>
              <a:t>使いません</a:t>
            </a:r>
          </a:p>
        </p:txBody>
      </p:sp>
      <p:sp>
        <p:nvSpPr>
          <p:cNvPr id="26" name="テキスト ボックス 25"/>
          <p:cNvSpPr txBox="1"/>
          <p:nvPr/>
        </p:nvSpPr>
        <p:spPr>
          <a:xfrm>
            <a:off x="548647" y="5632608"/>
            <a:ext cx="4498909" cy="867370"/>
          </a:xfrm>
          <a:prstGeom prst="rect">
            <a:avLst/>
          </a:prstGeom>
          <a:noFill/>
        </p:spPr>
        <p:txBody>
          <a:bodyPr wrap="square" rtlCol="0">
            <a:spAutoFit/>
          </a:bodyPr>
          <a:lstStyle/>
          <a:p>
            <a:r>
              <a:rPr lang="ja-JP" altLang="en-US" sz="1400" b="1" dirty="0">
                <a:latin typeface="メイリオ" panose="020B0604030504040204" pitchFamily="50" charset="-128"/>
                <a:ea typeface="メイリオ" panose="020B0604030504040204" pitchFamily="50" charset="-128"/>
                <a:cs typeface="Meiryo" charset="-128"/>
              </a:rPr>
              <a:t>紛失・盗難にあった場合でも、</a:t>
            </a:r>
            <a:endParaRPr lang="en-US" altLang="ja-JP" sz="1400" b="1" dirty="0">
              <a:latin typeface="メイリオ" panose="020B0604030504040204" pitchFamily="50" charset="-128"/>
              <a:ea typeface="メイリオ" panose="020B0604030504040204" pitchFamily="50" charset="-128"/>
              <a:cs typeface="Meiryo" charset="-128"/>
            </a:endParaRPr>
          </a:p>
          <a:p>
            <a:r>
              <a:rPr lang="en-US" altLang="ja-JP" sz="1400" b="1" dirty="0">
                <a:latin typeface="メイリオ" panose="020B0604030504040204" pitchFamily="50" charset="-128"/>
                <a:ea typeface="メイリオ" panose="020B0604030504040204" pitchFamily="50" charset="-128"/>
              </a:rPr>
              <a:t>24</a:t>
            </a:r>
            <a:r>
              <a:rPr lang="ja-JP" altLang="en-US" sz="1400" b="1" dirty="0">
                <a:latin typeface="メイリオ" panose="020B0604030504040204" pitchFamily="50" charset="-128"/>
                <a:ea typeface="メイリオ" panose="020B0604030504040204" pitchFamily="50" charset="-128"/>
              </a:rPr>
              <a:t>時間</a:t>
            </a:r>
            <a:r>
              <a:rPr lang="en-US" altLang="ja-JP" sz="1400" b="1" dirty="0">
                <a:latin typeface="メイリオ" panose="020B0604030504040204" pitchFamily="50" charset="-128"/>
                <a:ea typeface="メイリオ" panose="020B0604030504040204" pitchFamily="50" charset="-128"/>
              </a:rPr>
              <a:t>365</a:t>
            </a:r>
            <a:r>
              <a:rPr lang="ja-JP" altLang="en-US" sz="1400" b="1" dirty="0">
                <a:latin typeface="メイリオ" panose="020B0604030504040204" pitchFamily="50" charset="-128"/>
                <a:ea typeface="メイリオ" panose="020B0604030504040204" pitchFamily="50" charset="-128"/>
              </a:rPr>
              <a:t>日体制で一時利用停止を受けつけて</a:t>
            </a:r>
            <a:endParaRPr lang="en-US" altLang="ja-JP" sz="1400" b="1" dirty="0">
              <a:latin typeface="メイリオ" panose="020B0604030504040204" pitchFamily="50" charset="-128"/>
              <a:ea typeface="メイリオ" panose="020B0604030504040204" pitchFamily="50" charset="-128"/>
            </a:endParaRPr>
          </a:p>
          <a:p>
            <a:r>
              <a:rPr lang="ja-JP" altLang="en-US" sz="1400" b="1" dirty="0">
                <a:latin typeface="メイリオ" panose="020B0604030504040204" pitchFamily="50" charset="-128"/>
                <a:ea typeface="メイリオ" panose="020B0604030504040204" pitchFamily="50" charset="-128"/>
              </a:rPr>
              <a:t>いますので、すぐに利用停止をすることができます。</a:t>
            </a:r>
            <a:endParaRPr lang="en-US" altLang="ja-JP" sz="1400" b="1" dirty="0">
              <a:latin typeface="メイリオ" panose="020B0604030504040204" pitchFamily="50" charset="-128"/>
              <a:ea typeface="メイリオ" panose="020B0604030504040204" pitchFamily="50" charset="-128"/>
            </a:endParaRPr>
          </a:p>
          <a:p>
            <a:pPr>
              <a:lnSpc>
                <a:spcPct val="100000"/>
              </a:lnSpc>
            </a:pPr>
            <a:endParaRPr lang="en-US" altLang="ja-JP" sz="1400" b="1" dirty="0">
              <a:latin typeface="Meiryo" charset="-128"/>
              <a:ea typeface="Meiryo" charset="-128"/>
              <a:cs typeface="Meiryo" charset="-128"/>
            </a:endParaRPr>
          </a:p>
        </p:txBody>
      </p:sp>
      <p:sp>
        <p:nvSpPr>
          <p:cNvPr id="29" name="正方形/長方形 28"/>
          <p:cNvSpPr/>
          <p:nvPr/>
        </p:nvSpPr>
        <p:spPr>
          <a:xfrm>
            <a:off x="6495703" y="4070896"/>
            <a:ext cx="1430175" cy="2839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5305497" y="1708459"/>
            <a:ext cx="3748029" cy="1446550"/>
          </a:xfrm>
          <a:prstGeom prst="rect">
            <a:avLst/>
          </a:prstGeom>
          <a:noFill/>
        </p:spPr>
        <p:txBody>
          <a:bodyPr wrap="square" rtlCol="0">
            <a:spAutoFit/>
          </a:bodyPr>
          <a:lstStyle/>
          <a:p>
            <a:r>
              <a:rPr lang="ja-JP" altLang="en-US" sz="2000" b="1" dirty="0">
                <a:solidFill>
                  <a:srgbClr val="009650"/>
                </a:solidFill>
                <a:latin typeface="メイリオ" panose="020B0604030504040204" pitchFamily="50" charset="-128"/>
                <a:ea typeface="メイリオ" panose="020B0604030504040204" pitchFamily="50" charset="-128"/>
              </a:rPr>
              <a:t>マイナンバーを</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2000" b="1" dirty="0">
                <a:solidFill>
                  <a:srgbClr val="009650"/>
                </a:solidFill>
                <a:latin typeface="メイリオ" panose="020B0604030504040204" pitchFamily="50" charset="-128"/>
                <a:ea typeface="メイリオ" panose="020B0604030504040204" pitchFamily="50" charset="-128"/>
              </a:rPr>
              <a:t>見られても個人情報は</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2000" b="1" dirty="0">
                <a:solidFill>
                  <a:srgbClr val="009650"/>
                </a:solidFill>
                <a:latin typeface="メイリオ" panose="020B0604030504040204" pitchFamily="50" charset="-128"/>
                <a:ea typeface="メイリオ" panose="020B0604030504040204" pitchFamily="50" charset="-128"/>
              </a:rPr>
              <a:t>盗まれません</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1400" dirty="0">
                <a:solidFill>
                  <a:srgbClr val="009650"/>
                </a:solidFill>
                <a:latin typeface="Meiryo" charset="-128"/>
                <a:ea typeface="Meiryo" charset="-128"/>
                <a:cs typeface="Meiryo" charset="-128"/>
              </a:rPr>
              <a:t>マイナンバーを知られても、</a:t>
            </a:r>
            <a:endParaRPr lang="en-US" altLang="ja-JP" sz="1400" dirty="0">
              <a:solidFill>
                <a:srgbClr val="009650"/>
              </a:solidFill>
              <a:latin typeface="Meiryo" charset="-128"/>
              <a:ea typeface="Meiryo" charset="-128"/>
              <a:cs typeface="Meiryo" charset="-128"/>
            </a:endParaRPr>
          </a:p>
          <a:p>
            <a:r>
              <a:rPr lang="ja-JP" altLang="en-US" sz="1400" dirty="0">
                <a:solidFill>
                  <a:srgbClr val="009650"/>
                </a:solidFill>
                <a:latin typeface="Meiryo" charset="-128"/>
                <a:ea typeface="Meiryo" charset="-128"/>
                <a:cs typeface="Meiryo" charset="-128"/>
              </a:rPr>
              <a:t>個人情報を調べることはできません。</a:t>
            </a:r>
            <a:endParaRPr lang="en-US" altLang="ja-JP" sz="1400" dirty="0">
              <a:solidFill>
                <a:srgbClr val="009650"/>
              </a:solidFill>
              <a:latin typeface="Meiryo" charset="-128"/>
              <a:ea typeface="Meiryo" charset="-128"/>
              <a:cs typeface="Meiryo" charset="-128"/>
            </a:endParaRPr>
          </a:p>
        </p:txBody>
      </p:sp>
      <p:pic>
        <p:nvPicPr>
          <p:cNvPr id="17" name="図 16" descr="あわてているマイナちゃんのイラスト"/>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13777" y="3830387"/>
            <a:ext cx="1457857" cy="1793899"/>
          </a:xfrm>
          <a:prstGeom prst="rect">
            <a:avLst/>
          </a:prstGeom>
        </p:spPr>
      </p:pic>
      <p:cxnSp>
        <p:nvCxnSpPr>
          <p:cNvPr id="20" name="カギ線コネクタ 19"/>
          <p:cNvCxnSpPr>
            <a:cxnSpLocks/>
          </p:cNvCxnSpPr>
          <p:nvPr/>
        </p:nvCxnSpPr>
        <p:spPr>
          <a:xfrm rot="16200000" flipV="1">
            <a:off x="4975802" y="2032110"/>
            <a:ext cx="2357232" cy="1722497"/>
          </a:xfrm>
          <a:prstGeom prst="bentConnector3">
            <a:avLst>
              <a:gd name="adj1" fmla="val 37749"/>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カギ線コネクタ 43"/>
          <p:cNvCxnSpPr>
            <a:cxnSpLocks/>
          </p:cNvCxnSpPr>
          <p:nvPr/>
        </p:nvCxnSpPr>
        <p:spPr>
          <a:xfrm>
            <a:off x="379322" y="1790268"/>
            <a:ext cx="1868882" cy="944102"/>
          </a:xfrm>
          <a:prstGeom prst="bentConnector3">
            <a:avLst>
              <a:gd name="adj1" fmla="val 91792"/>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カギ線コネクタ 45"/>
          <p:cNvCxnSpPr>
            <a:cxnSpLocks/>
          </p:cNvCxnSpPr>
          <p:nvPr/>
        </p:nvCxnSpPr>
        <p:spPr>
          <a:xfrm>
            <a:off x="2236065" y="3633223"/>
            <a:ext cx="3283732" cy="756000"/>
          </a:xfrm>
          <a:prstGeom prst="bentConnector3">
            <a:avLst>
              <a:gd name="adj1" fmla="val 92136"/>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5803970" y="5417929"/>
            <a:ext cx="3328643" cy="1323439"/>
          </a:xfrm>
          <a:prstGeom prst="rect">
            <a:avLst/>
          </a:prstGeom>
          <a:noFill/>
        </p:spPr>
        <p:txBody>
          <a:bodyPr wrap="square" rtlCol="0">
            <a:spAutoFit/>
          </a:bodyPr>
          <a:lstStyle/>
          <a:p>
            <a:r>
              <a:rPr lang="ja-JP" altLang="en-US" sz="2000" b="1" dirty="0">
                <a:solidFill>
                  <a:srgbClr val="009650"/>
                </a:solidFill>
                <a:latin typeface="メイリオ" panose="020B0604030504040204" pitchFamily="50" charset="-128"/>
                <a:ea typeface="メイリオ" panose="020B0604030504040204" pitchFamily="50" charset="-128"/>
              </a:rPr>
              <a:t>プライバシー性の高い</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2000" b="1" dirty="0">
                <a:solidFill>
                  <a:srgbClr val="009650"/>
                </a:solidFill>
                <a:latin typeface="メイリオ" panose="020B0604030504040204" pitchFamily="50" charset="-128"/>
                <a:ea typeface="メイリオ" panose="020B0604030504040204" pitchFamily="50" charset="-128"/>
              </a:rPr>
              <a:t>個人情報は</a:t>
            </a:r>
            <a:endParaRPr lang="en-US" altLang="ja-JP" sz="2000" b="1" dirty="0">
              <a:solidFill>
                <a:srgbClr val="009650"/>
              </a:solidFill>
              <a:latin typeface="メイリオ" panose="020B0604030504040204" pitchFamily="50" charset="-128"/>
              <a:ea typeface="メイリオ" panose="020B0604030504040204" pitchFamily="50" charset="-128"/>
            </a:endParaRPr>
          </a:p>
          <a:p>
            <a:r>
              <a:rPr lang="ja-JP" altLang="en-US" sz="2000" b="1" dirty="0">
                <a:solidFill>
                  <a:srgbClr val="009650"/>
                </a:solidFill>
                <a:latin typeface="メイリオ" panose="020B0604030504040204" pitchFamily="50" charset="-128"/>
                <a:ea typeface="メイリオ" panose="020B0604030504040204" pitchFamily="50" charset="-128"/>
              </a:rPr>
              <a:t>入っていません</a:t>
            </a:r>
          </a:p>
          <a:p>
            <a:endParaRPr kumimoji="1" lang="ja-JP" altLang="en-US" sz="2000" b="1" dirty="0">
              <a:solidFill>
                <a:srgbClr val="009650"/>
              </a:solidFill>
              <a:latin typeface="メイリオ" panose="020B0604030504040204" pitchFamily="50" charset="-128"/>
              <a:ea typeface="メイリオ" panose="020B0604030504040204" pitchFamily="50" charset="-128"/>
            </a:endParaRPr>
          </a:p>
        </p:txBody>
      </p:sp>
      <p:cxnSp>
        <p:nvCxnSpPr>
          <p:cNvPr id="7" name="直線コネクタ 6"/>
          <p:cNvCxnSpPr>
            <a:stCxn id="21" idx="2"/>
          </p:cNvCxnSpPr>
          <p:nvPr/>
        </p:nvCxnSpPr>
        <p:spPr>
          <a:xfrm>
            <a:off x="5812221" y="4682517"/>
            <a:ext cx="9226" cy="16211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8962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まちなかの証明用写真機の前にいるマイナちゃん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44953" y="5287196"/>
            <a:ext cx="1437480" cy="1177868"/>
          </a:xfrm>
          <a:prstGeom prst="rect">
            <a:avLst/>
          </a:prstGeom>
        </p:spPr>
      </p:pic>
      <p:pic>
        <p:nvPicPr>
          <p:cNvPr id="16" name="図 15" descr="郵便ポストの前にいるマイナちゃんのイラスト"/>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63748" y="5078883"/>
            <a:ext cx="1425400" cy="1360700"/>
          </a:xfrm>
          <a:prstGeom prst="rect">
            <a:avLst/>
          </a:prstGeom>
        </p:spPr>
      </p:pic>
      <p:sp>
        <p:nvSpPr>
          <p:cNvPr id="2" name="タイトル 1"/>
          <p:cNvSpPr>
            <a:spLocks noGrp="1"/>
          </p:cNvSpPr>
          <p:nvPr>
            <p:ph type="ctrTitle"/>
          </p:nvPr>
        </p:nvSpPr>
        <p:spPr>
          <a:xfrm>
            <a:off x="1763172" y="540000"/>
            <a:ext cx="6741140" cy="540000"/>
          </a:xfrm>
        </p:spPr>
        <p:txBody>
          <a:bodyPr>
            <a:noAutofit/>
          </a:bodyPr>
          <a:lstStyle/>
          <a:p>
            <a:pPr>
              <a:lnSpc>
                <a:spcPct val="100000"/>
              </a:lnSpc>
            </a:pPr>
            <a:r>
              <a:rPr lang="ja-JP" altLang="en-US" dirty="0"/>
              <a:t>マイナンバーカードの申請のしかた</a:t>
            </a:r>
          </a:p>
        </p:txBody>
      </p:sp>
      <p:sp>
        <p:nvSpPr>
          <p:cNvPr id="3" name="サブタイトル 2"/>
          <p:cNvSpPr>
            <a:spLocks noGrp="1"/>
          </p:cNvSpPr>
          <p:nvPr>
            <p:ph type="subTitle" idx="4294967295"/>
          </p:nvPr>
        </p:nvSpPr>
        <p:spPr>
          <a:xfrm>
            <a:off x="520422" y="1407746"/>
            <a:ext cx="8083009" cy="1585049"/>
          </a:xfrm>
        </p:spPr>
        <p:txBody>
          <a:bodyPr>
            <a:spAutoFit/>
          </a:bodyPr>
          <a:lstStyle/>
          <a:p>
            <a:pPr>
              <a:spcBef>
                <a:spcPts val="400"/>
              </a:spcBef>
            </a:pPr>
            <a:r>
              <a:rPr lang="ja-JP" altLang="en-US" sz="2400" dirty="0"/>
              <a:t>マイナンバーカードは、スマートフォ</a:t>
            </a:r>
            <a:r>
              <a:rPr lang="ja-JP" altLang="en-US" sz="2400" spc="-1000" dirty="0"/>
              <a:t>ン　</a:t>
            </a:r>
            <a:r>
              <a:rPr lang="ja-JP" altLang="en-US" sz="2400" spc="-500" dirty="0"/>
              <a:t>・</a:t>
            </a:r>
            <a:r>
              <a:rPr lang="ja-JP" altLang="en-US" sz="2400" spc="-100" dirty="0"/>
              <a:t>パ</a:t>
            </a:r>
            <a:r>
              <a:rPr lang="ja-JP" altLang="en-US" sz="2400" dirty="0"/>
              <a:t>ソコ</a:t>
            </a:r>
            <a:r>
              <a:rPr lang="ja-JP" altLang="en-US" sz="2400" spc="-500" dirty="0"/>
              <a:t>ン</a:t>
            </a:r>
            <a:r>
              <a:rPr lang="ja-JP" altLang="en-US" sz="2400" dirty="0"/>
              <a:t>・</a:t>
            </a:r>
            <a:endParaRPr lang="en-US" altLang="ja-JP" sz="2400" dirty="0"/>
          </a:p>
          <a:p>
            <a:pPr>
              <a:spcBef>
                <a:spcPts val="400"/>
              </a:spcBef>
            </a:pPr>
            <a:r>
              <a:rPr lang="ja-JP" altLang="en-US" sz="2400" dirty="0"/>
              <a:t>まちなかの証明用写真機・郵便により、申請することが</a:t>
            </a:r>
            <a:endParaRPr lang="en-US" altLang="ja-JP" sz="2400" dirty="0"/>
          </a:p>
          <a:p>
            <a:pPr>
              <a:spcBef>
                <a:spcPts val="400"/>
              </a:spcBef>
            </a:pPr>
            <a:r>
              <a:rPr lang="ja-JP" altLang="en-US" sz="2400" dirty="0"/>
              <a:t>できます。スマートフォンやデジカメで</a:t>
            </a:r>
            <a:endParaRPr lang="en-US" altLang="ja-JP" sz="2400" dirty="0"/>
          </a:p>
          <a:p>
            <a:pPr>
              <a:spcBef>
                <a:spcPts val="400"/>
              </a:spcBef>
            </a:pPr>
            <a:r>
              <a:rPr lang="ja-JP" altLang="en-US" sz="2400" dirty="0"/>
              <a:t>撮った写真を使うこともできます。</a:t>
            </a:r>
            <a:endParaRPr lang="en-US" altLang="ja-JP" sz="2400" dirty="0"/>
          </a:p>
        </p:txBody>
      </p:sp>
      <p:sp>
        <p:nvSpPr>
          <p:cNvPr id="8" name="Title Placeholder 1"/>
          <p:cNvSpPr txBox="1">
            <a:spLocks/>
          </p:cNvSpPr>
          <p:nvPr/>
        </p:nvSpPr>
        <p:spPr>
          <a:xfrm>
            <a:off x="477180" y="512080"/>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1-D</a:t>
            </a:r>
            <a:endParaRPr lang="en-US" sz="3600" dirty="0">
              <a:solidFill>
                <a:srgbClr val="009650"/>
              </a:solidFill>
            </a:endParaRPr>
          </a:p>
        </p:txBody>
      </p:sp>
      <p:sp>
        <p:nvSpPr>
          <p:cNvPr id="5" name="テキスト ボックス 4"/>
          <p:cNvSpPr txBox="1"/>
          <p:nvPr/>
        </p:nvSpPr>
        <p:spPr>
          <a:xfrm>
            <a:off x="576263" y="3546105"/>
            <a:ext cx="2050043" cy="1877437"/>
          </a:xfrm>
          <a:prstGeom prst="rect">
            <a:avLst/>
          </a:prstGeom>
          <a:noFill/>
        </p:spPr>
        <p:txBody>
          <a:bodyPr wrap="square" rtlCol="0">
            <a:spAutoFit/>
          </a:bodyPr>
          <a:lstStyle/>
          <a:p>
            <a:r>
              <a:rPr lang="ja-JP" altLang="en-US" sz="1600" b="1" dirty="0">
                <a:latin typeface="Meiryo" charset="-128"/>
                <a:ea typeface="Meiryo" charset="-128"/>
                <a:cs typeface="Meiryo" charset="-128"/>
              </a:rPr>
              <a:t>スマートフォンに</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よる申請</a:t>
            </a:r>
            <a:r>
              <a:rPr lang="en-US" altLang="ja-JP" sz="1600" b="1" dirty="0">
                <a:latin typeface="Meiryo" charset="-128"/>
                <a:ea typeface="Meiryo" charset="-128"/>
                <a:cs typeface="Meiryo" charset="-128"/>
              </a:rPr>
              <a:t>	</a:t>
            </a:r>
          </a:p>
          <a:p>
            <a:endParaRPr lang="ja-JP" altLang="en-US" sz="1000" b="1" dirty="0">
              <a:latin typeface="Meiryo" charset="-128"/>
              <a:ea typeface="Meiryo" charset="-128"/>
              <a:cs typeface="Meiryo" charset="-128"/>
            </a:endParaRPr>
          </a:p>
          <a:p>
            <a:pPr>
              <a:spcBef>
                <a:spcPts val="0"/>
              </a:spcBef>
            </a:pPr>
            <a:r>
              <a:rPr lang="ja-JP" altLang="en-US" sz="1400" dirty="0">
                <a:latin typeface="Meiryo" charset="-128"/>
                <a:ea typeface="Meiryo" charset="-128"/>
                <a:cs typeface="Meiryo" charset="-128"/>
              </a:rPr>
              <a:t>スマートフォンで</a:t>
            </a:r>
            <a:endParaRPr lang="en-US" altLang="ja-JP" sz="1400" dirty="0">
              <a:latin typeface="Meiryo" charset="-128"/>
              <a:ea typeface="Meiryo" charset="-128"/>
              <a:cs typeface="Meiryo" charset="-128"/>
            </a:endParaRPr>
          </a:p>
          <a:p>
            <a:pPr>
              <a:spcBef>
                <a:spcPts val="0"/>
              </a:spcBef>
            </a:pPr>
            <a:r>
              <a:rPr lang="ja-JP" altLang="en-US" sz="1400" dirty="0">
                <a:latin typeface="Meiryo" charset="-128"/>
                <a:ea typeface="Meiryo" charset="-128"/>
                <a:cs typeface="Meiryo" charset="-128"/>
              </a:rPr>
              <a:t>顔写真を撮影し、</a:t>
            </a:r>
            <a:endParaRPr lang="en-US" altLang="ja-JP" sz="1400" dirty="0">
              <a:latin typeface="Meiryo" charset="-128"/>
              <a:ea typeface="Meiryo" charset="-128"/>
              <a:cs typeface="Meiryo" charset="-128"/>
            </a:endParaRPr>
          </a:p>
          <a:p>
            <a:pPr>
              <a:spcBef>
                <a:spcPts val="0"/>
              </a:spcBef>
            </a:pPr>
            <a:r>
              <a:rPr lang="ja-JP" altLang="en-US" sz="1400" dirty="0">
                <a:latin typeface="Meiryo" charset="-128"/>
                <a:ea typeface="Meiryo" charset="-128"/>
                <a:cs typeface="Meiryo" charset="-128"/>
              </a:rPr>
              <a:t>所定のフォームから</a:t>
            </a:r>
            <a:endParaRPr lang="en-US" altLang="ja-JP" sz="1400" dirty="0">
              <a:latin typeface="Meiryo" charset="-128"/>
              <a:ea typeface="Meiryo" charset="-128"/>
              <a:cs typeface="Meiryo" charset="-128"/>
            </a:endParaRPr>
          </a:p>
          <a:p>
            <a:pPr>
              <a:spcBef>
                <a:spcPts val="0"/>
              </a:spcBef>
            </a:pPr>
            <a:r>
              <a:rPr lang="ja-JP" altLang="en-US" sz="1400" dirty="0">
                <a:latin typeface="Meiryo" charset="-128"/>
                <a:ea typeface="Meiryo" charset="-128"/>
                <a:cs typeface="Meiryo" charset="-128"/>
              </a:rPr>
              <a:t>オンラインで申請</a:t>
            </a:r>
          </a:p>
          <a:p>
            <a:endParaRPr kumimoji="1" lang="ja-JP" altLang="en-US" dirty="0">
              <a:latin typeface="Meiryo" charset="-128"/>
              <a:ea typeface="Meiryo" charset="-128"/>
              <a:cs typeface="Meiryo" charset="-128"/>
            </a:endParaRPr>
          </a:p>
        </p:txBody>
      </p:sp>
      <p:sp>
        <p:nvSpPr>
          <p:cNvPr id="7" name="テキスト ボックス 6"/>
          <p:cNvSpPr txBox="1"/>
          <p:nvPr/>
        </p:nvSpPr>
        <p:spPr>
          <a:xfrm>
            <a:off x="2576700" y="3546105"/>
            <a:ext cx="1800000" cy="1600438"/>
          </a:xfrm>
          <a:prstGeom prst="rect">
            <a:avLst/>
          </a:prstGeom>
          <a:noFill/>
        </p:spPr>
        <p:txBody>
          <a:bodyPr wrap="square" rtlCol="0">
            <a:spAutoFit/>
          </a:bodyPr>
          <a:lstStyle/>
          <a:p>
            <a:r>
              <a:rPr lang="ja-JP" altLang="en-US" sz="1600" b="1" dirty="0">
                <a:latin typeface="Meiryo" charset="-128"/>
                <a:ea typeface="Meiryo" charset="-128"/>
                <a:cs typeface="Meiryo" charset="-128"/>
              </a:rPr>
              <a:t>パソコンによる</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申請</a:t>
            </a:r>
            <a:endParaRPr lang="en-US" altLang="ja-JP" sz="1600" b="1" dirty="0">
              <a:latin typeface="Meiryo" charset="-128"/>
              <a:ea typeface="Meiryo" charset="-128"/>
              <a:cs typeface="Meiryo" charset="-128"/>
            </a:endParaRPr>
          </a:p>
          <a:p>
            <a:endParaRPr lang="ja-JP" altLang="en-US" sz="1000" b="1" dirty="0">
              <a:latin typeface="Meiryo" charset="-128"/>
              <a:ea typeface="Meiryo" charset="-128"/>
              <a:cs typeface="Meiryo" charset="-128"/>
            </a:endParaRPr>
          </a:p>
          <a:p>
            <a:r>
              <a:rPr lang="ja-JP" altLang="en-US" sz="1400" dirty="0">
                <a:latin typeface="Meiryo" charset="-128"/>
                <a:ea typeface="Meiryo" charset="-128"/>
                <a:cs typeface="Meiryo" charset="-128"/>
              </a:rPr>
              <a:t>デジタルカメラ等で</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顔写真を撮影し、</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所定のフォームから</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オンラインで申請</a:t>
            </a:r>
          </a:p>
        </p:txBody>
      </p:sp>
      <p:sp>
        <p:nvSpPr>
          <p:cNvPr id="9" name="テキスト ボックス 8"/>
          <p:cNvSpPr txBox="1"/>
          <p:nvPr/>
        </p:nvSpPr>
        <p:spPr>
          <a:xfrm>
            <a:off x="4667823" y="3546105"/>
            <a:ext cx="2094668" cy="1815882"/>
          </a:xfrm>
          <a:prstGeom prst="rect">
            <a:avLst/>
          </a:prstGeom>
          <a:noFill/>
        </p:spPr>
        <p:txBody>
          <a:bodyPr wrap="square" rtlCol="0">
            <a:spAutoFit/>
          </a:bodyPr>
          <a:lstStyle/>
          <a:p>
            <a:r>
              <a:rPr lang="ja-JP" altLang="en-US" sz="1600" b="1" dirty="0">
                <a:latin typeface="Meiryo" charset="-128"/>
                <a:ea typeface="Meiryo" charset="-128"/>
                <a:cs typeface="Meiryo" charset="-128"/>
              </a:rPr>
              <a:t>まちなかの証明用</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写真機による申請</a:t>
            </a:r>
            <a:endParaRPr lang="en-US" altLang="ja-JP" sz="1600" b="1" dirty="0">
              <a:latin typeface="Meiryo" charset="-128"/>
              <a:ea typeface="Meiryo" charset="-128"/>
              <a:cs typeface="Meiryo" charset="-128"/>
            </a:endParaRPr>
          </a:p>
          <a:p>
            <a:endParaRPr lang="ja-JP" altLang="en-US" sz="1000" b="1" dirty="0">
              <a:latin typeface="Meiryo" charset="-128"/>
              <a:ea typeface="Meiryo" charset="-128"/>
              <a:cs typeface="Meiryo" charset="-128"/>
            </a:endParaRPr>
          </a:p>
          <a:p>
            <a:r>
              <a:rPr lang="ja-JP" altLang="en-US" sz="1400" dirty="0">
                <a:latin typeface="Meiryo" charset="-128"/>
                <a:ea typeface="Meiryo" charset="-128"/>
                <a:cs typeface="Meiryo" charset="-128"/>
              </a:rPr>
              <a:t>個人番号カード申請を選び、交付申請書の</a:t>
            </a:r>
            <a:endParaRPr lang="en-US" altLang="ja-JP" sz="1400" dirty="0">
              <a:latin typeface="Meiryo" charset="-128"/>
              <a:ea typeface="Meiryo" charset="-128"/>
              <a:cs typeface="Meiryo" charset="-128"/>
            </a:endParaRPr>
          </a:p>
          <a:p>
            <a:r>
              <a:rPr lang="en-US" altLang="ja-JP" sz="1400" dirty="0">
                <a:latin typeface="Meiryo" charset="-128"/>
                <a:ea typeface="Meiryo" charset="-128"/>
                <a:cs typeface="Meiryo" charset="-128"/>
              </a:rPr>
              <a:t>QR</a:t>
            </a:r>
            <a:r>
              <a:rPr lang="ja-JP" altLang="en-US" sz="1400" dirty="0">
                <a:latin typeface="Meiryo" charset="-128"/>
                <a:ea typeface="Meiryo" charset="-128"/>
                <a:cs typeface="Meiryo" charset="-128"/>
              </a:rPr>
              <a:t>コードをバーコードリーダーにかざします。</a:t>
            </a:r>
          </a:p>
          <a:p>
            <a:endParaRPr kumimoji="1" lang="ja-JP" altLang="en-US" sz="1400" b="1" dirty="0">
              <a:latin typeface="Meiryo" charset="-128"/>
              <a:ea typeface="Meiryo" charset="-128"/>
              <a:cs typeface="Meiryo" charset="-128"/>
            </a:endParaRPr>
          </a:p>
        </p:txBody>
      </p:sp>
      <p:sp>
        <p:nvSpPr>
          <p:cNvPr id="10" name="テキスト ボックス 9"/>
          <p:cNvSpPr txBox="1"/>
          <p:nvPr/>
        </p:nvSpPr>
        <p:spPr>
          <a:xfrm>
            <a:off x="6762491" y="3603851"/>
            <a:ext cx="2347229" cy="1508105"/>
          </a:xfrm>
          <a:prstGeom prst="rect">
            <a:avLst/>
          </a:prstGeom>
          <a:noFill/>
        </p:spPr>
        <p:txBody>
          <a:bodyPr wrap="square" rtlCol="0">
            <a:spAutoFit/>
          </a:bodyPr>
          <a:lstStyle/>
          <a:p>
            <a:r>
              <a:rPr lang="ja-JP" altLang="en-US" sz="1600" b="1" dirty="0">
                <a:latin typeface="Meiryo" charset="-128"/>
                <a:ea typeface="Meiryo" charset="-128"/>
                <a:cs typeface="Meiryo" charset="-128"/>
              </a:rPr>
              <a:t>郵便による申請</a:t>
            </a:r>
            <a:endParaRPr lang="en-US" altLang="ja-JP" sz="1600" b="1" dirty="0">
              <a:latin typeface="Meiryo" charset="-128"/>
              <a:ea typeface="Meiryo" charset="-128"/>
              <a:cs typeface="Meiryo" charset="-128"/>
            </a:endParaRPr>
          </a:p>
          <a:p>
            <a:endParaRPr lang="en-US" altLang="ja-JP" sz="1000" b="1" dirty="0">
              <a:latin typeface="Meiryo" charset="-128"/>
              <a:ea typeface="Meiryo" charset="-128"/>
              <a:cs typeface="Meiryo" charset="-128"/>
            </a:endParaRPr>
          </a:p>
          <a:p>
            <a:endParaRPr lang="en-US" altLang="ja-JP" sz="1000" b="1" dirty="0">
              <a:latin typeface="Meiryo" charset="-128"/>
              <a:ea typeface="Meiryo" charset="-128"/>
              <a:cs typeface="Meiryo" charset="-128"/>
            </a:endParaRPr>
          </a:p>
          <a:p>
            <a:r>
              <a:rPr lang="ja-JP" altLang="en-US" sz="1400" dirty="0">
                <a:latin typeface="Meiryo" charset="-128"/>
                <a:ea typeface="Meiryo" charset="-128"/>
                <a:cs typeface="Meiryo" charset="-128"/>
              </a:rPr>
              <a:t>交付申請書に本人の</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顔写真を貼り、</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送付用封筒に入れて</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郵便ポストへ</a:t>
            </a:r>
          </a:p>
        </p:txBody>
      </p:sp>
      <p:cxnSp>
        <p:nvCxnSpPr>
          <p:cNvPr id="13" name="直線コネクタ 12"/>
          <p:cNvCxnSpPr/>
          <p:nvPr/>
        </p:nvCxnSpPr>
        <p:spPr>
          <a:xfrm>
            <a:off x="2478574" y="3410439"/>
            <a:ext cx="0" cy="3078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4571182" y="3410439"/>
            <a:ext cx="0" cy="2916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6666357" y="3410439"/>
            <a:ext cx="0" cy="3078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252000" y="3423038"/>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255720" y="304018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519616" y="3036590"/>
            <a:ext cx="2239716" cy="461665"/>
          </a:xfrm>
          <a:prstGeom prst="rect">
            <a:avLst/>
          </a:prstGeom>
        </p:spPr>
        <p:txBody>
          <a:bodyPr wrap="none">
            <a:spAutoFit/>
          </a:bodyPr>
          <a:lstStyle/>
          <a:p>
            <a:r>
              <a:rPr lang="en-US" altLang="ja-JP" sz="2400" b="1" dirty="0">
                <a:solidFill>
                  <a:srgbClr val="009650"/>
                </a:solidFill>
                <a:latin typeface="Meiryo" charset="-128"/>
                <a:ea typeface="Meiryo" charset="-128"/>
                <a:cs typeface="Meiryo" charset="-128"/>
              </a:rPr>
              <a:t>4</a:t>
            </a:r>
            <a:r>
              <a:rPr lang="ja-JP" altLang="en-US" sz="2400" b="1" dirty="0">
                <a:solidFill>
                  <a:srgbClr val="009650"/>
                </a:solidFill>
                <a:latin typeface="Meiryo" charset="-128"/>
                <a:ea typeface="Meiryo" charset="-128"/>
                <a:cs typeface="Meiryo" charset="-128"/>
              </a:rPr>
              <a:t>つの申請方法</a:t>
            </a:r>
          </a:p>
        </p:txBody>
      </p:sp>
      <p:pic>
        <p:nvPicPr>
          <p:cNvPr id="11" name="図 10" descr="スマートフォンを使っているマイナちゃんのイラスト"/>
          <p:cNvPicPr>
            <a:picLocks noChangeAspect="1"/>
          </p:cNvPicPr>
          <p:nvPr/>
        </p:nvPicPr>
        <p:blipFill rotWithShape="1">
          <a:blip r:embed="rId5">
            <a:extLst>
              <a:ext uri="{28A0092B-C50C-407E-A947-70E740481C1C}">
                <a14:useLocalDpi xmlns:a14="http://schemas.microsoft.com/office/drawing/2010/main" val="0"/>
              </a:ext>
            </a:extLst>
          </a:blip>
          <a:srcRect l="15783" t="4416" r="14177" b="8119"/>
          <a:stretch/>
        </p:blipFill>
        <p:spPr>
          <a:xfrm>
            <a:off x="920261" y="5119672"/>
            <a:ext cx="770340" cy="1332000"/>
          </a:xfrm>
          <a:prstGeom prst="rect">
            <a:avLst/>
          </a:prstGeom>
        </p:spPr>
      </p:pic>
      <p:pic>
        <p:nvPicPr>
          <p:cNvPr id="18" name="図 17" descr="パソコンを使っているマイナちゃんのイラスト"/>
          <p:cNvPicPr>
            <a:picLocks noChangeAspect="1"/>
          </p:cNvPicPr>
          <p:nvPr/>
        </p:nvPicPr>
        <p:blipFill rotWithShape="1">
          <a:blip r:embed="rId6">
            <a:extLst>
              <a:ext uri="{28A0092B-C50C-407E-A947-70E740481C1C}">
                <a14:useLocalDpi xmlns:a14="http://schemas.microsoft.com/office/drawing/2010/main" val="0"/>
              </a:ext>
            </a:extLst>
          </a:blip>
          <a:srcRect l="5403" t="18054" r="5226" b="14081"/>
          <a:stretch/>
        </p:blipFill>
        <p:spPr>
          <a:xfrm>
            <a:off x="2927501" y="5085184"/>
            <a:ext cx="1284459" cy="1368152"/>
          </a:xfrm>
          <a:prstGeom prst="rect">
            <a:avLst/>
          </a:prstGeom>
        </p:spPr>
      </p:pic>
    </p:spTree>
    <p:extLst>
      <p:ext uri="{BB962C8B-B14F-4D97-AF65-F5344CB8AC3E}">
        <p14:creationId xmlns:p14="http://schemas.microsoft.com/office/powerpoint/2010/main" val="1791170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線コネクタ 14"/>
          <p:cNvCxnSpPr/>
          <p:nvPr/>
        </p:nvCxnSpPr>
        <p:spPr>
          <a:xfrm flipH="1">
            <a:off x="6007584" y="1256695"/>
            <a:ext cx="8557"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ctrTitle"/>
          </p:nvPr>
        </p:nvSpPr>
        <p:spPr>
          <a:xfrm>
            <a:off x="1774896" y="277200"/>
            <a:ext cx="6833922" cy="991041"/>
          </a:xfrm>
        </p:spPr>
        <p:txBody>
          <a:bodyPr wrap="none">
            <a:spAutoFit/>
          </a:bodyPr>
          <a:lstStyle/>
          <a:p>
            <a:r>
              <a:rPr lang="ja-JP" altLang="en-US" spc="-150" dirty="0"/>
              <a:t>スマートフォンでの</a:t>
            </a:r>
            <a:br>
              <a:rPr lang="en-US" altLang="ja-JP" spc="-150" dirty="0"/>
            </a:br>
            <a:r>
              <a:rPr lang="ja-JP" altLang="en-US" spc="-150" dirty="0"/>
              <a:t>マイナンバーカード申請に必要なもの</a:t>
            </a:r>
          </a:p>
        </p:txBody>
      </p:sp>
      <p:sp>
        <p:nvSpPr>
          <p:cNvPr id="8" name="Title Placeholder 1"/>
          <p:cNvSpPr txBox="1">
            <a:spLocks/>
          </p:cNvSpPr>
          <p:nvPr/>
        </p:nvSpPr>
        <p:spPr>
          <a:xfrm>
            <a:off x="484160" y="505100"/>
            <a:ext cx="1080000" cy="5470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800" b="1" i="0" kern="1200">
                <a:solidFill>
                  <a:schemeClr val="tx1"/>
                </a:solidFill>
                <a:latin typeface="Meiryo" charset="-128"/>
                <a:ea typeface="Meiryo" charset="-128"/>
                <a:cs typeface="Meiryo" charset="-128"/>
              </a:defRPr>
            </a:lvl1pPr>
          </a:lstStyle>
          <a:p>
            <a:pPr>
              <a:lnSpc>
                <a:spcPct val="100000"/>
              </a:lnSpc>
            </a:pPr>
            <a:r>
              <a:rPr lang="en-US" altLang="ja-JP" sz="3600" dirty="0">
                <a:solidFill>
                  <a:srgbClr val="009650"/>
                </a:solidFill>
              </a:rPr>
              <a:t>1-E</a:t>
            </a:r>
            <a:endParaRPr lang="en-US" sz="3600" dirty="0">
              <a:solidFill>
                <a:srgbClr val="009650"/>
              </a:solidFill>
            </a:endParaRPr>
          </a:p>
        </p:txBody>
      </p:sp>
      <p:sp>
        <p:nvSpPr>
          <p:cNvPr id="5" name="テキスト ボックス 4"/>
          <p:cNvSpPr txBox="1"/>
          <p:nvPr/>
        </p:nvSpPr>
        <p:spPr>
          <a:xfrm>
            <a:off x="510214" y="4537744"/>
            <a:ext cx="1800000" cy="1015663"/>
          </a:xfrm>
          <a:prstGeom prst="rect">
            <a:avLst/>
          </a:prstGeom>
          <a:noFill/>
        </p:spPr>
        <p:txBody>
          <a:bodyPr wrap="square" rtlCol="0">
            <a:spAutoFit/>
          </a:bodyPr>
          <a:lstStyle/>
          <a:p>
            <a:r>
              <a:rPr lang="ja-JP" altLang="en-US" sz="1400" b="1" dirty="0">
                <a:solidFill>
                  <a:schemeClr val="bg1"/>
                </a:solidFill>
                <a:latin typeface="Meiryo" charset="-128"/>
                <a:ea typeface="Meiryo" charset="-128"/>
                <a:cs typeface="Meiryo" charset="-128"/>
              </a:rPr>
              <a:t>通知カード</a:t>
            </a:r>
            <a:endParaRPr lang="en-US" altLang="ja-JP" sz="1400" b="1" dirty="0">
              <a:solidFill>
                <a:schemeClr val="bg1"/>
              </a:solidFill>
              <a:latin typeface="Meiryo" charset="-128"/>
              <a:ea typeface="Meiryo" charset="-128"/>
              <a:cs typeface="Meiryo" charset="-128"/>
            </a:endParaRPr>
          </a:p>
          <a:p>
            <a:r>
              <a:rPr lang="ja-JP" altLang="en-US" sz="1400" b="1" dirty="0">
                <a:solidFill>
                  <a:schemeClr val="bg1"/>
                </a:solidFill>
                <a:latin typeface="Meiryo" charset="-128"/>
                <a:ea typeface="Meiryo" charset="-128"/>
                <a:cs typeface="Meiryo" charset="-128"/>
              </a:rPr>
              <a:t>の</a:t>
            </a:r>
            <a:endParaRPr lang="en-US" altLang="ja-JP" sz="1400" b="1" dirty="0">
              <a:solidFill>
                <a:schemeClr val="bg1"/>
              </a:solidFill>
              <a:latin typeface="Meiryo" charset="-128"/>
              <a:ea typeface="Meiryo" charset="-128"/>
              <a:cs typeface="Meiryo" charset="-128"/>
            </a:endParaRPr>
          </a:p>
          <a:p>
            <a:r>
              <a:rPr lang="ja-JP" altLang="en-US" sz="1400" b="1" dirty="0">
                <a:solidFill>
                  <a:schemeClr val="bg1"/>
                </a:solidFill>
                <a:latin typeface="Meiryo" charset="-128"/>
                <a:ea typeface="Meiryo" charset="-128"/>
                <a:cs typeface="Meiryo" charset="-128"/>
              </a:rPr>
              <a:t>下半分です</a:t>
            </a:r>
          </a:p>
          <a:p>
            <a:endParaRPr kumimoji="1" lang="ja-JP" altLang="en-US" dirty="0">
              <a:latin typeface="Meiryo" charset="-128"/>
              <a:ea typeface="Meiryo" charset="-128"/>
              <a:cs typeface="Meiryo" charset="-128"/>
            </a:endParaRPr>
          </a:p>
        </p:txBody>
      </p:sp>
      <p:sp>
        <p:nvSpPr>
          <p:cNvPr id="18" name="テキスト ボックス 17"/>
          <p:cNvSpPr txBox="1"/>
          <p:nvPr/>
        </p:nvSpPr>
        <p:spPr>
          <a:xfrm>
            <a:off x="521823" y="1812611"/>
            <a:ext cx="2069563"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個人番号カード</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交付申請書</a:t>
            </a:r>
          </a:p>
        </p:txBody>
      </p:sp>
      <p:sp>
        <p:nvSpPr>
          <p:cNvPr id="19" name="テキスト ボックス 18"/>
          <p:cNvSpPr txBox="1"/>
          <p:nvPr/>
        </p:nvSpPr>
        <p:spPr>
          <a:xfrm>
            <a:off x="2608239" y="1817747"/>
            <a:ext cx="2036921" cy="1692771"/>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メール</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アドレス</a:t>
            </a:r>
          </a:p>
          <a:p>
            <a:endParaRPr lang="en-US" altLang="ja-JP" sz="3200" b="1" dirty="0">
              <a:solidFill>
                <a:srgbClr val="009650"/>
              </a:solidFill>
              <a:latin typeface="Meiryo" charset="-128"/>
              <a:ea typeface="Meiryo" charset="-128"/>
              <a:cs typeface="Meiryo" charset="-128"/>
            </a:endParaRPr>
          </a:p>
        </p:txBody>
      </p:sp>
      <p:sp>
        <p:nvSpPr>
          <p:cNvPr id="20" name="サブタイトル 2"/>
          <p:cNvSpPr>
            <a:spLocks noGrp="1"/>
          </p:cNvSpPr>
          <p:nvPr>
            <p:ph type="subTitle" idx="1"/>
          </p:nvPr>
        </p:nvSpPr>
        <p:spPr>
          <a:xfrm>
            <a:off x="486581" y="1418166"/>
            <a:ext cx="4405053" cy="360000"/>
          </a:xfrm>
        </p:spPr>
        <p:txBody>
          <a:bodyPr numCol="1">
            <a:noAutofit/>
          </a:bodyPr>
          <a:lstStyle/>
          <a:p>
            <a:r>
              <a:rPr lang="ja-JP" altLang="en-US" dirty="0"/>
              <a:t>以下のものを用意しましょう。</a:t>
            </a:r>
          </a:p>
        </p:txBody>
      </p:sp>
      <p:sp>
        <p:nvSpPr>
          <p:cNvPr id="21" name="object 11">
            <a:extLst>
              <a:ext uri="{FF2B5EF4-FFF2-40B4-BE49-F238E27FC236}">
                <a16:creationId xmlns:a16="http://schemas.microsoft.com/office/drawing/2014/main" id="{7A2B285D-B0AD-4A49-9E70-BDBA3D24E465}"/>
              </a:ext>
            </a:extLst>
          </p:cNvPr>
          <p:cNvSpPr txBox="1"/>
          <p:nvPr/>
        </p:nvSpPr>
        <p:spPr>
          <a:xfrm>
            <a:off x="2175824" y="3670386"/>
            <a:ext cx="688847" cy="505267"/>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009650"/>
                </a:solidFill>
                <a:latin typeface="Meiryo" charset="-128"/>
                <a:ea typeface="Meiryo" charset="-128"/>
                <a:cs typeface="Meiryo" charset="-128"/>
              </a:rPr>
              <a:t>＋</a:t>
            </a:r>
          </a:p>
        </p:txBody>
      </p:sp>
      <p:grpSp>
        <p:nvGrpSpPr>
          <p:cNvPr id="12" name="図形グループ 11" descr="スマートフォンのイラスト"/>
          <p:cNvGrpSpPr/>
          <p:nvPr/>
        </p:nvGrpSpPr>
        <p:grpSpPr>
          <a:xfrm>
            <a:off x="2766900" y="3587793"/>
            <a:ext cx="810000" cy="1620000"/>
            <a:chOff x="2766900" y="3587793"/>
            <a:chExt cx="810000" cy="1620000"/>
          </a:xfrm>
        </p:grpSpPr>
        <p:sp>
          <p:nvSpPr>
            <p:cNvPr id="32" name="角丸四角形 31"/>
            <p:cNvSpPr/>
            <p:nvPr/>
          </p:nvSpPr>
          <p:spPr>
            <a:xfrm>
              <a:off x="2766900" y="3587793"/>
              <a:ext cx="810000" cy="1620000"/>
            </a:xfrm>
            <a:prstGeom prst="roundRect">
              <a:avLst/>
            </a:prstGeom>
            <a:solidFill>
              <a:schemeClr val="bg1">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2834400" y="3790293"/>
              <a:ext cx="675000" cy="12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テキスト ボックス 24"/>
          <p:cNvSpPr txBox="1"/>
          <p:nvPr/>
        </p:nvSpPr>
        <p:spPr>
          <a:xfrm>
            <a:off x="2496002" y="5329666"/>
            <a:ext cx="1894124" cy="738664"/>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スマートフォンで</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受取る</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メールアドレス。</a:t>
            </a:r>
          </a:p>
        </p:txBody>
      </p:sp>
      <p:sp>
        <p:nvSpPr>
          <p:cNvPr id="27" name="テキスト ボックス 26"/>
          <p:cNvSpPr txBox="1"/>
          <p:nvPr/>
        </p:nvSpPr>
        <p:spPr>
          <a:xfrm>
            <a:off x="4476586" y="1816586"/>
            <a:ext cx="2036921"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証明用</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写真</a:t>
            </a:r>
            <a:endParaRPr lang="en-US" altLang="ja-JP" sz="3200" b="1" dirty="0">
              <a:latin typeface="Meiryo" charset="-128"/>
              <a:ea typeface="Meiryo" charset="-128"/>
              <a:cs typeface="Meiryo" charset="-128"/>
            </a:endParaRPr>
          </a:p>
        </p:txBody>
      </p:sp>
      <p:sp>
        <p:nvSpPr>
          <p:cNvPr id="28" name="テキスト ボックス 27"/>
          <p:cNvSpPr txBox="1"/>
          <p:nvPr/>
        </p:nvSpPr>
        <p:spPr>
          <a:xfrm>
            <a:off x="4440250" y="5348763"/>
            <a:ext cx="1894124" cy="523220"/>
          </a:xfrm>
          <a:prstGeom prst="rect">
            <a:avLst/>
          </a:prstGeom>
          <a:noFill/>
        </p:spPr>
        <p:txBody>
          <a:bodyPr wrap="square" rtlCol="0">
            <a:spAutoFit/>
          </a:bodyPr>
          <a:lstStyle/>
          <a:p>
            <a:r>
              <a:rPr kumimoji="1" lang="ja-JP" altLang="en-US" sz="1400" dirty="0">
                <a:latin typeface="Meiryo" charset="-128"/>
                <a:ea typeface="Meiryo" charset="-128"/>
                <a:cs typeface="Meiryo" charset="-128"/>
              </a:rPr>
              <a:t>スマートフォンで</a:t>
            </a:r>
            <a:endParaRPr kumimoji="1"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撮影できます。</a:t>
            </a:r>
            <a:endParaRPr kumimoji="1" lang="ja-JP" altLang="en-US" sz="1400" dirty="0">
              <a:latin typeface="Meiryo" charset="-128"/>
              <a:ea typeface="Meiryo" charset="-128"/>
              <a:cs typeface="Meiryo" charset="-128"/>
            </a:endParaRPr>
          </a:p>
        </p:txBody>
      </p:sp>
      <p:sp>
        <p:nvSpPr>
          <p:cNvPr id="29" name="object 11">
            <a:extLst>
              <a:ext uri="{FF2B5EF4-FFF2-40B4-BE49-F238E27FC236}">
                <a16:creationId xmlns:a16="http://schemas.microsoft.com/office/drawing/2014/main" id="{7A2B285D-B0AD-4A49-9E70-BDBA3D24E465}"/>
              </a:ext>
            </a:extLst>
          </p:cNvPr>
          <p:cNvSpPr txBox="1"/>
          <p:nvPr/>
        </p:nvSpPr>
        <p:spPr>
          <a:xfrm>
            <a:off x="4164004" y="3670386"/>
            <a:ext cx="688847" cy="505267"/>
          </a:xfrm>
          <a:prstGeom prst="rect">
            <a:avLst/>
          </a:prstGeom>
        </p:spPr>
        <p:txBody>
          <a:bodyPr vert="horz" wrap="square" lIns="0" tIns="12700" rIns="0" bIns="0" rtlCol="0">
            <a:spAutoFit/>
          </a:bodyPr>
          <a:lstStyle/>
          <a:p>
            <a:pPr marL="12700">
              <a:lnSpc>
                <a:spcPct val="100000"/>
              </a:lnSpc>
              <a:spcBef>
                <a:spcPts val="100"/>
              </a:spcBef>
            </a:pPr>
            <a:r>
              <a:rPr sz="3200" b="1" dirty="0">
                <a:solidFill>
                  <a:srgbClr val="009650"/>
                </a:solidFill>
                <a:latin typeface="Meiryo" charset="-128"/>
                <a:ea typeface="Meiryo" charset="-128"/>
                <a:cs typeface="Meiryo" charset="-128"/>
              </a:rPr>
              <a:t>＋</a:t>
            </a:r>
          </a:p>
        </p:txBody>
      </p:sp>
      <p:pic>
        <p:nvPicPr>
          <p:cNvPr id="30" name="図 29" descr="証明用写真のイラスト"/>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78987" y="3055378"/>
            <a:ext cx="1260000" cy="1690361"/>
          </a:xfrm>
          <a:prstGeom prst="rect">
            <a:avLst/>
          </a:prstGeom>
        </p:spPr>
      </p:pic>
      <p:pic>
        <p:nvPicPr>
          <p:cNvPr id="31" name="図 30" descr="個人番号カード交付申請書ａの見本の画像">
            <a:extLst>
              <a:ext uri="{FF2B5EF4-FFF2-40B4-BE49-F238E27FC236}">
                <a16:creationId xmlns:a16="http://schemas.microsoft.com/office/drawing/2014/main" id="{86413367-6B81-4B55-955A-580D14A123F9}"/>
              </a:ext>
            </a:extLst>
          </p:cNvPr>
          <p:cNvPicPr>
            <a:picLocks noChangeAspect="1"/>
          </p:cNvPicPr>
          <p:nvPr/>
        </p:nvPicPr>
        <p:blipFill>
          <a:blip r:embed="rId4"/>
          <a:stretch>
            <a:fillRect/>
          </a:stretch>
        </p:blipFill>
        <p:spPr>
          <a:xfrm>
            <a:off x="463429" y="3044337"/>
            <a:ext cx="1240811" cy="1293944"/>
          </a:xfrm>
          <a:prstGeom prst="rect">
            <a:avLst/>
          </a:prstGeom>
        </p:spPr>
      </p:pic>
      <p:pic>
        <p:nvPicPr>
          <p:cNvPr id="17" name="図 16" descr="個人番号カード交付申請書ｂの見本の画像">
            <a:extLst>
              <a:ext uri="{FF2B5EF4-FFF2-40B4-BE49-F238E27FC236}">
                <a16:creationId xmlns:a16="http://schemas.microsoft.com/office/drawing/2014/main" id="{D1878B50-0A2E-45CA-9439-4A22033C9251}"/>
              </a:ext>
            </a:extLst>
          </p:cNvPr>
          <p:cNvPicPr>
            <a:picLocks noChangeAspect="1"/>
          </p:cNvPicPr>
          <p:nvPr/>
        </p:nvPicPr>
        <p:blipFill>
          <a:blip r:embed="rId5"/>
          <a:stretch>
            <a:fillRect/>
          </a:stretch>
        </p:blipFill>
        <p:spPr>
          <a:xfrm>
            <a:off x="982550" y="3598724"/>
            <a:ext cx="1130782" cy="1572676"/>
          </a:xfrm>
          <a:prstGeom prst="rect">
            <a:avLst/>
          </a:prstGeom>
        </p:spPr>
      </p:pic>
      <p:sp>
        <p:nvSpPr>
          <p:cNvPr id="6" name="四角形: 角を丸くする 5">
            <a:extLst>
              <a:ext uri="{FF2B5EF4-FFF2-40B4-BE49-F238E27FC236}">
                <a16:creationId xmlns:a16="http://schemas.microsoft.com/office/drawing/2014/main" id="{9E033DB6-E1E7-4073-B4A8-C2DB3A1EC2DD}"/>
              </a:ext>
            </a:extLst>
          </p:cNvPr>
          <p:cNvSpPr/>
          <p:nvPr/>
        </p:nvSpPr>
        <p:spPr>
          <a:xfrm>
            <a:off x="1505925" y="3151067"/>
            <a:ext cx="350116" cy="315529"/>
          </a:xfrm>
          <a:prstGeom prst="roundRect">
            <a:avLst/>
          </a:prstGeom>
          <a:solidFill>
            <a:srgbClr val="32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ａ</a:t>
            </a:r>
            <a:endParaRPr kumimoji="1" lang="ja-JP" altLang="en-US" b="1" dirty="0"/>
          </a:p>
        </p:txBody>
      </p:sp>
      <p:sp>
        <p:nvSpPr>
          <p:cNvPr id="35" name="四角形: 角を丸くする 34">
            <a:extLst>
              <a:ext uri="{FF2B5EF4-FFF2-40B4-BE49-F238E27FC236}">
                <a16:creationId xmlns:a16="http://schemas.microsoft.com/office/drawing/2014/main" id="{B424F99E-A0D1-40DC-93FA-51DD5E17061A}"/>
              </a:ext>
            </a:extLst>
          </p:cNvPr>
          <p:cNvSpPr/>
          <p:nvPr/>
        </p:nvSpPr>
        <p:spPr>
          <a:xfrm>
            <a:off x="846149" y="4408779"/>
            <a:ext cx="350116" cy="315529"/>
          </a:xfrm>
          <a:prstGeom prst="roundRect">
            <a:avLst/>
          </a:prstGeom>
          <a:solidFill>
            <a:srgbClr val="32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t>b</a:t>
            </a:r>
            <a:endParaRPr kumimoji="1" lang="ja-JP" altLang="en-US" b="1" dirty="0"/>
          </a:p>
        </p:txBody>
      </p:sp>
      <p:grpSp>
        <p:nvGrpSpPr>
          <p:cNvPr id="36" name="図形グループ 9" descr="マイナンバーカードのウェブサイトの検索画面に「マイナンバーカード郵便」と入力している画像">
            <a:extLst>
              <a:ext uri="{FF2B5EF4-FFF2-40B4-BE49-F238E27FC236}">
                <a16:creationId xmlns:a16="http://schemas.microsoft.com/office/drawing/2014/main" id="{C989F186-00EE-44D7-968C-0779F488C731}"/>
              </a:ext>
            </a:extLst>
          </p:cNvPr>
          <p:cNvGrpSpPr/>
          <p:nvPr/>
        </p:nvGrpSpPr>
        <p:grpSpPr>
          <a:xfrm>
            <a:off x="6195316" y="4157785"/>
            <a:ext cx="2340000" cy="360000"/>
            <a:chOff x="6195316" y="4329273"/>
            <a:chExt cx="2340000" cy="360000"/>
          </a:xfrm>
        </p:grpSpPr>
        <p:sp>
          <p:nvSpPr>
            <p:cNvPr id="37" name="正方形/長方形 36">
              <a:extLst>
                <a:ext uri="{FF2B5EF4-FFF2-40B4-BE49-F238E27FC236}">
                  <a16:creationId xmlns:a16="http://schemas.microsoft.com/office/drawing/2014/main" id="{0C2F7A20-7DE8-426F-BC1B-6E66B4A314B1}"/>
                </a:ext>
              </a:extLst>
            </p:cNvPr>
            <p:cNvSpPr/>
            <p:nvPr/>
          </p:nvSpPr>
          <p:spPr>
            <a:xfrm>
              <a:off x="6195316" y="4329273"/>
              <a:ext cx="2340000" cy="360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3760DDFE-3765-44B9-A412-E7DC7869A239}"/>
                </a:ext>
              </a:extLst>
            </p:cNvPr>
            <p:cNvSpPr/>
            <p:nvPr/>
          </p:nvSpPr>
          <p:spPr>
            <a:xfrm>
              <a:off x="7992813" y="4329273"/>
              <a:ext cx="540000" cy="360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テキスト ボックス 38">
            <a:extLst>
              <a:ext uri="{FF2B5EF4-FFF2-40B4-BE49-F238E27FC236}">
                <a16:creationId xmlns:a16="http://schemas.microsoft.com/office/drawing/2014/main" id="{DF07FCA7-C833-4F86-B377-AF071D03FEB3}"/>
              </a:ext>
            </a:extLst>
          </p:cNvPr>
          <p:cNvSpPr txBox="1"/>
          <p:nvPr/>
        </p:nvSpPr>
        <p:spPr>
          <a:xfrm>
            <a:off x="6143475" y="2279641"/>
            <a:ext cx="2880000" cy="3354765"/>
          </a:xfrm>
          <a:prstGeom prst="rect">
            <a:avLst/>
          </a:prstGeom>
          <a:noFill/>
        </p:spPr>
        <p:txBody>
          <a:bodyPr wrap="square" rtlCol="0">
            <a:spAutoFit/>
          </a:bodyPr>
          <a:lstStyle/>
          <a:p>
            <a:r>
              <a:rPr lang="ja-JP" altLang="en-US" sz="1400" b="1" dirty="0">
                <a:solidFill>
                  <a:srgbClr val="009650"/>
                </a:solidFill>
                <a:latin typeface="Meiryo" charset="-128"/>
                <a:ea typeface="Meiryo" charset="-128"/>
                <a:cs typeface="Meiryo" charset="-128"/>
              </a:rPr>
              <a:t>その</a:t>
            </a:r>
            <a:r>
              <a:rPr lang="ja-JP" altLang="en-US" sz="1600" b="1" dirty="0">
                <a:solidFill>
                  <a:srgbClr val="009650"/>
                </a:solidFill>
                <a:latin typeface="Meiryo" charset="-128"/>
                <a:ea typeface="Meiryo" charset="-128"/>
                <a:cs typeface="Meiryo" charset="-128"/>
              </a:rPr>
              <a:t>１</a:t>
            </a:r>
            <a:endParaRPr lang="en-US" altLang="ja-JP" sz="1600" b="1" dirty="0">
              <a:solidFill>
                <a:srgbClr val="009650"/>
              </a:solidFill>
              <a:latin typeface="Meiryo" charset="-128"/>
              <a:ea typeface="Meiryo" charset="-128"/>
              <a:cs typeface="Meiryo" charset="-128"/>
            </a:endParaRPr>
          </a:p>
          <a:p>
            <a:r>
              <a:rPr lang="ja-JP" altLang="en-US" sz="1400" dirty="0">
                <a:latin typeface="Meiryo" charset="-128"/>
                <a:ea typeface="Meiryo" charset="-128"/>
                <a:cs typeface="Meiryo" charset="-128"/>
              </a:rPr>
              <a:t>マイナンバーカードのウェブ</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サイトから手書き用の</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交付申請書と封筒をダウン</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ロードして必要事項を記入し、</a:t>
            </a:r>
            <a:endParaRPr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郵便で申請することができます。</a:t>
            </a:r>
            <a:endParaRPr lang="en-US" altLang="ja-JP" sz="1400" dirty="0">
              <a:latin typeface="Meiryo" charset="-128"/>
              <a:ea typeface="Meiryo" charset="-128"/>
              <a:cs typeface="Meiryo" charset="-128"/>
            </a:endParaRPr>
          </a:p>
          <a:p>
            <a:r>
              <a:rPr lang="ja-JP" altLang="en-US" sz="1400" dirty="0">
                <a:solidFill>
                  <a:srgbClr val="FF0000"/>
                </a:solidFill>
                <a:latin typeface="Meiryo" charset="-128"/>
                <a:ea typeface="Meiryo" charset="-128"/>
                <a:cs typeface="Meiryo" charset="-128"/>
              </a:rPr>
              <a:t>顔写真の貼り付けと</a:t>
            </a:r>
            <a:endParaRPr lang="en-US" altLang="ja-JP" sz="1400" dirty="0">
              <a:solidFill>
                <a:srgbClr val="FF0000"/>
              </a:solidFill>
              <a:latin typeface="Meiryo" charset="-128"/>
              <a:ea typeface="Meiryo" charset="-128"/>
              <a:cs typeface="Meiryo" charset="-128"/>
            </a:endParaRPr>
          </a:p>
          <a:p>
            <a:r>
              <a:rPr lang="ja-JP" altLang="en-US" sz="1400" dirty="0">
                <a:solidFill>
                  <a:srgbClr val="FF0000"/>
                </a:solidFill>
                <a:latin typeface="Meiryo" charset="-128"/>
                <a:ea typeface="Meiryo" charset="-128"/>
                <a:cs typeface="Meiryo" charset="-128"/>
              </a:rPr>
              <a:t>マイナンバーの記入が必要</a:t>
            </a:r>
            <a:r>
              <a:rPr lang="ja-JP" altLang="en-US" sz="1400" dirty="0">
                <a:latin typeface="Meiryo" charset="-128"/>
                <a:ea typeface="Meiryo" charset="-128"/>
                <a:cs typeface="Meiryo" charset="-128"/>
              </a:rPr>
              <a:t>です。</a:t>
            </a:r>
          </a:p>
          <a:p>
            <a:endParaRPr lang="en-US" altLang="ja-JP" sz="1400" dirty="0">
              <a:latin typeface="Meiryo" charset="-128"/>
              <a:ea typeface="Meiryo" charset="-128"/>
              <a:cs typeface="Meiryo" charset="-128"/>
            </a:endParaRPr>
          </a:p>
          <a:p>
            <a:r>
              <a:rPr lang="en-US" altLang="ja-JP" sz="1200" b="1" dirty="0">
                <a:latin typeface="Meiryo" charset="-128"/>
                <a:ea typeface="Meiryo" charset="-128"/>
                <a:cs typeface="Meiryo" charset="-128"/>
              </a:rPr>
              <a:t>  </a:t>
            </a:r>
            <a:r>
              <a:rPr lang="ja-JP" altLang="en-US" sz="1100" b="1" dirty="0">
                <a:latin typeface="Meiryo" charset="-128"/>
                <a:ea typeface="Meiryo" charset="-128"/>
                <a:cs typeface="Meiryo" charset="-128"/>
              </a:rPr>
              <a:t>マイナンバーカード郵便</a:t>
            </a:r>
            <a:r>
              <a:rPr lang="en-US" altLang="ja-JP" sz="1100" b="1" dirty="0">
                <a:latin typeface="Meiryo" charset="-128"/>
                <a:ea typeface="Meiryo" charset="-128"/>
                <a:cs typeface="Meiryo" charset="-128"/>
              </a:rPr>
              <a:t>   </a:t>
            </a:r>
            <a:r>
              <a:rPr lang="ja-JP" altLang="en-US" sz="1100" b="1" dirty="0">
                <a:latin typeface="Meiryo" charset="-128"/>
                <a:ea typeface="Meiryo" charset="-128"/>
                <a:cs typeface="Meiryo" charset="-128"/>
              </a:rPr>
              <a:t>　</a:t>
            </a:r>
            <a:r>
              <a:rPr lang="ja-JP" altLang="en-US" sz="1100" b="1" dirty="0">
                <a:solidFill>
                  <a:schemeClr val="bg1"/>
                </a:solidFill>
                <a:latin typeface="Meiryo" charset="-128"/>
                <a:ea typeface="Meiryo" charset="-128"/>
                <a:cs typeface="Meiryo" charset="-128"/>
              </a:rPr>
              <a:t>検索</a:t>
            </a:r>
            <a:endParaRPr lang="en-US" altLang="ja-JP" sz="1100" b="1" dirty="0">
              <a:solidFill>
                <a:schemeClr val="bg1"/>
              </a:solidFill>
              <a:latin typeface="Meiryo" charset="-128"/>
              <a:ea typeface="Meiryo" charset="-128"/>
              <a:cs typeface="Meiryo" charset="-128"/>
            </a:endParaRPr>
          </a:p>
          <a:p>
            <a:endParaRPr lang="en-US" altLang="ja-JP" sz="1400" b="1" dirty="0">
              <a:latin typeface="Meiryo" charset="-128"/>
              <a:ea typeface="Meiryo" charset="-128"/>
              <a:cs typeface="Meiryo" charset="-128"/>
            </a:endParaRPr>
          </a:p>
          <a:p>
            <a:r>
              <a:rPr lang="ja-JP" altLang="en-US" sz="1400" b="1" dirty="0">
                <a:solidFill>
                  <a:srgbClr val="009650"/>
                </a:solidFill>
                <a:latin typeface="Meiryo" charset="-128"/>
                <a:ea typeface="Meiryo" charset="-128"/>
                <a:cs typeface="Meiryo" charset="-128"/>
              </a:rPr>
              <a:t>その</a:t>
            </a:r>
            <a:r>
              <a:rPr lang="ja-JP" altLang="en-US" sz="1600" b="1" dirty="0">
                <a:solidFill>
                  <a:srgbClr val="009650"/>
                </a:solidFill>
                <a:latin typeface="Meiryo" charset="-128"/>
                <a:ea typeface="Meiryo" charset="-128"/>
                <a:cs typeface="Meiryo" charset="-128"/>
              </a:rPr>
              <a:t>２</a:t>
            </a:r>
            <a:endParaRPr lang="en-US" altLang="ja-JP" sz="1600" b="1" dirty="0">
              <a:solidFill>
                <a:srgbClr val="009650"/>
              </a:solidFill>
              <a:latin typeface="Meiryo" charset="-128"/>
              <a:ea typeface="Meiryo" charset="-128"/>
              <a:cs typeface="Meiryo" charset="-128"/>
            </a:endParaRPr>
          </a:p>
          <a:p>
            <a:r>
              <a:rPr lang="ja-JP" altLang="en-US" sz="1400" dirty="0">
                <a:latin typeface="Meiryo" charset="-128"/>
                <a:ea typeface="Meiryo" charset="-128"/>
                <a:cs typeface="Meiryo" charset="-128"/>
              </a:rPr>
              <a:t>お住まいの</a:t>
            </a:r>
            <a:r>
              <a:rPr lang="ja-JP" altLang="en-US" sz="1400" dirty="0">
                <a:solidFill>
                  <a:srgbClr val="FF0000"/>
                </a:solidFill>
                <a:latin typeface="Meiryo" charset="-128"/>
                <a:ea typeface="Meiryo" charset="-128"/>
                <a:cs typeface="Meiryo" charset="-128"/>
              </a:rPr>
              <a:t>市区町村窓口で、</a:t>
            </a:r>
            <a:endParaRPr lang="en-US" altLang="ja-JP" sz="1400" dirty="0">
              <a:solidFill>
                <a:srgbClr val="FF0000"/>
              </a:solidFill>
              <a:latin typeface="Meiryo" charset="-128"/>
              <a:ea typeface="Meiryo" charset="-128"/>
              <a:cs typeface="Meiryo" charset="-128"/>
            </a:endParaRPr>
          </a:p>
          <a:p>
            <a:r>
              <a:rPr lang="ja-JP" altLang="en-US" sz="1400" dirty="0">
                <a:solidFill>
                  <a:srgbClr val="FF0000"/>
                </a:solidFill>
                <a:latin typeface="Meiryo" charset="-128"/>
                <a:ea typeface="Meiryo" charset="-128"/>
                <a:cs typeface="Meiryo" charset="-128"/>
              </a:rPr>
              <a:t>再発行してもらえます。</a:t>
            </a:r>
            <a:endParaRPr lang="en-US" altLang="ja-JP" sz="1400" dirty="0">
              <a:solidFill>
                <a:srgbClr val="FF0000"/>
              </a:solidFill>
              <a:latin typeface="Meiryo" charset="-128"/>
              <a:ea typeface="Meiryo" charset="-128"/>
              <a:cs typeface="Meiryo" charset="-128"/>
            </a:endParaRPr>
          </a:p>
          <a:p>
            <a:r>
              <a:rPr lang="ja-JP" altLang="en-US" sz="1400" dirty="0">
                <a:solidFill>
                  <a:srgbClr val="FF0000"/>
                </a:solidFill>
                <a:latin typeface="Meiryo" charset="-128"/>
                <a:ea typeface="Meiryo" charset="-128"/>
                <a:cs typeface="Meiryo" charset="-128"/>
              </a:rPr>
              <a:t>本人確認書類が必要です。</a:t>
            </a:r>
            <a:endParaRPr lang="ja-JP" altLang="en-US" sz="1400" dirty="0">
              <a:latin typeface="Meiryo" charset="-128"/>
              <a:ea typeface="Meiryo" charset="-128"/>
              <a:cs typeface="Meiryo" charset="-128"/>
            </a:endParaRPr>
          </a:p>
        </p:txBody>
      </p:sp>
      <p:sp>
        <p:nvSpPr>
          <p:cNvPr id="41" name="正方形/長方形 40">
            <a:extLst>
              <a:ext uri="{FF2B5EF4-FFF2-40B4-BE49-F238E27FC236}">
                <a16:creationId xmlns:a16="http://schemas.microsoft.com/office/drawing/2014/main" id="{0F142826-4185-4F18-B089-449ACCCD9BED}"/>
              </a:ext>
            </a:extLst>
          </p:cNvPr>
          <p:cNvSpPr/>
          <p:nvPr/>
        </p:nvSpPr>
        <p:spPr>
          <a:xfrm>
            <a:off x="6113895" y="1392003"/>
            <a:ext cx="2520000" cy="1015663"/>
          </a:xfrm>
          <a:prstGeom prst="rect">
            <a:avLst/>
          </a:prstGeom>
        </p:spPr>
        <p:txBody>
          <a:bodyPr>
            <a:spAutoFit/>
          </a:bodyPr>
          <a:lstStyle/>
          <a:p>
            <a:r>
              <a:rPr lang="ja-JP" altLang="en-US" sz="2000" b="1" dirty="0">
                <a:solidFill>
                  <a:srgbClr val="009650"/>
                </a:solidFill>
                <a:latin typeface="Meiryo" charset="-128"/>
                <a:ea typeface="Meiryo" charset="-128"/>
                <a:cs typeface="Meiryo" charset="-128"/>
              </a:rPr>
              <a:t>交付申請書を</a:t>
            </a:r>
            <a:endParaRPr lang="en-US" altLang="ja-JP" sz="2000" b="1" dirty="0">
              <a:solidFill>
                <a:srgbClr val="009650"/>
              </a:solidFill>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持っていないときは</a:t>
            </a:r>
            <a:endParaRPr lang="en-US" altLang="ja-JP" sz="2000" b="1" dirty="0">
              <a:solidFill>
                <a:srgbClr val="009650"/>
              </a:solidFill>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どうすればいいの？</a:t>
            </a:r>
          </a:p>
        </p:txBody>
      </p:sp>
      <p:sp>
        <p:nvSpPr>
          <p:cNvPr id="26" name="テキスト ボックス 25"/>
          <p:cNvSpPr txBox="1"/>
          <p:nvPr/>
        </p:nvSpPr>
        <p:spPr>
          <a:xfrm>
            <a:off x="505461" y="4907480"/>
            <a:ext cx="2065672" cy="1384995"/>
          </a:xfrm>
          <a:prstGeom prst="rect">
            <a:avLst/>
          </a:prstGeom>
          <a:solidFill>
            <a:schemeClr val="bg1"/>
          </a:solid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ご自宅に郵送されています。現在は</a:t>
            </a:r>
            <a:r>
              <a:rPr lang="ja-JP" altLang="en-US" sz="1400" b="1" dirty="0">
                <a:latin typeface="メイリオ" panose="020B0604030504040204" pitchFamily="50" charset="-128"/>
                <a:ea typeface="メイリオ" panose="020B0604030504040204" pitchFamily="50" charset="-128"/>
              </a:rPr>
              <a:t>ｂ</a:t>
            </a:r>
            <a:r>
              <a:rPr lang="ja-JP" altLang="en-US" sz="1400" dirty="0">
                <a:latin typeface="メイリオ" panose="020B0604030504040204" pitchFamily="50" charset="-128"/>
                <a:ea typeface="メイリオ" panose="020B0604030504040204" pitchFamily="50" charset="-128"/>
              </a:rPr>
              <a:t>の交付申請書が使われていますが、氏名・住所に変更がなければ、</a:t>
            </a:r>
            <a:r>
              <a:rPr lang="ja-JP" altLang="en-US" sz="1400" b="1" dirty="0">
                <a:latin typeface="メイリオ" panose="020B0604030504040204" pitchFamily="50" charset="-128"/>
                <a:ea typeface="メイリオ" panose="020B0604030504040204" pitchFamily="50" charset="-128"/>
              </a:rPr>
              <a:t>ａ</a:t>
            </a:r>
            <a:r>
              <a:rPr lang="ja-JP" altLang="en-US" sz="1400" dirty="0">
                <a:latin typeface="メイリオ" panose="020B0604030504040204" pitchFamily="50" charset="-128"/>
                <a:ea typeface="メイリオ" panose="020B0604030504040204" pitchFamily="50" charset="-128"/>
              </a:rPr>
              <a:t>の</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交付申請書も使えます。</a:t>
            </a:r>
            <a:endParaRPr kumimoji="1" lang="ja-JP" altLang="en-US" sz="1400"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3999BE41-0B16-4B43-9803-4DA9044387CE}"/>
              </a:ext>
            </a:extLst>
          </p:cNvPr>
          <p:cNvSpPr txBox="1"/>
          <p:nvPr/>
        </p:nvSpPr>
        <p:spPr>
          <a:xfrm>
            <a:off x="5978492" y="5528906"/>
            <a:ext cx="2671918" cy="830997"/>
          </a:xfrm>
          <a:prstGeom prst="rect">
            <a:avLst/>
          </a:prstGeom>
          <a:noFill/>
        </p:spPr>
        <p:txBody>
          <a:bodyPr wrap="square" rtlCol="0">
            <a:spAutoFit/>
          </a:bodyPr>
          <a:lstStyle/>
          <a:p>
            <a:pPr marL="147600" indent="-147600"/>
            <a:r>
              <a:rPr kumimoji="1" lang="en-US" altLang="ja-JP" sz="1200" spc="-150" dirty="0">
                <a:latin typeface="メイリオ" panose="020B0604030504040204" pitchFamily="50" charset="-128"/>
                <a:ea typeface="メイリオ" panose="020B0604030504040204" pitchFamily="50" charset="-128"/>
              </a:rPr>
              <a:t>※</a:t>
            </a:r>
            <a:r>
              <a:rPr kumimoji="1" lang="ja-JP" altLang="en-US" sz="1200" spc="-150" dirty="0">
                <a:latin typeface="メイリオ" panose="020B0604030504040204" pitchFamily="50" charset="-128"/>
                <a:ea typeface="メイリオ" panose="020B0604030504040204" pitchFamily="50" charset="-128"/>
              </a:rPr>
              <a:t> お手持ちの交付申請書記載の住所から引越していた場合は、お手持ちの交付申請書は使えません。市区町村窓口にお問合わせください。</a:t>
            </a:r>
          </a:p>
        </p:txBody>
      </p:sp>
      <p:sp>
        <p:nvSpPr>
          <p:cNvPr id="4" name="テキスト ボックス 3">
            <a:extLst>
              <a:ext uri="{FF2B5EF4-FFF2-40B4-BE49-F238E27FC236}">
                <a16:creationId xmlns:a16="http://schemas.microsoft.com/office/drawing/2014/main" id="{0497527E-436F-89FC-7EA1-DF3857BDC463}"/>
              </a:ext>
            </a:extLst>
          </p:cNvPr>
          <p:cNvSpPr txBox="1"/>
          <p:nvPr/>
        </p:nvSpPr>
        <p:spPr>
          <a:xfrm>
            <a:off x="2397076" y="3292793"/>
            <a:ext cx="1849244" cy="338554"/>
          </a:xfrm>
          <a:prstGeom prst="rect">
            <a:avLst/>
          </a:prstGeom>
          <a:noFill/>
        </p:spPr>
        <p:txBody>
          <a:bodyPr wrap="square" rtlCol="0">
            <a:spAutoFit/>
          </a:bodyPr>
          <a:lstStyle/>
          <a:p>
            <a:r>
              <a:rPr lang="ja-JP" altLang="en-US" sz="1600" b="1" dirty="0">
                <a:latin typeface="Meiryo" charset="-128"/>
                <a:ea typeface="Meiryo" charset="-128"/>
                <a:cs typeface="Meiryo" charset="-128"/>
              </a:rPr>
              <a:t>〇〇〇</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〇〇</a:t>
            </a:r>
            <a:r>
              <a:rPr lang="en-US" altLang="ja-JP" sz="1600" b="1" dirty="0">
                <a:latin typeface="Meiryo" charset="-128"/>
                <a:ea typeface="Meiryo" charset="-128"/>
                <a:cs typeface="Meiryo" charset="-128"/>
              </a:rPr>
              <a:t>.</a:t>
            </a:r>
            <a:r>
              <a:rPr lang="en-US" altLang="ja-JP" sz="1600" b="1" dirty="0" err="1">
                <a:latin typeface="Meiryo" charset="-128"/>
                <a:ea typeface="Meiryo" charset="-128"/>
                <a:cs typeface="Meiryo" charset="-128"/>
              </a:rPr>
              <a:t>jp</a:t>
            </a:r>
            <a:endParaRPr lang="en-US" altLang="ja-JP" sz="1600" b="1" dirty="0">
              <a:latin typeface="Meiryo" charset="-128"/>
              <a:ea typeface="Meiryo" charset="-128"/>
              <a:cs typeface="Meiryo" charset="-128"/>
            </a:endParaRPr>
          </a:p>
        </p:txBody>
      </p:sp>
    </p:spTree>
    <p:extLst>
      <p:ext uri="{BB962C8B-B14F-4D97-AF65-F5344CB8AC3E}">
        <p14:creationId xmlns:p14="http://schemas.microsoft.com/office/powerpoint/2010/main" val="368672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1868342" y="1937470"/>
            <a:ext cx="6840000" cy="988227"/>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617899" y="1772709"/>
            <a:ext cx="3876680" cy="425395"/>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6" name="正方形/長方形 5"/>
          <p:cNvSpPr/>
          <p:nvPr/>
        </p:nvSpPr>
        <p:spPr>
          <a:xfrm>
            <a:off x="1873140" y="3274586"/>
            <a:ext cx="6840000" cy="1902159"/>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622696" y="3109826"/>
            <a:ext cx="3875333" cy="42216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1728000" y="277200"/>
            <a:ext cx="6340197" cy="991041"/>
          </a:xfrm>
        </p:spPr>
        <p:txBody>
          <a:bodyPr wrap="none">
            <a:spAutoFit/>
          </a:bodyPr>
          <a:lstStyle/>
          <a:p>
            <a:r>
              <a:rPr lang="ja-JP" altLang="en-US" dirty="0"/>
              <a:t>スマートフォンでのマイナンバー</a:t>
            </a:r>
            <a:br>
              <a:rPr lang="en-US" altLang="ja-JP" dirty="0"/>
            </a:br>
            <a:r>
              <a:rPr lang="ja-JP" altLang="en-US" dirty="0"/>
              <a:t>カードの申請から受取までの流れ</a:t>
            </a:r>
          </a:p>
        </p:txBody>
      </p:sp>
      <p:sp>
        <p:nvSpPr>
          <p:cNvPr id="3" name="サブタイトル 2"/>
          <p:cNvSpPr>
            <a:spLocks noGrp="1"/>
          </p:cNvSpPr>
          <p:nvPr>
            <p:ph type="subTitle" idx="1"/>
          </p:nvPr>
        </p:nvSpPr>
        <p:spPr>
          <a:xfrm>
            <a:off x="507804" y="1419122"/>
            <a:ext cx="8280000" cy="548495"/>
          </a:xfrm>
        </p:spPr>
        <p:txBody>
          <a:bodyPr>
            <a:noAutofit/>
          </a:bodyPr>
          <a:lstStyle/>
          <a:p>
            <a:r>
              <a:rPr lang="ja-JP" altLang="en-US" dirty="0"/>
              <a:t>次ページから、以下の順番で操作のご説明をします。</a:t>
            </a:r>
          </a:p>
        </p:txBody>
      </p:sp>
      <p:sp>
        <p:nvSpPr>
          <p:cNvPr id="4" name="Title 1"/>
          <p:cNvSpPr txBox="1">
            <a:spLocks/>
          </p:cNvSpPr>
          <p:nvPr/>
        </p:nvSpPr>
        <p:spPr>
          <a:xfrm>
            <a:off x="477180" y="512080"/>
            <a:ext cx="997389" cy="547200"/>
          </a:xfrm>
          <a:prstGeom prst="rect">
            <a:avLst/>
          </a:prstGeom>
        </p:spPr>
        <p:txBody>
          <a:bodyPr vert="horz" wrap="none" lIns="91440" tIns="45720" rIns="91440" bIns="45720" rtlCol="0" anchor="ctr" anchorCtr="0">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lnSpc>
                <a:spcPct val="100000"/>
              </a:lnSpc>
            </a:pPr>
            <a:r>
              <a:rPr lang="en-US" altLang="ja-JP" sz="3600" dirty="0"/>
              <a:t>1-F</a:t>
            </a:r>
            <a:endParaRPr lang="en-US" sz="3600" dirty="0"/>
          </a:p>
        </p:txBody>
      </p:sp>
      <p:sp>
        <p:nvSpPr>
          <p:cNvPr id="5" name="テキスト ボックス 4"/>
          <p:cNvSpPr txBox="1"/>
          <p:nvPr/>
        </p:nvSpPr>
        <p:spPr>
          <a:xfrm>
            <a:off x="1863820" y="2217811"/>
            <a:ext cx="6840000" cy="707886"/>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❶</a:t>
            </a:r>
            <a:r>
              <a:rPr lang="ja-JP" altLang="en-US" sz="2000" b="1" dirty="0">
                <a:latin typeface="Meiryo" charset="-128"/>
                <a:ea typeface="Meiryo" charset="-128"/>
                <a:cs typeface="Meiryo" charset="-128"/>
              </a:rPr>
              <a:t>　証明用写真撮影アプリのインストール</a:t>
            </a:r>
            <a:endParaRPr lang="en-US" altLang="ja-JP" sz="2000" b="1" dirty="0">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❷</a:t>
            </a:r>
            <a:r>
              <a:rPr lang="ja-JP" altLang="en-US" sz="2000" b="1" dirty="0">
                <a:latin typeface="Meiryo" charset="-128"/>
                <a:ea typeface="Meiryo" charset="-128"/>
                <a:cs typeface="Meiryo" charset="-128"/>
              </a:rPr>
              <a:t>　アプリを使った写真撮影</a:t>
            </a:r>
          </a:p>
        </p:txBody>
      </p:sp>
      <p:sp>
        <p:nvSpPr>
          <p:cNvPr id="13" name="テキスト ボックス 12"/>
          <p:cNvSpPr txBox="1"/>
          <p:nvPr/>
        </p:nvSpPr>
        <p:spPr>
          <a:xfrm>
            <a:off x="629895" y="1818856"/>
            <a:ext cx="3521122" cy="400110"/>
          </a:xfrm>
          <a:prstGeom prst="rect">
            <a:avLst/>
          </a:prstGeom>
          <a:noFill/>
        </p:spPr>
        <p:txBody>
          <a:bodyPr wrap="squar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証明用写真撮影</a:t>
            </a:r>
          </a:p>
        </p:txBody>
      </p:sp>
      <p:sp>
        <p:nvSpPr>
          <p:cNvPr id="18" name="テキスト ボックス 17"/>
          <p:cNvSpPr txBox="1"/>
          <p:nvPr/>
        </p:nvSpPr>
        <p:spPr>
          <a:xfrm>
            <a:off x="1882510" y="3572442"/>
            <a:ext cx="6840000" cy="1631216"/>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❸</a:t>
            </a:r>
            <a:r>
              <a:rPr lang="ja-JP" altLang="en-US" sz="2000" b="1" dirty="0">
                <a:latin typeface="Meiryo" charset="-128"/>
                <a:ea typeface="Meiryo" charset="-128"/>
                <a:cs typeface="Meiryo" charset="-128"/>
              </a:rPr>
              <a:t>　申請するウェブサイトへの接続</a:t>
            </a:r>
          </a:p>
          <a:p>
            <a:r>
              <a:rPr lang="ja-JP" altLang="en-US" sz="2000" b="1" dirty="0">
                <a:solidFill>
                  <a:srgbClr val="009650"/>
                </a:solidFill>
                <a:latin typeface="Meiryo" charset="-128"/>
                <a:ea typeface="Meiryo" charset="-128"/>
                <a:cs typeface="Meiryo" charset="-128"/>
              </a:rPr>
              <a:t>❹</a:t>
            </a:r>
            <a:r>
              <a:rPr lang="ja-JP" altLang="en-US" sz="2000" b="1" dirty="0">
                <a:latin typeface="Meiryo" charset="-128"/>
                <a:ea typeface="Meiryo" charset="-128"/>
                <a:cs typeface="Meiryo" charset="-128"/>
              </a:rPr>
              <a:t>　利用者規約の確認</a:t>
            </a:r>
          </a:p>
          <a:p>
            <a:r>
              <a:rPr lang="ja-JP" altLang="en-US" sz="2000" b="1" dirty="0">
                <a:solidFill>
                  <a:srgbClr val="009650"/>
                </a:solidFill>
                <a:latin typeface="Meiryo" charset="-128"/>
                <a:ea typeface="Meiryo" charset="-128"/>
                <a:cs typeface="Meiryo" charset="-128"/>
              </a:rPr>
              <a:t>❺</a:t>
            </a:r>
            <a:r>
              <a:rPr lang="ja-JP" altLang="en-US" sz="2000" b="1" dirty="0">
                <a:latin typeface="Meiryo" charset="-128"/>
                <a:ea typeface="Meiryo" charset="-128"/>
                <a:cs typeface="Meiryo" charset="-128"/>
              </a:rPr>
              <a:t>　メールアドレスの登録とメールの受信</a:t>
            </a:r>
            <a:endParaRPr lang="en-US" altLang="ja-JP" sz="2000" b="1" dirty="0">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❻　</a:t>
            </a:r>
            <a:r>
              <a:rPr lang="ja-JP" altLang="en-US" sz="2000" b="1" dirty="0">
                <a:latin typeface="Meiryo" charset="-128"/>
                <a:ea typeface="Meiryo" charset="-128"/>
                <a:cs typeface="Meiryo" charset="-128"/>
              </a:rPr>
              <a:t>顔写真の登録</a:t>
            </a:r>
            <a:endParaRPr lang="en-US" altLang="ja-JP" sz="2000" b="1" dirty="0">
              <a:latin typeface="Meiryo" charset="-128"/>
              <a:ea typeface="Meiryo" charset="-128"/>
              <a:cs typeface="Meiryo" charset="-128"/>
            </a:endParaRPr>
          </a:p>
          <a:p>
            <a:r>
              <a:rPr lang="ja-JP" altLang="en-US" sz="2000" b="1" dirty="0">
                <a:solidFill>
                  <a:srgbClr val="009650"/>
                </a:solidFill>
                <a:latin typeface="Meiryo" charset="-128"/>
                <a:ea typeface="Meiryo" charset="-128"/>
                <a:cs typeface="Meiryo" charset="-128"/>
              </a:rPr>
              <a:t>❼　</a:t>
            </a:r>
            <a:r>
              <a:rPr lang="ja-JP" altLang="en-US" sz="2000" b="1" dirty="0">
                <a:latin typeface="Meiryo" charset="-128"/>
                <a:ea typeface="Meiryo" charset="-128"/>
                <a:cs typeface="Meiryo" charset="-128"/>
              </a:rPr>
              <a:t>申請情報の登録</a:t>
            </a:r>
            <a:endParaRPr lang="en-US" altLang="ja-JP" sz="2000" b="1" dirty="0">
              <a:latin typeface="Meiryo" charset="-128"/>
              <a:ea typeface="Meiryo" charset="-128"/>
              <a:cs typeface="Meiryo" charset="-128"/>
            </a:endParaRPr>
          </a:p>
        </p:txBody>
      </p:sp>
      <p:sp>
        <p:nvSpPr>
          <p:cNvPr id="19" name="テキスト ボックス 18"/>
          <p:cNvSpPr txBox="1"/>
          <p:nvPr/>
        </p:nvSpPr>
        <p:spPr>
          <a:xfrm>
            <a:off x="620971" y="3153479"/>
            <a:ext cx="3877058" cy="400110"/>
          </a:xfrm>
          <a:prstGeom prst="rect">
            <a:avLst/>
          </a:prstGeom>
          <a:noFill/>
        </p:spPr>
        <p:txBody>
          <a:bodyPr wrap="squar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マイナンバーカードの申請手続</a:t>
            </a:r>
          </a:p>
        </p:txBody>
      </p:sp>
      <p:sp>
        <p:nvSpPr>
          <p:cNvPr id="17" name="正方形/長方形 16"/>
          <p:cNvSpPr/>
          <p:nvPr/>
        </p:nvSpPr>
        <p:spPr>
          <a:xfrm>
            <a:off x="1880497" y="5520901"/>
            <a:ext cx="6840000" cy="699785"/>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1882510" y="5779756"/>
            <a:ext cx="6840000" cy="400110"/>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❽</a:t>
            </a:r>
            <a:r>
              <a:rPr lang="ja-JP" altLang="en-US" sz="2000" b="1" dirty="0">
                <a:latin typeface="Meiryo" charset="-128"/>
                <a:ea typeface="Meiryo" charset="-128"/>
                <a:cs typeface="Meiryo" charset="-128"/>
              </a:rPr>
              <a:t>　マイナンバーカードの受取り</a:t>
            </a:r>
          </a:p>
        </p:txBody>
      </p:sp>
      <p:sp>
        <p:nvSpPr>
          <p:cNvPr id="28" name="正方形/長方形 27"/>
          <p:cNvSpPr/>
          <p:nvPr/>
        </p:nvSpPr>
        <p:spPr>
          <a:xfrm>
            <a:off x="619385" y="5320283"/>
            <a:ext cx="3875333" cy="42216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08151" y="5372766"/>
            <a:ext cx="3869940" cy="400110"/>
          </a:xfrm>
          <a:prstGeom prst="rect">
            <a:avLst/>
          </a:prstGeom>
          <a:noFill/>
        </p:spPr>
        <p:txBody>
          <a:bodyPr wrap="squar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マイナンバーカードの受取</a:t>
            </a:r>
          </a:p>
        </p:txBody>
      </p:sp>
      <p:pic>
        <p:nvPicPr>
          <p:cNvPr id="11" name="図 10" descr="スマートフォンで写真を撮ってもらっているマイナちゃんのイラスト"/>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4177" y="2147346"/>
            <a:ext cx="1034511" cy="632676"/>
          </a:xfrm>
          <a:prstGeom prst="rect">
            <a:avLst/>
          </a:prstGeom>
        </p:spPr>
      </p:pic>
      <p:pic>
        <p:nvPicPr>
          <p:cNvPr id="15" name="図 14" descr="スマートフォンを使って申請するウェブサイトに接続している様子を表すイラスト"/>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3192" y="3352305"/>
            <a:ext cx="876422" cy="619211"/>
          </a:xfrm>
          <a:prstGeom prst="rect">
            <a:avLst/>
          </a:prstGeom>
        </p:spPr>
      </p:pic>
      <p:pic>
        <p:nvPicPr>
          <p:cNvPr id="16" name="図 15" descr="スマートフォンで申請内容を登録している様子を表すイラスト"/>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6877" y="4012879"/>
            <a:ext cx="800212" cy="819264"/>
          </a:xfrm>
          <a:prstGeom prst="rect">
            <a:avLst/>
          </a:prstGeom>
        </p:spPr>
      </p:pic>
      <p:pic>
        <p:nvPicPr>
          <p:cNvPr id="35" name="図 34" descr="マイナンバーカードを受け取っているマイナちゃんのイラスト"/>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8746" y="5557728"/>
            <a:ext cx="707065" cy="619367"/>
          </a:xfrm>
          <a:prstGeom prst="rect">
            <a:avLst/>
          </a:prstGeom>
        </p:spPr>
      </p:pic>
      <p:sp>
        <p:nvSpPr>
          <p:cNvPr id="8" name="下矢印 7"/>
          <p:cNvSpPr/>
          <p:nvPr/>
        </p:nvSpPr>
        <p:spPr>
          <a:xfrm>
            <a:off x="1052511" y="2278452"/>
            <a:ext cx="486000" cy="720000"/>
          </a:xfrm>
          <a:prstGeom prst="downArrow">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下矢印 23"/>
          <p:cNvSpPr/>
          <p:nvPr/>
        </p:nvSpPr>
        <p:spPr>
          <a:xfrm>
            <a:off x="1052511" y="3619064"/>
            <a:ext cx="486000" cy="1620000"/>
          </a:xfrm>
          <a:prstGeom prst="downArrow">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424899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E7957EF6CB915E4F9E841DC62B5F05BF" ma:contentTypeVersion="8" ma:contentTypeDescription="新しいドキュメントを作成します。" ma:contentTypeScope="" ma:versionID="9fdb9252e7859daa48f339e1cd5970ba">
  <xsd:schema xmlns:xsd="http://www.w3.org/2001/XMLSchema" xmlns:xs="http://www.w3.org/2001/XMLSchema" xmlns:p="http://schemas.microsoft.com/office/2006/metadata/properties" xmlns:ns2="aa866a95-882d-4e3b-bad5-7bdcce3ea4d3" targetNamespace="http://schemas.microsoft.com/office/2006/metadata/properties" ma:root="true" ma:fieldsID="5e5aa0bf48fcd17f35ddee803c7b826e" ns2:_="">
    <xsd:import namespace="aa866a95-882d-4e3b-bad5-7bdcce3ea4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866a95-882d-4e3b-bad5-7bdcce3ea4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D97C1BD-1037-4FF1-8434-813D8F3C59B5}">
  <ds:schemaRefs>
    <ds:schemaRef ds:uri="http://schemas.microsoft.com/sharepoint/v3/contenttype/forms"/>
  </ds:schemaRefs>
</ds:datastoreItem>
</file>

<file path=customXml/itemProps2.xml><?xml version="1.0" encoding="utf-8"?>
<ds:datastoreItem xmlns:ds="http://schemas.openxmlformats.org/officeDocument/2006/customXml" ds:itemID="{87495A62-55EE-4DBE-A70E-E23720226B10}"/>
</file>

<file path=customXml/itemProps3.xml><?xml version="1.0" encoding="utf-8"?>
<ds:datastoreItem xmlns:ds="http://schemas.openxmlformats.org/officeDocument/2006/customXml" ds:itemID="{C384C7FB-3CAA-4C90-9B76-D32DE0F615D5}">
  <ds:schemaRefs>
    <ds:schemaRef ds:uri="http://purl.org/dc/terms/"/>
    <ds:schemaRef ds:uri="http://schemas.microsoft.com/office/2006/documentManagement/types"/>
    <ds:schemaRef ds:uri="http://purl.org/dc/dcmitype/"/>
    <ds:schemaRef ds:uri="2c894bec-798d-4cf3-95d8-8ea6401a7b86"/>
    <ds:schemaRef ds:uri="http://schemas.microsoft.com/office/2006/metadata/properties"/>
    <ds:schemaRef ds:uri="079a4871-f4a2-4665-9954-203da50962a5"/>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2656</Words>
  <Application>Microsoft Office PowerPoint</Application>
  <PresentationFormat>画面に合わせる (4:3)</PresentationFormat>
  <Paragraphs>522</Paragraphs>
  <Slides>32</Slides>
  <Notes>32</Notes>
  <HiddenSlides>0</HiddenSlides>
  <MMClips>0</MMClips>
  <ScaleCrop>false</ScaleCrop>
  <HeadingPairs>
    <vt:vector size="4" baseType="variant">
      <vt:variant>
        <vt:lpstr>テーマ</vt:lpstr>
      </vt:variant>
      <vt:variant>
        <vt:i4>2</vt:i4>
      </vt:variant>
      <vt:variant>
        <vt:lpstr>スライド タイトル</vt:lpstr>
      </vt:variant>
      <vt:variant>
        <vt:i4>32</vt:i4>
      </vt:variant>
    </vt:vector>
  </HeadingPairs>
  <TitlesOfParts>
    <vt:vector size="34" baseType="lpstr">
      <vt:lpstr>1_ホワイト</vt:lpstr>
      <vt:lpstr>デザインの設定</vt:lpstr>
      <vt:lpstr>PowerPoint プレゼンテーション</vt:lpstr>
      <vt:lpstr>PowerPoint プレゼンテーション</vt:lpstr>
      <vt:lpstr>PowerPoint プレゼンテーション</vt:lpstr>
      <vt:lpstr>PowerPoint プレゼンテーション</vt:lpstr>
      <vt:lpstr>マイナンバーカードを使って できること</vt:lpstr>
      <vt:lpstr>マイナンバーカードは安全です</vt:lpstr>
      <vt:lpstr>マイナンバーカードの申請のしかた</vt:lpstr>
      <vt:lpstr>スマートフォンでの マイナンバーカード申請に必要なもの</vt:lpstr>
      <vt:lpstr>スマートフォンでのマイナンバー カードの申請から受取までの流れ</vt:lpstr>
      <vt:lpstr>PowerPoint プレゼンテーション</vt:lpstr>
      <vt:lpstr>証明用写真撮影アプリの インストールのしかた</vt:lpstr>
      <vt:lpstr>証明用写真撮影アプリの インストールのしかた</vt:lpstr>
      <vt:lpstr>証明用写真撮影アプリの インストールのしかた</vt:lpstr>
      <vt:lpstr>PowerPoint プレゼンテーション</vt:lpstr>
      <vt:lpstr>アプリを使った撮影のしかた</vt:lpstr>
      <vt:lpstr>アプリを使った撮影のしかた</vt:lpstr>
      <vt:lpstr>アプリを使った撮影のしかた</vt:lpstr>
      <vt:lpstr>PowerPoint プレゼンテーション</vt:lpstr>
      <vt:lpstr>申請するウェブサイトへの 接続のしかた</vt:lpstr>
      <vt:lpstr>申請するウェブサイトへの 接続のしかた</vt:lpstr>
      <vt:lpstr>申請するウェブサイトへの 接続のしかた</vt:lpstr>
      <vt:lpstr>申請するウェブサイトへの 接続のしかた</vt:lpstr>
      <vt:lpstr>利用者規約の確認</vt:lpstr>
      <vt:lpstr>メールアドレスの登録と メールの受信</vt:lpstr>
      <vt:lpstr>メールアドレスの登録と メールの受信</vt:lpstr>
      <vt:lpstr>顔写真の登録のしかた</vt:lpstr>
      <vt:lpstr>顔写真の登録のしかた</vt:lpstr>
      <vt:lpstr>申請情報の登録のしかた</vt:lpstr>
      <vt:lpstr>申請情報の登録のしかた</vt:lpstr>
      <vt:lpstr>申請情報の登録のしかた</vt:lpstr>
      <vt:lpstr>マイナンバーカードの受取りかた</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7</cp:revision>
  <dcterms:created xsi:type="dcterms:W3CDTF">2021-08-16T09:06:16Z</dcterms:created>
  <dcterms:modified xsi:type="dcterms:W3CDTF">2024-10-22T06:53:35Z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0x010100E7957EF6CB915E4F9E841DC62B5F05BF</vt:lpwstr>
  </property>
  <property fmtid="{D5CDD505-2E9C-101B-9397-08002B2CF9AE}" pid="3" name="MediaServiceImageTags">
    <vt:lpwstr/>
  </property>
  <property fmtid="{D5CDD505-2E9C-101B-9397-08002B2CF9AE}" pid="4" name="Order">
    <vt:lpwstr>31000.0000000000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ourceUrl">
    <vt:lpwstr/>
  </property>
  <property fmtid="{D5CDD505-2E9C-101B-9397-08002B2CF9AE}" pid="12" name="_SharedFileIndex">
    <vt:lpwstr/>
  </property>
</Properties>
</file>