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4"/>
  </p:notesMasterIdLst>
  <p:sldIdLst>
    <p:sldId id="269" r:id="rId5"/>
    <p:sldId id="297" r:id="rId6"/>
    <p:sldId id="266" r:id="rId7"/>
    <p:sldId id="469" r:id="rId8"/>
    <p:sldId id="515" r:id="rId9"/>
    <p:sldId id="516" r:id="rId10"/>
    <p:sldId id="470" r:id="rId11"/>
    <p:sldId id="471" r:id="rId12"/>
    <p:sldId id="496" r:id="rId13"/>
    <p:sldId id="497" r:id="rId14"/>
    <p:sldId id="498" r:id="rId15"/>
    <p:sldId id="499" r:id="rId16"/>
    <p:sldId id="500" r:id="rId17"/>
    <p:sldId id="501" r:id="rId18"/>
    <p:sldId id="502" r:id="rId19"/>
    <p:sldId id="503" r:id="rId20"/>
    <p:sldId id="504" r:id="rId21"/>
    <p:sldId id="372" r:id="rId22"/>
    <p:sldId id="506" r:id="rId23"/>
    <p:sldId id="505" r:id="rId24"/>
    <p:sldId id="494" r:id="rId25"/>
    <p:sldId id="495" r:id="rId26"/>
    <p:sldId id="457" r:id="rId27"/>
    <p:sldId id="478" r:id="rId28"/>
    <p:sldId id="508" r:id="rId29"/>
    <p:sldId id="509" r:id="rId30"/>
    <p:sldId id="510" r:id="rId31"/>
    <p:sldId id="511" r:id="rId32"/>
    <p:sldId id="477" r:id="rId33"/>
  </p:sldIdLst>
  <p:sldSz cx="9144000" cy="6858000" type="screen4x3"/>
  <p:notesSz cx="6735763" cy="9866313"/>
  <p:custDataLst>
    <p:tags r:id="rId3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86" autoAdjust="0"/>
    <p:restoredTop sz="96159" autoAdjust="0"/>
  </p:normalViewPr>
  <p:slideViewPr>
    <p:cSldViewPr snapToObjects="1">
      <p:cViewPr varScale="1">
        <p:scale>
          <a:sx n="111" d="100"/>
          <a:sy n="111" d="100"/>
        </p:scale>
        <p:origin x="1548" y="11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72" d="100"/>
          <a:sy n="72" d="100"/>
        </p:scale>
        <p:origin x="275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BA50B120-CD90-CA4A-A384-DB7B908530F3}" type="datetimeFigureOut">
              <a:rPr kumimoji="1" lang="ja-JP" altLang="en-US" smtClean="0"/>
              <a:t>2024/7/6</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45124"/>
            <a:ext cx="5388610" cy="4726162"/>
          </a:xfrm>
        </p:spPr>
        <p:txBody>
          <a:bodyPr/>
          <a:lstStyle/>
          <a:p>
            <a:pPr indent="89856"/>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56" defTabSz="835650">
              <a:defRPr/>
            </a:pPr>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629190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56" defTabSz="835650">
              <a:defRPr/>
            </a:pPr>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417404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92075" algn="l" defTabSz="914400" rtl="0" eaLnBrk="1" fontAlgn="auto" latinLnBrk="0" hangingPunct="1">
              <a:lnSpc>
                <a:spcPct val="100000"/>
              </a:lnSpc>
              <a:spcBef>
                <a:spcPts val="0"/>
              </a:spcBef>
              <a:spcAft>
                <a:spcPts val="0"/>
              </a:spcAft>
              <a:buClrTx/>
              <a:buSzTx/>
              <a:buFontTx/>
              <a:buNone/>
              <a:tabLst/>
              <a:defRPr/>
            </a:pPr>
            <a:endParaRPr lang="en-US" altLang="ja-JP" b="0" i="0" u="none" strike="noStrike" dirty="0">
              <a:solidFill>
                <a:srgbClr val="000000"/>
              </a:solidFill>
              <a:effectLst/>
              <a:latin typeface="Calibri" panose="020F0502020204030204" pitchFamily="34" charset="0"/>
              <a:ea typeface="Meiryo UI" panose="020B0604030504040204" pitchFamily="50" charset="-128"/>
            </a:endParaRPr>
          </a:p>
          <a:p>
            <a:pPr marL="0" marR="0" lvl="0" indent="92075"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000000"/>
                </a:solidFill>
                <a:effectLst/>
                <a:latin typeface="Meiryo UI" panose="020B0604030504040204" pitchFamily="50" charset="-128"/>
              </a:rPr>
              <a:t>​</a:t>
            </a:r>
            <a:endParaRPr lang="en-US" altLang="ja-JP" b="0" i="0" dirty="0">
              <a:solidFill>
                <a:srgbClr val="444444"/>
              </a:solidFill>
              <a:effectLst/>
              <a:latin typeface="Calibri" panose="020F0502020204030204" pitchFamily="34" charset="0"/>
            </a:endParaRPr>
          </a:p>
          <a:p>
            <a:pPr indent="92075"/>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46747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200" b="0" dirty="0">
              <a:latin typeface="メイリオ" panose="020B0604030504040204" pitchFamily="50" charset="-128"/>
              <a:ea typeface="メイリオ" panose="020B0604030504040204" pitchFamily="50" charset="-128"/>
            </a:endParaRPr>
          </a:p>
          <a:p>
            <a:pPr indent="87444"/>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435647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3426258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sz="1200" b="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82897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302730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367901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56" defTabSz="83565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3283854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3680947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99454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661006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buFont typeface="+mj-ea"/>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2972459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343307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3951312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buFont typeface="+mj-ea"/>
              <a:buNone/>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3314104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138686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93658"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115126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b="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419658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b="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389895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b="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293263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51592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56" defTabSz="83565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423252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56" defTabSz="835650">
              <a:defRPr/>
            </a:pPr>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46605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2024/7/6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oleObject" Target="../embeddings/oleObject2.bin"/><Relationship Id="rId5" Type="http://schemas.openxmlformats.org/officeDocument/2006/relationships/image" Target="../media/image17.png"/><Relationship Id="rId4" Type="http://schemas.openxmlformats.org/officeDocument/2006/relationships/image" Target="../media/image26.png"/><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30.png"/><Relationship Id="rId10" Type="http://schemas.openxmlformats.org/officeDocument/2006/relationships/image" Target="../media/image32.jpeg"/><Relationship Id="rId4" Type="http://schemas.openxmlformats.org/officeDocument/2006/relationships/image" Target="../media/image29.png"/><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5.jpe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hyperlink" Target="https://maps.gsi.go.jp/help/intro/index.html"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gsi.go.jp/contactTop.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29598" y="2529000"/>
            <a:ext cx="7484804"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latin typeface="メイリオ" panose="020B0604030504040204" pitchFamily="50" charset="-128"/>
                <a:ea typeface="メイリオ" panose="020B0604030504040204" pitchFamily="50" charset="-128"/>
              </a:rPr>
              <a:t>地理院地図を使って</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身近な土地の情報を知ろう</a:t>
            </a:r>
            <a:endParaRPr kumimoji="1" lang="en-US" altLang="ja-JP" sz="40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2</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pic>
        <p:nvPicPr>
          <p:cNvPr id="5" name="図 4" descr="「デジタル活用支援推進事業」を表すロゴマーク">
            <a:extLst>
              <a:ext uri="{FF2B5EF4-FFF2-40B4-BE49-F238E27FC236}">
                <a16:creationId xmlns:a16="http://schemas.microsoft.com/office/drawing/2014/main" id="{91D62904-6558-4C65-A5B6-41628D06B9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7485" y="196467"/>
            <a:ext cx="750231" cy="1113738"/>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グラフィカル ユーザー インターフェイス, アプリケーション&#10;&#10;自動的に生成された説明">
            <a:extLst>
              <a:ext uri="{FF2B5EF4-FFF2-40B4-BE49-F238E27FC236}">
                <a16:creationId xmlns:a16="http://schemas.microsoft.com/office/drawing/2014/main" id="{F69EE86C-9CE5-5431-8492-54EA121FB2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6499" y="2684999"/>
            <a:ext cx="1641381" cy="3552362"/>
          </a:xfrm>
          <a:prstGeom prst="rect">
            <a:avLst/>
          </a:prstGeom>
          <a:ln>
            <a:solidFill>
              <a:schemeClr val="tx1"/>
            </a:solidFill>
          </a:ln>
        </p:spPr>
      </p:pic>
      <p:pic>
        <p:nvPicPr>
          <p:cNvPr id="36" name="図 35" descr="グラフィカル ユーザー インターフェイス, テキスト, アプリケーション&#10;&#10;自動的に生成された説明">
            <a:extLst>
              <a:ext uri="{FF2B5EF4-FFF2-40B4-BE49-F238E27FC236}">
                <a16:creationId xmlns:a16="http://schemas.microsoft.com/office/drawing/2014/main" id="{996748A5-CE02-E383-D978-A772534547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7929" y="2640951"/>
            <a:ext cx="1641382" cy="3552363"/>
          </a:xfrm>
          <a:prstGeom prst="rect">
            <a:avLst/>
          </a:prstGeom>
          <a:ln>
            <a:solidFill>
              <a:schemeClr val="tx1"/>
            </a:solidFill>
          </a:ln>
        </p:spPr>
      </p:pic>
      <p:pic>
        <p:nvPicPr>
          <p:cNvPr id="38" name="図 37" descr="グラフィカル ユーザー インターフェイス, アプリケーション&#10;&#10;自動的に生成された説明">
            <a:extLst>
              <a:ext uri="{FF2B5EF4-FFF2-40B4-BE49-F238E27FC236}">
                <a16:creationId xmlns:a16="http://schemas.microsoft.com/office/drawing/2014/main" id="{91D1682C-AD14-97FF-CF9A-8B82622F8A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081" y="2649659"/>
            <a:ext cx="1641381" cy="3552362"/>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491893"/>
            <a:ext cx="5519460" cy="547842"/>
          </a:xfrm>
        </p:spPr>
        <p:txBody>
          <a:bodyPr wrap="none">
            <a:spAutoFit/>
          </a:bodyPr>
          <a:lstStyle/>
          <a:p>
            <a:r>
              <a:rPr lang="ja-JP" altLang="en-US" dirty="0"/>
              <a:t>地理院地図を検索しましょう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 name="字幕 14">
            <a:extLst>
              <a:ext uri="{FF2B5EF4-FFF2-40B4-BE49-F238E27FC236}">
                <a16:creationId xmlns:a16="http://schemas.microsoft.com/office/drawing/2014/main" id="{737B272A-90A8-E464-3878-7714DD2697D1}"/>
              </a:ext>
            </a:extLst>
          </p:cNvPr>
          <p:cNvSpPr>
            <a:spLocks noGrp="1"/>
          </p:cNvSpPr>
          <p:nvPr>
            <p:ph type="subTitle" idx="1"/>
          </p:nvPr>
        </p:nvSpPr>
        <p:spPr>
          <a:xfrm>
            <a:off x="507804" y="1484824"/>
            <a:ext cx="8384676" cy="360000"/>
          </a:xfrm>
        </p:spPr>
        <p:txBody>
          <a:bodyPr vert="horz" lIns="91440" tIns="45720" rIns="91440" bIns="45720" rtlCol="0" anchor="t">
            <a:normAutofit fontScale="92500" lnSpcReduction="10000"/>
          </a:bodyPr>
          <a:lstStyle/>
          <a:p>
            <a:r>
              <a:rPr lang="en-US" altLang="ja-JP" dirty="0">
                <a:latin typeface="Meiryo"/>
                <a:ea typeface="Meiryo"/>
              </a:rPr>
              <a:t>iPhone</a:t>
            </a:r>
            <a:r>
              <a:rPr lang="ja-JP" altLang="en-US" dirty="0">
                <a:latin typeface="Meiryo"/>
                <a:ea typeface="Meiryo"/>
              </a:rPr>
              <a:t>で検索しましょう</a:t>
            </a:r>
          </a:p>
          <a:p>
            <a:endParaRPr lang="ja-JP" altLang="en-US" sz="2800" dirty="0"/>
          </a:p>
        </p:txBody>
      </p:sp>
      <p:sp>
        <p:nvSpPr>
          <p:cNvPr id="7" name="四角形: 角を丸くする 6">
            <a:extLst>
              <a:ext uri="{FF2B5EF4-FFF2-40B4-BE49-F238E27FC236}">
                <a16:creationId xmlns:a16="http://schemas.microsoft.com/office/drawing/2014/main" id="{D11D8AFB-1937-1EF6-F26A-EDEC6DEEB174}"/>
              </a:ext>
            </a:extLst>
          </p:cNvPr>
          <p:cNvSpPr/>
          <p:nvPr/>
        </p:nvSpPr>
        <p:spPr>
          <a:xfrm>
            <a:off x="1498434" y="5778297"/>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0108AAEF-61D4-7814-5759-2B6D4E027188}"/>
              </a:ext>
            </a:extLst>
          </p:cNvPr>
          <p:cNvSpPr/>
          <p:nvPr/>
        </p:nvSpPr>
        <p:spPr>
          <a:xfrm>
            <a:off x="3790890" y="5688297"/>
            <a:ext cx="1429182"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a:extLst>
              <a:ext uri="{FF2B5EF4-FFF2-40B4-BE49-F238E27FC236}">
                <a16:creationId xmlns:a16="http://schemas.microsoft.com/office/drawing/2014/main" id="{F6FE9929-199A-DDFD-7954-8E308D810C92}"/>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189D4164-2967-62EC-BA52-73F081F112C7}"/>
              </a:ext>
            </a:extLst>
          </p:cNvPr>
          <p:cNvSpPr txBox="1"/>
          <p:nvPr/>
        </p:nvSpPr>
        <p:spPr>
          <a:xfrm>
            <a:off x="6120232"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14" name="テキスト ボックス 13">
            <a:extLst>
              <a:ext uri="{FF2B5EF4-FFF2-40B4-BE49-F238E27FC236}">
                <a16:creationId xmlns:a16="http://schemas.microsoft.com/office/drawing/2014/main" id="{3D89AD02-966E-9C4D-0D4F-25129AAC1E70}"/>
              </a:ext>
            </a:extLst>
          </p:cNvPr>
          <p:cNvSpPr txBox="1"/>
          <p:nvPr/>
        </p:nvSpPr>
        <p:spPr>
          <a:xfrm>
            <a:off x="3173134"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15" name="テキスト ボックス 14">
            <a:extLst>
              <a:ext uri="{FF2B5EF4-FFF2-40B4-BE49-F238E27FC236}">
                <a16:creationId xmlns:a16="http://schemas.microsoft.com/office/drawing/2014/main" id="{485DFA64-5A5E-5674-A0C7-24A0915B98C1}"/>
              </a:ext>
            </a:extLst>
          </p:cNvPr>
          <p:cNvSpPr txBox="1"/>
          <p:nvPr/>
        </p:nvSpPr>
        <p:spPr>
          <a:xfrm>
            <a:off x="403237"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C1769792-6F9F-2D5A-D521-93EF5A4E0CD8}"/>
              </a:ext>
            </a:extLst>
          </p:cNvPr>
          <p:cNvSpPr txBox="1"/>
          <p:nvPr/>
        </p:nvSpPr>
        <p:spPr>
          <a:xfrm>
            <a:off x="878376" y="1988770"/>
            <a:ext cx="2681366" cy="646331"/>
          </a:xfrm>
          <a:prstGeom prst="rect">
            <a:avLst/>
          </a:prstGeom>
          <a:noFill/>
        </p:spPr>
        <p:txBody>
          <a:bodyPr wrap="square" lIns="91440" tIns="45720" rIns="91440" bIns="45720" rtlCol="0" anchor="t">
            <a:spAutoFit/>
          </a:bodyPr>
          <a:lstStyle/>
          <a:p>
            <a:r>
              <a:rPr lang="en-US" altLang="ja-JP" b="1" dirty="0">
                <a:latin typeface="メイリオ"/>
                <a:ea typeface="メイリオ"/>
              </a:rPr>
              <a:t>Safari </a:t>
            </a:r>
            <a:r>
              <a:rPr lang="ja-JP" altLang="en-US" b="1" dirty="0">
                <a:latin typeface="メイリオ"/>
                <a:ea typeface="メイリオ"/>
              </a:rPr>
              <a:t>「　　」</a:t>
            </a:r>
            <a:endParaRPr lang="en-US" altLang="ja-JP" b="1" dirty="0">
              <a:latin typeface="メイリオ"/>
              <a:ea typeface="メイリオ"/>
            </a:endParaRPr>
          </a:p>
          <a:p>
            <a:r>
              <a:rPr lang="ja-JP" altLang="en-US" b="1" dirty="0">
                <a:latin typeface="メイリオ"/>
                <a:ea typeface="メイリオ"/>
              </a:rPr>
              <a:t>を押す</a:t>
            </a:r>
            <a:endParaRPr lang="en-US" altLang="ja-JP" b="1" dirty="0">
              <a:latin typeface="メイリオ"/>
              <a:ea typeface="メイリオ"/>
            </a:endParaRPr>
          </a:p>
        </p:txBody>
      </p:sp>
      <p:sp>
        <p:nvSpPr>
          <p:cNvPr id="18" name="テキスト ボックス 17">
            <a:extLst>
              <a:ext uri="{FF2B5EF4-FFF2-40B4-BE49-F238E27FC236}">
                <a16:creationId xmlns:a16="http://schemas.microsoft.com/office/drawing/2014/main" id="{50B247D6-EEC0-A0ED-C5EE-D8AB932285F3}"/>
              </a:ext>
            </a:extLst>
          </p:cNvPr>
          <p:cNvSpPr txBox="1"/>
          <p:nvPr/>
        </p:nvSpPr>
        <p:spPr>
          <a:xfrm>
            <a:off x="3693943" y="1987450"/>
            <a:ext cx="2523023"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検索用の枠を押す</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（赤枠内）</a:t>
            </a:r>
            <a:endParaRPr lang="en-US" altLang="ja-JP"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797D847-2935-7294-93A2-C76114962889}"/>
              </a:ext>
            </a:extLst>
          </p:cNvPr>
          <p:cNvSpPr txBox="1"/>
          <p:nvPr/>
        </p:nvSpPr>
        <p:spPr>
          <a:xfrm>
            <a:off x="6469637" y="1972524"/>
            <a:ext cx="2365415"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「地理院地図」</a:t>
            </a:r>
            <a:endParaRPr lang="en-US" altLang="ja-JP" b="1" dirty="0">
              <a:latin typeface="メイリオ"/>
              <a:ea typeface="メイリオ"/>
            </a:endParaRPr>
          </a:p>
          <a:p>
            <a:r>
              <a:rPr lang="ja-JP" altLang="en-US" b="1" dirty="0">
                <a:latin typeface="メイリオ"/>
                <a:ea typeface="メイリオ"/>
              </a:rPr>
              <a:t>と入力</a:t>
            </a:r>
            <a:endParaRPr lang="en-US" altLang="ja-JP" b="1" dirty="0">
              <a:latin typeface="メイリオ"/>
              <a:ea typeface="メイリオ"/>
            </a:endParaRPr>
          </a:p>
        </p:txBody>
      </p:sp>
      <p:grpSp>
        <p:nvGrpSpPr>
          <p:cNvPr id="21" name="図形グループ 108">
            <a:extLst>
              <a:ext uri="{FF2B5EF4-FFF2-40B4-BE49-F238E27FC236}">
                <a16:creationId xmlns:a16="http://schemas.microsoft.com/office/drawing/2014/main" id="{EC1DE79F-F70B-3B05-CAC1-E00CA8C040E9}"/>
              </a:ext>
            </a:extLst>
          </p:cNvPr>
          <p:cNvGrpSpPr/>
          <p:nvPr/>
        </p:nvGrpSpPr>
        <p:grpSpPr>
          <a:xfrm>
            <a:off x="1233697" y="5525196"/>
            <a:ext cx="296587" cy="293005"/>
            <a:chOff x="2897417" y="3995693"/>
            <a:chExt cx="296587" cy="293005"/>
          </a:xfrm>
        </p:grpSpPr>
        <p:sp>
          <p:nvSpPr>
            <p:cNvPr id="22" name="円/楕円 114">
              <a:extLst>
                <a:ext uri="{FF2B5EF4-FFF2-40B4-BE49-F238E27FC236}">
                  <a16:creationId xmlns:a16="http://schemas.microsoft.com/office/drawing/2014/main" id="{D4E4D74A-12A4-04AB-D5CE-4F37D226ED6D}"/>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062F38D-CB39-3FB8-938A-BFB30603EF3E}"/>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4" name="図形グループ 93">
            <a:extLst>
              <a:ext uri="{FF2B5EF4-FFF2-40B4-BE49-F238E27FC236}">
                <a16:creationId xmlns:a16="http://schemas.microsoft.com/office/drawing/2014/main" id="{95B10B08-64CE-0E93-9D80-3BFC91653342}"/>
              </a:ext>
            </a:extLst>
          </p:cNvPr>
          <p:cNvGrpSpPr/>
          <p:nvPr/>
        </p:nvGrpSpPr>
        <p:grpSpPr>
          <a:xfrm>
            <a:off x="3577929" y="5379395"/>
            <a:ext cx="296586" cy="293005"/>
            <a:chOff x="3546641" y="3995693"/>
            <a:chExt cx="296586" cy="293005"/>
          </a:xfrm>
        </p:grpSpPr>
        <p:sp>
          <p:nvSpPr>
            <p:cNvPr id="25" name="円/楕円 106">
              <a:extLst>
                <a:ext uri="{FF2B5EF4-FFF2-40B4-BE49-F238E27FC236}">
                  <a16:creationId xmlns:a16="http://schemas.microsoft.com/office/drawing/2014/main" id="{2C8E2110-1921-9363-4C97-AFD37AC52083}"/>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107">
              <a:extLst>
                <a:ext uri="{FF2B5EF4-FFF2-40B4-BE49-F238E27FC236}">
                  <a16:creationId xmlns:a16="http://schemas.microsoft.com/office/drawing/2014/main" id="{E4546E32-BE37-1B42-037E-36251CE629ED}"/>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7" name="四角形: 角を丸くする 26">
            <a:extLst>
              <a:ext uri="{FF2B5EF4-FFF2-40B4-BE49-F238E27FC236}">
                <a16:creationId xmlns:a16="http://schemas.microsoft.com/office/drawing/2014/main" id="{6B2D1952-0FAF-741E-6209-7F70F4E4BDA1}"/>
              </a:ext>
            </a:extLst>
          </p:cNvPr>
          <p:cNvSpPr/>
          <p:nvPr/>
        </p:nvSpPr>
        <p:spPr>
          <a:xfrm>
            <a:off x="6526499" y="4680925"/>
            <a:ext cx="160042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6498F6BA-4167-43AE-A2F6-DFA4B0BA85B9}"/>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41" name="図 40">
            <a:extLst>
              <a:ext uri="{FF2B5EF4-FFF2-40B4-BE49-F238E27FC236}">
                <a16:creationId xmlns:a16="http://schemas.microsoft.com/office/drawing/2014/main" id="{BAFC6D99-AE29-6BA9-2E4C-BF59E8D1374C}"/>
              </a:ext>
            </a:extLst>
          </p:cNvPr>
          <p:cNvPicPr>
            <a:picLocks noChangeAspect="1"/>
          </p:cNvPicPr>
          <p:nvPr/>
        </p:nvPicPr>
        <p:blipFill>
          <a:blip r:embed="rId6"/>
          <a:stretch>
            <a:fillRect/>
          </a:stretch>
        </p:blipFill>
        <p:spPr>
          <a:xfrm>
            <a:off x="2051720" y="2003409"/>
            <a:ext cx="345806" cy="324848"/>
          </a:xfrm>
          <a:prstGeom prst="rect">
            <a:avLst/>
          </a:prstGeom>
        </p:spPr>
      </p:pic>
      <p:grpSp>
        <p:nvGrpSpPr>
          <p:cNvPr id="42" name="図形グループ 69">
            <a:extLst>
              <a:ext uri="{FF2B5EF4-FFF2-40B4-BE49-F238E27FC236}">
                <a16:creationId xmlns:a16="http://schemas.microsoft.com/office/drawing/2014/main" id="{A499D9F0-EA6B-E102-5587-A24F9A261048}"/>
              </a:ext>
            </a:extLst>
          </p:cNvPr>
          <p:cNvGrpSpPr/>
          <p:nvPr/>
        </p:nvGrpSpPr>
        <p:grpSpPr>
          <a:xfrm>
            <a:off x="6378206" y="4383348"/>
            <a:ext cx="296586" cy="293005"/>
            <a:chOff x="4232441" y="3995693"/>
            <a:chExt cx="296586" cy="293005"/>
          </a:xfrm>
        </p:grpSpPr>
        <p:sp>
          <p:nvSpPr>
            <p:cNvPr id="43" name="円/楕円 70">
              <a:extLst>
                <a:ext uri="{FF2B5EF4-FFF2-40B4-BE49-F238E27FC236}">
                  <a16:creationId xmlns:a16="http://schemas.microsoft.com/office/drawing/2014/main" id="{67E18205-9FAB-21BC-7E62-FFA8B2C646AE}"/>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フリーフォーム 71">
              <a:extLst>
                <a:ext uri="{FF2B5EF4-FFF2-40B4-BE49-F238E27FC236}">
                  <a16:creationId xmlns:a16="http://schemas.microsoft.com/office/drawing/2014/main" id="{924D73C0-27CC-92B6-D4E3-080BCAF0553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3555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マップ&#10;&#10;自動的に生成された説明">
            <a:extLst>
              <a:ext uri="{FF2B5EF4-FFF2-40B4-BE49-F238E27FC236}">
                <a16:creationId xmlns:a16="http://schemas.microsoft.com/office/drawing/2014/main" id="{C542FE72-AAB1-A9A9-5F11-6AFF4DF855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7374" y="2665888"/>
            <a:ext cx="1637051" cy="3542990"/>
          </a:xfrm>
          <a:prstGeom prst="rect">
            <a:avLst/>
          </a:prstGeom>
          <a:ln>
            <a:solidFill>
              <a:schemeClr val="tx1"/>
            </a:solidFill>
          </a:ln>
        </p:spPr>
      </p:pic>
      <p:pic>
        <p:nvPicPr>
          <p:cNvPr id="12" name="図 11" descr="グラフィカル ユーザー インターフェイス, テキスト, アプリケーション, メール&#10;&#10;自動的に生成された説明">
            <a:extLst>
              <a:ext uri="{FF2B5EF4-FFF2-40B4-BE49-F238E27FC236}">
                <a16:creationId xmlns:a16="http://schemas.microsoft.com/office/drawing/2014/main" id="{0353275E-ADEF-3BFD-7CF6-9A9416F031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0843" y="2621672"/>
            <a:ext cx="1643213" cy="3556327"/>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45F22668-1746-003B-FA51-C4E5D79891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6685" y="2627566"/>
            <a:ext cx="1641381" cy="3552362"/>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491893"/>
            <a:ext cx="5519460" cy="547842"/>
          </a:xfrm>
        </p:spPr>
        <p:txBody>
          <a:bodyPr wrap="none">
            <a:spAutoFit/>
          </a:bodyPr>
          <a:lstStyle/>
          <a:p>
            <a:r>
              <a:rPr lang="ja-JP" altLang="en-US" dirty="0"/>
              <a:t>地理院地図を検索しましょう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F83A7A14-AC45-6941-EA5D-BB3A4E0C7A0E}"/>
              </a:ext>
            </a:extLst>
          </p:cNvPr>
          <p:cNvSpPr txBox="1"/>
          <p:nvPr/>
        </p:nvSpPr>
        <p:spPr>
          <a:xfrm>
            <a:off x="3173134" y="1954832"/>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D3CB71C-193C-FF2A-5919-48C7750A3538}"/>
              </a:ext>
            </a:extLst>
          </p:cNvPr>
          <p:cNvSpPr txBox="1"/>
          <p:nvPr/>
        </p:nvSpPr>
        <p:spPr>
          <a:xfrm>
            <a:off x="403237" y="1931336"/>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374E65B5-F5BE-4372-B9DE-B333A4C97A41}"/>
              </a:ext>
            </a:extLst>
          </p:cNvPr>
          <p:cNvSpPr/>
          <p:nvPr/>
        </p:nvSpPr>
        <p:spPr>
          <a:xfrm>
            <a:off x="2288840" y="5456354"/>
            <a:ext cx="352051" cy="420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BAE104CE-17F7-B760-84F0-944B13558EB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20B0304D-827D-24AF-B56E-3ADA2A307938}"/>
              </a:ext>
            </a:extLst>
          </p:cNvPr>
          <p:cNvSpPr txBox="1"/>
          <p:nvPr/>
        </p:nvSpPr>
        <p:spPr>
          <a:xfrm>
            <a:off x="878376" y="1920905"/>
            <a:ext cx="2603653" cy="782060"/>
          </a:xfrm>
          <a:prstGeom prst="rect">
            <a:avLst/>
          </a:prstGeom>
          <a:noFill/>
        </p:spPr>
        <p:txBody>
          <a:bodyPr wrap="square" lIns="91440" tIns="45720" rIns="91440" bIns="45720" rtlCol="0" anchor="t">
            <a:spAutoFit/>
          </a:bodyPr>
          <a:lstStyle/>
          <a:p>
            <a:r>
              <a:rPr lang="ja-JP" altLang="en-US" b="1" dirty="0">
                <a:latin typeface="メイリオ"/>
                <a:ea typeface="メイリオ"/>
              </a:rPr>
              <a:t>画面右下のボタン</a:t>
            </a:r>
            <a:endParaRPr lang="en-US" altLang="ja-JP" b="1" dirty="0">
              <a:latin typeface="メイリオ"/>
              <a:ea typeface="メイリオ"/>
            </a:endParaRPr>
          </a:p>
          <a:p>
            <a:r>
              <a:rPr lang="ja-JP" altLang="en-US" b="1" dirty="0">
                <a:latin typeface="メイリオ"/>
                <a:ea typeface="メイリオ"/>
              </a:rPr>
              <a:t>「開く」を押す</a:t>
            </a:r>
            <a:endParaRPr lang="en-US" altLang="ja-JP" b="1" dirty="0">
              <a:latin typeface="メイリオ"/>
              <a:ea typeface="メイリオ"/>
            </a:endParaRPr>
          </a:p>
        </p:txBody>
      </p:sp>
      <p:sp>
        <p:nvSpPr>
          <p:cNvPr id="14" name="テキスト ボックス 13">
            <a:extLst>
              <a:ext uri="{FF2B5EF4-FFF2-40B4-BE49-F238E27FC236}">
                <a16:creationId xmlns:a16="http://schemas.microsoft.com/office/drawing/2014/main" id="{37E72D1F-017B-08CA-3157-4F656A9A6B0D}"/>
              </a:ext>
            </a:extLst>
          </p:cNvPr>
          <p:cNvSpPr txBox="1"/>
          <p:nvPr/>
        </p:nvSpPr>
        <p:spPr>
          <a:xfrm>
            <a:off x="3612341" y="1919585"/>
            <a:ext cx="2449900" cy="782060"/>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検索結果の中から</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見たい項目を押す</a:t>
            </a:r>
            <a:endParaRPr lang="en-US" altLang="ja-JP"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D56286E-69D5-B47B-A776-DC4F641C6D81}"/>
              </a:ext>
            </a:extLst>
          </p:cNvPr>
          <p:cNvSpPr txBox="1"/>
          <p:nvPr/>
        </p:nvSpPr>
        <p:spPr>
          <a:xfrm>
            <a:off x="6486137" y="1949212"/>
            <a:ext cx="2296859" cy="446892"/>
          </a:xfrm>
          <a:prstGeom prst="rect">
            <a:avLst/>
          </a:prstGeom>
          <a:noFill/>
        </p:spPr>
        <p:txBody>
          <a:bodyPr wrap="square" lIns="91440" tIns="45720" rIns="91440" bIns="45720" rtlCol="0" anchor="t">
            <a:spAutoFit/>
          </a:bodyPr>
          <a:lstStyle/>
          <a:p>
            <a:r>
              <a:rPr lang="ja-JP" altLang="en-US" b="1" dirty="0">
                <a:latin typeface="メイリオ"/>
                <a:ea typeface="メイリオ"/>
              </a:rPr>
              <a:t>地理院地図を表示</a:t>
            </a:r>
          </a:p>
        </p:txBody>
      </p:sp>
      <p:sp>
        <p:nvSpPr>
          <p:cNvPr id="16" name="矢印: 右 15">
            <a:extLst>
              <a:ext uri="{FF2B5EF4-FFF2-40B4-BE49-F238E27FC236}">
                <a16:creationId xmlns:a16="http://schemas.microsoft.com/office/drawing/2014/main" id="{8AB331F0-171C-7AEB-8BAD-D8FE537D0947}"/>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7" name="四角形: 角を丸くする 16">
            <a:extLst>
              <a:ext uri="{FF2B5EF4-FFF2-40B4-BE49-F238E27FC236}">
                <a16:creationId xmlns:a16="http://schemas.microsoft.com/office/drawing/2014/main" id="{DB672193-916D-7C07-EFB1-1A88FC15F883}"/>
              </a:ext>
            </a:extLst>
          </p:cNvPr>
          <p:cNvSpPr/>
          <p:nvPr/>
        </p:nvSpPr>
        <p:spPr>
          <a:xfrm>
            <a:off x="3723575" y="3467372"/>
            <a:ext cx="164282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92">
            <a:extLst>
              <a:ext uri="{FF2B5EF4-FFF2-40B4-BE49-F238E27FC236}">
                <a16:creationId xmlns:a16="http://schemas.microsoft.com/office/drawing/2014/main" id="{C3C87C4D-CFC7-B7D4-4DB4-58104F20005D}"/>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83">
            <a:extLst>
              <a:ext uri="{FF2B5EF4-FFF2-40B4-BE49-F238E27FC236}">
                <a16:creationId xmlns:a16="http://schemas.microsoft.com/office/drawing/2014/main" id="{5275B16D-2961-4AD1-DB4B-9EF4CD9B6BA4}"/>
              </a:ext>
            </a:extLst>
          </p:cNvPr>
          <p:cNvSpPr/>
          <p:nvPr/>
        </p:nvSpPr>
        <p:spPr>
          <a:xfrm>
            <a:off x="3482029" y="320401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字幕 14">
            <a:extLst>
              <a:ext uri="{FF2B5EF4-FFF2-40B4-BE49-F238E27FC236}">
                <a16:creationId xmlns:a16="http://schemas.microsoft.com/office/drawing/2014/main" id="{C1645DD6-0BCF-735E-7AEA-482138D87E09}"/>
              </a:ext>
            </a:extLst>
          </p:cNvPr>
          <p:cNvSpPr>
            <a:spLocks noGrp="1"/>
          </p:cNvSpPr>
          <p:nvPr>
            <p:ph type="subTitle" idx="1"/>
          </p:nvPr>
        </p:nvSpPr>
        <p:spPr>
          <a:xfrm>
            <a:off x="507804" y="1484824"/>
            <a:ext cx="8384676" cy="360000"/>
          </a:xfrm>
        </p:spPr>
        <p:txBody>
          <a:bodyPr vert="horz" lIns="91440" tIns="45720" rIns="91440" bIns="45720" rtlCol="0" anchor="t">
            <a:normAutofit fontScale="92500" lnSpcReduction="10000"/>
          </a:bodyPr>
          <a:lstStyle/>
          <a:p>
            <a:r>
              <a:rPr lang="en-US" altLang="ja-JP" dirty="0">
                <a:latin typeface="Meiryo"/>
                <a:ea typeface="Meiryo"/>
              </a:rPr>
              <a:t>iPhone</a:t>
            </a:r>
            <a:r>
              <a:rPr lang="ja-JP" altLang="en-US" dirty="0">
                <a:latin typeface="Meiryo"/>
                <a:ea typeface="Meiryo"/>
              </a:rPr>
              <a:t>で検索しましょう</a:t>
            </a:r>
          </a:p>
          <a:p>
            <a:endParaRPr lang="ja-JP" altLang="en-US" sz="2800" dirty="0"/>
          </a:p>
        </p:txBody>
      </p:sp>
      <p:grpSp>
        <p:nvGrpSpPr>
          <p:cNvPr id="3" name="図形グループ 20">
            <a:extLst>
              <a:ext uri="{FF2B5EF4-FFF2-40B4-BE49-F238E27FC236}">
                <a16:creationId xmlns:a16="http://schemas.microsoft.com/office/drawing/2014/main" id="{AFB7C6A1-BCD5-D739-56C0-EFB2F4464B10}"/>
              </a:ext>
            </a:extLst>
          </p:cNvPr>
          <p:cNvGrpSpPr/>
          <p:nvPr/>
        </p:nvGrpSpPr>
        <p:grpSpPr>
          <a:xfrm>
            <a:off x="6280764" y="2427112"/>
            <a:ext cx="296586" cy="293005"/>
            <a:chOff x="6801905" y="3995693"/>
            <a:chExt cx="296586" cy="293005"/>
          </a:xfrm>
        </p:grpSpPr>
        <p:sp>
          <p:nvSpPr>
            <p:cNvPr id="4" name="円/楕円 21">
              <a:extLst>
                <a:ext uri="{FF2B5EF4-FFF2-40B4-BE49-F238E27FC236}">
                  <a16:creationId xmlns:a16="http://schemas.microsoft.com/office/drawing/2014/main" id="{38D44326-D09E-2F4F-D925-B75F3BBEFA8A}"/>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2">
              <a:extLst>
                <a:ext uri="{FF2B5EF4-FFF2-40B4-BE49-F238E27FC236}">
                  <a16:creationId xmlns:a16="http://schemas.microsoft.com/office/drawing/2014/main" id="{271FBAE0-6DE4-091B-8DC5-134E834C1170}"/>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4">
            <a:extLst>
              <a:ext uri="{FF2B5EF4-FFF2-40B4-BE49-F238E27FC236}">
                <a16:creationId xmlns:a16="http://schemas.microsoft.com/office/drawing/2014/main" id="{D029A75A-42FE-6B82-E62E-D0FA911C219B}"/>
              </a:ext>
            </a:extLst>
          </p:cNvPr>
          <p:cNvSpPr txBox="1"/>
          <p:nvPr/>
        </p:nvSpPr>
        <p:spPr>
          <a:xfrm>
            <a:off x="6081780" y="1954832"/>
            <a:ext cx="540000" cy="458587"/>
          </a:xfrm>
          <a:prstGeom prst="rect">
            <a:avLst/>
          </a:prstGeom>
          <a:noFill/>
        </p:spPr>
        <p:txBody>
          <a:bodyPr wrap="square" lIns="91440" tIns="45720" rIns="91440" bIns="45720" rtlCol="0" anchor="t">
            <a:spAutoFit/>
          </a:bodyPr>
          <a:lstStyle/>
          <a:p>
            <a:pPr>
              <a:lnSpc>
                <a:spcPct val="80000"/>
              </a:lnSpc>
            </a:pPr>
            <a:r>
              <a:rPr lang="ja-JP" altLang="en-US" sz="2800" b="1">
                <a:solidFill>
                  <a:srgbClr val="009650"/>
                </a:solidFill>
                <a:latin typeface="Meiryo" charset="-128"/>
                <a:ea typeface="Meiryo" charset="-128"/>
                <a:cs typeface="Meiryo" charset="-128"/>
              </a:rPr>
              <a:t>❻</a:t>
            </a:r>
            <a:endParaRPr lang="ja-JP" altLang="en-US" sz="28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257960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マップ&#10;&#10;自動的に生成された説明">
            <a:extLst>
              <a:ext uri="{FF2B5EF4-FFF2-40B4-BE49-F238E27FC236}">
                <a16:creationId xmlns:a16="http://schemas.microsoft.com/office/drawing/2014/main" id="{9B414C4E-E073-7902-3B82-7ED5699D4A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0828" y="2871111"/>
            <a:ext cx="1639446" cy="3406406"/>
          </a:xfrm>
          <a:prstGeom prst="rect">
            <a:avLst/>
          </a:prstGeom>
          <a:ln>
            <a:solidFill>
              <a:schemeClr val="tx1"/>
            </a:solidFill>
          </a:ln>
        </p:spPr>
      </p:pic>
      <p:pic>
        <p:nvPicPr>
          <p:cNvPr id="28" name="図 27" descr="マップ&#10;&#10;自動的に生成された説明">
            <a:extLst>
              <a:ext uri="{FF2B5EF4-FFF2-40B4-BE49-F238E27FC236}">
                <a16:creationId xmlns:a16="http://schemas.microsoft.com/office/drawing/2014/main" id="{63EA409F-4903-A9F9-0816-A381AE2F15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0458" y="2876086"/>
            <a:ext cx="1637052" cy="340143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 name="矢印: 右 45">
            <a:extLst>
              <a:ext uri="{FF2B5EF4-FFF2-40B4-BE49-F238E27FC236}">
                <a16:creationId xmlns:a16="http://schemas.microsoft.com/office/drawing/2014/main" id="{0634D952-B255-E81D-2877-3CCB4215182A}"/>
              </a:ext>
            </a:extLst>
          </p:cNvPr>
          <p:cNvSpPr/>
          <p:nvPr/>
        </p:nvSpPr>
        <p:spPr>
          <a:xfrm>
            <a:off x="4125425" y="4728725"/>
            <a:ext cx="893150" cy="514215"/>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4" name="四角形: 角を丸くする 33">
            <a:extLst>
              <a:ext uri="{FF2B5EF4-FFF2-40B4-BE49-F238E27FC236}">
                <a16:creationId xmlns:a16="http://schemas.microsoft.com/office/drawing/2014/main" id="{9B721123-D541-CDDE-AF4C-86E36FE25BD8}"/>
              </a:ext>
            </a:extLst>
          </p:cNvPr>
          <p:cNvSpPr/>
          <p:nvPr/>
        </p:nvSpPr>
        <p:spPr>
          <a:xfrm>
            <a:off x="6746040" y="2985264"/>
            <a:ext cx="2160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6D78B6D3-0533-6088-DAA8-8C73EC97C379}"/>
              </a:ext>
            </a:extLst>
          </p:cNvPr>
          <p:cNvSpPr/>
          <p:nvPr/>
        </p:nvSpPr>
        <p:spPr>
          <a:xfrm>
            <a:off x="3020379" y="2996952"/>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AB83D716-33C1-8419-B32C-F4D65FFB2EE9}"/>
              </a:ext>
            </a:extLst>
          </p:cNvPr>
          <p:cNvSpPr txBox="1"/>
          <p:nvPr/>
        </p:nvSpPr>
        <p:spPr>
          <a:xfrm>
            <a:off x="5722736" y="2196152"/>
            <a:ext cx="2878383"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星形のボタン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a:ea typeface="メイリオ"/>
              </a:rPr>
              <a:t>（ブックマーク）を押す</a:t>
            </a:r>
          </a:p>
        </p:txBody>
      </p:sp>
      <p:sp>
        <p:nvSpPr>
          <p:cNvPr id="19" name="テキスト ボックス 18">
            <a:extLst>
              <a:ext uri="{FF2B5EF4-FFF2-40B4-BE49-F238E27FC236}">
                <a16:creationId xmlns:a16="http://schemas.microsoft.com/office/drawing/2014/main" id="{2B8AB6EC-A2A3-2C3F-A0FA-C2733666E3A6}"/>
              </a:ext>
            </a:extLst>
          </p:cNvPr>
          <p:cNvSpPr txBox="1"/>
          <p:nvPr/>
        </p:nvSpPr>
        <p:spPr>
          <a:xfrm>
            <a:off x="884660" y="213711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82BEA676-3461-E44F-A6E9-EE5001E667E2}"/>
              </a:ext>
            </a:extLst>
          </p:cNvPr>
          <p:cNvSpPr txBox="1"/>
          <p:nvPr/>
        </p:nvSpPr>
        <p:spPr>
          <a:xfrm>
            <a:off x="5256136" y="213711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0738A363-A865-6804-E2A9-FF943CAE63B1}"/>
              </a:ext>
            </a:extLst>
          </p:cNvPr>
          <p:cNvSpPr txBox="1"/>
          <p:nvPr/>
        </p:nvSpPr>
        <p:spPr>
          <a:xfrm>
            <a:off x="1420838" y="2196153"/>
            <a:ext cx="3007145" cy="646331"/>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画面右上の３つの点の</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ボタン「　 」を押す</a:t>
            </a:r>
          </a:p>
        </p:txBody>
      </p:sp>
      <p:pic>
        <p:nvPicPr>
          <p:cNvPr id="5126" name="Picture 6">
            <a:extLst>
              <a:ext uri="{FF2B5EF4-FFF2-40B4-BE49-F238E27FC236}">
                <a16:creationId xmlns:a16="http://schemas.microsoft.com/office/drawing/2014/main" id="{ED651332-746B-7B79-8602-E5C8984FF3F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07775" y="2151254"/>
            <a:ext cx="316553" cy="3165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A6648FA-7E6A-CD4E-F326-ABC9EE7BE6F6}"/>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434749" y="2483183"/>
            <a:ext cx="263152" cy="236487"/>
          </a:xfrm>
          <a:prstGeom prst="rect">
            <a:avLst/>
          </a:prstGeom>
          <a:solidFill>
            <a:schemeClr val="bg1"/>
          </a:solidFill>
          <a:ln>
            <a:solidFill>
              <a:schemeClr val="tx1">
                <a:lumMod val="65000"/>
                <a:lumOff val="35000"/>
              </a:schemeClr>
            </a:solidFill>
          </a:ln>
        </p:spPr>
      </p:pic>
      <p:grpSp>
        <p:nvGrpSpPr>
          <p:cNvPr id="4" name="図形グループ 69">
            <a:extLst>
              <a:ext uri="{FF2B5EF4-FFF2-40B4-BE49-F238E27FC236}">
                <a16:creationId xmlns:a16="http://schemas.microsoft.com/office/drawing/2014/main" id="{89007D8B-E724-F7AB-E8BE-7A9FA594DF3C}"/>
              </a:ext>
            </a:extLst>
          </p:cNvPr>
          <p:cNvGrpSpPr/>
          <p:nvPr/>
        </p:nvGrpSpPr>
        <p:grpSpPr>
          <a:xfrm>
            <a:off x="2850623" y="2758067"/>
            <a:ext cx="296587" cy="293005"/>
            <a:chOff x="2897417" y="3995693"/>
            <a:chExt cx="296587" cy="293005"/>
          </a:xfrm>
        </p:grpSpPr>
        <p:sp>
          <p:nvSpPr>
            <p:cNvPr id="5" name="円/楕円 70">
              <a:extLst>
                <a:ext uri="{FF2B5EF4-FFF2-40B4-BE49-F238E27FC236}">
                  <a16:creationId xmlns:a16="http://schemas.microsoft.com/office/drawing/2014/main" id="{D3B30DD1-9B61-268B-3894-D23FE4F01EB5}"/>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1F2592A-716A-D71B-04B6-84D2FF54663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7" name="図形グループ 61">
            <a:extLst>
              <a:ext uri="{FF2B5EF4-FFF2-40B4-BE49-F238E27FC236}">
                <a16:creationId xmlns:a16="http://schemas.microsoft.com/office/drawing/2014/main" id="{AA0F1C4D-293F-F2E7-AB73-A5FA89940806}"/>
              </a:ext>
            </a:extLst>
          </p:cNvPr>
          <p:cNvGrpSpPr/>
          <p:nvPr/>
        </p:nvGrpSpPr>
        <p:grpSpPr>
          <a:xfrm>
            <a:off x="6411111" y="2830313"/>
            <a:ext cx="296586" cy="293005"/>
            <a:chOff x="3546641" y="3995693"/>
            <a:chExt cx="296586" cy="293005"/>
          </a:xfrm>
        </p:grpSpPr>
        <p:sp>
          <p:nvSpPr>
            <p:cNvPr id="8" name="円/楕円 65">
              <a:extLst>
                <a:ext uri="{FF2B5EF4-FFF2-40B4-BE49-F238E27FC236}">
                  <a16:creationId xmlns:a16="http://schemas.microsoft.com/office/drawing/2014/main" id="{2E14AE74-7A1D-1708-4645-771CBFC2D59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68">
              <a:extLst>
                <a:ext uri="{FF2B5EF4-FFF2-40B4-BE49-F238E27FC236}">
                  <a16:creationId xmlns:a16="http://schemas.microsoft.com/office/drawing/2014/main" id="{48AB34CF-846B-D155-47CF-66475B68A17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タイトル 1">
            <a:extLst>
              <a:ext uri="{FF2B5EF4-FFF2-40B4-BE49-F238E27FC236}">
                <a16:creationId xmlns:a16="http://schemas.microsoft.com/office/drawing/2014/main" id="{50A57A4F-EC01-4559-3550-4EED22FC8196}"/>
              </a:ext>
            </a:extLst>
          </p:cNvPr>
          <p:cNvSpPr>
            <a:spLocks noGrp="1"/>
          </p:cNvSpPr>
          <p:nvPr>
            <p:ph type="ctrTitle"/>
          </p:nvPr>
        </p:nvSpPr>
        <p:spPr>
          <a:xfrm>
            <a:off x="1767718" y="491893"/>
            <a:ext cx="5109091" cy="547842"/>
          </a:xfrm>
        </p:spPr>
        <p:txBody>
          <a:bodyPr wrap="none">
            <a:spAutoFit/>
          </a:bodyPr>
          <a:lstStyle/>
          <a:p>
            <a:r>
              <a:rPr lang="ja-JP" altLang="en-US" dirty="0"/>
              <a:t>ブックマークをしましょう</a:t>
            </a:r>
          </a:p>
        </p:txBody>
      </p:sp>
      <p:sp>
        <p:nvSpPr>
          <p:cNvPr id="18" name="Title 1">
            <a:extLst>
              <a:ext uri="{FF2B5EF4-FFF2-40B4-BE49-F238E27FC236}">
                <a16:creationId xmlns:a16="http://schemas.microsoft.com/office/drawing/2014/main" id="{0918FFA0-2CE3-8D16-6CE6-9F172EA5DB8F}"/>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26" name="字幕 14">
            <a:extLst>
              <a:ext uri="{FF2B5EF4-FFF2-40B4-BE49-F238E27FC236}">
                <a16:creationId xmlns:a16="http://schemas.microsoft.com/office/drawing/2014/main" id="{A0672C7C-DD46-0363-DFA2-6989FC4231C7}"/>
              </a:ext>
            </a:extLst>
          </p:cNvPr>
          <p:cNvSpPr>
            <a:spLocks noGrp="1"/>
          </p:cNvSpPr>
          <p:nvPr>
            <p:ph type="subTitle" idx="1"/>
          </p:nvPr>
        </p:nvSpPr>
        <p:spPr>
          <a:xfrm>
            <a:off x="537537" y="1447149"/>
            <a:ext cx="8384676" cy="360000"/>
          </a:xfrm>
        </p:spPr>
        <p:txBody>
          <a:bodyPr vert="horz" lIns="91440" tIns="45720" rIns="91440" bIns="45720" rtlCol="0" anchor="t">
            <a:normAutofit fontScale="92500" lnSpcReduction="10000"/>
          </a:bodyPr>
          <a:lstStyle/>
          <a:p>
            <a:r>
              <a:rPr lang="en-US" altLang="ja-JP" dirty="0">
                <a:latin typeface="Meiryo"/>
                <a:ea typeface="Meiryo"/>
              </a:rPr>
              <a:t>Android</a:t>
            </a:r>
            <a:r>
              <a:rPr lang="ja-JP" altLang="en-US" dirty="0">
                <a:latin typeface="Meiryo"/>
                <a:ea typeface="Meiryo"/>
              </a:rPr>
              <a:t>でブックマークをしましょう</a:t>
            </a:r>
          </a:p>
          <a:p>
            <a:endParaRPr lang="ja-JP" altLang="en-US" sz="2800" dirty="0"/>
          </a:p>
        </p:txBody>
      </p:sp>
    </p:spTree>
    <p:extLst>
      <p:ext uri="{BB962C8B-B14F-4D97-AF65-F5344CB8AC3E}">
        <p14:creationId xmlns:p14="http://schemas.microsoft.com/office/powerpoint/2010/main" val="327395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マップ&#10;&#10;自動的に生成された説明">
            <a:extLst>
              <a:ext uri="{FF2B5EF4-FFF2-40B4-BE49-F238E27FC236}">
                <a16:creationId xmlns:a16="http://schemas.microsoft.com/office/drawing/2014/main" id="{0597FB0C-92BE-89EE-C344-6465D1CAC5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1721" y="3417189"/>
            <a:ext cx="1797350" cy="1499350"/>
          </a:xfrm>
          <a:prstGeom prst="rect">
            <a:avLst/>
          </a:prstGeom>
          <a:ln>
            <a:solidFill>
              <a:schemeClr val="tx1"/>
            </a:solidFill>
          </a:ln>
        </p:spPr>
      </p:pic>
      <p:pic>
        <p:nvPicPr>
          <p:cNvPr id="17" name="図 16" descr="マップ&#10;&#10;自動的に生成された説明">
            <a:extLst>
              <a:ext uri="{FF2B5EF4-FFF2-40B4-BE49-F238E27FC236}">
                <a16:creationId xmlns:a16="http://schemas.microsoft.com/office/drawing/2014/main" id="{4E14BC50-68D4-43D0-5B89-BDA07E5357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4806" y="4397343"/>
            <a:ext cx="1888647" cy="1683189"/>
          </a:xfrm>
          <a:prstGeom prst="rect">
            <a:avLst/>
          </a:prstGeom>
          <a:ln>
            <a:solidFill>
              <a:schemeClr val="tx1"/>
            </a:solidFill>
          </a:ln>
        </p:spPr>
      </p:pic>
      <p:pic>
        <p:nvPicPr>
          <p:cNvPr id="18" name="図 17" descr="マップ&#10;&#10;自動的に生成された説明">
            <a:extLst>
              <a:ext uri="{FF2B5EF4-FFF2-40B4-BE49-F238E27FC236}">
                <a16:creationId xmlns:a16="http://schemas.microsoft.com/office/drawing/2014/main" id="{F232ACF3-5E73-3987-B622-C00BECBDE3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04493" y="2679103"/>
            <a:ext cx="1637052" cy="3401430"/>
          </a:xfrm>
          <a:prstGeom prst="rect">
            <a:avLst/>
          </a:prstGeom>
          <a:ln>
            <a:solidFill>
              <a:schemeClr val="tx1"/>
            </a:solidFill>
          </a:ln>
        </p:spPr>
      </p:pic>
      <p:pic>
        <p:nvPicPr>
          <p:cNvPr id="14" name="図 13" descr="背景パターン が含まれている画像&#10;&#10;自動的に生成された説明">
            <a:extLst>
              <a:ext uri="{FF2B5EF4-FFF2-40B4-BE49-F238E27FC236}">
                <a16:creationId xmlns:a16="http://schemas.microsoft.com/office/drawing/2014/main" id="{F43B8772-2604-D4E6-2E6B-4BF424D12B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42922" y="2640284"/>
            <a:ext cx="1641381" cy="3410425"/>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84824"/>
            <a:ext cx="8384676" cy="360000"/>
          </a:xfrm>
        </p:spPr>
        <p:txBody>
          <a:bodyPr>
            <a:noAutofit/>
          </a:bodyPr>
          <a:lstStyle/>
          <a:p>
            <a:r>
              <a:rPr lang="en-US" altLang="ja-JP" sz="2200" dirty="0">
                <a:latin typeface="メイリオ" panose="020B0604030504040204" pitchFamily="50" charset="-128"/>
                <a:ea typeface="メイリオ" panose="020B0604030504040204" pitchFamily="50" charset="-128"/>
                <a:cs typeface="AoyagiKouzanFontT"/>
              </a:rPr>
              <a:t>Android</a:t>
            </a:r>
            <a:r>
              <a:rPr lang="ja-JP" altLang="en-US" sz="2200" dirty="0">
                <a:latin typeface="AoyagiKouzanFontT"/>
                <a:cs typeface="AoyagiKouzanFontT"/>
              </a:rPr>
              <a:t>で保存</a:t>
            </a:r>
            <a:r>
              <a:rPr lang="ja-JP" altLang="en-US" sz="2200" spc="14" dirty="0">
                <a:latin typeface="AoyagiKouzanFontT"/>
                <a:cs typeface="AoyagiKouzanFontT"/>
              </a:rPr>
              <a:t>し</a:t>
            </a:r>
            <a:r>
              <a:rPr lang="ja-JP" altLang="en-US" sz="2200" spc="7" dirty="0">
                <a:latin typeface="AoyagiKouzanFontT"/>
                <a:cs typeface="AoyagiKouzanFontT"/>
              </a:rPr>
              <a:t>た</a:t>
            </a:r>
            <a:r>
              <a:rPr lang="ja-JP" altLang="en-US" sz="2200" spc="-25" dirty="0">
                <a:latin typeface="AoyagiKouzanFontT"/>
                <a:cs typeface="AoyagiKouzanFontT"/>
              </a:rPr>
              <a:t>ぺ</a:t>
            </a:r>
            <a:r>
              <a:rPr lang="ja-JP" altLang="en-US" sz="2200" spc="-39" dirty="0">
                <a:latin typeface="AoyagiKouzanFontT"/>
                <a:cs typeface="AoyagiKouzanFontT"/>
              </a:rPr>
              <a:t>ー</a:t>
            </a:r>
            <a:r>
              <a:rPr lang="ja-JP" altLang="en-US" sz="2200" spc="-4" dirty="0">
                <a:latin typeface="AoyagiKouzanFontT"/>
                <a:cs typeface="AoyagiKouzanFontT"/>
              </a:rPr>
              <a:t>ジ</a:t>
            </a:r>
            <a:r>
              <a:rPr lang="ja-JP" altLang="en-US" sz="2200" spc="25" dirty="0">
                <a:latin typeface="AoyagiKouzanFontT"/>
                <a:cs typeface="AoyagiKouzanFontT"/>
              </a:rPr>
              <a:t>を</a:t>
            </a:r>
            <a:r>
              <a:rPr lang="ja-JP" altLang="en-US" sz="2200" spc="-28" dirty="0">
                <a:latin typeface="AoyagiKouzanFontT"/>
                <a:cs typeface="AoyagiKouzanFontT"/>
              </a:rPr>
              <a:t>ブ</a:t>
            </a:r>
            <a:r>
              <a:rPr lang="ja-JP" altLang="en-US" sz="2200" spc="11" dirty="0">
                <a:latin typeface="AoyagiKouzanFontT"/>
                <a:cs typeface="AoyagiKouzanFontT"/>
              </a:rPr>
              <a:t>ッ</a:t>
            </a:r>
            <a:r>
              <a:rPr lang="ja-JP" altLang="en-US" sz="2200" spc="-11" dirty="0">
                <a:latin typeface="AoyagiKouzanFontT"/>
                <a:cs typeface="AoyagiKouzanFontT"/>
              </a:rPr>
              <a:t>ク</a:t>
            </a:r>
            <a:r>
              <a:rPr lang="ja-JP" altLang="en-US" sz="2200" spc="7" dirty="0">
                <a:latin typeface="AoyagiKouzanFontT"/>
                <a:cs typeface="AoyagiKouzanFontT"/>
              </a:rPr>
              <a:t>マ</a:t>
            </a:r>
            <a:r>
              <a:rPr lang="ja-JP" altLang="en-US" sz="2200" spc="-39" dirty="0">
                <a:latin typeface="AoyagiKouzanFontT"/>
                <a:cs typeface="AoyagiKouzanFontT"/>
              </a:rPr>
              <a:t>ー</a:t>
            </a:r>
            <a:r>
              <a:rPr lang="ja-JP" altLang="en-US" sz="2200" spc="-11" dirty="0">
                <a:latin typeface="AoyagiKouzanFontT"/>
                <a:cs typeface="AoyagiKouzanFontT"/>
              </a:rPr>
              <a:t>ク</a:t>
            </a:r>
            <a:r>
              <a:rPr lang="ja-JP" altLang="en-US" sz="2200" spc="-14" dirty="0">
                <a:latin typeface="AoyagiKouzanFontT"/>
                <a:cs typeface="AoyagiKouzanFontT"/>
              </a:rPr>
              <a:t>か</a:t>
            </a:r>
            <a:r>
              <a:rPr lang="ja-JP" altLang="en-US" sz="2200" spc="7" dirty="0">
                <a:latin typeface="AoyagiKouzanFontT"/>
                <a:cs typeface="AoyagiKouzanFontT"/>
              </a:rPr>
              <a:t>ら開</a:t>
            </a:r>
            <a:r>
              <a:rPr lang="ja-JP" altLang="en-US" sz="2200" spc="-14" dirty="0">
                <a:latin typeface="AoyagiKouzanFontT"/>
                <a:cs typeface="AoyagiKouzanFontT"/>
              </a:rPr>
              <a:t>く方法</a:t>
            </a:r>
            <a:endParaRPr lang="ja-JP" altLang="en-US" sz="2200" dirty="0"/>
          </a:p>
        </p:txBody>
      </p:sp>
      <p:sp>
        <p:nvSpPr>
          <p:cNvPr id="64" name="正方形/長方形 63"/>
          <p:cNvSpPr>
            <a:spLocks noChangeAspect="1"/>
          </p:cNvSpPr>
          <p:nvPr/>
        </p:nvSpPr>
        <p:spPr>
          <a:xfrm>
            <a:off x="2320860" y="3507357"/>
            <a:ext cx="288000" cy="28800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0">
            <a:extLst>
              <a:ext uri="{FF2B5EF4-FFF2-40B4-BE49-F238E27FC236}">
                <a16:creationId xmlns:a16="http://schemas.microsoft.com/office/drawing/2014/main" id="{6CC81C77-D3A9-48AE-BCA3-620EDEA24FD1}"/>
              </a:ext>
            </a:extLst>
          </p:cNvPr>
          <p:cNvSpPr>
            <a:spLocks noChangeAspect="1"/>
          </p:cNvSpPr>
          <p:nvPr/>
        </p:nvSpPr>
        <p:spPr>
          <a:xfrm>
            <a:off x="4854038" y="3737624"/>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04038" y="1918573"/>
            <a:ext cx="2700000" cy="646331"/>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開きたいページを</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dirty="0">
              <a:latin typeface="メイリオ" panose="020B0604030504040204" pitchFamily="50" charset="-128"/>
              <a:ea typeface="メイリオ" panose="020B0604030504040204" pitchFamily="50" charset="-128"/>
            </a:endParaRPr>
          </a:p>
        </p:txBody>
      </p:sp>
      <p:sp>
        <p:nvSpPr>
          <p:cNvPr id="61" name="正方形/長方形 60"/>
          <p:cNvSpPr/>
          <p:nvPr/>
        </p:nvSpPr>
        <p:spPr>
          <a:xfrm>
            <a:off x="3739384" y="2931301"/>
            <a:ext cx="1656000" cy="324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738278" y="5521023"/>
            <a:ext cx="1062820" cy="358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326082" y="184482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45206" y="1850199"/>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6A013054-7987-46D2-89A9-B09248912486}"/>
              </a:ext>
            </a:extLst>
          </p:cNvPr>
          <p:cNvSpPr txBox="1"/>
          <p:nvPr/>
        </p:nvSpPr>
        <p:spPr>
          <a:xfrm>
            <a:off x="6156176" y="1875731"/>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04480" y="1916832"/>
            <a:ext cx="2456506" cy="923330"/>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画面右上</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３つの点のボタン</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」を押す</a:t>
            </a:r>
            <a:endParaRPr lang="ja-JP" altLang="en-US" b="1"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444528" y="1916832"/>
            <a:ext cx="2880000" cy="646331"/>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見たい画面が</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表示されます</a:t>
            </a:r>
            <a:endParaRPr lang="ja-JP" altLang="en-US" b="1" dirty="0">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6A013054-7987-46D2-89A9-B09248912486}"/>
              </a:ext>
            </a:extLst>
          </p:cNvPr>
          <p:cNvSpPr txBox="1"/>
          <p:nvPr/>
        </p:nvSpPr>
        <p:spPr>
          <a:xfrm>
            <a:off x="725656" y="2780928"/>
            <a:ext cx="2700000" cy="646331"/>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「ブックマーク」</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b="1" dirty="0">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6A013054-7987-46D2-89A9-B09248912486}"/>
              </a:ext>
            </a:extLst>
          </p:cNvPr>
          <p:cNvSpPr txBox="1"/>
          <p:nvPr/>
        </p:nvSpPr>
        <p:spPr>
          <a:xfrm>
            <a:off x="326082" y="2718752"/>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grpSp>
        <p:nvGrpSpPr>
          <p:cNvPr id="70" name="図形グループ 69"/>
          <p:cNvGrpSpPr/>
          <p:nvPr/>
        </p:nvGrpSpPr>
        <p:grpSpPr>
          <a:xfrm>
            <a:off x="3538175" y="2807916"/>
            <a:ext cx="296586" cy="293005"/>
            <a:chOff x="4232441" y="3995693"/>
            <a:chExt cx="296586" cy="293005"/>
          </a:xfrm>
        </p:grpSpPr>
        <p:sp>
          <p:nvSpPr>
            <p:cNvPr id="71" name="円/楕円 7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図形グループ 72"/>
          <p:cNvGrpSpPr/>
          <p:nvPr/>
        </p:nvGrpSpPr>
        <p:grpSpPr>
          <a:xfrm>
            <a:off x="1445860" y="5293850"/>
            <a:ext cx="296586" cy="293005"/>
            <a:chOff x="3546641" y="3995693"/>
            <a:chExt cx="296586" cy="293005"/>
          </a:xfrm>
        </p:grpSpPr>
        <p:sp>
          <p:nvSpPr>
            <p:cNvPr id="88" name="円/楕円 8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図形グループ 89"/>
          <p:cNvGrpSpPr/>
          <p:nvPr/>
        </p:nvGrpSpPr>
        <p:grpSpPr>
          <a:xfrm>
            <a:off x="2170848" y="3358596"/>
            <a:ext cx="296587" cy="293005"/>
            <a:chOff x="2897417" y="3995693"/>
            <a:chExt cx="296587" cy="293005"/>
          </a:xfrm>
        </p:grpSpPr>
        <p:sp>
          <p:nvSpPr>
            <p:cNvPr id="91" name="円/楕円 90"/>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7" name="矢印: 右 6">
            <a:extLst>
              <a:ext uri="{FF2B5EF4-FFF2-40B4-BE49-F238E27FC236}">
                <a16:creationId xmlns:a16="http://schemas.microsoft.com/office/drawing/2014/main" id="{A39C134F-B932-6816-7624-0DCE5A8417F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8" name="矢印: 右 7">
            <a:extLst>
              <a:ext uri="{FF2B5EF4-FFF2-40B4-BE49-F238E27FC236}">
                <a16:creationId xmlns:a16="http://schemas.microsoft.com/office/drawing/2014/main" id="{4ED2EE70-BAB1-92D5-F645-A7490A27C71E}"/>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9" name="矢印: 右 8">
            <a:extLst>
              <a:ext uri="{FF2B5EF4-FFF2-40B4-BE49-F238E27FC236}">
                <a16:creationId xmlns:a16="http://schemas.microsoft.com/office/drawing/2014/main" id="{61C211CB-BF2A-F9E5-FA5C-9423AB0923A1}"/>
              </a:ext>
            </a:extLst>
          </p:cNvPr>
          <p:cNvSpPr/>
          <p:nvPr/>
        </p:nvSpPr>
        <p:spPr>
          <a:xfrm rot="5400000">
            <a:off x="2203891" y="3848414"/>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2" name="Picture 2">
            <a:extLst>
              <a:ext uri="{FF2B5EF4-FFF2-40B4-BE49-F238E27FC236}">
                <a16:creationId xmlns:a16="http://schemas.microsoft.com/office/drawing/2014/main" id="{8D924651-384D-BF4C-321A-E8DB65FCDBE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199586" y="2492896"/>
            <a:ext cx="239229" cy="214988"/>
          </a:xfrm>
          <a:prstGeom prst="rect">
            <a:avLst/>
          </a:prstGeom>
          <a:solidFill>
            <a:schemeClr val="bg1"/>
          </a:solidFill>
          <a:ln>
            <a:solidFill>
              <a:schemeClr val="tx1">
                <a:lumMod val="65000"/>
                <a:lumOff val="35000"/>
              </a:schemeClr>
            </a:solidFill>
          </a:ln>
        </p:spPr>
      </p:pic>
      <p:sp>
        <p:nvSpPr>
          <p:cNvPr id="11" name="タイトル 1">
            <a:extLst>
              <a:ext uri="{FF2B5EF4-FFF2-40B4-BE49-F238E27FC236}">
                <a16:creationId xmlns:a16="http://schemas.microsoft.com/office/drawing/2014/main" id="{18A136E5-24B4-0E37-03AD-09FC61E2B624}"/>
              </a:ext>
            </a:extLst>
          </p:cNvPr>
          <p:cNvSpPr>
            <a:spLocks noGrp="1"/>
          </p:cNvSpPr>
          <p:nvPr>
            <p:ph type="ctrTitle"/>
          </p:nvPr>
        </p:nvSpPr>
        <p:spPr>
          <a:xfrm>
            <a:off x="1767718" y="491893"/>
            <a:ext cx="5109091" cy="547842"/>
          </a:xfrm>
        </p:spPr>
        <p:txBody>
          <a:bodyPr wrap="none">
            <a:spAutoFit/>
          </a:bodyPr>
          <a:lstStyle/>
          <a:p>
            <a:r>
              <a:rPr lang="ja-JP" altLang="en-US" dirty="0"/>
              <a:t>ブックマークをしましょう</a:t>
            </a:r>
          </a:p>
        </p:txBody>
      </p:sp>
      <p:sp>
        <p:nvSpPr>
          <p:cNvPr id="12" name="Title 1">
            <a:extLst>
              <a:ext uri="{FF2B5EF4-FFF2-40B4-BE49-F238E27FC236}">
                <a16:creationId xmlns:a16="http://schemas.microsoft.com/office/drawing/2014/main" id="{8C426C42-BB74-F437-F3FA-E303B9DB8066}"/>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3" name="フリーフォーム 92">
            <a:extLst>
              <a:ext uri="{FF2B5EF4-FFF2-40B4-BE49-F238E27FC236}">
                <a16:creationId xmlns:a16="http://schemas.microsoft.com/office/drawing/2014/main" id="{84E3D690-62B1-590D-30CB-95586C40D73C}"/>
              </a:ext>
            </a:extLst>
          </p:cNvPr>
          <p:cNvSpPr/>
          <p:nvPr/>
        </p:nvSpPr>
        <p:spPr>
          <a:xfrm>
            <a:off x="6249197" y="2440669"/>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1863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 ボックス 52">
            <a:extLst>
              <a:ext uri="{FF2B5EF4-FFF2-40B4-BE49-F238E27FC236}">
                <a16:creationId xmlns:a16="http://schemas.microsoft.com/office/drawing/2014/main" id="{C02D0FED-B32F-1389-806C-FDEFC80B0607}"/>
              </a:ext>
            </a:extLst>
          </p:cNvPr>
          <p:cNvSpPr txBox="1"/>
          <p:nvPr/>
        </p:nvSpPr>
        <p:spPr>
          <a:xfrm>
            <a:off x="6469637" y="1972524"/>
            <a:ext cx="2365415" cy="369332"/>
          </a:xfrm>
          <a:prstGeom prst="rect">
            <a:avLst/>
          </a:prstGeom>
          <a:noFill/>
        </p:spPr>
        <p:txBody>
          <a:bodyPr wrap="square" lIns="91440" tIns="45720" rIns="91440" bIns="45720" rtlCol="0" anchor="t">
            <a:spAutoFit/>
          </a:bodyPr>
          <a:lstStyle/>
          <a:p>
            <a:r>
              <a:rPr lang="ja-JP" altLang="en-US" b="1" dirty="0">
                <a:latin typeface="メイリオ"/>
                <a:ea typeface="メイリオ"/>
              </a:rPr>
              <a:t>「保存」を押す</a:t>
            </a:r>
            <a:endParaRPr lang="en-US" altLang="ja-JP" b="1" dirty="0">
              <a:latin typeface="メイリオ"/>
              <a:ea typeface="メイリオ"/>
            </a:endParaRPr>
          </a:p>
        </p:txBody>
      </p:sp>
      <p:sp>
        <p:nvSpPr>
          <p:cNvPr id="2" name="タイトル 1"/>
          <p:cNvSpPr>
            <a:spLocks noGrp="1"/>
          </p:cNvSpPr>
          <p:nvPr>
            <p:ph type="ctrTitle"/>
          </p:nvPr>
        </p:nvSpPr>
        <p:spPr>
          <a:xfrm>
            <a:off x="1767718" y="491893"/>
            <a:ext cx="5109091" cy="547842"/>
          </a:xfrm>
        </p:spPr>
        <p:txBody>
          <a:bodyPr wrap="none">
            <a:spAutoFit/>
          </a:bodyPr>
          <a:lstStyle/>
          <a:p>
            <a:r>
              <a:rPr lang="ja-JP" altLang="en-US" dirty="0"/>
              <a:t>ブックマークをしましょう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3" name="字幕 14">
            <a:extLst>
              <a:ext uri="{FF2B5EF4-FFF2-40B4-BE49-F238E27FC236}">
                <a16:creationId xmlns:a16="http://schemas.microsoft.com/office/drawing/2014/main" id="{8BD2524E-9A08-91D5-C852-4D7D415403FD}"/>
              </a:ext>
            </a:extLst>
          </p:cNvPr>
          <p:cNvSpPr>
            <a:spLocks noGrp="1"/>
          </p:cNvSpPr>
          <p:nvPr>
            <p:ph type="subTitle" idx="1"/>
          </p:nvPr>
        </p:nvSpPr>
        <p:spPr>
          <a:xfrm>
            <a:off x="507804" y="1484824"/>
            <a:ext cx="8384676" cy="360000"/>
          </a:xfrm>
        </p:spPr>
        <p:txBody>
          <a:bodyPr vert="horz" lIns="91440" tIns="45720" rIns="91440" bIns="45720" rtlCol="0" anchor="t">
            <a:normAutofit fontScale="92500" lnSpcReduction="10000"/>
          </a:bodyPr>
          <a:lstStyle/>
          <a:p>
            <a:r>
              <a:rPr lang="en-US" altLang="ja-JP" dirty="0">
                <a:latin typeface="Meiryo"/>
                <a:ea typeface="Meiryo"/>
              </a:rPr>
              <a:t>iPhone</a:t>
            </a:r>
            <a:r>
              <a:rPr lang="ja-JP" altLang="en-US" dirty="0">
                <a:latin typeface="Meiryo"/>
                <a:ea typeface="Meiryo"/>
              </a:rPr>
              <a:t>でブックマークをしましょう</a:t>
            </a:r>
          </a:p>
          <a:p>
            <a:endParaRPr lang="ja-JP" altLang="en-US" sz="2800" dirty="0"/>
          </a:p>
        </p:txBody>
      </p:sp>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061B29B2-D47B-9145-88D5-A7FD185744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8095" y="2693607"/>
            <a:ext cx="1638694" cy="3546545"/>
          </a:xfrm>
          <a:prstGeom prst="rect">
            <a:avLst/>
          </a:prstGeom>
          <a:ln>
            <a:solidFill>
              <a:schemeClr val="tx1"/>
            </a:solidFill>
          </a:ln>
        </p:spPr>
      </p:pic>
      <p:pic>
        <p:nvPicPr>
          <p:cNvPr id="10" name="図 9" descr="グラフィカル ユーザー インターフェイス, アプリケーション&#10;&#10;自動的に生成された説明">
            <a:extLst>
              <a:ext uri="{FF2B5EF4-FFF2-40B4-BE49-F238E27FC236}">
                <a16:creationId xmlns:a16="http://schemas.microsoft.com/office/drawing/2014/main" id="{0871A1B5-43A3-6021-7753-60A4E26085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3474" y="2697159"/>
            <a:ext cx="1637052" cy="3542993"/>
          </a:xfrm>
          <a:prstGeom prst="rect">
            <a:avLst/>
          </a:prstGeom>
          <a:ln>
            <a:solidFill>
              <a:schemeClr val="tx1"/>
            </a:solidFill>
          </a:ln>
        </p:spPr>
      </p:pic>
      <p:pic>
        <p:nvPicPr>
          <p:cNvPr id="12" name="図 11" descr="マップ&#10;&#10;自動的に生成された説明">
            <a:extLst>
              <a:ext uri="{FF2B5EF4-FFF2-40B4-BE49-F238E27FC236}">
                <a16:creationId xmlns:a16="http://schemas.microsoft.com/office/drawing/2014/main" id="{133F47FD-14E2-42BF-E90E-01BC190E2D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601" y="2693607"/>
            <a:ext cx="1637052" cy="3542993"/>
          </a:xfrm>
          <a:prstGeom prst="rect">
            <a:avLst/>
          </a:prstGeom>
          <a:ln>
            <a:solidFill>
              <a:schemeClr val="tx1"/>
            </a:solidFill>
          </a:ln>
        </p:spPr>
      </p:pic>
      <p:sp>
        <p:nvSpPr>
          <p:cNvPr id="15" name="四角形: 角を丸くする 14">
            <a:extLst>
              <a:ext uri="{FF2B5EF4-FFF2-40B4-BE49-F238E27FC236}">
                <a16:creationId xmlns:a16="http://schemas.microsoft.com/office/drawing/2014/main" id="{4D2156C5-F293-19A9-E2BB-566E9318F30E}"/>
              </a:ext>
            </a:extLst>
          </p:cNvPr>
          <p:cNvSpPr/>
          <p:nvPr/>
        </p:nvSpPr>
        <p:spPr>
          <a:xfrm>
            <a:off x="3798462" y="5715368"/>
            <a:ext cx="1493617"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6ABC7BB5-57FA-4426-5895-FF8D5E82AD65}"/>
              </a:ext>
            </a:extLst>
          </p:cNvPr>
          <p:cNvSpPr/>
          <p:nvPr/>
        </p:nvSpPr>
        <p:spPr>
          <a:xfrm>
            <a:off x="1643296" y="5877272"/>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図形グループ 69">
            <a:extLst>
              <a:ext uri="{FF2B5EF4-FFF2-40B4-BE49-F238E27FC236}">
                <a16:creationId xmlns:a16="http://schemas.microsoft.com/office/drawing/2014/main" id="{64B55200-D30D-43AF-00BA-5AB9CABE9FC5}"/>
              </a:ext>
            </a:extLst>
          </p:cNvPr>
          <p:cNvGrpSpPr/>
          <p:nvPr/>
        </p:nvGrpSpPr>
        <p:grpSpPr>
          <a:xfrm>
            <a:off x="1473540" y="5638387"/>
            <a:ext cx="296587" cy="293005"/>
            <a:chOff x="2897417" y="3995693"/>
            <a:chExt cx="296587" cy="293005"/>
          </a:xfrm>
        </p:grpSpPr>
        <p:sp>
          <p:nvSpPr>
            <p:cNvPr id="25" name="円/楕円 70">
              <a:extLst>
                <a:ext uri="{FF2B5EF4-FFF2-40B4-BE49-F238E27FC236}">
                  <a16:creationId xmlns:a16="http://schemas.microsoft.com/office/drawing/2014/main" id="{B93909D3-A689-56F8-5F89-30907E61D01A}"/>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C3979DD-E7A1-A3E6-1732-EBF6E23D55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7" name="図形グループ 61">
            <a:extLst>
              <a:ext uri="{FF2B5EF4-FFF2-40B4-BE49-F238E27FC236}">
                <a16:creationId xmlns:a16="http://schemas.microsoft.com/office/drawing/2014/main" id="{C1A0F281-E277-53FA-6D7D-68983AA6F095}"/>
              </a:ext>
            </a:extLst>
          </p:cNvPr>
          <p:cNvGrpSpPr/>
          <p:nvPr/>
        </p:nvGrpSpPr>
        <p:grpSpPr>
          <a:xfrm>
            <a:off x="3693943" y="5416887"/>
            <a:ext cx="296586" cy="293005"/>
            <a:chOff x="3546641" y="3995693"/>
            <a:chExt cx="296586" cy="293005"/>
          </a:xfrm>
        </p:grpSpPr>
        <p:sp>
          <p:nvSpPr>
            <p:cNvPr id="28" name="円/楕円 65">
              <a:extLst>
                <a:ext uri="{FF2B5EF4-FFF2-40B4-BE49-F238E27FC236}">
                  <a16:creationId xmlns:a16="http://schemas.microsoft.com/office/drawing/2014/main" id="{55524574-4018-6391-AEA6-71F9E23F5905}"/>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68">
              <a:extLst>
                <a:ext uri="{FF2B5EF4-FFF2-40B4-BE49-F238E27FC236}">
                  <a16:creationId xmlns:a16="http://schemas.microsoft.com/office/drawing/2014/main" id="{8175F359-C08C-E5FC-31DF-761D33320E5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a:extLst>
              <a:ext uri="{FF2B5EF4-FFF2-40B4-BE49-F238E27FC236}">
                <a16:creationId xmlns:a16="http://schemas.microsoft.com/office/drawing/2014/main" id="{755AEAF4-F787-9181-99F7-92D3A8EAAA57}"/>
              </a:ext>
            </a:extLst>
          </p:cNvPr>
          <p:cNvSpPr txBox="1"/>
          <p:nvPr/>
        </p:nvSpPr>
        <p:spPr>
          <a:xfrm>
            <a:off x="6120232"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48" name="テキスト ボックス 47">
            <a:extLst>
              <a:ext uri="{FF2B5EF4-FFF2-40B4-BE49-F238E27FC236}">
                <a16:creationId xmlns:a16="http://schemas.microsoft.com/office/drawing/2014/main" id="{0062CDB4-5848-7F06-B998-B707A8DD90E0}"/>
              </a:ext>
            </a:extLst>
          </p:cNvPr>
          <p:cNvSpPr txBox="1"/>
          <p:nvPr/>
        </p:nvSpPr>
        <p:spPr>
          <a:xfrm>
            <a:off x="3173134"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CE8CD6F3-D247-3787-1AE9-7869D1EF03B9}"/>
              </a:ext>
            </a:extLst>
          </p:cNvPr>
          <p:cNvSpPr txBox="1"/>
          <p:nvPr/>
        </p:nvSpPr>
        <p:spPr>
          <a:xfrm>
            <a:off x="403237"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51" name="テキスト ボックス 50">
            <a:extLst>
              <a:ext uri="{FF2B5EF4-FFF2-40B4-BE49-F238E27FC236}">
                <a16:creationId xmlns:a16="http://schemas.microsoft.com/office/drawing/2014/main" id="{7B6028E8-8CED-8367-3C8E-620983C0475D}"/>
              </a:ext>
            </a:extLst>
          </p:cNvPr>
          <p:cNvSpPr txBox="1"/>
          <p:nvPr/>
        </p:nvSpPr>
        <p:spPr>
          <a:xfrm>
            <a:off x="878376" y="1988770"/>
            <a:ext cx="2681366"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画面下部の「　　」</a:t>
            </a:r>
            <a:endParaRPr lang="en-US" altLang="ja-JP" b="1" dirty="0">
              <a:latin typeface="メイリオ"/>
              <a:ea typeface="メイリオ"/>
            </a:endParaRPr>
          </a:p>
          <a:p>
            <a:r>
              <a:rPr lang="ja-JP" altLang="en-US" b="1" dirty="0">
                <a:latin typeface="メイリオ"/>
                <a:ea typeface="メイリオ"/>
              </a:rPr>
              <a:t>を押す</a:t>
            </a:r>
            <a:endParaRPr lang="en-US" altLang="ja-JP" b="1" dirty="0">
              <a:latin typeface="メイリオ"/>
              <a:ea typeface="メイリオ"/>
            </a:endParaRPr>
          </a:p>
        </p:txBody>
      </p:sp>
      <p:sp>
        <p:nvSpPr>
          <p:cNvPr id="52" name="テキスト ボックス 51">
            <a:extLst>
              <a:ext uri="{FF2B5EF4-FFF2-40B4-BE49-F238E27FC236}">
                <a16:creationId xmlns:a16="http://schemas.microsoft.com/office/drawing/2014/main" id="{A4509BCB-D264-CE68-967B-2064BAFC8C50}"/>
              </a:ext>
            </a:extLst>
          </p:cNvPr>
          <p:cNvSpPr txBox="1"/>
          <p:nvPr/>
        </p:nvSpPr>
        <p:spPr>
          <a:xfrm>
            <a:off x="3693943" y="1987450"/>
            <a:ext cx="2523023"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「ブックマークを追加」を押す（赤枠内）</a:t>
            </a:r>
            <a:endParaRPr lang="en-US" altLang="ja-JP" b="1" dirty="0">
              <a:latin typeface="メイリオ" panose="020B0604030504040204" pitchFamily="50" charset="-128"/>
              <a:ea typeface="メイリオ" panose="020B0604030504040204" pitchFamily="50" charset="-128"/>
            </a:endParaRPr>
          </a:p>
        </p:txBody>
      </p:sp>
      <p:pic>
        <p:nvPicPr>
          <p:cNvPr id="56" name="図 55">
            <a:extLst>
              <a:ext uri="{FF2B5EF4-FFF2-40B4-BE49-F238E27FC236}">
                <a16:creationId xmlns:a16="http://schemas.microsoft.com/office/drawing/2014/main" id="{CB24F4FB-B479-CDAC-9DAC-AB2C53FC8D95}"/>
              </a:ext>
            </a:extLst>
          </p:cNvPr>
          <p:cNvPicPr>
            <a:picLocks noChangeAspect="1"/>
          </p:cNvPicPr>
          <p:nvPr/>
        </p:nvPicPr>
        <p:blipFill>
          <a:blip r:embed="rId6"/>
          <a:stretch>
            <a:fillRect/>
          </a:stretch>
        </p:blipFill>
        <p:spPr>
          <a:xfrm>
            <a:off x="2411760" y="2003850"/>
            <a:ext cx="326031" cy="291713"/>
          </a:xfrm>
          <a:prstGeom prst="rect">
            <a:avLst/>
          </a:prstGeom>
        </p:spPr>
      </p:pic>
      <p:sp>
        <p:nvSpPr>
          <p:cNvPr id="57" name="四角形: 角を丸くする 56">
            <a:extLst>
              <a:ext uri="{FF2B5EF4-FFF2-40B4-BE49-F238E27FC236}">
                <a16:creationId xmlns:a16="http://schemas.microsoft.com/office/drawing/2014/main" id="{395E108A-0FFD-1B6A-3B53-6B62C3307716}"/>
              </a:ext>
            </a:extLst>
          </p:cNvPr>
          <p:cNvSpPr/>
          <p:nvPr/>
        </p:nvSpPr>
        <p:spPr>
          <a:xfrm>
            <a:off x="7910285" y="2921640"/>
            <a:ext cx="2160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図形グループ 69">
            <a:extLst>
              <a:ext uri="{FF2B5EF4-FFF2-40B4-BE49-F238E27FC236}">
                <a16:creationId xmlns:a16="http://schemas.microsoft.com/office/drawing/2014/main" id="{EDDB57E6-EFE6-6611-6CC0-4505BCEB5E09}"/>
              </a:ext>
            </a:extLst>
          </p:cNvPr>
          <p:cNvGrpSpPr/>
          <p:nvPr/>
        </p:nvGrpSpPr>
        <p:grpSpPr>
          <a:xfrm>
            <a:off x="7721711" y="2628635"/>
            <a:ext cx="296586" cy="293005"/>
            <a:chOff x="4232441" y="3995693"/>
            <a:chExt cx="296586" cy="293005"/>
          </a:xfrm>
        </p:grpSpPr>
        <p:sp>
          <p:nvSpPr>
            <p:cNvPr id="6" name="円/楕円 70">
              <a:extLst>
                <a:ext uri="{FF2B5EF4-FFF2-40B4-BE49-F238E27FC236}">
                  <a16:creationId xmlns:a16="http://schemas.microsoft.com/office/drawing/2014/main" id="{3D6E70E0-878B-8576-72E6-A1393FDCB13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1">
              <a:extLst>
                <a:ext uri="{FF2B5EF4-FFF2-40B4-BE49-F238E27FC236}">
                  <a16:creationId xmlns:a16="http://schemas.microsoft.com/office/drawing/2014/main" id="{51FB0286-B4C8-2C9D-035E-3B5F4B308030}"/>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4238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マップ&#10;&#10;自動的に生成された説明">
            <a:extLst>
              <a:ext uri="{FF2B5EF4-FFF2-40B4-BE49-F238E27FC236}">
                <a16:creationId xmlns:a16="http://schemas.microsoft.com/office/drawing/2014/main" id="{184F37B3-30BB-452A-9BD1-275442CF9E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8916" y="2697159"/>
            <a:ext cx="1637052" cy="3542993"/>
          </a:xfrm>
          <a:prstGeom prst="rect">
            <a:avLst/>
          </a:prstGeom>
          <a:ln>
            <a:solidFill>
              <a:schemeClr val="tx1"/>
            </a:solidFill>
          </a:ln>
        </p:spPr>
      </p:pic>
      <p:sp>
        <p:nvSpPr>
          <p:cNvPr id="2" name="タイトル 1"/>
          <p:cNvSpPr>
            <a:spLocks noGrp="1"/>
          </p:cNvSpPr>
          <p:nvPr>
            <p:ph type="ctrTitle"/>
          </p:nvPr>
        </p:nvSpPr>
        <p:spPr>
          <a:xfrm>
            <a:off x="1767718" y="491893"/>
            <a:ext cx="5109091" cy="547842"/>
          </a:xfrm>
        </p:spPr>
        <p:txBody>
          <a:bodyPr wrap="none">
            <a:spAutoFit/>
          </a:bodyPr>
          <a:lstStyle/>
          <a:p>
            <a:r>
              <a:rPr lang="ja-JP" altLang="en-US" dirty="0"/>
              <a:t>ブックマークをしましょう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DAAB26B9-687A-D114-9ABE-152FA0D1AF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3474" y="2694318"/>
            <a:ext cx="1637053" cy="3542994"/>
          </a:xfrm>
          <a:prstGeom prst="rect">
            <a:avLst/>
          </a:prstGeom>
          <a:ln>
            <a:solidFill>
              <a:schemeClr val="tx1"/>
            </a:solidFill>
          </a:ln>
        </p:spPr>
      </p:pic>
      <p:sp>
        <p:nvSpPr>
          <p:cNvPr id="8" name="字幕 14">
            <a:extLst>
              <a:ext uri="{FF2B5EF4-FFF2-40B4-BE49-F238E27FC236}">
                <a16:creationId xmlns:a16="http://schemas.microsoft.com/office/drawing/2014/main" id="{FD4BF499-E5FB-D847-ABA8-AD88CB5B201B}"/>
              </a:ext>
            </a:extLst>
          </p:cNvPr>
          <p:cNvSpPr txBox="1">
            <a:spLocks/>
          </p:cNvSpPr>
          <p:nvPr/>
        </p:nvSpPr>
        <p:spPr>
          <a:xfrm>
            <a:off x="507804" y="1484824"/>
            <a:ext cx="8384676" cy="360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dirty="0">
                <a:latin typeface="メイリオ" panose="020B0604030504040204" pitchFamily="50" charset="-128"/>
                <a:ea typeface="メイリオ" panose="020B0604030504040204" pitchFamily="50" charset="-128"/>
                <a:cs typeface="AoyagiKouzanFontT"/>
              </a:rPr>
              <a:t>iPhone</a:t>
            </a:r>
            <a:r>
              <a:rPr lang="ja-JP" altLang="en-US" sz="2200" dirty="0">
                <a:latin typeface="AoyagiKouzanFontT"/>
                <a:cs typeface="AoyagiKouzanFontT"/>
              </a:rPr>
              <a:t>で保存</a:t>
            </a:r>
            <a:r>
              <a:rPr lang="ja-JP" altLang="en-US" sz="2200" spc="14" dirty="0">
                <a:latin typeface="AoyagiKouzanFontT"/>
                <a:cs typeface="AoyagiKouzanFontT"/>
              </a:rPr>
              <a:t>し</a:t>
            </a:r>
            <a:r>
              <a:rPr lang="ja-JP" altLang="en-US" sz="2200" spc="7" dirty="0">
                <a:latin typeface="AoyagiKouzanFontT"/>
                <a:cs typeface="AoyagiKouzanFontT"/>
              </a:rPr>
              <a:t>た</a:t>
            </a:r>
            <a:r>
              <a:rPr lang="ja-JP" altLang="en-US" sz="2200" spc="-25" dirty="0">
                <a:latin typeface="AoyagiKouzanFontT"/>
                <a:cs typeface="AoyagiKouzanFontT"/>
              </a:rPr>
              <a:t>ぺ</a:t>
            </a:r>
            <a:r>
              <a:rPr lang="ja-JP" altLang="en-US" sz="2200" spc="-39" dirty="0">
                <a:latin typeface="AoyagiKouzanFontT"/>
                <a:cs typeface="AoyagiKouzanFontT"/>
              </a:rPr>
              <a:t>ー</a:t>
            </a:r>
            <a:r>
              <a:rPr lang="ja-JP" altLang="en-US" sz="2200" spc="-4" dirty="0">
                <a:latin typeface="AoyagiKouzanFontT"/>
                <a:cs typeface="AoyagiKouzanFontT"/>
              </a:rPr>
              <a:t>ジ</a:t>
            </a:r>
            <a:r>
              <a:rPr lang="ja-JP" altLang="en-US" sz="2200" spc="25" dirty="0">
                <a:latin typeface="AoyagiKouzanFontT"/>
                <a:cs typeface="AoyagiKouzanFontT"/>
              </a:rPr>
              <a:t>を</a:t>
            </a:r>
            <a:r>
              <a:rPr lang="ja-JP" altLang="en-US" sz="2200" spc="-28" dirty="0">
                <a:latin typeface="AoyagiKouzanFontT"/>
                <a:cs typeface="AoyagiKouzanFontT"/>
              </a:rPr>
              <a:t>ブ</a:t>
            </a:r>
            <a:r>
              <a:rPr lang="ja-JP" altLang="en-US" sz="2200" spc="11" dirty="0">
                <a:latin typeface="AoyagiKouzanFontT"/>
                <a:cs typeface="AoyagiKouzanFontT"/>
              </a:rPr>
              <a:t>ッ</a:t>
            </a:r>
            <a:r>
              <a:rPr lang="ja-JP" altLang="en-US" sz="2200" spc="-11" dirty="0">
                <a:latin typeface="AoyagiKouzanFontT"/>
                <a:cs typeface="AoyagiKouzanFontT"/>
              </a:rPr>
              <a:t>ク</a:t>
            </a:r>
            <a:r>
              <a:rPr lang="ja-JP" altLang="en-US" sz="2200" spc="7" dirty="0">
                <a:latin typeface="AoyagiKouzanFontT"/>
                <a:cs typeface="AoyagiKouzanFontT"/>
              </a:rPr>
              <a:t>マ</a:t>
            </a:r>
            <a:r>
              <a:rPr lang="ja-JP" altLang="en-US" sz="2200" spc="-39" dirty="0">
                <a:latin typeface="AoyagiKouzanFontT"/>
                <a:cs typeface="AoyagiKouzanFontT"/>
              </a:rPr>
              <a:t>ー</a:t>
            </a:r>
            <a:r>
              <a:rPr lang="ja-JP" altLang="en-US" sz="2200" spc="-11" dirty="0">
                <a:latin typeface="AoyagiKouzanFontT"/>
                <a:cs typeface="AoyagiKouzanFontT"/>
              </a:rPr>
              <a:t>ク</a:t>
            </a:r>
            <a:r>
              <a:rPr lang="ja-JP" altLang="en-US" sz="2200" spc="-14" dirty="0">
                <a:latin typeface="AoyagiKouzanFontT"/>
                <a:cs typeface="AoyagiKouzanFontT"/>
              </a:rPr>
              <a:t>か</a:t>
            </a:r>
            <a:r>
              <a:rPr lang="ja-JP" altLang="en-US" sz="2200" spc="7" dirty="0">
                <a:latin typeface="AoyagiKouzanFontT"/>
                <a:cs typeface="AoyagiKouzanFontT"/>
              </a:rPr>
              <a:t>ら開</a:t>
            </a:r>
            <a:r>
              <a:rPr lang="ja-JP" altLang="en-US" sz="2200" spc="-14" dirty="0">
                <a:latin typeface="AoyagiKouzanFontT"/>
                <a:cs typeface="AoyagiKouzanFontT"/>
              </a:rPr>
              <a:t>く方法</a:t>
            </a:r>
            <a:endParaRPr lang="ja-JP" altLang="en-US" sz="2200" dirty="0"/>
          </a:p>
        </p:txBody>
      </p:sp>
      <p:sp>
        <p:nvSpPr>
          <p:cNvPr id="9" name="テキスト ボックス 8">
            <a:extLst>
              <a:ext uri="{FF2B5EF4-FFF2-40B4-BE49-F238E27FC236}">
                <a16:creationId xmlns:a16="http://schemas.microsoft.com/office/drawing/2014/main" id="{5B140A12-C6F6-4004-8AD6-11D7D4CEE17D}"/>
              </a:ext>
            </a:extLst>
          </p:cNvPr>
          <p:cNvSpPr txBox="1"/>
          <p:nvPr/>
        </p:nvSpPr>
        <p:spPr>
          <a:xfrm>
            <a:off x="6671081" y="1972524"/>
            <a:ext cx="2365415"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見たい画面が</a:t>
            </a:r>
            <a:endParaRPr lang="en-US" altLang="ja-JP" b="1" dirty="0">
              <a:latin typeface="メイリオ"/>
              <a:ea typeface="メイリオ"/>
            </a:endParaRPr>
          </a:p>
          <a:p>
            <a:r>
              <a:rPr lang="ja-JP" altLang="en-US" b="1" dirty="0">
                <a:latin typeface="メイリオ"/>
                <a:ea typeface="メイリオ"/>
              </a:rPr>
              <a:t>表示されます</a:t>
            </a:r>
            <a:endParaRPr lang="en-US" altLang="ja-JP" b="1" dirty="0">
              <a:latin typeface="メイリオ"/>
              <a:ea typeface="メイリオ"/>
            </a:endParaRPr>
          </a:p>
        </p:txBody>
      </p:sp>
      <p:pic>
        <p:nvPicPr>
          <p:cNvPr id="12" name="図 11" descr="マップ&#10;&#10;自動的に生成された説明">
            <a:extLst>
              <a:ext uri="{FF2B5EF4-FFF2-40B4-BE49-F238E27FC236}">
                <a16:creationId xmlns:a16="http://schemas.microsoft.com/office/drawing/2014/main" id="{966EF7F7-0B4B-A21D-E33B-6C8B5C1765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601" y="2693607"/>
            <a:ext cx="1637052" cy="3542993"/>
          </a:xfrm>
          <a:prstGeom prst="rect">
            <a:avLst/>
          </a:prstGeom>
          <a:ln>
            <a:solidFill>
              <a:schemeClr val="tx1"/>
            </a:solidFill>
          </a:ln>
        </p:spPr>
      </p:pic>
      <p:sp>
        <p:nvSpPr>
          <p:cNvPr id="13" name="四角形: 角を丸くする 12">
            <a:extLst>
              <a:ext uri="{FF2B5EF4-FFF2-40B4-BE49-F238E27FC236}">
                <a16:creationId xmlns:a16="http://schemas.microsoft.com/office/drawing/2014/main" id="{238B06CD-B20E-68EE-1C3C-89FC7328FD51}"/>
              </a:ext>
            </a:extLst>
          </p:cNvPr>
          <p:cNvSpPr/>
          <p:nvPr/>
        </p:nvSpPr>
        <p:spPr>
          <a:xfrm>
            <a:off x="3798462" y="5661248"/>
            <a:ext cx="1493617"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6F6D4487-E898-CD26-DDED-55F9BC0A58CF}"/>
              </a:ext>
            </a:extLst>
          </p:cNvPr>
          <p:cNvSpPr/>
          <p:nvPr/>
        </p:nvSpPr>
        <p:spPr>
          <a:xfrm>
            <a:off x="1979712" y="5898480"/>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図形グループ 69">
            <a:extLst>
              <a:ext uri="{FF2B5EF4-FFF2-40B4-BE49-F238E27FC236}">
                <a16:creationId xmlns:a16="http://schemas.microsoft.com/office/drawing/2014/main" id="{60F9722F-DC75-A894-8A0E-452581363977}"/>
              </a:ext>
            </a:extLst>
          </p:cNvPr>
          <p:cNvGrpSpPr/>
          <p:nvPr/>
        </p:nvGrpSpPr>
        <p:grpSpPr>
          <a:xfrm>
            <a:off x="1732971" y="5676877"/>
            <a:ext cx="296587" cy="293005"/>
            <a:chOff x="2897417" y="3995693"/>
            <a:chExt cx="296587" cy="293005"/>
          </a:xfrm>
        </p:grpSpPr>
        <p:sp>
          <p:nvSpPr>
            <p:cNvPr id="16" name="円/楕円 70">
              <a:extLst>
                <a:ext uri="{FF2B5EF4-FFF2-40B4-BE49-F238E27FC236}">
                  <a16:creationId xmlns:a16="http://schemas.microsoft.com/office/drawing/2014/main" id="{F88B85F3-277C-6BD2-A750-2763F91BF614}"/>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2E0959E-5B4E-ABD5-7F97-1BB6ADB7026E}"/>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8" name="図形グループ 61">
            <a:extLst>
              <a:ext uri="{FF2B5EF4-FFF2-40B4-BE49-F238E27FC236}">
                <a16:creationId xmlns:a16="http://schemas.microsoft.com/office/drawing/2014/main" id="{AD894B20-6077-A42E-7C76-53C4E61FC5AE}"/>
              </a:ext>
            </a:extLst>
          </p:cNvPr>
          <p:cNvGrpSpPr/>
          <p:nvPr/>
        </p:nvGrpSpPr>
        <p:grpSpPr>
          <a:xfrm>
            <a:off x="3693943" y="5301208"/>
            <a:ext cx="296586" cy="293005"/>
            <a:chOff x="3546641" y="3995693"/>
            <a:chExt cx="296586" cy="293005"/>
          </a:xfrm>
        </p:grpSpPr>
        <p:sp>
          <p:nvSpPr>
            <p:cNvPr id="19" name="円/楕円 65">
              <a:extLst>
                <a:ext uri="{FF2B5EF4-FFF2-40B4-BE49-F238E27FC236}">
                  <a16:creationId xmlns:a16="http://schemas.microsoft.com/office/drawing/2014/main" id="{9CBEA6B0-AB4E-83E1-FFA7-2E7C5116D41E}"/>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68">
              <a:extLst>
                <a:ext uri="{FF2B5EF4-FFF2-40B4-BE49-F238E27FC236}">
                  <a16:creationId xmlns:a16="http://schemas.microsoft.com/office/drawing/2014/main" id="{0E199A05-630F-17A2-911B-3EF195AC3512}"/>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E90BA285-4465-A5C0-EAF0-53A211CAD9DE}"/>
              </a:ext>
            </a:extLst>
          </p:cNvPr>
          <p:cNvSpPr txBox="1"/>
          <p:nvPr/>
        </p:nvSpPr>
        <p:spPr>
          <a:xfrm>
            <a:off x="6192240"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893FD066-AF4D-59C0-FF80-1D309951BB9D}"/>
              </a:ext>
            </a:extLst>
          </p:cNvPr>
          <p:cNvSpPr txBox="1"/>
          <p:nvPr/>
        </p:nvSpPr>
        <p:spPr>
          <a:xfrm>
            <a:off x="3173134"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23" name="テキスト ボックス 22">
            <a:extLst>
              <a:ext uri="{FF2B5EF4-FFF2-40B4-BE49-F238E27FC236}">
                <a16:creationId xmlns:a16="http://schemas.microsoft.com/office/drawing/2014/main" id="{1E467795-BDA4-14A0-9491-DBA18BF3F1CF}"/>
              </a:ext>
            </a:extLst>
          </p:cNvPr>
          <p:cNvSpPr txBox="1"/>
          <p:nvPr/>
        </p:nvSpPr>
        <p:spPr>
          <a:xfrm>
            <a:off x="403237"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24" name="テキスト ボックス 23">
            <a:extLst>
              <a:ext uri="{FF2B5EF4-FFF2-40B4-BE49-F238E27FC236}">
                <a16:creationId xmlns:a16="http://schemas.microsoft.com/office/drawing/2014/main" id="{73231FAE-F74C-30CB-795C-F2CD9625644F}"/>
              </a:ext>
            </a:extLst>
          </p:cNvPr>
          <p:cNvSpPr txBox="1"/>
          <p:nvPr/>
        </p:nvSpPr>
        <p:spPr>
          <a:xfrm>
            <a:off x="878376" y="1988770"/>
            <a:ext cx="2181456"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画面下部の「　　」を押す</a:t>
            </a:r>
            <a:endParaRPr lang="en-US" altLang="ja-JP" b="1" dirty="0">
              <a:latin typeface="メイリオ"/>
              <a:ea typeface="メイリオ"/>
            </a:endParaRPr>
          </a:p>
        </p:txBody>
      </p:sp>
      <p:sp>
        <p:nvSpPr>
          <p:cNvPr id="25" name="テキスト ボックス 24">
            <a:extLst>
              <a:ext uri="{FF2B5EF4-FFF2-40B4-BE49-F238E27FC236}">
                <a16:creationId xmlns:a16="http://schemas.microsoft.com/office/drawing/2014/main" id="{3B8920AF-1B8D-2F21-E1C0-9340E3D37239}"/>
              </a:ext>
            </a:extLst>
          </p:cNvPr>
          <p:cNvSpPr txBox="1"/>
          <p:nvPr/>
        </p:nvSpPr>
        <p:spPr>
          <a:xfrm>
            <a:off x="3693944" y="1987450"/>
            <a:ext cx="2249088"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開きたいページを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を押す（赤枠内）</a:t>
            </a:r>
            <a:endParaRPr lang="en-US" altLang="ja-JP" b="1" dirty="0">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30158417-9542-BB23-B024-1BFA0EC676D7}"/>
              </a:ext>
            </a:extLst>
          </p:cNvPr>
          <p:cNvPicPr>
            <a:picLocks noChangeAspect="1"/>
          </p:cNvPicPr>
          <p:nvPr/>
        </p:nvPicPr>
        <p:blipFill>
          <a:blip r:embed="rId5"/>
          <a:stretch>
            <a:fillRect/>
          </a:stretch>
        </p:blipFill>
        <p:spPr>
          <a:xfrm>
            <a:off x="1243297" y="2287209"/>
            <a:ext cx="359369" cy="277695"/>
          </a:xfrm>
          <a:prstGeom prst="rect">
            <a:avLst/>
          </a:prstGeom>
        </p:spPr>
      </p:pic>
      <p:grpSp>
        <p:nvGrpSpPr>
          <p:cNvPr id="3" name="図形グループ 69">
            <a:extLst>
              <a:ext uri="{FF2B5EF4-FFF2-40B4-BE49-F238E27FC236}">
                <a16:creationId xmlns:a16="http://schemas.microsoft.com/office/drawing/2014/main" id="{21DE68A2-E9E2-95A0-8D0D-17053CE74E2E}"/>
              </a:ext>
            </a:extLst>
          </p:cNvPr>
          <p:cNvGrpSpPr/>
          <p:nvPr/>
        </p:nvGrpSpPr>
        <p:grpSpPr>
          <a:xfrm>
            <a:off x="6322317" y="2462458"/>
            <a:ext cx="296586" cy="293005"/>
            <a:chOff x="4232441" y="3995693"/>
            <a:chExt cx="296586" cy="293005"/>
          </a:xfrm>
        </p:grpSpPr>
        <p:sp>
          <p:nvSpPr>
            <p:cNvPr id="6" name="円/楕円 70">
              <a:extLst>
                <a:ext uri="{FF2B5EF4-FFF2-40B4-BE49-F238E27FC236}">
                  <a16:creationId xmlns:a16="http://schemas.microsoft.com/office/drawing/2014/main" id="{FB692C5C-0E36-3C4B-E618-866908C5000A}"/>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1">
              <a:extLst>
                <a:ext uri="{FF2B5EF4-FFF2-40B4-BE49-F238E27FC236}">
                  <a16:creationId xmlns:a16="http://schemas.microsoft.com/office/drawing/2014/main" id="{01A8DBAC-CBB8-B2D1-EC16-C44EFD92F725}"/>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3400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マップ&#10;&#10;自動的に生成された説明">
            <a:extLst>
              <a:ext uri="{FF2B5EF4-FFF2-40B4-BE49-F238E27FC236}">
                <a16:creationId xmlns:a16="http://schemas.microsoft.com/office/drawing/2014/main" id="{2F571C90-90DD-AA4C-3746-CE295BE81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7784" y="2876087"/>
            <a:ext cx="1637052" cy="3401430"/>
          </a:xfrm>
          <a:prstGeom prst="rect">
            <a:avLst/>
          </a:prstGeom>
          <a:ln>
            <a:solidFill>
              <a:schemeClr val="tx1"/>
            </a:solidFill>
          </a:ln>
        </p:spPr>
      </p:pic>
      <p:sp>
        <p:nvSpPr>
          <p:cNvPr id="2" name="タイトル 1"/>
          <p:cNvSpPr>
            <a:spLocks noGrp="1"/>
          </p:cNvSpPr>
          <p:nvPr>
            <p:ph type="ctrTitle"/>
          </p:nvPr>
        </p:nvSpPr>
        <p:spPr>
          <a:xfrm>
            <a:off x="1767718" y="491893"/>
            <a:ext cx="5519460" cy="547842"/>
          </a:xfrm>
        </p:spPr>
        <p:txBody>
          <a:bodyPr wrap="none">
            <a:spAutoFit/>
          </a:bodyPr>
          <a:lstStyle/>
          <a:p>
            <a:r>
              <a:rPr lang="ja-JP" altLang="en-US" dirty="0"/>
              <a:t>ホーム画面に追加しましょう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pic>
        <p:nvPicPr>
          <p:cNvPr id="5" name="図 4" descr="マップ&#10;&#10;自動的に生成された説明">
            <a:extLst>
              <a:ext uri="{FF2B5EF4-FFF2-40B4-BE49-F238E27FC236}">
                <a16:creationId xmlns:a16="http://schemas.microsoft.com/office/drawing/2014/main" id="{9F20FA93-4C77-3422-FF54-5FCC88ECF5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684" y="2876086"/>
            <a:ext cx="1637052" cy="3401430"/>
          </a:xfrm>
          <a:prstGeom prst="rect">
            <a:avLst/>
          </a:prstGeom>
          <a:ln>
            <a:solidFill>
              <a:schemeClr val="tx1"/>
            </a:solidFill>
          </a:ln>
        </p:spPr>
      </p:pic>
      <p:sp>
        <p:nvSpPr>
          <p:cNvPr id="7" name="四角形: 角を丸くする 6">
            <a:extLst>
              <a:ext uri="{FF2B5EF4-FFF2-40B4-BE49-F238E27FC236}">
                <a16:creationId xmlns:a16="http://schemas.microsoft.com/office/drawing/2014/main" id="{2C022FFC-7E90-0713-B49D-38938973726C}"/>
              </a:ext>
            </a:extLst>
          </p:cNvPr>
          <p:cNvSpPr/>
          <p:nvPr/>
        </p:nvSpPr>
        <p:spPr>
          <a:xfrm>
            <a:off x="3347864" y="4791460"/>
            <a:ext cx="86265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2012173" y="3001055"/>
            <a:ext cx="15869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A822DE2E-CEB7-6C5A-EFBD-C3DCD5F477AD}"/>
              </a:ext>
            </a:extLst>
          </p:cNvPr>
          <p:cNvSpPr txBox="1"/>
          <p:nvPr/>
        </p:nvSpPr>
        <p:spPr>
          <a:xfrm>
            <a:off x="2483769" y="1772999"/>
            <a:ext cx="1944215"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❷</a:t>
            </a:r>
            <a:r>
              <a:rPr lang="ja-JP" altLang="en-US" b="1" dirty="0">
                <a:latin typeface="メイリオ"/>
                <a:ea typeface="メイリオ"/>
              </a:rPr>
              <a:t>「ホーム画面</a:t>
            </a:r>
            <a:endParaRPr lang="en-US" altLang="ja-JP" b="1" dirty="0">
              <a:latin typeface="メイリオ"/>
              <a:ea typeface="メイリオ"/>
            </a:endParaRPr>
          </a:p>
          <a:p>
            <a:r>
              <a:rPr lang="ja-JP" altLang="en-US" b="1" dirty="0">
                <a:latin typeface="メイリオ"/>
                <a:ea typeface="メイリオ"/>
              </a:rPr>
              <a:t>に追加」を押す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F8F62982-E1B0-C613-ED0E-18ED0792165D}"/>
              </a:ext>
            </a:extLst>
          </p:cNvPr>
          <p:cNvSpPr txBox="1"/>
          <p:nvPr/>
        </p:nvSpPr>
        <p:spPr>
          <a:xfrm>
            <a:off x="425087" y="1772816"/>
            <a:ext cx="2058682" cy="1077218"/>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❶</a:t>
            </a:r>
            <a:r>
              <a:rPr lang="ja-JP" altLang="en-US" b="1" dirty="0">
                <a:latin typeface="メイリオ"/>
                <a:ea typeface="メイリオ"/>
              </a:rPr>
              <a:t>画面右上の</a:t>
            </a:r>
            <a:endParaRPr lang="en-US" altLang="ja-JP" b="1" dirty="0">
              <a:latin typeface="メイリオ"/>
              <a:ea typeface="メイリオ"/>
            </a:endParaRPr>
          </a:p>
          <a:p>
            <a:r>
              <a:rPr lang="ja-JP" altLang="en-US" b="1" dirty="0">
                <a:latin typeface="メイリオ"/>
                <a:ea typeface="メイリオ"/>
              </a:rPr>
              <a:t>３つ</a:t>
            </a:r>
            <a:r>
              <a:rPr lang="ja-JP" altLang="en-US" b="1" dirty="0">
                <a:latin typeface="メイリオ" panose="020B0604030504040204" pitchFamily="50" charset="-128"/>
                <a:ea typeface="メイリオ" panose="020B0604030504040204" pitchFamily="50" charset="-128"/>
              </a:rPr>
              <a:t>の点のボタン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」を押す</a:t>
            </a:r>
          </a:p>
        </p:txBody>
      </p:sp>
      <p:pic>
        <p:nvPicPr>
          <p:cNvPr id="15" name="Picture 2">
            <a:extLst>
              <a:ext uri="{FF2B5EF4-FFF2-40B4-BE49-F238E27FC236}">
                <a16:creationId xmlns:a16="http://schemas.microsoft.com/office/drawing/2014/main" id="{C3EB3DD3-3D6F-C37B-9894-14D811A6017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85072" y="2538200"/>
            <a:ext cx="216943" cy="194962"/>
          </a:xfrm>
          <a:prstGeom prst="rect">
            <a:avLst/>
          </a:prstGeom>
          <a:solidFill>
            <a:schemeClr val="bg1"/>
          </a:solidFill>
          <a:ln>
            <a:solidFill>
              <a:schemeClr val="tx1">
                <a:lumMod val="65000"/>
                <a:lumOff val="35000"/>
              </a:schemeClr>
            </a:solidFill>
          </a:ln>
        </p:spPr>
      </p:pic>
      <p:grpSp>
        <p:nvGrpSpPr>
          <p:cNvPr id="16" name="図形グループ 69">
            <a:extLst>
              <a:ext uri="{FF2B5EF4-FFF2-40B4-BE49-F238E27FC236}">
                <a16:creationId xmlns:a16="http://schemas.microsoft.com/office/drawing/2014/main" id="{C94A8297-7C16-41F3-8D3B-D3DA884E8209}"/>
              </a:ext>
            </a:extLst>
          </p:cNvPr>
          <p:cNvGrpSpPr/>
          <p:nvPr/>
        </p:nvGrpSpPr>
        <p:grpSpPr>
          <a:xfrm>
            <a:off x="1715586" y="2811959"/>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2987824" y="4566393"/>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507804" y="1412776"/>
            <a:ext cx="8384676" cy="360000"/>
          </a:xfrm>
        </p:spPr>
        <p:txBody>
          <a:bodyPr vert="horz" lIns="91440" tIns="45720" rIns="91440" bIns="45720" rtlCol="0" anchor="t">
            <a:noAutofit/>
          </a:bodyPr>
          <a:lstStyle/>
          <a:p>
            <a:r>
              <a:rPr lang="en-US" altLang="ja-JP" sz="2200" dirty="0">
                <a:latin typeface="Meiryo"/>
                <a:ea typeface="Meiryo"/>
              </a:rPr>
              <a:t>Android</a:t>
            </a:r>
            <a:r>
              <a:rPr lang="ja-JP" altLang="en-US" sz="2200" dirty="0">
                <a:latin typeface="Meiryo"/>
                <a:ea typeface="Meiryo"/>
              </a:rPr>
              <a:t>でホーム画面に追加しましょう</a:t>
            </a:r>
          </a:p>
        </p:txBody>
      </p:sp>
      <p:pic>
        <p:nvPicPr>
          <p:cNvPr id="28" name="図 27" descr="コンピューターのスクリーンショット&#10;&#10;自動的に生成された説明">
            <a:extLst>
              <a:ext uri="{FF2B5EF4-FFF2-40B4-BE49-F238E27FC236}">
                <a16:creationId xmlns:a16="http://schemas.microsoft.com/office/drawing/2014/main" id="{CA886FEC-87F5-6043-21A7-80C937B65B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76256" y="2852936"/>
            <a:ext cx="1645722" cy="3419444"/>
          </a:xfrm>
          <a:prstGeom prst="rect">
            <a:avLst/>
          </a:prstGeom>
          <a:ln>
            <a:solidFill>
              <a:schemeClr val="tx1"/>
            </a:solidFill>
          </a:ln>
        </p:spPr>
      </p:pic>
      <p:pic>
        <p:nvPicPr>
          <p:cNvPr id="30" name="図 29" descr="グラフィカル ユーザー インターフェイス, アプリケーション, マップ&#10;&#10;自動的に生成された説明">
            <a:extLst>
              <a:ext uri="{FF2B5EF4-FFF2-40B4-BE49-F238E27FC236}">
                <a16:creationId xmlns:a16="http://schemas.microsoft.com/office/drawing/2014/main" id="{757869B2-5362-C8F1-9E6E-F3D0D8BB0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8024" y="2870726"/>
            <a:ext cx="1645722" cy="3419445"/>
          </a:xfrm>
          <a:prstGeom prst="rect">
            <a:avLst/>
          </a:prstGeom>
          <a:ln>
            <a:solidFill>
              <a:schemeClr val="tx1"/>
            </a:solidFill>
          </a:ln>
        </p:spPr>
      </p:pic>
      <p:sp>
        <p:nvSpPr>
          <p:cNvPr id="31" name="四角形: 角を丸くする 30">
            <a:extLst>
              <a:ext uri="{FF2B5EF4-FFF2-40B4-BE49-F238E27FC236}">
                <a16:creationId xmlns:a16="http://schemas.microsoft.com/office/drawing/2014/main" id="{C126B03D-7915-DFF6-1775-8EA650AFF020}"/>
              </a:ext>
            </a:extLst>
          </p:cNvPr>
          <p:cNvSpPr/>
          <p:nvPr/>
        </p:nvSpPr>
        <p:spPr>
          <a:xfrm>
            <a:off x="6056505" y="4750683"/>
            <a:ext cx="26689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C4CAB69-6DC9-A9D3-E5AB-D2B424C55336}"/>
              </a:ext>
            </a:extLst>
          </p:cNvPr>
          <p:cNvSpPr txBox="1"/>
          <p:nvPr/>
        </p:nvSpPr>
        <p:spPr>
          <a:xfrm>
            <a:off x="4788025" y="1772816"/>
            <a:ext cx="1872207"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❸</a:t>
            </a:r>
            <a:r>
              <a:rPr lang="ja-JP" altLang="en-US" b="1" dirty="0">
                <a:latin typeface="メイリオ"/>
                <a:ea typeface="メイリオ"/>
              </a:rPr>
              <a:t>「追加」を</a:t>
            </a:r>
            <a:endParaRPr lang="en-US" altLang="ja-JP" b="1" dirty="0">
              <a:latin typeface="メイリオ"/>
              <a:ea typeface="メイリオ"/>
            </a:endParaRPr>
          </a:p>
          <a:p>
            <a:r>
              <a:rPr lang="ja-JP" altLang="en-US" b="1" dirty="0">
                <a:latin typeface="メイリオ" panose="020B0604030504040204" pitchFamily="50" charset="-128"/>
                <a:ea typeface="メイリオ" panose="020B0604030504040204" pitchFamily="50" charset="-128"/>
              </a:rPr>
              <a:t>　　押す</a:t>
            </a:r>
            <a:endParaRPr lang="en-US" altLang="ja-JP"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C8753BC1-040A-1CF8-6968-C9E572CEE4E6}"/>
              </a:ext>
            </a:extLst>
          </p:cNvPr>
          <p:cNvSpPr txBox="1"/>
          <p:nvPr/>
        </p:nvSpPr>
        <p:spPr>
          <a:xfrm>
            <a:off x="6804249" y="1772816"/>
            <a:ext cx="1872207"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❹</a:t>
            </a:r>
            <a:r>
              <a:rPr lang="ja-JP" altLang="en-US" b="1" dirty="0">
                <a:latin typeface="メイリオ"/>
                <a:ea typeface="メイリオ"/>
              </a:rPr>
              <a:t>ホーム</a:t>
            </a:r>
            <a:r>
              <a:rPr lang="ja-JP" altLang="en-US" b="1">
                <a:latin typeface="メイリオ"/>
                <a:ea typeface="メイリオ"/>
              </a:rPr>
              <a:t>画面</a:t>
            </a:r>
            <a:endParaRPr lang="en-US" altLang="ja-JP" b="1" dirty="0">
              <a:latin typeface="メイリオ"/>
              <a:ea typeface="メイリオ"/>
            </a:endParaRPr>
          </a:p>
          <a:p>
            <a:r>
              <a:rPr lang="ja-JP" altLang="en-US" b="1">
                <a:latin typeface="メイリオ"/>
                <a:ea typeface="メイリオ"/>
              </a:rPr>
              <a:t>　に</a:t>
            </a:r>
            <a:r>
              <a:rPr lang="ja-JP" altLang="en-US" b="1">
                <a:latin typeface="メイリオ" panose="020B0604030504040204" pitchFamily="50" charset="-128"/>
                <a:ea typeface="メイリオ" panose="020B0604030504040204" pitchFamily="50" charset="-128"/>
              </a:rPr>
              <a:t>追加</a:t>
            </a:r>
            <a:r>
              <a:rPr lang="ja-JP" altLang="en-US" b="1" dirty="0">
                <a:latin typeface="メイリオ" panose="020B0604030504040204" pitchFamily="50" charset="-128"/>
                <a:ea typeface="メイリオ" panose="020B0604030504040204" pitchFamily="50" charset="-128"/>
              </a:rPr>
              <a:t>が完了</a:t>
            </a:r>
            <a:endParaRPr lang="en-US" altLang="ja-JP" b="1" dirty="0">
              <a:latin typeface="メイリオ" panose="020B0604030504040204" pitchFamily="50" charset="-128"/>
              <a:ea typeface="メイリオ" panose="020B0604030504040204" pitchFamily="50" charset="-128"/>
            </a:endParaRPr>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6843008" y="2546179"/>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5872943" y="4483215"/>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6805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C8753BC1-040A-1CF8-6968-C9E572CEE4E6}"/>
              </a:ext>
            </a:extLst>
          </p:cNvPr>
          <p:cNvSpPr txBox="1"/>
          <p:nvPr/>
        </p:nvSpPr>
        <p:spPr>
          <a:xfrm>
            <a:off x="6681372" y="1764685"/>
            <a:ext cx="2058682"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❹</a:t>
            </a:r>
            <a:r>
              <a:rPr lang="ja-JP" altLang="en-US" b="1" dirty="0">
                <a:latin typeface="メイリオ"/>
                <a:ea typeface="メイリオ"/>
              </a:rPr>
              <a:t>ホーム画面</a:t>
            </a:r>
            <a:endParaRPr lang="en-US" altLang="ja-JP" b="1" dirty="0">
              <a:latin typeface="メイリオ"/>
              <a:ea typeface="メイリオ"/>
            </a:endParaRPr>
          </a:p>
          <a:p>
            <a:r>
              <a:rPr lang="ja-JP" altLang="en-US" b="1" dirty="0">
                <a:latin typeface="メイリオ"/>
                <a:ea typeface="メイリオ"/>
              </a:rPr>
              <a:t>　に</a:t>
            </a:r>
            <a:r>
              <a:rPr lang="ja-JP" altLang="en-US" b="1" dirty="0">
                <a:latin typeface="メイリオ" panose="020B0604030504040204" pitchFamily="50" charset="-128"/>
                <a:ea typeface="メイリオ" panose="020B0604030504040204" pitchFamily="50" charset="-128"/>
              </a:rPr>
              <a:t>追加が完了</a:t>
            </a:r>
            <a:endParaRPr lang="en-US" altLang="ja-JP" b="1" dirty="0">
              <a:latin typeface="メイリオ" panose="020B0604030504040204" pitchFamily="50" charset="-128"/>
              <a:ea typeface="メイリオ" panose="020B0604030504040204" pitchFamily="50" charset="-128"/>
            </a:endParaRPr>
          </a:p>
        </p:txBody>
      </p:sp>
      <p:pic>
        <p:nvPicPr>
          <p:cNvPr id="3" name="図 2" descr="コンパクトディスク, 挿絵 が含まれている画像&#10;&#10;自動的に生成された説明">
            <a:extLst>
              <a:ext uri="{FF2B5EF4-FFF2-40B4-BE49-F238E27FC236}">
                <a16:creationId xmlns:a16="http://schemas.microsoft.com/office/drawing/2014/main" id="{91C22926-A8AB-AFC9-2672-4AC03F40D4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9347" y="2708920"/>
            <a:ext cx="1633093" cy="3534425"/>
          </a:xfrm>
          <a:prstGeom prst="rect">
            <a:avLst/>
          </a:prstGeom>
          <a:ln>
            <a:solidFill>
              <a:schemeClr val="tx1"/>
            </a:solidFill>
          </a:ln>
        </p:spPr>
      </p:pic>
      <p:pic>
        <p:nvPicPr>
          <p:cNvPr id="6" name="図 5" descr="グラフィカル ユーザー インターフェイス, テキスト, アプリケーション, Teams&#10;&#10;自動的に生成された説明">
            <a:extLst>
              <a:ext uri="{FF2B5EF4-FFF2-40B4-BE49-F238E27FC236}">
                <a16:creationId xmlns:a16="http://schemas.microsoft.com/office/drawing/2014/main" id="{76E22386-7B3A-9397-67F0-3BF0ACABFB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0040" y="2735879"/>
            <a:ext cx="1633094" cy="3534426"/>
          </a:xfrm>
          <a:prstGeom prst="rect">
            <a:avLst/>
          </a:prstGeom>
          <a:ln>
            <a:solidFill>
              <a:schemeClr val="tx1"/>
            </a:solidFill>
          </a:ln>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AF14A227-D5EB-0368-CD23-3833CEAE12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48387" y="2745823"/>
            <a:ext cx="1633094" cy="3534427"/>
          </a:xfrm>
          <a:prstGeom prst="rect">
            <a:avLst/>
          </a:prstGeom>
          <a:ln>
            <a:solidFill>
              <a:schemeClr val="tx1"/>
            </a:solidFill>
          </a:ln>
        </p:spPr>
      </p:pic>
      <p:pic>
        <p:nvPicPr>
          <p:cNvPr id="11" name="図 10" descr="マップ&#10;&#10;自動的に生成された説明">
            <a:extLst>
              <a:ext uri="{FF2B5EF4-FFF2-40B4-BE49-F238E27FC236}">
                <a16:creationId xmlns:a16="http://schemas.microsoft.com/office/drawing/2014/main" id="{FB27A015-EF31-4FBC-56F8-B0651C4823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028" y="2737281"/>
            <a:ext cx="1633094" cy="3534425"/>
          </a:xfrm>
          <a:prstGeom prst="rect">
            <a:avLst/>
          </a:prstGeom>
          <a:ln>
            <a:solidFill>
              <a:schemeClr val="tx1"/>
            </a:solidFill>
          </a:ln>
        </p:spPr>
      </p:pic>
      <p:sp>
        <p:nvSpPr>
          <p:cNvPr id="2" name="タイトル 1"/>
          <p:cNvSpPr>
            <a:spLocks noGrp="1"/>
          </p:cNvSpPr>
          <p:nvPr>
            <p:ph type="ctrTitle"/>
          </p:nvPr>
        </p:nvSpPr>
        <p:spPr>
          <a:xfrm>
            <a:off x="1767718" y="491893"/>
            <a:ext cx="5519460" cy="547842"/>
          </a:xfrm>
        </p:spPr>
        <p:txBody>
          <a:bodyPr wrap="none">
            <a:spAutoFit/>
          </a:bodyPr>
          <a:lstStyle/>
          <a:p>
            <a:r>
              <a:rPr lang="ja-JP" altLang="en-US" dirty="0"/>
              <a:t>ホーム画面に追加しましょう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7" name="四角形: 角を丸くする 6">
            <a:extLst>
              <a:ext uri="{FF2B5EF4-FFF2-40B4-BE49-F238E27FC236}">
                <a16:creationId xmlns:a16="http://schemas.microsoft.com/office/drawing/2014/main" id="{2C022FFC-7E90-0713-B49D-38938973726C}"/>
              </a:ext>
            </a:extLst>
          </p:cNvPr>
          <p:cNvSpPr/>
          <p:nvPr/>
        </p:nvSpPr>
        <p:spPr>
          <a:xfrm>
            <a:off x="2637944" y="5153282"/>
            <a:ext cx="1618409" cy="2198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1259632" y="5949280"/>
            <a:ext cx="26063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A822DE2E-CEB7-6C5A-EFBD-C3DCD5F477AD}"/>
              </a:ext>
            </a:extLst>
          </p:cNvPr>
          <p:cNvSpPr txBox="1"/>
          <p:nvPr/>
        </p:nvSpPr>
        <p:spPr>
          <a:xfrm>
            <a:off x="2483769" y="1772999"/>
            <a:ext cx="2058682"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❷</a:t>
            </a:r>
            <a:r>
              <a:rPr lang="ja-JP" altLang="en-US" b="1" dirty="0">
                <a:latin typeface="メイリオ"/>
                <a:ea typeface="メイリオ"/>
              </a:rPr>
              <a:t>「ホーム画面</a:t>
            </a:r>
            <a:endParaRPr lang="en-US" altLang="ja-JP" b="1" dirty="0">
              <a:latin typeface="メイリオ"/>
              <a:ea typeface="メイリオ"/>
            </a:endParaRPr>
          </a:p>
          <a:p>
            <a:r>
              <a:rPr lang="ja-JP" altLang="en-US" b="1">
                <a:latin typeface="メイリオ"/>
                <a:ea typeface="メイリオ"/>
              </a:rPr>
              <a:t>　</a:t>
            </a:r>
            <a:r>
              <a:rPr lang="ja-JP" altLang="en-US" b="1" dirty="0">
                <a:latin typeface="メイリオ"/>
                <a:ea typeface="メイリオ"/>
              </a:rPr>
              <a:t>に追加」を押す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F8F62982-E1B0-C613-ED0E-18ED0792165D}"/>
              </a:ext>
            </a:extLst>
          </p:cNvPr>
          <p:cNvSpPr txBox="1"/>
          <p:nvPr/>
        </p:nvSpPr>
        <p:spPr>
          <a:xfrm>
            <a:off x="425087" y="1772816"/>
            <a:ext cx="2058682"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❶</a:t>
            </a:r>
            <a:r>
              <a:rPr lang="ja-JP" altLang="en-US" b="1" dirty="0">
                <a:latin typeface="メイリオ"/>
                <a:ea typeface="メイリオ"/>
              </a:rPr>
              <a:t>画面下部の</a:t>
            </a:r>
            <a:endParaRPr lang="en-US" altLang="ja-JP" b="1" dirty="0">
              <a:latin typeface="メイリオ"/>
              <a:ea typeface="メイリオ"/>
            </a:endParaRPr>
          </a:p>
          <a:p>
            <a:r>
              <a:rPr lang="ja-JP" altLang="en-US" b="1" dirty="0">
                <a:latin typeface="メイリオ" panose="020B0604030504040204" pitchFamily="50" charset="-128"/>
                <a:ea typeface="メイリオ" panose="020B0604030504040204" pitchFamily="50" charset="-128"/>
              </a:rPr>
              <a:t>　「　 」を押す</a:t>
            </a:r>
          </a:p>
        </p:txBody>
      </p:sp>
      <p:grpSp>
        <p:nvGrpSpPr>
          <p:cNvPr id="16" name="図形グループ 69">
            <a:extLst>
              <a:ext uri="{FF2B5EF4-FFF2-40B4-BE49-F238E27FC236}">
                <a16:creationId xmlns:a16="http://schemas.microsoft.com/office/drawing/2014/main" id="{C94A8297-7C16-41F3-8D3B-D3DA884E8209}"/>
              </a:ext>
            </a:extLst>
          </p:cNvPr>
          <p:cNvGrpSpPr/>
          <p:nvPr/>
        </p:nvGrpSpPr>
        <p:grpSpPr>
          <a:xfrm>
            <a:off x="1052841" y="5676880"/>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2653962" y="4860981"/>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507804" y="1412776"/>
            <a:ext cx="8384676" cy="360000"/>
          </a:xfrm>
        </p:spPr>
        <p:txBody>
          <a:bodyPr vert="horz" lIns="91440" tIns="45720" rIns="91440" bIns="45720" rtlCol="0" anchor="t">
            <a:noAutofit/>
          </a:bodyPr>
          <a:lstStyle/>
          <a:p>
            <a:r>
              <a:rPr lang="en-US" altLang="ja-JP" sz="2200" dirty="0">
                <a:latin typeface="Meiryo"/>
                <a:ea typeface="Meiryo"/>
              </a:rPr>
              <a:t>iPhone</a:t>
            </a:r>
            <a:r>
              <a:rPr lang="ja-JP" altLang="en-US" sz="2200" dirty="0">
                <a:latin typeface="Meiryo"/>
                <a:ea typeface="Meiryo"/>
              </a:rPr>
              <a:t>でホーム画面に追加しましょう</a:t>
            </a:r>
          </a:p>
        </p:txBody>
      </p:sp>
      <p:sp>
        <p:nvSpPr>
          <p:cNvPr id="31" name="四角形: 角を丸くする 30">
            <a:extLst>
              <a:ext uri="{FF2B5EF4-FFF2-40B4-BE49-F238E27FC236}">
                <a16:creationId xmlns:a16="http://schemas.microsoft.com/office/drawing/2014/main" id="{C126B03D-7915-DFF6-1775-8EA650AFF020}"/>
              </a:ext>
            </a:extLst>
          </p:cNvPr>
          <p:cNvSpPr/>
          <p:nvPr/>
        </p:nvSpPr>
        <p:spPr>
          <a:xfrm>
            <a:off x="6138111" y="2958461"/>
            <a:ext cx="26689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C4CAB69-6DC9-A9D3-E5AB-D2B424C55336}"/>
              </a:ext>
            </a:extLst>
          </p:cNvPr>
          <p:cNvSpPr txBox="1"/>
          <p:nvPr/>
        </p:nvSpPr>
        <p:spPr>
          <a:xfrm>
            <a:off x="4860033" y="1772816"/>
            <a:ext cx="1872207"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❸</a:t>
            </a:r>
            <a:r>
              <a:rPr lang="ja-JP" altLang="en-US" b="1" dirty="0">
                <a:latin typeface="メイリオ"/>
                <a:ea typeface="メイリオ"/>
              </a:rPr>
              <a:t>「追加」を</a:t>
            </a:r>
            <a:endParaRPr lang="en-US" altLang="ja-JP" b="1" dirty="0">
              <a:latin typeface="メイリオ"/>
              <a:ea typeface="メイリオ"/>
            </a:endParaRPr>
          </a:p>
          <a:p>
            <a:r>
              <a:rPr lang="ja-JP" altLang="en-US" b="1" dirty="0">
                <a:latin typeface="メイリオ"/>
                <a:ea typeface="メイリオ"/>
              </a:rPr>
              <a:t>　</a:t>
            </a:r>
            <a:r>
              <a:rPr lang="ja-JP" altLang="en-US" b="1" dirty="0">
                <a:latin typeface="メイリオ" panose="020B0604030504040204" pitchFamily="50" charset="-128"/>
                <a:ea typeface="メイリオ" panose="020B0604030504040204" pitchFamily="50" charset="-128"/>
              </a:rPr>
              <a:t>　押す</a:t>
            </a:r>
            <a:endParaRPr lang="en-US" altLang="ja-JP" b="1" dirty="0">
              <a:latin typeface="メイリオ" panose="020B0604030504040204" pitchFamily="50" charset="-128"/>
              <a:ea typeface="メイリオ" panose="020B0604030504040204" pitchFamily="50" charset="-128"/>
            </a:endParaRPr>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6714230" y="2446017"/>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5869188" y="2745823"/>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 name="図 11">
            <a:extLst>
              <a:ext uri="{FF2B5EF4-FFF2-40B4-BE49-F238E27FC236}">
                <a16:creationId xmlns:a16="http://schemas.microsoft.com/office/drawing/2014/main" id="{476FA0FC-6C40-0D8E-5D84-5935CDE71D6D}"/>
              </a:ext>
            </a:extLst>
          </p:cNvPr>
          <p:cNvPicPr>
            <a:picLocks noChangeAspect="1"/>
          </p:cNvPicPr>
          <p:nvPr/>
        </p:nvPicPr>
        <p:blipFill>
          <a:blip r:embed="rId7"/>
          <a:stretch>
            <a:fillRect/>
          </a:stretch>
        </p:blipFill>
        <p:spPr>
          <a:xfrm>
            <a:off x="999611" y="2210472"/>
            <a:ext cx="260021" cy="232651"/>
          </a:xfrm>
          <a:prstGeom prst="rect">
            <a:avLst/>
          </a:prstGeom>
        </p:spPr>
      </p:pic>
    </p:spTree>
    <p:extLst>
      <p:ext uri="{BB962C8B-B14F-4D97-AF65-F5344CB8AC3E}">
        <p14:creationId xmlns:p14="http://schemas.microsoft.com/office/powerpoint/2010/main" val="31077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地理院地図</a:t>
            </a:r>
            <a:r>
              <a:rPr lang="ja-JP" altLang="en-US" sz="4800" b="1" dirty="0">
                <a:solidFill>
                  <a:srgbClr val="009650"/>
                </a:solidFill>
                <a:latin typeface="Meiryo" charset="-128"/>
                <a:ea typeface="Meiryo" charset="-128"/>
                <a:cs typeface="Meiryo" charset="-128"/>
              </a:rPr>
              <a:t>を</a:t>
            </a:r>
            <a:endParaRPr lang="en-US" altLang="ja-JP" sz="4800" b="1" dirty="0">
              <a:solidFill>
                <a:srgbClr val="009650"/>
              </a:solidFill>
              <a:latin typeface="Meiryo" charset="-128"/>
              <a:ea typeface="Meiryo" charset="-128"/>
              <a:cs typeface="Meiryo" charset="-128"/>
            </a:endParaRPr>
          </a:p>
          <a:p>
            <a:r>
              <a:rPr lang="ja-JP" altLang="en-US" sz="4800" b="1" dirty="0">
                <a:solidFill>
                  <a:srgbClr val="009650"/>
                </a:solidFill>
                <a:latin typeface="Meiryo" charset="-128"/>
                <a:ea typeface="Meiryo" charset="-128"/>
                <a:cs typeface="Meiryo" charset="-128"/>
              </a:rPr>
              <a:t>活用してみ</a:t>
            </a:r>
            <a:r>
              <a:rPr lang="ja-JP" altLang="en-US" sz="4800" dirty="0">
                <a:solidFill>
                  <a:srgbClr val="009650"/>
                </a:solidFill>
              </a:rPr>
              <a:t>よう</a:t>
            </a:r>
          </a:p>
        </p:txBody>
      </p:sp>
    </p:spTree>
    <p:extLst>
      <p:ext uri="{BB962C8B-B14F-4D97-AF65-F5344CB8AC3E}">
        <p14:creationId xmlns:p14="http://schemas.microsoft.com/office/powerpoint/2010/main" val="97531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58AF3A1E-BF13-445E-A0ED-8A9285235F86}"/>
              </a:ext>
            </a:extLst>
          </p:cNvPr>
          <p:cNvGrpSpPr/>
          <p:nvPr/>
        </p:nvGrpSpPr>
        <p:grpSpPr>
          <a:xfrm>
            <a:off x="3383868" y="1717569"/>
            <a:ext cx="2376264" cy="4567039"/>
            <a:chOff x="3614497" y="2096013"/>
            <a:chExt cx="1912848" cy="3969991"/>
          </a:xfrm>
        </p:grpSpPr>
        <p:pic>
          <p:nvPicPr>
            <p:cNvPr id="2" name="図 1" descr="マップ&#10;&#10;自動的に生成された説明">
              <a:extLst>
                <a:ext uri="{FF2B5EF4-FFF2-40B4-BE49-F238E27FC236}">
                  <a16:creationId xmlns:a16="http://schemas.microsoft.com/office/drawing/2014/main" id="{5967E679-4869-652F-5472-01A74699C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6654" y="2096013"/>
              <a:ext cx="1910691" cy="3969991"/>
            </a:xfrm>
            <a:prstGeom prst="rect">
              <a:avLst/>
            </a:prstGeom>
            <a:ln>
              <a:solidFill>
                <a:schemeClr val="tx1"/>
              </a:solidFill>
            </a:ln>
          </p:spPr>
        </p:pic>
        <p:sp>
          <p:nvSpPr>
            <p:cNvPr id="26" name="正方形/長方形 25">
              <a:extLst>
                <a:ext uri="{FF2B5EF4-FFF2-40B4-BE49-F238E27FC236}">
                  <a16:creationId xmlns:a16="http://schemas.microsoft.com/office/drawing/2014/main" id="{AA633ECE-0CA9-C62E-4FB0-AB625D7D695A}"/>
                </a:ext>
              </a:extLst>
            </p:cNvPr>
            <p:cNvSpPr/>
            <p:nvPr/>
          </p:nvSpPr>
          <p:spPr>
            <a:xfrm>
              <a:off x="3626439" y="2490551"/>
              <a:ext cx="1483580" cy="1229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343A6928-4CC4-2C3E-FD00-C6925CF18018}"/>
                </a:ext>
              </a:extLst>
            </p:cNvPr>
            <p:cNvSpPr/>
            <p:nvPr/>
          </p:nvSpPr>
          <p:spPr>
            <a:xfrm>
              <a:off x="3642428" y="2686588"/>
              <a:ext cx="232912" cy="221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C98BBB5C-9CBA-BF20-A4C6-51662D147AEC}"/>
                </a:ext>
              </a:extLst>
            </p:cNvPr>
            <p:cNvSpPr/>
            <p:nvPr/>
          </p:nvSpPr>
          <p:spPr>
            <a:xfrm>
              <a:off x="3614497" y="5715573"/>
              <a:ext cx="1910691" cy="162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EA1D36AD-8542-350A-FCAC-75906300C947}"/>
                </a:ext>
              </a:extLst>
            </p:cNvPr>
            <p:cNvSpPr/>
            <p:nvPr/>
          </p:nvSpPr>
          <p:spPr>
            <a:xfrm>
              <a:off x="5203027" y="2463764"/>
              <a:ext cx="228128" cy="162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4288353" cy="547842"/>
          </a:xfrm>
        </p:spPr>
        <p:txBody>
          <a:bodyPr wrap="none">
            <a:spAutoFit/>
          </a:bodyPr>
          <a:lstStyle/>
          <a:p>
            <a:r>
              <a:rPr lang="ja-JP" altLang="en-US" dirty="0"/>
              <a:t>地理院地図の基本画面</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3" name="テキスト ボックス 2">
            <a:extLst>
              <a:ext uri="{FF2B5EF4-FFF2-40B4-BE49-F238E27FC236}">
                <a16:creationId xmlns:a16="http://schemas.microsoft.com/office/drawing/2014/main" id="{81B5FEAC-7FC2-1099-3C44-7B256066BAB1}"/>
              </a:ext>
            </a:extLst>
          </p:cNvPr>
          <p:cNvSpPr txBox="1"/>
          <p:nvPr/>
        </p:nvSpPr>
        <p:spPr>
          <a:xfrm>
            <a:off x="2888216" y="1317056"/>
            <a:ext cx="3367567" cy="461665"/>
          </a:xfrm>
          <a:prstGeom prst="rect">
            <a:avLst/>
          </a:prstGeom>
          <a:noFill/>
        </p:spPr>
        <p:txBody>
          <a:bodyPr wrap="square">
            <a:spAutoFit/>
          </a:bodyPr>
          <a:lstStyle/>
          <a:p>
            <a:pPr algn="ctr"/>
            <a:r>
              <a:rPr lang="ja-JP" altLang="en-US" sz="2400" b="1" dirty="0">
                <a:latin typeface="メイリオ" panose="020B0604030504040204" pitchFamily="50" charset="-128"/>
                <a:ea typeface="メイリオ" panose="020B0604030504040204" pitchFamily="50" charset="-128"/>
              </a:rPr>
              <a:t>基本の画面構成</a:t>
            </a:r>
          </a:p>
        </p:txBody>
      </p:sp>
      <p:grpSp>
        <p:nvGrpSpPr>
          <p:cNvPr id="5" name="グループ化 4">
            <a:extLst>
              <a:ext uri="{FF2B5EF4-FFF2-40B4-BE49-F238E27FC236}">
                <a16:creationId xmlns:a16="http://schemas.microsoft.com/office/drawing/2014/main" id="{CF0B6C51-6C0F-44F8-8B67-611676663630}"/>
              </a:ext>
            </a:extLst>
          </p:cNvPr>
          <p:cNvGrpSpPr/>
          <p:nvPr/>
        </p:nvGrpSpPr>
        <p:grpSpPr>
          <a:xfrm>
            <a:off x="323528" y="1316236"/>
            <a:ext cx="2376264" cy="2242803"/>
            <a:chOff x="323528" y="1316236"/>
            <a:chExt cx="2376264" cy="2242803"/>
          </a:xfrm>
        </p:grpSpPr>
        <p:sp>
          <p:nvSpPr>
            <p:cNvPr id="4" name="四角形: 角を丸くする 3">
              <a:extLst>
                <a:ext uri="{FF2B5EF4-FFF2-40B4-BE49-F238E27FC236}">
                  <a16:creationId xmlns:a16="http://schemas.microsoft.com/office/drawing/2014/main" id="{4302535B-7B7C-7C60-A51C-07EBFFDE5F5D}"/>
                </a:ext>
              </a:extLst>
            </p:cNvPr>
            <p:cNvSpPr/>
            <p:nvPr/>
          </p:nvSpPr>
          <p:spPr>
            <a:xfrm>
              <a:off x="333313" y="1316236"/>
              <a:ext cx="2206474" cy="2242803"/>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9B45F87F-F586-1BD5-44E5-4B49ADF010D2}"/>
                </a:ext>
              </a:extLst>
            </p:cNvPr>
            <p:cNvSpPr txBox="1"/>
            <p:nvPr/>
          </p:nvSpPr>
          <p:spPr>
            <a:xfrm>
              <a:off x="510127" y="1453414"/>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検索バー</a:t>
              </a:r>
              <a:endParaRPr lang="en-US" altLang="ja-JP" b="1" dirty="0">
                <a:solidFill>
                  <a:srgbClr val="009650"/>
                </a:solidFill>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6BA269C7-47F7-5A7E-C394-BAA5444129A0}"/>
                </a:ext>
              </a:extLst>
            </p:cNvPr>
            <p:cNvSpPr txBox="1"/>
            <p:nvPr/>
          </p:nvSpPr>
          <p:spPr>
            <a:xfrm>
              <a:off x="323528" y="1849628"/>
              <a:ext cx="2376264" cy="1569660"/>
            </a:xfrm>
            <a:prstGeom prst="rect">
              <a:avLst/>
            </a:prstGeom>
            <a:noFill/>
          </p:spPr>
          <p:txBody>
            <a:bodyPr wrap="square" lIns="91440" tIns="45720" rIns="91440" bIns="45720" anchor="t">
              <a:spAutoFit/>
            </a:bodyPr>
            <a:lstStyle/>
            <a:p>
              <a:pPr indent="-417195"/>
              <a:r>
                <a:rPr lang="ja-JP" altLang="en-US" sz="1600" b="1" spc="-16" dirty="0">
                  <a:latin typeface="メイリオ"/>
                  <a:ea typeface="メイリオ"/>
                  <a:cs typeface="Meiryo" charset="-128"/>
                </a:rPr>
                <a:t>気になる場所の地名や住所などを入力すると、検索結果が表示されますので、目当ての場所を選択するとそこの地図を表示できます</a:t>
              </a:r>
              <a:endParaRPr lang="ja-JP" altLang="en-US" sz="1600" b="1" dirty="0">
                <a:latin typeface="メイリオ"/>
                <a:ea typeface="メイリオ"/>
                <a:cs typeface="Meiryo" charset="-128"/>
              </a:endParaRPr>
            </a:p>
          </p:txBody>
        </p:sp>
      </p:grpSp>
      <p:grpSp>
        <p:nvGrpSpPr>
          <p:cNvPr id="18" name="グループ化 17">
            <a:extLst>
              <a:ext uri="{FF2B5EF4-FFF2-40B4-BE49-F238E27FC236}">
                <a16:creationId xmlns:a16="http://schemas.microsoft.com/office/drawing/2014/main" id="{C9258E93-744F-4082-B9E5-334E6355E7C7}"/>
              </a:ext>
            </a:extLst>
          </p:cNvPr>
          <p:cNvGrpSpPr/>
          <p:nvPr/>
        </p:nvGrpSpPr>
        <p:grpSpPr>
          <a:xfrm>
            <a:off x="333313" y="3614620"/>
            <a:ext cx="2257082" cy="2489231"/>
            <a:chOff x="333313" y="3614620"/>
            <a:chExt cx="2257082" cy="2489231"/>
          </a:xfrm>
        </p:grpSpPr>
        <p:sp>
          <p:nvSpPr>
            <p:cNvPr id="6" name="四角形: 角を丸くする 5">
              <a:extLst>
                <a:ext uri="{FF2B5EF4-FFF2-40B4-BE49-F238E27FC236}">
                  <a16:creationId xmlns:a16="http://schemas.microsoft.com/office/drawing/2014/main" id="{100AEC76-EB60-1D17-3C83-85D0C097778B}"/>
                </a:ext>
              </a:extLst>
            </p:cNvPr>
            <p:cNvSpPr/>
            <p:nvPr/>
          </p:nvSpPr>
          <p:spPr>
            <a:xfrm>
              <a:off x="333313" y="3614620"/>
              <a:ext cx="2257082" cy="2489231"/>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322CBB4F-A3AA-768F-4AE0-005E1A07E4C2}"/>
                </a:ext>
              </a:extLst>
            </p:cNvPr>
            <p:cNvSpPr txBox="1"/>
            <p:nvPr/>
          </p:nvSpPr>
          <p:spPr>
            <a:xfrm>
              <a:off x="467544" y="3723099"/>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「地図」ボタン</a:t>
              </a:r>
              <a:endParaRPr lang="en-US" altLang="ja-JP" b="1" dirty="0">
                <a:solidFill>
                  <a:srgbClr val="009650"/>
                </a:solidFill>
                <a:latin typeface="Meiryo" charset="-128"/>
                <a:ea typeface="Meiryo" charset="-128"/>
                <a:cs typeface="Meiryo" charset="-128"/>
              </a:endParaRPr>
            </a:p>
          </p:txBody>
        </p:sp>
        <p:sp>
          <p:nvSpPr>
            <p:cNvPr id="12" name="テキスト ボックス 11">
              <a:extLst>
                <a:ext uri="{FF2B5EF4-FFF2-40B4-BE49-F238E27FC236}">
                  <a16:creationId xmlns:a16="http://schemas.microsoft.com/office/drawing/2014/main" id="{BF094036-9D2C-4034-60B6-E9451D2532DD}"/>
                </a:ext>
              </a:extLst>
            </p:cNvPr>
            <p:cNvSpPr txBox="1"/>
            <p:nvPr/>
          </p:nvSpPr>
          <p:spPr>
            <a:xfrm>
              <a:off x="358147" y="4003901"/>
              <a:ext cx="2232248" cy="2062103"/>
            </a:xfrm>
            <a:prstGeom prst="rect">
              <a:avLst/>
            </a:prstGeom>
            <a:noFill/>
          </p:spPr>
          <p:txBody>
            <a:bodyPr wrap="square" lIns="91440" tIns="45720" rIns="91440" bIns="45720" anchor="t">
              <a:spAutoFit/>
            </a:bodyPr>
            <a:lstStyle/>
            <a:p>
              <a:pPr indent="-417195"/>
              <a:r>
                <a:rPr lang="ja-JP" altLang="en-US" sz="1600" b="1" dirty="0">
                  <a:latin typeface="Meiryo"/>
                  <a:ea typeface="Meiryo"/>
                  <a:cs typeface="Meiryo" charset="-128"/>
                </a:rPr>
                <a:t>地図ボタンからは、表示可能な様々な種類の地図や航空写真等を選択することが出来ます。</a:t>
              </a:r>
              <a:endParaRPr lang="en-US" altLang="ja-JP" sz="1600" b="1" dirty="0">
                <a:latin typeface="Meiryo" charset="-128"/>
                <a:ea typeface="Meiryo" charset="-128"/>
                <a:cs typeface="Meiryo" charset="-128"/>
              </a:endParaRPr>
            </a:p>
            <a:p>
              <a:pPr indent="-417195"/>
              <a:r>
                <a:rPr lang="ja-JP" altLang="en-US" sz="1600" b="1" dirty="0">
                  <a:latin typeface="Meiryo"/>
                  <a:ea typeface="Meiryo"/>
                  <a:cs typeface="Meiryo" charset="-128"/>
                </a:rPr>
                <a:t>見たい項目を選択すると、地図上にその項目を重ね合わせて、表示します。</a:t>
              </a:r>
            </a:p>
          </p:txBody>
        </p:sp>
      </p:grpSp>
      <p:grpSp>
        <p:nvGrpSpPr>
          <p:cNvPr id="21" name="グループ化 20">
            <a:extLst>
              <a:ext uri="{FF2B5EF4-FFF2-40B4-BE49-F238E27FC236}">
                <a16:creationId xmlns:a16="http://schemas.microsoft.com/office/drawing/2014/main" id="{A4783FB9-5F7F-4FC1-9712-17F35F959F51}"/>
              </a:ext>
            </a:extLst>
          </p:cNvPr>
          <p:cNvGrpSpPr/>
          <p:nvPr/>
        </p:nvGrpSpPr>
        <p:grpSpPr>
          <a:xfrm>
            <a:off x="6588834" y="1316236"/>
            <a:ext cx="2206475" cy="2295493"/>
            <a:chOff x="6588834" y="1316236"/>
            <a:chExt cx="2206475" cy="2295493"/>
          </a:xfrm>
        </p:grpSpPr>
        <p:sp>
          <p:nvSpPr>
            <p:cNvPr id="14" name="四角形: 角を丸くする 13">
              <a:extLst>
                <a:ext uri="{FF2B5EF4-FFF2-40B4-BE49-F238E27FC236}">
                  <a16:creationId xmlns:a16="http://schemas.microsoft.com/office/drawing/2014/main" id="{1B85B816-1436-067C-BC57-D8F2DBCF5758}"/>
                </a:ext>
              </a:extLst>
            </p:cNvPr>
            <p:cNvSpPr/>
            <p:nvPr/>
          </p:nvSpPr>
          <p:spPr>
            <a:xfrm>
              <a:off x="6588834" y="1316236"/>
              <a:ext cx="2206474" cy="2295493"/>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6712126D-1322-22DA-FF16-731C639D9CDF}"/>
                </a:ext>
              </a:extLst>
            </p:cNvPr>
            <p:cNvSpPr txBox="1"/>
            <p:nvPr/>
          </p:nvSpPr>
          <p:spPr>
            <a:xfrm>
              <a:off x="6738759" y="1386065"/>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メニューボタン</a:t>
              </a:r>
              <a:endParaRPr lang="en-US" altLang="ja-JP" b="1" dirty="0">
                <a:solidFill>
                  <a:srgbClr val="009650"/>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279CB44A-C989-492E-C63F-F4CD3E562ACD}"/>
                </a:ext>
              </a:extLst>
            </p:cNvPr>
            <p:cNvSpPr txBox="1"/>
            <p:nvPr/>
          </p:nvSpPr>
          <p:spPr>
            <a:xfrm>
              <a:off x="6609295" y="1705596"/>
              <a:ext cx="2186014" cy="1815882"/>
            </a:xfrm>
            <a:prstGeom prst="rect">
              <a:avLst/>
            </a:prstGeom>
            <a:noFill/>
          </p:spPr>
          <p:txBody>
            <a:bodyPr wrap="square" lIns="91440" tIns="45720" rIns="91440" bIns="45720" anchor="t">
              <a:spAutoFit/>
            </a:bodyPr>
            <a:lstStyle/>
            <a:p>
              <a:pPr indent="-417195"/>
              <a:r>
                <a:rPr lang="ja-JP" altLang="en-US" sz="1600" b="1" dirty="0">
                  <a:latin typeface="Meiryo" charset="-128"/>
                  <a:ea typeface="Meiryo" charset="-128"/>
                  <a:cs typeface="Meiryo" charset="-128"/>
                </a:rPr>
                <a:t>右上の</a:t>
              </a:r>
              <a:r>
                <a:rPr lang="en-US" altLang="ja-JP" sz="1600" b="1" dirty="0">
                  <a:latin typeface="Meiryo" charset="-128"/>
                  <a:ea typeface="Meiryo" charset="-128"/>
                  <a:cs typeface="Meiryo" charset="-128"/>
                </a:rPr>
                <a:t>3</a:t>
              </a:r>
              <a:r>
                <a:rPr lang="ja-JP" altLang="en-US" sz="1600" b="1" dirty="0">
                  <a:latin typeface="Meiryo" charset="-128"/>
                  <a:ea typeface="Meiryo" charset="-128"/>
                  <a:cs typeface="Meiryo" charset="-128"/>
                </a:rPr>
                <a:t>本線を押すと「共有・設定・ツール」が表示されます。ツールからは、断面図や３</a:t>
              </a:r>
              <a:r>
                <a:rPr lang="en-US" altLang="ja-JP" sz="1600" b="1" dirty="0">
                  <a:latin typeface="Meiryo" charset="-128"/>
                  <a:ea typeface="Meiryo" charset="-128"/>
                  <a:cs typeface="Meiryo" charset="-128"/>
                </a:rPr>
                <a:t>D</a:t>
              </a:r>
              <a:r>
                <a:rPr lang="ja-JP" altLang="en-US" sz="1600" b="1" dirty="0">
                  <a:latin typeface="Meiryo" charset="-128"/>
                  <a:ea typeface="Meiryo" charset="-128"/>
                  <a:cs typeface="Meiryo" charset="-128"/>
                </a:rPr>
                <a:t>表示など、様々な機能を利用することが出来ます。</a:t>
              </a:r>
              <a:endParaRPr lang="en-US" altLang="ja-JP" sz="1600" b="1" dirty="0">
                <a:latin typeface="Meiryo" charset="-128"/>
                <a:ea typeface="Meiryo" charset="-128"/>
                <a:cs typeface="Meiryo" charset="-128"/>
              </a:endParaRPr>
            </a:p>
          </p:txBody>
        </p:sp>
      </p:grpSp>
      <p:grpSp>
        <p:nvGrpSpPr>
          <p:cNvPr id="30" name="グループ化 29">
            <a:extLst>
              <a:ext uri="{FF2B5EF4-FFF2-40B4-BE49-F238E27FC236}">
                <a16:creationId xmlns:a16="http://schemas.microsoft.com/office/drawing/2014/main" id="{42B7EAC1-1EB8-48EA-83FA-ECB6DE2D26EE}"/>
              </a:ext>
            </a:extLst>
          </p:cNvPr>
          <p:cNvGrpSpPr/>
          <p:nvPr/>
        </p:nvGrpSpPr>
        <p:grpSpPr>
          <a:xfrm>
            <a:off x="6567764" y="3717032"/>
            <a:ext cx="2206474" cy="2386819"/>
            <a:chOff x="6567764" y="3717032"/>
            <a:chExt cx="2206474" cy="2386819"/>
          </a:xfrm>
        </p:grpSpPr>
        <p:sp>
          <p:nvSpPr>
            <p:cNvPr id="13" name="四角形: 角を丸くする 12">
              <a:extLst>
                <a:ext uri="{FF2B5EF4-FFF2-40B4-BE49-F238E27FC236}">
                  <a16:creationId xmlns:a16="http://schemas.microsoft.com/office/drawing/2014/main" id="{4F2E2DB0-B1C1-3510-2425-9F0A0A6E8583}"/>
                </a:ext>
              </a:extLst>
            </p:cNvPr>
            <p:cNvSpPr/>
            <p:nvPr/>
          </p:nvSpPr>
          <p:spPr>
            <a:xfrm>
              <a:off x="6567764" y="3717032"/>
              <a:ext cx="2206474" cy="2386819"/>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E6ACA03E-0EDE-937B-8471-78D71F8E2474}"/>
                </a:ext>
              </a:extLst>
            </p:cNvPr>
            <p:cNvSpPr txBox="1"/>
            <p:nvPr/>
          </p:nvSpPr>
          <p:spPr>
            <a:xfrm>
              <a:off x="6745278" y="3779204"/>
              <a:ext cx="1884944" cy="646331"/>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コンテキスト</a:t>
              </a:r>
              <a:endParaRPr lang="en-US" altLang="ja-JP" b="1" dirty="0">
                <a:solidFill>
                  <a:srgbClr val="009650"/>
                </a:solidFill>
                <a:latin typeface="Meiryo" charset="-128"/>
                <a:ea typeface="Meiryo" charset="-128"/>
                <a:cs typeface="Meiryo" charset="-128"/>
              </a:endParaRPr>
            </a:p>
            <a:p>
              <a:pPr lvl="0" algn="ctr">
                <a:defRPr/>
              </a:pPr>
              <a:r>
                <a:rPr lang="ja-JP" altLang="en-US" b="1" dirty="0">
                  <a:solidFill>
                    <a:srgbClr val="009650"/>
                  </a:solidFill>
                  <a:latin typeface="Meiryo" charset="-128"/>
                  <a:ea typeface="Meiryo" charset="-128"/>
                  <a:cs typeface="Meiryo" charset="-128"/>
                </a:rPr>
                <a:t>メニュー</a:t>
              </a:r>
              <a:endParaRPr lang="en-US" altLang="ja-JP" b="1" dirty="0">
                <a:solidFill>
                  <a:srgbClr val="009650"/>
                </a:solidFill>
                <a:latin typeface="Meiryo" charset="-128"/>
                <a:ea typeface="Meiryo" charset="-128"/>
                <a:cs typeface="Meiryo" charset="-128"/>
              </a:endParaRPr>
            </a:p>
          </p:txBody>
        </p:sp>
        <p:sp>
          <p:nvSpPr>
            <p:cNvPr id="24" name="テキスト ボックス 23">
              <a:extLst>
                <a:ext uri="{FF2B5EF4-FFF2-40B4-BE49-F238E27FC236}">
                  <a16:creationId xmlns:a16="http://schemas.microsoft.com/office/drawing/2014/main" id="{5A3F8F56-3CE0-D693-B920-7A13CCFE5265}"/>
                </a:ext>
              </a:extLst>
            </p:cNvPr>
            <p:cNvSpPr txBox="1"/>
            <p:nvPr/>
          </p:nvSpPr>
          <p:spPr>
            <a:xfrm>
              <a:off x="6588224" y="4428888"/>
              <a:ext cx="2186014" cy="1569660"/>
            </a:xfrm>
            <a:prstGeom prst="rect">
              <a:avLst/>
            </a:prstGeom>
            <a:noFill/>
          </p:spPr>
          <p:txBody>
            <a:bodyPr wrap="square" lIns="91440" tIns="45720" rIns="91440" bIns="45720" anchor="t">
              <a:spAutoFit/>
            </a:bodyPr>
            <a:lstStyle/>
            <a:p>
              <a:pPr indent="-417195"/>
              <a:r>
                <a:rPr lang="ja-JP" altLang="en-US" sz="1600" b="1" dirty="0">
                  <a:latin typeface="Meiryo" charset="-128"/>
                  <a:ea typeface="Meiryo" charset="-128"/>
                  <a:cs typeface="Meiryo" charset="-128"/>
                </a:rPr>
                <a:t>左下に配置されている「矢印」を押すと表示している地図の中心部の「住所・緯度経度・標高等」を確認できます。</a:t>
              </a:r>
              <a:endParaRPr lang="en-US" altLang="ja-JP" sz="1600" b="1" dirty="0">
                <a:latin typeface="Meiryo" charset="-128"/>
                <a:ea typeface="Meiryo" charset="-128"/>
                <a:cs typeface="Meiryo" charset="-128"/>
              </a:endParaRPr>
            </a:p>
          </p:txBody>
        </p:sp>
      </p:grpSp>
      <p:cxnSp>
        <p:nvCxnSpPr>
          <p:cNvPr id="25" name="コネクタ: カギ線 24">
            <a:extLst>
              <a:ext uri="{FF2B5EF4-FFF2-40B4-BE49-F238E27FC236}">
                <a16:creationId xmlns:a16="http://schemas.microsoft.com/office/drawing/2014/main" id="{AC829F16-7881-8BEE-0825-0291992DF812}"/>
              </a:ext>
            </a:extLst>
          </p:cNvPr>
          <p:cNvCxnSpPr>
            <a:cxnSpLocks/>
            <a:stCxn id="26" idx="1"/>
          </p:cNvCxnSpPr>
          <p:nvPr/>
        </p:nvCxnSpPr>
        <p:spPr>
          <a:xfrm rot="10800000">
            <a:off x="2539787" y="1877445"/>
            <a:ext cx="858916" cy="364739"/>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コネクタ: カギ線 26">
            <a:extLst>
              <a:ext uri="{FF2B5EF4-FFF2-40B4-BE49-F238E27FC236}">
                <a16:creationId xmlns:a16="http://schemas.microsoft.com/office/drawing/2014/main" id="{7CF1CE4B-5069-6A67-6DC7-ECA5099B63AD}"/>
              </a:ext>
            </a:extLst>
          </p:cNvPr>
          <p:cNvCxnSpPr>
            <a:cxnSpLocks/>
            <a:stCxn id="28" idx="1"/>
            <a:endCxn id="12" idx="3"/>
          </p:cNvCxnSpPr>
          <p:nvPr/>
        </p:nvCxnSpPr>
        <p:spPr>
          <a:xfrm rot="10800000" flipV="1">
            <a:off x="2590396" y="2524529"/>
            <a:ext cx="828171" cy="2510424"/>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コネクタ: カギ線 37">
            <a:extLst>
              <a:ext uri="{FF2B5EF4-FFF2-40B4-BE49-F238E27FC236}">
                <a16:creationId xmlns:a16="http://schemas.microsoft.com/office/drawing/2014/main" id="{39C15E25-27DE-7650-CF87-EB2839FFFF80}"/>
              </a:ext>
            </a:extLst>
          </p:cNvPr>
          <p:cNvCxnSpPr>
            <a:cxnSpLocks/>
            <a:stCxn id="24" idx="1"/>
            <a:endCxn id="39" idx="3"/>
          </p:cNvCxnSpPr>
          <p:nvPr/>
        </p:nvCxnSpPr>
        <p:spPr>
          <a:xfrm rot="10800000" flipV="1">
            <a:off x="5757452" y="5213718"/>
            <a:ext cx="830772" cy="761112"/>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4" name="コネクタ: カギ線 43">
            <a:extLst>
              <a:ext uri="{FF2B5EF4-FFF2-40B4-BE49-F238E27FC236}">
                <a16:creationId xmlns:a16="http://schemas.microsoft.com/office/drawing/2014/main" id="{77C2AFDA-7B0D-E939-CC69-69CF71730EAA}"/>
              </a:ext>
            </a:extLst>
          </p:cNvPr>
          <p:cNvCxnSpPr>
            <a:cxnSpLocks/>
            <a:stCxn id="14" idx="1"/>
            <a:endCxn id="45" idx="3"/>
          </p:cNvCxnSpPr>
          <p:nvPr/>
        </p:nvCxnSpPr>
        <p:spPr>
          <a:xfrm rot="10800000">
            <a:off x="5640638" y="2233981"/>
            <a:ext cx="948196" cy="230003"/>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9670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716901" y="519018"/>
            <a:ext cx="7069464" cy="5306068"/>
          </a:xfrm>
          <a:prstGeom prst="rect">
            <a:avLst/>
          </a:prstGeom>
          <a:noFill/>
        </p:spPr>
        <p:txBody>
          <a:bodyPr wrap="square" lIns="91440" tIns="45720" rIns="91440" bIns="45720" rtlCol="0" anchor="t">
            <a:spAutoFit/>
          </a:bodyPr>
          <a:lstStyle/>
          <a:p>
            <a:pPr>
              <a:lnSpc>
                <a:spcPct val="110000"/>
              </a:lnSpc>
            </a:pPr>
            <a:r>
              <a:rPr lang="en-US" altLang="ja-JP" sz="2400" b="1" dirty="0">
                <a:solidFill>
                  <a:srgbClr val="009650"/>
                </a:solidFill>
                <a:latin typeface="Meiryo" charset="-128"/>
                <a:ea typeface="Meiryo" charset="-128"/>
                <a:cs typeface="Meiryo" charset="-128"/>
              </a:rPr>
              <a:t>1.</a:t>
            </a:r>
            <a:r>
              <a:rPr lang="en-US" altLang="ja-JP" sz="2400" b="1" dirty="0">
                <a:latin typeface="Meiryo" charset="-128"/>
                <a:ea typeface="Meiryo" charset="-128"/>
                <a:cs typeface="Meiryo" charset="-128"/>
              </a:rPr>
              <a:t> </a:t>
            </a:r>
            <a:r>
              <a:rPr lang="ja-JP" altLang="en-US" sz="2400" b="1" dirty="0">
                <a:solidFill>
                  <a:srgbClr val="009650"/>
                </a:solidFill>
                <a:latin typeface="Meiryo" charset="-128"/>
                <a:ea typeface="Meiryo" charset="-128"/>
                <a:cs typeface="Meiryo" charset="-128"/>
              </a:rPr>
              <a:t>地理院地図を知りましょう </a:t>
            </a:r>
          </a:p>
          <a:p>
            <a:pPr algn="dist">
              <a:lnSpc>
                <a:spcPct val="110000"/>
              </a:lnSpc>
            </a:pPr>
            <a:r>
              <a:rPr lang="en-US" altLang="ja-JP" b="1" dirty="0">
                <a:latin typeface="Meiryo" charset="-128"/>
                <a:ea typeface="Meiryo" charset="-128"/>
                <a:cs typeface="Meiryo" charset="-128"/>
              </a:rPr>
              <a:t>1-A</a:t>
            </a:r>
            <a:r>
              <a:rPr lang="ja-JP" altLang="en-US" b="1" dirty="0">
                <a:latin typeface="Meiryo" charset="-128"/>
                <a:ea typeface="Meiryo" charset="-128"/>
                <a:cs typeface="Meiryo" charset="-128"/>
              </a:rPr>
              <a:t> 地理院地図とは？・・・・・・・・・・・・・・・・・・</a:t>
            </a:r>
            <a:r>
              <a:rPr lang="en-US" altLang="ja-JP" b="1" dirty="0">
                <a:latin typeface="Meiryo" charset="-128"/>
                <a:ea typeface="Meiryo" charset="-128"/>
                <a:cs typeface="Meiryo" charset="-128"/>
              </a:rPr>
              <a:t>P4</a:t>
            </a:r>
            <a:endParaRPr lang="ja-JP" altLang="en-US" b="1" dirty="0">
              <a:latin typeface="Meiryo" charset="-128"/>
              <a:ea typeface="Meiryo" charset="-128"/>
              <a:cs typeface="Meiryo" charset="-128"/>
            </a:endParaRPr>
          </a:p>
          <a:p>
            <a:pPr algn="dist">
              <a:lnSpc>
                <a:spcPct val="110000"/>
              </a:lnSpc>
            </a:pPr>
            <a:endParaRPr lang="en-US" altLang="ja-JP" b="1" dirty="0">
              <a:latin typeface="Meiryo" charset="-128"/>
              <a:ea typeface="Meiryo" charset="-128"/>
              <a:cs typeface="Meiryo" charset="-128"/>
            </a:endParaRPr>
          </a:p>
          <a:p>
            <a:pPr>
              <a:lnSpc>
                <a:spcPct val="110000"/>
              </a:lnSpc>
            </a:pPr>
            <a:r>
              <a:rPr lang="en-US" altLang="ja-JP" sz="2400" b="1" dirty="0">
                <a:solidFill>
                  <a:srgbClr val="009650"/>
                </a:solidFill>
                <a:latin typeface="Meiryo" charset="-128"/>
                <a:ea typeface="Meiryo" charset="-128"/>
                <a:cs typeface="Meiryo" charset="-128"/>
              </a:rPr>
              <a:t>2.</a:t>
            </a:r>
            <a:r>
              <a:rPr lang="ja-JP" altLang="en-US" sz="2400" b="1" dirty="0">
                <a:solidFill>
                  <a:srgbClr val="009650"/>
                </a:solidFill>
                <a:latin typeface="Meiryo" charset="-128"/>
                <a:ea typeface="Meiryo" charset="-128"/>
                <a:cs typeface="Meiryo" charset="-128"/>
              </a:rPr>
              <a:t> 地理院地図の準備をしましょう</a:t>
            </a:r>
            <a:endParaRPr lang="en-US" altLang="ja-JP" sz="2400" b="1" dirty="0">
              <a:solidFill>
                <a:srgbClr val="009650"/>
              </a:solidFill>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2-A</a:t>
            </a:r>
            <a:r>
              <a:rPr lang="ja-JP" altLang="en-US" b="1" dirty="0">
                <a:latin typeface="Meiryo" charset="-128"/>
                <a:ea typeface="Meiryo" charset="-128"/>
                <a:cs typeface="Meiryo" charset="-128"/>
              </a:rPr>
              <a:t> 地理院地図を検索しましょう・・・・・・・・・・・・・</a:t>
            </a:r>
            <a:r>
              <a:rPr lang="en-US" altLang="ja-JP" b="1" dirty="0">
                <a:latin typeface="Meiryo" charset="-128"/>
                <a:ea typeface="Meiryo" charset="-128"/>
                <a:cs typeface="Meiryo" charset="-128"/>
              </a:rPr>
              <a:t>P8</a:t>
            </a:r>
          </a:p>
          <a:p>
            <a:pPr algn="dist">
              <a:lnSpc>
                <a:spcPct val="110000"/>
              </a:lnSpc>
            </a:pPr>
            <a:r>
              <a:rPr lang="en-US" altLang="ja-JP" b="1" dirty="0">
                <a:latin typeface="Meiryo"/>
                <a:ea typeface="Meiryo"/>
                <a:cs typeface="Meiryo" charset="-128"/>
              </a:rPr>
              <a:t>2-B </a:t>
            </a:r>
            <a:r>
              <a:rPr lang="ja-JP" altLang="en-US" b="1" dirty="0">
                <a:latin typeface="Meiryo"/>
                <a:ea typeface="Meiryo"/>
                <a:cs typeface="Meiryo" charset="-128"/>
              </a:rPr>
              <a:t>ブックマークをしましょう・・・・・・・・・・・・・</a:t>
            </a:r>
            <a:r>
              <a:rPr lang="en-US" altLang="ja-JP" b="1" dirty="0">
                <a:latin typeface="Meiryo"/>
                <a:ea typeface="Meiryo"/>
                <a:cs typeface="Meiryo" charset="-128"/>
              </a:rPr>
              <a:t>P12</a:t>
            </a:r>
          </a:p>
          <a:p>
            <a:pPr algn="dist">
              <a:lnSpc>
                <a:spcPct val="110000"/>
              </a:lnSpc>
            </a:pPr>
            <a:r>
              <a:rPr lang="en-US" altLang="ja-JP" b="1" dirty="0">
                <a:latin typeface="Meiryo"/>
                <a:ea typeface="Meiryo"/>
                <a:cs typeface="Meiryo" charset="-128"/>
              </a:rPr>
              <a:t>2-C </a:t>
            </a:r>
            <a:r>
              <a:rPr lang="ja-JP" altLang="en-US" b="1" dirty="0">
                <a:latin typeface="Meiryo"/>
                <a:ea typeface="Meiryo"/>
                <a:cs typeface="Meiryo" charset="-128"/>
              </a:rPr>
              <a:t>ホーム画面に追加しましょう・・・・・・・・・・・・</a:t>
            </a:r>
            <a:r>
              <a:rPr lang="en-US" altLang="ja-JP" b="1" dirty="0">
                <a:latin typeface="Meiryo"/>
                <a:ea typeface="Meiryo"/>
                <a:cs typeface="Meiryo" charset="-128"/>
              </a:rPr>
              <a:t>P16</a:t>
            </a:r>
          </a:p>
          <a:p>
            <a:pPr>
              <a:lnSpc>
                <a:spcPct val="110000"/>
              </a:lnSpc>
            </a:pPr>
            <a:endParaRPr lang="en-US" altLang="ja-JP" sz="2000" b="1" dirty="0">
              <a:solidFill>
                <a:srgbClr val="009650"/>
              </a:solidFill>
              <a:latin typeface="Meiryo" charset="-128"/>
              <a:ea typeface="Meiryo" charset="-128"/>
              <a:cs typeface="Meiryo" charset="-128"/>
            </a:endParaRPr>
          </a:p>
          <a:p>
            <a:pPr>
              <a:lnSpc>
                <a:spcPct val="110000"/>
              </a:lnSpc>
            </a:pPr>
            <a:r>
              <a:rPr lang="en-US" altLang="ja-JP" sz="2400" b="1" dirty="0">
                <a:solidFill>
                  <a:srgbClr val="009650"/>
                </a:solidFill>
                <a:latin typeface="Meiryo"/>
                <a:ea typeface="Meiryo"/>
                <a:cs typeface="Meiryo" charset="-128"/>
              </a:rPr>
              <a:t>3.</a:t>
            </a:r>
            <a:r>
              <a:rPr lang="ja-JP" altLang="en-US" sz="2400" b="1" dirty="0">
                <a:solidFill>
                  <a:srgbClr val="009650"/>
                </a:solidFill>
                <a:latin typeface="Meiryo"/>
                <a:ea typeface="Meiryo"/>
                <a:cs typeface="Meiryo" charset="-128"/>
              </a:rPr>
              <a:t> 地理院地図を活用してみよう</a:t>
            </a:r>
            <a:endParaRPr lang="ja-JP" altLang="en-US" sz="2400" b="1" dirty="0">
              <a:latin typeface="Meiryo"/>
              <a:ea typeface="Meiryo"/>
              <a:cs typeface="Meiryo" charset="-128"/>
            </a:endParaRPr>
          </a:p>
          <a:p>
            <a:pPr algn="dist">
              <a:lnSpc>
                <a:spcPct val="110000"/>
              </a:lnSpc>
            </a:pPr>
            <a:r>
              <a:rPr lang="en-US" altLang="ja-JP" b="1" dirty="0">
                <a:latin typeface="Meiryo" charset="-128"/>
                <a:ea typeface="Meiryo" charset="-128"/>
                <a:cs typeface="Meiryo" charset="-128"/>
              </a:rPr>
              <a:t>3-A </a:t>
            </a:r>
            <a:r>
              <a:rPr lang="ja-JP" altLang="en-US" b="1" dirty="0">
                <a:latin typeface="Meiryo" charset="-128"/>
                <a:ea typeface="Meiryo" charset="-128"/>
                <a:cs typeface="Meiryo" charset="-128"/>
              </a:rPr>
              <a:t>地理院地図の基本画面・・・・・・・・・・・・・・・</a:t>
            </a:r>
            <a:r>
              <a:rPr lang="en-US" altLang="ja-JP" b="1" dirty="0">
                <a:latin typeface="Meiryo" charset="-128"/>
                <a:ea typeface="Meiryo" charset="-128"/>
                <a:cs typeface="Meiryo" charset="-128"/>
              </a:rPr>
              <a:t>P19</a:t>
            </a:r>
          </a:p>
          <a:p>
            <a:pPr algn="dist">
              <a:lnSpc>
                <a:spcPct val="110000"/>
              </a:lnSpc>
            </a:pPr>
            <a:r>
              <a:rPr lang="en-US" altLang="ja-JP" b="1" dirty="0">
                <a:latin typeface="Meiryo" charset="-128"/>
                <a:ea typeface="Meiryo" charset="-128"/>
                <a:cs typeface="Meiryo" charset="-128"/>
              </a:rPr>
              <a:t>3-B </a:t>
            </a:r>
            <a:r>
              <a:rPr lang="ja-JP" altLang="en-US" b="1" dirty="0">
                <a:latin typeface="Meiryo" charset="-128"/>
                <a:ea typeface="Meiryo" charset="-128"/>
                <a:cs typeface="Meiryo" charset="-128"/>
              </a:rPr>
              <a:t>地理院地図の操作方法・・・・・・・・・・・・・・・</a:t>
            </a:r>
            <a:r>
              <a:rPr lang="en-US" altLang="ja-JP" b="1" dirty="0">
                <a:latin typeface="Meiryo" charset="-128"/>
                <a:ea typeface="Meiryo" charset="-128"/>
                <a:cs typeface="Meiryo" charset="-128"/>
              </a:rPr>
              <a:t>P20</a:t>
            </a:r>
          </a:p>
          <a:p>
            <a:pPr algn="dist">
              <a:lnSpc>
                <a:spcPct val="110000"/>
              </a:lnSpc>
            </a:pPr>
            <a:r>
              <a:rPr lang="en-US" altLang="ja-JP" b="1" dirty="0">
                <a:latin typeface="Meiryo" charset="-128"/>
                <a:ea typeface="Meiryo" charset="-128"/>
                <a:cs typeface="Meiryo" charset="-128"/>
              </a:rPr>
              <a:t>3-C</a:t>
            </a:r>
            <a:r>
              <a:rPr lang="ja-JP" altLang="en-US" b="1" dirty="0">
                <a:latin typeface="Meiryo" charset="-128"/>
                <a:ea typeface="Meiryo" charset="-128"/>
                <a:cs typeface="Meiryo" charset="-128"/>
              </a:rPr>
              <a:t> 現在位置を表示してみよう・・・・・・・・・・・・・</a:t>
            </a:r>
            <a:r>
              <a:rPr lang="en-US" altLang="ja-JP" b="1" dirty="0">
                <a:latin typeface="Meiryo" charset="-128"/>
                <a:ea typeface="Meiryo" charset="-128"/>
                <a:cs typeface="Meiryo" charset="-128"/>
              </a:rPr>
              <a:t>P21</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3-D</a:t>
            </a:r>
            <a:r>
              <a:rPr lang="ja-JP" altLang="en-US" b="1" dirty="0">
                <a:latin typeface="Meiryo" charset="-128"/>
                <a:ea typeface="Meiryo" charset="-128"/>
                <a:cs typeface="Meiryo" charset="-128"/>
              </a:rPr>
              <a:t> 緯度・経度・標高を調べてみよう・・・・・・・・・・</a:t>
            </a:r>
            <a:r>
              <a:rPr lang="en-US" altLang="ja-JP" b="1" dirty="0">
                <a:latin typeface="Meiryo" charset="-128"/>
                <a:ea typeface="Meiryo" charset="-128"/>
                <a:cs typeface="Meiryo" charset="-128"/>
              </a:rPr>
              <a:t>P23</a:t>
            </a:r>
            <a:endParaRPr lang="ja-JP" altLang="en-US" b="1" dirty="0">
              <a:latin typeface="Meiryo" charset="-128"/>
              <a:ea typeface="Meiryo" charset="-128"/>
              <a:cs typeface="Meiryo" charset="-128"/>
            </a:endParaRPr>
          </a:p>
          <a:p>
            <a:pPr algn="dist">
              <a:lnSpc>
                <a:spcPct val="110000"/>
              </a:lnSpc>
            </a:pPr>
            <a:r>
              <a:rPr lang="en-US" altLang="ja-JP" b="1" dirty="0">
                <a:latin typeface="Meiryo"/>
                <a:ea typeface="Meiryo"/>
                <a:cs typeface="Meiryo" charset="-128"/>
              </a:rPr>
              <a:t>3-E </a:t>
            </a:r>
            <a:r>
              <a:rPr lang="ja-JP" altLang="en-US" b="1" dirty="0">
                <a:latin typeface="Meiryo"/>
                <a:ea typeface="Meiryo"/>
                <a:cs typeface="Meiryo" charset="-128"/>
              </a:rPr>
              <a:t>「地図」ボタンを使ってみよう・・・・・・・・・・・</a:t>
            </a:r>
            <a:r>
              <a:rPr lang="en-US" altLang="ja-JP" b="1" dirty="0">
                <a:latin typeface="Meiryo"/>
                <a:ea typeface="Meiryo"/>
                <a:cs typeface="Meiryo" charset="-128"/>
              </a:rPr>
              <a:t>P24</a:t>
            </a:r>
          </a:p>
          <a:p>
            <a:pPr algn="dist">
              <a:lnSpc>
                <a:spcPct val="110000"/>
              </a:lnSpc>
            </a:pPr>
            <a:r>
              <a:rPr lang="en-US" altLang="ja-JP" b="1" dirty="0">
                <a:latin typeface="Meiryo"/>
                <a:ea typeface="Meiryo"/>
                <a:cs typeface="Meiryo" charset="-128"/>
              </a:rPr>
              <a:t>3-F </a:t>
            </a:r>
            <a:r>
              <a:rPr lang="ja-JP" altLang="en-US" b="1" dirty="0">
                <a:latin typeface="Meiryo"/>
                <a:ea typeface="Meiryo"/>
                <a:cs typeface="Meiryo" charset="-128"/>
              </a:rPr>
              <a:t>「ツール」ボタンを使ってみよう・・・・・・・・・・</a:t>
            </a:r>
            <a:r>
              <a:rPr lang="en-US" altLang="ja-JP" b="1" dirty="0">
                <a:latin typeface="Meiryo"/>
                <a:ea typeface="Meiryo"/>
                <a:cs typeface="Meiryo" charset="-128"/>
              </a:rPr>
              <a:t>P27</a:t>
            </a:r>
          </a:p>
          <a:p>
            <a:pPr algn="dist">
              <a:lnSpc>
                <a:spcPct val="110000"/>
              </a:lnSpc>
            </a:pPr>
            <a:r>
              <a:rPr lang="en-US" altLang="ja-JP" b="1" dirty="0">
                <a:latin typeface="Meiryo"/>
                <a:ea typeface="Meiryo"/>
                <a:cs typeface="Meiryo" charset="-128"/>
              </a:rPr>
              <a:t>3-G </a:t>
            </a:r>
            <a:r>
              <a:rPr lang="ja-JP" altLang="en-US" b="1" dirty="0">
                <a:latin typeface="Meiryo"/>
                <a:ea typeface="Meiryo"/>
                <a:cs typeface="Meiryo" charset="-128"/>
              </a:rPr>
              <a:t>問い合わせ先・・・・・・・・・・・・・・・・・・・</a:t>
            </a:r>
            <a:r>
              <a:rPr lang="en-US" altLang="ja-JP" b="1" dirty="0">
                <a:latin typeface="Meiryo"/>
                <a:ea typeface="Meiryo"/>
                <a:cs typeface="Meiryo" charset="-128"/>
              </a:rPr>
              <a:t>P29</a:t>
            </a:r>
          </a:p>
        </p:txBody>
      </p:sp>
      <p:cxnSp>
        <p:nvCxnSpPr>
          <p:cNvPr id="2" name="直線コネクタ 1">
            <a:extLst>
              <a:ext uri="{FF2B5EF4-FFF2-40B4-BE49-F238E27FC236}">
                <a16:creationId xmlns:a16="http://schemas.microsoft.com/office/drawing/2014/main" id="{32F849FA-DF0C-2849-B55D-F875E45777F4}"/>
              </a:ext>
            </a:extLst>
          </p:cNvPr>
          <p:cNvCxnSpPr/>
          <p:nvPr/>
        </p:nvCxnSpPr>
        <p:spPr>
          <a:xfrm>
            <a:off x="1685172" y="1412776"/>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3E2FD43-EE4A-F23A-E15E-2FC6FDCD3DB2}"/>
              </a:ext>
            </a:extLst>
          </p:cNvPr>
          <p:cNvCxnSpPr/>
          <p:nvPr/>
        </p:nvCxnSpPr>
        <p:spPr>
          <a:xfrm>
            <a:off x="1691680" y="3068960"/>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4288353" cy="547842"/>
          </a:xfrm>
        </p:spPr>
        <p:txBody>
          <a:bodyPr wrap="none">
            <a:spAutoFit/>
          </a:bodyPr>
          <a:lstStyle/>
          <a:p>
            <a:r>
              <a:rPr lang="ja-JP" altLang="en-US" dirty="0"/>
              <a:t>地理院地図の操作方法</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p>
        </p:txBody>
      </p:sp>
      <p:sp>
        <p:nvSpPr>
          <p:cNvPr id="3" name="テキスト ボックス 2">
            <a:extLst>
              <a:ext uri="{FF2B5EF4-FFF2-40B4-BE49-F238E27FC236}">
                <a16:creationId xmlns:a16="http://schemas.microsoft.com/office/drawing/2014/main" id="{81B5FEAC-7FC2-1099-3C44-7B256066BAB1}"/>
              </a:ext>
            </a:extLst>
          </p:cNvPr>
          <p:cNvSpPr txBox="1"/>
          <p:nvPr/>
        </p:nvSpPr>
        <p:spPr>
          <a:xfrm>
            <a:off x="395536" y="1412776"/>
            <a:ext cx="7842434" cy="430887"/>
          </a:xfrm>
          <a:prstGeom prst="rect">
            <a:avLst/>
          </a:prstGeom>
          <a:noFill/>
        </p:spPr>
        <p:txBody>
          <a:bodyPr wrap="square">
            <a:spAutoFit/>
          </a:bodyPr>
          <a:lstStyle/>
          <a:p>
            <a:r>
              <a:rPr lang="ja-JP" altLang="en-US" sz="2200" b="1" dirty="0">
                <a:latin typeface="メイリオ" panose="020B0604030504040204" pitchFamily="50" charset="-128"/>
                <a:ea typeface="メイリオ" panose="020B0604030504040204" pitchFamily="50" charset="-128"/>
              </a:rPr>
              <a:t>スマートフォンでの地理院地図の基本的な操作方法</a:t>
            </a:r>
          </a:p>
        </p:txBody>
      </p:sp>
      <p:sp>
        <p:nvSpPr>
          <p:cNvPr id="5" name="テキスト ボックス 4">
            <a:extLst>
              <a:ext uri="{FF2B5EF4-FFF2-40B4-BE49-F238E27FC236}">
                <a16:creationId xmlns:a16="http://schemas.microsoft.com/office/drawing/2014/main" id="{CE807822-F4CC-647D-7FBF-AB0C4BD8EE78}"/>
              </a:ext>
            </a:extLst>
          </p:cNvPr>
          <p:cNvSpPr txBox="1"/>
          <p:nvPr/>
        </p:nvSpPr>
        <p:spPr>
          <a:xfrm>
            <a:off x="395537" y="2252392"/>
            <a:ext cx="2120072" cy="2677656"/>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画面に</a:t>
            </a:r>
            <a:r>
              <a:rPr lang="en-US" altLang="ja-JP" sz="2400" b="1" dirty="0">
                <a:latin typeface="メイリオ" panose="020B0604030504040204" pitchFamily="50" charset="-128"/>
                <a:ea typeface="メイリオ" panose="020B0604030504040204" pitchFamily="50" charset="-128"/>
              </a:rPr>
              <a:t>2</a:t>
            </a:r>
            <a:r>
              <a:rPr lang="ja-JP" altLang="en-US" sz="2400" b="1" dirty="0">
                <a:latin typeface="メイリオ" panose="020B0604030504040204" pitchFamily="50" charset="-128"/>
                <a:ea typeface="メイリオ" panose="020B0604030504040204" pitchFamily="50" charset="-128"/>
              </a:rPr>
              <a:t>本の指を乗せて</a:t>
            </a:r>
            <a:r>
              <a:rPr lang="ja-JP" altLang="en-US" sz="2400" b="1" dirty="0">
                <a:solidFill>
                  <a:srgbClr val="009650"/>
                </a:solidFill>
                <a:latin typeface="メイリオ" panose="020B0604030504040204" pitchFamily="50" charset="-128"/>
                <a:ea typeface="メイリオ" panose="020B0604030504040204" pitchFamily="50" charset="-128"/>
              </a:rPr>
              <a:t>「広げる・つまむ」</a:t>
            </a:r>
            <a:r>
              <a:rPr lang="ja-JP" altLang="en-US" sz="2400" b="1" dirty="0">
                <a:latin typeface="メイリオ" panose="020B0604030504040204" pitchFamily="50" charset="-128"/>
                <a:ea typeface="メイリオ" panose="020B0604030504040204" pitchFamily="50" charset="-128"/>
              </a:rPr>
              <a:t>と地図を</a:t>
            </a:r>
            <a:r>
              <a:rPr lang="ja-JP" altLang="en-US" sz="2400" b="1" dirty="0">
                <a:solidFill>
                  <a:srgbClr val="009650"/>
                </a:solidFill>
                <a:latin typeface="メイリオ" panose="020B0604030504040204" pitchFamily="50" charset="-128"/>
                <a:ea typeface="メイリオ" panose="020B0604030504040204" pitchFamily="50" charset="-128"/>
              </a:rPr>
              <a:t>拡大・縮小</a:t>
            </a:r>
            <a:r>
              <a:rPr lang="ja-JP" altLang="en-US" sz="2400" b="1" dirty="0">
                <a:latin typeface="メイリオ" panose="020B0604030504040204" pitchFamily="50" charset="-128"/>
                <a:ea typeface="メイリオ" panose="020B0604030504040204" pitchFamily="50" charset="-128"/>
              </a:rPr>
              <a:t>することができます</a:t>
            </a:r>
          </a:p>
        </p:txBody>
      </p:sp>
      <p:sp>
        <p:nvSpPr>
          <p:cNvPr id="18" name="テキスト ボックス 17">
            <a:extLst>
              <a:ext uri="{FF2B5EF4-FFF2-40B4-BE49-F238E27FC236}">
                <a16:creationId xmlns:a16="http://schemas.microsoft.com/office/drawing/2014/main" id="{73915813-8106-C5EA-CBE9-B7B63052C468}"/>
              </a:ext>
            </a:extLst>
          </p:cNvPr>
          <p:cNvSpPr txBox="1"/>
          <p:nvPr/>
        </p:nvSpPr>
        <p:spPr>
          <a:xfrm>
            <a:off x="4634321" y="2252392"/>
            <a:ext cx="1836670" cy="2308324"/>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画面に指を乗せて、</a:t>
            </a:r>
            <a:endParaRPr lang="en-US" altLang="ja-JP" sz="2400" b="1" dirty="0">
              <a:latin typeface="メイリオ" panose="020B0604030504040204" pitchFamily="50" charset="-128"/>
              <a:ea typeface="メイリオ" panose="020B0604030504040204" pitchFamily="50" charset="-128"/>
            </a:endParaRPr>
          </a:p>
          <a:p>
            <a:r>
              <a:rPr lang="ja-JP" altLang="en-US" sz="2400" b="1" dirty="0">
                <a:solidFill>
                  <a:srgbClr val="009650"/>
                </a:solidFill>
                <a:latin typeface="メイリオ" panose="020B0604030504040204" pitchFamily="50" charset="-128"/>
                <a:ea typeface="メイリオ" panose="020B0604030504040204" pitchFamily="50" charset="-128"/>
              </a:rPr>
              <a:t>上下左右に動かす</a:t>
            </a:r>
            <a:r>
              <a:rPr lang="ja-JP" altLang="en-US" sz="2400" b="1" dirty="0">
                <a:latin typeface="メイリオ" panose="020B0604030504040204" pitchFamily="50" charset="-128"/>
                <a:ea typeface="メイリオ" panose="020B0604030504040204" pitchFamily="50" charset="-128"/>
              </a:rPr>
              <a:t>と</a:t>
            </a:r>
            <a:endParaRPr lang="en-US" altLang="ja-JP" sz="2400" b="1" dirty="0">
              <a:latin typeface="メイリオ" panose="020B0604030504040204" pitchFamily="50" charset="-128"/>
              <a:ea typeface="メイリオ" panose="020B0604030504040204" pitchFamily="50" charset="-128"/>
            </a:endParaRPr>
          </a:p>
          <a:p>
            <a:r>
              <a:rPr lang="ja-JP" altLang="en-US" sz="2400" b="1" dirty="0">
                <a:solidFill>
                  <a:srgbClr val="009650"/>
                </a:solidFill>
                <a:latin typeface="メイリオ" panose="020B0604030504040204" pitchFamily="50" charset="-128"/>
                <a:ea typeface="メイリオ" panose="020B0604030504040204" pitchFamily="50" charset="-128"/>
              </a:rPr>
              <a:t>地図を移動</a:t>
            </a:r>
            <a:r>
              <a:rPr lang="ja-JP" altLang="en-US" sz="2400" b="1" dirty="0">
                <a:latin typeface="メイリオ" panose="020B0604030504040204" pitchFamily="50" charset="-128"/>
                <a:ea typeface="メイリオ" panose="020B0604030504040204" pitchFamily="50" charset="-128"/>
              </a:rPr>
              <a:t>できます</a:t>
            </a:r>
          </a:p>
        </p:txBody>
      </p:sp>
      <p:grpSp>
        <p:nvGrpSpPr>
          <p:cNvPr id="4" name="グループ化 3">
            <a:extLst>
              <a:ext uri="{FF2B5EF4-FFF2-40B4-BE49-F238E27FC236}">
                <a16:creationId xmlns:a16="http://schemas.microsoft.com/office/drawing/2014/main" id="{FA3F1DA4-9759-488C-B6FD-557866FA69C5}"/>
              </a:ext>
            </a:extLst>
          </p:cNvPr>
          <p:cNvGrpSpPr/>
          <p:nvPr/>
        </p:nvGrpSpPr>
        <p:grpSpPr>
          <a:xfrm>
            <a:off x="2583520" y="2090671"/>
            <a:ext cx="1925393" cy="3912912"/>
            <a:chOff x="2718615" y="2252392"/>
            <a:chExt cx="1637052" cy="3401430"/>
          </a:xfrm>
        </p:grpSpPr>
        <p:pic>
          <p:nvPicPr>
            <p:cNvPr id="2" name="図 1" descr="マップ&#10;&#10;自動的に生成された説明">
              <a:extLst>
                <a:ext uri="{FF2B5EF4-FFF2-40B4-BE49-F238E27FC236}">
                  <a16:creationId xmlns:a16="http://schemas.microsoft.com/office/drawing/2014/main" id="{5967E679-4869-652F-5472-01A74699C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8615" y="2252392"/>
              <a:ext cx="1637052" cy="3401430"/>
            </a:xfrm>
            <a:prstGeom prst="rect">
              <a:avLst/>
            </a:prstGeom>
            <a:ln>
              <a:solidFill>
                <a:schemeClr val="tx1"/>
              </a:solidFill>
            </a:ln>
          </p:spPr>
        </p:pic>
        <p:sp>
          <p:nvSpPr>
            <p:cNvPr id="20" name="フリーフォーム 43">
              <a:extLst>
                <a:ext uri="{FF2B5EF4-FFF2-40B4-BE49-F238E27FC236}">
                  <a16:creationId xmlns:a16="http://schemas.microsoft.com/office/drawing/2014/main" id="{5BFB14BB-C00F-B855-D832-D3C4201E322E}"/>
                </a:ext>
              </a:extLst>
            </p:cNvPr>
            <p:cNvSpPr/>
            <p:nvPr/>
          </p:nvSpPr>
          <p:spPr>
            <a:xfrm rot="1617193">
              <a:off x="3253815" y="3874902"/>
              <a:ext cx="618923" cy="851482"/>
            </a:xfrm>
            <a:custGeom>
              <a:avLst/>
              <a:gdLst>
                <a:gd name="connsiteX0" fmla="*/ 310824 w 706112"/>
                <a:gd name="connsiteY0" fmla="*/ 355733 h 1027257"/>
                <a:gd name="connsiteX1" fmla="*/ 329874 w 706112"/>
                <a:gd name="connsiteY1" fmla="*/ 222383 h 1027257"/>
                <a:gd name="connsiteX2" fmla="*/ 344162 w 706112"/>
                <a:gd name="connsiteY2" fmla="*/ 84270 h 1027257"/>
                <a:gd name="connsiteX3" fmla="*/ 348924 w 706112"/>
                <a:gd name="connsiteY3" fmla="*/ 22358 h 1027257"/>
                <a:gd name="connsiteX4" fmla="*/ 406074 w 706112"/>
                <a:gd name="connsiteY4" fmla="*/ 8070 h 1027257"/>
                <a:gd name="connsiteX5" fmla="*/ 410837 w 706112"/>
                <a:gd name="connsiteY5" fmla="*/ 141420 h 1027257"/>
                <a:gd name="connsiteX6" fmla="*/ 420362 w 706112"/>
                <a:gd name="connsiteY6" fmla="*/ 341445 h 1027257"/>
                <a:gd name="connsiteX7" fmla="*/ 448937 w 706112"/>
                <a:gd name="connsiteY7" fmla="*/ 298583 h 1027257"/>
                <a:gd name="connsiteX8" fmla="*/ 487037 w 706112"/>
                <a:gd name="connsiteY8" fmla="*/ 298583 h 1027257"/>
                <a:gd name="connsiteX9" fmla="*/ 510849 w 706112"/>
                <a:gd name="connsiteY9" fmla="*/ 331920 h 1027257"/>
                <a:gd name="connsiteX10" fmla="*/ 529899 w 706112"/>
                <a:gd name="connsiteY10" fmla="*/ 370020 h 1027257"/>
                <a:gd name="connsiteX11" fmla="*/ 539424 w 706112"/>
                <a:gd name="connsiteY11" fmla="*/ 346208 h 1027257"/>
                <a:gd name="connsiteX12" fmla="*/ 577524 w 706112"/>
                <a:gd name="connsiteY12" fmla="*/ 341445 h 1027257"/>
                <a:gd name="connsiteX13" fmla="*/ 615624 w 706112"/>
                <a:gd name="connsiteY13" fmla="*/ 436695 h 1027257"/>
                <a:gd name="connsiteX14" fmla="*/ 644199 w 706112"/>
                <a:gd name="connsiteY14" fmla="*/ 403358 h 1027257"/>
                <a:gd name="connsiteX15" fmla="*/ 677537 w 706112"/>
                <a:gd name="connsiteY15" fmla="*/ 455745 h 1027257"/>
                <a:gd name="connsiteX16" fmla="*/ 691824 w 706112"/>
                <a:gd name="connsiteY16" fmla="*/ 546233 h 1027257"/>
                <a:gd name="connsiteX17" fmla="*/ 706112 w 706112"/>
                <a:gd name="connsiteY17" fmla="*/ 579570 h 1027257"/>
                <a:gd name="connsiteX18" fmla="*/ 691824 w 706112"/>
                <a:gd name="connsiteY18" fmla="*/ 631958 h 1027257"/>
                <a:gd name="connsiteX19" fmla="*/ 668012 w 706112"/>
                <a:gd name="connsiteY19" fmla="*/ 689108 h 1027257"/>
                <a:gd name="connsiteX20" fmla="*/ 629912 w 706112"/>
                <a:gd name="connsiteY20" fmla="*/ 765308 h 1027257"/>
                <a:gd name="connsiteX21" fmla="*/ 629912 w 706112"/>
                <a:gd name="connsiteY21" fmla="*/ 812933 h 1027257"/>
                <a:gd name="connsiteX22" fmla="*/ 625149 w 706112"/>
                <a:gd name="connsiteY22" fmla="*/ 879608 h 1027257"/>
                <a:gd name="connsiteX23" fmla="*/ 610862 w 706112"/>
                <a:gd name="connsiteY23" fmla="*/ 927233 h 1027257"/>
                <a:gd name="connsiteX24" fmla="*/ 639437 w 706112"/>
                <a:gd name="connsiteY24" fmla="*/ 974858 h 1027257"/>
                <a:gd name="connsiteX25" fmla="*/ 453699 w 706112"/>
                <a:gd name="connsiteY25" fmla="*/ 1027245 h 1027257"/>
                <a:gd name="connsiteX26" fmla="*/ 310824 w 706112"/>
                <a:gd name="connsiteY26" fmla="*/ 970095 h 1027257"/>
                <a:gd name="connsiteX27" fmla="*/ 329874 w 706112"/>
                <a:gd name="connsiteY27" fmla="*/ 941520 h 1027257"/>
                <a:gd name="connsiteX28" fmla="*/ 344162 w 706112"/>
                <a:gd name="connsiteY28" fmla="*/ 889133 h 1027257"/>
                <a:gd name="connsiteX29" fmla="*/ 315587 w 706112"/>
                <a:gd name="connsiteY29" fmla="*/ 789120 h 1027257"/>
                <a:gd name="connsiteX30" fmla="*/ 263199 w 706112"/>
                <a:gd name="connsiteY30" fmla="*/ 717683 h 1027257"/>
                <a:gd name="connsiteX31" fmla="*/ 196524 w 706112"/>
                <a:gd name="connsiteY31" fmla="*/ 665295 h 1027257"/>
                <a:gd name="connsiteX32" fmla="*/ 77462 w 706112"/>
                <a:gd name="connsiteY32" fmla="*/ 612908 h 1027257"/>
                <a:gd name="connsiteX33" fmla="*/ 15549 w 706112"/>
                <a:gd name="connsiteY33" fmla="*/ 584333 h 1027257"/>
                <a:gd name="connsiteX34" fmla="*/ 1262 w 706112"/>
                <a:gd name="connsiteY34" fmla="*/ 546233 h 1027257"/>
                <a:gd name="connsiteX35" fmla="*/ 39362 w 706112"/>
                <a:gd name="connsiteY35" fmla="*/ 503370 h 1027257"/>
                <a:gd name="connsiteX36" fmla="*/ 115562 w 706112"/>
                <a:gd name="connsiteY36" fmla="*/ 512895 h 1027257"/>
                <a:gd name="connsiteX37" fmla="*/ 191762 w 706112"/>
                <a:gd name="connsiteY37" fmla="*/ 541470 h 1027257"/>
                <a:gd name="connsiteX38" fmla="*/ 225099 w 706112"/>
                <a:gd name="connsiteY38" fmla="*/ 546233 h 1027257"/>
                <a:gd name="connsiteX39" fmla="*/ 277487 w 706112"/>
                <a:gd name="connsiteY39" fmla="*/ 550995 h 1027257"/>
                <a:gd name="connsiteX40" fmla="*/ 301299 w 706112"/>
                <a:gd name="connsiteY40" fmla="*/ 474795 h 1027257"/>
                <a:gd name="connsiteX41" fmla="*/ 310824 w 706112"/>
                <a:gd name="connsiteY41" fmla="*/ 355733 h 102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6112" h="1027257">
                  <a:moveTo>
                    <a:pt x="310824" y="355733"/>
                  </a:moveTo>
                  <a:cubicBezTo>
                    <a:pt x="315586" y="313664"/>
                    <a:pt x="324318" y="267627"/>
                    <a:pt x="329874" y="222383"/>
                  </a:cubicBezTo>
                  <a:cubicBezTo>
                    <a:pt x="335430" y="177139"/>
                    <a:pt x="340987" y="117607"/>
                    <a:pt x="344162" y="84270"/>
                  </a:cubicBezTo>
                  <a:cubicBezTo>
                    <a:pt x="347337" y="50933"/>
                    <a:pt x="338605" y="35058"/>
                    <a:pt x="348924" y="22358"/>
                  </a:cubicBezTo>
                  <a:cubicBezTo>
                    <a:pt x="359243" y="9658"/>
                    <a:pt x="395755" y="-11774"/>
                    <a:pt x="406074" y="8070"/>
                  </a:cubicBezTo>
                  <a:cubicBezTo>
                    <a:pt x="416393" y="27914"/>
                    <a:pt x="408456" y="85858"/>
                    <a:pt x="410837" y="141420"/>
                  </a:cubicBezTo>
                  <a:cubicBezTo>
                    <a:pt x="413218" y="196982"/>
                    <a:pt x="414012" y="315251"/>
                    <a:pt x="420362" y="341445"/>
                  </a:cubicBezTo>
                  <a:cubicBezTo>
                    <a:pt x="426712" y="367639"/>
                    <a:pt x="437825" y="305727"/>
                    <a:pt x="448937" y="298583"/>
                  </a:cubicBezTo>
                  <a:cubicBezTo>
                    <a:pt x="460050" y="291439"/>
                    <a:pt x="476718" y="293027"/>
                    <a:pt x="487037" y="298583"/>
                  </a:cubicBezTo>
                  <a:cubicBezTo>
                    <a:pt x="497356" y="304139"/>
                    <a:pt x="503705" y="320014"/>
                    <a:pt x="510849" y="331920"/>
                  </a:cubicBezTo>
                  <a:cubicBezTo>
                    <a:pt x="517993" y="343826"/>
                    <a:pt x="525137" y="367639"/>
                    <a:pt x="529899" y="370020"/>
                  </a:cubicBezTo>
                  <a:cubicBezTo>
                    <a:pt x="534661" y="372401"/>
                    <a:pt x="531487" y="350970"/>
                    <a:pt x="539424" y="346208"/>
                  </a:cubicBezTo>
                  <a:cubicBezTo>
                    <a:pt x="547362" y="341445"/>
                    <a:pt x="564824" y="326364"/>
                    <a:pt x="577524" y="341445"/>
                  </a:cubicBezTo>
                  <a:cubicBezTo>
                    <a:pt x="590224" y="356526"/>
                    <a:pt x="604512" y="426376"/>
                    <a:pt x="615624" y="436695"/>
                  </a:cubicBezTo>
                  <a:cubicBezTo>
                    <a:pt x="626736" y="447014"/>
                    <a:pt x="633880" y="400183"/>
                    <a:pt x="644199" y="403358"/>
                  </a:cubicBezTo>
                  <a:cubicBezTo>
                    <a:pt x="654518" y="406533"/>
                    <a:pt x="669600" y="431933"/>
                    <a:pt x="677537" y="455745"/>
                  </a:cubicBezTo>
                  <a:cubicBezTo>
                    <a:pt x="685475" y="479558"/>
                    <a:pt x="687062" y="525596"/>
                    <a:pt x="691824" y="546233"/>
                  </a:cubicBezTo>
                  <a:cubicBezTo>
                    <a:pt x="696586" y="566870"/>
                    <a:pt x="706112" y="565283"/>
                    <a:pt x="706112" y="579570"/>
                  </a:cubicBezTo>
                  <a:cubicBezTo>
                    <a:pt x="706112" y="593857"/>
                    <a:pt x="698174" y="613702"/>
                    <a:pt x="691824" y="631958"/>
                  </a:cubicBezTo>
                  <a:cubicBezTo>
                    <a:pt x="685474" y="650214"/>
                    <a:pt x="678331" y="666883"/>
                    <a:pt x="668012" y="689108"/>
                  </a:cubicBezTo>
                  <a:cubicBezTo>
                    <a:pt x="657693" y="711333"/>
                    <a:pt x="636262" y="744671"/>
                    <a:pt x="629912" y="765308"/>
                  </a:cubicBezTo>
                  <a:cubicBezTo>
                    <a:pt x="623562" y="785945"/>
                    <a:pt x="630706" y="793883"/>
                    <a:pt x="629912" y="812933"/>
                  </a:cubicBezTo>
                  <a:cubicBezTo>
                    <a:pt x="629118" y="831983"/>
                    <a:pt x="628324" y="860558"/>
                    <a:pt x="625149" y="879608"/>
                  </a:cubicBezTo>
                  <a:cubicBezTo>
                    <a:pt x="621974" y="898658"/>
                    <a:pt x="608481" y="911358"/>
                    <a:pt x="610862" y="927233"/>
                  </a:cubicBezTo>
                  <a:cubicBezTo>
                    <a:pt x="613243" y="943108"/>
                    <a:pt x="665631" y="958189"/>
                    <a:pt x="639437" y="974858"/>
                  </a:cubicBezTo>
                  <a:cubicBezTo>
                    <a:pt x="613243" y="991527"/>
                    <a:pt x="508468" y="1028039"/>
                    <a:pt x="453699" y="1027245"/>
                  </a:cubicBezTo>
                  <a:cubicBezTo>
                    <a:pt x="398930" y="1026451"/>
                    <a:pt x="331461" y="984382"/>
                    <a:pt x="310824" y="970095"/>
                  </a:cubicBezTo>
                  <a:cubicBezTo>
                    <a:pt x="290187" y="955808"/>
                    <a:pt x="324318" y="955014"/>
                    <a:pt x="329874" y="941520"/>
                  </a:cubicBezTo>
                  <a:cubicBezTo>
                    <a:pt x="335430" y="928026"/>
                    <a:pt x="346543" y="914533"/>
                    <a:pt x="344162" y="889133"/>
                  </a:cubicBezTo>
                  <a:cubicBezTo>
                    <a:pt x="341781" y="863733"/>
                    <a:pt x="329081" y="817695"/>
                    <a:pt x="315587" y="789120"/>
                  </a:cubicBezTo>
                  <a:cubicBezTo>
                    <a:pt x="302093" y="760545"/>
                    <a:pt x="283043" y="738321"/>
                    <a:pt x="263199" y="717683"/>
                  </a:cubicBezTo>
                  <a:cubicBezTo>
                    <a:pt x="243355" y="697045"/>
                    <a:pt x="227480" y="682757"/>
                    <a:pt x="196524" y="665295"/>
                  </a:cubicBezTo>
                  <a:cubicBezTo>
                    <a:pt x="165568" y="647833"/>
                    <a:pt x="107624" y="626402"/>
                    <a:pt x="77462" y="612908"/>
                  </a:cubicBezTo>
                  <a:cubicBezTo>
                    <a:pt x="47300" y="599414"/>
                    <a:pt x="28249" y="595445"/>
                    <a:pt x="15549" y="584333"/>
                  </a:cubicBezTo>
                  <a:cubicBezTo>
                    <a:pt x="2849" y="573221"/>
                    <a:pt x="-2707" y="559727"/>
                    <a:pt x="1262" y="546233"/>
                  </a:cubicBezTo>
                  <a:cubicBezTo>
                    <a:pt x="5231" y="532739"/>
                    <a:pt x="20312" y="508926"/>
                    <a:pt x="39362" y="503370"/>
                  </a:cubicBezTo>
                  <a:cubicBezTo>
                    <a:pt x="58412" y="497814"/>
                    <a:pt x="90162" y="506545"/>
                    <a:pt x="115562" y="512895"/>
                  </a:cubicBezTo>
                  <a:cubicBezTo>
                    <a:pt x="140962" y="519245"/>
                    <a:pt x="173506" y="535914"/>
                    <a:pt x="191762" y="541470"/>
                  </a:cubicBezTo>
                  <a:cubicBezTo>
                    <a:pt x="210018" y="547026"/>
                    <a:pt x="210812" y="544646"/>
                    <a:pt x="225099" y="546233"/>
                  </a:cubicBezTo>
                  <a:cubicBezTo>
                    <a:pt x="239386" y="547820"/>
                    <a:pt x="264787" y="562901"/>
                    <a:pt x="277487" y="550995"/>
                  </a:cubicBezTo>
                  <a:cubicBezTo>
                    <a:pt x="290187" y="539089"/>
                    <a:pt x="294949" y="501782"/>
                    <a:pt x="301299" y="474795"/>
                  </a:cubicBezTo>
                  <a:cubicBezTo>
                    <a:pt x="307649" y="447808"/>
                    <a:pt x="306062" y="397802"/>
                    <a:pt x="310824" y="355733"/>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A9F73D68-CADD-3E41-9774-576791188E7D}"/>
                </a:ext>
              </a:extLst>
            </p:cNvPr>
            <p:cNvCxnSpPr>
              <a:cxnSpLocks/>
            </p:cNvCxnSpPr>
            <p:nvPr/>
          </p:nvCxnSpPr>
          <p:spPr>
            <a:xfrm flipV="1">
              <a:off x="3138899" y="3759371"/>
              <a:ext cx="637920" cy="38747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0787DCA7-9F19-46A5-BC25-95B72B350E87}"/>
              </a:ext>
            </a:extLst>
          </p:cNvPr>
          <p:cNvGrpSpPr/>
          <p:nvPr/>
        </p:nvGrpSpPr>
        <p:grpSpPr>
          <a:xfrm>
            <a:off x="6441559" y="2090671"/>
            <a:ext cx="1925393" cy="3912912"/>
            <a:chOff x="7020272" y="2252392"/>
            <a:chExt cx="1637052" cy="3401430"/>
          </a:xfrm>
        </p:grpSpPr>
        <p:pic>
          <p:nvPicPr>
            <p:cNvPr id="17" name="図 16" descr="マップ&#10;&#10;自動的に生成された説明">
              <a:extLst>
                <a:ext uri="{FF2B5EF4-FFF2-40B4-BE49-F238E27FC236}">
                  <a16:creationId xmlns:a16="http://schemas.microsoft.com/office/drawing/2014/main" id="{AD040DEC-4968-6841-FC2A-727F7364C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272" y="2252392"/>
              <a:ext cx="1637052" cy="3401430"/>
            </a:xfrm>
            <a:prstGeom prst="rect">
              <a:avLst/>
            </a:prstGeom>
            <a:ln>
              <a:solidFill>
                <a:schemeClr val="tx1"/>
              </a:solidFill>
            </a:ln>
          </p:spPr>
        </p:pic>
        <p:cxnSp>
          <p:nvCxnSpPr>
            <p:cNvPr id="21" name="直線矢印コネクタ 20">
              <a:extLst>
                <a:ext uri="{FF2B5EF4-FFF2-40B4-BE49-F238E27FC236}">
                  <a16:creationId xmlns:a16="http://schemas.microsoft.com/office/drawing/2014/main" id="{CFA4359B-71A8-CBF3-5355-82D915AB56AF}"/>
                </a:ext>
              </a:extLst>
            </p:cNvPr>
            <p:cNvCxnSpPr>
              <a:cxnSpLocks/>
            </p:cNvCxnSpPr>
            <p:nvPr/>
          </p:nvCxnSpPr>
          <p:spPr>
            <a:xfrm>
              <a:off x="7563222" y="4004313"/>
              <a:ext cx="674748"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8D104BB7-A575-D818-2DB9-B12EF3D5DEB4}"/>
                </a:ext>
              </a:extLst>
            </p:cNvPr>
            <p:cNvCxnSpPr>
              <a:cxnSpLocks/>
            </p:cNvCxnSpPr>
            <p:nvPr/>
          </p:nvCxnSpPr>
          <p:spPr>
            <a:xfrm flipV="1">
              <a:off x="7866823" y="3666019"/>
              <a:ext cx="0" cy="574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フリーフォーム 43">
              <a:extLst>
                <a:ext uri="{FF2B5EF4-FFF2-40B4-BE49-F238E27FC236}">
                  <a16:creationId xmlns:a16="http://schemas.microsoft.com/office/drawing/2014/main" id="{09AEBA8B-0323-A57C-68B5-8025AD80ABE3}"/>
                </a:ext>
              </a:extLst>
            </p:cNvPr>
            <p:cNvSpPr/>
            <p:nvPr/>
          </p:nvSpPr>
          <p:spPr>
            <a:xfrm>
              <a:off x="7459689" y="4047127"/>
              <a:ext cx="618923" cy="851482"/>
            </a:xfrm>
            <a:custGeom>
              <a:avLst/>
              <a:gdLst>
                <a:gd name="connsiteX0" fmla="*/ 310824 w 706112"/>
                <a:gd name="connsiteY0" fmla="*/ 355733 h 1027257"/>
                <a:gd name="connsiteX1" fmla="*/ 329874 w 706112"/>
                <a:gd name="connsiteY1" fmla="*/ 222383 h 1027257"/>
                <a:gd name="connsiteX2" fmla="*/ 344162 w 706112"/>
                <a:gd name="connsiteY2" fmla="*/ 84270 h 1027257"/>
                <a:gd name="connsiteX3" fmla="*/ 348924 w 706112"/>
                <a:gd name="connsiteY3" fmla="*/ 22358 h 1027257"/>
                <a:gd name="connsiteX4" fmla="*/ 406074 w 706112"/>
                <a:gd name="connsiteY4" fmla="*/ 8070 h 1027257"/>
                <a:gd name="connsiteX5" fmla="*/ 410837 w 706112"/>
                <a:gd name="connsiteY5" fmla="*/ 141420 h 1027257"/>
                <a:gd name="connsiteX6" fmla="*/ 420362 w 706112"/>
                <a:gd name="connsiteY6" fmla="*/ 341445 h 1027257"/>
                <a:gd name="connsiteX7" fmla="*/ 448937 w 706112"/>
                <a:gd name="connsiteY7" fmla="*/ 298583 h 1027257"/>
                <a:gd name="connsiteX8" fmla="*/ 487037 w 706112"/>
                <a:gd name="connsiteY8" fmla="*/ 298583 h 1027257"/>
                <a:gd name="connsiteX9" fmla="*/ 510849 w 706112"/>
                <a:gd name="connsiteY9" fmla="*/ 331920 h 1027257"/>
                <a:gd name="connsiteX10" fmla="*/ 529899 w 706112"/>
                <a:gd name="connsiteY10" fmla="*/ 370020 h 1027257"/>
                <a:gd name="connsiteX11" fmla="*/ 539424 w 706112"/>
                <a:gd name="connsiteY11" fmla="*/ 346208 h 1027257"/>
                <a:gd name="connsiteX12" fmla="*/ 577524 w 706112"/>
                <a:gd name="connsiteY12" fmla="*/ 341445 h 1027257"/>
                <a:gd name="connsiteX13" fmla="*/ 615624 w 706112"/>
                <a:gd name="connsiteY13" fmla="*/ 436695 h 1027257"/>
                <a:gd name="connsiteX14" fmla="*/ 644199 w 706112"/>
                <a:gd name="connsiteY14" fmla="*/ 403358 h 1027257"/>
                <a:gd name="connsiteX15" fmla="*/ 677537 w 706112"/>
                <a:gd name="connsiteY15" fmla="*/ 455745 h 1027257"/>
                <a:gd name="connsiteX16" fmla="*/ 691824 w 706112"/>
                <a:gd name="connsiteY16" fmla="*/ 546233 h 1027257"/>
                <a:gd name="connsiteX17" fmla="*/ 706112 w 706112"/>
                <a:gd name="connsiteY17" fmla="*/ 579570 h 1027257"/>
                <a:gd name="connsiteX18" fmla="*/ 691824 w 706112"/>
                <a:gd name="connsiteY18" fmla="*/ 631958 h 1027257"/>
                <a:gd name="connsiteX19" fmla="*/ 668012 w 706112"/>
                <a:gd name="connsiteY19" fmla="*/ 689108 h 1027257"/>
                <a:gd name="connsiteX20" fmla="*/ 629912 w 706112"/>
                <a:gd name="connsiteY20" fmla="*/ 765308 h 1027257"/>
                <a:gd name="connsiteX21" fmla="*/ 629912 w 706112"/>
                <a:gd name="connsiteY21" fmla="*/ 812933 h 1027257"/>
                <a:gd name="connsiteX22" fmla="*/ 625149 w 706112"/>
                <a:gd name="connsiteY22" fmla="*/ 879608 h 1027257"/>
                <a:gd name="connsiteX23" fmla="*/ 610862 w 706112"/>
                <a:gd name="connsiteY23" fmla="*/ 927233 h 1027257"/>
                <a:gd name="connsiteX24" fmla="*/ 639437 w 706112"/>
                <a:gd name="connsiteY24" fmla="*/ 974858 h 1027257"/>
                <a:gd name="connsiteX25" fmla="*/ 453699 w 706112"/>
                <a:gd name="connsiteY25" fmla="*/ 1027245 h 1027257"/>
                <a:gd name="connsiteX26" fmla="*/ 310824 w 706112"/>
                <a:gd name="connsiteY26" fmla="*/ 970095 h 1027257"/>
                <a:gd name="connsiteX27" fmla="*/ 329874 w 706112"/>
                <a:gd name="connsiteY27" fmla="*/ 941520 h 1027257"/>
                <a:gd name="connsiteX28" fmla="*/ 344162 w 706112"/>
                <a:gd name="connsiteY28" fmla="*/ 889133 h 1027257"/>
                <a:gd name="connsiteX29" fmla="*/ 315587 w 706112"/>
                <a:gd name="connsiteY29" fmla="*/ 789120 h 1027257"/>
                <a:gd name="connsiteX30" fmla="*/ 263199 w 706112"/>
                <a:gd name="connsiteY30" fmla="*/ 717683 h 1027257"/>
                <a:gd name="connsiteX31" fmla="*/ 196524 w 706112"/>
                <a:gd name="connsiteY31" fmla="*/ 665295 h 1027257"/>
                <a:gd name="connsiteX32" fmla="*/ 77462 w 706112"/>
                <a:gd name="connsiteY32" fmla="*/ 612908 h 1027257"/>
                <a:gd name="connsiteX33" fmla="*/ 15549 w 706112"/>
                <a:gd name="connsiteY33" fmla="*/ 584333 h 1027257"/>
                <a:gd name="connsiteX34" fmla="*/ 1262 w 706112"/>
                <a:gd name="connsiteY34" fmla="*/ 546233 h 1027257"/>
                <a:gd name="connsiteX35" fmla="*/ 39362 w 706112"/>
                <a:gd name="connsiteY35" fmla="*/ 503370 h 1027257"/>
                <a:gd name="connsiteX36" fmla="*/ 115562 w 706112"/>
                <a:gd name="connsiteY36" fmla="*/ 512895 h 1027257"/>
                <a:gd name="connsiteX37" fmla="*/ 191762 w 706112"/>
                <a:gd name="connsiteY37" fmla="*/ 541470 h 1027257"/>
                <a:gd name="connsiteX38" fmla="*/ 225099 w 706112"/>
                <a:gd name="connsiteY38" fmla="*/ 546233 h 1027257"/>
                <a:gd name="connsiteX39" fmla="*/ 277487 w 706112"/>
                <a:gd name="connsiteY39" fmla="*/ 550995 h 1027257"/>
                <a:gd name="connsiteX40" fmla="*/ 301299 w 706112"/>
                <a:gd name="connsiteY40" fmla="*/ 474795 h 1027257"/>
                <a:gd name="connsiteX41" fmla="*/ 310824 w 706112"/>
                <a:gd name="connsiteY41" fmla="*/ 355733 h 102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6112" h="1027257">
                  <a:moveTo>
                    <a:pt x="310824" y="355733"/>
                  </a:moveTo>
                  <a:cubicBezTo>
                    <a:pt x="315586" y="313664"/>
                    <a:pt x="324318" y="267627"/>
                    <a:pt x="329874" y="222383"/>
                  </a:cubicBezTo>
                  <a:cubicBezTo>
                    <a:pt x="335430" y="177139"/>
                    <a:pt x="340987" y="117607"/>
                    <a:pt x="344162" y="84270"/>
                  </a:cubicBezTo>
                  <a:cubicBezTo>
                    <a:pt x="347337" y="50933"/>
                    <a:pt x="338605" y="35058"/>
                    <a:pt x="348924" y="22358"/>
                  </a:cubicBezTo>
                  <a:cubicBezTo>
                    <a:pt x="359243" y="9658"/>
                    <a:pt x="395755" y="-11774"/>
                    <a:pt x="406074" y="8070"/>
                  </a:cubicBezTo>
                  <a:cubicBezTo>
                    <a:pt x="416393" y="27914"/>
                    <a:pt x="408456" y="85858"/>
                    <a:pt x="410837" y="141420"/>
                  </a:cubicBezTo>
                  <a:cubicBezTo>
                    <a:pt x="413218" y="196982"/>
                    <a:pt x="414012" y="315251"/>
                    <a:pt x="420362" y="341445"/>
                  </a:cubicBezTo>
                  <a:cubicBezTo>
                    <a:pt x="426712" y="367639"/>
                    <a:pt x="437825" y="305727"/>
                    <a:pt x="448937" y="298583"/>
                  </a:cubicBezTo>
                  <a:cubicBezTo>
                    <a:pt x="460050" y="291439"/>
                    <a:pt x="476718" y="293027"/>
                    <a:pt x="487037" y="298583"/>
                  </a:cubicBezTo>
                  <a:cubicBezTo>
                    <a:pt x="497356" y="304139"/>
                    <a:pt x="503705" y="320014"/>
                    <a:pt x="510849" y="331920"/>
                  </a:cubicBezTo>
                  <a:cubicBezTo>
                    <a:pt x="517993" y="343826"/>
                    <a:pt x="525137" y="367639"/>
                    <a:pt x="529899" y="370020"/>
                  </a:cubicBezTo>
                  <a:cubicBezTo>
                    <a:pt x="534661" y="372401"/>
                    <a:pt x="531487" y="350970"/>
                    <a:pt x="539424" y="346208"/>
                  </a:cubicBezTo>
                  <a:cubicBezTo>
                    <a:pt x="547362" y="341445"/>
                    <a:pt x="564824" y="326364"/>
                    <a:pt x="577524" y="341445"/>
                  </a:cubicBezTo>
                  <a:cubicBezTo>
                    <a:pt x="590224" y="356526"/>
                    <a:pt x="604512" y="426376"/>
                    <a:pt x="615624" y="436695"/>
                  </a:cubicBezTo>
                  <a:cubicBezTo>
                    <a:pt x="626736" y="447014"/>
                    <a:pt x="633880" y="400183"/>
                    <a:pt x="644199" y="403358"/>
                  </a:cubicBezTo>
                  <a:cubicBezTo>
                    <a:pt x="654518" y="406533"/>
                    <a:pt x="669600" y="431933"/>
                    <a:pt x="677537" y="455745"/>
                  </a:cubicBezTo>
                  <a:cubicBezTo>
                    <a:pt x="685475" y="479558"/>
                    <a:pt x="687062" y="525596"/>
                    <a:pt x="691824" y="546233"/>
                  </a:cubicBezTo>
                  <a:cubicBezTo>
                    <a:pt x="696586" y="566870"/>
                    <a:pt x="706112" y="565283"/>
                    <a:pt x="706112" y="579570"/>
                  </a:cubicBezTo>
                  <a:cubicBezTo>
                    <a:pt x="706112" y="593857"/>
                    <a:pt x="698174" y="613702"/>
                    <a:pt x="691824" y="631958"/>
                  </a:cubicBezTo>
                  <a:cubicBezTo>
                    <a:pt x="685474" y="650214"/>
                    <a:pt x="678331" y="666883"/>
                    <a:pt x="668012" y="689108"/>
                  </a:cubicBezTo>
                  <a:cubicBezTo>
                    <a:pt x="657693" y="711333"/>
                    <a:pt x="636262" y="744671"/>
                    <a:pt x="629912" y="765308"/>
                  </a:cubicBezTo>
                  <a:cubicBezTo>
                    <a:pt x="623562" y="785945"/>
                    <a:pt x="630706" y="793883"/>
                    <a:pt x="629912" y="812933"/>
                  </a:cubicBezTo>
                  <a:cubicBezTo>
                    <a:pt x="629118" y="831983"/>
                    <a:pt x="628324" y="860558"/>
                    <a:pt x="625149" y="879608"/>
                  </a:cubicBezTo>
                  <a:cubicBezTo>
                    <a:pt x="621974" y="898658"/>
                    <a:pt x="608481" y="911358"/>
                    <a:pt x="610862" y="927233"/>
                  </a:cubicBezTo>
                  <a:cubicBezTo>
                    <a:pt x="613243" y="943108"/>
                    <a:pt x="665631" y="958189"/>
                    <a:pt x="639437" y="974858"/>
                  </a:cubicBezTo>
                  <a:cubicBezTo>
                    <a:pt x="613243" y="991527"/>
                    <a:pt x="508468" y="1028039"/>
                    <a:pt x="453699" y="1027245"/>
                  </a:cubicBezTo>
                  <a:cubicBezTo>
                    <a:pt x="398930" y="1026451"/>
                    <a:pt x="331461" y="984382"/>
                    <a:pt x="310824" y="970095"/>
                  </a:cubicBezTo>
                  <a:cubicBezTo>
                    <a:pt x="290187" y="955808"/>
                    <a:pt x="324318" y="955014"/>
                    <a:pt x="329874" y="941520"/>
                  </a:cubicBezTo>
                  <a:cubicBezTo>
                    <a:pt x="335430" y="928026"/>
                    <a:pt x="346543" y="914533"/>
                    <a:pt x="344162" y="889133"/>
                  </a:cubicBezTo>
                  <a:cubicBezTo>
                    <a:pt x="341781" y="863733"/>
                    <a:pt x="329081" y="817695"/>
                    <a:pt x="315587" y="789120"/>
                  </a:cubicBezTo>
                  <a:cubicBezTo>
                    <a:pt x="302093" y="760545"/>
                    <a:pt x="283043" y="738321"/>
                    <a:pt x="263199" y="717683"/>
                  </a:cubicBezTo>
                  <a:cubicBezTo>
                    <a:pt x="243355" y="697045"/>
                    <a:pt x="227480" y="682757"/>
                    <a:pt x="196524" y="665295"/>
                  </a:cubicBezTo>
                  <a:cubicBezTo>
                    <a:pt x="165568" y="647833"/>
                    <a:pt x="107624" y="626402"/>
                    <a:pt x="77462" y="612908"/>
                  </a:cubicBezTo>
                  <a:cubicBezTo>
                    <a:pt x="47300" y="599414"/>
                    <a:pt x="28249" y="595445"/>
                    <a:pt x="15549" y="584333"/>
                  </a:cubicBezTo>
                  <a:cubicBezTo>
                    <a:pt x="2849" y="573221"/>
                    <a:pt x="-2707" y="559727"/>
                    <a:pt x="1262" y="546233"/>
                  </a:cubicBezTo>
                  <a:cubicBezTo>
                    <a:pt x="5231" y="532739"/>
                    <a:pt x="20312" y="508926"/>
                    <a:pt x="39362" y="503370"/>
                  </a:cubicBezTo>
                  <a:cubicBezTo>
                    <a:pt x="58412" y="497814"/>
                    <a:pt x="90162" y="506545"/>
                    <a:pt x="115562" y="512895"/>
                  </a:cubicBezTo>
                  <a:cubicBezTo>
                    <a:pt x="140962" y="519245"/>
                    <a:pt x="173506" y="535914"/>
                    <a:pt x="191762" y="541470"/>
                  </a:cubicBezTo>
                  <a:cubicBezTo>
                    <a:pt x="210018" y="547026"/>
                    <a:pt x="210812" y="544646"/>
                    <a:pt x="225099" y="546233"/>
                  </a:cubicBezTo>
                  <a:cubicBezTo>
                    <a:pt x="239386" y="547820"/>
                    <a:pt x="264787" y="562901"/>
                    <a:pt x="277487" y="550995"/>
                  </a:cubicBezTo>
                  <a:cubicBezTo>
                    <a:pt x="290187" y="539089"/>
                    <a:pt x="294949" y="501782"/>
                    <a:pt x="301299" y="474795"/>
                  </a:cubicBezTo>
                  <a:cubicBezTo>
                    <a:pt x="307649" y="447808"/>
                    <a:pt x="306062" y="397802"/>
                    <a:pt x="310824" y="355733"/>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15816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EBC135FB-8C4C-DE69-2DD9-E270EFD286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4304" y="2708920"/>
            <a:ext cx="1686368" cy="3503898"/>
          </a:xfrm>
          <a:prstGeom prst="rect">
            <a:avLst/>
          </a:prstGeom>
          <a:solidFill>
            <a:schemeClr val="tx1"/>
          </a:solidFill>
          <a:ln>
            <a:solidFill>
              <a:schemeClr val="tx1"/>
            </a:solidFill>
          </a:ln>
        </p:spPr>
      </p:pic>
      <p:pic>
        <p:nvPicPr>
          <p:cNvPr id="23" name="図 22">
            <a:extLst>
              <a:ext uri="{FF2B5EF4-FFF2-40B4-BE49-F238E27FC236}">
                <a16:creationId xmlns:a16="http://schemas.microsoft.com/office/drawing/2014/main" id="{43312948-5A56-98CD-1D25-E4CBE84BFA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8903" y="2745398"/>
            <a:ext cx="1695058" cy="3521954"/>
          </a:xfrm>
          <a:prstGeom prst="rect">
            <a:avLst/>
          </a:prstGeom>
          <a:solidFill>
            <a:schemeClr val="tx1"/>
          </a:solidFill>
          <a:ln>
            <a:solidFill>
              <a:schemeClr val="tx1"/>
            </a:solidFill>
          </a:ln>
        </p:spPr>
      </p:pic>
      <p:pic>
        <p:nvPicPr>
          <p:cNvPr id="15" name="図 14">
            <a:extLst>
              <a:ext uri="{FF2B5EF4-FFF2-40B4-BE49-F238E27FC236}">
                <a16:creationId xmlns:a16="http://schemas.microsoft.com/office/drawing/2014/main" id="{A4F97635-7251-A803-CF69-0745027342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4358" y="2713435"/>
            <a:ext cx="1695058" cy="3521954"/>
          </a:xfrm>
          <a:prstGeom prst="rect">
            <a:avLst/>
          </a:prstGeom>
          <a:solidFill>
            <a:schemeClr val="tx1"/>
          </a:solidFill>
          <a:ln>
            <a:solidFill>
              <a:schemeClr val="tx1"/>
            </a:solidFill>
          </a:ln>
        </p:spPr>
      </p:pic>
      <p:pic>
        <p:nvPicPr>
          <p:cNvPr id="25" name="図 24">
            <a:extLst>
              <a:ext uri="{FF2B5EF4-FFF2-40B4-BE49-F238E27FC236}">
                <a16:creationId xmlns:a16="http://schemas.microsoft.com/office/drawing/2014/main" id="{8E9E0CD8-F1F1-25D1-AD91-96E2A69FDE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328" y="2735878"/>
            <a:ext cx="1701061" cy="3534427"/>
          </a:xfrm>
          <a:prstGeom prst="rect">
            <a:avLst/>
          </a:prstGeom>
          <a:solidFill>
            <a:schemeClr val="tx1"/>
          </a:solidFill>
          <a:ln>
            <a:solidFill>
              <a:schemeClr val="tx1"/>
            </a:solidFill>
          </a:ln>
        </p:spPr>
      </p:pic>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7" name="四角形: 角を丸くする 6">
            <a:extLst>
              <a:ext uri="{FF2B5EF4-FFF2-40B4-BE49-F238E27FC236}">
                <a16:creationId xmlns:a16="http://schemas.microsoft.com/office/drawing/2014/main" id="{2C022FFC-7E90-0713-B49D-38938973726C}"/>
              </a:ext>
            </a:extLst>
          </p:cNvPr>
          <p:cNvSpPr/>
          <p:nvPr/>
        </p:nvSpPr>
        <p:spPr>
          <a:xfrm>
            <a:off x="2677227" y="4725278"/>
            <a:ext cx="1618409" cy="2198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2025274" y="5734378"/>
            <a:ext cx="26063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A822DE2E-CEB7-6C5A-EFBD-C3DCD5F477AD}"/>
              </a:ext>
            </a:extLst>
          </p:cNvPr>
          <p:cNvSpPr txBox="1"/>
          <p:nvPr/>
        </p:nvSpPr>
        <p:spPr>
          <a:xfrm>
            <a:off x="2339752" y="1772999"/>
            <a:ext cx="2304255"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❷</a:t>
            </a:r>
            <a:r>
              <a:rPr lang="ja-JP" altLang="en-US" b="1" dirty="0">
                <a:latin typeface="メイリオ"/>
                <a:ea typeface="メイリオ"/>
              </a:rPr>
              <a:t>「アプリの使用　</a:t>
            </a:r>
            <a:endParaRPr lang="en-US" altLang="ja-JP" b="1" dirty="0">
              <a:latin typeface="メイリオ"/>
              <a:ea typeface="メイリオ"/>
            </a:endParaRPr>
          </a:p>
          <a:p>
            <a:r>
              <a:rPr lang="ja-JP" altLang="en-US" b="1" dirty="0">
                <a:latin typeface="メイリオ" panose="020B0604030504040204" pitchFamily="50" charset="-128"/>
                <a:ea typeface="メイリオ" panose="020B0604030504040204" pitchFamily="50" charset="-128"/>
              </a:rPr>
              <a:t>　　時のみ」を押す</a:t>
            </a:r>
            <a:endParaRPr lang="en-US" altLang="ja-JP"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8F62982-E1B0-C613-ED0E-18ED0792165D}"/>
              </a:ext>
            </a:extLst>
          </p:cNvPr>
          <p:cNvSpPr txBox="1"/>
          <p:nvPr/>
        </p:nvSpPr>
        <p:spPr>
          <a:xfrm>
            <a:off x="425087" y="1772816"/>
            <a:ext cx="2058682"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❶</a:t>
            </a:r>
            <a:r>
              <a:rPr lang="ja-JP" altLang="en-US" b="1" dirty="0">
                <a:latin typeface="メイリオ"/>
                <a:ea typeface="メイリオ"/>
              </a:rPr>
              <a:t>画面右下の</a:t>
            </a:r>
            <a:endParaRPr lang="en-US" altLang="ja-JP" b="1" dirty="0">
              <a:latin typeface="メイリオ"/>
              <a:ea typeface="メイリオ"/>
            </a:endParaRPr>
          </a:p>
          <a:p>
            <a:r>
              <a:rPr lang="ja-JP" altLang="en-US" b="1" dirty="0">
                <a:latin typeface="メイリオ" panose="020B0604030504040204" pitchFamily="50" charset="-128"/>
                <a:ea typeface="メイリオ" panose="020B0604030504040204" pitchFamily="50" charset="-128"/>
              </a:rPr>
              <a:t>　「　 」を押す</a:t>
            </a:r>
          </a:p>
        </p:txBody>
      </p:sp>
      <p:grpSp>
        <p:nvGrpSpPr>
          <p:cNvPr id="16" name="図形グループ 69">
            <a:extLst>
              <a:ext uri="{FF2B5EF4-FFF2-40B4-BE49-F238E27FC236}">
                <a16:creationId xmlns:a16="http://schemas.microsoft.com/office/drawing/2014/main" id="{C94A8297-7C16-41F3-8D3B-D3DA884E8209}"/>
              </a:ext>
            </a:extLst>
          </p:cNvPr>
          <p:cNvGrpSpPr/>
          <p:nvPr/>
        </p:nvGrpSpPr>
        <p:grpSpPr>
          <a:xfrm>
            <a:off x="1840270" y="5409308"/>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2637944" y="4432273"/>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255268" y="1412776"/>
            <a:ext cx="8888732" cy="360000"/>
          </a:xfrm>
        </p:spPr>
        <p:txBody>
          <a:bodyPr vert="horz" lIns="91440" tIns="45720" rIns="91440" bIns="45720" rtlCol="0" anchor="t">
            <a:noAutofit/>
          </a:bodyPr>
          <a:lstStyle/>
          <a:p>
            <a:r>
              <a:rPr lang="en-US" altLang="ja-JP" sz="2200" dirty="0">
                <a:latin typeface="Meiryo"/>
                <a:ea typeface="Meiryo"/>
              </a:rPr>
              <a:t>GPS</a:t>
            </a:r>
            <a:r>
              <a:rPr lang="ja-JP" altLang="en-US" sz="2200" dirty="0">
                <a:latin typeface="Meiryo"/>
                <a:ea typeface="Meiryo"/>
              </a:rPr>
              <a:t>機能を利用して現在位置を表示してみましょう</a:t>
            </a:r>
          </a:p>
        </p:txBody>
      </p:sp>
      <p:sp>
        <p:nvSpPr>
          <p:cNvPr id="31" name="四角形: 角を丸くする 30">
            <a:extLst>
              <a:ext uri="{FF2B5EF4-FFF2-40B4-BE49-F238E27FC236}">
                <a16:creationId xmlns:a16="http://schemas.microsoft.com/office/drawing/2014/main" id="{C126B03D-7915-DFF6-1775-8EA650AFF020}"/>
              </a:ext>
            </a:extLst>
          </p:cNvPr>
          <p:cNvSpPr/>
          <p:nvPr/>
        </p:nvSpPr>
        <p:spPr>
          <a:xfrm>
            <a:off x="6040745" y="4539123"/>
            <a:ext cx="26689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C4CAB69-6DC9-A9D3-E5AB-D2B424C55336}"/>
              </a:ext>
            </a:extLst>
          </p:cNvPr>
          <p:cNvSpPr txBox="1"/>
          <p:nvPr/>
        </p:nvSpPr>
        <p:spPr>
          <a:xfrm>
            <a:off x="4860033" y="1772816"/>
            <a:ext cx="1872207"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❸</a:t>
            </a:r>
            <a:r>
              <a:rPr lang="ja-JP" altLang="en-US" b="1" dirty="0">
                <a:latin typeface="メイリオ"/>
                <a:ea typeface="メイリオ"/>
              </a:rPr>
              <a:t>「</a:t>
            </a:r>
            <a:r>
              <a:rPr lang="en-US" altLang="ja-JP" b="1" dirty="0">
                <a:latin typeface="メイリオ"/>
                <a:ea typeface="メイリオ"/>
              </a:rPr>
              <a:t>OK</a:t>
            </a:r>
            <a:r>
              <a:rPr lang="ja-JP" altLang="en-US" b="1" dirty="0">
                <a:latin typeface="メイリオ"/>
                <a:ea typeface="メイリオ"/>
              </a:rPr>
              <a:t>」を</a:t>
            </a:r>
            <a:endParaRPr lang="en-US" altLang="ja-JP" b="1" dirty="0">
              <a:latin typeface="メイリオ"/>
              <a:ea typeface="メイリオ"/>
            </a:endParaRPr>
          </a:p>
          <a:p>
            <a:r>
              <a:rPr lang="ja-JP" altLang="en-US" b="1" dirty="0">
                <a:latin typeface="メイリオ" panose="020B0604030504040204" pitchFamily="50" charset="-128"/>
                <a:ea typeface="メイリオ" panose="020B0604030504040204" pitchFamily="50" charset="-128"/>
              </a:rPr>
              <a:t>　押す</a:t>
            </a:r>
            <a:endParaRPr lang="en-US" altLang="ja-JP"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C8753BC1-040A-1CF8-6968-C9E572CEE4E6}"/>
              </a:ext>
            </a:extLst>
          </p:cNvPr>
          <p:cNvSpPr txBox="1"/>
          <p:nvPr/>
        </p:nvSpPr>
        <p:spPr>
          <a:xfrm>
            <a:off x="6732240" y="1730304"/>
            <a:ext cx="2058682"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❹</a:t>
            </a:r>
            <a:r>
              <a:rPr lang="ja-JP" altLang="en-US" b="1" dirty="0">
                <a:latin typeface="メイリオ"/>
                <a:ea typeface="メイリオ"/>
              </a:rPr>
              <a:t>現在地が</a:t>
            </a:r>
            <a:r>
              <a:rPr lang="ja-JP" altLang="en-US" b="1" dirty="0">
                <a:latin typeface="メイリオ" panose="020B0604030504040204" pitchFamily="50" charset="-128"/>
                <a:ea typeface="メイリオ" panose="020B0604030504040204" pitchFamily="50" charset="-128"/>
              </a:rPr>
              <a:t>表示</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されれば完了</a:t>
            </a:r>
            <a:endParaRPr lang="en-US" altLang="ja-JP" b="1" dirty="0">
              <a:latin typeface="メイリオ" panose="020B0604030504040204" pitchFamily="50" charset="-128"/>
              <a:ea typeface="メイリオ" panose="020B0604030504040204" pitchFamily="50" charset="-128"/>
            </a:endParaRPr>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6803000" y="2440316"/>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5817955" y="4210086"/>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a:extLst>
              <a:ext uri="{FF2B5EF4-FFF2-40B4-BE49-F238E27FC236}">
                <a16:creationId xmlns:a16="http://schemas.microsoft.com/office/drawing/2014/main" id="{B67A3176-5981-DB86-DD56-3247CA7E7579}"/>
              </a:ext>
            </a:extLst>
          </p:cNvPr>
          <p:cNvPicPr>
            <a:picLocks noChangeAspect="1"/>
          </p:cNvPicPr>
          <p:nvPr/>
        </p:nvPicPr>
        <p:blipFill>
          <a:blip r:embed="rId7"/>
          <a:stretch>
            <a:fillRect/>
          </a:stretch>
        </p:blipFill>
        <p:spPr>
          <a:xfrm>
            <a:off x="961768" y="2192376"/>
            <a:ext cx="337353" cy="289160"/>
          </a:xfrm>
          <a:prstGeom prst="rect">
            <a:avLst/>
          </a:prstGeom>
        </p:spPr>
      </p:pic>
      <p:sp>
        <p:nvSpPr>
          <p:cNvPr id="6" name="タイトル 1">
            <a:extLst>
              <a:ext uri="{FF2B5EF4-FFF2-40B4-BE49-F238E27FC236}">
                <a16:creationId xmlns:a16="http://schemas.microsoft.com/office/drawing/2014/main" id="{3E4A1A74-1F5C-0FAE-00AC-4FFD671C7880}"/>
              </a:ext>
            </a:extLst>
          </p:cNvPr>
          <p:cNvSpPr>
            <a:spLocks noGrp="1"/>
          </p:cNvSpPr>
          <p:nvPr>
            <p:ph type="ctrTitle"/>
          </p:nvPr>
        </p:nvSpPr>
        <p:spPr>
          <a:xfrm>
            <a:off x="1767718" y="491893"/>
            <a:ext cx="5109091" cy="547842"/>
          </a:xfrm>
        </p:spPr>
        <p:txBody>
          <a:bodyPr wrap="none">
            <a:spAutoFit/>
          </a:bodyPr>
          <a:lstStyle/>
          <a:p>
            <a:r>
              <a:rPr lang="ja-JP" altLang="en-US" dirty="0"/>
              <a:t>現在位置を表示してみよう</a:t>
            </a:r>
          </a:p>
        </p:txBody>
      </p:sp>
      <p:sp>
        <p:nvSpPr>
          <p:cNvPr id="28" name="テキスト ボックス 27">
            <a:extLst>
              <a:ext uri="{FF2B5EF4-FFF2-40B4-BE49-F238E27FC236}">
                <a16:creationId xmlns:a16="http://schemas.microsoft.com/office/drawing/2014/main" id="{DB6747A3-3CC7-48A1-B3E3-ED6B68128164}"/>
              </a:ext>
            </a:extLst>
          </p:cNvPr>
          <p:cNvSpPr txBox="1"/>
          <p:nvPr/>
        </p:nvSpPr>
        <p:spPr>
          <a:xfrm>
            <a:off x="1816720" y="946709"/>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7147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FA59F56E-6401-48AD-8EEF-9F1E584978D7}"/>
              </a:ext>
            </a:extLst>
          </p:cNvPr>
          <p:cNvGrpSpPr/>
          <p:nvPr/>
        </p:nvGrpSpPr>
        <p:grpSpPr>
          <a:xfrm>
            <a:off x="3646696" y="2350044"/>
            <a:ext cx="1867729" cy="3912242"/>
            <a:chOff x="3753474" y="2697159"/>
            <a:chExt cx="1640770" cy="3551039"/>
          </a:xfrm>
        </p:grpSpPr>
        <p:pic>
          <p:nvPicPr>
            <p:cNvPr id="48" name="図 47" descr="マップ&#10;&#10;自動的に生成された説明">
              <a:extLst>
                <a:ext uri="{FF2B5EF4-FFF2-40B4-BE49-F238E27FC236}">
                  <a16:creationId xmlns:a16="http://schemas.microsoft.com/office/drawing/2014/main" id="{CECF898D-25F7-0219-5D12-DA49CD9392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3474" y="2697159"/>
              <a:ext cx="1640770" cy="3551039"/>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80799C8E-EA47-A105-1F21-10CCFE2BC6D8}"/>
                </a:ext>
              </a:extLst>
            </p:cNvPr>
            <p:cNvSpPr/>
            <p:nvPr/>
          </p:nvSpPr>
          <p:spPr>
            <a:xfrm>
              <a:off x="4545271" y="4725144"/>
              <a:ext cx="53078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図形グループ 61">
              <a:extLst>
                <a:ext uri="{FF2B5EF4-FFF2-40B4-BE49-F238E27FC236}">
                  <a16:creationId xmlns:a16="http://schemas.microsoft.com/office/drawing/2014/main" id="{1E1B1130-3521-AD6D-9707-F7415411A618}"/>
                </a:ext>
              </a:extLst>
            </p:cNvPr>
            <p:cNvGrpSpPr/>
            <p:nvPr/>
          </p:nvGrpSpPr>
          <p:grpSpPr>
            <a:xfrm>
              <a:off x="3889009" y="3739696"/>
              <a:ext cx="296586" cy="293005"/>
              <a:chOff x="3546641" y="3995693"/>
              <a:chExt cx="296586" cy="293005"/>
            </a:xfrm>
          </p:grpSpPr>
          <p:sp>
            <p:nvSpPr>
              <p:cNvPr id="30" name="円/楕円 65">
                <a:extLst>
                  <a:ext uri="{FF2B5EF4-FFF2-40B4-BE49-F238E27FC236}">
                    <a16:creationId xmlns:a16="http://schemas.microsoft.com/office/drawing/2014/main" id="{9380887E-5ED5-9B15-3B9B-A2F07C48053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68">
                <a:extLst>
                  <a:ext uri="{FF2B5EF4-FFF2-40B4-BE49-F238E27FC236}">
                    <a16:creationId xmlns:a16="http://schemas.microsoft.com/office/drawing/2014/main" id="{31D221D3-24CF-DD49-134E-D8A03B2BB863}"/>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タイトル 1"/>
          <p:cNvSpPr>
            <a:spLocks noGrp="1"/>
          </p:cNvSpPr>
          <p:nvPr>
            <p:ph type="ctrTitle"/>
          </p:nvPr>
        </p:nvSpPr>
        <p:spPr>
          <a:xfrm>
            <a:off x="1767718" y="491893"/>
            <a:ext cx="5109091" cy="547842"/>
          </a:xfrm>
        </p:spPr>
        <p:txBody>
          <a:bodyPr wrap="none">
            <a:spAutoFit/>
          </a:bodyPr>
          <a:lstStyle/>
          <a:p>
            <a:r>
              <a:rPr lang="ja-JP" altLang="en-US" dirty="0"/>
              <a:t>現在位置を表示してみよう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288032" y="1381749"/>
            <a:ext cx="8748464" cy="360000"/>
          </a:xfrm>
        </p:spPr>
        <p:txBody>
          <a:bodyPr vert="horz" lIns="91440" tIns="45720" rIns="91440" bIns="45720" rtlCol="0" anchor="t">
            <a:noAutofit/>
          </a:bodyPr>
          <a:lstStyle/>
          <a:p>
            <a:r>
              <a:rPr lang="en-US" altLang="ja-JP" sz="2200" dirty="0">
                <a:latin typeface="Meiryo"/>
                <a:ea typeface="Meiryo"/>
              </a:rPr>
              <a:t>GPS</a:t>
            </a:r>
            <a:r>
              <a:rPr lang="ja-JP" altLang="en-US" sz="2200" dirty="0">
                <a:latin typeface="Meiryo"/>
                <a:ea typeface="Meiryo"/>
              </a:rPr>
              <a:t>機能を利用して現在位置を表示してみましょう</a:t>
            </a:r>
          </a:p>
        </p:txBody>
      </p:sp>
      <p:sp>
        <p:nvSpPr>
          <p:cNvPr id="6" name="テキスト ボックス 5">
            <a:extLst>
              <a:ext uri="{FF2B5EF4-FFF2-40B4-BE49-F238E27FC236}">
                <a16:creationId xmlns:a16="http://schemas.microsoft.com/office/drawing/2014/main" id="{97CBE7E4-9E4F-D029-995F-FF1BD8B62ADC}"/>
              </a:ext>
            </a:extLst>
          </p:cNvPr>
          <p:cNvSpPr txBox="1"/>
          <p:nvPr/>
        </p:nvSpPr>
        <p:spPr>
          <a:xfrm>
            <a:off x="6397104" y="1628800"/>
            <a:ext cx="2053294" cy="800219"/>
          </a:xfrm>
          <a:prstGeom prst="rect">
            <a:avLst/>
          </a:prstGeom>
          <a:noFill/>
        </p:spPr>
        <p:txBody>
          <a:bodyPr wrap="square" lIns="91440" tIns="45720" rIns="91440" bIns="45720" rtlCol="0" anchor="t">
            <a:spAutoFit/>
          </a:bodyPr>
          <a:lstStyle/>
          <a:p>
            <a:pPr marL="357188" indent="-357188"/>
            <a:r>
              <a:rPr lang="ja-JP" altLang="en-US" sz="2800" b="1" dirty="0">
                <a:solidFill>
                  <a:srgbClr val="009650"/>
                </a:solidFill>
                <a:latin typeface="メイリオ"/>
                <a:ea typeface="メイリオ"/>
              </a:rPr>
              <a:t>❸</a:t>
            </a:r>
            <a:r>
              <a:rPr lang="ja-JP" altLang="en-US" b="1" dirty="0">
                <a:latin typeface="メイリオ"/>
                <a:ea typeface="メイリオ"/>
              </a:rPr>
              <a:t>現在地が表示されれば完了</a:t>
            </a:r>
            <a:endParaRPr lang="en-US" altLang="ja-JP" sz="1600" b="1" dirty="0">
              <a:latin typeface="メイリオ"/>
              <a:ea typeface="メイリオ"/>
            </a:endParaRPr>
          </a:p>
        </p:txBody>
      </p:sp>
      <p:grpSp>
        <p:nvGrpSpPr>
          <p:cNvPr id="3" name="グループ化 2">
            <a:extLst>
              <a:ext uri="{FF2B5EF4-FFF2-40B4-BE49-F238E27FC236}">
                <a16:creationId xmlns:a16="http://schemas.microsoft.com/office/drawing/2014/main" id="{B33B285A-6941-4801-B8C5-AF3FCB845BD2}"/>
              </a:ext>
            </a:extLst>
          </p:cNvPr>
          <p:cNvGrpSpPr/>
          <p:nvPr/>
        </p:nvGrpSpPr>
        <p:grpSpPr>
          <a:xfrm>
            <a:off x="1057896" y="2388050"/>
            <a:ext cx="1794433" cy="3836229"/>
            <a:chOff x="954657" y="2689115"/>
            <a:chExt cx="1640769" cy="3551038"/>
          </a:xfrm>
        </p:grpSpPr>
        <p:pic>
          <p:nvPicPr>
            <p:cNvPr id="50" name="図 49" descr="マップ&#10;&#10;自動的に生成された説明">
              <a:extLst>
                <a:ext uri="{FF2B5EF4-FFF2-40B4-BE49-F238E27FC236}">
                  <a16:creationId xmlns:a16="http://schemas.microsoft.com/office/drawing/2014/main" id="{DBA1BF39-6F89-9BC1-DF78-65EEA1DD3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657" y="2689115"/>
              <a:ext cx="1640769" cy="3551038"/>
            </a:xfrm>
            <a:prstGeom prst="rect">
              <a:avLst/>
            </a:prstGeom>
            <a:ln>
              <a:solidFill>
                <a:schemeClr val="tx1"/>
              </a:solidFill>
            </a:ln>
          </p:spPr>
        </p:pic>
        <p:sp>
          <p:nvSpPr>
            <p:cNvPr id="12" name="四角形: 角を丸くする 11">
              <a:extLst>
                <a:ext uri="{FF2B5EF4-FFF2-40B4-BE49-F238E27FC236}">
                  <a16:creationId xmlns:a16="http://schemas.microsoft.com/office/drawing/2014/main" id="{97317CC0-0897-A324-9159-EDE54CBEE021}"/>
                </a:ext>
              </a:extLst>
            </p:cNvPr>
            <p:cNvSpPr/>
            <p:nvPr/>
          </p:nvSpPr>
          <p:spPr>
            <a:xfrm>
              <a:off x="2315407" y="5847661"/>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図形グループ 69">
              <a:extLst>
                <a:ext uri="{FF2B5EF4-FFF2-40B4-BE49-F238E27FC236}">
                  <a16:creationId xmlns:a16="http://schemas.microsoft.com/office/drawing/2014/main" id="{42BEA7E6-4E0A-7CDB-7DC1-00B233A6DD5E}"/>
                </a:ext>
              </a:extLst>
            </p:cNvPr>
            <p:cNvGrpSpPr/>
            <p:nvPr/>
          </p:nvGrpSpPr>
          <p:grpSpPr>
            <a:xfrm>
              <a:off x="2145651" y="5594213"/>
              <a:ext cx="296587" cy="293005"/>
              <a:chOff x="2897417" y="3995693"/>
              <a:chExt cx="296587" cy="293005"/>
            </a:xfrm>
          </p:grpSpPr>
          <p:sp>
            <p:nvSpPr>
              <p:cNvPr id="26" name="円/楕円 70">
                <a:extLst>
                  <a:ext uri="{FF2B5EF4-FFF2-40B4-BE49-F238E27FC236}">
                    <a16:creationId xmlns:a16="http://schemas.microsoft.com/office/drawing/2014/main" id="{FF3EB68D-C514-6CFD-CD6A-C974E8B36F6A}"/>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DB769185-6FD2-AB24-D4B6-D944C1BBCE0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sp>
        <p:nvSpPr>
          <p:cNvPr id="39" name="テキスト ボックス 38">
            <a:extLst>
              <a:ext uri="{FF2B5EF4-FFF2-40B4-BE49-F238E27FC236}">
                <a16:creationId xmlns:a16="http://schemas.microsoft.com/office/drawing/2014/main" id="{99D38850-9886-8731-D6F7-8C9103BD5888}"/>
              </a:ext>
            </a:extLst>
          </p:cNvPr>
          <p:cNvSpPr txBox="1"/>
          <p:nvPr/>
        </p:nvSpPr>
        <p:spPr>
          <a:xfrm>
            <a:off x="693602" y="1658055"/>
            <a:ext cx="2523023" cy="800219"/>
          </a:xfrm>
          <a:prstGeom prst="rect">
            <a:avLst/>
          </a:prstGeom>
          <a:noFill/>
        </p:spPr>
        <p:txBody>
          <a:bodyPr wrap="square" lIns="91440" tIns="45720" rIns="91440" bIns="45720" rtlCol="0" anchor="t">
            <a:spAutoFit/>
          </a:bodyPr>
          <a:lstStyle/>
          <a:p>
            <a:pPr marL="357188" indent="-357188"/>
            <a:r>
              <a:rPr lang="ja-JP" altLang="en-US" sz="2800" b="1" dirty="0">
                <a:solidFill>
                  <a:srgbClr val="009650"/>
                </a:solidFill>
                <a:latin typeface="メイリオ"/>
                <a:ea typeface="メイリオ"/>
              </a:rPr>
              <a:t>❶</a:t>
            </a:r>
            <a:r>
              <a:rPr lang="ja-JP" altLang="en-US" b="1" dirty="0">
                <a:latin typeface="メイリオ"/>
                <a:ea typeface="メイリオ"/>
              </a:rPr>
              <a:t>画面右下の「　　」を押す</a:t>
            </a:r>
            <a:endParaRPr lang="en-US" altLang="ja-JP" sz="1600" b="1" dirty="0">
              <a:latin typeface="メイリオ"/>
              <a:ea typeface="メイリオ"/>
            </a:endParaRPr>
          </a:p>
        </p:txBody>
      </p:sp>
      <p:sp>
        <p:nvSpPr>
          <p:cNvPr id="40" name="テキスト ボックス 39">
            <a:extLst>
              <a:ext uri="{FF2B5EF4-FFF2-40B4-BE49-F238E27FC236}">
                <a16:creationId xmlns:a16="http://schemas.microsoft.com/office/drawing/2014/main" id="{AA3D977A-247F-52A4-2139-3AB33484E23A}"/>
              </a:ext>
            </a:extLst>
          </p:cNvPr>
          <p:cNvSpPr txBox="1"/>
          <p:nvPr/>
        </p:nvSpPr>
        <p:spPr>
          <a:xfrm>
            <a:off x="3491880" y="1729197"/>
            <a:ext cx="2523023" cy="523220"/>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❷</a:t>
            </a:r>
            <a:r>
              <a:rPr lang="ja-JP" altLang="en-US" b="1" dirty="0">
                <a:latin typeface="メイリオ"/>
                <a:ea typeface="メイリオ"/>
              </a:rPr>
              <a:t>「許可」を押す</a:t>
            </a:r>
            <a:endParaRPr lang="en-US" altLang="ja-JP" sz="1600" b="1" dirty="0">
              <a:latin typeface="メイリオ"/>
              <a:ea typeface="メイリオ"/>
            </a:endParaRPr>
          </a:p>
        </p:txBody>
      </p:sp>
      <p:grpSp>
        <p:nvGrpSpPr>
          <p:cNvPr id="7" name="グループ化 6">
            <a:extLst>
              <a:ext uri="{FF2B5EF4-FFF2-40B4-BE49-F238E27FC236}">
                <a16:creationId xmlns:a16="http://schemas.microsoft.com/office/drawing/2014/main" id="{A184EDD2-9CC5-44A4-8E79-EC269908784E}"/>
              </a:ext>
            </a:extLst>
          </p:cNvPr>
          <p:cNvGrpSpPr/>
          <p:nvPr/>
        </p:nvGrpSpPr>
        <p:grpSpPr>
          <a:xfrm>
            <a:off x="6378400" y="2116064"/>
            <a:ext cx="1867729" cy="4146222"/>
            <a:chOff x="6401514" y="2481429"/>
            <a:chExt cx="1762374" cy="3766769"/>
          </a:xfrm>
        </p:grpSpPr>
        <p:pic>
          <p:nvPicPr>
            <p:cNvPr id="46" name="図 45" descr="マップ&#10;&#10;自動的に生成された説明">
              <a:extLst>
                <a:ext uri="{FF2B5EF4-FFF2-40B4-BE49-F238E27FC236}">
                  <a16:creationId xmlns:a16="http://schemas.microsoft.com/office/drawing/2014/main" id="{FB6D7CCE-FDDF-81B1-11AC-697248A31A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3118" y="2697159"/>
              <a:ext cx="1640770" cy="3551039"/>
            </a:xfrm>
            <a:prstGeom prst="rect">
              <a:avLst/>
            </a:prstGeom>
            <a:ln>
              <a:solidFill>
                <a:schemeClr val="tx1"/>
              </a:solidFill>
            </a:ln>
          </p:spPr>
        </p:pic>
        <p:grpSp>
          <p:nvGrpSpPr>
            <p:cNvPr id="42" name="図形グループ 69">
              <a:extLst>
                <a:ext uri="{FF2B5EF4-FFF2-40B4-BE49-F238E27FC236}">
                  <a16:creationId xmlns:a16="http://schemas.microsoft.com/office/drawing/2014/main" id="{31BC1945-FD07-B7D6-4D61-72A88F38B68E}"/>
                </a:ext>
              </a:extLst>
            </p:cNvPr>
            <p:cNvGrpSpPr/>
            <p:nvPr/>
          </p:nvGrpSpPr>
          <p:grpSpPr>
            <a:xfrm>
              <a:off x="6401514" y="2481429"/>
              <a:ext cx="296586" cy="298829"/>
              <a:chOff x="4233672" y="3996395"/>
              <a:chExt cx="296586" cy="298829"/>
            </a:xfrm>
          </p:grpSpPr>
          <p:sp>
            <p:nvSpPr>
              <p:cNvPr id="43" name="円/楕円 70">
                <a:extLst>
                  <a:ext uri="{FF2B5EF4-FFF2-40B4-BE49-F238E27FC236}">
                    <a16:creationId xmlns:a16="http://schemas.microsoft.com/office/drawing/2014/main" id="{60087953-93F9-84E3-44DA-5E84137FC5D8}"/>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71">
                <a:extLst>
                  <a:ext uri="{FF2B5EF4-FFF2-40B4-BE49-F238E27FC236}">
                    <a16:creationId xmlns:a16="http://schemas.microsoft.com/office/drawing/2014/main" id="{B119388C-07BA-6A27-CC01-417624548E19}"/>
                  </a:ext>
                </a:extLst>
              </p:cNvPr>
              <p:cNvSpPr/>
              <p:nvPr/>
            </p:nvSpPr>
            <p:spPr>
              <a:xfrm>
                <a:off x="4233672" y="4002219"/>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51" name="図 50">
            <a:extLst>
              <a:ext uri="{FF2B5EF4-FFF2-40B4-BE49-F238E27FC236}">
                <a16:creationId xmlns:a16="http://schemas.microsoft.com/office/drawing/2014/main" id="{DB8A78BC-8384-0ADA-C5A8-6A59A68A17AE}"/>
              </a:ext>
            </a:extLst>
          </p:cNvPr>
          <p:cNvPicPr>
            <a:picLocks noChangeAspect="1"/>
          </p:cNvPicPr>
          <p:nvPr/>
        </p:nvPicPr>
        <p:blipFill>
          <a:blip r:embed="rId6"/>
          <a:stretch>
            <a:fillRect/>
          </a:stretch>
        </p:blipFill>
        <p:spPr>
          <a:xfrm>
            <a:off x="1423312" y="2040273"/>
            <a:ext cx="360042" cy="308607"/>
          </a:xfrm>
          <a:prstGeom prst="rect">
            <a:avLst/>
          </a:prstGeom>
        </p:spPr>
      </p:pic>
      <p:sp>
        <p:nvSpPr>
          <p:cNvPr id="23" name="テキスト ボックス 22">
            <a:extLst>
              <a:ext uri="{FF2B5EF4-FFF2-40B4-BE49-F238E27FC236}">
                <a16:creationId xmlns:a16="http://schemas.microsoft.com/office/drawing/2014/main" id="{6ED4435B-C938-45E2-AB6D-03BA767D96E9}"/>
              </a:ext>
            </a:extLst>
          </p:cNvPr>
          <p:cNvSpPr txBox="1"/>
          <p:nvPr/>
        </p:nvSpPr>
        <p:spPr>
          <a:xfrm>
            <a:off x="1816720" y="946709"/>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iPhone</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222928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C503C56F-417D-D692-4C14-A2CB14C1D7E7}"/>
              </a:ext>
            </a:extLst>
          </p:cNvPr>
          <p:cNvSpPr txBox="1"/>
          <p:nvPr/>
        </p:nvSpPr>
        <p:spPr>
          <a:xfrm>
            <a:off x="3203848" y="1631383"/>
            <a:ext cx="3384376" cy="1384995"/>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❸</a:t>
            </a:r>
            <a:r>
              <a:rPr lang="ja-JP" altLang="en-US" b="1" dirty="0">
                <a:latin typeface="メイリオ"/>
                <a:ea typeface="メイリオ"/>
              </a:rPr>
              <a:t>該当するものを押す</a:t>
            </a:r>
            <a:endParaRPr lang="en-US" altLang="ja-JP" sz="1600" b="1" dirty="0">
              <a:latin typeface="メイリオ"/>
              <a:ea typeface="メイリオ"/>
            </a:endParaRPr>
          </a:p>
          <a:p>
            <a:r>
              <a:rPr lang="ja-JP" altLang="en-US" sz="2800" b="1" dirty="0">
                <a:solidFill>
                  <a:srgbClr val="009650"/>
                </a:solidFill>
                <a:latin typeface="メイリオ"/>
                <a:ea typeface="メイリオ"/>
              </a:rPr>
              <a:t>❹</a:t>
            </a:r>
            <a:r>
              <a:rPr lang="ja-JP" altLang="en-US" b="1" dirty="0">
                <a:latin typeface="メイリオ"/>
                <a:ea typeface="メイリオ"/>
              </a:rPr>
              <a:t>バツ印を押す</a:t>
            </a:r>
            <a:endParaRPr lang="en-US" altLang="ja-JP" b="1" dirty="0">
              <a:latin typeface="メイリオ"/>
              <a:ea typeface="メイリオ"/>
            </a:endParaRPr>
          </a:p>
          <a:p>
            <a:r>
              <a:rPr lang="ja-JP" altLang="en-US" sz="2800" b="1" dirty="0">
                <a:solidFill>
                  <a:srgbClr val="009650"/>
                </a:solidFill>
                <a:latin typeface="メイリオ"/>
                <a:ea typeface="メイリオ"/>
              </a:rPr>
              <a:t>❺</a:t>
            </a:r>
            <a:r>
              <a:rPr lang="ja-JP" altLang="en-US" b="1" dirty="0">
                <a:latin typeface="メイリオ"/>
                <a:ea typeface="メイリオ"/>
              </a:rPr>
              <a:t>画面左下の「　　」を押す</a:t>
            </a:r>
            <a:endParaRPr lang="en-US" altLang="ja-JP" sz="1600" b="1" dirty="0">
              <a:latin typeface="メイリオ" panose="020B0604030504040204" pitchFamily="50" charset="-128"/>
              <a:ea typeface="メイリオ" panose="020B0604030504040204" pitchFamily="50" charset="-128"/>
            </a:endParaRPr>
          </a:p>
        </p:txBody>
      </p:sp>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緯度・経度・標高を調べてみよう</a:t>
            </a:r>
          </a:p>
        </p:txBody>
      </p:sp>
      <p:sp>
        <p:nvSpPr>
          <p:cNvPr id="10" name="Title 1">
            <a:extLst>
              <a:ext uri="{FF2B5EF4-FFF2-40B4-BE49-F238E27FC236}">
                <a16:creationId xmlns:a16="http://schemas.microsoft.com/office/drawing/2014/main" id="{17E256D0-11DA-9A41-26C5-6475635FC8D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3-D</a:t>
            </a:r>
            <a:endParaRPr lang="en-US" sz="3600" dirty="0"/>
          </a:p>
        </p:txBody>
      </p:sp>
      <p:sp>
        <p:nvSpPr>
          <p:cNvPr id="14" name="字幕 14">
            <a:extLst>
              <a:ext uri="{FF2B5EF4-FFF2-40B4-BE49-F238E27FC236}">
                <a16:creationId xmlns:a16="http://schemas.microsoft.com/office/drawing/2014/main" id="{8333897F-3E4B-E726-4EB8-90D8C701F4F1}"/>
              </a:ext>
            </a:extLst>
          </p:cNvPr>
          <p:cNvSpPr>
            <a:spLocks noGrp="1"/>
          </p:cNvSpPr>
          <p:nvPr>
            <p:ph type="subTitle" idx="1"/>
          </p:nvPr>
        </p:nvSpPr>
        <p:spPr>
          <a:xfrm>
            <a:off x="393288" y="1385481"/>
            <a:ext cx="8385175" cy="360362"/>
          </a:xfrm>
        </p:spPr>
        <p:txBody>
          <a:bodyPr vert="horz" lIns="91440" tIns="45720" rIns="91440" bIns="45720" rtlCol="0" anchor="t">
            <a:normAutofit fontScale="92500" lnSpcReduction="20000"/>
          </a:bodyPr>
          <a:lstStyle/>
          <a:p>
            <a:r>
              <a:rPr lang="ja-JP" altLang="en-US" b="1" i="0" dirty="0">
                <a:solidFill>
                  <a:srgbClr val="000000"/>
                </a:solidFill>
                <a:effectLst/>
                <a:latin typeface="メイリオ" panose="020B0604030504040204" pitchFamily="50" charset="-128"/>
                <a:ea typeface="メイリオ" panose="020B0604030504040204" pitchFamily="50" charset="-128"/>
              </a:rPr>
              <a:t>知りたい場所や建物の緯度・経度・標高から調べてみましょう</a:t>
            </a:r>
          </a:p>
        </p:txBody>
      </p:sp>
      <p:pic>
        <p:nvPicPr>
          <p:cNvPr id="23" name="図 22" descr="マップ&#10;&#10;自動的に生成された説明">
            <a:extLst>
              <a:ext uri="{FF2B5EF4-FFF2-40B4-BE49-F238E27FC236}">
                <a16:creationId xmlns:a16="http://schemas.microsoft.com/office/drawing/2014/main" id="{9275B9F7-F862-6445-303E-D3FBD25B44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5787" y="2913864"/>
            <a:ext cx="1790225" cy="3384848"/>
          </a:xfrm>
          <a:prstGeom prst="rect">
            <a:avLst/>
          </a:prstGeom>
          <a:ln>
            <a:solidFill>
              <a:schemeClr val="tx1"/>
            </a:solidFill>
          </a:ln>
        </p:spPr>
      </p:pic>
      <p:pic>
        <p:nvPicPr>
          <p:cNvPr id="27" name="図 26" descr="マップ&#10;&#10;自動的に生成された説明">
            <a:extLst>
              <a:ext uri="{FF2B5EF4-FFF2-40B4-BE49-F238E27FC236}">
                <a16:creationId xmlns:a16="http://schemas.microsoft.com/office/drawing/2014/main" id="{499D48E7-E7A3-6E07-47AF-5EB1776EBBA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32304" y="2913864"/>
            <a:ext cx="1796067" cy="3384848"/>
          </a:xfrm>
          <a:prstGeom prst="rect">
            <a:avLst/>
          </a:prstGeom>
          <a:ln>
            <a:solidFill>
              <a:schemeClr val="tx1"/>
            </a:solidFill>
          </a:ln>
        </p:spPr>
      </p:pic>
      <p:pic>
        <p:nvPicPr>
          <p:cNvPr id="29" name="図 28" descr="マップ&#10;&#10;自動的に生成された説明">
            <a:extLst>
              <a:ext uri="{FF2B5EF4-FFF2-40B4-BE49-F238E27FC236}">
                <a16:creationId xmlns:a16="http://schemas.microsoft.com/office/drawing/2014/main" id="{405575CF-906F-E6A9-487F-EFB5E62F28F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61124" y="2913864"/>
            <a:ext cx="1796067" cy="3384848"/>
          </a:xfrm>
          <a:prstGeom prst="rect">
            <a:avLst/>
          </a:prstGeom>
          <a:ln>
            <a:solidFill>
              <a:schemeClr val="tx1"/>
            </a:solidFill>
          </a:ln>
        </p:spPr>
      </p:pic>
      <p:sp>
        <p:nvSpPr>
          <p:cNvPr id="31" name="テキスト ボックス 30">
            <a:extLst>
              <a:ext uri="{FF2B5EF4-FFF2-40B4-BE49-F238E27FC236}">
                <a16:creationId xmlns:a16="http://schemas.microsoft.com/office/drawing/2014/main" id="{3BBF1C85-8091-2BDE-4B56-07F324CC5023}"/>
              </a:ext>
            </a:extLst>
          </p:cNvPr>
          <p:cNvSpPr txBox="1"/>
          <p:nvPr/>
        </p:nvSpPr>
        <p:spPr>
          <a:xfrm>
            <a:off x="6350036" y="1700808"/>
            <a:ext cx="2585355"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❻</a:t>
            </a:r>
            <a:r>
              <a:rPr lang="ja-JP" altLang="en-US" b="1" dirty="0">
                <a:latin typeface="メイリオ"/>
                <a:ea typeface="メイリオ"/>
              </a:rPr>
              <a:t>緯度・経度・標高　</a:t>
            </a:r>
            <a:endParaRPr lang="en-US" altLang="ja-JP" b="1" dirty="0">
              <a:latin typeface="メイリオ"/>
              <a:ea typeface="メイリオ"/>
            </a:endParaRPr>
          </a:p>
          <a:p>
            <a:r>
              <a:rPr lang="ja-JP" altLang="en-US" b="1" dirty="0">
                <a:latin typeface="メイリオ"/>
                <a:ea typeface="メイリオ"/>
              </a:rPr>
              <a:t>　が表示されれば完了</a:t>
            </a:r>
            <a:endParaRPr lang="en-US" altLang="ja-JP" sz="1600" b="1" dirty="0">
              <a:latin typeface="メイリオ"/>
              <a:ea typeface="メイリオ"/>
            </a:endParaRPr>
          </a:p>
        </p:txBody>
      </p:sp>
      <p:sp>
        <p:nvSpPr>
          <p:cNvPr id="32" name="テキスト ボックス 31">
            <a:extLst>
              <a:ext uri="{FF2B5EF4-FFF2-40B4-BE49-F238E27FC236}">
                <a16:creationId xmlns:a16="http://schemas.microsoft.com/office/drawing/2014/main" id="{561155DA-DDF6-64EB-BA4C-A14DF3E57BED}"/>
              </a:ext>
            </a:extLst>
          </p:cNvPr>
          <p:cNvSpPr txBox="1"/>
          <p:nvPr/>
        </p:nvSpPr>
        <p:spPr>
          <a:xfrm>
            <a:off x="550216" y="1622146"/>
            <a:ext cx="2681366" cy="1477328"/>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❶</a:t>
            </a:r>
            <a:r>
              <a:rPr lang="ja-JP" altLang="en-US" b="1" dirty="0">
                <a:latin typeface="メイリオ"/>
                <a:ea typeface="メイリオ"/>
              </a:rPr>
              <a:t>検索バーを押し、</a:t>
            </a:r>
            <a:endParaRPr lang="en-US" altLang="ja-JP" b="1" dirty="0">
              <a:latin typeface="メイリオ"/>
              <a:ea typeface="メイリオ"/>
            </a:endParaRPr>
          </a:p>
          <a:p>
            <a:r>
              <a:rPr lang="ja-JP" altLang="en-US" sz="2800" b="1" dirty="0">
                <a:solidFill>
                  <a:srgbClr val="009650"/>
                </a:solidFill>
                <a:latin typeface="メイリオ"/>
                <a:ea typeface="メイリオ"/>
              </a:rPr>
              <a:t>❷</a:t>
            </a:r>
            <a:r>
              <a:rPr lang="ja-JP" altLang="en-US" b="1" dirty="0">
                <a:latin typeface="メイリオ"/>
                <a:ea typeface="メイリオ"/>
              </a:rPr>
              <a:t>「台東区役所」と</a:t>
            </a:r>
            <a:endParaRPr lang="en-US" altLang="ja-JP" b="1" dirty="0">
              <a:latin typeface="メイリオ"/>
              <a:ea typeface="メイリオ"/>
            </a:endParaRPr>
          </a:p>
          <a:p>
            <a:r>
              <a:rPr lang="ja-JP" altLang="en-US" b="1" dirty="0">
                <a:latin typeface="メイリオ"/>
                <a:ea typeface="メイリオ"/>
              </a:rPr>
              <a:t>　　　記入</a:t>
            </a:r>
            <a:endParaRPr lang="en-US" altLang="ja-JP" sz="1600" b="1" dirty="0">
              <a:latin typeface="メイリオ"/>
              <a:ea typeface="メイリオ"/>
            </a:endParaRPr>
          </a:p>
          <a:p>
            <a:endParaRPr lang="en-US" altLang="ja-JP" sz="1600" b="1" dirty="0">
              <a:latin typeface="メイリオ"/>
              <a:ea typeface="メイリオ"/>
            </a:endParaRPr>
          </a:p>
        </p:txBody>
      </p:sp>
      <p:pic>
        <p:nvPicPr>
          <p:cNvPr id="35" name="図 34">
            <a:extLst>
              <a:ext uri="{FF2B5EF4-FFF2-40B4-BE49-F238E27FC236}">
                <a16:creationId xmlns:a16="http://schemas.microsoft.com/office/drawing/2014/main" id="{100BC604-3C7D-36B3-4CEE-20E0E50FCD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90049" y="2552033"/>
            <a:ext cx="274039" cy="283173"/>
          </a:xfrm>
          <a:prstGeom prst="rect">
            <a:avLst/>
          </a:prstGeom>
        </p:spPr>
      </p:pic>
      <p:grpSp>
        <p:nvGrpSpPr>
          <p:cNvPr id="36" name="図形グループ 60">
            <a:extLst>
              <a:ext uri="{FF2B5EF4-FFF2-40B4-BE49-F238E27FC236}">
                <a16:creationId xmlns:a16="http://schemas.microsoft.com/office/drawing/2014/main" id="{ED01376A-0E8B-A3E3-AF6C-A7756099360A}"/>
              </a:ext>
            </a:extLst>
          </p:cNvPr>
          <p:cNvGrpSpPr/>
          <p:nvPr/>
        </p:nvGrpSpPr>
        <p:grpSpPr>
          <a:xfrm>
            <a:off x="6350036" y="5489465"/>
            <a:ext cx="296586" cy="293005"/>
            <a:chOff x="6801905" y="3995693"/>
            <a:chExt cx="296586" cy="293005"/>
          </a:xfrm>
        </p:grpSpPr>
        <p:sp>
          <p:nvSpPr>
            <p:cNvPr id="46" name="円/楕円 61">
              <a:extLst>
                <a:ext uri="{FF2B5EF4-FFF2-40B4-BE49-F238E27FC236}">
                  <a16:creationId xmlns:a16="http://schemas.microsoft.com/office/drawing/2014/main" id="{0E686205-1556-BF79-7031-68A61D9CADAA}"/>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7" name="フリーフォーム 62">
              <a:extLst>
                <a:ext uri="{FF2B5EF4-FFF2-40B4-BE49-F238E27FC236}">
                  <a16:creationId xmlns:a16="http://schemas.microsoft.com/office/drawing/2014/main" id="{8F5C3086-345A-F7E4-AA71-95CF454BB13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39" name="図形グループ 31">
            <a:extLst>
              <a:ext uri="{FF2B5EF4-FFF2-40B4-BE49-F238E27FC236}">
                <a16:creationId xmlns:a16="http://schemas.microsoft.com/office/drawing/2014/main" id="{2693974B-2494-670B-2C7D-F3BE847FFAEC}"/>
              </a:ext>
            </a:extLst>
          </p:cNvPr>
          <p:cNvGrpSpPr/>
          <p:nvPr/>
        </p:nvGrpSpPr>
        <p:grpSpPr>
          <a:xfrm>
            <a:off x="3494471" y="5807127"/>
            <a:ext cx="296586" cy="293005"/>
            <a:chOff x="5878361" y="3995693"/>
            <a:chExt cx="296586" cy="293005"/>
          </a:xfrm>
        </p:grpSpPr>
        <p:sp>
          <p:nvSpPr>
            <p:cNvPr id="40" name="円/楕円 32">
              <a:extLst>
                <a:ext uri="{FF2B5EF4-FFF2-40B4-BE49-F238E27FC236}">
                  <a16:creationId xmlns:a16="http://schemas.microsoft.com/office/drawing/2014/main" id="{77B86AF8-A5D4-4EE4-DE9F-C2EF22AA8250}"/>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1" name="フリーフォーム 33">
              <a:extLst>
                <a:ext uri="{FF2B5EF4-FFF2-40B4-BE49-F238E27FC236}">
                  <a16:creationId xmlns:a16="http://schemas.microsoft.com/office/drawing/2014/main" id="{574E60EA-0E50-B1A8-7457-2EC3BDF83D92}"/>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50" name="図形グループ 41">
            <a:extLst>
              <a:ext uri="{FF2B5EF4-FFF2-40B4-BE49-F238E27FC236}">
                <a16:creationId xmlns:a16="http://schemas.microsoft.com/office/drawing/2014/main" id="{5FB500F7-0216-15F6-C744-2BC7BF35AAAB}"/>
              </a:ext>
            </a:extLst>
          </p:cNvPr>
          <p:cNvGrpSpPr/>
          <p:nvPr/>
        </p:nvGrpSpPr>
        <p:grpSpPr>
          <a:xfrm>
            <a:off x="3560826" y="3347153"/>
            <a:ext cx="296586" cy="293005"/>
            <a:chOff x="4232441" y="3995693"/>
            <a:chExt cx="296586" cy="293005"/>
          </a:xfrm>
        </p:grpSpPr>
        <p:sp>
          <p:nvSpPr>
            <p:cNvPr id="54" name="円/楕円 42">
              <a:extLst>
                <a:ext uri="{FF2B5EF4-FFF2-40B4-BE49-F238E27FC236}">
                  <a16:creationId xmlns:a16="http://schemas.microsoft.com/office/drawing/2014/main" id="{82BC5046-210F-5009-BC5E-0AEA77F836A2}"/>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5" name="フリーフォーム 43">
              <a:extLst>
                <a:ext uri="{FF2B5EF4-FFF2-40B4-BE49-F238E27FC236}">
                  <a16:creationId xmlns:a16="http://schemas.microsoft.com/office/drawing/2014/main" id="{2173CE75-98F7-48CB-106D-DCA6A25A4DEC}"/>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51" name="図形グループ 38">
            <a:extLst>
              <a:ext uri="{FF2B5EF4-FFF2-40B4-BE49-F238E27FC236}">
                <a16:creationId xmlns:a16="http://schemas.microsoft.com/office/drawing/2014/main" id="{B5F774DC-9283-FC8A-CB0B-CF36D56B6D5D}"/>
              </a:ext>
            </a:extLst>
          </p:cNvPr>
          <p:cNvGrpSpPr/>
          <p:nvPr/>
        </p:nvGrpSpPr>
        <p:grpSpPr>
          <a:xfrm>
            <a:off x="4480879" y="2974124"/>
            <a:ext cx="296586" cy="293005"/>
            <a:chOff x="5101121" y="3995693"/>
            <a:chExt cx="296586" cy="293005"/>
          </a:xfrm>
        </p:grpSpPr>
        <p:sp>
          <p:nvSpPr>
            <p:cNvPr id="52" name="円/楕円 39">
              <a:extLst>
                <a:ext uri="{FF2B5EF4-FFF2-40B4-BE49-F238E27FC236}">
                  <a16:creationId xmlns:a16="http://schemas.microsoft.com/office/drawing/2014/main" id="{7FD2FAD5-1292-FC98-6D1F-2549DFF59826}"/>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3" name="フリーフォーム 40">
              <a:extLst>
                <a:ext uri="{FF2B5EF4-FFF2-40B4-BE49-F238E27FC236}">
                  <a16:creationId xmlns:a16="http://schemas.microsoft.com/office/drawing/2014/main" id="{C7629088-17D8-8242-DD84-1E02DED56177}"/>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60" name="四角形: 角を丸くする 59">
            <a:extLst>
              <a:ext uri="{FF2B5EF4-FFF2-40B4-BE49-F238E27FC236}">
                <a16:creationId xmlns:a16="http://schemas.microsoft.com/office/drawing/2014/main" id="{ADA51925-3A69-6C02-917B-8E151613F8E5}"/>
              </a:ext>
            </a:extLst>
          </p:cNvPr>
          <p:cNvSpPr/>
          <p:nvPr/>
        </p:nvSpPr>
        <p:spPr>
          <a:xfrm>
            <a:off x="1101705" y="2879323"/>
            <a:ext cx="1271046"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48" name="図形グループ 47">
            <a:extLst>
              <a:ext uri="{FF2B5EF4-FFF2-40B4-BE49-F238E27FC236}">
                <a16:creationId xmlns:a16="http://schemas.microsoft.com/office/drawing/2014/main" id="{BDA4D0EC-EC83-0BF2-F2FE-1EA8A40C421B}"/>
              </a:ext>
            </a:extLst>
          </p:cNvPr>
          <p:cNvGrpSpPr/>
          <p:nvPr/>
        </p:nvGrpSpPr>
        <p:grpSpPr>
          <a:xfrm>
            <a:off x="720875" y="2606539"/>
            <a:ext cx="296587" cy="293005"/>
            <a:chOff x="2897417" y="3995693"/>
            <a:chExt cx="296587" cy="293005"/>
          </a:xfrm>
        </p:grpSpPr>
        <p:sp>
          <p:nvSpPr>
            <p:cNvPr id="58" name="円/楕円 48">
              <a:extLst>
                <a:ext uri="{FF2B5EF4-FFF2-40B4-BE49-F238E27FC236}">
                  <a16:creationId xmlns:a16="http://schemas.microsoft.com/office/drawing/2014/main" id="{3D514464-0744-9876-464E-7C3B8C68294E}"/>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9" name="テキスト ボックス 52">
              <a:extLst>
                <a:ext uri="{FF2B5EF4-FFF2-40B4-BE49-F238E27FC236}">
                  <a16:creationId xmlns:a16="http://schemas.microsoft.com/office/drawing/2014/main" id="{06ABE85D-91D8-720E-C337-CB405EB79CED}"/>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solidFill>
                  <a:srgbClr val="009650"/>
                </a:solidFill>
                <a:latin typeface="Meiryo" charset="-128"/>
                <a:ea typeface="Meiryo" charset="-128"/>
                <a:cs typeface="Meiryo" charset="-128"/>
              </a:endParaRPr>
            </a:p>
          </p:txBody>
        </p:sp>
      </p:grpSp>
      <p:grpSp>
        <p:nvGrpSpPr>
          <p:cNvPr id="49" name="図形グループ 44">
            <a:extLst>
              <a:ext uri="{FF2B5EF4-FFF2-40B4-BE49-F238E27FC236}">
                <a16:creationId xmlns:a16="http://schemas.microsoft.com/office/drawing/2014/main" id="{A6B2DE23-9117-6B1D-1B1D-385F062ACAB2}"/>
              </a:ext>
            </a:extLst>
          </p:cNvPr>
          <p:cNvGrpSpPr/>
          <p:nvPr/>
        </p:nvGrpSpPr>
        <p:grpSpPr>
          <a:xfrm>
            <a:off x="1028367" y="2603768"/>
            <a:ext cx="296586" cy="293005"/>
            <a:chOff x="3546641" y="3995693"/>
            <a:chExt cx="296586" cy="293005"/>
          </a:xfrm>
        </p:grpSpPr>
        <p:sp>
          <p:nvSpPr>
            <p:cNvPr id="56" name="円/楕円 45">
              <a:extLst>
                <a:ext uri="{FF2B5EF4-FFF2-40B4-BE49-F238E27FC236}">
                  <a16:creationId xmlns:a16="http://schemas.microsoft.com/office/drawing/2014/main" id="{48F5E6D2-2F4C-7BA4-B859-2CC233912540}"/>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7" name="フリーフォーム 46">
              <a:extLst>
                <a:ext uri="{FF2B5EF4-FFF2-40B4-BE49-F238E27FC236}">
                  <a16:creationId xmlns:a16="http://schemas.microsoft.com/office/drawing/2014/main" id="{90661728-9FD4-7BCE-D8B0-9B7D83D7B7A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61" name="四角形: 角を丸くする 60">
            <a:extLst>
              <a:ext uri="{FF2B5EF4-FFF2-40B4-BE49-F238E27FC236}">
                <a16:creationId xmlns:a16="http://schemas.microsoft.com/office/drawing/2014/main" id="{0D3F04FD-BB67-53EF-662C-BF2A09B53330}"/>
              </a:ext>
            </a:extLst>
          </p:cNvPr>
          <p:cNvSpPr/>
          <p:nvPr/>
        </p:nvSpPr>
        <p:spPr>
          <a:xfrm>
            <a:off x="3768136" y="3640158"/>
            <a:ext cx="1271046"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2" name="四角形: 角を丸くする 61">
            <a:extLst>
              <a:ext uri="{FF2B5EF4-FFF2-40B4-BE49-F238E27FC236}">
                <a16:creationId xmlns:a16="http://schemas.microsoft.com/office/drawing/2014/main" id="{0E0A5624-A9D4-D4F2-7883-263483EBB745}"/>
              </a:ext>
            </a:extLst>
          </p:cNvPr>
          <p:cNvSpPr/>
          <p:nvPr/>
        </p:nvSpPr>
        <p:spPr>
          <a:xfrm>
            <a:off x="4829506" y="3011872"/>
            <a:ext cx="209676"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3" name="四角形: 角を丸くする 62">
            <a:extLst>
              <a:ext uri="{FF2B5EF4-FFF2-40B4-BE49-F238E27FC236}">
                <a16:creationId xmlns:a16="http://schemas.microsoft.com/office/drawing/2014/main" id="{FB7EED52-6564-5984-43A5-E7851A25291C}"/>
              </a:ext>
            </a:extLst>
          </p:cNvPr>
          <p:cNvSpPr/>
          <p:nvPr/>
        </p:nvSpPr>
        <p:spPr>
          <a:xfrm>
            <a:off x="3707857" y="6108550"/>
            <a:ext cx="209676"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4" name="四角形: 角を丸くする 63">
            <a:extLst>
              <a:ext uri="{FF2B5EF4-FFF2-40B4-BE49-F238E27FC236}">
                <a16:creationId xmlns:a16="http://schemas.microsoft.com/office/drawing/2014/main" id="{CC47817D-5A7D-63B6-8875-FC5576D26FB1}"/>
              </a:ext>
            </a:extLst>
          </p:cNvPr>
          <p:cNvSpPr/>
          <p:nvPr/>
        </p:nvSpPr>
        <p:spPr>
          <a:xfrm>
            <a:off x="6498329" y="5807126"/>
            <a:ext cx="1830041" cy="4915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Tree>
    <p:extLst>
      <p:ext uri="{BB962C8B-B14F-4D97-AF65-F5344CB8AC3E}">
        <p14:creationId xmlns:p14="http://schemas.microsoft.com/office/powerpoint/2010/main" val="116129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字幕 14">
            <a:extLst>
              <a:ext uri="{FF2B5EF4-FFF2-40B4-BE49-F238E27FC236}">
                <a16:creationId xmlns:a16="http://schemas.microsoft.com/office/drawing/2014/main" id="{5DD07181-1B3D-55EE-9A7E-D9629720BF3E}"/>
              </a:ext>
            </a:extLst>
          </p:cNvPr>
          <p:cNvSpPr>
            <a:spLocks noGrp="1"/>
          </p:cNvSpPr>
          <p:nvPr>
            <p:ph type="subTitle" idx="1"/>
          </p:nvPr>
        </p:nvSpPr>
        <p:spPr>
          <a:xfrm>
            <a:off x="294698" y="1358868"/>
            <a:ext cx="8385175" cy="360362"/>
          </a:xfrm>
        </p:spPr>
        <p:txBody>
          <a:bodyPr vert="horz" lIns="91440" tIns="45720" rIns="91440" bIns="45720" rtlCol="0" anchor="t">
            <a:normAutofit fontScale="92500" lnSpcReduction="20000"/>
          </a:bodyPr>
          <a:lstStyle/>
          <a:p>
            <a:r>
              <a:rPr lang="ja-JP" altLang="en-US" b="1" i="0" dirty="0">
                <a:solidFill>
                  <a:srgbClr val="000000"/>
                </a:solidFill>
                <a:effectLst/>
                <a:latin typeface="メイリオ" panose="020B0604030504040204" pitchFamily="50" charset="-128"/>
                <a:ea typeface="メイリオ" panose="020B0604030504040204" pitchFamily="50" charset="-128"/>
              </a:rPr>
              <a:t>地図ボタン</a:t>
            </a:r>
            <a:r>
              <a:rPr lang="ja-JP" altLang="en-US" dirty="0">
                <a:solidFill>
                  <a:srgbClr val="000000"/>
                </a:solidFill>
                <a:latin typeface="メイリオ" panose="020B0604030504040204" pitchFamily="50" charset="-128"/>
                <a:ea typeface="メイリオ" panose="020B0604030504040204" pitchFamily="50" charset="-128"/>
              </a:rPr>
              <a:t>から</a:t>
            </a:r>
            <a:r>
              <a:rPr lang="ja-JP" altLang="en-US" b="1" i="0" dirty="0">
                <a:solidFill>
                  <a:srgbClr val="000000"/>
                </a:solidFill>
                <a:effectLst/>
                <a:latin typeface="メイリオ" panose="020B0604030504040204" pitchFamily="50" charset="-128"/>
                <a:ea typeface="メイリオ" panose="020B0604030504040204" pitchFamily="50" charset="-128"/>
              </a:rPr>
              <a:t>色々な場所の昔の様子を見てみましょう</a:t>
            </a:r>
          </a:p>
        </p:txBody>
      </p:sp>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「地図」ボタンを使ってみよう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3-E</a:t>
            </a:r>
            <a:endParaRPr lang="en-US" sz="3600" dirty="0"/>
          </a:p>
        </p:txBody>
      </p:sp>
      <p:sp>
        <p:nvSpPr>
          <p:cNvPr id="7" name="テキスト ボックス 6">
            <a:extLst>
              <a:ext uri="{FF2B5EF4-FFF2-40B4-BE49-F238E27FC236}">
                <a16:creationId xmlns:a16="http://schemas.microsoft.com/office/drawing/2014/main" id="{B55731A4-C7D0-0AD2-3B6A-9C6A36B58683}"/>
              </a:ext>
            </a:extLst>
          </p:cNvPr>
          <p:cNvSpPr txBox="1"/>
          <p:nvPr/>
        </p:nvSpPr>
        <p:spPr>
          <a:xfrm>
            <a:off x="6321608" y="1567280"/>
            <a:ext cx="2575183" cy="1200329"/>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❹</a:t>
            </a:r>
            <a:r>
              <a:rPr lang="ja-JP" altLang="en-US" sz="1600" b="1" dirty="0">
                <a:latin typeface="メイリオ"/>
                <a:ea typeface="メイリオ"/>
              </a:rPr>
              <a:t>選択した年代の空中写真があれば表示</a:t>
            </a:r>
            <a:r>
              <a:rPr lang="ja-JP" altLang="en-US" sz="1600" b="1" dirty="0">
                <a:latin typeface="メイリオ" panose="020B0604030504040204" pitchFamily="50" charset="-128"/>
                <a:ea typeface="メイリオ" panose="020B0604030504040204" pitchFamily="50" charset="-128"/>
              </a:rPr>
              <a:t>される</a:t>
            </a:r>
            <a:endParaRPr lang="en-US" altLang="ja-JP" sz="16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メイリオ"/>
                <a:ea typeface="メイリオ"/>
              </a:rPr>
              <a:t>❺</a:t>
            </a:r>
            <a:r>
              <a:rPr lang="ja-JP" altLang="en-US" sz="1600" b="1" dirty="0">
                <a:latin typeface="メイリオ"/>
                <a:ea typeface="メイリオ"/>
              </a:rPr>
              <a:t>「　　」を押して完了</a:t>
            </a:r>
            <a:endParaRPr lang="en-US" altLang="ja-JP" sz="1600" b="1" dirty="0">
              <a:latin typeface="メイリオ"/>
              <a:ea typeface="メイリオ"/>
            </a:endParaRPr>
          </a:p>
        </p:txBody>
      </p:sp>
      <p:sp>
        <p:nvSpPr>
          <p:cNvPr id="8" name="テキスト ボックス 7">
            <a:extLst>
              <a:ext uri="{FF2B5EF4-FFF2-40B4-BE49-F238E27FC236}">
                <a16:creationId xmlns:a16="http://schemas.microsoft.com/office/drawing/2014/main" id="{E954007A-26C1-9062-546D-CE007468772D}"/>
              </a:ext>
            </a:extLst>
          </p:cNvPr>
          <p:cNvSpPr txBox="1"/>
          <p:nvPr/>
        </p:nvSpPr>
        <p:spPr>
          <a:xfrm>
            <a:off x="165090" y="1598113"/>
            <a:ext cx="2224231"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❶</a:t>
            </a:r>
            <a:r>
              <a:rPr lang="ja-JP" altLang="en-US" sz="1600" b="1" dirty="0">
                <a:latin typeface="メイリオ"/>
                <a:ea typeface="メイリオ"/>
              </a:rPr>
              <a:t>見たい場所を表示した状態で左上の「　　」</a:t>
            </a:r>
            <a:r>
              <a:rPr lang="ja-JP" altLang="en-US" sz="1600" b="1" dirty="0">
                <a:latin typeface="メイリオ" panose="020B0604030504040204" pitchFamily="50" charset="-128"/>
                <a:ea typeface="メイリオ" panose="020B0604030504040204" pitchFamily="50" charset="-128"/>
              </a:rPr>
              <a:t>を押す</a:t>
            </a:r>
            <a:endParaRPr lang="en-US" altLang="ja-JP" sz="1600" b="1" dirty="0">
              <a:latin typeface="メイリオ"/>
              <a:ea typeface="メイリオ"/>
            </a:endParaRPr>
          </a:p>
        </p:txBody>
      </p:sp>
      <p:sp>
        <p:nvSpPr>
          <p:cNvPr id="9" name="テキスト ボックス 8">
            <a:extLst>
              <a:ext uri="{FF2B5EF4-FFF2-40B4-BE49-F238E27FC236}">
                <a16:creationId xmlns:a16="http://schemas.microsoft.com/office/drawing/2014/main" id="{9FFCFD07-4743-129A-9E0D-A251EF35FA37}"/>
              </a:ext>
            </a:extLst>
          </p:cNvPr>
          <p:cNvSpPr txBox="1"/>
          <p:nvPr/>
        </p:nvSpPr>
        <p:spPr>
          <a:xfrm>
            <a:off x="4247897" y="1639265"/>
            <a:ext cx="2365415" cy="523220"/>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❸</a:t>
            </a:r>
            <a:r>
              <a:rPr lang="ja-JP" altLang="en-US" sz="1600" b="1" dirty="0">
                <a:latin typeface="メイリオ"/>
                <a:ea typeface="メイリオ"/>
              </a:rPr>
              <a:t>見たい年代を押す</a:t>
            </a:r>
            <a:endParaRPr lang="en-US" altLang="ja-JP" sz="2000" b="1"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EB8373A6-782B-D485-4530-653655FD7F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452" y="2265938"/>
            <a:ext cx="324156" cy="328535"/>
          </a:xfrm>
          <a:prstGeom prst="rect">
            <a:avLst/>
          </a:prstGeom>
        </p:spPr>
      </p:pic>
      <p:sp>
        <p:nvSpPr>
          <p:cNvPr id="38" name="テキスト ボックス 37">
            <a:extLst>
              <a:ext uri="{FF2B5EF4-FFF2-40B4-BE49-F238E27FC236}">
                <a16:creationId xmlns:a16="http://schemas.microsoft.com/office/drawing/2014/main" id="{1A7D9BCC-50C2-A8EC-C202-AFD93772D6C3}"/>
              </a:ext>
            </a:extLst>
          </p:cNvPr>
          <p:cNvSpPr txBox="1"/>
          <p:nvPr/>
        </p:nvSpPr>
        <p:spPr>
          <a:xfrm>
            <a:off x="2196967" y="1598113"/>
            <a:ext cx="2224231" cy="769441"/>
          </a:xfrm>
          <a:prstGeom prst="rect">
            <a:avLst/>
          </a:prstGeom>
          <a:noFill/>
        </p:spPr>
        <p:txBody>
          <a:bodyPr wrap="square" lIns="91440" tIns="45720" rIns="91440" bIns="45720" anchor="t">
            <a:spAutoFit/>
          </a:bodyPr>
          <a:lstStyle/>
          <a:p>
            <a:pPr marL="450850" indent="-450850"/>
            <a:r>
              <a:rPr lang="ja-JP" altLang="en-US" sz="2800" b="1" dirty="0">
                <a:solidFill>
                  <a:srgbClr val="009650"/>
                </a:solidFill>
                <a:latin typeface="メイリオ"/>
                <a:ea typeface="メイリオ"/>
              </a:rPr>
              <a:t>❷</a:t>
            </a:r>
            <a:r>
              <a:rPr lang="ja-JP" altLang="en-US" sz="1600" b="1" dirty="0">
                <a:latin typeface="メイリオ"/>
                <a:ea typeface="メイリオ"/>
              </a:rPr>
              <a:t>「年代別の写真」</a:t>
            </a:r>
            <a:r>
              <a:rPr lang="ja-JP" altLang="en-US" sz="1600" b="1" dirty="0">
                <a:latin typeface="メイリオ" panose="020B0604030504040204" pitchFamily="50" charset="-128"/>
                <a:ea typeface="メイリオ" panose="020B0604030504040204" pitchFamily="50" charset="-128"/>
              </a:rPr>
              <a:t>を押す</a:t>
            </a:r>
            <a:endParaRPr lang="en-US" altLang="ja-JP" sz="1600" b="1" dirty="0">
              <a:latin typeface="メイリオ" panose="020B0604030504040204" pitchFamily="50" charset="-128"/>
              <a:ea typeface="メイリオ" panose="020B0604030504040204" pitchFamily="50" charset="-128"/>
            </a:endParaRPr>
          </a:p>
        </p:txBody>
      </p:sp>
      <p:pic>
        <p:nvPicPr>
          <p:cNvPr id="40" name="図 39">
            <a:extLst>
              <a:ext uri="{FF2B5EF4-FFF2-40B4-BE49-F238E27FC236}">
                <a16:creationId xmlns:a16="http://schemas.microsoft.com/office/drawing/2014/main" id="{5710D2C2-DE49-1283-E807-BABCC4EE1C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4749" y="2353038"/>
            <a:ext cx="233395" cy="242922"/>
          </a:xfrm>
          <a:prstGeom prst="rect">
            <a:avLst/>
          </a:prstGeom>
        </p:spPr>
      </p:pic>
      <p:grpSp>
        <p:nvGrpSpPr>
          <p:cNvPr id="27" name="グループ化 26">
            <a:extLst>
              <a:ext uri="{FF2B5EF4-FFF2-40B4-BE49-F238E27FC236}">
                <a16:creationId xmlns:a16="http://schemas.microsoft.com/office/drawing/2014/main" id="{383A0EC7-BB1E-474F-8982-489212F10FBE}"/>
              </a:ext>
            </a:extLst>
          </p:cNvPr>
          <p:cNvGrpSpPr/>
          <p:nvPr/>
        </p:nvGrpSpPr>
        <p:grpSpPr>
          <a:xfrm>
            <a:off x="4419966" y="2723113"/>
            <a:ext cx="1980833" cy="3492491"/>
            <a:chOff x="4419967" y="2911445"/>
            <a:chExt cx="1877784" cy="3384850"/>
          </a:xfrm>
        </p:grpSpPr>
        <p:pic>
          <p:nvPicPr>
            <p:cNvPr id="32" name="図 31" descr="マップ&#10;&#10;自動的に生成された説明">
              <a:extLst>
                <a:ext uri="{FF2B5EF4-FFF2-40B4-BE49-F238E27FC236}">
                  <a16:creationId xmlns:a16="http://schemas.microsoft.com/office/drawing/2014/main" id="{840467C7-35BB-1FFE-729B-5108D9A5FB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05424" y="2911445"/>
              <a:ext cx="1792327" cy="3384850"/>
            </a:xfrm>
            <a:prstGeom prst="rect">
              <a:avLst/>
            </a:prstGeom>
            <a:ln>
              <a:solidFill>
                <a:schemeClr val="tx1"/>
              </a:solidFill>
            </a:ln>
          </p:spPr>
        </p:pic>
        <p:sp>
          <p:nvSpPr>
            <p:cNvPr id="43" name="四角形: 角を丸くする 42">
              <a:extLst>
                <a:ext uri="{FF2B5EF4-FFF2-40B4-BE49-F238E27FC236}">
                  <a16:creationId xmlns:a16="http://schemas.microsoft.com/office/drawing/2014/main" id="{FC169D47-4420-91E0-C802-B4152D45B7D4}"/>
                </a:ext>
              </a:extLst>
            </p:cNvPr>
            <p:cNvSpPr/>
            <p:nvPr/>
          </p:nvSpPr>
          <p:spPr>
            <a:xfrm>
              <a:off x="4469670" y="4343703"/>
              <a:ext cx="822410"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11" name="図形グループ 41">
              <a:extLst>
                <a:ext uri="{FF2B5EF4-FFF2-40B4-BE49-F238E27FC236}">
                  <a16:creationId xmlns:a16="http://schemas.microsoft.com/office/drawing/2014/main" id="{88268F19-7E83-2B9C-C4E9-DAC464E9A7EA}"/>
                </a:ext>
              </a:extLst>
            </p:cNvPr>
            <p:cNvGrpSpPr/>
            <p:nvPr/>
          </p:nvGrpSpPr>
          <p:grpSpPr>
            <a:xfrm>
              <a:off x="4419967" y="3999651"/>
              <a:ext cx="296586" cy="293005"/>
              <a:chOff x="4232441" y="3995693"/>
              <a:chExt cx="296586" cy="293005"/>
            </a:xfrm>
          </p:grpSpPr>
          <p:sp>
            <p:nvSpPr>
              <p:cNvPr id="12" name="円/楕円 42">
                <a:extLst>
                  <a:ext uri="{FF2B5EF4-FFF2-40B4-BE49-F238E27FC236}">
                    <a16:creationId xmlns:a16="http://schemas.microsoft.com/office/drawing/2014/main" id="{864868B7-378D-6562-BE6C-7F4E7E7B096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 name="フリーフォーム 43">
                <a:extLst>
                  <a:ext uri="{FF2B5EF4-FFF2-40B4-BE49-F238E27FC236}">
                    <a16:creationId xmlns:a16="http://schemas.microsoft.com/office/drawing/2014/main" id="{E8314FAE-6A60-B47F-6E8E-313110BF98CD}"/>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grpSp>
        <p:nvGrpSpPr>
          <p:cNvPr id="28" name="グループ化 27">
            <a:extLst>
              <a:ext uri="{FF2B5EF4-FFF2-40B4-BE49-F238E27FC236}">
                <a16:creationId xmlns:a16="http://schemas.microsoft.com/office/drawing/2014/main" id="{D7495403-9986-4060-9AB8-501E243F3091}"/>
              </a:ext>
            </a:extLst>
          </p:cNvPr>
          <p:cNvGrpSpPr/>
          <p:nvPr/>
        </p:nvGrpSpPr>
        <p:grpSpPr>
          <a:xfrm>
            <a:off x="6613311" y="2675614"/>
            <a:ext cx="1937983" cy="3561697"/>
            <a:chOff x="6613312" y="2866518"/>
            <a:chExt cx="1880466" cy="3422034"/>
          </a:xfrm>
        </p:grpSpPr>
        <p:pic>
          <p:nvPicPr>
            <p:cNvPr id="34" name="図 33" descr="文字と写真のスクリーンショット&#10;&#10;自動的に生成された説明">
              <a:extLst>
                <a:ext uri="{FF2B5EF4-FFF2-40B4-BE49-F238E27FC236}">
                  <a16:creationId xmlns:a16="http://schemas.microsoft.com/office/drawing/2014/main" id="{13DF3899-E02B-0E8D-750A-AB685D4F52E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97732" y="2903702"/>
              <a:ext cx="1796046" cy="3384850"/>
            </a:xfrm>
            <a:prstGeom prst="rect">
              <a:avLst/>
            </a:prstGeom>
            <a:ln>
              <a:solidFill>
                <a:schemeClr val="tx1"/>
              </a:solidFill>
            </a:ln>
          </p:spPr>
        </p:pic>
        <p:sp>
          <p:nvSpPr>
            <p:cNvPr id="44" name="四角形: 角を丸くする 43">
              <a:extLst>
                <a:ext uri="{FF2B5EF4-FFF2-40B4-BE49-F238E27FC236}">
                  <a16:creationId xmlns:a16="http://schemas.microsoft.com/office/drawing/2014/main" id="{141F8E43-638A-3D20-44EA-27C984ACC82B}"/>
                </a:ext>
              </a:extLst>
            </p:cNvPr>
            <p:cNvSpPr/>
            <p:nvPr/>
          </p:nvSpPr>
          <p:spPr>
            <a:xfrm>
              <a:off x="6697732" y="5406701"/>
              <a:ext cx="822410"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5" name="四角形: 角を丸くする 44">
              <a:extLst>
                <a:ext uri="{FF2B5EF4-FFF2-40B4-BE49-F238E27FC236}">
                  <a16:creationId xmlns:a16="http://schemas.microsoft.com/office/drawing/2014/main" id="{6A93E509-BEF0-91A7-85B3-F05865E09BAB}"/>
                </a:ext>
              </a:extLst>
            </p:cNvPr>
            <p:cNvSpPr/>
            <p:nvPr/>
          </p:nvSpPr>
          <p:spPr>
            <a:xfrm>
              <a:off x="7520142" y="3027904"/>
              <a:ext cx="165954"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5" name="図形グループ 31">
              <a:extLst>
                <a:ext uri="{FF2B5EF4-FFF2-40B4-BE49-F238E27FC236}">
                  <a16:creationId xmlns:a16="http://schemas.microsoft.com/office/drawing/2014/main" id="{93814C2F-1081-0D5D-DF29-535DCE3D4D38}"/>
                </a:ext>
              </a:extLst>
            </p:cNvPr>
            <p:cNvGrpSpPr/>
            <p:nvPr/>
          </p:nvGrpSpPr>
          <p:grpSpPr>
            <a:xfrm>
              <a:off x="7223556" y="2866518"/>
              <a:ext cx="296586" cy="293005"/>
              <a:chOff x="5878361" y="3995693"/>
              <a:chExt cx="296586" cy="293005"/>
            </a:xfrm>
          </p:grpSpPr>
          <p:sp>
            <p:nvSpPr>
              <p:cNvPr id="6" name="円/楕円 32">
                <a:extLst>
                  <a:ext uri="{FF2B5EF4-FFF2-40B4-BE49-F238E27FC236}">
                    <a16:creationId xmlns:a16="http://schemas.microsoft.com/office/drawing/2014/main" id="{DA7D7BDC-8FDB-21CD-96EC-906E573A851D}"/>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フリーフォーム 33">
                <a:extLst>
                  <a:ext uri="{FF2B5EF4-FFF2-40B4-BE49-F238E27FC236}">
                    <a16:creationId xmlns:a16="http://schemas.microsoft.com/office/drawing/2014/main" id="{76D3E9E1-45C7-6C66-4819-E20E9B8D4B67}"/>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15" name="図形グループ 38">
              <a:extLst>
                <a:ext uri="{FF2B5EF4-FFF2-40B4-BE49-F238E27FC236}">
                  <a16:creationId xmlns:a16="http://schemas.microsoft.com/office/drawing/2014/main" id="{E2A0EFE9-F7E6-0C3E-11C2-8D4421AEC8D1}"/>
                </a:ext>
              </a:extLst>
            </p:cNvPr>
            <p:cNvGrpSpPr/>
            <p:nvPr/>
          </p:nvGrpSpPr>
          <p:grpSpPr>
            <a:xfrm>
              <a:off x="6613312" y="5075521"/>
              <a:ext cx="296586" cy="293005"/>
              <a:chOff x="5101121" y="3995693"/>
              <a:chExt cx="296586" cy="293005"/>
            </a:xfrm>
          </p:grpSpPr>
          <p:sp>
            <p:nvSpPr>
              <p:cNvPr id="17" name="円/楕円 39">
                <a:extLst>
                  <a:ext uri="{FF2B5EF4-FFF2-40B4-BE49-F238E27FC236}">
                    <a16:creationId xmlns:a16="http://schemas.microsoft.com/office/drawing/2014/main" id="{4246D9E2-6583-717B-E526-E36EF98D2D6A}"/>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8" name="フリーフォーム 40">
                <a:extLst>
                  <a:ext uri="{FF2B5EF4-FFF2-40B4-BE49-F238E27FC236}">
                    <a16:creationId xmlns:a16="http://schemas.microsoft.com/office/drawing/2014/main" id="{A5109402-3B17-B7A9-1EEA-6247DA5EA968}"/>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pic>
        <p:nvPicPr>
          <p:cNvPr id="3" name="図 2" descr="マップ&#10;&#10;自動的に生成された説明">
            <a:extLst>
              <a:ext uri="{FF2B5EF4-FFF2-40B4-BE49-F238E27FC236}">
                <a16:creationId xmlns:a16="http://schemas.microsoft.com/office/drawing/2014/main" id="{F3E541F9-A5E9-CF09-9E2D-3A57748DD78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0041" y="2731990"/>
            <a:ext cx="1909280" cy="3505321"/>
          </a:xfrm>
          <a:prstGeom prst="rect">
            <a:avLst/>
          </a:prstGeom>
          <a:ln>
            <a:solidFill>
              <a:schemeClr val="tx1"/>
            </a:solidFill>
          </a:ln>
        </p:spPr>
      </p:pic>
      <p:sp>
        <p:nvSpPr>
          <p:cNvPr id="41" name="四角形: 角を丸くする 40">
            <a:extLst>
              <a:ext uri="{FF2B5EF4-FFF2-40B4-BE49-F238E27FC236}">
                <a16:creationId xmlns:a16="http://schemas.microsoft.com/office/drawing/2014/main" id="{46B361E7-404E-B973-BB3F-2FCA5506408B}"/>
              </a:ext>
            </a:extLst>
          </p:cNvPr>
          <p:cNvSpPr/>
          <p:nvPr/>
        </p:nvSpPr>
        <p:spPr>
          <a:xfrm>
            <a:off x="469403" y="2860610"/>
            <a:ext cx="262977" cy="2643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19" name="図形グループ 47">
            <a:extLst>
              <a:ext uri="{FF2B5EF4-FFF2-40B4-BE49-F238E27FC236}">
                <a16:creationId xmlns:a16="http://schemas.microsoft.com/office/drawing/2014/main" id="{B52C334F-D04C-6F0B-3E22-6E3D39D69479}"/>
              </a:ext>
            </a:extLst>
          </p:cNvPr>
          <p:cNvGrpSpPr/>
          <p:nvPr/>
        </p:nvGrpSpPr>
        <p:grpSpPr>
          <a:xfrm>
            <a:off x="364958" y="2473797"/>
            <a:ext cx="316311" cy="303434"/>
            <a:chOff x="2897417" y="3995693"/>
            <a:chExt cx="296587" cy="293005"/>
          </a:xfrm>
        </p:grpSpPr>
        <p:sp>
          <p:nvSpPr>
            <p:cNvPr id="20" name="円/楕円 48">
              <a:extLst>
                <a:ext uri="{FF2B5EF4-FFF2-40B4-BE49-F238E27FC236}">
                  <a16:creationId xmlns:a16="http://schemas.microsoft.com/office/drawing/2014/main" id="{F223FDCA-5FCE-1ACF-FEA9-9349BC4DC0CD}"/>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1" name="テキスト ボックス 52">
              <a:extLst>
                <a:ext uri="{FF2B5EF4-FFF2-40B4-BE49-F238E27FC236}">
                  <a16:creationId xmlns:a16="http://schemas.microsoft.com/office/drawing/2014/main" id="{0952ED31-919F-2575-5DBE-AD2DED402004}"/>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2600" b="1" dirty="0">
                <a:solidFill>
                  <a:srgbClr val="009650"/>
                </a:solidFill>
                <a:latin typeface="Meiryo" charset="-128"/>
                <a:ea typeface="Meiryo" charset="-128"/>
                <a:cs typeface="Meiryo" charset="-128"/>
              </a:endParaRPr>
            </a:p>
          </p:txBody>
        </p:sp>
      </p:grpSp>
      <p:grpSp>
        <p:nvGrpSpPr>
          <p:cNvPr id="26" name="グループ化 25">
            <a:extLst>
              <a:ext uri="{FF2B5EF4-FFF2-40B4-BE49-F238E27FC236}">
                <a16:creationId xmlns:a16="http://schemas.microsoft.com/office/drawing/2014/main" id="{B187E8C3-BF0B-40A4-B676-015A69C519B1}"/>
              </a:ext>
            </a:extLst>
          </p:cNvPr>
          <p:cNvGrpSpPr/>
          <p:nvPr/>
        </p:nvGrpSpPr>
        <p:grpSpPr>
          <a:xfrm>
            <a:off x="2379293" y="2723115"/>
            <a:ext cx="1917039" cy="3492489"/>
            <a:chOff x="2367259" y="2911445"/>
            <a:chExt cx="1909213" cy="3384849"/>
          </a:xfrm>
        </p:grpSpPr>
        <p:pic>
          <p:nvPicPr>
            <p:cNvPr id="36" name="図 35" descr="マップ&#10;&#10;自動的に生成された説明">
              <a:extLst>
                <a:ext uri="{FF2B5EF4-FFF2-40B4-BE49-F238E27FC236}">
                  <a16:creationId xmlns:a16="http://schemas.microsoft.com/office/drawing/2014/main" id="{CB17D050-539A-BC8A-450D-2BE25103EB2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483768" y="2911445"/>
              <a:ext cx="1792704" cy="3384849"/>
            </a:xfrm>
            <a:prstGeom prst="rect">
              <a:avLst/>
            </a:prstGeom>
            <a:ln>
              <a:solidFill>
                <a:schemeClr val="tx1"/>
              </a:solidFill>
            </a:ln>
          </p:spPr>
        </p:pic>
        <p:sp>
          <p:nvSpPr>
            <p:cNvPr id="42" name="四角形: 角を丸くする 41">
              <a:extLst>
                <a:ext uri="{FF2B5EF4-FFF2-40B4-BE49-F238E27FC236}">
                  <a16:creationId xmlns:a16="http://schemas.microsoft.com/office/drawing/2014/main" id="{E3D8E086-4D44-3E94-A23D-7A28EF2125B9}"/>
                </a:ext>
              </a:extLst>
            </p:cNvPr>
            <p:cNvSpPr/>
            <p:nvPr/>
          </p:nvSpPr>
          <p:spPr>
            <a:xfrm>
              <a:off x="2442262" y="3738753"/>
              <a:ext cx="908317"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22" name="図形グループ 44">
              <a:extLst>
                <a:ext uri="{FF2B5EF4-FFF2-40B4-BE49-F238E27FC236}">
                  <a16:creationId xmlns:a16="http://schemas.microsoft.com/office/drawing/2014/main" id="{FFF879DD-B99D-3048-8CA9-D0936802A304}"/>
                </a:ext>
              </a:extLst>
            </p:cNvPr>
            <p:cNvGrpSpPr/>
            <p:nvPr/>
          </p:nvGrpSpPr>
          <p:grpSpPr>
            <a:xfrm>
              <a:off x="2367259" y="3381150"/>
              <a:ext cx="296586" cy="293005"/>
              <a:chOff x="3546641" y="3995693"/>
              <a:chExt cx="296586" cy="293005"/>
            </a:xfrm>
          </p:grpSpPr>
          <p:sp>
            <p:nvSpPr>
              <p:cNvPr id="23" name="円/楕円 45">
                <a:extLst>
                  <a:ext uri="{FF2B5EF4-FFF2-40B4-BE49-F238E27FC236}">
                    <a16:creationId xmlns:a16="http://schemas.microsoft.com/office/drawing/2014/main" id="{19EE6257-C81F-8020-B2C5-A414788F471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4" name="フリーフォーム 46">
                <a:extLst>
                  <a:ext uri="{FF2B5EF4-FFF2-40B4-BE49-F238E27FC236}">
                    <a16:creationId xmlns:a16="http://schemas.microsoft.com/office/drawing/2014/main" id="{DF56B9CE-790A-C2FA-692C-1F38E47EB5B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sp>
        <p:nvSpPr>
          <p:cNvPr id="39" name="テキスト ボックス 38">
            <a:extLst>
              <a:ext uri="{FF2B5EF4-FFF2-40B4-BE49-F238E27FC236}">
                <a16:creationId xmlns:a16="http://schemas.microsoft.com/office/drawing/2014/main" id="{00E88DF3-BF7A-490D-A978-91B2D02E3010}"/>
              </a:ext>
            </a:extLst>
          </p:cNvPr>
          <p:cNvSpPr txBox="1"/>
          <p:nvPr/>
        </p:nvSpPr>
        <p:spPr>
          <a:xfrm>
            <a:off x="5648556" y="906244"/>
            <a:ext cx="3187328"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昔の航空写真を見てみよう</a:t>
            </a:r>
          </a:p>
        </p:txBody>
      </p:sp>
    </p:spTree>
    <p:extLst>
      <p:ext uri="{BB962C8B-B14F-4D97-AF65-F5344CB8AC3E}">
        <p14:creationId xmlns:p14="http://schemas.microsoft.com/office/powerpoint/2010/main" val="234536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マップ&#10;&#10;中程度の精度で自動的に生成された説明">
            <a:extLst>
              <a:ext uri="{FF2B5EF4-FFF2-40B4-BE49-F238E27FC236}">
                <a16:creationId xmlns:a16="http://schemas.microsoft.com/office/drawing/2014/main" id="{6BF6E461-2AF2-DE05-5AC4-9132CA910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2535" y="2975846"/>
            <a:ext cx="1621422" cy="3368955"/>
          </a:xfrm>
          <a:prstGeom prst="rect">
            <a:avLst/>
          </a:prstGeom>
          <a:ln>
            <a:solidFill>
              <a:schemeClr val="tx1"/>
            </a:solidFill>
          </a:ln>
        </p:spPr>
      </p:pic>
      <p:pic>
        <p:nvPicPr>
          <p:cNvPr id="24" name="図 23" descr="マップ&#10;&#10;中程度の精度で自動的に生成された説明">
            <a:extLst>
              <a:ext uri="{FF2B5EF4-FFF2-40B4-BE49-F238E27FC236}">
                <a16:creationId xmlns:a16="http://schemas.microsoft.com/office/drawing/2014/main" id="{C15A142E-C8FF-4183-59EB-BF187908D8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1425" y="2980411"/>
            <a:ext cx="1621422" cy="3368955"/>
          </a:xfrm>
          <a:prstGeom prst="rect">
            <a:avLst/>
          </a:prstGeom>
          <a:ln>
            <a:solidFill>
              <a:schemeClr val="tx1"/>
            </a:solidFill>
          </a:ln>
        </p:spPr>
      </p:pic>
      <p:pic>
        <p:nvPicPr>
          <p:cNvPr id="26" name="図 25" descr="マップ&#10;&#10;中程度の精度で自動的に生成された説明">
            <a:extLst>
              <a:ext uri="{FF2B5EF4-FFF2-40B4-BE49-F238E27FC236}">
                <a16:creationId xmlns:a16="http://schemas.microsoft.com/office/drawing/2014/main" id="{A6789FDC-A7C9-EC9A-D8CE-D5FD78B540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7134" y="2998813"/>
            <a:ext cx="1623620" cy="3373521"/>
          </a:xfrm>
          <a:prstGeom prst="rect">
            <a:avLst/>
          </a:prstGeom>
          <a:ln>
            <a:solidFill>
              <a:schemeClr val="tx1"/>
            </a:solidFill>
          </a:ln>
        </p:spPr>
      </p:pic>
      <p:pic>
        <p:nvPicPr>
          <p:cNvPr id="28" name="図 27" descr="マップ が含まれている画像&#10;&#10;自動的に生成された説明">
            <a:extLst>
              <a:ext uri="{FF2B5EF4-FFF2-40B4-BE49-F238E27FC236}">
                <a16:creationId xmlns:a16="http://schemas.microsoft.com/office/drawing/2014/main" id="{93BCDD96-8EBA-DC6B-273B-AA0AE3E125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107" y="2998813"/>
            <a:ext cx="1627949" cy="3382515"/>
          </a:xfrm>
          <a:prstGeom prst="rect">
            <a:avLst/>
          </a:prstGeom>
          <a:ln>
            <a:solidFill>
              <a:schemeClr val="tx1"/>
            </a:solidFill>
          </a:ln>
        </p:spPr>
      </p:pic>
      <p:sp>
        <p:nvSpPr>
          <p:cNvPr id="13" name="字幕 14">
            <a:extLst>
              <a:ext uri="{FF2B5EF4-FFF2-40B4-BE49-F238E27FC236}">
                <a16:creationId xmlns:a16="http://schemas.microsoft.com/office/drawing/2014/main" id="{5DD07181-1B3D-55EE-9A7E-D9629720BF3E}"/>
              </a:ext>
            </a:extLst>
          </p:cNvPr>
          <p:cNvSpPr>
            <a:spLocks noGrp="1"/>
          </p:cNvSpPr>
          <p:nvPr>
            <p:ph type="subTitle" idx="1"/>
          </p:nvPr>
        </p:nvSpPr>
        <p:spPr>
          <a:xfrm>
            <a:off x="251520" y="1268760"/>
            <a:ext cx="8651626" cy="939870"/>
          </a:xfrm>
        </p:spPr>
        <p:txBody>
          <a:bodyPr vert="horz" lIns="91440" tIns="45720" rIns="91440" bIns="45720" rtlCol="0" anchor="t">
            <a:normAutofit/>
          </a:bodyPr>
          <a:lstStyle/>
          <a:p>
            <a:pPr>
              <a:lnSpc>
                <a:spcPct val="100000"/>
              </a:lnSpc>
              <a:spcBef>
                <a:spcPts val="0"/>
              </a:spcBef>
            </a:pPr>
            <a:r>
              <a:rPr lang="ja-JP" altLang="en-US" sz="1800" b="1" i="0" dirty="0">
                <a:solidFill>
                  <a:srgbClr val="000000"/>
                </a:solidFill>
                <a:effectLst/>
                <a:latin typeface="メイリオ" panose="020B0604030504040204" pitchFamily="50" charset="-128"/>
                <a:ea typeface="メイリオ" panose="020B0604030504040204" pitchFamily="50" charset="-128"/>
              </a:rPr>
              <a:t>自然災害伝承碑は、過去に起きた自然災害の規模や被害の情報を伝える石碑や</a:t>
            </a:r>
            <a:endParaRPr lang="en-US" altLang="ja-JP" sz="1800" b="1" i="0" dirty="0">
              <a:solidFill>
                <a:srgbClr val="000000"/>
              </a:solidFill>
              <a:effectLst/>
              <a:latin typeface="メイリオ" panose="020B0604030504040204" pitchFamily="50" charset="-128"/>
              <a:ea typeface="メイリオ" panose="020B0604030504040204" pitchFamily="50" charset="-128"/>
            </a:endParaRPr>
          </a:p>
          <a:p>
            <a:pPr>
              <a:lnSpc>
                <a:spcPct val="100000"/>
              </a:lnSpc>
              <a:spcBef>
                <a:spcPts val="0"/>
              </a:spcBef>
            </a:pPr>
            <a:r>
              <a:rPr lang="ja-JP" altLang="en-US" sz="1800" b="1" i="0" dirty="0">
                <a:solidFill>
                  <a:srgbClr val="000000"/>
                </a:solidFill>
                <a:effectLst/>
                <a:latin typeface="メイリオ" panose="020B0604030504040204" pitchFamily="50" charset="-128"/>
                <a:ea typeface="メイリオ" panose="020B0604030504040204" pitchFamily="50" charset="-128"/>
              </a:rPr>
              <a:t>モニュメントです</a:t>
            </a:r>
            <a:r>
              <a:rPr lang="ja-JP" altLang="en-US" sz="1800" dirty="0">
                <a:solidFill>
                  <a:srgbClr val="000000"/>
                </a:solidFill>
                <a:latin typeface="メイリオ" panose="020B0604030504040204" pitchFamily="50" charset="-128"/>
                <a:ea typeface="メイリオ" panose="020B0604030504040204" pitchFamily="50" charset="-128"/>
              </a:rPr>
              <a:t>。</a:t>
            </a:r>
            <a:r>
              <a:rPr lang="ja-JP" altLang="en-US" sz="1800" b="1" i="0" dirty="0">
                <a:solidFill>
                  <a:srgbClr val="000000"/>
                </a:solidFill>
                <a:effectLst/>
                <a:latin typeface="メイリオ" panose="020B0604030504040204" pitchFamily="50" charset="-128"/>
                <a:ea typeface="メイリオ" panose="020B0604030504040204" pitchFamily="50" charset="-128"/>
              </a:rPr>
              <a:t>身近な場所に残る過去の災害の記録を見てみましょう。</a:t>
            </a:r>
          </a:p>
        </p:txBody>
      </p:sp>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「地図」ボタンを使ってみよう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3-E</a:t>
            </a:r>
            <a:endParaRPr lang="en-US" sz="3600" dirty="0"/>
          </a:p>
        </p:txBody>
      </p:sp>
      <p:sp>
        <p:nvSpPr>
          <p:cNvPr id="7" name="テキスト ボックス 6">
            <a:extLst>
              <a:ext uri="{FF2B5EF4-FFF2-40B4-BE49-F238E27FC236}">
                <a16:creationId xmlns:a16="http://schemas.microsoft.com/office/drawing/2014/main" id="{B55731A4-C7D0-0AD2-3B6A-9C6A36B58683}"/>
              </a:ext>
            </a:extLst>
          </p:cNvPr>
          <p:cNvSpPr txBox="1"/>
          <p:nvPr/>
        </p:nvSpPr>
        <p:spPr>
          <a:xfrm>
            <a:off x="6371141" y="2068722"/>
            <a:ext cx="2575183" cy="769441"/>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❹</a:t>
            </a:r>
            <a:r>
              <a:rPr lang="ja-JP" altLang="en-US" sz="1600" b="1" dirty="0">
                <a:latin typeface="メイリオ"/>
                <a:ea typeface="メイリオ"/>
              </a:rPr>
              <a:t>「自然災害伝承碑（すべて）」を押す</a:t>
            </a:r>
            <a:endParaRPr lang="en-US" altLang="ja-JP" sz="16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954007A-26C1-9062-546D-CE007468772D}"/>
              </a:ext>
            </a:extLst>
          </p:cNvPr>
          <p:cNvSpPr txBox="1"/>
          <p:nvPr/>
        </p:nvSpPr>
        <p:spPr>
          <a:xfrm>
            <a:off x="197590" y="1993413"/>
            <a:ext cx="2224231"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❶</a:t>
            </a:r>
            <a:r>
              <a:rPr lang="ja-JP" altLang="en-US" sz="1600" b="1" dirty="0">
                <a:latin typeface="メイリオ"/>
                <a:ea typeface="メイリオ"/>
              </a:rPr>
              <a:t>見たい場所を表示した状態で左上の「　　」</a:t>
            </a:r>
            <a:r>
              <a:rPr lang="ja-JP" altLang="en-US" sz="1600" b="1" dirty="0">
                <a:latin typeface="メイリオ" panose="020B0604030504040204" pitchFamily="50" charset="-128"/>
                <a:ea typeface="メイリオ" panose="020B0604030504040204" pitchFamily="50" charset="-128"/>
              </a:rPr>
              <a:t>を押す</a:t>
            </a:r>
            <a:endParaRPr lang="en-US" altLang="ja-JP" sz="1600" b="1" dirty="0">
              <a:latin typeface="メイリオ"/>
              <a:ea typeface="メイリオ"/>
            </a:endParaRPr>
          </a:p>
        </p:txBody>
      </p:sp>
      <p:sp>
        <p:nvSpPr>
          <p:cNvPr id="9" name="テキスト ボックス 8">
            <a:extLst>
              <a:ext uri="{FF2B5EF4-FFF2-40B4-BE49-F238E27FC236}">
                <a16:creationId xmlns:a16="http://schemas.microsoft.com/office/drawing/2014/main" id="{9FFCFD07-4743-129A-9E0D-A251EF35FA37}"/>
              </a:ext>
            </a:extLst>
          </p:cNvPr>
          <p:cNvSpPr txBox="1"/>
          <p:nvPr/>
        </p:nvSpPr>
        <p:spPr>
          <a:xfrm>
            <a:off x="4333617" y="2041558"/>
            <a:ext cx="2123330" cy="769441"/>
          </a:xfrm>
          <a:prstGeom prst="rect">
            <a:avLst/>
          </a:prstGeom>
          <a:noFill/>
        </p:spPr>
        <p:txBody>
          <a:bodyPr wrap="square" lIns="91440" tIns="45720" rIns="91440" bIns="45720" rtlCol="0" anchor="t">
            <a:spAutoFit/>
          </a:bodyPr>
          <a:lstStyle/>
          <a:p>
            <a:pPr marL="450850" indent="-450850"/>
            <a:r>
              <a:rPr lang="ja-JP" altLang="en-US" sz="2800" b="1" dirty="0">
                <a:solidFill>
                  <a:srgbClr val="009650"/>
                </a:solidFill>
                <a:latin typeface="メイリオ"/>
                <a:ea typeface="メイリオ"/>
              </a:rPr>
              <a:t>❸</a:t>
            </a:r>
            <a:r>
              <a:rPr lang="ja-JP" altLang="en-US" sz="1600" b="1" dirty="0">
                <a:latin typeface="メイリオ"/>
                <a:ea typeface="メイリオ"/>
              </a:rPr>
              <a:t>「自然災害伝承碑」を押す</a:t>
            </a:r>
            <a:endParaRPr lang="en-US" altLang="ja-JP" sz="1600" b="1"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EB8373A6-782B-D485-4530-653655FD7F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4761" y="2647312"/>
            <a:ext cx="324156" cy="328535"/>
          </a:xfrm>
          <a:prstGeom prst="rect">
            <a:avLst/>
          </a:prstGeom>
        </p:spPr>
      </p:pic>
      <p:sp>
        <p:nvSpPr>
          <p:cNvPr id="38" name="テキスト ボックス 37">
            <a:extLst>
              <a:ext uri="{FF2B5EF4-FFF2-40B4-BE49-F238E27FC236}">
                <a16:creationId xmlns:a16="http://schemas.microsoft.com/office/drawing/2014/main" id="{1A7D9BCC-50C2-A8EC-C202-AFD93772D6C3}"/>
              </a:ext>
            </a:extLst>
          </p:cNvPr>
          <p:cNvSpPr txBox="1"/>
          <p:nvPr/>
        </p:nvSpPr>
        <p:spPr>
          <a:xfrm>
            <a:off x="2235200" y="2022922"/>
            <a:ext cx="2224231" cy="769441"/>
          </a:xfrm>
          <a:prstGeom prst="rect">
            <a:avLst/>
          </a:prstGeom>
          <a:noFill/>
        </p:spPr>
        <p:txBody>
          <a:bodyPr wrap="square" lIns="91440" tIns="45720" rIns="91440" bIns="45720" anchor="t">
            <a:spAutoFit/>
          </a:bodyPr>
          <a:lstStyle/>
          <a:p>
            <a:pPr marL="450850" indent="-450850"/>
            <a:r>
              <a:rPr lang="ja-JP" altLang="en-US" sz="2800" b="1" dirty="0">
                <a:solidFill>
                  <a:srgbClr val="009650"/>
                </a:solidFill>
                <a:latin typeface="メイリオ"/>
                <a:ea typeface="メイリオ"/>
              </a:rPr>
              <a:t>❷</a:t>
            </a:r>
            <a:r>
              <a:rPr lang="ja-JP" altLang="en-US" sz="1600" b="1" dirty="0">
                <a:latin typeface="メイリオ"/>
                <a:ea typeface="メイリオ"/>
              </a:rPr>
              <a:t>「災害伝承・避難場所」</a:t>
            </a:r>
            <a:r>
              <a:rPr lang="ja-JP" altLang="en-US" sz="1600" b="1" dirty="0">
                <a:latin typeface="メイリオ" panose="020B0604030504040204" pitchFamily="50" charset="-128"/>
                <a:ea typeface="メイリオ" panose="020B0604030504040204" pitchFamily="50" charset="-128"/>
              </a:rPr>
              <a:t>を押す</a:t>
            </a:r>
            <a:endParaRPr lang="en-US" altLang="ja-JP" sz="1600" b="1" dirty="0">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5EB63691-689F-126E-8A77-7C6C9BF9CB3A}"/>
              </a:ext>
            </a:extLst>
          </p:cNvPr>
          <p:cNvSpPr/>
          <p:nvPr/>
        </p:nvSpPr>
        <p:spPr>
          <a:xfrm>
            <a:off x="620043" y="3275423"/>
            <a:ext cx="217742" cy="2294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5" name="四角形: 角を丸くする 4">
            <a:extLst>
              <a:ext uri="{FF2B5EF4-FFF2-40B4-BE49-F238E27FC236}">
                <a16:creationId xmlns:a16="http://schemas.microsoft.com/office/drawing/2014/main" id="{D103C3BF-9724-7AC7-BBAD-C7572EA34448}"/>
              </a:ext>
            </a:extLst>
          </p:cNvPr>
          <p:cNvSpPr/>
          <p:nvPr/>
        </p:nvSpPr>
        <p:spPr>
          <a:xfrm>
            <a:off x="2624084" y="4396758"/>
            <a:ext cx="829127" cy="1543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 name="四角形: 角を丸くする 13">
            <a:extLst>
              <a:ext uri="{FF2B5EF4-FFF2-40B4-BE49-F238E27FC236}">
                <a16:creationId xmlns:a16="http://schemas.microsoft.com/office/drawing/2014/main" id="{B5A56E3D-AB8D-57B9-BC39-EE4592DC2340}"/>
              </a:ext>
            </a:extLst>
          </p:cNvPr>
          <p:cNvSpPr/>
          <p:nvPr/>
        </p:nvSpPr>
        <p:spPr>
          <a:xfrm>
            <a:off x="4784326" y="3681793"/>
            <a:ext cx="829127" cy="1543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7" name="四角形: 角を丸くする 16">
            <a:extLst>
              <a:ext uri="{FF2B5EF4-FFF2-40B4-BE49-F238E27FC236}">
                <a16:creationId xmlns:a16="http://schemas.microsoft.com/office/drawing/2014/main" id="{F359C215-A628-C0A9-8134-831997B98A9F}"/>
              </a:ext>
            </a:extLst>
          </p:cNvPr>
          <p:cNvSpPr/>
          <p:nvPr/>
        </p:nvSpPr>
        <p:spPr>
          <a:xfrm>
            <a:off x="6853506" y="3624510"/>
            <a:ext cx="829127" cy="1543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9" name="フリーフォーム 46">
            <a:extLst>
              <a:ext uri="{FF2B5EF4-FFF2-40B4-BE49-F238E27FC236}">
                <a16:creationId xmlns:a16="http://schemas.microsoft.com/office/drawing/2014/main" id="{E97E4C7C-835A-CD55-BD02-13CD92B162AA}"/>
              </a:ext>
            </a:extLst>
          </p:cNvPr>
          <p:cNvSpPr/>
          <p:nvPr/>
        </p:nvSpPr>
        <p:spPr>
          <a:xfrm>
            <a:off x="2442167" y="4039146"/>
            <a:ext cx="297802" cy="302323"/>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21" name="図 20">
            <a:extLst>
              <a:ext uri="{FF2B5EF4-FFF2-40B4-BE49-F238E27FC236}">
                <a16:creationId xmlns:a16="http://schemas.microsoft.com/office/drawing/2014/main" id="{95E73805-B354-09EC-449A-9997A3EE9E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9575" y="2929179"/>
            <a:ext cx="317019" cy="304826"/>
          </a:xfrm>
          <a:prstGeom prst="rect">
            <a:avLst/>
          </a:prstGeom>
        </p:spPr>
      </p:pic>
      <p:sp>
        <p:nvSpPr>
          <p:cNvPr id="23" name="フリーフォーム 43">
            <a:extLst>
              <a:ext uri="{FF2B5EF4-FFF2-40B4-BE49-F238E27FC236}">
                <a16:creationId xmlns:a16="http://schemas.microsoft.com/office/drawing/2014/main" id="{835DD175-B894-62A8-D5A7-486A8EED15B5}"/>
              </a:ext>
            </a:extLst>
          </p:cNvPr>
          <p:cNvSpPr/>
          <p:nvPr/>
        </p:nvSpPr>
        <p:spPr>
          <a:xfrm>
            <a:off x="4553582" y="3326952"/>
            <a:ext cx="312862" cy="302323"/>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25" name="図形グループ 38">
            <a:extLst>
              <a:ext uri="{FF2B5EF4-FFF2-40B4-BE49-F238E27FC236}">
                <a16:creationId xmlns:a16="http://schemas.microsoft.com/office/drawing/2014/main" id="{56894684-AE92-50B9-5463-D2C54035AF7E}"/>
              </a:ext>
            </a:extLst>
          </p:cNvPr>
          <p:cNvGrpSpPr/>
          <p:nvPr/>
        </p:nvGrpSpPr>
        <p:grpSpPr>
          <a:xfrm>
            <a:off x="6732240" y="3254944"/>
            <a:ext cx="296586" cy="293005"/>
            <a:chOff x="5101121" y="3995693"/>
            <a:chExt cx="296586" cy="293005"/>
          </a:xfrm>
        </p:grpSpPr>
        <p:sp>
          <p:nvSpPr>
            <p:cNvPr id="27" name="円/楕円 39">
              <a:extLst>
                <a:ext uri="{FF2B5EF4-FFF2-40B4-BE49-F238E27FC236}">
                  <a16:creationId xmlns:a16="http://schemas.microsoft.com/office/drawing/2014/main" id="{DBFBAC56-E1AB-BD7D-1876-F3FF39F2489E}"/>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9" name="フリーフォーム 40">
              <a:extLst>
                <a:ext uri="{FF2B5EF4-FFF2-40B4-BE49-F238E27FC236}">
                  <a16:creationId xmlns:a16="http://schemas.microsoft.com/office/drawing/2014/main" id="{BC1C82E1-92BB-7B93-0FF6-BC75F8813684}"/>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30" name="テキスト ボックス 29">
            <a:extLst>
              <a:ext uri="{FF2B5EF4-FFF2-40B4-BE49-F238E27FC236}">
                <a16:creationId xmlns:a16="http://schemas.microsoft.com/office/drawing/2014/main" id="{891450D0-390F-4B85-A470-079E1F153D2D}"/>
              </a:ext>
            </a:extLst>
          </p:cNvPr>
          <p:cNvSpPr txBox="1"/>
          <p:nvPr/>
        </p:nvSpPr>
        <p:spPr>
          <a:xfrm>
            <a:off x="5648556" y="906244"/>
            <a:ext cx="3187328"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自然災害伝承碑を見てみよう</a:t>
            </a:r>
          </a:p>
        </p:txBody>
      </p:sp>
    </p:spTree>
    <p:extLst>
      <p:ext uri="{BB962C8B-B14F-4D97-AF65-F5344CB8AC3E}">
        <p14:creationId xmlns:p14="http://schemas.microsoft.com/office/powerpoint/2010/main" val="121836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「地図」ボタンを使ってみよう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3-E</a:t>
            </a:r>
            <a:endParaRPr lang="en-US" sz="3600" dirty="0"/>
          </a:p>
        </p:txBody>
      </p:sp>
      <p:sp>
        <p:nvSpPr>
          <p:cNvPr id="8" name="テキスト ボックス 7">
            <a:extLst>
              <a:ext uri="{FF2B5EF4-FFF2-40B4-BE49-F238E27FC236}">
                <a16:creationId xmlns:a16="http://schemas.microsoft.com/office/drawing/2014/main" id="{E954007A-26C1-9062-546D-CE007468772D}"/>
              </a:ext>
            </a:extLst>
          </p:cNvPr>
          <p:cNvSpPr txBox="1"/>
          <p:nvPr/>
        </p:nvSpPr>
        <p:spPr>
          <a:xfrm>
            <a:off x="611560" y="1347276"/>
            <a:ext cx="2224231"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➎ </a:t>
            </a:r>
            <a:r>
              <a:rPr lang="ja-JP" altLang="en-US" sz="1600" b="1" dirty="0">
                <a:latin typeface="メイリオ"/>
                <a:ea typeface="メイリオ"/>
              </a:rPr>
              <a:t>自然災害伝承碑の記号が「　　」で表示されます</a:t>
            </a:r>
            <a:endParaRPr lang="en-US" altLang="ja-JP" sz="1600" b="1" dirty="0">
              <a:latin typeface="メイリオ"/>
              <a:ea typeface="メイリオ"/>
            </a:endParaRPr>
          </a:p>
        </p:txBody>
      </p:sp>
      <p:sp>
        <p:nvSpPr>
          <p:cNvPr id="9" name="テキスト ボックス 8">
            <a:extLst>
              <a:ext uri="{FF2B5EF4-FFF2-40B4-BE49-F238E27FC236}">
                <a16:creationId xmlns:a16="http://schemas.microsoft.com/office/drawing/2014/main" id="{9FFCFD07-4743-129A-9E0D-A251EF35FA37}"/>
              </a:ext>
            </a:extLst>
          </p:cNvPr>
          <p:cNvSpPr txBox="1"/>
          <p:nvPr/>
        </p:nvSpPr>
        <p:spPr>
          <a:xfrm>
            <a:off x="6045250" y="1365035"/>
            <a:ext cx="2123330" cy="1261884"/>
          </a:xfrm>
          <a:prstGeom prst="rect">
            <a:avLst/>
          </a:prstGeom>
          <a:noFill/>
        </p:spPr>
        <p:txBody>
          <a:bodyPr wrap="square" lIns="91440" tIns="45720" rIns="91440" bIns="45720" rtlCol="0" anchor="t">
            <a:spAutoFit/>
          </a:bodyPr>
          <a:lstStyle/>
          <a:p>
            <a:pPr marL="450850" indent="-450850"/>
            <a:r>
              <a:rPr lang="ja-JP" altLang="en-US" sz="2800" b="1" dirty="0">
                <a:solidFill>
                  <a:srgbClr val="009650"/>
                </a:solidFill>
                <a:latin typeface="メイリオ"/>
                <a:ea typeface="メイリオ"/>
              </a:rPr>
              <a:t>❼ </a:t>
            </a:r>
            <a:r>
              <a:rPr lang="ja-JP" altLang="en-US" sz="1600" b="1" dirty="0">
                <a:latin typeface="メイリオ"/>
                <a:ea typeface="メイリオ"/>
              </a:rPr>
              <a:t>写真を押すと、伝承内容など、より詳しい説明が表示されます</a:t>
            </a:r>
            <a:endParaRPr lang="en-US" altLang="ja-JP" sz="16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1A7D9BCC-50C2-A8EC-C202-AFD93772D6C3}"/>
              </a:ext>
            </a:extLst>
          </p:cNvPr>
          <p:cNvSpPr txBox="1"/>
          <p:nvPr/>
        </p:nvSpPr>
        <p:spPr>
          <a:xfrm>
            <a:off x="3327422" y="1381123"/>
            <a:ext cx="2224231" cy="1261884"/>
          </a:xfrm>
          <a:prstGeom prst="rect">
            <a:avLst/>
          </a:prstGeom>
          <a:noFill/>
        </p:spPr>
        <p:txBody>
          <a:bodyPr wrap="square" lIns="91440" tIns="45720" rIns="91440" bIns="45720" anchor="t">
            <a:spAutoFit/>
          </a:bodyPr>
          <a:lstStyle/>
          <a:p>
            <a:pPr marL="450850" indent="-450850"/>
            <a:r>
              <a:rPr lang="ja-JP" altLang="en-US" sz="2800" b="1" dirty="0">
                <a:solidFill>
                  <a:srgbClr val="009650"/>
                </a:solidFill>
                <a:latin typeface="メイリオ"/>
                <a:ea typeface="メイリオ"/>
              </a:rPr>
              <a:t>❻ </a:t>
            </a:r>
            <a:r>
              <a:rPr lang="ja-JP" altLang="en-US" sz="1600" b="1" dirty="0">
                <a:latin typeface="メイリオ"/>
                <a:ea typeface="メイリオ"/>
              </a:rPr>
              <a:t>知りたい伝承碑の記号</a:t>
            </a:r>
            <a:r>
              <a:rPr lang="ja-JP" altLang="en-US" sz="1600" b="1" dirty="0">
                <a:latin typeface="メイリオ" panose="020B0604030504040204" pitchFamily="50" charset="-128"/>
                <a:ea typeface="メイリオ" panose="020B0604030504040204" pitchFamily="50" charset="-128"/>
              </a:rPr>
              <a:t>を押すと、碑銘と写真が表示されます</a:t>
            </a:r>
            <a:endParaRPr lang="en-US" altLang="ja-JP" sz="1600" b="1" dirty="0">
              <a:latin typeface="メイリオ" panose="020B0604030504040204" pitchFamily="50" charset="-128"/>
              <a:ea typeface="メイリオ" panose="020B0604030504040204" pitchFamily="50" charset="-128"/>
            </a:endParaRPr>
          </a:p>
        </p:txBody>
      </p:sp>
      <p:pic>
        <p:nvPicPr>
          <p:cNvPr id="3" name="図 2" descr="写真, 記号, ストリート が含まれている画像&#10;&#10;自動的に生成された説明">
            <a:extLst>
              <a:ext uri="{FF2B5EF4-FFF2-40B4-BE49-F238E27FC236}">
                <a16:creationId xmlns:a16="http://schemas.microsoft.com/office/drawing/2014/main" id="{B09D8EA4-CCB5-D13C-B2EB-7B7DA2FAD4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2190" y="2643007"/>
            <a:ext cx="1722218" cy="3578386"/>
          </a:xfrm>
          <a:prstGeom prst="rect">
            <a:avLst/>
          </a:prstGeom>
          <a:ln>
            <a:solidFill>
              <a:schemeClr val="tx1"/>
            </a:solidFill>
          </a:ln>
        </p:spPr>
      </p:pic>
      <p:pic>
        <p:nvPicPr>
          <p:cNvPr id="5" name="図 4" descr="マップ&#10;&#10;自動的に生成された説明">
            <a:extLst>
              <a:ext uri="{FF2B5EF4-FFF2-40B4-BE49-F238E27FC236}">
                <a16:creationId xmlns:a16="http://schemas.microsoft.com/office/drawing/2014/main" id="{B1839376-103F-72B7-DDF3-C90C696BAE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763" y="2636912"/>
            <a:ext cx="1722218" cy="3578386"/>
          </a:xfrm>
          <a:prstGeom prst="rect">
            <a:avLst/>
          </a:prstGeom>
          <a:ln>
            <a:solidFill>
              <a:schemeClr val="tx1"/>
            </a:solidFill>
          </a:ln>
        </p:spPr>
      </p:pic>
      <p:pic>
        <p:nvPicPr>
          <p:cNvPr id="20" name="図 19" descr="マップ&#10;&#10;自動的に生成された説明">
            <a:extLst>
              <a:ext uri="{FF2B5EF4-FFF2-40B4-BE49-F238E27FC236}">
                <a16:creationId xmlns:a16="http://schemas.microsoft.com/office/drawing/2014/main" id="{3C92B0E1-339A-3AEE-67D5-7A9B077FEF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1476" y="2636912"/>
            <a:ext cx="1722218" cy="3578386"/>
          </a:xfrm>
          <a:prstGeom prst="rect">
            <a:avLst/>
          </a:prstGeom>
          <a:ln>
            <a:solidFill>
              <a:schemeClr val="tx1"/>
            </a:solidFill>
          </a:ln>
        </p:spPr>
      </p:pic>
      <p:pic>
        <p:nvPicPr>
          <p:cNvPr id="10" name="図 9">
            <a:extLst>
              <a:ext uri="{FF2B5EF4-FFF2-40B4-BE49-F238E27FC236}">
                <a16:creationId xmlns:a16="http://schemas.microsoft.com/office/drawing/2014/main" id="{8FFB5E93-9D8A-468E-1AF6-27DC01BB9290}"/>
              </a:ext>
            </a:extLst>
          </p:cNvPr>
          <p:cNvPicPr>
            <a:picLocks noChangeAspect="1"/>
          </p:cNvPicPr>
          <p:nvPr/>
        </p:nvPicPr>
        <p:blipFill>
          <a:blip r:embed="rId6"/>
          <a:stretch>
            <a:fillRect/>
          </a:stretch>
        </p:blipFill>
        <p:spPr>
          <a:xfrm>
            <a:off x="2154653" y="1771578"/>
            <a:ext cx="266737" cy="266737"/>
          </a:xfrm>
          <a:prstGeom prst="rect">
            <a:avLst/>
          </a:prstGeom>
        </p:spPr>
      </p:pic>
      <p:sp>
        <p:nvSpPr>
          <p:cNvPr id="6" name="四角形: 角を丸くする 5">
            <a:extLst>
              <a:ext uri="{FF2B5EF4-FFF2-40B4-BE49-F238E27FC236}">
                <a16:creationId xmlns:a16="http://schemas.microsoft.com/office/drawing/2014/main" id="{D449DBE5-E6EA-1FFE-67AF-BEA0901328AF}"/>
              </a:ext>
            </a:extLst>
          </p:cNvPr>
          <p:cNvSpPr/>
          <p:nvPr/>
        </p:nvSpPr>
        <p:spPr>
          <a:xfrm>
            <a:off x="1697286" y="4005064"/>
            <a:ext cx="829127" cy="15841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 name="フリーフォーム 33">
            <a:extLst>
              <a:ext uri="{FF2B5EF4-FFF2-40B4-BE49-F238E27FC236}">
                <a16:creationId xmlns:a16="http://schemas.microsoft.com/office/drawing/2014/main" id="{F751DF3E-F756-3C6B-6C1B-13B2C849BB7A}"/>
              </a:ext>
            </a:extLst>
          </p:cNvPr>
          <p:cNvSpPr/>
          <p:nvPr/>
        </p:nvSpPr>
        <p:spPr>
          <a:xfrm>
            <a:off x="1367944" y="3772109"/>
            <a:ext cx="305658" cy="304963"/>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1" name="四角形: 角を丸くする 10">
            <a:extLst>
              <a:ext uri="{FF2B5EF4-FFF2-40B4-BE49-F238E27FC236}">
                <a16:creationId xmlns:a16="http://schemas.microsoft.com/office/drawing/2014/main" id="{D04052A9-986D-B569-8F6B-D247A51ABA77}"/>
              </a:ext>
            </a:extLst>
          </p:cNvPr>
          <p:cNvSpPr/>
          <p:nvPr/>
        </p:nvSpPr>
        <p:spPr>
          <a:xfrm>
            <a:off x="4613326" y="4620953"/>
            <a:ext cx="179952" cy="1896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3" name="テキスト ボックス 12">
            <a:extLst>
              <a:ext uri="{FF2B5EF4-FFF2-40B4-BE49-F238E27FC236}">
                <a16:creationId xmlns:a16="http://schemas.microsoft.com/office/drawing/2014/main" id="{6A881163-FB80-B9D4-517A-30AA4D3AEEE4}"/>
              </a:ext>
            </a:extLst>
          </p:cNvPr>
          <p:cNvSpPr txBox="1"/>
          <p:nvPr/>
        </p:nvSpPr>
        <p:spPr>
          <a:xfrm>
            <a:off x="4117585" y="4113299"/>
            <a:ext cx="413792" cy="523220"/>
          </a:xfrm>
          <a:prstGeom prst="rect">
            <a:avLst/>
          </a:prstGeom>
          <a:noFill/>
        </p:spPr>
        <p:txBody>
          <a:bodyPr wrap="square">
            <a:spAutoFit/>
          </a:bodyPr>
          <a:lstStyle/>
          <a:p>
            <a:r>
              <a:rPr lang="ja-JP" altLang="en-US" sz="2800" b="1" dirty="0">
                <a:solidFill>
                  <a:srgbClr val="009650"/>
                </a:solidFill>
                <a:latin typeface="メイリオ"/>
                <a:ea typeface="メイリオ"/>
              </a:rPr>
              <a:t>❻</a:t>
            </a:r>
            <a:endParaRPr lang="ja-JP" altLang="en-US" sz="2800" dirty="0"/>
          </a:p>
        </p:txBody>
      </p:sp>
      <p:sp>
        <p:nvSpPr>
          <p:cNvPr id="21" name="テキスト ボックス 20">
            <a:extLst>
              <a:ext uri="{FF2B5EF4-FFF2-40B4-BE49-F238E27FC236}">
                <a16:creationId xmlns:a16="http://schemas.microsoft.com/office/drawing/2014/main" id="{58073B98-730A-06AB-BED2-DE36877D4EEA}"/>
              </a:ext>
            </a:extLst>
          </p:cNvPr>
          <p:cNvSpPr txBox="1"/>
          <p:nvPr/>
        </p:nvSpPr>
        <p:spPr>
          <a:xfrm>
            <a:off x="6144857" y="2555056"/>
            <a:ext cx="629816"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a:ea typeface="メイリオ"/>
                <a:cs typeface="+mn-cs"/>
              </a:rPr>
              <a:t>❼</a:t>
            </a:r>
            <a:endParaRPr lang="ja-JP" altLang="en-US" dirty="0"/>
          </a:p>
        </p:txBody>
      </p:sp>
      <p:sp>
        <p:nvSpPr>
          <p:cNvPr id="16" name="テキスト ボックス 15">
            <a:extLst>
              <a:ext uri="{FF2B5EF4-FFF2-40B4-BE49-F238E27FC236}">
                <a16:creationId xmlns:a16="http://schemas.microsoft.com/office/drawing/2014/main" id="{2492FF64-252C-4896-B3B5-B223C19278E6}"/>
              </a:ext>
            </a:extLst>
          </p:cNvPr>
          <p:cNvSpPr txBox="1"/>
          <p:nvPr/>
        </p:nvSpPr>
        <p:spPr>
          <a:xfrm>
            <a:off x="5648556" y="906244"/>
            <a:ext cx="3187328"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自然災害伝承碑を見てみよう</a:t>
            </a:r>
          </a:p>
        </p:txBody>
      </p:sp>
    </p:spTree>
    <p:extLst>
      <p:ext uri="{BB962C8B-B14F-4D97-AF65-F5344CB8AC3E}">
        <p14:creationId xmlns:p14="http://schemas.microsoft.com/office/powerpoint/2010/main" val="927750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マップ&#10;&#10;自動的に生成された説明">
            <a:extLst>
              <a:ext uri="{FF2B5EF4-FFF2-40B4-BE49-F238E27FC236}">
                <a16:creationId xmlns:a16="http://schemas.microsoft.com/office/drawing/2014/main" id="{BF22F986-2AA9-7E11-430C-192CBA0C20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9782" y="2936529"/>
            <a:ext cx="1566567" cy="3254977"/>
          </a:xfrm>
          <a:prstGeom prst="rect">
            <a:avLst/>
          </a:prstGeom>
          <a:ln>
            <a:solidFill>
              <a:schemeClr val="tx1"/>
            </a:solidFill>
          </a:ln>
        </p:spPr>
      </p:pic>
      <p:sp>
        <p:nvSpPr>
          <p:cNvPr id="13" name="字幕 14">
            <a:extLst>
              <a:ext uri="{FF2B5EF4-FFF2-40B4-BE49-F238E27FC236}">
                <a16:creationId xmlns:a16="http://schemas.microsoft.com/office/drawing/2014/main" id="{5DD07181-1B3D-55EE-9A7E-D9629720BF3E}"/>
              </a:ext>
            </a:extLst>
          </p:cNvPr>
          <p:cNvSpPr>
            <a:spLocks noGrp="1"/>
          </p:cNvSpPr>
          <p:nvPr>
            <p:ph type="subTitle" idx="1"/>
          </p:nvPr>
        </p:nvSpPr>
        <p:spPr>
          <a:xfrm>
            <a:off x="294698" y="1402905"/>
            <a:ext cx="8385175" cy="335605"/>
          </a:xfrm>
        </p:spPr>
        <p:txBody>
          <a:bodyPr vert="horz" lIns="91440" tIns="45720" rIns="91440" bIns="45720" rtlCol="0" anchor="t">
            <a:normAutofit fontScale="85000" lnSpcReduction="20000"/>
          </a:bodyPr>
          <a:lstStyle/>
          <a:p>
            <a:r>
              <a:rPr lang="ja-JP" altLang="en-US" b="1" i="0" dirty="0">
                <a:solidFill>
                  <a:srgbClr val="000000"/>
                </a:solidFill>
                <a:effectLst/>
                <a:latin typeface="メイリオ" panose="020B0604030504040204" pitchFamily="50" charset="-128"/>
                <a:ea typeface="メイリオ" panose="020B0604030504040204" pitchFamily="50" charset="-128"/>
              </a:rPr>
              <a:t>地形を立体的に表示してみましょう</a:t>
            </a:r>
          </a:p>
        </p:txBody>
      </p:sp>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「ツール」ボタンを使ってみよう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3-F</a:t>
            </a:r>
            <a:endParaRPr lang="en-US" sz="3600" dirty="0"/>
          </a:p>
        </p:txBody>
      </p:sp>
      <p:sp>
        <p:nvSpPr>
          <p:cNvPr id="7" name="テキスト ボックス 6">
            <a:extLst>
              <a:ext uri="{FF2B5EF4-FFF2-40B4-BE49-F238E27FC236}">
                <a16:creationId xmlns:a16="http://schemas.microsoft.com/office/drawing/2014/main" id="{B55731A4-C7D0-0AD2-3B6A-9C6A36B58683}"/>
              </a:ext>
            </a:extLst>
          </p:cNvPr>
          <p:cNvSpPr txBox="1"/>
          <p:nvPr/>
        </p:nvSpPr>
        <p:spPr>
          <a:xfrm>
            <a:off x="6482217" y="1689394"/>
            <a:ext cx="2367086"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❻</a:t>
            </a:r>
            <a:r>
              <a:rPr lang="ja-JP" altLang="en-US" sz="1600" b="1" dirty="0">
                <a:latin typeface="メイリオ"/>
                <a:ea typeface="メイリオ"/>
              </a:rPr>
              <a:t>表示される各種のツールの中から「３</a:t>
            </a:r>
            <a:r>
              <a:rPr lang="en-US" altLang="ja-JP" sz="1600" b="1" dirty="0">
                <a:latin typeface="メイリオ"/>
                <a:ea typeface="メイリオ"/>
              </a:rPr>
              <a:t>D</a:t>
            </a:r>
            <a:r>
              <a:rPr lang="ja-JP" altLang="en-US" sz="1600" b="1" dirty="0">
                <a:latin typeface="メイリオ"/>
                <a:ea typeface="メイリオ"/>
              </a:rPr>
              <a:t>」を押す</a:t>
            </a:r>
            <a:endParaRPr lang="en-US" altLang="ja-JP" sz="16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954007A-26C1-9062-546D-CE007468772D}"/>
              </a:ext>
            </a:extLst>
          </p:cNvPr>
          <p:cNvSpPr txBox="1"/>
          <p:nvPr/>
        </p:nvSpPr>
        <p:spPr>
          <a:xfrm>
            <a:off x="212415" y="1677905"/>
            <a:ext cx="2224231" cy="1261884"/>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❶</a:t>
            </a:r>
            <a:r>
              <a:rPr lang="ja-JP" altLang="en-US" sz="1600" b="1" dirty="0">
                <a:latin typeface="メイリオ"/>
                <a:ea typeface="メイリオ"/>
              </a:rPr>
              <a:t>富士山を表示してみましょう　　　検索バーに「富士山」と入力</a:t>
            </a:r>
            <a:endParaRPr lang="en-US" altLang="ja-JP" sz="1600" b="1" dirty="0">
              <a:latin typeface="メイリオ"/>
              <a:ea typeface="メイリオ"/>
            </a:endParaRPr>
          </a:p>
        </p:txBody>
      </p:sp>
      <p:sp>
        <p:nvSpPr>
          <p:cNvPr id="9" name="テキスト ボックス 8">
            <a:extLst>
              <a:ext uri="{FF2B5EF4-FFF2-40B4-BE49-F238E27FC236}">
                <a16:creationId xmlns:a16="http://schemas.microsoft.com/office/drawing/2014/main" id="{9FFCFD07-4743-129A-9E0D-A251EF35FA37}"/>
              </a:ext>
            </a:extLst>
          </p:cNvPr>
          <p:cNvSpPr txBox="1"/>
          <p:nvPr/>
        </p:nvSpPr>
        <p:spPr>
          <a:xfrm>
            <a:off x="4333617" y="1706093"/>
            <a:ext cx="2224230" cy="1200329"/>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❹</a:t>
            </a:r>
            <a:r>
              <a:rPr lang="ja-JP" altLang="en-US" sz="1600" b="1" dirty="0">
                <a:latin typeface="メイリオ"/>
                <a:ea typeface="メイリオ"/>
              </a:rPr>
              <a:t>右上の三本線のボタンを押す</a:t>
            </a:r>
            <a:endParaRPr lang="en-US" altLang="ja-JP" sz="1600" b="1" dirty="0">
              <a:latin typeface="メイリオ"/>
              <a:ea typeface="メイリオ"/>
            </a:endParaRPr>
          </a:p>
          <a:p>
            <a:pPr marL="358775" indent="-358775"/>
            <a:r>
              <a:rPr lang="ja-JP" altLang="en-US" sz="2800" b="1" dirty="0">
                <a:solidFill>
                  <a:srgbClr val="009650"/>
                </a:solidFill>
                <a:latin typeface="メイリオ" panose="020B0604030504040204" pitchFamily="50" charset="-128"/>
                <a:ea typeface="メイリオ" panose="020B0604030504040204" pitchFamily="50" charset="-128"/>
              </a:rPr>
              <a:t>➎</a:t>
            </a:r>
            <a:r>
              <a:rPr lang="ja-JP" altLang="en-US" sz="1600" b="1" dirty="0">
                <a:latin typeface="メイリオ" panose="020B0604030504040204" pitchFamily="50" charset="-128"/>
                <a:ea typeface="メイリオ" panose="020B0604030504040204" pitchFamily="50" charset="-128"/>
              </a:rPr>
              <a:t>「ツール」を押す</a:t>
            </a:r>
            <a:endParaRPr lang="en-US" altLang="ja-JP" sz="16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1A7D9BCC-50C2-A8EC-C202-AFD93772D6C3}"/>
              </a:ext>
            </a:extLst>
          </p:cNvPr>
          <p:cNvSpPr txBox="1"/>
          <p:nvPr/>
        </p:nvSpPr>
        <p:spPr>
          <a:xfrm>
            <a:off x="2235200" y="1708208"/>
            <a:ext cx="2224231" cy="1200329"/>
          </a:xfrm>
          <a:prstGeom prst="rect">
            <a:avLst/>
          </a:prstGeom>
          <a:noFill/>
        </p:spPr>
        <p:txBody>
          <a:bodyPr wrap="square" lIns="91440" tIns="45720" rIns="91440" bIns="45720" anchor="t">
            <a:spAutoFit/>
          </a:bodyPr>
          <a:lstStyle/>
          <a:p>
            <a:pPr marL="360363" indent="-360363"/>
            <a:r>
              <a:rPr lang="ja-JP" altLang="en-US" sz="2800" b="1" dirty="0">
                <a:solidFill>
                  <a:srgbClr val="009650"/>
                </a:solidFill>
                <a:latin typeface="メイリオ"/>
                <a:ea typeface="メイリオ"/>
              </a:rPr>
              <a:t>❷</a:t>
            </a:r>
            <a:r>
              <a:rPr lang="ja-JP" altLang="en-US" sz="1600" b="1" dirty="0">
                <a:latin typeface="メイリオ"/>
                <a:ea typeface="メイリオ"/>
              </a:rPr>
              <a:t>検索結果から、「富士山」</a:t>
            </a:r>
            <a:r>
              <a:rPr lang="ja-JP" altLang="en-US" sz="1600" b="1" dirty="0">
                <a:latin typeface="メイリオ" panose="020B0604030504040204" pitchFamily="50" charset="-128"/>
                <a:ea typeface="メイリオ" panose="020B0604030504040204" pitchFamily="50" charset="-128"/>
              </a:rPr>
              <a:t>を押す</a:t>
            </a:r>
            <a:endParaRPr lang="en-US" altLang="ja-JP" sz="1600" b="1" dirty="0">
              <a:latin typeface="メイリオ" panose="020B0604030504040204" pitchFamily="50" charset="-128"/>
              <a:ea typeface="メイリオ" panose="020B0604030504040204" pitchFamily="50" charset="-128"/>
            </a:endParaRPr>
          </a:p>
          <a:p>
            <a:pPr marL="360363" indent="-360363"/>
            <a:r>
              <a:rPr lang="ja-JP" altLang="en-US" sz="2800" b="1" dirty="0">
                <a:solidFill>
                  <a:srgbClr val="009650"/>
                </a:solidFill>
                <a:latin typeface="メイリオ"/>
                <a:ea typeface="メイリオ"/>
              </a:rPr>
              <a:t>❸</a:t>
            </a:r>
            <a:r>
              <a:rPr lang="ja-JP" altLang="en-US" sz="1600" b="1" dirty="0">
                <a:latin typeface="メイリオ"/>
                <a:ea typeface="メイリオ"/>
              </a:rPr>
              <a:t>バツ印を押す</a:t>
            </a:r>
            <a:endParaRPr lang="en-US" altLang="ja-JP" sz="1600" b="1" dirty="0">
              <a:latin typeface="メイリオ" panose="020B0604030504040204" pitchFamily="50" charset="-128"/>
              <a:ea typeface="メイリオ" panose="020B0604030504040204" pitchFamily="50" charset="-128"/>
            </a:endParaRPr>
          </a:p>
        </p:txBody>
      </p:sp>
      <p:pic>
        <p:nvPicPr>
          <p:cNvPr id="10" name="図 9" descr="マップ&#10;&#10;自動的に生成された説明">
            <a:extLst>
              <a:ext uri="{FF2B5EF4-FFF2-40B4-BE49-F238E27FC236}">
                <a16:creationId xmlns:a16="http://schemas.microsoft.com/office/drawing/2014/main" id="{7DED0557-58AB-5144-CE4B-87F4CCC003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2938308"/>
            <a:ext cx="1567602" cy="3257128"/>
          </a:xfrm>
          <a:prstGeom prst="rect">
            <a:avLst/>
          </a:prstGeom>
          <a:ln>
            <a:solidFill>
              <a:schemeClr val="tx1"/>
            </a:solidFill>
          </a:ln>
        </p:spPr>
      </p:pic>
      <p:pic>
        <p:nvPicPr>
          <p:cNvPr id="14" name="図 13" descr="マップ&#10;&#10;自動的に生成された説明">
            <a:extLst>
              <a:ext uri="{FF2B5EF4-FFF2-40B4-BE49-F238E27FC236}">
                <a16:creationId xmlns:a16="http://schemas.microsoft.com/office/drawing/2014/main" id="{B2E89C87-7E23-DACD-582B-59B554CCCA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9046" y="2934378"/>
            <a:ext cx="1567602" cy="3257128"/>
          </a:xfrm>
          <a:prstGeom prst="rect">
            <a:avLst/>
          </a:prstGeom>
          <a:ln>
            <a:solidFill>
              <a:schemeClr val="tx1"/>
            </a:solidFill>
          </a:ln>
        </p:spPr>
      </p:pic>
      <p:pic>
        <p:nvPicPr>
          <p:cNvPr id="16" name="図 15" descr="マップ&#10;&#10;自動的に生成された説明">
            <a:extLst>
              <a:ext uri="{FF2B5EF4-FFF2-40B4-BE49-F238E27FC236}">
                <a16:creationId xmlns:a16="http://schemas.microsoft.com/office/drawing/2014/main" id="{8E15261C-447B-96ED-1FCC-EB1BF708A1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2790" y="2934378"/>
            <a:ext cx="1567602" cy="3257128"/>
          </a:xfrm>
          <a:prstGeom prst="rect">
            <a:avLst/>
          </a:prstGeom>
          <a:ln>
            <a:solidFill>
              <a:schemeClr val="tx1"/>
            </a:solidFill>
          </a:ln>
        </p:spPr>
      </p:pic>
      <p:sp>
        <p:nvSpPr>
          <p:cNvPr id="3" name="四角形: 角を丸くする 2">
            <a:extLst>
              <a:ext uri="{FF2B5EF4-FFF2-40B4-BE49-F238E27FC236}">
                <a16:creationId xmlns:a16="http://schemas.microsoft.com/office/drawing/2014/main" id="{9257A897-AEB9-D138-A9E6-C56B14393DD9}"/>
              </a:ext>
            </a:extLst>
          </p:cNvPr>
          <p:cNvSpPr/>
          <p:nvPr/>
        </p:nvSpPr>
        <p:spPr>
          <a:xfrm>
            <a:off x="725563" y="3056722"/>
            <a:ext cx="1110133" cy="1543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pic>
        <p:nvPicPr>
          <p:cNvPr id="6" name="図 5">
            <a:extLst>
              <a:ext uri="{FF2B5EF4-FFF2-40B4-BE49-F238E27FC236}">
                <a16:creationId xmlns:a16="http://schemas.microsoft.com/office/drawing/2014/main" id="{810FF440-A6CA-5BBE-1C1A-2C9755FC39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9575" y="2815203"/>
            <a:ext cx="317019" cy="304826"/>
          </a:xfrm>
          <a:prstGeom prst="rect">
            <a:avLst/>
          </a:prstGeom>
        </p:spPr>
      </p:pic>
      <p:sp>
        <p:nvSpPr>
          <p:cNvPr id="12" name="四角形: 角を丸くする 11">
            <a:extLst>
              <a:ext uri="{FF2B5EF4-FFF2-40B4-BE49-F238E27FC236}">
                <a16:creationId xmlns:a16="http://schemas.microsoft.com/office/drawing/2014/main" id="{6C8F1DC6-C5B8-B49B-F2BF-25D9D06FFE3A}"/>
              </a:ext>
            </a:extLst>
          </p:cNvPr>
          <p:cNvSpPr/>
          <p:nvPr/>
        </p:nvSpPr>
        <p:spPr>
          <a:xfrm>
            <a:off x="2730066" y="4077072"/>
            <a:ext cx="1086449" cy="1784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7" name="四角形: 角を丸くする 16">
            <a:extLst>
              <a:ext uri="{FF2B5EF4-FFF2-40B4-BE49-F238E27FC236}">
                <a16:creationId xmlns:a16="http://schemas.microsoft.com/office/drawing/2014/main" id="{0F98C3A8-33C9-EC05-E8F0-6F1CF81B7E6F}"/>
              </a:ext>
            </a:extLst>
          </p:cNvPr>
          <p:cNvSpPr/>
          <p:nvPr/>
        </p:nvSpPr>
        <p:spPr>
          <a:xfrm>
            <a:off x="3688842" y="3192875"/>
            <a:ext cx="122910" cy="1177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8" name="フリーフォーム 46">
            <a:extLst>
              <a:ext uri="{FF2B5EF4-FFF2-40B4-BE49-F238E27FC236}">
                <a16:creationId xmlns:a16="http://schemas.microsoft.com/office/drawing/2014/main" id="{41DE26B5-72A2-3082-5FFC-5B53A7B9E4C6}"/>
              </a:ext>
            </a:extLst>
          </p:cNvPr>
          <p:cNvSpPr/>
          <p:nvPr/>
        </p:nvSpPr>
        <p:spPr>
          <a:xfrm>
            <a:off x="2442167" y="3925170"/>
            <a:ext cx="297802" cy="302323"/>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フリーフォーム 43">
            <a:extLst>
              <a:ext uri="{FF2B5EF4-FFF2-40B4-BE49-F238E27FC236}">
                <a16:creationId xmlns:a16="http://schemas.microsoft.com/office/drawing/2014/main" id="{3BA9E96F-0B7A-9A5E-8A4E-E9066170CC91}"/>
              </a:ext>
            </a:extLst>
          </p:cNvPr>
          <p:cNvSpPr/>
          <p:nvPr/>
        </p:nvSpPr>
        <p:spPr>
          <a:xfrm>
            <a:off x="3498890" y="3357080"/>
            <a:ext cx="312862" cy="302323"/>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四角形: 角を丸くする 19">
            <a:extLst>
              <a:ext uri="{FF2B5EF4-FFF2-40B4-BE49-F238E27FC236}">
                <a16:creationId xmlns:a16="http://schemas.microsoft.com/office/drawing/2014/main" id="{C1A6665A-3DDA-F97F-32E2-ACF28FD62535}"/>
              </a:ext>
            </a:extLst>
          </p:cNvPr>
          <p:cNvSpPr/>
          <p:nvPr/>
        </p:nvSpPr>
        <p:spPr>
          <a:xfrm>
            <a:off x="6167756" y="3058869"/>
            <a:ext cx="122910" cy="1177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四角形: 角を丸くする 20">
            <a:extLst>
              <a:ext uri="{FF2B5EF4-FFF2-40B4-BE49-F238E27FC236}">
                <a16:creationId xmlns:a16="http://schemas.microsoft.com/office/drawing/2014/main" id="{42B6FEF3-A7B8-9534-BB62-1C734FDE2C9F}"/>
              </a:ext>
            </a:extLst>
          </p:cNvPr>
          <p:cNvSpPr/>
          <p:nvPr/>
        </p:nvSpPr>
        <p:spPr>
          <a:xfrm>
            <a:off x="6281140" y="3202399"/>
            <a:ext cx="122910" cy="1177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22" name="図形グループ 38">
            <a:extLst>
              <a:ext uri="{FF2B5EF4-FFF2-40B4-BE49-F238E27FC236}">
                <a16:creationId xmlns:a16="http://schemas.microsoft.com/office/drawing/2014/main" id="{DF8F5036-2077-C55D-74F9-20AED87EC831}"/>
              </a:ext>
            </a:extLst>
          </p:cNvPr>
          <p:cNvGrpSpPr/>
          <p:nvPr/>
        </p:nvGrpSpPr>
        <p:grpSpPr>
          <a:xfrm>
            <a:off x="5791539" y="2827024"/>
            <a:ext cx="296586" cy="293005"/>
            <a:chOff x="5101121" y="3995693"/>
            <a:chExt cx="296586" cy="293005"/>
          </a:xfrm>
        </p:grpSpPr>
        <p:sp>
          <p:nvSpPr>
            <p:cNvPr id="23" name="円/楕円 39">
              <a:extLst>
                <a:ext uri="{FF2B5EF4-FFF2-40B4-BE49-F238E27FC236}">
                  <a16:creationId xmlns:a16="http://schemas.microsoft.com/office/drawing/2014/main" id="{C253A151-C201-D9F8-BF92-6FBDE764AB14}"/>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4" name="フリーフォーム 40">
              <a:extLst>
                <a:ext uri="{FF2B5EF4-FFF2-40B4-BE49-F238E27FC236}">
                  <a16:creationId xmlns:a16="http://schemas.microsoft.com/office/drawing/2014/main" id="{93144C3B-40E5-419D-B794-C4117FD00812}"/>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25" name="フリーフォーム 33">
            <a:extLst>
              <a:ext uri="{FF2B5EF4-FFF2-40B4-BE49-F238E27FC236}">
                <a16:creationId xmlns:a16="http://schemas.microsoft.com/office/drawing/2014/main" id="{AF88EBEA-55CE-63D8-3219-853993633AF3}"/>
              </a:ext>
            </a:extLst>
          </p:cNvPr>
          <p:cNvSpPr/>
          <p:nvPr/>
        </p:nvSpPr>
        <p:spPr>
          <a:xfrm>
            <a:off x="6426582" y="2996952"/>
            <a:ext cx="305658" cy="304963"/>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7" name="四角形: 角を丸くする 26">
            <a:extLst>
              <a:ext uri="{FF2B5EF4-FFF2-40B4-BE49-F238E27FC236}">
                <a16:creationId xmlns:a16="http://schemas.microsoft.com/office/drawing/2014/main" id="{D3D1476F-8C7C-4698-4C81-55980EFD346C}"/>
              </a:ext>
            </a:extLst>
          </p:cNvPr>
          <p:cNvSpPr/>
          <p:nvPr/>
        </p:nvSpPr>
        <p:spPr>
          <a:xfrm>
            <a:off x="8272986" y="4327864"/>
            <a:ext cx="217742" cy="2294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8" name="テキスト ボックス 27">
            <a:extLst>
              <a:ext uri="{FF2B5EF4-FFF2-40B4-BE49-F238E27FC236}">
                <a16:creationId xmlns:a16="http://schemas.microsoft.com/office/drawing/2014/main" id="{1A9C73BC-74D5-A630-3116-6B9A26BB3F35}"/>
              </a:ext>
            </a:extLst>
          </p:cNvPr>
          <p:cNvSpPr txBox="1"/>
          <p:nvPr/>
        </p:nvSpPr>
        <p:spPr>
          <a:xfrm>
            <a:off x="8339435" y="3933056"/>
            <a:ext cx="413792" cy="523220"/>
          </a:xfrm>
          <a:prstGeom prst="rect">
            <a:avLst/>
          </a:prstGeom>
          <a:noFill/>
        </p:spPr>
        <p:txBody>
          <a:bodyPr wrap="square">
            <a:spAutoFit/>
          </a:bodyPr>
          <a:lstStyle/>
          <a:p>
            <a:r>
              <a:rPr lang="ja-JP" altLang="en-US" sz="2800" b="1" dirty="0">
                <a:solidFill>
                  <a:srgbClr val="009650"/>
                </a:solidFill>
                <a:latin typeface="メイリオ"/>
                <a:ea typeface="メイリオ"/>
              </a:rPr>
              <a:t>❻</a:t>
            </a:r>
            <a:endParaRPr lang="ja-JP" altLang="en-US" sz="2800" dirty="0"/>
          </a:p>
        </p:txBody>
      </p:sp>
      <p:sp>
        <p:nvSpPr>
          <p:cNvPr id="29" name="テキスト ボックス 28">
            <a:extLst>
              <a:ext uri="{FF2B5EF4-FFF2-40B4-BE49-F238E27FC236}">
                <a16:creationId xmlns:a16="http://schemas.microsoft.com/office/drawing/2014/main" id="{158D07D1-8A32-4BC4-8630-559C469E7F0A}"/>
              </a:ext>
            </a:extLst>
          </p:cNvPr>
          <p:cNvSpPr txBox="1"/>
          <p:nvPr/>
        </p:nvSpPr>
        <p:spPr>
          <a:xfrm>
            <a:off x="5436096" y="906244"/>
            <a:ext cx="3399788"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地図を立体的に表示してみよう</a:t>
            </a:r>
          </a:p>
        </p:txBody>
      </p:sp>
    </p:spTree>
    <p:extLst>
      <p:ext uri="{BB962C8B-B14F-4D97-AF65-F5344CB8AC3E}">
        <p14:creationId xmlns:p14="http://schemas.microsoft.com/office/powerpoint/2010/main" val="1864611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「ツール」ボタンを使ってみよう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3-F</a:t>
            </a:r>
            <a:endParaRPr lang="en-US" sz="3600" dirty="0"/>
          </a:p>
        </p:txBody>
      </p:sp>
      <p:sp>
        <p:nvSpPr>
          <p:cNvPr id="8" name="テキスト ボックス 7">
            <a:extLst>
              <a:ext uri="{FF2B5EF4-FFF2-40B4-BE49-F238E27FC236}">
                <a16:creationId xmlns:a16="http://schemas.microsoft.com/office/drawing/2014/main" id="{E954007A-26C1-9062-546D-CE007468772D}"/>
              </a:ext>
            </a:extLst>
          </p:cNvPr>
          <p:cNvSpPr txBox="1"/>
          <p:nvPr/>
        </p:nvSpPr>
        <p:spPr>
          <a:xfrm>
            <a:off x="323528" y="1383371"/>
            <a:ext cx="3006803"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❼</a:t>
            </a:r>
            <a:r>
              <a:rPr lang="ja-JP" altLang="en-US" sz="1600" b="1" dirty="0">
                <a:latin typeface="メイリオ"/>
                <a:ea typeface="メイリオ"/>
              </a:rPr>
              <a:t>作成する範囲を「大・小・カスタム」から選択する</a:t>
            </a:r>
            <a:endParaRPr lang="en-US" altLang="ja-JP" sz="1600" b="1" dirty="0">
              <a:latin typeface="メイリオ"/>
              <a:ea typeface="メイリオ"/>
            </a:endParaRPr>
          </a:p>
          <a:p>
            <a:pPr marL="358775" indent="-358775"/>
            <a:r>
              <a:rPr lang="ja-JP" altLang="en-US" sz="1600" b="1" dirty="0">
                <a:latin typeface="メイリオ"/>
                <a:ea typeface="メイリオ"/>
              </a:rPr>
              <a:t>（ここでは小を選択）</a:t>
            </a:r>
            <a:endParaRPr lang="en-US" altLang="ja-JP" sz="1600" b="1" dirty="0">
              <a:latin typeface="メイリオ"/>
              <a:ea typeface="メイリオ"/>
            </a:endParaRPr>
          </a:p>
        </p:txBody>
      </p:sp>
      <p:sp>
        <p:nvSpPr>
          <p:cNvPr id="9" name="テキスト ボックス 8">
            <a:extLst>
              <a:ext uri="{FF2B5EF4-FFF2-40B4-BE49-F238E27FC236}">
                <a16:creationId xmlns:a16="http://schemas.microsoft.com/office/drawing/2014/main" id="{9FFCFD07-4743-129A-9E0D-A251EF35FA37}"/>
              </a:ext>
            </a:extLst>
          </p:cNvPr>
          <p:cNvSpPr txBox="1"/>
          <p:nvPr/>
        </p:nvSpPr>
        <p:spPr>
          <a:xfrm>
            <a:off x="3412968" y="1383372"/>
            <a:ext cx="2527184"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❽</a:t>
            </a:r>
            <a:r>
              <a:rPr lang="ja-JP" altLang="en-US" sz="1600" b="1" dirty="0">
                <a:latin typeface="メイリオ"/>
                <a:ea typeface="メイリオ"/>
              </a:rPr>
              <a:t>富士山が３</a:t>
            </a:r>
            <a:r>
              <a:rPr lang="en-US" altLang="ja-JP" sz="1600" b="1" dirty="0">
                <a:latin typeface="メイリオ"/>
                <a:ea typeface="メイリオ"/>
              </a:rPr>
              <a:t>D</a:t>
            </a:r>
            <a:r>
              <a:rPr lang="ja-JP" altLang="en-US" sz="1600" b="1" dirty="0">
                <a:latin typeface="メイリオ"/>
                <a:ea typeface="メイリオ"/>
              </a:rPr>
              <a:t>で表示されます。</a:t>
            </a:r>
            <a:endParaRPr lang="en-US" altLang="ja-JP" sz="1600" b="1" dirty="0">
              <a:latin typeface="メイリオ"/>
              <a:ea typeface="メイリオ"/>
            </a:endParaRPr>
          </a:p>
          <a:p>
            <a:pPr marL="358775" indent="-358775"/>
            <a:r>
              <a:rPr lang="ja-JP" altLang="en-US" sz="1600" b="1" dirty="0">
                <a:latin typeface="メイリオ" panose="020B0604030504040204" pitchFamily="50" charset="-128"/>
                <a:ea typeface="メイリオ" panose="020B0604030504040204" pitchFamily="50" charset="-128"/>
              </a:rPr>
              <a:t>（ページが移動します）</a:t>
            </a:r>
            <a:endParaRPr lang="en-US" altLang="ja-JP" sz="1600" b="1" dirty="0">
              <a:latin typeface="メイリオ" panose="020B0604030504040204" pitchFamily="50" charset="-128"/>
              <a:ea typeface="メイリオ" panose="020B0604030504040204" pitchFamily="50" charset="-128"/>
            </a:endParaRPr>
          </a:p>
        </p:txBody>
      </p:sp>
      <p:pic>
        <p:nvPicPr>
          <p:cNvPr id="5" name="図 4" descr="グラフィカル ユーザー インターフェイス, マップ&#10;&#10;自動的に生成された説明">
            <a:extLst>
              <a:ext uri="{FF2B5EF4-FFF2-40B4-BE49-F238E27FC236}">
                <a16:creationId xmlns:a16="http://schemas.microsoft.com/office/drawing/2014/main" id="{453C396D-36DE-C846-9354-D5D69C8FAD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2631309"/>
            <a:ext cx="1728193" cy="3590801"/>
          </a:xfrm>
          <a:prstGeom prst="rect">
            <a:avLst/>
          </a:prstGeom>
          <a:ln>
            <a:solidFill>
              <a:schemeClr val="tx1"/>
            </a:solidFill>
          </a:ln>
        </p:spPr>
      </p:pic>
      <p:pic>
        <p:nvPicPr>
          <p:cNvPr id="7" name="図 6" descr="マップ&#10;&#10;自動的に生成された説明">
            <a:extLst>
              <a:ext uri="{FF2B5EF4-FFF2-40B4-BE49-F238E27FC236}">
                <a16:creationId xmlns:a16="http://schemas.microsoft.com/office/drawing/2014/main" id="{1143FCBA-1069-EE98-44EC-CEA15C4C3F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0965" y="2643551"/>
            <a:ext cx="1722071" cy="3578081"/>
          </a:xfrm>
          <a:prstGeom prst="rect">
            <a:avLst/>
          </a:prstGeom>
          <a:ln>
            <a:solidFill>
              <a:schemeClr val="tx1"/>
            </a:solidFill>
          </a:ln>
        </p:spPr>
      </p:pic>
      <p:sp>
        <p:nvSpPr>
          <p:cNvPr id="3" name="四角形: 角を丸くする 2">
            <a:extLst>
              <a:ext uri="{FF2B5EF4-FFF2-40B4-BE49-F238E27FC236}">
                <a16:creationId xmlns:a16="http://schemas.microsoft.com/office/drawing/2014/main" id="{3E70A4D1-48E7-ED77-8311-CA100AED196F}"/>
              </a:ext>
            </a:extLst>
          </p:cNvPr>
          <p:cNvSpPr/>
          <p:nvPr/>
        </p:nvSpPr>
        <p:spPr>
          <a:xfrm>
            <a:off x="2294029" y="4159875"/>
            <a:ext cx="263468" cy="2776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 name="テキスト ボックス 5">
            <a:extLst>
              <a:ext uri="{FF2B5EF4-FFF2-40B4-BE49-F238E27FC236}">
                <a16:creationId xmlns:a16="http://schemas.microsoft.com/office/drawing/2014/main" id="{099ED79C-349A-EF37-F057-38E0F64E8D50}"/>
              </a:ext>
            </a:extLst>
          </p:cNvPr>
          <p:cNvSpPr txBox="1"/>
          <p:nvPr/>
        </p:nvSpPr>
        <p:spPr>
          <a:xfrm>
            <a:off x="2488842" y="3789040"/>
            <a:ext cx="465515"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a:ea typeface="メイリオ"/>
                <a:cs typeface="+mn-cs"/>
              </a:rPr>
              <a:t>❼</a:t>
            </a:r>
            <a:endParaRPr lang="ja-JP" altLang="en-US" dirty="0"/>
          </a:p>
        </p:txBody>
      </p:sp>
      <p:sp>
        <p:nvSpPr>
          <p:cNvPr id="11" name="テキスト ボックス 10">
            <a:extLst>
              <a:ext uri="{FF2B5EF4-FFF2-40B4-BE49-F238E27FC236}">
                <a16:creationId xmlns:a16="http://schemas.microsoft.com/office/drawing/2014/main" id="{53E41444-E107-C95D-41C1-3E228384E4CB}"/>
              </a:ext>
            </a:extLst>
          </p:cNvPr>
          <p:cNvSpPr txBox="1"/>
          <p:nvPr/>
        </p:nvSpPr>
        <p:spPr>
          <a:xfrm>
            <a:off x="3294112" y="2852936"/>
            <a:ext cx="413792" cy="523220"/>
          </a:xfrm>
          <a:prstGeom prst="rect">
            <a:avLst/>
          </a:prstGeom>
          <a:noFill/>
        </p:spPr>
        <p:txBody>
          <a:bodyPr wrap="square">
            <a:spAutoFit/>
          </a:bodyPr>
          <a:lstStyle/>
          <a:p>
            <a:r>
              <a:rPr lang="ja-JP" altLang="en-US" sz="2800" b="1" dirty="0">
                <a:solidFill>
                  <a:srgbClr val="009650"/>
                </a:solidFill>
                <a:latin typeface="メイリオ"/>
                <a:ea typeface="メイリオ"/>
              </a:rPr>
              <a:t>❽</a:t>
            </a:r>
            <a:endParaRPr lang="ja-JP" altLang="en-US" sz="2800" dirty="0"/>
          </a:p>
        </p:txBody>
      </p:sp>
      <p:sp>
        <p:nvSpPr>
          <p:cNvPr id="13" name="四角形: 角を丸くする 12">
            <a:extLst>
              <a:ext uri="{FF2B5EF4-FFF2-40B4-BE49-F238E27FC236}">
                <a16:creationId xmlns:a16="http://schemas.microsoft.com/office/drawing/2014/main" id="{2370564E-13CF-6626-4951-C94C4F5F3E8B}"/>
              </a:ext>
            </a:extLst>
          </p:cNvPr>
          <p:cNvSpPr/>
          <p:nvPr/>
        </p:nvSpPr>
        <p:spPr>
          <a:xfrm>
            <a:off x="3707904" y="2996952"/>
            <a:ext cx="513427" cy="4918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pic>
        <p:nvPicPr>
          <p:cNvPr id="10" name="図 9" descr="グラフィカル ユーザー インターフェイス が含まれている画像&#10;&#10;自動的に生成された説明">
            <a:extLst>
              <a:ext uri="{FF2B5EF4-FFF2-40B4-BE49-F238E27FC236}">
                <a16:creationId xmlns:a16="http://schemas.microsoft.com/office/drawing/2014/main" id="{90E2F027-3797-F30B-F4D8-2ED149CC6A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224" y="2629452"/>
            <a:ext cx="1729087" cy="3592658"/>
          </a:xfrm>
          <a:prstGeom prst="rect">
            <a:avLst/>
          </a:prstGeom>
          <a:ln>
            <a:solidFill>
              <a:schemeClr val="tx1"/>
            </a:solidFill>
          </a:ln>
        </p:spPr>
      </p:pic>
      <p:sp>
        <p:nvSpPr>
          <p:cNvPr id="23" name="テキスト ボックス 22">
            <a:extLst>
              <a:ext uri="{FF2B5EF4-FFF2-40B4-BE49-F238E27FC236}">
                <a16:creationId xmlns:a16="http://schemas.microsoft.com/office/drawing/2014/main" id="{FB43A93A-3E4B-B0B3-CB96-FDE521DB42DE}"/>
              </a:ext>
            </a:extLst>
          </p:cNvPr>
          <p:cNvSpPr txBox="1"/>
          <p:nvPr/>
        </p:nvSpPr>
        <p:spPr>
          <a:xfrm>
            <a:off x="6165354" y="1405029"/>
            <a:ext cx="2527184"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❾</a:t>
            </a:r>
            <a:r>
              <a:rPr lang="ja-JP" altLang="en-US" sz="1600" b="1" dirty="0">
                <a:latin typeface="メイリオ"/>
                <a:ea typeface="メイリオ"/>
              </a:rPr>
              <a:t>①で空中写真を重ねた状態でも</a:t>
            </a:r>
            <a:r>
              <a:rPr lang="en-US" altLang="ja-JP" sz="1600" b="1" dirty="0">
                <a:latin typeface="メイリオ"/>
                <a:ea typeface="メイリオ"/>
              </a:rPr>
              <a:t>3D</a:t>
            </a:r>
            <a:r>
              <a:rPr lang="ja-JP" altLang="en-US" sz="1600" b="1" dirty="0">
                <a:latin typeface="メイリオ"/>
                <a:ea typeface="メイリオ"/>
              </a:rPr>
              <a:t>モデルを表示できます</a:t>
            </a:r>
            <a:endParaRPr lang="en-US" altLang="ja-JP" sz="1600" b="1"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8A065EA2-4E72-8489-3C06-911FD9E3CAFD}"/>
              </a:ext>
            </a:extLst>
          </p:cNvPr>
          <p:cNvSpPr txBox="1"/>
          <p:nvPr/>
        </p:nvSpPr>
        <p:spPr>
          <a:xfrm>
            <a:off x="6156176" y="2348880"/>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❾</a:t>
            </a:r>
            <a:endParaRPr lang="ja-JP" altLang="en-US" sz="2800" dirty="0"/>
          </a:p>
        </p:txBody>
      </p:sp>
      <p:sp>
        <p:nvSpPr>
          <p:cNvPr id="15" name="テキスト ボックス 14">
            <a:extLst>
              <a:ext uri="{FF2B5EF4-FFF2-40B4-BE49-F238E27FC236}">
                <a16:creationId xmlns:a16="http://schemas.microsoft.com/office/drawing/2014/main" id="{B8A7C5CA-7178-4C9D-BF8F-454E6B3CAD89}"/>
              </a:ext>
            </a:extLst>
          </p:cNvPr>
          <p:cNvSpPr txBox="1"/>
          <p:nvPr/>
        </p:nvSpPr>
        <p:spPr>
          <a:xfrm>
            <a:off x="5436096" y="906244"/>
            <a:ext cx="3399788"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地図を立体的に表示してみよう</a:t>
            </a:r>
          </a:p>
        </p:txBody>
      </p:sp>
    </p:spTree>
    <p:extLst>
      <p:ext uri="{BB962C8B-B14F-4D97-AF65-F5344CB8AC3E}">
        <p14:creationId xmlns:p14="http://schemas.microsoft.com/office/powerpoint/2010/main" val="3433114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2646878" cy="547842"/>
          </a:xfrm>
        </p:spPr>
        <p:txBody>
          <a:bodyPr vert="horz" wrap="none">
            <a:spAutoFit/>
          </a:bodyPr>
          <a:lstStyle/>
          <a:p>
            <a:r>
              <a:rPr lang="ja-JP" altLang="en-US" dirty="0"/>
              <a:t>問い合わせ先</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3-G</a:t>
            </a:r>
            <a:endParaRPr lang="en-US" sz="3600" dirty="0"/>
          </a:p>
        </p:txBody>
      </p:sp>
      <p:sp>
        <p:nvSpPr>
          <p:cNvPr id="6" name="テキスト ボックス 5">
            <a:extLst>
              <a:ext uri="{FF2B5EF4-FFF2-40B4-BE49-F238E27FC236}">
                <a16:creationId xmlns:a16="http://schemas.microsoft.com/office/drawing/2014/main" id="{CA297E9B-490D-82ED-0051-673508A9D1E8}"/>
              </a:ext>
            </a:extLst>
          </p:cNvPr>
          <p:cNvSpPr txBox="1"/>
          <p:nvPr/>
        </p:nvSpPr>
        <p:spPr>
          <a:xfrm>
            <a:off x="592886" y="1834946"/>
            <a:ext cx="8155578" cy="4401205"/>
          </a:xfrm>
          <a:prstGeom prst="rect">
            <a:avLst/>
          </a:prstGeom>
          <a:noFill/>
        </p:spPr>
        <p:txBody>
          <a:bodyPr wrap="square" lIns="91440" tIns="45720" rIns="91440" bIns="45720" anchor="t">
            <a:spAutoFit/>
          </a:bodyPr>
          <a:lstStyle/>
          <a:p>
            <a:r>
              <a:rPr lang="ja-JP" altLang="en-US" sz="2800" b="1" dirty="0">
                <a:effectLst/>
                <a:latin typeface="Meiryo"/>
                <a:ea typeface="Meiryo"/>
              </a:rPr>
              <a:t>問</a:t>
            </a:r>
            <a:r>
              <a:rPr lang="ja-JP" altLang="en-US" sz="2800" b="1" dirty="0">
                <a:latin typeface="Meiryo"/>
                <a:ea typeface="Meiryo"/>
              </a:rPr>
              <a:t>い</a:t>
            </a:r>
            <a:r>
              <a:rPr lang="ja-JP" altLang="en-US" sz="2800" b="1" dirty="0">
                <a:effectLst/>
                <a:latin typeface="Meiryo"/>
                <a:ea typeface="Meiryo"/>
              </a:rPr>
              <a:t>合</a:t>
            </a:r>
            <a:r>
              <a:rPr lang="ja-JP" altLang="en-US" sz="2800" b="1" dirty="0">
                <a:latin typeface="Meiryo"/>
                <a:ea typeface="Meiryo"/>
              </a:rPr>
              <a:t>わせ</a:t>
            </a:r>
            <a:r>
              <a:rPr lang="ja-JP" altLang="en-US" sz="2800" b="1" dirty="0">
                <a:effectLst/>
                <a:latin typeface="Meiryo"/>
                <a:ea typeface="Meiryo"/>
              </a:rPr>
              <a:t>窓口一覧のウェブページがあります。</a:t>
            </a:r>
            <a:endParaRPr lang="en-US" altLang="ja-JP" sz="2800" b="1">
              <a:effectLst/>
              <a:latin typeface="Meiryo"/>
              <a:ea typeface="Meiryo"/>
            </a:endParaRPr>
          </a:p>
          <a:p>
            <a:r>
              <a:rPr lang="en-US" altLang="ja-JP" sz="2800" b="1" dirty="0">
                <a:effectLst/>
                <a:latin typeface="Meiryo"/>
                <a:ea typeface="Meiryo UI"/>
              </a:rPr>
              <a:t>URL</a:t>
            </a:r>
            <a:r>
              <a:rPr lang="ja-JP" altLang="en-US" sz="2800" b="1" dirty="0">
                <a:effectLst/>
                <a:latin typeface="Meiryo"/>
                <a:ea typeface="Meiryo"/>
              </a:rPr>
              <a:t>は以下です。</a:t>
            </a:r>
            <a:endParaRPr lang="en-US" altLang="ja-JP" sz="2800" b="1">
              <a:effectLst/>
              <a:latin typeface="Meiryo"/>
              <a:ea typeface="Meiryo"/>
            </a:endParaRPr>
          </a:p>
          <a:p>
            <a:endParaRPr lang="en-US" altLang="ja-JP" sz="2800" b="1" dirty="0">
              <a:effectLst/>
              <a:latin typeface="Meiryo"/>
              <a:ea typeface="Meiryo UI" panose="020B0604030504040204" pitchFamily="50" charset="-128"/>
            </a:endParaRPr>
          </a:p>
          <a:p>
            <a:r>
              <a:rPr lang="en-US" altLang="ja-JP" sz="2800" b="1" dirty="0">
                <a:effectLst/>
                <a:latin typeface="Meiryo"/>
                <a:ea typeface="Meiryo UI"/>
              </a:rPr>
              <a:t>【</a:t>
            </a:r>
            <a:r>
              <a:rPr lang="ja-JP" altLang="en-US" sz="2800" b="1" dirty="0">
                <a:latin typeface="Meiryo"/>
                <a:ea typeface="Meiryo"/>
              </a:rPr>
              <a:t>地理院地図の使い方</a:t>
            </a:r>
            <a:r>
              <a:rPr lang="en-US" altLang="ja-JP" sz="2800" b="1" dirty="0">
                <a:effectLst/>
                <a:latin typeface="Meiryo"/>
                <a:ea typeface="Meiryo UI"/>
              </a:rPr>
              <a:t>】</a:t>
            </a:r>
          </a:p>
          <a:p>
            <a:r>
              <a:rPr lang="en-US" altLang="ja-JP" sz="2800" b="1" dirty="0">
                <a:effectLst/>
                <a:latin typeface="Meiryo"/>
                <a:ea typeface="Meiryo UI"/>
                <a:hlinkClick r:id="rId3"/>
              </a:rPr>
              <a:t>https://maps.gsi.go.jp/help/intro/index.html</a:t>
            </a:r>
            <a:endParaRPr lang="en-US" altLang="ja-JP" sz="2800" b="1">
              <a:effectLst/>
              <a:latin typeface="Meiryo"/>
              <a:ea typeface="Meiryo UI"/>
            </a:endParaRPr>
          </a:p>
          <a:p>
            <a:br>
              <a:rPr lang="ja-JP" altLang="en-US" sz="2800" b="1" dirty="0">
                <a:effectLst/>
                <a:latin typeface="Meiryo"/>
                <a:ea typeface="Meiryo"/>
              </a:rPr>
            </a:br>
            <a:r>
              <a:rPr lang="en-US" altLang="ja-JP" sz="2800" b="1" dirty="0">
                <a:effectLst/>
                <a:latin typeface="Meiryo"/>
                <a:ea typeface="Meiryo UI"/>
              </a:rPr>
              <a:t>【</a:t>
            </a:r>
            <a:r>
              <a:rPr lang="ja-JP" altLang="en-US" sz="2800" b="1">
                <a:effectLst/>
                <a:latin typeface="Meiryo"/>
                <a:ea typeface="Meiryo"/>
              </a:rPr>
              <a:t>国土地理院　問い合わせ窓口一覧</a:t>
            </a:r>
            <a:r>
              <a:rPr lang="en-US" altLang="ja-JP" sz="2800" b="1" dirty="0">
                <a:effectLst/>
                <a:latin typeface="Meiryo"/>
                <a:ea typeface="Meiryo UI"/>
              </a:rPr>
              <a:t>】</a:t>
            </a:r>
            <a:br>
              <a:rPr lang="en-US" altLang="ja-JP" sz="2800" b="1" dirty="0">
                <a:effectLst/>
                <a:latin typeface="Meiryo"/>
                <a:ea typeface="Meiryo UI" panose="020B0604030504040204" pitchFamily="50" charset="-128"/>
              </a:rPr>
            </a:br>
            <a:r>
              <a:rPr lang="en-US" altLang="ja-JP" sz="2800" b="1" dirty="0">
                <a:effectLst/>
                <a:latin typeface="Meiryo"/>
                <a:ea typeface="Meiryo UI"/>
                <a:hlinkClick r:id="rId4"/>
              </a:rPr>
              <a:t>https://www.gsi.go.jp/contactTop.html</a:t>
            </a:r>
            <a:endParaRPr lang="en-US" altLang="ja-JP" sz="2800" b="1">
              <a:effectLst/>
              <a:latin typeface="Meiryo"/>
              <a:ea typeface="Meiryo UI"/>
            </a:endParaRPr>
          </a:p>
          <a:p>
            <a:endParaRPr lang="en-US" altLang="ja-JP" sz="2800" dirty="0">
              <a:effectLst/>
              <a:latin typeface="Arial" panose="020B0604020202020204" pitchFamily="34" charset="0"/>
            </a:endParaRPr>
          </a:p>
        </p:txBody>
      </p:sp>
    </p:spTree>
    <p:extLst>
      <p:ext uri="{BB962C8B-B14F-4D97-AF65-F5344CB8AC3E}">
        <p14:creationId xmlns:p14="http://schemas.microsoft.com/office/powerpoint/2010/main" val="336525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91680" y="621088"/>
            <a:ext cx="6912768" cy="3600000"/>
          </a:xfrm>
          <a:prstGeom prst="rect">
            <a:avLst/>
          </a:prstGeom>
          <a:noFill/>
        </p:spPr>
        <p:txBody>
          <a:bodyPr lIns="91440" tIns="45720" rIns="91440" bIns="45720" anchor="t">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ja-JP" altLang="en-US" sz="4800" dirty="0">
                <a:solidFill>
                  <a:srgbClr val="009650"/>
                </a:solidFill>
                <a:latin typeface="Meiryo"/>
                <a:ea typeface="Meiryo"/>
              </a:rPr>
              <a:t>地理院地図を</a:t>
            </a:r>
            <a:endParaRPr lang="en-US" altLang="ja-JP" sz="4800" dirty="0">
              <a:solidFill>
                <a:srgbClr val="009650"/>
              </a:solidFill>
              <a:latin typeface="Meiryo"/>
              <a:ea typeface="Meiryo"/>
            </a:endParaRPr>
          </a:p>
          <a:p>
            <a:r>
              <a:rPr lang="ja-JP" altLang="en-US" sz="4800" dirty="0">
                <a:solidFill>
                  <a:srgbClr val="009650"/>
                </a:solidFill>
                <a:latin typeface="Meiryo"/>
                <a:ea typeface="Meiryo"/>
              </a:rPr>
              <a:t>知りましょう</a:t>
            </a:r>
            <a:endParaRPr lang="en-US" altLang="ja-JP" sz="4800" dirty="0">
              <a:solidFill>
                <a:srgbClr val="009650"/>
              </a:solidFill>
              <a:latin typeface="Meiryo"/>
              <a:ea typeface="Meiryo"/>
            </a:endParaRPr>
          </a:p>
        </p:txBody>
      </p:sp>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3467616" cy="547842"/>
          </a:xfrm>
        </p:spPr>
        <p:txBody>
          <a:bodyPr wrap="none">
            <a:spAutoFit/>
          </a:bodyPr>
          <a:lstStyle/>
          <a:p>
            <a:r>
              <a:rPr lang="ja-JP" altLang="en-US" dirty="0">
                <a:latin typeface="Meiryo"/>
                <a:ea typeface="Meiryo"/>
              </a:rPr>
              <a:t>地理院地図とは？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01232" y="552626"/>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3" name="テキスト ボックス 2">
            <a:extLst>
              <a:ext uri="{FF2B5EF4-FFF2-40B4-BE49-F238E27FC236}">
                <a16:creationId xmlns:a16="http://schemas.microsoft.com/office/drawing/2014/main" id="{81B5FEAC-7FC2-1099-3C44-7B256066BAB1}"/>
              </a:ext>
            </a:extLst>
          </p:cNvPr>
          <p:cNvSpPr txBox="1"/>
          <p:nvPr/>
        </p:nvSpPr>
        <p:spPr>
          <a:xfrm>
            <a:off x="323528" y="1369131"/>
            <a:ext cx="8492808" cy="1015663"/>
          </a:xfrm>
          <a:prstGeom prst="rect">
            <a:avLst/>
          </a:prstGeom>
          <a:noFill/>
        </p:spPr>
        <p:txBody>
          <a:bodyPr wrap="square">
            <a:spAutoFit/>
          </a:bodyPr>
          <a:lstStyle/>
          <a:p>
            <a:r>
              <a:rPr lang="ja-JP" altLang="en-US" sz="2000" b="1" dirty="0">
                <a:solidFill>
                  <a:srgbClr val="00B050"/>
                </a:solidFill>
                <a:latin typeface="メイリオ" panose="020B0604030504040204" pitchFamily="50" charset="-128"/>
                <a:ea typeface="メイリオ" panose="020B0604030504040204" pitchFamily="50" charset="-128"/>
              </a:rPr>
              <a:t>「地理院地図」</a:t>
            </a:r>
            <a:r>
              <a:rPr lang="ja-JP" altLang="en-US" sz="2000" b="1" dirty="0">
                <a:latin typeface="メイリオ" panose="020B0604030504040204" pitchFamily="50" charset="-128"/>
                <a:ea typeface="メイリオ" panose="020B0604030504040204" pitchFamily="50" charset="-128"/>
              </a:rPr>
              <a:t>は、地形図、写真、標高、地形分類など、国土地理院が捉えた</a:t>
            </a:r>
            <a:r>
              <a:rPr lang="ja-JP" altLang="en-US" sz="2000" b="1" dirty="0">
                <a:solidFill>
                  <a:srgbClr val="00B050"/>
                </a:solidFill>
                <a:latin typeface="メイリオ" panose="020B0604030504040204" pitchFamily="50" charset="-128"/>
                <a:ea typeface="メイリオ" panose="020B0604030504040204" pitchFamily="50" charset="-128"/>
              </a:rPr>
              <a:t>日本の国土の様子を発信するウェブ地図</a:t>
            </a:r>
            <a:r>
              <a:rPr lang="ja-JP" altLang="en-US" sz="2000" b="1" dirty="0">
                <a:latin typeface="メイリオ" panose="020B0604030504040204" pitchFamily="50" charset="-128"/>
                <a:ea typeface="メイリオ" panose="020B0604030504040204" pitchFamily="50" charset="-128"/>
              </a:rPr>
              <a:t>です。</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スマートフォンでも簡単に正確な今の日本の姿を見ることが出来ます。</a:t>
            </a:r>
          </a:p>
        </p:txBody>
      </p:sp>
      <p:sp>
        <p:nvSpPr>
          <p:cNvPr id="4" name="正方形/長方形 3">
            <a:extLst>
              <a:ext uri="{FF2B5EF4-FFF2-40B4-BE49-F238E27FC236}">
                <a16:creationId xmlns:a16="http://schemas.microsoft.com/office/drawing/2014/main" id="{3CFCA39E-2090-BE6B-4E20-92321D61650D}"/>
              </a:ext>
            </a:extLst>
          </p:cNvPr>
          <p:cNvSpPr/>
          <p:nvPr/>
        </p:nvSpPr>
        <p:spPr>
          <a:xfrm>
            <a:off x="543499" y="2527585"/>
            <a:ext cx="2148118" cy="3914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b="1" dirty="0">
                <a:latin typeface="+mn-ea"/>
              </a:rPr>
              <a:t>最新の道路を見る</a:t>
            </a:r>
          </a:p>
        </p:txBody>
      </p:sp>
      <p:sp>
        <p:nvSpPr>
          <p:cNvPr id="6" name="正方形/長方形 5">
            <a:extLst>
              <a:ext uri="{FF2B5EF4-FFF2-40B4-BE49-F238E27FC236}">
                <a16:creationId xmlns:a16="http://schemas.microsoft.com/office/drawing/2014/main" id="{4899DE9C-DEB9-C605-4CE3-AA448695F4D2}"/>
              </a:ext>
            </a:extLst>
          </p:cNvPr>
          <p:cNvSpPr/>
          <p:nvPr/>
        </p:nvSpPr>
        <p:spPr>
          <a:xfrm>
            <a:off x="537484" y="4288514"/>
            <a:ext cx="2954396" cy="3914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b="1" dirty="0">
                <a:latin typeface="+mn-ea"/>
              </a:rPr>
              <a:t>土地の凹凸や標高が分かる</a:t>
            </a:r>
            <a:endParaRPr kumimoji="1" lang="ja-JP" altLang="en-US" b="1" dirty="0">
              <a:latin typeface="+mn-ea"/>
            </a:endParaRPr>
          </a:p>
        </p:txBody>
      </p:sp>
      <p:sp>
        <p:nvSpPr>
          <p:cNvPr id="12" name="テキスト ボックス 11">
            <a:extLst>
              <a:ext uri="{FF2B5EF4-FFF2-40B4-BE49-F238E27FC236}">
                <a16:creationId xmlns:a16="http://schemas.microsoft.com/office/drawing/2014/main" id="{8F812B95-9130-CB7D-1F07-93DD607598CD}"/>
              </a:ext>
            </a:extLst>
          </p:cNvPr>
          <p:cNvSpPr txBox="1"/>
          <p:nvPr/>
        </p:nvSpPr>
        <p:spPr>
          <a:xfrm>
            <a:off x="467544" y="2965147"/>
            <a:ext cx="3960440"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高速道路や国道等を</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開通後速やかに地図</a:t>
            </a:r>
            <a:r>
              <a:rPr lang="ja-JP" altLang="en-US" b="1" dirty="0">
                <a:latin typeface="メイリオ" panose="020B0604030504040204" pitchFamily="50" charset="-128"/>
                <a:ea typeface="メイリオ" panose="020B0604030504040204" pitchFamily="50" charset="-128"/>
              </a:rPr>
              <a:t>で確認できます。</a:t>
            </a:r>
            <a:endParaRPr kumimoji="1" lang="ja-JP" altLang="en-US"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4586959-A513-DC50-A036-D12D556B6198}"/>
              </a:ext>
            </a:extLst>
          </p:cNvPr>
          <p:cNvSpPr txBox="1"/>
          <p:nvPr/>
        </p:nvSpPr>
        <p:spPr>
          <a:xfrm>
            <a:off x="467544" y="4676943"/>
            <a:ext cx="4176464"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標高で色分けされた色別標高図を見ることで、身近な場所の高低差を確認できます。</a:t>
            </a:r>
          </a:p>
        </p:txBody>
      </p:sp>
      <p:pic>
        <p:nvPicPr>
          <p:cNvPr id="27" name="図 26" descr="マップ&#10;&#10;自動的に生成された説明">
            <a:extLst>
              <a:ext uri="{FF2B5EF4-FFF2-40B4-BE49-F238E27FC236}">
                <a16:creationId xmlns:a16="http://schemas.microsoft.com/office/drawing/2014/main" id="{24800BD7-26CA-BF68-2C6E-7FF5CD748C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0222" y="4365104"/>
            <a:ext cx="1510090" cy="1958935"/>
          </a:xfrm>
          <a:prstGeom prst="rect">
            <a:avLst/>
          </a:prstGeom>
          <a:ln>
            <a:solidFill>
              <a:schemeClr val="tx1"/>
            </a:solidFill>
          </a:ln>
        </p:spPr>
      </p:pic>
      <p:pic>
        <p:nvPicPr>
          <p:cNvPr id="31" name="図 30" descr="マップ&#10;&#10;自動的に生成された説明">
            <a:extLst>
              <a:ext uri="{FF2B5EF4-FFF2-40B4-BE49-F238E27FC236}">
                <a16:creationId xmlns:a16="http://schemas.microsoft.com/office/drawing/2014/main" id="{135FBC00-1F23-D2CB-C5FB-6A349EBF8E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70222" y="2479630"/>
            <a:ext cx="1510090" cy="1763142"/>
          </a:xfrm>
          <a:prstGeom prst="rect">
            <a:avLst/>
          </a:prstGeom>
          <a:ln>
            <a:solidFill>
              <a:schemeClr val="tx1"/>
            </a:solidFill>
          </a:ln>
        </p:spPr>
      </p:pic>
    </p:spTree>
    <p:extLst>
      <p:ext uri="{BB962C8B-B14F-4D97-AF65-F5344CB8AC3E}">
        <p14:creationId xmlns:p14="http://schemas.microsoft.com/office/powerpoint/2010/main" val="313054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3467616" cy="547842"/>
          </a:xfrm>
        </p:spPr>
        <p:txBody>
          <a:bodyPr wrap="none">
            <a:spAutoFit/>
          </a:bodyPr>
          <a:lstStyle/>
          <a:p>
            <a:r>
              <a:rPr lang="ja-JP" altLang="en-US" dirty="0">
                <a:latin typeface="Meiryo"/>
                <a:ea typeface="Meiryo"/>
              </a:rPr>
              <a:t>地理院地図とは？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01232" y="552626"/>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7" name="正方形/長方形 6">
            <a:extLst>
              <a:ext uri="{FF2B5EF4-FFF2-40B4-BE49-F238E27FC236}">
                <a16:creationId xmlns:a16="http://schemas.microsoft.com/office/drawing/2014/main" id="{154BA885-DFF3-5E7D-E4D6-376E33A9DC13}"/>
              </a:ext>
            </a:extLst>
          </p:cNvPr>
          <p:cNvSpPr/>
          <p:nvPr/>
        </p:nvSpPr>
        <p:spPr>
          <a:xfrm>
            <a:off x="527735" y="3749542"/>
            <a:ext cx="2964145" cy="3914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b="1" dirty="0">
                <a:latin typeface="+mn-ea"/>
              </a:rPr>
              <a:t>防災について歴史から学ぶ</a:t>
            </a:r>
          </a:p>
        </p:txBody>
      </p:sp>
      <p:sp>
        <p:nvSpPr>
          <p:cNvPr id="9" name="正方形/長方形 8">
            <a:extLst>
              <a:ext uri="{FF2B5EF4-FFF2-40B4-BE49-F238E27FC236}">
                <a16:creationId xmlns:a16="http://schemas.microsoft.com/office/drawing/2014/main" id="{81150843-31FD-E23F-FCC0-BD8B11DD9575}"/>
              </a:ext>
            </a:extLst>
          </p:cNvPr>
          <p:cNvSpPr/>
          <p:nvPr/>
        </p:nvSpPr>
        <p:spPr>
          <a:xfrm>
            <a:off x="539552" y="1412776"/>
            <a:ext cx="3168352" cy="38954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b="1" dirty="0">
                <a:solidFill>
                  <a:schemeClr val="bg1"/>
                </a:solidFill>
                <a:latin typeface="+mn-ea"/>
              </a:rPr>
              <a:t>戦前～現在の空中写真を見る</a:t>
            </a:r>
          </a:p>
        </p:txBody>
      </p:sp>
      <p:sp>
        <p:nvSpPr>
          <p:cNvPr id="14" name="テキスト ボックス 13">
            <a:extLst>
              <a:ext uri="{FF2B5EF4-FFF2-40B4-BE49-F238E27FC236}">
                <a16:creationId xmlns:a16="http://schemas.microsoft.com/office/drawing/2014/main" id="{A517AA1B-C18C-FF64-9D15-71744FBF2455}"/>
              </a:ext>
            </a:extLst>
          </p:cNvPr>
          <p:cNvSpPr txBox="1"/>
          <p:nvPr/>
        </p:nvSpPr>
        <p:spPr>
          <a:xfrm>
            <a:off x="501232" y="4234256"/>
            <a:ext cx="3494120" cy="1754326"/>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災害発生時の空中写真や、被災状況を示した地図を見ることができます。</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また防災に役立つ「自然災害伝承碑」の情報も見ることができます。</a:t>
            </a:r>
            <a:r>
              <a:rPr kumimoji="1" lang="ja-JP" altLang="en-US" b="1" dirty="0">
                <a:solidFill>
                  <a:srgbClr val="00B050"/>
                </a:solidFill>
                <a:latin typeface="メイリオ" panose="020B0604030504040204" pitchFamily="50" charset="-128"/>
                <a:ea typeface="メイリオ" panose="020B0604030504040204" pitchFamily="50" charset="-128"/>
              </a:rPr>
              <a:t>（→</a:t>
            </a:r>
            <a:r>
              <a:rPr kumimoji="1" lang="en-US" altLang="ja-JP" b="1" dirty="0">
                <a:solidFill>
                  <a:srgbClr val="00B050"/>
                </a:solidFill>
                <a:latin typeface="メイリオ" panose="020B0604030504040204" pitchFamily="50" charset="-128"/>
                <a:ea typeface="メイリオ" panose="020B0604030504040204" pitchFamily="50" charset="-128"/>
              </a:rPr>
              <a:t>25P</a:t>
            </a:r>
            <a:r>
              <a:rPr kumimoji="1" lang="ja-JP" altLang="en-US" b="1" dirty="0">
                <a:solidFill>
                  <a:srgbClr val="00B050"/>
                </a:solidFill>
                <a:latin typeface="メイリオ" panose="020B0604030504040204" pitchFamily="50" charset="-128"/>
                <a:ea typeface="メイリオ" panose="020B0604030504040204" pitchFamily="50" charset="-128"/>
              </a:rPr>
              <a:t>）</a:t>
            </a:r>
          </a:p>
        </p:txBody>
      </p:sp>
      <p:sp>
        <p:nvSpPr>
          <p:cNvPr id="16" name="テキスト ボックス 15">
            <a:extLst>
              <a:ext uri="{FF2B5EF4-FFF2-40B4-BE49-F238E27FC236}">
                <a16:creationId xmlns:a16="http://schemas.microsoft.com/office/drawing/2014/main" id="{A985523C-BE6F-91FF-E6F9-8AE3B5549BF2}"/>
              </a:ext>
            </a:extLst>
          </p:cNvPr>
          <p:cNvSpPr txBox="1"/>
          <p:nvPr/>
        </p:nvSpPr>
        <p:spPr>
          <a:xfrm>
            <a:off x="527735" y="1912990"/>
            <a:ext cx="3467617"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第二次世界大戦前から現在までの様々な年代の空中写真を見ることができます。</a:t>
            </a:r>
            <a:r>
              <a:rPr kumimoji="1" lang="ja-JP" altLang="en-US" b="1" dirty="0">
                <a:solidFill>
                  <a:srgbClr val="00B050"/>
                </a:solidFill>
                <a:latin typeface="メイリオ" panose="020B0604030504040204" pitchFamily="50" charset="-128"/>
                <a:ea typeface="メイリオ" panose="020B0604030504040204" pitchFamily="50" charset="-128"/>
              </a:rPr>
              <a:t>（→</a:t>
            </a:r>
            <a:r>
              <a:rPr kumimoji="1" lang="en-US" altLang="ja-JP" b="1" dirty="0">
                <a:solidFill>
                  <a:srgbClr val="00B050"/>
                </a:solidFill>
                <a:latin typeface="メイリオ" panose="020B0604030504040204" pitchFamily="50" charset="-128"/>
                <a:ea typeface="メイリオ" panose="020B0604030504040204" pitchFamily="50" charset="-128"/>
              </a:rPr>
              <a:t>24P</a:t>
            </a:r>
            <a:r>
              <a:rPr kumimoji="1" lang="ja-JP" altLang="en-US" b="1" dirty="0">
                <a:solidFill>
                  <a:srgbClr val="00B050"/>
                </a:solidFill>
                <a:latin typeface="メイリオ" panose="020B0604030504040204" pitchFamily="50" charset="-128"/>
                <a:ea typeface="メイリオ" panose="020B0604030504040204" pitchFamily="50" charset="-128"/>
              </a:rPr>
              <a:t>）</a:t>
            </a:r>
            <a:endParaRPr kumimoji="1" lang="en-US" altLang="ja-JP" b="1" dirty="0">
              <a:solidFill>
                <a:srgbClr val="00B050"/>
              </a:solidFill>
              <a:latin typeface="メイリオ" panose="020B0604030504040204" pitchFamily="50" charset="-128"/>
              <a:ea typeface="メイリオ" panose="020B0604030504040204" pitchFamily="50" charset="-128"/>
            </a:endParaRPr>
          </a:p>
        </p:txBody>
      </p:sp>
      <p:pic>
        <p:nvPicPr>
          <p:cNvPr id="21" name="図 20" descr="マップ&#10;&#10;自動的に生成された説明">
            <a:extLst>
              <a:ext uri="{FF2B5EF4-FFF2-40B4-BE49-F238E27FC236}">
                <a16:creationId xmlns:a16="http://schemas.microsoft.com/office/drawing/2014/main" id="{29912A04-832C-D5A5-AF2B-678001ACC6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12235" y="4160521"/>
            <a:ext cx="1697187" cy="1828061"/>
          </a:xfrm>
          <a:prstGeom prst="rect">
            <a:avLst/>
          </a:prstGeom>
          <a:ln>
            <a:solidFill>
              <a:schemeClr val="tx1"/>
            </a:solidFill>
          </a:ln>
        </p:spPr>
      </p:pic>
      <p:pic>
        <p:nvPicPr>
          <p:cNvPr id="22" name="図 21" descr="回路 が含まれている画像&#10;&#10;自動的に生成された説明">
            <a:extLst>
              <a:ext uri="{FF2B5EF4-FFF2-40B4-BE49-F238E27FC236}">
                <a16:creationId xmlns:a16="http://schemas.microsoft.com/office/drawing/2014/main" id="{B6841A38-24D1-ED21-92ED-25BC09B1D8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12235" y="1891610"/>
            <a:ext cx="1697187" cy="1828061"/>
          </a:xfrm>
          <a:prstGeom prst="rect">
            <a:avLst/>
          </a:prstGeom>
          <a:ln>
            <a:solidFill>
              <a:schemeClr val="tx1"/>
            </a:solidFill>
          </a:ln>
        </p:spPr>
      </p:pic>
      <p:pic>
        <p:nvPicPr>
          <p:cNvPr id="24" name="図 23" descr="地図と文字の白黒写真&#10;&#10;中程度の精度で自動的に生成された説明">
            <a:extLst>
              <a:ext uri="{FF2B5EF4-FFF2-40B4-BE49-F238E27FC236}">
                <a16:creationId xmlns:a16="http://schemas.microsoft.com/office/drawing/2014/main" id="{66521F9A-AB90-E7A9-D87B-BBE09AC09B4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86393" y="1891611"/>
            <a:ext cx="1493303" cy="1828061"/>
          </a:xfrm>
          <a:prstGeom prst="rect">
            <a:avLst/>
          </a:prstGeom>
          <a:ln>
            <a:solidFill>
              <a:schemeClr val="tx1"/>
            </a:solidFill>
          </a:ln>
        </p:spPr>
      </p:pic>
      <p:pic>
        <p:nvPicPr>
          <p:cNvPr id="3" name="図 2">
            <a:extLst>
              <a:ext uri="{FF2B5EF4-FFF2-40B4-BE49-F238E27FC236}">
                <a16:creationId xmlns:a16="http://schemas.microsoft.com/office/drawing/2014/main" id="{69ADB4D6-2454-DD6F-C91C-A488F4EDA2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86393" y="4160521"/>
            <a:ext cx="1515525" cy="1828061"/>
          </a:xfrm>
          <a:prstGeom prst="rect">
            <a:avLst/>
          </a:prstGeom>
          <a:ln>
            <a:solidFill>
              <a:schemeClr val="tx1"/>
            </a:solidFill>
          </a:ln>
        </p:spPr>
      </p:pic>
    </p:spTree>
    <p:extLst>
      <p:ext uri="{BB962C8B-B14F-4D97-AF65-F5344CB8AC3E}">
        <p14:creationId xmlns:p14="http://schemas.microsoft.com/office/powerpoint/2010/main" val="256987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3467616" cy="547842"/>
          </a:xfrm>
        </p:spPr>
        <p:txBody>
          <a:bodyPr wrap="none">
            <a:spAutoFit/>
          </a:bodyPr>
          <a:lstStyle/>
          <a:p>
            <a:r>
              <a:rPr lang="ja-JP" altLang="en-US" dirty="0">
                <a:latin typeface="Meiryo"/>
                <a:ea typeface="Meiryo"/>
              </a:rPr>
              <a:t>地理院地図とは？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01232" y="552626"/>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8" name="正方形/長方形 7">
            <a:extLst>
              <a:ext uri="{FF2B5EF4-FFF2-40B4-BE49-F238E27FC236}">
                <a16:creationId xmlns:a16="http://schemas.microsoft.com/office/drawing/2014/main" id="{FE8A642F-1481-8EFF-9C3B-6051A3AFDD02}"/>
              </a:ext>
            </a:extLst>
          </p:cNvPr>
          <p:cNvSpPr/>
          <p:nvPr/>
        </p:nvSpPr>
        <p:spPr>
          <a:xfrm>
            <a:off x="565461" y="1335756"/>
            <a:ext cx="3282168" cy="3914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b="1" dirty="0">
                <a:latin typeface="+mn-ea"/>
              </a:rPr>
              <a:t>身近な場所の防災情報を知る</a:t>
            </a:r>
            <a:endParaRPr kumimoji="1" lang="ja-JP" altLang="en-US" b="1" dirty="0">
              <a:latin typeface="+mn-ea"/>
            </a:endParaRPr>
          </a:p>
        </p:txBody>
      </p:sp>
      <p:sp>
        <p:nvSpPr>
          <p:cNvPr id="15" name="テキスト ボックス 14">
            <a:extLst>
              <a:ext uri="{FF2B5EF4-FFF2-40B4-BE49-F238E27FC236}">
                <a16:creationId xmlns:a16="http://schemas.microsoft.com/office/drawing/2014/main" id="{C955FC6F-8371-F23A-BB37-869F7DF8B6B8}"/>
              </a:ext>
            </a:extLst>
          </p:cNvPr>
          <p:cNvSpPr txBox="1"/>
          <p:nvPr/>
        </p:nvSpPr>
        <p:spPr>
          <a:xfrm>
            <a:off x="433971" y="1744570"/>
            <a:ext cx="8255011" cy="923330"/>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身の回りの土地の成り立ちや、それによる自然災害の</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リスクを地図上で確認できます。</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また身近な場所の指定緊急避難場所等、防災に役立つ施設情報も確認できます。</a:t>
            </a:r>
            <a:endParaRPr kumimoji="1" lang="en-US" altLang="ja-JP" b="1" dirty="0">
              <a:latin typeface="メイリオ" panose="020B0604030504040204" pitchFamily="50" charset="-128"/>
              <a:ea typeface="メイリオ" panose="020B0604030504040204" pitchFamily="50" charset="-128"/>
            </a:endParaRPr>
          </a:p>
        </p:txBody>
      </p:sp>
      <p:pic>
        <p:nvPicPr>
          <p:cNvPr id="3" name="図 2" descr="マップ&#10;&#10;自動的に生成された説明">
            <a:extLst>
              <a:ext uri="{FF2B5EF4-FFF2-40B4-BE49-F238E27FC236}">
                <a16:creationId xmlns:a16="http://schemas.microsoft.com/office/drawing/2014/main" id="{E4BE4898-3CBA-DE78-1B77-C0DBDBEBD1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5055" y="2713727"/>
            <a:ext cx="1944217" cy="2881080"/>
          </a:xfrm>
          <a:prstGeom prst="rect">
            <a:avLst/>
          </a:prstGeom>
          <a:ln>
            <a:solidFill>
              <a:schemeClr val="tx1"/>
            </a:solidFill>
          </a:ln>
        </p:spPr>
      </p:pic>
      <p:pic>
        <p:nvPicPr>
          <p:cNvPr id="6" name="図 5" descr="マップ&#10;&#10;自動的に生成された説明">
            <a:extLst>
              <a:ext uri="{FF2B5EF4-FFF2-40B4-BE49-F238E27FC236}">
                <a16:creationId xmlns:a16="http://schemas.microsoft.com/office/drawing/2014/main" id="{F8EE786C-3D4A-9805-9C29-A1EAF9B6CD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3728" y="2713727"/>
            <a:ext cx="1944218" cy="2881080"/>
          </a:xfrm>
          <a:prstGeom prst="rect">
            <a:avLst/>
          </a:prstGeom>
          <a:ln>
            <a:solidFill>
              <a:schemeClr val="tx1"/>
            </a:solidFill>
          </a:ln>
        </p:spPr>
      </p:pic>
      <p:sp>
        <p:nvSpPr>
          <p:cNvPr id="9" name="テキスト ボックス 8">
            <a:extLst>
              <a:ext uri="{FF2B5EF4-FFF2-40B4-BE49-F238E27FC236}">
                <a16:creationId xmlns:a16="http://schemas.microsoft.com/office/drawing/2014/main" id="{EE0FDFB7-5680-BFCA-D321-593A65850045}"/>
              </a:ext>
            </a:extLst>
          </p:cNvPr>
          <p:cNvSpPr txBox="1"/>
          <p:nvPr/>
        </p:nvSpPr>
        <p:spPr>
          <a:xfrm>
            <a:off x="1979712" y="5682056"/>
            <a:ext cx="2430272" cy="246221"/>
          </a:xfrm>
          <a:prstGeom prst="rect">
            <a:avLst/>
          </a:prstGeom>
          <a:noFill/>
        </p:spPr>
        <p:txBody>
          <a:bodyPr wrap="square">
            <a:spAutoFit/>
          </a:bodyPr>
          <a:lstStyle/>
          <a:p>
            <a:r>
              <a:rPr lang="ja-JP" altLang="en-US" sz="1000" b="1" dirty="0">
                <a:latin typeface="メイリオ" panose="020B0604030504040204" pitchFamily="50" charset="-128"/>
                <a:ea typeface="メイリオ" panose="020B0604030504040204" pitchFamily="50" charset="-128"/>
              </a:rPr>
              <a:t>地形分類（ベクトルタイル提供実験）</a:t>
            </a:r>
            <a:endParaRPr lang="ja-JP" altLang="en-US" sz="1000" dirty="0"/>
          </a:p>
        </p:txBody>
      </p:sp>
      <p:sp>
        <p:nvSpPr>
          <p:cNvPr id="13" name="テキスト ボックス 12">
            <a:extLst>
              <a:ext uri="{FF2B5EF4-FFF2-40B4-BE49-F238E27FC236}">
                <a16:creationId xmlns:a16="http://schemas.microsoft.com/office/drawing/2014/main" id="{F85B72B0-0B93-370E-C525-EDD13E3B30AB}"/>
              </a:ext>
            </a:extLst>
          </p:cNvPr>
          <p:cNvSpPr txBox="1"/>
          <p:nvPr/>
        </p:nvSpPr>
        <p:spPr>
          <a:xfrm>
            <a:off x="5421270" y="5682056"/>
            <a:ext cx="1278144" cy="246221"/>
          </a:xfrm>
          <a:prstGeom prst="rect">
            <a:avLst/>
          </a:prstGeom>
          <a:noFill/>
        </p:spPr>
        <p:txBody>
          <a:bodyPr wrap="square">
            <a:spAutoFit/>
          </a:bodyPr>
          <a:lstStyle/>
          <a:p>
            <a:r>
              <a:rPr lang="ja-JP" altLang="en-US" sz="1000" b="1" dirty="0">
                <a:latin typeface="メイリオ" panose="020B0604030504040204" pitchFamily="50" charset="-128"/>
                <a:ea typeface="メイリオ" panose="020B0604030504040204" pitchFamily="50" charset="-128"/>
              </a:rPr>
              <a:t>指定緊急避難場所</a:t>
            </a:r>
            <a:endParaRPr lang="ja-JP" altLang="en-US" sz="1000" dirty="0"/>
          </a:p>
        </p:txBody>
      </p:sp>
      <p:sp>
        <p:nvSpPr>
          <p:cNvPr id="12" name="テキスト ボックス 11">
            <a:extLst>
              <a:ext uri="{FF2B5EF4-FFF2-40B4-BE49-F238E27FC236}">
                <a16:creationId xmlns:a16="http://schemas.microsoft.com/office/drawing/2014/main" id="{70833A88-ACA7-46DA-A212-D5450E836B7A}"/>
              </a:ext>
            </a:extLst>
          </p:cNvPr>
          <p:cNvSpPr txBox="1"/>
          <p:nvPr/>
        </p:nvSpPr>
        <p:spPr>
          <a:xfrm>
            <a:off x="543621" y="6021288"/>
            <a:ext cx="8255011"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本講座では、地理院地図の機能の一部を実際に使ってみましょう。</a:t>
            </a:r>
            <a:endParaRPr kumimoji="1"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02250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91680" y="621088"/>
            <a:ext cx="6912768" cy="3600000"/>
          </a:xfrm>
          <a:prstGeom prst="rect">
            <a:avLst/>
          </a:prstGeom>
          <a:noFill/>
        </p:spPr>
        <p:txBody>
          <a:bodyPr lIns="91440" tIns="45720" rIns="91440" bIns="45720" anchor="t">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latin typeface="Meiryo"/>
                <a:ea typeface="Meiryo"/>
              </a:rPr>
              <a:t>地理院地図</a:t>
            </a:r>
            <a:r>
              <a:rPr lang="ja-JP" altLang="en-US" sz="4800" b="1" dirty="0">
                <a:solidFill>
                  <a:srgbClr val="009650"/>
                </a:solidFill>
                <a:latin typeface="Meiryo"/>
                <a:ea typeface="Meiryo"/>
              </a:rPr>
              <a:t>の</a:t>
            </a:r>
            <a:endParaRPr lang="en-US" altLang="ja-JP" sz="4800" b="1" dirty="0">
              <a:solidFill>
                <a:srgbClr val="009650"/>
              </a:solidFill>
              <a:latin typeface="Meiryo"/>
              <a:ea typeface="Meiryo"/>
            </a:endParaRPr>
          </a:p>
          <a:p>
            <a:r>
              <a:rPr lang="ja-JP" altLang="en-US" sz="4800" dirty="0">
                <a:solidFill>
                  <a:srgbClr val="009650"/>
                </a:solidFill>
                <a:latin typeface="Meiryo"/>
                <a:ea typeface="Meiryo"/>
              </a:rPr>
              <a:t>準備をしましょう</a:t>
            </a:r>
            <a:endParaRPr lang="en-US" altLang="ja-JP" sz="4800" dirty="0">
              <a:solidFill>
                <a:srgbClr val="009650"/>
              </a:solidFill>
              <a:latin typeface="Meiryo"/>
              <a:ea typeface="Meiryo"/>
            </a:endParaRPr>
          </a:p>
        </p:txBody>
      </p:sp>
    </p:spTree>
    <p:extLst>
      <p:ext uri="{BB962C8B-B14F-4D97-AF65-F5344CB8AC3E}">
        <p14:creationId xmlns:p14="http://schemas.microsoft.com/office/powerpoint/2010/main" val="221857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descr="テーブル&#10;&#10;自動的に生成された説明">
            <a:extLst>
              <a:ext uri="{FF2B5EF4-FFF2-40B4-BE49-F238E27FC236}">
                <a16:creationId xmlns:a16="http://schemas.microsoft.com/office/drawing/2014/main" id="{C5CE6D38-63DB-20E7-31EB-86AB5B964B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6499" y="2684999"/>
            <a:ext cx="1641381" cy="3410424"/>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491893"/>
            <a:ext cx="5519460" cy="547842"/>
          </a:xfrm>
        </p:spPr>
        <p:txBody>
          <a:bodyPr wrap="none">
            <a:spAutoFit/>
          </a:bodyPr>
          <a:lstStyle/>
          <a:p>
            <a:r>
              <a:rPr lang="ja-JP" altLang="en-US" dirty="0"/>
              <a:t>地理院地図を検索しましょう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pic>
        <p:nvPicPr>
          <p:cNvPr id="9" name="Picture 4">
            <a:extLst>
              <a:ext uri="{FF2B5EF4-FFF2-40B4-BE49-F238E27FC236}">
                <a16:creationId xmlns:a16="http://schemas.microsoft.com/office/drawing/2014/main" id="{FC6E674A-420B-F5EF-383C-CA03E52D94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1231" y="2651215"/>
            <a:ext cx="1642826" cy="34104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図 4" descr="携帯電話の画面&#10;&#10;説明は自動で生成されたものです">
            <a:extLst>
              <a:ext uri="{FF2B5EF4-FFF2-40B4-BE49-F238E27FC236}">
                <a16:creationId xmlns:a16="http://schemas.microsoft.com/office/drawing/2014/main" id="{C01864A5-CCEA-F9E7-BB70-C6AA597651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504" y="2438401"/>
            <a:ext cx="3839735" cy="3839735"/>
          </a:xfrm>
          <a:prstGeom prst="rect">
            <a:avLst/>
          </a:prstGeom>
        </p:spPr>
      </p:pic>
      <p:pic>
        <p:nvPicPr>
          <p:cNvPr id="35" name="図 34" descr="グラフィカル ユーザー インターフェイス, アプリケーション&#10;&#10;説明は自動で生成されたものです">
            <a:extLst>
              <a:ext uri="{FF2B5EF4-FFF2-40B4-BE49-F238E27FC236}">
                <a16:creationId xmlns:a16="http://schemas.microsoft.com/office/drawing/2014/main" id="{06142E9C-9CF1-68B8-B81A-17AF8A470F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3838" y="2721671"/>
            <a:ext cx="1534337" cy="3204117"/>
          </a:xfrm>
          <a:prstGeom prst="rect">
            <a:avLst/>
          </a:prstGeom>
        </p:spPr>
      </p:pic>
      <p:sp>
        <p:nvSpPr>
          <p:cNvPr id="37" name="四角形: 角を丸くする 36">
            <a:extLst>
              <a:ext uri="{FF2B5EF4-FFF2-40B4-BE49-F238E27FC236}">
                <a16:creationId xmlns:a16="http://schemas.microsoft.com/office/drawing/2014/main" id="{27CF7B5B-7507-402E-0716-BA856AD48B27}"/>
              </a:ext>
            </a:extLst>
          </p:cNvPr>
          <p:cNvSpPr/>
          <p:nvPr/>
        </p:nvSpPr>
        <p:spPr>
          <a:xfrm>
            <a:off x="1682782" y="5056050"/>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37">
            <a:extLst>
              <a:ext uri="{FF2B5EF4-FFF2-40B4-BE49-F238E27FC236}">
                <a16:creationId xmlns:a16="http://schemas.microsoft.com/office/drawing/2014/main" id="{635606E2-90D5-AC76-561F-643052E25333}"/>
              </a:ext>
            </a:extLst>
          </p:cNvPr>
          <p:cNvSpPr/>
          <p:nvPr/>
        </p:nvSpPr>
        <p:spPr>
          <a:xfrm>
            <a:off x="3817759" y="3140968"/>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a:extLst>
              <a:ext uri="{FF2B5EF4-FFF2-40B4-BE49-F238E27FC236}">
                <a16:creationId xmlns:a16="http://schemas.microsoft.com/office/drawing/2014/main" id="{F174BC72-DAA6-AE0B-7CD6-B64C3B9449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49232" y="2678500"/>
            <a:ext cx="134977" cy="134977"/>
          </a:xfrm>
          <a:prstGeom prst="rect">
            <a:avLst/>
          </a:prstGeom>
        </p:spPr>
      </p:pic>
      <p:sp>
        <p:nvSpPr>
          <p:cNvPr id="40" name="矢印: 右 39">
            <a:extLst>
              <a:ext uri="{FF2B5EF4-FFF2-40B4-BE49-F238E27FC236}">
                <a16:creationId xmlns:a16="http://schemas.microsoft.com/office/drawing/2014/main" id="{525DA241-6C3F-9672-9C32-98CE4084B831}"/>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41" name="字幕 14">
            <a:extLst>
              <a:ext uri="{FF2B5EF4-FFF2-40B4-BE49-F238E27FC236}">
                <a16:creationId xmlns:a16="http://schemas.microsoft.com/office/drawing/2014/main" id="{C1D32216-33BD-4DE3-08E5-8B886BA9C97E}"/>
              </a:ext>
            </a:extLst>
          </p:cNvPr>
          <p:cNvSpPr>
            <a:spLocks noGrp="1"/>
          </p:cNvSpPr>
          <p:nvPr>
            <p:ph type="subTitle" idx="1"/>
          </p:nvPr>
        </p:nvSpPr>
        <p:spPr>
          <a:xfrm>
            <a:off x="510127" y="1385007"/>
            <a:ext cx="8384676" cy="360000"/>
          </a:xfrm>
        </p:spPr>
        <p:txBody>
          <a:bodyPr vert="horz" lIns="91440" tIns="45720" rIns="91440" bIns="45720" rtlCol="0" anchor="t">
            <a:normAutofit fontScale="92500" lnSpcReduction="10000"/>
          </a:bodyPr>
          <a:lstStyle/>
          <a:p>
            <a:r>
              <a:rPr lang="ja-JP" altLang="en-US" dirty="0">
                <a:latin typeface="Meiryo"/>
                <a:ea typeface="Meiryo"/>
              </a:rPr>
              <a:t>地理院地図を検索します</a:t>
            </a:r>
          </a:p>
          <a:p>
            <a:endParaRPr lang="ja-JP" altLang="en-US" sz="2800" dirty="0"/>
          </a:p>
        </p:txBody>
      </p:sp>
      <p:sp>
        <p:nvSpPr>
          <p:cNvPr id="42" name="テキスト ボックス 41">
            <a:extLst>
              <a:ext uri="{FF2B5EF4-FFF2-40B4-BE49-F238E27FC236}">
                <a16:creationId xmlns:a16="http://schemas.microsoft.com/office/drawing/2014/main" id="{7A6624F4-9F97-77F8-1CBF-CA2DB82BB538}"/>
              </a:ext>
            </a:extLst>
          </p:cNvPr>
          <p:cNvSpPr txBox="1"/>
          <p:nvPr/>
        </p:nvSpPr>
        <p:spPr>
          <a:xfrm>
            <a:off x="5921705" y="1917355"/>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43" name="テキスト ボックス 42">
            <a:extLst>
              <a:ext uri="{FF2B5EF4-FFF2-40B4-BE49-F238E27FC236}">
                <a16:creationId xmlns:a16="http://schemas.microsoft.com/office/drawing/2014/main" id="{D66DFF4C-1F62-0327-CD62-413053A1A852}"/>
              </a:ext>
            </a:extLst>
          </p:cNvPr>
          <p:cNvSpPr txBox="1"/>
          <p:nvPr/>
        </p:nvSpPr>
        <p:spPr>
          <a:xfrm>
            <a:off x="3173134" y="1882341"/>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44" name="テキスト ボックス 43">
            <a:extLst>
              <a:ext uri="{FF2B5EF4-FFF2-40B4-BE49-F238E27FC236}">
                <a16:creationId xmlns:a16="http://schemas.microsoft.com/office/drawing/2014/main" id="{11185B05-4392-0898-F1DB-D6EFEBB844D9}"/>
              </a:ext>
            </a:extLst>
          </p:cNvPr>
          <p:cNvSpPr txBox="1"/>
          <p:nvPr/>
        </p:nvSpPr>
        <p:spPr>
          <a:xfrm>
            <a:off x="403237" y="1882341"/>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46" name="テキスト ボックス 45">
            <a:extLst>
              <a:ext uri="{FF2B5EF4-FFF2-40B4-BE49-F238E27FC236}">
                <a16:creationId xmlns:a16="http://schemas.microsoft.com/office/drawing/2014/main" id="{CCAEA290-8EC2-3F78-1C83-F7A597038434}"/>
              </a:ext>
            </a:extLst>
          </p:cNvPr>
          <p:cNvSpPr txBox="1"/>
          <p:nvPr/>
        </p:nvSpPr>
        <p:spPr>
          <a:xfrm>
            <a:off x="889009" y="1924652"/>
            <a:ext cx="2218230" cy="646331"/>
          </a:xfrm>
          <a:prstGeom prst="rect">
            <a:avLst/>
          </a:prstGeom>
          <a:noFill/>
        </p:spPr>
        <p:txBody>
          <a:bodyPr wrap="square" lIns="91440" tIns="45720" rIns="91440" bIns="45720" rtlCol="0" anchor="t">
            <a:spAutoFit/>
          </a:bodyPr>
          <a:lstStyle/>
          <a:p>
            <a:r>
              <a:rPr lang="en-US" altLang="ja-JP" b="1" dirty="0">
                <a:latin typeface="メイリオ"/>
                <a:ea typeface="メイリオ"/>
              </a:rPr>
              <a:t>Chrome</a:t>
            </a:r>
            <a:r>
              <a:rPr lang="ja-JP" altLang="en-US" b="1" dirty="0">
                <a:latin typeface="メイリオ"/>
                <a:ea typeface="メイリオ"/>
              </a:rPr>
              <a:t>「　　」</a:t>
            </a:r>
            <a:endParaRPr lang="en-US" altLang="ja-JP" b="1" dirty="0">
              <a:latin typeface="メイリオ"/>
              <a:ea typeface="メイリオ"/>
            </a:endParaRPr>
          </a:p>
          <a:p>
            <a:r>
              <a:rPr lang="ja-JP" altLang="en-US" b="1" dirty="0">
                <a:latin typeface="メイリオ"/>
                <a:ea typeface="メイリオ"/>
              </a:rPr>
              <a:t>を押す</a:t>
            </a:r>
            <a:endParaRPr lang="en-US" altLang="ja-JP" b="1" dirty="0">
              <a:latin typeface="メイリオ"/>
              <a:ea typeface="メイリオ"/>
            </a:endParaRPr>
          </a:p>
        </p:txBody>
      </p:sp>
      <p:sp>
        <p:nvSpPr>
          <p:cNvPr id="47" name="テキスト ボックス 46">
            <a:extLst>
              <a:ext uri="{FF2B5EF4-FFF2-40B4-BE49-F238E27FC236}">
                <a16:creationId xmlns:a16="http://schemas.microsoft.com/office/drawing/2014/main" id="{6C7992FA-557C-00B9-D644-67A5D6164B37}"/>
              </a:ext>
            </a:extLst>
          </p:cNvPr>
          <p:cNvSpPr txBox="1"/>
          <p:nvPr/>
        </p:nvSpPr>
        <p:spPr>
          <a:xfrm>
            <a:off x="3636930" y="1909979"/>
            <a:ext cx="2131069"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検索用の枠を押す</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（赤枠内）</a:t>
            </a:r>
            <a:endParaRPr lang="en-US" altLang="ja-JP" b="1"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D9505826-4CF0-9265-0ECC-1ED04497F833}"/>
              </a:ext>
            </a:extLst>
          </p:cNvPr>
          <p:cNvSpPr txBox="1"/>
          <p:nvPr/>
        </p:nvSpPr>
        <p:spPr>
          <a:xfrm>
            <a:off x="6455741" y="1882341"/>
            <a:ext cx="2365415"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「地理院地図」</a:t>
            </a:r>
            <a:endParaRPr lang="en-US" altLang="ja-JP" b="1" dirty="0">
              <a:latin typeface="メイリオ"/>
              <a:ea typeface="メイリオ"/>
            </a:endParaRPr>
          </a:p>
          <a:p>
            <a:r>
              <a:rPr lang="ja-JP" altLang="en-US" b="1" dirty="0">
                <a:latin typeface="メイリオ"/>
                <a:ea typeface="メイリオ"/>
              </a:rPr>
              <a:t>と入力する</a:t>
            </a:r>
            <a:endParaRPr lang="en-US" altLang="ja-JP" b="1" dirty="0">
              <a:latin typeface="メイリオ"/>
              <a:ea typeface="メイリオ"/>
            </a:endParaRPr>
          </a:p>
        </p:txBody>
      </p:sp>
      <p:pic>
        <p:nvPicPr>
          <p:cNvPr id="49" name="図 48" descr="アイコン&#10;&#10;中程度の精度で自動的に生成された説明">
            <a:extLst>
              <a:ext uri="{FF2B5EF4-FFF2-40B4-BE49-F238E27FC236}">
                <a16:creationId xmlns:a16="http://schemas.microsoft.com/office/drawing/2014/main" id="{A09D6538-9797-4DAD-8FD1-904DA9794A0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74903" y="1847525"/>
            <a:ext cx="401067" cy="401067"/>
          </a:xfrm>
          <a:prstGeom prst="rect">
            <a:avLst/>
          </a:prstGeom>
        </p:spPr>
      </p:pic>
      <p:grpSp>
        <p:nvGrpSpPr>
          <p:cNvPr id="50" name="図形グループ 108">
            <a:extLst>
              <a:ext uri="{FF2B5EF4-FFF2-40B4-BE49-F238E27FC236}">
                <a16:creationId xmlns:a16="http://schemas.microsoft.com/office/drawing/2014/main" id="{8D4C5AAE-539F-7F6B-1B2B-E67613BE6ACA}"/>
              </a:ext>
            </a:extLst>
          </p:cNvPr>
          <p:cNvGrpSpPr/>
          <p:nvPr/>
        </p:nvGrpSpPr>
        <p:grpSpPr>
          <a:xfrm>
            <a:off x="1459599" y="4869160"/>
            <a:ext cx="296587" cy="293005"/>
            <a:chOff x="2897417" y="3995693"/>
            <a:chExt cx="296587" cy="293005"/>
          </a:xfrm>
        </p:grpSpPr>
        <p:sp>
          <p:nvSpPr>
            <p:cNvPr id="51" name="円/楕円 114">
              <a:extLst>
                <a:ext uri="{FF2B5EF4-FFF2-40B4-BE49-F238E27FC236}">
                  <a16:creationId xmlns:a16="http://schemas.microsoft.com/office/drawing/2014/main" id="{1326A50A-17CA-9E6B-7231-2DB1C2CCE35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3D01D774-7CA2-4AE5-0B5A-18FDDC90552B}"/>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53" name="図形グループ 93">
            <a:extLst>
              <a:ext uri="{FF2B5EF4-FFF2-40B4-BE49-F238E27FC236}">
                <a16:creationId xmlns:a16="http://schemas.microsoft.com/office/drawing/2014/main" id="{71BDB8BA-339E-5F0A-C043-08F8AC37CDF3}"/>
              </a:ext>
            </a:extLst>
          </p:cNvPr>
          <p:cNvGrpSpPr/>
          <p:nvPr/>
        </p:nvGrpSpPr>
        <p:grpSpPr>
          <a:xfrm>
            <a:off x="3592938" y="2907852"/>
            <a:ext cx="296586" cy="293005"/>
            <a:chOff x="3546641" y="3995693"/>
            <a:chExt cx="296586" cy="293005"/>
          </a:xfrm>
        </p:grpSpPr>
        <p:sp>
          <p:nvSpPr>
            <p:cNvPr id="54" name="円/楕円 106">
              <a:extLst>
                <a:ext uri="{FF2B5EF4-FFF2-40B4-BE49-F238E27FC236}">
                  <a16:creationId xmlns:a16="http://schemas.microsoft.com/office/drawing/2014/main" id="{F87DE901-6969-8F7C-8BAF-9BC63DD182BB}"/>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107">
              <a:extLst>
                <a:ext uri="{FF2B5EF4-FFF2-40B4-BE49-F238E27FC236}">
                  <a16:creationId xmlns:a16="http://schemas.microsoft.com/office/drawing/2014/main" id="{A144CB17-9E8C-FB47-13E9-A3CA055B06D0}"/>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四角形: 角を丸くする 55">
            <a:extLst>
              <a:ext uri="{FF2B5EF4-FFF2-40B4-BE49-F238E27FC236}">
                <a16:creationId xmlns:a16="http://schemas.microsoft.com/office/drawing/2014/main" id="{16DB817A-DFD7-88EB-A054-87C31D046B46}"/>
              </a:ext>
            </a:extLst>
          </p:cNvPr>
          <p:cNvSpPr/>
          <p:nvPr/>
        </p:nvSpPr>
        <p:spPr>
          <a:xfrm>
            <a:off x="6696591" y="2826015"/>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矢印: 右 56">
            <a:extLst>
              <a:ext uri="{FF2B5EF4-FFF2-40B4-BE49-F238E27FC236}">
                <a16:creationId xmlns:a16="http://schemas.microsoft.com/office/drawing/2014/main" id="{46C44E30-9FE0-C5AF-AB30-792DF512C75F}"/>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grpSp>
        <p:nvGrpSpPr>
          <p:cNvPr id="60" name="図形グループ 69">
            <a:extLst>
              <a:ext uri="{FF2B5EF4-FFF2-40B4-BE49-F238E27FC236}">
                <a16:creationId xmlns:a16="http://schemas.microsoft.com/office/drawing/2014/main" id="{8DFA4C3B-9F04-B6CF-DD65-365BA3101241}"/>
              </a:ext>
            </a:extLst>
          </p:cNvPr>
          <p:cNvGrpSpPr/>
          <p:nvPr/>
        </p:nvGrpSpPr>
        <p:grpSpPr>
          <a:xfrm>
            <a:off x="6400005" y="2666974"/>
            <a:ext cx="296586" cy="293005"/>
            <a:chOff x="4232441" y="3995693"/>
            <a:chExt cx="296586" cy="293005"/>
          </a:xfrm>
        </p:grpSpPr>
        <p:sp>
          <p:nvSpPr>
            <p:cNvPr id="61" name="円/楕円 70">
              <a:extLst>
                <a:ext uri="{FF2B5EF4-FFF2-40B4-BE49-F238E27FC236}">
                  <a16:creationId xmlns:a16="http://schemas.microsoft.com/office/drawing/2014/main" id="{758983D9-417B-972B-11B7-466DC5CD576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71">
              <a:extLst>
                <a:ext uri="{FF2B5EF4-FFF2-40B4-BE49-F238E27FC236}">
                  <a16:creationId xmlns:a16="http://schemas.microsoft.com/office/drawing/2014/main" id="{ED4F6EDC-E386-EA70-CB8D-6E9342BDC56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30CF255D-DDAA-49F3-993B-487E3C39BD22}"/>
              </a:ext>
            </a:extLst>
          </p:cNvPr>
          <p:cNvSpPr txBox="1"/>
          <p:nvPr/>
        </p:nvSpPr>
        <p:spPr>
          <a:xfrm>
            <a:off x="1816720" y="946709"/>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56822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マップ&#10;&#10;自動的に生成された説明">
            <a:extLst>
              <a:ext uri="{FF2B5EF4-FFF2-40B4-BE49-F238E27FC236}">
                <a16:creationId xmlns:a16="http://schemas.microsoft.com/office/drawing/2014/main" id="{5F8DC79F-A426-1A59-39DD-B4AA79FDE6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7375" y="2674070"/>
            <a:ext cx="1637052" cy="3401430"/>
          </a:xfrm>
          <a:prstGeom prst="rect">
            <a:avLst/>
          </a:prstGeom>
          <a:ln>
            <a:solidFill>
              <a:schemeClr val="tx1"/>
            </a:solidFill>
          </a:ln>
        </p:spPr>
      </p:pic>
      <p:pic>
        <p:nvPicPr>
          <p:cNvPr id="28" name="図 27" descr="グラフィカル ユーザー インターフェイス, テキスト, アプリケーション, メール&#10;&#10;自動的に生成された説明">
            <a:extLst>
              <a:ext uri="{FF2B5EF4-FFF2-40B4-BE49-F238E27FC236}">
                <a16:creationId xmlns:a16="http://schemas.microsoft.com/office/drawing/2014/main" id="{7EBAE41C-5B3E-932D-E443-1C6040DFA8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0844" y="2636912"/>
            <a:ext cx="1643213" cy="3414231"/>
          </a:xfrm>
          <a:prstGeom prst="rect">
            <a:avLst/>
          </a:prstGeom>
          <a:ln>
            <a:solidFill>
              <a:schemeClr val="tx1"/>
            </a:solidFill>
          </a:ln>
        </p:spPr>
      </p:pic>
      <p:pic>
        <p:nvPicPr>
          <p:cNvPr id="30" name="図 29" descr="テーブル&#10;&#10;自動的に生成された説明">
            <a:extLst>
              <a:ext uri="{FF2B5EF4-FFF2-40B4-BE49-F238E27FC236}">
                <a16:creationId xmlns:a16="http://schemas.microsoft.com/office/drawing/2014/main" id="{1113A596-FDF5-EB19-74E9-6EC62CED21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03" y="2627566"/>
            <a:ext cx="1641381" cy="3410424"/>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491893"/>
            <a:ext cx="5519460" cy="547842"/>
          </a:xfrm>
        </p:spPr>
        <p:txBody>
          <a:bodyPr wrap="none">
            <a:spAutoFit/>
          </a:bodyPr>
          <a:lstStyle/>
          <a:p>
            <a:r>
              <a:rPr lang="ja-JP" altLang="en-US" dirty="0"/>
              <a:t>地理院地図を検索しましょう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F83A7A14-AC45-6941-EA5D-BB3A4E0C7A0E}"/>
              </a:ext>
            </a:extLst>
          </p:cNvPr>
          <p:cNvSpPr txBox="1"/>
          <p:nvPr/>
        </p:nvSpPr>
        <p:spPr>
          <a:xfrm>
            <a:off x="3173134" y="1954832"/>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D3CB71C-193C-FF2A-5919-48C7750A3538}"/>
              </a:ext>
            </a:extLst>
          </p:cNvPr>
          <p:cNvSpPr txBox="1"/>
          <p:nvPr/>
        </p:nvSpPr>
        <p:spPr>
          <a:xfrm>
            <a:off x="444465" y="1931336"/>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374E65B5-F5BE-4372-B9DE-B333A4C97A41}"/>
              </a:ext>
            </a:extLst>
          </p:cNvPr>
          <p:cNvSpPr/>
          <p:nvPr/>
        </p:nvSpPr>
        <p:spPr>
          <a:xfrm>
            <a:off x="2267744" y="5589240"/>
            <a:ext cx="352051"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BAE104CE-17F7-B760-84F0-944B13558EB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20B0304D-827D-24AF-B56E-3ADA2A307938}"/>
              </a:ext>
            </a:extLst>
          </p:cNvPr>
          <p:cNvSpPr txBox="1"/>
          <p:nvPr/>
        </p:nvSpPr>
        <p:spPr>
          <a:xfrm>
            <a:off x="878376" y="1988770"/>
            <a:ext cx="2603653"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画面右下のボタン</a:t>
            </a:r>
            <a:endParaRPr lang="en-US" altLang="ja-JP" b="1" dirty="0">
              <a:latin typeface="メイリオ"/>
              <a:ea typeface="メイリオ"/>
            </a:endParaRPr>
          </a:p>
          <a:p>
            <a:r>
              <a:rPr lang="ja-JP" altLang="en-US" b="1" dirty="0">
                <a:latin typeface="メイリオ"/>
                <a:ea typeface="メイリオ"/>
              </a:rPr>
              <a:t>「　　」を押す</a:t>
            </a:r>
            <a:endParaRPr lang="en-US" altLang="ja-JP" b="1" dirty="0">
              <a:latin typeface="メイリオ"/>
              <a:ea typeface="メイリオ"/>
            </a:endParaRPr>
          </a:p>
        </p:txBody>
      </p:sp>
      <p:sp>
        <p:nvSpPr>
          <p:cNvPr id="14" name="テキスト ボックス 13">
            <a:extLst>
              <a:ext uri="{FF2B5EF4-FFF2-40B4-BE49-F238E27FC236}">
                <a16:creationId xmlns:a16="http://schemas.microsoft.com/office/drawing/2014/main" id="{37E72D1F-017B-08CA-3157-4F656A9A6B0D}"/>
              </a:ext>
            </a:extLst>
          </p:cNvPr>
          <p:cNvSpPr txBox="1"/>
          <p:nvPr/>
        </p:nvSpPr>
        <p:spPr>
          <a:xfrm>
            <a:off x="3612341" y="1987450"/>
            <a:ext cx="2449900"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検索結果の中から</a:t>
            </a:r>
            <a:endParaRPr lang="en-US" altLang="ja-JP" b="1" dirty="0">
              <a:latin typeface="メイリオ"/>
              <a:ea typeface="メイリオ"/>
            </a:endParaRPr>
          </a:p>
          <a:p>
            <a:r>
              <a:rPr lang="ja-JP" altLang="en-US" b="1" dirty="0">
                <a:latin typeface="メイリオ"/>
                <a:ea typeface="メイリオ"/>
              </a:rPr>
              <a:t>見たい項目を押す</a:t>
            </a:r>
            <a:endParaRPr lang="en-US" altLang="ja-JP" b="1" dirty="0">
              <a:latin typeface="メイリオ"/>
              <a:ea typeface="メイリオ"/>
            </a:endParaRPr>
          </a:p>
        </p:txBody>
      </p:sp>
      <p:sp>
        <p:nvSpPr>
          <p:cNvPr id="15" name="テキスト ボックス 14">
            <a:extLst>
              <a:ext uri="{FF2B5EF4-FFF2-40B4-BE49-F238E27FC236}">
                <a16:creationId xmlns:a16="http://schemas.microsoft.com/office/drawing/2014/main" id="{2D56286E-69D5-B47B-A776-DC4F641C6D81}"/>
              </a:ext>
            </a:extLst>
          </p:cNvPr>
          <p:cNvSpPr txBox="1"/>
          <p:nvPr/>
        </p:nvSpPr>
        <p:spPr>
          <a:xfrm>
            <a:off x="6521068" y="1987992"/>
            <a:ext cx="2296859" cy="369332"/>
          </a:xfrm>
          <a:prstGeom prst="rect">
            <a:avLst/>
          </a:prstGeom>
          <a:noFill/>
        </p:spPr>
        <p:txBody>
          <a:bodyPr wrap="square" lIns="91440" tIns="45720" rIns="91440" bIns="45720" rtlCol="0" anchor="t">
            <a:spAutoFit/>
          </a:bodyPr>
          <a:lstStyle/>
          <a:p>
            <a:r>
              <a:rPr lang="ja-JP" altLang="en-US" b="1" dirty="0">
                <a:latin typeface="メイリオ"/>
                <a:ea typeface="メイリオ"/>
              </a:rPr>
              <a:t>地理院地図を表示</a:t>
            </a:r>
          </a:p>
        </p:txBody>
      </p:sp>
      <p:sp>
        <p:nvSpPr>
          <p:cNvPr id="16" name="矢印: 右 15">
            <a:extLst>
              <a:ext uri="{FF2B5EF4-FFF2-40B4-BE49-F238E27FC236}">
                <a16:creationId xmlns:a16="http://schemas.microsoft.com/office/drawing/2014/main" id="{8AB331F0-171C-7AEB-8BAD-D8FE537D0947}"/>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7" name="四角形: 角を丸くする 16">
            <a:extLst>
              <a:ext uri="{FF2B5EF4-FFF2-40B4-BE49-F238E27FC236}">
                <a16:creationId xmlns:a16="http://schemas.microsoft.com/office/drawing/2014/main" id="{DB672193-916D-7C07-EFB1-1A88FC15F883}"/>
              </a:ext>
            </a:extLst>
          </p:cNvPr>
          <p:cNvSpPr/>
          <p:nvPr/>
        </p:nvSpPr>
        <p:spPr>
          <a:xfrm>
            <a:off x="3723575" y="3637121"/>
            <a:ext cx="164282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92">
            <a:extLst>
              <a:ext uri="{FF2B5EF4-FFF2-40B4-BE49-F238E27FC236}">
                <a16:creationId xmlns:a16="http://schemas.microsoft.com/office/drawing/2014/main" id="{C3C87C4D-CFC7-B7D4-4DB4-58104F20005D}"/>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83">
            <a:extLst>
              <a:ext uri="{FF2B5EF4-FFF2-40B4-BE49-F238E27FC236}">
                <a16:creationId xmlns:a16="http://schemas.microsoft.com/office/drawing/2014/main" id="{5275B16D-2961-4AD1-DB4B-9EF4CD9B6BA4}"/>
              </a:ext>
            </a:extLst>
          </p:cNvPr>
          <p:cNvSpPr/>
          <p:nvPr/>
        </p:nvSpPr>
        <p:spPr>
          <a:xfrm>
            <a:off x="3425644" y="3388989"/>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字幕 14">
            <a:extLst>
              <a:ext uri="{FF2B5EF4-FFF2-40B4-BE49-F238E27FC236}">
                <a16:creationId xmlns:a16="http://schemas.microsoft.com/office/drawing/2014/main" id="{7A60C21D-79C7-4855-8AB7-89F66E2DE790}"/>
              </a:ext>
            </a:extLst>
          </p:cNvPr>
          <p:cNvSpPr>
            <a:spLocks noGrp="1"/>
          </p:cNvSpPr>
          <p:nvPr>
            <p:ph type="subTitle" idx="1"/>
          </p:nvPr>
        </p:nvSpPr>
        <p:spPr>
          <a:xfrm>
            <a:off x="507804" y="1484824"/>
            <a:ext cx="8384676" cy="360000"/>
          </a:xfrm>
        </p:spPr>
        <p:txBody>
          <a:bodyPr vert="horz" lIns="91440" tIns="45720" rIns="91440" bIns="45720" rtlCol="0" anchor="t">
            <a:normAutofit fontScale="92500" lnSpcReduction="10000"/>
          </a:bodyPr>
          <a:lstStyle/>
          <a:p>
            <a:r>
              <a:rPr lang="en-US" altLang="ja-JP" dirty="0">
                <a:latin typeface="Meiryo"/>
                <a:ea typeface="Meiryo"/>
              </a:rPr>
              <a:t>Android</a:t>
            </a:r>
            <a:r>
              <a:rPr lang="ja-JP" altLang="en-US" dirty="0">
                <a:latin typeface="Meiryo"/>
                <a:ea typeface="Meiryo"/>
              </a:rPr>
              <a:t>で検索しましょう</a:t>
            </a:r>
          </a:p>
          <a:p>
            <a:endParaRPr lang="ja-JP" altLang="en-US" sz="2800" dirty="0"/>
          </a:p>
        </p:txBody>
      </p:sp>
      <p:grpSp>
        <p:nvGrpSpPr>
          <p:cNvPr id="2" name="図形グループ 20">
            <a:extLst>
              <a:ext uri="{FF2B5EF4-FFF2-40B4-BE49-F238E27FC236}">
                <a16:creationId xmlns:a16="http://schemas.microsoft.com/office/drawing/2014/main" id="{3F8AD33E-9986-1652-A335-4F3AFD8C78AB}"/>
              </a:ext>
            </a:extLst>
          </p:cNvPr>
          <p:cNvGrpSpPr/>
          <p:nvPr/>
        </p:nvGrpSpPr>
        <p:grpSpPr>
          <a:xfrm>
            <a:off x="6356172" y="2442245"/>
            <a:ext cx="296586" cy="293005"/>
            <a:chOff x="6801905" y="3995693"/>
            <a:chExt cx="296586" cy="293005"/>
          </a:xfrm>
        </p:grpSpPr>
        <p:sp>
          <p:nvSpPr>
            <p:cNvPr id="3" name="円/楕円 21">
              <a:extLst>
                <a:ext uri="{FF2B5EF4-FFF2-40B4-BE49-F238E27FC236}">
                  <a16:creationId xmlns:a16="http://schemas.microsoft.com/office/drawing/2014/main" id="{9629D150-68F4-6EE8-7382-E3F9A69E92D6}"/>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22">
              <a:extLst>
                <a:ext uri="{FF2B5EF4-FFF2-40B4-BE49-F238E27FC236}">
                  <a16:creationId xmlns:a16="http://schemas.microsoft.com/office/drawing/2014/main" id="{67236CC6-A473-A432-7ADC-92DA30C3242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 name="図 21">
            <a:extLst>
              <a:ext uri="{FF2B5EF4-FFF2-40B4-BE49-F238E27FC236}">
                <a16:creationId xmlns:a16="http://schemas.microsoft.com/office/drawing/2014/main" id="{DA8F4F93-8E0D-BED5-53C4-3058301EA8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8587" y="2289631"/>
            <a:ext cx="327931" cy="228933"/>
          </a:xfrm>
          <a:prstGeom prst="rect">
            <a:avLst/>
          </a:prstGeom>
        </p:spPr>
      </p:pic>
      <p:sp>
        <p:nvSpPr>
          <p:cNvPr id="9" name="テキスト ボックス 4">
            <a:extLst>
              <a:ext uri="{FF2B5EF4-FFF2-40B4-BE49-F238E27FC236}">
                <a16:creationId xmlns:a16="http://schemas.microsoft.com/office/drawing/2014/main" id="{5DCD2CBD-9F52-00B2-BB6B-FE49DE931845}"/>
              </a:ext>
            </a:extLst>
          </p:cNvPr>
          <p:cNvSpPr txBox="1"/>
          <p:nvPr/>
        </p:nvSpPr>
        <p:spPr>
          <a:xfrm>
            <a:off x="6144045" y="1990412"/>
            <a:ext cx="540000" cy="458587"/>
          </a:xfrm>
          <a:prstGeom prst="rect">
            <a:avLst/>
          </a:prstGeom>
          <a:noFill/>
        </p:spPr>
        <p:txBody>
          <a:bodyPr wrap="square" lIns="91440" tIns="45720" rIns="91440" bIns="45720" rtlCol="0" anchor="t">
            <a:spAutoFit/>
          </a:bodyPr>
          <a:lstStyle/>
          <a:p>
            <a:pPr>
              <a:lnSpc>
                <a:spcPct val="80000"/>
              </a:lnSpc>
            </a:pPr>
            <a:r>
              <a:rPr lang="ja-JP" altLang="en-US" sz="2800" b="1">
                <a:solidFill>
                  <a:srgbClr val="009650"/>
                </a:solidFill>
                <a:latin typeface="Meiryo"/>
                <a:ea typeface="Meiryo"/>
                <a:cs typeface="Meiryo" charset="-128"/>
              </a:rPr>
              <a:t>❻</a:t>
            </a:r>
            <a:endParaRPr lang="ja-JP" altLang="en-US" sz="2800" b="1" dirty="0">
              <a:solidFill>
                <a:srgbClr val="009650"/>
              </a:solidFill>
              <a:latin typeface="Meiryo"/>
              <a:ea typeface="Meiryo"/>
              <a:cs typeface="Meiryo" charset="-128"/>
            </a:endParaRPr>
          </a:p>
        </p:txBody>
      </p:sp>
    </p:spTree>
    <p:extLst>
      <p:ext uri="{BB962C8B-B14F-4D97-AF65-F5344CB8AC3E}">
        <p14:creationId xmlns:p14="http://schemas.microsoft.com/office/powerpoint/2010/main" val="993683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FC5EA13524B040B8FB4A24C9C48CB1" ma:contentTypeVersion="1" ma:contentTypeDescription="Create a new document." ma:contentTypeScope="" ma:versionID="128d723f0e7cd1d097b8ec7dd37d6063">
  <xsd:schema xmlns:xsd="http://www.w3.org/2001/XMLSchema" xmlns:xs="http://www.w3.org/2001/XMLSchema" xmlns:p="http://schemas.microsoft.com/office/2006/metadata/properties" xmlns:ns2="1c316a70-1c3f-4244-a711-26590f222ff0" targetNamespace="http://schemas.microsoft.com/office/2006/metadata/properties" ma:root="true" ma:fieldsID="e308ae570fd73c0fe621d1b6db3dc176" ns2:_="">
    <xsd:import namespace="1c316a70-1c3f-4244-a711-26590f222f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16a70-1c3f-4244-a711-26590f222f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4A0574-54B8-47FC-9949-1EFA783485F9}">
  <ds:schemaRefs>
    <ds:schemaRef ds:uri="http://purl.org/dc/elements/1.1/"/>
    <ds:schemaRef ds:uri="http://schemas.microsoft.com/office/2006/metadata/properties"/>
    <ds:schemaRef ds:uri="1ccc0202-570a-4c76-b717-959d7330174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0915F4D-C2C9-44FE-ADF3-6AF2097BC905}"/>
</file>

<file path=customXml/itemProps3.xml><?xml version="1.0" encoding="utf-8"?>
<ds:datastoreItem xmlns:ds="http://schemas.openxmlformats.org/officeDocument/2006/customXml" ds:itemID="{5D5482F2-D230-4F77-8331-7C5C3D2D40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1806</Words>
  <PresentationFormat>画面に合わせる (4:3)</PresentationFormat>
  <Paragraphs>307</Paragraphs>
  <Slides>29</Slides>
  <Notes>29</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40" baseType="lpstr">
      <vt:lpstr>AoyagiKouzanFontT</vt:lpstr>
      <vt:lpstr>Meiryo UI</vt:lpstr>
      <vt:lpstr>Meiryo</vt:lpstr>
      <vt:lpstr>Meiryo</vt:lpstr>
      <vt:lpstr>Yu Gothic</vt:lpstr>
      <vt:lpstr>游明朝</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地理院地図とは？</vt:lpstr>
      <vt:lpstr>地理院地図とは？</vt:lpstr>
      <vt:lpstr>地理院地図とは？</vt:lpstr>
      <vt:lpstr>PowerPoint プレゼンテーション</vt:lpstr>
      <vt:lpstr>地理院地図を検索しましょう</vt:lpstr>
      <vt:lpstr>地理院地図を検索しましょう</vt:lpstr>
      <vt:lpstr>地理院地図を検索しましょう</vt:lpstr>
      <vt:lpstr>地理院地図を検索しましょう</vt:lpstr>
      <vt:lpstr>ブックマークをしましょう</vt:lpstr>
      <vt:lpstr>ブックマークをしましょう</vt:lpstr>
      <vt:lpstr>ブックマークをしましょう</vt:lpstr>
      <vt:lpstr>ブックマークをしましょう</vt:lpstr>
      <vt:lpstr>ホーム画面に追加しましょう</vt:lpstr>
      <vt:lpstr>ホーム画面に追加しましょう</vt:lpstr>
      <vt:lpstr>PowerPoint プレゼンテーション</vt:lpstr>
      <vt:lpstr>地理院地図の基本画面</vt:lpstr>
      <vt:lpstr>地理院地図の操作方法</vt:lpstr>
      <vt:lpstr>現在位置を表示してみよう</vt:lpstr>
      <vt:lpstr>現在位置を表示してみよう</vt:lpstr>
      <vt:lpstr>緯度・経度・標高を調べてみよう</vt:lpstr>
      <vt:lpstr>「地図」ボタンを使ってみよう</vt:lpstr>
      <vt:lpstr>「地図」ボタンを使ってみよう</vt:lpstr>
      <vt:lpstr>「地図」ボタンを使ってみよう</vt:lpstr>
      <vt:lpstr>「ツール」ボタンを使ってみよう</vt:lpstr>
      <vt:lpstr>「ツール」ボタンを使ってみよう</vt:lpstr>
      <vt:lpstr>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2023-09-26T07:08:30Z</dcterms:created>
  <dcterms:modified xsi:type="dcterms:W3CDTF">2024-07-06T10:24:10Z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0x01010048FC5EA13524B040B8FB4A24C9C48CB1</vt:lpwstr>
  </property>
</Properties>
</file>