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5"/>
  </p:notesMasterIdLst>
  <p:sldIdLst>
    <p:sldId id="345" r:id="rId5"/>
    <p:sldId id="348" r:id="rId6"/>
    <p:sldId id="266" r:id="rId7"/>
    <p:sldId id="383" r:id="rId8"/>
    <p:sldId id="462" r:id="rId9"/>
    <p:sldId id="385" r:id="rId10"/>
    <p:sldId id="463" r:id="rId11"/>
    <p:sldId id="387" r:id="rId12"/>
    <p:sldId id="388" r:id="rId13"/>
    <p:sldId id="267" r:id="rId14"/>
    <p:sldId id="347" r:id="rId15"/>
    <p:sldId id="390" r:id="rId16"/>
    <p:sldId id="398" r:id="rId17"/>
    <p:sldId id="474" r:id="rId18"/>
    <p:sldId id="475" r:id="rId19"/>
    <p:sldId id="476" r:id="rId20"/>
    <p:sldId id="478" r:id="rId21"/>
    <p:sldId id="479" r:id="rId22"/>
    <p:sldId id="480" r:id="rId23"/>
    <p:sldId id="467" r:id="rId24"/>
    <p:sldId id="481" r:id="rId25"/>
    <p:sldId id="482" r:id="rId26"/>
    <p:sldId id="470" r:id="rId27"/>
    <p:sldId id="471" r:id="rId28"/>
    <p:sldId id="472" r:id="rId29"/>
    <p:sldId id="473" r:id="rId30"/>
    <p:sldId id="477" r:id="rId31"/>
    <p:sldId id="460" r:id="rId32"/>
    <p:sldId id="425" r:id="rId33"/>
    <p:sldId id="448" r:id="rId34"/>
  </p:sldIdLst>
  <p:sldSz cx="9144000" cy="6858000" type="screen4x3"/>
  <p:notesSz cx="6735763" cy="9866313"/>
  <p:custDataLst>
    <p:tags r:id="rId36"/>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23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D00C"/>
    <a:srgbClr val="009650"/>
    <a:srgbClr val="2AA860"/>
    <a:srgbClr val="40D07D"/>
    <a:srgbClr val="2F528F"/>
    <a:srgbClr val="FFFFCC"/>
    <a:srgbClr val="F8F8F8"/>
    <a:srgbClr val="EAEAEA"/>
    <a:srgbClr val="E5004F"/>
    <a:srgbClr val="007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81" autoAdjust="0"/>
    <p:restoredTop sz="66588" autoAdjust="0"/>
  </p:normalViewPr>
  <p:slideViewPr>
    <p:cSldViewPr snapToGrid="0" snapToObjects="1">
      <p:cViewPr varScale="1">
        <p:scale>
          <a:sx n="41" d="100"/>
          <a:sy n="41" d="100"/>
        </p:scale>
        <p:origin x="2100" y="32"/>
      </p:cViewPr>
      <p:guideLst/>
    </p:cSldViewPr>
  </p:slideViewPr>
  <p:outlineViewPr>
    <p:cViewPr>
      <p:scale>
        <a:sx n="33" d="100"/>
        <a:sy n="33" d="100"/>
      </p:scale>
      <p:origin x="0" y="-15064"/>
    </p:cViewPr>
  </p:outlineViewPr>
  <p:notesTextViewPr>
    <p:cViewPr>
      <p:scale>
        <a:sx n="100" d="100"/>
        <a:sy n="100" d="100"/>
      </p:scale>
      <p:origin x="0" y="0"/>
    </p:cViewPr>
  </p:notesTextViewPr>
  <p:sorterViewPr>
    <p:cViewPr>
      <p:scale>
        <a:sx n="150" d="100"/>
        <a:sy n="150" d="100"/>
      </p:scale>
      <p:origin x="0" y="-4664"/>
    </p:cViewPr>
  </p:sorterViewPr>
  <p:notesViewPr>
    <p:cSldViewPr snapToGrid="0" snapToObjects="1" showGuides="1">
      <p:cViewPr varScale="1">
        <p:scale>
          <a:sx n="92" d="100"/>
          <a:sy n="92" d="100"/>
        </p:scale>
        <p:origin x="2988" y="66"/>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18831" cy="495029"/>
          </a:xfrm>
          <a:prstGeom prst="rect">
            <a:avLst/>
          </a:prstGeom>
        </p:spPr>
        <p:txBody>
          <a:bodyPr vert="horz" lIns="91431" tIns="45716" rIns="91431"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31" tIns="45716" rIns="91431" bIns="45716" rtlCol="0"/>
          <a:lstStyle>
            <a:lvl1pPr algn="r">
              <a:defRPr sz="1200"/>
            </a:lvl1pPr>
          </a:lstStyle>
          <a:p>
            <a:fld id="{4FE7F398-C44E-EB48-B175-4278262AA32A}" type="datetimeFigureOut">
              <a:rPr kumimoji="1" lang="ja-JP" altLang="en-US" smtClean="0"/>
              <a:t>2024/7/29</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31" tIns="45716" rIns="91431" bIns="45716" rtlCol="0" anchor="ctr"/>
          <a:lstStyle/>
          <a:p>
            <a:endParaRPr lang="ja-JP" altLang="en-US"/>
          </a:p>
        </p:txBody>
      </p:sp>
      <p:sp>
        <p:nvSpPr>
          <p:cNvPr id="5" name="ノート プレースホルダー 4"/>
          <p:cNvSpPr>
            <a:spLocks noGrp="1"/>
          </p:cNvSpPr>
          <p:nvPr>
            <p:ph type="body" sz="quarter" idx="3"/>
          </p:nvPr>
        </p:nvSpPr>
        <p:spPr>
          <a:xfrm>
            <a:off x="673577" y="4748165"/>
            <a:ext cx="5388610" cy="3884861"/>
          </a:xfrm>
          <a:prstGeom prst="rect">
            <a:avLst/>
          </a:prstGeom>
        </p:spPr>
        <p:txBody>
          <a:bodyPr vert="horz" lIns="91431" tIns="45716" rIns="91431" bIns="4571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371286"/>
            <a:ext cx="2918831" cy="495028"/>
          </a:xfrm>
          <a:prstGeom prst="rect">
            <a:avLst/>
          </a:prstGeom>
        </p:spPr>
        <p:txBody>
          <a:bodyPr vert="horz" lIns="91431" tIns="45716" rIns="91431"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31" tIns="45716" rIns="91431" bIns="45716" rtlCol="0" anchor="b"/>
          <a:lstStyle>
            <a:lvl1pPr algn="r">
              <a:defRPr sz="1200"/>
            </a:lvl1pPr>
          </a:lstStyle>
          <a:p>
            <a:fld id="{2E1C7AFC-CFB2-404C-A69D-ECFBCE546BF5}" type="slidenum">
              <a:rPr kumimoji="1" lang="ja-JP" altLang="en-US" smtClean="0"/>
              <a:t>‹#›</a:t>
            </a:fld>
            <a:endParaRPr kumimoji="1" lang="ja-JP" altLang="en-US"/>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2542"/>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a:t>
            </a:fld>
            <a:endParaRPr kumimoji="1" lang="ja-JP" altLang="en-US" dirty="0"/>
          </a:p>
        </p:txBody>
      </p:sp>
    </p:spTree>
    <p:extLst>
      <p:ext uri="{BB962C8B-B14F-4D97-AF65-F5344CB8AC3E}">
        <p14:creationId xmlns:p14="http://schemas.microsoft.com/office/powerpoint/2010/main" val="1349911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10</a:t>
            </a:fld>
            <a:endParaRPr kumimoji="1" lang="ja-JP" altLang="en-US"/>
          </a:p>
        </p:txBody>
      </p:sp>
    </p:spTree>
    <p:extLst>
      <p:ext uri="{BB962C8B-B14F-4D97-AF65-F5344CB8AC3E}">
        <p14:creationId xmlns:p14="http://schemas.microsoft.com/office/powerpoint/2010/main" val="3281690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66"/>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11</a:t>
            </a:fld>
            <a:endParaRPr kumimoji="1" lang="ja-JP" altLang="en-US"/>
          </a:p>
        </p:txBody>
      </p:sp>
    </p:spTree>
    <p:extLst>
      <p:ext uri="{BB962C8B-B14F-4D97-AF65-F5344CB8AC3E}">
        <p14:creationId xmlns:p14="http://schemas.microsoft.com/office/powerpoint/2010/main" val="294661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74" defTabSz="903386">
              <a:defRPr/>
            </a:pPr>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12</a:t>
            </a:fld>
            <a:endParaRPr kumimoji="1" lang="ja-JP" altLang="en-US"/>
          </a:p>
        </p:txBody>
      </p:sp>
    </p:spTree>
    <p:extLst>
      <p:ext uri="{BB962C8B-B14F-4D97-AF65-F5344CB8AC3E}">
        <p14:creationId xmlns:p14="http://schemas.microsoft.com/office/powerpoint/2010/main" val="733219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74" defTabSz="903386">
              <a:defRPr/>
            </a:pPr>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13</a:t>
            </a:fld>
            <a:endParaRPr kumimoji="1" lang="ja-JP" altLang="en-US"/>
          </a:p>
        </p:txBody>
      </p:sp>
    </p:spTree>
    <p:extLst>
      <p:ext uri="{BB962C8B-B14F-4D97-AF65-F5344CB8AC3E}">
        <p14:creationId xmlns:p14="http://schemas.microsoft.com/office/powerpoint/2010/main" val="3466807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Tree>
    <p:extLst>
      <p:ext uri="{BB962C8B-B14F-4D97-AF65-F5344CB8AC3E}">
        <p14:creationId xmlns:p14="http://schemas.microsoft.com/office/powerpoint/2010/main" val="240216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dirty="0"/>
          </a:p>
        </p:txBody>
      </p:sp>
    </p:spTree>
    <p:extLst>
      <p:ext uri="{BB962C8B-B14F-4D97-AF65-F5344CB8AC3E}">
        <p14:creationId xmlns:p14="http://schemas.microsoft.com/office/powerpoint/2010/main" val="2018374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1872400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534" defTabSz="892586">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Tree>
    <p:extLst>
      <p:ext uri="{BB962C8B-B14F-4D97-AF65-F5344CB8AC3E}">
        <p14:creationId xmlns:p14="http://schemas.microsoft.com/office/powerpoint/2010/main" val="3170557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534"/>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a:p>
        </p:txBody>
      </p:sp>
    </p:spTree>
    <p:extLst>
      <p:ext uri="{BB962C8B-B14F-4D97-AF65-F5344CB8AC3E}">
        <p14:creationId xmlns:p14="http://schemas.microsoft.com/office/powerpoint/2010/main" val="4220794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19</a:t>
            </a:fld>
            <a:endParaRPr kumimoji="1" lang="ja-JP" altLang="en-US"/>
          </a:p>
        </p:txBody>
      </p:sp>
    </p:spTree>
    <p:extLst>
      <p:ext uri="{BB962C8B-B14F-4D97-AF65-F5344CB8AC3E}">
        <p14:creationId xmlns:p14="http://schemas.microsoft.com/office/powerpoint/2010/main" val="1764914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2</a:t>
            </a:fld>
            <a:endParaRPr kumimoji="1" lang="ja-JP" altLang="en-US" dirty="0"/>
          </a:p>
        </p:txBody>
      </p:sp>
    </p:spTree>
    <p:extLst>
      <p:ext uri="{BB962C8B-B14F-4D97-AF65-F5344CB8AC3E}">
        <p14:creationId xmlns:p14="http://schemas.microsoft.com/office/powerpoint/2010/main" val="136779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20</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320076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21</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569197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22</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3268266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23</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4001931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24</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1810708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25</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987669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26</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3400067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27</a:t>
            </a:fld>
            <a:endParaRPr kumimoji="1" lang="ja-JP" altLang="en-US"/>
          </a:p>
        </p:txBody>
      </p:sp>
    </p:spTree>
    <p:extLst>
      <p:ext uri="{BB962C8B-B14F-4D97-AF65-F5344CB8AC3E}">
        <p14:creationId xmlns:p14="http://schemas.microsoft.com/office/powerpoint/2010/main" val="3888402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31738"/>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28</a:t>
            </a:fld>
            <a:endParaRPr kumimoji="1" lang="ja-JP" altLang="en-US"/>
          </a:p>
        </p:txBody>
      </p:sp>
    </p:spTree>
    <p:extLst>
      <p:ext uri="{BB962C8B-B14F-4D97-AF65-F5344CB8AC3E}">
        <p14:creationId xmlns:p14="http://schemas.microsoft.com/office/powerpoint/2010/main" val="2641518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29</a:t>
            </a:fld>
            <a:endParaRPr kumimoji="1" lang="ja-JP" altLang="en-US" dirty="0"/>
          </a:p>
        </p:txBody>
      </p:sp>
      <p:sp>
        <p:nvSpPr>
          <p:cNvPr id="6" name="ノート プレースホルダー 5"/>
          <p:cNvSpPr>
            <a:spLocks noGrp="1"/>
          </p:cNvSpPr>
          <p:nvPr>
            <p:ph type="body" sz="quarter" idx="11"/>
          </p:nvPr>
        </p:nvSpPr>
        <p:spPr>
          <a:xfrm>
            <a:off x="677070" y="4765735"/>
            <a:ext cx="5416550" cy="4373863"/>
          </a:xfrm>
        </p:spPr>
        <p:txBody>
          <a:bodyPr/>
          <a:lstStyle/>
          <a:p>
            <a:pPr>
              <a:lnSpc>
                <a:spcPct val="120000"/>
              </a:lnSpc>
            </a:pPr>
            <a:endParaRPr lang="ja-JP" altLang="en-US" dirty="0"/>
          </a:p>
        </p:txBody>
      </p:sp>
    </p:spTree>
    <p:extLst>
      <p:ext uri="{BB962C8B-B14F-4D97-AF65-F5344CB8AC3E}">
        <p14:creationId xmlns:p14="http://schemas.microsoft.com/office/powerpoint/2010/main" val="2948918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3</a:t>
            </a:fld>
            <a:endParaRPr kumimoji="1" lang="ja-JP" altLang="en-US" dirty="0"/>
          </a:p>
        </p:txBody>
      </p:sp>
    </p:spTree>
    <p:extLst>
      <p:ext uri="{BB962C8B-B14F-4D97-AF65-F5344CB8AC3E}">
        <p14:creationId xmlns:p14="http://schemas.microsoft.com/office/powerpoint/2010/main" val="73971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30</a:t>
            </a:fld>
            <a:endParaRPr kumimoji="1" lang="ja-JP" altLang="en-US"/>
          </a:p>
        </p:txBody>
      </p:sp>
    </p:spTree>
    <p:extLst>
      <p:ext uri="{BB962C8B-B14F-4D97-AF65-F5344CB8AC3E}">
        <p14:creationId xmlns:p14="http://schemas.microsoft.com/office/powerpoint/2010/main" val="1719416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4</a:t>
            </a:fld>
            <a:endParaRPr kumimoji="1" lang="ja-JP" altLang="en-US" dirty="0"/>
          </a:p>
        </p:txBody>
      </p:sp>
      <p:sp>
        <p:nvSpPr>
          <p:cNvPr id="3" name="ノート プレースホルダー 2"/>
          <p:cNvSpPr>
            <a:spLocks noGrp="1"/>
          </p:cNvSpPr>
          <p:nvPr>
            <p:ph type="body" idx="1"/>
          </p:nvPr>
        </p:nvSpPr>
        <p:spPr>
          <a:xfrm>
            <a:off x="673577" y="4748165"/>
            <a:ext cx="5388610" cy="3884861"/>
          </a:xfrm>
        </p:spPr>
        <p:txBody>
          <a:bodyPr/>
          <a:lstStyle/>
          <a:p>
            <a:pPr indent="92071"/>
            <a:endParaRPr lang="en-US" altLang="ja-JP" dirty="0"/>
          </a:p>
        </p:txBody>
      </p:sp>
    </p:spTree>
    <p:extLst>
      <p:ext uri="{BB962C8B-B14F-4D97-AF65-F5344CB8AC3E}">
        <p14:creationId xmlns:p14="http://schemas.microsoft.com/office/powerpoint/2010/main" val="2377687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0125" y="395288"/>
            <a:ext cx="4403725" cy="3303587"/>
          </a:xfrm>
        </p:spPr>
      </p:sp>
      <p:sp>
        <p:nvSpPr>
          <p:cNvPr id="3" name="ノート プレースホルダー 2"/>
          <p:cNvSpPr>
            <a:spLocks noGrp="1"/>
          </p:cNvSpPr>
          <p:nvPr>
            <p:ph type="body" idx="1"/>
          </p:nvPr>
        </p:nvSpPr>
        <p:spPr>
          <a:xfrm>
            <a:off x="661178" y="4077972"/>
            <a:ext cx="5292563" cy="3853857"/>
          </a:xfrm>
        </p:spPr>
        <p:txBody>
          <a:bodyPr/>
          <a:lstStyle/>
          <a:p>
            <a:pPr indent="87825"/>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a:t>
            </a:fld>
            <a:endParaRPr kumimoji="1" lang="ja-JP" altLang="en-US"/>
          </a:p>
        </p:txBody>
      </p:sp>
    </p:spTree>
    <p:extLst>
      <p:ext uri="{BB962C8B-B14F-4D97-AF65-F5344CB8AC3E}">
        <p14:creationId xmlns:p14="http://schemas.microsoft.com/office/powerpoint/2010/main" val="3341230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6</a:t>
            </a:fld>
            <a:endParaRPr kumimoji="1" lang="ja-JP" altLang="en-US" dirty="0"/>
          </a:p>
        </p:txBody>
      </p:sp>
      <p:sp>
        <p:nvSpPr>
          <p:cNvPr id="3" name="ノート プレースホルダー 2"/>
          <p:cNvSpPr>
            <a:spLocks noGrp="1"/>
          </p:cNvSpPr>
          <p:nvPr>
            <p:ph type="body" idx="1"/>
          </p:nvPr>
        </p:nvSpPr>
        <p:spPr>
          <a:xfrm>
            <a:off x="715904" y="4697365"/>
            <a:ext cx="5388610" cy="3884861"/>
          </a:xfrm>
        </p:spPr>
        <p:txBody>
          <a:bodyPr/>
          <a:lstStyle/>
          <a:p>
            <a:pPr indent="87825"/>
            <a:endParaRPr lang="en-US" altLang="ja-JP" dirty="0"/>
          </a:p>
        </p:txBody>
      </p:sp>
    </p:spTree>
    <p:extLst>
      <p:ext uri="{BB962C8B-B14F-4D97-AF65-F5344CB8AC3E}">
        <p14:creationId xmlns:p14="http://schemas.microsoft.com/office/powerpoint/2010/main" val="1481327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7</a:t>
            </a:fld>
            <a:endParaRPr kumimoji="1" lang="ja-JP" altLang="en-US" dirty="0"/>
          </a:p>
        </p:txBody>
      </p:sp>
      <p:sp>
        <p:nvSpPr>
          <p:cNvPr id="6" name="ノート プレースホルダー 5"/>
          <p:cNvSpPr>
            <a:spLocks noGrp="1"/>
          </p:cNvSpPr>
          <p:nvPr>
            <p:ph type="body" sz="quarter" idx="11"/>
          </p:nvPr>
        </p:nvSpPr>
        <p:spPr/>
        <p:txBody>
          <a:bodyPr/>
          <a:lstStyle/>
          <a:p>
            <a:pPr indent="87825"/>
            <a:endParaRPr lang="ja-JP" altLang="en-US" dirty="0"/>
          </a:p>
        </p:txBody>
      </p:sp>
    </p:spTree>
    <p:extLst>
      <p:ext uri="{BB962C8B-B14F-4D97-AF65-F5344CB8AC3E}">
        <p14:creationId xmlns:p14="http://schemas.microsoft.com/office/powerpoint/2010/main" val="3761931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4134"/>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8</a:t>
            </a:fld>
            <a:endParaRPr kumimoji="1" lang="ja-JP" altLang="en-US"/>
          </a:p>
        </p:txBody>
      </p:sp>
    </p:spTree>
    <p:extLst>
      <p:ext uri="{BB962C8B-B14F-4D97-AF65-F5344CB8AC3E}">
        <p14:creationId xmlns:p14="http://schemas.microsoft.com/office/powerpoint/2010/main" val="1378357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6488" y="663575"/>
            <a:ext cx="4402137" cy="3303588"/>
          </a:xfrm>
        </p:spPr>
      </p:sp>
      <p:sp>
        <p:nvSpPr>
          <p:cNvPr id="3" name="ノート プレースホルダー 2"/>
          <p:cNvSpPr>
            <a:spLocks noGrp="1"/>
          </p:cNvSpPr>
          <p:nvPr>
            <p:ph type="body" idx="1"/>
          </p:nvPr>
        </p:nvSpPr>
        <p:spPr>
          <a:xfrm>
            <a:off x="618999" y="4165137"/>
            <a:ext cx="5292563" cy="4273242"/>
          </a:xfrm>
        </p:spPr>
        <p:txBody>
          <a:bodyPr/>
          <a:lstStyle/>
          <a:p>
            <a:pPr indent="84688"/>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9</a:t>
            </a:fld>
            <a:endParaRPr kumimoji="1" lang="ja-JP" altLang="en-US"/>
          </a:p>
        </p:txBody>
      </p:sp>
    </p:spTree>
    <p:extLst>
      <p:ext uri="{BB962C8B-B14F-4D97-AF65-F5344CB8AC3E}">
        <p14:creationId xmlns:p14="http://schemas.microsoft.com/office/powerpoint/2010/main" val="2697649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5375">
          <p15:clr>
            <a:srgbClr val="FBAE40"/>
          </p15:clr>
        </p15:guide>
        <p15:guide id="16" orient="horz" pos="386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5375">
          <p15:clr>
            <a:srgbClr val="FBAE40"/>
          </p15:clr>
        </p15:guide>
        <p15:guide id="16" orient="horz" pos="3861">
          <p15:clr>
            <a:srgbClr val="FBAE40"/>
          </p15:clr>
        </p15:guide>
        <p15:guide id="17" orient="horz" pos="1026">
          <p15:clr>
            <a:srgbClr val="FBAE40"/>
          </p15:clr>
        </p15:guide>
        <p15:guide id="18" orient="horz" pos="1253">
          <p15:clr>
            <a:srgbClr val="FBAE40"/>
          </p15:clr>
        </p15:guide>
        <p15:guide id="19" orient="horz" pos="14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p15:clr>
            <a:srgbClr val="FBAE40"/>
          </p15:clr>
        </p15:guide>
        <p15:guide id="16" pos="3787">
          <p15:clr>
            <a:srgbClr val="FBAE40"/>
          </p15:clr>
        </p15:guide>
        <p15:guide id="17" pos="5375">
          <p15:clr>
            <a:srgbClr val="FBAE40"/>
          </p15:clr>
        </p15:guide>
        <p15:guide id="18" orient="horz" pos="1026">
          <p15:clr>
            <a:srgbClr val="FBAE40"/>
          </p15:clr>
        </p15:guide>
        <p15:guide id="19" orient="horz" pos="1253">
          <p15:clr>
            <a:srgbClr val="FBAE40"/>
          </p15:clr>
        </p15:guide>
        <p15:guide id="20" orient="horz" pos="1480">
          <p15:clr>
            <a:srgbClr val="FBAE40"/>
          </p15:clr>
        </p15:guide>
        <p15:guide id="21" orient="horz" pos="3861">
          <p15:clr>
            <a:srgbClr val="FBAE40"/>
          </p15:clr>
        </p15:guide>
        <p15:guide id="22" pos="3901">
          <p15:clr>
            <a:srgbClr val="FBAE40"/>
          </p15:clr>
        </p15:guide>
        <p15:guide id="23" orient="horz" pos="2387">
          <p15:clr>
            <a:srgbClr val="FBAE40"/>
          </p15:clr>
        </p15:guide>
        <p15:guide id="24" pos="2653" userDrawn="1">
          <p15:clr>
            <a:srgbClr val="FBAE40"/>
          </p15:clr>
        </p15:guide>
        <p15:guide id="25" pos="2426" userDrawn="1">
          <p15:clr>
            <a:srgbClr val="FBAE40"/>
          </p15:clr>
        </p15:guide>
        <p15:guide id="26" pos="2200" userDrawn="1">
          <p15:clr>
            <a:srgbClr val="FBAE40"/>
          </p15:clr>
        </p15:guide>
        <p15:guide id="27" pos="3107" userDrawn="1">
          <p15:clr>
            <a:srgbClr val="FBAE40"/>
          </p15:clr>
        </p15:guide>
        <p15:guide id="28" pos="3334" userDrawn="1">
          <p15:clr>
            <a:srgbClr val="FBAE40"/>
          </p15:clr>
        </p15:guide>
        <p15:guide id="29" pos="3560" userDrawn="1">
          <p15:clr>
            <a:srgbClr val="FBAE40"/>
          </p15:clr>
        </p15:guide>
        <p15:guide id="30" pos="4468" userDrawn="1">
          <p15:clr>
            <a:srgbClr val="FBAE40"/>
          </p15:clr>
        </p15:guide>
        <p15:guide id="31" pos="4354" userDrawn="1">
          <p15:clr>
            <a:srgbClr val="FBAE40"/>
          </p15:clr>
        </p15:guide>
        <p15:guide id="32" pos="344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2024/7/29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31AE82F-0C1A-4ADC-AC98-982F0C4584F7}"/>
              </a:ext>
            </a:extLst>
          </p:cNvPr>
          <p:cNvGraphicFramePr>
            <a:graphicFrameLocks noChangeAspect="1"/>
          </p:cNvGraphicFramePr>
          <p:nvPr userDrawn="1">
            <p:custDataLst>
              <p:tags r:id="rId7"/>
            </p:custDataLst>
            <p:extLst>
              <p:ext uri="{D42A27DB-BD31-4B8C-83A1-F6EECF244321}">
                <p14:modId xmlns:p14="http://schemas.microsoft.com/office/powerpoint/2010/main" val="3427550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8" name="オブジェクト 7" hidden="1">
                        <a:extLst>
                          <a:ext uri="{FF2B5EF4-FFF2-40B4-BE49-F238E27FC236}">
                            <a16:creationId xmlns:a16="http://schemas.microsoft.com/office/drawing/2014/main" id="{631AE82F-0C1A-4ADC-AC98-982F0C4584F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2024/7/29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hyperlink" Target="https://www.e-tax.nta.go.jp/todokedesho/kaishi3.htm#tabs_2"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notesSlide" Target="../notesSlides/notesSlide14.xml"/><Relationship Id="rId7" Type="http://schemas.openxmlformats.org/officeDocument/2006/relationships/image" Target="../media/image23.jpeg"/><Relationship Id="rId12"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22.png"/><Relationship Id="rId11" Type="http://schemas.microsoft.com/office/2007/relationships/hdphoto" Target="../media/hdphoto1.wdp"/><Relationship Id="rId5" Type="http://schemas.openxmlformats.org/officeDocument/2006/relationships/image" Target="../media/image1.emf"/><Relationship Id="rId10" Type="http://schemas.openxmlformats.org/officeDocument/2006/relationships/image" Target="../media/image26.png"/><Relationship Id="rId4" Type="http://schemas.openxmlformats.org/officeDocument/2006/relationships/oleObject" Target="../embeddings/oleObject5.bin"/><Relationship Id="rId9" Type="http://schemas.openxmlformats.org/officeDocument/2006/relationships/image" Target="../media/image25.jpeg"/><Relationship Id="rId1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notesSlide" Target="../notesSlides/notesSlide15.xm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1.emf"/><Relationship Id="rId10" Type="http://schemas.openxmlformats.org/officeDocument/2006/relationships/image" Target="../media/image34.png"/><Relationship Id="rId4" Type="http://schemas.openxmlformats.org/officeDocument/2006/relationships/oleObject" Target="../embeddings/oleObject6.bin"/><Relationship Id="rId9" Type="http://schemas.openxmlformats.org/officeDocument/2006/relationships/image" Target="../media/image33.jpeg"/><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notesSlide" Target="../notesSlides/notesSlide16.xml"/><Relationship Id="rId7" Type="http://schemas.openxmlformats.org/officeDocument/2006/relationships/image" Target="../media/image40.pn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39.jpeg"/><Relationship Id="rId5" Type="http://schemas.openxmlformats.org/officeDocument/2006/relationships/image" Target="../media/image1.emf"/><Relationship Id="rId4" Type="http://schemas.openxmlformats.org/officeDocument/2006/relationships/oleObject" Target="../embeddings/oleObject7.bin"/><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7.xml"/><Relationship Id="rId7"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18.xml"/><Relationship Id="rId7" Type="http://schemas.openxmlformats.org/officeDocument/2006/relationships/image" Target="../media/image49.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1.e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9.xml"/><Relationship Id="rId7" Type="http://schemas.openxmlformats.org/officeDocument/2006/relationships/image" Target="../media/image53.pn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8.em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7.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60.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6.emf"/><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6.emf"/><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hyperlink" Target="https://www.digi-katsu.go.jp/teaching-materials-and-videos"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https://www.nta.go.jp/taxes/shiraberu/shinkoku/tokushu/index.htm" TargetMode="Externa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emf"/><Relationship Id="rId7"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emf"/><Relationship Id="rId9"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nta.go.jp/taxes/tetsuzuki/mynumberinfo/mynapo.htm"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5.xml"/><Relationship Id="rId7"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7.xml"/><Relationship Id="rId7" Type="http://schemas.openxmlformats.org/officeDocument/2006/relationships/image" Target="../media/image12.jpe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4.jpeg"/><Relationship Id="rId5" Type="http://schemas.openxmlformats.org/officeDocument/2006/relationships/image" Target="../media/image8.emf"/><Relationship Id="rId4" Type="http://schemas.openxmlformats.org/officeDocument/2006/relationships/oleObject" Target="../embeddings/oleObject4.bin"/><Relationship Id="rId9"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72000" y="1473152"/>
            <a:ext cx="7200000" cy="2232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サブタイトル 2"/>
          <p:cNvSpPr txBox="1">
            <a:spLocks/>
          </p:cNvSpPr>
          <p:nvPr/>
        </p:nvSpPr>
        <p:spPr>
          <a:xfrm>
            <a:off x="1144968" y="1715872"/>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dirty="0">
                <a:solidFill>
                  <a:schemeClr val="bg1"/>
                </a:solidFill>
              </a:rPr>
              <a:t>マイナンバーカードを使って</a:t>
            </a:r>
            <a:endParaRPr lang="en-US" altLang="ja-JP" sz="3600" dirty="0">
              <a:solidFill>
                <a:schemeClr val="bg1"/>
              </a:solidFill>
            </a:endParaRPr>
          </a:p>
          <a:p>
            <a:r>
              <a:rPr lang="en-US" altLang="ja-JP" sz="3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3600" dirty="0">
                <a:solidFill>
                  <a:schemeClr val="bg1"/>
                </a:solidFill>
              </a:rPr>
              <a:t>スマホで確定申</a:t>
            </a:r>
            <a:r>
              <a:rPr lang="ja-JP" altLang="en-US" sz="3600" spc="-1500" dirty="0">
                <a:solidFill>
                  <a:schemeClr val="bg1"/>
                </a:solidFill>
              </a:rPr>
              <a:t>告</a:t>
            </a:r>
            <a:r>
              <a:rPr lang="ja-JP" altLang="en-US" sz="3600" dirty="0">
                <a:solidFill>
                  <a:schemeClr val="bg1"/>
                </a:solidFill>
              </a:rPr>
              <a:t>（</a:t>
            </a:r>
            <a:r>
              <a:rPr lang="en-US" altLang="ja-JP" sz="3600" dirty="0">
                <a:solidFill>
                  <a:schemeClr val="bg1"/>
                </a:solidFill>
              </a:rPr>
              <a:t>e-Tax</a:t>
            </a:r>
            <a:r>
              <a:rPr lang="ja-JP" altLang="en-US" sz="3600" spc="-1500" dirty="0">
                <a:solidFill>
                  <a:schemeClr val="bg1"/>
                </a:solidFill>
              </a:rPr>
              <a:t>）</a:t>
            </a:r>
            <a:r>
              <a:rPr lang="en-US" altLang="ja-JP" sz="3600" kern="10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3600" dirty="0">
                <a:solidFill>
                  <a:schemeClr val="bg1"/>
                </a:solidFill>
              </a:rPr>
              <a:t>が</a:t>
            </a:r>
            <a:endParaRPr lang="en-US" altLang="ja-JP" sz="3600" dirty="0">
              <a:solidFill>
                <a:schemeClr val="bg1"/>
              </a:solidFill>
            </a:endParaRPr>
          </a:p>
          <a:p>
            <a:r>
              <a:rPr lang="ja-JP" altLang="en-US" sz="3600" dirty="0">
                <a:solidFill>
                  <a:schemeClr val="bg1"/>
                </a:solidFill>
              </a:rPr>
              <a:t>できるようにしましょう</a:t>
            </a:r>
          </a:p>
        </p:txBody>
      </p:sp>
      <p:pic>
        <p:nvPicPr>
          <p:cNvPr id="10" name="図 9" descr="マイナンバーPRキャラクターのマイナちゃんのイラスト"/>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9017" y="3809341"/>
            <a:ext cx="1552067" cy="2269793"/>
          </a:xfrm>
          <a:prstGeom prst="rect">
            <a:avLst/>
          </a:prstGeom>
        </p:spPr>
      </p:pic>
      <p:pic>
        <p:nvPicPr>
          <p:cNvPr id="11" name="図 10" descr="「デジタル活用支援推進事業」を表すロゴマーク"/>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47485" y="196467"/>
            <a:ext cx="750231" cy="1113738"/>
          </a:xfrm>
          <a:prstGeom prst="rect">
            <a:avLst/>
          </a:prstGeom>
        </p:spPr>
      </p:pic>
      <p:pic>
        <p:nvPicPr>
          <p:cNvPr id="22" name="図 21" descr="国税庁e-Taxキャラクターのイータ君のイラスト&#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32240" y="4121070"/>
            <a:ext cx="1561369" cy="2010855"/>
          </a:xfrm>
          <a:prstGeom prst="rect">
            <a:avLst/>
          </a:prstGeom>
        </p:spPr>
      </p:pic>
      <p:sp>
        <p:nvSpPr>
          <p:cNvPr id="9" name="テキスト ボックス 8" descr="&#10;"/>
          <p:cNvSpPr txBox="1"/>
          <p:nvPr/>
        </p:nvSpPr>
        <p:spPr>
          <a:xfrm>
            <a:off x="4075280" y="5603450"/>
            <a:ext cx="1682070" cy="641201"/>
          </a:xfrm>
          <a:prstGeom prst="rect">
            <a:avLst/>
          </a:prstGeom>
          <a:noFill/>
        </p:spPr>
        <p:txBody>
          <a:bodyPr wrap="square" rtlCol="0">
            <a:spAutoFit/>
          </a:bodyPr>
          <a:lstStyle/>
          <a:p>
            <a:pPr>
              <a:lnSpc>
                <a:spcPts val="1000"/>
              </a:lnSpc>
              <a:spcBef>
                <a:spcPts val="600"/>
              </a:spcBef>
            </a:pPr>
            <a:r>
              <a:rPr lang="ja-JP" altLang="en-US" sz="1050" b="1" dirty="0">
                <a:latin typeface="Meiryo" charset="-128"/>
                <a:ea typeface="Meiryo" charset="-128"/>
                <a:cs typeface="Meiryo" charset="-128"/>
              </a:rPr>
              <a:t>国税庁</a:t>
            </a:r>
            <a:endParaRPr lang="en-US" altLang="ja-JP" sz="1050" b="1" dirty="0">
              <a:latin typeface="Meiryo" charset="-128"/>
              <a:ea typeface="Meiryo" charset="-128"/>
              <a:cs typeface="Meiryo" charset="-128"/>
            </a:endParaRPr>
          </a:p>
          <a:p>
            <a:pPr>
              <a:lnSpc>
                <a:spcPts val="1000"/>
              </a:lnSpc>
              <a:spcBef>
                <a:spcPts val="600"/>
              </a:spcBef>
            </a:pPr>
            <a:r>
              <a:rPr lang="en-US" altLang="ja-JP" sz="1050" b="1" dirty="0">
                <a:latin typeface="Meiryo" charset="-128"/>
                <a:ea typeface="Meiryo" charset="-128"/>
                <a:cs typeface="Meiryo" charset="-128"/>
              </a:rPr>
              <a:t>e-Tax</a:t>
            </a:r>
            <a:r>
              <a:rPr lang="ja-JP" altLang="en-US" sz="1050" b="1" dirty="0">
                <a:latin typeface="Meiryo" charset="-128"/>
                <a:ea typeface="Meiryo" charset="-128"/>
                <a:cs typeface="Meiryo" charset="-128"/>
              </a:rPr>
              <a:t>キャラクター</a:t>
            </a:r>
            <a:endParaRPr lang="en-US" altLang="ja-JP" sz="1050" b="1" dirty="0">
              <a:latin typeface="Meiryo" charset="-128"/>
              <a:ea typeface="Meiryo" charset="-128"/>
              <a:cs typeface="Meiryo" charset="-128"/>
            </a:endParaRPr>
          </a:p>
          <a:p>
            <a:pPr>
              <a:lnSpc>
                <a:spcPts val="1000"/>
              </a:lnSpc>
              <a:spcBef>
                <a:spcPts val="600"/>
              </a:spcBef>
            </a:pPr>
            <a:r>
              <a:rPr lang="ja-JP" altLang="en-US" sz="1050" b="1" dirty="0">
                <a:latin typeface="Meiryo" charset="-128"/>
                <a:ea typeface="Meiryo" charset="-128"/>
                <a:cs typeface="Meiryo" charset="-128"/>
              </a:rPr>
              <a:t>イータ君</a:t>
            </a:r>
          </a:p>
        </p:txBody>
      </p:sp>
      <p:sp>
        <p:nvSpPr>
          <p:cNvPr id="12" name="テキスト ボックス 11"/>
          <p:cNvSpPr txBox="1"/>
          <p:nvPr/>
        </p:nvSpPr>
        <p:spPr>
          <a:xfrm>
            <a:off x="784365" y="5603450"/>
            <a:ext cx="1682070" cy="652743"/>
          </a:xfrm>
          <a:prstGeom prst="rect">
            <a:avLst/>
          </a:prstGeom>
          <a:noFill/>
        </p:spPr>
        <p:txBody>
          <a:bodyPr wrap="square" rtlCol="0">
            <a:spAutoFit/>
          </a:bodyPr>
          <a:lstStyle/>
          <a:p>
            <a:pPr>
              <a:lnSpc>
                <a:spcPts val="1000"/>
              </a:lnSpc>
              <a:spcBef>
                <a:spcPts val="600"/>
              </a:spcBef>
            </a:pPr>
            <a:r>
              <a:rPr lang="ja-JP" altLang="en-US" sz="1050" b="1" dirty="0">
                <a:latin typeface="Meiryo" charset="-128"/>
                <a:ea typeface="Meiryo" charset="-128"/>
                <a:cs typeface="Meiryo" charset="-128"/>
              </a:rPr>
              <a:t>マイナンバー</a:t>
            </a:r>
            <a:endParaRPr lang="en-US" altLang="ja-JP" sz="1050" b="1" dirty="0">
              <a:latin typeface="Meiryo" charset="-128"/>
              <a:ea typeface="Meiryo" charset="-128"/>
              <a:cs typeface="Meiryo" charset="-128"/>
            </a:endParaRPr>
          </a:p>
          <a:p>
            <a:pPr>
              <a:lnSpc>
                <a:spcPts val="1000"/>
              </a:lnSpc>
              <a:spcBef>
                <a:spcPts val="600"/>
              </a:spcBef>
            </a:pPr>
            <a:r>
              <a:rPr lang="en-US" altLang="ja-JP" sz="1050" b="1" dirty="0">
                <a:latin typeface="Meiryo" charset="-128"/>
                <a:ea typeface="Meiryo" charset="-128"/>
                <a:cs typeface="Meiryo" charset="-128"/>
              </a:rPr>
              <a:t>PR</a:t>
            </a:r>
            <a:r>
              <a:rPr lang="ja-JP" altLang="en-US" sz="1050" b="1" dirty="0">
                <a:latin typeface="Meiryo" charset="-128"/>
                <a:ea typeface="Meiryo" charset="-128"/>
                <a:cs typeface="Meiryo" charset="-128"/>
              </a:rPr>
              <a:t>キャラクター</a:t>
            </a:r>
            <a:endParaRPr lang="en-US" altLang="ja-JP" sz="1050" b="1" dirty="0">
              <a:latin typeface="Meiryo" charset="-128"/>
              <a:ea typeface="Meiryo" charset="-128"/>
              <a:cs typeface="Meiryo" charset="-128"/>
            </a:endParaRPr>
          </a:p>
          <a:p>
            <a:pPr>
              <a:lnSpc>
                <a:spcPts val="1000"/>
              </a:lnSpc>
              <a:spcBef>
                <a:spcPts val="600"/>
              </a:spcBef>
            </a:pPr>
            <a:r>
              <a:rPr lang="ja-JP" altLang="en-US" sz="1050" b="1" dirty="0">
                <a:latin typeface="Meiryo" charset="-128"/>
                <a:ea typeface="Meiryo" charset="-128"/>
                <a:cs typeface="Meiryo" charset="-128"/>
              </a:rPr>
              <a:t>マイナちゃん</a:t>
            </a:r>
          </a:p>
        </p:txBody>
      </p:sp>
      <p:sp>
        <p:nvSpPr>
          <p:cNvPr id="15" name="テキスト ボックス 14">
            <a:extLst>
              <a:ext uri="{FF2B5EF4-FFF2-40B4-BE49-F238E27FC236}">
                <a16:creationId xmlns:a16="http://schemas.microsoft.com/office/drawing/2014/main" id="{5D81D4D6-5110-4FDB-A422-D38F27C69A93}"/>
              </a:ext>
            </a:extLst>
          </p:cNvPr>
          <p:cNvSpPr txBox="1"/>
          <p:nvPr/>
        </p:nvSpPr>
        <p:spPr>
          <a:xfrm>
            <a:off x="7544393" y="6384107"/>
            <a:ext cx="1016945" cy="276999"/>
          </a:xfrm>
          <a:prstGeom prst="rect">
            <a:avLst/>
          </a:prstGeom>
          <a:noFill/>
        </p:spPr>
        <p:txBody>
          <a:bodyPr wrap="none" rtlCol="0">
            <a:spAutoFit/>
          </a:bodyPr>
          <a:lstStyle/>
          <a:p>
            <a:pPr marL="7938"/>
            <a:r>
              <a:rPr kumimoji="1" lang="ja-JP" altLang="en-US" sz="1200" b="1" dirty="0">
                <a:latin typeface="Meiryo" charset="-128"/>
                <a:ea typeface="Meiryo" charset="-128"/>
                <a:cs typeface="Meiryo" charset="-128"/>
              </a:rPr>
              <a:t>令和</a:t>
            </a:r>
            <a:r>
              <a:rPr lang="en-US" altLang="ja-JP" sz="1200" b="1" dirty="0">
                <a:latin typeface="Meiryo" charset="-128"/>
                <a:ea typeface="Meiryo" charset="-128"/>
                <a:cs typeface="Meiryo" charset="-128"/>
              </a:rPr>
              <a:t>6</a:t>
            </a:r>
            <a:r>
              <a:rPr kumimoji="1" lang="ja-JP" altLang="en-US" sz="1200" b="1" dirty="0">
                <a:latin typeface="Meiryo" charset="-128"/>
                <a:ea typeface="Meiryo" charset="-128"/>
                <a:cs typeface="Meiryo" charset="-128"/>
              </a:rPr>
              <a:t>年</a:t>
            </a:r>
            <a:r>
              <a:rPr lang="en-US" altLang="ja-JP" sz="1200" b="1" dirty="0">
                <a:latin typeface="Meiryo" charset="-128"/>
                <a:ea typeface="Meiryo" charset="-128"/>
                <a:cs typeface="Meiryo" charset="-128"/>
              </a:rPr>
              <a:t>2</a:t>
            </a:r>
            <a:r>
              <a:rPr kumimoji="1" lang="ja-JP" altLang="en-US" sz="1200" b="1" dirty="0">
                <a:latin typeface="Meiryo" charset="-128"/>
                <a:ea typeface="Meiryo" charset="-128"/>
                <a:cs typeface="Meiryo" charset="-128"/>
              </a:rPr>
              <a:t>月</a:t>
            </a:r>
          </a:p>
        </p:txBody>
      </p:sp>
    </p:spTree>
    <p:extLst>
      <p:ext uri="{BB962C8B-B14F-4D97-AF65-F5344CB8AC3E}">
        <p14:creationId xmlns:p14="http://schemas.microsoft.com/office/powerpoint/2010/main" val="1352175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77525" y="497848"/>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4000" dirty="0">
                <a:solidFill>
                  <a:srgbClr val="009650"/>
                </a:solidFill>
              </a:rPr>
              <a:t>2</a:t>
            </a:r>
            <a:endParaRPr lang="ja-JP" altLang="en-US" sz="14000" dirty="0">
              <a:solidFill>
                <a:srgbClr val="009650"/>
              </a:solidFill>
            </a:endParaRPr>
          </a:p>
          <a:p>
            <a:r>
              <a:rPr lang="ja-JP" altLang="en-US" sz="4800" dirty="0">
                <a:solidFill>
                  <a:srgbClr val="009650"/>
                </a:solidFill>
              </a:rPr>
              <a:t>マイナンバーカードで</a:t>
            </a:r>
            <a:r>
              <a:rPr lang="en-US" altLang="ja-JP" sz="4800" dirty="0">
                <a:solidFill>
                  <a:srgbClr val="009650"/>
                </a:solidFill>
              </a:rPr>
              <a:t>   e-Tax</a:t>
            </a:r>
            <a:r>
              <a:rPr lang="ja-JP" altLang="en-US" sz="4800" dirty="0">
                <a:solidFill>
                  <a:srgbClr val="009650"/>
                </a:solidFill>
              </a:rPr>
              <a:t>を利用できるよう</a:t>
            </a:r>
            <a:r>
              <a:rPr lang="en-US" altLang="ja-JP" sz="4800" dirty="0">
                <a:solidFill>
                  <a:srgbClr val="009650"/>
                </a:solidFill>
              </a:rPr>
              <a:t> </a:t>
            </a:r>
            <a:r>
              <a:rPr lang="ja-JP" altLang="en-US" sz="4800" dirty="0">
                <a:solidFill>
                  <a:srgbClr val="009650"/>
                </a:solidFill>
              </a:rPr>
              <a:t>にしましょう</a:t>
            </a:r>
            <a:endParaRPr lang="en-US" altLang="ja-JP" sz="4800" dirty="0">
              <a:solidFill>
                <a:srgbClr val="009650"/>
              </a:solidFill>
            </a:endParaRPr>
          </a:p>
          <a:p>
            <a:endParaRPr lang="ja-JP" altLang="en-US" sz="4800" dirty="0">
              <a:solidFill>
                <a:srgbClr val="009650"/>
              </a:solidFill>
            </a:endParaRPr>
          </a:p>
        </p:txBody>
      </p:sp>
      <p:pic>
        <p:nvPicPr>
          <p:cNvPr id="5" name="図 4" descr="イータ君のイラスト"/>
          <p:cNvPicPr>
            <a:picLocks noChangeAspect="1"/>
          </p:cNvPicPr>
          <p:nvPr/>
        </p:nvPicPr>
        <p:blipFill rotWithShape="1">
          <a:blip r:embed="rId3">
            <a:extLst>
              <a:ext uri="{28A0092B-C50C-407E-A947-70E740481C1C}">
                <a14:useLocalDpi xmlns:a14="http://schemas.microsoft.com/office/drawing/2010/main"/>
              </a:ext>
            </a:extLst>
          </a:blip>
          <a:srcRect l="20021" t="8043" r="22798" b="10999"/>
          <a:stretch/>
        </p:blipFill>
        <p:spPr>
          <a:xfrm>
            <a:off x="340178" y="4602115"/>
            <a:ext cx="1284641" cy="1362357"/>
          </a:xfrm>
          <a:prstGeom prst="rect">
            <a:avLst/>
          </a:prstGeom>
        </p:spPr>
      </p:pic>
    </p:spTree>
    <p:extLst>
      <p:ext uri="{BB962C8B-B14F-4D97-AF65-F5344CB8AC3E}">
        <p14:creationId xmlns:p14="http://schemas.microsoft.com/office/powerpoint/2010/main" val="1888224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7684" y="707234"/>
            <a:ext cx="7580466" cy="540000"/>
          </a:xfrm>
        </p:spPr>
        <p:txBody>
          <a:bodyPr>
            <a:normAutofit fontScale="90000"/>
          </a:bodyPr>
          <a:lstStyle/>
          <a:p>
            <a:r>
              <a:rPr lang="ja-JP" altLang="en-US" dirty="0"/>
              <a:t>マイナンバーカードを使ったスマホでの</a:t>
            </a:r>
            <a:br>
              <a:rPr lang="en-US" altLang="ja-JP" dirty="0"/>
            </a:br>
            <a:r>
              <a:rPr lang="ja-JP" altLang="en-US" dirty="0"/>
              <a:t>確定申告に</a:t>
            </a:r>
            <a:r>
              <a:rPr kumimoji="1" lang="ja-JP" altLang="en-US" dirty="0"/>
              <a:t>必要なも</a:t>
            </a:r>
            <a:r>
              <a:rPr kumimoji="1" lang="ja-JP" altLang="en-US" spc="-1000" dirty="0"/>
              <a:t>の</a:t>
            </a:r>
            <a:r>
              <a:rPr kumimoji="1" lang="ja-JP" altLang="en-US" dirty="0"/>
              <a:t>（事前準備）</a:t>
            </a:r>
          </a:p>
        </p:txBody>
      </p:sp>
      <p:sp>
        <p:nvSpPr>
          <p:cNvPr id="3" name="サブタイトル 2"/>
          <p:cNvSpPr>
            <a:spLocks noGrp="1"/>
          </p:cNvSpPr>
          <p:nvPr>
            <p:ph type="subTitle" idx="1"/>
          </p:nvPr>
        </p:nvSpPr>
        <p:spPr>
          <a:xfrm>
            <a:off x="507804" y="1435651"/>
            <a:ext cx="8280000" cy="540000"/>
          </a:xfrm>
        </p:spPr>
        <p:txBody>
          <a:bodyPr/>
          <a:lstStyle/>
          <a:p>
            <a:r>
              <a:rPr lang="ja-JP" altLang="en-US" dirty="0"/>
              <a:t>以下のものを準備しましょう。</a:t>
            </a:r>
            <a:endParaRPr kumimoji="1" lang="ja-JP" altLang="en-US" dirty="0"/>
          </a:p>
        </p:txBody>
      </p:sp>
      <p:sp>
        <p:nvSpPr>
          <p:cNvPr id="13" name="object 3" descr="パスワードを表すカギのイラスト">
            <a:extLst>
              <a:ext uri="{FF2B5EF4-FFF2-40B4-BE49-F238E27FC236}">
                <a16:creationId xmlns:a16="http://schemas.microsoft.com/office/drawing/2014/main" id="{D833A201-CB73-4083-BCCF-AABEA8E05CFA}"/>
              </a:ext>
            </a:extLst>
          </p:cNvPr>
          <p:cNvSpPr>
            <a:spLocks noChangeAspect="1"/>
          </p:cNvSpPr>
          <p:nvPr/>
        </p:nvSpPr>
        <p:spPr>
          <a:xfrm>
            <a:off x="4845748" y="4301956"/>
            <a:ext cx="736531" cy="862338"/>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nvGrpSpPr>
          <p:cNvPr id="14" name="図形グループ 11" descr="スマートフォンのイラスト">
            <a:extLst>
              <a:ext uri="{FF2B5EF4-FFF2-40B4-BE49-F238E27FC236}">
                <a16:creationId xmlns:a16="http://schemas.microsoft.com/office/drawing/2014/main" id="{4C9293E3-80DA-40FD-A961-228E2589D66A}"/>
              </a:ext>
            </a:extLst>
          </p:cNvPr>
          <p:cNvGrpSpPr/>
          <p:nvPr/>
        </p:nvGrpSpPr>
        <p:grpSpPr>
          <a:xfrm>
            <a:off x="3026885" y="3547496"/>
            <a:ext cx="608802" cy="1280458"/>
            <a:chOff x="2766900" y="3587793"/>
            <a:chExt cx="810000" cy="1620000"/>
          </a:xfrm>
        </p:grpSpPr>
        <p:sp>
          <p:nvSpPr>
            <p:cNvPr id="15" name="角丸四角形 31">
              <a:extLst>
                <a:ext uri="{FF2B5EF4-FFF2-40B4-BE49-F238E27FC236}">
                  <a16:creationId xmlns:a16="http://schemas.microsoft.com/office/drawing/2014/main" id="{751C2C9B-EFBC-4978-B526-816D58F2B836}"/>
                </a:ext>
              </a:extLst>
            </p:cNvPr>
            <p:cNvSpPr/>
            <p:nvPr/>
          </p:nvSpPr>
          <p:spPr>
            <a:xfrm>
              <a:off x="2766900" y="3587793"/>
              <a:ext cx="810000" cy="1620000"/>
            </a:xfrm>
            <a:prstGeom prst="roundRect">
              <a:avLst/>
            </a:prstGeom>
            <a:solidFill>
              <a:schemeClr val="bg1">
                <a:lumMod val="7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C15D40E4-9E36-484C-8F3F-4465C2FA41D8}"/>
                </a:ext>
              </a:extLst>
            </p:cNvPr>
            <p:cNvSpPr/>
            <p:nvPr/>
          </p:nvSpPr>
          <p:spPr>
            <a:xfrm>
              <a:off x="2834400" y="3790293"/>
              <a:ext cx="675000" cy="121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object 3" descr="パスワードを表すカギのイラスト">
            <a:extLst>
              <a:ext uri="{FF2B5EF4-FFF2-40B4-BE49-F238E27FC236}">
                <a16:creationId xmlns:a16="http://schemas.microsoft.com/office/drawing/2014/main" id="{68DAF22B-921E-4058-AE10-0B8532C89C5C}"/>
              </a:ext>
            </a:extLst>
          </p:cNvPr>
          <p:cNvSpPr>
            <a:spLocks noChangeAspect="1"/>
          </p:cNvSpPr>
          <p:nvPr/>
        </p:nvSpPr>
        <p:spPr>
          <a:xfrm>
            <a:off x="6286691" y="4311451"/>
            <a:ext cx="736531" cy="862338"/>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8" name="object 3" descr="パスワードを表すカギのイラスト">
            <a:extLst>
              <a:ext uri="{FF2B5EF4-FFF2-40B4-BE49-F238E27FC236}">
                <a16:creationId xmlns:a16="http://schemas.microsoft.com/office/drawing/2014/main" id="{29B360AE-1C2B-4283-B678-0C1EB240D16B}"/>
              </a:ext>
            </a:extLst>
          </p:cNvPr>
          <p:cNvSpPr>
            <a:spLocks noChangeAspect="1"/>
          </p:cNvSpPr>
          <p:nvPr/>
        </p:nvSpPr>
        <p:spPr>
          <a:xfrm>
            <a:off x="7598696" y="4300092"/>
            <a:ext cx="736531" cy="862338"/>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24" name="テキスト ボックス 23">
            <a:extLst>
              <a:ext uri="{FF2B5EF4-FFF2-40B4-BE49-F238E27FC236}">
                <a16:creationId xmlns:a16="http://schemas.microsoft.com/office/drawing/2014/main" id="{242DB5AE-95E8-42F8-AE1C-664D9D133691}"/>
              </a:ext>
            </a:extLst>
          </p:cNvPr>
          <p:cNvSpPr txBox="1"/>
          <p:nvPr/>
        </p:nvSpPr>
        <p:spPr>
          <a:xfrm>
            <a:off x="501346" y="1833406"/>
            <a:ext cx="1929758"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カード</a:t>
            </a:r>
          </a:p>
        </p:txBody>
      </p:sp>
      <p:sp>
        <p:nvSpPr>
          <p:cNvPr id="25" name="テキスト ボックス 24">
            <a:extLst>
              <a:ext uri="{FF2B5EF4-FFF2-40B4-BE49-F238E27FC236}">
                <a16:creationId xmlns:a16="http://schemas.microsoft.com/office/drawing/2014/main" id="{71E0B816-1631-43A7-AE1A-3E38C829FDB7}"/>
              </a:ext>
            </a:extLst>
          </p:cNvPr>
          <p:cNvSpPr txBox="1"/>
          <p:nvPr/>
        </p:nvSpPr>
        <p:spPr>
          <a:xfrm>
            <a:off x="2499084" y="1836807"/>
            <a:ext cx="2700000" cy="150810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カード対応の</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スマートフォン</a:t>
            </a:r>
          </a:p>
        </p:txBody>
      </p:sp>
      <p:sp>
        <p:nvSpPr>
          <p:cNvPr id="26" name="テキスト ボックス 25">
            <a:extLst>
              <a:ext uri="{FF2B5EF4-FFF2-40B4-BE49-F238E27FC236}">
                <a16:creationId xmlns:a16="http://schemas.microsoft.com/office/drawing/2014/main" id="{31CCC939-1CE4-40BE-BEA1-2EB0A1A3C8A5}"/>
              </a:ext>
            </a:extLst>
          </p:cNvPr>
          <p:cNvSpPr txBox="1"/>
          <p:nvPr/>
        </p:nvSpPr>
        <p:spPr>
          <a:xfrm>
            <a:off x="4599329" y="1833406"/>
            <a:ext cx="3735898"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マイナンバーカード受取時に設定したパスワード</a:t>
            </a:r>
          </a:p>
        </p:txBody>
      </p:sp>
      <p:sp>
        <p:nvSpPr>
          <p:cNvPr id="27" name="object 2" descr="マイナンバーカード表面の見本の画像">
            <a:extLst>
              <a:ext uri="{FF2B5EF4-FFF2-40B4-BE49-F238E27FC236}">
                <a16:creationId xmlns:a16="http://schemas.microsoft.com/office/drawing/2014/main" id="{ABD1210B-C0C7-49F0-B02C-F5C5FA595BEC}"/>
              </a:ext>
            </a:extLst>
          </p:cNvPr>
          <p:cNvSpPr>
            <a:spLocks noChangeAspect="1"/>
          </p:cNvSpPr>
          <p:nvPr/>
        </p:nvSpPr>
        <p:spPr>
          <a:xfrm>
            <a:off x="606417" y="3703681"/>
            <a:ext cx="1287432" cy="853222"/>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28" name="テキスト ボックス 27">
            <a:extLst>
              <a:ext uri="{FF2B5EF4-FFF2-40B4-BE49-F238E27FC236}">
                <a16:creationId xmlns:a16="http://schemas.microsoft.com/office/drawing/2014/main" id="{011EC5F7-83FA-4165-9E73-DD213BD9C98F}"/>
              </a:ext>
            </a:extLst>
          </p:cNvPr>
          <p:cNvSpPr txBox="1"/>
          <p:nvPr/>
        </p:nvSpPr>
        <p:spPr>
          <a:xfrm>
            <a:off x="4599884" y="3176185"/>
            <a:ext cx="1364145" cy="95410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利用者証明用</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電子証明書の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数字４桁の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パスワード</a:t>
            </a:r>
          </a:p>
        </p:txBody>
      </p:sp>
      <p:sp>
        <p:nvSpPr>
          <p:cNvPr id="29" name="テキスト ボックス 28">
            <a:extLst>
              <a:ext uri="{FF2B5EF4-FFF2-40B4-BE49-F238E27FC236}">
                <a16:creationId xmlns:a16="http://schemas.microsoft.com/office/drawing/2014/main" id="{4C1E5463-8908-471C-9BBF-6ED02CEE2492}"/>
              </a:ext>
            </a:extLst>
          </p:cNvPr>
          <p:cNvSpPr txBox="1"/>
          <p:nvPr/>
        </p:nvSpPr>
        <p:spPr>
          <a:xfrm>
            <a:off x="6070669" y="3154121"/>
            <a:ext cx="1364145" cy="95410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券面事項入力補助用の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数字４桁の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パスワード</a:t>
            </a:r>
          </a:p>
        </p:txBody>
      </p:sp>
      <p:sp>
        <p:nvSpPr>
          <p:cNvPr id="30" name="テキスト ボックス 29">
            <a:extLst>
              <a:ext uri="{FF2B5EF4-FFF2-40B4-BE49-F238E27FC236}">
                <a16:creationId xmlns:a16="http://schemas.microsoft.com/office/drawing/2014/main" id="{E926A708-545C-4743-9D15-31E75E1933C3}"/>
              </a:ext>
            </a:extLst>
          </p:cNvPr>
          <p:cNvSpPr txBox="1"/>
          <p:nvPr/>
        </p:nvSpPr>
        <p:spPr>
          <a:xfrm>
            <a:off x="7502902" y="3154121"/>
            <a:ext cx="1364145" cy="1169551"/>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署名用電子証明書の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英数字６桁～１６桁の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パスワード</a:t>
            </a:r>
          </a:p>
        </p:txBody>
      </p:sp>
      <p:sp>
        <p:nvSpPr>
          <p:cNvPr id="37" name="object 11">
            <a:extLst>
              <a:ext uri="{FF2B5EF4-FFF2-40B4-BE49-F238E27FC236}">
                <a16:creationId xmlns:a16="http://schemas.microsoft.com/office/drawing/2014/main" id="{C883CFA5-81E2-470C-8E63-C686C298007B}"/>
              </a:ext>
            </a:extLst>
          </p:cNvPr>
          <p:cNvSpPr txBox="1"/>
          <p:nvPr/>
        </p:nvSpPr>
        <p:spPr>
          <a:xfrm flipH="1">
            <a:off x="2192863" y="3803835"/>
            <a:ext cx="786407" cy="628377"/>
          </a:xfrm>
          <a:prstGeom prst="rect">
            <a:avLst/>
          </a:prstGeom>
        </p:spPr>
        <p:txBody>
          <a:bodyPr vert="horz" wrap="square" lIns="0" tIns="12700" rIns="0" bIns="0" rtlCol="0">
            <a:spAutoFit/>
          </a:bodyPr>
          <a:lstStyle/>
          <a:p>
            <a:pPr marL="12700">
              <a:lnSpc>
                <a:spcPct val="100000"/>
              </a:lnSpc>
              <a:spcBef>
                <a:spcPts val="100"/>
              </a:spcBef>
            </a:pPr>
            <a:r>
              <a:rPr sz="4000" b="1" dirty="0">
                <a:solidFill>
                  <a:srgbClr val="009650"/>
                </a:solidFill>
                <a:latin typeface="Meiryo" charset="-128"/>
                <a:ea typeface="Meiryo" charset="-128"/>
                <a:cs typeface="Meiryo" charset="-128"/>
              </a:rPr>
              <a:t>＋</a:t>
            </a:r>
          </a:p>
        </p:txBody>
      </p:sp>
      <p:sp>
        <p:nvSpPr>
          <p:cNvPr id="38" name="object 11">
            <a:extLst>
              <a:ext uri="{FF2B5EF4-FFF2-40B4-BE49-F238E27FC236}">
                <a16:creationId xmlns:a16="http://schemas.microsoft.com/office/drawing/2014/main" id="{FCFE18AF-B694-45BE-AAAE-A472387EB96E}"/>
              </a:ext>
            </a:extLst>
          </p:cNvPr>
          <p:cNvSpPr txBox="1"/>
          <p:nvPr/>
        </p:nvSpPr>
        <p:spPr>
          <a:xfrm flipH="1">
            <a:off x="3852560" y="3794039"/>
            <a:ext cx="786407" cy="628377"/>
          </a:xfrm>
          <a:prstGeom prst="rect">
            <a:avLst/>
          </a:prstGeom>
        </p:spPr>
        <p:txBody>
          <a:bodyPr vert="horz" wrap="square" lIns="0" tIns="12700" rIns="0" bIns="0" rtlCol="0">
            <a:spAutoFit/>
          </a:bodyPr>
          <a:lstStyle/>
          <a:p>
            <a:pPr marL="12700">
              <a:lnSpc>
                <a:spcPct val="100000"/>
              </a:lnSpc>
              <a:spcBef>
                <a:spcPts val="100"/>
              </a:spcBef>
            </a:pPr>
            <a:r>
              <a:rPr sz="4000" b="1" dirty="0">
                <a:solidFill>
                  <a:srgbClr val="009650"/>
                </a:solidFill>
                <a:latin typeface="Meiryo" charset="-128"/>
                <a:ea typeface="Meiryo" charset="-128"/>
                <a:cs typeface="Meiryo" charset="-128"/>
              </a:rPr>
              <a:t>＋</a:t>
            </a:r>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494435"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pic>
        <p:nvPicPr>
          <p:cNvPr id="20" name="図 2067" descr="マイナンバーカード対応のスマートフォンの機種を確認することができるQRコード"/>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04058" y="4965715"/>
            <a:ext cx="1281942" cy="1233105"/>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2262443" y="5460156"/>
            <a:ext cx="2700000" cy="738664"/>
          </a:xfrm>
          <a:prstGeom prst="rect">
            <a:avLst/>
          </a:prstGeom>
          <a:noFill/>
        </p:spPr>
        <p:txBody>
          <a:bodyPr wrap="square" rtlCol="0">
            <a:spAutoFit/>
          </a:bodyPr>
          <a:lstStyle/>
          <a:p>
            <a:pPr marL="7938" indent="-7938"/>
            <a:r>
              <a:rPr lang="ja-JP" altLang="en-US" sz="1400" b="1" dirty="0">
                <a:solidFill>
                  <a:srgbClr val="009650"/>
                </a:solidFill>
                <a:latin typeface="Meiryo" charset="-128"/>
                <a:ea typeface="Meiryo" charset="-128"/>
                <a:cs typeface="Meiryo" charset="-128"/>
              </a:rPr>
              <a:t>マイナンバーカード対応</a:t>
            </a:r>
            <a:endParaRPr lang="en-US" altLang="ja-JP" sz="1400" b="1" dirty="0">
              <a:solidFill>
                <a:srgbClr val="009650"/>
              </a:solidFill>
              <a:latin typeface="Meiryo" charset="-128"/>
              <a:ea typeface="Meiryo" charset="-128"/>
              <a:cs typeface="Meiryo" charset="-128"/>
            </a:endParaRPr>
          </a:p>
          <a:p>
            <a:pPr marL="7938" indent="-7938"/>
            <a:r>
              <a:rPr lang="ja-JP" altLang="en-US" sz="1400" b="1" dirty="0">
                <a:solidFill>
                  <a:srgbClr val="009650"/>
                </a:solidFill>
                <a:latin typeface="Meiryo" charset="-128"/>
                <a:ea typeface="Meiryo" charset="-128"/>
                <a:cs typeface="Meiryo" charset="-128"/>
              </a:rPr>
              <a:t>スマートフォン機種の確認は</a:t>
            </a:r>
            <a:endParaRPr lang="en-US" altLang="ja-JP" sz="1400" b="1" dirty="0">
              <a:solidFill>
                <a:srgbClr val="009650"/>
              </a:solidFill>
              <a:latin typeface="Meiryo" charset="-128"/>
              <a:ea typeface="Meiryo" charset="-128"/>
              <a:cs typeface="Meiryo" charset="-128"/>
            </a:endParaRPr>
          </a:p>
          <a:p>
            <a:pPr marL="7938" indent="-7938"/>
            <a:r>
              <a:rPr lang="ja-JP" altLang="en-US" sz="1400" b="1" dirty="0">
                <a:solidFill>
                  <a:srgbClr val="009650"/>
                </a:solidFill>
                <a:latin typeface="Meiryo" charset="-128"/>
                <a:ea typeface="Meiryo" charset="-128"/>
                <a:cs typeface="Meiryo" charset="-128"/>
              </a:rPr>
              <a:t>こちらから</a:t>
            </a:r>
          </a:p>
        </p:txBody>
      </p:sp>
      <p:sp>
        <p:nvSpPr>
          <p:cNvPr id="22" name="テキスト ボックス 21">
            <a:extLst>
              <a:ext uri="{FF2B5EF4-FFF2-40B4-BE49-F238E27FC236}">
                <a16:creationId xmlns:a16="http://schemas.microsoft.com/office/drawing/2014/main" id="{40F19E96-B20A-477A-A7C4-949F3E966BE1}"/>
              </a:ext>
            </a:extLst>
          </p:cNvPr>
          <p:cNvSpPr txBox="1"/>
          <p:nvPr/>
        </p:nvSpPr>
        <p:spPr>
          <a:xfrm>
            <a:off x="7384365" y="5192569"/>
            <a:ext cx="1332000" cy="1015663"/>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本講座内で</a:t>
            </a:r>
            <a:r>
              <a:rPr lang="ja-JP" altLang="en-US" sz="1200" dirty="0">
                <a:latin typeface="Meiryo UI" panose="020B0604030504040204" pitchFamily="50" charset="-128"/>
                <a:ea typeface="Meiryo UI" panose="020B0604030504040204" pitchFamily="50" charset="-128"/>
              </a:rPr>
              <a:t>は</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使用しません。</a:t>
            </a:r>
            <a:endParaRPr kumimoji="1"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初回のみ必要</a:t>
            </a:r>
          </a:p>
          <a:p>
            <a:endParaRPr kumimoji="1" lang="ja-JP" altLang="en-US" sz="1200" dirty="0">
              <a:latin typeface="Meiryo UI" panose="020B0604030504040204" pitchFamily="50" charset="-128"/>
              <a:ea typeface="Meiryo UI" panose="020B0604030504040204" pitchFamily="50" charset="-128"/>
            </a:endParaRPr>
          </a:p>
        </p:txBody>
      </p:sp>
      <p:sp>
        <p:nvSpPr>
          <p:cNvPr id="23" name="正方形/長方形 22"/>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
        <p:nvSpPr>
          <p:cNvPr id="31" name="テキスト ボックス 30">
            <a:extLst>
              <a:ext uri="{FF2B5EF4-FFF2-40B4-BE49-F238E27FC236}">
                <a16:creationId xmlns:a16="http://schemas.microsoft.com/office/drawing/2014/main" id="{40F19E96-B20A-477A-A7C4-949F3E966BE1}"/>
              </a:ext>
            </a:extLst>
          </p:cNvPr>
          <p:cNvSpPr txBox="1"/>
          <p:nvPr/>
        </p:nvSpPr>
        <p:spPr>
          <a:xfrm>
            <a:off x="6210835" y="5198010"/>
            <a:ext cx="1284902"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任意</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26363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93125" y="530930"/>
            <a:ext cx="7580466" cy="540000"/>
          </a:xfrm>
        </p:spPr>
        <p:txBody>
          <a:bodyPr>
            <a:normAutofit fontScale="90000"/>
          </a:bodyPr>
          <a:lstStyle/>
          <a:p>
            <a:r>
              <a:rPr kumimoji="1" lang="ja-JP" altLang="en-US" dirty="0"/>
              <a:t>過去に申告されたことがある方へ</a:t>
            </a:r>
          </a:p>
        </p:txBody>
      </p:sp>
      <p:sp>
        <p:nvSpPr>
          <p:cNvPr id="3" name="サブタイトル 2"/>
          <p:cNvSpPr>
            <a:spLocks noGrp="1"/>
          </p:cNvSpPr>
          <p:nvPr>
            <p:ph type="subTitle" idx="1"/>
          </p:nvPr>
        </p:nvSpPr>
        <p:spPr>
          <a:xfrm>
            <a:off x="519833" y="1409625"/>
            <a:ext cx="8735220" cy="540000"/>
          </a:xfrm>
        </p:spPr>
        <p:txBody>
          <a:bodyPr>
            <a:noAutofit/>
          </a:bodyPr>
          <a:lstStyle/>
          <a:p>
            <a:r>
              <a:rPr kumimoji="1" lang="ja-JP" altLang="en-US" sz="1800" dirty="0">
                <a:solidFill>
                  <a:srgbClr val="009650"/>
                </a:solidFill>
              </a:rPr>
              <a:t>スマホで確定申告を行う場合、</a:t>
            </a:r>
            <a:r>
              <a:rPr kumimoji="1" lang="en-US" altLang="ja-JP" sz="1800" dirty="0">
                <a:solidFill>
                  <a:srgbClr val="009650"/>
                </a:solidFill>
              </a:rPr>
              <a:t>e-Tax</a:t>
            </a:r>
            <a:r>
              <a:rPr kumimoji="1" lang="ja-JP" altLang="en-US" sz="1800" dirty="0">
                <a:solidFill>
                  <a:srgbClr val="009650"/>
                </a:solidFill>
              </a:rPr>
              <a:t>の</a:t>
            </a:r>
            <a:r>
              <a:rPr kumimoji="1" lang="en-US" altLang="ja-JP" sz="1800" dirty="0">
                <a:solidFill>
                  <a:srgbClr val="009650"/>
                </a:solidFill>
              </a:rPr>
              <a:t>I</a:t>
            </a:r>
            <a:r>
              <a:rPr kumimoji="1" lang="en-US" altLang="ja-JP" sz="1800" spc="-750" dirty="0">
                <a:solidFill>
                  <a:srgbClr val="009650"/>
                </a:solidFill>
              </a:rPr>
              <a:t>D</a:t>
            </a:r>
            <a:r>
              <a:rPr kumimoji="1" lang="ja-JP" altLang="en-US" sz="1800" dirty="0">
                <a:solidFill>
                  <a:srgbClr val="009650"/>
                </a:solidFill>
              </a:rPr>
              <a:t>（</a:t>
            </a:r>
            <a:r>
              <a:rPr lang="ja-JP" altLang="en-US" sz="1800" dirty="0">
                <a:solidFill>
                  <a:srgbClr val="009650"/>
                </a:solidFill>
              </a:rPr>
              <a:t>利用者識別番号</a:t>
            </a:r>
            <a:r>
              <a:rPr lang="ja-JP" altLang="en-US" sz="1800" spc="-750" dirty="0">
                <a:solidFill>
                  <a:srgbClr val="009650"/>
                </a:solidFill>
              </a:rPr>
              <a:t>）</a:t>
            </a:r>
            <a:r>
              <a:rPr lang="ja-JP" altLang="en-US" sz="1800" dirty="0">
                <a:solidFill>
                  <a:srgbClr val="009650"/>
                </a:solidFill>
              </a:rPr>
              <a:t>を取得する</a:t>
            </a:r>
            <a:endParaRPr lang="en-US" altLang="ja-JP" sz="1800" dirty="0">
              <a:solidFill>
                <a:srgbClr val="009650"/>
              </a:solidFill>
            </a:endParaRPr>
          </a:p>
          <a:p>
            <a:r>
              <a:rPr lang="ja-JP" altLang="en-US" sz="1800" dirty="0">
                <a:solidFill>
                  <a:srgbClr val="009650"/>
                </a:solidFill>
              </a:rPr>
              <a:t>必要があります。過去に申告されたことがある方は、以下をご確認ください。</a:t>
            </a:r>
            <a:endParaRPr lang="en-US" altLang="ja-JP" sz="1800" dirty="0">
              <a:solidFill>
                <a:srgbClr val="009650"/>
              </a:solidFill>
            </a:endParaRPr>
          </a:p>
          <a:p>
            <a:pPr marL="363538" indent="-355600"/>
            <a:r>
              <a:rPr lang="ja-JP" altLang="en-US" sz="2000" dirty="0"/>
              <a:t>●</a:t>
            </a:r>
            <a:r>
              <a:rPr lang="en-US" altLang="ja-JP" sz="2000" dirty="0"/>
              <a:t>	</a:t>
            </a:r>
            <a:r>
              <a:rPr lang="ja-JP" altLang="en-US" sz="2000" dirty="0"/>
              <a:t>過去に、税務署のパソコンなどで</a:t>
            </a:r>
            <a:r>
              <a:rPr lang="en-US" altLang="ja-JP" sz="2000" dirty="0"/>
              <a:t>e-Tax</a:t>
            </a:r>
            <a:r>
              <a:rPr lang="ja-JP" altLang="en-US" sz="2000" dirty="0"/>
              <a:t>をご利用された方は、</a:t>
            </a:r>
            <a:endParaRPr lang="en-US" altLang="ja-JP" sz="2000" dirty="0"/>
          </a:p>
          <a:p>
            <a:pPr marL="363538" indent="-355600"/>
            <a:r>
              <a:rPr lang="en-US" altLang="ja-JP" sz="2000" dirty="0"/>
              <a:t>	</a:t>
            </a:r>
            <a:r>
              <a:rPr lang="ja-JP" altLang="en-US" sz="2000" dirty="0"/>
              <a:t>次の書類に</a:t>
            </a:r>
            <a:r>
              <a:rPr lang="en-US" altLang="ja-JP" sz="2000" dirty="0"/>
              <a:t>e-Tax</a:t>
            </a:r>
            <a:r>
              <a:rPr lang="ja-JP" altLang="en-US" sz="2000" dirty="0"/>
              <a:t>の</a:t>
            </a:r>
            <a:r>
              <a:rPr lang="en-US" altLang="ja-JP" sz="2000" dirty="0"/>
              <a:t>ID</a:t>
            </a:r>
            <a:r>
              <a:rPr lang="ja-JP" altLang="en-US" sz="2000" dirty="0"/>
              <a:t>が表示されています。</a:t>
            </a:r>
            <a:endParaRPr lang="en-US" altLang="ja-JP" sz="2000" dirty="0"/>
          </a:p>
          <a:p>
            <a:pPr marL="363538" indent="-355600"/>
            <a:endParaRPr kumimoji="1" lang="en-US" altLang="ja-JP" sz="2000" dirty="0"/>
          </a:p>
          <a:p>
            <a:pPr marL="363538" indent="-355600"/>
            <a:endParaRPr lang="en-US" altLang="ja-JP" sz="2000" dirty="0"/>
          </a:p>
          <a:p>
            <a:pPr marL="363538" indent="-355600"/>
            <a:endParaRPr kumimoji="1" lang="en-US" altLang="ja-JP" sz="2000" dirty="0"/>
          </a:p>
          <a:p>
            <a:pPr marL="363538" indent="-355600"/>
            <a:endParaRPr kumimoji="1" lang="en-US" altLang="ja-JP" sz="2000" dirty="0"/>
          </a:p>
          <a:p>
            <a:pPr marL="363538" indent="-355600"/>
            <a:endParaRPr kumimoji="1" lang="en-US" altLang="ja-JP" sz="600" dirty="0"/>
          </a:p>
          <a:p>
            <a:pPr marL="363538" indent="-355600"/>
            <a:r>
              <a:rPr kumimoji="1" lang="ja-JP" altLang="en-US" sz="2000" dirty="0"/>
              <a:t>●</a:t>
            </a:r>
            <a:r>
              <a:rPr kumimoji="1" lang="en-US" altLang="ja-JP" sz="2000" dirty="0"/>
              <a:t>	</a:t>
            </a:r>
            <a:r>
              <a:rPr kumimoji="1" lang="ja-JP" altLang="en-US" sz="2000" dirty="0"/>
              <a:t>取得済みの方は、改めて取得する必要はありません。</a:t>
            </a:r>
            <a:endParaRPr kumimoji="1" lang="en-US" altLang="ja-JP" sz="2000" dirty="0"/>
          </a:p>
          <a:p>
            <a:pPr marL="363538" indent="-355600"/>
            <a:r>
              <a:rPr kumimoji="1" lang="ja-JP" altLang="en-US" sz="2000" dirty="0"/>
              <a:t>●</a:t>
            </a:r>
            <a:r>
              <a:rPr kumimoji="1" lang="en-US" altLang="ja-JP" sz="2000" dirty="0"/>
              <a:t>	</a:t>
            </a:r>
            <a:r>
              <a:rPr kumimoji="1" lang="ja-JP" altLang="en-US" sz="2000" dirty="0"/>
              <a:t>誤って複数（二重に）取得した場合は、最後に取得した</a:t>
            </a:r>
            <a:r>
              <a:rPr kumimoji="1" lang="en-US" altLang="ja-JP" sz="2000" dirty="0"/>
              <a:t>ID</a:t>
            </a:r>
            <a:r>
              <a:rPr lang="ja-JP" altLang="en-US" sz="2000" dirty="0"/>
              <a:t>が</a:t>
            </a:r>
            <a:endParaRPr lang="en-US" altLang="ja-JP" sz="2000" dirty="0"/>
          </a:p>
          <a:p>
            <a:pPr marL="363538" indent="-355600"/>
            <a:r>
              <a:rPr lang="en-US" altLang="ja-JP" sz="2000" dirty="0"/>
              <a:t>	</a:t>
            </a:r>
            <a:r>
              <a:rPr lang="ja-JP" altLang="en-US" sz="2000" dirty="0"/>
              <a:t>有効となり、古い</a:t>
            </a:r>
            <a:r>
              <a:rPr lang="en-US" altLang="ja-JP" sz="2000" dirty="0"/>
              <a:t>ID</a:t>
            </a:r>
            <a:r>
              <a:rPr lang="ja-JP" altLang="en-US" sz="2000" dirty="0"/>
              <a:t>に係る過去の申告状況が</a:t>
            </a:r>
            <a:endParaRPr lang="en-US" altLang="ja-JP" sz="2000" dirty="0"/>
          </a:p>
          <a:p>
            <a:pPr marL="363538" indent="-355600"/>
            <a:r>
              <a:rPr lang="en-US" altLang="ja-JP" sz="2000" dirty="0"/>
              <a:t>	</a:t>
            </a:r>
            <a:r>
              <a:rPr lang="ja-JP" altLang="en-US" sz="2000" dirty="0"/>
              <a:t>確認できなくなりますので、</a:t>
            </a:r>
            <a:r>
              <a:rPr kumimoji="1" lang="ja-JP" altLang="en-US" sz="2000" dirty="0"/>
              <a:t>ご注意ください。</a:t>
            </a:r>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494436"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8" name="正方形/長方形 7"/>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pic>
        <p:nvPicPr>
          <p:cNvPr id="10" name="図 9" descr="税務署で申告した際にもらえるご自身のIDが記載された紙のイメージ画像"/>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9768" y="2915153"/>
            <a:ext cx="1836666" cy="1542799"/>
          </a:xfrm>
          <a:prstGeom prst="rect">
            <a:avLst/>
          </a:prstGeom>
        </p:spPr>
      </p:pic>
      <p:pic>
        <p:nvPicPr>
          <p:cNvPr id="11" name="図 10" descr="税務署で申告した際にもらえるご自身のIDが記載された紙のイメージ画像"/>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23989" y="2881286"/>
            <a:ext cx="2142778" cy="1620476"/>
          </a:xfrm>
          <a:prstGeom prst="rect">
            <a:avLst/>
          </a:prstGeom>
        </p:spPr>
      </p:pic>
      <p:pic>
        <p:nvPicPr>
          <p:cNvPr id="12" name="図 11" descr="税務署などの確定申告会場で申告書を作成された方に送付される確定申告のお知らせハガキのイメージ画像"/>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07713" y="2915153"/>
            <a:ext cx="2676316" cy="1653463"/>
          </a:xfrm>
          <a:prstGeom prst="rect">
            <a:avLst/>
          </a:prstGeom>
          <a:ln w="6350">
            <a:solidFill>
              <a:schemeClr val="tx1"/>
            </a:solidFill>
          </a:ln>
        </p:spPr>
      </p:pic>
    </p:spTree>
    <p:extLst>
      <p:ext uri="{BB962C8B-B14F-4D97-AF65-F5344CB8AC3E}">
        <p14:creationId xmlns:p14="http://schemas.microsoft.com/office/powerpoint/2010/main" val="1628646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6188" y="530930"/>
            <a:ext cx="7580466" cy="540000"/>
          </a:xfrm>
        </p:spPr>
        <p:txBody>
          <a:bodyPr>
            <a:normAutofit fontScale="90000"/>
          </a:bodyPr>
          <a:lstStyle/>
          <a:p>
            <a:r>
              <a:rPr kumimoji="1" lang="ja-JP" altLang="en-US" dirty="0"/>
              <a:t>過去に申告されたことがある方へ</a:t>
            </a:r>
          </a:p>
        </p:txBody>
      </p:sp>
      <p:sp>
        <p:nvSpPr>
          <p:cNvPr id="3" name="サブタイトル 2"/>
          <p:cNvSpPr>
            <a:spLocks noGrp="1"/>
          </p:cNvSpPr>
          <p:nvPr>
            <p:ph type="subTitle" idx="1"/>
          </p:nvPr>
        </p:nvSpPr>
        <p:spPr>
          <a:xfrm>
            <a:off x="528306" y="1417156"/>
            <a:ext cx="8735220" cy="540000"/>
          </a:xfrm>
        </p:spPr>
        <p:txBody>
          <a:bodyPr>
            <a:noAutofit/>
          </a:bodyPr>
          <a:lstStyle/>
          <a:p>
            <a:pPr>
              <a:lnSpc>
                <a:spcPct val="100000"/>
              </a:lnSpc>
            </a:pPr>
            <a:r>
              <a:rPr lang="ja-JP" altLang="en-US" sz="2000" dirty="0">
                <a:solidFill>
                  <a:srgbClr val="009650"/>
                </a:solidFill>
              </a:rPr>
              <a:t>過去に</a:t>
            </a:r>
            <a:r>
              <a:rPr lang="en-US" altLang="ja-JP" sz="2000" dirty="0">
                <a:solidFill>
                  <a:srgbClr val="009650"/>
                </a:solidFill>
              </a:rPr>
              <a:t>ID</a:t>
            </a:r>
            <a:r>
              <a:rPr lang="ja-JP" altLang="en-US" sz="2000" dirty="0">
                <a:solidFill>
                  <a:srgbClr val="009650"/>
                </a:solidFill>
              </a:rPr>
              <a:t>を取得したものの、</a:t>
            </a:r>
            <a:r>
              <a:rPr lang="en-US" altLang="ja-JP" sz="2000" dirty="0">
                <a:solidFill>
                  <a:srgbClr val="009650"/>
                </a:solidFill>
              </a:rPr>
              <a:t>ID</a:t>
            </a:r>
            <a:r>
              <a:rPr lang="ja-JP" altLang="en-US" sz="2000" dirty="0">
                <a:solidFill>
                  <a:srgbClr val="009650"/>
                </a:solidFill>
              </a:rPr>
              <a:t>をお忘れの方、</a:t>
            </a:r>
            <a:endParaRPr lang="en-US" altLang="ja-JP" sz="2000" dirty="0">
              <a:solidFill>
                <a:srgbClr val="009650"/>
              </a:solidFill>
            </a:endParaRPr>
          </a:p>
          <a:p>
            <a:pPr>
              <a:lnSpc>
                <a:spcPct val="100000"/>
              </a:lnSpc>
            </a:pPr>
            <a:r>
              <a:rPr lang="ja-JP" altLang="en-US" sz="2000" dirty="0">
                <a:solidFill>
                  <a:srgbClr val="009650"/>
                </a:solidFill>
              </a:rPr>
              <a:t>暗証番号をお忘れの方は、変更等届出書を提</a:t>
            </a:r>
            <a:r>
              <a:rPr lang="ja-JP" altLang="en-US" sz="2000" spc="-750" dirty="0">
                <a:solidFill>
                  <a:srgbClr val="009650"/>
                </a:solidFill>
              </a:rPr>
              <a:t>出</a:t>
            </a:r>
            <a:r>
              <a:rPr lang="ja-JP" altLang="en-US" sz="2000" dirty="0">
                <a:solidFill>
                  <a:srgbClr val="009650"/>
                </a:solidFill>
              </a:rPr>
              <a:t>（送信</a:t>
            </a:r>
            <a:r>
              <a:rPr lang="ja-JP" altLang="en-US" sz="2000" spc="-750" dirty="0">
                <a:solidFill>
                  <a:srgbClr val="009650"/>
                </a:solidFill>
              </a:rPr>
              <a:t>）</a:t>
            </a:r>
            <a:r>
              <a:rPr lang="ja-JP" altLang="en-US" sz="2000" dirty="0">
                <a:solidFill>
                  <a:srgbClr val="009650"/>
                </a:solidFill>
              </a:rPr>
              <a:t>することで、</a:t>
            </a:r>
            <a:endParaRPr lang="en-US" altLang="ja-JP" sz="2000" dirty="0">
              <a:solidFill>
                <a:srgbClr val="009650"/>
              </a:solidFill>
            </a:endParaRPr>
          </a:p>
          <a:p>
            <a:pPr>
              <a:lnSpc>
                <a:spcPct val="100000"/>
              </a:lnSpc>
            </a:pPr>
            <a:r>
              <a:rPr lang="ja-JP" altLang="en-US" sz="2000" dirty="0">
                <a:solidFill>
                  <a:srgbClr val="009650"/>
                </a:solidFill>
              </a:rPr>
              <a:t>税務署から利用者識別番号の通知等を受けることができます。</a:t>
            </a:r>
            <a:endParaRPr lang="en-US" altLang="ja-JP" sz="2000" dirty="0">
              <a:solidFill>
                <a:srgbClr val="009650"/>
              </a:solidFill>
            </a:endParaRPr>
          </a:p>
          <a:p>
            <a:pPr>
              <a:lnSpc>
                <a:spcPct val="100000"/>
              </a:lnSpc>
            </a:pPr>
            <a:endParaRPr kumimoji="1" lang="en-US" altLang="ja-JP" sz="2000" dirty="0"/>
          </a:p>
          <a:p>
            <a:pPr marL="363538" indent="-363538">
              <a:lnSpc>
                <a:spcPct val="100000"/>
              </a:lnSpc>
            </a:pPr>
            <a:r>
              <a:rPr lang="ja-JP" altLang="en-US" sz="2000" dirty="0"/>
              <a:t>●</a:t>
            </a:r>
            <a:r>
              <a:rPr lang="en-US" altLang="ja-JP" sz="2000" dirty="0"/>
              <a:t>	</a:t>
            </a:r>
            <a:r>
              <a:rPr lang="ja-JP" altLang="en-US" sz="2000" dirty="0"/>
              <a:t>変更等届出書を提出する</a:t>
            </a:r>
            <a:endParaRPr lang="en-US" altLang="ja-JP" sz="2000" dirty="0"/>
          </a:p>
          <a:p>
            <a:pPr marL="363538" indent="-363538">
              <a:lnSpc>
                <a:spcPct val="100000"/>
              </a:lnSpc>
            </a:pPr>
            <a:r>
              <a:rPr lang="ja-JP" altLang="en-US" sz="1600" b="0" dirty="0"/>
              <a:t>　</a:t>
            </a:r>
            <a:r>
              <a:rPr lang="en-US" altLang="ja-JP" sz="1600" b="0" dirty="0"/>
              <a:t>	</a:t>
            </a:r>
            <a:r>
              <a:rPr lang="en-US" altLang="ja-JP" sz="1600" dirty="0">
                <a:hlinkClick r:id="rId3"/>
              </a:rPr>
              <a:t>https://www.e-tax.nta.go.jp/todokedesho/kaishi3.htm#tabs_2</a:t>
            </a:r>
            <a:endParaRPr lang="en-US" altLang="ja-JP" sz="1600" dirty="0"/>
          </a:p>
          <a:p>
            <a:pPr marL="363538" indent="-363538">
              <a:lnSpc>
                <a:spcPct val="100000"/>
              </a:lnSpc>
            </a:pPr>
            <a:endParaRPr kumimoji="1" lang="en-US" altLang="ja-JP" sz="2000" b="0" dirty="0"/>
          </a:p>
          <a:p>
            <a:pPr marL="363538" indent="-363538">
              <a:lnSpc>
                <a:spcPct val="100000"/>
              </a:lnSpc>
            </a:pPr>
            <a:r>
              <a:rPr kumimoji="1" lang="ja-JP" altLang="en-US" sz="2000" b="0" dirty="0"/>
              <a:t>➡</a:t>
            </a:r>
            <a:r>
              <a:rPr kumimoji="1" lang="en-US" altLang="ja-JP" sz="2000" b="0" dirty="0"/>
              <a:t>	</a:t>
            </a:r>
            <a:r>
              <a:rPr kumimoji="1" lang="ja-JP" altLang="en-US" sz="2000" b="0" dirty="0"/>
              <a:t>上記のページの「変更等届</a:t>
            </a:r>
            <a:r>
              <a:rPr kumimoji="1" lang="ja-JP" altLang="en-US" sz="2000" b="0" spc="-750" dirty="0"/>
              <a:t>出</a:t>
            </a:r>
            <a:r>
              <a:rPr kumimoji="1" lang="ja-JP" altLang="en-US" sz="2000" b="0" dirty="0"/>
              <a:t>（個人の方用）</a:t>
            </a:r>
            <a:endParaRPr kumimoji="1" lang="en-US" altLang="ja-JP" sz="2000" b="0" dirty="0"/>
          </a:p>
          <a:p>
            <a:pPr marL="363538" indent="-363538">
              <a:lnSpc>
                <a:spcPct val="100000"/>
              </a:lnSpc>
            </a:pPr>
            <a:r>
              <a:rPr lang="en-US" altLang="ja-JP" sz="2000" b="0" dirty="0"/>
              <a:t>	</a:t>
            </a:r>
            <a:r>
              <a:rPr lang="ja-JP" altLang="en-US" sz="2000" b="0" dirty="0"/>
              <a:t>利用者識別番号・暗証番号をお忘れになった方」</a:t>
            </a:r>
            <a:endParaRPr lang="en-US" altLang="ja-JP" sz="2000" b="0" dirty="0"/>
          </a:p>
          <a:p>
            <a:pPr marL="363538" indent="-363538">
              <a:lnSpc>
                <a:spcPct val="100000"/>
              </a:lnSpc>
            </a:pPr>
            <a:r>
              <a:rPr kumimoji="1" lang="en-US" altLang="ja-JP" sz="2000" b="0" dirty="0"/>
              <a:t>	</a:t>
            </a:r>
            <a:r>
              <a:rPr kumimoji="1" lang="ja-JP" altLang="en-US" sz="2000" b="0" dirty="0"/>
              <a:t>から変更等届出書を提出してください。</a:t>
            </a:r>
            <a:endParaRPr kumimoji="1" lang="en-US" altLang="ja-JP" sz="2000" b="0" dirty="0"/>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48596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pic>
        <p:nvPicPr>
          <p:cNvPr id="7" name="図 6" descr="変更届出書を提出するためのQRコード">
            <a:extLst>
              <a:ext uri="{FF2B5EF4-FFF2-40B4-BE49-F238E27FC236}">
                <a16:creationId xmlns:a16="http://schemas.microsoft.com/office/drawing/2014/main" id="{476FFCF6-364C-4C94-BDF0-ED08EA247EC3}"/>
              </a:ext>
            </a:extLst>
          </p:cNvPr>
          <p:cNvPicPr>
            <a:picLocks noChangeAspect="1"/>
          </p:cNvPicPr>
          <p:nvPr/>
        </p:nvPicPr>
        <p:blipFill>
          <a:blip r:embed="rId4"/>
          <a:stretch>
            <a:fillRect/>
          </a:stretch>
        </p:blipFill>
        <p:spPr>
          <a:xfrm>
            <a:off x="6870193" y="3964952"/>
            <a:ext cx="1139094" cy="1139094"/>
          </a:xfrm>
          <a:prstGeom prst="rect">
            <a:avLst/>
          </a:prstGeom>
        </p:spPr>
      </p:pic>
      <p:sp>
        <p:nvSpPr>
          <p:cNvPr id="8" name="正方形/長方形 7"/>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Tree>
    <p:extLst>
      <p:ext uri="{BB962C8B-B14F-4D97-AF65-F5344CB8AC3E}">
        <p14:creationId xmlns:p14="http://schemas.microsoft.com/office/powerpoint/2010/main" val="3167693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770127" y="289506"/>
            <a:ext cx="6886822" cy="991041"/>
          </a:xfrm>
        </p:spPr>
        <p:txBody>
          <a:bodyPr vert="horz" wrap="none">
            <a:spAutoFit/>
          </a:bodyPr>
          <a:lstStyle/>
          <a:p>
            <a:r>
              <a:rPr lang="ja-JP" altLang="en-US" dirty="0"/>
              <a:t>マイナポータルアプリの入手 および</a:t>
            </a:r>
            <a:br>
              <a:rPr lang="en-US" altLang="ja-JP" dirty="0"/>
            </a:br>
            <a:r>
              <a:rPr lang="ja-JP" altLang="en-US" dirty="0"/>
              <a:t>インストールのしかた</a:t>
            </a:r>
          </a:p>
        </p:txBody>
      </p:sp>
      <p:sp>
        <p:nvSpPr>
          <p:cNvPr id="31" name="テキスト ボックス 30">
            <a:extLst>
              <a:ext uri="{FF2B5EF4-FFF2-40B4-BE49-F238E27FC236}">
                <a16:creationId xmlns:a16="http://schemas.microsoft.com/office/drawing/2014/main" id="{9A0D5277-FC88-45C0-8B9E-C1A538617A34}"/>
              </a:ext>
            </a:extLst>
          </p:cNvPr>
          <p:cNvSpPr txBox="1"/>
          <p:nvPr/>
        </p:nvSpPr>
        <p:spPr>
          <a:xfrm>
            <a:off x="5868144"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84824"/>
            <a:ext cx="8384676" cy="360000"/>
          </a:xfrm>
        </p:spPr>
        <p:txBody>
          <a:bodyPr>
            <a:normAutofit fontScale="92500" lnSpcReduction="20000"/>
          </a:bodyPr>
          <a:lstStyle/>
          <a:p>
            <a:r>
              <a:rPr lang="ja-JP" altLang="en-US" sz="2600" dirty="0"/>
              <a:t>マイナポータルアプリ</a:t>
            </a:r>
            <a:r>
              <a:rPr lang="ja-JP" altLang="en-US" sz="1700" dirty="0"/>
              <a:t>＜デジタル庁＞</a:t>
            </a:r>
            <a:r>
              <a:rPr lang="ja-JP" altLang="en-US" sz="2600" dirty="0"/>
              <a:t>をインストールします。</a:t>
            </a:r>
          </a:p>
          <a:p>
            <a:endParaRPr lang="en-US" altLang="ja-JP" dirty="0"/>
          </a:p>
          <a:p>
            <a:endParaRPr lang="ja-JP" altLang="en-US"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2-C</a:t>
            </a:r>
            <a:endParaRPr lang="en-US" sz="3600" dirty="0"/>
          </a:p>
        </p:txBody>
      </p:sp>
      <p:grpSp>
        <p:nvGrpSpPr>
          <p:cNvPr id="8" name="グループ化 7">
            <a:extLst>
              <a:ext uri="{FF2B5EF4-FFF2-40B4-BE49-F238E27FC236}">
                <a16:creationId xmlns:a16="http://schemas.microsoft.com/office/drawing/2014/main" id="{FFAE51B1-BC2A-9C64-D0A1-18033CF25FBF}"/>
              </a:ext>
            </a:extLst>
          </p:cNvPr>
          <p:cNvGrpSpPr>
            <a:grpSpLocks noChangeAspect="1"/>
          </p:cNvGrpSpPr>
          <p:nvPr/>
        </p:nvGrpSpPr>
        <p:grpSpPr>
          <a:xfrm>
            <a:off x="6305772" y="2852936"/>
            <a:ext cx="3090974" cy="3090974"/>
            <a:chOff x="8479999" y="-76403"/>
            <a:chExt cx="3839735" cy="3839735"/>
          </a:xfrm>
        </p:grpSpPr>
        <p:pic>
          <p:nvPicPr>
            <p:cNvPr id="11" name="図 4" descr="携帯電話の画面&#10;&#10;説明は自動で生成されたものです">
              <a:extLst>
                <a:ext uri="{FF2B5EF4-FFF2-40B4-BE49-F238E27FC236}">
                  <a16:creationId xmlns:a16="http://schemas.microsoft.com/office/drawing/2014/main" id="{098934A4-23A0-B78A-7BA2-37A8F5837B43}"/>
                </a:ext>
              </a:extLst>
            </p:cNvPr>
            <p:cNvPicPr>
              <a:picLocks noChangeAspect="1"/>
            </p:cNvPicPr>
            <p:nvPr/>
          </p:nvPicPr>
          <p:blipFill>
            <a:blip r:embed="rId6"/>
            <a:stretch>
              <a:fillRect/>
            </a:stretch>
          </p:blipFill>
          <p:spPr>
            <a:xfrm>
              <a:off x="8479999" y="-76403"/>
              <a:ext cx="3839735" cy="3839735"/>
            </a:xfrm>
            <a:prstGeom prst="rect">
              <a:avLst/>
            </a:prstGeom>
          </p:spPr>
        </p:pic>
        <p:pic>
          <p:nvPicPr>
            <p:cNvPr id="13" name="図 6" descr="グラフィカル ユーザー インターフェイス, アプリケーション&#10;&#10;説明は自動で生成されたものです">
              <a:extLst>
                <a:ext uri="{FF2B5EF4-FFF2-40B4-BE49-F238E27FC236}">
                  <a16:creationId xmlns:a16="http://schemas.microsoft.com/office/drawing/2014/main" id="{587823BC-C5B4-65CB-5E6D-662E1F5C27D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632341" y="206868"/>
              <a:ext cx="1534337" cy="3204117"/>
            </a:xfrm>
            <a:prstGeom prst="rect">
              <a:avLst/>
            </a:prstGeom>
          </p:spPr>
        </p:pic>
      </p:grpSp>
      <p:pic>
        <p:nvPicPr>
          <p:cNvPr id="22" name="図 21" descr="グラフィカル ユーザー インターフェイス, アプリケーション&#10;&#10;自動的に生成された説明">
            <a:extLst>
              <a:ext uri="{FF2B5EF4-FFF2-40B4-BE49-F238E27FC236}">
                <a16:creationId xmlns:a16="http://schemas.microsoft.com/office/drawing/2014/main" id="{B804623F-E394-E4A1-7F8C-87A7471E94C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33403" y="3094360"/>
            <a:ext cx="1235137" cy="2566341"/>
          </a:xfrm>
          <a:prstGeom prst="rect">
            <a:avLst/>
          </a:prstGeom>
        </p:spPr>
      </p:pic>
      <p:sp>
        <p:nvSpPr>
          <p:cNvPr id="24" name="テキスト ボックス 23">
            <a:extLst>
              <a:ext uri="{FF2B5EF4-FFF2-40B4-BE49-F238E27FC236}">
                <a16:creationId xmlns:a16="http://schemas.microsoft.com/office/drawing/2014/main" id="{8E82C79A-9955-0362-1871-46AD3F4CB294}"/>
              </a:ext>
            </a:extLst>
          </p:cNvPr>
          <p:cNvSpPr txBox="1"/>
          <p:nvPr/>
        </p:nvSpPr>
        <p:spPr>
          <a:xfrm>
            <a:off x="2480070" y="5157192"/>
            <a:ext cx="4899098" cy="1200329"/>
          </a:xfrm>
          <a:prstGeom prst="rect">
            <a:avLst/>
          </a:prstGeom>
          <a:noFill/>
        </p:spPr>
        <p:txBody>
          <a:bodyPr wrap="none" rtlCol="0">
            <a:spAutoFit/>
          </a:bodyPr>
          <a:lstStyle/>
          <a:p>
            <a:pPr marL="201613" indent="-201613"/>
            <a:r>
              <a:rPr lang="en-US" altLang="ja-JP" sz="1200" dirty="0">
                <a:latin typeface="Meiryo" charset="-128"/>
                <a:ea typeface="Meiryo" charset="-128"/>
                <a:cs typeface="Meiryo" charset="-128"/>
              </a:rPr>
              <a:t>※</a:t>
            </a:r>
            <a:r>
              <a:rPr lang="ja-JP" altLang="en-US" sz="1200" dirty="0">
                <a:latin typeface="Meiryo" charset="-128"/>
                <a:ea typeface="Meiryo" charset="-128"/>
                <a:cs typeface="Meiryo" charset="-128"/>
              </a:rPr>
              <a:t> マイナポータルアプリ＜デジタル庁＞が見つからない場合は、</a:t>
            </a:r>
            <a:br>
              <a:rPr lang="en-US" altLang="ja-JP" sz="1200" dirty="0">
                <a:latin typeface="Meiryo" charset="-128"/>
                <a:ea typeface="Meiryo" charset="-128"/>
                <a:cs typeface="Meiryo" charset="-128"/>
              </a:rPr>
            </a:br>
            <a:r>
              <a:rPr lang="en-US" altLang="ja-JP" sz="1200" dirty="0">
                <a:latin typeface="Meiryo" charset="-128"/>
                <a:ea typeface="Meiryo" charset="-128"/>
                <a:cs typeface="Meiryo" charset="-128"/>
              </a:rPr>
              <a:t>OS</a:t>
            </a:r>
            <a:r>
              <a:rPr lang="ja-JP" altLang="en-US" sz="1200" dirty="0">
                <a:latin typeface="Meiryo" charset="-128"/>
                <a:ea typeface="Meiryo" charset="-128"/>
                <a:cs typeface="Meiryo" charset="-128"/>
              </a:rPr>
              <a:t>が</a:t>
            </a:r>
            <a:r>
              <a:rPr lang="en-US" altLang="ja-JP" sz="1200" dirty="0">
                <a:latin typeface="Meiryo" charset="-128"/>
                <a:ea typeface="Meiryo" charset="-128"/>
                <a:cs typeface="Meiryo" charset="-128"/>
              </a:rPr>
              <a:t>Android 6.0</a:t>
            </a:r>
            <a:r>
              <a:rPr lang="ja-JP" altLang="en-US" sz="1200" dirty="0">
                <a:latin typeface="Meiryo" charset="-128"/>
                <a:ea typeface="Meiryo" charset="-128"/>
                <a:cs typeface="Meiryo" charset="-128"/>
              </a:rPr>
              <a:t>以上、ブラウザが</a:t>
            </a:r>
            <a:r>
              <a:rPr lang="en-US" altLang="ja-JP" sz="1200" dirty="0">
                <a:latin typeface="Meiryo" charset="-128"/>
                <a:ea typeface="Meiryo" charset="-128"/>
                <a:cs typeface="Meiryo" charset="-128"/>
              </a:rPr>
              <a:t>Chrome 69</a:t>
            </a:r>
            <a:r>
              <a:rPr lang="ja-JP" altLang="en-US" sz="1200" dirty="0">
                <a:latin typeface="Meiryo" charset="-128"/>
                <a:ea typeface="Meiryo" charset="-128"/>
                <a:cs typeface="Meiryo" charset="-128"/>
              </a:rPr>
              <a:t>以上の</a:t>
            </a:r>
            <a:br>
              <a:rPr lang="en-US" altLang="ja-JP" sz="1200" dirty="0">
                <a:latin typeface="Meiryo" charset="-128"/>
                <a:ea typeface="Meiryo" charset="-128"/>
                <a:cs typeface="Meiryo" charset="-128"/>
              </a:rPr>
            </a:br>
            <a:r>
              <a:rPr lang="ja-JP" altLang="en-US" sz="1200" dirty="0">
                <a:latin typeface="Meiryo" charset="-128"/>
                <a:ea typeface="Meiryo" charset="-128"/>
                <a:cs typeface="Meiryo" charset="-128"/>
              </a:rPr>
              <a:t>条件を満たしていない可能性があります。</a:t>
            </a:r>
            <a:br>
              <a:rPr lang="en-US" altLang="ja-JP" sz="1200" dirty="0">
                <a:latin typeface="Meiryo" charset="-128"/>
                <a:ea typeface="Meiryo" charset="-128"/>
                <a:cs typeface="Meiryo" charset="-128"/>
              </a:rPr>
            </a:br>
            <a:r>
              <a:rPr lang="ja-JP" altLang="en-US" sz="1200" dirty="0">
                <a:latin typeface="Meiryo" charset="-128"/>
                <a:ea typeface="Meiryo" charset="-128"/>
                <a:cs typeface="Meiryo" charset="-128"/>
              </a:rPr>
              <a:t>バージョンアップしてから再度、インストールしてください。</a:t>
            </a:r>
            <a:endParaRPr lang="en-US" altLang="ja-JP" sz="1200" dirty="0">
              <a:latin typeface="Meiryo" charset="-128"/>
              <a:ea typeface="Meiryo" charset="-128"/>
              <a:cs typeface="Meiryo" charset="-128"/>
            </a:endParaRPr>
          </a:p>
          <a:p>
            <a:pPr marL="201613" indent="-201613"/>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rPr>
              <a:t>サイトへ接続するため別途通信料がかかることがあります。</a:t>
            </a:r>
          </a:p>
          <a:p>
            <a:pPr marL="201613" indent="-201613"/>
            <a:endParaRPr lang="ja-JP" altLang="en-US" sz="1200" dirty="0">
              <a:latin typeface="Meiryo" charset="-128"/>
              <a:ea typeface="Meiryo" charset="-128"/>
              <a:cs typeface="Meiryo" charset="-128"/>
            </a:endParaRPr>
          </a:p>
        </p:txBody>
      </p:sp>
      <p:grpSp>
        <p:nvGrpSpPr>
          <p:cNvPr id="25" name="グループ化 24">
            <a:extLst>
              <a:ext uri="{FF2B5EF4-FFF2-40B4-BE49-F238E27FC236}">
                <a16:creationId xmlns:a16="http://schemas.microsoft.com/office/drawing/2014/main" id="{AE38EC13-F95C-D09B-B7D9-A7B30B149529}"/>
              </a:ext>
            </a:extLst>
          </p:cNvPr>
          <p:cNvGrpSpPr>
            <a:grpSpLocks noChangeAspect="1"/>
          </p:cNvGrpSpPr>
          <p:nvPr/>
        </p:nvGrpSpPr>
        <p:grpSpPr>
          <a:xfrm>
            <a:off x="-180528" y="2852936"/>
            <a:ext cx="3090974" cy="3090974"/>
            <a:chOff x="8479999" y="-76403"/>
            <a:chExt cx="3839735" cy="3839735"/>
          </a:xfrm>
        </p:grpSpPr>
        <p:pic>
          <p:nvPicPr>
            <p:cNvPr id="26" name="図 4" descr="携帯電話の画面&#10;&#10;説明は自動で生成されたものです">
              <a:extLst>
                <a:ext uri="{FF2B5EF4-FFF2-40B4-BE49-F238E27FC236}">
                  <a16:creationId xmlns:a16="http://schemas.microsoft.com/office/drawing/2014/main" id="{1279B8A3-5212-5AEC-8A91-A0D4422A74B3}"/>
                </a:ext>
              </a:extLst>
            </p:cNvPr>
            <p:cNvPicPr>
              <a:picLocks noChangeAspect="1"/>
            </p:cNvPicPr>
            <p:nvPr/>
          </p:nvPicPr>
          <p:blipFill>
            <a:blip r:embed="rId6"/>
            <a:stretch>
              <a:fillRect/>
            </a:stretch>
          </p:blipFill>
          <p:spPr>
            <a:xfrm>
              <a:off x="8479999" y="-76403"/>
              <a:ext cx="3839735" cy="3839735"/>
            </a:xfrm>
            <a:prstGeom prst="rect">
              <a:avLst/>
            </a:prstGeom>
          </p:spPr>
        </p:pic>
        <p:pic>
          <p:nvPicPr>
            <p:cNvPr id="27" name="図 6" descr="グラフィカル ユーザー インターフェイス, アプリケーション&#10;&#10;説明は自動で生成されたものです">
              <a:extLst>
                <a:ext uri="{FF2B5EF4-FFF2-40B4-BE49-F238E27FC236}">
                  <a16:creationId xmlns:a16="http://schemas.microsoft.com/office/drawing/2014/main" id="{1F63E5DE-3317-E8E3-23B3-C6A916CFA00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632341" y="206868"/>
              <a:ext cx="1534337" cy="3204117"/>
            </a:xfrm>
            <a:prstGeom prst="rect">
              <a:avLst/>
            </a:prstGeom>
          </p:spPr>
        </p:pic>
      </p:grpSp>
      <p:sp>
        <p:nvSpPr>
          <p:cNvPr id="28" name="テキスト ボックス 27">
            <a:extLst>
              <a:ext uri="{FF2B5EF4-FFF2-40B4-BE49-F238E27FC236}">
                <a16:creationId xmlns:a16="http://schemas.microsoft.com/office/drawing/2014/main" id="{5BB6BE51-A21F-0990-9EBD-16A66A8C7C40}"/>
              </a:ext>
            </a:extLst>
          </p:cNvPr>
          <p:cNvSpPr txBox="1"/>
          <p:nvPr/>
        </p:nvSpPr>
        <p:spPr>
          <a:xfrm>
            <a:off x="107504" y="1963358"/>
            <a:ext cx="647342" cy="61447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❶</a:t>
            </a:r>
            <a:endParaRPr lang="en-US" altLang="ja-JP" sz="1600" b="1" dirty="0">
              <a:latin typeface="Meiryo" charset="-128"/>
              <a:ea typeface="Meiryo" charset="-128"/>
              <a:cs typeface="Meiryo" charset="-128"/>
            </a:endParaRPr>
          </a:p>
        </p:txBody>
      </p:sp>
      <p:sp>
        <p:nvSpPr>
          <p:cNvPr id="29" name="正方形/長方形 28">
            <a:extLst>
              <a:ext uri="{FF2B5EF4-FFF2-40B4-BE49-F238E27FC236}">
                <a16:creationId xmlns:a16="http://schemas.microsoft.com/office/drawing/2014/main" id="{762E46A1-C032-8420-682A-CA318AD18374}"/>
              </a:ext>
            </a:extLst>
          </p:cNvPr>
          <p:cNvSpPr/>
          <p:nvPr/>
        </p:nvSpPr>
        <p:spPr>
          <a:xfrm>
            <a:off x="1059791" y="4596281"/>
            <a:ext cx="291633"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a:extLst>
              <a:ext uri="{FF2B5EF4-FFF2-40B4-BE49-F238E27FC236}">
                <a16:creationId xmlns:a16="http://schemas.microsoft.com/office/drawing/2014/main" id="{E5432513-CAD9-5D93-6650-A885767177A5}"/>
              </a:ext>
            </a:extLst>
          </p:cNvPr>
          <p:cNvGrpSpPr>
            <a:grpSpLocks noChangeAspect="1"/>
          </p:cNvGrpSpPr>
          <p:nvPr/>
        </p:nvGrpSpPr>
        <p:grpSpPr>
          <a:xfrm>
            <a:off x="1628562" y="3100519"/>
            <a:ext cx="3807534" cy="1903767"/>
            <a:chOff x="2478172" y="2605353"/>
            <a:chExt cx="3090974" cy="1545487"/>
          </a:xfrm>
        </p:grpSpPr>
        <p:pic>
          <p:nvPicPr>
            <p:cNvPr id="32" name="図 4" descr="携帯電話の画面&#10;&#10;説明は自動で生成されたものです">
              <a:extLst>
                <a:ext uri="{FF2B5EF4-FFF2-40B4-BE49-F238E27FC236}">
                  <a16:creationId xmlns:a16="http://schemas.microsoft.com/office/drawing/2014/main" id="{D9182352-4CBC-A7D6-68C6-9ABD33915B0B}"/>
                </a:ext>
              </a:extLst>
            </p:cNvPr>
            <p:cNvPicPr>
              <a:picLocks noChangeAspect="1"/>
            </p:cNvPicPr>
            <p:nvPr/>
          </p:nvPicPr>
          <p:blipFill rotWithShape="1">
            <a:blip r:embed="rId6"/>
            <a:srcRect b="50000"/>
            <a:stretch/>
          </p:blipFill>
          <p:spPr>
            <a:xfrm>
              <a:off x="2478172" y="2605353"/>
              <a:ext cx="3090974" cy="1545487"/>
            </a:xfrm>
            <a:prstGeom prst="rect">
              <a:avLst/>
            </a:prstGeom>
          </p:spPr>
        </p:pic>
        <p:grpSp>
          <p:nvGrpSpPr>
            <p:cNvPr id="33" name="グループ化 32">
              <a:extLst>
                <a:ext uri="{FF2B5EF4-FFF2-40B4-BE49-F238E27FC236}">
                  <a16:creationId xmlns:a16="http://schemas.microsoft.com/office/drawing/2014/main" id="{74CF5342-80E1-9CD1-85BB-D1FA1287FEDC}"/>
                </a:ext>
              </a:extLst>
            </p:cNvPr>
            <p:cNvGrpSpPr>
              <a:grpSpLocks noChangeAspect="1"/>
            </p:cNvGrpSpPr>
            <p:nvPr/>
          </p:nvGrpSpPr>
          <p:grpSpPr>
            <a:xfrm>
              <a:off x="3388761" y="2818726"/>
              <a:ext cx="1252179" cy="1332113"/>
              <a:chOff x="4943006" y="2833384"/>
              <a:chExt cx="1313628" cy="1397485"/>
            </a:xfrm>
          </p:grpSpPr>
          <p:pic>
            <p:nvPicPr>
              <p:cNvPr id="36" name="図 35" descr="グラフィカル ユーザー インターフェイス, アプリケーション&#10;&#10;自動的に生成された説明">
                <a:extLst>
                  <a:ext uri="{FF2B5EF4-FFF2-40B4-BE49-F238E27FC236}">
                    <a16:creationId xmlns:a16="http://schemas.microsoft.com/office/drawing/2014/main" id="{AE4082E1-80BC-18AA-3BCD-A1B3730B111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3065" b="47838"/>
              <a:stretch/>
            </p:blipFill>
            <p:spPr>
              <a:xfrm>
                <a:off x="4943718" y="2833384"/>
                <a:ext cx="1312916" cy="1397485"/>
              </a:xfrm>
              <a:prstGeom prst="rect">
                <a:avLst/>
              </a:prstGeom>
            </p:spPr>
          </p:pic>
          <p:pic>
            <p:nvPicPr>
              <p:cNvPr id="41" name="図 40" descr="グラフィカル ユーザー インターフェイス, アプリケーション&#10;&#10;自動的に生成された説明">
                <a:extLst>
                  <a:ext uri="{FF2B5EF4-FFF2-40B4-BE49-F238E27FC236}">
                    <a16:creationId xmlns:a16="http://schemas.microsoft.com/office/drawing/2014/main" id="{E48BCA4B-9906-824A-0FC3-AA911C1EC83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84000"/>
                        </a14:imgEffect>
                      </a14:imgLayer>
                    </a14:imgProps>
                  </a:ext>
                  <a:ext uri="{28A0092B-C50C-407E-A947-70E740481C1C}">
                    <a14:useLocalDpi xmlns:a14="http://schemas.microsoft.com/office/drawing/2010/main"/>
                  </a:ext>
                </a:extLst>
              </a:blip>
              <a:srcRect t="17377" b="47704"/>
              <a:stretch/>
            </p:blipFill>
            <p:spPr>
              <a:xfrm>
                <a:off x="4943006" y="3236952"/>
                <a:ext cx="1312916" cy="993917"/>
              </a:xfrm>
              <a:prstGeom prst="rect">
                <a:avLst/>
              </a:prstGeom>
            </p:spPr>
          </p:pic>
        </p:grpSp>
      </p:grpSp>
      <p:sp>
        <p:nvSpPr>
          <p:cNvPr id="42" name="正方形/長方形 41">
            <a:extLst>
              <a:ext uri="{FF2B5EF4-FFF2-40B4-BE49-F238E27FC236}">
                <a16:creationId xmlns:a16="http://schemas.microsoft.com/office/drawing/2014/main" id="{3B8EE1B0-340C-1027-E44F-3D3842163D99}"/>
              </a:ext>
            </a:extLst>
          </p:cNvPr>
          <p:cNvSpPr/>
          <p:nvPr/>
        </p:nvSpPr>
        <p:spPr>
          <a:xfrm>
            <a:off x="2734007" y="3333600"/>
            <a:ext cx="1057533"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25D5E9FF-AE74-576C-AC6D-8A9972543758}"/>
              </a:ext>
            </a:extLst>
          </p:cNvPr>
          <p:cNvSpPr txBox="1"/>
          <p:nvPr/>
        </p:nvSpPr>
        <p:spPr>
          <a:xfrm>
            <a:off x="2267744" y="1963358"/>
            <a:ext cx="2354530" cy="614477"/>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検索ボックスを押す</a:t>
            </a:r>
            <a:endParaRPr lang="en-US" altLang="ja-JP" sz="1600" b="1" dirty="0">
              <a:latin typeface="Meiryo" charset="-128"/>
              <a:ea typeface="Meiryo" charset="-128"/>
              <a:cs typeface="Meiryo" charset="-128"/>
            </a:endParaRPr>
          </a:p>
        </p:txBody>
      </p:sp>
      <p:sp>
        <p:nvSpPr>
          <p:cNvPr id="44" name="テキスト ボックス 43">
            <a:extLst>
              <a:ext uri="{FF2B5EF4-FFF2-40B4-BE49-F238E27FC236}">
                <a16:creationId xmlns:a16="http://schemas.microsoft.com/office/drawing/2014/main" id="{BABD2E72-2257-9F93-E8E4-EDC8D2797B30}"/>
              </a:ext>
            </a:extLst>
          </p:cNvPr>
          <p:cNvSpPr txBox="1"/>
          <p:nvPr/>
        </p:nvSpPr>
        <p:spPr>
          <a:xfrm>
            <a:off x="4449547" y="1922609"/>
            <a:ext cx="2394665" cy="942197"/>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❸</a:t>
            </a:r>
            <a:r>
              <a:rPr lang="ja-JP" altLang="en-US" sz="16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「マイナポータル」</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と入力して検索</a:t>
            </a:r>
            <a:endParaRPr lang="en-US" altLang="ja-JP" sz="1600" b="1" dirty="0">
              <a:latin typeface="Meiryo" charset="-128"/>
              <a:ea typeface="Meiryo" charset="-128"/>
              <a:cs typeface="Meiryo" charset="-128"/>
            </a:endParaRPr>
          </a:p>
        </p:txBody>
      </p:sp>
      <p:pic>
        <p:nvPicPr>
          <p:cNvPr id="47" name="図 4" descr="携帯電話の画面&#10;&#10;説明は自動で生成されたものです">
            <a:extLst>
              <a:ext uri="{FF2B5EF4-FFF2-40B4-BE49-F238E27FC236}">
                <a16:creationId xmlns:a16="http://schemas.microsoft.com/office/drawing/2014/main" id="{B00ABCEB-FB94-FCAA-A91C-35074B99D2F5}"/>
              </a:ext>
            </a:extLst>
          </p:cNvPr>
          <p:cNvPicPr>
            <a:picLocks noChangeAspect="1"/>
          </p:cNvPicPr>
          <p:nvPr/>
        </p:nvPicPr>
        <p:blipFill rotWithShape="1">
          <a:blip r:embed="rId6"/>
          <a:srcRect b="50000"/>
          <a:stretch/>
        </p:blipFill>
        <p:spPr>
          <a:xfrm>
            <a:off x="3779912" y="3100519"/>
            <a:ext cx="3807534" cy="1903767"/>
          </a:xfrm>
          <a:prstGeom prst="rect">
            <a:avLst/>
          </a:prstGeom>
        </p:spPr>
      </p:pic>
      <p:pic>
        <p:nvPicPr>
          <p:cNvPr id="48" name="図 47">
            <a:extLst>
              <a:ext uri="{FF2B5EF4-FFF2-40B4-BE49-F238E27FC236}">
                <a16:creationId xmlns:a16="http://schemas.microsoft.com/office/drawing/2014/main" id="{83139204-835E-24E3-D5FA-ABC11712B254}"/>
              </a:ext>
            </a:extLst>
          </p:cNvPr>
          <p:cNvPicPr>
            <a:picLocks noChangeAspect="1"/>
          </p:cNvPicPr>
          <p:nvPr/>
        </p:nvPicPr>
        <p:blipFill rotWithShape="1">
          <a:blip r:embed="rId12"/>
          <a:srcRect l="15482" t="5343" r="15773" b="27506"/>
          <a:stretch/>
        </p:blipFill>
        <p:spPr>
          <a:xfrm>
            <a:off x="779359" y="2508200"/>
            <a:ext cx="294545" cy="306086"/>
          </a:xfrm>
          <a:prstGeom prst="ellipse">
            <a:avLst/>
          </a:prstGeom>
          <a:ln>
            <a:solidFill>
              <a:schemeClr val="tx1">
                <a:lumMod val="75000"/>
                <a:lumOff val="25000"/>
              </a:schemeClr>
            </a:solidFill>
          </a:ln>
        </p:spPr>
      </p:pic>
      <p:sp>
        <p:nvSpPr>
          <p:cNvPr id="49" name="テキスト ボックス 48">
            <a:extLst>
              <a:ext uri="{FF2B5EF4-FFF2-40B4-BE49-F238E27FC236}">
                <a16:creationId xmlns:a16="http://schemas.microsoft.com/office/drawing/2014/main" id="{3D1406B0-BD73-EA63-7CE1-87E45FD99795}"/>
              </a:ext>
            </a:extLst>
          </p:cNvPr>
          <p:cNvSpPr txBox="1"/>
          <p:nvPr/>
        </p:nvSpPr>
        <p:spPr>
          <a:xfrm>
            <a:off x="6660232" y="1922609"/>
            <a:ext cx="2294321" cy="707886"/>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❹</a:t>
            </a:r>
            <a:r>
              <a:rPr lang="ja-JP" altLang="en-US" sz="16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「インストール</a:t>
            </a:r>
            <a:r>
              <a:rPr lang="ja-JP" altLang="en-US" sz="1600" b="1" spc="-750" dirty="0">
                <a:latin typeface="Meiryo" charset="-128"/>
                <a:ea typeface="Meiryo" charset="-128"/>
                <a:cs typeface="Meiryo" charset="-128"/>
              </a:rPr>
              <a:t>」</a:t>
            </a:r>
            <a:endParaRPr lang="en-US" altLang="ja-JP" sz="1600" b="1" spc="-750" dirty="0">
              <a:latin typeface="Meiryo" charset="-128"/>
              <a:ea typeface="Meiryo" charset="-128"/>
              <a:cs typeface="Meiryo" charset="-128"/>
            </a:endParaRPr>
          </a:p>
          <a:p>
            <a:r>
              <a:rPr lang="ja-JP" altLang="en-US" sz="1600" b="1" spc="-750" dirty="0">
                <a:latin typeface="Meiryo" charset="-128"/>
                <a:ea typeface="Meiryo" charset="-128"/>
                <a:cs typeface="Meiryo" charset="-128"/>
              </a:rPr>
              <a:t>　　　　</a:t>
            </a:r>
            <a:r>
              <a:rPr lang="ja-JP" altLang="en-US" sz="1600" b="1" dirty="0">
                <a:latin typeface="Meiryo" charset="-128"/>
                <a:ea typeface="Meiryo" charset="-128"/>
                <a:cs typeface="Meiryo" charset="-128"/>
              </a:rPr>
              <a:t>を押す</a:t>
            </a:r>
            <a:endParaRPr lang="en-US" altLang="ja-JP" sz="1600" b="1" dirty="0">
              <a:latin typeface="Meiryo" charset="-128"/>
              <a:ea typeface="Meiryo" charset="-128"/>
              <a:cs typeface="Meiryo" charset="-128"/>
            </a:endParaRPr>
          </a:p>
        </p:txBody>
      </p:sp>
      <p:grpSp>
        <p:nvGrpSpPr>
          <p:cNvPr id="50" name="図形グループ 57">
            <a:extLst>
              <a:ext uri="{FF2B5EF4-FFF2-40B4-BE49-F238E27FC236}">
                <a16:creationId xmlns:a16="http://schemas.microsoft.com/office/drawing/2014/main" id="{C4511FE8-143D-0867-49F9-87BE8C34EED5}"/>
              </a:ext>
            </a:extLst>
          </p:cNvPr>
          <p:cNvGrpSpPr/>
          <p:nvPr/>
        </p:nvGrpSpPr>
        <p:grpSpPr>
          <a:xfrm>
            <a:off x="2473294" y="3148205"/>
            <a:ext cx="492443" cy="461665"/>
            <a:chOff x="7516281" y="2673548"/>
            <a:chExt cx="492443" cy="461665"/>
          </a:xfrm>
        </p:grpSpPr>
        <p:sp>
          <p:nvSpPr>
            <p:cNvPr id="51" name="円/楕円 59">
              <a:extLst>
                <a:ext uri="{FF2B5EF4-FFF2-40B4-BE49-F238E27FC236}">
                  <a16:creationId xmlns:a16="http://schemas.microsoft.com/office/drawing/2014/main" id="{DBBC805F-46C4-5B9D-1188-F56606319D87}"/>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5A704D31-10E5-CAF2-EA1E-900BF1882E55}"/>
                </a:ext>
              </a:extLst>
            </p:cNvPr>
            <p:cNvSpPr/>
            <p:nvPr/>
          </p:nvSpPr>
          <p:spPr>
            <a:xfrm>
              <a:off x="7516281" y="2673548"/>
              <a:ext cx="492443" cy="461665"/>
            </a:xfrm>
            <a:prstGeom prst="rect">
              <a:avLst/>
            </a:prstGeom>
          </p:spPr>
          <p:txBody>
            <a:bodyPr wrap="squar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pic>
        <p:nvPicPr>
          <p:cNvPr id="55" name="図 54" descr="検索画面に「マイナポータル」と入力する時の画面の画像">
            <a:extLst>
              <a:ext uri="{FF2B5EF4-FFF2-40B4-BE49-F238E27FC236}">
                <a16:creationId xmlns:a16="http://schemas.microsoft.com/office/drawing/2014/main" id="{890063FA-3836-C672-C58A-8F71C0F14995}"/>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2518" t="2254" r="2579"/>
          <a:stretch/>
        </p:blipFill>
        <p:spPr>
          <a:xfrm>
            <a:off x="4923245" y="3393992"/>
            <a:ext cx="1537417" cy="1603938"/>
          </a:xfrm>
          <a:prstGeom prst="rect">
            <a:avLst/>
          </a:prstGeom>
          <a:ln w="9525">
            <a:solidFill>
              <a:schemeClr val="bg1">
                <a:lumMod val="95000"/>
              </a:schemeClr>
            </a:solidFill>
          </a:ln>
        </p:spPr>
      </p:pic>
      <p:sp>
        <p:nvSpPr>
          <p:cNvPr id="56" name="正方形/長方形 55">
            <a:extLst>
              <a:ext uri="{FF2B5EF4-FFF2-40B4-BE49-F238E27FC236}">
                <a16:creationId xmlns:a16="http://schemas.microsoft.com/office/drawing/2014/main" id="{F3927583-56CD-5AF7-E083-640E9A912E93}"/>
              </a:ext>
            </a:extLst>
          </p:cNvPr>
          <p:cNvSpPr/>
          <p:nvPr/>
        </p:nvSpPr>
        <p:spPr>
          <a:xfrm>
            <a:off x="4923246" y="3333600"/>
            <a:ext cx="1499228" cy="2524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7" name="グループ化 56">
            <a:extLst>
              <a:ext uri="{FF2B5EF4-FFF2-40B4-BE49-F238E27FC236}">
                <a16:creationId xmlns:a16="http://schemas.microsoft.com/office/drawing/2014/main" id="{8B6E9641-0666-6FBA-A632-291507F555FD}"/>
              </a:ext>
            </a:extLst>
          </p:cNvPr>
          <p:cNvGrpSpPr/>
          <p:nvPr/>
        </p:nvGrpSpPr>
        <p:grpSpPr>
          <a:xfrm>
            <a:off x="4766290" y="3154516"/>
            <a:ext cx="492444" cy="461665"/>
            <a:chOff x="10718372" y="2977010"/>
            <a:chExt cx="492444" cy="461665"/>
          </a:xfrm>
        </p:grpSpPr>
        <p:sp>
          <p:nvSpPr>
            <p:cNvPr id="69" name="円/楕円 40">
              <a:extLst>
                <a:ext uri="{FF2B5EF4-FFF2-40B4-BE49-F238E27FC236}">
                  <a16:creationId xmlns:a16="http://schemas.microsoft.com/office/drawing/2014/main" id="{63C867A1-CD8C-988E-C537-9AE56D8C2CF4}"/>
                </a:ext>
              </a:extLst>
            </p:cNvPr>
            <p:cNvSpPr>
              <a:spLocks noChangeAspect="1"/>
            </p:cNvSpPr>
            <p:nvPr/>
          </p:nvSpPr>
          <p:spPr>
            <a:xfrm>
              <a:off x="10866526" y="3080507"/>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0" name="図形グループ 39">
              <a:extLst>
                <a:ext uri="{FF2B5EF4-FFF2-40B4-BE49-F238E27FC236}">
                  <a16:creationId xmlns:a16="http://schemas.microsoft.com/office/drawing/2014/main" id="{7DC35127-9723-96A9-25DF-81F609E9F83F}"/>
                </a:ext>
              </a:extLst>
            </p:cNvPr>
            <p:cNvGrpSpPr/>
            <p:nvPr/>
          </p:nvGrpSpPr>
          <p:grpSpPr>
            <a:xfrm>
              <a:off x="10718372" y="2977010"/>
              <a:ext cx="492444" cy="461665"/>
              <a:chOff x="7523571" y="2661581"/>
              <a:chExt cx="492444" cy="461665"/>
            </a:xfrm>
          </p:grpSpPr>
          <p:sp>
            <p:nvSpPr>
              <p:cNvPr id="71" name="円/楕円 44">
                <a:extLst>
                  <a:ext uri="{FF2B5EF4-FFF2-40B4-BE49-F238E27FC236}">
                    <a16:creationId xmlns:a16="http://schemas.microsoft.com/office/drawing/2014/main" id="{440BF093-B1DE-9C70-1300-4FFB2C0F6742}"/>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337A02C8-5FF3-DD87-ACF6-B9D786E86575}"/>
                  </a:ext>
                </a:extLst>
              </p:cNvPr>
              <p:cNvSpPr/>
              <p:nvPr/>
            </p:nvSpPr>
            <p:spPr>
              <a:xfrm>
                <a:off x="7523571" y="2661581"/>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sp>
        <p:nvSpPr>
          <p:cNvPr id="73" name="正方形/長方形 72">
            <a:extLst>
              <a:ext uri="{FF2B5EF4-FFF2-40B4-BE49-F238E27FC236}">
                <a16:creationId xmlns:a16="http://schemas.microsoft.com/office/drawing/2014/main" id="{1B4FB388-D0F2-3E14-4FDA-2A83300997B9}"/>
              </a:ext>
            </a:extLst>
          </p:cNvPr>
          <p:cNvSpPr/>
          <p:nvPr/>
        </p:nvSpPr>
        <p:spPr>
          <a:xfrm>
            <a:off x="7233402" y="3744366"/>
            <a:ext cx="1235138" cy="2606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4" name="図形グループ 36">
            <a:extLst>
              <a:ext uri="{FF2B5EF4-FFF2-40B4-BE49-F238E27FC236}">
                <a16:creationId xmlns:a16="http://schemas.microsoft.com/office/drawing/2014/main" id="{BAFCD004-7FCE-6CE6-2646-D04D81E42EF3}"/>
              </a:ext>
            </a:extLst>
          </p:cNvPr>
          <p:cNvGrpSpPr/>
          <p:nvPr/>
        </p:nvGrpSpPr>
        <p:grpSpPr>
          <a:xfrm>
            <a:off x="6844212" y="3678402"/>
            <a:ext cx="492443" cy="461665"/>
            <a:chOff x="7516281" y="2673548"/>
            <a:chExt cx="492443" cy="461665"/>
          </a:xfrm>
        </p:grpSpPr>
        <p:sp>
          <p:nvSpPr>
            <p:cNvPr id="75" name="円/楕円 37">
              <a:extLst>
                <a:ext uri="{FF2B5EF4-FFF2-40B4-BE49-F238E27FC236}">
                  <a16:creationId xmlns:a16="http://schemas.microsoft.com/office/drawing/2014/main" id="{2B987D13-BE0F-935B-8AD1-EEAA1AEE7A31}"/>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2CA3A579-5E2E-7D67-0047-116BF05D17B9}"/>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grpSp>
        <p:nvGrpSpPr>
          <p:cNvPr id="77" name="図形グループ 79">
            <a:extLst>
              <a:ext uri="{FF2B5EF4-FFF2-40B4-BE49-F238E27FC236}">
                <a16:creationId xmlns:a16="http://schemas.microsoft.com/office/drawing/2014/main" id="{E7714500-7447-8523-6811-A1E55C01E557}"/>
              </a:ext>
            </a:extLst>
          </p:cNvPr>
          <p:cNvGrpSpPr/>
          <p:nvPr/>
        </p:nvGrpSpPr>
        <p:grpSpPr>
          <a:xfrm>
            <a:off x="755576" y="4402125"/>
            <a:ext cx="492443" cy="461665"/>
            <a:chOff x="7516281" y="2673548"/>
            <a:chExt cx="492443" cy="461665"/>
          </a:xfrm>
        </p:grpSpPr>
        <p:sp>
          <p:nvSpPr>
            <p:cNvPr id="78" name="円/楕円 80">
              <a:extLst>
                <a:ext uri="{FF2B5EF4-FFF2-40B4-BE49-F238E27FC236}">
                  <a16:creationId xmlns:a16="http://schemas.microsoft.com/office/drawing/2014/main" id="{21BF11CA-3187-A4B6-F03B-A7C3AE02AE47}"/>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0F093C28-D387-FC4F-F9FD-B3A22EAD5BCB}"/>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80" name="テキスト ボックス 79">
            <a:extLst>
              <a:ext uri="{FF2B5EF4-FFF2-40B4-BE49-F238E27FC236}">
                <a16:creationId xmlns:a16="http://schemas.microsoft.com/office/drawing/2014/main" id="{BEA0750F-A30F-ECBE-8AA6-09B979EA6DA4}"/>
              </a:ext>
            </a:extLst>
          </p:cNvPr>
          <p:cNvSpPr txBox="1"/>
          <p:nvPr/>
        </p:nvSpPr>
        <p:spPr>
          <a:xfrm>
            <a:off x="467544" y="1898829"/>
            <a:ext cx="2005750" cy="95410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ホーム画面で</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a:t>
            </a:r>
            <a:r>
              <a:rPr lang="en-US" altLang="ja-JP" sz="1600" b="1" dirty="0">
                <a:latin typeface="Meiryo" charset="-128"/>
                <a:ea typeface="Meiryo" charset="-128"/>
                <a:cs typeface="Meiryo" charset="-128"/>
              </a:rPr>
              <a:t>Play</a:t>
            </a:r>
            <a:r>
              <a:rPr lang="ja-JP" altLang="en-US" sz="1600" b="1" dirty="0">
                <a:latin typeface="Meiryo" charset="-128"/>
                <a:ea typeface="Meiryo" charset="-128"/>
                <a:cs typeface="Meiryo" charset="-128"/>
              </a:rPr>
              <a:t>ストア」　　「　  」を押す</a:t>
            </a:r>
            <a:endParaRPr lang="en-US" altLang="ja-JP" sz="1600" b="1" dirty="0">
              <a:latin typeface="Meiryo" charset="-128"/>
              <a:ea typeface="Meiryo" charset="-128"/>
              <a:cs typeface="Meiryo" charset="-128"/>
            </a:endParaRPr>
          </a:p>
        </p:txBody>
      </p:sp>
      <p:pic>
        <p:nvPicPr>
          <p:cNvPr id="81" name="図 80">
            <a:extLst>
              <a:ext uri="{FF2B5EF4-FFF2-40B4-BE49-F238E27FC236}">
                <a16:creationId xmlns:a16="http://schemas.microsoft.com/office/drawing/2014/main" id="{8DA52EAA-FC2C-154F-E761-361B18910DC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957404" y="3867480"/>
            <a:ext cx="155644" cy="127056"/>
          </a:xfrm>
          <a:prstGeom prst="rect">
            <a:avLst/>
          </a:prstGeom>
        </p:spPr>
      </p:pic>
    </p:spTree>
    <p:extLst>
      <p:ext uri="{BB962C8B-B14F-4D97-AF65-F5344CB8AC3E}">
        <p14:creationId xmlns:p14="http://schemas.microsoft.com/office/powerpoint/2010/main" val="1424253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287747"/>
            <a:ext cx="6886822" cy="991041"/>
          </a:xfrm>
        </p:spPr>
        <p:txBody>
          <a:bodyPr vert="horz" wrap="none">
            <a:spAutoFit/>
          </a:bodyPr>
          <a:lstStyle/>
          <a:p>
            <a:r>
              <a:rPr lang="ja-JP" altLang="en-US" dirty="0"/>
              <a:t>マイナポータルアプリの入手 および</a:t>
            </a:r>
            <a:br>
              <a:rPr lang="en-US" altLang="ja-JP" dirty="0"/>
            </a:br>
            <a:r>
              <a:rPr lang="ja-JP" altLang="en-US" dirty="0"/>
              <a:t>インストールのしかた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2-C</a:t>
            </a:r>
            <a:endParaRPr lang="en-US" sz="3600" dirty="0"/>
          </a:p>
        </p:txBody>
      </p:sp>
      <p:sp>
        <p:nvSpPr>
          <p:cNvPr id="29" name="テキスト ボックス 28">
            <a:extLst>
              <a:ext uri="{FF2B5EF4-FFF2-40B4-BE49-F238E27FC236}">
                <a16:creationId xmlns:a16="http://schemas.microsoft.com/office/drawing/2014/main" id="{37FB58B1-DAB0-433E-83F9-04BCEA067600}"/>
              </a:ext>
            </a:extLst>
          </p:cNvPr>
          <p:cNvSpPr txBox="1"/>
          <p:nvPr/>
        </p:nvSpPr>
        <p:spPr>
          <a:xfrm>
            <a:off x="5868144"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33"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59133"/>
            <a:ext cx="8280000" cy="360000"/>
          </a:xfrm>
        </p:spPr>
        <p:txBody>
          <a:bodyPr>
            <a:normAutofit fontScale="92500" lnSpcReduction="20000"/>
          </a:bodyPr>
          <a:lstStyle/>
          <a:p>
            <a:r>
              <a:rPr lang="ja-JP" altLang="en-US" sz="2600" dirty="0"/>
              <a:t>マイナポータルアプリ</a:t>
            </a:r>
            <a:r>
              <a:rPr lang="ja-JP" altLang="en-US" sz="1700" dirty="0"/>
              <a:t>＜デジタル庁＞</a:t>
            </a:r>
            <a:r>
              <a:rPr lang="ja-JP" altLang="en-US" sz="2600" dirty="0"/>
              <a:t>をインストールします。</a:t>
            </a:r>
          </a:p>
          <a:p>
            <a:endParaRPr lang="en-US" altLang="ja-JP" dirty="0"/>
          </a:p>
          <a:p>
            <a:endParaRPr lang="ja-JP" altLang="en-US" dirty="0"/>
          </a:p>
        </p:txBody>
      </p:sp>
      <p:pic>
        <p:nvPicPr>
          <p:cNvPr id="3" name="図 2" descr="電源が入っているスマートフォンの画面の画像">
            <a:extLst>
              <a:ext uri="{FF2B5EF4-FFF2-40B4-BE49-F238E27FC236}">
                <a16:creationId xmlns:a16="http://schemas.microsoft.com/office/drawing/2014/main" id="{704FE8F8-BA4F-6383-3DAB-B5E8A0D713F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54429"/>
          <a:stretch/>
        </p:blipFill>
        <p:spPr>
          <a:xfrm>
            <a:off x="6898592" y="2798663"/>
            <a:ext cx="1718681" cy="1479593"/>
          </a:xfrm>
          <a:prstGeom prst="rect">
            <a:avLst/>
          </a:prstGeom>
        </p:spPr>
      </p:pic>
      <p:sp>
        <p:nvSpPr>
          <p:cNvPr id="8" name="四角形: 上の 2 つの角を丸める 7">
            <a:extLst>
              <a:ext uri="{FF2B5EF4-FFF2-40B4-BE49-F238E27FC236}">
                <a16:creationId xmlns:a16="http://schemas.microsoft.com/office/drawing/2014/main" id="{B7C05911-5255-16E7-460A-04DEECD696AC}"/>
              </a:ext>
            </a:extLst>
          </p:cNvPr>
          <p:cNvSpPr/>
          <p:nvPr/>
        </p:nvSpPr>
        <p:spPr>
          <a:xfrm>
            <a:off x="7058801" y="2922778"/>
            <a:ext cx="1375853" cy="1355478"/>
          </a:xfrm>
          <a:prstGeom prst="round2SameRect">
            <a:avLst>
              <a:gd name="adj1" fmla="val 12598"/>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2" name="図 11" descr="グラフィカル ユーザー インターフェイス, アプリケーション&#10;&#10;自動的に生成された説明">
            <a:extLst>
              <a:ext uri="{FF2B5EF4-FFF2-40B4-BE49-F238E27FC236}">
                <a16:creationId xmlns:a16="http://schemas.microsoft.com/office/drawing/2014/main" id="{CACC210D-42CC-63FA-46F0-4F05C2C6CC7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4595" b="54578"/>
          <a:stretch/>
        </p:blipFill>
        <p:spPr>
          <a:xfrm>
            <a:off x="7066576" y="3061782"/>
            <a:ext cx="1375852" cy="1215687"/>
          </a:xfrm>
          <a:prstGeom prst="rect">
            <a:avLst/>
          </a:prstGeom>
        </p:spPr>
      </p:pic>
      <p:sp>
        <p:nvSpPr>
          <p:cNvPr id="14" name="テキスト ボックス 13">
            <a:extLst>
              <a:ext uri="{FF2B5EF4-FFF2-40B4-BE49-F238E27FC236}">
                <a16:creationId xmlns:a16="http://schemas.microsoft.com/office/drawing/2014/main" id="{62773A8E-B988-8BE7-2AAA-4B12AFAB738D}"/>
              </a:ext>
            </a:extLst>
          </p:cNvPr>
          <p:cNvSpPr txBox="1"/>
          <p:nvPr/>
        </p:nvSpPr>
        <p:spPr>
          <a:xfrm>
            <a:off x="3526487" y="5611887"/>
            <a:ext cx="5444314" cy="769441"/>
          </a:xfrm>
          <a:prstGeom prst="rect">
            <a:avLst/>
          </a:prstGeom>
          <a:noFill/>
        </p:spPr>
        <p:txBody>
          <a:bodyPr wrap="square" rtlCol="0">
            <a:spAutoFit/>
          </a:bodyPr>
          <a:lstStyle/>
          <a:p>
            <a:pPr marL="201600" indent="-201600"/>
            <a:r>
              <a:rPr lang="en-US" altLang="ja-JP" sz="1100" dirty="0">
                <a:latin typeface="Meiryo" charset="-128"/>
                <a:ea typeface="Meiryo" charset="-128"/>
                <a:cs typeface="Meiryo" charset="-128"/>
              </a:rPr>
              <a:t>※</a:t>
            </a:r>
            <a:r>
              <a:rPr lang="ja-JP" altLang="en-US" sz="1100" dirty="0">
                <a:latin typeface="Meiryo" charset="-128"/>
                <a:ea typeface="Meiryo" charset="-128"/>
                <a:cs typeface="Meiryo" charset="-128"/>
              </a:rPr>
              <a:t> マイナポータルアプリ＜デジタル庁＞が見つからない場合は、</a:t>
            </a:r>
            <a:r>
              <a:rPr lang="en-US" altLang="ja-JP" sz="1100" dirty="0">
                <a:latin typeface="Meiryo" charset="-128"/>
                <a:ea typeface="Meiryo" charset="-128"/>
                <a:cs typeface="Meiryo" charset="-128"/>
              </a:rPr>
              <a:t>OS</a:t>
            </a:r>
            <a:r>
              <a:rPr lang="ja-JP" altLang="en-US" sz="1100" dirty="0">
                <a:latin typeface="Meiryo" charset="-128"/>
                <a:ea typeface="Meiryo" charset="-128"/>
                <a:cs typeface="Meiryo" charset="-128"/>
              </a:rPr>
              <a:t>が</a:t>
            </a:r>
            <a:r>
              <a:rPr lang="en-US" altLang="ja-JP" sz="1100" dirty="0">
                <a:latin typeface="Meiryo" charset="-128"/>
                <a:ea typeface="Meiryo" charset="-128"/>
                <a:cs typeface="Meiryo" charset="-128"/>
              </a:rPr>
              <a:t>iOS 14.0</a:t>
            </a:r>
            <a:r>
              <a:rPr lang="ja-JP" altLang="en-US" sz="1100" dirty="0">
                <a:latin typeface="Meiryo" charset="-128"/>
                <a:ea typeface="Meiryo" charset="-128"/>
                <a:cs typeface="Meiryo" charset="-128"/>
              </a:rPr>
              <a:t>以上、ブラウザが</a:t>
            </a:r>
            <a:r>
              <a:rPr lang="en-US" altLang="ja-JP" sz="1100" dirty="0">
                <a:latin typeface="Meiryo" charset="-128"/>
                <a:ea typeface="Meiryo" charset="-128"/>
                <a:cs typeface="Meiryo" charset="-128"/>
              </a:rPr>
              <a:t>Safari 13</a:t>
            </a:r>
            <a:r>
              <a:rPr lang="ja-JP" altLang="en-US" sz="1100" dirty="0">
                <a:latin typeface="Meiryo" charset="-128"/>
                <a:ea typeface="Meiryo" charset="-128"/>
                <a:cs typeface="Meiryo" charset="-128"/>
              </a:rPr>
              <a:t>以上の条件を満たしていない可能性が</a:t>
            </a:r>
            <a:endParaRPr lang="en-US" altLang="ja-JP" sz="1100" dirty="0">
              <a:latin typeface="Meiryo" charset="-128"/>
              <a:ea typeface="Meiryo" charset="-128"/>
              <a:cs typeface="Meiryo" charset="-128"/>
            </a:endParaRPr>
          </a:p>
          <a:p>
            <a:pPr marL="201600" indent="-201600"/>
            <a:r>
              <a:rPr lang="en-US" altLang="ja-JP" sz="1100" dirty="0">
                <a:latin typeface="Meiryo" charset="-128"/>
                <a:ea typeface="Meiryo" charset="-128"/>
                <a:cs typeface="Meiryo" charset="-128"/>
              </a:rPr>
              <a:t>	</a:t>
            </a:r>
            <a:r>
              <a:rPr lang="ja-JP" altLang="en-US" sz="1100" dirty="0">
                <a:latin typeface="Meiryo" charset="-128"/>
                <a:ea typeface="Meiryo" charset="-128"/>
                <a:cs typeface="Meiryo" charset="-128"/>
              </a:rPr>
              <a:t>あります。バージョンアップしてから再度、インストールしてください。</a:t>
            </a:r>
            <a:endParaRPr lang="en-US" altLang="ja-JP" sz="1100" dirty="0">
              <a:latin typeface="Meiryo" charset="-128"/>
              <a:ea typeface="Meiryo" charset="-128"/>
              <a:cs typeface="Meiryo" charset="-128"/>
            </a:endParaRPr>
          </a:p>
          <a:p>
            <a:pPr marL="201600" indent="-201600"/>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 </a:t>
            </a:r>
            <a:r>
              <a:rPr lang="en-US" altLang="ja-JP" sz="1100" dirty="0">
                <a:latin typeface="メイリオ" panose="020B0604030504040204" pitchFamily="50" charset="-128"/>
                <a:ea typeface="メイリオ" panose="020B0604030504040204" pitchFamily="50" charset="-128"/>
              </a:rPr>
              <a:t>WEB</a:t>
            </a:r>
            <a:r>
              <a:rPr lang="ja-JP" altLang="en-US" sz="1100" dirty="0">
                <a:latin typeface="メイリオ" panose="020B0604030504040204" pitchFamily="50" charset="-128"/>
                <a:ea typeface="メイリオ" panose="020B0604030504040204" pitchFamily="50" charset="-128"/>
              </a:rPr>
              <a:t>サイトへ接続するため別途通信料がかかることがあります。</a:t>
            </a:r>
          </a:p>
        </p:txBody>
      </p:sp>
      <p:sp>
        <p:nvSpPr>
          <p:cNvPr id="16" name="テキスト ボックス 15">
            <a:extLst>
              <a:ext uri="{FF2B5EF4-FFF2-40B4-BE49-F238E27FC236}">
                <a16:creationId xmlns:a16="http://schemas.microsoft.com/office/drawing/2014/main" id="{F34F9E26-9138-807F-6181-341920C4F1B3}"/>
              </a:ext>
            </a:extLst>
          </p:cNvPr>
          <p:cNvSpPr txBox="1"/>
          <p:nvPr/>
        </p:nvSpPr>
        <p:spPr>
          <a:xfrm>
            <a:off x="288293" y="1882800"/>
            <a:ext cx="395275"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❶</a:t>
            </a:r>
            <a:endParaRPr lang="ja-JP" altLang="en-US" b="1" dirty="0">
              <a:latin typeface="Meiryo" charset="-128"/>
              <a:ea typeface="Meiryo" charset="-128"/>
              <a:cs typeface="Meiryo" charset="-128"/>
            </a:endParaRPr>
          </a:p>
        </p:txBody>
      </p:sp>
      <p:pic>
        <p:nvPicPr>
          <p:cNvPr id="18" name="図 17" descr="電源が入っているスマートフォンの画面の画像">
            <a:extLst>
              <a:ext uri="{FF2B5EF4-FFF2-40B4-BE49-F238E27FC236}">
                <a16:creationId xmlns:a16="http://schemas.microsoft.com/office/drawing/2014/main" id="{192373BC-99FE-F7CB-1AAB-AA66E9F8BE3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1560" y="2817312"/>
            <a:ext cx="1505428" cy="2843936"/>
          </a:xfrm>
          <a:prstGeom prst="rect">
            <a:avLst/>
          </a:prstGeom>
        </p:spPr>
      </p:pic>
      <p:sp>
        <p:nvSpPr>
          <p:cNvPr id="19" name="正方形/長方形 18">
            <a:extLst>
              <a:ext uri="{FF2B5EF4-FFF2-40B4-BE49-F238E27FC236}">
                <a16:creationId xmlns:a16="http://schemas.microsoft.com/office/drawing/2014/main" id="{65BFC91D-4D27-5F3D-6031-0BA85E6BB62E}"/>
              </a:ext>
            </a:extLst>
          </p:cNvPr>
          <p:cNvSpPr/>
          <p:nvPr/>
        </p:nvSpPr>
        <p:spPr>
          <a:xfrm>
            <a:off x="765443" y="4033856"/>
            <a:ext cx="343857" cy="3272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図形グループ 79">
            <a:extLst>
              <a:ext uri="{FF2B5EF4-FFF2-40B4-BE49-F238E27FC236}">
                <a16:creationId xmlns:a16="http://schemas.microsoft.com/office/drawing/2014/main" id="{43AA4574-ADB2-0956-4FA3-B8895E7BC89C}"/>
              </a:ext>
            </a:extLst>
          </p:cNvPr>
          <p:cNvGrpSpPr/>
          <p:nvPr/>
        </p:nvGrpSpPr>
        <p:grpSpPr>
          <a:xfrm>
            <a:off x="501521" y="3815804"/>
            <a:ext cx="492443" cy="461665"/>
            <a:chOff x="7516281" y="2673548"/>
            <a:chExt cx="492443" cy="461665"/>
          </a:xfrm>
        </p:grpSpPr>
        <p:sp>
          <p:nvSpPr>
            <p:cNvPr id="21" name="円/楕円 80">
              <a:extLst>
                <a:ext uri="{FF2B5EF4-FFF2-40B4-BE49-F238E27FC236}">
                  <a16:creationId xmlns:a16="http://schemas.microsoft.com/office/drawing/2014/main" id="{BD3E0C00-E654-300F-4589-DDFE568982D1}"/>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4E2395B1-F604-0290-987B-44A7ADC8AD6E}"/>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pic>
        <p:nvPicPr>
          <p:cNvPr id="23" name="図 22" descr="電源が入っているスマートフォンの画面の画像">
            <a:extLst>
              <a:ext uri="{FF2B5EF4-FFF2-40B4-BE49-F238E27FC236}">
                <a16:creationId xmlns:a16="http://schemas.microsoft.com/office/drawing/2014/main" id="{6B5F4289-F204-A7CC-AFE8-F67132265A4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627784" y="2798663"/>
            <a:ext cx="1515299" cy="2862585"/>
          </a:xfrm>
          <a:prstGeom prst="roundRect">
            <a:avLst>
              <a:gd name="adj" fmla="val 20133"/>
            </a:avLst>
          </a:prstGeom>
        </p:spPr>
      </p:pic>
      <p:pic>
        <p:nvPicPr>
          <p:cNvPr id="24" name="図 23" descr="検索アイコンがある画面の画像">
            <a:extLst>
              <a:ext uri="{FF2B5EF4-FFF2-40B4-BE49-F238E27FC236}">
                <a16:creationId xmlns:a16="http://schemas.microsoft.com/office/drawing/2014/main" id="{A0C594AC-E767-B37A-7E0B-BA86C6791C1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776340" y="2924944"/>
            <a:ext cx="1201032" cy="2583944"/>
          </a:xfrm>
          <a:prstGeom prst="roundRect">
            <a:avLst>
              <a:gd name="adj" fmla="val 11133"/>
            </a:avLst>
          </a:prstGeom>
          <a:ln w="9525">
            <a:solidFill>
              <a:schemeClr val="tx1">
                <a:lumMod val="75000"/>
                <a:lumOff val="25000"/>
              </a:schemeClr>
            </a:solidFill>
          </a:ln>
        </p:spPr>
      </p:pic>
      <p:sp>
        <p:nvSpPr>
          <p:cNvPr id="25" name="四角形: 上の 2 つの角を丸める 24">
            <a:extLst>
              <a:ext uri="{FF2B5EF4-FFF2-40B4-BE49-F238E27FC236}">
                <a16:creationId xmlns:a16="http://schemas.microsoft.com/office/drawing/2014/main" id="{2208C298-0FF1-0D74-4D41-6AF8413AE5FE}"/>
              </a:ext>
            </a:extLst>
          </p:cNvPr>
          <p:cNvSpPr/>
          <p:nvPr/>
        </p:nvSpPr>
        <p:spPr>
          <a:xfrm rot="10800000">
            <a:off x="3096507" y="2924944"/>
            <a:ext cx="577852" cy="120833"/>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テキスト ボックス 25">
            <a:extLst>
              <a:ext uri="{FF2B5EF4-FFF2-40B4-BE49-F238E27FC236}">
                <a16:creationId xmlns:a16="http://schemas.microsoft.com/office/drawing/2014/main" id="{761C5406-5F58-AF40-1563-5A76373A4684}"/>
              </a:ext>
            </a:extLst>
          </p:cNvPr>
          <p:cNvSpPr txBox="1"/>
          <p:nvPr/>
        </p:nvSpPr>
        <p:spPr>
          <a:xfrm>
            <a:off x="2503995" y="1882800"/>
            <a:ext cx="1923989"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❷</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Meiryo" charset="-128"/>
                <a:ea typeface="Meiryo" charset="-128"/>
                <a:cs typeface="AoyagiKouzanFontT"/>
              </a:rPr>
              <a:t>　　</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dirty="0">
                <a:latin typeface="Meiryo" charset="-128"/>
                <a:ea typeface="Meiryo" charset="-128"/>
                <a:cs typeface="Meiryo" charset="-128"/>
              </a:rPr>
              <a:t>を押す</a:t>
            </a:r>
          </a:p>
        </p:txBody>
      </p:sp>
      <p:pic>
        <p:nvPicPr>
          <p:cNvPr id="27" name="図 26">
            <a:extLst>
              <a:ext uri="{FF2B5EF4-FFF2-40B4-BE49-F238E27FC236}">
                <a16:creationId xmlns:a16="http://schemas.microsoft.com/office/drawing/2014/main" id="{FDCB872D-590B-8264-ACCC-FD1039517316}"/>
              </a:ext>
            </a:extLst>
          </p:cNvPr>
          <p:cNvPicPr>
            <a:picLocks noChangeAspect="1"/>
          </p:cNvPicPr>
          <p:nvPr/>
        </p:nvPicPr>
        <p:blipFill>
          <a:blip r:embed="rId11"/>
          <a:stretch>
            <a:fillRect/>
          </a:stretch>
        </p:blipFill>
        <p:spPr>
          <a:xfrm>
            <a:off x="3022292" y="1970696"/>
            <a:ext cx="261389" cy="400426"/>
          </a:xfrm>
          <a:prstGeom prst="rect">
            <a:avLst/>
          </a:prstGeom>
          <a:ln>
            <a:solidFill>
              <a:schemeClr val="bg1">
                <a:lumMod val="65000"/>
              </a:schemeClr>
            </a:solidFill>
          </a:ln>
        </p:spPr>
      </p:pic>
      <p:sp>
        <p:nvSpPr>
          <p:cNvPr id="28" name="正方形/長方形 27">
            <a:extLst>
              <a:ext uri="{FF2B5EF4-FFF2-40B4-BE49-F238E27FC236}">
                <a16:creationId xmlns:a16="http://schemas.microsoft.com/office/drawing/2014/main" id="{5FF77177-993C-9553-5EB1-5FEA72E36FB6}"/>
              </a:ext>
            </a:extLst>
          </p:cNvPr>
          <p:cNvSpPr/>
          <p:nvPr/>
        </p:nvSpPr>
        <p:spPr>
          <a:xfrm>
            <a:off x="3707904" y="5301208"/>
            <a:ext cx="258254" cy="207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図形グループ 72">
            <a:extLst>
              <a:ext uri="{FF2B5EF4-FFF2-40B4-BE49-F238E27FC236}">
                <a16:creationId xmlns:a16="http://schemas.microsoft.com/office/drawing/2014/main" id="{D234C120-57F1-CB14-EBCE-B3A561619E91}"/>
              </a:ext>
            </a:extLst>
          </p:cNvPr>
          <p:cNvGrpSpPr/>
          <p:nvPr/>
        </p:nvGrpSpPr>
        <p:grpSpPr>
          <a:xfrm>
            <a:off x="3415266" y="5047223"/>
            <a:ext cx="492443" cy="461665"/>
            <a:chOff x="7516281" y="2673548"/>
            <a:chExt cx="492443" cy="461665"/>
          </a:xfrm>
        </p:grpSpPr>
        <p:sp>
          <p:nvSpPr>
            <p:cNvPr id="31" name="円/楕円 77">
              <a:extLst>
                <a:ext uri="{FF2B5EF4-FFF2-40B4-BE49-F238E27FC236}">
                  <a16:creationId xmlns:a16="http://schemas.microsoft.com/office/drawing/2014/main" id="{C5872A37-D20F-6C09-2586-A6AE59DD1ADB}"/>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A9C37B0A-2D3A-6479-182D-D3F930EB93EE}"/>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pic>
        <p:nvPicPr>
          <p:cNvPr id="34" name="図 33" descr="電源が入っているスマートフォンの画面の画像">
            <a:extLst>
              <a:ext uri="{FF2B5EF4-FFF2-40B4-BE49-F238E27FC236}">
                <a16:creationId xmlns:a16="http://schemas.microsoft.com/office/drawing/2014/main" id="{EE26B818-8C8C-5FA6-36FA-E09A0EAC8C4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54429"/>
          <a:stretch/>
        </p:blipFill>
        <p:spPr>
          <a:xfrm>
            <a:off x="4669663" y="2798663"/>
            <a:ext cx="1718681" cy="1479593"/>
          </a:xfrm>
          <a:prstGeom prst="rect">
            <a:avLst/>
          </a:prstGeom>
        </p:spPr>
      </p:pic>
      <p:sp>
        <p:nvSpPr>
          <p:cNvPr id="37" name="四角形: 上の 2 つの角を丸める 36">
            <a:extLst>
              <a:ext uri="{FF2B5EF4-FFF2-40B4-BE49-F238E27FC236}">
                <a16:creationId xmlns:a16="http://schemas.microsoft.com/office/drawing/2014/main" id="{0FF9BDD2-7D3E-3B02-1FB8-85874D52A312}"/>
              </a:ext>
            </a:extLst>
          </p:cNvPr>
          <p:cNvSpPr/>
          <p:nvPr/>
        </p:nvSpPr>
        <p:spPr>
          <a:xfrm>
            <a:off x="4829872" y="2922778"/>
            <a:ext cx="1375853" cy="1355478"/>
          </a:xfrm>
          <a:prstGeom prst="round2SameRect">
            <a:avLst>
              <a:gd name="adj1" fmla="val 12598"/>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6" name="図 45" descr="検索画面の画像">
            <a:extLst>
              <a:ext uri="{FF2B5EF4-FFF2-40B4-BE49-F238E27FC236}">
                <a16:creationId xmlns:a16="http://schemas.microsoft.com/office/drawing/2014/main" id="{21D6113A-EB46-76B4-B139-83EF6BC7364F}"/>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b="51547"/>
          <a:stretch/>
        </p:blipFill>
        <p:spPr>
          <a:xfrm>
            <a:off x="4858149" y="3043589"/>
            <a:ext cx="1329467" cy="1234667"/>
          </a:xfrm>
          <a:prstGeom prst="rect">
            <a:avLst/>
          </a:prstGeom>
          <a:ln w="9525">
            <a:noFill/>
          </a:ln>
        </p:spPr>
      </p:pic>
      <p:sp>
        <p:nvSpPr>
          <p:cNvPr id="52" name="四角形: 上の 2 つの角を丸める 51">
            <a:extLst>
              <a:ext uri="{FF2B5EF4-FFF2-40B4-BE49-F238E27FC236}">
                <a16:creationId xmlns:a16="http://schemas.microsoft.com/office/drawing/2014/main" id="{AED46FFE-7B96-5994-742D-85FB40BA42BA}"/>
              </a:ext>
            </a:extLst>
          </p:cNvPr>
          <p:cNvSpPr/>
          <p:nvPr/>
        </p:nvSpPr>
        <p:spPr>
          <a:xfrm rot="10800000">
            <a:off x="5235430" y="2922776"/>
            <a:ext cx="574904" cy="120812"/>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3" name="図 52" descr="電源が入っているスマートフォンの画面の画像">
            <a:extLst>
              <a:ext uri="{FF2B5EF4-FFF2-40B4-BE49-F238E27FC236}">
                <a16:creationId xmlns:a16="http://schemas.microsoft.com/office/drawing/2014/main" id="{5243E591-5134-0F1A-AA26-B2C7AC3D76A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62160"/>
          <a:stretch/>
        </p:blipFill>
        <p:spPr>
          <a:xfrm>
            <a:off x="4669663" y="4365104"/>
            <a:ext cx="1718681" cy="1228589"/>
          </a:xfrm>
          <a:prstGeom prst="rect">
            <a:avLst/>
          </a:prstGeom>
        </p:spPr>
      </p:pic>
      <p:sp>
        <p:nvSpPr>
          <p:cNvPr id="55" name="四角形: 上の 2 つの角を丸める 54">
            <a:extLst>
              <a:ext uri="{FF2B5EF4-FFF2-40B4-BE49-F238E27FC236}">
                <a16:creationId xmlns:a16="http://schemas.microsoft.com/office/drawing/2014/main" id="{CE277BCD-F665-48E6-71AE-53CB71893D65}"/>
              </a:ext>
            </a:extLst>
          </p:cNvPr>
          <p:cNvSpPr/>
          <p:nvPr/>
        </p:nvSpPr>
        <p:spPr>
          <a:xfrm>
            <a:off x="4829872" y="4489218"/>
            <a:ext cx="1375853" cy="1104475"/>
          </a:xfrm>
          <a:prstGeom prst="round2SameRect">
            <a:avLst>
              <a:gd name="adj1" fmla="val 12598"/>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四角形: 上の 2 つの角を丸める 55">
            <a:extLst>
              <a:ext uri="{FF2B5EF4-FFF2-40B4-BE49-F238E27FC236}">
                <a16:creationId xmlns:a16="http://schemas.microsoft.com/office/drawing/2014/main" id="{1E6AAA68-C998-6935-FDE8-0300874CB8C9}"/>
              </a:ext>
            </a:extLst>
          </p:cNvPr>
          <p:cNvSpPr/>
          <p:nvPr/>
        </p:nvSpPr>
        <p:spPr>
          <a:xfrm rot="10800000">
            <a:off x="5235430" y="4489216"/>
            <a:ext cx="574904" cy="120812"/>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7" name="図 56" descr="検索画面に「マイナポータル」と入力する時の画面の画像">
            <a:extLst>
              <a:ext uri="{FF2B5EF4-FFF2-40B4-BE49-F238E27FC236}">
                <a16:creationId xmlns:a16="http://schemas.microsoft.com/office/drawing/2014/main" id="{7258D314-4E71-6DF8-97B4-81624A1C4BC0}"/>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3257" b="57389"/>
          <a:stretch/>
        </p:blipFill>
        <p:spPr>
          <a:xfrm>
            <a:off x="4826217" y="4630628"/>
            <a:ext cx="1375853" cy="963065"/>
          </a:xfrm>
          <a:prstGeom prst="rect">
            <a:avLst/>
          </a:prstGeom>
          <a:ln w="9525">
            <a:noFill/>
          </a:ln>
        </p:spPr>
      </p:pic>
      <p:sp>
        <p:nvSpPr>
          <p:cNvPr id="58" name="正方形/長方形 57">
            <a:extLst>
              <a:ext uri="{FF2B5EF4-FFF2-40B4-BE49-F238E27FC236}">
                <a16:creationId xmlns:a16="http://schemas.microsoft.com/office/drawing/2014/main" id="{9FF73C59-87F0-0628-A977-7B7BBBDDD31E}"/>
              </a:ext>
            </a:extLst>
          </p:cNvPr>
          <p:cNvSpPr/>
          <p:nvPr/>
        </p:nvSpPr>
        <p:spPr>
          <a:xfrm>
            <a:off x="4844283" y="3257927"/>
            <a:ext cx="1382958" cy="1759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FDF92901-DBD5-21DF-4FCE-2922E2CFF8A1}"/>
              </a:ext>
            </a:extLst>
          </p:cNvPr>
          <p:cNvSpPr/>
          <p:nvPr/>
        </p:nvSpPr>
        <p:spPr>
          <a:xfrm>
            <a:off x="4822562" y="4610029"/>
            <a:ext cx="1045582" cy="2175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1AAAF455-0033-05E5-864A-71F1B42BC755}"/>
              </a:ext>
            </a:extLst>
          </p:cNvPr>
          <p:cNvSpPr txBox="1"/>
          <p:nvPr/>
        </p:nvSpPr>
        <p:spPr>
          <a:xfrm>
            <a:off x="4139951" y="1882800"/>
            <a:ext cx="2673807" cy="954107"/>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❸</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検索ボックスを押して</a:t>
            </a:r>
            <a:endParaRPr lang="en-US" altLang="ja-JP" sz="1600" b="1" spc="-16" dirty="0">
              <a:latin typeface="メイリオ" panose="020B0604030504040204" pitchFamily="50" charset="-128"/>
              <a:ea typeface="メイリオ" panose="020B0604030504040204" pitchFamily="50" charset="-128"/>
              <a:cs typeface="AoyagiKouzanFontT"/>
            </a:endParaRPr>
          </a:p>
          <a:p>
            <a:pPr indent="-417600"/>
            <a:r>
              <a:rPr kumimoji="1" lang="ja-JP" altLang="en-US" sz="1600" b="1" spc="-16" dirty="0">
                <a:latin typeface="メイリオ" panose="020B0604030504040204" pitchFamily="50" charset="-128"/>
                <a:ea typeface="メイリオ" panose="020B0604030504040204" pitchFamily="50" charset="-128"/>
              </a:rPr>
              <a:t>　</a:t>
            </a:r>
            <a:r>
              <a:rPr lang="ja-JP" altLang="en-US" sz="1600" b="1" spc="-16" dirty="0">
                <a:latin typeface="メイリオ" panose="020B0604030504040204" pitchFamily="50" charset="-128"/>
                <a:ea typeface="メイリオ" panose="020B0604030504040204" pitchFamily="50" charset="-128"/>
              </a:rPr>
              <a:t>  </a:t>
            </a:r>
            <a:r>
              <a:rPr kumimoji="1" lang="ja-JP" altLang="en-US" sz="1600" b="1" spc="-16" dirty="0">
                <a:latin typeface="メイリオ" panose="020B0604030504040204" pitchFamily="50" charset="-128"/>
                <a:ea typeface="メイリオ" panose="020B0604030504040204" pitchFamily="50" charset="-128"/>
              </a:rPr>
              <a:t>「マイナポータル」</a:t>
            </a:r>
            <a:endParaRPr kumimoji="1" lang="en-US" altLang="ja-JP" sz="1600" b="1" spc="-16" dirty="0">
              <a:latin typeface="メイリオ" panose="020B0604030504040204" pitchFamily="50" charset="-128"/>
              <a:ea typeface="メイリオ" panose="020B0604030504040204" pitchFamily="50" charset="-128"/>
            </a:endParaRPr>
          </a:p>
          <a:p>
            <a:pPr indent="-417600"/>
            <a:r>
              <a:rPr lang="ja-JP" altLang="en-US" sz="1600" b="1" spc="-16" dirty="0">
                <a:latin typeface="メイリオ" panose="020B0604030504040204" pitchFamily="50" charset="-128"/>
                <a:ea typeface="メイリオ" panose="020B0604030504040204" pitchFamily="50" charset="-128"/>
              </a:rPr>
              <a:t>　　と入力し</a:t>
            </a:r>
            <a:r>
              <a:rPr kumimoji="1" lang="ja-JP" altLang="en-US" sz="1600" b="1" spc="-16" dirty="0">
                <a:latin typeface="メイリオ" panose="020B0604030504040204" pitchFamily="50" charset="-128"/>
                <a:ea typeface="メイリオ" panose="020B0604030504040204" pitchFamily="50" charset="-128"/>
              </a:rPr>
              <a:t>検索</a:t>
            </a:r>
            <a:endParaRPr kumimoji="1" lang="ja-JP" altLang="en-US" sz="1600" dirty="0"/>
          </a:p>
        </p:txBody>
      </p:sp>
      <p:sp>
        <p:nvSpPr>
          <p:cNvPr id="63" name="テキスト ボックス 62">
            <a:extLst>
              <a:ext uri="{FF2B5EF4-FFF2-40B4-BE49-F238E27FC236}">
                <a16:creationId xmlns:a16="http://schemas.microsoft.com/office/drawing/2014/main" id="{2C5A3ABA-081B-1844-AEB4-E512CC4C2513}"/>
              </a:ext>
            </a:extLst>
          </p:cNvPr>
          <p:cNvSpPr txBox="1"/>
          <p:nvPr/>
        </p:nvSpPr>
        <p:spPr>
          <a:xfrm>
            <a:off x="6876256" y="1882800"/>
            <a:ext cx="1960689"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❹</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入手」を押す</a:t>
            </a:r>
            <a:endParaRPr kumimoji="1" lang="ja-JP" altLang="en-US" sz="1200" dirty="0"/>
          </a:p>
        </p:txBody>
      </p:sp>
      <p:sp>
        <p:nvSpPr>
          <p:cNvPr id="64" name="四角形: 上の 2 つの角を丸める 63">
            <a:extLst>
              <a:ext uri="{FF2B5EF4-FFF2-40B4-BE49-F238E27FC236}">
                <a16:creationId xmlns:a16="http://schemas.microsoft.com/office/drawing/2014/main" id="{7909DCB4-A9A7-2799-4E4A-E1BF26ADFFF0}"/>
              </a:ext>
            </a:extLst>
          </p:cNvPr>
          <p:cNvSpPr/>
          <p:nvPr/>
        </p:nvSpPr>
        <p:spPr>
          <a:xfrm rot="10800000">
            <a:off x="7464359" y="2922776"/>
            <a:ext cx="574904" cy="120812"/>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66" name="直線矢印コネクタ 65">
            <a:extLst>
              <a:ext uri="{FF2B5EF4-FFF2-40B4-BE49-F238E27FC236}">
                <a16:creationId xmlns:a16="http://schemas.microsoft.com/office/drawing/2014/main" id="{95F135C4-DD40-991F-120C-DD149A6EF26F}"/>
              </a:ext>
            </a:extLst>
          </p:cNvPr>
          <p:cNvCxnSpPr/>
          <p:nvPr/>
        </p:nvCxnSpPr>
        <p:spPr>
          <a:xfrm>
            <a:off x="5508104" y="4149080"/>
            <a:ext cx="0" cy="1789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7" name="グループ化 66">
            <a:extLst>
              <a:ext uri="{FF2B5EF4-FFF2-40B4-BE49-F238E27FC236}">
                <a16:creationId xmlns:a16="http://schemas.microsoft.com/office/drawing/2014/main" id="{D39F6BE1-334E-AD4A-3C1A-3F1C3766B36B}"/>
              </a:ext>
            </a:extLst>
          </p:cNvPr>
          <p:cNvGrpSpPr/>
          <p:nvPr/>
        </p:nvGrpSpPr>
        <p:grpSpPr>
          <a:xfrm>
            <a:off x="4499992" y="2996952"/>
            <a:ext cx="492444" cy="461665"/>
            <a:chOff x="10718372" y="2977010"/>
            <a:chExt cx="492444" cy="461665"/>
          </a:xfrm>
        </p:grpSpPr>
        <p:sp>
          <p:nvSpPr>
            <p:cNvPr id="68" name="円/楕円 40">
              <a:extLst>
                <a:ext uri="{FF2B5EF4-FFF2-40B4-BE49-F238E27FC236}">
                  <a16:creationId xmlns:a16="http://schemas.microsoft.com/office/drawing/2014/main" id="{A1C6A1E1-7343-9544-9854-60B2D7D619C3}"/>
                </a:ext>
              </a:extLst>
            </p:cNvPr>
            <p:cNvSpPr>
              <a:spLocks noChangeAspect="1"/>
            </p:cNvSpPr>
            <p:nvPr/>
          </p:nvSpPr>
          <p:spPr>
            <a:xfrm>
              <a:off x="10866526" y="3080507"/>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1" name="図形グループ 39">
              <a:extLst>
                <a:ext uri="{FF2B5EF4-FFF2-40B4-BE49-F238E27FC236}">
                  <a16:creationId xmlns:a16="http://schemas.microsoft.com/office/drawing/2014/main" id="{C1622FE6-6A13-C788-E704-2DA3EE667C24}"/>
                </a:ext>
              </a:extLst>
            </p:cNvPr>
            <p:cNvGrpSpPr/>
            <p:nvPr/>
          </p:nvGrpSpPr>
          <p:grpSpPr>
            <a:xfrm>
              <a:off x="10718372" y="2977010"/>
              <a:ext cx="492444" cy="461665"/>
              <a:chOff x="7523571" y="2661581"/>
              <a:chExt cx="492444" cy="461665"/>
            </a:xfrm>
          </p:grpSpPr>
          <p:sp>
            <p:nvSpPr>
              <p:cNvPr id="75" name="円/楕円 44">
                <a:extLst>
                  <a:ext uri="{FF2B5EF4-FFF2-40B4-BE49-F238E27FC236}">
                    <a16:creationId xmlns:a16="http://schemas.microsoft.com/office/drawing/2014/main" id="{2AE7A920-EB14-2785-FF4D-90EAE8D0156D}"/>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FF5A3404-7BEB-A450-039E-3722D66A03C5}"/>
                  </a:ext>
                </a:extLst>
              </p:cNvPr>
              <p:cNvSpPr/>
              <p:nvPr/>
            </p:nvSpPr>
            <p:spPr>
              <a:xfrm>
                <a:off x="7523571" y="2661581"/>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grpSp>
        <p:nvGrpSpPr>
          <p:cNvPr id="77" name="グループ化 76">
            <a:extLst>
              <a:ext uri="{FF2B5EF4-FFF2-40B4-BE49-F238E27FC236}">
                <a16:creationId xmlns:a16="http://schemas.microsoft.com/office/drawing/2014/main" id="{933A2CC4-36B5-073F-72AE-E444E5E2B8A5}"/>
              </a:ext>
            </a:extLst>
          </p:cNvPr>
          <p:cNvGrpSpPr/>
          <p:nvPr/>
        </p:nvGrpSpPr>
        <p:grpSpPr>
          <a:xfrm>
            <a:off x="4499992" y="4389496"/>
            <a:ext cx="492444" cy="461665"/>
            <a:chOff x="10718372" y="2977010"/>
            <a:chExt cx="492444" cy="461665"/>
          </a:xfrm>
        </p:grpSpPr>
        <p:sp>
          <p:nvSpPr>
            <p:cNvPr id="84" name="円/楕円 40">
              <a:extLst>
                <a:ext uri="{FF2B5EF4-FFF2-40B4-BE49-F238E27FC236}">
                  <a16:creationId xmlns:a16="http://schemas.microsoft.com/office/drawing/2014/main" id="{71A8E8FF-4C13-9EF8-58BF-5D369D3EAE8C}"/>
                </a:ext>
              </a:extLst>
            </p:cNvPr>
            <p:cNvSpPr>
              <a:spLocks noChangeAspect="1"/>
            </p:cNvSpPr>
            <p:nvPr/>
          </p:nvSpPr>
          <p:spPr>
            <a:xfrm>
              <a:off x="10866526" y="3080507"/>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5" name="図形グループ 39">
              <a:extLst>
                <a:ext uri="{FF2B5EF4-FFF2-40B4-BE49-F238E27FC236}">
                  <a16:creationId xmlns:a16="http://schemas.microsoft.com/office/drawing/2014/main" id="{CCE84588-C75B-A89E-A5A2-B78F23749C6C}"/>
                </a:ext>
              </a:extLst>
            </p:cNvPr>
            <p:cNvGrpSpPr/>
            <p:nvPr/>
          </p:nvGrpSpPr>
          <p:grpSpPr>
            <a:xfrm>
              <a:off x="10718372" y="2977010"/>
              <a:ext cx="492444" cy="461665"/>
              <a:chOff x="7523571" y="2661581"/>
              <a:chExt cx="492444" cy="461665"/>
            </a:xfrm>
          </p:grpSpPr>
          <p:sp>
            <p:nvSpPr>
              <p:cNvPr id="86" name="円/楕円 44">
                <a:extLst>
                  <a:ext uri="{FF2B5EF4-FFF2-40B4-BE49-F238E27FC236}">
                    <a16:creationId xmlns:a16="http://schemas.microsoft.com/office/drawing/2014/main" id="{20F52F4A-C169-40CC-68AF-53F2BBD8E313}"/>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CD45BAFE-E76E-3E6F-B5D3-D381A9D42787}"/>
                  </a:ext>
                </a:extLst>
              </p:cNvPr>
              <p:cNvSpPr/>
              <p:nvPr/>
            </p:nvSpPr>
            <p:spPr>
              <a:xfrm>
                <a:off x="7523571" y="2661581"/>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sp>
        <p:nvSpPr>
          <p:cNvPr id="88" name="正方形/長方形 87">
            <a:extLst>
              <a:ext uri="{FF2B5EF4-FFF2-40B4-BE49-F238E27FC236}">
                <a16:creationId xmlns:a16="http://schemas.microsoft.com/office/drawing/2014/main" id="{A95043B6-0B8D-0A66-C870-04E31FC7DEB4}"/>
              </a:ext>
            </a:extLst>
          </p:cNvPr>
          <p:cNvSpPr/>
          <p:nvPr/>
        </p:nvSpPr>
        <p:spPr>
          <a:xfrm>
            <a:off x="8039263" y="3329934"/>
            <a:ext cx="410940" cy="2430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9" name="図形グループ 36">
            <a:extLst>
              <a:ext uri="{FF2B5EF4-FFF2-40B4-BE49-F238E27FC236}">
                <a16:creationId xmlns:a16="http://schemas.microsoft.com/office/drawing/2014/main" id="{BC4104C9-C208-621D-1445-87205FE66759}"/>
              </a:ext>
            </a:extLst>
          </p:cNvPr>
          <p:cNvGrpSpPr/>
          <p:nvPr/>
        </p:nvGrpSpPr>
        <p:grpSpPr>
          <a:xfrm>
            <a:off x="7751965" y="3140968"/>
            <a:ext cx="492443" cy="461665"/>
            <a:chOff x="7516281" y="2673548"/>
            <a:chExt cx="492443" cy="461665"/>
          </a:xfrm>
        </p:grpSpPr>
        <p:sp>
          <p:nvSpPr>
            <p:cNvPr id="90" name="円/楕円 37">
              <a:extLst>
                <a:ext uri="{FF2B5EF4-FFF2-40B4-BE49-F238E27FC236}">
                  <a16:creationId xmlns:a16="http://schemas.microsoft.com/office/drawing/2014/main" id="{AAE64C34-777E-800E-470C-BDF7F2883B27}"/>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9C0EDE1E-4247-771E-68FE-D827BD5C9270}"/>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sp>
        <p:nvSpPr>
          <p:cNvPr id="92" name="テキスト ボックス 91">
            <a:extLst>
              <a:ext uri="{FF2B5EF4-FFF2-40B4-BE49-F238E27FC236}">
                <a16:creationId xmlns:a16="http://schemas.microsoft.com/office/drawing/2014/main" id="{4B7D30C3-250C-C271-12CA-B0055A086C4C}"/>
              </a:ext>
            </a:extLst>
          </p:cNvPr>
          <p:cNvSpPr txBox="1"/>
          <p:nvPr/>
        </p:nvSpPr>
        <p:spPr>
          <a:xfrm>
            <a:off x="550800" y="1882800"/>
            <a:ext cx="2005750" cy="95410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ホーム画面で</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a:t>
            </a:r>
            <a:r>
              <a:rPr lang="en-US" altLang="ja-JP" sz="1600" b="1" dirty="0">
                <a:latin typeface="Meiryo" charset="-128"/>
                <a:ea typeface="Meiryo" charset="-128"/>
                <a:cs typeface="Meiryo" charset="-128"/>
              </a:rPr>
              <a:t>App Store</a:t>
            </a:r>
            <a:r>
              <a:rPr lang="ja-JP" altLang="en-US" sz="1600" b="1" dirty="0">
                <a:latin typeface="Meiryo" charset="-128"/>
                <a:ea typeface="Meiryo" charset="-128"/>
                <a:cs typeface="Meiryo" charset="-128"/>
              </a:rPr>
              <a:t>」　　「　 」を押す</a:t>
            </a:r>
            <a:endParaRPr lang="en-US" altLang="ja-JP" sz="1600" b="1" dirty="0">
              <a:latin typeface="Meiryo" charset="-128"/>
              <a:ea typeface="Meiryo" charset="-128"/>
              <a:cs typeface="Meiryo" charset="-128"/>
            </a:endParaRPr>
          </a:p>
        </p:txBody>
      </p:sp>
      <p:pic>
        <p:nvPicPr>
          <p:cNvPr id="93" name="図 92">
            <a:extLst>
              <a:ext uri="{FF2B5EF4-FFF2-40B4-BE49-F238E27FC236}">
                <a16:creationId xmlns:a16="http://schemas.microsoft.com/office/drawing/2014/main" id="{A30E0B6C-74DC-455D-9E6C-61EC21F7071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69625" y="2553919"/>
            <a:ext cx="234277" cy="224515"/>
          </a:xfrm>
          <a:prstGeom prst="rect">
            <a:avLst/>
          </a:prstGeom>
        </p:spPr>
      </p:pic>
    </p:spTree>
    <p:extLst>
      <p:ext uri="{BB962C8B-B14F-4D97-AF65-F5344CB8AC3E}">
        <p14:creationId xmlns:p14="http://schemas.microsoft.com/office/powerpoint/2010/main" val="615850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t>マイナポータルの利用開始</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2-D</a:t>
            </a:r>
            <a:endParaRPr lang="en-US" sz="3600" dirty="0"/>
          </a:p>
        </p:txBody>
      </p:sp>
      <p:pic>
        <p:nvPicPr>
          <p:cNvPr id="30" name="図 29" descr="スマートフォンを使っているマイナちゃんのイラスト">
            <a:extLst>
              <a:ext uri="{FF2B5EF4-FFF2-40B4-BE49-F238E27FC236}">
                <a16:creationId xmlns:a16="http://schemas.microsoft.com/office/drawing/2014/main" id="{50E528C6-2652-4147-B2DC-D6344A5CE1B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36119" y="5136167"/>
            <a:ext cx="885702" cy="1580370"/>
          </a:xfrm>
          <a:prstGeom prst="rect">
            <a:avLst/>
          </a:prstGeom>
        </p:spPr>
      </p:pic>
      <p:pic>
        <p:nvPicPr>
          <p:cNvPr id="6" name="図 5">
            <a:extLst>
              <a:ext uri="{FF2B5EF4-FFF2-40B4-BE49-F238E27FC236}">
                <a16:creationId xmlns:a16="http://schemas.microsoft.com/office/drawing/2014/main" id="{297D9C16-4847-1EDF-0DF0-65ECB9F110A7}"/>
              </a:ext>
            </a:extLst>
          </p:cNvPr>
          <p:cNvPicPr>
            <a:picLocks noChangeAspect="1"/>
          </p:cNvPicPr>
          <p:nvPr/>
        </p:nvPicPr>
        <p:blipFill rotWithShape="1">
          <a:blip r:embed="rId7"/>
          <a:srcRect l="28526" t="24539" r="54311" b="4971"/>
          <a:stretch/>
        </p:blipFill>
        <p:spPr>
          <a:xfrm>
            <a:off x="5143062" y="2764005"/>
            <a:ext cx="1714210" cy="3501317"/>
          </a:xfrm>
          <a:prstGeom prst="rect">
            <a:avLst/>
          </a:prstGeom>
          <a:ln>
            <a:solidFill>
              <a:schemeClr val="tx1"/>
            </a:solidFill>
          </a:ln>
        </p:spPr>
      </p:pic>
      <p:pic>
        <p:nvPicPr>
          <p:cNvPr id="9" name="図 8" descr="コンピュータ が含まれている画像&#10;&#10;自動的に生成された説明">
            <a:extLst>
              <a:ext uri="{FF2B5EF4-FFF2-40B4-BE49-F238E27FC236}">
                <a16:creationId xmlns:a16="http://schemas.microsoft.com/office/drawing/2014/main" id="{0329927E-A554-B77E-D6D8-DBA34B651CC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2968" b="4518"/>
          <a:stretch/>
        </p:blipFill>
        <p:spPr>
          <a:xfrm>
            <a:off x="2233970" y="2769371"/>
            <a:ext cx="1714211" cy="3295121"/>
          </a:xfrm>
          <a:prstGeom prst="rect">
            <a:avLst/>
          </a:prstGeom>
        </p:spPr>
      </p:pic>
      <p:sp>
        <p:nvSpPr>
          <p:cNvPr id="11" name="テキスト ボックス 10">
            <a:extLst>
              <a:ext uri="{FF2B5EF4-FFF2-40B4-BE49-F238E27FC236}">
                <a16:creationId xmlns:a16="http://schemas.microsoft.com/office/drawing/2014/main" id="{4BD5F9A2-AAB7-DF0E-82B3-13B4715E912C}"/>
              </a:ext>
            </a:extLst>
          </p:cNvPr>
          <p:cNvSpPr txBox="1"/>
          <p:nvPr/>
        </p:nvSpPr>
        <p:spPr>
          <a:xfrm>
            <a:off x="1846640" y="1716792"/>
            <a:ext cx="2452342"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マイナポータル</a:t>
            </a:r>
            <a:endParaRPr lang="en-US" altLang="ja-JP"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Meiryo" charset="-128"/>
                <a:ea typeface="Meiryo" charset="-128"/>
                <a:cs typeface="Meiryo" charset="-128"/>
              </a:rPr>
              <a:t>　「　　　」</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を押す</a:t>
            </a:r>
            <a:endParaRPr kumimoji="1" lang="en-US" altLang="ja-JP" sz="18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pic>
        <p:nvPicPr>
          <p:cNvPr id="12" name="図 11">
            <a:extLst>
              <a:ext uri="{FF2B5EF4-FFF2-40B4-BE49-F238E27FC236}">
                <a16:creationId xmlns:a16="http://schemas.microsoft.com/office/drawing/2014/main" id="{4B589507-334B-E30E-AAF2-3C3A3F56604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13045" y="2089574"/>
            <a:ext cx="458343" cy="461665"/>
          </a:xfrm>
          <a:prstGeom prst="rect">
            <a:avLst/>
          </a:prstGeom>
        </p:spPr>
      </p:pic>
      <p:sp>
        <p:nvSpPr>
          <p:cNvPr id="14" name="正方形/長方形 13">
            <a:extLst>
              <a:ext uri="{FF2B5EF4-FFF2-40B4-BE49-F238E27FC236}">
                <a16:creationId xmlns:a16="http://schemas.microsoft.com/office/drawing/2014/main" id="{F24A27D4-C9EC-6A69-9871-ADD938424DB7}"/>
              </a:ext>
            </a:extLst>
          </p:cNvPr>
          <p:cNvSpPr/>
          <p:nvPr/>
        </p:nvSpPr>
        <p:spPr>
          <a:xfrm>
            <a:off x="5143062" y="4605410"/>
            <a:ext cx="1714210" cy="3705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図形グループ 69">
            <a:extLst>
              <a:ext uri="{FF2B5EF4-FFF2-40B4-BE49-F238E27FC236}">
                <a16:creationId xmlns:a16="http://schemas.microsoft.com/office/drawing/2014/main" id="{6E557402-5DBD-477A-8E2D-9A6366637B58}"/>
              </a:ext>
            </a:extLst>
          </p:cNvPr>
          <p:cNvGrpSpPr/>
          <p:nvPr/>
        </p:nvGrpSpPr>
        <p:grpSpPr>
          <a:xfrm>
            <a:off x="5002840" y="4174548"/>
            <a:ext cx="492443" cy="461665"/>
            <a:chOff x="7516281" y="2673548"/>
            <a:chExt cx="492443" cy="461665"/>
          </a:xfrm>
        </p:grpSpPr>
        <p:sp>
          <p:nvSpPr>
            <p:cNvPr id="16" name="円/楕円 70">
              <a:extLst>
                <a:ext uri="{FF2B5EF4-FFF2-40B4-BE49-F238E27FC236}">
                  <a16:creationId xmlns:a16="http://schemas.microsoft.com/office/drawing/2014/main" id="{F4533D0B-2BE1-914C-9A6C-407205534DEF}"/>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BAF2954C-199E-406D-6FC4-9FD0E8C26C3A}"/>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18" name="テキスト ボックス 17">
            <a:extLst>
              <a:ext uri="{FF2B5EF4-FFF2-40B4-BE49-F238E27FC236}">
                <a16:creationId xmlns:a16="http://schemas.microsoft.com/office/drawing/2014/main" id="{F6B31E33-1714-51B3-AF60-FB3844AE148C}"/>
              </a:ext>
            </a:extLst>
          </p:cNvPr>
          <p:cNvSpPr txBox="1"/>
          <p:nvPr/>
        </p:nvSpPr>
        <p:spPr>
          <a:xfrm>
            <a:off x="4429730" y="1716792"/>
            <a:ext cx="254843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「登録・ログイン</a:t>
            </a:r>
            <a:r>
              <a:rPr lang="ja-JP" altLang="en-US" sz="1800" b="1" spc="-750" dirty="0">
                <a:latin typeface="Meiryo" charset="-128"/>
                <a:ea typeface="Meiryo" charset="-128"/>
                <a:cs typeface="Meiryo" charset="-128"/>
              </a:rPr>
              <a:t>」　</a:t>
            </a:r>
            <a:endParaRPr lang="en-US" altLang="ja-JP" sz="1800" b="1" spc="-750" dirty="0">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750" normalizeH="0" baseline="0" noProof="0" dirty="0">
                <a:ln>
                  <a:noFill/>
                </a:ln>
                <a:solidFill>
                  <a:prstClr val="black"/>
                </a:solidFill>
                <a:effectLst/>
                <a:uLnTx/>
                <a:uFillTx/>
                <a:latin typeface="Meiryo" charset="-128"/>
                <a:ea typeface="Meiryo" charset="-128"/>
                <a:cs typeface="Meiryo" charset="-128"/>
              </a:rPr>
              <a:t>　　</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を押す</a:t>
            </a:r>
          </a:p>
        </p:txBody>
      </p:sp>
      <p:sp>
        <p:nvSpPr>
          <p:cNvPr id="19" name="正方形/長方形 18">
            <a:extLst>
              <a:ext uri="{FF2B5EF4-FFF2-40B4-BE49-F238E27FC236}">
                <a16:creationId xmlns:a16="http://schemas.microsoft.com/office/drawing/2014/main" id="{FF8E6E80-D9A8-1BB9-72C0-C409B8951B65}"/>
              </a:ext>
            </a:extLst>
          </p:cNvPr>
          <p:cNvSpPr/>
          <p:nvPr/>
        </p:nvSpPr>
        <p:spPr>
          <a:xfrm>
            <a:off x="2577840" y="3585710"/>
            <a:ext cx="37027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D106B359-B104-71FF-215A-007D8B8FCA68}"/>
              </a:ext>
            </a:extLst>
          </p:cNvPr>
          <p:cNvGrpSpPr/>
          <p:nvPr/>
        </p:nvGrpSpPr>
        <p:grpSpPr>
          <a:xfrm>
            <a:off x="2159684" y="3484085"/>
            <a:ext cx="492443" cy="461665"/>
            <a:chOff x="-1073078" y="3856872"/>
            <a:chExt cx="492443" cy="461665"/>
          </a:xfrm>
        </p:grpSpPr>
        <p:sp>
          <p:nvSpPr>
            <p:cNvPr id="21" name="楕円 20">
              <a:extLst>
                <a:ext uri="{FF2B5EF4-FFF2-40B4-BE49-F238E27FC236}">
                  <a16:creationId xmlns:a16="http://schemas.microsoft.com/office/drawing/2014/main" id="{1B184378-8A81-1E0A-184C-19B5D99AD9E4}"/>
                </a:ext>
              </a:extLst>
            </p:cNvPr>
            <p:cNvSpPr/>
            <p:nvPr/>
          </p:nvSpPr>
          <p:spPr>
            <a:xfrm>
              <a:off x="-933998" y="3925724"/>
              <a:ext cx="214281" cy="2518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正方形/長方形 21">
              <a:extLst>
                <a:ext uri="{FF2B5EF4-FFF2-40B4-BE49-F238E27FC236}">
                  <a16:creationId xmlns:a16="http://schemas.microsoft.com/office/drawing/2014/main" id="{C14B94C4-740A-0DF1-C1DA-FE2F11D1CE6C}"/>
                </a:ext>
              </a:extLst>
            </p:cNvPr>
            <p:cNvSpPr/>
            <p:nvPr/>
          </p:nvSpPr>
          <p:spPr>
            <a:xfrm>
              <a:off x="-1073078" y="385687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26" name="字幕 14">
            <a:extLst>
              <a:ext uri="{FF2B5EF4-FFF2-40B4-BE49-F238E27FC236}">
                <a16:creationId xmlns:a16="http://schemas.microsoft.com/office/drawing/2014/main" id="{8068C1A0-A5E5-7C7D-8DC4-158645AC59D6}"/>
              </a:ext>
            </a:extLst>
          </p:cNvPr>
          <p:cNvSpPr>
            <a:spLocks noGrp="1"/>
          </p:cNvSpPr>
          <p:nvPr>
            <p:ph type="subTitle" idx="1"/>
          </p:nvPr>
        </p:nvSpPr>
        <p:spPr>
          <a:xfrm>
            <a:off x="507804" y="1437099"/>
            <a:ext cx="8280000" cy="360000"/>
          </a:xfrm>
        </p:spPr>
        <p:txBody>
          <a:bodyPr>
            <a:normAutofit fontScale="85000" lnSpcReduction="20000"/>
          </a:bodyPr>
          <a:lstStyle/>
          <a:p>
            <a:r>
              <a:rPr lang="ja-JP" altLang="en-US" sz="2600" dirty="0"/>
              <a:t>マイナポータルアプリへログインしましょう</a:t>
            </a:r>
            <a:endParaRPr lang="en-US" altLang="ja-JP" dirty="0"/>
          </a:p>
        </p:txBody>
      </p:sp>
    </p:spTree>
    <p:extLst>
      <p:ext uri="{BB962C8B-B14F-4D97-AF65-F5344CB8AC3E}">
        <p14:creationId xmlns:p14="http://schemas.microsoft.com/office/powerpoint/2010/main" val="2584979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図 67">
            <a:extLst>
              <a:ext uri="{FF2B5EF4-FFF2-40B4-BE49-F238E27FC236}">
                <a16:creationId xmlns:a16="http://schemas.microsoft.com/office/drawing/2014/main" id="{682D0B15-A170-3577-EFF9-3B8AA26EC9BF}"/>
              </a:ext>
            </a:extLst>
          </p:cNvPr>
          <p:cNvPicPr>
            <a:picLocks noChangeAspect="1"/>
          </p:cNvPicPr>
          <p:nvPr/>
        </p:nvPicPr>
        <p:blipFill rotWithShape="1">
          <a:blip r:embed="rId4"/>
          <a:srcRect t="3335"/>
          <a:stretch/>
        </p:blipFill>
        <p:spPr>
          <a:xfrm>
            <a:off x="6909428" y="2850630"/>
            <a:ext cx="1658840" cy="2734701"/>
          </a:xfrm>
          <a:prstGeom prst="rect">
            <a:avLst/>
          </a:prstGeom>
          <a:ln>
            <a:solidFill>
              <a:schemeClr val="tx1"/>
            </a:solidFill>
          </a:ln>
        </p:spPr>
      </p:pic>
      <p:pic>
        <p:nvPicPr>
          <p:cNvPr id="69" name="図 68">
            <a:extLst>
              <a:ext uri="{FF2B5EF4-FFF2-40B4-BE49-F238E27FC236}">
                <a16:creationId xmlns:a16="http://schemas.microsoft.com/office/drawing/2014/main" id="{92BD9CD8-74B1-2526-BC3F-81130FC0B6A3}"/>
              </a:ext>
            </a:extLst>
          </p:cNvPr>
          <p:cNvPicPr>
            <a:picLocks noChangeAspect="1"/>
          </p:cNvPicPr>
          <p:nvPr/>
        </p:nvPicPr>
        <p:blipFill>
          <a:blip r:embed="rId5"/>
          <a:stretch>
            <a:fillRect/>
          </a:stretch>
        </p:blipFill>
        <p:spPr>
          <a:xfrm>
            <a:off x="4971818" y="2850631"/>
            <a:ext cx="1434252" cy="2738609"/>
          </a:xfrm>
          <a:prstGeom prst="rect">
            <a:avLst/>
          </a:prstGeom>
          <a:ln>
            <a:solidFill>
              <a:schemeClr val="tx1"/>
            </a:solidFill>
          </a:ln>
        </p:spPr>
      </p:pic>
      <p:pic>
        <p:nvPicPr>
          <p:cNvPr id="70" name="図 69">
            <a:extLst>
              <a:ext uri="{FF2B5EF4-FFF2-40B4-BE49-F238E27FC236}">
                <a16:creationId xmlns:a16="http://schemas.microsoft.com/office/drawing/2014/main" id="{97B3CBAF-BA79-1DB8-5701-FE434562492C}"/>
              </a:ext>
            </a:extLst>
          </p:cNvPr>
          <p:cNvPicPr>
            <a:picLocks noChangeAspect="1"/>
          </p:cNvPicPr>
          <p:nvPr/>
        </p:nvPicPr>
        <p:blipFill>
          <a:blip r:embed="rId6"/>
          <a:stretch>
            <a:fillRect/>
          </a:stretch>
        </p:blipFill>
        <p:spPr>
          <a:xfrm>
            <a:off x="483580" y="2961562"/>
            <a:ext cx="1671046" cy="3051474"/>
          </a:xfrm>
          <a:prstGeom prst="rect">
            <a:avLst/>
          </a:prstGeom>
          <a:ln>
            <a:solidFill>
              <a:schemeClr val="tx1"/>
            </a:solidFill>
          </a:ln>
        </p:spPr>
      </p:pic>
      <p:graphicFrame>
        <p:nvGraphicFramePr>
          <p:cNvPr id="9" name="オブジェクト 8" hidden="1">
            <a:extLst>
              <a:ext uri="{FF2B5EF4-FFF2-40B4-BE49-F238E27FC236}">
                <a16:creationId xmlns:a16="http://schemas.microsoft.com/office/drawing/2014/main" id="{5740E3A7-FEB0-46B0-933C-164BA4C08EE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9" name="オブジェクト 8" hidden="1">
                        <a:extLst>
                          <a:ext uri="{FF2B5EF4-FFF2-40B4-BE49-F238E27FC236}">
                            <a16:creationId xmlns:a16="http://schemas.microsoft.com/office/drawing/2014/main" id="{5740E3A7-FEB0-46B0-933C-164BA4C08EE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2-D</a:t>
            </a:r>
            <a:endParaRPr lang="en-US" sz="3600" dirty="0"/>
          </a:p>
        </p:txBody>
      </p:sp>
      <p:sp>
        <p:nvSpPr>
          <p:cNvPr id="36" name="タイトル 1"/>
          <p:cNvSpPr>
            <a:spLocks noGrp="1"/>
          </p:cNvSpPr>
          <p:nvPr>
            <p:ph type="ctrTitle"/>
          </p:nvPr>
        </p:nvSpPr>
        <p:spPr>
          <a:xfrm>
            <a:off x="1767718" y="347736"/>
            <a:ext cx="7200000" cy="720000"/>
          </a:xfrm>
        </p:spPr>
        <p:txBody>
          <a:bodyPr vert="horz">
            <a:noAutofit/>
          </a:bodyPr>
          <a:lstStyle/>
          <a:p>
            <a:r>
              <a:rPr lang="ja-JP" altLang="en-US" dirty="0"/>
              <a:t>マイナポータルの利用開始</a:t>
            </a:r>
          </a:p>
        </p:txBody>
      </p:sp>
      <p:sp>
        <p:nvSpPr>
          <p:cNvPr id="13" name="テキスト ボックス 12">
            <a:extLst>
              <a:ext uri="{FF2B5EF4-FFF2-40B4-BE49-F238E27FC236}">
                <a16:creationId xmlns:a16="http://schemas.microsoft.com/office/drawing/2014/main" id="{54FCC149-02CB-9984-EC63-A6DAF632ECB9}"/>
              </a:ext>
            </a:extLst>
          </p:cNvPr>
          <p:cNvSpPr txBox="1"/>
          <p:nvPr/>
        </p:nvSpPr>
        <p:spPr>
          <a:xfrm>
            <a:off x="2186697" y="3125822"/>
            <a:ext cx="2907360" cy="1648913"/>
          </a:xfrm>
          <a:prstGeom prst="rect">
            <a:avLst/>
          </a:prstGeom>
          <a:noFill/>
        </p:spPr>
        <p:txBody>
          <a:bodyPr wrap="square" rtlCol="0">
            <a:spAutoFit/>
          </a:bodyPr>
          <a:lstStyle/>
          <a:p>
            <a:pPr>
              <a:lnSpc>
                <a:spcPct val="90000"/>
              </a:lnSpc>
            </a:pP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a:t>
            </a: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マイナンバーカードを</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市区町村の窓口で受け取った際に</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利用者証明用電子証明書に</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設定した数字</a:t>
            </a: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4</a:t>
            </a: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桁のパスワード</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a:t>
            </a:r>
            <a:r>
              <a:rPr lang="ja-JP" altLang="en-US" sz="1400" b="1" dirty="0">
                <a:solidFill>
                  <a:srgbClr val="FF0000"/>
                </a:solidFill>
                <a:latin typeface="Meiryo" charset="-128"/>
                <a:ea typeface="Meiryo" charset="-128"/>
                <a:cs typeface="Meiryo" charset="-128"/>
              </a:rPr>
              <a:t>パスワードは、</a:t>
            </a:r>
            <a:endParaRPr lang="en-US" altLang="ja-JP" sz="1400" b="1" dirty="0">
              <a:solidFill>
                <a:srgbClr val="FF0000"/>
              </a:solidFill>
              <a:latin typeface="Meiryo" charset="-128"/>
              <a:ea typeface="Meiryo" charset="-128"/>
              <a:cs typeface="Meiryo" charset="-128"/>
            </a:endParaRPr>
          </a:p>
          <a:p>
            <a:pPr>
              <a:lnSpc>
                <a:spcPct val="90000"/>
              </a:lnSpc>
            </a:pPr>
            <a:r>
              <a:rPr lang="en-US" altLang="ja-JP" sz="1400" b="1" dirty="0">
                <a:solidFill>
                  <a:srgbClr val="FF0000"/>
                </a:solidFill>
                <a:latin typeface="Meiryo" charset="-128"/>
                <a:ea typeface="Meiryo" charset="-128"/>
                <a:cs typeface="Meiryo" charset="-128"/>
              </a:rPr>
              <a:t>3</a:t>
            </a:r>
            <a:r>
              <a:rPr lang="ja-JP" altLang="en-US" sz="1400" b="1" dirty="0">
                <a:solidFill>
                  <a:srgbClr val="FF0000"/>
                </a:solidFill>
                <a:latin typeface="Meiryo" charset="-128"/>
                <a:ea typeface="Meiryo" charset="-128"/>
                <a:cs typeface="Meiryo" charset="-128"/>
              </a:rPr>
              <a:t>回連続して間違えると</a:t>
            </a:r>
            <a:endParaRPr lang="en-US" altLang="ja-JP" sz="1400" b="1" dirty="0">
              <a:solidFill>
                <a:srgbClr val="FF0000"/>
              </a:solidFill>
              <a:latin typeface="Meiryo" charset="-128"/>
              <a:ea typeface="Meiryo" charset="-128"/>
              <a:cs typeface="Meiryo" charset="-128"/>
            </a:endParaRPr>
          </a:p>
          <a:p>
            <a:pPr>
              <a:lnSpc>
                <a:spcPct val="90000"/>
              </a:lnSpc>
            </a:pPr>
            <a:r>
              <a:rPr lang="ja-JP" altLang="en-US" sz="1400" b="1" dirty="0">
                <a:solidFill>
                  <a:srgbClr val="FF0000"/>
                </a:solidFill>
                <a:latin typeface="Meiryo" charset="-128"/>
                <a:ea typeface="Meiryo" charset="-128"/>
                <a:cs typeface="Meiryo" charset="-128"/>
              </a:rPr>
              <a:t>ロックがかかるので</a:t>
            </a:r>
            <a:endParaRPr lang="en-US" altLang="ja-JP" sz="1400" b="1" dirty="0">
              <a:solidFill>
                <a:srgbClr val="FF0000"/>
              </a:solidFill>
              <a:latin typeface="Meiryo" charset="-128"/>
              <a:ea typeface="Meiryo" charset="-128"/>
              <a:cs typeface="Meiryo" charset="-128"/>
            </a:endParaRPr>
          </a:p>
          <a:p>
            <a:pPr>
              <a:lnSpc>
                <a:spcPct val="90000"/>
              </a:lnSpc>
            </a:pPr>
            <a:r>
              <a:rPr lang="ja-JP" altLang="en-US" sz="1400" b="1" dirty="0">
                <a:solidFill>
                  <a:srgbClr val="FF0000"/>
                </a:solidFill>
                <a:latin typeface="Meiryo" charset="-128"/>
                <a:ea typeface="Meiryo" charset="-128"/>
                <a:cs typeface="Meiryo" charset="-128"/>
              </a:rPr>
              <a:t>ご注意ください</a:t>
            </a:r>
            <a:endParaRPr kumimoji="1" lang="ja-JP" altLang="en-US" sz="1400" dirty="0"/>
          </a:p>
        </p:txBody>
      </p:sp>
      <p:sp>
        <p:nvSpPr>
          <p:cNvPr id="21" name="字幕 6">
            <a:extLst>
              <a:ext uri="{FF2B5EF4-FFF2-40B4-BE49-F238E27FC236}">
                <a16:creationId xmlns:a16="http://schemas.microsoft.com/office/drawing/2014/main" id="{EB11F688-D71F-8BE6-4C66-176902967422}"/>
              </a:ext>
            </a:extLst>
          </p:cNvPr>
          <p:cNvSpPr>
            <a:spLocks noGrp="1"/>
          </p:cNvSpPr>
          <p:nvPr>
            <p:ph type="subTitle" idx="1"/>
          </p:nvPr>
        </p:nvSpPr>
        <p:spPr>
          <a:xfrm>
            <a:off x="540472" y="1412776"/>
            <a:ext cx="8280000" cy="396000"/>
          </a:xfrm>
        </p:spPr>
        <p:txBody>
          <a:bodyPr>
            <a:normAutofit fontScale="92500"/>
          </a:bodyPr>
          <a:lstStyle/>
          <a:p>
            <a:r>
              <a:rPr lang="ja-JP" altLang="en-US" dirty="0"/>
              <a:t>マイナンバーカードの</a:t>
            </a:r>
            <a:r>
              <a:rPr lang="ja-JP" altLang="en-US" dirty="0">
                <a:solidFill>
                  <a:srgbClr val="0070C0"/>
                </a:solidFill>
              </a:rPr>
              <a:t>利用者証明用電子証明書</a:t>
            </a:r>
            <a:r>
              <a:rPr lang="en-US" altLang="ja-JP" baseline="30000" dirty="0"/>
              <a:t>※</a:t>
            </a:r>
            <a:r>
              <a:rPr lang="ja-JP" altLang="en-US" dirty="0"/>
              <a:t>の認証です。</a:t>
            </a:r>
          </a:p>
          <a:p>
            <a:endParaRPr lang="ja-JP" altLang="en-US" dirty="0"/>
          </a:p>
        </p:txBody>
      </p:sp>
      <p:sp>
        <p:nvSpPr>
          <p:cNvPr id="30" name="テキスト ボックス 29">
            <a:extLst>
              <a:ext uri="{FF2B5EF4-FFF2-40B4-BE49-F238E27FC236}">
                <a16:creationId xmlns:a16="http://schemas.microsoft.com/office/drawing/2014/main" id="{16C55F05-EF91-3DA7-4531-5035CE41F617}"/>
              </a:ext>
            </a:extLst>
          </p:cNvPr>
          <p:cNvSpPr txBox="1"/>
          <p:nvPr/>
        </p:nvSpPr>
        <p:spPr>
          <a:xfrm>
            <a:off x="2181493" y="4797152"/>
            <a:ext cx="2499966" cy="954107"/>
          </a:xfrm>
          <a:prstGeom prst="rect">
            <a:avLst/>
          </a:prstGeom>
          <a:noFill/>
        </p:spPr>
        <p:txBody>
          <a:bodyPr wrap="square" rtlCol="0">
            <a:spAutoFit/>
          </a:bodyPr>
          <a:lstStyle/>
          <a:p>
            <a:pPr marL="92075" indent="-92075"/>
            <a:r>
              <a:rPr kumimoji="1" lang="en-US" altLang="ja-JP" sz="1400" b="1" dirty="0">
                <a:solidFill>
                  <a:srgbClr val="FF0000"/>
                </a:solidFill>
                <a:latin typeface="メイリオ" panose="020B0604030504040204" pitchFamily="50" charset="-128"/>
                <a:ea typeface="メイリオ" panose="020B0604030504040204" pitchFamily="50" charset="-128"/>
              </a:rPr>
              <a:t>※</a:t>
            </a:r>
            <a:r>
              <a:rPr kumimoji="1" lang="ja-JP" altLang="en-US" sz="1400" b="1" dirty="0">
                <a:solidFill>
                  <a:srgbClr val="FF0000"/>
                </a:solidFill>
                <a:latin typeface="メイリオ" panose="020B0604030504040204" pitchFamily="50" charset="-128"/>
                <a:ea typeface="メイリオ" panose="020B0604030504040204" pitchFamily="50" charset="-128"/>
              </a:rPr>
              <a:t>パスワードは</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ご自身で入力してください。</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代理の方による入力は</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行わない</a:t>
            </a:r>
            <a:r>
              <a:rPr lang="ja-JP" altLang="en-US" sz="1400" b="1" dirty="0">
                <a:solidFill>
                  <a:srgbClr val="FF0000"/>
                </a:solidFill>
                <a:latin typeface="メイリオ" panose="020B0604030504040204" pitchFamily="50" charset="-128"/>
                <a:ea typeface="メイリオ" panose="020B0604030504040204" pitchFamily="50" charset="-128"/>
              </a:rPr>
              <a:t>でください。</a:t>
            </a:r>
            <a:endParaRPr lang="en-US" altLang="ja-JP" sz="1400" b="1" dirty="0">
              <a:solidFill>
                <a:srgbClr val="FF0000"/>
              </a:solidFill>
              <a:latin typeface="メイリオ" panose="020B0604030504040204" pitchFamily="50" charset="-128"/>
              <a:ea typeface="メイリオ" panose="020B0604030504040204" pitchFamily="50" charset="-128"/>
            </a:endParaRPr>
          </a:p>
        </p:txBody>
      </p:sp>
      <p:sp>
        <p:nvSpPr>
          <p:cNvPr id="31" name="正方形/長方形 30">
            <a:extLst>
              <a:ext uri="{FF2B5EF4-FFF2-40B4-BE49-F238E27FC236}">
                <a16:creationId xmlns:a16="http://schemas.microsoft.com/office/drawing/2014/main" id="{2D4063B2-CFF3-DA5C-5148-46EB3B0F48BA}"/>
              </a:ext>
            </a:extLst>
          </p:cNvPr>
          <p:cNvSpPr/>
          <p:nvPr/>
        </p:nvSpPr>
        <p:spPr>
          <a:xfrm>
            <a:off x="483580" y="3294215"/>
            <a:ext cx="1699657" cy="6344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976174E8-B807-75FD-C557-E8D6B0281D2E}"/>
              </a:ext>
            </a:extLst>
          </p:cNvPr>
          <p:cNvSpPr txBox="1"/>
          <p:nvPr/>
        </p:nvSpPr>
        <p:spPr>
          <a:xfrm>
            <a:off x="606951" y="1738582"/>
            <a:ext cx="7762125" cy="400110"/>
          </a:xfrm>
          <a:prstGeom prst="rect">
            <a:avLst/>
          </a:prstGeom>
          <a:noFill/>
        </p:spPr>
        <p:txBody>
          <a:bodyPr wrap="square" rtlCol="0">
            <a:spAutoFit/>
          </a:bodyPr>
          <a:lstStyle/>
          <a:p>
            <a:r>
              <a:rPr kumimoji="1" lang="en-US" altLang="ja-JP" sz="1000" b="1" dirty="0">
                <a:latin typeface="Meiryo" charset="-128"/>
                <a:ea typeface="Meiryo" charset="-128"/>
                <a:cs typeface="Meiryo" charset="-128"/>
              </a:rPr>
              <a:t>※</a:t>
            </a:r>
            <a:r>
              <a:rPr kumimoji="1" lang="ja-JP" altLang="en-US" sz="1000" b="1" dirty="0">
                <a:solidFill>
                  <a:srgbClr val="0070C0"/>
                </a:solidFill>
                <a:latin typeface="Meiryo" charset="-128"/>
                <a:ea typeface="Meiryo" charset="-128"/>
                <a:cs typeface="Meiryo" charset="-128"/>
              </a:rPr>
              <a:t>利用者証明用電子証明書</a:t>
            </a:r>
            <a:r>
              <a:rPr kumimoji="1" lang="ja-JP" altLang="en-US" sz="1000" b="1" dirty="0">
                <a:latin typeface="Meiryo" charset="-128"/>
                <a:ea typeface="Meiryo" charset="-128"/>
                <a:cs typeface="Meiryo" charset="-128"/>
              </a:rPr>
              <a:t>は、マイナンバーカードに搭載されている、インターネットのウェブサイト等にログインする際に</a:t>
            </a:r>
            <a:endParaRPr kumimoji="1" lang="en-US" altLang="ja-JP" sz="1000" b="1" dirty="0">
              <a:latin typeface="Meiryo" charset="-128"/>
              <a:ea typeface="Meiryo" charset="-128"/>
              <a:cs typeface="Meiryo" charset="-128"/>
            </a:endParaRPr>
          </a:p>
          <a:p>
            <a:r>
              <a:rPr kumimoji="1" lang="ja-JP" altLang="en-US" sz="1000" b="1" dirty="0">
                <a:latin typeface="Meiryo" charset="-128"/>
                <a:ea typeface="Meiryo" charset="-128"/>
                <a:cs typeface="Meiryo" charset="-128"/>
              </a:rPr>
              <a:t>利用する電子証明書です。「ログインした者が、利用者本人であること」を証明することができます。</a:t>
            </a:r>
          </a:p>
        </p:txBody>
      </p:sp>
      <p:grpSp>
        <p:nvGrpSpPr>
          <p:cNvPr id="53" name="図形グループ 49">
            <a:extLst>
              <a:ext uri="{FF2B5EF4-FFF2-40B4-BE49-F238E27FC236}">
                <a16:creationId xmlns:a16="http://schemas.microsoft.com/office/drawing/2014/main" id="{5A37516C-DE3E-E89A-AE78-301A5113FF04}"/>
              </a:ext>
            </a:extLst>
          </p:cNvPr>
          <p:cNvGrpSpPr/>
          <p:nvPr/>
        </p:nvGrpSpPr>
        <p:grpSpPr>
          <a:xfrm>
            <a:off x="276496" y="2813512"/>
            <a:ext cx="492443" cy="461665"/>
            <a:chOff x="7542439" y="2734482"/>
            <a:chExt cx="492443" cy="461665"/>
          </a:xfrm>
        </p:grpSpPr>
        <p:sp>
          <p:nvSpPr>
            <p:cNvPr id="56" name="円/楕円 50">
              <a:extLst>
                <a:ext uri="{FF2B5EF4-FFF2-40B4-BE49-F238E27FC236}">
                  <a16:creationId xmlns:a16="http://schemas.microsoft.com/office/drawing/2014/main" id="{925C73F4-B48D-48CA-6E47-A9221805FA45}"/>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9EB6075D-50AC-1265-E335-7295486A32B7}"/>
                </a:ext>
              </a:extLst>
            </p:cNvPr>
            <p:cNvSpPr/>
            <p:nvPr/>
          </p:nvSpPr>
          <p:spPr>
            <a:xfrm>
              <a:off x="7542439" y="273448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59" name="テキスト ボックス 58">
            <a:extLst>
              <a:ext uri="{FF2B5EF4-FFF2-40B4-BE49-F238E27FC236}">
                <a16:creationId xmlns:a16="http://schemas.microsoft.com/office/drawing/2014/main" id="{154F03ED-DC30-12DE-E614-EE703713494A}"/>
              </a:ext>
            </a:extLst>
          </p:cNvPr>
          <p:cNvSpPr txBox="1"/>
          <p:nvPr/>
        </p:nvSpPr>
        <p:spPr>
          <a:xfrm>
            <a:off x="210638" y="2114552"/>
            <a:ext cx="3808942" cy="624017"/>
          </a:xfrm>
          <a:prstGeom prst="rect">
            <a:avLst/>
          </a:prstGeom>
          <a:noFill/>
        </p:spPr>
        <p:txBody>
          <a:bodyPr wrap="square" rtlCol="0">
            <a:spAutoFit/>
          </a:bodyPr>
          <a:lstStyle/>
          <a:p>
            <a:pPr marL="489600" indent="-489600">
              <a:lnSpc>
                <a:spcPct val="90000"/>
              </a:lnSpc>
            </a:pPr>
            <a:r>
              <a:rPr lang="ja-JP" altLang="en-US" sz="2400" b="1" dirty="0">
                <a:solidFill>
                  <a:srgbClr val="009650"/>
                </a:solidFill>
                <a:latin typeface="Meiryo" charset="-128"/>
                <a:ea typeface="Meiryo" charset="-128"/>
                <a:cs typeface="Meiryo" charset="-128"/>
              </a:rPr>
              <a:t>❶</a:t>
            </a:r>
            <a:r>
              <a:rPr lang="ja-JP" altLang="en-US" sz="1400" b="1" dirty="0">
                <a:solidFill>
                  <a:srgbClr val="0070C0"/>
                </a:solidFill>
                <a:latin typeface="Meiryo" charset="-128"/>
                <a:ea typeface="Meiryo" charset="-128"/>
                <a:cs typeface="Meiryo" charset="-128"/>
              </a:rPr>
              <a:t>利用者証明用電子証明書</a:t>
            </a:r>
            <a:r>
              <a:rPr lang="ja-JP" altLang="en-US" sz="1400" b="1" dirty="0">
                <a:latin typeface="Meiryo" charset="-128"/>
                <a:ea typeface="Meiryo" charset="-128"/>
                <a:cs typeface="Meiryo" charset="-128"/>
              </a:rPr>
              <a:t>の</a:t>
            </a:r>
            <a:endParaRPr lang="en-US" altLang="ja-JP" sz="1400" b="1" dirty="0">
              <a:latin typeface="Meiryo" charset="-128"/>
              <a:ea typeface="Meiryo" charset="-128"/>
              <a:cs typeface="Meiryo" charset="-128"/>
            </a:endParaRPr>
          </a:p>
          <a:p>
            <a:pPr marL="489600" indent="-489600">
              <a:lnSpc>
                <a:spcPct val="90000"/>
              </a:lnSpc>
            </a:pPr>
            <a:r>
              <a:rPr lang="ja-JP" altLang="en-US" sz="1400" b="1" dirty="0">
                <a:latin typeface="Meiryo" charset="-128"/>
                <a:ea typeface="Meiryo" charset="-128"/>
                <a:cs typeface="Meiryo" charset="-128"/>
              </a:rPr>
              <a:t>　　パスワー</a:t>
            </a:r>
            <a:r>
              <a:rPr lang="ja-JP" altLang="en-US" sz="1400" b="1" spc="-1000" dirty="0">
                <a:latin typeface="Meiryo" charset="-128"/>
                <a:ea typeface="Meiryo" charset="-128"/>
                <a:cs typeface="Meiryo" charset="-128"/>
              </a:rPr>
              <a:t>ド</a:t>
            </a:r>
            <a:r>
              <a:rPr lang="ja-JP" altLang="en-US" sz="1400" b="1" dirty="0">
                <a:latin typeface="Meiryo" charset="-128"/>
                <a:ea typeface="Meiryo" charset="-128"/>
                <a:cs typeface="Meiryo" charset="-128"/>
              </a:rPr>
              <a:t>（数字</a:t>
            </a:r>
            <a:r>
              <a:rPr lang="en-US" altLang="ja-JP" sz="1400" b="1" dirty="0">
                <a:latin typeface="Meiryo" charset="-128"/>
                <a:ea typeface="Meiryo" charset="-128"/>
                <a:cs typeface="Meiryo" charset="-128"/>
              </a:rPr>
              <a:t>4</a:t>
            </a:r>
            <a:r>
              <a:rPr lang="ja-JP" altLang="en-US" sz="1400" b="1" dirty="0">
                <a:latin typeface="Meiryo" charset="-128"/>
                <a:ea typeface="Meiryo" charset="-128"/>
                <a:cs typeface="Meiryo" charset="-128"/>
              </a:rPr>
              <a:t>ケタ</a:t>
            </a:r>
            <a:r>
              <a:rPr lang="ja-JP" altLang="en-US" sz="1400" b="1" spc="-1000" dirty="0">
                <a:latin typeface="Meiryo" charset="-128"/>
                <a:ea typeface="Meiryo" charset="-128"/>
                <a:cs typeface="Meiryo" charset="-128"/>
              </a:rPr>
              <a:t>）</a:t>
            </a:r>
            <a:r>
              <a:rPr lang="ja-JP" altLang="en-US" sz="1400" b="1" dirty="0">
                <a:latin typeface="Meiryo" charset="-128"/>
                <a:ea typeface="Meiryo" charset="-128"/>
                <a:cs typeface="Meiryo" charset="-128"/>
              </a:rPr>
              <a:t>を入力</a:t>
            </a:r>
            <a:endParaRPr lang="en-US" altLang="ja-JP" sz="1400" b="1" dirty="0">
              <a:latin typeface="Meiryo" charset="-128"/>
              <a:ea typeface="Meiryo" charset="-128"/>
              <a:cs typeface="Meiryo" charset="-128"/>
            </a:endParaRPr>
          </a:p>
        </p:txBody>
      </p:sp>
      <p:sp>
        <p:nvSpPr>
          <p:cNvPr id="60" name="テキスト ボックス 59">
            <a:extLst>
              <a:ext uri="{FF2B5EF4-FFF2-40B4-BE49-F238E27FC236}">
                <a16:creationId xmlns:a16="http://schemas.microsoft.com/office/drawing/2014/main" id="{4184D1EE-F591-EB72-22F1-46A9A51D0574}"/>
              </a:ext>
            </a:extLst>
          </p:cNvPr>
          <p:cNvSpPr txBox="1"/>
          <p:nvPr/>
        </p:nvSpPr>
        <p:spPr>
          <a:xfrm>
            <a:off x="3133681" y="2099565"/>
            <a:ext cx="2240928" cy="624017"/>
          </a:xfrm>
          <a:prstGeom prst="rect">
            <a:avLst/>
          </a:prstGeom>
          <a:noFill/>
        </p:spPr>
        <p:txBody>
          <a:bodyPr wrap="square" rtlCol="0">
            <a:spAutoFit/>
          </a:bodyPr>
          <a:lstStyle/>
          <a:p>
            <a:pPr marL="489600" indent="-489600">
              <a:lnSpc>
                <a:spcPct val="90000"/>
              </a:lnSpc>
            </a:pPr>
            <a:r>
              <a:rPr lang="ja-JP" altLang="en-US" sz="2400" b="1" dirty="0">
                <a:solidFill>
                  <a:srgbClr val="009650"/>
                </a:solidFill>
                <a:latin typeface="Meiryo" charset="-128"/>
                <a:ea typeface="Meiryo" charset="-128"/>
                <a:cs typeface="Meiryo" charset="-128"/>
              </a:rPr>
              <a:t>❷</a:t>
            </a:r>
            <a:r>
              <a:rPr lang="ja-JP" altLang="en-US" sz="1400" b="1" dirty="0">
                <a:latin typeface="Meiryo" charset="-128"/>
                <a:ea typeface="Meiryo" charset="-128"/>
                <a:cs typeface="Meiryo" charset="-128"/>
              </a:rPr>
              <a:t>「読み取り開始」を</a:t>
            </a:r>
            <a:endParaRPr lang="en-US" altLang="ja-JP" sz="1400" b="1" dirty="0">
              <a:latin typeface="Meiryo" charset="-128"/>
              <a:ea typeface="Meiryo" charset="-128"/>
              <a:cs typeface="Meiryo" charset="-128"/>
            </a:endParaRPr>
          </a:p>
          <a:p>
            <a:pPr marL="489600" indent="-489600">
              <a:lnSpc>
                <a:spcPct val="90000"/>
              </a:lnSpc>
            </a:pPr>
            <a:r>
              <a:rPr lang="ja-JP" altLang="en-US" sz="1400" b="1" dirty="0">
                <a:latin typeface="Meiryo" charset="-128"/>
                <a:ea typeface="Meiryo" charset="-128"/>
                <a:cs typeface="Meiryo" charset="-128"/>
              </a:rPr>
              <a:t>　　押します。</a:t>
            </a:r>
            <a:endParaRPr lang="en-US" altLang="ja-JP" sz="1400" b="1" dirty="0">
              <a:latin typeface="Meiryo" charset="-128"/>
              <a:ea typeface="Meiryo" charset="-128"/>
              <a:cs typeface="Meiryo" charset="-128"/>
            </a:endParaRPr>
          </a:p>
        </p:txBody>
      </p:sp>
      <p:cxnSp>
        <p:nvCxnSpPr>
          <p:cNvPr id="61" name="直線矢印コネクタ 60">
            <a:extLst>
              <a:ext uri="{FF2B5EF4-FFF2-40B4-BE49-F238E27FC236}">
                <a16:creationId xmlns:a16="http://schemas.microsoft.com/office/drawing/2014/main" id="{EFA48DCC-88D1-7806-D122-E7732E8648D1}"/>
              </a:ext>
            </a:extLst>
          </p:cNvPr>
          <p:cNvCxnSpPr>
            <a:cxnSpLocks/>
          </p:cNvCxnSpPr>
          <p:nvPr/>
        </p:nvCxnSpPr>
        <p:spPr>
          <a:xfrm>
            <a:off x="6504252" y="4309911"/>
            <a:ext cx="31161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5" name="図形グループ 25">
            <a:extLst>
              <a:ext uri="{FF2B5EF4-FFF2-40B4-BE49-F238E27FC236}">
                <a16:creationId xmlns:a16="http://schemas.microsoft.com/office/drawing/2014/main" id="{28AC8E44-9EF6-5881-A089-394511532C4E}"/>
              </a:ext>
            </a:extLst>
          </p:cNvPr>
          <p:cNvGrpSpPr/>
          <p:nvPr/>
        </p:nvGrpSpPr>
        <p:grpSpPr>
          <a:xfrm>
            <a:off x="6711081" y="2779827"/>
            <a:ext cx="492444" cy="461665"/>
            <a:chOff x="7516280" y="2673548"/>
            <a:chExt cx="492444" cy="461665"/>
          </a:xfrm>
        </p:grpSpPr>
        <p:sp>
          <p:nvSpPr>
            <p:cNvPr id="66" name="円/楕円 26">
              <a:extLst>
                <a:ext uri="{FF2B5EF4-FFF2-40B4-BE49-F238E27FC236}">
                  <a16:creationId xmlns:a16="http://schemas.microsoft.com/office/drawing/2014/main" id="{5B5E3D40-A759-9B12-6944-890CF5E6662D}"/>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D1101D81-FDAE-6014-7BFE-C7BCDECF832C}"/>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72" name="正方形/長方形 71">
            <a:extLst>
              <a:ext uri="{FF2B5EF4-FFF2-40B4-BE49-F238E27FC236}">
                <a16:creationId xmlns:a16="http://schemas.microsoft.com/office/drawing/2014/main" id="{EE7B2DB0-84B0-87F3-CBE8-4F615B6B3B9C}"/>
              </a:ext>
            </a:extLst>
          </p:cNvPr>
          <p:cNvSpPr/>
          <p:nvPr/>
        </p:nvSpPr>
        <p:spPr>
          <a:xfrm>
            <a:off x="4971142" y="5228360"/>
            <a:ext cx="1395547" cy="3405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図形グループ 45">
            <a:extLst>
              <a:ext uri="{FF2B5EF4-FFF2-40B4-BE49-F238E27FC236}">
                <a16:creationId xmlns:a16="http://schemas.microsoft.com/office/drawing/2014/main" id="{8A4ACA3B-909C-72E3-0A8E-AF8FCF87F666}"/>
              </a:ext>
            </a:extLst>
          </p:cNvPr>
          <p:cNvGrpSpPr/>
          <p:nvPr/>
        </p:nvGrpSpPr>
        <p:grpSpPr>
          <a:xfrm>
            <a:off x="4710703" y="4951051"/>
            <a:ext cx="492443" cy="461665"/>
            <a:chOff x="7516281" y="2673548"/>
            <a:chExt cx="492443" cy="461665"/>
          </a:xfrm>
        </p:grpSpPr>
        <p:sp>
          <p:nvSpPr>
            <p:cNvPr id="51" name="円/楕円 47">
              <a:extLst>
                <a:ext uri="{FF2B5EF4-FFF2-40B4-BE49-F238E27FC236}">
                  <a16:creationId xmlns:a16="http://schemas.microsoft.com/office/drawing/2014/main" id="{5EFFF2A8-DA70-8719-B76F-84836853852A}"/>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C2032283-AB0C-23E0-E3BD-BFA54EC73AD1}"/>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74" name="テキスト ボックス 73">
            <a:extLst>
              <a:ext uri="{FF2B5EF4-FFF2-40B4-BE49-F238E27FC236}">
                <a16:creationId xmlns:a16="http://schemas.microsoft.com/office/drawing/2014/main" id="{2CDEBF10-826A-71BD-85CD-671B5BA565E5}"/>
              </a:ext>
            </a:extLst>
          </p:cNvPr>
          <p:cNvSpPr txBox="1"/>
          <p:nvPr/>
        </p:nvSpPr>
        <p:spPr>
          <a:xfrm>
            <a:off x="5268207" y="2058771"/>
            <a:ext cx="3729038" cy="761747"/>
          </a:xfrm>
          <a:prstGeom prst="rect">
            <a:avLst/>
          </a:prstGeom>
          <a:noFill/>
        </p:spPr>
        <p:txBody>
          <a:bodyPr wrap="square">
            <a:spAutoFit/>
          </a:bodyPr>
          <a:lstStyle/>
          <a:p>
            <a:pPr>
              <a:lnSpc>
                <a:spcPct val="90000"/>
              </a:lnSpc>
            </a:pPr>
            <a:r>
              <a:rPr lang="ja-JP" altLang="en-US" sz="2400" b="1" dirty="0">
                <a:solidFill>
                  <a:srgbClr val="009650"/>
                </a:solidFill>
                <a:latin typeface="Meiryo" charset="-128"/>
                <a:ea typeface="Meiryo" charset="-128"/>
                <a:cs typeface="Meiryo" charset="-128"/>
              </a:rPr>
              <a:t>❸</a:t>
            </a:r>
            <a:r>
              <a:rPr lang="ja-JP" altLang="en-US" sz="1200" b="1" dirty="0">
                <a:latin typeface="Meiryo" charset="-128"/>
                <a:ea typeface="Meiryo" charset="-128"/>
                <a:cs typeface="Meiryo" charset="-128"/>
              </a:rPr>
              <a:t>「読み取りが完了しました」が表示されるまで</a:t>
            </a:r>
            <a:endParaRPr lang="en-US" altLang="ja-JP" sz="1200" b="1" dirty="0">
              <a:latin typeface="Meiryo" charset="-128"/>
              <a:ea typeface="Meiryo" charset="-128"/>
              <a:cs typeface="Meiryo" charset="-128"/>
            </a:endParaRPr>
          </a:p>
          <a:p>
            <a:pPr>
              <a:lnSpc>
                <a:spcPct val="90000"/>
              </a:lnSpc>
            </a:pPr>
            <a:r>
              <a:rPr lang="ja-JP" altLang="en-US" sz="1200" b="1" dirty="0">
                <a:latin typeface="Meiryo" charset="-128"/>
                <a:ea typeface="Meiryo" charset="-128"/>
                <a:cs typeface="Meiryo" charset="-128"/>
              </a:rPr>
              <a:t>　　マイナンバーカードをスマートフォン裏面に</a:t>
            </a:r>
            <a:endParaRPr lang="en-US" altLang="ja-JP" sz="1200" b="1" dirty="0">
              <a:latin typeface="Meiryo" charset="-128"/>
              <a:ea typeface="Meiryo" charset="-128"/>
              <a:cs typeface="Meiryo" charset="-128"/>
            </a:endParaRPr>
          </a:p>
          <a:p>
            <a:pPr>
              <a:lnSpc>
                <a:spcPct val="90000"/>
              </a:lnSpc>
            </a:pPr>
            <a:r>
              <a:rPr lang="ja-JP" altLang="en-US" sz="1200" b="1" dirty="0">
                <a:latin typeface="Meiryo" charset="-128"/>
                <a:ea typeface="Meiryo" charset="-128"/>
                <a:cs typeface="Meiryo" charset="-128"/>
              </a:rPr>
              <a:t>　　密着させてください</a:t>
            </a:r>
            <a:endParaRPr lang="en-US" altLang="ja-JP" sz="1200" b="1" dirty="0">
              <a:latin typeface="Meiryo" charset="-128"/>
              <a:ea typeface="Meiryo" charset="-128"/>
              <a:cs typeface="Meiryo" charset="-128"/>
            </a:endParaRPr>
          </a:p>
        </p:txBody>
      </p:sp>
    </p:spTree>
    <p:extLst>
      <p:ext uri="{BB962C8B-B14F-4D97-AF65-F5344CB8AC3E}">
        <p14:creationId xmlns:p14="http://schemas.microsoft.com/office/powerpoint/2010/main" val="197370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図 71">
            <a:extLst>
              <a:ext uri="{FF2B5EF4-FFF2-40B4-BE49-F238E27FC236}">
                <a16:creationId xmlns:a16="http://schemas.microsoft.com/office/drawing/2014/main" id="{750FBE19-E810-EAC2-8F0D-3BD4320CD7CB}"/>
              </a:ext>
            </a:extLst>
          </p:cNvPr>
          <p:cNvPicPr>
            <a:picLocks noChangeAspect="1"/>
          </p:cNvPicPr>
          <p:nvPr/>
        </p:nvPicPr>
        <p:blipFill rotWithShape="1">
          <a:blip r:embed="rId4"/>
          <a:srcRect t="11485" b="9348"/>
          <a:stretch/>
        </p:blipFill>
        <p:spPr>
          <a:xfrm>
            <a:off x="6736669" y="2917526"/>
            <a:ext cx="1883340" cy="3257737"/>
          </a:xfrm>
          <a:prstGeom prst="rect">
            <a:avLst/>
          </a:prstGeom>
          <a:ln>
            <a:solidFill>
              <a:schemeClr val="tx1"/>
            </a:solidFill>
          </a:ln>
        </p:spPr>
      </p:pic>
      <p:pic>
        <p:nvPicPr>
          <p:cNvPr id="73" name="図 72">
            <a:extLst>
              <a:ext uri="{FF2B5EF4-FFF2-40B4-BE49-F238E27FC236}">
                <a16:creationId xmlns:a16="http://schemas.microsoft.com/office/drawing/2014/main" id="{DF330FD3-CEB6-025C-4BCF-CC698A5518F0}"/>
              </a:ext>
            </a:extLst>
          </p:cNvPr>
          <p:cNvPicPr>
            <a:picLocks noChangeAspect="1"/>
          </p:cNvPicPr>
          <p:nvPr/>
        </p:nvPicPr>
        <p:blipFill rotWithShape="1">
          <a:blip r:embed="rId5"/>
          <a:srcRect l="310" t="11523" r="-310" b="10097"/>
          <a:stretch/>
        </p:blipFill>
        <p:spPr>
          <a:xfrm>
            <a:off x="4664937" y="2917526"/>
            <a:ext cx="1914928" cy="3261261"/>
          </a:xfrm>
          <a:prstGeom prst="rect">
            <a:avLst/>
          </a:prstGeom>
          <a:ln>
            <a:solidFill>
              <a:schemeClr val="tx1"/>
            </a:solidFill>
          </a:ln>
        </p:spPr>
      </p:pic>
      <p:pic>
        <p:nvPicPr>
          <p:cNvPr id="58" name="図 57">
            <a:extLst>
              <a:ext uri="{FF2B5EF4-FFF2-40B4-BE49-F238E27FC236}">
                <a16:creationId xmlns:a16="http://schemas.microsoft.com/office/drawing/2014/main" id="{53A38F0E-A9F1-0552-CA05-AE57EEAA86C8}"/>
              </a:ext>
            </a:extLst>
          </p:cNvPr>
          <p:cNvPicPr>
            <a:picLocks noChangeAspect="1"/>
          </p:cNvPicPr>
          <p:nvPr/>
        </p:nvPicPr>
        <p:blipFill rotWithShape="1">
          <a:blip r:embed="rId6"/>
          <a:srcRect t="13452" b="8608"/>
          <a:stretch/>
        </p:blipFill>
        <p:spPr>
          <a:xfrm>
            <a:off x="2575099" y="2917526"/>
            <a:ext cx="1933033" cy="3265116"/>
          </a:xfrm>
          <a:prstGeom prst="rect">
            <a:avLst/>
          </a:prstGeom>
          <a:ln>
            <a:solidFill>
              <a:schemeClr val="tx1"/>
            </a:solidFill>
          </a:ln>
        </p:spPr>
      </p:pic>
      <p:pic>
        <p:nvPicPr>
          <p:cNvPr id="71" name="図 70" descr="テキスト, 手紙&#10;&#10;自動的に生成された説明">
            <a:extLst>
              <a:ext uri="{FF2B5EF4-FFF2-40B4-BE49-F238E27FC236}">
                <a16:creationId xmlns:a16="http://schemas.microsoft.com/office/drawing/2014/main" id="{8F925A7C-EAB7-3F34-0583-9567B9FAAA3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1537" b="9715"/>
          <a:stretch/>
        </p:blipFill>
        <p:spPr>
          <a:xfrm>
            <a:off x="502379" y="2917526"/>
            <a:ext cx="1915915" cy="3265116"/>
          </a:xfrm>
          <a:prstGeom prst="rect">
            <a:avLst/>
          </a:prstGeom>
          <a:ln>
            <a:solidFill>
              <a:schemeClr val="tx1"/>
            </a:solidFill>
          </a:ln>
        </p:spPr>
      </p:pic>
      <p:graphicFrame>
        <p:nvGraphicFramePr>
          <p:cNvPr id="10" name="オブジェクト 9" hidden="1">
            <a:extLst>
              <a:ext uri="{FF2B5EF4-FFF2-40B4-BE49-F238E27FC236}">
                <a16:creationId xmlns:a16="http://schemas.microsoft.com/office/drawing/2014/main" id="{F245D726-E943-43FF-B9FB-B0F36C96FF2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10" name="オブジェクト 9" hidden="1">
                        <a:extLst>
                          <a:ext uri="{FF2B5EF4-FFF2-40B4-BE49-F238E27FC236}">
                            <a16:creationId xmlns:a16="http://schemas.microsoft.com/office/drawing/2014/main" id="{F245D726-E943-43FF-B9FB-B0F36C96FF2B}"/>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2-D</a:t>
            </a:r>
            <a:endParaRPr lang="en-US" sz="3600" dirty="0"/>
          </a:p>
        </p:txBody>
      </p:sp>
      <p:sp>
        <p:nvSpPr>
          <p:cNvPr id="7" name="字幕 6">
            <a:extLst>
              <a:ext uri="{FF2B5EF4-FFF2-40B4-BE49-F238E27FC236}">
                <a16:creationId xmlns:a16="http://schemas.microsoft.com/office/drawing/2014/main" id="{72574FA4-1AE5-4A80-A738-AAB6EBF4D916}"/>
              </a:ext>
            </a:extLst>
          </p:cNvPr>
          <p:cNvSpPr>
            <a:spLocks noGrp="1"/>
          </p:cNvSpPr>
          <p:nvPr>
            <p:ph type="subTitle" idx="1"/>
          </p:nvPr>
        </p:nvSpPr>
        <p:spPr>
          <a:xfrm>
            <a:off x="507804" y="1459133"/>
            <a:ext cx="8280000" cy="396000"/>
          </a:xfrm>
        </p:spPr>
        <p:txBody>
          <a:bodyPr>
            <a:normAutofit lnSpcReduction="10000"/>
          </a:bodyPr>
          <a:lstStyle/>
          <a:p>
            <a:r>
              <a:rPr lang="ja-JP" altLang="en-US" dirty="0"/>
              <a:t>はじめてログインする方は利用者登録が必要です。</a:t>
            </a:r>
          </a:p>
          <a:p>
            <a:endParaRPr lang="ja-JP" altLang="en-US" dirty="0"/>
          </a:p>
        </p:txBody>
      </p:sp>
      <p:sp>
        <p:nvSpPr>
          <p:cNvPr id="37" name="タイトル 1"/>
          <p:cNvSpPr>
            <a:spLocks noGrp="1"/>
          </p:cNvSpPr>
          <p:nvPr>
            <p:ph type="ctrTitle"/>
          </p:nvPr>
        </p:nvSpPr>
        <p:spPr>
          <a:xfrm>
            <a:off x="1767718" y="347736"/>
            <a:ext cx="7200000" cy="720000"/>
          </a:xfrm>
        </p:spPr>
        <p:txBody>
          <a:bodyPr vert="horz">
            <a:noAutofit/>
          </a:bodyPr>
          <a:lstStyle/>
          <a:p>
            <a:r>
              <a:rPr lang="ja-JP" altLang="en-US" dirty="0"/>
              <a:t>マイナポータルの利用開始</a:t>
            </a:r>
          </a:p>
        </p:txBody>
      </p:sp>
      <p:sp>
        <p:nvSpPr>
          <p:cNvPr id="5" name="テキスト ボックス 4">
            <a:extLst>
              <a:ext uri="{FF2B5EF4-FFF2-40B4-BE49-F238E27FC236}">
                <a16:creationId xmlns:a16="http://schemas.microsoft.com/office/drawing/2014/main" id="{BE44D13A-8772-A0AE-E3AF-4E8FDDCBBF94}"/>
              </a:ext>
            </a:extLst>
          </p:cNvPr>
          <p:cNvSpPr txBox="1"/>
          <p:nvPr/>
        </p:nvSpPr>
        <p:spPr>
          <a:xfrm>
            <a:off x="288293" y="1882800"/>
            <a:ext cx="395275"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❶</a:t>
            </a:r>
            <a:endParaRPr lang="ja-JP" altLang="en-US" b="1" dirty="0">
              <a:latin typeface="Meiryo" charset="-128"/>
              <a:ea typeface="Meiryo" charset="-128"/>
              <a:cs typeface="Meiryo" charset="-128"/>
            </a:endParaRPr>
          </a:p>
        </p:txBody>
      </p:sp>
      <p:sp>
        <p:nvSpPr>
          <p:cNvPr id="11" name="テキスト ボックス 10">
            <a:extLst>
              <a:ext uri="{FF2B5EF4-FFF2-40B4-BE49-F238E27FC236}">
                <a16:creationId xmlns:a16="http://schemas.microsoft.com/office/drawing/2014/main" id="{5BD8C73D-433E-3858-9B6D-078BE53AD6FE}"/>
              </a:ext>
            </a:extLst>
          </p:cNvPr>
          <p:cNvSpPr txBox="1"/>
          <p:nvPr/>
        </p:nvSpPr>
        <p:spPr>
          <a:xfrm>
            <a:off x="2503995" y="1882800"/>
            <a:ext cx="1923989"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❷</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Meiryo" charset="-128"/>
                <a:ea typeface="Meiryo" charset="-128"/>
                <a:cs typeface="AoyagiKouzanFontT"/>
              </a:rPr>
              <a:t>確認コードを</a:t>
            </a:r>
            <a:endParaRPr lang="en-US" altLang="ja-JP" sz="1600" b="1" spc="-16" dirty="0">
              <a:latin typeface="Meiryo" charset="-128"/>
              <a:ea typeface="Meiryo" charset="-128"/>
              <a:cs typeface="AoyagiKouzanFontT"/>
            </a:endParaRPr>
          </a:p>
          <a:p>
            <a:pPr indent="-417600"/>
            <a:r>
              <a:rPr lang="ja-JP" altLang="en-US" sz="1600" b="1" spc="-16" dirty="0">
                <a:latin typeface="Meiryo" charset="-128"/>
                <a:ea typeface="Meiryo" charset="-128"/>
                <a:cs typeface="AoyagiKouzanFontT"/>
              </a:rPr>
              <a:t>　送信」</a:t>
            </a:r>
            <a:r>
              <a:rPr lang="ja-JP" altLang="en-US" sz="1600" b="1" dirty="0">
                <a:latin typeface="Meiryo" charset="-128"/>
                <a:ea typeface="Meiryo" charset="-128"/>
                <a:cs typeface="Meiryo" charset="-128"/>
              </a:rPr>
              <a:t>を押す</a:t>
            </a:r>
          </a:p>
        </p:txBody>
      </p:sp>
      <p:sp>
        <p:nvSpPr>
          <p:cNvPr id="15" name="テキスト ボックス 14">
            <a:extLst>
              <a:ext uri="{FF2B5EF4-FFF2-40B4-BE49-F238E27FC236}">
                <a16:creationId xmlns:a16="http://schemas.microsoft.com/office/drawing/2014/main" id="{E3451D5C-C27A-6641-8128-FD7581AEE6BC}"/>
              </a:ext>
            </a:extLst>
          </p:cNvPr>
          <p:cNvSpPr txBox="1"/>
          <p:nvPr/>
        </p:nvSpPr>
        <p:spPr>
          <a:xfrm>
            <a:off x="4286708" y="1882800"/>
            <a:ext cx="2768848"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❸</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確認コード」を入力し</a:t>
            </a:r>
            <a:endParaRPr lang="en-US" altLang="ja-JP" sz="1600" b="1" spc="-16" dirty="0">
              <a:latin typeface="メイリオ" panose="020B0604030504040204" pitchFamily="50" charset="-128"/>
              <a:ea typeface="メイリオ" panose="020B0604030504040204" pitchFamily="50" charset="-128"/>
              <a:cs typeface="AoyagiKouzanFontT"/>
            </a:endParaRPr>
          </a:p>
          <a:p>
            <a:pPr indent="-417600"/>
            <a:r>
              <a:rPr lang="ja-JP" altLang="en-US" sz="1600" b="1" spc="-16" dirty="0">
                <a:latin typeface="メイリオ" panose="020B0604030504040204" pitchFamily="50" charset="-128"/>
                <a:ea typeface="メイリオ" panose="020B0604030504040204" pitchFamily="50" charset="-128"/>
                <a:cs typeface="AoyagiKouzanFontT"/>
              </a:rPr>
              <a:t>　 </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メイリオ" panose="020B0604030504040204" pitchFamily="50" charset="-128"/>
                <a:ea typeface="メイリオ" panose="020B0604030504040204" pitchFamily="50" charset="-128"/>
                <a:cs typeface="AoyagiKouzanFontT"/>
              </a:rPr>
              <a:t>次へ</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メイリオ" panose="020B0604030504040204" pitchFamily="50" charset="-128"/>
                <a:ea typeface="メイリオ" panose="020B0604030504040204" pitchFamily="50" charset="-128"/>
                <a:cs typeface="AoyagiKouzanFontT"/>
              </a:rPr>
              <a:t>を押す</a:t>
            </a:r>
          </a:p>
        </p:txBody>
      </p:sp>
      <p:sp>
        <p:nvSpPr>
          <p:cNvPr id="16" name="テキスト ボックス 15">
            <a:extLst>
              <a:ext uri="{FF2B5EF4-FFF2-40B4-BE49-F238E27FC236}">
                <a16:creationId xmlns:a16="http://schemas.microsoft.com/office/drawing/2014/main" id="{A2AE78D1-570D-CF6A-5A66-31521CAD8C96}"/>
              </a:ext>
            </a:extLst>
          </p:cNvPr>
          <p:cNvSpPr txBox="1"/>
          <p:nvPr/>
        </p:nvSpPr>
        <p:spPr>
          <a:xfrm>
            <a:off x="6876256" y="1882800"/>
            <a:ext cx="1960689"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❹</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登録」を押す</a:t>
            </a:r>
            <a:endParaRPr kumimoji="1" lang="ja-JP" altLang="en-US" sz="1200" dirty="0"/>
          </a:p>
        </p:txBody>
      </p:sp>
      <p:sp>
        <p:nvSpPr>
          <p:cNvPr id="23" name="テキスト ボックス 22">
            <a:extLst>
              <a:ext uri="{FF2B5EF4-FFF2-40B4-BE49-F238E27FC236}">
                <a16:creationId xmlns:a16="http://schemas.microsoft.com/office/drawing/2014/main" id="{D3DA9DAF-ECFA-D2FB-8309-4556D53465CF}"/>
              </a:ext>
            </a:extLst>
          </p:cNvPr>
          <p:cNvSpPr txBox="1"/>
          <p:nvPr/>
        </p:nvSpPr>
        <p:spPr>
          <a:xfrm>
            <a:off x="550800" y="1882800"/>
            <a:ext cx="2005750" cy="95410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メール通知</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の選択と、</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メールアドレス」を入力</a:t>
            </a:r>
          </a:p>
        </p:txBody>
      </p:sp>
      <p:sp>
        <p:nvSpPr>
          <p:cNvPr id="26" name="正方形/長方形 25">
            <a:extLst>
              <a:ext uri="{FF2B5EF4-FFF2-40B4-BE49-F238E27FC236}">
                <a16:creationId xmlns:a16="http://schemas.microsoft.com/office/drawing/2014/main" id="{3B030470-6531-4FE4-1659-55B9BEBB6AFE}"/>
              </a:ext>
            </a:extLst>
          </p:cNvPr>
          <p:cNvSpPr/>
          <p:nvPr/>
        </p:nvSpPr>
        <p:spPr>
          <a:xfrm>
            <a:off x="523991" y="3905684"/>
            <a:ext cx="1878401" cy="19541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 name="図形グループ 67">
            <a:extLst>
              <a:ext uri="{FF2B5EF4-FFF2-40B4-BE49-F238E27FC236}">
                <a16:creationId xmlns:a16="http://schemas.microsoft.com/office/drawing/2014/main" id="{54C0FB86-07C3-CB9D-CD55-6E1523319589}"/>
              </a:ext>
            </a:extLst>
          </p:cNvPr>
          <p:cNvGrpSpPr/>
          <p:nvPr/>
        </p:nvGrpSpPr>
        <p:grpSpPr>
          <a:xfrm>
            <a:off x="365799" y="3607985"/>
            <a:ext cx="296587" cy="293005"/>
            <a:chOff x="2897417" y="3995693"/>
            <a:chExt cx="296587" cy="293005"/>
          </a:xfrm>
        </p:grpSpPr>
        <p:sp>
          <p:nvSpPr>
            <p:cNvPr id="28" name="円/楕円 68">
              <a:extLst>
                <a:ext uri="{FF2B5EF4-FFF2-40B4-BE49-F238E27FC236}">
                  <a16:creationId xmlns:a16="http://schemas.microsoft.com/office/drawing/2014/main" id="{2A315B74-B494-545C-2308-D8FD89189965}"/>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1B35DE12-9EAC-6746-6F47-1C6B9CBCFAB5}"/>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40" name="正方形/長方形 39">
            <a:extLst>
              <a:ext uri="{FF2B5EF4-FFF2-40B4-BE49-F238E27FC236}">
                <a16:creationId xmlns:a16="http://schemas.microsoft.com/office/drawing/2014/main" id="{5C805726-8057-B5FF-C7E5-2740D5E6C918}"/>
              </a:ext>
            </a:extLst>
          </p:cNvPr>
          <p:cNvSpPr/>
          <p:nvPr/>
        </p:nvSpPr>
        <p:spPr>
          <a:xfrm>
            <a:off x="2573938" y="5494723"/>
            <a:ext cx="1907750" cy="3651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図形グループ 64">
            <a:extLst>
              <a:ext uri="{FF2B5EF4-FFF2-40B4-BE49-F238E27FC236}">
                <a16:creationId xmlns:a16="http://schemas.microsoft.com/office/drawing/2014/main" id="{E734F9E9-2E41-75F3-BA51-273DA481B5D0}"/>
              </a:ext>
            </a:extLst>
          </p:cNvPr>
          <p:cNvGrpSpPr/>
          <p:nvPr/>
        </p:nvGrpSpPr>
        <p:grpSpPr>
          <a:xfrm>
            <a:off x="2436934" y="5221868"/>
            <a:ext cx="296586" cy="293005"/>
            <a:chOff x="3546641" y="3995693"/>
            <a:chExt cx="296586" cy="293005"/>
          </a:xfrm>
        </p:grpSpPr>
        <p:sp>
          <p:nvSpPr>
            <p:cNvPr id="42" name="円/楕円 65">
              <a:extLst>
                <a:ext uri="{FF2B5EF4-FFF2-40B4-BE49-F238E27FC236}">
                  <a16:creationId xmlns:a16="http://schemas.microsoft.com/office/drawing/2014/main" id="{768E2E4A-8959-A98E-AE9A-4B60673CD2BE}"/>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フリーフォーム 66">
              <a:extLst>
                <a:ext uri="{FF2B5EF4-FFF2-40B4-BE49-F238E27FC236}">
                  <a16:creationId xmlns:a16="http://schemas.microsoft.com/office/drawing/2014/main" id="{94A1228F-634E-9CF9-1304-03032D23E6F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6" name="正方形/長方形 45">
            <a:extLst>
              <a:ext uri="{FF2B5EF4-FFF2-40B4-BE49-F238E27FC236}">
                <a16:creationId xmlns:a16="http://schemas.microsoft.com/office/drawing/2014/main" id="{A36E42B0-B580-BDF3-BE23-A8362B3038BD}"/>
              </a:ext>
            </a:extLst>
          </p:cNvPr>
          <p:cNvSpPr/>
          <p:nvPr/>
        </p:nvSpPr>
        <p:spPr>
          <a:xfrm>
            <a:off x="4647804" y="3987450"/>
            <a:ext cx="1904952" cy="3926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図形グループ 61">
            <a:extLst>
              <a:ext uri="{FF2B5EF4-FFF2-40B4-BE49-F238E27FC236}">
                <a16:creationId xmlns:a16="http://schemas.microsoft.com/office/drawing/2014/main" id="{BDFD386F-92A0-64CD-FA69-16F1DD5BEBE3}"/>
              </a:ext>
            </a:extLst>
          </p:cNvPr>
          <p:cNvGrpSpPr/>
          <p:nvPr/>
        </p:nvGrpSpPr>
        <p:grpSpPr>
          <a:xfrm>
            <a:off x="4576286" y="3748945"/>
            <a:ext cx="296586" cy="293005"/>
            <a:chOff x="4232441" y="3995693"/>
            <a:chExt cx="296586" cy="293005"/>
          </a:xfrm>
        </p:grpSpPr>
        <p:sp>
          <p:nvSpPr>
            <p:cNvPr id="48" name="円/楕円 62">
              <a:extLst>
                <a:ext uri="{FF2B5EF4-FFF2-40B4-BE49-F238E27FC236}">
                  <a16:creationId xmlns:a16="http://schemas.microsoft.com/office/drawing/2014/main" id="{164E876E-F805-01DB-53CF-8A1DA28B8A2A}"/>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フリーフォーム 63">
              <a:extLst>
                <a:ext uri="{FF2B5EF4-FFF2-40B4-BE49-F238E27FC236}">
                  <a16:creationId xmlns:a16="http://schemas.microsoft.com/office/drawing/2014/main" id="{F9333F4C-CF72-C2AC-FFA8-6ED50DC232FF}"/>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2" name="正方形/長方形 51">
            <a:extLst>
              <a:ext uri="{FF2B5EF4-FFF2-40B4-BE49-F238E27FC236}">
                <a16:creationId xmlns:a16="http://schemas.microsoft.com/office/drawing/2014/main" id="{B6A72C1B-5C39-45F3-D17B-1D642525BBEC}"/>
              </a:ext>
            </a:extLst>
          </p:cNvPr>
          <p:cNvSpPr/>
          <p:nvPr/>
        </p:nvSpPr>
        <p:spPr>
          <a:xfrm>
            <a:off x="4647804" y="5244978"/>
            <a:ext cx="1904952" cy="3926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D355AB39-918C-93EA-E8D2-8C89243ADED3}"/>
              </a:ext>
            </a:extLst>
          </p:cNvPr>
          <p:cNvSpPr/>
          <p:nvPr/>
        </p:nvSpPr>
        <p:spPr>
          <a:xfrm>
            <a:off x="6736669" y="5255779"/>
            <a:ext cx="1883340" cy="2915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 name="図形グループ 58">
            <a:extLst>
              <a:ext uri="{FF2B5EF4-FFF2-40B4-BE49-F238E27FC236}">
                <a16:creationId xmlns:a16="http://schemas.microsoft.com/office/drawing/2014/main" id="{D19A7766-14AB-D66C-4F80-9E6BC5C135EC}"/>
              </a:ext>
            </a:extLst>
          </p:cNvPr>
          <p:cNvGrpSpPr/>
          <p:nvPr/>
        </p:nvGrpSpPr>
        <p:grpSpPr>
          <a:xfrm>
            <a:off x="6667285" y="4951973"/>
            <a:ext cx="296586" cy="293005"/>
            <a:chOff x="5101121" y="3995693"/>
            <a:chExt cx="296586" cy="293005"/>
          </a:xfrm>
        </p:grpSpPr>
        <p:sp>
          <p:nvSpPr>
            <p:cNvPr id="56" name="円/楕円 59">
              <a:extLst>
                <a:ext uri="{FF2B5EF4-FFF2-40B4-BE49-F238E27FC236}">
                  <a16:creationId xmlns:a16="http://schemas.microsoft.com/office/drawing/2014/main" id="{BC4820AB-F1F0-D638-DAF5-1F8ACCD35279}"/>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60">
              <a:extLst>
                <a:ext uri="{FF2B5EF4-FFF2-40B4-BE49-F238E27FC236}">
                  <a16:creationId xmlns:a16="http://schemas.microsoft.com/office/drawing/2014/main" id="{C64434B8-121B-3C5D-058F-D7E04D030E99}"/>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622625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アプリケーション, Teams&#10;&#10;自動的に生成された説明">
            <a:extLst>
              <a:ext uri="{FF2B5EF4-FFF2-40B4-BE49-F238E27FC236}">
                <a16:creationId xmlns:a16="http://schemas.microsoft.com/office/drawing/2014/main" id="{23EFA041-D88A-5450-308C-CAB14EFD3191}"/>
              </a:ext>
            </a:extLst>
          </p:cNvPr>
          <p:cNvPicPr>
            <a:picLocks noChangeAspect="1"/>
          </p:cNvPicPr>
          <p:nvPr/>
        </p:nvPicPr>
        <p:blipFill rotWithShape="1">
          <a:blip r:embed="rId4"/>
          <a:srcRect t="5455" b="15584"/>
          <a:stretch/>
        </p:blipFill>
        <p:spPr>
          <a:xfrm>
            <a:off x="6767388" y="2922633"/>
            <a:ext cx="1756762" cy="3001917"/>
          </a:xfrm>
          <a:prstGeom prst="rect">
            <a:avLst/>
          </a:prstGeom>
          <a:ln>
            <a:solidFill>
              <a:schemeClr val="tx1"/>
            </a:solidFill>
          </a:ln>
        </p:spPr>
      </p:pic>
      <p:pic>
        <p:nvPicPr>
          <p:cNvPr id="3" name="図 2">
            <a:extLst>
              <a:ext uri="{FF2B5EF4-FFF2-40B4-BE49-F238E27FC236}">
                <a16:creationId xmlns:a16="http://schemas.microsoft.com/office/drawing/2014/main" id="{8353CD9A-07B7-3E07-3856-7C2E1E56326B}"/>
              </a:ext>
            </a:extLst>
          </p:cNvPr>
          <p:cNvPicPr>
            <a:picLocks noChangeAspect="1"/>
          </p:cNvPicPr>
          <p:nvPr/>
        </p:nvPicPr>
        <p:blipFill rotWithShape="1">
          <a:blip r:embed="rId5">
            <a:extLst>
              <a:ext uri="{28A0092B-C50C-407E-A947-70E740481C1C}">
                <a14:useLocalDpi xmlns:a14="http://schemas.microsoft.com/office/drawing/2010/main" val="0"/>
              </a:ext>
            </a:extLst>
          </a:blip>
          <a:srcRect b="69757"/>
          <a:stretch/>
        </p:blipFill>
        <p:spPr bwMode="auto">
          <a:xfrm>
            <a:off x="2538063" y="2917524"/>
            <a:ext cx="1771791" cy="3260923"/>
          </a:xfrm>
          <a:prstGeom prst="rect">
            <a:avLst/>
          </a:prstGeom>
          <a:noFill/>
          <a:ln>
            <a:solidFill>
              <a:schemeClr val="tx1"/>
            </a:solidFill>
          </a:ln>
          <a:extLst>
            <a:ext uri="{53640926-AAD7-44D8-BBD7-CCE9431645EC}">
              <a14:shadowObscured xmlns:a14="http://schemas.microsoft.com/office/drawing/2010/main"/>
            </a:ext>
          </a:extLst>
        </p:spPr>
      </p:pic>
      <p:pic>
        <p:nvPicPr>
          <p:cNvPr id="2" name="図 1">
            <a:extLst>
              <a:ext uri="{FF2B5EF4-FFF2-40B4-BE49-F238E27FC236}">
                <a16:creationId xmlns:a16="http://schemas.microsoft.com/office/drawing/2014/main" id="{A8110019-1FF3-6431-1277-DC16F136E5ED}"/>
              </a:ext>
            </a:extLst>
          </p:cNvPr>
          <p:cNvPicPr>
            <a:picLocks noChangeAspect="1"/>
          </p:cNvPicPr>
          <p:nvPr/>
        </p:nvPicPr>
        <p:blipFill rotWithShape="1">
          <a:blip r:embed="rId6">
            <a:extLst>
              <a:ext uri="{28A0092B-C50C-407E-A947-70E740481C1C}">
                <a14:useLocalDpi xmlns:a14="http://schemas.microsoft.com/office/drawing/2010/main" val="0"/>
              </a:ext>
            </a:extLst>
          </a:blip>
          <a:srcRect t="2493" b="58646"/>
          <a:stretch/>
        </p:blipFill>
        <p:spPr bwMode="auto">
          <a:xfrm>
            <a:off x="506570" y="2917525"/>
            <a:ext cx="1697418" cy="3257737"/>
          </a:xfrm>
          <a:prstGeom prst="rect">
            <a:avLst/>
          </a:prstGeom>
          <a:noFill/>
          <a:ln>
            <a:solidFill>
              <a:schemeClr val="tx1"/>
            </a:solidFill>
          </a:ln>
          <a:extLst>
            <a:ext uri="{53640926-AAD7-44D8-BBD7-CCE9431645EC}">
              <a14:shadowObscured xmlns:a14="http://schemas.microsoft.com/office/drawing/2010/main"/>
            </a:ext>
          </a:extLst>
        </p:spPr>
      </p:pic>
      <p:pic>
        <p:nvPicPr>
          <p:cNvPr id="56" name="図 55">
            <a:extLst>
              <a:ext uri="{FF2B5EF4-FFF2-40B4-BE49-F238E27FC236}">
                <a16:creationId xmlns:a16="http://schemas.microsoft.com/office/drawing/2014/main" id="{446BCFD1-D46E-C25B-553C-1DBA1605908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2921" b="77802"/>
          <a:stretch/>
        </p:blipFill>
        <p:spPr>
          <a:xfrm>
            <a:off x="4730620" y="2921233"/>
            <a:ext cx="1761652" cy="3272241"/>
          </a:xfrm>
          <a:prstGeom prst="rect">
            <a:avLst/>
          </a:prstGeom>
          <a:ln>
            <a:solidFill>
              <a:schemeClr val="tx1"/>
            </a:solidFill>
          </a:ln>
        </p:spPr>
      </p:pic>
      <p:graphicFrame>
        <p:nvGraphicFramePr>
          <p:cNvPr id="8" name="オブジェクト 7" hidden="1">
            <a:extLst>
              <a:ext uri="{FF2B5EF4-FFF2-40B4-BE49-F238E27FC236}">
                <a16:creationId xmlns:a16="http://schemas.microsoft.com/office/drawing/2014/main" id="{80719BB0-6EE8-4545-80AB-E23FC3C3FB3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469" imgH="470" progId="TCLayout.ActiveDocument.1">
                  <p:embed/>
                </p:oleObj>
              </mc:Choice>
              <mc:Fallback>
                <p:oleObj name="think-cell スライド" r:id="rId8" imgW="469" imgH="470" progId="TCLayout.ActiveDocument.1">
                  <p:embed/>
                  <p:pic>
                    <p:nvPicPr>
                      <p:cNvPr id="8" name="オブジェクト 7" hidden="1">
                        <a:extLst>
                          <a:ext uri="{FF2B5EF4-FFF2-40B4-BE49-F238E27FC236}">
                            <a16:creationId xmlns:a16="http://schemas.microsoft.com/office/drawing/2014/main" id="{80719BB0-6EE8-4545-80AB-E23FC3C3FB3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sp>
        <p:nvSpPr>
          <p:cNvPr id="5"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effectLst/>
                <a:uLnTx/>
                <a:uFillTx/>
                <a:latin typeface="Meiryo" charset="-128"/>
                <a:ea typeface="Meiryo" charset="-128"/>
              </a:rPr>
              <a:t>2-E</a:t>
            </a:r>
            <a:endParaRPr kumimoji="1" lang="en-US" sz="3600" b="1" i="0" u="none" strike="noStrike" kern="1200" cap="none" spc="0" normalizeH="0" baseline="0" noProof="0" dirty="0">
              <a:ln>
                <a:noFill/>
              </a:ln>
              <a:effectLst/>
              <a:uLnTx/>
              <a:uFillTx/>
              <a:latin typeface="Meiryo" charset="-128"/>
              <a:ea typeface="Meiryo" charset="-128"/>
            </a:endParaRPr>
          </a:p>
        </p:txBody>
      </p:sp>
      <p:sp>
        <p:nvSpPr>
          <p:cNvPr id="22" name="サブタイトル 2">
            <a:extLst>
              <a:ext uri="{FF2B5EF4-FFF2-40B4-BE49-F238E27FC236}">
                <a16:creationId xmlns:a16="http://schemas.microsoft.com/office/drawing/2014/main" id="{104415B0-963D-4392-931E-564B2004B351}"/>
              </a:ext>
            </a:extLst>
          </p:cNvPr>
          <p:cNvSpPr>
            <a:spLocks noGrp="1"/>
          </p:cNvSpPr>
          <p:nvPr>
            <p:ph type="subTitle" idx="1"/>
          </p:nvPr>
        </p:nvSpPr>
        <p:spPr>
          <a:xfrm>
            <a:off x="491928" y="1425344"/>
            <a:ext cx="8280000" cy="360000"/>
          </a:xfrm>
        </p:spPr>
        <p:txBody>
          <a:bodyPr>
            <a:noAutofit/>
          </a:bodyPr>
          <a:lstStyle/>
          <a:p>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t>国税電子申</a:t>
            </a:r>
            <a:r>
              <a:rPr lang="ja-JP" altLang="en-US" b="1" spc="-750" dirty="0"/>
              <a:t>告・</a:t>
            </a:r>
            <a:r>
              <a:rPr lang="ja-JP" altLang="en-US" b="1" dirty="0"/>
              <a:t>納税システ</a:t>
            </a:r>
            <a:r>
              <a:rPr lang="ja-JP" altLang="en-US" b="1" spc="-1000" dirty="0"/>
              <a:t>ム</a:t>
            </a:r>
            <a:r>
              <a:rPr lang="ja-JP" altLang="en-US" b="1" dirty="0"/>
              <a:t>（</a:t>
            </a:r>
            <a:r>
              <a:rPr lang="en-US" altLang="ja-JP" b="1" dirty="0"/>
              <a:t>e-Tax</a:t>
            </a:r>
            <a:r>
              <a:rPr lang="ja-JP" altLang="en-US" b="1" spc="-1000" dirty="0"/>
              <a:t>）</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t>とつながりましょう</a:t>
            </a:r>
            <a:r>
              <a:rPr lang="ja-JP" altLang="en-US" sz="2000" b="1" dirty="0">
                <a:latin typeface="Meiryo" charset="-128"/>
                <a:ea typeface="Meiryo" charset="-128"/>
                <a:cs typeface="Meiryo" charset="-128"/>
              </a:rPr>
              <a:t>。</a:t>
            </a:r>
          </a:p>
          <a:p>
            <a:endParaRPr lang="ja-JP" altLang="en-US" sz="2000" dirty="0"/>
          </a:p>
        </p:txBody>
      </p:sp>
      <p:sp>
        <p:nvSpPr>
          <p:cNvPr id="15" name="テキスト ボックス 14">
            <a:extLst>
              <a:ext uri="{FF2B5EF4-FFF2-40B4-BE49-F238E27FC236}">
                <a16:creationId xmlns:a16="http://schemas.microsoft.com/office/drawing/2014/main" id="{6680DF0F-4E8D-1A97-9546-233FDB7E4A54}"/>
              </a:ext>
            </a:extLst>
          </p:cNvPr>
          <p:cNvSpPr txBox="1"/>
          <p:nvPr/>
        </p:nvSpPr>
        <p:spPr>
          <a:xfrm>
            <a:off x="288293" y="1882800"/>
            <a:ext cx="395275"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❶</a:t>
            </a:r>
            <a:endParaRPr lang="ja-JP" altLang="en-US" b="1" dirty="0">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D48A2205-C80A-4FB2-CC66-4E42B5BE317B}"/>
              </a:ext>
            </a:extLst>
          </p:cNvPr>
          <p:cNvSpPr txBox="1"/>
          <p:nvPr/>
        </p:nvSpPr>
        <p:spPr>
          <a:xfrm>
            <a:off x="2570097" y="1882800"/>
            <a:ext cx="1923989"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❷</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メイリオ" panose="020B0604030504040204" pitchFamily="50" charset="-128"/>
                <a:ea typeface="メイリオ" panose="020B0604030504040204" pitchFamily="50" charset="-128"/>
                <a:cs typeface="AoyagiKouzanFontT"/>
              </a:rPr>
              <a:t>外部サイトと</a:t>
            </a:r>
            <a:endParaRPr lang="en-US" altLang="ja-JP" sz="1600" b="1" spc="-16" dirty="0">
              <a:latin typeface="メイリオ" panose="020B0604030504040204" pitchFamily="50" charset="-128"/>
              <a:ea typeface="メイリオ" panose="020B0604030504040204" pitchFamily="50" charset="-128"/>
              <a:cs typeface="AoyagiKouzanFontT"/>
            </a:endParaRPr>
          </a:p>
          <a:p>
            <a:pPr indent="-417600"/>
            <a:r>
              <a:rPr lang="ja-JP" altLang="en-US" sz="1600" b="1" spc="-16" dirty="0">
                <a:latin typeface="メイリオ" panose="020B0604030504040204" pitchFamily="50" charset="-128"/>
                <a:ea typeface="メイリオ" panose="020B0604030504040204" pitchFamily="50" charset="-128"/>
                <a:cs typeface="AoyagiKouzanFontT"/>
              </a:rPr>
              <a:t>　の連携</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メイリオ" panose="020B0604030504040204" pitchFamily="50" charset="-128"/>
                <a:ea typeface="メイリオ" panose="020B0604030504040204" pitchFamily="50" charset="-128"/>
                <a:cs typeface="AoyagiKouzanFontT"/>
              </a:rPr>
              <a:t>を押す</a:t>
            </a:r>
          </a:p>
        </p:txBody>
      </p:sp>
      <p:sp>
        <p:nvSpPr>
          <p:cNvPr id="18" name="テキスト ボックス 17">
            <a:extLst>
              <a:ext uri="{FF2B5EF4-FFF2-40B4-BE49-F238E27FC236}">
                <a16:creationId xmlns:a16="http://schemas.microsoft.com/office/drawing/2014/main" id="{AA2F40F7-C15E-C976-1250-EC71BD46A097}"/>
              </a:ext>
            </a:extLst>
          </p:cNvPr>
          <p:cNvSpPr txBox="1"/>
          <p:nvPr/>
        </p:nvSpPr>
        <p:spPr>
          <a:xfrm>
            <a:off x="4617217" y="1882800"/>
            <a:ext cx="2094471"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❸</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連携</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メイリオ" panose="020B0604030504040204" pitchFamily="50" charset="-128"/>
                <a:ea typeface="メイリオ" panose="020B0604030504040204" pitchFamily="50" charset="-128"/>
                <a:cs typeface="AoyagiKouzanFontT"/>
              </a:rPr>
              <a:t>を押す</a:t>
            </a:r>
            <a:endParaRPr lang="en-US" altLang="ja-JP" sz="1600" b="1" spc="-16" dirty="0">
              <a:latin typeface="メイリオ" panose="020B0604030504040204" pitchFamily="50" charset="-128"/>
              <a:ea typeface="メイリオ" panose="020B0604030504040204" pitchFamily="50" charset="-128"/>
              <a:cs typeface="AoyagiKouzanFontT"/>
            </a:endParaRPr>
          </a:p>
        </p:txBody>
      </p:sp>
      <p:sp>
        <p:nvSpPr>
          <p:cNvPr id="19" name="テキスト ボックス 18">
            <a:extLst>
              <a:ext uri="{FF2B5EF4-FFF2-40B4-BE49-F238E27FC236}">
                <a16:creationId xmlns:a16="http://schemas.microsoft.com/office/drawing/2014/main" id="{CA4E7271-3F2D-17D3-C893-7C1D9D2BBBC3}"/>
              </a:ext>
            </a:extLst>
          </p:cNvPr>
          <p:cNvSpPr txBox="1"/>
          <p:nvPr/>
        </p:nvSpPr>
        <p:spPr>
          <a:xfrm>
            <a:off x="6688967" y="1882800"/>
            <a:ext cx="2024300"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❹</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同意して次へ</a:t>
            </a:r>
            <a:r>
              <a:rPr lang="en-US" altLang="ja-JP" sz="1600" b="1" spc="-16" dirty="0">
                <a:latin typeface="メイリオ" panose="020B0604030504040204" pitchFamily="50" charset="-128"/>
                <a:ea typeface="メイリオ" panose="020B0604030504040204" pitchFamily="50" charset="-128"/>
                <a:cs typeface="AoyagiKouzanFontT"/>
              </a:rPr>
              <a:t>｣</a:t>
            </a:r>
          </a:p>
          <a:p>
            <a:pPr indent="-417600"/>
            <a:r>
              <a:rPr lang="ja-JP" altLang="en-US" sz="1600" b="1" spc="-16" dirty="0">
                <a:latin typeface="メイリオ" panose="020B0604030504040204" pitchFamily="50" charset="-128"/>
                <a:ea typeface="メイリオ" panose="020B0604030504040204" pitchFamily="50" charset="-128"/>
                <a:cs typeface="AoyagiKouzanFontT"/>
              </a:rPr>
              <a:t>　 を押す</a:t>
            </a:r>
          </a:p>
        </p:txBody>
      </p:sp>
      <p:sp>
        <p:nvSpPr>
          <p:cNvPr id="20" name="テキスト ボックス 19">
            <a:extLst>
              <a:ext uri="{FF2B5EF4-FFF2-40B4-BE49-F238E27FC236}">
                <a16:creationId xmlns:a16="http://schemas.microsoft.com/office/drawing/2014/main" id="{FF524F0E-39C8-745A-90C3-92E950262CF5}"/>
              </a:ext>
            </a:extLst>
          </p:cNvPr>
          <p:cNvSpPr txBox="1"/>
          <p:nvPr/>
        </p:nvSpPr>
        <p:spPr>
          <a:xfrm>
            <a:off x="550800" y="1882800"/>
            <a:ext cx="2024300" cy="95410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メインメニューで、</a:t>
            </a:r>
          </a:p>
          <a:p>
            <a:r>
              <a:rPr lang="ja-JP" altLang="en-US" sz="1600" b="1" dirty="0">
                <a:latin typeface="Meiryo" charset="-128"/>
                <a:ea typeface="Meiryo" charset="-128"/>
                <a:cs typeface="Meiryo" charset="-128"/>
              </a:rPr>
              <a:t>左上の「メニュー」を押す</a:t>
            </a:r>
          </a:p>
        </p:txBody>
      </p:sp>
      <p:sp>
        <p:nvSpPr>
          <p:cNvPr id="21" name="正方形/長方形 20">
            <a:extLst>
              <a:ext uri="{FF2B5EF4-FFF2-40B4-BE49-F238E27FC236}">
                <a16:creationId xmlns:a16="http://schemas.microsoft.com/office/drawing/2014/main" id="{0C305E0F-ACBE-F971-854A-BB13B7A6A8F1}"/>
              </a:ext>
            </a:extLst>
          </p:cNvPr>
          <p:cNvSpPr/>
          <p:nvPr/>
        </p:nvSpPr>
        <p:spPr>
          <a:xfrm>
            <a:off x="513962" y="2917526"/>
            <a:ext cx="191640" cy="2112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図形グループ 67">
            <a:extLst>
              <a:ext uri="{FF2B5EF4-FFF2-40B4-BE49-F238E27FC236}">
                <a16:creationId xmlns:a16="http://schemas.microsoft.com/office/drawing/2014/main" id="{2B0619A0-34F8-52F1-3B65-5B5AC38A5279}"/>
              </a:ext>
            </a:extLst>
          </p:cNvPr>
          <p:cNvGrpSpPr/>
          <p:nvPr/>
        </p:nvGrpSpPr>
        <p:grpSpPr>
          <a:xfrm>
            <a:off x="322176" y="2651168"/>
            <a:ext cx="296587" cy="293005"/>
            <a:chOff x="2897417" y="3995693"/>
            <a:chExt cx="296587" cy="293005"/>
          </a:xfrm>
        </p:grpSpPr>
        <p:sp>
          <p:nvSpPr>
            <p:cNvPr id="24" name="円/楕円 68">
              <a:extLst>
                <a:ext uri="{FF2B5EF4-FFF2-40B4-BE49-F238E27FC236}">
                  <a16:creationId xmlns:a16="http://schemas.microsoft.com/office/drawing/2014/main" id="{B9B863E5-8892-6A8C-DBCE-A551A7AB0FBE}"/>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04A6D222-324B-B008-742D-B012F585C4F2}"/>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6" name="正方形/長方形 25">
            <a:extLst>
              <a:ext uri="{FF2B5EF4-FFF2-40B4-BE49-F238E27FC236}">
                <a16:creationId xmlns:a16="http://schemas.microsoft.com/office/drawing/2014/main" id="{975533A2-A2B5-2E95-FFB1-644FD38C8D64}"/>
              </a:ext>
            </a:extLst>
          </p:cNvPr>
          <p:cNvSpPr/>
          <p:nvPr/>
        </p:nvSpPr>
        <p:spPr>
          <a:xfrm>
            <a:off x="2526115" y="4382766"/>
            <a:ext cx="1771791" cy="3651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 name="図形グループ 64">
            <a:extLst>
              <a:ext uri="{FF2B5EF4-FFF2-40B4-BE49-F238E27FC236}">
                <a16:creationId xmlns:a16="http://schemas.microsoft.com/office/drawing/2014/main" id="{0E8BFC24-5648-D5E2-06BD-700343DB6968}"/>
              </a:ext>
            </a:extLst>
          </p:cNvPr>
          <p:cNvGrpSpPr/>
          <p:nvPr/>
        </p:nvGrpSpPr>
        <p:grpSpPr>
          <a:xfrm>
            <a:off x="2535027" y="4065838"/>
            <a:ext cx="296586" cy="293005"/>
            <a:chOff x="3546641" y="3995693"/>
            <a:chExt cx="296586" cy="293005"/>
          </a:xfrm>
        </p:grpSpPr>
        <p:sp>
          <p:nvSpPr>
            <p:cNvPr id="40" name="円/楕円 65">
              <a:extLst>
                <a:ext uri="{FF2B5EF4-FFF2-40B4-BE49-F238E27FC236}">
                  <a16:creationId xmlns:a16="http://schemas.microsoft.com/office/drawing/2014/main" id="{D5C0A4DA-6F0E-801E-56FD-1D01D2D1D626}"/>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フリーフォーム 66">
              <a:extLst>
                <a:ext uri="{FF2B5EF4-FFF2-40B4-BE49-F238E27FC236}">
                  <a16:creationId xmlns:a16="http://schemas.microsoft.com/office/drawing/2014/main" id="{5BF0C282-3355-C0EC-5C60-EB3C694327E9}"/>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8" name="図形グループ 61">
            <a:extLst>
              <a:ext uri="{FF2B5EF4-FFF2-40B4-BE49-F238E27FC236}">
                <a16:creationId xmlns:a16="http://schemas.microsoft.com/office/drawing/2014/main" id="{9BF924BC-FCBA-E203-05AF-D3FA2713B1C3}"/>
              </a:ext>
            </a:extLst>
          </p:cNvPr>
          <p:cNvGrpSpPr/>
          <p:nvPr/>
        </p:nvGrpSpPr>
        <p:grpSpPr>
          <a:xfrm>
            <a:off x="4576286" y="3748945"/>
            <a:ext cx="296586" cy="293005"/>
            <a:chOff x="4232441" y="3995693"/>
            <a:chExt cx="296586" cy="293005"/>
          </a:xfrm>
        </p:grpSpPr>
        <p:sp>
          <p:nvSpPr>
            <p:cNvPr id="49" name="円/楕円 62">
              <a:extLst>
                <a:ext uri="{FF2B5EF4-FFF2-40B4-BE49-F238E27FC236}">
                  <a16:creationId xmlns:a16="http://schemas.microsoft.com/office/drawing/2014/main" id="{9954D184-86A2-3171-52C4-2667B4C4F66D}"/>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フリーフォーム 63">
              <a:extLst>
                <a:ext uri="{FF2B5EF4-FFF2-40B4-BE49-F238E27FC236}">
                  <a16:creationId xmlns:a16="http://schemas.microsoft.com/office/drawing/2014/main" id="{A4982A35-BDD6-3B6C-C130-D3B7BAACA33C}"/>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1" name="正方形/長方形 50">
            <a:extLst>
              <a:ext uri="{FF2B5EF4-FFF2-40B4-BE49-F238E27FC236}">
                <a16:creationId xmlns:a16="http://schemas.microsoft.com/office/drawing/2014/main" id="{2538A13B-71E7-AEA5-F85A-95ACDECBBF25}"/>
              </a:ext>
            </a:extLst>
          </p:cNvPr>
          <p:cNvSpPr/>
          <p:nvPr/>
        </p:nvSpPr>
        <p:spPr>
          <a:xfrm>
            <a:off x="4730620" y="5782625"/>
            <a:ext cx="1761652" cy="291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C7BDDF63-BF05-916C-D4F4-0F1831FD50C9}"/>
              </a:ext>
            </a:extLst>
          </p:cNvPr>
          <p:cNvSpPr/>
          <p:nvPr/>
        </p:nvSpPr>
        <p:spPr>
          <a:xfrm>
            <a:off x="6758703" y="4322923"/>
            <a:ext cx="1761652" cy="2915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3" name="図形グループ 58">
            <a:extLst>
              <a:ext uri="{FF2B5EF4-FFF2-40B4-BE49-F238E27FC236}">
                <a16:creationId xmlns:a16="http://schemas.microsoft.com/office/drawing/2014/main" id="{8AB68DF7-ECC4-800B-7BB2-E9E03CA33EDD}"/>
              </a:ext>
            </a:extLst>
          </p:cNvPr>
          <p:cNvGrpSpPr/>
          <p:nvPr/>
        </p:nvGrpSpPr>
        <p:grpSpPr>
          <a:xfrm>
            <a:off x="6681371" y="4000498"/>
            <a:ext cx="296586" cy="293005"/>
            <a:chOff x="5101121" y="3995693"/>
            <a:chExt cx="296586" cy="293005"/>
          </a:xfrm>
        </p:grpSpPr>
        <p:sp>
          <p:nvSpPr>
            <p:cNvPr id="54" name="円/楕円 59">
              <a:extLst>
                <a:ext uri="{FF2B5EF4-FFF2-40B4-BE49-F238E27FC236}">
                  <a16:creationId xmlns:a16="http://schemas.microsoft.com/office/drawing/2014/main" id="{0C56069F-A424-B901-34B9-73622CEA0B80}"/>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60">
              <a:extLst>
                <a:ext uri="{FF2B5EF4-FFF2-40B4-BE49-F238E27FC236}">
                  <a16:creationId xmlns:a16="http://schemas.microsoft.com/office/drawing/2014/main" id="{4A057536-3014-2F91-16C2-FD6128988FB7}"/>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189835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57197" y="482875"/>
            <a:ext cx="6888650" cy="5924699"/>
          </a:xfrm>
          <a:prstGeom prst="rect">
            <a:avLst/>
          </a:prstGeom>
          <a:noFill/>
        </p:spPr>
        <p:txBody>
          <a:bodyPr wrap="square" rtlCol="0">
            <a:spAutoFit/>
          </a:bodyPr>
          <a:lstStyle/>
          <a:p>
            <a:pPr marL="447675" indent="-439738">
              <a:spcBef>
                <a:spcPts val="600"/>
              </a:spcBef>
              <a:tabLst>
                <a:tab pos="795338" algn="l"/>
                <a:tab pos="5827713" algn="l"/>
              </a:tabLst>
            </a:pPr>
            <a:r>
              <a:rPr lang="en-US" altLang="ja-JP" sz="2400" b="1" dirty="0">
                <a:solidFill>
                  <a:srgbClr val="009650"/>
                </a:solidFill>
                <a:latin typeface="Meiryo" charset="-128"/>
                <a:ea typeface="Meiryo" charset="-128"/>
                <a:cs typeface="Meiryo" charset="-128"/>
              </a:rPr>
              <a:t>1.	e-Tax</a:t>
            </a:r>
            <a:r>
              <a:rPr lang="ja-JP" altLang="en-US" sz="2400" b="1" dirty="0">
                <a:solidFill>
                  <a:srgbClr val="009650"/>
                </a:solidFill>
                <a:latin typeface="Meiryo" charset="-128"/>
                <a:ea typeface="Meiryo" charset="-128"/>
                <a:cs typeface="Meiryo" charset="-128"/>
              </a:rPr>
              <a:t>を知りましょう</a:t>
            </a:r>
            <a:endParaRPr lang="en-US" altLang="ja-JP" sz="2400" b="1" dirty="0">
              <a:solidFill>
                <a:srgbClr val="009650"/>
              </a:solidFill>
              <a:latin typeface="Meiryo" charset="-128"/>
              <a:ea typeface="Meiryo" charset="-128"/>
              <a:cs typeface="Meiryo" charset="-128"/>
            </a:endParaRPr>
          </a:p>
          <a:p>
            <a:pPr marL="447675" indent="-439738" algn="dist">
              <a:spcBef>
                <a:spcPts val="600"/>
              </a:spcBef>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A</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確定申告とは？</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4</a:t>
            </a:r>
          </a:p>
          <a:p>
            <a:pPr marL="447675" indent="-439738" algn="dist">
              <a:tabLst>
                <a:tab pos="795338" algn="l"/>
                <a:tab pos="5827713" algn="l"/>
              </a:tabLst>
            </a:pP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 	</a:t>
            </a:r>
            <a:r>
              <a:rPr lang="en-US" altLang="ja-JP" b="1" dirty="0">
                <a:latin typeface="Meiryo UI" panose="020B0604030504040204" pitchFamily="50" charset="-128"/>
                <a:ea typeface="Meiryo UI" panose="020B0604030504040204" pitchFamily="50" charset="-128"/>
                <a:cs typeface="Meiryo" charset="-128"/>
              </a:rPr>
              <a:t>B</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申告方法について</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5</a:t>
            </a:r>
          </a:p>
          <a:p>
            <a:pPr marL="447675" indent="-439738" algn="dist">
              <a:tabLst>
                <a:tab pos="795338" algn="l"/>
                <a:tab pos="5827713" algn="l"/>
              </a:tabLst>
            </a:pP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 	</a:t>
            </a:r>
            <a:r>
              <a:rPr lang="en-US" altLang="ja-JP" b="1" dirty="0">
                <a:latin typeface="Meiryo UI" panose="020B0604030504040204" pitchFamily="50" charset="-128"/>
                <a:ea typeface="Meiryo UI" panose="020B0604030504040204" pitchFamily="50" charset="-128"/>
                <a:cs typeface="Meiryo" charset="-128"/>
              </a:rPr>
              <a:t>C</a:t>
            </a:r>
            <a:r>
              <a:rPr lang="en-US" altLang="ja-JP" b="1" dirty="0">
                <a:latin typeface="Meiryo" charset="-128"/>
                <a:ea typeface="Meiryo" charset="-128"/>
                <a:cs typeface="Meiryo" charset="-128"/>
              </a:rPr>
              <a:t>.	e-Tax</a:t>
            </a:r>
            <a:r>
              <a:rPr lang="ja-JP" altLang="en-US" b="1" dirty="0">
                <a:latin typeface="Meiryo" charset="-128"/>
                <a:ea typeface="Meiryo" charset="-128"/>
                <a:cs typeface="Meiryo" charset="-128"/>
              </a:rPr>
              <a:t>とは</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6</a:t>
            </a:r>
          </a:p>
          <a:p>
            <a:pPr marL="447675" lvl="1"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D</a:t>
            </a:r>
            <a:r>
              <a:rPr lang="en-US" altLang="ja-JP" b="1" dirty="0">
                <a:latin typeface="Meiryo" charset="-128"/>
                <a:ea typeface="Meiryo" charset="-128"/>
                <a:cs typeface="Meiryo" charset="-128"/>
              </a:rPr>
              <a:t>.	e-Tax</a:t>
            </a:r>
            <a:r>
              <a:rPr lang="ja-JP" altLang="en-US" b="1" dirty="0">
                <a:latin typeface="Meiryo" charset="-128"/>
                <a:ea typeface="Meiryo" charset="-128"/>
                <a:cs typeface="Meiryo" charset="-128"/>
              </a:rPr>
              <a:t>なら、こんないいこと</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7</a:t>
            </a:r>
          </a:p>
          <a:p>
            <a:pPr marL="447675" lvl="1"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E</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申告書の作成・送信までの流れ</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8</a:t>
            </a:r>
          </a:p>
          <a:p>
            <a:pPr marL="447675" indent="-439738" algn="dist">
              <a:tabLst>
                <a:tab pos="795338" algn="l"/>
                <a:tab pos="5827713" algn="l"/>
              </a:tabLst>
            </a:pPr>
            <a:r>
              <a:rPr lang="en-US" altLang="ja-JP" b="1" dirty="0">
                <a:latin typeface="Meiryo" charset="-128"/>
                <a:ea typeface="Meiryo" charset="-128"/>
                <a:cs typeface="Meiryo" charset="-128"/>
              </a:rPr>
              <a:t>	F.	</a:t>
            </a:r>
            <a:r>
              <a:rPr lang="ja-JP" altLang="en-US" b="1" dirty="0">
                <a:latin typeface="Meiryo" charset="-128"/>
                <a:ea typeface="Meiryo" charset="-128"/>
                <a:cs typeface="Meiryo" charset="-128"/>
              </a:rPr>
              <a:t>講座の説明範囲</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9</a:t>
            </a:r>
          </a:p>
          <a:p>
            <a:pPr marL="447675" indent="-439738" algn="dist">
              <a:tabLst>
                <a:tab pos="795338" algn="l"/>
                <a:tab pos="5827713" algn="l"/>
              </a:tabLst>
            </a:pPr>
            <a:endParaRPr lang="en-US" altLang="ja-JP" b="1" dirty="0">
              <a:solidFill>
                <a:srgbClr val="009650"/>
              </a:solidFill>
              <a:latin typeface="Meiryo" charset="-128"/>
              <a:ea typeface="Meiryo" charset="-128"/>
              <a:cs typeface="Meiryo" charset="-128"/>
            </a:endParaRPr>
          </a:p>
          <a:p>
            <a:pPr marL="447675" indent="-439738">
              <a:tabLst>
                <a:tab pos="795338" algn="l"/>
                <a:tab pos="5827713" algn="l"/>
              </a:tabLst>
            </a:pPr>
            <a:endParaRPr lang="en-US" altLang="ja-JP" sz="1400" b="1" dirty="0">
              <a:solidFill>
                <a:srgbClr val="009650"/>
              </a:solidFill>
              <a:latin typeface="Meiryo" charset="-128"/>
              <a:ea typeface="Meiryo" charset="-128"/>
              <a:cs typeface="Meiryo" charset="-128"/>
            </a:endParaRPr>
          </a:p>
          <a:p>
            <a:pPr marL="447675" indent="-439738">
              <a:tabLst>
                <a:tab pos="795338" algn="l"/>
                <a:tab pos="5827713" algn="l"/>
              </a:tabLst>
            </a:pPr>
            <a:r>
              <a:rPr lang="en-US" altLang="ja-JP" sz="2400" b="1" dirty="0">
                <a:solidFill>
                  <a:srgbClr val="009650"/>
                </a:solidFill>
                <a:latin typeface="Meiryo" charset="-128"/>
                <a:ea typeface="Meiryo" charset="-128"/>
                <a:cs typeface="Meiryo" charset="-128"/>
              </a:rPr>
              <a:t>2.	</a:t>
            </a:r>
            <a:r>
              <a:rPr lang="ja-JP" altLang="en-US" sz="2400" b="1" dirty="0">
                <a:solidFill>
                  <a:srgbClr val="009650"/>
                </a:solidFill>
                <a:latin typeface="Meiryo" charset="-128"/>
                <a:ea typeface="Meiryo" charset="-128"/>
                <a:cs typeface="Meiryo" charset="-128"/>
              </a:rPr>
              <a:t>マイナンバーカードで</a:t>
            </a:r>
            <a:r>
              <a:rPr lang="en-US" altLang="ja-JP" sz="2400" b="1" dirty="0">
                <a:solidFill>
                  <a:srgbClr val="009650"/>
                </a:solidFill>
                <a:latin typeface="Meiryo" charset="-128"/>
                <a:ea typeface="Meiryo" charset="-128"/>
                <a:cs typeface="Meiryo" charset="-128"/>
              </a:rPr>
              <a:t>e-Tax</a:t>
            </a:r>
            <a:r>
              <a:rPr lang="ja-JP" altLang="en-US" sz="2400" b="1" dirty="0">
                <a:solidFill>
                  <a:srgbClr val="009650"/>
                </a:solidFill>
                <a:latin typeface="Meiryo" charset="-128"/>
                <a:ea typeface="Meiryo" charset="-128"/>
                <a:cs typeface="Meiryo" charset="-128"/>
              </a:rPr>
              <a:t>を</a:t>
            </a:r>
            <a:endParaRPr lang="en-US" altLang="ja-JP" sz="2400" b="1" dirty="0">
              <a:solidFill>
                <a:srgbClr val="009650"/>
              </a:solidFill>
              <a:latin typeface="Meiryo" charset="-128"/>
              <a:ea typeface="Meiryo" charset="-128"/>
              <a:cs typeface="Meiryo" charset="-128"/>
            </a:endParaRPr>
          </a:p>
          <a:p>
            <a:pPr marL="447675" indent="-439738">
              <a:tabLst>
                <a:tab pos="795338" algn="l"/>
                <a:tab pos="5827713" algn="l"/>
              </a:tabLst>
            </a:pPr>
            <a:r>
              <a:rPr lang="en-US" altLang="ja-JP" sz="2400" b="1" dirty="0">
                <a:solidFill>
                  <a:srgbClr val="009650"/>
                </a:solidFill>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利用できるようにしましょう</a:t>
            </a:r>
            <a:r>
              <a:rPr lang="ja-JP" altLang="en-US" sz="2400" b="1" dirty="0">
                <a:latin typeface="Meiryo" charset="-128"/>
                <a:ea typeface="Meiryo" charset="-128"/>
                <a:cs typeface="Meiryo" charset="-128"/>
              </a:rPr>
              <a:t>　</a:t>
            </a:r>
            <a:r>
              <a:rPr lang="en-US" altLang="ja-JP" sz="2400" b="1" dirty="0">
                <a:latin typeface="Meiryo" charset="-128"/>
                <a:ea typeface="Meiryo" charset="-128"/>
                <a:cs typeface="Meiryo" charset="-128"/>
              </a:rPr>
              <a:t> </a:t>
            </a:r>
          </a:p>
          <a:p>
            <a:pPr marL="447675" lvl="1" indent="-439738">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A</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マイナンバーカードを使ったスマホでの</a:t>
            </a:r>
            <a:endParaRPr lang="en-US" altLang="ja-JP" b="1" dirty="0">
              <a:latin typeface="Meiryo" charset="-128"/>
              <a:ea typeface="Meiryo" charset="-128"/>
              <a:cs typeface="Meiryo" charset="-128"/>
            </a:endParaRPr>
          </a:p>
          <a:p>
            <a:pPr marL="447675" lvl="1" indent="-439738" algn="dist">
              <a:tabLst>
                <a:tab pos="795338" algn="l"/>
                <a:tab pos="5827713" algn="l"/>
              </a:tabLst>
            </a:pP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確定申告に必要なも</a:t>
            </a:r>
            <a:r>
              <a:rPr lang="ja-JP" altLang="en-US" b="1" spc="-1000" dirty="0">
                <a:latin typeface="Meiryo" charset="-128"/>
                <a:ea typeface="Meiryo" charset="-128"/>
                <a:cs typeface="Meiryo" charset="-128"/>
              </a:rPr>
              <a:t>の</a:t>
            </a:r>
            <a:r>
              <a:rPr lang="ja-JP" altLang="en-US" b="1" dirty="0">
                <a:latin typeface="Meiryo" charset="-128"/>
                <a:ea typeface="Meiryo" charset="-128"/>
                <a:cs typeface="Meiryo" charset="-128"/>
              </a:rPr>
              <a:t>（事前準備</a:t>
            </a:r>
            <a:r>
              <a:rPr lang="ja-JP" altLang="en-US" b="1" spc="-1000" dirty="0">
                <a:latin typeface="Meiryo" charset="-128"/>
                <a:ea typeface="Meiryo" charset="-128"/>
                <a:cs typeface="Meiryo" charset="-128"/>
              </a:rPr>
              <a:t>）</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11</a:t>
            </a:r>
          </a:p>
          <a:p>
            <a:pPr marL="904875" lvl="1"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B</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申告されたことがある方へ</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12</a:t>
            </a:r>
          </a:p>
          <a:p>
            <a:pPr marL="447675" indent="-439738">
              <a:tabLst>
                <a:tab pos="795338" algn="l"/>
                <a:tab pos="5827713" algn="l"/>
              </a:tabLst>
            </a:pPr>
            <a:r>
              <a:rPr lang="en-US" altLang="ja-JP" b="1" dirty="0">
                <a:latin typeface="Meiryo" charset="-128"/>
                <a:ea typeface="Meiryo" charset="-128"/>
                <a:cs typeface="Meiryo" charset="-128"/>
              </a:rPr>
              <a:t>	</a:t>
            </a:r>
            <a:r>
              <a:rPr lang="en-US" altLang="ja-JP" b="1" dirty="0">
                <a:latin typeface="Meiryo UI" panose="020B0604030504040204" pitchFamily="50" charset="-128"/>
                <a:ea typeface="Meiryo UI" panose="020B0604030504040204" pitchFamily="50" charset="-128"/>
                <a:cs typeface="Meiryo" charset="-128"/>
              </a:rPr>
              <a:t>C</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マイナポータルアプリの入手</a:t>
            </a:r>
            <a:endParaRPr lang="en-US" altLang="ja-JP" b="1" dirty="0">
              <a:latin typeface="Meiryo" charset="-128"/>
              <a:ea typeface="Meiryo" charset="-128"/>
              <a:cs typeface="Meiryo" charset="-128"/>
            </a:endParaRPr>
          </a:p>
          <a:p>
            <a:pPr marL="447675" indent="-439738" algn="dist">
              <a:tabLst>
                <a:tab pos="795338" algn="l"/>
                <a:tab pos="5827713" algn="l"/>
              </a:tabLst>
            </a:pP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およびインストールのしかた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14</a:t>
            </a:r>
          </a:p>
          <a:p>
            <a:pPr marL="447675"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D</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マイナポータルの利用開始</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16</a:t>
            </a:r>
          </a:p>
          <a:p>
            <a:pPr marL="447675" lvl="1" indent="-439738" algn="dist">
              <a:tabLst>
                <a:tab pos="795338" algn="l"/>
                <a:tab pos="5827713" algn="l"/>
              </a:tabLst>
            </a:pPr>
            <a:r>
              <a:rPr lang="en-US" altLang="ja-JP" b="1" dirty="0">
                <a:latin typeface="Meiryo" charset="-128"/>
                <a:ea typeface="Meiryo" charset="-128"/>
                <a:cs typeface="Meiryo" charset="-128"/>
              </a:rPr>
              <a:t>	E.	</a:t>
            </a:r>
            <a:r>
              <a:rPr lang="ja-JP" altLang="en-US" b="1" dirty="0">
                <a:latin typeface="Meiryo" charset="-128"/>
                <a:ea typeface="Meiryo" charset="-128"/>
                <a:cs typeface="Meiryo" charset="-128"/>
              </a:rPr>
              <a:t>マイナポータルと</a:t>
            </a:r>
            <a:r>
              <a:rPr lang="en-US" altLang="ja-JP" b="1" dirty="0">
                <a:latin typeface="Meiryo" charset="-128"/>
                <a:ea typeface="Meiryo" charset="-128"/>
                <a:cs typeface="Meiryo" charset="-128"/>
              </a:rPr>
              <a:t>e-Tax</a:t>
            </a:r>
            <a:r>
              <a:rPr lang="ja-JP" altLang="en-US" b="1" dirty="0">
                <a:latin typeface="Meiryo" charset="-128"/>
                <a:ea typeface="Meiryo" charset="-128"/>
                <a:cs typeface="Meiryo" charset="-128"/>
              </a:rPr>
              <a:t>を連携</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19</a:t>
            </a:r>
            <a:r>
              <a:rPr lang="ja-JP" altLang="en-US" b="1" dirty="0">
                <a:latin typeface="Meiryo" charset="-128"/>
                <a:ea typeface="Meiryo" charset="-128"/>
                <a:cs typeface="Meiryo" charset="-128"/>
              </a:rPr>
              <a:t>　</a:t>
            </a:r>
            <a:endParaRPr lang="en-US" altLang="ja-JP" b="1" dirty="0">
              <a:latin typeface="Meiryo" charset="-128"/>
              <a:ea typeface="Meiryo" charset="-128"/>
              <a:cs typeface="Meiryo" charset="-128"/>
            </a:endParaRPr>
          </a:p>
          <a:p>
            <a:pPr marL="447675"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F</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自宅で申告書の作成・送信を行う場合の注意事項</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27</a:t>
            </a:r>
          </a:p>
          <a:p>
            <a:pPr marL="447675"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G</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困った時の相談窓口</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28</a:t>
            </a:r>
          </a:p>
        </p:txBody>
      </p:sp>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32257"/>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6" name="直線コネクタ 5"/>
          <p:cNvCxnSpPr/>
          <p:nvPr/>
        </p:nvCxnSpPr>
        <p:spPr>
          <a:xfrm>
            <a:off x="1690244" y="296224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イータ君のイラスト&#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620" y="4363073"/>
            <a:ext cx="1290387" cy="1661864"/>
          </a:xfrm>
          <a:prstGeom prst="rect">
            <a:avLst/>
          </a:prstGeom>
        </p:spPr>
      </p:pic>
    </p:spTree>
    <p:extLst>
      <p:ext uri="{BB962C8B-B14F-4D97-AF65-F5344CB8AC3E}">
        <p14:creationId xmlns:p14="http://schemas.microsoft.com/office/powerpoint/2010/main" val="1203560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512940" y="1824068"/>
            <a:ext cx="30960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すでに</a:t>
            </a:r>
            <a:r>
              <a:rPr lang="en-US" altLang="ja-JP" sz="2000" b="1" dirty="0">
                <a:solidFill>
                  <a:prstClr val="black"/>
                </a:solidFill>
                <a:latin typeface="Meiryo" charset="-128"/>
                <a:ea typeface="Meiryo" charset="-128"/>
                <a:cs typeface="Meiryo" charset="-128"/>
              </a:rPr>
              <a:t>e-Tax</a:t>
            </a:r>
            <a:r>
              <a:rPr lang="ja-JP" altLang="en-US" sz="2000" b="1" dirty="0">
                <a:solidFill>
                  <a:prstClr val="black"/>
                </a:solidFill>
                <a:latin typeface="Meiryo" charset="-128"/>
                <a:ea typeface="Meiryo" charset="-128"/>
                <a:cs typeface="Meiryo" charset="-128"/>
              </a:rPr>
              <a:t>を利用</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したことがある方は</a:t>
            </a:r>
            <a:endParaRPr lang="en-US" altLang="ja-JP" sz="2000" b="1" dirty="0">
              <a:solidFill>
                <a:prstClr val="black"/>
              </a:solidFill>
              <a:latin typeface="Meiryo" charset="-128"/>
              <a:ea typeface="Meiryo" charset="-128"/>
              <a:cs typeface="Meiryo" charset="-128"/>
            </a:endParaRPr>
          </a:p>
          <a:p>
            <a:pPr>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へログイン</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押す</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a:t>
            </a:r>
            <a:r>
              <a:rPr lang="ja-JP" altLang="en-US" sz="2000" b="1" dirty="0">
                <a:latin typeface="Meiryo" charset="-128"/>
                <a:ea typeface="Meiryo" charset="-128"/>
                <a:cs typeface="Meiryo" charset="-128"/>
              </a:rPr>
              <a:t>２</a:t>
            </a:r>
            <a:r>
              <a:rPr lang="en-US" altLang="ja-JP" sz="2000" b="1" dirty="0">
                <a:latin typeface="Meiryo" charset="-128"/>
                <a:ea typeface="Meiryo" charset="-128"/>
                <a:cs typeface="Meiryo" charset="-128"/>
              </a:rPr>
              <a:t>E</a:t>
            </a:r>
            <a:r>
              <a:rPr lang="ja-JP" altLang="en-US" sz="2000" b="1" dirty="0">
                <a:latin typeface="Meiryo" charset="-128"/>
                <a:ea typeface="Meiryo" charset="-128"/>
                <a:cs typeface="Meiryo" charset="-128"/>
              </a:rPr>
              <a:t>の最後のページに</a:t>
            </a:r>
            <a:endParaRPr lang="en-US" altLang="ja-JP" sz="2000" b="1" dirty="0">
              <a:latin typeface="Meiryo" charset="-128"/>
              <a:ea typeface="Meiryo" charset="-128"/>
              <a:cs typeface="Meiryo" charset="-128"/>
            </a:endParaRPr>
          </a:p>
          <a:p>
            <a:pPr>
              <a:defRPr/>
            </a:pPr>
            <a:r>
              <a:rPr lang="ja-JP" altLang="en-US" sz="2000" b="1" dirty="0">
                <a:latin typeface="Meiryo" charset="-128"/>
                <a:ea typeface="Meiryo" charset="-128"/>
                <a:cs typeface="Meiryo" charset="-128"/>
              </a:rPr>
              <a:t>進んでください</a:t>
            </a:r>
            <a:endParaRPr kumimoji="1" lang="ja-JP" altLang="en-US" sz="2000" b="1" i="0" u="none" strike="noStrike" kern="1200" cap="none" spc="0" normalizeH="0" baseline="0" noProof="0" dirty="0">
              <a:ln>
                <a:noFill/>
              </a:ln>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p>
          <a:p>
            <a:pPr>
              <a:defRPr/>
            </a:pPr>
            <a:r>
              <a:rPr lang="en-US" altLang="ja-JP" sz="2000" b="1" dirty="0">
                <a:solidFill>
                  <a:prstClr val="black"/>
                </a:solidFill>
                <a:latin typeface="Meiryo" charset="-128"/>
                <a:ea typeface="Meiryo" charset="-128"/>
                <a:cs typeface="Meiryo" charset="-128"/>
              </a:rPr>
              <a:t>e-Tax</a:t>
            </a:r>
            <a:r>
              <a:rPr lang="ja-JP" altLang="en-US" sz="2000" b="1" dirty="0">
                <a:solidFill>
                  <a:prstClr val="black"/>
                </a:solidFill>
                <a:latin typeface="Meiryo" charset="-128"/>
                <a:ea typeface="Meiryo" charset="-128"/>
                <a:cs typeface="Meiryo" charset="-128"/>
              </a:rPr>
              <a:t>をはじめて</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利用する方は</a:t>
            </a:r>
            <a:endParaRPr lang="en-US" altLang="ja-JP" sz="2000" b="1" dirty="0">
              <a:solidFill>
                <a:prstClr val="black"/>
              </a:solidFill>
              <a:latin typeface="Meiryo" charset="-128"/>
              <a:ea typeface="Meiryo" charset="-128"/>
              <a:cs typeface="Meiryo" charset="-128"/>
            </a:endParaRPr>
          </a:p>
          <a:p>
            <a:pPr>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お手続きの流れへ</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押</a:t>
            </a:r>
            <a:r>
              <a:rPr lang="ja-JP" altLang="en-US" sz="2000" b="1" dirty="0">
                <a:latin typeface="Meiryo" charset="-128"/>
                <a:ea typeface="Meiryo" charset="-128"/>
                <a:cs typeface="Meiryo" charset="-128"/>
              </a:rPr>
              <a:t>し次のページへ</a:t>
            </a:r>
            <a:endParaRPr lang="en-US" altLang="ja-JP" sz="2000" b="1" dirty="0">
              <a:latin typeface="Meiryo" charset="-128"/>
              <a:ea typeface="Meiryo" charset="-128"/>
              <a:cs typeface="Meiryo" charset="-128"/>
            </a:endParaRPr>
          </a:p>
        </p:txBody>
      </p:sp>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pic>
        <p:nvPicPr>
          <p:cNvPr id="51" name="図 50"/>
          <p:cNvPicPr>
            <a:picLocks noChangeAspect="1"/>
          </p:cNvPicPr>
          <p:nvPr/>
        </p:nvPicPr>
        <p:blipFill rotWithShape="1">
          <a:blip r:embed="rId3" cstate="print">
            <a:extLst>
              <a:ext uri="{28A0092B-C50C-407E-A947-70E740481C1C}">
                <a14:useLocalDpi xmlns:a14="http://schemas.microsoft.com/office/drawing/2010/main"/>
              </a:ext>
            </a:extLst>
          </a:blip>
          <a:srcRect t="5139" r="-164" b="26050"/>
          <a:stretch/>
        </p:blipFill>
        <p:spPr>
          <a:xfrm>
            <a:off x="3874133" y="2000568"/>
            <a:ext cx="2146441" cy="3106202"/>
          </a:xfrm>
          <a:prstGeom prst="rect">
            <a:avLst/>
          </a:prstGeom>
        </p:spPr>
      </p:pic>
      <p:pic>
        <p:nvPicPr>
          <p:cNvPr id="52" name="図 51"/>
          <p:cNvPicPr>
            <a:picLocks noChangeAspect="1"/>
          </p:cNvPicPr>
          <p:nvPr/>
        </p:nvPicPr>
        <p:blipFill rotWithShape="1">
          <a:blip r:embed="rId4" cstate="print">
            <a:extLst>
              <a:ext uri="{28A0092B-C50C-407E-A947-70E740481C1C}">
                <a14:useLocalDpi xmlns:a14="http://schemas.microsoft.com/office/drawing/2010/main"/>
              </a:ext>
            </a:extLst>
          </a:blip>
          <a:srcRect l="1" t="25624" r="1658" b="55289"/>
          <a:stretch/>
        </p:blipFill>
        <p:spPr>
          <a:xfrm>
            <a:off x="3888719" y="5109894"/>
            <a:ext cx="2107399" cy="869597"/>
          </a:xfrm>
          <a:prstGeom prst="rect">
            <a:avLst/>
          </a:prstGeom>
        </p:spPr>
      </p:pic>
      <p:sp>
        <p:nvSpPr>
          <p:cNvPr id="2" name="正方形/長方形 1"/>
          <p:cNvSpPr/>
          <p:nvPr/>
        </p:nvSpPr>
        <p:spPr>
          <a:xfrm>
            <a:off x="3860574" y="1999827"/>
            <a:ext cx="2159999" cy="3988703"/>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descr="注意事項の画面の画像"/>
          <p:cNvPicPr>
            <a:picLocks noChangeAspect="1"/>
          </p:cNvPicPr>
          <p:nvPr/>
        </p:nvPicPr>
        <p:blipFill rotWithShape="1">
          <a:blip r:embed="rId5" cstate="print">
            <a:extLst>
              <a:ext uri="{28A0092B-C50C-407E-A947-70E740481C1C}">
                <a14:useLocalDpi xmlns:a14="http://schemas.microsoft.com/office/drawing/2010/main"/>
              </a:ext>
            </a:extLst>
          </a:blip>
          <a:srcRect l="1" t="43489" r="1028" b="31316"/>
          <a:stretch/>
        </p:blipFill>
        <p:spPr>
          <a:xfrm>
            <a:off x="6377723" y="1999826"/>
            <a:ext cx="2160000" cy="1169036"/>
          </a:xfrm>
          <a:prstGeom prst="rect">
            <a:avLst/>
          </a:prstGeom>
        </p:spPr>
      </p:pic>
      <p:sp>
        <p:nvSpPr>
          <p:cNvPr id="57" name="正方形/長方形 56"/>
          <p:cNvSpPr/>
          <p:nvPr/>
        </p:nvSpPr>
        <p:spPr>
          <a:xfrm>
            <a:off x="6392439" y="1999826"/>
            <a:ext cx="2145284" cy="1169036"/>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サブタイトル 6"/>
          <p:cNvSpPr>
            <a:spLocks noGrp="1"/>
          </p:cNvSpPr>
          <p:nvPr>
            <p:ph type="subTitle" idx="1"/>
          </p:nvPr>
        </p:nvSpPr>
        <p:spPr>
          <a:xfrm>
            <a:off x="516340" y="1422887"/>
            <a:ext cx="8280000" cy="360000"/>
          </a:xfrm>
        </p:spPr>
        <p:txBody>
          <a:bodyPr>
            <a:noAutofit/>
          </a:bodyPr>
          <a:lstStyle/>
          <a:p>
            <a:r>
              <a:rPr lang="en-US" altLang="ja-JP" dirty="0"/>
              <a:t>e-Tax</a:t>
            </a:r>
            <a:r>
              <a:rPr lang="ja-JP" altLang="en-US" dirty="0"/>
              <a:t>の利用状況により、手続が異なります。</a:t>
            </a:r>
            <a:endParaRPr kumimoji="1" lang="ja-JP" altLang="en-US" dirty="0"/>
          </a:p>
        </p:txBody>
      </p:sp>
      <p:sp>
        <p:nvSpPr>
          <p:cNvPr id="16" name="正方形/長方形 15">
            <a:extLst>
              <a:ext uri="{FF2B5EF4-FFF2-40B4-BE49-F238E27FC236}">
                <a16:creationId xmlns:a16="http://schemas.microsoft.com/office/drawing/2014/main" id="{F08EEAF4-DDBE-45A2-9B8B-BC0445A177DD}"/>
              </a:ext>
            </a:extLst>
          </p:cNvPr>
          <p:cNvSpPr/>
          <p:nvPr/>
        </p:nvSpPr>
        <p:spPr>
          <a:xfrm>
            <a:off x="3966555" y="4570866"/>
            <a:ext cx="1944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046A1166-60AB-45AD-93E3-FF454BDC86BD}"/>
              </a:ext>
            </a:extLst>
          </p:cNvPr>
          <p:cNvSpPr/>
          <p:nvPr/>
        </p:nvSpPr>
        <p:spPr>
          <a:xfrm>
            <a:off x="3982950" y="5438648"/>
            <a:ext cx="1944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grpSp>
        <p:nvGrpSpPr>
          <p:cNvPr id="19" name="図形グループ 18"/>
          <p:cNvGrpSpPr/>
          <p:nvPr/>
        </p:nvGrpSpPr>
        <p:grpSpPr>
          <a:xfrm>
            <a:off x="3820284" y="5282627"/>
            <a:ext cx="296586" cy="293005"/>
            <a:chOff x="3546641" y="3995693"/>
            <a:chExt cx="296586" cy="293005"/>
          </a:xfrm>
        </p:grpSpPr>
        <p:sp>
          <p:nvSpPr>
            <p:cNvPr id="20" name="円/楕円 19"/>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フリーフォーム 21"/>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3" name="図形グループ 22"/>
          <p:cNvGrpSpPr/>
          <p:nvPr/>
        </p:nvGrpSpPr>
        <p:grpSpPr>
          <a:xfrm>
            <a:off x="3820284" y="4427491"/>
            <a:ext cx="296587" cy="293005"/>
            <a:chOff x="2897417" y="3995693"/>
            <a:chExt cx="296587" cy="293005"/>
          </a:xfrm>
        </p:grpSpPr>
        <p:sp>
          <p:nvSpPr>
            <p:cNvPr id="24" name="円/楕円 2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4222764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517236" y="1396961"/>
            <a:ext cx="8280000" cy="360000"/>
          </a:xfrm>
        </p:spPr>
        <p:txBody>
          <a:bodyPr>
            <a:noAutofit/>
          </a:bodyPr>
          <a:lstStyle/>
          <a:p>
            <a:pPr>
              <a:lnSpc>
                <a:spcPct val="100000"/>
              </a:lnSpc>
              <a:spcBef>
                <a:spcPts val="600"/>
              </a:spcBef>
            </a:pPr>
            <a:r>
              <a:rPr lang="en-US" altLang="ja-JP" dirty="0"/>
              <a:t>e-Tax</a:t>
            </a:r>
            <a:r>
              <a:rPr lang="ja-JP" altLang="en-US" dirty="0"/>
              <a:t>をはじめて利用する方の利用者情報を登録します。</a:t>
            </a:r>
            <a:endParaRPr lang="en-US" altLang="ja-JP" dirty="0"/>
          </a:p>
        </p:txBody>
      </p:sp>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9"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pic>
        <p:nvPicPr>
          <p:cNvPr id="7" name="図 6">
            <a:extLst>
              <a:ext uri="{FF2B5EF4-FFF2-40B4-BE49-F238E27FC236}">
                <a16:creationId xmlns:a16="http://schemas.microsoft.com/office/drawing/2014/main" id="{6660D037-391A-AB9E-CCCB-FC60896C9B68}"/>
              </a:ext>
            </a:extLst>
          </p:cNvPr>
          <p:cNvPicPr>
            <a:picLocks noChangeAspect="1"/>
          </p:cNvPicPr>
          <p:nvPr/>
        </p:nvPicPr>
        <p:blipFill>
          <a:blip r:embed="rId3"/>
          <a:stretch>
            <a:fillRect/>
          </a:stretch>
        </p:blipFill>
        <p:spPr>
          <a:xfrm>
            <a:off x="520658" y="2892126"/>
            <a:ext cx="1747939" cy="3298742"/>
          </a:xfrm>
          <a:prstGeom prst="rect">
            <a:avLst/>
          </a:prstGeom>
          <a:ln>
            <a:solidFill>
              <a:schemeClr val="tx1"/>
            </a:solidFill>
          </a:ln>
        </p:spPr>
      </p:pic>
      <p:sp>
        <p:nvSpPr>
          <p:cNvPr id="9" name="テキスト ボックス 8">
            <a:extLst>
              <a:ext uri="{FF2B5EF4-FFF2-40B4-BE49-F238E27FC236}">
                <a16:creationId xmlns:a16="http://schemas.microsoft.com/office/drawing/2014/main" id="{22AFC570-514E-5054-2FDA-F94E845A0B08}"/>
              </a:ext>
            </a:extLst>
          </p:cNvPr>
          <p:cNvSpPr txBox="1"/>
          <p:nvPr/>
        </p:nvSpPr>
        <p:spPr>
          <a:xfrm>
            <a:off x="220559" y="1882800"/>
            <a:ext cx="395275"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❶</a:t>
            </a:r>
            <a:endParaRPr lang="ja-JP" altLang="en-US" b="1" dirty="0">
              <a:latin typeface="Meiryo" charset="-128"/>
              <a:ea typeface="Meiryo" charset="-128"/>
              <a:cs typeface="Meiryo" charset="-128"/>
            </a:endParaRPr>
          </a:p>
        </p:txBody>
      </p:sp>
      <p:sp>
        <p:nvSpPr>
          <p:cNvPr id="10" name="テキスト ボックス 9">
            <a:extLst>
              <a:ext uri="{FF2B5EF4-FFF2-40B4-BE49-F238E27FC236}">
                <a16:creationId xmlns:a16="http://schemas.microsoft.com/office/drawing/2014/main" id="{D0705D73-A39E-A63F-5EDE-ADCF805349A7}"/>
              </a:ext>
            </a:extLst>
          </p:cNvPr>
          <p:cNvSpPr txBox="1"/>
          <p:nvPr/>
        </p:nvSpPr>
        <p:spPr>
          <a:xfrm>
            <a:off x="2536230" y="1882800"/>
            <a:ext cx="2047120" cy="1015663"/>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❷</a:t>
            </a:r>
            <a:r>
              <a:rPr lang="en-US" altLang="ja-JP" sz="1200" b="1" spc="-16" dirty="0">
                <a:latin typeface="メイリオ" panose="020B0604030504040204" pitchFamily="50" charset="-128"/>
                <a:ea typeface="メイリオ" panose="020B0604030504040204" pitchFamily="50" charset="-128"/>
                <a:cs typeface="AoyagiKouzanFontT"/>
              </a:rPr>
              <a:t>｢</a:t>
            </a:r>
            <a:r>
              <a:rPr lang="ja-JP" altLang="en-US" sz="1200" b="1" spc="-16" dirty="0">
                <a:latin typeface="メイリオ" panose="020B0604030504040204" pitchFamily="50" charset="-128"/>
                <a:ea typeface="メイリオ" panose="020B0604030504040204" pitchFamily="50" charset="-128"/>
                <a:cs typeface="AoyagiKouzanFontT"/>
              </a:rPr>
              <a:t>マイナンバーカード</a:t>
            </a:r>
            <a:endParaRPr lang="en-US" altLang="ja-JP" sz="1200" b="1" spc="-16" dirty="0">
              <a:latin typeface="メイリオ" panose="020B0604030504040204" pitchFamily="50" charset="-128"/>
              <a:ea typeface="メイリオ" panose="020B0604030504040204" pitchFamily="50" charset="-128"/>
              <a:cs typeface="AoyagiKouzanFontT"/>
            </a:endParaRPr>
          </a:p>
          <a:p>
            <a:pPr indent="-417600"/>
            <a:r>
              <a:rPr lang="ja-JP" altLang="en-US" sz="1200" b="1" spc="-16" dirty="0">
                <a:latin typeface="メイリオ" panose="020B0604030504040204" pitchFamily="50" charset="-128"/>
                <a:ea typeface="メイリオ" panose="020B0604030504040204" pitchFamily="50" charset="-128"/>
                <a:cs typeface="AoyagiKouzanFontT"/>
              </a:rPr>
              <a:t>　の利用者証明用電子証明</a:t>
            </a:r>
            <a:endParaRPr lang="en-US" altLang="ja-JP" sz="1200" b="1" spc="-16" dirty="0">
              <a:latin typeface="メイリオ" panose="020B0604030504040204" pitchFamily="50" charset="-128"/>
              <a:ea typeface="メイリオ" panose="020B0604030504040204" pitchFamily="50" charset="-128"/>
              <a:cs typeface="AoyagiKouzanFontT"/>
            </a:endParaRPr>
          </a:p>
          <a:p>
            <a:pPr indent="-417600"/>
            <a:r>
              <a:rPr lang="ja-JP" altLang="en-US" sz="1200" b="1" spc="-16" dirty="0">
                <a:latin typeface="メイリオ" panose="020B0604030504040204" pitchFamily="50" charset="-128"/>
                <a:ea typeface="メイリオ" panose="020B0604030504040204" pitchFamily="50" charset="-128"/>
                <a:cs typeface="AoyagiKouzanFontT"/>
              </a:rPr>
              <a:t>　書のパスワード（数字４</a:t>
            </a:r>
            <a:endParaRPr lang="en-US" altLang="ja-JP" sz="1200" b="1" spc="-16" dirty="0">
              <a:latin typeface="メイリオ" panose="020B0604030504040204" pitchFamily="50" charset="-128"/>
              <a:ea typeface="メイリオ" panose="020B0604030504040204" pitchFamily="50" charset="-128"/>
              <a:cs typeface="AoyagiKouzanFontT"/>
            </a:endParaRPr>
          </a:p>
          <a:p>
            <a:pPr indent="-417600"/>
            <a:r>
              <a:rPr lang="ja-JP" altLang="en-US" sz="1200" b="1" spc="-16" dirty="0">
                <a:latin typeface="メイリオ" panose="020B0604030504040204" pitchFamily="50" charset="-128"/>
                <a:ea typeface="メイリオ" panose="020B0604030504040204" pitchFamily="50" charset="-128"/>
                <a:cs typeface="AoyagiKouzanFontT"/>
              </a:rPr>
              <a:t>　ケタ）を入力</a:t>
            </a:r>
            <a:endParaRPr lang="ja-JP" altLang="en-US" sz="1600" b="1" spc="-16" dirty="0">
              <a:latin typeface="メイリオ" panose="020B0604030504040204" pitchFamily="50" charset="-128"/>
              <a:ea typeface="メイリオ" panose="020B0604030504040204" pitchFamily="50" charset="-128"/>
              <a:cs typeface="AoyagiKouzanFontT"/>
            </a:endParaRPr>
          </a:p>
        </p:txBody>
      </p:sp>
      <p:sp>
        <p:nvSpPr>
          <p:cNvPr id="11" name="テキスト ボックス 10">
            <a:extLst>
              <a:ext uri="{FF2B5EF4-FFF2-40B4-BE49-F238E27FC236}">
                <a16:creationId xmlns:a16="http://schemas.microsoft.com/office/drawing/2014/main" id="{DC83316A-25A6-E969-3656-27975CA21539}"/>
              </a:ext>
            </a:extLst>
          </p:cNvPr>
          <p:cNvSpPr txBox="1"/>
          <p:nvPr/>
        </p:nvSpPr>
        <p:spPr>
          <a:xfrm>
            <a:off x="4617217" y="1882800"/>
            <a:ext cx="2094471"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❸</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読み取り開始</a:t>
            </a:r>
            <a:r>
              <a:rPr lang="en-US" altLang="ja-JP" sz="1600" b="1" spc="-16" dirty="0">
                <a:latin typeface="メイリオ" panose="020B0604030504040204" pitchFamily="50" charset="-128"/>
                <a:ea typeface="メイリオ" panose="020B0604030504040204" pitchFamily="50" charset="-128"/>
                <a:cs typeface="AoyagiKouzanFontT"/>
              </a:rPr>
              <a:t>｣</a:t>
            </a:r>
          </a:p>
          <a:p>
            <a:pPr indent="-417600"/>
            <a:r>
              <a:rPr lang="ja-JP" altLang="en-US" sz="1600" b="1" spc="-16" dirty="0">
                <a:latin typeface="メイリオ" panose="020B0604030504040204" pitchFamily="50" charset="-128"/>
                <a:ea typeface="メイリオ" panose="020B0604030504040204" pitchFamily="50" charset="-128"/>
                <a:cs typeface="AoyagiKouzanFontT"/>
              </a:rPr>
              <a:t>　を押す</a:t>
            </a:r>
            <a:endParaRPr lang="en-US" altLang="ja-JP" sz="1600" b="1" spc="-16" dirty="0">
              <a:latin typeface="メイリオ" panose="020B0604030504040204" pitchFamily="50" charset="-128"/>
              <a:ea typeface="メイリオ" panose="020B0604030504040204" pitchFamily="50" charset="-128"/>
              <a:cs typeface="AoyagiKouzanFontT"/>
            </a:endParaRPr>
          </a:p>
        </p:txBody>
      </p:sp>
      <p:sp>
        <p:nvSpPr>
          <p:cNvPr id="12" name="テキスト ボックス 11">
            <a:extLst>
              <a:ext uri="{FF2B5EF4-FFF2-40B4-BE49-F238E27FC236}">
                <a16:creationId xmlns:a16="http://schemas.microsoft.com/office/drawing/2014/main" id="{F34DA926-8B8D-2A55-9D84-02DC2EC1E565}"/>
              </a:ext>
            </a:extLst>
          </p:cNvPr>
          <p:cNvSpPr txBox="1"/>
          <p:nvPr/>
        </p:nvSpPr>
        <p:spPr>
          <a:xfrm>
            <a:off x="6688967" y="1882800"/>
            <a:ext cx="2024300"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❹</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マイナンバー</a:t>
            </a:r>
            <a:endParaRPr lang="en-US" altLang="ja-JP" sz="1600" b="1" spc="-16" dirty="0">
              <a:latin typeface="メイリオ" panose="020B0604030504040204" pitchFamily="50" charset="-128"/>
              <a:ea typeface="メイリオ" panose="020B0604030504040204" pitchFamily="50" charset="-128"/>
              <a:cs typeface="AoyagiKouzanFontT"/>
            </a:endParaRPr>
          </a:p>
          <a:p>
            <a:pPr indent="-417600"/>
            <a:r>
              <a:rPr lang="ja-JP" altLang="en-US" sz="1600" b="1" spc="-16" dirty="0">
                <a:latin typeface="メイリオ" panose="020B0604030504040204" pitchFamily="50" charset="-128"/>
                <a:ea typeface="メイリオ" panose="020B0604030504040204" pitchFamily="50" charset="-128"/>
                <a:cs typeface="AoyagiKouzanFontT"/>
              </a:rPr>
              <a:t>　カードを読み込む</a:t>
            </a:r>
            <a:endParaRPr lang="en-US" altLang="ja-JP" sz="1600" b="1" spc="-16" dirty="0">
              <a:latin typeface="メイリオ" panose="020B0604030504040204" pitchFamily="50" charset="-128"/>
              <a:ea typeface="メイリオ" panose="020B0604030504040204" pitchFamily="50" charset="-128"/>
              <a:cs typeface="AoyagiKouzanFontT"/>
            </a:endParaRPr>
          </a:p>
        </p:txBody>
      </p:sp>
      <p:sp>
        <p:nvSpPr>
          <p:cNvPr id="13" name="テキスト ボックス 12">
            <a:extLst>
              <a:ext uri="{FF2B5EF4-FFF2-40B4-BE49-F238E27FC236}">
                <a16:creationId xmlns:a16="http://schemas.microsoft.com/office/drawing/2014/main" id="{E5226683-7EFF-095C-2A64-458884830CC0}"/>
              </a:ext>
            </a:extLst>
          </p:cNvPr>
          <p:cNvSpPr txBox="1"/>
          <p:nvPr/>
        </p:nvSpPr>
        <p:spPr>
          <a:xfrm>
            <a:off x="494354" y="1882800"/>
            <a:ext cx="2135957" cy="707886"/>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マイナンバーカード読み取り</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を押す</a:t>
            </a:r>
          </a:p>
        </p:txBody>
      </p:sp>
      <p:sp>
        <p:nvSpPr>
          <p:cNvPr id="14" name="正方形/長方形 13">
            <a:extLst>
              <a:ext uri="{FF2B5EF4-FFF2-40B4-BE49-F238E27FC236}">
                <a16:creationId xmlns:a16="http://schemas.microsoft.com/office/drawing/2014/main" id="{F538BECE-0324-0BAF-AD8A-DC49F118EE45}"/>
              </a:ext>
            </a:extLst>
          </p:cNvPr>
          <p:cNvSpPr/>
          <p:nvPr/>
        </p:nvSpPr>
        <p:spPr>
          <a:xfrm>
            <a:off x="513962" y="2917526"/>
            <a:ext cx="191640" cy="2112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p:cNvPicPr>
            <a:picLocks noChangeAspect="1"/>
          </p:cNvPicPr>
          <p:nvPr/>
        </p:nvPicPr>
        <p:blipFill rotWithShape="1">
          <a:blip r:embed="rId4" cstate="print">
            <a:extLst>
              <a:ext uri="{28A0092B-C50C-407E-A947-70E740481C1C}">
                <a14:useLocalDpi xmlns:a14="http://schemas.microsoft.com/office/drawing/2010/main"/>
              </a:ext>
            </a:extLst>
          </a:blip>
          <a:srcRect t="21667" b="13296"/>
          <a:stretch/>
        </p:blipFill>
        <p:spPr>
          <a:xfrm>
            <a:off x="500704" y="2885978"/>
            <a:ext cx="1797636" cy="2485288"/>
          </a:xfrm>
          <a:prstGeom prst="rect">
            <a:avLst/>
          </a:prstGeom>
          <a:ln>
            <a:solidFill>
              <a:schemeClr val="tx1"/>
            </a:solidFill>
          </a:ln>
        </p:spPr>
      </p:pic>
      <p:pic>
        <p:nvPicPr>
          <p:cNvPr id="45" name="図 44"/>
          <p:cNvPicPr>
            <a:picLocks noChangeAspect="1"/>
          </p:cNvPicPr>
          <p:nvPr/>
        </p:nvPicPr>
        <p:blipFill rotWithShape="1">
          <a:blip r:embed="rId5" cstate="print">
            <a:extLst>
              <a:ext uri="{28A0092B-C50C-407E-A947-70E740481C1C}">
                <a14:useLocalDpi xmlns:a14="http://schemas.microsoft.com/office/drawing/2010/main"/>
              </a:ext>
            </a:extLst>
          </a:blip>
          <a:srcRect t="35986" b="16440"/>
          <a:stretch/>
        </p:blipFill>
        <p:spPr>
          <a:xfrm>
            <a:off x="495000" y="4381916"/>
            <a:ext cx="1793329" cy="1813783"/>
          </a:xfrm>
          <a:prstGeom prst="rect">
            <a:avLst/>
          </a:prstGeom>
          <a:ln>
            <a:solidFill>
              <a:schemeClr val="tx1"/>
            </a:solidFill>
          </a:ln>
        </p:spPr>
      </p:pic>
      <p:sp>
        <p:nvSpPr>
          <p:cNvPr id="58" name="フローチャート: せん孔テープ 57">
            <a:extLst>
              <a:ext uri="{FF2B5EF4-FFF2-40B4-BE49-F238E27FC236}">
                <a16:creationId xmlns:a16="http://schemas.microsoft.com/office/drawing/2014/main" id="{FEC18A85-9E29-1455-E291-FDE51C2A8A69}"/>
              </a:ext>
            </a:extLst>
          </p:cNvPr>
          <p:cNvSpPr/>
          <p:nvPr/>
        </p:nvSpPr>
        <p:spPr>
          <a:xfrm>
            <a:off x="482523" y="4018761"/>
            <a:ext cx="1816823" cy="804672"/>
          </a:xfrm>
          <a:prstGeom prst="flowChartPunchedTape">
            <a:avLst/>
          </a:prstGeom>
          <a:solidFill>
            <a:srgbClr val="0096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中略</a:t>
            </a:r>
          </a:p>
        </p:txBody>
      </p:sp>
      <p:grpSp>
        <p:nvGrpSpPr>
          <p:cNvPr id="15" name="図形グループ 67">
            <a:extLst>
              <a:ext uri="{FF2B5EF4-FFF2-40B4-BE49-F238E27FC236}">
                <a16:creationId xmlns:a16="http://schemas.microsoft.com/office/drawing/2014/main" id="{8A537077-07B4-1B95-D8DE-1932F7F60C15}"/>
              </a:ext>
            </a:extLst>
          </p:cNvPr>
          <p:cNvGrpSpPr/>
          <p:nvPr/>
        </p:nvGrpSpPr>
        <p:grpSpPr>
          <a:xfrm>
            <a:off x="322176" y="2651168"/>
            <a:ext cx="296587" cy="293005"/>
            <a:chOff x="2897417" y="3995693"/>
            <a:chExt cx="296587" cy="293005"/>
          </a:xfrm>
        </p:grpSpPr>
        <p:sp>
          <p:nvSpPr>
            <p:cNvPr id="16" name="円/楕円 68">
              <a:extLst>
                <a:ext uri="{FF2B5EF4-FFF2-40B4-BE49-F238E27FC236}">
                  <a16:creationId xmlns:a16="http://schemas.microsoft.com/office/drawing/2014/main" id="{AEB35426-190C-A744-F126-517AC2FC43C1}"/>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F6937C7F-EA86-4D0D-FEF1-44E7B80CC862}"/>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4" name="正方形/長方形 23">
            <a:extLst>
              <a:ext uri="{FF2B5EF4-FFF2-40B4-BE49-F238E27FC236}">
                <a16:creationId xmlns:a16="http://schemas.microsoft.com/office/drawing/2014/main" id="{17C65917-AFD9-4DA3-90DF-BC20BDFB0F14}"/>
              </a:ext>
            </a:extLst>
          </p:cNvPr>
          <p:cNvSpPr/>
          <p:nvPr/>
        </p:nvSpPr>
        <p:spPr>
          <a:xfrm>
            <a:off x="534916" y="5856132"/>
            <a:ext cx="1733680" cy="291102"/>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37" name="図形グループ 36"/>
          <p:cNvGrpSpPr/>
          <p:nvPr/>
        </p:nvGrpSpPr>
        <p:grpSpPr>
          <a:xfrm>
            <a:off x="781989" y="5725163"/>
            <a:ext cx="310499" cy="296161"/>
            <a:chOff x="2897417" y="3995693"/>
            <a:chExt cx="296587" cy="293005"/>
          </a:xfrm>
        </p:grpSpPr>
        <p:sp>
          <p:nvSpPr>
            <p:cNvPr id="38" name="円/楕円 37"/>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59" name="Picture 2">
            <a:extLst>
              <a:ext uri="{FF2B5EF4-FFF2-40B4-BE49-F238E27FC236}">
                <a16:creationId xmlns:a16="http://schemas.microsoft.com/office/drawing/2014/main" id="{463EFE04-97D2-3F7A-BB80-640D2CC091D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20480" y="3082782"/>
            <a:ext cx="1876518" cy="302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0" name="図 59">
            <a:extLst>
              <a:ext uri="{FF2B5EF4-FFF2-40B4-BE49-F238E27FC236}">
                <a16:creationId xmlns:a16="http://schemas.microsoft.com/office/drawing/2014/main" id="{08C09DAC-0A37-24F9-EABF-679A64C5126B}"/>
              </a:ext>
            </a:extLst>
          </p:cNvPr>
          <p:cNvPicPr>
            <a:picLocks noChangeAspect="1"/>
          </p:cNvPicPr>
          <p:nvPr/>
        </p:nvPicPr>
        <p:blipFill>
          <a:blip r:embed="rId7"/>
          <a:stretch>
            <a:fillRect/>
          </a:stretch>
        </p:blipFill>
        <p:spPr>
          <a:xfrm>
            <a:off x="4702137" y="2918991"/>
            <a:ext cx="1714290" cy="3273324"/>
          </a:xfrm>
          <a:prstGeom prst="rect">
            <a:avLst/>
          </a:prstGeom>
          <a:ln>
            <a:solidFill>
              <a:schemeClr val="tx1"/>
            </a:solidFill>
          </a:ln>
        </p:spPr>
      </p:pic>
      <p:pic>
        <p:nvPicPr>
          <p:cNvPr id="61" name="図 60">
            <a:extLst>
              <a:ext uri="{FF2B5EF4-FFF2-40B4-BE49-F238E27FC236}">
                <a16:creationId xmlns:a16="http://schemas.microsoft.com/office/drawing/2014/main" id="{858320E2-035B-33F0-26F0-D9B829E8BFAF}"/>
              </a:ext>
            </a:extLst>
          </p:cNvPr>
          <p:cNvPicPr>
            <a:picLocks noChangeAspect="1"/>
          </p:cNvPicPr>
          <p:nvPr/>
        </p:nvPicPr>
        <p:blipFill>
          <a:blip r:embed="rId8"/>
          <a:stretch>
            <a:fillRect/>
          </a:stretch>
        </p:blipFill>
        <p:spPr>
          <a:xfrm>
            <a:off x="2604756" y="2912420"/>
            <a:ext cx="1793329" cy="3274774"/>
          </a:xfrm>
          <a:prstGeom prst="rect">
            <a:avLst/>
          </a:prstGeom>
          <a:ln>
            <a:solidFill>
              <a:schemeClr val="tx1"/>
            </a:solidFill>
          </a:ln>
        </p:spPr>
      </p:pic>
      <p:sp>
        <p:nvSpPr>
          <p:cNvPr id="62" name="正方形/長方形 61">
            <a:extLst>
              <a:ext uri="{FF2B5EF4-FFF2-40B4-BE49-F238E27FC236}">
                <a16:creationId xmlns:a16="http://schemas.microsoft.com/office/drawing/2014/main" id="{FD3FDF8F-1698-A9A6-DC9D-C8BB6F98B988}"/>
              </a:ext>
            </a:extLst>
          </p:cNvPr>
          <p:cNvSpPr/>
          <p:nvPr/>
        </p:nvSpPr>
        <p:spPr>
          <a:xfrm>
            <a:off x="2603235" y="3303344"/>
            <a:ext cx="1783740" cy="707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3" name="図形グループ 64">
            <a:extLst>
              <a:ext uri="{FF2B5EF4-FFF2-40B4-BE49-F238E27FC236}">
                <a16:creationId xmlns:a16="http://schemas.microsoft.com/office/drawing/2014/main" id="{DB2E75C2-3147-0C9F-6025-C113A7175C82}"/>
              </a:ext>
            </a:extLst>
          </p:cNvPr>
          <p:cNvGrpSpPr/>
          <p:nvPr/>
        </p:nvGrpSpPr>
        <p:grpSpPr>
          <a:xfrm>
            <a:off x="2382880" y="3098162"/>
            <a:ext cx="296586" cy="293005"/>
            <a:chOff x="3546641" y="3995693"/>
            <a:chExt cx="296586" cy="293005"/>
          </a:xfrm>
        </p:grpSpPr>
        <p:sp>
          <p:nvSpPr>
            <p:cNvPr id="1024" name="円/楕円 65">
              <a:extLst>
                <a:ext uri="{FF2B5EF4-FFF2-40B4-BE49-F238E27FC236}">
                  <a16:creationId xmlns:a16="http://schemas.microsoft.com/office/drawing/2014/main" id="{1D2C613B-D538-E9B4-5364-D05FB282871F}"/>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25" name="フリーフォーム 66">
              <a:extLst>
                <a:ext uri="{FF2B5EF4-FFF2-40B4-BE49-F238E27FC236}">
                  <a16:creationId xmlns:a16="http://schemas.microsoft.com/office/drawing/2014/main" id="{581793FA-C5F9-CD38-E344-92FFCAE10D35}"/>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027" name="図形グループ 61">
            <a:extLst>
              <a:ext uri="{FF2B5EF4-FFF2-40B4-BE49-F238E27FC236}">
                <a16:creationId xmlns:a16="http://schemas.microsoft.com/office/drawing/2014/main" id="{76B899D3-0F50-3E0F-2965-B50BD5521649}"/>
              </a:ext>
            </a:extLst>
          </p:cNvPr>
          <p:cNvGrpSpPr/>
          <p:nvPr/>
        </p:nvGrpSpPr>
        <p:grpSpPr>
          <a:xfrm>
            <a:off x="4617217" y="5464846"/>
            <a:ext cx="296586" cy="293005"/>
            <a:chOff x="4232441" y="3995693"/>
            <a:chExt cx="296586" cy="293005"/>
          </a:xfrm>
        </p:grpSpPr>
        <p:sp>
          <p:nvSpPr>
            <p:cNvPr id="1028" name="円/楕円 62">
              <a:extLst>
                <a:ext uri="{FF2B5EF4-FFF2-40B4-BE49-F238E27FC236}">
                  <a16:creationId xmlns:a16="http://schemas.microsoft.com/office/drawing/2014/main" id="{D6B8C2F8-A0C5-AFBC-7AFA-1F2BA50E31CA}"/>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29" name="フリーフォーム 63">
              <a:extLst>
                <a:ext uri="{FF2B5EF4-FFF2-40B4-BE49-F238E27FC236}">
                  <a16:creationId xmlns:a16="http://schemas.microsoft.com/office/drawing/2014/main" id="{89A58D0E-F1C0-6F82-F762-4A75056978FD}"/>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030" name="正方形/長方形 1029">
            <a:extLst>
              <a:ext uri="{FF2B5EF4-FFF2-40B4-BE49-F238E27FC236}">
                <a16:creationId xmlns:a16="http://schemas.microsoft.com/office/drawing/2014/main" id="{D87DF115-DBFF-5B57-BE7B-F7BEE870F794}"/>
              </a:ext>
            </a:extLst>
          </p:cNvPr>
          <p:cNvSpPr/>
          <p:nvPr/>
        </p:nvSpPr>
        <p:spPr>
          <a:xfrm>
            <a:off x="4697569" y="5782625"/>
            <a:ext cx="1706987" cy="291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31" name="図形グループ 58">
            <a:extLst>
              <a:ext uri="{FF2B5EF4-FFF2-40B4-BE49-F238E27FC236}">
                <a16:creationId xmlns:a16="http://schemas.microsoft.com/office/drawing/2014/main" id="{06FD6B82-A592-B219-395C-F14F5759C98C}"/>
              </a:ext>
            </a:extLst>
          </p:cNvPr>
          <p:cNvGrpSpPr/>
          <p:nvPr/>
        </p:nvGrpSpPr>
        <p:grpSpPr>
          <a:xfrm>
            <a:off x="6635589" y="2747663"/>
            <a:ext cx="296586" cy="293005"/>
            <a:chOff x="5101121" y="3995693"/>
            <a:chExt cx="296586" cy="293005"/>
          </a:xfrm>
        </p:grpSpPr>
        <p:sp>
          <p:nvSpPr>
            <p:cNvPr id="1032" name="円/楕円 59">
              <a:extLst>
                <a:ext uri="{FF2B5EF4-FFF2-40B4-BE49-F238E27FC236}">
                  <a16:creationId xmlns:a16="http://schemas.microsoft.com/office/drawing/2014/main" id="{8205BE42-558B-AC78-3EAF-7F722BFEBA15}"/>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3" name="フリーフォーム 60">
              <a:extLst>
                <a:ext uri="{FF2B5EF4-FFF2-40B4-BE49-F238E27FC236}">
                  <a16:creationId xmlns:a16="http://schemas.microsoft.com/office/drawing/2014/main" id="{8A97BD33-93C8-CE2A-7B45-C5C2A1C394D7}"/>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32575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ダイアグラム&#10;&#10;中程度の精度で自動的に生成された説明">
            <a:extLst>
              <a:ext uri="{FF2B5EF4-FFF2-40B4-BE49-F238E27FC236}">
                <a16:creationId xmlns:a16="http://schemas.microsoft.com/office/drawing/2014/main" id="{6C45F5E2-E439-F703-D1C0-BD1ACF6EC2DE}"/>
              </a:ext>
            </a:extLst>
          </p:cNvPr>
          <p:cNvPicPr>
            <a:picLocks noChangeAspect="1"/>
          </p:cNvPicPr>
          <p:nvPr/>
        </p:nvPicPr>
        <p:blipFill rotWithShape="1">
          <a:blip r:embed="rId3"/>
          <a:srcRect t="11463" b="5378"/>
          <a:stretch/>
        </p:blipFill>
        <p:spPr>
          <a:xfrm>
            <a:off x="2581716" y="2905261"/>
            <a:ext cx="1823689" cy="3287054"/>
          </a:xfrm>
          <a:prstGeom prst="rect">
            <a:avLst/>
          </a:prstGeom>
          <a:ln>
            <a:solidFill>
              <a:schemeClr val="tx1"/>
            </a:solidFill>
          </a:ln>
        </p:spPr>
      </p:pic>
      <p:pic>
        <p:nvPicPr>
          <p:cNvPr id="62" name="図 61" descr="「利用者情報登録　入力」画面の画像">
            <a:extLst>
              <a:ext uri="{FF2B5EF4-FFF2-40B4-BE49-F238E27FC236}">
                <a16:creationId xmlns:a16="http://schemas.microsoft.com/office/drawing/2014/main" id="{C439B425-A6D4-1C32-B6EA-ED3CBE8D50F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639" b="10606"/>
          <a:stretch/>
        </p:blipFill>
        <p:spPr>
          <a:xfrm>
            <a:off x="500704" y="2905261"/>
            <a:ext cx="1800000" cy="3243446"/>
          </a:xfrm>
          <a:prstGeom prst="rect">
            <a:avLst/>
          </a:prstGeom>
          <a:ln w="9525">
            <a:solidFill>
              <a:schemeClr val="tx1">
                <a:lumMod val="50000"/>
                <a:lumOff val="50000"/>
              </a:schemeClr>
            </a:solidFill>
          </a:ln>
        </p:spPr>
      </p:pic>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2" name="サブタイトル 2"/>
          <p:cNvSpPr>
            <a:spLocks noGrp="1"/>
          </p:cNvSpPr>
          <p:nvPr>
            <p:ph type="subTitle" idx="1"/>
          </p:nvPr>
        </p:nvSpPr>
        <p:spPr>
          <a:xfrm>
            <a:off x="517236" y="1393154"/>
            <a:ext cx="8280000" cy="360000"/>
          </a:xfrm>
        </p:spPr>
        <p:txBody>
          <a:bodyPr>
            <a:noAutofit/>
          </a:bodyPr>
          <a:lstStyle/>
          <a:p>
            <a:pPr>
              <a:lnSpc>
                <a:spcPct val="100000"/>
              </a:lnSpc>
              <a:spcBef>
                <a:spcPts val="600"/>
              </a:spcBef>
            </a:pPr>
            <a:r>
              <a:rPr lang="en-US" altLang="ja-JP" dirty="0"/>
              <a:t>e-Tax</a:t>
            </a:r>
            <a:r>
              <a:rPr lang="ja-JP" altLang="en-US" dirty="0"/>
              <a:t>をはじめて利用する方の利用者情報を登録します。</a:t>
            </a:r>
            <a:endParaRPr lang="en-US" altLang="ja-JP" dirty="0"/>
          </a:p>
        </p:txBody>
      </p:sp>
      <p:sp>
        <p:nvSpPr>
          <p:cNvPr id="22"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pic>
        <p:nvPicPr>
          <p:cNvPr id="4" name="Picture 2">
            <a:extLst>
              <a:ext uri="{FF2B5EF4-FFF2-40B4-BE49-F238E27FC236}">
                <a16:creationId xmlns:a16="http://schemas.microsoft.com/office/drawing/2014/main" id="{CC592574-2AD4-19B1-CA9B-C071465003D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20480" y="3082782"/>
            <a:ext cx="1876518" cy="302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291672E2-ECDD-AB1E-C8EE-8BBFA2C7F019}"/>
              </a:ext>
            </a:extLst>
          </p:cNvPr>
          <p:cNvPicPr>
            <a:picLocks noChangeAspect="1"/>
          </p:cNvPicPr>
          <p:nvPr/>
        </p:nvPicPr>
        <p:blipFill>
          <a:blip r:embed="rId6"/>
          <a:stretch>
            <a:fillRect/>
          </a:stretch>
        </p:blipFill>
        <p:spPr>
          <a:xfrm>
            <a:off x="4702137" y="2918991"/>
            <a:ext cx="1714290" cy="3273324"/>
          </a:xfrm>
          <a:prstGeom prst="rect">
            <a:avLst/>
          </a:prstGeom>
          <a:ln>
            <a:solidFill>
              <a:schemeClr val="tx1"/>
            </a:solidFill>
          </a:ln>
        </p:spPr>
      </p:pic>
      <p:sp>
        <p:nvSpPr>
          <p:cNvPr id="8" name="テキスト ボックス 7">
            <a:extLst>
              <a:ext uri="{FF2B5EF4-FFF2-40B4-BE49-F238E27FC236}">
                <a16:creationId xmlns:a16="http://schemas.microsoft.com/office/drawing/2014/main" id="{47C952BC-7386-D2DB-95B1-9441405BCB46}"/>
              </a:ext>
            </a:extLst>
          </p:cNvPr>
          <p:cNvSpPr txBox="1"/>
          <p:nvPr/>
        </p:nvSpPr>
        <p:spPr>
          <a:xfrm>
            <a:off x="220559" y="1882800"/>
            <a:ext cx="395275"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❶</a:t>
            </a:r>
            <a:endParaRPr lang="ja-JP" altLang="en-US" b="1" dirty="0">
              <a:latin typeface="Meiryo" charset="-128"/>
              <a:ea typeface="Meiryo" charset="-128"/>
              <a:cs typeface="Meiryo" charset="-128"/>
            </a:endParaRPr>
          </a:p>
        </p:txBody>
      </p:sp>
      <p:sp>
        <p:nvSpPr>
          <p:cNvPr id="9" name="テキスト ボックス 8">
            <a:extLst>
              <a:ext uri="{FF2B5EF4-FFF2-40B4-BE49-F238E27FC236}">
                <a16:creationId xmlns:a16="http://schemas.microsoft.com/office/drawing/2014/main" id="{2430A462-FE65-5A38-32A0-562480B158E8}"/>
              </a:ext>
            </a:extLst>
          </p:cNvPr>
          <p:cNvSpPr txBox="1"/>
          <p:nvPr/>
        </p:nvSpPr>
        <p:spPr>
          <a:xfrm>
            <a:off x="2536230" y="1882800"/>
            <a:ext cx="2047120" cy="1138773"/>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❷</a:t>
            </a:r>
            <a:r>
              <a:rPr lang="ja-JP" altLang="en-US" sz="1400" b="1" spc="-16" dirty="0">
                <a:latin typeface="メイリオ" panose="020B0604030504040204" pitchFamily="50" charset="-128"/>
                <a:ea typeface="メイリオ" panose="020B0604030504040204" pitchFamily="50" charset="-128"/>
                <a:cs typeface="AoyagiKouzanFontT"/>
              </a:rPr>
              <a:t>券面事項入力補助</a:t>
            </a:r>
            <a:endParaRPr lang="en-US" altLang="ja-JP" sz="1400" b="1" spc="-16" dirty="0">
              <a:latin typeface="メイリオ" panose="020B0604030504040204" pitchFamily="50" charset="-128"/>
              <a:ea typeface="メイリオ" panose="020B0604030504040204" pitchFamily="50" charset="-128"/>
              <a:cs typeface="AoyagiKouzanFontT"/>
            </a:endParaRPr>
          </a:p>
          <a:p>
            <a:pPr indent="-417600"/>
            <a:r>
              <a:rPr lang="ja-JP" altLang="en-US" sz="1400" b="1" spc="-16" dirty="0">
                <a:latin typeface="メイリオ" panose="020B0604030504040204" pitchFamily="50" charset="-128"/>
                <a:ea typeface="メイリオ" panose="020B0604030504040204" pitchFamily="50" charset="-128"/>
                <a:cs typeface="AoyagiKouzanFontT"/>
              </a:rPr>
              <a:t>　用のパスワード（数</a:t>
            </a:r>
            <a:endParaRPr lang="en-US" altLang="ja-JP" sz="1400" b="1" spc="-16" dirty="0">
              <a:latin typeface="メイリオ" panose="020B0604030504040204" pitchFamily="50" charset="-128"/>
              <a:ea typeface="メイリオ" panose="020B0604030504040204" pitchFamily="50" charset="-128"/>
              <a:cs typeface="AoyagiKouzanFontT"/>
            </a:endParaRPr>
          </a:p>
          <a:p>
            <a:pPr indent="-417600"/>
            <a:r>
              <a:rPr lang="ja-JP" altLang="en-US" sz="1400" b="1" spc="-16" dirty="0">
                <a:latin typeface="メイリオ" panose="020B0604030504040204" pitchFamily="50" charset="-128"/>
                <a:ea typeface="メイリオ" panose="020B0604030504040204" pitchFamily="50" charset="-128"/>
                <a:cs typeface="AoyagiKouzanFontT"/>
              </a:rPr>
              <a:t>　字４ケタ）を入力</a:t>
            </a:r>
          </a:p>
          <a:p>
            <a:pPr indent="-417600"/>
            <a:endParaRPr lang="ja-JP" altLang="en-US" sz="1600" b="1" spc="-16" dirty="0">
              <a:latin typeface="メイリオ" panose="020B0604030504040204" pitchFamily="50" charset="-128"/>
              <a:ea typeface="メイリオ" panose="020B0604030504040204" pitchFamily="50" charset="-128"/>
              <a:cs typeface="AoyagiKouzanFontT"/>
            </a:endParaRPr>
          </a:p>
        </p:txBody>
      </p:sp>
      <p:sp>
        <p:nvSpPr>
          <p:cNvPr id="11" name="テキスト ボックス 10">
            <a:extLst>
              <a:ext uri="{FF2B5EF4-FFF2-40B4-BE49-F238E27FC236}">
                <a16:creationId xmlns:a16="http://schemas.microsoft.com/office/drawing/2014/main" id="{375E70BB-0943-05BC-56DD-BABC3D6DFC90}"/>
              </a:ext>
            </a:extLst>
          </p:cNvPr>
          <p:cNvSpPr txBox="1"/>
          <p:nvPr/>
        </p:nvSpPr>
        <p:spPr>
          <a:xfrm>
            <a:off x="4617217" y="1882800"/>
            <a:ext cx="2094471"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❸</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読み取り開始</a:t>
            </a:r>
            <a:r>
              <a:rPr lang="en-US" altLang="ja-JP" sz="1600" b="1" spc="-16" dirty="0">
                <a:latin typeface="メイリオ" panose="020B0604030504040204" pitchFamily="50" charset="-128"/>
                <a:ea typeface="メイリオ" panose="020B0604030504040204" pitchFamily="50" charset="-128"/>
                <a:cs typeface="AoyagiKouzanFontT"/>
              </a:rPr>
              <a:t>｣</a:t>
            </a:r>
          </a:p>
          <a:p>
            <a:pPr indent="-417600"/>
            <a:r>
              <a:rPr lang="ja-JP" altLang="en-US" sz="1600" b="1" spc="-16" dirty="0">
                <a:latin typeface="メイリオ" panose="020B0604030504040204" pitchFamily="50" charset="-128"/>
                <a:ea typeface="メイリオ" panose="020B0604030504040204" pitchFamily="50" charset="-128"/>
                <a:cs typeface="AoyagiKouzanFontT"/>
              </a:rPr>
              <a:t>　を押す</a:t>
            </a:r>
            <a:endParaRPr lang="en-US" altLang="ja-JP" sz="1600" b="1" spc="-16" dirty="0">
              <a:latin typeface="メイリオ" panose="020B0604030504040204" pitchFamily="50" charset="-128"/>
              <a:ea typeface="メイリオ" panose="020B0604030504040204" pitchFamily="50" charset="-128"/>
              <a:cs typeface="AoyagiKouzanFontT"/>
            </a:endParaRPr>
          </a:p>
        </p:txBody>
      </p:sp>
      <p:sp>
        <p:nvSpPr>
          <p:cNvPr id="13" name="テキスト ボックス 12">
            <a:extLst>
              <a:ext uri="{FF2B5EF4-FFF2-40B4-BE49-F238E27FC236}">
                <a16:creationId xmlns:a16="http://schemas.microsoft.com/office/drawing/2014/main" id="{8E97178A-8079-E6DC-B967-B8096F84EE80}"/>
              </a:ext>
            </a:extLst>
          </p:cNvPr>
          <p:cNvSpPr txBox="1"/>
          <p:nvPr/>
        </p:nvSpPr>
        <p:spPr>
          <a:xfrm>
            <a:off x="6688967" y="1882800"/>
            <a:ext cx="2024300"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❹</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マイナンバー</a:t>
            </a:r>
            <a:endParaRPr lang="en-US" altLang="ja-JP" sz="1600" b="1" spc="-16" dirty="0">
              <a:latin typeface="メイリオ" panose="020B0604030504040204" pitchFamily="50" charset="-128"/>
              <a:ea typeface="メイリオ" panose="020B0604030504040204" pitchFamily="50" charset="-128"/>
              <a:cs typeface="AoyagiKouzanFontT"/>
            </a:endParaRPr>
          </a:p>
          <a:p>
            <a:pPr indent="-417600"/>
            <a:r>
              <a:rPr lang="ja-JP" altLang="en-US" sz="1600" b="1" spc="-16" dirty="0">
                <a:latin typeface="メイリオ" panose="020B0604030504040204" pitchFamily="50" charset="-128"/>
                <a:ea typeface="メイリオ" panose="020B0604030504040204" pitchFamily="50" charset="-128"/>
                <a:cs typeface="AoyagiKouzanFontT"/>
              </a:rPr>
              <a:t>　カードを読み込む</a:t>
            </a:r>
            <a:endParaRPr lang="en-US" altLang="ja-JP" sz="1600" b="1" spc="-16" dirty="0">
              <a:latin typeface="メイリオ" panose="020B0604030504040204" pitchFamily="50" charset="-128"/>
              <a:ea typeface="メイリオ" panose="020B0604030504040204" pitchFamily="50" charset="-128"/>
              <a:cs typeface="AoyagiKouzanFontT"/>
            </a:endParaRPr>
          </a:p>
        </p:txBody>
      </p:sp>
      <p:sp>
        <p:nvSpPr>
          <p:cNvPr id="14" name="テキスト ボックス 13">
            <a:extLst>
              <a:ext uri="{FF2B5EF4-FFF2-40B4-BE49-F238E27FC236}">
                <a16:creationId xmlns:a16="http://schemas.microsoft.com/office/drawing/2014/main" id="{5747E5FB-AA69-12B5-74CE-B31C9DB08DAC}"/>
              </a:ext>
            </a:extLst>
          </p:cNvPr>
          <p:cNvSpPr txBox="1"/>
          <p:nvPr/>
        </p:nvSpPr>
        <p:spPr>
          <a:xfrm>
            <a:off x="494354" y="1882800"/>
            <a:ext cx="2135957" cy="707886"/>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マイナンバーカード読み取り</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を押す</a:t>
            </a:r>
          </a:p>
        </p:txBody>
      </p:sp>
      <p:sp>
        <p:nvSpPr>
          <p:cNvPr id="16" name="正方形/長方形 15">
            <a:extLst>
              <a:ext uri="{FF2B5EF4-FFF2-40B4-BE49-F238E27FC236}">
                <a16:creationId xmlns:a16="http://schemas.microsoft.com/office/drawing/2014/main" id="{900A668B-A2F2-484E-7DD2-4DF17A4F8A15}"/>
              </a:ext>
            </a:extLst>
          </p:cNvPr>
          <p:cNvSpPr/>
          <p:nvPr/>
        </p:nvSpPr>
        <p:spPr>
          <a:xfrm>
            <a:off x="2603235" y="3275213"/>
            <a:ext cx="1783740" cy="707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図形グループ 64">
            <a:extLst>
              <a:ext uri="{FF2B5EF4-FFF2-40B4-BE49-F238E27FC236}">
                <a16:creationId xmlns:a16="http://schemas.microsoft.com/office/drawing/2014/main" id="{E0BF8386-317E-C868-B49F-4687310D721F}"/>
              </a:ext>
            </a:extLst>
          </p:cNvPr>
          <p:cNvGrpSpPr/>
          <p:nvPr/>
        </p:nvGrpSpPr>
        <p:grpSpPr>
          <a:xfrm>
            <a:off x="2382880" y="3098162"/>
            <a:ext cx="296586" cy="293005"/>
            <a:chOff x="3546641" y="3995693"/>
            <a:chExt cx="296586" cy="293005"/>
          </a:xfrm>
        </p:grpSpPr>
        <p:sp>
          <p:nvSpPr>
            <p:cNvPr id="18" name="円/楕円 65">
              <a:extLst>
                <a:ext uri="{FF2B5EF4-FFF2-40B4-BE49-F238E27FC236}">
                  <a16:creationId xmlns:a16="http://schemas.microsoft.com/office/drawing/2014/main" id="{29DEE76D-1496-870B-CE1C-1FA96EFAED79}"/>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フリーフォーム 66">
              <a:extLst>
                <a:ext uri="{FF2B5EF4-FFF2-40B4-BE49-F238E27FC236}">
                  <a16:creationId xmlns:a16="http://schemas.microsoft.com/office/drawing/2014/main" id="{D5A802FD-A409-A88D-7976-166936FB45C9}"/>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1" name="図形グループ 61">
            <a:extLst>
              <a:ext uri="{FF2B5EF4-FFF2-40B4-BE49-F238E27FC236}">
                <a16:creationId xmlns:a16="http://schemas.microsoft.com/office/drawing/2014/main" id="{D85DBC6B-8379-6AA5-F8C7-7FD26DB6C756}"/>
              </a:ext>
            </a:extLst>
          </p:cNvPr>
          <p:cNvGrpSpPr/>
          <p:nvPr/>
        </p:nvGrpSpPr>
        <p:grpSpPr>
          <a:xfrm>
            <a:off x="4617217" y="5464846"/>
            <a:ext cx="296586" cy="293005"/>
            <a:chOff x="4232441" y="3995693"/>
            <a:chExt cx="296586" cy="293005"/>
          </a:xfrm>
        </p:grpSpPr>
        <p:sp>
          <p:nvSpPr>
            <p:cNvPr id="45" name="円/楕円 62">
              <a:extLst>
                <a:ext uri="{FF2B5EF4-FFF2-40B4-BE49-F238E27FC236}">
                  <a16:creationId xmlns:a16="http://schemas.microsoft.com/office/drawing/2014/main" id="{FBDB7FD8-85BE-EFFB-9076-C79B7BBFB5F7}"/>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フリーフォーム 63">
              <a:extLst>
                <a:ext uri="{FF2B5EF4-FFF2-40B4-BE49-F238E27FC236}">
                  <a16:creationId xmlns:a16="http://schemas.microsoft.com/office/drawing/2014/main" id="{2E8BD531-F3E2-6F48-76A5-5E94DC0D0CBC}"/>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7" name="正方形/長方形 46">
            <a:extLst>
              <a:ext uri="{FF2B5EF4-FFF2-40B4-BE49-F238E27FC236}">
                <a16:creationId xmlns:a16="http://schemas.microsoft.com/office/drawing/2014/main" id="{1F2B1F02-44A4-387D-8C0E-71BBF9730DFA}"/>
              </a:ext>
            </a:extLst>
          </p:cNvPr>
          <p:cNvSpPr/>
          <p:nvPr/>
        </p:nvSpPr>
        <p:spPr>
          <a:xfrm>
            <a:off x="4697569" y="5782625"/>
            <a:ext cx="1706987" cy="291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図形グループ 58">
            <a:extLst>
              <a:ext uri="{FF2B5EF4-FFF2-40B4-BE49-F238E27FC236}">
                <a16:creationId xmlns:a16="http://schemas.microsoft.com/office/drawing/2014/main" id="{84D8058F-0254-1645-B4CB-B5E0C7A070D4}"/>
              </a:ext>
            </a:extLst>
          </p:cNvPr>
          <p:cNvGrpSpPr/>
          <p:nvPr/>
        </p:nvGrpSpPr>
        <p:grpSpPr>
          <a:xfrm>
            <a:off x="6635589" y="2747663"/>
            <a:ext cx="296586" cy="293005"/>
            <a:chOff x="5101121" y="3995693"/>
            <a:chExt cx="296586" cy="293005"/>
          </a:xfrm>
        </p:grpSpPr>
        <p:sp>
          <p:nvSpPr>
            <p:cNvPr id="49" name="円/楕円 59">
              <a:extLst>
                <a:ext uri="{FF2B5EF4-FFF2-40B4-BE49-F238E27FC236}">
                  <a16:creationId xmlns:a16="http://schemas.microsoft.com/office/drawing/2014/main" id="{BCC96216-7465-A5B5-42D4-E574EFC6A9B5}"/>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60">
              <a:extLst>
                <a:ext uri="{FF2B5EF4-FFF2-40B4-BE49-F238E27FC236}">
                  <a16:creationId xmlns:a16="http://schemas.microsoft.com/office/drawing/2014/main" id="{3A4722FE-5A97-3BED-B9E6-9A276A659A4E}"/>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7" name="正方形/長方形 56">
            <a:extLst>
              <a:ext uri="{FF2B5EF4-FFF2-40B4-BE49-F238E27FC236}">
                <a16:creationId xmlns:a16="http://schemas.microsoft.com/office/drawing/2014/main" id="{6712EBA7-96D4-8B98-D819-25B93516C2C7}"/>
              </a:ext>
            </a:extLst>
          </p:cNvPr>
          <p:cNvSpPr/>
          <p:nvPr/>
        </p:nvSpPr>
        <p:spPr>
          <a:xfrm>
            <a:off x="512881" y="5701894"/>
            <a:ext cx="1787821" cy="32482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58" name="図形グループ 36">
            <a:extLst>
              <a:ext uri="{FF2B5EF4-FFF2-40B4-BE49-F238E27FC236}">
                <a16:creationId xmlns:a16="http://schemas.microsoft.com/office/drawing/2014/main" id="{D694AFCC-D5A4-2790-E717-A94882CCCE69}"/>
              </a:ext>
            </a:extLst>
          </p:cNvPr>
          <p:cNvGrpSpPr/>
          <p:nvPr/>
        </p:nvGrpSpPr>
        <p:grpSpPr>
          <a:xfrm>
            <a:off x="473513" y="5416688"/>
            <a:ext cx="310499" cy="296161"/>
            <a:chOff x="2897417" y="3995693"/>
            <a:chExt cx="296587" cy="293005"/>
          </a:xfrm>
        </p:grpSpPr>
        <p:sp>
          <p:nvSpPr>
            <p:cNvPr id="59" name="円/楕円 37">
              <a:extLst>
                <a:ext uri="{FF2B5EF4-FFF2-40B4-BE49-F238E27FC236}">
                  <a16:creationId xmlns:a16="http://schemas.microsoft.com/office/drawing/2014/main" id="{2E86EBD2-AD0F-39A7-0348-54E36F522334}"/>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453296FE-1D18-DC9F-55FA-913E2128EF76}"/>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68362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0" name="サブタイトル 2"/>
          <p:cNvSpPr>
            <a:spLocks noGrp="1"/>
          </p:cNvSpPr>
          <p:nvPr>
            <p:ph type="subTitle" idx="1"/>
          </p:nvPr>
        </p:nvSpPr>
        <p:spPr>
          <a:xfrm>
            <a:off x="524738" y="1388012"/>
            <a:ext cx="8280000" cy="360000"/>
          </a:xfrm>
        </p:spPr>
        <p:txBody>
          <a:bodyPr>
            <a:noAutofit/>
          </a:bodyPr>
          <a:lstStyle/>
          <a:p>
            <a:pPr>
              <a:lnSpc>
                <a:spcPct val="100000"/>
              </a:lnSpc>
              <a:spcBef>
                <a:spcPts val="600"/>
              </a:spcBef>
            </a:pPr>
            <a:r>
              <a:rPr lang="en-US" altLang="ja-JP" dirty="0"/>
              <a:t>e-Tax</a:t>
            </a:r>
            <a:r>
              <a:rPr lang="ja-JP" altLang="en-US" dirty="0"/>
              <a:t>をはじめて利用する方の利用者情報を登録します。</a:t>
            </a:r>
            <a:endParaRPr lang="en-US" altLang="ja-JP" dirty="0"/>
          </a:p>
          <a:p>
            <a:endParaRPr lang="ja-JP" altLang="en-US" dirty="0"/>
          </a:p>
        </p:txBody>
      </p:sp>
      <p:grpSp>
        <p:nvGrpSpPr>
          <p:cNvPr id="2" name="図形グループ 1" descr="「ご利用者情報」の登録画面の下部の画面の画像"/>
          <p:cNvGrpSpPr>
            <a:grpSpLocks noChangeAspect="1"/>
          </p:cNvGrpSpPr>
          <p:nvPr/>
        </p:nvGrpSpPr>
        <p:grpSpPr>
          <a:xfrm>
            <a:off x="6180626" y="2256212"/>
            <a:ext cx="2340000" cy="3126665"/>
            <a:chOff x="6239893" y="2129213"/>
            <a:chExt cx="2526907" cy="3376407"/>
          </a:xfrm>
        </p:grpSpPr>
        <p:grpSp>
          <p:nvGrpSpPr>
            <p:cNvPr id="16" name="グループ化 15"/>
            <p:cNvGrpSpPr>
              <a:grpSpLocks noChangeAspect="1"/>
            </p:cNvGrpSpPr>
            <p:nvPr/>
          </p:nvGrpSpPr>
          <p:grpSpPr>
            <a:xfrm>
              <a:off x="6239893" y="2151610"/>
              <a:ext cx="2520001" cy="3185962"/>
              <a:chOff x="0" y="0"/>
              <a:chExt cx="2412001" cy="3049421"/>
            </a:xfrm>
          </p:grpSpPr>
          <p:pic>
            <p:nvPicPr>
              <p:cNvPr id="17" name="図 16"/>
              <p:cNvPicPr>
                <a:picLocks noChangeAspect="1"/>
              </p:cNvPicPr>
              <p:nvPr/>
            </p:nvPicPr>
            <p:blipFill rotWithShape="1">
              <a:blip r:embed="rId3" cstate="print">
                <a:extLst>
                  <a:ext uri="{28A0092B-C50C-407E-A947-70E740481C1C}">
                    <a14:useLocalDpi xmlns:a14="http://schemas.microsoft.com/office/drawing/2010/main"/>
                  </a:ext>
                </a:extLst>
              </a:blip>
              <a:srcRect t="53409" r="1449" b="34232"/>
              <a:stretch/>
            </p:blipFill>
            <p:spPr>
              <a:xfrm>
                <a:off x="0" y="2400762"/>
                <a:ext cx="2412000" cy="648659"/>
              </a:xfrm>
              <a:prstGeom prst="rect">
                <a:avLst/>
              </a:prstGeom>
              <a:ln>
                <a:noFill/>
              </a:ln>
            </p:spPr>
          </p:pic>
          <p:pic>
            <p:nvPicPr>
              <p:cNvPr id="18" name="図 17"/>
              <p:cNvPicPr>
                <a:picLocks noChangeAspect="1"/>
              </p:cNvPicPr>
              <p:nvPr/>
            </p:nvPicPr>
            <p:blipFill rotWithShape="1">
              <a:blip r:embed="rId4" cstate="print">
                <a:extLst>
                  <a:ext uri="{28A0092B-C50C-407E-A947-70E740481C1C}">
                    <a14:useLocalDpi xmlns:a14="http://schemas.microsoft.com/office/drawing/2010/main"/>
                  </a:ext>
                </a:extLst>
              </a:blip>
              <a:srcRect t="47985" r="1625" b="1929"/>
              <a:stretch/>
            </p:blipFill>
            <p:spPr>
              <a:xfrm>
                <a:off x="1" y="0"/>
                <a:ext cx="2412000" cy="2594275"/>
              </a:xfrm>
              <a:prstGeom prst="rect">
                <a:avLst/>
              </a:prstGeom>
              <a:ln>
                <a:noFill/>
              </a:ln>
            </p:spPr>
          </p:pic>
        </p:grpSp>
        <p:sp>
          <p:nvSpPr>
            <p:cNvPr id="19" name="正方形/長方形 18"/>
            <p:cNvSpPr>
              <a:spLocks noChangeAspect="1"/>
            </p:cNvSpPr>
            <p:nvPr/>
          </p:nvSpPr>
          <p:spPr>
            <a:xfrm>
              <a:off x="6246800" y="2129213"/>
              <a:ext cx="2520000" cy="3376407"/>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正方形/長方形 33"/>
          <p:cNvSpPr/>
          <p:nvPr/>
        </p:nvSpPr>
        <p:spPr>
          <a:xfrm>
            <a:off x="6228283" y="4065660"/>
            <a:ext cx="2268000" cy="61200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505221" y="1829402"/>
            <a:ext cx="2942057"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r>
              <a:rPr lang="ja-JP" altLang="ja-JP" b="1" dirty="0">
                <a:latin typeface="メイリオ" panose="020B0604030504040204" pitchFamily="50" charset="-128"/>
                <a:ea typeface="メイリオ" panose="020B0604030504040204" pitchFamily="50" charset="-128"/>
              </a:rPr>
              <a:t>マイナンバーカードから</a:t>
            </a:r>
            <a:endParaRPr lang="en-US" altLang="ja-JP" b="1" dirty="0">
              <a:latin typeface="メイリオ" panose="020B0604030504040204" pitchFamily="50" charset="-128"/>
              <a:ea typeface="メイリオ" panose="020B0604030504040204" pitchFamily="50" charset="-128"/>
            </a:endParaRPr>
          </a:p>
          <a:p>
            <a:r>
              <a:rPr lang="ja-JP" altLang="ja-JP" b="1" dirty="0">
                <a:latin typeface="メイリオ" panose="020B0604030504040204" pitchFamily="50" charset="-128"/>
                <a:ea typeface="メイリオ" panose="020B0604030504040204" pitchFamily="50" charset="-128"/>
              </a:rPr>
              <a:t>読み取った情報</a:t>
            </a:r>
            <a:r>
              <a:rPr lang="ja-JP" altLang="en-US" b="1" dirty="0">
                <a:latin typeface="メイリオ" panose="020B0604030504040204" pitchFamily="50" charset="-128"/>
                <a:ea typeface="メイリオ" panose="020B0604030504040204" pitchFamily="50" charset="-128"/>
              </a:rPr>
              <a:t>が自動で</a:t>
            </a:r>
            <a:endParaRPr lang="en-US" altLang="ja-JP" b="1" dirty="0">
              <a:latin typeface="メイリオ" panose="020B0604030504040204" pitchFamily="50" charset="-128"/>
              <a:ea typeface="メイリオ" panose="020B0604030504040204" pitchFamily="50" charset="-128"/>
            </a:endParaRPr>
          </a:p>
          <a:p>
            <a:r>
              <a:rPr lang="ja-JP" altLang="ja-JP" b="1" dirty="0">
                <a:latin typeface="メイリオ" panose="020B0604030504040204" pitchFamily="50" charset="-128"/>
                <a:ea typeface="メイリオ" panose="020B0604030504040204" pitchFamily="50" charset="-128"/>
              </a:rPr>
              <a:t>入力されますので、</a:t>
            </a:r>
            <a:r>
              <a:rPr lang="ja-JP" altLang="en-US" b="1" dirty="0">
                <a:latin typeface="メイリオ" panose="020B0604030504040204" pitchFamily="50" charset="-128"/>
                <a:ea typeface="メイリオ" panose="020B0604030504040204" pitchFamily="50" charset="-128"/>
              </a:rPr>
              <a:t>入力</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内容を確認してください</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また、</a:t>
            </a:r>
            <a:r>
              <a:rPr lang="ja-JP" altLang="ja-JP" b="1" dirty="0">
                <a:latin typeface="メイリオ" panose="020B0604030504040204" pitchFamily="50" charset="-128"/>
                <a:ea typeface="メイリオ" panose="020B0604030504040204" pitchFamily="50" charset="-128"/>
              </a:rPr>
              <a:t>入力されていない</a:t>
            </a:r>
            <a:endParaRPr lang="en-US" altLang="ja-JP" b="1" dirty="0">
              <a:latin typeface="メイリオ" panose="020B0604030504040204" pitchFamily="50" charset="-128"/>
              <a:ea typeface="メイリオ" panose="020B0604030504040204" pitchFamily="50" charset="-128"/>
            </a:endParaRPr>
          </a:p>
          <a:p>
            <a:r>
              <a:rPr lang="ja-JP" altLang="ja-JP" b="1" dirty="0">
                <a:latin typeface="メイリオ" panose="020B0604030504040204" pitchFamily="50" charset="-128"/>
                <a:ea typeface="メイリオ" panose="020B0604030504040204" pitchFamily="50" charset="-128"/>
              </a:rPr>
              <a:t>項目</a:t>
            </a:r>
            <a:r>
              <a:rPr lang="ja-JP" altLang="en-US" b="1" dirty="0">
                <a:latin typeface="メイリオ" panose="020B0604030504040204" pitchFamily="50" charset="-128"/>
                <a:ea typeface="メイリオ" panose="020B0604030504040204" pitchFamily="50" charset="-128"/>
              </a:rPr>
              <a:t>を</a:t>
            </a:r>
            <a:r>
              <a:rPr lang="ja-JP" altLang="ja-JP" b="1" dirty="0">
                <a:latin typeface="メイリオ" panose="020B0604030504040204" pitchFamily="50" charset="-128"/>
                <a:ea typeface="メイリオ" panose="020B0604030504040204" pitchFamily="50" charset="-128"/>
              </a:rPr>
              <a:t>入力してください</a:t>
            </a:r>
            <a:endParaRPr lang="ja-JP" altLang="ja-JP"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a:defRPr/>
            </a:pPr>
            <a:r>
              <a:rPr lang="ja-JP" altLang="en-US" b="1" dirty="0">
                <a:latin typeface="Meiryo" charset="-128"/>
                <a:ea typeface="Meiryo" charset="-128"/>
                <a:cs typeface="Meiryo" charset="-128"/>
              </a:rPr>
              <a:t>未完了項目があれば、</a:t>
            </a:r>
            <a:endParaRPr lang="en-US" altLang="ja-JP" b="1" dirty="0">
              <a:latin typeface="Meiryo" charset="-128"/>
              <a:ea typeface="Meiryo" charset="-128"/>
              <a:cs typeface="Meiryo" charset="-128"/>
            </a:endParaRPr>
          </a:p>
          <a:p>
            <a:pPr>
              <a:defRPr/>
            </a:pPr>
            <a:r>
              <a:rPr lang="ja-JP" altLang="en-US" b="1" dirty="0">
                <a:latin typeface="Meiryo" charset="-128"/>
                <a:ea typeface="Meiryo" charset="-128"/>
                <a:cs typeface="Meiryo" charset="-128"/>
              </a:rPr>
              <a:t>押して該当項目入力</a:t>
            </a:r>
            <a:endParaRPr lang="en-US" altLang="ja-JP" b="1" dirty="0">
              <a:latin typeface="Meiryo" charset="-128"/>
              <a:ea typeface="Meiryo" charset="-128"/>
              <a:cs typeface="Meiryo" charset="-128"/>
            </a:endParaRPr>
          </a:p>
          <a:p>
            <a:pPr>
              <a:defRPr/>
            </a:pPr>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a:defRPr/>
            </a:pP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内容確認する</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を押す</a:t>
            </a:r>
            <a:endParaRPr lang="en-US" altLang="ja-JP" b="1" dirty="0">
              <a:latin typeface="Meiryo" charset="-128"/>
              <a:ea typeface="Meiryo" charset="-128"/>
              <a:cs typeface="Meiryo" charset="-128"/>
            </a:endParaRPr>
          </a:p>
        </p:txBody>
      </p:sp>
      <p:pic>
        <p:nvPicPr>
          <p:cNvPr id="38" name="図 37" descr="「ご利用者情報」の姓名入力画面の画像"/>
          <p:cNvPicPr>
            <a:picLocks noChangeAspect="1"/>
          </p:cNvPicPr>
          <p:nvPr/>
        </p:nvPicPr>
        <p:blipFill rotWithShape="1">
          <a:blip r:embed="rId5" cstate="print">
            <a:extLst>
              <a:ext uri="{28A0092B-C50C-407E-A947-70E740481C1C}">
                <a14:useLocalDpi xmlns:a14="http://schemas.microsoft.com/office/drawing/2010/main"/>
              </a:ext>
            </a:extLst>
          </a:blip>
          <a:srcRect t="14091" r="1461" b="9319"/>
          <a:stretch/>
        </p:blipFill>
        <p:spPr>
          <a:xfrm>
            <a:off x="3316456" y="2000302"/>
            <a:ext cx="2340000" cy="3936339"/>
          </a:xfrm>
          <a:prstGeom prst="rect">
            <a:avLst/>
          </a:prstGeom>
          <a:ln>
            <a:solidFill>
              <a:schemeClr val="tx1"/>
            </a:solidFill>
          </a:ln>
        </p:spPr>
      </p:pic>
      <p:sp>
        <p:nvSpPr>
          <p:cNvPr id="40" name="正方形/長方形 39"/>
          <p:cNvSpPr/>
          <p:nvPr/>
        </p:nvSpPr>
        <p:spPr>
          <a:xfrm>
            <a:off x="6228283" y="4813031"/>
            <a:ext cx="2268000" cy="39600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pic>
        <p:nvPicPr>
          <p:cNvPr id="22" name="図 21"/>
          <p:cNvPicPr>
            <a:picLocks noChangeAspect="1"/>
          </p:cNvPicPr>
          <p:nvPr/>
        </p:nvPicPr>
        <p:blipFill>
          <a:blip r:embed="rId6"/>
          <a:stretch>
            <a:fillRect/>
          </a:stretch>
        </p:blipFill>
        <p:spPr>
          <a:xfrm>
            <a:off x="6101913" y="1981898"/>
            <a:ext cx="2520000" cy="406449"/>
          </a:xfrm>
          <a:prstGeom prst="rect">
            <a:avLst/>
          </a:prstGeom>
        </p:spPr>
      </p:pic>
      <p:pic>
        <p:nvPicPr>
          <p:cNvPr id="24" name="図 23"/>
          <p:cNvPicPr>
            <a:picLocks noChangeAspect="1"/>
          </p:cNvPicPr>
          <p:nvPr/>
        </p:nvPicPr>
        <p:blipFill>
          <a:blip r:embed="rId6"/>
          <a:stretch>
            <a:fillRect/>
          </a:stretch>
        </p:blipFill>
        <p:spPr>
          <a:xfrm>
            <a:off x="3248646" y="5798897"/>
            <a:ext cx="2520000" cy="406449"/>
          </a:xfrm>
          <a:prstGeom prst="rect">
            <a:avLst/>
          </a:prstGeom>
        </p:spPr>
      </p:pic>
      <p:grpSp>
        <p:nvGrpSpPr>
          <p:cNvPr id="25" name="図形グループ 24"/>
          <p:cNvGrpSpPr/>
          <p:nvPr/>
        </p:nvGrpSpPr>
        <p:grpSpPr>
          <a:xfrm>
            <a:off x="6086646" y="5062487"/>
            <a:ext cx="296586" cy="293005"/>
            <a:chOff x="4232441" y="3995693"/>
            <a:chExt cx="296586" cy="293005"/>
          </a:xfrm>
        </p:grpSpPr>
        <p:sp>
          <p:nvSpPr>
            <p:cNvPr id="26" name="円/楕円 2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フリーフォーム 29"/>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1" name="図形グループ 30"/>
          <p:cNvGrpSpPr/>
          <p:nvPr/>
        </p:nvGrpSpPr>
        <p:grpSpPr>
          <a:xfrm>
            <a:off x="6086646" y="3919490"/>
            <a:ext cx="296586" cy="293005"/>
            <a:chOff x="3546641" y="3995693"/>
            <a:chExt cx="296586" cy="293005"/>
          </a:xfrm>
        </p:grpSpPr>
        <p:sp>
          <p:nvSpPr>
            <p:cNvPr id="32" name="円/楕円 3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フリーフォーム 3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5" name="図形グループ 34"/>
          <p:cNvGrpSpPr/>
          <p:nvPr/>
        </p:nvGrpSpPr>
        <p:grpSpPr>
          <a:xfrm>
            <a:off x="3168353" y="1845153"/>
            <a:ext cx="296587" cy="293005"/>
            <a:chOff x="2897417" y="3995693"/>
            <a:chExt cx="296587" cy="293005"/>
          </a:xfrm>
        </p:grpSpPr>
        <p:sp>
          <p:nvSpPr>
            <p:cNvPr id="36" name="円/楕円 3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579318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0" name="サブタイトル 2"/>
          <p:cNvSpPr>
            <a:spLocks noGrp="1"/>
          </p:cNvSpPr>
          <p:nvPr>
            <p:ph type="subTitle" idx="1"/>
          </p:nvPr>
        </p:nvSpPr>
        <p:spPr>
          <a:xfrm>
            <a:off x="507804" y="1459133"/>
            <a:ext cx="8280000" cy="1017367"/>
          </a:xfrm>
        </p:spPr>
        <p:txBody>
          <a:bodyPr>
            <a:noAutofit/>
          </a:bodyPr>
          <a:lstStyle/>
          <a:p>
            <a:r>
              <a:rPr lang="ja-JP" altLang="en-US" dirty="0"/>
              <a:t>入力内容の確認と送信</a:t>
            </a:r>
          </a:p>
        </p:txBody>
      </p:sp>
      <p:sp>
        <p:nvSpPr>
          <p:cNvPr id="11" name="テキスト ボックス 10"/>
          <p:cNvSpPr txBox="1"/>
          <p:nvPr/>
        </p:nvSpPr>
        <p:spPr>
          <a:xfrm>
            <a:off x="512095" y="1808607"/>
            <a:ext cx="280800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charset="-128"/>
                <a:ea typeface="Meiryo" charset="-128"/>
                <a:cs typeface="Meiryo" charset="-128"/>
              </a:rPr>
              <a:t>入力</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内容を確認して、</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間違いがなければ</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送信</a:t>
            </a:r>
            <a:r>
              <a:rPr lang="ja-JP" altLang="en-US" sz="2000" b="1" dirty="0">
                <a:solidFill>
                  <a:prstClr val="black"/>
                </a:solidFill>
                <a:latin typeface="Meiryo" charset="-128"/>
                <a:ea typeface="Meiryo" charset="-128"/>
                <a:cs typeface="Meiryo" charset="-128"/>
              </a:rPr>
              <a:t>する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を押す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訂正箇所があれば</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戻る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を</a:t>
            </a:r>
            <a:r>
              <a:rPr lang="ja-JP" altLang="en-US" sz="2000" b="1" dirty="0">
                <a:solidFill>
                  <a:prstClr val="black"/>
                </a:solidFill>
                <a:latin typeface="Meiryo" charset="-128"/>
                <a:ea typeface="Meiryo" charset="-128"/>
                <a:cs typeface="Meiryo" charset="-128"/>
              </a:rPr>
              <a:t>タップして、該当する内容を</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訂正</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lvl="0">
              <a:defRPr/>
            </a:pPr>
            <a:r>
              <a:rPr kumimoji="1" lang="ja-JP" altLang="en-US" sz="2000" b="1" i="0" u="none" strike="noStrike" kern="1200" cap="none" normalizeH="0" baseline="0" noProof="0" dirty="0">
                <a:ln>
                  <a:noFill/>
                </a:ln>
                <a:solidFill>
                  <a:prstClr val="black"/>
                </a:solidFill>
                <a:effectLst/>
                <a:uLnTx/>
                <a:uFillTx/>
                <a:latin typeface="Meiryo" charset="-128"/>
                <a:ea typeface="Meiryo" charset="-128"/>
                <a:cs typeface="Meiryo" charset="-128"/>
              </a:rPr>
              <a:t>訂正後、</a:t>
            </a:r>
            <a:r>
              <a:rPr kumimoji="1" lang="ja-JP" altLang="en-US" sz="2000" b="1" i="0" u="none" strike="noStrike" kern="1200" cap="none" spc="-300" normalizeH="0" baseline="0" noProof="0" dirty="0">
                <a:ln>
                  <a:noFill/>
                </a:ln>
                <a:solidFill>
                  <a:srgbClr val="009650"/>
                </a:solidFill>
                <a:effectLst/>
                <a:uLnTx/>
                <a:uFillTx/>
                <a:latin typeface="Meiryo" charset="-128"/>
                <a:ea typeface="Meiryo" charset="-128"/>
                <a:cs typeface="Meiryo" charset="-128"/>
              </a:rPr>
              <a:t>❶</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送信する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p>
          <a:p>
            <a:pPr lvl="0">
              <a:defRPr/>
            </a:pPr>
            <a:r>
              <a:rPr lang="ja-JP" altLang="en-US" sz="2000" b="1" dirty="0">
                <a:solidFill>
                  <a:prstClr val="black"/>
                </a:solidFill>
                <a:latin typeface="Meiryo" charset="-128"/>
                <a:ea typeface="Meiryo" charset="-128"/>
                <a:cs typeface="Meiryo" charset="-128"/>
              </a:rPr>
              <a:t>を押す</a:t>
            </a:r>
            <a:endPar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grpSp>
        <p:nvGrpSpPr>
          <p:cNvPr id="2" name="図形グループ 1" descr="「利用者情報登録　内容確認」の画面の画像"/>
          <p:cNvGrpSpPr>
            <a:grpSpLocks noChangeAspect="1"/>
          </p:cNvGrpSpPr>
          <p:nvPr/>
        </p:nvGrpSpPr>
        <p:grpSpPr>
          <a:xfrm>
            <a:off x="3311628" y="1987193"/>
            <a:ext cx="2340000" cy="4131246"/>
            <a:chOff x="3260826" y="1834792"/>
            <a:chExt cx="2520000" cy="4449034"/>
          </a:xfrm>
        </p:grpSpPr>
        <p:pic>
          <p:nvPicPr>
            <p:cNvPr id="13" name="図 12"/>
            <p:cNvPicPr>
              <a:picLocks noChangeAspect="1"/>
            </p:cNvPicPr>
            <p:nvPr/>
          </p:nvPicPr>
          <p:blipFill rotWithShape="1">
            <a:blip r:embed="rId3" cstate="print">
              <a:extLst>
                <a:ext uri="{28A0092B-C50C-407E-A947-70E740481C1C}">
                  <a14:useLocalDpi xmlns:a14="http://schemas.microsoft.com/office/drawing/2010/main"/>
                </a:ext>
              </a:extLst>
            </a:blip>
            <a:srcRect l="1" t="23279" r="1327" b="60670"/>
            <a:stretch/>
          </p:blipFill>
          <p:spPr>
            <a:xfrm>
              <a:off x="3260826" y="5382783"/>
              <a:ext cx="2520000" cy="894469"/>
            </a:xfrm>
            <a:prstGeom prst="rect">
              <a:avLst/>
            </a:prstGeom>
          </p:spPr>
        </p:pic>
        <p:pic>
          <p:nvPicPr>
            <p:cNvPr id="14" name="図 13"/>
            <p:cNvPicPr>
              <a:picLocks noChangeAspect="1"/>
            </p:cNvPicPr>
            <p:nvPr/>
          </p:nvPicPr>
          <p:blipFill rotWithShape="1">
            <a:blip r:embed="rId4" cstate="print">
              <a:extLst>
                <a:ext uri="{28A0092B-C50C-407E-A947-70E740481C1C}">
                  <a14:useLocalDpi xmlns:a14="http://schemas.microsoft.com/office/drawing/2010/main"/>
                </a:ext>
              </a:extLst>
            </a:blip>
            <a:srcRect t="21888" b="11019"/>
            <a:stretch/>
          </p:blipFill>
          <p:spPr>
            <a:xfrm>
              <a:off x="3260826" y="1834792"/>
              <a:ext cx="2520000" cy="3689245"/>
            </a:xfrm>
            <a:prstGeom prst="rect">
              <a:avLst/>
            </a:prstGeom>
          </p:spPr>
        </p:pic>
        <p:sp>
          <p:nvSpPr>
            <p:cNvPr id="15" name="正方形/長方形 14"/>
            <p:cNvSpPr/>
            <p:nvPr/>
          </p:nvSpPr>
          <p:spPr>
            <a:xfrm>
              <a:off x="3260826" y="1841426"/>
              <a:ext cx="2520000" cy="44424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descr="「利用者情報登録　内容確認」の画面の下部の画像"/>
          <p:cNvGrpSpPr/>
          <p:nvPr/>
        </p:nvGrpSpPr>
        <p:grpSpPr>
          <a:xfrm>
            <a:off x="6196019" y="1988868"/>
            <a:ext cx="2350236" cy="4207294"/>
            <a:chOff x="182171" y="119611"/>
            <a:chExt cx="2350236" cy="4245584"/>
          </a:xfrm>
        </p:grpSpPr>
        <p:pic>
          <p:nvPicPr>
            <p:cNvPr id="17" name="図 16"/>
            <p:cNvPicPr>
              <a:picLocks noChangeAspect="1"/>
            </p:cNvPicPr>
            <p:nvPr/>
          </p:nvPicPr>
          <p:blipFill rotWithShape="1">
            <a:blip r:embed="rId5" cstate="print">
              <a:extLst>
                <a:ext uri="{28A0092B-C50C-407E-A947-70E740481C1C}">
                  <a14:useLocalDpi xmlns:a14="http://schemas.microsoft.com/office/drawing/2010/main"/>
                </a:ext>
              </a:extLst>
            </a:blip>
            <a:srcRect l="1" t="41944" r="1912" b="43532"/>
            <a:stretch/>
          </p:blipFill>
          <p:spPr>
            <a:xfrm>
              <a:off x="182171" y="119611"/>
              <a:ext cx="2340000" cy="764284"/>
            </a:xfrm>
            <a:prstGeom prst="rect">
              <a:avLst/>
            </a:prstGeom>
            <a:ln w="9525">
              <a:solidFill>
                <a:schemeClr val="tx1">
                  <a:lumMod val="50000"/>
                  <a:lumOff val="50000"/>
                </a:schemeClr>
              </a:solidFill>
            </a:ln>
          </p:spPr>
        </p:pic>
        <p:pic>
          <p:nvPicPr>
            <p:cNvPr id="18" name="図 17"/>
            <p:cNvPicPr>
              <a:picLocks noChangeAspect="1"/>
            </p:cNvPicPr>
            <p:nvPr/>
          </p:nvPicPr>
          <p:blipFill rotWithShape="1">
            <a:blip r:embed="rId6" cstate="print">
              <a:extLst>
                <a:ext uri="{28A0092B-C50C-407E-A947-70E740481C1C}">
                  <a14:useLocalDpi xmlns:a14="http://schemas.microsoft.com/office/drawing/2010/main"/>
                </a:ext>
              </a:extLst>
            </a:blip>
            <a:srcRect t="8030" r="1726" b="25985"/>
            <a:stretch/>
          </p:blipFill>
          <p:spPr>
            <a:xfrm>
              <a:off x="192407" y="911941"/>
              <a:ext cx="2340000" cy="3453254"/>
            </a:xfrm>
            <a:prstGeom prst="rect">
              <a:avLst/>
            </a:prstGeom>
            <a:ln w="9525">
              <a:solidFill>
                <a:schemeClr val="tx1">
                  <a:lumMod val="50000"/>
                  <a:lumOff val="50000"/>
                </a:schemeClr>
              </a:solidFill>
            </a:ln>
          </p:spPr>
        </p:pic>
      </p:grpSp>
      <p:sp>
        <p:nvSpPr>
          <p:cNvPr id="23" name="正方形/長方形 22">
            <a:extLst>
              <a:ext uri="{FF2B5EF4-FFF2-40B4-BE49-F238E27FC236}">
                <a16:creationId xmlns:a16="http://schemas.microsoft.com/office/drawing/2014/main" id="{099AB43B-3ED2-4BEC-98BB-93BF175CDD26}"/>
              </a:ext>
            </a:extLst>
          </p:cNvPr>
          <p:cNvSpPr/>
          <p:nvPr/>
        </p:nvSpPr>
        <p:spPr>
          <a:xfrm>
            <a:off x="6955426" y="5813213"/>
            <a:ext cx="864000" cy="432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sp>
        <p:nvSpPr>
          <p:cNvPr id="25" name="正方形/長方形 24">
            <a:extLst>
              <a:ext uri="{FF2B5EF4-FFF2-40B4-BE49-F238E27FC236}">
                <a16:creationId xmlns:a16="http://schemas.microsoft.com/office/drawing/2014/main" id="{BFAB8DD1-4777-4042-820E-3A658013E86F}"/>
              </a:ext>
            </a:extLst>
          </p:cNvPr>
          <p:cNvSpPr/>
          <p:nvPr/>
        </p:nvSpPr>
        <p:spPr>
          <a:xfrm>
            <a:off x="6260258" y="5337708"/>
            <a:ext cx="2268000" cy="432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6" name="図形グループ 25"/>
          <p:cNvGrpSpPr/>
          <p:nvPr/>
        </p:nvGrpSpPr>
        <p:grpSpPr>
          <a:xfrm>
            <a:off x="6122880" y="5187941"/>
            <a:ext cx="296587" cy="293005"/>
            <a:chOff x="2897417" y="3995693"/>
            <a:chExt cx="296587" cy="293005"/>
          </a:xfrm>
        </p:grpSpPr>
        <p:sp>
          <p:nvSpPr>
            <p:cNvPr id="27" name="円/楕円 26"/>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31" name="図形グループ 30"/>
          <p:cNvGrpSpPr/>
          <p:nvPr/>
        </p:nvGrpSpPr>
        <p:grpSpPr>
          <a:xfrm>
            <a:off x="6824067" y="6118565"/>
            <a:ext cx="296586" cy="293005"/>
            <a:chOff x="3546641" y="3995693"/>
            <a:chExt cx="296586" cy="293005"/>
          </a:xfrm>
        </p:grpSpPr>
        <p:sp>
          <p:nvSpPr>
            <p:cNvPr id="32" name="円/楕円 3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フリーフォーム 3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34" name="図 33"/>
          <p:cNvPicPr>
            <a:picLocks noChangeAspect="1"/>
          </p:cNvPicPr>
          <p:nvPr/>
        </p:nvPicPr>
        <p:blipFill>
          <a:blip r:embed="rId7"/>
          <a:stretch>
            <a:fillRect/>
          </a:stretch>
        </p:blipFill>
        <p:spPr>
          <a:xfrm>
            <a:off x="6101913" y="2489901"/>
            <a:ext cx="2520000" cy="406449"/>
          </a:xfrm>
          <a:prstGeom prst="rect">
            <a:avLst/>
          </a:prstGeom>
        </p:spPr>
      </p:pic>
    </p:spTree>
    <p:extLst>
      <p:ext uri="{BB962C8B-B14F-4D97-AF65-F5344CB8AC3E}">
        <p14:creationId xmlns:p14="http://schemas.microsoft.com/office/powerpoint/2010/main" val="3814163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0" name="サブタイトル 2"/>
          <p:cNvSpPr>
            <a:spLocks noGrp="1"/>
          </p:cNvSpPr>
          <p:nvPr>
            <p:ph type="subTitle" idx="1"/>
          </p:nvPr>
        </p:nvSpPr>
        <p:spPr>
          <a:xfrm>
            <a:off x="490870" y="1433732"/>
            <a:ext cx="8280000" cy="360000"/>
          </a:xfrm>
        </p:spPr>
        <p:txBody>
          <a:bodyPr>
            <a:noAutofit/>
          </a:bodyPr>
          <a:lstStyle/>
          <a:p>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つながる設定</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の同意</a:t>
            </a:r>
          </a:p>
        </p:txBody>
      </p:sp>
      <p:pic>
        <p:nvPicPr>
          <p:cNvPr id="27" name="図 26" descr="「つながる設定」で「同意する」が表示されている画面の画像"/>
          <p:cNvPicPr>
            <a:picLocks noChangeAspect="1"/>
          </p:cNvPicPr>
          <p:nvPr/>
        </p:nvPicPr>
        <p:blipFill rotWithShape="1">
          <a:blip r:embed="rId3" cstate="print">
            <a:extLst>
              <a:ext uri="{28A0092B-C50C-407E-A947-70E740481C1C}">
                <a14:useLocalDpi xmlns:a14="http://schemas.microsoft.com/office/drawing/2010/main"/>
              </a:ext>
            </a:extLst>
          </a:blip>
          <a:srcRect t="43762" r="2590" b="28341"/>
          <a:stretch/>
        </p:blipFill>
        <p:spPr>
          <a:xfrm>
            <a:off x="6197419" y="1987960"/>
            <a:ext cx="2340000" cy="1450337"/>
          </a:xfrm>
          <a:prstGeom prst="rect">
            <a:avLst/>
          </a:prstGeom>
          <a:noFill/>
          <a:ln w="9525">
            <a:solidFill>
              <a:schemeClr val="tx1">
                <a:lumMod val="50000"/>
                <a:lumOff val="50000"/>
              </a:schemeClr>
            </a:solidFill>
          </a:ln>
        </p:spPr>
      </p:pic>
      <p:grpSp>
        <p:nvGrpSpPr>
          <p:cNvPr id="12" name="グループ化 11" descr="「利用者情報登録完了・つながる設定」の画面の画像"/>
          <p:cNvGrpSpPr>
            <a:grpSpLocks noChangeAspect="1"/>
          </p:cNvGrpSpPr>
          <p:nvPr/>
        </p:nvGrpSpPr>
        <p:grpSpPr>
          <a:xfrm>
            <a:off x="3282820" y="2011087"/>
            <a:ext cx="2312064" cy="4297056"/>
            <a:chOff x="1" y="-1"/>
            <a:chExt cx="2491199" cy="4629997"/>
          </a:xfrm>
        </p:grpSpPr>
        <p:grpSp>
          <p:nvGrpSpPr>
            <p:cNvPr id="13" name="グループ化 12"/>
            <p:cNvGrpSpPr>
              <a:grpSpLocks noChangeAspect="1"/>
            </p:cNvGrpSpPr>
            <p:nvPr/>
          </p:nvGrpSpPr>
          <p:grpSpPr>
            <a:xfrm>
              <a:off x="1" y="-1"/>
              <a:ext cx="2491199" cy="4629997"/>
              <a:chOff x="0" y="0"/>
              <a:chExt cx="2520000" cy="4697507"/>
            </a:xfrm>
          </p:grpSpPr>
          <p:grpSp>
            <p:nvGrpSpPr>
              <p:cNvPr id="19" name="グループ化 18"/>
              <p:cNvGrpSpPr>
                <a:grpSpLocks noChangeAspect="1"/>
              </p:cNvGrpSpPr>
              <p:nvPr/>
            </p:nvGrpSpPr>
            <p:grpSpPr>
              <a:xfrm>
                <a:off x="0" y="0"/>
                <a:ext cx="2520000" cy="4697507"/>
                <a:chOff x="0" y="0"/>
                <a:chExt cx="4528800" cy="8442092"/>
              </a:xfrm>
            </p:grpSpPr>
            <p:pic>
              <p:nvPicPr>
                <p:cNvPr id="21" name="図 20"/>
                <p:cNvPicPr>
                  <a:picLocks noChangeAspect="1"/>
                </p:cNvPicPr>
                <p:nvPr/>
              </p:nvPicPr>
              <p:blipFill rotWithShape="1">
                <a:blip r:embed="rId4" cstate="print">
                  <a:extLst>
                    <a:ext uri="{28A0092B-C50C-407E-A947-70E740481C1C}">
                      <a14:useLocalDpi xmlns:a14="http://schemas.microsoft.com/office/drawing/2010/main"/>
                    </a:ext>
                  </a:extLst>
                </a:blip>
                <a:srcRect t="21836" b="20909"/>
                <a:stretch/>
              </p:blipFill>
              <p:spPr>
                <a:xfrm>
                  <a:off x="0" y="0"/>
                  <a:ext cx="4528800" cy="5611905"/>
                </a:xfrm>
                <a:prstGeom prst="rect">
                  <a:avLst/>
                </a:prstGeom>
              </p:spPr>
            </p:pic>
            <p:pic>
              <p:nvPicPr>
                <p:cNvPr id="23" name="図 22"/>
                <p:cNvPicPr>
                  <a:picLocks noChangeAspect="1"/>
                </p:cNvPicPr>
                <p:nvPr/>
              </p:nvPicPr>
              <p:blipFill rotWithShape="1">
                <a:blip r:embed="rId5" cstate="print">
                  <a:extLst>
                    <a:ext uri="{28A0092B-C50C-407E-A947-70E740481C1C}">
                      <a14:useLocalDpi xmlns:a14="http://schemas.microsoft.com/office/drawing/2010/main"/>
                    </a:ext>
                  </a:extLst>
                </a:blip>
                <a:srcRect t="9893" r="2590" b="60097"/>
                <a:stretch/>
              </p:blipFill>
              <p:spPr>
                <a:xfrm>
                  <a:off x="0" y="5423650"/>
                  <a:ext cx="4527175" cy="3018442"/>
                </a:xfrm>
                <a:prstGeom prst="rect">
                  <a:avLst/>
                </a:prstGeom>
              </p:spPr>
            </p:pic>
          </p:grpSp>
          <p:sp>
            <p:nvSpPr>
              <p:cNvPr id="20" name="テキスト ボックス 54"/>
              <p:cNvSpPr txBox="1"/>
              <p:nvPr/>
            </p:nvSpPr>
            <p:spPr>
              <a:xfrm>
                <a:off x="215153" y="4374673"/>
                <a:ext cx="1922646" cy="242046"/>
              </a:xfrm>
              <a:prstGeom prst="rect">
                <a:avLst/>
              </a:prstGeom>
              <a:solidFill>
                <a:schemeClr val="accent5">
                  <a:lumMod val="40000"/>
                  <a:lumOff val="6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000" dirty="0">
                    <a:latin typeface="メイリオ" panose="020B0604030504040204" pitchFamily="50" charset="-128"/>
                    <a:ea typeface="メイリオ" panose="020B0604030504040204" pitchFamily="50" charset="-128"/>
                  </a:rPr>
                  <a:t>16</a:t>
                </a:r>
                <a:r>
                  <a:rPr kumimoji="1" lang="ja-JP" altLang="en-US" sz="1000" dirty="0">
                    <a:latin typeface="メイリオ" panose="020B0604030504040204" pitchFamily="50" charset="-128"/>
                    <a:ea typeface="メイリオ" panose="020B0604030504040204" pitchFamily="50" charset="-128"/>
                  </a:rPr>
                  <a:t>桁の番号が表示されます</a:t>
                </a:r>
              </a:p>
            </p:txBody>
          </p:sp>
        </p:grpSp>
        <p:sp>
          <p:nvSpPr>
            <p:cNvPr id="14" name="角丸四角形 13"/>
            <p:cNvSpPr/>
            <p:nvPr/>
          </p:nvSpPr>
          <p:spPr>
            <a:xfrm>
              <a:off x="510988" y="2288309"/>
              <a:ext cx="1461247" cy="15188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5" name="角丸四角形 14"/>
            <p:cNvSpPr/>
            <p:nvPr/>
          </p:nvSpPr>
          <p:spPr>
            <a:xfrm>
              <a:off x="936171" y="2459666"/>
              <a:ext cx="113212" cy="13114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6" name="角丸四角形 15"/>
            <p:cNvSpPr/>
            <p:nvPr/>
          </p:nvSpPr>
          <p:spPr>
            <a:xfrm>
              <a:off x="1145178" y="2460178"/>
              <a:ext cx="113212" cy="13114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7" name="角丸四角形 16"/>
            <p:cNvSpPr/>
            <p:nvPr/>
          </p:nvSpPr>
          <p:spPr>
            <a:xfrm>
              <a:off x="762001" y="2460178"/>
              <a:ext cx="91439" cy="12960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8" name="角丸四角形 17"/>
            <p:cNvSpPr/>
            <p:nvPr/>
          </p:nvSpPr>
          <p:spPr>
            <a:xfrm>
              <a:off x="409303" y="2599508"/>
              <a:ext cx="191589" cy="14420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33" name="正方形/長方形 32"/>
          <p:cNvSpPr>
            <a:spLocks noChangeAspect="1"/>
          </p:cNvSpPr>
          <p:nvPr/>
        </p:nvSpPr>
        <p:spPr>
          <a:xfrm>
            <a:off x="3310756" y="1986696"/>
            <a:ext cx="2312064" cy="4296297"/>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FAFA5FB2-6C8A-4B24-A4C6-546DD8BD3D3A}"/>
              </a:ext>
            </a:extLst>
          </p:cNvPr>
          <p:cNvSpPr txBox="1"/>
          <p:nvPr/>
        </p:nvSpPr>
        <p:spPr>
          <a:xfrm>
            <a:off x="505222" y="1962174"/>
            <a:ext cx="2700000" cy="3662541"/>
          </a:xfrm>
          <a:prstGeom prst="rect">
            <a:avLst/>
          </a:prstGeom>
          <a:noFill/>
        </p:spPr>
        <p:txBody>
          <a:bodyPr wrap="square" rtlCol="0">
            <a:spAutoFit/>
          </a:bodyPr>
          <a:lstStyle/>
          <a:p>
            <a:pPr lvl="0">
              <a:defRPr/>
            </a:pP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これで</a:t>
            </a:r>
            <a:r>
              <a:rPr lang="en-US" altLang="ja-JP" sz="2000" b="1" dirty="0">
                <a:solidFill>
                  <a:prstClr val="black"/>
                </a:solidFill>
                <a:latin typeface="メイリオ" panose="020B0604030504040204" pitchFamily="50" charset="-128"/>
                <a:ea typeface="メイリオ" panose="020B0604030504040204" pitchFamily="50" charset="-128"/>
                <a:cs typeface="Meiryo" charset="-128"/>
              </a:rPr>
              <a:t>e-Tax</a:t>
            </a: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の</a:t>
            </a: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lvl="0">
              <a:defRPr/>
            </a:pP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利用者情報の登録が</a:t>
            </a: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lvl="0">
              <a:defRPr/>
            </a:pP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完了しました。</a:t>
            </a: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lvl="0">
              <a:defRPr/>
            </a:pP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a:defRPr/>
            </a:pPr>
            <a:r>
              <a:rPr lang="ja-JP" altLang="en-US" sz="2000" b="1" dirty="0">
                <a:latin typeface="メイリオ" panose="020B0604030504040204" pitchFamily="50" charset="-128"/>
                <a:ea typeface="メイリオ" panose="020B0604030504040204" pitchFamily="50" charset="-128"/>
              </a:rPr>
              <a:t>最後に、</a:t>
            </a:r>
            <a:endParaRPr lang="en-US" altLang="ja-JP" sz="2000" b="1" dirty="0">
              <a:latin typeface="メイリオ" panose="020B0604030504040204" pitchFamily="50" charset="-128"/>
              <a:ea typeface="メイリオ" panose="020B0604030504040204" pitchFamily="50" charset="-128"/>
            </a:endParaRPr>
          </a:p>
          <a:p>
            <a:pPr>
              <a:defRPr/>
            </a:pPr>
            <a:r>
              <a:rPr lang="ja-JP" altLang="en-US" sz="2000" b="1" dirty="0">
                <a:latin typeface="メイリオ" panose="020B0604030504040204" pitchFamily="50" charset="-128"/>
                <a:ea typeface="メイリオ" panose="020B0604030504040204" pitchFamily="50" charset="-128"/>
              </a:rPr>
              <a:t>マイナポータルと</a:t>
            </a:r>
            <a:endParaRPr lang="en-US" altLang="ja-JP" sz="2000" b="1" dirty="0">
              <a:latin typeface="メイリオ" panose="020B0604030504040204" pitchFamily="50" charset="-128"/>
              <a:ea typeface="メイリオ" panose="020B0604030504040204" pitchFamily="50" charset="-128"/>
            </a:endParaRPr>
          </a:p>
          <a:p>
            <a:pPr>
              <a:defRPr/>
            </a:pPr>
            <a:r>
              <a:rPr lang="en-US" altLang="ja-JP" sz="2000" b="1" dirty="0">
                <a:latin typeface="メイリオ" panose="020B0604030504040204" pitchFamily="50" charset="-128"/>
                <a:ea typeface="メイリオ" panose="020B0604030504040204" pitchFamily="50" charset="-128"/>
              </a:rPr>
              <a:t>e-Tax</a:t>
            </a:r>
            <a:r>
              <a:rPr lang="ja-JP" altLang="en-US" sz="2000" b="1" dirty="0">
                <a:latin typeface="メイリオ" panose="020B0604030504040204" pitchFamily="50" charset="-128"/>
                <a:ea typeface="メイリオ" panose="020B0604030504040204" pitchFamily="50" charset="-128"/>
              </a:rPr>
              <a:t>の</a:t>
            </a:r>
            <a:endParaRPr lang="en-US" altLang="ja-JP" sz="2000" b="1" dirty="0">
              <a:latin typeface="メイリオ" panose="020B0604030504040204" pitchFamily="50" charset="-128"/>
              <a:ea typeface="メイリオ" panose="020B0604030504040204" pitchFamily="50" charset="-128"/>
            </a:endParaRPr>
          </a:p>
          <a:p>
            <a:pPr>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メイリオ" panose="020B0604030504040204" pitchFamily="50" charset="-128"/>
                <a:ea typeface="メイリオ" panose="020B0604030504040204" pitchFamily="50" charset="-128"/>
              </a:rPr>
              <a:t>つながる設定</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メイリオ" panose="020B0604030504040204" pitchFamily="50" charset="-128"/>
                <a:ea typeface="メイリオ" panose="020B0604030504040204" pitchFamily="50" charset="-128"/>
              </a:rPr>
              <a:t>を</a:t>
            </a:r>
            <a:endParaRPr lang="en-US" altLang="ja-JP" sz="2000" b="1" dirty="0">
              <a:latin typeface="メイリオ" panose="020B0604030504040204" pitchFamily="50" charset="-128"/>
              <a:ea typeface="メイリオ" panose="020B0604030504040204" pitchFamily="50" charset="-128"/>
            </a:endParaRPr>
          </a:p>
          <a:p>
            <a:pPr>
              <a:defRPr/>
            </a:pPr>
            <a:r>
              <a:rPr lang="ja-JP" altLang="en-US" sz="2000" b="1" dirty="0">
                <a:latin typeface="メイリオ" panose="020B0604030504040204" pitchFamily="50" charset="-128"/>
                <a:ea typeface="メイリオ" panose="020B0604030504040204" pitchFamily="50" charset="-128"/>
              </a:rPr>
              <a:t>行います。</a:t>
            </a:r>
            <a:endParaRPr lang="en-US" altLang="ja-JP" sz="2000" b="1" dirty="0">
              <a:solidFill>
                <a:srgbClr val="009650"/>
              </a:solidFill>
              <a:latin typeface="Meiryo" charset="-128"/>
              <a:ea typeface="Meiryo" charset="-128"/>
              <a:cs typeface="Meiryo" charset="-128"/>
            </a:endParaRPr>
          </a:p>
          <a:p>
            <a:pPr>
              <a:defRPr/>
            </a:pPr>
            <a:r>
              <a:rPr lang="ja-JP" altLang="en-US" sz="3200" b="1" dirty="0">
                <a:solidFill>
                  <a:srgbClr val="009650"/>
                </a:solidFill>
                <a:latin typeface="Meiryo" charset="-128"/>
                <a:ea typeface="Meiryo" charset="-128"/>
                <a:cs typeface="Meiryo" charset="-128"/>
              </a:rPr>
              <a:t>❶</a:t>
            </a: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同意する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を押す</a:t>
            </a:r>
          </a:p>
        </p:txBody>
      </p:sp>
      <p:sp>
        <p:nvSpPr>
          <p:cNvPr id="25"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sp>
        <p:nvSpPr>
          <p:cNvPr id="26" name="正方形/長方形 25">
            <a:extLst>
              <a:ext uri="{FF2B5EF4-FFF2-40B4-BE49-F238E27FC236}">
                <a16:creationId xmlns:a16="http://schemas.microsoft.com/office/drawing/2014/main" id="{BFAB8DD1-4777-4042-820E-3A658013E86F}"/>
              </a:ext>
            </a:extLst>
          </p:cNvPr>
          <p:cNvSpPr/>
          <p:nvPr/>
        </p:nvSpPr>
        <p:spPr>
          <a:xfrm>
            <a:off x="6260258" y="2950099"/>
            <a:ext cx="2268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30" name="図形グループ 29"/>
          <p:cNvGrpSpPr/>
          <p:nvPr/>
        </p:nvGrpSpPr>
        <p:grpSpPr>
          <a:xfrm>
            <a:off x="6122880" y="2800332"/>
            <a:ext cx="296587" cy="293005"/>
            <a:chOff x="2897417" y="3995693"/>
            <a:chExt cx="296587" cy="293005"/>
          </a:xfrm>
        </p:grpSpPr>
        <p:sp>
          <p:nvSpPr>
            <p:cNvPr id="31" name="円/楕円 3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909289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1" name="サブタイトル 2"/>
          <p:cNvSpPr>
            <a:spLocks noGrp="1"/>
          </p:cNvSpPr>
          <p:nvPr>
            <p:ph type="subTitle" idx="1"/>
          </p:nvPr>
        </p:nvSpPr>
        <p:spPr>
          <a:xfrm>
            <a:off x="526498" y="1425265"/>
            <a:ext cx="8064000" cy="360000"/>
          </a:xfrm>
        </p:spPr>
        <p:txBody>
          <a:bodyPr>
            <a:noAutofit/>
          </a:bodyPr>
          <a:lstStyle/>
          <a:p>
            <a:r>
              <a:rPr lang="ja-JP" altLang="en-US" sz="2100" dirty="0">
                <a:solidFill>
                  <a:prstClr val="black"/>
                </a:solidFill>
              </a:rPr>
              <a:t>すでに</a:t>
            </a:r>
            <a:r>
              <a:rPr lang="ja-JP" altLang="en-US" sz="2100" dirty="0">
                <a:latin typeface="Meiryo UI" panose="020B0604030504040204" pitchFamily="50" charset="-128"/>
                <a:ea typeface="Meiryo UI" panose="020B0604030504040204" pitchFamily="50" charset="-128"/>
              </a:rPr>
              <a:t>利用者識別番号をお持ちで、</a:t>
            </a:r>
            <a:r>
              <a:rPr lang="ja-JP" altLang="en-US" sz="2100" spc="-1000" dirty="0">
                <a:latin typeface="Meiryo UI" panose="020B0604030504040204" pitchFamily="50" charset="-128"/>
                <a:ea typeface="Meiryo UI" panose="020B0604030504040204" pitchFamily="50" charset="-128"/>
              </a:rPr>
              <a:t> </a:t>
            </a:r>
            <a:r>
              <a:rPr lang="en-US" altLang="ja-JP" sz="2100" dirty="0">
                <a:solidFill>
                  <a:prstClr val="black"/>
                </a:solidFill>
              </a:rPr>
              <a:t>e-Tax</a:t>
            </a:r>
            <a:r>
              <a:rPr lang="ja-JP" altLang="en-US" sz="2100" dirty="0">
                <a:solidFill>
                  <a:prstClr val="black"/>
                </a:solidFill>
              </a:rPr>
              <a:t>を利用したことがある方</a:t>
            </a:r>
            <a:endParaRPr kumimoji="1" lang="ja-JP" altLang="en-US" sz="2100" dirty="0"/>
          </a:p>
        </p:txBody>
      </p:sp>
      <p:sp>
        <p:nvSpPr>
          <p:cNvPr id="12" name="テキスト ボックス 11"/>
          <p:cNvSpPr txBox="1"/>
          <p:nvPr/>
        </p:nvSpPr>
        <p:spPr>
          <a:xfrm>
            <a:off x="521407" y="1824069"/>
            <a:ext cx="2880000"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charset="-128"/>
                <a:ea typeface="Meiryo" charset="-128"/>
                <a:cs typeface="Meiryo" charset="-128"/>
              </a:rPr>
              <a:t>利用者識別番号を入力</a:t>
            </a:r>
            <a:endParaRPr lang="en-US" altLang="ja-JP" sz="2000"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p>
          <a:p>
            <a:pPr lvl="0">
              <a:defRPr/>
            </a:pPr>
            <a:r>
              <a:rPr lang="ja-JP" altLang="en-US" sz="2000" b="1" dirty="0">
                <a:solidFill>
                  <a:prstClr val="black"/>
                </a:solidFill>
                <a:latin typeface="Meiryo" charset="-128"/>
                <a:ea typeface="Meiryo" charset="-128"/>
                <a:cs typeface="Meiryo" charset="-128"/>
              </a:rPr>
              <a:t>暗証番号を入力</a:t>
            </a:r>
            <a:endParaRPr lang="en-US" altLang="ja-JP" sz="2000"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❸</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noProof="0" dirty="0">
                <a:latin typeface="Meiryo" charset="-128"/>
                <a:ea typeface="Meiryo" charset="-128"/>
                <a:cs typeface="Meiryo" charset="-128"/>
              </a:rPr>
              <a:t>生年月日を入力</a:t>
            </a:r>
            <a:endParaRPr kumimoji="1" lang="en-US" altLang="ja-JP" sz="2000" b="1" i="0" u="none" strike="noStrike" kern="1200" cap="none" spc="0" normalizeH="0" baseline="0" noProof="0" dirty="0">
              <a:ln>
                <a:noFill/>
              </a:ln>
              <a:effectLst/>
              <a:uLnTx/>
              <a:uFillTx/>
              <a:latin typeface="Meiryo" charset="-128"/>
              <a:ea typeface="Meiryo" charset="-128"/>
              <a:cs typeface="Meiryo" charset="-128"/>
            </a:endParaRPr>
          </a:p>
          <a:p>
            <a:pPr>
              <a:defRPr/>
            </a:pP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同意する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を押す</a:t>
            </a:r>
            <a:endParaRPr kumimoji="1" lang="ja-JP" altLang="en-US" sz="2000" b="0"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pic>
        <p:nvPicPr>
          <p:cNvPr id="23" name="図 22" descr="「つながる設定」で利用者識別番号・暗証番号を入力する画面の画像"/>
          <p:cNvPicPr>
            <a:picLocks noChangeAspect="1"/>
          </p:cNvPicPr>
          <p:nvPr/>
        </p:nvPicPr>
        <p:blipFill rotWithShape="1">
          <a:blip r:embed="rId3" cstate="print">
            <a:extLst>
              <a:ext uri="{28A0092B-C50C-407E-A947-70E740481C1C}">
                <a14:useLocalDpi xmlns:a14="http://schemas.microsoft.com/office/drawing/2010/main"/>
              </a:ext>
            </a:extLst>
          </a:blip>
          <a:srcRect t="11943" r="1432" b="18628"/>
          <a:stretch/>
        </p:blipFill>
        <p:spPr>
          <a:xfrm>
            <a:off x="3320148" y="1997063"/>
            <a:ext cx="2340000" cy="3567241"/>
          </a:xfrm>
          <a:prstGeom prst="rect">
            <a:avLst/>
          </a:prstGeom>
          <a:ln w="9525">
            <a:solidFill>
              <a:schemeClr val="tx1">
                <a:lumMod val="50000"/>
                <a:lumOff val="50000"/>
              </a:schemeClr>
            </a:solidFill>
          </a:ln>
        </p:spPr>
      </p:pic>
      <p:grpSp>
        <p:nvGrpSpPr>
          <p:cNvPr id="4" name="図形グループ 3" descr="生年月日を入力する画面の画像"/>
          <p:cNvGrpSpPr>
            <a:grpSpLocks noChangeAspect="1"/>
          </p:cNvGrpSpPr>
          <p:nvPr/>
        </p:nvGrpSpPr>
        <p:grpSpPr>
          <a:xfrm>
            <a:off x="6160571" y="1993337"/>
            <a:ext cx="2376000" cy="3582638"/>
            <a:chOff x="6092837" y="1976403"/>
            <a:chExt cx="2559901" cy="3859932"/>
          </a:xfrm>
        </p:grpSpPr>
        <p:pic>
          <p:nvPicPr>
            <p:cNvPr id="32" name="図 31"/>
            <p:cNvPicPr>
              <a:picLocks noChangeAspect="1"/>
            </p:cNvPicPr>
            <p:nvPr/>
          </p:nvPicPr>
          <p:blipFill rotWithShape="1">
            <a:blip r:embed="rId4" cstate="print">
              <a:extLst>
                <a:ext uri="{28A0092B-C50C-407E-A947-70E740481C1C}">
                  <a14:useLocalDpi xmlns:a14="http://schemas.microsoft.com/office/drawing/2010/main"/>
                </a:ext>
              </a:extLst>
            </a:blip>
            <a:srcRect t="41176" r="1818" b="21747"/>
            <a:stretch/>
          </p:blipFill>
          <p:spPr>
            <a:xfrm>
              <a:off x="6101545" y="2005617"/>
              <a:ext cx="2520000" cy="2053421"/>
            </a:xfrm>
            <a:prstGeom prst="rect">
              <a:avLst/>
            </a:prstGeom>
          </p:spPr>
        </p:pic>
        <p:pic>
          <p:nvPicPr>
            <p:cNvPr id="33" name="図 32"/>
            <p:cNvPicPr>
              <a:picLocks noChangeAspect="1"/>
            </p:cNvPicPr>
            <p:nvPr/>
          </p:nvPicPr>
          <p:blipFill rotWithShape="1">
            <a:blip r:embed="rId5" cstate="print">
              <a:extLst>
                <a:ext uri="{28A0092B-C50C-407E-A947-70E740481C1C}">
                  <a14:useLocalDpi xmlns:a14="http://schemas.microsoft.com/office/drawing/2010/main"/>
                </a:ext>
              </a:extLst>
            </a:blip>
            <a:srcRect t="41800" r="1625" b="26114"/>
            <a:stretch/>
          </p:blipFill>
          <p:spPr>
            <a:xfrm>
              <a:off x="6092837" y="4062635"/>
              <a:ext cx="2520000" cy="1773700"/>
            </a:xfrm>
            <a:prstGeom prst="rect">
              <a:avLst/>
            </a:prstGeom>
          </p:spPr>
        </p:pic>
        <p:sp>
          <p:nvSpPr>
            <p:cNvPr id="2" name="正方形/長方形 1"/>
            <p:cNvSpPr/>
            <p:nvPr/>
          </p:nvSpPr>
          <p:spPr>
            <a:xfrm>
              <a:off x="6125538" y="1976403"/>
              <a:ext cx="2527200" cy="38304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sp>
        <p:nvSpPr>
          <p:cNvPr id="21" name="正方形/長方形 20">
            <a:extLst>
              <a:ext uri="{FF2B5EF4-FFF2-40B4-BE49-F238E27FC236}">
                <a16:creationId xmlns:a16="http://schemas.microsoft.com/office/drawing/2014/main" id="{BFAB8DD1-4777-4042-820E-3A658013E86F}"/>
              </a:ext>
            </a:extLst>
          </p:cNvPr>
          <p:cNvSpPr/>
          <p:nvPr/>
        </p:nvSpPr>
        <p:spPr>
          <a:xfrm>
            <a:off x="6226390" y="3424230"/>
            <a:ext cx="2268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2" name="図形グループ 21"/>
          <p:cNvGrpSpPr/>
          <p:nvPr/>
        </p:nvGrpSpPr>
        <p:grpSpPr>
          <a:xfrm>
            <a:off x="6074795" y="3267565"/>
            <a:ext cx="296586" cy="293005"/>
            <a:chOff x="5101121" y="3995693"/>
            <a:chExt cx="296586" cy="293005"/>
          </a:xfrm>
        </p:grpSpPr>
        <p:sp>
          <p:nvSpPr>
            <p:cNvPr id="24" name="円/楕円 23"/>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4"/>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図形グループ 25"/>
          <p:cNvGrpSpPr/>
          <p:nvPr/>
        </p:nvGrpSpPr>
        <p:grpSpPr>
          <a:xfrm>
            <a:off x="6035850" y="2285432"/>
            <a:ext cx="296586" cy="293005"/>
            <a:chOff x="4232441" y="3995693"/>
            <a:chExt cx="296586" cy="293005"/>
          </a:xfrm>
        </p:grpSpPr>
        <p:sp>
          <p:nvSpPr>
            <p:cNvPr id="30" name="円/楕円 29"/>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フリーフォーム 30"/>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5" name="図形グループ 34"/>
          <p:cNvGrpSpPr/>
          <p:nvPr/>
        </p:nvGrpSpPr>
        <p:grpSpPr>
          <a:xfrm>
            <a:off x="3159886" y="5104832"/>
            <a:ext cx="296586" cy="293005"/>
            <a:chOff x="3546641" y="3995693"/>
            <a:chExt cx="296586" cy="293005"/>
          </a:xfrm>
        </p:grpSpPr>
        <p:sp>
          <p:nvSpPr>
            <p:cNvPr id="36" name="円/楕円 3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フリーフォーム 3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8" name="図形グループ 37"/>
          <p:cNvGrpSpPr/>
          <p:nvPr/>
        </p:nvGrpSpPr>
        <p:grpSpPr>
          <a:xfrm>
            <a:off x="3159886" y="4258161"/>
            <a:ext cx="296587" cy="293005"/>
            <a:chOff x="2897417" y="3995693"/>
            <a:chExt cx="296587" cy="293005"/>
          </a:xfrm>
        </p:grpSpPr>
        <p:sp>
          <p:nvSpPr>
            <p:cNvPr id="39" name="円/楕円 3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084316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59256" y="463194"/>
            <a:ext cx="7580466" cy="828000"/>
          </a:xfrm>
        </p:spPr>
        <p:txBody>
          <a:bodyPr>
            <a:noAutofit/>
          </a:bodyPr>
          <a:lstStyle/>
          <a:p>
            <a:r>
              <a:rPr kumimoji="1" lang="ja-JP" altLang="en-US" dirty="0"/>
              <a:t>自宅で申告書の作成・送信を</a:t>
            </a:r>
            <a:br>
              <a:rPr kumimoji="1" lang="en-US" altLang="ja-JP" dirty="0"/>
            </a:br>
            <a:r>
              <a:rPr kumimoji="1" lang="ja-JP" altLang="en-US" dirty="0"/>
              <a:t>行う場合の注意事項</a:t>
            </a:r>
          </a:p>
        </p:txBody>
      </p:sp>
      <p:sp>
        <p:nvSpPr>
          <p:cNvPr id="3" name="サブタイトル 2"/>
          <p:cNvSpPr>
            <a:spLocks noGrp="1"/>
          </p:cNvSpPr>
          <p:nvPr>
            <p:ph type="subTitle" idx="1"/>
          </p:nvPr>
        </p:nvSpPr>
        <p:spPr>
          <a:xfrm>
            <a:off x="511369" y="1443493"/>
            <a:ext cx="8172000" cy="5004000"/>
          </a:xfrm>
        </p:spPr>
        <p:txBody>
          <a:bodyPr>
            <a:noAutofit/>
          </a:bodyPr>
          <a:lstStyle/>
          <a:p>
            <a:pPr marL="363538" indent="-363538">
              <a:lnSpc>
                <a:spcPct val="80000"/>
              </a:lnSpc>
            </a:pPr>
            <a:r>
              <a:rPr lang="ja-JP" altLang="en-US" sz="2000" dirty="0">
                <a:solidFill>
                  <a:srgbClr val="009650"/>
                </a:solidFill>
              </a:rPr>
              <a:t>以上で、講義での説明は終了となります。</a:t>
            </a:r>
            <a:endParaRPr lang="en-US" altLang="ja-JP" sz="2000" dirty="0">
              <a:solidFill>
                <a:srgbClr val="009650"/>
              </a:solidFill>
            </a:endParaRPr>
          </a:p>
          <a:p>
            <a:pPr marL="363538" indent="-363538">
              <a:lnSpc>
                <a:spcPct val="80000"/>
              </a:lnSpc>
            </a:pPr>
            <a:r>
              <a:rPr lang="ja-JP" altLang="en-US" sz="2000" dirty="0">
                <a:solidFill>
                  <a:srgbClr val="FF0000"/>
                </a:solidFill>
              </a:rPr>
              <a:t>なお、マイナポータル連携を利用して申告書を作成する場合には</a:t>
            </a:r>
            <a:endParaRPr lang="en-US" altLang="ja-JP" sz="2000" dirty="0">
              <a:solidFill>
                <a:srgbClr val="FF0000"/>
              </a:solidFill>
            </a:endParaRPr>
          </a:p>
          <a:p>
            <a:pPr marL="363538" indent="-363538">
              <a:lnSpc>
                <a:spcPct val="80000"/>
              </a:lnSpc>
            </a:pPr>
            <a:r>
              <a:rPr lang="ja-JP" altLang="en-US" sz="2000" dirty="0">
                <a:solidFill>
                  <a:srgbClr val="FF0000"/>
                </a:solidFill>
              </a:rPr>
              <a:t>事前準備が必要です（</a:t>
            </a:r>
            <a:r>
              <a:rPr lang="en-US" altLang="ja-JP" sz="2000" dirty="0">
                <a:solidFill>
                  <a:srgbClr val="FF0000"/>
                </a:solidFill>
              </a:rPr>
              <a:t>29,30</a:t>
            </a:r>
            <a:r>
              <a:rPr lang="ja-JP" altLang="en-US" sz="2000" dirty="0">
                <a:solidFill>
                  <a:srgbClr val="FF0000"/>
                </a:solidFill>
              </a:rPr>
              <a:t>ページ参照）。</a:t>
            </a:r>
            <a:endParaRPr lang="en-US" altLang="ja-JP" sz="2000" dirty="0">
              <a:solidFill>
                <a:srgbClr val="FF0000"/>
              </a:solidFill>
            </a:endParaRPr>
          </a:p>
          <a:p>
            <a:pPr marL="363538" indent="-363538">
              <a:lnSpc>
                <a:spcPct val="80000"/>
              </a:lnSpc>
            </a:pPr>
            <a:r>
              <a:rPr lang="ja-JP" altLang="en-US" sz="2000" dirty="0">
                <a:solidFill>
                  <a:srgbClr val="009650"/>
                </a:solidFill>
              </a:rPr>
              <a:t>申告書の作成・送信などご自宅で操作する際は、</a:t>
            </a:r>
            <a:r>
              <a:rPr lang="en-US" altLang="ja-JP" sz="2000"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３</a:t>
            </a:r>
            <a:r>
              <a:rPr lang="en-US" altLang="ja-JP" sz="2000" dirty="0">
                <a:solidFill>
                  <a:srgbClr val="009650"/>
                </a:solidFill>
              </a:rPr>
              <a:t> </a:t>
            </a:r>
            <a:r>
              <a:rPr lang="ja-JP" altLang="en-US" sz="2000" dirty="0">
                <a:solidFill>
                  <a:srgbClr val="009650"/>
                </a:solidFill>
              </a:rPr>
              <a:t>マイナンバー</a:t>
            </a:r>
            <a:endParaRPr lang="en-US" altLang="ja-JP" sz="2000" dirty="0">
              <a:solidFill>
                <a:srgbClr val="009650"/>
              </a:solidFill>
            </a:endParaRPr>
          </a:p>
          <a:p>
            <a:pPr marL="363538" indent="-363538">
              <a:lnSpc>
                <a:spcPct val="80000"/>
              </a:lnSpc>
            </a:pPr>
            <a:r>
              <a:rPr lang="ja-JP" altLang="en-US" sz="2000" dirty="0">
                <a:solidFill>
                  <a:srgbClr val="009650"/>
                </a:solidFill>
              </a:rPr>
              <a:t>カードで確定申告書を作成し、</a:t>
            </a:r>
            <a:r>
              <a:rPr lang="en-US" altLang="ja-JP" sz="2000" dirty="0">
                <a:solidFill>
                  <a:srgbClr val="009650"/>
                </a:solidFill>
              </a:rPr>
              <a:t> e-Tax</a:t>
            </a:r>
            <a:r>
              <a:rPr lang="ja-JP" altLang="en-US" sz="2000" dirty="0">
                <a:solidFill>
                  <a:srgbClr val="009650"/>
                </a:solidFill>
              </a:rPr>
              <a:t>で送信</a:t>
            </a:r>
            <a:r>
              <a:rPr lang="en-US" altLang="ja-JP" sz="2000"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を見ながら操作して</a:t>
            </a:r>
            <a:endParaRPr lang="en-US" altLang="ja-JP" sz="2000" dirty="0">
              <a:solidFill>
                <a:srgbClr val="009650"/>
              </a:solidFill>
            </a:endParaRPr>
          </a:p>
          <a:p>
            <a:pPr marL="363538" indent="-363538">
              <a:lnSpc>
                <a:spcPct val="80000"/>
              </a:lnSpc>
            </a:pPr>
            <a:r>
              <a:rPr lang="ja-JP" altLang="en-US" sz="2000" dirty="0">
                <a:solidFill>
                  <a:srgbClr val="009650"/>
                </a:solidFill>
              </a:rPr>
              <a:t>ください。</a:t>
            </a:r>
            <a:endParaRPr lang="en-US" altLang="ja-JP" sz="2000" dirty="0">
              <a:solidFill>
                <a:srgbClr val="009650"/>
              </a:solidFill>
            </a:endParaRPr>
          </a:p>
          <a:p>
            <a:pPr marL="363538" indent="-363538">
              <a:lnSpc>
                <a:spcPct val="80000"/>
              </a:lnSpc>
            </a:pPr>
            <a:r>
              <a:rPr lang="ja-JP" altLang="en-US" sz="2000" dirty="0">
                <a:solidFill>
                  <a:srgbClr val="009650"/>
                </a:solidFill>
              </a:rPr>
              <a:t>その際、次のことにご注意ください。</a:t>
            </a:r>
            <a:endParaRPr lang="en-US" altLang="ja-JP" sz="2000" dirty="0">
              <a:solidFill>
                <a:srgbClr val="009650"/>
              </a:solidFill>
            </a:endParaRPr>
          </a:p>
          <a:p>
            <a:pPr marL="363538" indent="-363538">
              <a:lnSpc>
                <a:spcPct val="80000"/>
              </a:lnSpc>
            </a:pPr>
            <a:r>
              <a:rPr lang="ja-JP" altLang="en-US" sz="2000" dirty="0">
                <a:solidFill>
                  <a:srgbClr val="009650"/>
                </a:solidFill>
              </a:rPr>
              <a:t>●</a:t>
            </a:r>
            <a:r>
              <a:rPr lang="en-US" altLang="ja-JP" sz="2000" dirty="0">
                <a:solidFill>
                  <a:srgbClr val="009650"/>
                </a:solidFill>
              </a:rPr>
              <a:t>	</a:t>
            </a:r>
            <a:r>
              <a:rPr lang="ja-JP" altLang="en-US" sz="2000" dirty="0">
                <a:solidFill>
                  <a:srgbClr val="009650"/>
                </a:solidFill>
              </a:rPr>
              <a:t>画面が講義資料と異なる。</a:t>
            </a:r>
            <a:endParaRPr lang="en-US" altLang="ja-JP" sz="2000" dirty="0">
              <a:solidFill>
                <a:srgbClr val="009650"/>
              </a:solidFill>
            </a:endParaRPr>
          </a:p>
          <a:p>
            <a:pPr marL="363538" indent="-363538">
              <a:lnSpc>
                <a:spcPct val="80000"/>
              </a:lnSpc>
            </a:pPr>
            <a:r>
              <a:rPr lang="ja-JP" altLang="en-US" sz="1600" dirty="0"/>
              <a:t>⇒</a:t>
            </a:r>
            <a:r>
              <a:rPr lang="en-US" altLang="ja-JP" sz="1600" dirty="0"/>
              <a:t>	</a:t>
            </a:r>
            <a:r>
              <a:rPr lang="ja-JP" altLang="en-US" sz="1600" dirty="0"/>
              <a:t>講義資料は令和５年１月時点の画面を使用して作成されてますので、実際の画面と</a:t>
            </a:r>
            <a:endParaRPr lang="en-US" altLang="ja-JP" sz="1600" dirty="0"/>
          </a:p>
          <a:p>
            <a:pPr marL="363538" indent="-363538">
              <a:lnSpc>
                <a:spcPct val="80000"/>
              </a:lnSpc>
            </a:pPr>
            <a:r>
              <a:rPr lang="en-US" altLang="ja-JP" sz="1600" dirty="0"/>
              <a:t>	</a:t>
            </a:r>
            <a:r>
              <a:rPr lang="ja-JP" altLang="en-US" sz="1600" dirty="0"/>
              <a:t>異なる場合があります。</a:t>
            </a:r>
            <a:endParaRPr lang="en-US" altLang="ja-JP" sz="1600" dirty="0"/>
          </a:p>
          <a:p>
            <a:pPr marL="363538" indent="-363538">
              <a:lnSpc>
                <a:spcPct val="80000"/>
              </a:lnSpc>
            </a:pPr>
            <a:r>
              <a:rPr lang="en-US" altLang="ja-JP" sz="1600" dirty="0"/>
              <a:t>	</a:t>
            </a:r>
            <a:r>
              <a:rPr lang="ja-JP" altLang="en-US" sz="1600" dirty="0"/>
              <a:t>デジタル活用支援ポータルサイトに最新版の資料が掲載されていますので、</a:t>
            </a:r>
            <a:endParaRPr lang="en-US" altLang="ja-JP" sz="1600" dirty="0"/>
          </a:p>
          <a:p>
            <a:pPr marL="363538" indent="-363538">
              <a:lnSpc>
                <a:spcPct val="80000"/>
              </a:lnSpc>
            </a:pPr>
            <a:r>
              <a:rPr lang="en-US" altLang="ja-JP" sz="1600" dirty="0"/>
              <a:t>	</a:t>
            </a:r>
            <a:r>
              <a:rPr lang="ja-JP" altLang="en-US" sz="1600" dirty="0"/>
              <a:t>最新版をご確認ください。　</a:t>
            </a:r>
            <a:endParaRPr lang="en-US" altLang="ja-JP" sz="1600" dirty="0"/>
          </a:p>
          <a:p>
            <a:pPr marL="363538" indent="-363538">
              <a:lnSpc>
                <a:spcPct val="80000"/>
              </a:lnSpc>
            </a:pPr>
            <a:r>
              <a:rPr kumimoji="1" lang="en-US" altLang="ja-JP" sz="1600" dirty="0"/>
              <a:t>  </a:t>
            </a:r>
            <a:r>
              <a:rPr kumimoji="1" lang="ja-JP" altLang="en-US" sz="1600" dirty="0"/>
              <a:t>（サイトの</a:t>
            </a:r>
            <a:r>
              <a:rPr kumimoji="1" lang="en-US" altLang="ja-JP" sz="1600" dirty="0"/>
              <a:t>URL</a:t>
            </a:r>
            <a:r>
              <a:rPr kumimoji="1" lang="ja-JP" altLang="en-US" sz="1600" dirty="0"/>
              <a:t>）</a:t>
            </a:r>
            <a:endParaRPr kumimoji="1" lang="en-US" altLang="ja-JP" sz="1600" dirty="0"/>
          </a:p>
          <a:p>
            <a:pPr marL="363538" indent="-363538">
              <a:lnSpc>
                <a:spcPct val="80000"/>
              </a:lnSpc>
            </a:pPr>
            <a:r>
              <a:rPr lang="en-US" altLang="ja-JP" sz="2000" dirty="0"/>
              <a:t>	</a:t>
            </a:r>
            <a:r>
              <a:rPr lang="en-US" altLang="ja-JP" sz="2000" u="sng" kern="100" dirty="0">
                <a:solidFill>
                  <a:srgbClr val="0563C1"/>
                </a:solidFill>
                <a:latin typeface="游ゴシック" panose="020B0400000000000000" pitchFamily="50" charset="-128"/>
                <a:ea typeface="游ゴシック" panose="020B0400000000000000" pitchFamily="50" charset="-128"/>
                <a:cs typeface="Courier New" panose="02070309020205020404" pitchFamily="49" charset="0"/>
                <a:hlinkClick r:id="rId3"/>
              </a:rPr>
              <a:t>https://www.digi-katsu.go.jp/teaching-materials-and-videos</a:t>
            </a:r>
            <a:endParaRPr kumimoji="0" lang="en-US" altLang="ja-JP" sz="2000" b="0" dirty="0">
              <a:solidFill>
                <a:srgbClr val="1155CC"/>
              </a:solidFill>
              <a:latin typeface="Arial" panose="020B0604020202020204" pitchFamily="34" charset="0"/>
              <a:cs typeface="Arial" panose="020B0604020202020204" pitchFamily="34" charset="0"/>
            </a:endParaRPr>
          </a:p>
          <a:p>
            <a:pPr marL="363538" indent="-363538">
              <a:lnSpc>
                <a:spcPct val="80000"/>
              </a:lnSpc>
            </a:pPr>
            <a:endParaRPr kumimoji="1" lang="en-US" altLang="ja-JP" sz="2000" dirty="0"/>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502902"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2-F</a:t>
            </a:r>
            <a:endParaRPr lang="en-US" sz="3600" dirty="0"/>
          </a:p>
        </p:txBody>
      </p:sp>
    </p:spTree>
    <p:extLst>
      <p:ext uri="{BB962C8B-B14F-4D97-AF65-F5344CB8AC3E}">
        <p14:creationId xmlns:p14="http://schemas.microsoft.com/office/powerpoint/2010/main" val="3840349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確定申告特集ページのＱＲコード&#10;">
            <a:extLst>
              <a:ext uri="{FF2B5EF4-FFF2-40B4-BE49-F238E27FC236}">
                <a16:creationId xmlns:a16="http://schemas.microsoft.com/office/drawing/2014/main" id="{B2780785-D416-4BB2-B972-B567C610583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8270" y="2238092"/>
            <a:ext cx="1245956" cy="1245956"/>
          </a:xfrm>
          <a:prstGeom prst="rect">
            <a:avLst/>
          </a:prstGeom>
        </p:spPr>
      </p:pic>
      <p:pic>
        <p:nvPicPr>
          <p:cNvPr id="19" name="図 18" descr="「確定申告特集」の画面の画像&#10;"/>
          <p:cNvPicPr>
            <a:picLocks noChangeAspect="1"/>
          </p:cNvPicPr>
          <p:nvPr/>
        </p:nvPicPr>
        <p:blipFill rotWithShape="1">
          <a:blip r:embed="rId4" cstate="print">
            <a:extLst>
              <a:ext uri="{28A0092B-C50C-407E-A947-70E740481C1C}">
                <a14:useLocalDpi xmlns:a14="http://schemas.microsoft.com/office/drawing/2010/main"/>
              </a:ext>
            </a:extLst>
          </a:blip>
          <a:srcRect t="2607" b="13372"/>
          <a:stretch/>
        </p:blipFill>
        <p:spPr>
          <a:xfrm>
            <a:off x="3588071" y="2362818"/>
            <a:ext cx="1980000" cy="3512058"/>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59251" y="529052"/>
            <a:ext cx="7200000" cy="540000"/>
          </a:xfrm>
        </p:spPr>
        <p:txBody>
          <a:bodyPr>
            <a:noAutofit/>
          </a:bodyPr>
          <a:lstStyle/>
          <a:p>
            <a:r>
              <a:rPr lang="ja-JP" altLang="en-US" dirty="0"/>
              <a:t>困ったときの相談窓口</a:t>
            </a:r>
          </a:p>
        </p:txBody>
      </p:sp>
      <p:sp>
        <p:nvSpPr>
          <p:cNvPr id="3" name="サブタイトル 2"/>
          <p:cNvSpPr>
            <a:spLocks noGrp="1"/>
          </p:cNvSpPr>
          <p:nvPr>
            <p:ph type="subTitle" idx="1"/>
          </p:nvPr>
        </p:nvSpPr>
        <p:spPr>
          <a:xfrm>
            <a:off x="1770174" y="1414343"/>
            <a:ext cx="7104411" cy="720000"/>
          </a:xfrm>
          <a:noFill/>
        </p:spPr>
        <p:txBody>
          <a:bodyPr numCol="1">
            <a:noAutofit/>
          </a:bodyPr>
          <a:lstStyle/>
          <a:p>
            <a:pPr>
              <a:lnSpc>
                <a:spcPct val="100000"/>
              </a:lnSpc>
              <a:spcBef>
                <a:spcPts val="600"/>
              </a:spcBef>
            </a:pPr>
            <a:r>
              <a:rPr lang="ja-JP" altLang="en-US" sz="2000" dirty="0">
                <a:solidFill>
                  <a:srgbClr val="009650"/>
                </a:solidFill>
              </a:rPr>
              <a:t>確定申告に関する制度や</a:t>
            </a:r>
            <a:r>
              <a:rPr lang="en-US" altLang="ja-JP" sz="2000" dirty="0">
                <a:solidFill>
                  <a:srgbClr val="009650"/>
                </a:solidFill>
              </a:rPr>
              <a:t>e-Tax</a:t>
            </a:r>
            <a:r>
              <a:rPr lang="ja-JP" altLang="en-US" sz="2000" dirty="0">
                <a:solidFill>
                  <a:srgbClr val="009650"/>
                </a:solidFill>
              </a:rPr>
              <a:t>で申告するための操作などは</a:t>
            </a:r>
            <a:r>
              <a:rPr lang="en-US" altLang="ja-JP" sz="2000"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確定申告特集ページ</a:t>
            </a:r>
            <a:r>
              <a:rPr lang="en-US" altLang="ja-JP" sz="2000" kern="10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から調べることができます。</a:t>
            </a:r>
            <a:endParaRPr lang="en-US" altLang="ja-JP" sz="2000" dirty="0">
              <a:solidFill>
                <a:srgbClr val="009650"/>
              </a:solidFill>
              <a:cs typeface="AoyagiKouzanFontT"/>
            </a:endParaRPr>
          </a:p>
        </p:txBody>
      </p:sp>
      <p:sp>
        <p:nvSpPr>
          <p:cNvPr id="4" name="Title 1"/>
          <p:cNvSpPr txBox="1">
            <a:spLocks/>
          </p:cNvSpPr>
          <p:nvPr/>
        </p:nvSpPr>
        <p:spPr>
          <a:xfrm>
            <a:off x="408528"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r>
              <a:rPr lang="en-US" altLang="ja-JP" sz="3600" dirty="0"/>
              <a:t>2-G</a:t>
            </a:r>
          </a:p>
        </p:txBody>
      </p:sp>
      <p:sp>
        <p:nvSpPr>
          <p:cNvPr id="8" name="Rectangle 1" descr="スマートフォンに表示された">
            <a:extLst>
              <a:ext uri="{FF2B5EF4-FFF2-40B4-BE49-F238E27FC236}">
                <a16:creationId xmlns:a16="http://schemas.microsoft.com/office/drawing/2014/main" id="{BFFF2597-6BE2-44E9-89CE-B92FC85A2B4D}"/>
              </a:ext>
            </a:extLst>
          </p:cNvPr>
          <p:cNvSpPr>
            <a:spLocks noChangeArrowheads="1"/>
          </p:cNvSpPr>
          <p:nvPr/>
        </p:nvSpPr>
        <p:spPr bwMode="auto">
          <a:xfrm>
            <a:off x="1777089" y="1928223"/>
            <a:ext cx="7056000" cy="523220"/>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1" u="none" strike="noStrike" cap="none" normalizeH="0" baseline="0" dirty="0">
                <a:ln>
                  <a:noFill/>
                </a:ln>
                <a:solidFill>
                  <a:srgbClr val="1155CC"/>
                </a:solidFill>
                <a:effectLst/>
                <a:latin typeface="Meiryo" charset="-128"/>
                <a:ea typeface="Meiryo" charset="-128"/>
                <a:cs typeface="Meiryo" charset="-128"/>
                <a:hlinkClick r:id="rId5"/>
              </a:rPr>
              <a:t>h</a:t>
            </a:r>
            <a:r>
              <a:rPr kumimoji="0" lang="ja-JP" altLang="ja-JP" sz="1400" b="1" u="none" strike="noStrike" cap="none" normalizeH="0" baseline="0" dirty="0">
                <a:ln>
                  <a:noFill/>
                </a:ln>
                <a:solidFill>
                  <a:srgbClr val="1155CC"/>
                </a:solidFill>
                <a:effectLst/>
                <a:latin typeface="Meiryo" charset="-128"/>
                <a:ea typeface="Meiryo" charset="-128"/>
                <a:cs typeface="Meiryo" charset="-128"/>
                <a:hlinkClick r:id="rId5"/>
              </a:rPr>
              <a:t>ttps://www.nta.go.jp/taxes/shiraberu/shinkoku/tokushu/index.htm</a:t>
            </a:r>
            <a:r>
              <a:rPr kumimoji="0" lang="ja-JP" altLang="ja-JP" sz="1400" b="1" u="none" strike="noStrike" cap="none" normalizeH="0" baseline="0" dirty="0">
                <a:ln>
                  <a:noFill/>
                </a:ln>
                <a:solidFill>
                  <a:schemeClr val="tx1"/>
                </a:solidFill>
                <a:effectLst/>
                <a:latin typeface="Meiryo" charset="-128"/>
                <a:ea typeface="Meiryo" charset="-128"/>
                <a:cs typeface="Meiryo" charset="-128"/>
              </a:rPr>
              <a:t> </a:t>
            </a:r>
          </a:p>
        </p:txBody>
      </p:sp>
      <p:sp>
        <p:nvSpPr>
          <p:cNvPr id="20" name="サブタイトル 2">
            <a:extLst>
              <a:ext uri="{FF2B5EF4-FFF2-40B4-BE49-F238E27FC236}">
                <a16:creationId xmlns:a16="http://schemas.microsoft.com/office/drawing/2014/main" id="{DD01E55D-FCE6-489C-91FF-175A8B3D9721}"/>
              </a:ext>
            </a:extLst>
          </p:cNvPr>
          <p:cNvSpPr txBox="1">
            <a:spLocks/>
          </p:cNvSpPr>
          <p:nvPr/>
        </p:nvSpPr>
        <p:spPr>
          <a:xfrm>
            <a:off x="5612503" y="3219886"/>
            <a:ext cx="3132000" cy="1251645"/>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34938" indent="-127000">
              <a:lnSpc>
                <a:spcPct val="80000"/>
              </a:lnSpc>
              <a:spcBef>
                <a:spcPts val="600"/>
              </a:spcBef>
            </a:pPr>
            <a:r>
              <a:rPr lang="en-US" altLang="ja-JP" sz="1800" dirty="0">
                <a:solidFill>
                  <a:srgbClr val="009650"/>
                </a:solidFill>
              </a:rPr>
              <a:t>	</a:t>
            </a:r>
            <a:r>
              <a:rPr lang="ja-JP" altLang="en-US" sz="1800" dirty="0">
                <a:solidFill>
                  <a:srgbClr val="009650"/>
                </a:solidFill>
              </a:rPr>
              <a:t>チャットボッ</a:t>
            </a:r>
            <a:r>
              <a:rPr lang="ja-JP" altLang="en-US" sz="1800" spc="-1000" dirty="0">
                <a:solidFill>
                  <a:srgbClr val="009650"/>
                </a:solidFill>
              </a:rPr>
              <a:t>ト</a:t>
            </a:r>
            <a:endParaRPr lang="en-US" altLang="ja-JP" sz="1800" spc="-1000" dirty="0">
              <a:solidFill>
                <a:srgbClr val="009650"/>
              </a:solidFill>
            </a:endParaRPr>
          </a:p>
          <a:p>
            <a:pPr marL="134938" indent="-127000">
              <a:lnSpc>
                <a:spcPct val="80000"/>
              </a:lnSpc>
              <a:spcBef>
                <a:spcPts val="600"/>
              </a:spcBef>
            </a:pPr>
            <a:r>
              <a:rPr lang="ja-JP" altLang="en-US" sz="1800" dirty="0">
                <a:solidFill>
                  <a:srgbClr val="009650"/>
                </a:solidFill>
              </a:rPr>
              <a:t>（ふたば</a:t>
            </a:r>
            <a:r>
              <a:rPr lang="ja-JP" altLang="en-US" sz="1800" spc="-1000" dirty="0">
                <a:solidFill>
                  <a:srgbClr val="009650"/>
                </a:solidFill>
              </a:rPr>
              <a:t>）</a:t>
            </a:r>
            <a:r>
              <a:rPr lang="ja-JP" altLang="en-US" sz="1800" dirty="0">
                <a:solidFill>
                  <a:srgbClr val="009650"/>
                </a:solidFill>
              </a:rPr>
              <a:t>で調べる</a:t>
            </a:r>
          </a:p>
          <a:p>
            <a:pPr marL="134938" indent="-127000">
              <a:lnSpc>
                <a:spcPct val="80000"/>
              </a:lnSpc>
              <a:spcBef>
                <a:spcPts val="600"/>
              </a:spcBef>
            </a:pPr>
            <a:endParaRPr lang="en-US" altLang="ja-JP" sz="500" dirty="0"/>
          </a:p>
          <a:p>
            <a:pPr marL="134938" indent="-127000">
              <a:lnSpc>
                <a:spcPct val="80000"/>
              </a:lnSpc>
              <a:spcBef>
                <a:spcPts val="600"/>
              </a:spcBef>
            </a:pPr>
            <a:r>
              <a:rPr lang="en-US" altLang="ja-JP" sz="1800" dirty="0"/>
              <a:t>	</a:t>
            </a:r>
            <a:r>
              <a:rPr lang="ja-JP" altLang="en-US" sz="1800" dirty="0"/>
              <a:t>所得税の確定申告に</a:t>
            </a:r>
            <a:endParaRPr lang="en-US" altLang="ja-JP" sz="1800" dirty="0"/>
          </a:p>
          <a:p>
            <a:pPr marL="134938" indent="-127000">
              <a:lnSpc>
                <a:spcPct val="80000"/>
              </a:lnSpc>
              <a:spcBef>
                <a:spcPts val="600"/>
              </a:spcBef>
            </a:pPr>
            <a:r>
              <a:rPr lang="en-US" altLang="ja-JP" sz="1800" dirty="0"/>
              <a:t>	</a:t>
            </a:r>
            <a:r>
              <a:rPr lang="ja-JP" altLang="en-US" sz="1800" dirty="0"/>
              <a:t>関する疑問は、</a:t>
            </a:r>
            <a:endParaRPr lang="en-US" altLang="ja-JP" sz="1800" dirty="0"/>
          </a:p>
          <a:p>
            <a:pPr marL="134938" indent="-127000">
              <a:lnSpc>
                <a:spcPct val="80000"/>
              </a:lnSpc>
              <a:spcBef>
                <a:spcPts val="600"/>
              </a:spcBef>
            </a:pPr>
            <a:r>
              <a:rPr lang="en-US" altLang="ja-JP" sz="1800" dirty="0"/>
              <a:t>	</a:t>
            </a:r>
            <a:r>
              <a:rPr lang="ja-JP" altLang="en-US" sz="1800" dirty="0"/>
              <a:t>チャットボッ</a:t>
            </a:r>
            <a:r>
              <a:rPr lang="ja-JP" altLang="en-US" sz="1800" spc="-1000" dirty="0"/>
              <a:t>ト</a:t>
            </a:r>
            <a:r>
              <a:rPr lang="ja-JP" altLang="en-US" sz="1800" dirty="0"/>
              <a:t>（ふたば</a:t>
            </a:r>
            <a:r>
              <a:rPr lang="ja-JP" altLang="en-US" sz="1800" spc="-1000" dirty="0"/>
              <a:t>）</a:t>
            </a:r>
            <a:r>
              <a:rPr lang="ja-JP" altLang="en-US" sz="1800" dirty="0"/>
              <a:t>に</a:t>
            </a:r>
            <a:endParaRPr lang="en-US" altLang="ja-JP" sz="1800" dirty="0"/>
          </a:p>
          <a:p>
            <a:pPr marL="134938" indent="-127000">
              <a:lnSpc>
                <a:spcPct val="80000"/>
              </a:lnSpc>
              <a:spcBef>
                <a:spcPts val="600"/>
              </a:spcBef>
            </a:pPr>
            <a:r>
              <a:rPr lang="en-US" altLang="ja-JP" sz="1800" dirty="0"/>
              <a:t>	</a:t>
            </a:r>
            <a:r>
              <a:rPr lang="ja-JP" altLang="en-US" sz="1800" dirty="0"/>
              <a:t>お気軽にご相談ください。</a:t>
            </a:r>
            <a:endParaRPr lang="en-US" altLang="ja-JP" sz="1800" dirty="0"/>
          </a:p>
          <a:p>
            <a:pPr marL="134938" indent="-127000">
              <a:lnSpc>
                <a:spcPct val="80000"/>
              </a:lnSpc>
              <a:spcBef>
                <a:spcPts val="600"/>
              </a:spcBef>
            </a:pPr>
            <a:r>
              <a:rPr lang="en-US" altLang="ja-JP" sz="1800" dirty="0"/>
              <a:t>	</a:t>
            </a:r>
            <a:r>
              <a:rPr lang="ja-JP" altLang="en-US" sz="1800" dirty="0"/>
              <a:t>土日・夜間でも</a:t>
            </a:r>
            <a:endParaRPr lang="en-US" altLang="ja-JP" sz="1800" dirty="0"/>
          </a:p>
          <a:p>
            <a:pPr marL="134938" indent="-127000">
              <a:lnSpc>
                <a:spcPct val="80000"/>
              </a:lnSpc>
              <a:spcBef>
                <a:spcPts val="600"/>
              </a:spcBef>
            </a:pPr>
            <a:r>
              <a:rPr lang="en-US" altLang="ja-JP" sz="1800" dirty="0"/>
              <a:t>	</a:t>
            </a:r>
            <a:r>
              <a:rPr lang="ja-JP" altLang="en-US" sz="1800" dirty="0"/>
              <a:t>利用できます。</a:t>
            </a:r>
          </a:p>
        </p:txBody>
      </p:sp>
      <p:sp>
        <p:nvSpPr>
          <p:cNvPr id="22" name="テキスト ボックス 21">
            <a:extLst>
              <a:ext uri="{FF2B5EF4-FFF2-40B4-BE49-F238E27FC236}">
                <a16:creationId xmlns:a16="http://schemas.microsoft.com/office/drawing/2014/main" id="{029B3095-63DD-4210-950B-C84B59DAF029}"/>
              </a:ext>
            </a:extLst>
          </p:cNvPr>
          <p:cNvSpPr txBox="1"/>
          <p:nvPr/>
        </p:nvSpPr>
        <p:spPr>
          <a:xfrm>
            <a:off x="3492008" y="5948895"/>
            <a:ext cx="2425566" cy="276999"/>
          </a:xfrm>
          <a:prstGeom prst="rect">
            <a:avLst/>
          </a:prstGeom>
          <a:noFill/>
        </p:spPr>
        <p:txBody>
          <a:bodyPr wrap="square" rtlCol="0">
            <a:spAutoFit/>
          </a:bodyPr>
          <a:lstStyle/>
          <a:p>
            <a:r>
              <a:rPr kumimoji="1" lang="ja-JP" altLang="en-US" sz="1200" b="1" dirty="0">
                <a:latin typeface="Meiryo" charset="-128"/>
                <a:ea typeface="Meiryo" charset="-128"/>
                <a:cs typeface="Meiryo" charset="-128"/>
              </a:rPr>
              <a:t>確定申告特集ページ画面</a:t>
            </a:r>
          </a:p>
        </p:txBody>
      </p:sp>
      <p:sp>
        <p:nvSpPr>
          <p:cNvPr id="23" name="テキスト ボックス 22">
            <a:extLst>
              <a:ext uri="{FF2B5EF4-FFF2-40B4-BE49-F238E27FC236}">
                <a16:creationId xmlns:a16="http://schemas.microsoft.com/office/drawing/2014/main" id="{3B531A2E-890A-43C2-AAAD-FB53613F8703}"/>
              </a:ext>
            </a:extLst>
          </p:cNvPr>
          <p:cNvSpPr txBox="1"/>
          <p:nvPr/>
        </p:nvSpPr>
        <p:spPr>
          <a:xfrm>
            <a:off x="429001" y="3484048"/>
            <a:ext cx="1343820" cy="646331"/>
          </a:xfrm>
          <a:prstGeom prst="rect">
            <a:avLst/>
          </a:prstGeom>
          <a:noFill/>
        </p:spPr>
        <p:txBody>
          <a:bodyPr wrap="square" rtlCol="0">
            <a:spAutoFit/>
          </a:bodyPr>
          <a:lstStyle/>
          <a:p>
            <a:r>
              <a:rPr lang="en-US" altLang="ja-JP" sz="1200" b="1" dirty="0">
                <a:latin typeface="メイリオ" panose="020B0604030504040204" pitchFamily="50" charset="-128"/>
                <a:ea typeface="メイリオ" panose="020B0604030504040204" pitchFamily="50" charset="-128"/>
              </a:rPr>
              <a:t>  </a:t>
            </a:r>
            <a:r>
              <a:rPr lang="ja-JP" altLang="en-US" sz="1200" b="1" dirty="0">
                <a:latin typeface="メイリオ" panose="020B0604030504040204" pitchFamily="50" charset="-128"/>
                <a:ea typeface="メイリオ" panose="020B0604030504040204" pitchFamily="50" charset="-128"/>
              </a:rPr>
              <a:t>確定申告特集</a:t>
            </a:r>
            <a:endParaRPr lang="en-US" altLang="ja-JP" sz="1200" b="1" dirty="0">
              <a:latin typeface="メイリオ" panose="020B0604030504040204" pitchFamily="50" charset="-128"/>
              <a:ea typeface="メイリオ" panose="020B0604030504040204" pitchFamily="50" charset="-128"/>
            </a:endParaRPr>
          </a:p>
          <a:p>
            <a:r>
              <a:rPr lang="en-US" altLang="ja-JP" sz="1200" b="1" dirty="0">
                <a:latin typeface="メイリオ" panose="020B0604030504040204" pitchFamily="50" charset="-128"/>
                <a:ea typeface="メイリオ" panose="020B0604030504040204" pitchFamily="50" charset="-128"/>
              </a:rPr>
              <a:t>  </a:t>
            </a:r>
            <a:r>
              <a:rPr lang="ja-JP" altLang="en-US" sz="1200" b="1" dirty="0">
                <a:latin typeface="メイリオ" panose="020B0604030504040204" pitchFamily="50" charset="-128"/>
                <a:ea typeface="メイリオ" panose="020B0604030504040204" pitchFamily="50" charset="-128"/>
              </a:rPr>
              <a:t>ページの</a:t>
            </a:r>
            <a:r>
              <a:rPr lang="en-US" altLang="ja-JP" sz="1200" b="1" dirty="0">
                <a:latin typeface="メイリオ" panose="020B0604030504040204" pitchFamily="50" charset="-128"/>
                <a:ea typeface="メイリオ" panose="020B0604030504040204" pitchFamily="50" charset="-128"/>
              </a:rPr>
              <a:t>URL</a:t>
            </a:r>
            <a:r>
              <a:rPr lang="ja-JP" altLang="en-US" sz="1200" b="1" dirty="0">
                <a:latin typeface="メイリオ" panose="020B0604030504040204" pitchFamily="50" charset="-128"/>
                <a:ea typeface="メイリオ" panose="020B0604030504040204" pitchFamily="50" charset="-128"/>
              </a:rPr>
              <a:t>（</a:t>
            </a:r>
            <a:r>
              <a:rPr lang="en-US" altLang="ja-JP" sz="1200" b="1" dirty="0">
                <a:latin typeface="メイリオ" panose="020B0604030504040204" pitchFamily="50" charset="-128"/>
                <a:ea typeface="メイリオ" panose="020B0604030504040204" pitchFamily="50" charset="-128"/>
              </a:rPr>
              <a:t>QR</a:t>
            </a:r>
            <a:r>
              <a:rPr lang="ja-JP" altLang="en-US" sz="1200" b="1" dirty="0">
                <a:latin typeface="メイリオ" panose="020B0604030504040204" pitchFamily="50" charset="-128"/>
                <a:ea typeface="メイリオ" panose="020B0604030504040204" pitchFamily="50" charset="-128"/>
              </a:rPr>
              <a:t>コード）</a:t>
            </a:r>
            <a:endParaRPr kumimoji="1" lang="en-US" altLang="ja-JP" sz="1200" b="1" dirty="0">
              <a:latin typeface="メイリオ" panose="020B0604030504040204" pitchFamily="50" charset="-128"/>
              <a:ea typeface="メイリオ" panose="020B0604030504040204" pitchFamily="50" charset="-128"/>
            </a:endParaRPr>
          </a:p>
        </p:txBody>
      </p:sp>
      <p:sp>
        <p:nvSpPr>
          <p:cNvPr id="16" name="サブタイトル 2">
            <a:extLst>
              <a:ext uri="{FF2B5EF4-FFF2-40B4-BE49-F238E27FC236}">
                <a16:creationId xmlns:a16="http://schemas.microsoft.com/office/drawing/2014/main" id="{DD01E55D-FCE6-489C-91FF-175A8B3D9721}"/>
              </a:ext>
            </a:extLst>
          </p:cNvPr>
          <p:cNvSpPr txBox="1">
            <a:spLocks/>
          </p:cNvSpPr>
          <p:nvPr/>
        </p:nvSpPr>
        <p:spPr>
          <a:xfrm>
            <a:off x="1777100" y="3321487"/>
            <a:ext cx="3019904" cy="1251645"/>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indent="7938">
              <a:lnSpc>
                <a:spcPct val="80000"/>
              </a:lnSpc>
            </a:pPr>
            <a:r>
              <a:rPr lang="en-US" altLang="ja-JP" sz="1800" dirty="0">
                <a:solidFill>
                  <a:srgbClr val="009650"/>
                </a:solidFill>
                <a:latin typeface="メイリオ" panose="020B0604030504040204" pitchFamily="50" charset="-128"/>
                <a:ea typeface="メイリオ" panose="020B0604030504040204" pitchFamily="50" charset="-128"/>
              </a:rPr>
              <a:t>Q&amp;A</a:t>
            </a:r>
            <a:r>
              <a:rPr lang="ja-JP" altLang="en-US" sz="1800" dirty="0">
                <a:solidFill>
                  <a:srgbClr val="009650"/>
                </a:solidFill>
                <a:latin typeface="メイリオ" panose="020B0604030504040204" pitchFamily="50" charset="-128"/>
                <a:ea typeface="メイリオ" panose="020B0604030504040204" pitchFamily="50" charset="-128"/>
              </a:rPr>
              <a:t>や、</a:t>
            </a:r>
            <a:endParaRPr lang="en-US" altLang="ja-JP" sz="1800" dirty="0">
              <a:solidFill>
                <a:srgbClr val="009650"/>
              </a:solidFill>
              <a:latin typeface="メイリオ" panose="020B0604030504040204" pitchFamily="50" charset="-128"/>
              <a:ea typeface="メイリオ" panose="020B0604030504040204" pitchFamily="50" charset="-128"/>
            </a:endParaRPr>
          </a:p>
          <a:p>
            <a:pPr indent="7938">
              <a:lnSpc>
                <a:spcPct val="80000"/>
              </a:lnSpc>
            </a:pPr>
            <a:r>
              <a:rPr lang="ja-JP" altLang="en-US" sz="1800" dirty="0">
                <a:solidFill>
                  <a:srgbClr val="009650"/>
                </a:solidFill>
                <a:latin typeface="メイリオ" panose="020B0604030504040204" pitchFamily="50" charset="-128"/>
                <a:ea typeface="メイリオ" panose="020B0604030504040204" pitchFamily="50" charset="-128"/>
              </a:rPr>
              <a:t>動画での説明は</a:t>
            </a:r>
            <a:endParaRPr lang="en-US" altLang="ja-JP" sz="1800" dirty="0">
              <a:solidFill>
                <a:srgbClr val="009650"/>
              </a:solidFill>
              <a:latin typeface="メイリオ" panose="020B0604030504040204" pitchFamily="50" charset="-128"/>
              <a:ea typeface="メイリオ" panose="020B0604030504040204" pitchFamily="50" charset="-128"/>
            </a:endParaRPr>
          </a:p>
          <a:p>
            <a:pPr indent="7938">
              <a:lnSpc>
                <a:spcPct val="80000"/>
              </a:lnSpc>
            </a:pPr>
            <a:r>
              <a:rPr lang="ja-JP" altLang="en-US" sz="1800" dirty="0">
                <a:solidFill>
                  <a:srgbClr val="009650"/>
                </a:solidFill>
                <a:latin typeface="メイリオ" panose="020B0604030504040204" pitchFamily="50" charset="-128"/>
                <a:ea typeface="メイリオ" panose="020B0604030504040204" pitchFamily="50" charset="-128"/>
              </a:rPr>
              <a:t>こちらから</a:t>
            </a:r>
            <a:endParaRPr lang="ja-JP" altLang="en-US" sz="1800" dirty="0"/>
          </a:p>
        </p:txBody>
      </p:sp>
      <p:cxnSp>
        <p:nvCxnSpPr>
          <p:cNvPr id="11" name="直線矢印コネクタ 10"/>
          <p:cNvCxnSpPr/>
          <p:nvPr/>
        </p:nvCxnSpPr>
        <p:spPr>
          <a:xfrm>
            <a:off x="1871662" y="4369924"/>
            <a:ext cx="1800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H="1">
            <a:off x="5401109" y="3870392"/>
            <a:ext cx="3132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668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2518177" y="4096771"/>
            <a:ext cx="1811099" cy="1224000"/>
          </a:xfrm>
          <a:prstGeom prst="rect">
            <a:avLst/>
          </a:prstGeom>
        </p:spPr>
      </p:pic>
      <p:pic>
        <p:nvPicPr>
          <p:cNvPr id="15" name="図 14"/>
          <p:cNvPicPr>
            <a:picLocks noChangeAspect="1"/>
          </p:cNvPicPr>
          <p:nvPr/>
        </p:nvPicPr>
        <p:blipFill>
          <a:blip r:embed="rId4"/>
          <a:stretch>
            <a:fillRect/>
          </a:stretch>
        </p:blipFill>
        <p:spPr>
          <a:xfrm>
            <a:off x="5177613" y="4074905"/>
            <a:ext cx="1669352" cy="999260"/>
          </a:xfrm>
          <a:prstGeom prst="rect">
            <a:avLst/>
          </a:prstGeom>
        </p:spPr>
      </p:pic>
      <p:sp>
        <p:nvSpPr>
          <p:cNvPr id="2" name="タイトル 1"/>
          <p:cNvSpPr>
            <a:spLocks noGrp="1"/>
          </p:cNvSpPr>
          <p:nvPr>
            <p:ph type="ctrTitle"/>
          </p:nvPr>
        </p:nvSpPr>
        <p:spPr>
          <a:xfrm>
            <a:off x="1767718" y="529052"/>
            <a:ext cx="7200000" cy="540000"/>
          </a:xfrm>
        </p:spPr>
        <p:txBody>
          <a:bodyPr>
            <a:noAutofit/>
          </a:bodyPr>
          <a:lstStyle/>
          <a:p>
            <a:r>
              <a:rPr lang="ja-JP" altLang="en-US" dirty="0"/>
              <a:t>マイナポータル連携とは</a:t>
            </a:r>
          </a:p>
        </p:txBody>
      </p:sp>
      <p:sp>
        <p:nvSpPr>
          <p:cNvPr id="36" name="テキスト ボックス 35"/>
          <p:cNvSpPr txBox="1"/>
          <p:nvPr/>
        </p:nvSpPr>
        <p:spPr>
          <a:xfrm>
            <a:off x="524178" y="1378610"/>
            <a:ext cx="8270802" cy="866827"/>
          </a:xfrm>
          <a:prstGeom prst="rect">
            <a:avLst/>
          </a:prstGeom>
          <a:noFill/>
          <a:ln w="12700" cap="rnd" cmpd="sng">
            <a:noFill/>
          </a:ln>
        </p:spPr>
        <p:txBody>
          <a:bodyPr wrap="square" tIns="72000" bIns="72000">
            <a:noAutofit/>
          </a:bodyPr>
          <a:lstStyle/>
          <a:p>
            <a:pPr>
              <a:defRPr/>
            </a:pPr>
            <a:r>
              <a:rPr lang="ja-JP" altLang="en-US" sz="2200" b="1" dirty="0">
                <a:effectLst>
                  <a:glow rad="228600">
                    <a:schemeClr val="bg1"/>
                  </a:glow>
                </a:effectLst>
                <a:latin typeface="メイリオ" panose="020B0604030504040204" pitchFamily="50" charset="-128"/>
                <a:ea typeface="メイリオ" panose="020B0604030504040204" pitchFamily="50" charset="-128"/>
              </a:rPr>
              <a:t>マイナポータル連携で確定申告書が簡単、便利に作成できます。</a:t>
            </a:r>
          </a:p>
        </p:txBody>
      </p:sp>
      <p:sp>
        <p:nvSpPr>
          <p:cNvPr id="41" name="object 68"/>
          <p:cNvSpPr/>
          <p:nvPr/>
        </p:nvSpPr>
        <p:spPr>
          <a:xfrm>
            <a:off x="621733" y="4284740"/>
            <a:ext cx="1800000" cy="1620000"/>
          </a:xfrm>
          <a:custGeom>
            <a:avLst/>
            <a:gdLst/>
            <a:ahLst/>
            <a:cxnLst/>
            <a:rect l="l" t="t" r="r" b="b"/>
            <a:pathLst>
              <a:path w="1026794" h="1158240">
                <a:moveTo>
                  <a:pt x="1026794" y="1157960"/>
                </a:moveTo>
                <a:lnTo>
                  <a:pt x="0" y="1157960"/>
                </a:lnTo>
                <a:lnTo>
                  <a:pt x="0" y="0"/>
                </a:lnTo>
                <a:lnTo>
                  <a:pt x="1026794" y="0"/>
                </a:lnTo>
                <a:lnTo>
                  <a:pt x="1026794" y="1157960"/>
                </a:lnTo>
                <a:close/>
              </a:path>
            </a:pathLst>
          </a:custGeom>
          <a:solidFill>
            <a:srgbClr val="FFF79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object 383"/>
          <p:cNvSpPr/>
          <p:nvPr/>
        </p:nvSpPr>
        <p:spPr>
          <a:xfrm>
            <a:off x="4980922" y="2329627"/>
            <a:ext cx="3450386" cy="1423895"/>
          </a:xfrm>
          <a:custGeom>
            <a:avLst/>
            <a:gdLst/>
            <a:ahLst/>
            <a:cxnLst/>
            <a:rect l="l" t="t" r="r" b="b"/>
            <a:pathLst>
              <a:path w="2448559" h="1062354">
                <a:moveTo>
                  <a:pt x="2448001" y="1061986"/>
                </a:moveTo>
                <a:lnTo>
                  <a:pt x="0" y="1061986"/>
                </a:lnTo>
                <a:lnTo>
                  <a:pt x="0" y="0"/>
                </a:lnTo>
                <a:lnTo>
                  <a:pt x="2448001" y="0"/>
                </a:lnTo>
                <a:lnTo>
                  <a:pt x="2448001" y="1061986"/>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object 399"/>
          <p:cNvSpPr txBox="1"/>
          <p:nvPr/>
        </p:nvSpPr>
        <p:spPr>
          <a:xfrm>
            <a:off x="5243294" y="2302019"/>
            <a:ext cx="3487570" cy="1578381"/>
          </a:xfrm>
          <a:prstGeom prst="rect">
            <a:avLst/>
          </a:prstGeom>
        </p:spPr>
        <p:txBody>
          <a:bodyPr vert="horz" wrap="square" lIns="0" tIns="11430" rIns="0" bIns="0" rtlCol="0">
            <a:spAutoFit/>
          </a:bodyPr>
          <a:lstStyle/>
          <a:p>
            <a:pPr marL="269875" marR="8255" lvl="0" indent="-261938" defTabSz="457200">
              <a:lnSpc>
                <a:spcPct val="90000"/>
              </a:lnSpc>
              <a:spcBef>
                <a:spcPts val="90"/>
              </a:spcBef>
              <a:buClr>
                <a:srgbClr val="F15A29"/>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控除証明書等の書面の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管理・保管が不要</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データ提出でらくらく</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defTabSz="457200">
              <a:lnSpc>
                <a:spcPct val="90000"/>
              </a:lnSpc>
              <a:spcBef>
                <a:spcPts val="90"/>
              </a:spcBef>
              <a:buClr>
                <a:srgbClr val="F15A29"/>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マイナポータルから</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取得した</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データを使って申告書の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所定の項目に自動入力</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62" name="object 400"/>
          <p:cNvSpPr>
            <a:spLocks noChangeAspect="1"/>
          </p:cNvSpPr>
          <p:nvPr/>
        </p:nvSpPr>
        <p:spPr>
          <a:xfrm>
            <a:off x="4133241" y="2749785"/>
            <a:ext cx="360000" cy="561800"/>
          </a:xfrm>
          <a:custGeom>
            <a:avLst/>
            <a:gdLst/>
            <a:ahLst/>
            <a:cxnLst/>
            <a:rect l="l" t="t" r="r" b="b"/>
            <a:pathLst>
              <a:path w="180339" h="281940">
                <a:moveTo>
                  <a:pt x="0" y="0"/>
                </a:moveTo>
                <a:lnTo>
                  <a:pt x="0" y="281546"/>
                </a:lnTo>
                <a:lnTo>
                  <a:pt x="179997" y="140766"/>
                </a:lnTo>
                <a:lnTo>
                  <a:pt x="0" y="0"/>
                </a:lnTo>
                <a:close/>
              </a:path>
            </a:pathLst>
          </a:custGeom>
          <a:solidFill>
            <a:srgbClr val="98CB4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object 409"/>
          <p:cNvSpPr txBox="1"/>
          <p:nvPr/>
        </p:nvSpPr>
        <p:spPr>
          <a:xfrm>
            <a:off x="1944697" y="4422837"/>
            <a:ext cx="341058" cy="99323"/>
          </a:xfrm>
          <a:prstGeom prst="rect">
            <a:avLst/>
          </a:prstGeom>
        </p:spPr>
        <p:txBody>
          <a:bodyPr vert="horz" wrap="square" lIns="0" tIns="17145" rIns="0" bIns="0" rtlCol="0">
            <a:spAutoFit/>
          </a:bodyPr>
          <a:lstStyle/>
          <a:p>
            <a:pPr marL="0" marR="0" lvl="0" indent="0" algn="l" defTabSz="457200" rtl="0" eaLnBrk="1" fontAlgn="auto" latinLnBrk="0" hangingPunct="1">
              <a:lnSpc>
                <a:spcPct val="100000"/>
              </a:lnSpc>
              <a:spcBef>
                <a:spcPts val="135"/>
              </a:spcBef>
              <a:spcAft>
                <a:spcPts val="0"/>
              </a:spcAft>
              <a:buClrTx/>
              <a:buSzTx/>
              <a:buFontTx/>
              <a:buNone/>
              <a:tabLst/>
              <a:defRPr/>
            </a:pPr>
            <a:endParaRPr kumimoji="0" sz="600" b="0" i="0" u="none" strike="noStrike" kern="1200" cap="none" spc="0" normalizeH="0" baseline="0" noProof="0" dirty="0">
              <a:ln>
                <a:noFill/>
              </a:ln>
              <a:solidFill>
                <a:prstClr val="black"/>
              </a:solidFill>
              <a:effectLst/>
              <a:uLnTx/>
              <a:uFillTx/>
              <a:latin typeface="SimSun"/>
              <a:ea typeface="+mn-ea"/>
              <a:cs typeface="SimSun"/>
            </a:endParaRPr>
          </a:p>
        </p:txBody>
      </p:sp>
      <p:sp>
        <p:nvSpPr>
          <p:cNvPr id="71" name="object 410" descr="年間取引報告書の書類のイラスト"/>
          <p:cNvSpPr/>
          <p:nvPr/>
        </p:nvSpPr>
        <p:spPr>
          <a:xfrm>
            <a:off x="859125" y="5309358"/>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object 411"/>
          <p:cNvSpPr/>
          <p:nvPr/>
        </p:nvSpPr>
        <p:spPr>
          <a:xfrm>
            <a:off x="859125" y="5309358"/>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object 412"/>
          <p:cNvSpPr/>
          <p:nvPr/>
        </p:nvSpPr>
        <p:spPr>
          <a:xfrm>
            <a:off x="1328012" y="5933010"/>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object 413"/>
          <p:cNvSpPr/>
          <p:nvPr/>
        </p:nvSpPr>
        <p:spPr>
          <a:xfrm>
            <a:off x="1004141" y="5664014"/>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object 414"/>
          <p:cNvSpPr/>
          <p:nvPr/>
        </p:nvSpPr>
        <p:spPr>
          <a:xfrm>
            <a:off x="1004141" y="566401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object 415"/>
          <p:cNvSpPr/>
          <p:nvPr/>
        </p:nvSpPr>
        <p:spPr>
          <a:xfrm>
            <a:off x="1004141" y="5741811"/>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object 416"/>
          <p:cNvSpPr/>
          <p:nvPr/>
        </p:nvSpPr>
        <p:spPr>
          <a:xfrm>
            <a:off x="1004141" y="5741811"/>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object 417"/>
          <p:cNvSpPr/>
          <p:nvPr/>
        </p:nvSpPr>
        <p:spPr>
          <a:xfrm>
            <a:off x="1004141" y="581962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object 418"/>
          <p:cNvSpPr/>
          <p:nvPr/>
        </p:nvSpPr>
        <p:spPr>
          <a:xfrm>
            <a:off x="1004141" y="5819623"/>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object 421" descr="年末残高証明書の書類のイラスト"/>
          <p:cNvSpPr/>
          <p:nvPr/>
        </p:nvSpPr>
        <p:spPr>
          <a:xfrm>
            <a:off x="1609452" y="4828949"/>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object 422"/>
          <p:cNvSpPr/>
          <p:nvPr/>
        </p:nvSpPr>
        <p:spPr>
          <a:xfrm>
            <a:off x="1609452" y="4820482"/>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object 423"/>
          <p:cNvSpPr/>
          <p:nvPr/>
        </p:nvSpPr>
        <p:spPr>
          <a:xfrm>
            <a:off x="2078340" y="5444134"/>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object 424"/>
          <p:cNvSpPr/>
          <p:nvPr/>
        </p:nvSpPr>
        <p:spPr>
          <a:xfrm>
            <a:off x="1754468" y="517512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object 425"/>
          <p:cNvSpPr/>
          <p:nvPr/>
        </p:nvSpPr>
        <p:spPr>
          <a:xfrm>
            <a:off x="1754468" y="5175123"/>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object 426"/>
          <p:cNvSpPr/>
          <p:nvPr/>
        </p:nvSpPr>
        <p:spPr>
          <a:xfrm>
            <a:off x="1754468" y="5252934"/>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object 427"/>
          <p:cNvSpPr/>
          <p:nvPr/>
        </p:nvSpPr>
        <p:spPr>
          <a:xfrm>
            <a:off x="1754468" y="525293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object 428"/>
          <p:cNvSpPr/>
          <p:nvPr/>
        </p:nvSpPr>
        <p:spPr>
          <a:xfrm>
            <a:off x="1754468" y="5330747"/>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object 430"/>
          <p:cNvSpPr/>
          <p:nvPr/>
        </p:nvSpPr>
        <p:spPr>
          <a:xfrm>
            <a:off x="2600966" y="5248757"/>
            <a:ext cx="1980000" cy="434914"/>
          </a:xfrm>
          <a:custGeom>
            <a:avLst/>
            <a:gdLst/>
            <a:ahLst/>
            <a:cxnLst/>
            <a:rect l="l" t="t" r="r" b="b"/>
            <a:pathLst>
              <a:path w="1073150" h="324484">
                <a:moveTo>
                  <a:pt x="865898" y="0"/>
                </a:moveTo>
                <a:lnTo>
                  <a:pt x="865898" y="109893"/>
                </a:lnTo>
                <a:lnTo>
                  <a:pt x="0" y="109893"/>
                </a:lnTo>
                <a:lnTo>
                  <a:pt x="0" y="215531"/>
                </a:lnTo>
                <a:lnTo>
                  <a:pt x="865898" y="215531"/>
                </a:lnTo>
                <a:lnTo>
                  <a:pt x="865898" y="324002"/>
                </a:lnTo>
                <a:lnTo>
                  <a:pt x="1073048" y="161988"/>
                </a:lnTo>
                <a:lnTo>
                  <a:pt x="865898"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object 439" descr="マイナちゃんのイラスト"/>
          <p:cNvSpPr>
            <a:spLocks noChangeAspect="1"/>
          </p:cNvSpPr>
          <p:nvPr/>
        </p:nvSpPr>
        <p:spPr>
          <a:xfrm>
            <a:off x="3451483" y="4906472"/>
            <a:ext cx="657925" cy="1080000"/>
          </a:xfrm>
          <a:prstGeom prst="rect">
            <a:avLst/>
          </a:prstGeom>
          <a:blipFill>
            <a:blip r:embed="rId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グループ化 5" descr="パソコンの前にいる男性のイラスト"/>
          <p:cNvGrpSpPr/>
          <p:nvPr/>
        </p:nvGrpSpPr>
        <p:grpSpPr>
          <a:xfrm>
            <a:off x="4577229" y="4654672"/>
            <a:ext cx="886725" cy="1133088"/>
            <a:chOff x="4345357" y="4876361"/>
            <a:chExt cx="717927" cy="917392"/>
          </a:xfrm>
        </p:grpSpPr>
        <p:sp>
          <p:nvSpPr>
            <p:cNvPr id="96" name="object 441"/>
            <p:cNvSpPr/>
            <p:nvPr/>
          </p:nvSpPr>
          <p:spPr>
            <a:xfrm>
              <a:off x="4516873" y="5446407"/>
              <a:ext cx="239899" cy="255670"/>
            </a:xfrm>
            <a:prstGeom prst="rect">
              <a:avLst/>
            </a:prstGeom>
            <a:blipFill>
              <a:blip r:embed="rId6"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 name="object 442"/>
            <p:cNvSpPr/>
            <p:nvPr/>
          </p:nvSpPr>
          <p:spPr>
            <a:xfrm>
              <a:off x="4601560" y="5255653"/>
              <a:ext cx="60537" cy="79153"/>
            </a:xfrm>
            <a:custGeom>
              <a:avLst/>
              <a:gdLst/>
              <a:ahLst/>
              <a:cxnLst/>
              <a:rect l="l" t="t" r="r" b="b"/>
              <a:pathLst>
                <a:path w="45085" h="59054">
                  <a:moveTo>
                    <a:pt x="44627" y="58673"/>
                  </a:moveTo>
                  <a:lnTo>
                    <a:pt x="0" y="58673"/>
                  </a:lnTo>
                  <a:lnTo>
                    <a:pt x="0" y="0"/>
                  </a:lnTo>
                  <a:lnTo>
                    <a:pt x="44627" y="0"/>
                  </a:lnTo>
                  <a:lnTo>
                    <a:pt x="44627" y="58673"/>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object 443"/>
            <p:cNvSpPr/>
            <p:nvPr/>
          </p:nvSpPr>
          <p:spPr>
            <a:xfrm>
              <a:off x="4490183" y="4915825"/>
              <a:ext cx="300131" cy="348101"/>
            </a:xfrm>
            <a:custGeom>
              <a:avLst/>
              <a:gdLst/>
              <a:ahLst/>
              <a:cxnLst/>
              <a:rect l="l" t="t" r="r" b="b"/>
              <a:pathLst>
                <a:path w="223520" h="259715">
                  <a:moveTo>
                    <a:pt x="121856" y="0"/>
                  </a:moveTo>
                  <a:lnTo>
                    <a:pt x="78430" y="4104"/>
                  </a:lnTo>
                  <a:lnTo>
                    <a:pt x="21181" y="50783"/>
                  </a:lnTo>
                  <a:lnTo>
                    <a:pt x="6338" y="88899"/>
                  </a:lnTo>
                  <a:lnTo>
                    <a:pt x="0" y="133896"/>
                  </a:lnTo>
                  <a:lnTo>
                    <a:pt x="3249" y="180138"/>
                  </a:lnTo>
                  <a:lnTo>
                    <a:pt x="19824" y="217854"/>
                  </a:lnTo>
                  <a:lnTo>
                    <a:pt x="52935" y="244976"/>
                  </a:lnTo>
                  <a:lnTo>
                    <a:pt x="105790" y="259435"/>
                  </a:lnTo>
                  <a:lnTo>
                    <a:pt x="157140" y="254704"/>
                  </a:lnTo>
                  <a:lnTo>
                    <a:pt x="192952" y="230298"/>
                  </a:lnTo>
                  <a:lnTo>
                    <a:pt x="214470" y="191705"/>
                  </a:lnTo>
                  <a:lnTo>
                    <a:pt x="222935" y="144411"/>
                  </a:lnTo>
                  <a:lnTo>
                    <a:pt x="220699" y="87543"/>
                  </a:lnTo>
                  <a:lnTo>
                    <a:pt x="205595" y="43202"/>
                  </a:lnTo>
                  <a:lnTo>
                    <a:pt x="173892" y="13363"/>
                  </a:lnTo>
                  <a:lnTo>
                    <a:pt x="121856"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object 444"/>
            <p:cNvSpPr/>
            <p:nvPr/>
          </p:nvSpPr>
          <p:spPr>
            <a:xfrm>
              <a:off x="4669036" y="5088237"/>
              <a:ext cx="24727" cy="65535"/>
            </a:xfrm>
            <a:custGeom>
              <a:avLst/>
              <a:gdLst/>
              <a:ahLst/>
              <a:cxnLst/>
              <a:rect l="l" t="t" r="r" b="b"/>
              <a:pathLst>
                <a:path w="18414" h="48895">
                  <a:moveTo>
                    <a:pt x="8978" y="0"/>
                  </a:moveTo>
                  <a:lnTo>
                    <a:pt x="18300" y="45313"/>
                  </a:lnTo>
                  <a:lnTo>
                    <a:pt x="0" y="48653"/>
                  </a:lnTo>
                </a:path>
              </a:pathLst>
            </a:custGeom>
            <a:ln w="3809">
              <a:solidFill>
                <a:srgbClr val="CA7B53"/>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 name="object 445"/>
            <p:cNvSpPr/>
            <p:nvPr/>
          </p:nvSpPr>
          <p:spPr>
            <a:xfrm>
              <a:off x="4611573" y="5195274"/>
              <a:ext cx="103170" cy="26384"/>
            </a:xfrm>
            <a:custGeom>
              <a:avLst/>
              <a:gdLst/>
              <a:ahLst/>
              <a:cxnLst/>
              <a:rect l="l" t="t" r="r" b="b"/>
              <a:pathLst>
                <a:path w="76835" h="19684">
                  <a:moveTo>
                    <a:pt x="0" y="0"/>
                  </a:moveTo>
                  <a:lnTo>
                    <a:pt x="7013" y="10395"/>
                  </a:lnTo>
                  <a:lnTo>
                    <a:pt x="13436" y="15871"/>
                  </a:lnTo>
                  <a:lnTo>
                    <a:pt x="22945" y="18237"/>
                  </a:lnTo>
                  <a:lnTo>
                    <a:pt x="39217" y="19303"/>
                  </a:lnTo>
                  <a:lnTo>
                    <a:pt x="56824" y="17417"/>
                  </a:lnTo>
                  <a:lnTo>
                    <a:pt x="68305" y="11953"/>
                  </a:lnTo>
                  <a:lnTo>
                    <a:pt x="74545" y="6238"/>
                  </a:lnTo>
                  <a:lnTo>
                    <a:pt x="76428" y="3594"/>
                  </a:lnTo>
                </a:path>
              </a:pathLst>
            </a:custGeom>
            <a:ln w="3810">
              <a:solidFill>
                <a:srgbClr val="CD577A"/>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 name="object 446"/>
            <p:cNvSpPr/>
            <p:nvPr/>
          </p:nvSpPr>
          <p:spPr>
            <a:xfrm>
              <a:off x="4605725" y="5070189"/>
              <a:ext cx="28137" cy="33193"/>
            </a:xfrm>
            <a:custGeom>
              <a:avLst/>
              <a:gdLst/>
              <a:ahLst/>
              <a:cxnLst/>
              <a:rect l="l" t="t" r="r" b="b"/>
              <a:pathLst>
                <a:path w="20954" h="24765">
                  <a:moveTo>
                    <a:pt x="5372" y="0"/>
                  </a:moveTo>
                  <a:lnTo>
                    <a:pt x="609" y="5079"/>
                  </a:lnTo>
                  <a:lnTo>
                    <a:pt x="0" y="18173"/>
                  </a:lnTo>
                  <a:lnTo>
                    <a:pt x="4254" y="23698"/>
                  </a:lnTo>
                  <a:lnTo>
                    <a:pt x="15379" y="24218"/>
                  </a:lnTo>
                  <a:lnTo>
                    <a:pt x="20142" y="19138"/>
                  </a:lnTo>
                  <a:lnTo>
                    <a:pt x="20751" y="6032"/>
                  </a:lnTo>
                  <a:lnTo>
                    <a:pt x="16497" y="520"/>
                  </a:lnTo>
                  <a:lnTo>
                    <a:pt x="5372" y="0"/>
                  </a:lnTo>
                  <a:close/>
                </a:path>
              </a:pathLst>
            </a:custGeom>
            <a:solidFill>
              <a:srgbClr val="0501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 name="object 447"/>
            <p:cNvSpPr/>
            <p:nvPr/>
          </p:nvSpPr>
          <p:spPr>
            <a:xfrm>
              <a:off x="4702463" y="5074744"/>
              <a:ext cx="28137" cy="33193"/>
            </a:xfrm>
            <a:custGeom>
              <a:avLst/>
              <a:gdLst/>
              <a:ahLst/>
              <a:cxnLst/>
              <a:rect l="l" t="t" r="r" b="b"/>
              <a:pathLst>
                <a:path w="20954" h="24765">
                  <a:moveTo>
                    <a:pt x="5384" y="0"/>
                  </a:moveTo>
                  <a:lnTo>
                    <a:pt x="622" y="5092"/>
                  </a:lnTo>
                  <a:lnTo>
                    <a:pt x="0" y="18173"/>
                  </a:lnTo>
                  <a:lnTo>
                    <a:pt x="4267" y="23698"/>
                  </a:lnTo>
                  <a:lnTo>
                    <a:pt x="15392" y="24231"/>
                  </a:lnTo>
                  <a:lnTo>
                    <a:pt x="20154" y="19138"/>
                  </a:lnTo>
                  <a:lnTo>
                    <a:pt x="20764" y="6032"/>
                  </a:lnTo>
                  <a:lnTo>
                    <a:pt x="16509" y="520"/>
                  </a:lnTo>
                  <a:lnTo>
                    <a:pt x="5384" y="0"/>
                  </a:lnTo>
                  <a:close/>
                </a:path>
              </a:pathLst>
            </a:custGeom>
            <a:solidFill>
              <a:srgbClr val="0501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object 448"/>
            <p:cNvSpPr/>
            <p:nvPr/>
          </p:nvSpPr>
          <p:spPr>
            <a:xfrm>
              <a:off x="4554960" y="5099309"/>
              <a:ext cx="59685" cy="59577"/>
            </a:xfrm>
            <a:custGeom>
              <a:avLst/>
              <a:gdLst/>
              <a:ahLst/>
              <a:cxnLst/>
              <a:rect l="l" t="t" r="r" b="b"/>
              <a:pathLst>
                <a:path w="44450" h="44450">
                  <a:moveTo>
                    <a:pt x="23266" y="0"/>
                  </a:moveTo>
                  <a:lnTo>
                    <a:pt x="14535" y="1336"/>
                  </a:lnTo>
                  <a:lnTo>
                    <a:pt x="7246" y="5765"/>
                  </a:lnTo>
                  <a:lnTo>
                    <a:pt x="2151" y="12605"/>
                  </a:lnTo>
                  <a:lnTo>
                    <a:pt x="0" y="21170"/>
                  </a:lnTo>
                  <a:lnTo>
                    <a:pt x="1341" y="29906"/>
                  </a:lnTo>
                  <a:lnTo>
                    <a:pt x="5770" y="37195"/>
                  </a:lnTo>
                  <a:lnTo>
                    <a:pt x="12606" y="42287"/>
                  </a:lnTo>
                  <a:lnTo>
                    <a:pt x="21170" y="44437"/>
                  </a:lnTo>
                  <a:lnTo>
                    <a:pt x="29901" y="43102"/>
                  </a:lnTo>
                  <a:lnTo>
                    <a:pt x="37190" y="38676"/>
                  </a:lnTo>
                  <a:lnTo>
                    <a:pt x="42286" y="31837"/>
                  </a:lnTo>
                  <a:lnTo>
                    <a:pt x="44437" y="23266"/>
                  </a:lnTo>
                  <a:lnTo>
                    <a:pt x="43101" y="14537"/>
                  </a:lnTo>
                  <a:lnTo>
                    <a:pt x="38671" y="7251"/>
                  </a:lnTo>
                  <a:lnTo>
                    <a:pt x="31832" y="2156"/>
                  </a:lnTo>
                  <a:lnTo>
                    <a:pt x="23266" y="0"/>
                  </a:lnTo>
                  <a:close/>
                </a:path>
              </a:pathLst>
            </a:custGeom>
            <a:solidFill>
              <a:srgbClr val="F68F7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object 449"/>
            <p:cNvSpPr/>
            <p:nvPr/>
          </p:nvSpPr>
          <p:spPr>
            <a:xfrm>
              <a:off x="4717246" y="5106957"/>
              <a:ext cx="59685" cy="59577"/>
            </a:xfrm>
            <a:custGeom>
              <a:avLst/>
              <a:gdLst/>
              <a:ahLst/>
              <a:cxnLst/>
              <a:rect l="l" t="t" r="r" b="b"/>
              <a:pathLst>
                <a:path w="44450" h="44450">
                  <a:moveTo>
                    <a:pt x="23279" y="0"/>
                  </a:moveTo>
                  <a:lnTo>
                    <a:pt x="14542" y="1334"/>
                  </a:lnTo>
                  <a:lnTo>
                    <a:pt x="7253" y="5761"/>
                  </a:lnTo>
                  <a:lnTo>
                    <a:pt x="2156" y="12599"/>
                  </a:lnTo>
                  <a:lnTo>
                    <a:pt x="0" y="21170"/>
                  </a:lnTo>
                  <a:lnTo>
                    <a:pt x="1341" y="29899"/>
                  </a:lnTo>
                  <a:lnTo>
                    <a:pt x="5770" y="37185"/>
                  </a:lnTo>
                  <a:lnTo>
                    <a:pt x="12606" y="42280"/>
                  </a:lnTo>
                  <a:lnTo>
                    <a:pt x="21170" y="44437"/>
                  </a:lnTo>
                  <a:lnTo>
                    <a:pt x="29907" y="43101"/>
                  </a:lnTo>
                  <a:lnTo>
                    <a:pt x="37196" y="38671"/>
                  </a:lnTo>
                  <a:lnTo>
                    <a:pt x="42293" y="31832"/>
                  </a:lnTo>
                  <a:lnTo>
                    <a:pt x="44450" y="23266"/>
                  </a:lnTo>
                  <a:lnTo>
                    <a:pt x="43108" y="14530"/>
                  </a:lnTo>
                  <a:lnTo>
                    <a:pt x="38679" y="7242"/>
                  </a:lnTo>
                  <a:lnTo>
                    <a:pt x="31843" y="2149"/>
                  </a:lnTo>
                  <a:lnTo>
                    <a:pt x="23279" y="0"/>
                  </a:lnTo>
                  <a:close/>
                </a:path>
              </a:pathLst>
            </a:custGeom>
            <a:solidFill>
              <a:srgbClr val="F68F7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 name="object 450"/>
            <p:cNvSpPr/>
            <p:nvPr/>
          </p:nvSpPr>
          <p:spPr>
            <a:xfrm>
              <a:off x="4483974" y="4876361"/>
              <a:ext cx="320594" cy="226394"/>
            </a:xfrm>
            <a:custGeom>
              <a:avLst/>
              <a:gdLst/>
              <a:ahLst/>
              <a:cxnLst/>
              <a:rect l="l" t="t" r="r" b="b"/>
              <a:pathLst>
                <a:path w="238760" h="168909">
                  <a:moveTo>
                    <a:pt x="229321" y="59183"/>
                  </a:moveTo>
                  <a:lnTo>
                    <a:pt x="182557" y="59183"/>
                  </a:lnTo>
                  <a:lnTo>
                    <a:pt x="191185" y="93709"/>
                  </a:lnTo>
                  <a:lnTo>
                    <a:pt x="207703" y="120285"/>
                  </a:lnTo>
                  <a:lnTo>
                    <a:pt x="222837" y="143508"/>
                  </a:lnTo>
                  <a:lnTo>
                    <a:pt x="227807" y="168733"/>
                  </a:lnTo>
                  <a:lnTo>
                    <a:pt x="232498" y="153253"/>
                  </a:lnTo>
                  <a:lnTo>
                    <a:pt x="234674" y="142471"/>
                  </a:lnTo>
                  <a:lnTo>
                    <a:pt x="236837" y="124600"/>
                  </a:lnTo>
                  <a:lnTo>
                    <a:pt x="238563" y="101520"/>
                  </a:lnTo>
                  <a:lnTo>
                    <a:pt x="235769" y="71005"/>
                  </a:lnTo>
                  <a:lnTo>
                    <a:pt x="229321" y="59183"/>
                  </a:lnTo>
                  <a:close/>
                </a:path>
                <a:path w="238760" h="168909">
                  <a:moveTo>
                    <a:pt x="125450" y="0"/>
                  </a:moveTo>
                  <a:lnTo>
                    <a:pt x="79973" y="6195"/>
                  </a:lnTo>
                  <a:lnTo>
                    <a:pt x="38853" y="26459"/>
                  </a:lnTo>
                  <a:lnTo>
                    <a:pt x="12720" y="60389"/>
                  </a:lnTo>
                  <a:lnTo>
                    <a:pt x="0" y="121462"/>
                  </a:lnTo>
                  <a:lnTo>
                    <a:pt x="1403" y="140101"/>
                  </a:lnTo>
                  <a:lnTo>
                    <a:pt x="4262" y="150940"/>
                  </a:lnTo>
                  <a:lnTo>
                    <a:pt x="24670" y="120285"/>
                  </a:lnTo>
                  <a:lnTo>
                    <a:pt x="57018" y="105012"/>
                  </a:lnTo>
                  <a:lnTo>
                    <a:pt x="96023" y="93371"/>
                  </a:lnTo>
                  <a:lnTo>
                    <a:pt x="136405" y="73610"/>
                  </a:lnTo>
                  <a:lnTo>
                    <a:pt x="169393" y="73610"/>
                  </a:lnTo>
                  <a:lnTo>
                    <a:pt x="173843" y="69175"/>
                  </a:lnTo>
                  <a:lnTo>
                    <a:pt x="182557" y="59183"/>
                  </a:lnTo>
                  <a:lnTo>
                    <a:pt x="229321" y="59183"/>
                  </a:lnTo>
                  <a:lnTo>
                    <a:pt x="221037" y="43992"/>
                  </a:lnTo>
                  <a:lnTo>
                    <a:pt x="186951" y="31421"/>
                  </a:lnTo>
                  <a:lnTo>
                    <a:pt x="164653" y="8274"/>
                  </a:lnTo>
                  <a:lnTo>
                    <a:pt x="125450" y="0"/>
                  </a:lnTo>
                  <a:close/>
                </a:path>
                <a:path w="238760" h="168909">
                  <a:moveTo>
                    <a:pt x="169393" y="73610"/>
                  </a:moveTo>
                  <a:lnTo>
                    <a:pt x="136405" y="73610"/>
                  </a:lnTo>
                  <a:lnTo>
                    <a:pt x="136894" y="75540"/>
                  </a:lnTo>
                  <a:lnTo>
                    <a:pt x="137390" y="81022"/>
                  </a:lnTo>
                  <a:lnTo>
                    <a:pt x="136438" y="89592"/>
                  </a:lnTo>
                  <a:lnTo>
                    <a:pt x="132583" y="100788"/>
                  </a:lnTo>
                  <a:lnTo>
                    <a:pt x="147247" y="92974"/>
                  </a:lnTo>
                  <a:lnTo>
                    <a:pt x="161537" y="81438"/>
                  </a:lnTo>
                  <a:lnTo>
                    <a:pt x="169393" y="73610"/>
                  </a:lnTo>
                  <a:close/>
                </a:path>
              </a:pathLst>
            </a:custGeom>
            <a:solidFill>
              <a:srgbClr val="866048"/>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 name="object 452"/>
            <p:cNvSpPr/>
            <p:nvPr/>
          </p:nvSpPr>
          <p:spPr>
            <a:xfrm>
              <a:off x="4509711" y="4941722"/>
              <a:ext cx="111697" cy="64684"/>
            </a:xfrm>
            <a:custGeom>
              <a:avLst/>
              <a:gdLst/>
              <a:ahLst/>
              <a:cxnLst/>
              <a:rect l="l" t="t" r="r" b="b"/>
              <a:pathLst>
                <a:path w="83185" h="48259">
                  <a:moveTo>
                    <a:pt x="83159" y="0"/>
                  </a:moveTo>
                  <a:lnTo>
                    <a:pt x="60018" y="4123"/>
                  </a:lnTo>
                  <a:lnTo>
                    <a:pt x="38998" y="13250"/>
                  </a:lnTo>
                  <a:lnTo>
                    <a:pt x="19269" y="27662"/>
                  </a:lnTo>
                  <a:lnTo>
                    <a:pt x="0" y="47637"/>
                  </a:lnTo>
                </a:path>
              </a:pathLst>
            </a:custGeom>
            <a:ln w="3810">
              <a:solidFill>
                <a:srgbClr val="654732"/>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 name="object 453"/>
            <p:cNvSpPr/>
            <p:nvPr/>
          </p:nvSpPr>
          <p:spPr>
            <a:xfrm>
              <a:off x="4754566" y="4948004"/>
              <a:ext cx="41780" cy="105537"/>
            </a:xfrm>
            <a:custGeom>
              <a:avLst/>
              <a:gdLst/>
              <a:ahLst/>
              <a:cxnLst/>
              <a:rect l="l" t="t" r="r" b="b"/>
              <a:pathLst>
                <a:path w="31114" h="78740">
                  <a:moveTo>
                    <a:pt x="0" y="0"/>
                  </a:moveTo>
                  <a:lnTo>
                    <a:pt x="13119" y="14689"/>
                  </a:lnTo>
                  <a:lnTo>
                    <a:pt x="23725" y="34656"/>
                  </a:lnTo>
                  <a:lnTo>
                    <a:pt x="30094" y="56841"/>
                  </a:lnTo>
                  <a:lnTo>
                    <a:pt x="30505" y="78181"/>
                  </a:lnTo>
                </a:path>
              </a:pathLst>
            </a:custGeom>
            <a:ln w="3810">
              <a:solidFill>
                <a:srgbClr val="654732"/>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object 454"/>
            <p:cNvSpPr/>
            <p:nvPr/>
          </p:nvSpPr>
          <p:spPr>
            <a:xfrm>
              <a:off x="4466629" y="5078128"/>
              <a:ext cx="46896" cy="46811"/>
            </a:xfrm>
            <a:custGeom>
              <a:avLst/>
              <a:gdLst/>
              <a:ahLst/>
              <a:cxnLst/>
              <a:rect l="l" t="t" r="r" b="b"/>
              <a:pathLst>
                <a:path w="34925" h="34925">
                  <a:moveTo>
                    <a:pt x="8801" y="0"/>
                  </a:moveTo>
                  <a:lnTo>
                    <a:pt x="876" y="7213"/>
                  </a:lnTo>
                  <a:lnTo>
                    <a:pt x="0" y="25869"/>
                  </a:lnTo>
                  <a:lnTo>
                    <a:pt x="7200" y="33782"/>
                  </a:lnTo>
                  <a:lnTo>
                    <a:pt x="25869" y="34671"/>
                  </a:lnTo>
                  <a:lnTo>
                    <a:pt x="33781" y="27457"/>
                  </a:lnTo>
                  <a:lnTo>
                    <a:pt x="34670" y="8813"/>
                  </a:lnTo>
                  <a:lnTo>
                    <a:pt x="27457" y="889"/>
                  </a:lnTo>
                  <a:lnTo>
                    <a:pt x="8801"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object 455"/>
            <p:cNvSpPr/>
            <p:nvPr/>
          </p:nvSpPr>
          <p:spPr>
            <a:xfrm>
              <a:off x="4765970" y="5092222"/>
              <a:ext cx="46896" cy="46811"/>
            </a:xfrm>
            <a:custGeom>
              <a:avLst/>
              <a:gdLst/>
              <a:ahLst/>
              <a:cxnLst/>
              <a:rect l="l" t="t" r="r" b="b"/>
              <a:pathLst>
                <a:path w="34925" h="34925">
                  <a:moveTo>
                    <a:pt x="8801" y="0"/>
                  </a:moveTo>
                  <a:lnTo>
                    <a:pt x="876" y="7213"/>
                  </a:lnTo>
                  <a:lnTo>
                    <a:pt x="0" y="25869"/>
                  </a:lnTo>
                  <a:lnTo>
                    <a:pt x="7213" y="33781"/>
                  </a:lnTo>
                  <a:lnTo>
                    <a:pt x="25869" y="34670"/>
                  </a:lnTo>
                  <a:lnTo>
                    <a:pt x="33781" y="27457"/>
                  </a:lnTo>
                  <a:lnTo>
                    <a:pt x="34670" y="8813"/>
                  </a:lnTo>
                  <a:lnTo>
                    <a:pt x="27457" y="888"/>
                  </a:lnTo>
                  <a:lnTo>
                    <a:pt x="8801"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object 456"/>
            <p:cNvSpPr/>
            <p:nvPr/>
          </p:nvSpPr>
          <p:spPr>
            <a:xfrm>
              <a:off x="4711396" y="5301379"/>
              <a:ext cx="78442" cy="263842"/>
            </a:xfrm>
            <a:custGeom>
              <a:avLst/>
              <a:gdLst/>
              <a:ahLst/>
              <a:cxnLst/>
              <a:rect l="l" t="t" r="r" b="b"/>
              <a:pathLst>
                <a:path w="58420" h="196850">
                  <a:moveTo>
                    <a:pt x="20472" y="0"/>
                  </a:moveTo>
                  <a:lnTo>
                    <a:pt x="0" y="82727"/>
                  </a:lnTo>
                  <a:lnTo>
                    <a:pt x="9029" y="194551"/>
                  </a:lnTo>
                  <a:lnTo>
                    <a:pt x="57810" y="196608"/>
                  </a:lnTo>
                  <a:lnTo>
                    <a:pt x="54532" y="166454"/>
                  </a:lnTo>
                  <a:lnTo>
                    <a:pt x="45956" y="99814"/>
                  </a:lnTo>
                  <a:lnTo>
                    <a:pt x="33973" y="32418"/>
                  </a:lnTo>
                  <a:lnTo>
                    <a:pt x="20472"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 name="object 457"/>
            <p:cNvSpPr/>
            <p:nvPr/>
          </p:nvSpPr>
          <p:spPr>
            <a:xfrm>
              <a:off x="4515735" y="5286978"/>
              <a:ext cx="224246" cy="411934"/>
            </a:xfrm>
            <a:custGeom>
              <a:avLst/>
              <a:gdLst/>
              <a:ahLst/>
              <a:cxnLst/>
              <a:rect l="l" t="t" r="r" b="b"/>
              <a:pathLst>
                <a:path w="167004" h="307340">
                  <a:moveTo>
                    <a:pt x="61937" y="0"/>
                  </a:moveTo>
                  <a:lnTo>
                    <a:pt x="0" y="10744"/>
                  </a:lnTo>
                  <a:lnTo>
                    <a:pt x="14427" y="93472"/>
                  </a:lnTo>
                  <a:lnTo>
                    <a:pt x="25895" y="306870"/>
                  </a:lnTo>
                  <a:lnTo>
                    <a:pt x="138277" y="306870"/>
                  </a:lnTo>
                  <a:lnTo>
                    <a:pt x="152628" y="96354"/>
                  </a:lnTo>
                  <a:lnTo>
                    <a:pt x="163687" y="28829"/>
                  </a:lnTo>
                  <a:lnTo>
                    <a:pt x="94678" y="28829"/>
                  </a:lnTo>
                  <a:lnTo>
                    <a:pt x="61937" y="0"/>
                  </a:lnTo>
                  <a:close/>
                </a:path>
                <a:path w="167004" h="307340">
                  <a:moveTo>
                    <a:pt x="110007" y="0"/>
                  </a:moveTo>
                  <a:lnTo>
                    <a:pt x="94678" y="28829"/>
                  </a:lnTo>
                  <a:lnTo>
                    <a:pt x="163687" y="28829"/>
                  </a:lnTo>
                  <a:lnTo>
                    <a:pt x="166649" y="10744"/>
                  </a:lnTo>
                  <a:lnTo>
                    <a:pt x="110007"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object 458"/>
            <p:cNvSpPr/>
            <p:nvPr/>
          </p:nvSpPr>
          <p:spPr>
            <a:xfrm>
              <a:off x="4580214" y="5294965"/>
              <a:ext cx="101465" cy="56173"/>
            </a:xfrm>
            <a:custGeom>
              <a:avLst/>
              <a:gdLst/>
              <a:ahLst/>
              <a:cxnLst/>
              <a:rect l="l" t="t" r="r" b="b"/>
              <a:pathLst>
                <a:path w="75564" h="41909">
                  <a:moveTo>
                    <a:pt x="0" y="0"/>
                  </a:moveTo>
                  <a:lnTo>
                    <a:pt x="28143" y="41668"/>
                  </a:lnTo>
                  <a:lnTo>
                    <a:pt x="46659" y="24777"/>
                  </a:lnTo>
                  <a:lnTo>
                    <a:pt x="68199" y="38811"/>
                  </a:lnTo>
                  <a:lnTo>
                    <a:pt x="75565" y="0"/>
                  </a:lnTo>
                </a:path>
              </a:pathLst>
            </a:custGeom>
            <a:ln w="3810">
              <a:solidFill>
                <a:srgbClr val="5A8F5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object 459"/>
            <p:cNvSpPr/>
            <p:nvPr/>
          </p:nvSpPr>
          <p:spPr>
            <a:xfrm>
              <a:off x="4641253" y="5337188"/>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object 460"/>
            <p:cNvSpPr/>
            <p:nvPr/>
          </p:nvSpPr>
          <p:spPr>
            <a:xfrm>
              <a:off x="4641253" y="5399009"/>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object 461"/>
            <p:cNvSpPr/>
            <p:nvPr/>
          </p:nvSpPr>
          <p:spPr>
            <a:xfrm>
              <a:off x="4641253" y="5460831"/>
              <a:ext cx="9379" cy="8511"/>
            </a:xfrm>
            <a:custGeom>
              <a:avLst/>
              <a:gdLst/>
              <a:ahLst/>
              <a:cxnLst/>
              <a:rect l="l" t="t" r="r" b="b"/>
              <a:pathLst>
                <a:path w="6985" h="6350">
                  <a:moveTo>
                    <a:pt x="5041" y="0"/>
                  </a:moveTo>
                  <a:lnTo>
                    <a:pt x="1447" y="0"/>
                  </a:lnTo>
                  <a:lnTo>
                    <a:pt x="0" y="1371"/>
                  </a:lnTo>
                  <a:lnTo>
                    <a:pt x="0" y="4775"/>
                  </a:lnTo>
                  <a:lnTo>
                    <a:pt x="1447" y="6159"/>
                  </a:lnTo>
                  <a:lnTo>
                    <a:pt x="5041" y="6159"/>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 name="object 462"/>
            <p:cNvSpPr/>
            <p:nvPr/>
          </p:nvSpPr>
          <p:spPr>
            <a:xfrm>
              <a:off x="4641253" y="5522653"/>
              <a:ext cx="9379" cy="8511"/>
            </a:xfrm>
            <a:custGeom>
              <a:avLst/>
              <a:gdLst/>
              <a:ahLst/>
              <a:cxnLst/>
              <a:rect l="l" t="t" r="r" b="b"/>
              <a:pathLst>
                <a:path w="6985" h="6350">
                  <a:moveTo>
                    <a:pt x="5041" y="0"/>
                  </a:moveTo>
                  <a:lnTo>
                    <a:pt x="1447" y="0"/>
                  </a:lnTo>
                  <a:lnTo>
                    <a:pt x="0" y="1384"/>
                  </a:lnTo>
                  <a:lnTo>
                    <a:pt x="0" y="4787"/>
                  </a:lnTo>
                  <a:lnTo>
                    <a:pt x="1447" y="6159"/>
                  </a:lnTo>
                  <a:lnTo>
                    <a:pt x="5041" y="6159"/>
                  </a:lnTo>
                  <a:lnTo>
                    <a:pt x="6489" y="4787"/>
                  </a:lnTo>
                  <a:lnTo>
                    <a:pt x="6489" y="1384"/>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 name="object 463"/>
            <p:cNvSpPr/>
            <p:nvPr/>
          </p:nvSpPr>
          <p:spPr>
            <a:xfrm>
              <a:off x="4641253" y="5584491"/>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object 464"/>
            <p:cNvSpPr/>
            <p:nvPr/>
          </p:nvSpPr>
          <p:spPr>
            <a:xfrm>
              <a:off x="4641253" y="5646313"/>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object 465"/>
            <p:cNvSpPr/>
            <p:nvPr/>
          </p:nvSpPr>
          <p:spPr>
            <a:xfrm>
              <a:off x="4739504" y="5395101"/>
              <a:ext cx="0" cy="154050"/>
            </a:xfrm>
            <a:custGeom>
              <a:avLst/>
              <a:gdLst/>
              <a:ahLst/>
              <a:cxnLst/>
              <a:rect l="l" t="t" r="r" b="b"/>
              <a:pathLst>
                <a:path h="114934">
                  <a:moveTo>
                    <a:pt x="0" y="0"/>
                  </a:moveTo>
                  <a:lnTo>
                    <a:pt x="0" y="114769"/>
                  </a:lnTo>
                </a:path>
              </a:pathLst>
            </a:custGeom>
            <a:ln w="3810">
              <a:solidFill>
                <a:srgbClr val="5A8F5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object 466"/>
            <p:cNvSpPr/>
            <p:nvPr/>
          </p:nvSpPr>
          <p:spPr>
            <a:xfrm>
              <a:off x="4345357" y="5649918"/>
              <a:ext cx="717927" cy="143835"/>
            </a:xfrm>
            <a:custGeom>
              <a:avLst/>
              <a:gdLst/>
              <a:ahLst/>
              <a:cxnLst/>
              <a:rect l="l" t="t" r="r" b="b"/>
              <a:pathLst>
                <a:path w="534670" h="107315">
                  <a:moveTo>
                    <a:pt x="534111" y="106819"/>
                  </a:moveTo>
                  <a:lnTo>
                    <a:pt x="0" y="106819"/>
                  </a:lnTo>
                  <a:lnTo>
                    <a:pt x="0" y="0"/>
                  </a:lnTo>
                  <a:lnTo>
                    <a:pt x="534111" y="0"/>
                  </a:lnTo>
                  <a:lnTo>
                    <a:pt x="534111" y="106819"/>
                  </a:lnTo>
                  <a:close/>
                </a:path>
              </a:pathLst>
            </a:custGeom>
            <a:solidFill>
              <a:srgbClr val="D8B68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 name="object 467"/>
            <p:cNvSpPr/>
            <p:nvPr/>
          </p:nvSpPr>
          <p:spPr>
            <a:xfrm>
              <a:off x="4537560" y="5654053"/>
              <a:ext cx="278815" cy="34894"/>
            </a:xfrm>
            <a:custGeom>
              <a:avLst/>
              <a:gdLst/>
              <a:ahLst/>
              <a:cxnLst/>
              <a:rect l="l" t="t" r="r" b="b"/>
              <a:pathLst>
                <a:path w="207645" h="26034">
                  <a:moveTo>
                    <a:pt x="0" y="0"/>
                  </a:moveTo>
                  <a:lnTo>
                    <a:pt x="0" y="3937"/>
                  </a:lnTo>
                  <a:lnTo>
                    <a:pt x="11036" y="25412"/>
                  </a:lnTo>
                  <a:lnTo>
                    <a:pt x="207645" y="25412"/>
                  </a:lnTo>
                  <a:lnTo>
                    <a:pt x="207645" y="20180"/>
                  </a:lnTo>
                  <a:lnTo>
                    <a:pt x="196608" y="6540"/>
                  </a:lnTo>
                  <a:lnTo>
                    <a:pt x="0" y="0"/>
                  </a:lnTo>
                  <a:close/>
                </a:path>
              </a:pathLst>
            </a:custGeom>
            <a:solidFill>
              <a:srgbClr val="A3A4A8"/>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 name="object 468"/>
            <p:cNvSpPr/>
            <p:nvPr/>
          </p:nvSpPr>
          <p:spPr>
            <a:xfrm>
              <a:off x="4537560" y="5667577"/>
              <a:ext cx="278815" cy="0"/>
            </a:xfrm>
            <a:custGeom>
              <a:avLst/>
              <a:gdLst/>
              <a:ahLst/>
              <a:cxnLst/>
              <a:rect l="l" t="t" r="r" b="b"/>
              <a:pathLst>
                <a:path w="207645">
                  <a:moveTo>
                    <a:pt x="0" y="0"/>
                  </a:moveTo>
                  <a:lnTo>
                    <a:pt x="207645" y="0"/>
                  </a:lnTo>
                </a:path>
              </a:pathLst>
            </a:custGeom>
            <a:ln w="20180">
              <a:solidFill>
                <a:srgbClr val="D3D3D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4" name="object 469"/>
            <p:cNvSpPr/>
            <p:nvPr/>
          </p:nvSpPr>
          <p:spPr>
            <a:xfrm>
              <a:off x="478485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 name="object 470"/>
            <p:cNvSpPr/>
            <p:nvPr/>
          </p:nvSpPr>
          <p:spPr>
            <a:xfrm>
              <a:off x="476995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object 471"/>
            <p:cNvSpPr/>
            <p:nvPr/>
          </p:nvSpPr>
          <p:spPr>
            <a:xfrm>
              <a:off x="4755038"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7" name="object 472"/>
            <p:cNvSpPr/>
            <p:nvPr/>
          </p:nvSpPr>
          <p:spPr>
            <a:xfrm>
              <a:off x="474013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8" name="object 473"/>
            <p:cNvSpPr/>
            <p:nvPr/>
          </p:nvSpPr>
          <p:spPr>
            <a:xfrm>
              <a:off x="4725221"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9" name="object 474"/>
            <p:cNvSpPr/>
            <p:nvPr/>
          </p:nvSpPr>
          <p:spPr>
            <a:xfrm>
              <a:off x="4710315"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object 475"/>
            <p:cNvSpPr/>
            <p:nvPr/>
          </p:nvSpPr>
          <p:spPr>
            <a:xfrm>
              <a:off x="469541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1" name="object 476"/>
            <p:cNvSpPr/>
            <p:nvPr/>
          </p:nvSpPr>
          <p:spPr>
            <a:xfrm>
              <a:off x="4680497"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2" name="object 477"/>
            <p:cNvSpPr/>
            <p:nvPr/>
          </p:nvSpPr>
          <p:spPr>
            <a:xfrm>
              <a:off x="466559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object 478"/>
            <p:cNvSpPr/>
            <p:nvPr/>
          </p:nvSpPr>
          <p:spPr>
            <a:xfrm>
              <a:off x="4650680"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object 479"/>
            <p:cNvSpPr/>
            <p:nvPr/>
          </p:nvSpPr>
          <p:spPr>
            <a:xfrm>
              <a:off x="463577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5" name="object 480"/>
            <p:cNvSpPr/>
            <p:nvPr/>
          </p:nvSpPr>
          <p:spPr>
            <a:xfrm>
              <a:off x="462087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6" name="object 481"/>
            <p:cNvSpPr/>
            <p:nvPr/>
          </p:nvSpPr>
          <p:spPr>
            <a:xfrm>
              <a:off x="4605958"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7" name="object 482"/>
            <p:cNvSpPr/>
            <p:nvPr/>
          </p:nvSpPr>
          <p:spPr>
            <a:xfrm>
              <a:off x="459105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8" name="object 483"/>
            <p:cNvSpPr/>
            <p:nvPr/>
          </p:nvSpPr>
          <p:spPr>
            <a:xfrm>
              <a:off x="4576141"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9" name="object 484"/>
            <p:cNvSpPr/>
            <p:nvPr/>
          </p:nvSpPr>
          <p:spPr>
            <a:xfrm>
              <a:off x="456123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0" name="object 485"/>
            <p:cNvSpPr/>
            <p:nvPr/>
          </p:nvSpPr>
          <p:spPr>
            <a:xfrm>
              <a:off x="4546331"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1" name="object 486"/>
            <p:cNvSpPr/>
            <p:nvPr/>
          </p:nvSpPr>
          <p:spPr>
            <a:xfrm>
              <a:off x="4787445"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2" name="object 487"/>
            <p:cNvSpPr/>
            <p:nvPr/>
          </p:nvSpPr>
          <p:spPr>
            <a:xfrm>
              <a:off x="477253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3" name="object 488"/>
            <p:cNvSpPr/>
            <p:nvPr/>
          </p:nvSpPr>
          <p:spPr>
            <a:xfrm>
              <a:off x="4757627"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4" name="object 489"/>
            <p:cNvSpPr/>
            <p:nvPr/>
          </p:nvSpPr>
          <p:spPr>
            <a:xfrm>
              <a:off x="474271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5" name="object 490"/>
            <p:cNvSpPr/>
            <p:nvPr/>
          </p:nvSpPr>
          <p:spPr>
            <a:xfrm>
              <a:off x="4727809"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6" name="object 491"/>
            <p:cNvSpPr/>
            <p:nvPr/>
          </p:nvSpPr>
          <p:spPr>
            <a:xfrm>
              <a:off x="4712904"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7" name="object 492"/>
            <p:cNvSpPr/>
            <p:nvPr/>
          </p:nvSpPr>
          <p:spPr>
            <a:xfrm>
              <a:off x="469799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8" name="object 493"/>
            <p:cNvSpPr/>
            <p:nvPr/>
          </p:nvSpPr>
          <p:spPr>
            <a:xfrm>
              <a:off x="4683088"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9" name="object 494"/>
            <p:cNvSpPr/>
            <p:nvPr/>
          </p:nvSpPr>
          <p:spPr>
            <a:xfrm>
              <a:off x="466817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0" name="object 495"/>
            <p:cNvSpPr/>
            <p:nvPr/>
          </p:nvSpPr>
          <p:spPr>
            <a:xfrm>
              <a:off x="4653269"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object 496"/>
            <p:cNvSpPr/>
            <p:nvPr/>
          </p:nvSpPr>
          <p:spPr>
            <a:xfrm>
              <a:off x="4638365"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2" name="object 497"/>
            <p:cNvSpPr/>
            <p:nvPr/>
          </p:nvSpPr>
          <p:spPr>
            <a:xfrm>
              <a:off x="462345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3" name="object 498"/>
            <p:cNvSpPr/>
            <p:nvPr/>
          </p:nvSpPr>
          <p:spPr>
            <a:xfrm>
              <a:off x="4608548"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4" name="object 499"/>
            <p:cNvSpPr/>
            <p:nvPr/>
          </p:nvSpPr>
          <p:spPr>
            <a:xfrm>
              <a:off x="459363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5" name="object 500"/>
            <p:cNvSpPr/>
            <p:nvPr/>
          </p:nvSpPr>
          <p:spPr>
            <a:xfrm>
              <a:off x="4578730"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6" name="object 501"/>
            <p:cNvSpPr/>
            <p:nvPr/>
          </p:nvSpPr>
          <p:spPr>
            <a:xfrm>
              <a:off x="4563824"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7" name="object 502"/>
            <p:cNvSpPr/>
            <p:nvPr/>
          </p:nvSpPr>
          <p:spPr>
            <a:xfrm>
              <a:off x="454891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8" name="object 503"/>
            <p:cNvSpPr/>
            <p:nvPr/>
          </p:nvSpPr>
          <p:spPr>
            <a:xfrm>
              <a:off x="479002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9" name="object 504"/>
            <p:cNvSpPr/>
            <p:nvPr/>
          </p:nvSpPr>
          <p:spPr>
            <a:xfrm>
              <a:off x="477512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0" name="object 505"/>
            <p:cNvSpPr/>
            <p:nvPr/>
          </p:nvSpPr>
          <p:spPr>
            <a:xfrm>
              <a:off x="476021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1" name="object 506"/>
            <p:cNvSpPr/>
            <p:nvPr/>
          </p:nvSpPr>
          <p:spPr>
            <a:xfrm>
              <a:off x="4745303"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2" name="object 507"/>
            <p:cNvSpPr/>
            <p:nvPr/>
          </p:nvSpPr>
          <p:spPr>
            <a:xfrm>
              <a:off x="4730399"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3" name="object 508"/>
            <p:cNvSpPr/>
            <p:nvPr/>
          </p:nvSpPr>
          <p:spPr>
            <a:xfrm>
              <a:off x="471548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object 509"/>
            <p:cNvSpPr/>
            <p:nvPr/>
          </p:nvSpPr>
          <p:spPr>
            <a:xfrm>
              <a:off x="470058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5" name="object 510"/>
            <p:cNvSpPr/>
            <p:nvPr/>
          </p:nvSpPr>
          <p:spPr>
            <a:xfrm>
              <a:off x="468567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6" name="object 511"/>
            <p:cNvSpPr/>
            <p:nvPr/>
          </p:nvSpPr>
          <p:spPr>
            <a:xfrm>
              <a:off x="4670764"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7" name="object 512"/>
            <p:cNvSpPr/>
            <p:nvPr/>
          </p:nvSpPr>
          <p:spPr>
            <a:xfrm>
              <a:off x="4655860"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8" name="object 513"/>
            <p:cNvSpPr/>
            <p:nvPr/>
          </p:nvSpPr>
          <p:spPr>
            <a:xfrm>
              <a:off x="464094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9" name="object 514"/>
            <p:cNvSpPr/>
            <p:nvPr/>
          </p:nvSpPr>
          <p:spPr>
            <a:xfrm>
              <a:off x="462604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0" name="object 515"/>
            <p:cNvSpPr/>
            <p:nvPr/>
          </p:nvSpPr>
          <p:spPr>
            <a:xfrm>
              <a:off x="461113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1" name="object 516"/>
            <p:cNvSpPr/>
            <p:nvPr/>
          </p:nvSpPr>
          <p:spPr>
            <a:xfrm>
              <a:off x="4596224"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2" name="object 517"/>
            <p:cNvSpPr/>
            <p:nvPr/>
          </p:nvSpPr>
          <p:spPr>
            <a:xfrm>
              <a:off x="4581319"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3" name="object 518"/>
            <p:cNvSpPr/>
            <p:nvPr/>
          </p:nvSpPr>
          <p:spPr>
            <a:xfrm>
              <a:off x="456640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 name="object 519"/>
            <p:cNvSpPr/>
            <p:nvPr/>
          </p:nvSpPr>
          <p:spPr>
            <a:xfrm>
              <a:off x="455150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5" name="object 520"/>
            <p:cNvSpPr/>
            <p:nvPr/>
          </p:nvSpPr>
          <p:spPr>
            <a:xfrm>
              <a:off x="4792616"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6" name="object 521"/>
            <p:cNvSpPr/>
            <p:nvPr/>
          </p:nvSpPr>
          <p:spPr>
            <a:xfrm>
              <a:off x="477771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7" name="object 522"/>
            <p:cNvSpPr/>
            <p:nvPr/>
          </p:nvSpPr>
          <p:spPr>
            <a:xfrm>
              <a:off x="4762798"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8" name="object 523"/>
            <p:cNvSpPr/>
            <p:nvPr/>
          </p:nvSpPr>
          <p:spPr>
            <a:xfrm>
              <a:off x="474789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9" name="object 524"/>
            <p:cNvSpPr/>
            <p:nvPr/>
          </p:nvSpPr>
          <p:spPr>
            <a:xfrm>
              <a:off x="4732981"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0" name="object 525"/>
            <p:cNvSpPr/>
            <p:nvPr/>
          </p:nvSpPr>
          <p:spPr>
            <a:xfrm>
              <a:off x="4718075"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1" name="object 526"/>
            <p:cNvSpPr/>
            <p:nvPr/>
          </p:nvSpPr>
          <p:spPr>
            <a:xfrm>
              <a:off x="470317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2" name="object 527"/>
            <p:cNvSpPr/>
            <p:nvPr/>
          </p:nvSpPr>
          <p:spPr>
            <a:xfrm>
              <a:off x="4688259"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3" name="object 528"/>
            <p:cNvSpPr/>
            <p:nvPr/>
          </p:nvSpPr>
          <p:spPr>
            <a:xfrm>
              <a:off x="467335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4" name="object 529"/>
            <p:cNvSpPr/>
            <p:nvPr/>
          </p:nvSpPr>
          <p:spPr>
            <a:xfrm>
              <a:off x="4658442"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5" name="object 530"/>
            <p:cNvSpPr/>
            <p:nvPr/>
          </p:nvSpPr>
          <p:spPr>
            <a:xfrm>
              <a:off x="4643536"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6" name="object 531"/>
            <p:cNvSpPr/>
            <p:nvPr/>
          </p:nvSpPr>
          <p:spPr>
            <a:xfrm>
              <a:off x="462863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7" name="object 532"/>
            <p:cNvSpPr/>
            <p:nvPr/>
          </p:nvSpPr>
          <p:spPr>
            <a:xfrm>
              <a:off x="4613718"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8" name="object 533"/>
            <p:cNvSpPr/>
            <p:nvPr/>
          </p:nvSpPr>
          <p:spPr>
            <a:xfrm>
              <a:off x="459881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9" name="object 534"/>
            <p:cNvSpPr/>
            <p:nvPr/>
          </p:nvSpPr>
          <p:spPr>
            <a:xfrm>
              <a:off x="4583901"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0" name="object 535"/>
            <p:cNvSpPr/>
            <p:nvPr/>
          </p:nvSpPr>
          <p:spPr>
            <a:xfrm>
              <a:off x="4568997"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1" name="object 536"/>
            <p:cNvSpPr/>
            <p:nvPr/>
          </p:nvSpPr>
          <p:spPr>
            <a:xfrm>
              <a:off x="455409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2" name="object 537"/>
            <p:cNvSpPr/>
            <p:nvPr/>
          </p:nvSpPr>
          <p:spPr>
            <a:xfrm>
              <a:off x="4472549" y="5301379"/>
              <a:ext cx="185024" cy="370230"/>
            </a:xfrm>
            <a:custGeom>
              <a:avLst/>
              <a:gdLst/>
              <a:ahLst/>
              <a:cxnLst/>
              <a:rect l="l" t="t" r="r" b="b"/>
              <a:pathLst>
                <a:path w="137795" h="276225">
                  <a:moveTo>
                    <a:pt x="30909" y="0"/>
                  </a:moveTo>
                  <a:lnTo>
                    <a:pt x="19315" y="25876"/>
                  </a:lnTo>
                  <a:lnTo>
                    <a:pt x="8991" y="81907"/>
                  </a:lnTo>
                  <a:lnTo>
                    <a:pt x="1899" y="148270"/>
                  </a:lnTo>
                  <a:lnTo>
                    <a:pt x="0" y="205143"/>
                  </a:lnTo>
                  <a:lnTo>
                    <a:pt x="5255" y="232702"/>
                  </a:lnTo>
                  <a:lnTo>
                    <a:pt x="33651" y="245494"/>
                  </a:lnTo>
                  <a:lnTo>
                    <a:pt x="74935" y="259583"/>
                  </a:lnTo>
                  <a:lnTo>
                    <a:pt x="112145" y="270969"/>
                  </a:lnTo>
                  <a:lnTo>
                    <a:pt x="128318" y="275653"/>
                  </a:lnTo>
                  <a:lnTo>
                    <a:pt x="137208" y="247040"/>
                  </a:lnTo>
                  <a:lnTo>
                    <a:pt x="42161" y="203365"/>
                  </a:lnTo>
                  <a:lnTo>
                    <a:pt x="58798" y="61252"/>
                  </a:lnTo>
                  <a:lnTo>
                    <a:pt x="58463" y="40737"/>
                  </a:lnTo>
                  <a:lnTo>
                    <a:pt x="56712" y="19700"/>
                  </a:lnTo>
                  <a:lnTo>
                    <a:pt x="49033" y="4127"/>
                  </a:lnTo>
                  <a:lnTo>
                    <a:pt x="30909"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3" name="object 538"/>
            <p:cNvSpPr/>
            <p:nvPr/>
          </p:nvSpPr>
          <p:spPr>
            <a:xfrm>
              <a:off x="4526612" y="5402981"/>
              <a:ext cx="132739" cy="270412"/>
            </a:xfrm>
            <a:prstGeom prst="rect">
              <a:avLst/>
            </a:prstGeom>
            <a:blipFill>
              <a:blip r:embed="rId7"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4" name="object 539"/>
            <p:cNvSpPr/>
            <p:nvPr/>
          </p:nvSpPr>
          <p:spPr>
            <a:xfrm>
              <a:off x="4569788" y="5464519"/>
              <a:ext cx="367490" cy="255331"/>
            </a:xfrm>
            <a:custGeom>
              <a:avLst/>
              <a:gdLst/>
              <a:ahLst/>
              <a:cxnLst/>
              <a:rect l="l" t="t" r="r" b="b"/>
              <a:pathLst>
                <a:path w="273685" h="190500">
                  <a:moveTo>
                    <a:pt x="271462" y="0"/>
                  </a:moveTo>
                  <a:lnTo>
                    <a:pt x="2082" y="0"/>
                  </a:lnTo>
                  <a:lnTo>
                    <a:pt x="0" y="2082"/>
                  </a:lnTo>
                  <a:lnTo>
                    <a:pt x="0" y="188391"/>
                  </a:lnTo>
                  <a:lnTo>
                    <a:pt x="2082" y="190474"/>
                  </a:lnTo>
                  <a:lnTo>
                    <a:pt x="271462" y="190474"/>
                  </a:lnTo>
                  <a:lnTo>
                    <a:pt x="273558" y="188391"/>
                  </a:lnTo>
                  <a:lnTo>
                    <a:pt x="273558" y="2082"/>
                  </a:lnTo>
                  <a:lnTo>
                    <a:pt x="271462"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5" name="object 540"/>
            <p:cNvSpPr/>
            <p:nvPr/>
          </p:nvSpPr>
          <p:spPr>
            <a:xfrm>
              <a:off x="4577183" y="5464519"/>
              <a:ext cx="367490" cy="255331"/>
            </a:xfrm>
            <a:custGeom>
              <a:avLst/>
              <a:gdLst/>
              <a:ahLst/>
              <a:cxnLst/>
              <a:rect l="l" t="t" r="r" b="b"/>
              <a:pathLst>
                <a:path w="273685" h="190500">
                  <a:moveTo>
                    <a:pt x="271462" y="0"/>
                  </a:moveTo>
                  <a:lnTo>
                    <a:pt x="2082" y="0"/>
                  </a:lnTo>
                  <a:lnTo>
                    <a:pt x="0" y="2082"/>
                  </a:lnTo>
                  <a:lnTo>
                    <a:pt x="0" y="188391"/>
                  </a:lnTo>
                  <a:lnTo>
                    <a:pt x="2082" y="190474"/>
                  </a:lnTo>
                  <a:lnTo>
                    <a:pt x="271462" y="190474"/>
                  </a:lnTo>
                  <a:lnTo>
                    <a:pt x="273558" y="188391"/>
                  </a:lnTo>
                  <a:lnTo>
                    <a:pt x="273558" y="2082"/>
                  </a:lnTo>
                  <a:lnTo>
                    <a:pt x="271462" y="0"/>
                  </a:lnTo>
                  <a:close/>
                </a:path>
              </a:pathLst>
            </a:custGeom>
            <a:solidFill>
              <a:srgbClr val="D3D3D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object 541"/>
            <p:cNvSpPr/>
            <p:nvPr/>
          </p:nvSpPr>
          <p:spPr>
            <a:xfrm>
              <a:off x="4577538" y="5464519"/>
              <a:ext cx="255213" cy="297827"/>
            </a:xfrm>
            <a:prstGeom prst="rect">
              <a:avLst/>
            </a:prstGeom>
            <a:blipFill>
              <a:blip r:embed="rId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30" name="テキスト ボックス 229"/>
          <p:cNvSpPr txBox="1"/>
          <p:nvPr/>
        </p:nvSpPr>
        <p:spPr>
          <a:xfrm>
            <a:off x="5603512" y="4219434"/>
            <a:ext cx="1224000" cy="79200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申告書に</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自動入力・</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自動計算♪</a:t>
            </a:r>
            <a:endParaRPr kumimoji="0"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231" name="テキスト ボックス 230"/>
          <p:cNvSpPr txBox="1"/>
          <p:nvPr/>
        </p:nvSpPr>
        <p:spPr>
          <a:xfrm>
            <a:off x="2680231" y="4180668"/>
            <a:ext cx="1620000" cy="861774"/>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マイナポータル</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から、まとめて</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データで取得</a:t>
            </a:r>
            <a:endParaRPr kumimoji="0"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232" name="object 408"/>
          <p:cNvSpPr txBox="1"/>
          <p:nvPr/>
        </p:nvSpPr>
        <p:spPr>
          <a:xfrm>
            <a:off x="857678" y="5052003"/>
            <a:ext cx="623260" cy="579646"/>
          </a:xfrm>
          <a:prstGeom prst="rect">
            <a:avLst/>
          </a:prstGeom>
        </p:spPr>
        <p:txBody>
          <a:bodyPr vert="horz" wrap="square" lIns="0" tIns="635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証券会社</a:t>
            </a:r>
            <a:endParaRPr kumimoji="0" lang="en-US" altLang="ja-JP"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5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年間取引 </a:t>
            </a:r>
            <a:endParaRPr kumimoji="0" lang="en-US"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報告書</a:t>
            </a:r>
          </a:p>
        </p:txBody>
      </p:sp>
      <p:sp>
        <p:nvSpPr>
          <p:cNvPr id="233" name="object 418"/>
          <p:cNvSpPr/>
          <p:nvPr/>
        </p:nvSpPr>
        <p:spPr>
          <a:xfrm>
            <a:off x="1753583" y="5336449"/>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4" name="object 408"/>
          <p:cNvSpPr txBox="1"/>
          <p:nvPr/>
        </p:nvSpPr>
        <p:spPr>
          <a:xfrm>
            <a:off x="1656639" y="4561292"/>
            <a:ext cx="530441" cy="539016"/>
          </a:xfrm>
          <a:prstGeom prst="rect">
            <a:avLst/>
          </a:prstGeom>
        </p:spPr>
        <p:txBody>
          <a:bodyPr vert="horz" wrap="square" lIns="0" tIns="635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銀行等</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5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年末残高</a:t>
            </a: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 </a:t>
            </a:r>
            <a:r>
              <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　証明書</a:t>
            </a:r>
            <a:endParaRPr kumimoji="0" lang="en-US"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p:txBody>
      </p:sp>
      <p:sp>
        <p:nvSpPr>
          <p:cNvPr id="63" name="object 401" descr="保険料控除証明書の書類のイラスト"/>
          <p:cNvSpPr/>
          <p:nvPr/>
        </p:nvSpPr>
        <p:spPr>
          <a:xfrm>
            <a:off x="851941" y="4245006"/>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object 402"/>
          <p:cNvSpPr/>
          <p:nvPr/>
        </p:nvSpPr>
        <p:spPr>
          <a:xfrm>
            <a:off x="859125" y="4237476"/>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object 403"/>
          <p:cNvSpPr/>
          <p:nvPr/>
        </p:nvSpPr>
        <p:spPr>
          <a:xfrm>
            <a:off x="1328012" y="4861128"/>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object 404"/>
          <p:cNvSpPr/>
          <p:nvPr/>
        </p:nvSpPr>
        <p:spPr>
          <a:xfrm>
            <a:off x="1004141" y="459213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object 405"/>
          <p:cNvSpPr/>
          <p:nvPr/>
        </p:nvSpPr>
        <p:spPr>
          <a:xfrm>
            <a:off x="1004141" y="4669929"/>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object 406"/>
          <p:cNvSpPr/>
          <p:nvPr/>
        </p:nvSpPr>
        <p:spPr>
          <a:xfrm>
            <a:off x="1011321" y="4760291"/>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object 407"/>
          <p:cNvSpPr/>
          <p:nvPr/>
        </p:nvSpPr>
        <p:spPr>
          <a:xfrm>
            <a:off x="1011323" y="4559488"/>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5" name="object 406"/>
          <p:cNvSpPr/>
          <p:nvPr/>
        </p:nvSpPr>
        <p:spPr>
          <a:xfrm>
            <a:off x="1013717" y="4664916"/>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6" name="object 406"/>
          <p:cNvSpPr/>
          <p:nvPr/>
        </p:nvSpPr>
        <p:spPr>
          <a:xfrm>
            <a:off x="1013717" y="457455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0" name="テキスト ボックス 239"/>
          <p:cNvSpPr txBox="1"/>
          <p:nvPr/>
        </p:nvSpPr>
        <p:spPr>
          <a:xfrm>
            <a:off x="778836" y="4007999"/>
            <a:ext cx="753851" cy="595035"/>
          </a:xfrm>
          <a:prstGeom prst="rect">
            <a:avLst/>
          </a:prstGeom>
          <a:noFill/>
        </p:spPr>
        <p:txBody>
          <a:bodyPr wrap="square" rtlCol="0">
            <a:spAutoFit/>
          </a:bodyPr>
          <a:lstStyle/>
          <a:p>
            <a:pPr marL="22225" marR="0" lvl="0" indent="0" algn="ctr" defTabSz="457200" rtl="0" eaLnBrk="1" fontAlgn="auto" latinLnBrk="0" hangingPunct="1">
              <a:lnSpc>
                <a:spcPct val="100000"/>
              </a:lnSpc>
              <a:spcBef>
                <a:spcPts val="500"/>
              </a:spcBef>
              <a:spcAft>
                <a:spcPts val="0"/>
              </a:spcAft>
              <a:buClrTx/>
              <a:buSzTx/>
              <a:buFontTx/>
              <a:buNone/>
              <a:tabLst/>
              <a:defRPr/>
            </a:pPr>
            <a:r>
              <a:rPr kumimoji="0" lang="ja-JP" altLang="en-US"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保険会社</a:t>
            </a:r>
            <a:endPar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2225" marR="0" lvl="0" indent="0" algn="ctr" defTabSz="457200" rtl="0" eaLnBrk="1" fontAlgn="auto" latinLnBrk="0" hangingPunct="1">
              <a:lnSpc>
                <a:spcPct val="100000"/>
              </a:lnSpc>
              <a:spcBef>
                <a:spcPts val="500"/>
              </a:spcBef>
              <a:spcAft>
                <a:spcPts val="0"/>
              </a:spcAft>
              <a:buClrTx/>
              <a:buSzTx/>
              <a:buFontTx/>
              <a:buNone/>
              <a:tabLst/>
              <a:defRPr/>
            </a:pPr>
            <a:r>
              <a:rPr kumimoji="1"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保険料控除証明書</a:t>
            </a:r>
            <a:endPar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p:txBody>
      </p:sp>
      <p:sp>
        <p:nvSpPr>
          <p:cNvPr id="246" name="object 398"/>
          <p:cNvSpPr txBox="1"/>
          <p:nvPr/>
        </p:nvSpPr>
        <p:spPr>
          <a:xfrm>
            <a:off x="1122176" y="2302019"/>
            <a:ext cx="2948116" cy="1356012"/>
          </a:xfrm>
          <a:prstGeom prst="rect">
            <a:avLst/>
          </a:prstGeom>
        </p:spPr>
        <p:txBody>
          <a:bodyPr vert="horz" wrap="square" lIns="0" tIns="12700" rIns="0" bIns="0" rtlCol="0">
            <a:spAutoFit/>
          </a:bodyPr>
          <a:lstStyle/>
          <a:p>
            <a:pPr marL="269875" marR="5080" lvl="0" indent="-261938" algn="l" defTabSz="457200" rtl="0" eaLnBrk="1" fontAlgn="auto" latinLnBrk="0" hangingPunct="1">
              <a:lnSpc>
                <a:spcPct val="90000"/>
              </a:lnSpc>
              <a:spcBef>
                <a:spcPts val="100"/>
              </a:spcBef>
              <a:spcAft>
                <a:spcPts val="0"/>
              </a:spcAft>
              <a:buClr>
                <a:srgbClr val="27AAE1"/>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控除証明書等の書面の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5080" lvl="0" indent="-261938" algn="l" defTabSz="457200" rtl="0" eaLnBrk="1" fontAlgn="auto" latinLnBrk="0" hangingPunct="1">
              <a:lnSpc>
                <a:spcPct val="90000"/>
              </a:lnSpc>
              <a:spcBef>
                <a:spcPts val="100"/>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収集・管理・提出</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が必要</a:t>
            </a:r>
            <a:endParaRPr kumimoji="0"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lvl="0" indent="-261938" defTabSz="457200">
              <a:lnSpc>
                <a:spcPct val="90000"/>
              </a:lnSpc>
              <a:spcBef>
                <a:spcPts val="165"/>
              </a:spcBef>
              <a:buClr>
                <a:srgbClr val="27AAE1"/>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書面の控除証明書等を</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0" lvl="0" indent="-261938" algn="l" defTabSz="457200" rtl="0" eaLnBrk="1" fontAlgn="auto" latinLnBrk="0" hangingPunct="1">
              <a:lnSpc>
                <a:spcPct val="90000"/>
              </a:lnSpc>
              <a:spcBef>
                <a:spcPts val="165"/>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１件１</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件確認</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しながら</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0" lvl="0" indent="-261938" algn="l" defTabSz="457200" rtl="0" eaLnBrk="1" fontAlgn="auto" latinLnBrk="0" hangingPunct="1">
              <a:lnSpc>
                <a:spcPct val="90000"/>
              </a:lnSpc>
              <a:spcBef>
                <a:spcPts val="165"/>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記入・入力</a:t>
            </a:r>
            <a:endPar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42" name="object 382"/>
          <p:cNvSpPr/>
          <p:nvPr/>
        </p:nvSpPr>
        <p:spPr>
          <a:xfrm>
            <a:off x="806731" y="2131149"/>
            <a:ext cx="3240000" cy="1800000"/>
          </a:xfrm>
          <a:custGeom>
            <a:avLst/>
            <a:gdLst/>
            <a:ahLst/>
            <a:cxnLst/>
            <a:rect l="l" t="t" r="r" b="b"/>
            <a:pathLst>
              <a:path w="2448560" h="1062354">
                <a:moveTo>
                  <a:pt x="2448001" y="1061986"/>
                </a:moveTo>
                <a:lnTo>
                  <a:pt x="0" y="1061986"/>
                </a:lnTo>
                <a:lnTo>
                  <a:pt x="0" y="0"/>
                </a:lnTo>
                <a:lnTo>
                  <a:pt x="2448001" y="0"/>
                </a:lnTo>
                <a:lnTo>
                  <a:pt x="2448001" y="1061986"/>
                </a:lnTo>
                <a:close/>
              </a:path>
            </a:pathLst>
          </a:custGeom>
          <a:ln w="38100">
            <a:solidFill>
              <a:srgbClr val="27AAE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object 394"/>
          <p:cNvSpPr>
            <a:spLocks noChangeAspect="1"/>
          </p:cNvSpPr>
          <p:nvPr/>
        </p:nvSpPr>
        <p:spPr>
          <a:xfrm>
            <a:off x="447891" y="1758948"/>
            <a:ext cx="721305" cy="720000"/>
          </a:xfrm>
          <a:custGeom>
            <a:avLst/>
            <a:gdLst/>
            <a:ahLst/>
            <a:cxnLst/>
            <a:rect l="l" t="t" r="r" b="b"/>
            <a:pathLst>
              <a:path w="648335" h="648334">
                <a:moveTo>
                  <a:pt x="324002" y="0"/>
                </a:moveTo>
                <a:lnTo>
                  <a:pt x="276123" y="3512"/>
                </a:lnTo>
                <a:lnTo>
                  <a:pt x="230425" y="13717"/>
                </a:lnTo>
                <a:lnTo>
                  <a:pt x="187410" y="30113"/>
                </a:lnTo>
                <a:lnTo>
                  <a:pt x="147579" y="52198"/>
                </a:lnTo>
                <a:lnTo>
                  <a:pt x="111432" y="79471"/>
                </a:lnTo>
                <a:lnTo>
                  <a:pt x="79471" y="111432"/>
                </a:lnTo>
                <a:lnTo>
                  <a:pt x="52198" y="147579"/>
                </a:lnTo>
                <a:lnTo>
                  <a:pt x="30113" y="187410"/>
                </a:lnTo>
                <a:lnTo>
                  <a:pt x="13717" y="230425"/>
                </a:lnTo>
                <a:lnTo>
                  <a:pt x="3512" y="276123"/>
                </a:lnTo>
                <a:lnTo>
                  <a:pt x="0" y="324002"/>
                </a:lnTo>
                <a:lnTo>
                  <a:pt x="3512" y="371881"/>
                </a:lnTo>
                <a:lnTo>
                  <a:pt x="13717" y="417579"/>
                </a:lnTo>
                <a:lnTo>
                  <a:pt x="30113" y="460594"/>
                </a:lnTo>
                <a:lnTo>
                  <a:pt x="52198" y="500425"/>
                </a:lnTo>
                <a:lnTo>
                  <a:pt x="79471" y="536572"/>
                </a:lnTo>
                <a:lnTo>
                  <a:pt x="111432" y="568532"/>
                </a:lnTo>
                <a:lnTo>
                  <a:pt x="147579" y="595806"/>
                </a:lnTo>
                <a:lnTo>
                  <a:pt x="187410" y="617891"/>
                </a:lnTo>
                <a:lnTo>
                  <a:pt x="230425" y="634286"/>
                </a:lnTo>
                <a:lnTo>
                  <a:pt x="276123" y="644491"/>
                </a:lnTo>
                <a:lnTo>
                  <a:pt x="324002" y="648004"/>
                </a:lnTo>
                <a:lnTo>
                  <a:pt x="371881" y="644491"/>
                </a:lnTo>
                <a:lnTo>
                  <a:pt x="417579" y="634286"/>
                </a:lnTo>
                <a:lnTo>
                  <a:pt x="460594" y="617891"/>
                </a:lnTo>
                <a:lnTo>
                  <a:pt x="500425" y="595806"/>
                </a:lnTo>
                <a:lnTo>
                  <a:pt x="536572" y="568532"/>
                </a:lnTo>
                <a:lnTo>
                  <a:pt x="568532" y="536572"/>
                </a:lnTo>
                <a:lnTo>
                  <a:pt x="595806" y="500425"/>
                </a:lnTo>
                <a:lnTo>
                  <a:pt x="617891" y="460594"/>
                </a:lnTo>
                <a:lnTo>
                  <a:pt x="634286" y="417579"/>
                </a:lnTo>
                <a:lnTo>
                  <a:pt x="644491" y="371881"/>
                </a:lnTo>
                <a:lnTo>
                  <a:pt x="648004" y="324002"/>
                </a:lnTo>
                <a:lnTo>
                  <a:pt x="644491" y="276123"/>
                </a:lnTo>
                <a:lnTo>
                  <a:pt x="634286" y="230425"/>
                </a:lnTo>
                <a:lnTo>
                  <a:pt x="617891" y="187410"/>
                </a:lnTo>
                <a:lnTo>
                  <a:pt x="595806" y="147579"/>
                </a:lnTo>
                <a:lnTo>
                  <a:pt x="568532" y="111432"/>
                </a:lnTo>
                <a:lnTo>
                  <a:pt x="536572" y="79471"/>
                </a:lnTo>
                <a:lnTo>
                  <a:pt x="500425" y="52198"/>
                </a:lnTo>
                <a:lnTo>
                  <a:pt x="460594" y="30113"/>
                </a:lnTo>
                <a:lnTo>
                  <a:pt x="417579" y="13717"/>
                </a:lnTo>
                <a:lnTo>
                  <a:pt x="371881" y="3512"/>
                </a:lnTo>
                <a:lnTo>
                  <a:pt x="324002" y="0"/>
                </a:lnTo>
                <a:close/>
              </a:path>
            </a:pathLst>
          </a:custGeom>
          <a:solidFill>
            <a:srgbClr val="27AAE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7" name="図 236" descr="困っているマイナちゃんのイラスト"/>
          <p:cNvPicPr>
            <a:picLocks noChangeAspect="1"/>
          </p:cNvPicPr>
          <p:nvPr/>
        </p:nvPicPr>
        <p:blipFill>
          <a:blip r:embed="rId9" cstate="print">
            <a:clrChange>
              <a:clrFrom>
                <a:srgbClr val="ED1C24"/>
              </a:clrFrom>
              <a:clrTo>
                <a:srgbClr val="ED1C24">
                  <a:alpha val="0"/>
                </a:srgbClr>
              </a:clrTo>
            </a:clrChange>
            <a:extLst>
              <a:ext uri="{28A0092B-C50C-407E-A947-70E740481C1C}">
                <a14:useLocalDpi xmlns:a14="http://schemas.microsoft.com/office/drawing/2010/main"/>
              </a:ext>
            </a:extLst>
          </a:blip>
          <a:stretch>
            <a:fillRect/>
          </a:stretch>
        </p:blipFill>
        <p:spPr>
          <a:xfrm>
            <a:off x="136581" y="2619396"/>
            <a:ext cx="1115539" cy="1260000"/>
          </a:xfrm>
          <a:prstGeom prst="rect">
            <a:avLst/>
          </a:prstGeom>
        </p:spPr>
      </p:pic>
      <p:sp>
        <p:nvSpPr>
          <p:cNvPr id="247" name="テキスト ボックス 246"/>
          <p:cNvSpPr txBox="1"/>
          <p:nvPr/>
        </p:nvSpPr>
        <p:spPr>
          <a:xfrm>
            <a:off x="355076" y="1965880"/>
            <a:ext cx="9000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prstClr val="white"/>
                </a:solidFill>
                <a:effectLst/>
                <a:uLnTx/>
                <a:uFillTx/>
                <a:latin typeface="Meiryo" charset="-128"/>
                <a:ea typeface="Meiryo" charset="-128"/>
                <a:cs typeface="Meiryo" charset="-128"/>
              </a:rPr>
              <a:t>Before</a:t>
            </a:r>
            <a:endParaRPr kumimoji="1" lang="ja-JP" altLang="en-US" sz="1400" b="1" u="none" strike="noStrike" kern="1200" cap="none" spc="0" normalizeH="0" baseline="0" noProof="0" dirty="0">
              <a:ln>
                <a:noFill/>
              </a:ln>
              <a:solidFill>
                <a:prstClr val="white"/>
              </a:solidFill>
              <a:effectLst/>
              <a:uLnTx/>
              <a:uFillTx/>
              <a:latin typeface="Meiryo" charset="-128"/>
              <a:ea typeface="Meiryo" charset="-128"/>
              <a:cs typeface="Meiryo" charset="-128"/>
            </a:endParaRPr>
          </a:p>
        </p:txBody>
      </p:sp>
      <p:sp>
        <p:nvSpPr>
          <p:cNvPr id="48" name="object 384"/>
          <p:cNvSpPr/>
          <p:nvPr/>
        </p:nvSpPr>
        <p:spPr>
          <a:xfrm>
            <a:off x="4933847" y="2124424"/>
            <a:ext cx="3600000" cy="1800000"/>
          </a:xfrm>
          <a:custGeom>
            <a:avLst/>
            <a:gdLst/>
            <a:ahLst/>
            <a:cxnLst/>
            <a:rect l="l" t="t" r="r" b="b"/>
            <a:pathLst>
              <a:path w="2448559" h="1062354">
                <a:moveTo>
                  <a:pt x="2448001" y="1061986"/>
                </a:moveTo>
                <a:lnTo>
                  <a:pt x="0" y="1061986"/>
                </a:lnTo>
                <a:lnTo>
                  <a:pt x="0" y="0"/>
                </a:lnTo>
                <a:lnTo>
                  <a:pt x="2448001" y="0"/>
                </a:lnTo>
                <a:lnTo>
                  <a:pt x="2448001" y="1061986"/>
                </a:lnTo>
                <a:close/>
              </a:path>
            </a:pathLst>
          </a:custGeom>
          <a:ln w="38100">
            <a:solidFill>
              <a:srgbClr val="F15A2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object 396"/>
          <p:cNvSpPr>
            <a:spLocks noChangeAspect="1"/>
          </p:cNvSpPr>
          <p:nvPr/>
        </p:nvSpPr>
        <p:spPr>
          <a:xfrm>
            <a:off x="4579715" y="1768573"/>
            <a:ext cx="720000" cy="720000"/>
          </a:xfrm>
          <a:custGeom>
            <a:avLst/>
            <a:gdLst/>
            <a:ahLst/>
            <a:cxnLst/>
            <a:rect l="l" t="t" r="r" b="b"/>
            <a:pathLst>
              <a:path w="648335" h="648334">
                <a:moveTo>
                  <a:pt x="323989" y="0"/>
                </a:moveTo>
                <a:lnTo>
                  <a:pt x="276110" y="3512"/>
                </a:lnTo>
                <a:lnTo>
                  <a:pt x="230414" y="13717"/>
                </a:lnTo>
                <a:lnTo>
                  <a:pt x="187400" y="30113"/>
                </a:lnTo>
                <a:lnTo>
                  <a:pt x="147570" y="52198"/>
                </a:lnTo>
                <a:lnTo>
                  <a:pt x="111425" y="79471"/>
                </a:lnTo>
                <a:lnTo>
                  <a:pt x="79466" y="111432"/>
                </a:lnTo>
                <a:lnTo>
                  <a:pt x="52194" y="147579"/>
                </a:lnTo>
                <a:lnTo>
                  <a:pt x="30111" y="187410"/>
                </a:lnTo>
                <a:lnTo>
                  <a:pt x="13716" y="230425"/>
                </a:lnTo>
                <a:lnTo>
                  <a:pt x="3512" y="276123"/>
                </a:lnTo>
                <a:lnTo>
                  <a:pt x="0" y="324002"/>
                </a:lnTo>
                <a:lnTo>
                  <a:pt x="3512" y="371881"/>
                </a:lnTo>
                <a:lnTo>
                  <a:pt x="13716" y="417579"/>
                </a:lnTo>
                <a:lnTo>
                  <a:pt x="30111" y="460594"/>
                </a:lnTo>
                <a:lnTo>
                  <a:pt x="52194" y="500425"/>
                </a:lnTo>
                <a:lnTo>
                  <a:pt x="79466" y="536572"/>
                </a:lnTo>
                <a:lnTo>
                  <a:pt x="111425" y="568532"/>
                </a:lnTo>
                <a:lnTo>
                  <a:pt x="147570" y="595806"/>
                </a:lnTo>
                <a:lnTo>
                  <a:pt x="187400" y="617891"/>
                </a:lnTo>
                <a:lnTo>
                  <a:pt x="230414" y="634286"/>
                </a:lnTo>
                <a:lnTo>
                  <a:pt x="276110" y="644491"/>
                </a:lnTo>
                <a:lnTo>
                  <a:pt x="323989" y="648004"/>
                </a:lnTo>
                <a:lnTo>
                  <a:pt x="371868" y="644491"/>
                </a:lnTo>
                <a:lnTo>
                  <a:pt x="417566" y="634286"/>
                </a:lnTo>
                <a:lnTo>
                  <a:pt x="460581" y="617891"/>
                </a:lnTo>
                <a:lnTo>
                  <a:pt x="500413" y="595806"/>
                </a:lnTo>
                <a:lnTo>
                  <a:pt x="536559" y="568532"/>
                </a:lnTo>
                <a:lnTo>
                  <a:pt x="568520" y="536572"/>
                </a:lnTo>
                <a:lnTo>
                  <a:pt x="595793" y="500425"/>
                </a:lnTo>
                <a:lnTo>
                  <a:pt x="617878" y="460594"/>
                </a:lnTo>
                <a:lnTo>
                  <a:pt x="634274" y="417579"/>
                </a:lnTo>
                <a:lnTo>
                  <a:pt x="644479" y="371881"/>
                </a:lnTo>
                <a:lnTo>
                  <a:pt x="647992" y="324002"/>
                </a:lnTo>
                <a:lnTo>
                  <a:pt x="644479" y="276123"/>
                </a:lnTo>
                <a:lnTo>
                  <a:pt x="634274" y="230425"/>
                </a:lnTo>
                <a:lnTo>
                  <a:pt x="617878" y="187410"/>
                </a:lnTo>
                <a:lnTo>
                  <a:pt x="595793" y="147579"/>
                </a:lnTo>
                <a:lnTo>
                  <a:pt x="568520" y="111432"/>
                </a:lnTo>
                <a:lnTo>
                  <a:pt x="536559" y="79471"/>
                </a:lnTo>
                <a:lnTo>
                  <a:pt x="500413" y="52198"/>
                </a:lnTo>
                <a:lnTo>
                  <a:pt x="460581" y="30113"/>
                </a:lnTo>
                <a:lnTo>
                  <a:pt x="417566" y="13717"/>
                </a:lnTo>
                <a:lnTo>
                  <a:pt x="371868" y="3512"/>
                </a:lnTo>
                <a:lnTo>
                  <a:pt x="323989"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8" name="図 237" descr="いいねをするマイナちゃんのイラスト"/>
          <p:cNvPicPr>
            <a:picLocks noChangeAspect="1"/>
          </p:cNvPicPr>
          <p:nvPr/>
        </p:nvPicPr>
        <p:blipFill>
          <a:blip r:embed="rId10" cstate="print">
            <a:clrChange>
              <a:clrFrom>
                <a:srgbClr val="ED1C24"/>
              </a:clrFrom>
              <a:clrTo>
                <a:srgbClr val="ED1C24">
                  <a:alpha val="0"/>
                </a:srgbClr>
              </a:clrTo>
            </a:clrChange>
            <a:extLst>
              <a:ext uri="{28A0092B-C50C-407E-A947-70E740481C1C}">
                <a14:useLocalDpi xmlns:a14="http://schemas.microsoft.com/office/drawing/2010/main"/>
              </a:ext>
            </a:extLst>
          </a:blip>
          <a:stretch>
            <a:fillRect/>
          </a:stretch>
        </p:blipFill>
        <p:spPr>
          <a:xfrm>
            <a:off x="4368504" y="2554986"/>
            <a:ext cx="972155" cy="1440000"/>
          </a:xfrm>
          <a:prstGeom prst="rect">
            <a:avLst/>
          </a:prstGeom>
        </p:spPr>
      </p:pic>
      <p:sp>
        <p:nvSpPr>
          <p:cNvPr id="248" name="テキスト ボックス 247"/>
          <p:cNvSpPr txBox="1"/>
          <p:nvPr/>
        </p:nvSpPr>
        <p:spPr>
          <a:xfrm>
            <a:off x="4549082" y="1965880"/>
            <a:ext cx="78046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prstClr val="white"/>
                </a:solidFill>
                <a:effectLst/>
                <a:uLnTx/>
                <a:uFillTx/>
                <a:latin typeface="Meiryo" charset="-128"/>
                <a:ea typeface="Meiryo" charset="-128"/>
                <a:cs typeface="Meiryo" charset="-128"/>
              </a:rPr>
              <a:t>After</a:t>
            </a:r>
            <a:endParaRPr kumimoji="1" lang="ja-JP" altLang="en-US" sz="1400" b="1" u="none" strike="noStrike" kern="1200" cap="none" spc="0" normalizeH="0" baseline="0" noProof="0" dirty="0">
              <a:ln>
                <a:noFill/>
              </a:ln>
              <a:solidFill>
                <a:prstClr val="white"/>
              </a:solidFill>
              <a:effectLst/>
              <a:uLnTx/>
              <a:uFillTx/>
              <a:latin typeface="Meiryo" charset="-128"/>
              <a:ea typeface="Meiryo" charset="-128"/>
              <a:cs typeface="Meiryo" charset="-128"/>
            </a:endParaRPr>
          </a:p>
        </p:txBody>
      </p:sp>
      <p:grpSp>
        <p:nvGrpSpPr>
          <p:cNvPr id="3" name="グループ化 2" descr="税務署のビルのイラスト"/>
          <p:cNvGrpSpPr/>
          <p:nvPr/>
        </p:nvGrpSpPr>
        <p:grpSpPr>
          <a:xfrm>
            <a:off x="7404537" y="4735401"/>
            <a:ext cx="840845" cy="1094959"/>
            <a:chOff x="7290951" y="4828068"/>
            <a:chExt cx="741062" cy="965021"/>
          </a:xfrm>
        </p:grpSpPr>
        <p:sp>
          <p:nvSpPr>
            <p:cNvPr id="226" name="object 580"/>
            <p:cNvSpPr/>
            <p:nvPr/>
          </p:nvSpPr>
          <p:spPr>
            <a:xfrm>
              <a:off x="7290951" y="4828068"/>
              <a:ext cx="712533" cy="965021"/>
            </a:xfrm>
            <a:prstGeom prst="rect">
              <a:avLst/>
            </a:prstGeom>
            <a:blipFill>
              <a:blip r:embed="rId11"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1" name="object 581"/>
            <p:cNvSpPr txBox="1"/>
            <p:nvPr/>
          </p:nvSpPr>
          <p:spPr>
            <a:xfrm>
              <a:off x="7433152" y="4844773"/>
              <a:ext cx="598861" cy="168635"/>
            </a:xfrm>
            <a:prstGeom prst="rect">
              <a:avLst/>
            </a:prstGeom>
          </p:spPr>
          <p:txBody>
            <a:bodyPr vert="horz" wrap="square" lIns="0" tIns="14604" rIns="0" bIns="0" rtlCol="0">
              <a:spAutoFit/>
            </a:bodyPr>
            <a:lstStyle/>
            <a:p>
              <a:pPr marL="0" marR="0" lvl="0" indent="0" algn="l" defTabSz="457200" rtl="0" eaLnBrk="1" fontAlgn="auto" latinLnBrk="0" hangingPunct="1">
                <a:lnSpc>
                  <a:spcPct val="100000"/>
                </a:lnSpc>
                <a:spcBef>
                  <a:spcPts val="114"/>
                </a:spcBef>
                <a:spcAft>
                  <a:spcPts val="0"/>
                </a:spcAft>
                <a:buClrTx/>
                <a:buSzTx/>
                <a:buFontTx/>
                <a:buNone/>
                <a:tabLst/>
                <a:defRPr/>
              </a:pPr>
              <a:r>
                <a:rPr kumimoji="0" sz="1000" b="1" i="0" u="none" strike="noStrike" kern="1200" cap="none" spc="125" normalizeH="0" baseline="0" noProof="0" dirty="0">
                  <a:ln>
                    <a:noFill/>
                  </a:ln>
                  <a:solidFill>
                    <a:srgbClr val="45707A"/>
                  </a:solidFill>
                  <a:effectLst/>
                  <a:uLnTx/>
                  <a:uFillTx/>
                  <a:latin typeface="Yu Gothic UI"/>
                  <a:ea typeface="+mn-ea"/>
                  <a:cs typeface="Yu Gothic UI"/>
                </a:rPr>
                <a:t>税務</a:t>
              </a:r>
              <a:r>
                <a:rPr kumimoji="0" sz="1000" b="1" i="0" u="none" strike="noStrike" kern="1200" cap="none" spc="15" normalizeH="0" baseline="0" noProof="0" dirty="0">
                  <a:ln>
                    <a:noFill/>
                  </a:ln>
                  <a:solidFill>
                    <a:srgbClr val="45707A"/>
                  </a:solidFill>
                  <a:effectLst/>
                  <a:uLnTx/>
                  <a:uFillTx/>
                  <a:latin typeface="Yu Gothic UI"/>
                  <a:ea typeface="+mn-ea"/>
                  <a:cs typeface="Yu Gothic UI"/>
                </a:rPr>
                <a:t>署</a:t>
              </a:r>
              <a:r>
                <a:rPr kumimoji="0" sz="550" b="1" i="0" u="none" strike="noStrike" kern="1200" cap="none" spc="-40" normalizeH="0" baseline="0" noProof="0" dirty="0">
                  <a:ln>
                    <a:noFill/>
                  </a:ln>
                  <a:solidFill>
                    <a:srgbClr val="45707A"/>
                  </a:solidFill>
                  <a:effectLst/>
                  <a:uLnTx/>
                  <a:uFillTx/>
                  <a:latin typeface="Yu Gothic UI"/>
                  <a:ea typeface="+mn-ea"/>
                  <a:cs typeface="Yu Gothic UI"/>
                </a:rPr>
                <a:t> </a:t>
              </a:r>
              <a:endParaRPr kumimoji="0" sz="550" b="0" i="0" u="none" strike="noStrike" kern="1200" cap="none" spc="0" normalizeH="0" baseline="0" noProof="0" dirty="0">
                <a:ln>
                  <a:noFill/>
                </a:ln>
                <a:solidFill>
                  <a:prstClr val="black"/>
                </a:solidFill>
                <a:effectLst/>
                <a:uLnTx/>
                <a:uFillTx/>
                <a:latin typeface="Yu Gothic UI"/>
                <a:ea typeface="+mn-ea"/>
                <a:cs typeface="Yu Gothic UI"/>
              </a:endParaRPr>
            </a:p>
          </p:txBody>
        </p:sp>
      </p:grpSp>
      <p:sp>
        <p:nvSpPr>
          <p:cNvPr id="252" name="object 430"/>
          <p:cNvSpPr/>
          <p:nvPr/>
        </p:nvSpPr>
        <p:spPr>
          <a:xfrm>
            <a:off x="5482015" y="5253195"/>
            <a:ext cx="1980000" cy="434914"/>
          </a:xfrm>
          <a:custGeom>
            <a:avLst/>
            <a:gdLst/>
            <a:ahLst/>
            <a:cxnLst/>
            <a:rect l="l" t="t" r="r" b="b"/>
            <a:pathLst>
              <a:path w="1073150" h="324484">
                <a:moveTo>
                  <a:pt x="865898" y="0"/>
                </a:moveTo>
                <a:lnTo>
                  <a:pt x="865898" y="109893"/>
                </a:lnTo>
                <a:lnTo>
                  <a:pt x="0" y="109893"/>
                </a:lnTo>
                <a:lnTo>
                  <a:pt x="0" y="215531"/>
                </a:lnTo>
                <a:lnTo>
                  <a:pt x="865898" y="215531"/>
                </a:lnTo>
                <a:lnTo>
                  <a:pt x="865898" y="324002"/>
                </a:lnTo>
                <a:lnTo>
                  <a:pt x="1073048" y="161988"/>
                </a:lnTo>
                <a:lnTo>
                  <a:pt x="865898"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8" name="Title 1">
            <a:extLst>
              <a:ext uri="{FF2B5EF4-FFF2-40B4-BE49-F238E27FC236}">
                <a16:creationId xmlns:a16="http://schemas.microsoft.com/office/drawing/2014/main" id="{FEFC6E97-9F6C-4226-A2C6-3B77F4D94247}"/>
              </a:ext>
            </a:extLst>
          </p:cNvPr>
          <p:cNvSpPr txBox="1">
            <a:spLocks/>
          </p:cNvSpPr>
          <p:nvPr/>
        </p:nvSpPr>
        <p:spPr>
          <a:xfrm>
            <a:off x="276687" y="467089"/>
            <a:ext cx="1830893" cy="641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（参考）</a:t>
            </a:r>
            <a:endParaRPr lang="en-US" altLang="ja-JP" dirty="0"/>
          </a:p>
        </p:txBody>
      </p:sp>
    </p:spTree>
    <p:extLst>
      <p:ext uri="{BB962C8B-B14F-4D97-AF65-F5344CB8AC3E}">
        <p14:creationId xmlns:p14="http://schemas.microsoft.com/office/powerpoint/2010/main" val="3412352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565852" y="472446"/>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4000" dirty="0">
                <a:solidFill>
                  <a:srgbClr val="009650"/>
                </a:solidFill>
              </a:rPr>
              <a:t>1</a:t>
            </a:r>
            <a:endParaRPr lang="ja-JP" altLang="en-US" sz="14000" dirty="0">
              <a:solidFill>
                <a:srgbClr val="009650"/>
              </a:solidFill>
            </a:endParaRPr>
          </a:p>
          <a:p>
            <a:r>
              <a:rPr lang="en-US" altLang="ja-JP" sz="4800" dirty="0">
                <a:solidFill>
                  <a:srgbClr val="009650"/>
                </a:solidFill>
              </a:rPr>
              <a:t> e-Tax</a:t>
            </a:r>
            <a:r>
              <a:rPr lang="ja-JP" altLang="en-US" sz="4800" dirty="0">
                <a:solidFill>
                  <a:srgbClr val="009650"/>
                </a:solidFill>
              </a:rPr>
              <a:t>を知りましょう</a:t>
            </a:r>
            <a:endParaRPr lang="en-US" altLang="ja-JP" sz="4800" dirty="0">
              <a:solidFill>
                <a:srgbClr val="009650"/>
              </a:solidFill>
            </a:endParaRPr>
          </a:p>
        </p:txBody>
      </p:sp>
      <p:pic>
        <p:nvPicPr>
          <p:cNvPr id="5" name="図 4" descr="イータ君のイラスト"/>
          <p:cNvPicPr>
            <a:picLocks noChangeAspect="1"/>
          </p:cNvPicPr>
          <p:nvPr/>
        </p:nvPicPr>
        <p:blipFill rotWithShape="1">
          <a:blip r:embed="rId3">
            <a:extLst>
              <a:ext uri="{28A0092B-C50C-407E-A947-70E740481C1C}">
                <a14:useLocalDpi xmlns:a14="http://schemas.microsoft.com/office/drawing/2010/main"/>
              </a:ext>
            </a:extLst>
          </a:blip>
          <a:srcRect l="7542" t="745" r="4679" b="3768"/>
          <a:stretch/>
        </p:blipFill>
        <p:spPr>
          <a:xfrm>
            <a:off x="558016" y="4525783"/>
            <a:ext cx="1038302" cy="1626452"/>
          </a:xfrm>
          <a:prstGeom prst="rect">
            <a:avLst/>
          </a:prstGeom>
        </p:spPr>
      </p:pic>
    </p:spTree>
    <p:extLst>
      <p:ext uri="{BB962C8B-B14F-4D97-AF65-F5344CB8AC3E}">
        <p14:creationId xmlns:p14="http://schemas.microsoft.com/office/powerpoint/2010/main" val="139376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944000" y="499281"/>
            <a:ext cx="7200000" cy="540000"/>
          </a:xfrm>
        </p:spPr>
        <p:txBody>
          <a:bodyPr>
            <a:noAutofit/>
          </a:bodyPr>
          <a:lstStyle/>
          <a:p>
            <a:r>
              <a:rPr lang="ja-JP" altLang="en-US" dirty="0"/>
              <a:t>マイナポータル連携に係る事前準備</a:t>
            </a:r>
          </a:p>
        </p:txBody>
      </p:sp>
      <p:sp>
        <p:nvSpPr>
          <p:cNvPr id="4" name="Title 1"/>
          <p:cNvSpPr txBox="1">
            <a:spLocks/>
          </p:cNvSpPr>
          <p:nvPr/>
        </p:nvSpPr>
        <p:spPr>
          <a:xfrm>
            <a:off x="276687" y="467089"/>
            <a:ext cx="1830893" cy="641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（参考）</a:t>
            </a:r>
            <a:endParaRPr lang="en-US" altLang="ja-JP" dirty="0"/>
          </a:p>
        </p:txBody>
      </p:sp>
      <p:sp>
        <p:nvSpPr>
          <p:cNvPr id="26" name="サブタイトル 2">
            <a:extLst>
              <a:ext uri="{FF2B5EF4-FFF2-40B4-BE49-F238E27FC236}">
                <a16:creationId xmlns:a16="http://schemas.microsoft.com/office/drawing/2014/main" id="{1861C13F-8CC2-4340-911A-E0EBA4D34855}"/>
              </a:ext>
            </a:extLst>
          </p:cNvPr>
          <p:cNvSpPr>
            <a:spLocks noGrp="1"/>
          </p:cNvSpPr>
          <p:nvPr>
            <p:ph type="subTitle" idx="1"/>
          </p:nvPr>
        </p:nvSpPr>
        <p:spPr>
          <a:xfrm>
            <a:off x="507804" y="1423048"/>
            <a:ext cx="8280000" cy="5051647"/>
          </a:xfrm>
        </p:spPr>
        <p:txBody>
          <a:bodyPr>
            <a:normAutofit/>
          </a:bodyPr>
          <a:lstStyle/>
          <a:p>
            <a:r>
              <a:rPr lang="ja-JP" altLang="en-US" sz="2000" dirty="0"/>
              <a:t>マイナポータル連携を利用するためには、事前準備が必要です。</a:t>
            </a:r>
            <a:endParaRPr lang="en-US" altLang="ja-JP" sz="2000" dirty="0"/>
          </a:p>
          <a:p>
            <a:r>
              <a:rPr lang="ja-JP" altLang="en-US" sz="2000" dirty="0"/>
              <a:t>国税庁ホームページの「マイナポータル連携特設ページ」では、</a:t>
            </a:r>
            <a:endParaRPr lang="en-US" altLang="ja-JP" sz="2000" dirty="0"/>
          </a:p>
          <a:p>
            <a:r>
              <a:rPr lang="ja-JP" altLang="en-US" sz="2000" dirty="0"/>
              <a:t>マイナポータル連携の具体的な機能の紹介のほか、</a:t>
            </a:r>
            <a:endParaRPr lang="en-US" altLang="ja-JP" sz="2000" dirty="0"/>
          </a:p>
          <a:p>
            <a:r>
              <a:rPr lang="ja-JP" altLang="en-US" sz="2000" dirty="0"/>
              <a:t>事前準備の具体的な方法について、手順書を掲載しています。</a:t>
            </a:r>
            <a:endParaRPr lang="en-US" altLang="ja-JP" sz="2000" dirty="0"/>
          </a:p>
          <a:p>
            <a:pPr>
              <a:lnSpc>
                <a:spcPct val="100000"/>
              </a:lnSpc>
            </a:pPr>
            <a:r>
              <a:rPr lang="ja-JP" altLang="en-US" sz="1800" dirty="0">
                <a:solidFill>
                  <a:schemeClr val="accent1"/>
                </a:solidFill>
              </a:rPr>
              <a:t>　国税庁トップ（</a:t>
            </a:r>
            <a:r>
              <a:rPr lang="en-US" altLang="ja-JP" sz="1800" dirty="0">
                <a:solidFill>
                  <a:schemeClr val="accent1"/>
                </a:solidFill>
              </a:rPr>
              <a:t>https://www.nta.go.jp/index.htm</a:t>
            </a:r>
            <a:r>
              <a:rPr lang="ja-JP" altLang="en-US" sz="1800" dirty="0">
                <a:solidFill>
                  <a:schemeClr val="accent1"/>
                </a:solidFill>
              </a:rPr>
              <a:t>）</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税の情報・手続・用紙</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申告手続・用紙</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a:t>
            </a:r>
            <a:r>
              <a:rPr lang="ja-JP" altLang="en-US" sz="1800" dirty="0">
                <a:solidFill>
                  <a:schemeClr val="accent1"/>
                </a:solidFill>
                <a:hlinkClick r:id="rId3"/>
              </a:rPr>
              <a:t>マイナポータル連携特設ページ</a:t>
            </a:r>
            <a:r>
              <a:rPr lang="ja-JP" altLang="en-US" sz="1800" dirty="0"/>
              <a:t>　</a:t>
            </a:r>
            <a:r>
              <a:rPr lang="ja-JP" altLang="en-US" sz="2000" dirty="0"/>
              <a:t>　　　　　　　　　　　　　　　　</a:t>
            </a:r>
            <a:endParaRPr lang="en-US" altLang="ja-JP" sz="2000" dirty="0"/>
          </a:p>
          <a:p>
            <a:endParaRPr lang="en-US" altLang="ja-JP" sz="2000" dirty="0"/>
          </a:p>
        </p:txBody>
      </p:sp>
      <p:pic>
        <p:nvPicPr>
          <p:cNvPr id="3" name="図 2">
            <a:extLst>
              <a:ext uri="{FF2B5EF4-FFF2-40B4-BE49-F238E27FC236}">
                <a16:creationId xmlns:a16="http://schemas.microsoft.com/office/drawing/2014/main" id="{2E518DE6-102B-4F47-A6A4-A47C1C5A7F2B}"/>
              </a:ext>
            </a:extLst>
          </p:cNvPr>
          <p:cNvPicPr>
            <a:picLocks noChangeAspect="1"/>
          </p:cNvPicPr>
          <p:nvPr/>
        </p:nvPicPr>
        <p:blipFill>
          <a:blip r:embed="rId4"/>
          <a:stretch>
            <a:fillRect/>
          </a:stretch>
        </p:blipFill>
        <p:spPr>
          <a:xfrm>
            <a:off x="1192133" y="4305034"/>
            <a:ext cx="6243441" cy="1929635"/>
          </a:xfrm>
          <a:prstGeom prst="rect">
            <a:avLst/>
          </a:prstGeom>
        </p:spPr>
      </p:pic>
    </p:spTree>
    <p:extLst>
      <p:ext uri="{BB962C8B-B14F-4D97-AF65-F5344CB8AC3E}">
        <p14:creationId xmlns:p14="http://schemas.microsoft.com/office/powerpoint/2010/main" val="2741468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68780056-047B-44D5-A5CB-7F18AE71A2BD}"/>
              </a:ext>
            </a:extLst>
          </p:cNvPr>
          <p:cNvGraphicFramePr>
            <a:graphicFrameLocks noChangeAspect="1"/>
          </p:cNvGraphicFramePr>
          <p:nvPr>
            <p:custDataLst>
              <p:tags r:id="rId1"/>
            </p:custDataLst>
            <p:extLst>
              <p:ext uri="{D42A27DB-BD31-4B8C-83A1-F6EECF244321}">
                <p14:modId xmlns:p14="http://schemas.microsoft.com/office/powerpoint/2010/main" val="39605457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5" name="オブジェクト 4" hidden="1">
                        <a:extLst>
                          <a:ext uri="{FF2B5EF4-FFF2-40B4-BE49-F238E27FC236}">
                            <a16:creationId xmlns:a16="http://schemas.microsoft.com/office/drawing/2014/main" id="{68780056-047B-44D5-A5CB-7F18AE71A2B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92319" y="535203"/>
            <a:ext cx="7200000" cy="540000"/>
          </a:xfrm>
        </p:spPr>
        <p:txBody>
          <a:bodyPr vert="horz">
            <a:normAutofit fontScale="90000"/>
          </a:bodyPr>
          <a:lstStyle/>
          <a:p>
            <a:r>
              <a:rPr lang="ja-JP" altLang="en-US" dirty="0"/>
              <a:t>確定申告とは？</a:t>
            </a:r>
          </a:p>
        </p:txBody>
      </p:sp>
      <p:sp>
        <p:nvSpPr>
          <p:cNvPr id="3" name="サブタイトル 2"/>
          <p:cNvSpPr>
            <a:spLocks noGrp="1"/>
          </p:cNvSpPr>
          <p:nvPr>
            <p:ph type="subTitle" idx="1"/>
          </p:nvPr>
        </p:nvSpPr>
        <p:spPr>
          <a:xfrm>
            <a:off x="1686539" y="1427756"/>
            <a:ext cx="7121965" cy="1655762"/>
          </a:xfrm>
        </p:spPr>
        <p:txBody>
          <a:bodyPr numCol="1">
            <a:noAutofit/>
          </a:bodyPr>
          <a:lstStyle/>
          <a:p>
            <a:pPr indent="88900"/>
            <a:r>
              <a:rPr lang="ja-JP" altLang="en-US" dirty="0"/>
              <a:t>所得税の確定申告は、毎年１月から</a:t>
            </a:r>
            <a:r>
              <a:rPr lang="en-US" altLang="ja-JP" dirty="0"/>
              <a:t>12</a:t>
            </a:r>
            <a:r>
              <a:rPr lang="ja-JP" altLang="en-US" dirty="0"/>
              <a:t>月までの</a:t>
            </a:r>
            <a:endParaRPr lang="en-US" altLang="ja-JP" dirty="0"/>
          </a:p>
          <a:p>
            <a:pPr indent="88900"/>
            <a:r>
              <a:rPr lang="ja-JP" altLang="en-US" dirty="0"/>
              <a:t>１年間に生じた全ての所得とそれに対する所得税</a:t>
            </a:r>
            <a:endParaRPr lang="en-US" altLang="ja-JP" dirty="0"/>
          </a:p>
          <a:p>
            <a:pPr indent="88900"/>
            <a:r>
              <a:rPr lang="ja-JP" altLang="en-US" dirty="0"/>
              <a:t>の額を計算し、確定申告書を提出して、源泉徴収</a:t>
            </a:r>
            <a:endParaRPr lang="en-US" altLang="ja-JP" dirty="0"/>
          </a:p>
          <a:p>
            <a:pPr indent="88900"/>
            <a:r>
              <a:rPr lang="ja-JP" altLang="en-US" dirty="0"/>
              <a:t>された税金などとの過不足を精算する手続です。</a:t>
            </a:r>
            <a:endParaRPr lang="ja-JP" altLang="en-US" sz="1400" dirty="0">
              <a:solidFill>
                <a:srgbClr val="009650"/>
              </a:solidFill>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pic>
        <p:nvPicPr>
          <p:cNvPr id="7" name="図 6" descr="イータ君のイラスト"/>
          <p:cNvPicPr>
            <a:picLocks noChangeAspect="1"/>
          </p:cNvPicPr>
          <p:nvPr/>
        </p:nvPicPr>
        <p:blipFill rotWithShape="1">
          <a:blip r:embed="rId6">
            <a:extLst>
              <a:ext uri="{28A0092B-C50C-407E-A947-70E740481C1C}">
                <a14:useLocalDpi xmlns:a14="http://schemas.microsoft.com/office/drawing/2010/main"/>
              </a:ext>
            </a:extLst>
          </a:blip>
          <a:srcRect l="13232" r="2102" b="25390"/>
          <a:stretch/>
        </p:blipFill>
        <p:spPr>
          <a:xfrm>
            <a:off x="378854" y="4561906"/>
            <a:ext cx="1277879" cy="1456167"/>
          </a:xfrm>
          <a:prstGeom prst="rect">
            <a:avLst/>
          </a:prstGeom>
        </p:spPr>
      </p:pic>
      <p:sp>
        <p:nvSpPr>
          <p:cNvPr id="6" name="テキスト ボックス 5"/>
          <p:cNvSpPr txBox="1"/>
          <p:nvPr/>
        </p:nvSpPr>
        <p:spPr>
          <a:xfrm>
            <a:off x="1776724" y="3368984"/>
            <a:ext cx="5472000" cy="2140971"/>
          </a:xfrm>
          <a:prstGeom prst="rect">
            <a:avLst/>
          </a:prstGeom>
          <a:noFill/>
        </p:spPr>
        <p:txBody>
          <a:bodyPr wrap="square" rtlCol="0">
            <a:spAutoFit/>
          </a:bodyPr>
          <a:lstStyle/>
          <a:p>
            <a:pPr marL="363538" indent="-363538"/>
            <a:r>
              <a:rPr lang="ja-JP" altLang="en-US" sz="2000" dirty="0">
                <a:solidFill>
                  <a:srgbClr val="009650"/>
                </a:solidFill>
              </a:rPr>
              <a:t>●</a:t>
            </a:r>
            <a:r>
              <a:rPr lang="en-US" altLang="ja-JP" sz="2000" dirty="0">
                <a:solidFill>
                  <a:srgbClr val="009650"/>
                </a:solidFill>
              </a:rPr>
              <a:t>	</a:t>
            </a:r>
            <a:r>
              <a:rPr lang="ja-JP" altLang="en-US" sz="2000" b="1" dirty="0">
                <a:solidFill>
                  <a:srgbClr val="009650"/>
                </a:solidFill>
                <a:latin typeface="Meiryo" charset="-128"/>
                <a:ea typeface="Meiryo" charset="-128"/>
                <a:cs typeface="Meiryo" charset="-128"/>
              </a:rPr>
              <a:t>申告書の提出が必要な方は、</a:t>
            </a:r>
            <a:endParaRPr lang="en-US" altLang="ja-JP" sz="2000" b="1" dirty="0">
              <a:solidFill>
                <a:srgbClr val="009650"/>
              </a:solidFill>
              <a:latin typeface="Meiryo" charset="-128"/>
              <a:ea typeface="Meiryo" charset="-128"/>
              <a:cs typeface="Meiryo" charset="-128"/>
            </a:endParaRPr>
          </a:p>
          <a:p>
            <a:pPr marL="363538" lvl="1" indent="-363538"/>
            <a:r>
              <a:rPr lang="en-US" altLang="ja-JP" sz="2000" b="1" dirty="0">
                <a:solidFill>
                  <a:srgbClr val="009650"/>
                </a:solidFill>
                <a:latin typeface="Meiryo" charset="-128"/>
                <a:ea typeface="Meiryo" charset="-128"/>
                <a:cs typeface="Meiryo" charset="-128"/>
              </a:rPr>
              <a:t>	</a:t>
            </a:r>
            <a:r>
              <a:rPr lang="ja-JP" altLang="en-US" sz="2000" b="1" dirty="0">
                <a:solidFill>
                  <a:srgbClr val="009650"/>
                </a:solidFill>
                <a:latin typeface="Meiryo" charset="-128"/>
                <a:ea typeface="Meiryo" charset="-128"/>
                <a:cs typeface="Meiryo" charset="-128"/>
              </a:rPr>
              <a:t>国税庁ホームページで確認できます。</a:t>
            </a:r>
            <a:endParaRPr lang="en-US" altLang="ja-JP" sz="2000" b="1" dirty="0">
              <a:solidFill>
                <a:srgbClr val="009650"/>
              </a:solidFill>
              <a:latin typeface="Meiryo" charset="-128"/>
              <a:ea typeface="Meiryo" charset="-128"/>
              <a:cs typeface="Meiryo" charset="-128"/>
            </a:endParaRPr>
          </a:p>
          <a:p>
            <a:pPr marL="363538" lvl="1" indent="-363538"/>
            <a:endParaRPr lang="en-US" altLang="ja-JP" sz="1400" b="1" dirty="0">
              <a:latin typeface="Meiryo" charset="-128"/>
              <a:ea typeface="Meiryo" charset="-128"/>
              <a:cs typeface="Meiryo" charset="-128"/>
            </a:endParaRPr>
          </a:p>
          <a:p>
            <a:pPr marL="363538" lvl="1" indent="-363538">
              <a:lnSpc>
                <a:spcPct val="125000"/>
              </a:lnSpc>
              <a:spcBef>
                <a:spcPts val="600"/>
              </a:spcBef>
            </a:pPr>
            <a:r>
              <a:rPr lang="en-US" altLang="ja-JP" sz="1400" b="1" dirty="0">
                <a:latin typeface="Meiryo" charset="-128"/>
                <a:ea typeface="Meiryo" charset="-128"/>
                <a:cs typeface="Meiryo" charset="-128"/>
              </a:rPr>
              <a:t>	</a:t>
            </a:r>
            <a:r>
              <a:rPr lang="ja-JP" altLang="en-US" sz="1400" b="1" dirty="0">
                <a:latin typeface="Meiryo" charset="-128"/>
                <a:ea typeface="Meiryo" charset="-128"/>
                <a:cs typeface="Meiryo" charset="-128"/>
              </a:rPr>
              <a:t>詳細は、国税庁ホームページでご確認ください。</a:t>
            </a:r>
            <a:r>
              <a:rPr lang="en-US" altLang="ja-JP" sz="1400" b="1" u="sng" dirty="0">
                <a:solidFill>
                  <a:srgbClr val="0563C1"/>
                </a:solidFill>
                <a:latin typeface="Meiryo" charset="-128"/>
                <a:ea typeface="Meiryo" charset="-128"/>
                <a:cs typeface="Meiryo" charset="-128"/>
              </a:rPr>
              <a:t>https://www.nta.go.jp/taxes/shiraberu/shinkoku/tokushu/teishutsu.htm</a:t>
            </a:r>
          </a:p>
          <a:p>
            <a:pPr marL="363538" lvl="1" indent="-363538">
              <a:lnSpc>
                <a:spcPct val="125000"/>
              </a:lnSpc>
              <a:spcBef>
                <a:spcPts val="600"/>
              </a:spcBef>
            </a:pPr>
            <a:r>
              <a:rPr lang="en-US" altLang="ja-JP" sz="14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400" b="1" dirty="0">
                <a:latin typeface="Meiryo" charset="-128"/>
                <a:ea typeface="Meiryo" charset="-128"/>
                <a:cs typeface="Meiryo" charset="-128"/>
              </a:rPr>
              <a:t>申告の流れ・申告が必要な方」</a:t>
            </a:r>
          </a:p>
        </p:txBody>
      </p:sp>
      <p:sp>
        <p:nvSpPr>
          <p:cNvPr id="10" name="正方形/長方形 9"/>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pic>
        <p:nvPicPr>
          <p:cNvPr id="14364" name="Picture 28" descr="国税庁HP「申告の流れ・申告が必要な方」へつながるQRコード">
            <a:extLst>
              <a:ext uri="{FF2B5EF4-FFF2-40B4-BE49-F238E27FC236}">
                <a16:creationId xmlns:a16="http://schemas.microsoft.com/office/drawing/2014/main" id="{441C5C76-2DEA-40FC-9FDA-3ED24F2B441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248724" y="4324839"/>
            <a:ext cx="1287336" cy="1287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523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7DF6EE09-7BC0-4C6F-A4C3-F0FC3B4A36E5}"/>
              </a:ext>
            </a:extLst>
          </p:cNvPr>
          <p:cNvGraphicFramePr>
            <a:graphicFrameLocks noChangeAspect="1"/>
          </p:cNvGraphicFramePr>
          <p:nvPr>
            <p:custDataLst>
              <p:tags r:id="rId1"/>
            </p:custDataLst>
            <p:extLst>
              <p:ext uri="{D42A27DB-BD31-4B8C-83A1-F6EECF244321}">
                <p14:modId xmlns:p14="http://schemas.microsoft.com/office/powerpoint/2010/main" val="1955930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469" imgH="470" progId="TCLayout.ActiveDocument.1">
                  <p:embed/>
                </p:oleObj>
              </mc:Choice>
              <mc:Fallback>
                <p:oleObj name="think-cell スライド" r:id="rId4" imgW="469" imgH="470" progId="TCLayout.ActiveDocument.1">
                  <p:embed/>
                  <p:pic>
                    <p:nvPicPr>
                      <p:cNvPr id="3" name="オブジェクト 2" hidden="1">
                        <a:extLst>
                          <a:ext uri="{FF2B5EF4-FFF2-40B4-BE49-F238E27FC236}">
                            <a16:creationId xmlns:a16="http://schemas.microsoft.com/office/drawing/2014/main" id="{7DF6EE09-7BC0-4C6F-A4C3-F0FC3B4A36E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57293" y="537934"/>
            <a:ext cx="7200000" cy="540000"/>
          </a:xfrm>
        </p:spPr>
        <p:txBody>
          <a:bodyPr vert="horz">
            <a:normAutofit fontScale="90000"/>
          </a:bodyPr>
          <a:lstStyle/>
          <a:p>
            <a:r>
              <a:rPr lang="ja-JP" altLang="en-US" dirty="0"/>
              <a:t>申告方法について</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t>
            </a:r>
            <a:r>
              <a:rPr lang="ja-JP" altLang="en-US" sz="3600" dirty="0"/>
              <a:t>Ｂ</a:t>
            </a:r>
            <a:endParaRPr lang="en-US" sz="3600" dirty="0"/>
          </a:p>
        </p:txBody>
      </p:sp>
      <p:sp>
        <p:nvSpPr>
          <p:cNvPr id="8" name="テキスト ボックス 7"/>
          <p:cNvSpPr txBox="1"/>
          <p:nvPr/>
        </p:nvSpPr>
        <p:spPr>
          <a:xfrm>
            <a:off x="1771755" y="1396043"/>
            <a:ext cx="6931847" cy="4116512"/>
          </a:xfrm>
          <a:prstGeom prst="rect">
            <a:avLst/>
          </a:prstGeom>
          <a:noFill/>
        </p:spPr>
        <p:txBody>
          <a:bodyPr wrap="square" rtlCol="0">
            <a:spAutoFit/>
          </a:bodyPr>
          <a:lstStyle/>
          <a:p>
            <a:pPr marL="363538" indent="-363538">
              <a:spcBef>
                <a:spcPts val="600"/>
              </a:spcBef>
            </a:pPr>
            <a:r>
              <a:rPr lang="ja-JP" altLang="en-US" sz="2400" b="1" dirty="0">
                <a:solidFill>
                  <a:srgbClr val="009650"/>
                </a:solidFill>
                <a:latin typeface="Meiryo" charset="-128"/>
                <a:ea typeface="Meiryo" charset="-128"/>
                <a:cs typeface="Meiryo" charset="-128"/>
              </a:rPr>
              <a:t>税務署への申告方法は</a:t>
            </a:r>
            <a:r>
              <a:rPr lang="ja-JP" altLang="en-US" sz="2400" b="1" spc="-1000" dirty="0">
                <a:solidFill>
                  <a:srgbClr val="009650"/>
                </a:solidFill>
                <a:latin typeface="Meiryo" charset="-128"/>
                <a:ea typeface="Meiryo" charset="-128"/>
                <a:cs typeface="Meiryo" charset="-128"/>
              </a:rPr>
              <a:t>、</a:t>
            </a:r>
            <a:r>
              <a:rPr lang="ja-JP" altLang="en-US" sz="2400" b="1" dirty="0">
                <a:solidFill>
                  <a:srgbClr val="009650"/>
                </a:solidFill>
                <a:latin typeface="Meiryo" charset="-128"/>
                <a:ea typeface="Meiryo" charset="-128"/>
                <a:cs typeface="Meiryo" charset="-128"/>
              </a:rPr>
              <a:t>２種類です。</a:t>
            </a:r>
          </a:p>
          <a:p>
            <a:pPr marL="363538" indent="-363538">
              <a:lnSpc>
                <a:spcPct val="150000"/>
              </a:lnSpc>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パソコンやスマホを使い、</a:t>
            </a:r>
            <a:r>
              <a:rPr lang="en-US" altLang="ja-JP" b="1" dirty="0">
                <a:latin typeface="Meiryo" charset="-128"/>
                <a:ea typeface="Meiryo" charset="-128"/>
                <a:cs typeface="Meiryo" charset="-128"/>
              </a:rPr>
              <a:t>e-Tax</a:t>
            </a:r>
            <a:r>
              <a:rPr lang="ja-JP" altLang="en-US" b="1" dirty="0">
                <a:latin typeface="Meiryo" charset="-128"/>
                <a:ea typeface="Meiryo" charset="-128"/>
                <a:cs typeface="Meiryo" charset="-128"/>
              </a:rPr>
              <a:t>でオンライン送信</a:t>
            </a:r>
          </a:p>
          <a:p>
            <a:pPr marL="363538" indent="-363538">
              <a:lnSpc>
                <a:spcPct val="150000"/>
              </a:lnSpc>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申告書類を郵送又は税務署へ持参し提出</a:t>
            </a:r>
          </a:p>
          <a:p>
            <a:pPr marL="363538" indent="-363538">
              <a:lnSpc>
                <a:spcPct val="150000"/>
              </a:lnSpc>
            </a:pPr>
            <a:endParaRPr lang="en-US" altLang="ja-JP" sz="100" b="1" dirty="0">
              <a:latin typeface="Meiryo" charset="-128"/>
              <a:ea typeface="Meiryo" charset="-128"/>
              <a:cs typeface="Meiryo" charset="-128"/>
            </a:endParaRPr>
          </a:p>
          <a:p>
            <a:pPr marL="363538" indent="-363538">
              <a:spcBef>
                <a:spcPts val="600"/>
              </a:spcBef>
            </a:pPr>
            <a:endParaRPr lang="en-US" altLang="ja-JP" sz="800" b="1" dirty="0">
              <a:latin typeface="Meiryo" charset="-128"/>
              <a:ea typeface="Meiryo" charset="-128"/>
              <a:cs typeface="Meiryo" charset="-128"/>
            </a:endParaRPr>
          </a:p>
          <a:p>
            <a:pPr marL="363538" indent="-363538">
              <a:spcBef>
                <a:spcPts val="600"/>
              </a:spcBef>
            </a:pPr>
            <a:r>
              <a:rPr lang="en-US" altLang="ja-JP" sz="2400" b="1" dirty="0">
                <a:solidFill>
                  <a:srgbClr val="009650"/>
                </a:solidFill>
                <a:latin typeface="Meiryo" charset="-128"/>
                <a:ea typeface="Meiryo" charset="-128"/>
                <a:cs typeface="Meiryo" charset="-128"/>
              </a:rPr>
              <a:t>e-Tax</a:t>
            </a:r>
            <a:r>
              <a:rPr lang="ja-JP" altLang="en-US" sz="2400" b="1" dirty="0">
                <a:solidFill>
                  <a:srgbClr val="009650"/>
                </a:solidFill>
                <a:latin typeface="Meiryo" charset="-128"/>
                <a:ea typeface="Meiryo" charset="-128"/>
                <a:cs typeface="Meiryo" charset="-128"/>
              </a:rPr>
              <a:t>による申告方法は</a:t>
            </a:r>
            <a:r>
              <a:rPr lang="ja-JP" altLang="en-US" sz="2400" b="1" spc="-1000" dirty="0">
                <a:solidFill>
                  <a:srgbClr val="009650"/>
                </a:solidFill>
                <a:latin typeface="Meiryo" charset="-128"/>
                <a:ea typeface="Meiryo" charset="-128"/>
                <a:cs typeface="Meiryo" charset="-128"/>
              </a:rPr>
              <a:t>、 </a:t>
            </a:r>
            <a:r>
              <a:rPr lang="en-US" altLang="ja-JP" sz="2400" b="1" dirty="0">
                <a:solidFill>
                  <a:srgbClr val="009650"/>
                </a:solidFill>
                <a:latin typeface="Meiryo" charset="-128"/>
                <a:ea typeface="Meiryo" charset="-128"/>
                <a:cs typeface="Meiryo" charset="-128"/>
              </a:rPr>
              <a:t>2</a:t>
            </a:r>
            <a:r>
              <a:rPr lang="ja-JP" altLang="en-US" sz="2400" b="1" dirty="0">
                <a:solidFill>
                  <a:srgbClr val="009650"/>
                </a:solidFill>
                <a:latin typeface="Meiryo" charset="-128"/>
                <a:ea typeface="Meiryo" charset="-128"/>
                <a:cs typeface="Meiryo" charset="-128"/>
              </a:rPr>
              <a:t>種類です。</a:t>
            </a:r>
          </a:p>
          <a:p>
            <a:pPr marL="363538" indent="-363538">
              <a:spcBef>
                <a:spcPts val="600"/>
              </a:spcBef>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マイナンバーカード方式</a:t>
            </a:r>
          </a:p>
          <a:p>
            <a:pPr marL="363538" indent="-363538">
              <a:spcBef>
                <a:spcPts val="600"/>
              </a:spcBef>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en-US" altLang="ja-JP" b="1" dirty="0">
                <a:latin typeface="Meiryo" charset="-128"/>
                <a:ea typeface="Meiryo" charset="-128"/>
                <a:cs typeface="Meiryo" charset="-128"/>
              </a:rPr>
              <a:t>ID</a:t>
            </a:r>
            <a:r>
              <a:rPr lang="ja-JP" altLang="en-US" b="1" dirty="0">
                <a:latin typeface="Meiryo" charset="-128"/>
                <a:ea typeface="Meiryo" charset="-128"/>
                <a:cs typeface="Meiryo" charset="-128"/>
              </a:rPr>
              <a:t>／パスワード方式</a:t>
            </a:r>
            <a:endParaRPr lang="en-US" altLang="ja-JP" b="1" dirty="0">
              <a:latin typeface="Meiryo" charset="-128"/>
              <a:ea typeface="Meiryo" charset="-128"/>
              <a:cs typeface="Meiryo" charset="-128"/>
            </a:endParaRPr>
          </a:p>
          <a:p>
            <a:pPr marL="363538" indent="-363538">
              <a:spcBef>
                <a:spcPts val="600"/>
              </a:spcBef>
            </a:pPr>
            <a:r>
              <a:rPr lang="en-US" altLang="ja-JP" sz="1400" b="1" dirty="0">
                <a:latin typeface="Meiryo" charset="-128"/>
                <a:ea typeface="Meiryo" charset="-128"/>
                <a:cs typeface="Meiryo" charset="-128"/>
              </a:rPr>
              <a:t>	※ ID</a:t>
            </a:r>
            <a:r>
              <a:rPr lang="ja-JP" altLang="en-US" sz="1400" b="1" dirty="0">
                <a:latin typeface="Meiryo" charset="-128"/>
                <a:ea typeface="Meiryo" charset="-128"/>
                <a:cs typeface="Meiryo" charset="-128"/>
              </a:rPr>
              <a:t>／パスワード方式は、暫定的な対応です。</a:t>
            </a:r>
          </a:p>
          <a:p>
            <a:pPr marL="363538" indent="-363538">
              <a:spcBef>
                <a:spcPts val="600"/>
              </a:spcBef>
            </a:pPr>
            <a:endParaRPr lang="en-US" altLang="ja-JP" sz="2000" b="1" dirty="0">
              <a:latin typeface="Meiryo" charset="-128"/>
              <a:ea typeface="Meiryo" charset="-128"/>
              <a:cs typeface="Meiryo" charset="-128"/>
            </a:endParaRPr>
          </a:p>
          <a:p>
            <a:pPr marL="363538" indent="-363538">
              <a:spcBef>
                <a:spcPts val="600"/>
              </a:spcBef>
            </a:pPr>
            <a:r>
              <a:rPr lang="ja-JP" altLang="en-US" sz="2000" b="1" dirty="0">
                <a:solidFill>
                  <a:srgbClr val="009650"/>
                </a:solidFill>
                <a:latin typeface="Meiryo" charset="-128"/>
                <a:ea typeface="Meiryo" charset="-128"/>
                <a:cs typeface="Meiryo" charset="-128"/>
              </a:rPr>
              <a:t>●</a:t>
            </a:r>
            <a:r>
              <a:rPr lang="en-US" altLang="ja-JP" sz="2000" b="1" dirty="0">
                <a:solidFill>
                  <a:srgbClr val="009650"/>
                </a:solidFill>
                <a:latin typeface="Meiryo" charset="-128"/>
                <a:ea typeface="Meiryo" charset="-128"/>
                <a:cs typeface="Meiryo" charset="-128"/>
              </a:rPr>
              <a:t>	</a:t>
            </a:r>
            <a:r>
              <a:rPr lang="ja-JP" altLang="en-US" sz="2000" b="1" dirty="0">
                <a:solidFill>
                  <a:srgbClr val="009650"/>
                </a:solidFill>
                <a:latin typeface="Meiryo" charset="-128"/>
                <a:ea typeface="Meiryo" charset="-128"/>
                <a:cs typeface="Meiryo" charset="-128"/>
              </a:rPr>
              <a:t>この講座では、マイナンバーカード方式による</a:t>
            </a:r>
            <a:endParaRPr lang="en-US" altLang="ja-JP" sz="2000" b="1" dirty="0">
              <a:solidFill>
                <a:srgbClr val="009650"/>
              </a:solidFill>
              <a:latin typeface="Meiryo" charset="-128"/>
              <a:ea typeface="Meiryo" charset="-128"/>
              <a:cs typeface="Meiryo" charset="-128"/>
            </a:endParaRPr>
          </a:p>
          <a:p>
            <a:pPr marL="363538" indent="-363538">
              <a:spcBef>
                <a:spcPts val="600"/>
              </a:spcBef>
            </a:pPr>
            <a:r>
              <a:rPr lang="en-US" altLang="ja-JP" sz="2000" b="1" dirty="0">
                <a:solidFill>
                  <a:srgbClr val="009650"/>
                </a:solidFill>
                <a:latin typeface="Meiryo" charset="-128"/>
                <a:ea typeface="Meiryo" charset="-128"/>
                <a:cs typeface="Meiryo" charset="-128"/>
              </a:rPr>
              <a:t>	</a:t>
            </a:r>
            <a:r>
              <a:rPr lang="ja-JP" altLang="en-US" sz="2000" b="1" dirty="0">
                <a:solidFill>
                  <a:srgbClr val="009650"/>
                </a:solidFill>
                <a:latin typeface="Meiryo" charset="-128"/>
                <a:ea typeface="Meiryo" charset="-128"/>
                <a:cs typeface="Meiryo" charset="-128"/>
              </a:rPr>
              <a:t>申告方法について説明します。</a:t>
            </a:r>
          </a:p>
        </p:txBody>
      </p:sp>
      <p:cxnSp>
        <p:nvCxnSpPr>
          <p:cNvPr id="5" name="直線コネクタ 4"/>
          <p:cNvCxnSpPr/>
          <p:nvPr/>
        </p:nvCxnSpPr>
        <p:spPr>
          <a:xfrm>
            <a:off x="1691640" y="126650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12" name="図 11" descr="スマートフォンを使うイータ君のイラスト"/>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27602" y="1520993"/>
            <a:ext cx="1319748" cy="1223766"/>
          </a:xfrm>
          <a:prstGeom prst="rect">
            <a:avLst/>
          </a:prstGeom>
        </p:spPr>
      </p:pic>
      <p:grpSp>
        <p:nvGrpSpPr>
          <p:cNvPr id="16" name="グループ化 15" descr="プリンタと書類を入れた封筒のイラスト"/>
          <p:cNvGrpSpPr/>
          <p:nvPr/>
        </p:nvGrpSpPr>
        <p:grpSpPr>
          <a:xfrm>
            <a:off x="336766" y="2830384"/>
            <a:ext cx="1226227" cy="951187"/>
            <a:chOff x="421123" y="3061807"/>
            <a:chExt cx="1226227" cy="951187"/>
          </a:xfrm>
        </p:grpSpPr>
        <p:pic>
          <p:nvPicPr>
            <p:cNvPr id="11" name="図 10">
              <a:extLst>
                <a:ext uri="{FF2B5EF4-FFF2-40B4-BE49-F238E27FC236}">
                  <a16:creationId xmlns:a16="http://schemas.microsoft.com/office/drawing/2014/main" id="{60D504FF-F983-4305-A683-AC68EC674B2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68066" y="3424746"/>
              <a:ext cx="779284" cy="588248"/>
            </a:xfrm>
            <a:prstGeom prst="rect">
              <a:avLst/>
            </a:prstGeom>
          </p:spPr>
        </p:pic>
        <p:pic>
          <p:nvPicPr>
            <p:cNvPr id="6" name="図 5">
              <a:extLst>
                <a:ext uri="{FF2B5EF4-FFF2-40B4-BE49-F238E27FC236}">
                  <a16:creationId xmlns:a16="http://schemas.microsoft.com/office/drawing/2014/main" id="{60D504FF-F983-4305-A683-AC68EC674B2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21123" y="3061807"/>
              <a:ext cx="528757" cy="719764"/>
            </a:xfrm>
            <a:prstGeom prst="rect">
              <a:avLst/>
            </a:prstGeom>
          </p:spPr>
        </p:pic>
      </p:grpSp>
      <p:sp>
        <p:nvSpPr>
          <p:cNvPr id="10" name="正方形/長方形 9"/>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Tree>
    <p:extLst>
      <p:ext uri="{BB962C8B-B14F-4D97-AF65-F5344CB8AC3E}">
        <p14:creationId xmlns:p14="http://schemas.microsoft.com/office/powerpoint/2010/main" val="4259095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83852" y="518269"/>
            <a:ext cx="7200000" cy="540000"/>
          </a:xfrm>
        </p:spPr>
        <p:txBody>
          <a:bodyPr>
            <a:normAutofit fontScale="90000"/>
          </a:bodyPr>
          <a:lstStyle/>
          <a:p>
            <a:r>
              <a:rPr lang="en-US" altLang="ja-JP" dirty="0"/>
              <a:t>e-Tax</a:t>
            </a:r>
            <a:r>
              <a:rPr lang="ja-JP" altLang="en-US" dirty="0"/>
              <a:t>とは？</a:t>
            </a:r>
          </a:p>
        </p:txBody>
      </p:sp>
      <p:sp>
        <p:nvSpPr>
          <p:cNvPr id="3" name="サブタイトル 2"/>
          <p:cNvSpPr>
            <a:spLocks noGrp="1"/>
          </p:cNvSpPr>
          <p:nvPr>
            <p:ph type="subTitle" idx="1"/>
          </p:nvPr>
        </p:nvSpPr>
        <p:spPr>
          <a:xfrm>
            <a:off x="1783664" y="1425265"/>
            <a:ext cx="7265215" cy="1655762"/>
          </a:xfrm>
        </p:spPr>
        <p:txBody>
          <a:bodyPr numCol="1">
            <a:noAutofit/>
          </a:bodyPr>
          <a:lstStyle/>
          <a:p>
            <a:pPr marL="363538" indent="-355600"/>
            <a:r>
              <a:rPr lang="en-US" altLang="ja-JP" dirty="0"/>
              <a:t>e-Tax</a:t>
            </a:r>
            <a:r>
              <a:rPr lang="ja-JP" altLang="en-US" dirty="0"/>
              <a:t>とは、</a:t>
            </a:r>
            <a:r>
              <a:rPr lang="en-US" altLang="ja-JP" dirty="0"/>
              <a:t>｢</a:t>
            </a:r>
            <a:r>
              <a:rPr lang="ja-JP" altLang="en-US" dirty="0"/>
              <a:t>国税電子申告・納税システム</a:t>
            </a:r>
            <a:r>
              <a:rPr lang="en-US" altLang="ja-JP" dirty="0"/>
              <a:t>｣</a:t>
            </a:r>
            <a:r>
              <a:rPr lang="ja-JP" altLang="en-US" dirty="0"/>
              <a:t>の</a:t>
            </a:r>
            <a:endParaRPr lang="en-US" altLang="ja-JP" dirty="0"/>
          </a:p>
          <a:p>
            <a:pPr marL="363538" indent="-355600"/>
            <a:r>
              <a:rPr lang="ja-JP" altLang="en-US" dirty="0"/>
              <a:t>ことで、国税に関する申告や納税などの</a:t>
            </a:r>
            <a:endParaRPr lang="en-US" altLang="ja-JP" dirty="0"/>
          </a:p>
          <a:p>
            <a:pPr marL="363538" indent="-355600"/>
            <a:r>
              <a:rPr lang="ja-JP" altLang="en-US" dirty="0"/>
              <a:t>さまざまな手続きを、税務署に出向くことなく、</a:t>
            </a:r>
            <a:endParaRPr lang="en-US" altLang="ja-JP" dirty="0"/>
          </a:p>
          <a:p>
            <a:pPr marL="363538" indent="-355600"/>
            <a:r>
              <a:rPr lang="ja-JP" altLang="en-US" dirty="0"/>
              <a:t>インターネットを通じて行うことができる</a:t>
            </a:r>
            <a:endParaRPr lang="en-US" altLang="ja-JP" dirty="0"/>
          </a:p>
          <a:p>
            <a:pPr marL="363538" indent="-355600"/>
            <a:r>
              <a:rPr lang="ja-JP" altLang="en-US" dirty="0"/>
              <a:t>国税庁が提供するサービスです。</a:t>
            </a:r>
          </a:p>
          <a:p>
            <a:pPr marL="363538" indent="-355600"/>
            <a:endParaRPr lang="ja-JP" altLang="en-US" sz="2000" dirty="0">
              <a:solidFill>
                <a:srgbClr val="009650"/>
              </a:solidFill>
            </a:endParaRPr>
          </a:p>
          <a:p>
            <a:pPr marL="363538" indent="-355600"/>
            <a:r>
              <a:rPr lang="ja-JP" altLang="en-US" sz="2000" dirty="0">
                <a:solidFill>
                  <a:srgbClr val="009650"/>
                </a:solidFill>
              </a:rPr>
              <a:t>●</a:t>
            </a:r>
            <a:r>
              <a:rPr lang="en-US" altLang="ja-JP" sz="2000" dirty="0">
                <a:solidFill>
                  <a:srgbClr val="009650"/>
                </a:solidFill>
              </a:rPr>
              <a:t>	</a:t>
            </a:r>
            <a:r>
              <a:rPr lang="ja-JP" altLang="en-US" sz="2000" dirty="0">
                <a:solidFill>
                  <a:srgbClr val="009650"/>
                </a:solidFill>
              </a:rPr>
              <a:t>国税庁ホームページでは、</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画面の案内に沿って入力すれば、</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税額などが自動計算され、申告書が作成できます。</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また、作成した申告書を</a:t>
            </a:r>
            <a:r>
              <a:rPr lang="en-US" altLang="ja-JP" sz="2000" dirty="0">
                <a:solidFill>
                  <a:srgbClr val="009650"/>
                </a:solidFill>
              </a:rPr>
              <a:t>e-Tax</a:t>
            </a:r>
            <a:r>
              <a:rPr lang="ja-JP" altLang="en-US" sz="2000" dirty="0">
                <a:solidFill>
                  <a:srgbClr val="009650"/>
                </a:solidFill>
              </a:rPr>
              <a:t>を利用して</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送</a:t>
            </a:r>
            <a:r>
              <a:rPr lang="ja-JP" altLang="en-US" sz="2000" spc="-700" dirty="0">
                <a:solidFill>
                  <a:srgbClr val="009650"/>
                </a:solidFill>
              </a:rPr>
              <a:t>信</a:t>
            </a:r>
            <a:r>
              <a:rPr lang="ja-JP" altLang="en-US" sz="2000" dirty="0">
                <a:solidFill>
                  <a:srgbClr val="009650"/>
                </a:solidFill>
              </a:rPr>
              <a:t>（提出</a:t>
            </a:r>
            <a:r>
              <a:rPr lang="ja-JP" altLang="en-US" sz="2000" spc="-700" dirty="0">
                <a:solidFill>
                  <a:srgbClr val="009650"/>
                </a:solidFill>
              </a:rPr>
              <a:t>）</a:t>
            </a:r>
            <a:r>
              <a:rPr lang="ja-JP" altLang="en-US" sz="2000" dirty="0">
                <a:solidFill>
                  <a:srgbClr val="009650"/>
                </a:solidFill>
              </a:rPr>
              <a:t>することもできます。</a:t>
            </a:r>
          </a:p>
          <a:p>
            <a:br>
              <a:rPr lang="ja-JP" altLang="en-US" sz="2000" dirty="0">
                <a:solidFill>
                  <a:srgbClr val="009650"/>
                </a:solidFill>
              </a:rPr>
            </a:br>
            <a:endParaRPr lang="ja-JP" altLang="en-US" sz="1400" dirty="0">
              <a:solidFill>
                <a:srgbClr val="009650"/>
              </a:solidFill>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1-C</a:t>
            </a:r>
            <a:endParaRPr lang="en-US" sz="3600" dirty="0"/>
          </a:p>
        </p:txBody>
      </p:sp>
      <p:pic>
        <p:nvPicPr>
          <p:cNvPr id="7" name="図 6" descr="イータ君のイラスト"/>
          <p:cNvPicPr>
            <a:picLocks noChangeAspect="1"/>
          </p:cNvPicPr>
          <p:nvPr/>
        </p:nvPicPr>
        <p:blipFill rotWithShape="1">
          <a:blip r:embed="rId3">
            <a:extLst>
              <a:ext uri="{28A0092B-C50C-407E-A947-70E740481C1C}">
                <a14:useLocalDpi xmlns:a14="http://schemas.microsoft.com/office/drawing/2010/main"/>
              </a:ext>
            </a:extLst>
          </a:blip>
          <a:srcRect l="13232" r="2102" b="25390"/>
          <a:stretch/>
        </p:blipFill>
        <p:spPr>
          <a:xfrm>
            <a:off x="378854" y="4561906"/>
            <a:ext cx="1277879" cy="1456167"/>
          </a:xfrm>
          <a:prstGeom prst="rect">
            <a:avLst/>
          </a:prstGeom>
        </p:spPr>
      </p:pic>
      <p:sp>
        <p:nvSpPr>
          <p:cNvPr id="6" name="正方形/長方形 5"/>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Tree>
    <p:extLst>
      <p:ext uri="{BB962C8B-B14F-4D97-AF65-F5344CB8AC3E}">
        <p14:creationId xmlns:p14="http://schemas.microsoft.com/office/powerpoint/2010/main" val="17391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D91E12DA-8E8D-40D2-8721-900B43841FC2}"/>
              </a:ext>
            </a:extLst>
          </p:cNvPr>
          <p:cNvGraphicFramePr>
            <a:graphicFrameLocks noChangeAspect="1"/>
          </p:cNvGraphicFramePr>
          <p:nvPr>
            <p:custDataLst>
              <p:tags r:id="rId1"/>
            </p:custDataLst>
            <p:extLst>
              <p:ext uri="{D42A27DB-BD31-4B8C-83A1-F6EECF244321}">
                <p14:modId xmlns:p14="http://schemas.microsoft.com/office/powerpoint/2010/main" val="23155929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469" imgH="470" progId="TCLayout.ActiveDocument.1">
                  <p:embed/>
                </p:oleObj>
              </mc:Choice>
              <mc:Fallback>
                <p:oleObj name="think-cell スライド" r:id="rId4" imgW="469" imgH="470" progId="TCLayout.ActiveDocument.1">
                  <p:embed/>
                  <p:pic>
                    <p:nvPicPr>
                      <p:cNvPr id="3" name="オブジェクト 2" hidden="1">
                        <a:extLst>
                          <a:ext uri="{FF2B5EF4-FFF2-40B4-BE49-F238E27FC236}">
                            <a16:creationId xmlns:a16="http://schemas.microsoft.com/office/drawing/2014/main" id="{D91E12DA-8E8D-40D2-8721-900B43841FC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8076" y="525578"/>
            <a:ext cx="7200000" cy="540000"/>
          </a:xfrm>
        </p:spPr>
        <p:txBody>
          <a:bodyPr vert="horz">
            <a:normAutofit fontScale="90000"/>
          </a:bodyPr>
          <a:lstStyle/>
          <a:p>
            <a:r>
              <a:rPr lang="en-US" altLang="ja-JP" dirty="0"/>
              <a:t>e-Tax</a:t>
            </a:r>
            <a:r>
              <a:rPr lang="ja-JP" altLang="en-US" dirty="0"/>
              <a:t>なら</a:t>
            </a:r>
            <a:r>
              <a:rPr lang="ja-JP" altLang="en-US" spc="-1000" dirty="0"/>
              <a:t>、</a:t>
            </a:r>
            <a:r>
              <a:rPr lang="ja-JP" altLang="en-US" dirty="0"/>
              <a:t>こんないいこと</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1-D</a:t>
            </a:r>
            <a:endParaRPr lang="en-US" sz="3600" dirty="0"/>
          </a:p>
        </p:txBody>
      </p:sp>
      <p:sp>
        <p:nvSpPr>
          <p:cNvPr id="8" name="テキスト ボックス 7"/>
          <p:cNvSpPr txBox="1"/>
          <p:nvPr/>
        </p:nvSpPr>
        <p:spPr>
          <a:xfrm>
            <a:off x="1772250" y="1401755"/>
            <a:ext cx="7200000" cy="4678204"/>
          </a:xfrm>
          <a:prstGeom prst="rect">
            <a:avLst/>
          </a:prstGeom>
          <a:noFill/>
        </p:spPr>
        <p:txBody>
          <a:bodyPr wrap="square" rtlCol="0">
            <a:spAutoFit/>
          </a:bodyPr>
          <a:lstStyle/>
          <a:p>
            <a:pPr indent="7938"/>
            <a:r>
              <a:rPr lang="ja-JP" altLang="en-US" sz="2400" b="1" dirty="0">
                <a:solidFill>
                  <a:srgbClr val="009650"/>
                </a:solidFill>
                <a:latin typeface="Meiryo" charset="-128"/>
                <a:ea typeface="Meiryo" charset="-128"/>
                <a:cs typeface="Meiryo" charset="-128"/>
              </a:rPr>
              <a:t>自宅からオンラインで申告ができます</a:t>
            </a:r>
          </a:p>
          <a:p>
            <a:pPr indent="7938"/>
            <a:r>
              <a:rPr lang="ja-JP" altLang="en-US" b="1" dirty="0">
                <a:latin typeface="Meiryo UI" panose="020B0604030504040204" pitchFamily="50" charset="-128"/>
                <a:ea typeface="Meiryo UI" panose="020B0604030504040204" pitchFamily="50" charset="-128"/>
                <a:cs typeface="Meiryo" charset="-128"/>
              </a:rPr>
              <a:t>税務署に行かなくても</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国税庁ホームページで申告書</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b="1" dirty="0">
                <a:latin typeface="Meiryo UI" panose="020B0604030504040204" pitchFamily="50" charset="-128"/>
                <a:ea typeface="Meiryo UI" panose="020B0604030504040204" pitchFamily="50" charset="-128"/>
                <a:cs typeface="Meiryo" charset="-128"/>
              </a:rPr>
              <a:t>を作成し、自宅からオンラインで提</a:t>
            </a:r>
            <a:r>
              <a:rPr lang="ja-JP" altLang="en-US" b="1" spc="-700" dirty="0">
                <a:latin typeface="Meiryo UI" panose="020B0604030504040204" pitchFamily="50" charset="-128"/>
                <a:ea typeface="Meiryo UI" panose="020B0604030504040204" pitchFamily="50" charset="-128"/>
                <a:cs typeface="Meiryo" charset="-128"/>
              </a:rPr>
              <a:t>出</a:t>
            </a:r>
            <a:r>
              <a:rPr lang="ja-JP" altLang="en-US" b="1" dirty="0">
                <a:latin typeface="Meiryo UI" panose="020B0604030504040204" pitchFamily="50" charset="-128"/>
                <a:ea typeface="Meiryo UI" panose="020B0604030504040204" pitchFamily="50" charset="-128"/>
                <a:cs typeface="Meiryo" charset="-128"/>
              </a:rPr>
              <a:t>（送信</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できます。</a:t>
            </a:r>
            <a:endParaRPr lang="en-US" altLang="ja-JP" b="1" dirty="0">
              <a:latin typeface="Meiryo UI" panose="020B0604030504040204" pitchFamily="50" charset="-128"/>
              <a:ea typeface="Meiryo UI" panose="020B0604030504040204" pitchFamily="50" charset="-128"/>
              <a:cs typeface="Meiryo" charset="-128"/>
            </a:endParaRPr>
          </a:p>
          <a:p>
            <a:pPr indent="7938"/>
            <a:endParaRPr lang="en-US" altLang="ja-JP" b="1" dirty="0">
              <a:latin typeface="Meiryo UI" panose="020B0604030504040204" pitchFamily="50" charset="-128"/>
              <a:ea typeface="Meiryo UI" panose="020B0604030504040204" pitchFamily="50" charset="-128"/>
              <a:cs typeface="Meiryo" charset="-128"/>
            </a:endParaRPr>
          </a:p>
          <a:p>
            <a:pPr indent="7938"/>
            <a:endParaRPr lang="en-US" altLang="ja-JP" sz="600" b="1" dirty="0">
              <a:latin typeface="Meiryo UI" panose="020B0604030504040204" pitchFamily="50" charset="-128"/>
              <a:ea typeface="Meiryo UI" panose="020B0604030504040204" pitchFamily="50" charset="-128"/>
              <a:cs typeface="Meiryo" charset="-128"/>
            </a:endParaRPr>
          </a:p>
          <a:p>
            <a:pPr indent="7938"/>
            <a:r>
              <a:rPr lang="ja-JP" altLang="en-US" sz="2400" b="1" dirty="0">
                <a:solidFill>
                  <a:srgbClr val="009650"/>
                </a:solidFill>
                <a:latin typeface="Meiryo" charset="-128"/>
                <a:ea typeface="Meiryo" charset="-128"/>
                <a:cs typeface="Meiryo" charset="-128"/>
              </a:rPr>
              <a:t>添付書類の提出を省略できます</a:t>
            </a:r>
          </a:p>
          <a:p>
            <a:pPr indent="7938"/>
            <a:r>
              <a:rPr lang="ja-JP" altLang="en-US" b="1" dirty="0">
                <a:latin typeface="Meiryo UI" panose="020B0604030504040204" pitchFamily="50" charset="-128"/>
                <a:ea typeface="Meiryo UI" panose="020B0604030504040204" pitchFamily="50" charset="-128"/>
                <a:cs typeface="Meiryo" charset="-128"/>
              </a:rPr>
              <a:t>生命保険料控除の証明書などは</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その記載内</a:t>
            </a:r>
            <a:r>
              <a:rPr lang="ja-JP" altLang="en-US" b="1" spc="-700" dirty="0">
                <a:latin typeface="Meiryo UI" panose="020B0604030504040204" pitchFamily="50" charset="-128"/>
                <a:ea typeface="Meiryo UI" panose="020B0604030504040204" pitchFamily="50" charset="-128"/>
                <a:cs typeface="Meiryo" charset="-128"/>
              </a:rPr>
              <a:t>容</a:t>
            </a:r>
            <a:r>
              <a:rPr lang="ja-JP" altLang="en-US" b="1" dirty="0">
                <a:latin typeface="Meiryo UI" panose="020B0604030504040204" pitchFamily="50" charset="-128"/>
                <a:ea typeface="Meiryo UI" panose="020B0604030504040204" pitchFamily="50" charset="-128"/>
                <a:cs typeface="Meiryo" charset="-128"/>
              </a:rPr>
              <a:t>（生命保険会社</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b="1" dirty="0">
                <a:latin typeface="Meiryo UI" panose="020B0604030504040204" pitchFamily="50" charset="-128"/>
                <a:ea typeface="Meiryo UI" panose="020B0604030504040204" pitchFamily="50" charset="-128"/>
                <a:cs typeface="Meiryo" charset="-128"/>
              </a:rPr>
              <a:t>などの名称、支払金額など</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を入力して送信することで</a:t>
            </a:r>
            <a:r>
              <a:rPr lang="ja-JP" altLang="en-US" b="1" spc="-700" dirty="0">
                <a:latin typeface="Meiryo UI" panose="020B0604030504040204" pitchFamily="50" charset="-128"/>
                <a:ea typeface="Meiryo UI" panose="020B0604030504040204" pitchFamily="50" charset="-128"/>
                <a:cs typeface="Meiryo" charset="-128"/>
              </a:rPr>
              <a:t>、</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b="1" dirty="0">
                <a:latin typeface="Meiryo UI" panose="020B0604030504040204" pitchFamily="50" charset="-128"/>
                <a:ea typeface="Meiryo UI" panose="020B0604030504040204" pitchFamily="50" charset="-128"/>
                <a:cs typeface="Meiryo" charset="-128"/>
              </a:rPr>
              <a:t>提出または提示を省略することができます。</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sz="1000" b="1" dirty="0">
                <a:latin typeface="Meiryo" charset="-128"/>
                <a:ea typeface="Meiryo" charset="-128"/>
                <a:cs typeface="Meiryo" charset="-128"/>
              </a:rPr>
              <a:t>　</a:t>
            </a:r>
            <a:endParaRPr lang="en-US" altLang="ja-JP" sz="1000" b="1" dirty="0">
              <a:latin typeface="Meiryo" charset="-128"/>
              <a:ea typeface="Meiryo" charset="-128"/>
              <a:cs typeface="Meiryo" charset="-128"/>
            </a:endParaRPr>
          </a:p>
          <a:p>
            <a:pPr indent="7938"/>
            <a:endParaRPr lang="ja-JP" altLang="en-US" sz="600" b="1" dirty="0">
              <a:latin typeface="Meiryo" charset="-128"/>
              <a:ea typeface="Meiryo" charset="-128"/>
              <a:cs typeface="Meiryo" charset="-128"/>
            </a:endParaRPr>
          </a:p>
          <a:p>
            <a:pPr indent="7938"/>
            <a:r>
              <a:rPr lang="en-US" altLang="ja-JP" sz="2400" b="1" dirty="0">
                <a:solidFill>
                  <a:srgbClr val="009650"/>
                </a:solidFill>
                <a:latin typeface="Meiryo" charset="-128"/>
                <a:ea typeface="Meiryo" charset="-128"/>
                <a:cs typeface="Meiryo" charset="-128"/>
              </a:rPr>
              <a:t>24</a:t>
            </a:r>
            <a:r>
              <a:rPr lang="ja-JP" altLang="en-US" sz="2400" b="1" dirty="0">
                <a:solidFill>
                  <a:srgbClr val="009650"/>
                </a:solidFill>
                <a:latin typeface="Meiryo" charset="-128"/>
                <a:ea typeface="Meiryo" charset="-128"/>
                <a:cs typeface="Meiryo" charset="-128"/>
              </a:rPr>
              <a:t>時間受付</a:t>
            </a:r>
          </a:p>
          <a:p>
            <a:pPr indent="7938"/>
            <a:r>
              <a:rPr lang="ja-JP" altLang="en-US" b="1" dirty="0">
                <a:latin typeface="Meiryo" charset="-128"/>
                <a:ea typeface="Meiryo" charset="-128"/>
                <a:cs typeface="Meiryo" charset="-128"/>
              </a:rPr>
              <a:t>確定申告期は全日</a:t>
            </a:r>
            <a:r>
              <a:rPr lang="en-US" altLang="ja-JP" b="1" dirty="0">
                <a:latin typeface="Meiryo" charset="-128"/>
                <a:ea typeface="Meiryo" charset="-128"/>
                <a:cs typeface="Meiryo" charset="-128"/>
              </a:rPr>
              <a:t>24</a:t>
            </a:r>
            <a:r>
              <a:rPr lang="ja-JP" altLang="en-US" b="1" dirty="0">
                <a:latin typeface="Meiryo" charset="-128"/>
                <a:ea typeface="Meiryo" charset="-128"/>
                <a:cs typeface="Meiryo" charset="-128"/>
              </a:rPr>
              <a:t>時間</a:t>
            </a:r>
            <a:r>
              <a:rPr lang="en-US" altLang="ja-JP" b="1" dirty="0">
                <a:latin typeface="Meiryo" charset="-128"/>
                <a:ea typeface="Meiryo" charset="-128"/>
                <a:cs typeface="Meiryo" charset="-128"/>
              </a:rPr>
              <a:t>e-Tax</a:t>
            </a:r>
            <a:r>
              <a:rPr lang="ja-JP" altLang="en-US" b="1" dirty="0" err="1">
                <a:latin typeface="Meiryo" charset="-128"/>
                <a:ea typeface="Meiryo" charset="-128"/>
                <a:cs typeface="Meiryo" charset="-128"/>
              </a:rPr>
              <a:t>での提</a:t>
            </a:r>
            <a:r>
              <a:rPr lang="ja-JP" altLang="en-US" b="1" spc="-700" dirty="0">
                <a:latin typeface="Meiryo UI" panose="020B0604030504040204" pitchFamily="50" charset="-128"/>
                <a:ea typeface="Meiryo UI" panose="020B0604030504040204" pitchFamily="50" charset="-128"/>
                <a:cs typeface="Meiryo" charset="-128"/>
              </a:rPr>
              <a:t>出</a:t>
            </a:r>
            <a:r>
              <a:rPr lang="ja-JP" altLang="en-US" b="1" dirty="0">
                <a:latin typeface="Meiryo" charset="-128"/>
                <a:ea typeface="Meiryo" charset="-128"/>
                <a:cs typeface="Meiryo" charset="-128"/>
              </a:rPr>
              <a:t>（送信</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charset="-128"/>
                <a:ea typeface="Meiryo" charset="-128"/>
                <a:cs typeface="Meiryo" charset="-128"/>
              </a:rPr>
              <a:t>が可能です。</a:t>
            </a:r>
            <a:endParaRPr lang="en-US" altLang="ja-JP" b="1" dirty="0">
              <a:latin typeface="Meiryo" charset="-128"/>
              <a:ea typeface="Meiryo" charset="-128"/>
              <a:cs typeface="Meiryo" charset="-128"/>
            </a:endParaRPr>
          </a:p>
          <a:p>
            <a:pPr indent="7938"/>
            <a:r>
              <a:rPr lang="en-US" altLang="ja-JP" sz="1200" b="1" dirty="0">
                <a:latin typeface="Meiryo" charset="-128"/>
                <a:ea typeface="Meiryo" charset="-128"/>
                <a:cs typeface="Meiryo" charset="-128"/>
              </a:rPr>
              <a:t>※ </a:t>
            </a:r>
            <a:r>
              <a:rPr lang="ja-JP" altLang="en-US" sz="1200" b="1" dirty="0">
                <a:latin typeface="Meiryo" charset="-128"/>
                <a:ea typeface="Meiryo" charset="-128"/>
                <a:cs typeface="Meiryo" charset="-128"/>
              </a:rPr>
              <a:t>メンテナンス時間及び</a:t>
            </a:r>
            <a:r>
              <a:rPr lang="en-US" altLang="ja-JP" sz="1200" b="1" dirty="0">
                <a:latin typeface="Meiryo" charset="-128"/>
                <a:ea typeface="Meiryo" charset="-128"/>
                <a:cs typeface="Meiryo" charset="-128"/>
              </a:rPr>
              <a:t>12</a:t>
            </a:r>
            <a:r>
              <a:rPr lang="ja-JP" altLang="en-US" sz="1200" b="1" dirty="0">
                <a:latin typeface="Meiryo" charset="-128"/>
                <a:ea typeface="Meiryo" charset="-128"/>
                <a:cs typeface="Meiryo" charset="-128"/>
              </a:rPr>
              <a:t>月</a:t>
            </a:r>
            <a:r>
              <a:rPr lang="en-US" altLang="ja-JP" sz="1200" b="1" dirty="0">
                <a:latin typeface="Meiryo" charset="-128"/>
                <a:ea typeface="Meiryo" charset="-128"/>
                <a:cs typeface="Meiryo" charset="-128"/>
              </a:rPr>
              <a:t>29</a:t>
            </a:r>
            <a:r>
              <a:rPr lang="ja-JP" altLang="en-US" sz="1200" b="1" dirty="0">
                <a:latin typeface="Meiryo" charset="-128"/>
                <a:ea typeface="Meiryo" charset="-128"/>
                <a:cs typeface="Meiryo" charset="-128"/>
              </a:rPr>
              <a:t>日</a:t>
            </a:r>
            <a:r>
              <a:rPr lang="en-US" altLang="ja-JP" sz="1200" b="1" dirty="0">
                <a:latin typeface="Meiryo" charset="-128"/>
                <a:ea typeface="Meiryo" charset="-128"/>
                <a:cs typeface="Meiryo" charset="-128"/>
              </a:rPr>
              <a:t>〜</a:t>
            </a:r>
            <a:r>
              <a:rPr lang="ja-JP" altLang="en-US" sz="1200" b="1" dirty="0">
                <a:latin typeface="Meiryo" charset="-128"/>
                <a:ea typeface="Meiryo" charset="-128"/>
                <a:cs typeface="Meiryo" charset="-128"/>
              </a:rPr>
              <a:t>１月３日は除きます。</a:t>
            </a:r>
            <a:endParaRPr lang="en-US" altLang="ja-JP" sz="1200" b="1" dirty="0">
              <a:latin typeface="Meiryo" charset="-128"/>
              <a:ea typeface="Meiryo" charset="-128"/>
              <a:cs typeface="Meiryo" charset="-128"/>
            </a:endParaRPr>
          </a:p>
          <a:p>
            <a:pPr indent="7938"/>
            <a:r>
              <a:rPr lang="ja-JP" altLang="en-US" b="1" dirty="0">
                <a:latin typeface="Meiryo" charset="-128"/>
                <a:ea typeface="Meiryo" charset="-128"/>
                <a:cs typeface="Meiryo" charset="-128"/>
              </a:rPr>
              <a:t>確定申告期以外は、火曜</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金曜までは</a:t>
            </a:r>
            <a:r>
              <a:rPr lang="en-US" altLang="ja-JP" b="1" dirty="0">
                <a:latin typeface="Meiryo" charset="-128"/>
                <a:ea typeface="Meiryo" charset="-128"/>
                <a:cs typeface="Meiryo" charset="-128"/>
              </a:rPr>
              <a:t>24</a:t>
            </a:r>
            <a:r>
              <a:rPr lang="ja-JP" altLang="en-US" b="1" dirty="0">
                <a:latin typeface="Meiryo" charset="-128"/>
                <a:ea typeface="Meiryo" charset="-128"/>
                <a:cs typeface="Meiryo" charset="-128"/>
              </a:rPr>
              <a:t>時間、</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月曜日、土曜日、日曜日、休祝日は</a:t>
            </a:r>
            <a:r>
              <a:rPr lang="en-US" altLang="ja-JP" b="1" dirty="0">
                <a:latin typeface="Meiryo" charset="-128"/>
                <a:ea typeface="Meiryo" charset="-128"/>
                <a:cs typeface="Meiryo" charset="-128"/>
              </a:rPr>
              <a:t>8</a:t>
            </a:r>
            <a:r>
              <a:rPr lang="ja-JP" altLang="en-US" b="1" dirty="0">
                <a:latin typeface="Meiryo" charset="-128"/>
                <a:ea typeface="Meiryo" charset="-128"/>
                <a:cs typeface="Meiryo" charset="-128"/>
              </a:rPr>
              <a:t>時</a:t>
            </a:r>
            <a:r>
              <a:rPr lang="en-US" altLang="ja-JP" b="1" dirty="0">
                <a:latin typeface="Meiryo" charset="-128"/>
                <a:ea typeface="Meiryo" charset="-128"/>
                <a:cs typeface="Meiryo" charset="-128"/>
              </a:rPr>
              <a:t>30</a:t>
            </a:r>
            <a:r>
              <a:rPr lang="ja-JP" altLang="en-US" b="1" dirty="0">
                <a:latin typeface="Meiryo" charset="-128"/>
                <a:ea typeface="Meiryo" charset="-128"/>
                <a:cs typeface="Meiryo" charset="-128"/>
              </a:rPr>
              <a:t>分から</a:t>
            </a:r>
            <a:r>
              <a:rPr lang="en-US" altLang="ja-JP" b="1" dirty="0">
                <a:latin typeface="Meiryo" charset="-128"/>
                <a:ea typeface="Meiryo" charset="-128"/>
                <a:cs typeface="Meiryo" charset="-128"/>
              </a:rPr>
              <a:t>24</a:t>
            </a:r>
            <a:r>
              <a:rPr lang="ja-JP" altLang="en-US" b="1" dirty="0">
                <a:latin typeface="Meiryo" charset="-128"/>
                <a:ea typeface="Meiryo" charset="-128"/>
                <a:cs typeface="Meiryo" charset="-128"/>
              </a:rPr>
              <a:t>時まで、</a:t>
            </a:r>
            <a:endParaRPr lang="en-US" altLang="ja-JP" b="1" dirty="0">
              <a:latin typeface="Meiryo" charset="-128"/>
              <a:ea typeface="Meiryo" charset="-128"/>
              <a:cs typeface="Meiryo" charset="-128"/>
            </a:endParaRPr>
          </a:p>
          <a:p>
            <a:pPr indent="7938"/>
            <a:r>
              <a:rPr lang="en-US" altLang="ja-JP" b="1" dirty="0">
                <a:latin typeface="Meiryo" charset="-128"/>
                <a:ea typeface="Meiryo" charset="-128"/>
                <a:cs typeface="Meiryo" charset="-128"/>
              </a:rPr>
              <a:t>e-Tax</a:t>
            </a:r>
            <a:r>
              <a:rPr lang="ja-JP" altLang="en-US" b="1" dirty="0" err="1">
                <a:latin typeface="Meiryo" charset="-128"/>
                <a:ea typeface="Meiryo" charset="-128"/>
                <a:cs typeface="Meiryo" charset="-128"/>
              </a:rPr>
              <a:t>での提</a:t>
            </a:r>
            <a:r>
              <a:rPr lang="ja-JP" altLang="en-US" b="1" spc="-700" dirty="0">
                <a:latin typeface="Meiryo UI" panose="020B0604030504040204" pitchFamily="50" charset="-128"/>
                <a:ea typeface="Meiryo UI" panose="020B0604030504040204" pitchFamily="50" charset="-128"/>
                <a:cs typeface="Meiryo" charset="-128"/>
              </a:rPr>
              <a:t>出</a:t>
            </a:r>
            <a:r>
              <a:rPr lang="ja-JP" altLang="en-US" b="1" dirty="0">
                <a:latin typeface="Meiryo" charset="-128"/>
                <a:ea typeface="Meiryo" charset="-128"/>
                <a:cs typeface="Meiryo" charset="-128"/>
              </a:rPr>
              <a:t>（送信</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charset="-128"/>
                <a:ea typeface="Meiryo" charset="-128"/>
                <a:cs typeface="Meiryo" charset="-128"/>
              </a:rPr>
              <a:t>が可能です。　</a:t>
            </a:r>
            <a:endParaRPr lang="en-US" altLang="ja-JP" b="1" dirty="0">
              <a:latin typeface="Meiryo" charset="-128"/>
              <a:ea typeface="Meiryo" charset="-128"/>
              <a:cs typeface="Meiryo" charset="-128"/>
            </a:endParaRPr>
          </a:p>
          <a:p>
            <a:pPr indent="7938"/>
            <a:r>
              <a:rPr lang="en-US" altLang="ja-JP" sz="1200" b="1" dirty="0">
                <a:latin typeface="Meiryo" charset="-128"/>
                <a:ea typeface="Meiryo" charset="-128"/>
                <a:cs typeface="Meiryo" charset="-128"/>
              </a:rPr>
              <a:t>※ </a:t>
            </a:r>
            <a:r>
              <a:rPr lang="ja-JP" altLang="en-US" sz="1200" b="1" dirty="0">
                <a:latin typeface="Meiryo" charset="-128"/>
                <a:ea typeface="Meiryo" charset="-128"/>
                <a:cs typeface="Meiryo" charset="-128"/>
              </a:rPr>
              <a:t>メンテナンス日は除きます。</a:t>
            </a:r>
            <a:endParaRPr lang="en-US" altLang="ja-JP" sz="1400" b="1" dirty="0">
              <a:latin typeface="Meiryo" charset="-128"/>
              <a:ea typeface="Meiryo" charset="-128"/>
              <a:cs typeface="Meiryo" charset="-128"/>
            </a:endParaRPr>
          </a:p>
        </p:txBody>
      </p:sp>
      <p:cxnSp>
        <p:nvCxnSpPr>
          <p:cNvPr id="6" name="直線コネクタ 5"/>
          <p:cNvCxnSpPr/>
          <p:nvPr/>
        </p:nvCxnSpPr>
        <p:spPr>
          <a:xfrm>
            <a:off x="1691640" y="126650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書類を持つイータ君のイラスト"/>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4112" y="2477405"/>
            <a:ext cx="728389" cy="938078"/>
          </a:xfrm>
          <a:prstGeom prst="rect">
            <a:avLst/>
          </a:prstGeom>
        </p:spPr>
      </p:pic>
      <p:pic>
        <p:nvPicPr>
          <p:cNvPr id="9" name="図 8" descr="イータ君のイラスト"/>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80430" y="3544754"/>
            <a:ext cx="1075980" cy="863143"/>
          </a:xfrm>
          <a:prstGeom prst="rect">
            <a:avLst/>
          </a:prstGeom>
        </p:spPr>
      </p:pic>
      <p:pic>
        <p:nvPicPr>
          <p:cNvPr id="10" name="図 9" descr="パソコンを使うイータ君のイラスト"/>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317923" y="1098640"/>
            <a:ext cx="1363824" cy="925350"/>
          </a:xfrm>
          <a:prstGeom prst="rect">
            <a:avLst/>
          </a:prstGeom>
        </p:spPr>
      </p:pic>
      <p:pic>
        <p:nvPicPr>
          <p:cNvPr id="11" name="図 10" descr="イータ君のイラスト"/>
          <p:cNvPicPr>
            <a:picLocks noChangeAspect="1"/>
          </p:cNvPicPr>
          <p:nvPr/>
        </p:nvPicPr>
        <p:blipFill rotWithShape="1">
          <a:blip r:embed="rId9">
            <a:extLst>
              <a:ext uri="{28A0092B-C50C-407E-A947-70E740481C1C}">
                <a14:useLocalDpi xmlns:a14="http://schemas.microsoft.com/office/drawing/2010/main"/>
              </a:ext>
            </a:extLst>
          </a:blip>
          <a:srcRect l="7542" t="745" r="4679" b="3768"/>
          <a:stretch/>
        </p:blipFill>
        <p:spPr>
          <a:xfrm>
            <a:off x="976406" y="5014790"/>
            <a:ext cx="586095" cy="918089"/>
          </a:xfrm>
          <a:prstGeom prst="rect">
            <a:avLst/>
          </a:prstGeom>
        </p:spPr>
      </p:pic>
      <p:sp>
        <p:nvSpPr>
          <p:cNvPr id="12" name="正方形/長方形 11"/>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Tree>
    <p:extLst>
      <p:ext uri="{BB962C8B-B14F-4D97-AF65-F5344CB8AC3E}">
        <p14:creationId xmlns:p14="http://schemas.microsoft.com/office/powerpoint/2010/main" val="3629470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6118" y="370530"/>
            <a:ext cx="7200000" cy="720000"/>
          </a:xfrm>
        </p:spPr>
        <p:txBody>
          <a:bodyPr>
            <a:normAutofit/>
          </a:bodyPr>
          <a:lstStyle/>
          <a:p>
            <a:r>
              <a:rPr lang="ja-JP" altLang="en-US" dirty="0"/>
              <a:t>申告書の作成・送信までの流れ</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1-E</a:t>
            </a:r>
            <a:endParaRPr lang="en-US" sz="3600" dirty="0"/>
          </a:p>
        </p:txBody>
      </p:sp>
      <p:sp>
        <p:nvSpPr>
          <p:cNvPr id="7" name="正方形/長方形 6"/>
          <p:cNvSpPr/>
          <p:nvPr/>
        </p:nvSpPr>
        <p:spPr>
          <a:xfrm>
            <a:off x="1872192" y="1624975"/>
            <a:ext cx="6840000" cy="1980000"/>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21749" y="1460214"/>
            <a:ext cx="5400000" cy="45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 name="正方形/長方形 9"/>
          <p:cNvSpPr/>
          <p:nvPr/>
        </p:nvSpPr>
        <p:spPr>
          <a:xfrm>
            <a:off x="1873540" y="4141622"/>
            <a:ext cx="6840000" cy="1589032"/>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3097" y="3976861"/>
            <a:ext cx="5400000" cy="45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867670" y="1968118"/>
            <a:ext cx="6840000" cy="1631216"/>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❶</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マイナポータルのインストール</a:t>
            </a:r>
          </a:p>
          <a:p>
            <a:r>
              <a:rPr lang="ja-JP" altLang="en-US" sz="2000" b="1" dirty="0">
                <a:solidFill>
                  <a:srgbClr val="009650"/>
                </a:solidFill>
                <a:latin typeface="Meiryo" charset="-128"/>
                <a:ea typeface="Meiryo" charset="-128"/>
                <a:cs typeface="Meiryo" charset="-128"/>
              </a:rPr>
              <a:t>❷</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マイナポータルの利用者登録</a:t>
            </a:r>
          </a:p>
          <a:p>
            <a:r>
              <a:rPr lang="ja-JP" altLang="en-US" sz="2000" b="1" dirty="0">
                <a:solidFill>
                  <a:srgbClr val="009650"/>
                </a:solidFill>
                <a:latin typeface="Meiryo" charset="-128"/>
                <a:ea typeface="Meiryo" charset="-128"/>
                <a:cs typeface="Meiryo" charset="-128"/>
              </a:rPr>
              <a:t>❸</a:t>
            </a:r>
            <a:r>
              <a:rPr lang="en-US" altLang="ja-JP" sz="2000" b="1" dirty="0">
                <a:solidFill>
                  <a:srgbClr val="009650"/>
                </a:solidFill>
                <a:latin typeface="Meiryo" charset="-128"/>
                <a:ea typeface="Meiryo" charset="-128"/>
                <a:cs typeface="Meiryo" charset="-128"/>
              </a:rPr>
              <a:t> </a:t>
            </a: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の利用者登録</a:t>
            </a:r>
          </a:p>
          <a:p>
            <a:r>
              <a:rPr lang="ja-JP" altLang="en-US" sz="2000" b="1" dirty="0">
                <a:solidFill>
                  <a:srgbClr val="009650"/>
                </a:solidFill>
                <a:latin typeface="Meiryo" charset="-128"/>
                <a:ea typeface="Meiryo" charset="-128"/>
                <a:cs typeface="Meiryo" charset="-128"/>
              </a:rPr>
              <a:t>❹</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マイナポータルと</a:t>
            </a: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の連</a:t>
            </a:r>
            <a:r>
              <a:rPr lang="ja-JP" altLang="en-US" sz="2000" b="1" spc="-1000" dirty="0">
                <a:latin typeface="Meiryo" charset="-128"/>
                <a:ea typeface="Meiryo" charset="-128"/>
                <a:cs typeface="Meiryo" charset="-128"/>
              </a:rPr>
              <a:t>携</a:t>
            </a:r>
            <a:r>
              <a:rPr lang="ja-JP" altLang="en-US" sz="2000" b="1" dirty="0">
                <a:latin typeface="Meiryo" charset="-128"/>
                <a:ea typeface="Meiryo" charset="-128"/>
                <a:cs typeface="Meiryo" charset="-128"/>
              </a:rPr>
              <a:t>（紐付け設定）</a:t>
            </a:r>
          </a:p>
          <a:p>
            <a:r>
              <a:rPr lang="ja-JP" altLang="en-US" sz="2000" b="1" dirty="0">
                <a:solidFill>
                  <a:srgbClr val="009650"/>
                </a:solidFill>
                <a:latin typeface="Meiryo" charset="-128"/>
                <a:ea typeface="Meiryo" charset="-128"/>
                <a:cs typeface="Meiryo" charset="-128"/>
              </a:rPr>
              <a:t>❺</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マイナポータルとの連携</a:t>
            </a:r>
          </a:p>
        </p:txBody>
      </p:sp>
      <p:sp>
        <p:nvSpPr>
          <p:cNvPr id="14" name="テキスト ボックス 13"/>
          <p:cNvSpPr txBox="1"/>
          <p:nvPr/>
        </p:nvSpPr>
        <p:spPr>
          <a:xfrm>
            <a:off x="1879535" y="4493672"/>
            <a:ext cx="6840000" cy="1754326"/>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❻</a:t>
            </a:r>
            <a:r>
              <a:rPr lang="ja-JP" altLang="en-US" b="1" dirty="0">
                <a:latin typeface="Meiryo" charset="-128"/>
                <a:ea typeface="Meiryo" charset="-128"/>
                <a:cs typeface="Meiryo" charset="-128"/>
              </a:rPr>
              <a:t> 国税庁ホームページへのアクセス</a:t>
            </a:r>
          </a:p>
          <a:p>
            <a:r>
              <a:rPr lang="ja-JP" altLang="en-US" b="1" dirty="0">
                <a:solidFill>
                  <a:srgbClr val="009650"/>
                </a:solidFill>
                <a:latin typeface="Meiryo" charset="-128"/>
                <a:ea typeface="Meiryo" charset="-128"/>
                <a:cs typeface="Meiryo" charset="-128"/>
              </a:rPr>
              <a:t>❼</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金額などの入力</a:t>
            </a:r>
          </a:p>
          <a:p>
            <a:r>
              <a:rPr lang="ja-JP" altLang="en-US" b="1" dirty="0">
                <a:solidFill>
                  <a:srgbClr val="009650"/>
                </a:solidFill>
                <a:latin typeface="Meiryo" charset="-128"/>
                <a:ea typeface="Meiryo" charset="-128"/>
                <a:cs typeface="Meiryo" charset="-128"/>
              </a:rPr>
              <a:t>❽</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申告書データの送信</a:t>
            </a:r>
          </a:p>
          <a:p>
            <a:r>
              <a:rPr lang="ja-JP" altLang="en-US" b="1" dirty="0">
                <a:solidFill>
                  <a:srgbClr val="009650"/>
                </a:solidFill>
                <a:latin typeface="Meiryo" charset="-128"/>
                <a:ea typeface="Meiryo" charset="-128"/>
                <a:cs typeface="Meiryo" charset="-128"/>
              </a:rPr>
              <a:t>❾</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申告書データの印刷・保存</a:t>
            </a:r>
            <a:endParaRPr lang="en-US" altLang="ja-JP" b="1" dirty="0">
              <a:latin typeface="Meiryo" charset="-128"/>
              <a:ea typeface="Meiryo" charset="-128"/>
              <a:cs typeface="Meiryo" charset="-128"/>
            </a:endParaRPr>
          </a:p>
          <a:p>
            <a:endParaRPr lang="en-US" altLang="ja-JP" dirty="0"/>
          </a:p>
          <a:p>
            <a:r>
              <a:rPr lang="en-US" altLang="ja-JP" sz="1400" b="1" dirty="0">
                <a:latin typeface="Meiryo" charset="-128"/>
                <a:ea typeface="Meiryo" charset="-128"/>
                <a:cs typeface="Meiryo" charset="-128"/>
              </a:rPr>
              <a:t>※ </a:t>
            </a:r>
            <a:r>
              <a:rPr lang="ja-JP" altLang="en-US" sz="1400" b="1" dirty="0">
                <a:latin typeface="Meiryo" charset="-128"/>
                <a:ea typeface="Meiryo" charset="-128"/>
                <a:cs typeface="Meiryo" charset="-128"/>
              </a:rPr>
              <a:t>この講座では⑤までの実施となります。</a:t>
            </a:r>
          </a:p>
        </p:txBody>
      </p:sp>
      <p:sp>
        <p:nvSpPr>
          <p:cNvPr id="15" name="テキスト ボックス 14"/>
          <p:cNvSpPr txBox="1"/>
          <p:nvPr/>
        </p:nvSpPr>
        <p:spPr>
          <a:xfrm>
            <a:off x="621371" y="4041534"/>
            <a:ext cx="8280000" cy="400110"/>
          </a:xfrm>
          <a:prstGeom prst="rect">
            <a:avLst/>
          </a:prstGeom>
          <a:noFill/>
        </p:spPr>
        <p:txBody>
          <a:bodyPr wrap="square" rtlCol="0">
            <a:spAutoFit/>
          </a:bodyPr>
          <a:lstStyle/>
          <a:p>
            <a:r>
              <a:rPr lang="ja-JP" altLang="en-US" sz="2000" b="1" dirty="0">
                <a:solidFill>
                  <a:schemeClr val="bg1"/>
                </a:solidFill>
                <a:latin typeface="Meiryo" charset="-128"/>
                <a:ea typeface="Meiryo" charset="-128"/>
                <a:cs typeface="Meiryo" charset="-128"/>
              </a:rPr>
              <a:t>申告データの入力・送信・保存</a:t>
            </a:r>
          </a:p>
        </p:txBody>
      </p:sp>
      <p:pic>
        <p:nvPicPr>
          <p:cNvPr id="21" name="図 20" descr="スマートフォンを使うイータ君のイラスト"/>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3993" y="4560020"/>
            <a:ext cx="1444210" cy="1339176"/>
          </a:xfrm>
          <a:prstGeom prst="rect">
            <a:avLst/>
          </a:prstGeom>
        </p:spPr>
      </p:pic>
      <p:sp>
        <p:nvSpPr>
          <p:cNvPr id="3" name="テキスト ボックス 2">
            <a:extLst>
              <a:ext uri="{FF2B5EF4-FFF2-40B4-BE49-F238E27FC236}">
                <a16:creationId xmlns:a16="http://schemas.microsoft.com/office/drawing/2014/main" id="{15A5D636-40AE-402A-B2B8-58F6C95FAF90}"/>
              </a:ext>
            </a:extLst>
          </p:cNvPr>
          <p:cNvSpPr txBox="1"/>
          <p:nvPr/>
        </p:nvSpPr>
        <p:spPr>
          <a:xfrm>
            <a:off x="630952" y="1464926"/>
            <a:ext cx="5400000" cy="400110"/>
          </a:xfrm>
          <a:prstGeom prst="rect">
            <a:avLst/>
          </a:prstGeom>
          <a:noFill/>
        </p:spPr>
        <p:txBody>
          <a:bodyPr wrap="square" rtlCol="0">
            <a:spAutoFit/>
          </a:bodyPr>
          <a:lstStyle/>
          <a:p>
            <a:r>
              <a:rPr kumimoji="1" lang="ja-JP" altLang="en-US" sz="2000" b="1" dirty="0">
                <a:solidFill>
                  <a:schemeClr val="bg1"/>
                </a:solidFill>
                <a:latin typeface="メイリオ" panose="020B0604030504040204" pitchFamily="50" charset="-128"/>
                <a:ea typeface="メイリオ" panose="020B0604030504040204" pitchFamily="50" charset="-128"/>
              </a:rPr>
              <a:t>事前準備</a:t>
            </a:r>
          </a:p>
        </p:txBody>
      </p:sp>
      <p:sp>
        <p:nvSpPr>
          <p:cNvPr id="19" name="正方形/長方形 18"/>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
        <p:nvSpPr>
          <p:cNvPr id="20" name="矢印: 下 4">
            <a:extLst>
              <a:ext uri="{FF2B5EF4-FFF2-40B4-BE49-F238E27FC236}">
                <a16:creationId xmlns:a16="http://schemas.microsoft.com/office/drawing/2014/main" id="{E1B5665C-033B-48E3-8090-7ADFDF88F57B}"/>
              </a:ext>
            </a:extLst>
          </p:cNvPr>
          <p:cNvSpPr/>
          <p:nvPr/>
        </p:nvSpPr>
        <p:spPr>
          <a:xfrm>
            <a:off x="1123627" y="1981300"/>
            <a:ext cx="449451" cy="1944000"/>
          </a:xfrm>
          <a:prstGeom prst="downArrow">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36295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5763" y="347123"/>
            <a:ext cx="7200000" cy="720000"/>
          </a:xfrm>
        </p:spPr>
        <p:txBody>
          <a:bodyPr>
            <a:normAutofit/>
          </a:bodyPr>
          <a:lstStyle/>
          <a:p>
            <a:r>
              <a:rPr lang="ja-JP" altLang="en-US" dirty="0"/>
              <a:t>講座の説明範囲</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1-F</a:t>
            </a:r>
            <a:endParaRPr lang="en-US" sz="3600" dirty="0"/>
          </a:p>
        </p:txBody>
      </p:sp>
      <p:sp>
        <p:nvSpPr>
          <p:cNvPr id="8" name="テキスト ボックス 7"/>
          <p:cNvSpPr txBox="1"/>
          <p:nvPr/>
        </p:nvSpPr>
        <p:spPr>
          <a:xfrm>
            <a:off x="1772444" y="1400813"/>
            <a:ext cx="6840000" cy="4755148"/>
          </a:xfrm>
          <a:prstGeom prst="rect">
            <a:avLst/>
          </a:prstGeom>
          <a:noFill/>
        </p:spPr>
        <p:txBody>
          <a:bodyPr wrap="square" rtlCol="0">
            <a:spAutoFit/>
          </a:bodyPr>
          <a:lstStyle/>
          <a:p>
            <a:pPr indent="7938">
              <a:lnSpc>
                <a:spcPct val="90000"/>
              </a:lnSpc>
              <a:spcBef>
                <a:spcPts val="600"/>
              </a:spcBef>
            </a:pPr>
            <a:r>
              <a:rPr lang="ja-JP" altLang="en-US" sz="2200" b="1" dirty="0">
                <a:latin typeface="Meiryo" charset="-128"/>
                <a:ea typeface="Meiryo" charset="-128"/>
                <a:cs typeface="Meiryo" charset="-128"/>
              </a:rPr>
              <a:t>講師は、税理士や税務職員のように</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専門的な知識、資格を有していないため、</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本講義では、税に関する制度や、受講者の方の</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申告内容に関することはお答えできません。</a:t>
            </a:r>
            <a:endParaRPr lang="en-US" altLang="ja-JP" sz="2200" b="1" dirty="0">
              <a:latin typeface="Meiryo" charset="-128"/>
              <a:ea typeface="Meiryo" charset="-128"/>
              <a:cs typeface="Meiryo" charset="-128"/>
            </a:endParaRPr>
          </a:p>
          <a:p>
            <a:pPr indent="7938">
              <a:lnSpc>
                <a:spcPct val="90000"/>
              </a:lnSpc>
              <a:spcBef>
                <a:spcPts val="600"/>
              </a:spcBef>
            </a:pPr>
            <a:endParaRPr lang="en-US" altLang="ja-JP" sz="14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そのため、本講義では、実際に操作をしながら</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事前の準備をし、申告書の作成や送信については、</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教材を見ながらご自宅で行っていただきます。</a:t>
            </a:r>
            <a:endParaRPr lang="en-US" altLang="ja-JP" sz="2200" b="1" dirty="0">
              <a:latin typeface="Meiryo" charset="-128"/>
              <a:ea typeface="Meiryo" charset="-128"/>
              <a:cs typeface="Meiryo" charset="-128"/>
            </a:endParaRPr>
          </a:p>
          <a:p>
            <a:pPr indent="7938">
              <a:lnSpc>
                <a:spcPct val="90000"/>
              </a:lnSpc>
              <a:spcBef>
                <a:spcPts val="600"/>
              </a:spcBef>
            </a:pPr>
            <a:endParaRPr lang="en-US" altLang="ja-JP" sz="14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ご自宅で申告書を作成される際、</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制度に関することや、操作方法などの</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分からないことを調べる方法も</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本講義で説明しますので、ご安心ください。</a:t>
            </a:r>
          </a:p>
        </p:txBody>
      </p:sp>
      <p:cxnSp>
        <p:nvCxnSpPr>
          <p:cNvPr id="5" name="直線コネクタ 4"/>
          <p:cNvCxnSpPr/>
          <p:nvPr/>
        </p:nvCxnSpPr>
        <p:spPr>
          <a:xfrm>
            <a:off x="1691640" y="126650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イータ君のイラスト"/>
          <p:cNvPicPr>
            <a:picLocks noChangeAspect="1"/>
          </p:cNvPicPr>
          <p:nvPr/>
        </p:nvPicPr>
        <p:blipFill rotWithShape="1">
          <a:blip r:embed="rId3">
            <a:extLst>
              <a:ext uri="{28A0092B-C50C-407E-A947-70E740481C1C}">
                <a14:useLocalDpi xmlns:a14="http://schemas.microsoft.com/office/drawing/2010/main"/>
              </a:ext>
            </a:extLst>
          </a:blip>
          <a:srcRect l="13232" r="2102" b="25390"/>
          <a:stretch/>
        </p:blipFill>
        <p:spPr>
          <a:xfrm>
            <a:off x="349891" y="4546147"/>
            <a:ext cx="1277879" cy="1456167"/>
          </a:xfrm>
          <a:prstGeom prst="rect">
            <a:avLst/>
          </a:prstGeom>
        </p:spPr>
      </p:pic>
      <p:sp>
        <p:nvSpPr>
          <p:cNvPr id="9" name="正方形/長方形 8"/>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Tree>
    <p:extLst>
      <p:ext uri="{BB962C8B-B14F-4D97-AF65-F5344CB8AC3E}">
        <p14:creationId xmlns:p14="http://schemas.microsoft.com/office/powerpoint/2010/main" val="8680253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a3e5486-f565-4b70-b8cd-b2580fa9650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AAFCB8437B1E864684E74153A94D7C50" ma:contentTypeVersion="13" ma:contentTypeDescription="新しいドキュメントを作成します。" ma:contentTypeScope="" ma:versionID="34509c85802fcbb7e6fc7de0cf0697de">
  <xsd:schema xmlns:xsd="http://www.w3.org/2001/XMLSchema" xmlns:xs="http://www.w3.org/2001/XMLSchema" xmlns:p="http://schemas.microsoft.com/office/2006/metadata/properties" xmlns:ns2="aa3e5486-f565-4b70-b8cd-b2580fa9650e" xmlns:ns3="51481485-1342-441f-aecd-49153fe587bb" targetNamespace="http://schemas.microsoft.com/office/2006/metadata/properties" ma:root="true" ma:fieldsID="00fd17a001effaa86fff4bd46e317877" ns2:_="" ns3:_="">
    <xsd:import namespace="aa3e5486-f565-4b70-b8cd-b2580fa9650e"/>
    <xsd:import namespace="51481485-1342-441f-aecd-49153fe587b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SearchProperties" minOccurs="0"/>
                <xsd:element ref="ns2:MediaServiceObjectDetectorVersions" minOccurs="0"/>
                <xsd:element ref="ns2:lcf76f155ced4ddcb4097134ff3c332f" minOccurs="0"/>
                <xsd:element ref="ns2:MediaServiceOCR"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e5486-f565-4b70-b8cd-b2580fa965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481485-1342-441f-aecd-49153fe587bb"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80BF58-219E-4250-8B29-3EBDCC1B8ACF}">
  <ds:schemaRefs>
    <ds:schemaRef ds:uri="http://schemas.microsoft.com/sharepoint/v3/contenttype/forms"/>
  </ds:schemaRefs>
</ds:datastoreItem>
</file>

<file path=customXml/itemProps2.xml><?xml version="1.0" encoding="utf-8"?>
<ds:datastoreItem xmlns:ds="http://schemas.openxmlformats.org/officeDocument/2006/customXml" ds:itemID="{BEE1FE5D-8E54-4EAD-BFFF-E1E5B8200A23}">
  <ds:schemaRefs>
    <ds:schemaRef ds:uri="http://schemas.microsoft.com/office/2006/metadata/properties"/>
    <ds:schemaRef ds:uri="http://schemas.microsoft.com/office/infopath/2007/PartnerControls"/>
    <ds:schemaRef ds:uri="aa3e5486-f565-4b70-b8cd-b2580fa9650e"/>
  </ds:schemaRefs>
</ds:datastoreItem>
</file>

<file path=customXml/itemProps3.xml><?xml version="1.0" encoding="utf-8"?>
<ds:datastoreItem xmlns:ds="http://schemas.openxmlformats.org/officeDocument/2006/customXml" ds:itemID="{9DF56A6E-A81A-4825-87CD-430658420D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3e5486-f565-4b70-b8cd-b2580fa9650e"/>
    <ds:schemaRef ds:uri="51481485-1342-441f-aecd-49153fe587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Wisp</Template>
  <TotalTime>0</TotalTime>
  <Words>2832</Words>
  <Application>Microsoft Office PowerPoint</Application>
  <PresentationFormat>画面に合わせる (4:3)</PresentationFormat>
  <Paragraphs>488</Paragraphs>
  <Slides>30</Slides>
  <Notes>30</Notes>
  <HiddenSlides>0</HiddenSlides>
  <MMClips>0</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30</vt:i4>
      </vt:variant>
    </vt:vector>
  </HeadingPairs>
  <TitlesOfParts>
    <vt:vector size="42" baseType="lpstr">
      <vt:lpstr>Meiryo UI</vt:lpstr>
      <vt:lpstr>SimSun</vt:lpstr>
      <vt:lpstr>Yu Gothic UI</vt:lpstr>
      <vt:lpstr>Meiryo</vt:lpstr>
      <vt:lpstr>Meiryo</vt:lpstr>
      <vt:lpstr>游ゴシック</vt:lpstr>
      <vt:lpstr>游ゴシック</vt:lpstr>
      <vt:lpstr>Arial</vt:lpstr>
      <vt:lpstr>Calibri</vt:lpstr>
      <vt:lpstr>Calibri Light</vt:lpstr>
      <vt:lpstr>ホワイト</vt:lpstr>
      <vt:lpstr>think-cell スライド</vt:lpstr>
      <vt:lpstr>PowerPoint プレゼンテーション</vt:lpstr>
      <vt:lpstr>PowerPoint プレゼンテーション</vt:lpstr>
      <vt:lpstr>PowerPoint プレゼンテーション</vt:lpstr>
      <vt:lpstr>確定申告とは？</vt:lpstr>
      <vt:lpstr>申告方法について</vt:lpstr>
      <vt:lpstr>e-Taxとは？</vt:lpstr>
      <vt:lpstr>e-Taxなら、こんないいこと</vt:lpstr>
      <vt:lpstr>申告書の作成・送信までの流れ</vt:lpstr>
      <vt:lpstr>講座の説明範囲</vt:lpstr>
      <vt:lpstr>PowerPoint プレゼンテーション</vt:lpstr>
      <vt:lpstr>マイナンバーカードを使ったスマホでの 確定申告に必要なもの（事前準備）</vt:lpstr>
      <vt:lpstr>過去に申告されたことがある方へ</vt:lpstr>
      <vt:lpstr>過去に申告されたことがある方へ</vt:lpstr>
      <vt:lpstr>マイナポータルアプリの入手 および インストールのしかた</vt:lpstr>
      <vt:lpstr>マイナポータルアプリの入手 および インストールのしかた</vt:lpstr>
      <vt:lpstr>マイナポータルの利用開始</vt:lpstr>
      <vt:lpstr>マイナポータルの利用開始</vt:lpstr>
      <vt:lpstr>マイナポータルの利用開始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自宅で申告書の作成・送信を 行う場合の注意事項</vt:lpstr>
      <vt:lpstr>困ったときの相談窓口</vt:lpstr>
      <vt:lpstr>マイナポータル連携とは</vt:lpstr>
      <vt:lpstr>マイナポータル連携に係る事前準備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cp:revision>
  <dcterms:created xsi:type="dcterms:W3CDTF">2021-06-04T06:45:45Z</dcterms:created>
  <dcterms:modified xsi:type="dcterms:W3CDTF">2024-07-29T06:49:42Z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0x010100AAFCB8437B1E864684E74153A94D7C50</vt:lpwstr>
  </property>
</Properties>
</file>