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7.jpg" ContentType="image/jpeg"/>
  <Override PartName="/ppt/notesSlides/notesSlide6.xml" ContentType="application/vnd.openxmlformats-officedocument.presentationml.notesSlide+xml"/>
  <Override PartName="/ppt/media/image8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notesMasterIdLst>
    <p:notesMasterId r:id="rId43"/>
  </p:notesMasterIdLst>
  <p:sldIdLst>
    <p:sldId id="389" r:id="rId2"/>
    <p:sldId id="348" r:id="rId3"/>
    <p:sldId id="450" r:id="rId4"/>
    <p:sldId id="413" r:id="rId5"/>
    <p:sldId id="400" r:id="rId6"/>
    <p:sldId id="448" r:id="rId7"/>
    <p:sldId id="449" r:id="rId8"/>
    <p:sldId id="401" r:id="rId9"/>
    <p:sldId id="425" r:id="rId10"/>
    <p:sldId id="402" r:id="rId11"/>
    <p:sldId id="403" r:id="rId12"/>
    <p:sldId id="426" r:id="rId13"/>
    <p:sldId id="414" r:id="rId14"/>
    <p:sldId id="416" r:id="rId15"/>
    <p:sldId id="427" r:id="rId16"/>
    <p:sldId id="358" r:id="rId17"/>
    <p:sldId id="390" r:id="rId18"/>
    <p:sldId id="362" r:id="rId19"/>
    <p:sldId id="429" r:id="rId20"/>
    <p:sldId id="430" r:id="rId21"/>
    <p:sldId id="445" r:id="rId22"/>
    <p:sldId id="446" r:id="rId23"/>
    <p:sldId id="447" r:id="rId24"/>
    <p:sldId id="444" r:id="rId25"/>
    <p:sldId id="363" r:id="rId26"/>
    <p:sldId id="364" r:id="rId27"/>
    <p:sldId id="365" r:id="rId28"/>
    <p:sldId id="366" r:id="rId29"/>
    <p:sldId id="367" r:id="rId30"/>
    <p:sldId id="368" r:id="rId31"/>
    <p:sldId id="369" r:id="rId32"/>
    <p:sldId id="370" r:id="rId33"/>
    <p:sldId id="451" r:id="rId34"/>
    <p:sldId id="452" r:id="rId35"/>
    <p:sldId id="453" r:id="rId36"/>
    <p:sldId id="409" r:id="rId37"/>
    <p:sldId id="410" r:id="rId38"/>
    <p:sldId id="440" r:id="rId39"/>
    <p:sldId id="441" r:id="rId40"/>
    <p:sldId id="439" r:id="rId41"/>
    <p:sldId id="454" r:id="rId42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0"/>
    <a:srgbClr val="949494"/>
    <a:srgbClr val="F8F7F7"/>
    <a:srgbClr val="F2EFE4"/>
    <a:srgbClr val="FFFFFF"/>
    <a:srgbClr val="EFF3F2"/>
    <a:srgbClr val="D9D9D9"/>
    <a:srgbClr val="007864"/>
    <a:srgbClr val="E50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F3682B-1D3A-4F9E-9CBA-56429966D9AC}" v="5" dt="2024-04-15T03:28:18.907"/>
    <p1510:client id="{A0A5B6F9-362C-409C-BBAD-EE7CF1DF74EE}" v="33" dt="2024-04-15T03:01:40.7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36" autoAdjust="0"/>
    <p:restoredTop sz="94106" autoAdjust="0"/>
  </p:normalViewPr>
  <p:slideViewPr>
    <p:cSldViewPr snapToGrid="0" snapToObjects="1">
      <p:cViewPr varScale="1">
        <p:scale>
          <a:sx n="110" d="100"/>
          <a:sy n="110" d="100"/>
        </p:scale>
        <p:origin x="1344" y="108"/>
      </p:cViewPr>
      <p:guideLst/>
    </p:cSldViewPr>
  </p:slideViewPr>
  <p:outlineViewPr>
    <p:cViewPr>
      <p:scale>
        <a:sx n="33" d="100"/>
        <a:sy n="33" d="100"/>
      </p:scale>
      <p:origin x="0" y="-50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668"/>
    </p:cViewPr>
  </p:sorterViewPr>
  <p:notesViewPr>
    <p:cSldViewPr snapToGrid="0" snapToObjects="1" showGuides="1">
      <p:cViewPr varScale="1">
        <p:scale>
          <a:sx n="81" d="100"/>
          <a:sy n="81" d="100"/>
        </p:scale>
        <p:origin x="4008" y="90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2918831" cy="495029"/>
          </a:xfrm>
          <a:prstGeom prst="rect">
            <a:avLst/>
          </a:prstGeom>
        </p:spPr>
        <p:txBody>
          <a:bodyPr vert="horz" lIns="91410" tIns="45707" rIns="91410" bIns="4570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6" y="3"/>
            <a:ext cx="2918831" cy="495029"/>
          </a:xfrm>
          <a:prstGeom prst="rect">
            <a:avLst/>
          </a:prstGeom>
        </p:spPr>
        <p:txBody>
          <a:bodyPr vert="horz" lIns="91410" tIns="45707" rIns="91410" bIns="45707" rtlCol="0"/>
          <a:lstStyle>
            <a:lvl1pPr algn="r">
              <a:defRPr sz="1200"/>
            </a:lvl1pPr>
          </a:lstStyle>
          <a:p>
            <a:fld id="{4FE7F398-C44E-EB48-B175-4278262AA32A}" type="datetimeFigureOut">
              <a:rPr kumimoji="1" lang="ja-JP" altLang="en-US" smtClean="0"/>
              <a:t>2024/4/15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0" tIns="45707" rIns="91410" bIns="4570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8"/>
            <a:ext cx="5388610" cy="3884861"/>
          </a:xfrm>
          <a:prstGeom prst="rect">
            <a:avLst/>
          </a:prstGeom>
        </p:spPr>
        <p:txBody>
          <a:bodyPr vert="horz" lIns="91410" tIns="45707" rIns="91410" bIns="4570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5" y="9371286"/>
            <a:ext cx="2918831" cy="495028"/>
          </a:xfrm>
          <a:prstGeom prst="rect">
            <a:avLst/>
          </a:prstGeom>
        </p:spPr>
        <p:txBody>
          <a:bodyPr vert="horz" lIns="91410" tIns="45707" rIns="91410" bIns="4570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6" y="9371286"/>
            <a:ext cx="2918831" cy="495028"/>
          </a:xfrm>
          <a:prstGeom prst="rect">
            <a:avLst/>
          </a:prstGeom>
        </p:spPr>
        <p:txBody>
          <a:bodyPr vert="horz" lIns="91410" tIns="45707" rIns="91410" bIns="45707" rtlCol="0" anchor="b"/>
          <a:lstStyle>
            <a:lvl1pPr algn="r">
              <a:defRPr sz="1200"/>
            </a:lvl1pPr>
          </a:lstStyle>
          <a:p>
            <a:fld id="{2E1C7AFC-CFB2-404C-A69D-ECFBCE546B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199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484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4670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7923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4670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4528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4670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448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3241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164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2753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43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9123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39063" y="4748168"/>
            <a:ext cx="5388610" cy="3884861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2411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4670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4156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779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4670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7299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4956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54180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3557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2265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78107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72032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9783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699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7374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808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48546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79410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3235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59902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68306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13598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699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70009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6085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699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39685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699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9821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8" y="4748168"/>
            <a:ext cx="5472807" cy="3884861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0953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35940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766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416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5638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356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4182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932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sp>
        <p:nvSpPr>
          <p:cNvPr id="6" name="ノート プレースホルダー 5"/>
          <p:cNvSpPr>
            <a:spLocks noGrp="1"/>
          </p:cNvSpPr>
          <p:nvPr>
            <p:ph type="body" sz="quarter" idx="11"/>
          </p:nvPr>
        </p:nvSpPr>
        <p:spPr>
          <a:xfrm>
            <a:off x="673577" y="4748164"/>
            <a:ext cx="5388610" cy="4357736"/>
          </a:xfrm>
        </p:spPr>
        <p:txBody>
          <a:bodyPr/>
          <a:lstStyle/>
          <a:p>
            <a:pPr>
              <a:lnSpc>
                <a:spcPct val="120000"/>
              </a:lnSpc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8918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1692275" y="187784"/>
            <a:ext cx="0" cy="630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5375" userDrawn="1">
          <p15:clr>
            <a:srgbClr val="FBAE40"/>
          </p15:clr>
        </p15:guide>
        <p15:guide id="16" orient="horz" pos="386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858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>
            <a:off x="1692275" y="1269700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pos="1066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  <p15:guide id="11" orient="horz" pos="346" userDrawn="1">
          <p15:clr>
            <a:srgbClr val="FBAE40"/>
          </p15:clr>
        </p15:guide>
        <p15:guide id="12" pos="385" userDrawn="1">
          <p15:clr>
            <a:srgbClr val="FBAE40"/>
          </p15:clr>
        </p15:guide>
        <p15:guide id="13" pos="1179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  <p15:guide id="15" pos="5375" userDrawn="1">
          <p15:clr>
            <a:srgbClr val="FBAE40"/>
          </p15:clr>
        </p15:guide>
        <p15:guide id="16" orient="horz" pos="3861" userDrawn="1">
          <p15:clr>
            <a:srgbClr val="FBAE40"/>
          </p15:clr>
        </p15:guide>
        <p15:guide id="17" orient="horz" pos="1026" userDrawn="1">
          <p15:clr>
            <a:srgbClr val="FBAE40"/>
          </p15:clr>
        </p15:guide>
        <p15:guide id="18" orient="horz" pos="1253" userDrawn="1">
          <p15:clr>
            <a:srgbClr val="FBAE40"/>
          </p15:clr>
        </p15:guide>
        <p15:guide id="19" orient="horz" pos="14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2086" userDrawn="1">
          <p15:clr>
            <a:srgbClr val="FBAE40"/>
          </p15:clr>
        </p15:guide>
        <p15:guide id="16" pos="3787" userDrawn="1">
          <p15:clr>
            <a:srgbClr val="FBAE40"/>
          </p15:clr>
        </p15:guide>
        <p15:guide id="17" pos="5375" userDrawn="1">
          <p15:clr>
            <a:srgbClr val="FBAE40"/>
          </p15:clr>
        </p15:guide>
        <p15:guide id="18" orient="horz" pos="1026" userDrawn="1">
          <p15:clr>
            <a:srgbClr val="FBAE40"/>
          </p15:clr>
        </p15:guide>
        <p15:guide id="19" orient="horz" pos="1253" userDrawn="1">
          <p15:clr>
            <a:srgbClr val="FBAE40"/>
          </p15:clr>
        </p15:guide>
        <p15:guide id="20" orient="horz" pos="1480" userDrawn="1">
          <p15:clr>
            <a:srgbClr val="FBAE40"/>
          </p15:clr>
        </p15:guide>
        <p15:guide id="21" orient="horz" pos="3861" userDrawn="1">
          <p15:clr>
            <a:srgbClr val="FBAE40"/>
          </p15:clr>
        </p15:guide>
        <p15:guide id="22" pos="3901" userDrawn="1">
          <p15:clr>
            <a:srgbClr val="FBAE40"/>
          </p15:clr>
        </p15:guide>
        <p15:guide id="23" orient="horz" pos="238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C1CBF-02BE-C949-8A80-6278B6932A94}" type="datetimeFigureOut">
              <a:rPr kumimoji="1" lang="ja-JP" altLang="en-US" smtClean="0"/>
              <a:t>2024/4/15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C1CBF-02BE-C949-8A80-6278B6932A94}" type="datetimeFigureOut">
              <a:rPr kumimoji="1" lang="ja-JP" altLang="en-US" smtClean="0"/>
              <a:t>2024/4/15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9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1" r:id="rId3"/>
    <p:sldLayoutId id="2147483663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gif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35.gif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gi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emf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82.emf"/><Relationship Id="rId10" Type="http://schemas.openxmlformats.org/officeDocument/2006/relationships/image" Target="../media/image81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35.gif"/><Relationship Id="rId4" Type="http://schemas.openxmlformats.org/officeDocument/2006/relationships/image" Target="../media/image89.png"/><Relationship Id="rId9" Type="http://schemas.openxmlformats.org/officeDocument/2006/relationships/image" Target="../media/image9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a.go.jp/taxes/tetsuzuki/mynumberinfo/mynapo.htm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emf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769054" y="311581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</a:t>
            </a:r>
            <a:endParaRPr lang="ja-JP" altLang="en-US" sz="140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en-US" altLang="ja-JP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【</a:t>
            </a:r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自宅用</a:t>
            </a:r>
            <a:r>
              <a:rPr lang="en-US" altLang="ja-JP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】</a:t>
            </a:r>
          </a:p>
          <a:p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マイナンバーカードで確定申告書を作成し、</a:t>
            </a:r>
            <a:r>
              <a:rPr lang="en-US" altLang="ja-JP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e-Tax</a:t>
            </a:r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へ送信</a:t>
            </a:r>
            <a:endParaRPr lang="en-US" altLang="ja-JP" sz="4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ja-JP" altLang="en-US" sz="4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8043" r="22798" b="10999"/>
          <a:stretch/>
        </p:blipFill>
        <p:spPr>
          <a:xfrm>
            <a:off x="340178" y="4602115"/>
            <a:ext cx="1284641" cy="136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24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</a:p>
        </p:txBody>
      </p:sp>
      <p:sp>
        <p:nvSpPr>
          <p:cNvPr id="13" name="サブタイトル 2"/>
          <p:cNvSpPr>
            <a:spLocks noGrp="1"/>
          </p:cNvSpPr>
          <p:nvPr>
            <p:ph type="subTitle" idx="1"/>
          </p:nvPr>
        </p:nvSpPr>
        <p:spPr>
          <a:xfrm>
            <a:off x="435007" y="2062397"/>
            <a:ext cx="4517502" cy="3953002"/>
          </a:xfrm>
        </p:spPr>
        <p:txBody>
          <a:bodyPr numCol="1">
            <a:noAutofit/>
          </a:bodyPr>
          <a:lstStyle/>
          <a:p>
            <a:pPr indent="88900"/>
            <a:r>
              <a:rPr lang="ja-JP" altLang="en-US" sz="3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❶</a:t>
            </a:r>
            <a:r>
              <a:rPr lang="ja-JP" altLang="en-US" sz="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endParaRPr lang="en-US" altLang="ja-JP" sz="20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indent="88900">
              <a:spcBef>
                <a:spcPts val="600"/>
              </a:spcBef>
            </a:pPr>
            <a:r>
              <a:rPr lang="ja-JP" altLang="en-US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スワイプで移動し、「提出方法を</a:t>
            </a:r>
            <a:endParaRPr lang="en-US" altLang="ja-JP" sz="2000" spc="-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indent="88900">
              <a:spcBef>
                <a:spcPts val="600"/>
              </a:spcBef>
            </a:pPr>
            <a:r>
              <a:rPr lang="ja-JP" altLang="en-US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選択してください」のところでは、</a:t>
            </a:r>
            <a:endParaRPr lang="en-US" altLang="ja-JP" sz="2000" spc="-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indent="88900">
              <a:spcBef>
                <a:spcPts val="600"/>
              </a:spcBef>
            </a:pPr>
            <a:r>
              <a:rPr lang="en-US" altLang="ja-JP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e-Tax</a:t>
            </a:r>
            <a:r>
              <a:rPr lang="ja-JP" altLang="en-US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（マイナンバーカード方式）で</a:t>
            </a:r>
            <a:endParaRPr lang="en-US" altLang="ja-JP" sz="2000" spc="-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indent="88900">
              <a:spcBef>
                <a:spcPts val="600"/>
              </a:spcBef>
            </a:pPr>
            <a:r>
              <a:rPr lang="ja-JP" altLang="en-US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ダブルタップして選択</a:t>
            </a:r>
            <a:endParaRPr lang="en-US" altLang="ja-JP" sz="2000" spc="-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indent="88900"/>
            <a:r>
              <a:rPr lang="ja-JP" altLang="en-US" sz="3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❷</a:t>
            </a:r>
            <a:endParaRPr lang="en-US" altLang="ja-JP" sz="3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マイナポータル連携に関する質問は、</a:t>
            </a:r>
            <a:endParaRPr lang="en-US" altLang="ja-JP" sz="2000" spc="-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「連携する」でダブルタップをして、</a:t>
            </a:r>
            <a:endParaRPr lang="en-US" altLang="ja-JP" sz="2000" spc="-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スワイプで移動し、「次へ」を </a:t>
            </a:r>
            <a:endParaRPr lang="en-US" altLang="ja-JP" sz="2000" spc="-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ダブルタップ</a:t>
            </a:r>
            <a:endParaRPr lang="en-US" altLang="ja-JP" sz="2000" spc="-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7718" y="1504807"/>
            <a:ext cx="2520000" cy="48507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92DEA2A-3A76-4948-88EF-E060C12182AE}"/>
              </a:ext>
            </a:extLst>
          </p:cNvPr>
          <p:cNvSpPr/>
          <p:nvPr/>
        </p:nvSpPr>
        <p:spPr>
          <a:xfrm>
            <a:off x="5418517" y="2343149"/>
            <a:ext cx="2408915" cy="3683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926074" y="2274898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❶</a:t>
            </a:r>
            <a:endParaRPr lang="ja-JP" altLang="en-US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836306" y="4589415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88900"/>
            <a:r>
              <a:rPr lang="ja-JP" altLang="en-US" sz="24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❷</a:t>
            </a:r>
            <a:endParaRPr lang="en-US" altLang="ja-JP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92DEA2A-3A76-4948-88EF-E060C12182AE}"/>
              </a:ext>
            </a:extLst>
          </p:cNvPr>
          <p:cNvSpPr/>
          <p:nvPr/>
        </p:nvSpPr>
        <p:spPr>
          <a:xfrm>
            <a:off x="5418517" y="4589415"/>
            <a:ext cx="1078536" cy="5816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418516" y="5877662"/>
            <a:ext cx="2408915" cy="4151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93A5EB-390B-4CC9-A3A3-3A632A165C3A}"/>
              </a:ext>
            </a:extLst>
          </p:cNvPr>
          <p:cNvSpPr txBox="1"/>
          <p:nvPr/>
        </p:nvSpPr>
        <p:spPr>
          <a:xfrm>
            <a:off x="435007" y="1461130"/>
            <a:ext cx="4268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３</a:t>
            </a:r>
            <a:r>
              <a:rPr kumimoji="1" lang="en-US" altLang="ja-JP" sz="24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-</a:t>
            </a:r>
            <a:r>
              <a:rPr kumimoji="1" lang="ja-JP" altLang="en-US" sz="24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Ｂからの続きです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AA36B62A-C21B-A009-7642-6574B0535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4093" y="152670"/>
            <a:ext cx="7200000" cy="1090495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</p:spTree>
    <p:extLst>
      <p:ext uri="{BB962C8B-B14F-4D97-AF65-F5344CB8AC3E}">
        <p14:creationId xmlns:p14="http://schemas.microsoft.com/office/powerpoint/2010/main" val="3829776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09"/>
          <a:stretch/>
        </p:blipFill>
        <p:spPr>
          <a:xfrm>
            <a:off x="4434900" y="1502650"/>
            <a:ext cx="1864800" cy="457189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707575" y="1859339"/>
            <a:ext cx="32813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8900"/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※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マイナポータルアプリの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インストールが済んで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いない場合は、アプリの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案内が表示されます。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インストール済みの場合は、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利用規約の確認が表示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されますので、スワイプで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移動し、</a:t>
            </a:r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「同意して次へ」を</a:t>
            </a:r>
            <a:endParaRPr lang="en-US" altLang="ja-JP" sz="1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ダブルタップします。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480921" y="5695616"/>
            <a:ext cx="1746344" cy="32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FD1CC-F702-4ACB-9B37-3546F1244441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425D2CA-1497-EC53-11E4-0E7F40057CF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9671" y="3632078"/>
            <a:ext cx="1586754" cy="2331101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4C196423-6577-5257-C4C7-8216B10A1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4093" y="152670"/>
            <a:ext cx="7200000" cy="1090495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</p:spTree>
    <p:extLst>
      <p:ext uri="{BB962C8B-B14F-4D97-AF65-F5344CB8AC3E}">
        <p14:creationId xmlns:p14="http://schemas.microsoft.com/office/powerpoint/2010/main" val="4027767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3938" y="2459221"/>
            <a:ext cx="2160000" cy="284988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563546" y="2033683"/>
            <a:ext cx="299768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8900"/>
            <a:r>
              <a:rPr lang="ja-JP" altLang="en-US" sz="3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❸</a:t>
            </a:r>
            <a:r>
              <a:rPr lang="ja-JP" altLang="en-US" sz="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スワイプで移動し、「次へ」をダブルタップ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endParaRPr lang="en-US" altLang="ja-JP" sz="9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マイナポータルの画面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に切り替わります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endParaRPr lang="en-US" altLang="ja-JP" sz="9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スワイプで移動し、「ログイン」をダブル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タップ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4127156" y="4294476"/>
            <a:ext cx="2013563" cy="3729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FD1CC-F702-4ACB-9B37-3546F1244441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F2CF83A-52C3-679F-3220-D54AAFD95A7F}"/>
              </a:ext>
            </a:extLst>
          </p:cNvPr>
          <p:cNvSpPr txBox="1"/>
          <p:nvPr/>
        </p:nvSpPr>
        <p:spPr>
          <a:xfrm>
            <a:off x="563546" y="1528549"/>
            <a:ext cx="755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マイナポータルに移動の確認画面が表示されます</a:t>
            </a:r>
            <a:endParaRPr lang="ja-JP" altLang="en-US" sz="2400" b="1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4" name="円/楕円 16">
            <a:extLst>
              <a:ext uri="{FF2B5EF4-FFF2-40B4-BE49-F238E27FC236}">
                <a16:creationId xmlns:a16="http://schemas.microsoft.com/office/drawing/2014/main" id="{06A4A73D-2E9E-30BF-1EBE-7673201E09A4}"/>
              </a:ext>
            </a:extLst>
          </p:cNvPr>
          <p:cNvSpPr>
            <a:spLocks noChangeAspect="1"/>
          </p:cNvSpPr>
          <p:nvPr/>
        </p:nvSpPr>
        <p:spPr>
          <a:xfrm>
            <a:off x="3718116" y="4317087"/>
            <a:ext cx="270000" cy="27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4" name="図形グループ 36">
            <a:extLst>
              <a:ext uri="{FF2B5EF4-FFF2-40B4-BE49-F238E27FC236}">
                <a16:creationId xmlns:a16="http://schemas.microsoft.com/office/drawing/2014/main" id="{7245B634-95CE-AFD5-1308-EC02D6209AC1}"/>
              </a:ext>
            </a:extLst>
          </p:cNvPr>
          <p:cNvGrpSpPr/>
          <p:nvPr/>
        </p:nvGrpSpPr>
        <p:grpSpPr>
          <a:xfrm>
            <a:off x="3780703" y="3930673"/>
            <a:ext cx="492443" cy="461665"/>
            <a:chOff x="7516281" y="2595750"/>
            <a:chExt cx="492443" cy="461665"/>
          </a:xfrm>
        </p:grpSpPr>
        <p:sp>
          <p:nvSpPr>
            <p:cNvPr id="15" name="円/楕円 52">
              <a:extLst>
                <a:ext uri="{FF2B5EF4-FFF2-40B4-BE49-F238E27FC236}">
                  <a16:creationId xmlns:a16="http://schemas.microsoft.com/office/drawing/2014/main" id="{F6688D83-3052-8A95-3B93-F2A9478E02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3E55A5D8-2CCA-9EBC-A4A5-4B8D934CC131}"/>
                </a:ext>
              </a:extLst>
            </p:cNvPr>
            <p:cNvSpPr/>
            <p:nvPr/>
          </p:nvSpPr>
          <p:spPr>
            <a:xfrm>
              <a:off x="7516281" y="2595750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19" name="タイトル 1">
            <a:extLst>
              <a:ext uri="{FF2B5EF4-FFF2-40B4-BE49-F238E27FC236}">
                <a16:creationId xmlns:a16="http://schemas.microsoft.com/office/drawing/2014/main" id="{60832CF4-758C-1DB1-78D4-54F6B9AEA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4093" y="152670"/>
            <a:ext cx="7200000" cy="1090495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  <p:pic>
        <p:nvPicPr>
          <p:cNvPr id="2" name="図 1" descr="テキスト, アプリケーション&#10;&#10;自動的に生成された説明">
            <a:extLst>
              <a:ext uri="{FF2B5EF4-FFF2-40B4-BE49-F238E27FC236}">
                <a16:creationId xmlns:a16="http://schemas.microsoft.com/office/drawing/2014/main" id="{37585442-DDBF-2347-69D9-1C8DFF3294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354" y="2459221"/>
            <a:ext cx="1904726" cy="34843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2B3DC01-5B3A-7B6D-A3C6-DBFE573ADB0D}"/>
              </a:ext>
            </a:extLst>
          </p:cNvPr>
          <p:cNvSpPr/>
          <p:nvPr/>
        </p:nvSpPr>
        <p:spPr>
          <a:xfrm>
            <a:off x="6590312" y="4591334"/>
            <a:ext cx="1776854" cy="3384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下カーブ矢印 3">
            <a:extLst>
              <a:ext uri="{FF2B5EF4-FFF2-40B4-BE49-F238E27FC236}">
                <a16:creationId xmlns:a16="http://schemas.microsoft.com/office/drawing/2014/main" id="{23FD1AE1-BE9B-ABE1-F33E-CD16A8F12954}"/>
              </a:ext>
            </a:extLst>
          </p:cNvPr>
          <p:cNvSpPr/>
          <p:nvPr/>
        </p:nvSpPr>
        <p:spPr>
          <a:xfrm>
            <a:off x="5727360" y="1967742"/>
            <a:ext cx="1297184" cy="505759"/>
          </a:xfrm>
          <a:prstGeom prst="curvedDownArrow">
            <a:avLst>
              <a:gd name="adj1" fmla="val 25000"/>
              <a:gd name="adj2" fmla="val 50000"/>
              <a:gd name="adj3" fmla="val 28896"/>
            </a:avLst>
          </a:prstGeom>
          <a:solidFill>
            <a:srgbClr val="009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CC6D396-F5C5-F847-FA9C-5211F0860540}"/>
              </a:ext>
            </a:extLst>
          </p:cNvPr>
          <p:cNvSpPr/>
          <p:nvPr/>
        </p:nvSpPr>
        <p:spPr>
          <a:xfrm>
            <a:off x="6192676" y="431708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756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0" name="タイトル 1"/>
          <p:cNvSpPr>
            <a:spLocks noGrp="1"/>
          </p:cNvSpPr>
          <p:nvPr>
            <p:ph type="ctrTitle"/>
          </p:nvPr>
        </p:nvSpPr>
        <p:spPr>
          <a:xfrm>
            <a:off x="1754093" y="152670"/>
            <a:ext cx="7200000" cy="1090495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A50DBEC-E9DC-91B8-1162-BF03657F50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687"/>
          <a:stretch/>
        </p:blipFill>
        <p:spPr>
          <a:xfrm>
            <a:off x="4267161" y="2109713"/>
            <a:ext cx="2340000" cy="3040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F61ABC05-F182-3DB6-139D-B013CA27C1CD}"/>
              </a:ext>
            </a:extLst>
          </p:cNvPr>
          <p:cNvSpPr/>
          <p:nvPr/>
        </p:nvSpPr>
        <p:spPr>
          <a:xfrm>
            <a:off x="4267161" y="3176042"/>
            <a:ext cx="2340000" cy="5171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5C37EFD-BCB7-509F-97DE-C738AA558A0C}"/>
              </a:ext>
            </a:extLst>
          </p:cNvPr>
          <p:cNvSpPr txBox="1"/>
          <p:nvPr/>
        </p:nvSpPr>
        <p:spPr>
          <a:xfrm>
            <a:off x="470096" y="1866278"/>
            <a:ext cx="3600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利用者証明用電子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証明</a:t>
            </a:r>
            <a:r>
              <a:rPr lang="ja-JP" altLang="en-US" sz="2000" b="1" spc="-1000" dirty="0">
                <a:latin typeface="Meiryo" charset="-128"/>
                <a:ea typeface="Meiryo" charset="-128"/>
                <a:cs typeface="Meiryo" charset="-128"/>
              </a:rPr>
              <a:t>書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（数字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4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ケタ</a:t>
            </a:r>
            <a:r>
              <a:rPr lang="ja-JP" altLang="en-US" sz="2000" b="1" spc="-1000" dirty="0"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パスワードを入力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31" name="図形グループ 43">
            <a:extLst>
              <a:ext uri="{FF2B5EF4-FFF2-40B4-BE49-F238E27FC236}">
                <a16:creationId xmlns:a16="http://schemas.microsoft.com/office/drawing/2014/main" id="{05966F16-78A1-D2E9-C6ED-7865A372C01B}"/>
              </a:ext>
            </a:extLst>
          </p:cNvPr>
          <p:cNvGrpSpPr/>
          <p:nvPr/>
        </p:nvGrpSpPr>
        <p:grpSpPr>
          <a:xfrm>
            <a:off x="4118867" y="2998966"/>
            <a:ext cx="296587" cy="293005"/>
            <a:chOff x="2897417" y="3995693"/>
            <a:chExt cx="296587" cy="293005"/>
          </a:xfrm>
        </p:grpSpPr>
        <p:sp>
          <p:nvSpPr>
            <p:cNvPr id="32" name="円/楕円 44">
              <a:extLst>
                <a:ext uri="{FF2B5EF4-FFF2-40B4-BE49-F238E27FC236}">
                  <a16:creationId xmlns:a16="http://schemas.microsoft.com/office/drawing/2014/main" id="{FBBD3B99-C467-CE30-307B-E806E28A9B16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92B4BF3F-BDC6-CCB0-84E9-77FC3B114287}"/>
                </a:ext>
              </a:extLst>
            </p:cNvPr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34" name="Google Shape;887;p26">
            <a:extLst>
              <a:ext uri="{FF2B5EF4-FFF2-40B4-BE49-F238E27FC236}">
                <a16:creationId xmlns:a16="http://schemas.microsoft.com/office/drawing/2014/main" id="{FAD53E8E-5960-6AEA-D634-631B1FA0AD77}"/>
              </a:ext>
            </a:extLst>
          </p:cNvPr>
          <p:cNvSpPr txBox="1"/>
          <p:nvPr/>
        </p:nvSpPr>
        <p:spPr>
          <a:xfrm>
            <a:off x="4265898" y="5320688"/>
            <a:ext cx="2340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 dirty="0">
                <a:solidFill>
                  <a:srgbClr val="FF0000"/>
                </a:solidFill>
                <a:latin typeface="Meiryo"/>
                <a:ea typeface="Meiryo"/>
                <a:cs typeface="Meiryo"/>
                <a:sym typeface="Meiryo"/>
              </a:rPr>
              <a:t>パスワードは、3回連続して</a:t>
            </a:r>
            <a:endParaRPr sz="1200" b="1" dirty="0">
              <a:solidFill>
                <a:srgbClr val="FF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 dirty="0">
                <a:solidFill>
                  <a:srgbClr val="FF0000"/>
                </a:solidFill>
                <a:latin typeface="Meiryo"/>
                <a:ea typeface="Meiryo"/>
                <a:cs typeface="Meiryo"/>
                <a:sym typeface="Meiryo"/>
              </a:rPr>
              <a:t>間違えるとロックがかかるので</a:t>
            </a:r>
            <a:endParaRPr sz="1200" b="1" dirty="0">
              <a:solidFill>
                <a:srgbClr val="FF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 dirty="0">
                <a:solidFill>
                  <a:srgbClr val="FF0000"/>
                </a:solidFill>
                <a:latin typeface="Meiryo"/>
                <a:ea typeface="Meiryo"/>
                <a:cs typeface="Meiryo"/>
                <a:sym typeface="Meiryo"/>
              </a:rPr>
              <a:t>ご注意ください</a:t>
            </a:r>
            <a:endParaRPr dirty="0"/>
          </a:p>
        </p:txBody>
      </p:sp>
      <p:sp>
        <p:nvSpPr>
          <p:cNvPr id="35" name="サブタイトル 2">
            <a:extLst>
              <a:ext uri="{FF2B5EF4-FFF2-40B4-BE49-F238E27FC236}">
                <a16:creationId xmlns:a16="http://schemas.microsoft.com/office/drawing/2014/main" id="{3750AAF3-A508-14DA-B41A-C6438F754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/>
              <a:t>マイナンバーカードの認証を行います。</a:t>
            </a:r>
          </a:p>
        </p:txBody>
      </p:sp>
    </p:spTree>
    <p:extLst>
      <p:ext uri="{BB962C8B-B14F-4D97-AF65-F5344CB8AC3E}">
        <p14:creationId xmlns:p14="http://schemas.microsoft.com/office/powerpoint/2010/main" val="1642024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6" name="タイトル 1"/>
          <p:cNvSpPr>
            <a:spLocks noGrp="1"/>
          </p:cNvSpPr>
          <p:nvPr>
            <p:ph type="ctrTitle"/>
          </p:nvPr>
        </p:nvSpPr>
        <p:spPr>
          <a:xfrm>
            <a:off x="1754093" y="703165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  <p:sp>
        <p:nvSpPr>
          <p:cNvPr id="39" name="サブタイトル 2">
            <a:extLst>
              <a:ext uri="{FF2B5EF4-FFF2-40B4-BE49-F238E27FC236}">
                <a16:creationId xmlns:a16="http://schemas.microsoft.com/office/drawing/2014/main" id="{2BAD0B68-281E-DBEC-B9C9-C855F0452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603" y="1432500"/>
            <a:ext cx="8280000" cy="36000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/>
              <a:t>カードをスマホの裏面に密着させる。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A4D94A9-A5C3-187E-D200-5D4EB08621F6}"/>
              </a:ext>
            </a:extLst>
          </p:cNvPr>
          <p:cNvSpPr txBox="1"/>
          <p:nvPr/>
        </p:nvSpPr>
        <p:spPr>
          <a:xfrm>
            <a:off x="494139" y="1804598"/>
            <a:ext cx="3168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読み取り開始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スキャンの準備が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できました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のメッセージ</a:t>
            </a:r>
          </a:p>
          <a:p>
            <a:pPr indent="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読み取りが完了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しました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のメッセージが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表示されます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自動で次に進みます。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90B6AEB6-9421-C49F-3C5D-B1D3976E9F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57"/>
          <a:stretch/>
        </p:blipFill>
        <p:spPr>
          <a:xfrm>
            <a:off x="3684353" y="2136169"/>
            <a:ext cx="1857986" cy="29024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FD2FC41B-9AAB-A9F6-5F8E-F082B7E1DCEF}"/>
              </a:ext>
            </a:extLst>
          </p:cNvPr>
          <p:cNvSpPr/>
          <p:nvPr/>
        </p:nvSpPr>
        <p:spPr>
          <a:xfrm>
            <a:off x="3700019" y="4583622"/>
            <a:ext cx="1842319" cy="4549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3" name="図形グループ 45">
            <a:extLst>
              <a:ext uri="{FF2B5EF4-FFF2-40B4-BE49-F238E27FC236}">
                <a16:creationId xmlns:a16="http://schemas.microsoft.com/office/drawing/2014/main" id="{686290A5-3A6D-B012-85E8-81905446EA77}"/>
              </a:ext>
            </a:extLst>
          </p:cNvPr>
          <p:cNvGrpSpPr/>
          <p:nvPr/>
        </p:nvGrpSpPr>
        <p:grpSpPr>
          <a:xfrm>
            <a:off x="3569995" y="4467322"/>
            <a:ext cx="296587" cy="293005"/>
            <a:chOff x="2897417" y="3995693"/>
            <a:chExt cx="296587" cy="293005"/>
          </a:xfrm>
        </p:grpSpPr>
        <p:sp>
          <p:nvSpPr>
            <p:cNvPr id="44" name="円/楕円 46">
              <a:extLst>
                <a:ext uri="{FF2B5EF4-FFF2-40B4-BE49-F238E27FC236}">
                  <a16:creationId xmlns:a16="http://schemas.microsoft.com/office/drawing/2014/main" id="{2379BA7A-0771-3D8F-D1FC-16B624B4E203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941E28CA-84A7-6A5D-F3C9-CCD59C5F50A9}"/>
                </a:ext>
              </a:extLst>
            </p:cNvPr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2B39D91C-E593-B971-4292-40C1443C2AA0}"/>
              </a:ext>
            </a:extLst>
          </p:cNvPr>
          <p:cNvGrpSpPr/>
          <p:nvPr/>
        </p:nvGrpSpPr>
        <p:grpSpPr>
          <a:xfrm>
            <a:off x="5724631" y="2089448"/>
            <a:ext cx="1438967" cy="2105214"/>
            <a:chOff x="11153809" y="2055461"/>
            <a:chExt cx="1438967" cy="2105214"/>
          </a:xfrm>
        </p:grpSpPr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3AEFD2FA-AAC8-2B1B-0919-ACD1356D6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078" b="24671"/>
            <a:stretch/>
          </p:blipFill>
          <p:spPr>
            <a:xfrm>
              <a:off x="11188558" y="2055461"/>
              <a:ext cx="1404218" cy="21052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DDC5C579-CC10-CA80-8504-AB34A4815193}"/>
                </a:ext>
              </a:extLst>
            </p:cNvPr>
            <p:cNvSpPr/>
            <p:nvPr/>
          </p:nvSpPr>
          <p:spPr>
            <a:xfrm>
              <a:off x="11153809" y="3951413"/>
              <a:ext cx="1404217" cy="1992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04594C2F-4365-6094-4A2D-6EA4F43C9121}"/>
              </a:ext>
            </a:extLst>
          </p:cNvPr>
          <p:cNvGrpSpPr/>
          <p:nvPr/>
        </p:nvGrpSpPr>
        <p:grpSpPr>
          <a:xfrm>
            <a:off x="7270455" y="2100098"/>
            <a:ext cx="1441148" cy="2940777"/>
            <a:chOff x="12699633" y="2066111"/>
            <a:chExt cx="1441148" cy="2940777"/>
          </a:xfrm>
        </p:grpSpPr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120D50A6-EDC1-2CC7-A582-F8E12DC6C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1844"/>
            <a:stretch/>
          </p:blipFill>
          <p:spPr>
            <a:xfrm>
              <a:off x="12702534" y="2066111"/>
              <a:ext cx="1438247" cy="29407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1F461CFA-8693-3A23-FC85-D5AF93B8C57A}"/>
                </a:ext>
              </a:extLst>
            </p:cNvPr>
            <p:cNvSpPr/>
            <p:nvPr/>
          </p:nvSpPr>
          <p:spPr>
            <a:xfrm>
              <a:off x="12699633" y="3565244"/>
              <a:ext cx="1441147" cy="144164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C71752A0-2682-4583-A331-4C7D65DA79B1}"/>
              </a:ext>
            </a:extLst>
          </p:cNvPr>
          <p:cNvSpPr/>
          <p:nvPr/>
        </p:nvSpPr>
        <p:spPr>
          <a:xfrm>
            <a:off x="3700019" y="4146213"/>
            <a:ext cx="974933" cy="1800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Google Shape;507;p15">
            <a:extLst>
              <a:ext uri="{FF2B5EF4-FFF2-40B4-BE49-F238E27FC236}">
                <a16:creationId xmlns:a16="http://schemas.microsoft.com/office/drawing/2014/main" id="{68A355A2-698B-5255-FDAF-7E515E65833B}"/>
              </a:ext>
            </a:extLst>
          </p:cNvPr>
          <p:cNvSpPr/>
          <p:nvPr/>
        </p:nvSpPr>
        <p:spPr>
          <a:xfrm>
            <a:off x="5617028" y="1816231"/>
            <a:ext cx="3202095" cy="3403514"/>
          </a:xfrm>
          <a:prstGeom prst="roundRect">
            <a:avLst>
              <a:gd name="adj" fmla="val 6382"/>
            </a:avLst>
          </a:prstGeom>
          <a:noFill/>
          <a:ln w="28575" cap="flat" cmpd="sng">
            <a:solidFill>
              <a:srgbClr val="0096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09;p15">
            <a:extLst>
              <a:ext uri="{FF2B5EF4-FFF2-40B4-BE49-F238E27FC236}">
                <a16:creationId xmlns:a16="http://schemas.microsoft.com/office/drawing/2014/main" id="{BF8A4228-1FAC-815A-A046-5A827A4616B8}"/>
              </a:ext>
            </a:extLst>
          </p:cNvPr>
          <p:cNvSpPr txBox="1"/>
          <p:nvPr/>
        </p:nvSpPr>
        <p:spPr>
          <a:xfrm>
            <a:off x="5654571" y="5303720"/>
            <a:ext cx="331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 dirty="0">
                <a:solidFill>
                  <a:srgbClr val="FF0000"/>
                </a:solidFill>
                <a:latin typeface="Meiryo"/>
                <a:ea typeface="Meiryo"/>
                <a:cs typeface="Meiryo"/>
                <a:sym typeface="Meiryo"/>
              </a:rPr>
              <a:t>カードの読み取りがうまくいかない場合は、</a:t>
            </a:r>
            <a:endParaRPr sz="1200" b="1" dirty="0">
              <a:solidFill>
                <a:srgbClr val="FF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 dirty="0">
                <a:solidFill>
                  <a:srgbClr val="FF0000"/>
                </a:solidFill>
                <a:latin typeface="Meiryo"/>
                <a:ea typeface="Meiryo"/>
                <a:cs typeface="Meiryo"/>
                <a:sym typeface="Meiryo"/>
              </a:rPr>
              <a:t>｢機種毎のカードの読み取り位置はこちら｣を</a:t>
            </a:r>
            <a:endParaRPr sz="1200" b="1" dirty="0">
              <a:solidFill>
                <a:srgbClr val="FF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 dirty="0">
                <a:solidFill>
                  <a:srgbClr val="FF0000"/>
                </a:solidFill>
                <a:latin typeface="Meiryo"/>
                <a:ea typeface="Meiryo"/>
                <a:cs typeface="Meiryo"/>
                <a:sym typeface="Meiryo"/>
              </a:rPr>
              <a:t>タップし、読み取り位置を確認してください。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8554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「マイナポータルとe-Taxをつなぐ」で認証完了画面の画像">
            <a:extLst>
              <a:ext uri="{FF2B5EF4-FFF2-40B4-BE49-F238E27FC236}">
                <a16:creationId xmlns:a16="http://schemas.microsoft.com/office/drawing/2014/main" id="{02F3B7F1-C994-C9F4-D899-754BE2BFB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434" y="2125017"/>
            <a:ext cx="2340000" cy="252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334068" y="1459133"/>
            <a:ext cx="8280000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マイナポータル及び</a:t>
            </a:r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e-Tax</a:t>
            </a:r>
            <a:r>
              <a:rPr lang="ja-JP" altLang="en-US" dirty="0" err="1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への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認証完了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12790" y="2135053"/>
            <a:ext cx="326463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❶</a:t>
            </a: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❷</a:t>
            </a: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確定申告書等作成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コーナーの画面に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戻ります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❸</a:t>
            </a: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「次へ」をダブルタップ</a:t>
            </a:r>
          </a:p>
        </p:txBody>
      </p:sp>
      <p:sp>
        <p:nvSpPr>
          <p:cNvPr id="9" name="タイトル 1"/>
          <p:cNvSpPr>
            <a:spLocks noGrp="1"/>
          </p:cNvSpPr>
          <p:nvPr>
            <p:ph type="ctrTitle"/>
          </p:nvPr>
        </p:nvSpPr>
        <p:spPr>
          <a:xfrm>
            <a:off x="1754093" y="703165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05"/>
          <a:stretch/>
        </p:blipFill>
        <p:spPr>
          <a:xfrm>
            <a:off x="6387162" y="2135053"/>
            <a:ext cx="2160000" cy="29713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2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3835161" y="3864172"/>
            <a:ext cx="2156336" cy="403028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3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6456426" y="4645017"/>
            <a:ext cx="2021471" cy="355236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6" name="Google Shape;526;p18">
            <a:extLst>
              <a:ext uri="{FF2B5EF4-FFF2-40B4-BE49-F238E27FC236}">
                <a16:creationId xmlns:a16="http://schemas.microsoft.com/office/drawing/2014/main" id="{58A6B055-6505-5736-FD28-8EB7C01C50B8}"/>
              </a:ext>
            </a:extLst>
          </p:cNvPr>
          <p:cNvGrpSpPr/>
          <p:nvPr/>
        </p:nvGrpSpPr>
        <p:grpSpPr>
          <a:xfrm>
            <a:off x="3481225" y="3571167"/>
            <a:ext cx="296587" cy="293005"/>
            <a:chOff x="2897417" y="3995693"/>
            <a:chExt cx="296587" cy="293005"/>
          </a:xfrm>
        </p:grpSpPr>
        <p:sp>
          <p:nvSpPr>
            <p:cNvPr id="8" name="Google Shape;527;p18">
              <a:extLst>
                <a:ext uri="{FF2B5EF4-FFF2-40B4-BE49-F238E27FC236}">
                  <a16:creationId xmlns:a16="http://schemas.microsoft.com/office/drawing/2014/main" id="{693AEAC0-27C9-37BD-1567-96D41C57D500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528;p18">
              <a:extLst>
                <a:ext uri="{FF2B5EF4-FFF2-40B4-BE49-F238E27FC236}">
                  <a16:creationId xmlns:a16="http://schemas.microsoft.com/office/drawing/2014/main" id="{35597275-9555-23D2-AF16-31D0EA1C7D3B}"/>
                </a:ext>
              </a:extLst>
            </p:cNvPr>
            <p:cNvSpPr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 extrusionOk="0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 b="1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</p:grpSp>
      <p:grpSp>
        <p:nvGrpSpPr>
          <p:cNvPr id="15" name="Google Shape;523;p18">
            <a:extLst>
              <a:ext uri="{FF2B5EF4-FFF2-40B4-BE49-F238E27FC236}">
                <a16:creationId xmlns:a16="http://schemas.microsoft.com/office/drawing/2014/main" id="{77759481-E368-6B01-EC91-03BFE23F7EEB}"/>
              </a:ext>
            </a:extLst>
          </p:cNvPr>
          <p:cNvGrpSpPr/>
          <p:nvPr/>
        </p:nvGrpSpPr>
        <p:grpSpPr>
          <a:xfrm>
            <a:off x="6072349" y="1817726"/>
            <a:ext cx="296586" cy="293005"/>
            <a:chOff x="3546641" y="3995693"/>
            <a:chExt cx="296586" cy="293005"/>
          </a:xfrm>
        </p:grpSpPr>
        <p:sp>
          <p:nvSpPr>
            <p:cNvPr id="16" name="Google Shape;524;p18">
              <a:extLst>
                <a:ext uri="{FF2B5EF4-FFF2-40B4-BE49-F238E27FC236}">
                  <a16:creationId xmlns:a16="http://schemas.microsoft.com/office/drawing/2014/main" id="{0D76EF3E-DFFC-82B5-D94E-BC05AD35EA7B}"/>
                </a:ext>
              </a:extLst>
            </p:cNvPr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525;p18">
              <a:extLst>
                <a:ext uri="{FF2B5EF4-FFF2-40B4-BE49-F238E27FC236}">
                  <a16:creationId xmlns:a16="http://schemas.microsoft.com/office/drawing/2014/main" id="{17FB7AA8-95A6-EC77-6E1F-76D3DC9439CE}"/>
                </a:ext>
              </a:extLst>
            </p:cNvPr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 extrusionOk="0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520;p18">
            <a:extLst>
              <a:ext uri="{FF2B5EF4-FFF2-40B4-BE49-F238E27FC236}">
                <a16:creationId xmlns:a16="http://schemas.microsoft.com/office/drawing/2014/main" id="{5C7EC0AB-D8C7-C288-4C99-7E4F20E94BB5}"/>
              </a:ext>
            </a:extLst>
          </p:cNvPr>
          <p:cNvGrpSpPr/>
          <p:nvPr/>
        </p:nvGrpSpPr>
        <p:grpSpPr>
          <a:xfrm>
            <a:off x="6111740" y="4448623"/>
            <a:ext cx="296586" cy="293005"/>
            <a:chOff x="4232441" y="3995693"/>
            <a:chExt cx="296586" cy="293005"/>
          </a:xfrm>
        </p:grpSpPr>
        <p:sp>
          <p:nvSpPr>
            <p:cNvPr id="19" name="Google Shape;521;p18">
              <a:extLst>
                <a:ext uri="{FF2B5EF4-FFF2-40B4-BE49-F238E27FC236}">
                  <a16:creationId xmlns:a16="http://schemas.microsoft.com/office/drawing/2014/main" id="{73703E46-6905-F641-73E2-23D23D9E0753}"/>
                </a:ext>
              </a:extLst>
            </p:cNvPr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22;p18">
              <a:extLst>
                <a:ext uri="{FF2B5EF4-FFF2-40B4-BE49-F238E27FC236}">
                  <a16:creationId xmlns:a16="http://schemas.microsoft.com/office/drawing/2014/main" id="{F9562751-E62A-C908-C012-957FCCA7F83A}"/>
                </a:ext>
              </a:extLst>
            </p:cNvPr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 extrusionOk="0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94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210" y="1965810"/>
            <a:ext cx="2160000" cy="22251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172769" y="1393155"/>
            <a:ext cx="5711890" cy="488631"/>
          </a:xfrm>
        </p:spPr>
        <p:txBody>
          <a:bodyPr>
            <a:noAutofit/>
          </a:bodyPr>
          <a:lstStyle/>
          <a:p>
            <a:pPr indent="88900"/>
            <a:r>
              <a:rPr lang="ja-JP" altLang="en-US" b="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［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参考</a:t>
            </a:r>
            <a:r>
              <a:rPr lang="ja-JP" altLang="en-US" b="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］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住所等の情報の確認・訂</a:t>
            </a:r>
            <a:r>
              <a:rPr lang="ja-JP" altLang="en-US" kern="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正</a:t>
            </a:r>
            <a:endParaRPr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05222" y="1947764"/>
            <a:ext cx="3600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「登録情報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画面では、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1440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1440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登録内容を確認して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修正がある場合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は</a:t>
            </a:r>
            <a:endParaRPr lang="en-US" altLang="ja-JP" sz="2000" b="1" spc="-7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「訂正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ボタンをダブル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タップして修正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「内容を変更する」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ボタンをダブルタップ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2008" y="1965810"/>
            <a:ext cx="2160000" cy="20128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2008" y="4102476"/>
            <a:ext cx="2160000" cy="175333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図 10" descr="N:\98_各人別（作業）ﾌｫﾙﾀﾞ\03_分析官\平成25事務年度\00_ＰＣ交換のため退避\ませ\ませ退避\なみ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7718" y="3835400"/>
            <a:ext cx="2194290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210" y="4250267"/>
            <a:ext cx="2160000" cy="16055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図 13" descr="N:\98_各人別（作業）ﾌｫﾙﾀﾞ\03_分析官\平成25事務年度\00_ＰＣ交換のため退避\ませ\ませ退避\なみ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0210" y="4006034"/>
            <a:ext cx="2194290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3839357" y="5432497"/>
            <a:ext cx="2045302" cy="380928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3822212" y="4900507"/>
            <a:ext cx="873613" cy="385868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7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6227559" y="5381894"/>
            <a:ext cx="2045302" cy="377556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353710" y="5376795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8260894" y="533030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ctrTitle"/>
          </p:nvPr>
        </p:nvSpPr>
        <p:spPr>
          <a:xfrm>
            <a:off x="1754093" y="703165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  <p:grpSp>
        <p:nvGrpSpPr>
          <p:cNvPr id="2" name="図形グループ 36">
            <a:extLst>
              <a:ext uri="{FF2B5EF4-FFF2-40B4-BE49-F238E27FC236}">
                <a16:creationId xmlns:a16="http://schemas.microsoft.com/office/drawing/2014/main" id="{8FB918E0-8364-0A1A-638A-23E72233A9FA}"/>
              </a:ext>
            </a:extLst>
          </p:cNvPr>
          <p:cNvGrpSpPr/>
          <p:nvPr/>
        </p:nvGrpSpPr>
        <p:grpSpPr>
          <a:xfrm>
            <a:off x="4661167" y="4824710"/>
            <a:ext cx="492444" cy="461665"/>
            <a:chOff x="7516280" y="2595750"/>
            <a:chExt cx="492444" cy="461665"/>
          </a:xfrm>
        </p:grpSpPr>
        <p:sp>
          <p:nvSpPr>
            <p:cNvPr id="9" name="円/楕円 52">
              <a:extLst>
                <a:ext uri="{FF2B5EF4-FFF2-40B4-BE49-F238E27FC236}">
                  <a16:creationId xmlns:a16="http://schemas.microsoft.com/office/drawing/2014/main" id="{5ECBF09B-BB93-D671-1E79-9E856DA39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6B75F10-38CA-5FAD-BF28-AC204F3D177C}"/>
                </a:ext>
              </a:extLst>
            </p:cNvPr>
            <p:cNvSpPr/>
            <p:nvPr/>
          </p:nvSpPr>
          <p:spPr>
            <a:xfrm>
              <a:off x="7516280" y="2595750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1387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6" name="タイトル 1"/>
          <p:cNvSpPr>
            <a:spLocks noGrp="1"/>
          </p:cNvSpPr>
          <p:nvPr>
            <p:ph type="ctrTitle"/>
          </p:nvPr>
        </p:nvSpPr>
        <p:spPr>
          <a:xfrm>
            <a:off x="1754093" y="703165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  <p:pic>
        <p:nvPicPr>
          <p:cNvPr id="5" name="Google Shape;561;p20" descr="「確定申告書等作成コーナー」で取得情報の選択をする画面の画像">
            <a:extLst>
              <a:ext uri="{FF2B5EF4-FFF2-40B4-BE49-F238E27FC236}">
                <a16:creationId xmlns:a16="http://schemas.microsoft.com/office/drawing/2014/main" id="{7E355DC0-74E3-B29D-D71E-F5BB1ECBE1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9130"/>
          <a:stretch/>
        </p:blipFill>
        <p:spPr>
          <a:xfrm>
            <a:off x="3408290" y="2361954"/>
            <a:ext cx="1440000" cy="2815471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Google Shape;562;p20">
            <a:extLst>
              <a:ext uri="{FF2B5EF4-FFF2-40B4-BE49-F238E27FC236}">
                <a16:creationId xmlns:a16="http://schemas.microsoft.com/office/drawing/2014/main" id="{9BD1FD74-66E3-855E-D1B4-886AF10DF12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3134" y="1432159"/>
            <a:ext cx="828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88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ja-JP"/>
              <a:t>マイナポータル連携</a:t>
            </a:r>
            <a:endParaRPr sz="2000"/>
          </a:p>
        </p:txBody>
      </p:sp>
      <p:pic>
        <p:nvPicPr>
          <p:cNvPr id="8" name="Google Shape;563;p20" descr="マイナポータルのSTEP1の上部の画像">
            <a:extLst>
              <a:ext uri="{FF2B5EF4-FFF2-40B4-BE49-F238E27FC236}">
                <a16:creationId xmlns:a16="http://schemas.microsoft.com/office/drawing/2014/main" id="{1281D12C-C02A-15D1-A044-7993BA6584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1305"/>
          <a:stretch/>
        </p:blipFill>
        <p:spPr>
          <a:xfrm>
            <a:off x="5198620" y="2357859"/>
            <a:ext cx="1440000" cy="682244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Google Shape;564;p20" descr="マイナポータルのSTEP1の画面の下部で「上記に同意する」にチェックが入っている画像">
            <a:extLst>
              <a:ext uri="{FF2B5EF4-FFF2-40B4-BE49-F238E27FC236}">
                <a16:creationId xmlns:a16="http://schemas.microsoft.com/office/drawing/2014/main" id="{6B6127D7-86A9-8097-53E4-73123002883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98620" y="3134397"/>
            <a:ext cx="1440000" cy="787681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565;p20" descr="マイナポータルのSTEP２の上部の画像">
            <a:extLst>
              <a:ext uri="{FF2B5EF4-FFF2-40B4-BE49-F238E27FC236}">
                <a16:creationId xmlns:a16="http://schemas.microsoft.com/office/drawing/2014/main" id="{E23FCFFA-5159-E73C-E724-0EE8CFA1FA1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98620" y="4168693"/>
            <a:ext cx="1440000" cy="656057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566;p20" descr="マイナポータルのSTEP２の画面の下部で「キャンセル」・「次へ」が表示されている画像">
            <a:extLst>
              <a:ext uri="{FF2B5EF4-FFF2-40B4-BE49-F238E27FC236}">
                <a16:creationId xmlns:a16="http://schemas.microsoft.com/office/drawing/2014/main" id="{F184DB4D-9FF6-4E3E-8F08-CF7A4F711CE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98620" y="4920166"/>
            <a:ext cx="1440000" cy="26374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" name="Google Shape;569;p20">
            <a:extLst>
              <a:ext uri="{FF2B5EF4-FFF2-40B4-BE49-F238E27FC236}">
                <a16:creationId xmlns:a16="http://schemas.microsoft.com/office/drawing/2014/main" id="{3517884E-1E3D-E511-B685-B2F061CBF9EF}"/>
              </a:ext>
            </a:extLst>
          </p:cNvPr>
          <p:cNvSpPr/>
          <p:nvPr/>
        </p:nvSpPr>
        <p:spPr>
          <a:xfrm>
            <a:off x="3408298" y="3952888"/>
            <a:ext cx="648000" cy="324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0;p20">
            <a:extLst>
              <a:ext uri="{FF2B5EF4-FFF2-40B4-BE49-F238E27FC236}">
                <a16:creationId xmlns:a16="http://schemas.microsoft.com/office/drawing/2014/main" id="{AB6D1811-93A1-595D-3445-0F6F0D303AE4}"/>
              </a:ext>
            </a:extLst>
          </p:cNvPr>
          <p:cNvSpPr/>
          <p:nvPr/>
        </p:nvSpPr>
        <p:spPr>
          <a:xfrm>
            <a:off x="3408298" y="4338354"/>
            <a:ext cx="1440000" cy="324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571;p20">
            <a:extLst>
              <a:ext uri="{FF2B5EF4-FFF2-40B4-BE49-F238E27FC236}">
                <a16:creationId xmlns:a16="http://schemas.microsoft.com/office/drawing/2014/main" id="{F433CB95-8195-C1B3-5A73-1FE2697827D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08620" y="2960278"/>
            <a:ext cx="1620000" cy="26128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572;p20">
            <a:extLst>
              <a:ext uri="{FF2B5EF4-FFF2-40B4-BE49-F238E27FC236}">
                <a16:creationId xmlns:a16="http://schemas.microsoft.com/office/drawing/2014/main" id="{475A07E0-DD15-D89A-BAB6-74A54DCA1E96}"/>
              </a:ext>
            </a:extLst>
          </p:cNvPr>
          <p:cNvSpPr/>
          <p:nvPr/>
        </p:nvSpPr>
        <p:spPr>
          <a:xfrm>
            <a:off x="6346083" y="3676528"/>
            <a:ext cx="324000" cy="216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573;p20">
            <a:extLst>
              <a:ext uri="{FF2B5EF4-FFF2-40B4-BE49-F238E27FC236}">
                <a16:creationId xmlns:a16="http://schemas.microsoft.com/office/drawing/2014/main" id="{D6D73B54-C293-8F7D-D2D7-A52CF6E67CA4}"/>
              </a:ext>
            </a:extLst>
          </p:cNvPr>
          <p:cNvSpPr/>
          <p:nvPr/>
        </p:nvSpPr>
        <p:spPr>
          <a:xfrm>
            <a:off x="5262231" y="3220188"/>
            <a:ext cx="648000" cy="216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574;p20">
            <a:extLst>
              <a:ext uri="{FF2B5EF4-FFF2-40B4-BE49-F238E27FC236}">
                <a16:creationId xmlns:a16="http://schemas.microsoft.com/office/drawing/2014/main" id="{8A0A8283-7DB7-F678-87AC-86F063299A8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08620" y="4746743"/>
            <a:ext cx="1620000" cy="2612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575;p20">
            <a:extLst>
              <a:ext uri="{FF2B5EF4-FFF2-40B4-BE49-F238E27FC236}">
                <a16:creationId xmlns:a16="http://schemas.microsoft.com/office/drawing/2014/main" id="{11F234F8-8B8C-069C-4284-51D4153167E2}"/>
              </a:ext>
            </a:extLst>
          </p:cNvPr>
          <p:cNvSpPr/>
          <p:nvPr/>
        </p:nvSpPr>
        <p:spPr>
          <a:xfrm>
            <a:off x="6286814" y="4938059"/>
            <a:ext cx="324000" cy="252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576;p20">
            <a:extLst>
              <a:ext uri="{FF2B5EF4-FFF2-40B4-BE49-F238E27FC236}">
                <a16:creationId xmlns:a16="http://schemas.microsoft.com/office/drawing/2014/main" id="{B46D65DF-3284-E182-2F32-D740C0FBF9CD}"/>
              </a:ext>
            </a:extLst>
          </p:cNvPr>
          <p:cNvGrpSpPr/>
          <p:nvPr/>
        </p:nvGrpSpPr>
        <p:grpSpPr>
          <a:xfrm>
            <a:off x="6460110" y="4708154"/>
            <a:ext cx="296586" cy="293005"/>
            <a:chOff x="5101121" y="3995693"/>
            <a:chExt cx="296586" cy="293005"/>
          </a:xfrm>
        </p:grpSpPr>
        <p:sp>
          <p:nvSpPr>
            <p:cNvPr id="20" name="Google Shape;577;p20">
              <a:extLst>
                <a:ext uri="{FF2B5EF4-FFF2-40B4-BE49-F238E27FC236}">
                  <a16:creationId xmlns:a16="http://schemas.microsoft.com/office/drawing/2014/main" id="{E3BF315C-FB1A-39BF-7E14-9A2B1E1E346A}"/>
                </a:ext>
              </a:extLst>
            </p:cNvPr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578;p20">
              <a:extLst>
                <a:ext uri="{FF2B5EF4-FFF2-40B4-BE49-F238E27FC236}">
                  <a16:creationId xmlns:a16="http://schemas.microsoft.com/office/drawing/2014/main" id="{7467E420-2038-D9B0-44B2-7CD02CEF5DEE}"/>
                </a:ext>
              </a:extLst>
            </p:cNvPr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 extrusionOk="0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oogle Shape;579;p20">
            <a:extLst>
              <a:ext uri="{FF2B5EF4-FFF2-40B4-BE49-F238E27FC236}">
                <a16:creationId xmlns:a16="http://schemas.microsoft.com/office/drawing/2014/main" id="{7498C6BD-AAF2-EE80-0BE4-CCA6AE7CC57D}"/>
              </a:ext>
            </a:extLst>
          </p:cNvPr>
          <p:cNvGrpSpPr/>
          <p:nvPr/>
        </p:nvGrpSpPr>
        <p:grpSpPr>
          <a:xfrm>
            <a:off x="5769232" y="3370422"/>
            <a:ext cx="296586" cy="293005"/>
            <a:chOff x="4232441" y="3995693"/>
            <a:chExt cx="296586" cy="293005"/>
          </a:xfrm>
        </p:grpSpPr>
        <p:sp>
          <p:nvSpPr>
            <p:cNvPr id="23" name="Google Shape;580;p20">
              <a:extLst>
                <a:ext uri="{FF2B5EF4-FFF2-40B4-BE49-F238E27FC236}">
                  <a16:creationId xmlns:a16="http://schemas.microsoft.com/office/drawing/2014/main" id="{A6EB5620-B8DA-968A-7393-4627C13FCCAA}"/>
                </a:ext>
              </a:extLst>
            </p:cNvPr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581;p20">
              <a:extLst>
                <a:ext uri="{FF2B5EF4-FFF2-40B4-BE49-F238E27FC236}">
                  <a16:creationId xmlns:a16="http://schemas.microsoft.com/office/drawing/2014/main" id="{9D65EF4C-B89C-C9E4-804B-6149EC6C5D07}"/>
                </a:ext>
              </a:extLst>
            </p:cNvPr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 extrusionOk="0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582;p20">
            <a:extLst>
              <a:ext uri="{FF2B5EF4-FFF2-40B4-BE49-F238E27FC236}">
                <a16:creationId xmlns:a16="http://schemas.microsoft.com/office/drawing/2014/main" id="{97461F2D-BD2E-47CA-E1F6-920E11CCEC6C}"/>
              </a:ext>
            </a:extLst>
          </p:cNvPr>
          <p:cNvGrpSpPr/>
          <p:nvPr/>
        </p:nvGrpSpPr>
        <p:grpSpPr>
          <a:xfrm>
            <a:off x="4702434" y="4132419"/>
            <a:ext cx="296586" cy="293005"/>
            <a:chOff x="3546641" y="3995693"/>
            <a:chExt cx="296586" cy="293005"/>
          </a:xfrm>
        </p:grpSpPr>
        <p:sp>
          <p:nvSpPr>
            <p:cNvPr id="32" name="Google Shape;583;p20">
              <a:extLst>
                <a:ext uri="{FF2B5EF4-FFF2-40B4-BE49-F238E27FC236}">
                  <a16:creationId xmlns:a16="http://schemas.microsoft.com/office/drawing/2014/main" id="{6E532995-C441-AFF7-8AF9-46491713E6E7}"/>
                </a:ext>
              </a:extLst>
            </p:cNvPr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584;p20">
              <a:extLst>
                <a:ext uri="{FF2B5EF4-FFF2-40B4-BE49-F238E27FC236}">
                  <a16:creationId xmlns:a16="http://schemas.microsoft.com/office/drawing/2014/main" id="{8951F2E8-F667-4EF2-2CB7-1F7A4584506B}"/>
                </a:ext>
              </a:extLst>
            </p:cNvPr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 extrusionOk="0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585;p20">
            <a:extLst>
              <a:ext uri="{FF2B5EF4-FFF2-40B4-BE49-F238E27FC236}">
                <a16:creationId xmlns:a16="http://schemas.microsoft.com/office/drawing/2014/main" id="{A62DCD28-1E0A-AE2A-A99F-EC3568F82AEA}"/>
              </a:ext>
            </a:extLst>
          </p:cNvPr>
          <p:cNvGrpSpPr/>
          <p:nvPr/>
        </p:nvGrpSpPr>
        <p:grpSpPr>
          <a:xfrm>
            <a:off x="3169996" y="3725634"/>
            <a:ext cx="296587" cy="293005"/>
            <a:chOff x="2897417" y="3995693"/>
            <a:chExt cx="296587" cy="293005"/>
          </a:xfrm>
        </p:grpSpPr>
        <p:sp>
          <p:nvSpPr>
            <p:cNvPr id="51" name="Google Shape;586;p20">
              <a:extLst>
                <a:ext uri="{FF2B5EF4-FFF2-40B4-BE49-F238E27FC236}">
                  <a16:creationId xmlns:a16="http://schemas.microsoft.com/office/drawing/2014/main" id="{0AE81FDF-EAA2-4668-E7E2-3E2A431AC05B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87;p20">
              <a:extLst>
                <a:ext uri="{FF2B5EF4-FFF2-40B4-BE49-F238E27FC236}">
                  <a16:creationId xmlns:a16="http://schemas.microsoft.com/office/drawing/2014/main" id="{DCEAB0C6-785C-F8A0-B4E0-B5100780529C}"/>
                </a:ext>
              </a:extLst>
            </p:cNvPr>
            <p:cNvSpPr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 extrusionOk="0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 b="1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</p:grpSp>
      <p:sp>
        <p:nvSpPr>
          <p:cNvPr id="53" name="Google Shape;588;p20">
            <a:extLst>
              <a:ext uri="{FF2B5EF4-FFF2-40B4-BE49-F238E27FC236}">
                <a16:creationId xmlns:a16="http://schemas.microsoft.com/office/drawing/2014/main" id="{DD6D978D-C180-C121-A784-A38DDFDD9C78}"/>
              </a:ext>
            </a:extLst>
          </p:cNvPr>
          <p:cNvSpPr/>
          <p:nvPr/>
        </p:nvSpPr>
        <p:spPr>
          <a:xfrm>
            <a:off x="5067882" y="1361051"/>
            <a:ext cx="1815205" cy="699035"/>
          </a:xfrm>
          <a:prstGeom prst="wedgeRectCallout">
            <a:avLst>
              <a:gd name="adj1" fmla="val -29594"/>
              <a:gd name="adj2" fmla="val 73875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情報連携</a:t>
            </a:r>
            <a:endParaRPr/>
          </a:p>
        </p:txBody>
      </p:sp>
      <p:sp>
        <p:nvSpPr>
          <p:cNvPr id="54" name="Google Shape;589;p20">
            <a:extLst>
              <a:ext uri="{FF2B5EF4-FFF2-40B4-BE49-F238E27FC236}">
                <a16:creationId xmlns:a16="http://schemas.microsoft.com/office/drawing/2014/main" id="{9AFE9546-E014-5090-BB4E-97642C576B55}"/>
              </a:ext>
            </a:extLst>
          </p:cNvPr>
          <p:cNvSpPr/>
          <p:nvPr/>
        </p:nvSpPr>
        <p:spPr>
          <a:xfrm>
            <a:off x="5059899" y="1354178"/>
            <a:ext cx="1815205" cy="699035"/>
          </a:xfrm>
          <a:prstGeom prst="wedgeRectCallout">
            <a:avLst>
              <a:gd name="adj1" fmla="val 43230"/>
              <a:gd name="adj2" fmla="val 7814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情報連携</a:t>
            </a:r>
            <a:endParaRPr/>
          </a:p>
        </p:txBody>
      </p:sp>
      <p:sp>
        <p:nvSpPr>
          <p:cNvPr id="63" name="Google Shape;590;p20">
            <a:extLst>
              <a:ext uri="{FF2B5EF4-FFF2-40B4-BE49-F238E27FC236}">
                <a16:creationId xmlns:a16="http://schemas.microsoft.com/office/drawing/2014/main" id="{CFC12A57-D377-1E28-6D1C-EBAE46B95CD1}"/>
              </a:ext>
            </a:extLst>
          </p:cNvPr>
          <p:cNvSpPr txBox="1"/>
          <p:nvPr/>
        </p:nvSpPr>
        <p:spPr>
          <a:xfrm>
            <a:off x="458433" y="1863267"/>
            <a:ext cx="4104000" cy="449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❶ </a:t>
            </a:r>
            <a:endParaRPr dirty="0"/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｢取得情報の選択｣の</a:t>
            </a:r>
            <a:endParaRPr sz="14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｢取得する｣を</a:t>
            </a:r>
            <a:r>
              <a:rPr lang="ja-JP" altLang="en-US" sz="14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ダブル</a:t>
            </a:r>
            <a:r>
              <a:rPr lang="ja-JP" sz="14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タップ</a:t>
            </a:r>
            <a:endParaRPr dirty="0"/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❷</a:t>
            </a:r>
            <a:endParaRPr sz="1800" b="1" dirty="0">
              <a:solidFill>
                <a:srgbClr val="00965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｢次へ｣を</a:t>
            </a:r>
            <a:r>
              <a:rPr lang="ja-JP" altLang="en-US" sz="14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ダブル</a:t>
            </a:r>
            <a:r>
              <a:rPr lang="ja-JP" sz="14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タップ</a:t>
            </a:r>
            <a:endParaRPr sz="14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❸</a:t>
            </a:r>
            <a:endParaRPr sz="1800" b="1" dirty="0">
              <a:solidFill>
                <a:srgbClr val="00965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｢STEP1:本人同意と</a:t>
            </a:r>
            <a:endParaRPr sz="14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本人確認｣画面では｢上記</a:t>
            </a:r>
            <a:endParaRPr sz="14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に同意する｣にチェック</a:t>
            </a:r>
            <a:endParaRPr sz="14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❹</a:t>
            </a:r>
            <a:endParaRPr sz="1800" b="1" dirty="0">
              <a:solidFill>
                <a:srgbClr val="00965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dirty="0">
                <a:latin typeface="Meiryo"/>
                <a:ea typeface="Meiryo"/>
                <a:cs typeface="Meiryo"/>
                <a:sym typeface="Meiryo"/>
              </a:rPr>
              <a:t>「STEP2:確認」画面で</a:t>
            </a:r>
            <a:endParaRPr sz="1400" b="1" dirty="0"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dirty="0">
                <a:latin typeface="Meiryo"/>
                <a:ea typeface="Meiryo"/>
                <a:cs typeface="Meiryo"/>
                <a:sym typeface="Meiryo"/>
              </a:rPr>
              <a:t>｢次へ」を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ダブル</a:t>
            </a:r>
            <a:r>
              <a:rPr lang="ja-JP" sz="1400" b="1" dirty="0">
                <a:latin typeface="Meiryo"/>
                <a:ea typeface="Meiryo"/>
                <a:cs typeface="Meiryo"/>
                <a:sym typeface="Meiryo"/>
              </a:rPr>
              <a:t>タップ</a:t>
            </a:r>
            <a:endParaRPr dirty="0"/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❺</a:t>
            </a:r>
            <a:endParaRPr sz="1800" b="1" dirty="0">
              <a:solidFill>
                <a:srgbClr val="00965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dirty="0">
                <a:latin typeface="Meiryo"/>
                <a:ea typeface="Meiryo"/>
                <a:cs typeface="Meiryo"/>
                <a:sym typeface="Meiryo"/>
              </a:rPr>
              <a:t>「留意事項」を必ず確認し、</a:t>
            </a:r>
            <a:endParaRPr sz="1400" b="1" dirty="0"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dirty="0">
                <a:latin typeface="Meiryo"/>
                <a:ea typeface="Meiryo"/>
                <a:cs typeface="Meiryo"/>
                <a:sym typeface="Meiryo"/>
              </a:rPr>
              <a:t>「上記〈留意事項〉を確認した」</a:t>
            </a:r>
            <a:endParaRPr sz="1400" b="1" dirty="0"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dirty="0">
                <a:latin typeface="Meiryo"/>
                <a:ea typeface="Meiryo"/>
                <a:cs typeface="Meiryo"/>
                <a:sym typeface="Meiryo"/>
              </a:rPr>
              <a:t>にチェック</a:t>
            </a:r>
            <a:endParaRPr sz="1400" b="1" dirty="0"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❻ </a:t>
            </a:r>
            <a:endParaRPr sz="1400" b="1" dirty="0">
              <a:solidFill>
                <a:srgbClr val="00965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取得する控除証明書等が選択されて</a:t>
            </a:r>
            <a:endParaRPr sz="14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いることを確認して｢次へ」を</a:t>
            </a:r>
            <a:r>
              <a:rPr lang="ja-JP" altLang="en-US" sz="14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ダブル</a:t>
            </a:r>
            <a:r>
              <a:rPr lang="ja-JP" sz="14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タップ</a:t>
            </a:r>
            <a:endParaRPr sz="14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64" name="Google Shape;591;p20">
            <a:extLst>
              <a:ext uri="{FF2B5EF4-FFF2-40B4-BE49-F238E27FC236}">
                <a16:creationId xmlns:a16="http://schemas.microsoft.com/office/drawing/2014/main" id="{E96F6479-E0EA-BFA0-EFBB-7F2AF675C47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15805"/>
          <a:stretch/>
        </p:blipFill>
        <p:spPr>
          <a:xfrm>
            <a:off x="6964800" y="1473993"/>
            <a:ext cx="1684388" cy="462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592;p20">
            <a:extLst>
              <a:ext uri="{FF2B5EF4-FFF2-40B4-BE49-F238E27FC236}">
                <a16:creationId xmlns:a16="http://schemas.microsoft.com/office/drawing/2014/main" id="{544D9AC9-2A37-4FB0-EEBA-3C84E95B9653}"/>
              </a:ext>
            </a:extLst>
          </p:cNvPr>
          <p:cNvSpPr/>
          <p:nvPr/>
        </p:nvSpPr>
        <p:spPr>
          <a:xfrm>
            <a:off x="7006536" y="2913973"/>
            <a:ext cx="1642652" cy="22042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" name="Google Shape;593;p20">
            <a:extLst>
              <a:ext uri="{FF2B5EF4-FFF2-40B4-BE49-F238E27FC236}">
                <a16:creationId xmlns:a16="http://schemas.microsoft.com/office/drawing/2014/main" id="{72529BC6-A52C-F527-3576-A5FF2364B56E}"/>
              </a:ext>
            </a:extLst>
          </p:cNvPr>
          <p:cNvGrpSpPr/>
          <p:nvPr/>
        </p:nvGrpSpPr>
        <p:grpSpPr>
          <a:xfrm>
            <a:off x="8497589" y="2872488"/>
            <a:ext cx="296586" cy="293005"/>
            <a:chOff x="5878361" y="3995693"/>
            <a:chExt cx="296586" cy="293005"/>
          </a:xfrm>
        </p:grpSpPr>
        <p:sp>
          <p:nvSpPr>
            <p:cNvPr id="67" name="Google Shape;594;p20">
              <a:extLst>
                <a:ext uri="{FF2B5EF4-FFF2-40B4-BE49-F238E27FC236}">
                  <a16:creationId xmlns:a16="http://schemas.microsoft.com/office/drawing/2014/main" id="{8A3F568B-831E-3803-AF1B-2BBCA21B7A07}"/>
                </a:ext>
              </a:extLst>
            </p:cNvPr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595;p20">
              <a:extLst>
                <a:ext uri="{FF2B5EF4-FFF2-40B4-BE49-F238E27FC236}">
                  <a16:creationId xmlns:a16="http://schemas.microsoft.com/office/drawing/2014/main" id="{B0DFEDE2-0A9F-AFE6-1AE0-06DA4503FD47}"/>
                </a:ext>
              </a:extLst>
            </p:cNvPr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 extrusionOk="0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" name="Google Shape;596;p20">
            <a:extLst>
              <a:ext uri="{FF2B5EF4-FFF2-40B4-BE49-F238E27FC236}">
                <a16:creationId xmlns:a16="http://schemas.microsoft.com/office/drawing/2014/main" id="{F3E15A8F-5A97-7F87-ADE6-545A9A0D3324}"/>
              </a:ext>
            </a:extLst>
          </p:cNvPr>
          <p:cNvSpPr/>
          <p:nvPr/>
        </p:nvSpPr>
        <p:spPr>
          <a:xfrm>
            <a:off x="8185511" y="5902242"/>
            <a:ext cx="480555" cy="19700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" name="Google Shape;597;p20">
            <a:extLst>
              <a:ext uri="{FF2B5EF4-FFF2-40B4-BE49-F238E27FC236}">
                <a16:creationId xmlns:a16="http://schemas.microsoft.com/office/drawing/2014/main" id="{91F51AA4-495B-D58A-41E7-044CCEAE754E}"/>
              </a:ext>
            </a:extLst>
          </p:cNvPr>
          <p:cNvGrpSpPr/>
          <p:nvPr/>
        </p:nvGrpSpPr>
        <p:grpSpPr>
          <a:xfrm>
            <a:off x="8588782" y="5755036"/>
            <a:ext cx="296586" cy="293005"/>
            <a:chOff x="6801905" y="3995693"/>
            <a:chExt cx="296586" cy="293005"/>
          </a:xfrm>
        </p:grpSpPr>
        <p:sp>
          <p:nvSpPr>
            <p:cNvPr id="71" name="Google Shape;598;p20">
              <a:extLst>
                <a:ext uri="{FF2B5EF4-FFF2-40B4-BE49-F238E27FC236}">
                  <a16:creationId xmlns:a16="http://schemas.microsoft.com/office/drawing/2014/main" id="{A0570F7C-AEEC-0FB0-1B57-8D4492328506}"/>
                </a:ext>
              </a:extLst>
            </p:cNvPr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99;p20">
              <a:extLst>
                <a:ext uri="{FF2B5EF4-FFF2-40B4-BE49-F238E27FC236}">
                  <a16:creationId xmlns:a16="http://schemas.microsoft.com/office/drawing/2014/main" id="{56680D5B-A580-35B6-502F-10FFFC48B5AA}"/>
                </a:ext>
              </a:extLst>
            </p:cNvPr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 extrusionOk="0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8706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9" name="タイトル 1"/>
          <p:cNvSpPr>
            <a:spLocks noGrp="1"/>
          </p:cNvSpPr>
          <p:nvPr>
            <p:ph type="ctrTitle"/>
          </p:nvPr>
        </p:nvSpPr>
        <p:spPr>
          <a:xfrm>
            <a:off x="1754093" y="703165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  <p:pic>
        <p:nvPicPr>
          <p:cNvPr id="3" name="図 2" descr="「確定申告書等作成コーナー」で「取得情報の選択」画面の画像">
            <a:extLst>
              <a:ext uri="{FF2B5EF4-FFF2-40B4-BE49-F238E27FC236}">
                <a16:creationId xmlns:a16="http://schemas.microsoft.com/office/drawing/2014/main" id="{4BB54043-6818-7F3D-2BB8-390384BACB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4309" y="1818831"/>
            <a:ext cx="2700000" cy="387511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E959682-1C8D-DF93-4AA7-3AA1145918FD}"/>
              </a:ext>
            </a:extLst>
          </p:cNvPr>
          <p:cNvSpPr/>
          <p:nvPr/>
        </p:nvSpPr>
        <p:spPr>
          <a:xfrm>
            <a:off x="4634309" y="4591279"/>
            <a:ext cx="2592000" cy="5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110969B-BFA4-54EF-D7BF-6480740C78B5}"/>
              </a:ext>
            </a:extLst>
          </p:cNvPr>
          <p:cNvSpPr/>
          <p:nvPr/>
        </p:nvSpPr>
        <p:spPr>
          <a:xfrm>
            <a:off x="5661731" y="2778137"/>
            <a:ext cx="1080000" cy="46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FA4BE49-95AD-73BE-5FE0-C6AFD16CEF6C}"/>
              </a:ext>
            </a:extLst>
          </p:cNvPr>
          <p:cNvSpPr/>
          <p:nvPr/>
        </p:nvSpPr>
        <p:spPr>
          <a:xfrm>
            <a:off x="5661731" y="3880695"/>
            <a:ext cx="1080000" cy="46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図形グループ 17">
            <a:extLst>
              <a:ext uri="{FF2B5EF4-FFF2-40B4-BE49-F238E27FC236}">
                <a16:creationId xmlns:a16="http://schemas.microsoft.com/office/drawing/2014/main" id="{BA040CE8-F692-D9B2-D8E4-F42EB632AB10}"/>
              </a:ext>
            </a:extLst>
          </p:cNvPr>
          <p:cNvGrpSpPr/>
          <p:nvPr/>
        </p:nvGrpSpPr>
        <p:grpSpPr>
          <a:xfrm>
            <a:off x="4460978" y="1672328"/>
            <a:ext cx="296586" cy="293005"/>
            <a:chOff x="7423697" y="3995693"/>
            <a:chExt cx="296586" cy="293005"/>
          </a:xfrm>
        </p:grpSpPr>
        <p:sp>
          <p:nvSpPr>
            <p:cNvPr id="16" name="円/楕円 18">
              <a:extLst>
                <a:ext uri="{FF2B5EF4-FFF2-40B4-BE49-F238E27FC236}">
                  <a16:creationId xmlns:a16="http://schemas.microsoft.com/office/drawing/2014/main" id="{5FDF3152-37FB-6F2E-E83D-B4162C946BC1}"/>
                </a:ext>
              </a:extLst>
            </p:cNvPr>
            <p:cNvSpPr/>
            <p:nvPr/>
          </p:nvSpPr>
          <p:spPr>
            <a:xfrm>
              <a:off x="742492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リーフォーム 19">
              <a:extLst>
                <a:ext uri="{FF2B5EF4-FFF2-40B4-BE49-F238E27FC236}">
                  <a16:creationId xmlns:a16="http://schemas.microsoft.com/office/drawing/2014/main" id="{F3AB7E56-6011-F665-3BEF-0702720708B2}"/>
                </a:ext>
              </a:extLst>
            </p:cNvPr>
            <p:cNvSpPr/>
            <p:nvPr/>
          </p:nvSpPr>
          <p:spPr>
            <a:xfrm>
              <a:off x="7423697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83995" y="53718"/>
                  </a:moveTo>
                  <a:lnTo>
                    <a:pt x="83995" y="89692"/>
                  </a:lnTo>
                  <a:lnTo>
                    <a:pt x="173361" y="89692"/>
                  </a:lnTo>
                  <a:lnTo>
                    <a:pt x="90343" y="243357"/>
                  </a:lnTo>
                  <a:lnTo>
                    <a:pt x="139666" y="243357"/>
                  </a:lnTo>
                  <a:lnTo>
                    <a:pt x="219591" y="89041"/>
                  </a:lnTo>
                  <a:lnTo>
                    <a:pt x="219591" y="53718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E8B5135-EFA1-9406-E2B6-07557A1E5307}"/>
              </a:ext>
            </a:extLst>
          </p:cNvPr>
          <p:cNvSpPr txBox="1"/>
          <p:nvPr/>
        </p:nvSpPr>
        <p:spPr>
          <a:xfrm>
            <a:off x="510127" y="1494228"/>
            <a:ext cx="352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❼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取得情報の選択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</a:p>
          <a:p>
            <a:pPr indent="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画面では</a:t>
            </a:r>
            <a:r>
              <a:rPr lang="ja-JP" altLang="en-US" sz="2000" b="1" spc="-7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各質問に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取得しない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indent="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❽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※	</a:t>
            </a:r>
            <a:r>
              <a:rPr lang="ja-JP" altLang="en-US" dirty="0">
                <a:latin typeface="Meiryo" charset="-128"/>
                <a:ea typeface="Meiryo" charset="-128"/>
                <a:cs typeface="Meiryo" charset="-128"/>
              </a:rPr>
              <a:t>家族分の情報を</a:t>
            </a:r>
            <a:endParaRPr lang="en-US" altLang="ja-JP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dirty="0">
                <a:latin typeface="Meiryo" charset="-128"/>
                <a:ea typeface="Meiryo" charset="-128"/>
                <a:cs typeface="Meiryo" charset="-128"/>
              </a:rPr>
              <a:t>取得するには、</a:t>
            </a:r>
            <a:endParaRPr lang="en-US" altLang="ja-JP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en-US" altLang="ja-JP" kern="100" dirty="0">
                <a:latin typeface="Meiryo" charset="-128"/>
                <a:ea typeface="Meiryo" charset="-128"/>
                <a:cs typeface="Meiryo" charset="-128"/>
              </a:rPr>
              <a:t>	｢</a:t>
            </a:r>
            <a:r>
              <a:rPr lang="ja-JP" altLang="en-US" dirty="0">
                <a:latin typeface="Meiryo" charset="-128"/>
                <a:ea typeface="Meiryo" charset="-128"/>
                <a:cs typeface="Meiryo" charset="-128"/>
              </a:rPr>
              <a:t>取得情報の選択</a:t>
            </a:r>
            <a:r>
              <a:rPr lang="en-US" altLang="ja-JP" kern="100" dirty="0">
                <a:latin typeface="Meiryo" charset="-128"/>
                <a:ea typeface="Meiryo" charset="-128"/>
                <a:cs typeface="Meiryo" charset="-128"/>
              </a:rPr>
              <a:t>｣</a:t>
            </a:r>
            <a:r>
              <a:rPr lang="ja-JP" altLang="en-US" dirty="0">
                <a:latin typeface="Meiryo" charset="-128"/>
                <a:ea typeface="Meiryo" charset="-128"/>
                <a:cs typeface="Meiryo" charset="-128"/>
              </a:rPr>
              <a:t>画面で</a:t>
            </a:r>
            <a:endParaRPr lang="en-US" altLang="ja-JP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en-US" altLang="ja-JP" kern="100" dirty="0">
                <a:latin typeface="Meiryo" charset="-128"/>
                <a:ea typeface="Meiryo" charset="-128"/>
                <a:cs typeface="Meiryo" charset="-128"/>
              </a:rPr>
              <a:t>	｢</a:t>
            </a:r>
            <a:r>
              <a:rPr lang="ja-JP" altLang="en-US" dirty="0">
                <a:latin typeface="Meiryo" charset="-128"/>
                <a:ea typeface="Meiryo" charset="-128"/>
                <a:cs typeface="Meiryo" charset="-128"/>
              </a:rPr>
              <a:t>はい</a:t>
            </a:r>
            <a:r>
              <a:rPr lang="en-US" altLang="ja-JP" kern="100" dirty="0">
                <a:latin typeface="Meiryo" charset="-128"/>
                <a:ea typeface="Meiryo" charset="-128"/>
                <a:cs typeface="Meiryo" charset="-128"/>
              </a:rPr>
              <a:t>｣</a:t>
            </a:r>
            <a:r>
              <a:rPr lang="ja-JP" altLang="en-US" dirty="0">
                <a:latin typeface="Meiryo" charset="-128"/>
                <a:ea typeface="Meiryo" charset="-128"/>
                <a:cs typeface="Meiryo" charset="-128"/>
              </a:rPr>
              <a:t>を選択してください。</a:t>
            </a:r>
            <a:endParaRPr lang="en-US" altLang="ja-JP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en-US" altLang="ja-JP" dirty="0">
                <a:latin typeface="Meiryo" charset="-128"/>
                <a:ea typeface="Meiryo" charset="-128"/>
                <a:cs typeface="Meiryo" charset="-128"/>
              </a:rPr>
              <a:t>   </a:t>
            </a:r>
            <a:r>
              <a:rPr lang="ja-JP" altLang="en-US" dirty="0">
                <a:latin typeface="Meiryo" charset="-128"/>
                <a:ea typeface="Meiryo" charset="-128"/>
                <a:cs typeface="Meiryo" charset="-128"/>
              </a:rPr>
              <a:t>（</a:t>
            </a:r>
            <a:r>
              <a:rPr lang="ja-JP" altLang="en-US" kern="100" dirty="0">
                <a:latin typeface="Meiryo" charset="-128"/>
                <a:ea typeface="Meiryo" charset="-128"/>
                <a:cs typeface="Meiryo" charset="-128"/>
              </a:rPr>
              <a:t>事前の代理人設定又は</a:t>
            </a:r>
            <a:endParaRPr lang="en-US" altLang="ja-JP" kern="100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en-US" altLang="ja-JP" kern="100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kern="100" dirty="0">
                <a:latin typeface="Meiryo" charset="-128"/>
                <a:ea typeface="Meiryo" charset="-128"/>
                <a:cs typeface="Meiryo" charset="-128"/>
              </a:rPr>
              <a:t>家族のマイナンバーカードが</a:t>
            </a:r>
            <a:endParaRPr lang="en-US" altLang="ja-JP" kern="100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en-US" altLang="ja-JP" kern="100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kern="100" dirty="0">
                <a:latin typeface="Meiryo" charset="-128"/>
                <a:ea typeface="Meiryo" charset="-128"/>
                <a:cs typeface="Meiryo" charset="-128"/>
              </a:rPr>
              <a:t>必要です）</a:t>
            </a:r>
            <a:endParaRPr lang="en-US" altLang="ja-JP" dirty="0"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19" name="図形グループ 30">
            <a:extLst>
              <a:ext uri="{FF2B5EF4-FFF2-40B4-BE49-F238E27FC236}">
                <a16:creationId xmlns:a16="http://schemas.microsoft.com/office/drawing/2014/main" id="{DD9F7BE3-3261-F7F2-688A-40426D8F38A7}"/>
              </a:ext>
            </a:extLst>
          </p:cNvPr>
          <p:cNvGrpSpPr/>
          <p:nvPr/>
        </p:nvGrpSpPr>
        <p:grpSpPr>
          <a:xfrm>
            <a:off x="4423707" y="4323485"/>
            <a:ext cx="296586" cy="293005"/>
            <a:chOff x="8127785" y="3995693"/>
            <a:chExt cx="296586" cy="293005"/>
          </a:xfrm>
        </p:grpSpPr>
        <p:sp>
          <p:nvSpPr>
            <p:cNvPr id="20" name="円/楕円 31">
              <a:extLst>
                <a:ext uri="{FF2B5EF4-FFF2-40B4-BE49-F238E27FC236}">
                  <a16:creationId xmlns:a16="http://schemas.microsoft.com/office/drawing/2014/main" id="{7FA38DED-1E89-4138-885D-B95DA8BA8385}"/>
                </a:ext>
              </a:extLst>
            </p:cNvPr>
            <p:cNvSpPr/>
            <p:nvPr/>
          </p:nvSpPr>
          <p:spPr>
            <a:xfrm>
              <a:off x="812901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フリーフォーム 32">
              <a:extLst>
                <a:ext uri="{FF2B5EF4-FFF2-40B4-BE49-F238E27FC236}">
                  <a16:creationId xmlns:a16="http://schemas.microsoft.com/office/drawing/2014/main" id="{8E554BA5-D558-D532-756E-452FEF0AC727}"/>
                </a:ext>
              </a:extLst>
            </p:cNvPr>
            <p:cNvSpPr/>
            <p:nvPr/>
          </p:nvSpPr>
          <p:spPr>
            <a:xfrm>
              <a:off x="812778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34945" y="154642"/>
                  </a:moveTo>
                  <a:lnTo>
                    <a:pt x="158874" y="164409"/>
                  </a:lnTo>
                  <a:cubicBezTo>
                    <a:pt x="170920" y="169292"/>
                    <a:pt x="176943" y="177160"/>
                    <a:pt x="176943" y="188012"/>
                  </a:cubicBezTo>
                  <a:cubicBezTo>
                    <a:pt x="176943" y="195608"/>
                    <a:pt x="174419" y="201631"/>
                    <a:pt x="169373" y="206080"/>
                  </a:cubicBezTo>
                  <a:cubicBezTo>
                    <a:pt x="164327" y="210530"/>
                    <a:pt x="157517" y="212754"/>
                    <a:pt x="148944" y="212754"/>
                  </a:cubicBezTo>
                  <a:cubicBezTo>
                    <a:pt x="140588" y="212754"/>
                    <a:pt x="133670" y="210150"/>
                    <a:pt x="128190" y="204941"/>
                  </a:cubicBezTo>
                  <a:cubicBezTo>
                    <a:pt x="122709" y="199732"/>
                    <a:pt x="119969" y="193004"/>
                    <a:pt x="119969" y="184756"/>
                  </a:cubicBezTo>
                  <a:cubicBezTo>
                    <a:pt x="119969" y="171625"/>
                    <a:pt x="124961" y="161587"/>
                    <a:pt x="134945" y="154642"/>
                  </a:cubicBezTo>
                  <a:close/>
                  <a:moveTo>
                    <a:pt x="148619" y="78298"/>
                  </a:moveTo>
                  <a:cubicBezTo>
                    <a:pt x="156215" y="78298"/>
                    <a:pt x="162292" y="80305"/>
                    <a:pt x="166850" y="84320"/>
                  </a:cubicBezTo>
                  <a:cubicBezTo>
                    <a:pt x="171408" y="88336"/>
                    <a:pt x="173687" y="93219"/>
                    <a:pt x="173687" y="98971"/>
                  </a:cubicBezTo>
                  <a:cubicBezTo>
                    <a:pt x="173687" y="109714"/>
                    <a:pt x="169238" y="118504"/>
                    <a:pt x="160339" y="125341"/>
                  </a:cubicBezTo>
                  <a:lnTo>
                    <a:pt x="137550" y="116388"/>
                  </a:lnTo>
                  <a:cubicBezTo>
                    <a:pt x="128651" y="112916"/>
                    <a:pt x="124202" y="106676"/>
                    <a:pt x="124202" y="97668"/>
                  </a:cubicBezTo>
                  <a:cubicBezTo>
                    <a:pt x="124202" y="91917"/>
                    <a:pt x="126535" y="87250"/>
                    <a:pt x="131201" y="83669"/>
                  </a:cubicBezTo>
                  <a:cubicBezTo>
                    <a:pt x="135868" y="80088"/>
                    <a:pt x="141673" y="78298"/>
                    <a:pt x="148619" y="78298"/>
                  </a:cubicBezTo>
                  <a:close/>
                  <a:moveTo>
                    <a:pt x="148619" y="46718"/>
                  </a:moveTo>
                  <a:cubicBezTo>
                    <a:pt x="129736" y="46718"/>
                    <a:pt x="114191" y="51601"/>
                    <a:pt x="101982" y="61368"/>
                  </a:cubicBezTo>
                  <a:cubicBezTo>
                    <a:pt x="89773" y="71135"/>
                    <a:pt x="83669" y="83669"/>
                    <a:pt x="83669" y="98971"/>
                  </a:cubicBezTo>
                  <a:cubicBezTo>
                    <a:pt x="83669" y="116225"/>
                    <a:pt x="92785" y="128922"/>
                    <a:pt x="111016" y="137061"/>
                  </a:cubicBezTo>
                  <a:lnTo>
                    <a:pt x="111016" y="139340"/>
                  </a:lnTo>
                  <a:cubicBezTo>
                    <a:pt x="102009" y="142921"/>
                    <a:pt x="94413" y="148836"/>
                    <a:pt x="88227" y="157083"/>
                  </a:cubicBezTo>
                  <a:cubicBezTo>
                    <a:pt x="81390" y="166199"/>
                    <a:pt x="77972" y="176292"/>
                    <a:pt x="77972" y="187361"/>
                  </a:cubicBezTo>
                  <a:cubicBezTo>
                    <a:pt x="77972" y="204724"/>
                    <a:pt x="84266" y="218777"/>
                    <a:pt x="96854" y="229521"/>
                  </a:cubicBezTo>
                  <a:cubicBezTo>
                    <a:pt x="109768" y="240698"/>
                    <a:pt x="127023" y="246287"/>
                    <a:pt x="148619" y="246287"/>
                  </a:cubicBezTo>
                  <a:cubicBezTo>
                    <a:pt x="168587" y="246287"/>
                    <a:pt x="185353" y="240590"/>
                    <a:pt x="198918" y="229195"/>
                  </a:cubicBezTo>
                  <a:cubicBezTo>
                    <a:pt x="212483" y="217801"/>
                    <a:pt x="219266" y="203422"/>
                    <a:pt x="219266" y="186058"/>
                  </a:cubicBezTo>
                  <a:cubicBezTo>
                    <a:pt x="219266" y="174772"/>
                    <a:pt x="215793" y="165060"/>
                    <a:pt x="208848" y="156921"/>
                  </a:cubicBezTo>
                  <a:cubicBezTo>
                    <a:pt x="202770" y="149867"/>
                    <a:pt x="194794" y="144766"/>
                    <a:pt x="184919" y="141619"/>
                  </a:cubicBezTo>
                  <a:lnTo>
                    <a:pt x="184919" y="139991"/>
                  </a:lnTo>
                  <a:cubicBezTo>
                    <a:pt x="194035" y="136519"/>
                    <a:pt x="201278" y="130984"/>
                    <a:pt x="206650" y="123388"/>
                  </a:cubicBezTo>
                  <a:cubicBezTo>
                    <a:pt x="212022" y="115791"/>
                    <a:pt x="214708" y="107218"/>
                    <a:pt x="214708" y="97668"/>
                  </a:cubicBezTo>
                  <a:cubicBezTo>
                    <a:pt x="214708" y="82259"/>
                    <a:pt x="208685" y="69914"/>
                    <a:pt x="196639" y="60636"/>
                  </a:cubicBezTo>
                  <a:cubicBezTo>
                    <a:pt x="184593" y="51357"/>
                    <a:pt x="168587" y="46718"/>
                    <a:pt x="148619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0698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626;p22">
            <a:extLst>
              <a:ext uri="{FF2B5EF4-FFF2-40B4-BE49-F238E27FC236}">
                <a16:creationId xmlns:a16="http://schemas.microsoft.com/office/drawing/2014/main" id="{A0D6318F-CFF6-5D6E-2E56-6F99A1BF9A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6173" b="11402"/>
          <a:stretch/>
        </p:blipFill>
        <p:spPr>
          <a:xfrm>
            <a:off x="4925405" y="1392622"/>
            <a:ext cx="2138243" cy="49026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3-E</a:t>
            </a:r>
          </a:p>
        </p:txBody>
      </p:sp>
      <p:sp>
        <p:nvSpPr>
          <p:cNvPr id="13" name="サブタイトル 2"/>
          <p:cNvSpPr>
            <a:spLocks noGrp="1"/>
          </p:cNvSpPr>
          <p:nvPr>
            <p:ph type="subTitle" idx="1"/>
          </p:nvPr>
        </p:nvSpPr>
        <p:spPr>
          <a:xfrm>
            <a:off x="503400" y="1713731"/>
            <a:ext cx="4166648" cy="4121009"/>
          </a:xfrm>
        </p:spPr>
        <p:txBody>
          <a:bodyPr numCol="1">
            <a:noAutofit/>
          </a:bodyPr>
          <a:lstStyle/>
          <a:p>
            <a:pPr indent="88900"/>
            <a:r>
              <a:rPr lang="ja-JP" altLang="en-US" sz="3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❶</a:t>
            </a:r>
            <a:r>
              <a:rPr lang="ja-JP" altLang="en-US" sz="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endParaRPr lang="en-US" altLang="ja-JP" sz="20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「提出方法を選択してください」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には、</a:t>
            </a:r>
            <a:r>
              <a:rPr lang="en-US" altLang="ja-JP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e-Tax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（マイナンバー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カード方式）をダブルタップして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選んでください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indent="88900"/>
            <a:r>
              <a:rPr lang="ja-JP" altLang="en-US" sz="3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❷</a:t>
            </a:r>
            <a:endParaRPr lang="en-US" altLang="ja-JP" sz="3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スワイプで移動し、マイナ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ポータル連携に関する質問は、「連携しない」でダブルタップし、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続いて「次へ」をダブルタップ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7" name="タイトル 1"/>
          <p:cNvSpPr>
            <a:spLocks noGrp="1"/>
          </p:cNvSpPr>
          <p:nvPr>
            <p:ph type="ctrTitle"/>
          </p:nvPr>
        </p:nvSpPr>
        <p:spPr>
          <a:xfrm>
            <a:off x="1668848" y="544379"/>
            <a:ext cx="7199313" cy="719138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～「連携しない」を選択した場合～</a:t>
            </a:r>
          </a:p>
        </p:txBody>
      </p:sp>
      <p:sp>
        <p:nvSpPr>
          <p:cNvPr id="20" name="Google Shape;627;p22">
            <a:extLst>
              <a:ext uri="{FF2B5EF4-FFF2-40B4-BE49-F238E27FC236}">
                <a16:creationId xmlns:a16="http://schemas.microsoft.com/office/drawing/2014/main" id="{564C4A66-FC6F-3AC4-D540-A228FF7AC8B2}"/>
              </a:ext>
            </a:extLst>
          </p:cNvPr>
          <p:cNvSpPr/>
          <p:nvPr/>
        </p:nvSpPr>
        <p:spPr>
          <a:xfrm>
            <a:off x="4956398" y="2436774"/>
            <a:ext cx="2088000" cy="360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628;p22">
            <a:extLst>
              <a:ext uri="{FF2B5EF4-FFF2-40B4-BE49-F238E27FC236}">
                <a16:creationId xmlns:a16="http://schemas.microsoft.com/office/drawing/2014/main" id="{4209D45C-3D84-6196-18C3-596FDA22B8D3}"/>
              </a:ext>
            </a:extLst>
          </p:cNvPr>
          <p:cNvSpPr/>
          <p:nvPr/>
        </p:nvSpPr>
        <p:spPr>
          <a:xfrm>
            <a:off x="4950526" y="4762478"/>
            <a:ext cx="2088000" cy="360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629;p22">
            <a:extLst>
              <a:ext uri="{FF2B5EF4-FFF2-40B4-BE49-F238E27FC236}">
                <a16:creationId xmlns:a16="http://schemas.microsoft.com/office/drawing/2014/main" id="{1913AF39-02CA-2790-2234-5C44BEF49A59}"/>
              </a:ext>
            </a:extLst>
          </p:cNvPr>
          <p:cNvSpPr/>
          <p:nvPr/>
        </p:nvSpPr>
        <p:spPr>
          <a:xfrm>
            <a:off x="4956398" y="5381082"/>
            <a:ext cx="2088000" cy="360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630;p22">
            <a:extLst>
              <a:ext uri="{FF2B5EF4-FFF2-40B4-BE49-F238E27FC236}">
                <a16:creationId xmlns:a16="http://schemas.microsoft.com/office/drawing/2014/main" id="{D78DE115-2A86-E793-F908-80C368281E6D}"/>
              </a:ext>
            </a:extLst>
          </p:cNvPr>
          <p:cNvGrpSpPr/>
          <p:nvPr/>
        </p:nvGrpSpPr>
        <p:grpSpPr>
          <a:xfrm>
            <a:off x="4766626" y="2290271"/>
            <a:ext cx="296587" cy="293005"/>
            <a:chOff x="2897417" y="3995693"/>
            <a:chExt cx="296587" cy="293005"/>
          </a:xfrm>
        </p:grpSpPr>
        <p:sp>
          <p:nvSpPr>
            <p:cNvPr id="24" name="Google Shape;631;p22">
              <a:extLst>
                <a:ext uri="{FF2B5EF4-FFF2-40B4-BE49-F238E27FC236}">
                  <a16:creationId xmlns:a16="http://schemas.microsoft.com/office/drawing/2014/main" id="{EB6F5B20-8396-735B-8F3C-1D5307DCBA29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632;p22">
              <a:extLst>
                <a:ext uri="{FF2B5EF4-FFF2-40B4-BE49-F238E27FC236}">
                  <a16:creationId xmlns:a16="http://schemas.microsoft.com/office/drawing/2014/main" id="{A082AA0E-44E2-4667-7419-A67F777AC067}"/>
                </a:ext>
              </a:extLst>
            </p:cNvPr>
            <p:cNvSpPr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 extrusionOk="0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 b="1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</p:grpSp>
      <p:grpSp>
        <p:nvGrpSpPr>
          <p:cNvPr id="26" name="Google Shape;633;p22">
            <a:extLst>
              <a:ext uri="{FF2B5EF4-FFF2-40B4-BE49-F238E27FC236}">
                <a16:creationId xmlns:a16="http://schemas.microsoft.com/office/drawing/2014/main" id="{FC77BBA3-ADD5-E8A5-F3FF-EDA36A4C3F41}"/>
              </a:ext>
            </a:extLst>
          </p:cNvPr>
          <p:cNvGrpSpPr/>
          <p:nvPr/>
        </p:nvGrpSpPr>
        <p:grpSpPr>
          <a:xfrm>
            <a:off x="4767857" y="4615975"/>
            <a:ext cx="296586" cy="293005"/>
            <a:chOff x="3546641" y="3995693"/>
            <a:chExt cx="296586" cy="293005"/>
          </a:xfrm>
        </p:grpSpPr>
        <p:sp>
          <p:nvSpPr>
            <p:cNvPr id="27" name="Google Shape;634;p22">
              <a:extLst>
                <a:ext uri="{FF2B5EF4-FFF2-40B4-BE49-F238E27FC236}">
                  <a16:creationId xmlns:a16="http://schemas.microsoft.com/office/drawing/2014/main" id="{6B43FD9E-27FD-60B6-E336-784F8A71C808}"/>
                </a:ext>
              </a:extLst>
            </p:cNvPr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635;p22">
              <a:extLst>
                <a:ext uri="{FF2B5EF4-FFF2-40B4-BE49-F238E27FC236}">
                  <a16:creationId xmlns:a16="http://schemas.microsoft.com/office/drawing/2014/main" id="{75B3DA5F-6A49-8E68-A48D-A7349C51D275}"/>
                </a:ext>
              </a:extLst>
            </p:cNvPr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 extrusionOk="0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336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31826" y="442324"/>
            <a:ext cx="688865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３</a:t>
            </a:r>
            <a:r>
              <a: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マイナンバーカードで確定申告書を作成し、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　　　　　　　　　　　　　　</a:t>
            </a:r>
            <a:r>
              <a: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e-Tax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へ送信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endParaRPr lang="en-US" altLang="ja-JP" sz="1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Ａ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マイナンバーカードを使ったスマホでの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     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確定申告に必要なもの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…………………………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3</a:t>
            </a:r>
            <a:endParaRPr lang="en-US" altLang="ja-JP" sz="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Ｂ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国税庁確定申告書等作成コーナーへアクセス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　 して作成開始　 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…………………………………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4</a:t>
            </a:r>
            <a:endParaRPr lang="en-US" altLang="ja-JP" sz="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Ｃ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マイナポータル連携とは 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9</a:t>
            </a:r>
            <a:endParaRPr lang="en-US" altLang="ja-JP" sz="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 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Ｄ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マイナポータル連携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　　～「連携する」を選択した場合   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10</a:t>
            </a:r>
            <a:endParaRPr lang="en-US" altLang="ja-JP" sz="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Ｅ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マイナポータル連携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　　～「連携しない」を選択した場合　 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19</a:t>
            </a:r>
            <a:endParaRPr lang="en-US" altLang="ja-JP" sz="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 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Ｆ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xml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データの読込　 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24</a:t>
            </a:r>
            <a:endParaRPr lang="en-US" altLang="ja-JP" sz="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Ｇ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金額等の入力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…………………………………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25</a:t>
            </a:r>
            <a:endParaRPr lang="en-US" altLang="ja-JP" sz="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Ｈ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マイナンバーの入力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31</a:t>
            </a: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Ｉ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申告書データの送信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32</a:t>
            </a: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Ｊ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申告書データを印刷して保存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36</a:t>
            </a: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Ｋ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申告書の保存データの修正・再開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38</a:t>
            </a:r>
            <a:endParaRPr lang="ja-JP" altLang="en-US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0C6AD7A-25C3-4CCC-901C-8ADB1E455016}"/>
              </a:ext>
            </a:extLst>
          </p:cNvPr>
          <p:cNvSpPr txBox="1">
            <a:spLocks/>
          </p:cNvSpPr>
          <p:nvPr/>
        </p:nvSpPr>
        <p:spPr>
          <a:xfrm>
            <a:off x="503428" y="456057"/>
            <a:ext cx="1447800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目　次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0" y="4363073"/>
            <a:ext cx="1290387" cy="16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60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09"/>
          <a:stretch/>
        </p:blipFill>
        <p:spPr>
          <a:xfrm>
            <a:off x="4572000" y="1489388"/>
            <a:ext cx="1864800" cy="457189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4631228" y="5677920"/>
            <a:ext cx="1746344" cy="32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FD1CC-F702-4ACB-9B37-3546F1244441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3-E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ctrTitle"/>
          </p:nvPr>
        </p:nvSpPr>
        <p:spPr>
          <a:xfrm>
            <a:off x="1691059" y="602390"/>
            <a:ext cx="7199313" cy="719138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～「連携しない」を選択した場合～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FE7EAC6-45A4-7476-49BA-0A7F57B78A92}"/>
              </a:ext>
            </a:extLst>
          </p:cNvPr>
          <p:cNvSpPr txBox="1"/>
          <p:nvPr/>
        </p:nvSpPr>
        <p:spPr>
          <a:xfrm>
            <a:off x="707575" y="1794678"/>
            <a:ext cx="32813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8900"/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※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マイナポータルアプリの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インストールが済んで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いない場合は、アプリの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案内が表示されます。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インストール済みの場合は、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利用規約の確認が表示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されますので、スワイプで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移動し、</a:t>
            </a:r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「同意して次へ」を</a:t>
            </a:r>
            <a:endParaRPr lang="en-US" altLang="ja-JP" sz="1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ダブルタップします。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DB33CB3-492F-147F-2754-03C8C0CEEF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9671" y="3632078"/>
            <a:ext cx="1586754" cy="233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34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3-E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358942" y="1429397"/>
            <a:ext cx="8280000" cy="314803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マイナンバーカードの認証を行います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016321E3-DB2E-AEE5-404D-CBF8FDA2E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097" y="719075"/>
            <a:ext cx="7199313" cy="53975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～「連携しない」を選択した場合～</a:t>
            </a:r>
          </a:p>
        </p:txBody>
      </p:sp>
      <p:pic>
        <p:nvPicPr>
          <p:cNvPr id="2" name="Google Shape;700;p26" descr="「国税電子申告・納税システム」のマイナンバー読み取り画面の画像">
            <a:extLst>
              <a:ext uri="{FF2B5EF4-FFF2-40B4-BE49-F238E27FC236}">
                <a16:creationId xmlns:a16="http://schemas.microsoft.com/office/drawing/2014/main" id="{B7E9E1ED-0113-95F4-3358-6A004408E9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2567" b="44490"/>
          <a:stretch/>
        </p:blipFill>
        <p:spPr>
          <a:xfrm>
            <a:off x="3320308" y="2108842"/>
            <a:ext cx="2340000" cy="1630424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Google Shape;704;p26">
            <a:extLst>
              <a:ext uri="{FF2B5EF4-FFF2-40B4-BE49-F238E27FC236}">
                <a16:creationId xmlns:a16="http://schemas.microsoft.com/office/drawing/2014/main" id="{BE6EE5A6-BE8A-C4A8-22C5-F279DC0A5A91}"/>
              </a:ext>
            </a:extLst>
          </p:cNvPr>
          <p:cNvSpPr/>
          <p:nvPr/>
        </p:nvSpPr>
        <p:spPr>
          <a:xfrm>
            <a:off x="3474929" y="3371602"/>
            <a:ext cx="2016000" cy="360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705;p26">
            <a:extLst>
              <a:ext uri="{FF2B5EF4-FFF2-40B4-BE49-F238E27FC236}">
                <a16:creationId xmlns:a16="http://schemas.microsoft.com/office/drawing/2014/main" id="{FC4804AB-9305-D8B1-8664-296C333CE57B}"/>
              </a:ext>
            </a:extLst>
          </p:cNvPr>
          <p:cNvGrpSpPr/>
          <p:nvPr/>
        </p:nvGrpSpPr>
        <p:grpSpPr>
          <a:xfrm>
            <a:off x="3329217" y="3224217"/>
            <a:ext cx="296587" cy="293005"/>
            <a:chOff x="2897417" y="3995693"/>
            <a:chExt cx="296587" cy="293005"/>
          </a:xfrm>
        </p:grpSpPr>
        <p:sp>
          <p:nvSpPr>
            <p:cNvPr id="7" name="Google Shape;706;p26">
              <a:extLst>
                <a:ext uri="{FF2B5EF4-FFF2-40B4-BE49-F238E27FC236}">
                  <a16:creationId xmlns:a16="http://schemas.microsoft.com/office/drawing/2014/main" id="{107503B2-2B23-20C9-9D4F-C5494DD0CACB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707;p26">
              <a:extLst>
                <a:ext uri="{FF2B5EF4-FFF2-40B4-BE49-F238E27FC236}">
                  <a16:creationId xmlns:a16="http://schemas.microsoft.com/office/drawing/2014/main" id="{6B38EA26-0138-5397-CAA1-FFFF811CC4B0}"/>
                </a:ext>
              </a:extLst>
            </p:cNvPr>
            <p:cNvSpPr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 extrusionOk="0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 b="1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</p:grpSp>
      <p:sp>
        <p:nvSpPr>
          <p:cNvPr id="9" name="Google Shape;708;p26">
            <a:extLst>
              <a:ext uri="{FF2B5EF4-FFF2-40B4-BE49-F238E27FC236}">
                <a16:creationId xmlns:a16="http://schemas.microsoft.com/office/drawing/2014/main" id="{AA603A8C-C1F4-9D35-5265-34DF968E047D}"/>
              </a:ext>
            </a:extLst>
          </p:cNvPr>
          <p:cNvSpPr txBox="1"/>
          <p:nvPr/>
        </p:nvSpPr>
        <p:spPr>
          <a:xfrm>
            <a:off x="436308" y="1980427"/>
            <a:ext cx="3600000" cy="29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b="1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❶</a:t>
            </a:r>
            <a:endParaRPr sz="3200" b="1" dirty="0">
              <a:solidFill>
                <a:srgbClr val="00965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｢マイナンバーカード</a:t>
            </a:r>
            <a:endParaRPr sz="20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の読み取り｣を</a:t>
            </a:r>
            <a:endParaRPr lang="en-US" altLang="ja-JP" sz="20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ダブル</a:t>
            </a:r>
            <a:r>
              <a:rPr lang="ja-JP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タップ</a:t>
            </a:r>
            <a:endParaRPr sz="20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b="1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❷</a:t>
            </a:r>
            <a:endParaRPr sz="3200" b="1" dirty="0">
              <a:solidFill>
                <a:srgbClr val="00965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利用者証明用電子</a:t>
            </a:r>
            <a:endParaRPr sz="20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証明書（数字4ケタ）の</a:t>
            </a:r>
            <a:endParaRPr sz="20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パスワードを入力</a:t>
            </a:r>
            <a:endParaRPr sz="20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0" name="Google Shape;709;p26">
            <a:extLst>
              <a:ext uri="{FF2B5EF4-FFF2-40B4-BE49-F238E27FC236}">
                <a16:creationId xmlns:a16="http://schemas.microsoft.com/office/drawing/2014/main" id="{F0F7A32E-36D1-A649-328A-55D840A2C5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34686"/>
          <a:stretch/>
        </p:blipFill>
        <p:spPr>
          <a:xfrm>
            <a:off x="6106228" y="2017561"/>
            <a:ext cx="2340000" cy="3040992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" name="Google Shape;710;p26">
            <a:extLst>
              <a:ext uri="{FF2B5EF4-FFF2-40B4-BE49-F238E27FC236}">
                <a16:creationId xmlns:a16="http://schemas.microsoft.com/office/drawing/2014/main" id="{1618C967-A598-19D4-6636-F55A78B8480E}"/>
              </a:ext>
            </a:extLst>
          </p:cNvPr>
          <p:cNvSpPr/>
          <p:nvPr/>
        </p:nvSpPr>
        <p:spPr>
          <a:xfrm>
            <a:off x="6106228" y="3083890"/>
            <a:ext cx="2340000" cy="51717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oogle Shape;711;p26">
            <a:extLst>
              <a:ext uri="{FF2B5EF4-FFF2-40B4-BE49-F238E27FC236}">
                <a16:creationId xmlns:a16="http://schemas.microsoft.com/office/drawing/2014/main" id="{0FFD8335-8DDA-4C50-A4AF-26214C4CDDF8}"/>
              </a:ext>
            </a:extLst>
          </p:cNvPr>
          <p:cNvGrpSpPr/>
          <p:nvPr/>
        </p:nvGrpSpPr>
        <p:grpSpPr>
          <a:xfrm>
            <a:off x="5957935" y="2993299"/>
            <a:ext cx="296586" cy="293005"/>
            <a:chOff x="3546641" y="3995693"/>
            <a:chExt cx="296586" cy="293005"/>
          </a:xfrm>
        </p:grpSpPr>
        <p:sp>
          <p:nvSpPr>
            <p:cNvPr id="13" name="Google Shape;712;p26">
              <a:extLst>
                <a:ext uri="{FF2B5EF4-FFF2-40B4-BE49-F238E27FC236}">
                  <a16:creationId xmlns:a16="http://schemas.microsoft.com/office/drawing/2014/main" id="{F58BA852-2EBE-E0BE-4DFA-E1E288B1BC7D}"/>
                </a:ext>
              </a:extLst>
            </p:cNvPr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713;p26">
              <a:extLst>
                <a:ext uri="{FF2B5EF4-FFF2-40B4-BE49-F238E27FC236}">
                  <a16:creationId xmlns:a16="http://schemas.microsoft.com/office/drawing/2014/main" id="{86E442E5-07F8-0FDD-F192-D17FBFECC1E3}"/>
                </a:ext>
              </a:extLst>
            </p:cNvPr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 extrusionOk="0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Google Shape;887;p26">
            <a:extLst>
              <a:ext uri="{FF2B5EF4-FFF2-40B4-BE49-F238E27FC236}">
                <a16:creationId xmlns:a16="http://schemas.microsoft.com/office/drawing/2014/main" id="{EB2A0600-E6F3-D2B2-AC79-5E8B920C7ABE}"/>
              </a:ext>
            </a:extLst>
          </p:cNvPr>
          <p:cNvSpPr txBox="1"/>
          <p:nvPr/>
        </p:nvSpPr>
        <p:spPr>
          <a:xfrm>
            <a:off x="6106229" y="5042793"/>
            <a:ext cx="2340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 dirty="0">
                <a:solidFill>
                  <a:srgbClr val="FF0000"/>
                </a:solidFill>
                <a:latin typeface="Meiryo"/>
                <a:ea typeface="Meiryo"/>
                <a:cs typeface="Meiryo"/>
                <a:sym typeface="Meiryo"/>
              </a:rPr>
              <a:t>パスワードは、3回連続して</a:t>
            </a:r>
            <a:endParaRPr sz="1200" b="1" dirty="0">
              <a:solidFill>
                <a:srgbClr val="FF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 dirty="0">
                <a:solidFill>
                  <a:srgbClr val="FF0000"/>
                </a:solidFill>
                <a:latin typeface="Meiryo"/>
                <a:ea typeface="Meiryo"/>
                <a:cs typeface="Meiryo"/>
                <a:sym typeface="Meiryo"/>
              </a:rPr>
              <a:t>間違えるとロックがかかるので</a:t>
            </a:r>
            <a:endParaRPr sz="1200" b="1" dirty="0">
              <a:solidFill>
                <a:srgbClr val="FF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 dirty="0">
                <a:solidFill>
                  <a:srgbClr val="FF0000"/>
                </a:solidFill>
                <a:latin typeface="Meiryo"/>
                <a:ea typeface="Meiryo"/>
                <a:cs typeface="Meiryo"/>
                <a:sym typeface="Meiryo"/>
              </a:rPr>
              <a:t>ご注意ください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8854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54085" y="1403610"/>
            <a:ext cx="5724352" cy="412211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カードをスマホの裏面に密着させます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3-E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F58D60A1-5E3F-1ED8-2AC1-2E686E6C8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0127" y="718204"/>
            <a:ext cx="7199313" cy="53975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～「連携しない」を選択した場合～</a:t>
            </a:r>
          </a:p>
        </p:txBody>
      </p:sp>
      <p:pic>
        <p:nvPicPr>
          <p:cNvPr id="20" name="Google Shape;724;p27">
            <a:extLst>
              <a:ext uri="{FF2B5EF4-FFF2-40B4-BE49-F238E27FC236}">
                <a16:creationId xmlns:a16="http://schemas.microsoft.com/office/drawing/2014/main" id="{512CFD2D-FAD3-C531-292D-92FFEED8A6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0257"/>
          <a:stretch/>
        </p:blipFill>
        <p:spPr>
          <a:xfrm>
            <a:off x="3622614" y="2015739"/>
            <a:ext cx="1857986" cy="2902442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" name="Google Shape;725;p27">
            <a:extLst>
              <a:ext uri="{FF2B5EF4-FFF2-40B4-BE49-F238E27FC236}">
                <a16:creationId xmlns:a16="http://schemas.microsoft.com/office/drawing/2014/main" id="{C6B14AAF-468E-9846-CA5D-BE5C2C4F47C7}"/>
              </a:ext>
            </a:extLst>
          </p:cNvPr>
          <p:cNvSpPr/>
          <p:nvPr/>
        </p:nvSpPr>
        <p:spPr>
          <a:xfrm>
            <a:off x="3638280" y="4463192"/>
            <a:ext cx="1842319" cy="45498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726;p27">
            <a:extLst>
              <a:ext uri="{FF2B5EF4-FFF2-40B4-BE49-F238E27FC236}">
                <a16:creationId xmlns:a16="http://schemas.microsoft.com/office/drawing/2014/main" id="{C2AFDF88-6C7E-3E9F-0AD3-B1FCED641418}"/>
              </a:ext>
            </a:extLst>
          </p:cNvPr>
          <p:cNvGrpSpPr/>
          <p:nvPr/>
        </p:nvGrpSpPr>
        <p:grpSpPr>
          <a:xfrm>
            <a:off x="3508256" y="4346892"/>
            <a:ext cx="296587" cy="293005"/>
            <a:chOff x="2897417" y="3995693"/>
            <a:chExt cx="296587" cy="293005"/>
          </a:xfrm>
        </p:grpSpPr>
        <p:sp>
          <p:nvSpPr>
            <p:cNvPr id="25" name="Google Shape;727;p27">
              <a:extLst>
                <a:ext uri="{FF2B5EF4-FFF2-40B4-BE49-F238E27FC236}">
                  <a16:creationId xmlns:a16="http://schemas.microsoft.com/office/drawing/2014/main" id="{2308632C-238F-A802-F087-8A4DE3E4E479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728;p27">
              <a:extLst>
                <a:ext uri="{FF2B5EF4-FFF2-40B4-BE49-F238E27FC236}">
                  <a16:creationId xmlns:a16="http://schemas.microsoft.com/office/drawing/2014/main" id="{9D46E316-0AAD-B402-B466-A4C68C4358A4}"/>
                </a:ext>
              </a:extLst>
            </p:cNvPr>
            <p:cNvSpPr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 extrusionOk="0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 b="1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</p:grpSp>
      <p:sp>
        <p:nvSpPr>
          <p:cNvPr id="33" name="Google Shape;735;p27">
            <a:extLst>
              <a:ext uri="{FF2B5EF4-FFF2-40B4-BE49-F238E27FC236}">
                <a16:creationId xmlns:a16="http://schemas.microsoft.com/office/drawing/2014/main" id="{577ACD3B-DCD5-625C-5473-1B80A082BDE1}"/>
              </a:ext>
            </a:extLst>
          </p:cNvPr>
          <p:cNvSpPr/>
          <p:nvPr/>
        </p:nvSpPr>
        <p:spPr>
          <a:xfrm>
            <a:off x="3638280" y="4025783"/>
            <a:ext cx="974933" cy="180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720;p27">
            <a:extLst>
              <a:ext uri="{FF2B5EF4-FFF2-40B4-BE49-F238E27FC236}">
                <a16:creationId xmlns:a16="http://schemas.microsoft.com/office/drawing/2014/main" id="{FE34B190-3418-5FFA-DF8E-559A338C463A}"/>
              </a:ext>
            </a:extLst>
          </p:cNvPr>
          <p:cNvSpPr txBox="1"/>
          <p:nvPr/>
        </p:nvSpPr>
        <p:spPr>
          <a:xfrm>
            <a:off x="494136" y="1726217"/>
            <a:ext cx="3132000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b="1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❶</a:t>
            </a:r>
            <a:endParaRPr sz="3200" b="1" dirty="0">
              <a:solidFill>
                <a:srgbClr val="00965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｢読み取り開始｣を</a:t>
            </a:r>
            <a:endParaRPr lang="en-US" altLang="ja-JP" sz="20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ダブル</a:t>
            </a:r>
            <a:r>
              <a:rPr lang="ja-JP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タップ</a:t>
            </a:r>
            <a:endParaRPr sz="20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b="1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❷</a:t>
            </a:r>
            <a:endParaRPr sz="3200" b="1" dirty="0">
              <a:solidFill>
                <a:srgbClr val="00965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｢スキャンの</a:t>
            </a:r>
            <a:endParaRPr sz="20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準備ができました｣の</a:t>
            </a:r>
            <a:endParaRPr sz="20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メッセージ</a:t>
            </a:r>
            <a:endParaRPr dirty="0"/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b="1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❸</a:t>
            </a:r>
            <a:endParaRPr sz="3200" b="1" dirty="0">
              <a:solidFill>
                <a:srgbClr val="00965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｢読み取りが完了</a:t>
            </a:r>
            <a:endParaRPr sz="20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しました｣のメッセージが</a:t>
            </a:r>
            <a:endParaRPr sz="20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表示されます</a:t>
            </a:r>
            <a:endParaRPr sz="20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b="1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❹</a:t>
            </a:r>
            <a:endParaRPr sz="3200" b="1" dirty="0">
              <a:solidFill>
                <a:srgbClr val="00965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｢Safari｣を</a:t>
            </a:r>
            <a:r>
              <a:rPr lang="ja-JP" altLang="en-US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ダブル</a:t>
            </a:r>
            <a:r>
              <a:rPr lang="ja-JP" sz="20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タップ</a:t>
            </a:r>
            <a:endParaRPr sz="18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FDC5C11-D94A-2E16-F553-DAC88F8C44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78" b="24671"/>
          <a:stretch/>
        </p:blipFill>
        <p:spPr>
          <a:xfrm>
            <a:off x="5697641" y="1969018"/>
            <a:ext cx="1404218" cy="21052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9D48274-757F-57A7-D8F1-B574CE0FC4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844"/>
          <a:stretch/>
        </p:blipFill>
        <p:spPr>
          <a:xfrm>
            <a:off x="7211617" y="1979668"/>
            <a:ext cx="1438247" cy="29407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58B6406-E020-A0F3-27DB-2FB353CB3653}"/>
              </a:ext>
            </a:extLst>
          </p:cNvPr>
          <p:cNvSpPr/>
          <p:nvPr/>
        </p:nvSpPr>
        <p:spPr>
          <a:xfrm>
            <a:off x="7208716" y="3478801"/>
            <a:ext cx="1441147" cy="14416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5DEC6F3-BD8F-1470-FB25-05CA3052EAD1}"/>
              </a:ext>
            </a:extLst>
          </p:cNvPr>
          <p:cNvSpPr/>
          <p:nvPr/>
        </p:nvSpPr>
        <p:spPr>
          <a:xfrm>
            <a:off x="5678390" y="3864970"/>
            <a:ext cx="1404217" cy="1992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Google Shape;507;p15">
            <a:extLst>
              <a:ext uri="{FF2B5EF4-FFF2-40B4-BE49-F238E27FC236}">
                <a16:creationId xmlns:a16="http://schemas.microsoft.com/office/drawing/2014/main" id="{6F54F162-8C1D-5629-860F-CD6B67D3B21D}"/>
              </a:ext>
            </a:extLst>
          </p:cNvPr>
          <p:cNvSpPr/>
          <p:nvPr/>
        </p:nvSpPr>
        <p:spPr>
          <a:xfrm>
            <a:off x="5617028" y="1816231"/>
            <a:ext cx="3202095" cy="3403514"/>
          </a:xfrm>
          <a:prstGeom prst="roundRect">
            <a:avLst>
              <a:gd name="adj" fmla="val 6382"/>
            </a:avLst>
          </a:prstGeom>
          <a:noFill/>
          <a:ln w="28575" cap="flat" cmpd="sng">
            <a:solidFill>
              <a:srgbClr val="0096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509;p15">
            <a:extLst>
              <a:ext uri="{FF2B5EF4-FFF2-40B4-BE49-F238E27FC236}">
                <a16:creationId xmlns:a16="http://schemas.microsoft.com/office/drawing/2014/main" id="{5BC95B32-ABFC-320C-A73D-068F4776FB5C}"/>
              </a:ext>
            </a:extLst>
          </p:cNvPr>
          <p:cNvSpPr txBox="1"/>
          <p:nvPr/>
        </p:nvSpPr>
        <p:spPr>
          <a:xfrm>
            <a:off x="5654571" y="5303720"/>
            <a:ext cx="331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 dirty="0">
                <a:solidFill>
                  <a:srgbClr val="FF0000"/>
                </a:solidFill>
                <a:latin typeface="Meiryo"/>
                <a:ea typeface="Meiryo"/>
                <a:cs typeface="Meiryo"/>
                <a:sym typeface="Meiryo"/>
              </a:rPr>
              <a:t>カードの読み取りがうまくいかない場合は、</a:t>
            </a:r>
            <a:endParaRPr sz="1200" b="1" dirty="0">
              <a:solidFill>
                <a:srgbClr val="FF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 dirty="0">
                <a:solidFill>
                  <a:srgbClr val="FF0000"/>
                </a:solidFill>
                <a:latin typeface="Meiryo"/>
                <a:ea typeface="Meiryo"/>
                <a:cs typeface="Meiryo"/>
                <a:sym typeface="Meiryo"/>
              </a:rPr>
              <a:t>｢機種毎のカードの読み取り位置はこちら｣を</a:t>
            </a:r>
            <a:endParaRPr sz="1200" b="1" dirty="0">
              <a:solidFill>
                <a:srgbClr val="FF000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1" dirty="0">
                <a:solidFill>
                  <a:srgbClr val="FF0000"/>
                </a:solidFill>
                <a:latin typeface="Meiryo"/>
                <a:ea typeface="Meiryo"/>
                <a:cs typeface="Meiryo"/>
                <a:sym typeface="Meiryo"/>
              </a:rPr>
              <a:t>タップし、読み取り位置を確認してください。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5224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210" y="1965810"/>
            <a:ext cx="2160000" cy="22251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3-E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172769" y="1393155"/>
            <a:ext cx="5711890" cy="488631"/>
          </a:xfrm>
        </p:spPr>
        <p:txBody>
          <a:bodyPr>
            <a:noAutofit/>
          </a:bodyPr>
          <a:lstStyle/>
          <a:p>
            <a:pPr indent="88900"/>
            <a:r>
              <a:rPr lang="ja-JP" altLang="en-US" b="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［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参考</a:t>
            </a:r>
            <a:r>
              <a:rPr lang="ja-JP" altLang="en-US" b="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］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住所等の情報の確認・訂</a:t>
            </a:r>
            <a:r>
              <a:rPr lang="ja-JP" altLang="en-US" kern="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正</a:t>
            </a:r>
            <a:endParaRPr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05222" y="1947764"/>
            <a:ext cx="3600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「登録情報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画面では、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1440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1440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登録内容を確認して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修正がある場合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は</a:t>
            </a:r>
            <a:endParaRPr lang="en-US" altLang="ja-JP" sz="2000" b="1" spc="-7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「訂正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ボタンをダブル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タップして修正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「内容を変更する」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ボタンをダブルタップ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2008" y="1965810"/>
            <a:ext cx="2160000" cy="20128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2008" y="4102476"/>
            <a:ext cx="2160000" cy="175333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図 10" descr="N:\98_各人別（作業）ﾌｫﾙﾀﾞ\03_分析官\平成25事務年度\00_ＰＣ交換のため退避\ませ\ませ退避\なみ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7718" y="3835400"/>
            <a:ext cx="2194290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210" y="4250267"/>
            <a:ext cx="2160000" cy="16055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図 13" descr="N:\98_各人別（作業）ﾌｫﾙﾀﾞ\03_分析官\平成25事務年度\00_ＰＣ交換のため退避\ませ\ませ退避\なみ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0210" y="4006034"/>
            <a:ext cx="2194290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3839357" y="5432497"/>
            <a:ext cx="2045302" cy="380928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3822212" y="4900507"/>
            <a:ext cx="873613" cy="385868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7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6227559" y="5381894"/>
            <a:ext cx="2045302" cy="377556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346914" y="5364583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8260894" y="533030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5B35C483-3E00-FC3F-609E-4FA3CAD66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8475" y="672903"/>
            <a:ext cx="7199313" cy="53975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～「連携しない」を選択した場合～</a:t>
            </a:r>
          </a:p>
        </p:txBody>
      </p:sp>
      <p:grpSp>
        <p:nvGrpSpPr>
          <p:cNvPr id="2" name="図形グループ 36">
            <a:extLst>
              <a:ext uri="{FF2B5EF4-FFF2-40B4-BE49-F238E27FC236}">
                <a16:creationId xmlns:a16="http://schemas.microsoft.com/office/drawing/2014/main" id="{63AADC74-C87E-DD75-52BC-5217DF386EB3}"/>
              </a:ext>
            </a:extLst>
          </p:cNvPr>
          <p:cNvGrpSpPr/>
          <p:nvPr/>
        </p:nvGrpSpPr>
        <p:grpSpPr>
          <a:xfrm>
            <a:off x="4677805" y="4824710"/>
            <a:ext cx="492444" cy="461665"/>
            <a:chOff x="7516280" y="2595750"/>
            <a:chExt cx="492444" cy="461665"/>
          </a:xfrm>
        </p:grpSpPr>
        <p:sp>
          <p:nvSpPr>
            <p:cNvPr id="9" name="円/楕円 52">
              <a:extLst>
                <a:ext uri="{FF2B5EF4-FFF2-40B4-BE49-F238E27FC236}">
                  <a16:creationId xmlns:a16="http://schemas.microsoft.com/office/drawing/2014/main" id="{EC832C8A-6345-7C37-BF52-B084116AB8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0007D281-DA08-C8BE-797F-33326929600E}"/>
                </a:ext>
              </a:extLst>
            </p:cNvPr>
            <p:cNvSpPr/>
            <p:nvPr/>
          </p:nvSpPr>
          <p:spPr>
            <a:xfrm>
              <a:off x="7516280" y="2595750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3021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3-F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10127" y="1474507"/>
            <a:ext cx="4354482" cy="675920"/>
          </a:xfrm>
        </p:spPr>
        <p:txBody>
          <a:bodyPr>
            <a:noAutofit/>
          </a:bodyPr>
          <a:lstStyle/>
          <a:p>
            <a:pPr indent="88900"/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xml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データの読込を行います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79393" y="2135053"/>
            <a:ext cx="370153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「ファイルを選択する」の 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「＋」をダブルタップ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読み込む</a:t>
            </a:r>
            <a:r>
              <a:rPr lang="en-US" altLang="ja-JP" sz="2200" b="1" spc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xml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データを選択し、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ダブルタップ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「次へ」をダブルタップ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ｘｍｌ</a:t>
            </a:r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データの読込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02"/>
          <a:stretch/>
        </p:blipFill>
        <p:spPr>
          <a:xfrm>
            <a:off x="5150051" y="1573844"/>
            <a:ext cx="2160000" cy="457669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角丸四角形 24">
            <a:extLst>
              <a:ext uri="{FF2B5EF4-FFF2-40B4-BE49-F238E27FC236}">
                <a16:creationId xmlns:a16="http://schemas.microsoft.com/office/drawing/2014/main" id="{198E6972-6686-F967-1441-B67AEB0E9D03}"/>
              </a:ext>
            </a:extLst>
          </p:cNvPr>
          <p:cNvSpPr/>
          <p:nvPr/>
        </p:nvSpPr>
        <p:spPr>
          <a:xfrm>
            <a:off x="5150051" y="5224593"/>
            <a:ext cx="2160000" cy="385868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角丸四角形 24">
            <a:extLst>
              <a:ext uri="{FF2B5EF4-FFF2-40B4-BE49-F238E27FC236}">
                <a16:creationId xmlns:a16="http://schemas.microsoft.com/office/drawing/2014/main" id="{92E65D51-34D4-E856-066E-59A6AD94C0CC}"/>
              </a:ext>
            </a:extLst>
          </p:cNvPr>
          <p:cNvSpPr/>
          <p:nvPr/>
        </p:nvSpPr>
        <p:spPr>
          <a:xfrm>
            <a:off x="6771512" y="4707573"/>
            <a:ext cx="650700" cy="385868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9E5FFFB-5286-098C-3AE0-74D6AB27992F}"/>
              </a:ext>
            </a:extLst>
          </p:cNvPr>
          <p:cNvSpPr/>
          <p:nvPr/>
        </p:nvSpPr>
        <p:spPr>
          <a:xfrm>
            <a:off x="7422212" y="4631776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E35D46-72C5-0CA7-63F8-04FDA414C752}"/>
              </a:ext>
            </a:extLst>
          </p:cNvPr>
          <p:cNvSpPr/>
          <p:nvPr/>
        </p:nvSpPr>
        <p:spPr>
          <a:xfrm>
            <a:off x="7310051" y="5176265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6933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金額等の入力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3-G</a:t>
            </a: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4077728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収入・所得金額の入力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035" y="2348721"/>
            <a:ext cx="1980000" cy="15833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2" name="テキスト ボックス 51"/>
          <p:cNvSpPr txBox="1"/>
          <p:nvPr/>
        </p:nvSpPr>
        <p:spPr>
          <a:xfrm>
            <a:off x="532988" y="1901967"/>
            <a:ext cx="3708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スワイプで移動し、入力する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収入のボタンをダブルタップ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して金額等を入力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金額の入力がない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と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「確認」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画面が表示されます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「はい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601032" y="3494155"/>
            <a:ext cx="1908000" cy="39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5" name="図形グループ 24"/>
          <p:cNvGrpSpPr/>
          <p:nvPr/>
        </p:nvGrpSpPr>
        <p:grpSpPr>
          <a:xfrm>
            <a:off x="8293459" y="3260590"/>
            <a:ext cx="492443" cy="461665"/>
            <a:chOff x="7516281" y="2651445"/>
            <a:chExt cx="492443" cy="461665"/>
          </a:xfrm>
        </p:grpSpPr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7516281" y="2651445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6283890" y="2089680"/>
            <a:ext cx="492443" cy="461665"/>
            <a:chOff x="7516281" y="2646563"/>
            <a:chExt cx="492443" cy="461665"/>
          </a:xfrm>
        </p:grpSpPr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7516281" y="2646563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1102" y="4537487"/>
            <a:ext cx="1980000" cy="148431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1102" y="2363201"/>
            <a:ext cx="1980000" cy="24713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2" name="正方形/長方形 41"/>
          <p:cNvSpPr/>
          <p:nvPr/>
        </p:nvSpPr>
        <p:spPr>
          <a:xfrm>
            <a:off x="4383633" y="5215213"/>
            <a:ext cx="1908000" cy="39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43" name="図 42" descr="N:\98_各人別（作業）ﾌｫﾙﾀﾞ\03_分析官\平成25事務年度\00_ＰＣ交換のため退避\ませ\ませ退避\なみ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6840" y="4772590"/>
            <a:ext cx="1968524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正方形/長方形 35"/>
          <p:cNvSpPr/>
          <p:nvPr/>
        </p:nvSpPr>
        <p:spPr>
          <a:xfrm>
            <a:off x="4371554" y="3650237"/>
            <a:ext cx="1908000" cy="720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37" name="図形グループ 36"/>
          <p:cNvGrpSpPr/>
          <p:nvPr/>
        </p:nvGrpSpPr>
        <p:grpSpPr>
          <a:xfrm>
            <a:off x="4093089" y="3409758"/>
            <a:ext cx="492443" cy="461665"/>
            <a:chOff x="7516281" y="2634418"/>
            <a:chExt cx="492443" cy="461665"/>
          </a:xfrm>
        </p:grpSpPr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7516281" y="263441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5" name="図形グループ 36">
            <a:extLst>
              <a:ext uri="{FF2B5EF4-FFF2-40B4-BE49-F238E27FC236}">
                <a16:creationId xmlns:a16="http://schemas.microsoft.com/office/drawing/2014/main" id="{865296E9-FE16-74A7-6266-2C3DFC144DE4}"/>
              </a:ext>
            </a:extLst>
          </p:cNvPr>
          <p:cNvGrpSpPr/>
          <p:nvPr/>
        </p:nvGrpSpPr>
        <p:grpSpPr>
          <a:xfrm>
            <a:off x="3958088" y="5146128"/>
            <a:ext cx="492444" cy="461665"/>
            <a:chOff x="7516280" y="2595750"/>
            <a:chExt cx="492444" cy="461665"/>
          </a:xfrm>
        </p:grpSpPr>
        <p:sp>
          <p:nvSpPr>
            <p:cNvPr id="6" name="円/楕円 52">
              <a:extLst>
                <a:ext uri="{FF2B5EF4-FFF2-40B4-BE49-F238E27FC236}">
                  <a16:creationId xmlns:a16="http://schemas.microsoft.com/office/drawing/2014/main" id="{5CFEDC18-A558-BB3A-2F75-5471867100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AD89031A-8CCF-9D57-F065-720ABC8B3FD1}"/>
                </a:ext>
              </a:extLst>
            </p:cNvPr>
            <p:cNvSpPr/>
            <p:nvPr/>
          </p:nvSpPr>
          <p:spPr>
            <a:xfrm>
              <a:off x="7516280" y="2595750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538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6088" y="4707714"/>
            <a:ext cx="1980000" cy="108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6088" y="2017214"/>
            <a:ext cx="1980000" cy="280243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083" y="4883471"/>
            <a:ext cx="1980000" cy="9072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6126" y="2017214"/>
            <a:ext cx="1980000" cy="277992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16605"/>
            <a:ext cx="2901666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控除の入力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00708" y="1814931"/>
            <a:ext cx="33753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支出に関する控除を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ダブルタップして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選択し、金額を入力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次へ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本人に関する控除、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親族に関する控除、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その他で控除を選択し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ダブルタップして金額等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を入力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次へ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</p:txBody>
      </p:sp>
      <p:grpSp>
        <p:nvGrpSpPr>
          <p:cNvPr id="74" name="図形グループ 73"/>
          <p:cNvGrpSpPr>
            <a:grpSpLocks noChangeAspect="1"/>
          </p:cNvGrpSpPr>
          <p:nvPr/>
        </p:nvGrpSpPr>
        <p:grpSpPr>
          <a:xfrm>
            <a:off x="5896121" y="3282366"/>
            <a:ext cx="540000" cy="518873"/>
            <a:chOff x="2743754" y="4622188"/>
            <a:chExt cx="720000" cy="691832"/>
          </a:xfrm>
        </p:grpSpPr>
        <p:cxnSp>
          <p:nvCxnSpPr>
            <p:cNvPr id="75" name="直線コネクタ 74"/>
            <p:cNvCxnSpPr/>
            <p:nvPr/>
          </p:nvCxnSpPr>
          <p:spPr>
            <a:xfrm>
              <a:off x="2743754" y="4968104"/>
              <a:ext cx="71556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 flipV="1">
              <a:off x="3105970" y="4956237"/>
              <a:ext cx="357784" cy="3577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>
              <a:off x="3105970" y="4622188"/>
              <a:ext cx="357784" cy="3577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正方形/長方形 38"/>
          <p:cNvSpPr/>
          <p:nvPr/>
        </p:nvSpPr>
        <p:spPr>
          <a:xfrm>
            <a:off x="6542088" y="4966332"/>
            <a:ext cx="1908000" cy="39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40" name="図形グループ 39"/>
          <p:cNvGrpSpPr/>
          <p:nvPr/>
        </p:nvGrpSpPr>
        <p:grpSpPr>
          <a:xfrm>
            <a:off x="8292324" y="4779884"/>
            <a:ext cx="492443" cy="461665"/>
            <a:chOff x="7516281" y="2638649"/>
            <a:chExt cx="492443" cy="461665"/>
          </a:xfrm>
        </p:grpSpPr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7516281" y="2638649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49" name="図形グループ 48"/>
          <p:cNvGrpSpPr/>
          <p:nvPr/>
        </p:nvGrpSpPr>
        <p:grpSpPr>
          <a:xfrm>
            <a:off x="6186574" y="2759663"/>
            <a:ext cx="492443" cy="461665"/>
            <a:chOff x="7516281" y="2662381"/>
            <a:chExt cx="492443" cy="461665"/>
          </a:xfrm>
        </p:grpSpPr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7516281" y="2662381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52" name="正方形/長方形 51"/>
          <p:cNvSpPr/>
          <p:nvPr/>
        </p:nvSpPr>
        <p:spPr>
          <a:xfrm>
            <a:off x="3850454" y="5001176"/>
            <a:ext cx="1908000" cy="39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55" name="図形グループ 54"/>
          <p:cNvGrpSpPr/>
          <p:nvPr/>
        </p:nvGrpSpPr>
        <p:grpSpPr>
          <a:xfrm>
            <a:off x="5651293" y="4825740"/>
            <a:ext cx="492443" cy="461665"/>
            <a:chOff x="7537713" y="2628015"/>
            <a:chExt cx="492443" cy="461665"/>
          </a:xfrm>
        </p:grpSpPr>
        <p:sp>
          <p:nvSpPr>
            <p:cNvPr id="56" name="円/楕円 55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7537713" y="2628015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59" name="図形グループ 58"/>
          <p:cNvGrpSpPr/>
          <p:nvPr/>
        </p:nvGrpSpPr>
        <p:grpSpPr>
          <a:xfrm>
            <a:off x="3534294" y="2747941"/>
            <a:ext cx="492443" cy="461665"/>
            <a:chOff x="7516281" y="2635935"/>
            <a:chExt cx="492443" cy="461665"/>
          </a:xfrm>
        </p:grpSpPr>
        <p:sp>
          <p:nvSpPr>
            <p:cNvPr id="60" name="円/楕円 59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7516281" y="2635935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pic>
        <p:nvPicPr>
          <p:cNvPr id="36" name="図 35" descr="N:\98_各人別（作業）ﾌｫﾙﾀﾞ\03_分析官\平成25事務年度\00_ＰＣ交換のため退避\ませ\ませ退避\なみ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7861" y="4634158"/>
            <a:ext cx="2009502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図 37" descr="N:\98_各人別（作業）ﾌｫﾙﾀﾞ\03_分析官\平成25事務年度\00_ＰＣ交換のため退避\ませ\ませ退避\なみ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97145" y="4585639"/>
            <a:ext cx="2009502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6FAC87AB-8DC3-34D5-B2D0-F01C10A16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金額等の入力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CEB3AC-A13E-8F5F-97D6-E7BB1242DFE1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3-G</a:t>
            </a:r>
          </a:p>
        </p:txBody>
      </p:sp>
    </p:spTree>
    <p:extLst>
      <p:ext uri="{BB962C8B-B14F-4D97-AF65-F5344CB8AC3E}">
        <p14:creationId xmlns:p14="http://schemas.microsoft.com/office/powerpoint/2010/main" val="557946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3"/>
          <a:srcRect t="28878"/>
          <a:stretch/>
        </p:blipFill>
        <p:spPr>
          <a:xfrm>
            <a:off x="3881105" y="3159057"/>
            <a:ext cx="1980000" cy="1730925"/>
          </a:xfrm>
          <a:prstGeom prst="rect">
            <a:avLst/>
          </a:prstGeom>
          <a:ln w="6350">
            <a:noFill/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8583" y="2198973"/>
            <a:ext cx="1980000" cy="973722"/>
          </a:xfrm>
          <a:prstGeom prst="rect">
            <a:avLst/>
          </a:prstGeom>
          <a:ln w="6350">
            <a:noFill/>
          </a:ln>
        </p:spPr>
      </p:pic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23693"/>
            <a:ext cx="2961691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控除の入力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9274" y="2088293"/>
            <a:ext cx="3420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入力データがないと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「警告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のメッセージが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表示されて次に進めません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❻ 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「戻る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ボタンをダブル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タップして元に戻り</a:t>
            </a:r>
            <a:r>
              <a:rPr lang="ja-JP" altLang="en-US" sz="2000" b="1" spc="-5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、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必ず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データを入力してください</a:t>
            </a: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539" y="2196884"/>
            <a:ext cx="1980000" cy="180125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55" name="図形グループ 54"/>
          <p:cNvGrpSpPr>
            <a:grpSpLocks noChangeAspect="1"/>
          </p:cNvGrpSpPr>
          <p:nvPr/>
        </p:nvGrpSpPr>
        <p:grpSpPr>
          <a:xfrm>
            <a:off x="5943451" y="3198167"/>
            <a:ext cx="480463" cy="461665"/>
            <a:chOff x="2743754" y="4622188"/>
            <a:chExt cx="720000" cy="691832"/>
          </a:xfrm>
        </p:grpSpPr>
        <p:cxnSp>
          <p:nvCxnSpPr>
            <p:cNvPr id="56" name="直線コネクタ 55"/>
            <p:cNvCxnSpPr/>
            <p:nvPr/>
          </p:nvCxnSpPr>
          <p:spPr>
            <a:xfrm>
              <a:off x="2743754" y="4968104"/>
              <a:ext cx="71556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V="1">
              <a:off x="3105970" y="4956237"/>
              <a:ext cx="357784" cy="3577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>
              <a:off x="3105970" y="4622188"/>
              <a:ext cx="357784" cy="3577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正方形/長方形 66"/>
          <p:cNvSpPr/>
          <p:nvPr/>
        </p:nvSpPr>
        <p:spPr>
          <a:xfrm>
            <a:off x="6602105" y="3559461"/>
            <a:ext cx="1872000" cy="39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68" name="図形グループ 67"/>
          <p:cNvGrpSpPr/>
          <p:nvPr/>
        </p:nvGrpSpPr>
        <p:grpSpPr>
          <a:xfrm>
            <a:off x="8335883" y="3334130"/>
            <a:ext cx="492443" cy="461665"/>
            <a:chOff x="7516281" y="2616197"/>
            <a:chExt cx="492443" cy="461665"/>
          </a:xfrm>
        </p:grpSpPr>
        <p:sp>
          <p:nvSpPr>
            <p:cNvPr id="69" name="円/楕円 68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7516281" y="2616197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❻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71" name="正方形/長方形 70"/>
          <p:cNvSpPr/>
          <p:nvPr/>
        </p:nvSpPr>
        <p:spPr>
          <a:xfrm>
            <a:off x="3935105" y="3209384"/>
            <a:ext cx="1872000" cy="5480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72" name="図形グループ 71"/>
          <p:cNvGrpSpPr/>
          <p:nvPr/>
        </p:nvGrpSpPr>
        <p:grpSpPr>
          <a:xfrm>
            <a:off x="5498407" y="2906963"/>
            <a:ext cx="492443" cy="461665"/>
            <a:chOff x="7530090" y="2638649"/>
            <a:chExt cx="492443" cy="461665"/>
          </a:xfrm>
        </p:grpSpPr>
        <p:sp>
          <p:nvSpPr>
            <p:cNvPr id="73" name="円/楕円 72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7530090" y="2638649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❺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3884944" y="2198973"/>
            <a:ext cx="1980000" cy="269100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BB0B7144-14C5-D1DC-0182-2EF897BBF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金額等の入力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B8EB59-AA1A-0F7C-70E9-A6E75D4BDEBF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3-G</a:t>
            </a:r>
          </a:p>
        </p:txBody>
      </p:sp>
    </p:spTree>
    <p:extLst>
      <p:ext uri="{BB962C8B-B14F-4D97-AF65-F5344CB8AC3E}">
        <p14:creationId xmlns:p14="http://schemas.microsoft.com/office/powerpoint/2010/main" val="249295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093" y="4918385"/>
            <a:ext cx="2520000" cy="12336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093" y="1916973"/>
            <a:ext cx="2520000" cy="285112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30781"/>
            <a:ext cx="4434539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住民税等に関する事項の入力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59567" y="2165977"/>
            <a:ext cx="39124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en-US" altLang="ja-JP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住民税に関する項目を選択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（必須は必ず選んでください）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b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</a:br>
            <a:endParaRPr lang="ja-JP" altLang="en-US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026093" y="5137707"/>
            <a:ext cx="2484000" cy="46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7372270" y="5015339"/>
            <a:ext cx="492443" cy="461665"/>
            <a:chOff x="7516281" y="2612168"/>
            <a:chExt cx="492443" cy="461665"/>
          </a:xfrm>
        </p:grpSpPr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7516281" y="261216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6734870" y="3978039"/>
            <a:ext cx="355749" cy="1760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9" name="図形グループ 18"/>
          <p:cNvGrpSpPr/>
          <p:nvPr/>
        </p:nvGrpSpPr>
        <p:grpSpPr>
          <a:xfrm>
            <a:off x="4666092" y="2556080"/>
            <a:ext cx="492443" cy="461665"/>
            <a:chOff x="7602963" y="2638649"/>
            <a:chExt cx="492443" cy="461665"/>
          </a:xfrm>
        </p:grpSpPr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7602963" y="2638649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pic>
        <p:nvPicPr>
          <p:cNvPr id="24" name="図 23" descr="N:\98_各人別（作業）ﾌｫﾙﾀﾞ\03_分析官\平成25事務年度\00_ＰＣ交換のため退避\ませ\ませ退避\なみ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9664" y="4630543"/>
            <a:ext cx="2532857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3F312903-E4DA-7F84-9812-78C880BC5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金額等の入力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E804FD-BEFC-4CFD-B9AF-E304EBD5F4D6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3-G</a:t>
            </a:r>
          </a:p>
        </p:txBody>
      </p:sp>
    </p:spTree>
    <p:extLst>
      <p:ext uri="{BB962C8B-B14F-4D97-AF65-F5344CB8AC3E}">
        <p14:creationId xmlns:p14="http://schemas.microsoft.com/office/powerpoint/2010/main" val="3100795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9425" y="4099636"/>
            <a:ext cx="2520000" cy="12994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4536" y="1967148"/>
            <a:ext cx="2520000" cy="197396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23693"/>
            <a:ext cx="2900080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計算結果の確認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13788" y="1903552"/>
            <a:ext cx="30359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en-US" altLang="ja-JP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</a:p>
          <a:p>
            <a:r>
              <a:rPr lang="ja-JP" altLang="en-US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納付する金額または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還付される金額が表示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されます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金額を確認します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endParaRPr lang="ja-JP" altLang="en-US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以上で、金額などの</a:t>
            </a:r>
            <a:b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</a:b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入力は完了です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3783092" y="4847061"/>
            <a:ext cx="2124000" cy="46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4" name="図形グループ 23"/>
          <p:cNvGrpSpPr/>
          <p:nvPr/>
        </p:nvGrpSpPr>
        <p:grpSpPr>
          <a:xfrm>
            <a:off x="6089127" y="3213071"/>
            <a:ext cx="492443" cy="461665"/>
            <a:chOff x="7516281" y="2673548"/>
            <a:chExt cx="492443" cy="461665"/>
          </a:xfrm>
        </p:grpSpPr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34" name="図形グループ 33"/>
          <p:cNvGrpSpPr/>
          <p:nvPr/>
        </p:nvGrpSpPr>
        <p:grpSpPr>
          <a:xfrm>
            <a:off x="3449761" y="4503753"/>
            <a:ext cx="492443" cy="461665"/>
            <a:chOff x="7528667" y="2603861"/>
            <a:chExt cx="492443" cy="461665"/>
          </a:xfrm>
        </p:grpSpPr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7528667" y="2603861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pic>
        <p:nvPicPr>
          <p:cNvPr id="46" name="図 45" descr="N:\98_各人別（作業）ﾌｫﾙﾀﾞ\03_分析官\平成25事務年度\00_ＰＣ交換のため退避\ませ\ませ退避\なみ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1679" y="3824900"/>
            <a:ext cx="2532857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正方形/長方形 39"/>
          <p:cNvSpPr/>
          <p:nvPr/>
        </p:nvSpPr>
        <p:spPr>
          <a:xfrm>
            <a:off x="3751223" y="3125447"/>
            <a:ext cx="972000" cy="46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41" name="図形グループ 40"/>
          <p:cNvGrpSpPr/>
          <p:nvPr/>
        </p:nvGrpSpPr>
        <p:grpSpPr>
          <a:xfrm>
            <a:off x="4424366" y="2865430"/>
            <a:ext cx="492443" cy="461665"/>
            <a:chOff x="7516281" y="2638649"/>
            <a:chExt cx="492443" cy="461665"/>
          </a:xfrm>
        </p:grpSpPr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7516281" y="2638649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4610" y="2688716"/>
            <a:ext cx="2520000" cy="23844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930" y="5216579"/>
            <a:ext cx="2520000" cy="11069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1" name="図 30" descr="N:\98_各人別（作業）ﾌｫﾙﾀﾞ\03_分析官\平成25事務年度\00_ＰＣ交換のため退避\ませ\ませ退避\なみ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5501" y="4946429"/>
            <a:ext cx="2532857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正方形/長方形 46"/>
          <p:cNvSpPr/>
          <p:nvPr/>
        </p:nvSpPr>
        <p:spPr>
          <a:xfrm>
            <a:off x="5833540" y="5789822"/>
            <a:ext cx="2405611" cy="46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5788568" y="3837937"/>
            <a:ext cx="972000" cy="46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9EF1103E-E655-F8FA-E65B-54DDBE083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金額等の入力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21B101-660D-70A4-6145-1F213A8DF4C5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3-G</a:t>
            </a:r>
          </a:p>
        </p:txBody>
      </p:sp>
      <p:grpSp>
        <p:nvGrpSpPr>
          <p:cNvPr id="37" name="図形グループ 36"/>
          <p:cNvGrpSpPr/>
          <p:nvPr/>
        </p:nvGrpSpPr>
        <p:grpSpPr>
          <a:xfrm>
            <a:off x="5549568" y="5421294"/>
            <a:ext cx="492443" cy="461665"/>
            <a:chOff x="7543355" y="2588587"/>
            <a:chExt cx="492443" cy="461665"/>
          </a:xfrm>
        </p:grpSpPr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7543355" y="2588587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2" name="図形グループ 40">
            <a:extLst>
              <a:ext uri="{FF2B5EF4-FFF2-40B4-BE49-F238E27FC236}">
                <a16:creationId xmlns:a16="http://schemas.microsoft.com/office/drawing/2014/main" id="{3CE58724-BEF1-A971-2364-44901207C994}"/>
              </a:ext>
            </a:extLst>
          </p:cNvPr>
          <p:cNvGrpSpPr/>
          <p:nvPr/>
        </p:nvGrpSpPr>
        <p:grpSpPr>
          <a:xfrm>
            <a:off x="6542900" y="3588592"/>
            <a:ext cx="492443" cy="461665"/>
            <a:chOff x="7521561" y="2612030"/>
            <a:chExt cx="492443" cy="461665"/>
          </a:xfrm>
        </p:grpSpPr>
        <p:sp>
          <p:nvSpPr>
            <p:cNvPr id="3" name="円/楕円 41">
              <a:extLst>
                <a:ext uri="{FF2B5EF4-FFF2-40B4-BE49-F238E27FC236}">
                  <a16:creationId xmlns:a16="http://schemas.microsoft.com/office/drawing/2014/main" id="{88DD329A-2E95-B2C2-122E-A8369F6615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EEC6CADC-3DDF-2749-9D23-922F7BC1C80A}"/>
                </a:ext>
              </a:extLst>
            </p:cNvPr>
            <p:cNvSpPr/>
            <p:nvPr/>
          </p:nvSpPr>
          <p:spPr>
            <a:xfrm>
              <a:off x="7521561" y="2612030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1052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463345"/>
            <a:ext cx="8280000" cy="5051647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</a:pPr>
            <a:r>
              <a:rPr lang="ja-JP" altLang="en-US" sz="2000" dirty="0"/>
              <a:t>実際に確定申告書を作成する際に必要なものを準備しましょう。</a:t>
            </a:r>
            <a:endParaRPr lang="en-US" altLang="ja-JP" sz="2000" dirty="0"/>
          </a:p>
          <a:p>
            <a:pPr>
              <a:lnSpc>
                <a:spcPct val="75000"/>
              </a:lnSpc>
            </a:pP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dirty="0"/>
              <a:t>2-A </a:t>
            </a:r>
            <a:r>
              <a:rPr lang="ja-JP" altLang="en-US" sz="2000" dirty="0"/>
              <a:t>マイナンバーカードを使ったスマホでの確定申告に</a:t>
            </a:r>
            <a:endParaRPr lang="en-US" altLang="ja-JP" sz="2000" dirty="0"/>
          </a:p>
          <a:p>
            <a:pPr>
              <a:lnSpc>
                <a:spcPct val="75000"/>
              </a:lnSpc>
            </a:pPr>
            <a:r>
              <a:rPr lang="ja-JP" altLang="en-US" sz="2000" dirty="0"/>
              <a:t>必要なも</a:t>
            </a:r>
            <a:r>
              <a:rPr lang="ja-JP" altLang="en-US" sz="2000" spc="-750" dirty="0"/>
              <a:t>の</a:t>
            </a:r>
            <a:r>
              <a:rPr lang="ja-JP" altLang="en-US" sz="2000" dirty="0"/>
              <a:t>（事前準備</a:t>
            </a:r>
            <a:r>
              <a:rPr lang="ja-JP" altLang="en-US" sz="2000" spc="-750" dirty="0"/>
              <a:t>）</a:t>
            </a:r>
            <a:r>
              <a:rPr lang="en-US" altLang="ja-JP" sz="2000" dirty="0"/>
              <a:t>11</a:t>
            </a:r>
            <a:r>
              <a:rPr lang="ja-JP" altLang="en-US" sz="2000" dirty="0"/>
              <a:t>ページ</a:t>
            </a: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dirty="0"/>
              <a:t>で用意したものに加えて、</a:t>
            </a:r>
            <a:endParaRPr lang="en-US" altLang="ja-JP" sz="2000" dirty="0"/>
          </a:p>
          <a:p>
            <a:pPr>
              <a:lnSpc>
                <a:spcPct val="75000"/>
              </a:lnSpc>
            </a:pPr>
            <a:r>
              <a:rPr lang="ja-JP" altLang="en-US" sz="2000" dirty="0"/>
              <a:t>収入金額など申告内容を入力するために必要な書類を用意します。</a:t>
            </a:r>
            <a:endParaRPr lang="en-US" altLang="ja-JP" sz="2000" dirty="0"/>
          </a:p>
          <a:p>
            <a:pPr>
              <a:lnSpc>
                <a:spcPct val="75000"/>
              </a:lnSpc>
            </a:pPr>
            <a:r>
              <a:rPr lang="ja-JP" altLang="en-US" sz="2000" dirty="0">
                <a:solidFill>
                  <a:srgbClr val="009650"/>
                </a:solidFill>
              </a:rPr>
              <a:t>●収入の入力に必要な書類</a:t>
            </a:r>
            <a:endParaRPr lang="en-US" altLang="ja-JP" sz="2000" dirty="0">
              <a:solidFill>
                <a:srgbClr val="009650"/>
              </a:solidFill>
            </a:endParaRPr>
          </a:p>
          <a:p>
            <a:pPr>
              <a:lnSpc>
                <a:spcPct val="75000"/>
              </a:lnSpc>
            </a:pPr>
            <a:r>
              <a:rPr lang="ja-JP" altLang="en-US" sz="2000" dirty="0"/>
              <a:t>（例）</a:t>
            </a:r>
            <a:r>
              <a:rPr lang="en-US" altLang="ja-JP" sz="2000" dirty="0"/>
              <a:t>	</a:t>
            </a:r>
            <a:r>
              <a:rPr lang="ja-JP" altLang="en-US" sz="2000" dirty="0"/>
              <a:t>給与の源泉徴収票、公的年金等の源泉徴収票</a:t>
            </a:r>
            <a:r>
              <a:rPr lang="en-US" altLang="ja-JP" sz="2000" dirty="0"/>
              <a:t> </a:t>
            </a:r>
            <a:r>
              <a:rPr lang="ja-JP" altLang="en-US" sz="2000" dirty="0"/>
              <a:t>など</a:t>
            </a:r>
            <a:endParaRPr lang="en-US" altLang="ja-JP" sz="2000" dirty="0"/>
          </a:p>
          <a:p>
            <a:pPr>
              <a:lnSpc>
                <a:spcPct val="75000"/>
              </a:lnSpc>
            </a:pPr>
            <a:r>
              <a:rPr lang="ja-JP" altLang="en-US" sz="2000" dirty="0">
                <a:solidFill>
                  <a:srgbClr val="009650"/>
                </a:solidFill>
              </a:rPr>
              <a:t>●控除の入力に必要な書類</a:t>
            </a:r>
            <a:endParaRPr lang="en-US" altLang="ja-JP" sz="2000" dirty="0">
              <a:solidFill>
                <a:srgbClr val="009650"/>
              </a:solidFill>
            </a:endParaRPr>
          </a:p>
          <a:p>
            <a:pPr>
              <a:lnSpc>
                <a:spcPct val="75000"/>
              </a:lnSpc>
            </a:pPr>
            <a:r>
              <a:rPr lang="ja-JP" altLang="en-US" sz="2000" dirty="0"/>
              <a:t>（例）</a:t>
            </a:r>
            <a:r>
              <a:rPr lang="en-US" altLang="ja-JP" sz="2000" dirty="0"/>
              <a:t>	</a:t>
            </a:r>
            <a:r>
              <a:rPr lang="ja-JP" altLang="en-US" sz="2000" dirty="0"/>
              <a:t>医療費控</a:t>
            </a:r>
            <a:r>
              <a:rPr lang="ja-JP" altLang="en-US" sz="2000" spc="-750" dirty="0"/>
              <a:t>除</a:t>
            </a:r>
            <a:r>
              <a:rPr lang="ja-JP" altLang="en-US" sz="2000" dirty="0"/>
              <a:t>（医療費の領収証）</a:t>
            </a:r>
            <a:endParaRPr lang="en-US" altLang="ja-JP" sz="2000" dirty="0"/>
          </a:p>
          <a:p>
            <a:pPr>
              <a:lnSpc>
                <a:spcPct val="75000"/>
              </a:lnSpc>
            </a:pPr>
            <a:r>
              <a:rPr lang="ja-JP" altLang="en-US" sz="2000" dirty="0"/>
              <a:t>　　　</a:t>
            </a:r>
            <a:r>
              <a:rPr lang="en-US" altLang="ja-JP" sz="2000" dirty="0"/>
              <a:t>	</a:t>
            </a:r>
            <a:r>
              <a:rPr lang="ja-JP" altLang="en-US" sz="2000" dirty="0"/>
              <a:t>社会保険料控</a:t>
            </a:r>
            <a:r>
              <a:rPr lang="ja-JP" altLang="en-US" sz="2000" spc="-750" dirty="0"/>
              <a:t>除</a:t>
            </a:r>
            <a:r>
              <a:rPr lang="ja-JP" altLang="en-US" sz="2000" dirty="0"/>
              <a:t>（国民年金保険</a:t>
            </a:r>
            <a:r>
              <a:rPr lang="ja-JP" altLang="en-US" sz="2000" spc="-750" dirty="0"/>
              <a:t>料</a:t>
            </a:r>
            <a:r>
              <a:rPr lang="ja-JP" altLang="en-US" sz="2000" dirty="0"/>
              <a:t>（税</a:t>
            </a:r>
            <a:r>
              <a:rPr lang="ja-JP" altLang="en-US" sz="2000" spc="-750" dirty="0"/>
              <a:t>）</a:t>
            </a:r>
            <a:r>
              <a:rPr lang="ja-JP" altLang="en-US" sz="2000" dirty="0"/>
              <a:t>の領収証）</a:t>
            </a:r>
            <a:endParaRPr lang="en-US" altLang="ja-JP" sz="2000" dirty="0"/>
          </a:p>
          <a:p>
            <a:pPr>
              <a:lnSpc>
                <a:spcPct val="75000"/>
              </a:lnSpc>
            </a:pPr>
            <a:r>
              <a:rPr lang="ja-JP" altLang="en-US" sz="2000" dirty="0"/>
              <a:t>　　　</a:t>
            </a:r>
            <a:r>
              <a:rPr lang="en-US" altLang="ja-JP" sz="2000" dirty="0"/>
              <a:t>	</a:t>
            </a:r>
            <a:r>
              <a:rPr lang="ja-JP" altLang="en-US" sz="2000" dirty="0"/>
              <a:t>生命保険料控</a:t>
            </a:r>
            <a:r>
              <a:rPr lang="ja-JP" altLang="en-US" sz="2000" spc="-750" dirty="0"/>
              <a:t>除</a:t>
            </a:r>
            <a:r>
              <a:rPr lang="ja-JP" altLang="en-US" sz="2000" dirty="0"/>
              <a:t>（生命保険料控除証明書）など</a:t>
            </a:r>
            <a:endParaRPr lang="en-US" altLang="ja-JP" sz="2000" dirty="0"/>
          </a:p>
        </p:txBody>
      </p:sp>
      <p:sp>
        <p:nvSpPr>
          <p:cNvPr id="22" name="サブタイトル 2">
            <a:extLst>
              <a:ext uri="{FF2B5EF4-FFF2-40B4-BE49-F238E27FC236}">
                <a16:creationId xmlns:a16="http://schemas.microsoft.com/office/drawing/2014/main" id="{DD944A65-8EAB-4C66-A2CA-06C67844951C}"/>
              </a:ext>
            </a:extLst>
          </p:cNvPr>
          <p:cNvSpPr txBox="1">
            <a:spLocks/>
          </p:cNvSpPr>
          <p:nvPr/>
        </p:nvSpPr>
        <p:spPr>
          <a:xfrm>
            <a:off x="741980" y="5015015"/>
            <a:ext cx="8892477" cy="97438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  <a:spcBef>
                <a:spcPts val="600"/>
              </a:spcBef>
            </a:pPr>
            <a:r>
              <a:rPr lang="en-US" altLang="ja-JP" sz="1600" dirty="0">
                <a:solidFill>
                  <a:srgbClr val="009650"/>
                </a:solidFill>
              </a:rPr>
              <a:t>※</a:t>
            </a:r>
            <a:r>
              <a:rPr lang="ja-JP" altLang="en-US" sz="1400" dirty="0">
                <a:solidFill>
                  <a:srgbClr val="009650"/>
                </a:solidFill>
              </a:rPr>
              <a:t>何を用意すればわからない場合は</a:t>
            </a:r>
            <a:r>
              <a:rPr lang="ja-JP" altLang="en-US" sz="1400" spc="-1250" dirty="0">
                <a:solidFill>
                  <a:srgbClr val="009650"/>
                </a:solidFill>
              </a:rPr>
              <a:t>、</a:t>
            </a:r>
            <a:r>
              <a:rPr lang="ja-JP" altLang="en-US" sz="1400" dirty="0">
                <a:solidFill>
                  <a:srgbClr val="009650"/>
                </a:solidFill>
              </a:rPr>
              <a:t>［</a:t>
            </a:r>
            <a:r>
              <a:rPr lang="en-US" altLang="ja-JP" sz="1400" dirty="0">
                <a:solidFill>
                  <a:srgbClr val="009650"/>
                </a:solidFill>
              </a:rPr>
              <a:t>2-G</a:t>
            </a:r>
            <a:r>
              <a:rPr lang="ja-JP" altLang="en-US" sz="1400" spc="-2000" dirty="0">
                <a:solidFill>
                  <a:srgbClr val="009650"/>
                </a:solidFill>
              </a:rPr>
              <a:t>］</a:t>
            </a:r>
            <a:r>
              <a:rPr lang="ja-JP" altLang="en-US" sz="1400" dirty="0">
                <a:solidFill>
                  <a:srgbClr val="009650"/>
                </a:solidFill>
              </a:rPr>
              <a:t>（</a:t>
            </a:r>
            <a:r>
              <a:rPr lang="en-US" altLang="ja-JP" sz="1400" dirty="0">
                <a:solidFill>
                  <a:srgbClr val="009650"/>
                </a:solidFill>
              </a:rPr>
              <a:t>28</a:t>
            </a:r>
            <a:r>
              <a:rPr lang="ja-JP" altLang="en-US" sz="1400" dirty="0">
                <a:solidFill>
                  <a:srgbClr val="009650"/>
                </a:solidFill>
              </a:rPr>
              <a:t>ページ</a:t>
            </a:r>
            <a:r>
              <a:rPr lang="ja-JP" altLang="en-US" sz="1400" spc="-750" dirty="0">
                <a:solidFill>
                  <a:srgbClr val="009650"/>
                </a:solidFill>
              </a:rPr>
              <a:t>）</a:t>
            </a:r>
            <a:r>
              <a:rPr lang="ja-JP" altLang="en-US" sz="1400" dirty="0">
                <a:solidFill>
                  <a:srgbClr val="009650"/>
                </a:solidFill>
              </a:rPr>
              <a:t>の</a:t>
            </a:r>
            <a:endParaRPr lang="en-US" altLang="ja-JP" sz="1400" dirty="0">
              <a:solidFill>
                <a:srgbClr val="009650"/>
              </a:solidFill>
            </a:endParaRPr>
          </a:p>
          <a:p>
            <a:pPr>
              <a:lnSpc>
                <a:spcPct val="75000"/>
              </a:lnSpc>
              <a:spcBef>
                <a:spcPts val="600"/>
              </a:spcBef>
            </a:pPr>
            <a:r>
              <a:rPr lang="ja-JP" altLang="en-US" sz="1400" dirty="0">
                <a:solidFill>
                  <a:srgbClr val="009650"/>
                </a:solidFill>
              </a:rPr>
              <a:t>　</a:t>
            </a:r>
            <a:r>
              <a:rPr lang="en-US" altLang="ja-JP" sz="1400" dirty="0">
                <a:solidFill>
                  <a:srgbClr val="009650"/>
                </a:solidFill>
              </a:rPr>
              <a:t> </a:t>
            </a:r>
            <a:r>
              <a:rPr lang="ja-JP" altLang="en-US" sz="1400" dirty="0">
                <a:solidFill>
                  <a:srgbClr val="009650"/>
                </a:solidFill>
              </a:rPr>
              <a:t>チャットボッ</a:t>
            </a:r>
            <a:r>
              <a:rPr lang="ja-JP" altLang="en-US" sz="1400" spc="-750" dirty="0">
                <a:solidFill>
                  <a:srgbClr val="009650"/>
                </a:solidFill>
              </a:rPr>
              <a:t>ト</a:t>
            </a:r>
            <a:r>
              <a:rPr lang="ja-JP" altLang="en-US" sz="1400" dirty="0">
                <a:solidFill>
                  <a:srgbClr val="009650"/>
                </a:solidFill>
              </a:rPr>
              <a:t>（ふたば</a:t>
            </a:r>
            <a:r>
              <a:rPr lang="ja-JP" altLang="en-US" sz="1400" spc="-750" dirty="0">
                <a:solidFill>
                  <a:srgbClr val="009650"/>
                </a:solidFill>
              </a:rPr>
              <a:t>）</a:t>
            </a:r>
            <a:r>
              <a:rPr lang="ja-JP" altLang="en-US" sz="1400" dirty="0">
                <a:solidFill>
                  <a:srgbClr val="009650"/>
                </a:solidFill>
              </a:rPr>
              <a:t>で調べてみましょう。</a:t>
            </a:r>
            <a:endParaRPr lang="en-US" altLang="ja-JP" sz="1400" dirty="0">
              <a:solidFill>
                <a:srgbClr val="009650"/>
              </a:solidFill>
            </a:endParaRPr>
          </a:p>
          <a:p>
            <a:pPr algn="ctr">
              <a:lnSpc>
                <a:spcPct val="75000"/>
              </a:lnSpc>
              <a:spcBef>
                <a:spcPts val="600"/>
              </a:spcBef>
            </a:pPr>
            <a:endParaRPr lang="ja-JP" altLang="en-US" sz="1600" dirty="0">
              <a:solidFill>
                <a:srgbClr val="00965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D1EA484-1777-457C-A8CF-8829A0EEADEC}"/>
              </a:ext>
            </a:extLst>
          </p:cNvPr>
          <p:cNvSpPr txBox="1"/>
          <p:nvPr/>
        </p:nvSpPr>
        <p:spPr>
          <a:xfrm>
            <a:off x="741980" y="5528886"/>
            <a:ext cx="7611313" cy="684000"/>
          </a:xfrm>
          <a:prstGeom prst="rect">
            <a:avLst/>
          </a:prstGeom>
          <a:noFill/>
          <a:ln w="12700" cap="rnd" cmpd="sng">
            <a:noFill/>
          </a:ln>
        </p:spPr>
        <p:txBody>
          <a:bodyPr wrap="square" tIns="72000" bIns="72000">
            <a:noAutofit/>
          </a:bodyPr>
          <a:lstStyle/>
          <a:p>
            <a:pPr>
              <a:defRPr/>
            </a:pPr>
            <a:r>
              <a:rPr lang="ja-JP" altLang="en-US" sz="1300" b="1" dirty="0">
                <a:solidFill>
                  <a:srgbClr val="FF0000"/>
                </a:solidFill>
                <a:effectLst>
                  <a:glow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マイナポータル経由で控除証明書などのデータを一括取得し、申告書の該当項目へ自動入力</a:t>
            </a:r>
            <a:endParaRPr lang="en-US" altLang="ja-JP" sz="1300" b="1" dirty="0">
              <a:solidFill>
                <a:srgbClr val="FF0000"/>
              </a:solidFill>
              <a:effectLst>
                <a:glow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1300" b="1" dirty="0">
                <a:solidFill>
                  <a:srgbClr val="FF0000"/>
                </a:solidFill>
                <a:effectLst>
                  <a:glow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することができる「マイナポータル連携」もご利用いただけます（</a:t>
            </a:r>
            <a:r>
              <a:rPr lang="en-US" altLang="ja-JP" sz="1300" b="1" dirty="0">
                <a:solidFill>
                  <a:srgbClr val="FF0000"/>
                </a:solidFill>
                <a:effectLst>
                  <a:glow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r>
              <a:rPr lang="ja-JP" altLang="en-US" sz="1300" b="1" dirty="0">
                <a:solidFill>
                  <a:srgbClr val="FF0000"/>
                </a:solidFill>
                <a:effectLst>
                  <a:glow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ページ参照）。</a:t>
            </a:r>
            <a:endParaRPr lang="en-US" altLang="ja-JP" sz="1300" b="1" dirty="0">
              <a:solidFill>
                <a:srgbClr val="FF0000"/>
              </a:solidFill>
              <a:effectLst>
                <a:glow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1300" b="1" dirty="0">
                <a:solidFill>
                  <a:srgbClr val="FF0000"/>
                </a:solidFill>
                <a:effectLst>
                  <a:glow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マイナポータル連携を利用するためには、事前準備が必要です（</a:t>
            </a:r>
            <a:r>
              <a:rPr lang="en-US" altLang="ja-JP" sz="1300" b="1" dirty="0">
                <a:solidFill>
                  <a:srgbClr val="FF0000"/>
                </a:solidFill>
                <a:effectLst>
                  <a:glow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41</a:t>
            </a:r>
            <a:r>
              <a:rPr lang="ja-JP" altLang="en-US" sz="1300" b="1" dirty="0">
                <a:solidFill>
                  <a:srgbClr val="FF0000"/>
                </a:solidFill>
                <a:effectLst>
                  <a:glow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ページ参照）。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9430DED5-CB05-A297-961C-0014F672F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768" y="337777"/>
            <a:ext cx="7176273" cy="876531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マイナンバーカードを使ったスマホでの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確定申告に</a:t>
            </a:r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必要なもの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A5757C-42D0-5831-0567-E9F74B58BE3E}"/>
              </a:ext>
            </a:extLst>
          </p:cNvPr>
          <p:cNvSpPr txBox="1">
            <a:spLocks/>
          </p:cNvSpPr>
          <p:nvPr/>
        </p:nvSpPr>
        <p:spPr>
          <a:xfrm>
            <a:off x="507804" y="576708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3-A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6611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1922" y="1621205"/>
            <a:ext cx="2700000" cy="27622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16605"/>
            <a:ext cx="3105407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本人情報の再確認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50796" y="2121733"/>
            <a:ext cx="3600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en-US" altLang="ja-JP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入力内容に間違いが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ないかを確認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endParaRPr lang="ja-JP" altLang="en-US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56" y="4212704"/>
            <a:ext cx="1734855" cy="160868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1922" y="4450121"/>
            <a:ext cx="2700000" cy="144179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図 11" descr="N:\98_各人別（作業）ﾌｫﾙﾀﾞ\03_分析官\平成25事務年度\00_ＰＣ交換のため退避\ませ\ませ退避\なみ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1922" y="4215253"/>
            <a:ext cx="2700000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正方形/長方形 7"/>
          <p:cNvSpPr/>
          <p:nvPr/>
        </p:nvSpPr>
        <p:spPr>
          <a:xfrm>
            <a:off x="3941233" y="3937268"/>
            <a:ext cx="330200" cy="143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225843" y="3923022"/>
            <a:ext cx="330200" cy="143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81966" y="3824434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●●　　　  ●●　　</a:t>
            </a:r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881966" y="5340947"/>
            <a:ext cx="2518834" cy="46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829082" y="3295929"/>
            <a:ext cx="2571718" cy="9193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DC594E35-293B-198C-995F-C14F58483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金額等の入力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8246597-5161-A00F-C474-589872B8B003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3-G</a:t>
            </a:r>
          </a:p>
        </p:txBody>
      </p:sp>
      <p:grpSp>
        <p:nvGrpSpPr>
          <p:cNvPr id="2" name="図形グループ 40">
            <a:extLst>
              <a:ext uri="{FF2B5EF4-FFF2-40B4-BE49-F238E27FC236}">
                <a16:creationId xmlns:a16="http://schemas.microsoft.com/office/drawing/2014/main" id="{F1C24711-9D05-77F6-3507-E0C4CAE248A4}"/>
              </a:ext>
            </a:extLst>
          </p:cNvPr>
          <p:cNvGrpSpPr/>
          <p:nvPr/>
        </p:nvGrpSpPr>
        <p:grpSpPr>
          <a:xfrm>
            <a:off x="3501738" y="2946995"/>
            <a:ext cx="492443" cy="461665"/>
            <a:chOff x="7516281" y="2643330"/>
            <a:chExt cx="492443" cy="461665"/>
          </a:xfrm>
        </p:grpSpPr>
        <p:sp>
          <p:nvSpPr>
            <p:cNvPr id="4" name="円/楕円 41">
              <a:extLst>
                <a:ext uri="{FF2B5EF4-FFF2-40B4-BE49-F238E27FC236}">
                  <a16:creationId xmlns:a16="http://schemas.microsoft.com/office/drawing/2014/main" id="{0115E6D8-CA7B-B7D2-0FDD-2863D86D2B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D3912A69-A23A-1C90-FA58-AC5151957A99}"/>
                </a:ext>
              </a:extLst>
            </p:cNvPr>
            <p:cNvSpPr/>
            <p:nvPr/>
          </p:nvSpPr>
          <p:spPr>
            <a:xfrm>
              <a:off x="7516281" y="2643330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14" name="図形グループ 40">
            <a:extLst>
              <a:ext uri="{FF2B5EF4-FFF2-40B4-BE49-F238E27FC236}">
                <a16:creationId xmlns:a16="http://schemas.microsoft.com/office/drawing/2014/main" id="{BE0EB7DC-6B2D-802C-26F0-A0965BAE5CB4}"/>
              </a:ext>
            </a:extLst>
          </p:cNvPr>
          <p:cNvGrpSpPr/>
          <p:nvPr/>
        </p:nvGrpSpPr>
        <p:grpSpPr>
          <a:xfrm>
            <a:off x="3520277" y="4991093"/>
            <a:ext cx="492444" cy="461665"/>
            <a:chOff x="7516280" y="2642460"/>
            <a:chExt cx="492444" cy="461665"/>
          </a:xfrm>
        </p:grpSpPr>
        <p:sp>
          <p:nvSpPr>
            <p:cNvPr id="17" name="円/楕円 41">
              <a:extLst>
                <a:ext uri="{FF2B5EF4-FFF2-40B4-BE49-F238E27FC236}">
                  <a16:creationId xmlns:a16="http://schemas.microsoft.com/office/drawing/2014/main" id="{0522E4D9-2D75-E017-4471-B242986DC9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E3EBC21A-343A-A019-E34B-F261AD304AC9}"/>
                </a:ext>
              </a:extLst>
            </p:cNvPr>
            <p:cNvSpPr/>
            <p:nvPr/>
          </p:nvSpPr>
          <p:spPr>
            <a:xfrm>
              <a:off x="7516280" y="2642460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0490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BC870909-01F8-41D6-8B82-B9836941F889}"/>
              </a:ext>
            </a:extLst>
          </p:cNvPr>
          <p:cNvGrpSpPr/>
          <p:nvPr/>
        </p:nvGrpSpPr>
        <p:grpSpPr>
          <a:xfrm>
            <a:off x="3657488" y="2233229"/>
            <a:ext cx="2462783" cy="1495565"/>
            <a:chOff x="5176367" y="3354034"/>
            <a:chExt cx="3035752" cy="1913782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4A248E9D-480D-4C06-83E1-792373139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6367" y="3354034"/>
              <a:ext cx="3018791" cy="1913782"/>
            </a:xfrm>
            <a:prstGeom prst="rect">
              <a:avLst/>
            </a:prstGeom>
          </p:spPr>
        </p:pic>
        <p:sp>
          <p:nvSpPr>
            <p:cNvPr id="34" name="角丸四角形 29">
              <a:extLst>
                <a:ext uri="{FF2B5EF4-FFF2-40B4-BE49-F238E27FC236}">
                  <a16:creationId xmlns:a16="http://schemas.microsoft.com/office/drawing/2014/main" id="{28CB0EF0-CCEC-4CD0-96AE-1DD3241631A8}"/>
                </a:ext>
              </a:extLst>
            </p:cNvPr>
            <p:cNvSpPr/>
            <p:nvPr/>
          </p:nvSpPr>
          <p:spPr>
            <a:xfrm>
              <a:off x="5205095" y="3393581"/>
              <a:ext cx="3007024" cy="1874235"/>
            </a:xfrm>
            <a:prstGeom prst="roundRect">
              <a:avLst>
                <a:gd name="adj" fmla="val 433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マイナンバーの入力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3-H</a:t>
            </a: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30781"/>
            <a:ext cx="4219807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マイナンバーの入力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indent="88900"/>
            <a:endParaRPr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73528" y="2075692"/>
            <a:ext cx="297705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en-US" altLang="ja-JP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マイナンバーカード裏の右上にある１２桁の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数字（マイナンバー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入力　</a:t>
            </a:r>
            <a:endParaRPr lang="ja-JP" altLang="en-US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4745899" y="2566972"/>
            <a:ext cx="1360611" cy="3203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8764" y="4188492"/>
            <a:ext cx="1444713" cy="178283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1"/>
          <a:stretch/>
        </p:blipFill>
        <p:spPr>
          <a:xfrm>
            <a:off x="6516141" y="2264134"/>
            <a:ext cx="2130925" cy="270793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066" y="4972065"/>
            <a:ext cx="2160000" cy="57811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図 16" descr="N:\98_各人別（作業）ﾌｫﾙﾀﾞ\03_分析官\平成25事務年度\00_ＰＣ交換のため退避\ませ\ませ退避\なみ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7066" y="4697972"/>
            <a:ext cx="2180079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カギ線コネクタ 4"/>
          <p:cNvCxnSpPr>
            <a:cxnSpLocks/>
          </p:cNvCxnSpPr>
          <p:nvPr/>
        </p:nvCxnSpPr>
        <p:spPr>
          <a:xfrm rot="16200000" flipH="1">
            <a:off x="5645337" y="2835442"/>
            <a:ext cx="1440000" cy="1656000"/>
          </a:xfrm>
          <a:prstGeom prst="bentConnector3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6547867" y="5106647"/>
            <a:ext cx="2058476" cy="3628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6179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9225" y="2483143"/>
            <a:ext cx="1965600" cy="305445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978"/>
          <a:stretch/>
        </p:blipFill>
        <p:spPr>
          <a:xfrm>
            <a:off x="4451227" y="1737326"/>
            <a:ext cx="1929600" cy="442534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59133"/>
            <a:ext cx="4790491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送信前の申告内容確認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8965" y="1892899"/>
            <a:ext cx="384728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帳票表示・印刷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帳票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（複数枚あり）を確認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ja-JP" altLang="en-US" sz="1800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タブボタン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をダブルタップして、開いている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申告書イメージ（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PDF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ファイル）の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タブを閉じて元の画面に戻ります</a:t>
            </a:r>
          </a:p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8022452" y="5493885"/>
            <a:ext cx="492443" cy="461665"/>
            <a:chOff x="7516281" y="2673548"/>
            <a:chExt cx="492443" cy="461665"/>
          </a:xfrm>
        </p:grpSpPr>
        <p:sp>
          <p:nvSpPr>
            <p:cNvPr id="57" name="円/楕円 56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5" name="タイトル 4">
            <a:extLst>
              <a:ext uri="{FF2B5EF4-FFF2-40B4-BE49-F238E27FC236}">
                <a16:creationId xmlns:a16="http://schemas.microsoft.com/office/drawing/2014/main" id="{FC3F09FF-55A7-46D1-82CC-371F1F4D34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申告書データの送信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E49DAA3-E0A0-486E-9648-12468F9975B9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3-I</a:t>
            </a:r>
          </a:p>
        </p:txBody>
      </p:sp>
      <p:sp>
        <p:nvSpPr>
          <p:cNvPr id="44" name="角丸四角形 41">
            <a:extLst>
              <a:ext uri="{FF2B5EF4-FFF2-40B4-BE49-F238E27FC236}">
                <a16:creationId xmlns:a16="http://schemas.microsoft.com/office/drawing/2014/main" id="{01A64CF5-F09C-4268-831D-724C85FE565E}"/>
              </a:ext>
            </a:extLst>
          </p:cNvPr>
          <p:cNvSpPr/>
          <p:nvPr/>
        </p:nvSpPr>
        <p:spPr>
          <a:xfrm>
            <a:off x="4454651" y="4141043"/>
            <a:ext cx="1926176" cy="359410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3" name="角丸四角形 45">
            <a:extLst>
              <a:ext uri="{FF2B5EF4-FFF2-40B4-BE49-F238E27FC236}">
                <a16:creationId xmlns:a16="http://schemas.microsoft.com/office/drawing/2014/main" id="{C58B4C00-D31D-46B3-8083-2F46D0B9CB7B}"/>
              </a:ext>
            </a:extLst>
          </p:cNvPr>
          <p:cNvSpPr/>
          <p:nvPr/>
        </p:nvSpPr>
        <p:spPr>
          <a:xfrm>
            <a:off x="4473509" y="5034620"/>
            <a:ext cx="1912043" cy="296416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E511FDCB-F909-4B5B-9897-1341BC24845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260281" y="5182828"/>
            <a:ext cx="366395" cy="366395"/>
          </a:xfrm>
          <a:prstGeom prst="rect">
            <a:avLst/>
          </a:prstGeom>
        </p:spPr>
      </p:pic>
      <p:sp>
        <p:nvSpPr>
          <p:cNvPr id="64" name="角丸四角形 48">
            <a:extLst>
              <a:ext uri="{FF2B5EF4-FFF2-40B4-BE49-F238E27FC236}">
                <a16:creationId xmlns:a16="http://schemas.microsoft.com/office/drawing/2014/main" id="{49F8CACB-CF09-40EE-B1E3-F04839F7B6AA}"/>
              </a:ext>
            </a:extLst>
          </p:cNvPr>
          <p:cNvSpPr/>
          <p:nvPr/>
        </p:nvSpPr>
        <p:spPr>
          <a:xfrm>
            <a:off x="4446502" y="5835317"/>
            <a:ext cx="1912043" cy="316079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46" name="図形グループ 45"/>
          <p:cNvGrpSpPr/>
          <p:nvPr/>
        </p:nvGrpSpPr>
        <p:grpSpPr>
          <a:xfrm>
            <a:off x="4025902" y="4050162"/>
            <a:ext cx="492443" cy="461665"/>
            <a:chOff x="7516281" y="2673548"/>
            <a:chExt cx="492443" cy="461665"/>
          </a:xfrm>
        </p:grpSpPr>
        <p:sp>
          <p:nvSpPr>
            <p:cNvPr id="47" name="円/楕円 46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73" name="図形グループ 72"/>
          <p:cNvGrpSpPr/>
          <p:nvPr/>
        </p:nvGrpSpPr>
        <p:grpSpPr>
          <a:xfrm>
            <a:off x="7423064" y="3644369"/>
            <a:ext cx="492443" cy="461665"/>
            <a:chOff x="7516281" y="2673548"/>
            <a:chExt cx="492443" cy="461665"/>
          </a:xfrm>
        </p:grpSpPr>
        <p:sp>
          <p:nvSpPr>
            <p:cNvPr id="74" name="円/楕円 73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50" name="図形グループ 49"/>
          <p:cNvGrpSpPr/>
          <p:nvPr/>
        </p:nvGrpSpPr>
        <p:grpSpPr>
          <a:xfrm>
            <a:off x="4025901" y="5003723"/>
            <a:ext cx="492443" cy="461665"/>
            <a:chOff x="7516281" y="2673548"/>
            <a:chExt cx="492443" cy="461665"/>
          </a:xfrm>
        </p:grpSpPr>
        <p:sp>
          <p:nvSpPr>
            <p:cNvPr id="51" name="円/楕円 50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4" name="正方形/長方形 3"/>
          <p:cNvSpPr/>
          <p:nvPr/>
        </p:nvSpPr>
        <p:spPr>
          <a:xfrm>
            <a:off x="7827319" y="3060003"/>
            <a:ext cx="43296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94929E07-FAB4-E2F0-6CBB-49AD8ABFB0F9}"/>
              </a:ext>
            </a:extLst>
          </p:cNvPr>
          <p:cNvSpPr/>
          <p:nvPr/>
        </p:nvSpPr>
        <p:spPr>
          <a:xfrm>
            <a:off x="352092" y="5041907"/>
            <a:ext cx="3421981" cy="1082627"/>
          </a:xfrm>
          <a:prstGeom prst="wedgeRoundRectCallout">
            <a:avLst>
              <a:gd name="adj1" fmla="val 58410"/>
              <a:gd name="adj2" fmla="val 7891"/>
              <a:gd name="adj3" fmla="val 16667"/>
            </a:avLst>
          </a:prstGeom>
          <a:solidFill>
            <a:srgbClr val="FEFAB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64BE2B7-6EE7-92DA-9BBD-61619A953751}"/>
              </a:ext>
            </a:extLst>
          </p:cNvPr>
          <p:cNvSpPr txBox="1"/>
          <p:nvPr/>
        </p:nvSpPr>
        <p:spPr>
          <a:xfrm>
            <a:off x="410982" y="5160853"/>
            <a:ext cx="378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938"/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ここまで作成データを保存する場合は、</a:t>
            </a:r>
          </a:p>
          <a:p>
            <a:pPr indent="7938"/>
            <a:r>
              <a:rPr lang="en-US" altLang="ja-JP" sz="14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データを保存して中断</a:t>
            </a:r>
            <a:r>
              <a:rPr lang="en-US" altLang="ja-JP" sz="14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をタップします</a:t>
            </a:r>
          </a:p>
          <a:p>
            <a:pPr indent="7938"/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保存方法は</a:t>
            </a:r>
            <a:r>
              <a:rPr lang="en-US" altLang="ja-JP" sz="14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作成した申告書のデータを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保存する方法</a:t>
            </a:r>
            <a:r>
              <a:rPr lang="en-US" altLang="ja-JP" sz="14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を参照してください。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3084949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「確定申告書等作成コーナー」の「送信準備」画面の画像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648" y="2360733"/>
            <a:ext cx="2160000" cy="3630730"/>
          </a:xfrm>
          <a:prstGeom prst="rect">
            <a:avLst/>
          </a:prstGeom>
          <a:ln>
            <a:noFill/>
          </a:ln>
        </p:spPr>
      </p:pic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424488" y="1433732"/>
            <a:ext cx="8280000" cy="36000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/>
              <a:t>送信前画面</a:t>
            </a:r>
          </a:p>
        </p:txBody>
      </p:sp>
      <p:pic>
        <p:nvPicPr>
          <p:cNvPr id="10" name="図 9" descr="スマートフォンを使うイータ君のイラスト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633" y="4531181"/>
            <a:ext cx="1734855" cy="1608683"/>
          </a:xfrm>
          <a:prstGeom prst="rect">
            <a:avLst/>
          </a:prstGeom>
        </p:spPr>
      </p:pic>
      <p:pic>
        <p:nvPicPr>
          <p:cNvPr id="12" name="図 11" descr="「確定申告書等作成コーナー」の「送信準備」画面の画像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648" y="1459126"/>
            <a:ext cx="2160000" cy="1278536"/>
          </a:xfrm>
          <a:prstGeom prst="rect">
            <a:avLst/>
          </a:prstGeom>
          <a:ln>
            <a:noFill/>
          </a:ln>
        </p:spPr>
      </p:pic>
      <p:sp>
        <p:nvSpPr>
          <p:cNvPr id="14" name="正方形/長方形 13"/>
          <p:cNvSpPr>
            <a:spLocks noChangeAspect="1"/>
          </p:cNvSpPr>
          <p:nvPr/>
        </p:nvSpPr>
        <p:spPr>
          <a:xfrm>
            <a:off x="4572180" y="1459134"/>
            <a:ext cx="2160000" cy="4525639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4596621" y="5091725"/>
            <a:ext cx="2088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BD75BA9-263E-42A4-ADA3-16002C9AA203}"/>
              </a:ext>
            </a:extLst>
          </p:cNvPr>
          <p:cNvSpPr txBox="1"/>
          <p:nvPr/>
        </p:nvSpPr>
        <p:spPr>
          <a:xfrm>
            <a:off x="614344" y="1944300"/>
            <a:ext cx="4320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申告書の送信にかかわる操作</a:t>
            </a:r>
          </a:p>
          <a:p>
            <a:pPr indent="7938"/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en-US" altLang="ja-JP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STEP 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１ </a:t>
            </a:r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申告書データを送信する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endParaRPr lang="ja-JP" altLang="en-US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en-US" altLang="ja-JP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STEP 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２ </a:t>
            </a:r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送信結果を確認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endParaRPr lang="ja-JP" altLang="en-US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en-US" altLang="ja-JP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STEP 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３ </a:t>
            </a:r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送信票兼送付書等印刷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1965D87C-8170-9C83-548E-A2BC1A1B7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申告書データの送信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93CE941-84A1-E70C-05E9-0C2D7F3DC75B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3-I</a:t>
            </a:r>
          </a:p>
        </p:txBody>
      </p:sp>
    </p:spTree>
    <p:extLst>
      <p:ext uri="{BB962C8B-B14F-4D97-AF65-F5344CB8AC3E}">
        <p14:creationId xmlns:p14="http://schemas.microsoft.com/office/powerpoint/2010/main" val="178567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FBF6DAD-05D2-EF71-15D9-ECE1CE017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630" y="1722434"/>
            <a:ext cx="1857600" cy="3938858"/>
          </a:xfrm>
          <a:prstGeom prst="rect">
            <a:avLst/>
          </a:prstGeom>
        </p:spPr>
      </p:pic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432955" y="1441772"/>
            <a:ext cx="5400000" cy="360000"/>
          </a:xfrm>
        </p:spPr>
        <p:txBody>
          <a:bodyPr>
            <a:noAutofit/>
          </a:bodyPr>
          <a:lstStyle/>
          <a:p>
            <a:pPr indent="88900"/>
            <a:r>
              <a:rPr lang="en-US" altLang="ja-JP" u="sng" dirty="0">
                <a:solidFill>
                  <a:srgbClr val="009650"/>
                </a:solidFill>
              </a:rPr>
              <a:t>STEP</a:t>
            </a:r>
            <a:r>
              <a:rPr lang="ja-JP" altLang="en-US" u="sng" dirty="0">
                <a:solidFill>
                  <a:srgbClr val="009650"/>
                </a:solidFill>
              </a:rPr>
              <a:t>１ </a:t>
            </a:r>
            <a:r>
              <a:rPr lang="ja-JP" altLang="en-US" u="sng" dirty="0"/>
              <a:t>申告書データ送信する。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96755" y="1815297"/>
            <a:ext cx="28217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e-Tax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送信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画面の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送信する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ダブルタップ</a:t>
            </a:r>
          </a:p>
          <a:p>
            <a:br>
              <a:rPr lang="ja-JP" altLang="en-US" b="1" dirty="0">
                <a:latin typeface="Meiryo" charset="-128"/>
                <a:ea typeface="Meiryo" charset="-128"/>
                <a:cs typeface="Meiryo" charset="-128"/>
              </a:rPr>
            </a:b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34" name="サブタイトル 2"/>
          <p:cNvSpPr txBox="1">
            <a:spLocks/>
          </p:cNvSpPr>
          <p:nvPr/>
        </p:nvSpPr>
        <p:spPr>
          <a:xfrm>
            <a:off x="509152" y="3778576"/>
            <a:ext cx="5400000" cy="3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u="sng" dirty="0">
                <a:solidFill>
                  <a:srgbClr val="009650"/>
                </a:solidFill>
              </a:rPr>
              <a:t>STEP</a:t>
            </a:r>
            <a:r>
              <a:rPr lang="ja-JP" altLang="en-US" u="sng" dirty="0">
                <a:solidFill>
                  <a:srgbClr val="009650"/>
                </a:solidFill>
              </a:rPr>
              <a:t>２</a:t>
            </a:r>
            <a:r>
              <a:rPr lang="ja-JP" altLang="en-US" u="sng" dirty="0"/>
              <a:t> 送信結果を確認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96749" y="4160568"/>
            <a:ext cx="28217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送信後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送信結果の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確認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の画面で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申告内容を確認し、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をダブルタップ</a:t>
            </a:r>
          </a:p>
        </p:txBody>
      </p:sp>
      <p:pic>
        <p:nvPicPr>
          <p:cNvPr id="32" name="図 31" descr="「確定申告書等作成コーナー」の「e-Tax送信」画面の画像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934" y="1998132"/>
            <a:ext cx="1800000" cy="250714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9" name="図 3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8630" y="5629737"/>
            <a:ext cx="1857600" cy="61821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1" name="正方形/長方形 40"/>
          <p:cNvSpPr/>
          <p:nvPr/>
        </p:nvSpPr>
        <p:spPr>
          <a:xfrm>
            <a:off x="4241220" y="3803262"/>
            <a:ext cx="1728000" cy="3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6753226" y="5867677"/>
            <a:ext cx="1728000" cy="3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3" name="図形グループ 42"/>
          <p:cNvGrpSpPr>
            <a:grpSpLocks noChangeAspect="1"/>
          </p:cNvGrpSpPr>
          <p:nvPr/>
        </p:nvGrpSpPr>
        <p:grpSpPr>
          <a:xfrm>
            <a:off x="6098669" y="2863961"/>
            <a:ext cx="540000" cy="405000"/>
            <a:chOff x="3355262" y="5469690"/>
            <a:chExt cx="720000" cy="540000"/>
          </a:xfrm>
        </p:grpSpPr>
        <p:cxnSp>
          <p:nvCxnSpPr>
            <p:cNvPr id="44" name="カギ線コネクタ 43"/>
            <p:cNvCxnSpPr/>
            <p:nvPr/>
          </p:nvCxnSpPr>
          <p:spPr>
            <a:xfrm rot="2700000">
              <a:off x="3429000" y="5469690"/>
              <a:ext cx="540000" cy="540000"/>
            </a:xfrm>
            <a:prstGeom prst="bentConnector3">
              <a:avLst>
                <a:gd name="adj1" fmla="val 100000"/>
              </a:avLst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>
              <a:off x="3355262" y="5737225"/>
              <a:ext cx="720000" cy="0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図形グループ 49"/>
          <p:cNvGrpSpPr/>
          <p:nvPr/>
        </p:nvGrpSpPr>
        <p:grpSpPr>
          <a:xfrm>
            <a:off x="5826894" y="3648559"/>
            <a:ext cx="296587" cy="293005"/>
            <a:chOff x="2897417" y="3995693"/>
            <a:chExt cx="296587" cy="293005"/>
          </a:xfrm>
        </p:grpSpPr>
        <p:sp>
          <p:nvSpPr>
            <p:cNvPr id="51" name="円/楕円 50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46" name="図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180" y="5482744"/>
            <a:ext cx="1980000" cy="319355"/>
          </a:xfrm>
          <a:prstGeom prst="rect">
            <a:avLst/>
          </a:prstGeom>
        </p:spPr>
      </p:pic>
      <p:grpSp>
        <p:nvGrpSpPr>
          <p:cNvPr id="47" name="図形グループ 46"/>
          <p:cNvGrpSpPr/>
          <p:nvPr/>
        </p:nvGrpSpPr>
        <p:grpSpPr>
          <a:xfrm>
            <a:off x="6611585" y="5718762"/>
            <a:ext cx="296586" cy="293005"/>
            <a:chOff x="3546641" y="3995693"/>
            <a:chExt cx="296586" cy="293005"/>
          </a:xfrm>
        </p:grpSpPr>
        <p:sp>
          <p:nvSpPr>
            <p:cNvPr id="48" name="円/楕円 47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フリーフォーム 48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5" name="タイトル 1">
            <a:extLst>
              <a:ext uri="{FF2B5EF4-FFF2-40B4-BE49-F238E27FC236}">
                <a16:creationId xmlns:a16="http://schemas.microsoft.com/office/drawing/2014/main" id="{8B93D19E-11EB-F2F5-1DA9-23EA3A198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申告書データの送信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DCDFD2B-9ACA-03AD-FE80-EC046E6135DF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3-I</a:t>
            </a:r>
          </a:p>
        </p:txBody>
      </p:sp>
    </p:spTree>
    <p:extLst>
      <p:ext uri="{BB962C8B-B14F-4D97-AF65-F5344CB8AC3E}">
        <p14:creationId xmlns:p14="http://schemas.microsoft.com/office/powerpoint/2010/main" val="4194248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 hidden="1">
            <a:extLst>
              <a:ext uri="{FF2B5EF4-FFF2-40B4-BE49-F238E27FC236}">
                <a16:creationId xmlns:a16="http://schemas.microsoft.com/office/drawing/2014/main" id="{1A8683D1-8A05-48C7-A4F2-DBBF4AFE8FC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3" name="オブジェクト 2" hidden="1">
                        <a:extLst>
                          <a:ext uri="{FF2B5EF4-FFF2-40B4-BE49-F238E27FC236}">
                            <a16:creationId xmlns:a16="http://schemas.microsoft.com/office/drawing/2014/main" id="{1A8683D1-8A05-48C7-A4F2-DBBF4AFE8F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図 30" descr="メニュー画面の画像&#10;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94"/>
          <a:stretch/>
        </p:blipFill>
        <p:spPr>
          <a:xfrm>
            <a:off x="6940769" y="3206476"/>
            <a:ext cx="1620000" cy="2896656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4" name="図 23" descr="「確定申告書等作成コーナー」で「送信票兼送付書等印刷」の画面の下部で「帳票表示・印刷」・「次へ」が表示されている画像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091" y="4168480"/>
            <a:ext cx="1620000" cy="120683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424488" y="1428787"/>
            <a:ext cx="8280000" cy="360000"/>
          </a:xfrm>
        </p:spPr>
        <p:txBody>
          <a:bodyPr>
            <a:noAutofit/>
          </a:bodyPr>
          <a:lstStyle/>
          <a:p>
            <a:pPr indent="88900"/>
            <a:r>
              <a:rPr lang="en-US" altLang="ja-JP" u="sng" dirty="0">
                <a:solidFill>
                  <a:srgbClr val="009650"/>
                </a:solidFill>
              </a:rPr>
              <a:t>STEP</a:t>
            </a:r>
            <a:r>
              <a:rPr lang="ja-JP" altLang="en-US" u="sng" dirty="0">
                <a:solidFill>
                  <a:srgbClr val="009650"/>
                </a:solidFill>
              </a:rPr>
              <a:t>３</a:t>
            </a:r>
            <a:r>
              <a:rPr lang="ja-JP" altLang="en-US" u="sng" dirty="0"/>
              <a:t> 送信票兼送付書等印刷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57286" y="1868339"/>
            <a:ext cx="337335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55600"/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	｢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帳票表</a:t>
            </a:r>
            <a:r>
              <a:rPr lang="ja-JP" altLang="en-US" sz="1600" b="1" spc="-500" dirty="0">
                <a:latin typeface="Meiryo" charset="-128"/>
                <a:ea typeface="Meiryo" charset="-128"/>
                <a:cs typeface="Meiryo" charset="-128"/>
              </a:rPr>
              <a:t>示・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印刷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ダブルタップ</a:t>
            </a:r>
          </a:p>
          <a:p>
            <a:pPr marL="363538" indent="-355600"/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	｢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帳票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が表示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されますので確認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シェアボタンを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ダブルタップ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	｢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プリント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ダブルタップ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	｢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オプション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選択し印刷します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❻</a:t>
            </a:r>
            <a:r>
              <a:rPr lang="en-US" altLang="ja-JP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帳票の保存です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	｢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ブック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や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ファイル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など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任意の保存先を選択して、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保存します。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55600"/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❼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	｢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をダブルタップ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3336178" y="4242586"/>
            <a:ext cx="1584000" cy="2867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/>
          <p:cNvSpPr/>
          <p:nvPr/>
        </p:nvSpPr>
        <p:spPr>
          <a:xfrm>
            <a:off x="3336178" y="4740675"/>
            <a:ext cx="1584000" cy="32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 descr="プリントのオプション画面の画像">
            <a:extLst>
              <a:ext uri="{FF2B5EF4-FFF2-40B4-BE49-F238E27FC236}">
                <a16:creationId xmlns:a16="http://schemas.microsoft.com/office/drawing/2014/main" id="{C2E9EB48-57D6-44F2-8810-A6E9601B05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6" t="1319" r="634" b="1053"/>
          <a:stretch/>
        </p:blipFill>
        <p:spPr>
          <a:xfrm>
            <a:off x="6936502" y="1998628"/>
            <a:ext cx="1594721" cy="1135097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5" name="図 24" descr="「確定申告書等作成コーナー」で「送信票兼送付書等印刷」の画面の画像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091" y="2000242"/>
            <a:ext cx="1620000" cy="2047412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3" name="正方形/長方形 32"/>
          <p:cNvSpPr/>
          <p:nvPr/>
        </p:nvSpPr>
        <p:spPr>
          <a:xfrm>
            <a:off x="6985558" y="5442764"/>
            <a:ext cx="1512000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" name="図 39" descr="シェアメニューの画面の画像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710"/>
          <a:stretch/>
        </p:blipFill>
        <p:spPr>
          <a:xfrm>
            <a:off x="5121181" y="5193450"/>
            <a:ext cx="1620000" cy="911244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1" name="正方形/長方形 40"/>
          <p:cNvSpPr/>
          <p:nvPr/>
        </p:nvSpPr>
        <p:spPr>
          <a:xfrm>
            <a:off x="5164403" y="5654253"/>
            <a:ext cx="1512000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7680957" y="3614669"/>
            <a:ext cx="396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" name="図形グループ 33"/>
          <p:cNvGrpSpPr/>
          <p:nvPr/>
        </p:nvGrpSpPr>
        <p:grpSpPr>
          <a:xfrm>
            <a:off x="4773622" y="4918561"/>
            <a:ext cx="296586" cy="293005"/>
            <a:chOff x="7423697" y="3995693"/>
            <a:chExt cx="296586" cy="293005"/>
          </a:xfrm>
        </p:grpSpPr>
        <p:sp>
          <p:nvSpPr>
            <p:cNvPr id="36" name="円/楕円 35"/>
            <p:cNvSpPr/>
            <p:nvPr/>
          </p:nvSpPr>
          <p:spPr>
            <a:xfrm>
              <a:off x="742492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リーフォーム 36"/>
            <p:cNvSpPr/>
            <p:nvPr/>
          </p:nvSpPr>
          <p:spPr>
            <a:xfrm>
              <a:off x="7423697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83995" y="53718"/>
                  </a:moveTo>
                  <a:lnTo>
                    <a:pt x="83995" y="89692"/>
                  </a:lnTo>
                  <a:lnTo>
                    <a:pt x="173361" y="89692"/>
                  </a:lnTo>
                  <a:lnTo>
                    <a:pt x="90343" y="243357"/>
                  </a:lnTo>
                  <a:lnTo>
                    <a:pt x="139666" y="243357"/>
                  </a:lnTo>
                  <a:lnTo>
                    <a:pt x="219591" y="89041"/>
                  </a:lnTo>
                  <a:lnTo>
                    <a:pt x="219591" y="53718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7538505" y="3470762"/>
            <a:ext cx="296586" cy="293005"/>
            <a:chOff x="6801905" y="3995693"/>
            <a:chExt cx="296586" cy="293005"/>
          </a:xfrm>
        </p:grpSpPr>
        <p:sp>
          <p:nvSpPr>
            <p:cNvPr id="39" name="円/楕円 38"/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フリーフォーム 45"/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図形グループ 46"/>
          <p:cNvGrpSpPr/>
          <p:nvPr/>
        </p:nvGrpSpPr>
        <p:grpSpPr>
          <a:xfrm>
            <a:off x="6868963" y="2090690"/>
            <a:ext cx="296586" cy="293005"/>
            <a:chOff x="5878361" y="3995693"/>
            <a:chExt cx="296586" cy="293005"/>
          </a:xfrm>
        </p:grpSpPr>
        <p:sp>
          <p:nvSpPr>
            <p:cNvPr id="48" name="円/楕円 47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フリーフォーム 48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0" name="図形グループ 49"/>
          <p:cNvGrpSpPr/>
          <p:nvPr/>
        </p:nvGrpSpPr>
        <p:grpSpPr>
          <a:xfrm>
            <a:off x="5016452" y="5418098"/>
            <a:ext cx="296586" cy="293005"/>
            <a:chOff x="5101121" y="3995693"/>
            <a:chExt cx="296586" cy="293005"/>
          </a:xfrm>
        </p:grpSpPr>
        <p:sp>
          <p:nvSpPr>
            <p:cNvPr id="54" name="円/楕円 53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フリーフォーム 54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8" name="図 6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6859" y="3956668"/>
            <a:ext cx="1800000" cy="290323"/>
          </a:xfrm>
          <a:prstGeom prst="rect">
            <a:avLst/>
          </a:prstGeom>
        </p:spPr>
      </p:pic>
      <p:grpSp>
        <p:nvGrpSpPr>
          <p:cNvPr id="69" name="図形グループ 68"/>
          <p:cNvGrpSpPr/>
          <p:nvPr/>
        </p:nvGrpSpPr>
        <p:grpSpPr>
          <a:xfrm>
            <a:off x="3193753" y="4088830"/>
            <a:ext cx="296587" cy="293005"/>
            <a:chOff x="2897417" y="3995693"/>
            <a:chExt cx="296587" cy="293005"/>
          </a:xfrm>
        </p:grpSpPr>
        <p:sp>
          <p:nvSpPr>
            <p:cNvPr id="70" name="円/楕円 69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17" name="図 16">
            <a:extLst>
              <a:ext uri="{FF2B5EF4-FFF2-40B4-BE49-F238E27FC236}">
                <a16:creationId xmlns:a16="http://schemas.microsoft.com/office/drawing/2014/main" id="{CBCF67A4-8056-7D63-472B-4EC8743D310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085" y="1956506"/>
            <a:ext cx="1580388" cy="289665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1" name="図形グループ 60"/>
          <p:cNvGrpSpPr/>
          <p:nvPr/>
        </p:nvGrpSpPr>
        <p:grpSpPr>
          <a:xfrm>
            <a:off x="5772110" y="3073807"/>
            <a:ext cx="296586" cy="293005"/>
            <a:chOff x="3546641" y="3995693"/>
            <a:chExt cx="296586" cy="293005"/>
          </a:xfrm>
        </p:grpSpPr>
        <p:sp>
          <p:nvSpPr>
            <p:cNvPr id="62" name="円/楕円 61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" name="フリーフォーム 63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9" name="正方形/長方形 28"/>
          <p:cNvSpPr/>
          <p:nvPr/>
        </p:nvSpPr>
        <p:spPr>
          <a:xfrm>
            <a:off x="5816696" y="4577546"/>
            <a:ext cx="252000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6" name="図形グループ 55"/>
          <p:cNvGrpSpPr/>
          <p:nvPr/>
        </p:nvGrpSpPr>
        <p:grpSpPr>
          <a:xfrm>
            <a:off x="5660558" y="4337893"/>
            <a:ext cx="296586" cy="293005"/>
            <a:chOff x="4232441" y="3995693"/>
            <a:chExt cx="296586" cy="293005"/>
          </a:xfrm>
        </p:grpSpPr>
        <p:sp>
          <p:nvSpPr>
            <p:cNvPr id="57" name="円/楕円 56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" name="フリーフォーム 58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0" name="タイトル 1">
            <a:extLst>
              <a:ext uri="{FF2B5EF4-FFF2-40B4-BE49-F238E27FC236}">
                <a16:creationId xmlns:a16="http://schemas.microsoft.com/office/drawing/2014/main" id="{88B3AA1D-2DB4-2FC8-9B54-495A533E5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申告書のデータを印刷して保存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EB443E-ED52-45AE-2539-31B7A607BCF1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3-J</a:t>
            </a:r>
          </a:p>
        </p:txBody>
      </p:sp>
    </p:spTree>
    <p:extLst>
      <p:ext uri="{BB962C8B-B14F-4D97-AF65-F5344CB8AC3E}">
        <p14:creationId xmlns:p14="http://schemas.microsoft.com/office/powerpoint/2010/main" val="2378063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図 1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4846" y="5128345"/>
            <a:ext cx="1242000" cy="11345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5" name="図 1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023" y="2358190"/>
            <a:ext cx="1288800" cy="18328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6" name="図 1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8893" y="1715952"/>
            <a:ext cx="1288800" cy="4191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3" name="図 1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4953" y="1967625"/>
            <a:ext cx="1242000" cy="31225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2" name="図 9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9107" y="1967624"/>
            <a:ext cx="1202400" cy="76922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6" name="図 65"/>
          <p:cNvPicPr>
            <a:picLocks noChangeAspect="1"/>
          </p:cNvPicPr>
          <p:nvPr/>
        </p:nvPicPr>
        <p:blipFill rotWithShape="1">
          <a:blip r:embed="rId8"/>
          <a:srcRect t="11776" b="62985"/>
          <a:stretch/>
        </p:blipFill>
        <p:spPr>
          <a:xfrm>
            <a:off x="4349107" y="2781255"/>
            <a:ext cx="1202400" cy="11303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1" name="図 110"/>
          <p:cNvPicPr>
            <a:picLocks noChangeAspect="1"/>
          </p:cNvPicPr>
          <p:nvPr/>
        </p:nvPicPr>
        <p:blipFill rotWithShape="1">
          <a:blip r:embed="rId8"/>
          <a:srcRect t="72624" b="5257"/>
          <a:stretch/>
        </p:blipFill>
        <p:spPr>
          <a:xfrm>
            <a:off x="4347847" y="3937368"/>
            <a:ext cx="1202400" cy="9906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申告書のデータを印刷して保存</a:t>
            </a: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362650"/>
            <a:ext cx="8280000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作成した申告書のデータを保存する方法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90938" y="1734947"/>
            <a:ext cx="391311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スワイプで移動し「入力データの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保存」をダブルタップ　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「入力データをダウンロード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する」をダブルタップ</a:t>
            </a: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開かれたダイヤログボックスの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「ダウンロード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　</a:t>
            </a: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ダウンロードしたファイルを確認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するには「↓」のアイコンを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ダブルタップ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ダウンロードのマイファイル・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 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タブで確認　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❻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「完了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❼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「戻る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　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❽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「終了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</p:txBody>
      </p:sp>
      <p:sp>
        <p:nvSpPr>
          <p:cNvPr id="151" name="正方形/長方形 150"/>
          <p:cNvSpPr/>
          <p:nvPr/>
        </p:nvSpPr>
        <p:spPr>
          <a:xfrm>
            <a:off x="4255529" y="2716336"/>
            <a:ext cx="73595" cy="152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4358414" y="3561318"/>
            <a:ext cx="1191833" cy="28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4365322" y="4660951"/>
            <a:ext cx="1165528" cy="252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5789675" y="4749869"/>
            <a:ext cx="1206438" cy="28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78" name="図形グループ 77"/>
          <p:cNvGrpSpPr/>
          <p:nvPr/>
        </p:nvGrpSpPr>
        <p:grpSpPr>
          <a:xfrm>
            <a:off x="5515671" y="4479128"/>
            <a:ext cx="492443" cy="461665"/>
            <a:chOff x="7530191" y="2631156"/>
            <a:chExt cx="492443" cy="461665"/>
          </a:xfrm>
        </p:grpSpPr>
        <p:sp>
          <p:nvSpPr>
            <p:cNvPr id="79" name="円/楕円 78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80" name="正方形/長方形 79"/>
            <p:cNvSpPr/>
            <p:nvPr/>
          </p:nvSpPr>
          <p:spPr>
            <a:xfrm>
              <a:off x="7530191" y="2631156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93" name="正方形/長方形 92"/>
          <p:cNvSpPr/>
          <p:nvPr/>
        </p:nvSpPr>
        <p:spPr>
          <a:xfrm>
            <a:off x="5813337" y="5963174"/>
            <a:ext cx="1176629" cy="2651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94" name="図形グループ 93"/>
          <p:cNvGrpSpPr/>
          <p:nvPr/>
        </p:nvGrpSpPr>
        <p:grpSpPr>
          <a:xfrm>
            <a:off x="5507926" y="5568394"/>
            <a:ext cx="492443" cy="461665"/>
            <a:chOff x="7527514" y="2620450"/>
            <a:chExt cx="492443" cy="461665"/>
          </a:xfrm>
        </p:grpSpPr>
        <p:sp>
          <p:nvSpPr>
            <p:cNvPr id="95" name="円/楕円 94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7527514" y="2620450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❼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99" name="円/楕円 98"/>
          <p:cNvSpPr>
            <a:spLocks noChangeAspect="1"/>
          </p:cNvSpPr>
          <p:nvPr/>
        </p:nvSpPr>
        <p:spPr>
          <a:xfrm>
            <a:off x="7298603" y="4940793"/>
            <a:ext cx="270000" cy="27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90D6F44-5A29-4CE6-BBA6-662437AE1A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48" t="482" r="1850" b="11828"/>
          <a:stretch/>
        </p:blipFill>
        <p:spPr>
          <a:xfrm>
            <a:off x="7324725" y="4476478"/>
            <a:ext cx="1250950" cy="14433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41" name="図形グループ 81">
            <a:extLst>
              <a:ext uri="{FF2B5EF4-FFF2-40B4-BE49-F238E27FC236}">
                <a16:creationId xmlns:a16="http://schemas.microsoft.com/office/drawing/2014/main" id="{0965DFB0-3079-4C4C-9C9A-F4831F49C8E9}"/>
              </a:ext>
            </a:extLst>
          </p:cNvPr>
          <p:cNvGrpSpPr/>
          <p:nvPr/>
        </p:nvGrpSpPr>
        <p:grpSpPr>
          <a:xfrm>
            <a:off x="7981854" y="1336225"/>
            <a:ext cx="492443" cy="461665"/>
            <a:chOff x="7523417" y="2663769"/>
            <a:chExt cx="492443" cy="461665"/>
          </a:xfrm>
        </p:grpSpPr>
        <p:sp>
          <p:nvSpPr>
            <p:cNvPr id="42" name="円/楕円 82">
              <a:extLst>
                <a:ext uri="{FF2B5EF4-FFF2-40B4-BE49-F238E27FC236}">
                  <a16:creationId xmlns:a16="http://schemas.microsoft.com/office/drawing/2014/main" id="{318E6174-97A9-4F55-B3F6-183F46E626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879E5C5A-49F3-404B-9479-715EB0800FBE}"/>
                </a:ext>
              </a:extLst>
            </p:cNvPr>
            <p:cNvSpPr/>
            <p:nvPr/>
          </p:nvSpPr>
          <p:spPr>
            <a:xfrm>
              <a:off x="7523417" y="2663769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47" name="図形グループ 97">
            <a:extLst>
              <a:ext uri="{FF2B5EF4-FFF2-40B4-BE49-F238E27FC236}">
                <a16:creationId xmlns:a16="http://schemas.microsoft.com/office/drawing/2014/main" id="{982AA486-D19E-4986-B281-BF61818D7C8B}"/>
              </a:ext>
            </a:extLst>
          </p:cNvPr>
          <p:cNvGrpSpPr/>
          <p:nvPr/>
        </p:nvGrpSpPr>
        <p:grpSpPr>
          <a:xfrm>
            <a:off x="7033081" y="2489024"/>
            <a:ext cx="492443" cy="461665"/>
            <a:chOff x="7529906" y="2626816"/>
            <a:chExt cx="492443" cy="461665"/>
          </a:xfrm>
        </p:grpSpPr>
        <p:sp>
          <p:nvSpPr>
            <p:cNvPr id="48" name="円/楕円 98">
              <a:extLst>
                <a:ext uri="{FF2B5EF4-FFF2-40B4-BE49-F238E27FC236}">
                  <a16:creationId xmlns:a16="http://schemas.microsoft.com/office/drawing/2014/main" id="{D1896F09-CCAF-4B0A-86C5-9A08436AD5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1148F98A-2144-4A50-BAE4-87D027D62D55}"/>
                </a:ext>
              </a:extLst>
            </p:cNvPr>
            <p:cNvSpPr/>
            <p:nvPr/>
          </p:nvSpPr>
          <p:spPr>
            <a:xfrm>
              <a:off x="7529906" y="2626816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❺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51" name="図形グループ 101">
            <a:extLst>
              <a:ext uri="{FF2B5EF4-FFF2-40B4-BE49-F238E27FC236}">
                <a16:creationId xmlns:a16="http://schemas.microsoft.com/office/drawing/2014/main" id="{89D6C121-FFB8-46E2-9B2F-B8207C609FAC}"/>
              </a:ext>
            </a:extLst>
          </p:cNvPr>
          <p:cNvGrpSpPr/>
          <p:nvPr/>
        </p:nvGrpSpPr>
        <p:grpSpPr>
          <a:xfrm>
            <a:off x="7027233" y="4160762"/>
            <a:ext cx="492443" cy="461665"/>
            <a:chOff x="7516281" y="2661711"/>
            <a:chExt cx="492443" cy="461665"/>
          </a:xfrm>
        </p:grpSpPr>
        <p:sp>
          <p:nvSpPr>
            <p:cNvPr id="52" name="円/楕円 102">
              <a:extLst>
                <a:ext uri="{FF2B5EF4-FFF2-40B4-BE49-F238E27FC236}">
                  <a16:creationId xmlns:a16="http://schemas.microsoft.com/office/drawing/2014/main" id="{40EF27C0-C79D-4C56-B53A-2AE3843E1D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4582DFAF-D380-471E-982E-DB891E64F9C2}"/>
                </a:ext>
              </a:extLst>
            </p:cNvPr>
            <p:cNvSpPr/>
            <p:nvPr/>
          </p:nvSpPr>
          <p:spPr>
            <a:xfrm>
              <a:off x="7516281" y="2661711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❻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55B0B2CA-9125-41E5-90D9-6851E8248265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3-J</a:t>
            </a:r>
          </a:p>
        </p:txBody>
      </p:sp>
      <p:cxnSp>
        <p:nvCxnSpPr>
          <p:cNvPr id="56" name="カギ線コネクタ 55"/>
          <p:cNvCxnSpPr/>
          <p:nvPr/>
        </p:nvCxnSpPr>
        <p:spPr>
          <a:xfrm rot="5400000" flipH="1" flipV="1">
            <a:off x="5698232" y="3297796"/>
            <a:ext cx="2936802" cy="219192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>
            <a:off x="7873205" y="2111949"/>
            <a:ext cx="0" cy="252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7933293" y="4227498"/>
            <a:ext cx="0" cy="252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カギ線コネクタ 61"/>
          <p:cNvCxnSpPr/>
          <p:nvPr/>
        </p:nvCxnSpPr>
        <p:spPr>
          <a:xfrm rot="10800000">
            <a:off x="4874486" y="4953736"/>
            <a:ext cx="936000" cy="1152000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カギ線コネクタ 62"/>
          <p:cNvCxnSpPr/>
          <p:nvPr/>
        </p:nvCxnSpPr>
        <p:spPr>
          <a:xfrm rot="10800000" flipV="1">
            <a:off x="7037603" y="6112907"/>
            <a:ext cx="923940" cy="1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図 96" descr="N:\98_各人別（作業）ﾌｫﾙﾀﾞ\03_分析官\平成25事務年度\00_ＰＣ交換のため退避\ませ\ませ退避\なみ.gif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26395" y="2657440"/>
            <a:ext cx="1248220" cy="24247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12" name="図 111" descr="N:\98_各人別（作業）ﾌｫﾙﾀﾞ\03_分析官\平成25事務年度\00_ＰＣ交換のため退避\ませ\ませ退避\なみ.gif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25998" y="3838693"/>
            <a:ext cx="1255911" cy="24247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cxnSp>
        <p:nvCxnSpPr>
          <p:cNvPr id="15" name="直線コネクタ 14"/>
          <p:cNvCxnSpPr>
            <a:stCxn id="57" idx="3"/>
          </p:cNvCxnSpPr>
          <p:nvPr/>
        </p:nvCxnSpPr>
        <p:spPr>
          <a:xfrm>
            <a:off x="5550247" y="3704702"/>
            <a:ext cx="9490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5645150" y="2237948"/>
            <a:ext cx="0" cy="1476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5638860" y="2242960"/>
            <a:ext cx="14219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コネクタ 113"/>
          <p:cNvCxnSpPr/>
          <p:nvPr/>
        </p:nvCxnSpPr>
        <p:spPr>
          <a:xfrm>
            <a:off x="6989966" y="4875763"/>
            <a:ext cx="745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図形グループ 48"/>
          <p:cNvGrpSpPr/>
          <p:nvPr/>
        </p:nvGrpSpPr>
        <p:grpSpPr>
          <a:xfrm>
            <a:off x="4074710" y="3263141"/>
            <a:ext cx="492443" cy="461665"/>
            <a:chOff x="7529305" y="2645136"/>
            <a:chExt cx="492443" cy="461665"/>
          </a:xfrm>
        </p:grpSpPr>
        <p:sp>
          <p:nvSpPr>
            <p:cNvPr id="119" name="円/楕円 118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20" name="正方形/長方形 119"/>
            <p:cNvSpPr/>
            <p:nvPr/>
          </p:nvSpPr>
          <p:spPr>
            <a:xfrm>
              <a:off x="7529305" y="2645136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26" name="正方形/長方形 25"/>
          <p:cNvSpPr/>
          <p:nvPr/>
        </p:nvSpPr>
        <p:spPr>
          <a:xfrm>
            <a:off x="8085939" y="1955668"/>
            <a:ext cx="387173" cy="1253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21" name="正方形/長方形 120"/>
          <p:cNvSpPr/>
          <p:nvPr/>
        </p:nvSpPr>
        <p:spPr>
          <a:xfrm>
            <a:off x="8455848" y="2375541"/>
            <a:ext cx="121845" cy="1253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44" name="図形グループ 85">
            <a:extLst>
              <a:ext uri="{FF2B5EF4-FFF2-40B4-BE49-F238E27FC236}">
                <a16:creationId xmlns:a16="http://schemas.microsoft.com/office/drawing/2014/main" id="{DF4DBE5C-0A62-413F-90C8-C70DBA73C9CB}"/>
              </a:ext>
            </a:extLst>
          </p:cNvPr>
          <p:cNvGrpSpPr/>
          <p:nvPr/>
        </p:nvGrpSpPr>
        <p:grpSpPr>
          <a:xfrm>
            <a:off x="8463623" y="2195153"/>
            <a:ext cx="492443" cy="461665"/>
            <a:chOff x="7516281" y="2673548"/>
            <a:chExt cx="492443" cy="461665"/>
          </a:xfrm>
        </p:grpSpPr>
        <p:sp>
          <p:nvSpPr>
            <p:cNvPr id="45" name="円/楕円 86">
              <a:extLst>
                <a:ext uri="{FF2B5EF4-FFF2-40B4-BE49-F238E27FC236}">
                  <a16:creationId xmlns:a16="http://schemas.microsoft.com/office/drawing/2014/main" id="{0B5A3C7E-A207-401B-B54D-3F471AF690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3D53F80C-8197-4AD8-8D75-2D3940363EF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122" name="正方形/長方形 121"/>
          <p:cNvSpPr/>
          <p:nvPr/>
        </p:nvSpPr>
        <p:spPr>
          <a:xfrm>
            <a:off x="7418848" y="2679505"/>
            <a:ext cx="1085390" cy="2204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 flipV="1">
            <a:off x="7954219" y="5929037"/>
            <a:ext cx="777" cy="1931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7486898" y="5529159"/>
            <a:ext cx="800219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600" b="1" dirty="0">
                <a:solidFill>
                  <a:srgbClr val="949494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R3syotoku_smart3</a:t>
            </a:r>
            <a:endParaRPr kumimoji="1" lang="ja-JP" altLang="en-US" sz="600" b="1" dirty="0">
              <a:solidFill>
                <a:srgbClr val="949494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582992" y="4484376"/>
            <a:ext cx="697627" cy="169277"/>
          </a:xfrm>
          <a:prstGeom prst="rect">
            <a:avLst/>
          </a:prstGeom>
          <a:solidFill>
            <a:srgbClr val="F8F7F7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5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R3syotoku_smart3</a:t>
            </a:r>
            <a:endParaRPr kumimoji="1" lang="ja-JP" altLang="en-US" sz="500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4" name="図形グループ 77">
            <a:extLst>
              <a:ext uri="{FF2B5EF4-FFF2-40B4-BE49-F238E27FC236}">
                <a16:creationId xmlns:a16="http://schemas.microsoft.com/office/drawing/2014/main" id="{A839832A-3A18-3B4F-0191-FE7CB4BE4EA6}"/>
              </a:ext>
            </a:extLst>
          </p:cNvPr>
          <p:cNvGrpSpPr/>
          <p:nvPr/>
        </p:nvGrpSpPr>
        <p:grpSpPr>
          <a:xfrm>
            <a:off x="4021837" y="4372712"/>
            <a:ext cx="494046" cy="461665"/>
            <a:chOff x="7529389" y="2631156"/>
            <a:chExt cx="494046" cy="461665"/>
          </a:xfrm>
        </p:grpSpPr>
        <p:sp>
          <p:nvSpPr>
            <p:cNvPr id="5" name="円/楕円 78">
              <a:extLst>
                <a:ext uri="{FF2B5EF4-FFF2-40B4-BE49-F238E27FC236}">
                  <a16:creationId xmlns:a16="http://schemas.microsoft.com/office/drawing/2014/main" id="{4ECADCC1-EF85-C615-835B-378D1A9A2F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05919FC7-2B9F-DE6C-E626-6D057B375849}"/>
                </a:ext>
              </a:extLst>
            </p:cNvPr>
            <p:cNvSpPr/>
            <p:nvPr/>
          </p:nvSpPr>
          <p:spPr>
            <a:xfrm>
              <a:off x="7529389" y="2631156"/>
              <a:ext cx="4940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➑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607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申告書のデータを印刷して保存</a:t>
            </a: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59133"/>
            <a:ext cx="8280000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ダウンロードしたファイルの保存場所の確認方法</a:t>
            </a:r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7505999" y="3191335"/>
            <a:ext cx="270000" cy="27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7A750FE-8DCE-4BCD-809E-81F60470C4A3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3-J</a:t>
            </a: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/>
          <a:srcRect b="3217"/>
          <a:stretch/>
        </p:blipFill>
        <p:spPr>
          <a:xfrm>
            <a:off x="4276719" y="3048002"/>
            <a:ext cx="1800000" cy="2948041"/>
          </a:xfrm>
          <a:prstGeom prst="rect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0999" y="3060873"/>
            <a:ext cx="1800000" cy="309466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1950" y="3083129"/>
            <a:ext cx="1174824" cy="136961"/>
          </a:xfrm>
          <a:prstGeom prst="rect">
            <a:avLst/>
          </a:prstGeom>
        </p:spPr>
      </p:pic>
      <p:sp>
        <p:nvSpPr>
          <p:cNvPr id="35" name="角丸四角形 34"/>
          <p:cNvSpPr/>
          <p:nvPr/>
        </p:nvSpPr>
        <p:spPr>
          <a:xfrm>
            <a:off x="6826842" y="3500830"/>
            <a:ext cx="525108" cy="800003"/>
          </a:xfrm>
          <a:prstGeom prst="roundRect">
            <a:avLst>
              <a:gd name="adj" fmla="val 11143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5353493" y="5697660"/>
            <a:ext cx="482749" cy="28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4286362" y="4864952"/>
            <a:ext cx="1191833" cy="28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473223" y="2028526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ja-JP" altLang="en-US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838766" y="457545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grpSp>
        <p:nvGrpSpPr>
          <p:cNvPr id="45" name="グループ化 44"/>
          <p:cNvGrpSpPr>
            <a:grpSpLocks noChangeAspect="1"/>
          </p:cNvGrpSpPr>
          <p:nvPr/>
        </p:nvGrpSpPr>
        <p:grpSpPr>
          <a:xfrm>
            <a:off x="5006486" y="2032914"/>
            <a:ext cx="445943" cy="457277"/>
            <a:chOff x="4085161" y="6204702"/>
            <a:chExt cx="1512000" cy="1512000"/>
          </a:xfrm>
        </p:grpSpPr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6468" y="6459724"/>
              <a:ext cx="1295238" cy="1009524"/>
            </a:xfrm>
            <a:prstGeom prst="rect">
              <a:avLst/>
            </a:prstGeom>
          </p:spPr>
        </p:pic>
        <p:sp>
          <p:nvSpPr>
            <p:cNvPr id="47" name="角丸四角形 46"/>
            <p:cNvSpPr>
              <a:spLocks noChangeAspect="1"/>
            </p:cNvSpPr>
            <p:nvPr/>
          </p:nvSpPr>
          <p:spPr>
            <a:xfrm>
              <a:off x="4085161" y="6204702"/>
              <a:ext cx="1512000" cy="1512000"/>
            </a:xfrm>
            <a:prstGeom prst="round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48" name="テキスト ボックス 47"/>
          <p:cNvSpPr txBox="1"/>
          <p:nvPr/>
        </p:nvSpPr>
        <p:spPr>
          <a:xfrm>
            <a:off x="403826" y="2005928"/>
            <a:ext cx="341361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ホーム画面「ファイル」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アプリをダブルタップ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ブラウズタブの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「ダウンロード」を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申告書データが保存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されています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297980" y="325543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5229457" y="2619629"/>
            <a:ext cx="0" cy="3068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5478195" y="5000625"/>
            <a:ext cx="8061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 flipV="1">
            <a:off x="6278093" y="3255430"/>
            <a:ext cx="6290" cy="17451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>
            <a:endCxn id="5" idx="0"/>
          </p:cNvCxnSpPr>
          <p:nvPr/>
        </p:nvCxnSpPr>
        <p:spPr>
          <a:xfrm flipV="1">
            <a:off x="6278093" y="3255430"/>
            <a:ext cx="266109" cy="50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4213E8-7DB4-6FC4-824D-61ED7357C429}"/>
              </a:ext>
            </a:extLst>
          </p:cNvPr>
          <p:cNvSpPr txBox="1"/>
          <p:nvPr/>
        </p:nvSpPr>
        <p:spPr>
          <a:xfrm>
            <a:off x="617226" y="5300723"/>
            <a:ext cx="3200211" cy="923330"/>
          </a:xfrm>
          <a:prstGeom prst="rect">
            <a:avLst/>
          </a:prstGeom>
          <a:noFill/>
          <a:ln w="25400">
            <a:solidFill>
              <a:srgbClr val="00B0F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ja-JP" sz="1800" b="1" kern="100" dirty="0"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※</a:t>
            </a:r>
            <a:r>
              <a:rPr lang="ja-JP" altLang="en-US" sz="1800" b="1" kern="100" dirty="0"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 ファイルが多い場合は</a:t>
            </a:r>
            <a:endParaRPr lang="en-US" altLang="ja-JP" sz="1800" b="1" kern="100" dirty="0"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Times New Roman" panose="02020603050405020304" pitchFamily="18" charset="0"/>
            </a:endParaRPr>
          </a:p>
          <a:p>
            <a:r>
              <a:rPr lang="ja-JP" altLang="en-US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　 </a:t>
            </a:r>
            <a:r>
              <a:rPr lang="ja-JP" altLang="en-US" sz="1800" b="1" kern="100" dirty="0"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スワイプで移動し、</a:t>
            </a:r>
            <a:endParaRPr lang="en-US" altLang="ja-JP" sz="1800" b="1" kern="100" dirty="0"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Times New Roman" panose="02020603050405020304" pitchFamily="18" charset="0"/>
            </a:endParaRPr>
          </a:p>
          <a:p>
            <a:r>
              <a:rPr lang="ja-JP" altLang="en-US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　 </a:t>
            </a:r>
            <a:r>
              <a:rPr lang="ja-JP" altLang="en-US" sz="1800" b="1" kern="100" dirty="0"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確認してください。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8882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9268" y="2534420"/>
            <a:ext cx="1800000" cy="21772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45" b="34599"/>
          <a:stretch/>
        </p:blipFill>
        <p:spPr>
          <a:xfrm>
            <a:off x="4897187" y="2534420"/>
            <a:ext cx="1800000" cy="31513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申告書の保存データの修</a:t>
            </a:r>
            <a:r>
              <a:rPr lang="ja-JP" altLang="en-US" spc="-1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正</a:t>
            </a:r>
            <a:r>
              <a:rPr lang="ja-JP" altLang="en-US" spc="-5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再開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3-K</a:t>
            </a: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417883"/>
            <a:ext cx="8280000" cy="675920"/>
          </a:xfrm>
        </p:spPr>
        <p:txBody>
          <a:bodyPr>
            <a:noAutofit/>
          </a:bodyPr>
          <a:lstStyle/>
          <a:p>
            <a:pPr indent="88900">
              <a:lnSpc>
                <a:spcPct val="100000"/>
              </a:lnSpc>
              <a:spcBef>
                <a:spcPts val="4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「所得税の確定申告</a:t>
            </a:r>
            <a:r>
              <a:rPr lang="ja-JP" altLang="en-US" spc="-1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」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のページから、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申告書の修正・再開をすることができます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60853" y="2256291"/>
            <a:ext cx="239421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トップページ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をスワイプで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移動し「保存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データ利用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ダブルタップ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「作成再開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endParaRPr lang="en-US" altLang="ja-JP" sz="2000" b="1" spc="-7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「保存データ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の選択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ダブルタップ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4911785" y="3835400"/>
            <a:ext cx="1728000" cy="4037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978438" y="4288149"/>
            <a:ext cx="828000" cy="360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6" name="図形グループ 25"/>
          <p:cNvGrpSpPr/>
          <p:nvPr/>
        </p:nvGrpSpPr>
        <p:grpSpPr>
          <a:xfrm>
            <a:off x="4607848" y="3611375"/>
            <a:ext cx="492443" cy="461665"/>
            <a:chOff x="7535396" y="2636481"/>
            <a:chExt cx="492443" cy="461665"/>
          </a:xfrm>
        </p:grpSpPr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7535396" y="2636481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32" name="図形グループ 31"/>
          <p:cNvGrpSpPr/>
          <p:nvPr/>
        </p:nvGrpSpPr>
        <p:grpSpPr>
          <a:xfrm>
            <a:off x="6722276" y="4008351"/>
            <a:ext cx="492443" cy="461665"/>
            <a:chOff x="7516281" y="2624583"/>
            <a:chExt cx="492443" cy="461665"/>
          </a:xfrm>
        </p:grpSpPr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7516281" y="2624583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2920057" y="2832100"/>
            <a:ext cx="1401234" cy="237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62E5DE6-67FD-44D4-21A6-7C1AD5ED36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048"/>
          <a:stretch/>
        </p:blipFill>
        <p:spPr>
          <a:xfrm>
            <a:off x="2860839" y="2534420"/>
            <a:ext cx="1809572" cy="32584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50432DB-4A5E-147E-65F5-6FD1C2129474}"/>
              </a:ext>
            </a:extLst>
          </p:cNvPr>
          <p:cNvSpPr>
            <a:spLocks/>
          </p:cNvSpPr>
          <p:nvPr/>
        </p:nvSpPr>
        <p:spPr>
          <a:xfrm>
            <a:off x="2860839" y="5331115"/>
            <a:ext cx="1764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図形グループ 39">
            <a:extLst>
              <a:ext uri="{FF2B5EF4-FFF2-40B4-BE49-F238E27FC236}">
                <a16:creationId xmlns:a16="http://schemas.microsoft.com/office/drawing/2014/main" id="{1CD0AA6F-1E07-2092-90AE-9586F2AD647D}"/>
              </a:ext>
            </a:extLst>
          </p:cNvPr>
          <p:cNvGrpSpPr/>
          <p:nvPr/>
        </p:nvGrpSpPr>
        <p:grpSpPr>
          <a:xfrm>
            <a:off x="2666973" y="5184612"/>
            <a:ext cx="296587" cy="293005"/>
            <a:chOff x="2897417" y="3995693"/>
            <a:chExt cx="296587" cy="293005"/>
          </a:xfrm>
        </p:grpSpPr>
        <p:sp>
          <p:nvSpPr>
            <p:cNvPr id="9" name="円/楕円 40">
              <a:extLst>
                <a:ext uri="{FF2B5EF4-FFF2-40B4-BE49-F238E27FC236}">
                  <a16:creationId xmlns:a16="http://schemas.microsoft.com/office/drawing/2014/main" id="{012D9B6E-72F3-9E34-9930-7A0AECE2B36F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D22B0EB-BA01-EF8D-5AED-F0AF9C9CBD08}"/>
                </a:ext>
              </a:extLst>
            </p:cNvPr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927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7415" y="2412233"/>
            <a:ext cx="1666800" cy="26711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申告書の保存データの修</a:t>
            </a:r>
            <a:r>
              <a:rPr lang="ja-JP" altLang="en-US" spc="-1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正</a:t>
            </a:r>
            <a:r>
              <a:rPr lang="ja-JP" altLang="en-US" spc="-5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再開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76260" y="1740350"/>
            <a:ext cx="30782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操作の選択画面で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「ブラウズ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ダブルタップ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希望するデータファイル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（ファイルの拡張子は「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.data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タップ</a:t>
            </a:r>
          </a:p>
          <a:p>
            <a:endParaRPr lang="ja-JP" altLang="en-US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grpSp>
        <p:nvGrpSpPr>
          <p:cNvPr id="25" name="図形グループ 24"/>
          <p:cNvGrpSpPr/>
          <p:nvPr/>
        </p:nvGrpSpPr>
        <p:grpSpPr>
          <a:xfrm>
            <a:off x="3543290" y="4621748"/>
            <a:ext cx="492443" cy="461665"/>
            <a:chOff x="7516281" y="2673548"/>
            <a:chExt cx="492443" cy="461665"/>
          </a:xfrm>
        </p:grpSpPr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44" name="円/楕円 43"/>
          <p:cNvSpPr>
            <a:spLocks noChangeAspect="1"/>
          </p:cNvSpPr>
          <p:nvPr/>
        </p:nvSpPr>
        <p:spPr>
          <a:xfrm>
            <a:off x="6541121" y="1434243"/>
            <a:ext cx="270000" cy="27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5" name="角丸四角形 39">
            <a:extLst>
              <a:ext uri="{FF2B5EF4-FFF2-40B4-BE49-F238E27FC236}">
                <a16:creationId xmlns:a16="http://schemas.microsoft.com/office/drawing/2014/main" id="{5A91AB3A-5A3B-4B26-85C5-6EE35940E263}"/>
              </a:ext>
            </a:extLst>
          </p:cNvPr>
          <p:cNvSpPr/>
          <p:nvPr/>
        </p:nvSpPr>
        <p:spPr>
          <a:xfrm>
            <a:off x="4001822" y="4685184"/>
            <a:ext cx="463550" cy="248285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E442340B-798E-4577-8FBD-D59280E5AB7F}"/>
              </a:ext>
            </a:extLst>
          </p:cNvPr>
          <p:cNvPicPr/>
          <p:nvPr/>
        </p:nvPicPr>
        <p:blipFill rotWithShape="1">
          <a:blip r:embed="rId4"/>
          <a:srcRect t="6411" b="53793"/>
          <a:stretch/>
        </p:blipFill>
        <p:spPr bwMode="auto">
          <a:xfrm>
            <a:off x="6264865" y="2425155"/>
            <a:ext cx="2218227" cy="19131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1" name="図形グループ 30"/>
          <p:cNvGrpSpPr/>
          <p:nvPr/>
        </p:nvGrpSpPr>
        <p:grpSpPr>
          <a:xfrm>
            <a:off x="7054604" y="3342801"/>
            <a:ext cx="492443" cy="461665"/>
            <a:chOff x="7516281" y="2673548"/>
            <a:chExt cx="492443" cy="461665"/>
          </a:xfrm>
        </p:grpSpPr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❺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B54E0F2C-1C64-40A5-8606-17218D7ACF6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3-K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2699" y="3098128"/>
            <a:ext cx="720000" cy="985655"/>
          </a:xfrm>
          <a:prstGeom prst="rect">
            <a:avLst/>
          </a:prstGeom>
          <a:ln w="6350">
            <a:noFill/>
          </a:ln>
        </p:spPr>
      </p:pic>
      <p:sp>
        <p:nvSpPr>
          <p:cNvPr id="40" name="角丸四角形 40">
            <a:extLst>
              <a:ext uri="{FF2B5EF4-FFF2-40B4-BE49-F238E27FC236}">
                <a16:creationId xmlns:a16="http://schemas.microsoft.com/office/drawing/2014/main" id="{9E4FDAE3-31D4-4519-B434-1E5ED1D9F7D1}"/>
              </a:ext>
            </a:extLst>
          </p:cNvPr>
          <p:cNvSpPr/>
          <p:nvPr/>
        </p:nvSpPr>
        <p:spPr>
          <a:xfrm>
            <a:off x="6382699" y="3048420"/>
            <a:ext cx="696894" cy="1038733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0440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58788"/>
            <a:ext cx="7200000" cy="720000"/>
          </a:xfrm>
        </p:spPr>
        <p:txBody>
          <a:bodyPr>
            <a:noAutofit/>
          </a:bodyPr>
          <a:lstStyle/>
          <a:p>
            <a:r>
              <a:rPr lang="ja-JP" altLang="en-US" spc="-15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国税庁の確定申告書等作成コーナーに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アクセスして作成開始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26538" y="1353966"/>
            <a:ext cx="2700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Safari</a:t>
            </a:r>
            <a:r>
              <a:rPr lang="ja-JP" altLang="en-US" sz="2000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アプリを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起動させます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検索ボックスに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「確定申告</a:t>
            </a:r>
            <a:r>
              <a:rPr lang="ja-JP" altLang="en-US" sz="2000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と入力し、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「開く」をダブル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スワイプで移動し、「国税庁 確定申告書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等作成コーナー：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共通トップ</a:t>
            </a:r>
            <a:r>
              <a:rPr lang="ja-JP" altLang="en-US" sz="2000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タップ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6141815" y="1719444"/>
            <a:ext cx="2455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または</a:t>
            </a:r>
          </a:p>
          <a:p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QR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コードから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読み込みます</a:t>
            </a:r>
          </a:p>
        </p:txBody>
      </p:sp>
      <p:cxnSp>
        <p:nvCxnSpPr>
          <p:cNvPr id="32" name="直線コネクタ 31"/>
          <p:cNvCxnSpPr/>
          <p:nvPr/>
        </p:nvCxnSpPr>
        <p:spPr>
          <a:xfrm>
            <a:off x="6010853" y="1266508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図形グループ 5"/>
          <p:cNvGrpSpPr>
            <a:grpSpLocks noChangeAspect="1"/>
          </p:cNvGrpSpPr>
          <p:nvPr/>
        </p:nvGrpSpPr>
        <p:grpSpPr>
          <a:xfrm>
            <a:off x="3589839" y="2922801"/>
            <a:ext cx="529849" cy="612000"/>
            <a:chOff x="1000444" y="2283326"/>
            <a:chExt cx="691832" cy="799095"/>
          </a:xfrm>
        </p:grpSpPr>
        <p:cxnSp>
          <p:nvCxnSpPr>
            <p:cNvPr id="40" name="直線コネクタ 39"/>
            <p:cNvCxnSpPr/>
            <p:nvPr/>
          </p:nvCxnSpPr>
          <p:spPr>
            <a:xfrm>
              <a:off x="1346360" y="2283326"/>
              <a:ext cx="0" cy="756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1000444" y="2724637"/>
              <a:ext cx="357782" cy="3577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1334494" y="2724637"/>
              <a:ext cx="357782" cy="3577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09E667C1-8F21-4D1F-98E9-7A293B794047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3-B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8" name="object 24">
            <a:extLst>
              <a:ext uri="{FF2B5EF4-FFF2-40B4-BE49-F238E27FC236}">
                <a16:creationId xmlns:a16="http://schemas.microsoft.com/office/drawing/2014/main" id="{1F22FC63-72ED-493D-8761-0204A672D594}"/>
              </a:ext>
            </a:extLst>
          </p:cNvPr>
          <p:cNvSpPr/>
          <p:nvPr/>
        </p:nvSpPr>
        <p:spPr>
          <a:xfrm>
            <a:off x="3395431" y="1571634"/>
            <a:ext cx="918666" cy="11634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6" name="object 8"/>
          <p:cNvSpPr/>
          <p:nvPr/>
        </p:nvSpPr>
        <p:spPr>
          <a:xfrm>
            <a:off x="3297046" y="3928353"/>
            <a:ext cx="2034539" cy="17196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315585" y="3932614"/>
            <a:ext cx="766524" cy="2080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8" name="図形グループ 32"/>
          <p:cNvGrpSpPr/>
          <p:nvPr/>
        </p:nvGrpSpPr>
        <p:grpSpPr>
          <a:xfrm>
            <a:off x="4076252" y="3762479"/>
            <a:ext cx="492443" cy="461665"/>
            <a:chOff x="7526085" y="2615241"/>
            <a:chExt cx="492443" cy="461665"/>
          </a:xfrm>
        </p:grpSpPr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7526085" y="2615241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43" name="正方形/長方形 42"/>
          <p:cNvSpPr/>
          <p:nvPr/>
        </p:nvSpPr>
        <p:spPr>
          <a:xfrm>
            <a:off x="3319131" y="4543245"/>
            <a:ext cx="2016000" cy="32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045" y="4403021"/>
            <a:ext cx="2052000" cy="1885950"/>
          </a:xfrm>
          <a:prstGeom prst="rect">
            <a:avLst/>
          </a:prstGeom>
          <a:ln w="3175">
            <a:noFill/>
          </a:ln>
        </p:spPr>
      </p:pic>
      <p:sp>
        <p:nvSpPr>
          <p:cNvPr id="50" name="正方形/長方形 49"/>
          <p:cNvSpPr/>
          <p:nvPr/>
        </p:nvSpPr>
        <p:spPr>
          <a:xfrm>
            <a:off x="3297046" y="3816690"/>
            <a:ext cx="2034539" cy="243806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52" name="図形グループ 36"/>
          <p:cNvGrpSpPr/>
          <p:nvPr/>
        </p:nvGrpSpPr>
        <p:grpSpPr>
          <a:xfrm>
            <a:off x="5304328" y="4442127"/>
            <a:ext cx="492443" cy="461665"/>
            <a:chOff x="7516281" y="2638649"/>
            <a:chExt cx="492443" cy="461665"/>
          </a:xfrm>
        </p:grpSpPr>
        <p:sp>
          <p:nvSpPr>
            <p:cNvPr id="53" name="円/楕円 52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7516281" y="2638649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55" name="正方形/長方形 54"/>
          <p:cNvSpPr/>
          <p:nvPr/>
        </p:nvSpPr>
        <p:spPr>
          <a:xfrm>
            <a:off x="3322687" y="4431641"/>
            <a:ext cx="1981641" cy="4884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7" name="図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083" y="2922631"/>
            <a:ext cx="1400400" cy="1480390"/>
          </a:xfrm>
          <a:prstGeom prst="rect">
            <a:avLst/>
          </a:prstGeom>
          <a:ln>
            <a:noFill/>
          </a:ln>
        </p:spPr>
      </p:pic>
      <p:sp>
        <p:nvSpPr>
          <p:cNvPr id="58" name="テキスト ボックス 57"/>
          <p:cNvSpPr txBox="1"/>
          <p:nvPr/>
        </p:nvSpPr>
        <p:spPr>
          <a:xfrm>
            <a:off x="6182724" y="4605635"/>
            <a:ext cx="2523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確定申告書等作成コーナーの</a:t>
            </a:r>
            <a:endParaRPr lang="en-US" altLang="ja-JP" sz="14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QR</a:t>
            </a:r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コード</a:t>
            </a:r>
            <a:endParaRPr kumimoji="1" lang="ja-JP" altLang="en-US" sz="14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2389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1770" y="1991800"/>
            <a:ext cx="2260800" cy="259074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7" b="16930"/>
          <a:stretch/>
        </p:blipFill>
        <p:spPr>
          <a:xfrm>
            <a:off x="3037789" y="1846526"/>
            <a:ext cx="2264400" cy="34904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申告書の保存データの修</a:t>
            </a:r>
            <a:r>
              <a:rPr lang="ja-JP" altLang="en-US" spc="-1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正</a:t>
            </a:r>
            <a:r>
              <a:rPr lang="ja-JP" altLang="en-US" spc="-5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再開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3-K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93149" y="1716555"/>
            <a:ext cx="270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❻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選択された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ファイル名を確認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❼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「保存データ読込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endParaRPr lang="en-US" altLang="ja-JP" sz="2000" b="1" spc="-7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をダブルタップ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❽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「作成再開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ダブルタップ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7789" y="5193568"/>
            <a:ext cx="2263209" cy="60221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正方形/長方形 21"/>
          <p:cNvSpPr/>
          <p:nvPr/>
        </p:nvSpPr>
        <p:spPr>
          <a:xfrm>
            <a:off x="3093149" y="4942175"/>
            <a:ext cx="1728000" cy="3154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38" name="図形グループ 37"/>
          <p:cNvGrpSpPr/>
          <p:nvPr/>
        </p:nvGrpSpPr>
        <p:grpSpPr>
          <a:xfrm>
            <a:off x="2614491" y="5324225"/>
            <a:ext cx="492443" cy="461665"/>
            <a:chOff x="7516281" y="2673548"/>
            <a:chExt cx="492443" cy="461665"/>
          </a:xfrm>
        </p:grpSpPr>
        <p:sp>
          <p:nvSpPr>
            <p:cNvPr id="39" name="円/楕円 38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❼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44" name="正方形/長方形 43"/>
          <p:cNvSpPr/>
          <p:nvPr/>
        </p:nvSpPr>
        <p:spPr>
          <a:xfrm>
            <a:off x="3093148" y="5324900"/>
            <a:ext cx="2160000" cy="432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45" name="図形グループ 44"/>
          <p:cNvGrpSpPr/>
          <p:nvPr/>
        </p:nvGrpSpPr>
        <p:grpSpPr>
          <a:xfrm>
            <a:off x="5841706" y="4042610"/>
            <a:ext cx="492443" cy="461665"/>
            <a:chOff x="7516281" y="2673548"/>
            <a:chExt cx="492443" cy="461665"/>
          </a:xfrm>
        </p:grpSpPr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❽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48" name="正方形/長方形 47"/>
          <p:cNvSpPr/>
          <p:nvPr/>
        </p:nvSpPr>
        <p:spPr>
          <a:xfrm>
            <a:off x="6322170" y="4051300"/>
            <a:ext cx="2160000" cy="477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5413411" y="3078799"/>
            <a:ext cx="720000" cy="691832"/>
            <a:chOff x="2743754" y="4622188"/>
            <a:chExt cx="720000" cy="691832"/>
          </a:xfrm>
        </p:grpSpPr>
        <p:cxnSp>
          <p:nvCxnSpPr>
            <p:cNvPr id="57" name="直線コネクタ 56"/>
            <p:cNvCxnSpPr/>
            <p:nvPr/>
          </p:nvCxnSpPr>
          <p:spPr>
            <a:xfrm>
              <a:off x="2743754" y="4968104"/>
              <a:ext cx="71556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flipV="1">
              <a:off x="3105970" y="4956237"/>
              <a:ext cx="357784" cy="3577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>
              <a:off x="3105970" y="4622188"/>
              <a:ext cx="357784" cy="3577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正方形/長方形 4"/>
          <p:cNvSpPr/>
          <p:nvPr/>
        </p:nvSpPr>
        <p:spPr>
          <a:xfrm>
            <a:off x="3037789" y="1846526"/>
            <a:ext cx="2263209" cy="394925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613300" y="4846295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❻</a:t>
            </a:r>
            <a:endParaRPr lang="ja-JP" altLang="en-US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89156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944000" y="499281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/>
              <a:t>マイナポータル連携に係る事前準備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6687" y="467089"/>
            <a:ext cx="1830893" cy="641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（参考）</a:t>
            </a:r>
            <a:endParaRPr lang="en-US" altLang="ja-JP" dirty="0"/>
          </a:p>
        </p:txBody>
      </p:sp>
      <p:sp>
        <p:nvSpPr>
          <p:cNvPr id="26" name="サブタイトル 2">
            <a:extLst>
              <a:ext uri="{FF2B5EF4-FFF2-40B4-BE49-F238E27FC236}">
                <a16:creationId xmlns:a16="http://schemas.microsoft.com/office/drawing/2014/main" id="{1861C13F-8CC2-4340-911A-E0EBA4D34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23048"/>
            <a:ext cx="8280000" cy="5051647"/>
          </a:xfrm>
        </p:spPr>
        <p:txBody>
          <a:bodyPr>
            <a:normAutofit/>
          </a:bodyPr>
          <a:lstStyle/>
          <a:p>
            <a:r>
              <a:rPr lang="ja-JP" altLang="en-US" sz="2000" dirty="0"/>
              <a:t>マイナポータル連携を利用するためには、事前準備が必要です。</a:t>
            </a:r>
            <a:endParaRPr lang="en-US" altLang="ja-JP" sz="2000" dirty="0"/>
          </a:p>
          <a:p>
            <a:r>
              <a:rPr lang="ja-JP" altLang="en-US" sz="2000" dirty="0"/>
              <a:t>国税庁ホームページの「マイナポータル連携特設ページ」では、</a:t>
            </a:r>
            <a:endParaRPr lang="en-US" altLang="ja-JP" sz="2000" dirty="0"/>
          </a:p>
          <a:p>
            <a:r>
              <a:rPr lang="ja-JP" altLang="en-US" sz="2000" dirty="0"/>
              <a:t>マイナポータル連携の具体的な機能の紹介のほか、</a:t>
            </a:r>
            <a:endParaRPr lang="en-US" altLang="ja-JP" sz="2000" dirty="0"/>
          </a:p>
          <a:p>
            <a:r>
              <a:rPr lang="ja-JP" altLang="en-US" sz="2000" dirty="0"/>
              <a:t>事前準備の具体的な方法について、手順書を掲載しています。</a:t>
            </a:r>
            <a:endParaRPr lang="en-US" altLang="ja-JP" sz="2000" dirty="0"/>
          </a:p>
          <a:p>
            <a:pPr>
              <a:lnSpc>
                <a:spcPct val="100000"/>
              </a:lnSpc>
            </a:pPr>
            <a:r>
              <a:rPr lang="ja-JP" altLang="en-US" sz="1800" dirty="0">
                <a:solidFill>
                  <a:schemeClr val="accent1"/>
                </a:solidFill>
              </a:rPr>
              <a:t>　国税庁トップ（</a:t>
            </a:r>
            <a:r>
              <a:rPr lang="en-US" altLang="ja-JP" sz="1800" dirty="0">
                <a:solidFill>
                  <a:schemeClr val="accent1"/>
                </a:solidFill>
              </a:rPr>
              <a:t>https://www.nta.go.jp/index.htm</a:t>
            </a:r>
            <a:r>
              <a:rPr lang="ja-JP" altLang="en-US" sz="1800" dirty="0">
                <a:solidFill>
                  <a:schemeClr val="accent1"/>
                </a:solidFill>
              </a:rPr>
              <a:t>）</a:t>
            </a:r>
            <a:endParaRPr lang="en-US" altLang="ja-JP" sz="18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chemeClr val="accent1"/>
                </a:solidFill>
              </a:rPr>
              <a:t>　　→　税の情報・手続・用紙</a:t>
            </a:r>
            <a:endParaRPr lang="en-US" altLang="ja-JP" sz="18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chemeClr val="accent1"/>
                </a:solidFill>
              </a:rPr>
              <a:t>　　　→　申告手続・用紙</a:t>
            </a:r>
            <a:endParaRPr lang="en-US" altLang="ja-JP" sz="18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chemeClr val="accent1"/>
                </a:solidFill>
              </a:rPr>
              <a:t>　　　　→　</a:t>
            </a:r>
            <a:r>
              <a:rPr lang="ja-JP" altLang="en-US" sz="1800" dirty="0">
                <a:solidFill>
                  <a:schemeClr val="accent1"/>
                </a:solidFill>
                <a:hlinkClick r:id="rId3"/>
              </a:rPr>
              <a:t>マイナポータル連携特設ページ</a:t>
            </a:r>
            <a:r>
              <a:rPr lang="ja-JP" altLang="en-US" sz="1800" dirty="0"/>
              <a:t>　</a:t>
            </a:r>
            <a:r>
              <a:rPr lang="ja-JP" altLang="en-US" sz="2000" dirty="0"/>
              <a:t>　　　　　　　　　　　　　　　　</a:t>
            </a:r>
            <a:endParaRPr lang="en-US" altLang="ja-JP" sz="2000" dirty="0"/>
          </a:p>
          <a:p>
            <a:endParaRPr lang="en-US" altLang="ja-JP" sz="20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DE911E4-2B41-4C2B-94BE-5B49CA0E2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15" t="35071" r="15454" b="34168"/>
          <a:stretch/>
        </p:blipFill>
        <p:spPr>
          <a:xfrm>
            <a:off x="1801799" y="4355429"/>
            <a:ext cx="5692010" cy="179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78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49;p7">
            <a:extLst>
              <a:ext uri="{FF2B5EF4-FFF2-40B4-BE49-F238E27FC236}">
                <a16:creationId xmlns:a16="http://schemas.microsoft.com/office/drawing/2014/main" id="{1826E513-A0F5-29A8-0799-3057266A78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34047"/>
          <a:stretch/>
        </p:blipFill>
        <p:spPr>
          <a:xfrm>
            <a:off x="4927577" y="1392076"/>
            <a:ext cx="2762342" cy="49740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58788"/>
            <a:ext cx="7200000" cy="720000"/>
          </a:xfrm>
        </p:spPr>
        <p:txBody>
          <a:bodyPr>
            <a:noAutofit/>
          </a:bodyPr>
          <a:lstStyle/>
          <a:p>
            <a:r>
              <a:rPr lang="ja-JP" altLang="en-US" spc="-15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国税庁の確定申告書等作成コーナーに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アクセスして作成開始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3-B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15837" y="1763867"/>
            <a:ext cx="35871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>
              <a:spcBef>
                <a:spcPts val="600"/>
              </a:spcBef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確定申告書等作成コーナーが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>
              <a:spcBef>
                <a:spcPts val="600"/>
              </a:spcBef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表示されます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endParaRPr lang="en-US" altLang="ja-JP" sz="1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>
              <a:spcBef>
                <a:spcPts val="600"/>
              </a:spcBef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>
              <a:spcBef>
                <a:spcPts val="600"/>
              </a:spcBef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「作成開始</a:t>
            </a:r>
            <a:r>
              <a:rPr lang="ja-JP" altLang="en-US" sz="2000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  <a:p>
            <a:endParaRPr lang="ja-JP" altLang="en-US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endParaRPr lang="ja-JP" altLang="en-US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932665" y="5162161"/>
            <a:ext cx="2735675" cy="554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4746823" y="4952685"/>
            <a:ext cx="492444" cy="461665"/>
            <a:chOff x="7516280" y="2633782"/>
            <a:chExt cx="492444" cy="461665"/>
          </a:xfrm>
        </p:grpSpPr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7516280" y="2633782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❺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4249425" y="1447128"/>
            <a:ext cx="269999" cy="461665"/>
            <a:chOff x="7627502" y="2709157"/>
            <a:chExt cx="270000" cy="461665"/>
          </a:xfrm>
        </p:grpSpPr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7685293" y="2709157"/>
              <a:ext cx="1847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4551434" y="1326619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468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66;p8">
            <a:extLst>
              <a:ext uri="{FF2B5EF4-FFF2-40B4-BE49-F238E27FC236}">
                <a16:creationId xmlns:a16="http://schemas.microsoft.com/office/drawing/2014/main" id="{97F150BB-9A05-2BBC-DF6E-DA177AB4B2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30654"/>
          <a:stretch/>
        </p:blipFill>
        <p:spPr>
          <a:xfrm>
            <a:off x="5783071" y="1788284"/>
            <a:ext cx="1823818" cy="45698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58788"/>
            <a:ext cx="7200000" cy="720000"/>
          </a:xfrm>
        </p:spPr>
        <p:txBody>
          <a:bodyPr>
            <a:noAutofit/>
          </a:bodyPr>
          <a:lstStyle/>
          <a:p>
            <a:r>
              <a:rPr lang="ja-JP" altLang="en-US" spc="-15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国税庁の確定申告書等作成コーナーに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アクセスして作成開始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3-B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25300" y="2224241"/>
            <a:ext cx="358718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❻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作成する申告書の選択は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2000" b="1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｢</a:t>
            </a:r>
            <a:r>
              <a:rPr lang="ja-JP" altLang="en-US" sz="2000" b="1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所得税</a:t>
            </a:r>
            <a:r>
              <a:rPr lang="en-US" altLang="ja-JP" sz="2000" b="1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｣</a:t>
            </a:r>
            <a:r>
              <a:rPr lang="ja-JP" altLang="en-US" sz="2000" b="1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を選択します</a:t>
            </a:r>
          </a:p>
          <a:p>
            <a:endParaRPr lang="en-US" altLang="ja-JP" sz="1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❼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作成する年分は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2000" b="1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｢</a:t>
            </a:r>
            <a:r>
              <a:rPr lang="ja-JP" altLang="en-US" sz="2000" b="1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令和</a:t>
            </a:r>
            <a:r>
              <a:rPr lang="en-US" altLang="ja-JP" sz="2000" b="1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5</a:t>
            </a:r>
            <a:r>
              <a:rPr lang="ja-JP" altLang="en-US" sz="2000" b="1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年分</a:t>
            </a:r>
            <a:r>
              <a:rPr lang="en-US" altLang="ja-JP" sz="2000" b="1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｣</a:t>
            </a:r>
            <a:r>
              <a:rPr lang="ja-JP" altLang="en-US" sz="2000" b="1" dirty="0">
                <a:solidFill>
                  <a:schemeClr val="dk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/>
                <a:sym typeface="Meiryo"/>
              </a:rPr>
              <a:t>を選択します</a:t>
            </a:r>
            <a:endParaRPr lang="ja-JP" altLang="en-US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ja-JP" altLang="en-US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endParaRPr lang="ja-JP" altLang="en-US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752145" y="3748833"/>
            <a:ext cx="1868503" cy="3442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1" name="図形グループ 20"/>
          <p:cNvGrpSpPr/>
          <p:nvPr/>
        </p:nvGrpSpPr>
        <p:grpSpPr>
          <a:xfrm>
            <a:off x="4249425" y="1447128"/>
            <a:ext cx="269999" cy="461665"/>
            <a:chOff x="7627502" y="2709157"/>
            <a:chExt cx="270000" cy="461665"/>
          </a:xfrm>
        </p:grpSpPr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7685293" y="2709157"/>
              <a:ext cx="1847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10" name="Google Shape;163;p8">
            <a:extLst>
              <a:ext uri="{FF2B5EF4-FFF2-40B4-BE49-F238E27FC236}">
                <a16:creationId xmlns:a16="http://schemas.microsoft.com/office/drawing/2014/main" id="{5F4807D2-BD64-FB46-FBED-E1627A0059E5}"/>
              </a:ext>
            </a:extLst>
          </p:cNvPr>
          <p:cNvSpPr txBox="1">
            <a:spLocks/>
          </p:cNvSpPr>
          <p:nvPr/>
        </p:nvSpPr>
        <p:spPr>
          <a:xfrm>
            <a:off x="438611" y="1385171"/>
            <a:ext cx="6919080" cy="36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88900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altLang="ja-JP" dirty="0">
                <a:latin typeface="Meiryo"/>
                <a:ea typeface="Meiryo"/>
                <a:cs typeface="Meiryo"/>
                <a:sym typeface="Meiryo"/>
              </a:rPr>
              <a:t>｢</a:t>
            </a:r>
            <a:r>
              <a:rPr lang="ja-JP" altLang="en-US" dirty="0"/>
              <a:t>作成する申告書等</a:t>
            </a:r>
            <a:r>
              <a:rPr lang="en-US" altLang="ja-JP" dirty="0">
                <a:latin typeface="Meiryo"/>
                <a:ea typeface="Meiryo"/>
                <a:cs typeface="Meiryo"/>
                <a:sym typeface="Meiryo"/>
              </a:rPr>
              <a:t>｣</a:t>
            </a:r>
            <a:r>
              <a:rPr lang="ja-JP" altLang="en-US" dirty="0"/>
              <a:t>を選択してください。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24C52D7-C379-6C79-6B92-704C149F4EFF}"/>
              </a:ext>
            </a:extLst>
          </p:cNvPr>
          <p:cNvSpPr/>
          <p:nvPr/>
        </p:nvSpPr>
        <p:spPr>
          <a:xfrm>
            <a:off x="5774682" y="4944648"/>
            <a:ext cx="1868503" cy="3442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2" name="Google Shape;154;p7">
            <a:extLst>
              <a:ext uri="{FF2B5EF4-FFF2-40B4-BE49-F238E27FC236}">
                <a16:creationId xmlns:a16="http://schemas.microsoft.com/office/drawing/2014/main" id="{61A8AC8A-CE63-B8AA-9E8B-3B104AC9A08B}"/>
              </a:ext>
            </a:extLst>
          </p:cNvPr>
          <p:cNvGrpSpPr/>
          <p:nvPr/>
        </p:nvGrpSpPr>
        <p:grpSpPr>
          <a:xfrm>
            <a:off x="5455559" y="3559217"/>
            <a:ext cx="296586" cy="293005"/>
            <a:chOff x="6801905" y="3995693"/>
            <a:chExt cx="296586" cy="293005"/>
          </a:xfrm>
        </p:grpSpPr>
        <p:sp>
          <p:nvSpPr>
            <p:cNvPr id="13" name="Google Shape;155;p7">
              <a:extLst>
                <a:ext uri="{FF2B5EF4-FFF2-40B4-BE49-F238E27FC236}">
                  <a16:creationId xmlns:a16="http://schemas.microsoft.com/office/drawing/2014/main" id="{E44758D3-26F2-A368-CD55-A40C3BD798AB}"/>
                </a:ext>
              </a:extLst>
            </p:cNvPr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56;p7">
              <a:extLst>
                <a:ext uri="{FF2B5EF4-FFF2-40B4-BE49-F238E27FC236}">
                  <a16:creationId xmlns:a16="http://schemas.microsoft.com/office/drawing/2014/main" id="{B3979DA2-8A5C-722E-5056-ABCF1A5FBC5A}"/>
                </a:ext>
              </a:extLst>
            </p:cNvPr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 extrusionOk="0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図形グループ 32">
            <a:extLst>
              <a:ext uri="{FF2B5EF4-FFF2-40B4-BE49-F238E27FC236}">
                <a16:creationId xmlns:a16="http://schemas.microsoft.com/office/drawing/2014/main" id="{EC14636D-9E8E-21F9-5E84-AFC799FF3897}"/>
              </a:ext>
            </a:extLst>
          </p:cNvPr>
          <p:cNvGrpSpPr/>
          <p:nvPr/>
        </p:nvGrpSpPr>
        <p:grpSpPr>
          <a:xfrm>
            <a:off x="5398067" y="4621546"/>
            <a:ext cx="492444" cy="461665"/>
            <a:chOff x="7538724" y="2638548"/>
            <a:chExt cx="492444" cy="461665"/>
          </a:xfrm>
        </p:grpSpPr>
        <p:sp>
          <p:nvSpPr>
            <p:cNvPr id="19" name="円/楕円 33">
              <a:extLst>
                <a:ext uri="{FF2B5EF4-FFF2-40B4-BE49-F238E27FC236}">
                  <a16:creationId xmlns:a16="http://schemas.microsoft.com/office/drawing/2014/main" id="{EC4FBEF7-1F1C-258D-0E0D-5F3DB55061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003EA670-AF05-0EC4-BDBB-F0295851F121}"/>
                </a:ext>
              </a:extLst>
            </p:cNvPr>
            <p:cNvSpPr/>
            <p:nvPr/>
          </p:nvSpPr>
          <p:spPr>
            <a:xfrm>
              <a:off x="7538724" y="2638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❼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639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83;p9">
            <a:extLst>
              <a:ext uri="{FF2B5EF4-FFF2-40B4-BE49-F238E27FC236}">
                <a16:creationId xmlns:a16="http://schemas.microsoft.com/office/drawing/2014/main" id="{B6828838-B06F-50F2-ECFD-49EFF2A9C9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4608" b="11479"/>
          <a:stretch/>
        </p:blipFill>
        <p:spPr>
          <a:xfrm>
            <a:off x="4485774" y="1462649"/>
            <a:ext cx="1915427" cy="46892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1;p9">
            <a:extLst>
              <a:ext uri="{FF2B5EF4-FFF2-40B4-BE49-F238E27FC236}">
                <a16:creationId xmlns:a16="http://schemas.microsoft.com/office/drawing/2014/main" id="{5040F86B-4BEE-C260-BE8E-F10623DDFE3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4726" y="1564071"/>
            <a:ext cx="4166648" cy="4486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67000"/>
              </a:lnSpc>
              <a:spcBef>
                <a:spcPts val="0"/>
              </a:spcBef>
              <a:spcAft>
                <a:spcPts val="0"/>
              </a:spcAft>
              <a:buClr>
                <a:srgbClr val="009650"/>
              </a:buClr>
              <a:buSzPts val="3200"/>
              <a:buNone/>
            </a:pP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❽</a:t>
            </a:r>
            <a:endParaRPr dirty="0"/>
          </a:p>
          <a:p>
            <a:pPr marL="0" lvl="0" indent="0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ja-JP" sz="2000" dirty="0">
                <a:latin typeface="Meiryo"/>
                <a:ea typeface="Meiryo"/>
                <a:cs typeface="Meiryo"/>
                <a:sym typeface="Meiryo"/>
              </a:rPr>
              <a:t>｢</a:t>
            </a:r>
            <a:r>
              <a:rPr lang="ja-JP" sz="2000" dirty="0"/>
              <a:t>提出方法を</a:t>
            </a:r>
            <a:endParaRPr sz="2000" dirty="0"/>
          </a:p>
          <a:p>
            <a:pPr marL="0" lvl="0" indent="0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ja-JP" sz="2000" dirty="0"/>
              <a:t>選択してください</a:t>
            </a:r>
            <a:r>
              <a:rPr lang="ja-JP" sz="2000" dirty="0">
                <a:latin typeface="Meiryo"/>
                <a:ea typeface="Meiryo"/>
                <a:cs typeface="Meiryo"/>
                <a:sym typeface="Meiryo"/>
              </a:rPr>
              <a:t>｣</a:t>
            </a:r>
            <a:r>
              <a:rPr lang="ja-JP" sz="2000" dirty="0"/>
              <a:t>には、</a:t>
            </a:r>
            <a:endParaRPr sz="2000" dirty="0"/>
          </a:p>
          <a:p>
            <a:pPr marL="0" lvl="0" indent="0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ja-JP" sz="2000" dirty="0"/>
              <a:t>マイナンバーカード方式を</a:t>
            </a:r>
            <a:endParaRPr sz="2000" dirty="0"/>
          </a:p>
          <a:p>
            <a:pPr marL="0" lvl="0" indent="0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ja-JP" sz="2000" dirty="0"/>
              <a:t>選んでください。</a:t>
            </a:r>
            <a:endParaRPr sz="2000" dirty="0"/>
          </a:p>
          <a:p>
            <a:pPr marL="0" lvl="0" indent="0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rgbClr val="009650"/>
              </a:buClr>
              <a:buSzPts val="3200"/>
              <a:buNone/>
            </a:pP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❾</a:t>
            </a:r>
            <a:endParaRPr dirty="0"/>
          </a:p>
          <a:p>
            <a:pPr marL="0" lvl="0" indent="0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ja-JP" sz="2000" dirty="0"/>
              <a:t>マイナポータル連携に</a:t>
            </a:r>
            <a:endParaRPr sz="2000" dirty="0"/>
          </a:p>
          <a:p>
            <a:pPr marL="0" lvl="0" indent="0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ja-JP" sz="2000" dirty="0"/>
              <a:t>関する質問は、</a:t>
            </a:r>
            <a:endParaRPr sz="2000" dirty="0"/>
          </a:p>
          <a:p>
            <a:pPr marL="0" lvl="0" indent="0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ja-JP" sz="2000" dirty="0">
                <a:latin typeface="Meiryo"/>
                <a:ea typeface="Meiryo"/>
                <a:cs typeface="Meiryo"/>
                <a:sym typeface="Meiryo"/>
              </a:rPr>
              <a:t>｢</a:t>
            </a:r>
            <a:r>
              <a:rPr lang="ja-JP" sz="2000" dirty="0"/>
              <a:t>連携する</a:t>
            </a:r>
            <a:r>
              <a:rPr lang="ja-JP" sz="2000" dirty="0">
                <a:latin typeface="Meiryo"/>
                <a:ea typeface="Meiryo"/>
                <a:cs typeface="Meiryo"/>
                <a:sym typeface="Meiryo"/>
              </a:rPr>
              <a:t>｣</a:t>
            </a:r>
            <a:r>
              <a:rPr lang="ja-JP" sz="2000" dirty="0"/>
              <a:t>を選択して</a:t>
            </a:r>
            <a:endParaRPr sz="2000" dirty="0"/>
          </a:p>
          <a:p>
            <a:pPr marL="0" lvl="0" indent="0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ja-JP" sz="2000" dirty="0">
                <a:latin typeface="Meiryo"/>
                <a:ea typeface="Meiryo"/>
                <a:cs typeface="Meiryo"/>
                <a:sym typeface="Meiryo"/>
              </a:rPr>
              <a:t>｢</a:t>
            </a:r>
            <a:r>
              <a:rPr lang="ja-JP" sz="2000" dirty="0"/>
              <a:t>次へ</a:t>
            </a:r>
            <a:r>
              <a:rPr lang="ja-JP" sz="2000" dirty="0">
                <a:latin typeface="Meiryo"/>
                <a:ea typeface="Meiryo"/>
                <a:cs typeface="Meiryo"/>
                <a:sym typeface="Meiryo"/>
              </a:rPr>
              <a:t>｣</a:t>
            </a:r>
            <a:r>
              <a:rPr lang="ja-JP" sz="2000" dirty="0"/>
              <a:t>を</a:t>
            </a:r>
            <a:r>
              <a:rPr lang="ja-JP" altLang="en-US" sz="2000" dirty="0"/>
              <a:t>ダブル</a:t>
            </a:r>
            <a:r>
              <a:rPr lang="ja-JP" sz="2000" dirty="0"/>
              <a:t>タップ</a:t>
            </a:r>
            <a:endParaRPr lang="en-US" altLang="ja-JP" sz="2000" dirty="0"/>
          </a:p>
          <a:p>
            <a:pPr marL="0" lvl="0" indent="0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ja-JP" sz="2000" dirty="0"/>
              <a:t>してください。</a:t>
            </a:r>
            <a:endParaRPr sz="2000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58788"/>
            <a:ext cx="7200000" cy="720000"/>
          </a:xfrm>
        </p:spPr>
        <p:txBody>
          <a:bodyPr>
            <a:noAutofit/>
          </a:bodyPr>
          <a:lstStyle/>
          <a:p>
            <a:r>
              <a:rPr lang="ja-JP" altLang="en-US" spc="-15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国税庁の確定申告書等作成コーナーに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アクセスして作成開始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3-B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1" name="図形グループ 20"/>
          <p:cNvGrpSpPr/>
          <p:nvPr/>
        </p:nvGrpSpPr>
        <p:grpSpPr>
          <a:xfrm>
            <a:off x="4249425" y="1447128"/>
            <a:ext cx="269999" cy="461665"/>
            <a:chOff x="7627502" y="2709157"/>
            <a:chExt cx="270000" cy="461665"/>
          </a:xfrm>
        </p:grpSpPr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7685293" y="2709157"/>
              <a:ext cx="1847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6" name="Google Shape;184;p9">
            <a:extLst>
              <a:ext uri="{FF2B5EF4-FFF2-40B4-BE49-F238E27FC236}">
                <a16:creationId xmlns:a16="http://schemas.microsoft.com/office/drawing/2014/main" id="{03BF3557-50D3-1513-F158-89F44E24CD2C}"/>
              </a:ext>
            </a:extLst>
          </p:cNvPr>
          <p:cNvSpPr/>
          <p:nvPr/>
        </p:nvSpPr>
        <p:spPr>
          <a:xfrm>
            <a:off x="4485773" y="2429933"/>
            <a:ext cx="1915427" cy="26685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5;p9">
            <a:extLst>
              <a:ext uri="{FF2B5EF4-FFF2-40B4-BE49-F238E27FC236}">
                <a16:creationId xmlns:a16="http://schemas.microsoft.com/office/drawing/2014/main" id="{7AA06A08-DF6F-252B-3723-36DB3D0C1A21}"/>
              </a:ext>
            </a:extLst>
          </p:cNvPr>
          <p:cNvSpPr/>
          <p:nvPr/>
        </p:nvSpPr>
        <p:spPr>
          <a:xfrm>
            <a:off x="4503145" y="4494963"/>
            <a:ext cx="1529356" cy="34796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186;p9">
            <a:extLst>
              <a:ext uri="{FF2B5EF4-FFF2-40B4-BE49-F238E27FC236}">
                <a16:creationId xmlns:a16="http://schemas.microsoft.com/office/drawing/2014/main" id="{BB17EA09-AD7E-4834-582F-86F1D1F00E72}"/>
              </a:ext>
            </a:extLst>
          </p:cNvPr>
          <p:cNvGrpSpPr/>
          <p:nvPr/>
        </p:nvGrpSpPr>
        <p:grpSpPr>
          <a:xfrm>
            <a:off x="4222838" y="4256530"/>
            <a:ext cx="296586" cy="293005"/>
            <a:chOff x="8822729" y="3995693"/>
            <a:chExt cx="296586" cy="293005"/>
          </a:xfrm>
        </p:grpSpPr>
        <p:sp>
          <p:nvSpPr>
            <p:cNvPr id="9" name="Google Shape;187;p9">
              <a:extLst>
                <a:ext uri="{FF2B5EF4-FFF2-40B4-BE49-F238E27FC236}">
                  <a16:creationId xmlns:a16="http://schemas.microsoft.com/office/drawing/2014/main" id="{26B36A3F-1566-DD7B-8576-B50E90DEB612}"/>
                </a:ext>
              </a:extLst>
            </p:cNvPr>
            <p:cNvSpPr/>
            <p:nvPr/>
          </p:nvSpPr>
          <p:spPr>
            <a:xfrm>
              <a:off x="8823960" y="3996395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88;p9">
              <a:extLst>
                <a:ext uri="{FF2B5EF4-FFF2-40B4-BE49-F238E27FC236}">
                  <a16:creationId xmlns:a16="http://schemas.microsoft.com/office/drawing/2014/main" id="{84537658-9E49-FBD8-D5BA-3EE71737D61F}"/>
                </a:ext>
              </a:extLst>
            </p:cNvPr>
            <p:cNvSpPr/>
            <p:nvPr/>
          </p:nvSpPr>
          <p:spPr>
            <a:xfrm>
              <a:off x="8822729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 extrusionOk="0">
                  <a:moveTo>
                    <a:pt x="147316" y="82367"/>
                  </a:moveTo>
                  <a:cubicBezTo>
                    <a:pt x="166633" y="82367"/>
                    <a:pt x="176291" y="99350"/>
                    <a:pt x="176291" y="133317"/>
                  </a:cubicBezTo>
                  <a:cubicBezTo>
                    <a:pt x="176291" y="133860"/>
                    <a:pt x="176237" y="134782"/>
                    <a:pt x="176128" y="136085"/>
                  </a:cubicBezTo>
                  <a:cubicBezTo>
                    <a:pt x="176020" y="137387"/>
                    <a:pt x="175966" y="138472"/>
                    <a:pt x="175966" y="139340"/>
                  </a:cubicBezTo>
                  <a:cubicBezTo>
                    <a:pt x="166741" y="143790"/>
                    <a:pt x="157734" y="146014"/>
                    <a:pt x="148944" y="146014"/>
                  </a:cubicBezTo>
                  <a:cubicBezTo>
                    <a:pt x="138418" y="146014"/>
                    <a:pt x="130930" y="143790"/>
                    <a:pt x="126480" y="139340"/>
                  </a:cubicBezTo>
                  <a:cubicBezTo>
                    <a:pt x="121488" y="134457"/>
                    <a:pt x="118992" y="126481"/>
                    <a:pt x="118992" y="115412"/>
                  </a:cubicBezTo>
                  <a:cubicBezTo>
                    <a:pt x="118992" y="105102"/>
                    <a:pt x="121597" y="97017"/>
                    <a:pt x="126806" y="91157"/>
                  </a:cubicBezTo>
                  <a:cubicBezTo>
                    <a:pt x="132015" y="85297"/>
                    <a:pt x="138852" y="82367"/>
                    <a:pt x="147316" y="82367"/>
                  </a:cubicBezTo>
                  <a:close/>
                  <a:moveTo>
                    <a:pt x="147316" y="47369"/>
                  </a:moveTo>
                  <a:cubicBezTo>
                    <a:pt x="128325" y="47369"/>
                    <a:pt x="112156" y="53446"/>
                    <a:pt x="98808" y="65601"/>
                  </a:cubicBezTo>
                  <a:cubicBezTo>
                    <a:pt x="84700" y="78515"/>
                    <a:pt x="77646" y="95118"/>
                    <a:pt x="77646" y="115412"/>
                  </a:cubicBezTo>
                  <a:cubicBezTo>
                    <a:pt x="77646" y="138635"/>
                    <a:pt x="85622" y="155835"/>
                    <a:pt x="101575" y="167013"/>
                  </a:cubicBezTo>
                  <a:cubicBezTo>
                    <a:pt x="112752" y="174826"/>
                    <a:pt x="126643" y="178733"/>
                    <a:pt x="143247" y="178733"/>
                  </a:cubicBezTo>
                  <a:cubicBezTo>
                    <a:pt x="152362" y="178733"/>
                    <a:pt x="162129" y="176292"/>
                    <a:pt x="172547" y="171408"/>
                  </a:cubicBezTo>
                  <a:cubicBezTo>
                    <a:pt x="165276" y="198430"/>
                    <a:pt x="150518" y="211941"/>
                    <a:pt x="128271" y="211941"/>
                  </a:cubicBezTo>
                  <a:cubicBezTo>
                    <a:pt x="116551" y="211941"/>
                    <a:pt x="107218" y="209390"/>
                    <a:pt x="100273" y="204290"/>
                  </a:cubicBezTo>
                  <a:lnTo>
                    <a:pt x="95878" y="204290"/>
                  </a:lnTo>
                  <a:lnTo>
                    <a:pt x="95878" y="241078"/>
                  </a:lnTo>
                  <a:cubicBezTo>
                    <a:pt x="106078" y="244551"/>
                    <a:pt x="115791" y="246287"/>
                    <a:pt x="125015" y="246287"/>
                  </a:cubicBezTo>
                  <a:cubicBezTo>
                    <a:pt x="155075" y="246287"/>
                    <a:pt x="178299" y="236195"/>
                    <a:pt x="194685" y="216010"/>
                  </a:cubicBezTo>
                  <a:cubicBezTo>
                    <a:pt x="210204" y="196693"/>
                    <a:pt x="217963" y="170160"/>
                    <a:pt x="217963" y="136410"/>
                  </a:cubicBezTo>
                  <a:cubicBezTo>
                    <a:pt x="217963" y="104614"/>
                    <a:pt x="210529" y="80793"/>
                    <a:pt x="195662" y="64949"/>
                  </a:cubicBezTo>
                  <a:cubicBezTo>
                    <a:pt x="184702" y="53229"/>
                    <a:pt x="168586" y="47369"/>
                    <a:pt x="147316" y="47369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4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7" y="278599"/>
                    <a:pt x="188988" y="293005"/>
                    <a:pt x="148293" y="293005"/>
                  </a:cubicBezTo>
                  <a:cubicBezTo>
                    <a:pt x="107598" y="293005"/>
                    <a:pt x="72708" y="278599"/>
                    <a:pt x="43625" y="249787"/>
                  </a:cubicBezTo>
                  <a:cubicBezTo>
                    <a:pt x="14541" y="220975"/>
                    <a:pt x="0" y="186275"/>
                    <a:pt x="0" y="145689"/>
                  </a:cubicBezTo>
                  <a:cubicBezTo>
                    <a:pt x="0" y="105211"/>
                    <a:pt x="14541" y="70810"/>
                    <a:pt x="43625" y="42486"/>
                  </a:cubicBezTo>
                  <a:cubicBezTo>
                    <a:pt x="72708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192;p9">
            <a:extLst>
              <a:ext uri="{FF2B5EF4-FFF2-40B4-BE49-F238E27FC236}">
                <a16:creationId xmlns:a16="http://schemas.microsoft.com/office/drawing/2014/main" id="{B458D8B9-C061-E00F-3164-D0D47DDA1493}"/>
              </a:ext>
            </a:extLst>
          </p:cNvPr>
          <p:cNvSpPr/>
          <p:nvPr/>
        </p:nvSpPr>
        <p:spPr>
          <a:xfrm>
            <a:off x="4485773" y="5384027"/>
            <a:ext cx="1915427" cy="34102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" name="図形グループ 23">
            <a:extLst>
              <a:ext uri="{FF2B5EF4-FFF2-40B4-BE49-F238E27FC236}">
                <a16:creationId xmlns:a16="http://schemas.microsoft.com/office/drawing/2014/main" id="{FA409193-0572-3F8A-89CD-07D3B560E240}"/>
              </a:ext>
            </a:extLst>
          </p:cNvPr>
          <p:cNvGrpSpPr/>
          <p:nvPr/>
        </p:nvGrpSpPr>
        <p:grpSpPr>
          <a:xfrm>
            <a:off x="4101741" y="2092654"/>
            <a:ext cx="492444" cy="461665"/>
            <a:chOff x="7516280" y="2631672"/>
            <a:chExt cx="492444" cy="461665"/>
          </a:xfrm>
        </p:grpSpPr>
        <p:sp>
          <p:nvSpPr>
            <p:cNvPr id="30" name="円/楕円 24">
              <a:extLst>
                <a:ext uri="{FF2B5EF4-FFF2-40B4-BE49-F238E27FC236}">
                  <a16:creationId xmlns:a16="http://schemas.microsoft.com/office/drawing/2014/main" id="{396660E8-1B35-D40D-F705-D15DDA4C3C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17F89B40-BD5B-0CB3-86B8-E79C9360C9EF}"/>
                </a:ext>
              </a:extLst>
            </p:cNvPr>
            <p:cNvSpPr/>
            <p:nvPr/>
          </p:nvSpPr>
          <p:spPr>
            <a:xfrm>
              <a:off x="7516280" y="2631672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❽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0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98;p10" descr="「確定申告書等作成コーナー」で申告に関す質問が表示されている画面の画像">
            <a:extLst>
              <a:ext uri="{FF2B5EF4-FFF2-40B4-BE49-F238E27FC236}">
                <a16:creationId xmlns:a16="http://schemas.microsoft.com/office/drawing/2014/main" id="{CE2C0A9D-F11D-7CC6-1D8B-70E226236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7725"/>
          <a:stretch/>
        </p:blipFill>
        <p:spPr>
          <a:xfrm>
            <a:off x="4032363" y="1997225"/>
            <a:ext cx="1980000" cy="4140212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3-B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1767718" y="566222"/>
            <a:ext cx="7200000" cy="720000"/>
          </a:xfrm>
        </p:spPr>
        <p:txBody>
          <a:bodyPr>
            <a:noAutofit/>
          </a:bodyPr>
          <a:lstStyle/>
          <a:p>
            <a:r>
              <a:rPr lang="ja-JP" altLang="en-US" spc="-15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国税庁の確定申告書等作成コーナーに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アクセスして作成開始</a:t>
            </a:r>
          </a:p>
        </p:txBody>
      </p:sp>
      <p:pic>
        <p:nvPicPr>
          <p:cNvPr id="7" name="Google Shape;199;p10" descr="「確定申告書等作成コーナー」で住宅に関する控除を受けるかを選択する画面の画像">
            <a:extLst>
              <a:ext uri="{FF2B5EF4-FFF2-40B4-BE49-F238E27FC236}">
                <a16:creationId xmlns:a16="http://schemas.microsoft.com/office/drawing/2014/main" id="{D2117EC2-CC52-7D7C-E205-71DB7631AF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61220" b="15374"/>
          <a:stretch/>
        </p:blipFill>
        <p:spPr>
          <a:xfrm>
            <a:off x="6555010" y="1997225"/>
            <a:ext cx="1980000" cy="2036595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Google Shape;201;p10">
            <a:extLst>
              <a:ext uri="{FF2B5EF4-FFF2-40B4-BE49-F238E27FC236}">
                <a16:creationId xmlns:a16="http://schemas.microsoft.com/office/drawing/2014/main" id="{48FB493B-543D-48C4-0301-D63854B36835}"/>
              </a:ext>
            </a:extLst>
          </p:cNvPr>
          <p:cNvSpPr/>
          <p:nvPr/>
        </p:nvSpPr>
        <p:spPr>
          <a:xfrm>
            <a:off x="4078782" y="3747963"/>
            <a:ext cx="1848429" cy="1584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02;p10">
            <a:extLst>
              <a:ext uri="{FF2B5EF4-FFF2-40B4-BE49-F238E27FC236}">
                <a16:creationId xmlns:a16="http://schemas.microsoft.com/office/drawing/2014/main" id="{A9775E6C-485B-1C0A-594A-A3E33025B6D7}"/>
              </a:ext>
            </a:extLst>
          </p:cNvPr>
          <p:cNvSpPr/>
          <p:nvPr/>
        </p:nvSpPr>
        <p:spPr>
          <a:xfrm>
            <a:off x="4078781" y="5372090"/>
            <a:ext cx="786069" cy="36241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03;p10">
            <a:extLst>
              <a:ext uri="{FF2B5EF4-FFF2-40B4-BE49-F238E27FC236}">
                <a16:creationId xmlns:a16="http://schemas.microsoft.com/office/drawing/2014/main" id="{FA4E0F89-7712-B215-E87A-4EC20FA25240}"/>
              </a:ext>
            </a:extLst>
          </p:cNvPr>
          <p:cNvSpPr txBox="1"/>
          <p:nvPr/>
        </p:nvSpPr>
        <p:spPr>
          <a:xfrm>
            <a:off x="406068" y="1408363"/>
            <a:ext cx="691908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88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ja-JP" sz="2400" b="1" i="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｢申告内容に関する質問｣に回答してください。</a:t>
            </a:r>
            <a:endParaRPr dirty="0"/>
          </a:p>
        </p:txBody>
      </p:sp>
      <p:sp>
        <p:nvSpPr>
          <p:cNvPr id="12" name="Google Shape;204;p10">
            <a:extLst>
              <a:ext uri="{FF2B5EF4-FFF2-40B4-BE49-F238E27FC236}">
                <a16:creationId xmlns:a16="http://schemas.microsoft.com/office/drawing/2014/main" id="{448C2CF0-194F-8B59-BB9C-8817EEEC6DFD}"/>
              </a:ext>
            </a:extLst>
          </p:cNvPr>
          <p:cNvSpPr/>
          <p:nvPr/>
        </p:nvSpPr>
        <p:spPr>
          <a:xfrm>
            <a:off x="6583499" y="2676512"/>
            <a:ext cx="1548000" cy="36241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05;p10">
            <a:extLst>
              <a:ext uri="{FF2B5EF4-FFF2-40B4-BE49-F238E27FC236}">
                <a16:creationId xmlns:a16="http://schemas.microsoft.com/office/drawing/2014/main" id="{D9E25C2D-E842-476C-78BF-F7B3BCF16782}"/>
              </a:ext>
            </a:extLst>
          </p:cNvPr>
          <p:cNvSpPr/>
          <p:nvPr/>
        </p:nvSpPr>
        <p:spPr>
          <a:xfrm>
            <a:off x="6583499" y="3253348"/>
            <a:ext cx="1908000" cy="36241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" name="Google Shape;206;p10">
            <a:extLst>
              <a:ext uri="{FF2B5EF4-FFF2-40B4-BE49-F238E27FC236}">
                <a16:creationId xmlns:a16="http://schemas.microsoft.com/office/drawing/2014/main" id="{9EB6AE51-2510-68C3-135F-DA19B40776BA}"/>
              </a:ext>
            </a:extLst>
          </p:cNvPr>
          <p:cNvGrpSpPr/>
          <p:nvPr/>
        </p:nvGrpSpPr>
        <p:grpSpPr>
          <a:xfrm>
            <a:off x="3821821" y="3547406"/>
            <a:ext cx="518091" cy="492443"/>
            <a:chOff x="6764351" y="5289383"/>
            <a:chExt cx="518091" cy="492443"/>
          </a:xfrm>
        </p:grpSpPr>
        <p:sp>
          <p:nvSpPr>
            <p:cNvPr id="17" name="Google Shape;207;p10">
              <a:extLst>
                <a:ext uri="{FF2B5EF4-FFF2-40B4-BE49-F238E27FC236}">
                  <a16:creationId xmlns:a16="http://schemas.microsoft.com/office/drawing/2014/main" id="{3E6A524B-C373-496E-DEB4-5CAC1275054A}"/>
                </a:ext>
              </a:extLst>
            </p:cNvPr>
            <p:cNvSpPr/>
            <p:nvPr/>
          </p:nvSpPr>
          <p:spPr>
            <a:xfrm>
              <a:off x="6877597" y="5361229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08;p10">
              <a:extLst>
                <a:ext uri="{FF2B5EF4-FFF2-40B4-BE49-F238E27FC236}">
                  <a16:creationId xmlns:a16="http://schemas.microsoft.com/office/drawing/2014/main" id="{1E854145-3395-E13C-7E47-E5081D069AD9}"/>
                </a:ext>
              </a:extLst>
            </p:cNvPr>
            <p:cNvSpPr/>
            <p:nvPr/>
          </p:nvSpPr>
          <p:spPr>
            <a:xfrm>
              <a:off x="6764351" y="5289383"/>
              <a:ext cx="518091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2600" b="1">
                  <a:solidFill>
                    <a:srgbClr val="009650"/>
                  </a:solidFill>
                  <a:latin typeface="Meiryo"/>
                  <a:ea typeface="Meiryo"/>
                  <a:cs typeface="Meiryo"/>
                  <a:sym typeface="Meiryo"/>
                </a:rPr>
                <a:t>❶</a:t>
              </a:r>
              <a:endPara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oogle Shape;209;p10">
            <a:extLst>
              <a:ext uri="{FF2B5EF4-FFF2-40B4-BE49-F238E27FC236}">
                <a16:creationId xmlns:a16="http://schemas.microsoft.com/office/drawing/2014/main" id="{F580477F-BBE7-9BDB-7161-97B258E08F3C}"/>
              </a:ext>
            </a:extLst>
          </p:cNvPr>
          <p:cNvGrpSpPr/>
          <p:nvPr/>
        </p:nvGrpSpPr>
        <p:grpSpPr>
          <a:xfrm>
            <a:off x="6364509" y="2430290"/>
            <a:ext cx="518091" cy="492443"/>
            <a:chOff x="9139302" y="5801119"/>
            <a:chExt cx="518091" cy="492443"/>
          </a:xfrm>
        </p:grpSpPr>
        <p:sp>
          <p:nvSpPr>
            <p:cNvPr id="24" name="Google Shape;210;p10">
              <a:extLst>
                <a:ext uri="{FF2B5EF4-FFF2-40B4-BE49-F238E27FC236}">
                  <a16:creationId xmlns:a16="http://schemas.microsoft.com/office/drawing/2014/main" id="{92599B7A-869C-2732-C5DB-5867518742E0}"/>
                </a:ext>
              </a:extLst>
            </p:cNvPr>
            <p:cNvSpPr/>
            <p:nvPr/>
          </p:nvSpPr>
          <p:spPr>
            <a:xfrm>
              <a:off x="9249372" y="5864352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11;p10">
              <a:extLst>
                <a:ext uri="{FF2B5EF4-FFF2-40B4-BE49-F238E27FC236}">
                  <a16:creationId xmlns:a16="http://schemas.microsoft.com/office/drawing/2014/main" id="{E431B836-6B8E-9BC5-332C-B2B11ACE5741}"/>
                </a:ext>
              </a:extLst>
            </p:cNvPr>
            <p:cNvSpPr txBox="1"/>
            <p:nvPr/>
          </p:nvSpPr>
          <p:spPr>
            <a:xfrm>
              <a:off x="9139302" y="5801119"/>
              <a:ext cx="518091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2600" b="1">
                  <a:solidFill>
                    <a:srgbClr val="009650"/>
                  </a:solidFill>
                  <a:latin typeface="Meiryo"/>
                  <a:ea typeface="Meiryo"/>
                  <a:cs typeface="Meiryo"/>
                  <a:sym typeface="Meiryo"/>
                </a:rPr>
                <a:t>❸</a:t>
              </a:r>
              <a:endParaRPr/>
            </a:p>
          </p:txBody>
        </p:sp>
      </p:grpSp>
      <p:grpSp>
        <p:nvGrpSpPr>
          <p:cNvPr id="26" name="Google Shape;213;p10">
            <a:extLst>
              <a:ext uri="{FF2B5EF4-FFF2-40B4-BE49-F238E27FC236}">
                <a16:creationId xmlns:a16="http://schemas.microsoft.com/office/drawing/2014/main" id="{9EE07825-CFD3-030D-52C1-46F8DF146ED6}"/>
              </a:ext>
            </a:extLst>
          </p:cNvPr>
          <p:cNvGrpSpPr/>
          <p:nvPr/>
        </p:nvGrpSpPr>
        <p:grpSpPr>
          <a:xfrm>
            <a:off x="6361333" y="3067974"/>
            <a:ext cx="518091" cy="492443"/>
            <a:chOff x="9139302" y="5801119"/>
            <a:chExt cx="518091" cy="492443"/>
          </a:xfrm>
        </p:grpSpPr>
        <p:sp>
          <p:nvSpPr>
            <p:cNvPr id="27" name="Google Shape;214;p10">
              <a:extLst>
                <a:ext uri="{FF2B5EF4-FFF2-40B4-BE49-F238E27FC236}">
                  <a16:creationId xmlns:a16="http://schemas.microsoft.com/office/drawing/2014/main" id="{F8DE7933-F672-0FBB-E522-D410C5D3AA1E}"/>
                </a:ext>
              </a:extLst>
            </p:cNvPr>
            <p:cNvSpPr/>
            <p:nvPr/>
          </p:nvSpPr>
          <p:spPr>
            <a:xfrm>
              <a:off x="9249372" y="5864352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15;p10">
              <a:extLst>
                <a:ext uri="{FF2B5EF4-FFF2-40B4-BE49-F238E27FC236}">
                  <a16:creationId xmlns:a16="http://schemas.microsoft.com/office/drawing/2014/main" id="{A3AD1C6F-B81C-1099-9C0F-5ED794189928}"/>
                </a:ext>
              </a:extLst>
            </p:cNvPr>
            <p:cNvSpPr txBox="1"/>
            <p:nvPr/>
          </p:nvSpPr>
          <p:spPr>
            <a:xfrm>
              <a:off x="9139302" y="5801119"/>
              <a:ext cx="518091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2600" b="1">
                  <a:solidFill>
                    <a:srgbClr val="009650"/>
                  </a:solidFill>
                  <a:latin typeface="Meiryo"/>
                  <a:ea typeface="Meiryo"/>
                  <a:cs typeface="Meiryo"/>
                  <a:sym typeface="Meiryo"/>
                </a:rPr>
                <a:t>❹</a:t>
              </a:r>
              <a:endParaRPr/>
            </a:p>
          </p:txBody>
        </p:sp>
      </p:grpSp>
      <p:grpSp>
        <p:nvGrpSpPr>
          <p:cNvPr id="29" name="Google Shape;216;p10">
            <a:extLst>
              <a:ext uri="{FF2B5EF4-FFF2-40B4-BE49-F238E27FC236}">
                <a16:creationId xmlns:a16="http://schemas.microsoft.com/office/drawing/2014/main" id="{611DCA4D-024A-B79D-5AFC-DA1931792CBA}"/>
              </a:ext>
            </a:extLst>
          </p:cNvPr>
          <p:cNvGrpSpPr/>
          <p:nvPr/>
        </p:nvGrpSpPr>
        <p:grpSpPr>
          <a:xfrm>
            <a:off x="3855920" y="5197307"/>
            <a:ext cx="518091" cy="492443"/>
            <a:chOff x="9139302" y="5801119"/>
            <a:chExt cx="518091" cy="492443"/>
          </a:xfrm>
        </p:grpSpPr>
        <p:sp>
          <p:nvSpPr>
            <p:cNvPr id="30" name="Google Shape;217;p10">
              <a:extLst>
                <a:ext uri="{FF2B5EF4-FFF2-40B4-BE49-F238E27FC236}">
                  <a16:creationId xmlns:a16="http://schemas.microsoft.com/office/drawing/2014/main" id="{5BF3B501-2467-0F42-991C-54A4E4D26DB2}"/>
                </a:ext>
              </a:extLst>
            </p:cNvPr>
            <p:cNvSpPr/>
            <p:nvPr/>
          </p:nvSpPr>
          <p:spPr>
            <a:xfrm>
              <a:off x="9249372" y="5864352"/>
              <a:ext cx="291600" cy="291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8;p10">
              <a:extLst>
                <a:ext uri="{FF2B5EF4-FFF2-40B4-BE49-F238E27FC236}">
                  <a16:creationId xmlns:a16="http://schemas.microsoft.com/office/drawing/2014/main" id="{8AD477DC-A8CD-5941-40E1-33555C59F6C1}"/>
                </a:ext>
              </a:extLst>
            </p:cNvPr>
            <p:cNvSpPr txBox="1"/>
            <p:nvPr/>
          </p:nvSpPr>
          <p:spPr>
            <a:xfrm>
              <a:off x="9139302" y="5801119"/>
              <a:ext cx="518091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2600" b="1">
                  <a:solidFill>
                    <a:srgbClr val="009650"/>
                  </a:solidFill>
                  <a:latin typeface="Meiryo"/>
                  <a:ea typeface="Meiryo"/>
                  <a:cs typeface="Meiryo"/>
                  <a:sym typeface="Meiryo"/>
                </a:rPr>
                <a:t>❷</a:t>
              </a:r>
              <a:endParaRPr/>
            </a:p>
          </p:txBody>
        </p:sp>
      </p:grpSp>
      <p:sp>
        <p:nvSpPr>
          <p:cNvPr id="34" name="Google Shape;219;p10">
            <a:extLst>
              <a:ext uri="{FF2B5EF4-FFF2-40B4-BE49-F238E27FC236}">
                <a16:creationId xmlns:a16="http://schemas.microsoft.com/office/drawing/2014/main" id="{16E2A538-DA94-4289-8452-F3EAA912A8DB}"/>
              </a:ext>
            </a:extLst>
          </p:cNvPr>
          <p:cNvSpPr txBox="1"/>
          <p:nvPr/>
        </p:nvSpPr>
        <p:spPr>
          <a:xfrm>
            <a:off x="454324" y="1827307"/>
            <a:ext cx="3696792" cy="48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7938" algn="l" rtl="0">
              <a:lnSpc>
                <a:spcPct val="67000"/>
              </a:lnSpc>
              <a:spcBef>
                <a:spcPts val="0"/>
              </a:spcBef>
              <a:spcAft>
                <a:spcPts val="0"/>
              </a:spcAft>
              <a:buClr>
                <a:srgbClr val="009650"/>
              </a:buClr>
              <a:buSzPts val="3200"/>
              <a:buFont typeface="Arial"/>
              <a:buNone/>
            </a:pPr>
            <a:r>
              <a:rPr lang="ja-JP" sz="3200" b="1" i="0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❶</a:t>
            </a:r>
            <a:endParaRPr sz="3200" b="1" i="0" dirty="0">
              <a:solidFill>
                <a:srgbClr val="00965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ja-JP" sz="2000" b="1" i="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申告する収入の</a:t>
            </a:r>
            <a:endParaRPr sz="2000" b="1" i="0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ja-JP" sz="2000" b="1" i="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選択について、該当する</a:t>
            </a:r>
            <a:endParaRPr sz="2000" b="1" i="0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ja-JP" sz="2000" b="1" i="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収入をチェック</a:t>
            </a:r>
            <a:endParaRPr dirty="0"/>
          </a:p>
          <a:p>
            <a:pPr marL="0" marR="0" lvl="0" indent="7938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rgbClr val="009650"/>
              </a:buClr>
              <a:buSzPts val="3200"/>
              <a:buFont typeface="Arial"/>
              <a:buNone/>
            </a:pPr>
            <a:r>
              <a:rPr lang="ja-JP" sz="3200" b="1" i="0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❷</a:t>
            </a:r>
            <a:endParaRPr sz="3200" b="1" i="0" dirty="0">
              <a:solidFill>
                <a:srgbClr val="00965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ja-JP" sz="2000" b="1" i="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｢確定｣を</a:t>
            </a:r>
            <a:r>
              <a:rPr lang="ja-JP" altLang="en-US" sz="2000" b="1" i="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ダブル</a:t>
            </a:r>
            <a:r>
              <a:rPr lang="ja-JP" sz="2000" b="1" i="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タップ</a:t>
            </a:r>
            <a:endParaRPr sz="2000" b="1" i="0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rgbClr val="009650"/>
              </a:buClr>
              <a:buSzPts val="3200"/>
              <a:buFont typeface="Arial"/>
              <a:buNone/>
            </a:pPr>
            <a:r>
              <a:rPr lang="ja-JP" sz="3200" b="1" i="0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❸</a:t>
            </a:r>
            <a:endParaRPr sz="3200" b="1" i="0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ja-JP" sz="2000" b="1" i="0" dirty="0">
                <a:solidFill>
                  <a:schemeClr val="tx1"/>
                </a:solidFill>
                <a:latin typeface="Meiryo"/>
                <a:ea typeface="Meiryo"/>
                <a:cs typeface="Meiryo"/>
                <a:sym typeface="Meiryo"/>
              </a:rPr>
              <a:t>表示された質問について、</a:t>
            </a:r>
            <a:endParaRPr sz="2000" b="1" i="0" dirty="0">
              <a:solidFill>
                <a:schemeClr val="tx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ja-JP" sz="2000" b="1" i="0" dirty="0">
                <a:solidFill>
                  <a:schemeClr val="tx1"/>
                </a:solidFill>
                <a:latin typeface="Meiryo"/>
                <a:ea typeface="Meiryo"/>
                <a:cs typeface="Meiryo"/>
                <a:sym typeface="Meiryo"/>
              </a:rPr>
              <a:t>「はい」又は「いいえ」を</a:t>
            </a:r>
            <a:endParaRPr sz="2000" b="1" i="0" dirty="0">
              <a:solidFill>
                <a:schemeClr val="tx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ja-JP" altLang="en-US" sz="2000" b="1" i="0" dirty="0">
                <a:solidFill>
                  <a:schemeClr val="tx1"/>
                </a:solidFill>
                <a:latin typeface="Meiryo"/>
                <a:ea typeface="Meiryo"/>
                <a:cs typeface="Meiryo"/>
                <a:sym typeface="Meiryo"/>
              </a:rPr>
              <a:t>ダブル</a:t>
            </a:r>
            <a:r>
              <a:rPr lang="ja-JP" sz="2000" b="1" i="0" dirty="0">
                <a:solidFill>
                  <a:schemeClr val="tx1"/>
                </a:solidFill>
                <a:latin typeface="Meiryo"/>
                <a:ea typeface="Meiryo"/>
                <a:cs typeface="Meiryo"/>
                <a:sym typeface="Meiryo"/>
              </a:rPr>
              <a:t>タップ</a:t>
            </a:r>
            <a:endParaRPr sz="2000" b="1" i="0" dirty="0">
              <a:solidFill>
                <a:schemeClr val="tx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rgbClr val="009650"/>
              </a:buClr>
              <a:buSzPts val="3200"/>
              <a:buFont typeface="Arial"/>
              <a:buNone/>
            </a:pPr>
            <a:r>
              <a:rPr lang="ja-JP" sz="3200" b="1" i="0" dirty="0">
                <a:solidFill>
                  <a:srgbClr val="009650"/>
                </a:solidFill>
                <a:latin typeface="Meiryo"/>
                <a:ea typeface="Meiryo"/>
                <a:cs typeface="Meiryo"/>
                <a:sym typeface="Meiryo"/>
              </a:rPr>
              <a:t>❹</a:t>
            </a:r>
            <a:endParaRPr sz="3200" b="1" i="0" dirty="0">
              <a:solidFill>
                <a:srgbClr val="00965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ja-JP" sz="2000" b="1" i="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｢次へ｣を</a:t>
            </a:r>
            <a:r>
              <a:rPr lang="ja-JP" altLang="en-US" sz="2000" b="1" i="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ダブル</a:t>
            </a:r>
            <a:r>
              <a:rPr lang="ja-JP" sz="2000" b="1" i="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タップします。</a:t>
            </a:r>
            <a:endParaRPr dirty="0"/>
          </a:p>
          <a:p>
            <a:pPr marL="0" marR="0" lvl="0" indent="7938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7938" algn="l" rtl="0">
              <a:lnSpc>
                <a:spcPct val="6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492130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マイナポータル連携とは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3-C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B3E0742-5B86-E359-B7A7-C2F42F077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177" y="4096771"/>
            <a:ext cx="1811099" cy="1224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0C41B19-8178-ABDE-EF92-021857766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613" y="4074905"/>
            <a:ext cx="1669352" cy="999260"/>
          </a:xfrm>
          <a:prstGeom prst="rect">
            <a:avLst/>
          </a:prstGeom>
        </p:spPr>
      </p:pic>
      <p:sp>
        <p:nvSpPr>
          <p:cNvPr id="10" name="object 68">
            <a:extLst>
              <a:ext uri="{FF2B5EF4-FFF2-40B4-BE49-F238E27FC236}">
                <a16:creationId xmlns:a16="http://schemas.microsoft.com/office/drawing/2014/main" id="{1286EA49-C00C-412C-6398-47D6201A22C7}"/>
              </a:ext>
            </a:extLst>
          </p:cNvPr>
          <p:cNvSpPr/>
          <p:nvPr/>
        </p:nvSpPr>
        <p:spPr>
          <a:xfrm>
            <a:off x="621733" y="4284740"/>
            <a:ext cx="1800000" cy="1620000"/>
          </a:xfrm>
          <a:custGeom>
            <a:avLst/>
            <a:gdLst/>
            <a:ahLst/>
            <a:cxnLst/>
            <a:rect l="l" t="t" r="r" b="b"/>
            <a:pathLst>
              <a:path w="1026794" h="1158240">
                <a:moveTo>
                  <a:pt x="1026794" y="1157960"/>
                </a:moveTo>
                <a:lnTo>
                  <a:pt x="0" y="1157960"/>
                </a:lnTo>
                <a:lnTo>
                  <a:pt x="0" y="0"/>
                </a:lnTo>
                <a:lnTo>
                  <a:pt x="1026794" y="0"/>
                </a:lnTo>
                <a:lnTo>
                  <a:pt x="1026794" y="1157960"/>
                </a:lnTo>
                <a:close/>
              </a:path>
            </a:pathLst>
          </a:custGeom>
          <a:solidFill>
            <a:srgbClr val="FFF799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409">
            <a:extLst>
              <a:ext uri="{FF2B5EF4-FFF2-40B4-BE49-F238E27FC236}">
                <a16:creationId xmlns:a16="http://schemas.microsoft.com/office/drawing/2014/main" id="{7ED16B18-EE48-BD81-9C32-6DA81ABF7D70}"/>
              </a:ext>
            </a:extLst>
          </p:cNvPr>
          <p:cNvSpPr txBox="1"/>
          <p:nvPr/>
        </p:nvSpPr>
        <p:spPr>
          <a:xfrm>
            <a:off x="1944697" y="4422837"/>
            <a:ext cx="341058" cy="9932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/>
              <a:ea typeface="+mn-ea"/>
              <a:cs typeface="SimSun"/>
            </a:endParaRPr>
          </a:p>
        </p:txBody>
      </p:sp>
      <p:sp>
        <p:nvSpPr>
          <p:cNvPr id="12" name="object 410" descr="年間取引報告書の書類のイラスト">
            <a:extLst>
              <a:ext uri="{FF2B5EF4-FFF2-40B4-BE49-F238E27FC236}">
                <a16:creationId xmlns:a16="http://schemas.microsoft.com/office/drawing/2014/main" id="{A32E702A-ABC9-EC19-BE24-F098BB558B7A}"/>
              </a:ext>
            </a:extLst>
          </p:cNvPr>
          <p:cNvSpPr/>
          <p:nvPr/>
        </p:nvSpPr>
        <p:spPr>
          <a:xfrm>
            <a:off x="859125" y="5309358"/>
            <a:ext cx="613905" cy="768546"/>
          </a:xfrm>
          <a:custGeom>
            <a:avLst/>
            <a:gdLst/>
            <a:ahLst/>
            <a:cxnLst/>
            <a:rect l="l" t="t" r="r" b="b"/>
            <a:pathLst>
              <a:path w="457200" h="573404">
                <a:moveTo>
                  <a:pt x="457200" y="0"/>
                </a:moveTo>
                <a:lnTo>
                  <a:pt x="0" y="0"/>
                </a:lnTo>
                <a:lnTo>
                  <a:pt x="0" y="573303"/>
                </a:lnTo>
                <a:lnTo>
                  <a:pt x="349199" y="573303"/>
                </a:lnTo>
                <a:lnTo>
                  <a:pt x="457200" y="465302"/>
                </a:lnTo>
                <a:lnTo>
                  <a:pt x="457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411">
            <a:extLst>
              <a:ext uri="{FF2B5EF4-FFF2-40B4-BE49-F238E27FC236}">
                <a16:creationId xmlns:a16="http://schemas.microsoft.com/office/drawing/2014/main" id="{A8671464-90CB-D79F-7EC3-B3C4D1035F03}"/>
              </a:ext>
            </a:extLst>
          </p:cNvPr>
          <p:cNvSpPr/>
          <p:nvPr/>
        </p:nvSpPr>
        <p:spPr>
          <a:xfrm>
            <a:off x="859125" y="5309358"/>
            <a:ext cx="613905" cy="768546"/>
          </a:xfrm>
          <a:custGeom>
            <a:avLst/>
            <a:gdLst/>
            <a:ahLst/>
            <a:cxnLst/>
            <a:rect l="l" t="t" r="r" b="b"/>
            <a:pathLst>
              <a:path w="457200" h="573404">
                <a:moveTo>
                  <a:pt x="457200" y="465302"/>
                </a:moveTo>
                <a:lnTo>
                  <a:pt x="349199" y="573303"/>
                </a:lnTo>
                <a:lnTo>
                  <a:pt x="0" y="573303"/>
                </a:lnTo>
                <a:lnTo>
                  <a:pt x="0" y="0"/>
                </a:lnTo>
                <a:lnTo>
                  <a:pt x="457200" y="0"/>
                </a:lnTo>
                <a:lnTo>
                  <a:pt x="457200" y="465302"/>
                </a:lnTo>
                <a:close/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412">
            <a:extLst>
              <a:ext uri="{FF2B5EF4-FFF2-40B4-BE49-F238E27FC236}">
                <a16:creationId xmlns:a16="http://schemas.microsoft.com/office/drawing/2014/main" id="{A6E2C45D-6E1E-4D8F-716B-CFDBAA4F873F}"/>
              </a:ext>
            </a:extLst>
          </p:cNvPr>
          <p:cNvSpPr/>
          <p:nvPr/>
        </p:nvSpPr>
        <p:spPr>
          <a:xfrm>
            <a:off x="1328012" y="5933010"/>
            <a:ext cx="145802" cy="145539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000" y="0"/>
                </a:moveTo>
                <a:lnTo>
                  <a:pt x="0" y="0"/>
                </a:lnTo>
                <a:lnTo>
                  <a:pt x="0" y="108000"/>
                </a:lnTo>
                <a:lnTo>
                  <a:pt x="1080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413">
            <a:extLst>
              <a:ext uri="{FF2B5EF4-FFF2-40B4-BE49-F238E27FC236}">
                <a16:creationId xmlns:a16="http://schemas.microsoft.com/office/drawing/2014/main" id="{305350BC-5C31-B13A-F332-99B4F0E01A81}"/>
              </a:ext>
            </a:extLst>
          </p:cNvPr>
          <p:cNvSpPr/>
          <p:nvPr/>
        </p:nvSpPr>
        <p:spPr>
          <a:xfrm>
            <a:off x="1004141" y="5664014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414">
            <a:extLst>
              <a:ext uri="{FF2B5EF4-FFF2-40B4-BE49-F238E27FC236}">
                <a16:creationId xmlns:a16="http://schemas.microsoft.com/office/drawing/2014/main" id="{D995C37D-7ACB-AAED-0BCE-774FDA7D3C3B}"/>
              </a:ext>
            </a:extLst>
          </p:cNvPr>
          <p:cNvSpPr/>
          <p:nvPr/>
        </p:nvSpPr>
        <p:spPr>
          <a:xfrm>
            <a:off x="1004141" y="5664014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415">
            <a:extLst>
              <a:ext uri="{FF2B5EF4-FFF2-40B4-BE49-F238E27FC236}">
                <a16:creationId xmlns:a16="http://schemas.microsoft.com/office/drawing/2014/main" id="{18517D3D-70B3-12FA-C1CC-0AF82B10A01E}"/>
              </a:ext>
            </a:extLst>
          </p:cNvPr>
          <p:cNvSpPr/>
          <p:nvPr/>
        </p:nvSpPr>
        <p:spPr>
          <a:xfrm>
            <a:off x="1004141" y="5741811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ject 416">
            <a:extLst>
              <a:ext uri="{FF2B5EF4-FFF2-40B4-BE49-F238E27FC236}">
                <a16:creationId xmlns:a16="http://schemas.microsoft.com/office/drawing/2014/main" id="{F6C8674A-ABC9-BADC-7030-B280DDEFE9D4}"/>
              </a:ext>
            </a:extLst>
          </p:cNvPr>
          <p:cNvSpPr/>
          <p:nvPr/>
        </p:nvSpPr>
        <p:spPr>
          <a:xfrm>
            <a:off x="1004141" y="5741811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417">
            <a:extLst>
              <a:ext uri="{FF2B5EF4-FFF2-40B4-BE49-F238E27FC236}">
                <a16:creationId xmlns:a16="http://schemas.microsoft.com/office/drawing/2014/main" id="{E24222CA-56A2-6505-54EF-ECC3685C234E}"/>
              </a:ext>
            </a:extLst>
          </p:cNvPr>
          <p:cNvSpPr/>
          <p:nvPr/>
        </p:nvSpPr>
        <p:spPr>
          <a:xfrm>
            <a:off x="1004141" y="5819623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418">
            <a:extLst>
              <a:ext uri="{FF2B5EF4-FFF2-40B4-BE49-F238E27FC236}">
                <a16:creationId xmlns:a16="http://schemas.microsoft.com/office/drawing/2014/main" id="{1F25A51B-E369-E951-3B2C-38647486EE0F}"/>
              </a:ext>
            </a:extLst>
          </p:cNvPr>
          <p:cNvSpPr/>
          <p:nvPr/>
        </p:nvSpPr>
        <p:spPr>
          <a:xfrm>
            <a:off x="1004141" y="5819623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bject 421" descr="年末残高証明書の書類のイラスト">
            <a:extLst>
              <a:ext uri="{FF2B5EF4-FFF2-40B4-BE49-F238E27FC236}">
                <a16:creationId xmlns:a16="http://schemas.microsoft.com/office/drawing/2014/main" id="{6B939751-CE7E-5DE3-57CA-BA6E3006A801}"/>
              </a:ext>
            </a:extLst>
          </p:cNvPr>
          <p:cNvSpPr/>
          <p:nvPr/>
        </p:nvSpPr>
        <p:spPr>
          <a:xfrm>
            <a:off x="1609452" y="4828949"/>
            <a:ext cx="613905" cy="768546"/>
          </a:xfrm>
          <a:custGeom>
            <a:avLst/>
            <a:gdLst/>
            <a:ahLst/>
            <a:cxnLst/>
            <a:rect l="l" t="t" r="r" b="b"/>
            <a:pathLst>
              <a:path w="457200" h="573404">
                <a:moveTo>
                  <a:pt x="457200" y="0"/>
                </a:moveTo>
                <a:lnTo>
                  <a:pt x="0" y="0"/>
                </a:lnTo>
                <a:lnTo>
                  <a:pt x="0" y="573303"/>
                </a:lnTo>
                <a:lnTo>
                  <a:pt x="349199" y="573303"/>
                </a:lnTo>
                <a:lnTo>
                  <a:pt x="457200" y="465302"/>
                </a:lnTo>
                <a:lnTo>
                  <a:pt x="457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ject 422">
            <a:extLst>
              <a:ext uri="{FF2B5EF4-FFF2-40B4-BE49-F238E27FC236}">
                <a16:creationId xmlns:a16="http://schemas.microsoft.com/office/drawing/2014/main" id="{3A1DB0CE-9FCA-4606-4370-B81ECFF89EE2}"/>
              </a:ext>
            </a:extLst>
          </p:cNvPr>
          <p:cNvSpPr/>
          <p:nvPr/>
        </p:nvSpPr>
        <p:spPr>
          <a:xfrm>
            <a:off x="1609452" y="4820482"/>
            <a:ext cx="613905" cy="768546"/>
          </a:xfrm>
          <a:custGeom>
            <a:avLst/>
            <a:gdLst/>
            <a:ahLst/>
            <a:cxnLst/>
            <a:rect l="l" t="t" r="r" b="b"/>
            <a:pathLst>
              <a:path w="457200" h="573404">
                <a:moveTo>
                  <a:pt x="457200" y="465302"/>
                </a:moveTo>
                <a:lnTo>
                  <a:pt x="349199" y="573303"/>
                </a:lnTo>
                <a:lnTo>
                  <a:pt x="0" y="573303"/>
                </a:lnTo>
                <a:lnTo>
                  <a:pt x="0" y="0"/>
                </a:lnTo>
                <a:lnTo>
                  <a:pt x="457200" y="0"/>
                </a:lnTo>
                <a:lnTo>
                  <a:pt x="457200" y="465302"/>
                </a:lnTo>
                <a:close/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423">
            <a:extLst>
              <a:ext uri="{FF2B5EF4-FFF2-40B4-BE49-F238E27FC236}">
                <a16:creationId xmlns:a16="http://schemas.microsoft.com/office/drawing/2014/main" id="{51DA8BD7-49D3-31EC-8C8D-5EA49A887D2A}"/>
              </a:ext>
            </a:extLst>
          </p:cNvPr>
          <p:cNvSpPr/>
          <p:nvPr/>
        </p:nvSpPr>
        <p:spPr>
          <a:xfrm>
            <a:off x="2078340" y="5444134"/>
            <a:ext cx="145802" cy="145539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000" y="0"/>
                </a:moveTo>
                <a:lnTo>
                  <a:pt x="0" y="0"/>
                </a:lnTo>
                <a:lnTo>
                  <a:pt x="0" y="108000"/>
                </a:lnTo>
                <a:lnTo>
                  <a:pt x="1080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24">
            <a:extLst>
              <a:ext uri="{FF2B5EF4-FFF2-40B4-BE49-F238E27FC236}">
                <a16:creationId xmlns:a16="http://schemas.microsoft.com/office/drawing/2014/main" id="{CD098A9E-A289-F50F-7153-C0E7DBC31FC5}"/>
              </a:ext>
            </a:extLst>
          </p:cNvPr>
          <p:cNvSpPr/>
          <p:nvPr/>
        </p:nvSpPr>
        <p:spPr>
          <a:xfrm>
            <a:off x="1754468" y="5175123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425">
            <a:extLst>
              <a:ext uri="{FF2B5EF4-FFF2-40B4-BE49-F238E27FC236}">
                <a16:creationId xmlns:a16="http://schemas.microsoft.com/office/drawing/2014/main" id="{15F9FCD5-BB78-B6F8-67B1-202024A2CF78}"/>
              </a:ext>
            </a:extLst>
          </p:cNvPr>
          <p:cNvSpPr/>
          <p:nvPr/>
        </p:nvSpPr>
        <p:spPr>
          <a:xfrm>
            <a:off x="1754468" y="5175123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bject 426">
            <a:extLst>
              <a:ext uri="{FF2B5EF4-FFF2-40B4-BE49-F238E27FC236}">
                <a16:creationId xmlns:a16="http://schemas.microsoft.com/office/drawing/2014/main" id="{611D0405-80FE-6FDD-0425-F4E46C46D147}"/>
              </a:ext>
            </a:extLst>
          </p:cNvPr>
          <p:cNvSpPr/>
          <p:nvPr/>
        </p:nvSpPr>
        <p:spPr>
          <a:xfrm>
            <a:off x="1754468" y="5252934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bject 427">
            <a:extLst>
              <a:ext uri="{FF2B5EF4-FFF2-40B4-BE49-F238E27FC236}">
                <a16:creationId xmlns:a16="http://schemas.microsoft.com/office/drawing/2014/main" id="{5FB01FCB-A68B-1CCB-F972-939AC41E4D80}"/>
              </a:ext>
            </a:extLst>
          </p:cNvPr>
          <p:cNvSpPr/>
          <p:nvPr/>
        </p:nvSpPr>
        <p:spPr>
          <a:xfrm>
            <a:off x="1754468" y="5252934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bject 428">
            <a:extLst>
              <a:ext uri="{FF2B5EF4-FFF2-40B4-BE49-F238E27FC236}">
                <a16:creationId xmlns:a16="http://schemas.microsoft.com/office/drawing/2014/main" id="{230EC1FB-13B6-0A70-1F93-BCB030BA0755}"/>
              </a:ext>
            </a:extLst>
          </p:cNvPr>
          <p:cNvSpPr/>
          <p:nvPr/>
        </p:nvSpPr>
        <p:spPr>
          <a:xfrm>
            <a:off x="1754468" y="5330747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bject 430">
            <a:extLst>
              <a:ext uri="{FF2B5EF4-FFF2-40B4-BE49-F238E27FC236}">
                <a16:creationId xmlns:a16="http://schemas.microsoft.com/office/drawing/2014/main" id="{15133B6A-5B1E-FD4F-C227-F26D0EB748A8}"/>
              </a:ext>
            </a:extLst>
          </p:cNvPr>
          <p:cNvSpPr/>
          <p:nvPr/>
        </p:nvSpPr>
        <p:spPr>
          <a:xfrm>
            <a:off x="2600966" y="5248757"/>
            <a:ext cx="1980000" cy="434914"/>
          </a:xfrm>
          <a:custGeom>
            <a:avLst/>
            <a:gdLst/>
            <a:ahLst/>
            <a:cxnLst/>
            <a:rect l="l" t="t" r="r" b="b"/>
            <a:pathLst>
              <a:path w="1073150" h="324484">
                <a:moveTo>
                  <a:pt x="865898" y="0"/>
                </a:moveTo>
                <a:lnTo>
                  <a:pt x="865898" y="109893"/>
                </a:lnTo>
                <a:lnTo>
                  <a:pt x="0" y="109893"/>
                </a:lnTo>
                <a:lnTo>
                  <a:pt x="0" y="215531"/>
                </a:lnTo>
                <a:lnTo>
                  <a:pt x="865898" y="215531"/>
                </a:lnTo>
                <a:lnTo>
                  <a:pt x="865898" y="324002"/>
                </a:lnTo>
                <a:lnTo>
                  <a:pt x="1073048" y="161988"/>
                </a:lnTo>
                <a:lnTo>
                  <a:pt x="865898" y="0"/>
                </a:lnTo>
                <a:close/>
              </a:path>
            </a:pathLst>
          </a:custGeom>
          <a:solidFill>
            <a:srgbClr val="F15A29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bject 439" descr="マイナちゃんのイラスト">
            <a:extLst>
              <a:ext uri="{FF2B5EF4-FFF2-40B4-BE49-F238E27FC236}">
                <a16:creationId xmlns:a16="http://schemas.microsoft.com/office/drawing/2014/main" id="{04EF9120-D1D9-85C0-9BF1-21227C1410B7}"/>
              </a:ext>
            </a:extLst>
          </p:cNvPr>
          <p:cNvSpPr>
            <a:spLocks noChangeAspect="1"/>
          </p:cNvSpPr>
          <p:nvPr/>
        </p:nvSpPr>
        <p:spPr>
          <a:xfrm>
            <a:off x="3451483" y="4906472"/>
            <a:ext cx="657925" cy="108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グループ化 30" descr="パソコンの前にいる男性のイラスト">
            <a:extLst>
              <a:ext uri="{FF2B5EF4-FFF2-40B4-BE49-F238E27FC236}">
                <a16:creationId xmlns:a16="http://schemas.microsoft.com/office/drawing/2014/main" id="{7FBDEC35-6B4D-E842-17A1-0B9B569D579B}"/>
              </a:ext>
            </a:extLst>
          </p:cNvPr>
          <p:cNvGrpSpPr/>
          <p:nvPr/>
        </p:nvGrpSpPr>
        <p:grpSpPr>
          <a:xfrm>
            <a:off x="4577229" y="4654672"/>
            <a:ext cx="886725" cy="1133088"/>
            <a:chOff x="4345357" y="4876361"/>
            <a:chExt cx="717927" cy="917392"/>
          </a:xfrm>
        </p:grpSpPr>
        <p:sp>
          <p:nvSpPr>
            <p:cNvPr id="32" name="object 441">
              <a:extLst>
                <a:ext uri="{FF2B5EF4-FFF2-40B4-BE49-F238E27FC236}">
                  <a16:creationId xmlns:a16="http://schemas.microsoft.com/office/drawing/2014/main" id="{1D04498B-2910-8F90-02E6-8459F9A47559}"/>
                </a:ext>
              </a:extLst>
            </p:cNvPr>
            <p:cNvSpPr/>
            <p:nvPr/>
          </p:nvSpPr>
          <p:spPr>
            <a:xfrm>
              <a:off x="4516873" y="5446407"/>
              <a:ext cx="239899" cy="2556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bject 442">
              <a:extLst>
                <a:ext uri="{FF2B5EF4-FFF2-40B4-BE49-F238E27FC236}">
                  <a16:creationId xmlns:a16="http://schemas.microsoft.com/office/drawing/2014/main" id="{9083A61C-687C-3496-FBF7-ACD573A09780}"/>
                </a:ext>
              </a:extLst>
            </p:cNvPr>
            <p:cNvSpPr/>
            <p:nvPr/>
          </p:nvSpPr>
          <p:spPr>
            <a:xfrm>
              <a:off x="4601560" y="5255653"/>
              <a:ext cx="60537" cy="79153"/>
            </a:xfrm>
            <a:custGeom>
              <a:avLst/>
              <a:gdLst/>
              <a:ahLst/>
              <a:cxnLst/>
              <a:rect l="l" t="t" r="r" b="b"/>
              <a:pathLst>
                <a:path w="45085" h="59054">
                  <a:moveTo>
                    <a:pt x="44627" y="58673"/>
                  </a:moveTo>
                  <a:lnTo>
                    <a:pt x="0" y="58673"/>
                  </a:lnTo>
                  <a:lnTo>
                    <a:pt x="0" y="0"/>
                  </a:lnTo>
                  <a:lnTo>
                    <a:pt x="44627" y="0"/>
                  </a:lnTo>
                  <a:lnTo>
                    <a:pt x="44627" y="58673"/>
                  </a:lnTo>
                  <a:close/>
                </a:path>
              </a:pathLst>
            </a:custGeom>
            <a:solidFill>
              <a:srgbClr val="FBBE9E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bject 443">
              <a:extLst>
                <a:ext uri="{FF2B5EF4-FFF2-40B4-BE49-F238E27FC236}">
                  <a16:creationId xmlns:a16="http://schemas.microsoft.com/office/drawing/2014/main" id="{03FD96B6-60F7-82DF-C7AA-C5F345A69DFB}"/>
                </a:ext>
              </a:extLst>
            </p:cNvPr>
            <p:cNvSpPr/>
            <p:nvPr/>
          </p:nvSpPr>
          <p:spPr>
            <a:xfrm>
              <a:off x="4490183" y="4915825"/>
              <a:ext cx="300131" cy="348101"/>
            </a:xfrm>
            <a:custGeom>
              <a:avLst/>
              <a:gdLst/>
              <a:ahLst/>
              <a:cxnLst/>
              <a:rect l="l" t="t" r="r" b="b"/>
              <a:pathLst>
                <a:path w="223520" h="259715">
                  <a:moveTo>
                    <a:pt x="121856" y="0"/>
                  </a:moveTo>
                  <a:lnTo>
                    <a:pt x="78430" y="4104"/>
                  </a:lnTo>
                  <a:lnTo>
                    <a:pt x="21181" y="50783"/>
                  </a:lnTo>
                  <a:lnTo>
                    <a:pt x="6338" y="88899"/>
                  </a:lnTo>
                  <a:lnTo>
                    <a:pt x="0" y="133896"/>
                  </a:lnTo>
                  <a:lnTo>
                    <a:pt x="3249" y="180138"/>
                  </a:lnTo>
                  <a:lnTo>
                    <a:pt x="19824" y="217854"/>
                  </a:lnTo>
                  <a:lnTo>
                    <a:pt x="52935" y="244976"/>
                  </a:lnTo>
                  <a:lnTo>
                    <a:pt x="105790" y="259435"/>
                  </a:lnTo>
                  <a:lnTo>
                    <a:pt x="157140" y="254704"/>
                  </a:lnTo>
                  <a:lnTo>
                    <a:pt x="192952" y="230298"/>
                  </a:lnTo>
                  <a:lnTo>
                    <a:pt x="214470" y="191705"/>
                  </a:lnTo>
                  <a:lnTo>
                    <a:pt x="222935" y="144411"/>
                  </a:lnTo>
                  <a:lnTo>
                    <a:pt x="220699" y="87543"/>
                  </a:lnTo>
                  <a:lnTo>
                    <a:pt x="205595" y="43202"/>
                  </a:lnTo>
                  <a:lnTo>
                    <a:pt x="173892" y="13363"/>
                  </a:lnTo>
                  <a:lnTo>
                    <a:pt x="121856" y="0"/>
                  </a:lnTo>
                  <a:close/>
                </a:path>
              </a:pathLst>
            </a:custGeom>
            <a:solidFill>
              <a:srgbClr val="FBBE9E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bject 444">
              <a:extLst>
                <a:ext uri="{FF2B5EF4-FFF2-40B4-BE49-F238E27FC236}">
                  <a16:creationId xmlns:a16="http://schemas.microsoft.com/office/drawing/2014/main" id="{86DEE5DF-CF8E-3057-370F-D8BAD04D4682}"/>
                </a:ext>
              </a:extLst>
            </p:cNvPr>
            <p:cNvSpPr/>
            <p:nvPr/>
          </p:nvSpPr>
          <p:spPr>
            <a:xfrm>
              <a:off x="4669036" y="5088237"/>
              <a:ext cx="24727" cy="65535"/>
            </a:xfrm>
            <a:custGeom>
              <a:avLst/>
              <a:gdLst/>
              <a:ahLst/>
              <a:cxnLst/>
              <a:rect l="l" t="t" r="r" b="b"/>
              <a:pathLst>
                <a:path w="18414" h="48895">
                  <a:moveTo>
                    <a:pt x="8978" y="0"/>
                  </a:moveTo>
                  <a:lnTo>
                    <a:pt x="18300" y="45313"/>
                  </a:lnTo>
                  <a:lnTo>
                    <a:pt x="0" y="48653"/>
                  </a:lnTo>
                </a:path>
              </a:pathLst>
            </a:custGeom>
            <a:ln w="3809">
              <a:solidFill>
                <a:srgbClr val="CA7B5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bject 445">
              <a:extLst>
                <a:ext uri="{FF2B5EF4-FFF2-40B4-BE49-F238E27FC236}">
                  <a16:creationId xmlns:a16="http://schemas.microsoft.com/office/drawing/2014/main" id="{C3DDF66E-E85F-A7D3-EC10-F741CDC28B72}"/>
                </a:ext>
              </a:extLst>
            </p:cNvPr>
            <p:cNvSpPr/>
            <p:nvPr/>
          </p:nvSpPr>
          <p:spPr>
            <a:xfrm>
              <a:off x="4611573" y="5195274"/>
              <a:ext cx="103170" cy="26384"/>
            </a:xfrm>
            <a:custGeom>
              <a:avLst/>
              <a:gdLst/>
              <a:ahLst/>
              <a:cxnLst/>
              <a:rect l="l" t="t" r="r" b="b"/>
              <a:pathLst>
                <a:path w="76835" h="19684">
                  <a:moveTo>
                    <a:pt x="0" y="0"/>
                  </a:moveTo>
                  <a:lnTo>
                    <a:pt x="7013" y="10395"/>
                  </a:lnTo>
                  <a:lnTo>
                    <a:pt x="13436" y="15871"/>
                  </a:lnTo>
                  <a:lnTo>
                    <a:pt x="22945" y="18237"/>
                  </a:lnTo>
                  <a:lnTo>
                    <a:pt x="39217" y="19303"/>
                  </a:lnTo>
                  <a:lnTo>
                    <a:pt x="56824" y="17417"/>
                  </a:lnTo>
                  <a:lnTo>
                    <a:pt x="68305" y="11953"/>
                  </a:lnTo>
                  <a:lnTo>
                    <a:pt x="74545" y="6238"/>
                  </a:lnTo>
                  <a:lnTo>
                    <a:pt x="76428" y="3594"/>
                  </a:lnTo>
                </a:path>
              </a:pathLst>
            </a:custGeom>
            <a:ln w="3810">
              <a:solidFill>
                <a:srgbClr val="CD57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bject 446">
              <a:extLst>
                <a:ext uri="{FF2B5EF4-FFF2-40B4-BE49-F238E27FC236}">
                  <a16:creationId xmlns:a16="http://schemas.microsoft.com/office/drawing/2014/main" id="{07AF4092-5855-E44E-6BD9-915A1A6FAAF4}"/>
                </a:ext>
              </a:extLst>
            </p:cNvPr>
            <p:cNvSpPr/>
            <p:nvPr/>
          </p:nvSpPr>
          <p:spPr>
            <a:xfrm>
              <a:off x="4605725" y="5070189"/>
              <a:ext cx="28137" cy="33193"/>
            </a:xfrm>
            <a:custGeom>
              <a:avLst/>
              <a:gdLst/>
              <a:ahLst/>
              <a:cxnLst/>
              <a:rect l="l" t="t" r="r" b="b"/>
              <a:pathLst>
                <a:path w="20954" h="24765">
                  <a:moveTo>
                    <a:pt x="5372" y="0"/>
                  </a:moveTo>
                  <a:lnTo>
                    <a:pt x="609" y="5079"/>
                  </a:lnTo>
                  <a:lnTo>
                    <a:pt x="0" y="18173"/>
                  </a:lnTo>
                  <a:lnTo>
                    <a:pt x="4254" y="23698"/>
                  </a:lnTo>
                  <a:lnTo>
                    <a:pt x="15379" y="24218"/>
                  </a:lnTo>
                  <a:lnTo>
                    <a:pt x="20142" y="19138"/>
                  </a:lnTo>
                  <a:lnTo>
                    <a:pt x="20751" y="6032"/>
                  </a:lnTo>
                  <a:lnTo>
                    <a:pt x="16497" y="520"/>
                  </a:lnTo>
                  <a:lnTo>
                    <a:pt x="5372" y="0"/>
                  </a:lnTo>
                  <a:close/>
                </a:path>
              </a:pathLst>
            </a:custGeom>
            <a:solidFill>
              <a:srgbClr val="0501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bject 447">
              <a:extLst>
                <a:ext uri="{FF2B5EF4-FFF2-40B4-BE49-F238E27FC236}">
                  <a16:creationId xmlns:a16="http://schemas.microsoft.com/office/drawing/2014/main" id="{ACDFC5E1-7670-C9E6-D388-5E99614F9882}"/>
                </a:ext>
              </a:extLst>
            </p:cNvPr>
            <p:cNvSpPr/>
            <p:nvPr/>
          </p:nvSpPr>
          <p:spPr>
            <a:xfrm>
              <a:off x="4702463" y="5074744"/>
              <a:ext cx="28137" cy="33193"/>
            </a:xfrm>
            <a:custGeom>
              <a:avLst/>
              <a:gdLst/>
              <a:ahLst/>
              <a:cxnLst/>
              <a:rect l="l" t="t" r="r" b="b"/>
              <a:pathLst>
                <a:path w="20954" h="24765">
                  <a:moveTo>
                    <a:pt x="5384" y="0"/>
                  </a:moveTo>
                  <a:lnTo>
                    <a:pt x="622" y="5092"/>
                  </a:lnTo>
                  <a:lnTo>
                    <a:pt x="0" y="18173"/>
                  </a:lnTo>
                  <a:lnTo>
                    <a:pt x="4267" y="23698"/>
                  </a:lnTo>
                  <a:lnTo>
                    <a:pt x="15392" y="24231"/>
                  </a:lnTo>
                  <a:lnTo>
                    <a:pt x="20154" y="19138"/>
                  </a:lnTo>
                  <a:lnTo>
                    <a:pt x="20764" y="6032"/>
                  </a:lnTo>
                  <a:lnTo>
                    <a:pt x="16509" y="520"/>
                  </a:lnTo>
                  <a:lnTo>
                    <a:pt x="5384" y="0"/>
                  </a:lnTo>
                  <a:close/>
                </a:path>
              </a:pathLst>
            </a:custGeom>
            <a:solidFill>
              <a:srgbClr val="0501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bject 448">
              <a:extLst>
                <a:ext uri="{FF2B5EF4-FFF2-40B4-BE49-F238E27FC236}">
                  <a16:creationId xmlns:a16="http://schemas.microsoft.com/office/drawing/2014/main" id="{29FB63ED-00B6-5BAB-DAC8-DC196930CBB6}"/>
                </a:ext>
              </a:extLst>
            </p:cNvPr>
            <p:cNvSpPr/>
            <p:nvPr/>
          </p:nvSpPr>
          <p:spPr>
            <a:xfrm>
              <a:off x="4554960" y="5099309"/>
              <a:ext cx="59685" cy="59577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3266" y="0"/>
                  </a:moveTo>
                  <a:lnTo>
                    <a:pt x="14535" y="1336"/>
                  </a:lnTo>
                  <a:lnTo>
                    <a:pt x="7246" y="5765"/>
                  </a:lnTo>
                  <a:lnTo>
                    <a:pt x="2151" y="12605"/>
                  </a:lnTo>
                  <a:lnTo>
                    <a:pt x="0" y="21170"/>
                  </a:lnTo>
                  <a:lnTo>
                    <a:pt x="1341" y="29906"/>
                  </a:lnTo>
                  <a:lnTo>
                    <a:pt x="5770" y="37195"/>
                  </a:lnTo>
                  <a:lnTo>
                    <a:pt x="12606" y="42287"/>
                  </a:lnTo>
                  <a:lnTo>
                    <a:pt x="21170" y="44437"/>
                  </a:lnTo>
                  <a:lnTo>
                    <a:pt x="29901" y="43102"/>
                  </a:lnTo>
                  <a:lnTo>
                    <a:pt x="37190" y="38676"/>
                  </a:lnTo>
                  <a:lnTo>
                    <a:pt x="42286" y="31837"/>
                  </a:lnTo>
                  <a:lnTo>
                    <a:pt x="44437" y="23266"/>
                  </a:lnTo>
                  <a:lnTo>
                    <a:pt x="43101" y="14537"/>
                  </a:lnTo>
                  <a:lnTo>
                    <a:pt x="38671" y="7251"/>
                  </a:lnTo>
                  <a:lnTo>
                    <a:pt x="31832" y="2156"/>
                  </a:lnTo>
                  <a:lnTo>
                    <a:pt x="23266" y="0"/>
                  </a:lnTo>
                  <a:close/>
                </a:path>
              </a:pathLst>
            </a:custGeom>
            <a:solidFill>
              <a:srgbClr val="F68F7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bject 449">
              <a:extLst>
                <a:ext uri="{FF2B5EF4-FFF2-40B4-BE49-F238E27FC236}">
                  <a16:creationId xmlns:a16="http://schemas.microsoft.com/office/drawing/2014/main" id="{03632BD3-EB04-F2A4-CE2B-C485DCA33E5A}"/>
                </a:ext>
              </a:extLst>
            </p:cNvPr>
            <p:cNvSpPr/>
            <p:nvPr/>
          </p:nvSpPr>
          <p:spPr>
            <a:xfrm>
              <a:off x="4717246" y="5106957"/>
              <a:ext cx="59685" cy="59577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3279" y="0"/>
                  </a:moveTo>
                  <a:lnTo>
                    <a:pt x="14542" y="1334"/>
                  </a:lnTo>
                  <a:lnTo>
                    <a:pt x="7253" y="5761"/>
                  </a:lnTo>
                  <a:lnTo>
                    <a:pt x="2156" y="12599"/>
                  </a:lnTo>
                  <a:lnTo>
                    <a:pt x="0" y="21170"/>
                  </a:lnTo>
                  <a:lnTo>
                    <a:pt x="1341" y="29899"/>
                  </a:lnTo>
                  <a:lnTo>
                    <a:pt x="5770" y="37185"/>
                  </a:lnTo>
                  <a:lnTo>
                    <a:pt x="12606" y="42280"/>
                  </a:lnTo>
                  <a:lnTo>
                    <a:pt x="21170" y="44437"/>
                  </a:lnTo>
                  <a:lnTo>
                    <a:pt x="29907" y="43101"/>
                  </a:lnTo>
                  <a:lnTo>
                    <a:pt x="37196" y="38671"/>
                  </a:lnTo>
                  <a:lnTo>
                    <a:pt x="42293" y="31832"/>
                  </a:lnTo>
                  <a:lnTo>
                    <a:pt x="44450" y="23266"/>
                  </a:lnTo>
                  <a:lnTo>
                    <a:pt x="43108" y="14530"/>
                  </a:lnTo>
                  <a:lnTo>
                    <a:pt x="38679" y="7242"/>
                  </a:lnTo>
                  <a:lnTo>
                    <a:pt x="31843" y="2149"/>
                  </a:lnTo>
                  <a:lnTo>
                    <a:pt x="23279" y="0"/>
                  </a:lnTo>
                  <a:close/>
                </a:path>
              </a:pathLst>
            </a:custGeom>
            <a:solidFill>
              <a:srgbClr val="F68F7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bject 450">
              <a:extLst>
                <a:ext uri="{FF2B5EF4-FFF2-40B4-BE49-F238E27FC236}">
                  <a16:creationId xmlns:a16="http://schemas.microsoft.com/office/drawing/2014/main" id="{05995B95-0A92-ABC7-9E5C-D4C9CC505542}"/>
                </a:ext>
              </a:extLst>
            </p:cNvPr>
            <p:cNvSpPr/>
            <p:nvPr/>
          </p:nvSpPr>
          <p:spPr>
            <a:xfrm>
              <a:off x="4483974" y="4876361"/>
              <a:ext cx="320594" cy="226394"/>
            </a:xfrm>
            <a:custGeom>
              <a:avLst/>
              <a:gdLst/>
              <a:ahLst/>
              <a:cxnLst/>
              <a:rect l="l" t="t" r="r" b="b"/>
              <a:pathLst>
                <a:path w="238760" h="168909">
                  <a:moveTo>
                    <a:pt x="229321" y="59183"/>
                  </a:moveTo>
                  <a:lnTo>
                    <a:pt x="182557" y="59183"/>
                  </a:lnTo>
                  <a:lnTo>
                    <a:pt x="191185" y="93709"/>
                  </a:lnTo>
                  <a:lnTo>
                    <a:pt x="207703" y="120285"/>
                  </a:lnTo>
                  <a:lnTo>
                    <a:pt x="222837" y="143508"/>
                  </a:lnTo>
                  <a:lnTo>
                    <a:pt x="227807" y="168733"/>
                  </a:lnTo>
                  <a:lnTo>
                    <a:pt x="232498" y="153253"/>
                  </a:lnTo>
                  <a:lnTo>
                    <a:pt x="234674" y="142471"/>
                  </a:lnTo>
                  <a:lnTo>
                    <a:pt x="236837" y="124600"/>
                  </a:lnTo>
                  <a:lnTo>
                    <a:pt x="238563" y="101520"/>
                  </a:lnTo>
                  <a:lnTo>
                    <a:pt x="235769" y="71005"/>
                  </a:lnTo>
                  <a:lnTo>
                    <a:pt x="229321" y="59183"/>
                  </a:lnTo>
                  <a:close/>
                </a:path>
                <a:path w="238760" h="168909">
                  <a:moveTo>
                    <a:pt x="125450" y="0"/>
                  </a:moveTo>
                  <a:lnTo>
                    <a:pt x="79973" y="6195"/>
                  </a:lnTo>
                  <a:lnTo>
                    <a:pt x="38853" y="26459"/>
                  </a:lnTo>
                  <a:lnTo>
                    <a:pt x="12720" y="60389"/>
                  </a:lnTo>
                  <a:lnTo>
                    <a:pt x="0" y="121462"/>
                  </a:lnTo>
                  <a:lnTo>
                    <a:pt x="1403" y="140101"/>
                  </a:lnTo>
                  <a:lnTo>
                    <a:pt x="4262" y="150940"/>
                  </a:lnTo>
                  <a:lnTo>
                    <a:pt x="24670" y="120285"/>
                  </a:lnTo>
                  <a:lnTo>
                    <a:pt x="57018" y="105012"/>
                  </a:lnTo>
                  <a:lnTo>
                    <a:pt x="96023" y="93371"/>
                  </a:lnTo>
                  <a:lnTo>
                    <a:pt x="136405" y="73610"/>
                  </a:lnTo>
                  <a:lnTo>
                    <a:pt x="169393" y="73610"/>
                  </a:lnTo>
                  <a:lnTo>
                    <a:pt x="173843" y="69175"/>
                  </a:lnTo>
                  <a:lnTo>
                    <a:pt x="182557" y="59183"/>
                  </a:lnTo>
                  <a:lnTo>
                    <a:pt x="229321" y="59183"/>
                  </a:lnTo>
                  <a:lnTo>
                    <a:pt x="221037" y="43992"/>
                  </a:lnTo>
                  <a:lnTo>
                    <a:pt x="186951" y="31421"/>
                  </a:lnTo>
                  <a:lnTo>
                    <a:pt x="164653" y="8274"/>
                  </a:lnTo>
                  <a:lnTo>
                    <a:pt x="125450" y="0"/>
                  </a:lnTo>
                  <a:close/>
                </a:path>
                <a:path w="238760" h="168909">
                  <a:moveTo>
                    <a:pt x="169393" y="73610"/>
                  </a:moveTo>
                  <a:lnTo>
                    <a:pt x="136405" y="73610"/>
                  </a:lnTo>
                  <a:lnTo>
                    <a:pt x="136894" y="75540"/>
                  </a:lnTo>
                  <a:lnTo>
                    <a:pt x="137390" y="81022"/>
                  </a:lnTo>
                  <a:lnTo>
                    <a:pt x="136438" y="89592"/>
                  </a:lnTo>
                  <a:lnTo>
                    <a:pt x="132583" y="100788"/>
                  </a:lnTo>
                  <a:lnTo>
                    <a:pt x="147247" y="92974"/>
                  </a:lnTo>
                  <a:lnTo>
                    <a:pt x="161537" y="81438"/>
                  </a:lnTo>
                  <a:lnTo>
                    <a:pt x="169393" y="73610"/>
                  </a:lnTo>
                  <a:close/>
                </a:path>
              </a:pathLst>
            </a:custGeom>
            <a:solidFill>
              <a:srgbClr val="866048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bject 452">
              <a:extLst>
                <a:ext uri="{FF2B5EF4-FFF2-40B4-BE49-F238E27FC236}">
                  <a16:creationId xmlns:a16="http://schemas.microsoft.com/office/drawing/2014/main" id="{ADB02FE3-EDEA-737F-4FD0-EA83D7C1CF28}"/>
                </a:ext>
              </a:extLst>
            </p:cNvPr>
            <p:cNvSpPr/>
            <p:nvPr/>
          </p:nvSpPr>
          <p:spPr>
            <a:xfrm>
              <a:off x="4509711" y="4941722"/>
              <a:ext cx="111697" cy="64684"/>
            </a:xfrm>
            <a:custGeom>
              <a:avLst/>
              <a:gdLst/>
              <a:ahLst/>
              <a:cxnLst/>
              <a:rect l="l" t="t" r="r" b="b"/>
              <a:pathLst>
                <a:path w="83185" h="48259">
                  <a:moveTo>
                    <a:pt x="83159" y="0"/>
                  </a:moveTo>
                  <a:lnTo>
                    <a:pt x="60018" y="4123"/>
                  </a:lnTo>
                  <a:lnTo>
                    <a:pt x="38998" y="13250"/>
                  </a:lnTo>
                  <a:lnTo>
                    <a:pt x="19269" y="27662"/>
                  </a:lnTo>
                  <a:lnTo>
                    <a:pt x="0" y="47637"/>
                  </a:lnTo>
                </a:path>
              </a:pathLst>
            </a:custGeom>
            <a:ln w="3810">
              <a:solidFill>
                <a:srgbClr val="6547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bject 453">
              <a:extLst>
                <a:ext uri="{FF2B5EF4-FFF2-40B4-BE49-F238E27FC236}">
                  <a16:creationId xmlns:a16="http://schemas.microsoft.com/office/drawing/2014/main" id="{257CC629-C926-493F-C336-92378BD4E8C9}"/>
                </a:ext>
              </a:extLst>
            </p:cNvPr>
            <p:cNvSpPr/>
            <p:nvPr/>
          </p:nvSpPr>
          <p:spPr>
            <a:xfrm>
              <a:off x="4754566" y="4948004"/>
              <a:ext cx="41780" cy="105537"/>
            </a:xfrm>
            <a:custGeom>
              <a:avLst/>
              <a:gdLst/>
              <a:ahLst/>
              <a:cxnLst/>
              <a:rect l="l" t="t" r="r" b="b"/>
              <a:pathLst>
                <a:path w="31114" h="78740">
                  <a:moveTo>
                    <a:pt x="0" y="0"/>
                  </a:moveTo>
                  <a:lnTo>
                    <a:pt x="13119" y="14689"/>
                  </a:lnTo>
                  <a:lnTo>
                    <a:pt x="23725" y="34656"/>
                  </a:lnTo>
                  <a:lnTo>
                    <a:pt x="30094" y="56841"/>
                  </a:lnTo>
                  <a:lnTo>
                    <a:pt x="30505" y="78181"/>
                  </a:lnTo>
                </a:path>
              </a:pathLst>
            </a:custGeom>
            <a:ln w="3810">
              <a:solidFill>
                <a:srgbClr val="6547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bject 454">
              <a:extLst>
                <a:ext uri="{FF2B5EF4-FFF2-40B4-BE49-F238E27FC236}">
                  <a16:creationId xmlns:a16="http://schemas.microsoft.com/office/drawing/2014/main" id="{CE5C033D-4AF5-9B41-71CA-5CF56D31C739}"/>
                </a:ext>
              </a:extLst>
            </p:cNvPr>
            <p:cNvSpPr/>
            <p:nvPr/>
          </p:nvSpPr>
          <p:spPr>
            <a:xfrm>
              <a:off x="4466629" y="5078128"/>
              <a:ext cx="46896" cy="46811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8801" y="0"/>
                  </a:moveTo>
                  <a:lnTo>
                    <a:pt x="876" y="7213"/>
                  </a:lnTo>
                  <a:lnTo>
                    <a:pt x="0" y="25869"/>
                  </a:lnTo>
                  <a:lnTo>
                    <a:pt x="7200" y="33782"/>
                  </a:lnTo>
                  <a:lnTo>
                    <a:pt x="25869" y="34671"/>
                  </a:lnTo>
                  <a:lnTo>
                    <a:pt x="33781" y="27457"/>
                  </a:lnTo>
                  <a:lnTo>
                    <a:pt x="34670" y="8813"/>
                  </a:lnTo>
                  <a:lnTo>
                    <a:pt x="27457" y="889"/>
                  </a:lnTo>
                  <a:lnTo>
                    <a:pt x="8801" y="0"/>
                  </a:lnTo>
                  <a:close/>
                </a:path>
              </a:pathLst>
            </a:custGeom>
            <a:solidFill>
              <a:srgbClr val="FBBE9E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bject 455">
              <a:extLst>
                <a:ext uri="{FF2B5EF4-FFF2-40B4-BE49-F238E27FC236}">
                  <a16:creationId xmlns:a16="http://schemas.microsoft.com/office/drawing/2014/main" id="{24E5C7C1-11DF-2389-7ECD-818B4E36EFB7}"/>
                </a:ext>
              </a:extLst>
            </p:cNvPr>
            <p:cNvSpPr/>
            <p:nvPr/>
          </p:nvSpPr>
          <p:spPr>
            <a:xfrm>
              <a:off x="4765970" y="5092222"/>
              <a:ext cx="46896" cy="46811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8801" y="0"/>
                  </a:moveTo>
                  <a:lnTo>
                    <a:pt x="876" y="7213"/>
                  </a:lnTo>
                  <a:lnTo>
                    <a:pt x="0" y="25869"/>
                  </a:lnTo>
                  <a:lnTo>
                    <a:pt x="7213" y="33781"/>
                  </a:lnTo>
                  <a:lnTo>
                    <a:pt x="25869" y="34670"/>
                  </a:lnTo>
                  <a:lnTo>
                    <a:pt x="33781" y="27457"/>
                  </a:lnTo>
                  <a:lnTo>
                    <a:pt x="34670" y="8813"/>
                  </a:lnTo>
                  <a:lnTo>
                    <a:pt x="27457" y="888"/>
                  </a:lnTo>
                  <a:lnTo>
                    <a:pt x="8801" y="0"/>
                  </a:lnTo>
                  <a:close/>
                </a:path>
              </a:pathLst>
            </a:custGeom>
            <a:solidFill>
              <a:srgbClr val="FBBE9E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bject 456">
              <a:extLst>
                <a:ext uri="{FF2B5EF4-FFF2-40B4-BE49-F238E27FC236}">
                  <a16:creationId xmlns:a16="http://schemas.microsoft.com/office/drawing/2014/main" id="{5E6F8F82-D265-817C-D75B-A195EBF57BB1}"/>
                </a:ext>
              </a:extLst>
            </p:cNvPr>
            <p:cNvSpPr/>
            <p:nvPr/>
          </p:nvSpPr>
          <p:spPr>
            <a:xfrm>
              <a:off x="4711396" y="5301379"/>
              <a:ext cx="78442" cy="263842"/>
            </a:xfrm>
            <a:custGeom>
              <a:avLst/>
              <a:gdLst/>
              <a:ahLst/>
              <a:cxnLst/>
              <a:rect l="l" t="t" r="r" b="b"/>
              <a:pathLst>
                <a:path w="58420" h="196850">
                  <a:moveTo>
                    <a:pt x="20472" y="0"/>
                  </a:moveTo>
                  <a:lnTo>
                    <a:pt x="0" y="82727"/>
                  </a:lnTo>
                  <a:lnTo>
                    <a:pt x="9029" y="194551"/>
                  </a:lnTo>
                  <a:lnTo>
                    <a:pt x="57810" y="196608"/>
                  </a:lnTo>
                  <a:lnTo>
                    <a:pt x="54532" y="166454"/>
                  </a:lnTo>
                  <a:lnTo>
                    <a:pt x="45956" y="99814"/>
                  </a:lnTo>
                  <a:lnTo>
                    <a:pt x="33973" y="32418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6AC0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bject 457">
              <a:extLst>
                <a:ext uri="{FF2B5EF4-FFF2-40B4-BE49-F238E27FC236}">
                  <a16:creationId xmlns:a16="http://schemas.microsoft.com/office/drawing/2014/main" id="{94B53158-017C-436D-13DA-036A6559AC41}"/>
                </a:ext>
              </a:extLst>
            </p:cNvPr>
            <p:cNvSpPr/>
            <p:nvPr/>
          </p:nvSpPr>
          <p:spPr>
            <a:xfrm>
              <a:off x="4515735" y="5286978"/>
              <a:ext cx="224246" cy="411934"/>
            </a:xfrm>
            <a:custGeom>
              <a:avLst/>
              <a:gdLst/>
              <a:ahLst/>
              <a:cxnLst/>
              <a:rect l="l" t="t" r="r" b="b"/>
              <a:pathLst>
                <a:path w="167004" h="307340">
                  <a:moveTo>
                    <a:pt x="61937" y="0"/>
                  </a:moveTo>
                  <a:lnTo>
                    <a:pt x="0" y="10744"/>
                  </a:lnTo>
                  <a:lnTo>
                    <a:pt x="14427" y="93472"/>
                  </a:lnTo>
                  <a:lnTo>
                    <a:pt x="25895" y="306870"/>
                  </a:lnTo>
                  <a:lnTo>
                    <a:pt x="138277" y="306870"/>
                  </a:lnTo>
                  <a:lnTo>
                    <a:pt x="152628" y="96354"/>
                  </a:lnTo>
                  <a:lnTo>
                    <a:pt x="163687" y="28829"/>
                  </a:lnTo>
                  <a:lnTo>
                    <a:pt x="94678" y="28829"/>
                  </a:lnTo>
                  <a:lnTo>
                    <a:pt x="61937" y="0"/>
                  </a:lnTo>
                  <a:close/>
                </a:path>
                <a:path w="167004" h="307340">
                  <a:moveTo>
                    <a:pt x="110007" y="0"/>
                  </a:moveTo>
                  <a:lnTo>
                    <a:pt x="94678" y="28829"/>
                  </a:lnTo>
                  <a:lnTo>
                    <a:pt x="163687" y="28829"/>
                  </a:lnTo>
                  <a:lnTo>
                    <a:pt x="166649" y="10744"/>
                  </a:lnTo>
                  <a:lnTo>
                    <a:pt x="110007" y="0"/>
                  </a:lnTo>
                  <a:close/>
                </a:path>
              </a:pathLst>
            </a:custGeom>
            <a:solidFill>
              <a:srgbClr val="6AC0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bject 458">
              <a:extLst>
                <a:ext uri="{FF2B5EF4-FFF2-40B4-BE49-F238E27FC236}">
                  <a16:creationId xmlns:a16="http://schemas.microsoft.com/office/drawing/2014/main" id="{F8D7DE4A-4ACF-C1F2-04CC-ADEAC3007D10}"/>
                </a:ext>
              </a:extLst>
            </p:cNvPr>
            <p:cNvSpPr/>
            <p:nvPr/>
          </p:nvSpPr>
          <p:spPr>
            <a:xfrm>
              <a:off x="4580214" y="5294965"/>
              <a:ext cx="101465" cy="56173"/>
            </a:xfrm>
            <a:custGeom>
              <a:avLst/>
              <a:gdLst/>
              <a:ahLst/>
              <a:cxnLst/>
              <a:rect l="l" t="t" r="r" b="b"/>
              <a:pathLst>
                <a:path w="75564" h="41909">
                  <a:moveTo>
                    <a:pt x="0" y="0"/>
                  </a:moveTo>
                  <a:lnTo>
                    <a:pt x="28143" y="41668"/>
                  </a:lnTo>
                  <a:lnTo>
                    <a:pt x="46659" y="24777"/>
                  </a:lnTo>
                  <a:lnTo>
                    <a:pt x="68199" y="38811"/>
                  </a:lnTo>
                  <a:lnTo>
                    <a:pt x="75565" y="0"/>
                  </a:lnTo>
                </a:path>
              </a:pathLst>
            </a:custGeom>
            <a:ln w="3810">
              <a:solidFill>
                <a:srgbClr val="5A8F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bject 459">
              <a:extLst>
                <a:ext uri="{FF2B5EF4-FFF2-40B4-BE49-F238E27FC236}">
                  <a16:creationId xmlns:a16="http://schemas.microsoft.com/office/drawing/2014/main" id="{17A59595-F75F-978B-21E5-4DB5D83E1DED}"/>
                </a:ext>
              </a:extLst>
            </p:cNvPr>
            <p:cNvSpPr/>
            <p:nvPr/>
          </p:nvSpPr>
          <p:spPr>
            <a:xfrm>
              <a:off x="4641253" y="5337188"/>
              <a:ext cx="9379" cy="8511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5041" y="0"/>
                  </a:moveTo>
                  <a:lnTo>
                    <a:pt x="1447" y="0"/>
                  </a:lnTo>
                  <a:lnTo>
                    <a:pt x="0" y="1371"/>
                  </a:lnTo>
                  <a:lnTo>
                    <a:pt x="0" y="4775"/>
                  </a:lnTo>
                  <a:lnTo>
                    <a:pt x="1447" y="6146"/>
                  </a:lnTo>
                  <a:lnTo>
                    <a:pt x="5041" y="6146"/>
                  </a:lnTo>
                  <a:lnTo>
                    <a:pt x="6489" y="4775"/>
                  </a:lnTo>
                  <a:lnTo>
                    <a:pt x="6489" y="1371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bject 460">
              <a:extLst>
                <a:ext uri="{FF2B5EF4-FFF2-40B4-BE49-F238E27FC236}">
                  <a16:creationId xmlns:a16="http://schemas.microsoft.com/office/drawing/2014/main" id="{8FDF5373-77EB-97B1-81E4-E8CAC4DB99B3}"/>
                </a:ext>
              </a:extLst>
            </p:cNvPr>
            <p:cNvSpPr/>
            <p:nvPr/>
          </p:nvSpPr>
          <p:spPr>
            <a:xfrm>
              <a:off x="4641253" y="5399009"/>
              <a:ext cx="9379" cy="8511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5041" y="0"/>
                  </a:moveTo>
                  <a:lnTo>
                    <a:pt x="1447" y="0"/>
                  </a:lnTo>
                  <a:lnTo>
                    <a:pt x="0" y="1371"/>
                  </a:lnTo>
                  <a:lnTo>
                    <a:pt x="0" y="4775"/>
                  </a:lnTo>
                  <a:lnTo>
                    <a:pt x="1447" y="6146"/>
                  </a:lnTo>
                  <a:lnTo>
                    <a:pt x="5041" y="6146"/>
                  </a:lnTo>
                  <a:lnTo>
                    <a:pt x="6489" y="4775"/>
                  </a:lnTo>
                  <a:lnTo>
                    <a:pt x="6489" y="1371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bject 461">
              <a:extLst>
                <a:ext uri="{FF2B5EF4-FFF2-40B4-BE49-F238E27FC236}">
                  <a16:creationId xmlns:a16="http://schemas.microsoft.com/office/drawing/2014/main" id="{8FF6CAB3-0C3C-FF00-B6EF-FF0712277A4F}"/>
                </a:ext>
              </a:extLst>
            </p:cNvPr>
            <p:cNvSpPr/>
            <p:nvPr/>
          </p:nvSpPr>
          <p:spPr>
            <a:xfrm>
              <a:off x="4641253" y="5460831"/>
              <a:ext cx="9379" cy="8511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5041" y="0"/>
                  </a:moveTo>
                  <a:lnTo>
                    <a:pt x="1447" y="0"/>
                  </a:lnTo>
                  <a:lnTo>
                    <a:pt x="0" y="1371"/>
                  </a:lnTo>
                  <a:lnTo>
                    <a:pt x="0" y="4775"/>
                  </a:lnTo>
                  <a:lnTo>
                    <a:pt x="1447" y="6159"/>
                  </a:lnTo>
                  <a:lnTo>
                    <a:pt x="5041" y="6159"/>
                  </a:lnTo>
                  <a:lnTo>
                    <a:pt x="6489" y="4775"/>
                  </a:lnTo>
                  <a:lnTo>
                    <a:pt x="6489" y="1371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bject 462">
              <a:extLst>
                <a:ext uri="{FF2B5EF4-FFF2-40B4-BE49-F238E27FC236}">
                  <a16:creationId xmlns:a16="http://schemas.microsoft.com/office/drawing/2014/main" id="{ECBD88F8-F25E-B973-5F24-DF8454007D82}"/>
                </a:ext>
              </a:extLst>
            </p:cNvPr>
            <p:cNvSpPr/>
            <p:nvPr/>
          </p:nvSpPr>
          <p:spPr>
            <a:xfrm>
              <a:off x="4641253" y="5522653"/>
              <a:ext cx="9379" cy="8511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5041" y="0"/>
                  </a:moveTo>
                  <a:lnTo>
                    <a:pt x="1447" y="0"/>
                  </a:lnTo>
                  <a:lnTo>
                    <a:pt x="0" y="1384"/>
                  </a:lnTo>
                  <a:lnTo>
                    <a:pt x="0" y="4787"/>
                  </a:lnTo>
                  <a:lnTo>
                    <a:pt x="1447" y="6159"/>
                  </a:lnTo>
                  <a:lnTo>
                    <a:pt x="5041" y="6159"/>
                  </a:lnTo>
                  <a:lnTo>
                    <a:pt x="6489" y="4787"/>
                  </a:lnTo>
                  <a:lnTo>
                    <a:pt x="6489" y="1384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bject 463">
              <a:extLst>
                <a:ext uri="{FF2B5EF4-FFF2-40B4-BE49-F238E27FC236}">
                  <a16:creationId xmlns:a16="http://schemas.microsoft.com/office/drawing/2014/main" id="{EB8179E6-003B-877F-1E6E-F234D413B2B5}"/>
                </a:ext>
              </a:extLst>
            </p:cNvPr>
            <p:cNvSpPr/>
            <p:nvPr/>
          </p:nvSpPr>
          <p:spPr>
            <a:xfrm>
              <a:off x="4641253" y="5584491"/>
              <a:ext cx="9379" cy="8511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5041" y="0"/>
                  </a:moveTo>
                  <a:lnTo>
                    <a:pt x="1447" y="0"/>
                  </a:lnTo>
                  <a:lnTo>
                    <a:pt x="0" y="1371"/>
                  </a:lnTo>
                  <a:lnTo>
                    <a:pt x="0" y="4775"/>
                  </a:lnTo>
                  <a:lnTo>
                    <a:pt x="1447" y="6146"/>
                  </a:lnTo>
                  <a:lnTo>
                    <a:pt x="5041" y="6146"/>
                  </a:lnTo>
                  <a:lnTo>
                    <a:pt x="6489" y="4775"/>
                  </a:lnTo>
                  <a:lnTo>
                    <a:pt x="6489" y="1371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bject 464">
              <a:extLst>
                <a:ext uri="{FF2B5EF4-FFF2-40B4-BE49-F238E27FC236}">
                  <a16:creationId xmlns:a16="http://schemas.microsoft.com/office/drawing/2014/main" id="{98970D31-B118-284E-D70D-1E9EA4F38350}"/>
                </a:ext>
              </a:extLst>
            </p:cNvPr>
            <p:cNvSpPr/>
            <p:nvPr/>
          </p:nvSpPr>
          <p:spPr>
            <a:xfrm>
              <a:off x="4641253" y="5646313"/>
              <a:ext cx="9379" cy="8511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5041" y="0"/>
                  </a:moveTo>
                  <a:lnTo>
                    <a:pt x="1447" y="0"/>
                  </a:lnTo>
                  <a:lnTo>
                    <a:pt x="0" y="1371"/>
                  </a:lnTo>
                  <a:lnTo>
                    <a:pt x="0" y="4775"/>
                  </a:lnTo>
                  <a:lnTo>
                    <a:pt x="1447" y="6146"/>
                  </a:lnTo>
                  <a:lnTo>
                    <a:pt x="5041" y="6146"/>
                  </a:lnTo>
                  <a:lnTo>
                    <a:pt x="6489" y="4775"/>
                  </a:lnTo>
                  <a:lnTo>
                    <a:pt x="6489" y="1371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bject 465">
              <a:extLst>
                <a:ext uri="{FF2B5EF4-FFF2-40B4-BE49-F238E27FC236}">
                  <a16:creationId xmlns:a16="http://schemas.microsoft.com/office/drawing/2014/main" id="{ED614E88-9DE0-4C9B-3E4F-0FC3B9044E7F}"/>
                </a:ext>
              </a:extLst>
            </p:cNvPr>
            <p:cNvSpPr/>
            <p:nvPr/>
          </p:nvSpPr>
          <p:spPr>
            <a:xfrm>
              <a:off x="4739504" y="5395101"/>
              <a:ext cx="0" cy="154050"/>
            </a:xfrm>
            <a:custGeom>
              <a:avLst/>
              <a:gdLst/>
              <a:ahLst/>
              <a:cxnLst/>
              <a:rect l="l" t="t" r="r" b="b"/>
              <a:pathLst>
                <a:path h="114934">
                  <a:moveTo>
                    <a:pt x="0" y="0"/>
                  </a:moveTo>
                  <a:lnTo>
                    <a:pt x="0" y="114769"/>
                  </a:lnTo>
                </a:path>
              </a:pathLst>
            </a:custGeom>
            <a:ln w="3810">
              <a:solidFill>
                <a:srgbClr val="5A8F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bject 466">
              <a:extLst>
                <a:ext uri="{FF2B5EF4-FFF2-40B4-BE49-F238E27FC236}">
                  <a16:creationId xmlns:a16="http://schemas.microsoft.com/office/drawing/2014/main" id="{08E2883B-FF51-C55A-FE62-39F52A40ABAC}"/>
                </a:ext>
              </a:extLst>
            </p:cNvPr>
            <p:cNvSpPr/>
            <p:nvPr/>
          </p:nvSpPr>
          <p:spPr>
            <a:xfrm>
              <a:off x="4345357" y="5649918"/>
              <a:ext cx="717927" cy="143835"/>
            </a:xfrm>
            <a:custGeom>
              <a:avLst/>
              <a:gdLst/>
              <a:ahLst/>
              <a:cxnLst/>
              <a:rect l="l" t="t" r="r" b="b"/>
              <a:pathLst>
                <a:path w="534670" h="107315">
                  <a:moveTo>
                    <a:pt x="534111" y="106819"/>
                  </a:moveTo>
                  <a:lnTo>
                    <a:pt x="0" y="106819"/>
                  </a:lnTo>
                  <a:lnTo>
                    <a:pt x="0" y="0"/>
                  </a:lnTo>
                  <a:lnTo>
                    <a:pt x="534111" y="0"/>
                  </a:lnTo>
                  <a:lnTo>
                    <a:pt x="534111" y="106819"/>
                  </a:lnTo>
                  <a:close/>
                </a:path>
              </a:pathLst>
            </a:custGeom>
            <a:solidFill>
              <a:srgbClr val="D8B68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bject 467">
              <a:extLst>
                <a:ext uri="{FF2B5EF4-FFF2-40B4-BE49-F238E27FC236}">
                  <a16:creationId xmlns:a16="http://schemas.microsoft.com/office/drawing/2014/main" id="{CEBA2A55-3ED3-6572-4618-78E161EFCE21}"/>
                </a:ext>
              </a:extLst>
            </p:cNvPr>
            <p:cNvSpPr/>
            <p:nvPr/>
          </p:nvSpPr>
          <p:spPr>
            <a:xfrm>
              <a:off x="4537560" y="5654053"/>
              <a:ext cx="278815" cy="34894"/>
            </a:xfrm>
            <a:custGeom>
              <a:avLst/>
              <a:gdLst/>
              <a:ahLst/>
              <a:cxnLst/>
              <a:rect l="l" t="t" r="r" b="b"/>
              <a:pathLst>
                <a:path w="207645" h="26034">
                  <a:moveTo>
                    <a:pt x="0" y="0"/>
                  </a:moveTo>
                  <a:lnTo>
                    <a:pt x="0" y="3937"/>
                  </a:lnTo>
                  <a:lnTo>
                    <a:pt x="11036" y="25412"/>
                  </a:lnTo>
                  <a:lnTo>
                    <a:pt x="207645" y="25412"/>
                  </a:lnTo>
                  <a:lnTo>
                    <a:pt x="207645" y="20180"/>
                  </a:lnTo>
                  <a:lnTo>
                    <a:pt x="196608" y="6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A4A8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bject 468">
              <a:extLst>
                <a:ext uri="{FF2B5EF4-FFF2-40B4-BE49-F238E27FC236}">
                  <a16:creationId xmlns:a16="http://schemas.microsoft.com/office/drawing/2014/main" id="{95DCA52E-76E9-286F-0265-DF418B41D50D}"/>
                </a:ext>
              </a:extLst>
            </p:cNvPr>
            <p:cNvSpPr/>
            <p:nvPr/>
          </p:nvSpPr>
          <p:spPr>
            <a:xfrm>
              <a:off x="4537560" y="5667577"/>
              <a:ext cx="278815" cy="0"/>
            </a:xfrm>
            <a:custGeom>
              <a:avLst/>
              <a:gdLst/>
              <a:ahLst/>
              <a:cxnLst/>
              <a:rect l="l" t="t" r="r" b="b"/>
              <a:pathLst>
                <a:path w="207645">
                  <a:moveTo>
                    <a:pt x="0" y="0"/>
                  </a:moveTo>
                  <a:lnTo>
                    <a:pt x="207645" y="0"/>
                  </a:lnTo>
                </a:path>
              </a:pathLst>
            </a:custGeom>
            <a:ln w="20180">
              <a:solidFill>
                <a:srgbClr val="D3D3D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object 469">
              <a:extLst>
                <a:ext uri="{FF2B5EF4-FFF2-40B4-BE49-F238E27FC236}">
                  <a16:creationId xmlns:a16="http://schemas.microsoft.com/office/drawing/2014/main" id="{73E395FF-1063-DF81-9262-22F88241C5E1}"/>
                </a:ext>
              </a:extLst>
            </p:cNvPr>
            <p:cNvSpPr/>
            <p:nvPr/>
          </p:nvSpPr>
          <p:spPr>
            <a:xfrm>
              <a:off x="4784856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object 470">
              <a:extLst>
                <a:ext uri="{FF2B5EF4-FFF2-40B4-BE49-F238E27FC236}">
                  <a16:creationId xmlns:a16="http://schemas.microsoft.com/office/drawing/2014/main" id="{CB4DAD1A-C663-9906-29A7-1334F58685EE}"/>
                </a:ext>
              </a:extLst>
            </p:cNvPr>
            <p:cNvSpPr/>
            <p:nvPr/>
          </p:nvSpPr>
          <p:spPr>
            <a:xfrm>
              <a:off x="4769950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object 471">
              <a:extLst>
                <a:ext uri="{FF2B5EF4-FFF2-40B4-BE49-F238E27FC236}">
                  <a16:creationId xmlns:a16="http://schemas.microsoft.com/office/drawing/2014/main" id="{3AE71B3E-B8B2-C75E-5203-5F1B93C43084}"/>
                </a:ext>
              </a:extLst>
            </p:cNvPr>
            <p:cNvSpPr/>
            <p:nvPr/>
          </p:nvSpPr>
          <p:spPr>
            <a:xfrm>
              <a:off x="4755038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object 472">
              <a:extLst>
                <a:ext uri="{FF2B5EF4-FFF2-40B4-BE49-F238E27FC236}">
                  <a16:creationId xmlns:a16="http://schemas.microsoft.com/office/drawing/2014/main" id="{41B472C3-F4EC-104F-CB4B-B38A896E3A04}"/>
                </a:ext>
              </a:extLst>
            </p:cNvPr>
            <p:cNvSpPr/>
            <p:nvPr/>
          </p:nvSpPr>
          <p:spPr>
            <a:xfrm>
              <a:off x="4740133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object 473">
              <a:extLst>
                <a:ext uri="{FF2B5EF4-FFF2-40B4-BE49-F238E27FC236}">
                  <a16:creationId xmlns:a16="http://schemas.microsoft.com/office/drawing/2014/main" id="{9E1157B8-6F9D-0276-8F25-9E8FFD2C991E}"/>
                </a:ext>
              </a:extLst>
            </p:cNvPr>
            <p:cNvSpPr/>
            <p:nvPr/>
          </p:nvSpPr>
          <p:spPr>
            <a:xfrm>
              <a:off x="4725221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object 474">
              <a:extLst>
                <a:ext uri="{FF2B5EF4-FFF2-40B4-BE49-F238E27FC236}">
                  <a16:creationId xmlns:a16="http://schemas.microsoft.com/office/drawing/2014/main" id="{4230026E-8158-6EB2-28F1-3FA2336B4BC9}"/>
                </a:ext>
              </a:extLst>
            </p:cNvPr>
            <p:cNvSpPr/>
            <p:nvPr/>
          </p:nvSpPr>
          <p:spPr>
            <a:xfrm>
              <a:off x="4710315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object 475">
              <a:extLst>
                <a:ext uri="{FF2B5EF4-FFF2-40B4-BE49-F238E27FC236}">
                  <a16:creationId xmlns:a16="http://schemas.microsoft.com/office/drawing/2014/main" id="{0C140041-76FF-A6DD-17A8-64F7BF2D59F6}"/>
                </a:ext>
              </a:extLst>
            </p:cNvPr>
            <p:cNvSpPr/>
            <p:nvPr/>
          </p:nvSpPr>
          <p:spPr>
            <a:xfrm>
              <a:off x="4695410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object 476">
              <a:extLst>
                <a:ext uri="{FF2B5EF4-FFF2-40B4-BE49-F238E27FC236}">
                  <a16:creationId xmlns:a16="http://schemas.microsoft.com/office/drawing/2014/main" id="{F80131C7-6B9C-4A6C-412E-F908D9BD2E78}"/>
                </a:ext>
              </a:extLst>
            </p:cNvPr>
            <p:cNvSpPr/>
            <p:nvPr/>
          </p:nvSpPr>
          <p:spPr>
            <a:xfrm>
              <a:off x="4680497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object 477">
              <a:extLst>
                <a:ext uri="{FF2B5EF4-FFF2-40B4-BE49-F238E27FC236}">
                  <a16:creationId xmlns:a16="http://schemas.microsoft.com/office/drawing/2014/main" id="{0F7F0751-BBC4-B2D9-859C-218777D5A9F5}"/>
                </a:ext>
              </a:extLst>
            </p:cNvPr>
            <p:cNvSpPr/>
            <p:nvPr/>
          </p:nvSpPr>
          <p:spPr>
            <a:xfrm>
              <a:off x="4665593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object 478">
              <a:extLst>
                <a:ext uri="{FF2B5EF4-FFF2-40B4-BE49-F238E27FC236}">
                  <a16:creationId xmlns:a16="http://schemas.microsoft.com/office/drawing/2014/main" id="{6DE63CFE-8FB5-2A0D-4F72-5B486DDD1194}"/>
                </a:ext>
              </a:extLst>
            </p:cNvPr>
            <p:cNvSpPr/>
            <p:nvPr/>
          </p:nvSpPr>
          <p:spPr>
            <a:xfrm>
              <a:off x="4650680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object 479">
              <a:extLst>
                <a:ext uri="{FF2B5EF4-FFF2-40B4-BE49-F238E27FC236}">
                  <a16:creationId xmlns:a16="http://schemas.microsoft.com/office/drawing/2014/main" id="{560F48B4-B50B-B43B-AB1A-D7249E2F9508}"/>
                </a:ext>
              </a:extLst>
            </p:cNvPr>
            <p:cNvSpPr/>
            <p:nvPr/>
          </p:nvSpPr>
          <p:spPr>
            <a:xfrm>
              <a:off x="4635776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object 480">
              <a:extLst>
                <a:ext uri="{FF2B5EF4-FFF2-40B4-BE49-F238E27FC236}">
                  <a16:creationId xmlns:a16="http://schemas.microsoft.com/office/drawing/2014/main" id="{7FBF2564-0A53-A374-7CA6-9FD4D629298A}"/>
                </a:ext>
              </a:extLst>
            </p:cNvPr>
            <p:cNvSpPr/>
            <p:nvPr/>
          </p:nvSpPr>
          <p:spPr>
            <a:xfrm>
              <a:off x="4620870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object 481">
              <a:extLst>
                <a:ext uri="{FF2B5EF4-FFF2-40B4-BE49-F238E27FC236}">
                  <a16:creationId xmlns:a16="http://schemas.microsoft.com/office/drawing/2014/main" id="{ACC49FD5-62ED-6625-4F6F-346996A65861}"/>
                </a:ext>
              </a:extLst>
            </p:cNvPr>
            <p:cNvSpPr/>
            <p:nvPr/>
          </p:nvSpPr>
          <p:spPr>
            <a:xfrm>
              <a:off x="4605958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object 482">
              <a:extLst>
                <a:ext uri="{FF2B5EF4-FFF2-40B4-BE49-F238E27FC236}">
                  <a16:creationId xmlns:a16="http://schemas.microsoft.com/office/drawing/2014/main" id="{75F6D250-9A2C-BB88-4F21-89F76EC685E6}"/>
                </a:ext>
              </a:extLst>
            </p:cNvPr>
            <p:cNvSpPr/>
            <p:nvPr/>
          </p:nvSpPr>
          <p:spPr>
            <a:xfrm>
              <a:off x="4591053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object 483">
              <a:extLst>
                <a:ext uri="{FF2B5EF4-FFF2-40B4-BE49-F238E27FC236}">
                  <a16:creationId xmlns:a16="http://schemas.microsoft.com/office/drawing/2014/main" id="{714FCDA2-A829-33C8-3F63-79DACCFE6802}"/>
                </a:ext>
              </a:extLst>
            </p:cNvPr>
            <p:cNvSpPr/>
            <p:nvPr/>
          </p:nvSpPr>
          <p:spPr>
            <a:xfrm>
              <a:off x="4576141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object 484">
              <a:extLst>
                <a:ext uri="{FF2B5EF4-FFF2-40B4-BE49-F238E27FC236}">
                  <a16:creationId xmlns:a16="http://schemas.microsoft.com/office/drawing/2014/main" id="{0F76AA45-7A1E-D913-AF31-F832E4566653}"/>
                </a:ext>
              </a:extLst>
            </p:cNvPr>
            <p:cNvSpPr/>
            <p:nvPr/>
          </p:nvSpPr>
          <p:spPr>
            <a:xfrm>
              <a:off x="4561236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object 485">
              <a:extLst>
                <a:ext uri="{FF2B5EF4-FFF2-40B4-BE49-F238E27FC236}">
                  <a16:creationId xmlns:a16="http://schemas.microsoft.com/office/drawing/2014/main" id="{661F254A-AE87-DF4B-F5E2-430E0D306D3C}"/>
                </a:ext>
              </a:extLst>
            </p:cNvPr>
            <p:cNvSpPr/>
            <p:nvPr/>
          </p:nvSpPr>
          <p:spPr>
            <a:xfrm>
              <a:off x="4546331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object 486">
              <a:extLst>
                <a:ext uri="{FF2B5EF4-FFF2-40B4-BE49-F238E27FC236}">
                  <a16:creationId xmlns:a16="http://schemas.microsoft.com/office/drawing/2014/main" id="{48B663A0-E4E5-1C09-4876-7032A82E8270}"/>
                </a:ext>
              </a:extLst>
            </p:cNvPr>
            <p:cNvSpPr/>
            <p:nvPr/>
          </p:nvSpPr>
          <p:spPr>
            <a:xfrm>
              <a:off x="4787445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object 487">
              <a:extLst>
                <a:ext uri="{FF2B5EF4-FFF2-40B4-BE49-F238E27FC236}">
                  <a16:creationId xmlns:a16="http://schemas.microsoft.com/office/drawing/2014/main" id="{0561DBAD-A86A-A931-5375-E3595CB52F30}"/>
                </a:ext>
              </a:extLst>
            </p:cNvPr>
            <p:cNvSpPr/>
            <p:nvPr/>
          </p:nvSpPr>
          <p:spPr>
            <a:xfrm>
              <a:off x="4772532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object 488">
              <a:extLst>
                <a:ext uri="{FF2B5EF4-FFF2-40B4-BE49-F238E27FC236}">
                  <a16:creationId xmlns:a16="http://schemas.microsoft.com/office/drawing/2014/main" id="{931074CF-8D09-2EBF-458A-708E6E6E38FB}"/>
                </a:ext>
              </a:extLst>
            </p:cNvPr>
            <p:cNvSpPr/>
            <p:nvPr/>
          </p:nvSpPr>
          <p:spPr>
            <a:xfrm>
              <a:off x="4757627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object 489">
              <a:extLst>
                <a:ext uri="{FF2B5EF4-FFF2-40B4-BE49-F238E27FC236}">
                  <a16:creationId xmlns:a16="http://schemas.microsoft.com/office/drawing/2014/main" id="{FD0C71C5-555C-28D5-2258-638DA2380848}"/>
                </a:ext>
              </a:extLst>
            </p:cNvPr>
            <p:cNvSpPr/>
            <p:nvPr/>
          </p:nvSpPr>
          <p:spPr>
            <a:xfrm>
              <a:off x="4742715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48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48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object 490">
              <a:extLst>
                <a:ext uri="{FF2B5EF4-FFF2-40B4-BE49-F238E27FC236}">
                  <a16:creationId xmlns:a16="http://schemas.microsoft.com/office/drawing/2014/main" id="{2E34A673-0576-A197-5977-A0315A947058}"/>
                </a:ext>
              </a:extLst>
            </p:cNvPr>
            <p:cNvSpPr/>
            <p:nvPr/>
          </p:nvSpPr>
          <p:spPr>
            <a:xfrm>
              <a:off x="4727809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object 491">
              <a:extLst>
                <a:ext uri="{FF2B5EF4-FFF2-40B4-BE49-F238E27FC236}">
                  <a16:creationId xmlns:a16="http://schemas.microsoft.com/office/drawing/2014/main" id="{0B906700-1CB2-E4E3-8C13-6007EBDACF85}"/>
                </a:ext>
              </a:extLst>
            </p:cNvPr>
            <p:cNvSpPr/>
            <p:nvPr/>
          </p:nvSpPr>
          <p:spPr>
            <a:xfrm>
              <a:off x="4712904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object 492">
              <a:extLst>
                <a:ext uri="{FF2B5EF4-FFF2-40B4-BE49-F238E27FC236}">
                  <a16:creationId xmlns:a16="http://schemas.microsoft.com/office/drawing/2014/main" id="{66911986-B72D-6FD6-68BB-004109BA5C59}"/>
                </a:ext>
              </a:extLst>
            </p:cNvPr>
            <p:cNvSpPr/>
            <p:nvPr/>
          </p:nvSpPr>
          <p:spPr>
            <a:xfrm>
              <a:off x="4697992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object 493">
              <a:extLst>
                <a:ext uri="{FF2B5EF4-FFF2-40B4-BE49-F238E27FC236}">
                  <a16:creationId xmlns:a16="http://schemas.microsoft.com/office/drawing/2014/main" id="{4B386A4D-FE86-BF8F-4A59-9288FEE3E819}"/>
                </a:ext>
              </a:extLst>
            </p:cNvPr>
            <p:cNvSpPr/>
            <p:nvPr/>
          </p:nvSpPr>
          <p:spPr>
            <a:xfrm>
              <a:off x="4683088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object 494">
              <a:extLst>
                <a:ext uri="{FF2B5EF4-FFF2-40B4-BE49-F238E27FC236}">
                  <a16:creationId xmlns:a16="http://schemas.microsoft.com/office/drawing/2014/main" id="{00158F04-4CBA-AA4C-A6E2-293A2937DD30}"/>
                </a:ext>
              </a:extLst>
            </p:cNvPr>
            <p:cNvSpPr/>
            <p:nvPr/>
          </p:nvSpPr>
          <p:spPr>
            <a:xfrm>
              <a:off x="4668175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48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48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bject 495">
              <a:extLst>
                <a:ext uri="{FF2B5EF4-FFF2-40B4-BE49-F238E27FC236}">
                  <a16:creationId xmlns:a16="http://schemas.microsoft.com/office/drawing/2014/main" id="{D90D441A-BFC9-3BD4-C203-1CDE279EC906}"/>
                </a:ext>
              </a:extLst>
            </p:cNvPr>
            <p:cNvSpPr/>
            <p:nvPr/>
          </p:nvSpPr>
          <p:spPr>
            <a:xfrm>
              <a:off x="4653269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object 496">
              <a:extLst>
                <a:ext uri="{FF2B5EF4-FFF2-40B4-BE49-F238E27FC236}">
                  <a16:creationId xmlns:a16="http://schemas.microsoft.com/office/drawing/2014/main" id="{EC0C0B88-29C3-EFC3-9766-B00C8B753FE7}"/>
                </a:ext>
              </a:extLst>
            </p:cNvPr>
            <p:cNvSpPr/>
            <p:nvPr/>
          </p:nvSpPr>
          <p:spPr>
            <a:xfrm>
              <a:off x="4638365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object 497">
              <a:extLst>
                <a:ext uri="{FF2B5EF4-FFF2-40B4-BE49-F238E27FC236}">
                  <a16:creationId xmlns:a16="http://schemas.microsoft.com/office/drawing/2014/main" id="{5D1324FB-21D8-1489-A81C-CE027E850F1C}"/>
                </a:ext>
              </a:extLst>
            </p:cNvPr>
            <p:cNvSpPr/>
            <p:nvPr/>
          </p:nvSpPr>
          <p:spPr>
            <a:xfrm>
              <a:off x="4623452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object 498">
              <a:extLst>
                <a:ext uri="{FF2B5EF4-FFF2-40B4-BE49-F238E27FC236}">
                  <a16:creationId xmlns:a16="http://schemas.microsoft.com/office/drawing/2014/main" id="{7E366361-AA97-ABB5-F905-78DFDF508D66}"/>
                </a:ext>
              </a:extLst>
            </p:cNvPr>
            <p:cNvSpPr/>
            <p:nvPr/>
          </p:nvSpPr>
          <p:spPr>
            <a:xfrm>
              <a:off x="4608548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object 499">
              <a:extLst>
                <a:ext uri="{FF2B5EF4-FFF2-40B4-BE49-F238E27FC236}">
                  <a16:creationId xmlns:a16="http://schemas.microsoft.com/office/drawing/2014/main" id="{55667957-16ED-27E4-2252-477E48963418}"/>
                </a:ext>
              </a:extLst>
            </p:cNvPr>
            <p:cNvSpPr/>
            <p:nvPr/>
          </p:nvSpPr>
          <p:spPr>
            <a:xfrm>
              <a:off x="4593635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48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48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object 500">
              <a:extLst>
                <a:ext uri="{FF2B5EF4-FFF2-40B4-BE49-F238E27FC236}">
                  <a16:creationId xmlns:a16="http://schemas.microsoft.com/office/drawing/2014/main" id="{D814C462-40E2-4476-CAB2-1E013C8B3038}"/>
                </a:ext>
              </a:extLst>
            </p:cNvPr>
            <p:cNvSpPr/>
            <p:nvPr/>
          </p:nvSpPr>
          <p:spPr>
            <a:xfrm>
              <a:off x="4578730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object 501">
              <a:extLst>
                <a:ext uri="{FF2B5EF4-FFF2-40B4-BE49-F238E27FC236}">
                  <a16:creationId xmlns:a16="http://schemas.microsoft.com/office/drawing/2014/main" id="{3E17E6B2-2367-48FB-35BF-1DD2B5808C40}"/>
                </a:ext>
              </a:extLst>
            </p:cNvPr>
            <p:cNvSpPr/>
            <p:nvPr/>
          </p:nvSpPr>
          <p:spPr>
            <a:xfrm>
              <a:off x="4563824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object 502">
              <a:extLst>
                <a:ext uri="{FF2B5EF4-FFF2-40B4-BE49-F238E27FC236}">
                  <a16:creationId xmlns:a16="http://schemas.microsoft.com/office/drawing/2014/main" id="{B0DEE730-11A9-6B81-F824-145514C4EC77}"/>
                </a:ext>
              </a:extLst>
            </p:cNvPr>
            <p:cNvSpPr/>
            <p:nvPr/>
          </p:nvSpPr>
          <p:spPr>
            <a:xfrm>
              <a:off x="4548912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object 503">
              <a:extLst>
                <a:ext uri="{FF2B5EF4-FFF2-40B4-BE49-F238E27FC236}">
                  <a16:creationId xmlns:a16="http://schemas.microsoft.com/office/drawing/2014/main" id="{342CD321-7C2E-D6BC-2446-F9190BD23E98}"/>
                </a:ext>
              </a:extLst>
            </p:cNvPr>
            <p:cNvSpPr/>
            <p:nvPr/>
          </p:nvSpPr>
          <p:spPr>
            <a:xfrm>
              <a:off x="4790027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object 504">
              <a:extLst>
                <a:ext uri="{FF2B5EF4-FFF2-40B4-BE49-F238E27FC236}">
                  <a16:creationId xmlns:a16="http://schemas.microsoft.com/office/drawing/2014/main" id="{8632156B-B552-D177-15D1-543F5F05C368}"/>
                </a:ext>
              </a:extLst>
            </p:cNvPr>
            <p:cNvSpPr/>
            <p:nvPr/>
          </p:nvSpPr>
          <p:spPr>
            <a:xfrm>
              <a:off x="4775122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object 505">
              <a:extLst>
                <a:ext uri="{FF2B5EF4-FFF2-40B4-BE49-F238E27FC236}">
                  <a16:creationId xmlns:a16="http://schemas.microsoft.com/office/drawing/2014/main" id="{E1B27D82-1D89-C0BD-7D7C-3B1386F17661}"/>
                </a:ext>
              </a:extLst>
            </p:cNvPr>
            <p:cNvSpPr/>
            <p:nvPr/>
          </p:nvSpPr>
          <p:spPr>
            <a:xfrm>
              <a:off x="4760216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object 506">
              <a:extLst>
                <a:ext uri="{FF2B5EF4-FFF2-40B4-BE49-F238E27FC236}">
                  <a16:creationId xmlns:a16="http://schemas.microsoft.com/office/drawing/2014/main" id="{44A116D9-D0EF-5BBB-CC98-1D759968114C}"/>
                </a:ext>
              </a:extLst>
            </p:cNvPr>
            <p:cNvSpPr/>
            <p:nvPr/>
          </p:nvSpPr>
          <p:spPr>
            <a:xfrm>
              <a:off x="4745303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object 507">
              <a:extLst>
                <a:ext uri="{FF2B5EF4-FFF2-40B4-BE49-F238E27FC236}">
                  <a16:creationId xmlns:a16="http://schemas.microsoft.com/office/drawing/2014/main" id="{CCC7F68D-0174-E517-C75D-D80F7D2D4104}"/>
                </a:ext>
              </a:extLst>
            </p:cNvPr>
            <p:cNvSpPr/>
            <p:nvPr/>
          </p:nvSpPr>
          <p:spPr>
            <a:xfrm>
              <a:off x="4730399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object 508">
              <a:extLst>
                <a:ext uri="{FF2B5EF4-FFF2-40B4-BE49-F238E27FC236}">
                  <a16:creationId xmlns:a16="http://schemas.microsoft.com/office/drawing/2014/main" id="{CF2AA28B-555E-599B-68F0-2C6628F71BB5}"/>
                </a:ext>
              </a:extLst>
            </p:cNvPr>
            <p:cNvSpPr/>
            <p:nvPr/>
          </p:nvSpPr>
          <p:spPr>
            <a:xfrm>
              <a:off x="4715487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object 509">
              <a:extLst>
                <a:ext uri="{FF2B5EF4-FFF2-40B4-BE49-F238E27FC236}">
                  <a16:creationId xmlns:a16="http://schemas.microsoft.com/office/drawing/2014/main" id="{5CE03FEF-F167-1DAF-4176-5D279FF21E40}"/>
                </a:ext>
              </a:extLst>
            </p:cNvPr>
            <p:cNvSpPr/>
            <p:nvPr/>
          </p:nvSpPr>
          <p:spPr>
            <a:xfrm>
              <a:off x="4700582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object 510">
              <a:extLst>
                <a:ext uri="{FF2B5EF4-FFF2-40B4-BE49-F238E27FC236}">
                  <a16:creationId xmlns:a16="http://schemas.microsoft.com/office/drawing/2014/main" id="{FB5B8C1C-B95C-339D-4ADD-025249184FCA}"/>
                </a:ext>
              </a:extLst>
            </p:cNvPr>
            <p:cNvSpPr/>
            <p:nvPr/>
          </p:nvSpPr>
          <p:spPr>
            <a:xfrm>
              <a:off x="4685676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object 511">
              <a:extLst>
                <a:ext uri="{FF2B5EF4-FFF2-40B4-BE49-F238E27FC236}">
                  <a16:creationId xmlns:a16="http://schemas.microsoft.com/office/drawing/2014/main" id="{1431F820-C307-5831-AD2A-62E45DBD3D65}"/>
                </a:ext>
              </a:extLst>
            </p:cNvPr>
            <p:cNvSpPr/>
            <p:nvPr/>
          </p:nvSpPr>
          <p:spPr>
            <a:xfrm>
              <a:off x="4670764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object 512">
              <a:extLst>
                <a:ext uri="{FF2B5EF4-FFF2-40B4-BE49-F238E27FC236}">
                  <a16:creationId xmlns:a16="http://schemas.microsoft.com/office/drawing/2014/main" id="{05D546B9-6DCA-DA80-2488-2425A5758581}"/>
                </a:ext>
              </a:extLst>
            </p:cNvPr>
            <p:cNvSpPr/>
            <p:nvPr/>
          </p:nvSpPr>
          <p:spPr>
            <a:xfrm>
              <a:off x="4655860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object 513">
              <a:extLst>
                <a:ext uri="{FF2B5EF4-FFF2-40B4-BE49-F238E27FC236}">
                  <a16:creationId xmlns:a16="http://schemas.microsoft.com/office/drawing/2014/main" id="{83402892-E26B-F8F0-B889-FEA59A266A72}"/>
                </a:ext>
              </a:extLst>
            </p:cNvPr>
            <p:cNvSpPr/>
            <p:nvPr/>
          </p:nvSpPr>
          <p:spPr>
            <a:xfrm>
              <a:off x="4640947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object 514">
              <a:extLst>
                <a:ext uri="{FF2B5EF4-FFF2-40B4-BE49-F238E27FC236}">
                  <a16:creationId xmlns:a16="http://schemas.microsoft.com/office/drawing/2014/main" id="{4A69FE00-8347-3EAF-1C3D-A1F9072C8C21}"/>
                </a:ext>
              </a:extLst>
            </p:cNvPr>
            <p:cNvSpPr/>
            <p:nvPr/>
          </p:nvSpPr>
          <p:spPr>
            <a:xfrm>
              <a:off x="4626042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object 515">
              <a:extLst>
                <a:ext uri="{FF2B5EF4-FFF2-40B4-BE49-F238E27FC236}">
                  <a16:creationId xmlns:a16="http://schemas.microsoft.com/office/drawing/2014/main" id="{A88611AD-8106-6C91-CA48-6D9FF7D9E71F}"/>
                </a:ext>
              </a:extLst>
            </p:cNvPr>
            <p:cNvSpPr/>
            <p:nvPr/>
          </p:nvSpPr>
          <p:spPr>
            <a:xfrm>
              <a:off x="4611136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object 516">
              <a:extLst>
                <a:ext uri="{FF2B5EF4-FFF2-40B4-BE49-F238E27FC236}">
                  <a16:creationId xmlns:a16="http://schemas.microsoft.com/office/drawing/2014/main" id="{BBDCBAE0-788D-E073-2091-7789B37F07B4}"/>
                </a:ext>
              </a:extLst>
            </p:cNvPr>
            <p:cNvSpPr/>
            <p:nvPr/>
          </p:nvSpPr>
          <p:spPr>
            <a:xfrm>
              <a:off x="4596224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object 517">
              <a:extLst>
                <a:ext uri="{FF2B5EF4-FFF2-40B4-BE49-F238E27FC236}">
                  <a16:creationId xmlns:a16="http://schemas.microsoft.com/office/drawing/2014/main" id="{CE9A0652-22E2-7E9A-5403-AC9ECCAD4E82}"/>
                </a:ext>
              </a:extLst>
            </p:cNvPr>
            <p:cNvSpPr/>
            <p:nvPr/>
          </p:nvSpPr>
          <p:spPr>
            <a:xfrm>
              <a:off x="4581319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object 518">
              <a:extLst>
                <a:ext uri="{FF2B5EF4-FFF2-40B4-BE49-F238E27FC236}">
                  <a16:creationId xmlns:a16="http://schemas.microsoft.com/office/drawing/2014/main" id="{7868D7AE-65D7-DA7E-445C-4413F2A7A16D}"/>
                </a:ext>
              </a:extLst>
            </p:cNvPr>
            <p:cNvSpPr/>
            <p:nvPr/>
          </p:nvSpPr>
          <p:spPr>
            <a:xfrm>
              <a:off x="4566407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object 519">
              <a:extLst>
                <a:ext uri="{FF2B5EF4-FFF2-40B4-BE49-F238E27FC236}">
                  <a16:creationId xmlns:a16="http://schemas.microsoft.com/office/drawing/2014/main" id="{86DDFE6D-918A-1D5B-6BDD-DD573502FFE1}"/>
                </a:ext>
              </a:extLst>
            </p:cNvPr>
            <p:cNvSpPr/>
            <p:nvPr/>
          </p:nvSpPr>
          <p:spPr>
            <a:xfrm>
              <a:off x="4551502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object 520">
              <a:extLst>
                <a:ext uri="{FF2B5EF4-FFF2-40B4-BE49-F238E27FC236}">
                  <a16:creationId xmlns:a16="http://schemas.microsoft.com/office/drawing/2014/main" id="{79AC2D1B-4BED-5AE3-10DA-9234B5D270B9}"/>
                </a:ext>
              </a:extLst>
            </p:cNvPr>
            <p:cNvSpPr/>
            <p:nvPr/>
          </p:nvSpPr>
          <p:spPr>
            <a:xfrm>
              <a:off x="4792616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object 521">
              <a:extLst>
                <a:ext uri="{FF2B5EF4-FFF2-40B4-BE49-F238E27FC236}">
                  <a16:creationId xmlns:a16="http://schemas.microsoft.com/office/drawing/2014/main" id="{512A0876-1949-4259-6499-278496DE31C8}"/>
                </a:ext>
              </a:extLst>
            </p:cNvPr>
            <p:cNvSpPr/>
            <p:nvPr/>
          </p:nvSpPr>
          <p:spPr>
            <a:xfrm>
              <a:off x="4777711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object 522">
              <a:extLst>
                <a:ext uri="{FF2B5EF4-FFF2-40B4-BE49-F238E27FC236}">
                  <a16:creationId xmlns:a16="http://schemas.microsoft.com/office/drawing/2014/main" id="{BAD7EC16-FF71-01DD-7679-F8B07D08B92B}"/>
                </a:ext>
              </a:extLst>
            </p:cNvPr>
            <p:cNvSpPr/>
            <p:nvPr/>
          </p:nvSpPr>
          <p:spPr>
            <a:xfrm>
              <a:off x="4762798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object 523">
              <a:extLst>
                <a:ext uri="{FF2B5EF4-FFF2-40B4-BE49-F238E27FC236}">
                  <a16:creationId xmlns:a16="http://schemas.microsoft.com/office/drawing/2014/main" id="{65D24E38-7483-A8F9-8077-9E8C5CD8323C}"/>
                </a:ext>
              </a:extLst>
            </p:cNvPr>
            <p:cNvSpPr/>
            <p:nvPr/>
          </p:nvSpPr>
          <p:spPr>
            <a:xfrm>
              <a:off x="4747894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object 524">
              <a:extLst>
                <a:ext uri="{FF2B5EF4-FFF2-40B4-BE49-F238E27FC236}">
                  <a16:creationId xmlns:a16="http://schemas.microsoft.com/office/drawing/2014/main" id="{66F6AFF4-33F4-184C-1218-1ADA65FDBF85}"/>
                </a:ext>
              </a:extLst>
            </p:cNvPr>
            <p:cNvSpPr/>
            <p:nvPr/>
          </p:nvSpPr>
          <p:spPr>
            <a:xfrm>
              <a:off x="4732981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object 525">
              <a:extLst>
                <a:ext uri="{FF2B5EF4-FFF2-40B4-BE49-F238E27FC236}">
                  <a16:creationId xmlns:a16="http://schemas.microsoft.com/office/drawing/2014/main" id="{BC9C9D79-2250-4BF1-5E51-E8AF50C163DE}"/>
                </a:ext>
              </a:extLst>
            </p:cNvPr>
            <p:cNvSpPr/>
            <p:nvPr/>
          </p:nvSpPr>
          <p:spPr>
            <a:xfrm>
              <a:off x="4718075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object 526">
              <a:extLst>
                <a:ext uri="{FF2B5EF4-FFF2-40B4-BE49-F238E27FC236}">
                  <a16:creationId xmlns:a16="http://schemas.microsoft.com/office/drawing/2014/main" id="{63E7BA97-D36B-7938-8FF4-12678E92F61F}"/>
                </a:ext>
              </a:extLst>
            </p:cNvPr>
            <p:cNvSpPr/>
            <p:nvPr/>
          </p:nvSpPr>
          <p:spPr>
            <a:xfrm>
              <a:off x="4703171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object 527">
              <a:extLst>
                <a:ext uri="{FF2B5EF4-FFF2-40B4-BE49-F238E27FC236}">
                  <a16:creationId xmlns:a16="http://schemas.microsoft.com/office/drawing/2014/main" id="{78B4A83D-25D3-4E6E-8E16-EC175D0DA48E}"/>
                </a:ext>
              </a:extLst>
            </p:cNvPr>
            <p:cNvSpPr/>
            <p:nvPr/>
          </p:nvSpPr>
          <p:spPr>
            <a:xfrm>
              <a:off x="4688259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object 528">
              <a:extLst>
                <a:ext uri="{FF2B5EF4-FFF2-40B4-BE49-F238E27FC236}">
                  <a16:creationId xmlns:a16="http://schemas.microsoft.com/office/drawing/2014/main" id="{F0D36478-204C-FC39-FEC3-66E5F29CA33A}"/>
                </a:ext>
              </a:extLst>
            </p:cNvPr>
            <p:cNvSpPr/>
            <p:nvPr/>
          </p:nvSpPr>
          <p:spPr>
            <a:xfrm>
              <a:off x="4673354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object 529">
              <a:extLst>
                <a:ext uri="{FF2B5EF4-FFF2-40B4-BE49-F238E27FC236}">
                  <a16:creationId xmlns:a16="http://schemas.microsoft.com/office/drawing/2014/main" id="{E1ECDDFB-0C82-4254-C41A-D7E6C021F76D}"/>
                </a:ext>
              </a:extLst>
            </p:cNvPr>
            <p:cNvSpPr/>
            <p:nvPr/>
          </p:nvSpPr>
          <p:spPr>
            <a:xfrm>
              <a:off x="4658442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object 530">
              <a:extLst>
                <a:ext uri="{FF2B5EF4-FFF2-40B4-BE49-F238E27FC236}">
                  <a16:creationId xmlns:a16="http://schemas.microsoft.com/office/drawing/2014/main" id="{5C9C95B6-EE5C-81D3-C535-85F6C511E490}"/>
                </a:ext>
              </a:extLst>
            </p:cNvPr>
            <p:cNvSpPr/>
            <p:nvPr/>
          </p:nvSpPr>
          <p:spPr>
            <a:xfrm>
              <a:off x="4643536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object 531">
              <a:extLst>
                <a:ext uri="{FF2B5EF4-FFF2-40B4-BE49-F238E27FC236}">
                  <a16:creationId xmlns:a16="http://schemas.microsoft.com/office/drawing/2014/main" id="{189DC11C-5AC8-8149-D0FB-EFCBCFD11745}"/>
                </a:ext>
              </a:extLst>
            </p:cNvPr>
            <p:cNvSpPr/>
            <p:nvPr/>
          </p:nvSpPr>
          <p:spPr>
            <a:xfrm>
              <a:off x="4628631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object 532">
              <a:extLst>
                <a:ext uri="{FF2B5EF4-FFF2-40B4-BE49-F238E27FC236}">
                  <a16:creationId xmlns:a16="http://schemas.microsoft.com/office/drawing/2014/main" id="{B6DF76C2-A2EE-29B7-1DF1-F2D1E1B02998}"/>
                </a:ext>
              </a:extLst>
            </p:cNvPr>
            <p:cNvSpPr/>
            <p:nvPr/>
          </p:nvSpPr>
          <p:spPr>
            <a:xfrm>
              <a:off x="4613718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object 533">
              <a:extLst>
                <a:ext uri="{FF2B5EF4-FFF2-40B4-BE49-F238E27FC236}">
                  <a16:creationId xmlns:a16="http://schemas.microsoft.com/office/drawing/2014/main" id="{1C7CE44D-4777-9A18-44A8-34CDCD6D24D4}"/>
                </a:ext>
              </a:extLst>
            </p:cNvPr>
            <p:cNvSpPr/>
            <p:nvPr/>
          </p:nvSpPr>
          <p:spPr>
            <a:xfrm>
              <a:off x="4598814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object 534">
              <a:extLst>
                <a:ext uri="{FF2B5EF4-FFF2-40B4-BE49-F238E27FC236}">
                  <a16:creationId xmlns:a16="http://schemas.microsoft.com/office/drawing/2014/main" id="{D34BBEE3-DA38-9F26-FC06-8D4E242ADBDA}"/>
                </a:ext>
              </a:extLst>
            </p:cNvPr>
            <p:cNvSpPr/>
            <p:nvPr/>
          </p:nvSpPr>
          <p:spPr>
            <a:xfrm>
              <a:off x="4583901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object 535">
              <a:extLst>
                <a:ext uri="{FF2B5EF4-FFF2-40B4-BE49-F238E27FC236}">
                  <a16:creationId xmlns:a16="http://schemas.microsoft.com/office/drawing/2014/main" id="{E7F90274-DA09-75A0-3167-8BEB61121EBF}"/>
                </a:ext>
              </a:extLst>
            </p:cNvPr>
            <p:cNvSpPr/>
            <p:nvPr/>
          </p:nvSpPr>
          <p:spPr>
            <a:xfrm>
              <a:off x="4568997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object 536">
              <a:extLst>
                <a:ext uri="{FF2B5EF4-FFF2-40B4-BE49-F238E27FC236}">
                  <a16:creationId xmlns:a16="http://schemas.microsoft.com/office/drawing/2014/main" id="{A00D3640-4390-C605-BEBF-B880A3A8E8CF}"/>
                </a:ext>
              </a:extLst>
            </p:cNvPr>
            <p:cNvSpPr/>
            <p:nvPr/>
          </p:nvSpPr>
          <p:spPr>
            <a:xfrm>
              <a:off x="4554091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object 537">
              <a:extLst>
                <a:ext uri="{FF2B5EF4-FFF2-40B4-BE49-F238E27FC236}">
                  <a16:creationId xmlns:a16="http://schemas.microsoft.com/office/drawing/2014/main" id="{A48DC494-9A39-14F0-159C-FA497DC7E2C2}"/>
                </a:ext>
              </a:extLst>
            </p:cNvPr>
            <p:cNvSpPr/>
            <p:nvPr/>
          </p:nvSpPr>
          <p:spPr>
            <a:xfrm>
              <a:off x="4472549" y="5301379"/>
              <a:ext cx="185024" cy="370230"/>
            </a:xfrm>
            <a:custGeom>
              <a:avLst/>
              <a:gdLst/>
              <a:ahLst/>
              <a:cxnLst/>
              <a:rect l="l" t="t" r="r" b="b"/>
              <a:pathLst>
                <a:path w="137795" h="276225">
                  <a:moveTo>
                    <a:pt x="30909" y="0"/>
                  </a:moveTo>
                  <a:lnTo>
                    <a:pt x="19315" y="25876"/>
                  </a:lnTo>
                  <a:lnTo>
                    <a:pt x="8991" y="81907"/>
                  </a:lnTo>
                  <a:lnTo>
                    <a:pt x="1899" y="148270"/>
                  </a:lnTo>
                  <a:lnTo>
                    <a:pt x="0" y="205143"/>
                  </a:lnTo>
                  <a:lnTo>
                    <a:pt x="5255" y="232702"/>
                  </a:lnTo>
                  <a:lnTo>
                    <a:pt x="33651" y="245494"/>
                  </a:lnTo>
                  <a:lnTo>
                    <a:pt x="74935" y="259583"/>
                  </a:lnTo>
                  <a:lnTo>
                    <a:pt x="112145" y="270969"/>
                  </a:lnTo>
                  <a:lnTo>
                    <a:pt x="128318" y="275653"/>
                  </a:lnTo>
                  <a:lnTo>
                    <a:pt x="137208" y="247040"/>
                  </a:lnTo>
                  <a:lnTo>
                    <a:pt x="42161" y="203365"/>
                  </a:lnTo>
                  <a:lnTo>
                    <a:pt x="58798" y="61252"/>
                  </a:lnTo>
                  <a:lnTo>
                    <a:pt x="58463" y="40737"/>
                  </a:lnTo>
                  <a:lnTo>
                    <a:pt x="56712" y="19700"/>
                  </a:lnTo>
                  <a:lnTo>
                    <a:pt x="49033" y="4127"/>
                  </a:lnTo>
                  <a:lnTo>
                    <a:pt x="30909" y="0"/>
                  </a:lnTo>
                  <a:close/>
                </a:path>
              </a:pathLst>
            </a:custGeom>
            <a:solidFill>
              <a:srgbClr val="6AC0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object 538">
              <a:extLst>
                <a:ext uri="{FF2B5EF4-FFF2-40B4-BE49-F238E27FC236}">
                  <a16:creationId xmlns:a16="http://schemas.microsoft.com/office/drawing/2014/main" id="{DD5ADA72-FE2A-45F0-BF16-B1418FD97BAA}"/>
                </a:ext>
              </a:extLst>
            </p:cNvPr>
            <p:cNvSpPr/>
            <p:nvPr/>
          </p:nvSpPr>
          <p:spPr>
            <a:xfrm>
              <a:off x="4526612" y="5402981"/>
              <a:ext cx="132739" cy="2704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object 539">
              <a:extLst>
                <a:ext uri="{FF2B5EF4-FFF2-40B4-BE49-F238E27FC236}">
                  <a16:creationId xmlns:a16="http://schemas.microsoft.com/office/drawing/2014/main" id="{D50031B7-9CEA-DA6A-D31F-931F6430F782}"/>
                </a:ext>
              </a:extLst>
            </p:cNvPr>
            <p:cNvSpPr/>
            <p:nvPr/>
          </p:nvSpPr>
          <p:spPr>
            <a:xfrm>
              <a:off x="4569788" y="5464519"/>
              <a:ext cx="367490" cy="255331"/>
            </a:xfrm>
            <a:custGeom>
              <a:avLst/>
              <a:gdLst/>
              <a:ahLst/>
              <a:cxnLst/>
              <a:rect l="l" t="t" r="r" b="b"/>
              <a:pathLst>
                <a:path w="273685" h="190500">
                  <a:moveTo>
                    <a:pt x="271462" y="0"/>
                  </a:moveTo>
                  <a:lnTo>
                    <a:pt x="2082" y="0"/>
                  </a:lnTo>
                  <a:lnTo>
                    <a:pt x="0" y="2082"/>
                  </a:lnTo>
                  <a:lnTo>
                    <a:pt x="0" y="188391"/>
                  </a:lnTo>
                  <a:lnTo>
                    <a:pt x="2082" y="190474"/>
                  </a:lnTo>
                  <a:lnTo>
                    <a:pt x="271462" y="190474"/>
                  </a:lnTo>
                  <a:lnTo>
                    <a:pt x="273558" y="188391"/>
                  </a:lnTo>
                  <a:lnTo>
                    <a:pt x="273558" y="2082"/>
                  </a:lnTo>
                  <a:lnTo>
                    <a:pt x="271462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object 540">
              <a:extLst>
                <a:ext uri="{FF2B5EF4-FFF2-40B4-BE49-F238E27FC236}">
                  <a16:creationId xmlns:a16="http://schemas.microsoft.com/office/drawing/2014/main" id="{740A19B1-7A9B-BFC8-CDB6-AE415D019A67}"/>
                </a:ext>
              </a:extLst>
            </p:cNvPr>
            <p:cNvSpPr/>
            <p:nvPr/>
          </p:nvSpPr>
          <p:spPr>
            <a:xfrm>
              <a:off x="4577183" y="5464519"/>
              <a:ext cx="367490" cy="255331"/>
            </a:xfrm>
            <a:custGeom>
              <a:avLst/>
              <a:gdLst/>
              <a:ahLst/>
              <a:cxnLst/>
              <a:rect l="l" t="t" r="r" b="b"/>
              <a:pathLst>
                <a:path w="273685" h="190500">
                  <a:moveTo>
                    <a:pt x="271462" y="0"/>
                  </a:moveTo>
                  <a:lnTo>
                    <a:pt x="2082" y="0"/>
                  </a:lnTo>
                  <a:lnTo>
                    <a:pt x="0" y="2082"/>
                  </a:lnTo>
                  <a:lnTo>
                    <a:pt x="0" y="188391"/>
                  </a:lnTo>
                  <a:lnTo>
                    <a:pt x="2082" y="190474"/>
                  </a:lnTo>
                  <a:lnTo>
                    <a:pt x="271462" y="190474"/>
                  </a:lnTo>
                  <a:lnTo>
                    <a:pt x="273558" y="188391"/>
                  </a:lnTo>
                  <a:lnTo>
                    <a:pt x="273558" y="2082"/>
                  </a:lnTo>
                  <a:lnTo>
                    <a:pt x="271462" y="0"/>
                  </a:lnTo>
                  <a:close/>
                </a:path>
              </a:pathLst>
            </a:custGeom>
            <a:solidFill>
              <a:srgbClr val="D3D3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object 541">
              <a:extLst>
                <a:ext uri="{FF2B5EF4-FFF2-40B4-BE49-F238E27FC236}">
                  <a16:creationId xmlns:a16="http://schemas.microsoft.com/office/drawing/2014/main" id="{4DEDAB80-05D3-DEAF-187E-44CE0041FAB8}"/>
                </a:ext>
              </a:extLst>
            </p:cNvPr>
            <p:cNvSpPr/>
            <p:nvPr/>
          </p:nvSpPr>
          <p:spPr>
            <a:xfrm>
              <a:off x="4577538" y="5464519"/>
              <a:ext cx="255213" cy="29782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8" name="テキスト ボックス 287">
            <a:extLst>
              <a:ext uri="{FF2B5EF4-FFF2-40B4-BE49-F238E27FC236}">
                <a16:creationId xmlns:a16="http://schemas.microsoft.com/office/drawing/2014/main" id="{05E2EEF7-37A1-64F3-3F38-81A452CA6B08}"/>
              </a:ext>
            </a:extLst>
          </p:cNvPr>
          <p:cNvSpPr txBox="1"/>
          <p:nvPr/>
        </p:nvSpPr>
        <p:spPr>
          <a:xfrm>
            <a:off x="5603512" y="4219434"/>
            <a:ext cx="1224000" cy="79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申告書に</a:t>
            </a:r>
            <a:endParaRPr kumimoji="0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自動入力・</a:t>
            </a:r>
            <a:endParaRPr kumimoji="0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自動計算♪</a:t>
            </a:r>
            <a:endParaRPr kumimoji="0" lang="ja-JP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9" name="テキスト ボックス 288">
            <a:extLst>
              <a:ext uri="{FF2B5EF4-FFF2-40B4-BE49-F238E27FC236}">
                <a16:creationId xmlns:a16="http://schemas.microsoft.com/office/drawing/2014/main" id="{96883BEE-B2D2-D6BE-9B2F-7BF588E1B2EE}"/>
              </a:ext>
            </a:extLst>
          </p:cNvPr>
          <p:cNvSpPr txBox="1"/>
          <p:nvPr/>
        </p:nvSpPr>
        <p:spPr>
          <a:xfrm>
            <a:off x="2680231" y="4180668"/>
            <a:ext cx="162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マイナポータル</a:t>
            </a:r>
            <a:endParaRPr kumimoji="0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から、まとめて</a:t>
            </a:r>
            <a:endParaRPr kumimoji="0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データで取得</a:t>
            </a:r>
            <a:endParaRPr kumimoji="0" lang="ja-JP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0" name="object 408">
            <a:extLst>
              <a:ext uri="{FF2B5EF4-FFF2-40B4-BE49-F238E27FC236}">
                <a16:creationId xmlns:a16="http://schemas.microsoft.com/office/drawing/2014/main" id="{D174C0CF-4257-54AD-28CC-B1C03CE942AC}"/>
              </a:ext>
            </a:extLst>
          </p:cNvPr>
          <p:cNvSpPr txBox="1"/>
          <p:nvPr/>
        </p:nvSpPr>
        <p:spPr>
          <a:xfrm>
            <a:off x="857678" y="5052003"/>
            <a:ext cx="623260" cy="57964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105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imSun"/>
              </a:rPr>
              <a:t>証券会社</a:t>
            </a:r>
            <a:endParaRPr kumimoji="0" lang="en-US" altLang="ja-JP" sz="1050" b="1" i="0" u="none" strike="noStrike" kern="1200" cap="none" spc="5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SimSu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500" b="1" i="0" u="none" strike="noStrike" kern="1200" cap="none" spc="5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SimSu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9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imSun"/>
              </a:rPr>
              <a:t>年間取引 </a:t>
            </a:r>
            <a:endParaRPr kumimoji="0" lang="en-US" altLang="ja-JP" sz="900" b="1" i="0" u="none" strike="noStrike" kern="1200" cap="none" spc="5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SimSu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9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imSun"/>
              </a:rPr>
              <a:t>報告書</a:t>
            </a:r>
          </a:p>
        </p:txBody>
      </p:sp>
      <p:sp>
        <p:nvSpPr>
          <p:cNvPr id="291" name="object 418">
            <a:extLst>
              <a:ext uri="{FF2B5EF4-FFF2-40B4-BE49-F238E27FC236}">
                <a16:creationId xmlns:a16="http://schemas.microsoft.com/office/drawing/2014/main" id="{7198587F-CAC3-B057-AFFD-6086C401007F}"/>
              </a:ext>
            </a:extLst>
          </p:cNvPr>
          <p:cNvSpPr/>
          <p:nvPr/>
        </p:nvSpPr>
        <p:spPr>
          <a:xfrm>
            <a:off x="1753583" y="5336449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object 408">
            <a:extLst>
              <a:ext uri="{FF2B5EF4-FFF2-40B4-BE49-F238E27FC236}">
                <a16:creationId xmlns:a16="http://schemas.microsoft.com/office/drawing/2014/main" id="{C0C8271E-8D24-AC67-5098-0125649FE940}"/>
              </a:ext>
            </a:extLst>
          </p:cNvPr>
          <p:cNvSpPr txBox="1"/>
          <p:nvPr/>
        </p:nvSpPr>
        <p:spPr>
          <a:xfrm>
            <a:off x="1656639" y="4561292"/>
            <a:ext cx="530441" cy="53901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imSun"/>
              </a:rPr>
              <a:t>銀行等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500" b="1" i="0" u="none" strike="noStrike" kern="1200" cap="none" spc="5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SimSu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imSun"/>
              </a:rPr>
              <a:t>年末残高</a:t>
            </a:r>
            <a:r>
              <a:rPr kumimoji="0" lang="ja-JP" altLang="ja-JP" sz="9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imSun"/>
              </a:rPr>
              <a:t> </a:t>
            </a:r>
            <a:r>
              <a:rPr kumimoji="0" lang="ja-JP" altLang="en-US" sz="9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imSun"/>
              </a:rPr>
              <a:t>　証明書</a:t>
            </a:r>
            <a:endParaRPr kumimoji="0" lang="en-US" altLang="ja-JP" sz="900" b="1" i="0" u="none" strike="noStrike" kern="1200" cap="none" spc="5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SimSun"/>
            </a:endParaRPr>
          </a:p>
        </p:txBody>
      </p:sp>
      <p:sp>
        <p:nvSpPr>
          <p:cNvPr id="293" name="object 401" descr="保険料控除証明書の書類のイラスト">
            <a:extLst>
              <a:ext uri="{FF2B5EF4-FFF2-40B4-BE49-F238E27FC236}">
                <a16:creationId xmlns:a16="http://schemas.microsoft.com/office/drawing/2014/main" id="{DE75FAB1-1072-DA0F-8C97-7565D05E818C}"/>
              </a:ext>
            </a:extLst>
          </p:cNvPr>
          <p:cNvSpPr/>
          <p:nvPr/>
        </p:nvSpPr>
        <p:spPr>
          <a:xfrm>
            <a:off x="851941" y="4245006"/>
            <a:ext cx="613905" cy="768546"/>
          </a:xfrm>
          <a:custGeom>
            <a:avLst/>
            <a:gdLst/>
            <a:ahLst/>
            <a:cxnLst/>
            <a:rect l="l" t="t" r="r" b="b"/>
            <a:pathLst>
              <a:path w="457200" h="573404">
                <a:moveTo>
                  <a:pt x="457200" y="0"/>
                </a:moveTo>
                <a:lnTo>
                  <a:pt x="0" y="0"/>
                </a:lnTo>
                <a:lnTo>
                  <a:pt x="0" y="573303"/>
                </a:lnTo>
                <a:lnTo>
                  <a:pt x="349199" y="573303"/>
                </a:lnTo>
                <a:lnTo>
                  <a:pt x="457200" y="465302"/>
                </a:lnTo>
                <a:lnTo>
                  <a:pt x="457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object 402">
            <a:extLst>
              <a:ext uri="{FF2B5EF4-FFF2-40B4-BE49-F238E27FC236}">
                <a16:creationId xmlns:a16="http://schemas.microsoft.com/office/drawing/2014/main" id="{4B12CD92-5E37-88B1-90C1-03603D9772FC}"/>
              </a:ext>
            </a:extLst>
          </p:cNvPr>
          <p:cNvSpPr/>
          <p:nvPr/>
        </p:nvSpPr>
        <p:spPr>
          <a:xfrm>
            <a:off x="859125" y="4237476"/>
            <a:ext cx="613905" cy="768546"/>
          </a:xfrm>
          <a:custGeom>
            <a:avLst/>
            <a:gdLst/>
            <a:ahLst/>
            <a:cxnLst/>
            <a:rect l="l" t="t" r="r" b="b"/>
            <a:pathLst>
              <a:path w="457200" h="573404">
                <a:moveTo>
                  <a:pt x="457200" y="465302"/>
                </a:moveTo>
                <a:lnTo>
                  <a:pt x="349199" y="573303"/>
                </a:lnTo>
                <a:lnTo>
                  <a:pt x="0" y="573303"/>
                </a:lnTo>
                <a:lnTo>
                  <a:pt x="0" y="0"/>
                </a:lnTo>
                <a:lnTo>
                  <a:pt x="457200" y="0"/>
                </a:lnTo>
                <a:lnTo>
                  <a:pt x="457200" y="465302"/>
                </a:lnTo>
                <a:close/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5" name="object 403">
            <a:extLst>
              <a:ext uri="{FF2B5EF4-FFF2-40B4-BE49-F238E27FC236}">
                <a16:creationId xmlns:a16="http://schemas.microsoft.com/office/drawing/2014/main" id="{057EACFC-17C3-1D37-AB72-DCE7F8D65330}"/>
              </a:ext>
            </a:extLst>
          </p:cNvPr>
          <p:cNvSpPr/>
          <p:nvPr/>
        </p:nvSpPr>
        <p:spPr>
          <a:xfrm>
            <a:off x="1328012" y="4861128"/>
            <a:ext cx="145802" cy="145539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000" y="0"/>
                </a:moveTo>
                <a:lnTo>
                  <a:pt x="0" y="0"/>
                </a:lnTo>
                <a:lnTo>
                  <a:pt x="0" y="108000"/>
                </a:lnTo>
                <a:lnTo>
                  <a:pt x="1080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object 404">
            <a:extLst>
              <a:ext uri="{FF2B5EF4-FFF2-40B4-BE49-F238E27FC236}">
                <a16:creationId xmlns:a16="http://schemas.microsoft.com/office/drawing/2014/main" id="{875AADC5-BBC9-0955-0EF5-62370E7785F2}"/>
              </a:ext>
            </a:extLst>
          </p:cNvPr>
          <p:cNvSpPr/>
          <p:nvPr/>
        </p:nvSpPr>
        <p:spPr>
          <a:xfrm>
            <a:off x="1004141" y="4592133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" name="object 405">
            <a:extLst>
              <a:ext uri="{FF2B5EF4-FFF2-40B4-BE49-F238E27FC236}">
                <a16:creationId xmlns:a16="http://schemas.microsoft.com/office/drawing/2014/main" id="{952873E0-BA0F-B23C-DAE2-D93A0207DA43}"/>
              </a:ext>
            </a:extLst>
          </p:cNvPr>
          <p:cNvSpPr/>
          <p:nvPr/>
        </p:nvSpPr>
        <p:spPr>
          <a:xfrm>
            <a:off x="1004141" y="4669929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object 406">
            <a:extLst>
              <a:ext uri="{FF2B5EF4-FFF2-40B4-BE49-F238E27FC236}">
                <a16:creationId xmlns:a16="http://schemas.microsoft.com/office/drawing/2014/main" id="{6A4DC43D-B8F7-47A9-677A-A77A5882BABF}"/>
              </a:ext>
            </a:extLst>
          </p:cNvPr>
          <p:cNvSpPr/>
          <p:nvPr/>
        </p:nvSpPr>
        <p:spPr>
          <a:xfrm>
            <a:off x="1011321" y="4760291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9" name="object 407">
            <a:extLst>
              <a:ext uri="{FF2B5EF4-FFF2-40B4-BE49-F238E27FC236}">
                <a16:creationId xmlns:a16="http://schemas.microsoft.com/office/drawing/2014/main" id="{C4A4E0A8-0D67-3011-F0D8-15DA86AAA0C2}"/>
              </a:ext>
            </a:extLst>
          </p:cNvPr>
          <p:cNvSpPr/>
          <p:nvPr/>
        </p:nvSpPr>
        <p:spPr>
          <a:xfrm>
            <a:off x="1011323" y="4559488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0" name="object 406">
            <a:extLst>
              <a:ext uri="{FF2B5EF4-FFF2-40B4-BE49-F238E27FC236}">
                <a16:creationId xmlns:a16="http://schemas.microsoft.com/office/drawing/2014/main" id="{4DDA8BE3-9CAD-04D8-C413-008F8A471C5C}"/>
              </a:ext>
            </a:extLst>
          </p:cNvPr>
          <p:cNvSpPr/>
          <p:nvPr/>
        </p:nvSpPr>
        <p:spPr>
          <a:xfrm>
            <a:off x="1013717" y="4664916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object 406">
            <a:extLst>
              <a:ext uri="{FF2B5EF4-FFF2-40B4-BE49-F238E27FC236}">
                <a16:creationId xmlns:a16="http://schemas.microsoft.com/office/drawing/2014/main" id="{211ED18C-CCC9-68D0-916F-67B4F973F19F}"/>
              </a:ext>
            </a:extLst>
          </p:cNvPr>
          <p:cNvSpPr/>
          <p:nvPr/>
        </p:nvSpPr>
        <p:spPr>
          <a:xfrm>
            <a:off x="1013717" y="4574554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2" name="テキスト ボックス 301">
            <a:extLst>
              <a:ext uri="{FF2B5EF4-FFF2-40B4-BE49-F238E27FC236}">
                <a16:creationId xmlns:a16="http://schemas.microsoft.com/office/drawing/2014/main" id="{E242E5BB-CC5A-28DE-1CD6-4FED2125ADFB}"/>
              </a:ext>
            </a:extLst>
          </p:cNvPr>
          <p:cNvSpPr txBox="1"/>
          <p:nvPr/>
        </p:nvSpPr>
        <p:spPr>
          <a:xfrm>
            <a:off x="778836" y="4007999"/>
            <a:ext cx="753851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" marR="0" lvl="0" indent="0" algn="ctr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imSun"/>
              </a:rPr>
              <a:t>保険会社</a:t>
            </a:r>
            <a:endParaRPr kumimoji="1" lang="en-US" altLang="ja-JP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22225" marR="0" lvl="0" indent="0" algn="ctr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imSun"/>
              </a:rPr>
              <a:t>保険料控除証明書</a:t>
            </a:r>
            <a:endParaRPr kumimoji="0" lang="ja-JP" altLang="en-US" sz="900" b="1" i="0" u="none" strike="noStrike" kern="1200" cap="none" spc="5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SimSun"/>
            </a:endParaRPr>
          </a:p>
        </p:txBody>
      </p:sp>
      <p:grpSp>
        <p:nvGrpSpPr>
          <p:cNvPr id="303" name="グループ化 302" descr="税務署のビルのイラスト">
            <a:extLst>
              <a:ext uri="{FF2B5EF4-FFF2-40B4-BE49-F238E27FC236}">
                <a16:creationId xmlns:a16="http://schemas.microsoft.com/office/drawing/2014/main" id="{DEC86A16-F948-016D-231B-9FDF9AAB9D3E}"/>
              </a:ext>
            </a:extLst>
          </p:cNvPr>
          <p:cNvGrpSpPr/>
          <p:nvPr/>
        </p:nvGrpSpPr>
        <p:grpSpPr>
          <a:xfrm>
            <a:off x="7404537" y="4735401"/>
            <a:ext cx="840845" cy="1094959"/>
            <a:chOff x="7290951" y="4828068"/>
            <a:chExt cx="741062" cy="965021"/>
          </a:xfrm>
        </p:grpSpPr>
        <p:sp>
          <p:nvSpPr>
            <p:cNvPr id="304" name="object 580">
              <a:extLst>
                <a:ext uri="{FF2B5EF4-FFF2-40B4-BE49-F238E27FC236}">
                  <a16:creationId xmlns:a16="http://schemas.microsoft.com/office/drawing/2014/main" id="{D6681B5E-4A2D-E91D-3432-E1BA1EB3FB37}"/>
                </a:ext>
              </a:extLst>
            </p:cNvPr>
            <p:cNvSpPr/>
            <p:nvPr/>
          </p:nvSpPr>
          <p:spPr>
            <a:xfrm>
              <a:off x="7290951" y="4828068"/>
              <a:ext cx="712533" cy="96502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object 581">
              <a:extLst>
                <a:ext uri="{FF2B5EF4-FFF2-40B4-BE49-F238E27FC236}">
                  <a16:creationId xmlns:a16="http://schemas.microsoft.com/office/drawing/2014/main" id="{1EA4048E-DBF6-C618-CAB2-2F9A55205E6B}"/>
                </a:ext>
              </a:extLst>
            </p:cNvPr>
            <p:cNvSpPr txBox="1"/>
            <p:nvPr/>
          </p:nvSpPr>
          <p:spPr>
            <a:xfrm>
              <a:off x="7433152" y="4844773"/>
              <a:ext cx="598861" cy="16863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000" b="1" i="0" u="none" strike="noStrike" kern="1200" cap="none" spc="125" normalizeH="0" baseline="0" noProof="0" dirty="0">
                  <a:ln>
                    <a:noFill/>
                  </a:ln>
                  <a:solidFill>
                    <a:srgbClr val="45707A"/>
                  </a:solidFill>
                  <a:effectLst/>
                  <a:uLnTx/>
                  <a:uFillTx/>
                  <a:latin typeface="Yu Gothic UI"/>
                  <a:ea typeface="+mn-ea"/>
                  <a:cs typeface="Yu Gothic UI"/>
                </a:rPr>
                <a:t>税務</a:t>
              </a:r>
              <a:r>
                <a:rPr kumimoji="0" sz="1000" b="1" i="0" u="none" strike="noStrike" kern="1200" cap="none" spc="15" normalizeH="0" baseline="0" noProof="0" dirty="0">
                  <a:ln>
                    <a:noFill/>
                  </a:ln>
                  <a:solidFill>
                    <a:srgbClr val="45707A"/>
                  </a:solidFill>
                  <a:effectLst/>
                  <a:uLnTx/>
                  <a:uFillTx/>
                  <a:latin typeface="Yu Gothic UI"/>
                  <a:ea typeface="+mn-ea"/>
                  <a:cs typeface="Yu Gothic UI"/>
                </a:rPr>
                <a:t>署</a:t>
              </a:r>
              <a:r>
                <a:rPr kumimoji="0" sz="550" b="1" i="0" u="none" strike="noStrike" kern="1200" cap="none" spc="-40" normalizeH="0" baseline="0" noProof="0" dirty="0">
                  <a:ln>
                    <a:noFill/>
                  </a:ln>
                  <a:solidFill>
                    <a:srgbClr val="45707A"/>
                  </a:solidFill>
                  <a:effectLst/>
                  <a:uLnTx/>
                  <a:uFillTx/>
                  <a:latin typeface="Yu Gothic UI"/>
                  <a:ea typeface="+mn-ea"/>
                  <a:cs typeface="Yu Gothic UI"/>
                </a:rPr>
                <a:t> </a:t>
              </a:r>
              <a:endParaRPr kumimoji="0" sz="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/>
                <a:ea typeface="+mn-ea"/>
                <a:cs typeface="Yu Gothic UI"/>
              </a:endParaRPr>
            </a:p>
          </p:txBody>
        </p:sp>
      </p:grpSp>
      <p:sp>
        <p:nvSpPr>
          <p:cNvPr id="306" name="object 430">
            <a:extLst>
              <a:ext uri="{FF2B5EF4-FFF2-40B4-BE49-F238E27FC236}">
                <a16:creationId xmlns:a16="http://schemas.microsoft.com/office/drawing/2014/main" id="{05569005-7C4C-8D66-5316-779DF2064A54}"/>
              </a:ext>
            </a:extLst>
          </p:cNvPr>
          <p:cNvSpPr/>
          <p:nvPr/>
        </p:nvSpPr>
        <p:spPr>
          <a:xfrm>
            <a:off x="5482015" y="5253195"/>
            <a:ext cx="1980000" cy="434914"/>
          </a:xfrm>
          <a:custGeom>
            <a:avLst/>
            <a:gdLst/>
            <a:ahLst/>
            <a:cxnLst/>
            <a:rect l="l" t="t" r="r" b="b"/>
            <a:pathLst>
              <a:path w="1073150" h="324484">
                <a:moveTo>
                  <a:pt x="865898" y="0"/>
                </a:moveTo>
                <a:lnTo>
                  <a:pt x="865898" y="109893"/>
                </a:lnTo>
                <a:lnTo>
                  <a:pt x="0" y="109893"/>
                </a:lnTo>
                <a:lnTo>
                  <a:pt x="0" y="215531"/>
                </a:lnTo>
                <a:lnTo>
                  <a:pt x="865898" y="215531"/>
                </a:lnTo>
                <a:lnTo>
                  <a:pt x="865898" y="324002"/>
                </a:lnTo>
                <a:lnTo>
                  <a:pt x="1073048" y="161988"/>
                </a:lnTo>
                <a:lnTo>
                  <a:pt x="865898" y="0"/>
                </a:lnTo>
                <a:close/>
              </a:path>
            </a:pathLst>
          </a:custGeom>
          <a:solidFill>
            <a:srgbClr val="F15A29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" name="テキスト ボックス 306">
            <a:extLst>
              <a:ext uri="{FF2B5EF4-FFF2-40B4-BE49-F238E27FC236}">
                <a16:creationId xmlns:a16="http://schemas.microsoft.com/office/drawing/2014/main" id="{CA6C368D-B188-1E96-36EE-231EA33D5ED9}"/>
              </a:ext>
            </a:extLst>
          </p:cNvPr>
          <p:cNvSpPr txBox="1"/>
          <p:nvPr/>
        </p:nvSpPr>
        <p:spPr>
          <a:xfrm>
            <a:off x="1797855" y="5980775"/>
            <a:ext cx="7611313" cy="593413"/>
          </a:xfrm>
          <a:prstGeom prst="rect">
            <a:avLst/>
          </a:prstGeom>
          <a:noFill/>
          <a:ln w="12700" cap="rnd" cmpd="sng">
            <a:noFill/>
          </a:ln>
        </p:spPr>
        <p:txBody>
          <a:bodyPr wrap="square" tIns="72000" bIns="72000">
            <a:noAutofit/>
          </a:bodyPr>
          <a:lstStyle/>
          <a:p>
            <a:pPr>
              <a:defRPr/>
            </a:pPr>
            <a:r>
              <a:rPr lang="ja-JP" altLang="en-US" sz="1400" b="1" dirty="0">
                <a:solidFill>
                  <a:srgbClr val="FF0000"/>
                </a:solidFill>
                <a:effectLst>
                  <a:glow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マイナポータル連携を利用するためには、事前準備が必要です（</a:t>
            </a:r>
            <a:r>
              <a:rPr lang="en-US" altLang="ja-JP" sz="1400" b="1" dirty="0">
                <a:solidFill>
                  <a:srgbClr val="FF0000"/>
                </a:solidFill>
                <a:effectLst>
                  <a:glow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56</a:t>
            </a:r>
            <a:r>
              <a:rPr lang="ja-JP" altLang="en-US" sz="1400" b="1" dirty="0">
                <a:solidFill>
                  <a:srgbClr val="FF0000"/>
                </a:solidFill>
                <a:effectLst>
                  <a:glow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ページ参照）。</a:t>
            </a:r>
          </a:p>
        </p:txBody>
      </p:sp>
      <p:sp>
        <p:nvSpPr>
          <p:cNvPr id="308" name="テキスト ボックス 307">
            <a:extLst>
              <a:ext uri="{FF2B5EF4-FFF2-40B4-BE49-F238E27FC236}">
                <a16:creationId xmlns:a16="http://schemas.microsoft.com/office/drawing/2014/main" id="{4693EFA3-D74A-A4BF-6C40-4E7993E57ACA}"/>
              </a:ext>
            </a:extLst>
          </p:cNvPr>
          <p:cNvSpPr txBox="1"/>
          <p:nvPr/>
        </p:nvSpPr>
        <p:spPr>
          <a:xfrm>
            <a:off x="524178" y="1378610"/>
            <a:ext cx="8270802" cy="866827"/>
          </a:xfrm>
          <a:prstGeom prst="rect">
            <a:avLst/>
          </a:prstGeom>
          <a:noFill/>
          <a:ln w="12700" cap="rnd" cmpd="sng">
            <a:noFill/>
          </a:ln>
        </p:spPr>
        <p:txBody>
          <a:bodyPr wrap="square" tIns="72000" bIns="72000">
            <a:noAutofit/>
          </a:bodyPr>
          <a:lstStyle/>
          <a:p>
            <a:pPr>
              <a:defRPr/>
            </a:pPr>
            <a:r>
              <a:rPr lang="ja-JP" altLang="en-US" sz="2200" b="1" dirty="0">
                <a:effectLst>
                  <a:glow rad="2286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マイナポータル連携で確定申告書が簡単、便利に作成できます。</a:t>
            </a:r>
          </a:p>
        </p:txBody>
      </p:sp>
      <p:sp>
        <p:nvSpPr>
          <p:cNvPr id="309" name="object 383">
            <a:extLst>
              <a:ext uri="{FF2B5EF4-FFF2-40B4-BE49-F238E27FC236}">
                <a16:creationId xmlns:a16="http://schemas.microsoft.com/office/drawing/2014/main" id="{3B98A3E2-BBF5-8046-E467-A1BC01032CC3}"/>
              </a:ext>
            </a:extLst>
          </p:cNvPr>
          <p:cNvSpPr/>
          <p:nvPr/>
        </p:nvSpPr>
        <p:spPr>
          <a:xfrm>
            <a:off x="4980922" y="2329627"/>
            <a:ext cx="3450386" cy="1423895"/>
          </a:xfrm>
          <a:custGeom>
            <a:avLst/>
            <a:gdLst/>
            <a:ahLst/>
            <a:cxnLst/>
            <a:rect l="l" t="t" r="r" b="b"/>
            <a:pathLst>
              <a:path w="2448559" h="1062354">
                <a:moveTo>
                  <a:pt x="2448001" y="1061986"/>
                </a:moveTo>
                <a:lnTo>
                  <a:pt x="0" y="1061986"/>
                </a:lnTo>
                <a:lnTo>
                  <a:pt x="0" y="0"/>
                </a:lnTo>
                <a:lnTo>
                  <a:pt x="2448001" y="0"/>
                </a:lnTo>
                <a:lnTo>
                  <a:pt x="2448001" y="1061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0" name="object 399">
            <a:extLst>
              <a:ext uri="{FF2B5EF4-FFF2-40B4-BE49-F238E27FC236}">
                <a16:creationId xmlns:a16="http://schemas.microsoft.com/office/drawing/2014/main" id="{CAF98762-FED2-4BDE-A971-8A918EE4DBE6}"/>
              </a:ext>
            </a:extLst>
          </p:cNvPr>
          <p:cNvSpPr txBox="1"/>
          <p:nvPr/>
        </p:nvSpPr>
        <p:spPr>
          <a:xfrm>
            <a:off x="5243294" y="2302019"/>
            <a:ext cx="3487570" cy="15783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69875" marR="8255" lvl="0" indent="-261938" defTabSz="457200">
              <a:lnSpc>
                <a:spcPct val="90000"/>
              </a:lnSpc>
              <a:spcBef>
                <a:spcPts val="90"/>
              </a:spcBef>
              <a:buClr>
                <a:srgbClr val="F15A29"/>
              </a:buClr>
              <a:buSzPct val="105882"/>
              <a:defRPr/>
            </a:pPr>
            <a:r>
              <a:rPr kumimoji="0"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●</a:t>
            </a:r>
            <a:r>
              <a:rPr kumimoji="0" lang="en-US" altLang="ja-JP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kumimoji="0" lang="ja-JP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控除証明書等の書面の</a:t>
            </a:r>
            <a:endParaRPr kumimoji="0" lang="en-US" altLang="ja-JP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269875" marR="8255" lvl="0" indent="-261938" algn="l" defTabSz="457200" rtl="0" eaLnBrk="1" fontAlgn="auto" latinLnBrk="0" hangingPunct="1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>
                <a:srgbClr val="F15A29"/>
              </a:buClr>
              <a:buSzPct val="105882"/>
              <a:defRPr/>
            </a:pPr>
            <a:r>
              <a:rPr kumimoji="0" lang="en-US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kumimoji="0" lang="ja-JP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管理・保管が不要</a:t>
            </a:r>
            <a:r>
              <a:rPr kumimoji="0" lang="ja-JP" altLang="en-US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！</a:t>
            </a:r>
            <a:r>
              <a:rPr kumimoji="0" lang="en-US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 </a:t>
            </a:r>
          </a:p>
          <a:p>
            <a:pPr marL="269875" marR="8255" lvl="0" indent="-261938" algn="l" defTabSz="457200" rtl="0" eaLnBrk="1" fontAlgn="auto" latinLnBrk="0" hangingPunct="1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>
                <a:srgbClr val="F15A29"/>
              </a:buClr>
              <a:buSzPct val="105882"/>
              <a:defRPr/>
            </a:pPr>
            <a:r>
              <a:rPr kumimoji="0" lang="en-US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kumimoji="0" lang="ja-JP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データ提出でらくらく</a:t>
            </a:r>
            <a:r>
              <a:rPr kumimoji="0" lang="ja-JP" altLang="en-US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！</a:t>
            </a:r>
            <a:endParaRPr kumimoji="0" lang="en-US" altLang="ja-JP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269875" marR="8255" lvl="0" indent="-261938" defTabSz="457200">
              <a:lnSpc>
                <a:spcPct val="90000"/>
              </a:lnSpc>
              <a:spcBef>
                <a:spcPts val="90"/>
              </a:spcBef>
              <a:buClr>
                <a:srgbClr val="F15A29"/>
              </a:buClr>
              <a:buSzPct val="105882"/>
              <a:defRPr/>
            </a:pPr>
            <a:r>
              <a:rPr kumimoji="0"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●</a:t>
            </a:r>
            <a:r>
              <a:rPr kumimoji="0" lang="en-US" altLang="ja-JP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kumimoji="0" lang="ja-JP" altLang="en-US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マイナポータルから</a:t>
            </a:r>
            <a:r>
              <a:rPr kumimoji="0" lang="ja-JP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取得した</a:t>
            </a:r>
            <a:endParaRPr kumimoji="0" lang="en-US" altLang="ja-JP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269875" marR="8255" lvl="0" indent="-261938" algn="l" defTabSz="457200" rtl="0" eaLnBrk="1" fontAlgn="auto" latinLnBrk="0" hangingPunct="1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>
                <a:srgbClr val="F15A29"/>
              </a:buClr>
              <a:buSzPct val="105882"/>
              <a:defRPr/>
            </a:pPr>
            <a:r>
              <a:rPr kumimoji="0" lang="en-US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kumimoji="0" lang="ja-JP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データを使って申告書の</a:t>
            </a:r>
            <a:endParaRPr kumimoji="0" lang="en-US" altLang="ja-JP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269875" marR="8255" lvl="0" indent="-261938" algn="l" defTabSz="457200" rtl="0" eaLnBrk="1" fontAlgn="auto" latinLnBrk="0" hangingPunct="1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>
                <a:srgbClr val="F15A29"/>
              </a:buClr>
              <a:buSzPct val="105882"/>
              <a:defRPr/>
            </a:pPr>
            <a:r>
              <a:rPr kumimoji="0" lang="en-US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kumimoji="0" lang="ja-JP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所定の項目に自動入力</a:t>
            </a:r>
            <a:r>
              <a:rPr kumimoji="0" lang="ja-JP" altLang="en-US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！</a:t>
            </a:r>
            <a:endParaRPr kumimoji="0" lang="en-US" altLang="ja-JP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311" name="object 400">
            <a:extLst>
              <a:ext uri="{FF2B5EF4-FFF2-40B4-BE49-F238E27FC236}">
                <a16:creationId xmlns:a16="http://schemas.microsoft.com/office/drawing/2014/main" id="{A7FA6B8A-C603-1307-831D-862B0F575C9F}"/>
              </a:ext>
            </a:extLst>
          </p:cNvPr>
          <p:cNvSpPr>
            <a:spLocks noChangeAspect="1"/>
          </p:cNvSpPr>
          <p:nvPr/>
        </p:nvSpPr>
        <p:spPr>
          <a:xfrm>
            <a:off x="4133241" y="2749785"/>
            <a:ext cx="360000" cy="561800"/>
          </a:xfrm>
          <a:custGeom>
            <a:avLst/>
            <a:gdLst/>
            <a:ahLst/>
            <a:cxnLst/>
            <a:rect l="l" t="t" r="r" b="b"/>
            <a:pathLst>
              <a:path w="180339" h="281940">
                <a:moveTo>
                  <a:pt x="0" y="0"/>
                </a:moveTo>
                <a:lnTo>
                  <a:pt x="0" y="281546"/>
                </a:lnTo>
                <a:lnTo>
                  <a:pt x="179997" y="140766"/>
                </a:lnTo>
                <a:lnTo>
                  <a:pt x="0" y="0"/>
                </a:lnTo>
                <a:close/>
              </a:path>
            </a:pathLst>
          </a:custGeom>
          <a:solidFill>
            <a:srgbClr val="98CB4F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2" name="object 398">
            <a:extLst>
              <a:ext uri="{FF2B5EF4-FFF2-40B4-BE49-F238E27FC236}">
                <a16:creationId xmlns:a16="http://schemas.microsoft.com/office/drawing/2014/main" id="{D94D8043-5C73-715E-1A1E-B7CC6F4289F4}"/>
              </a:ext>
            </a:extLst>
          </p:cNvPr>
          <p:cNvSpPr txBox="1"/>
          <p:nvPr/>
        </p:nvSpPr>
        <p:spPr>
          <a:xfrm>
            <a:off x="1122176" y="2302019"/>
            <a:ext cx="2948116" cy="13560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marR="5080" lvl="0" indent="-261938" algn="l" defTabSz="4572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rgbClr val="27AAE1"/>
              </a:buClr>
              <a:buSzPct val="105882"/>
              <a:defRPr/>
            </a:pPr>
            <a:r>
              <a:rPr kumimoji="0"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●</a:t>
            </a:r>
            <a:r>
              <a:rPr kumimoji="0" lang="en-US" altLang="ja-JP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kumimoji="0" lang="ja-JP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控除証明書等の書面の</a:t>
            </a:r>
            <a:endParaRPr kumimoji="0" lang="en-US" altLang="ja-JP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269875" marR="5080" lvl="0" indent="-261938" algn="l" defTabSz="4572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rgbClr val="27AAE1"/>
              </a:buClr>
              <a:buSzPct val="105882"/>
              <a:defRPr/>
            </a:pPr>
            <a:r>
              <a:rPr kumimoji="0" lang="en-US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kumimoji="0" lang="ja-JP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収集・管理・提出</a:t>
            </a:r>
            <a:r>
              <a:rPr kumimoji="0" lang="ja-JP" altLang="en-US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が必要</a:t>
            </a:r>
            <a:endParaRPr kumimoji="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269875" lvl="0" indent="-261938" defTabSz="457200">
              <a:lnSpc>
                <a:spcPct val="90000"/>
              </a:lnSpc>
              <a:spcBef>
                <a:spcPts val="165"/>
              </a:spcBef>
              <a:buClr>
                <a:srgbClr val="27AAE1"/>
              </a:buClr>
              <a:buSzPct val="105882"/>
              <a:defRPr/>
            </a:pPr>
            <a:r>
              <a:rPr kumimoji="0"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●</a:t>
            </a:r>
            <a:r>
              <a:rPr kumimoji="0" lang="en-US" altLang="ja-JP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kumimoji="0" lang="ja-JP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書面の控除証明書等を</a:t>
            </a:r>
            <a:endParaRPr kumimoji="0" lang="en-US" altLang="ja-JP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269875" marR="0" lvl="0" indent="-261938" algn="l" defTabSz="457200" rtl="0" eaLnBrk="1" fontAlgn="auto" latinLnBrk="0" hangingPunct="1">
              <a:lnSpc>
                <a:spcPct val="90000"/>
              </a:lnSpc>
              <a:spcBef>
                <a:spcPts val="165"/>
              </a:spcBef>
              <a:spcAft>
                <a:spcPts val="0"/>
              </a:spcAft>
              <a:buClr>
                <a:srgbClr val="27AAE1"/>
              </a:buClr>
              <a:buSzPct val="105882"/>
              <a:defRPr/>
            </a:pPr>
            <a:r>
              <a:rPr kumimoji="0" lang="en-US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kumimoji="0" lang="ja-JP" altLang="en-US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１件１</a:t>
            </a:r>
            <a:r>
              <a:rPr kumimoji="0" lang="ja-JP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件確認</a:t>
            </a:r>
            <a:r>
              <a:rPr kumimoji="0" lang="ja-JP" altLang="en-US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しながら</a:t>
            </a:r>
            <a:endParaRPr kumimoji="0" lang="en-US" altLang="ja-JP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269875" marR="0" lvl="0" indent="-261938" algn="l" defTabSz="457200" rtl="0" eaLnBrk="1" fontAlgn="auto" latinLnBrk="0" hangingPunct="1">
              <a:lnSpc>
                <a:spcPct val="90000"/>
              </a:lnSpc>
              <a:spcBef>
                <a:spcPts val="165"/>
              </a:spcBef>
              <a:spcAft>
                <a:spcPts val="0"/>
              </a:spcAft>
              <a:buClr>
                <a:srgbClr val="27AAE1"/>
              </a:buClr>
              <a:buSzPct val="105882"/>
              <a:defRPr/>
            </a:pPr>
            <a:r>
              <a:rPr kumimoji="0" lang="en-US" altLang="ja-JP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kumimoji="0" lang="ja-JP" altLang="en-US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記入・入力</a:t>
            </a:r>
            <a:endParaRPr kumimoji="0" lang="ja-JP" altLang="ja-JP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313" name="object 382">
            <a:extLst>
              <a:ext uri="{FF2B5EF4-FFF2-40B4-BE49-F238E27FC236}">
                <a16:creationId xmlns:a16="http://schemas.microsoft.com/office/drawing/2014/main" id="{B0636189-1DCF-21EB-8765-98F3335C8426}"/>
              </a:ext>
            </a:extLst>
          </p:cNvPr>
          <p:cNvSpPr/>
          <p:nvPr/>
        </p:nvSpPr>
        <p:spPr>
          <a:xfrm>
            <a:off x="806731" y="2131149"/>
            <a:ext cx="3240000" cy="1800000"/>
          </a:xfrm>
          <a:custGeom>
            <a:avLst/>
            <a:gdLst/>
            <a:ahLst/>
            <a:cxnLst/>
            <a:rect l="l" t="t" r="r" b="b"/>
            <a:pathLst>
              <a:path w="2448560" h="1062354">
                <a:moveTo>
                  <a:pt x="2448001" y="1061986"/>
                </a:moveTo>
                <a:lnTo>
                  <a:pt x="0" y="1061986"/>
                </a:lnTo>
                <a:lnTo>
                  <a:pt x="0" y="0"/>
                </a:lnTo>
                <a:lnTo>
                  <a:pt x="2448001" y="0"/>
                </a:lnTo>
                <a:lnTo>
                  <a:pt x="2448001" y="1061986"/>
                </a:lnTo>
                <a:close/>
              </a:path>
            </a:pathLst>
          </a:custGeom>
          <a:ln w="38100">
            <a:solidFill>
              <a:srgbClr val="27AAE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4" name="object 394">
            <a:extLst>
              <a:ext uri="{FF2B5EF4-FFF2-40B4-BE49-F238E27FC236}">
                <a16:creationId xmlns:a16="http://schemas.microsoft.com/office/drawing/2014/main" id="{FB3066BF-AB2C-56C1-1EDC-882B3B31568D}"/>
              </a:ext>
            </a:extLst>
          </p:cNvPr>
          <p:cNvSpPr>
            <a:spLocks noChangeAspect="1"/>
          </p:cNvSpPr>
          <p:nvPr/>
        </p:nvSpPr>
        <p:spPr>
          <a:xfrm>
            <a:off x="447891" y="1758948"/>
            <a:ext cx="721305" cy="720000"/>
          </a:xfrm>
          <a:custGeom>
            <a:avLst/>
            <a:gdLst/>
            <a:ahLst/>
            <a:cxnLst/>
            <a:rect l="l" t="t" r="r" b="b"/>
            <a:pathLst>
              <a:path w="648335" h="648334">
                <a:moveTo>
                  <a:pt x="324002" y="0"/>
                </a:moveTo>
                <a:lnTo>
                  <a:pt x="276123" y="3512"/>
                </a:lnTo>
                <a:lnTo>
                  <a:pt x="230425" y="13717"/>
                </a:lnTo>
                <a:lnTo>
                  <a:pt x="187410" y="30113"/>
                </a:lnTo>
                <a:lnTo>
                  <a:pt x="147579" y="52198"/>
                </a:lnTo>
                <a:lnTo>
                  <a:pt x="111432" y="79471"/>
                </a:lnTo>
                <a:lnTo>
                  <a:pt x="79471" y="111432"/>
                </a:lnTo>
                <a:lnTo>
                  <a:pt x="52198" y="147579"/>
                </a:lnTo>
                <a:lnTo>
                  <a:pt x="30113" y="187410"/>
                </a:lnTo>
                <a:lnTo>
                  <a:pt x="13717" y="230425"/>
                </a:lnTo>
                <a:lnTo>
                  <a:pt x="3512" y="276123"/>
                </a:lnTo>
                <a:lnTo>
                  <a:pt x="0" y="324002"/>
                </a:lnTo>
                <a:lnTo>
                  <a:pt x="3512" y="371881"/>
                </a:lnTo>
                <a:lnTo>
                  <a:pt x="13717" y="417579"/>
                </a:lnTo>
                <a:lnTo>
                  <a:pt x="30113" y="460594"/>
                </a:lnTo>
                <a:lnTo>
                  <a:pt x="52198" y="500425"/>
                </a:lnTo>
                <a:lnTo>
                  <a:pt x="79471" y="536572"/>
                </a:lnTo>
                <a:lnTo>
                  <a:pt x="111432" y="568532"/>
                </a:lnTo>
                <a:lnTo>
                  <a:pt x="147579" y="595806"/>
                </a:lnTo>
                <a:lnTo>
                  <a:pt x="187410" y="617891"/>
                </a:lnTo>
                <a:lnTo>
                  <a:pt x="230425" y="634286"/>
                </a:lnTo>
                <a:lnTo>
                  <a:pt x="276123" y="644491"/>
                </a:lnTo>
                <a:lnTo>
                  <a:pt x="324002" y="648004"/>
                </a:lnTo>
                <a:lnTo>
                  <a:pt x="371881" y="644491"/>
                </a:lnTo>
                <a:lnTo>
                  <a:pt x="417579" y="634286"/>
                </a:lnTo>
                <a:lnTo>
                  <a:pt x="460594" y="617891"/>
                </a:lnTo>
                <a:lnTo>
                  <a:pt x="500425" y="595806"/>
                </a:lnTo>
                <a:lnTo>
                  <a:pt x="536572" y="568532"/>
                </a:lnTo>
                <a:lnTo>
                  <a:pt x="568532" y="536572"/>
                </a:lnTo>
                <a:lnTo>
                  <a:pt x="595806" y="500425"/>
                </a:lnTo>
                <a:lnTo>
                  <a:pt x="617891" y="460594"/>
                </a:lnTo>
                <a:lnTo>
                  <a:pt x="634286" y="417579"/>
                </a:lnTo>
                <a:lnTo>
                  <a:pt x="644491" y="371881"/>
                </a:lnTo>
                <a:lnTo>
                  <a:pt x="648004" y="324002"/>
                </a:lnTo>
                <a:lnTo>
                  <a:pt x="644491" y="276123"/>
                </a:lnTo>
                <a:lnTo>
                  <a:pt x="634286" y="230425"/>
                </a:lnTo>
                <a:lnTo>
                  <a:pt x="617891" y="187410"/>
                </a:lnTo>
                <a:lnTo>
                  <a:pt x="595806" y="147579"/>
                </a:lnTo>
                <a:lnTo>
                  <a:pt x="568532" y="111432"/>
                </a:lnTo>
                <a:lnTo>
                  <a:pt x="536572" y="79471"/>
                </a:lnTo>
                <a:lnTo>
                  <a:pt x="500425" y="52198"/>
                </a:lnTo>
                <a:lnTo>
                  <a:pt x="460594" y="30113"/>
                </a:lnTo>
                <a:lnTo>
                  <a:pt x="417579" y="13717"/>
                </a:lnTo>
                <a:lnTo>
                  <a:pt x="371881" y="3512"/>
                </a:lnTo>
                <a:lnTo>
                  <a:pt x="324002" y="0"/>
                </a:lnTo>
                <a:close/>
              </a:path>
            </a:pathLst>
          </a:custGeom>
          <a:solidFill>
            <a:srgbClr val="27AAE1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5" name="図 314" descr="困っているマイナちゃんのイラスト">
            <a:extLst>
              <a:ext uri="{FF2B5EF4-FFF2-40B4-BE49-F238E27FC236}">
                <a16:creationId xmlns:a16="http://schemas.microsoft.com/office/drawing/2014/main" id="{E64141FB-AE73-EEA1-04BB-682511A687D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81" y="2619396"/>
            <a:ext cx="1115539" cy="1260000"/>
          </a:xfrm>
          <a:prstGeom prst="rect">
            <a:avLst/>
          </a:prstGeom>
        </p:spPr>
      </p:pic>
      <p:sp>
        <p:nvSpPr>
          <p:cNvPr id="316" name="テキスト ボックス 315">
            <a:extLst>
              <a:ext uri="{FF2B5EF4-FFF2-40B4-BE49-F238E27FC236}">
                <a16:creationId xmlns:a16="http://schemas.microsoft.com/office/drawing/2014/main" id="{C15F012D-1DCE-E10B-8C1C-81C2E4312804}"/>
              </a:ext>
            </a:extLst>
          </p:cNvPr>
          <p:cNvSpPr txBox="1"/>
          <p:nvPr/>
        </p:nvSpPr>
        <p:spPr>
          <a:xfrm>
            <a:off x="355076" y="1965880"/>
            <a:ext cx="9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Before</a:t>
            </a:r>
            <a:endParaRPr kumimoji="1" lang="ja-JP" altLang="en-US" sz="1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317" name="object 384">
            <a:extLst>
              <a:ext uri="{FF2B5EF4-FFF2-40B4-BE49-F238E27FC236}">
                <a16:creationId xmlns:a16="http://schemas.microsoft.com/office/drawing/2014/main" id="{CE0E59DC-7DA7-79B1-A983-1FEC8EBA88A1}"/>
              </a:ext>
            </a:extLst>
          </p:cNvPr>
          <p:cNvSpPr/>
          <p:nvPr/>
        </p:nvSpPr>
        <p:spPr>
          <a:xfrm>
            <a:off x="4933847" y="2124424"/>
            <a:ext cx="3600000" cy="1800000"/>
          </a:xfrm>
          <a:custGeom>
            <a:avLst/>
            <a:gdLst/>
            <a:ahLst/>
            <a:cxnLst/>
            <a:rect l="l" t="t" r="r" b="b"/>
            <a:pathLst>
              <a:path w="2448559" h="1062354">
                <a:moveTo>
                  <a:pt x="2448001" y="1061986"/>
                </a:moveTo>
                <a:lnTo>
                  <a:pt x="0" y="1061986"/>
                </a:lnTo>
                <a:lnTo>
                  <a:pt x="0" y="0"/>
                </a:lnTo>
                <a:lnTo>
                  <a:pt x="2448001" y="0"/>
                </a:lnTo>
                <a:lnTo>
                  <a:pt x="2448001" y="1061986"/>
                </a:lnTo>
                <a:close/>
              </a:path>
            </a:pathLst>
          </a:custGeom>
          <a:ln w="38100">
            <a:solidFill>
              <a:srgbClr val="F15A2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" name="object 396">
            <a:extLst>
              <a:ext uri="{FF2B5EF4-FFF2-40B4-BE49-F238E27FC236}">
                <a16:creationId xmlns:a16="http://schemas.microsoft.com/office/drawing/2014/main" id="{6CB14712-3CA9-904E-E8BA-D62438120820}"/>
              </a:ext>
            </a:extLst>
          </p:cNvPr>
          <p:cNvSpPr>
            <a:spLocks noChangeAspect="1"/>
          </p:cNvSpPr>
          <p:nvPr/>
        </p:nvSpPr>
        <p:spPr>
          <a:xfrm>
            <a:off x="4579715" y="1768573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48335" h="648334">
                <a:moveTo>
                  <a:pt x="323989" y="0"/>
                </a:moveTo>
                <a:lnTo>
                  <a:pt x="276110" y="3512"/>
                </a:lnTo>
                <a:lnTo>
                  <a:pt x="230414" y="13717"/>
                </a:lnTo>
                <a:lnTo>
                  <a:pt x="187400" y="30113"/>
                </a:lnTo>
                <a:lnTo>
                  <a:pt x="147570" y="52198"/>
                </a:lnTo>
                <a:lnTo>
                  <a:pt x="111425" y="79471"/>
                </a:lnTo>
                <a:lnTo>
                  <a:pt x="79466" y="111432"/>
                </a:lnTo>
                <a:lnTo>
                  <a:pt x="52194" y="147579"/>
                </a:lnTo>
                <a:lnTo>
                  <a:pt x="30111" y="187410"/>
                </a:lnTo>
                <a:lnTo>
                  <a:pt x="13716" y="230425"/>
                </a:lnTo>
                <a:lnTo>
                  <a:pt x="3512" y="276123"/>
                </a:lnTo>
                <a:lnTo>
                  <a:pt x="0" y="324002"/>
                </a:lnTo>
                <a:lnTo>
                  <a:pt x="3512" y="371881"/>
                </a:lnTo>
                <a:lnTo>
                  <a:pt x="13716" y="417579"/>
                </a:lnTo>
                <a:lnTo>
                  <a:pt x="30111" y="460594"/>
                </a:lnTo>
                <a:lnTo>
                  <a:pt x="52194" y="500425"/>
                </a:lnTo>
                <a:lnTo>
                  <a:pt x="79466" y="536572"/>
                </a:lnTo>
                <a:lnTo>
                  <a:pt x="111425" y="568532"/>
                </a:lnTo>
                <a:lnTo>
                  <a:pt x="147570" y="595806"/>
                </a:lnTo>
                <a:lnTo>
                  <a:pt x="187400" y="617891"/>
                </a:lnTo>
                <a:lnTo>
                  <a:pt x="230414" y="634286"/>
                </a:lnTo>
                <a:lnTo>
                  <a:pt x="276110" y="644491"/>
                </a:lnTo>
                <a:lnTo>
                  <a:pt x="323989" y="648004"/>
                </a:lnTo>
                <a:lnTo>
                  <a:pt x="371868" y="644491"/>
                </a:lnTo>
                <a:lnTo>
                  <a:pt x="417566" y="634286"/>
                </a:lnTo>
                <a:lnTo>
                  <a:pt x="460581" y="617891"/>
                </a:lnTo>
                <a:lnTo>
                  <a:pt x="500413" y="595806"/>
                </a:lnTo>
                <a:lnTo>
                  <a:pt x="536559" y="568532"/>
                </a:lnTo>
                <a:lnTo>
                  <a:pt x="568520" y="536572"/>
                </a:lnTo>
                <a:lnTo>
                  <a:pt x="595793" y="500425"/>
                </a:lnTo>
                <a:lnTo>
                  <a:pt x="617878" y="460594"/>
                </a:lnTo>
                <a:lnTo>
                  <a:pt x="634274" y="417579"/>
                </a:lnTo>
                <a:lnTo>
                  <a:pt x="644479" y="371881"/>
                </a:lnTo>
                <a:lnTo>
                  <a:pt x="647992" y="324002"/>
                </a:lnTo>
                <a:lnTo>
                  <a:pt x="644479" y="276123"/>
                </a:lnTo>
                <a:lnTo>
                  <a:pt x="634274" y="230425"/>
                </a:lnTo>
                <a:lnTo>
                  <a:pt x="617878" y="187410"/>
                </a:lnTo>
                <a:lnTo>
                  <a:pt x="595793" y="147579"/>
                </a:lnTo>
                <a:lnTo>
                  <a:pt x="568520" y="111432"/>
                </a:lnTo>
                <a:lnTo>
                  <a:pt x="536559" y="79471"/>
                </a:lnTo>
                <a:lnTo>
                  <a:pt x="500413" y="52198"/>
                </a:lnTo>
                <a:lnTo>
                  <a:pt x="460581" y="30113"/>
                </a:lnTo>
                <a:lnTo>
                  <a:pt x="417566" y="13717"/>
                </a:lnTo>
                <a:lnTo>
                  <a:pt x="371868" y="3512"/>
                </a:lnTo>
                <a:lnTo>
                  <a:pt x="323989" y="0"/>
                </a:lnTo>
                <a:close/>
              </a:path>
            </a:pathLst>
          </a:custGeom>
          <a:solidFill>
            <a:srgbClr val="F15A29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9" name="図 318" descr="いいねをするマイナちゃんのイラスト">
            <a:extLst>
              <a:ext uri="{FF2B5EF4-FFF2-40B4-BE49-F238E27FC236}">
                <a16:creationId xmlns:a16="http://schemas.microsoft.com/office/drawing/2014/main" id="{95661490-DBB2-FB93-F17F-A7FE29EE41D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504" y="2554986"/>
            <a:ext cx="972155" cy="1440000"/>
          </a:xfrm>
          <a:prstGeom prst="rect">
            <a:avLst/>
          </a:prstGeom>
        </p:spPr>
      </p:pic>
      <p:sp>
        <p:nvSpPr>
          <p:cNvPr id="320" name="テキスト ボックス 319">
            <a:extLst>
              <a:ext uri="{FF2B5EF4-FFF2-40B4-BE49-F238E27FC236}">
                <a16:creationId xmlns:a16="http://schemas.microsoft.com/office/drawing/2014/main" id="{404D61AF-6534-37C7-E2C7-092CF6683121}"/>
              </a:ext>
            </a:extLst>
          </p:cNvPr>
          <p:cNvSpPr txBox="1"/>
          <p:nvPr/>
        </p:nvSpPr>
        <p:spPr>
          <a:xfrm>
            <a:off x="4549082" y="1965880"/>
            <a:ext cx="780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After</a:t>
            </a:r>
            <a:endParaRPr kumimoji="1" lang="ja-JP" altLang="en-US" sz="1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23529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7957EF6CB915E4F9E841DC62B5F05BF" ma:contentTypeVersion="8" ma:contentTypeDescription="新しいドキュメントを作成します。" ma:contentTypeScope="" ma:versionID="9fdb9252e7859daa48f339e1cd5970ba">
  <xsd:schema xmlns:xsd="http://www.w3.org/2001/XMLSchema" xmlns:xs="http://www.w3.org/2001/XMLSchema" xmlns:p="http://schemas.microsoft.com/office/2006/metadata/properties" xmlns:ns2="aa866a95-882d-4e3b-bad5-7bdcce3ea4d3" targetNamespace="http://schemas.microsoft.com/office/2006/metadata/properties" ma:root="true" ma:fieldsID="5e5aa0bf48fcd17f35ddee803c7b826e" ns2:_="">
    <xsd:import namespace="aa866a95-882d-4e3b-bad5-7bdcce3ea4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866a95-882d-4e3b-bad5-7bdcce3ea4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C074D3-4EFC-4AF0-BCAD-521E9085F457}"/>
</file>

<file path=customXml/itemProps2.xml><?xml version="1.0" encoding="utf-8"?>
<ds:datastoreItem xmlns:ds="http://schemas.openxmlformats.org/officeDocument/2006/customXml" ds:itemID="{5AAD1587-21FC-423D-A293-9B28F9E05C66}"/>
</file>

<file path=customXml/itemProps3.xml><?xml version="1.0" encoding="utf-8"?>
<ds:datastoreItem xmlns:ds="http://schemas.openxmlformats.org/officeDocument/2006/customXml" ds:itemID="{72AA98C4-3F3C-4312-9F86-1E9C28053D7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3076</Words>
  <Application>Microsoft Office PowerPoint</Application>
  <PresentationFormat>画面に合わせる (4:3)</PresentationFormat>
  <Paragraphs>684</Paragraphs>
  <Slides>41</Slides>
  <Notes>41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55" baseType="lpstr">
      <vt:lpstr>BIZ UDPゴシック</vt:lpstr>
      <vt:lpstr>BIZ UDゴシック</vt:lpstr>
      <vt:lpstr>SimSun</vt:lpstr>
      <vt:lpstr>Yu Gothic UI</vt:lpstr>
      <vt:lpstr>メイリオ</vt:lpstr>
      <vt:lpstr>メイリオ</vt:lpstr>
      <vt:lpstr>Yu Gothic</vt:lpstr>
      <vt:lpstr>Yu Gothic</vt:lpstr>
      <vt:lpstr>Arial</vt:lpstr>
      <vt:lpstr>Calibri</vt:lpstr>
      <vt:lpstr>Calibri Light</vt:lpstr>
      <vt:lpstr>Century</vt:lpstr>
      <vt:lpstr>ホワイト</vt:lpstr>
      <vt:lpstr>think-cell スライド</vt:lpstr>
      <vt:lpstr>PowerPoint プレゼンテーション</vt:lpstr>
      <vt:lpstr>PowerPoint プレゼンテーション</vt:lpstr>
      <vt:lpstr>マイナンバーカードを使ったスマホでの 確定申告に必要なもの</vt:lpstr>
      <vt:lpstr>国税庁の確定申告書等作成コーナーに アクセスして作成開始</vt:lpstr>
      <vt:lpstr>国税庁の確定申告書等作成コーナーに アクセスして作成開始</vt:lpstr>
      <vt:lpstr>国税庁の確定申告書等作成コーナーに アクセスして作成開始</vt:lpstr>
      <vt:lpstr>国税庁の確定申告書等作成コーナーに アクセスして作成開始</vt:lpstr>
      <vt:lpstr>国税庁の確定申告書等作成コーナーに アクセスして作成開始</vt:lpstr>
      <vt:lpstr>マイナポータル連携とは</vt:lpstr>
      <vt:lpstr>マイナポータル連携 ～「連携する」を選択した場合～</vt:lpstr>
      <vt:lpstr>マイナポータル連携 ～「連携する」を選択した場合～</vt:lpstr>
      <vt:lpstr>マイナポータル連携 ～「連携する」を選択した場合～</vt:lpstr>
      <vt:lpstr>マイナポータル連携 ～「連携する」を選択した場合～</vt:lpstr>
      <vt:lpstr>マイナポータル連携 ～「連携する」を選択した場合～</vt:lpstr>
      <vt:lpstr>マイナポータル連携 ～「連携する」を選択した場合～</vt:lpstr>
      <vt:lpstr>マイナポータル連携 ～「連携する」を選択した場合～</vt:lpstr>
      <vt:lpstr>マイナポータル連携 ～「連携する」を選択した場合～</vt:lpstr>
      <vt:lpstr>マイナポータル連携 ～「連携する」を選択した場合～</vt:lpstr>
      <vt:lpstr>マイナポータル連携 ～「連携しない」を選択した場合～</vt:lpstr>
      <vt:lpstr>マイナポータル連携 ～「連携しない」を選択した場合～</vt:lpstr>
      <vt:lpstr>マイナポータル連携 ～「連携しない」を選択した場合～</vt:lpstr>
      <vt:lpstr>マイナポータル連携 ～「連携しない」を選択した場合～</vt:lpstr>
      <vt:lpstr>マイナポータル連携 ～「連携しない」を選択した場合～</vt:lpstr>
      <vt:lpstr>ｘｍｌデータの読込</vt:lpstr>
      <vt:lpstr>金額等の入力</vt:lpstr>
      <vt:lpstr>金額等の入力</vt:lpstr>
      <vt:lpstr>金額等の入力</vt:lpstr>
      <vt:lpstr>金額等の入力</vt:lpstr>
      <vt:lpstr>金額等の入力</vt:lpstr>
      <vt:lpstr>金額等の入力</vt:lpstr>
      <vt:lpstr>マイナンバーの入力</vt:lpstr>
      <vt:lpstr>申告書データの送信</vt:lpstr>
      <vt:lpstr>申告書データの送信</vt:lpstr>
      <vt:lpstr>申告書データの送信</vt:lpstr>
      <vt:lpstr>申告書のデータを印刷して保存</vt:lpstr>
      <vt:lpstr>申告書のデータを印刷して保存</vt:lpstr>
      <vt:lpstr>申告書のデータを印刷して保存</vt:lpstr>
      <vt:lpstr>申告書の保存データの修正・再開</vt:lpstr>
      <vt:lpstr>申告書の保存データの修正・再開</vt:lpstr>
      <vt:lpstr>申告書の保存データの修正・再開</vt:lpstr>
      <vt:lpstr>マイナポータル連携に係る事前準備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2021-06-04T06:47:33Z</dcterms:created>
  <dcterms:modified xsi:type="dcterms:W3CDTF">2024-04-15T03:28:27Z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0x010100E7957EF6CB915E4F9E841DC62B5F05BF</vt:lpwstr>
  </property>
</Properties>
</file>