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7"/>
  </p:notesMasterIdLst>
  <p:sldIdLst>
    <p:sldId id="327" r:id="rId5"/>
    <p:sldId id="342" r:id="rId6"/>
    <p:sldId id="343" r:id="rId7"/>
    <p:sldId id="345" r:id="rId8"/>
    <p:sldId id="346" r:id="rId9"/>
    <p:sldId id="350" r:id="rId10"/>
    <p:sldId id="351" r:id="rId11"/>
    <p:sldId id="353" r:id="rId12"/>
    <p:sldId id="329" r:id="rId13"/>
    <p:sldId id="330" r:id="rId14"/>
    <p:sldId id="331" r:id="rId15"/>
    <p:sldId id="452" r:id="rId16"/>
    <p:sldId id="442" r:id="rId17"/>
    <p:sldId id="444" r:id="rId18"/>
    <p:sldId id="436" r:id="rId19"/>
    <p:sldId id="445" r:id="rId20"/>
    <p:sldId id="451" r:id="rId21"/>
    <p:sldId id="447" r:id="rId22"/>
    <p:sldId id="453" r:id="rId23"/>
    <p:sldId id="448" r:id="rId24"/>
    <p:sldId id="449" r:id="rId25"/>
    <p:sldId id="450" r:id="rId26"/>
  </p:sldIdLst>
  <p:sldSz cx="9144000" cy="6858000" type="screen4x3"/>
  <p:notesSz cx="6735763" cy="9866313"/>
  <p:custDataLst>
    <p:tags r:id="rId28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76C"/>
    <a:srgbClr val="F7F6F7"/>
    <a:srgbClr val="E39144"/>
    <a:srgbClr val="009650"/>
    <a:srgbClr val="996633"/>
    <a:srgbClr val="FABE00"/>
    <a:srgbClr val="FFFFCC"/>
    <a:srgbClr val="FF00FF"/>
    <a:srgbClr val="FF66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91335" autoAdjust="0"/>
  </p:normalViewPr>
  <p:slideViewPr>
    <p:cSldViewPr snapToGrid="0" snapToObjects="1">
      <p:cViewPr varScale="1">
        <p:scale>
          <a:sx n="95" d="100"/>
          <a:sy n="95" d="100"/>
        </p:scale>
        <p:origin x="36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512"/>
    </p:cViewPr>
  </p:sorterViewPr>
  <p:notesViewPr>
    <p:cSldViewPr snapToGrid="0" snapToObjects="1" showGuides="1">
      <p:cViewPr varScale="1">
        <p:scale>
          <a:sx n="78" d="100"/>
          <a:sy n="78" d="100"/>
        </p:scale>
        <p:origin x="3996" y="9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0327" tIns="45164" rIns="90327" bIns="45164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4" y="1"/>
            <a:ext cx="2918831" cy="495029"/>
          </a:xfrm>
          <a:prstGeom prst="rect">
            <a:avLst/>
          </a:prstGeom>
        </p:spPr>
        <p:txBody>
          <a:bodyPr vert="horz" lIns="90327" tIns="45164" rIns="90327" bIns="45164" rtlCol="0"/>
          <a:lstStyle>
            <a:lvl1pPr algn="r">
              <a:defRPr sz="1200"/>
            </a:lvl1pPr>
          </a:lstStyle>
          <a:p>
            <a:fld id="{4FE7F398-C44E-EB48-B175-4278262AA32A}" type="datetimeFigureOut">
              <a:rPr kumimoji="1" lang="ja-JP" altLang="en-US" smtClean="0"/>
              <a:t>2024/3/19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27" tIns="45164" rIns="90327" bIns="45164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0327" tIns="45164" rIns="90327" bIns="4516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0327" tIns="45164" rIns="90327" bIns="45164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0327" tIns="45164" rIns="90327" bIns="45164" rtlCol="0" anchor="b"/>
          <a:lstStyle>
            <a:lvl1pPr algn="r">
              <a:defRPr sz="1200"/>
            </a:lvl1pPr>
          </a:lstStyle>
          <a:p>
            <a:fld id="{2E1C7AFC-CFB2-404C-A69D-ECFBCE546BF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199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379"/>
            <a:endParaRPr kumimoji="1" lang="en-US" altLang="ja-JP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9528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289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3914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5340" indent="-485340"/>
            <a:endParaRPr lang="en-US" altLang="ja-JP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6107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5298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4666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356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053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  <a:cs typeface="Meiryo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528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8698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4515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4682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1279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094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6033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516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1290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kumimoji="1" lang="ja-JP" altLang="en-US" sz="1200" kern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049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285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625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4622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A600F82-788A-49EB-8AAB-D9DD497BF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631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8319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1144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orient="horz" pos="4133" userDrawn="1">
          <p15:clr>
            <a:srgbClr val="FBAE40"/>
          </p15:clr>
        </p15:guide>
        <p15:guide id="16" pos="537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1692275" y="187784"/>
            <a:ext cx="0" cy="630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537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858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>
            <a:off x="1692275" y="1269700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pos="1066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  <p15:guide id="11" orient="horz" pos="346" userDrawn="1">
          <p15:clr>
            <a:srgbClr val="FBAE40"/>
          </p15:clr>
        </p15:guide>
        <p15:guide id="12" pos="385" userDrawn="1">
          <p15:clr>
            <a:srgbClr val="FBAE40"/>
          </p15:clr>
        </p15:guide>
        <p15:guide id="13" pos="1179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1253" userDrawn="1">
          <p15:clr>
            <a:srgbClr val="FBAE40"/>
          </p15:clr>
        </p15:guide>
        <p15:guide id="15" pos="1859" userDrawn="1">
          <p15:clr>
            <a:srgbClr val="FBAE40"/>
          </p15:clr>
        </p15:guide>
        <p15:guide id="16" pos="3107" userDrawn="1">
          <p15:clr>
            <a:srgbClr val="FBAE40"/>
          </p15:clr>
        </p15:guide>
        <p15:guide id="17" pos="5375" userDrawn="1">
          <p15:clr>
            <a:srgbClr val="FBAE40"/>
          </p15:clr>
        </p15:guide>
        <p15:guide id="18" orient="horz" pos="913" userDrawn="1">
          <p15:clr>
            <a:srgbClr val="FBAE40"/>
          </p15:clr>
        </p15:guide>
        <p15:guide id="19" orient="horz" pos="1480" userDrawn="1">
          <p15:clr>
            <a:srgbClr val="FBAE40"/>
          </p15:clr>
        </p15:guide>
        <p15:guide id="20" orient="horz" pos="1706" userDrawn="1">
          <p15:clr>
            <a:srgbClr val="FBAE40"/>
          </p15:clr>
        </p15:guide>
        <p15:guide id="21" pos="612" userDrawn="1">
          <p15:clr>
            <a:srgbClr val="FBAE40"/>
          </p15:clr>
        </p15:guide>
        <p15:guide id="22" pos="4354" userDrawn="1">
          <p15:clr>
            <a:srgbClr val="FBAE40"/>
          </p15:clr>
        </p15:guide>
        <p15:guide id="23" pos="4127" userDrawn="1">
          <p15:clr>
            <a:srgbClr val="FBAE40"/>
          </p15:clr>
        </p15:guide>
        <p15:guide id="24" orient="horz" pos="3861" userDrawn="1">
          <p15:clr>
            <a:srgbClr val="FBAE40"/>
          </p15:clr>
        </p15:guide>
        <p15:guide id="25" pos="2653" userDrawn="1">
          <p15:clr>
            <a:srgbClr val="FBAE40"/>
          </p15:clr>
        </p15:guide>
        <p15:guide id="26" pos="333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C1CBF-02BE-C949-8A80-6278B6932A94}" type="datetimeFigureOut">
              <a:rPr kumimoji="1" lang="ja-JP" altLang="en-US" smtClean="0"/>
              <a:t>2024/3/19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 hidden="1">
            <a:extLst>
              <a:ext uri="{FF2B5EF4-FFF2-40B4-BE49-F238E27FC236}">
                <a16:creationId xmlns:a16="http://schemas.microsoft.com/office/drawing/2014/main" id="{3A4B5AD0-CDA6-4BE0-927E-7B562244D7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4002279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スライド" r:id="rId9" imgW="554" imgH="551" progId="TCLayout.ActiveDocument.1">
                  <p:embed/>
                </p:oleObj>
              </mc:Choice>
              <mc:Fallback>
                <p:oleObj name="think-cell スライド" r:id="rId9" imgW="554" imgH="551" progId="TCLayout.ActiveDocument.1">
                  <p:embed/>
                  <p:pic>
                    <p:nvPicPr>
                      <p:cNvPr id="8" name="オブジェクト 7" hidden="1">
                        <a:extLst>
                          <a:ext uri="{FF2B5EF4-FFF2-40B4-BE49-F238E27FC236}">
                            <a16:creationId xmlns:a16="http://schemas.microsoft.com/office/drawing/2014/main" id="{3A4B5AD0-CDA6-4BE0-927E-7B562244D7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C1CBF-02BE-C949-8A80-6278B6932A94}" type="datetimeFigureOut">
              <a:rPr kumimoji="1" lang="ja-JP" altLang="en-US" smtClean="0"/>
              <a:t>2024/3/19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19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1" r:id="rId3"/>
    <p:sldLayoutId id="2147483663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PNG"/><Relationship Id="rId11" Type="http://schemas.openxmlformats.org/officeDocument/2006/relationships/image" Target="../media/image1.emf"/><Relationship Id="rId5" Type="http://schemas.openxmlformats.org/officeDocument/2006/relationships/image" Target="../media/image18.png"/><Relationship Id="rId10" Type="http://schemas.openxmlformats.org/officeDocument/2006/relationships/oleObject" Target="../embeddings/oleObject7.bin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jp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3.jpg"/><Relationship Id="rId5" Type="http://schemas.openxmlformats.org/officeDocument/2006/relationships/image" Target="../media/image26.jpg"/><Relationship Id="rId10" Type="http://schemas.openxmlformats.org/officeDocument/2006/relationships/image" Target="../media/image32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jpg"/><Relationship Id="rId12" Type="http://schemas.openxmlformats.org/officeDocument/2006/relationships/image" Target="../media/image38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36.jpg"/><Relationship Id="rId4" Type="http://schemas.openxmlformats.org/officeDocument/2006/relationships/notesSlide" Target="../notesSlides/notesSlide17.xml"/><Relationship Id="rId9" Type="http://schemas.openxmlformats.org/officeDocument/2006/relationships/hyperlink" Target="https://www.fdma.go.jp/mission/enrichment/kyukyumusen_kinkyutuhou/net119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jp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jp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jp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25.jp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6.jp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11" Type="http://schemas.openxmlformats.org/officeDocument/2006/relationships/image" Target="../media/image49.e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21.xml"/><Relationship Id="rId9" Type="http://schemas.openxmlformats.org/officeDocument/2006/relationships/hyperlink" Target="https://www.mhlw.go.jp/stf/seisakunitsuite/bunya/kenkou_iryou/iryou/teikyouseido/index.html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25.jpg"/><Relationship Id="rId5" Type="http://schemas.openxmlformats.org/officeDocument/2006/relationships/image" Target="../media/image50.jpe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22.xml"/><Relationship Id="rId9" Type="http://schemas.openxmlformats.org/officeDocument/2006/relationships/hyperlink" Target="http://www.taxi-guide.jp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emf"/><Relationship Id="rId12" Type="http://schemas.openxmlformats.org/officeDocument/2006/relationships/image" Target="../media/image10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11" Type="http://schemas.openxmlformats.org/officeDocument/2006/relationships/image" Target="../media/image9.png"/><Relationship Id="rId5" Type="http://schemas.openxmlformats.org/officeDocument/2006/relationships/image" Target="../media/image5.emf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mynumbercard.point.soumu.go.jp/reserve_search/" TargetMode="Externa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7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972000" y="1455541"/>
            <a:ext cx="7200000" cy="2255736"/>
          </a:xfrm>
          <a:prstGeom prst="roundRect">
            <a:avLst>
              <a:gd name="adj" fmla="val 9790"/>
            </a:avLst>
          </a:prstGeom>
          <a:solidFill>
            <a:srgbClr val="0096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1153435" y="1706728"/>
            <a:ext cx="7298360" cy="1336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4000" dirty="0">
                <a:solidFill>
                  <a:schemeClr val="bg1"/>
                </a:solidFill>
              </a:rPr>
              <a:t>全国版救急受診アプ</a:t>
            </a:r>
            <a:r>
              <a:rPr lang="ja-JP" altLang="en-US" sz="4000" spc="-2000" dirty="0">
                <a:solidFill>
                  <a:schemeClr val="bg1"/>
                </a:solidFill>
              </a:rPr>
              <a:t>リ</a:t>
            </a:r>
            <a:r>
              <a:rPr lang="ja-JP" altLang="en-US" sz="4000" dirty="0">
                <a:solidFill>
                  <a:schemeClr val="bg1"/>
                </a:solidFill>
              </a:rPr>
              <a:t>（</a:t>
            </a:r>
            <a:r>
              <a:rPr lang="en-US" altLang="ja-JP" sz="4000" dirty="0">
                <a:solidFill>
                  <a:schemeClr val="bg1"/>
                </a:solidFill>
              </a:rPr>
              <a:t>Q</a:t>
            </a:r>
            <a:r>
              <a:rPr lang="ja-JP" altLang="en-US" sz="4000" dirty="0">
                <a:solidFill>
                  <a:schemeClr val="bg1"/>
                </a:solidFill>
              </a:rPr>
              <a:t>助）を使って病気やけがの</a:t>
            </a:r>
            <a:endParaRPr lang="en-US" altLang="ja-JP" sz="4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4000" dirty="0">
                <a:solidFill>
                  <a:schemeClr val="bg1"/>
                </a:solidFill>
              </a:rPr>
              <a:t>緊急度を</a:t>
            </a:r>
            <a:r>
              <a:rPr lang="ja-JP" altLang="en-US" sz="4000">
                <a:solidFill>
                  <a:schemeClr val="bg1"/>
                </a:solidFill>
              </a:rPr>
              <a:t>判定しよう</a:t>
            </a:r>
            <a:endParaRPr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D81D4D6-5110-4FDB-A422-D38F27C69A93}"/>
              </a:ext>
            </a:extLst>
          </p:cNvPr>
          <p:cNvSpPr txBox="1"/>
          <p:nvPr/>
        </p:nvSpPr>
        <p:spPr>
          <a:xfrm>
            <a:off x="7544393" y="6384107"/>
            <a:ext cx="111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938"/>
            <a:r>
              <a:rPr kumimoji="1" lang="ja-JP" altLang="en-US" sz="1200" b="1">
                <a:latin typeface="Meiryo" charset="-128"/>
                <a:ea typeface="Meiryo" charset="-128"/>
                <a:cs typeface="Meiryo" charset="-128"/>
              </a:rPr>
              <a:t>令和６年１月</a:t>
            </a:r>
            <a:endParaRPr kumimoji="1" lang="ja-JP" altLang="en-US" sz="12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6" name="図 5" descr="「デジタル活用支援推進事業」を表すロゴマー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16" y="196461"/>
            <a:ext cx="750231" cy="111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41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extLst>
              <a:ext uri="{FF2B5EF4-FFF2-40B4-BE49-F238E27FC236}">
                <a16:creationId xmlns:a16="http://schemas.microsoft.com/office/drawing/2014/main" id="{0265EC00-EC96-08A6-AB76-BFC24983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829" y="1998260"/>
            <a:ext cx="2003294" cy="35614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 descr="全国版救急受信アプリ「Q助」の入手画面の画像">
            <a:extLst>
              <a:ext uri="{FF2B5EF4-FFF2-40B4-BE49-F238E27FC236}">
                <a16:creationId xmlns:a16="http://schemas.microsoft.com/office/drawing/2014/main" id="{36C03821-76B8-354A-9F2D-12CE9AF40B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7999"/>
          <a:stretch/>
        </p:blipFill>
        <p:spPr>
          <a:xfrm>
            <a:off x="6919605" y="4131561"/>
            <a:ext cx="1620000" cy="1786514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3" name="図 62" descr="検索画面の画像">
            <a:extLst>
              <a:ext uri="{FF2B5EF4-FFF2-40B4-BE49-F238E27FC236}">
                <a16:creationId xmlns:a16="http://schemas.microsoft.com/office/drawing/2014/main" id="{21C4437C-1995-495D-AAB6-E0EB998F3A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668"/>
          <a:stretch/>
        </p:blipFill>
        <p:spPr>
          <a:xfrm>
            <a:off x="6913475" y="1993029"/>
            <a:ext cx="1620000" cy="184226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図 4" descr="検索画面に「Q助」と入力する時の画面の画像">
            <a:extLst>
              <a:ext uri="{FF2B5EF4-FFF2-40B4-BE49-F238E27FC236}">
                <a16:creationId xmlns:a16="http://schemas.microsoft.com/office/drawing/2014/main" id="{4E28A4DA-F0A3-1249-8874-2A41A25C9B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9" t="-850" r="-599" b="51167"/>
          <a:stretch/>
        </p:blipFill>
        <p:spPr>
          <a:xfrm>
            <a:off x="7419509" y="2598562"/>
            <a:ext cx="1321030" cy="142068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8" name="図 57" descr="検索アイコンがある画面の画像">
            <a:extLst>
              <a:ext uri="{FF2B5EF4-FFF2-40B4-BE49-F238E27FC236}">
                <a16:creationId xmlns:a16="http://schemas.microsoft.com/office/drawing/2014/main" id="{90560ECD-F1FC-47E4-986B-5A52EFA58DB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368" y="1996373"/>
            <a:ext cx="1620000" cy="3404032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60" name="カギ線コネクタ 34">
            <a:extLst>
              <a:ext uri="{FF2B5EF4-FFF2-40B4-BE49-F238E27FC236}">
                <a16:creationId xmlns:a16="http://schemas.microsoft.com/office/drawing/2014/main" id="{098980AD-50DA-4DCF-837A-5732E0F27160}"/>
              </a:ext>
            </a:extLst>
          </p:cNvPr>
          <p:cNvCxnSpPr>
            <a:cxnSpLocks/>
            <a:stCxn id="61" idx="3"/>
            <a:endCxn id="62" idx="0"/>
          </p:cNvCxnSpPr>
          <p:nvPr/>
        </p:nvCxnSpPr>
        <p:spPr>
          <a:xfrm>
            <a:off x="4666372" y="2330971"/>
            <a:ext cx="1731696" cy="2749475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A0874B2E-630C-45B5-9F2C-80A0ED5E809B}"/>
              </a:ext>
            </a:extLst>
          </p:cNvPr>
          <p:cNvSpPr>
            <a:spLocks noChangeAspect="1"/>
          </p:cNvSpPr>
          <p:nvPr/>
        </p:nvSpPr>
        <p:spPr>
          <a:xfrm>
            <a:off x="4234372" y="2114971"/>
            <a:ext cx="432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50A40EF0-829B-4F1B-9938-AFE09760C4B3}"/>
              </a:ext>
            </a:extLst>
          </p:cNvPr>
          <p:cNvSpPr/>
          <p:nvPr/>
        </p:nvSpPr>
        <p:spPr>
          <a:xfrm>
            <a:off x="6218068" y="5080446"/>
            <a:ext cx="360000" cy="3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9E95BCCE-A1C5-4BF0-8BBC-521F5DCC3E22}"/>
              </a:ext>
            </a:extLst>
          </p:cNvPr>
          <p:cNvSpPr/>
          <p:nvPr/>
        </p:nvSpPr>
        <p:spPr>
          <a:xfrm>
            <a:off x="6941532" y="2226444"/>
            <a:ext cx="1548000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8" name="カギ線コネクタ 64">
            <a:extLst>
              <a:ext uri="{FF2B5EF4-FFF2-40B4-BE49-F238E27FC236}">
                <a16:creationId xmlns:a16="http://schemas.microsoft.com/office/drawing/2014/main" id="{7C4E84E0-0F44-4C16-B95F-7B742E6844F9}"/>
              </a:ext>
            </a:extLst>
          </p:cNvPr>
          <p:cNvCxnSpPr>
            <a:cxnSpLocks/>
            <a:stCxn id="62" idx="3"/>
            <a:endCxn id="67" idx="1"/>
          </p:cNvCxnSpPr>
          <p:nvPr/>
        </p:nvCxnSpPr>
        <p:spPr>
          <a:xfrm flipV="1">
            <a:off x="6578068" y="2352444"/>
            <a:ext cx="363464" cy="290800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58BCECCC-C534-4010-94A3-588EB410AFF0}"/>
              </a:ext>
            </a:extLst>
          </p:cNvPr>
          <p:cNvSpPr txBox="1"/>
          <p:nvPr/>
        </p:nvSpPr>
        <p:spPr>
          <a:xfrm>
            <a:off x="396520" y="1315792"/>
            <a:ext cx="285585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App Store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押す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検索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ゲーム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App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 、</a:t>
            </a:r>
            <a:endParaRPr lang="en-US" altLang="ja-JP" sz="2000" b="1" spc="-500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ストーリーなど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押す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en-US" altLang="ja-JP" sz="2000" b="1" spc="-16" dirty="0">
                <a:latin typeface="Meiryo" charset="-128"/>
                <a:ea typeface="Meiryo" charset="-128"/>
                <a:cs typeface="AoyagiKouzanFontT"/>
              </a:rPr>
              <a:t>Q</a:t>
            </a:r>
            <a:r>
              <a:rPr lang="ja-JP" altLang="en-US" sz="2000" b="1" spc="-16" dirty="0">
                <a:latin typeface="Meiryo" charset="-128"/>
                <a:ea typeface="Meiryo" charset="-128"/>
                <a:cs typeface="AoyagiKouzanFontT"/>
              </a:rPr>
              <a:t>助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を検索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入手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</a:p>
          <a:p>
            <a:pPr indent="-417600"/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EBB52266-A040-483E-8431-CC1D00F0EC8A}"/>
              </a:ext>
            </a:extLst>
          </p:cNvPr>
          <p:cNvSpPr/>
          <p:nvPr/>
        </p:nvSpPr>
        <p:spPr>
          <a:xfrm>
            <a:off x="8073971" y="4532632"/>
            <a:ext cx="432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9" name="カギ線コネクタ 64">
            <a:extLst>
              <a:ext uri="{FF2B5EF4-FFF2-40B4-BE49-F238E27FC236}">
                <a16:creationId xmlns:a16="http://schemas.microsoft.com/office/drawing/2014/main" id="{3F40732E-4F89-4A58-BEC0-E76497ED60B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36139" y="3561818"/>
            <a:ext cx="1458000" cy="4680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9C08544B-743B-4FCF-8221-08DCD59C653F}"/>
              </a:ext>
            </a:extLst>
          </p:cNvPr>
          <p:cNvSpPr/>
          <p:nvPr/>
        </p:nvSpPr>
        <p:spPr>
          <a:xfrm>
            <a:off x="7430001" y="2784511"/>
            <a:ext cx="900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7" name="直線矢印コネクタ 86">
            <a:extLst>
              <a:ext uri="{FF2B5EF4-FFF2-40B4-BE49-F238E27FC236}">
                <a16:creationId xmlns:a16="http://schemas.microsoft.com/office/drawing/2014/main" id="{85952B76-3A64-44D6-9AE4-63F998B45D49}"/>
              </a:ext>
            </a:extLst>
          </p:cNvPr>
          <p:cNvCxnSpPr>
            <a:cxnSpLocks/>
          </p:cNvCxnSpPr>
          <p:nvPr/>
        </p:nvCxnSpPr>
        <p:spPr>
          <a:xfrm>
            <a:off x="7831139" y="2484890"/>
            <a:ext cx="0" cy="288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1A569691-48C8-4D34-AB23-149E54E0AE3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think-cell スライド" r:id="rId10" imgW="554" imgH="551" progId="TCLayout.ActiveDocument.1">
                  <p:embed/>
                </p:oleObj>
              </mc:Choice>
              <mc:Fallback>
                <p:oleObj name="think-cell スライド" r:id="rId10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1A569691-48C8-4D34-AB23-149E54E0AE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2-A</a:t>
            </a:r>
            <a:endParaRPr lang="en-US" sz="36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773780" y="913832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iPhone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sp>
        <p:nvSpPr>
          <p:cNvPr id="37" name="タイトル 1"/>
          <p:cNvSpPr txBox="1">
            <a:spLocks/>
          </p:cNvSpPr>
          <p:nvPr/>
        </p:nvSpPr>
        <p:spPr>
          <a:xfrm>
            <a:off x="1877789" y="554453"/>
            <a:ext cx="6840000" cy="396000"/>
          </a:xfrm>
          <a:prstGeom prst="rect">
            <a:avLst/>
          </a:prstGeom>
        </p:spPr>
        <p:txBody>
          <a:bodyPr vert="horz" lIns="91440" tIns="45720" rIns="91440" bIns="45720" numCol="1" rtlCol="0" anchor="b">
            <a:prstTxWarp prst="textPlain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400" dirty="0"/>
              <a:t>全国版救急受診アプ</a:t>
            </a:r>
            <a:r>
              <a:rPr lang="ja-JP" altLang="en-US" sz="2400" spc="-1200" dirty="0"/>
              <a:t>リ</a:t>
            </a:r>
            <a:r>
              <a:rPr lang="ja-JP" altLang="en-US" sz="2400" dirty="0"/>
              <a:t>（Ｑ助</a:t>
            </a:r>
            <a:r>
              <a:rPr lang="ja-JP" altLang="en-US" sz="2400" spc="-800" dirty="0"/>
              <a:t>）</a:t>
            </a:r>
            <a:r>
              <a:rPr lang="ja-JP" altLang="en-US" sz="2400" dirty="0"/>
              <a:t>のインストール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6954E67-5908-4FB3-8BB3-425C802C18B0}"/>
              </a:ext>
            </a:extLst>
          </p:cNvPr>
          <p:cNvSpPr txBox="1"/>
          <p:nvPr/>
        </p:nvSpPr>
        <p:spPr>
          <a:xfrm>
            <a:off x="4636280" y="5766865"/>
            <a:ext cx="38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WEB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サイトへ接続するため</a:t>
            </a:r>
            <a:endParaRPr kumimoji="1"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2563" indent="-182563"/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別途通信料がかかることがあります。</a:t>
            </a:r>
          </a:p>
        </p:txBody>
      </p:sp>
      <p:grpSp>
        <p:nvGrpSpPr>
          <p:cNvPr id="40" name="図形グループ 39"/>
          <p:cNvGrpSpPr/>
          <p:nvPr/>
        </p:nvGrpSpPr>
        <p:grpSpPr>
          <a:xfrm>
            <a:off x="7927301" y="4376692"/>
            <a:ext cx="296586" cy="293005"/>
            <a:chOff x="5878361" y="3995693"/>
            <a:chExt cx="296586" cy="293005"/>
          </a:xfrm>
        </p:grpSpPr>
        <p:sp>
          <p:nvSpPr>
            <p:cNvPr id="41" name="円/楕円 40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 41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図形グループ 43"/>
          <p:cNvGrpSpPr/>
          <p:nvPr/>
        </p:nvGrpSpPr>
        <p:grpSpPr>
          <a:xfrm>
            <a:off x="7255047" y="2555512"/>
            <a:ext cx="296586" cy="293005"/>
            <a:chOff x="5101121" y="3995693"/>
            <a:chExt cx="296586" cy="293005"/>
          </a:xfrm>
        </p:grpSpPr>
        <p:sp>
          <p:nvSpPr>
            <p:cNvPr id="45" name="円/楕円 44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リーフォーム 46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" name="図形グループ 47"/>
          <p:cNvGrpSpPr/>
          <p:nvPr/>
        </p:nvGrpSpPr>
        <p:grpSpPr>
          <a:xfrm>
            <a:off x="6798694" y="2005178"/>
            <a:ext cx="296586" cy="293005"/>
            <a:chOff x="4232441" y="3995693"/>
            <a:chExt cx="296586" cy="293005"/>
          </a:xfrm>
        </p:grpSpPr>
        <p:sp>
          <p:nvSpPr>
            <p:cNvPr id="49" name="円/楕円 48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フリーフォーム 49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図形グループ 50"/>
          <p:cNvGrpSpPr/>
          <p:nvPr/>
        </p:nvGrpSpPr>
        <p:grpSpPr>
          <a:xfrm>
            <a:off x="6069712" y="4884695"/>
            <a:ext cx="296586" cy="293005"/>
            <a:chOff x="3546641" y="3995693"/>
            <a:chExt cx="296586" cy="293005"/>
          </a:xfrm>
        </p:grpSpPr>
        <p:sp>
          <p:nvSpPr>
            <p:cNvPr id="52" name="円/楕円 51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 52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4" name="図形グループ 53"/>
          <p:cNvGrpSpPr/>
          <p:nvPr/>
        </p:nvGrpSpPr>
        <p:grpSpPr>
          <a:xfrm>
            <a:off x="4073315" y="1866736"/>
            <a:ext cx="296587" cy="293005"/>
            <a:chOff x="2897417" y="3995693"/>
            <a:chExt cx="296587" cy="293005"/>
          </a:xfrm>
        </p:grpSpPr>
        <p:sp>
          <p:nvSpPr>
            <p:cNvPr id="55" name="円/楕円 54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38E216E-0D39-B6E6-1E5B-1DD433D85DED}"/>
              </a:ext>
            </a:extLst>
          </p:cNvPr>
          <p:cNvSpPr/>
          <p:nvPr/>
        </p:nvSpPr>
        <p:spPr>
          <a:xfrm>
            <a:off x="2901695" y="2013238"/>
            <a:ext cx="297119" cy="70617"/>
          </a:xfrm>
          <a:prstGeom prst="rect">
            <a:avLst/>
          </a:prstGeom>
          <a:solidFill>
            <a:srgbClr val="E391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8CDB02B-EAB9-6553-1826-F6DF4C981A68}"/>
              </a:ext>
            </a:extLst>
          </p:cNvPr>
          <p:cNvSpPr/>
          <p:nvPr/>
        </p:nvSpPr>
        <p:spPr>
          <a:xfrm>
            <a:off x="7033752" y="4139363"/>
            <a:ext cx="319410" cy="62389"/>
          </a:xfrm>
          <a:prstGeom prst="rect">
            <a:avLst/>
          </a:prstGeom>
          <a:solidFill>
            <a:srgbClr val="F7F6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79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4F428636-951F-F7A6-3E75-4ECACB93E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754" y="1998686"/>
            <a:ext cx="1817618" cy="3780001"/>
          </a:xfrm>
          <a:prstGeom prst="rect">
            <a:avLst/>
          </a:prstGeom>
        </p:spPr>
      </p:pic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19374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利用設定のしかた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24738" y="1433732"/>
            <a:ext cx="8280000" cy="324000"/>
          </a:xfrm>
        </p:spPr>
        <p:txBody>
          <a:bodyPr>
            <a:noAutofit/>
          </a:bodyPr>
          <a:lstStyle/>
          <a:p>
            <a:r>
              <a:rPr lang="ja-JP" altLang="en-US" dirty="0"/>
              <a:t>利用設定を行います。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5042" y="1812852"/>
            <a:ext cx="308646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ホーム画面から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Q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助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利用規約を確認して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利用規約に同意する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1" name="図 10" descr="「Q助」の利用規約の画面で、下から上に指を動かして「利用規約に同意する」を表示させた画像">
            <a:extLst>
              <a:ext uri="{FF2B5EF4-FFF2-40B4-BE49-F238E27FC236}">
                <a16:creationId xmlns:a16="http://schemas.microsoft.com/office/drawing/2014/main" id="{26B06166-274B-3847-85BC-725258A18D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943" t="3839" r="943" b="-3839"/>
          <a:stretch/>
        </p:blipFill>
        <p:spPr>
          <a:xfrm>
            <a:off x="6420449" y="2143806"/>
            <a:ext cx="1890000" cy="37800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203E9B0-FD0B-2A43-B18B-E6464804CB14}"/>
              </a:ext>
            </a:extLst>
          </p:cNvPr>
          <p:cNvSpPr/>
          <p:nvPr/>
        </p:nvSpPr>
        <p:spPr>
          <a:xfrm>
            <a:off x="6531615" y="5092327"/>
            <a:ext cx="1692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1A8D84AB-44F3-C449-83B8-527E5D2152EE}"/>
              </a:ext>
            </a:extLst>
          </p:cNvPr>
          <p:cNvSpPr/>
          <p:nvPr/>
        </p:nvSpPr>
        <p:spPr>
          <a:xfrm>
            <a:off x="5097028" y="1335683"/>
            <a:ext cx="240861" cy="235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0874B2E-630C-45B5-9F2C-80A0ED5E809B}"/>
              </a:ext>
            </a:extLst>
          </p:cNvPr>
          <p:cNvSpPr>
            <a:spLocks noChangeAspect="1"/>
          </p:cNvSpPr>
          <p:nvPr/>
        </p:nvSpPr>
        <p:spPr>
          <a:xfrm>
            <a:off x="4451062" y="3301481"/>
            <a:ext cx="504000" cy="504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図形グループ 16"/>
          <p:cNvGrpSpPr/>
          <p:nvPr/>
        </p:nvGrpSpPr>
        <p:grpSpPr>
          <a:xfrm>
            <a:off x="6392729" y="4943956"/>
            <a:ext cx="296586" cy="293005"/>
            <a:chOff x="3546641" y="3995693"/>
            <a:chExt cx="296586" cy="293005"/>
          </a:xfrm>
        </p:grpSpPr>
        <p:sp>
          <p:nvSpPr>
            <p:cNvPr id="19" name="円/楕円 18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4825336" y="3089187"/>
            <a:ext cx="296587" cy="293005"/>
            <a:chOff x="2897417" y="3995693"/>
            <a:chExt cx="296587" cy="293005"/>
          </a:xfrm>
        </p:grpSpPr>
        <p:sp>
          <p:nvSpPr>
            <p:cNvPr id="22" name="円/楕円 21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28" name="上矢印 27"/>
          <p:cNvSpPr>
            <a:spLocks noChangeAspect="1"/>
          </p:cNvSpPr>
          <p:nvPr/>
        </p:nvSpPr>
        <p:spPr>
          <a:xfrm>
            <a:off x="7984086" y="3572794"/>
            <a:ext cx="502221" cy="1440000"/>
          </a:xfrm>
          <a:prstGeom prst="upArrow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55614" y="4467556"/>
            <a:ext cx="473301" cy="540000"/>
          </a:xfrm>
          <a:prstGeom prst="rect">
            <a:avLst/>
          </a:prstGeom>
        </p:spPr>
      </p:pic>
      <p:sp>
        <p:nvSpPr>
          <p:cNvPr id="7" name="矢印: 下 6">
            <a:extLst>
              <a:ext uri="{FF2B5EF4-FFF2-40B4-BE49-F238E27FC236}">
                <a16:creationId xmlns:a16="http://schemas.microsoft.com/office/drawing/2014/main" id="{1ACE9F1F-FB6C-C78A-02BE-C69D59E420F6}"/>
              </a:ext>
            </a:extLst>
          </p:cNvPr>
          <p:cNvSpPr/>
          <p:nvPr/>
        </p:nvSpPr>
        <p:spPr>
          <a:xfrm rot="16200000">
            <a:off x="5799015" y="3572794"/>
            <a:ext cx="481210" cy="53809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6503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96978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利用設定のしかた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8108" y="1449276"/>
            <a:ext cx="403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 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画面右下の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画面設定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5" name="図 14" descr="「Q助」で「以下の症状で、当てはまるものはありますか」と聞かれている画面の画像">
            <a:extLst>
              <a:ext uri="{FF2B5EF4-FFF2-40B4-BE49-F238E27FC236}">
                <a16:creationId xmlns:a16="http://schemas.microsoft.com/office/drawing/2014/main" id="{686807D4-3D42-46BF-8AE3-FBC42AC60E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737"/>
          <a:stretch/>
        </p:blipFill>
        <p:spPr>
          <a:xfrm>
            <a:off x="5942634" y="1707668"/>
            <a:ext cx="2631185" cy="450513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771EC05-F6BC-48D9-AAC8-D4B253F86CEF}"/>
              </a:ext>
            </a:extLst>
          </p:cNvPr>
          <p:cNvSpPr/>
          <p:nvPr/>
        </p:nvSpPr>
        <p:spPr>
          <a:xfrm>
            <a:off x="7848878" y="5842156"/>
            <a:ext cx="684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 descr="アプリケーション&#10;&#10;低い精度で自動的に生成された説明">
            <a:extLst>
              <a:ext uri="{FF2B5EF4-FFF2-40B4-BE49-F238E27FC236}">
                <a16:creationId xmlns:a16="http://schemas.microsoft.com/office/drawing/2014/main" id="{C19FE17D-3A6A-5E95-C882-8EF6FCCAEE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961" b="3325"/>
          <a:stretch/>
        </p:blipFill>
        <p:spPr>
          <a:xfrm>
            <a:off x="3235055" y="1705912"/>
            <a:ext cx="2140423" cy="4362379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BD32937-D798-CD52-CA18-B4B3F202B08A}"/>
              </a:ext>
            </a:extLst>
          </p:cNvPr>
          <p:cNvSpPr/>
          <p:nvPr/>
        </p:nvSpPr>
        <p:spPr>
          <a:xfrm>
            <a:off x="4781005" y="5842155"/>
            <a:ext cx="578259" cy="217257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5E0E114-82E3-519D-3A80-95428EA8C1D9}"/>
              </a:ext>
            </a:extLst>
          </p:cNvPr>
          <p:cNvSpPr txBox="1"/>
          <p:nvPr/>
        </p:nvSpPr>
        <p:spPr>
          <a:xfrm>
            <a:off x="3099457" y="1358798"/>
            <a:ext cx="251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【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初回起動時の画面</a:t>
            </a:r>
            <a:r>
              <a:rPr kumimoji="1" lang="en-US" altLang="ja-JP" dirty="0"/>
              <a:t>】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0CE0060-3DF4-F76E-7C50-761C915E88D6}"/>
              </a:ext>
            </a:extLst>
          </p:cNvPr>
          <p:cNvSpPr txBox="1"/>
          <p:nvPr/>
        </p:nvSpPr>
        <p:spPr>
          <a:xfrm>
            <a:off x="5736701" y="1361070"/>
            <a:ext cx="326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【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回目以降起動時の画面</a:t>
            </a:r>
            <a:r>
              <a:rPr kumimoji="1" lang="en-US" altLang="ja-JP" dirty="0"/>
              <a:t>】</a:t>
            </a:r>
            <a:endParaRPr kumimoji="1" lang="ja-JP" altLang="en-US" dirty="0"/>
          </a:p>
        </p:txBody>
      </p:sp>
      <p:grpSp>
        <p:nvGrpSpPr>
          <p:cNvPr id="20" name="図形グループ 29">
            <a:extLst>
              <a:ext uri="{FF2B5EF4-FFF2-40B4-BE49-F238E27FC236}">
                <a16:creationId xmlns:a16="http://schemas.microsoft.com/office/drawing/2014/main" id="{7DEF21CD-4EC2-4A12-6FE4-014A0892884F}"/>
              </a:ext>
            </a:extLst>
          </p:cNvPr>
          <p:cNvGrpSpPr/>
          <p:nvPr/>
        </p:nvGrpSpPr>
        <p:grpSpPr>
          <a:xfrm>
            <a:off x="4648632" y="5681989"/>
            <a:ext cx="296586" cy="293005"/>
            <a:chOff x="4232441" y="3995693"/>
            <a:chExt cx="296586" cy="293005"/>
          </a:xfrm>
        </p:grpSpPr>
        <p:sp>
          <p:nvSpPr>
            <p:cNvPr id="21" name="円/楕円 30">
              <a:extLst>
                <a:ext uri="{FF2B5EF4-FFF2-40B4-BE49-F238E27FC236}">
                  <a16:creationId xmlns:a16="http://schemas.microsoft.com/office/drawing/2014/main" id="{FC3E8B14-20F7-89A4-A322-3DFAD20F4264}"/>
                </a:ext>
              </a:extLst>
            </p:cNvPr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 31">
              <a:extLst>
                <a:ext uri="{FF2B5EF4-FFF2-40B4-BE49-F238E27FC236}">
                  <a16:creationId xmlns:a16="http://schemas.microsoft.com/office/drawing/2014/main" id="{EB377F96-4DE3-7A02-8C87-40DD0686E144}"/>
                </a:ext>
              </a:extLst>
            </p:cNvPr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図形グループ 29">
            <a:extLst>
              <a:ext uri="{FF2B5EF4-FFF2-40B4-BE49-F238E27FC236}">
                <a16:creationId xmlns:a16="http://schemas.microsoft.com/office/drawing/2014/main" id="{72761E0A-3019-EBC5-EE07-917DD71875CE}"/>
              </a:ext>
            </a:extLst>
          </p:cNvPr>
          <p:cNvGrpSpPr/>
          <p:nvPr/>
        </p:nvGrpSpPr>
        <p:grpSpPr>
          <a:xfrm>
            <a:off x="7700585" y="5695653"/>
            <a:ext cx="296586" cy="293005"/>
            <a:chOff x="4232441" y="3995693"/>
            <a:chExt cx="296586" cy="293005"/>
          </a:xfrm>
        </p:grpSpPr>
        <p:sp>
          <p:nvSpPr>
            <p:cNvPr id="11" name="円/楕円 30">
              <a:extLst>
                <a:ext uri="{FF2B5EF4-FFF2-40B4-BE49-F238E27FC236}">
                  <a16:creationId xmlns:a16="http://schemas.microsoft.com/office/drawing/2014/main" id="{9ED166A3-A040-F841-FB41-50B870AC81A0}"/>
                </a:ext>
              </a:extLst>
            </p:cNvPr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31">
              <a:extLst>
                <a:ext uri="{FF2B5EF4-FFF2-40B4-BE49-F238E27FC236}">
                  <a16:creationId xmlns:a16="http://schemas.microsoft.com/office/drawing/2014/main" id="{2385FC28-0AAB-6C8B-8ABE-0BF4E523F1B3}"/>
                </a:ext>
              </a:extLst>
            </p:cNvPr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150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>
            <a:extLst>
              <a:ext uri="{FF2B5EF4-FFF2-40B4-BE49-F238E27FC236}">
                <a16:creationId xmlns:a16="http://schemas.microsoft.com/office/drawing/2014/main" id="{05A57B6C-8021-40DD-0DE5-F1D89DDB2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209" y="1691062"/>
            <a:ext cx="2391076" cy="4550417"/>
          </a:xfrm>
          <a:prstGeom prst="rect">
            <a:avLst/>
          </a:prstGeom>
        </p:spPr>
      </p:pic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297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利用設定のしかた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8106" y="1457892"/>
            <a:ext cx="590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5413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 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通常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高コントラスト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/</a:t>
            </a:r>
          </a:p>
          <a:p>
            <a:pPr marL="541338" indent="-541338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明度反転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のいずれかを押す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413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 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カラー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白黒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のいずれかを押す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413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❻ 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標準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中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大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のいずれかを押す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413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❼ 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通常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動きを減らす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41338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いずれかを押す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413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❽ 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すべての設定が完了したら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41338"/>
            <a:r>
              <a:rPr lang="en-US" altLang="ja-JP" sz="2000" b="1" kern="100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閉じる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41338"/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80B4402-ED32-4433-B7BB-E4AA5CF2838F}"/>
              </a:ext>
            </a:extLst>
          </p:cNvPr>
          <p:cNvSpPr/>
          <p:nvPr/>
        </p:nvSpPr>
        <p:spPr>
          <a:xfrm>
            <a:off x="6558045" y="4975659"/>
            <a:ext cx="1344186" cy="359999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BE14A08-7849-45A9-B662-6FA9EBDDC00F}"/>
              </a:ext>
            </a:extLst>
          </p:cNvPr>
          <p:cNvSpPr/>
          <p:nvPr/>
        </p:nvSpPr>
        <p:spPr>
          <a:xfrm>
            <a:off x="7355030" y="5919069"/>
            <a:ext cx="506085" cy="2916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3" name="図形グループ 8">
            <a:extLst>
              <a:ext uri="{FF2B5EF4-FFF2-40B4-BE49-F238E27FC236}">
                <a16:creationId xmlns:a16="http://schemas.microsoft.com/office/drawing/2014/main" id="{4C6E0072-6399-40B7-A298-8C4D0DAB8D59}"/>
              </a:ext>
            </a:extLst>
          </p:cNvPr>
          <p:cNvGrpSpPr/>
          <p:nvPr/>
        </p:nvGrpSpPr>
        <p:grpSpPr>
          <a:xfrm>
            <a:off x="7164531" y="5772566"/>
            <a:ext cx="296586" cy="293005"/>
            <a:chOff x="8127785" y="3995693"/>
            <a:chExt cx="296586" cy="293005"/>
          </a:xfrm>
        </p:grpSpPr>
        <p:sp>
          <p:nvSpPr>
            <p:cNvPr id="14" name="円/楕円 12">
              <a:extLst>
                <a:ext uri="{FF2B5EF4-FFF2-40B4-BE49-F238E27FC236}">
                  <a16:creationId xmlns:a16="http://schemas.microsoft.com/office/drawing/2014/main" id="{A584E679-BC69-36F9-9039-30176576ACAE}"/>
                </a:ext>
              </a:extLst>
            </p:cNvPr>
            <p:cNvSpPr/>
            <p:nvPr/>
          </p:nvSpPr>
          <p:spPr>
            <a:xfrm>
              <a:off x="812901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 13">
              <a:extLst>
                <a:ext uri="{FF2B5EF4-FFF2-40B4-BE49-F238E27FC236}">
                  <a16:creationId xmlns:a16="http://schemas.microsoft.com/office/drawing/2014/main" id="{491E55B4-2431-6F57-2F06-52FA7EF8B326}"/>
                </a:ext>
              </a:extLst>
            </p:cNvPr>
            <p:cNvSpPr/>
            <p:nvPr/>
          </p:nvSpPr>
          <p:spPr>
            <a:xfrm>
              <a:off x="812778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34945" y="154642"/>
                  </a:moveTo>
                  <a:lnTo>
                    <a:pt x="158874" y="164409"/>
                  </a:lnTo>
                  <a:cubicBezTo>
                    <a:pt x="170920" y="169292"/>
                    <a:pt x="176943" y="177160"/>
                    <a:pt x="176943" y="188012"/>
                  </a:cubicBezTo>
                  <a:cubicBezTo>
                    <a:pt x="176943" y="195608"/>
                    <a:pt x="174419" y="201631"/>
                    <a:pt x="169373" y="206080"/>
                  </a:cubicBezTo>
                  <a:cubicBezTo>
                    <a:pt x="164327" y="210530"/>
                    <a:pt x="157517" y="212754"/>
                    <a:pt x="148944" y="212754"/>
                  </a:cubicBezTo>
                  <a:cubicBezTo>
                    <a:pt x="140588" y="212754"/>
                    <a:pt x="133670" y="210150"/>
                    <a:pt x="128190" y="204941"/>
                  </a:cubicBezTo>
                  <a:cubicBezTo>
                    <a:pt x="122709" y="199732"/>
                    <a:pt x="119969" y="193004"/>
                    <a:pt x="119969" y="184756"/>
                  </a:cubicBezTo>
                  <a:cubicBezTo>
                    <a:pt x="119969" y="171625"/>
                    <a:pt x="124961" y="161587"/>
                    <a:pt x="134945" y="154642"/>
                  </a:cubicBezTo>
                  <a:close/>
                  <a:moveTo>
                    <a:pt x="148619" y="78298"/>
                  </a:moveTo>
                  <a:cubicBezTo>
                    <a:pt x="156215" y="78298"/>
                    <a:pt x="162292" y="80305"/>
                    <a:pt x="166850" y="84320"/>
                  </a:cubicBezTo>
                  <a:cubicBezTo>
                    <a:pt x="171408" y="88336"/>
                    <a:pt x="173687" y="93219"/>
                    <a:pt x="173687" y="98971"/>
                  </a:cubicBezTo>
                  <a:cubicBezTo>
                    <a:pt x="173687" y="109714"/>
                    <a:pt x="169238" y="118504"/>
                    <a:pt x="160339" y="125341"/>
                  </a:cubicBezTo>
                  <a:lnTo>
                    <a:pt x="137550" y="116388"/>
                  </a:lnTo>
                  <a:cubicBezTo>
                    <a:pt x="128651" y="112916"/>
                    <a:pt x="124202" y="106676"/>
                    <a:pt x="124202" y="97668"/>
                  </a:cubicBezTo>
                  <a:cubicBezTo>
                    <a:pt x="124202" y="91917"/>
                    <a:pt x="126535" y="87250"/>
                    <a:pt x="131201" y="83669"/>
                  </a:cubicBezTo>
                  <a:cubicBezTo>
                    <a:pt x="135868" y="80088"/>
                    <a:pt x="141673" y="78298"/>
                    <a:pt x="148619" y="78298"/>
                  </a:cubicBezTo>
                  <a:close/>
                  <a:moveTo>
                    <a:pt x="148619" y="46718"/>
                  </a:moveTo>
                  <a:cubicBezTo>
                    <a:pt x="129736" y="46718"/>
                    <a:pt x="114191" y="51601"/>
                    <a:pt x="101982" y="61368"/>
                  </a:cubicBezTo>
                  <a:cubicBezTo>
                    <a:pt x="89773" y="71135"/>
                    <a:pt x="83669" y="83669"/>
                    <a:pt x="83669" y="98971"/>
                  </a:cubicBezTo>
                  <a:cubicBezTo>
                    <a:pt x="83669" y="116225"/>
                    <a:pt x="92785" y="128922"/>
                    <a:pt x="111016" y="137061"/>
                  </a:cubicBezTo>
                  <a:lnTo>
                    <a:pt x="111016" y="139340"/>
                  </a:lnTo>
                  <a:cubicBezTo>
                    <a:pt x="102009" y="142921"/>
                    <a:pt x="94413" y="148836"/>
                    <a:pt x="88227" y="157083"/>
                  </a:cubicBezTo>
                  <a:cubicBezTo>
                    <a:pt x="81390" y="166199"/>
                    <a:pt x="77972" y="176292"/>
                    <a:pt x="77972" y="187361"/>
                  </a:cubicBezTo>
                  <a:cubicBezTo>
                    <a:pt x="77972" y="204724"/>
                    <a:pt x="84266" y="218777"/>
                    <a:pt x="96854" y="229521"/>
                  </a:cubicBezTo>
                  <a:cubicBezTo>
                    <a:pt x="109768" y="240698"/>
                    <a:pt x="127023" y="246287"/>
                    <a:pt x="148619" y="246287"/>
                  </a:cubicBezTo>
                  <a:cubicBezTo>
                    <a:pt x="168587" y="246287"/>
                    <a:pt x="185353" y="240590"/>
                    <a:pt x="198918" y="229195"/>
                  </a:cubicBezTo>
                  <a:cubicBezTo>
                    <a:pt x="212483" y="217801"/>
                    <a:pt x="219266" y="203422"/>
                    <a:pt x="219266" y="186058"/>
                  </a:cubicBezTo>
                  <a:cubicBezTo>
                    <a:pt x="219266" y="174772"/>
                    <a:pt x="215793" y="165060"/>
                    <a:pt x="208848" y="156921"/>
                  </a:cubicBezTo>
                  <a:cubicBezTo>
                    <a:pt x="202770" y="149867"/>
                    <a:pt x="194794" y="144766"/>
                    <a:pt x="184919" y="141619"/>
                  </a:cubicBezTo>
                  <a:lnTo>
                    <a:pt x="184919" y="139991"/>
                  </a:lnTo>
                  <a:cubicBezTo>
                    <a:pt x="194035" y="136519"/>
                    <a:pt x="201278" y="130984"/>
                    <a:pt x="206650" y="123388"/>
                  </a:cubicBezTo>
                  <a:cubicBezTo>
                    <a:pt x="212022" y="115791"/>
                    <a:pt x="214708" y="107218"/>
                    <a:pt x="214708" y="97668"/>
                  </a:cubicBezTo>
                  <a:cubicBezTo>
                    <a:pt x="214708" y="82259"/>
                    <a:pt x="208685" y="69914"/>
                    <a:pt x="196639" y="60636"/>
                  </a:cubicBezTo>
                  <a:cubicBezTo>
                    <a:pt x="184593" y="51357"/>
                    <a:pt x="168587" y="46718"/>
                    <a:pt x="148619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C7ACEB17-27EA-F943-64C3-36B5BC376491}"/>
              </a:ext>
            </a:extLst>
          </p:cNvPr>
          <p:cNvSpPr/>
          <p:nvPr/>
        </p:nvSpPr>
        <p:spPr>
          <a:xfrm>
            <a:off x="6558045" y="4554852"/>
            <a:ext cx="1344186" cy="359999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8BA335CF-BD77-AD4C-181A-F298F4DC6754}"/>
              </a:ext>
            </a:extLst>
          </p:cNvPr>
          <p:cNvSpPr/>
          <p:nvPr/>
        </p:nvSpPr>
        <p:spPr>
          <a:xfrm>
            <a:off x="6558045" y="4134044"/>
            <a:ext cx="1344186" cy="359999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8ADBD496-38FF-C01F-3C18-5DA0239623C0}"/>
              </a:ext>
            </a:extLst>
          </p:cNvPr>
          <p:cNvSpPr/>
          <p:nvPr/>
        </p:nvSpPr>
        <p:spPr>
          <a:xfrm>
            <a:off x="6558045" y="3637501"/>
            <a:ext cx="1344186" cy="449379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4" name="図形グループ 23"/>
          <p:cNvGrpSpPr/>
          <p:nvPr/>
        </p:nvGrpSpPr>
        <p:grpSpPr>
          <a:xfrm>
            <a:off x="6386218" y="4042569"/>
            <a:ext cx="296586" cy="293005"/>
            <a:chOff x="5878361" y="3995693"/>
            <a:chExt cx="296586" cy="293005"/>
          </a:xfrm>
        </p:grpSpPr>
        <p:sp>
          <p:nvSpPr>
            <p:cNvPr id="25" name="円/楕円 24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6386218" y="3585534"/>
            <a:ext cx="296586" cy="293005"/>
            <a:chOff x="5101121" y="3995693"/>
            <a:chExt cx="296586" cy="293005"/>
          </a:xfrm>
        </p:grpSpPr>
        <p:sp>
          <p:nvSpPr>
            <p:cNvPr id="28" name="円/楕円 27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リーフォーム 28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" name="図形グループ 17"/>
          <p:cNvGrpSpPr/>
          <p:nvPr/>
        </p:nvGrpSpPr>
        <p:grpSpPr>
          <a:xfrm>
            <a:off x="6386218" y="4875303"/>
            <a:ext cx="296586" cy="293005"/>
            <a:chOff x="7423697" y="3995693"/>
            <a:chExt cx="296586" cy="293005"/>
          </a:xfrm>
        </p:grpSpPr>
        <p:sp>
          <p:nvSpPr>
            <p:cNvPr id="19" name="円/楕円 18"/>
            <p:cNvSpPr/>
            <p:nvPr/>
          </p:nvSpPr>
          <p:spPr>
            <a:xfrm>
              <a:off x="742492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7423697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83995" y="53718"/>
                  </a:moveTo>
                  <a:lnTo>
                    <a:pt x="83995" y="89692"/>
                  </a:lnTo>
                  <a:lnTo>
                    <a:pt x="173361" y="89692"/>
                  </a:lnTo>
                  <a:lnTo>
                    <a:pt x="90343" y="243357"/>
                  </a:lnTo>
                  <a:lnTo>
                    <a:pt x="139666" y="243357"/>
                  </a:lnTo>
                  <a:lnTo>
                    <a:pt x="219591" y="89041"/>
                  </a:lnTo>
                  <a:lnTo>
                    <a:pt x="219591" y="53718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6386218" y="4455446"/>
            <a:ext cx="296586" cy="293005"/>
            <a:chOff x="6801905" y="3995693"/>
            <a:chExt cx="296586" cy="293005"/>
          </a:xfrm>
        </p:grpSpPr>
        <p:sp>
          <p:nvSpPr>
            <p:cNvPr id="22" name="円/楕円 21"/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フリーフォーム 22"/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93283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404982" y="514782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0" dirty="0">
                <a:solidFill>
                  <a:srgbClr val="009650"/>
                </a:solidFill>
              </a:rPr>
              <a:t>３</a:t>
            </a:r>
            <a:endParaRPr lang="en-US" altLang="ja-JP" sz="140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 </a:t>
            </a:r>
            <a:r>
              <a:rPr lang="ja-JP" altLang="en-US" sz="4800" dirty="0">
                <a:solidFill>
                  <a:srgbClr val="009650"/>
                </a:solidFill>
              </a:rPr>
              <a:t>全国版救急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 </a:t>
            </a:r>
            <a:r>
              <a:rPr lang="ja-JP" altLang="en-US" sz="4800" dirty="0">
                <a:solidFill>
                  <a:srgbClr val="009650"/>
                </a:solidFill>
              </a:rPr>
              <a:t>受診アプ</a:t>
            </a:r>
            <a:r>
              <a:rPr lang="ja-JP" altLang="en-US" sz="4800" spc="-2000" dirty="0">
                <a:solidFill>
                  <a:srgbClr val="009650"/>
                </a:solidFill>
              </a:rPr>
              <a:t>リ</a:t>
            </a:r>
            <a:r>
              <a:rPr lang="ja-JP" altLang="en-US" sz="4800" dirty="0">
                <a:solidFill>
                  <a:srgbClr val="009650"/>
                </a:solidFill>
              </a:rPr>
              <a:t>（Ｑ助</a:t>
            </a:r>
            <a:r>
              <a:rPr lang="ja-JP" altLang="en-US" sz="4800" spc="-2000" dirty="0">
                <a:solidFill>
                  <a:srgbClr val="009650"/>
                </a:solidFill>
              </a:rPr>
              <a:t>）</a:t>
            </a:r>
            <a:r>
              <a:rPr lang="ja-JP" altLang="en-US" sz="4800" dirty="0">
                <a:solidFill>
                  <a:srgbClr val="009650"/>
                </a:solidFill>
              </a:rPr>
              <a:t>を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 </a:t>
            </a:r>
            <a:r>
              <a:rPr lang="ja-JP" altLang="en-US" sz="4800" dirty="0">
                <a:solidFill>
                  <a:srgbClr val="009650"/>
                </a:solidFill>
              </a:rPr>
              <a:t>利用しましょう</a:t>
            </a:r>
          </a:p>
        </p:txBody>
      </p:sp>
    </p:spTree>
    <p:extLst>
      <p:ext uri="{BB962C8B-B14F-4D97-AF65-F5344CB8AC3E}">
        <p14:creationId xmlns:p14="http://schemas.microsoft.com/office/powerpoint/2010/main" val="2227431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16317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緊急度判定のしかた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545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400" dirty="0"/>
              <a:t>３</a:t>
            </a:r>
            <a:r>
              <a:rPr lang="en-US" altLang="ja-JP" sz="3600" dirty="0"/>
              <a:t>-A</a:t>
            </a:r>
            <a:endParaRPr lang="en-US" sz="3600" dirty="0"/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49319A12-71CF-4C6D-BEBA-353713F10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ja-JP" altLang="en-US" sz="2000" dirty="0"/>
              <a:t>該当する症状及び症候を画面上で選択していくと、</a:t>
            </a:r>
            <a:endParaRPr lang="en-US" altLang="ja-JP" sz="2000" dirty="0"/>
          </a:p>
          <a:p>
            <a:pPr>
              <a:lnSpc>
                <a:spcPct val="75000"/>
              </a:lnSpc>
            </a:pPr>
            <a:r>
              <a:rPr lang="ja-JP" altLang="en-US" sz="2000" dirty="0"/>
              <a:t>緊急度に応じた必要な対</a:t>
            </a:r>
            <a:r>
              <a:rPr lang="ja-JP" altLang="en-US" sz="2000" spc="-800" dirty="0"/>
              <a:t>応</a:t>
            </a:r>
            <a:r>
              <a:rPr lang="ja-JP" altLang="en-US" sz="2000" dirty="0"/>
              <a:t>（</a:t>
            </a: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｢</a:t>
            </a:r>
            <a:r>
              <a:rPr lang="ja-JP" altLang="en-US" sz="2000" dirty="0"/>
              <a:t>いますぐ救急車を呼びましょう</a:t>
            </a:r>
            <a:r>
              <a:rPr lang="en-US" altLang="ja-JP" sz="2000" kern="100" spc="-4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2000" dirty="0"/>
              <a:t>、</a:t>
            </a:r>
            <a:endParaRPr lang="en-US" altLang="ja-JP" sz="2000" dirty="0"/>
          </a:p>
          <a:p>
            <a:pPr>
              <a:lnSpc>
                <a:spcPct val="75000"/>
              </a:lnSpc>
            </a:pP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/>
              <a:t>できるだけ早めに医療機関を受診しましょう</a:t>
            </a:r>
            <a:r>
              <a:rPr lang="en-US" altLang="ja-JP" sz="2000" kern="100" spc="-4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2000" dirty="0"/>
              <a:t>、</a:t>
            </a:r>
            <a:endParaRPr lang="en-US" altLang="ja-JP" sz="2000" dirty="0"/>
          </a:p>
          <a:p>
            <a:pPr>
              <a:lnSpc>
                <a:spcPct val="75000"/>
              </a:lnSpc>
            </a:pP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/>
              <a:t>緊急ではありませんが医療機関を受診しましょう</a:t>
            </a: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endParaRPr lang="en-US" altLang="ja-JP" sz="2000" dirty="0"/>
          </a:p>
          <a:p>
            <a:pPr>
              <a:lnSpc>
                <a:spcPct val="75000"/>
              </a:lnSpc>
            </a:pPr>
            <a:r>
              <a:rPr lang="ja-JP" altLang="en-US" sz="2000" dirty="0"/>
              <a:t>又は</a:t>
            </a: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/>
              <a:t>引き続き、注意して様子をみてください</a:t>
            </a: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 </a:t>
            </a:r>
            <a:r>
              <a:rPr lang="ja-JP" altLang="en-US" sz="2000" spc="-400" dirty="0"/>
              <a:t>）</a:t>
            </a:r>
            <a:r>
              <a:rPr lang="ja-JP" altLang="en-US" sz="2000" dirty="0"/>
              <a:t>が表示されます。</a:t>
            </a:r>
          </a:p>
        </p:txBody>
      </p:sp>
      <p:grpSp>
        <p:nvGrpSpPr>
          <p:cNvPr id="3" name="グループ化 2" descr="「Q助」で症状・年齢を選び、緊急度（赤・黄色・緑・青）が表示された画面の画像">
            <a:extLst>
              <a:ext uri="{FF2B5EF4-FFF2-40B4-BE49-F238E27FC236}">
                <a16:creationId xmlns:a16="http://schemas.microsoft.com/office/drawing/2014/main" id="{F3E3EBFC-9231-4D44-BB5B-80D950369650}"/>
              </a:ext>
            </a:extLst>
          </p:cNvPr>
          <p:cNvGrpSpPr/>
          <p:nvPr/>
        </p:nvGrpSpPr>
        <p:grpSpPr>
          <a:xfrm>
            <a:off x="556726" y="3258474"/>
            <a:ext cx="7996152" cy="2772000"/>
            <a:chOff x="556726" y="3258474"/>
            <a:chExt cx="7996152" cy="2772000"/>
          </a:xfrm>
        </p:grpSpPr>
        <p:pic>
          <p:nvPicPr>
            <p:cNvPr id="11280" name="Picture 16" descr="「Q助」で症状・年齢を選び、緊急度（赤・黄色・緑・青）が表示された画面の画像">
              <a:extLst>
                <a:ext uri="{FF2B5EF4-FFF2-40B4-BE49-F238E27FC236}">
                  <a16:creationId xmlns:a16="http://schemas.microsoft.com/office/drawing/2014/main" id="{B093CE85-DD1E-4E59-A670-0D7332B1C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726" y="3258474"/>
              <a:ext cx="7996152" cy="27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図 6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F5A174F2-4C8B-4E3A-8772-F61DB9B03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920" t="57880" r="4033" b="18885"/>
            <a:stretch/>
          </p:blipFill>
          <p:spPr>
            <a:xfrm>
              <a:off x="657226" y="4606374"/>
              <a:ext cx="1552574" cy="697075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矢印: 右 7">
              <a:extLst>
                <a:ext uri="{FF2B5EF4-FFF2-40B4-BE49-F238E27FC236}">
                  <a16:creationId xmlns:a16="http://schemas.microsoft.com/office/drawing/2014/main" id="{3EF66623-F2E1-4A22-ABF1-DDB0C50097E5}"/>
                </a:ext>
              </a:extLst>
            </p:cNvPr>
            <p:cNvSpPr/>
            <p:nvPr/>
          </p:nvSpPr>
          <p:spPr>
            <a:xfrm>
              <a:off x="2000737" y="4953000"/>
              <a:ext cx="619125" cy="239274"/>
            </a:xfrm>
            <a:prstGeom prst="rightArrow">
              <a:avLst>
                <a:gd name="adj1" fmla="val 50000"/>
                <a:gd name="adj2" fmla="val 109712"/>
              </a:avLst>
            </a:prstGeom>
            <a:solidFill>
              <a:srgbClr val="D630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9759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「Q助」で「以下の症状で、当てはまるものはありますか」と聞かれている画面の画像">
            <a:extLst>
              <a:ext uri="{FF2B5EF4-FFF2-40B4-BE49-F238E27FC236}">
                <a16:creationId xmlns:a16="http://schemas.microsoft.com/office/drawing/2014/main" id="{2033F853-F60A-343F-72A1-3130850343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37"/>
          <a:stretch/>
        </p:blipFill>
        <p:spPr>
          <a:xfrm>
            <a:off x="4139729" y="1426084"/>
            <a:ext cx="1276559" cy="218573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054104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緊急度判定のしかた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5457" y="565765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3600" spc="-400" dirty="0"/>
              <a:t>３</a:t>
            </a:r>
            <a:r>
              <a:rPr lang="en-US" altLang="ja-JP" sz="3600" dirty="0"/>
              <a:t>-A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1BB9DB-BFC5-4B4D-84B5-2EF526A1EC7A}"/>
              </a:ext>
            </a:extLst>
          </p:cNvPr>
          <p:cNvSpPr txBox="1"/>
          <p:nvPr/>
        </p:nvSpPr>
        <p:spPr>
          <a:xfrm>
            <a:off x="506573" y="1315131"/>
            <a:ext cx="3600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当てはまる項目を押す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詳細の症状確認画面が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  表示されたら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はい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いいえ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を選択する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症状を選択する画面が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表示された場合、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当てはまる症状を押す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年代を選択する場合、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pPr marL="363538" indent="-363538"/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	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大</a:t>
            </a:r>
            <a:r>
              <a:rPr lang="ja-JP" altLang="en-US" b="1" spc="-600" dirty="0">
                <a:latin typeface="Meiryo" charset="-128"/>
                <a:ea typeface="Meiryo" charset="-128"/>
                <a:cs typeface="Meiryo" charset="-128"/>
              </a:rPr>
              <a:t>人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（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16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歳以上</a:t>
            </a:r>
            <a:r>
              <a:rPr lang="ja-JP" altLang="en-US" b="1" spc="-600" dirty="0"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こども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の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いずれかを押す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一つ前の画面に戻りたい場合、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前に戻る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kumimoji="1" lang="ja-JP" altLang="en-US" sz="2800" b="1" i="0" u="none" strike="noStrike" kern="1200" cap="none" spc="5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❻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はじめからやり直したい場合、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はじめに戻る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1" name="図 10" descr="「Q助」で「はい」か、「いいえ」を選択する画面の画像">
            <a:extLst>
              <a:ext uri="{FF2B5EF4-FFF2-40B4-BE49-F238E27FC236}">
                <a16:creationId xmlns:a16="http://schemas.microsoft.com/office/drawing/2014/main" id="{34D90D88-E501-7E44-B6E0-BFBA7C450A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749"/>
          <a:stretch/>
        </p:blipFill>
        <p:spPr>
          <a:xfrm>
            <a:off x="5745184" y="1426084"/>
            <a:ext cx="1159521" cy="218573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7" name="図 16" descr="「Q助」で症状を選択する画面の画像">
            <a:extLst>
              <a:ext uri="{FF2B5EF4-FFF2-40B4-BE49-F238E27FC236}">
                <a16:creationId xmlns:a16="http://schemas.microsoft.com/office/drawing/2014/main" id="{1B141FA3-FA36-7B41-9229-8B1BB56917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749"/>
          <a:stretch/>
        </p:blipFill>
        <p:spPr>
          <a:xfrm>
            <a:off x="7213395" y="1426084"/>
            <a:ext cx="1159521" cy="218573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0F3DB9F-A8FE-421C-89C1-DBE19A632D67}"/>
              </a:ext>
            </a:extLst>
          </p:cNvPr>
          <p:cNvSpPr/>
          <p:nvPr/>
        </p:nvSpPr>
        <p:spPr>
          <a:xfrm>
            <a:off x="5765385" y="1971836"/>
            <a:ext cx="1116000" cy="39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308F56B-7E19-4B1E-A1DE-5A3D10244AC4}"/>
              </a:ext>
            </a:extLst>
          </p:cNvPr>
          <p:cNvSpPr/>
          <p:nvPr/>
        </p:nvSpPr>
        <p:spPr>
          <a:xfrm>
            <a:off x="4145230" y="1655510"/>
            <a:ext cx="1271058" cy="992156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5" name="図 24" descr="「Q助」で大人（16歳以上）か、こどもかを選択する画面の画像">
            <a:extLst>
              <a:ext uri="{FF2B5EF4-FFF2-40B4-BE49-F238E27FC236}">
                <a16:creationId xmlns:a16="http://schemas.microsoft.com/office/drawing/2014/main" id="{47D3C5A0-F50C-48FA-B921-1DF0F5643C4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4" b="1"/>
          <a:stretch/>
        </p:blipFill>
        <p:spPr>
          <a:xfrm>
            <a:off x="4133004" y="3844522"/>
            <a:ext cx="1276559" cy="246671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58B43EE5-400B-4308-BC81-D6DF8ED9C156}"/>
              </a:ext>
            </a:extLst>
          </p:cNvPr>
          <p:cNvSpPr/>
          <p:nvPr/>
        </p:nvSpPr>
        <p:spPr>
          <a:xfrm>
            <a:off x="4238487" y="4296399"/>
            <a:ext cx="1196190" cy="1525234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9" name="図 28" descr="「Q助」で症状についてあてはまるものを聞かれている画面の画像">
            <a:extLst>
              <a:ext uri="{FF2B5EF4-FFF2-40B4-BE49-F238E27FC236}">
                <a16:creationId xmlns:a16="http://schemas.microsoft.com/office/drawing/2014/main" id="{F36C1A38-B499-478D-B2AF-CD95605BF0E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384"/>
          <a:stretch/>
        </p:blipFill>
        <p:spPr>
          <a:xfrm>
            <a:off x="5745184" y="3825360"/>
            <a:ext cx="1276559" cy="246671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F060A30-C73A-3244-B845-62F171DA1FD8}"/>
              </a:ext>
            </a:extLst>
          </p:cNvPr>
          <p:cNvSpPr/>
          <p:nvPr/>
        </p:nvSpPr>
        <p:spPr>
          <a:xfrm>
            <a:off x="5758767" y="6055230"/>
            <a:ext cx="540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8" name="図形グループ 37"/>
          <p:cNvGrpSpPr/>
          <p:nvPr/>
        </p:nvGrpSpPr>
        <p:grpSpPr>
          <a:xfrm>
            <a:off x="5588498" y="1775904"/>
            <a:ext cx="296586" cy="293005"/>
            <a:chOff x="3546641" y="3995693"/>
            <a:chExt cx="296586" cy="293005"/>
          </a:xfrm>
        </p:grpSpPr>
        <p:sp>
          <p:nvSpPr>
            <p:cNvPr id="39" name="円/楕円 38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 39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1" name="図形グループ 40"/>
          <p:cNvGrpSpPr/>
          <p:nvPr/>
        </p:nvGrpSpPr>
        <p:grpSpPr>
          <a:xfrm>
            <a:off x="3998085" y="1456440"/>
            <a:ext cx="296587" cy="293005"/>
            <a:chOff x="2897417" y="3995693"/>
            <a:chExt cx="296587" cy="293005"/>
          </a:xfrm>
        </p:grpSpPr>
        <p:sp>
          <p:nvSpPr>
            <p:cNvPr id="42" name="円/楕円 41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67B6C59-715C-5C46-93D4-44E7C648ACA9}"/>
              </a:ext>
            </a:extLst>
          </p:cNvPr>
          <p:cNvSpPr/>
          <p:nvPr/>
        </p:nvSpPr>
        <p:spPr>
          <a:xfrm>
            <a:off x="5754976" y="3849928"/>
            <a:ext cx="277339" cy="312637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2" name="図形グループ 31"/>
          <p:cNvGrpSpPr/>
          <p:nvPr/>
        </p:nvGrpSpPr>
        <p:grpSpPr>
          <a:xfrm>
            <a:off x="4234637" y="4110150"/>
            <a:ext cx="253873" cy="282729"/>
            <a:chOff x="5101121" y="3995693"/>
            <a:chExt cx="296586" cy="293005"/>
          </a:xfrm>
        </p:grpSpPr>
        <p:sp>
          <p:nvSpPr>
            <p:cNvPr id="33" name="円/楕円 32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リーフォーム 33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図形グループ 71">
            <a:extLst>
              <a:ext uri="{FF2B5EF4-FFF2-40B4-BE49-F238E27FC236}">
                <a16:creationId xmlns:a16="http://schemas.microsoft.com/office/drawing/2014/main" id="{1040FB7A-1E03-1FCC-4519-DF933FF4C344}"/>
              </a:ext>
            </a:extLst>
          </p:cNvPr>
          <p:cNvGrpSpPr/>
          <p:nvPr/>
        </p:nvGrpSpPr>
        <p:grpSpPr>
          <a:xfrm>
            <a:off x="5584743" y="5862996"/>
            <a:ext cx="296586" cy="293005"/>
            <a:chOff x="6801905" y="3995693"/>
            <a:chExt cx="296586" cy="293005"/>
          </a:xfrm>
        </p:grpSpPr>
        <p:sp>
          <p:nvSpPr>
            <p:cNvPr id="10" name="円/楕円 72">
              <a:extLst>
                <a:ext uri="{FF2B5EF4-FFF2-40B4-BE49-F238E27FC236}">
                  <a16:creationId xmlns:a16="http://schemas.microsoft.com/office/drawing/2014/main" id="{36426E3C-EC00-6A3C-74CE-141E84665710}"/>
                </a:ext>
              </a:extLst>
            </p:cNvPr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73">
              <a:extLst>
                <a:ext uri="{FF2B5EF4-FFF2-40B4-BE49-F238E27FC236}">
                  <a16:creationId xmlns:a16="http://schemas.microsoft.com/office/drawing/2014/main" id="{8B307606-A673-5DB1-86CC-CB61E7D9F369}"/>
                </a:ext>
              </a:extLst>
            </p:cNvPr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703E158-7F21-7156-6CE0-5882588A3CB5}"/>
              </a:ext>
            </a:extLst>
          </p:cNvPr>
          <p:cNvSpPr/>
          <p:nvPr/>
        </p:nvSpPr>
        <p:spPr>
          <a:xfrm>
            <a:off x="7163668" y="1630487"/>
            <a:ext cx="1271058" cy="1981328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5" name="図形グループ 34"/>
          <p:cNvGrpSpPr/>
          <p:nvPr/>
        </p:nvGrpSpPr>
        <p:grpSpPr>
          <a:xfrm>
            <a:off x="7040239" y="1507549"/>
            <a:ext cx="296586" cy="293005"/>
            <a:chOff x="4232441" y="3995693"/>
            <a:chExt cx="296586" cy="293005"/>
          </a:xfrm>
        </p:grpSpPr>
        <p:sp>
          <p:nvSpPr>
            <p:cNvPr id="36" name="円/楕円 35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リーフォーム 36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5575793" y="3660542"/>
            <a:ext cx="296586" cy="293005"/>
            <a:chOff x="5878361" y="3995693"/>
            <a:chExt cx="296586" cy="293005"/>
          </a:xfrm>
        </p:grpSpPr>
        <p:sp>
          <p:nvSpPr>
            <p:cNvPr id="30" name="円/楕円 29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リーフォーム 30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4237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9966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図 14" descr="テキスト&#10;&#10;自動的に生成された説明">
            <a:extLst>
              <a:ext uri="{FF2B5EF4-FFF2-40B4-BE49-F238E27FC236}">
                <a16:creationId xmlns:a16="http://schemas.microsoft.com/office/drawing/2014/main" id="{3754AEF4-794B-49E7-9F14-9BA76884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80"/>
          <a:stretch/>
        </p:blipFill>
        <p:spPr>
          <a:xfrm>
            <a:off x="5312026" y="1546779"/>
            <a:ext cx="2004521" cy="346984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9" name="図 18" descr="テキスト&#10;&#10;自動的に生成された説明">
            <a:extLst>
              <a:ext uri="{FF2B5EF4-FFF2-40B4-BE49-F238E27FC236}">
                <a16:creationId xmlns:a16="http://schemas.microsoft.com/office/drawing/2014/main" id="{CD1CC8CE-3B3F-4F17-A4B9-02A0D80157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418"/>
          <a:stretch/>
        </p:blipFill>
        <p:spPr>
          <a:xfrm>
            <a:off x="5312025" y="3723416"/>
            <a:ext cx="2004521" cy="258782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緊急度判定のしかた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5457" y="565765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3600" spc="-400" dirty="0"/>
              <a:t>３</a:t>
            </a:r>
            <a:r>
              <a:rPr lang="en-US" altLang="ja-JP" sz="3600" dirty="0"/>
              <a:t>-A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ECF9E90-B53E-4203-B6A5-239B7EB5CC68}"/>
              </a:ext>
            </a:extLst>
          </p:cNvPr>
          <p:cNvSpPr txBox="1"/>
          <p:nvPr/>
        </p:nvSpPr>
        <p:spPr>
          <a:xfrm>
            <a:off x="520206" y="2410597"/>
            <a:ext cx="475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すぐに救急車を呼ぶ場合は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119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番に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 電話する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を押し、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iPhone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の場合は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kern="100" dirty="0">
                <a:latin typeface="Meiryo" charset="-128"/>
                <a:ea typeface="Meiryo" charset="-128"/>
                <a:cs typeface="Times New Roman" panose="02020603050405020304" pitchFamily="18" charset="0"/>
              </a:rPr>
              <a:t>　 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はい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を選択。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の場合は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 電話アプリに画面が切り替わるので、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 緑のボタンを押す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音声による通報が困難な場合は、　</a:t>
            </a:r>
            <a:endParaRPr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Net119</a:t>
            </a:r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緊急通報システムを利用できます。</a:t>
            </a:r>
            <a:endParaRPr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※Net119</a:t>
            </a:r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緊急通報システムの利用にあたっては</a:t>
            </a:r>
            <a:endParaRPr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事前に申請手続きが必要になります。</a:t>
            </a:r>
            <a:endParaRPr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803275" indent="-803275"/>
            <a:endParaRPr lang="en-US" altLang="ja-JP" sz="1200" b="1" dirty="0">
              <a:latin typeface="Meiryo" charset="-128"/>
              <a:ea typeface="Meiryo" charset="-128"/>
              <a:cs typeface="Meiryo" charset="-128"/>
            </a:endParaRPr>
          </a:p>
          <a:p>
            <a:pPr marL="719138" indent="-711200"/>
            <a:r>
              <a:rPr lang="en-US" altLang="ja-JP" sz="1200" b="1" dirty="0">
                <a:latin typeface="Meiryo" charset="-128"/>
                <a:ea typeface="Meiryo" charset="-128"/>
                <a:cs typeface="Meiryo" charset="-128"/>
              </a:rPr>
              <a:t>	Net119</a:t>
            </a:r>
            <a:r>
              <a:rPr lang="ja-JP" altLang="en-US" sz="1200" b="1" dirty="0">
                <a:latin typeface="Meiryo" charset="-128"/>
                <a:ea typeface="Meiryo" charset="-128"/>
                <a:cs typeface="Meiryo" charset="-128"/>
              </a:rPr>
              <a:t>緊急通報システムの概要、導入地域</a:t>
            </a:r>
            <a:r>
              <a:rPr lang="en-US" altLang="ja-JP" sz="1200" b="1" dirty="0">
                <a:latin typeface="Meiryo" charset="-128"/>
                <a:ea typeface="Meiryo" charset="-128"/>
                <a:cs typeface="Meiryo" charset="-128"/>
              </a:rPr>
              <a:t> </a:t>
            </a:r>
          </a:p>
          <a:p>
            <a:pPr marL="719138" indent="-711200"/>
            <a:r>
              <a:rPr lang="en-US" altLang="ja-JP" sz="1200" b="1" dirty="0">
                <a:solidFill>
                  <a:srgbClr val="0000FF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1200" b="1" dirty="0">
                <a:solidFill>
                  <a:srgbClr val="0000FF"/>
                </a:solidFill>
                <a:latin typeface="Meiryo" charset="-128"/>
                <a:ea typeface="Meiryo" charset="-128"/>
                <a:cs typeface="Meiryo" charset="-128"/>
                <a:hlinkClick r:id="rId9"/>
              </a:rPr>
              <a:t>https://www.fdma.go.jp/mission/enrichment/kyukyumusen_kinkyutuhou/net119.html</a:t>
            </a:r>
            <a:endParaRPr lang="en-US" altLang="ja-JP" sz="1200" b="1" dirty="0">
              <a:solidFill>
                <a:srgbClr val="0000FF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 オペレーターと会話する際は、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　　必要に応じて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選択した症状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を確認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8B8FB104-F4F3-494F-A17C-53F6F3AB0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347584"/>
            <a:ext cx="8280000" cy="828000"/>
          </a:xfrm>
        </p:spPr>
        <p:txBody>
          <a:bodyPr>
            <a:noAutofit/>
          </a:bodyPr>
          <a:lstStyle/>
          <a:p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/>
              <a:t>いますぐ救急車を呼びましょう</a:t>
            </a: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dirty="0"/>
              <a:t>が</a:t>
            </a:r>
            <a:endParaRPr lang="en-US" altLang="ja-JP" sz="2000" dirty="0"/>
          </a:p>
          <a:p>
            <a:r>
              <a:rPr lang="ja-JP" altLang="en-US" sz="2000" dirty="0"/>
              <a:t>表示された場合は、緊急度が高いので、</a:t>
            </a:r>
            <a:endParaRPr lang="en-US" altLang="ja-JP" sz="2000" dirty="0"/>
          </a:p>
          <a:p>
            <a:r>
              <a:rPr lang="ja-JP" altLang="en-US" sz="2000" dirty="0"/>
              <a:t>すぐに</a:t>
            </a:r>
            <a:r>
              <a:rPr lang="en-US" altLang="ja-JP" sz="2000" dirty="0"/>
              <a:t>119</a:t>
            </a:r>
            <a:r>
              <a:rPr lang="ja-JP" altLang="en-US" sz="2000" dirty="0"/>
              <a:t>番に電話してください。</a:t>
            </a:r>
            <a:endParaRPr lang="en-US" altLang="ja-JP" sz="20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9D92B92-594B-4FA7-9882-74314E7203E4}"/>
              </a:ext>
            </a:extLst>
          </p:cNvPr>
          <p:cNvSpPr/>
          <p:nvPr/>
        </p:nvSpPr>
        <p:spPr>
          <a:xfrm>
            <a:off x="5370017" y="3441580"/>
            <a:ext cx="1872000" cy="28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3F39BBF-014B-451C-964E-9E26D660FCF2}"/>
              </a:ext>
            </a:extLst>
          </p:cNvPr>
          <p:cNvSpPr/>
          <p:nvPr/>
        </p:nvSpPr>
        <p:spPr>
          <a:xfrm>
            <a:off x="5370017" y="3796450"/>
            <a:ext cx="1872000" cy="187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 descr="「電話をかける」「はい」・「いいえ」の選択の画面の画像">
            <a:extLst>
              <a:ext uri="{FF2B5EF4-FFF2-40B4-BE49-F238E27FC236}">
                <a16:creationId xmlns:a16="http://schemas.microsoft.com/office/drawing/2014/main" id="{0E044B46-3052-488A-99BF-C254287102C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188" t="42588" r="12833" b="39501"/>
          <a:stretch/>
        </p:blipFill>
        <p:spPr>
          <a:xfrm>
            <a:off x="7658575" y="4027040"/>
            <a:ext cx="1129229" cy="48627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コネクタ: カギ線 15">
            <a:extLst>
              <a:ext uri="{FF2B5EF4-FFF2-40B4-BE49-F238E27FC236}">
                <a16:creationId xmlns:a16="http://schemas.microsoft.com/office/drawing/2014/main" id="{53FBCDC6-8A8A-4D5D-8CA8-84131D14FCBA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7242017" y="3585580"/>
            <a:ext cx="416558" cy="68459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D0DAFA2-D60F-4FF9-ABC4-A3F717E16750}"/>
              </a:ext>
            </a:extLst>
          </p:cNvPr>
          <p:cNvSpPr/>
          <p:nvPr/>
        </p:nvSpPr>
        <p:spPr>
          <a:xfrm>
            <a:off x="8189261" y="4270176"/>
            <a:ext cx="564615" cy="243135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3328" name="Picture 16" descr="Net119緊急通報システムの概要、導入地域を紹介するホームページへ移動するQRコード">
            <a:extLst>
              <a:ext uri="{FF2B5EF4-FFF2-40B4-BE49-F238E27FC236}">
                <a16:creationId xmlns:a16="http://schemas.microsoft.com/office/drawing/2014/main" id="{0F95474B-C78E-43FC-A71C-3D47BB0E8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60" y="480164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図形グループ 20"/>
          <p:cNvGrpSpPr/>
          <p:nvPr/>
        </p:nvGrpSpPr>
        <p:grpSpPr>
          <a:xfrm>
            <a:off x="5223045" y="3645955"/>
            <a:ext cx="296586" cy="293005"/>
            <a:chOff x="3546641" y="3995693"/>
            <a:chExt cx="296586" cy="293005"/>
          </a:xfrm>
        </p:grpSpPr>
        <p:sp>
          <p:nvSpPr>
            <p:cNvPr id="23" name="円/楕円 22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リーフォーム 23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図形グループ 24"/>
          <p:cNvGrpSpPr/>
          <p:nvPr/>
        </p:nvGrpSpPr>
        <p:grpSpPr>
          <a:xfrm>
            <a:off x="5225755" y="3276025"/>
            <a:ext cx="296587" cy="293005"/>
            <a:chOff x="2897417" y="3995693"/>
            <a:chExt cx="296587" cy="293005"/>
          </a:xfrm>
        </p:grpSpPr>
        <p:sp>
          <p:nvSpPr>
            <p:cNvPr id="26" name="円/楕円 25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E51C6BDE-6D59-B857-3FF3-EE367D157A79}"/>
              </a:ext>
            </a:extLst>
          </p:cNvPr>
          <p:cNvCxnSpPr>
            <a:cxnSpLocks/>
          </p:cNvCxnSpPr>
          <p:nvPr/>
        </p:nvCxnSpPr>
        <p:spPr>
          <a:xfrm flipV="1">
            <a:off x="7244289" y="2905462"/>
            <a:ext cx="416558" cy="68459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図 34">
            <a:extLst>
              <a:ext uri="{FF2B5EF4-FFF2-40B4-BE49-F238E27FC236}">
                <a16:creationId xmlns:a16="http://schemas.microsoft.com/office/drawing/2014/main" id="{DEE85D87-D999-1224-1AFB-109BE8159B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2452" y="2524758"/>
            <a:ext cx="961474" cy="10186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71F9C50B-E46F-FFBC-5108-D978C1B1B8C1}"/>
              </a:ext>
            </a:extLst>
          </p:cNvPr>
          <p:cNvSpPr/>
          <p:nvPr/>
        </p:nvSpPr>
        <p:spPr>
          <a:xfrm>
            <a:off x="7945875" y="3207922"/>
            <a:ext cx="564615" cy="243135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13A9750-C40F-7903-C64C-697A37656334}"/>
              </a:ext>
            </a:extLst>
          </p:cNvPr>
          <p:cNvSpPr txBox="1"/>
          <p:nvPr/>
        </p:nvSpPr>
        <p:spPr>
          <a:xfrm>
            <a:off x="7392977" y="3666310"/>
            <a:ext cx="1839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solidFill>
                  <a:srgbClr val="29A76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 iPhone</a:t>
            </a:r>
            <a:r>
              <a:rPr lang="ja-JP" altLang="en-US" sz="1200" b="1" dirty="0">
                <a:solidFill>
                  <a:srgbClr val="29A76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の場合</a:t>
            </a:r>
            <a:r>
              <a:rPr kumimoji="1" lang="en-US" altLang="ja-JP" sz="1200" b="1" dirty="0">
                <a:solidFill>
                  <a:srgbClr val="29A76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kumimoji="1" lang="ja-JP" altLang="en-US" sz="1200" b="1" dirty="0">
              <a:solidFill>
                <a:srgbClr val="29A76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C34CECA-2EFE-9AC5-8D7B-9BB096DE38ED}"/>
              </a:ext>
            </a:extLst>
          </p:cNvPr>
          <p:cNvSpPr txBox="1"/>
          <p:nvPr/>
        </p:nvSpPr>
        <p:spPr>
          <a:xfrm>
            <a:off x="7396886" y="2193115"/>
            <a:ext cx="1839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solidFill>
                  <a:srgbClr val="29A76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【A</a:t>
            </a:r>
            <a:r>
              <a:rPr lang="en-US" altLang="ja-JP" sz="1200" b="1" dirty="0">
                <a:solidFill>
                  <a:srgbClr val="29A76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ndroid</a:t>
            </a:r>
            <a:r>
              <a:rPr lang="ja-JP" altLang="en-US" sz="1200" b="1" dirty="0">
                <a:solidFill>
                  <a:srgbClr val="29A76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の場合</a:t>
            </a:r>
            <a:r>
              <a:rPr kumimoji="1" lang="en-US" altLang="ja-JP" sz="1200" b="1" dirty="0">
                <a:solidFill>
                  <a:srgbClr val="29A76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kumimoji="1" lang="ja-JP" altLang="en-US" sz="1200" b="1" dirty="0">
              <a:solidFill>
                <a:srgbClr val="29A76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8726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151145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緊急度判定のしかた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ECF9E90-B53E-4203-B6A5-239B7EB5CC68}"/>
              </a:ext>
            </a:extLst>
          </p:cNvPr>
          <p:cNvSpPr txBox="1"/>
          <p:nvPr/>
        </p:nvSpPr>
        <p:spPr>
          <a:xfrm>
            <a:off x="511744" y="3357926"/>
            <a:ext cx="332683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画面の指示に従って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医療機関への受診を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検討（受診にあたっては、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選択した症状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や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受診科目の参考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も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参考にしてください）</a:t>
            </a:r>
          </a:p>
        </p:txBody>
      </p:sp>
      <p:pic>
        <p:nvPicPr>
          <p:cNvPr id="6" name="図 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2DB3D950-84A2-4AE3-A0EA-E74236D2C6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26"/>
          <a:stretch/>
        </p:blipFill>
        <p:spPr>
          <a:xfrm>
            <a:off x="4945499" y="1630324"/>
            <a:ext cx="1909667" cy="322595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図 7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3EE0B6BA-C6E0-411B-AB0E-11C6FA6524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041"/>
          <a:stretch/>
        </p:blipFill>
        <p:spPr>
          <a:xfrm>
            <a:off x="4945499" y="3433835"/>
            <a:ext cx="1909667" cy="2885777"/>
          </a:xfrm>
          <a:prstGeom prst="rect">
            <a:avLst/>
          </a:prstGeom>
        </p:spPr>
      </p:pic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0A02A964-AF57-4B51-B9DD-A5E3ECCA4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337" y="1426136"/>
            <a:ext cx="8280000" cy="1655762"/>
          </a:xfrm>
        </p:spPr>
        <p:txBody>
          <a:bodyPr>
            <a:noAutofit/>
          </a:bodyPr>
          <a:lstStyle/>
          <a:p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/>
              <a:t>できるだけ早めに</a:t>
            </a:r>
            <a:endParaRPr lang="en-US" altLang="ja-JP" sz="2000" dirty="0"/>
          </a:p>
          <a:p>
            <a:r>
              <a:rPr lang="ja-JP" altLang="en-US" sz="2000" dirty="0"/>
              <a:t>医療機関を受診しましょう</a:t>
            </a: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dirty="0"/>
              <a:t>が</a:t>
            </a:r>
            <a:endParaRPr lang="en-US" altLang="ja-JP" sz="2000" dirty="0"/>
          </a:p>
          <a:p>
            <a:r>
              <a:rPr lang="ja-JP" altLang="en-US" sz="2000" dirty="0"/>
              <a:t>表示された場合は、</a:t>
            </a:r>
            <a:endParaRPr lang="en-US" altLang="ja-JP" sz="2000" dirty="0"/>
          </a:p>
          <a:p>
            <a:r>
              <a:rPr lang="en-US" altLang="ja-JP" sz="2000" dirty="0"/>
              <a:t>2</a:t>
            </a:r>
            <a:r>
              <a:rPr lang="ja-JP" altLang="en-US" sz="2000" dirty="0"/>
              <a:t>時間をめやすに病院を</a:t>
            </a:r>
            <a:endParaRPr lang="en-US" altLang="ja-JP" sz="2000" dirty="0"/>
          </a:p>
          <a:p>
            <a:r>
              <a:rPr lang="ja-JP" altLang="en-US" sz="2000" dirty="0"/>
              <a:t>受診するようにしましょう。</a:t>
            </a:r>
            <a:endParaRPr lang="en-US" altLang="ja-JP" sz="2000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B7D6CCC-BA41-41EE-9098-DB4BC69EB534}"/>
              </a:ext>
            </a:extLst>
          </p:cNvPr>
          <p:cNvSpPr/>
          <p:nvPr/>
        </p:nvSpPr>
        <p:spPr>
          <a:xfrm>
            <a:off x="4972219" y="3108992"/>
            <a:ext cx="1836000" cy="29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2545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400" dirty="0"/>
              <a:t>３</a:t>
            </a:r>
            <a:r>
              <a:rPr lang="en-US" altLang="ja-JP" sz="3600" dirty="0"/>
              <a:t>-A</a:t>
            </a:r>
            <a:endParaRPr lang="en-US" sz="3600" dirty="0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4819354" y="2962758"/>
            <a:ext cx="296587" cy="293005"/>
            <a:chOff x="2897417" y="3995693"/>
            <a:chExt cx="296587" cy="293005"/>
          </a:xfrm>
        </p:grpSpPr>
        <p:sp>
          <p:nvSpPr>
            <p:cNvPr id="17" name="円/楕円 16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3204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957012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緊急度判定のしかた</a:t>
            </a:r>
          </a:p>
        </p:txBody>
      </p:sp>
      <p:pic>
        <p:nvPicPr>
          <p:cNvPr id="6" name="図 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B0DA3F4C-E3A0-485A-88DE-2ADE09FE66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895"/>
          <a:stretch/>
        </p:blipFill>
        <p:spPr>
          <a:xfrm>
            <a:off x="4941966" y="1630324"/>
            <a:ext cx="1911600" cy="3233666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図 7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19D0B528-A2CB-4973-ADCA-E15365B187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706"/>
          <a:stretch/>
        </p:blipFill>
        <p:spPr>
          <a:xfrm>
            <a:off x="4941965" y="3140719"/>
            <a:ext cx="1911600" cy="286607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98668D-5117-4109-8CD3-9B29E8EE08C9}"/>
              </a:ext>
            </a:extLst>
          </p:cNvPr>
          <p:cNvSpPr txBox="1"/>
          <p:nvPr/>
        </p:nvSpPr>
        <p:spPr>
          <a:xfrm>
            <a:off x="511742" y="3366390"/>
            <a:ext cx="33268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画面の指示に従って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医療機関への受診を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検討（受診にあたっては、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選択した症状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や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受診科目の参考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も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参考にしてください）</a:t>
            </a:r>
          </a:p>
          <a:p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3" name="サブタイトル 2">
            <a:extLst>
              <a:ext uri="{FF2B5EF4-FFF2-40B4-BE49-F238E27FC236}">
                <a16:creationId xmlns:a16="http://schemas.microsoft.com/office/drawing/2014/main" id="{1FB347CA-9997-4FAF-AB7D-4AB3E1DDC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271" y="1417669"/>
            <a:ext cx="8316000" cy="684000"/>
          </a:xfrm>
        </p:spPr>
        <p:txBody>
          <a:bodyPr>
            <a:noAutofit/>
          </a:bodyPr>
          <a:lstStyle/>
          <a:p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/>
              <a:t>緊急ではありませんが</a:t>
            </a:r>
            <a:endParaRPr lang="en-US" altLang="ja-JP" sz="2000" dirty="0"/>
          </a:p>
          <a:p>
            <a:r>
              <a:rPr lang="ja-JP" altLang="en-US" sz="2000" dirty="0"/>
              <a:t>医療機関を受診しましょう</a:t>
            </a: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dirty="0"/>
              <a:t>が</a:t>
            </a:r>
            <a:endParaRPr lang="en-US" altLang="ja-JP" sz="2000" dirty="0"/>
          </a:p>
          <a:p>
            <a:r>
              <a:rPr lang="ja-JP" altLang="en-US" sz="2000" dirty="0"/>
              <a:t>表示された場合は、</a:t>
            </a:r>
            <a:endParaRPr lang="en-US" altLang="ja-JP" sz="2000" dirty="0"/>
          </a:p>
          <a:p>
            <a:r>
              <a:rPr lang="ja-JP" altLang="en-US" sz="2000" dirty="0"/>
              <a:t>夜間でしたら翌日の</a:t>
            </a:r>
            <a:endParaRPr lang="en-US" altLang="ja-JP" sz="2000" dirty="0"/>
          </a:p>
          <a:p>
            <a:r>
              <a:rPr lang="ja-JP" altLang="en-US" sz="2000" dirty="0"/>
              <a:t>診療でもかまいません。</a:t>
            </a:r>
            <a:endParaRPr lang="en-US" altLang="ja-JP" sz="20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545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400" dirty="0"/>
              <a:t>３</a:t>
            </a:r>
            <a:r>
              <a:rPr lang="en-US" altLang="ja-JP" sz="3600" dirty="0"/>
              <a:t>-A</a:t>
            </a:r>
            <a:endParaRPr lang="en-US" sz="3600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B7D6CCC-BA41-41EE-9098-DB4BC69EB534}"/>
              </a:ext>
            </a:extLst>
          </p:cNvPr>
          <p:cNvSpPr/>
          <p:nvPr/>
        </p:nvSpPr>
        <p:spPr>
          <a:xfrm>
            <a:off x="4997620" y="3366390"/>
            <a:ext cx="1908000" cy="2658536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8" name="図形グループ 17"/>
          <p:cNvGrpSpPr/>
          <p:nvPr/>
        </p:nvGrpSpPr>
        <p:grpSpPr>
          <a:xfrm>
            <a:off x="4844755" y="3208289"/>
            <a:ext cx="296587" cy="293005"/>
            <a:chOff x="2897417" y="3995693"/>
            <a:chExt cx="296587" cy="293005"/>
          </a:xfrm>
        </p:grpSpPr>
        <p:sp>
          <p:nvSpPr>
            <p:cNvPr id="19" name="円/楕円 18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684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0C6AD7A-25C3-4CCC-901C-8ADB1E455016}"/>
              </a:ext>
            </a:extLst>
          </p:cNvPr>
          <p:cNvSpPr txBox="1">
            <a:spLocks/>
          </p:cNvSpPr>
          <p:nvPr/>
        </p:nvSpPr>
        <p:spPr>
          <a:xfrm>
            <a:off x="503428" y="523793"/>
            <a:ext cx="1447800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目　次</a:t>
            </a:r>
          </a:p>
        </p:txBody>
      </p:sp>
      <p:cxnSp>
        <p:nvCxnSpPr>
          <p:cNvPr id="6" name="直線コネクタ 5"/>
          <p:cNvCxnSpPr/>
          <p:nvPr/>
        </p:nvCxnSpPr>
        <p:spPr>
          <a:xfrm>
            <a:off x="1682496" y="2584607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4C9220-149A-42EF-AD81-790A502FE123}"/>
              </a:ext>
            </a:extLst>
          </p:cNvPr>
          <p:cNvSpPr txBox="1"/>
          <p:nvPr/>
        </p:nvSpPr>
        <p:spPr>
          <a:xfrm>
            <a:off x="1702329" y="500240"/>
            <a:ext cx="69120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spcBef>
                <a:spcPts val="600"/>
              </a:spcBef>
            </a:pP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１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.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全国版救急受診アプ</a:t>
            </a:r>
            <a:r>
              <a:rPr lang="ja-JP" altLang="en-US" sz="2400" b="1" spc="-12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リ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（Ｑ助</a:t>
            </a:r>
            <a:r>
              <a:rPr lang="ja-JP" altLang="en-US" sz="2400" b="1" spc="-12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を知りましょう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 algn="dist">
              <a:spcBef>
                <a:spcPts val="600"/>
              </a:spcBef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A.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救急車の適時・適切な利用の重要性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4</a:t>
            </a:r>
          </a:p>
          <a:p>
            <a:pPr marL="447675" indent="-447675" algn="dist">
              <a:spcBef>
                <a:spcPts val="600"/>
              </a:spcBef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B.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全国版救急受診アプ</a:t>
            </a:r>
            <a:r>
              <a:rPr lang="ja-JP" altLang="en-US" b="1" spc="-1000" dirty="0">
                <a:latin typeface="Meiryo" charset="-128"/>
                <a:ea typeface="Meiryo" charset="-128"/>
                <a:cs typeface="Meiryo" charset="-128"/>
              </a:rPr>
              <a:t>リ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（Ｑ助</a:t>
            </a:r>
            <a:r>
              <a:rPr lang="ja-JP" altLang="en-US" b="1" spc="-800" dirty="0"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とは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5</a:t>
            </a:r>
          </a:p>
          <a:p>
            <a:pPr marL="447675" indent="-447675" algn="dist">
              <a:spcBef>
                <a:spcPts val="600"/>
              </a:spcBef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C.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救急車の適時・適切な利用に関する参考情報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6</a:t>
            </a:r>
          </a:p>
          <a:p>
            <a:pPr marL="447675" indent="-447675" algn="dist">
              <a:spcBef>
                <a:spcPts val="600"/>
              </a:spcBef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D.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全国版救急受診アプ</a:t>
            </a:r>
            <a:r>
              <a:rPr lang="ja-JP" altLang="en-US" b="1" spc="-1000" dirty="0">
                <a:latin typeface="Meiryo" charset="-128"/>
                <a:ea typeface="Meiryo" charset="-128"/>
                <a:cs typeface="Meiryo" charset="-128"/>
              </a:rPr>
              <a:t>リ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（Ｑ助</a:t>
            </a:r>
            <a:r>
              <a:rPr lang="ja-JP" altLang="en-US" b="1" spc="-800" dirty="0"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の利用手順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7</a:t>
            </a:r>
          </a:p>
          <a:p>
            <a:pPr marL="447675" indent="-447675">
              <a:spcBef>
                <a:spcPts val="600"/>
              </a:spcBef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　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spcBef>
                <a:spcPts val="600"/>
              </a:spcBef>
            </a:pP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２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.	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全国版救急受診アプ</a:t>
            </a:r>
            <a:r>
              <a:rPr lang="ja-JP" altLang="en-US" sz="2400" b="1" spc="-12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リ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（Ｑ助</a:t>
            </a:r>
            <a:r>
              <a:rPr lang="ja-JP" altLang="en-US" sz="2400" b="1" spc="-12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利用の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spcBef>
                <a:spcPts val="600"/>
              </a:spcBef>
            </a:pP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準備をしましょう</a:t>
            </a:r>
          </a:p>
          <a:p>
            <a:pPr marL="447675" indent="-447675" algn="dist">
              <a:spcBef>
                <a:spcPts val="600"/>
              </a:spcBef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A.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全国版救急受診アプ</a:t>
            </a:r>
            <a:r>
              <a:rPr lang="ja-JP" altLang="en-US" b="1" spc="-1000" dirty="0">
                <a:latin typeface="Meiryo" charset="-128"/>
                <a:ea typeface="Meiryo" charset="-128"/>
                <a:cs typeface="Meiryo" charset="-128"/>
              </a:rPr>
              <a:t>リ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（Ｑ助</a:t>
            </a:r>
            <a:r>
              <a:rPr lang="ja-JP" altLang="en-US" b="1" spc="-800" dirty="0"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のインストール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9</a:t>
            </a:r>
          </a:p>
          <a:p>
            <a:pPr marL="447675" indent="-447675" algn="dist">
              <a:spcBef>
                <a:spcPts val="600"/>
              </a:spcBef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B.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利用設定のしかた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11</a:t>
            </a:r>
          </a:p>
          <a:p>
            <a:pPr marL="447675" indent="-447675">
              <a:spcBef>
                <a:spcPts val="600"/>
              </a:spcBef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　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spcBef>
                <a:spcPts val="600"/>
              </a:spcBef>
            </a:pP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３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.	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全国版救急受診アプ</a:t>
            </a:r>
            <a:r>
              <a:rPr lang="ja-JP" altLang="en-US" sz="2400" b="1" spc="-12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リ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（Ｑ助</a:t>
            </a:r>
            <a:r>
              <a:rPr lang="ja-JP" altLang="en-US" sz="2400" b="1" spc="-12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spcBef>
                <a:spcPts val="600"/>
              </a:spcBef>
            </a:pP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利用しましょう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 algn="dist">
              <a:spcBef>
                <a:spcPts val="600"/>
              </a:spcBef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A.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緊急度判定のしかた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……………………………………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15</a:t>
            </a:r>
          </a:p>
          <a:p>
            <a:pPr marL="447675" indent="-447675" algn="dist">
              <a:spcBef>
                <a:spcPts val="600"/>
              </a:spcBef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B.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医療機関・受診手段の検索のしかた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20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066FA01-4741-4AF7-B126-D3D305CCEC4E}"/>
              </a:ext>
            </a:extLst>
          </p:cNvPr>
          <p:cNvCxnSpPr/>
          <p:nvPr/>
        </p:nvCxnSpPr>
        <p:spPr>
          <a:xfrm>
            <a:off x="1682496" y="4508842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72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14241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医療機関・受診手段の検索のしかた</a:t>
            </a:r>
          </a:p>
        </p:txBody>
      </p:sp>
      <p:pic>
        <p:nvPicPr>
          <p:cNvPr id="6" name="図 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A92090AB-98DB-406C-833E-C63D9897B2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191"/>
          <a:stretch/>
        </p:blipFill>
        <p:spPr>
          <a:xfrm>
            <a:off x="6551401" y="2107215"/>
            <a:ext cx="1980000" cy="340937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図 6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488A68B3-ADB9-423D-8C1A-E6E15ACCB7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762" b="50087"/>
          <a:stretch/>
        </p:blipFill>
        <p:spPr>
          <a:xfrm>
            <a:off x="6551401" y="4679321"/>
            <a:ext cx="1980000" cy="1273132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7A992A2-A78C-4D93-BA2C-AED3C6A77FFC}"/>
              </a:ext>
            </a:extLst>
          </p:cNvPr>
          <p:cNvSpPr/>
          <p:nvPr/>
        </p:nvSpPr>
        <p:spPr>
          <a:xfrm>
            <a:off x="6633803" y="4346560"/>
            <a:ext cx="1800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EBB35D4-D1E6-43B1-9282-68B11F6ED2B1}"/>
              </a:ext>
            </a:extLst>
          </p:cNvPr>
          <p:cNvSpPr/>
          <p:nvPr/>
        </p:nvSpPr>
        <p:spPr>
          <a:xfrm>
            <a:off x="6633803" y="5571637"/>
            <a:ext cx="1800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38135FC-CC52-4126-8645-1A2FE4BA34F4}"/>
              </a:ext>
            </a:extLst>
          </p:cNvPr>
          <p:cNvSpPr txBox="1"/>
          <p:nvPr/>
        </p:nvSpPr>
        <p:spPr>
          <a:xfrm>
            <a:off x="511741" y="1893637"/>
            <a:ext cx="332683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診療科目、診療日、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診療時間等を検索する場合、結果を下にスライドし、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医療情報ネットへ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押す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受診にあたって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タクシーを利用する場合、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｢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全国タクシーガイドへ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押す</a:t>
            </a:r>
          </a:p>
        </p:txBody>
      </p:sp>
      <p:sp>
        <p:nvSpPr>
          <p:cNvPr id="16" name="サブタイトル 2">
            <a:extLst>
              <a:ext uri="{FF2B5EF4-FFF2-40B4-BE49-F238E27FC236}">
                <a16:creationId xmlns:a16="http://schemas.microsoft.com/office/drawing/2014/main" id="{B45596E4-7FA3-480D-9443-F6D3E16C8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26134"/>
            <a:ext cx="8280000" cy="324000"/>
          </a:xfrm>
        </p:spPr>
        <p:txBody>
          <a:bodyPr>
            <a:noAutofit/>
          </a:bodyPr>
          <a:lstStyle/>
          <a:p>
            <a:r>
              <a:rPr lang="ja-JP" altLang="en-US" dirty="0"/>
              <a:t>医療機関・受診手段を検索します。</a:t>
            </a:r>
            <a:endParaRPr lang="en-US" altLang="ja-JP" dirty="0"/>
          </a:p>
        </p:txBody>
      </p:sp>
      <p:pic>
        <p:nvPicPr>
          <p:cNvPr id="17" name="図 16" descr="「Q助」で「今すぐ救急車を呼びましょう」の画面で指を上から下に動かしている画像">
            <a:extLst>
              <a:ext uri="{FF2B5EF4-FFF2-40B4-BE49-F238E27FC236}">
                <a16:creationId xmlns:a16="http://schemas.microsoft.com/office/drawing/2014/main" id="{9A57E7B8-7200-4404-8519-FD70E108581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191"/>
          <a:stretch/>
        </p:blipFill>
        <p:spPr>
          <a:xfrm>
            <a:off x="3876006" y="2107216"/>
            <a:ext cx="1980000" cy="3409376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42545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400" dirty="0"/>
              <a:t>３</a:t>
            </a:r>
            <a:r>
              <a:rPr lang="en-US" altLang="ja-JP" sz="3600" dirty="0"/>
              <a:t>-B</a:t>
            </a:r>
            <a:endParaRPr lang="en-US" sz="3600" dirty="0"/>
          </a:p>
        </p:txBody>
      </p:sp>
      <p:grpSp>
        <p:nvGrpSpPr>
          <p:cNvPr id="20" name="図形グループ 19"/>
          <p:cNvGrpSpPr/>
          <p:nvPr/>
        </p:nvGrpSpPr>
        <p:grpSpPr>
          <a:xfrm>
            <a:off x="6493050" y="5409628"/>
            <a:ext cx="296586" cy="293005"/>
            <a:chOff x="3546641" y="3995693"/>
            <a:chExt cx="296586" cy="293005"/>
          </a:xfrm>
        </p:grpSpPr>
        <p:sp>
          <p:nvSpPr>
            <p:cNvPr id="21" name="円/楕円 20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 21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図形グループ 22"/>
          <p:cNvGrpSpPr/>
          <p:nvPr/>
        </p:nvGrpSpPr>
        <p:grpSpPr>
          <a:xfrm>
            <a:off x="6504227" y="4190428"/>
            <a:ext cx="296587" cy="293005"/>
            <a:chOff x="2897417" y="3995693"/>
            <a:chExt cx="296587" cy="293005"/>
          </a:xfrm>
        </p:grpSpPr>
        <p:sp>
          <p:nvSpPr>
            <p:cNvPr id="24" name="円/楕円 23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26" name="上矢印 25"/>
          <p:cNvSpPr>
            <a:spLocks noChangeAspect="1"/>
          </p:cNvSpPr>
          <p:nvPr/>
        </p:nvSpPr>
        <p:spPr>
          <a:xfrm>
            <a:off x="4518597" y="4140060"/>
            <a:ext cx="502221" cy="1440000"/>
          </a:xfrm>
          <a:prstGeom prst="upArrow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90125" y="5034822"/>
            <a:ext cx="473301" cy="540000"/>
          </a:xfrm>
          <a:prstGeom prst="rect">
            <a:avLst/>
          </a:prstGeom>
        </p:spPr>
      </p:pic>
      <p:cxnSp>
        <p:nvCxnSpPr>
          <p:cNvPr id="8" name="コネクタ: カギ線 7">
            <a:extLst>
              <a:ext uri="{FF2B5EF4-FFF2-40B4-BE49-F238E27FC236}">
                <a16:creationId xmlns:a16="http://schemas.microsoft.com/office/drawing/2014/main" id="{E54062FB-70DB-4522-D104-83EC861EED7C}"/>
              </a:ext>
            </a:extLst>
          </p:cNvPr>
          <p:cNvCxnSpPr>
            <a:cxnSpLocks/>
            <a:stCxn id="27" idx="1"/>
            <a:endCxn id="6" idx="0"/>
          </p:cNvCxnSpPr>
          <p:nvPr/>
        </p:nvCxnSpPr>
        <p:spPr>
          <a:xfrm rot="5400000" flipH="1" flipV="1">
            <a:off x="4566959" y="2567031"/>
            <a:ext cx="3434258" cy="2514625"/>
          </a:xfrm>
          <a:prstGeom prst="bentConnector5">
            <a:avLst>
              <a:gd name="adj1" fmla="val -6656"/>
              <a:gd name="adj2" fmla="val 49007"/>
              <a:gd name="adj3" fmla="val 106656"/>
            </a:avLst>
          </a:prstGeom>
          <a:ln w="19050">
            <a:solidFill>
              <a:srgbClr val="29A7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850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医療機関・受診手段の検索のしかた</a:t>
            </a:r>
          </a:p>
        </p:txBody>
      </p:sp>
      <p:pic>
        <p:nvPicPr>
          <p:cNvPr id="12" name="図 11" descr="医療機能情報提供制度（医療情報ネット）について、都道府県が表示されている画面の画像">
            <a:extLst>
              <a:ext uri="{FF2B5EF4-FFF2-40B4-BE49-F238E27FC236}">
                <a16:creationId xmlns:a16="http://schemas.microsoft.com/office/drawing/2014/main" id="{FECEF205-9AB4-4A3F-83E4-7F2F9FF3FE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05"/>
          <a:stretch/>
        </p:blipFill>
        <p:spPr>
          <a:xfrm>
            <a:off x="4215138" y="1630324"/>
            <a:ext cx="1980000" cy="3348998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図 13" descr="「Q助」で報ネット）について、都道府県が表示されている画像の続き">
            <a:extLst>
              <a:ext uri="{FF2B5EF4-FFF2-40B4-BE49-F238E27FC236}">
                <a16:creationId xmlns:a16="http://schemas.microsoft.com/office/drawing/2014/main" id="{0F8052FC-9267-4C57-9DA9-AD704394A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120"/>
          <a:stretch/>
        </p:blipFill>
        <p:spPr>
          <a:xfrm>
            <a:off x="6564521" y="2719647"/>
            <a:ext cx="1980000" cy="3024477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5A98471-3102-488E-8030-48C5F91336F8}"/>
              </a:ext>
            </a:extLst>
          </p:cNvPr>
          <p:cNvSpPr txBox="1"/>
          <p:nvPr/>
        </p:nvSpPr>
        <p:spPr>
          <a:xfrm>
            <a:off x="511741" y="1893632"/>
            <a:ext cx="332683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医療情報ネットが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表示されますので、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検索したい都道府県を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押す（各都道府県の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掲載ページが表示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されます）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9" name="サブタイトル 2">
            <a:extLst>
              <a:ext uri="{FF2B5EF4-FFF2-40B4-BE49-F238E27FC236}">
                <a16:creationId xmlns:a16="http://schemas.microsoft.com/office/drawing/2014/main" id="{2AF02573-4F6C-4AA2-9B92-03EF5AB02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34603"/>
            <a:ext cx="8280000" cy="324000"/>
          </a:xfrm>
        </p:spPr>
        <p:txBody>
          <a:bodyPr>
            <a:noAutofit/>
          </a:bodyPr>
          <a:lstStyle/>
          <a:p>
            <a:r>
              <a:rPr lang="ja-JP" altLang="en-US" dirty="0"/>
              <a:t>医療機関を検索します。</a:t>
            </a:r>
            <a:endParaRPr lang="en-US" altLang="ja-JP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CAF8E59-0681-4234-B597-E218DF40836D}"/>
              </a:ext>
            </a:extLst>
          </p:cNvPr>
          <p:cNvSpPr txBox="1"/>
          <p:nvPr/>
        </p:nvSpPr>
        <p:spPr>
          <a:xfrm>
            <a:off x="505198" y="5781841"/>
            <a:ext cx="8293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＜参考＞医療情報ネット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r>
              <a:rPr lang="en-US" altLang="ja-JP" sz="1200" b="1" u="sng" dirty="0">
                <a:solidFill>
                  <a:srgbClr val="0000FF"/>
                </a:solidFill>
                <a:latin typeface="Meiryo" charset="-128"/>
                <a:ea typeface="Meiryo" charset="-128"/>
                <a:cs typeface="Meiryo" charset="-128"/>
                <a:hlinkClick r:id="rId9"/>
              </a:rPr>
              <a:t>https://www.mhlw.go.jp/stf/seisakunitsuite/bunya/kenkou_iryou/iryou/teikyouseido/index.html</a:t>
            </a:r>
            <a:endParaRPr lang="ja-JP" altLang="en-US" sz="12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6409" name="Picture 25" descr="「医療情報ネット」のホームページへつながるQRコード">
            <a:extLst>
              <a:ext uri="{FF2B5EF4-FFF2-40B4-BE49-F238E27FC236}">
                <a16:creationId xmlns:a16="http://schemas.microsoft.com/office/drawing/2014/main" id="{DF200D1C-022E-43FF-ADFC-628FC606F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9" y="4859787"/>
            <a:ext cx="890363" cy="89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2545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400" dirty="0"/>
              <a:t>３</a:t>
            </a:r>
            <a:r>
              <a:rPr lang="en-US" altLang="ja-JP" sz="3600" dirty="0"/>
              <a:t>-B</a:t>
            </a:r>
            <a:endParaRPr lang="en-US" sz="3600" dirty="0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4065820" y="3309892"/>
            <a:ext cx="296587" cy="293005"/>
            <a:chOff x="2897417" y="3995693"/>
            <a:chExt cx="296587" cy="293005"/>
          </a:xfrm>
        </p:grpSpPr>
        <p:sp>
          <p:nvSpPr>
            <p:cNvPr id="17" name="円/楕円 16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25" name="図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9177" y="4835168"/>
            <a:ext cx="2160000" cy="348385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4446" y="2591494"/>
            <a:ext cx="2160000" cy="3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22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「全国タクシーガイド」の画面で、下から上に指を動かして希望のタクシーを選択する画像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"/>
          <a:stretch/>
        </p:blipFill>
        <p:spPr>
          <a:xfrm>
            <a:off x="4943290" y="1630324"/>
            <a:ext cx="1620000" cy="436343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医療機関・受診手段の検索のしかた</a:t>
            </a:r>
          </a:p>
        </p:txBody>
      </p:sp>
      <p:pic>
        <p:nvPicPr>
          <p:cNvPr id="7" name="図 6" descr="全国タクシーガイドで、タクシーを利用する都道府県を選択する画像">
            <a:extLst>
              <a:ext uri="{FF2B5EF4-FFF2-40B4-BE49-F238E27FC236}">
                <a16:creationId xmlns:a16="http://schemas.microsoft.com/office/drawing/2014/main" id="{34F98576-534D-4C16-B295-04969400CA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985"/>
          <a:stretch/>
        </p:blipFill>
        <p:spPr>
          <a:xfrm>
            <a:off x="6914808" y="1630323"/>
            <a:ext cx="1620000" cy="270897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7CCBE14-2024-41B7-A31B-D9EDD44D6740}"/>
              </a:ext>
            </a:extLst>
          </p:cNvPr>
          <p:cNvSpPr/>
          <p:nvPr/>
        </p:nvSpPr>
        <p:spPr>
          <a:xfrm>
            <a:off x="4950536" y="4904990"/>
            <a:ext cx="792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6D09FE0-5E54-48BB-B3D2-7779AEAF936F}"/>
              </a:ext>
            </a:extLst>
          </p:cNvPr>
          <p:cNvSpPr/>
          <p:nvPr/>
        </p:nvSpPr>
        <p:spPr>
          <a:xfrm>
            <a:off x="6906340" y="2792632"/>
            <a:ext cx="1620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ED3925E-7FF0-4B62-BC02-0ED9307473B2}"/>
              </a:ext>
            </a:extLst>
          </p:cNvPr>
          <p:cNvSpPr txBox="1"/>
          <p:nvPr/>
        </p:nvSpPr>
        <p:spPr>
          <a:xfrm>
            <a:off x="520207" y="1898478"/>
            <a:ext cx="4320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全国タクシーガイドが表示されますので、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ご希望のタクシーをお選びください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で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救急・救援タクシー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kern="100" dirty="0">
                <a:latin typeface="Meiryo" charset="-128"/>
                <a:ea typeface="Meiryo" charset="-128"/>
                <a:cs typeface="Times New Roman" panose="02020603050405020304" pitchFamily="18" charset="0"/>
              </a:rPr>
              <a:t>を押す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画面を下にスライドさせ、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タクシーを利用される都道府県を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お選びください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で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都道府県を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選択して下さい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押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し、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検索したい都道府県を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押す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lang="ja-JP" altLang="en-US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電話を利用する場合、通話料がかかります。</a:t>
            </a:r>
            <a:endParaRPr lang="en-US" altLang="ja-JP" sz="1200" b="1" dirty="0">
              <a:solidFill>
                <a:srgbClr val="009650"/>
              </a:solidFill>
              <a:effectLst/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lang="ja-JP" altLang="en-US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電話の音声利用が難しい方は、</a:t>
            </a:r>
            <a:endParaRPr lang="en-US" altLang="ja-JP" sz="1200" b="1" dirty="0">
              <a:solidFill>
                <a:srgbClr val="009650"/>
              </a:solidFill>
              <a:effectLst/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ja-JP" altLang="en-US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電話リレーサービスを利用することも可能です。</a:t>
            </a:r>
            <a:endParaRPr lang="ja-JP" altLang="en-US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7" name="サブタイトル 2">
            <a:extLst>
              <a:ext uri="{FF2B5EF4-FFF2-40B4-BE49-F238E27FC236}">
                <a16:creationId xmlns:a16="http://schemas.microsoft.com/office/drawing/2014/main" id="{93B0E1BD-DB0A-45A3-836F-E5E41273A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34603"/>
            <a:ext cx="8280000" cy="324000"/>
          </a:xfrm>
        </p:spPr>
        <p:txBody>
          <a:bodyPr>
            <a:noAutofit/>
          </a:bodyPr>
          <a:lstStyle/>
          <a:p>
            <a:r>
              <a:rPr lang="ja-JP" altLang="en-US" dirty="0"/>
              <a:t>受診手段を検索します。</a:t>
            </a:r>
            <a:endParaRPr lang="en-US" altLang="ja-JP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D030C11-9572-4C39-8EB6-53F37E2679DD}"/>
              </a:ext>
            </a:extLst>
          </p:cNvPr>
          <p:cNvSpPr txBox="1"/>
          <p:nvPr/>
        </p:nvSpPr>
        <p:spPr>
          <a:xfrm>
            <a:off x="1357727" y="5907477"/>
            <a:ext cx="2375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Meiryo" charset="-128"/>
                <a:ea typeface="Meiryo" charset="-128"/>
                <a:cs typeface="Meiryo" charset="-128"/>
              </a:rPr>
              <a:t>＜参考＞全国タクシーガイド</a:t>
            </a:r>
            <a: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  <a:t> </a:t>
            </a:r>
          </a:p>
          <a:p>
            <a:r>
              <a:rPr lang="en-US" altLang="ja-JP" sz="1200" b="1" u="sng" dirty="0">
                <a:solidFill>
                  <a:srgbClr val="0000FF"/>
                </a:solidFill>
                <a:latin typeface="Meiryo" charset="-128"/>
                <a:ea typeface="Meiryo" charset="-128"/>
                <a:cs typeface="Meiryo" charset="-128"/>
                <a:hlinkClick r:id="rId9"/>
              </a:rPr>
              <a:t>http://www.taxi-guide.jp/</a:t>
            </a:r>
            <a:endParaRPr lang="ja-JP" altLang="en-US" sz="12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8446" name="Picture 14" descr="「全国タクシーガイド」のホームページへつながるQRコード">
            <a:extLst>
              <a:ext uri="{FF2B5EF4-FFF2-40B4-BE49-F238E27FC236}">
                <a16:creationId xmlns:a16="http://schemas.microsoft.com/office/drawing/2014/main" id="{20A51365-6EC2-47F7-B12E-5291097FA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99" y="5697368"/>
            <a:ext cx="611802" cy="61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2545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400" dirty="0"/>
              <a:t>３</a:t>
            </a:r>
            <a:r>
              <a:rPr lang="en-US" altLang="ja-JP" sz="3600" dirty="0"/>
              <a:t>-B</a:t>
            </a:r>
            <a:endParaRPr lang="en-US" sz="3600" dirty="0"/>
          </a:p>
        </p:txBody>
      </p:sp>
      <p:sp>
        <p:nvSpPr>
          <p:cNvPr id="23" name="上矢印 22"/>
          <p:cNvSpPr>
            <a:spLocks noChangeAspect="1"/>
          </p:cNvSpPr>
          <p:nvPr/>
        </p:nvSpPr>
        <p:spPr>
          <a:xfrm>
            <a:off x="6323303" y="4283995"/>
            <a:ext cx="502221" cy="1440000"/>
          </a:xfrm>
          <a:prstGeom prst="upArrow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94831" y="5178757"/>
            <a:ext cx="473301" cy="540000"/>
          </a:xfrm>
          <a:prstGeom prst="rect">
            <a:avLst/>
          </a:prstGeom>
        </p:spPr>
      </p:pic>
      <p:grpSp>
        <p:nvGrpSpPr>
          <p:cNvPr id="25" name="図形グループ 24"/>
          <p:cNvGrpSpPr/>
          <p:nvPr/>
        </p:nvGrpSpPr>
        <p:grpSpPr>
          <a:xfrm>
            <a:off x="6763978" y="2641023"/>
            <a:ext cx="296586" cy="293005"/>
            <a:chOff x="3546641" y="3995693"/>
            <a:chExt cx="296586" cy="293005"/>
          </a:xfrm>
        </p:grpSpPr>
        <p:sp>
          <p:nvSpPr>
            <p:cNvPr id="26" name="円/楕円 25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リーフォーム 26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4810887" y="4689959"/>
            <a:ext cx="296587" cy="293005"/>
            <a:chOff x="2897417" y="3995693"/>
            <a:chExt cx="296587" cy="293005"/>
          </a:xfrm>
        </p:grpSpPr>
        <p:sp>
          <p:nvSpPr>
            <p:cNvPr id="29" name="円/楕円 28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739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565852" y="480917"/>
            <a:ext cx="7272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0" dirty="0">
                <a:solidFill>
                  <a:srgbClr val="009650"/>
                </a:solidFill>
              </a:rPr>
              <a:t>1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全国版救急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受診アプ</a:t>
            </a:r>
            <a:r>
              <a:rPr lang="ja-JP" altLang="en-US" sz="4800" spc="-2000" dirty="0">
                <a:solidFill>
                  <a:srgbClr val="009650"/>
                </a:solidFill>
              </a:rPr>
              <a:t>リ</a:t>
            </a:r>
            <a:r>
              <a:rPr lang="ja-JP" altLang="en-US" sz="4800" dirty="0">
                <a:solidFill>
                  <a:srgbClr val="009650"/>
                </a:solidFill>
              </a:rPr>
              <a:t>（Ｑ助</a:t>
            </a:r>
            <a:r>
              <a:rPr lang="ja-JP" altLang="en-US" sz="4800" spc="-2000" dirty="0">
                <a:solidFill>
                  <a:srgbClr val="009650"/>
                </a:solidFill>
              </a:rPr>
              <a:t>）</a:t>
            </a:r>
            <a:r>
              <a:rPr lang="ja-JP" altLang="en-US" sz="4800" dirty="0">
                <a:solidFill>
                  <a:srgbClr val="009650"/>
                </a:solidFill>
              </a:rPr>
              <a:t>を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知りましょう</a:t>
            </a:r>
            <a:endParaRPr lang="en-US" altLang="ja-JP" sz="4800" dirty="0">
              <a:solidFill>
                <a:srgbClr val="0096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12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 hidden="1">
            <a:extLst>
              <a:ext uri="{FF2B5EF4-FFF2-40B4-BE49-F238E27FC236}">
                <a16:creationId xmlns:a16="http://schemas.microsoft.com/office/drawing/2014/main" id="{5714120F-91C6-46BA-8384-4A5F2962EF7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38592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" name="オブジェクト 1" hidden="1">
                        <a:extLst>
                          <a:ext uri="{FF2B5EF4-FFF2-40B4-BE49-F238E27FC236}">
                            <a16:creationId xmlns:a16="http://schemas.microsoft.com/office/drawing/2014/main" id="{5714120F-91C6-46BA-8384-4A5F2962EF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1-A</a:t>
            </a:r>
            <a:endParaRPr lang="en-US" sz="3600" dirty="0"/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BF5CC58A-F225-412A-9185-E7950D071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6750566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救急車の適時・適切な利用の重要性</a:t>
            </a:r>
          </a:p>
        </p:txBody>
      </p:sp>
      <p:sp>
        <p:nvSpPr>
          <p:cNvPr id="26" name="サブタイトル 2">
            <a:extLst>
              <a:ext uri="{FF2B5EF4-FFF2-40B4-BE49-F238E27FC236}">
                <a16:creationId xmlns:a16="http://schemas.microsoft.com/office/drawing/2014/main" id="{5FC9AB50-41DA-4E79-8F69-8AF829836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983" y="1428512"/>
            <a:ext cx="8280000" cy="900000"/>
          </a:xfrm>
        </p:spPr>
        <p:txBody>
          <a:bodyPr numCol="1">
            <a:noAutofit/>
          </a:bodyPr>
          <a:lstStyle/>
          <a:p>
            <a:r>
              <a:rPr lang="ja-JP" altLang="en-US" dirty="0"/>
              <a:t>⽣命に関わる病気やけがは、</a:t>
            </a:r>
            <a:endParaRPr lang="en-US" altLang="ja-JP" dirty="0"/>
          </a:p>
          <a:p>
            <a:r>
              <a:rPr lang="ja-JP" altLang="en-US" dirty="0"/>
              <a:t>何の前触れもなく起こることがあります。</a:t>
            </a:r>
            <a:endParaRPr lang="en-US" altLang="ja-JP" dirty="0"/>
          </a:p>
        </p:txBody>
      </p:sp>
      <p:pic>
        <p:nvPicPr>
          <p:cNvPr id="5" name="図 4" descr="救急車を呼ぶイラスト">
            <a:extLst>
              <a:ext uri="{FF2B5EF4-FFF2-40B4-BE49-F238E27FC236}">
                <a16:creationId xmlns:a16="http://schemas.microsoft.com/office/drawing/2014/main" id="{D9C3ADE5-071E-41DA-AB51-BD3B47C804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110" y="2372337"/>
            <a:ext cx="2337169" cy="2337169"/>
          </a:xfrm>
          <a:prstGeom prst="rect">
            <a:avLst/>
          </a:prstGeom>
        </p:spPr>
      </p:pic>
      <p:sp>
        <p:nvSpPr>
          <p:cNvPr id="10" name="サブタイトル 2">
            <a:extLst>
              <a:ext uri="{FF2B5EF4-FFF2-40B4-BE49-F238E27FC236}">
                <a16:creationId xmlns:a16="http://schemas.microsoft.com/office/drawing/2014/main" id="{254D2F90-1D8C-410C-B6B1-CCAEB511ECE8}"/>
              </a:ext>
            </a:extLst>
          </p:cNvPr>
          <p:cNvSpPr txBox="1">
            <a:spLocks/>
          </p:cNvSpPr>
          <p:nvPr/>
        </p:nvSpPr>
        <p:spPr>
          <a:xfrm>
            <a:off x="514671" y="5049201"/>
            <a:ext cx="3996000" cy="1229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800" dirty="0">
                <a:solidFill>
                  <a:srgbClr val="009650"/>
                </a:solidFill>
              </a:rPr>
              <a:t>突然の発症には、早期の通報や</a:t>
            </a:r>
            <a:endParaRPr lang="en-US" altLang="ja-JP" sz="1800" dirty="0">
              <a:solidFill>
                <a:srgbClr val="009650"/>
              </a:solidFill>
            </a:endParaRPr>
          </a:p>
          <a:p>
            <a:pPr>
              <a:lnSpc>
                <a:spcPct val="75000"/>
              </a:lnSpc>
            </a:pPr>
            <a:r>
              <a:rPr lang="ja-JP" altLang="en-US" sz="1800" dirty="0">
                <a:solidFill>
                  <a:srgbClr val="009650"/>
                </a:solidFill>
              </a:rPr>
              <a:t>救急隊による適切な処置、早期の</a:t>
            </a:r>
            <a:endParaRPr lang="en-US" altLang="ja-JP" sz="1800" dirty="0">
              <a:solidFill>
                <a:srgbClr val="009650"/>
              </a:solidFill>
            </a:endParaRPr>
          </a:p>
          <a:p>
            <a:pPr>
              <a:lnSpc>
                <a:spcPct val="75000"/>
              </a:lnSpc>
            </a:pPr>
            <a:r>
              <a:rPr lang="ja-JP" altLang="en-US" sz="1800" dirty="0">
                <a:solidFill>
                  <a:srgbClr val="009650"/>
                </a:solidFill>
              </a:rPr>
              <a:t>病院搬送等が、救命につながります</a:t>
            </a:r>
            <a:r>
              <a:rPr lang="ja-JP" altLang="en-US" sz="1800" b="0" dirty="0">
                <a:solidFill>
                  <a:srgbClr val="009650"/>
                </a:solidFill>
              </a:rPr>
              <a:t>。</a:t>
            </a:r>
            <a:endParaRPr lang="en-US" altLang="ja-JP" sz="1800" b="0" dirty="0">
              <a:solidFill>
                <a:srgbClr val="009650"/>
              </a:solidFill>
            </a:endParaRPr>
          </a:p>
        </p:txBody>
      </p:sp>
      <p:pic>
        <p:nvPicPr>
          <p:cNvPr id="9" name="図 8" descr="老人を中心にした家族のイラスト">
            <a:extLst>
              <a:ext uri="{FF2B5EF4-FFF2-40B4-BE49-F238E27FC236}">
                <a16:creationId xmlns:a16="http://schemas.microsoft.com/office/drawing/2014/main" id="{3028A5E2-A694-48C7-8EDC-6E9AAD0ED3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5641" y="2372337"/>
            <a:ext cx="2337169" cy="2337169"/>
          </a:xfrm>
          <a:prstGeom prst="rect">
            <a:avLst/>
          </a:prstGeom>
        </p:spPr>
      </p:pic>
      <p:sp>
        <p:nvSpPr>
          <p:cNvPr id="13" name="サブタイトル 2">
            <a:extLst>
              <a:ext uri="{FF2B5EF4-FFF2-40B4-BE49-F238E27FC236}">
                <a16:creationId xmlns:a16="http://schemas.microsoft.com/office/drawing/2014/main" id="{FC5CD661-305C-43D8-96B8-9A2288D64534}"/>
              </a:ext>
            </a:extLst>
          </p:cNvPr>
          <p:cNvSpPr txBox="1">
            <a:spLocks/>
          </p:cNvSpPr>
          <p:nvPr/>
        </p:nvSpPr>
        <p:spPr>
          <a:xfrm>
            <a:off x="4834467" y="5049200"/>
            <a:ext cx="4235136" cy="1229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800" dirty="0">
                <a:solidFill>
                  <a:srgbClr val="009650"/>
                </a:solidFill>
              </a:rPr>
              <a:t>地域の限られた手段である救急車が</a:t>
            </a:r>
            <a:endParaRPr lang="en-US" altLang="ja-JP" sz="1800" dirty="0">
              <a:solidFill>
                <a:srgbClr val="009650"/>
              </a:solidFill>
            </a:endParaRPr>
          </a:p>
          <a:p>
            <a:pPr>
              <a:lnSpc>
                <a:spcPct val="75000"/>
              </a:lnSpc>
            </a:pPr>
            <a:r>
              <a:rPr lang="ja-JP" altLang="en-US" sz="1800" dirty="0">
                <a:solidFill>
                  <a:srgbClr val="009650"/>
                </a:solidFill>
              </a:rPr>
              <a:t>必要なときにかけつけられるよう、</a:t>
            </a:r>
            <a:endParaRPr lang="en-US" altLang="ja-JP" sz="1800" dirty="0">
              <a:solidFill>
                <a:srgbClr val="009650"/>
              </a:solidFill>
            </a:endParaRPr>
          </a:p>
          <a:p>
            <a:pPr>
              <a:lnSpc>
                <a:spcPct val="75000"/>
              </a:lnSpc>
            </a:pPr>
            <a:r>
              <a:rPr lang="ja-JP" altLang="en-US" sz="1800" dirty="0">
                <a:solidFill>
                  <a:srgbClr val="009650"/>
                </a:solidFill>
              </a:rPr>
              <a:t>適時・適切な利用が重要です。</a:t>
            </a:r>
            <a:endParaRPr lang="en-US" altLang="ja-JP" sz="1800" dirty="0">
              <a:solidFill>
                <a:srgbClr val="0096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4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15" y="4549568"/>
            <a:ext cx="2319020" cy="170434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026" y="2806700"/>
            <a:ext cx="2108200" cy="15494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8544" y="2383367"/>
            <a:ext cx="1993900" cy="1651000"/>
          </a:xfrm>
          <a:prstGeom prst="rect">
            <a:avLst/>
          </a:prstGeom>
        </p:spPr>
      </p:pic>
      <p:graphicFrame>
        <p:nvGraphicFramePr>
          <p:cNvPr id="12" name="オブジェクト 11" hidden="1">
            <a:extLst>
              <a:ext uri="{FF2B5EF4-FFF2-40B4-BE49-F238E27FC236}">
                <a16:creationId xmlns:a16="http://schemas.microsoft.com/office/drawing/2014/main" id="{8EFFC18B-3C5C-4348-A589-4A43CA5F27A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328184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12" name="オブジェクト 11" hidden="1">
                        <a:extLst>
                          <a:ext uri="{FF2B5EF4-FFF2-40B4-BE49-F238E27FC236}">
                            <a16:creationId xmlns:a16="http://schemas.microsoft.com/office/drawing/2014/main" id="{8EFFC18B-3C5C-4348-A589-4A43CA5F27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76185" y="541035"/>
            <a:ext cx="6237605" cy="535531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全国版救急受診アプ</a:t>
            </a:r>
            <a:r>
              <a:rPr lang="ja-JP" altLang="en-US" spc="-2000" dirty="0"/>
              <a:t>リ</a:t>
            </a:r>
            <a:r>
              <a:rPr lang="ja-JP" altLang="en-US" dirty="0"/>
              <a:t>（</a:t>
            </a:r>
            <a:r>
              <a:rPr lang="en-US" altLang="ja-JP" dirty="0"/>
              <a:t>Q</a:t>
            </a:r>
            <a:r>
              <a:rPr lang="ja-JP" altLang="en-US" dirty="0"/>
              <a:t>助</a:t>
            </a:r>
            <a:r>
              <a:rPr lang="ja-JP" altLang="en-US" spc="-2000" dirty="0"/>
              <a:t>）</a:t>
            </a:r>
            <a:r>
              <a:rPr lang="ja-JP" altLang="en-US" dirty="0"/>
              <a:t>とは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442199"/>
            <a:ext cx="8280000" cy="1229823"/>
          </a:xfrm>
        </p:spPr>
        <p:txBody>
          <a:bodyPr>
            <a:noAutofit/>
          </a:bodyPr>
          <a:lstStyle/>
          <a:p>
            <a:r>
              <a:rPr lang="ja-JP" altLang="en-US" dirty="0"/>
              <a:t>全国版救急受診アプ</a:t>
            </a:r>
            <a:r>
              <a:rPr lang="ja-JP" altLang="en-US" spc="-1200" dirty="0"/>
              <a:t>リ</a:t>
            </a:r>
            <a:r>
              <a:rPr lang="ja-JP" altLang="en-US" dirty="0"/>
              <a:t>（</a:t>
            </a:r>
            <a:r>
              <a:rPr lang="en-US" altLang="ja-JP" dirty="0"/>
              <a:t>Q</a:t>
            </a:r>
            <a:r>
              <a:rPr lang="ja-JP" altLang="en-US" dirty="0"/>
              <a:t>助</a:t>
            </a:r>
            <a:r>
              <a:rPr lang="ja-JP" altLang="en-US" spc="-1200" dirty="0"/>
              <a:t>）</a:t>
            </a:r>
            <a:r>
              <a:rPr lang="ja-JP" altLang="en-US" dirty="0"/>
              <a:t>は、急な病気やけがをして、</a:t>
            </a:r>
            <a:endParaRPr lang="en-US" altLang="ja-JP" dirty="0"/>
          </a:p>
          <a:p>
            <a:r>
              <a:rPr lang="ja-JP" altLang="en-US" dirty="0"/>
              <a:t>緊急度の判断に迷った時に、ご自身の判断の一助に</a:t>
            </a:r>
            <a:endParaRPr lang="en-US" altLang="ja-JP" dirty="0"/>
          </a:p>
          <a:p>
            <a:r>
              <a:rPr lang="ja-JP" altLang="en-US" dirty="0"/>
              <a:t>なることを目的に作成されています。</a:t>
            </a:r>
            <a:endParaRPr lang="en-US" altLang="ja-JP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1-B</a:t>
            </a:r>
            <a:endParaRPr lang="en-US" sz="3600" dirty="0"/>
          </a:p>
        </p:txBody>
      </p:sp>
      <p:pic>
        <p:nvPicPr>
          <p:cNvPr id="3082" name="Picture 10" descr="心配しているイラスト">
            <a:extLst>
              <a:ext uri="{FF2B5EF4-FFF2-40B4-BE49-F238E27FC236}">
                <a16:creationId xmlns:a16="http://schemas.microsoft.com/office/drawing/2014/main" id="{C7FD77F6-6739-43C0-893D-7FC5A1F77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102" y="4055723"/>
            <a:ext cx="1759521" cy="17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図 18" descr="スマホを使うイラスト">
            <a:extLst>
              <a:ext uri="{FF2B5EF4-FFF2-40B4-BE49-F238E27FC236}">
                <a16:creationId xmlns:a16="http://schemas.microsoft.com/office/drawing/2014/main" id="{92CC21B7-7275-49CA-AF70-E632069E01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2119" y="4083242"/>
            <a:ext cx="1714500" cy="1714500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675838" y="4708507"/>
            <a:ext cx="1764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病院に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行くなら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急いだほうが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いいのか</a:t>
            </a:r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?</a:t>
            </a: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待てるのか</a:t>
            </a:r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?</a:t>
            </a:r>
            <a:endParaRPr lang="ja-JP" altLang="en-US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97069" y="2949442"/>
            <a:ext cx="1800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病院や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クリニックに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行った方が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いいか</a:t>
            </a:r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?</a:t>
            </a:r>
            <a:endParaRPr lang="ja-JP" altLang="en-US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520664" y="2577868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アプリで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緊急度を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判定できる！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0300" y="2679698"/>
            <a:ext cx="2108200" cy="1549400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4089405" y="2950402"/>
            <a:ext cx="1368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救急車を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呼んだ方が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いいか</a:t>
            </a:r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?</a:t>
            </a:r>
            <a:endParaRPr lang="ja-JP" altLang="en-US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C2109A61-1D90-AE3B-D57A-8ADF01F2571F}"/>
              </a:ext>
            </a:extLst>
          </p:cNvPr>
          <p:cNvSpPr/>
          <p:nvPr/>
        </p:nvSpPr>
        <p:spPr>
          <a:xfrm>
            <a:off x="4572000" y="4549568"/>
            <a:ext cx="1432699" cy="735377"/>
          </a:xfrm>
          <a:prstGeom prst="rightArrow">
            <a:avLst/>
          </a:prstGeom>
          <a:solidFill>
            <a:srgbClr val="29A7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7198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67736EB9-1321-4654-B3FD-AEF14828A7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4300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67736EB9-1321-4654-B3FD-AEF14828A7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919080" cy="4752000"/>
          </a:xfrm>
        </p:spPr>
        <p:txBody>
          <a:bodyPr numCol="1">
            <a:no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dirty="0"/>
              <a:t>全国版救急受診</a:t>
            </a:r>
            <a:r>
              <a:rPr lang="ja-JP" altLang="en-US" dirty="0"/>
              <a:t>アプ</a:t>
            </a:r>
            <a:r>
              <a:rPr lang="ja-JP" altLang="en-US" spc="-1200" dirty="0"/>
              <a:t>リ</a:t>
            </a:r>
            <a:r>
              <a:rPr lang="ja-JP" altLang="en-US" dirty="0"/>
              <a:t>（</a:t>
            </a:r>
            <a:r>
              <a:rPr lang="en-US" altLang="ja-JP" dirty="0"/>
              <a:t>Q</a:t>
            </a:r>
            <a:r>
              <a:rPr lang="ja-JP" altLang="en-US" dirty="0"/>
              <a:t>助</a:t>
            </a:r>
            <a:r>
              <a:rPr lang="ja-JP" altLang="en-US" spc="-1200" dirty="0"/>
              <a:t>）</a:t>
            </a:r>
            <a:r>
              <a:rPr lang="ja-JP" altLang="en-US" sz="2400" dirty="0"/>
              <a:t>の紹介や</a:t>
            </a:r>
            <a:endParaRPr lang="en-US" altLang="ja-JP" dirty="0"/>
          </a:p>
          <a:p>
            <a:pPr>
              <a:spcBef>
                <a:spcPts val="600"/>
              </a:spcBef>
            </a:pPr>
            <a:r>
              <a:rPr lang="ja-JP" altLang="en-US" dirty="0"/>
              <a:t>救急についての情報を</a:t>
            </a:r>
            <a:endParaRPr lang="en-US" altLang="ja-JP" dirty="0"/>
          </a:p>
          <a:p>
            <a:pPr>
              <a:spcBef>
                <a:spcPts val="600"/>
              </a:spcBef>
            </a:pPr>
            <a:r>
              <a:rPr lang="ja-JP" altLang="en-US" dirty="0"/>
              <a:t>調べることができるサイトをご紹介します。</a:t>
            </a:r>
            <a:endParaRPr lang="en-US" altLang="ja-JP" dirty="0"/>
          </a:p>
          <a:p>
            <a:pPr>
              <a:spcBef>
                <a:spcPts val="600"/>
              </a:spcBef>
            </a:pPr>
            <a:endParaRPr lang="en-US" altLang="ja-JP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/>
              <a:t>全国版救急受診アプ</a:t>
            </a:r>
            <a:r>
              <a:rPr lang="ja-JP" altLang="en-US" sz="2000" spc="-800" dirty="0"/>
              <a:t>リ</a:t>
            </a:r>
            <a:r>
              <a:rPr lang="ja-JP" altLang="en-US" sz="2000" dirty="0"/>
              <a:t>（愛</a:t>
            </a:r>
            <a:r>
              <a:rPr lang="ja-JP" altLang="en-US" sz="2000" spc="-800" dirty="0"/>
              <a:t>称</a:t>
            </a:r>
            <a:r>
              <a:rPr lang="ja-JP" altLang="en-US" sz="2000" dirty="0"/>
              <a:t>「</a:t>
            </a:r>
            <a:r>
              <a:rPr lang="en-US" altLang="ja-JP" sz="2000" dirty="0"/>
              <a:t>Q</a:t>
            </a:r>
            <a:r>
              <a:rPr lang="ja-JP" altLang="en-US" sz="2000" dirty="0"/>
              <a:t>助</a:t>
            </a:r>
            <a:r>
              <a:rPr lang="ja-JP" altLang="en-US" sz="2000" spc="-800" dirty="0"/>
              <a:t>」</a:t>
            </a:r>
            <a:r>
              <a:rPr lang="ja-JP" altLang="en-US" sz="2000" dirty="0"/>
              <a:t>）　　</a:t>
            </a:r>
            <a:endParaRPr lang="en-US" altLang="ja-JP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1200" u="sng" spc="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</a:rPr>
              <a:t>https://www.fdma.go.jp/mission/enrichment/appropriate/appropriate003.html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en-US" altLang="ja-JP" sz="1800" dirty="0"/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/>
              <a:t>救急お役立ち</a:t>
            </a:r>
            <a:r>
              <a:rPr lang="en-US" altLang="ja-JP" sz="2000" dirty="0"/>
              <a:t> </a:t>
            </a:r>
            <a:r>
              <a:rPr lang="ja-JP" altLang="en-US" sz="2000" dirty="0"/>
              <a:t>ポータルサイト</a:t>
            </a:r>
            <a:endParaRPr lang="en-US" altLang="ja-JP" sz="2000" dirty="0"/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altLang="ja-JP" sz="1200" dirty="0">
                <a:hlinkClick r:id="rId7"/>
              </a:rPr>
              <a:t>https://www.fdma.go.jp/publication/portal/post3.html</a:t>
            </a:r>
            <a:endParaRPr lang="en-US" altLang="ja-JP" sz="1200" dirty="0"/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en-US" altLang="ja-JP" sz="1800" dirty="0"/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/>
              <a:t>救急安心センター事</a:t>
            </a:r>
            <a:r>
              <a:rPr lang="ja-JP" altLang="en-US" sz="2000" spc="-800" dirty="0"/>
              <a:t>業</a:t>
            </a:r>
            <a:r>
              <a:rPr lang="ja-JP" altLang="en-US" sz="2000" dirty="0"/>
              <a:t>（＃</a:t>
            </a:r>
            <a:r>
              <a:rPr lang="en-US" altLang="ja-JP" sz="2000" dirty="0"/>
              <a:t>7119</a:t>
            </a:r>
            <a:r>
              <a:rPr lang="ja-JP" altLang="en-US" sz="2000" spc="-800" dirty="0"/>
              <a:t>）</a:t>
            </a:r>
            <a:r>
              <a:rPr lang="ja-JP" altLang="en-US" sz="2000" dirty="0"/>
              <a:t>ってナニ</a:t>
            </a:r>
            <a:r>
              <a:rPr lang="en-US" altLang="ja-JP" sz="2000" dirty="0"/>
              <a:t>?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altLang="ja-JP" sz="1200" u="sng" spc="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</a:rPr>
              <a:t>https://www.fdma.go.jp/mission/enrichment/appropriate/appropriate007.html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1-C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F8C545B0-6CEC-4189-91F9-27D8BFBE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02997"/>
            <a:ext cx="7200000" cy="540000"/>
          </a:xfrm>
        </p:spPr>
        <p:txBody>
          <a:bodyPr vert="horz">
            <a:normAutofit/>
          </a:bodyPr>
          <a:lstStyle/>
          <a:p>
            <a:r>
              <a:rPr lang="ja-JP" altLang="en-US" sz="2800" dirty="0"/>
              <a:t>救急車の適</a:t>
            </a:r>
            <a:r>
              <a:rPr lang="ja-JP" altLang="en-US" sz="2800" spc="-1200" dirty="0"/>
              <a:t>時・</a:t>
            </a:r>
            <a:r>
              <a:rPr lang="ja-JP" altLang="en-US" sz="2800" dirty="0"/>
              <a:t>適切な利用に関する参考情報</a:t>
            </a:r>
          </a:p>
        </p:txBody>
      </p:sp>
      <p:pic>
        <p:nvPicPr>
          <p:cNvPr id="4107" name="Picture 11" descr="救急安心センター事業（#7119）ってナニ？を紹介するホームページへつながるQRコード">
            <a:extLst>
              <a:ext uri="{FF2B5EF4-FFF2-40B4-BE49-F238E27FC236}">
                <a16:creationId xmlns:a16="http://schemas.microsoft.com/office/drawing/2014/main" id="{77C94943-59BC-4273-AC22-5E34156B4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3" y="4981669"/>
            <a:ext cx="874495" cy="8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全国版救急受信アプリ（愛称「Q助」）を紹介するホームページへつながるQRコード">
            <a:extLst>
              <a:ext uri="{FF2B5EF4-FFF2-40B4-BE49-F238E27FC236}">
                <a16:creationId xmlns:a16="http://schemas.microsoft.com/office/drawing/2014/main" id="{FB49D54B-E607-40F8-BCF4-FB02BE20A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5" y="2986797"/>
            <a:ext cx="874495" cy="8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救急お役立ちポータルサイトを紹介するホームページへつながるQRコード">
            <a:extLst>
              <a:ext uri="{FF2B5EF4-FFF2-40B4-BE49-F238E27FC236}">
                <a16:creationId xmlns:a16="http://schemas.microsoft.com/office/drawing/2014/main" id="{C628ECC3-E749-49F3-9B5E-4D63F6883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99" y="3988580"/>
            <a:ext cx="874495" cy="8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41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BD75373F-B603-4191-9293-1DDD6156E43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77793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BD75373F-B603-4191-9293-1DDD6156E4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正方形/長方形 20"/>
          <p:cNvSpPr/>
          <p:nvPr/>
        </p:nvSpPr>
        <p:spPr>
          <a:xfrm>
            <a:off x="1872192" y="2268910"/>
            <a:ext cx="6660000" cy="1407060"/>
          </a:xfrm>
          <a:prstGeom prst="rect">
            <a:avLst/>
          </a:prstGeom>
          <a:solidFill>
            <a:srgbClr val="FFFFCC"/>
          </a:solidFill>
          <a:ln>
            <a:solidFill>
              <a:srgbClr val="00965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spcBef>
                <a:spcPts val="3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 全国版救急受診アプ</a:t>
            </a:r>
            <a:r>
              <a:rPr lang="ja-JP" altLang="en-US" sz="2000" b="1" spc="-8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リ</a:t>
            </a:r>
            <a:r>
              <a:rPr lang="ja-JP" altLang="en-US" sz="20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（Ｑ助</a:t>
            </a:r>
            <a:r>
              <a:rPr lang="ja-JP" altLang="en-US" sz="2000" b="1" spc="-8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sz="20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のインストール</a:t>
            </a:r>
            <a:endParaRPr lang="en-US" altLang="ja-JP" sz="2000" b="1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spcBef>
                <a:spcPts val="3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 </a:t>
            </a:r>
            <a:r>
              <a:rPr lang="ja-JP" altLang="en-US" sz="20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利用設定</a:t>
            </a:r>
            <a:endParaRPr lang="en-US" altLang="ja-JP" sz="2000" b="1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621749" y="2000753"/>
            <a:ext cx="3600000" cy="540000"/>
          </a:xfrm>
          <a:prstGeom prst="rect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776000" cy="540000"/>
          </a:xfrm>
        </p:spPr>
        <p:txBody>
          <a:bodyPr vert="horz">
            <a:noAutofit/>
          </a:bodyPr>
          <a:lstStyle/>
          <a:p>
            <a:r>
              <a:rPr lang="ja-JP" altLang="en-US" sz="3000" dirty="0"/>
              <a:t>全国版救急受診アプ</a:t>
            </a:r>
            <a:r>
              <a:rPr lang="ja-JP" altLang="en-US" sz="3000" spc="-1600" dirty="0"/>
              <a:t>リ</a:t>
            </a:r>
            <a:r>
              <a:rPr lang="ja-JP" altLang="en-US" sz="3000" dirty="0"/>
              <a:t>（Ｑ助</a:t>
            </a:r>
            <a:r>
              <a:rPr lang="ja-JP" altLang="en-US" sz="3000" spc="-1600" dirty="0"/>
              <a:t>）</a:t>
            </a:r>
            <a:r>
              <a:rPr lang="ja-JP" altLang="en-US" sz="3000" dirty="0"/>
              <a:t>の利用手順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1-D</a:t>
            </a:r>
            <a:endParaRPr lang="en-US" sz="3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3745" y="2069963"/>
            <a:ext cx="36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Q</a:t>
            </a: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助の利用準備</a:t>
            </a:r>
            <a:endParaRPr kumimoji="1" lang="ja-JP" altLang="en-US" sz="2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C6E4018-B732-4E2F-9EFA-3B7446BAFDF0}"/>
              </a:ext>
            </a:extLst>
          </p:cNvPr>
          <p:cNvSpPr/>
          <p:nvPr/>
        </p:nvSpPr>
        <p:spPr>
          <a:xfrm>
            <a:off x="1869612" y="4338219"/>
            <a:ext cx="6660000" cy="1407060"/>
          </a:xfrm>
          <a:prstGeom prst="rect">
            <a:avLst/>
          </a:prstGeom>
          <a:solidFill>
            <a:srgbClr val="FFFFCC"/>
          </a:solidFill>
          <a:ln>
            <a:solidFill>
              <a:srgbClr val="00965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spcBef>
                <a:spcPts val="3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 緊急度判定の実施</a:t>
            </a:r>
            <a:endParaRPr lang="en-US" altLang="ja-JP" sz="2000" b="1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spcBef>
                <a:spcPts val="3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 </a:t>
            </a:r>
            <a:r>
              <a:rPr lang="ja-JP" altLang="en-US" sz="20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医療機関・受診手段の検索</a:t>
            </a:r>
            <a:endParaRPr lang="en-US" altLang="ja-JP" sz="2000" b="1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F5282BC-6D7E-4D02-81E7-041B9812A4C7}"/>
              </a:ext>
            </a:extLst>
          </p:cNvPr>
          <p:cNvSpPr/>
          <p:nvPr/>
        </p:nvSpPr>
        <p:spPr>
          <a:xfrm>
            <a:off x="619169" y="4061595"/>
            <a:ext cx="3600000" cy="540000"/>
          </a:xfrm>
          <a:prstGeom prst="rect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B02EA93-56E1-47A6-8997-1D3A9C1EA1A4}"/>
              </a:ext>
            </a:extLst>
          </p:cNvPr>
          <p:cNvSpPr txBox="1"/>
          <p:nvPr/>
        </p:nvSpPr>
        <p:spPr>
          <a:xfrm>
            <a:off x="631165" y="4139272"/>
            <a:ext cx="36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Q</a:t>
            </a: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助での緊急度判定</a:t>
            </a:r>
            <a:endParaRPr kumimoji="1" lang="ja-JP" altLang="en-US" sz="2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E1B5665C-033B-48E3-8090-7ADFDF88F57B}"/>
              </a:ext>
            </a:extLst>
          </p:cNvPr>
          <p:cNvSpPr/>
          <p:nvPr/>
        </p:nvSpPr>
        <p:spPr>
          <a:xfrm>
            <a:off x="1123627" y="2650166"/>
            <a:ext cx="449451" cy="1332000"/>
          </a:xfrm>
          <a:prstGeom prst="downArrow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サブタイトル 2">
            <a:extLst>
              <a:ext uri="{FF2B5EF4-FFF2-40B4-BE49-F238E27FC236}">
                <a16:creationId xmlns:a16="http://schemas.microsoft.com/office/drawing/2014/main" id="{B0489EBF-E57B-496C-8E9B-6CCF08D89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738" y="1438009"/>
            <a:ext cx="8280000" cy="548495"/>
          </a:xfrm>
        </p:spPr>
        <p:txBody>
          <a:bodyPr>
            <a:noAutofit/>
          </a:bodyPr>
          <a:lstStyle/>
          <a:p>
            <a:r>
              <a:rPr lang="ja-JP" altLang="en-US" dirty="0"/>
              <a:t>次ページから、以下の順番で操作のご説明をします。</a:t>
            </a:r>
          </a:p>
        </p:txBody>
      </p:sp>
    </p:spTree>
    <p:extLst>
      <p:ext uri="{BB962C8B-B14F-4D97-AF65-F5344CB8AC3E}">
        <p14:creationId xmlns:p14="http://schemas.microsoft.com/office/powerpoint/2010/main" val="1116196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650516" y="506317"/>
            <a:ext cx="7164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0" dirty="0">
                <a:solidFill>
                  <a:srgbClr val="009650"/>
                </a:solidFill>
              </a:rPr>
              <a:t>2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2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全国版救急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2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受診アプ</a:t>
            </a:r>
            <a:r>
              <a:rPr lang="ja-JP" altLang="en-US" sz="4800" spc="-2000" dirty="0">
                <a:solidFill>
                  <a:srgbClr val="009650"/>
                </a:solidFill>
              </a:rPr>
              <a:t>リ</a:t>
            </a:r>
            <a:r>
              <a:rPr lang="ja-JP" altLang="en-US" sz="4800" dirty="0">
                <a:solidFill>
                  <a:srgbClr val="009650"/>
                </a:solidFill>
              </a:rPr>
              <a:t>（Ｑ助</a:t>
            </a:r>
            <a:r>
              <a:rPr lang="ja-JP" altLang="en-US" sz="4800" spc="-2000" dirty="0">
                <a:solidFill>
                  <a:srgbClr val="009650"/>
                </a:solidFill>
              </a:rPr>
              <a:t>）</a:t>
            </a:r>
            <a:r>
              <a:rPr lang="ja-JP" altLang="en-US" sz="4800" dirty="0">
                <a:solidFill>
                  <a:srgbClr val="009650"/>
                </a:solidFill>
              </a:rPr>
              <a:t>利用の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2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準備をしましょう</a:t>
            </a:r>
          </a:p>
        </p:txBody>
      </p:sp>
    </p:spTree>
    <p:extLst>
      <p:ext uri="{BB962C8B-B14F-4D97-AF65-F5344CB8AC3E}">
        <p14:creationId xmlns:p14="http://schemas.microsoft.com/office/powerpoint/2010/main" val="2617982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549DE6F-6EFA-3BA9-E609-0C9AF34EF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770" y="2313541"/>
            <a:ext cx="1714048" cy="356141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466C4DCD-30F3-C923-F001-4AC51D095011}"/>
              </a:ext>
            </a:extLst>
          </p:cNvPr>
          <p:cNvGrpSpPr/>
          <p:nvPr/>
        </p:nvGrpSpPr>
        <p:grpSpPr>
          <a:xfrm>
            <a:off x="4871133" y="2346394"/>
            <a:ext cx="1661012" cy="489833"/>
            <a:chOff x="4835788" y="1952472"/>
            <a:chExt cx="1661012" cy="489833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3366C14-5FDA-02E7-09E8-56DE00C94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5788" y="1952472"/>
              <a:ext cx="1661012" cy="4898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413FE226-53DC-716E-C838-A33E7409881B}"/>
                </a:ext>
              </a:extLst>
            </p:cNvPr>
            <p:cNvSpPr/>
            <p:nvPr/>
          </p:nvSpPr>
          <p:spPr>
            <a:xfrm>
              <a:off x="6207050" y="2074200"/>
              <a:ext cx="247509" cy="1942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17C9E4DB-E769-58CF-4D3F-743EE8A63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256" y="2364318"/>
            <a:ext cx="1715578" cy="35614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858258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図 6" descr="検索画面に「Q助」と入力する時の画面の画像">
            <a:extLst>
              <a:ext uri="{FF2B5EF4-FFF2-40B4-BE49-F238E27FC236}">
                <a16:creationId xmlns:a16="http://schemas.microsoft.com/office/drawing/2014/main" id="{C7B89FFF-51F7-3C43-9190-30A576D3E6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8865"/>
          <a:stretch/>
        </p:blipFill>
        <p:spPr>
          <a:xfrm>
            <a:off x="4948256" y="3435269"/>
            <a:ext cx="1602000" cy="1317957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77789" y="554453"/>
            <a:ext cx="6840000" cy="396000"/>
          </a:xfrm>
        </p:spPr>
        <p:txBody>
          <a:bodyPr vert="horz">
            <a:prstTxWarp prst="textPlain">
              <a:avLst/>
            </a:prstTxWarp>
            <a:noAutofit/>
          </a:bodyPr>
          <a:lstStyle/>
          <a:p>
            <a:r>
              <a:rPr lang="ja-JP" altLang="en-US" sz="2400" dirty="0"/>
              <a:t>全国版救急受診アプ</a:t>
            </a:r>
            <a:r>
              <a:rPr lang="ja-JP" altLang="en-US" sz="2400" spc="-1200" dirty="0"/>
              <a:t>リ</a:t>
            </a:r>
            <a:r>
              <a:rPr lang="ja-JP" altLang="en-US" sz="2400" dirty="0"/>
              <a:t>（Ｑ助</a:t>
            </a:r>
            <a:r>
              <a:rPr lang="ja-JP" altLang="en-US" sz="2400" spc="-800" dirty="0"/>
              <a:t>）</a:t>
            </a:r>
            <a:r>
              <a:rPr lang="ja-JP" altLang="en-US" sz="2400" dirty="0"/>
              <a:t>のインストール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16271" y="1433732"/>
            <a:ext cx="8172000" cy="396000"/>
          </a:xfrm>
        </p:spPr>
        <p:txBody>
          <a:bodyPr>
            <a:noAutofit/>
          </a:bodyPr>
          <a:lstStyle/>
          <a:p>
            <a:r>
              <a:rPr lang="ja-JP" altLang="en-US" dirty="0"/>
              <a:t>全国版救急受診アプ</a:t>
            </a:r>
            <a:r>
              <a:rPr lang="ja-JP" altLang="en-US" spc="-1200" dirty="0"/>
              <a:t>リ</a:t>
            </a:r>
            <a:r>
              <a:rPr lang="ja-JP" altLang="en-US" dirty="0"/>
              <a:t>（</a:t>
            </a:r>
            <a:r>
              <a:rPr lang="en-US" altLang="ja-JP" dirty="0"/>
              <a:t>Q</a:t>
            </a:r>
            <a:r>
              <a:rPr lang="ja-JP" altLang="en-US" dirty="0"/>
              <a:t>助</a:t>
            </a:r>
            <a:r>
              <a:rPr lang="ja-JP" altLang="en-US" spc="-1200" dirty="0"/>
              <a:t>）</a:t>
            </a:r>
            <a:r>
              <a:rPr lang="ja-JP" altLang="en-US" dirty="0"/>
              <a:t>をインストールします。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2-A</a:t>
            </a:r>
            <a:endParaRPr lang="en-US" sz="3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790690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sp>
        <p:nvSpPr>
          <p:cNvPr id="83" name="正方形/長方形 82"/>
          <p:cNvSpPr/>
          <p:nvPr/>
        </p:nvSpPr>
        <p:spPr>
          <a:xfrm>
            <a:off x="4973962" y="2454949"/>
            <a:ext cx="1512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4" name="正方形/長方形 83"/>
          <p:cNvSpPr/>
          <p:nvPr/>
        </p:nvSpPr>
        <p:spPr>
          <a:xfrm>
            <a:off x="4980511" y="3555815"/>
            <a:ext cx="1296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5" name="正方形/長方形 84"/>
          <p:cNvSpPr/>
          <p:nvPr/>
        </p:nvSpPr>
        <p:spPr>
          <a:xfrm>
            <a:off x="3869659" y="3183269"/>
            <a:ext cx="432000" cy="50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2" name="正方形/長方形 101"/>
          <p:cNvSpPr/>
          <p:nvPr/>
        </p:nvSpPr>
        <p:spPr>
          <a:xfrm>
            <a:off x="8108708" y="2717317"/>
            <a:ext cx="603110" cy="215883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9" name="カギ線コネクタ 98"/>
          <p:cNvCxnSpPr>
            <a:cxnSpLocks/>
            <a:stCxn id="84" idx="3"/>
            <a:endCxn id="102" idx="1"/>
          </p:cNvCxnSpPr>
          <p:nvPr/>
        </p:nvCxnSpPr>
        <p:spPr>
          <a:xfrm flipV="1">
            <a:off x="6276511" y="2825259"/>
            <a:ext cx="1832197" cy="856556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954E67-5908-4FB3-8BB3-425C802C18B0}"/>
              </a:ext>
            </a:extLst>
          </p:cNvPr>
          <p:cNvSpPr txBox="1"/>
          <p:nvPr/>
        </p:nvSpPr>
        <p:spPr>
          <a:xfrm>
            <a:off x="4636280" y="5766865"/>
            <a:ext cx="38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WEB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サイトへ接続するため</a:t>
            </a:r>
            <a:endParaRPr kumimoji="1"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2563" indent="-182563"/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別途通信料がかかることがあります。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4B594AA-4988-4CCB-B1AD-CE0D8DD4BBB0}"/>
              </a:ext>
            </a:extLst>
          </p:cNvPr>
          <p:cNvSpPr txBox="1"/>
          <p:nvPr/>
        </p:nvSpPr>
        <p:spPr>
          <a:xfrm>
            <a:off x="500596" y="1821976"/>
            <a:ext cx="2376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Play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ストア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押す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アプリやゲームを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検索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Q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助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を検索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インストール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押す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cxnSp>
        <p:nvCxnSpPr>
          <p:cNvPr id="44" name="カギ線コネクタ 43"/>
          <p:cNvCxnSpPr>
            <a:cxnSpLocks/>
            <a:stCxn id="85" idx="3"/>
            <a:endCxn id="83" idx="1"/>
          </p:cNvCxnSpPr>
          <p:nvPr/>
        </p:nvCxnSpPr>
        <p:spPr>
          <a:xfrm flipV="1">
            <a:off x="4301659" y="2580949"/>
            <a:ext cx="672303" cy="85432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図形グループ 44"/>
          <p:cNvGrpSpPr/>
          <p:nvPr/>
        </p:nvGrpSpPr>
        <p:grpSpPr>
          <a:xfrm>
            <a:off x="7959896" y="2489068"/>
            <a:ext cx="296586" cy="293005"/>
            <a:chOff x="5101121" y="3995693"/>
            <a:chExt cx="296586" cy="293005"/>
          </a:xfrm>
        </p:grpSpPr>
        <p:sp>
          <p:nvSpPr>
            <p:cNvPr id="46" name="円/楕円 45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リーフォーム 46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" name="図形グループ 47"/>
          <p:cNvGrpSpPr/>
          <p:nvPr/>
        </p:nvGrpSpPr>
        <p:grpSpPr>
          <a:xfrm>
            <a:off x="4833576" y="3411485"/>
            <a:ext cx="296586" cy="293005"/>
            <a:chOff x="4232441" y="3995693"/>
            <a:chExt cx="296586" cy="293005"/>
          </a:xfrm>
        </p:grpSpPr>
        <p:sp>
          <p:nvSpPr>
            <p:cNvPr id="49" name="円/楕円 48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フリーフォーム 49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図形グループ 50"/>
          <p:cNvGrpSpPr/>
          <p:nvPr/>
        </p:nvGrpSpPr>
        <p:grpSpPr>
          <a:xfrm>
            <a:off x="4833576" y="2217683"/>
            <a:ext cx="296586" cy="293005"/>
            <a:chOff x="3546641" y="3995693"/>
            <a:chExt cx="296586" cy="293005"/>
          </a:xfrm>
        </p:grpSpPr>
        <p:sp>
          <p:nvSpPr>
            <p:cNvPr id="52" name="円/楕円 51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 52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4" name="図形グループ 53"/>
          <p:cNvGrpSpPr/>
          <p:nvPr/>
        </p:nvGrpSpPr>
        <p:grpSpPr>
          <a:xfrm>
            <a:off x="3721365" y="3052045"/>
            <a:ext cx="296587" cy="293005"/>
            <a:chOff x="2897417" y="3995693"/>
            <a:chExt cx="296587" cy="293005"/>
          </a:xfrm>
        </p:grpSpPr>
        <p:sp>
          <p:nvSpPr>
            <p:cNvPr id="55" name="円/楕円 54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8658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16FF9C429C37184B81A579FB62A73255" ma:contentTypeVersion="13" ma:contentTypeDescription="新しいドキュメントを作成します。" ma:contentTypeScope="" ma:versionID="3785676c44d071d521689baef3953e68">
  <xsd:schema xmlns:xsd="http://www.w3.org/2001/XMLSchema" xmlns:xs="http://www.w3.org/2001/XMLSchema" xmlns:p="http://schemas.microsoft.com/office/2006/metadata/properties" xmlns:ns2="f76e264c-1dae-49a6-9e2d-2d1e2f2d3ceb" xmlns:ns3="d918bb13-3424-4586-993b-46f0e11e56be" targetNamespace="http://schemas.microsoft.com/office/2006/metadata/properties" ma:root="true" ma:fieldsID="a96618171c90d6c8363bbdd7b11cd48e" ns2:_="" ns3:_="">
    <xsd:import namespace="f76e264c-1dae-49a6-9e2d-2d1e2f2d3ceb"/>
    <xsd:import namespace="d918bb13-3424-4586-993b-46f0e11e56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6e264c-1dae-49a6-9e2d-2d1e2f2d3c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4fc079cf-368d-4738-8e08-a0b0e68d1a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18bb13-3424-4586-993b-46f0e11e56b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298cf32-0c8c-4567-8bf9-d18ee2b1673a}" ma:internalName="TaxCatchAll" ma:showField="CatchAllData" ma:web="d918bb13-3424-4586-993b-46f0e11e56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f76e264c-1dae-49a6-9e2d-2d1e2f2d3ceb" xsi:nil="true"/>
    <lcf76f155ced4ddcb4097134ff3c332f xmlns="f76e264c-1dae-49a6-9e2d-2d1e2f2d3ceb">
      <Terms xmlns="http://schemas.microsoft.com/office/infopath/2007/PartnerControls"/>
    </lcf76f155ced4ddcb4097134ff3c332f>
    <TaxCatchAll xmlns="d918bb13-3424-4586-993b-46f0e11e56b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8826B0-B4B0-4EF3-8060-8CFB37EE0C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6e264c-1dae-49a6-9e2d-2d1e2f2d3ceb"/>
    <ds:schemaRef ds:uri="d918bb13-3424-4586-993b-46f0e11e56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CECD37-9597-4FDF-BFD1-0575A9FB054F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ef1e3305-dcf4-461c-9e9e-c744d35d3738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f76e264c-1dae-49a6-9e2d-2d1e2f2d3ceb"/>
    <ds:schemaRef ds:uri="d918bb13-3424-4586-993b-46f0e11e56be"/>
  </ds:schemaRefs>
</ds:datastoreItem>
</file>

<file path=customXml/itemProps3.xml><?xml version="1.0" encoding="utf-8"?>
<ds:datastoreItem xmlns:ds="http://schemas.openxmlformats.org/officeDocument/2006/customXml" ds:itemID="{8CC78C66-3241-49EF-BE6B-0BB8D6C1FC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1667</Words>
  <Application>Microsoft Office PowerPoint</Application>
  <PresentationFormat>画面に合わせる (4:3)</PresentationFormat>
  <Paragraphs>280</Paragraphs>
  <Slides>22</Slides>
  <Notes>22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5" baseType="lpstr">
      <vt:lpstr>AoyagiKouzanFontT</vt:lpstr>
      <vt:lpstr>Meiryo UI</vt:lpstr>
      <vt:lpstr>メイリオ</vt:lpstr>
      <vt:lpstr>メイリオ</vt:lpstr>
      <vt:lpstr>游ゴシック</vt:lpstr>
      <vt:lpstr>游ゴシック</vt:lpstr>
      <vt:lpstr>游ゴシック Light</vt:lpstr>
      <vt:lpstr>Arial</vt:lpstr>
      <vt:lpstr>Calibri</vt:lpstr>
      <vt:lpstr>Calibri Light</vt:lpstr>
      <vt:lpstr>Times New Roman</vt:lpstr>
      <vt:lpstr>ホワイト</vt:lpstr>
      <vt:lpstr>think-cell スライド</vt:lpstr>
      <vt:lpstr>PowerPoint プレゼンテーション</vt:lpstr>
      <vt:lpstr>PowerPoint プレゼンテーション</vt:lpstr>
      <vt:lpstr>PowerPoint プレゼンテーション</vt:lpstr>
      <vt:lpstr>救急車の適時・適切な利用の重要性</vt:lpstr>
      <vt:lpstr>全国版救急受診アプリ（Q助）とは</vt:lpstr>
      <vt:lpstr>救急車の適時・適切な利用に関する参考情報</vt:lpstr>
      <vt:lpstr>全国版救急受診アプリ（Ｑ助）の利用手順</vt:lpstr>
      <vt:lpstr>PowerPoint プレゼンテーション</vt:lpstr>
      <vt:lpstr>全国版救急受診アプリ（Ｑ助）のインストール</vt:lpstr>
      <vt:lpstr>PowerPoint プレゼンテーション</vt:lpstr>
      <vt:lpstr>利用設定のしかた</vt:lpstr>
      <vt:lpstr>利用設定のしかた</vt:lpstr>
      <vt:lpstr>利用設定のしかた</vt:lpstr>
      <vt:lpstr>PowerPoint プレゼンテーション</vt:lpstr>
      <vt:lpstr>緊急度判定のしかた</vt:lpstr>
      <vt:lpstr>緊急度判定のしかた</vt:lpstr>
      <vt:lpstr>緊急度判定のしかた</vt:lpstr>
      <vt:lpstr>緊急度判定のしかた</vt:lpstr>
      <vt:lpstr>緊急度判定のしかた</vt:lpstr>
      <vt:lpstr>医療機関・受診手段の検索のしかた</vt:lpstr>
      <vt:lpstr>医療機関・受診手段の検索のしかた</vt:lpstr>
      <vt:lpstr>医療機関・受診手段の検索のしかた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24</cp:revision>
  <dcterms:created xsi:type="dcterms:W3CDTF">2021-12-21T00:45:50Z</dcterms:created>
  <dcterms:modified xsi:type="dcterms:W3CDTF">2024-03-19T08:15:01Z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0x01010016FF9C429C37184B81A579FB62A73255</vt:lpwstr>
  </property>
  <property fmtid="{D5CDD505-2E9C-101B-9397-08002B2CF9AE}" pid="3" name="Order">
    <vt:r8>42500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