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sldIdLst>
    <p:sldId id="513" r:id="rId5"/>
    <p:sldId id="297" r:id="rId6"/>
    <p:sldId id="266" r:id="rId7"/>
    <p:sldId id="517" r:id="rId8"/>
    <p:sldId id="516" r:id="rId9"/>
    <p:sldId id="511" r:id="rId10"/>
    <p:sldId id="512" r:id="rId11"/>
    <p:sldId id="509" r:id="rId12"/>
    <p:sldId id="471" r:id="rId13"/>
    <p:sldId id="488" r:id="rId14"/>
    <p:sldId id="489" r:id="rId15"/>
    <p:sldId id="492" r:id="rId16"/>
    <p:sldId id="433" r:id="rId17"/>
    <p:sldId id="415" r:id="rId18"/>
    <p:sldId id="455" r:id="rId19"/>
    <p:sldId id="482" r:id="rId20"/>
    <p:sldId id="475" r:id="rId21"/>
    <p:sldId id="493" r:id="rId22"/>
    <p:sldId id="372" r:id="rId23"/>
    <p:sldId id="457" r:id="rId24"/>
    <p:sldId id="518" r:id="rId25"/>
    <p:sldId id="497" r:id="rId26"/>
    <p:sldId id="478" r:id="rId27"/>
    <p:sldId id="514" r:id="rId28"/>
    <p:sldId id="515" r:id="rId29"/>
    <p:sldId id="499" r:id="rId30"/>
    <p:sldId id="498" r:id="rId31"/>
    <p:sldId id="505" r:id="rId32"/>
  </p:sldIdLst>
  <p:sldSz cx="9144000" cy="6858000" type="screen4x3"/>
  <p:notesSz cx="6807200" cy="9939338"/>
  <p:custDataLst>
    <p:tags r:id="rId3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71647" autoAdjust="0"/>
  </p:normalViewPr>
  <p:slideViewPr>
    <p:cSldViewPr snapToObjects="1">
      <p:cViewPr varScale="1">
        <p:scale>
          <a:sx n="78" d="100"/>
          <a:sy n="78" d="100"/>
        </p:scale>
        <p:origin x="2790"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230" tIns="46116" rIns="92230" bIns="461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0" tIns="46116" rIns="92230" bIns="46116" rtlCol="0"/>
          <a:lstStyle>
            <a:lvl1pPr algn="r">
              <a:defRPr sz="1200"/>
            </a:lvl1pPr>
          </a:lstStyle>
          <a:p>
            <a:fld id="{BA50B120-CD90-CA4A-A384-DB7B908530F3}" type="datetimeFigureOut">
              <a:rPr kumimoji="1" lang="ja-JP" altLang="en-US" smtClean="0"/>
              <a:t>2024/2/2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0" tIns="46116" rIns="92230" bIns="46116"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30" tIns="46116" rIns="92230" bIns="461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30" tIns="46116" rIns="92230" bIns="461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0" tIns="46116" rIns="92230" bIns="4611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679505"/>
            <a:ext cx="5445760" cy="4761142"/>
          </a:xfrm>
        </p:spPr>
        <p:txBody>
          <a:bodyPr/>
          <a:lstStyle/>
          <a:p>
            <a:pPr indent="90314"/>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7763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87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82897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85193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25936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972459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408066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141207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35921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297701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40426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8522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14931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76780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4803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48476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42325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1.jpeg"/><Relationship Id="rId4" Type="http://schemas.openxmlformats.org/officeDocument/2006/relationships/image" Target="../media/image20.png"/><Relationship Id="rId9"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27.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9.png"/><Relationship Id="rId4" Type="http://schemas.openxmlformats.org/officeDocument/2006/relationships/image" Target="../media/image48.jpe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isaportal.gsi.go.jp/index.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37941" y="2529000"/>
            <a:ext cx="8068118"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ハザードマップポータルサイトで様々な災害のリスクを確認しよう</a:t>
            </a:r>
            <a:endParaRPr kumimoji="1" lang="en-US" altLang="ja-JP" sz="4000" b="1" dirty="0">
              <a:latin typeface="メイリオ" panose="020B0604030504040204" pitchFamily="50" charset="-128"/>
              <a:ea typeface="メイリオ" panose="020B0604030504040204"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FF66B9F8-3DDC-4613-9808-DD41D5851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323240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DF519EFF-C6C5-76B5-1878-ABFBC1A4B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7375" y="2671088"/>
            <a:ext cx="1637052" cy="3401429"/>
          </a:xfrm>
          <a:prstGeom prst="rect">
            <a:avLst/>
          </a:prstGeom>
          <a:ln>
            <a:solidFill>
              <a:schemeClr val="tx1"/>
            </a:solidFill>
          </a:ln>
        </p:spPr>
      </p:pic>
      <p:pic>
        <p:nvPicPr>
          <p:cNvPr id="21" name="図 20" descr="グラフィカル ユーザー インターフェイス, テキスト, アプリケーション, メール&#10;&#10;自動的に生成された説明">
            <a:extLst>
              <a:ext uri="{FF2B5EF4-FFF2-40B4-BE49-F238E27FC236}">
                <a16:creationId xmlns:a16="http://schemas.microsoft.com/office/drawing/2014/main" id="{43637B39-CD4B-1E88-BCF3-A6CACA942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450" y="2636911"/>
            <a:ext cx="1640607" cy="3408815"/>
          </a:xfrm>
          <a:prstGeom prst="rect">
            <a:avLst/>
          </a:prstGeom>
          <a:ln>
            <a:solidFill>
              <a:schemeClr val="tx1"/>
            </a:solidFill>
          </a:ln>
        </p:spPr>
      </p:pic>
      <p:pic>
        <p:nvPicPr>
          <p:cNvPr id="25" name="図 24" descr="テーブル&#10;&#10;自動的に生成された説明">
            <a:extLst>
              <a:ext uri="{FF2B5EF4-FFF2-40B4-BE49-F238E27FC236}">
                <a16:creationId xmlns:a16="http://schemas.microsoft.com/office/drawing/2014/main" id="{32A6C8EF-E3C9-1072-74FA-F56DF64883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103" y="2634949"/>
            <a:ext cx="1641381" cy="3410423"/>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426627"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88770"/>
            <a:ext cx="20570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　　」を押す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87450"/>
            <a:ext cx="2449900"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検索結果の中から</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見たい項目を押す</a:t>
            </a:r>
            <a:endParaRPr lang="en-US" altLang="ja-JP"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5940152" y="1844824"/>
            <a:ext cx="3240568"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a:ea typeface="メイリオ"/>
              </a:rPr>
              <a:t>❻</a:t>
            </a:r>
            <a:r>
              <a:rPr lang="ja-JP" altLang="en-US" b="1" dirty="0">
                <a:latin typeface="メイリオ"/>
                <a:ea typeface="メイリオ"/>
              </a:rPr>
              <a:t>ハザードマップ　</a:t>
            </a:r>
            <a:endParaRPr lang="en-US" altLang="ja-JP" b="1" dirty="0">
              <a:latin typeface="メイリオ"/>
              <a:ea typeface="メイリオ"/>
            </a:endParaRPr>
          </a:p>
          <a:p>
            <a:r>
              <a:rPr lang="ja-JP" altLang="en-US" b="1" dirty="0">
                <a:latin typeface="メイリオ"/>
                <a:ea typeface="メイリオ"/>
              </a:rPr>
              <a:t>　  ポータルサイトを表示</a:t>
            </a:r>
            <a:endParaRPr lang="ja-JP" altLang="en-US" sz="1500" b="1" dirty="0">
              <a:latin typeface="メイリオ"/>
              <a:ea typeface="メイリオ"/>
            </a:endParaRP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573016"/>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25644" y="3388989"/>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246408" y="2705077"/>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9737" y="2307016"/>
            <a:ext cx="298119" cy="208121"/>
          </a:xfrm>
          <a:prstGeom prst="rect">
            <a:avLst/>
          </a:prstGeom>
        </p:spPr>
      </p:pic>
      <p:sp>
        <p:nvSpPr>
          <p:cNvPr id="26" name="タイトル 1">
            <a:extLst>
              <a:ext uri="{FF2B5EF4-FFF2-40B4-BE49-F238E27FC236}">
                <a16:creationId xmlns:a16="http://schemas.microsoft.com/office/drawing/2014/main" id="{3D3F0954-010C-4C98-972B-70F2B8390929}"/>
              </a:ext>
            </a:extLst>
          </p:cNvPr>
          <p:cNvSpPr txBox="1">
            <a:spLocks/>
          </p:cNvSpPr>
          <p:nvPr/>
        </p:nvSpPr>
        <p:spPr>
          <a:xfrm>
            <a:off x="1460830" y="519041"/>
            <a:ext cx="7237879" cy="44820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500"/>
              <a:t>ハザードマップポータルサイトを検索しましょう</a:t>
            </a:r>
            <a:endParaRPr lang="ja-JP" altLang="en-US" sz="2500" dirty="0"/>
          </a:p>
        </p:txBody>
      </p:sp>
      <p:sp>
        <p:nvSpPr>
          <p:cNvPr id="27" name="テキスト ボックス 26">
            <a:extLst>
              <a:ext uri="{FF2B5EF4-FFF2-40B4-BE49-F238E27FC236}">
                <a16:creationId xmlns:a16="http://schemas.microsoft.com/office/drawing/2014/main" id="{61E6DF13-0DE5-4BB8-ADB9-5E001A831A64}"/>
              </a:ext>
            </a:extLst>
          </p:cNvPr>
          <p:cNvSpPr txBox="1"/>
          <p:nvPr/>
        </p:nvSpPr>
        <p:spPr>
          <a:xfrm>
            <a:off x="1493633"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
        <p:nvSpPr>
          <p:cNvPr id="9" name="字幕 14">
            <a:extLst>
              <a:ext uri="{FF2B5EF4-FFF2-40B4-BE49-F238E27FC236}">
                <a16:creationId xmlns:a16="http://schemas.microsoft.com/office/drawing/2014/main" id="{D145B666-0F8E-FD7D-7ECD-8B26537B0592}"/>
              </a:ext>
            </a:extLst>
          </p:cNvPr>
          <p:cNvSpPr>
            <a:spLocks noGrp="1"/>
          </p:cNvSpPr>
          <p:nvPr>
            <p:ph type="subTitle" idx="1"/>
          </p:nvPr>
        </p:nvSpPr>
        <p:spPr>
          <a:xfrm>
            <a:off x="507804" y="1435688"/>
            <a:ext cx="8384676" cy="360000"/>
          </a:xfrm>
        </p:spPr>
        <p:txBody>
          <a:bodyPr vert="horz" lIns="91440" tIns="45720" rIns="91440" bIns="45720" rtlCol="0" anchor="t">
            <a:normAutofit fontScale="77500" lnSpcReduction="20000"/>
          </a:bodyPr>
          <a:lstStyle/>
          <a:p>
            <a:r>
              <a:rPr lang="ja-JP" altLang="en-US" sz="2800" dirty="0">
                <a:latin typeface="Meiryo"/>
                <a:ea typeface="Meiryo"/>
              </a:rPr>
              <a:t>ハザードマップポータルサイトを検索します</a:t>
            </a:r>
            <a:endParaRPr lang="ja-JP" altLang="en-US" sz="2800" dirty="0"/>
          </a:p>
        </p:txBody>
      </p:sp>
    </p:spTree>
    <p:extLst>
      <p:ext uri="{BB962C8B-B14F-4D97-AF65-F5344CB8AC3E}">
        <p14:creationId xmlns:p14="http://schemas.microsoft.com/office/powerpoint/2010/main" val="296986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BF5853D6-6FC9-D5C6-6E08-76A38AAA0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499" y="2684999"/>
            <a:ext cx="1641381" cy="3552362"/>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996748A5-CE02-E383-D978-A772534547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91D1682C-AD14-97FF-CF9A-8B82622F8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 name="字幕 14">
            <a:extLst>
              <a:ext uri="{FF2B5EF4-FFF2-40B4-BE49-F238E27FC236}">
                <a16:creationId xmlns:a16="http://schemas.microsoft.com/office/drawing/2014/main" id="{737B272A-90A8-E464-3878-7714DD2697D1}"/>
              </a:ext>
            </a:extLst>
          </p:cNvPr>
          <p:cNvSpPr>
            <a:spLocks noGrp="1"/>
          </p:cNvSpPr>
          <p:nvPr>
            <p:ph type="subTitle" idx="1"/>
          </p:nvPr>
        </p:nvSpPr>
        <p:spPr>
          <a:xfrm>
            <a:off x="507804" y="1484824"/>
            <a:ext cx="8384676" cy="360000"/>
          </a:xfrm>
        </p:spPr>
        <p:txBody>
          <a:bodyPr vert="horz" lIns="91440" tIns="45720" rIns="91440" bIns="45720" rtlCol="0" anchor="t">
            <a:noAutofit/>
          </a:bodyPr>
          <a:lstStyle/>
          <a:p>
            <a:r>
              <a:rPr lang="en-US" altLang="ja-JP" sz="2200" dirty="0">
                <a:latin typeface="Meiryo"/>
                <a:ea typeface="Meiryo"/>
              </a:rPr>
              <a:t>iPhone</a:t>
            </a:r>
            <a:r>
              <a:rPr lang="ja-JP" altLang="en-US" sz="2200" dirty="0">
                <a:latin typeface="Meiryo"/>
                <a:ea typeface="Meiryo"/>
              </a:rPr>
              <a:t>で検索しましょう</a:t>
            </a:r>
          </a:p>
          <a:p>
            <a:endParaRPr lang="ja-JP" altLang="en-US" sz="2200" dirty="0"/>
          </a:p>
        </p:txBody>
      </p:sp>
      <p:sp>
        <p:nvSpPr>
          <p:cNvPr id="7" name="四角形: 角を丸くする 6">
            <a:extLst>
              <a:ext uri="{FF2B5EF4-FFF2-40B4-BE49-F238E27FC236}">
                <a16:creationId xmlns:a16="http://schemas.microsoft.com/office/drawing/2014/main" id="{D11D8AFB-1937-1EF6-F26A-EDEC6DEEB174}"/>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108AAEF-61D4-7814-5759-2B6D4E027188}"/>
              </a:ext>
            </a:extLst>
          </p:cNvPr>
          <p:cNvSpPr/>
          <p:nvPr/>
        </p:nvSpPr>
        <p:spPr>
          <a:xfrm>
            <a:off x="3790890"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F6FE9929-199A-DDFD-7954-8E308D810C92}"/>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189D4164-2967-62EC-BA52-73F081F112C7}"/>
              </a:ext>
            </a:extLst>
          </p:cNvPr>
          <p:cNvSpPr txBox="1"/>
          <p:nvPr/>
        </p:nvSpPr>
        <p:spPr>
          <a:xfrm>
            <a:off x="6012160" y="1908121"/>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3D89AD02-966E-9C4D-0D4F-25129AAC1E70}"/>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485DFA64-5A5E-5674-A0C7-24A0915B98C1}"/>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C1769792-6F9F-2D5A-D521-93EF5A4E0CD8}"/>
              </a:ext>
            </a:extLst>
          </p:cNvPr>
          <p:cNvSpPr txBox="1"/>
          <p:nvPr/>
        </p:nvSpPr>
        <p:spPr>
          <a:xfrm>
            <a:off x="878376" y="1988770"/>
            <a:ext cx="2397480"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Safari </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18" name="テキスト ボックス 17">
            <a:extLst>
              <a:ext uri="{FF2B5EF4-FFF2-40B4-BE49-F238E27FC236}">
                <a16:creationId xmlns:a16="http://schemas.microsoft.com/office/drawing/2014/main" id="{50B247D6-EEC0-A0ED-C5EE-D8AB932285F3}"/>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797D847-2935-7294-93A2-C76114962889}"/>
              </a:ext>
            </a:extLst>
          </p:cNvPr>
          <p:cNvSpPr txBox="1"/>
          <p:nvPr/>
        </p:nvSpPr>
        <p:spPr>
          <a:xfrm>
            <a:off x="6372200" y="1972524"/>
            <a:ext cx="2674363"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「ハザードマップポータルサイト」と入力</a:t>
            </a:r>
            <a:endParaRPr lang="en-US" altLang="ja-JP" b="1" dirty="0">
              <a:latin typeface="メイリオ"/>
              <a:ea typeface="メイリオ"/>
            </a:endParaRPr>
          </a:p>
        </p:txBody>
      </p:sp>
      <p:grpSp>
        <p:nvGrpSpPr>
          <p:cNvPr id="21" name="図形グループ 108">
            <a:extLst>
              <a:ext uri="{FF2B5EF4-FFF2-40B4-BE49-F238E27FC236}">
                <a16:creationId xmlns:a16="http://schemas.microsoft.com/office/drawing/2014/main" id="{EC1DE79F-F70B-3B05-CAC1-E00CA8C040E9}"/>
              </a:ext>
            </a:extLst>
          </p:cNvPr>
          <p:cNvGrpSpPr/>
          <p:nvPr/>
        </p:nvGrpSpPr>
        <p:grpSpPr>
          <a:xfrm>
            <a:off x="1233697" y="5525196"/>
            <a:ext cx="296587" cy="293005"/>
            <a:chOff x="2897417" y="3995693"/>
            <a:chExt cx="296587" cy="293005"/>
          </a:xfrm>
        </p:grpSpPr>
        <p:sp>
          <p:nvSpPr>
            <p:cNvPr id="22" name="円/楕円 114">
              <a:extLst>
                <a:ext uri="{FF2B5EF4-FFF2-40B4-BE49-F238E27FC236}">
                  <a16:creationId xmlns:a16="http://schemas.microsoft.com/office/drawing/2014/main" id="{D4E4D74A-12A4-04AB-D5CE-4F37D226ED6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062F38D-CB39-3FB8-938A-BFB30603EF3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93">
            <a:extLst>
              <a:ext uri="{FF2B5EF4-FFF2-40B4-BE49-F238E27FC236}">
                <a16:creationId xmlns:a16="http://schemas.microsoft.com/office/drawing/2014/main" id="{95B10B08-64CE-0E93-9D80-3BFC91653342}"/>
              </a:ext>
            </a:extLst>
          </p:cNvPr>
          <p:cNvGrpSpPr/>
          <p:nvPr/>
        </p:nvGrpSpPr>
        <p:grpSpPr>
          <a:xfrm>
            <a:off x="3577929" y="5379395"/>
            <a:ext cx="296586" cy="293005"/>
            <a:chOff x="3546641" y="3995693"/>
            <a:chExt cx="296586" cy="293005"/>
          </a:xfrm>
        </p:grpSpPr>
        <p:sp>
          <p:nvSpPr>
            <p:cNvPr id="25" name="円/楕円 106">
              <a:extLst>
                <a:ext uri="{FF2B5EF4-FFF2-40B4-BE49-F238E27FC236}">
                  <a16:creationId xmlns:a16="http://schemas.microsoft.com/office/drawing/2014/main" id="{2C8E2110-1921-9363-4C97-AFD37AC5208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107">
              <a:extLst>
                <a:ext uri="{FF2B5EF4-FFF2-40B4-BE49-F238E27FC236}">
                  <a16:creationId xmlns:a16="http://schemas.microsoft.com/office/drawing/2014/main" id="{E4546E32-BE37-1B42-037E-36251CE629ED}"/>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四角形: 角を丸くする 26">
            <a:extLst>
              <a:ext uri="{FF2B5EF4-FFF2-40B4-BE49-F238E27FC236}">
                <a16:creationId xmlns:a16="http://schemas.microsoft.com/office/drawing/2014/main" id="{6B2D1952-0FAF-741E-6209-7F70F4E4BDA1}"/>
              </a:ext>
            </a:extLst>
          </p:cNvPr>
          <p:cNvSpPr/>
          <p:nvPr/>
        </p:nvSpPr>
        <p:spPr>
          <a:xfrm>
            <a:off x="6526499" y="4680925"/>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6498F6BA-4167-43AE-A2F6-DFA4B0BA85B9}"/>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1" name="図 40">
            <a:extLst>
              <a:ext uri="{FF2B5EF4-FFF2-40B4-BE49-F238E27FC236}">
                <a16:creationId xmlns:a16="http://schemas.microsoft.com/office/drawing/2014/main" id="{BAFC6D99-AE29-6BA9-2E4C-BF59E8D1374C}"/>
              </a:ext>
            </a:extLst>
          </p:cNvPr>
          <p:cNvPicPr>
            <a:picLocks noChangeAspect="1"/>
          </p:cNvPicPr>
          <p:nvPr/>
        </p:nvPicPr>
        <p:blipFill>
          <a:blip r:embed="rId6"/>
          <a:stretch>
            <a:fillRect/>
          </a:stretch>
        </p:blipFill>
        <p:spPr>
          <a:xfrm>
            <a:off x="2051720" y="2018175"/>
            <a:ext cx="314369" cy="295316"/>
          </a:xfrm>
          <a:prstGeom prst="rect">
            <a:avLst/>
          </a:prstGeom>
        </p:spPr>
      </p:pic>
      <p:grpSp>
        <p:nvGrpSpPr>
          <p:cNvPr id="42" name="図形グループ 69">
            <a:extLst>
              <a:ext uri="{FF2B5EF4-FFF2-40B4-BE49-F238E27FC236}">
                <a16:creationId xmlns:a16="http://schemas.microsoft.com/office/drawing/2014/main" id="{A499D9F0-EA6B-E102-5587-A24F9A261048}"/>
              </a:ext>
            </a:extLst>
          </p:cNvPr>
          <p:cNvGrpSpPr/>
          <p:nvPr/>
        </p:nvGrpSpPr>
        <p:grpSpPr>
          <a:xfrm>
            <a:off x="6378206" y="4383348"/>
            <a:ext cx="296586" cy="293005"/>
            <a:chOff x="4232441" y="3995693"/>
            <a:chExt cx="296586" cy="293005"/>
          </a:xfrm>
        </p:grpSpPr>
        <p:sp>
          <p:nvSpPr>
            <p:cNvPr id="43" name="円/楕円 70">
              <a:extLst>
                <a:ext uri="{FF2B5EF4-FFF2-40B4-BE49-F238E27FC236}">
                  <a16:creationId xmlns:a16="http://schemas.microsoft.com/office/drawing/2014/main" id="{67E18205-9FAB-21BC-7E62-FFA8B2C646A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71">
              <a:extLst>
                <a:ext uri="{FF2B5EF4-FFF2-40B4-BE49-F238E27FC236}">
                  <a16:creationId xmlns:a16="http://schemas.microsoft.com/office/drawing/2014/main" id="{924D73C0-27CC-92B6-D4E3-080BCAF0553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5733CE9C-304E-A0EB-74CF-B3CACBA08BC6}"/>
              </a:ext>
            </a:extLst>
          </p:cNvPr>
          <p:cNvSpPr txBox="1">
            <a:spLocks/>
          </p:cNvSpPr>
          <p:nvPr/>
        </p:nvSpPr>
        <p:spPr>
          <a:xfrm>
            <a:off x="1460830" y="519041"/>
            <a:ext cx="7237879" cy="44820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500" dirty="0"/>
              <a:t>ハザードマップポータルサイトを検索しましょう</a:t>
            </a:r>
          </a:p>
        </p:txBody>
      </p:sp>
      <p:sp>
        <p:nvSpPr>
          <p:cNvPr id="4" name="テキスト ボックス 3">
            <a:extLst>
              <a:ext uri="{FF2B5EF4-FFF2-40B4-BE49-F238E27FC236}">
                <a16:creationId xmlns:a16="http://schemas.microsoft.com/office/drawing/2014/main" id="{097CC9F4-D46E-9F37-3043-B3BE0E084446}"/>
              </a:ext>
            </a:extLst>
          </p:cNvPr>
          <p:cNvSpPr txBox="1"/>
          <p:nvPr/>
        </p:nvSpPr>
        <p:spPr>
          <a:xfrm>
            <a:off x="1493633"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81301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A364E304-D89D-D301-22E5-4698EEAAA2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7374" y="2665887"/>
            <a:ext cx="1637050" cy="3542989"/>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3A324406-7BC1-4C45-9837-68C722EB5D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1384" y="2621672"/>
            <a:ext cx="1643213" cy="3556327"/>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9C9B131E-AAF9-141A-8B83-4D4EBD1167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6685" y="2621673"/>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88840"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88770"/>
            <a:ext cx="2603653"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「開く」を押す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87450"/>
            <a:ext cx="2449900"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検索結果の中から</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見たい項目を押す</a:t>
            </a:r>
            <a:endParaRPr lang="en-US" altLang="ja-JP"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5931743" y="1765829"/>
            <a:ext cx="2808312" cy="861774"/>
          </a:xfrm>
          <a:prstGeom prst="rect">
            <a:avLst/>
          </a:prstGeom>
          <a:noFill/>
        </p:spPr>
        <p:txBody>
          <a:bodyPr wrap="square" lIns="91440" tIns="45720" rIns="91440" bIns="45720" rtlCol="0" anchor="t">
            <a:spAutoFit/>
          </a:bodyPr>
          <a:lstStyle/>
          <a:p>
            <a:pPr marL="446088" indent="-446088"/>
            <a:r>
              <a:rPr lang="ja-JP" altLang="en-US" sz="3200" b="1" dirty="0">
                <a:solidFill>
                  <a:srgbClr val="009650"/>
                </a:solidFill>
                <a:latin typeface="メイリオ"/>
                <a:ea typeface="メイリオ"/>
              </a:rPr>
              <a:t>❻</a:t>
            </a:r>
            <a:r>
              <a:rPr lang="ja-JP" altLang="en-US" b="1" dirty="0">
                <a:latin typeface="メイリオ"/>
                <a:ea typeface="メイリオ"/>
              </a:rPr>
              <a:t>ハザードマップポータルサイトを表示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字幕 14">
            <a:extLst>
              <a:ext uri="{FF2B5EF4-FFF2-40B4-BE49-F238E27FC236}">
                <a16:creationId xmlns:a16="http://schemas.microsoft.com/office/drawing/2014/main" id="{C1645DD6-0BCF-735E-7AEA-482138D87E09}"/>
              </a:ext>
            </a:extLst>
          </p:cNvPr>
          <p:cNvSpPr>
            <a:spLocks noGrp="1"/>
          </p:cNvSpPr>
          <p:nvPr>
            <p:ph type="subTitle" idx="1"/>
          </p:nvPr>
        </p:nvSpPr>
        <p:spPr>
          <a:xfrm>
            <a:off x="507804" y="1484824"/>
            <a:ext cx="8384676" cy="360000"/>
          </a:xfrm>
        </p:spPr>
        <p:txBody>
          <a:bodyPr vert="horz" lIns="91440" tIns="45720" rIns="91440" bIns="45720" rtlCol="0" anchor="t">
            <a:noAutofit/>
          </a:bodyPr>
          <a:lstStyle/>
          <a:p>
            <a:r>
              <a:rPr lang="en-US" altLang="ja-JP" sz="2200" dirty="0">
                <a:latin typeface="Meiryo"/>
                <a:ea typeface="Meiryo"/>
              </a:rPr>
              <a:t>iPhone</a:t>
            </a:r>
            <a:r>
              <a:rPr lang="ja-JP" altLang="en-US" sz="2200" dirty="0">
                <a:latin typeface="Meiryo"/>
                <a:ea typeface="Meiryo"/>
              </a:rPr>
              <a:t>で検索しましょう</a:t>
            </a:r>
          </a:p>
        </p:txBody>
      </p:sp>
      <p:grpSp>
        <p:nvGrpSpPr>
          <p:cNvPr id="3" name="図形グループ 20">
            <a:extLst>
              <a:ext uri="{FF2B5EF4-FFF2-40B4-BE49-F238E27FC236}">
                <a16:creationId xmlns:a16="http://schemas.microsoft.com/office/drawing/2014/main" id="{AFB7C6A1-BCD5-D739-56C0-EFB2F4464B10}"/>
              </a:ext>
            </a:extLst>
          </p:cNvPr>
          <p:cNvGrpSpPr/>
          <p:nvPr/>
        </p:nvGrpSpPr>
        <p:grpSpPr>
          <a:xfrm>
            <a:off x="6280764" y="2593879"/>
            <a:ext cx="296586" cy="293005"/>
            <a:chOff x="6801905" y="3995693"/>
            <a:chExt cx="296586" cy="293005"/>
          </a:xfrm>
        </p:grpSpPr>
        <p:sp>
          <p:nvSpPr>
            <p:cNvPr id="4" name="円/楕円 21">
              <a:extLst>
                <a:ext uri="{FF2B5EF4-FFF2-40B4-BE49-F238E27FC236}">
                  <a16:creationId xmlns:a16="http://schemas.microsoft.com/office/drawing/2014/main" id="{38D44326-D09E-2F4F-D925-B75F3BBEFA8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271FBAE0-6DE4-091B-8DC5-134E834C1170}"/>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330EF971-FE19-6AAC-E7A2-46801FC40A17}"/>
              </a:ext>
            </a:extLst>
          </p:cNvPr>
          <p:cNvSpPr txBox="1">
            <a:spLocks/>
          </p:cNvSpPr>
          <p:nvPr/>
        </p:nvSpPr>
        <p:spPr>
          <a:xfrm>
            <a:off x="1460830" y="519041"/>
            <a:ext cx="7237879" cy="44820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500" dirty="0"/>
              <a:t>ハザードマップポータルサイトを検索しましょう</a:t>
            </a:r>
          </a:p>
        </p:txBody>
      </p:sp>
      <p:sp>
        <p:nvSpPr>
          <p:cNvPr id="2" name="テキスト ボックス 1">
            <a:extLst>
              <a:ext uri="{FF2B5EF4-FFF2-40B4-BE49-F238E27FC236}">
                <a16:creationId xmlns:a16="http://schemas.microsoft.com/office/drawing/2014/main" id="{BA0B9388-2661-E6F7-8426-E8A2D65FD9BB}"/>
              </a:ext>
            </a:extLst>
          </p:cNvPr>
          <p:cNvSpPr txBox="1"/>
          <p:nvPr/>
        </p:nvSpPr>
        <p:spPr>
          <a:xfrm>
            <a:off x="1493633"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355407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E0B277E2-7093-DEA9-F412-463C523222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61"/>
          <a:stretch/>
        </p:blipFill>
        <p:spPr>
          <a:xfrm>
            <a:off x="5917359" y="2879685"/>
            <a:ext cx="1639447" cy="3397525"/>
          </a:xfrm>
          <a:prstGeom prst="rect">
            <a:avLst/>
          </a:prstGeom>
          <a:ln>
            <a:solidFill>
              <a:schemeClr val="tx1"/>
            </a:solidFill>
          </a:ln>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EDE6C87D-67CF-BE3D-4936-1CDF92BFB1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0458" y="2873599"/>
            <a:ext cx="1637052" cy="3401429"/>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矢印: 右 45">
            <a:extLst>
              <a:ext uri="{FF2B5EF4-FFF2-40B4-BE49-F238E27FC236}">
                <a16:creationId xmlns:a16="http://schemas.microsoft.com/office/drawing/2014/main" id="{0634D952-B255-E81D-2877-3CCB4215182A}"/>
              </a:ext>
            </a:extLst>
          </p:cNvPr>
          <p:cNvSpPr/>
          <p:nvPr/>
        </p:nvSpPr>
        <p:spPr>
          <a:xfrm>
            <a:off x="4125425" y="4728725"/>
            <a:ext cx="89315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4" name="四角形: 角を丸くする 33">
            <a:extLst>
              <a:ext uri="{FF2B5EF4-FFF2-40B4-BE49-F238E27FC236}">
                <a16:creationId xmlns:a16="http://schemas.microsoft.com/office/drawing/2014/main" id="{9B721123-D541-CDDE-AF4C-86E36FE25BD8}"/>
              </a:ext>
            </a:extLst>
          </p:cNvPr>
          <p:cNvSpPr/>
          <p:nvPr/>
        </p:nvSpPr>
        <p:spPr>
          <a:xfrm>
            <a:off x="6746040" y="2985264"/>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6D78B6D3-0533-6088-DAA8-8C73EC97C379}"/>
              </a:ext>
            </a:extLst>
          </p:cNvPr>
          <p:cNvSpPr/>
          <p:nvPr/>
        </p:nvSpPr>
        <p:spPr>
          <a:xfrm>
            <a:off x="3020379" y="299695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AB83D716-33C1-8419-B32C-F4D65FFB2EE9}"/>
              </a:ext>
            </a:extLst>
          </p:cNvPr>
          <p:cNvSpPr txBox="1"/>
          <p:nvPr/>
        </p:nvSpPr>
        <p:spPr>
          <a:xfrm>
            <a:off x="5722736" y="2196152"/>
            <a:ext cx="3169744"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星形のボタン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a:ea typeface="メイリオ"/>
              </a:rPr>
              <a:t>（ブックマーク）を押す</a:t>
            </a:r>
          </a:p>
        </p:txBody>
      </p:sp>
      <p:sp>
        <p:nvSpPr>
          <p:cNvPr id="19" name="テキスト ボックス 18">
            <a:extLst>
              <a:ext uri="{FF2B5EF4-FFF2-40B4-BE49-F238E27FC236}">
                <a16:creationId xmlns:a16="http://schemas.microsoft.com/office/drawing/2014/main" id="{2B8AB6EC-A2A3-2C3F-A0FA-C2733666E3A6}"/>
              </a:ext>
            </a:extLst>
          </p:cNvPr>
          <p:cNvSpPr txBox="1"/>
          <p:nvPr/>
        </p:nvSpPr>
        <p:spPr>
          <a:xfrm>
            <a:off x="971600" y="213711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82BEA676-3461-E44F-A6E9-EE5001E667E2}"/>
              </a:ext>
            </a:extLst>
          </p:cNvPr>
          <p:cNvSpPr txBox="1"/>
          <p:nvPr/>
        </p:nvSpPr>
        <p:spPr>
          <a:xfrm>
            <a:off x="5256136" y="213711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0738A363-A865-6804-E2A9-FF943CAE63B1}"/>
              </a:ext>
            </a:extLst>
          </p:cNvPr>
          <p:cNvSpPr txBox="1"/>
          <p:nvPr/>
        </p:nvSpPr>
        <p:spPr>
          <a:xfrm>
            <a:off x="1420838" y="2196153"/>
            <a:ext cx="3007145"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画面右上の３つの点のボタン「　 」を押す</a:t>
            </a:r>
          </a:p>
        </p:txBody>
      </p:sp>
      <p:pic>
        <p:nvPicPr>
          <p:cNvPr id="5126" name="Picture 6">
            <a:extLst>
              <a:ext uri="{FF2B5EF4-FFF2-40B4-BE49-F238E27FC236}">
                <a16:creationId xmlns:a16="http://schemas.microsoft.com/office/drawing/2014/main" id="{ED651332-746B-7B79-8602-E5C8984FF3F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236296" y="2165643"/>
            <a:ext cx="287775" cy="287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A6648FA-7E6A-CD4E-F326-ABC9EE7BE6F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6341" t="4416" b="89669"/>
          <a:stretch/>
        </p:blipFill>
        <p:spPr bwMode="auto">
          <a:xfrm>
            <a:off x="1996699" y="2514028"/>
            <a:ext cx="239229" cy="214988"/>
          </a:xfrm>
          <a:prstGeom prst="rect">
            <a:avLst/>
          </a:prstGeom>
          <a:solidFill>
            <a:schemeClr val="bg1"/>
          </a:solidFill>
          <a:ln>
            <a:solidFill>
              <a:schemeClr val="tx1">
                <a:lumMod val="65000"/>
                <a:lumOff val="35000"/>
              </a:schemeClr>
            </a:solidFill>
          </a:ln>
        </p:spPr>
      </p:pic>
      <p:grpSp>
        <p:nvGrpSpPr>
          <p:cNvPr id="4" name="図形グループ 69">
            <a:extLst>
              <a:ext uri="{FF2B5EF4-FFF2-40B4-BE49-F238E27FC236}">
                <a16:creationId xmlns:a16="http://schemas.microsoft.com/office/drawing/2014/main" id="{89007D8B-E724-F7AB-E8BE-7A9FA594DF3C}"/>
              </a:ext>
            </a:extLst>
          </p:cNvPr>
          <p:cNvGrpSpPr/>
          <p:nvPr/>
        </p:nvGrpSpPr>
        <p:grpSpPr>
          <a:xfrm>
            <a:off x="2850623" y="2758067"/>
            <a:ext cx="296587" cy="293005"/>
            <a:chOff x="2897417" y="3995693"/>
            <a:chExt cx="296587" cy="293005"/>
          </a:xfrm>
        </p:grpSpPr>
        <p:sp>
          <p:nvSpPr>
            <p:cNvPr id="5" name="円/楕円 70">
              <a:extLst>
                <a:ext uri="{FF2B5EF4-FFF2-40B4-BE49-F238E27FC236}">
                  <a16:creationId xmlns:a16="http://schemas.microsoft.com/office/drawing/2014/main" id="{D3B30DD1-9B61-268B-3894-D23FE4F01EB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2592A-716A-D71B-04B6-84D2FF54663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図形グループ 61">
            <a:extLst>
              <a:ext uri="{FF2B5EF4-FFF2-40B4-BE49-F238E27FC236}">
                <a16:creationId xmlns:a16="http://schemas.microsoft.com/office/drawing/2014/main" id="{AA0F1C4D-293F-F2E7-AB73-A5FA89940806}"/>
              </a:ext>
            </a:extLst>
          </p:cNvPr>
          <p:cNvGrpSpPr/>
          <p:nvPr/>
        </p:nvGrpSpPr>
        <p:grpSpPr>
          <a:xfrm>
            <a:off x="6411111" y="2830313"/>
            <a:ext cx="296586" cy="293005"/>
            <a:chOff x="3546641" y="3995693"/>
            <a:chExt cx="296586" cy="293005"/>
          </a:xfrm>
        </p:grpSpPr>
        <p:sp>
          <p:nvSpPr>
            <p:cNvPr id="8" name="円/楕円 65">
              <a:extLst>
                <a:ext uri="{FF2B5EF4-FFF2-40B4-BE49-F238E27FC236}">
                  <a16:creationId xmlns:a16="http://schemas.microsoft.com/office/drawing/2014/main" id="{2E14AE74-7A1D-1708-4645-771CBFC2D59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68">
              <a:extLst>
                <a:ext uri="{FF2B5EF4-FFF2-40B4-BE49-F238E27FC236}">
                  <a16:creationId xmlns:a16="http://schemas.microsoft.com/office/drawing/2014/main" id="{48AB34CF-846B-D155-47CF-66475B68A17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50A57A4F-EC01-4559-3550-4EED22FC8196}"/>
              </a:ext>
            </a:extLst>
          </p:cNvPr>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18" name="Title 1">
            <a:extLst>
              <a:ext uri="{FF2B5EF4-FFF2-40B4-BE49-F238E27FC236}">
                <a16:creationId xmlns:a16="http://schemas.microsoft.com/office/drawing/2014/main" id="{0918FFA0-2CE3-8D16-6CE6-9F172EA5DB8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6" name="字幕 14">
            <a:extLst>
              <a:ext uri="{FF2B5EF4-FFF2-40B4-BE49-F238E27FC236}">
                <a16:creationId xmlns:a16="http://schemas.microsoft.com/office/drawing/2014/main" id="{A0672C7C-DD46-0363-DFA2-6989FC4231C7}"/>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en-US" altLang="ja-JP" sz="2800" dirty="0">
                <a:latin typeface="Meiryo"/>
                <a:ea typeface="Meiryo"/>
              </a:rPr>
              <a:t>Android</a:t>
            </a:r>
            <a:r>
              <a:rPr lang="ja-JP" altLang="en-US" sz="2800" dirty="0">
                <a:latin typeface="Meiryo"/>
                <a:ea typeface="Meiryo"/>
              </a:rPr>
              <a:t>でブックマークしましょう</a:t>
            </a:r>
          </a:p>
        </p:txBody>
      </p:sp>
    </p:spTree>
    <p:extLst>
      <p:ext uri="{BB962C8B-B14F-4D97-AF65-F5344CB8AC3E}">
        <p14:creationId xmlns:p14="http://schemas.microsoft.com/office/powerpoint/2010/main" val="240781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AF20CE2A-54F3-8BB0-B092-C7A912A5D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493" y="2640284"/>
            <a:ext cx="1637052" cy="3401429"/>
          </a:xfrm>
          <a:prstGeom prst="rect">
            <a:avLst/>
          </a:prstGeom>
          <a:ln>
            <a:solidFill>
              <a:schemeClr val="tx1"/>
            </a:solidFill>
          </a:ln>
        </p:spPr>
      </p:pic>
      <p:pic>
        <p:nvPicPr>
          <p:cNvPr id="5" name="図 4" descr="背景パターン が含まれている画像&#10;&#10;自動的に生成された説明">
            <a:extLst>
              <a:ext uri="{FF2B5EF4-FFF2-40B4-BE49-F238E27FC236}">
                <a16:creationId xmlns:a16="http://schemas.microsoft.com/office/drawing/2014/main" id="{55BC7756-2F66-720F-44C9-697294CE0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3851" y="2640284"/>
            <a:ext cx="1650452" cy="3429271"/>
          </a:xfrm>
          <a:prstGeom prst="rect">
            <a:avLst/>
          </a:prstGeom>
          <a:ln>
            <a:solidFill>
              <a:schemeClr val="tx1"/>
            </a:solidFill>
          </a:ln>
        </p:spPr>
      </p:pic>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3D1B91B0-563D-19F1-AD3F-1F38E1F5CD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9851"/>
          <a:stretch/>
        </p:blipFill>
        <p:spPr>
          <a:xfrm>
            <a:off x="806096" y="3417189"/>
            <a:ext cx="1797349" cy="1499350"/>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6286DEEE-E48B-B766-EA37-48DF8543F4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56973"/>
          <a:stretch/>
        </p:blipFill>
        <p:spPr>
          <a:xfrm>
            <a:off x="990314" y="4397344"/>
            <a:ext cx="1882755" cy="168319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2776"/>
            <a:ext cx="8384676" cy="360000"/>
          </a:xfrm>
        </p:spPr>
        <p:txBody>
          <a:bodyPr>
            <a:noAutofit/>
          </a:bodyPr>
          <a:lstStyle/>
          <a:p>
            <a:r>
              <a:rPr lang="en-US" altLang="ja-JP" sz="2200" dirty="0">
                <a:latin typeface="メイリオ" panose="020B0604030504040204" pitchFamily="50" charset="-128"/>
                <a:ea typeface="メイリオ" panose="020B0604030504040204" pitchFamily="50" charset="-128"/>
                <a:cs typeface="AoyagiKouzanFontT"/>
              </a:rPr>
              <a:t>Android</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64" name="正方形/長方形 63"/>
          <p:cNvSpPr>
            <a:spLocks noChangeAspect="1"/>
          </p:cNvSpPr>
          <p:nvPr/>
        </p:nvSpPr>
        <p:spPr>
          <a:xfrm>
            <a:off x="2320860" y="3507357"/>
            <a:ext cx="288000" cy="288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04038" y="1939064"/>
            <a:ext cx="2700000" cy="646331"/>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開きたいページを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739384" y="2931301"/>
            <a:ext cx="1656000"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738278" y="5521023"/>
            <a:ext cx="1062820" cy="358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26082" y="184482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5206" y="185019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6156176" y="187573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04480" y="1939064"/>
            <a:ext cx="2456506"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画面右上</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３つの点のボタン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444528" y="1939064"/>
            <a:ext cx="2880000" cy="646331"/>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b="1"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725656" y="2839612"/>
            <a:ext cx="2700000"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326082" y="2718752"/>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70" name="図形グループ 69"/>
          <p:cNvGrpSpPr/>
          <p:nvPr/>
        </p:nvGrpSpPr>
        <p:grpSpPr>
          <a:xfrm>
            <a:off x="3538175" y="2807916"/>
            <a:ext cx="296586" cy="293005"/>
            <a:chOff x="4232441" y="3995693"/>
            <a:chExt cx="296586" cy="293005"/>
          </a:xfrm>
        </p:grpSpPr>
        <p:sp>
          <p:nvSpPr>
            <p:cNvPr id="71" name="円/楕円 7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1445860" y="5293850"/>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a:off x="2170848" y="3358596"/>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 name="矢印: 右 6">
            <a:extLst>
              <a:ext uri="{FF2B5EF4-FFF2-40B4-BE49-F238E27FC236}">
                <a16:creationId xmlns:a16="http://schemas.microsoft.com/office/drawing/2014/main" id="{A39C134F-B932-6816-7624-0DCE5A8417F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 name="矢印: 右 7">
            <a:extLst>
              <a:ext uri="{FF2B5EF4-FFF2-40B4-BE49-F238E27FC236}">
                <a16:creationId xmlns:a16="http://schemas.microsoft.com/office/drawing/2014/main" id="{4ED2EE70-BAB1-92D5-F645-A7490A27C71E}"/>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61C211CB-BF2A-F9E5-FA5C-9423AB0923A1}"/>
              </a:ext>
            </a:extLst>
          </p:cNvPr>
          <p:cNvSpPr/>
          <p:nvPr/>
        </p:nvSpPr>
        <p:spPr>
          <a:xfrm rot="5400000">
            <a:off x="2203891" y="384841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 name="Picture 2">
            <a:extLst>
              <a:ext uri="{FF2B5EF4-FFF2-40B4-BE49-F238E27FC236}">
                <a16:creationId xmlns:a16="http://schemas.microsoft.com/office/drawing/2014/main" id="{8D924651-384D-BF4C-321A-E8DB65FCDBE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86341" t="4416" b="89669"/>
          <a:stretch/>
        </p:blipFill>
        <p:spPr bwMode="auto">
          <a:xfrm>
            <a:off x="1198100" y="2503764"/>
            <a:ext cx="239229" cy="214988"/>
          </a:xfrm>
          <a:prstGeom prst="rect">
            <a:avLst/>
          </a:prstGeom>
          <a:solidFill>
            <a:schemeClr val="bg1"/>
          </a:solidFill>
          <a:ln>
            <a:solidFill>
              <a:schemeClr val="tx1">
                <a:lumMod val="65000"/>
                <a:lumOff val="35000"/>
              </a:schemeClr>
            </a:solidFill>
          </a:ln>
        </p:spPr>
      </p:pic>
      <p:sp>
        <p:nvSpPr>
          <p:cNvPr id="11" name="タイトル 1">
            <a:extLst>
              <a:ext uri="{FF2B5EF4-FFF2-40B4-BE49-F238E27FC236}">
                <a16:creationId xmlns:a16="http://schemas.microsoft.com/office/drawing/2014/main" id="{18A136E5-24B4-0E37-03AD-09FC61E2B624}"/>
              </a:ext>
            </a:extLst>
          </p:cNvPr>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12" name="Title 1">
            <a:extLst>
              <a:ext uri="{FF2B5EF4-FFF2-40B4-BE49-F238E27FC236}">
                <a16:creationId xmlns:a16="http://schemas.microsoft.com/office/drawing/2014/main" id="{8C426C42-BB74-F437-F3FA-E303B9DB806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フリーフォーム 92">
            <a:extLst>
              <a:ext uri="{FF2B5EF4-FFF2-40B4-BE49-F238E27FC236}">
                <a16:creationId xmlns:a16="http://schemas.microsoft.com/office/drawing/2014/main" id="{84E3D690-62B1-590D-30CB-95586C40D73C}"/>
              </a:ext>
            </a:extLst>
          </p:cNvPr>
          <p:cNvSpPr/>
          <p:nvPr/>
        </p:nvSpPr>
        <p:spPr>
          <a:xfrm>
            <a:off x="6249197" y="244066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924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 アプリケーション, Teams&#10;&#10;自動的に生成された説明">
            <a:extLst>
              <a:ext uri="{FF2B5EF4-FFF2-40B4-BE49-F238E27FC236}">
                <a16:creationId xmlns:a16="http://schemas.microsoft.com/office/drawing/2014/main" id="{23A167DD-5BF4-9F9F-BA8A-C77BE3181B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8095" y="2688868"/>
            <a:ext cx="1637050" cy="3542988"/>
          </a:xfrm>
          <a:prstGeom prst="rect">
            <a:avLst/>
          </a:prstGeom>
          <a:ln>
            <a:solidFill>
              <a:schemeClr val="tx1"/>
            </a:solidFill>
          </a:ln>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461A16AA-F656-5D08-D0C5-EB0C872EE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9719" y="2688868"/>
            <a:ext cx="1637050" cy="3542989"/>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0FCCBC10-0F33-0A64-A474-C1912B0C7A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193" y="2688869"/>
            <a:ext cx="1637050" cy="3542989"/>
          </a:xfrm>
          <a:prstGeom prst="rect">
            <a:avLst/>
          </a:prstGeom>
          <a:ln>
            <a:solidFill>
              <a:schemeClr val="tx1"/>
            </a:solidFill>
          </a:ln>
        </p:spPr>
      </p:pic>
      <p:sp>
        <p:nvSpPr>
          <p:cNvPr id="53" name="テキスト ボックス 52">
            <a:extLst>
              <a:ext uri="{FF2B5EF4-FFF2-40B4-BE49-F238E27FC236}">
                <a16:creationId xmlns:a16="http://schemas.microsoft.com/office/drawing/2014/main" id="{C02D0FED-B32F-1389-806C-FDEFC80B0607}"/>
              </a:ext>
            </a:extLst>
          </p:cNvPr>
          <p:cNvSpPr txBox="1"/>
          <p:nvPr/>
        </p:nvSpPr>
        <p:spPr>
          <a:xfrm>
            <a:off x="6469637" y="1972524"/>
            <a:ext cx="2365415" cy="369332"/>
          </a:xfrm>
          <a:prstGeom prst="rect">
            <a:avLst/>
          </a:prstGeom>
          <a:noFill/>
        </p:spPr>
        <p:txBody>
          <a:bodyPr wrap="square" lIns="91440" tIns="45720" rIns="91440" bIns="45720" rtlCol="0" anchor="t">
            <a:spAutoFit/>
          </a:bodyPr>
          <a:lstStyle/>
          <a:p>
            <a:r>
              <a:rPr lang="ja-JP" altLang="en-US" b="1" dirty="0">
                <a:latin typeface="メイリオ"/>
                <a:ea typeface="メイリオ"/>
              </a:rPr>
              <a:t>「保存」を押す</a:t>
            </a:r>
            <a:endParaRPr lang="en-US" altLang="ja-JP" b="1" dirty="0">
              <a:latin typeface="メイリオ"/>
              <a:ea typeface="メイリオ"/>
            </a:endParaRPr>
          </a:p>
        </p:txBody>
      </p:sp>
      <p:sp>
        <p:nvSpPr>
          <p:cNvPr id="2" name="タイトル 1"/>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20000"/>
          </a:bodyPr>
          <a:lstStyle/>
          <a:p>
            <a:r>
              <a:rPr lang="en-US" altLang="ja-JP" sz="2600" dirty="0">
                <a:latin typeface="Meiryo"/>
                <a:ea typeface="Meiryo"/>
              </a:rPr>
              <a:t>iPhone</a:t>
            </a:r>
            <a:r>
              <a:rPr lang="ja-JP" altLang="en-US" sz="2600" dirty="0">
                <a:latin typeface="Meiryo"/>
                <a:ea typeface="Meiryo"/>
              </a:rPr>
              <a:t>でブックマークしましょう</a:t>
            </a:r>
          </a:p>
          <a:p>
            <a:endParaRPr lang="ja-JP" altLang="en-US" sz="2800" dirty="0"/>
          </a:p>
        </p:txBody>
      </p:sp>
      <p:sp>
        <p:nvSpPr>
          <p:cNvPr id="15" name="四角形: 角を丸くする 14">
            <a:extLst>
              <a:ext uri="{FF2B5EF4-FFF2-40B4-BE49-F238E27FC236}">
                <a16:creationId xmlns:a16="http://schemas.microsoft.com/office/drawing/2014/main" id="{4D2156C5-F293-19A9-E2BB-566E9318F30E}"/>
              </a:ext>
            </a:extLst>
          </p:cNvPr>
          <p:cNvSpPr/>
          <p:nvPr/>
        </p:nvSpPr>
        <p:spPr>
          <a:xfrm>
            <a:off x="3798462" y="571536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1643296" y="587727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1473540" y="5638387"/>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3693943" y="5416887"/>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755AEAF4-F787-9181-99F7-92D3A8EAAA57}"/>
              </a:ext>
            </a:extLst>
          </p:cNvPr>
          <p:cNvSpPr txBox="1"/>
          <p:nvPr/>
        </p:nvSpPr>
        <p:spPr>
          <a:xfrm>
            <a:off x="6120232" y="187768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0062CDB4-5848-7F06-B998-B707A8DD90E0}"/>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CE8CD6F3-D247-3787-1AE9-7869D1EF03B9}"/>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7B6028E8-8CED-8367-3C8E-620983C0475D}"/>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52" name="テキスト ボックス 51">
            <a:extLst>
              <a:ext uri="{FF2B5EF4-FFF2-40B4-BE49-F238E27FC236}">
                <a16:creationId xmlns:a16="http://schemas.microsoft.com/office/drawing/2014/main" id="{A4509BCB-D264-CE68-967B-2064BAFC8C50}"/>
              </a:ext>
            </a:extLst>
          </p:cNvPr>
          <p:cNvSpPr txBox="1"/>
          <p:nvPr/>
        </p:nvSpPr>
        <p:spPr>
          <a:xfrm>
            <a:off x="3586842"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「ブックマークを追加」を押す（赤枠内）</a:t>
            </a:r>
            <a:endParaRPr lang="en-US" altLang="ja-JP" b="1" dirty="0">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CB24F4FB-B479-CDAC-9DAC-AB2C53FC8D95}"/>
              </a:ext>
            </a:extLst>
          </p:cNvPr>
          <p:cNvPicPr>
            <a:picLocks noChangeAspect="1"/>
          </p:cNvPicPr>
          <p:nvPr/>
        </p:nvPicPr>
        <p:blipFill>
          <a:blip r:embed="rId6"/>
          <a:stretch>
            <a:fillRect/>
          </a:stretch>
        </p:blipFill>
        <p:spPr>
          <a:xfrm>
            <a:off x="2451519" y="2038752"/>
            <a:ext cx="269447" cy="241085"/>
          </a:xfrm>
          <a:prstGeom prst="rect">
            <a:avLst/>
          </a:prstGeom>
        </p:spPr>
      </p:pic>
      <p:sp>
        <p:nvSpPr>
          <p:cNvPr id="57" name="四角形: 角を丸くする 56">
            <a:extLst>
              <a:ext uri="{FF2B5EF4-FFF2-40B4-BE49-F238E27FC236}">
                <a16:creationId xmlns:a16="http://schemas.microsoft.com/office/drawing/2014/main" id="{395E108A-0FFD-1B6A-3B53-6B62C3307716}"/>
              </a:ext>
            </a:extLst>
          </p:cNvPr>
          <p:cNvSpPr/>
          <p:nvPr/>
        </p:nvSpPr>
        <p:spPr>
          <a:xfrm>
            <a:off x="7910285" y="2921640"/>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7721711" y="2628635"/>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70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グラフィカル ユーザー インターフェイス, テキスト, アプリケーション&#10;&#10;自動的に生成された説明">
            <a:extLst>
              <a:ext uri="{FF2B5EF4-FFF2-40B4-BE49-F238E27FC236}">
                <a16:creationId xmlns:a16="http://schemas.microsoft.com/office/drawing/2014/main" id="{CBDD3696-7FC2-7547-6764-96AF54DDF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049" y="2697163"/>
            <a:ext cx="1637050" cy="3542989"/>
          </a:xfrm>
          <a:prstGeom prst="rect">
            <a:avLst/>
          </a:prstGeom>
          <a:ln>
            <a:solidFill>
              <a:schemeClr val="tx1"/>
            </a:solidFill>
          </a:ln>
        </p:spPr>
      </p:pic>
      <p:pic>
        <p:nvPicPr>
          <p:cNvPr id="11" name="図 10" descr="グラフィカル ユーザー インターフェイス, テキスト, アプリケーション, メール&#10;&#10;自動的に生成された説明">
            <a:extLst>
              <a:ext uri="{FF2B5EF4-FFF2-40B4-BE49-F238E27FC236}">
                <a16:creationId xmlns:a16="http://schemas.microsoft.com/office/drawing/2014/main" id="{654537E6-B3E8-CE5D-C008-904B54C75F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3474" y="2697159"/>
            <a:ext cx="1637050" cy="3542988"/>
          </a:xfrm>
          <a:prstGeom prst="rect">
            <a:avLst/>
          </a:prstGeom>
          <a:ln>
            <a:solidFill>
              <a:schemeClr val="tx1"/>
            </a:solidFill>
          </a:ln>
        </p:spPr>
      </p:pic>
      <p:pic>
        <p:nvPicPr>
          <p:cNvPr id="34" name="図 33" descr="グラフィカル ユーザー インターフェイス, テキスト, アプリケーション&#10;&#10;自動的に生成された説明">
            <a:extLst>
              <a:ext uri="{FF2B5EF4-FFF2-40B4-BE49-F238E27FC236}">
                <a16:creationId xmlns:a16="http://schemas.microsoft.com/office/drawing/2014/main" id="{2963FB99-2B27-E16D-5CA4-B77A04B0B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193" y="2688869"/>
            <a:ext cx="1637050" cy="3542989"/>
          </a:xfrm>
          <a:prstGeom prst="rect">
            <a:avLst/>
          </a:prstGeom>
          <a:ln>
            <a:solidFill>
              <a:schemeClr val="tx1"/>
            </a:solidFill>
          </a:ln>
        </p:spPr>
      </p:pic>
      <p:sp>
        <p:nvSpPr>
          <p:cNvPr id="2" name="タイトル 1"/>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84824"/>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dirty="0">
                <a:latin typeface="メイリオ" panose="020B0604030504040204" pitchFamily="50" charset="-128"/>
                <a:ea typeface="メイリオ" panose="020B0604030504040204" pitchFamily="50" charset="-128"/>
                <a:cs typeface="AoyagiKouzanFontT"/>
              </a:rPr>
              <a:t>iPhone</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9" name="テキスト ボックス 8">
            <a:extLst>
              <a:ext uri="{FF2B5EF4-FFF2-40B4-BE49-F238E27FC236}">
                <a16:creationId xmlns:a16="http://schemas.microsoft.com/office/drawing/2014/main" id="{5B140A12-C6F6-4004-8AD6-11D7D4CEE17D}"/>
              </a:ext>
            </a:extLst>
          </p:cNvPr>
          <p:cNvSpPr txBox="1"/>
          <p:nvPr/>
        </p:nvSpPr>
        <p:spPr>
          <a:xfrm>
            <a:off x="6671081" y="1972524"/>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見たい画面が</a:t>
            </a:r>
            <a:endParaRPr lang="en-US" altLang="ja-JP" b="1" dirty="0">
              <a:latin typeface="メイリオ"/>
              <a:ea typeface="メイリオ"/>
            </a:endParaRPr>
          </a:p>
          <a:p>
            <a:r>
              <a:rPr lang="ja-JP" altLang="en-US" b="1" dirty="0">
                <a:latin typeface="メイリオ"/>
                <a:ea typeface="メイリオ"/>
              </a:rPr>
              <a:t>表示されます</a:t>
            </a:r>
            <a:endParaRPr lang="en-US" altLang="ja-JP" b="1" dirty="0">
              <a:latin typeface="メイリオ"/>
              <a:ea typeface="メイリオ"/>
            </a:endParaRPr>
          </a:p>
        </p:txBody>
      </p:sp>
      <p:sp>
        <p:nvSpPr>
          <p:cNvPr id="13" name="四角形: 角を丸くする 12">
            <a:extLst>
              <a:ext uri="{FF2B5EF4-FFF2-40B4-BE49-F238E27FC236}">
                <a16:creationId xmlns:a16="http://schemas.microsoft.com/office/drawing/2014/main" id="{238B06CD-B20E-68EE-1C3C-89FC7328FD51}"/>
              </a:ext>
            </a:extLst>
          </p:cNvPr>
          <p:cNvSpPr/>
          <p:nvPr/>
        </p:nvSpPr>
        <p:spPr>
          <a:xfrm>
            <a:off x="3757822" y="5414744"/>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6F6D4487-E898-CD26-DDED-55F9BC0A58CF}"/>
              </a:ext>
            </a:extLst>
          </p:cNvPr>
          <p:cNvSpPr/>
          <p:nvPr/>
        </p:nvSpPr>
        <p:spPr>
          <a:xfrm>
            <a:off x="1979712" y="5898480"/>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60F9722F-DC75-A894-8A0E-452581363977}"/>
              </a:ext>
            </a:extLst>
          </p:cNvPr>
          <p:cNvGrpSpPr/>
          <p:nvPr/>
        </p:nvGrpSpPr>
        <p:grpSpPr>
          <a:xfrm>
            <a:off x="1732971" y="5676877"/>
            <a:ext cx="296587" cy="293005"/>
            <a:chOff x="2897417" y="3995693"/>
            <a:chExt cx="296587" cy="293005"/>
          </a:xfrm>
        </p:grpSpPr>
        <p:sp>
          <p:nvSpPr>
            <p:cNvPr id="16" name="円/楕円 70">
              <a:extLst>
                <a:ext uri="{FF2B5EF4-FFF2-40B4-BE49-F238E27FC236}">
                  <a16:creationId xmlns:a16="http://schemas.microsoft.com/office/drawing/2014/main" id="{F88B85F3-277C-6BD2-A750-2763F91BF6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2E0959E-5B4E-ABD5-7F97-1BB6ADB7026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AD894B20-6077-A42E-7C76-53C4E61FC5AE}"/>
              </a:ext>
            </a:extLst>
          </p:cNvPr>
          <p:cNvGrpSpPr/>
          <p:nvPr/>
        </p:nvGrpSpPr>
        <p:grpSpPr>
          <a:xfrm>
            <a:off x="3690188" y="5067750"/>
            <a:ext cx="296586" cy="293005"/>
            <a:chOff x="3546641" y="3995693"/>
            <a:chExt cx="296586" cy="293005"/>
          </a:xfrm>
        </p:grpSpPr>
        <p:sp>
          <p:nvSpPr>
            <p:cNvPr id="19" name="円/楕円 65">
              <a:extLst>
                <a:ext uri="{FF2B5EF4-FFF2-40B4-BE49-F238E27FC236}">
                  <a16:creationId xmlns:a16="http://schemas.microsoft.com/office/drawing/2014/main" id="{9CBEA6B0-AB4E-83E1-FFA7-2E7C5116D41E}"/>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68">
              <a:extLst>
                <a:ext uri="{FF2B5EF4-FFF2-40B4-BE49-F238E27FC236}">
                  <a16:creationId xmlns:a16="http://schemas.microsoft.com/office/drawing/2014/main" id="{0E199A05-630F-17A2-911B-3EF195AC351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E90BA285-4465-A5C0-EAF0-53A211CAD9DE}"/>
              </a:ext>
            </a:extLst>
          </p:cNvPr>
          <p:cNvSpPr txBox="1"/>
          <p:nvPr/>
        </p:nvSpPr>
        <p:spPr>
          <a:xfrm>
            <a:off x="6192240" y="187768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893FD066-AF4D-59C0-FF80-1D309951BB9D}"/>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1E467795-BDA4-14A0-9491-DBA18BF3F1CF}"/>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3231FAE-F74C-30CB-795C-F2CD9625644F}"/>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25" name="テキスト ボックス 24">
            <a:extLst>
              <a:ext uri="{FF2B5EF4-FFF2-40B4-BE49-F238E27FC236}">
                <a16:creationId xmlns:a16="http://schemas.microsoft.com/office/drawing/2014/main" id="{3B8920AF-1B8D-2F21-E1C0-9340E3D37239}"/>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開きたいページを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を押す（赤枠内）</a:t>
            </a:r>
            <a:endParaRPr lang="en-US" altLang="ja-JP"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0158417-9542-BB23-B024-1BFA0EC676D7}"/>
              </a:ext>
            </a:extLst>
          </p:cNvPr>
          <p:cNvPicPr>
            <a:picLocks noChangeAspect="1"/>
          </p:cNvPicPr>
          <p:nvPr/>
        </p:nvPicPr>
        <p:blipFill>
          <a:blip r:embed="rId5"/>
          <a:stretch>
            <a:fillRect/>
          </a:stretch>
        </p:blipFill>
        <p:spPr>
          <a:xfrm>
            <a:off x="2412021" y="2043079"/>
            <a:ext cx="326699" cy="252450"/>
          </a:xfrm>
          <a:prstGeom prst="rect">
            <a:avLst/>
          </a:prstGeom>
          <a:ln>
            <a:solidFill>
              <a:schemeClr val="tx1"/>
            </a:solidFill>
          </a:ln>
        </p:spPr>
      </p:pic>
      <p:grpSp>
        <p:nvGrpSpPr>
          <p:cNvPr id="3" name="図形グループ 69">
            <a:extLst>
              <a:ext uri="{FF2B5EF4-FFF2-40B4-BE49-F238E27FC236}">
                <a16:creationId xmlns:a16="http://schemas.microsoft.com/office/drawing/2014/main" id="{21DE68A2-E9E2-95A0-8D0D-17053CE74E2E}"/>
              </a:ext>
            </a:extLst>
          </p:cNvPr>
          <p:cNvGrpSpPr/>
          <p:nvPr/>
        </p:nvGrpSpPr>
        <p:grpSpPr>
          <a:xfrm>
            <a:off x="6322317" y="2462458"/>
            <a:ext cx="296586" cy="293005"/>
            <a:chOff x="4232441" y="3995693"/>
            <a:chExt cx="296586" cy="293005"/>
          </a:xfrm>
        </p:grpSpPr>
        <p:sp>
          <p:nvSpPr>
            <p:cNvPr id="6" name="円/楕円 70">
              <a:extLst>
                <a:ext uri="{FF2B5EF4-FFF2-40B4-BE49-F238E27FC236}">
                  <a16:creationId xmlns:a16="http://schemas.microsoft.com/office/drawing/2014/main" id="{FB692C5C-0E36-3C4B-E618-866908C5000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01A8DBAC-CBB8-B2D1-EC16-C44EFD92F72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8876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コンピューターのスクリーンショット&#10;&#10;自動的に生成された説明">
            <a:extLst>
              <a:ext uri="{FF2B5EF4-FFF2-40B4-BE49-F238E27FC236}">
                <a16:creationId xmlns:a16="http://schemas.microsoft.com/office/drawing/2014/main" id="{13F5D275-6105-3BF4-A895-3D4800B16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0280" y="2852936"/>
            <a:ext cx="1648046" cy="3424274"/>
          </a:xfrm>
          <a:prstGeom prst="rect">
            <a:avLst/>
          </a:prstGeom>
          <a:ln>
            <a:solidFill>
              <a:schemeClr val="tx1"/>
            </a:solidFill>
          </a:ln>
        </p:spPr>
      </p:pic>
      <p:pic>
        <p:nvPicPr>
          <p:cNvPr id="23" name="図 2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96C9AF7-AA41-C21D-4C12-D6C70FC5BB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025" y="2879685"/>
            <a:ext cx="1645721" cy="3419443"/>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0BFEDFCB-A69E-A9A1-A5C6-AA5E75C331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929" y="2873599"/>
            <a:ext cx="1637052" cy="3401429"/>
          </a:xfrm>
          <a:prstGeom prst="rect">
            <a:avLst/>
          </a:prstGeom>
          <a:ln>
            <a:solidFill>
              <a:schemeClr val="tx1"/>
            </a:solidFill>
          </a:ln>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804D36BE-8E54-9E38-DC26-D7D6D43F22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61"/>
          <a:stretch/>
        </p:blipFill>
        <p:spPr>
          <a:xfrm>
            <a:off x="2625389" y="2879685"/>
            <a:ext cx="1639447" cy="3397525"/>
          </a:xfrm>
          <a:prstGeom prst="rect">
            <a:avLst/>
          </a:prstGeom>
          <a:ln>
            <a:solidFill>
              <a:schemeClr val="tx1"/>
            </a:solidFill>
          </a:ln>
        </p:spPr>
      </p:pic>
      <p:sp>
        <p:nvSpPr>
          <p:cNvPr id="2" name="タイトル 1"/>
          <p:cNvSpPr>
            <a:spLocks noGrp="1"/>
          </p:cNvSpPr>
          <p:nvPr>
            <p:ph type="ctrTitle"/>
          </p:nvPr>
        </p:nvSpPr>
        <p:spPr>
          <a:xfrm>
            <a:off x="1767718" y="548831"/>
            <a:ext cx="4852610" cy="490904"/>
          </a:xfrm>
        </p:spPr>
        <p:txBody>
          <a:bodyPr wrap="none">
            <a:spAutoFit/>
          </a:bodyPr>
          <a:lstStyle/>
          <a:p>
            <a:r>
              <a:rPr lang="ja-JP" altLang="en-US" sz="2800"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3347864" y="4791460"/>
            <a:ext cx="8626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12173" y="3001055"/>
            <a:ext cx="15869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339752" y="1753397"/>
            <a:ext cx="2088231"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❷</a:t>
            </a:r>
            <a:r>
              <a:rPr lang="ja-JP" altLang="en-US" b="1" dirty="0">
                <a:latin typeface="メイリオ" panose="020B0604030504040204" pitchFamily="50" charset="-128"/>
                <a:ea typeface="メイリオ" panose="020B0604030504040204" pitchFamily="50" charset="-128"/>
              </a:rPr>
              <a:t>「ホーム画面</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に追加」を押す</a:t>
            </a:r>
            <a:endParaRPr lang="en-US" altLang="ja-JP"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251520" y="1753397"/>
            <a:ext cx="2200302" cy="1138773"/>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画面右上の３つ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の点のボタン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　 」を押す</a:t>
            </a:r>
            <a:endParaRPr lang="ja-JP" altLang="en-US" sz="1600" b="1" dirty="0">
              <a:latin typeface="メイリオ" panose="020B0604030504040204" pitchFamily="50" charset="-128"/>
              <a:ea typeface="メイリオ" panose="020B0604030504040204" pitchFamily="50" charset="-128"/>
            </a:endParaRPr>
          </a:p>
        </p:txBody>
      </p:sp>
      <p:pic>
        <p:nvPicPr>
          <p:cNvPr id="15" name="Picture 2">
            <a:extLst>
              <a:ext uri="{FF2B5EF4-FFF2-40B4-BE49-F238E27FC236}">
                <a16:creationId xmlns:a16="http://schemas.microsoft.com/office/drawing/2014/main" id="{C3EB3DD3-3D6F-C37B-9894-14D811A6017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86341" t="4416" b="89669"/>
          <a:stretch/>
        </p:blipFill>
        <p:spPr bwMode="auto">
          <a:xfrm>
            <a:off x="827584" y="2564904"/>
            <a:ext cx="236657" cy="212677"/>
          </a:xfrm>
          <a:prstGeom prst="rect">
            <a:avLst/>
          </a:prstGeom>
          <a:solidFill>
            <a:schemeClr val="bg1"/>
          </a:solidFill>
          <a:ln>
            <a:solidFill>
              <a:schemeClr val="tx1">
                <a:lumMod val="65000"/>
                <a:lumOff val="35000"/>
              </a:schemeClr>
            </a:solidFill>
          </a:ln>
        </p:spPr>
      </p:pic>
      <p:grpSp>
        <p:nvGrpSpPr>
          <p:cNvPr id="16" name="図形グループ 69">
            <a:extLst>
              <a:ext uri="{FF2B5EF4-FFF2-40B4-BE49-F238E27FC236}">
                <a16:creationId xmlns:a16="http://schemas.microsoft.com/office/drawing/2014/main" id="{C94A8297-7C16-41F3-8D3B-D3DA884E8209}"/>
              </a:ext>
            </a:extLst>
          </p:cNvPr>
          <p:cNvGrpSpPr/>
          <p:nvPr/>
        </p:nvGrpSpPr>
        <p:grpSpPr>
          <a:xfrm>
            <a:off x="1715586" y="2811959"/>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3089225" y="4498455"/>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en-US" altLang="ja-JP" sz="2800" dirty="0">
                <a:latin typeface="Meiryo"/>
                <a:ea typeface="Meiryo"/>
              </a:rPr>
              <a:t>Android</a:t>
            </a:r>
            <a:r>
              <a:rPr lang="ja-JP" altLang="en-US" sz="2800" dirty="0">
                <a:latin typeface="Meiryo"/>
                <a:ea typeface="Meiryo"/>
              </a:rPr>
              <a:t>でホーム画面に追加しましょう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056505" y="475068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788025" y="1772816"/>
            <a:ext cx="1872207"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❸</a:t>
            </a:r>
            <a:r>
              <a:rPr lang="ja-JP" altLang="en-US" b="1" dirty="0">
                <a:latin typeface="メイリオ" panose="020B0604030504040204" pitchFamily="50" charset="-128"/>
                <a:ea typeface="メイリオ" panose="020B0604030504040204" pitchFamily="50" charset="-128"/>
              </a:rPr>
              <a:t>「追加」を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804249" y="1772816"/>
            <a:ext cx="1872207"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❹</a:t>
            </a:r>
            <a:r>
              <a:rPr lang="ja-JP" altLang="en-US" b="1" dirty="0">
                <a:latin typeface="メイリオ" panose="020B0604030504040204" pitchFamily="50" charset="-128"/>
                <a:ea typeface="メイリオ" panose="020B0604030504040204" pitchFamily="50" charset="-128"/>
              </a:rPr>
              <a:t>ホーム画面に追加が完了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43008" y="254617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72943" y="4483215"/>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9179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電子機器, コンパクトディスク, コンピュータ, 挿絵 が含まれている画像&#10;&#10;自動的に生成された説明">
            <a:extLst>
              <a:ext uri="{FF2B5EF4-FFF2-40B4-BE49-F238E27FC236}">
                <a16:creationId xmlns:a16="http://schemas.microsoft.com/office/drawing/2014/main" id="{08CE2B0B-6B2D-58F1-D954-4F7C9940A9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9346" y="2711473"/>
            <a:ext cx="1633093" cy="3534424"/>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79DA726F-D841-F85F-DD67-13359C0E48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0040" y="2735879"/>
            <a:ext cx="1633094" cy="3534426"/>
          </a:xfrm>
          <a:prstGeom prst="rect">
            <a:avLst/>
          </a:prstGeom>
          <a:ln>
            <a:solidFill>
              <a:schemeClr val="tx1"/>
            </a:solidFill>
          </a:ln>
        </p:spPr>
      </p:pic>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FD8C2FAC-EED6-0B82-A294-98E01815AF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340" y="2728717"/>
            <a:ext cx="1637050" cy="3542989"/>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32EC7AB-C2F9-C21A-983B-FAE84603D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7311" y="2745823"/>
            <a:ext cx="1633094" cy="3534426"/>
          </a:xfrm>
          <a:prstGeom prst="rect">
            <a:avLst/>
          </a:prstGeom>
          <a:ln>
            <a:solidFill>
              <a:schemeClr val="tx1"/>
            </a:solidFill>
          </a:ln>
        </p:spPr>
      </p:pic>
      <p:sp>
        <p:nvSpPr>
          <p:cNvPr id="2" name="タイトル 1"/>
          <p:cNvSpPr>
            <a:spLocks noGrp="1"/>
          </p:cNvSpPr>
          <p:nvPr>
            <p:ph type="ctrTitle"/>
          </p:nvPr>
        </p:nvSpPr>
        <p:spPr>
          <a:xfrm>
            <a:off x="1767718" y="548831"/>
            <a:ext cx="4852610" cy="490904"/>
          </a:xfrm>
        </p:spPr>
        <p:txBody>
          <a:bodyPr wrap="none">
            <a:spAutoFit/>
          </a:bodyPr>
          <a:lstStyle/>
          <a:p>
            <a:r>
              <a:rPr lang="ja-JP" altLang="en-US" sz="2800"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637944" y="5153282"/>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1259632" y="5949280"/>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491231" y="1705079"/>
            <a:ext cx="2172706" cy="1138773"/>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❷</a:t>
            </a:r>
            <a:r>
              <a:rPr lang="ja-JP" altLang="en-US" b="1" dirty="0">
                <a:latin typeface="メイリオ" panose="020B0604030504040204" pitchFamily="50" charset="-128"/>
                <a:ea typeface="メイリオ" panose="020B0604030504040204" pitchFamily="50" charset="-128"/>
              </a:rPr>
              <a:t>「ホーム</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画面に追加」</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67544" y="1705079"/>
            <a:ext cx="2058682" cy="861774"/>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画面下部の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1052841" y="5676880"/>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653962" y="4860981"/>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30059"/>
            <a:ext cx="8384676" cy="360000"/>
          </a:xfrm>
        </p:spPr>
        <p:txBody>
          <a:bodyPr vert="horz" lIns="91440" tIns="45720" rIns="91440" bIns="45720" rtlCol="0" anchor="t">
            <a:normAutofit fontScale="77500" lnSpcReduction="20000"/>
          </a:bodyPr>
          <a:lstStyle/>
          <a:p>
            <a:r>
              <a:rPr lang="en-US" altLang="ja-JP" sz="2800" dirty="0">
                <a:latin typeface="Meiryo"/>
                <a:ea typeface="Meiryo"/>
              </a:rPr>
              <a:t>iPhone</a:t>
            </a:r>
            <a:r>
              <a:rPr lang="ja-JP" altLang="en-US" sz="2800" dirty="0">
                <a:latin typeface="Meiryo"/>
                <a:ea typeface="Meiryo"/>
              </a:rPr>
              <a:t>でホーム画面に追加しましょう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138111" y="2958461"/>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3" y="1710475"/>
            <a:ext cx="1872207"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❸</a:t>
            </a:r>
            <a:r>
              <a:rPr lang="ja-JP" altLang="en-US" b="1" dirty="0">
                <a:latin typeface="メイリオ" panose="020B0604030504040204" pitchFamily="50" charset="-128"/>
                <a:ea typeface="メイリオ" panose="020B0604030504040204" pitchFamily="50" charset="-128"/>
              </a:rPr>
              <a:t>「追加」を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809845" y="1658548"/>
            <a:ext cx="2058682" cy="861774"/>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panose="020B0604030504040204" pitchFamily="50" charset="-128"/>
                <a:ea typeface="メイリオ" panose="020B0604030504040204" pitchFamily="50" charset="-128"/>
              </a:rPr>
              <a:t>❹</a:t>
            </a:r>
            <a:r>
              <a:rPr lang="ja-JP" altLang="en-US" b="1" dirty="0">
                <a:latin typeface="メイリオ" panose="020B0604030504040204" pitchFamily="50" charset="-128"/>
                <a:ea typeface="メイリオ" panose="020B0604030504040204" pitchFamily="50" charset="-128"/>
              </a:rPr>
              <a:t>ホーム画面に</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追加が完了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928336" y="2453520"/>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69188" y="2745823"/>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476FA0FC-6C40-0D8E-5D84-5935CDE71D6D}"/>
              </a:ext>
            </a:extLst>
          </p:cNvPr>
          <p:cNvPicPr>
            <a:picLocks noChangeAspect="1"/>
          </p:cNvPicPr>
          <p:nvPr/>
        </p:nvPicPr>
        <p:blipFill>
          <a:blip r:embed="rId7"/>
          <a:stretch>
            <a:fillRect/>
          </a:stretch>
        </p:blipFill>
        <p:spPr>
          <a:xfrm>
            <a:off x="1069917" y="2274980"/>
            <a:ext cx="214894" cy="192274"/>
          </a:xfrm>
          <a:prstGeom prst="rect">
            <a:avLst/>
          </a:prstGeom>
          <a:ln>
            <a:solidFill>
              <a:schemeClr val="tx1"/>
            </a:solidFill>
          </a:ln>
        </p:spPr>
      </p:pic>
    </p:spTree>
    <p:extLst>
      <p:ext uri="{BB962C8B-B14F-4D97-AF65-F5344CB8AC3E}">
        <p14:creationId xmlns:p14="http://schemas.microsoft.com/office/powerpoint/2010/main" val="357575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727204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ハザードマップポータルサイトを活用し</a:t>
            </a:r>
            <a:r>
              <a:rPr lang="ja-JP" altLang="en-US" sz="4800" dirty="0">
                <a:solidFill>
                  <a:srgbClr val="009650"/>
                </a:solidFill>
              </a:rPr>
              <a:t>よう</a:t>
            </a:r>
          </a:p>
        </p:txBody>
      </p:sp>
    </p:spTree>
    <p:extLst>
      <p:ext uri="{BB962C8B-B14F-4D97-AF65-F5344CB8AC3E}">
        <p14:creationId xmlns:p14="http://schemas.microsoft.com/office/powerpoint/2010/main" val="97531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691680" y="548680"/>
            <a:ext cx="7200800" cy="5983176"/>
          </a:xfrm>
          <a:prstGeom prst="rect">
            <a:avLst/>
          </a:prstGeom>
          <a:noFill/>
        </p:spPr>
        <p:txBody>
          <a:bodyPr wrap="square" rtlCol="0">
            <a:spAutoFit/>
          </a:bodyPr>
          <a:lstStyle/>
          <a:p>
            <a:pPr>
              <a:lnSpc>
                <a:spcPct val="110000"/>
              </a:lnSpc>
            </a:pPr>
            <a:r>
              <a:rPr lang="en-US" altLang="ja-JP" sz="2400" b="1" dirty="0">
                <a:solidFill>
                  <a:srgbClr val="009650"/>
                </a:solidFill>
                <a:latin typeface="Meiryo" charset="-128"/>
                <a:ea typeface="Meiryo" charset="-128"/>
                <a:cs typeface="Meiryo" charset="-128"/>
              </a:rPr>
              <a:t>1.</a:t>
            </a:r>
            <a:r>
              <a:rPr lang="en-US" altLang="ja-JP" sz="2400" b="1" dirty="0">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ハザードマップポータルサイトを知りましょう </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ハザードマップとは？・・・・・・・・・・・・・・</a:t>
            </a:r>
            <a:r>
              <a:rPr lang="en-US" altLang="ja-JP" b="1" dirty="0">
                <a:latin typeface="Meiryo" charset="-128"/>
                <a:ea typeface="Meiryo" charset="-128"/>
                <a:cs typeface="Meiryo" charset="-128"/>
              </a:rPr>
              <a:t>P4 </a:t>
            </a:r>
            <a:r>
              <a:rPr lang="ja-JP" altLang="en-US" b="1" dirty="0">
                <a:latin typeface="Meiryo" charset="-128"/>
                <a:ea typeface="Meiryo" charset="-128"/>
                <a:cs typeface="Meiryo" charset="-128"/>
              </a:rPr>
              <a:t>　</a:t>
            </a:r>
            <a:endParaRPr lang="en-US" altLang="ja-JP"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ハザードマップポータルサイトとは？・・・・・・・</a:t>
            </a:r>
            <a:r>
              <a:rPr lang="en-US" altLang="ja-JP" b="1" dirty="0">
                <a:latin typeface="Meiryo" charset="-128"/>
                <a:ea typeface="Meiryo" charset="-128"/>
                <a:cs typeface="Meiryo" charset="-128"/>
              </a:rPr>
              <a:t>P5</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 ハザードマップポータルサイトでできること ・・・・</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2.</a:t>
            </a:r>
            <a:r>
              <a:rPr lang="ja-JP" altLang="en-US" sz="2400" b="1" dirty="0">
                <a:solidFill>
                  <a:srgbClr val="009650"/>
                </a:solidFill>
                <a:latin typeface="Meiryo" charset="-128"/>
                <a:ea typeface="Meiryo" charset="-128"/>
                <a:cs typeface="Meiryo" charset="-128"/>
              </a:rPr>
              <a:t> ハザードマップポータルサイトの</a:t>
            </a:r>
            <a:endParaRPr lang="en-US" altLang="ja-JP" sz="24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準備をしましょう</a:t>
            </a:r>
            <a:endParaRPr lang="en-US" altLang="ja-JP" sz="2400" b="1" dirty="0">
              <a:solidFill>
                <a:srgbClr val="009650"/>
              </a:solidFill>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ハザードマップポータルサイトを検索しましょう・・・・・</a:t>
            </a:r>
            <a:r>
              <a:rPr lang="en-US" altLang="ja-JP" b="1" dirty="0">
                <a:latin typeface="Meiryo" charset="-128"/>
                <a:ea typeface="Meiryo" charset="-128"/>
                <a:cs typeface="Meiryo" charset="-128"/>
              </a:rPr>
              <a:t>P9</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ブックマークをしましょう・・・・・・・・・・・・・</a:t>
            </a:r>
            <a:r>
              <a:rPr lang="en-US" altLang="ja-JP" b="1" dirty="0">
                <a:latin typeface="Meiryo" charset="-128"/>
                <a:ea typeface="Meiryo" charset="-128"/>
                <a:cs typeface="Meiryo" charset="-128"/>
              </a:rPr>
              <a:t>P13</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 ホーム画面に追加しましょう・・・・・・・・・・・ </a:t>
            </a:r>
            <a:r>
              <a:rPr lang="en-US" altLang="ja-JP" b="1" dirty="0">
                <a:latin typeface="Meiryo" charset="-128"/>
                <a:ea typeface="Meiryo" charset="-128"/>
                <a:cs typeface="Meiryo" charset="-128"/>
              </a:rPr>
              <a:t>P17</a:t>
            </a:r>
            <a:endParaRPr lang="en-US" altLang="ja-JP" sz="1800" b="1" dirty="0">
              <a:solidFill>
                <a:srgbClr val="009650"/>
              </a:solidFill>
              <a:latin typeface="Meiryo" charset="-128"/>
              <a:ea typeface="Meiryo" charset="-128"/>
              <a:cs typeface="Meiryo" charset="-128"/>
            </a:endParaRPr>
          </a:p>
          <a:p>
            <a:pPr>
              <a:lnSpc>
                <a:spcPct val="110000"/>
              </a:lnSpc>
            </a:pPr>
            <a:endParaRPr lang="en-US" altLang="ja-JP" sz="18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3.</a:t>
            </a:r>
            <a:r>
              <a:rPr lang="ja-JP" altLang="en-US" sz="2400" b="1" dirty="0">
                <a:solidFill>
                  <a:srgbClr val="009650"/>
                </a:solidFill>
                <a:latin typeface="Meiryo" charset="-128"/>
                <a:ea typeface="Meiryo" charset="-128"/>
                <a:cs typeface="Meiryo" charset="-128"/>
              </a:rPr>
              <a:t> ハザードマップポータルサイトを活用しよう</a:t>
            </a:r>
            <a:endParaRPr lang="ja-JP" altLang="en-US" sz="2400"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重ねるハザードマップの説明・・・・・・・・・・・・・</a:t>
            </a:r>
            <a:r>
              <a:rPr lang="en-US" altLang="ja-JP" b="1" dirty="0">
                <a:latin typeface="Meiryo" charset="-128"/>
                <a:ea typeface="Meiryo" charset="-128"/>
                <a:cs typeface="Meiryo" charset="-128"/>
              </a:rPr>
              <a:t>P20</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わがまちハザードマップの使い方・・・・・・・・・・・</a:t>
            </a:r>
            <a:r>
              <a:rPr lang="en-US" altLang="ja-JP" b="1" dirty="0">
                <a:latin typeface="Meiryo" charset="-128"/>
                <a:ea typeface="Meiryo" charset="-128"/>
                <a:cs typeface="Meiryo" charset="-128"/>
              </a:rPr>
              <a:t>P23</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 </a:t>
            </a:r>
            <a:r>
              <a:rPr lang="ja-JP" altLang="en-US" b="1" dirty="0">
                <a:latin typeface="Meiryo" charset="-128"/>
                <a:ea typeface="Meiryo" charset="-128"/>
                <a:cs typeface="Meiryo" charset="-128"/>
              </a:rPr>
              <a:t>ハザードマップポータルサイトの活用方法・・・・・・・</a:t>
            </a:r>
            <a:r>
              <a:rPr lang="en-US" altLang="ja-JP" b="1" dirty="0">
                <a:latin typeface="Meiryo" charset="-128"/>
                <a:ea typeface="Meiryo" charset="-128"/>
                <a:cs typeface="Meiryo" charset="-128"/>
              </a:rPr>
              <a:t>P26</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D</a:t>
            </a:r>
            <a:r>
              <a:rPr lang="ja-JP" altLang="en-US" b="1" dirty="0">
                <a:latin typeface="Meiryo" charset="-128"/>
                <a:ea typeface="Meiryo" charset="-128"/>
                <a:cs typeface="Meiryo" charset="-128"/>
              </a:rPr>
              <a:t> よくある質問・・・・・・・・・・・・・・・・・・・・</a:t>
            </a:r>
            <a:r>
              <a:rPr lang="en-US" altLang="ja-JP" b="1" dirty="0">
                <a:latin typeface="Meiryo" charset="-128"/>
                <a:ea typeface="Meiryo" charset="-128"/>
                <a:cs typeface="Meiryo" charset="-128"/>
              </a:rPr>
              <a:t>P27</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E</a:t>
            </a:r>
            <a:r>
              <a:rPr lang="ja-JP" altLang="en-US" b="1" dirty="0">
                <a:latin typeface="Meiryo" charset="-128"/>
                <a:ea typeface="Meiryo" charset="-128"/>
                <a:cs typeface="Meiryo" charset="-128"/>
              </a:rPr>
              <a:t> 問い合わせ先・・・・・・・・・・・・・・・・・・・・</a:t>
            </a:r>
            <a:r>
              <a:rPr lang="en-US" altLang="ja-JP" b="1" dirty="0">
                <a:latin typeface="Meiryo" charset="-128"/>
                <a:ea typeface="Meiryo" charset="-128"/>
                <a:cs typeface="Meiryo" charset="-128"/>
              </a:rPr>
              <a:t>P28</a:t>
            </a:r>
          </a:p>
          <a:p>
            <a:pPr algn="dist">
              <a:lnSpc>
                <a:spcPct val="110000"/>
              </a:lnSpc>
            </a:pPr>
            <a:endParaRPr lang="en-US" altLang="ja-JP" b="1" dirty="0">
              <a:latin typeface="Meiryo" charset="-128"/>
              <a:ea typeface="Meiryo" charset="-128"/>
              <a:cs typeface="Meiryo" charset="-128"/>
            </a:endParaRPr>
          </a:p>
        </p:txBody>
      </p:sp>
      <p:cxnSp>
        <p:nvCxnSpPr>
          <p:cNvPr id="2" name="直線コネクタ 1">
            <a:extLst>
              <a:ext uri="{FF2B5EF4-FFF2-40B4-BE49-F238E27FC236}">
                <a16:creationId xmlns:a16="http://schemas.microsoft.com/office/drawing/2014/main" id="{EF002A43-D87C-1726-89B7-E4C4B1C64E60}"/>
              </a:ext>
            </a:extLst>
          </p:cNvPr>
          <p:cNvCxnSpPr/>
          <p:nvPr/>
        </p:nvCxnSpPr>
        <p:spPr>
          <a:xfrm>
            <a:off x="1685172" y="206084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C53AB920-A2EC-8CB6-FA7F-27BF3442081C}"/>
              </a:ext>
            </a:extLst>
          </p:cNvPr>
          <p:cNvCxnSpPr/>
          <p:nvPr/>
        </p:nvCxnSpPr>
        <p:spPr>
          <a:xfrm>
            <a:off x="1691680" y="407707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FE3A1F8C-1ACF-45F3-91B6-82EFF219EF6D}"/>
              </a:ext>
            </a:extLst>
          </p:cNvPr>
          <p:cNvGrpSpPr/>
          <p:nvPr/>
        </p:nvGrpSpPr>
        <p:grpSpPr>
          <a:xfrm>
            <a:off x="3389237" y="1340767"/>
            <a:ext cx="2365525" cy="4915035"/>
            <a:chOff x="3389237" y="1340767"/>
            <a:chExt cx="2365525" cy="4915035"/>
          </a:xfrm>
        </p:grpSpPr>
        <p:pic>
          <p:nvPicPr>
            <p:cNvPr id="42" name="図 41" descr="グラフィカル ユーザー インターフェイス, アプリケーション&#10;&#10;自動的に生成された説明">
              <a:extLst>
                <a:ext uri="{FF2B5EF4-FFF2-40B4-BE49-F238E27FC236}">
                  <a16:creationId xmlns:a16="http://schemas.microsoft.com/office/drawing/2014/main" id="{BD5A5F37-2F78-B14E-E703-F37E9F71C2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237" y="1340767"/>
              <a:ext cx="2365525" cy="4915035"/>
            </a:xfrm>
            <a:prstGeom prst="rect">
              <a:avLst/>
            </a:prstGeom>
            <a:ln>
              <a:solidFill>
                <a:schemeClr val="tx1"/>
              </a:solidFill>
            </a:ln>
          </p:spPr>
        </p:pic>
        <p:grpSp>
          <p:nvGrpSpPr>
            <p:cNvPr id="36" name="グループ化 35">
              <a:extLst>
                <a:ext uri="{FF2B5EF4-FFF2-40B4-BE49-F238E27FC236}">
                  <a16:creationId xmlns:a16="http://schemas.microsoft.com/office/drawing/2014/main" id="{DD2783F5-4B34-44C9-93BF-34B0F82D1ACF}"/>
                </a:ext>
              </a:extLst>
            </p:cNvPr>
            <p:cNvGrpSpPr/>
            <p:nvPr/>
          </p:nvGrpSpPr>
          <p:grpSpPr>
            <a:xfrm>
              <a:off x="3471607" y="2731103"/>
              <a:ext cx="2244093" cy="3096327"/>
              <a:chOff x="3471607" y="2731103"/>
              <a:chExt cx="2244093" cy="3096327"/>
            </a:xfrm>
          </p:grpSpPr>
          <p:sp>
            <p:nvSpPr>
              <p:cNvPr id="25" name="正方形/長方形 24">
                <a:extLst>
                  <a:ext uri="{FF2B5EF4-FFF2-40B4-BE49-F238E27FC236}">
                    <a16:creationId xmlns:a16="http://schemas.microsoft.com/office/drawing/2014/main" id="{B01A4C0E-26C4-A32B-926A-F72431F607AB}"/>
                  </a:ext>
                </a:extLst>
              </p:cNvPr>
              <p:cNvSpPr/>
              <p:nvPr/>
            </p:nvSpPr>
            <p:spPr>
              <a:xfrm>
                <a:off x="3471607" y="2731103"/>
                <a:ext cx="2230807" cy="7458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888A190-9D19-989B-C36C-7E76B9D79E6E}"/>
                  </a:ext>
                </a:extLst>
              </p:cNvPr>
              <p:cNvSpPr/>
              <p:nvPr/>
            </p:nvSpPr>
            <p:spPr>
              <a:xfrm>
                <a:off x="3473636" y="3527663"/>
                <a:ext cx="2228777" cy="427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91CBB02-7311-6281-7A01-623A75637F1F}"/>
                  </a:ext>
                </a:extLst>
              </p:cNvPr>
              <p:cNvSpPr/>
              <p:nvPr/>
            </p:nvSpPr>
            <p:spPr>
              <a:xfrm>
                <a:off x="3482108" y="4109536"/>
                <a:ext cx="2229362" cy="1021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5ADB885-BEF4-9808-1649-C7FB65EC0D58}"/>
                  </a:ext>
                </a:extLst>
              </p:cNvPr>
              <p:cNvSpPr/>
              <p:nvPr/>
            </p:nvSpPr>
            <p:spPr>
              <a:xfrm>
                <a:off x="3486338" y="5194192"/>
                <a:ext cx="2229362" cy="633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
        <p:nvSpPr>
          <p:cNvPr id="10" name="Title 1">
            <a:extLst>
              <a:ext uri="{FF2B5EF4-FFF2-40B4-BE49-F238E27FC236}">
                <a16:creationId xmlns:a16="http://schemas.microsoft.com/office/drawing/2014/main" id="{17E256D0-11DA-9A41-26C5-6475635FC8D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a:t>3-A</a:t>
            </a:r>
            <a:endParaRPr lang="en-US" sz="3600" dirty="0"/>
          </a:p>
        </p:txBody>
      </p:sp>
      <p:sp>
        <p:nvSpPr>
          <p:cNvPr id="5" name="四角形: 角を丸くする 4">
            <a:extLst>
              <a:ext uri="{FF2B5EF4-FFF2-40B4-BE49-F238E27FC236}">
                <a16:creationId xmlns:a16="http://schemas.microsoft.com/office/drawing/2014/main" id="{F65DC365-0E59-11D7-3414-FE1B9532AFFF}"/>
              </a:ext>
            </a:extLst>
          </p:cNvPr>
          <p:cNvSpPr/>
          <p:nvPr/>
        </p:nvSpPr>
        <p:spPr>
          <a:xfrm>
            <a:off x="333313" y="1316236"/>
            <a:ext cx="2206474" cy="2034406"/>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3F24F022-FFF1-83BD-CE10-C175310A6351}"/>
              </a:ext>
            </a:extLst>
          </p:cNvPr>
          <p:cNvSpPr/>
          <p:nvPr/>
        </p:nvSpPr>
        <p:spPr>
          <a:xfrm>
            <a:off x="323528" y="3709944"/>
            <a:ext cx="2206474" cy="2239335"/>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E86252FF-04EB-335B-54A5-DCA073C51969}"/>
              </a:ext>
            </a:extLst>
          </p:cNvPr>
          <p:cNvSpPr/>
          <p:nvPr/>
        </p:nvSpPr>
        <p:spPr>
          <a:xfrm>
            <a:off x="6613998" y="3850493"/>
            <a:ext cx="2206474" cy="224280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7965AE9D-73A9-28FE-8365-F078BF01789B}"/>
              </a:ext>
            </a:extLst>
          </p:cNvPr>
          <p:cNvSpPr/>
          <p:nvPr/>
        </p:nvSpPr>
        <p:spPr>
          <a:xfrm>
            <a:off x="6635678" y="1316236"/>
            <a:ext cx="2206474" cy="1896739"/>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コネクタ: カギ線 10">
            <a:extLst>
              <a:ext uri="{FF2B5EF4-FFF2-40B4-BE49-F238E27FC236}">
                <a16:creationId xmlns:a16="http://schemas.microsoft.com/office/drawing/2014/main" id="{33BE8378-3F46-02E6-9D5F-EB71CAA33D54}"/>
              </a:ext>
            </a:extLst>
          </p:cNvPr>
          <p:cNvCxnSpPr>
            <a:cxnSpLocks/>
            <a:stCxn id="25" idx="1"/>
            <a:endCxn id="20" idx="3"/>
          </p:cNvCxnSpPr>
          <p:nvPr/>
        </p:nvCxnSpPr>
        <p:spPr>
          <a:xfrm rot="10800000">
            <a:off x="2575201" y="2524545"/>
            <a:ext cx="896407" cy="579505"/>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コネクタ: カギ線 11">
            <a:extLst>
              <a:ext uri="{FF2B5EF4-FFF2-40B4-BE49-F238E27FC236}">
                <a16:creationId xmlns:a16="http://schemas.microsoft.com/office/drawing/2014/main" id="{DC0F9AF2-AC36-E70D-7A74-CF04D803E98B}"/>
              </a:ext>
            </a:extLst>
          </p:cNvPr>
          <p:cNvCxnSpPr>
            <a:cxnSpLocks/>
            <a:stCxn id="28" idx="1"/>
          </p:cNvCxnSpPr>
          <p:nvPr/>
        </p:nvCxnSpPr>
        <p:spPr>
          <a:xfrm rot="10800000">
            <a:off x="2530004" y="4264878"/>
            <a:ext cx="952104" cy="355611"/>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コネクタ: カギ線 12">
            <a:extLst>
              <a:ext uri="{FF2B5EF4-FFF2-40B4-BE49-F238E27FC236}">
                <a16:creationId xmlns:a16="http://schemas.microsoft.com/office/drawing/2014/main" id="{F60AABDC-FC01-30E0-97AC-7D9BEE5B7F96}"/>
              </a:ext>
            </a:extLst>
          </p:cNvPr>
          <p:cNvCxnSpPr>
            <a:cxnSpLocks/>
            <a:stCxn id="22" idx="1"/>
            <a:endCxn id="26" idx="3"/>
          </p:cNvCxnSpPr>
          <p:nvPr/>
        </p:nvCxnSpPr>
        <p:spPr>
          <a:xfrm rot="10800000" flipV="1">
            <a:off x="5702414" y="2390197"/>
            <a:ext cx="932045" cy="135097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コネクタ: カギ線 14">
            <a:extLst>
              <a:ext uri="{FF2B5EF4-FFF2-40B4-BE49-F238E27FC236}">
                <a16:creationId xmlns:a16="http://schemas.microsoft.com/office/drawing/2014/main" id="{D4534FBB-8C18-72CE-3B7E-28DC96D2C123}"/>
              </a:ext>
            </a:extLst>
          </p:cNvPr>
          <p:cNvCxnSpPr>
            <a:cxnSpLocks/>
            <a:endCxn id="30" idx="3"/>
          </p:cNvCxnSpPr>
          <p:nvPr/>
        </p:nvCxnSpPr>
        <p:spPr>
          <a:xfrm rot="10800000" flipV="1">
            <a:off x="5715700" y="4868277"/>
            <a:ext cx="898298" cy="64253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テキスト ボックス 15">
            <a:extLst>
              <a:ext uri="{FF2B5EF4-FFF2-40B4-BE49-F238E27FC236}">
                <a16:creationId xmlns:a16="http://schemas.microsoft.com/office/drawing/2014/main" id="{7196B23F-3CC4-60EF-1956-4345A853D0F7}"/>
              </a:ext>
            </a:extLst>
          </p:cNvPr>
          <p:cNvSpPr txBox="1"/>
          <p:nvPr/>
        </p:nvSpPr>
        <p:spPr>
          <a:xfrm>
            <a:off x="244002" y="1442869"/>
            <a:ext cx="2365525"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住所から探す</a:t>
            </a:r>
            <a:endParaRPr lang="en-US" altLang="ja-JP"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0AF00669-013A-1265-4B1C-5077670D023F}"/>
              </a:ext>
            </a:extLst>
          </p:cNvPr>
          <p:cNvSpPr txBox="1"/>
          <p:nvPr/>
        </p:nvSpPr>
        <p:spPr>
          <a:xfrm>
            <a:off x="6807253" y="1509396"/>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現在地から探す</a:t>
            </a:r>
            <a:endParaRPr lang="en-US" altLang="ja-JP" b="1" dirty="0">
              <a:solidFill>
                <a:srgbClr val="009650"/>
              </a:solidFill>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838F7580-9E6C-3204-B54B-826F0EACD160}"/>
              </a:ext>
            </a:extLst>
          </p:cNvPr>
          <p:cNvSpPr txBox="1"/>
          <p:nvPr/>
        </p:nvSpPr>
        <p:spPr>
          <a:xfrm>
            <a:off x="467544" y="3924345"/>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地図から探す</a:t>
            </a:r>
            <a:endParaRPr lang="en-US" altLang="ja-JP"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302F7C5D-2D35-6ACF-56BF-FF0E8B0235E3}"/>
              </a:ext>
            </a:extLst>
          </p:cNvPr>
          <p:cNvSpPr txBox="1"/>
          <p:nvPr/>
        </p:nvSpPr>
        <p:spPr>
          <a:xfrm>
            <a:off x="6502038" y="4018336"/>
            <a:ext cx="247375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災害の種類から選ぶ</a:t>
            </a:r>
            <a:endParaRPr lang="en-US" altLang="ja-JP" b="1" dirty="0">
              <a:solidFill>
                <a:srgbClr val="009650"/>
              </a:solidFill>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A8D4A0D1-BA5C-55C2-464A-FDD3F12D1B9D}"/>
              </a:ext>
            </a:extLst>
          </p:cNvPr>
          <p:cNvSpPr txBox="1"/>
          <p:nvPr/>
        </p:nvSpPr>
        <p:spPr>
          <a:xfrm>
            <a:off x="311602" y="1785880"/>
            <a:ext cx="2263598"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特定の箇所や市区町村の災害リスクを調べたい方は「住所から探す」を使ってみましょう</a:t>
            </a:r>
          </a:p>
        </p:txBody>
      </p:sp>
      <p:sp>
        <p:nvSpPr>
          <p:cNvPr id="21" name="テキスト ボックス 20">
            <a:extLst>
              <a:ext uri="{FF2B5EF4-FFF2-40B4-BE49-F238E27FC236}">
                <a16:creationId xmlns:a16="http://schemas.microsoft.com/office/drawing/2014/main" id="{EF6C2B0A-9A8E-A30D-DD27-CE4ED60B2454}"/>
              </a:ext>
            </a:extLst>
          </p:cNvPr>
          <p:cNvSpPr txBox="1"/>
          <p:nvPr/>
        </p:nvSpPr>
        <p:spPr>
          <a:xfrm>
            <a:off x="323528" y="4303989"/>
            <a:ext cx="2263598"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地図を見ながら自由に災害リスクを調べたい方は「地図から探す」を使ってみましょう</a:t>
            </a:r>
          </a:p>
        </p:txBody>
      </p:sp>
      <p:sp>
        <p:nvSpPr>
          <p:cNvPr id="22" name="テキスト ボックス 21">
            <a:extLst>
              <a:ext uri="{FF2B5EF4-FFF2-40B4-BE49-F238E27FC236}">
                <a16:creationId xmlns:a16="http://schemas.microsoft.com/office/drawing/2014/main" id="{0DEFD621-1FDA-5D79-61B1-400A318C7E2E}"/>
              </a:ext>
            </a:extLst>
          </p:cNvPr>
          <p:cNvSpPr txBox="1"/>
          <p:nvPr/>
        </p:nvSpPr>
        <p:spPr>
          <a:xfrm>
            <a:off x="6634458" y="1790033"/>
            <a:ext cx="2232248" cy="1200329"/>
          </a:xfrm>
          <a:prstGeom prst="rect">
            <a:avLst/>
          </a:prstGeom>
          <a:noFill/>
        </p:spPr>
        <p:txBody>
          <a:bodyPr wrap="square">
            <a:spAutoFit/>
          </a:bodyPr>
          <a:lstStyle/>
          <a:p>
            <a:pPr indent="-417600"/>
            <a:r>
              <a:rPr lang="ja-JP" altLang="en-US" b="1" spc="-16" dirty="0">
                <a:latin typeface="メイリオ" panose="020B0604030504040204" pitchFamily="50" charset="-128"/>
                <a:ea typeface="メイリオ" panose="020B0604030504040204" pitchFamily="50" charset="-128"/>
                <a:cs typeface="Meiryo" charset="-128"/>
              </a:rPr>
              <a:t>今いる場所の災害リスクを調べたい方は「現在地から探す」を使ってみましょう</a:t>
            </a:r>
            <a:endParaRPr lang="ja-JP" altLang="en-US" b="1" dirty="0">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26713CF-4342-376A-F5A6-875089C174EA}"/>
              </a:ext>
            </a:extLst>
          </p:cNvPr>
          <p:cNvSpPr txBox="1"/>
          <p:nvPr/>
        </p:nvSpPr>
        <p:spPr>
          <a:xfrm>
            <a:off x="6588224" y="4397063"/>
            <a:ext cx="2352236"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特にリスクを知りたい災害がある方は「災害の種類から選ぶ」を使ってみましょう</a:t>
            </a:r>
          </a:p>
        </p:txBody>
      </p:sp>
    </p:spTree>
    <p:extLst>
      <p:ext uri="{BB962C8B-B14F-4D97-AF65-F5344CB8AC3E}">
        <p14:creationId xmlns:p14="http://schemas.microsoft.com/office/powerpoint/2010/main" val="116129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テキスト&#10;&#10;自動的に生成された説明">
            <a:extLst>
              <a:ext uri="{FF2B5EF4-FFF2-40B4-BE49-F238E27FC236}">
                <a16:creationId xmlns:a16="http://schemas.microsoft.com/office/drawing/2014/main" id="{068C9C59-761D-AAA4-BE3E-82717A854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8354" y="2725228"/>
            <a:ext cx="1633092" cy="3534421"/>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A5E5BB0A-4AA3-2D80-4B2D-A19CDACFBF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9546" y="2735878"/>
            <a:ext cx="1627634" cy="3522609"/>
          </a:xfrm>
          <a:prstGeom prst="rect">
            <a:avLst/>
          </a:prstGeom>
          <a:ln>
            <a:solidFill>
              <a:schemeClr val="tx1"/>
            </a:solidFill>
          </a:ln>
        </p:spPr>
      </p:pic>
      <p:pic>
        <p:nvPicPr>
          <p:cNvPr id="40" name="図 39" descr="グラフィカル ユーザー インターフェイス, アプリケーション&#10;&#10;自動的に生成された説明">
            <a:extLst>
              <a:ext uri="{FF2B5EF4-FFF2-40B4-BE49-F238E27FC236}">
                <a16:creationId xmlns:a16="http://schemas.microsoft.com/office/drawing/2014/main" id="{608024F2-DFA4-EC3E-775B-DBE7434366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2771" y="2745822"/>
            <a:ext cx="1627634" cy="3522609"/>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A4E4ACFF-C779-73E1-1D4C-C16C2E6517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554" y="2728717"/>
            <a:ext cx="1637050" cy="3542989"/>
          </a:xfrm>
          <a:prstGeom prst="rect">
            <a:avLst/>
          </a:prstGeom>
          <a:ln>
            <a:solidFill>
              <a:schemeClr val="tx1"/>
            </a:solidFill>
          </a:ln>
        </p:spPr>
      </p:pic>
      <p:sp>
        <p:nvSpPr>
          <p:cNvPr id="9" name="四角形: 角を丸くする 8">
            <a:extLst>
              <a:ext uri="{FF2B5EF4-FFF2-40B4-BE49-F238E27FC236}">
                <a16:creationId xmlns:a16="http://schemas.microsoft.com/office/drawing/2014/main" id="{7925FB1D-FE9D-59B0-A7F5-C2BCE82DBBF4}"/>
              </a:ext>
            </a:extLst>
          </p:cNvPr>
          <p:cNvSpPr/>
          <p:nvPr/>
        </p:nvSpPr>
        <p:spPr>
          <a:xfrm>
            <a:off x="2628113" y="3237897"/>
            <a:ext cx="1223807" cy="12138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00E1986A-2DD4-B2D1-69EB-FA067380BE87}"/>
              </a:ext>
            </a:extLst>
          </p:cNvPr>
          <p:cNvSpPr/>
          <p:nvPr/>
        </p:nvSpPr>
        <p:spPr>
          <a:xfrm>
            <a:off x="684756" y="4235693"/>
            <a:ext cx="11509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7C904B88-B402-A90A-C510-1C2950699ECF}"/>
              </a:ext>
            </a:extLst>
          </p:cNvPr>
          <p:cNvSpPr txBox="1"/>
          <p:nvPr/>
        </p:nvSpPr>
        <p:spPr>
          <a:xfrm>
            <a:off x="2336566" y="1774610"/>
            <a:ext cx="2310619" cy="954107"/>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対象の地域（ここでは東京都江東区を押し「　」を押す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B187A84-23FD-F462-AB49-3CE874D5CF02}"/>
              </a:ext>
            </a:extLst>
          </p:cNvPr>
          <p:cNvSpPr txBox="1"/>
          <p:nvPr/>
        </p:nvSpPr>
        <p:spPr>
          <a:xfrm>
            <a:off x="425086" y="1772816"/>
            <a:ext cx="2130689"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検索窓を押し</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「江東区」と入力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　」を押す</a:t>
            </a:r>
            <a:endParaRPr lang="en-US" altLang="ja-JP" sz="1600" b="1" dirty="0">
              <a:latin typeface="メイリオ" panose="020B0604030504040204" pitchFamily="50" charset="-128"/>
              <a:ea typeface="メイリオ" panose="020B0604030504040204" pitchFamily="50" charset="-128"/>
            </a:endParaRPr>
          </a:p>
        </p:txBody>
      </p:sp>
      <p:grpSp>
        <p:nvGrpSpPr>
          <p:cNvPr id="13" name="図形グループ 69">
            <a:extLst>
              <a:ext uri="{FF2B5EF4-FFF2-40B4-BE49-F238E27FC236}">
                <a16:creationId xmlns:a16="http://schemas.microsoft.com/office/drawing/2014/main" id="{66B74654-6765-AE69-23DD-2601DBD0BC3C}"/>
              </a:ext>
            </a:extLst>
          </p:cNvPr>
          <p:cNvGrpSpPr/>
          <p:nvPr/>
        </p:nvGrpSpPr>
        <p:grpSpPr>
          <a:xfrm>
            <a:off x="481695" y="3936432"/>
            <a:ext cx="296587" cy="293005"/>
            <a:chOff x="2897417" y="3995693"/>
            <a:chExt cx="296587" cy="293005"/>
          </a:xfrm>
        </p:grpSpPr>
        <p:sp>
          <p:nvSpPr>
            <p:cNvPr id="14" name="円/楕円 70">
              <a:extLst>
                <a:ext uri="{FF2B5EF4-FFF2-40B4-BE49-F238E27FC236}">
                  <a16:creationId xmlns:a16="http://schemas.microsoft.com/office/drawing/2014/main" id="{97FDDC60-8A47-4C13-0546-014F4CDEB4C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2CFCBB4-FC1B-21E1-FC61-5059735801B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6" name="図形グループ 61">
            <a:extLst>
              <a:ext uri="{FF2B5EF4-FFF2-40B4-BE49-F238E27FC236}">
                <a16:creationId xmlns:a16="http://schemas.microsoft.com/office/drawing/2014/main" id="{907CDE8C-2DEC-7B61-BBE8-BF6C7131CFF7}"/>
              </a:ext>
            </a:extLst>
          </p:cNvPr>
          <p:cNvGrpSpPr/>
          <p:nvPr/>
        </p:nvGrpSpPr>
        <p:grpSpPr>
          <a:xfrm>
            <a:off x="2481082" y="2845357"/>
            <a:ext cx="296586" cy="293005"/>
            <a:chOff x="3546641" y="3995693"/>
            <a:chExt cx="296586" cy="293005"/>
          </a:xfrm>
        </p:grpSpPr>
        <p:sp>
          <p:nvSpPr>
            <p:cNvPr id="17" name="円/楕円 65">
              <a:extLst>
                <a:ext uri="{FF2B5EF4-FFF2-40B4-BE49-F238E27FC236}">
                  <a16:creationId xmlns:a16="http://schemas.microsoft.com/office/drawing/2014/main" id="{2B73C93C-3E8D-1D57-BC10-7BC8075120AD}"/>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68">
              <a:extLst>
                <a:ext uri="{FF2B5EF4-FFF2-40B4-BE49-F238E27FC236}">
                  <a16:creationId xmlns:a16="http://schemas.microsoft.com/office/drawing/2014/main" id="{ECE2F193-0783-94A2-F7E3-D2A72237642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字幕 14">
            <a:extLst>
              <a:ext uri="{FF2B5EF4-FFF2-40B4-BE49-F238E27FC236}">
                <a16:creationId xmlns:a16="http://schemas.microsoft.com/office/drawing/2014/main" id="{3ACB81B9-BBF2-8D51-155A-BA9F057240D0}"/>
              </a:ext>
            </a:extLst>
          </p:cNvPr>
          <p:cNvSpPr>
            <a:spLocks noGrp="1"/>
          </p:cNvSpPr>
          <p:nvPr>
            <p:ph type="subTitle" idx="1"/>
          </p:nvPr>
        </p:nvSpPr>
        <p:spPr>
          <a:xfrm>
            <a:off x="499148" y="1357854"/>
            <a:ext cx="8384676" cy="360000"/>
          </a:xfrm>
        </p:spPr>
        <p:txBody>
          <a:bodyPr vert="horz" lIns="91440" tIns="45720" rIns="91440" bIns="45720" rtlCol="0" anchor="t">
            <a:normAutofit fontScale="77500" lnSpcReduction="20000"/>
          </a:bodyPr>
          <a:lstStyle/>
          <a:p>
            <a:r>
              <a:rPr lang="ja-JP" altLang="en-US" sz="2800" dirty="0">
                <a:latin typeface="Meiryo"/>
                <a:ea typeface="Meiryo"/>
              </a:rPr>
              <a:t>地域から検索してみよう</a:t>
            </a:r>
          </a:p>
        </p:txBody>
      </p:sp>
      <p:sp>
        <p:nvSpPr>
          <p:cNvPr id="20" name="四角形: 角を丸くする 19">
            <a:extLst>
              <a:ext uri="{FF2B5EF4-FFF2-40B4-BE49-F238E27FC236}">
                <a16:creationId xmlns:a16="http://schemas.microsoft.com/office/drawing/2014/main" id="{1FC9D0A6-2C1E-B3F2-7176-61D86947FAD9}"/>
              </a:ext>
            </a:extLst>
          </p:cNvPr>
          <p:cNvSpPr/>
          <p:nvPr/>
        </p:nvSpPr>
        <p:spPr>
          <a:xfrm>
            <a:off x="5692760" y="3128202"/>
            <a:ext cx="161472" cy="170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019A59CA-5E82-1CD1-081E-6E1E1E1E1A94}"/>
              </a:ext>
            </a:extLst>
          </p:cNvPr>
          <p:cNvSpPr txBox="1"/>
          <p:nvPr/>
        </p:nvSpPr>
        <p:spPr>
          <a:xfrm>
            <a:off x="4644009" y="1772816"/>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調べたい災害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内容を押し</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　」を押す</a:t>
            </a:r>
            <a:endParaRPr lang="en-US" altLang="ja-JP" sz="16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3627647-C9BA-896B-4B76-3464865887A7}"/>
              </a:ext>
            </a:extLst>
          </p:cNvPr>
          <p:cNvSpPr txBox="1"/>
          <p:nvPr/>
        </p:nvSpPr>
        <p:spPr>
          <a:xfrm>
            <a:off x="6659555" y="1764577"/>
            <a:ext cx="2130689" cy="954107"/>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対象の地域に応じた災害リスク情報が表示される</a:t>
            </a:r>
            <a:endParaRPr lang="en-US" altLang="ja-JP" sz="1600" b="1" dirty="0">
              <a:latin typeface="メイリオ" panose="020B0604030504040204" pitchFamily="50" charset="-128"/>
              <a:ea typeface="メイリオ" panose="020B0604030504040204" pitchFamily="50" charset="-128"/>
            </a:endParaRPr>
          </a:p>
        </p:txBody>
      </p:sp>
      <p:sp>
        <p:nvSpPr>
          <p:cNvPr id="23" name="フリーフォーム 92">
            <a:extLst>
              <a:ext uri="{FF2B5EF4-FFF2-40B4-BE49-F238E27FC236}">
                <a16:creationId xmlns:a16="http://schemas.microsoft.com/office/drawing/2014/main" id="{78909AD7-A566-1942-751D-5E4D4AFF52E0}"/>
              </a:ext>
            </a:extLst>
          </p:cNvPr>
          <p:cNvSpPr/>
          <p:nvPr/>
        </p:nvSpPr>
        <p:spPr>
          <a:xfrm>
            <a:off x="6625915" y="301087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69">
            <a:extLst>
              <a:ext uri="{FF2B5EF4-FFF2-40B4-BE49-F238E27FC236}">
                <a16:creationId xmlns:a16="http://schemas.microsoft.com/office/drawing/2014/main" id="{2E5725C7-DF35-1148-BAEE-DE4B8479D1D8}"/>
              </a:ext>
            </a:extLst>
          </p:cNvPr>
          <p:cNvGrpSpPr/>
          <p:nvPr/>
        </p:nvGrpSpPr>
        <p:grpSpPr>
          <a:xfrm>
            <a:off x="4612543" y="2938364"/>
            <a:ext cx="296586" cy="293005"/>
            <a:chOff x="4232441" y="3995693"/>
            <a:chExt cx="296586" cy="293005"/>
          </a:xfrm>
        </p:grpSpPr>
        <p:sp>
          <p:nvSpPr>
            <p:cNvPr id="25" name="円/楕円 70">
              <a:extLst>
                <a:ext uri="{FF2B5EF4-FFF2-40B4-BE49-F238E27FC236}">
                  <a16:creationId xmlns:a16="http://schemas.microsoft.com/office/drawing/2014/main" id="{DE541934-47D7-967E-1B24-436835BF70A1}"/>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1">
              <a:extLst>
                <a:ext uri="{FF2B5EF4-FFF2-40B4-BE49-F238E27FC236}">
                  <a16:creationId xmlns:a16="http://schemas.microsoft.com/office/drawing/2014/main" id="{C46913E8-DD96-65BB-8903-02B6EA41671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四角形: 角を丸くする 27">
            <a:extLst>
              <a:ext uri="{FF2B5EF4-FFF2-40B4-BE49-F238E27FC236}">
                <a16:creationId xmlns:a16="http://schemas.microsoft.com/office/drawing/2014/main" id="{6DB847B2-C944-7275-7C49-66EEDF2D0F45}"/>
              </a:ext>
            </a:extLst>
          </p:cNvPr>
          <p:cNvSpPr/>
          <p:nvPr/>
        </p:nvSpPr>
        <p:spPr>
          <a:xfrm>
            <a:off x="1882629" y="4235693"/>
            <a:ext cx="169091"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13F71605-747C-72B2-698C-5F64EC9AED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93669" y="2446592"/>
            <a:ext cx="204816" cy="185764"/>
          </a:xfrm>
          <a:prstGeom prst="rect">
            <a:avLst/>
          </a:prstGeom>
          <a:ln>
            <a:solidFill>
              <a:schemeClr val="tx1"/>
            </a:solidFill>
          </a:ln>
        </p:spPr>
      </p:pic>
      <p:sp>
        <p:nvSpPr>
          <p:cNvPr id="41" name="四角形: 角を丸くする 40">
            <a:extLst>
              <a:ext uri="{FF2B5EF4-FFF2-40B4-BE49-F238E27FC236}">
                <a16:creationId xmlns:a16="http://schemas.microsoft.com/office/drawing/2014/main" id="{DC98F20C-7721-B9A0-7F3D-054A87E424C4}"/>
              </a:ext>
            </a:extLst>
          </p:cNvPr>
          <p:cNvSpPr/>
          <p:nvPr/>
        </p:nvSpPr>
        <p:spPr>
          <a:xfrm>
            <a:off x="3682829" y="3038827"/>
            <a:ext cx="169091" cy="2153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図 42">
            <a:extLst>
              <a:ext uri="{FF2B5EF4-FFF2-40B4-BE49-F238E27FC236}">
                <a16:creationId xmlns:a16="http://schemas.microsoft.com/office/drawing/2014/main" id="{4437E244-57E0-B450-D32E-C31DB818E3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38036" y="2444128"/>
            <a:ext cx="148225" cy="157489"/>
          </a:xfrm>
          <a:prstGeom prst="rect">
            <a:avLst/>
          </a:prstGeom>
          <a:ln>
            <a:solidFill>
              <a:schemeClr val="tx1"/>
            </a:solidFill>
          </a:ln>
        </p:spPr>
      </p:pic>
      <p:sp>
        <p:nvSpPr>
          <p:cNvPr id="44" name="四角形: 角を丸くする 43">
            <a:extLst>
              <a:ext uri="{FF2B5EF4-FFF2-40B4-BE49-F238E27FC236}">
                <a16:creationId xmlns:a16="http://schemas.microsoft.com/office/drawing/2014/main" id="{75A8926F-B300-BF9F-4EBB-C6DE9CCD79C7}"/>
              </a:ext>
            </a:extLst>
          </p:cNvPr>
          <p:cNvSpPr/>
          <p:nvPr/>
        </p:nvSpPr>
        <p:spPr>
          <a:xfrm>
            <a:off x="4757544" y="3329522"/>
            <a:ext cx="1137887" cy="8992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a:extLst>
              <a:ext uri="{FF2B5EF4-FFF2-40B4-BE49-F238E27FC236}">
                <a16:creationId xmlns:a16="http://schemas.microsoft.com/office/drawing/2014/main" id="{CDD8C747-44F3-2D83-B52E-302CBA8BF2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38816" y="2438468"/>
            <a:ext cx="188201" cy="182130"/>
          </a:xfrm>
          <a:prstGeom prst="rect">
            <a:avLst/>
          </a:prstGeom>
          <a:ln>
            <a:solidFill>
              <a:schemeClr val="tx1"/>
            </a:solidFill>
          </a:ln>
        </p:spPr>
      </p:pic>
      <p:sp>
        <p:nvSpPr>
          <p:cNvPr id="47" name="四角形: 角を丸くする 46">
            <a:extLst>
              <a:ext uri="{FF2B5EF4-FFF2-40B4-BE49-F238E27FC236}">
                <a16:creationId xmlns:a16="http://schemas.microsoft.com/office/drawing/2014/main" id="{3216DFE1-7E1C-1BAF-F79D-D257D56A7C97}"/>
              </a:ext>
            </a:extLst>
          </p:cNvPr>
          <p:cNvSpPr/>
          <p:nvPr/>
        </p:nvSpPr>
        <p:spPr>
          <a:xfrm>
            <a:off x="6911493" y="3213337"/>
            <a:ext cx="1580094" cy="10223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4E123DF6-DECA-D4EC-0DCD-324C7474C144}"/>
              </a:ext>
            </a:extLst>
          </p:cNvPr>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Tree>
    <p:extLst>
      <p:ext uri="{BB962C8B-B14F-4D97-AF65-F5344CB8AC3E}">
        <p14:creationId xmlns:p14="http://schemas.microsoft.com/office/powerpoint/2010/main" val="309779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descr="アプリケーション&#10;&#10;中程度の精度で自動的に生成された説明">
            <a:extLst>
              <a:ext uri="{FF2B5EF4-FFF2-40B4-BE49-F238E27FC236}">
                <a16:creationId xmlns:a16="http://schemas.microsoft.com/office/drawing/2014/main" id="{2EBB268B-733E-2F3B-B0B8-0E1A3E3B57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7802" y="2729701"/>
            <a:ext cx="1631211" cy="3530108"/>
          </a:xfrm>
          <a:prstGeom prst="rect">
            <a:avLst/>
          </a:prstGeom>
          <a:ln>
            <a:solidFill>
              <a:schemeClr val="tx1"/>
            </a:solidFill>
          </a:ln>
        </p:spPr>
      </p:pic>
      <p:pic>
        <p:nvPicPr>
          <p:cNvPr id="76" name="図 75" descr="マップ&#10;&#10;自動的に生成された説明">
            <a:extLst>
              <a:ext uri="{FF2B5EF4-FFF2-40B4-BE49-F238E27FC236}">
                <a16:creationId xmlns:a16="http://schemas.microsoft.com/office/drawing/2014/main" id="{0EC66828-2F77-4734-167F-4385BBF67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322" y="2708422"/>
            <a:ext cx="1641043" cy="3551386"/>
          </a:xfrm>
          <a:prstGeom prst="rect">
            <a:avLst/>
          </a:prstGeom>
          <a:ln>
            <a:solidFill>
              <a:schemeClr val="tx1"/>
            </a:solidFill>
          </a:ln>
        </p:spPr>
      </p:pic>
      <p:pic>
        <p:nvPicPr>
          <p:cNvPr id="110" name="図 109" descr="アプリケーション&#10;&#10;中程度の精度で自動的に生成された説明">
            <a:extLst>
              <a:ext uri="{FF2B5EF4-FFF2-40B4-BE49-F238E27FC236}">
                <a16:creationId xmlns:a16="http://schemas.microsoft.com/office/drawing/2014/main" id="{1E076689-1C5E-D531-9F60-06D7C9145A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2128" y="2745822"/>
            <a:ext cx="1633757" cy="3535618"/>
          </a:xfrm>
          <a:prstGeom prst="rect">
            <a:avLst/>
          </a:prstGeom>
          <a:ln>
            <a:solidFill>
              <a:schemeClr val="tx1"/>
            </a:solidFill>
          </a:ln>
        </p:spPr>
      </p:pic>
      <p:pic>
        <p:nvPicPr>
          <p:cNvPr id="70" name="図 69" descr="グラフィカル ユーザー インターフェイス, アプリケーション&#10;&#10;自動的に生成された説明">
            <a:extLst>
              <a:ext uri="{FF2B5EF4-FFF2-40B4-BE49-F238E27FC236}">
                <a16:creationId xmlns:a16="http://schemas.microsoft.com/office/drawing/2014/main" id="{D37F7B32-9995-88F5-2EE1-4EB27D9AB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528" y="2710987"/>
            <a:ext cx="1637163" cy="3542988"/>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6" name="タイトル 1">
            <a:extLst>
              <a:ext uri="{FF2B5EF4-FFF2-40B4-BE49-F238E27FC236}">
                <a16:creationId xmlns:a16="http://schemas.microsoft.com/office/drawing/2014/main" id="{4E123DF6-DECA-D4EC-0DCD-324C7474C144}"/>
              </a:ext>
            </a:extLst>
          </p:cNvPr>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
        <p:nvSpPr>
          <p:cNvPr id="31" name="四角形: 角を丸くする 30">
            <a:extLst>
              <a:ext uri="{FF2B5EF4-FFF2-40B4-BE49-F238E27FC236}">
                <a16:creationId xmlns:a16="http://schemas.microsoft.com/office/drawing/2014/main" id="{ADE3DCB7-136F-AECC-6FD7-9AF92695A22A}"/>
              </a:ext>
            </a:extLst>
          </p:cNvPr>
          <p:cNvSpPr/>
          <p:nvPr/>
        </p:nvSpPr>
        <p:spPr>
          <a:xfrm>
            <a:off x="2771800" y="3356992"/>
            <a:ext cx="1440160" cy="7920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E13C2348-D971-A136-1B55-B64947D4159E}"/>
              </a:ext>
            </a:extLst>
          </p:cNvPr>
          <p:cNvSpPr txBox="1"/>
          <p:nvPr/>
        </p:nvSpPr>
        <p:spPr>
          <a:xfrm>
            <a:off x="2291781" y="1668405"/>
            <a:ext cx="2418722" cy="1107996"/>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400" b="1" dirty="0">
                <a:latin typeface="メイリオ" panose="020B0604030504040204" pitchFamily="50" charset="-128"/>
                <a:ea typeface="メイリオ" panose="020B0604030504040204" pitchFamily="50" charset="-128"/>
              </a:rPr>
              <a:t>地形分類を選択すると土地の成り立ちとそこから予想される自然災害リスクが表示される</a:t>
            </a:r>
            <a:endParaRPr lang="en-US" altLang="ja-JP" sz="1400" b="1"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513EC227-4AA4-A683-FA3E-7A79C1A8CF0E}"/>
              </a:ext>
            </a:extLst>
          </p:cNvPr>
          <p:cNvSpPr txBox="1"/>
          <p:nvPr/>
        </p:nvSpPr>
        <p:spPr>
          <a:xfrm>
            <a:off x="192877" y="1654665"/>
            <a:ext cx="2335802" cy="892552"/>
          </a:xfrm>
          <a:prstGeom prst="rect">
            <a:avLst/>
          </a:prstGeom>
          <a:noFill/>
        </p:spPr>
        <p:txBody>
          <a:bodyPr wrap="square" rtlCol="0">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400" b="1" dirty="0">
                <a:latin typeface="メイリオ" panose="020B0604030504040204" pitchFamily="50" charset="-128"/>
                <a:ea typeface="メイリオ" panose="020B0604030504040204" pitchFamily="50" charset="-128"/>
              </a:rPr>
              <a:t>複数の災害種別のリスクを重ねて表示させることが可能</a:t>
            </a:r>
            <a:endParaRPr lang="en-US" altLang="ja-JP" sz="1400" b="1" dirty="0">
              <a:latin typeface="メイリオ" panose="020B0604030504040204" pitchFamily="50" charset="-128"/>
              <a:ea typeface="メイリオ" panose="020B0604030504040204" pitchFamily="50" charset="-128"/>
            </a:endParaRPr>
          </a:p>
        </p:txBody>
      </p:sp>
      <p:sp>
        <p:nvSpPr>
          <p:cNvPr id="53" name="字幕 14">
            <a:extLst>
              <a:ext uri="{FF2B5EF4-FFF2-40B4-BE49-F238E27FC236}">
                <a16:creationId xmlns:a16="http://schemas.microsoft.com/office/drawing/2014/main" id="{A1556EB0-4558-6102-7775-73BAA4A4347A}"/>
              </a:ext>
            </a:extLst>
          </p:cNvPr>
          <p:cNvSpPr>
            <a:spLocks noGrp="1"/>
          </p:cNvSpPr>
          <p:nvPr>
            <p:ph type="subTitle" idx="1"/>
          </p:nvPr>
        </p:nvSpPr>
        <p:spPr>
          <a:xfrm>
            <a:off x="497880" y="1392601"/>
            <a:ext cx="8384676" cy="360000"/>
          </a:xfrm>
        </p:spPr>
        <p:txBody>
          <a:bodyPr vert="horz" lIns="91440" tIns="45720" rIns="91440" bIns="45720" rtlCol="0" anchor="t">
            <a:normAutofit fontScale="77500" lnSpcReduction="20000"/>
          </a:bodyPr>
          <a:lstStyle/>
          <a:p>
            <a:r>
              <a:rPr lang="ja-JP" altLang="en-US" sz="2800" dirty="0">
                <a:latin typeface="Meiryo"/>
                <a:ea typeface="Meiryo"/>
              </a:rPr>
              <a:t>様々な機能を活用してみよう</a:t>
            </a:r>
          </a:p>
        </p:txBody>
      </p:sp>
      <p:sp>
        <p:nvSpPr>
          <p:cNvPr id="54" name="四角形: 角を丸くする 53">
            <a:extLst>
              <a:ext uri="{FF2B5EF4-FFF2-40B4-BE49-F238E27FC236}">
                <a16:creationId xmlns:a16="http://schemas.microsoft.com/office/drawing/2014/main" id="{FE85D089-8A6C-DE11-B104-1AF3B850FE6B}"/>
              </a:ext>
            </a:extLst>
          </p:cNvPr>
          <p:cNvSpPr/>
          <p:nvPr/>
        </p:nvSpPr>
        <p:spPr>
          <a:xfrm>
            <a:off x="6247799" y="4194832"/>
            <a:ext cx="161472" cy="170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E1A5AE0C-8FAD-450A-5B8D-3853C56BB60B}"/>
              </a:ext>
            </a:extLst>
          </p:cNvPr>
          <p:cNvSpPr txBox="1"/>
          <p:nvPr/>
        </p:nvSpPr>
        <p:spPr>
          <a:xfrm>
            <a:off x="4497456" y="1700320"/>
            <a:ext cx="2335802" cy="892552"/>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400" b="1" dirty="0">
                <a:latin typeface="メイリオ" panose="020B0604030504040204" pitchFamily="50" charset="-128"/>
                <a:ea typeface="メイリオ" panose="020B0604030504040204" pitchFamily="50" charset="-128"/>
              </a:rPr>
              <a:t>右下の避難場所を押すと避難場所が地図上に表示される</a:t>
            </a:r>
            <a:endParaRPr lang="en-US" altLang="ja-JP" sz="14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592E577-F096-1F09-2C34-C0187620CD3E}"/>
              </a:ext>
            </a:extLst>
          </p:cNvPr>
          <p:cNvSpPr txBox="1"/>
          <p:nvPr/>
        </p:nvSpPr>
        <p:spPr>
          <a:xfrm>
            <a:off x="6577766" y="1653695"/>
            <a:ext cx="2291282" cy="1107996"/>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400" b="1" dirty="0">
                <a:latin typeface="メイリオ" panose="020B0604030504040204" pitchFamily="50" charset="-128"/>
                <a:ea typeface="メイリオ" panose="020B0604030504040204" pitchFamily="50" charset="-128"/>
              </a:rPr>
              <a:t>避難場所のアイコンを押すと避難場所名と住所、対応している災害種別が表示される</a:t>
            </a:r>
          </a:p>
        </p:txBody>
      </p:sp>
      <p:sp>
        <p:nvSpPr>
          <p:cNvPr id="67" name="四角形: 角を丸くする 66">
            <a:extLst>
              <a:ext uri="{FF2B5EF4-FFF2-40B4-BE49-F238E27FC236}">
                <a16:creationId xmlns:a16="http://schemas.microsoft.com/office/drawing/2014/main" id="{A15F8402-57BE-2B84-AD4A-9A818E799FD0}"/>
              </a:ext>
            </a:extLst>
          </p:cNvPr>
          <p:cNvSpPr/>
          <p:nvPr/>
        </p:nvSpPr>
        <p:spPr>
          <a:xfrm>
            <a:off x="6891802" y="3645024"/>
            <a:ext cx="1208590" cy="6668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四角形: 角を丸くする 105">
            <a:extLst>
              <a:ext uri="{FF2B5EF4-FFF2-40B4-BE49-F238E27FC236}">
                <a16:creationId xmlns:a16="http://schemas.microsoft.com/office/drawing/2014/main" id="{5879D71F-842D-B39B-AE14-ABD74F60CFA6}"/>
              </a:ext>
            </a:extLst>
          </p:cNvPr>
          <p:cNvSpPr/>
          <p:nvPr/>
        </p:nvSpPr>
        <p:spPr>
          <a:xfrm>
            <a:off x="602554" y="3356992"/>
            <a:ext cx="1167573" cy="12138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669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39" name="テキスト ボックス 38">
            <a:extLst>
              <a:ext uri="{FF2B5EF4-FFF2-40B4-BE49-F238E27FC236}">
                <a16:creationId xmlns:a16="http://schemas.microsoft.com/office/drawing/2014/main" id="{C73CDC92-3515-B15B-BDBD-1309AEA455B0}"/>
              </a:ext>
            </a:extLst>
          </p:cNvPr>
          <p:cNvSpPr txBox="1"/>
          <p:nvPr/>
        </p:nvSpPr>
        <p:spPr>
          <a:xfrm>
            <a:off x="342129" y="1895301"/>
            <a:ext cx="4790671" cy="3847207"/>
          </a:xfrm>
          <a:prstGeom prst="rect">
            <a:avLst/>
          </a:prstGeom>
          <a:noFill/>
        </p:spPr>
        <p:txBody>
          <a:bodyPr wrap="square">
            <a:spAutoFit/>
          </a:bodyPr>
          <a:lstStyle/>
          <a:p>
            <a:pPr indent="-417600"/>
            <a:r>
              <a:rPr lang="ja-JP" altLang="en-US" sz="2400" b="1" dirty="0">
                <a:solidFill>
                  <a:srgbClr val="009650"/>
                </a:solidFill>
                <a:latin typeface="Meiryo" charset="-128"/>
                <a:ea typeface="Meiryo" charset="-128"/>
                <a:cs typeface="Meiryo" charset="-128"/>
              </a:rPr>
              <a:t>災害種別・都道府県からさがす</a:t>
            </a:r>
            <a:endParaRPr lang="en-US" altLang="ja-JP" sz="2400" b="1" dirty="0">
              <a:solidFill>
                <a:srgbClr val="009650"/>
              </a:solidFill>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❶</a:t>
            </a:r>
            <a:r>
              <a:rPr lang="ja-JP" altLang="en-US" sz="3200" b="1" dirty="0">
                <a:latin typeface="Meiryo" charset="-128"/>
                <a:ea typeface="Meiryo" charset="-128"/>
                <a:cs typeface="Meiryo" charset="-128"/>
              </a:rPr>
              <a:t> </a:t>
            </a:r>
            <a:endParaRPr lang="en-US" altLang="ja-JP" sz="3200" b="1" dirty="0">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確認したい都道府県を選択します</a:t>
            </a:r>
            <a:endParaRPr lang="en-US" altLang="ja-JP" b="1" dirty="0">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確認したい市区町村を選択します</a:t>
            </a:r>
            <a:endParaRPr lang="en-US" altLang="ja-JP" b="1" dirty="0">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確認したいハザードマップの種別を　</a:t>
            </a:r>
            <a:endParaRPr lang="en-US" altLang="ja-JP" b="1" dirty="0">
              <a:latin typeface="Meiryo" charset="-128"/>
              <a:ea typeface="Meiryo" charset="-128"/>
              <a:cs typeface="Meiryo" charset="-128"/>
            </a:endParaRPr>
          </a:p>
          <a:p>
            <a:pPr indent="-417600"/>
            <a:r>
              <a:rPr lang="ja-JP" altLang="en-US" b="1" dirty="0">
                <a:latin typeface="Meiryo" charset="-128"/>
                <a:ea typeface="Meiryo" charset="-128"/>
                <a:cs typeface="Meiryo" charset="-128"/>
              </a:rPr>
              <a:t>選択します</a:t>
            </a:r>
            <a:endParaRPr lang="en-US" altLang="ja-JP" b="1" dirty="0">
              <a:solidFill>
                <a:srgbClr val="009650"/>
              </a:solidFill>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「この内容で閲覧」を押します</a:t>
            </a:r>
            <a:endParaRPr lang="en-US" altLang="ja-JP" b="1" dirty="0">
              <a:latin typeface="Meiryo" charset="-128"/>
              <a:ea typeface="Meiryo" charset="-128"/>
              <a:cs typeface="Meiryo" charset="-128"/>
            </a:endParaRPr>
          </a:p>
        </p:txBody>
      </p:sp>
      <p:grpSp>
        <p:nvGrpSpPr>
          <p:cNvPr id="5" name="グループ化 4">
            <a:extLst>
              <a:ext uri="{FF2B5EF4-FFF2-40B4-BE49-F238E27FC236}">
                <a16:creationId xmlns:a16="http://schemas.microsoft.com/office/drawing/2014/main" id="{599CAB9F-75DE-4AA4-AFD9-1BB724DF7832}"/>
              </a:ext>
            </a:extLst>
          </p:cNvPr>
          <p:cNvGrpSpPr/>
          <p:nvPr/>
        </p:nvGrpSpPr>
        <p:grpSpPr>
          <a:xfrm>
            <a:off x="5816140" y="1364151"/>
            <a:ext cx="2702892" cy="4973102"/>
            <a:chOff x="5109468" y="1402219"/>
            <a:chExt cx="2414860" cy="4638115"/>
          </a:xfrm>
        </p:grpSpPr>
        <p:pic>
          <p:nvPicPr>
            <p:cNvPr id="31" name="図 30" descr="グラフィカル ユーザー インターフェイス&#10;&#10;中程度の精度で自動的に生成された説明">
              <a:extLst>
                <a:ext uri="{FF2B5EF4-FFF2-40B4-BE49-F238E27FC236}">
                  <a16:creationId xmlns:a16="http://schemas.microsoft.com/office/drawing/2014/main" id="{8142C845-5A8F-21D7-08AA-3333934DB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1402219"/>
              <a:ext cx="2232248" cy="4638115"/>
            </a:xfrm>
            <a:prstGeom prst="rect">
              <a:avLst/>
            </a:prstGeom>
            <a:ln>
              <a:solidFill>
                <a:schemeClr val="tx1"/>
              </a:solidFill>
            </a:ln>
          </p:spPr>
        </p:pic>
        <p:sp>
          <p:nvSpPr>
            <p:cNvPr id="47" name="正方形/長方形 46">
              <a:extLst>
                <a:ext uri="{FF2B5EF4-FFF2-40B4-BE49-F238E27FC236}">
                  <a16:creationId xmlns:a16="http://schemas.microsoft.com/office/drawing/2014/main" id="{B0EFE522-7FB9-DFCA-E2A4-447C3BD48675}"/>
                </a:ext>
              </a:extLst>
            </p:cNvPr>
            <p:cNvSpPr/>
            <p:nvPr/>
          </p:nvSpPr>
          <p:spPr>
            <a:xfrm>
              <a:off x="5418094" y="3717032"/>
              <a:ext cx="1980220" cy="219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21E354E3-78FC-B96D-981B-C6E05C401C04}"/>
                </a:ext>
              </a:extLst>
            </p:cNvPr>
            <p:cNvSpPr/>
            <p:nvPr/>
          </p:nvSpPr>
          <p:spPr>
            <a:xfrm>
              <a:off x="5418094" y="3926203"/>
              <a:ext cx="1980220" cy="219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B2CC13A4-2F80-3F48-1BAA-3A64913513E4}"/>
                </a:ext>
              </a:extLst>
            </p:cNvPr>
            <p:cNvSpPr/>
            <p:nvPr/>
          </p:nvSpPr>
          <p:spPr>
            <a:xfrm>
              <a:off x="5418094" y="4171337"/>
              <a:ext cx="1980220" cy="219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86B0AA0-AF21-6247-B600-1BA7894D16B6}"/>
                </a:ext>
              </a:extLst>
            </p:cNvPr>
            <p:cNvSpPr/>
            <p:nvPr/>
          </p:nvSpPr>
          <p:spPr>
            <a:xfrm>
              <a:off x="5868144" y="4431679"/>
              <a:ext cx="1080120" cy="219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図形グループ 69">
              <a:extLst>
                <a:ext uri="{FF2B5EF4-FFF2-40B4-BE49-F238E27FC236}">
                  <a16:creationId xmlns:a16="http://schemas.microsoft.com/office/drawing/2014/main" id="{343E9BEF-2888-9279-1452-4F07BCFD73CA}"/>
                </a:ext>
              </a:extLst>
            </p:cNvPr>
            <p:cNvGrpSpPr/>
            <p:nvPr/>
          </p:nvGrpSpPr>
          <p:grpSpPr>
            <a:xfrm>
              <a:off x="5115487" y="3452769"/>
              <a:ext cx="296587" cy="293005"/>
              <a:chOff x="2897417" y="3995693"/>
              <a:chExt cx="296587" cy="293005"/>
            </a:xfrm>
          </p:grpSpPr>
          <p:sp>
            <p:nvSpPr>
              <p:cNvPr id="52" name="円/楕円 70">
                <a:extLst>
                  <a:ext uri="{FF2B5EF4-FFF2-40B4-BE49-F238E27FC236}">
                    <a16:creationId xmlns:a16="http://schemas.microsoft.com/office/drawing/2014/main" id="{91E89134-93CC-21EC-5851-0B1BB3B9BD3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C05A16C-5CBC-D818-8239-A7344F88B85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4" name="図形グループ 61">
              <a:extLst>
                <a:ext uri="{FF2B5EF4-FFF2-40B4-BE49-F238E27FC236}">
                  <a16:creationId xmlns:a16="http://schemas.microsoft.com/office/drawing/2014/main" id="{DCECD907-5325-BBBB-2C63-2427674314DA}"/>
                </a:ext>
              </a:extLst>
            </p:cNvPr>
            <p:cNvGrpSpPr/>
            <p:nvPr/>
          </p:nvGrpSpPr>
          <p:grpSpPr>
            <a:xfrm>
              <a:off x="5109468" y="3897851"/>
              <a:ext cx="296586" cy="293005"/>
              <a:chOff x="3546641" y="3995693"/>
              <a:chExt cx="296586" cy="293005"/>
            </a:xfrm>
          </p:grpSpPr>
          <p:sp>
            <p:nvSpPr>
              <p:cNvPr id="55" name="円/楕円 65">
                <a:extLst>
                  <a:ext uri="{FF2B5EF4-FFF2-40B4-BE49-F238E27FC236}">
                    <a16:creationId xmlns:a16="http://schemas.microsoft.com/office/drawing/2014/main" id="{15DF4431-22B3-91AE-E599-B67F8BA973A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68">
                <a:extLst>
                  <a:ext uri="{FF2B5EF4-FFF2-40B4-BE49-F238E27FC236}">
                    <a16:creationId xmlns:a16="http://schemas.microsoft.com/office/drawing/2014/main" id="{89B9F1F9-C72F-73BC-2CE5-2F0D18EAD1F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フリーフォーム 92">
              <a:extLst>
                <a:ext uri="{FF2B5EF4-FFF2-40B4-BE49-F238E27FC236}">
                  <a16:creationId xmlns:a16="http://schemas.microsoft.com/office/drawing/2014/main" id="{2A5723A8-CEA5-0978-E98F-A9D8F0507034}"/>
                </a:ext>
              </a:extLst>
            </p:cNvPr>
            <p:cNvSpPr/>
            <p:nvPr/>
          </p:nvSpPr>
          <p:spPr>
            <a:xfrm>
              <a:off x="5575313" y="459413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図形グループ 69">
              <a:extLst>
                <a:ext uri="{FF2B5EF4-FFF2-40B4-BE49-F238E27FC236}">
                  <a16:creationId xmlns:a16="http://schemas.microsoft.com/office/drawing/2014/main" id="{ADB52AFF-EAFF-70B2-7BC1-2EB62A8353D8}"/>
                </a:ext>
              </a:extLst>
            </p:cNvPr>
            <p:cNvGrpSpPr/>
            <p:nvPr/>
          </p:nvGrpSpPr>
          <p:grpSpPr>
            <a:xfrm>
              <a:off x="5116718" y="4310469"/>
              <a:ext cx="296586" cy="293005"/>
              <a:chOff x="4232441" y="3995693"/>
              <a:chExt cx="296586" cy="293005"/>
            </a:xfrm>
          </p:grpSpPr>
          <p:sp>
            <p:nvSpPr>
              <p:cNvPr id="59" name="円/楕円 70">
                <a:extLst>
                  <a:ext uri="{FF2B5EF4-FFF2-40B4-BE49-F238E27FC236}">
                    <a16:creationId xmlns:a16="http://schemas.microsoft.com/office/drawing/2014/main" id="{21B382DD-6B01-F357-2AF2-BB328B7C1BF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71">
                <a:extLst>
                  <a:ext uri="{FF2B5EF4-FFF2-40B4-BE49-F238E27FC236}">
                    <a16:creationId xmlns:a16="http://schemas.microsoft.com/office/drawing/2014/main" id="{37F9427E-6EC6-7C69-A54A-517BF6DC4C24}"/>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字幕 14">
            <a:extLst>
              <a:ext uri="{FF2B5EF4-FFF2-40B4-BE49-F238E27FC236}">
                <a16:creationId xmlns:a16="http://schemas.microsoft.com/office/drawing/2014/main" id="{677ACD8E-F714-C918-6A49-1D69384D919F}"/>
              </a:ext>
            </a:extLst>
          </p:cNvPr>
          <p:cNvSpPr>
            <a:spLocks noGrp="1"/>
          </p:cNvSpPr>
          <p:nvPr>
            <p:ph type="subTitle" idx="1"/>
          </p:nvPr>
        </p:nvSpPr>
        <p:spPr>
          <a:xfrm>
            <a:off x="294003" y="1484824"/>
            <a:ext cx="5945769" cy="360000"/>
          </a:xfrm>
        </p:spPr>
        <p:txBody>
          <a:bodyPr vert="horz" lIns="91440" tIns="45720" rIns="91440" bIns="45720" rtlCol="0" anchor="t">
            <a:noAutofit/>
          </a:bodyPr>
          <a:lstStyle/>
          <a:p>
            <a:r>
              <a:rPr lang="ja-JP" altLang="en-US" sz="2200" dirty="0">
                <a:latin typeface="Meiryo"/>
                <a:ea typeface="Meiryo"/>
              </a:rPr>
              <a:t>わがまちハザードマップを使ってみましょう</a:t>
            </a:r>
          </a:p>
        </p:txBody>
      </p:sp>
    </p:spTree>
    <p:extLst>
      <p:ext uri="{BB962C8B-B14F-4D97-AF65-F5344CB8AC3E}">
        <p14:creationId xmlns:p14="http://schemas.microsoft.com/office/powerpoint/2010/main" val="234536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39" name="テキスト ボックス 38">
            <a:extLst>
              <a:ext uri="{FF2B5EF4-FFF2-40B4-BE49-F238E27FC236}">
                <a16:creationId xmlns:a16="http://schemas.microsoft.com/office/drawing/2014/main" id="{C73CDC92-3515-B15B-BDBD-1309AEA455B0}"/>
              </a:ext>
            </a:extLst>
          </p:cNvPr>
          <p:cNvSpPr txBox="1"/>
          <p:nvPr/>
        </p:nvSpPr>
        <p:spPr>
          <a:xfrm>
            <a:off x="488264" y="1739717"/>
            <a:ext cx="2657323" cy="615553"/>
          </a:xfrm>
          <a:prstGeom prst="rect">
            <a:avLst/>
          </a:prstGeom>
          <a:noFill/>
        </p:spPr>
        <p:txBody>
          <a:bodyPr wrap="square">
            <a:spAutoFit/>
          </a:bodyPr>
          <a:lstStyle/>
          <a:p>
            <a:pPr marL="417513" indent="-835025"/>
            <a:r>
              <a:rPr lang="ja-JP" altLang="en-US" sz="2000" b="1" dirty="0">
                <a:solidFill>
                  <a:srgbClr val="009650"/>
                </a:solidFill>
                <a:latin typeface="Meiryo" charset="-128"/>
                <a:ea typeface="Meiryo" charset="-128"/>
                <a:cs typeface="Meiryo" charset="-128"/>
              </a:rPr>
              <a:t>❺</a:t>
            </a:r>
            <a:r>
              <a:rPr lang="en-US" altLang="ja-JP" sz="2000" b="1" dirty="0">
                <a:solidFill>
                  <a:srgbClr val="009650"/>
                </a:solidFill>
                <a:latin typeface="Meiryo" charset="-128"/>
                <a:ea typeface="Meiryo" charset="-128"/>
                <a:cs typeface="Meiryo" charset="-128"/>
              </a:rPr>
              <a:t>-A</a:t>
            </a:r>
            <a:r>
              <a:rPr lang="ja-JP" altLang="en-US" b="1" dirty="0">
                <a:latin typeface="Meiryo" charset="-128"/>
                <a:ea typeface="Meiryo" charset="-128"/>
                <a:cs typeface="Meiryo" charset="-128"/>
              </a:rPr>
              <a:t> </a:t>
            </a:r>
            <a:r>
              <a:rPr lang="ja-JP" altLang="en-US" sz="1400" b="1" dirty="0">
                <a:latin typeface="Meiryo" charset="-128"/>
                <a:ea typeface="Meiryo" charset="-128"/>
                <a:cs typeface="Meiryo" charset="-128"/>
              </a:rPr>
              <a:t>市区町村のハザードマップが表示されます。</a:t>
            </a:r>
            <a:endParaRPr lang="en-US" altLang="ja-JP" b="1" dirty="0">
              <a:latin typeface="Meiryo" charset="-128"/>
              <a:ea typeface="Meiryo" charset="-128"/>
              <a:cs typeface="Meiryo" charset="-128"/>
            </a:endParaRPr>
          </a:p>
        </p:txBody>
      </p:sp>
      <p:pic>
        <p:nvPicPr>
          <p:cNvPr id="7" name="図 6" descr="テキスト, 手紙&#10;&#10;自動的に生成された説明">
            <a:extLst>
              <a:ext uri="{FF2B5EF4-FFF2-40B4-BE49-F238E27FC236}">
                <a16:creationId xmlns:a16="http://schemas.microsoft.com/office/drawing/2014/main" id="{E32E3E53-37E8-BDBB-15F2-2C94A3B10D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056" y="2540351"/>
            <a:ext cx="1715741" cy="3713294"/>
          </a:xfrm>
          <a:prstGeom prst="rect">
            <a:avLst/>
          </a:prstGeom>
          <a:ln>
            <a:solidFill>
              <a:schemeClr val="tx1"/>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A298FBD3-6F34-C9CF-7046-DB7D6C11E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9142" y="2540351"/>
            <a:ext cx="1715741" cy="3713294"/>
          </a:xfrm>
          <a:prstGeom prst="rect">
            <a:avLst/>
          </a:prstGeom>
          <a:ln>
            <a:solidFill>
              <a:schemeClr val="tx1"/>
            </a:solidFill>
          </a:ln>
        </p:spPr>
      </p:pic>
      <p:sp>
        <p:nvSpPr>
          <p:cNvPr id="9" name="テキスト ボックス 8">
            <a:extLst>
              <a:ext uri="{FF2B5EF4-FFF2-40B4-BE49-F238E27FC236}">
                <a16:creationId xmlns:a16="http://schemas.microsoft.com/office/drawing/2014/main" id="{98371731-AABB-0380-32C6-B81F6FD4C99F}"/>
              </a:ext>
            </a:extLst>
          </p:cNvPr>
          <p:cNvSpPr txBox="1"/>
          <p:nvPr/>
        </p:nvSpPr>
        <p:spPr>
          <a:xfrm>
            <a:off x="3198948" y="1667709"/>
            <a:ext cx="2785119" cy="830997"/>
          </a:xfrm>
          <a:prstGeom prst="rect">
            <a:avLst/>
          </a:prstGeom>
          <a:noFill/>
        </p:spPr>
        <p:txBody>
          <a:bodyPr wrap="square">
            <a:spAutoFit/>
          </a:bodyPr>
          <a:lstStyle/>
          <a:p>
            <a:pPr marL="417513" indent="-835025"/>
            <a:r>
              <a:rPr lang="ja-JP" altLang="en-US" sz="2000" b="1" dirty="0">
                <a:solidFill>
                  <a:srgbClr val="009650"/>
                </a:solidFill>
                <a:latin typeface="Meiryo" charset="-128"/>
                <a:ea typeface="Meiryo" charset="-128"/>
                <a:cs typeface="Meiryo" charset="-128"/>
              </a:rPr>
              <a:t>❺</a:t>
            </a:r>
            <a:r>
              <a:rPr lang="en-US" altLang="ja-JP" sz="2000" b="1" dirty="0">
                <a:solidFill>
                  <a:srgbClr val="009650"/>
                </a:solidFill>
                <a:latin typeface="Meiryo" charset="-128"/>
                <a:ea typeface="Meiryo" charset="-128"/>
                <a:cs typeface="Meiryo" charset="-128"/>
              </a:rPr>
              <a:t>-B</a:t>
            </a:r>
            <a:r>
              <a:rPr lang="ja-JP" altLang="en-US" sz="2000" b="1" dirty="0">
                <a:solidFill>
                  <a:srgbClr val="009650"/>
                </a:solidFill>
                <a:latin typeface="Meiryo" charset="-128"/>
                <a:ea typeface="Meiryo" charset="-128"/>
                <a:cs typeface="Meiryo" charset="-128"/>
              </a:rPr>
              <a:t> </a:t>
            </a:r>
            <a:r>
              <a:rPr lang="ja-JP" altLang="en-US" sz="1400" b="1" dirty="0">
                <a:latin typeface="Meiryo" charset="-128"/>
                <a:ea typeface="Meiryo" charset="-128"/>
                <a:cs typeface="Meiryo" charset="-128"/>
              </a:rPr>
              <a:t>市区町村が公開しているハザードマップが一覧で表示されます。</a:t>
            </a:r>
            <a:endParaRPr lang="en-US" altLang="ja-JP" b="1" dirty="0">
              <a:latin typeface="Meiryo" charset="-128"/>
              <a:ea typeface="Meiryo" charset="-128"/>
              <a:cs typeface="Meiryo" charset="-128"/>
            </a:endParaRPr>
          </a:p>
        </p:txBody>
      </p:sp>
      <p:pic>
        <p:nvPicPr>
          <p:cNvPr id="12" name="図 11">
            <a:extLst>
              <a:ext uri="{FF2B5EF4-FFF2-40B4-BE49-F238E27FC236}">
                <a16:creationId xmlns:a16="http://schemas.microsoft.com/office/drawing/2014/main" id="{97734D6A-70FB-642C-4CA4-A322D9709060}"/>
              </a:ext>
            </a:extLst>
          </p:cNvPr>
          <p:cNvPicPr>
            <a:picLocks noChangeAspect="1"/>
          </p:cNvPicPr>
          <p:nvPr/>
        </p:nvPicPr>
        <p:blipFill>
          <a:blip r:embed="rId5"/>
          <a:stretch>
            <a:fillRect/>
          </a:stretch>
        </p:blipFill>
        <p:spPr>
          <a:xfrm>
            <a:off x="28750" y="7983081"/>
            <a:ext cx="9144000" cy="1547859"/>
          </a:xfrm>
          <a:prstGeom prst="rect">
            <a:avLst/>
          </a:prstGeom>
        </p:spPr>
      </p:pic>
      <p:sp>
        <p:nvSpPr>
          <p:cNvPr id="16" name="テキスト ボックス 15">
            <a:extLst>
              <a:ext uri="{FF2B5EF4-FFF2-40B4-BE49-F238E27FC236}">
                <a16:creationId xmlns:a16="http://schemas.microsoft.com/office/drawing/2014/main" id="{84D92928-6A38-3804-E34A-0C135B06A9C9}"/>
              </a:ext>
            </a:extLst>
          </p:cNvPr>
          <p:cNvSpPr txBox="1"/>
          <p:nvPr/>
        </p:nvSpPr>
        <p:spPr>
          <a:xfrm>
            <a:off x="28750" y="7303883"/>
            <a:ext cx="8784978" cy="646331"/>
          </a:xfrm>
          <a:prstGeom prst="rect">
            <a:avLst/>
          </a:prstGeom>
          <a:solidFill>
            <a:srgbClr val="FFFF00"/>
          </a:solidFill>
          <a:ln>
            <a:solidFill>
              <a:schemeClr val="tx1"/>
            </a:solidFill>
          </a:ln>
        </p:spPr>
        <p:txBody>
          <a:bodyPr wrap="square">
            <a:spAutoFit/>
          </a:bodyPr>
          <a:lstStyle/>
          <a:p>
            <a:r>
              <a:rPr kumimoji="1" lang="ja-JP" altLang="en-US" dirty="0"/>
              <a:t>わがまちハザードマップの「よくある質問」</a:t>
            </a:r>
            <a:r>
              <a:rPr kumimoji="1" lang="en-US" altLang="ja-JP" dirty="0"/>
              <a:t>Q3</a:t>
            </a:r>
            <a:r>
              <a:rPr kumimoji="1" lang="ja-JP" altLang="en-US" dirty="0"/>
              <a:t> </a:t>
            </a:r>
            <a:r>
              <a:rPr lang="en-US" altLang="ja-JP" dirty="0"/>
              <a:t>https://disaportal.gsi.go.jp/hazardmapportal/hazardmap/faq/faq.html#wagamachitop</a:t>
            </a:r>
            <a:endParaRPr lang="ja-JP" altLang="en-US" dirty="0"/>
          </a:p>
        </p:txBody>
      </p:sp>
      <p:sp>
        <p:nvSpPr>
          <p:cNvPr id="17" name="テキスト ボックス 16">
            <a:extLst>
              <a:ext uri="{FF2B5EF4-FFF2-40B4-BE49-F238E27FC236}">
                <a16:creationId xmlns:a16="http://schemas.microsoft.com/office/drawing/2014/main" id="{D2C836A1-B456-1229-986E-5D0B280E87C3}"/>
              </a:ext>
            </a:extLst>
          </p:cNvPr>
          <p:cNvSpPr txBox="1"/>
          <p:nvPr/>
        </p:nvSpPr>
        <p:spPr>
          <a:xfrm>
            <a:off x="5832228" y="1628800"/>
            <a:ext cx="2851618" cy="830997"/>
          </a:xfrm>
          <a:prstGeom prst="rect">
            <a:avLst/>
          </a:prstGeom>
          <a:noFill/>
        </p:spPr>
        <p:txBody>
          <a:bodyPr wrap="square">
            <a:spAutoFit/>
          </a:bodyPr>
          <a:lstStyle/>
          <a:p>
            <a:pPr marL="417513" indent="-835025"/>
            <a:r>
              <a:rPr lang="ja-JP" altLang="en-US" sz="1400" b="1" dirty="0">
                <a:latin typeface="Meiryo" charset="-128"/>
                <a:ea typeface="Meiryo" charset="-128"/>
                <a:cs typeface="Meiryo" charset="-128"/>
              </a:rPr>
              <a:t> </a:t>
            </a:r>
            <a:r>
              <a:rPr lang="ja-JP" altLang="en-US" sz="2000" b="1" dirty="0">
                <a:solidFill>
                  <a:srgbClr val="009650"/>
                </a:solidFill>
                <a:latin typeface="Meiryo" charset="-128"/>
                <a:ea typeface="Meiryo" charset="-128"/>
                <a:cs typeface="Meiryo" charset="-128"/>
              </a:rPr>
              <a:t>❻</a:t>
            </a:r>
            <a:r>
              <a:rPr lang="en-US" altLang="ja-JP" sz="2000" b="1" dirty="0">
                <a:solidFill>
                  <a:srgbClr val="009650"/>
                </a:solidFill>
                <a:latin typeface="Meiryo" charset="-128"/>
                <a:ea typeface="Meiryo" charset="-128"/>
                <a:cs typeface="Meiryo" charset="-128"/>
              </a:rPr>
              <a:t>-B</a:t>
            </a:r>
            <a:r>
              <a:rPr lang="ja-JP" altLang="en-US" sz="2000" b="1" dirty="0">
                <a:solidFill>
                  <a:srgbClr val="009650"/>
                </a:solidFill>
                <a:latin typeface="Meiryo" charset="-128"/>
                <a:ea typeface="Meiryo" charset="-128"/>
                <a:cs typeface="Meiryo" charset="-128"/>
              </a:rPr>
              <a:t> </a:t>
            </a:r>
            <a:r>
              <a:rPr lang="ja-JP" altLang="en-US" sz="1400" b="1" dirty="0">
                <a:latin typeface="Meiryo" charset="-128"/>
                <a:ea typeface="Meiryo" charset="-128"/>
                <a:cs typeface="Meiryo" charset="-128"/>
              </a:rPr>
              <a:t>見たいハザードマップの「リンクを開く」を押せば表示されます。</a:t>
            </a:r>
            <a:endParaRPr lang="en-US" altLang="ja-JP" b="1" dirty="0">
              <a:latin typeface="Meiryo" charset="-128"/>
              <a:ea typeface="Meiryo" charset="-128"/>
              <a:cs typeface="Meiryo" charset="-128"/>
            </a:endParaRPr>
          </a:p>
        </p:txBody>
      </p:sp>
      <p:cxnSp>
        <p:nvCxnSpPr>
          <p:cNvPr id="19" name="直線コネクタ 18">
            <a:extLst>
              <a:ext uri="{FF2B5EF4-FFF2-40B4-BE49-F238E27FC236}">
                <a16:creationId xmlns:a16="http://schemas.microsoft.com/office/drawing/2014/main" id="{E3F4CFF8-DE53-8EFE-459D-EB87042E2AA3}"/>
              </a:ext>
            </a:extLst>
          </p:cNvPr>
          <p:cNvCxnSpPr>
            <a:cxnSpLocks/>
          </p:cNvCxnSpPr>
          <p:nvPr/>
        </p:nvCxnSpPr>
        <p:spPr>
          <a:xfrm>
            <a:off x="3203848" y="1484784"/>
            <a:ext cx="0" cy="4752528"/>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CC7A30F1-A21D-4000-996A-79CAE4853C5E}"/>
              </a:ext>
            </a:extLst>
          </p:cNvPr>
          <p:cNvGrpSpPr/>
          <p:nvPr/>
        </p:nvGrpSpPr>
        <p:grpSpPr>
          <a:xfrm>
            <a:off x="6439360" y="2524018"/>
            <a:ext cx="1751096" cy="3713294"/>
            <a:chOff x="6479820" y="2708492"/>
            <a:chExt cx="1630504" cy="3528820"/>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E0DB9915-FA66-58BD-E71B-5698550396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9820" y="2708492"/>
              <a:ext cx="1630504" cy="3528820"/>
            </a:xfrm>
            <a:prstGeom prst="rect">
              <a:avLst/>
            </a:prstGeom>
            <a:ln>
              <a:solidFill>
                <a:schemeClr val="tx1"/>
              </a:solidFill>
            </a:ln>
          </p:spPr>
        </p:pic>
        <p:sp>
          <p:nvSpPr>
            <p:cNvPr id="28" name="正方形/長方形 27">
              <a:extLst>
                <a:ext uri="{FF2B5EF4-FFF2-40B4-BE49-F238E27FC236}">
                  <a16:creationId xmlns:a16="http://schemas.microsoft.com/office/drawing/2014/main" id="{253A505A-11C9-1D60-F9EB-96AADEDAFB11}"/>
                </a:ext>
              </a:extLst>
            </p:cNvPr>
            <p:cNvSpPr/>
            <p:nvPr/>
          </p:nvSpPr>
          <p:spPr>
            <a:xfrm>
              <a:off x="7020272" y="3173835"/>
              <a:ext cx="864096" cy="1623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2" name="直線コネクタ 31">
            <a:extLst>
              <a:ext uri="{FF2B5EF4-FFF2-40B4-BE49-F238E27FC236}">
                <a16:creationId xmlns:a16="http://schemas.microsoft.com/office/drawing/2014/main" id="{7A22B448-17EA-029E-AEB2-16056CB790B0}"/>
              </a:ext>
            </a:extLst>
          </p:cNvPr>
          <p:cNvCxnSpPr>
            <a:cxnSpLocks/>
          </p:cNvCxnSpPr>
          <p:nvPr/>
        </p:nvCxnSpPr>
        <p:spPr>
          <a:xfrm>
            <a:off x="-305643" y="7627048"/>
            <a:ext cx="4699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9B15DC01-9D7D-1A25-BE38-D0B5DE9D7FB9}"/>
              </a:ext>
            </a:extLst>
          </p:cNvPr>
          <p:cNvSpPr txBox="1"/>
          <p:nvPr/>
        </p:nvSpPr>
        <p:spPr>
          <a:xfrm>
            <a:off x="211786" y="1379333"/>
            <a:ext cx="3083755" cy="307777"/>
          </a:xfrm>
          <a:prstGeom prst="rect">
            <a:avLst/>
          </a:prstGeom>
          <a:noFill/>
        </p:spPr>
        <p:txBody>
          <a:bodyPr wrap="square">
            <a:spAutoFit/>
          </a:bodyPr>
          <a:lstStyle/>
          <a:p>
            <a:pPr indent="-417600"/>
            <a:r>
              <a:rPr lang="en-US" altLang="ja-JP" sz="1400" b="1" dirty="0">
                <a:solidFill>
                  <a:srgbClr val="009650"/>
                </a:solidFill>
                <a:latin typeface="Meiryo" charset="-128"/>
                <a:ea typeface="Meiryo" charset="-128"/>
                <a:cs typeface="Meiryo" charset="-128"/>
              </a:rPr>
              <a:t>A.</a:t>
            </a:r>
            <a:r>
              <a:rPr lang="ja-JP" altLang="en-US" sz="1400" b="1" dirty="0">
                <a:solidFill>
                  <a:srgbClr val="009650"/>
                </a:solidFill>
                <a:latin typeface="Meiryo" charset="-128"/>
                <a:ea typeface="Meiryo" charset="-128"/>
                <a:cs typeface="Meiryo" charset="-128"/>
              </a:rPr>
              <a:t>該当のハザードマップがある場合</a:t>
            </a:r>
            <a:endParaRPr lang="en-US" altLang="ja-JP" sz="1400" b="1" dirty="0">
              <a:solidFill>
                <a:srgbClr val="009650"/>
              </a:solidFill>
              <a:latin typeface="Meiryo" charset="-128"/>
              <a:ea typeface="Meiryo" charset="-128"/>
              <a:cs typeface="Meiryo" charset="-128"/>
            </a:endParaRPr>
          </a:p>
        </p:txBody>
      </p:sp>
      <p:sp>
        <p:nvSpPr>
          <p:cNvPr id="11" name="テキスト ボックス 10">
            <a:extLst>
              <a:ext uri="{FF2B5EF4-FFF2-40B4-BE49-F238E27FC236}">
                <a16:creationId xmlns:a16="http://schemas.microsoft.com/office/drawing/2014/main" id="{FED3254A-52CA-53F4-FD37-90C70A1A68AD}"/>
              </a:ext>
            </a:extLst>
          </p:cNvPr>
          <p:cNvSpPr txBox="1"/>
          <p:nvPr/>
        </p:nvSpPr>
        <p:spPr>
          <a:xfrm>
            <a:off x="3249136" y="1377844"/>
            <a:ext cx="3190224" cy="307777"/>
          </a:xfrm>
          <a:prstGeom prst="rect">
            <a:avLst/>
          </a:prstGeom>
          <a:noFill/>
        </p:spPr>
        <p:txBody>
          <a:bodyPr wrap="square">
            <a:spAutoFit/>
          </a:bodyPr>
          <a:lstStyle/>
          <a:p>
            <a:pPr indent="-417600"/>
            <a:r>
              <a:rPr lang="en-US" altLang="ja-JP" sz="1400" b="1" dirty="0">
                <a:solidFill>
                  <a:srgbClr val="009650"/>
                </a:solidFill>
                <a:latin typeface="Meiryo" charset="-128"/>
                <a:ea typeface="Meiryo" charset="-128"/>
                <a:cs typeface="Meiryo" charset="-128"/>
              </a:rPr>
              <a:t>B.</a:t>
            </a:r>
            <a:r>
              <a:rPr lang="ja-JP" altLang="en-US" sz="1400" b="1" dirty="0">
                <a:solidFill>
                  <a:srgbClr val="009650"/>
                </a:solidFill>
                <a:latin typeface="Meiryo" charset="-128"/>
                <a:ea typeface="Meiryo" charset="-128"/>
                <a:cs typeface="Meiryo" charset="-128"/>
              </a:rPr>
              <a:t>該当のハザードマップがない場合</a:t>
            </a:r>
            <a:endParaRPr lang="en-US" altLang="ja-JP" sz="14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418158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39" name="テキスト ボックス 38">
            <a:extLst>
              <a:ext uri="{FF2B5EF4-FFF2-40B4-BE49-F238E27FC236}">
                <a16:creationId xmlns:a16="http://schemas.microsoft.com/office/drawing/2014/main" id="{C73CDC92-3515-B15B-BDBD-1309AEA455B0}"/>
              </a:ext>
            </a:extLst>
          </p:cNvPr>
          <p:cNvSpPr txBox="1"/>
          <p:nvPr/>
        </p:nvSpPr>
        <p:spPr>
          <a:xfrm>
            <a:off x="286980" y="1661899"/>
            <a:ext cx="2456567" cy="707886"/>
          </a:xfrm>
          <a:prstGeom prst="rect">
            <a:avLst/>
          </a:prstGeom>
          <a:noFill/>
        </p:spPr>
        <p:txBody>
          <a:bodyPr wrap="square">
            <a:spAutoFit/>
          </a:bodyPr>
          <a:lstStyle/>
          <a:p>
            <a:pPr indent="-417600"/>
            <a:r>
              <a:rPr lang="ja-JP" altLang="en-US" sz="2400" b="1" dirty="0">
                <a:solidFill>
                  <a:srgbClr val="009650"/>
                </a:solidFill>
                <a:latin typeface="Meiryo" charset="-128"/>
                <a:ea typeface="Meiryo" charset="-128"/>
                <a:cs typeface="Meiryo" charset="-128"/>
              </a:rPr>
              <a:t>❶</a:t>
            </a:r>
            <a:r>
              <a:rPr lang="ja-JP" altLang="en-US" sz="1600" b="1" dirty="0">
                <a:latin typeface="Meiryo" charset="-128"/>
                <a:ea typeface="Meiryo" charset="-128"/>
                <a:cs typeface="Meiryo" charset="-128"/>
              </a:rPr>
              <a:t>画面右上の「地域　</a:t>
            </a:r>
            <a:endParaRPr lang="en-US" altLang="ja-JP" sz="1600" b="1" dirty="0">
              <a:latin typeface="Meiryo" charset="-128"/>
              <a:ea typeface="Meiryo" charset="-128"/>
              <a:cs typeface="Meiryo" charset="-128"/>
            </a:endParaRPr>
          </a:p>
          <a:p>
            <a:pPr indent="-417600"/>
            <a:r>
              <a:rPr lang="ja-JP" altLang="en-US" sz="1600" b="1" dirty="0">
                <a:latin typeface="Meiryo" charset="-128"/>
                <a:ea typeface="Meiryo" charset="-128"/>
                <a:cs typeface="Meiryo" charset="-128"/>
              </a:rPr>
              <a:t>　 選択」を押す</a:t>
            </a:r>
            <a:endParaRPr lang="en-US" altLang="ja-JP" sz="2000" b="1"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98371731-AABB-0380-32C6-B81F6FD4C99F}"/>
              </a:ext>
            </a:extLst>
          </p:cNvPr>
          <p:cNvSpPr txBox="1"/>
          <p:nvPr/>
        </p:nvSpPr>
        <p:spPr>
          <a:xfrm>
            <a:off x="2430939" y="1658995"/>
            <a:ext cx="2162418" cy="707886"/>
          </a:xfrm>
          <a:prstGeom prst="rect">
            <a:avLst/>
          </a:prstGeom>
          <a:noFill/>
        </p:spPr>
        <p:txBody>
          <a:bodyPr wrap="square">
            <a:spAutoFit/>
          </a:bodyPr>
          <a:lstStyle/>
          <a:p>
            <a:pPr marL="417513" indent="-835025"/>
            <a:r>
              <a:rPr lang="ja-JP" altLang="en-US" sz="2400" b="1" dirty="0">
                <a:solidFill>
                  <a:srgbClr val="009650"/>
                </a:solidFill>
                <a:latin typeface="Meiryo" charset="-128"/>
                <a:ea typeface="Meiryo" charset="-128"/>
                <a:cs typeface="Meiryo" charset="-128"/>
              </a:rPr>
              <a:t>❷ </a:t>
            </a:r>
            <a:r>
              <a:rPr lang="ja-JP" altLang="en-US" sz="1600" b="1" dirty="0">
                <a:latin typeface="Meiryo" charset="-128"/>
                <a:ea typeface="Meiryo" charset="-128"/>
                <a:cs typeface="Meiryo" charset="-128"/>
              </a:rPr>
              <a:t>確認したい別地域を押す</a:t>
            </a:r>
            <a:endParaRPr lang="en-US" altLang="ja-JP" sz="2000" b="1" dirty="0">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D2C836A1-B456-1229-986E-5D0B280E87C3}"/>
              </a:ext>
            </a:extLst>
          </p:cNvPr>
          <p:cNvSpPr txBox="1"/>
          <p:nvPr/>
        </p:nvSpPr>
        <p:spPr>
          <a:xfrm>
            <a:off x="4280749" y="1679718"/>
            <a:ext cx="2456567" cy="707886"/>
          </a:xfrm>
          <a:prstGeom prst="rect">
            <a:avLst/>
          </a:prstGeom>
          <a:noFill/>
        </p:spPr>
        <p:txBody>
          <a:bodyPr wrap="square">
            <a:spAutoFit/>
          </a:bodyPr>
          <a:lstStyle/>
          <a:p>
            <a:pPr marL="417513" indent="-835025"/>
            <a:r>
              <a:rPr lang="ja-JP" altLang="en-US" sz="2400" b="1" dirty="0">
                <a:solidFill>
                  <a:srgbClr val="009650"/>
                </a:solidFill>
                <a:latin typeface="Meiryo" charset="-128"/>
                <a:ea typeface="Meiryo" charset="-128"/>
                <a:cs typeface="Meiryo" charset="-128"/>
              </a:rPr>
              <a:t>❸ </a:t>
            </a:r>
            <a:r>
              <a:rPr lang="ja-JP" altLang="en-US" sz="1600" b="1" dirty="0">
                <a:latin typeface="Meiryo" charset="-128"/>
                <a:ea typeface="Meiryo" charset="-128"/>
                <a:cs typeface="Meiryo" charset="-128"/>
              </a:rPr>
              <a:t>ハザードマップが一覧で表示されます</a:t>
            </a:r>
            <a:endParaRPr lang="en-US" altLang="ja-JP" sz="2000" b="1" dirty="0">
              <a:latin typeface="Meiryo" charset="-128"/>
              <a:ea typeface="Meiryo" charset="-128"/>
              <a:cs typeface="Meiryo"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7EF3BAA6-377E-F211-5B21-5E87A650F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814" y="2387604"/>
            <a:ext cx="1832360" cy="3799979"/>
          </a:xfrm>
          <a:prstGeom prst="rect">
            <a:avLst/>
          </a:prstGeom>
          <a:ln>
            <a:solidFill>
              <a:schemeClr val="tx1"/>
            </a:solidFill>
          </a:ln>
        </p:spPr>
      </p:pic>
      <p:sp>
        <p:nvSpPr>
          <p:cNvPr id="28" name="正方形/長方形 27">
            <a:extLst>
              <a:ext uri="{FF2B5EF4-FFF2-40B4-BE49-F238E27FC236}">
                <a16:creationId xmlns:a16="http://schemas.microsoft.com/office/drawing/2014/main" id="{253A505A-11C9-1D60-F9EB-96AADEDAFB11}"/>
              </a:ext>
            </a:extLst>
          </p:cNvPr>
          <p:cNvSpPr/>
          <p:nvPr/>
        </p:nvSpPr>
        <p:spPr>
          <a:xfrm>
            <a:off x="5109460" y="2883334"/>
            <a:ext cx="1464918" cy="1976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B884095C-358A-4B6F-BC3C-1C44EC55C6CD}"/>
              </a:ext>
            </a:extLst>
          </p:cNvPr>
          <p:cNvSpPr>
            <a:spLocks noGrp="1"/>
          </p:cNvSpPr>
          <p:nvPr>
            <p:ph type="subTitle" idx="1"/>
          </p:nvPr>
        </p:nvSpPr>
        <p:spPr>
          <a:xfrm>
            <a:off x="379662" y="1361937"/>
            <a:ext cx="8384676" cy="360000"/>
          </a:xfrm>
        </p:spPr>
        <p:txBody>
          <a:bodyPr vert="horz" lIns="91440" tIns="45720" rIns="91440" bIns="45720" rtlCol="0" anchor="t">
            <a:noAutofit/>
          </a:bodyPr>
          <a:lstStyle/>
          <a:p>
            <a:r>
              <a:rPr lang="ja-JP" altLang="en-US" sz="2200" dirty="0">
                <a:latin typeface="Meiryo"/>
                <a:ea typeface="Meiryo"/>
              </a:rPr>
              <a:t>別の市区町村のハザードマップも閲覧する方法</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F3951F4B-5A18-39BC-A53F-937991308C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930" y="2372689"/>
            <a:ext cx="1832360" cy="3799979"/>
          </a:xfrm>
          <a:prstGeom prst="rect">
            <a:avLst/>
          </a:prstGeom>
          <a:ln>
            <a:solidFill>
              <a:schemeClr val="tx1"/>
            </a:solidFill>
          </a:ln>
        </p:spPr>
      </p:pic>
      <p:sp>
        <p:nvSpPr>
          <p:cNvPr id="10" name="正方形/長方形 9">
            <a:extLst>
              <a:ext uri="{FF2B5EF4-FFF2-40B4-BE49-F238E27FC236}">
                <a16:creationId xmlns:a16="http://schemas.microsoft.com/office/drawing/2014/main" id="{508D9CD7-5FEA-F8EB-898A-B93C580EBE48}"/>
              </a:ext>
            </a:extLst>
          </p:cNvPr>
          <p:cNvSpPr/>
          <p:nvPr/>
        </p:nvSpPr>
        <p:spPr>
          <a:xfrm>
            <a:off x="2011668" y="2838569"/>
            <a:ext cx="338622" cy="301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10;&#10;自動的に生成された説明">
            <a:extLst>
              <a:ext uri="{FF2B5EF4-FFF2-40B4-BE49-F238E27FC236}">
                <a16:creationId xmlns:a16="http://schemas.microsoft.com/office/drawing/2014/main" id="{2542EBC0-7379-AB75-AD11-E753D9539F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7372" y="2366881"/>
            <a:ext cx="1832360" cy="3799979"/>
          </a:xfrm>
          <a:prstGeom prst="rect">
            <a:avLst/>
          </a:prstGeom>
          <a:ln>
            <a:solidFill>
              <a:schemeClr val="tx1"/>
            </a:solidFill>
          </a:ln>
        </p:spPr>
      </p:pic>
      <p:sp>
        <p:nvSpPr>
          <p:cNvPr id="15" name="正方形/長方形 14">
            <a:extLst>
              <a:ext uri="{FF2B5EF4-FFF2-40B4-BE49-F238E27FC236}">
                <a16:creationId xmlns:a16="http://schemas.microsoft.com/office/drawing/2014/main" id="{6AA08D9C-CB7F-B8C9-C29C-63F956C32A5B}"/>
              </a:ext>
            </a:extLst>
          </p:cNvPr>
          <p:cNvSpPr/>
          <p:nvPr/>
        </p:nvSpPr>
        <p:spPr>
          <a:xfrm>
            <a:off x="2728600" y="3940632"/>
            <a:ext cx="1207561" cy="155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B7418AA-E2B9-4795-8E68-0D3D3A8BD4F8}"/>
              </a:ext>
            </a:extLst>
          </p:cNvPr>
          <p:cNvSpPr txBox="1"/>
          <p:nvPr/>
        </p:nvSpPr>
        <p:spPr>
          <a:xfrm>
            <a:off x="6444208" y="1468229"/>
            <a:ext cx="2456567" cy="954107"/>
          </a:xfrm>
          <a:prstGeom prst="rect">
            <a:avLst/>
          </a:prstGeom>
          <a:noFill/>
        </p:spPr>
        <p:txBody>
          <a:bodyPr wrap="square">
            <a:spAutoFit/>
          </a:bodyPr>
          <a:lstStyle/>
          <a:p>
            <a:pPr marL="417513" indent="-835025"/>
            <a:r>
              <a:rPr lang="ja-JP" altLang="en-US" sz="2400" b="1" dirty="0">
                <a:solidFill>
                  <a:srgbClr val="009650"/>
                </a:solidFill>
                <a:latin typeface="Meiryo" charset="-128"/>
                <a:ea typeface="Meiryo" charset="-128"/>
                <a:cs typeface="Meiryo" charset="-128"/>
              </a:rPr>
              <a:t>❹ </a:t>
            </a:r>
            <a:r>
              <a:rPr lang="ja-JP" altLang="en-US" sz="1600" b="1" dirty="0">
                <a:latin typeface="Meiryo" charset="-128"/>
                <a:ea typeface="Meiryo" charset="-128"/>
                <a:cs typeface="Meiryo" charset="-128"/>
              </a:rPr>
              <a:t>地図から直接地域を押すことでも一覧を表示可能</a:t>
            </a:r>
            <a:endParaRPr lang="en-US" altLang="ja-JP" sz="1600" b="1" dirty="0">
              <a:latin typeface="Meiryo" charset="-128"/>
              <a:ea typeface="Meiryo" charset="-128"/>
              <a:cs typeface="Meiryo" charset="-128"/>
            </a:endParaRPr>
          </a:p>
        </p:txBody>
      </p:sp>
      <p:pic>
        <p:nvPicPr>
          <p:cNvPr id="16" name="図 15" descr="マップ&#10;&#10;自動的に生成された説明">
            <a:extLst>
              <a:ext uri="{FF2B5EF4-FFF2-40B4-BE49-F238E27FC236}">
                <a16:creationId xmlns:a16="http://schemas.microsoft.com/office/drawing/2014/main" id="{78DC9F9E-6940-6B33-5C7E-80CCC63006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6256" y="2361211"/>
            <a:ext cx="1758109" cy="3804729"/>
          </a:xfrm>
          <a:prstGeom prst="rect">
            <a:avLst/>
          </a:prstGeom>
          <a:ln>
            <a:solidFill>
              <a:schemeClr val="tx1"/>
            </a:solidFill>
          </a:ln>
        </p:spPr>
      </p:pic>
      <p:pic>
        <p:nvPicPr>
          <p:cNvPr id="20" name="図 19">
            <a:extLst>
              <a:ext uri="{FF2B5EF4-FFF2-40B4-BE49-F238E27FC236}">
                <a16:creationId xmlns:a16="http://schemas.microsoft.com/office/drawing/2014/main" id="{9FA95A5C-F7DF-9A73-523B-DBC974212065}"/>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812440">
            <a:off x="7634065" y="4803827"/>
            <a:ext cx="473301" cy="540000"/>
          </a:xfrm>
          <a:prstGeom prst="rect">
            <a:avLst/>
          </a:prstGeom>
        </p:spPr>
      </p:pic>
    </p:spTree>
    <p:extLst>
      <p:ext uri="{BB962C8B-B14F-4D97-AF65-F5344CB8AC3E}">
        <p14:creationId xmlns:p14="http://schemas.microsoft.com/office/powerpoint/2010/main" val="67087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テキスト, 手紙&#10;&#10;自動的に生成された説明">
            <a:extLst>
              <a:ext uri="{FF2B5EF4-FFF2-40B4-BE49-F238E27FC236}">
                <a16:creationId xmlns:a16="http://schemas.microsoft.com/office/drawing/2014/main" id="{D8322851-6CE8-68ED-FBB8-3E2AD3726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7105" y="2769492"/>
            <a:ext cx="1637050" cy="3542987"/>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1" name="テキスト ボックス 10">
            <a:extLst>
              <a:ext uri="{FF2B5EF4-FFF2-40B4-BE49-F238E27FC236}">
                <a16:creationId xmlns:a16="http://schemas.microsoft.com/office/drawing/2014/main" id="{EE0588DC-C623-BAF9-71A5-00ED84E7BA33}"/>
              </a:ext>
            </a:extLst>
          </p:cNvPr>
          <p:cNvSpPr txBox="1"/>
          <p:nvPr/>
        </p:nvSpPr>
        <p:spPr>
          <a:xfrm>
            <a:off x="3165765" y="1634498"/>
            <a:ext cx="2787503" cy="1200329"/>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わがまちハザードマップに移動するので、確認したいハザードマップの「リンクを開く」を押す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E215FF2-0EB2-E936-338B-638B22B9F297}"/>
              </a:ext>
            </a:extLst>
          </p:cNvPr>
          <p:cNvSpPr txBox="1"/>
          <p:nvPr/>
        </p:nvSpPr>
        <p:spPr>
          <a:xfrm>
            <a:off x="419173" y="1702671"/>
            <a:ext cx="2726980" cy="954107"/>
          </a:xfrm>
          <a:prstGeom prst="rect">
            <a:avLst/>
          </a:prstGeom>
          <a:noFill/>
        </p:spPr>
        <p:txBody>
          <a:bodyPr wrap="square" rtlCol="0">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重ねるハザードマップで災害リスク情報が表示された画面で青文字を押す</a:t>
            </a:r>
            <a:endParaRPr lang="en-US" altLang="ja-JP" sz="1600" b="1" dirty="0">
              <a:latin typeface="メイリオ" panose="020B0604030504040204" pitchFamily="50" charset="-128"/>
              <a:ea typeface="メイリオ" panose="020B0604030504040204" pitchFamily="50" charset="-128"/>
            </a:endParaRPr>
          </a:p>
        </p:txBody>
      </p:sp>
      <p:sp>
        <p:nvSpPr>
          <p:cNvPr id="19" name="字幕 14">
            <a:extLst>
              <a:ext uri="{FF2B5EF4-FFF2-40B4-BE49-F238E27FC236}">
                <a16:creationId xmlns:a16="http://schemas.microsoft.com/office/drawing/2014/main" id="{C0E42F62-FCBC-FF27-ECD9-EABC4B4FB9BA}"/>
              </a:ext>
            </a:extLst>
          </p:cNvPr>
          <p:cNvSpPr>
            <a:spLocks noGrp="1"/>
          </p:cNvSpPr>
          <p:nvPr>
            <p:ph type="subTitle" idx="1"/>
          </p:nvPr>
        </p:nvSpPr>
        <p:spPr>
          <a:xfrm>
            <a:off x="260845" y="1385861"/>
            <a:ext cx="8516328" cy="360000"/>
          </a:xfrm>
        </p:spPr>
        <p:txBody>
          <a:bodyPr vert="horz" lIns="91440" tIns="45720" rIns="91440" bIns="45720" rtlCol="0" anchor="t">
            <a:noAutofit/>
          </a:bodyPr>
          <a:lstStyle/>
          <a:p>
            <a:r>
              <a:rPr lang="ja-JP" altLang="en-US" sz="1900" dirty="0">
                <a:latin typeface="Meiryo"/>
                <a:ea typeface="Meiryo"/>
              </a:rPr>
              <a:t>重ねるハザードマップとわがまちハザードマップを連携して活用してみよう</a:t>
            </a:r>
          </a:p>
        </p:txBody>
      </p:sp>
      <p:sp>
        <p:nvSpPr>
          <p:cNvPr id="21" name="テキスト ボックス 20">
            <a:extLst>
              <a:ext uri="{FF2B5EF4-FFF2-40B4-BE49-F238E27FC236}">
                <a16:creationId xmlns:a16="http://schemas.microsoft.com/office/drawing/2014/main" id="{F7E7B94C-B989-C3B3-48CA-AB1CC7FDB853}"/>
              </a:ext>
            </a:extLst>
          </p:cNvPr>
          <p:cNvSpPr txBox="1"/>
          <p:nvPr/>
        </p:nvSpPr>
        <p:spPr>
          <a:xfrm>
            <a:off x="6156176" y="1757610"/>
            <a:ext cx="2600552" cy="707886"/>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市区町村のハザードマップが表示されます</a:t>
            </a:r>
            <a:endParaRPr lang="en-US" altLang="ja-JP" sz="1600" b="1" dirty="0">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4680DF71-00E0-E69D-84F5-3A695B84169C}"/>
              </a:ext>
            </a:extLst>
          </p:cNvPr>
          <p:cNvSpPr>
            <a:spLocks noGrp="1" noChangeAspect="1"/>
          </p:cNvSpPr>
          <p:nvPr>
            <p:ph type="ctrTitle"/>
          </p:nvPr>
        </p:nvSpPr>
        <p:spPr>
          <a:xfrm>
            <a:off x="1770127" y="539617"/>
            <a:ext cx="7007046" cy="490904"/>
          </a:xfrm>
        </p:spPr>
        <p:txBody>
          <a:bodyPr vert="horz" wrap="none">
            <a:spAutoFit/>
          </a:bodyPr>
          <a:lstStyle/>
          <a:p>
            <a:r>
              <a:rPr lang="ja-JP" altLang="en-US" sz="2800" dirty="0"/>
              <a:t>ハザードマップポータルサイトの活用方法</a:t>
            </a:r>
          </a:p>
        </p:txBody>
      </p:sp>
      <p:grpSp>
        <p:nvGrpSpPr>
          <p:cNvPr id="5" name="グループ化 4">
            <a:extLst>
              <a:ext uri="{FF2B5EF4-FFF2-40B4-BE49-F238E27FC236}">
                <a16:creationId xmlns:a16="http://schemas.microsoft.com/office/drawing/2014/main" id="{8A175DD2-CE74-4C6A-9A0A-D2A1DA81DEDC}"/>
              </a:ext>
            </a:extLst>
          </p:cNvPr>
          <p:cNvGrpSpPr/>
          <p:nvPr/>
        </p:nvGrpSpPr>
        <p:grpSpPr>
          <a:xfrm>
            <a:off x="932369" y="2772718"/>
            <a:ext cx="1675515" cy="3534421"/>
            <a:chOff x="923694" y="2688869"/>
            <a:chExt cx="1675515" cy="3534421"/>
          </a:xfrm>
        </p:grpSpPr>
        <p:pic>
          <p:nvPicPr>
            <p:cNvPr id="3" name="図 2" descr="テキスト&#10;&#10;自動的に生成された説明">
              <a:extLst>
                <a:ext uri="{FF2B5EF4-FFF2-40B4-BE49-F238E27FC236}">
                  <a16:creationId xmlns:a16="http://schemas.microsoft.com/office/drawing/2014/main" id="{FB01738F-6F0A-D5CE-D39B-8475BE4DBF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6117" y="2688869"/>
              <a:ext cx="1633092" cy="3534421"/>
            </a:xfrm>
            <a:prstGeom prst="rect">
              <a:avLst/>
            </a:prstGeom>
            <a:ln>
              <a:solidFill>
                <a:schemeClr val="tx1"/>
              </a:solidFill>
            </a:ln>
          </p:spPr>
        </p:pic>
        <p:sp>
          <p:nvSpPr>
            <p:cNvPr id="10" name="四角形: 角を丸くする 9">
              <a:extLst>
                <a:ext uri="{FF2B5EF4-FFF2-40B4-BE49-F238E27FC236}">
                  <a16:creationId xmlns:a16="http://schemas.microsoft.com/office/drawing/2014/main" id="{3EF56644-05FC-066B-97D9-BB6AC4F4A852}"/>
                </a:ext>
              </a:extLst>
            </p:cNvPr>
            <p:cNvSpPr/>
            <p:nvPr/>
          </p:nvSpPr>
          <p:spPr>
            <a:xfrm>
              <a:off x="971600" y="4132628"/>
              <a:ext cx="11509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図形グループ 69">
              <a:extLst>
                <a:ext uri="{FF2B5EF4-FFF2-40B4-BE49-F238E27FC236}">
                  <a16:creationId xmlns:a16="http://schemas.microsoft.com/office/drawing/2014/main" id="{FEF8CAA3-5D0B-DE46-FA9F-454414C97B41}"/>
                </a:ext>
              </a:extLst>
            </p:cNvPr>
            <p:cNvGrpSpPr/>
            <p:nvPr/>
          </p:nvGrpSpPr>
          <p:grpSpPr>
            <a:xfrm>
              <a:off x="923694" y="3838073"/>
              <a:ext cx="296587" cy="293005"/>
              <a:chOff x="2897417" y="3995693"/>
              <a:chExt cx="296587" cy="293005"/>
            </a:xfrm>
          </p:grpSpPr>
          <p:sp>
            <p:nvSpPr>
              <p:cNvPr id="8" name="円/楕円 70">
                <a:extLst>
                  <a:ext uri="{FF2B5EF4-FFF2-40B4-BE49-F238E27FC236}">
                    <a16:creationId xmlns:a16="http://schemas.microsoft.com/office/drawing/2014/main" id="{83DB0326-8928-F884-A8BB-4F22B36FF36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389EE5B-84CF-B775-D10B-3F6BFFD31B4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grpSp>
        <p:nvGrpSpPr>
          <p:cNvPr id="6" name="グループ化 5">
            <a:extLst>
              <a:ext uri="{FF2B5EF4-FFF2-40B4-BE49-F238E27FC236}">
                <a16:creationId xmlns:a16="http://schemas.microsoft.com/office/drawing/2014/main" id="{AED94634-5246-494C-8966-3060AC685A1F}"/>
              </a:ext>
            </a:extLst>
          </p:cNvPr>
          <p:cNvGrpSpPr/>
          <p:nvPr/>
        </p:nvGrpSpPr>
        <p:grpSpPr>
          <a:xfrm>
            <a:off x="3759984" y="2769492"/>
            <a:ext cx="1630504" cy="3528820"/>
            <a:chOff x="3759984" y="2697159"/>
            <a:chExt cx="1630504" cy="3528820"/>
          </a:xfrm>
        </p:grpSpPr>
        <p:pic>
          <p:nvPicPr>
            <p:cNvPr id="35" name="図 34" descr="グラフィカル ユーザー インターフェイス, アプリケーション&#10;&#10;自動的に生成された説明">
              <a:extLst>
                <a:ext uri="{FF2B5EF4-FFF2-40B4-BE49-F238E27FC236}">
                  <a16:creationId xmlns:a16="http://schemas.microsoft.com/office/drawing/2014/main" id="{BF354857-797A-345F-AD56-32C3DF1CC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9984" y="2697159"/>
              <a:ext cx="1630504" cy="3528820"/>
            </a:xfrm>
            <a:prstGeom prst="rect">
              <a:avLst/>
            </a:prstGeom>
            <a:ln>
              <a:solidFill>
                <a:schemeClr val="tx1"/>
              </a:solidFill>
            </a:ln>
          </p:spPr>
        </p:pic>
        <p:sp>
          <p:nvSpPr>
            <p:cNvPr id="9" name="四角形: 角を丸くする 8">
              <a:extLst>
                <a:ext uri="{FF2B5EF4-FFF2-40B4-BE49-F238E27FC236}">
                  <a16:creationId xmlns:a16="http://schemas.microsoft.com/office/drawing/2014/main" id="{92215E7D-DA81-3B11-1571-A740D5B42A9F}"/>
                </a:ext>
              </a:extLst>
            </p:cNvPr>
            <p:cNvSpPr/>
            <p:nvPr/>
          </p:nvSpPr>
          <p:spPr>
            <a:xfrm>
              <a:off x="4192283" y="3194286"/>
              <a:ext cx="1171805" cy="16748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1">
              <a:extLst>
                <a:ext uri="{FF2B5EF4-FFF2-40B4-BE49-F238E27FC236}">
                  <a16:creationId xmlns:a16="http://schemas.microsoft.com/office/drawing/2014/main" id="{0673DC72-2FB8-EB2A-2DE7-019819F27468}"/>
                </a:ext>
              </a:extLst>
            </p:cNvPr>
            <p:cNvGrpSpPr/>
            <p:nvPr/>
          </p:nvGrpSpPr>
          <p:grpSpPr>
            <a:xfrm>
              <a:off x="3902401" y="3129760"/>
              <a:ext cx="296586" cy="293005"/>
              <a:chOff x="3546641" y="3995693"/>
              <a:chExt cx="296586" cy="293005"/>
            </a:xfrm>
          </p:grpSpPr>
          <p:sp>
            <p:nvSpPr>
              <p:cNvPr id="16" name="円/楕円 65">
                <a:extLst>
                  <a:ext uri="{FF2B5EF4-FFF2-40B4-BE49-F238E27FC236}">
                    <a16:creationId xmlns:a16="http://schemas.microsoft.com/office/drawing/2014/main" id="{A1B6E675-FD42-0F28-3F7B-BD74590F07A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68">
                <a:extLst>
                  <a:ext uri="{FF2B5EF4-FFF2-40B4-BE49-F238E27FC236}">
                    <a16:creationId xmlns:a16="http://schemas.microsoft.com/office/drawing/2014/main" id="{C67BB98B-5A9A-7726-4D2A-8662C31EF9D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 name="図形グループ 69">
            <a:extLst>
              <a:ext uri="{FF2B5EF4-FFF2-40B4-BE49-F238E27FC236}">
                <a16:creationId xmlns:a16="http://schemas.microsoft.com/office/drawing/2014/main" id="{E3B6AFDF-9424-C035-3AE0-A68FA672C7B7}"/>
              </a:ext>
            </a:extLst>
          </p:cNvPr>
          <p:cNvGrpSpPr/>
          <p:nvPr/>
        </p:nvGrpSpPr>
        <p:grpSpPr>
          <a:xfrm>
            <a:off x="6190632" y="2711717"/>
            <a:ext cx="296586" cy="293005"/>
            <a:chOff x="4232441" y="3995693"/>
            <a:chExt cx="296586" cy="293005"/>
          </a:xfrm>
        </p:grpSpPr>
        <p:sp>
          <p:nvSpPr>
            <p:cNvPr id="22" name="円/楕円 70">
              <a:extLst>
                <a:ext uri="{FF2B5EF4-FFF2-40B4-BE49-F238E27FC236}">
                  <a16:creationId xmlns:a16="http://schemas.microsoft.com/office/drawing/2014/main" id="{5CAB3C32-9E1C-0100-E221-A337D4A49A0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71">
              <a:extLst>
                <a:ext uri="{FF2B5EF4-FFF2-40B4-BE49-F238E27FC236}">
                  <a16:creationId xmlns:a16="http://schemas.microsoft.com/office/drawing/2014/main" id="{683C1E5F-1408-57A2-10F1-0A58BCC5B09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2478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よくある質問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8" name="テキスト ボックス 7">
            <a:extLst>
              <a:ext uri="{FF2B5EF4-FFF2-40B4-BE49-F238E27FC236}">
                <a16:creationId xmlns:a16="http://schemas.microsoft.com/office/drawing/2014/main" id="{7DEFF095-A3C4-9EBA-4855-DA112B3C84D0}"/>
              </a:ext>
            </a:extLst>
          </p:cNvPr>
          <p:cNvSpPr txBox="1"/>
          <p:nvPr/>
        </p:nvSpPr>
        <p:spPr>
          <a:xfrm>
            <a:off x="469900" y="1640989"/>
            <a:ext cx="8204200" cy="4801314"/>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質問</a:t>
            </a:r>
            <a:r>
              <a:rPr lang="en-US" altLang="ja-JP" b="1" dirty="0">
                <a:solidFill>
                  <a:srgbClr val="009650"/>
                </a:solidFill>
                <a:latin typeface="メイリオ" panose="020B0604030504040204" pitchFamily="50" charset="-128"/>
                <a:ea typeface="メイリオ" panose="020B0604030504040204" pitchFamily="50" charset="-128"/>
              </a:rPr>
              <a:t>1.</a:t>
            </a:r>
            <a:r>
              <a:rPr lang="ja-JP" altLang="en-US" b="1" dirty="0">
                <a:solidFill>
                  <a:srgbClr val="009650"/>
                </a:solidFill>
                <a:latin typeface="メイリオ" panose="020B0604030504040204" pitchFamily="50" charset="-128"/>
                <a:ea typeface="メイリオ" panose="020B0604030504040204" pitchFamily="50" charset="-128"/>
              </a:rPr>
              <a:t>「重ねるハザードマップ」に掲載しているデータの配信はしていますか。</a:t>
            </a:r>
          </a:p>
          <a:p>
            <a:endParaRPr lang="ja-JP" altLang="en-US"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「重ねるハザードマップ」で使用しているデータの配信についてはハザードマップポータルサイトのトップページから“利用規約ほか→オープンデータ配信”をご覧ください。</a:t>
            </a:r>
            <a:endParaRPr lang="en-US" altLang="ja-JP" b="1" dirty="0">
              <a:latin typeface="メイリオ" panose="020B0604030504040204" pitchFamily="50" charset="-128"/>
              <a:ea typeface="メイリオ" panose="020B0604030504040204" pitchFamily="50" charset="-128"/>
            </a:endParaRPr>
          </a:p>
          <a:p>
            <a:endParaRPr lang="en-US" altLang="ja-JP" b="1" dirty="0">
              <a:solidFill>
                <a:srgbClr val="1B4E91"/>
              </a:solidFill>
              <a:latin typeface="メイリオ" panose="020B0604030504040204" pitchFamily="50" charset="-128"/>
              <a:ea typeface="メイリオ" panose="020B0604030504040204" pitchFamily="50" charset="-128"/>
            </a:endParaRPr>
          </a:p>
          <a:p>
            <a:r>
              <a:rPr lang="ja-JP" altLang="en-US" b="1" dirty="0">
                <a:solidFill>
                  <a:srgbClr val="009650"/>
                </a:solidFill>
                <a:latin typeface="メイリオ" panose="020B0604030504040204" pitchFamily="50" charset="-128"/>
                <a:ea typeface="メイリオ" panose="020B0604030504040204" pitchFamily="50" charset="-128"/>
              </a:rPr>
              <a:t>質問</a:t>
            </a:r>
            <a:r>
              <a:rPr lang="en-US" altLang="ja-JP" b="1" dirty="0">
                <a:solidFill>
                  <a:srgbClr val="009650"/>
                </a:solidFill>
                <a:latin typeface="メイリオ" panose="020B0604030504040204" pitchFamily="50" charset="-128"/>
                <a:ea typeface="メイリオ" panose="020B0604030504040204" pitchFamily="50" charset="-128"/>
              </a:rPr>
              <a:t>2.</a:t>
            </a:r>
            <a:r>
              <a:rPr lang="ja-JP" altLang="en-US" b="1" dirty="0">
                <a:solidFill>
                  <a:srgbClr val="009650"/>
                </a:solidFill>
                <a:latin typeface="メイリオ" panose="020B0604030504040204" pitchFamily="50" charset="-128"/>
                <a:ea typeface="メイリオ" panose="020B0604030504040204" pitchFamily="50" charset="-128"/>
              </a:rPr>
              <a:t>表示がうまくいかない・機能が動作しない。</a:t>
            </a:r>
            <a:endParaRPr lang="en-US" altLang="ja-JP" b="1" dirty="0">
              <a:solidFill>
                <a:srgbClr val="009650"/>
              </a:solidFill>
              <a:latin typeface="メイリオ" panose="020B0604030504040204" pitchFamily="50" charset="-128"/>
              <a:ea typeface="メイリオ" panose="020B0604030504040204" pitchFamily="50" charset="-128"/>
            </a:endParaRPr>
          </a:p>
          <a:p>
            <a:endParaRPr lang="en-US" altLang="ja-JP" b="1" dirty="0">
              <a:solidFill>
                <a:srgbClr val="1B4E9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重ねるハザードマップの機能が正しく表示されない場合、ブラウザのキャッシュを削除することで解消する可能性があります。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キャッシュの削除でも問題が解決しない場合、お手数ですが、不具合の詳細についてお問い合わせフォームよりご連絡いただけますと幸いです。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お問い合わせの際は、正しく表示されない場所（経緯度や住所）と災害リスク情報、もしくは画面の</a:t>
            </a:r>
            <a:r>
              <a:rPr lang="en-US" altLang="ja-JP" b="1" dirty="0">
                <a:latin typeface="メイリオ" panose="020B0604030504040204" pitchFamily="50" charset="-128"/>
                <a:ea typeface="メイリオ" panose="020B0604030504040204" pitchFamily="50" charset="-128"/>
              </a:rPr>
              <a:t>URL</a:t>
            </a:r>
            <a:r>
              <a:rPr lang="ja-JP" altLang="en-US" b="1" dirty="0">
                <a:latin typeface="メイリオ" panose="020B0604030504040204" pitchFamily="50" charset="-128"/>
                <a:ea typeface="メイリオ" panose="020B0604030504040204" pitchFamily="50" charset="-128"/>
              </a:rPr>
              <a:t>欄をコピーしてお知らせいただけますと、調査の参考となります。</a:t>
            </a:r>
            <a:endParaRPr lang="en-US" altLang="ja-JP"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700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6" name="テキスト ボックス 5">
            <a:extLst>
              <a:ext uri="{FF2B5EF4-FFF2-40B4-BE49-F238E27FC236}">
                <a16:creationId xmlns:a16="http://schemas.microsoft.com/office/drawing/2014/main" id="{F1F41F07-EB50-A7C2-8DB9-26A7B48F5835}"/>
              </a:ext>
            </a:extLst>
          </p:cNvPr>
          <p:cNvSpPr txBox="1"/>
          <p:nvPr/>
        </p:nvSpPr>
        <p:spPr>
          <a:xfrm>
            <a:off x="422301" y="1740188"/>
            <a:ext cx="7989408" cy="3785652"/>
          </a:xfrm>
          <a:prstGeom prst="rect">
            <a:avLst/>
          </a:prstGeom>
          <a:noFill/>
        </p:spPr>
        <p:txBody>
          <a:bodyPr wrap="square">
            <a:spAutoFit/>
          </a:bodyPr>
          <a:lstStyle/>
          <a:p>
            <a:pPr indent="-417600" algn="ctr"/>
            <a:r>
              <a:rPr lang="ja-JP" altLang="en-US" sz="2400" b="1" dirty="0">
                <a:latin typeface="Meiryo" charset="-128"/>
                <a:ea typeface="Meiryo" charset="-128"/>
                <a:cs typeface="Meiryo" charset="-128"/>
              </a:rPr>
              <a:t>ハザードマップポータルサイト</a:t>
            </a:r>
            <a:endParaRPr lang="en-US" altLang="ja-JP" sz="2400" b="1" dirty="0">
              <a:latin typeface="Meiryo" charset="-128"/>
              <a:ea typeface="Meiryo" charset="-128"/>
              <a:cs typeface="Meiryo" charset="-128"/>
            </a:endParaRPr>
          </a:p>
          <a:p>
            <a:pPr indent="-417600" algn="ctr"/>
            <a:r>
              <a:rPr lang="en-US" altLang="ja-JP" sz="2400" b="1" dirty="0">
                <a:latin typeface="Meiryo" charset="-128"/>
                <a:ea typeface="Meiryo" charset="-128"/>
                <a:cs typeface="Meiryo" charset="-128"/>
                <a:hlinkClick r:id="rId3"/>
              </a:rPr>
              <a:t>https://disaportal.gsi.go.jp/index.html</a:t>
            </a: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r>
              <a:rPr lang="ja-JP" altLang="en-US" sz="2400" b="1" dirty="0">
                <a:latin typeface="Meiryo" charset="-128"/>
                <a:ea typeface="Meiryo" charset="-128"/>
                <a:cs typeface="Meiryo" charset="-128"/>
              </a:rPr>
              <a:t>国土交通省　水管理・国土保全局　防災課</a:t>
            </a:r>
            <a:endParaRPr lang="en-US" altLang="ja-JP" sz="2400" b="1" dirty="0">
              <a:latin typeface="Meiryo" charset="-128"/>
              <a:ea typeface="Meiryo"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100-8918 </a:t>
            </a:r>
            <a:r>
              <a:rPr lang="ja-JP" altLang="en-US" sz="2400" i="0" dirty="0">
                <a:solidFill>
                  <a:srgbClr val="000000"/>
                </a:solidFill>
                <a:effectLst/>
                <a:latin typeface="メイリオ" panose="020B0604030504040204" pitchFamily="50" charset="-128"/>
                <a:ea typeface="メイリオ" panose="020B0604030504040204" pitchFamily="50" charset="-128"/>
              </a:rPr>
              <a:t>東京都千代田区霞が関</a:t>
            </a:r>
            <a:r>
              <a:rPr lang="en-US" altLang="ja-JP" sz="2400" i="0" dirty="0">
                <a:solidFill>
                  <a:srgbClr val="000000"/>
                </a:solidFill>
                <a:effectLst/>
                <a:latin typeface="メイリオ" panose="020B0604030504040204" pitchFamily="50" charset="-128"/>
                <a:ea typeface="メイリオ" panose="020B0604030504040204" pitchFamily="50" charset="-128"/>
              </a:rPr>
              <a:t>2-1-3</a:t>
            </a:r>
            <a:endParaRPr lang="en-US" altLang="ja-JP" sz="2400" dirty="0">
              <a:latin typeface="メイリオ" panose="020B0604030504040204" pitchFamily="50" charset="-128"/>
              <a:ea typeface="メイリオ" panose="020B0604030504040204" pitchFamily="50" charset="-128"/>
              <a:cs typeface="Meiryo" charset="-128"/>
            </a:endParaRPr>
          </a:p>
          <a:p>
            <a:pPr indent="-417600" algn="ctr"/>
            <a:r>
              <a:rPr lang="ja-JP" altLang="en-US" sz="2400" dirty="0">
                <a:latin typeface="メイリオ" panose="020B0604030504040204" pitchFamily="50" charset="-128"/>
                <a:ea typeface="メイリオ" panose="020B0604030504040204" pitchFamily="50" charset="-128"/>
                <a:cs typeface="Meiryo"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03-5253-8111</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国土交通省　</a:t>
            </a:r>
            <a:r>
              <a:rPr lang="ja-JP" altLang="en-US" sz="2400" b="1" i="0" dirty="0">
                <a:solidFill>
                  <a:srgbClr val="000000"/>
                </a:solidFill>
                <a:effectLst/>
                <a:latin typeface="メイリオ" panose="020B0604030504040204" pitchFamily="50" charset="-128"/>
                <a:ea typeface="メイリオ" panose="020B0604030504040204" pitchFamily="50" charset="-128"/>
              </a:rPr>
              <a:t>国土地理院 応用地理部 地理情報処理課</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a:t>
            </a:r>
            <a:r>
              <a:rPr lang="en-US" altLang="ja-JP" sz="2400" i="0" dirty="0">
                <a:solidFill>
                  <a:srgbClr val="000000"/>
                </a:solidFill>
                <a:effectLst/>
                <a:latin typeface="メイリオ" panose="020B0604030504040204" pitchFamily="50" charset="-128"/>
                <a:ea typeface="メイリオ" panose="020B0604030504040204" pitchFamily="50" charset="-128"/>
              </a:rPr>
              <a:t>305-0811 </a:t>
            </a:r>
            <a:r>
              <a:rPr lang="ja-JP" altLang="en-US" sz="2400" i="0" dirty="0">
                <a:solidFill>
                  <a:srgbClr val="000000"/>
                </a:solidFill>
                <a:effectLst/>
                <a:latin typeface="メイリオ" panose="020B0604030504040204" pitchFamily="50" charset="-128"/>
                <a:ea typeface="メイリオ" panose="020B0604030504040204" pitchFamily="50" charset="-128"/>
              </a:rPr>
              <a:t>茨城県つくば市北郷</a:t>
            </a:r>
            <a:r>
              <a:rPr lang="en-US" altLang="ja-JP" sz="2400" i="0" dirty="0">
                <a:solidFill>
                  <a:srgbClr val="000000"/>
                </a:solidFill>
                <a:effectLst/>
                <a:latin typeface="メイリオ" panose="020B0604030504040204" pitchFamily="50" charset="-128"/>
                <a:ea typeface="メイリオ" panose="020B0604030504040204" pitchFamily="50" charset="-128"/>
              </a:rPr>
              <a:t>1</a:t>
            </a:r>
            <a:r>
              <a:rPr lang="ja-JP" altLang="en-US" sz="2400" i="0" dirty="0">
                <a:solidFill>
                  <a:srgbClr val="000000"/>
                </a:solidFill>
                <a:effectLst/>
                <a:latin typeface="メイリオ" panose="020B0604030504040204" pitchFamily="50" charset="-128"/>
                <a:ea typeface="メイリオ" panose="020B0604030504040204" pitchFamily="50" charset="-128"/>
              </a:rPr>
              <a:t>番</a:t>
            </a:r>
            <a:endParaRPr lang="en-US" altLang="ja-JP" sz="2400" i="0" dirty="0">
              <a:solidFill>
                <a:srgbClr val="000000"/>
              </a:solidFill>
              <a:effectLst/>
              <a:latin typeface="メイリオ" panose="020B0604030504040204" pitchFamily="50" charset="-128"/>
              <a:ea typeface="メイリオ" panose="020B0604030504040204" pitchFamily="50" charset="-128"/>
            </a:endParaRPr>
          </a:p>
          <a:p>
            <a:pPr indent="-417600" algn="ct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029-864-1111</a:t>
            </a:r>
            <a:endParaRPr lang="en-US" altLang="ja-JP" sz="24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3706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7344816"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000" dirty="0">
                <a:solidFill>
                  <a:srgbClr val="009650"/>
                </a:solidFill>
              </a:rPr>
              <a:t>ハザードマップポータルサイトを知りましょう</a:t>
            </a:r>
            <a:endParaRPr lang="en-US" altLang="ja-JP" sz="40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9435D1D-E35D-33BA-D1BC-1FF36DB340C1}"/>
              </a:ext>
            </a:extLst>
          </p:cNvPr>
          <p:cNvSpPr/>
          <p:nvPr/>
        </p:nvSpPr>
        <p:spPr>
          <a:xfrm>
            <a:off x="510127" y="2636912"/>
            <a:ext cx="4246623" cy="3642940"/>
          </a:xfrm>
          <a:prstGeom prst="rect">
            <a:avLst/>
          </a:prstGeom>
          <a:solidFill>
            <a:schemeClr val="bg1"/>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775393" cy="490904"/>
          </a:xfrm>
        </p:spPr>
        <p:txBody>
          <a:bodyPr wrap="none">
            <a:spAutoFit/>
          </a:bodyPr>
          <a:lstStyle/>
          <a:p>
            <a:r>
              <a:rPr lang="ja-JP" altLang="en-US" sz="2800"/>
              <a:t>ハザードマップ</a:t>
            </a:r>
            <a:r>
              <a:rPr lang="ja-JP" altLang="en-US" sz="2800" dirty="0"/>
              <a:t>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3" name="字幕 14">
            <a:extLst>
              <a:ext uri="{FF2B5EF4-FFF2-40B4-BE49-F238E27FC236}">
                <a16:creationId xmlns:a16="http://schemas.microsoft.com/office/drawing/2014/main" id="{2B555D0B-ABC0-5969-5BD6-DA2E6E8DC692}"/>
              </a:ext>
            </a:extLst>
          </p:cNvPr>
          <p:cNvSpPr>
            <a:spLocks noGrp="1"/>
          </p:cNvSpPr>
          <p:nvPr>
            <p:ph type="subTitle" idx="1"/>
          </p:nvPr>
        </p:nvSpPr>
        <p:spPr>
          <a:xfrm>
            <a:off x="379661" y="1378056"/>
            <a:ext cx="8368801" cy="1186847"/>
          </a:xfrm>
        </p:spPr>
        <p:txBody>
          <a:bodyPr vert="horz" lIns="91440" tIns="45720" rIns="91440" bIns="45720" rtlCol="0" anchor="t">
            <a:noAutofit/>
          </a:bodyPr>
          <a:lstStyle/>
          <a:p>
            <a:r>
              <a:rPr lang="ja-JP" altLang="en-US" sz="2000" dirty="0">
                <a:latin typeface="Meiryo"/>
                <a:ea typeface="Meiryo"/>
              </a:rPr>
              <a:t>　</a:t>
            </a:r>
            <a:r>
              <a:rPr lang="ja-JP" altLang="en-US" sz="2000" dirty="0">
                <a:solidFill>
                  <a:srgbClr val="009650"/>
                </a:solidFill>
                <a:latin typeface="Meiryo"/>
                <a:ea typeface="Meiryo"/>
              </a:rPr>
              <a:t>ハザードマップとは</a:t>
            </a:r>
            <a:r>
              <a:rPr lang="ja-JP" altLang="en-US" sz="2000" dirty="0">
                <a:latin typeface="Meiryo"/>
                <a:ea typeface="Meiryo"/>
              </a:rPr>
              <a:t>、一般的に、自然災害による被害の軽減や防災対策に使用する目的で、被災想定区域や避難場所・避難経路などの防災関係施設の位置などを表示した地図で、</a:t>
            </a:r>
            <a:r>
              <a:rPr lang="ja-JP" altLang="en-US" sz="2000" dirty="0">
                <a:solidFill>
                  <a:srgbClr val="009650"/>
                </a:solidFill>
                <a:latin typeface="Meiryo"/>
                <a:ea typeface="Meiryo"/>
              </a:rPr>
              <a:t>災害が発生したときに危険と思われる箇所や避難場所などを地図にまとめたもの</a:t>
            </a:r>
            <a:r>
              <a:rPr lang="ja-JP" altLang="en-US" sz="2000" dirty="0">
                <a:latin typeface="Meiryo"/>
                <a:ea typeface="Meiryo"/>
              </a:rPr>
              <a:t>です。</a:t>
            </a:r>
          </a:p>
        </p:txBody>
      </p:sp>
      <p:grpSp>
        <p:nvGrpSpPr>
          <p:cNvPr id="9" name="グループ化 8">
            <a:extLst>
              <a:ext uri="{FF2B5EF4-FFF2-40B4-BE49-F238E27FC236}">
                <a16:creationId xmlns:a16="http://schemas.microsoft.com/office/drawing/2014/main" id="{3959B38C-36EE-4D95-A662-60717F6F3E36}"/>
              </a:ext>
            </a:extLst>
          </p:cNvPr>
          <p:cNvGrpSpPr/>
          <p:nvPr/>
        </p:nvGrpSpPr>
        <p:grpSpPr>
          <a:xfrm>
            <a:off x="4756750" y="3668773"/>
            <a:ext cx="3415650" cy="1015663"/>
            <a:chOff x="5520840" y="4556614"/>
            <a:chExt cx="3054880" cy="790154"/>
          </a:xfrm>
        </p:grpSpPr>
        <p:sp>
          <p:nvSpPr>
            <p:cNvPr id="2" name="テキスト ボックス 1">
              <a:extLst>
                <a:ext uri="{FF2B5EF4-FFF2-40B4-BE49-F238E27FC236}">
                  <a16:creationId xmlns:a16="http://schemas.microsoft.com/office/drawing/2014/main" id="{B585F552-66D6-491C-B316-6926C7E10D65}"/>
                </a:ext>
              </a:extLst>
            </p:cNvPr>
            <p:cNvSpPr txBox="1"/>
            <p:nvPr/>
          </p:nvSpPr>
          <p:spPr>
            <a:xfrm>
              <a:off x="6271464" y="4556614"/>
              <a:ext cx="2304256" cy="790154"/>
            </a:xfrm>
            <a:prstGeom prst="rect">
              <a:avLst/>
            </a:prstGeom>
            <a:solidFill>
              <a:srgbClr val="009650"/>
            </a:solidFill>
            <a:ln>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災害の種類によってハザードマップも</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異なります。</a:t>
              </a:r>
            </a:p>
          </p:txBody>
        </p:sp>
        <p:cxnSp>
          <p:nvCxnSpPr>
            <p:cNvPr id="8" name="直線コネクタ 7">
              <a:extLst>
                <a:ext uri="{FF2B5EF4-FFF2-40B4-BE49-F238E27FC236}">
                  <a16:creationId xmlns:a16="http://schemas.microsoft.com/office/drawing/2014/main" id="{CA2473A7-6FFD-4B16-B3DF-8BF3C83FE4D3}"/>
                </a:ext>
              </a:extLst>
            </p:cNvPr>
            <p:cNvCxnSpPr>
              <a:cxnSpLocks/>
              <a:endCxn id="2" idx="1"/>
            </p:cNvCxnSpPr>
            <p:nvPr/>
          </p:nvCxnSpPr>
          <p:spPr>
            <a:xfrm>
              <a:off x="5520840" y="4951691"/>
              <a:ext cx="750624" cy="1"/>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sp>
        <p:nvSpPr>
          <p:cNvPr id="4" name="字幕 14">
            <a:extLst>
              <a:ext uri="{FF2B5EF4-FFF2-40B4-BE49-F238E27FC236}">
                <a16:creationId xmlns:a16="http://schemas.microsoft.com/office/drawing/2014/main" id="{EF43A6F9-6C06-F9EC-A130-6E7FFD17931E}"/>
              </a:ext>
            </a:extLst>
          </p:cNvPr>
          <p:cNvSpPr txBox="1">
            <a:spLocks/>
          </p:cNvSpPr>
          <p:nvPr/>
        </p:nvSpPr>
        <p:spPr>
          <a:xfrm>
            <a:off x="802122" y="2709073"/>
            <a:ext cx="3697870" cy="352823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50000"/>
              </a:lnSpc>
            </a:pPr>
            <a:r>
              <a:rPr lang="ja-JP" altLang="en-US" sz="2000" dirty="0">
                <a:solidFill>
                  <a:srgbClr val="009650"/>
                </a:solidFill>
                <a:latin typeface="Meiryo"/>
                <a:ea typeface="Meiryo"/>
              </a:rPr>
              <a:t>（ハザードマップの例）</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・洪水ハザードマップ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・高潮ハザードマップ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・津波ハザードマップ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・土砂災害ハザードマップ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・火山ハザードマップ</a:t>
            </a:r>
            <a:endParaRPr lang="en-US" altLang="ja-JP" sz="2000" dirty="0">
              <a:solidFill>
                <a:srgbClr val="009650"/>
              </a:solidFill>
              <a:latin typeface="Meiryo"/>
              <a:ea typeface="Meiryo"/>
            </a:endParaRPr>
          </a:p>
        </p:txBody>
      </p:sp>
    </p:spTree>
    <p:extLst>
      <p:ext uri="{BB962C8B-B14F-4D97-AF65-F5344CB8AC3E}">
        <p14:creationId xmlns:p14="http://schemas.microsoft.com/office/powerpoint/2010/main" val="386655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6288901" cy="490904"/>
          </a:xfrm>
        </p:spPr>
        <p:txBody>
          <a:bodyPr wrap="none">
            <a:spAutoFit/>
          </a:bodyPr>
          <a:lstStyle/>
          <a:p>
            <a:r>
              <a:rPr lang="ja-JP" altLang="en-US" sz="2800" dirty="0"/>
              <a:t>ハザードマップポータルサイトとは？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2" name="テキスト ボックス 1">
            <a:extLst>
              <a:ext uri="{FF2B5EF4-FFF2-40B4-BE49-F238E27FC236}">
                <a16:creationId xmlns:a16="http://schemas.microsoft.com/office/drawing/2014/main" id="{94D1FA03-E0A4-442B-9781-00A1B0C5EBB3}"/>
              </a:ext>
            </a:extLst>
          </p:cNvPr>
          <p:cNvSpPr txBox="1"/>
          <p:nvPr/>
        </p:nvSpPr>
        <p:spPr>
          <a:xfrm>
            <a:off x="323528" y="1357863"/>
            <a:ext cx="8496944" cy="707886"/>
          </a:xfrm>
          <a:prstGeom prst="rect">
            <a:avLst/>
          </a:prstGeom>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ja-JP" altLang="en-US" sz="2000" b="1" dirty="0"/>
              <a:t>災害から命を守るためには、</a:t>
            </a:r>
            <a:r>
              <a:rPr lang="ja-JP" altLang="en-US" sz="2000" b="1" u="sng" dirty="0">
                <a:solidFill>
                  <a:schemeClr val="bg1"/>
                </a:solidFill>
              </a:rPr>
              <a:t>身のまわりでどんな災害が起こる危険性があるのか、どこへ避難すればよいのか</a:t>
            </a:r>
            <a:r>
              <a:rPr lang="ja-JP" altLang="en-US" sz="2000" b="1" dirty="0"/>
              <a:t>事前に備えておく必要があります。</a:t>
            </a:r>
            <a:endParaRPr lang="en-US" altLang="ja-JP" sz="2000" b="1" dirty="0"/>
          </a:p>
        </p:txBody>
      </p:sp>
      <p:sp>
        <p:nvSpPr>
          <p:cNvPr id="5" name="二等辺三角形 4">
            <a:extLst>
              <a:ext uri="{FF2B5EF4-FFF2-40B4-BE49-F238E27FC236}">
                <a16:creationId xmlns:a16="http://schemas.microsoft.com/office/drawing/2014/main" id="{D268A19A-1E43-460A-8B21-9E46B3BEB2C1}"/>
              </a:ext>
            </a:extLst>
          </p:cNvPr>
          <p:cNvSpPr/>
          <p:nvPr/>
        </p:nvSpPr>
        <p:spPr>
          <a:xfrm rot="10800000">
            <a:off x="3491880" y="2183069"/>
            <a:ext cx="2160240" cy="360040"/>
          </a:xfrm>
          <a:prstGeom prst="triangle">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3F318DE-BA06-49D0-A0A8-FD2696E3F1FA}"/>
              </a:ext>
            </a:extLst>
          </p:cNvPr>
          <p:cNvSpPr txBox="1"/>
          <p:nvPr/>
        </p:nvSpPr>
        <p:spPr>
          <a:xfrm>
            <a:off x="505802" y="2660430"/>
            <a:ext cx="8170654"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国土交通省では、防災に役立つ様々なリスク情報や全国の市区町村が作成したハザードマップをより便利により簡単に活用できるよう、</a:t>
            </a:r>
            <a:endParaRPr lang="en-US" altLang="ja-JP" sz="2000" dirty="0">
              <a:latin typeface="メイリオ" panose="020B0604030504040204" pitchFamily="50" charset="-128"/>
              <a:ea typeface="メイリオ" panose="020B0604030504040204" pitchFamily="50" charset="-128"/>
            </a:endParaRPr>
          </a:p>
          <a:p>
            <a:r>
              <a:rPr lang="ja-JP" altLang="en-US" sz="2000" b="1" u="sng" dirty="0">
                <a:solidFill>
                  <a:srgbClr val="00B050"/>
                </a:solidFill>
                <a:latin typeface="メイリオ" panose="020B0604030504040204" pitchFamily="50" charset="-128"/>
                <a:ea typeface="メイリオ" panose="020B0604030504040204" pitchFamily="50" charset="-128"/>
              </a:rPr>
              <a:t>「ハザードマップポータルサイト」</a:t>
            </a:r>
            <a:r>
              <a:rPr lang="ja-JP" altLang="en-US" sz="2000" dirty="0">
                <a:latin typeface="メイリオ" panose="020B0604030504040204" pitchFamily="50" charset="-128"/>
                <a:ea typeface="メイリオ" panose="020B0604030504040204" pitchFamily="50" charset="-128"/>
              </a:rPr>
              <a:t>を公開しています。</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7E7B13C-3037-49AD-A8E5-E9AFFF1B064D}"/>
              </a:ext>
            </a:extLst>
          </p:cNvPr>
          <p:cNvSpPr txBox="1"/>
          <p:nvPr/>
        </p:nvSpPr>
        <p:spPr>
          <a:xfrm>
            <a:off x="3131840" y="4229406"/>
            <a:ext cx="4752524" cy="646331"/>
          </a:xfrm>
          <a:prstGeom prst="rect">
            <a:avLst/>
          </a:prstGeom>
          <a:noFill/>
        </p:spPr>
        <p:txBody>
          <a:bodyPr wrap="square" rtlCol="0">
            <a:spAutoFit/>
          </a:bodyPr>
          <a:lstStyle/>
          <a:p>
            <a:r>
              <a:rPr kumimoji="1" lang="ja-JP" altLang="en-US" dirty="0"/>
              <a:t>災害リスク情報や防災に役立つ情報を、</a:t>
            </a:r>
            <a:endParaRPr kumimoji="1" lang="en-US" altLang="ja-JP" dirty="0"/>
          </a:p>
          <a:p>
            <a:r>
              <a:rPr kumimoji="1" lang="ja-JP" altLang="en-US" dirty="0"/>
              <a:t>一つの地図に重ねて閲覧できる</a:t>
            </a:r>
            <a:r>
              <a:rPr kumimoji="1" lang="en-US" altLang="ja-JP" dirty="0"/>
              <a:t>WEB</a:t>
            </a:r>
            <a:r>
              <a:rPr kumimoji="1" lang="ja-JP" altLang="en-US" dirty="0"/>
              <a:t>サービス</a:t>
            </a:r>
          </a:p>
        </p:txBody>
      </p:sp>
      <p:sp>
        <p:nvSpPr>
          <p:cNvPr id="12" name="四角形: 角を丸くする 11">
            <a:extLst>
              <a:ext uri="{FF2B5EF4-FFF2-40B4-BE49-F238E27FC236}">
                <a16:creationId xmlns:a16="http://schemas.microsoft.com/office/drawing/2014/main" id="{8BDF0F26-C61D-4CA5-A406-81A2656FE626}"/>
              </a:ext>
            </a:extLst>
          </p:cNvPr>
          <p:cNvSpPr/>
          <p:nvPr/>
        </p:nvSpPr>
        <p:spPr>
          <a:xfrm>
            <a:off x="2987824" y="3986080"/>
            <a:ext cx="4896540" cy="1015663"/>
          </a:xfrm>
          <a:prstGeom prst="roundRect">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8A0C0C8E-D887-4B95-8980-4A9C4E571045}"/>
              </a:ext>
            </a:extLst>
          </p:cNvPr>
          <p:cNvSpPr txBox="1"/>
          <p:nvPr/>
        </p:nvSpPr>
        <p:spPr>
          <a:xfrm>
            <a:off x="1979712" y="3786025"/>
            <a:ext cx="2749471" cy="400110"/>
          </a:xfrm>
          <a:prstGeom prst="rect">
            <a:avLst/>
          </a:prstGeom>
          <a:solidFill>
            <a:srgbClr val="009650"/>
          </a:solidFill>
          <a:ln>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重ねるハザードマップ</a:t>
            </a:r>
          </a:p>
        </p:txBody>
      </p:sp>
      <p:sp>
        <p:nvSpPr>
          <p:cNvPr id="15" name="四角形: 角を丸くする 14">
            <a:extLst>
              <a:ext uri="{FF2B5EF4-FFF2-40B4-BE49-F238E27FC236}">
                <a16:creationId xmlns:a16="http://schemas.microsoft.com/office/drawing/2014/main" id="{28EA4424-C1C9-47D4-AED2-ADAB64BC7BD9}"/>
              </a:ext>
            </a:extLst>
          </p:cNvPr>
          <p:cNvSpPr/>
          <p:nvPr/>
        </p:nvSpPr>
        <p:spPr>
          <a:xfrm>
            <a:off x="2987824" y="5264189"/>
            <a:ext cx="4896540" cy="1015663"/>
          </a:xfrm>
          <a:prstGeom prst="roundRect">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4F11B66-5B81-4B00-B64C-283717052B44}"/>
              </a:ext>
            </a:extLst>
          </p:cNvPr>
          <p:cNvSpPr txBox="1"/>
          <p:nvPr/>
        </p:nvSpPr>
        <p:spPr>
          <a:xfrm>
            <a:off x="1979712" y="5064134"/>
            <a:ext cx="3005951" cy="400110"/>
          </a:xfrm>
          <a:prstGeom prst="rect">
            <a:avLst/>
          </a:prstGeom>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わがまちハザードマップ</a:t>
            </a:r>
          </a:p>
        </p:txBody>
      </p:sp>
      <p:sp>
        <p:nvSpPr>
          <p:cNvPr id="17" name="テキスト ボックス 16">
            <a:extLst>
              <a:ext uri="{FF2B5EF4-FFF2-40B4-BE49-F238E27FC236}">
                <a16:creationId xmlns:a16="http://schemas.microsoft.com/office/drawing/2014/main" id="{700E42FD-ECFE-45BD-88A5-4A99479E0A35}"/>
              </a:ext>
            </a:extLst>
          </p:cNvPr>
          <p:cNvSpPr txBox="1"/>
          <p:nvPr/>
        </p:nvSpPr>
        <p:spPr>
          <a:xfrm>
            <a:off x="3156664" y="5534149"/>
            <a:ext cx="4414847" cy="646331"/>
          </a:xfrm>
          <a:prstGeom prst="rect">
            <a:avLst/>
          </a:prstGeom>
          <a:noFill/>
        </p:spPr>
        <p:txBody>
          <a:bodyPr wrap="square" rtlCol="0">
            <a:spAutoFit/>
          </a:bodyPr>
          <a:lstStyle/>
          <a:p>
            <a:r>
              <a:rPr lang="ja-JP" altLang="en-US"/>
              <a:t>各市区町村</a:t>
            </a:r>
            <a:r>
              <a:rPr lang="ja-JP" altLang="en-US" dirty="0"/>
              <a:t>作成のハザードマップを見つけやすくまとめた</a:t>
            </a:r>
            <a:r>
              <a:rPr lang="en-US" altLang="ja-JP" dirty="0"/>
              <a:t>WEB</a:t>
            </a:r>
            <a:r>
              <a:rPr lang="ja-JP" altLang="en-US" dirty="0"/>
              <a:t>サービス</a:t>
            </a:r>
            <a:endParaRPr kumimoji="1" lang="ja-JP" altLang="en-US" dirty="0"/>
          </a:p>
        </p:txBody>
      </p:sp>
      <p:grpSp>
        <p:nvGrpSpPr>
          <p:cNvPr id="27" name="グループ化 26">
            <a:extLst>
              <a:ext uri="{FF2B5EF4-FFF2-40B4-BE49-F238E27FC236}">
                <a16:creationId xmlns:a16="http://schemas.microsoft.com/office/drawing/2014/main" id="{CF153E7D-C865-4F33-BD97-EC97EB411E6E}"/>
              </a:ext>
            </a:extLst>
          </p:cNvPr>
          <p:cNvGrpSpPr/>
          <p:nvPr/>
        </p:nvGrpSpPr>
        <p:grpSpPr>
          <a:xfrm>
            <a:off x="1331640" y="3573016"/>
            <a:ext cx="648072" cy="1691173"/>
            <a:chOff x="1331640" y="3573016"/>
            <a:chExt cx="648072" cy="1691173"/>
          </a:xfrm>
        </p:grpSpPr>
        <p:grpSp>
          <p:nvGrpSpPr>
            <p:cNvPr id="24" name="グループ化 23">
              <a:extLst>
                <a:ext uri="{FF2B5EF4-FFF2-40B4-BE49-F238E27FC236}">
                  <a16:creationId xmlns:a16="http://schemas.microsoft.com/office/drawing/2014/main" id="{80D4DFA9-0400-4918-8318-BDB2C0DC4F8F}"/>
                </a:ext>
              </a:extLst>
            </p:cNvPr>
            <p:cNvGrpSpPr/>
            <p:nvPr/>
          </p:nvGrpSpPr>
          <p:grpSpPr>
            <a:xfrm>
              <a:off x="1331640" y="3573016"/>
              <a:ext cx="648072" cy="1691173"/>
              <a:chOff x="1331640" y="3573016"/>
              <a:chExt cx="648072" cy="1691173"/>
            </a:xfrm>
          </p:grpSpPr>
          <p:cxnSp>
            <p:nvCxnSpPr>
              <p:cNvPr id="19" name="直線コネクタ 18">
                <a:extLst>
                  <a:ext uri="{FF2B5EF4-FFF2-40B4-BE49-F238E27FC236}">
                    <a16:creationId xmlns:a16="http://schemas.microsoft.com/office/drawing/2014/main" id="{7F27F3AE-13BC-4C7A-9874-425F62A9221F}"/>
                  </a:ext>
                </a:extLst>
              </p:cNvPr>
              <p:cNvCxnSpPr>
                <a:cxnSpLocks/>
              </p:cNvCxnSpPr>
              <p:nvPr/>
            </p:nvCxnSpPr>
            <p:spPr>
              <a:xfrm>
                <a:off x="1331640" y="3573016"/>
                <a:ext cx="0" cy="1691173"/>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ADB4CCC-FE7D-470C-BAA6-9CFC5F75B6A0}"/>
                  </a:ext>
                </a:extLst>
              </p:cNvPr>
              <p:cNvCxnSpPr>
                <a:cxnSpLocks/>
                <a:endCxn id="16" idx="1"/>
              </p:cNvCxnSpPr>
              <p:nvPr/>
            </p:nvCxnSpPr>
            <p:spPr>
              <a:xfrm>
                <a:off x="1331640" y="5264189"/>
                <a:ext cx="648072" cy="0"/>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5FB88CBE-D455-4ACD-AE01-444DCAC0B952}"/>
                </a:ext>
              </a:extLst>
            </p:cNvPr>
            <p:cNvCxnSpPr>
              <a:endCxn id="8" idx="1"/>
            </p:cNvCxnSpPr>
            <p:nvPr/>
          </p:nvCxnSpPr>
          <p:spPr>
            <a:xfrm>
              <a:off x="1331640" y="3986080"/>
              <a:ext cx="648072" cy="0"/>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58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619672" y="578148"/>
            <a:ext cx="7366119" cy="490904"/>
          </a:xfrm>
        </p:spPr>
        <p:txBody>
          <a:bodyPr wrap="none">
            <a:spAutoFit/>
          </a:bodyPr>
          <a:lstStyle/>
          <a:p>
            <a:r>
              <a:rPr lang="ja-JP" altLang="en-US" sz="2800" dirty="0"/>
              <a:t>ハザードマップポータルサイトでできること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2" name="字幕 14">
            <a:extLst>
              <a:ext uri="{FF2B5EF4-FFF2-40B4-BE49-F238E27FC236}">
                <a16:creationId xmlns:a16="http://schemas.microsoft.com/office/drawing/2014/main" id="{322AD699-7B28-EE91-8752-521B1F595009}"/>
              </a:ext>
            </a:extLst>
          </p:cNvPr>
          <p:cNvSpPr>
            <a:spLocks noGrp="1"/>
          </p:cNvSpPr>
          <p:nvPr>
            <p:ph type="subTitle" idx="1"/>
          </p:nvPr>
        </p:nvSpPr>
        <p:spPr>
          <a:xfrm>
            <a:off x="379662" y="1378057"/>
            <a:ext cx="8356565" cy="752580"/>
          </a:xfrm>
        </p:spPr>
        <p:txBody>
          <a:bodyPr vert="horz" lIns="91440" tIns="45720" rIns="91440" bIns="45720" rtlCol="0" anchor="t">
            <a:normAutofit/>
          </a:bodyPr>
          <a:lstStyle/>
          <a:p>
            <a:r>
              <a:rPr lang="ja-JP" altLang="en-US" sz="2000" dirty="0">
                <a:latin typeface="Meiryo"/>
                <a:ea typeface="Meiryo"/>
              </a:rPr>
              <a:t>「重ねるハザードマップ」とは、災害のリスクや防災に役立つ様々な情報を</a:t>
            </a:r>
            <a:r>
              <a:rPr lang="en-US" altLang="ja-JP" sz="2000" dirty="0">
                <a:latin typeface="Meiryo"/>
                <a:ea typeface="Meiryo"/>
              </a:rPr>
              <a:t>1</a:t>
            </a:r>
            <a:r>
              <a:rPr lang="ja-JP" altLang="en-US" sz="2000" dirty="0">
                <a:latin typeface="Meiryo"/>
                <a:ea typeface="Meiryo"/>
              </a:rPr>
              <a:t>つの地図に重ねて表示することができるサービスです。</a:t>
            </a:r>
          </a:p>
          <a:p>
            <a:endParaRPr lang="ja-JP" altLang="en-US" sz="2000" dirty="0"/>
          </a:p>
        </p:txBody>
      </p:sp>
      <p:pic>
        <p:nvPicPr>
          <p:cNvPr id="36" name="図 35" descr="グラフィカル ユーザー インターフェイス, アプリケーション, マップ&#10;&#10;自動的に生成された説明">
            <a:extLst>
              <a:ext uri="{FF2B5EF4-FFF2-40B4-BE49-F238E27FC236}">
                <a16:creationId xmlns:a16="http://schemas.microsoft.com/office/drawing/2014/main" id="{EA0E52A7-8BCA-5441-2702-CDB06CFF3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83" t="13153" r="1760" b="7207"/>
          <a:stretch/>
        </p:blipFill>
        <p:spPr>
          <a:xfrm>
            <a:off x="5548006" y="3080898"/>
            <a:ext cx="3225366" cy="2487199"/>
          </a:xfrm>
          <a:prstGeom prst="rect">
            <a:avLst/>
          </a:prstGeom>
          <a:ln>
            <a:solidFill>
              <a:schemeClr val="tx1"/>
            </a:solidFill>
          </a:ln>
        </p:spPr>
      </p:pic>
      <p:sp>
        <p:nvSpPr>
          <p:cNvPr id="34" name="円形吹き出し 125">
            <a:extLst>
              <a:ext uri="{FF2B5EF4-FFF2-40B4-BE49-F238E27FC236}">
                <a16:creationId xmlns:a16="http://schemas.microsoft.com/office/drawing/2014/main" id="{B0C96ED0-8E47-39C8-1A71-257EF5A37DB5}"/>
              </a:ext>
            </a:extLst>
          </p:cNvPr>
          <p:cNvSpPr/>
          <p:nvPr/>
        </p:nvSpPr>
        <p:spPr>
          <a:xfrm>
            <a:off x="5621904" y="2040785"/>
            <a:ext cx="3077570" cy="860708"/>
          </a:xfrm>
          <a:prstGeom prst="wedgeEllipseCallout">
            <a:avLst>
              <a:gd name="adj1" fmla="val -1000"/>
              <a:gd name="adj2" fmla="val 92840"/>
            </a:avLst>
          </a:prstGeom>
          <a:solidFill>
            <a:schemeClr val="bg1"/>
          </a:solidFill>
          <a:ln w="28575">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chemeClr val="tx1"/>
                </a:solidFill>
                <a:latin typeface="メイリオ" panose="020B0604030504040204" pitchFamily="50" charset="-128"/>
                <a:ea typeface="メイリオ" panose="020B0604030504040204" pitchFamily="50" charset="-128"/>
              </a:rPr>
              <a:t>１つの地図に</a:t>
            </a:r>
            <a:endParaRPr lang="en-US" altLang="ja-JP" sz="1900" b="1" dirty="0">
              <a:solidFill>
                <a:schemeClr val="tx1"/>
              </a:solidFill>
              <a:latin typeface="メイリオ" panose="020B0604030504040204" pitchFamily="50" charset="-128"/>
              <a:ea typeface="メイリオ" panose="020B0604030504040204" pitchFamily="50" charset="-128"/>
            </a:endParaRPr>
          </a:p>
          <a:p>
            <a:pPr algn="ctr"/>
            <a:r>
              <a:rPr lang="ja-JP" altLang="en-US" sz="1900" b="1" dirty="0">
                <a:solidFill>
                  <a:schemeClr val="tx1"/>
                </a:solidFill>
                <a:latin typeface="メイリオ" panose="020B0604030504040204" pitchFamily="50" charset="-128"/>
                <a:ea typeface="メイリオ" panose="020B0604030504040204" pitchFamily="50" charset="-128"/>
              </a:rPr>
              <a:t>重ねて表示</a:t>
            </a:r>
            <a:endParaRPr lang="en-US" altLang="ja-JP" sz="1900" b="1" dirty="0">
              <a:solidFill>
                <a:schemeClr val="tx1"/>
              </a:solidFill>
              <a:latin typeface="メイリオ" panose="020B0604030504040204" pitchFamily="50" charset="-128"/>
              <a:ea typeface="メイリオ" panose="020B0604030504040204" pitchFamily="50" charset="-128"/>
            </a:endParaRPr>
          </a:p>
        </p:txBody>
      </p:sp>
      <p:cxnSp>
        <p:nvCxnSpPr>
          <p:cNvPr id="24" name="直線コネクタ 23">
            <a:extLst>
              <a:ext uri="{FF2B5EF4-FFF2-40B4-BE49-F238E27FC236}">
                <a16:creationId xmlns:a16="http://schemas.microsoft.com/office/drawing/2014/main" id="{EB49BA09-5D23-94B8-055A-1BD91BDC943C}"/>
              </a:ext>
            </a:extLst>
          </p:cNvPr>
          <p:cNvCxnSpPr/>
          <p:nvPr/>
        </p:nvCxnSpPr>
        <p:spPr>
          <a:xfrm>
            <a:off x="576539" y="4347845"/>
            <a:ext cx="43394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3128D779-04C6-4920-BBEB-E40D5949FDEF}"/>
              </a:ext>
            </a:extLst>
          </p:cNvPr>
          <p:cNvGrpSpPr/>
          <p:nvPr/>
        </p:nvGrpSpPr>
        <p:grpSpPr>
          <a:xfrm>
            <a:off x="379662" y="2177398"/>
            <a:ext cx="5217017" cy="3845013"/>
            <a:chOff x="441732" y="2129286"/>
            <a:chExt cx="5217017" cy="4135590"/>
          </a:xfrm>
        </p:grpSpPr>
        <p:sp>
          <p:nvSpPr>
            <p:cNvPr id="5" name="二等辺三角形 4">
              <a:extLst>
                <a:ext uri="{FF2B5EF4-FFF2-40B4-BE49-F238E27FC236}">
                  <a16:creationId xmlns:a16="http://schemas.microsoft.com/office/drawing/2014/main" id="{9B455D64-2689-D840-2DBB-CD4C05DB5537}"/>
                </a:ext>
              </a:extLst>
            </p:cNvPr>
            <p:cNvSpPr/>
            <p:nvPr/>
          </p:nvSpPr>
          <p:spPr>
            <a:xfrm rot="5400000">
              <a:off x="4844558" y="4198988"/>
              <a:ext cx="1363273" cy="265108"/>
            </a:xfrm>
            <a:prstGeom prst="triangle">
              <a:avLst/>
            </a:prstGeom>
            <a:solidFill>
              <a:srgbClr val="0096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b="1" dirty="0">
                <a:solidFill>
                  <a:schemeClr val="accent1">
                    <a:lumMod val="75000"/>
                  </a:schemeClr>
                </a:solidFill>
              </a:endParaRPr>
            </a:p>
          </p:txBody>
        </p:sp>
        <p:grpSp>
          <p:nvGrpSpPr>
            <p:cNvPr id="3" name="グループ化 2">
              <a:extLst>
                <a:ext uri="{FF2B5EF4-FFF2-40B4-BE49-F238E27FC236}">
                  <a16:creationId xmlns:a16="http://schemas.microsoft.com/office/drawing/2014/main" id="{97215A5E-681C-4704-BCD4-1C5181A81062}"/>
                </a:ext>
              </a:extLst>
            </p:cNvPr>
            <p:cNvGrpSpPr/>
            <p:nvPr/>
          </p:nvGrpSpPr>
          <p:grpSpPr>
            <a:xfrm>
              <a:off x="441732" y="2129286"/>
              <a:ext cx="4933458" cy="4135590"/>
              <a:chOff x="441732" y="2129286"/>
              <a:chExt cx="4933458" cy="4135590"/>
            </a:xfrm>
          </p:grpSpPr>
          <p:pic>
            <p:nvPicPr>
              <p:cNvPr id="1032" name="Picture 8">
                <a:extLst>
                  <a:ext uri="{FF2B5EF4-FFF2-40B4-BE49-F238E27FC236}">
                    <a16:creationId xmlns:a16="http://schemas.microsoft.com/office/drawing/2014/main" id="{97AD1EC3-0302-696B-B054-D48FE60B96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9424" y="5184767"/>
                <a:ext cx="1019617" cy="1019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FD9CE15-A938-865E-CDDC-7AA54D4F58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3631" y="5170998"/>
                <a:ext cx="1043167" cy="1025634"/>
              </a:xfrm>
              <a:prstGeom prst="rect">
                <a:avLst/>
              </a:prstGeom>
              <a:noFill/>
              <a:extLst>
                <a:ext uri="{909E8E84-426E-40DD-AFC4-6F175D3DCCD1}">
                  <a14:hiddenFill xmlns:a14="http://schemas.microsoft.com/office/drawing/2010/main">
                    <a:solidFill>
                      <a:srgbClr val="FFFFFF"/>
                    </a:solidFill>
                  </a14:hiddenFill>
                </a:ext>
              </a:extLst>
            </p:spPr>
          </p:pic>
          <p:sp>
            <p:nvSpPr>
              <p:cNvPr id="7" name="字幕 14">
                <a:extLst>
                  <a:ext uri="{FF2B5EF4-FFF2-40B4-BE49-F238E27FC236}">
                    <a16:creationId xmlns:a16="http://schemas.microsoft.com/office/drawing/2014/main" id="{6A518FC5-47D6-7C1C-467D-B7033319AA1C}"/>
                  </a:ext>
                </a:extLst>
              </p:cNvPr>
              <p:cNvSpPr txBox="1">
                <a:spLocks/>
              </p:cNvSpPr>
              <p:nvPr/>
            </p:nvSpPr>
            <p:spPr>
              <a:xfrm>
                <a:off x="441732" y="2542509"/>
                <a:ext cx="3236806"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800" dirty="0"/>
                  <a:t>災害のリスクに関する情報</a:t>
                </a:r>
              </a:p>
            </p:txBody>
          </p:sp>
          <p:sp>
            <p:nvSpPr>
              <p:cNvPr id="9" name="字幕 14">
                <a:extLst>
                  <a:ext uri="{FF2B5EF4-FFF2-40B4-BE49-F238E27FC236}">
                    <a16:creationId xmlns:a16="http://schemas.microsoft.com/office/drawing/2014/main" id="{1D9CF079-386F-0053-0EC5-2EFE53E96AF6}"/>
                  </a:ext>
                </a:extLst>
              </p:cNvPr>
              <p:cNvSpPr txBox="1">
                <a:spLocks/>
              </p:cNvSpPr>
              <p:nvPr/>
            </p:nvSpPr>
            <p:spPr>
              <a:xfrm>
                <a:off x="510127" y="4463759"/>
                <a:ext cx="3236806"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800" dirty="0"/>
                  <a:t>防災に役立つ情報</a:t>
                </a:r>
              </a:p>
            </p:txBody>
          </p:sp>
          <p:grpSp>
            <p:nvGrpSpPr>
              <p:cNvPr id="20" name="グループ化 19">
                <a:extLst>
                  <a:ext uri="{FF2B5EF4-FFF2-40B4-BE49-F238E27FC236}">
                    <a16:creationId xmlns:a16="http://schemas.microsoft.com/office/drawing/2014/main" id="{88DFB781-6FF8-7524-1979-7D8063523E8C}"/>
                  </a:ext>
                </a:extLst>
              </p:cNvPr>
              <p:cNvGrpSpPr/>
              <p:nvPr/>
            </p:nvGrpSpPr>
            <p:grpSpPr>
              <a:xfrm>
                <a:off x="962065" y="2918269"/>
                <a:ext cx="949373" cy="1264226"/>
                <a:chOff x="974749" y="3085101"/>
                <a:chExt cx="949373" cy="1264226"/>
              </a:xfrm>
            </p:grpSpPr>
            <p:pic>
              <p:nvPicPr>
                <p:cNvPr id="1026" name="Picture 2">
                  <a:extLst>
                    <a:ext uri="{FF2B5EF4-FFF2-40B4-BE49-F238E27FC236}">
                      <a16:creationId xmlns:a16="http://schemas.microsoft.com/office/drawing/2014/main" id="{86F42443-5A7A-7733-D9A1-819574D980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4749" y="3399954"/>
                  <a:ext cx="949373" cy="949373"/>
                </a:xfrm>
                <a:prstGeom prst="rect">
                  <a:avLst/>
                </a:prstGeom>
                <a:noFill/>
                <a:extLst>
                  <a:ext uri="{909E8E84-426E-40DD-AFC4-6F175D3DCCD1}">
                    <a14:hiddenFill xmlns:a14="http://schemas.microsoft.com/office/drawing/2010/main">
                      <a:solidFill>
                        <a:srgbClr val="FFFFFF"/>
                      </a:solidFill>
                    </a14:hiddenFill>
                  </a:ext>
                </a:extLst>
              </p:spPr>
            </p:pic>
            <p:sp>
              <p:nvSpPr>
                <p:cNvPr id="13" name="字幕 14">
                  <a:extLst>
                    <a:ext uri="{FF2B5EF4-FFF2-40B4-BE49-F238E27FC236}">
                      <a16:creationId xmlns:a16="http://schemas.microsoft.com/office/drawing/2014/main" id="{879C0306-6959-529A-5FA8-AF80C7197A7B}"/>
                    </a:ext>
                  </a:extLst>
                </p:cNvPr>
                <p:cNvSpPr txBox="1">
                  <a:spLocks/>
                </p:cNvSpPr>
                <p:nvPr/>
              </p:nvSpPr>
              <p:spPr>
                <a:xfrm>
                  <a:off x="1101527" y="3085101"/>
                  <a:ext cx="750383"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洪水</a:t>
                  </a:r>
                </a:p>
              </p:txBody>
            </p:sp>
          </p:grpSp>
          <p:grpSp>
            <p:nvGrpSpPr>
              <p:cNvPr id="18" name="グループ化 17">
                <a:extLst>
                  <a:ext uri="{FF2B5EF4-FFF2-40B4-BE49-F238E27FC236}">
                    <a16:creationId xmlns:a16="http://schemas.microsoft.com/office/drawing/2014/main" id="{A8BB5CCD-D957-8E9C-12F1-D73F93F4E7D8}"/>
                  </a:ext>
                </a:extLst>
              </p:cNvPr>
              <p:cNvGrpSpPr/>
              <p:nvPr/>
            </p:nvGrpSpPr>
            <p:grpSpPr>
              <a:xfrm>
                <a:off x="3796959" y="2908103"/>
                <a:ext cx="1181140" cy="1279275"/>
                <a:chOff x="2219746" y="3062293"/>
                <a:chExt cx="1181140" cy="1279275"/>
              </a:xfrm>
            </p:grpSpPr>
            <p:pic>
              <p:nvPicPr>
                <p:cNvPr id="1028" name="Picture 4">
                  <a:extLst>
                    <a:ext uri="{FF2B5EF4-FFF2-40B4-BE49-F238E27FC236}">
                      <a16:creationId xmlns:a16="http://schemas.microsoft.com/office/drawing/2014/main" id="{1AE012AC-E468-2828-975D-34187EB05E5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34354" y="3392196"/>
                  <a:ext cx="949373" cy="949372"/>
                </a:xfrm>
                <a:prstGeom prst="rect">
                  <a:avLst/>
                </a:prstGeom>
                <a:noFill/>
                <a:extLst>
                  <a:ext uri="{909E8E84-426E-40DD-AFC4-6F175D3DCCD1}">
                    <a14:hiddenFill xmlns:a14="http://schemas.microsoft.com/office/drawing/2010/main">
                      <a:solidFill>
                        <a:srgbClr val="FFFFFF"/>
                      </a:solidFill>
                    </a14:hiddenFill>
                  </a:ext>
                </a:extLst>
              </p:spPr>
            </p:pic>
            <p:sp>
              <p:nvSpPr>
                <p:cNvPr id="15" name="字幕 14">
                  <a:extLst>
                    <a:ext uri="{FF2B5EF4-FFF2-40B4-BE49-F238E27FC236}">
                      <a16:creationId xmlns:a16="http://schemas.microsoft.com/office/drawing/2014/main" id="{97500D95-0F4E-F7C7-E14C-BB24020EE2F6}"/>
                    </a:ext>
                  </a:extLst>
                </p:cNvPr>
                <p:cNvSpPr txBox="1">
                  <a:spLocks/>
                </p:cNvSpPr>
                <p:nvPr/>
              </p:nvSpPr>
              <p:spPr>
                <a:xfrm>
                  <a:off x="2219746" y="3062293"/>
                  <a:ext cx="1181140"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土砂災害</a:t>
                  </a:r>
                </a:p>
              </p:txBody>
            </p:sp>
          </p:grpSp>
          <p:grpSp>
            <p:nvGrpSpPr>
              <p:cNvPr id="21" name="グループ化 20">
                <a:extLst>
                  <a:ext uri="{FF2B5EF4-FFF2-40B4-BE49-F238E27FC236}">
                    <a16:creationId xmlns:a16="http://schemas.microsoft.com/office/drawing/2014/main" id="{325E4EA4-7D63-9524-3165-A04A5BBB36A1}"/>
                  </a:ext>
                </a:extLst>
              </p:cNvPr>
              <p:cNvGrpSpPr/>
              <p:nvPr/>
            </p:nvGrpSpPr>
            <p:grpSpPr>
              <a:xfrm>
                <a:off x="2292127" y="2911512"/>
                <a:ext cx="1326983" cy="1266152"/>
                <a:chOff x="3450569" y="3079494"/>
                <a:chExt cx="1326983" cy="1266152"/>
              </a:xfrm>
            </p:grpSpPr>
            <p:pic>
              <p:nvPicPr>
                <p:cNvPr id="1030" name="Picture 6">
                  <a:extLst>
                    <a:ext uri="{FF2B5EF4-FFF2-40B4-BE49-F238E27FC236}">
                      <a16:creationId xmlns:a16="http://schemas.microsoft.com/office/drawing/2014/main" id="{8AD99622-1703-82EE-AF0A-10D457EEF1F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41953" y="3396273"/>
                  <a:ext cx="949373" cy="949373"/>
                </a:xfrm>
                <a:prstGeom prst="rect">
                  <a:avLst/>
                </a:prstGeom>
                <a:noFill/>
                <a:extLst>
                  <a:ext uri="{909E8E84-426E-40DD-AFC4-6F175D3DCCD1}">
                    <a14:hiddenFill xmlns:a14="http://schemas.microsoft.com/office/drawing/2010/main">
                      <a:solidFill>
                        <a:srgbClr val="FFFFFF"/>
                      </a:solidFill>
                    </a14:hiddenFill>
                  </a:ext>
                </a:extLst>
              </p:spPr>
            </p:pic>
            <p:sp>
              <p:nvSpPr>
                <p:cNvPr id="17" name="字幕 14">
                  <a:extLst>
                    <a:ext uri="{FF2B5EF4-FFF2-40B4-BE49-F238E27FC236}">
                      <a16:creationId xmlns:a16="http://schemas.microsoft.com/office/drawing/2014/main" id="{29C25A65-4368-768C-0A34-A0E1AE4913A7}"/>
                    </a:ext>
                  </a:extLst>
                </p:cNvPr>
                <p:cNvSpPr txBox="1">
                  <a:spLocks/>
                </p:cNvSpPr>
                <p:nvPr/>
              </p:nvSpPr>
              <p:spPr>
                <a:xfrm>
                  <a:off x="3450569" y="3079494"/>
                  <a:ext cx="1326983"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津波・高潮</a:t>
                  </a:r>
                </a:p>
              </p:txBody>
            </p:sp>
          </p:grpSp>
          <p:sp>
            <p:nvSpPr>
              <p:cNvPr id="25" name="四角形: 角を丸くする 24">
                <a:extLst>
                  <a:ext uri="{FF2B5EF4-FFF2-40B4-BE49-F238E27FC236}">
                    <a16:creationId xmlns:a16="http://schemas.microsoft.com/office/drawing/2014/main" id="{1AA24D38-397D-FC34-55A6-28857E530AE8}"/>
                  </a:ext>
                </a:extLst>
              </p:cNvPr>
              <p:cNvSpPr/>
              <p:nvPr/>
            </p:nvSpPr>
            <p:spPr>
              <a:xfrm>
                <a:off x="444558" y="2286000"/>
                <a:ext cx="4930632" cy="3978876"/>
              </a:xfrm>
              <a:prstGeom prst="roundRect">
                <a:avLst>
                  <a:gd name="adj" fmla="val 6609"/>
                </a:avLst>
              </a:prstGeom>
              <a:no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433A8EC6-747F-2568-35B2-E08368BFE9EE}"/>
                  </a:ext>
                </a:extLst>
              </p:cNvPr>
              <p:cNvSpPr/>
              <p:nvPr/>
            </p:nvSpPr>
            <p:spPr>
              <a:xfrm>
                <a:off x="1598603" y="2129286"/>
                <a:ext cx="2517335" cy="339822"/>
              </a:xfrm>
              <a:prstGeom prst="roundRect">
                <a:avLst/>
              </a:prstGeom>
              <a:solidFill>
                <a:srgbClr val="FFFFFF"/>
              </a:solid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900" b="1" dirty="0">
                    <a:solidFill>
                      <a:srgbClr val="009650"/>
                    </a:solidFill>
                    <a:latin typeface="Meiryo"/>
                    <a:ea typeface="Meiryo"/>
                  </a:rPr>
                  <a:t>表示できる主な情報</a:t>
                </a:r>
                <a:endParaRPr lang="ja-JP" altLang="en-US" sz="1900" b="1" dirty="0">
                  <a:solidFill>
                    <a:srgbClr val="009650"/>
                  </a:solidFill>
                </a:endParaRPr>
              </a:p>
            </p:txBody>
          </p:sp>
          <p:sp>
            <p:nvSpPr>
              <p:cNvPr id="28" name="字幕 14">
                <a:extLst>
                  <a:ext uri="{FF2B5EF4-FFF2-40B4-BE49-F238E27FC236}">
                    <a16:creationId xmlns:a16="http://schemas.microsoft.com/office/drawing/2014/main" id="{5941AB64-1B52-93DD-E679-5F1D7EABC5D8}"/>
                  </a:ext>
                </a:extLst>
              </p:cNvPr>
              <p:cNvSpPr txBox="1">
                <a:spLocks/>
              </p:cNvSpPr>
              <p:nvPr/>
            </p:nvSpPr>
            <p:spPr>
              <a:xfrm>
                <a:off x="828549" y="4805405"/>
                <a:ext cx="1631673"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道路防災情報</a:t>
                </a:r>
              </a:p>
            </p:txBody>
          </p:sp>
          <p:sp>
            <p:nvSpPr>
              <p:cNvPr id="29" name="字幕 14">
                <a:extLst>
                  <a:ext uri="{FF2B5EF4-FFF2-40B4-BE49-F238E27FC236}">
                    <a16:creationId xmlns:a16="http://schemas.microsoft.com/office/drawing/2014/main" id="{53A04B1B-5480-4C83-42C4-56E9B8AB3944}"/>
                  </a:ext>
                </a:extLst>
              </p:cNvPr>
              <p:cNvSpPr txBox="1">
                <a:spLocks/>
              </p:cNvSpPr>
              <p:nvPr/>
            </p:nvSpPr>
            <p:spPr>
              <a:xfrm>
                <a:off x="2483511" y="4805405"/>
                <a:ext cx="1946791"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土地の成り立ち</a:t>
                </a:r>
              </a:p>
            </p:txBody>
          </p:sp>
          <p:sp>
            <p:nvSpPr>
              <p:cNvPr id="30" name="字幕 14">
                <a:extLst>
                  <a:ext uri="{FF2B5EF4-FFF2-40B4-BE49-F238E27FC236}">
                    <a16:creationId xmlns:a16="http://schemas.microsoft.com/office/drawing/2014/main" id="{3850B4A5-75DD-C894-DEDC-4E62C6E8B26B}"/>
                  </a:ext>
                </a:extLst>
              </p:cNvPr>
              <p:cNvSpPr txBox="1">
                <a:spLocks/>
              </p:cNvSpPr>
              <p:nvPr/>
            </p:nvSpPr>
            <p:spPr>
              <a:xfrm>
                <a:off x="4572000" y="5831975"/>
                <a:ext cx="755276"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など</a:t>
                </a:r>
              </a:p>
            </p:txBody>
          </p:sp>
        </p:grpSp>
      </p:grpSp>
    </p:spTree>
    <p:extLst>
      <p:ext uri="{BB962C8B-B14F-4D97-AF65-F5344CB8AC3E}">
        <p14:creationId xmlns:p14="http://schemas.microsoft.com/office/powerpoint/2010/main" val="70135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619672" y="578148"/>
            <a:ext cx="7366119" cy="490904"/>
          </a:xfrm>
        </p:spPr>
        <p:txBody>
          <a:bodyPr wrap="none">
            <a:spAutoFit/>
          </a:bodyPr>
          <a:lstStyle/>
          <a:p>
            <a:r>
              <a:rPr lang="ja-JP" altLang="en-US" sz="2800" dirty="0"/>
              <a:t>ハザードマップポータルサイトでできること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a:t>1-C</a:t>
            </a:r>
            <a:endParaRPr lang="en-US" sz="3600" dirty="0"/>
          </a:p>
        </p:txBody>
      </p:sp>
      <p:sp>
        <p:nvSpPr>
          <p:cNvPr id="2" name="字幕 14">
            <a:extLst>
              <a:ext uri="{FF2B5EF4-FFF2-40B4-BE49-F238E27FC236}">
                <a16:creationId xmlns:a16="http://schemas.microsoft.com/office/drawing/2014/main" id="{0FF55F68-DD63-9F05-A3D5-BB7C6FB427CD}"/>
              </a:ext>
            </a:extLst>
          </p:cNvPr>
          <p:cNvSpPr>
            <a:spLocks noGrp="1"/>
          </p:cNvSpPr>
          <p:nvPr>
            <p:ph type="subTitle" idx="1"/>
          </p:nvPr>
        </p:nvSpPr>
        <p:spPr>
          <a:xfrm>
            <a:off x="379662" y="1340768"/>
            <a:ext cx="8384676" cy="617489"/>
          </a:xfrm>
        </p:spPr>
        <p:txBody>
          <a:bodyPr vert="horz" lIns="91440" tIns="45720" rIns="91440" bIns="45720" rtlCol="0" anchor="t">
            <a:normAutofit fontScale="92500" lnSpcReduction="10000"/>
          </a:bodyPr>
          <a:lstStyle/>
          <a:p>
            <a:r>
              <a:rPr lang="ja-JP" altLang="en-US" sz="2000" dirty="0">
                <a:latin typeface="Meiryo"/>
                <a:ea typeface="Meiryo"/>
              </a:rPr>
              <a:t>「わがまちハザードマップ」では、全国の市区町村が作成したハザードマップを地図や災害種別から一括で検索し、閲覧することができます。</a:t>
            </a:r>
            <a:endParaRPr lang="ja-JP" altLang="en-US" sz="2000" dirty="0"/>
          </a:p>
        </p:txBody>
      </p:sp>
      <p:sp>
        <p:nvSpPr>
          <p:cNvPr id="13" name="四角形: 角を丸くする 12">
            <a:extLst>
              <a:ext uri="{FF2B5EF4-FFF2-40B4-BE49-F238E27FC236}">
                <a16:creationId xmlns:a16="http://schemas.microsoft.com/office/drawing/2014/main" id="{111E7E50-3C58-910F-3665-40F9B67980A1}"/>
              </a:ext>
            </a:extLst>
          </p:cNvPr>
          <p:cNvSpPr/>
          <p:nvPr/>
        </p:nvSpPr>
        <p:spPr>
          <a:xfrm>
            <a:off x="2727206" y="2129286"/>
            <a:ext cx="3549461" cy="339822"/>
          </a:xfrm>
          <a:prstGeom prst="roundRect">
            <a:avLst/>
          </a:prstGeom>
          <a:solidFill>
            <a:srgbClr val="FFFFFF"/>
          </a:solid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900" b="1" dirty="0">
                <a:solidFill>
                  <a:srgbClr val="009650"/>
                </a:solidFill>
                <a:latin typeface="Meiryo"/>
                <a:ea typeface="Meiryo"/>
              </a:rPr>
              <a:t>検索できる主な情報</a:t>
            </a:r>
            <a:endParaRPr lang="ja-JP" altLang="en-US" sz="1900" b="1" dirty="0">
              <a:solidFill>
                <a:srgbClr val="009650"/>
              </a:solidFill>
            </a:endParaRPr>
          </a:p>
        </p:txBody>
      </p:sp>
      <p:grpSp>
        <p:nvGrpSpPr>
          <p:cNvPr id="3" name="グループ化 2">
            <a:extLst>
              <a:ext uri="{FF2B5EF4-FFF2-40B4-BE49-F238E27FC236}">
                <a16:creationId xmlns:a16="http://schemas.microsoft.com/office/drawing/2014/main" id="{37904DBB-511A-4ECD-B28E-8D5FBAD787A7}"/>
              </a:ext>
            </a:extLst>
          </p:cNvPr>
          <p:cNvGrpSpPr/>
          <p:nvPr/>
        </p:nvGrpSpPr>
        <p:grpSpPr>
          <a:xfrm>
            <a:off x="581994" y="2661262"/>
            <a:ext cx="2549845" cy="1823268"/>
            <a:chOff x="581994" y="2661262"/>
            <a:chExt cx="2549845" cy="1823268"/>
          </a:xfrm>
        </p:grpSpPr>
        <p:sp>
          <p:nvSpPr>
            <p:cNvPr id="14" name="テキスト ボックス 13">
              <a:extLst>
                <a:ext uri="{FF2B5EF4-FFF2-40B4-BE49-F238E27FC236}">
                  <a16:creationId xmlns:a16="http://schemas.microsoft.com/office/drawing/2014/main" id="{CDACB181-45A1-9D18-A6FF-94DBDAB95AB1}"/>
                </a:ext>
              </a:extLst>
            </p:cNvPr>
            <p:cNvSpPr txBox="1"/>
            <p:nvPr/>
          </p:nvSpPr>
          <p:spPr>
            <a:xfrm>
              <a:off x="581994" y="2661262"/>
              <a:ext cx="2549845"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洪水ハザードマップ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206F8CAD-5C15-E368-BE1C-C98BB7CEF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010"/>
            <a:stretch/>
          </p:blipFill>
          <p:spPr>
            <a:xfrm>
              <a:off x="719516" y="3029015"/>
              <a:ext cx="2274799" cy="1210789"/>
            </a:xfrm>
            <a:prstGeom prst="rect">
              <a:avLst/>
            </a:prstGeom>
          </p:spPr>
        </p:pic>
        <p:sp>
          <p:nvSpPr>
            <p:cNvPr id="25" name="テキスト ボックス 24">
              <a:extLst>
                <a:ext uri="{FF2B5EF4-FFF2-40B4-BE49-F238E27FC236}">
                  <a16:creationId xmlns:a16="http://schemas.microsoft.com/office/drawing/2014/main" id="{1870A915-A54F-A21E-D388-90F8A097D022}"/>
                </a:ext>
              </a:extLst>
            </p:cNvPr>
            <p:cNvSpPr txBox="1"/>
            <p:nvPr/>
          </p:nvSpPr>
          <p:spPr>
            <a:xfrm>
              <a:off x="614071" y="4207531"/>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東京都江東区洪水ハザードマップ</a:t>
              </a:r>
            </a:p>
          </p:txBody>
        </p:sp>
      </p:grpSp>
      <p:grpSp>
        <p:nvGrpSpPr>
          <p:cNvPr id="4" name="グループ化 3">
            <a:extLst>
              <a:ext uri="{FF2B5EF4-FFF2-40B4-BE49-F238E27FC236}">
                <a16:creationId xmlns:a16="http://schemas.microsoft.com/office/drawing/2014/main" id="{D8B18F39-761F-47BA-B37D-A6FCDA548DF1}"/>
              </a:ext>
            </a:extLst>
          </p:cNvPr>
          <p:cNvGrpSpPr/>
          <p:nvPr/>
        </p:nvGrpSpPr>
        <p:grpSpPr>
          <a:xfrm>
            <a:off x="3297077" y="2661262"/>
            <a:ext cx="2549845" cy="1843312"/>
            <a:chOff x="3297077" y="2661262"/>
            <a:chExt cx="2549845" cy="1843312"/>
          </a:xfrm>
        </p:grpSpPr>
        <p:sp>
          <p:nvSpPr>
            <p:cNvPr id="19" name="テキスト ボックス 18">
              <a:extLst>
                <a:ext uri="{FF2B5EF4-FFF2-40B4-BE49-F238E27FC236}">
                  <a16:creationId xmlns:a16="http://schemas.microsoft.com/office/drawing/2014/main" id="{BEC0DE5E-3EC4-E04A-351A-292F591F7561}"/>
                </a:ext>
              </a:extLst>
            </p:cNvPr>
            <p:cNvSpPr txBox="1"/>
            <p:nvPr/>
          </p:nvSpPr>
          <p:spPr>
            <a:xfrm>
              <a:off x="3297077" y="2661262"/>
              <a:ext cx="2549845" cy="677108"/>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高潮ハザードマップ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p:txBody>
        </p:sp>
        <p:pic>
          <p:nvPicPr>
            <p:cNvPr id="27" name="図 26" descr="グラフィカル ユーザー インターフェイス, マップ&#10;&#10;自動的に生成された説明">
              <a:extLst>
                <a:ext uri="{FF2B5EF4-FFF2-40B4-BE49-F238E27FC236}">
                  <a16:creationId xmlns:a16="http://schemas.microsoft.com/office/drawing/2014/main" id="{103BD730-091C-BA8C-9481-16535E4C2B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4221" t="33838" r="5711" b="24379"/>
            <a:stretch/>
          </p:blipFill>
          <p:spPr>
            <a:xfrm>
              <a:off x="3434888" y="3029015"/>
              <a:ext cx="2274221" cy="1186542"/>
            </a:xfrm>
            <a:prstGeom prst="rect">
              <a:avLst/>
            </a:prstGeom>
          </p:spPr>
        </p:pic>
        <p:sp>
          <p:nvSpPr>
            <p:cNvPr id="28" name="テキスト ボックス 27">
              <a:extLst>
                <a:ext uri="{FF2B5EF4-FFF2-40B4-BE49-F238E27FC236}">
                  <a16:creationId xmlns:a16="http://schemas.microsoft.com/office/drawing/2014/main" id="{D0EF03BD-C528-5A72-C88A-2FBF21CA840C}"/>
                </a:ext>
              </a:extLst>
            </p:cNvPr>
            <p:cNvSpPr txBox="1"/>
            <p:nvPr/>
          </p:nvSpPr>
          <p:spPr>
            <a:xfrm>
              <a:off x="3348117" y="4227575"/>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山口県下関市高潮ハザードマップ</a:t>
              </a:r>
            </a:p>
          </p:txBody>
        </p:sp>
      </p:grpSp>
      <p:grpSp>
        <p:nvGrpSpPr>
          <p:cNvPr id="5" name="グループ化 4">
            <a:extLst>
              <a:ext uri="{FF2B5EF4-FFF2-40B4-BE49-F238E27FC236}">
                <a16:creationId xmlns:a16="http://schemas.microsoft.com/office/drawing/2014/main" id="{19FBF362-9C2D-4470-90CF-CEAECAB197B4}"/>
              </a:ext>
            </a:extLst>
          </p:cNvPr>
          <p:cNvGrpSpPr/>
          <p:nvPr/>
        </p:nvGrpSpPr>
        <p:grpSpPr>
          <a:xfrm>
            <a:off x="6014023" y="2661262"/>
            <a:ext cx="2687235" cy="1854764"/>
            <a:chOff x="6014023" y="2661262"/>
            <a:chExt cx="2687235" cy="1854764"/>
          </a:xfrm>
        </p:grpSpPr>
        <p:sp>
          <p:nvSpPr>
            <p:cNvPr id="12" name="テキスト ボックス 11">
              <a:extLst>
                <a:ext uri="{FF2B5EF4-FFF2-40B4-BE49-F238E27FC236}">
                  <a16:creationId xmlns:a16="http://schemas.microsoft.com/office/drawing/2014/main" id="{C3525BF8-E24B-A732-C21D-CDCFAD214C2B}"/>
                </a:ext>
              </a:extLst>
            </p:cNvPr>
            <p:cNvSpPr txBox="1"/>
            <p:nvPr/>
          </p:nvSpPr>
          <p:spPr>
            <a:xfrm>
              <a:off x="6014023" y="2661262"/>
              <a:ext cx="2549455"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火山ハザードマップ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4DAF8189-94D3-C5B7-90F8-158E06348695}"/>
                </a:ext>
              </a:extLst>
            </p:cNvPr>
            <p:cNvSpPr txBox="1"/>
            <p:nvPr/>
          </p:nvSpPr>
          <p:spPr>
            <a:xfrm>
              <a:off x="6054380" y="4239027"/>
              <a:ext cx="2646878"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北海道白老町樽前山火山防災マップ</a:t>
              </a:r>
            </a:p>
          </p:txBody>
        </p:sp>
        <p:pic>
          <p:nvPicPr>
            <p:cNvPr id="31" name="図 30" descr="グラフィカル ユーザー インターフェイス が含まれている画像&#10;&#10;自動的に生成された説明">
              <a:extLst>
                <a:ext uri="{FF2B5EF4-FFF2-40B4-BE49-F238E27FC236}">
                  <a16:creationId xmlns:a16="http://schemas.microsoft.com/office/drawing/2014/main" id="{80A974D5-BB2F-393A-5732-563B7F7033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8" t="33838" r="52819" b="35350"/>
            <a:stretch/>
          </p:blipFill>
          <p:spPr>
            <a:xfrm>
              <a:off x="6151639" y="3037022"/>
              <a:ext cx="2272845" cy="1173361"/>
            </a:xfrm>
            <a:prstGeom prst="rect">
              <a:avLst/>
            </a:prstGeom>
          </p:spPr>
        </p:pic>
      </p:grpSp>
      <p:grpSp>
        <p:nvGrpSpPr>
          <p:cNvPr id="6" name="グループ化 5">
            <a:extLst>
              <a:ext uri="{FF2B5EF4-FFF2-40B4-BE49-F238E27FC236}">
                <a16:creationId xmlns:a16="http://schemas.microsoft.com/office/drawing/2014/main" id="{C67E2F0A-A7F4-4CA2-A8A0-5DF0B13B6276}"/>
              </a:ext>
            </a:extLst>
          </p:cNvPr>
          <p:cNvGrpSpPr/>
          <p:nvPr/>
        </p:nvGrpSpPr>
        <p:grpSpPr>
          <a:xfrm>
            <a:off x="1441826" y="4606111"/>
            <a:ext cx="3096344" cy="1884823"/>
            <a:chOff x="1441826" y="4606111"/>
            <a:chExt cx="3096344" cy="1884823"/>
          </a:xfrm>
        </p:grpSpPr>
        <p:sp>
          <p:nvSpPr>
            <p:cNvPr id="8" name="テキスト ボックス 7">
              <a:extLst>
                <a:ext uri="{FF2B5EF4-FFF2-40B4-BE49-F238E27FC236}">
                  <a16:creationId xmlns:a16="http://schemas.microsoft.com/office/drawing/2014/main" id="{CCBFCAFC-EE3D-B552-8734-75E6DD575765}"/>
                </a:ext>
              </a:extLst>
            </p:cNvPr>
            <p:cNvSpPr txBox="1"/>
            <p:nvPr/>
          </p:nvSpPr>
          <p:spPr>
            <a:xfrm>
              <a:off x="1441826" y="4606111"/>
              <a:ext cx="3096344" cy="369332"/>
            </a:xfrm>
            <a:prstGeom prst="rect">
              <a:avLst/>
            </a:prstGeom>
            <a:noFill/>
          </p:spPr>
          <p:txBody>
            <a:bodyPr wrap="square">
              <a:spAutoFit/>
            </a:bodyPr>
            <a:lstStyle/>
            <a:p>
              <a:pPr algn="ctr"/>
              <a:r>
                <a:rPr lang="ja-JP" altLang="en-US" b="1" dirty="0">
                  <a:solidFill>
                    <a:schemeClr val="bg1"/>
                  </a:solidFill>
                  <a:highlight>
                    <a:srgbClr val="009650"/>
                  </a:highlight>
                  <a:latin typeface="メイリオ" panose="020B0604030504040204" pitchFamily="50" charset="-128"/>
                  <a:ea typeface="メイリオ" panose="020B0604030504040204" pitchFamily="50" charset="-128"/>
                </a:rPr>
                <a:t>土砂災害ハザードマップ</a:t>
              </a:r>
              <a:endParaRPr lang="en-US" altLang="ja-JP"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0" name="Picture 12" descr="C:\Users\numata\Desktop\winshot保存\WS0268.bmp">
              <a:extLst>
                <a:ext uri="{FF2B5EF4-FFF2-40B4-BE49-F238E27FC236}">
                  <a16:creationId xmlns:a16="http://schemas.microsoft.com/office/drawing/2014/main" id="{9F088494-7594-29B4-D250-7B8908FF06C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38309" y="4926087"/>
              <a:ext cx="2103378" cy="1312833"/>
            </a:xfrm>
            <a:prstGeom prst="rect">
              <a:avLst/>
            </a:prstGeom>
            <a:noFill/>
          </p:spPr>
        </p:pic>
        <p:sp>
          <p:nvSpPr>
            <p:cNvPr id="34" name="テキスト ボックス 33">
              <a:extLst>
                <a:ext uri="{FF2B5EF4-FFF2-40B4-BE49-F238E27FC236}">
                  <a16:creationId xmlns:a16="http://schemas.microsoft.com/office/drawing/2014/main" id="{B7AF6441-F213-B646-CA99-0492AE946D15}"/>
                </a:ext>
              </a:extLst>
            </p:cNvPr>
            <p:cNvSpPr txBox="1"/>
            <p:nvPr/>
          </p:nvSpPr>
          <p:spPr>
            <a:xfrm>
              <a:off x="1512671" y="6213935"/>
              <a:ext cx="2954655"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栃木県宇都宮市土砂災害ハザードマップ</a:t>
              </a:r>
            </a:p>
          </p:txBody>
        </p:sp>
      </p:grpSp>
      <p:grpSp>
        <p:nvGrpSpPr>
          <p:cNvPr id="7" name="グループ化 6">
            <a:extLst>
              <a:ext uri="{FF2B5EF4-FFF2-40B4-BE49-F238E27FC236}">
                <a16:creationId xmlns:a16="http://schemas.microsoft.com/office/drawing/2014/main" id="{FB538D45-CBCF-486F-B546-5E2697EB0D9D}"/>
              </a:ext>
            </a:extLst>
          </p:cNvPr>
          <p:cNvGrpSpPr/>
          <p:nvPr/>
        </p:nvGrpSpPr>
        <p:grpSpPr>
          <a:xfrm>
            <a:off x="5016633" y="4614787"/>
            <a:ext cx="2808312" cy="1876147"/>
            <a:chOff x="5016633" y="4614787"/>
            <a:chExt cx="2808312" cy="1876147"/>
          </a:xfrm>
        </p:grpSpPr>
        <p:sp>
          <p:nvSpPr>
            <p:cNvPr id="23" name="テキスト ボックス 22">
              <a:extLst>
                <a:ext uri="{FF2B5EF4-FFF2-40B4-BE49-F238E27FC236}">
                  <a16:creationId xmlns:a16="http://schemas.microsoft.com/office/drawing/2014/main" id="{63416961-0BF3-79EA-0FB2-48354C1BA908}"/>
                </a:ext>
              </a:extLst>
            </p:cNvPr>
            <p:cNvSpPr txBox="1"/>
            <p:nvPr/>
          </p:nvSpPr>
          <p:spPr>
            <a:xfrm>
              <a:off x="5016633" y="4614787"/>
              <a:ext cx="2808312"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津波ハザードマップ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1" name="Picture 11" descr="C:\Users\numata\Desktop\winshot保存\WS0267.bmp">
              <a:extLst>
                <a:ext uri="{FF2B5EF4-FFF2-40B4-BE49-F238E27FC236}">
                  <a16:creationId xmlns:a16="http://schemas.microsoft.com/office/drawing/2014/main" id="{C156B716-D7FB-4DB2-802F-824EBCC84C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9476" b="7770"/>
            <a:stretch/>
          </p:blipFill>
          <p:spPr bwMode="auto">
            <a:xfrm>
              <a:off x="5286925" y="4993430"/>
              <a:ext cx="2293605" cy="1186249"/>
            </a:xfrm>
            <a:prstGeom prst="rect">
              <a:avLst/>
            </a:prstGeom>
            <a:noFill/>
          </p:spPr>
        </p:pic>
        <p:sp>
          <p:nvSpPr>
            <p:cNvPr id="35" name="テキスト ボックス 34">
              <a:extLst>
                <a:ext uri="{FF2B5EF4-FFF2-40B4-BE49-F238E27FC236}">
                  <a16:creationId xmlns:a16="http://schemas.microsoft.com/office/drawing/2014/main" id="{79495BC3-FCB0-1504-BB5F-546903524DD0}"/>
                </a:ext>
              </a:extLst>
            </p:cNvPr>
            <p:cNvSpPr txBox="1"/>
            <p:nvPr/>
          </p:nvSpPr>
          <p:spPr>
            <a:xfrm>
              <a:off x="5224710" y="6213935"/>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高知県高知市津波ハザードマップ</a:t>
              </a:r>
            </a:p>
          </p:txBody>
        </p:sp>
      </p:grpSp>
      <p:sp>
        <p:nvSpPr>
          <p:cNvPr id="9" name="テキスト ボックス 8">
            <a:extLst>
              <a:ext uri="{FF2B5EF4-FFF2-40B4-BE49-F238E27FC236}">
                <a16:creationId xmlns:a16="http://schemas.microsoft.com/office/drawing/2014/main" id="{C9F1F79F-FE3F-4F0A-9BA9-003957BE36D2}"/>
              </a:ext>
            </a:extLst>
          </p:cNvPr>
          <p:cNvSpPr txBox="1"/>
          <p:nvPr/>
        </p:nvSpPr>
        <p:spPr>
          <a:xfrm>
            <a:off x="4774691" y="1789188"/>
            <a:ext cx="4054315" cy="276999"/>
          </a:xfrm>
          <a:prstGeom prst="rect">
            <a:avLst/>
          </a:prstGeom>
          <a:noFill/>
        </p:spPr>
        <p:txBody>
          <a:bodyPr wrap="none" rtlCol="0">
            <a:spAutoFit/>
          </a:bodyPr>
          <a:lstStyle/>
          <a:p>
            <a:r>
              <a:rPr kumimoji="1" lang="en-US" altLang="ja-JP" sz="1200" dirty="0"/>
              <a:t>※</a:t>
            </a:r>
            <a:r>
              <a:rPr kumimoji="1" lang="ja-JP" altLang="en-US" sz="1200" dirty="0"/>
              <a:t>閲覧の際には、各市町村の</a:t>
            </a:r>
            <a:r>
              <a:rPr kumimoji="1" lang="en-US" altLang="ja-JP" sz="1200" dirty="0"/>
              <a:t>HP</a:t>
            </a:r>
            <a:r>
              <a:rPr kumimoji="1" lang="ja-JP" altLang="en-US" sz="1200" dirty="0" err="1"/>
              <a:t>に遷</a:t>
            </a:r>
            <a:r>
              <a:rPr kumimoji="1" lang="ja-JP" altLang="en-US" sz="1200" dirty="0"/>
              <a:t>移（移動）します。</a:t>
            </a:r>
          </a:p>
        </p:txBody>
      </p:sp>
    </p:spTree>
    <p:extLst>
      <p:ext uri="{BB962C8B-B14F-4D97-AF65-F5344CB8AC3E}">
        <p14:creationId xmlns:p14="http://schemas.microsoft.com/office/powerpoint/2010/main" val="293919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7344816"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000" dirty="0">
                <a:solidFill>
                  <a:srgbClr val="009650"/>
                </a:solidFill>
              </a:rPr>
              <a:t>ハザードマップポータルサイト</a:t>
            </a:r>
            <a:r>
              <a:rPr lang="ja-JP" altLang="en-US" sz="4000" b="1" dirty="0">
                <a:solidFill>
                  <a:srgbClr val="009650"/>
                </a:solidFill>
                <a:latin typeface="Meiryo" charset="-128"/>
                <a:ea typeface="Meiryo" charset="-128"/>
                <a:cs typeface="Meiryo" charset="-128"/>
              </a:rPr>
              <a:t>の</a:t>
            </a:r>
            <a:r>
              <a:rPr lang="ja-JP" altLang="en-US" sz="4000" dirty="0">
                <a:solidFill>
                  <a:srgbClr val="009650"/>
                </a:solidFill>
              </a:rPr>
              <a:t>準備をしましょう</a:t>
            </a:r>
            <a:endParaRPr lang="en-US" altLang="ja-JP" sz="4000" dirty="0">
              <a:solidFill>
                <a:srgbClr val="009650"/>
              </a:solidFill>
            </a:endParaRPr>
          </a:p>
        </p:txBody>
      </p:sp>
    </p:spTree>
    <p:extLst>
      <p:ext uri="{BB962C8B-B14F-4D97-AF65-F5344CB8AC3E}">
        <p14:creationId xmlns:p14="http://schemas.microsoft.com/office/powerpoint/2010/main" val="305892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ーブル&#10;&#10;自動的に生成された説明">
            <a:extLst>
              <a:ext uri="{FF2B5EF4-FFF2-40B4-BE49-F238E27FC236}">
                <a16:creationId xmlns:a16="http://schemas.microsoft.com/office/drawing/2014/main" id="{28899402-D8BD-FDF5-C184-EFC8E3BFF0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417" y="2674447"/>
            <a:ext cx="1641381" cy="3410423"/>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460830" y="519041"/>
            <a:ext cx="7237879" cy="448200"/>
          </a:xfrm>
        </p:spPr>
        <p:txBody>
          <a:bodyPr wrap="none">
            <a:spAutoFit/>
          </a:bodyPr>
          <a:lstStyle/>
          <a:p>
            <a:r>
              <a:rPr lang="ja-JP" altLang="en-US" sz="2500" dirty="0"/>
              <a:t>ハザードマップポータルサイトを検索しましょう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FC6E674A-420B-F5EF-383C-CA03E52D94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4" descr="携帯電話の画面&#10;&#10;説明は自動で生成されたものです">
            <a:extLst>
              <a:ext uri="{FF2B5EF4-FFF2-40B4-BE49-F238E27FC236}">
                <a16:creationId xmlns:a16="http://schemas.microsoft.com/office/drawing/2014/main" id="{C01864A5-CCEA-F9E7-BB70-C6AA59765118}"/>
              </a:ext>
            </a:extLst>
          </p:cNvPr>
          <p:cNvPicPr>
            <a:picLocks noChangeAspect="1"/>
          </p:cNvPicPr>
          <p:nvPr/>
        </p:nvPicPr>
        <p:blipFill>
          <a:blip r:embed="rId5"/>
          <a:stretch>
            <a:fillRect/>
          </a:stretch>
        </p:blipFill>
        <p:spPr>
          <a:xfrm>
            <a:off x="-98504" y="2438401"/>
            <a:ext cx="3839735" cy="3839735"/>
          </a:xfrm>
          <a:prstGeom prst="rect">
            <a:avLst/>
          </a:prstGeom>
        </p:spPr>
      </p:pic>
      <p:pic>
        <p:nvPicPr>
          <p:cNvPr id="35" name="図 34" descr="グラフィカル ユーザー インターフェイス, アプリケーション&#10;&#10;説明は自動で生成されたものです">
            <a:extLst>
              <a:ext uri="{FF2B5EF4-FFF2-40B4-BE49-F238E27FC236}">
                <a16:creationId xmlns:a16="http://schemas.microsoft.com/office/drawing/2014/main" id="{06142E9C-9CF1-68B8-B81A-17AF8A470F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37" name="四角形: 角を丸くする 36">
            <a:extLst>
              <a:ext uri="{FF2B5EF4-FFF2-40B4-BE49-F238E27FC236}">
                <a16:creationId xmlns:a16="http://schemas.microsoft.com/office/drawing/2014/main" id="{27CF7B5B-7507-402E-0716-BA856AD48B27}"/>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635606E2-90D5-AC76-561F-643052E25333}"/>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F174BC72-DAA6-AE0B-7CD6-B64C3B9449CB}"/>
              </a:ext>
            </a:extLst>
          </p:cNvPr>
          <p:cNvPicPr>
            <a:picLocks noChangeAspect="1"/>
          </p:cNvPicPr>
          <p:nvPr/>
        </p:nvPicPr>
        <p:blipFill>
          <a:blip r:embed="rId7"/>
          <a:stretch>
            <a:fillRect/>
          </a:stretch>
        </p:blipFill>
        <p:spPr>
          <a:xfrm>
            <a:off x="1749232" y="2678500"/>
            <a:ext cx="134977" cy="134977"/>
          </a:xfrm>
          <a:prstGeom prst="rect">
            <a:avLst/>
          </a:prstGeom>
        </p:spPr>
      </p:pic>
      <p:sp>
        <p:nvSpPr>
          <p:cNvPr id="41" name="字幕 14">
            <a:extLst>
              <a:ext uri="{FF2B5EF4-FFF2-40B4-BE49-F238E27FC236}">
                <a16:creationId xmlns:a16="http://schemas.microsoft.com/office/drawing/2014/main" id="{C1D32216-33BD-4DE3-08E5-8B886BA9C97E}"/>
              </a:ext>
            </a:extLst>
          </p:cNvPr>
          <p:cNvSpPr>
            <a:spLocks noGrp="1"/>
          </p:cNvSpPr>
          <p:nvPr>
            <p:ph type="subTitle" idx="1"/>
          </p:nvPr>
        </p:nvSpPr>
        <p:spPr>
          <a:xfrm>
            <a:off x="507804" y="1435688"/>
            <a:ext cx="8384676" cy="360000"/>
          </a:xfrm>
        </p:spPr>
        <p:txBody>
          <a:bodyPr vert="horz" lIns="91440" tIns="45720" rIns="91440" bIns="45720" rtlCol="0" anchor="t">
            <a:normAutofit fontScale="77500" lnSpcReduction="20000"/>
          </a:bodyPr>
          <a:lstStyle/>
          <a:p>
            <a:r>
              <a:rPr lang="ja-JP" altLang="en-US" sz="2800" dirty="0">
                <a:latin typeface="Meiryo"/>
                <a:ea typeface="Meiryo"/>
              </a:rPr>
              <a:t>ハザードマップポータルサイトを検索します</a:t>
            </a:r>
            <a:endParaRPr lang="ja-JP" altLang="en-US" sz="2800" dirty="0"/>
          </a:p>
        </p:txBody>
      </p:sp>
      <p:sp>
        <p:nvSpPr>
          <p:cNvPr id="42" name="テキスト ボックス 41">
            <a:extLst>
              <a:ext uri="{FF2B5EF4-FFF2-40B4-BE49-F238E27FC236}">
                <a16:creationId xmlns:a16="http://schemas.microsoft.com/office/drawing/2014/main" id="{7A6624F4-9F97-77F8-1CBF-CA2DB82BB538}"/>
              </a:ext>
            </a:extLst>
          </p:cNvPr>
          <p:cNvSpPr txBox="1"/>
          <p:nvPr/>
        </p:nvSpPr>
        <p:spPr>
          <a:xfrm>
            <a:off x="5940152" y="1772816"/>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D66DFF4C-1F62-0327-CD62-413053A1A852}"/>
              </a:ext>
            </a:extLst>
          </p:cNvPr>
          <p:cNvSpPr txBox="1"/>
          <p:nvPr/>
        </p:nvSpPr>
        <p:spPr>
          <a:xfrm>
            <a:off x="3173134" y="184482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11185B05-4392-0898-F1DB-D6EFEBB844D9}"/>
              </a:ext>
            </a:extLst>
          </p:cNvPr>
          <p:cNvSpPr txBox="1"/>
          <p:nvPr/>
        </p:nvSpPr>
        <p:spPr>
          <a:xfrm>
            <a:off x="403237" y="183611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7" name="テキスト ボックス 46">
            <a:extLst>
              <a:ext uri="{FF2B5EF4-FFF2-40B4-BE49-F238E27FC236}">
                <a16:creationId xmlns:a16="http://schemas.microsoft.com/office/drawing/2014/main" id="{6C7992FA-557C-00B9-D644-67A5D6164B37}"/>
              </a:ext>
            </a:extLst>
          </p:cNvPr>
          <p:cNvSpPr txBox="1"/>
          <p:nvPr/>
        </p:nvSpPr>
        <p:spPr>
          <a:xfrm>
            <a:off x="3645893" y="1822768"/>
            <a:ext cx="2231939"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D9505826-4CF0-9265-0ECC-1ED04497F833}"/>
              </a:ext>
            </a:extLst>
          </p:cNvPr>
          <p:cNvSpPr txBox="1"/>
          <p:nvPr/>
        </p:nvSpPr>
        <p:spPr>
          <a:xfrm>
            <a:off x="6398258" y="1650608"/>
            <a:ext cx="2365415" cy="923330"/>
          </a:xfrm>
          <a:prstGeom prst="rect">
            <a:avLst/>
          </a:prstGeom>
          <a:noFill/>
        </p:spPr>
        <p:txBody>
          <a:bodyPr wrap="square" lIns="91440" tIns="45720" rIns="91440" bIns="45720" rtlCol="0" anchor="t">
            <a:spAutoFit/>
          </a:bodyPr>
          <a:lstStyle/>
          <a:p>
            <a:r>
              <a:rPr lang="ja-JP" altLang="en-US" b="1" dirty="0">
                <a:latin typeface="メイリオ"/>
                <a:ea typeface="メイリオ"/>
              </a:rPr>
              <a:t>「ハザードマップ</a:t>
            </a:r>
            <a:endParaRPr lang="en-US" altLang="ja-JP" b="1" dirty="0">
              <a:latin typeface="メイリオ"/>
              <a:ea typeface="メイリオ"/>
            </a:endParaRPr>
          </a:p>
          <a:p>
            <a:r>
              <a:rPr lang="ja-JP" altLang="en-US" b="1" dirty="0">
                <a:latin typeface="メイリオ"/>
                <a:ea typeface="メイリオ"/>
              </a:rPr>
              <a:t>ポータルサイト」</a:t>
            </a:r>
            <a:endParaRPr lang="en-US" altLang="ja-JP" b="1" dirty="0">
              <a:latin typeface="メイリオ"/>
              <a:ea typeface="メイリオ"/>
            </a:endParaRPr>
          </a:p>
          <a:p>
            <a:r>
              <a:rPr lang="ja-JP" altLang="en-US" b="1" dirty="0">
                <a:latin typeface="メイリオ"/>
                <a:ea typeface="メイリオ"/>
              </a:rPr>
              <a:t>と入力する</a:t>
            </a:r>
            <a:endParaRPr lang="en-US" altLang="ja-JP" b="1" dirty="0">
              <a:latin typeface="メイリオ"/>
              <a:ea typeface="メイリオ"/>
            </a:endParaRPr>
          </a:p>
        </p:txBody>
      </p:sp>
      <p:grpSp>
        <p:nvGrpSpPr>
          <p:cNvPr id="3" name="グループ化 2">
            <a:extLst>
              <a:ext uri="{FF2B5EF4-FFF2-40B4-BE49-F238E27FC236}">
                <a16:creationId xmlns:a16="http://schemas.microsoft.com/office/drawing/2014/main" id="{FD96A09C-83AF-4CF9-A2F5-F99879F14D94}"/>
              </a:ext>
            </a:extLst>
          </p:cNvPr>
          <p:cNvGrpSpPr/>
          <p:nvPr/>
        </p:nvGrpSpPr>
        <p:grpSpPr>
          <a:xfrm>
            <a:off x="878376" y="1763365"/>
            <a:ext cx="2291003" cy="719392"/>
            <a:chOff x="878376" y="1907068"/>
            <a:chExt cx="2291003" cy="719392"/>
          </a:xfrm>
        </p:grpSpPr>
        <p:sp>
          <p:nvSpPr>
            <p:cNvPr id="46" name="テキスト ボックス 45">
              <a:extLst>
                <a:ext uri="{FF2B5EF4-FFF2-40B4-BE49-F238E27FC236}">
                  <a16:creationId xmlns:a16="http://schemas.microsoft.com/office/drawing/2014/main" id="{CCAEA290-8EC2-3F78-1C83-F7A597038434}"/>
                </a:ext>
              </a:extLst>
            </p:cNvPr>
            <p:cNvSpPr txBox="1"/>
            <p:nvPr/>
          </p:nvSpPr>
          <p:spPr>
            <a:xfrm>
              <a:off x="878376" y="1980129"/>
              <a:ext cx="2291003"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Chrome</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pic>
          <p:nvPicPr>
            <p:cNvPr id="49" name="図 48" descr="アイコン&#10;&#10;中程度の精度で自動的に生成された説明">
              <a:extLst>
                <a:ext uri="{FF2B5EF4-FFF2-40B4-BE49-F238E27FC236}">
                  <a16:creationId xmlns:a16="http://schemas.microsoft.com/office/drawing/2014/main" id="{A09D6538-9797-4DAD-8FD1-904DA9794A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93101" y="1907068"/>
              <a:ext cx="395074" cy="395074"/>
            </a:xfrm>
            <a:prstGeom prst="rect">
              <a:avLst/>
            </a:prstGeom>
          </p:spPr>
        </p:pic>
      </p:grpSp>
      <p:grpSp>
        <p:nvGrpSpPr>
          <p:cNvPr id="50" name="図形グループ 108">
            <a:extLst>
              <a:ext uri="{FF2B5EF4-FFF2-40B4-BE49-F238E27FC236}">
                <a16:creationId xmlns:a16="http://schemas.microsoft.com/office/drawing/2014/main" id="{8D4C5AAE-539F-7F6B-1B2B-E67613BE6ACA}"/>
              </a:ext>
            </a:extLst>
          </p:cNvPr>
          <p:cNvGrpSpPr/>
          <p:nvPr/>
        </p:nvGrpSpPr>
        <p:grpSpPr>
          <a:xfrm>
            <a:off x="1459599" y="4869160"/>
            <a:ext cx="296587" cy="293005"/>
            <a:chOff x="2897417" y="3995693"/>
            <a:chExt cx="296587" cy="293005"/>
          </a:xfrm>
        </p:grpSpPr>
        <p:sp>
          <p:nvSpPr>
            <p:cNvPr id="51" name="円/楕円 114">
              <a:extLst>
                <a:ext uri="{FF2B5EF4-FFF2-40B4-BE49-F238E27FC236}">
                  <a16:creationId xmlns:a16="http://schemas.microsoft.com/office/drawing/2014/main" id="{1326A50A-17CA-9E6B-7231-2DB1C2CCE35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D01D774-7CA2-4AE5-0B5A-18FDDC90552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3" name="図形グループ 93">
            <a:extLst>
              <a:ext uri="{FF2B5EF4-FFF2-40B4-BE49-F238E27FC236}">
                <a16:creationId xmlns:a16="http://schemas.microsoft.com/office/drawing/2014/main" id="{71BDB8BA-339E-5F0A-C043-08F8AC37CDF3}"/>
              </a:ext>
            </a:extLst>
          </p:cNvPr>
          <p:cNvGrpSpPr/>
          <p:nvPr/>
        </p:nvGrpSpPr>
        <p:grpSpPr>
          <a:xfrm>
            <a:off x="3592938" y="2907852"/>
            <a:ext cx="296586" cy="293005"/>
            <a:chOff x="3546641" y="3995693"/>
            <a:chExt cx="296586" cy="293005"/>
          </a:xfrm>
        </p:grpSpPr>
        <p:sp>
          <p:nvSpPr>
            <p:cNvPr id="54" name="円/楕円 106">
              <a:extLst>
                <a:ext uri="{FF2B5EF4-FFF2-40B4-BE49-F238E27FC236}">
                  <a16:creationId xmlns:a16="http://schemas.microsoft.com/office/drawing/2014/main" id="{F87DE901-6969-8F7C-8BAF-9BC63DD182B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107">
              <a:extLst>
                <a:ext uri="{FF2B5EF4-FFF2-40B4-BE49-F238E27FC236}">
                  <a16:creationId xmlns:a16="http://schemas.microsoft.com/office/drawing/2014/main" id="{A144CB17-9E8C-FB47-13E9-A3CA055B06D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四角形: 角を丸くする 55">
            <a:extLst>
              <a:ext uri="{FF2B5EF4-FFF2-40B4-BE49-F238E27FC236}">
                <a16:creationId xmlns:a16="http://schemas.microsoft.com/office/drawing/2014/main" id="{16DB817A-DFD7-88EB-A054-87C31D046B46}"/>
              </a:ext>
            </a:extLst>
          </p:cNvPr>
          <p:cNvSpPr/>
          <p:nvPr/>
        </p:nvSpPr>
        <p:spPr>
          <a:xfrm>
            <a:off x="6696591" y="2826015"/>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図形グループ 69">
            <a:extLst>
              <a:ext uri="{FF2B5EF4-FFF2-40B4-BE49-F238E27FC236}">
                <a16:creationId xmlns:a16="http://schemas.microsoft.com/office/drawing/2014/main" id="{8DFA4C3B-9F04-B6CF-DD65-365BA3101241}"/>
              </a:ext>
            </a:extLst>
          </p:cNvPr>
          <p:cNvGrpSpPr/>
          <p:nvPr/>
        </p:nvGrpSpPr>
        <p:grpSpPr>
          <a:xfrm>
            <a:off x="6400005" y="2666974"/>
            <a:ext cx="296586" cy="293005"/>
            <a:chOff x="4232441" y="3995693"/>
            <a:chExt cx="296586" cy="293005"/>
          </a:xfrm>
        </p:grpSpPr>
        <p:sp>
          <p:nvSpPr>
            <p:cNvPr id="61" name="円/楕円 70">
              <a:extLst>
                <a:ext uri="{FF2B5EF4-FFF2-40B4-BE49-F238E27FC236}">
                  <a16:creationId xmlns:a16="http://schemas.microsoft.com/office/drawing/2014/main" id="{758983D9-417B-972B-11B7-466DC5CD576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71">
              <a:extLst>
                <a:ext uri="{FF2B5EF4-FFF2-40B4-BE49-F238E27FC236}">
                  <a16:creationId xmlns:a16="http://schemas.microsoft.com/office/drawing/2014/main" id="{ED4F6EDC-E386-EA70-CB8D-6E9342BDC56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1E53B400-8CAF-4400-A34B-49EFC7AD5259}"/>
              </a:ext>
            </a:extLst>
          </p:cNvPr>
          <p:cNvSpPr txBox="1"/>
          <p:nvPr/>
        </p:nvSpPr>
        <p:spPr>
          <a:xfrm>
            <a:off x="1493633"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568224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0A4914-D8D0-4871-AE4A-23BC57F1B570}">
  <ds:schemaRefs>
    <ds:schemaRef ds:uri="http://schemas.microsoft.com/sharepoint/v3/contenttype/forms"/>
  </ds:schemaRefs>
</ds:datastoreItem>
</file>

<file path=customXml/itemProps2.xml><?xml version="1.0" encoding="utf-8"?>
<ds:datastoreItem xmlns:ds="http://schemas.openxmlformats.org/officeDocument/2006/customXml" ds:itemID="{CD489890-BCA8-468E-8177-1A1A71EED747}"/>
</file>

<file path=customXml/itemProps3.xml><?xml version="1.0" encoding="utf-8"?>
<ds:datastoreItem xmlns:ds="http://schemas.openxmlformats.org/officeDocument/2006/customXml" ds:itemID="{BD2A78E3-7CD9-4037-B415-8B0E04C50A2F}">
  <ds:schemaRefs>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1ccc0202-570a-4c76-b717-959d73301744"/>
    <ds:schemaRef ds:uri="http://purl.org/dc/dcmityp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1798</Words>
  <Application>Microsoft Office PowerPoint</Application>
  <PresentationFormat>画面に合わせる (4:3)</PresentationFormat>
  <Paragraphs>309</Paragraphs>
  <Slides>28</Slides>
  <Notes>28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8" baseType="lpstr">
      <vt:lpstr>AoyagiKouzanFontT</vt:lpstr>
      <vt:lpstr>Meiryo</vt:lpstr>
      <vt:lpstr>Meiryo</vt:lpstr>
      <vt:lpstr>Yu Gothic</vt:lpstr>
      <vt:lpstr>Arial</vt:lpstr>
      <vt:lpstr>Calibri</vt:lpstr>
      <vt:lpstr>Calibri Light</vt:lpstr>
      <vt:lpstr>Wingdings</vt:lpstr>
      <vt:lpstr>ホワイト</vt:lpstr>
      <vt:lpstr>think-cell スライド</vt:lpstr>
      <vt:lpstr>PowerPoint プレゼンテーション</vt:lpstr>
      <vt:lpstr>PowerPoint プレゼンテーション</vt:lpstr>
      <vt:lpstr>PowerPoint プレゼンテーション</vt:lpstr>
      <vt:lpstr>ハザードマップとは？</vt:lpstr>
      <vt:lpstr>ハザードマップポータルサイトとは？</vt:lpstr>
      <vt:lpstr>ハザードマップポータルサイトでできること</vt:lpstr>
      <vt:lpstr>ハザードマップポータルサイトでできること</vt:lpstr>
      <vt:lpstr>PowerPoint プレゼンテーション</vt:lpstr>
      <vt:lpstr>ハザードマップポータルサイトを検索しましょう</vt:lpstr>
      <vt:lpstr>PowerPoint プレゼンテーション</vt:lpstr>
      <vt:lpstr>PowerPoint プレゼンテーション</vt:lpstr>
      <vt:lpstr>PowerPoint プレゼンテーション</vt:lpstr>
      <vt:lpstr>ブックマークをしましょう</vt:lpstr>
      <vt:lpstr>ブックマークをしましょう</vt:lpstr>
      <vt:lpstr>ブックマークをしましょう</vt:lpstr>
      <vt:lpstr>ブックマークをしましょう</vt:lpstr>
      <vt:lpstr>ホーム画面に追加しましょう</vt:lpstr>
      <vt:lpstr>ホーム画面に追加しましょう</vt:lpstr>
      <vt:lpstr>PowerPoint プレゼンテーション</vt:lpstr>
      <vt:lpstr>重ねるハザードマップの説明</vt:lpstr>
      <vt:lpstr>重ねるハザードマップの説明</vt:lpstr>
      <vt:lpstr>重ねるハザードマップの説明</vt:lpstr>
      <vt:lpstr>わがまちハザードマップの使い方</vt:lpstr>
      <vt:lpstr>わがまちハザードマップの使い方</vt:lpstr>
      <vt:lpstr>わがまちハザードマップの使い方</vt:lpstr>
      <vt:lpstr>ハザードマップポータルサイトの活用方法</vt:lpstr>
      <vt:lpstr>よくある質問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2023-09-26T07:08:30Z</dcterms:created>
  <dcterms:modified xsi:type="dcterms:W3CDTF">2024-02-02T06:08:00Z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