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0"/>
  </p:notesMasterIdLst>
  <p:sldIdLst>
    <p:sldId id="269" r:id="rId5"/>
    <p:sldId id="297" r:id="rId6"/>
    <p:sldId id="266" r:id="rId7"/>
    <p:sldId id="511" r:id="rId8"/>
    <p:sldId id="514" r:id="rId9"/>
    <p:sldId id="372" r:id="rId10"/>
    <p:sldId id="471" r:id="rId11"/>
    <p:sldId id="488" r:id="rId12"/>
    <p:sldId id="489" r:id="rId13"/>
    <p:sldId id="492" r:id="rId14"/>
    <p:sldId id="493" r:id="rId15"/>
    <p:sldId id="415" r:id="rId16"/>
    <p:sldId id="494" r:id="rId17"/>
    <p:sldId id="482" r:id="rId18"/>
    <p:sldId id="475" r:id="rId19"/>
    <p:sldId id="495" r:id="rId20"/>
    <p:sldId id="374" r:id="rId21"/>
    <p:sldId id="513" r:id="rId22"/>
    <p:sldId id="504" r:id="rId23"/>
    <p:sldId id="503" r:id="rId24"/>
    <p:sldId id="461" r:id="rId25"/>
    <p:sldId id="506" r:id="rId26"/>
    <p:sldId id="515" r:id="rId27"/>
    <p:sldId id="510" r:id="rId28"/>
    <p:sldId id="509" r:id="rId29"/>
  </p:sldIdLst>
  <p:sldSz cx="9144000" cy="6858000" type="screen4x3"/>
  <p:notesSz cx="6807200" cy="9939338"/>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6159" autoAdjust="0"/>
  </p:normalViewPr>
  <p:slideViewPr>
    <p:cSldViewPr snapToObjects="1">
      <p:cViewPr varScale="1">
        <p:scale>
          <a:sx n="104" d="100"/>
          <a:sy n="104" d="100"/>
        </p:scale>
        <p:origin x="174" y="114"/>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230" tIns="46116" rIns="92230" bIns="461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0" tIns="46116" rIns="92230" bIns="46116" rtlCol="0"/>
          <a:lstStyle>
            <a:lvl1pPr algn="r">
              <a:defRPr sz="1200"/>
            </a:lvl1pPr>
          </a:lstStyle>
          <a:p>
            <a:fld id="{BA50B120-CD90-CA4A-A384-DB7B908530F3}"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0" tIns="46116" rIns="92230" bIns="46116"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30" tIns="46116" rIns="92230" bIns="461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30" tIns="46116" rIns="92230" bIns="461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0" tIns="46116" rIns="92230" bIns="4611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679505"/>
            <a:ext cx="5445760" cy="4761142"/>
          </a:xfrm>
        </p:spPr>
        <p:txBody>
          <a:bodyPr/>
          <a:lstStyle/>
          <a:p>
            <a:pPr indent="9063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87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46747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205"/>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82897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673"/>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384747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9638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2932271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21831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114211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96740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221943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013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8505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13301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23252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8"/>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スライド" r:id="rId9" imgW="554" imgH="551" progId="TCLayout.ActiveDocument.1">
                  <p:embed/>
                </p:oleObj>
              </mc:Choice>
              <mc:Fallback>
                <p:oleObj name="think-cell スライド" r:id="rId9"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22.png"/><Relationship Id="rId10" Type="http://schemas.openxmlformats.org/officeDocument/2006/relationships/image" Target="../media/image24.jpeg"/><Relationship Id="rId4" Type="http://schemas.openxmlformats.org/officeDocument/2006/relationships/notesSlide" Target="../notesSlides/notesSlide11.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4.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3.png"/><Relationship Id="rId11" Type="http://schemas.openxmlformats.org/officeDocument/2006/relationships/image" Target="../media/image24.jpeg"/><Relationship Id="rId5" Type="http://schemas.openxmlformats.org/officeDocument/2006/relationships/image" Target="../media/image25.png"/><Relationship Id="rId10" Type="http://schemas.openxmlformats.org/officeDocument/2006/relationships/image" Target="../media/image1.emf"/><Relationship Id="rId4" Type="http://schemas.openxmlformats.org/officeDocument/2006/relationships/notesSlide" Target="../notesSlides/notesSlide12.xml"/><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2.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7.jpg"/><Relationship Id="rId5" Type="http://schemas.openxmlformats.org/officeDocument/2006/relationships/image" Target="../media/image52.jp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hyperlink" Target="https://suiboumap.gsi.go.jp/"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1530" y="2529000"/>
            <a:ext cx="8656186"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浸水ナビを使って</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水害シミュレーションを見てみよう</a:t>
            </a: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1</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5" name="図 4" descr="「デジタル活用支援推進事業」を表すロゴマーク">
            <a:extLst>
              <a:ext uri="{FF2B5EF4-FFF2-40B4-BE49-F238E27FC236}">
                <a16:creationId xmlns:a16="http://schemas.microsoft.com/office/drawing/2014/main" id="{9DB4D3AE-7319-4ABA-A1CB-ED59AEBFB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60752AFC-D64F-5893-6382-928A72C38B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7806" y="2364971"/>
            <a:ext cx="1778447" cy="3849006"/>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020BD3EE-2688-4D98-5281-9ADDD17A72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9682" y="2318601"/>
            <a:ext cx="1778447" cy="3849008"/>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2A9A4A2D-0DBE-8260-C3BF-A093AB6C08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503" y="2321358"/>
            <a:ext cx="1778447" cy="3849006"/>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48831"/>
            <a:ext cx="4493538" cy="490904"/>
          </a:xfrm>
        </p:spPr>
        <p:txBody>
          <a:bodyPr wrap="none">
            <a:spAutoFit/>
          </a:bodyPr>
          <a:lstStyle/>
          <a:p>
            <a:r>
              <a:rPr lang="ja-JP" altLang="en-US" sz="2800" dirty="0"/>
              <a:t>浸水ナビを検索しましょう</a:t>
            </a:r>
            <a:endParaRPr lang="ja-JP" altLang="en-US" sz="4400" dirty="0"/>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195736" y="5339836"/>
            <a:ext cx="445155" cy="537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a:extLst>
              <a:ext uri="{FF2B5EF4-FFF2-40B4-BE49-F238E27FC236}">
                <a16:creationId xmlns:a16="http://schemas.microsoft.com/office/drawing/2014/main" id="{E430DC22-0852-487E-82A1-36D6BB0B21CE}"/>
              </a:ext>
            </a:extLst>
          </p:cNvPr>
          <p:cNvGrpSpPr/>
          <p:nvPr/>
        </p:nvGrpSpPr>
        <p:grpSpPr>
          <a:xfrm>
            <a:off x="403237" y="1518164"/>
            <a:ext cx="8337526" cy="715399"/>
            <a:chOff x="403237" y="1799173"/>
            <a:chExt cx="8337526" cy="715399"/>
          </a:xfrm>
        </p:grpSpPr>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22503" y="1799173"/>
              <a:ext cx="2603653"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画面右下のボタン</a:t>
              </a:r>
              <a:endParaRPr lang="en-US" altLang="ja-JP" sz="2000" b="1" dirty="0">
                <a:latin typeface="メイリオ"/>
                <a:ea typeface="メイリオ"/>
              </a:endParaRPr>
            </a:p>
            <a:p>
              <a:r>
                <a:rPr lang="ja-JP" altLang="en-US" sz="2000" b="1" dirty="0">
                  <a:latin typeface="メイリオ"/>
                  <a:ea typeface="メイリオ"/>
                </a:rPr>
                <a:t>「開く」を押す</a:t>
              </a:r>
              <a:endParaRPr lang="en-US" altLang="ja-JP" sz="2000"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572932" y="1806686"/>
              <a:ext cx="2449900" cy="707886"/>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検索結果の中から</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見たい項目を押す</a:t>
              </a:r>
              <a:endParaRPr lang="en-US" altLang="ja-JP" sz="20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228184" y="1866703"/>
              <a:ext cx="2512579" cy="523220"/>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2000" b="1" dirty="0">
                  <a:latin typeface="メイリオ"/>
                  <a:ea typeface="メイリオ"/>
                </a:rPr>
                <a:t>浸水ナビを表示</a:t>
              </a:r>
            </a:p>
          </p:txBody>
        </p:sp>
      </p:grpSp>
      <p:sp>
        <p:nvSpPr>
          <p:cNvPr id="17" name="四角形: 角を丸くする 16">
            <a:extLst>
              <a:ext uri="{FF2B5EF4-FFF2-40B4-BE49-F238E27FC236}">
                <a16:creationId xmlns:a16="http://schemas.microsoft.com/office/drawing/2014/main" id="{DB672193-916D-7C07-EFB1-1A88FC15F883}"/>
              </a:ext>
            </a:extLst>
          </p:cNvPr>
          <p:cNvSpPr/>
          <p:nvPr/>
        </p:nvSpPr>
        <p:spPr>
          <a:xfrm>
            <a:off x="3713133" y="3204012"/>
            <a:ext cx="1804995" cy="729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03119" y="5145680"/>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58923" y="3135995"/>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図形グループ 20">
            <a:extLst>
              <a:ext uri="{FF2B5EF4-FFF2-40B4-BE49-F238E27FC236}">
                <a16:creationId xmlns:a16="http://schemas.microsoft.com/office/drawing/2014/main" id="{AFB7C6A1-BCD5-D739-56C0-EFB2F4464B10}"/>
              </a:ext>
            </a:extLst>
          </p:cNvPr>
          <p:cNvGrpSpPr/>
          <p:nvPr/>
        </p:nvGrpSpPr>
        <p:grpSpPr>
          <a:xfrm>
            <a:off x="6358106" y="2281311"/>
            <a:ext cx="296586" cy="293005"/>
            <a:chOff x="6801905" y="3995693"/>
            <a:chExt cx="296586" cy="293005"/>
          </a:xfrm>
        </p:grpSpPr>
        <p:sp>
          <p:nvSpPr>
            <p:cNvPr id="4" name="円/楕円 21">
              <a:extLst>
                <a:ext uri="{FF2B5EF4-FFF2-40B4-BE49-F238E27FC236}">
                  <a16:creationId xmlns:a16="http://schemas.microsoft.com/office/drawing/2014/main" id="{38D44326-D09E-2F4F-D925-B75F3BBEFA8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271FBAE0-6DE4-091B-8DC5-134E834C1170}"/>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E7C2A138-656D-4A7B-8220-16AA66BC0F14}"/>
              </a:ext>
            </a:extLst>
          </p:cNvPr>
          <p:cNvSpPr txBox="1"/>
          <p:nvPr/>
        </p:nvSpPr>
        <p:spPr>
          <a:xfrm>
            <a:off x="1773780" y="913832"/>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355407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5F8938B2-2C29-7512-3FDF-C9AB23E23D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7061" y="2871111"/>
            <a:ext cx="1643213" cy="3414232"/>
          </a:xfrm>
          <a:prstGeom prst="rect">
            <a:avLst/>
          </a:prstGeom>
          <a:ln>
            <a:solidFill>
              <a:schemeClr val="tx1"/>
            </a:solidFill>
          </a:ln>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C15C5074-2099-4A32-07D0-4D073499A4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27377" y="2871111"/>
            <a:ext cx="1643213" cy="3414231"/>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4" name="四角形: 角を丸くする 33">
            <a:extLst>
              <a:ext uri="{FF2B5EF4-FFF2-40B4-BE49-F238E27FC236}">
                <a16:creationId xmlns:a16="http://schemas.microsoft.com/office/drawing/2014/main" id="{9B721123-D541-CDDE-AF4C-86E36FE25BD8}"/>
              </a:ext>
            </a:extLst>
          </p:cNvPr>
          <p:cNvSpPr/>
          <p:nvPr/>
        </p:nvSpPr>
        <p:spPr>
          <a:xfrm>
            <a:off x="6746040" y="2985264"/>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6D78B6D3-0533-6088-DAA8-8C73EC97C379}"/>
              </a:ext>
            </a:extLst>
          </p:cNvPr>
          <p:cNvSpPr/>
          <p:nvPr/>
        </p:nvSpPr>
        <p:spPr>
          <a:xfrm>
            <a:off x="3020379" y="299695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AB83D716-33C1-8419-B32C-F4D65FFB2EE9}"/>
              </a:ext>
            </a:extLst>
          </p:cNvPr>
          <p:cNvSpPr txBox="1"/>
          <p:nvPr/>
        </p:nvSpPr>
        <p:spPr>
          <a:xfrm>
            <a:off x="5443803" y="2181652"/>
            <a:ext cx="3313760" cy="400110"/>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画面上部の「　　」</a:t>
            </a:r>
            <a:r>
              <a:rPr lang="ja-JP" altLang="en-US" sz="2000" b="1" dirty="0">
                <a:latin typeface="メイリオ"/>
                <a:ea typeface="メイリオ"/>
              </a:rPr>
              <a:t>を押す</a:t>
            </a:r>
          </a:p>
        </p:txBody>
      </p:sp>
      <p:sp>
        <p:nvSpPr>
          <p:cNvPr id="19" name="テキスト ボックス 18">
            <a:extLst>
              <a:ext uri="{FF2B5EF4-FFF2-40B4-BE49-F238E27FC236}">
                <a16:creationId xmlns:a16="http://schemas.microsoft.com/office/drawing/2014/main" id="{2B8AB6EC-A2A3-2C3F-A0FA-C2733666E3A6}"/>
              </a:ext>
            </a:extLst>
          </p:cNvPr>
          <p:cNvSpPr txBox="1"/>
          <p:nvPr/>
        </p:nvSpPr>
        <p:spPr>
          <a:xfrm>
            <a:off x="884660" y="213711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82BEA676-3461-E44F-A6E9-EE5001E667E2}"/>
              </a:ext>
            </a:extLst>
          </p:cNvPr>
          <p:cNvSpPr txBox="1"/>
          <p:nvPr/>
        </p:nvSpPr>
        <p:spPr>
          <a:xfrm>
            <a:off x="5018575" y="2134597"/>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0738A363-A865-6804-E2A9-FF943CAE63B1}"/>
              </a:ext>
            </a:extLst>
          </p:cNvPr>
          <p:cNvSpPr txBox="1"/>
          <p:nvPr/>
        </p:nvSpPr>
        <p:spPr>
          <a:xfrm>
            <a:off x="1420838" y="2052338"/>
            <a:ext cx="3007145"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画面右上の３つの点のボタン「　 」を押す</a:t>
            </a:r>
          </a:p>
        </p:txBody>
      </p:sp>
      <p:pic>
        <p:nvPicPr>
          <p:cNvPr id="5126" name="Picture 6">
            <a:extLst>
              <a:ext uri="{FF2B5EF4-FFF2-40B4-BE49-F238E27FC236}">
                <a16:creationId xmlns:a16="http://schemas.microsoft.com/office/drawing/2014/main" id="{ED651332-746B-7B79-8602-E5C8984FF3F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78348" y="2134173"/>
            <a:ext cx="351637" cy="351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A6648FA-7E6A-CD4E-F326-ABC9EE7BE6F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86341" t="4416" b="89669"/>
          <a:stretch/>
        </p:blipFill>
        <p:spPr bwMode="auto">
          <a:xfrm>
            <a:off x="2290824" y="2399536"/>
            <a:ext cx="316318" cy="284266"/>
          </a:xfrm>
          <a:prstGeom prst="rect">
            <a:avLst/>
          </a:prstGeom>
          <a:solidFill>
            <a:schemeClr val="bg1"/>
          </a:solidFill>
          <a:ln>
            <a:solidFill>
              <a:schemeClr val="tx1">
                <a:lumMod val="65000"/>
                <a:lumOff val="35000"/>
              </a:schemeClr>
            </a:solidFill>
          </a:ln>
        </p:spPr>
      </p:pic>
      <p:grpSp>
        <p:nvGrpSpPr>
          <p:cNvPr id="4" name="図形グループ 69">
            <a:extLst>
              <a:ext uri="{FF2B5EF4-FFF2-40B4-BE49-F238E27FC236}">
                <a16:creationId xmlns:a16="http://schemas.microsoft.com/office/drawing/2014/main" id="{89007D8B-E724-F7AB-E8BE-7A9FA594DF3C}"/>
              </a:ext>
            </a:extLst>
          </p:cNvPr>
          <p:cNvGrpSpPr/>
          <p:nvPr/>
        </p:nvGrpSpPr>
        <p:grpSpPr>
          <a:xfrm>
            <a:off x="2850623" y="2758067"/>
            <a:ext cx="296587" cy="293005"/>
            <a:chOff x="2897417" y="3995693"/>
            <a:chExt cx="296587" cy="293005"/>
          </a:xfrm>
        </p:grpSpPr>
        <p:sp>
          <p:nvSpPr>
            <p:cNvPr id="5" name="円/楕円 70">
              <a:extLst>
                <a:ext uri="{FF2B5EF4-FFF2-40B4-BE49-F238E27FC236}">
                  <a16:creationId xmlns:a16="http://schemas.microsoft.com/office/drawing/2014/main" id="{D3B30DD1-9B61-268B-3894-D23FE4F01EB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F2592A-716A-D71B-04B6-84D2FF54663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 name="図形グループ 61">
            <a:extLst>
              <a:ext uri="{FF2B5EF4-FFF2-40B4-BE49-F238E27FC236}">
                <a16:creationId xmlns:a16="http://schemas.microsoft.com/office/drawing/2014/main" id="{AA0F1C4D-293F-F2E7-AB73-A5FA89940806}"/>
              </a:ext>
            </a:extLst>
          </p:cNvPr>
          <p:cNvGrpSpPr/>
          <p:nvPr/>
        </p:nvGrpSpPr>
        <p:grpSpPr>
          <a:xfrm>
            <a:off x="6411111" y="2830313"/>
            <a:ext cx="296586" cy="293005"/>
            <a:chOff x="3546641" y="3995693"/>
            <a:chExt cx="296586" cy="293005"/>
          </a:xfrm>
        </p:grpSpPr>
        <p:sp>
          <p:nvSpPr>
            <p:cNvPr id="8" name="円/楕円 65">
              <a:extLst>
                <a:ext uri="{FF2B5EF4-FFF2-40B4-BE49-F238E27FC236}">
                  <a16:creationId xmlns:a16="http://schemas.microsoft.com/office/drawing/2014/main" id="{2E14AE74-7A1D-1708-4645-771CBFC2D59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68">
              <a:extLst>
                <a:ext uri="{FF2B5EF4-FFF2-40B4-BE49-F238E27FC236}">
                  <a16:creationId xmlns:a16="http://schemas.microsoft.com/office/drawing/2014/main" id="{48AB34CF-846B-D155-47CF-66475B68A17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50A57A4F-EC01-4559-3550-4EED22FC8196}"/>
              </a:ext>
            </a:extLst>
          </p:cNvPr>
          <p:cNvSpPr>
            <a:spLocks noGrp="1"/>
          </p:cNvSpPr>
          <p:nvPr>
            <p:ph type="ctrTitle"/>
          </p:nvPr>
        </p:nvSpPr>
        <p:spPr>
          <a:xfrm>
            <a:off x="1767718" y="548831"/>
            <a:ext cx="5929828" cy="490904"/>
          </a:xfrm>
        </p:spPr>
        <p:txBody>
          <a:bodyPr wrap="none">
            <a:spAutoFit/>
          </a:bodyPr>
          <a:lstStyle/>
          <a:p>
            <a:r>
              <a:rPr lang="ja-JP" altLang="en-US" sz="2800" dirty="0"/>
              <a:t>浸水ナビをブックマークしましょう</a:t>
            </a:r>
          </a:p>
        </p:txBody>
      </p:sp>
      <p:sp>
        <p:nvSpPr>
          <p:cNvPr id="18" name="Title 1">
            <a:extLst>
              <a:ext uri="{FF2B5EF4-FFF2-40B4-BE49-F238E27FC236}">
                <a16:creationId xmlns:a16="http://schemas.microsoft.com/office/drawing/2014/main" id="{0918FFA0-2CE3-8D16-6CE6-9F172EA5DB8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6" name="字幕 14">
            <a:extLst>
              <a:ext uri="{FF2B5EF4-FFF2-40B4-BE49-F238E27FC236}">
                <a16:creationId xmlns:a16="http://schemas.microsoft.com/office/drawing/2014/main" id="{A0672C7C-DD46-0363-DFA2-6989FC4231C7}"/>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ja-JP" altLang="en-US" sz="2800" dirty="0">
                <a:latin typeface="Meiryo"/>
                <a:ea typeface="Meiryo"/>
              </a:rPr>
              <a:t>浸水ナビをブックマークしましょう</a:t>
            </a:r>
          </a:p>
          <a:p>
            <a:endParaRPr lang="ja-JP" altLang="en-US" sz="2800" dirty="0"/>
          </a:p>
        </p:txBody>
      </p:sp>
      <p:sp>
        <p:nvSpPr>
          <p:cNvPr id="23" name="テキスト ボックス 22">
            <a:extLst>
              <a:ext uri="{FF2B5EF4-FFF2-40B4-BE49-F238E27FC236}">
                <a16:creationId xmlns:a16="http://schemas.microsoft.com/office/drawing/2014/main" id="{5A6FE3CD-D2D5-443C-8B9A-30D2F2AFB91B}"/>
              </a:ext>
            </a:extLst>
          </p:cNvPr>
          <p:cNvSpPr txBox="1"/>
          <p:nvPr/>
        </p:nvSpPr>
        <p:spPr>
          <a:xfrm>
            <a:off x="1790690"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40781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自動的に生成された説明">
            <a:extLst>
              <a:ext uri="{FF2B5EF4-FFF2-40B4-BE49-F238E27FC236}">
                <a16:creationId xmlns:a16="http://schemas.microsoft.com/office/drawing/2014/main" id="{5B5C11CD-848F-8E31-8005-50BE51434B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9600"/>
          <a:stretch/>
        </p:blipFill>
        <p:spPr>
          <a:xfrm>
            <a:off x="802921" y="3417189"/>
            <a:ext cx="1786150" cy="1499350"/>
          </a:xfrm>
          <a:prstGeom prst="rect">
            <a:avLst/>
          </a:prstGeom>
          <a:ln>
            <a:solidFill>
              <a:schemeClr val="tx1"/>
            </a:solidFill>
          </a:ln>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C67C31E5-AC1A-0127-F00B-EC09BA9327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0625" y="2674070"/>
            <a:ext cx="1643213" cy="3414231"/>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5758E8DA-98CB-7A03-A5FF-704490818A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57240"/>
          <a:stretch/>
        </p:blipFill>
        <p:spPr>
          <a:xfrm>
            <a:off x="991657" y="4410567"/>
            <a:ext cx="1879664" cy="1669965"/>
          </a:xfrm>
          <a:prstGeom prst="rect">
            <a:avLst/>
          </a:prstGeom>
          <a:ln>
            <a:solidFill>
              <a:schemeClr val="tx1"/>
            </a:solidFill>
          </a:ln>
        </p:spPr>
      </p:pic>
      <p:pic>
        <p:nvPicPr>
          <p:cNvPr id="4" name="図 3" descr="背景パターン が含まれている画像&#10;&#10;自動的に生成された説明">
            <a:extLst>
              <a:ext uri="{FF2B5EF4-FFF2-40B4-BE49-F238E27FC236}">
                <a16:creationId xmlns:a16="http://schemas.microsoft.com/office/drawing/2014/main" id="{1C9B56A6-8A1B-94D1-E707-44F66EE5C7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47252" y="2644782"/>
            <a:ext cx="1637051" cy="340142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スライド" r:id="rId9" imgW="554" imgH="551" progId="TCLayout.ActiveDocument.1">
                  <p:embed/>
                </p:oleObj>
              </mc:Choice>
              <mc:Fallback>
                <p:oleObj name="think-cell スライド" r:id="rId9"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373439" y="1402554"/>
            <a:ext cx="8384676" cy="360000"/>
          </a:xfrm>
        </p:spPr>
        <p:txBody>
          <a:bodyPr>
            <a:noAutofit/>
          </a:bodyPr>
          <a:lstStyle/>
          <a:p>
            <a:r>
              <a:rPr lang="ja-JP" altLang="en-US" spc="-28" dirty="0">
                <a:latin typeface="AoyagiKouzanFontT"/>
                <a:cs typeface="AoyagiKouzanFontT"/>
              </a:rPr>
              <a:t>ブ</a:t>
            </a:r>
            <a:r>
              <a:rPr lang="ja-JP" altLang="en-US" spc="11" dirty="0">
                <a:latin typeface="AoyagiKouzanFontT"/>
                <a:cs typeface="AoyagiKouzanFontT"/>
              </a:rPr>
              <a:t>ッ</a:t>
            </a:r>
            <a:r>
              <a:rPr lang="ja-JP" altLang="en-US" spc="-11" dirty="0">
                <a:latin typeface="AoyagiKouzanFontT"/>
                <a:cs typeface="AoyagiKouzanFontT"/>
              </a:rPr>
              <a:t>ク</a:t>
            </a:r>
            <a:r>
              <a:rPr lang="ja-JP" altLang="en-US" spc="7" dirty="0">
                <a:latin typeface="AoyagiKouzanFontT"/>
                <a:cs typeface="AoyagiKouzanFontT"/>
              </a:rPr>
              <a:t>マ</a:t>
            </a:r>
            <a:r>
              <a:rPr lang="ja-JP" altLang="en-US" spc="-39" dirty="0">
                <a:latin typeface="AoyagiKouzanFontT"/>
                <a:cs typeface="AoyagiKouzanFontT"/>
              </a:rPr>
              <a:t>ー</a:t>
            </a:r>
            <a:r>
              <a:rPr lang="ja-JP" altLang="en-US" spc="-11" dirty="0">
                <a:latin typeface="AoyagiKouzanFontT"/>
                <a:cs typeface="AoyagiKouzanFontT"/>
              </a:rPr>
              <a:t>クしたページを</a:t>
            </a:r>
            <a:r>
              <a:rPr lang="ja-JP" altLang="en-US" spc="7" dirty="0">
                <a:latin typeface="AoyagiKouzanFontT"/>
                <a:cs typeface="AoyagiKouzanFontT"/>
              </a:rPr>
              <a:t>開きましょう</a:t>
            </a:r>
            <a:endParaRPr lang="ja-JP" altLang="en-US" dirty="0"/>
          </a:p>
        </p:txBody>
      </p:sp>
      <p:sp>
        <p:nvSpPr>
          <p:cNvPr id="64" name="正方形/長方形 63"/>
          <p:cNvSpPr>
            <a:spLocks noChangeAspect="1"/>
          </p:cNvSpPr>
          <p:nvPr/>
        </p:nvSpPr>
        <p:spPr>
          <a:xfrm>
            <a:off x="2320860" y="3507357"/>
            <a:ext cx="288000" cy="288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0">
            <a:extLst>
              <a:ext uri="{FF2B5EF4-FFF2-40B4-BE49-F238E27FC236}">
                <a16:creationId xmlns:a16="http://schemas.microsoft.com/office/drawing/2014/main" id="{6CC81C77-D3A9-48AE-BCA3-620EDEA24FD1}"/>
              </a:ext>
            </a:extLst>
          </p:cNvPr>
          <p:cNvSpPr>
            <a:spLocks noChangeAspect="1"/>
          </p:cNvSpPr>
          <p:nvPr/>
        </p:nvSpPr>
        <p:spPr>
          <a:xfrm>
            <a:off x="4854038" y="3737624"/>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409140" y="1845673"/>
            <a:ext cx="2700000" cy="707886"/>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開きたいページを</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2000"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739384" y="2931301"/>
            <a:ext cx="1656000" cy="32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738278" y="5521023"/>
            <a:ext cx="1062820" cy="358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12575" y="202035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45206" y="1850199"/>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6156176" y="187573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734555" y="1776553"/>
            <a:ext cx="2456506" cy="1015663"/>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画面右上</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３つの点のボタン</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sz="2000"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426176" y="1822266"/>
            <a:ext cx="2880000" cy="707886"/>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sz="2000" b="1"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583680" y="2757783"/>
            <a:ext cx="2700000"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2000" b="1"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6A013054-7987-46D2-89A9-B09248912486}"/>
              </a:ext>
            </a:extLst>
          </p:cNvPr>
          <p:cNvSpPr txBox="1"/>
          <p:nvPr/>
        </p:nvSpPr>
        <p:spPr>
          <a:xfrm>
            <a:off x="312575" y="28125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grpSp>
        <p:nvGrpSpPr>
          <p:cNvPr id="70" name="図形グループ 69"/>
          <p:cNvGrpSpPr/>
          <p:nvPr/>
        </p:nvGrpSpPr>
        <p:grpSpPr>
          <a:xfrm>
            <a:off x="3538175" y="2807916"/>
            <a:ext cx="296586" cy="293005"/>
            <a:chOff x="4232441" y="3995693"/>
            <a:chExt cx="296586" cy="293005"/>
          </a:xfrm>
        </p:grpSpPr>
        <p:sp>
          <p:nvSpPr>
            <p:cNvPr id="71" name="円/楕円 7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1445860" y="5293850"/>
            <a:ext cx="296586" cy="293005"/>
            <a:chOff x="3546641" y="3995693"/>
            <a:chExt cx="296586" cy="293005"/>
          </a:xfrm>
        </p:grpSpPr>
        <p:sp>
          <p:nvSpPr>
            <p:cNvPr id="88" name="円/楕円 8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図形グループ 89"/>
          <p:cNvGrpSpPr/>
          <p:nvPr/>
        </p:nvGrpSpPr>
        <p:grpSpPr>
          <a:xfrm>
            <a:off x="2170848" y="3358596"/>
            <a:ext cx="296587" cy="293005"/>
            <a:chOff x="2897417" y="3995693"/>
            <a:chExt cx="296587" cy="293005"/>
          </a:xfrm>
        </p:grpSpPr>
        <p:sp>
          <p:nvSpPr>
            <p:cNvPr id="91" name="円/楕円 9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9" name="矢印: 右 8">
            <a:extLst>
              <a:ext uri="{FF2B5EF4-FFF2-40B4-BE49-F238E27FC236}">
                <a16:creationId xmlns:a16="http://schemas.microsoft.com/office/drawing/2014/main" id="{61C211CB-BF2A-F9E5-FA5C-9423AB0923A1}"/>
              </a:ext>
            </a:extLst>
          </p:cNvPr>
          <p:cNvSpPr/>
          <p:nvPr/>
        </p:nvSpPr>
        <p:spPr>
          <a:xfrm rot="5400000">
            <a:off x="2203891" y="384841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2" name="Picture 2">
            <a:extLst>
              <a:ext uri="{FF2B5EF4-FFF2-40B4-BE49-F238E27FC236}">
                <a16:creationId xmlns:a16="http://schemas.microsoft.com/office/drawing/2014/main" id="{8D924651-384D-BF4C-321A-E8DB65FCDBE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86341" t="4416" b="89669"/>
          <a:stretch/>
        </p:blipFill>
        <p:spPr bwMode="auto">
          <a:xfrm>
            <a:off x="1130231" y="2386482"/>
            <a:ext cx="305689" cy="274714"/>
          </a:xfrm>
          <a:prstGeom prst="rect">
            <a:avLst/>
          </a:prstGeom>
          <a:solidFill>
            <a:schemeClr val="bg1"/>
          </a:solidFill>
          <a:ln>
            <a:solidFill>
              <a:schemeClr val="tx1">
                <a:lumMod val="65000"/>
                <a:lumOff val="35000"/>
              </a:schemeClr>
            </a:solidFill>
          </a:ln>
        </p:spPr>
      </p:pic>
      <p:sp>
        <p:nvSpPr>
          <p:cNvPr id="11" name="タイトル 1">
            <a:extLst>
              <a:ext uri="{FF2B5EF4-FFF2-40B4-BE49-F238E27FC236}">
                <a16:creationId xmlns:a16="http://schemas.microsoft.com/office/drawing/2014/main" id="{18A136E5-24B4-0E37-03AD-09FC61E2B624}"/>
              </a:ext>
            </a:extLst>
          </p:cNvPr>
          <p:cNvSpPr>
            <a:spLocks noGrp="1"/>
          </p:cNvSpPr>
          <p:nvPr>
            <p:ph type="ctrTitle"/>
          </p:nvPr>
        </p:nvSpPr>
        <p:spPr>
          <a:xfrm>
            <a:off x="1767718" y="548831"/>
            <a:ext cx="5929828" cy="490904"/>
          </a:xfrm>
        </p:spPr>
        <p:txBody>
          <a:bodyPr wrap="none">
            <a:spAutoFit/>
          </a:bodyPr>
          <a:lstStyle/>
          <a:p>
            <a:r>
              <a:rPr lang="ja-JP" altLang="en-US" sz="2800" dirty="0"/>
              <a:t>浸水ナビをブックマークしましょう</a:t>
            </a:r>
          </a:p>
        </p:txBody>
      </p:sp>
      <p:sp>
        <p:nvSpPr>
          <p:cNvPr id="12" name="Title 1">
            <a:extLst>
              <a:ext uri="{FF2B5EF4-FFF2-40B4-BE49-F238E27FC236}">
                <a16:creationId xmlns:a16="http://schemas.microsoft.com/office/drawing/2014/main" id="{8C426C42-BB74-F437-F3FA-E303B9DB806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フリーフォーム 92">
            <a:extLst>
              <a:ext uri="{FF2B5EF4-FFF2-40B4-BE49-F238E27FC236}">
                <a16:creationId xmlns:a16="http://schemas.microsoft.com/office/drawing/2014/main" id="{84E3D690-62B1-590D-30CB-95586C40D73C}"/>
              </a:ext>
            </a:extLst>
          </p:cNvPr>
          <p:cNvSpPr/>
          <p:nvPr/>
        </p:nvSpPr>
        <p:spPr>
          <a:xfrm>
            <a:off x="6249197" y="244066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F3DFF91-16EC-47B9-8CED-B9771F17E0D7}"/>
              </a:ext>
            </a:extLst>
          </p:cNvPr>
          <p:cNvSpPr txBox="1"/>
          <p:nvPr/>
        </p:nvSpPr>
        <p:spPr>
          <a:xfrm>
            <a:off x="1790690"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174924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DD3ED60B-0B23-2F9E-51BF-7685ECF9F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8095" y="2693607"/>
            <a:ext cx="1637051" cy="3542990"/>
          </a:xfrm>
          <a:prstGeom prst="rect">
            <a:avLst/>
          </a:prstGeom>
          <a:ln>
            <a:solidFill>
              <a:schemeClr val="tx1"/>
            </a:solidFill>
          </a:ln>
        </p:spPr>
      </p:pic>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E24347E5-D1CA-04E1-8272-ED477FF699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3474" y="2697159"/>
            <a:ext cx="1638694" cy="3546545"/>
          </a:xfrm>
          <a:prstGeom prst="rect">
            <a:avLst/>
          </a:prstGeom>
          <a:ln>
            <a:solidFill>
              <a:schemeClr val="tx1"/>
            </a:solidFill>
          </a:ln>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E09C563B-2B1C-E829-1A73-D9732FF26D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560" y="2694322"/>
            <a:ext cx="1637051" cy="3542990"/>
          </a:xfrm>
          <a:prstGeom prst="rect">
            <a:avLst/>
          </a:prstGeom>
          <a:ln>
            <a:solidFill>
              <a:schemeClr val="tx1"/>
            </a:solidFill>
          </a:ln>
        </p:spPr>
      </p:pic>
      <p:sp>
        <p:nvSpPr>
          <p:cNvPr id="53" name="テキスト ボックス 52">
            <a:extLst>
              <a:ext uri="{FF2B5EF4-FFF2-40B4-BE49-F238E27FC236}">
                <a16:creationId xmlns:a16="http://schemas.microsoft.com/office/drawing/2014/main" id="{C02D0FED-B32F-1389-806C-FDEFC80B0607}"/>
              </a:ext>
            </a:extLst>
          </p:cNvPr>
          <p:cNvSpPr txBox="1"/>
          <p:nvPr/>
        </p:nvSpPr>
        <p:spPr>
          <a:xfrm>
            <a:off x="6469637" y="1972524"/>
            <a:ext cx="2365415" cy="400110"/>
          </a:xfrm>
          <a:prstGeom prst="rect">
            <a:avLst/>
          </a:prstGeom>
          <a:noFill/>
        </p:spPr>
        <p:txBody>
          <a:bodyPr wrap="square" lIns="91440" tIns="45720" rIns="91440" bIns="45720" rtlCol="0" anchor="t">
            <a:spAutoFit/>
          </a:bodyPr>
          <a:lstStyle/>
          <a:p>
            <a:r>
              <a:rPr lang="ja-JP" altLang="en-US" sz="2000" b="1" dirty="0">
                <a:latin typeface="メイリオ"/>
                <a:ea typeface="メイリオ"/>
              </a:rPr>
              <a:t>「保存」を押す</a:t>
            </a:r>
            <a:endParaRPr lang="en-US" altLang="ja-JP" sz="2000" b="1" dirty="0">
              <a:latin typeface="メイリオ"/>
              <a:ea typeface="メイリオ"/>
            </a:endParaRPr>
          </a:p>
        </p:txBody>
      </p:sp>
      <p:sp>
        <p:nvSpPr>
          <p:cNvPr id="2" name="タイトル 1"/>
          <p:cNvSpPr>
            <a:spLocks noGrp="1"/>
          </p:cNvSpPr>
          <p:nvPr>
            <p:ph type="ctrTitle"/>
          </p:nvPr>
        </p:nvSpPr>
        <p:spPr>
          <a:xfrm>
            <a:off x="1767718" y="548831"/>
            <a:ext cx="5929828" cy="490904"/>
          </a:xfrm>
        </p:spPr>
        <p:txBody>
          <a:bodyPr wrap="none">
            <a:spAutoFit/>
          </a:bodyPr>
          <a:lstStyle/>
          <a:p>
            <a:r>
              <a:rPr lang="ja-JP" altLang="en-US" sz="2800" dirty="0"/>
              <a:t>浸水ナビをブックマークしましょう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字幕 14">
            <a:extLst>
              <a:ext uri="{FF2B5EF4-FFF2-40B4-BE49-F238E27FC236}">
                <a16:creationId xmlns:a16="http://schemas.microsoft.com/office/drawing/2014/main" id="{8BD2524E-9A08-91D5-C852-4D7D415403FD}"/>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ja-JP" altLang="en-US" sz="2800" dirty="0">
                <a:latin typeface="Meiryo"/>
                <a:ea typeface="Meiryo"/>
              </a:rPr>
              <a:t>浸水ナビをブックマークしましょう</a:t>
            </a:r>
          </a:p>
          <a:p>
            <a:endParaRPr lang="ja-JP" altLang="en-US" sz="2800" dirty="0"/>
          </a:p>
        </p:txBody>
      </p:sp>
      <p:sp>
        <p:nvSpPr>
          <p:cNvPr id="15" name="四角形: 角を丸くする 14">
            <a:extLst>
              <a:ext uri="{FF2B5EF4-FFF2-40B4-BE49-F238E27FC236}">
                <a16:creationId xmlns:a16="http://schemas.microsoft.com/office/drawing/2014/main" id="{4D2156C5-F293-19A9-E2BB-566E9318F30E}"/>
              </a:ext>
            </a:extLst>
          </p:cNvPr>
          <p:cNvSpPr/>
          <p:nvPr/>
        </p:nvSpPr>
        <p:spPr>
          <a:xfrm>
            <a:off x="3798462" y="5715368"/>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6ABC7BB5-57FA-4426-5895-FF8D5E82AD65}"/>
              </a:ext>
            </a:extLst>
          </p:cNvPr>
          <p:cNvSpPr/>
          <p:nvPr/>
        </p:nvSpPr>
        <p:spPr>
          <a:xfrm>
            <a:off x="1643296" y="587727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64B55200-D30D-43AF-00BA-5AB9CABE9FC5}"/>
              </a:ext>
            </a:extLst>
          </p:cNvPr>
          <p:cNvGrpSpPr/>
          <p:nvPr/>
        </p:nvGrpSpPr>
        <p:grpSpPr>
          <a:xfrm>
            <a:off x="1473540" y="5638387"/>
            <a:ext cx="296587" cy="293005"/>
            <a:chOff x="2897417" y="3995693"/>
            <a:chExt cx="296587" cy="293005"/>
          </a:xfrm>
        </p:grpSpPr>
        <p:sp>
          <p:nvSpPr>
            <p:cNvPr id="25" name="円/楕円 70">
              <a:extLst>
                <a:ext uri="{FF2B5EF4-FFF2-40B4-BE49-F238E27FC236}">
                  <a16:creationId xmlns:a16="http://schemas.microsoft.com/office/drawing/2014/main" id="{B93909D3-A689-56F8-5F89-30907E61D01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C3979DD-E7A1-A3E6-1732-EBF6E23D55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7" name="図形グループ 61">
            <a:extLst>
              <a:ext uri="{FF2B5EF4-FFF2-40B4-BE49-F238E27FC236}">
                <a16:creationId xmlns:a16="http://schemas.microsoft.com/office/drawing/2014/main" id="{C1A0F281-E277-53FA-6D7D-68983AA6F095}"/>
              </a:ext>
            </a:extLst>
          </p:cNvPr>
          <p:cNvGrpSpPr/>
          <p:nvPr/>
        </p:nvGrpSpPr>
        <p:grpSpPr>
          <a:xfrm>
            <a:off x="3693943" y="5416887"/>
            <a:ext cx="296586" cy="293005"/>
            <a:chOff x="3546641" y="3995693"/>
            <a:chExt cx="296586" cy="293005"/>
          </a:xfrm>
        </p:grpSpPr>
        <p:sp>
          <p:nvSpPr>
            <p:cNvPr id="28" name="円/楕円 65">
              <a:extLst>
                <a:ext uri="{FF2B5EF4-FFF2-40B4-BE49-F238E27FC236}">
                  <a16:creationId xmlns:a16="http://schemas.microsoft.com/office/drawing/2014/main" id="{55524574-4018-6391-AEA6-71F9E23F590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8175F359-C08C-E5FC-31DF-761D33320E5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755AEAF4-F787-9181-99F7-92D3A8EAAA57}"/>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0062CDB4-5848-7F06-B998-B707A8DD90E0}"/>
              </a:ext>
            </a:extLst>
          </p:cNvPr>
          <p:cNvSpPr txBox="1"/>
          <p:nvPr/>
        </p:nvSpPr>
        <p:spPr>
          <a:xfrm>
            <a:off x="3044396" y="1979207"/>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CE8CD6F3-D247-3787-1AE9-7869D1EF03B9}"/>
              </a:ext>
            </a:extLst>
          </p:cNvPr>
          <p:cNvSpPr txBox="1"/>
          <p:nvPr/>
        </p:nvSpPr>
        <p:spPr>
          <a:xfrm>
            <a:off x="361401" y="201083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A4509BCB-D264-CE68-967B-2064BAFC8C50}"/>
              </a:ext>
            </a:extLst>
          </p:cNvPr>
          <p:cNvSpPr txBox="1"/>
          <p:nvPr/>
        </p:nvSpPr>
        <p:spPr>
          <a:xfrm>
            <a:off x="3332727" y="1952470"/>
            <a:ext cx="3136910" cy="707886"/>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「ブックマークを追加」　　</a:t>
            </a:r>
            <a:endParaRPr lang="en-US" altLang="ja-JP" sz="2000" b="1" dirty="0">
              <a:latin typeface="メイリオ" panose="020B0604030504040204" pitchFamily="50" charset="-128"/>
              <a:ea typeface="メイリオ" panose="020B0604030504040204" pitchFamily="50" charset="-128"/>
            </a:endParaRPr>
          </a:p>
          <a:p>
            <a:pPr marL="93663"/>
            <a:r>
              <a:rPr lang="ja-JP" altLang="en-US" sz="2000" b="1" dirty="0">
                <a:latin typeface="メイリオ" panose="020B0604030504040204" pitchFamily="50" charset="-128"/>
                <a:ea typeface="メイリオ" panose="020B0604030504040204" pitchFamily="50" charset="-128"/>
              </a:rPr>
              <a:t>を押す（赤枠内）</a:t>
            </a:r>
            <a:endParaRPr lang="en-US" altLang="ja-JP" sz="2000" b="1"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883C28DD-9816-4531-A15C-6329DF9DB05A}"/>
              </a:ext>
            </a:extLst>
          </p:cNvPr>
          <p:cNvGrpSpPr/>
          <p:nvPr/>
        </p:nvGrpSpPr>
        <p:grpSpPr>
          <a:xfrm>
            <a:off x="806103" y="1897615"/>
            <a:ext cx="2681366" cy="728774"/>
            <a:chOff x="878376" y="1967882"/>
            <a:chExt cx="2681366" cy="728774"/>
          </a:xfrm>
        </p:grpSpPr>
        <p:sp>
          <p:nvSpPr>
            <p:cNvPr id="51" name="テキスト ボックス 50">
              <a:extLst>
                <a:ext uri="{FF2B5EF4-FFF2-40B4-BE49-F238E27FC236}">
                  <a16:creationId xmlns:a16="http://schemas.microsoft.com/office/drawing/2014/main" id="{7B6028E8-8CED-8367-3C8E-620983C0475D}"/>
                </a:ext>
              </a:extLst>
            </p:cNvPr>
            <p:cNvSpPr txBox="1"/>
            <p:nvPr/>
          </p:nvSpPr>
          <p:spPr>
            <a:xfrm>
              <a:off x="878376" y="1988770"/>
              <a:ext cx="2681366"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画面下部の「　　」</a:t>
              </a:r>
              <a:endParaRPr lang="en-US" altLang="ja-JP" sz="2000" b="1" dirty="0">
                <a:latin typeface="メイリオ"/>
                <a:ea typeface="メイリオ"/>
              </a:endParaRPr>
            </a:p>
            <a:p>
              <a:r>
                <a:rPr lang="ja-JP" altLang="en-US" sz="2000" b="1" dirty="0">
                  <a:latin typeface="メイリオ"/>
                  <a:ea typeface="メイリオ"/>
                </a:rPr>
                <a:t>を押す</a:t>
              </a:r>
              <a:endParaRPr lang="en-US" altLang="ja-JP" sz="2000" b="1" dirty="0">
                <a:latin typeface="メイリオ"/>
                <a:ea typeface="メイリオ"/>
              </a:endParaRPr>
            </a:p>
          </p:txBody>
        </p:sp>
        <p:pic>
          <p:nvPicPr>
            <p:cNvPr id="56" name="図 55">
              <a:extLst>
                <a:ext uri="{FF2B5EF4-FFF2-40B4-BE49-F238E27FC236}">
                  <a16:creationId xmlns:a16="http://schemas.microsoft.com/office/drawing/2014/main" id="{CB24F4FB-B479-CDAC-9DAC-AB2C53FC8D95}"/>
                </a:ext>
              </a:extLst>
            </p:cNvPr>
            <p:cNvPicPr>
              <a:picLocks noChangeAspect="1"/>
            </p:cNvPicPr>
            <p:nvPr/>
          </p:nvPicPr>
          <p:blipFill>
            <a:blip r:embed="rId6"/>
            <a:stretch>
              <a:fillRect/>
            </a:stretch>
          </p:blipFill>
          <p:spPr>
            <a:xfrm>
              <a:off x="2546805" y="1967882"/>
              <a:ext cx="388759" cy="347838"/>
            </a:xfrm>
            <a:prstGeom prst="rect">
              <a:avLst/>
            </a:prstGeom>
          </p:spPr>
        </p:pic>
      </p:grpSp>
      <p:sp>
        <p:nvSpPr>
          <p:cNvPr id="57" name="四角形: 角を丸くする 56">
            <a:extLst>
              <a:ext uri="{FF2B5EF4-FFF2-40B4-BE49-F238E27FC236}">
                <a16:creationId xmlns:a16="http://schemas.microsoft.com/office/drawing/2014/main" id="{395E108A-0FFD-1B6A-3B53-6B62C3307716}"/>
              </a:ext>
            </a:extLst>
          </p:cNvPr>
          <p:cNvSpPr/>
          <p:nvPr/>
        </p:nvSpPr>
        <p:spPr>
          <a:xfrm>
            <a:off x="7910285" y="2921640"/>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図形グループ 69">
            <a:extLst>
              <a:ext uri="{FF2B5EF4-FFF2-40B4-BE49-F238E27FC236}">
                <a16:creationId xmlns:a16="http://schemas.microsoft.com/office/drawing/2014/main" id="{EDDB57E6-EFE6-6611-6CC0-4505BCEB5E09}"/>
              </a:ext>
            </a:extLst>
          </p:cNvPr>
          <p:cNvGrpSpPr/>
          <p:nvPr/>
        </p:nvGrpSpPr>
        <p:grpSpPr>
          <a:xfrm>
            <a:off x="7721711" y="2628635"/>
            <a:ext cx="296586" cy="293005"/>
            <a:chOff x="4232441" y="3995693"/>
            <a:chExt cx="296586" cy="293005"/>
          </a:xfrm>
        </p:grpSpPr>
        <p:sp>
          <p:nvSpPr>
            <p:cNvPr id="6" name="円/楕円 70">
              <a:extLst>
                <a:ext uri="{FF2B5EF4-FFF2-40B4-BE49-F238E27FC236}">
                  <a16:creationId xmlns:a16="http://schemas.microsoft.com/office/drawing/2014/main" id="{3D6E70E0-878B-8576-72E6-A1393FDCB13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51FB0286-B4C8-2C9D-035E-3B5F4B30803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05CF27FA-7AF1-41E9-A277-A71D3C7D9D13}"/>
              </a:ext>
            </a:extLst>
          </p:cNvPr>
          <p:cNvSpPr txBox="1"/>
          <p:nvPr/>
        </p:nvSpPr>
        <p:spPr>
          <a:xfrm>
            <a:off x="1773780" y="913832"/>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374937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AF494DC5-70BF-B730-4153-1B5830EA0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585" y="2701224"/>
            <a:ext cx="1637051" cy="3542990"/>
          </a:xfrm>
          <a:prstGeom prst="rect">
            <a:avLst/>
          </a:prstGeom>
          <a:ln>
            <a:solidFill>
              <a:schemeClr val="tx1"/>
            </a:solidFill>
          </a:ln>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907DA1CE-4C21-94A4-3700-0372971A78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2694322"/>
            <a:ext cx="1637051" cy="3542990"/>
          </a:xfrm>
          <a:prstGeom prst="rect">
            <a:avLst/>
          </a:prstGeom>
          <a:ln>
            <a:solidFill>
              <a:schemeClr val="tx1"/>
            </a:solidFill>
          </a:ln>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3365FFDD-DD23-A783-B582-A3500CB74E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0710" y="2679982"/>
            <a:ext cx="1640808" cy="3551121"/>
          </a:xfrm>
          <a:prstGeom prst="rect">
            <a:avLst/>
          </a:prstGeom>
          <a:ln>
            <a:solidFill>
              <a:schemeClr val="tx1"/>
            </a:solidFill>
          </a:ln>
        </p:spPr>
      </p:pic>
      <p:sp>
        <p:nvSpPr>
          <p:cNvPr id="2" name="タイトル 1"/>
          <p:cNvSpPr>
            <a:spLocks noGrp="1"/>
          </p:cNvSpPr>
          <p:nvPr>
            <p:ph type="ctrTitle"/>
          </p:nvPr>
        </p:nvSpPr>
        <p:spPr>
          <a:xfrm>
            <a:off x="1767718" y="548831"/>
            <a:ext cx="5929828" cy="490904"/>
          </a:xfrm>
        </p:spPr>
        <p:txBody>
          <a:bodyPr wrap="none">
            <a:spAutoFit/>
          </a:bodyPr>
          <a:lstStyle/>
          <a:p>
            <a:r>
              <a:rPr lang="ja-JP" altLang="en-US" sz="2800" dirty="0"/>
              <a:t>浸水ナビをブックマークしましょう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8" name="字幕 14">
            <a:extLst>
              <a:ext uri="{FF2B5EF4-FFF2-40B4-BE49-F238E27FC236}">
                <a16:creationId xmlns:a16="http://schemas.microsoft.com/office/drawing/2014/main" id="{FD4BF499-E5FB-D847-ABA8-AD88CB5B201B}"/>
              </a:ext>
            </a:extLst>
          </p:cNvPr>
          <p:cNvSpPr txBox="1">
            <a:spLocks/>
          </p:cNvSpPr>
          <p:nvPr/>
        </p:nvSpPr>
        <p:spPr>
          <a:xfrm>
            <a:off x="507804" y="1484824"/>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latin typeface="メイリオ" panose="020B0604030504040204" pitchFamily="50" charset="-128"/>
                <a:ea typeface="メイリオ" panose="020B0604030504040204" pitchFamily="50" charset="-128"/>
                <a:cs typeface="AoyagiKouzanFontT"/>
              </a:rPr>
              <a:t>ブックマークしたページを開きましょう</a:t>
            </a:r>
            <a:endParaRPr lang="ja-JP" altLang="en-US" dirty="0"/>
          </a:p>
        </p:txBody>
      </p:sp>
      <p:sp>
        <p:nvSpPr>
          <p:cNvPr id="9" name="テキスト ボックス 8">
            <a:extLst>
              <a:ext uri="{FF2B5EF4-FFF2-40B4-BE49-F238E27FC236}">
                <a16:creationId xmlns:a16="http://schemas.microsoft.com/office/drawing/2014/main" id="{5B140A12-C6F6-4004-8AD6-11D7D4CEE17D}"/>
              </a:ext>
            </a:extLst>
          </p:cNvPr>
          <p:cNvSpPr txBox="1"/>
          <p:nvPr/>
        </p:nvSpPr>
        <p:spPr>
          <a:xfrm>
            <a:off x="6618903" y="1856980"/>
            <a:ext cx="2365415"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見たい画面が</a:t>
            </a:r>
            <a:endParaRPr lang="en-US" altLang="ja-JP" sz="2000" b="1" dirty="0">
              <a:latin typeface="メイリオ"/>
              <a:ea typeface="メイリオ"/>
            </a:endParaRPr>
          </a:p>
          <a:p>
            <a:r>
              <a:rPr lang="ja-JP" altLang="en-US" sz="2000" b="1" dirty="0">
                <a:latin typeface="メイリオ"/>
                <a:ea typeface="メイリオ"/>
              </a:rPr>
              <a:t>表示されます</a:t>
            </a:r>
            <a:endParaRPr lang="en-US" altLang="ja-JP" sz="2000" b="1" dirty="0">
              <a:latin typeface="メイリオ"/>
              <a:ea typeface="メイリオ"/>
            </a:endParaRPr>
          </a:p>
        </p:txBody>
      </p:sp>
      <p:sp>
        <p:nvSpPr>
          <p:cNvPr id="13" name="四角形: 角を丸くする 12">
            <a:extLst>
              <a:ext uri="{FF2B5EF4-FFF2-40B4-BE49-F238E27FC236}">
                <a16:creationId xmlns:a16="http://schemas.microsoft.com/office/drawing/2014/main" id="{238B06CD-B20E-68EE-1C3C-89FC7328FD51}"/>
              </a:ext>
            </a:extLst>
          </p:cNvPr>
          <p:cNvSpPr/>
          <p:nvPr/>
        </p:nvSpPr>
        <p:spPr>
          <a:xfrm>
            <a:off x="3778971" y="5404389"/>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6F6D4487-E898-CD26-DDED-55F9BC0A58CF}"/>
              </a:ext>
            </a:extLst>
          </p:cNvPr>
          <p:cNvSpPr/>
          <p:nvPr/>
        </p:nvSpPr>
        <p:spPr>
          <a:xfrm>
            <a:off x="1919744" y="5898480"/>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60F9722F-DC75-A894-8A0E-452581363977}"/>
              </a:ext>
            </a:extLst>
          </p:cNvPr>
          <p:cNvGrpSpPr/>
          <p:nvPr/>
        </p:nvGrpSpPr>
        <p:grpSpPr>
          <a:xfrm>
            <a:off x="1673003" y="5676877"/>
            <a:ext cx="296587" cy="293005"/>
            <a:chOff x="2897417" y="3995693"/>
            <a:chExt cx="296587" cy="293005"/>
          </a:xfrm>
        </p:grpSpPr>
        <p:sp>
          <p:nvSpPr>
            <p:cNvPr id="16" name="円/楕円 70">
              <a:extLst>
                <a:ext uri="{FF2B5EF4-FFF2-40B4-BE49-F238E27FC236}">
                  <a16:creationId xmlns:a16="http://schemas.microsoft.com/office/drawing/2014/main" id="{F88B85F3-277C-6BD2-A750-2763F91BF6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2E0959E-5B4E-ABD5-7F97-1BB6ADB7026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AD894B20-6077-A42E-7C76-53C4E61FC5AE}"/>
              </a:ext>
            </a:extLst>
          </p:cNvPr>
          <p:cNvGrpSpPr/>
          <p:nvPr/>
        </p:nvGrpSpPr>
        <p:grpSpPr>
          <a:xfrm>
            <a:off x="3617383" y="5067750"/>
            <a:ext cx="296586" cy="293005"/>
            <a:chOff x="3546641" y="3995693"/>
            <a:chExt cx="296586" cy="293005"/>
          </a:xfrm>
        </p:grpSpPr>
        <p:sp>
          <p:nvSpPr>
            <p:cNvPr id="19" name="円/楕円 65">
              <a:extLst>
                <a:ext uri="{FF2B5EF4-FFF2-40B4-BE49-F238E27FC236}">
                  <a16:creationId xmlns:a16="http://schemas.microsoft.com/office/drawing/2014/main" id="{9CBEA6B0-AB4E-83E1-FFA7-2E7C5116D41E}"/>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68">
              <a:extLst>
                <a:ext uri="{FF2B5EF4-FFF2-40B4-BE49-F238E27FC236}">
                  <a16:creationId xmlns:a16="http://schemas.microsoft.com/office/drawing/2014/main" id="{0E199A05-630F-17A2-911B-3EF195AC351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E90BA285-4465-A5C0-EAF0-53A211CAD9DE}"/>
              </a:ext>
            </a:extLst>
          </p:cNvPr>
          <p:cNvSpPr txBox="1"/>
          <p:nvPr/>
        </p:nvSpPr>
        <p:spPr>
          <a:xfrm>
            <a:off x="6192240"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893FD066-AF4D-59C0-FF80-1D309951BB9D}"/>
              </a:ext>
            </a:extLst>
          </p:cNvPr>
          <p:cNvSpPr txBox="1"/>
          <p:nvPr/>
        </p:nvSpPr>
        <p:spPr>
          <a:xfrm>
            <a:off x="3137351" y="19725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1E467795-BDA4-14A0-9491-DBA18BF3F1CF}"/>
              </a:ext>
            </a:extLst>
          </p:cNvPr>
          <p:cNvSpPr txBox="1"/>
          <p:nvPr/>
        </p:nvSpPr>
        <p:spPr>
          <a:xfrm>
            <a:off x="357985" y="19725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73231FAE-F74C-30CB-795C-F2CD9625644F}"/>
              </a:ext>
            </a:extLst>
          </p:cNvPr>
          <p:cNvSpPr txBox="1"/>
          <p:nvPr/>
        </p:nvSpPr>
        <p:spPr>
          <a:xfrm>
            <a:off x="843213" y="1886874"/>
            <a:ext cx="2681366"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画面下部の「　　」</a:t>
            </a:r>
            <a:endParaRPr lang="en-US" altLang="ja-JP" sz="2000" b="1" dirty="0">
              <a:latin typeface="メイリオ"/>
              <a:ea typeface="メイリオ"/>
            </a:endParaRPr>
          </a:p>
          <a:p>
            <a:r>
              <a:rPr lang="ja-JP" altLang="en-US" sz="2000" b="1" dirty="0">
                <a:latin typeface="メイリオ"/>
                <a:ea typeface="メイリオ"/>
              </a:rPr>
              <a:t>を押す</a:t>
            </a:r>
            <a:endParaRPr lang="en-US" altLang="ja-JP" sz="2000" b="1" dirty="0">
              <a:latin typeface="メイリオ"/>
              <a:ea typeface="メイリオ"/>
            </a:endParaRPr>
          </a:p>
        </p:txBody>
      </p:sp>
      <p:sp>
        <p:nvSpPr>
          <p:cNvPr id="25" name="テキスト ボックス 24">
            <a:extLst>
              <a:ext uri="{FF2B5EF4-FFF2-40B4-BE49-F238E27FC236}">
                <a16:creationId xmlns:a16="http://schemas.microsoft.com/office/drawing/2014/main" id="{3B8920AF-1B8D-2F21-E1C0-9340E3D37239}"/>
              </a:ext>
            </a:extLst>
          </p:cNvPr>
          <p:cNvSpPr txBox="1"/>
          <p:nvPr/>
        </p:nvSpPr>
        <p:spPr>
          <a:xfrm>
            <a:off x="3542951" y="1908460"/>
            <a:ext cx="2523023" cy="707886"/>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開きたいページを　　</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押す（赤枠内）</a:t>
            </a:r>
            <a:endParaRPr lang="en-US" altLang="ja-JP" sz="2000" b="1"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30158417-9542-BB23-B024-1BFA0EC676D7}"/>
              </a:ext>
            </a:extLst>
          </p:cNvPr>
          <p:cNvPicPr>
            <a:picLocks noChangeAspect="1"/>
          </p:cNvPicPr>
          <p:nvPr/>
        </p:nvPicPr>
        <p:blipFill>
          <a:blip r:embed="rId5"/>
          <a:stretch>
            <a:fillRect/>
          </a:stretch>
        </p:blipFill>
        <p:spPr>
          <a:xfrm>
            <a:off x="2523308" y="1908460"/>
            <a:ext cx="391422" cy="302463"/>
          </a:xfrm>
          <a:prstGeom prst="rect">
            <a:avLst/>
          </a:prstGeom>
        </p:spPr>
      </p:pic>
      <p:grpSp>
        <p:nvGrpSpPr>
          <p:cNvPr id="3" name="図形グループ 69">
            <a:extLst>
              <a:ext uri="{FF2B5EF4-FFF2-40B4-BE49-F238E27FC236}">
                <a16:creationId xmlns:a16="http://schemas.microsoft.com/office/drawing/2014/main" id="{21DE68A2-E9E2-95A0-8D0D-17053CE74E2E}"/>
              </a:ext>
            </a:extLst>
          </p:cNvPr>
          <p:cNvGrpSpPr/>
          <p:nvPr/>
        </p:nvGrpSpPr>
        <p:grpSpPr>
          <a:xfrm>
            <a:off x="6483079" y="2569527"/>
            <a:ext cx="296586" cy="293005"/>
            <a:chOff x="4232441" y="3995693"/>
            <a:chExt cx="296586" cy="293005"/>
          </a:xfrm>
        </p:grpSpPr>
        <p:sp>
          <p:nvSpPr>
            <p:cNvPr id="6" name="円/楕円 70">
              <a:extLst>
                <a:ext uri="{FF2B5EF4-FFF2-40B4-BE49-F238E27FC236}">
                  <a16:creationId xmlns:a16="http://schemas.microsoft.com/office/drawing/2014/main" id="{FB692C5C-0E36-3C4B-E618-866908C5000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01A8DBAC-CBB8-B2D1-EC16-C44EFD92F72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078ED70B-9D41-44E7-8AF6-AE2ACE8B244D}"/>
              </a:ext>
            </a:extLst>
          </p:cNvPr>
          <p:cNvSpPr txBox="1"/>
          <p:nvPr/>
        </p:nvSpPr>
        <p:spPr>
          <a:xfrm>
            <a:off x="1773780" y="913832"/>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68876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コンピューターのスクリーンショット&#10;&#10;自動的に生成された説明">
            <a:extLst>
              <a:ext uri="{FF2B5EF4-FFF2-40B4-BE49-F238E27FC236}">
                <a16:creationId xmlns:a16="http://schemas.microsoft.com/office/drawing/2014/main" id="{50A4BA8E-2E89-F1DB-C805-398AC1C2B4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3461" y="2875302"/>
            <a:ext cx="1643213" cy="3414231"/>
          </a:xfrm>
          <a:prstGeom prst="rect">
            <a:avLst/>
          </a:prstGeom>
          <a:ln>
            <a:solidFill>
              <a:schemeClr val="tx1"/>
            </a:solidFill>
          </a:ln>
        </p:spPr>
      </p:pic>
      <p:pic>
        <p:nvPicPr>
          <p:cNvPr id="14" name="図 13" descr="グラフィカル ユーザー インターフェイス&#10;&#10;自動的に生成された説明">
            <a:extLst>
              <a:ext uri="{FF2B5EF4-FFF2-40B4-BE49-F238E27FC236}">
                <a16:creationId xmlns:a16="http://schemas.microsoft.com/office/drawing/2014/main" id="{5B004B8C-EF9C-41F7-0BF4-4420F6124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1510" y="2875303"/>
            <a:ext cx="1645722" cy="3419445"/>
          </a:xfrm>
          <a:prstGeom prst="rect">
            <a:avLst/>
          </a:prstGeom>
          <a:ln>
            <a:solidFill>
              <a:schemeClr val="tx1"/>
            </a:solidFill>
          </a:ln>
        </p:spPr>
      </p:pic>
      <p:pic>
        <p:nvPicPr>
          <p:cNvPr id="3" name="図 2" descr="グラフィカル ユーザー インターフェイス, アプリケーション&#10;&#10;自動的に生成された説明">
            <a:extLst>
              <a:ext uri="{FF2B5EF4-FFF2-40B4-BE49-F238E27FC236}">
                <a16:creationId xmlns:a16="http://schemas.microsoft.com/office/drawing/2014/main" id="{647DD261-FA19-C7F5-CA79-37F7837BC8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6715" y="2875303"/>
            <a:ext cx="1643213" cy="3414232"/>
          </a:xfrm>
          <a:prstGeom prst="rect">
            <a:avLst/>
          </a:prstGeom>
          <a:ln>
            <a:solidFill>
              <a:schemeClr val="tx1"/>
            </a:solidFill>
          </a:ln>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BB47228E-8B58-954D-6A9A-CCAC1FB514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417" y="2875303"/>
            <a:ext cx="1643213" cy="3414231"/>
          </a:xfrm>
          <a:prstGeom prst="rect">
            <a:avLst/>
          </a:prstGeom>
          <a:ln>
            <a:solidFill>
              <a:schemeClr val="tx1"/>
            </a:solidFill>
          </a:ln>
        </p:spPr>
      </p:pic>
      <p:sp>
        <p:nvSpPr>
          <p:cNvPr id="2" name="タイトル 1"/>
          <p:cNvSpPr>
            <a:spLocks noGrp="1"/>
          </p:cNvSpPr>
          <p:nvPr>
            <p:ph type="ctrTitle"/>
          </p:nvPr>
        </p:nvSpPr>
        <p:spPr>
          <a:xfrm>
            <a:off x="1767718" y="548831"/>
            <a:ext cx="6647974" cy="490904"/>
          </a:xfrm>
        </p:spPr>
        <p:txBody>
          <a:bodyPr wrap="none">
            <a:spAutoFit/>
          </a:bodyPr>
          <a:lstStyle/>
          <a:p>
            <a:r>
              <a:rPr lang="ja-JP" altLang="en-US" sz="2800" dirty="0"/>
              <a:t>浸水ナビをホーム画面に追加しましょう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3359758" y="4795652"/>
            <a:ext cx="8626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2024067" y="3005247"/>
            <a:ext cx="15869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377851" y="1779822"/>
            <a:ext cx="2338165" cy="769441"/>
          </a:xfrm>
          <a:prstGeom prst="rect">
            <a:avLst/>
          </a:prstGeom>
          <a:noFill/>
        </p:spPr>
        <p:txBody>
          <a:bodyPr wrap="square" lIns="91440" tIns="45720" rIns="91440" bIns="45720" rtlCol="0" anchor="t">
            <a:spAutoFit/>
          </a:bodyPr>
          <a:lstStyle/>
          <a:p>
            <a:pPr marL="446088" indent="-446088"/>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2000" b="1" dirty="0">
                <a:latin typeface="メイリオ" panose="020B0604030504040204" pitchFamily="50" charset="-128"/>
                <a:ea typeface="メイリオ" panose="020B0604030504040204" pitchFamily="50" charset="-128"/>
              </a:rPr>
              <a:t>「ホーム画面に追加」を押す</a:t>
            </a:r>
            <a:endParaRPr lang="en-US" altLang="ja-JP" sz="20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251520" y="1777008"/>
            <a:ext cx="2338165" cy="1077218"/>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2000" b="1" dirty="0">
                <a:latin typeface="メイリオ" panose="020B0604030504040204" pitchFamily="50" charset="-128"/>
                <a:ea typeface="メイリオ" panose="020B0604030504040204" pitchFamily="50" charset="-128"/>
              </a:rPr>
              <a:t>画面右上の３つ　　</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の点のボタン　</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　 」を押す</a:t>
            </a:r>
          </a:p>
        </p:txBody>
      </p:sp>
      <p:pic>
        <p:nvPicPr>
          <p:cNvPr id="15" name="Picture 2">
            <a:extLst>
              <a:ext uri="{FF2B5EF4-FFF2-40B4-BE49-F238E27FC236}">
                <a16:creationId xmlns:a16="http://schemas.microsoft.com/office/drawing/2014/main" id="{C3EB3DD3-3D6F-C37B-9894-14D811A6017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86341" t="4416" b="89669"/>
          <a:stretch/>
        </p:blipFill>
        <p:spPr bwMode="auto">
          <a:xfrm>
            <a:off x="849457" y="2453022"/>
            <a:ext cx="340917" cy="306372"/>
          </a:xfrm>
          <a:prstGeom prst="rect">
            <a:avLst/>
          </a:prstGeom>
          <a:solidFill>
            <a:schemeClr val="bg1"/>
          </a:solidFill>
          <a:ln>
            <a:solidFill>
              <a:schemeClr val="tx1">
                <a:lumMod val="65000"/>
                <a:lumOff val="35000"/>
              </a:schemeClr>
            </a:solidFill>
          </a:ln>
        </p:spPr>
      </p:pic>
      <p:grpSp>
        <p:nvGrpSpPr>
          <p:cNvPr id="16" name="図形グループ 69">
            <a:extLst>
              <a:ext uri="{FF2B5EF4-FFF2-40B4-BE49-F238E27FC236}">
                <a16:creationId xmlns:a16="http://schemas.microsoft.com/office/drawing/2014/main" id="{C94A8297-7C16-41F3-8D3B-D3DA884E8209}"/>
              </a:ext>
            </a:extLst>
          </p:cNvPr>
          <p:cNvGrpSpPr/>
          <p:nvPr/>
        </p:nvGrpSpPr>
        <p:grpSpPr>
          <a:xfrm>
            <a:off x="1727480" y="2816151"/>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3192635" y="4629014"/>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379662" y="1390748"/>
            <a:ext cx="8384676" cy="360000"/>
          </a:xfrm>
        </p:spPr>
        <p:txBody>
          <a:bodyPr vert="horz" lIns="91440" tIns="45720" rIns="91440" bIns="45720" rtlCol="0" anchor="t">
            <a:normAutofit fontScale="77500" lnSpcReduction="20000"/>
          </a:bodyPr>
          <a:lstStyle/>
          <a:p>
            <a:r>
              <a:rPr lang="ja-JP" altLang="en-US" sz="2800" dirty="0">
                <a:latin typeface="Meiryo"/>
                <a:ea typeface="Meiryo"/>
              </a:rPr>
              <a:t>浸水ナビをホーム画面に追加しましょう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049346" y="4750683"/>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733775" y="1771165"/>
            <a:ext cx="1872207" cy="769441"/>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2000" b="1" dirty="0">
                <a:latin typeface="メイリオ" panose="020B0604030504040204" pitchFamily="50" charset="-128"/>
                <a:ea typeface="メイリオ" panose="020B0604030504040204" pitchFamily="50" charset="-128"/>
              </a:rPr>
              <a:t>「追加」を</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押す</a:t>
            </a:r>
            <a:endParaRPr lang="en-US" altLang="ja-JP" sz="2000"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676107" y="1783832"/>
            <a:ext cx="2088231" cy="769441"/>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2000" b="1" dirty="0">
                <a:latin typeface="メイリオ" panose="020B0604030504040204" pitchFamily="50" charset="-128"/>
                <a:ea typeface="メイリオ" panose="020B0604030504040204" pitchFamily="50" charset="-128"/>
              </a:rPr>
              <a:t>ホーム画面に</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追加が完了</a:t>
            </a:r>
            <a:endParaRPr lang="en-US" altLang="ja-JP" sz="2000"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7227245" y="2606208"/>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778921" y="4483215"/>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02E53B29-64B0-412F-81CE-092A478A6BA3}"/>
              </a:ext>
            </a:extLst>
          </p:cNvPr>
          <p:cNvSpPr txBox="1"/>
          <p:nvPr/>
        </p:nvSpPr>
        <p:spPr>
          <a:xfrm>
            <a:off x="1790690"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79179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電子機器, コンパクトディスク, コンピュータ, 挿絵 が含まれている画像&#10;&#10;自動的に生成された説明">
            <a:extLst>
              <a:ext uri="{FF2B5EF4-FFF2-40B4-BE49-F238E27FC236}">
                <a16:creationId xmlns:a16="http://schemas.microsoft.com/office/drawing/2014/main" id="{ABEB7306-34A4-D43C-5782-229069AC91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682" y="2629427"/>
            <a:ext cx="1631729" cy="3531473"/>
          </a:xfrm>
          <a:prstGeom prst="rect">
            <a:avLst/>
          </a:prstGeom>
          <a:ln>
            <a:solidFill>
              <a:schemeClr val="tx1"/>
            </a:solidFill>
          </a:ln>
        </p:spPr>
      </p:pic>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6ABD96A5-C043-03EB-A623-07BC460890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9080" y="2627175"/>
            <a:ext cx="1632770" cy="3533725"/>
          </a:xfrm>
          <a:prstGeom prst="rect">
            <a:avLst/>
          </a:prstGeom>
          <a:ln>
            <a:solidFill>
              <a:schemeClr val="tx1"/>
            </a:solidFill>
          </a:ln>
        </p:spPr>
      </p:pic>
      <p:pic>
        <p:nvPicPr>
          <p:cNvPr id="15" name="図 14">
            <a:extLst>
              <a:ext uri="{FF2B5EF4-FFF2-40B4-BE49-F238E27FC236}">
                <a16:creationId xmlns:a16="http://schemas.microsoft.com/office/drawing/2014/main" id="{A81DD56A-DBB0-526B-47A5-4D8C4F9DFD8E}"/>
              </a:ext>
            </a:extLst>
          </p:cNvPr>
          <p:cNvPicPr>
            <a:picLocks noChangeAspect="1"/>
          </p:cNvPicPr>
          <p:nvPr/>
        </p:nvPicPr>
        <p:blipFill>
          <a:blip r:embed="rId5"/>
          <a:stretch>
            <a:fillRect/>
          </a:stretch>
        </p:blipFill>
        <p:spPr>
          <a:xfrm>
            <a:off x="510127" y="2611050"/>
            <a:ext cx="1657350" cy="3562350"/>
          </a:xfrm>
          <a:prstGeom prst="rect">
            <a:avLst/>
          </a:prstGeom>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BF462E0A-82BC-407F-0D33-C88C314E0A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1191" y="2627175"/>
            <a:ext cx="1632770" cy="3533725"/>
          </a:xfrm>
          <a:prstGeom prst="rect">
            <a:avLst/>
          </a:prstGeom>
          <a:ln>
            <a:solidFill>
              <a:schemeClr val="tx1"/>
            </a:solidFill>
          </a:ln>
        </p:spPr>
      </p:pic>
      <p:sp>
        <p:nvSpPr>
          <p:cNvPr id="2" name="タイトル 1"/>
          <p:cNvSpPr>
            <a:spLocks noGrp="1"/>
          </p:cNvSpPr>
          <p:nvPr>
            <p:ph type="ctrTitle"/>
          </p:nvPr>
        </p:nvSpPr>
        <p:spPr>
          <a:xfrm>
            <a:off x="1767718" y="548831"/>
            <a:ext cx="6647974" cy="490904"/>
          </a:xfrm>
        </p:spPr>
        <p:txBody>
          <a:bodyPr wrap="none">
            <a:spAutoFit/>
          </a:bodyPr>
          <a:lstStyle/>
          <a:p>
            <a:r>
              <a:rPr lang="ja-JP" altLang="en-US" sz="2800" dirty="0"/>
              <a:t>浸水ナビをホーム画面に追加しましょう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2735094" y="5043335"/>
            <a:ext cx="1618409"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1200405" y="5841268"/>
            <a:ext cx="26063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286147" y="1808137"/>
            <a:ext cx="2376264" cy="769441"/>
          </a:xfrm>
          <a:prstGeom prst="rect">
            <a:avLst/>
          </a:prstGeom>
          <a:noFill/>
        </p:spPr>
        <p:txBody>
          <a:bodyPr wrap="square" lIns="91440" tIns="45720" rIns="91440" bIns="45720" rtlCol="0" anchor="t">
            <a:spAutoFit/>
          </a:bodyPr>
          <a:lstStyle/>
          <a:p>
            <a:pPr marL="446088" indent="-446088"/>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2000" b="1" dirty="0">
                <a:latin typeface="メイリオ" panose="020B0604030504040204" pitchFamily="50" charset="-128"/>
                <a:ea typeface="メイリオ" panose="020B0604030504040204" pitchFamily="50" charset="-128"/>
              </a:rPr>
              <a:t>「ホーム画面に追加」を押す</a:t>
            </a:r>
            <a:endParaRPr lang="en-US" altLang="ja-JP" sz="20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320087" y="1804755"/>
            <a:ext cx="2058682" cy="769441"/>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2000" b="1" dirty="0">
                <a:latin typeface="メイリオ" panose="020B0604030504040204" pitchFamily="50" charset="-128"/>
                <a:ea typeface="メイリオ" panose="020B0604030504040204" pitchFamily="50" charset="-128"/>
              </a:rPr>
              <a:t>画面下部の</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　 」を押す</a:t>
            </a:r>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887800" y="5531079"/>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485288" y="4797904"/>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379662" y="1393740"/>
            <a:ext cx="8384676" cy="360000"/>
          </a:xfrm>
        </p:spPr>
        <p:txBody>
          <a:bodyPr vert="horz" lIns="91440" tIns="45720" rIns="91440" bIns="45720" rtlCol="0" anchor="t">
            <a:normAutofit fontScale="77500" lnSpcReduction="20000"/>
          </a:bodyPr>
          <a:lstStyle/>
          <a:p>
            <a:r>
              <a:rPr lang="ja-JP" altLang="en-US" sz="2800" dirty="0">
                <a:latin typeface="Meiryo"/>
                <a:ea typeface="Meiryo"/>
              </a:rPr>
              <a:t>浸水ナビをホーム画面に追加しましょう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195364" y="2850449"/>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716018" y="1808137"/>
            <a:ext cx="1872207" cy="769441"/>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2000" b="1" dirty="0">
                <a:latin typeface="メイリオ" panose="020B0604030504040204" pitchFamily="50" charset="-128"/>
                <a:ea typeface="メイリオ" panose="020B0604030504040204" pitchFamily="50" charset="-128"/>
              </a:rPr>
              <a:t>「追加」を</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押す</a:t>
            </a:r>
            <a:endParaRPr lang="en-US" altLang="ja-JP" sz="2000"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743673" y="1808137"/>
            <a:ext cx="2141838" cy="769441"/>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2000" b="1" dirty="0">
                <a:latin typeface="メイリオ" panose="020B0604030504040204" pitchFamily="50" charset="-128"/>
                <a:ea typeface="メイリオ" panose="020B0604030504040204" pitchFamily="50" charset="-128"/>
              </a:rPr>
              <a:t>ホーム画面に</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追加が完了</a:t>
            </a:r>
            <a:endParaRPr lang="en-US" altLang="ja-JP" sz="2000"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849134" y="293433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69188" y="2745823"/>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a:extLst>
              <a:ext uri="{FF2B5EF4-FFF2-40B4-BE49-F238E27FC236}">
                <a16:creationId xmlns:a16="http://schemas.microsoft.com/office/drawing/2014/main" id="{476FA0FC-6C40-0D8E-5D84-5935CDE71D6D}"/>
              </a:ext>
            </a:extLst>
          </p:cNvPr>
          <p:cNvPicPr>
            <a:picLocks noChangeAspect="1"/>
          </p:cNvPicPr>
          <p:nvPr/>
        </p:nvPicPr>
        <p:blipFill>
          <a:blip r:embed="rId7"/>
          <a:stretch>
            <a:fillRect/>
          </a:stretch>
        </p:blipFill>
        <p:spPr>
          <a:xfrm>
            <a:off x="945394" y="2181665"/>
            <a:ext cx="314238" cy="281161"/>
          </a:xfrm>
          <a:prstGeom prst="rect">
            <a:avLst/>
          </a:prstGeom>
        </p:spPr>
      </p:pic>
      <p:sp>
        <p:nvSpPr>
          <p:cNvPr id="27" name="テキスト ボックス 26">
            <a:extLst>
              <a:ext uri="{FF2B5EF4-FFF2-40B4-BE49-F238E27FC236}">
                <a16:creationId xmlns:a16="http://schemas.microsoft.com/office/drawing/2014/main" id="{00F7F7A1-66E8-47AB-A0DC-E0F700AF1E6C}"/>
              </a:ext>
            </a:extLst>
          </p:cNvPr>
          <p:cNvSpPr txBox="1"/>
          <p:nvPr/>
        </p:nvSpPr>
        <p:spPr>
          <a:xfrm>
            <a:off x="1773780" y="913832"/>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357575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99415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浸水シミュレーションを活用しましょう</a:t>
            </a:r>
            <a:endParaRPr lang="en-US" altLang="ja-JP" sz="4800" dirty="0">
              <a:solidFill>
                <a:srgbClr val="009650"/>
              </a:solidFill>
            </a:endParaRPr>
          </a:p>
        </p:txBody>
      </p:sp>
    </p:spTree>
    <p:extLst>
      <p:ext uri="{BB962C8B-B14F-4D97-AF65-F5344CB8AC3E}">
        <p14:creationId xmlns:p14="http://schemas.microsoft.com/office/powerpoint/2010/main" val="270704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4852610" cy="490904"/>
          </a:xfrm>
        </p:spPr>
        <p:txBody>
          <a:bodyPr wrap="none">
            <a:spAutoFit/>
          </a:bodyPr>
          <a:lstStyle/>
          <a:p>
            <a:r>
              <a:rPr lang="ja-JP" altLang="en-US" sz="2800" dirty="0"/>
              <a:t>浸水シミュレーションの条件</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2" name="テキスト ボックス 1">
            <a:extLst>
              <a:ext uri="{FF2B5EF4-FFF2-40B4-BE49-F238E27FC236}">
                <a16:creationId xmlns:a16="http://schemas.microsoft.com/office/drawing/2014/main" id="{6E4CE56A-1F6C-0E93-7DB1-51C55989EAA6}"/>
              </a:ext>
            </a:extLst>
          </p:cNvPr>
          <p:cNvSpPr txBox="1"/>
          <p:nvPr/>
        </p:nvSpPr>
        <p:spPr>
          <a:xfrm>
            <a:off x="363329" y="1556792"/>
            <a:ext cx="8454361" cy="1569660"/>
          </a:xfrm>
          <a:prstGeom prst="rect">
            <a:avLst/>
          </a:prstGeom>
          <a:noFill/>
        </p:spPr>
        <p:txBody>
          <a:bodyPr wrap="square">
            <a:spAutoFit/>
          </a:bodyPr>
          <a:lstStyle/>
          <a:p>
            <a:pPr defTabSz="835650">
              <a:defRPr/>
            </a:pPr>
            <a:r>
              <a:rPr lang="ja-JP" altLang="en-US" sz="2400" b="1" dirty="0"/>
              <a:t>「浸水ナビ」で表示する浸水シミュレーションの結果は、</a:t>
            </a:r>
            <a:endParaRPr lang="en-US" altLang="ja-JP" sz="2400" b="1" dirty="0"/>
          </a:p>
          <a:p>
            <a:pPr marL="176213" defTabSz="835650">
              <a:defRPr/>
            </a:pPr>
            <a:r>
              <a:rPr lang="ja-JP" altLang="en-US" sz="2400" b="1" dirty="0"/>
              <a:t>想定し得る最大規模の降雨などにより、仮に</a:t>
            </a:r>
            <a:r>
              <a:rPr lang="ja-JP" altLang="en-US" sz="2400" b="1" dirty="0">
                <a:solidFill>
                  <a:srgbClr val="009650"/>
                </a:solidFill>
              </a:rPr>
              <a:t>堤防が決壊した場合や川の水が堤防などを乗り越えてあふれ出した場合</a:t>
            </a:r>
            <a:r>
              <a:rPr lang="ja-JP" altLang="en-US" sz="2400" b="1" dirty="0"/>
              <a:t>の、浸水域の広がりや浸水深の変化を示すものです。</a:t>
            </a:r>
          </a:p>
        </p:txBody>
      </p:sp>
      <p:sp>
        <p:nvSpPr>
          <p:cNvPr id="5" name="テキスト ボックス 4">
            <a:extLst>
              <a:ext uri="{FF2B5EF4-FFF2-40B4-BE49-F238E27FC236}">
                <a16:creationId xmlns:a16="http://schemas.microsoft.com/office/drawing/2014/main" id="{CC374483-8BF0-1CD0-1B52-4C7F217780D8}"/>
              </a:ext>
            </a:extLst>
          </p:cNvPr>
          <p:cNvSpPr txBox="1"/>
          <p:nvPr/>
        </p:nvSpPr>
        <p:spPr>
          <a:xfrm>
            <a:off x="435796" y="3618279"/>
            <a:ext cx="8384676" cy="2031325"/>
          </a:xfrm>
          <a:prstGeom prst="rect">
            <a:avLst/>
          </a:prstGeom>
          <a:noFill/>
          <a:ln w="19050">
            <a:solidFill>
              <a:srgbClr val="009650"/>
            </a:solidFill>
          </a:ln>
        </p:spPr>
        <p:txBody>
          <a:bodyPr wrap="square">
            <a:spAutoFit/>
          </a:bodyPr>
          <a:lstStyle/>
          <a:p>
            <a:pPr marL="269875" indent="-269875" defTabSz="835650">
              <a:spcBef>
                <a:spcPts val="600"/>
              </a:spcBef>
              <a:defRPr/>
            </a:pPr>
            <a:endParaRPr lang="en-US" altLang="ja-JP" sz="300" b="1" dirty="0"/>
          </a:p>
          <a:p>
            <a:pPr marL="269875" indent="-269875" defTabSz="835650">
              <a:spcBef>
                <a:spcPts val="600"/>
              </a:spcBef>
              <a:defRPr/>
            </a:pPr>
            <a:r>
              <a:rPr lang="en-US" altLang="ja-JP" b="1" dirty="0"/>
              <a:t>※</a:t>
            </a:r>
            <a:r>
              <a:rPr lang="ja-JP" altLang="en-US" b="1" dirty="0"/>
              <a:t>浸水ナビでは、浸水シミュレーションデータが掲載されている河川のみ検索可能です。</a:t>
            </a:r>
            <a:endParaRPr lang="en-US" altLang="ja-JP" b="1" dirty="0"/>
          </a:p>
          <a:p>
            <a:pPr marL="269875" indent="-269875" defTabSz="835650">
              <a:spcBef>
                <a:spcPts val="600"/>
              </a:spcBef>
              <a:defRPr/>
            </a:pPr>
            <a:r>
              <a:rPr lang="en-US" altLang="ja-JP" b="1" dirty="0"/>
              <a:t>※</a:t>
            </a:r>
            <a:r>
              <a:rPr lang="ja-JP" altLang="en-US" b="1" dirty="0"/>
              <a:t>浸水ナビは浸水シミュレーションのデータを編集等せずに掲載しているため、国や都道府県が公表している図面と差異が生じている場合があります。</a:t>
            </a:r>
            <a:endParaRPr lang="en-US" altLang="ja-JP" b="1" dirty="0"/>
          </a:p>
          <a:p>
            <a:pPr marL="269875" indent="-269875" defTabSz="835650">
              <a:spcBef>
                <a:spcPts val="600"/>
              </a:spcBef>
              <a:defRPr/>
            </a:pPr>
            <a:r>
              <a:rPr lang="en-US" altLang="ja-JP" b="1" dirty="0"/>
              <a:t>※</a:t>
            </a:r>
            <a:r>
              <a:rPr lang="ja-JP" altLang="en-US" b="1" dirty="0"/>
              <a:t>想定される降雨を超えた大雨となった場合などには、氾濫の広がり方等がシミュレーションで表示されるものとは異なる場合があります。</a:t>
            </a:r>
          </a:p>
        </p:txBody>
      </p:sp>
      <p:sp>
        <p:nvSpPr>
          <p:cNvPr id="3" name="テキスト ボックス 2">
            <a:extLst>
              <a:ext uri="{FF2B5EF4-FFF2-40B4-BE49-F238E27FC236}">
                <a16:creationId xmlns:a16="http://schemas.microsoft.com/office/drawing/2014/main" id="{0E56CD58-2757-426C-BEA3-C8896C21CD37}"/>
              </a:ext>
            </a:extLst>
          </p:cNvPr>
          <p:cNvSpPr txBox="1"/>
          <p:nvPr/>
        </p:nvSpPr>
        <p:spPr>
          <a:xfrm>
            <a:off x="319413" y="3347700"/>
            <a:ext cx="877163" cy="369332"/>
          </a:xfrm>
          <a:prstGeom prst="rect">
            <a:avLst/>
          </a:prstGeom>
          <a:solidFill>
            <a:srgbClr val="009650"/>
          </a:solidFill>
          <a:ln>
            <a:solidFill>
              <a:srgbClr val="009650"/>
            </a:solidFill>
          </a:ln>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b="1" dirty="0"/>
              <a:t>注意点</a:t>
            </a:r>
          </a:p>
        </p:txBody>
      </p:sp>
    </p:spTree>
    <p:extLst>
      <p:ext uri="{BB962C8B-B14F-4D97-AF65-F5344CB8AC3E}">
        <p14:creationId xmlns:p14="http://schemas.microsoft.com/office/powerpoint/2010/main" val="173412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B8C471F-89BE-4AAE-A4C7-DCF951D32CDC}"/>
              </a:ext>
            </a:extLst>
          </p:cNvPr>
          <p:cNvGrpSpPr/>
          <p:nvPr/>
        </p:nvGrpSpPr>
        <p:grpSpPr>
          <a:xfrm>
            <a:off x="2706704" y="2510865"/>
            <a:ext cx="1923198" cy="3745687"/>
            <a:chOff x="3544738" y="2653642"/>
            <a:chExt cx="1923198" cy="3745687"/>
          </a:xfrm>
        </p:grpSpPr>
        <p:pic>
          <p:nvPicPr>
            <p:cNvPr id="29" name="図 28" descr="マップ&#10;&#10;自動的に生成された説明">
              <a:extLst>
                <a:ext uri="{FF2B5EF4-FFF2-40B4-BE49-F238E27FC236}">
                  <a16:creationId xmlns:a16="http://schemas.microsoft.com/office/drawing/2014/main" id="{63E704C8-77F4-6954-4EF8-5691AA20A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7439" y="2654099"/>
              <a:ext cx="1730497" cy="3745230"/>
            </a:xfrm>
            <a:prstGeom prst="rect">
              <a:avLst/>
            </a:prstGeom>
            <a:ln>
              <a:solidFill>
                <a:schemeClr val="tx1"/>
              </a:solidFill>
            </a:ln>
          </p:spPr>
        </p:pic>
        <p:sp>
          <p:nvSpPr>
            <p:cNvPr id="7" name="四角形: 角を丸くする 6">
              <a:extLst>
                <a:ext uri="{FF2B5EF4-FFF2-40B4-BE49-F238E27FC236}">
                  <a16:creationId xmlns:a16="http://schemas.microsoft.com/office/drawing/2014/main" id="{2C022FFC-7E90-0713-B49D-38938973726C}"/>
                </a:ext>
              </a:extLst>
            </p:cNvPr>
            <p:cNvSpPr/>
            <p:nvPr/>
          </p:nvSpPr>
          <p:spPr>
            <a:xfrm>
              <a:off x="3734082" y="2865598"/>
              <a:ext cx="261854"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3544738" y="2653642"/>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88388" y="162625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「浸水シミュ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レーションを確認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する」を押す</a:t>
            </a:r>
          </a:p>
        </p:txBody>
      </p:sp>
      <p:grpSp>
        <p:nvGrpSpPr>
          <p:cNvPr id="3" name="グループ化 2">
            <a:extLst>
              <a:ext uri="{FF2B5EF4-FFF2-40B4-BE49-F238E27FC236}">
                <a16:creationId xmlns:a16="http://schemas.microsoft.com/office/drawing/2014/main" id="{ED118A51-8B50-4E76-90ED-F36CCF93689C}"/>
              </a:ext>
            </a:extLst>
          </p:cNvPr>
          <p:cNvGrpSpPr/>
          <p:nvPr/>
        </p:nvGrpSpPr>
        <p:grpSpPr>
          <a:xfrm>
            <a:off x="568038" y="2516116"/>
            <a:ext cx="1849966" cy="3745231"/>
            <a:chOff x="656471" y="2653642"/>
            <a:chExt cx="1849966" cy="3745231"/>
          </a:xfrm>
        </p:grpSpPr>
        <p:pic>
          <p:nvPicPr>
            <p:cNvPr id="47" name="図 46" descr="グラフィカル ユーザー インターフェイス, アプリケーション&#10;&#10;自動的に生成された説明">
              <a:extLst>
                <a:ext uri="{FF2B5EF4-FFF2-40B4-BE49-F238E27FC236}">
                  <a16:creationId xmlns:a16="http://schemas.microsoft.com/office/drawing/2014/main" id="{F6168B09-211D-2FA8-68DA-F7B3BCB4B3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940" y="2653642"/>
              <a:ext cx="1730497" cy="3745231"/>
            </a:xfrm>
            <a:prstGeom prst="rect">
              <a:avLst/>
            </a:prstGeom>
            <a:ln>
              <a:solidFill>
                <a:schemeClr val="tx1"/>
              </a:solidFill>
            </a:ln>
          </p:spPr>
        </p:pic>
        <p:sp>
          <p:nvSpPr>
            <p:cNvPr id="8" name="四角形: 角を丸くする 7">
              <a:extLst>
                <a:ext uri="{FF2B5EF4-FFF2-40B4-BE49-F238E27FC236}">
                  <a16:creationId xmlns:a16="http://schemas.microsoft.com/office/drawing/2014/main" id="{A0490D1E-B890-6343-B126-7B54CFD525D3}"/>
                </a:ext>
              </a:extLst>
            </p:cNvPr>
            <p:cNvSpPr/>
            <p:nvPr/>
          </p:nvSpPr>
          <p:spPr>
            <a:xfrm>
              <a:off x="1058869" y="5140777"/>
              <a:ext cx="116463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656471" y="5102286"/>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270936" y="1372263"/>
            <a:ext cx="8384676" cy="360000"/>
          </a:xfrm>
        </p:spPr>
        <p:txBody>
          <a:bodyPr vert="horz" lIns="91440" tIns="45720" rIns="91440" bIns="45720" rtlCol="0" anchor="t">
            <a:normAutofit fontScale="77500" lnSpcReduction="20000"/>
          </a:bodyPr>
          <a:lstStyle/>
          <a:p>
            <a:r>
              <a:rPr lang="ja-JP" altLang="en-US" sz="2800" dirty="0">
                <a:latin typeface="Meiryo"/>
                <a:ea typeface="Meiryo"/>
              </a:rPr>
              <a:t>浸水ナビを使って身近な場所の想定破堤点を確認してみましょう</a:t>
            </a:r>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860032" y="1736838"/>
            <a:ext cx="216024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検索窓を押す</a:t>
            </a:r>
            <a:endParaRPr lang="en-US" altLang="ja-JP" sz="1600" b="1" dirty="0">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FC113C25-D521-4182-81AE-5F6FD8FFCD42}"/>
              </a:ext>
            </a:extLst>
          </p:cNvPr>
          <p:cNvGrpSpPr/>
          <p:nvPr/>
        </p:nvGrpSpPr>
        <p:grpSpPr>
          <a:xfrm>
            <a:off x="4719600" y="2510865"/>
            <a:ext cx="2005762" cy="3750482"/>
            <a:chOff x="6212021" y="2510865"/>
            <a:chExt cx="2005762" cy="3750482"/>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FFEC44F8-93D7-528D-06E1-6C51D70B08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4859" y="2510865"/>
              <a:ext cx="1732924" cy="3750482"/>
            </a:xfrm>
            <a:prstGeom prst="rect">
              <a:avLst/>
            </a:prstGeom>
            <a:ln>
              <a:solidFill>
                <a:schemeClr val="tx1"/>
              </a:solidFill>
            </a:ln>
          </p:spPr>
        </p:pic>
        <p:sp>
          <p:nvSpPr>
            <p:cNvPr id="31" name="四角形: 角を丸くする 30">
              <a:extLst>
                <a:ext uri="{FF2B5EF4-FFF2-40B4-BE49-F238E27FC236}">
                  <a16:creationId xmlns:a16="http://schemas.microsoft.com/office/drawing/2014/main" id="{C126B03D-7915-DFF6-1775-8EA650AFF020}"/>
                </a:ext>
              </a:extLst>
            </p:cNvPr>
            <p:cNvSpPr/>
            <p:nvPr/>
          </p:nvSpPr>
          <p:spPr>
            <a:xfrm>
              <a:off x="6539887" y="3307964"/>
              <a:ext cx="1571583" cy="1210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6212021" y="3029773"/>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a:extLst>
              <a:ext uri="{FF2B5EF4-FFF2-40B4-BE49-F238E27FC236}">
                <a16:creationId xmlns:a16="http://schemas.microsoft.com/office/drawing/2014/main" id="{E0866D38-E04F-4A2A-8B28-35107394A0A3}"/>
              </a:ext>
            </a:extLst>
          </p:cNvPr>
          <p:cNvGrpSpPr/>
          <p:nvPr/>
        </p:nvGrpSpPr>
        <p:grpSpPr>
          <a:xfrm>
            <a:off x="2847393" y="1644614"/>
            <a:ext cx="1872207" cy="707886"/>
            <a:chOff x="2847393" y="1644614"/>
            <a:chExt cx="1872207" cy="707886"/>
          </a:xfrm>
        </p:grpSpPr>
        <p:sp>
          <p:nvSpPr>
            <p:cNvPr id="10" name="テキスト ボックス 9">
              <a:extLst>
                <a:ext uri="{FF2B5EF4-FFF2-40B4-BE49-F238E27FC236}">
                  <a16:creationId xmlns:a16="http://schemas.microsoft.com/office/drawing/2014/main" id="{A822DE2E-CEB7-6C5A-EFBD-C3DCD5F477AD}"/>
                </a:ext>
              </a:extLst>
            </p:cNvPr>
            <p:cNvSpPr txBox="1"/>
            <p:nvPr/>
          </p:nvSpPr>
          <p:spPr>
            <a:xfrm>
              <a:off x="2847393" y="164461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画面左上の「　」を押す</a:t>
              </a:r>
              <a:endParaRPr lang="en-US" altLang="ja-JP" sz="1600" b="1" dirty="0">
                <a:latin typeface="メイリオ" panose="020B0604030504040204" pitchFamily="50" charset="-128"/>
                <a:ea typeface="メイリオ" panose="020B0604030504040204" pitchFamily="50" charset="-128"/>
              </a:endParaRPr>
            </a:p>
          </p:txBody>
        </p:sp>
        <p:pic>
          <p:nvPicPr>
            <p:cNvPr id="38" name="図 37">
              <a:extLst>
                <a:ext uri="{FF2B5EF4-FFF2-40B4-BE49-F238E27FC236}">
                  <a16:creationId xmlns:a16="http://schemas.microsoft.com/office/drawing/2014/main" id="{CABFE41E-603F-F5B1-F984-A81C6F4DBA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5423" y="2036091"/>
              <a:ext cx="229811" cy="210113"/>
            </a:xfrm>
            <a:prstGeom prst="rect">
              <a:avLst/>
            </a:prstGeom>
          </p:spPr>
        </p:pic>
      </p:grpSp>
      <p:sp>
        <p:nvSpPr>
          <p:cNvPr id="42" name="タイトル 1">
            <a:extLst>
              <a:ext uri="{FF2B5EF4-FFF2-40B4-BE49-F238E27FC236}">
                <a16:creationId xmlns:a16="http://schemas.microsoft.com/office/drawing/2014/main" id="{64C22229-1FFA-EDAD-8023-DACF34BCB0F2}"/>
              </a:ext>
            </a:extLst>
          </p:cNvPr>
          <p:cNvSpPr>
            <a:spLocks noGrp="1"/>
          </p:cNvSpPr>
          <p:nvPr>
            <p:ph type="ctrTitle"/>
          </p:nvPr>
        </p:nvSpPr>
        <p:spPr>
          <a:xfrm>
            <a:off x="1767718" y="578148"/>
            <a:ext cx="3910045" cy="490904"/>
          </a:xfrm>
        </p:spPr>
        <p:txBody>
          <a:bodyPr wrap="none">
            <a:spAutoFit/>
          </a:bodyPr>
          <a:lstStyle/>
          <a:p>
            <a:r>
              <a:rPr lang="ja-JP" altLang="en-US" sz="2800" dirty="0"/>
              <a:t>想定破堤</a:t>
            </a:r>
            <a:r>
              <a:rPr lang="en-US" altLang="ja-JP" sz="1050" dirty="0"/>
              <a:t>※</a:t>
            </a:r>
            <a:r>
              <a:rPr lang="ja-JP" altLang="en-US" sz="2800" dirty="0"/>
              <a:t>点を調べよう</a:t>
            </a:r>
          </a:p>
        </p:txBody>
      </p:sp>
      <p:sp>
        <p:nvSpPr>
          <p:cNvPr id="43" name="Title 1">
            <a:extLst>
              <a:ext uri="{FF2B5EF4-FFF2-40B4-BE49-F238E27FC236}">
                <a16:creationId xmlns:a16="http://schemas.microsoft.com/office/drawing/2014/main" id="{521CFAEE-66F8-C964-F67D-13C74C724E0D}"/>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25" name="テキスト ボックス 24">
            <a:extLst>
              <a:ext uri="{FF2B5EF4-FFF2-40B4-BE49-F238E27FC236}">
                <a16:creationId xmlns:a16="http://schemas.microsoft.com/office/drawing/2014/main" id="{4B84315D-6A1F-44A0-9527-8FD94EDBBB7A}"/>
              </a:ext>
            </a:extLst>
          </p:cNvPr>
          <p:cNvSpPr txBox="1"/>
          <p:nvPr/>
        </p:nvSpPr>
        <p:spPr>
          <a:xfrm>
            <a:off x="5436096" y="1001126"/>
            <a:ext cx="5718838" cy="261610"/>
          </a:xfrm>
          <a:prstGeom prst="rect">
            <a:avLst/>
          </a:prstGeom>
          <a:noFill/>
        </p:spPr>
        <p:txBody>
          <a:bodyPr wrap="square" lIns="91440" tIns="45720" rIns="91440" bIns="45720" rtlCol="0" anchor="t">
            <a:spAutoFit/>
          </a:bodyPr>
          <a:lstStyle/>
          <a:p>
            <a:r>
              <a:rPr lang="ja-JP" altLang="en-US" sz="1100" b="1" dirty="0">
                <a:latin typeface="メイリオ" panose="020B0604030504040204" pitchFamily="50" charset="-128"/>
                <a:ea typeface="メイリオ" panose="020B0604030504040204" pitchFamily="50" charset="-128"/>
              </a:rPr>
              <a:t>破堤･･･堤防が壊れ、増水した川の水が流れ出すこと</a:t>
            </a:r>
            <a:endParaRPr lang="en-US" altLang="ja-JP" sz="1100" b="1" dirty="0">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4C2EBD63-6ED7-4550-A5DB-FAAD0109C3E5}"/>
              </a:ext>
            </a:extLst>
          </p:cNvPr>
          <p:cNvGrpSpPr/>
          <p:nvPr/>
        </p:nvGrpSpPr>
        <p:grpSpPr>
          <a:xfrm>
            <a:off x="6300192" y="3322778"/>
            <a:ext cx="2459115" cy="1815882"/>
            <a:chOff x="6300192" y="3322778"/>
            <a:chExt cx="2459115" cy="1815882"/>
          </a:xfrm>
        </p:grpSpPr>
        <p:sp>
          <p:nvSpPr>
            <p:cNvPr id="30" name="テキスト ボックス 29">
              <a:extLst>
                <a:ext uri="{FF2B5EF4-FFF2-40B4-BE49-F238E27FC236}">
                  <a16:creationId xmlns:a16="http://schemas.microsoft.com/office/drawing/2014/main" id="{02F5AAED-9027-4204-B019-91C9E48657C4}"/>
                </a:ext>
              </a:extLst>
            </p:cNvPr>
            <p:cNvSpPr txBox="1"/>
            <p:nvPr/>
          </p:nvSpPr>
          <p:spPr>
            <a:xfrm>
              <a:off x="6871226" y="3322778"/>
              <a:ext cx="1888081" cy="1815882"/>
            </a:xfrm>
            <a:prstGeom prst="rect">
              <a:avLst/>
            </a:prstGeom>
            <a:noFill/>
            <a:ln w="28575">
              <a:solidFill>
                <a:srgbClr val="009650"/>
              </a:solidFill>
            </a:ln>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この検索では、</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・駅等の地名</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・市区町村名</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・河川名</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・緯度経度</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など様々な条件で</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検索が出来ます</a:t>
              </a:r>
              <a:endParaRPr lang="en-US" altLang="ja-JP" sz="1600" b="1" dirty="0">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594C0DA8-0EE3-42A1-B3EA-52ABDBC91497}"/>
                </a:ext>
              </a:extLst>
            </p:cNvPr>
            <p:cNvGrpSpPr/>
            <p:nvPr/>
          </p:nvGrpSpPr>
          <p:grpSpPr>
            <a:xfrm>
              <a:off x="6300192" y="3453330"/>
              <a:ext cx="571034" cy="576064"/>
              <a:chOff x="6300192" y="3429000"/>
              <a:chExt cx="571034" cy="576064"/>
            </a:xfrm>
          </p:grpSpPr>
          <p:cxnSp>
            <p:nvCxnSpPr>
              <p:cNvPr id="11" name="直線コネクタ 10">
                <a:extLst>
                  <a:ext uri="{FF2B5EF4-FFF2-40B4-BE49-F238E27FC236}">
                    <a16:creationId xmlns:a16="http://schemas.microsoft.com/office/drawing/2014/main" id="{49FC11B2-E04A-405C-A556-3755A862B405}"/>
                  </a:ext>
                </a:extLst>
              </p:cNvPr>
              <p:cNvCxnSpPr/>
              <p:nvPr/>
            </p:nvCxnSpPr>
            <p:spPr>
              <a:xfrm>
                <a:off x="6300192" y="3429000"/>
                <a:ext cx="0" cy="576064"/>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FCB9AAD-5CF5-4563-8A9B-ECB0D2D00940}"/>
                  </a:ext>
                </a:extLst>
              </p:cNvPr>
              <p:cNvCxnSpPr/>
              <p:nvPr/>
            </p:nvCxnSpPr>
            <p:spPr>
              <a:xfrm>
                <a:off x="6300192" y="4005064"/>
                <a:ext cx="571034"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617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51008" y="561992"/>
            <a:ext cx="6925448" cy="5306068"/>
          </a:xfrm>
          <a:prstGeom prst="rect">
            <a:avLst/>
          </a:prstGeom>
          <a:noFill/>
        </p:spPr>
        <p:txBody>
          <a:bodyPr wrap="square" rtlCol="0">
            <a:spAutoFit/>
          </a:bodyPr>
          <a:lstStyle/>
          <a:p>
            <a:pPr>
              <a:lnSpc>
                <a:spcPct val="110000"/>
              </a:lnSpc>
            </a:pPr>
            <a:r>
              <a:rPr lang="ja-JP" altLang="en-US" sz="2400" b="1" dirty="0">
                <a:solidFill>
                  <a:srgbClr val="009650"/>
                </a:solidFill>
                <a:latin typeface="Meiryo" charset="-128"/>
                <a:ea typeface="Meiryo" charset="-128"/>
                <a:cs typeface="Meiryo" charset="-128"/>
              </a:rPr>
              <a:t>１．浸水ナビを知りましょう</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浸水ナビとは？・・・・・・・・・・・・・・・・・・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浸水ナビで出来ること・・・・・・・・・・・・・・・</a:t>
            </a:r>
            <a:r>
              <a:rPr lang="en-US" altLang="ja-JP" b="1" dirty="0">
                <a:latin typeface="Meiryo" charset="-128"/>
                <a:ea typeface="Meiryo" charset="-128"/>
                <a:cs typeface="Meiryo" charset="-128"/>
              </a:rPr>
              <a:t>P5</a:t>
            </a: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ja-JP" altLang="en-US" sz="2400" b="1" dirty="0">
                <a:solidFill>
                  <a:srgbClr val="009650"/>
                </a:solidFill>
                <a:latin typeface="Meiryo" charset="-128"/>
                <a:ea typeface="Meiryo" charset="-128"/>
                <a:cs typeface="Meiryo" charset="-128"/>
              </a:rPr>
              <a:t>２．浸水ナビの準備をしましょう</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浸水ナビを検索しましょう・・・・・・・・・・・・・・</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浸水ナビをブックマークしましょう・・・・・・・・・</a:t>
            </a:r>
            <a:r>
              <a:rPr lang="en-US" altLang="ja-JP" b="1" dirty="0">
                <a:latin typeface="Meiryo" charset="-128"/>
                <a:ea typeface="Meiryo" charset="-128"/>
                <a:cs typeface="Meiryo" charset="-128"/>
              </a:rPr>
              <a:t>P11</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浸水ナビをホーム画面に追加しましょう・・・・・・・</a:t>
            </a:r>
            <a:r>
              <a:rPr lang="en-US" altLang="ja-JP" b="1" dirty="0">
                <a:latin typeface="Meiryo" charset="-128"/>
                <a:ea typeface="Meiryo" charset="-128"/>
                <a:cs typeface="Meiryo" charset="-128"/>
              </a:rPr>
              <a:t>P15</a:t>
            </a:r>
            <a:endParaRPr lang="ja-JP" altLang="en-US" b="1" dirty="0">
              <a:latin typeface="Meiryo" charset="-128"/>
              <a:ea typeface="Meiryo" charset="-128"/>
              <a:cs typeface="Meiryo" charset="-128"/>
            </a:endParaRPr>
          </a:p>
          <a:p>
            <a:pPr algn="dist">
              <a:lnSpc>
                <a:spcPct val="110000"/>
              </a:lnSpc>
            </a:pPr>
            <a:endParaRPr lang="ja-JP" altLang="en-US" b="1" dirty="0">
              <a:latin typeface="Meiryo" charset="-128"/>
              <a:ea typeface="Meiryo" charset="-128"/>
              <a:cs typeface="Meiryo" charset="-128"/>
            </a:endParaRPr>
          </a:p>
          <a:p>
            <a:pPr>
              <a:lnSpc>
                <a:spcPct val="110000"/>
              </a:lnSpc>
            </a:pPr>
            <a:r>
              <a:rPr lang="ja-JP" altLang="en-US" sz="2400" b="1" dirty="0">
                <a:solidFill>
                  <a:srgbClr val="009650"/>
                </a:solidFill>
                <a:latin typeface="Meiryo" charset="-128"/>
                <a:ea typeface="Meiryo" charset="-128"/>
                <a:cs typeface="Meiryo" charset="-128"/>
              </a:rPr>
              <a:t>３．浸水シミュレーションを活用しましょう　 </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浸水シミュレーションの条件・・・・・・・・・・・</a:t>
            </a:r>
            <a:r>
              <a:rPr lang="en-US" altLang="ja-JP" b="1" dirty="0">
                <a:latin typeface="Meiryo" charset="-128"/>
                <a:ea typeface="Meiryo" charset="-128"/>
                <a:cs typeface="Meiryo" charset="-128"/>
              </a:rPr>
              <a:t>P18</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想定破堤点を調べよう・・・・・・・・・・・・・・・</a:t>
            </a:r>
            <a:r>
              <a:rPr lang="en-US" altLang="ja-JP" b="1" dirty="0">
                <a:latin typeface="Meiryo" charset="-128"/>
                <a:ea typeface="Meiryo" charset="-128"/>
                <a:cs typeface="Meiryo" charset="-128"/>
              </a:rPr>
              <a:t>P19</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浸水想定を調べよう・ ・・・・・・・・・・・・・・</a:t>
            </a:r>
            <a:r>
              <a:rPr lang="en-US" altLang="ja-JP" b="1" dirty="0">
                <a:latin typeface="Meiryo" charset="-128"/>
                <a:ea typeface="Meiryo" charset="-128"/>
                <a:cs typeface="Meiryo" charset="-128"/>
              </a:rPr>
              <a:t>P21</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D.</a:t>
            </a:r>
            <a:r>
              <a:rPr lang="ja-JP" altLang="en-US" b="1" dirty="0">
                <a:latin typeface="Meiryo" charset="-128"/>
                <a:ea typeface="Meiryo" charset="-128"/>
                <a:cs typeface="Meiryo" charset="-128"/>
              </a:rPr>
              <a:t>河川の水位情報を調べよう・・・・・・・・・・・・・</a:t>
            </a:r>
            <a:r>
              <a:rPr lang="en-US" altLang="ja-JP" b="1" dirty="0">
                <a:latin typeface="Meiryo" charset="-128"/>
                <a:ea typeface="Meiryo" charset="-128"/>
                <a:cs typeface="Meiryo" charset="-128"/>
              </a:rPr>
              <a:t>P23</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E.</a:t>
            </a:r>
            <a:r>
              <a:rPr lang="ja-JP" altLang="en-US" b="1" dirty="0">
                <a:latin typeface="Meiryo" charset="-128"/>
                <a:ea typeface="Meiryo" charset="-128"/>
                <a:cs typeface="Meiryo" charset="-128"/>
              </a:rPr>
              <a:t>よくあるご質問・・・・・・・・・・・・・・・・・</a:t>
            </a:r>
            <a:r>
              <a:rPr lang="en-US" altLang="ja-JP" b="1" dirty="0">
                <a:latin typeface="Meiryo" charset="-128"/>
                <a:ea typeface="Meiryo" charset="-128"/>
                <a:cs typeface="Meiryo" charset="-128"/>
              </a:rPr>
              <a:t>P24</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F.</a:t>
            </a:r>
            <a:r>
              <a:rPr lang="ja-JP" altLang="en-US" b="1" dirty="0">
                <a:latin typeface="Meiryo" charset="-128"/>
                <a:ea typeface="Meiryo" charset="-128"/>
                <a:cs typeface="Meiryo" charset="-128"/>
              </a:rPr>
              <a:t>問い合わせ先・・・・・・・・・・・・・・・・・・</a:t>
            </a:r>
            <a:r>
              <a:rPr lang="en-US" altLang="ja-JP" b="1" dirty="0">
                <a:latin typeface="Meiryo" charset="-128"/>
                <a:ea typeface="Meiryo" charset="-128"/>
                <a:cs typeface="Meiryo" charset="-128"/>
              </a:rPr>
              <a:t>P25</a:t>
            </a:r>
          </a:p>
        </p:txBody>
      </p:sp>
      <p:cxnSp>
        <p:nvCxnSpPr>
          <p:cNvPr id="7" name="直線コネクタ 6">
            <a:extLst>
              <a:ext uri="{FF2B5EF4-FFF2-40B4-BE49-F238E27FC236}">
                <a16:creationId xmlns:a16="http://schemas.microsoft.com/office/drawing/2014/main" id="{83A5C969-F456-4AE7-8D0C-90184D264841}"/>
              </a:ext>
            </a:extLst>
          </p:cNvPr>
          <p:cNvCxnSpPr/>
          <p:nvPr/>
        </p:nvCxnSpPr>
        <p:spPr>
          <a:xfrm>
            <a:off x="1685172" y="177281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87133B9-C469-4DCF-8718-FCFDE9E8954B}"/>
              </a:ext>
            </a:extLst>
          </p:cNvPr>
          <p:cNvCxnSpPr/>
          <p:nvPr/>
        </p:nvCxnSpPr>
        <p:spPr>
          <a:xfrm>
            <a:off x="1685172" y="3437467"/>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C7C5B506-F92B-F646-4F67-09F0648DC3CE}"/>
              </a:ext>
            </a:extLst>
          </p:cNvPr>
          <p:cNvSpPr txBox="1"/>
          <p:nvPr/>
        </p:nvSpPr>
        <p:spPr>
          <a:xfrm>
            <a:off x="4678485" y="1508918"/>
            <a:ext cx="2160241"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想定破堤点が</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表示されます</a:t>
            </a:r>
            <a:endParaRPr lang="en-US" altLang="ja-JP"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3775393" cy="490904"/>
          </a:xfrm>
        </p:spPr>
        <p:txBody>
          <a:bodyPr wrap="none">
            <a:spAutoFit/>
          </a:bodyPr>
          <a:lstStyle/>
          <a:p>
            <a:r>
              <a:rPr lang="ja-JP" altLang="en-US" sz="2800" dirty="0"/>
              <a:t>想定破堤点を調べよう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8" name="テキスト ボックス 7">
            <a:extLst>
              <a:ext uri="{FF2B5EF4-FFF2-40B4-BE49-F238E27FC236}">
                <a16:creationId xmlns:a16="http://schemas.microsoft.com/office/drawing/2014/main" id="{B6AFF961-B639-149B-F84C-4FE35D017162}"/>
              </a:ext>
            </a:extLst>
          </p:cNvPr>
          <p:cNvSpPr txBox="1"/>
          <p:nvPr/>
        </p:nvSpPr>
        <p:spPr>
          <a:xfrm>
            <a:off x="2370274" y="1497866"/>
            <a:ext cx="2405496"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検索結果が出てくるので、調べたい場所の「表示」を押す</a:t>
            </a:r>
            <a:endParaRPr lang="en-US" altLang="ja-JP" sz="1600" b="1" dirty="0">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9A8DAD9C-7276-4DE6-BBAA-5BDE47578C0D}"/>
              </a:ext>
            </a:extLst>
          </p:cNvPr>
          <p:cNvGrpSpPr/>
          <p:nvPr/>
        </p:nvGrpSpPr>
        <p:grpSpPr>
          <a:xfrm>
            <a:off x="380513" y="1473109"/>
            <a:ext cx="1917751" cy="954107"/>
            <a:chOff x="380513" y="1473109"/>
            <a:chExt cx="1917751" cy="954107"/>
          </a:xfrm>
        </p:grpSpPr>
        <p:pic>
          <p:nvPicPr>
            <p:cNvPr id="9" name="図 8">
              <a:extLst>
                <a:ext uri="{FF2B5EF4-FFF2-40B4-BE49-F238E27FC236}">
                  <a16:creationId xmlns:a16="http://schemas.microsoft.com/office/drawing/2014/main" id="{FF073207-7DF2-E982-6179-647C17B0B7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8481" y="1862053"/>
              <a:ext cx="278916" cy="248763"/>
            </a:xfrm>
            <a:prstGeom prst="rect">
              <a:avLst/>
            </a:prstGeom>
          </p:spPr>
        </p:pic>
        <p:sp>
          <p:nvSpPr>
            <p:cNvPr id="16" name="テキスト ボックス 15">
              <a:extLst>
                <a:ext uri="{FF2B5EF4-FFF2-40B4-BE49-F238E27FC236}">
                  <a16:creationId xmlns:a16="http://schemas.microsoft.com/office/drawing/2014/main" id="{FA9AEF54-D82F-6A7E-B02B-1E3CA638EED6}"/>
                </a:ext>
              </a:extLst>
            </p:cNvPr>
            <p:cNvSpPr txBox="1"/>
            <p:nvPr/>
          </p:nvSpPr>
          <p:spPr>
            <a:xfrm>
              <a:off x="380513" y="1473109"/>
              <a:ext cx="1917751"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「多摩川」と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　」を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62F75DDD-3710-426E-AE0D-D35C1746EFBA}"/>
              </a:ext>
            </a:extLst>
          </p:cNvPr>
          <p:cNvGrpSpPr/>
          <p:nvPr/>
        </p:nvGrpSpPr>
        <p:grpSpPr>
          <a:xfrm>
            <a:off x="534866" y="2478985"/>
            <a:ext cx="1640996" cy="3531471"/>
            <a:chOff x="602818" y="2478985"/>
            <a:chExt cx="1640996" cy="3531471"/>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5270C8F2-8E06-98EC-A1DD-495735FD54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818" y="2478985"/>
              <a:ext cx="1631729" cy="3531471"/>
            </a:xfrm>
            <a:prstGeom prst="rect">
              <a:avLst/>
            </a:prstGeom>
            <a:ln>
              <a:solidFill>
                <a:schemeClr val="tx1"/>
              </a:solidFill>
            </a:ln>
          </p:spPr>
        </p:pic>
        <p:sp>
          <p:nvSpPr>
            <p:cNvPr id="4" name="四角形: 角を丸くする 3">
              <a:extLst>
                <a:ext uri="{FF2B5EF4-FFF2-40B4-BE49-F238E27FC236}">
                  <a16:creationId xmlns:a16="http://schemas.microsoft.com/office/drawing/2014/main" id="{93DEDBDC-B579-3839-CD44-0D7816E10E22}"/>
                </a:ext>
              </a:extLst>
            </p:cNvPr>
            <p:cNvSpPr/>
            <p:nvPr/>
          </p:nvSpPr>
          <p:spPr>
            <a:xfrm>
              <a:off x="611044" y="3203235"/>
              <a:ext cx="1632770" cy="205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リーフォーム 92">
              <a:extLst>
                <a:ext uri="{FF2B5EF4-FFF2-40B4-BE49-F238E27FC236}">
                  <a16:creationId xmlns:a16="http://schemas.microsoft.com/office/drawing/2014/main" id="{2EA1BAF1-52BA-469C-B93C-269175D1098F}"/>
                </a:ext>
              </a:extLst>
            </p:cNvPr>
            <p:cNvSpPr/>
            <p:nvPr/>
          </p:nvSpPr>
          <p:spPr>
            <a:xfrm>
              <a:off x="1855102" y="292544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 name="グループ化 12">
            <a:extLst>
              <a:ext uri="{FF2B5EF4-FFF2-40B4-BE49-F238E27FC236}">
                <a16:creationId xmlns:a16="http://schemas.microsoft.com/office/drawing/2014/main" id="{1EC612B3-4A98-4C99-A551-970152354EAB}"/>
              </a:ext>
            </a:extLst>
          </p:cNvPr>
          <p:cNvGrpSpPr/>
          <p:nvPr/>
        </p:nvGrpSpPr>
        <p:grpSpPr>
          <a:xfrm>
            <a:off x="2427234" y="2478985"/>
            <a:ext cx="1966838" cy="3531471"/>
            <a:chOff x="2668156" y="2478984"/>
            <a:chExt cx="1966838" cy="3531471"/>
          </a:xfrm>
        </p:grpSpPr>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8E2F1F9D-9AD2-20F6-B275-8578E7ACBC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8811" y="2478984"/>
              <a:ext cx="1631729" cy="3531471"/>
            </a:xfrm>
            <a:prstGeom prst="rect">
              <a:avLst/>
            </a:prstGeom>
            <a:ln>
              <a:solidFill>
                <a:schemeClr val="tx1"/>
              </a:solidFill>
            </a:ln>
          </p:spPr>
        </p:pic>
        <p:sp>
          <p:nvSpPr>
            <p:cNvPr id="18" name="四角形: 角を丸くする 17">
              <a:extLst>
                <a:ext uri="{FF2B5EF4-FFF2-40B4-BE49-F238E27FC236}">
                  <a16:creationId xmlns:a16="http://schemas.microsoft.com/office/drawing/2014/main" id="{EA3FD345-F3CC-252D-D829-54B498545686}"/>
                </a:ext>
              </a:extLst>
            </p:cNvPr>
            <p:cNvSpPr/>
            <p:nvPr/>
          </p:nvSpPr>
          <p:spPr>
            <a:xfrm>
              <a:off x="3002224" y="3789454"/>
              <a:ext cx="1632770" cy="205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リーフォーム 83">
              <a:extLst>
                <a:ext uri="{FF2B5EF4-FFF2-40B4-BE49-F238E27FC236}">
                  <a16:creationId xmlns:a16="http://schemas.microsoft.com/office/drawing/2014/main" id="{5143E3E8-0B6B-88F0-00A2-A176FC14426E}"/>
                </a:ext>
              </a:extLst>
            </p:cNvPr>
            <p:cNvSpPr/>
            <p:nvPr/>
          </p:nvSpPr>
          <p:spPr>
            <a:xfrm>
              <a:off x="2668156" y="3619635"/>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descr="マップ&#10;&#10;自動的に生成された説明">
            <a:extLst>
              <a:ext uri="{FF2B5EF4-FFF2-40B4-BE49-F238E27FC236}">
                <a16:creationId xmlns:a16="http://schemas.microsoft.com/office/drawing/2014/main" id="{412BAA43-4D74-A29F-D3E6-BEB90A2D4B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4859" y="2478985"/>
            <a:ext cx="1631729" cy="3531471"/>
          </a:xfrm>
          <a:prstGeom prst="rect">
            <a:avLst/>
          </a:prstGeom>
          <a:ln>
            <a:solidFill>
              <a:schemeClr val="tx1"/>
            </a:solidFill>
          </a:ln>
        </p:spPr>
      </p:pic>
      <p:grpSp>
        <p:nvGrpSpPr>
          <p:cNvPr id="21" name="図形グループ 20">
            <a:extLst>
              <a:ext uri="{FF2B5EF4-FFF2-40B4-BE49-F238E27FC236}">
                <a16:creationId xmlns:a16="http://schemas.microsoft.com/office/drawing/2014/main" id="{23FEB009-B491-776E-B898-FFA83323AEF9}"/>
              </a:ext>
            </a:extLst>
          </p:cNvPr>
          <p:cNvGrpSpPr/>
          <p:nvPr/>
        </p:nvGrpSpPr>
        <p:grpSpPr>
          <a:xfrm>
            <a:off x="4646484" y="3172617"/>
            <a:ext cx="296586" cy="293005"/>
            <a:chOff x="6801905" y="3995693"/>
            <a:chExt cx="296586" cy="293005"/>
          </a:xfrm>
        </p:grpSpPr>
        <p:sp>
          <p:nvSpPr>
            <p:cNvPr id="22" name="円/楕円 21">
              <a:extLst>
                <a:ext uri="{FF2B5EF4-FFF2-40B4-BE49-F238E27FC236}">
                  <a16:creationId xmlns:a16="http://schemas.microsoft.com/office/drawing/2014/main" id="{60519F56-2FDA-6E11-A942-A3C5684A316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a:extLst>
                <a:ext uri="{FF2B5EF4-FFF2-40B4-BE49-F238E27FC236}">
                  <a16:creationId xmlns:a16="http://schemas.microsoft.com/office/drawing/2014/main" id="{43B38BB0-685E-FC1E-6F43-BB5FDE293A19}"/>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四角形: 角を丸くする 23">
            <a:extLst>
              <a:ext uri="{FF2B5EF4-FFF2-40B4-BE49-F238E27FC236}">
                <a16:creationId xmlns:a16="http://schemas.microsoft.com/office/drawing/2014/main" id="{B8ED92CC-91FB-AEA1-1495-4101C041751B}"/>
              </a:ext>
            </a:extLst>
          </p:cNvPr>
          <p:cNvSpPr/>
          <p:nvPr/>
        </p:nvSpPr>
        <p:spPr>
          <a:xfrm rot="1550813">
            <a:off x="4822032" y="3709745"/>
            <a:ext cx="1962019" cy="455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BE720E3A-5BDC-4881-9483-528E923C81B4}"/>
              </a:ext>
            </a:extLst>
          </p:cNvPr>
          <p:cNvGrpSpPr/>
          <p:nvPr/>
        </p:nvGrpSpPr>
        <p:grpSpPr>
          <a:xfrm>
            <a:off x="6660232" y="2466016"/>
            <a:ext cx="2043081" cy="1611056"/>
            <a:chOff x="6660232" y="2466016"/>
            <a:chExt cx="2043081" cy="1611056"/>
          </a:xfrm>
        </p:grpSpPr>
        <p:sp>
          <p:nvSpPr>
            <p:cNvPr id="26" name="テキスト ボックス 25">
              <a:extLst>
                <a:ext uri="{FF2B5EF4-FFF2-40B4-BE49-F238E27FC236}">
                  <a16:creationId xmlns:a16="http://schemas.microsoft.com/office/drawing/2014/main" id="{41148C10-E2BF-45EC-9685-5F135B4F94D8}"/>
                </a:ext>
              </a:extLst>
            </p:cNvPr>
            <p:cNvSpPr txBox="1"/>
            <p:nvPr/>
          </p:nvSpPr>
          <p:spPr>
            <a:xfrm>
              <a:off x="6815232" y="2466016"/>
              <a:ext cx="1888081" cy="1323439"/>
            </a:xfrm>
            <a:prstGeom prst="rect">
              <a:avLst/>
            </a:prstGeom>
            <a:noFill/>
            <a:ln w="28575">
              <a:solidFill>
                <a:srgbClr val="009650"/>
              </a:solidFill>
            </a:ln>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ここでは河川名で検索しているため、河川の想定破堤点が全て表示されています。</a:t>
              </a:r>
              <a:endParaRPr lang="en-US" altLang="ja-JP" sz="1600" b="1"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AA9FD677-A2F4-4203-ACC1-C8599B885B86}"/>
                </a:ext>
              </a:extLst>
            </p:cNvPr>
            <p:cNvGrpSpPr/>
            <p:nvPr/>
          </p:nvGrpSpPr>
          <p:grpSpPr>
            <a:xfrm>
              <a:off x="6660232" y="3789455"/>
              <a:ext cx="648072" cy="287617"/>
              <a:chOff x="6660232" y="3789455"/>
              <a:chExt cx="648072" cy="287617"/>
            </a:xfrm>
          </p:grpSpPr>
          <p:cxnSp>
            <p:nvCxnSpPr>
              <p:cNvPr id="12" name="直線コネクタ 11">
                <a:extLst>
                  <a:ext uri="{FF2B5EF4-FFF2-40B4-BE49-F238E27FC236}">
                    <a16:creationId xmlns:a16="http://schemas.microsoft.com/office/drawing/2014/main" id="{1B046541-4C33-4346-9F4B-08E5BA9E0499}"/>
                  </a:ext>
                </a:extLst>
              </p:cNvPr>
              <p:cNvCxnSpPr/>
              <p:nvPr/>
            </p:nvCxnSpPr>
            <p:spPr>
              <a:xfrm>
                <a:off x="6660232" y="4077072"/>
                <a:ext cx="648072"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D1C0C83-8019-421D-892F-FB917BD4833D}"/>
                  </a:ext>
                </a:extLst>
              </p:cNvPr>
              <p:cNvCxnSpPr/>
              <p:nvPr/>
            </p:nvCxnSpPr>
            <p:spPr>
              <a:xfrm flipV="1">
                <a:off x="7308304" y="3789455"/>
                <a:ext cx="0" cy="287617"/>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grpSp>
      <p:pic>
        <p:nvPicPr>
          <p:cNvPr id="30" name="図 29">
            <a:extLst>
              <a:ext uri="{FF2B5EF4-FFF2-40B4-BE49-F238E27FC236}">
                <a16:creationId xmlns:a16="http://schemas.microsoft.com/office/drawing/2014/main" id="{6035D714-A6EA-40EE-9827-6E1223B31DA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12440">
            <a:off x="6157480" y="4291408"/>
            <a:ext cx="473301" cy="540000"/>
          </a:xfrm>
          <a:prstGeom prst="rect">
            <a:avLst/>
          </a:prstGeom>
        </p:spPr>
      </p:pic>
      <p:sp>
        <p:nvSpPr>
          <p:cNvPr id="31" name="テキスト ボックス 30">
            <a:extLst>
              <a:ext uri="{FF2B5EF4-FFF2-40B4-BE49-F238E27FC236}">
                <a16:creationId xmlns:a16="http://schemas.microsoft.com/office/drawing/2014/main" id="{E28FF990-4327-412A-89D5-C4589F0F97D6}"/>
              </a:ext>
            </a:extLst>
          </p:cNvPr>
          <p:cNvSpPr txBox="1"/>
          <p:nvPr/>
        </p:nvSpPr>
        <p:spPr>
          <a:xfrm>
            <a:off x="6732671" y="4746977"/>
            <a:ext cx="2053751" cy="1077218"/>
          </a:xfrm>
          <a:prstGeom prst="rect">
            <a:avLst/>
          </a:prstGeom>
          <a:noFill/>
          <a:ln w="28575">
            <a:solidFill>
              <a:srgbClr val="009650"/>
            </a:solidFill>
          </a:ln>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二本の指で開いたり閉じたりすることで地図を拡大・縮小することが可能です。</a:t>
            </a:r>
            <a:endParaRPr lang="en-US" altLang="ja-JP" sz="1600" b="1" dirty="0">
              <a:latin typeface="メイリオ" panose="020B0604030504040204" pitchFamily="50" charset="-128"/>
              <a:ea typeface="メイリオ" panose="020B0604030504040204" pitchFamily="50" charset="-128"/>
            </a:endParaRPr>
          </a:p>
        </p:txBody>
      </p:sp>
      <p:grpSp>
        <p:nvGrpSpPr>
          <p:cNvPr id="33" name="グループ化 32">
            <a:extLst>
              <a:ext uri="{FF2B5EF4-FFF2-40B4-BE49-F238E27FC236}">
                <a16:creationId xmlns:a16="http://schemas.microsoft.com/office/drawing/2014/main" id="{3A282373-812B-4871-90E5-9A1FFC21860B}"/>
              </a:ext>
            </a:extLst>
          </p:cNvPr>
          <p:cNvGrpSpPr/>
          <p:nvPr/>
        </p:nvGrpSpPr>
        <p:grpSpPr>
          <a:xfrm rot="16200000">
            <a:off x="7194988" y="4009237"/>
            <a:ext cx="176680" cy="1298800"/>
            <a:chOff x="6660232" y="3789455"/>
            <a:chExt cx="648072" cy="287617"/>
          </a:xfrm>
        </p:grpSpPr>
        <p:cxnSp>
          <p:nvCxnSpPr>
            <p:cNvPr id="34" name="直線コネクタ 33">
              <a:extLst>
                <a:ext uri="{FF2B5EF4-FFF2-40B4-BE49-F238E27FC236}">
                  <a16:creationId xmlns:a16="http://schemas.microsoft.com/office/drawing/2014/main" id="{A8DFF37D-F32C-4300-825A-017D7F9F55F2}"/>
                </a:ext>
              </a:extLst>
            </p:cNvPr>
            <p:cNvCxnSpPr/>
            <p:nvPr/>
          </p:nvCxnSpPr>
          <p:spPr>
            <a:xfrm>
              <a:off x="6660232" y="4077072"/>
              <a:ext cx="648072"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CB79475-5658-43C9-B00B-BE83A1F87F5F}"/>
                </a:ext>
              </a:extLst>
            </p:cNvPr>
            <p:cNvCxnSpPr/>
            <p:nvPr/>
          </p:nvCxnSpPr>
          <p:spPr>
            <a:xfrm flipV="1">
              <a:off x="7308304" y="3789455"/>
              <a:ext cx="0" cy="287617"/>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97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3416320" cy="490904"/>
          </a:xfrm>
        </p:spPr>
        <p:txBody>
          <a:bodyPr wrap="none">
            <a:spAutoFit/>
          </a:bodyPr>
          <a:lstStyle/>
          <a:p>
            <a:r>
              <a:rPr lang="ja-JP" altLang="en-US" sz="2800" dirty="0"/>
              <a:t>浸水想定を調べよう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2" name="テキスト ボックス 11">
            <a:extLst>
              <a:ext uri="{FF2B5EF4-FFF2-40B4-BE49-F238E27FC236}">
                <a16:creationId xmlns:a16="http://schemas.microsoft.com/office/drawing/2014/main" id="{1655C184-24F3-BEBE-C254-87B98F262F48}"/>
              </a:ext>
            </a:extLst>
          </p:cNvPr>
          <p:cNvSpPr txBox="1"/>
          <p:nvPr/>
        </p:nvSpPr>
        <p:spPr>
          <a:xfrm>
            <a:off x="2293934" y="1794750"/>
            <a:ext cx="2160241"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画面を下から上に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3E06639-EEB0-7874-615C-E1F6A09F6E75}"/>
              </a:ext>
            </a:extLst>
          </p:cNvPr>
          <p:cNvSpPr txBox="1"/>
          <p:nvPr/>
        </p:nvSpPr>
        <p:spPr>
          <a:xfrm>
            <a:off x="354325" y="1772816"/>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破堤点を表示した状態で画面左上の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p>
        </p:txBody>
      </p:sp>
      <p:pic>
        <p:nvPicPr>
          <p:cNvPr id="27" name="図 26" descr="マップ&#10;&#10;自動的に生成された説明">
            <a:extLst>
              <a:ext uri="{FF2B5EF4-FFF2-40B4-BE49-F238E27FC236}">
                <a16:creationId xmlns:a16="http://schemas.microsoft.com/office/drawing/2014/main" id="{68D8E464-B4DF-3BCF-93CE-0039B2D26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940" y="2696460"/>
            <a:ext cx="1631729" cy="3531471"/>
          </a:xfrm>
          <a:prstGeom prst="rect">
            <a:avLst/>
          </a:prstGeom>
          <a:ln>
            <a:solidFill>
              <a:schemeClr val="tx1"/>
            </a:solidFill>
          </a:ln>
        </p:spPr>
      </p:pic>
      <p:sp>
        <p:nvSpPr>
          <p:cNvPr id="9" name="四角形: 角を丸くする 8">
            <a:extLst>
              <a:ext uri="{FF2B5EF4-FFF2-40B4-BE49-F238E27FC236}">
                <a16:creationId xmlns:a16="http://schemas.microsoft.com/office/drawing/2014/main" id="{E242CFB0-A488-0802-3AEF-A0B2681F19E0}"/>
              </a:ext>
            </a:extLst>
          </p:cNvPr>
          <p:cNvSpPr/>
          <p:nvPr/>
        </p:nvSpPr>
        <p:spPr>
          <a:xfrm>
            <a:off x="608847" y="2869467"/>
            <a:ext cx="220107" cy="2331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 name="図形グループ 69">
            <a:extLst>
              <a:ext uri="{FF2B5EF4-FFF2-40B4-BE49-F238E27FC236}">
                <a16:creationId xmlns:a16="http://schemas.microsoft.com/office/drawing/2014/main" id="{C7FE63B5-F043-5F78-8845-F1E45A23B61D}"/>
              </a:ext>
            </a:extLst>
          </p:cNvPr>
          <p:cNvGrpSpPr/>
          <p:nvPr/>
        </p:nvGrpSpPr>
        <p:grpSpPr>
          <a:xfrm>
            <a:off x="297675" y="2664989"/>
            <a:ext cx="296587" cy="293005"/>
            <a:chOff x="2897417" y="3995693"/>
            <a:chExt cx="296587" cy="293005"/>
          </a:xfrm>
        </p:grpSpPr>
        <p:sp>
          <p:nvSpPr>
            <p:cNvPr id="15" name="円/楕円 70">
              <a:extLst>
                <a:ext uri="{FF2B5EF4-FFF2-40B4-BE49-F238E27FC236}">
                  <a16:creationId xmlns:a16="http://schemas.microsoft.com/office/drawing/2014/main" id="{4F356B99-1AF0-4EDE-EB17-C08B1A1D24CE}"/>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F972141-7116-56E3-A79D-04371DBD63C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20" name="字幕 14">
            <a:extLst>
              <a:ext uri="{FF2B5EF4-FFF2-40B4-BE49-F238E27FC236}">
                <a16:creationId xmlns:a16="http://schemas.microsoft.com/office/drawing/2014/main" id="{BB2D022C-1FC1-6272-D4AF-343F2181DEC6}"/>
              </a:ext>
            </a:extLst>
          </p:cNvPr>
          <p:cNvSpPr>
            <a:spLocks noGrp="1"/>
          </p:cNvSpPr>
          <p:nvPr>
            <p:ph type="subTitle" idx="1"/>
          </p:nvPr>
        </p:nvSpPr>
        <p:spPr>
          <a:xfrm>
            <a:off x="374088" y="1352440"/>
            <a:ext cx="8384676" cy="360000"/>
          </a:xfrm>
        </p:spPr>
        <p:txBody>
          <a:bodyPr vert="horz" lIns="91440" tIns="45720" rIns="91440" bIns="45720" rtlCol="0" anchor="t">
            <a:normAutofit fontScale="70000" lnSpcReduction="20000"/>
          </a:bodyPr>
          <a:lstStyle/>
          <a:p>
            <a:r>
              <a:rPr lang="ja-JP" altLang="en-US" sz="2800" dirty="0">
                <a:latin typeface="Meiryo"/>
                <a:ea typeface="Meiryo"/>
              </a:rPr>
              <a:t>調べた想定破堤点が破堤した場合の浸水想定を確認してみましょう。</a:t>
            </a:r>
          </a:p>
        </p:txBody>
      </p:sp>
      <p:sp>
        <p:nvSpPr>
          <p:cNvPr id="22" name="テキスト ボックス 21">
            <a:extLst>
              <a:ext uri="{FF2B5EF4-FFF2-40B4-BE49-F238E27FC236}">
                <a16:creationId xmlns:a16="http://schemas.microsoft.com/office/drawing/2014/main" id="{BDD9D2F7-DE45-EE62-22AD-B8495AF71522}"/>
              </a:ext>
            </a:extLst>
          </p:cNvPr>
          <p:cNvSpPr txBox="1"/>
          <p:nvPr/>
        </p:nvSpPr>
        <p:spPr>
          <a:xfrm>
            <a:off x="4453313" y="1759250"/>
            <a:ext cx="2160241"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破堤点リストの中　</a:t>
            </a:r>
            <a:endParaRPr lang="en-US" altLang="ja-JP" sz="1600" b="1" dirty="0">
              <a:latin typeface="メイリオ" panose="020B0604030504040204" pitchFamily="50" charset="-128"/>
              <a:ea typeface="メイリオ" panose="020B0604030504040204" pitchFamily="50" charset="-128"/>
            </a:endParaRPr>
          </a:p>
          <a:p>
            <a:pPr marL="180975" indent="-180975"/>
            <a:r>
              <a:rPr lang="ja-JP" altLang="en-US" sz="1600" b="1" dirty="0">
                <a:latin typeface="メイリオ" panose="020B0604030504040204" pitchFamily="50" charset="-128"/>
                <a:ea typeface="メイリオ" panose="020B0604030504040204" pitchFamily="50" charset="-128"/>
              </a:rPr>
              <a:t>　から浸水想定を見たい破堤点を押す</a:t>
            </a:r>
            <a:endParaRPr lang="en-US" altLang="ja-JP" sz="1600" b="1" dirty="0">
              <a:latin typeface="メイリオ" panose="020B0604030504040204" pitchFamily="50" charset="-128"/>
              <a:ea typeface="メイリオ" panose="020B0604030504040204" pitchFamily="50" charset="-128"/>
            </a:endParaRPr>
          </a:p>
        </p:txBody>
      </p:sp>
      <p:pic>
        <p:nvPicPr>
          <p:cNvPr id="35" name="図 34" descr="テーブル&#10;&#10;自動的に生成された説明">
            <a:extLst>
              <a:ext uri="{FF2B5EF4-FFF2-40B4-BE49-F238E27FC236}">
                <a16:creationId xmlns:a16="http://schemas.microsoft.com/office/drawing/2014/main" id="{31AB556E-025C-0EDB-0362-1448FBD611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8349" y="2707170"/>
            <a:ext cx="1631729" cy="3531471"/>
          </a:xfrm>
          <a:prstGeom prst="rect">
            <a:avLst/>
          </a:prstGeom>
          <a:ln>
            <a:solidFill>
              <a:schemeClr val="tx1"/>
            </a:solidFill>
          </a:ln>
        </p:spPr>
      </p:pic>
      <p:grpSp>
        <p:nvGrpSpPr>
          <p:cNvPr id="7" name="グループ化 6">
            <a:extLst>
              <a:ext uri="{FF2B5EF4-FFF2-40B4-BE49-F238E27FC236}">
                <a16:creationId xmlns:a16="http://schemas.microsoft.com/office/drawing/2014/main" id="{264D0884-C69F-45A8-BC2E-F5790A02E02E}"/>
              </a:ext>
            </a:extLst>
          </p:cNvPr>
          <p:cNvGrpSpPr/>
          <p:nvPr/>
        </p:nvGrpSpPr>
        <p:grpSpPr>
          <a:xfrm>
            <a:off x="4772154" y="4461083"/>
            <a:ext cx="1456030" cy="518748"/>
            <a:chOff x="6507376" y="4459284"/>
            <a:chExt cx="1456030" cy="518748"/>
          </a:xfrm>
        </p:grpSpPr>
        <p:sp>
          <p:nvSpPr>
            <p:cNvPr id="21" name="四角形: 角を丸くする 20">
              <a:extLst>
                <a:ext uri="{FF2B5EF4-FFF2-40B4-BE49-F238E27FC236}">
                  <a16:creationId xmlns:a16="http://schemas.microsoft.com/office/drawing/2014/main" id="{530566FE-DD90-B48F-09B5-DCB39AC3A538}"/>
                </a:ext>
              </a:extLst>
            </p:cNvPr>
            <p:cNvSpPr/>
            <p:nvPr/>
          </p:nvSpPr>
          <p:spPr>
            <a:xfrm>
              <a:off x="6651914" y="4762008"/>
              <a:ext cx="131149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図形グループ 69">
              <a:extLst>
                <a:ext uri="{FF2B5EF4-FFF2-40B4-BE49-F238E27FC236}">
                  <a16:creationId xmlns:a16="http://schemas.microsoft.com/office/drawing/2014/main" id="{08CF6105-7EBF-237E-BE51-B92BF18063A9}"/>
                </a:ext>
              </a:extLst>
            </p:cNvPr>
            <p:cNvGrpSpPr/>
            <p:nvPr/>
          </p:nvGrpSpPr>
          <p:grpSpPr>
            <a:xfrm>
              <a:off x="6507376" y="4459284"/>
              <a:ext cx="296586" cy="293005"/>
              <a:chOff x="4232441" y="3995693"/>
              <a:chExt cx="296586" cy="293005"/>
            </a:xfrm>
          </p:grpSpPr>
          <p:sp>
            <p:nvSpPr>
              <p:cNvPr id="24" name="円/楕円 70">
                <a:extLst>
                  <a:ext uri="{FF2B5EF4-FFF2-40B4-BE49-F238E27FC236}">
                    <a16:creationId xmlns:a16="http://schemas.microsoft.com/office/drawing/2014/main" id="{6DE3CF92-FBD9-6E6E-4D21-7B140DA7A32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71">
                <a:extLst>
                  <a:ext uri="{FF2B5EF4-FFF2-40B4-BE49-F238E27FC236}">
                    <a16:creationId xmlns:a16="http://schemas.microsoft.com/office/drawing/2014/main" id="{2334CEE3-53F2-381D-5E7E-4DBF95603F6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6" name="図 25">
            <a:extLst>
              <a:ext uri="{FF2B5EF4-FFF2-40B4-BE49-F238E27FC236}">
                <a16:creationId xmlns:a16="http://schemas.microsoft.com/office/drawing/2014/main" id="{FEFE3221-09AD-4814-4149-012C9E51B6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144" y="2394500"/>
            <a:ext cx="229811" cy="210113"/>
          </a:xfrm>
          <a:prstGeom prst="rect">
            <a:avLst/>
          </a:prstGeom>
        </p:spPr>
      </p:pic>
      <p:pic>
        <p:nvPicPr>
          <p:cNvPr id="37" name="図 36" descr="グラフィカル ユーザー インターフェイス, アプリケーション&#10;&#10;中程度の精度で自動的に生成された説明">
            <a:extLst>
              <a:ext uri="{FF2B5EF4-FFF2-40B4-BE49-F238E27FC236}">
                <a16:creationId xmlns:a16="http://schemas.microsoft.com/office/drawing/2014/main" id="{AD82651C-D5A3-3725-BA31-635B96ADA0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3624" y="2706043"/>
            <a:ext cx="1632770" cy="3533724"/>
          </a:xfrm>
          <a:prstGeom prst="rect">
            <a:avLst/>
          </a:prstGeom>
          <a:ln>
            <a:solidFill>
              <a:schemeClr val="tx1"/>
            </a:solidFill>
          </a:ln>
        </p:spPr>
      </p:pic>
      <p:grpSp>
        <p:nvGrpSpPr>
          <p:cNvPr id="17" name="図形グループ 61">
            <a:extLst>
              <a:ext uri="{FF2B5EF4-FFF2-40B4-BE49-F238E27FC236}">
                <a16:creationId xmlns:a16="http://schemas.microsoft.com/office/drawing/2014/main" id="{37691358-562C-1CCA-D8BF-1D6344FD70B3}"/>
              </a:ext>
            </a:extLst>
          </p:cNvPr>
          <p:cNvGrpSpPr/>
          <p:nvPr/>
        </p:nvGrpSpPr>
        <p:grpSpPr>
          <a:xfrm>
            <a:off x="3059832" y="3877566"/>
            <a:ext cx="296586" cy="293005"/>
            <a:chOff x="3546641" y="3995693"/>
            <a:chExt cx="296586" cy="293005"/>
          </a:xfrm>
        </p:grpSpPr>
        <p:sp>
          <p:nvSpPr>
            <p:cNvPr id="18" name="円/楕円 65">
              <a:extLst>
                <a:ext uri="{FF2B5EF4-FFF2-40B4-BE49-F238E27FC236}">
                  <a16:creationId xmlns:a16="http://schemas.microsoft.com/office/drawing/2014/main" id="{297AC171-439D-7DF9-E437-C14DF22E810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68">
              <a:extLst>
                <a:ext uri="{FF2B5EF4-FFF2-40B4-BE49-F238E27FC236}">
                  <a16:creationId xmlns:a16="http://schemas.microsoft.com/office/drawing/2014/main" id="{9F896822-C2E0-9E21-4618-D4BA564DD70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矢印: 下 37">
            <a:extLst>
              <a:ext uri="{FF2B5EF4-FFF2-40B4-BE49-F238E27FC236}">
                <a16:creationId xmlns:a16="http://schemas.microsoft.com/office/drawing/2014/main" id="{491C32AC-CAB2-D90C-087B-4A075780B303}"/>
              </a:ext>
            </a:extLst>
          </p:cNvPr>
          <p:cNvSpPr/>
          <p:nvPr/>
        </p:nvSpPr>
        <p:spPr>
          <a:xfrm rot="10800000">
            <a:off x="3191484" y="4024069"/>
            <a:ext cx="648072" cy="897671"/>
          </a:xfrm>
          <a:prstGeom prst="down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415202D3-A665-4A0C-BA45-54C63B41F3E9}"/>
              </a:ext>
            </a:extLst>
          </p:cNvPr>
          <p:cNvSpPr txBox="1"/>
          <p:nvPr/>
        </p:nvSpPr>
        <p:spPr>
          <a:xfrm>
            <a:off x="6732210" y="1772816"/>
            <a:ext cx="2150286" cy="954107"/>
          </a:xfrm>
          <a:prstGeom prst="rect">
            <a:avLst/>
          </a:prstGeom>
          <a:noFill/>
        </p:spPr>
        <p:txBody>
          <a:bodyPr wrap="square" rtlCol="0">
            <a:spAutoFit/>
          </a:bodyPr>
          <a:lstStyle/>
          <a:p>
            <a:pPr marL="180975" indent="-180975"/>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青い「✓」が入ったのを確認し上から下にスクロール</a:t>
            </a:r>
            <a:endParaRPr lang="en-US" altLang="ja-JP" sz="1600" b="1" dirty="0">
              <a:latin typeface="メイリオ" panose="020B0604030504040204" pitchFamily="50" charset="-128"/>
              <a:ea typeface="メイリオ" panose="020B0604030504040204" pitchFamily="50" charset="-128"/>
            </a:endParaRPr>
          </a:p>
        </p:txBody>
      </p:sp>
      <p:pic>
        <p:nvPicPr>
          <p:cNvPr id="41" name="図 40" descr="テーブル&#10;&#10;低い精度で自動的に生成された説明">
            <a:extLst>
              <a:ext uri="{FF2B5EF4-FFF2-40B4-BE49-F238E27FC236}">
                <a16:creationId xmlns:a16="http://schemas.microsoft.com/office/drawing/2014/main" id="{3A6CA0B9-81D2-4AF9-A8DB-F71E6794D1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2034" y="2698948"/>
            <a:ext cx="1631187" cy="3530299"/>
          </a:xfrm>
          <a:prstGeom prst="rect">
            <a:avLst/>
          </a:prstGeom>
          <a:ln>
            <a:solidFill>
              <a:schemeClr val="tx1"/>
            </a:solidFill>
          </a:ln>
        </p:spPr>
      </p:pic>
      <p:sp>
        <p:nvSpPr>
          <p:cNvPr id="42" name="四角形: 角を丸くする 41">
            <a:extLst>
              <a:ext uri="{FF2B5EF4-FFF2-40B4-BE49-F238E27FC236}">
                <a16:creationId xmlns:a16="http://schemas.microsoft.com/office/drawing/2014/main" id="{0855A00D-EABD-45B5-88B9-04DEE9C92712}"/>
              </a:ext>
            </a:extLst>
          </p:cNvPr>
          <p:cNvSpPr/>
          <p:nvPr/>
        </p:nvSpPr>
        <p:spPr>
          <a:xfrm>
            <a:off x="7013165" y="4766900"/>
            <a:ext cx="217322" cy="205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フリーフォーム 92">
            <a:extLst>
              <a:ext uri="{FF2B5EF4-FFF2-40B4-BE49-F238E27FC236}">
                <a16:creationId xmlns:a16="http://schemas.microsoft.com/office/drawing/2014/main" id="{94F6DBEF-080D-4C3B-8685-173D765EF015}"/>
              </a:ext>
            </a:extLst>
          </p:cNvPr>
          <p:cNvSpPr/>
          <p:nvPr/>
        </p:nvSpPr>
        <p:spPr>
          <a:xfrm>
            <a:off x="7082194" y="4310855"/>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下 43">
            <a:extLst>
              <a:ext uri="{FF2B5EF4-FFF2-40B4-BE49-F238E27FC236}">
                <a16:creationId xmlns:a16="http://schemas.microsoft.com/office/drawing/2014/main" id="{E8936CA8-6C47-4E38-B129-E5C7FB9EACAD}"/>
              </a:ext>
            </a:extLst>
          </p:cNvPr>
          <p:cNvSpPr/>
          <p:nvPr/>
        </p:nvSpPr>
        <p:spPr>
          <a:xfrm>
            <a:off x="7423591" y="4209886"/>
            <a:ext cx="648072" cy="897671"/>
          </a:xfrm>
          <a:prstGeom prst="down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4959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C7C5B506-F92B-F646-4F67-09F0648DC3CE}"/>
              </a:ext>
            </a:extLst>
          </p:cNvPr>
          <p:cNvSpPr txBox="1"/>
          <p:nvPr/>
        </p:nvSpPr>
        <p:spPr>
          <a:xfrm>
            <a:off x="2397088" y="1381839"/>
            <a:ext cx="2160241" cy="1138773"/>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浸水想定がグラデーションで表示されます</a:t>
            </a:r>
            <a:endParaRPr lang="en-US" altLang="ja-JP" sz="1600" b="1" dirty="0">
              <a:latin typeface="メイリオ" panose="020B0604030504040204" pitchFamily="50" charset="-128"/>
              <a:ea typeface="メイリオ" panose="020B0604030504040204" pitchFamily="50" charset="-128"/>
            </a:endParaRPr>
          </a:p>
          <a:p>
            <a:r>
              <a:rPr lang="en-US" altLang="ja-JP" sz="1200" b="1" dirty="0">
                <a:solidFill>
                  <a:srgbClr val="009650"/>
                </a:solidFill>
                <a:latin typeface="メイリオ" panose="020B0604030504040204" pitchFamily="50" charset="-128"/>
                <a:ea typeface="メイリオ" panose="020B0604030504040204" pitchFamily="50" charset="-128"/>
              </a:rPr>
              <a:t>※</a:t>
            </a:r>
            <a:r>
              <a:rPr lang="ja-JP" altLang="en-US" sz="1200" b="1" dirty="0">
                <a:solidFill>
                  <a:srgbClr val="009650"/>
                </a:solidFill>
                <a:latin typeface="メイリオ" panose="020B0604030504040204" pitchFamily="50" charset="-128"/>
                <a:ea typeface="メイリオ" panose="020B0604030504040204" pitchFamily="50" charset="-128"/>
              </a:rPr>
              <a:t>色が赤いほど水深が深い</a:t>
            </a:r>
            <a:endParaRPr lang="en-US" altLang="ja-JP" sz="1200" b="1" dirty="0">
              <a:solidFill>
                <a:srgbClr val="00965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6AFF961-B639-149B-F84C-4FE35D017162}"/>
              </a:ext>
            </a:extLst>
          </p:cNvPr>
          <p:cNvSpPr txBox="1"/>
          <p:nvPr/>
        </p:nvSpPr>
        <p:spPr>
          <a:xfrm>
            <a:off x="395536" y="1597283"/>
            <a:ext cx="1872207" cy="707886"/>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左上の「　」を押す</a:t>
            </a:r>
            <a:endParaRPr lang="en-US" altLang="ja-JP" sz="1600" b="1" dirty="0">
              <a:latin typeface="メイリオ" panose="020B0604030504040204" pitchFamily="50" charset="-128"/>
              <a:ea typeface="メイリオ" panose="020B0604030504040204" pitchFamily="50" charset="-128"/>
            </a:endParaRPr>
          </a:p>
        </p:txBody>
      </p:sp>
      <p:sp>
        <p:nvSpPr>
          <p:cNvPr id="13" name="タイトル 1">
            <a:extLst>
              <a:ext uri="{FF2B5EF4-FFF2-40B4-BE49-F238E27FC236}">
                <a16:creationId xmlns:a16="http://schemas.microsoft.com/office/drawing/2014/main" id="{46EDC410-9776-C872-DA33-7D2A909D220F}"/>
              </a:ext>
            </a:extLst>
          </p:cNvPr>
          <p:cNvSpPr>
            <a:spLocks noGrp="1"/>
          </p:cNvSpPr>
          <p:nvPr>
            <p:ph type="ctrTitle"/>
          </p:nvPr>
        </p:nvSpPr>
        <p:spPr>
          <a:xfrm>
            <a:off x="1767718" y="578148"/>
            <a:ext cx="3416320" cy="490904"/>
          </a:xfrm>
        </p:spPr>
        <p:txBody>
          <a:bodyPr wrap="none">
            <a:spAutoFit/>
          </a:bodyPr>
          <a:lstStyle/>
          <a:p>
            <a:r>
              <a:rPr lang="ja-JP" altLang="en-US" sz="2800" dirty="0"/>
              <a:t>浸水想定を調べよう</a:t>
            </a:r>
          </a:p>
        </p:txBody>
      </p:sp>
      <p:sp>
        <p:nvSpPr>
          <p:cNvPr id="14" name="Title 1">
            <a:extLst>
              <a:ext uri="{FF2B5EF4-FFF2-40B4-BE49-F238E27FC236}">
                <a16:creationId xmlns:a16="http://schemas.microsoft.com/office/drawing/2014/main" id="{583A6F1D-A656-C221-32B7-1A97C0F6E905}"/>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pic>
        <p:nvPicPr>
          <p:cNvPr id="21" name="図 20" descr="グラフィカル ユーザー インターフェイス, アプリケーション&#10;&#10;中程度の精度で自動的に生成された説明">
            <a:extLst>
              <a:ext uri="{FF2B5EF4-FFF2-40B4-BE49-F238E27FC236}">
                <a16:creationId xmlns:a16="http://schemas.microsoft.com/office/drawing/2014/main" id="{81679209-FD0B-89FC-4D78-718EAAEAA0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505" y="2492896"/>
            <a:ext cx="1632770" cy="3533724"/>
          </a:xfrm>
          <a:prstGeom prst="rect">
            <a:avLst/>
          </a:prstGeom>
          <a:ln>
            <a:solidFill>
              <a:schemeClr val="tx1"/>
            </a:solidFill>
          </a:ln>
        </p:spPr>
      </p:pic>
      <p:sp>
        <p:nvSpPr>
          <p:cNvPr id="18" name="四角形: 角を丸くする 17">
            <a:extLst>
              <a:ext uri="{FF2B5EF4-FFF2-40B4-BE49-F238E27FC236}">
                <a16:creationId xmlns:a16="http://schemas.microsoft.com/office/drawing/2014/main" id="{EA3FD345-F3CC-252D-D829-54B498545686}"/>
              </a:ext>
            </a:extLst>
          </p:cNvPr>
          <p:cNvSpPr/>
          <p:nvPr/>
        </p:nvSpPr>
        <p:spPr>
          <a:xfrm>
            <a:off x="647505" y="2838761"/>
            <a:ext cx="246217" cy="205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リーフォーム 83">
            <a:extLst>
              <a:ext uri="{FF2B5EF4-FFF2-40B4-BE49-F238E27FC236}">
                <a16:creationId xmlns:a16="http://schemas.microsoft.com/office/drawing/2014/main" id="{AA485E96-753B-B78E-F2DD-2DCA641C9C3F}"/>
              </a:ext>
            </a:extLst>
          </p:cNvPr>
          <p:cNvSpPr/>
          <p:nvPr/>
        </p:nvSpPr>
        <p:spPr>
          <a:xfrm>
            <a:off x="434286" y="2623679"/>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マップ&#10;&#10;自動的に生成された説明">
            <a:extLst>
              <a:ext uri="{FF2B5EF4-FFF2-40B4-BE49-F238E27FC236}">
                <a16:creationId xmlns:a16="http://schemas.microsoft.com/office/drawing/2014/main" id="{774B994E-1978-E8EC-2324-281D3B0FB0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0352" y="2492895"/>
            <a:ext cx="1632770" cy="3533725"/>
          </a:xfrm>
          <a:prstGeom prst="rect">
            <a:avLst/>
          </a:prstGeom>
          <a:ln>
            <a:solidFill>
              <a:schemeClr val="tx1"/>
            </a:solidFill>
          </a:ln>
        </p:spPr>
      </p:pic>
      <p:grpSp>
        <p:nvGrpSpPr>
          <p:cNvPr id="11" name="グループ化 10">
            <a:extLst>
              <a:ext uri="{FF2B5EF4-FFF2-40B4-BE49-F238E27FC236}">
                <a16:creationId xmlns:a16="http://schemas.microsoft.com/office/drawing/2014/main" id="{9858F6CF-253E-4377-956F-03AADB13531F}"/>
              </a:ext>
            </a:extLst>
          </p:cNvPr>
          <p:cNvGrpSpPr/>
          <p:nvPr/>
        </p:nvGrpSpPr>
        <p:grpSpPr>
          <a:xfrm>
            <a:off x="2383331" y="2916616"/>
            <a:ext cx="1969665" cy="2607770"/>
            <a:chOff x="6213156" y="3125486"/>
            <a:chExt cx="1969665" cy="2607770"/>
          </a:xfrm>
        </p:grpSpPr>
        <p:grpSp>
          <p:nvGrpSpPr>
            <p:cNvPr id="24" name="図形グループ 20">
              <a:extLst>
                <a:ext uri="{FF2B5EF4-FFF2-40B4-BE49-F238E27FC236}">
                  <a16:creationId xmlns:a16="http://schemas.microsoft.com/office/drawing/2014/main" id="{AF3A3DD8-2D81-5578-B7C3-D831A0DA916E}"/>
                </a:ext>
              </a:extLst>
            </p:cNvPr>
            <p:cNvGrpSpPr/>
            <p:nvPr/>
          </p:nvGrpSpPr>
          <p:grpSpPr>
            <a:xfrm>
              <a:off x="6213156" y="3399473"/>
              <a:ext cx="296586" cy="293005"/>
              <a:chOff x="6801905" y="3995693"/>
              <a:chExt cx="296586" cy="293005"/>
            </a:xfrm>
          </p:grpSpPr>
          <p:sp>
            <p:nvSpPr>
              <p:cNvPr id="25" name="円/楕円 21">
                <a:extLst>
                  <a:ext uri="{FF2B5EF4-FFF2-40B4-BE49-F238E27FC236}">
                    <a16:creationId xmlns:a16="http://schemas.microsoft.com/office/drawing/2014/main" id="{29993099-E434-B4AC-43F5-083003425DC0}"/>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2">
                <a:extLst>
                  <a:ext uri="{FF2B5EF4-FFF2-40B4-BE49-F238E27FC236}">
                    <a16:creationId xmlns:a16="http://schemas.microsoft.com/office/drawing/2014/main" id="{21A6208E-1E14-4B63-4CED-577A43697733}"/>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四角形: 角を丸くする 26">
              <a:extLst>
                <a:ext uri="{FF2B5EF4-FFF2-40B4-BE49-F238E27FC236}">
                  <a16:creationId xmlns:a16="http://schemas.microsoft.com/office/drawing/2014/main" id="{4E1350C5-7276-D444-E5FA-A0F6CDAD7A14}"/>
                </a:ext>
              </a:extLst>
            </p:cNvPr>
            <p:cNvSpPr/>
            <p:nvPr/>
          </p:nvSpPr>
          <p:spPr>
            <a:xfrm>
              <a:off x="6530177" y="3125486"/>
              <a:ext cx="1652644" cy="26077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7666C39E-6312-4A13-AA20-6F75F7C17009}"/>
              </a:ext>
            </a:extLst>
          </p:cNvPr>
          <p:cNvGrpSpPr/>
          <p:nvPr/>
        </p:nvGrpSpPr>
        <p:grpSpPr>
          <a:xfrm>
            <a:off x="6968657" y="2520612"/>
            <a:ext cx="1753864" cy="3549001"/>
            <a:chOff x="6742631" y="2488760"/>
            <a:chExt cx="1753864" cy="3549001"/>
          </a:xfrm>
        </p:grpSpPr>
        <p:grpSp>
          <p:nvGrpSpPr>
            <p:cNvPr id="39" name="グループ化 38">
              <a:extLst>
                <a:ext uri="{FF2B5EF4-FFF2-40B4-BE49-F238E27FC236}">
                  <a16:creationId xmlns:a16="http://schemas.microsoft.com/office/drawing/2014/main" id="{DA0DFF59-2F0B-4B00-A3CB-63BA697C16A8}"/>
                </a:ext>
              </a:extLst>
            </p:cNvPr>
            <p:cNvGrpSpPr/>
            <p:nvPr/>
          </p:nvGrpSpPr>
          <p:grpSpPr>
            <a:xfrm>
              <a:off x="6742631" y="2488760"/>
              <a:ext cx="1637039" cy="3549001"/>
              <a:chOff x="6971791" y="2488760"/>
              <a:chExt cx="1637039" cy="3549001"/>
            </a:xfrm>
          </p:grpSpPr>
          <p:pic>
            <p:nvPicPr>
              <p:cNvPr id="37" name="図 36">
                <a:extLst>
                  <a:ext uri="{FF2B5EF4-FFF2-40B4-BE49-F238E27FC236}">
                    <a16:creationId xmlns:a16="http://schemas.microsoft.com/office/drawing/2014/main" id="{AEA47819-6D3A-42BE-A717-6E4131AD9239}"/>
                  </a:ext>
                </a:extLst>
              </p:cNvPr>
              <p:cNvPicPr>
                <a:picLocks noChangeAspect="1"/>
              </p:cNvPicPr>
              <p:nvPr/>
            </p:nvPicPr>
            <p:blipFill>
              <a:blip r:embed="rId5"/>
              <a:stretch>
                <a:fillRect/>
              </a:stretch>
            </p:blipFill>
            <p:spPr>
              <a:xfrm>
                <a:off x="6971791" y="2488761"/>
                <a:ext cx="1637038" cy="3549000"/>
              </a:xfrm>
              <a:prstGeom prst="rect">
                <a:avLst/>
              </a:prstGeom>
            </p:spPr>
          </p:pic>
          <p:sp>
            <p:nvSpPr>
              <p:cNvPr id="38" name="正方形/長方形 37">
                <a:extLst>
                  <a:ext uri="{FF2B5EF4-FFF2-40B4-BE49-F238E27FC236}">
                    <a16:creationId xmlns:a16="http://schemas.microsoft.com/office/drawing/2014/main" id="{E7730E59-D21B-4392-AFC3-9FE4FA55E38F}"/>
                  </a:ext>
                </a:extLst>
              </p:cNvPr>
              <p:cNvSpPr/>
              <p:nvPr/>
            </p:nvSpPr>
            <p:spPr>
              <a:xfrm>
                <a:off x="6971791" y="2488760"/>
                <a:ext cx="1637039" cy="35378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40" name="図 39">
              <a:extLst>
                <a:ext uri="{FF2B5EF4-FFF2-40B4-BE49-F238E27FC236}">
                  <a16:creationId xmlns:a16="http://schemas.microsoft.com/office/drawing/2014/main" id="{1D86289D-13E8-4625-A620-165B2DE21B3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12440">
              <a:off x="7324499" y="4509042"/>
              <a:ext cx="473301" cy="540000"/>
            </a:xfrm>
            <a:prstGeom prst="rect">
              <a:avLst/>
            </a:prstGeom>
          </p:spPr>
        </p:pic>
        <p:sp>
          <p:nvSpPr>
            <p:cNvPr id="41" name="楕円 40">
              <a:extLst>
                <a:ext uri="{FF2B5EF4-FFF2-40B4-BE49-F238E27FC236}">
                  <a16:creationId xmlns:a16="http://schemas.microsoft.com/office/drawing/2014/main" id="{A51DCF7F-F052-44E8-8C93-53827331BFC8}"/>
                </a:ext>
              </a:extLst>
            </p:cNvPr>
            <p:cNvSpPr/>
            <p:nvPr/>
          </p:nvSpPr>
          <p:spPr>
            <a:xfrm>
              <a:off x="7201109" y="4184887"/>
              <a:ext cx="360040" cy="391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50DC50A0-EC43-464E-80EB-43E558C06B74}"/>
                </a:ext>
              </a:extLst>
            </p:cNvPr>
            <p:cNvSpPr/>
            <p:nvPr/>
          </p:nvSpPr>
          <p:spPr>
            <a:xfrm>
              <a:off x="7492399" y="2838761"/>
              <a:ext cx="1004096" cy="12383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 name="グループ化 1">
            <a:extLst>
              <a:ext uri="{FF2B5EF4-FFF2-40B4-BE49-F238E27FC236}">
                <a16:creationId xmlns:a16="http://schemas.microsoft.com/office/drawing/2014/main" id="{B79794C7-D52D-436C-AF18-1416109223AD}"/>
              </a:ext>
            </a:extLst>
          </p:cNvPr>
          <p:cNvGrpSpPr/>
          <p:nvPr/>
        </p:nvGrpSpPr>
        <p:grpSpPr>
          <a:xfrm>
            <a:off x="4822827" y="2488760"/>
            <a:ext cx="1637039" cy="3549000"/>
            <a:chOff x="4822827" y="2488760"/>
            <a:chExt cx="1637039" cy="3549000"/>
          </a:xfrm>
        </p:grpSpPr>
        <p:grpSp>
          <p:nvGrpSpPr>
            <p:cNvPr id="35" name="グループ化 34">
              <a:extLst>
                <a:ext uri="{FF2B5EF4-FFF2-40B4-BE49-F238E27FC236}">
                  <a16:creationId xmlns:a16="http://schemas.microsoft.com/office/drawing/2014/main" id="{A15607E6-B605-49FD-956A-246F446DB5F1}"/>
                </a:ext>
              </a:extLst>
            </p:cNvPr>
            <p:cNvGrpSpPr/>
            <p:nvPr/>
          </p:nvGrpSpPr>
          <p:grpSpPr>
            <a:xfrm>
              <a:off x="4822827" y="2488760"/>
              <a:ext cx="1637039" cy="3549000"/>
              <a:chOff x="5024382" y="2488760"/>
              <a:chExt cx="1637039" cy="3549000"/>
            </a:xfrm>
          </p:grpSpPr>
          <p:grpSp>
            <p:nvGrpSpPr>
              <p:cNvPr id="33" name="グループ化 32">
                <a:extLst>
                  <a:ext uri="{FF2B5EF4-FFF2-40B4-BE49-F238E27FC236}">
                    <a16:creationId xmlns:a16="http://schemas.microsoft.com/office/drawing/2014/main" id="{A158A100-2F33-487B-9CFD-F081D582A531}"/>
                  </a:ext>
                </a:extLst>
              </p:cNvPr>
              <p:cNvGrpSpPr/>
              <p:nvPr/>
            </p:nvGrpSpPr>
            <p:grpSpPr>
              <a:xfrm>
                <a:off x="5024382" y="2488760"/>
                <a:ext cx="1637039" cy="3549000"/>
                <a:chOff x="5024382" y="2488760"/>
                <a:chExt cx="1637039" cy="3549000"/>
              </a:xfrm>
            </p:grpSpPr>
            <p:pic>
              <p:nvPicPr>
                <p:cNvPr id="31" name="図 30">
                  <a:extLst>
                    <a:ext uri="{FF2B5EF4-FFF2-40B4-BE49-F238E27FC236}">
                      <a16:creationId xmlns:a16="http://schemas.microsoft.com/office/drawing/2014/main" id="{F28F641B-F1BB-4CAA-84C7-03B862230A4B}"/>
                    </a:ext>
                  </a:extLst>
                </p:cNvPr>
                <p:cNvPicPr>
                  <a:picLocks noChangeAspect="1"/>
                </p:cNvPicPr>
                <p:nvPr/>
              </p:nvPicPr>
              <p:blipFill>
                <a:blip r:embed="rId7"/>
                <a:stretch>
                  <a:fillRect/>
                </a:stretch>
              </p:blipFill>
              <p:spPr>
                <a:xfrm>
                  <a:off x="5024382" y="2488760"/>
                  <a:ext cx="1637039" cy="3549000"/>
                </a:xfrm>
                <a:prstGeom prst="rect">
                  <a:avLst/>
                </a:prstGeom>
              </p:spPr>
            </p:pic>
            <p:sp>
              <p:nvSpPr>
                <p:cNvPr id="32" name="正方形/長方形 31">
                  <a:extLst>
                    <a:ext uri="{FF2B5EF4-FFF2-40B4-BE49-F238E27FC236}">
                      <a16:creationId xmlns:a16="http://schemas.microsoft.com/office/drawing/2014/main" id="{7ACA0A07-4E16-40E4-9737-F42AC57F4148}"/>
                    </a:ext>
                  </a:extLst>
                </p:cNvPr>
                <p:cNvSpPr/>
                <p:nvPr/>
              </p:nvSpPr>
              <p:spPr>
                <a:xfrm>
                  <a:off x="5024382" y="2488760"/>
                  <a:ext cx="1631187" cy="354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4" name="図 33">
                <a:extLst>
                  <a:ext uri="{FF2B5EF4-FFF2-40B4-BE49-F238E27FC236}">
                    <a16:creationId xmlns:a16="http://schemas.microsoft.com/office/drawing/2014/main" id="{27E978C3-DE4D-4178-BC95-3CF5E80409C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12440">
                <a:off x="5707252" y="4306444"/>
                <a:ext cx="473301" cy="540000"/>
              </a:xfrm>
              <a:prstGeom prst="rect">
                <a:avLst/>
              </a:prstGeom>
            </p:spPr>
          </p:pic>
        </p:grpSp>
        <p:sp>
          <p:nvSpPr>
            <p:cNvPr id="43" name="楕円 42">
              <a:extLst>
                <a:ext uri="{FF2B5EF4-FFF2-40B4-BE49-F238E27FC236}">
                  <a16:creationId xmlns:a16="http://schemas.microsoft.com/office/drawing/2014/main" id="{6D4DBA38-625E-482A-A459-89A326E01A9A}"/>
                </a:ext>
              </a:extLst>
            </p:cNvPr>
            <p:cNvSpPr/>
            <p:nvPr/>
          </p:nvSpPr>
          <p:spPr>
            <a:xfrm>
              <a:off x="5429402" y="4077588"/>
              <a:ext cx="360040" cy="391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4" name="テキスト ボックス 43">
            <a:extLst>
              <a:ext uri="{FF2B5EF4-FFF2-40B4-BE49-F238E27FC236}">
                <a16:creationId xmlns:a16="http://schemas.microsoft.com/office/drawing/2014/main" id="{409C4258-FD84-4AB9-9812-2D7D944F6EF1}"/>
              </a:ext>
            </a:extLst>
          </p:cNvPr>
          <p:cNvSpPr txBox="1"/>
          <p:nvPr/>
        </p:nvSpPr>
        <p:spPr>
          <a:xfrm>
            <a:off x="4467692" y="1312022"/>
            <a:ext cx="2160241" cy="1200329"/>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❼</a:t>
            </a:r>
            <a:r>
              <a:rPr lang="ja-JP" altLang="en-US" sz="1600" b="1" dirty="0">
                <a:latin typeface="メイリオ" panose="020B0604030504040204" pitchFamily="50" charset="-128"/>
                <a:ea typeface="メイリオ" panose="020B0604030504040204" pitchFamily="50" charset="-128"/>
              </a:rPr>
              <a:t>地図上で破堤点を直接押すことでも浸水想定を見ることができます</a:t>
            </a:r>
            <a:endParaRPr lang="en-US" altLang="ja-JP" sz="1600"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01151736-CD6F-43F7-B216-810B75454C08}"/>
              </a:ext>
            </a:extLst>
          </p:cNvPr>
          <p:cNvSpPr txBox="1"/>
          <p:nvPr/>
        </p:nvSpPr>
        <p:spPr>
          <a:xfrm>
            <a:off x="6481028" y="1316152"/>
            <a:ext cx="2334324" cy="1200329"/>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❽</a:t>
            </a:r>
            <a:r>
              <a:rPr lang="ja-JP" altLang="en-US" sz="1600" b="1" dirty="0">
                <a:latin typeface="メイリオ" panose="020B0604030504040204" pitchFamily="50" charset="-128"/>
                <a:ea typeface="メイリオ" panose="020B0604030504040204" pitchFamily="50" charset="-128"/>
              </a:rPr>
              <a:t>浸水想定を表示した状態で地図上を押すとその地点の水深を画像で確認できます</a:t>
            </a:r>
            <a:endParaRPr lang="en-US" altLang="ja-JP" sz="1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35AD37F-1F49-41C8-7B2C-ADC285C0853D}"/>
              </a:ext>
            </a:extLst>
          </p:cNvPr>
          <p:cNvPicPr>
            <a:picLocks noChangeAspect="1"/>
          </p:cNvPicPr>
          <p:nvPr/>
        </p:nvPicPr>
        <p:blipFill>
          <a:blip r:embed="rId8"/>
          <a:stretch>
            <a:fillRect/>
          </a:stretch>
        </p:blipFill>
        <p:spPr>
          <a:xfrm>
            <a:off x="1578227" y="1723668"/>
            <a:ext cx="242229" cy="193783"/>
          </a:xfrm>
          <a:prstGeom prst="rect">
            <a:avLst/>
          </a:prstGeom>
        </p:spPr>
      </p:pic>
      <p:sp>
        <p:nvSpPr>
          <p:cNvPr id="6" name="テキスト ボックス 5">
            <a:extLst>
              <a:ext uri="{FF2B5EF4-FFF2-40B4-BE49-F238E27FC236}">
                <a16:creationId xmlns:a16="http://schemas.microsoft.com/office/drawing/2014/main" id="{62341B1F-D3E2-F4F4-A365-A8D93DEA957C}"/>
              </a:ext>
            </a:extLst>
          </p:cNvPr>
          <p:cNvSpPr txBox="1"/>
          <p:nvPr/>
        </p:nvSpPr>
        <p:spPr>
          <a:xfrm>
            <a:off x="5008817" y="4096563"/>
            <a:ext cx="441747" cy="523220"/>
          </a:xfrm>
          <a:prstGeom prst="rect">
            <a:avLst/>
          </a:prstGeom>
          <a:noFill/>
        </p:spPr>
        <p:txBody>
          <a:bodyPr wrap="square">
            <a:spAutoFit/>
          </a:bodyPr>
          <a:lstStyle/>
          <a:p>
            <a:r>
              <a:rPr lang="ja-JP" altLang="en-US" sz="2800" b="1" i="0" u="none" strike="noStrike" dirty="0">
                <a:solidFill>
                  <a:srgbClr val="009650"/>
                </a:solidFill>
                <a:effectLst/>
                <a:ea typeface="メイリオ" panose="020B0604030504040204" pitchFamily="50" charset="-128"/>
              </a:rPr>
              <a:t>➐</a:t>
            </a:r>
            <a:endParaRPr lang="ja-JP" altLang="en-US" sz="2800" dirty="0"/>
          </a:p>
        </p:txBody>
      </p:sp>
      <p:sp>
        <p:nvSpPr>
          <p:cNvPr id="16" name="テキスト ボックス 15">
            <a:extLst>
              <a:ext uri="{FF2B5EF4-FFF2-40B4-BE49-F238E27FC236}">
                <a16:creationId xmlns:a16="http://schemas.microsoft.com/office/drawing/2014/main" id="{B83FC180-D657-CB0F-CB62-B1DBBB5823F0}"/>
              </a:ext>
            </a:extLst>
          </p:cNvPr>
          <p:cNvSpPr txBox="1"/>
          <p:nvPr/>
        </p:nvSpPr>
        <p:spPr>
          <a:xfrm>
            <a:off x="6996605" y="4108924"/>
            <a:ext cx="441747" cy="523220"/>
          </a:xfrm>
          <a:prstGeom prst="rect">
            <a:avLst/>
          </a:prstGeom>
          <a:noFill/>
        </p:spPr>
        <p:txBody>
          <a:bodyPr wrap="square">
            <a:spAutoFit/>
          </a:bodyPr>
          <a:lstStyle/>
          <a:p>
            <a:r>
              <a:rPr lang="ja-JP" altLang="en-US" sz="2800" b="1" dirty="0">
                <a:solidFill>
                  <a:srgbClr val="009650"/>
                </a:solidFill>
                <a:ea typeface="メイリオ" panose="020B0604030504040204" pitchFamily="50" charset="-128"/>
              </a:rPr>
              <a:t>➑</a:t>
            </a:r>
            <a:endParaRPr lang="ja-JP" altLang="en-US" sz="2800" dirty="0"/>
          </a:p>
        </p:txBody>
      </p:sp>
    </p:spTree>
    <p:extLst>
      <p:ext uri="{BB962C8B-B14F-4D97-AF65-F5344CB8AC3E}">
        <p14:creationId xmlns:p14="http://schemas.microsoft.com/office/powerpoint/2010/main" val="244631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4493538" cy="490904"/>
          </a:xfrm>
        </p:spPr>
        <p:txBody>
          <a:bodyPr wrap="none">
            <a:spAutoFit/>
          </a:bodyPr>
          <a:lstStyle/>
          <a:p>
            <a:r>
              <a:rPr lang="ja-JP" altLang="en-US" sz="2800" dirty="0"/>
              <a:t>河川の水位情報を調べよう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3-D</a:t>
            </a:r>
            <a:endParaRPr lang="en-US" sz="3600" dirty="0"/>
          </a:p>
        </p:txBody>
      </p:sp>
      <p:sp>
        <p:nvSpPr>
          <p:cNvPr id="25" name="字幕 14">
            <a:extLst>
              <a:ext uri="{FF2B5EF4-FFF2-40B4-BE49-F238E27FC236}">
                <a16:creationId xmlns:a16="http://schemas.microsoft.com/office/drawing/2014/main" id="{84A4A9A1-3BDB-1B50-6980-8875DF6AFDEA}"/>
              </a:ext>
            </a:extLst>
          </p:cNvPr>
          <p:cNvSpPr>
            <a:spLocks noGrp="1"/>
          </p:cNvSpPr>
          <p:nvPr>
            <p:ph type="subTitle" idx="1"/>
          </p:nvPr>
        </p:nvSpPr>
        <p:spPr>
          <a:xfrm>
            <a:off x="339965" y="1416982"/>
            <a:ext cx="8384676" cy="360000"/>
          </a:xfrm>
        </p:spPr>
        <p:txBody>
          <a:bodyPr vert="horz" lIns="91440" tIns="45720" rIns="91440" bIns="45720" rtlCol="0" anchor="t">
            <a:normAutofit fontScale="77500" lnSpcReduction="20000"/>
          </a:bodyPr>
          <a:lstStyle/>
          <a:p>
            <a:r>
              <a:rPr lang="ja-JP" altLang="en-US" sz="2800" dirty="0">
                <a:latin typeface="Meiryo"/>
                <a:ea typeface="Meiryo"/>
              </a:rPr>
              <a:t>ここまで調べてきた河川の現在の水位情報を確認してみましょう</a:t>
            </a:r>
          </a:p>
        </p:txBody>
      </p:sp>
      <p:sp>
        <p:nvSpPr>
          <p:cNvPr id="34" name="テキスト ボックス 33">
            <a:extLst>
              <a:ext uri="{FF2B5EF4-FFF2-40B4-BE49-F238E27FC236}">
                <a16:creationId xmlns:a16="http://schemas.microsoft.com/office/drawing/2014/main" id="{30C34E9A-9530-419C-BFF9-6D6B6FC37629}"/>
              </a:ext>
            </a:extLst>
          </p:cNvPr>
          <p:cNvSpPr txBox="1"/>
          <p:nvPr/>
        </p:nvSpPr>
        <p:spPr>
          <a:xfrm>
            <a:off x="2142897" y="1680224"/>
            <a:ext cx="2746322" cy="954107"/>
          </a:xfrm>
          <a:prstGeom prst="rect">
            <a:avLst/>
          </a:prstGeom>
          <a:noFill/>
        </p:spPr>
        <p:txBody>
          <a:bodyPr wrap="square" lIns="91440" tIns="45720" rIns="91440" bIns="45720" rtlCol="0" anchor="t">
            <a:spAutoFit/>
          </a:bodyPr>
          <a:lstStyle/>
          <a:p>
            <a:pPr marL="271463" indent="-271463"/>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表示される青文字</a:t>
            </a:r>
            <a:r>
              <a:rPr lang="ja-JP" altLang="en-US" sz="1600" b="1" dirty="0">
                <a:solidFill>
                  <a:srgbClr val="009650"/>
                </a:solidFill>
                <a:latin typeface="メイリオ" panose="020B0604030504040204" pitchFamily="50" charset="-128"/>
                <a:ea typeface="メイリオ" panose="020B0604030504040204" pitchFamily="50" charset="-128"/>
              </a:rPr>
              <a:t>「現在の水位状況（川の防災情報へリンク）」</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0D09D562-F5BC-3105-64C1-A922DB6952E0}"/>
              </a:ext>
            </a:extLst>
          </p:cNvPr>
          <p:cNvSpPr txBox="1"/>
          <p:nvPr/>
        </p:nvSpPr>
        <p:spPr>
          <a:xfrm>
            <a:off x="365162" y="168063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確認したい</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破堤点を押す</a:t>
            </a:r>
          </a:p>
        </p:txBody>
      </p:sp>
      <p:grpSp>
        <p:nvGrpSpPr>
          <p:cNvPr id="2" name="グループ化 1">
            <a:extLst>
              <a:ext uri="{FF2B5EF4-FFF2-40B4-BE49-F238E27FC236}">
                <a16:creationId xmlns:a16="http://schemas.microsoft.com/office/drawing/2014/main" id="{46263996-DDEF-4468-BA14-3B80B8ECD8AB}"/>
              </a:ext>
            </a:extLst>
          </p:cNvPr>
          <p:cNvGrpSpPr/>
          <p:nvPr/>
        </p:nvGrpSpPr>
        <p:grpSpPr>
          <a:xfrm>
            <a:off x="510127" y="2693713"/>
            <a:ext cx="1632770" cy="3533725"/>
            <a:chOff x="948467" y="2705371"/>
            <a:chExt cx="1632770" cy="3533725"/>
          </a:xfrm>
        </p:grpSpPr>
        <p:pic>
          <p:nvPicPr>
            <p:cNvPr id="49" name="図 48" descr="マップ&#10;&#10;自動的に生成された説明">
              <a:extLst>
                <a:ext uri="{FF2B5EF4-FFF2-40B4-BE49-F238E27FC236}">
                  <a16:creationId xmlns:a16="http://schemas.microsoft.com/office/drawing/2014/main" id="{7C9AE099-A749-B7A2-098A-3CFE4C8BF8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467" y="2705371"/>
              <a:ext cx="1632770" cy="3533725"/>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E2327CEE-E2E8-85AF-CE46-D0CAEC4345E8}"/>
                </a:ext>
              </a:extLst>
            </p:cNvPr>
            <p:cNvSpPr/>
            <p:nvPr/>
          </p:nvSpPr>
          <p:spPr>
            <a:xfrm>
              <a:off x="1672401" y="4292573"/>
              <a:ext cx="220107" cy="2331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図形グループ 69">
              <a:extLst>
                <a:ext uri="{FF2B5EF4-FFF2-40B4-BE49-F238E27FC236}">
                  <a16:creationId xmlns:a16="http://schemas.microsoft.com/office/drawing/2014/main" id="{3D4A6562-4D16-49FC-7E8B-9A77355282A8}"/>
                </a:ext>
              </a:extLst>
            </p:cNvPr>
            <p:cNvGrpSpPr/>
            <p:nvPr/>
          </p:nvGrpSpPr>
          <p:grpSpPr>
            <a:xfrm>
              <a:off x="1411048" y="4033736"/>
              <a:ext cx="296587" cy="293005"/>
              <a:chOff x="2897417" y="3995693"/>
              <a:chExt cx="296587" cy="293005"/>
            </a:xfrm>
          </p:grpSpPr>
          <p:sp>
            <p:nvSpPr>
              <p:cNvPr id="37" name="円/楕円 70">
                <a:extLst>
                  <a:ext uri="{FF2B5EF4-FFF2-40B4-BE49-F238E27FC236}">
                    <a16:creationId xmlns:a16="http://schemas.microsoft.com/office/drawing/2014/main" id="{0C6C69D7-0147-11C2-6A03-61676B70826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9DD53234-A5F2-9876-82E8-90B02AEC8874}"/>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43" name="テキスト ボックス 42">
            <a:extLst>
              <a:ext uri="{FF2B5EF4-FFF2-40B4-BE49-F238E27FC236}">
                <a16:creationId xmlns:a16="http://schemas.microsoft.com/office/drawing/2014/main" id="{C144C397-B0AF-F2C0-9C3B-13553A0CEF65}"/>
              </a:ext>
            </a:extLst>
          </p:cNvPr>
          <p:cNvSpPr txBox="1"/>
          <p:nvPr/>
        </p:nvSpPr>
        <p:spPr>
          <a:xfrm>
            <a:off x="4807125" y="1693793"/>
            <a:ext cx="2285155"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画面が切り替わり</a:t>
            </a:r>
            <a:endParaRPr lang="en-US" altLang="ja-JP" sz="1600" b="1" dirty="0">
              <a:latin typeface="メイリオ" panose="020B0604030504040204" pitchFamily="50" charset="-128"/>
              <a:ea typeface="メイリオ" panose="020B0604030504040204" pitchFamily="50" charset="-128"/>
            </a:endParaRPr>
          </a:p>
          <a:p>
            <a:pPr marL="180975" indent="-180975"/>
            <a:r>
              <a:rPr lang="ja-JP" altLang="en-US" sz="1600" b="1" dirty="0">
                <a:latin typeface="メイリオ" panose="020B0604030504040204" pitchFamily="50" charset="-128"/>
                <a:ea typeface="メイリオ" panose="020B0604030504040204" pitchFamily="50" charset="-128"/>
              </a:rPr>
              <a:t>　 現在の水位が確認で </a:t>
            </a:r>
            <a:endParaRPr lang="en-US" altLang="ja-JP" sz="1600" b="1" dirty="0">
              <a:latin typeface="メイリオ" panose="020B0604030504040204" pitchFamily="50" charset="-128"/>
              <a:ea typeface="メイリオ" panose="020B0604030504040204" pitchFamily="50" charset="-128"/>
            </a:endParaRPr>
          </a:p>
          <a:p>
            <a:pPr marL="180975" indent="-180975"/>
            <a:r>
              <a:rPr lang="ja-JP" altLang="en-US" sz="1600" b="1" dirty="0">
                <a:latin typeface="メイリオ" panose="020B0604030504040204" pitchFamily="50" charset="-128"/>
                <a:ea typeface="メイリオ" panose="020B0604030504040204" pitchFamily="50" charset="-128"/>
              </a:rPr>
              <a:t>    きれば完了</a:t>
            </a:r>
            <a:endParaRPr lang="en-US" altLang="ja-JP" sz="1600" b="1"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BF76433E-1F15-423C-905B-523AEFF1F4B2}"/>
              </a:ext>
            </a:extLst>
          </p:cNvPr>
          <p:cNvGrpSpPr/>
          <p:nvPr/>
        </p:nvGrpSpPr>
        <p:grpSpPr>
          <a:xfrm>
            <a:off x="5097438" y="2705371"/>
            <a:ext cx="1655999" cy="3533725"/>
            <a:chOff x="5774628" y="2705371"/>
            <a:chExt cx="1655999" cy="3533725"/>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713A5A09-6A2C-3335-E98B-4DBC127816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628" y="2705371"/>
              <a:ext cx="1632770" cy="3533725"/>
            </a:xfrm>
            <a:prstGeom prst="rect">
              <a:avLst/>
            </a:prstGeom>
            <a:ln>
              <a:solidFill>
                <a:schemeClr val="tx1"/>
              </a:solidFill>
            </a:ln>
          </p:spPr>
        </p:pic>
        <p:sp>
          <p:nvSpPr>
            <p:cNvPr id="42" name="四角形: 角を丸くする 41">
              <a:extLst>
                <a:ext uri="{FF2B5EF4-FFF2-40B4-BE49-F238E27FC236}">
                  <a16:creationId xmlns:a16="http://schemas.microsoft.com/office/drawing/2014/main" id="{A41ACFAA-FDD8-ECF1-7B92-8AFD88674182}"/>
                </a:ext>
              </a:extLst>
            </p:cNvPr>
            <p:cNvSpPr/>
            <p:nvPr/>
          </p:nvSpPr>
          <p:spPr>
            <a:xfrm>
              <a:off x="5786366" y="4254199"/>
              <a:ext cx="1644261" cy="1489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4" name="図形グループ 69">
              <a:extLst>
                <a:ext uri="{FF2B5EF4-FFF2-40B4-BE49-F238E27FC236}">
                  <a16:creationId xmlns:a16="http://schemas.microsoft.com/office/drawing/2014/main" id="{84F2CBE0-7EBB-8EEB-20AB-D789CAC9F184}"/>
                </a:ext>
              </a:extLst>
            </p:cNvPr>
            <p:cNvGrpSpPr/>
            <p:nvPr/>
          </p:nvGrpSpPr>
          <p:grpSpPr>
            <a:xfrm>
              <a:off x="6499866" y="3950627"/>
              <a:ext cx="296586" cy="293005"/>
              <a:chOff x="4232441" y="3995693"/>
              <a:chExt cx="296586" cy="293005"/>
            </a:xfrm>
          </p:grpSpPr>
          <p:sp>
            <p:nvSpPr>
              <p:cNvPr id="45" name="円/楕円 70">
                <a:extLst>
                  <a:ext uri="{FF2B5EF4-FFF2-40B4-BE49-F238E27FC236}">
                    <a16:creationId xmlns:a16="http://schemas.microsoft.com/office/drawing/2014/main" id="{78700978-F31C-5A16-55CD-99FD7B05ECE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71">
                <a:extLst>
                  <a:ext uri="{FF2B5EF4-FFF2-40B4-BE49-F238E27FC236}">
                    <a16:creationId xmlns:a16="http://schemas.microsoft.com/office/drawing/2014/main" id="{D19CC8A0-0C9B-1D5E-D736-1ED103373FB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2">
            <a:extLst>
              <a:ext uri="{FF2B5EF4-FFF2-40B4-BE49-F238E27FC236}">
                <a16:creationId xmlns:a16="http://schemas.microsoft.com/office/drawing/2014/main" id="{8FA9DB15-BC6C-43B8-AFE9-9DF1E20E69ED}"/>
              </a:ext>
            </a:extLst>
          </p:cNvPr>
          <p:cNvGrpSpPr/>
          <p:nvPr/>
        </p:nvGrpSpPr>
        <p:grpSpPr>
          <a:xfrm>
            <a:off x="2806364" y="2705371"/>
            <a:ext cx="1632425" cy="3532980"/>
            <a:chOff x="3136003" y="2689857"/>
            <a:chExt cx="1632425" cy="3532980"/>
          </a:xfrm>
        </p:grpSpPr>
        <p:pic>
          <p:nvPicPr>
            <p:cNvPr id="29" name="図 28" descr="マップ&#10;&#10;自動的に生成された説明">
              <a:extLst>
                <a:ext uri="{FF2B5EF4-FFF2-40B4-BE49-F238E27FC236}">
                  <a16:creationId xmlns:a16="http://schemas.microsoft.com/office/drawing/2014/main" id="{7A372D1B-93FE-77B6-85B7-BBCEEB2AAF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6003" y="2689857"/>
              <a:ext cx="1632425" cy="3532980"/>
            </a:xfrm>
            <a:prstGeom prst="rect">
              <a:avLst/>
            </a:prstGeom>
            <a:ln>
              <a:solidFill>
                <a:schemeClr val="tx1"/>
              </a:solidFill>
            </a:ln>
          </p:spPr>
        </p:pic>
        <p:grpSp>
          <p:nvGrpSpPr>
            <p:cNvPr id="39" name="図形グループ 61">
              <a:extLst>
                <a:ext uri="{FF2B5EF4-FFF2-40B4-BE49-F238E27FC236}">
                  <a16:creationId xmlns:a16="http://schemas.microsoft.com/office/drawing/2014/main" id="{8FFEFAAB-A35F-7BB3-A606-4F49456614A1}"/>
                </a:ext>
              </a:extLst>
            </p:cNvPr>
            <p:cNvGrpSpPr/>
            <p:nvPr/>
          </p:nvGrpSpPr>
          <p:grpSpPr>
            <a:xfrm>
              <a:off x="4142203" y="3723617"/>
              <a:ext cx="296586" cy="293005"/>
              <a:chOff x="3546641" y="3995693"/>
              <a:chExt cx="296586" cy="293005"/>
            </a:xfrm>
          </p:grpSpPr>
          <p:sp>
            <p:nvSpPr>
              <p:cNvPr id="40" name="円/楕円 65">
                <a:extLst>
                  <a:ext uri="{FF2B5EF4-FFF2-40B4-BE49-F238E27FC236}">
                    <a16:creationId xmlns:a16="http://schemas.microsoft.com/office/drawing/2014/main" id="{415AB9C7-DB86-7B50-D22C-DDD651ADA7C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68">
                <a:extLst>
                  <a:ext uri="{FF2B5EF4-FFF2-40B4-BE49-F238E27FC236}">
                    <a16:creationId xmlns:a16="http://schemas.microsoft.com/office/drawing/2014/main" id="{4357459D-A75B-5032-2B18-B8FEA7F252F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四角形: 角を丸くする 49">
              <a:extLst>
                <a:ext uri="{FF2B5EF4-FFF2-40B4-BE49-F238E27FC236}">
                  <a16:creationId xmlns:a16="http://schemas.microsoft.com/office/drawing/2014/main" id="{C43E559A-BEDD-B15A-4AEC-F5DE5CE98890}"/>
                </a:ext>
              </a:extLst>
            </p:cNvPr>
            <p:cNvSpPr/>
            <p:nvPr/>
          </p:nvSpPr>
          <p:spPr>
            <a:xfrm>
              <a:off x="3613933" y="4034438"/>
              <a:ext cx="676563" cy="2197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50ECA0E0-5FA3-40D3-9A98-CD0D28844516}"/>
              </a:ext>
            </a:extLst>
          </p:cNvPr>
          <p:cNvGrpSpPr/>
          <p:nvPr/>
        </p:nvGrpSpPr>
        <p:grpSpPr>
          <a:xfrm>
            <a:off x="6749291" y="2959216"/>
            <a:ext cx="2043081" cy="2121803"/>
            <a:chOff x="6660232" y="1955269"/>
            <a:chExt cx="2043081" cy="2121803"/>
          </a:xfrm>
        </p:grpSpPr>
        <p:sp>
          <p:nvSpPr>
            <p:cNvPr id="31" name="テキスト ボックス 30">
              <a:extLst>
                <a:ext uri="{FF2B5EF4-FFF2-40B4-BE49-F238E27FC236}">
                  <a16:creationId xmlns:a16="http://schemas.microsoft.com/office/drawing/2014/main" id="{F9D6E07C-201E-4176-A18C-86BA59DB367D}"/>
                </a:ext>
              </a:extLst>
            </p:cNvPr>
            <p:cNvSpPr txBox="1"/>
            <p:nvPr/>
          </p:nvSpPr>
          <p:spPr>
            <a:xfrm>
              <a:off x="6815232" y="1955269"/>
              <a:ext cx="1888081" cy="1815882"/>
            </a:xfrm>
            <a:prstGeom prst="rect">
              <a:avLst/>
            </a:prstGeom>
            <a:noFill/>
            <a:ln w="28575">
              <a:solidFill>
                <a:srgbClr val="009650"/>
              </a:solidFill>
            </a:ln>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ここでは現在の水位状況のほか、水位の変化をグラフで確認したり、カメラで実際の様子を確認したりすることができます</a:t>
              </a:r>
              <a:endParaRPr lang="en-US" altLang="ja-JP" sz="1600" b="1" dirty="0">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78CEAC08-6791-4596-A803-1E64FE8DD8A5}"/>
                </a:ext>
              </a:extLst>
            </p:cNvPr>
            <p:cNvGrpSpPr/>
            <p:nvPr/>
          </p:nvGrpSpPr>
          <p:grpSpPr>
            <a:xfrm>
              <a:off x="6660232" y="3789455"/>
              <a:ext cx="648072" cy="287617"/>
              <a:chOff x="6660232" y="3789455"/>
              <a:chExt cx="648072" cy="287617"/>
            </a:xfrm>
          </p:grpSpPr>
          <p:cxnSp>
            <p:nvCxnSpPr>
              <p:cNvPr id="47" name="直線コネクタ 46">
                <a:extLst>
                  <a:ext uri="{FF2B5EF4-FFF2-40B4-BE49-F238E27FC236}">
                    <a16:creationId xmlns:a16="http://schemas.microsoft.com/office/drawing/2014/main" id="{13650716-F68B-4D28-9F08-8BB0062CF6BE}"/>
                  </a:ext>
                </a:extLst>
              </p:cNvPr>
              <p:cNvCxnSpPr/>
              <p:nvPr/>
            </p:nvCxnSpPr>
            <p:spPr>
              <a:xfrm>
                <a:off x="6660232" y="4077072"/>
                <a:ext cx="648072"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C47345D-60D9-4AD1-A713-EF930CB2E2E5}"/>
                  </a:ext>
                </a:extLst>
              </p:cNvPr>
              <p:cNvCxnSpPr/>
              <p:nvPr/>
            </p:nvCxnSpPr>
            <p:spPr>
              <a:xfrm flipV="1">
                <a:off x="7308304" y="3789455"/>
                <a:ext cx="0" cy="287617"/>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8545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t>
            </a:r>
            <a:r>
              <a:rPr lang="en-US" sz="3600" dirty="0"/>
              <a:t>-</a:t>
            </a:r>
            <a:r>
              <a:rPr lang="en-US" altLang="ja-JP" sz="3600" dirty="0"/>
              <a:t>E</a:t>
            </a:r>
            <a:endParaRPr lang="en-US" sz="3600" dirty="0"/>
          </a:p>
        </p:txBody>
      </p:sp>
      <p:sp>
        <p:nvSpPr>
          <p:cNvPr id="8" name="テキスト ボックス 7">
            <a:extLst>
              <a:ext uri="{FF2B5EF4-FFF2-40B4-BE49-F238E27FC236}">
                <a16:creationId xmlns:a16="http://schemas.microsoft.com/office/drawing/2014/main" id="{31409954-B360-166B-F8AD-A13DB1F640EA}"/>
              </a:ext>
            </a:extLst>
          </p:cNvPr>
          <p:cNvSpPr txBox="1"/>
          <p:nvPr/>
        </p:nvSpPr>
        <p:spPr>
          <a:xfrm>
            <a:off x="577296" y="1351508"/>
            <a:ext cx="7989408" cy="4154984"/>
          </a:xfrm>
          <a:prstGeom prst="rect">
            <a:avLst/>
          </a:prstGeom>
          <a:noFill/>
        </p:spPr>
        <p:txBody>
          <a:bodyPr wrap="square">
            <a:spAutoFit/>
          </a:bodyPr>
          <a:lstStyle/>
          <a:p>
            <a:pPr marL="417513" indent="-327025"/>
            <a:r>
              <a:rPr lang="ja-JP" altLang="en-US" sz="2400" b="1" dirty="0">
                <a:latin typeface="Meiryo" charset="-128"/>
                <a:ea typeface="Meiryo" charset="-128"/>
                <a:cs typeface="Meiryo" charset="-128"/>
              </a:rPr>
              <a:t>〇住んでいる市区町村から配布されたハザードマップとは異なる情報が表示されます。どちらが正しいでしょうか？</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endParaRPr lang="en-US" altLang="ja-JP" sz="2400" b="1" dirty="0">
              <a:latin typeface="メイリオ" panose="020B0604030504040204" pitchFamily="50" charset="-128"/>
              <a:ea typeface="メイリオ" panose="020B0604030504040204" pitchFamily="50" charset="-128"/>
              <a:cs typeface="Meiryo" charset="-128"/>
            </a:endParaRPr>
          </a:p>
          <a:p>
            <a:pPr marL="417513" indent="-835025"/>
            <a:r>
              <a:rPr lang="ja-JP" altLang="en-US" sz="2400" b="1" dirty="0">
                <a:latin typeface="メイリオ" panose="020B0604030504040204" pitchFamily="50" charset="-128"/>
                <a:ea typeface="メイリオ" panose="020B0604030504040204" pitchFamily="50" charset="-128"/>
                <a:cs typeface="Meiryo" charset="-128"/>
              </a:rPr>
              <a:t>⇒「浸水ナビ」は、国や都道府県の機関が作成した浸水シミュレーションの結果をまとめたウェブサイトですが、</a:t>
            </a:r>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最新の情報ではない可能性</a:t>
            </a:r>
            <a:r>
              <a:rPr lang="ja-JP" altLang="en-US" sz="2400" b="1" dirty="0">
                <a:latin typeface="メイリオ" panose="020B0604030504040204" pitchFamily="50" charset="-128"/>
                <a:ea typeface="メイリオ" panose="020B0604030504040204" pitchFamily="50" charset="-128"/>
                <a:cs typeface="Meiryo" charset="-128"/>
              </a:rPr>
              <a:t>があります。</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endParaRPr lang="en-US" altLang="ja-JP" sz="2400" b="1" dirty="0">
              <a:latin typeface="メイリオ" panose="020B0604030504040204" pitchFamily="50" charset="-128"/>
              <a:ea typeface="メイリオ" panose="020B0604030504040204" pitchFamily="50" charset="-128"/>
              <a:cs typeface="Meiryo" charset="-128"/>
            </a:endParaRPr>
          </a:p>
          <a:p>
            <a:pPr marL="417513" indent="-835025"/>
            <a:r>
              <a:rPr lang="ja-JP" altLang="en-US" sz="2400" b="1" dirty="0">
                <a:latin typeface="メイリオ" panose="020B0604030504040204" pitchFamily="50" charset="-128"/>
                <a:ea typeface="メイリオ" panose="020B0604030504040204" pitchFamily="50" charset="-128"/>
                <a:cs typeface="Meiryo" charset="-128"/>
              </a:rPr>
              <a:t>⇒ 洪水のリスクに関する最新かつ詳細な情報については、必ず、</a:t>
            </a:r>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市</a:t>
            </a:r>
            <a:r>
              <a:rPr lang="ja-JP" altLang="en-US" sz="2400" b="1" dirty="0">
                <a:solidFill>
                  <a:srgbClr val="009650"/>
                </a:solidFill>
                <a:latin typeface="Meiryo" charset="-128"/>
                <a:ea typeface="Meiryo" charset="-128"/>
                <a:cs typeface="Meiryo" charset="-128"/>
              </a:rPr>
              <a:t>区</a:t>
            </a:r>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町村が作成するハザードマップをご確認ください。</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pic>
        <p:nvPicPr>
          <p:cNvPr id="6" name="図 5">
            <a:extLst>
              <a:ext uri="{FF2B5EF4-FFF2-40B4-BE49-F238E27FC236}">
                <a16:creationId xmlns:a16="http://schemas.microsoft.com/office/drawing/2014/main" id="{9597D270-10D5-46C8-9430-C9DA2813CD72}"/>
              </a:ext>
            </a:extLst>
          </p:cNvPr>
          <p:cNvPicPr>
            <a:picLocks noChangeAspect="1"/>
          </p:cNvPicPr>
          <p:nvPr/>
        </p:nvPicPr>
        <p:blipFill>
          <a:blip r:embed="rId3"/>
          <a:stretch>
            <a:fillRect/>
          </a:stretch>
        </p:blipFill>
        <p:spPr>
          <a:xfrm>
            <a:off x="2339752" y="5157029"/>
            <a:ext cx="1328726" cy="1278586"/>
          </a:xfrm>
          <a:prstGeom prst="rect">
            <a:avLst/>
          </a:prstGeom>
        </p:spPr>
      </p:pic>
      <p:pic>
        <p:nvPicPr>
          <p:cNvPr id="9" name="図 8">
            <a:extLst>
              <a:ext uri="{FF2B5EF4-FFF2-40B4-BE49-F238E27FC236}">
                <a16:creationId xmlns:a16="http://schemas.microsoft.com/office/drawing/2014/main" id="{E1044C02-EF07-477E-8D7B-1EF7F004C498}"/>
              </a:ext>
            </a:extLst>
          </p:cNvPr>
          <p:cNvPicPr>
            <a:picLocks noChangeAspect="1"/>
          </p:cNvPicPr>
          <p:nvPr/>
        </p:nvPicPr>
        <p:blipFill>
          <a:blip r:embed="rId4"/>
          <a:stretch>
            <a:fillRect/>
          </a:stretch>
        </p:blipFill>
        <p:spPr>
          <a:xfrm>
            <a:off x="3803701" y="5085184"/>
            <a:ext cx="2313889" cy="1148778"/>
          </a:xfrm>
          <a:prstGeom prst="rect">
            <a:avLst/>
          </a:prstGeom>
        </p:spPr>
      </p:pic>
    </p:spTree>
    <p:extLst>
      <p:ext uri="{BB962C8B-B14F-4D97-AF65-F5344CB8AC3E}">
        <p14:creationId xmlns:p14="http://schemas.microsoft.com/office/powerpoint/2010/main" val="411685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問い合わせ先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t>
            </a:r>
            <a:r>
              <a:rPr lang="en-US" sz="3600" dirty="0"/>
              <a:t>-</a:t>
            </a:r>
            <a:r>
              <a:rPr lang="en-US" altLang="ja-JP" sz="3600" dirty="0"/>
              <a:t>F</a:t>
            </a:r>
            <a:endParaRPr lang="en-US" sz="3600" dirty="0"/>
          </a:p>
        </p:txBody>
      </p:sp>
      <p:sp>
        <p:nvSpPr>
          <p:cNvPr id="11" name="テキスト ボックス 10">
            <a:extLst>
              <a:ext uri="{FF2B5EF4-FFF2-40B4-BE49-F238E27FC236}">
                <a16:creationId xmlns:a16="http://schemas.microsoft.com/office/drawing/2014/main" id="{5EA4FCFD-53A7-30A4-CF4B-A2F985A65B32}"/>
              </a:ext>
            </a:extLst>
          </p:cNvPr>
          <p:cNvSpPr txBox="1"/>
          <p:nvPr/>
        </p:nvSpPr>
        <p:spPr>
          <a:xfrm>
            <a:off x="349771" y="1988840"/>
            <a:ext cx="8421456" cy="3508653"/>
          </a:xfrm>
          <a:prstGeom prst="rect">
            <a:avLst/>
          </a:prstGeom>
          <a:noFill/>
        </p:spPr>
        <p:txBody>
          <a:bodyPr wrap="square">
            <a:spAutoFit/>
          </a:bodyPr>
          <a:lstStyle/>
          <a:p>
            <a:pPr indent="-417600" algn="ctr"/>
            <a:r>
              <a:rPr lang="ja-JP" altLang="en-US" sz="2400" b="1" dirty="0">
                <a:latin typeface="Meiryo" charset="-128"/>
                <a:ea typeface="Meiryo" charset="-128"/>
                <a:cs typeface="Meiryo" charset="-128"/>
              </a:rPr>
              <a:t>浸水ナビホームページ</a:t>
            </a:r>
            <a:endParaRPr lang="en-US" altLang="ja-JP" sz="2400" b="1" dirty="0">
              <a:latin typeface="Meiryo" charset="-128"/>
              <a:ea typeface="Meiryo" charset="-128"/>
              <a:cs typeface="Meiryo" charset="-128"/>
            </a:endParaRPr>
          </a:p>
          <a:p>
            <a:pPr indent="-417600" algn="ctr"/>
            <a:r>
              <a:rPr lang="en-US" altLang="ja-JP" sz="2400" b="1" dirty="0">
                <a:latin typeface="Meiryo" charset="-128"/>
                <a:ea typeface="Meiryo" charset="-128"/>
                <a:cs typeface="Meiryo" charset="-128"/>
                <a:hlinkClick r:id="rId3"/>
              </a:rPr>
              <a:t>https://suiboumap.gsi.go.jp/</a:t>
            </a:r>
            <a:endParaRPr lang="en-US" altLang="ja-JP" sz="2400" b="1" dirty="0">
              <a:latin typeface="Meiryo" charset="-128"/>
              <a:ea typeface="Meiryo" charset="-128"/>
              <a:cs typeface="Meiryo" charset="-128"/>
            </a:endParaRPr>
          </a:p>
          <a:p>
            <a:pPr indent="-417600" algn="ctr"/>
            <a:endParaRPr lang="en-US" altLang="ja-JP" sz="2400" b="1" dirty="0">
              <a:latin typeface="Meiryo" charset="-128"/>
              <a:ea typeface="Meiryo" charset="-128"/>
              <a:cs typeface="Meiryo" charset="-128"/>
            </a:endParaRPr>
          </a:p>
          <a:p>
            <a:pPr indent="-417600" algn="ctr"/>
            <a:endParaRPr lang="en-US" altLang="ja-JP" sz="2400" b="1" dirty="0">
              <a:latin typeface="Meiryo" charset="-128"/>
              <a:ea typeface="Meiryo" charset="-128"/>
              <a:cs typeface="Meiryo" charset="-128"/>
            </a:endParaRPr>
          </a:p>
          <a:p>
            <a:pPr indent="-417600" algn="ctr"/>
            <a:r>
              <a:rPr lang="ja-JP" altLang="en-US" sz="2400" b="1" dirty="0">
                <a:latin typeface="Meiryo" charset="-128"/>
                <a:ea typeface="Meiryo" charset="-128"/>
                <a:cs typeface="Meiryo" charset="-128"/>
              </a:rPr>
              <a:t>国土交通省 水管理・国土保全局 河川環境課 水防企画室</a:t>
            </a:r>
            <a:endParaRPr lang="en-US" altLang="ja-JP" sz="2400" b="1" dirty="0">
              <a:latin typeface="Meiryo" charset="-128"/>
              <a:ea typeface="Meiryo" charset="-128"/>
              <a:cs typeface="Meiryo" charset="-128"/>
            </a:endParaRPr>
          </a:p>
          <a:p>
            <a:pPr indent="-417600" algn="ctr"/>
            <a:endParaRPr lang="en-US" altLang="ja-JP" sz="10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dirty="0">
                <a:latin typeface="メイリオ" panose="020B0604030504040204" pitchFamily="50" charset="-128"/>
                <a:ea typeface="メイリオ" panose="020B0604030504040204" pitchFamily="50" charset="-128"/>
                <a:cs typeface="Meiryo" charset="-128"/>
              </a:rPr>
              <a:t>国土交通省　</a:t>
            </a:r>
            <a:r>
              <a:rPr lang="ja-JP" altLang="en-US" sz="2400" b="1" i="0" dirty="0">
                <a:solidFill>
                  <a:srgbClr val="000000"/>
                </a:solidFill>
                <a:effectLst/>
                <a:latin typeface="メイリオ" panose="020B0604030504040204" pitchFamily="50" charset="-128"/>
                <a:ea typeface="メイリオ" panose="020B0604030504040204" pitchFamily="50" charset="-128"/>
              </a:rPr>
              <a:t>国土地理院 応用地理部 地理情報処理課</a:t>
            </a:r>
            <a:endParaRPr lang="en-US" altLang="ja-JP" sz="2400" b="1" i="0" dirty="0">
              <a:solidFill>
                <a:srgbClr val="000000"/>
              </a:solidFill>
              <a:effectLst/>
              <a:latin typeface="メイリオ" panose="020B0604030504040204" pitchFamily="50" charset="-128"/>
              <a:ea typeface="メイリオ" panose="020B0604030504040204" pitchFamily="50" charset="-128"/>
            </a:endParaRPr>
          </a:p>
          <a:p>
            <a:pPr indent="-417600" algn="ctr"/>
            <a:endParaRPr lang="en-US" altLang="ja-JP" sz="10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i="0" dirty="0">
                <a:solidFill>
                  <a:srgbClr val="000000"/>
                </a:solidFill>
                <a:effectLst/>
                <a:latin typeface="メイリオ" panose="020B0604030504040204" pitchFamily="50" charset="-128"/>
                <a:ea typeface="メイリオ" panose="020B0604030504040204" pitchFamily="50"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a:t>
            </a:r>
            <a:r>
              <a:rPr lang="en-US" altLang="ja-JP" sz="2400" i="0" dirty="0">
                <a:solidFill>
                  <a:srgbClr val="000000"/>
                </a:solidFill>
                <a:effectLst/>
                <a:latin typeface="メイリオ" panose="020B0604030504040204" pitchFamily="50" charset="-128"/>
                <a:ea typeface="メイリオ" panose="020B0604030504040204" pitchFamily="50" charset="-128"/>
              </a:rPr>
              <a:t>305-0811 </a:t>
            </a:r>
            <a:r>
              <a:rPr lang="ja-JP" altLang="en-US" sz="2400" i="0" dirty="0">
                <a:solidFill>
                  <a:srgbClr val="000000"/>
                </a:solidFill>
                <a:effectLst/>
                <a:latin typeface="メイリオ" panose="020B0604030504040204" pitchFamily="50" charset="-128"/>
                <a:ea typeface="メイリオ" panose="020B0604030504040204" pitchFamily="50" charset="-128"/>
              </a:rPr>
              <a:t>茨城県つくば市北郷</a:t>
            </a:r>
            <a:r>
              <a:rPr lang="en-US" altLang="ja-JP" sz="2400" i="0" dirty="0">
                <a:solidFill>
                  <a:srgbClr val="000000"/>
                </a:solidFill>
                <a:effectLst/>
                <a:latin typeface="メイリオ" panose="020B0604030504040204" pitchFamily="50" charset="-128"/>
                <a:ea typeface="メイリオ" panose="020B0604030504040204" pitchFamily="50" charset="-128"/>
              </a:rPr>
              <a:t>1</a:t>
            </a:r>
            <a:r>
              <a:rPr lang="ja-JP" altLang="en-US" sz="2400" i="0" dirty="0">
                <a:solidFill>
                  <a:srgbClr val="000000"/>
                </a:solidFill>
                <a:effectLst/>
                <a:latin typeface="メイリオ" panose="020B0604030504040204" pitchFamily="50" charset="-128"/>
                <a:ea typeface="メイリオ" panose="020B0604030504040204" pitchFamily="50" charset="-128"/>
              </a:rPr>
              <a:t>番</a:t>
            </a:r>
            <a:endParaRPr lang="en-US" altLang="ja-JP" sz="2400" i="0" dirty="0">
              <a:solidFill>
                <a:srgbClr val="000000"/>
              </a:solidFill>
              <a:effectLst/>
              <a:latin typeface="メイリオ" panose="020B0604030504040204" pitchFamily="50" charset="-128"/>
              <a:ea typeface="メイリオ" panose="020B0604030504040204" pitchFamily="50" charset="-128"/>
            </a:endParaRPr>
          </a:p>
          <a:p>
            <a:pPr indent="-417600" algn="ctr"/>
            <a:endParaRPr lang="en-US" altLang="ja-JP" sz="1000" i="0" dirty="0">
              <a:solidFill>
                <a:srgbClr val="000000"/>
              </a:solidFill>
              <a:effectLst/>
              <a:latin typeface="メイリオ" panose="020B0604030504040204" pitchFamily="50" charset="-128"/>
              <a:ea typeface="メイリオ" panose="020B0604030504040204" pitchFamily="50" charset="-128"/>
            </a:endParaRPr>
          </a:p>
          <a:p>
            <a:pPr indent="-417600" algn="ctr"/>
            <a:r>
              <a:rPr lang="ja-JP" altLang="en-US" sz="2400" i="0" dirty="0">
                <a:solidFill>
                  <a:srgbClr val="000000"/>
                </a:solidFill>
                <a:effectLst/>
                <a:latin typeface="メイリオ" panose="020B0604030504040204" pitchFamily="50" charset="-128"/>
                <a:ea typeface="メイリオ" panose="020B0604030504040204" pitchFamily="50"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a:t>
            </a:r>
            <a:r>
              <a:rPr lang="ja-JP" altLang="en-US" sz="2400" i="0" dirty="0">
                <a:solidFill>
                  <a:srgbClr val="000000"/>
                </a:solidFill>
                <a:effectLst/>
                <a:latin typeface="メイリオ" panose="020B0604030504040204" pitchFamily="50" charset="-128"/>
                <a:ea typeface="メイリオ" panose="020B0604030504040204" pitchFamily="50" charset="-128"/>
              </a:rPr>
              <a:t>代表電話</a:t>
            </a:r>
            <a:r>
              <a:rPr lang="en-US" altLang="ja-JP" sz="2400" i="0" dirty="0">
                <a:solidFill>
                  <a:srgbClr val="000000"/>
                </a:solidFill>
                <a:effectLst/>
                <a:latin typeface="メイリオ" panose="020B0604030504040204" pitchFamily="50" charset="-128"/>
                <a:ea typeface="メイリオ" panose="020B0604030504040204" pitchFamily="50" charset="-128"/>
              </a:rPr>
              <a:t>) 029-864-1111</a:t>
            </a:r>
            <a:endParaRPr lang="en-US" altLang="ja-JP" sz="2400"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238666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3688" y="311581"/>
            <a:ext cx="655272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400" dirty="0">
                <a:solidFill>
                  <a:srgbClr val="009650"/>
                </a:solidFill>
              </a:rPr>
              <a:t>浸水ナビを知りましょう</a:t>
            </a:r>
            <a:endParaRPr lang="en-US" altLang="ja-JP" sz="4400" dirty="0">
              <a:solidFill>
                <a:srgbClr val="009650"/>
              </a:solidFill>
            </a:endParaRPr>
          </a:p>
        </p:txBody>
      </p:sp>
      <p:pic>
        <p:nvPicPr>
          <p:cNvPr id="4" name="図 3">
            <a:extLst>
              <a:ext uri="{FF2B5EF4-FFF2-40B4-BE49-F238E27FC236}">
                <a16:creationId xmlns:a16="http://schemas.microsoft.com/office/drawing/2014/main" id="{4E56AF8D-326F-44BF-A7FA-F6CB48F272CB}"/>
              </a:ext>
            </a:extLst>
          </p:cNvPr>
          <p:cNvPicPr>
            <a:picLocks noChangeAspect="1"/>
          </p:cNvPicPr>
          <p:nvPr/>
        </p:nvPicPr>
        <p:blipFill>
          <a:blip r:embed="rId3"/>
          <a:stretch>
            <a:fillRect/>
          </a:stretch>
        </p:blipFill>
        <p:spPr>
          <a:xfrm>
            <a:off x="6804248" y="4293096"/>
            <a:ext cx="1642492" cy="1642492"/>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1A7BE6B-D4D9-C67C-6617-E4E7B37476B3}"/>
              </a:ext>
            </a:extLst>
          </p:cNvPr>
          <p:cNvPicPr>
            <a:picLocks noChangeAspect="1"/>
          </p:cNvPicPr>
          <p:nvPr/>
        </p:nvPicPr>
        <p:blipFill>
          <a:blip r:embed="rId3"/>
          <a:stretch>
            <a:fillRect/>
          </a:stretch>
        </p:blipFill>
        <p:spPr>
          <a:xfrm>
            <a:off x="408829" y="2295781"/>
            <a:ext cx="2095508" cy="2333423"/>
          </a:xfrm>
          <a:prstGeom prst="rect">
            <a:avLst/>
          </a:prstGeom>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2698175" cy="490904"/>
          </a:xfrm>
        </p:spPr>
        <p:txBody>
          <a:bodyPr wrap="none">
            <a:spAutoFit/>
          </a:bodyPr>
          <a:lstStyle/>
          <a:p>
            <a:r>
              <a:rPr lang="ja-JP" altLang="en-US" sz="2800" dirty="0"/>
              <a:t>浸水ナビとは？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2" name="字幕 14">
            <a:extLst>
              <a:ext uri="{FF2B5EF4-FFF2-40B4-BE49-F238E27FC236}">
                <a16:creationId xmlns:a16="http://schemas.microsoft.com/office/drawing/2014/main" id="{7D90D2C7-37FA-68F6-4D2F-D759B9F53505}"/>
              </a:ext>
            </a:extLst>
          </p:cNvPr>
          <p:cNvSpPr>
            <a:spLocks noGrp="1"/>
          </p:cNvSpPr>
          <p:nvPr>
            <p:ph type="subTitle" idx="1"/>
          </p:nvPr>
        </p:nvSpPr>
        <p:spPr>
          <a:xfrm>
            <a:off x="239797" y="1383419"/>
            <a:ext cx="8664405" cy="932141"/>
          </a:xfrm>
        </p:spPr>
        <p:txBody>
          <a:bodyPr vert="horz" lIns="91440" tIns="45720" rIns="91440" bIns="45720" rtlCol="0" anchor="t">
            <a:noAutofit/>
          </a:bodyPr>
          <a:lstStyle/>
          <a:p>
            <a:r>
              <a:rPr lang="ja-JP" altLang="en-US" dirty="0">
                <a:latin typeface="Meiryo"/>
                <a:ea typeface="Meiryo"/>
              </a:rPr>
              <a:t>「浸水ナビ」とは、 検索した地点や河川の</a:t>
            </a:r>
            <a:endParaRPr lang="en-US" altLang="ja-JP" dirty="0">
              <a:latin typeface="Meiryo"/>
              <a:ea typeface="Meiryo"/>
            </a:endParaRPr>
          </a:p>
          <a:p>
            <a:pPr indent="93663"/>
            <a:r>
              <a:rPr lang="ja-JP" altLang="en-US" dirty="0">
                <a:latin typeface="Meiryo"/>
                <a:ea typeface="Meiryo"/>
              </a:rPr>
              <a:t>浸水シミュレーションを地図上に表示するウェブサイトです。</a:t>
            </a:r>
            <a:endParaRPr lang="en-US" altLang="ja-JP" dirty="0">
              <a:latin typeface="Meiryo"/>
              <a:ea typeface="Meiryo"/>
            </a:endParaRPr>
          </a:p>
        </p:txBody>
      </p:sp>
      <p:sp>
        <p:nvSpPr>
          <p:cNvPr id="4" name="テキスト ボックス 3">
            <a:extLst>
              <a:ext uri="{FF2B5EF4-FFF2-40B4-BE49-F238E27FC236}">
                <a16:creationId xmlns:a16="http://schemas.microsoft.com/office/drawing/2014/main" id="{99ECAE48-2BD8-B882-6581-6E729BBAF29B}"/>
              </a:ext>
            </a:extLst>
          </p:cNvPr>
          <p:cNvSpPr txBox="1"/>
          <p:nvPr/>
        </p:nvSpPr>
        <p:spPr>
          <a:xfrm>
            <a:off x="2729420" y="2638843"/>
            <a:ext cx="6091051" cy="1631216"/>
          </a:xfrm>
          <a:prstGeom prst="rect">
            <a:avLst/>
          </a:prstGeom>
          <a:noFill/>
        </p:spPr>
        <p:txBody>
          <a:bodyPr wrap="square">
            <a:spAutoFit/>
          </a:bodyPr>
          <a:lstStyle/>
          <a:p>
            <a:pPr defTabSz="835650">
              <a:defRPr/>
            </a:pPr>
            <a:r>
              <a:rPr lang="ja-JP" altLang="en-US" sz="2000" b="1" dirty="0"/>
              <a:t>洪水時の被害を最小限にするためには、</a:t>
            </a:r>
            <a:endParaRPr lang="en-US" altLang="ja-JP" sz="2000" b="1" dirty="0"/>
          </a:p>
          <a:p>
            <a:pPr defTabSz="835650">
              <a:defRPr/>
            </a:pPr>
            <a:r>
              <a:rPr lang="ja-JP" altLang="en-US" sz="2000" b="1" dirty="0"/>
              <a:t>住民のみなさん一人一人や企業などが平時より</a:t>
            </a:r>
            <a:endParaRPr lang="en-US" altLang="ja-JP" sz="2000" b="1" dirty="0"/>
          </a:p>
          <a:p>
            <a:pPr defTabSz="835650">
              <a:defRPr/>
            </a:pPr>
            <a:r>
              <a:rPr lang="ja-JP" altLang="en-US" sz="2000" b="1" u="sng" dirty="0">
                <a:solidFill>
                  <a:srgbClr val="009650"/>
                </a:solidFill>
              </a:rPr>
              <a:t>水害による被害のリスクを認識したうえで、</a:t>
            </a:r>
            <a:endParaRPr lang="en-US" altLang="ja-JP" sz="2000" b="1" u="sng" dirty="0">
              <a:solidFill>
                <a:srgbClr val="009650"/>
              </a:solidFill>
            </a:endParaRPr>
          </a:p>
          <a:p>
            <a:pPr defTabSz="835650">
              <a:defRPr/>
            </a:pPr>
            <a:r>
              <a:rPr lang="ja-JP" altLang="en-US" sz="2000" b="1" u="sng" dirty="0">
                <a:solidFill>
                  <a:srgbClr val="009650"/>
                </a:solidFill>
              </a:rPr>
              <a:t>氾濫時の危険箇所についての情報を知っていただく</a:t>
            </a:r>
            <a:r>
              <a:rPr lang="ja-JP" altLang="en-US" sz="2000" b="1" dirty="0"/>
              <a:t>ことが何より重要です。</a:t>
            </a:r>
            <a:endParaRPr lang="en-US" altLang="ja-JP" sz="2000" b="1" dirty="0"/>
          </a:p>
        </p:txBody>
      </p:sp>
      <p:grpSp>
        <p:nvGrpSpPr>
          <p:cNvPr id="17" name="グループ化 16">
            <a:extLst>
              <a:ext uri="{FF2B5EF4-FFF2-40B4-BE49-F238E27FC236}">
                <a16:creationId xmlns:a16="http://schemas.microsoft.com/office/drawing/2014/main" id="{3457A2DD-3869-431D-0340-FD0D9F8F9225}"/>
              </a:ext>
            </a:extLst>
          </p:cNvPr>
          <p:cNvGrpSpPr/>
          <p:nvPr/>
        </p:nvGrpSpPr>
        <p:grpSpPr>
          <a:xfrm>
            <a:off x="5210150" y="4327667"/>
            <a:ext cx="2859030" cy="2036016"/>
            <a:chOff x="1689231" y="5327396"/>
            <a:chExt cx="2324704" cy="1320819"/>
          </a:xfrm>
        </p:grpSpPr>
        <p:pic>
          <p:nvPicPr>
            <p:cNvPr id="14" name="図 13">
              <a:extLst>
                <a:ext uri="{FF2B5EF4-FFF2-40B4-BE49-F238E27FC236}">
                  <a16:creationId xmlns:a16="http://schemas.microsoft.com/office/drawing/2014/main" id="{F84AA696-3946-804A-4697-C6B319F622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0426"/>
            <a:stretch/>
          </p:blipFill>
          <p:spPr>
            <a:xfrm>
              <a:off x="1689231" y="5327396"/>
              <a:ext cx="2324704" cy="1320819"/>
            </a:xfrm>
            <a:prstGeom prst="rect">
              <a:avLst/>
            </a:prstGeom>
            <a:ln/>
          </p:spPr>
          <p:style>
            <a:lnRef idx="2">
              <a:schemeClr val="dk1"/>
            </a:lnRef>
            <a:fillRef idx="1">
              <a:schemeClr val="lt1"/>
            </a:fillRef>
            <a:effectRef idx="0">
              <a:schemeClr val="dk1"/>
            </a:effectRef>
            <a:fontRef idx="minor">
              <a:schemeClr val="dk1"/>
            </a:fontRef>
          </p:style>
        </p:pic>
        <p:pic>
          <p:nvPicPr>
            <p:cNvPr id="15" name="図 14">
              <a:extLst>
                <a:ext uri="{FF2B5EF4-FFF2-40B4-BE49-F238E27FC236}">
                  <a16:creationId xmlns:a16="http://schemas.microsoft.com/office/drawing/2014/main" id="{D22C89C8-9D03-BC38-147A-057E81B04E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0979" y="6146520"/>
              <a:ext cx="660151" cy="464323"/>
            </a:xfrm>
            <a:prstGeom prst="rect">
              <a:avLst/>
            </a:prstGeom>
            <a:ln/>
          </p:spPr>
          <p:style>
            <a:lnRef idx="2">
              <a:schemeClr val="dk1"/>
            </a:lnRef>
            <a:fillRef idx="1">
              <a:schemeClr val="lt1"/>
            </a:fillRef>
            <a:effectRef idx="0">
              <a:schemeClr val="dk1"/>
            </a:effectRef>
            <a:fontRef idx="minor">
              <a:schemeClr val="dk1"/>
            </a:fontRef>
          </p:style>
        </p:pic>
      </p:grpSp>
      <p:sp>
        <p:nvSpPr>
          <p:cNvPr id="3" name="テキスト ボックス 2">
            <a:extLst>
              <a:ext uri="{FF2B5EF4-FFF2-40B4-BE49-F238E27FC236}">
                <a16:creationId xmlns:a16="http://schemas.microsoft.com/office/drawing/2014/main" id="{201934E7-398D-40C9-9B9F-DDF080A95600}"/>
              </a:ext>
            </a:extLst>
          </p:cNvPr>
          <p:cNvSpPr txBox="1"/>
          <p:nvPr/>
        </p:nvSpPr>
        <p:spPr>
          <a:xfrm>
            <a:off x="408829" y="4848924"/>
            <a:ext cx="4661533" cy="923330"/>
          </a:xfrm>
          <a:prstGeom prst="rect">
            <a:avLst/>
          </a:prstGeom>
          <a:noFill/>
        </p:spPr>
        <p:txBody>
          <a:bodyPr wrap="none" rtlCol="0">
            <a:spAutoFit/>
          </a:bodyPr>
          <a:lstStyle/>
          <a:p>
            <a:pPr indent="89856" defTabSz="835650">
              <a:defRPr/>
            </a:pPr>
            <a:r>
              <a:rPr lang="ja-JP" altLang="en-US" b="1" dirty="0"/>
              <a:t>国土交通省では、国や都道府県が行った、</a:t>
            </a:r>
            <a:endParaRPr lang="en-US" altLang="ja-JP" b="1" dirty="0"/>
          </a:p>
          <a:p>
            <a:pPr indent="89856" defTabSz="835650">
              <a:defRPr/>
            </a:pPr>
            <a:r>
              <a:rPr lang="ja-JP" altLang="en-US" b="1" dirty="0"/>
              <a:t>河川の浸水シミュレーションの結果を</a:t>
            </a:r>
            <a:endParaRPr lang="en-US" altLang="ja-JP" b="1" dirty="0"/>
          </a:p>
          <a:p>
            <a:pPr indent="89856" defTabSz="835650">
              <a:defRPr/>
            </a:pPr>
            <a:r>
              <a:rPr lang="ja-JP" altLang="en-US" b="1" dirty="0"/>
              <a:t>「浸水ナビ」として公表しています。</a:t>
            </a:r>
            <a:endParaRPr lang="en-US" altLang="ja-JP" b="1" dirty="0"/>
          </a:p>
        </p:txBody>
      </p:sp>
      <p:cxnSp>
        <p:nvCxnSpPr>
          <p:cNvPr id="16" name="直線コネクタ 15">
            <a:extLst>
              <a:ext uri="{FF2B5EF4-FFF2-40B4-BE49-F238E27FC236}">
                <a16:creationId xmlns:a16="http://schemas.microsoft.com/office/drawing/2014/main" id="{55A9F802-9100-416E-91A5-7946E506E124}"/>
              </a:ext>
            </a:extLst>
          </p:cNvPr>
          <p:cNvCxnSpPr>
            <a:cxnSpLocks/>
          </p:cNvCxnSpPr>
          <p:nvPr/>
        </p:nvCxnSpPr>
        <p:spPr>
          <a:xfrm>
            <a:off x="239797" y="2315560"/>
            <a:ext cx="864269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9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78148"/>
            <a:ext cx="3775393" cy="490904"/>
          </a:xfrm>
        </p:spPr>
        <p:txBody>
          <a:bodyPr wrap="none">
            <a:spAutoFit/>
          </a:bodyPr>
          <a:lstStyle/>
          <a:p>
            <a:r>
              <a:rPr lang="ja-JP" altLang="en-US" sz="2800" b="1" dirty="0">
                <a:latin typeface="Meiryo" charset="-128"/>
                <a:ea typeface="Meiryo" charset="-128"/>
                <a:cs typeface="Meiryo" charset="-128"/>
              </a:rPr>
              <a:t>浸水ナビで出来ること</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 name="TextBox 4">
            <a:extLst>
              <a:ext uri="{FF2B5EF4-FFF2-40B4-BE49-F238E27FC236}">
                <a16:creationId xmlns:a16="http://schemas.microsoft.com/office/drawing/2014/main" id="{E9BBE8FF-D3ED-8C02-39E6-F630A126A467}"/>
              </a:ext>
            </a:extLst>
          </p:cNvPr>
          <p:cNvSpPr txBox="1"/>
          <p:nvPr/>
        </p:nvSpPr>
        <p:spPr>
          <a:xfrm>
            <a:off x="477269" y="4879396"/>
            <a:ext cx="8189454" cy="954107"/>
          </a:xfrm>
          <a:prstGeom prst="rect">
            <a:avLst/>
          </a:prstGeom>
          <a:solidFill>
            <a:srgbClr val="009650"/>
          </a:solidFill>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89535" algn="ctr"/>
            <a:r>
              <a:rPr lang="ja-JP" altLang="en-US" sz="2800" b="1" dirty="0">
                <a:ea typeface="Yu Gothic"/>
              </a:rPr>
              <a:t>浸水ナビを利用して</a:t>
            </a:r>
            <a:endParaRPr lang="en-US" altLang="ja-JP" sz="2800" b="1" dirty="0">
              <a:ea typeface="Yu Gothic"/>
            </a:endParaRPr>
          </a:p>
          <a:p>
            <a:pPr indent="89535" algn="ctr"/>
            <a:r>
              <a:rPr lang="ja-JP" altLang="en-US" sz="2800" b="1" dirty="0">
                <a:ea typeface="Yu Gothic"/>
              </a:rPr>
              <a:t>身のまわりの水害リスクを確認しておきましょう</a:t>
            </a:r>
            <a:endParaRPr lang="en-US" altLang="ja-JP" sz="2800" dirty="0">
              <a:ea typeface="Yu Gothic"/>
            </a:endParaRPr>
          </a:p>
        </p:txBody>
      </p:sp>
      <p:sp>
        <p:nvSpPr>
          <p:cNvPr id="8" name="矢印: 下 7">
            <a:extLst>
              <a:ext uri="{FF2B5EF4-FFF2-40B4-BE49-F238E27FC236}">
                <a16:creationId xmlns:a16="http://schemas.microsoft.com/office/drawing/2014/main" id="{A69228A7-C017-79E9-8882-1EA5D59A4E78}"/>
              </a:ext>
            </a:extLst>
          </p:cNvPr>
          <p:cNvSpPr/>
          <p:nvPr/>
        </p:nvSpPr>
        <p:spPr>
          <a:xfrm>
            <a:off x="3527882" y="4214902"/>
            <a:ext cx="2088233" cy="582197"/>
          </a:xfrm>
          <a:prstGeom prst="down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A750C534-642C-4596-9AF8-D7D7A4B9B767}"/>
              </a:ext>
            </a:extLst>
          </p:cNvPr>
          <p:cNvGrpSpPr/>
          <p:nvPr/>
        </p:nvGrpSpPr>
        <p:grpSpPr>
          <a:xfrm>
            <a:off x="32732" y="1249777"/>
            <a:ext cx="8939853" cy="3168761"/>
            <a:chOff x="105431" y="1533306"/>
            <a:chExt cx="8939853" cy="3168761"/>
          </a:xfrm>
        </p:grpSpPr>
        <p:sp>
          <p:nvSpPr>
            <p:cNvPr id="6" name="テキスト ボックス 5">
              <a:extLst>
                <a:ext uri="{FF2B5EF4-FFF2-40B4-BE49-F238E27FC236}">
                  <a16:creationId xmlns:a16="http://schemas.microsoft.com/office/drawing/2014/main" id="{A98EAB6E-DA88-5741-B36D-3901C0B4CB9D}"/>
                </a:ext>
              </a:extLst>
            </p:cNvPr>
            <p:cNvSpPr txBox="1"/>
            <p:nvPr/>
          </p:nvSpPr>
          <p:spPr>
            <a:xfrm>
              <a:off x="105431" y="1716634"/>
              <a:ext cx="8939853" cy="2985433"/>
            </a:xfrm>
            <a:prstGeom prst="rect">
              <a:avLst/>
            </a:prstGeom>
            <a:noFill/>
          </p:spPr>
          <p:txBody>
            <a:bodyPr wrap="square" lIns="91440" tIns="45720" rIns="91440" bIns="45720" rtlCol="0" anchor="t">
              <a:spAutoFit/>
            </a:bodyPr>
            <a:lstStyle/>
            <a:p>
              <a:pPr marL="360363" marR="0" lvl="0" indent="-271463" algn="l" defTabSz="83565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a:t>
              </a:r>
              <a:r>
                <a:rPr lang="ja-JP" altLang="en-US" sz="2400" b="1" dirty="0">
                  <a:solidFill>
                    <a:srgbClr val="009650"/>
                  </a:solidFill>
                  <a:latin typeface="メイリオ" panose="020B0604030504040204" pitchFamily="50" charset="-128"/>
                  <a:ea typeface="メイリオ" panose="020B0604030504040204" pitchFamily="50" charset="-128"/>
                </a:rPr>
                <a:t>どの河川でどの場所が決壊</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破堤</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したらご自宅や会社が浸水してしまうのか知ることができます。</a:t>
              </a:r>
              <a:endParaRPr lang="en-US" altLang="ja-JP" sz="2400" b="1" dirty="0">
                <a:latin typeface="メイリオ" panose="020B0604030504040204" pitchFamily="50" charset="-128"/>
                <a:ea typeface="メイリオ" panose="020B0604030504040204" pitchFamily="50" charset="-128"/>
              </a:endParaRPr>
            </a:p>
            <a:p>
              <a:pPr marL="360363" marR="0" lvl="0" indent="-271463" algn="l" defTabSz="835650"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cs typeface="Calibri" panose="020F0502020204030204"/>
              </a:endParaRPr>
            </a:p>
            <a:p>
              <a:pPr marL="360363" marR="0" lvl="0" indent="-271463" algn="l" defTabSz="83565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・堤防決壊</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破堤</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後、</a:t>
              </a:r>
              <a:r>
                <a:rPr lang="ja-JP" altLang="en-US" sz="2400" b="1" dirty="0">
                  <a:solidFill>
                    <a:srgbClr val="009650"/>
                  </a:solidFill>
                  <a:latin typeface="メイリオ" panose="020B0604030504040204" pitchFamily="50" charset="-128"/>
                  <a:ea typeface="メイリオ" panose="020B0604030504040204" pitchFamily="50" charset="-128"/>
                </a:rPr>
                <a:t>どこが、いつ、どの程度浸水するのか</a:t>
              </a:r>
              <a:r>
                <a:rPr lang="ja-JP" altLang="en-US" sz="2400" b="1" dirty="0">
                  <a:latin typeface="メイリオ" panose="020B0604030504040204" pitchFamily="50" charset="-128"/>
                  <a:ea typeface="メイリオ" panose="020B0604030504040204" pitchFamily="50" charset="-128"/>
                </a:rPr>
                <a:t>の変化をアニメーションやグラフで見ることができます。</a:t>
              </a:r>
              <a:endParaRPr lang="en-US" altLang="ja-JP" sz="2400" b="1" dirty="0">
                <a:latin typeface="メイリオ" panose="020B0604030504040204" pitchFamily="50" charset="-128"/>
                <a:ea typeface="メイリオ" panose="020B0604030504040204" pitchFamily="50" charset="-128"/>
              </a:endParaRPr>
            </a:p>
            <a:p>
              <a:pPr marL="360363" marR="0" lvl="0" indent="-271463" algn="l" defTabSz="835650"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cs typeface="Calibri" panose="020F0502020204030204"/>
              </a:endParaRPr>
            </a:p>
            <a:p>
              <a:pPr marL="449263" marR="0" lvl="0" indent="-360363" algn="l" defTabSz="83565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・大雨の際に</a:t>
              </a:r>
              <a:r>
                <a:rPr lang="ja-JP" altLang="en-US" sz="2400" b="1" dirty="0">
                  <a:solidFill>
                    <a:srgbClr val="009650"/>
                  </a:solidFill>
                  <a:latin typeface="メイリオ" panose="020B0604030504040204" pitchFamily="50" charset="-128"/>
                  <a:ea typeface="メイリオ" panose="020B0604030504040204" pitchFamily="50" charset="-128"/>
                </a:rPr>
                <a:t>どこの水位観測所を見ておけばよいのか</a:t>
              </a:r>
              <a:r>
                <a:rPr lang="ja-JP" altLang="en-US" sz="2400" b="1" dirty="0">
                  <a:latin typeface="メイリオ" panose="020B0604030504040204" pitchFamily="50" charset="-128"/>
                  <a:ea typeface="メイリオ" panose="020B0604030504040204" pitchFamily="50" charset="-128"/>
                </a:rPr>
                <a:t>がわかります。また、現在の水位がわかるホームページにもリンクしています。</a:t>
              </a:r>
              <a:endParaRPr lang="en-US" altLang="ja-JP" sz="2400" b="1" dirty="0">
                <a:latin typeface="メイリオ" panose="020B0604030504040204" pitchFamily="50" charset="-128"/>
                <a:ea typeface="メイリオ" panose="020B0604030504040204" pitchFamily="50" charset="-128"/>
                <a:cs typeface="Calibri" panose="020F0502020204030204"/>
              </a:endParaRPr>
            </a:p>
          </p:txBody>
        </p:sp>
        <p:sp>
          <p:nvSpPr>
            <p:cNvPr id="9" name="TextBox 4">
              <a:extLst>
                <a:ext uri="{FF2B5EF4-FFF2-40B4-BE49-F238E27FC236}">
                  <a16:creationId xmlns:a16="http://schemas.microsoft.com/office/drawing/2014/main" id="{4929C76F-3CC2-D92B-A99A-2A95E4E99F57}"/>
                </a:ext>
              </a:extLst>
            </p:cNvPr>
            <p:cNvSpPr txBox="1"/>
            <p:nvPr/>
          </p:nvSpPr>
          <p:spPr>
            <a:xfrm>
              <a:off x="4019511" y="1533306"/>
              <a:ext cx="125036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89535" algn="ctr"/>
              <a:r>
                <a:rPr lang="ja-JP" altLang="en-US" sz="1000" b="1" dirty="0">
                  <a:latin typeface="Yu Gothic"/>
                  <a:ea typeface="Yu Gothic"/>
                </a:rPr>
                <a:t>は て い</a:t>
              </a:r>
              <a:endParaRPr lang="en-US" altLang="ja-JP" sz="1000" dirty="0">
                <a:latin typeface="Yu Gothic"/>
                <a:ea typeface="Yu Gothic"/>
              </a:endParaRPr>
            </a:p>
          </p:txBody>
        </p:sp>
      </p:grpSp>
      <p:sp>
        <p:nvSpPr>
          <p:cNvPr id="11" name="TextBox 4">
            <a:extLst>
              <a:ext uri="{FF2B5EF4-FFF2-40B4-BE49-F238E27FC236}">
                <a16:creationId xmlns:a16="http://schemas.microsoft.com/office/drawing/2014/main" id="{C50E1ADC-3B87-E073-20CD-AF8C72EC8B98}"/>
              </a:ext>
            </a:extLst>
          </p:cNvPr>
          <p:cNvSpPr txBox="1"/>
          <p:nvPr/>
        </p:nvSpPr>
        <p:spPr>
          <a:xfrm>
            <a:off x="1547664" y="2132856"/>
            <a:ext cx="125036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89535" algn="ctr"/>
            <a:r>
              <a:rPr lang="ja-JP" altLang="en-US" sz="1000" b="1" dirty="0">
                <a:latin typeface="Yu Gothic"/>
                <a:ea typeface="Yu Gothic"/>
              </a:rPr>
              <a:t>は て い</a:t>
            </a:r>
            <a:endParaRPr lang="en-US" altLang="ja-JP" sz="1000" dirty="0">
              <a:latin typeface="Yu Gothic"/>
              <a:ea typeface="Yu Gothic"/>
            </a:endParaRPr>
          </a:p>
        </p:txBody>
      </p:sp>
      <p:sp>
        <p:nvSpPr>
          <p:cNvPr id="15" name="テキスト ボックス 14">
            <a:extLst>
              <a:ext uri="{FF2B5EF4-FFF2-40B4-BE49-F238E27FC236}">
                <a16:creationId xmlns:a16="http://schemas.microsoft.com/office/drawing/2014/main" id="{01AE1A8D-4C91-7EC2-171A-1596ADCBE4BE}"/>
              </a:ext>
            </a:extLst>
          </p:cNvPr>
          <p:cNvSpPr txBox="1"/>
          <p:nvPr/>
        </p:nvSpPr>
        <p:spPr>
          <a:xfrm>
            <a:off x="4355976" y="5931475"/>
            <a:ext cx="4355345" cy="400110"/>
          </a:xfrm>
          <a:prstGeom prst="rect">
            <a:avLst/>
          </a:prstGeom>
          <a:noFill/>
        </p:spPr>
        <p:txBody>
          <a:bodyPr wrap="square" lIns="91440" tIns="45720" rIns="91440" bIns="45720" rtlCol="0" anchor="t">
            <a:spAutoFit/>
          </a:bodyPr>
          <a:lstStyle/>
          <a:p>
            <a:pPr marL="360363" marR="0" lvl="0" indent="-271463" algn="l" defTabSz="835650" rtl="0" eaLnBrk="1" fontAlgn="auto" latinLnBrk="0" hangingPunct="1">
              <a:lnSpc>
                <a:spcPct val="100000"/>
              </a:lnSpc>
              <a:spcBef>
                <a:spcPts val="0"/>
              </a:spcBef>
              <a:spcAft>
                <a:spcPts val="0"/>
              </a:spcAft>
              <a:buClrTx/>
              <a:buSzTx/>
              <a:buFontTx/>
              <a:buNone/>
              <a:tabLst/>
              <a:defRPr/>
            </a:pPr>
            <a:r>
              <a:rPr lang="ja-JP" altLang="en-US" sz="2000" b="1" dirty="0">
                <a:latin typeface="メイリオ" panose="020B0604030504040204" pitchFamily="50" charset="-128"/>
                <a:ea typeface="メイリオ" panose="020B0604030504040204" pitchFamily="50" charset="-128"/>
              </a:rPr>
              <a:t>（実際の使い方は後でお話します）</a:t>
            </a:r>
            <a:endParaRPr lang="en-US" altLang="ja-JP" sz="2000" b="1" dirty="0">
              <a:latin typeface="メイリオ" panose="020B0604030504040204" pitchFamily="50" charset="-128"/>
              <a:ea typeface="メイリオ" panose="020B0604030504040204" pitchFamily="50" charset="-128"/>
              <a:cs typeface="Calibri" panose="020F0502020204030204"/>
            </a:endParaRPr>
          </a:p>
        </p:txBody>
      </p:sp>
    </p:spTree>
    <p:extLst>
      <p:ext uri="{BB962C8B-B14F-4D97-AF65-F5344CB8AC3E}">
        <p14:creationId xmlns:p14="http://schemas.microsoft.com/office/powerpoint/2010/main" val="82485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7056024"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pPr>
              <a:lnSpc>
                <a:spcPct val="110000"/>
              </a:lnSpc>
            </a:pPr>
            <a:r>
              <a:rPr lang="ja-JP" altLang="en-US" sz="4800" b="1" dirty="0">
                <a:solidFill>
                  <a:srgbClr val="009650"/>
                </a:solidFill>
                <a:latin typeface="Meiryo" charset="-128"/>
                <a:ea typeface="Meiryo" charset="-128"/>
                <a:cs typeface="Meiryo" charset="-128"/>
              </a:rPr>
              <a:t>浸水ナビ</a:t>
            </a:r>
            <a:r>
              <a:rPr lang="ja-JP" altLang="en-US" sz="4800" dirty="0">
                <a:solidFill>
                  <a:srgbClr val="009650"/>
                </a:solidFill>
              </a:rPr>
              <a:t>の</a:t>
            </a:r>
            <a:endParaRPr lang="en-US" altLang="ja-JP" sz="4800" dirty="0">
              <a:solidFill>
                <a:srgbClr val="009650"/>
              </a:solidFill>
            </a:endParaRPr>
          </a:p>
          <a:p>
            <a:pPr>
              <a:lnSpc>
                <a:spcPct val="110000"/>
              </a:lnSpc>
            </a:pPr>
            <a:r>
              <a:rPr lang="ja-JP" altLang="en-US" sz="4800" b="1" dirty="0">
                <a:solidFill>
                  <a:srgbClr val="009650"/>
                </a:solidFill>
                <a:latin typeface="Meiryo" charset="-128"/>
                <a:ea typeface="Meiryo" charset="-128"/>
                <a:cs typeface="Meiryo" charset="-128"/>
              </a:rPr>
              <a:t>準備をしましょう</a:t>
            </a:r>
          </a:p>
        </p:txBody>
      </p:sp>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ーブル, カレンダー&#10;&#10;自動的に生成された説明">
            <a:extLst>
              <a:ext uri="{FF2B5EF4-FFF2-40B4-BE49-F238E27FC236}">
                <a16:creationId xmlns:a16="http://schemas.microsoft.com/office/drawing/2014/main" id="{C7C5FC11-3A3E-FB22-02B1-B66CADBAD0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499" y="2684999"/>
            <a:ext cx="1641381" cy="3410424"/>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48831"/>
            <a:ext cx="4493538" cy="490904"/>
          </a:xfrm>
        </p:spPr>
        <p:txBody>
          <a:bodyPr wrap="none">
            <a:spAutoFit/>
          </a:bodyPr>
          <a:lstStyle/>
          <a:p>
            <a:r>
              <a:rPr lang="ja-JP" altLang="en-US" sz="2800" dirty="0"/>
              <a:t>浸水ナビを検索しましょう</a:t>
            </a:r>
            <a:endParaRPr lang="ja-JP" altLang="en-US" sz="4400" dirty="0"/>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FC6E674A-420B-F5EF-383C-CA03E52D94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図 4" descr="携帯電話の画面&#10;&#10;説明は自動で生成されたものです">
            <a:extLst>
              <a:ext uri="{FF2B5EF4-FFF2-40B4-BE49-F238E27FC236}">
                <a16:creationId xmlns:a16="http://schemas.microsoft.com/office/drawing/2014/main" id="{C01864A5-CCEA-F9E7-BB70-C6AA59765118}"/>
              </a:ext>
            </a:extLst>
          </p:cNvPr>
          <p:cNvPicPr>
            <a:picLocks noChangeAspect="1"/>
          </p:cNvPicPr>
          <p:nvPr/>
        </p:nvPicPr>
        <p:blipFill>
          <a:blip r:embed="rId5"/>
          <a:stretch>
            <a:fillRect/>
          </a:stretch>
        </p:blipFill>
        <p:spPr>
          <a:xfrm>
            <a:off x="-98504" y="2438401"/>
            <a:ext cx="3839735" cy="3839735"/>
          </a:xfrm>
          <a:prstGeom prst="rect">
            <a:avLst/>
          </a:prstGeom>
        </p:spPr>
      </p:pic>
      <p:pic>
        <p:nvPicPr>
          <p:cNvPr id="35" name="図 34" descr="グラフィカル ユーザー インターフェイス, アプリケーション&#10;&#10;説明は自動で生成されたものです">
            <a:extLst>
              <a:ext uri="{FF2B5EF4-FFF2-40B4-BE49-F238E27FC236}">
                <a16:creationId xmlns:a16="http://schemas.microsoft.com/office/drawing/2014/main" id="{06142E9C-9CF1-68B8-B81A-17AF8A470F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37" name="四角形: 角を丸くする 36">
            <a:extLst>
              <a:ext uri="{FF2B5EF4-FFF2-40B4-BE49-F238E27FC236}">
                <a16:creationId xmlns:a16="http://schemas.microsoft.com/office/drawing/2014/main" id="{27CF7B5B-7507-402E-0716-BA856AD48B27}"/>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635606E2-90D5-AC76-561F-643052E25333}"/>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F174BC72-DAA6-AE0B-7CD6-B64C3B9449CB}"/>
              </a:ext>
            </a:extLst>
          </p:cNvPr>
          <p:cNvPicPr>
            <a:picLocks noChangeAspect="1"/>
          </p:cNvPicPr>
          <p:nvPr/>
        </p:nvPicPr>
        <p:blipFill>
          <a:blip r:embed="rId7"/>
          <a:stretch>
            <a:fillRect/>
          </a:stretch>
        </p:blipFill>
        <p:spPr>
          <a:xfrm>
            <a:off x="1749232" y="2678500"/>
            <a:ext cx="134977" cy="134977"/>
          </a:xfrm>
          <a:prstGeom prst="rect">
            <a:avLst/>
          </a:prstGeom>
        </p:spPr>
      </p:pic>
      <p:sp>
        <p:nvSpPr>
          <p:cNvPr id="41" name="字幕 14">
            <a:extLst>
              <a:ext uri="{FF2B5EF4-FFF2-40B4-BE49-F238E27FC236}">
                <a16:creationId xmlns:a16="http://schemas.microsoft.com/office/drawing/2014/main" id="{C1D32216-33BD-4DE3-08E5-8B886BA9C97E}"/>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ja-JP" altLang="en-US" sz="2800" dirty="0"/>
              <a:t>浸水ナビのサイトを検索します。</a:t>
            </a:r>
          </a:p>
        </p:txBody>
      </p:sp>
      <p:sp>
        <p:nvSpPr>
          <p:cNvPr id="42" name="テキスト ボックス 41">
            <a:extLst>
              <a:ext uri="{FF2B5EF4-FFF2-40B4-BE49-F238E27FC236}">
                <a16:creationId xmlns:a16="http://schemas.microsoft.com/office/drawing/2014/main" id="{7A6624F4-9F97-77F8-1CBF-CA2DB82BB538}"/>
              </a:ext>
            </a:extLst>
          </p:cNvPr>
          <p:cNvSpPr txBox="1"/>
          <p:nvPr/>
        </p:nvSpPr>
        <p:spPr>
          <a:xfrm>
            <a:off x="5921705" y="1877683"/>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D66DFF4C-1F62-0327-CD62-413053A1A852}"/>
              </a:ext>
            </a:extLst>
          </p:cNvPr>
          <p:cNvSpPr txBox="1"/>
          <p:nvPr/>
        </p:nvSpPr>
        <p:spPr>
          <a:xfrm>
            <a:off x="3173134"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4" name="テキスト ボックス 43">
            <a:extLst>
              <a:ext uri="{FF2B5EF4-FFF2-40B4-BE49-F238E27FC236}">
                <a16:creationId xmlns:a16="http://schemas.microsoft.com/office/drawing/2014/main" id="{11185B05-4392-0898-F1DB-D6EFEBB844D9}"/>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nvGrpSpPr>
          <p:cNvPr id="45" name="グループ化 44">
            <a:extLst>
              <a:ext uri="{FF2B5EF4-FFF2-40B4-BE49-F238E27FC236}">
                <a16:creationId xmlns:a16="http://schemas.microsoft.com/office/drawing/2014/main" id="{F6DB0ED8-EF3B-10C1-B30F-55639D8ABF34}"/>
              </a:ext>
            </a:extLst>
          </p:cNvPr>
          <p:cNvGrpSpPr/>
          <p:nvPr/>
        </p:nvGrpSpPr>
        <p:grpSpPr>
          <a:xfrm>
            <a:off x="878376" y="1870003"/>
            <a:ext cx="7956676" cy="726674"/>
            <a:chOff x="883255" y="1434571"/>
            <a:chExt cx="7956676" cy="726674"/>
          </a:xfrm>
        </p:grpSpPr>
        <p:sp>
          <p:nvSpPr>
            <p:cNvPr id="46" name="テキスト ボックス 45">
              <a:extLst>
                <a:ext uri="{FF2B5EF4-FFF2-40B4-BE49-F238E27FC236}">
                  <a16:creationId xmlns:a16="http://schemas.microsoft.com/office/drawing/2014/main" id="{CCAEA290-8EC2-3F78-1C83-F7A597038434}"/>
                </a:ext>
              </a:extLst>
            </p:cNvPr>
            <p:cNvSpPr txBox="1"/>
            <p:nvPr/>
          </p:nvSpPr>
          <p:spPr>
            <a:xfrm>
              <a:off x="883255" y="1434571"/>
              <a:ext cx="2681366" cy="707886"/>
            </a:xfrm>
            <a:prstGeom prst="rect">
              <a:avLst/>
            </a:prstGeom>
            <a:noFill/>
          </p:spPr>
          <p:txBody>
            <a:bodyPr wrap="square" lIns="91440" tIns="45720" rIns="91440" bIns="45720" rtlCol="0" anchor="t">
              <a:spAutoFit/>
            </a:bodyPr>
            <a:lstStyle/>
            <a:p>
              <a:r>
                <a:rPr lang="en-US" altLang="ja-JP" sz="2000" b="1" dirty="0">
                  <a:latin typeface="メイリオ"/>
                  <a:ea typeface="メイリオ"/>
                </a:rPr>
                <a:t>Chrome</a:t>
              </a:r>
              <a:r>
                <a:rPr lang="ja-JP" altLang="en-US" sz="2000" b="1" dirty="0">
                  <a:latin typeface="メイリオ"/>
                  <a:ea typeface="メイリオ"/>
                </a:rPr>
                <a:t>「　　」</a:t>
              </a:r>
              <a:endParaRPr lang="en-US" altLang="ja-JP" sz="2000" b="1" dirty="0">
                <a:latin typeface="メイリオ"/>
                <a:ea typeface="メイリオ"/>
              </a:endParaRPr>
            </a:p>
            <a:p>
              <a:r>
                <a:rPr lang="ja-JP" altLang="en-US" sz="2000" b="1" dirty="0">
                  <a:latin typeface="メイリオ"/>
                  <a:ea typeface="メイリオ"/>
                </a:rPr>
                <a:t>を押す</a:t>
              </a:r>
              <a:endParaRPr lang="en-US" altLang="ja-JP" sz="2000" b="1" dirty="0">
                <a:latin typeface="メイリオ"/>
                <a:ea typeface="メイリオ"/>
              </a:endParaRPr>
            </a:p>
          </p:txBody>
        </p:sp>
        <p:sp>
          <p:nvSpPr>
            <p:cNvPr id="47" name="テキスト ボックス 46">
              <a:extLst>
                <a:ext uri="{FF2B5EF4-FFF2-40B4-BE49-F238E27FC236}">
                  <a16:creationId xmlns:a16="http://schemas.microsoft.com/office/drawing/2014/main" id="{6C7992FA-557C-00B9-D644-67A5D6164B37}"/>
                </a:ext>
              </a:extLst>
            </p:cNvPr>
            <p:cNvSpPr txBox="1"/>
            <p:nvPr/>
          </p:nvSpPr>
          <p:spPr>
            <a:xfrm>
              <a:off x="3670659" y="1434571"/>
              <a:ext cx="2523023" cy="707886"/>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検索用の枠を押す</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（赤枠内）</a:t>
              </a:r>
              <a:endParaRPr lang="en-US" altLang="ja-JP" sz="2000"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D9505826-4CF0-9265-0ECC-1ED04497F833}"/>
                </a:ext>
              </a:extLst>
            </p:cNvPr>
            <p:cNvSpPr txBox="1"/>
            <p:nvPr/>
          </p:nvSpPr>
          <p:spPr>
            <a:xfrm>
              <a:off x="6474516" y="1453359"/>
              <a:ext cx="2365415"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「浸水ナビ」</a:t>
              </a:r>
              <a:endParaRPr lang="en-US" altLang="ja-JP" sz="2000" b="1" dirty="0">
                <a:latin typeface="メイリオ"/>
                <a:ea typeface="メイリオ"/>
              </a:endParaRPr>
            </a:p>
            <a:p>
              <a:r>
                <a:rPr lang="ja-JP" altLang="en-US" sz="2000" b="1" dirty="0">
                  <a:latin typeface="メイリオ"/>
                  <a:ea typeface="メイリオ"/>
                </a:rPr>
                <a:t>と入力する</a:t>
              </a:r>
              <a:endParaRPr lang="en-US" altLang="ja-JP" sz="2000" b="1" dirty="0">
                <a:latin typeface="メイリオ"/>
                <a:ea typeface="メイリオ"/>
              </a:endParaRPr>
            </a:p>
          </p:txBody>
        </p:sp>
      </p:grpSp>
      <p:pic>
        <p:nvPicPr>
          <p:cNvPr id="49" name="図 48" descr="アイコン&#10;&#10;中程度の精度で自動的に生成された説明">
            <a:extLst>
              <a:ext uri="{FF2B5EF4-FFF2-40B4-BE49-F238E27FC236}">
                <a16:creationId xmlns:a16="http://schemas.microsoft.com/office/drawing/2014/main" id="{A09D6538-9797-4DAD-8FD1-904DA9794A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46598" y="1775410"/>
            <a:ext cx="540000" cy="540000"/>
          </a:xfrm>
          <a:prstGeom prst="rect">
            <a:avLst/>
          </a:prstGeom>
        </p:spPr>
      </p:pic>
      <p:grpSp>
        <p:nvGrpSpPr>
          <p:cNvPr id="50" name="図形グループ 108">
            <a:extLst>
              <a:ext uri="{FF2B5EF4-FFF2-40B4-BE49-F238E27FC236}">
                <a16:creationId xmlns:a16="http://schemas.microsoft.com/office/drawing/2014/main" id="{8D4C5AAE-539F-7F6B-1B2B-E67613BE6ACA}"/>
              </a:ext>
            </a:extLst>
          </p:cNvPr>
          <p:cNvGrpSpPr/>
          <p:nvPr/>
        </p:nvGrpSpPr>
        <p:grpSpPr>
          <a:xfrm>
            <a:off x="1459599" y="4869160"/>
            <a:ext cx="296587" cy="293005"/>
            <a:chOff x="2897417" y="3995693"/>
            <a:chExt cx="296587" cy="293005"/>
          </a:xfrm>
        </p:grpSpPr>
        <p:sp>
          <p:nvSpPr>
            <p:cNvPr id="51" name="円/楕円 114">
              <a:extLst>
                <a:ext uri="{FF2B5EF4-FFF2-40B4-BE49-F238E27FC236}">
                  <a16:creationId xmlns:a16="http://schemas.microsoft.com/office/drawing/2014/main" id="{1326A50A-17CA-9E6B-7231-2DB1C2CCE35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D01D774-7CA2-4AE5-0B5A-18FDDC90552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3" name="図形グループ 93">
            <a:extLst>
              <a:ext uri="{FF2B5EF4-FFF2-40B4-BE49-F238E27FC236}">
                <a16:creationId xmlns:a16="http://schemas.microsoft.com/office/drawing/2014/main" id="{71BDB8BA-339E-5F0A-C043-08F8AC37CDF3}"/>
              </a:ext>
            </a:extLst>
          </p:cNvPr>
          <p:cNvGrpSpPr/>
          <p:nvPr/>
        </p:nvGrpSpPr>
        <p:grpSpPr>
          <a:xfrm>
            <a:off x="3592938" y="2907852"/>
            <a:ext cx="296586" cy="293005"/>
            <a:chOff x="3546641" y="3995693"/>
            <a:chExt cx="296586" cy="293005"/>
          </a:xfrm>
        </p:grpSpPr>
        <p:sp>
          <p:nvSpPr>
            <p:cNvPr id="54" name="円/楕円 106">
              <a:extLst>
                <a:ext uri="{FF2B5EF4-FFF2-40B4-BE49-F238E27FC236}">
                  <a16:creationId xmlns:a16="http://schemas.microsoft.com/office/drawing/2014/main" id="{F87DE901-6969-8F7C-8BAF-9BC63DD182B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107">
              <a:extLst>
                <a:ext uri="{FF2B5EF4-FFF2-40B4-BE49-F238E27FC236}">
                  <a16:creationId xmlns:a16="http://schemas.microsoft.com/office/drawing/2014/main" id="{A144CB17-9E8C-FB47-13E9-A3CA055B06D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四角形: 角を丸くする 55">
            <a:extLst>
              <a:ext uri="{FF2B5EF4-FFF2-40B4-BE49-F238E27FC236}">
                <a16:creationId xmlns:a16="http://schemas.microsoft.com/office/drawing/2014/main" id="{16DB817A-DFD7-88EB-A054-87C31D046B46}"/>
              </a:ext>
            </a:extLst>
          </p:cNvPr>
          <p:cNvSpPr/>
          <p:nvPr/>
        </p:nvSpPr>
        <p:spPr>
          <a:xfrm>
            <a:off x="6696591" y="2826015"/>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図形グループ 69">
            <a:extLst>
              <a:ext uri="{FF2B5EF4-FFF2-40B4-BE49-F238E27FC236}">
                <a16:creationId xmlns:a16="http://schemas.microsoft.com/office/drawing/2014/main" id="{8DFA4C3B-9F04-B6CF-DD65-365BA3101241}"/>
              </a:ext>
            </a:extLst>
          </p:cNvPr>
          <p:cNvGrpSpPr/>
          <p:nvPr/>
        </p:nvGrpSpPr>
        <p:grpSpPr>
          <a:xfrm>
            <a:off x="6400005" y="2666974"/>
            <a:ext cx="296586" cy="293005"/>
            <a:chOff x="4232441" y="3995693"/>
            <a:chExt cx="296586" cy="293005"/>
          </a:xfrm>
        </p:grpSpPr>
        <p:sp>
          <p:nvSpPr>
            <p:cNvPr id="61" name="円/楕円 70">
              <a:extLst>
                <a:ext uri="{FF2B5EF4-FFF2-40B4-BE49-F238E27FC236}">
                  <a16:creationId xmlns:a16="http://schemas.microsoft.com/office/drawing/2014/main" id="{758983D9-417B-972B-11B7-466DC5CD576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71">
              <a:extLst>
                <a:ext uri="{FF2B5EF4-FFF2-40B4-BE49-F238E27FC236}">
                  <a16:creationId xmlns:a16="http://schemas.microsoft.com/office/drawing/2014/main" id="{ED4F6EDC-E386-EA70-CB8D-6E9342BDC56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134B482D-9591-4A7C-9E00-300569E4DFE0}"/>
              </a:ext>
            </a:extLst>
          </p:cNvPr>
          <p:cNvSpPr txBox="1"/>
          <p:nvPr/>
        </p:nvSpPr>
        <p:spPr>
          <a:xfrm>
            <a:off x="1790690"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56822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638FEBB4-08E8-BC3E-8C15-D9715B94F4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9082" y="2421530"/>
            <a:ext cx="1742456" cy="3616461"/>
          </a:xfrm>
          <a:prstGeom prst="rect">
            <a:avLst/>
          </a:prstGeom>
          <a:ln>
            <a:solidFill>
              <a:schemeClr val="tx1"/>
            </a:solidFill>
          </a:ln>
        </p:spPr>
      </p:pic>
      <p:pic>
        <p:nvPicPr>
          <p:cNvPr id="21" name="図 20" descr="グラフィカル ユーザー インターフェイス, テキスト, アプリケーション, メール&#10;&#10;自動的に生成された説明">
            <a:extLst>
              <a:ext uri="{FF2B5EF4-FFF2-40B4-BE49-F238E27FC236}">
                <a16:creationId xmlns:a16="http://schemas.microsoft.com/office/drawing/2014/main" id="{CD700C69-CA06-588B-530F-FA229233D3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3514" y="2434682"/>
            <a:ext cx="1740543" cy="3616461"/>
          </a:xfrm>
          <a:prstGeom prst="rect">
            <a:avLst/>
          </a:prstGeom>
          <a:ln>
            <a:solidFill>
              <a:schemeClr val="tx1"/>
            </a:solidFill>
          </a:ln>
        </p:spPr>
      </p:pic>
      <p:pic>
        <p:nvPicPr>
          <p:cNvPr id="25" name="図 24" descr="テーブル, カレンダー&#10;&#10;自動的に生成された説明">
            <a:extLst>
              <a:ext uri="{FF2B5EF4-FFF2-40B4-BE49-F238E27FC236}">
                <a16:creationId xmlns:a16="http://schemas.microsoft.com/office/drawing/2014/main" id="{5F42B714-4BBE-9FE5-68A9-145D4F528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013" y="2421530"/>
            <a:ext cx="1740543" cy="3616461"/>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48831"/>
            <a:ext cx="4493538" cy="490904"/>
          </a:xfrm>
        </p:spPr>
        <p:txBody>
          <a:bodyPr wrap="none">
            <a:spAutoFit/>
          </a:bodyPr>
          <a:lstStyle/>
          <a:p>
            <a:r>
              <a:rPr lang="ja-JP" altLang="en-US" sz="2800" dirty="0"/>
              <a:t>浸水ナビを検索しましょう</a:t>
            </a:r>
            <a:endParaRPr lang="ja-JP" altLang="en-US" sz="4400" dirty="0"/>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625858" y="3441194"/>
            <a:ext cx="1740543" cy="707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334265" y="3296740"/>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261256" y="2296444"/>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CC3B601C-7959-43A6-9AA8-9DE29D09E49A}"/>
              </a:ext>
            </a:extLst>
          </p:cNvPr>
          <p:cNvGrpSpPr/>
          <p:nvPr/>
        </p:nvGrpSpPr>
        <p:grpSpPr>
          <a:xfrm>
            <a:off x="394874" y="1496329"/>
            <a:ext cx="8354252" cy="707886"/>
            <a:chOff x="403237" y="1812377"/>
            <a:chExt cx="8354252" cy="707886"/>
          </a:xfrm>
        </p:grpSpPr>
        <p:grpSp>
          <p:nvGrpSpPr>
            <p:cNvPr id="23" name="グループ化 22">
              <a:extLst>
                <a:ext uri="{FF2B5EF4-FFF2-40B4-BE49-F238E27FC236}">
                  <a16:creationId xmlns:a16="http://schemas.microsoft.com/office/drawing/2014/main" id="{99056364-83AC-4517-839E-EE7EC4E6F280}"/>
                </a:ext>
              </a:extLst>
            </p:cNvPr>
            <p:cNvGrpSpPr/>
            <p:nvPr/>
          </p:nvGrpSpPr>
          <p:grpSpPr>
            <a:xfrm>
              <a:off x="403237" y="1812377"/>
              <a:ext cx="8354252" cy="707886"/>
              <a:chOff x="403237" y="1812377"/>
              <a:chExt cx="8354252" cy="707886"/>
            </a:xfrm>
          </p:grpSpPr>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812377"/>
                <a:ext cx="2603653"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画面右下のボタン</a:t>
                </a:r>
                <a:endParaRPr lang="en-US" altLang="ja-JP" sz="2000" b="1" dirty="0">
                  <a:latin typeface="メイリオ"/>
                  <a:ea typeface="メイリオ"/>
                </a:endParaRPr>
              </a:p>
              <a:p>
                <a:r>
                  <a:rPr lang="ja-JP" altLang="en-US" sz="2000" b="1" dirty="0">
                    <a:latin typeface="メイリオ"/>
                    <a:ea typeface="メイリオ"/>
                  </a:rPr>
                  <a:t>「　　」を押す</a:t>
                </a:r>
                <a:endParaRPr lang="en-US" altLang="ja-JP" sz="2000"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812377"/>
                <a:ext cx="2449900" cy="707886"/>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検索結果の中から</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見たい項目を押す</a:t>
                </a:r>
                <a:endParaRPr lang="en-US" altLang="ja-JP" sz="20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307589" y="1916832"/>
                <a:ext cx="2449900" cy="584775"/>
              </a:xfrm>
              <a:prstGeom prst="rect">
                <a:avLst/>
              </a:prstGeom>
              <a:noFill/>
            </p:spPr>
            <p:txBody>
              <a:bodyPr wrap="square" lIns="91440" tIns="45720" rIns="91440" bIns="45720" rtlCol="0" anchor="t">
                <a:spAutoFit/>
              </a:bodyPr>
              <a:lstStyle/>
              <a:p>
                <a:r>
                  <a:rPr lang="ja-JP" altLang="en-US" sz="3200" b="1" dirty="0">
                    <a:solidFill>
                      <a:srgbClr val="009650"/>
                    </a:solidFill>
                    <a:latin typeface="メイリオ"/>
                    <a:ea typeface="メイリオ"/>
                  </a:rPr>
                  <a:t>❻</a:t>
                </a:r>
                <a:r>
                  <a:rPr lang="ja-JP" altLang="en-US" sz="2000" b="1" dirty="0">
                    <a:latin typeface="メイリオ"/>
                    <a:ea typeface="メイリオ"/>
                  </a:rPr>
                  <a:t>浸水ナビを表示</a:t>
                </a:r>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4732" y="2091542"/>
              <a:ext cx="524801" cy="366371"/>
            </a:xfrm>
            <a:prstGeom prst="rect">
              <a:avLst/>
            </a:prstGeom>
          </p:spPr>
        </p:pic>
      </p:grpSp>
      <p:sp>
        <p:nvSpPr>
          <p:cNvPr id="27" name="テキスト ボックス 26">
            <a:extLst>
              <a:ext uri="{FF2B5EF4-FFF2-40B4-BE49-F238E27FC236}">
                <a16:creationId xmlns:a16="http://schemas.microsoft.com/office/drawing/2014/main" id="{06422CAB-D942-4119-B0A6-66D137C4DDC1}"/>
              </a:ext>
            </a:extLst>
          </p:cNvPr>
          <p:cNvSpPr txBox="1"/>
          <p:nvPr/>
        </p:nvSpPr>
        <p:spPr>
          <a:xfrm>
            <a:off x="1790690" y="914906"/>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96986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996F0AD3-A867-3F14-3809-A46217EE30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0829" y="2689685"/>
            <a:ext cx="1637051" cy="3542990"/>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996748A5-CE02-E383-D978-A772534547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91D1682C-AD14-97FF-CF9A-8B82622F8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48831"/>
            <a:ext cx="4493538" cy="490904"/>
          </a:xfrm>
        </p:spPr>
        <p:txBody>
          <a:bodyPr wrap="none">
            <a:spAutoFit/>
          </a:bodyPr>
          <a:lstStyle/>
          <a:p>
            <a:r>
              <a:rPr lang="ja-JP" altLang="en-US" sz="2800" dirty="0"/>
              <a:t>浸水ナビを検索しましょう</a:t>
            </a:r>
            <a:endParaRPr lang="ja-JP" altLang="en-US" sz="4400" dirty="0"/>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7" name="四角形: 角を丸くする 6">
            <a:extLst>
              <a:ext uri="{FF2B5EF4-FFF2-40B4-BE49-F238E27FC236}">
                <a16:creationId xmlns:a16="http://schemas.microsoft.com/office/drawing/2014/main" id="{D11D8AFB-1937-1EF6-F26A-EDEC6DEEB174}"/>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108AAEF-61D4-7814-5759-2B6D4E027188}"/>
              </a:ext>
            </a:extLst>
          </p:cNvPr>
          <p:cNvSpPr/>
          <p:nvPr/>
        </p:nvSpPr>
        <p:spPr>
          <a:xfrm>
            <a:off x="3790890"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189D4164-2967-62EC-BA52-73F081F112C7}"/>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14" name="テキスト ボックス 13">
            <a:extLst>
              <a:ext uri="{FF2B5EF4-FFF2-40B4-BE49-F238E27FC236}">
                <a16:creationId xmlns:a16="http://schemas.microsoft.com/office/drawing/2014/main" id="{3D89AD02-966E-9C4D-0D4F-25129AAC1E70}"/>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15" name="テキスト ボックス 14">
            <a:extLst>
              <a:ext uri="{FF2B5EF4-FFF2-40B4-BE49-F238E27FC236}">
                <a16:creationId xmlns:a16="http://schemas.microsoft.com/office/drawing/2014/main" id="{485DFA64-5A5E-5674-A0C7-24A0915B98C1}"/>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C1769792-6F9F-2D5A-D521-93EF5A4E0CD8}"/>
              </a:ext>
            </a:extLst>
          </p:cNvPr>
          <p:cNvSpPr txBox="1"/>
          <p:nvPr/>
        </p:nvSpPr>
        <p:spPr>
          <a:xfrm>
            <a:off x="878376" y="1870589"/>
            <a:ext cx="2681366" cy="707886"/>
          </a:xfrm>
          <a:prstGeom prst="rect">
            <a:avLst/>
          </a:prstGeom>
          <a:noFill/>
        </p:spPr>
        <p:txBody>
          <a:bodyPr wrap="square" lIns="91440" tIns="45720" rIns="91440" bIns="45720" rtlCol="0" anchor="t">
            <a:spAutoFit/>
          </a:bodyPr>
          <a:lstStyle/>
          <a:p>
            <a:r>
              <a:rPr lang="en-US" altLang="ja-JP" sz="2000" b="1" dirty="0">
                <a:latin typeface="メイリオ"/>
                <a:ea typeface="メイリオ"/>
              </a:rPr>
              <a:t>Safari </a:t>
            </a:r>
            <a:r>
              <a:rPr lang="ja-JP" altLang="en-US" sz="2000" b="1" dirty="0">
                <a:latin typeface="メイリオ"/>
                <a:ea typeface="メイリオ"/>
              </a:rPr>
              <a:t>「　　」</a:t>
            </a:r>
            <a:endParaRPr lang="en-US" altLang="ja-JP" sz="2000" b="1" dirty="0">
              <a:latin typeface="メイリオ"/>
              <a:ea typeface="メイリオ"/>
            </a:endParaRPr>
          </a:p>
          <a:p>
            <a:r>
              <a:rPr lang="ja-JP" altLang="en-US" sz="2000" b="1" dirty="0">
                <a:latin typeface="メイリオ"/>
                <a:ea typeface="メイリオ"/>
              </a:rPr>
              <a:t>を押す</a:t>
            </a:r>
            <a:endParaRPr lang="en-US" altLang="ja-JP" sz="2000" b="1" dirty="0">
              <a:latin typeface="メイリオ"/>
              <a:ea typeface="メイリオ"/>
            </a:endParaRPr>
          </a:p>
        </p:txBody>
      </p:sp>
      <p:sp>
        <p:nvSpPr>
          <p:cNvPr id="18" name="テキスト ボックス 17">
            <a:extLst>
              <a:ext uri="{FF2B5EF4-FFF2-40B4-BE49-F238E27FC236}">
                <a16:creationId xmlns:a16="http://schemas.microsoft.com/office/drawing/2014/main" id="{50B247D6-EEC0-A0ED-C5EE-D8AB932285F3}"/>
              </a:ext>
            </a:extLst>
          </p:cNvPr>
          <p:cNvSpPr txBox="1"/>
          <p:nvPr/>
        </p:nvSpPr>
        <p:spPr>
          <a:xfrm>
            <a:off x="3597275" y="1870589"/>
            <a:ext cx="2523023" cy="707886"/>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検索用の枠を押す</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（赤枠内）</a:t>
            </a:r>
            <a:endParaRPr lang="en-US" altLang="ja-JP" sz="20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797D847-2935-7294-93A2-C76114962889}"/>
              </a:ext>
            </a:extLst>
          </p:cNvPr>
          <p:cNvSpPr txBox="1"/>
          <p:nvPr/>
        </p:nvSpPr>
        <p:spPr>
          <a:xfrm>
            <a:off x="6469637" y="1876493"/>
            <a:ext cx="2365415" cy="707886"/>
          </a:xfrm>
          <a:prstGeom prst="rect">
            <a:avLst/>
          </a:prstGeom>
          <a:noFill/>
        </p:spPr>
        <p:txBody>
          <a:bodyPr wrap="square" lIns="91440" tIns="45720" rIns="91440" bIns="45720" rtlCol="0" anchor="t">
            <a:spAutoFit/>
          </a:bodyPr>
          <a:lstStyle/>
          <a:p>
            <a:r>
              <a:rPr lang="ja-JP" altLang="en-US" sz="2000" b="1" dirty="0">
                <a:latin typeface="メイリオ"/>
                <a:ea typeface="メイリオ"/>
              </a:rPr>
              <a:t>「浸水ナビ」</a:t>
            </a:r>
            <a:endParaRPr lang="en-US" altLang="ja-JP" sz="2000" b="1" dirty="0">
              <a:latin typeface="メイリオ"/>
              <a:ea typeface="メイリオ"/>
            </a:endParaRPr>
          </a:p>
          <a:p>
            <a:r>
              <a:rPr lang="ja-JP" altLang="en-US" sz="2000" b="1" dirty="0">
                <a:latin typeface="メイリオ"/>
                <a:ea typeface="メイリオ"/>
              </a:rPr>
              <a:t>と入力</a:t>
            </a:r>
            <a:endParaRPr lang="en-US" altLang="ja-JP" sz="2000" b="1" dirty="0">
              <a:latin typeface="メイリオ"/>
              <a:ea typeface="メイリオ"/>
            </a:endParaRPr>
          </a:p>
        </p:txBody>
      </p:sp>
      <p:grpSp>
        <p:nvGrpSpPr>
          <p:cNvPr id="21" name="図形グループ 108">
            <a:extLst>
              <a:ext uri="{FF2B5EF4-FFF2-40B4-BE49-F238E27FC236}">
                <a16:creationId xmlns:a16="http://schemas.microsoft.com/office/drawing/2014/main" id="{EC1DE79F-F70B-3B05-CAC1-E00CA8C040E9}"/>
              </a:ext>
            </a:extLst>
          </p:cNvPr>
          <p:cNvGrpSpPr/>
          <p:nvPr/>
        </p:nvGrpSpPr>
        <p:grpSpPr>
          <a:xfrm>
            <a:off x="1233697" y="5525196"/>
            <a:ext cx="296587" cy="293005"/>
            <a:chOff x="2897417" y="3995693"/>
            <a:chExt cx="296587" cy="293005"/>
          </a:xfrm>
        </p:grpSpPr>
        <p:sp>
          <p:nvSpPr>
            <p:cNvPr id="22" name="円/楕円 114">
              <a:extLst>
                <a:ext uri="{FF2B5EF4-FFF2-40B4-BE49-F238E27FC236}">
                  <a16:creationId xmlns:a16="http://schemas.microsoft.com/office/drawing/2014/main" id="{D4E4D74A-12A4-04AB-D5CE-4F37D226ED6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062F38D-CB39-3FB8-938A-BFB30603EF3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93">
            <a:extLst>
              <a:ext uri="{FF2B5EF4-FFF2-40B4-BE49-F238E27FC236}">
                <a16:creationId xmlns:a16="http://schemas.microsoft.com/office/drawing/2014/main" id="{95B10B08-64CE-0E93-9D80-3BFC91653342}"/>
              </a:ext>
            </a:extLst>
          </p:cNvPr>
          <p:cNvGrpSpPr/>
          <p:nvPr/>
        </p:nvGrpSpPr>
        <p:grpSpPr>
          <a:xfrm>
            <a:off x="3577929" y="5379395"/>
            <a:ext cx="296586" cy="293005"/>
            <a:chOff x="3546641" y="3995693"/>
            <a:chExt cx="296586" cy="293005"/>
          </a:xfrm>
        </p:grpSpPr>
        <p:sp>
          <p:nvSpPr>
            <p:cNvPr id="25" name="円/楕円 106">
              <a:extLst>
                <a:ext uri="{FF2B5EF4-FFF2-40B4-BE49-F238E27FC236}">
                  <a16:creationId xmlns:a16="http://schemas.microsoft.com/office/drawing/2014/main" id="{2C8E2110-1921-9363-4C97-AFD37AC5208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107">
              <a:extLst>
                <a:ext uri="{FF2B5EF4-FFF2-40B4-BE49-F238E27FC236}">
                  <a16:creationId xmlns:a16="http://schemas.microsoft.com/office/drawing/2014/main" id="{E4546E32-BE37-1B42-037E-36251CE629ED}"/>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四角形: 角を丸くする 26">
            <a:extLst>
              <a:ext uri="{FF2B5EF4-FFF2-40B4-BE49-F238E27FC236}">
                <a16:creationId xmlns:a16="http://schemas.microsoft.com/office/drawing/2014/main" id="{6B2D1952-0FAF-741E-6209-7F70F4E4BDA1}"/>
              </a:ext>
            </a:extLst>
          </p:cNvPr>
          <p:cNvSpPr/>
          <p:nvPr/>
        </p:nvSpPr>
        <p:spPr>
          <a:xfrm>
            <a:off x="6526499" y="4680925"/>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a:extLst>
              <a:ext uri="{FF2B5EF4-FFF2-40B4-BE49-F238E27FC236}">
                <a16:creationId xmlns:a16="http://schemas.microsoft.com/office/drawing/2014/main" id="{BAFC6D99-AE29-6BA9-2E4C-BF59E8D1374C}"/>
              </a:ext>
            </a:extLst>
          </p:cNvPr>
          <p:cNvPicPr>
            <a:picLocks noChangeAspect="1"/>
          </p:cNvPicPr>
          <p:nvPr/>
        </p:nvPicPr>
        <p:blipFill>
          <a:blip r:embed="rId6"/>
          <a:stretch>
            <a:fillRect/>
          </a:stretch>
        </p:blipFill>
        <p:spPr>
          <a:xfrm>
            <a:off x="2125708" y="1860979"/>
            <a:ext cx="428088" cy="402143"/>
          </a:xfrm>
          <a:prstGeom prst="rect">
            <a:avLst/>
          </a:prstGeom>
        </p:spPr>
      </p:pic>
      <p:grpSp>
        <p:nvGrpSpPr>
          <p:cNvPr id="42" name="図形グループ 69">
            <a:extLst>
              <a:ext uri="{FF2B5EF4-FFF2-40B4-BE49-F238E27FC236}">
                <a16:creationId xmlns:a16="http://schemas.microsoft.com/office/drawing/2014/main" id="{A499D9F0-EA6B-E102-5587-A24F9A261048}"/>
              </a:ext>
            </a:extLst>
          </p:cNvPr>
          <p:cNvGrpSpPr/>
          <p:nvPr/>
        </p:nvGrpSpPr>
        <p:grpSpPr>
          <a:xfrm>
            <a:off x="6378206" y="4383348"/>
            <a:ext cx="296586" cy="293005"/>
            <a:chOff x="4232441" y="3995693"/>
            <a:chExt cx="296586" cy="293005"/>
          </a:xfrm>
        </p:grpSpPr>
        <p:sp>
          <p:nvSpPr>
            <p:cNvPr id="43" name="円/楕円 70">
              <a:extLst>
                <a:ext uri="{FF2B5EF4-FFF2-40B4-BE49-F238E27FC236}">
                  <a16:creationId xmlns:a16="http://schemas.microsoft.com/office/drawing/2014/main" id="{67E18205-9FAB-21BC-7E62-FFA8B2C646A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71">
              <a:extLst>
                <a:ext uri="{FF2B5EF4-FFF2-40B4-BE49-F238E27FC236}">
                  <a16:creationId xmlns:a16="http://schemas.microsoft.com/office/drawing/2014/main" id="{924D73C0-27CC-92B6-D4E3-080BCAF0553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FBC6EAB4-18A7-4172-8583-2A4708E15718}"/>
              </a:ext>
            </a:extLst>
          </p:cNvPr>
          <p:cNvSpPr txBox="1"/>
          <p:nvPr/>
        </p:nvSpPr>
        <p:spPr>
          <a:xfrm>
            <a:off x="1773780" y="913832"/>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
        <p:nvSpPr>
          <p:cNvPr id="32" name="字幕 14">
            <a:extLst>
              <a:ext uri="{FF2B5EF4-FFF2-40B4-BE49-F238E27FC236}">
                <a16:creationId xmlns:a16="http://schemas.microsoft.com/office/drawing/2014/main" id="{9E7B62E9-0E10-4FD9-9FD9-421245AF88E8}"/>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ja-JP" altLang="en-US" sz="2800" dirty="0"/>
              <a:t>浸水ナビのサイトを検索します。</a:t>
            </a:r>
          </a:p>
        </p:txBody>
      </p:sp>
    </p:spTree>
    <p:extLst>
      <p:ext uri="{BB962C8B-B14F-4D97-AF65-F5344CB8AC3E}">
        <p14:creationId xmlns:p14="http://schemas.microsoft.com/office/powerpoint/2010/main" val="813018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0EE60-B47E-465A-BE90-38B6672D933F}">
  <ds:schemaRefs>
    <ds:schemaRef ds:uri="http://schemas.microsoft.com/sharepoint/v3/contenttype/forms"/>
  </ds:schemaRefs>
</ds:datastoreItem>
</file>

<file path=customXml/itemProps2.xml><?xml version="1.0" encoding="utf-8"?>
<ds:datastoreItem xmlns:ds="http://schemas.openxmlformats.org/officeDocument/2006/customXml" ds:itemID="{CD58F099-BA3C-4568-ABC0-EC9B00817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c0202-570a-4c76-b717-959d73301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31B0C3-0DDA-48E6-B89B-853B5CA233ED}">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1ccc0202-570a-4c76-b717-959d73301744"/>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1709</Words>
  <Application>Microsoft Office PowerPoint</Application>
  <PresentationFormat>画面に合わせる (4:3)</PresentationFormat>
  <Paragraphs>278</Paragraphs>
  <Slides>25</Slides>
  <Notes>25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6" baseType="lpstr">
      <vt:lpstr>AoyagiKouzanFontT</vt:lpstr>
      <vt:lpstr>メイリオ</vt:lpstr>
      <vt:lpstr>メイリオ</vt:lpstr>
      <vt:lpstr>Yu Gothic</vt:lpstr>
      <vt:lpstr>Yu Gothic</vt:lpstr>
      <vt:lpstr>游ゴシック Light</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浸水ナビとは？</vt:lpstr>
      <vt:lpstr>浸水ナビで出来ること</vt:lpstr>
      <vt:lpstr>PowerPoint プレゼンテーション</vt:lpstr>
      <vt:lpstr>浸水ナビを検索しましょう</vt:lpstr>
      <vt:lpstr>浸水ナビを検索しましょう</vt:lpstr>
      <vt:lpstr>浸水ナビを検索しましょう</vt:lpstr>
      <vt:lpstr>浸水ナビを検索しましょう</vt:lpstr>
      <vt:lpstr>浸水ナビをブックマークしましょう</vt:lpstr>
      <vt:lpstr>浸水ナビをブックマークしましょう</vt:lpstr>
      <vt:lpstr>浸水ナビをブックマークしましょう</vt:lpstr>
      <vt:lpstr>浸水ナビをブックマークしましょう</vt:lpstr>
      <vt:lpstr>浸水ナビをホーム画面に追加しましょう</vt:lpstr>
      <vt:lpstr>浸水ナビをホーム画面に追加しましょう</vt:lpstr>
      <vt:lpstr>PowerPoint プレゼンテーション</vt:lpstr>
      <vt:lpstr>浸水シミュレーションの条件</vt:lpstr>
      <vt:lpstr>想定破堤※点を調べよう</vt:lpstr>
      <vt:lpstr>想定破堤点を調べよう</vt:lpstr>
      <vt:lpstr>浸水想定を調べよう</vt:lpstr>
      <vt:lpstr>浸水想定を調べよう</vt:lpstr>
      <vt:lpstr>河川の水位情報を調べよう</vt:lpstr>
      <vt:lpstr>よくあるご質問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2023-09-26T07:06:09Z</dcterms:created>
  <dcterms:modified xsi:type="dcterms:W3CDTF">2024-03-20T17:00:15Z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ies>
</file>