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8"/>
  </p:notesMasterIdLst>
  <p:sldIdLst>
    <p:sldId id="513" r:id="rId5"/>
    <p:sldId id="297" r:id="rId6"/>
    <p:sldId id="266" r:id="rId7"/>
    <p:sldId id="517" r:id="rId8"/>
    <p:sldId id="516" r:id="rId9"/>
    <p:sldId id="511" r:id="rId10"/>
    <p:sldId id="512" r:id="rId11"/>
    <p:sldId id="509" r:id="rId12"/>
    <p:sldId id="489" r:id="rId13"/>
    <p:sldId id="492" r:id="rId14"/>
    <p:sldId id="455" r:id="rId15"/>
    <p:sldId id="482" r:id="rId16"/>
    <p:sldId id="493" r:id="rId17"/>
    <p:sldId id="372" r:id="rId18"/>
    <p:sldId id="457" r:id="rId19"/>
    <p:sldId id="518" r:id="rId20"/>
    <p:sldId id="497" r:id="rId21"/>
    <p:sldId id="478" r:id="rId22"/>
    <p:sldId id="514" r:id="rId23"/>
    <p:sldId id="515" r:id="rId24"/>
    <p:sldId id="499" r:id="rId25"/>
    <p:sldId id="498" r:id="rId26"/>
    <p:sldId id="505" r:id="rId27"/>
  </p:sldIdLst>
  <p:sldSz cx="9144000" cy="6858000" type="screen4x3"/>
  <p:notesSz cx="6807200" cy="9939338"/>
  <p:custDataLst>
    <p:tags r:id="rId2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FF"/>
    <a:srgbClr val="007864"/>
    <a:srgbClr val="83CCAA"/>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9589D2-C741-4B41-93CC-E36D2A0FBDA1}" v="1456" dt="2024-02-09T08:04:00.977"/>
    <p1510:client id="{89121218-BFE7-4891-A801-2A96119F92D5}" v="2497" vWet="2499" dt="2024-02-09T08:02:05.0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9" autoAdjust="0"/>
    <p:restoredTop sz="96118" autoAdjust="0"/>
  </p:normalViewPr>
  <p:slideViewPr>
    <p:cSldViewPr snapToObjects="1">
      <p:cViewPr varScale="1">
        <p:scale>
          <a:sx n="106" d="100"/>
          <a:sy n="106" d="100"/>
        </p:scale>
        <p:origin x="1980" y="96"/>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80" d="100"/>
          <a:sy n="80" d="100"/>
        </p:scale>
        <p:origin x="317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7" cy="498693"/>
          </a:xfrm>
          <a:prstGeom prst="rect">
            <a:avLst/>
          </a:prstGeom>
        </p:spPr>
        <p:txBody>
          <a:bodyPr vert="horz" lIns="92230" tIns="46116" rIns="92230" bIns="461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30" tIns="46116" rIns="92230" bIns="46116" rtlCol="0"/>
          <a:lstStyle>
            <a:lvl1pPr algn="r">
              <a:defRPr sz="1200"/>
            </a:lvl1pPr>
          </a:lstStyle>
          <a:p>
            <a:fld id="{BA50B120-CD90-CA4A-A384-DB7B908530F3}" type="datetimeFigureOut">
              <a:rPr kumimoji="1" lang="ja-JP" altLang="en-US" smtClean="0"/>
              <a:t>2024/2/9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230" tIns="46116" rIns="92230" bIns="46116"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5"/>
          </a:xfrm>
          <a:prstGeom prst="rect">
            <a:avLst/>
          </a:prstGeom>
        </p:spPr>
        <p:txBody>
          <a:bodyPr vert="horz" lIns="92230" tIns="46116" rIns="92230" bIns="461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2230" tIns="46116" rIns="92230" bIns="461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30" tIns="46116" rIns="92230" bIns="46116"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1" y="4679505"/>
            <a:ext cx="5445760" cy="4761142"/>
          </a:xfrm>
        </p:spPr>
        <p:txBody>
          <a:bodyPr/>
          <a:lstStyle/>
          <a:p>
            <a:pPr indent="90314"/>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776359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4174044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435647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3426258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3027309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1088196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73" defTabSz="92235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661006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73" defTabSz="92235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851933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73" defTabSz="92235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2259362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73" defTabSz="92235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2972459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73" defTabSz="92235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408066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73" defTabSz="92235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1412075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73" defTabSz="92235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3359218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73" defTabSz="92235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2977015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73" defTabSz="92235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404263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85223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314931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3767809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3148038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2484760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3629190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28.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disaportal.gsi.go.jp/index.html"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37941" y="2529000"/>
            <a:ext cx="8068118" cy="1800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b="1" dirty="0">
                <a:latin typeface="メイリオ" panose="020B0604030504040204" pitchFamily="50" charset="-128"/>
                <a:ea typeface="メイリオ" panose="020B0604030504040204" pitchFamily="50" charset="-128"/>
              </a:rPr>
              <a:t>ハザードマップポータルサイトで様々な災害のリスクを確認しよう</a:t>
            </a:r>
            <a:endParaRPr kumimoji="1" lang="en-US" altLang="ja-JP" sz="4000" b="1" dirty="0">
              <a:latin typeface="メイリオ" panose="020B0604030504040204" pitchFamily="50" charset="-128"/>
              <a:ea typeface="メイリオ" panose="020B0604030504040204" pitchFamily="50" charset="-128"/>
            </a:endParaRPr>
          </a:p>
        </p:txBody>
      </p:sp>
      <p:sp>
        <p:nvSpPr>
          <p:cNvPr id="3" name="サブタイトル 2"/>
          <p:cNvSpPr txBox="1">
            <a:spLocks/>
          </p:cNvSpPr>
          <p:nvPr/>
        </p:nvSpPr>
        <p:spPr>
          <a:xfrm>
            <a:off x="975628" y="1692108"/>
            <a:ext cx="7192745" cy="1336548"/>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4800" dirty="0">
              <a:solidFill>
                <a:schemeClr val="bg1"/>
              </a:solidFill>
            </a:endParaRPr>
          </a:p>
        </p:txBody>
      </p:sp>
      <p:sp>
        <p:nvSpPr>
          <p:cNvPr id="7" name="テキスト ボックス 6">
            <a:extLst>
              <a:ext uri="{FF2B5EF4-FFF2-40B4-BE49-F238E27FC236}">
                <a16:creationId xmlns:a16="http://schemas.microsoft.com/office/drawing/2014/main" id="{E8D182D9-8410-4FBF-A4EB-BF48554D06E2}"/>
              </a:ext>
            </a:extLst>
          </p:cNvPr>
          <p:cNvSpPr txBox="1"/>
          <p:nvPr/>
        </p:nvSpPr>
        <p:spPr>
          <a:xfrm>
            <a:off x="7668344" y="6077743"/>
            <a:ext cx="1475656" cy="307777"/>
          </a:xfrm>
          <a:prstGeom prst="rect">
            <a:avLst/>
          </a:prstGeom>
          <a:noFill/>
        </p:spPr>
        <p:txBody>
          <a:bodyPr wrap="square" rtlCol="0">
            <a:spAutoFit/>
          </a:bodyPr>
          <a:lstStyle/>
          <a:p>
            <a:r>
              <a:rPr lang="ja-JP" altLang="en-US" sz="1400" b="1" dirty="0">
                <a:latin typeface="Meiryo" charset="-128"/>
                <a:ea typeface="Meiryo" charset="-128"/>
                <a:cs typeface="Meiryo" charset="-128"/>
              </a:rPr>
              <a:t>令和</a:t>
            </a:r>
            <a:r>
              <a:rPr lang="en-US" altLang="ja-JP" sz="1400" b="1" dirty="0">
                <a:latin typeface="Meiryo" charset="-128"/>
                <a:ea typeface="Meiryo" charset="-128"/>
                <a:cs typeface="Meiryo" charset="-128"/>
              </a:rPr>
              <a:t>6</a:t>
            </a:r>
            <a:r>
              <a:rPr lang="ja-JP" altLang="en-US" sz="1400" b="1" dirty="0">
                <a:latin typeface="Meiryo" charset="-128"/>
                <a:ea typeface="Meiryo" charset="-128"/>
                <a:cs typeface="Meiryo" charset="-128"/>
              </a:rPr>
              <a:t>年</a:t>
            </a:r>
            <a:r>
              <a:rPr lang="en-US" altLang="ja-JP" sz="1400" b="1" dirty="0">
                <a:latin typeface="Meiryo" charset="-128"/>
                <a:ea typeface="Meiryo" charset="-128"/>
                <a:cs typeface="Meiryo" charset="-128"/>
              </a:rPr>
              <a:t>2</a:t>
            </a:r>
            <a:r>
              <a:rPr lang="ja-JP" altLang="en-US" sz="1400" b="1" dirty="0">
                <a:latin typeface="Meiryo" charset="-128"/>
                <a:ea typeface="Meiryo" charset="-128"/>
                <a:cs typeface="Meiryo" charset="-128"/>
              </a:rPr>
              <a:t>月</a:t>
            </a:r>
            <a:endParaRPr kumimoji="1" lang="ja-JP" altLang="en-US" sz="1400" b="1" dirty="0">
              <a:latin typeface="Meiryo" charset="-128"/>
              <a:ea typeface="Meiryo" charset="-128"/>
              <a:cs typeface="Meiryo" charset="-128"/>
            </a:endParaRPr>
          </a:p>
        </p:txBody>
      </p:sp>
      <p:pic>
        <p:nvPicPr>
          <p:cNvPr id="5" name="図 4" descr="「デジタル活用支援推進事業」を表すロゴマーク">
            <a:extLst>
              <a:ext uri="{FF2B5EF4-FFF2-40B4-BE49-F238E27FC236}">
                <a16:creationId xmlns:a16="http://schemas.microsoft.com/office/drawing/2014/main" id="{FF66B9F8-3DDC-4613-9808-DD41D58513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7485" y="196467"/>
            <a:ext cx="750231" cy="1113738"/>
          </a:xfrm>
          <a:prstGeom prst="rect">
            <a:avLst/>
          </a:prstGeom>
        </p:spPr>
      </p:pic>
      <p:sp>
        <p:nvSpPr>
          <p:cNvPr id="4" name="テキスト ボックス 3">
            <a:extLst>
              <a:ext uri="{FF2B5EF4-FFF2-40B4-BE49-F238E27FC236}">
                <a16:creationId xmlns:a16="http://schemas.microsoft.com/office/drawing/2014/main" id="{4FF6B986-B545-0491-5DF8-70E6F8EA2823}"/>
              </a:ext>
            </a:extLst>
          </p:cNvPr>
          <p:cNvSpPr txBox="1"/>
          <p:nvPr/>
        </p:nvSpPr>
        <p:spPr>
          <a:xfrm>
            <a:off x="1329700" y="964806"/>
            <a:ext cx="6484600" cy="1323439"/>
          </a:xfrm>
          <a:prstGeom prst="rect">
            <a:avLst/>
          </a:prstGeom>
          <a:noFill/>
        </p:spPr>
        <p:txBody>
          <a:bodyPr wrap="square" rtlCol="0">
            <a:spAutoFit/>
          </a:bodyPr>
          <a:lstStyle/>
          <a:p>
            <a:r>
              <a:rPr kumimoji="1" lang="en-US" altLang="ja-JP" sz="4000" b="1" dirty="0">
                <a:latin typeface="メイリオ" panose="020B0604030504040204" pitchFamily="50" charset="-128"/>
                <a:ea typeface="メイリオ" panose="020B0604030504040204" pitchFamily="50" charset="-128"/>
              </a:rPr>
              <a:t>iPhone</a:t>
            </a:r>
            <a:endParaRPr kumimoji="1" lang="ja-JP" altLang="en-US" sz="4000" b="1" dirty="0">
              <a:latin typeface="メイリオ" panose="020B0604030504040204" pitchFamily="50" charset="-128"/>
              <a:ea typeface="メイリオ" panose="020B0604030504040204" pitchFamily="50" charset="-128"/>
            </a:endParaRPr>
          </a:p>
          <a:p>
            <a:r>
              <a:rPr kumimoji="1" lang="ja-JP" altLang="en-US" sz="4000" b="1" dirty="0">
                <a:latin typeface="メイリオ" panose="020B0604030504040204" pitchFamily="50" charset="-128"/>
                <a:ea typeface="メイリオ" panose="020B0604030504040204" pitchFamily="50" charset="-128"/>
              </a:rPr>
              <a:t>スマートフォン活用編</a:t>
            </a:r>
            <a:r>
              <a:rPr kumimoji="1" lang="en-US" altLang="ja-JP" sz="4000" b="1" dirty="0">
                <a:latin typeface="メイリオ" panose="020B0604030504040204" pitchFamily="50" charset="-128"/>
                <a:ea typeface="メイリオ" panose="020B0604030504040204" pitchFamily="50" charset="-128"/>
              </a:rPr>
              <a:t> </a:t>
            </a:r>
            <a:endParaRPr kumimoji="1" lang="ja-JP" altLang="en-US" sz="4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32404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descr="グラフィカル ユーザー インターフェイス, テキスト, アプリケーション&#10;&#10;自動的に生成された説明">
            <a:extLst>
              <a:ext uri="{FF2B5EF4-FFF2-40B4-BE49-F238E27FC236}">
                <a16:creationId xmlns:a16="http://schemas.microsoft.com/office/drawing/2014/main" id="{8AF5B9C1-3D3F-F8F5-E88E-0E4CFF37C4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1448" y="2041301"/>
            <a:ext cx="1453135" cy="3144951"/>
          </a:xfrm>
          <a:prstGeom prst="rect">
            <a:avLst/>
          </a:prstGeom>
          <a:ln>
            <a:solidFill>
              <a:schemeClr val="tx1"/>
            </a:solidFill>
          </a:ln>
        </p:spPr>
      </p:pic>
      <p:pic>
        <p:nvPicPr>
          <p:cNvPr id="42" name="図 41" descr="グラフィカル ユーザー インターフェイス, テキスト, アプリケーション&#10;&#10;自動的に生成された説明">
            <a:extLst>
              <a:ext uri="{FF2B5EF4-FFF2-40B4-BE49-F238E27FC236}">
                <a16:creationId xmlns:a16="http://schemas.microsoft.com/office/drawing/2014/main" id="{EB7A959C-E6E0-2F66-49BD-0C027A6C16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8132" y="2065171"/>
            <a:ext cx="1442106" cy="3121081"/>
          </a:xfrm>
          <a:prstGeom prst="rect">
            <a:avLst/>
          </a:prstGeom>
          <a:ln>
            <a:solidFill>
              <a:schemeClr val="tx1"/>
            </a:solidFill>
          </a:ln>
        </p:spPr>
      </p:pic>
      <p:pic>
        <p:nvPicPr>
          <p:cNvPr id="43" name="図 42" descr="グラフィカル ユーザー インターフェイス, アプリケーション&#10;&#10;自動的に生成された説明">
            <a:extLst>
              <a:ext uri="{FF2B5EF4-FFF2-40B4-BE49-F238E27FC236}">
                <a16:creationId xmlns:a16="http://schemas.microsoft.com/office/drawing/2014/main" id="{6ED135D6-E98A-63F8-2AEC-8DB3A71124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08415" y="2063430"/>
            <a:ext cx="1442911" cy="3122822"/>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1" name="タイトル 1">
            <a:extLst>
              <a:ext uri="{FF2B5EF4-FFF2-40B4-BE49-F238E27FC236}">
                <a16:creationId xmlns:a16="http://schemas.microsoft.com/office/drawing/2014/main" id="{330EF971-FE19-6AAC-E7A2-46801FC40A17}"/>
              </a:ext>
            </a:extLst>
          </p:cNvPr>
          <p:cNvSpPr txBox="1">
            <a:spLocks/>
          </p:cNvSpPr>
          <p:nvPr/>
        </p:nvSpPr>
        <p:spPr>
          <a:xfrm>
            <a:off x="1460830" y="519041"/>
            <a:ext cx="7237879" cy="448200"/>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sz="2500" dirty="0"/>
              <a:t>ハザードマップポータルサイトを検索しましょう</a:t>
            </a:r>
          </a:p>
        </p:txBody>
      </p:sp>
      <p:sp>
        <p:nvSpPr>
          <p:cNvPr id="22" name="字幕 14">
            <a:extLst>
              <a:ext uri="{FF2B5EF4-FFF2-40B4-BE49-F238E27FC236}">
                <a16:creationId xmlns:a16="http://schemas.microsoft.com/office/drawing/2014/main" id="{2C5E791D-7846-9ADC-03E2-7C2D930B7DD9}"/>
              </a:ext>
            </a:extLst>
          </p:cNvPr>
          <p:cNvSpPr>
            <a:spLocks noGrp="1"/>
          </p:cNvSpPr>
          <p:nvPr>
            <p:ph type="subTitle" idx="1"/>
          </p:nvPr>
        </p:nvSpPr>
        <p:spPr>
          <a:xfrm>
            <a:off x="507804" y="1484824"/>
            <a:ext cx="8384676" cy="360000"/>
          </a:xfrm>
        </p:spPr>
        <p:txBody>
          <a:bodyPr vert="horz" lIns="91440" tIns="45720" rIns="91440" bIns="45720" rtlCol="0" anchor="t">
            <a:normAutofit fontScale="77500" lnSpcReduction="20000"/>
          </a:bodyPr>
          <a:lstStyle/>
          <a:p>
            <a:r>
              <a:rPr lang="ja-JP" altLang="en-US" sz="2800" dirty="0"/>
              <a:t>ハザードマップポータルサイトを検索しましょう</a:t>
            </a:r>
          </a:p>
        </p:txBody>
      </p:sp>
      <p:sp>
        <p:nvSpPr>
          <p:cNvPr id="29" name="四角形: 角を丸くする 28">
            <a:extLst>
              <a:ext uri="{FF2B5EF4-FFF2-40B4-BE49-F238E27FC236}">
                <a16:creationId xmlns:a16="http://schemas.microsoft.com/office/drawing/2014/main" id="{E29E578F-5A1A-0B8C-57A9-DB5396D1D15D}"/>
              </a:ext>
            </a:extLst>
          </p:cNvPr>
          <p:cNvSpPr/>
          <p:nvPr/>
        </p:nvSpPr>
        <p:spPr>
          <a:xfrm>
            <a:off x="5588740" y="2792768"/>
            <a:ext cx="1442106" cy="5642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0" name="図形グループ 20">
            <a:extLst>
              <a:ext uri="{FF2B5EF4-FFF2-40B4-BE49-F238E27FC236}">
                <a16:creationId xmlns:a16="http://schemas.microsoft.com/office/drawing/2014/main" id="{9B6BB08B-E259-FE39-4EB9-6845F0DA709F}"/>
              </a:ext>
            </a:extLst>
          </p:cNvPr>
          <p:cNvGrpSpPr/>
          <p:nvPr/>
        </p:nvGrpSpPr>
        <p:grpSpPr>
          <a:xfrm>
            <a:off x="7275165" y="1986399"/>
            <a:ext cx="296586" cy="293005"/>
            <a:chOff x="6801905" y="3995693"/>
            <a:chExt cx="296586" cy="293005"/>
          </a:xfrm>
        </p:grpSpPr>
        <p:sp>
          <p:nvSpPr>
            <p:cNvPr id="31" name="円/楕円 21">
              <a:extLst>
                <a:ext uri="{FF2B5EF4-FFF2-40B4-BE49-F238E27FC236}">
                  <a16:creationId xmlns:a16="http://schemas.microsoft.com/office/drawing/2014/main" id="{094E4FB6-DC2B-1B76-32E0-64F2F99DAE5E}"/>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22">
              <a:extLst>
                <a:ext uri="{FF2B5EF4-FFF2-40B4-BE49-F238E27FC236}">
                  <a16:creationId xmlns:a16="http://schemas.microsoft.com/office/drawing/2014/main" id="{75B575A8-2AD7-397F-FDAE-B4ADDCB06358}"/>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四角形: 角を丸くする 32">
            <a:extLst>
              <a:ext uri="{FF2B5EF4-FFF2-40B4-BE49-F238E27FC236}">
                <a16:creationId xmlns:a16="http://schemas.microsoft.com/office/drawing/2014/main" id="{24B3C951-015A-265B-AD7D-F4B5C7DFC793}"/>
              </a:ext>
            </a:extLst>
          </p:cNvPr>
          <p:cNvSpPr/>
          <p:nvPr/>
        </p:nvSpPr>
        <p:spPr>
          <a:xfrm>
            <a:off x="5039821" y="4508132"/>
            <a:ext cx="334451" cy="4441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4" name="図形グループ 52">
            <a:extLst>
              <a:ext uri="{FF2B5EF4-FFF2-40B4-BE49-F238E27FC236}">
                <a16:creationId xmlns:a16="http://schemas.microsoft.com/office/drawing/2014/main" id="{99900A39-7B3E-701F-3824-44AC75E30878}"/>
              </a:ext>
            </a:extLst>
          </p:cNvPr>
          <p:cNvGrpSpPr/>
          <p:nvPr/>
        </p:nvGrpSpPr>
        <p:grpSpPr>
          <a:xfrm>
            <a:off x="4837009" y="4195246"/>
            <a:ext cx="325536" cy="324509"/>
            <a:chOff x="5101121" y="3995693"/>
            <a:chExt cx="296586" cy="293005"/>
          </a:xfrm>
        </p:grpSpPr>
        <p:sp>
          <p:nvSpPr>
            <p:cNvPr id="35" name="円/楕円 53">
              <a:extLst>
                <a:ext uri="{FF2B5EF4-FFF2-40B4-BE49-F238E27FC236}">
                  <a16:creationId xmlns:a16="http://schemas.microsoft.com/office/drawing/2014/main" id="{41E690F4-3850-40F0-AC66-0B87B1070625}"/>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54">
              <a:extLst>
                <a:ext uri="{FF2B5EF4-FFF2-40B4-BE49-F238E27FC236}">
                  <a16:creationId xmlns:a16="http://schemas.microsoft.com/office/drawing/2014/main" id="{57907FBE-00CC-9466-4A34-6E3B546A04B8}"/>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ボックス 36">
            <a:extLst>
              <a:ext uri="{FF2B5EF4-FFF2-40B4-BE49-F238E27FC236}">
                <a16:creationId xmlns:a16="http://schemas.microsoft.com/office/drawing/2014/main" id="{BA33AD55-E9CB-B1A8-192A-4EF937BA4AC3}"/>
              </a:ext>
            </a:extLst>
          </p:cNvPr>
          <p:cNvSpPr txBox="1"/>
          <p:nvPr/>
        </p:nvSpPr>
        <p:spPr>
          <a:xfrm>
            <a:off x="421565" y="2182212"/>
            <a:ext cx="3461707" cy="3323987"/>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❹</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a:ea typeface="メイリオ"/>
              </a:rPr>
              <a:t>画面右下の「開く」を</a:t>
            </a:r>
            <a:endParaRPr lang="en-US" altLang="ja-JP" sz="1800" b="1" dirty="0">
              <a:latin typeface="メイリオ"/>
              <a:ea typeface="メイリオ"/>
            </a:endParaRPr>
          </a:p>
          <a:p>
            <a:r>
              <a:rPr lang="ja-JP" altLang="en-US" sz="1800" b="1" dirty="0">
                <a:latin typeface="メイリオ"/>
                <a:ea typeface="メイリオ"/>
              </a:rPr>
              <a:t>ダブルタップ</a:t>
            </a:r>
            <a:endParaRPr lang="en-US" altLang="ja-JP" sz="1800" b="1" dirty="0">
              <a:latin typeface="メイリオ"/>
              <a:ea typeface="メイリオ"/>
            </a:endParaRPr>
          </a:p>
          <a:p>
            <a:r>
              <a:rPr lang="ja-JP" altLang="en-US" sz="2800" b="1" dirty="0">
                <a:solidFill>
                  <a:srgbClr val="009650"/>
                </a:solidFill>
                <a:latin typeface="Meiryo" charset="-128"/>
                <a:ea typeface="Meiryo" charset="-128"/>
                <a:cs typeface="Meiryo" charset="-128"/>
              </a:rPr>
              <a:t>❺</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検索結果の中から</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見たい項目をダブルタップ</a:t>
            </a:r>
            <a:endParaRPr lang="en-US" altLang="ja-JP" sz="1800"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メイリオ"/>
                <a:ea typeface="メイリオ"/>
              </a:rPr>
              <a:t>❻</a:t>
            </a:r>
            <a:endParaRPr lang="en-US" altLang="ja-JP" sz="2800" b="1" dirty="0">
              <a:solidFill>
                <a:srgbClr val="009650"/>
              </a:solidFill>
              <a:latin typeface="メイリオ"/>
              <a:ea typeface="メイリオ"/>
            </a:endParaRPr>
          </a:p>
          <a:p>
            <a:r>
              <a:rPr lang="ja-JP" altLang="en-US" b="1" dirty="0">
                <a:latin typeface="メイリオ"/>
                <a:ea typeface="メイリオ"/>
              </a:rPr>
              <a:t>ハザードマップポータルサイト</a:t>
            </a:r>
            <a:r>
              <a:rPr lang="ja-JP" altLang="en-US" sz="1800" b="1" dirty="0">
                <a:latin typeface="メイリオ"/>
                <a:ea typeface="メイリオ"/>
              </a:rPr>
              <a:t>を表示</a:t>
            </a:r>
          </a:p>
          <a:p>
            <a:endParaRPr lang="ja-JP" altLang="en-US" b="1" dirty="0">
              <a:latin typeface="Meiryo" charset="-128"/>
              <a:ea typeface="Meiryo" charset="-128"/>
              <a:cs typeface="Meiryo" charset="-128"/>
            </a:endParaRPr>
          </a:p>
        </p:txBody>
      </p:sp>
      <p:grpSp>
        <p:nvGrpSpPr>
          <p:cNvPr id="38" name="図形グループ 23">
            <a:extLst>
              <a:ext uri="{FF2B5EF4-FFF2-40B4-BE49-F238E27FC236}">
                <a16:creationId xmlns:a16="http://schemas.microsoft.com/office/drawing/2014/main" id="{3DB348F5-C307-B212-D36D-C7DB8C4F7D1F}"/>
              </a:ext>
            </a:extLst>
          </p:cNvPr>
          <p:cNvGrpSpPr/>
          <p:nvPr/>
        </p:nvGrpSpPr>
        <p:grpSpPr>
          <a:xfrm>
            <a:off x="5365028" y="2492897"/>
            <a:ext cx="334451" cy="323840"/>
            <a:chOff x="5878361" y="3995693"/>
            <a:chExt cx="296586" cy="293005"/>
          </a:xfrm>
        </p:grpSpPr>
        <p:sp>
          <p:nvSpPr>
            <p:cNvPr id="39" name="円/楕円 24">
              <a:extLst>
                <a:ext uri="{FF2B5EF4-FFF2-40B4-BE49-F238E27FC236}">
                  <a16:creationId xmlns:a16="http://schemas.microsoft.com/office/drawing/2014/main" id="{3149937F-5ED5-917F-9155-32164DABB455}"/>
                </a:ext>
              </a:extLst>
            </p:cNvPr>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メイリオ" panose="020B0604030504040204" pitchFamily="50" charset="-128"/>
                <a:ea typeface="メイリオ" panose="020B0604030504040204" pitchFamily="50" charset="-128"/>
              </a:endParaRPr>
            </a:p>
          </p:txBody>
        </p:sp>
        <p:sp>
          <p:nvSpPr>
            <p:cNvPr id="40" name="フリーフォーム 25">
              <a:extLst>
                <a:ext uri="{FF2B5EF4-FFF2-40B4-BE49-F238E27FC236}">
                  <a16:creationId xmlns:a16="http://schemas.microsoft.com/office/drawing/2014/main" id="{004EB63D-D85A-0813-4695-FF00EAD43672}"/>
                </a:ext>
              </a:extLst>
            </p:cNvPr>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554073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 Teams&#10;&#10;自動的に生成された説明">
            <a:extLst>
              <a:ext uri="{FF2B5EF4-FFF2-40B4-BE49-F238E27FC236}">
                <a16:creationId xmlns:a16="http://schemas.microsoft.com/office/drawing/2014/main" id="{1D9C8248-6104-6691-28BF-E2349C47A2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4873" y="2070916"/>
            <a:ext cx="1439128" cy="3114635"/>
          </a:xfrm>
          <a:prstGeom prst="rect">
            <a:avLst/>
          </a:prstGeom>
          <a:ln>
            <a:solidFill>
              <a:schemeClr val="tx1"/>
            </a:solidFill>
          </a:ln>
        </p:spPr>
      </p:pic>
      <p:pic>
        <p:nvPicPr>
          <p:cNvPr id="10" name="図 9" descr="グラフィカル ユーザー インターフェイス, アプリケーション&#10;&#10;自動的に生成された説明">
            <a:extLst>
              <a:ext uri="{FF2B5EF4-FFF2-40B4-BE49-F238E27FC236}">
                <a16:creationId xmlns:a16="http://schemas.microsoft.com/office/drawing/2014/main" id="{56EB8B35-CF87-A4AF-2DC9-45AB4669F7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81961" y="2117480"/>
            <a:ext cx="1425362" cy="3084843"/>
          </a:xfrm>
          <a:prstGeom prst="rect">
            <a:avLst/>
          </a:prstGeom>
          <a:ln>
            <a:solidFill>
              <a:schemeClr val="tx1"/>
            </a:solidFill>
          </a:ln>
        </p:spPr>
      </p:pic>
      <p:pic>
        <p:nvPicPr>
          <p:cNvPr id="12" name="図 11" descr="グラフィカル ユーザー インターフェイス, テキスト, アプリケーション&#10;&#10;自動的に生成された説明">
            <a:extLst>
              <a:ext uri="{FF2B5EF4-FFF2-40B4-BE49-F238E27FC236}">
                <a16:creationId xmlns:a16="http://schemas.microsoft.com/office/drawing/2014/main" id="{280B10A6-82D0-5E54-69DE-0723A66156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63690" y="2116381"/>
            <a:ext cx="1416403" cy="3065453"/>
          </a:xfrm>
          <a:prstGeom prst="rect">
            <a:avLst/>
          </a:prstGeom>
          <a:ln>
            <a:solidFill>
              <a:schemeClr val="tx1"/>
            </a:solidFill>
          </a:ln>
        </p:spPr>
      </p:pic>
      <p:sp>
        <p:nvSpPr>
          <p:cNvPr id="2" name="タイトル 1"/>
          <p:cNvSpPr>
            <a:spLocks noGrp="1"/>
          </p:cNvSpPr>
          <p:nvPr>
            <p:ph type="ctrTitle"/>
          </p:nvPr>
        </p:nvSpPr>
        <p:spPr>
          <a:xfrm>
            <a:off x="1767718" y="548831"/>
            <a:ext cx="4493538" cy="490904"/>
          </a:xfrm>
        </p:spPr>
        <p:txBody>
          <a:bodyPr wrap="none">
            <a:spAutoFit/>
          </a:bodyPr>
          <a:lstStyle/>
          <a:p>
            <a:r>
              <a:rPr lang="ja-JP" altLang="en-US" sz="2800" dirty="0"/>
              <a:t>ブックマークをしましょう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3" name="字幕 14">
            <a:extLst>
              <a:ext uri="{FF2B5EF4-FFF2-40B4-BE49-F238E27FC236}">
                <a16:creationId xmlns:a16="http://schemas.microsoft.com/office/drawing/2014/main" id="{8BD2524E-9A08-91D5-C852-4D7D415403FD}"/>
              </a:ext>
            </a:extLst>
          </p:cNvPr>
          <p:cNvSpPr>
            <a:spLocks noGrp="1"/>
          </p:cNvSpPr>
          <p:nvPr>
            <p:ph type="subTitle" idx="1"/>
          </p:nvPr>
        </p:nvSpPr>
        <p:spPr>
          <a:xfrm>
            <a:off x="507804" y="1484824"/>
            <a:ext cx="8384676" cy="360000"/>
          </a:xfrm>
        </p:spPr>
        <p:txBody>
          <a:bodyPr vert="horz" lIns="91440" tIns="45720" rIns="91440" bIns="45720" rtlCol="0" anchor="t">
            <a:normAutofit fontScale="92500" lnSpcReduction="20000"/>
          </a:bodyPr>
          <a:lstStyle/>
          <a:p>
            <a:r>
              <a:rPr lang="ja-JP" altLang="en-US" sz="2600" dirty="0">
                <a:latin typeface="Meiryo"/>
                <a:ea typeface="Meiryo"/>
              </a:rPr>
              <a:t>ブックマークしましょう</a:t>
            </a:r>
          </a:p>
          <a:p>
            <a:endParaRPr lang="ja-JP" altLang="en-US" sz="2800" dirty="0"/>
          </a:p>
        </p:txBody>
      </p:sp>
      <p:sp>
        <p:nvSpPr>
          <p:cNvPr id="15" name="四角形: 角を丸くする 14">
            <a:extLst>
              <a:ext uri="{FF2B5EF4-FFF2-40B4-BE49-F238E27FC236}">
                <a16:creationId xmlns:a16="http://schemas.microsoft.com/office/drawing/2014/main" id="{4D2156C5-F293-19A9-E2BB-566E9318F30E}"/>
              </a:ext>
            </a:extLst>
          </p:cNvPr>
          <p:cNvSpPr/>
          <p:nvPr/>
        </p:nvSpPr>
        <p:spPr>
          <a:xfrm>
            <a:off x="5619282" y="4743890"/>
            <a:ext cx="1357834" cy="1785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6ABC7BB5-57FA-4426-5895-FF8D5E82AD65}"/>
              </a:ext>
            </a:extLst>
          </p:cNvPr>
          <p:cNvSpPr/>
          <p:nvPr/>
        </p:nvSpPr>
        <p:spPr>
          <a:xfrm>
            <a:off x="4482302" y="4915065"/>
            <a:ext cx="173255" cy="1785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4" name="図形グループ 69">
            <a:extLst>
              <a:ext uri="{FF2B5EF4-FFF2-40B4-BE49-F238E27FC236}">
                <a16:creationId xmlns:a16="http://schemas.microsoft.com/office/drawing/2014/main" id="{64B55200-D30D-43AF-00BA-5AB9CABE9FC5}"/>
              </a:ext>
            </a:extLst>
          </p:cNvPr>
          <p:cNvGrpSpPr/>
          <p:nvPr/>
        </p:nvGrpSpPr>
        <p:grpSpPr>
          <a:xfrm>
            <a:off x="4297984" y="4622060"/>
            <a:ext cx="296587" cy="293005"/>
            <a:chOff x="2897417" y="3995693"/>
            <a:chExt cx="296587" cy="293005"/>
          </a:xfrm>
        </p:grpSpPr>
        <p:sp>
          <p:nvSpPr>
            <p:cNvPr id="25" name="円/楕円 70">
              <a:extLst>
                <a:ext uri="{FF2B5EF4-FFF2-40B4-BE49-F238E27FC236}">
                  <a16:creationId xmlns:a16="http://schemas.microsoft.com/office/drawing/2014/main" id="{B93909D3-A689-56F8-5F89-30907E61D01A}"/>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3C3979DD-E7A1-A3E6-1732-EBF6E23D5599}"/>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7" name="図形グループ 61">
            <a:extLst>
              <a:ext uri="{FF2B5EF4-FFF2-40B4-BE49-F238E27FC236}">
                <a16:creationId xmlns:a16="http://schemas.microsoft.com/office/drawing/2014/main" id="{C1A0F281-E277-53FA-6D7D-68983AA6F095}"/>
              </a:ext>
            </a:extLst>
          </p:cNvPr>
          <p:cNvGrpSpPr/>
          <p:nvPr/>
        </p:nvGrpSpPr>
        <p:grpSpPr>
          <a:xfrm>
            <a:off x="5635275" y="4433342"/>
            <a:ext cx="296586" cy="293005"/>
            <a:chOff x="3546641" y="3995693"/>
            <a:chExt cx="296586" cy="293005"/>
          </a:xfrm>
        </p:grpSpPr>
        <p:sp>
          <p:nvSpPr>
            <p:cNvPr id="28" name="円/楕円 65">
              <a:extLst>
                <a:ext uri="{FF2B5EF4-FFF2-40B4-BE49-F238E27FC236}">
                  <a16:creationId xmlns:a16="http://schemas.microsoft.com/office/drawing/2014/main" id="{55524574-4018-6391-AEA6-71F9E23F5905}"/>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68">
              <a:extLst>
                <a:ext uri="{FF2B5EF4-FFF2-40B4-BE49-F238E27FC236}">
                  <a16:creationId xmlns:a16="http://schemas.microsoft.com/office/drawing/2014/main" id="{8175F359-C08C-E5FC-31DF-761D33320E56}"/>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四角形: 角を丸くする 56">
            <a:extLst>
              <a:ext uri="{FF2B5EF4-FFF2-40B4-BE49-F238E27FC236}">
                <a16:creationId xmlns:a16="http://schemas.microsoft.com/office/drawing/2014/main" id="{395E108A-0FFD-1B6A-3B53-6B62C3307716}"/>
              </a:ext>
            </a:extLst>
          </p:cNvPr>
          <p:cNvSpPr/>
          <p:nvPr/>
        </p:nvSpPr>
        <p:spPr>
          <a:xfrm>
            <a:off x="8480420" y="2268361"/>
            <a:ext cx="162302" cy="1785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 name="図形グループ 69">
            <a:extLst>
              <a:ext uri="{FF2B5EF4-FFF2-40B4-BE49-F238E27FC236}">
                <a16:creationId xmlns:a16="http://schemas.microsoft.com/office/drawing/2014/main" id="{EDDB57E6-EFE6-6611-6CC0-4505BCEB5E09}"/>
              </a:ext>
            </a:extLst>
          </p:cNvPr>
          <p:cNvGrpSpPr/>
          <p:nvPr/>
        </p:nvGrpSpPr>
        <p:grpSpPr>
          <a:xfrm>
            <a:off x="8286918" y="1975356"/>
            <a:ext cx="296586" cy="293005"/>
            <a:chOff x="4232441" y="3995693"/>
            <a:chExt cx="296586" cy="293005"/>
          </a:xfrm>
        </p:grpSpPr>
        <p:sp>
          <p:nvSpPr>
            <p:cNvPr id="6" name="円/楕円 70">
              <a:extLst>
                <a:ext uri="{FF2B5EF4-FFF2-40B4-BE49-F238E27FC236}">
                  <a16:creationId xmlns:a16="http://schemas.microsoft.com/office/drawing/2014/main" id="{3D6E70E0-878B-8576-72E6-A1393FDCB136}"/>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71">
              <a:extLst>
                <a:ext uri="{FF2B5EF4-FFF2-40B4-BE49-F238E27FC236}">
                  <a16:creationId xmlns:a16="http://schemas.microsoft.com/office/drawing/2014/main" id="{51FB0286-B4C8-2C9D-035E-3B5F4B308030}"/>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a:extLst>
              <a:ext uri="{FF2B5EF4-FFF2-40B4-BE49-F238E27FC236}">
                <a16:creationId xmlns:a16="http://schemas.microsoft.com/office/drawing/2014/main" id="{808B8821-2400-4529-470F-0524D56CFB20}"/>
              </a:ext>
            </a:extLst>
          </p:cNvPr>
          <p:cNvSpPr txBox="1"/>
          <p:nvPr/>
        </p:nvSpPr>
        <p:spPr>
          <a:xfrm>
            <a:off x="469191" y="2117277"/>
            <a:ext cx="3166536" cy="3046988"/>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a:ea typeface="メイリオ"/>
              </a:rPr>
              <a:t>画面下部の「四角に上矢印」をダブルタップ</a:t>
            </a:r>
            <a:endParaRPr lang="en-US" altLang="ja-JP" sz="1800" b="1" dirty="0">
              <a:latin typeface="メイリオ"/>
              <a:ea typeface="メイリオ"/>
            </a:endParaRPr>
          </a:p>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a:p>
            <a:r>
              <a:rPr lang="ja-JP" altLang="en-US" b="1" dirty="0">
                <a:latin typeface="メイリオ" panose="020B0604030504040204" pitchFamily="50" charset="-128"/>
                <a:ea typeface="メイリオ" panose="020B0604030504040204" pitchFamily="50" charset="-128"/>
              </a:rPr>
              <a:t>「ブックマークを追加」を</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ダブルタップ</a:t>
            </a:r>
            <a:endParaRPr lang="en-US" altLang="ja-JP"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Meiryo" charset="-128"/>
                <a:ea typeface="Meiryo" charset="-128"/>
                <a:cs typeface="Meiryo" charset="-128"/>
              </a:rPr>
              <a:t>❸</a:t>
            </a:r>
          </a:p>
          <a:p>
            <a:r>
              <a:rPr lang="ja-JP" altLang="en-US" b="1" dirty="0">
                <a:latin typeface="メイリオ"/>
                <a:ea typeface="メイリオ"/>
              </a:rPr>
              <a:t>画面右上の「保存」を</a:t>
            </a:r>
            <a:endParaRPr lang="en-US" altLang="ja-JP" b="1" dirty="0">
              <a:latin typeface="メイリオ"/>
              <a:ea typeface="メイリオ"/>
            </a:endParaRPr>
          </a:p>
          <a:p>
            <a:r>
              <a:rPr lang="ja-JP" altLang="en-US" b="1" dirty="0">
                <a:latin typeface="メイリオ"/>
                <a:ea typeface="メイリオ"/>
              </a:rPr>
              <a:t>ダブルタップ</a:t>
            </a:r>
            <a:endParaRPr lang="en-US" altLang="ja-JP" b="1" dirty="0">
              <a:latin typeface="メイリオ"/>
              <a:ea typeface="メイリオ"/>
            </a:endParaRPr>
          </a:p>
        </p:txBody>
      </p:sp>
    </p:spTree>
    <p:extLst>
      <p:ext uri="{BB962C8B-B14F-4D97-AF65-F5344CB8AC3E}">
        <p14:creationId xmlns:p14="http://schemas.microsoft.com/office/powerpoint/2010/main" val="24708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descr="グラフィカル ユーザー インターフェイス, テキスト, アプリケーション&#10;&#10;自動的に生成された説明">
            <a:extLst>
              <a:ext uri="{FF2B5EF4-FFF2-40B4-BE49-F238E27FC236}">
                <a16:creationId xmlns:a16="http://schemas.microsoft.com/office/drawing/2014/main" id="{F75B38BA-81BD-DC2D-00F2-A8B61E17FA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6518" y="2108283"/>
            <a:ext cx="1438332" cy="3112913"/>
          </a:xfrm>
          <a:prstGeom prst="rect">
            <a:avLst/>
          </a:prstGeom>
          <a:ln>
            <a:solidFill>
              <a:schemeClr val="tx1"/>
            </a:solidFill>
          </a:ln>
        </p:spPr>
      </p:pic>
      <p:pic>
        <p:nvPicPr>
          <p:cNvPr id="43" name="図 42" descr="グラフィカル ユーザー インターフェイス, テキスト, アプリケーション, メール&#10;&#10;自動的に生成された説明">
            <a:extLst>
              <a:ext uri="{FF2B5EF4-FFF2-40B4-BE49-F238E27FC236}">
                <a16:creationId xmlns:a16="http://schemas.microsoft.com/office/drawing/2014/main" id="{6EDE8105-A6C4-D1D7-37D1-4D7E04DE57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81998" y="2107318"/>
            <a:ext cx="1438778" cy="3113878"/>
          </a:xfrm>
          <a:prstGeom prst="rect">
            <a:avLst/>
          </a:prstGeom>
          <a:ln>
            <a:solidFill>
              <a:schemeClr val="tx1"/>
            </a:solidFill>
          </a:ln>
        </p:spPr>
      </p:pic>
      <p:pic>
        <p:nvPicPr>
          <p:cNvPr id="44" name="図 43" descr="グラフィカル ユーザー インターフェイス, テキスト, アプリケーション&#10;&#10;自動的に生成された説明">
            <a:extLst>
              <a:ext uri="{FF2B5EF4-FFF2-40B4-BE49-F238E27FC236}">
                <a16:creationId xmlns:a16="http://schemas.microsoft.com/office/drawing/2014/main" id="{9677B51E-592D-2051-EC7F-467D0E8292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8050" y="2107318"/>
            <a:ext cx="1438778" cy="3113878"/>
          </a:xfrm>
          <a:prstGeom prst="rect">
            <a:avLst/>
          </a:prstGeom>
          <a:ln>
            <a:solidFill>
              <a:schemeClr val="tx1"/>
            </a:solidFill>
          </a:ln>
        </p:spPr>
      </p:pic>
      <p:sp>
        <p:nvSpPr>
          <p:cNvPr id="2" name="タイトル 1"/>
          <p:cNvSpPr>
            <a:spLocks noGrp="1"/>
          </p:cNvSpPr>
          <p:nvPr>
            <p:ph type="ctrTitle"/>
          </p:nvPr>
        </p:nvSpPr>
        <p:spPr>
          <a:xfrm>
            <a:off x="1767718" y="548831"/>
            <a:ext cx="4493538" cy="490904"/>
          </a:xfrm>
        </p:spPr>
        <p:txBody>
          <a:bodyPr wrap="none">
            <a:spAutoFit/>
          </a:bodyPr>
          <a:lstStyle/>
          <a:p>
            <a:r>
              <a:rPr lang="ja-JP" altLang="en-US" sz="2800" dirty="0"/>
              <a:t>ブックマークをしましょう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8" name="字幕 14">
            <a:extLst>
              <a:ext uri="{FF2B5EF4-FFF2-40B4-BE49-F238E27FC236}">
                <a16:creationId xmlns:a16="http://schemas.microsoft.com/office/drawing/2014/main" id="{FD4BF499-E5FB-D847-ABA8-AD88CB5B201B}"/>
              </a:ext>
            </a:extLst>
          </p:cNvPr>
          <p:cNvSpPr txBox="1">
            <a:spLocks/>
          </p:cNvSpPr>
          <p:nvPr/>
        </p:nvSpPr>
        <p:spPr>
          <a:xfrm>
            <a:off x="507804" y="1412776"/>
            <a:ext cx="8384676" cy="360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2200" dirty="0">
                <a:latin typeface="AoyagiKouzanFontT"/>
                <a:cs typeface="AoyagiKouzanFontT"/>
              </a:rPr>
              <a:t>保存</a:t>
            </a:r>
            <a:r>
              <a:rPr lang="ja-JP" altLang="en-US" sz="2200" spc="14" dirty="0">
                <a:latin typeface="AoyagiKouzanFontT"/>
                <a:cs typeface="AoyagiKouzanFontT"/>
              </a:rPr>
              <a:t>し</a:t>
            </a:r>
            <a:r>
              <a:rPr lang="ja-JP" altLang="en-US" sz="2200" spc="7" dirty="0">
                <a:latin typeface="AoyagiKouzanFontT"/>
                <a:cs typeface="AoyagiKouzanFontT"/>
              </a:rPr>
              <a:t>た</a:t>
            </a:r>
            <a:r>
              <a:rPr lang="ja-JP" altLang="en-US" sz="2200" spc="-25" dirty="0">
                <a:latin typeface="AoyagiKouzanFontT"/>
                <a:cs typeface="AoyagiKouzanFontT"/>
              </a:rPr>
              <a:t>ぺ</a:t>
            </a:r>
            <a:r>
              <a:rPr lang="ja-JP" altLang="en-US" sz="2200" spc="-39" dirty="0">
                <a:latin typeface="AoyagiKouzanFontT"/>
                <a:cs typeface="AoyagiKouzanFontT"/>
              </a:rPr>
              <a:t>ー</a:t>
            </a:r>
            <a:r>
              <a:rPr lang="ja-JP" altLang="en-US" sz="2200" spc="-4" dirty="0">
                <a:latin typeface="AoyagiKouzanFontT"/>
                <a:cs typeface="AoyagiKouzanFontT"/>
              </a:rPr>
              <a:t>ジ</a:t>
            </a:r>
            <a:r>
              <a:rPr lang="ja-JP" altLang="en-US" sz="2200" spc="25" dirty="0">
                <a:latin typeface="AoyagiKouzanFontT"/>
                <a:cs typeface="AoyagiKouzanFontT"/>
              </a:rPr>
              <a:t>を</a:t>
            </a:r>
            <a:r>
              <a:rPr lang="ja-JP" altLang="en-US" sz="2200" spc="-28" dirty="0">
                <a:latin typeface="AoyagiKouzanFontT"/>
                <a:cs typeface="AoyagiKouzanFontT"/>
              </a:rPr>
              <a:t>ブ</a:t>
            </a:r>
            <a:r>
              <a:rPr lang="ja-JP" altLang="en-US" sz="2200" spc="11" dirty="0">
                <a:latin typeface="AoyagiKouzanFontT"/>
                <a:cs typeface="AoyagiKouzanFontT"/>
              </a:rPr>
              <a:t>ッ</a:t>
            </a:r>
            <a:r>
              <a:rPr lang="ja-JP" altLang="en-US" sz="2200" spc="-11" dirty="0">
                <a:latin typeface="AoyagiKouzanFontT"/>
                <a:cs typeface="AoyagiKouzanFontT"/>
              </a:rPr>
              <a:t>ク</a:t>
            </a:r>
            <a:r>
              <a:rPr lang="ja-JP" altLang="en-US" sz="2200" spc="7" dirty="0">
                <a:latin typeface="AoyagiKouzanFontT"/>
                <a:cs typeface="AoyagiKouzanFontT"/>
              </a:rPr>
              <a:t>マ</a:t>
            </a:r>
            <a:r>
              <a:rPr lang="ja-JP" altLang="en-US" sz="2200" spc="-39" dirty="0">
                <a:latin typeface="AoyagiKouzanFontT"/>
                <a:cs typeface="AoyagiKouzanFontT"/>
              </a:rPr>
              <a:t>ー</a:t>
            </a:r>
            <a:r>
              <a:rPr lang="ja-JP" altLang="en-US" sz="2200" spc="-11" dirty="0">
                <a:latin typeface="AoyagiKouzanFontT"/>
                <a:cs typeface="AoyagiKouzanFontT"/>
              </a:rPr>
              <a:t>ク</a:t>
            </a:r>
            <a:r>
              <a:rPr lang="ja-JP" altLang="en-US" sz="2200" spc="-14" dirty="0">
                <a:latin typeface="AoyagiKouzanFontT"/>
                <a:cs typeface="AoyagiKouzanFontT"/>
              </a:rPr>
              <a:t>か</a:t>
            </a:r>
            <a:r>
              <a:rPr lang="ja-JP" altLang="en-US" sz="2200" spc="7" dirty="0">
                <a:latin typeface="AoyagiKouzanFontT"/>
                <a:cs typeface="AoyagiKouzanFontT"/>
              </a:rPr>
              <a:t>ら開</a:t>
            </a:r>
            <a:r>
              <a:rPr lang="ja-JP" altLang="en-US" sz="2200" spc="-14" dirty="0">
                <a:latin typeface="AoyagiKouzanFontT"/>
                <a:cs typeface="AoyagiKouzanFontT"/>
              </a:rPr>
              <a:t>く方法</a:t>
            </a:r>
            <a:endParaRPr lang="ja-JP" altLang="en-US" sz="2200" dirty="0"/>
          </a:p>
        </p:txBody>
      </p:sp>
      <p:grpSp>
        <p:nvGrpSpPr>
          <p:cNvPr id="27" name="図形グループ 69">
            <a:extLst>
              <a:ext uri="{FF2B5EF4-FFF2-40B4-BE49-F238E27FC236}">
                <a16:creationId xmlns:a16="http://schemas.microsoft.com/office/drawing/2014/main" id="{DFB4A83E-7792-6A5D-C29A-1FDE7F90FE1A}"/>
              </a:ext>
            </a:extLst>
          </p:cNvPr>
          <p:cNvGrpSpPr/>
          <p:nvPr/>
        </p:nvGrpSpPr>
        <p:grpSpPr>
          <a:xfrm>
            <a:off x="7207183" y="1772816"/>
            <a:ext cx="296586" cy="293005"/>
            <a:chOff x="4232441" y="3995693"/>
            <a:chExt cx="296586" cy="293005"/>
          </a:xfrm>
        </p:grpSpPr>
        <p:sp>
          <p:nvSpPr>
            <p:cNvPr id="28" name="円/楕円 70">
              <a:extLst>
                <a:ext uri="{FF2B5EF4-FFF2-40B4-BE49-F238E27FC236}">
                  <a16:creationId xmlns:a16="http://schemas.microsoft.com/office/drawing/2014/main" id="{4D02964C-7C13-3752-53E9-296A54DB5557}"/>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71">
              <a:extLst>
                <a:ext uri="{FF2B5EF4-FFF2-40B4-BE49-F238E27FC236}">
                  <a16:creationId xmlns:a16="http://schemas.microsoft.com/office/drawing/2014/main" id="{8B7F7F1F-CC98-93F4-0B81-5B9EB00789B1}"/>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四角形: 角を丸くする 30">
            <a:extLst>
              <a:ext uri="{FF2B5EF4-FFF2-40B4-BE49-F238E27FC236}">
                <a16:creationId xmlns:a16="http://schemas.microsoft.com/office/drawing/2014/main" id="{9D63926C-D06D-3258-7FC0-C6BE8D84C460}"/>
              </a:ext>
            </a:extLst>
          </p:cNvPr>
          <p:cNvSpPr/>
          <p:nvPr/>
        </p:nvSpPr>
        <p:spPr>
          <a:xfrm>
            <a:off x="5565220" y="4494234"/>
            <a:ext cx="1445977" cy="1589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四角形: 角を丸くする 31">
            <a:extLst>
              <a:ext uri="{FF2B5EF4-FFF2-40B4-BE49-F238E27FC236}">
                <a16:creationId xmlns:a16="http://schemas.microsoft.com/office/drawing/2014/main" id="{30364CCE-637A-3558-BD26-4188E28F5A81}"/>
              </a:ext>
            </a:extLst>
          </p:cNvPr>
          <p:cNvSpPr/>
          <p:nvPr/>
        </p:nvSpPr>
        <p:spPr>
          <a:xfrm>
            <a:off x="4766648" y="4941168"/>
            <a:ext cx="190580" cy="1785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3" name="図形グループ 69">
            <a:extLst>
              <a:ext uri="{FF2B5EF4-FFF2-40B4-BE49-F238E27FC236}">
                <a16:creationId xmlns:a16="http://schemas.microsoft.com/office/drawing/2014/main" id="{BCD165EA-849D-39BE-F863-9538513396E4}"/>
              </a:ext>
            </a:extLst>
          </p:cNvPr>
          <p:cNvGrpSpPr/>
          <p:nvPr/>
        </p:nvGrpSpPr>
        <p:grpSpPr>
          <a:xfrm>
            <a:off x="4522340" y="4653136"/>
            <a:ext cx="296587" cy="293005"/>
            <a:chOff x="2897417" y="3995693"/>
            <a:chExt cx="296587" cy="293005"/>
          </a:xfrm>
        </p:grpSpPr>
        <p:sp>
          <p:nvSpPr>
            <p:cNvPr id="36" name="円/楕円 70">
              <a:extLst>
                <a:ext uri="{FF2B5EF4-FFF2-40B4-BE49-F238E27FC236}">
                  <a16:creationId xmlns:a16="http://schemas.microsoft.com/office/drawing/2014/main" id="{A5ED07C3-BF5A-33CF-9882-C5CE0311A532}"/>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AC418808-A537-86D4-4F71-FF837800E41A}"/>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38" name="図形グループ 61">
            <a:extLst>
              <a:ext uri="{FF2B5EF4-FFF2-40B4-BE49-F238E27FC236}">
                <a16:creationId xmlns:a16="http://schemas.microsoft.com/office/drawing/2014/main" id="{776F9785-6B22-A0C5-0CD1-63DF54465DC9}"/>
              </a:ext>
            </a:extLst>
          </p:cNvPr>
          <p:cNvGrpSpPr/>
          <p:nvPr/>
        </p:nvGrpSpPr>
        <p:grpSpPr>
          <a:xfrm>
            <a:off x="5376101" y="4207403"/>
            <a:ext cx="296586" cy="293005"/>
            <a:chOff x="3546641" y="3995693"/>
            <a:chExt cx="296586" cy="293005"/>
          </a:xfrm>
        </p:grpSpPr>
        <p:sp>
          <p:nvSpPr>
            <p:cNvPr id="39" name="円/楕円 65">
              <a:extLst>
                <a:ext uri="{FF2B5EF4-FFF2-40B4-BE49-F238E27FC236}">
                  <a16:creationId xmlns:a16="http://schemas.microsoft.com/office/drawing/2014/main" id="{2FFDC111-C01F-193B-7921-964AED701153}"/>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68">
              <a:extLst>
                <a:ext uri="{FF2B5EF4-FFF2-40B4-BE49-F238E27FC236}">
                  <a16:creationId xmlns:a16="http://schemas.microsoft.com/office/drawing/2014/main" id="{08E8CB76-A6C9-C9AC-3F83-179F4D6B14A5}"/>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テキスト ボックス 40">
            <a:extLst>
              <a:ext uri="{FF2B5EF4-FFF2-40B4-BE49-F238E27FC236}">
                <a16:creationId xmlns:a16="http://schemas.microsoft.com/office/drawing/2014/main" id="{70604E59-679E-D43B-65CD-3920F0576AC7}"/>
              </a:ext>
            </a:extLst>
          </p:cNvPr>
          <p:cNvSpPr txBox="1"/>
          <p:nvPr/>
        </p:nvSpPr>
        <p:spPr>
          <a:xfrm>
            <a:off x="469191" y="2153637"/>
            <a:ext cx="3166536" cy="2769989"/>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a:ea typeface="メイリオ"/>
              </a:rPr>
              <a:t>画面下部の「本のマーク」をダブルタップ</a:t>
            </a:r>
            <a:endParaRPr lang="en-US" altLang="ja-JP" sz="1800" b="1" dirty="0">
              <a:latin typeface="メイリオ"/>
              <a:ea typeface="メイリオ"/>
            </a:endParaRPr>
          </a:p>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開きたいページを</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ダブルタップ</a:t>
            </a:r>
            <a:endParaRPr lang="en-US" altLang="ja-JP" sz="1800"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a:ea typeface="メイリオ"/>
              </a:rPr>
              <a:t>見たい画面が表示されます</a:t>
            </a:r>
            <a:endParaRPr lang="en-US" altLang="ja-JP" sz="1800" b="1" dirty="0">
              <a:latin typeface="メイリオ"/>
              <a:ea typeface="メイリオ"/>
            </a:endParaRPr>
          </a:p>
        </p:txBody>
      </p:sp>
    </p:spTree>
    <p:extLst>
      <p:ext uri="{BB962C8B-B14F-4D97-AF65-F5344CB8AC3E}">
        <p14:creationId xmlns:p14="http://schemas.microsoft.com/office/powerpoint/2010/main" val="2688764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電子機器, コンパクトディスク, コンピュータ, 挿絵 が含まれている画像&#10;&#10;自動的に生成された説明">
            <a:extLst>
              <a:ext uri="{FF2B5EF4-FFF2-40B4-BE49-F238E27FC236}">
                <a16:creationId xmlns:a16="http://schemas.microsoft.com/office/drawing/2014/main" id="{D626A5FA-EFB2-83D7-F321-F3B03B11A5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2546" y="3882212"/>
            <a:ext cx="1089329" cy="2357581"/>
          </a:xfrm>
          <a:prstGeom prst="rect">
            <a:avLst/>
          </a:prstGeom>
          <a:ln>
            <a:solidFill>
              <a:schemeClr val="tx1"/>
            </a:solidFill>
          </a:ln>
        </p:spPr>
      </p:pic>
      <p:pic>
        <p:nvPicPr>
          <p:cNvPr id="24" name="図 23" descr="グラフィカル ユーザー インターフェイス, テキスト, アプリケーション&#10;&#10;自動的に生成された説明">
            <a:extLst>
              <a:ext uri="{FF2B5EF4-FFF2-40B4-BE49-F238E27FC236}">
                <a16:creationId xmlns:a16="http://schemas.microsoft.com/office/drawing/2014/main" id="{AEF486D9-F6AD-246A-BA15-663E437405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1104" y="3890810"/>
            <a:ext cx="1089329" cy="2357581"/>
          </a:xfrm>
          <a:prstGeom prst="rect">
            <a:avLst/>
          </a:prstGeom>
          <a:ln>
            <a:solidFill>
              <a:schemeClr val="tx1"/>
            </a:solidFill>
          </a:ln>
        </p:spPr>
      </p:pic>
      <p:pic>
        <p:nvPicPr>
          <p:cNvPr id="26" name="図 25" descr="グラフィカル ユーザー インターフェイス, テキスト, アプリケーション&#10;&#10;自動的に生成された説明">
            <a:extLst>
              <a:ext uri="{FF2B5EF4-FFF2-40B4-BE49-F238E27FC236}">
                <a16:creationId xmlns:a16="http://schemas.microsoft.com/office/drawing/2014/main" id="{240AF394-7D54-A198-18C0-63F1211877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08536" y="1383045"/>
            <a:ext cx="1117100" cy="2417687"/>
          </a:xfrm>
          <a:prstGeom prst="rect">
            <a:avLst/>
          </a:prstGeom>
          <a:ln>
            <a:solidFill>
              <a:schemeClr val="tx1"/>
            </a:solidFill>
          </a:ln>
        </p:spPr>
      </p:pic>
      <p:pic>
        <p:nvPicPr>
          <p:cNvPr id="27" name="図 26" descr="グラフィカル ユーザー インターフェイス, アプリケーション&#10;&#10;自動的に生成された説明">
            <a:extLst>
              <a:ext uri="{FF2B5EF4-FFF2-40B4-BE49-F238E27FC236}">
                <a16:creationId xmlns:a16="http://schemas.microsoft.com/office/drawing/2014/main" id="{AC83A718-525C-B052-3FBE-D92212C08D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78608" y="1388483"/>
            <a:ext cx="1114588" cy="2412249"/>
          </a:xfrm>
          <a:prstGeom prst="rect">
            <a:avLst/>
          </a:prstGeom>
          <a:ln>
            <a:solidFill>
              <a:schemeClr val="tx1"/>
            </a:solidFill>
          </a:ln>
        </p:spPr>
      </p:pic>
      <p:sp>
        <p:nvSpPr>
          <p:cNvPr id="2" name="タイトル 1"/>
          <p:cNvSpPr>
            <a:spLocks noGrp="1"/>
          </p:cNvSpPr>
          <p:nvPr>
            <p:ph type="ctrTitle"/>
          </p:nvPr>
        </p:nvSpPr>
        <p:spPr>
          <a:xfrm>
            <a:off x="1767718" y="548831"/>
            <a:ext cx="4852610" cy="490904"/>
          </a:xfrm>
        </p:spPr>
        <p:txBody>
          <a:bodyPr wrap="none">
            <a:spAutoFit/>
          </a:bodyPr>
          <a:lstStyle/>
          <a:p>
            <a:r>
              <a:rPr lang="ja-JP" altLang="en-US" sz="2800" dirty="0"/>
              <a:t>ホーム画面に追加しましょう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sp>
        <p:nvSpPr>
          <p:cNvPr id="7" name="四角形: 角を丸くする 6">
            <a:extLst>
              <a:ext uri="{FF2B5EF4-FFF2-40B4-BE49-F238E27FC236}">
                <a16:creationId xmlns:a16="http://schemas.microsoft.com/office/drawing/2014/main" id="{2C022FFC-7E90-0713-B49D-38938973726C}"/>
              </a:ext>
            </a:extLst>
          </p:cNvPr>
          <p:cNvSpPr/>
          <p:nvPr/>
        </p:nvSpPr>
        <p:spPr>
          <a:xfrm>
            <a:off x="7285804" y="3015616"/>
            <a:ext cx="1105395" cy="1817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A0490D1E-B890-6343-B126-7B54CFD525D3}"/>
              </a:ext>
            </a:extLst>
          </p:cNvPr>
          <p:cNvSpPr/>
          <p:nvPr/>
        </p:nvSpPr>
        <p:spPr>
          <a:xfrm>
            <a:off x="6178803" y="3560926"/>
            <a:ext cx="178020" cy="1785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 name="図形グループ 69">
            <a:extLst>
              <a:ext uri="{FF2B5EF4-FFF2-40B4-BE49-F238E27FC236}">
                <a16:creationId xmlns:a16="http://schemas.microsoft.com/office/drawing/2014/main" id="{C94A8297-7C16-41F3-8D3B-D3DA884E8209}"/>
              </a:ext>
            </a:extLst>
          </p:cNvPr>
          <p:cNvGrpSpPr/>
          <p:nvPr/>
        </p:nvGrpSpPr>
        <p:grpSpPr>
          <a:xfrm>
            <a:off x="5984107" y="3324345"/>
            <a:ext cx="296587" cy="293005"/>
            <a:chOff x="2897417" y="3995693"/>
            <a:chExt cx="296587" cy="293005"/>
          </a:xfrm>
        </p:grpSpPr>
        <p:sp>
          <p:nvSpPr>
            <p:cNvPr id="17" name="円/楕円 70">
              <a:extLst>
                <a:ext uri="{FF2B5EF4-FFF2-40B4-BE49-F238E27FC236}">
                  <a16:creationId xmlns:a16="http://schemas.microsoft.com/office/drawing/2014/main" id="{D1DFCD7B-DC5A-5D79-5386-3CBA11667139}"/>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BEDA894-4813-2DBE-445B-F7521CD8A06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9" name="図形グループ 61">
            <a:extLst>
              <a:ext uri="{FF2B5EF4-FFF2-40B4-BE49-F238E27FC236}">
                <a16:creationId xmlns:a16="http://schemas.microsoft.com/office/drawing/2014/main" id="{3A00E5F5-80E8-B94A-D1B7-A2C06A7FFFD3}"/>
              </a:ext>
            </a:extLst>
          </p:cNvPr>
          <p:cNvGrpSpPr/>
          <p:nvPr/>
        </p:nvGrpSpPr>
        <p:grpSpPr>
          <a:xfrm>
            <a:off x="7278608" y="2689633"/>
            <a:ext cx="296586" cy="293005"/>
            <a:chOff x="3546641" y="3995693"/>
            <a:chExt cx="296586" cy="293005"/>
          </a:xfrm>
        </p:grpSpPr>
        <p:sp>
          <p:nvSpPr>
            <p:cNvPr id="20" name="円/楕円 65">
              <a:extLst>
                <a:ext uri="{FF2B5EF4-FFF2-40B4-BE49-F238E27FC236}">
                  <a16:creationId xmlns:a16="http://schemas.microsoft.com/office/drawing/2014/main" id="{6938B9C8-A850-2453-6ABD-20C9E82B4F16}"/>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68">
              <a:extLst>
                <a:ext uri="{FF2B5EF4-FFF2-40B4-BE49-F238E27FC236}">
                  <a16:creationId xmlns:a16="http://schemas.microsoft.com/office/drawing/2014/main" id="{5F7D1B32-C5FB-0244-5C8E-AAEC6EBC1308}"/>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字幕 14">
            <a:extLst>
              <a:ext uri="{FF2B5EF4-FFF2-40B4-BE49-F238E27FC236}">
                <a16:creationId xmlns:a16="http://schemas.microsoft.com/office/drawing/2014/main" id="{1807D8F4-62D2-E546-19CA-2763EFDAA530}"/>
              </a:ext>
            </a:extLst>
          </p:cNvPr>
          <p:cNvSpPr>
            <a:spLocks noGrp="1"/>
          </p:cNvSpPr>
          <p:nvPr>
            <p:ph type="subTitle" idx="1"/>
          </p:nvPr>
        </p:nvSpPr>
        <p:spPr>
          <a:xfrm>
            <a:off x="507804" y="1430059"/>
            <a:ext cx="8384676" cy="360000"/>
          </a:xfrm>
        </p:spPr>
        <p:txBody>
          <a:bodyPr vert="horz" lIns="91440" tIns="45720" rIns="91440" bIns="45720" rtlCol="0" anchor="t">
            <a:normAutofit fontScale="77500" lnSpcReduction="20000"/>
          </a:bodyPr>
          <a:lstStyle/>
          <a:p>
            <a:r>
              <a:rPr lang="ja-JP" altLang="en-US" sz="2800" dirty="0">
                <a:latin typeface="Meiryo"/>
                <a:ea typeface="Meiryo"/>
              </a:rPr>
              <a:t>ホーム画面に追加しましょう</a:t>
            </a:r>
          </a:p>
        </p:txBody>
      </p:sp>
      <p:sp>
        <p:nvSpPr>
          <p:cNvPr id="34" name="フリーフォーム 92">
            <a:extLst>
              <a:ext uri="{FF2B5EF4-FFF2-40B4-BE49-F238E27FC236}">
                <a16:creationId xmlns:a16="http://schemas.microsoft.com/office/drawing/2014/main" id="{83A185B7-E743-56D1-97F3-F823AAF8AE26}"/>
              </a:ext>
            </a:extLst>
          </p:cNvPr>
          <p:cNvSpPr/>
          <p:nvPr/>
        </p:nvSpPr>
        <p:spPr>
          <a:xfrm>
            <a:off x="7011718" y="3941118"/>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3086E17D-A622-A5E2-E447-4E6387E7946F}"/>
              </a:ext>
            </a:extLst>
          </p:cNvPr>
          <p:cNvSpPr/>
          <p:nvPr/>
        </p:nvSpPr>
        <p:spPr>
          <a:xfrm>
            <a:off x="6638362" y="4025535"/>
            <a:ext cx="165722" cy="1785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9" name="図形グループ 69">
            <a:extLst>
              <a:ext uri="{FF2B5EF4-FFF2-40B4-BE49-F238E27FC236}">
                <a16:creationId xmlns:a16="http://schemas.microsoft.com/office/drawing/2014/main" id="{3A0BCB24-397C-D6E4-0548-1AAF9F14BFB8}"/>
              </a:ext>
            </a:extLst>
          </p:cNvPr>
          <p:cNvGrpSpPr/>
          <p:nvPr/>
        </p:nvGrpSpPr>
        <p:grpSpPr>
          <a:xfrm>
            <a:off x="6341776" y="3995457"/>
            <a:ext cx="296586" cy="293005"/>
            <a:chOff x="4232441" y="3995693"/>
            <a:chExt cx="296586" cy="293005"/>
          </a:xfrm>
        </p:grpSpPr>
        <p:sp>
          <p:nvSpPr>
            <p:cNvPr id="30" name="円/楕円 70">
              <a:extLst>
                <a:ext uri="{FF2B5EF4-FFF2-40B4-BE49-F238E27FC236}">
                  <a16:creationId xmlns:a16="http://schemas.microsoft.com/office/drawing/2014/main" id="{066E95D9-DDBC-FD75-9C04-94FD6CD1B77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71">
              <a:extLst>
                <a:ext uri="{FF2B5EF4-FFF2-40B4-BE49-F238E27FC236}">
                  <a16:creationId xmlns:a16="http://schemas.microsoft.com/office/drawing/2014/main" id="{ABD41350-C673-3A53-612D-B267EF57142F}"/>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テキスト ボックス 38">
            <a:extLst>
              <a:ext uri="{FF2B5EF4-FFF2-40B4-BE49-F238E27FC236}">
                <a16:creationId xmlns:a16="http://schemas.microsoft.com/office/drawing/2014/main" id="{F7554C94-99F6-F08E-6D56-13784C9D6FA7}"/>
              </a:ext>
            </a:extLst>
          </p:cNvPr>
          <p:cNvSpPr txBox="1"/>
          <p:nvPr/>
        </p:nvSpPr>
        <p:spPr>
          <a:xfrm>
            <a:off x="674765" y="2000520"/>
            <a:ext cx="3502362" cy="3754874"/>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画面下部の「四角に上矢印」を</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ダブルタップ</a:t>
            </a:r>
          </a:p>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a:p>
            <a:r>
              <a:rPr lang="ja-JP" altLang="en-US" b="1" dirty="0">
                <a:latin typeface="メイリオ" panose="020B0604030504040204" pitchFamily="50" charset="-128"/>
                <a:ea typeface="メイリオ" panose="020B0604030504040204" pitchFamily="50" charset="-128"/>
              </a:rPr>
              <a:t>「ホーム画面に追加」を</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ダブルタップ</a:t>
            </a:r>
            <a:endParaRPr lang="en-US" altLang="ja-JP" sz="1600"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a:p>
            <a:pPr indent="-417600"/>
            <a:r>
              <a:rPr lang="ja-JP" altLang="en-US" sz="1800" b="1" dirty="0">
                <a:latin typeface="メイリオ" panose="020B0604030504040204" pitchFamily="50" charset="-128"/>
                <a:ea typeface="メイリオ" panose="020B0604030504040204" pitchFamily="50" charset="-128"/>
              </a:rPr>
              <a:t>画面右上の「追加」を</a:t>
            </a:r>
            <a:endParaRPr lang="en-US" altLang="ja-JP" sz="1800" b="1" dirty="0">
              <a:latin typeface="メイリオ" panose="020B0604030504040204" pitchFamily="50" charset="-128"/>
              <a:ea typeface="メイリオ" panose="020B0604030504040204" pitchFamily="50" charset="-128"/>
            </a:endParaRPr>
          </a:p>
          <a:p>
            <a:pPr indent="-417600"/>
            <a:r>
              <a:rPr lang="ja-JP" altLang="en-US" sz="1800" b="1" dirty="0">
                <a:latin typeface="メイリオ" panose="020B0604030504040204" pitchFamily="50" charset="-128"/>
                <a:ea typeface="メイリオ" panose="020B0604030504040204" pitchFamily="50" charset="-128"/>
              </a:rPr>
              <a:t>ダブルタップ</a:t>
            </a:r>
            <a:endParaRPr lang="en-US" altLang="ja-JP" sz="1800" b="1" dirty="0">
              <a:latin typeface="メイリオ" panose="020B0604030504040204" pitchFamily="50" charset="-128"/>
              <a:ea typeface="メイリオ" panose="020B0604030504040204" pitchFamily="50" charset="-128"/>
            </a:endParaRPr>
          </a:p>
          <a:p>
            <a:pPr indent="-417600"/>
            <a:r>
              <a:rPr lang="ja-JP" altLang="en-US" sz="2800" b="1" spc="-16" dirty="0">
                <a:solidFill>
                  <a:srgbClr val="009650"/>
                </a:solidFill>
                <a:latin typeface="Meiryo" charset="-128"/>
                <a:ea typeface="Meiryo" charset="-128"/>
              </a:rPr>
              <a:t>❹</a:t>
            </a:r>
            <a:endParaRPr lang="en-US" altLang="ja-JP" sz="2800" b="1" spc="-16" dirty="0">
              <a:solidFill>
                <a:srgbClr val="009650"/>
              </a:solidFill>
              <a:latin typeface="Meiryo" charset="-128"/>
              <a:ea typeface="Meiryo" charset="-128"/>
            </a:endParaRPr>
          </a:p>
          <a:p>
            <a:r>
              <a:rPr lang="ja-JP" altLang="en-US" sz="1800" b="1" dirty="0">
                <a:latin typeface="メイリオ" panose="020B0604030504040204" pitchFamily="50" charset="-128"/>
                <a:ea typeface="メイリオ" panose="020B0604030504040204" pitchFamily="50" charset="-128"/>
              </a:rPr>
              <a:t>ホーム画面に追加が完了</a:t>
            </a:r>
            <a:endParaRPr lang="en-US" altLang="ja-JP" sz="1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75753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64448" y="311581"/>
            <a:ext cx="7272048"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3</a:t>
            </a:r>
            <a:endParaRPr lang="ja-JP" altLang="en-US" sz="14000" dirty="0">
              <a:solidFill>
                <a:srgbClr val="009650"/>
              </a:solidFill>
            </a:endParaRPr>
          </a:p>
          <a:p>
            <a:r>
              <a:rPr lang="ja-JP" altLang="en-US" sz="4800" b="1" dirty="0">
                <a:solidFill>
                  <a:srgbClr val="009650"/>
                </a:solidFill>
                <a:latin typeface="Meiryo" charset="-128"/>
                <a:ea typeface="Meiryo" charset="-128"/>
                <a:cs typeface="Meiryo" charset="-128"/>
              </a:rPr>
              <a:t>ハザードマップポータルサイトを活用し</a:t>
            </a:r>
            <a:r>
              <a:rPr lang="ja-JP" altLang="en-US" sz="4800" dirty="0">
                <a:solidFill>
                  <a:srgbClr val="009650"/>
                </a:solidFill>
              </a:rPr>
              <a:t>よう</a:t>
            </a:r>
          </a:p>
        </p:txBody>
      </p:sp>
    </p:spTree>
    <p:extLst>
      <p:ext uri="{BB962C8B-B14F-4D97-AF65-F5344CB8AC3E}">
        <p14:creationId xmlns:p14="http://schemas.microsoft.com/office/powerpoint/2010/main" val="97531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グラフィカル ユーザー インターフェイス, テキスト, アプリケーション&#10;&#10;自動的に生成された説明">
            <a:extLst>
              <a:ext uri="{FF2B5EF4-FFF2-40B4-BE49-F238E27FC236}">
                <a16:creationId xmlns:a16="http://schemas.microsoft.com/office/drawing/2014/main" id="{6FB68BFD-1DF7-53DA-AE5E-751195CF4367}"/>
              </a:ext>
            </a:extLst>
          </p:cNvPr>
          <p:cNvPicPr>
            <a:picLocks noChangeAspect="1"/>
          </p:cNvPicPr>
          <p:nvPr/>
        </p:nvPicPr>
        <p:blipFill>
          <a:blip r:embed="rId3"/>
          <a:stretch>
            <a:fillRect/>
          </a:stretch>
        </p:blipFill>
        <p:spPr>
          <a:xfrm>
            <a:off x="3441031" y="1340767"/>
            <a:ext cx="2271166" cy="4915036"/>
          </a:xfrm>
          <a:prstGeom prst="rect">
            <a:avLst/>
          </a:prstGeom>
          <a:ln>
            <a:solidFill>
              <a:schemeClr val="tx1"/>
            </a:solidFill>
          </a:ln>
        </p:spPr>
      </p:pic>
      <p:sp>
        <p:nvSpPr>
          <p:cNvPr id="25" name="正方形/長方形 24">
            <a:extLst>
              <a:ext uri="{FF2B5EF4-FFF2-40B4-BE49-F238E27FC236}">
                <a16:creationId xmlns:a16="http://schemas.microsoft.com/office/drawing/2014/main" id="{B01A4C0E-26C4-A32B-926A-F72431F607AB}"/>
              </a:ext>
            </a:extLst>
          </p:cNvPr>
          <p:cNvSpPr/>
          <p:nvPr/>
        </p:nvSpPr>
        <p:spPr>
          <a:xfrm>
            <a:off x="3441031" y="2731103"/>
            <a:ext cx="2261383" cy="7458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D888A190-9D19-989B-C36C-7E76B9D79E6E}"/>
              </a:ext>
            </a:extLst>
          </p:cNvPr>
          <p:cNvSpPr/>
          <p:nvPr/>
        </p:nvSpPr>
        <p:spPr>
          <a:xfrm>
            <a:off x="3441032" y="3527663"/>
            <a:ext cx="2261382" cy="427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D91CBB02-7311-6281-7A01-623A75637F1F}"/>
              </a:ext>
            </a:extLst>
          </p:cNvPr>
          <p:cNvSpPr/>
          <p:nvPr/>
        </p:nvSpPr>
        <p:spPr>
          <a:xfrm>
            <a:off x="3440304" y="4109536"/>
            <a:ext cx="2271166" cy="10219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65ADB885-BEF4-9808-1649-C7FB65EC0D58}"/>
              </a:ext>
            </a:extLst>
          </p:cNvPr>
          <p:cNvSpPr/>
          <p:nvPr/>
        </p:nvSpPr>
        <p:spPr>
          <a:xfrm>
            <a:off x="3440304" y="5316042"/>
            <a:ext cx="2275396" cy="6332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noChangeAspect="1"/>
          </p:cNvSpPr>
          <p:nvPr>
            <p:ph type="ctrTitle"/>
          </p:nvPr>
        </p:nvSpPr>
        <p:spPr>
          <a:xfrm>
            <a:off x="1770127" y="482679"/>
            <a:ext cx="5519460" cy="547842"/>
          </a:xfrm>
        </p:spPr>
        <p:txBody>
          <a:bodyPr vert="horz" wrap="none">
            <a:spAutoFit/>
          </a:bodyPr>
          <a:lstStyle/>
          <a:p>
            <a:r>
              <a:rPr lang="ja-JP" altLang="en-US" dirty="0"/>
              <a:t>重ねるハザードマップの説明</a:t>
            </a:r>
          </a:p>
        </p:txBody>
      </p:sp>
      <p:sp>
        <p:nvSpPr>
          <p:cNvPr id="10" name="Title 1">
            <a:extLst>
              <a:ext uri="{FF2B5EF4-FFF2-40B4-BE49-F238E27FC236}">
                <a16:creationId xmlns:a16="http://schemas.microsoft.com/office/drawing/2014/main" id="{17E256D0-11DA-9A41-26C5-6475635FC8D3}"/>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a:t>3-A</a:t>
            </a:r>
            <a:endParaRPr lang="en-US" sz="3600" dirty="0"/>
          </a:p>
        </p:txBody>
      </p:sp>
      <p:sp>
        <p:nvSpPr>
          <p:cNvPr id="5" name="四角形: 角を丸くする 4">
            <a:extLst>
              <a:ext uri="{FF2B5EF4-FFF2-40B4-BE49-F238E27FC236}">
                <a16:creationId xmlns:a16="http://schemas.microsoft.com/office/drawing/2014/main" id="{F65DC365-0E59-11D7-3414-FE1B9532AFFF}"/>
              </a:ext>
            </a:extLst>
          </p:cNvPr>
          <p:cNvSpPr/>
          <p:nvPr/>
        </p:nvSpPr>
        <p:spPr>
          <a:xfrm>
            <a:off x="333313" y="1316236"/>
            <a:ext cx="2206474" cy="2034406"/>
          </a:xfrm>
          <a:prstGeom prst="roundRect">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四角形: 角を丸くする 5">
            <a:extLst>
              <a:ext uri="{FF2B5EF4-FFF2-40B4-BE49-F238E27FC236}">
                <a16:creationId xmlns:a16="http://schemas.microsoft.com/office/drawing/2014/main" id="{3F24F022-FFF1-83BD-CE10-C175310A6351}"/>
              </a:ext>
            </a:extLst>
          </p:cNvPr>
          <p:cNvSpPr/>
          <p:nvPr/>
        </p:nvSpPr>
        <p:spPr>
          <a:xfrm>
            <a:off x="323528" y="3709944"/>
            <a:ext cx="2206474" cy="2239335"/>
          </a:xfrm>
          <a:prstGeom prst="roundRect">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extLst>
              <a:ext uri="{FF2B5EF4-FFF2-40B4-BE49-F238E27FC236}">
                <a16:creationId xmlns:a16="http://schemas.microsoft.com/office/drawing/2014/main" id="{E86252FF-04EB-335B-54A5-DCA073C51969}"/>
              </a:ext>
            </a:extLst>
          </p:cNvPr>
          <p:cNvSpPr/>
          <p:nvPr/>
        </p:nvSpPr>
        <p:spPr>
          <a:xfrm>
            <a:off x="6613998" y="3850493"/>
            <a:ext cx="2206474" cy="2242803"/>
          </a:xfrm>
          <a:prstGeom prst="roundRect">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7965AE9D-73A9-28FE-8365-F078BF01789B}"/>
              </a:ext>
            </a:extLst>
          </p:cNvPr>
          <p:cNvSpPr/>
          <p:nvPr/>
        </p:nvSpPr>
        <p:spPr>
          <a:xfrm>
            <a:off x="6635678" y="1316236"/>
            <a:ext cx="2206474" cy="1896739"/>
          </a:xfrm>
          <a:prstGeom prst="roundRect">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1" name="コネクタ: カギ線 10">
            <a:extLst>
              <a:ext uri="{FF2B5EF4-FFF2-40B4-BE49-F238E27FC236}">
                <a16:creationId xmlns:a16="http://schemas.microsoft.com/office/drawing/2014/main" id="{33BE8378-3F46-02E6-9D5F-EB71CAA33D54}"/>
              </a:ext>
            </a:extLst>
          </p:cNvPr>
          <p:cNvCxnSpPr>
            <a:cxnSpLocks/>
            <a:endCxn id="20" idx="3"/>
          </p:cNvCxnSpPr>
          <p:nvPr/>
        </p:nvCxnSpPr>
        <p:spPr>
          <a:xfrm rot="10800000">
            <a:off x="2575201" y="2524545"/>
            <a:ext cx="896407" cy="579505"/>
          </a:xfrm>
          <a:prstGeom prst="bentConnector3">
            <a:avLst>
              <a:gd name="adj1"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コネクタ: カギ線 11">
            <a:extLst>
              <a:ext uri="{FF2B5EF4-FFF2-40B4-BE49-F238E27FC236}">
                <a16:creationId xmlns:a16="http://schemas.microsoft.com/office/drawing/2014/main" id="{DC0F9AF2-AC36-E70D-7A74-CF04D803E98B}"/>
              </a:ext>
            </a:extLst>
          </p:cNvPr>
          <p:cNvCxnSpPr>
            <a:cxnSpLocks/>
          </p:cNvCxnSpPr>
          <p:nvPr/>
        </p:nvCxnSpPr>
        <p:spPr>
          <a:xfrm rot="10800000">
            <a:off x="2530004" y="4264878"/>
            <a:ext cx="952104" cy="355611"/>
          </a:xfrm>
          <a:prstGeom prst="bentConnector3">
            <a:avLst>
              <a:gd name="adj1"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コネクタ: カギ線 12">
            <a:extLst>
              <a:ext uri="{FF2B5EF4-FFF2-40B4-BE49-F238E27FC236}">
                <a16:creationId xmlns:a16="http://schemas.microsoft.com/office/drawing/2014/main" id="{F60AABDC-FC01-30E0-97AC-7D9BEE5B7F96}"/>
              </a:ext>
            </a:extLst>
          </p:cNvPr>
          <p:cNvCxnSpPr>
            <a:cxnSpLocks/>
            <a:stCxn id="22" idx="1"/>
          </p:cNvCxnSpPr>
          <p:nvPr/>
        </p:nvCxnSpPr>
        <p:spPr>
          <a:xfrm rot="10800000" flipV="1">
            <a:off x="5702414" y="2390197"/>
            <a:ext cx="932045" cy="1350973"/>
          </a:xfrm>
          <a:prstGeom prst="bentConnector3">
            <a:avLst>
              <a:gd name="adj1"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コネクタ: カギ線 14">
            <a:extLst>
              <a:ext uri="{FF2B5EF4-FFF2-40B4-BE49-F238E27FC236}">
                <a16:creationId xmlns:a16="http://schemas.microsoft.com/office/drawing/2014/main" id="{D4534FBB-8C18-72CE-3B7E-28DC96D2C123}"/>
              </a:ext>
            </a:extLst>
          </p:cNvPr>
          <p:cNvCxnSpPr>
            <a:cxnSpLocks/>
            <a:endCxn id="30" idx="3"/>
          </p:cNvCxnSpPr>
          <p:nvPr/>
        </p:nvCxnSpPr>
        <p:spPr>
          <a:xfrm rot="10800000" flipV="1">
            <a:off x="5715700" y="4868269"/>
            <a:ext cx="898298" cy="764391"/>
          </a:xfrm>
          <a:prstGeom prst="bentConnector3">
            <a:avLst>
              <a:gd name="adj1"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6" name="テキスト ボックス 15">
            <a:extLst>
              <a:ext uri="{FF2B5EF4-FFF2-40B4-BE49-F238E27FC236}">
                <a16:creationId xmlns:a16="http://schemas.microsoft.com/office/drawing/2014/main" id="{7196B23F-3CC4-60EF-1956-4345A853D0F7}"/>
              </a:ext>
            </a:extLst>
          </p:cNvPr>
          <p:cNvSpPr txBox="1"/>
          <p:nvPr/>
        </p:nvSpPr>
        <p:spPr>
          <a:xfrm>
            <a:off x="244002" y="1442869"/>
            <a:ext cx="2365525" cy="369332"/>
          </a:xfrm>
          <a:prstGeom prst="rect">
            <a:avLst/>
          </a:prstGeom>
          <a:noFill/>
        </p:spPr>
        <p:txBody>
          <a:bodyPr wrap="square">
            <a:spAutoFit/>
          </a:bodyPr>
          <a:lstStyle/>
          <a:p>
            <a:pPr lvl="0" algn="ctr">
              <a:defRPr/>
            </a:pPr>
            <a:r>
              <a:rPr lang="ja-JP" altLang="en-US" b="1" dirty="0">
                <a:solidFill>
                  <a:srgbClr val="009650"/>
                </a:solidFill>
                <a:latin typeface="Meiryo" charset="-128"/>
                <a:ea typeface="Meiryo" charset="-128"/>
                <a:cs typeface="Meiryo" charset="-128"/>
              </a:rPr>
              <a:t>住所から探す</a:t>
            </a:r>
            <a:endParaRPr lang="en-US" altLang="ja-JP" b="1" dirty="0">
              <a:solidFill>
                <a:srgbClr val="009650"/>
              </a:solidFill>
              <a:latin typeface="Meiryo" charset="-128"/>
              <a:ea typeface="Meiryo" charset="-128"/>
              <a:cs typeface="Meiryo" charset="-128"/>
            </a:endParaRPr>
          </a:p>
        </p:txBody>
      </p:sp>
      <p:sp>
        <p:nvSpPr>
          <p:cNvPr id="17" name="テキスト ボックス 16">
            <a:extLst>
              <a:ext uri="{FF2B5EF4-FFF2-40B4-BE49-F238E27FC236}">
                <a16:creationId xmlns:a16="http://schemas.microsoft.com/office/drawing/2014/main" id="{0AF00669-013A-1265-4B1C-5077670D023F}"/>
              </a:ext>
            </a:extLst>
          </p:cNvPr>
          <p:cNvSpPr txBox="1"/>
          <p:nvPr/>
        </p:nvSpPr>
        <p:spPr>
          <a:xfrm>
            <a:off x="6807253" y="1509396"/>
            <a:ext cx="1884944" cy="369332"/>
          </a:xfrm>
          <a:prstGeom prst="rect">
            <a:avLst/>
          </a:prstGeom>
          <a:noFill/>
        </p:spPr>
        <p:txBody>
          <a:bodyPr wrap="square">
            <a:spAutoFit/>
          </a:bodyPr>
          <a:lstStyle/>
          <a:p>
            <a:pPr lvl="0" algn="ctr">
              <a:defRPr/>
            </a:pPr>
            <a:r>
              <a:rPr lang="ja-JP" altLang="en-US" b="1" dirty="0">
                <a:solidFill>
                  <a:srgbClr val="009650"/>
                </a:solidFill>
                <a:latin typeface="Meiryo" charset="-128"/>
                <a:ea typeface="Meiryo" charset="-128"/>
                <a:cs typeface="Meiryo" charset="-128"/>
              </a:rPr>
              <a:t>現在地から探す</a:t>
            </a:r>
            <a:endParaRPr lang="en-US" altLang="ja-JP" b="1" dirty="0">
              <a:solidFill>
                <a:srgbClr val="009650"/>
              </a:solidFill>
              <a:latin typeface="Meiryo" charset="-128"/>
              <a:ea typeface="Meiryo" charset="-128"/>
              <a:cs typeface="Meiryo" charset="-128"/>
            </a:endParaRPr>
          </a:p>
        </p:txBody>
      </p:sp>
      <p:sp>
        <p:nvSpPr>
          <p:cNvPr id="18" name="テキスト ボックス 17">
            <a:extLst>
              <a:ext uri="{FF2B5EF4-FFF2-40B4-BE49-F238E27FC236}">
                <a16:creationId xmlns:a16="http://schemas.microsoft.com/office/drawing/2014/main" id="{838F7580-9E6C-3204-B54B-826F0EACD160}"/>
              </a:ext>
            </a:extLst>
          </p:cNvPr>
          <p:cNvSpPr txBox="1"/>
          <p:nvPr/>
        </p:nvSpPr>
        <p:spPr>
          <a:xfrm>
            <a:off x="467544" y="3924345"/>
            <a:ext cx="1884944" cy="369332"/>
          </a:xfrm>
          <a:prstGeom prst="rect">
            <a:avLst/>
          </a:prstGeom>
          <a:noFill/>
        </p:spPr>
        <p:txBody>
          <a:bodyPr wrap="square">
            <a:spAutoFit/>
          </a:bodyPr>
          <a:lstStyle/>
          <a:p>
            <a:pPr lvl="0" algn="ctr">
              <a:defRPr/>
            </a:pPr>
            <a:r>
              <a:rPr lang="ja-JP" altLang="en-US" b="1" dirty="0">
                <a:solidFill>
                  <a:srgbClr val="009650"/>
                </a:solidFill>
                <a:latin typeface="Meiryo" charset="-128"/>
                <a:ea typeface="Meiryo" charset="-128"/>
                <a:cs typeface="Meiryo" charset="-128"/>
              </a:rPr>
              <a:t>地図から探す</a:t>
            </a:r>
            <a:endParaRPr lang="en-US" altLang="ja-JP" b="1" dirty="0">
              <a:solidFill>
                <a:srgbClr val="009650"/>
              </a:solidFill>
              <a:latin typeface="Meiryo" charset="-128"/>
              <a:ea typeface="Meiryo" charset="-128"/>
              <a:cs typeface="Meiryo" charset="-128"/>
            </a:endParaRPr>
          </a:p>
        </p:txBody>
      </p:sp>
      <p:sp>
        <p:nvSpPr>
          <p:cNvPr id="19" name="テキスト ボックス 18">
            <a:extLst>
              <a:ext uri="{FF2B5EF4-FFF2-40B4-BE49-F238E27FC236}">
                <a16:creationId xmlns:a16="http://schemas.microsoft.com/office/drawing/2014/main" id="{302F7C5D-2D35-6ACF-56BF-FF0E8B0235E3}"/>
              </a:ext>
            </a:extLst>
          </p:cNvPr>
          <p:cNvSpPr txBox="1"/>
          <p:nvPr/>
        </p:nvSpPr>
        <p:spPr>
          <a:xfrm>
            <a:off x="6502038" y="4018336"/>
            <a:ext cx="2473754" cy="369332"/>
          </a:xfrm>
          <a:prstGeom prst="rect">
            <a:avLst/>
          </a:prstGeom>
          <a:noFill/>
        </p:spPr>
        <p:txBody>
          <a:bodyPr wrap="square">
            <a:spAutoFit/>
          </a:bodyPr>
          <a:lstStyle/>
          <a:p>
            <a:pPr lvl="0" algn="ctr">
              <a:defRPr/>
            </a:pPr>
            <a:r>
              <a:rPr lang="ja-JP" altLang="en-US" b="1" dirty="0">
                <a:solidFill>
                  <a:srgbClr val="009650"/>
                </a:solidFill>
                <a:latin typeface="Meiryo" charset="-128"/>
                <a:ea typeface="Meiryo" charset="-128"/>
                <a:cs typeface="Meiryo" charset="-128"/>
              </a:rPr>
              <a:t>災害の種類から選ぶ</a:t>
            </a:r>
            <a:endParaRPr lang="en-US" altLang="ja-JP" b="1" dirty="0">
              <a:solidFill>
                <a:srgbClr val="009650"/>
              </a:solidFill>
              <a:latin typeface="Meiryo" charset="-128"/>
              <a:ea typeface="Meiryo" charset="-128"/>
              <a:cs typeface="Meiryo" charset="-128"/>
            </a:endParaRPr>
          </a:p>
        </p:txBody>
      </p:sp>
      <p:sp>
        <p:nvSpPr>
          <p:cNvPr id="20" name="テキスト ボックス 19">
            <a:extLst>
              <a:ext uri="{FF2B5EF4-FFF2-40B4-BE49-F238E27FC236}">
                <a16:creationId xmlns:a16="http://schemas.microsoft.com/office/drawing/2014/main" id="{A8D4A0D1-BA5C-55C2-464A-FDD3F12D1B9D}"/>
              </a:ext>
            </a:extLst>
          </p:cNvPr>
          <p:cNvSpPr txBox="1"/>
          <p:nvPr/>
        </p:nvSpPr>
        <p:spPr>
          <a:xfrm>
            <a:off x="311602" y="1785880"/>
            <a:ext cx="2263598" cy="1477328"/>
          </a:xfrm>
          <a:prstGeom prst="rect">
            <a:avLst/>
          </a:prstGeom>
          <a:noFill/>
        </p:spPr>
        <p:txBody>
          <a:bodyPr wrap="square">
            <a:spAutoFit/>
          </a:bodyPr>
          <a:lstStyle/>
          <a:p>
            <a:pPr indent="-417600"/>
            <a:r>
              <a:rPr lang="ja-JP" altLang="en-US" b="1" dirty="0">
                <a:latin typeface="Meiryo" charset="-128"/>
                <a:ea typeface="Meiryo" charset="-128"/>
                <a:cs typeface="Meiryo" charset="-128"/>
              </a:rPr>
              <a:t>特定の箇所や市区町村の災害リスクを調べたい方は「住所から探す」を使ってみましょう</a:t>
            </a:r>
          </a:p>
        </p:txBody>
      </p:sp>
      <p:sp>
        <p:nvSpPr>
          <p:cNvPr id="21" name="テキスト ボックス 20">
            <a:extLst>
              <a:ext uri="{FF2B5EF4-FFF2-40B4-BE49-F238E27FC236}">
                <a16:creationId xmlns:a16="http://schemas.microsoft.com/office/drawing/2014/main" id="{EF6C2B0A-9A8E-A30D-DD27-CE4ED60B2454}"/>
              </a:ext>
            </a:extLst>
          </p:cNvPr>
          <p:cNvSpPr txBox="1"/>
          <p:nvPr/>
        </p:nvSpPr>
        <p:spPr>
          <a:xfrm>
            <a:off x="323528" y="4303989"/>
            <a:ext cx="2263598" cy="1477328"/>
          </a:xfrm>
          <a:prstGeom prst="rect">
            <a:avLst/>
          </a:prstGeom>
          <a:noFill/>
        </p:spPr>
        <p:txBody>
          <a:bodyPr wrap="square">
            <a:spAutoFit/>
          </a:bodyPr>
          <a:lstStyle/>
          <a:p>
            <a:pPr indent="-417600"/>
            <a:r>
              <a:rPr lang="ja-JP" altLang="en-US" b="1" dirty="0">
                <a:latin typeface="Meiryo" charset="-128"/>
                <a:ea typeface="Meiryo" charset="-128"/>
                <a:cs typeface="Meiryo" charset="-128"/>
              </a:rPr>
              <a:t>地図を見ながら自由に災害リスクを調べたい方は「地図から探す」を使ってみましょう</a:t>
            </a:r>
          </a:p>
        </p:txBody>
      </p:sp>
      <p:sp>
        <p:nvSpPr>
          <p:cNvPr id="22" name="テキスト ボックス 21">
            <a:extLst>
              <a:ext uri="{FF2B5EF4-FFF2-40B4-BE49-F238E27FC236}">
                <a16:creationId xmlns:a16="http://schemas.microsoft.com/office/drawing/2014/main" id="{0DEFD621-1FDA-5D79-61B1-400A318C7E2E}"/>
              </a:ext>
            </a:extLst>
          </p:cNvPr>
          <p:cNvSpPr txBox="1"/>
          <p:nvPr/>
        </p:nvSpPr>
        <p:spPr>
          <a:xfrm>
            <a:off x="6634458" y="1790033"/>
            <a:ext cx="2232248" cy="1200329"/>
          </a:xfrm>
          <a:prstGeom prst="rect">
            <a:avLst/>
          </a:prstGeom>
          <a:noFill/>
        </p:spPr>
        <p:txBody>
          <a:bodyPr wrap="square">
            <a:spAutoFit/>
          </a:bodyPr>
          <a:lstStyle/>
          <a:p>
            <a:pPr indent="-417600"/>
            <a:r>
              <a:rPr lang="ja-JP" altLang="en-US" b="1" spc="-16" dirty="0">
                <a:latin typeface="メイリオ" panose="020B0604030504040204" pitchFamily="50" charset="-128"/>
                <a:ea typeface="メイリオ" panose="020B0604030504040204" pitchFamily="50" charset="-128"/>
                <a:cs typeface="Meiryo" charset="-128"/>
              </a:rPr>
              <a:t>今いる場所の災害リスクを調べたい方は「現在地から探す」を使ってみましょう</a:t>
            </a:r>
            <a:endParaRPr lang="ja-JP" altLang="en-US" b="1" dirty="0">
              <a:latin typeface="Meiryo" charset="-128"/>
              <a:ea typeface="Meiryo" charset="-128"/>
              <a:cs typeface="Meiryo" charset="-128"/>
            </a:endParaRPr>
          </a:p>
        </p:txBody>
      </p:sp>
      <p:sp>
        <p:nvSpPr>
          <p:cNvPr id="24" name="テキスト ボックス 23">
            <a:extLst>
              <a:ext uri="{FF2B5EF4-FFF2-40B4-BE49-F238E27FC236}">
                <a16:creationId xmlns:a16="http://schemas.microsoft.com/office/drawing/2014/main" id="{726713CF-4342-376A-F5A6-875089C174EA}"/>
              </a:ext>
            </a:extLst>
          </p:cNvPr>
          <p:cNvSpPr txBox="1"/>
          <p:nvPr/>
        </p:nvSpPr>
        <p:spPr>
          <a:xfrm>
            <a:off x="6588224" y="4397063"/>
            <a:ext cx="2352236" cy="1477328"/>
          </a:xfrm>
          <a:prstGeom prst="rect">
            <a:avLst/>
          </a:prstGeom>
          <a:noFill/>
        </p:spPr>
        <p:txBody>
          <a:bodyPr wrap="square">
            <a:spAutoFit/>
          </a:bodyPr>
          <a:lstStyle/>
          <a:p>
            <a:pPr indent="-417600"/>
            <a:r>
              <a:rPr lang="ja-JP" altLang="en-US" b="1" dirty="0">
                <a:latin typeface="Meiryo" charset="-128"/>
                <a:ea typeface="Meiryo" charset="-128"/>
                <a:cs typeface="Meiryo" charset="-128"/>
              </a:rPr>
              <a:t>特にリスクを知りたい災害がある方は「災害の種類から選ぶ」を使ってみましょう</a:t>
            </a:r>
          </a:p>
        </p:txBody>
      </p:sp>
    </p:spTree>
    <p:extLst>
      <p:ext uri="{BB962C8B-B14F-4D97-AF65-F5344CB8AC3E}">
        <p14:creationId xmlns:p14="http://schemas.microsoft.com/office/powerpoint/2010/main" val="1161297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descr="テキスト&#10;&#10;自動的に生成された説明">
            <a:extLst>
              <a:ext uri="{FF2B5EF4-FFF2-40B4-BE49-F238E27FC236}">
                <a16:creationId xmlns:a16="http://schemas.microsoft.com/office/drawing/2014/main" id="{068C9C59-761D-AAA4-BE3E-82717A854B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9780" y="3885771"/>
            <a:ext cx="1089820" cy="2358644"/>
          </a:xfrm>
          <a:prstGeom prst="rect">
            <a:avLst/>
          </a:prstGeom>
          <a:ln>
            <a:solidFill>
              <a:schemeClr val="tx1"/>
            </a:solidFill>
          </a:ln>
        </p:spPr>
      </p:pic>
      <p:pic>
        <p:nvPicPr>
          <p:cNvPr id="38" name="図 37" descr="グラフィカル ユーザー インターフェイス, アプリケーション&#10;&#10;自動的に生成された説明">
            <a:extLst>
              <a:ext uri="{FF2B5EF4-FFF2-40B4-BE49-F238E27FC236}">
                <a16:creationId xmlns:a16="http://schemas.microsoft.com/office/drawing/2014/main" id="{A5E5BB0A-4AA3-2D80-4B2D-A19CDACFBF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1230" y="3896427"/>
            <a:ext cx="1084896" cy="2347987"/>
          </a:xfrm>
          <a:prstGeom prst="rect">
            <a:avLst/>
          </a:prstGeom>
          <a:ln>
            <a:solidFill>
              <a:schemeClr val="tx1"/>
            </a:solidFill>
          </a:ln>
        </p:spPr>
      </p:pic>
      <p:pic>
        <p:nvPicPr>
          <p:cNvPr id="40" name="図 39" descr="グラフィカル ユーザー インターフェイス, アプリケーション&#10;&#10;自動的に生成された説明">
            <a:extLst>
              <a:ext uri="{FF2B5EF4-FFF2-40B4-BE49-F238E27FC236}">
                <a16:creationId xmlns:a16="http://schemas.microsoft.com/office/drawing/2014/main" id="{608024F2-DFA4-EC3E-775B-DBE7434366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78557" y="1387884"/>
            <a:ext cx="1114865" cy="2412847"/>
          </a:xfrm>
          <a:prstGeom prst="rect">
            <a:avLst/>
          </a:prstGeom>
          <a:ln>
            <a:solidFill>
              <a:schemeClr val="tx1"/>
            </a:solidFill>
          </a:ln>
        </p:spPr>
      </p:pic>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A4E4ACFF-C779-73E1-1D4C-C16C2E6517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16645" y="1389007"/>
            <a:ext cx="1114346" cy="2411725"/>
          </a:xfrm>
          <a:prstGeom prst="rect">
            <a:avLst/>
          </a:prstGeom>
          <a:ln>
            <a:solidFill>
              <a:schemeClr val="tx1"/>
            </a:solidFill>
          </a:ln>
        </p:spPr>
      </p:pic>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9" name="四角形: 角を丸くする 8">
            <a:extLst>
              <a:ext uri="{FF2B5EF4-FFF2-40B4-BE49-F238E27FC236}">
                <a16:creationId xmlns:a16="http://schemas.microsoft.com/office/drawing/2014/main" id="{7925FB1D-FE9D-59B0-A7F5-C2BCE82DBBF4}"/>
              </a:ext>
            </a:extLst>
          </p:cNvPr>
          <p:cNvSpPr/>
          <p:nvPr/>
        </p:nvSpPr>
        <p:spPr>
          <a:xfrm>
            <a:off x="7245323" y="1710745"/>
            <a:ext cx="835877" cy="9119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四角形: 角を丸くする 9">
            <a:extLst>
              <a:ext uri="{FF2B5EF4-FFF2-40B4-BE49-F238E27FC236}">
                <a16:creationId xmlns:a16="http://schemas.microsoft.com/office/drawing/2014/main" id="{00E1986A-2DD4-B2D1-69EB-FA067380BE87}"/>
              </a:ext>
            </a:extLst>
          </p:cNvPr>
          <p:cNvSpPr/>
          <p:nvPr/>
        </p:nvSpPr>
        <p:spPr>
          <a:xfrm>
            <a:off x="5808077" y="2428334"/>
            <a:ext cx="786107" cy="1219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3" name="図形グループ 69">
            <a:extLst>
              <a:ext uri="{FF2B5EF4-FFF2-40B4-BE49-F238E27FC236}">
                <a16:creationId xmlns:a16="http://schemas.microsoft.com/office/drawing/2014/main" id="{66B74654-6765-AE69-23DD-2601DBD0BC3C}"/>
              </a:ext>
            </a:extLst>
          </p:cNvPr>
          <p:cNvGrpSpPr/>
          <p:nvPr/>
        </p:nvGrpSpPr>
        <p:grpSpPr>
          <a:xfrm>
            <a:off x="5534902" y="2197934"/>
            <a:ext cx="296587" cy="293005"/>
            <a:chOff x="2897417" y="3995693"/>
            <a:chExt cx="296587" cy="293005"/>
          </a:xfrm>
        </p:grpSpPr>
        <p:sp>
          <p:nvSpPr>
            <p:cNvPr id="14" name="円/楕円 70">
              <a:extLst>
                <a:ext uri="{FF2B5EF4-FFF2-40B4-BE49-F238E27FC236}">
                  <a16:creationId xmlns:a16="http://schemas.microsoft.com/office/drawing/2014/main" id="{97FDDC60-8A47-4C13-0546-014F4CDEB4CB}"/>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42CFCBB4-FC1B-21E1-FC61-5059735801B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dirty="0">
                <a:solidFill>
                  <a:srgbClr val="009650"/>
                </a:solidFill>
                <a:latin typeface="Meiryo" charset="-128"/>
                <a:ea typeface="Meiryo" charset="-128"/>
                <a:cs typeface="Meiryo" charset="-128"/>
              </a:endParaRPr>
            </a:p>
          </p:txBody>
        </p:sp>
      </p:grpSp>
      <p:grpSp>
        <p:nvGrpSpPr>
          <p:cNvPr id="16" name="図形グループ 61">
            <a:extLst>
              <a:ext uri="{FF2B5EF4-FFF2-40B4-BE49-F238E27FC236}">
                <a16:creationId xmlns:a16="http://schemas.microsoft.com/office/drawing/2014/main" id="{907CDE8C-2DEC-7B61-BBE8-BF6C7131CFF7}"/>
              </a:ext>
            </a:extLst>
          </p:cNvPr>
          <p:cNvGrpSpPr/>
          <p:nvPr/>
        </p:nvGrpSpPr>
        <p:grpSpPr>
          <a:xfrm>
            <a:off x="7036119" y="1500839"/>
            <a:ext cx="296586" cy="293005"/>
            <a:chOff x="3546641" y="3995693"/>
            <a:chExt cx="296586" cy="293005"/>
          </a:xfrm>
        </p:grpSpPr>
        <p:sp>
          <p:nvSpPr>
            <p:cNvPr id="17" name="円/楕円 65">
              <a:extLst>
                <a:ext uri="{FF2B5EF4-FFF2-40B4-BE49-F238E27FC236}">
                  <a16:creationId xmlns:a16="http://schemas.microsoft.com/office/drawing/2014/main" id="{2B73C93C-3E8D-1D57-BC10-7BC8075120AD}"/>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68">
              <a:extLst>
                <a:ext uri="{FF2B5EF4-FFF2-40B4-BE49-F238E27FC236}">
                  <a16:creationId xmlns:a16="http://schemas.microsoft.com/office/drawing/2014/main" id="{ECE2F193-0783-94A2-F7E3-D2A722376425}"/>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字幕 14">
            <a:extLst>
              <a:ext uri="{FF2B5EF4-FFF2-40B4-BE49-F238E27FC236}">
                <a16:creationId xmlns:a16="http://schemas.microsoft.com/office/drawing/2014/main" id="{3ACB81B9-BBF2-8D51-155A-BA9F057240D0}"/>
              </a:ext>
            </a:extLst>
          </p:cNvPr>
          <p:cNvSpPr>
            <a:spLocks noGrp="1"/>
          </p:cNvSpPr>
          <p:nvPr>
            <p:ph type="subTitle" idx="1"/>
          </p:nvPr>
        </p:nvSpPr>
        <p:spPr>
          <a:xfrm>
            <a:off x="499148" y="1357854"/>
            <a:ext cx="8384676" cy="360000"/>
          </a:xfrm>
        </p:spPr>
        <p:txBody>
          <a:bodyPr vert="horz" lIns="91440" tIns="45720" rIns="91440" bIns="45720" rtlCol="0" anchor="t">
            <a:normAutofit fontScale="77500" lnSpcReduction="20000"/>
          </a:bodyPr>
          <a:lstStyle/>
          <a:p>
            <a:r>
              <a:rPr lang="ja-JP" altLang="en-US" sz="2800" dirty="0">
                <a:latin typeface="Meiryo"/>
                <a:ea typeface="Meiryo"/>
              </a:rPr>
              <a:t>地域から検索してみよう</a:t>
            </a:r>
          </a:p>
        </p:txBody>
      </p:sp>
      <p:sp>
        <p:nvSpPr>
          <p:cNvPr id="23" name="フリーフォーム 92">
            <a:extLst>
              <a:ext uri="{FF2B5EF4-FFF2-40B4-BE49-F238E27FC236}">
                <a16:creationId xmlns:a16="http://schemas.microsoft.com/office/drawing/2014/main" id="{78909AD7-A566-1942-751D-5E4D4AFF52E0}"/>
              </a:ext>
            </a:extLst>
          </p:cNvPr>
          <p:cNvSpPr/>
          <p:nvPr/>
        </p:nvSpPr>
        <p:spPr>
          <a:xfrm>
            <a:off x="7049426" y="4067517"/>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図形グループ 69">
            <a:extLst>
              <a:ext uri="{FF2B5EF4-FFF2-40B4-BE49-F238E27FC236}">
                <a16:creationId xmlns:a16="http://schemas.microsoft.com/office/drawing/2014/main" id="{2E5725C7-DF35-1148-BAEE-DE4B8479D1D8}"/>
              </a:ext>
            </a:extLst>
          </p:cNvPr>
          <p:cNvGrpSpPr/>
          <p:nvPr/>
        </p:nvGrpSpPr>
        <p:grpSpPr>
          <a:xfrm>
            <a:off x="5436096" y="4085459"/>
            <a:ext cx="296586" cy="293005"/>
            <a:chOff x="4232441" y="3995693"/>
            <a:chExt cx="296586" cy="293005"/>
          </a:xfrm>
        </p:grpSpPr>
        <p:sp>
          <p:nvSpPr>
            <p:cNvPr id="25" name="円/楕円 70">
              <a:extLst>
                <a:ext uri="{FF2B5EF4-FFF2-40B4-BE49-F238E27FC236}">
                  <a16:creationId xmlns:a16="http://schemas.microsoft.com/office/drawing/2014/main" id="{DE541934-47D7-967E-1B24-436835BF70A1}"/>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71">
              <a:extLst>
                <a:ext uri="{FF2B5EF4-FFF2-40B4-BE49-F238E27FC236}">
                  <a16:creationId xmlns:a16="http://schemas.microsoft.com/office/drawing/2014/main" id="{C46913E8-DD96-65BB-8903-02B6EA416711}"/>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四角形: 角を丸くする 27">
            <a:extLst>
              <a:ext uri="{FF2B5EF4-FFF2-40B4-BE49-F238E27FC236}">
                <a16:creationId xmlns:a16="http://schemas.microsoft.com/office/drawing/2014/main" id="{6DB847B2-C944-7275-7C49-66EEDF2D0F45}"/>
              </a:ext>
            </a:extLst>
          </p:cNvPr>
          <p:cNvSpPr/>
          <p:nvPr/>
        </p:nvSpPr>
        <p:spPr>
          <a:xfrm>
            <a:off x="6618778" y="2416863"/>
            <a:ext cx="104993" cy="13413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四角形: 角を丸くする 46">
            <a:extLst>
              <a:ext uri="{FF2B5EF4-FFF2-40B4-BE49-F238E27FC236}">
                <a16:creationId xmlns:a16="http://schemas.microsoft.com/office/drawing/2014/main" id="{3216DFE1-7E1C-1BAF-F79D-D257D56A7C97}"/>
              </a:ext>
            </a:extLst>
          </p:cNvPr>
          <p:cNvSpPr/>
          <p:nvPr/>
        </p:nvSpPr>
        <p:spPr>
          <a:xfrm>
            <a:off x="7337543" y="4221088"/>
            <a:ext cx="981114" cy="63480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タイトル 1">
            <a:extLst>
              <a:ext uri="{FF2B5EF4-FFF2-40B4-BE49-F238E27FC236}">
                <a16:creationId xmlns:a16="http://schemas.microsoft.com/office/drawing/2014/main" id="{4E123DF6-DECA-D4EC-0DCD-324C7474C144}"/>
              </a:ext>
            </a:extLst>
          </p:cNvPr>
          <p:cNvSpPr>
            <a:spLocks noGrp="1" noChangeAspect="1"/>
          </p:cNvSpPr>
          <p:nvPr>
            <p:ph type="ctrTitle"/>
          </p:nvPr>
        </p:nvSpPr>
        <p:spPr>
          <a:xfrm>
            <a:off x="1770127" y="482679"/>
            <a:ext cx="5519460" cy="547842"/>
          </a:xfrm>
        </p:spPr>
        <p:txBody>
          <a:bodyPr vert="horz" wrap="none">
            <a:spAutoFit/>
          </a:bodyPr>
          <a:lstStyle/>
          <a:p>
            <a:r>
              <a:rPr lang="ja-JP" altLang="en-US" dirty="0"/>
              <a:t>重ねるハザードマップの説明</a:t>
            </a:r>
          </a:p>
        </p:txBody>
      </p:sp>
      <p:sp>
        <p:nvSpPr>
          <p:cNvPr id="27" name="テキスト ボックス 26">
            <a:extLst>
              <a:ext uri="{FF2B5EF4-FFF2-40B4-BE49-F238E27FC236}">
                <a16:creationId xmlns:a16="http://schemas.microsoft.com/office/drawing/2014/main" id="{A9714A0E-2FBE-2304-6A93-73DE159B9428}"/>
              </a:ext>
            </a:extLst>
          </p:cNvPr>
          <p:cNvSpPr txBox="1"/>
          <p:nvPr/>
        </p:nvSpPr>
        <p:spPr>
          <a:xfrm>
            <a:off x="642303" y="1793141"/>
            <a:ext cx="4129903" cy="4308872"/>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検索用の枠を押し「江東区」と</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入力し「虫眼鏡マーク」を</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ダブルタップ</a:t>
            </a:r>
            <a:endParaRPr lang="en-US" altLang="ja-JP" sz="1800"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対象の地域（ここでは東京都江東区）を押し「バツ印」をダブルタップ</a:t>
            </a:r>
            <a:endParaRPr lang="en-US" altLang="ja-JP" sz="1800"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調べたい災害内容を</a:t>
            </a:r>
            <a:r>
              <a:rPr lang="ja-JP" altLang="en-US" b="1" dirty="0">
                <a:latin typeface="メイリオ" panose="020B0604030504040204" pitchFamily="50" charset="-128"/>
                <a:ea typeface="メイリオ" panose="020B0604030504040204" pitchFamily="50" charset="-128"/>
              </a:rPr>
              <a:t>ダブルタップし</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「バツ印」をダブルタップ</a:t>
            </a:r>
            <a:endParaRPr lang="en-US" altLang="ja-JP" sz="1800" b="1" dirty="0">
              <a:latin typeface="メイリオ" panose="020B0604030504040204" pitchFamily="50" charset="-128"/>
              <a:ea typeface="メイリオ" panose="020B0604030504040204" pitchFamily="50" charset="-128"/>
            </a:endParaRPr>
          </a:p>
          <a:p>
            <a:pPr indent="-417600"/>
            <a:r>
              <a:rPr lang="ja-JP" altLang="en-US" sz="2800" b="1" spc="-16" dirty="0">
                <a:solidFill>
                  <a:srgbClr val="009650"/>
                </a:solidFill>
                <a:latin typeface="Meiryo" charset="-128"/>
                <a:ea typeface="Meiryo" charset="-128"/>
              </a:rPr>
              <a:t>❹</a:t>
            </a:r>
            <a:endParaRPr lang="en-US" altLang="ja-JP" sz="2800" b="1" spc="-16" dirty="0">
              <a:solidFill>
                <a:srgbClr val="009650"/>
              </a:solidFill>
              <a:latin typeface="Meiryo" charset="-128"/>
              <a:ea typeface="Meiryo" charset="-128"/>
            </a:endParaRPr>
          </a:p>
          <a:p>
            <a:r>
              <a:rPr lang="ja-JP" altLang="en-US" sz="1800" b="1" dirty="0">
                <a:latin typeface="メイリオ" panose="020B0604030504040204" pitchFamily="50" charset="-128"/>
                <a:ea typeface="メイリオ" panose="020B0604030504040204" pitchFamily="50" charset="-128"/>
              </a:rPr>
              <a:t>対象の地域に応じた災害リスク情報が表示される</a:t>
            </a:r>
            <a:endParaRPr lang="en-US" altLang="ja-JP" sz="1800" b="1" dirty="0">
              <a:latin typeface="メイリオ" panose="020B0604030504040204" pitchFamily="50" charset="-128"/>
              <a:ea typeface="メイリオ" panose="020B0604030504040204" pitchFamily="50" charset="-128"/>
            </a:endParaRPr>
          </a:p>
        </p:txBody>
      </p:sp>
      <p:sp>
        <p:nvSpPr>
          <p:cNvPr id="29" name="四角形: 角を丸くする 28">
            <a:extLst>
              <a:ext uri="{FF2B5EF4-FFF2-40B4-BE49-F238E27FC236}">
                <a16:creationId xmlns:a16="http://schemas.microsoft.com/office/drawing/2014/main" id="{AEB56426-BE1C-D2EB-0AA1-9572D6B1DBC2}"/>
              </a:ext>
            </a:extLst>
          </p:cNvPr>
          <p:cNvSpPr/>
          <p:nvPr/>
        </p:nvSpPr>
        <p:spPr>
          <a:xfrm>
            <a:off x="7991118" y="1608983"/>
            <a:ext cx="95448" cy="1219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四角形: 角を丸くする 30">
            <a:extLst>
              <a:ext uri="{FF2B5EF4-FFF2-40B4-BE49-F238E27FC236}">
                <a16:creationId xmlns:a16="http://schemas.microsoft.com/office/drawing/2014/main" id="{60635A02-EB33-DB81-6AE4-B19A77748DFB}"/>
              </a:ext>
            </a:extLst>
          </p:cNvPr>
          <p:cNvSpPr/>
          <p:nvPr/>
        </p:nvSpPr>
        <p:spPr>
          <a:xfrm>
            <a:off x="6330654" y="4153050"/>
            <a:ext cx="95448" cy="1219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四角形: 角を丸くする 31">
            <a:extLst>
              <a:ext uri="{FF2B5EF4-FFF2-40B4-BE49-F238E27FC236}">
                <a16:creationId xmlns:a16="http://schemas.microsoft.com/office/drawing/2014/main" id="{729902A0-E735-FC34-78C2-C16324B83656}"/>
              </a:ext>
            </a:extLst>
          </p:cNvPr>
          <p:cNvSpPr/>
          <p:nvPr/>
        </p:nvSpPr>
        <p:spPr>
          <a:xfrm>
            <a:off x="5690114" y="4300811"/>
            <a:ext cx="759888" cy="5662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097795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図 73" descr="アプリケーション&#10;&#10;中程度の精度で自動的に生成された説明">
            <a:extLst>
              <a:ext uri="{FF2B5EF4-FFF2-40B4-BE49-F238E27FC236}">
                <a16:creationId xmlns:a16="http://schemas.microsoft.com/office/drawing/2014/main" id="{2EBB268B-733E-2F3B-B0B8-0E1A3E3B57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3163" y="3879956"/>
            <a:ext cx="1094419" cy="2368435"/>
          </a:xfrm>
          <a:prstGeom prst="rect">
            <a:avLst/>
          </a:prstGeom>
          <a:ln>
            <a:solidFill>
              <a:schemeClr val="tx1"/>
            </a:solidFill>
          </a:ln>
        </p:spPr>
      </p:pic>
      <p:pic>
        <p:nvPicPr>
          <p:cNvPr id="76" name="図 75" descr="マップ&#10;&#10;自動的に生成された説明">
            <a:extLst>
              <a:ext uri="{FF2B5EF4-FFF2-40B4-BE49-F238E27FC236}">
                <a16:creationId xmlns:a16="http://schemas.microsoft.com/office/drawing/2014/main" id="{0EC66828-2F77-4734-167F-4385BBF678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99069" y="3879956"/>
            <a:ext cx="1090236" cy="2359382"/>
          </a:xfrm>
          <a:prstGeom prst="rect">
            <a:avLst/>
          </a:prstGeom>
          <a:ln>
            <a:solidFill>
              <a:schemeClr val="tx1"/>
            </a:solidFill>
          </a:ln>
        </p:spPr>
      </p:pic>
      <p:pic>
        <p:nvPicPr>
          <p:cNvPr id="110" name="図 109" descr="アプリケーション&#10;&#10;中程度の精度で自動的に生成された説明">
            <a:extLst>
              <a:ext uri="{FF2B5EF4-FFF2-40B4-BE49-F238E27FC236}">
                <a16:creationId xmlns:a16="http://schemas.microsoft.com/office/drawing/2014/main" id="{1E076689-1C5E-D531-9F60-06D7C9145A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4867" y="1384174"/>
            <a:ext cx="1116655" cy="2416557"/>
          </a:xfrm>
          <a:prstGeom prst="rect">
            <a:avLst/>
          </a:prstGeom>
          <a:ln>
            <a:solidFill>
              <a:schemeClr val="tx1"/>
            </a:solidFill>
          </a:ln>
        </p:spPr>
      </p:pic>
      <p:pic>
        <p:nvPicPr>
          <p:cNvPr id="70" name="図 69" descr="グラフィカル ユーザー インターフェイス, アプリケーション&#10;&#10;自動的に生成された説明">
            <a:extLst>
              <a:ext uri="{FF2B5EF4-FFF2-40B4-BE49-F238E27FC236}">
                <a16:creationId xmlns:a16="http://schemas.microsoft.com/office/drawing/2014/main" id="{D37F7B32-9995-88F5-2EE1-4EB27D9AB9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85715" y="1383621"/>
            <a:ext cx="1116912" cy="2417111"/>
          </a:xfrm>
          <a:prstGeom prst="rect">
            <a:avLst/>
          </a:prstGeom>
          <a:ln>
            <a:solidFill>
              <a:schemeClr val="tx1"/>
            </a:solidFill>
          </a:ln>
        </p:spPr>
      </p:pic>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6" name="タイトル 1">
            <a:extLst>
              <a:ext uri="{FF2B5EF4-FFF2-40B4-BE49-F238E27FC236}">
                <a16:creationId xmlns:a16="http://schemas.microsoft.com/office/drawing/2014/main" id="{4E123DF6-DECA-D4EC-0DCD-324C7474C144}"/>
              </a:ext>
            </a:extLst>
          </p:cNvPr>
          <p:cNvSpPr>
            <a:spLocks noGrp="1" noChangeAspect="1"/>
          </p:cNvSpPr>
          <p:nvPr>
            <p:ph type="ctrTitle"/>
          </p:nvPr>
        </p:nvSpPr>
        <p:spPr>
          <a:xfrm>
            <a:off x="1770127" y="482679"/>
            <a:ext cx="5519460" cy="547842"/>
          </a:xfrm>
        </p:spPr>
        <p:txBody>
          <a:bodyPr vert="horz" wrap="none">
            <a:spAutoFit/>
          </a:bodyPr>
          <a:lstStyle/>
          <a:p>
            <a:r>
              <a:rPr lang="ja-JP" altLang="en-US" dirty="0"/>
              <a:t>重ねるハザードマップの説明</a:t>
            </a:r>
          </a:p>
        </p:txBody>
      </p:sp>
      <p:sp>
        <p:nvSpPr>
          <p:cNvPr id="53" name="字幕 14">
            <a:extLst>
              <a:ext uri="{FF2B5EF4-FFF2-40B4-BE49-F238E27FC236}">
                <a16:creationId xmlns:a16="http://schemas.microsoft.com/office/drawing/2014/main" id="{A1556EB0-4558-6102-7775-73BAA4A4347A}"/>
              </a:ext>
            </a:extLst>
          </p:cNvPr>
          <p:cNvSpPr>
            <a:spLocks noGrp="1"/>
          </p:cNvSpPr>
          <p:nvPr>
            <p:ph type="subTitle" idx="1"/>
          </p:nvPr>
        </p:nvSpPr>
        <p:spPr>
          <a:xfrm>
            <a:off x="497880" y="1392601"/>
            <a:ext cx="8384676" cy="360000"/>
          </a:xfrm>
        </p:spPr>
        <p:txBody>
          <a:bodyPr vert="horz" lIns="91440" tIns="45720" rIns="91440" bIns="45720" rtlCol="0" anchor="t">
            <a:normAutofit fontScale="77500" lnSpcReduction="20000"/>
          </a:bodyPr>
          <a:lstStyle/>
          <a:p>
            <a:r>
              <a:rPr lang="ja-JP" altLang="en-US" sz="2800" dirty="0">
                <a:latin typeface="Meiryo"/>
                <a:ea typeface="Meiryo"/>
              </a:rPr>
              <a:t>様々な機能を活用してみよう</a:t>
            </a:r>
          </a:p>
        </p:txBody>
      </p:sp>
      <p:sp>
        <p:nvSpPr>
          <p:cNvPr id="54" name="四角形: 角を丸くする 53">
            <a:extLst>
              <a:ext uri="{FF2B5EF4-FFF2-40B4-BE49-F238E27FC236}">
                <a16:creationId xmlns:a16="http://schemas.microsoft.com/office/drawing/2014/main" id="{FE85D089-8A6C-DE11-B104-1AF3B850FE6B}"/>
              </a:ext>
            </a:extLst>
          </p:cNvPr>
          <p:cNvSpPr/>
          <p:nvPr/>
        </p:nvSpPr>
        <p:spPr>
          <a:xfrm>
            <a:off x="6646111" y="4842360"/>
            <a:ext cx="133448" cy="14072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四角形: 角を丸くする 66">
            <a:extLst>
              <a:ext uri="{FF2B5EF4-FFF2-40B4-BE49-F238E27FC236}">
                <a16:creationId xmlns:a16="http://schemas.microsoft.com/office/drawing/2014/main" id="{A15F8402-57BE-2B84-AD4A-9A818E799FD0}"/>
              </a:ext>
            </a:extLst>
          </p:cNvPr>
          <p:cNvSpPr/>
          <p:nvPr/>
        </p:nvSpPr>
        <p:spPr>
          <a:xfrm>
            <a:off x="7255263" y="1818644"/>
            <a:ext cx="998835" cy="4554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 name="四角形: 角を丸くする 105">
            <a:extLst>
              <a:ext uri="{FF2B5EF4-FFF2-40B4-BE49-F238E27FC236}">
                <a16:creationId xmlns:a16="http://schemas.microsoft.com/office/drawing/2014/main" id="{5879D71F-842D-B39B-AE14-ABD74F60CFA6}"/>
              </a:ext>
            </a:extLst>
          </p:cNvPr>
          <p:cNvSpPr/>
          <p:nvPr/>
        </p:nvSpPr>
        <p:spPr>
          <a:xfrm>
            <a:off x="5664324" y="1681586"/>
            <a:ext cx="797468" cy="10031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82D523EF-9261-7969-A6F8-FBF46A295DEE}"/>
              </a:ext>
            </a:extLst>
          </p:cNvPr>
          <p:cNvSpPr txBox="1"/>
          <p:nvPr/>
        </p:nvSpPr>
        <p:spPr>
          <a:xfrm>
            <a:off x="702218" y="1713517"/>
            <a:ext cx="4441071" cy="4585871"/>
          </a:xfrm>
          <a:prstGeom prst="rect">
            <a:avLst/>
          </a:prstGeom>
          <a:noFill/>
        </p:spPr>
        <p:txBody>
          <a:bodyPr wrap="square" rtlCol="0">
            <a:spAutoFit/>
          </a:bodyPr>
          <a:lstStyle/>
          <a:p>
            <a:r>
              <a:rPr lang="ja-JP" altLang="en-US" sz="2800" b="1" dirty="0">
                <a:solidFill>
                  <a:srgbClr val="009650"/>
                </a:solidFill>
                <a:latin typeface="メイリオ" panose="020B0604030504040204" pitchFamily="50" charset="-128"/>
                <a:ea typeface="メイリオ" panose="020B0604030504040204" pitchFamily="50" charset="-128"/>
              </a:rPr>
              <a:t>❺</a:t>
            </a:r>
            <a:endParaRPr lang="en-US" altLang="ja-JP" sz="2800" b="1" dirty="0">
              <a:solidFill>
                <a:srgbClr val="009650"/>
              </a:solidFill>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複数の災害種別のリスクを重ねて</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表示させることが可能</a:t>
            </a:r>
            <a:endParaRPr lang="en-US" altLang="ja-JP"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メイリオ" panose="020B0604030504040204" pitchFamily="50" charset="-128"/>
                <a:ea typeface="メイリオ" panose="020B0604030504040204" pitchFamily="50" charset="-128"/>
              </a:rPr>
              <a:t>❻</a:t>
            </a:r>
            <a:endParaRPr lang="en-US" altLang="ja-JP" sz="2800" b="1" dirty="0">
              <a:latin typeface="メイリオ" panose="020B0604030504040204" pitchFamily="50" charset="-128"/>
              <a:ea typeface="メイリオ" panose="020B0604030504040204" pitchFamily="50" charset="-128"/>
            </a:endParaRPr>
          </a:p>
          <a:p>
            <a:r>
              <a:rPr lang="ja-JP" altLang="en-US" sz="1800" b="1">
                <a:latin typeface="メイリオ" panose="020B0604030504040204" pitchFamily="50" charset="-128"/>
                <a:ea typeface="メイリオ" panose="020B0604030504040204" pitchFamily="50" charset="-128"/>
              </a:rPr>
              <a:t>地形分類を選択すると土地の成り立ちとそこから予想される自然災害リスクが</a:t>
            </a:r>
            <a:endParaRPr lang="en-US" altLang="ja-JP" sz="1800" b="1" dirty="0">
              <a:latin typeface="メイリオ" panose="020B0604030504040204" pitchFamily="50" charset="-128"/>
              <a:ea typeface="メイリオ" panose="020B0604030504040204" pitchFamily="50" charset="-128"/>
            </a:endParaRPr>
          </a:p>
          <a:p>
            <a:r>
              <a:rPr lang="ja-JP" altLang="en-US" sz="1800" b="1">
                <a:latin typeface="メイリオ" panose="020B0604030504040204" pitchFamily="50" charset="-128"/>
                <a:ea typeface="メイリオ" panose="020B0604030504040204" pitchFamily="50" charset="-128"/>
              </a:rPr>
              <a:t>表示される</a:t>
            </a:r>
            <a:endParaRPr lang="en-US" altLang="ja-JP" sz="1800" b="1">
              <a:latin typeface="メイリオ" panose="020B0604030504040204" pitchFamily="50" charset="-128"/>
              <a:ea typeface="メイリオ" panose="020B0604030504040204" pitchFamily="50" charset="-128"/>
            </a:endParaRPr>
          </a:p>
          <a:p>
            <a:r>
              <a:rPr lang="ja-JP" altLang="en-US" sz="2800" b="1" dirty="0">
                <a:solidFill>
                  <a:srgbClr val="009650"/>
                </a:solidFill>
                <a:latin typeface="メイリオ" panose="020B0604030504040204" pitchFamily="50" charset="-128"/>
                <a:ea typeface="メイリオ" panose="020B0604030504040204" pitchFamily="50" charset="-128"/>
              </a:rPr>
              <a:t>➐</a:t>
            </a:r>
            <a:endParaRPr lang="en-US" altLang="ja-JP" sz="2800" b="1" dirty="0">
              <a:solidFill>
                <a:srgbClr val="009650"/>
              </a:solidFill>
              <a:latin typeface="Meiryo" charset="-128"/>
              <a:ea typeface="Meiryo" charset="-128"/>
              <a:cs typeface="Meiryo" charset="-128"/>
            </a:endParaRPr>
          </a:p>
          <a:p>
            <a:pPr indent="-417600"/>
            <a:r>
              <a:rPr lang="ja-JP" altLang="en-US" sz="1800" b="1">
                <a:latin typeface="メイリオ" panose="020B0604030504040204" pitchFamily="50" charset="-128"/>
                <a:ea typeface="メイリオ" panose="020B0604030504040204" pitchFamily="50" charset="-128"/>
              </a:rPr>
              <a:t>右下の避難場所をダブルタップすると</a:t>
            </a:r>
            <a:endParaRPr lang="en-US" altLang="ja-JP" sz="1800" b="1" dirty="0">
              <a:latin typeface="メイリオ" panose="020B0604030504040204" pitchFamily="50" charset="-128"/>
              <a:ea typeface="メイリオ" panose="020B0604030504040204" pitchFamily="50" charset="-128"/>
            </a:endParaRPr>
          </a:p>
          <a:p>
            <a:pPr indent="-417600"/>
            <a:r>
              <a:rPr lang="ja-JP" altLang="en-US" sz="1800" b="1">
                <a:latin typeface="メイリオ" panose="020B0604030504040204" pitchFamily="50" charset="-128"/>
                <a:ea typeface="メイリオ" panose="020B0604030504040204" pitchFamily="50" charset="-128"/>
              </a:rPr>
              <a:t>避難場所が地図上に表示される</a:t>
            </a:r>
            <a:endParaRPr lang="en-US" altLang="ja-JP" sz="1800" b="1" dirty="0">
              <a:latin typeface="メイリオ" panose="020B0604030504040204" pitchFamily="50" charset="-128"/>
              <a:ea typeface="メイリオ" panose="020B0604030504040204" pitchFamily="50" charset="-128"/>
            </a:endParaRPr>
          </a:p>
          <a:p>
            <a:pPr indent="-417600"/>
            <a:r>
              <a:rPr lang="ja-JP" altLang="en-US" sz="2800" b="1">
                <a:solidFill>
                  <a:srgbClr val="009650"/>
                </a:solidFill>
                <a:latin typeface="メイリオ" panose="020B0604030504040204" pitchFamily="50" charset="-128"/>
                <a:ea typeface="メイリオ" panose="020B0604030504040204" pitchFamily="50" charset="-128"/>
              </a:rPr>
              <a:t>➑</a:t>
            </a:r>
            <a:endParaRPr lang="en-US" altLang="ja-JP" sz="2800" b="1" spc="-16" dirty="0">
              <a:solidFill>
                <a:srgbClr val="009650"/>
              </a:solidFill>
              <a:latin typeface="Meiryo" charset="-128"/>
              <a:ea typeface="Meiryo" charset="-128"/>
            </a:endParaRPr>
          </a:p>
          <a:p>
            <a:r>
              <a:rPr lang="ja-JP" altLang="en-US" sz="1800" b="1" dirty="0">
                <a:latin typeface="メイリオ" panose="020B0604030504040204" pitchFamily="50" charset="-128"/>
                <a:ea typeface="メイリオ" panose="020B0604030504040204" pitchFamily="50" charset="-128"/>
              </a:rPr>
              <a:t>避難場所のアイコンをダブルタップすると避難場所名と住所、対応している災害種別が表示される</a:t>
            </a:r>
            <a:endParaRPr lang="en-US" altLang="ja-JP" sz="1800" b="1" dirty="0">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6CBE0B38-806F-5E6F-22A0-736F2E943593}"/>
              </a:ext>
            </a:extLst>
          </p:cNvPr>
          <p:cNvSpPr/>
          <p:nvPr/>
        </p:nvSpPr>
        <p:spPr>
          <a:xfrm>
            <a:off x="7257799" y="4525236"/>
            <a:ext cx="750440" cy="37640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フリーフォーム 83">
            <a:extLst>
              <a:ext uri="{FF2B5EF4-FFF2-40B4-BE49-F238E27FC236}">
                <a16:creationId xmlns:a16="http://schemas.microsoft.com/office/drawing/2014/main" id="{510E9C47-315C-20A9-DB91-EA0FE52F3C47}"/>
              </a:ext>
            </a:extLst>
          </p:cNvPr>
          <p:cNvSpPr/>
          <p:nvPr/>
        </p:nvSpPr>
        <p:spPr>
          <a:xfrm>
            <a:off x="5464018" y="1380057"/>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図形グループ 20">
            <a:extLst>
              <a:ext uri="{FF2B5EF4-FFF2-40B4-BE49-F238E27FC236}">
                <a16:creationId xmlns:a16="http://schemas.microsoft.com/office/drawing/2014/main" id="{5BE4F482-8233-94B0-EFF9-DD22CA71EDB4}"/>
              </a:ext>
            </a:extLst>
          </p:cNvPr>
          <p:cNvGrpSpPr/>
          <p:nvPr/>
        </p:nvGrpSpPr>
        <p:grpSpPr>
          <a:xfrm>
            <a:off x="7058576" y="1543700"/>
            <a:ext cx="296586" cy="293005"/>
            <a:chOff x="6801905" y="3995693"/>
            <a:chExt cx="296586" cy="293005"/>
          </a:xfrm>
        </p:grpSpPr>
        <p:sp>
          <p:nvSpPr>
            <p:cNvPr id="12" name="円/楕円 21">
              <a:extLst>
                <a:ext uri="{FF2B5EF4-FFF2-40B4-BE49-F238E27FC236}">
                  <a16:creationId xmlns:a16="http://schemas.microsoft.com/office/drawing/2014/main" id="{D65EB2D7-4D6C-07B8-AA41-321930F049C7}"/>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22">
              <a:extLst>
                <a:ext uri="{FF2B5EF4-FFF2-40B4-BE49-F238E27FC236}">
                  <a16:creationId xmlns:a16="http://schemas.microsoft.com/office/drawing/2014/main" id="{83E1BDD9-7CFA-CC82-8F83-5C8E600311E7}"/>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a:extLst>
              <a:ext uri="{FF2B5EF4-FFF2-40B4-BE49-F238E27FC236}">
                <a16:creationId xmlns:a16="http://schemas.microsoft.com/office/drawing/2014/main" id="{ED304F65-3FB9-CD8B-4497-A4543DFCA8F9}"/>
              </a:ext>
            </a:extLst>
          </p:cNvPr>
          <p:cNvSpPr txBox="1"/>
          <p:nvPr/>
        </p:nvSpPr>
        <p:spPr>
          <a:xfrm>
            <a:off x="6609777" y="4535359"/>
            <a:ext cx="423331" cy="461665"/>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➐</a:t>
            </a:r>
            <a:endParaRPr lang="ja-JP" altLang="en-US" sz="2400" dirty="0"/>
          </a:p>
        </p:txBody>
      </p:sp>
      <p:sp>
        <p:nvSpPr>
          <p:cNvPr id="17" name="テキスト ボックス 16">
            <a:extLst>
              <a:ext uri="{FF2B5EF4-FFF2-40B4-BE49-F238E27FC236}">
                <a16:creationId xmlns:a16="http://schemas.microsoft.com/office/drawing/2014/main" id="{C7FE8F18-1CC8-62DF-2D97-68CE98F843A2}"/>
              </a:ext>
            </a:extLst>
          </p:cNvPr>
          <p:cNvSpPr txBox="1"/>
          <p:nvPr/>
        </p:nvSpPr>
        <p:spPr>
          <a:xfrm>
            <a:off x="7754680" y="4191119"/>
            <a:ext cx="351323" cy="461665"/>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➑</a:t>
            </a:r>
            <a:endParaRPr lang="ja-JP" altLang="en-US" sz="2400" dirty="0"/>
          </a:p>
        </p:txBody>
      </p:sp>
    </p:spTree>
    <p:extLst>
      <p:ext uri="{BB962C8B-B14F-4D97-AF65-F5344CB8AC3E}">
        <p14:creationId xmlns:p14="http://schemas.microsoft.com/office/powerpoint/2010/main" val="206695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マップ&#10;&#10;低い精度で自動的に生成された説明">
            <a:extLst>
              <a:ext uri="{FF2B5EF4-FFF2-40B4-BE49-F238E27FC236}">
                <a16:creationId xmlns:a16="http://schemas.microsoft.com/office/drawing/2014/main" id="{64BF799F-223E-1AA8-BF0C-C416DC4CA16B}"/>
              </a:ext>
            </a:extLst>
          </p:cNvPr>
          <p:cNvPicPr>
            <a:picLocks noChangeAspect="1"/>
          </p:cNvPicPr>
          <p:nvPr/>
        </p:nvPicPr>
        <p:blipFill>
          <a:blip r:embed="rId3"/>
          <a:stretch>
            <a:fillRect/>
          </a:stretch>
        </p:blipFill>
        <p:spPr>
          <a:xfrm>
            <a:off x="6143898" y="1359600"/>
            <a:ext cx="2297997" cy="4973102"/>
          </a:xfrm>
          <a:prstGeom prst="rect">
            <a:avLst/>
          </a:prstGeom>
          <a:ln>
            <a:solidFill>
              <a:schemeClr val="tx1"/>
            </a:solidFill>
          </a:ln>
        </p:spPr>
      </p:pic>
      <p:sp>
        <p:nvSpPr>
          <p:cNvPr id="2" name="タイトル 1"/>
          <p:cNvSpPr>
            <a:spLocks noGrp="1" noChangeAspect="1"/>
          </p:cNvSpPr>
          <p:nvPr>
            <p:ph type="ctrTitle"/>
          </p:nvPr>
        </p:nvSpPr>
        <p:spPr>
          <a:xfrm>
            <a:off x="1770127" y="482679"/>
            <a:ext cx="6340197" cy="547842"/>
          </a:xfrm>
        </p:spPr>
        <p:txBody>
          <a:bodyPr vert="horz" wrap="none">
            <a:spAutoFit/>
          </a:bodyPr>
          <a:lstStyle/>
          <a:p>
            <a:r>
              <a:rPr lang="ja-JP" altLang="en-US" dirty="0"/>
              <a:t>わがまちハザードマップの使い方</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3-B</a:t>
            </a:r>
            <a:endParaRPr lang="en-US" sz="3600" dirty="0"/>
          </a:p>
        </p:txBody>
      </p:sp>
      <p:sp>
        <p:nvSpPr>
          <p:cNvPr id="39" name="テキスト ボックス 38">
            <a:extLst>
              <a:ext uri="{FF2B5EF4-FFF2-40B4-BE49-F238E27FC236}">
                <a16:creationId xmlns:a16="http://schemas.microsoft.com/office/drawing/2014/main" id="{C73CDC92-3515-B15B-BDBD-1309AEA455B0}"/>
              </a:ext>
            </a:extLst>
          </p:cNvPr>
          <p:cNvSpPr txBox="1"/>
          <p:nvPr/>
        </p:nvSpPr>
        <p:spPr>
          <a:xfrm>
            <a:off x="342129" y="1895301"/>
            <a:ext cx="4790671" cy="4370427"/>
          </a:xfrm>
          <a:prstGeom prst="rect">
            <a:avLst/>
          </a:prstGeom>
          <a:noFill/>
        </p:spPr>
        <p:txBody>
          <a:bodyPr wrap="square">
            <a:spAutoFit/>
          </a:bodyPr>
          <a:lstStyle/>
          <a:p>
            <a:pPr indent="-417600"/>
            <a:r>
              <a:rPr lang="ja-JP" altLang="en-US" sz="2400" b="1" dirty="0">
                <a:solidFill>
                  <a:srgbClr val="009650"/>
                </a:solidFill>
                <a:latin typeface="Meiryo" charset="-128"/>
                <a:ea typeface="Meiryo" charset="-128"/>
                <a:cs typeface="Meiryo" charset="-128"/>
              </a:rPr>
              <a:t>災害種別・都道府県からさがす</a:t>
            </a:r>
            <a:endParaRPr lang="en-US" altLang="ja-JP" sz="2400" b="1" dirty="0">
              <a:solidFill>
                <a:srgbClr val="009650"/>
              </a:solidFill>
              <a:latin typeface="Meiryo" charset="-128"/>
              <a:ea typeface="Meiryo" charset="-128"/>
              <a:cs typeface="Meiryo" charset="-128"/>
            </a:endParaRPr>
          </a:p>
          <a:p>
            <a:pPr indent="-417600"/>
            <a:r>
              <a:rPr lang="ja-JP" altLang="en-US" sz="3200" b="1" dirty="0">
                <a:solidFill>
                  <a:srgbClr val="009650"/>
                </a:solidFill>
                <a:latin typeface="Meiryo" charset="-128"/>
                <a:ea typeface="Meiryo" charset="-128"/>
                <a:cs typeface="Meiryo" charset="-128"/>
              </a:rPr>
              <a:t>❶</a:t>
            </a:r>
            <a:r>
              <a:rPr lang="ja-JP" altLang="en-US" sz="3200" b="1" dirty="0">
                <a:latin typeface="Meiryo" charset="-128"/>
                <a:ea typeface="Meiryo" charset="-128"/>
                <a:cs typeface="Meiryo" charset="-128"/>
              </a:rPr>
              <a:t> </a:t>
            </a:r>
            <a:endParaRPr lang="en-US" altLang="ja-JP" sz="3200" b="1" dirty="0">
              <a:latin typeface="Meiryo" charset="-128"/>
              <a:ea typeface="Meiryo" charset="-128"/>
              <a:cs typeface="Meiryo" charset="-128"/>
            </a:endParaRPr>
          </a:p>
          <a:p>
            <a:pPr indent="-417600"/>
            <a:r>
              <a:rPr lang="ja-JP" altLang="en-US" b="1" dirty="0">
                <a:latin typeface="Meiryo" charset="-128"/>
                <a:ea typeface="Meiryo" charset="-128"/>
                <a:cs typeface="Meiryo" charset="-128"/>
              </a:rPr>
              <a:t>確認したい都道府県をダブルタップし</a:t>
            </a:r>
            <a:endParaRPr lang="en-US" altLang="ja-JP" b="1" dirty="0">
              <a:latin typeface="Meiryo" charset="-128"/>
              <a:ea typeface="Meiryo" charset="-128"/>
              <a:cs typeface="Meiryo" charset="-128"/>
            </a:endParaRPr>
          </a:p>
          <a:p>
            <a:pPr indent="-417600"/>
            <a:r>
              <a:rPr lang="ja-JP" altLang="en-US" b="1" dirty="0">
                <a:latin typeface="Meiryo" charset="-128"/>
                <a:ea typeface="Meiryo" charset="-128"/>
                <a:cs typeface="Meiryo" charset="-128"/>
              </a:rPr>
              <a:t>選択します</a:t>
            </a:r>
            <a:endParaRPr lang="en-US" altLang="ja-JP" b="1" dirty="0">
              <a:latin typeface="Meiryo" charset="-128"/>
              <a:ea typeface="Meiryo" charset="-128"/>
              <a:cs typeface="Meiryo" charset="-128"/>
            </a:endParaRPr>
          </a:p>
          <a:p>
            <a:pPr indent="-417600"/>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a:p>
            <a:pPr indent="-417600"/>
            <a:r>
              <a:rPr lang="ja-JP" altLang="en-US" b="1" dirty="0">
                <a:latin typeface="Meiryo" charset="-128"/>
                <a:ea typeface="Meiryo" charset="-128"/>
                <a:cs typeface="Meiryo" charset="-128"/>
              </a:rPr>
              <a:t>確認したい市区町村をダブルタップし</a:t>
            </a:r>
            <a:endParaRPr lang="en-US" altLang="ja-JP" b="1" dirty="0">
              <a:latin typeface="Meiryo" charset="-128"/>
              <a:ea typeface="Meiryo" charset="-128"/>
              <a:cs typeface="Meiryo" charset="-128"/>
            </a:endParaRPr>
          </a:p>
          <a:p>
            <a:pPr indent="-417600"/>
            <a:r>
              <a:rPr lang="ja-JP" altLang="en-US" b="1" dirty="0">
                <a:latin typeface="Meiryo" charset="-128"/>
                <a:ea typeface="Meiryo" charset="-128"/>
                <a:cs typeface="Meiryo" charset="-128"/>
              </a:rPr>
              <a:t>選択します</a:t>
            </a:r>
            <a:endParaRPr lang="en-US" altLang="ja-JP" b="1" dirty="0">
              <a:latin typeface="Meiryo" charset="-128"/>
              <a:ea typeface="Meiryo" charset="-128"/>
              <a:cs typeface="Meiryo" charset="-128"/>
            </a:endParaRPr>
          </a:p>
          <a:p>
            <a:pPr indent="-417600"/>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a:p>
            <a:pPr indent="-417600"/>
            <a:r>
              <a:rPr lang="ja-JP" altLang="en-US" b="1" dirty="0">
                <a:latin typeface="Meiryo" charset="-128"/>
                <a:ea typeface="Meiryo" charset="-128"/>
                <a:cs typeface="Meiryo" charset="-128"/>
              </a:rPr>
              <a:t>確認したいハザードマップの種別を</a:t>
            </a:r>
            <a:endParaRPr lang="en-US" altLang="ja-JP" b="1" dirty="0">
              <a:latin typeface="Meiryo" charset="-128"/>
              <a:ea typeface="Meiryo" charset="-128"/>
              <a:cs typeface="Meiryo" charset="-128"/>
            </a:endParaRPr>
          </a:p>
          <a:p>
            <a:pPr indent="-417600"/>
            <a:r>
              <a:rPr lang="ja-JP" altLang="en-US" b="1" dirty="0">
                <a:latin typeface="Meiryo" charset="-128"/>
                <a:ea typeface="Meiryo" charset="-128"/>
                <a:cs typeface="Meiryo" charset="-128"/>
              </a:rPr>
              <a:t>ダブルタップし選択します</a:t>
            </a:r>
            <a:endParaRPr lang="en-US" altLang="ja-JP" b="1" dirty="0">
              <a:solidFill>
                <a:srgbClr val="009650"/>
              </a:solidFill>
              <a:latin typeface="Meiryo" charset="-128"/>
              <a:ea typeface="Meiryo" charset="-128"/>
              <a:cs typeface="Meiryo" charset="-128"/>
            </a:endParaRPr>
          </a:p>
          <a:p>
            <a:pPr indent="-417600"/>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a:p>
            <a:pPr indent="-417600"/>
            <a:r>
              <a:rPr lang="ja-JP" altLang="en-US" b="1" dirty="0">
                <a:latin typeface="Meiryo" charset="-128"/>
                <a:ea typeface="Meiryo" charset="-128"/>
                <a:cs typeface="Meiryo" charset="-128"/>
              </a:rPr>
              <a:t>「この内容で閲覧」をダブルタップします</a:t>
            </a:r>
            <a:endParaRPr lang="en-US" altLang="ja-JP" b="1" dirty="0">
              <a:latin typeface="Meiryo" charset="-128"/>
              <a:ea typeface="Meiryo" charset="-128"/>
              <a:cs typeface="Meiryo" charset="-128"/>
            </a:endParaRPr>
          </a:p>
        </p:txBody>
      </p:sp>
      <p:sp>
        <p:nvSpPr>
          <p:cNvPr id="47" name="正方形/長方形 46">
            <a:extLst>
              <a:ext uri="{FF2B5EF4-FFF2-40B4-BE49-F238E27FC236}">
                <a16:creationId xmlns:a16="http://schemas.microsoft.com/office/drawing/2014/main" id="{B0EFE522-7FB9-DFCA-E2A4-447C3BD48675}"/>
              </a:ext>
            </a:extLst>
          </p:cNvPr>
          <p:cNvSpPr/>
          <p:nvPr/>
        </p:nvSpPr>
        <p:spPr>
          <a:xfrm>
            <a:off x="6161577" y="4329337"/>
            <a:ext cx="2216410" cy="2357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21E354E3-78FC-B96D-981B-C6E05C401C04}"/>
              </a:ext>
            </a:extLst>
          </p:cNvPr>
          <p:cNvSpPr/>
          <p:nvPr/>
        </p:nvSpPr>
        <p:spPr>
          <a:xfrm>
            <a:off x="6161577" y="4590939"/>
            <a:ext cx="2216410" cy="2357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B2CC13A4-2F80-3F48-1BAA-3A64913513E4}"/>
              </a:ext>
            </a:extLst>
          </p:cNvPr>
          <p:cNvSpPr/>
          <p:nvPr/>
        </p:nvSpPr>
        <p:spPr>
          <a:xfrm>
            <a:off x="6161577" y="4853778"/>
            <a:ext cx="2216410" cy="2357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886B0AA0-AF21-6247-B600-1BA7894D16B6}"/>
              </a:ext>
            </a:extLst>
          </p:cNvPr>
          <p:cNvSpPr/>
          <p:nvPr/>
        </p:nvSpPr>
        <p:spPr>
          <a:xfrm>
            <a:off x="6665307" y="5189252"/>
            <a:ext cx="1208951" cy="2357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図形グループ 69">
            <a:extLst>
              <a:ext uri="{FF2B5EF4-FFF2-40B4-BE49-F238E27FC236}">
                <a16:creationId xmlns:a16="http://schemas.microsoft.com/office/drawing/2014/main" id="{343E9BEF-2888-9279-1452-4F07BCFD73CA}"/>
              </a:ext>
            </a:extLst>
          </p:cNvPr>
          <p:cNvGrpSpPr/>
          <p:nvPr/>
        </p:nvGrpSpPr>
        <p:grpSpPr>
          <a:xfrm>
            <a:off x="5822877" y="4083312"/>
            <a:ext cx="331962" cy="314167"/>
            <a:chOff x="2897417" y="3995693"/>
            <a:chExt cx="296587" cy="293005"/>
          </a:xfrm>
        </p:grpSpPr>
        <p:sp>
          <p:nvSpPr>
            <p:cNvPr id="52" name="円/楕円 70">
              <a:extLst>
                <a:ext uri="{FF2B5EF4-FFF2-40B4-BE49-F238E27FC236}">
                  <a16:creationId xmlns:a16="http://schemas.microsoft.com/office/drawing/2014/main" id="{91E89134-93CC-21EC-5851-0B1BB3B9BD3B}"/>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7C05A16C-5CBC-D818-8239-A7344F88B856}"/>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54" name="図形グループ 61">
            <a:extLst>
              <a:ext uri="{FF2B5EF4-FFF2-40B4-BE49-F238E27FC236}">
                <a16:creationId xmlns:a16="http://schemas.microsoft.com/office/drawing/2014/main" id="{DCECD907-5325-BBBB-2C63-2427674314DA}"/>
              </a:ext>
            </a:extLst>
          </p:cNvPr>
          <p:cNvGrpSpPr/>
          <p:nvPr/>
        </p:nvGrpSpPr>
        <p:grpSpPr>
          <a:xfrm>
            <a:off x="5816140" y="4560540"/>
            <a:ext cx="331961" cy="314167"/>
            <a:chOff x="3546641" y="3995693"/>
            <a:chExt cx="296586" cy="293005"/>
          </a:xfrm>
        </p:grpSpPr>
        <p:sp>
          <p:nvSpPr>
            <p:cNvPr id="55" name="円/楕円 65">
              <a:extLst>
                <a:ext uri="{FF2B5EF4-FFF2-40B4-BE49-F238E27FC236}">
                  <a16:creationId xmlns:a16="http://schemas.microsoft.com/office/drawing/2014/main" id="{15DF4431-22B3-91AE-E599-B67F8BA973A7}"/>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68">
              <a:extLst>
                <a:ext uri="{FF2B5EF4-FFF2-40B4-BE49-F238E27FC236}">
                  <a16:creationId xmlns:a16="http://schemas.microsoft.com/office/drawing/2014/main" id="{89B9F1F9-C72F-73BC-2CE5-2F0D18EAD1F0}"/>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フリーフォーム 92">
            <a:extLst>
              <a:ext uri="{FF2B5EF4-FFF2-40B4-BE49-F238E27FC236}">
                <a16:creationId xmlns:a16="http://schemas.microsoft.com/office/drawing/2014/main" id="{2A5723A8-CEA5-0978-E98F-A9D8F0507034}"/>
              </a:ext>
            </a:extLst>
          </p:cNvPr>
          <p:cNvSpPr/>
          <p:nvPr/>
        </p:nvSpPr>
        <p:spPr>
          <a:xfrm>
            <a:off x="6337549" y="5307117"/>
            <a:ext cx="331961" cy="314167"/>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 name="図形グループ 69">
            <a:extLst>
              <a:ext uri="{FF2B5EF4-FFF2-40B4-BE49-F238E27FC236}">
                <a16:creationId xmlns:a16="http://schemas.microsoft.com/office/drawing/2014/main" id="{ADB52AFF-EAFF-70B2-7BC1-2EB62A8353D8}"/>
              </a:ext>
            </a:extLst>
          </p:cNvPr>
          <p:cNvGrpSpPr/>
          <p:nvPr/>
        </p:nvGrpSpPr>
        <p:grpSpPr>
          <a:xfrm>
            <a:off x="5824255" y="5002959"/>
            <a:ext cx="331961" cy="314167"/>
            <a:chOff x="4232441" y="3995693"/>
            <a:chExt cx="296586" cy="293005"/>
          </a:xfrm>
        </p:grpSpPr>
        <p:sp>
          <p:nvSpPr>
            <p:cNvPr id="59" name="円/楕円 70">
              <a:extLst>
                <a:ext uri="{FF2B5EF4-FFF2-40B4-BE49-F238E27FC236}">
                  <a16:creationId xmlns:a16="http://schemas.microsoft.com/office/drawing/2014/main" id="{21B382DD-6B01-F357-2AF2-BB328B7C1BF8}"/>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71">
              <a:extLst>
                <a:ext uri="{FF2B5EF4-FFF2-40B4-BE49-F238E27FC236}">
                  <a16:creationId xmlns:a16="http://schemas.microsoft.com/office/drawing/2014/main" id="{37F9427E-6EC6-7C69-A54A-517BF6DC4C24}"/>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字幕 14">
            <a:extLst>
              <a:ext uri="{FF2B5EF4-FFF2-40B4-BE49-F238E27FC236}">
                <a16:creationId xmlns:a16="http://schemas.microsoft.com/office/drawing/2014/main" id="{677ACD8E-F714-C918-6A49-1D69384D919F}"/>
              </a:ext>
            </a:extLst>
          </p:cNvPr>
          <p:cNvSpPr>
            <a:spLocks noGrp="1"/>
          </p:cNvSpPr>
          <p:nvPr>
            <p:ph type="subTitle" idx="1"/>
          </p:nvPr>
        </p:nvSpPr>
        <p:spPr>
          <a:xfrm>
            <a:off x="294003" y="1484824"/>
            <a:ext cx="5945769" cy="360000"/>
          </a:xfrm>
        </p:spPr>
        <p:txBody>
          <a:bodyPr vert="horz" lIns="91440" tIns="45720" rIns="91440" bIns="45720" rtlCol="0" anchor="t">
            <a:noAutofit/>
          </a:bodyPr>
          <a:lstStyle/>
          <a:p>
            <a:r>
              <a:rPr lang="ja-JP" altLang="en-US" sz="2200" dirty="0">
                <a:latin typeface="Meiryo"/>
                <a:ea typeface="Meiryo"/>
              </a:rPr>
              <a:t>わがまちハザードマップを使ってみましょう</a:t>
            </a:r>
          </a:p>
        </p:txBody>
      </p:sp>
    </p:spTree>
    <p:extLst>
      <p:ext uri="{BB962C8B-B14F-4D97-AF65-F5344CB8AC3E}">
        <p14:creationId xmlns:p14="http://schemas.microsoft.com/office/powerpoint/2010/main" val="2345364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グラフィカル ユーザー インターフェイス, アプリケーション&#10;&#10;自動的に生成された説明">
            <a:extLst>
              <a:ext uri="{FF2B5EF4-FFF2-40B4-BE49-F238E27FC236}">
                <a16:creationId xmlns:a16="http://schemas.microsoft.com/office/drawing/2014/main" id="{E0DB9915-FA66-58BD-E71B-5698550396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0312" y="2754490"/>
            <a:ext cx="1142981" cy="2423753"/>
          </a:xfrm>
          <a:prstGeom prst="rect">
            <a:avLst/>
          </a:prstGeom>
          <a:ln>
            <a:solidFill>
              <a:schemeClr val="tx1"/>
            </a:solidFill>
          </a:ln>
        </p:spPr>
      </p:pic>
      <p:pic>
        <p:nvPicPr>
          <p:cNvPr id="8" name="図 7" descr="グラフィカル ユーザー インターフェイス, アプリケーション&#10;&#10;自動的に生成された説明">
            <a:extLst>
              <a:ext uri="{FF2B5EF4-FFF2-40B4-BE49-F238E27FC236}">
                <a16:creationId xmlns:a16="http://schemas.microsoft.com/office/drawing/2014/main" id="{A298FBD3-6F34-C9CF-7046-DB7D6C11EE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3677" y="2754490"/>
            <a:ext cx="1119905" cy="2423753"/>
          </a:xfrm>
          <a:prstGeom prst="rect">
            <a:avLst/>
          </a:prstGeom>
          <a:ln>
            <a:solidFill>
              <a:schemeClr val="tx1"/>
            </a:solidFill>
          </a:ln>
        </p:spPr>
      </p:pic>
      <p:pic>
        <p:nvPicPr>
          <p:cNvPr id="7" name="図 6" descr="テキスト, 手紙&#10;&#10;自動的に生成された説明">
            <a:extLst>
              <a:ext uri="{FF2B5EF4-FFF2-40B4-BE49-F238E27FC236}">
                <a16:creationId xmlns:a16="http://schemas.microsoft.com/office/drawing/2014/main" id="{E32E3E53-37E8-BDBB-15F2-2C94A3B10D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71678" y="2736790"/>
            <a:ext cx="1119904" cy="2423753"/>
          </a:xfrm>
          <a:prstGeom prst="rect">
            <a:avLst/>
          </a:prstGeom>
          <a:ln>
            <a:solidFill>
              <a:schemeClr val="tx1"/>
            </a:solidFill>
          </a:ln>
        </p:spPr>
      </p:pic>
      <p:sp>
        <p:nvSpPr>
          <p:cNvPr id="2" name="タイトル 1"/>
          <p:cNvSpPr>
            <a:spLocks noGrp="1" noChangeAspect="1"/>
          </p:cNvSpPr>
          <p:nvPr>
            <p:ph type="ctrTitle"/>
          </p:nvPr>
        </p:nvSpPr>
        <p:spPr>
          <a:xfrm>
            <a:off x="1770127" y="482679"/>
            <a:ext cx="6340197" cy="547842"/>
          </a:xfrm>
        </p:spPr>
        <p:txBody>
          <a:bodyPr vert="horz" wrap="none">
            <a:spAutoFit/>
          </a:bodyPr>
          <a:lstStyle/>
          <a:p>
            <a:r>
              <a:rPr lang="ja-JP" altLang="en-US" dirty="0"/>
              <a:t>わがまちハザードマップの使い方</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3-B</a:t>
            </a:r>
            <a:endParaRPr lang="en-US" sz="3600" dirty="0"/>
          </a:p>
        </p:txBody>
      </p:sp>
      <p:sp>
        <p:nvSpPr>
          <p:cNvPr id="39" name="テキスト ボックス 38">
            <a:extLst>
              <a:ext uri="{FF2B5EF4-FFF2-40B4-BE49-F238E27FC236}">
                <a16:creationId xmlns:a16="http://schemas.microsoft.com/office/drawing/2014/main" id="{C73CDC92-3515-B15B-BDBD-1309AEA455B0}"/>
              </a:ext>
            </a:extLst>
          </p:cNvPr>
          <p:cNvSpPr txBox="1"/>
          <p:nvPr/>
        </p:nvSpPr>
        <p:spPr>
          <a:xfrm>
            <a:off x="4180703" y="2404798"/>
            <a:ext cx="916970" cy="400110"/>
          </a:xfrm>
          <a:prstGeom prst="rect">
            <a:avLst/>
          </a:prstGeom>
          <a:noFill/>
        </p:spPr>
        <p:txBody>
          <a:bodyPr wrap="square">
            <a:spAutoFit/>
          </a:bodyPr>
          <a:lstStyle/>
          <a:p>
            <a:pPr marL="417513" indent="-835025"/>
            <a:r>
              <a:rPr lang="ja-JP" altLang="en-US" sz="2000" b="1" dirty="0">
                <a:solidFill>
                  <a:srgbClr val="009650"/>
                </a:solidFill>
                <a:latin typeface="Meiryo" charset="-128"/>
                <a:ea typeface="Meiryo" charset="-128"/>
                <a:cs typeface="Meiryo" charset="-128"/>
              </a:rPr>
              <a:t>❺</a:t>
            </a:r>
            <a:r>
              <a:rPr lang="en-US" altLang="ja-JP" sz="2000" b="1" dirty="0">
                <a:solidFill>
                  <a:srgbClr val="009650"/>
                </a:solidFill>
                <a:latin typeface="Meiryo" charset="-128"/>
                <a:ea typeface="Meiryo" charset="-128"/>
                <a:cs typeface="Meiryo" charset="-128"/>
              </a:rPr>
              <a:t>-A</a:t>
            </a:r>
            <a:r>
              <a:rPr lang="ja-JP" altLang="en-US" b="1" dirty="0">
                <a:latin typeface="Meiryo" charset="-128"/>
                <a:ea typeface="Meiryo" charset="-128"/>
                <a:cs typeface="Meiryo" charset="-128"/>
              </a:rPr>
              <a:t> </a:t>
            </a:r>
            <a:endParaRPr lang="en-US" altLang="ja-JP" b="1" dirty="0">
              <a:latin typeface="Meiryo" charset="-128"/>
              <a:ea typeface="Meiryo" charset="-128"/>
              <a:cs typeface="Meiryo" charset="-128"/>
            </a:endParaRPr>
          </a:p>
        </p:txBody>
      </p:sp>
      <p:sp>
        <p:nvSpPr>
          <p:cNvPr id="9" name="テキスト ボックス 8">
            <a:extLst>
              <a:ext uri="{FF2B5EF4-FFF2-40B4-BE49-F238E27FC236}">
                <a16:creationId xmlns:a16="http://schemas.microsoft.com/office/drawing/2014/main" id="{98371731-AABB-0380-32C6-B81F6FD4C99F}"/>
              </a:ext>
            </a:extLst>
          </p:cNvPr>
          <p:cNvSpPr txBox="1"/>
          <p:nvPr/>
        </p:nvSpPr>
        <p:spPr>
          <a:xfrm>
            <a:off x="5698590" y="2404798"/>
            <a:ext cx="804375" cy="400110"/>
          </a:xfrm>
          <a:prstGeom prst="rect">
            <a:avLst/>
          </a:prstGeom>
          <a:noFill/>
        </p:spPr>
        <p:txBody>
          <a:bodyPr wrap="square">
            <a:spAutoFit/>
          </a:bodyPr>
          <a:lstStyle/>
          <a:p>
            <a:pPr marL="417513" indent="-835025"/>
            <a:r>
              <a:rPr lang="ja-JP" altLang="en-US" sz="2000" b="1" dirty="0">
                <a:solidFill>
                  <a:srgbClr val="009650"/>
                </a:solidFill>
                <a:latin typeface="Meiryo" charset="-128"/>
                <a:ea typeface="Meiryo" charset="-128"/>
                <a:cs typeface="Meiryo" charset="-128"/>
              </a:rPr>
              <a:t>❺</a:t>
            </a:r>
            <a:r>
              <a:rPr lang="en-US" altLang="ja-JP" sz="2000" b="1" dirty="0">
                <a:solidFill>
                  <a:srgbClr val="009650"/>
                </a:solidFill>
                <a:latin typeface="Meiryo" charset="-128"/>
                <a:ea typeface="Meiryo" charset="-128"/>
                <a:cs typeface="Meiryo" charset="-128"/>
              </a:rPr>
              <a:t>-B</a:t>
            </a:r>
            <a:endParaRPr lang="en-US" altLang="ja-JP" b="1" dirty="0">
              <a:latin typeface="Meiryo" charset="-128"/>
              <a:ea typeface="Meiryo" charset="-128"/>
              <a:cs typeface="Meiryo" charset="-128"/>
            </a:endParaRPr>
          </a:p>
        </p:txBody>
      </p:sp>
      <p:sp>
        <p:nvSpPr>
          <p:cNvPr id="17" name="テキスト ボックス 16">
            <a:extLst>
              <a:ext uri="{FF2B5EF4-FFF2-40B4-BE49-F238E27FC236}">
                <a16:creationId xmlns:a16="http://schemas.microsoft.com/office/drawing/2014/main" id="{D2C836A1-B456-1229-986E-5D0B280E87C3}"/>
              </a:ext>
            </a:extLst>
          </p:cNvPr>
          <p:cNvSpPr txBox="1"/>
          <p:nvPr/>
        </p:nvSpPr>
        <p:spPr>
          <a:xfrm>
            <a:off x="6852672" y="2404798"/>
            <a:ext cx="887680" cy="400110"/>
          </a:xfrm>
          <a:prstGeom prst="rect">
            <a:avLst/>
          </a:prstGeom>
          <a:noFill/>
        </p:spPr>
        <p:txBody>
          <a:bodyPr wrap="square">
            <a:spAutoFit/>
          </a:bodyPr>
          <a:lstStyle/>
          <a:p>
            <a:pPr marL="417513" indent="-835025"/>
            <a:r>
              <a:rPr lang="ja-JP" altLang="en-US" sz="1400" b="1" dirty="0">
                <a:latin typeface="Meiryo" charset="-128"/>
                <a:ea typeface="Meiryo" charset="-128"/>
                <a:cs typeface="Meiryo" charset="-128"/>
              </a:rPr>
              <a:t> </a:t>
            </a:r>
            <a:r>
              <a:rPr lang="ja-JP" altLang="en-US" sz="2000" b="1" dirty="0">
                <a:solidFill>
                  <a:srgbClr val="009650"/>
                </a:solidFill>
                <a:latin typeface="Meiryo" charset="-128"/>
                <a:ea typeface="Meiryo" charset="-128"/>
                <a:cs typeface="Meiryo" charset="-128"/>
              </a:rPr>
              <a:t>❻</a:t>
            </a:r>
            <a:r>
              <a:rPr lang="en-US" altLang="ja-JP" sz="2000" b="1" dirty="0">
                <a:solidFill>
                  <a:srgbClr val="009650"/>
                </a:solidFill>
                <a:latin typeface="Meiryo" charset="-128"/>
                <a:ea typeface="Meiryo" charset="-128"/>
                <a:cs typeface="Meiryo" charset="-128"/>
              </a:rPr>
              <a:t>-B</a:t>
            </a:r>
            <a:endParaRPr lang="en-US" altLang="ja-JP" b="1" dirty="0">
              <a:latin typeface="Meiryo" charset="-128"/>
              <a:ea typeface="Meiryo" charset="-128"/>
              <a:cs typeface="Meiryo" charset="-128"/>
            </a:endParaRPr>
          </a:p>
        </p:txBody>
      </p:sp>
      <p:cxnSp>
        <p:nvCxnSpPr>
          <p:cNvPr id="19" name="直線コネクタ 18">
            <a:extLst>
              <a:ext uri="{FF2B5EF4-FFF2-40B4-BE49-F238E27FC236}">
                <a16:creationId xmlns:a16="http://schemas.microsoft.com/office/drawing/2014/main" id="{E3F4CFF8-DE53-8EFE-459D-EB87042E2AA3}"/>
              </a:ext>
            </a:extLst>
          </p:cNvPr>
          <p:cNvCxnSpPr>
            <a:cxnSpLocks/>
          </p:cNvCxnSpPr>
          <p:nvPr/>
        </p:nvCxnSpPr>
        <p:spPr>
          <a:xfrm>
            <a:off x="5652120" y="2132856"/>
            <a:ext cx="0" cy="3333348"/>
          </a:xfrm>
          <a:prstGeom prst="line">
            <a:avLst/>
          </a:prstGeom>
          <a:ln>
            <a:solidFill>
              <a:srgbClr val="009650"/>
            </a:solidFill>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253A505A-11C9-1D60-F9EB-96AADEDAFB11}"/>
              </a:ext>
            </a:extLst>
          </p:cNvPr>
          <p:cNvSpPr/>
          <p:nvPr/>
        </p:nvSpPr>
        <p:spPr>
          <a:xfrm>
            <a:off x="7731021" y="3094577"/>
            <a:ext cx="782941" cy="11265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95E25D96-0B04-76AF-993B-360834764CF3}"/>
              </a:ext>
            </a:extLst>
          </p:cNvPr>
          <p:cNvSpPr txBox="1"/>
          <p:nvPr/>
        </p:nvSpPr>
        <p:spPr>
          <a:xfrm>
            <a:off x="421566" y="1967349"/>
            <a:ext cx="3502362" cy="4031873"/>
          </a:xfrm>
          <a:prstGeom prst="rect">
            <a:avLst/>
          </a:prstGeom>
          <a:noFill/>
        </p:spPr>
        <p:txBody>
          <a:bodyPr wrap="square" rtlCol="0">
            <a:spAutoFit/>
          </a:bodyPr>
          <a:lstStyle/>
          <a:p>
            <a:r>
              <a:rPr lang="en-US" altLang="ja-JP" sz="1400" b="1" dirty="0">
                <a:solidFill>
                  <a:srgbClr val="009650"/>
                </a:solidFill>
                <a:latin typeface="Meiryo" charset="-128"/>
                <a:ea typeface="Meiryo" charset="-128"/>
                <a:cs typeface="Meiryo" charset="-128"/>
              </a:rPr>
              <a:t>A.</a:t>
            </a:r>
            <a:r>
              <a:rPr lang="ja-JP" altLang="en-US" sz="1400" b="1" dirty="0">
                <a:solidFill>
                  <a:srgbClr val="009650"/>
                </a:solidFill>
                <a:latin typeface="Meiryo" charset="-128"/>
                <a:ea typeface="Meiryo" charset="-128"/>
                <a:cs typeface="Meiryo" charset="-128"/>
              </a:rPr>
              <a:t>該当のハザードマップがある場合</a:t>
            </a:r>
            <a:endParaRPr lang="en-US" altLang="ja-JP" sz="1400" b="1" dirty="0">
              <a:solidFill>
                <a:srgbClr val="009650"/>
              </a:solidFill>
              <a:latin typeface="Meiryo" charset="-128"/>
              <a:ea typeface="Meiryo" charset="-128"/>
              <a:cs typeface="Meiryo" charset="-128"/>
            </a:endParaRPr>
          </a:p>
          <a:p>
            <a:r>
              <a:rPr lang="ja-JP" altLang="en-US" sz="2800" b="1" dirty="0">
                <a:solidFill>
                  <a:srgbClr val="009650"/>
                </a:solidFill>
                <a:latin typeface="Meiryo" charset="-128"/>
                <a:ea typeface="Meiryo" charset="-128"/>
                <a:cs typeface="Meiryo" charset="-128"/>
              </a:rPr>
              <a:t>❺</a:t>
            </a:r>
            <a:r>
              <a:rPr lang="en-US" altLang="ja-JP" sz="2800" b="1" dirty="0">
                <a:solidFill>
                  <a:srgbClr val="009650"/>
                </a:solidFill>
                <a:latin typeface="Meiryo" charset="-128"/>
                <a:ea typeface="Meiryo" charset="-128"/>
                <a:cs typeface="Meiryo" charset="-128"/>
              </a:rPr>
              <a:t>-A</a:t>
            </a:r>
          </a:p>
          <a:p>
            <a:r>
              <a:rPr lang="ja-JP" altLang="en-US" sz="1800" b="1" dirty="0">
                <a:latin typeface="メイリオ" panose="020B0604030504040204" pitchFamily="50" charset="-128"/>
                <a:ea typeface="メイリオ" panose="020B0604030504040204" pitchFamily="50" charset="-128"/>
              </a:rPr>
              <a:t>市区町村のハザードマップが</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表示されます</a:t>
            </a:r>
            <a:endParaRPr lang="en-US" altLang="ja-JP" sz="1800" b="1" dirty="0">
              <a:latin typeface="メイリオ" panose="020B0604030504040204" pitchFamily="50" charset="-128"/>
              <a:ea typeface="メイリオ" panose="020B0604030504040204" pitchFamily="50" charset="-128"/>
            </a:endParaRPr>
          </a:p>
          <a:p>
            <a:endParaRPr lang="en-US" altLang="ja-JP" sz="1800" b="1" dirty="0">
              <a:latin typeface="メイリオ" panose="020B0604030504040204" pitchFamily="50" charset="-128"/>
              <a:ea typeface="メイリオ" panose="020B0604030504040204" pitchFamily="50" charset="-128"/>
            </a:endParaRPr>
          </a:p>
          <a:p>
            <a:r>
              <a:rPr lang="en-US" altLang="ja-JP" sz="1400" b="1" dirty="0">
                <a:solidFill>
                  <a:srgbClr val="009650"/>
                </a:solidFill>
                <a:latin typeface="Meiryo" charset="-128"/>
                <a:ea typeface="Meiryo" charset="-128"/>
                <a:cs typeface="Meiryo" charset="-128"/>
              </a:rPr>
              <a:t>B.</a:t>
            </a:r>
            <a:r>
              <a:rPr lang="ja-JP" altLang="en-US" sz="1400" b="1" dirty="0">
                <a:solidFill>
                  <a:srgbClr val="009650"/>
                </a:solidFill>
                <a:latin typeface="Meiryo" charset="-128"/>
                <a:ea typeface="Meiryo" charset="-128"/>
                <a:cs typeface="Meiryo" charset="-128"/>
              </a:rPr>
              <a:t>該当のハザードマップがない場合</a:t>
            </a:r>
            <a:endParaRPr lang="en-US" altLang="ja-JP" sz="1400"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Meiryo" charset="-128"/>
                <a:ea typeface="Meiryo" charset="-128"/>
                <a:cs typeface="Meiryo" charset="-128"/>
              </a:rPr>
              <a:t>❺</a:t>
            </a:r>
            <a:r>
              <a:rPr lang="en-US" altLang="ja-JP" sz="2800" b="1" dirty="0">
                <a:solidFill>
                  <a:srgbClr val="009650"/>
                </a:solidFill>
                <a:latin typeface="Meiryo" charset="-128"/>
                <a:ea typeface="Meiryo" charset="-128"/>
                <a:cs typeface="Meiryo" charset="-128"/>
              </a:rPr>
              <a:t>-B</a:t>
            </a:r>
          </a:p>
          <a:p>
            <a:r>
              <a:rPr lang="ja-JP" altLang="en-US" sz="1800" b="1" dirty="0">
                <a:latin typeface="メイリオ" panose="020B0604030504040204" pitchFamily="50" charset="-128"/>
                <a:ea typeface="メイリオ" panose="020B0604030504040204" pitchFamily="50" charset="-128"/>
              </a:rPr>
              <a:t>市区町村が公開しているハザードマップが一覧で表示されます</a:t>
            </a:r>
            <a:endParaRPr lang="en-US" altLang="ja-JP" sz="1800"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Meiryo" charset="-128"/>
                <a:ea typeface="Meiryo" charset="-128"/>
                <a:cs typeface="Meiryo" charset="-128"/>
              </a:rPr>
              <a:t>❻</a:t>
            </a:r>
            <a:r>
              <a:rPr lang="en-US" altLang="ja-JP" sz="2800" b="1" dirty="0">
                <a:solidFill>
                  <a:srgbClr val="009650"/>
                </a:solidFill>
                <a:latin typeface="Meiryo" charset="-128"/>
                <a:ea typeface="Meiryo" charset="-128"/>
                <a:cs typeface="Meiryo" charset="-128"/>
              </a:rPr>
              <a:t>-B</a:t>
            </a:r>
          </a:p>
          <a:p>
            <a:pPr indent="-417600"/>
            <a:r>
              <a:rPr lang="ja-JP" altLang="en-US" sz="1800" b="1" dirty="0">
                <a:latin typeface="メイリオ" panose="020B0604030504040204" pitchFamily="50" charset="-128"/>
                <a:ea typeface="メイリオ" panose="020B0604030504040204" pitchFamily="50" charset="-128"/>
              </a:rPr>
              <a:t>見たいハザードマップの「リンクを開く」をダブルタップすると表示されます</a:t>
            </a:r>
            <a:endParaRPr lang="en-US" altLang="ja-JP" sz="1800" b="1"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6BDFAE9C-8EDB-0E68-EA34-0CAD9C391A18}"/>
              </a:ext>
            </a:extLst>
          </p:cNvPr>
          <p:cNvSpPr txBox="1"/>
          <p:nvPr/>
        </p:nvSpPr>
        <p:spPr>
          <a:xfrm>
            <a:off x="421566" y="1340768"/>
            <a:ext cx="5138906" cy="769441"/>
          </a:xfrm>
          <a:prstGeom prst="rect">
            <a:avLst/>
          </a:prstGeom>
          <a:noFill/>
        </p:spPr>
        <p:txBody>
          <a:bodyPr wrap="square">
            <a:spAutoFit/>
          </a:bodyPr>
          <a:lstStyle/>
          <a:p>
            <a:r>
              <a:rPr lang="ja-JP" altLang="en-US" sz="2200" b="1" dirty="0">
                <a:latin typeface="Meiryo"/>
                <a:ea typeface="Meiryo"/>
              </a:rPr>
              <a:t>別の市区町村のハザードマップも閲覧する方法</a:t>
            </a:r>
          </a:p>
        </p:txBody>
      </p:sp>
    </p:spTree>
    <p:extLst>
      <p:ext uri="{BB962C8B-B14F-4D97-AF65-F5344CB8AC3E}">
        <p14:creationId xmlns:p14="http://schemas.microsoft.com/office/powerpoint/2010/main" val="4181580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9018"/>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sp>
        <p:nvSpPr>
          <p:cNvPr id="9" name="テキスト ボックス 8">
            <a:extLst>
              <a:ext uri="{FF2B5EF4-FFF2-40B4-BE49-F238E27FC236}">
                <a16:creationId xmlns:a16="http://schemas.microsoft.com/office/drawing/2014/main" id="{5E1E333A-4E57-4808-8E15-FD52B864275C}"/>
              </a:ext>
            </a:extLst>
          </p:cNvPr>
          <p:cNvSpPr txBox="1"/>
          <p:nvPr/>
        </p:nvSpPr>
        <p:spPr>
          <a:xfrm>
            <a:off x="1691680" y="548680"/>
            <a:ext cx="7200800" cy="5983176"/>
          </a:xfrm>
          <a:prstGeom prst="rect">
            <a:avLst/>
          </a:prstGeom>
          <a:noFill/>
        </p:spPr>
        <p:txBody>
          <a:bodyPr wrap="square" rtlCol="0">
            <a:spAutoFit/>
          </a:bodyPr>
          <a:lstStyle/>
          <a:p>
            <a:pPr>
              <a:lnSpc>
                <a:spcPct val="110000"/>
              </a:lnSpc>
            </a:pPr>
            <a:r>
              <a:rPr lang="en-US" altLang="ja-JP" sz="2400" b="1" dirty="0">
                <a:solidFill>
                  <a:srgbClr val="009650"/>
                </a:solidFill>
                <a:latin typeface="Meiryo" charset="-128"/>
                <a:ea typeface="Meiryo" charset="-128"/>
                <a:cs typeface="Meiryo" charset="-128"/>
              </a:rPr>
              <a:t>1.</a:t>
            </a:r>
            <a:r>
              <a:rPr lang="en-US" altLang="ja-JP" sz="2400" b="1" dirty="0">
                <a:latin typeface="Meiryo" charset="-128"/>
                <a:ea typeface="Meiryo" charset="-128"/>
                <a:cs typeface="Meiryo" charset="-128"/>
              </a:rPr>
              <a:t> </a:t>
            </a:r>
            <a:r>
              <a:rPr lang="ja-JP" altLang="en-US" sz="2400" b="1" dirty="0">
                <a:solidFill>
                  <a:srgbClr val="009650"/>
                </a:solidFill>
                <a:latin typeface="Meiryo" charset="-128"/>
                <a:ea typeface="Meiryo" charset="-128"/>
                <a:cs typeface="Meiryo" charset="-128"/>
              </a:rPr>
              <a:t>ハザードマップポータルサイトを知りましょう </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A</a:t>
            </a:r>
            <a:r>
              <a:rPr lang="ja-JP" altLang="en-US" b="1" dirty="0">
                <a:latin typeface="Meiryo" charset="-128"/>
                <a:ea typeface="Meiryo" charset="-128"/>
                <a:cs typeface="Meiryo" charset="-128"/>
              </a:rPr>
              <a:t> ハザードマップとは？・・・・・・・・・・・・・・</a:t>
            </a:r>
            <a:r>
              <a:rPr lang="en-US" altLang="ja-JP" b="1" dirty="0">
                <a:latin typeface="Meiryo" charset="-128"/>
                <a:ea typeface="Meiryo" charset="-128"/>
                <a:cs typeface="Meiryo" charset="-128"/>
              </a:rPr>
              <a:t>P4 </a:t>
            </a:r>
            <a:r>
              <a:rPr lang="ja-JP" altLang="en-US" b="1" dirty="0">
                <a:latin typeface="Meiryo" charset="-128"/>
                <a:ea typeface="Meiryo" charset="-128"/>
                <a:cs typeface="Meiryo" charset="-128"/>
              </a:rPr>
              <a:t>　</a:t>
            </a:r>
            <a:endParaRPr lang="en-US" altLang="ja-JP" b="1" dirty="0">
              <a:latin typeface="Meiryo" charset="-128"/>
              <a:ea typeface="Meiryo" charset="-128"/>
              <a:cs typeface="Meiryo" charset="-128"/>
            </a:endParaRP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B</a:t>
            </a:r>
            <a:r>
              <a:rPr lang="ja-JP" altLang="en-US" b="1" dirty="0">
                <a:latin typeface="Meiryo" charset="-128"/>
                <a:ea typeface="Meiryo" charset="-128"/>
                <a:cs typeface="Meiryo" charset="-128"/>
              </a:rPr>
              <a:t> ハザードマップポータルサイトとは？・・・・・・・</a:t>
            </a:r>
            <a:r>
              <a:rPr lang="en-US" altLang="ja-JP" b="1" dirty="0">
                <a:latin typeface="Meiryo" charset="-128"/>
                <a:ea typeface="Meiryo" charset="-128"/>
                <a:cs typeface="Meiryo" charset="-128"/>
              </a:rPr>
              <a:t>P5</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C</a:t>
            </a:r>
            <a:r>
              <a:rPr lang="ja-JP" altLang="en-US" b="1" dirty="0">
                <a:latin typeface="Meiryo" charset="-128"/>
                <a:ea typeface="Meiryo" charset="-128"/>
                <a:cs typeface="Meiryo" charset="-128"/>
              </a:rPr>
              <a:t> ハザードマップポータルサイトでできること ・・・・</a:t>
            </a:r>
            <a:r>
              <a:rPr lang="en-US" altLang="ja-JP" b="1" dirty="0">
                <a:latin typeface="Meiryo" charset="-128"/>
                <a:ea typeface="Meiryo" charset="-128"/>
                <a:cs typeface="Meiryo" charset="-128"/>
              </a:rPr>
              <a:t>P6</a:t>
            </a:r>
            <a:endParaRPr lang="ja-JP" altLang="en-US" b="1" dirty="0">
              <a:latin typeface="Meiryo" charset="-128"/>
              <a:ea typeface="Meiryo" charset="-128"/>
              <a:cs typeface="Meiryo" charset="-128"/>
            </a:endParaRPr>
          </a:p>
          <a:p>
            <a:pPr algn="dist">
              <a:lnSpc>
                <a:spcPct val="110000"/>
              </a:lnSpc>
            </a:pPr>
            <a:endParaRPr lang="en-US" altLang="ja-JP" b="1" dirty="0">
              <a:latin typeface="Meiryo" charset="-128"/>
              <a:ea typeface="Meiryo" charset="-128"/>
              <a:cs typeface="Meiryo" charset="-128"/>
            </a:endParaRPr>
          </a:p>
          <a:p>
            <a:pPr>
              <a:lnSpc>
                <a:spcPct val="110000"/>
              </a:lnSpc>
            </a:pPr>
            <a:r>
              <a:rPr lang="en-US" altLang="ja-JP" sz="2400" b="1" dirty="0">
                <a:solidFill>
                  <a:srgbClr val="009650"/>
                </a:solidFill>
                <a:latin typeface="Meiryo" charset="-128"/>
                <a:ea typeface="Meiryo" charset="-128"/>
                <a:cs typeface="Meiryo" charset="-128"/>
              </a:rPr>
              <a:t>2.</a:t>
            </a:r>
            <a:r>
              <a:rPr lang="ja-JP" altLang="en-US" sz="2400" b="1" dirty="0">
                <a:solidFill>
                  <a:srgbClr val="009650"/>
                </a:solidFill>
                <a:latin typeface="Meiryo" charset="-128"/>
                <a:ea typeface="Meiryo" charset="-128"/>
                <a:cs typeface="Meiryo" charset="-128"/>
              </a:rPr>
              <a:t> ハザードマップポータルサイトの</a:t>
            </a:r>
            <a:endParaRPr lang="en-US" altLang="ja-JP" sz="2400" b="1" dirty="0">
              <a:solidFill>
                <a:srgbClr val="009650"/>
              </a:solidFill>
              <a:latin typeface="Meiryo" charset="-128"/>
              <a:ea typeface="Meiryo" charset="-128"/>
              <a:cs typeface="Meiryo" charset="-128"/>
            </a:endParaRPr>
          </a:p>
          <a:p>
            <a:pPr>
              <a:lnSpc>
                <a:spcPct val="110000"/>
              </a:lnSpc>
            </a:pPr>
            <a:r>
              <a:rPr lang="en-US" altLang="ja-JP" sz="2400" b="1" dirty="0">
                <a:solidFill>
                  <a:srgbClr val="009650"/>
                </a:solidFill>
                <a:latin typeface="Meiryo" charset="-128"/>
                <a:ea typeface="Meiryo" charset="-128"/>
                <a:cs typeface="Meiryo" charset="-128"/>
              </a:rPr>
              <a:t>    </a:t>
            </a:r>
            <a:r>
              <a:rPr lang="ja-JP" altLang="en-US" sz="2400" b="1" dirty="0">
                <a:solidFill>
                  <a:srgbClr val="009650"/>
                </a:solidFill>
                <a:latin typeface="Meiryo" charset="-128"/>
                <a:ea typeface="Meiryo" charset="-128"/>
                <a:cs typeface="Meiryo" charset="-128"/>
              </a:rPr>
              <a:t>準備をしましょう</a:t>
            </a:r>
            <a:endParaRPr lang="en-US" altLang="ja-JP" sz="2400" b="1" dirty="0">
              <a:solidFill>
                <a:srgbClr val="009650"/>
              </a:solidFill>
              <a:latin typeface="Meiryo" charset="-128"/>
              <a:ea typeface="Meiryo" charset="-128"/>
              <a:cs typeface="Meiryo" charset="-128"/>
            </a:endParaRP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A</a:t>
            </a:r>
            <a:r>
              <a:rPr lang="ja-JP" altLang="en-US" b="1" dirty="0">
                <a:latin typeface="Meiryo" charset="-128"/>
                <a:ea typeface="Meiryo" charset="-128"/>
                <a:cs typeface="Meiryo" charset="-128"/>
              </a:rPr>
              <a:t> ハザードマップポータルサイトを検索しましょう・・・・・</a:t>
            </a:r>
            <a:r>
              <a:rPr lang="en-US" altLang="ja-JP" b="1" dirty="0">
                <a:latin typeface="Meiryo" charset="-128"/>
                <a:ea typeface="Meiryo" charset="-128"/>
                <a:cs typeface="Meiryo" charset="-128"/>
              </a:rPr>
              <a:t>P9</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B</a:t>
            </a:r>
            <a:r>
              <a:rPr lang="ja-JP" altLang="en-US" b="1" dirty="0">
                <a:latin typeface="Meiryo" charset="-128"/>
                <a:ea typeface="Meiryo" charset="-128"/>
                <a:cs typeface="Meiryo" charset="-128"/>
              </a:rPr>
              <a:t> ブックマークをしましょう・・・・・・・・・・・・・</a:t>
            </a:r>
            <a:r>
              <a:rPr lang="en-US" altLang="ja-JP" b="1" dirty="0">
                <a:latin typeface="Meiryo" charset="-128"/>
                <a:ea typeface="Meiryo" charset="-128"/>
                <a:cs typeface="Meiryo" charset="-128"/>
              </a:rPr>
              <a:t>P11</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C</a:t>
            </a:r>
            <a:r>
              <a:rPr lang="ja-JP" altLang="en-US" b="1" dirty="0">
                <a:latin typeface="Meiryo" charset="-128"/>
                <a:ea typeface="Meiryo" charset="-128"/>
                <a:cs typeface="Meiryo" charset="-128"/>
              </a:rPr>
              <a:t> ホーム画面に追加しましょう・・・・・・・・・・・ </a:t>
            </a:r>
            <a:r>
              <a:rPr lang="en-US" altLang="ja-JP" b="1" dirty="0">
                <a:latin typeface="Meiryo" charset="-128"/>
                <a:ea typeface="Meiryo" charset="-128"/>
                <a:cs typeface="Meiryo" charset="-128"/>
              </a:rPr>
              <a:t>P13</a:t>
            </a:r>
            <a:endParaRPr lang="en-US" altLang="ja-JP" sz="1800" b="1" dirty="0">
              <a:solidFill>
                <a:srgbClr val="009650"/>
              </a:solidFill>
              <a:latin typeface="Meiryo" charset="-128"/>
              <a:ea typeface="Meiryo" charset="-128"/>
              <a:cs typeface="Meiryo" charset="-128"/>
            </a:endParaRPr>
          </a:p>
          <a:p>
            <a:pPr>
              <a:lnSpc>
                <a:spcPct val="110000"/>
              </a:lnSpc>
            </a:pPr>
            <a:endParaRPr lang="en-US" altLang="ja-JP" sz="1800" b="1" dirty="0">
              <a:solidFill>
                <a:srgbClr val="009650"/>
              </a:solidFill>
              <a:latin typeface="Meiryo" charset="-128"/>
              <a:ea typeface="Meiryo" charset="-128"/>
              <a:cs typeface="Meiryo" charset="-128"/>
            </a:endParaRPr>
          </a:p>
          <a:p>
            <a:pPr>
              <a:lnSpc>
                <a:spcPct val="110000"/>
              </a:lnSpc>
            </a:pPr>
            <a:r>
              <a:rPr lang="en-US" altLang="ja-JP" sz="2400" b="1" dirty="0">
                <a:solidFill>
                  <a:srgbClr val="009650"/>
                </a:solidFill>
                <a:latin typeface="Meiryo" charset="-128"/>
                <a:ea typeface="Meiryo" charset="-128"/>
                <a:cs typeface="Meiryo" charset="-128"/>
              </a:rPr>
              <a:t>3.</a:t>
            </a:r>
            <a:r>
              <a:rPr lang="ja-JP" altLang="en-US" sz="2400" b="1" dirty="0">
                <a:solidFill>
                  <a:srgbClr val="009650"/>
                </a:solidFill>
                <a:latin typeface="Meiryo" charset="-128"/>
                <a:ea typeface="Meiryo" charset="-128"/>
                <a:cs typeface="Meiryo" charset="-128"/>
              </a:rPr>
              <a:t> ハザードマップポータルサイトを活用しよう</a:t>
            </a:r>
            <a:endParaRPr lang="ja-JP" altLang="en-US" sz="2400" b="1" dirty="0">
              <a:latin typeface="Meiryo" charset="-128"/>
              <a:ea typeface="Meiryo" charset="-128"/>
              <a:cs typeface="Meiryo" charset="-128"/>
            </a:endParaRP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A</a:t>
            </a:r>
            <a:r>
              <a:rPr lang="ja-JP" altLang="en-US" b="1" dirty="0">
                <a:latin typeface="Meiryo" charset="-128"/>
                <a:ea typeface="Meiryo" charset="-128"/>
                <a:cs typeface="Meiryo" charset="-128"/>
              </a:rPr>
              <a:t> 重ねるハザードマップの説明・・・・・・・・・・・・・</a:t>
            </a:r>
            <a:r>
              <a:rPr lang="en-US" altLang="ja-JP" b="1" dirty="0">
                <a:latin typeface="Meiryo" charset="-128"/>
                <a:ea typeface="Meiryo" charset="-128"/>
                <a:cs typeface="Meiryo" charset="-128"/>
              </a:rPr>
              <a:t>P15</a:t>
            </a:r>
            <a:endParaRPr lang="ja-JP" altLang="en-US" b="1" dirty="0">
              <a:latin typeface="Meiryo" charset="-128"/>
              <a:ea typeface="Meiryo" charset="-128"/>
              <a:cs typeface="Meiryo" charset="-128"/>
            </a:endParaRP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B</a:t>
            </a:r>
            <a:r>
              <a:rPr lang="ja-JP" altLang="en-US" b="1" dirty="0">
                <a:latin typeface="Meiryo" charset="-128"/>
                <a:ea typeface="Meiryo" charset="-128"/>
                <a:cs typeface="Meiryo" charset="-128"/>
              </a:rPr>
              <a:t> わがまちハザードマップの使い方・・・・・・・・・・・</a:t>
            </a:r>
            <a:r>
              <a:rPr lang="en-US" altLang="ja-JP" b="1" dirty="0">
                <a:latin typeface="Meiryo" charset="-128"/>
                <a:ea typeface="Meiryo" charset="-128"/>
                <a:cs typeface="Meiryo" charset="-128"/>
              </a:rPr>
              <a:t>P18</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C </a:t>
            </a:r>
            <a:r>
              <a:rPr lang="ja-JP" altLang="en-US" b="1" dirty="0">
                <a:latin typeface="Meiryo" charset="-128"/>
                <a:ea typeface="Meiryo" charset="-128"/>
                <a:cs typeface="Meiryo" charset="-128"/>
              </a:rPr>
              <a:t>ハザードマップポータルサイトの活用方法・・・・・・・</a:t>
            </a:r>
            <a:r>
              <a:rPr lang="en-US" altLang="ja-JP" b="1" dirty="0">
                <a:latin typeface="Meiryo" charset="-128"/>
                <a:ea typeface="Meiryo" charset="-128"/>
                <a:cs typeface="Meiryo" charset="-128"/>
              </a:rPr>
              <a:t>P21</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D</a:t>
            </a:r>
            <a:r>
              <a:rPr lang="ja-JP" altLang="en-US" b="1" dirty="0">
                <a:latin typeface="Meiryo" charset="-128"/>
                <a:ea typeface="Meiryo" charset="-128"/>
                <a:cs typeface="Meiryo" charset="-128"/>
              </a:rPr>
              <a:t> よくある質問・・・・・・・・・・・・・・・・・・・・</a:t>
            </a:r>
            <a:r>
              <a:rPr lang="en-US" altLang="ja-JP" b="1" dirty="0">
                <a:latin typeface="Meiryo" charset="-128"/>
                <a:ea typeface="Meiryo" charset="-128"/>
                <a:cs typeface="Meiryo" charset="-128"/>
              </a:rPr>
              <a:t>P22</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E</a:t>
            </a:r>
            <a:r>
              <a:rPr lang="ja-JP" altLang="en-US" b="1" dirty="0">
                <a:latin typeface="Meiryo" charset="-128"/>
                <a:ea typeface="Meiryo" charset="-128"/>
                <a:cs typeface="Meiryo" charset="-128"/>
              </a:rPr>
              <a:t> 問い合わせ先・・・・・・・・・・・・・・・・・・・・</a:t>
            </a:r>
            <a:r>
              <a:rPr lang="en-US" altLang="ja-JP" b="1" dirty="0">
                <a:latin typeface="Meiryo" charset="-128"/>
                <a:ea typeface="Meiryo" charset="-128"/>
                <a:cs typeface="Meiryo" charset="-128"/>
              </a:rPr>
              <a:t>P23</a:t>
            </a:r>
          </a:p>
          <a:p>
            <a:pPr algn="dist">
              <a:lnSpc>
                <a:spcPct val="110000"/>
              </a:lnSpc>
            </a:pPr>
            <a:endParaRPr lang="en-US" altLang="ja-JP" b="1" dirty="0">
              <a:latin typeface="Meiryo" charset="-128"/>
              <a:ea typeface="Meiryo" charset="-128"/>
              <a:cs typeface="Meiryo" charset="-128"/>
            </a:endParaRPr>
          </a:p>
        </p:txBody>
      </p:sp>
      <p:cxnSp>
        <p:nvCxnSpPr>
          <p:cNvPr id="2" name="直線コネクタ 1">
            <a:extLst>
              <a:ext uri="{FF2B5EF4-FFF2-40B4-BE49-F238E27FC236}">
                <a16:creationId xmlns:a16="http://schemas.microsoft.com/office/drawing/2014/main" id="{EF002A43-D87C-1726-89B7-E4C4B1C64E60}"/>
              </a:ext>
            </a:extLst>
          </p:cNvPr>
          <p:cNvCxnSpPr/>
          <p:nvPr/>
        </p:nvCxnSpPr>
        <p:spPr>
          <a:xfrm>
            <a:off x="1685172" y="2060848"/>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C53AB920-A2EC-8CB6-FA7F-27BF3442081C}"/>
              </a:ext>
            </a:extLst>
          </p:cNvPr>
          <p:cNvCxnSpPr/>
          <p:nvPr/>
        </p:nvCxnSpPr>
        <p:spPr>
          <a:xfrm>
            <a:off x="1691680" y="4077072"/>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マップ&#10;&#10;自動的に生成された説明">
            <a:extLst>
              <a:ext uri="{FF2B5EF4-FFF2-40B4-BE49-F238E27FC236}">
                <a16:creationId xmlns:a16="http://schemas.microsoft.com/office/drawing/2014/main" id="{78DC9F9E-6940-6B33-5C7E-80CCC63006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5689" y="3885032"/>
            <a:ext cx="1119453" cy="2422612"/>
          </a:xfrm>
          <a:prstGeom prst="rect">
            <a:avLst/>
          </a:prstGeom>
          <a:ln>
            <a:solidFill>
              <a:schemeClr val="tx1"/>
            </a:solidFill>
          </a:ln>
        </p:spPr>
      </p:pic>
      <p:pic>
        <p:nvPicPr>
          <p:cNvPr id="7" name="図 6" descr="グラフィカル ユーザー インターフェイス, アプリケーション, Word&#10;&#10;自動的に生成された説明">
            <a:extLst>
              <a:ext uri="{FF2B5EF4-FFF2-40B4-BE49-F238E27FC236}">
                <a16:creationId xmlns:a16="http://schemas.microsoft.com/office/drawing/2014/main" id="{7EF3BAA6-377E-F211-5B21-5E87A650F6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12731" y="3889009"/>
            <a:ext cx="1166272" cy="2418634"/>
          </a:xfrm>
          <a:prstGeom prst="rect">
            <a:avLst/>
          </a:prstGeom>
          <a:ln>
            <a:solidFill>
              <a:schemeClr val="tx1"/>
            </a:solidFill>
          </a:ln>
        </p:spPr>
      </p:pic>
      <p:pic>
        <p:nvPicPr>
          <p:cNvPr id="12" name="図 11" descr="グラフィカル ユーザー インターフェイス&#10;&#10;自動的に生成された説明">
            <a:extLst>
              <a:ext uri="{FF2B5EF4-FFF2-40B4-BE49-F238E27FC236}">
                <a16:creationId xmlns:a16="http://schemas.microsoft.com/office/drawing/2014/main" id="{2542EBC0-7379-AB75-AD11-E753D9539F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75689" y="1376277"/>
            <a:ext cx="1168740" cy="2423753"/>
          </a:xfrm>
          <a:prstGeom prst="rect">
            <a:avLst/>
          </a:prstGeom>
          <a:ln>
            <a:solidFill>
              <a:schemeClr val="tx1"/>
            </a:solidFill>
          </a:ln>
        </p:spPr>
      </p:pic>
      <p:pic>
        <p:nvPicPr>
          <p:cNvPr id="5" name="図 4" descr="グラフィカル ユーザー インターフェイス, アプリケーション&#10;&#10;自動的に生成された説明">
            <a:extLst>
              <a:ext uri="{FF2B5EF4-FFF2-40B4-BE49-F238E27FC236}">
                <a16:creationId xmlns:a16="http://schemas.microsoft.com/office/drawing/2014/main" id="{F3951F4B-5A18-39BC-A53F-937991308C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12730" y="1381396"/>
            <a:ext cx="1166272" cy="2418634"/>
          </a:xfrm>
          <a:prstGeom prst="rect">
            <a:avLst/>
          </a:prstGeom>
          <a:ln>
            <a:solidFill>
              <a:schemeClr val="tx1"/>
            </a:solidFill>
          </a:ln>
        </p:spPr>
      </p:pic>
      <p:sp>
        <p:nvSpPr>
          <p:cNvPr id="2" name="タイトル 1"/>
          <p:cNvSpPr>
            <a:spLocks noGrp="1" noChangeAspect="1"/>
          </p:cNvSpPr>
          <p:nvPr>
            <p:ph type="ctrTitle"/>
          </p:nvPr>
        </p:nvSpPr>
        <p:spPr>
          <a:xfrm>
            <a:off x="1770127" y="482679"/>
            <a:ext cx="6340197" cy="547842"/>
          </a:xfrm>
        </p:spPr>
        <p:txBody>
          <a:bodyPr vert="horz" wrap="none">
            <a:spAutoFit/>
          </a:bodyPr>
          <a:lstStyle/>
          <a:p>
            <a:r>
              <a:rPr lang="ja-JP" altLang="en-US" dirty="0"/>
              <a:t>わがまちハザードマップの使い方</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3-B</a:t>
            </a:r>
            <a:endParaRPr lang="en-US" sz="3600" dirty="0"/>
          </a:p>
        </p:txBody>
      </p:sp>
      <p:pic>
        <p:nvPicPr>
          <p:cNvPr id="20" name="図 19">
            <a:extLst>
              <a:ext uri="{FF2B5EF4-FFF2-40B4-BE49-F238E27FC236}">
                <a16:creationId xmlns:a16="http://schemas.microsoft.com/office/drawing/2014/main" id="{9FA95A5C-F7DF-9A73-523B-DBC974212065}"/>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0812440">
            <a:off x="7816603" y="5400569"/>
            <a:ext cx="473301" cy="540000"/>
          </a:xfrm>
          <a:prstGeom prst="rect">
            <a:avLst/>
          </a:prstGeom>
        </p:spPr>
      </p:pic>
      <p:sp>
        <p:nvSpPr>
          <p:cNvPr id="14" name="四角形: 角を丸くする 13">
            <a:extLst>
              <a:ext uri="{FF2B5EF4-FFF2-40B4-BE49-F238E27FC236}">
                <a16:creationId xmlns:a16="http://schemas.microsoft.com/office/drawing/2014/main" id="{84D73F52-9951-2B06-7AAB-9648467F7874}"/>
              </a:ext>
            </a:extLst>
          </p:cNvPr>
          <p:cNvSpPr/>
          <p:nvPr/>
        </p:nvSpPr>
        <p:spPr>
          <a:xfrm>
            <a:off x="7299849" y="2352932"/>
            <a:ext cx="764747" cy="1501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四角形: 角を丸くする 18">
            <a:extLst>
              <a:ext uri="{FF2B5EF4-FFF2-40B4-BE49-F238E27FC236}">
                <a16:creationId xmlns:a16="http://schemas.microsoft.com/office/drawing/2014/main" id="{218FF167-16F2-5DCA-0736-44C69A2B2D30}"/>
              </a:ext>
            </a:extLst>
          </p:cNvPr>
          <p:cNvSpPr/>
          <p:nvPr/>
        </p:nvSpPr>
        <p:spPr>
          <a:xfrm>
            <a:off x="6688644" y="1687996"/>
            <a:ext cx="161836" cy="1623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1" name="図形グループ 69">
            <a:extLst>
              <a:ext uri="{FF2B5EF4-FFF2-40B4-BE49-F238E27FC236}">
                <a16:creationId xmlns:a16="http://schemas.microsoft.com/office/drawing/2014/main" id="{A56AB7D0-5E44-A637-F846-7153507389DD}"/>
              </a:ext>
            </a:extLst>
          </p:cNvPr>
          <p:cNvGrpSpPr/>
          <p:nvPr/>
        </p:nvGrpSpPr>
        <p:grpSpPr>
          <a:xfrm>
            <a:off x="6430157" y="1450162"/>
            <a:ext cx="296587" cy="293005"/>
            <a:chOff x="2897417" y="3995693"/>
            <a:chExt cx="296587" cy="293005"/>
          </a:xfrm>
        </p:grpSpPr>
        <p:sp>
          <p:nvSpPr>
            <p:cNvPr id="22" name="円/楕円 70">
              <a:extLst>
                <a:ext uri="{FF2B5EF4-FFF2-40B4-BE49-F238E27FC236}">
                  <a16:creationId xmlns:a16="http://schemas.microsoft.com/office/drawing/2014/main" id="{5F8B1C57-8413-7097-6DAA-E3742381E02C}"/>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3FD5F83-30AA-0808-A95F-A153DE07695C}"/>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4" name="図形グループ 61">
            <a:extLst>
              <a:ext uri="{FF2B5EF4-FFF2-40B4-BE49-F238E27FC236}">
                <a16:creationId xmlns:a16="http://schemas.microsoft.com/office/drawing/2014/main" id="{4B82FCC5-078A-A4D0-C73B-F2D6E36B9245}"/>
              </a:ext>
            </a:extLst>
          </p:cNvPr>
          <p:cNvGrpSpPr/>
          <p:nvPr/>
        </p:nvGrpSpPr>
        <p:grpSpPr>
          <a:xfrm>
            <a:off x="7067131" y="2074159"/>
            <a:ext cx="296586" cy="293005"/>
            <a:chOff x="3546641" y="3995693"/>
            <a:chExt cx="296586" cy="293005"/>
          </a:xfrm>
        </p:grpSpPr>
        <p:sp>
          <p:nvSpPr>
            <p:cNvPr id="25" name="円/楕円 65">
              <a:extLst>
                <a:ext uri="{FF2B5EF4-FFF2-40B4-BE49-F238E27FC236}">
                  <a16:creationId xmlns:a16="http://schemas.microsoft.com/office/drawing/2014/main" id="{C6033736-737A-ED5C-C31F-421820356670}"/>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68">
              <a:extLst>
                <a:ext uri="{FF2B5EF4-FFF2-40B4-BE49-F238E27FC236}">
                  <a16:creationId xmlns:a16="http://schemas.microsoft.com/office/drawing/2014/main" id="{4FC6DE4C-A828-3A5C-3E20-27A034FE5724}"/>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四角形: 角を丸くする 28">
            <a:extLst>
              <a:ext uri="{FF2B5EF4-FFF2-40B4-BE49-F238E27FC236}">
                <a16:creationId xmlns:a16="http://schemas.microsoft.com/office/drawing/2014/main" id="{0B4ABF4A-8660-EAE3-1047-4BFB21757EC6}"/>
              </a:ext>
            </a:extLst>
          </p:cNvPr>
          <p:cNvSpPr/>
          <p:nvPr/>
        </p:nvSpPr>
        <p:spPr>
          <a:xfrm>
            <a:off x="5970491" y="4263110"/>
            <a:ext cx="879989" cy="121349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フリーフォーム 92">
            <a:extLst>
              <a:ext uri="{FF2B5EF4-FFF2-40B4-BE49-F238E27FC236}">
                <a16:creationId xmlns:a16="http://schemas.microsoft.com/office/drawing/2014/main" id="{951D5455-8482-A7CF-0D2A-468B02599284}"/>
              </a:ext>
            </a:extLst>
          </p:cNvPr>
          <p:cNvSpPr/>
          <p:nvPr/>
        </p:nvSpPr>
        <p:spPr>
          <a:xfrm>
            <a:off x="7588980" y="5207378"/>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図形グループ 69">
            <a:extLst>
              <a:ext uri="{FF2B5EF4-FFF2-40B4-BE49-F238E27FC236}">
                <a16:creationId xmlns:a16="http://schemas.microsoft.com/office/drawing/2014/main" id="{92893DA5-A5A6-7E65-DC53-876B97C4C47A}"/>
              </a:ext>
            </a:extLst>
          </p:cNvPr>
          <p:cNvGrpSpPr/>
          <p:nvPr/>
        </p:nvGrpSpPr>
        <p:grpSpPr>
          <a:xfrm>
            <a:off x="5807783" y="3929557"/>
            <a:ext cx="296586" cy="293005"/>
            <a:chOff x="4232441" y="3995693"/>
            <a:chExt cx="296586" cy="293005"/>
          </a:xfrm>
        </p:grpSpPr>
        <p:sp>
          <p:nvSpPr>
            <p:cNvPr id="32" name="円/楕円 70">
              <a:extLst>
                <a:ext uri="{FF2B5EF4-FFF2-40B4-BE49-F238E27FC236}">
                  <a16:creationId xmlns:a16="http://schemas.microsoft.com/office/drawing/2014/main" id="{7DA88F57-5744-08C5-1111-F928452E175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71">
              <a:extLst>
                <a:ext uri="{FF2B5EF4-FFF2-40B4-BE49-F238E27FC236}">
                  <a16:creationId xmlns:a16="http://schemas.microsoft.com/office/drawing/2014/main" id="{1DF03B2A-661A-26FA-0301-D0B31A234CD1}"/>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テキスト ボックス 33">
            <a:extLst>
              <a:ext uri="{FF2B5EF4-FFF2-40B4-BE49-F238E27FC236}">
                <a16:creationId xmlns:a16="http://schemas.microsoft.com/office/drawing/2014/main" id="{63F00BEA-5077-9C59-9F65-DC102ABD3545}"/>
              </a:ext>
            </a:extLst>
          </p:cNvPr>
          <p:cNvSpPr txBox="1"/>
          <p:nvPr/>
        </p:nvSpPr>
        <p:spPr>
          <a:xfrm>
            <a:off x="421566" y="1967349"/>
            <a:ext cx="3502362" cy="4308872"/>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画面右上の「地域選択」を</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ダブルタップ</a:t>
            </a:r>
          </a:p>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確認したい別地域を</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ダブルタップ</a:t>
            </a:r>
            <a:endParaRPr lang="en-US" altLang="ja-JP" sz="1800"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a:p>
            <a:pPr indent="-417600"/>
            <a:r>
              <a:rPr lang="ja-JP" altLang="en-US" sz="1800" b="1" dirty="0">
                <a:latin typeface="メイリオ" panose="020B0604030504040204" pitchFamily="50" charset="-128"/>
                <a:ea typeface="メイリオ" panose="020B0604030504040204" pitchFamily="50" charset="-128"/>
              </a:rPr>
              <a:t>ハザードマップが一覧で</a:t>
            </a:r>
            <a:endParaRPr lang="en-US" altLang="ja-JP" sz="1800" b="1" dirty="0">
              <a:latin typeface="メイリオ" panose="020B0604030504040204" pitchFamily="50" charset="-128"/>
              <a:ea typeface="メイリオ" panose="020B0604030504040204" pitchFamily="50" charset="-128"/>
            </a:endParaRPr>
          </a:p>
          <a:p>
            <a:pPr indent="-417600"/>
            <a:r>
              <a:rPr lang="ja-JP" altLang="en-US" sz="1800" b="1" dirty="0">
                <a:latin typeface="メイリオ" panose="020B0604030504040204" pitchFamily="50" charset="-128"/>
                <a:ea typeface="メイリオ" panose="020B0604030504040204" pitchFamily="50" charset="-128"/>
              </a:rPr>
              <a:t>表示されます</a:t>
            </a:r>
            <a:endParaRPr lang="en-US" altLang="ja-JP" sz="1800" b="1" dirty="0">
              <a:latin typeface="メイリオ" panose="020B0604030504040204" pitchFamily="50" charset="-128"/>
              <a:ea typeface="メイリオ" panose="020B0604030504040204" pitchFamily="50" charset="-128"/>
            </a:endParaRPr>
          </a:p>
          <a:p>
            <a:pPr indent="-417600"/>
            <a:r>
              <a:rPr lang="ja-JP" altLang="en-US" sz="2800" b="1" spc="-16" dirty="0">
                <a:solidFill>
                  <a:srgbClr val="009650"/>
                </a:solidFill>
                <a:latin typeface="Meiryo" charset="-128"/>
                <a:ea typeface="Meiryo" charset="-128"/>
              </a:rPr>
              <a:t>❹</a:t>
            </a:r>
            <a:endParaRPr lang="en-US" altLang="ja-JP" sz="2800" b="1" spc="-16" dirty="0">
              <a:solidFill>
                <a:srgbClr val="009650"/>
              </a:solidFill>
              <a:latin typeface="Meiryo" charset="-128"/>
              <a:ea typeface="Meiryo" charset="-128"/>
            </a:endParaRPr>
          </a:p>
          <a:p>
            <a:r>
              <a:rPr lang="ja-JP" altLang="en-US" sz="1800" b="1" dirty="0">
                <a:latin typeface="メイリオ" panose="020B0604030504040204" pitchFamily="50" charset="-128"/>
                <a:ea typeface="メイリオ" panose="020B0604030504040204" pitchFamily="50" charset="-128"/>
              </a:rPr>
              <a:t>地図から直接地域をダブルタップすることでも一覧を表示可能</a:t>
            </a:r>
          </a:p>
          <a:p>
            <a:endParaRPr lang="en-US" altLang="ja-JP" sz="1800" b="1" dirty="0">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C9C6124C-6187-4849-2453-8241D64F7CEC}"/>
              </a:ext>
            </a:extLst>
          </p:cNvPr>
          <p:cNvSpPr txBox="1"/>
          <p:nvPr/>
        </p:nvSpPr>
        <p:spPr>
          <a:xfrm>
            <a:off x="421566" y="1340768"/>
            <a:ext cx="5138906" cy="769441"/>
          </a:xfrm>
          <a:prstGeom prst="rect">
            <a:avLst/>
          </a:prstGeom>
          <a:noFill/>
        </p:spPr>
        <p:txBody>
          <a:bodyPr wrap="square">
            <a:spAutoFit/>
          </a:bodyPr>
          <a:lstStyle/>
          <a:p>
            <a:r>
              <a:rPr lang="ja-JP" altLang="en-US" sz="2200" b="1" dirty="0">
                <a:latin typeface="Meiryo"/>
                <a:ea typeface="Meiryo"/>
              </a:rPr>
              <a:t>別の市区町村のハザードマップも閲覧する方法</a:t>
            </a:r>
          </a:p>
        </p:txBody>
      </p:sp>
    </p:spTree>
    <p:extLst>
      <p:ext uri="{BB962C8B-B14F-4D97-AF65-F5344CB8AC3E}">
        <p14:creationId xmlns:p14="http://schemas.microsoft.com/office/powerpoint/2010/main" val="670874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テキスト, 手紙&#10;&#10;自動的に生成された説明">
            <a:extLst>
              <a:ext uri="{FF2B5EF4-FFF2-40B4-BE49-F238E27FC236}">
                <a16:creationId xmlns:a16="http://schemas.microsoft.com/office/drawing/2014/main" id="{D8322851-6CE8-68ED-FBB8-3E2AD3726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5749" y="2117289"/>
            <a:ext cx="1420073" cy="3073394"/>
          </a:xfrm>
          <a:prstGeom prst="rect">
            <a:avLst/>
          </a:prstGeom>
          <a:ln>
            <a:solidFill>
              <a:schemeClr val="tx1"/>
            </a:solidFill>
          </a:ln>
        </p:spPr>
      </p:pic>
      <p:pic>
        <p:nvPicPr>
          <p:cNvPr id="35" name="図 34" descr="グラフィカル ユーザー インターフェイス, アプリケーション&#10;&#10;自動的に生成された説明">
            <a:extLst>
              <a:ext uri="{FF2B5EF4-FFF2-40B4-BE49-F238E27FC236}">
                <a16:creationId xmlns:a16="http://schemas.microsoft.com/office/drawing/2014/main" id="{BF354857-797A-345F-AD56-32C3DF1CCA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80315" y="2117288"/>
            <a:ext cx="1425452" cy="3085036"/>
          </a:xfrm>
          <a:prstGeom prst="rect">
            <a:avLst/>
          </a:prstGeom>
          <a:ln>
            <a:solidFill>
              <a:schemeClr val="tx1"/>
            </a:solidFill>
          </a:ln>
        </p:spPr>
      </p:pic>
      <p:pic>
        <p:nvPicPr>
          <p:cNvPr id="3" name="図 2" descr="テキスト&#10;&#10;自動的に生成された説明">
            <a:extLst>
              <a:ext uri="{FF2B5EF4-FFF2-40B4-BE49-F238E27FC236}">
                <a16:creationId xmlns:a16="http://schemas.microsoft.com/office/drawing/2014/main" id="{FB01738F-6F0A-D5CE-D39B-8475BE4DBF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64918" y="2114488"/>
            <a:ext cx="1426746" cy="3087836"/>
          </a:xfrm>
          <a:prstGeom prst="rect">
            <a:avLst/>
          </a:prstGeom>
          <a:ln>
            <a:solidFill>
              <a:schemeClr val="tx1"/>
            </a:solidFill>
          </a:ln>
        </p:spPr>
      </p:pic>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19" name="字幕 14">
            <a:extLst>
              <a:ext uri="{FF2B5EF4-FFF2-40B4-BE49-F238E27FC236}">
                <a16:creationId xmlns:a16="http://schemas.microsoft.com/office/drawing/2014/main" id="{C0E42F62-FCBC-FF27-ECD9-EABC4B4FB9BA}"/>
              </a:ext>
            </a:extLst>
          </p:cNvPr>
          <p:cNvSpPr>
            <a:spLocks noGrp="1"/>
          </p:cNvSpPr>
          <p:nvPr>
            <p:ph type="subTitle" idx="1"/>
          </p:nvPr>
        </p:nvSpPr>
        <p:spPr>
          <a:xfrm>
            <a:off x="260845" y="1385861"/>
            <a:ext cx="8516328" cy="360000"/>
          </a:xfrm>
        </p:spPr>
        <p:txBody>
          <a:bodyPr vert="horz" lIns="91440" tIns="45720" rIns="91440" bIns="45720" rtlCol="0" anchor="t">
            <a:noAutofit/>
          </a:bodyPr>
          <a:lstStyle/>
          <a:p>
            <a:r>
              <a:rPr lang="ja-JP" altLang="en-US" sz="1900" dirty="0">
                <a:latin typeface="Meiryo"/>
                <a:ea typeface="Meiryo"/>
              </a:rPr>
              <a:t>重ねるハザードマップとわがまちハザードマップを連携して活用してみよう</a:t>
            </a:r>
          </a:p>
        </p:txBody>
      </p:sp>
      <p:sp>
        <p:nvSpPr>
          <p:cNvPr id="14" name="タイトル 1">
            <a:extLst>
              <a:ext uri="{FF2B5EF4-FFF2-40B4-BE49-F238E27FC236}">
                <a16:creationId xmlns:a16="http://schemas.microsoft.com/office/drawing/2014/main" id="{4680DF71-00E0-E69D-84F5-3A695B84169C}"/>
              </a:ext>
            </a:extLst>
          </p:cNvPr>
          <p:cNvSpPr>
            <a:spLocks noGrp="1" noChangeAspect="1"/>
          </p:cNvSpPr>
          <p:nvPr>
            <p:ph type="ctrTitle"/>
          </p:nvPr>
        </p:nvSpPr>
        <p:spPr>
          <a:xfrm>
            <a:off x="1770127" y="539617"/>
            <a:ext cx="7007046" cy="490904"/>
          </a:xfrm>
        </p:spPr>
        <p:txBody>
          <a:bodyPr vert="horz" wrap="none">
            <a:spAutoFit/>
          </a:bodyPr>
          <a:lstStyle/>
          <a:p>
            <a:r>
              <a:rPr lang="ja-JP" altLang="en-US" sz="2800" dirty="0"/>
              <a:t>ハザードマップポータルサイトの活用方法</a:t>
            </a:r>
          </a:p>
        </p:txBody>
      </p:sp>
      <p:sp>
        <p:nvSpPr>
          <p:cNvPr id="10" name="四角形: 角を丸くする 9">
            <a:extLst>
              <a:ext uri="{FF2B5EF4-FFF2-40B4-BE49-F238E27FC236}">
                <a16:creationId xmlns:a16="http://schemas.microsoft.com/office/drawing/2014/main" id="{3EF56644-05FC-066B-97D9-BB6AC4F4A852}"/>
              </a:ext>
            </a:extLst>
          </p:cNvPr>
          <p:cNvSpPr/>
          <p:nvPr/>
        </p:nvSpPr>
        <p:spPr>
          <a:xfrm>
            <a:off x="3872824" y="3419668"/>
            <a:ext cx="915200" cy="1059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図形グループ 69">
            <a:extLst>
              <a:ext uri="{FF2B5EF4-FFF2-40B4-BE49-F238E27FC236}">
                <a16:creationId xmlns:a16="http://schemas.microsoft.com/office/drawing/2014/main" id="{FEF8CAA3-5D0B-DE46-FA9F-454414C97B41}"/>
              </a:ext>
            </a:extLst>
          </p:cNvPr>
          <p:cNvGrpSpPr/>
          <p:nvPr/>
        </p:nvGrpSpPr>
        <p:grpSpPr>
          <a:xfrm>
            <a:off x="3824918" y="3108002"/>
            <a:ext cx="296587" cy="293005"/>
            <a:chOff x="2897417" y="3995693"/>
            <a:chExt cx="296587" cy="293005"/>
          </a:xfrm>
        </p:grpSpPr>
        <p:sp>
          <p:nvSpPr>
            <p:cNvPr id="8" name="円/楕円 70">
              <a:extLst>
                <a:ext uri="{FF2B5EF4-FFF2-40B4-BE49-F238E27FC236}">
                  <a16:creationId xmlns:a16="http://schemas.microsoft.com/office/drawing/2014/main" id="{83DB0326-8928-F884-A8BB-4F22B36FF36C}"/>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389EE5B-84CF-B775-D10B-3F6BFFD31B48}"/>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9" name="四角形: 角を丸くする 8">
            <a:extLst>
              <a:ext uri="{FF2B5EF4-FFF2-40B4-BE49-F238E27FC236}">
                <a16:creationId xmlns:a16="http://schemas.microsoft.com/office/drawing/2014/main" id="{92215E7D-DA81-3B11-1571-A740D5B42A9F}"/>
              </a:ext>
            </a:extLst>
          </p:cNvPr>
          <p:cNvSpPr/>
          <p:nvPr/>
        </p:nvSpPr>
        <p:spPr>
          <a:xfrm>
            <a:off x="5963870" y="2483941"/>
            <a:ext cx="1041897" cy="15211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5" name="図形グループ 61">
            <a:extLst>
              <a:ext uri="{FF2B5EF4-FFF2-40B4-BE49-F238E27FC236}">
                <a16:creationId xmlns:a16="http://schemas.microsoft.com/office/drawing/2014/main" id="{0673DC72-2FB8-EB2A-2DE7-019819F27468}"/>
              </a:ext>
            </a:extLst>
          </p:cNvPr>
          <p:cNvGrpSpPr/>
          <p:nvPr/>
        </p:nvGrpSpPr>
        <p:grpSpPr>
          <a:xfrm>
            <a:off x="5673988" y="2419414"/>
            <a:ext cx="296586" cy="293005"/>
            <a:chOff x="3546641" y="3995693"/>
            <a:chExt cx="296586" cy="293005"/>
          </a:xfrm>
        </p:grpSpPr>
        <p:sp>
          <p:nvSpPr>
            <p:cNvPr id="16" name="円/楕円 65">
              <a:extLst>
                <a:ext uri="{FF2B5EF4-FFF2-40B4-BE49-F238E27FC236}">
                  <a16:creationId xmlns:a16="http://schemas.microsoft.com/office/drawing/2014/main" id="{A1B6E675-FD42-0F28-3F7B-BD74590F07A8}"/>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68">
              <a:extLst>
                <a:ext uri="{FF2B5EF4-FFF2-40B4-BE49-F238E27FC236}">
                  <a16:creationId xmlns:a16="http://schemas.microsoft.com/office/drawing/2014/main" id="{C67BB98B-5A9A-7726-4D2A-8662C31EF9D6}"/>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図形グループ 69">
            <a:extLst>
              <a:ext uri="{FF2B5EF4-FFF2-40B4-BE49-F238E27FC236}">
                <a16:creationId xmlns:a16="http://schemas.microsoft.com/office/drawing/2014/main" id="{983E7DAA-D06E-C3ED-E27E-64D3DCBC301B}"/>
              </a:ext>
            </a:extLst>
          </p:cNvPr>
          <p:cNvGrpSpPr/>
          <p:nvPr/>
        </p:nvGrpSpPr>
        <p:grpSpPr>
          <a:xfrm>
            <a:off x="7207183" y="1814312"/>
            <a:ext cx="296586" cy="293005"/>
            <a:chOff x="4232441" y="3995693"/>
            <a:chExt cx="296586" cy="293005"/>
          </a:xfrm>
        </p:grpSpPr>
        <p:sp>
          <p:nvSpPr>
            <p:cNvPr id="26" name="円/楕円 70">
              <a:extLst>
                <a:ext uri="{FF2B5EF4-FFF2-40B4-BE49-F238E27FC236}">
                  <a16:creationId xmlns:a16="http://schemas.microsoft.com/office/drawing/2014/main" id="{AE58A7B8-2E41-99F3-134D-3667D8102006}"/>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71">
              <a:extLst>
                <a:ext uri="{FF2B5EF4-FFF2-40B4-BE49-F238E27FC236}">
                  <a16:creationId xmlns:a16="http://schemas.microsoft.com/office/drawing/2014/main" id="{9D13D60F-FBA1-8310-D41C-059A92176A53}"/>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テキスト ボックス 37">
            <a:extLst>
              <a:ext uri="{FF2B5EF4-FFF2-40B4-BE49-F238E27FC236}">
                <a16:creationId xmlns:a16="http://schemas.microsoft.com/office/drawing/2014/main" id="{8D3C8569-6710-4A99-FB55-2F20794BBD9C}"/>
              </a:ext>
            </a:extLst>
          </p:cNvPr>
          <p:cNvSpPr txBox="1"/>
          <p:nvPr/>
        </p:nvSpPr>
        <p:spPr>
          <a:xfrm>
            <a:off x="469191" y="2153637"/>
            <a:ext cx="3166536" cy="4154984"/>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a:ea typeface="メイリオ"/>
              </a:rPr>
              <a:t>重ねるハザードマップで災害リスク情報が表示された画面で青文字をダブルタップ</a:t>
            </a:r>
            <a:endParaRPr lang="en-US" altLang="ja-JP" sz="1800" b="1" dirty="0">
              <a:latin typeface="メイリオ"/>
              <a:ea typeface="メイリオ"/>
            </a:endParaRPr>
          </a:p>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わがまちハザードマップに移動するので、確認したいハザードマップの「リンクを開く」をダブルタップ</a:t>
            </a:r>
            <a:endParaRPr lang="en-US" altLang="ja-JP" sz="1800"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a:ea typeface="メイリオ"/>
              </a:rPr>
              <a:t>市区町村のハザードマップが表示されます</a:t>
            </a:r>
          </a:p>
          <a:p>
            <a:endParaRPr lang="en-US" altLang="ja-JP" sz="1800" b="1" dirty="0">
              <a:latin typeface="メイリオ"/>
              <a:ea typeface="メイリオ"/>
            </a:endParaRPr>
          </a:p>
        </p:txBody>
      </p:sp>
    </p:spTree>
    <p:extLst>
      <p:ext uri="{BB962C8B-B14F-4D97-AF65-F5344CB8AC3E}">
        <p14:creationId xmlns:p14="http://schemas.microsoft.com/office/powerpoint/2010/main" val="3824788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ctrTitle"/>
          </p:nvPr>
        </p:nvSpPr>
        <p:spPr>
          <a:xfrm>
            <a:off x="1770127" y="482679"/>
            <a:ext cx="2646878" cy="547842"/>
          </a:xfrm>
        </p:spPr>
        <p:txBody>
          <a:bodyPr vert="horz" wrap="none">
            <a:spAutoFit/>
          </a:bodyPr>
          <a:lstStyle/>
          <a:p>
            <a:r>
              <a:rPr lang="ja-JP" altLang="en-US" dirty="0"/>
              <a:t>よくある質問</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3-D</a:t>
            </a:r>
            <a:endParaRPr lang="en-US" sz="3600" dirty="0"/>
          </a:p>
        </p:txBody>
      </p:sp>
      <p:sp>
        <p:nvSpPr>
          <p:cNvPr id="8" name="テキスト ボックス 7">
            <a:extLst>
              <a:ext uri="{FF2B5EF4-FFF2-40B4-BE49-F238E27FC236}">
                <a16:creationId xmlns:a16="http://schemas.microsoft.com/office/drawing/2014/main" id="{7DEFF095-A3C4-9EBA-4855-DA112B3C84D0}"/>
              </a:ext>
            </a:extLst>
          </p:cNvPr>
          <p:cNvSpPr txBox="1"/>
          <p:nvPr/>
        </p:nvSpPr>
        <p:spPr>
          <a:xfrm>
            <a:off x="469900" y="1640989"/>
            <a:ext cx="8204200" cy="4801314"/>
          </a:xfrm>
          <a:prstGeom prst="rect">
            <a:avLst/>
          </a:prstGeom>
          <a:noFill/>
        </p:spPr>
        <p:txBody>
          <a:bodyPr wrap="square">
            <a:spAutoFit/>
          </a:bodyPr>
          <a:lstStyle/>
          <a:p>
            <a:r>
              <a:rPr lang="ja-JP" altLang="en-US" b="1" dirty="0">
                <a:solidFill>
                  <a:srgbClr val="009650"/>
                </a:solidFill>
                <a:latin typeface="メイリオ" panose="020B0604030504040204" pitchFamily="50" charset="-128"/>
                <a:ea typeface="メイリオ" panose="020B0604030504040204" pitchFamily="50" charset="-128"/>
              </a:rPr>
              <a:t>質問</a:t>
            </a:r>
            <a:r>
              <a:rPr lang="en-US" altLang="ja-JP" b="1" dirty="0">
                <a:solidFill>
                  <a:srgbClr val="009650"/>
                </a:solidFill>
                <a:latin typeface="メイリオ" panose="020B0604030504040204" pitchFamily="50" charset="-128"/>
                <a:ea typeface="メイリオ" panose="020B0604030504040204" pitchFamily="50" charset="-128"/>
              </a:rPr>
              <a:t>1.</a:t>
            </a:r>
            <a:r>
              <a:rPr lang="ja-JP" altLang="en-US" b="1" dirty="0">
                <a:solidFill>
                  <a:srgbClr val="009650"/>
                </a:solidFill>
                <a:latin typeface="メイリオ" panose="020B0604030504040204" pitchFamily="50" charset="-128"/>
                <a:ea typeface="メイリオ" panose="020B0604030504040204" pitchFamily="50" charset="-128"/>
              </a:rPr>
              <a:t>「重ねるハザードマップ」に掲載しているデータの配信はしていますか。</a:t>
            </a:r>
          </a:p>
          <a:p>
            <a:endParaRPr lang="ja-JP" altLang="en-US"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回答</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「重ねるハザードマップ」で使用しているデータの配信については</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ハザードマップポータルサイトのトップページから</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“利用規約ほか→オープンデータ配信”をご覧ください。</a:t>
            </a:r>
            <a:endParaRPr lang="en-US" altLang="ja-JP" b="1" dirty="0">
              <a:latin typeface="メイリオ" panose="020B0604030504040204" pitchFamily="50" charset="-128"/>
              <a:ea typeface="メイリオ" panose="020B0604030504040204" pitchFamily="50" charset="-128"/>
            </a:endParaRPr>
          </a:p>
          <a:p>
            <a:endParaRPr lang="en-US" altLang="ja-JP" b="1" dirty="0">
              <a:solidFill>
                <a:srgbClr val="1B4E91"/>
              </a:solidFill>
              <a:latin typeface="メイリオ" panose="020B0604030504040204" pitchFamily="50" charset="-128"/>
              <a:ea typeface="メイリオ" panose="020B0604030504040204" pitchFamily="50" charset="-128"/>
            </a:endParaRPr>
          </a:p>
          <a:p>
            <a:r>
              <a:rPr lang="ja-JP" altLang="en-US" b="1" dirty="0">
                <a:solidFill>
                  <a:srgbClr val="009650"/>
                </a:solidFill>
                <a:latin typeface="メイリオ" panose="020B0604030504040204" pitchFamily="50" charset="-128"/>
                <a:ea typeface="メイリオ" panose="020B0604030504040204" pitchFamily="50" charset="-128"/>
              </a:rPr>
              <a:t>質問</a:t>
            </a:r>
            <a:r>
              <a:rPr lang="en-US" altLang="ja-JP" b="1" dirty="0">
                <a:solidFill>
                  <a:srgbClr val="009650"/>
                </a:solidFill>
                <a:latin typeface="メイリオ" panose="020B0604030504040204" pitchFamily="50" charset="-128"/>
                <a:ea typeface="メイリオ" panose="020B0604030504040204" pitchFamily="50" charset="-128"/>
              </a:rPr>
              <a:t>2.</a:t>
            </a:r>
            <a:r>
              <a:rPr lang="ja-JP" altLang="en-US" b="1" dirty="0">
                <a:solidFill>
                  <a:srgbClr val="009650"/>
                </a:solidFill>
                <a:latin typeface="メイリオ" panose="020B0604030504040204" pitchFamily="50" charset="-128"/>
                <a:ea typeface="メイリオ" panose="020B0604030504040204" pitchFamily="50" charset="-128"/>
              </a:rPr>
              <a:t>表示がうまくいかない・機能が動作しない。</a:t>
            </a:r>
            <a:endParaRPr lang="en-US" altLang="ja-JP" b="1" dirty="0">
              <a:solidFill>
                <a:srgbClr val="009650"/>
              </a:solidFill>
              <a:latin typeface="メイリオ" panose="020B0604030504040204" pitchFamily="50" charset="-128"/>
              <a:ea typeface="メイリオ" panose="020B0604030504040204" pitchFamily="50" charset="-128"/>
            </a:endParaRPr>
          </a:p>
          <a:p>
            <a:endParaRPr lang="en-US" altLang="ja-JP" b="1" dirty="0">
              <a:solidFill>
                <a:srgbClr val="1B4E91"/>
              </a:solidFill>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回答</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重ねるハザードマップの機能が正しく表示されない場合、ブラウザのキャッシュを削除することで解消する可能性があります。</a:t>
            </a:r>
          </a:p>
          <a:p>
            <a:endParaRPr lang="ja-JP" altLang="en-US"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キャッシュの削除でも問題が解決しない場合、お手数ですが、不具合の詳細についてお問い合わせフォームよりご連絡いただけますと幸いです。</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お問い合わせの際は、正しく表示されない場所（経緯度や住所）と災害リスク情報、もしくは画面の</a:t>
            </a:r>
            <a:r>
              <a:rPr lang="en-US" altLang="ja-JP" b="1" dirty="0">
                <a:latin typeface="メイリオ" panose="020B0604030504040204" pitchFamily="50" charset="-128"/>
                <a:ea typeface="メイリオ" panose="020B0604030504040204" pitchFamily="50" charset="-128"/>
              </a:rPr>
              <a:t>URL</a:t>
            </a:r>
            <a:r>
              <a:rPr lang="ja-JP" altLang="en-US" b="1" dirty="0">
                <a:latin typeface="メイリオ" panose="020B0604030504040204" pitchFamily="50" charset="-128"/>
                <a:ea typeface="メイリオ" panose="020B0604030504040204" pitchFamily="50" charset="-128"/>
              </a:rPr>
              <a:t>欄をコピーしてお知らせいただけますと、調査の参考となります。</a:t>
            </a:r>
            <a:endParaRPr lang="en-US" altLang="ja-JP" b="1" dirty="0">
              <a:latin typeface="メイリオ" panose="020B0604030504040204" pitchFamily="50" charset="-128"/>
              <a:ea typeface="メイリオ" panose="020B0604030504040204" pitchFamily="50" charset="-128"/>
            </a:endParaRPr>
          </a:p>
          <a:p>
            <a:endParaRPr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37001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ctrTitle"/>
          </p:nvPr>
        </p:nvSpPr>
        <p:spPr>
          <a:xfrm>
            <a:off x="1770127" y="482679"/>
            <a:ext cx="2646878" cy="547842"/>
          </a:xfrm>
        </p:spPr>
        <p:txBody>
          <a:bodyPr vert="horz" wrap="none">
            <a:spAutoFit/>
          </a:bodyPr>
          <a:lstStyle/>
          <a:p>
            <a:r>
              <a:rPr lang="ja-JP" altLang="en-US" dirty="0"/>
              <a:t>問い合わせ先</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3-E</a:t>
            </a:r>
            <a:endParaRPr lang="en-US" sz="3600" dirty="0"/>
          </a:p>
        </p:txBody>
      </p:sp>
      <p:sp>
        <p:nvSpPr>
          <p:cNvPr id="6" name="テキスト ボックス 5">
            <a:extLst>
              <a:ext uri="{FF2B5EF4-FFF2-40B4-BE49-F238E27FC236}">
                <a16:creationId xmlns:a16="http://schemas.microsoft.com/office/drawing/2014/main" id="{F1F41F07-EB50-A7C2-8DB9-26A7B48F5835}"/>
              </a:ext>
            </a:extLst>
          </p:cNvPr>
          <p:cNvSpPr txBox="1"/>
          <p:nvPr/>
        </p:nvSpPr>
        <p:spPr>
          <a:xfrm>
            <a:off x="422301" y="1740188"/>
            <a:ext cx="7989408" cy="3785652"/>
          </a:xfrm>
          <a:prstGeom prst="rect">
            <a:avLst/>
          </a:prstGeom>
          <a:noFill/>
        </p:spPr>
        <p:txBody>
          <a:bodyPr wrap="square">
            <a:spAutoFit/>
          </a:bodyPr>
          <a:lstStyle/>
          <a:p>
            <a:pPr indent="-417600" algn="ctr"/>
            <a:r>
              <a:rPr lang="ja-JP" altLang="en-US" sz="2400" b="1" dirty="0">
                <a:latin typeface="Meiryo" charset="-128"/>
                <a:ea typeface="Meiryo" charset="-128"/>
                <a:cs typeface="Meiryo" charset="-128"/>
              </a:rPr>
              <a:t>ハザードマップポータルサイト</a:t>
            </a:r>
            <a:endParaRPr lang="en-US" altLang="ja-JP" sz="2400" b="1" dirty="0">
              <a:latin typeface="Meiryo" charset="-128"/>
              <a:ea typeface="Meiryo" charset="-128"/>
              <a:cs typeface="Meiryo" charset="-128"/>
            </a:endParaRPr>
          </a:p>
          <a:p>
            <a:pPr indent="-417600" algn="ctr"/>
            <a:r>
              <a:rPr lang="en-US" altLang="ja-JP" sz="2400" b="1" dirty="0">
                <a:latin typeface="Meiryo" charset="-128"/>
                <a:ea typeface="Meiryo" charset="-128"/>
                <a:cs typeface="Meiryo" charset="-128"/>
                <a:hlinkClick r:id="rId3"/>
              </a:rPr>
              <a:t>https://disaportal.gsi.go.jp/index.html</a:t>
            </a:r>
            <a:endParaRPr lang="en-US" altLang="ja-JP" sz="2400" b="1" dirty="0">
              <a:latin typeface="Meiryo" charset="-128"/>
              <a:ea typeface="Meiryo" charset="-128"/>
              <a:cs typeface="Meiryo" charset="-128"/>
            </a:endParaRPr>
          </a:p>
          <a:p>
            <a:pPr indent="-417600" algn="ctr"/>
            <a:endParaRPr lang="en-US" altLang="ja-JP" sz="2400" b="1" dirty="0">
              <a:latin typeface="Meiryo" charset="-128"/>
              <a:ea typeface="Meiryo" charset="-128"/>
              <a:cs typeface="Meiryo" charset="-128"/>
            </a:endParaRPr>
          </a:p>
          <a:p>
            <a:pPr indent="-417600" algn="ctr"/>
            <a:r>
              <a:rPr lang="ja-JP" altLang="en-US" sz="2400" b="1" dirty="0">
                <a:latin typeface="Meiryo" charset="-128"/>
                <a:ea typeface="Meiryo" charset="-128"/>
                <a:cs typeface="Meiryo" charset="-128"/>
              </a:rPr>
              <a:t>国土交通省　水管理・国土保全局　防災課</a:t>
            </a:r>
            <a:endParaRPr lang="en-US" altLang="ja-JP" sz="2400" b="1" dirty="0">
              <a:latin typeface="Meiryo" charset="-128"/>
              <a:ea typeface="Meiryo" charset="-128"/>
              <a:cs typeface="Meiryo" charset="-128"/>
            </a:endParaRPr>
          </a:p>
          <a:p>
            <a:pPr indent="-417600" algn="ctr"/>
            <a:r>
              <a:rPr lang="ja-JP" altLang="en-US" sz="2400" b="1" dirty="0">
                <a:latin typeface="メイリオ" panose="020B0604030504040204" pitchFamily="50" charset="-128"/>
                <a:ea typeface="メイリオ" panose="020B0604030504040204" pitchFamily="50" charset="-128"/>
                <a:cs typeface="Meiryo" charset="-128"/>
              </a:rPr>
              <a:t>　</a:t>
            </a:r>
            <a:r>
              <a:rPr lang="ja-JP" altLang="en-US" sz="2400" i="0" dirty="0">
                <a:solidFill>
                  <a:srgbClr val="000000"/>
                </a:solidFill>
                <a:effectLst/>
                <a:latin typeface="メイリオ" panose="020B0604030504040204" pitchFamily="50" charset="-128"/>
                <a:ea typeface="メイリオ" panose="020B0604030504040204" pitchFamily="50" charset="-128"/>
              </a:rPr>
              <a:t> 〒</a:t>
            </a:r>
            <a:r>
              <a:rPr lang="en-US" altLang="ja-JP" sz="2400" i="0" dirty="0">
                <a:solidFill>
                  <a:srgbClr val="000000"/>
                </a:solidFill>
                <a:effectLst/>
                <a:latin typeface="メイリオ" panose="020B0604030504040204" pitchFamily="50" charset="-128"/>
                <a:ea typeface="メイリオ" panose="020B0604030504040204" pitchFamily="50" charset="-128"/>
              </a:rPr>
              <a:t>100-8918 </a:t>
            </a:r>
            <a:r>
              <a:rPr lang="ja-JP" altLang="en-US" sz="2400" i="0" dirty="0">
                <a:solidFill>
                  <a:srgbClr val="000000"/>
                </a:solidFill>
                <a:effectLst/>
                <a:latin typeface="メイリオ" panose="020B0604030504040204" pitchFamily="50" charset="-128"/>
                <a:ea typeface="メイリオ" panose="020B0604030504040204" pitchFamily="50" charset="-128"/>
              </a:rPr>
              <a:t>東京都千代田区霞が関</a:t>
            </a:r>
            <a:r>
              <a:rPr lang="en-US" altLang="ja-JP" sz="2400" i="0" dirty="0">
                <a:solidFill>
                  <a:srgbClr val="000000"/>
                </a:solidFill>
                <a:effectLst/>
                <a:latin typeface="メイリオ" panose="020B0604030504040204" pitchFamily="50" charset="-128"/>
                <a:ea typeface="メイリオ" panose="020B0604030504040204" pitchFamily="50" charset="-128"/>
              </a:rPr>
              <a:t>2-1-3</a:t>
            </a:r>
            <a:endParaRPr lang="en-US" altLang="ja-JP" sz="2400" dirty="0">
              <a:latin typeface="メイリオ" panose="020B0604030504040204" pitchFamily="50" charset="-128"/>
              <a:ea typeface="メイリオ" panose="020B0604030504040204" pitchFamily="50" charset="-128"/>
              <a:cs typeface="Meiryo" charset="-128"/>
            </a:endParaRPr>
          </a:p>
          <a:p>
            <a:pPr indent="-417600" algn="ctr"/>
            <a:r>
              <a:rPr lang="ja-JP" altLang="en-US" sz="2400" dirty="0">
                <a:latin typeface="メイリオ" panose="020B0604030504040204" pitchFamily="50" charset="-128"/>
                <a:ea typeface="メイリオ" panose="020B0604030504040204" pitchFamily="50" charset="-128"/>
                <a:cs typeface="Meiryo" charset="-128"/>
              </a:rPr>
              <a:t>　　</a:t>
            </a:r>
            <a:r>
              <a:rPr lang="en-US" altLang="ja-JP" sz="2400" i="0" dirty="0">
                <a:solidFill>
                  <a:srgbClr val="000000"/>
                </a:solidFill>
                <a:effectLst/>
                <a:latin typeface="メイリオ" panose="020B0604030504040204" pitchFamily="50" charset="-128"/>
                <a:ea typeface="メイリオ" panose="020B0604030504040204" pitchFamily="50" charset="-128"/>
              </a:rPr>
              <a:t> (</a:t>
            </a:r>
            <a:r>
              <a:rPr lang="ja-JP" altLang="en-US" sz="2400" i="0" dirty="0">
                <a:solidFill>
                  <a:srgbClr val="000000"/>
                </a:solidFill>
                <a:effectLst/>
                <a:latin typeface="メイリオ" panose="020B0604030504040204" pitchFamily="50" charset="-128"/>
                <a:ea typeface="メイリオ" panose="020B0604030504040204" pitchFamily="50" charset="-128"/>
              </a:rPr>
              <a:t>代表電話</a:t>
            </a:r>
            <a:r>
              <a:rPr lang="en-US" altLang="ja-JP" sz="2400" i="0" dirty="0">
                <a:solidFill>
                  <a:srgbClr val="000000"/>
                </a:solidFill>
                <a:effectLst/>
                <a:latin typeface="メイリオ" panose="020B0604030504040204" pitchFamily="50" charset="-128"/>
                <a:ea typeface="メイリオ" panose="020B0604030504040204" pitchFamily="50" charset="-128"/>
              </a:rPr>
              <a:t>) 03-5253-8111</a:t>
            </a:r>
            <a:endParaRPr lang="en-US" altLang="ja-JP" sz="2400" b="1" dirty="0">
              <a:latin typeface="メイリオ" panose="020B0604030504040204" pitchFamily="50" charset="-128"/>
              <a:ea typeface="メイリオ" panose="020B0604030504040204" pitchFamily="50" charset="-128"/>
              <a:cs typeface="Meiryo" charset="-128"/>
            </a:endParaRPr>
          </a:p>
          <a:p>
            <a:pPr indent="-417600" algn="ctr"/>
            <a:endParaRPr lang="en-US" altLang="ja-JP" sz="2400" b="1" dirty="0">
              <a:latin typeface="メイリオ" panose="020B0604030504040204" pitchFamily="50" charset="-128"/>
              <a:ea typeface="メイリオ" panose="020B0604030504040204" pitchFamily="50" charset="-128"/>
              <a:cs typeface="Meiryo" charset="-128"/>
            </a:endParaRPr>
          </a:p>
          <a:p>
            <a:pPr indent="-417600" algn="ctr"/>
            <a:r>
              <a:rPr lang="ja-JP" altLang="en-US" sz="2400" b="1" dirty="0">
                <a:latin typeface="メイリオ" panose="020B0604030504040204" pitchFamily="50" charset="-128"/>
                <a:ea typeface="メイリオ" panose="020B0604030504040204" pitchFamily="50" charset="-128"/>
                <a:cs typeface="Meiryo" charset="-128"/>
              </a:rPr>
              <a:t>国土交通省　</a:t>
            </a:r>
            <a:r>
              <a:rPr lang="ja-JP" altLang="en-US" sz="2400" b="1" i="0" dirty="0">
                <a:solidFill>
                  <a:srgbClr val="000000"/>
                </a:solidFill>
                <a:effectLst/>
                <a:latin typeface="メイリオ" panose="020B0604030504040204" pitchFamily="50" charset="-128"/>
                <a:ea typeface="メイリオ" panose="020B0604030504040204" pitchFamily="50" charset="-128"/>
              </a:rPr>
              <a:t>国土地理院 応用地理部 地理情報処理課</a:t>
            </a:r>
            <a:endParaRPr lang="en-US" altLang="ja-JP" sz="2400" b="1" dirty="0">
              <a:latin typeface="メイリオ" panose="020B0604030504040204" pitchFamily="50" charset="-128"/>
              <a:ea typeface="メイリオ" panose="020B0604030504040204" pitchFamily="50" charset="-128"/>
              <a:cs typeface="Meiryo" charset="-128"/>
            </a:endParaRPr>
          </a:p>
          <a:p>
            <a:pPr indent="-417600" algn="ctr"/>
            <a:r>
              <a:rPr lang="ja-JP" altLang="en-US" sz="2400" b="1" i="0" dirty="0">
                <a:solidFill>
                  <a:srgbClr val="000000"/>
                </a:solidFill>
                <a:effectLst/>
                <a:latin typeface="メイリオ" panose="020B0604030504040204" pitchFamily="50" charset="-128"/>
                <a:ea typeface="メイリオ" panose="020B0604030504040204" pitchFamily="50" charset="-128"/>
              </a:rPr>
              <a:t>　　</a:t>
            </a:r>
            <a:r>
              <a:rPr lang="ja-JP" altLang="en-US" sz="2400" i="0" dirty="0">
                <a:solidFill>
                  <a:srgbClr val="000000"/>
                </a:solidFill>
                <a:effectLst/>
                <a:latin typeface="メイリオ" panose="020B0604030504040204" pitchFamily="50" charset="-128"/>
                <a:ea typeface="メイリオ" panose="020B0604030504040204" pitchFamily="50" charset="-128"/>
              </a:rPr>
              <a:t>〒</a:t>
            </a:r>
            <a:r>
              <a:rPr lang="en-US" altLang="ja-JP" sz="2400" i="0" dirty="0">
                <a:solidFill>
                  <a:srgbClr val="000000"/>
                </a:solidFill>
                <a:effectLst/>
                <a:latin typeface="メイリオ" panose="020B0604030504040204" pitchFamily="50" charset="-128"/>
                <a:ea typeface="メイリオ" panose="020B0604030504040204" pitchFamily="50" charset="-128"/>
              </a:rPr>
              <a:t>305-0811 </a:t>
            </a:r>
            <a:r>
              <a:rPr lang="ja-JP" altLang="en-US" sz="2400" i="0" dirty="0">
                <a:solidFill>
                  <a:srgbClr val="000000"/>
                </a:solidFill>
                <a:effectLst/>
                <a:latin typeface="メイリオ" panose="020B0604030504040204" pitchFamily="50" charset="-128"/>
                <a:ea typeface="メイリオ" panose="020B0604030504040204" pitchFamily="50" charset="-128"/>
              </a:rPr>
              <a:t>茨城県つくば市北郷</a:t>
            </a:r>
            <a:r>
              <a:rPr lang="en-US" altLang="ja-JP" sz="2400" i="0" dirty="0">
                <a:solidFill>
                  <a:srgbClr val="000000"/>
                </a:solidFill>
                <a:effectLst/>
                <a:latin typeface="メイリオ" panose="020B0604030504040204" pitchFamily="50" charset="-128"/>
                <a:ea typeface="メイリオ" panose="020B0604030504040204" pitchFamily="50" charset="-128"/>
              </a:rPr>
              <a:t>1</a:t>
            </a:r>
            <a:r>
              <a:rPr lang="ja-JP" altLang="en-US" sz="2400" i="0" dirty="0">
                <a:solidFill>
                  <a:srgbClr val="000000"/>
                </a:solidFill>
                <a:effectLst/>
                <a:latin typeface="メイリオ" panose="020B0604030504040204" pitchFamily="50" charset="-128"/>
                <a:ea typeface="メイリオ" panose="020B0604030504040204" pitchFamily="50" charset="-128"/>
              </a:rPr>
              <a:t>番</a:t>
            </a:r>
            <a:endParaRPr lang="en-US" altLang="ja-JP" sz="2400" i="0" dirty="0">
              <a:solidFill>
                <a:srgbClr val="000000"/>
              </a:solidFill>
              <a:effectLst/>
              <a:latin typeface="メイリオ" panose="020B0604030504040204" pitchFamily="50" charset="-128"/>
              <a:ea typeface="メイリオ" panose="020B0604030504040204" pitchFamily="50" charset="-128"/>
            </a:endParaRPr>
          </a:p>
          <a:p>
            <a:pPr indent="-417600" algn="ctr"/>
            <a:r>
              <a:rPr lang="ja-JP" altLang="en-US" sz="2400" i="0" dirty="0">
                <a:solidFill>
                  <a:srgbClr val="000000"/>
                </a:solidFill>
                <a:effectLst/>
                <a:latin typeface="メイリオ" panose="020B0604030504040204" pitchFamily="50" charset="-128"/>
                <a:ea typeface="メイリオ" panose="020B0604030504040204" pitchFamily="50" charset="-128"/>
              </a:rPr>
              <a:t>　　</a:t>
            </a:r>
            <a:r>
              <a:rPr lang="en-US" altLang="ja-JP" sz="2400" i="0" dirty="0">
                <a:solidFill>
                  <a:srgbClr val="000000"/>
                </a:solidFill>
                <a:effectLst/>
                <a:latin typeface="メイリオ" panose="020B0604030504040204" pitchFamily="50" charset="-128"/>
                <a:ea typeface="メイリオ" panose="020B0604030504040204" pitchFamily="50" charset="-128"/>
              </a:rPr>
              <a:t>(</a:t>
            </a:r>
            <a:r>
              <a:rPr lang="ja-JP" altLang="en-US" sz="2400" i="0" dirty="0">
                <a:solidFill>
                  <a:srgbClr val="000000"/>
                </a:solidFill>
                <a:effectLst/>
                <a:latin typeface="メイリオ" panose="020B0604030504040204" pitchFamily="50" charset="-128"/>
                <a:ea typeface="メイリオ" panose="020B0604030504040204" pitchFamily="50" charset="-128"/>
              </a:rPr>
              <a:t>代表電話</a:t>
            </a:r>
            <a:r>
              <a:rPr lang="en-US" altLang="ja-JP" sz="2400" i="0" dirty="0">
                <a:solidFill>
                  <a:srgbClr val="000000"/>
                </a:solidFill>
                <a:effectLst/>
                <a:latin typeface="メイリオ" panose="020B0604030504040204" pitchFamily="50" charset="-128"/>
                <a:ea typeface="メイリオ" panose="020B0604030504040204" pitchFamily="50" charset="-128"/>
              </a:rPr>
              <a:t>) 029-864-1111</a:t>
            </a:r>
            <a:endParaRPr lang="en-US" altLang="ja-JP" sz="2400" dirty="0">
              <a:latin typeface="メイリオ" panose="020B0604030504040204" pitchFamily="50" charset="-128"/>
              <a:ea typeface="メイリオ" panose="020B0604030504040204" pitchFamily="50" charset="-128"/>
              <a:cs typeface="Meiryo" charset="-128"/>
            </a:endParaRPr>
          </a:p>
        </p:txBody>
      </p:sp>
    </p:spTree>
    <p:extLst>
      <p:ext uri="{BB962C8B-B14F-4D97-AF65-F5344CB8AC3E}">
        <p14:creationId xmlns:p14="http://schemas.microsoft.com/office/powerpoint/2010/main" val="370656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691680" y="621088"/>
            <a:ext cx="7344816"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1</a:t>
            </a:r>
            <a:endParaRPr lang="ja-JP" altLang="en-US" sz="14000" dirty="0">
              <a:solidFill>
                <a:srgbClr val="009650"/>
              </a:solidFill>
            </a:endParaRPr>
          </a:p>
          <a:p>
            <a:r>
              <a:rPr lang="ja-JP" altLang="en-US" sz="4000" dirty="0">
                <a:solidFill>
                  <a:srgbClr val="009650"/>
                </a:solidFill>
              </a:rPr>
              <a:t>ハザードマップポータルサイトを知りましょう</a:t>
            </a:r>
            <a:endParaRPr lang="en-US" altLang="ja-JP" sz="4000" dirty="0">
              <a:solidFill>
                <a:srgbClr val="009650"/>
              </a:solidFill>
            </a:endParaRPr>
          </a:p>
        </p:txBody>
      </p:sp>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9435D1D-E35D-33BA-D1BC-1FF36DB340C1}"/>
              </a:ext>
            </a:extLst>
          </p:cNvPr>
          <p:cNvSpPr/>
          <p:nvPr/>
        </p:nvSpPr>
        <p:spPr>
          <a:xfrm>
            <a:off x="510127" y="2636912"/>
            <a:ext cx="4246623" cy="3642940"/>
          </a:xfrm>
          <a:prstGeom prst="rect">
            <a:avLst/>
          </a:prstGeom>
          <a:solidFill>
            <a:schemeClr val="bg1"/>
          </a:solid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78148"/>
            <a:ext cx="3775393" cy="490904"/>
          </a:xfrm>
        </p:spPr>
        <p:txBody>
          <a:bodyPr wrap="none">
            <a:spAutoFit/>
          </a:bodyPr>
          <a:lstStyle/>
          <a:p>
            <a:r>
              <a:rPr lang="ja-JP" altLang="en-US" sz="2800"/>
              <a:t>ハザードマップ</a:t>
            </a:r>
            <a:r>
              <a:rPr lang="ja-JP" altLang="en-US" sz="2800" dirty="0"/>
              <a:t>とは？</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
        <p:nvSpPr>
          <p:cNvPr id="3" name="字幕 14">
            <a:extLst>
              <a:ext uri="{FF2B5EF4-FFF2-40B4-BE49-F238E27FC236}">
                <a16:creationId xmlns:a16="http://schemas.microsoft.com/office/drawing/2014/main" id="{2B555D0B-ABC0-5969-5BD6-DA2E6E8DC692}"/>
              </a:ext>
            </a:extLst>
          </p:cNvPr>
          <p:cNvSpPr>
            <a:spLocks noGrp="1"/>
          </p:cNvSpPr>
          <p:nvPr>
            <p:ph type="subTitle" idx="1"/>
          </p:nvPr>
        </p:nvSpPr>
        <p:spPr>
          <a:xfrm>
            <a:off x="379661" y="1378056"/>
            <a:ext cx="8368801" cy="1186847"/>
          </a:xfrm>
        </p:spPr>
        <p:txBody>
          <a:bodyPr vert="horz" lIns="91440" tIns="45720" rIns="91440" bIns="45720" rtlCol="0" anchor="t">
            <a:noAutofit/>
          </a:bodyPr>
          <a:lstStyle/>
          <a:p>
            <a:r>
              <a:rPr lang="ja-JP" altLang="en-US" sz="2000" dirty="0">
                <a:latin typeface="Meiryo"/>
                <a:ea typeface="Meiryo"/>
              </a:rPr>
              <a:t>　</a:t>
            </a:r>
            <a:r>
              <a:rPr lang="ja-JP" altLang="en-US" sz="2000" dirty="0">
                <a:solidFill>
                  <a:srgbClr val="009650"/>
                </a:solidFill>
                <a:latin typeface="Meiryo"/>
                <a:ea typeface="Meiryo"/>
              </a:rPr>
              <a:t>ハザードマップとは</a:t>
            </a:r>
            <a:r>
              <a:rPr lang="ja-JP" altLang="en-US" sz="2000" dirty="0">
                <a:latin typeface="Meiryo"/>
                <a:ea typeface="Meiryo"/>
              </a:rPr>
              <a:t>、一般的に、自然災害による被害の軽減や防災対策に使用する目的で、被災想定区域や避難場所・避難経路などの防災関係施設の位置などを表示した地図で、</a:t>
            </a:r>
            <a:r>
              <a:rPr lang="ja-JP" altLang="en-US" sz="2000" dirty="0">
                <a:solidFill>
                  <a:srgbClr val="009650"/>
                </a:solidFill>
                <a:latin typeface="Meiryo"/>
                <a:ea typeface="Meiryo"/>
              </a:rPr>
              <a:t>災害が発生したときに危険と思われる箇所や避難場所などを地図にまとめたもの</a:t>
            </a:r>
            <a:r>
              <a:rPr lang="ja-JP" altLang="en-US" sz="2000" dirty="0">
                <a:latin typeface="Meiryo"/>
                <a:ea typeface="Meiryo"/>
              </a:rPr>
              <a:t>です。</a:t>
            </a:r>
          </a:p>
        </p:txBody>
      </p:sp>
      <p:grpSp>
        <p:nvGrpSpPr>
          <p:cNvPr id="9" name="グループ化 8">
            <a:extLst>
              <a:ext uri="{FF2B5EF4-FFF2-40B4-BE49-F238E27FC236}">
                <a16:creationId xmlns:a16="http://schemas.microsoft.com/office/drawing/2014/main" id="{3959B38C-36EE-4D95-A662-60717F6F3E36}"/>
              </a:ext>
            </a:extLst>
          </p:cNvPr>
          <p:cNvGrpSpPr/>
          <p:nvPr/>
        </p:nvGrpSpPr>
        <p:grpSpPr>
          <a:xfrm>
            <a:off x="4756750" y="3668773"/>
            <a:ext cx="3415650" cy="1015663"/>
            <a:chOff x="5520840" y="4556614"/>
            <a:chExt cx="3054880" cy="790154"/>
          </a:xfrm>
        </p:grpSpPr>
        <p:sp>
          <p:nvSpPr>
            <p:cNvPr id="2" name="テキスト ボックス 1">
              <a:extLst>
                <a:ext uri="{FF2B5EF4-FFF2-40B4-BE49-F238E27FC236}">
                  <a16:creationId xmlns:a16="http://schemas.microsoft.com/office/drawing/2014/main" id="{B585F552-66D6-491C-B316-6926C7E10D65}"/>
                </a:ext>
              </a:extLst>
            </p:cNvPr>
            <p:cNvSpPr txBox="1"/>
            <p:nvPr/>
          </p:nvSpPr>
          <p:spPr>
            <a:xfrm>
              <a:off x="6271464" y="4556614"/>
              <a:ext cx="2304256" cy="790154"/>
            </a:xfrm>
            <a:prstGeom prst="rect">
              <a:avLst/>
            </a:prstGeom>
            <a:solidFill>
              <a:srgbClr val="009650"/>
            </a:solidFill>
            <a:ln>
              <a:solidFill>
                <a:srgbClr val="00965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災害の種類によってハザードマップも</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異なります。</a:t>
              </a:r>
            </a:p>
          </p:txBody>
        </p:sp>
        <p:cxnSp>
          <p:nvCxnSpPr>
            <p:cNvPr id="8" name="直線コネクタ 7">
              <a:extLst>
                <a:ext uri="{FF2B5EF4-FFF2-40B4-BE49-F238E27FC236}">
                  <a16:creationId xmlns:a16="http://schemas.microsoft.com/office/drawing/2014/main" id="{CA2473A7-6FFD-4B16-B3DF-8BF3C83FE4D3}"/>
                </a:ext>
              </a:extLst>
            </p:cNvPr>
            <p:cNvCxnSpPr>
              <a:cxnSpLocks/>
              <a:endCxn id="2" idx="1"/>
            </p:cNvCxnSpPr>
            <p:nvPr/>
          </p:nvCxnSpPr>
          <p:spPr>
            <a:xfrm>
              <a:off x="5520840" y="4951691"/>
              <a:ext cx="750624" cy="1"/>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grpSp>
      <p:sp>
        <p:nvSpPr>
          <p:cNvPr id="4" name="字幕 14">
            <a:extLst>
              <a:ext uri="{FF2B5EF4-FFF2-40B4-BE49-F238E27FC236}">
                <a16:creationId xmlns:a16="http://schemas.microsoft.com/office/drawing/2014/main" id="{EF43A6F9-6C06-F9EC-A130-6E7FFD17931E}"/>
              </a:ext>
            </a:extLst>
          </p:cNvPr>
          <p:cNvSpPr txBox="1">
            <a:spLocks/>
          </p:cNvSpPr>
          <p:nvPr/>
        </p:nvSpPr>
        <p:spPr>
          <a:xfrm>
            <a:off x="802122" y="2709073"/>
            <a:ext cx="3697870" cy="352823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50000"/>
              </a:lnSpc>
            </a:pPr>
            <a:r>
              <a:rPr lang="ja-JP" altLang="en-US" sz="2000" dirty="0">
                <a:solidFill>
                  <a:srgbClr val="009650"/>
                </a:solidFill>
                <a:latin typeface="Meiryo"/>
                <a:ea typeface="Meiryo"/>
              </a:rPr>
              <a:t>（ハザードマップの例）</a:t>
            </a:r>
            <a:endParaRPr lang="en-US" altLang="ja-JP" sz="2000" dirty="0">
              <a:solidFill>
                <a:srgbClr val="009650"/>
              </a:solidFill>
              <a:latin typeface="Meiryo"/>
              <a:ea typeface="Meiryo"/>
            </a:endParaRPr>
          </a:p>
          <a:p>
            <a:pPr>
              <a:lnSpc>
                <a:spcPct val="150000"/>
              </a:lnSpc>
            </a:pPr>
            <a:r>
              <a:rPr lang="ja-JP" altLang="en-US" sz="2000" dirty="0">
                <a:solidFill>
                  <a:srgbClr val="009650"/>
                </a:solidFill>
                <a:latin typeface="Meiryo"/>
                <a:ea typeface="Meiryo"/>
              </a:rPr>
              <a:t>　・洪水ハザードマップ</a:t>
            </a:r>
            <a:endParaRPr lang="en-US" altLang="ja-JP" sz="2000" dirty="0">
              <a:solidFill>
                <a:srgbClr val="009650"/>
              </a:solidFill>
              <a:latin typeface="Meiryo"/>
              <a:ea typeface="Meiryo"/>
            </a:endParaRPr>
          </a:p>
          <a:p>
            <a:pPr>
              <a:lnSpc>
                <a:spcPct val="150000"/>
              </a:lnSpc>
            </a:pPr>
            <a:r>
              <a:rPr lang="ja-JP" altLang="en-US" sz="2000" dirty="0">
                <a:solidFill>
                  <a:srgbClr val="009650"/>
                </a:solidFill>
                <a:latin typeface="Meiryo"/>
                <a:ea typeface="Meiryo"/>
              </a:rPr>
              <a:t>　・高潮ハザードマップ</a:t>
            </a:r>
            <a:endParaRPr lang="en-US" altLang="ja-JP" sz="2000" dirty="0">
              <a:solidFill>
                <a:srgbClr val="009650"/>
              </a:solidFill>
              <a:latin typeface="Meiryo"/>
              <a:ea typeface="Meiryo"/>
            </a:endParaRPr>
          </a:p>
          <a:p>
            <a:pPr>
              <a:lnSpc>
                <a:spcPct val="150000"/>
              </a:lnSpc>
            </a:pPr>
            <a:r>
              <a:rPr lang="ja-JP" altLang="en-US" sz="2000" dirty="0">
                <a:solidFill>
                  <a:srgbClr val="009650"/>
                </a:solidFill>
                <a:latin typeface="Meiryo"/>
                <a:ea typeface="Meiryo"/>
              </a:rPr>
              <a:t>　・津波ハザードマップ</a:t>
            </a:r>
            <a:endParaRPr lang="en-US" altLang="ja-JP" sz="2000" dirty="0">
              <a:solidFill>
                <a:srgbClr val="009650"/>
              </a:solidFill>
              <a:latin typeface="Meiryo"/>
              <a:ea typeface="Meiryo"/>
            </a:endParaRPr>
          </a:p>
          <a:p>
            <a:pPr>
              <a:lnSpc>
                <a:spcPct val="150000"/>
              </a:lnSpc>
            </a:pPr>
            <a:r>
              <a:rPr lang="ja-JP" altLang="en-US" sz="2000" dirty="0">
                <a:solidFill>
                  <a:srgbClr val="009650"/>
                </a:solidFill>
                <a:latin typeface="Meiryo"/>
                <a:ea typeface="Meiryo"/>
              </a:rPr>
              <a:t>　・土砂災害ハザードマップ</a:t>
            </a:r>
            <a:endParaRPr lang="en-US" altLang="ja-JP" sz="2000" dirty="0">
              <a:solidFill>
                <a:srgbClr val="009650"/>
              </a:solidFill>
              <a:latin typeface="Meiryo"/>
              <a:ea typeface="Meiryo"/>
            </a:endParaRPr>
          </a:p>
          <a:p>
            <a:pPr>
              <a:lnSpc>
                <a:spcPct val="150000"/>
              </a:lnSpc>
            </a:pPr>
            <a:r>
              <a:rPr lang="ja-JP" altLang="en-US" sz="2000" dirty="0">
                <a:solidFill>
                  <a:srgbClr val="009650"/>
                </a:solidFill>
                <a:latin typeface="Meiryo"/>
                <a:ea typeface="Meiryo"/>
              </a:rPr>
              <a:t>　・火山ハザードマップ</a:t>
            </a:r>
            <a:endParaRPr lang="en-US" altLang="ja-JP" sz="2000" dirty="0">
              <a:solidFill>
                <a:srgbClr val="009650"/>
              </a:solidFill>
              <a:latin typeface="Meiryo"/>
              <a:ea typeface="Meiryo"/>
            </a:endParaRPr>
          </a:p>
        </p:txBody>
      </p:sp>
    </p:spTree>
    <p:extLst>
      <p:ext uri="{BB962C8B-B14F-4D97-AF65-F5344CB8AC3E}">
        <p14:creationId xmlns:p14="http://schemas.microsoft.com/office/powerpoint/2010/main" val="3866550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78148"/>
            <a:ext cx="6288901" cy="490904"/>
          </a:xfrm>
        </p:spPr>
        <p:txBody>
          <a:bodyPr wrap="none">
            <a:spAutoFit/>
          </a:bodyPr>
          <a:lstStyle/>
          <a:p>
            <a:r>
              <a:rPr lang="ja-JP" altLang="en-US" sz="2800" dirty="0"/>
              <a:t>ハザードマップポータルサイトとは？</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sp>
        <p:nvSpPr>
          <p:cNvPr id="2" name="テキスト ボックス 1">
            <a:extLst>
              <a:ext uri="{FF2B5EF4-FFF2-40B4-BE49-F238E27FC236}">
                <a16:creationId xmlns:a16="http://schemas.microsoft.com/office/drawing/2014/main" id="{94D1FA03-E0A4-442B-9781-00A1B0C5EBB3}"/>
              </a:ext>
            </a:extLst>
          </p:cNvPr>
          <p:cNvSpPr txBox="1"/>
          <p:nvPr/>
        </p:nvSpPr>
        <p:spPr>
          <a:xfrm>
            <a:off x="323528" y="1357863"/>
            <a:ext cx="8496944" cy="707886"/>
          </a:xfrm>
          <a:prstGeom prst="rect">
            <a:avLst/>
          </a:prstGeom>
          <a:solidFill>
            <a:srgbClr val="00965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ja-JP" altLang="en-US" sz="2000" b="1" dirty="0"/>
              <a:t>災害から命を守るためには、</a:t>
            </a:r>
            <a:r>
              <a:rPr lang="ja-JP" altLang="en-US" sz="2000" b="1" u="sng" dirty="0">
                <a:solidFill>
                  <a:schemeClr val="bg1"/>
                </a:solidFill>
              </a:rPr>
              <a:t>身のまわりでどんな災害が起こる危険性があるのか、どこへ避難すればよいのか</a:t>
            </a:r>
            <a:r>
              <a:rPr lang="ja-JP" altLang="en-US" sz="2000" b="1" dirty="0"/>
              <a:t>事前に備えておく必要があります。</a:t>
            </a:r>
            <a:endParaRPr lang="en-US" altLang="ja-JP" sz="2000" b="1" dirty="0"/>
          </a:p>
        </p:txBody>
      </p:sp>
      <p:sp>
        <p:nvSpPr>
          <p:cNvPr id="5" name="二等辺三角形 4">
            <a:extLst>
              <a:ext uri="{FF2B5EF4-FFF2-40B4-BE49-F238E27FC236}">
                <a16:creationId xmlns:a16="http://schemas.microsoft.com/office/drawing/2014/main" id="{D268A19A-1E43-460A-8B21-9E46B3BEB2C1}"/>
              </a:ext>
            </a:extLst>
          </p:cNvPr>
          <p:cNvSpPr/>
          <p:nvPr/>
        </p:nvSpPr>
        <p:spPr>
          <a:xfrm rot="10800000">
            <a:off x="3491880" y="2183069"/>
            <a:ext cx="2160240" cy="360040"/>
          </a:xfrm>
          <a:prstGeom prst="triangle">
            <a:avLst/>
          </a:prstGeom>
          <a:solidFill>
            <a:srgbClr val="009650"/>
          </a:solid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23F318DE-BA06-49D0-A0A8-FD2696E3F1FA}"/>
              </a:ext>
            </a:extLst>
          </p:cNvPr>
          <p:cNvSpPr txBox="1"/>
          <p:nvPr/>
        </p:nvSpPr>
        <p:spPr>
          <a:xfrm>
            <a:off x="505802" y="2660430"/>
            <a:ext cx="8170654" cy="1015663"/>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国土交通省では、防災に役立つ様々なリスク情報や全国の市区町村が作成したハザードマップをより便利により簡単に活用できるよう、</a:t>
            </a:r>
            <a:endParaRPr lang="en-US" altLang="ja-JP" sz="2000" dirty="0">
              <a:latin typeface="メイリオ" panose="020B0604030504040204" pitchFamily="50" charset="-128"/>
              <a:ea typeface="メイリオ" panose="020B0604030504040204" pitchFamily="50" charset="-128"/>
            </a:endParaRPr>
          </a:p>
          <a:p>
            <a:r>
              <a:rPr lang="ja-JP" altLang="en-US" sz="2000" b="1" u="sng" dirty="0">
                <a:solidFill>
                  <a:srgbClr val="00B050"/>
                </a:solidFill>
                <a:latin typeface="メイリオ" panose="020B0604030504040204" pitchFamily="50" charset="-128"/>
                <a:ea typeface="メイリオ" panose="020B0604030504040204" pitchFamily="50" charset="-128"/>
              </a:rPr>
              <a:t>「ハザードマップポータルサイト」</a:t>
            </a:r>
            <a:r>
              <a:rPr lang="ja-JP" altLang="en-US" sz="2000" dirty="0">
                <a:latin typeface="メイリオ" panose="020B0604030504040204" pitchFamily="50" charset="-128"/>
                <a:ea typeface="メイリオ" panose="020B0604030504040204" pitchFamily="50" charset="-128"/>
              </a:rPr>
              <a:t>を公開しています。</a:t>
            </a:r>
            <a:endParaRPr lang="en-US" altLang="ja-JP" sz="20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77E7B13C-3037-49AD-A8E5-E9AFFF1B064D}"/>
              </a:ext>
            </a:extLst>
          </p:cNvPr>
          <p:cNvSpPr txBox="1"/>
          <p:nvPr/>
        </p:nvSpPr>
        <p:spPr>
          <a:xfrm>
            <a:off x="3131840" y="4229406"/>
            <a:ext cx="4752524" cy="646331"/>
          </a:xfrm>
          <a:prstGeom prst="rect">
            <a:avLst/>
          </a:prstGeom>
          <a:noFill/>
        </p:spPr>
        <p:txBody>
          <a:bodyPr wrap="square" rtlCol="0">
            <a:spAutoFit/>
          </a:bodyPr>
          <a:lstStyle/>
          <a:p>
            <a:r>
              <a:rPr kumimoji="1" lang="ja-JP" altLang="en-US" dirty="0"/>
              <a:t>災害リスク情報や防災に役立つ情報を、</a:t>
            </a:r>
            <a:endParaRPr kumimoji="1" lang="en-US" altLang="ja-JP" dirty="0"/>
          </a:p>
          <a:p>
            <a:r>
              <a:rPr kumimoji="1" lang="ja-JP" altLang="en-US" dirty="0"/>
              <a:t>一つの地図に重ねて閲覧できる</a:t>
            </a:r>
            <a:r>
              <a:rPr kumimoji="1" lang="en-US" altLang="ja-JP" dirty="0"/>
              <a:t>WEB</a:t>
            </a:r>
            <a:r>
              <a:rPr kumimoji="1" lang="ja-JP" altLang="en-US" dirty="0"/>
              <a:t>サービス</a:t>
            </a:r>
          </a:p>
        </p:txBody>
      </p:sp>
      <p:sp>
        <p:nvSpPr>
          <p:cNvPr id="12" name="四角形: 角を丸くする 11">
            <a:extLst>
              <a:ext uri="{FF2B5EF4-FFF2-40B4-BE49-F238E27FC236}">
                <a16:creationId xmlns:a16="http://schemas.microsoft.com/office/drawing/2014/main" id="{8BDF0F26-C61D-4CA5-A406-81A2656FE626}"/>
              </a:ext>
            </a:extLst>
          </p:cNvPr>
          <p:cNvSpPr/>
          <p:nvPr/>
        </p:nvSpPr>
        <p:spPr>
          <a:xfrm>
            <a:off x="2987824" y="3986080"/>
            <a:ext cx="4896540" cy="1015663"/>
          </a:xfrm>
          <a:prstGeom prst="roundRect">
            <a:avLst/>
          </a:prstGeom>
          <a:no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8A0C0C8E-D887-4B95-8980-4A9C4E571045}"/>
              </a:ext>
            </a:extLst>
          </p:cNvPr>
          <p:cNvSpPr txBox="1"/>
          <p:nvPr/>
        </p:nvSpPr>
        <p:spPr>
          <a:xfrm>
            <a:off x="1979712" y="3786025"/>
            <a:ext cx="2749471" cy="400110"/>
          </a:xfrm>
          <a:prstGeom prst="rect">
            <a:avLst/>
          </a:prstGeom>
          <a:solidFill>
            <a:srgbClr val="009650"/>
          </a:solidFill>
          <a:ln>
            <a:solidFill>
              <a:srgbClr val="009650"/>
            </a:solidFill>
          </a:ln>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重ねるハザードマップ</a:t>
            </a:r>
          </a:p>
        </p:txBody>
      </p:sp>
      <p:sp>
        <p:nvSpPr>
          <p:cNvPr id="15" name="四角形: 角を丸くする 14">
            <a:extLst>
              <a:ext uri="{FF2B5EF4-FFF2-40B4-BE49-F238E27FC236}">
                <a16:creationId xmlns:a16="http://schemas.microsoft.com/office/drawing/2014/main" id="{28EA4424-C1C9-47D4-AED2-ADAB64BC7BD9}"/>
              </a:ext>
            </a:extLst>
          </p:cNvPr>
          <p:cNvSpPr/>
          <p:nvPr/>
        </p:nvSpPr>
        <p:spPr>
          <a:xfrm>
            <a:off x="2987824" y="5264189"/>
            <a:ext cx="4896540" cy="1015663"/>
          </a:xfrm>
          <a:prstGeom prst="roundRect">
            <a:avLst/>
          </a:prstGeom>
          <a:no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84F11B66-5B81-4B00-B64C-283717052B44}"/>
              </a:ext>
            </a:extLst>
          </p:cNvPr>
          <p:cNvSpPr txBox="1"/>
          <p:nvPr/>
        </p:nvSpPr>
        <p:spPr>
          <a:xfrm>
            <a:off x="1979712" y="5064134"/>
            <a:ext cx="3005951" cy="400110"/>
          </a:xfrm>
          <a:prstGeom prst="rect">
            <a:avLst/>
          </a:prstGeom>
          <a:solidFill>
            <a:srgbClr val="009650"/>
          </a:solidFill>
          <a:ln/>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わがまちハザードマップ</a:t>
            </a:r>
          </a:p>
        </p:txBody>
      </p:sp>
      <p:sp>
        <p:nvSpPr>
          <p:cNvPr id="17" name="テキスト ボックス 16">
            <a:extLst>
              <a:ext uri="{FF2B5EF4-FFF2-40B4-BE49-F238E27FC236}">
                <a16:creationId xmlns:a16="http://schemas.microsoft.com/office/drawing/2014/main" id="{700E42FD-ECFE-45BD-88A5-4A99479E0A35}"/>
              </a:ext>
            </a:extLst>
          </p:cNvPr>
          <p:cNvSpPr txBox="1"/>
          <p:nvPr/>
        </p:nvSpPr>
        <p:spPr>
          <a:xfrm>
            <a:off x="3156664" y="5534149"/>
            <a:ext cx="4414847" cy="646331"/>
          </a:xfrm>
          <a:prstGeom prst="rect">
            <a:avLst/>
          </a:prstGeom>
          <a:noFill/>
        </p:spPr>
        <p:txBody>
          <a:bodyPr wrap="square" rtlCol="0">
            <a:spAutoFit/>
          </a:bodyPr>
          <a:lstStyle/>
          <a:p>
            <a:r>
              <a:rPr lang="ja-JP" altLang="en-US"/>
              <a:t>各市区町村</a:t>
            </a:r>
            <a:r>
              <a:rPr lang="ja-JP" altLang="en-US" dirty="0"/>
              <a:t>作成のハザードマップを見つけやすくまとめた</a:t>
            </a:r>
            <a:r>
              <a:rPr lang="en-US" altLang="ja-JP" dirty="0"/>
              <a:t>WEB</a:t>
            </a:r>
            <a:r>
              <a:rPr lang="ja-JP" altLang="en-US" dirty="0"/>
              <a:t>サービス</a:t>
            </a:r>
            <a:endParaRPr kumimoji="1" lang="ja-JP" altLang="en-US" dirty="0"/>
          </a:p>
        </p:txBody>
      </p:sp>
      <p:grpSp>
        <p:nvGrpSpPr>
          <p:cNvPr id="27" name="グループ化 26">
            <a:extLst>
              <a:ext uri="{FF2B5EF4-FFF2-40B4-BE49-F238E27FC236}">
                <a16:creationId xmlns:a16="http://schemas.microsoft.com/office/drawing/2014/main" id="{CF153E7D-C865-4F33-BD97-EC97EB411E6E}"/>
              </a:ext>
            </a:extLst>
          </p:cNvPr>
          <p:cNvGrpSpPr/>
          <p:nvPr/>
        </p:nvGrpSpPr>
        <p:grpSpPr>
          <a:xfrm>
            <a:off x="1331640" y="3573016"/>
            <a:ext cx="648072" cy="1691173"/>
            <a:chOff x="1331640" y="3573016"/>
            <a:chExt cx="648072" cy="1691173"/>
          </a:xfrm>
        </p:grpSpPr>
        <p:grpSp>
          <p:nvGrpSpPr>
            <p:cNvPr id="24" name="グループ化 23">
              <a:extLst>
                <a:ext uri="{FF2B5EF4-FFF2-40B4-BE49-F238E27FC236}">
                  <a16:creationId xmlns:a16="http://schemas.microsoft.com/office/drawing/2014/main" id="{80D4DFA9-0400-4918-8318-BDB2C0DC4F8F}"/>
                </a:ext>
              </a:extLst>
            </p:cNvPr>
            <p:cNvGrpSpPr/>
            <p:nvPr/>
          </p:nvGrpSpPr>
          <p:grpSpPr>
            <a:xfrm>
              <a:off x="1331640" y="3573016"/>
              <a:ext cx="648072" cy="1691173"/>
              <a:chOff x="1331640" y="3573016"/>
              <a:chExt cx="648072" cy="1691173"/>
            </a:xfrm>
          </p:grpSpPr>
          <p:cxnSp>
            <p:nvCxnSpPr>
              <p:cNvPr id="19" name="直線コネクタ 18">
                <a:extLst>
                  <a:ext uri="{FF2B5EF4-FFF2-40B4-BE49-F238E27FC236}">
                    <a16:creationId xmlns:a16="http://schemas.microsoft.com/office/drawing/2014/main" id="{7F27F3AE-13BC-4C7A-9874-425F62A9221F}"/>
                  </a:ext>
                </a:extLst>
              </p:cNvPr>
              <p:cNvCxnSpPr>
                <a:cxnSpLocks/>
              </p:cNvCxnSpPr>
              <p:nvPr/>
            </p:nvCxnSpPr>
            <p:spPr>
              <a:xfrm>
                <a:off x="1331640" y="3573016"/>
                <a:ext cx="0" cy="1691173"/>
              </a:xfrm>
              <a:prstGeom prst="line">
                <a:avLst/>
              </a:prstGeom>
              <a:ln w="28575">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ADB4CCC-FE7D-470C-BAA6-9CFC5F75B6A0}"/>
                  </a:ext>
                </a:extLst>
              </p:cNvPr>
              <p:cNvCxnSpPr>
                <a:cxnSpLocks/>
                <a:endCxn id="16" idx="1"/>
              </p:cNvCxnSpPr>
              <p:nvPr/>
            </p:nvCxnSpPr>
            <p:spPr>
              <a:xfrm>
                <a:off x="1331640" y="5264189"/>
                <a:ext cx="648072" cy="0"/>
              </a:xfrm>
              <a:prstGeom prst="line">
                <a:avLst/>
              </a:prstGeom>
              <a:ln w="28575">
                <a:solidFill>
                  <a:srgbClr val="009650"/>
                </a:solidFill>
              </a:ln>
            </p:spPr>
            <p:style>
              <a:lnRef idx="1">
                <a:schemeClr val="accent1"/>
              </a:lnRef>
              <a:fillRef idx="0">
                <a:schemeClr val="accent1"/>
              </a:fillRef>
              <a:effectRef idx="0">
                <a:schemeClr val="accent1"/>
              </a:effectRef>
              <a:fontRef idx="minor">
                <a:schemeClr val="tx1"/>
              </a:fontRef>
            </p:style>
          </p:cxnSp>
        </p:grpSp>
        <p:cxnSp>
          <p:nvCxnSpPr>
            <p:cNvPr id="26" name="直線コネクタ 25">
              <a:extLst>
                <a:ext uri="{FF2B5EF4-FFF2-40B4-BE49-F238E27FC236}">
                  <a16:creationId xmlns:a16="http://schemas.microsoft.com/office/drawing/2014/main" id="{5FB88CBE-D455-4ACD-AE01-444DCAC0B952}"/>
                </a:ext>
              </a:extLst>
            </p:cNvPr>
            <p:cNvCxnSpPr>
              <a:endCxn id="8" idx="1"/>
            </p:cNvCxnSpPr>
            <p:nvPr/>
          </p:nvCxnSpPr>
          <p:spPr>
            <a:xfrm>
              <a:off x="1331640" y="3986080"/>
              <a:ext cx="648072" cy="0"/>
            </a:xfrm>
            <a:prstGeom prst="line">
              <a:avLst/>
            </a:prstGeom>
            <a:ln w="28575">
              <a:solidFill>
                <a:srgbClr val="0096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8583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619672" y="578148"/>
            <a:ext cx="7366119" cy="490904"/>
          </a:xfrm>
        </p:spPr>
        <p:txBody>
          <a:bodyPr wrap="none">
            <a:spAutoFit/>
          </a:bodyPr>
          <a:lstStyle/>
          <a:p>
            <a:r>
              <a:rPr lang="ja-JP" altLang="en-US" sz="2800" dirty="0"/>
              <a:t>ハザードマップポータルサイトでできること</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1-C</a:t>
            </a:r>
            <a:endParaRPr lang="en-US" sz="3600" dirty="0"/>
          </a:p>
        </p:txBody>
      </p:sp>
      <p:sp>
        <p:nvSpPr>
          <p:cNvPr id="2" name="字幕 14">
            <a:extLst>
              <a:ext uri="{FF2B5EF4-FFF2-40B4-BE49-F238E27FC236}">
                <a16:creationId xmlns:a16="http://schemas.microsoft.com/office/drawing/2014/main" id="{322AD699-7B28-EE91-8752-521B1F595009}"/>
              </a:ext>
            </a:extLst>
          </p:cNvPr>
          <p:cNvSpPr>
            <a:spLocks noGrp="1"/>
          </p:cNvSpPr>
          <p:nvPr>
            <p:ph type="subTitle" idx="1"/>
          </p:nvPr>
        </p:nvSpPr>
        <p:spPr>
          <a:xfrm>
            <a:off x="379662" y="1378057"/>
            <a:ext cx="8356565" cy="752580"/>
          </a:xfrm>
        </p:spPr>
        <p:txBody>
          <a:bodyPr vert="horz" lIns="91440" tIns="45720" rIns="91440" bIns="45720" rtlCol="0" anchor="t">
            <a:normAutofit/>
          </a:bodyPr>
          <a:lstStyle/>
          <a:p>
            <a:r>
              <a:rPr lang="ja-JP" altLang="en-US" sz="2000" dirty="0">
                <a:latin typeface="Meiryo"/>
                <a:ea typeface="Meiryo"/>
              </a:rPr>
              <a:t>「重ねるハザードマップ」とは、災害のリスクや防災に役立つ様々な情報を</a:t>
            </a:r>
            <a:r>
              <a:rPr lang="en-US" altLang="ja-JP" sz="2000" dirty="0">
                <a:latin typeface="Meiryo"/>
                <a:ea typeface="Meiryo"/>
              </a:rPr>
              <a:t>1</a:t>
            </a:r>
            <a:r>
              <a:rPr lang="ja-JP" altLang="en-US" sz="2000" dirty="0">
                <a:latin typeface="Meiryo"/>
                <a:ea typeface="Meiryo"/>
              </a:rPr>
              <a:t>つの地図に重ねて表示することができるサービスです。</a:t>
            </a:r>
          </a:p>
          <a:p>
            <a:endParaRPr lang="ja-JP" altLang="en-US" sz="2000" dirty="0"/>
          </a:p>
        </p:txBody>
      </p:sp>
      <p:pic>
        <p:nvPicPr>
          <p:cNvPr id="36" name="図 35" descr="グラフィカル ユーザー インターフェイス, アプリケーション, マップ&#10;&#10;自動的に生成された説明">
            <a:extLst>
              <a:ext uri="{FF2B5EF4-FFF2-40B4-BE49-F238E27FC236}">
                <a16:creationId xmlns:a16="http://schemas.microsoft.com/office/drawing/2014/main" id="{EA0E52A7-8BCA-5441-2702-CDB06CFF37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83" t="13153" r="1760" b="7207"/>
          <a:stretch/>
        </p:blipFill>
        <p:spPr>
          <a:xfrm>
            <a:off x="5548006" y="3080898"/>
            <a:ext cx="3225366" cy="2487199"/>
          </a:xfrm>
          <a:prstGeom prst="rect">
            <a:avLst/>
          </a:prstGeom>
          <a:ln>
            <a:solidFill>
              <a:schemeClr val="tx1"/>
            </a:solidFill>
          </a:ln>
        </p:spPr>
      </p:pic>
      <p:sp>
        <p:nvSpPr>
          <p:cNvPr id="34" name="円形吹き出し 125">
            <a:extLst>
              <a:ext uri="{FF2B5EF4-FFF2-40B4-BE49-F238E27FC236}">
                <a16:creationId xmlns:a16="http://schemas.microsoft.com/office/drawing/2014/main" id="{B0C96ED0-8E47-39C8-1A71-257EF5A37DB5}"/>
              </a:ext>
            </a:extLst>
          </p:cNvPr>
          <p:cNvSpPr/>
          <p:nvPr/>
        </p:nvSpPr>
        <p:spPr>
          <a:xfrm>
            <a:off x="5621904" y="2040785"/>
            <a:ext cx="3077570" cy="860708"/>
          </a:xfrm>
          <a:prstGeom prst="wedgeEllipseCallout">
            <a:avLst>
              <a:gd name="adj1" fmla="val -1000"/>
              <a:gd name="adj2" fmla="val 92840"/>
            </a:avLst>
          </a:prstGeom>
          <a:solidFill>
            <a:schemeClr val="bg1"/>
          </a:solidFill>
          <a:ln w="28575">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00" b="1" dirty="0">
                <a:solidFill>
                  <a:schemeClr val="tx1"/>
                </a:solidFill>
                <a:latin typeface="メイリオ" panose="020B0604030504040204" pitchFamily="50" charset="-128"/>
                <a:ea typeface="メイリオ" panose="020B0604030504040204" pitchFamily="50" charset="-128"/>
              </a:rPr>
              <a:t>１つの地図に</a:t>
            </a:r>
            <a:endParaRPr lang="en-US" altLang="ja-JP" sz="1900" b="1" dirty="0">
              <a:solidFill>
                <a:schemeClr val="tx1"/>
              </a:solidFill>
              <a:latin typeface="メイリオ" panose="020B0604030504040204" pitchFamily="50" charset="-128"/>
              <a:ea typeface="メイリオ" panose="020B0604030504040204" pitchFamily="50" charset="-128"/>
            </a:endParaRPr>
          </a:p>
          <a:p>
            <a:pPr algn="ctr"/>
            <a:r>
              <a:rPr lang="ja-JP" altLang="en-US" sz="1900" b="1" dirty="0">
                <a:solidFill>
                  <a:schemeClr val="tx1"/>
                </a:solidFill>
                <a:latin typeface="メイリオ" panose="020B0604030504040204" pitchFamily="50" charset="-128"/>
                <a:ea typeface="メイリオ" panose="020B0604030504040204" pitchFamily="50" charset="-128"/>
              </a:rPr>
              <a:t>重ねて表示</a:t>
            </a:r>
            <a:endParaRPr lang="en-US" altLang="ja-JP" sz="1900" b="1" dirty="0">
              <a:solidFill>
                <a:schemeClr val="tx1"/>
              </a:solidFill>
              <a:latin typeface="メイリオ" panose="020B0604030504040204" pitchFamily="50" charset="-128"/>
              <a:ea typeface="メイリオ" panose="020B0604030504040204" pitchFamily="50" charset="-128"/>
            </a:endParaRPr>
          </a:p>
        </p:txBody>
      </p:sp>
      <p:cxnSp>
        <p:nvCxnSpPr>
          <p:cNvPr id="24" name="直線コネクタ 23">
            <a:extLst>
              <a:ext uri="{FF2B5EF4-FFF2-40B4-BE49-F238E27FC236}">
                <a16:creationId xmlns:a16="http://schemas.microsoft.com/office/drawing/2014/main" id="{EB49BA09-5D23-94B8-055A-1BD91BDC943C}"/>
              </a:ext>
            </a:extLst>
          </p:cNvPr>
          <p:cNvCxnSpPr/>
          <p:nvPr/>
        </p:nvCxnSpPr>
        <p:spPr>
          <a:xfrm>
            <a:off x="576539" y="4347845"/>
            <a:ext cx="43394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グループ化 3">
            <a:extLst>
              <a:ext uri="{FF2B5EF4-FFF2-40B4-BE49-F238E27FC236}">
                <a16:creationId xmlns:a16="http://schemas.microsoft.com/office/drawing/2014/main" id="{3128D779-04C6-4920-BBEB-E40D5949FDEF}"/>
              </a:ext>
            </a:extLst>
          </p:cNvPr>
          <p:cNvGrpSpPr/>
          <p:nvPr/>
        </p:nvGrpSpPr>
        <p:grpSpPr>
          <a:xfrm>
            <a:off x="379662" y="2177398"/>
            <a:ext cx="5217017" cy="3845013"/>
            <a:chOff x="441732" y="2129286"/>
            <a:chExt cx="5217017" cy="4135590"/>
          </a:xfrm>
        </p:grpSpPr>
        <p:sp>
          <p:nvSpPr>
            <p:cNvPr id="5" name="二等辺三角形 4">
              <a:extLst>
                <a:ext uri="{FF2B5EF4-FFF2-40B4-BE49-F238E27FC236}">
                  <a16:creationId xmlns:a16="http://schemas.microsoft.com/office/drawing/2014/main" id="{9B455D64-2689-D840-2DBB-CD4C05DB5537}"/>
                </a:ext>
              </a:extLst>
            </p:cNvPr>
            <p:cNvSpPr/>
            <p:nvPr/>
          </p:nvSpPr>
          <p:spPr>
            <a:xfrm rot="5400000">
              <a:off x="4844558" y="4198988"/>
              <a:ext cx="1363273" cy="265108"/>
            </a:xfrm>
            <a:prstGeom prst="triangle">
              <a:avLst/>
            </a:prstGeom>
            <a:solidFill>
              <a:srgbClr val="0096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b="1" dirty="0">
                <a:solidFill>
                  <a:schemeClr val="accent1">
                    <a:lumMod val="75000"/>
                  </a:schemeClr>
                </a:solidFill>
              </a:endParaRPr>
            </a:p>
          </p:txBody>
        </p:sp>
        <p:grpSp>
          <p:nvGrpSpPr>
            <p:cNvPr id="3" name="グループ化 2">
              <a:extLst>
                <a:ext uri="{FF2B5EF4-FFF2-40B4-BE49-F238E27FC236}">
                  <a16:creationId xmlns:a16="http://schemas.microsoft.com/office/drawing/2014/main" id="{97215A5E-681C-4704-BCD4-1C5181A81062}"/>
                </a:ext>
              </a:extLst>
            </p:cNvPr>
            <p:cNvGrpSpPr/>
            <p:nvPr/>
          </p:nvGrpSpPr>
          <p:grpSpPr>
            <a:xfrm>
              <a:off x="441732" y="2129286"/>
              <a:ext cx="4933458" cy="4135590"/>
              <a:chOff x="441732" y="2129286"/>
              <a:chExt cx="4933458" cy="4135590"/>
            </a:xfrm>
          </p:grpSpPr>
          <p:pic>
            <p:nvPicPr>
              <p:cNvPr id="1032" name="Picture 8">
                <a:extLst>
                  <a:ext uri="{FF2B5EF4-FFF2-40B4-BE49-F238E27FC236}">
                    <a16:creationId xmlns:a16="http://schemas.microsoft.com/office/drawing/2014/main" id="{97AD1EC3-0302-696B-B054-D48FE60B96C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09424" y="5184767"/>
                <a:ext cx="1019617" cy="10196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FD9CE15-A938-865E-CDDC-7AA54D4F58D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83631" y="5170998"/>
                <a:ext cx="1043167" cy="1025634"/>
              </a:xfrm>
              <a:prstGeom prst="rect">
                <a:avLst/>
              </a:prstGeom>
              <a:noFill/>
              <a:extLst>
                <a:ext uri="{909E8E84-426E-40DD-AFC4-6F175D3DCCD1}">
                  <a14:hiddenFill xmlns:a14="http://schemas.microsoft.com/office/drawing/2010/main">
                    <a:solidFill>
                      <a:srgbClr val="FFFFFF"/>
                    </a:solidFill>
                  </a14:hiddenFill>
                </a:ext>
              </a:extLst>
            </p:spPr>
          </p:pic>
          <p:sp>
            <p:nvSpPr>
              <p:cNvPr id="7" name="字幕 14">
                <a:extLst>
                  <a:ext uri="{FF2B5EF4-FFF2-40B4-BE49-F238E27FC236}">
                    <a16:creationId xmlns:a16="http://schemas.microsoft.com/office/drawing/2014/main" id="{6A518FC5-47D6-7C1C-467D-B7033319AA1C}"/>
                  </a:ext>
                </a:extLst>
              </p:cNvPr>
              <p:cNvSpPr txBox="1">
                <a:spLocks/>
              </p:cNvSpPr>
              <p:nvPr/>
            </p:nvSpPr>
            <p:spPr>
              <a:xfrm>
                <a:off x="441732" y="2542509"/>
                <a:ext cx="3236806" cy="365594"/>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285750" indent="-285750">
                  <a:buFont typeface="Wingdings" panose="05000000000000000000" pitchFamily="2" charset="2"/>
                  <a:buChar char="l"/>
                </a:pPr>
                <a:r>
                  <a:rPr lang="ja-JP" altLang="en-US" sz="1800" dirty="0"/>
                  <a:t>災害のリスクに関する情報</a:t>
                </a:r>
              </a:p>
            </p:txBody>
          </p:sp>
          <p:sp>
            <p:nvSpPr>
              <p:cNvPr id="9" name="字幕 14">
                <a:extLst>
                  <a:ext uri="{FF2B5EF4-FFF2-40B4-BE49-F238E27FC236}">
                    <a16:creationId xmlns:a16="http://schemas.microsoft.com/office/drawing/2014/main" id="{1D9CF079-386F-0053-0EC5-2EFE53E96AF6}"/>
                  </a:ext>
                </a:extLst>
              </p:cNvPr>
              <p:cNvSpPr txBox="1">
                <a:spLocks/>
              </p:cNvSpPr>
              <p:nvPr/>
            </p:nvSpPr>
            <p:spPr>
              <a:xfrm>
                <a:off x="510127" y="4463759"/>
                <a:ext cx="3236806" cy="365594"/>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285750" indent="-285750">
                  <a:buFont typeface="Wingdings" panose="05000000000000000000" pitchFamily="2" charset="2"/>
                  <a:buChar char="l"/>
                </a:pPr>
                <a:r>
                  <a:rPr lang="ja-JP" altLang="en-US" sz="1800" dirty="0"/>
                  <a:t>防災に役立つ情報</a:t>
                </a:r>
              </a:p>
            </p:txBody>
          </p:sp>
          <p:grpSp>
            <p:nvGrpSpPr>
              <p:cNvPr id="20" name="グループ化 19">
                <a:extLst>
                  <a:ext uri="{FF2B5EF4-FFF2-40B4-BE49-F238E27FC236}">
                    <a16:creationId xmlns:a16="http://schemas.microsoft.com/office/drawing/2014/main" id="{88DFB781-6FF8-7524-1979-7D8063523E8C}"/>
                  </a:ext>
                </a:extLst>
              </p:cNvPr>
              <p:cNvGrpSpPr/>
              <p:nvPr/>
            </p:nvGrpSpPr>
            <p:grpSpPr>
              <a:xfrm>
                <a:off x="962065" y="2918269"/>
                <a:ext cx="949373" cy="1264226"/>
                <a:chOff x="974749" y="3085101"/>
                <a:chExt cx="949373" cy="1264226"/>
              </a:xfrm>
            </p:grpSpPr>
            <p:pic>
              <p:nvPicPr>
                <p:cNvPr id="1026" name="Picture 2">
                  <a:extLst>
                    <a:ext uri="{FF2B5EF4-FFF2-40B4-BE49-F238E27FC236}">
                      <a16:creationId xmlns:a16="http://schemas.microsoft.com/office/drawing/2014/main" id="{86F42443-5A7A-7733-D9A1-819574D980F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74749" y="3399954"/>
                  <a:ext cx="949373" cy="949373"/>
                </a:xfrm>
                <a:prstGeom prst="rect">
                  <a:avLst/>
                </a:prstGeom>
                <a:noFill/>
                <a:extLst>
                  <a:ext uri="{909E8E84-426E-40DD-AFC4-6F175D3DCCD1}">
                    <a14:hiddenFill xmlns:a14="http://schemas.microsoft.com/office/drawing/2010/main">
                      <a:solidFill>
                        <a:srgbClr val="FFFFFF"/>
                      </a:solidFill>
                    </a14:hiddenFill>
                  </a:ext>
                </a:extLst>
              </p:spPr>
            </p:pic>
            <p:sp>
              <p:nvSpPr>
                <p:cNvPr id="13" name="字幕 14">
                  <a:extLst>
                    <a:ext uri="{FF2B5EF4-FFF2-40B4-BE49-F238E27FC236}">
                      <a16:creationId xmlns:a16="http://schemas.microsoft.com/office/drawing/2014/main" id="{879C0306-6959-529A-5FA8-AF80C7197A7B}"/>
                    </a:ext>
                  </a:extLst>
                </p:cNvPr>
                <p:cNvSpPr txBox="1">
                  <a:spLocks/>
                </p:cNvSpPr>
                <p:nvPr/>
              </p:nvSpPr>
              <p:spPr>
                <a:xfrm>
                  <a:off x="1101527" y="3085101"/>
                  <a:ext cx="750383" cy="365594"/>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800" dirty="0"/>
                    <a:t>洪水</a:t>
                  </a:r>
                </a:p>
              </p:txBody>
            </p:sp>
          </p:grpSp>
          <p:grpSp>
            <p:nvGrpSpPr>
              <p:cNvPr id="18" name="グループ化 17">
                <a:extLst>
                  <a:ext uri="{FF2B5EF4-FFF2-40B4-BE49-F238E27FC236}">
                    <a16:creationId xmlns:a16="http://schemas.microsoft.com/office/drawing/2014/main" id="{A8BB5CCD-D957-8E9C-12F1-D73F93F4E7D8}"/>
                  </a:ext>
                </a:extLst>
              </p:cNvPr>
              <p:cNvGrpSpPr/>
              <p:nvPr/>
            </p:nvGrpSpPr>
            <p:grpSpPr>
              <a:xfrm>
                <a:off x="3796959" y="2908103"/>
                <a:ext cx="1181140" cy="1279275"/>
                <a:chOff x="2219746" y="3062293"/>
                <a:chExt cx="1181140" cy="1279275"/>
              </a:xfrm>
            </p:grpSpPr>
            <p:pic>
              <p:nvPicPr>
                <p:cNvPr id="1028" name="Picture 4">
                  <a:extLst>
                    <a:ext uri="{FF2B5EF4-FFF2-40B4-BE49-F238E27FC236}">
                      <a16:creationId xmlns:a16="http://schemas.microsoft.com/office/drawing/2014/main" id="{1AE012AC-E468-2828-975D-34187EB05E52}"/>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334354" y="3392196"/>
                  <a:ext cx="949373" cy="949372"/>
                </a:xfrm>
                <a:prstGeom prst="rect">
                  <a:avLst/>
                </a:prstGeom>
                <a:noFill/>
                <a:extLst>
                  <a:ext uri="{909E8E84-426E-40DD-AFC4-6F175D3DCCD1}">
                    <a14:hiddenFill xmlns:a14="http://schemas.microsoft.com/office/drawing/2010/main">
                      <a:solidFill>
                        <a:srgbClr val="FFFFFF"/>
                      </a:solidFill>
                    </a14:hiddenFill>
                  </a:ext>
                </a:extLst>
              </p:spPr>
            </p:pic>
            <p:sp>
              <p:nvSpPr>
                <p:cNvPr id="15" name="字幕 14">
                  <a:extLst>
                    <a:ext uri="{FF2B5EF4-FFF2-40B4-BE49-F238E27FC236}">
                      <a16:creationId xmlns:a16="http://schemas.microsoft.com/office/drawing/2014/main" id="{97500D95-0F4E-F7C7-E14C-BB24020EE2F6}"/>
                    </a:ext>
                  </a:extLst>
                </p:cNvPr>
                <p:cNvSpPr txBox="1">
                  <a:spLocks/>
                </p:cNvSpPr>
                <p:nvPr/>
              </p:nvSpPr>
              <p:spPr>
                <a:xfrm>
                  <a:off x="2219746" y="3062293"/>
                  <a:ext cx="1181140" cy="36559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800" dirty="0"/>
                    <a:t>土砂災害</a:t>
                  </a:r>
                </a:p>
              </p:txBody>
            </p:sp>
          </p:grpSp>
          <p:grpSp>
            <p:nvGrpSpPr>
              <p:cNvPr id="21" name="グループ化 20">
                <a:extLst>
                  <a:ext uri="{FF2B5EF4-FFF2-40B4-BE49-F238E27FC236}">
                    <a16:creationId xmlns:a16="http://schemas.microsoft.com/office/drawing/2014/main" id="{325E4EA4-7D63-9524-3165-A04A5BBB36A1}"/>
                  </a:ext>
                </a:extLst>
              </p:cNvPr>
              <p:cNvGrpSpPr/>
              <p:nvPr/>
            </p:nvGrpSpPr>
            <p:grpSpPr>
              <a:xfrm>
                <a:off x="2292127" y="2911512"/>
                <a:ext cx="1326983" cy="1266152"/>
                <a:chOff x="3450569" y="3079494"/>
                <a:chExt cx="1326983" cy="1266152"/>
              </a:xfrm>
            </p:grpSpPr>
            <p:pic>
              <p:nvPicPr>
                <p:cNvPr id="1030" name="Picture 6">
                  <a:extLst>
                    <a:ext uri="{FF2B5EF4-FFF2-40B4-BE49-F238E27FC236}">
                      <a16:creationId xmlns:a16="http://schemas.microsoft.com/office/drawing/2014/main" id="{8AD99622-1703-82EE-AF0A-10D457EEF1F8}"/>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641953" y="3396273"/>
                  <a:ext cx="949373" cy="949373"/>
                </a:xfrm>
                <a:prstGeom prst="rect">
                  <a:avLst/>
                </a:prstGeom>
                <a:noFill/>
                <a:extLst>
                  <a:ext uri="{909E8E84-426E-40DD-AFC4-6F175D3DCCD1}">
                    <a14:hiddenFill xmlns:a14="http://schemas.microsoft.com/office/drawing/2010/main">
                      <a:solidFill>
                        <a:srgbClr val="FFFFFF"/>
                      </a:solidFill>
                    </a14:hiddenFill>
                  </a:ext>
                </a:extLst>
              </p:spPr>
            </p:pic>
            <p:sp>
              <p:nvSpPr>
                <p:cNvPr id="17" name="字幕 14">
                  <a:extLst>
                    <a:ext uri="{FF2B5EF4-FFF2-40B4-BE49-F238E27FC236}">
                      <a16:creationId xmlns:a16="http://schemas.microsoft.com/office/drawing/2014/main" id="{29C25A65-4368-768C-0A34-A0E1AE4913A7}"/>
                    </a:ext>
                  </a:extLst>
                </p:cNvPr>
                <p:cNvSpPr txBox="1">
                  <a:spLocks/>
                </p:cNvSpPr>
                <p:nvPr/>
              </p:nvSpPr>
              <p:spPr>
                <a:xfrm>
                  <a:off x="3450569" y="3079494"/>
                  <a:ext cx="1326983" cy="36559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800" dirty="0"/>
                    <a:t>津波・高潮</a:t>
                  </a:r>
                </a:p>
              </p:txBody>
            </p:sp>
          </p:grpSp>
          <p:sp>
            <p:nvSpPr>
              <p:cNvPr id="25" name="四角形: 角を丸くする 24">
                <a:extLst>
                  <a:ext uri="{FF2B5EF4-FFF2-40B4-BE49-F238E27FC236}">
                    <a16:creationId xmlns:a16="http://schemas.microsoft.com/office/drawing/2014/main" id="{1AA24D38-397D-FC34-55A6-28857E530AE8}"/>
                  </a:ext>
                </a:extLst>
              </p:cNvPr>
              <p:cNvSpPr/>
              <p:nvPr/>
            </p:nvSpPr>
            <p:spPr>
              <a:xfrm>
                <a:off x="444558" y="2286000"/>
                <a:ext cx="4930632" cy="3978876"/>
              </a:xfrm>
              <a:prstGeom prst="roundRect">
                <a:avLst>
                  <a:gd name="adj" fmla="val 6609"/>
                </a:avLst>
              </a:prstGeom>
              <a:noFill/>
              <a:ln w="3810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四角形: 角を丸くする 26">
                <a:extLst>
                  <a:ext uri="{FF2B5EF4-FFF2-40B4-BE49-F238E27FC236}">
                    <a16:creationId xmlns:a16="http://schemas.microsoft.com/office/drawing/2014/main" id="{433A8EC6-747F-2568-35B2-E08368BFE9EE}"/>
                  </a:ext>
                </a:extLst>
              </p:cNvPr>
              <p:cNvSpPr/>
              <p:nvPr/>
            </p:nvSpPr>
            <p:spPr>
              <a:xfrm>
                <a:off x="1598603" y="2129286"/>
                <a:ext cx="2517335" cy="339822"/>
              </a:xfrm>
              <a:prstGeom prst="roundRect">
                <a:avLst/>
              </a:prstGeom>
              <a:solidFill>
                <a:srgbClr val="FFFFFF"/>
              </a:solidFill>
              <a:ln w="3810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900" b="1" dirty="0">
                    <a:solidFill>
                      <a:srgbClr val="009650"/>
                    </a:solidFill>
                    <a:latin typeface="Meiryo"/>
                    <a:ea typeface="Meiryo"/>
                  </a:rPr>
                  <a:t>表示できる主な情報</a:t>
                </a:r>
                <a:endParaRPr lang="ja-JP" altLang="en-US" sz="1900" b="1" dirty="0">
                  <a:solidFill>
                    <a:srgbClr val="009650"/>
                  </a:solidFill>
                </a:endParaRPr>
              </a:p>
            </p:txBody>
          </p:sp>
          <p:sp>
            <p:nvSpPr>
              <p:cNvPr id="28" name="字幕 14">
                <a:extLst>
                  <a:ext uri="{FF2B5EF4-FFF2-40B4-BE49-F238E27FC236}">
                    <a16:creationId xmlns:a16="http://schemas.microsoft.com/office/drawing/2014/main" id="{5941AB64-1B52-93DD-E679-5F1D7EABC5D8}"/>
                  </a:ext>
                </a:extLst>
              </p:cNvPr>
              <p:cNvSpPr txBox="1">
                <a:spLocks/>
              </p:cNvSpPr>
              <p:nvPr/>
            </p:nvSpPr>
            <p:spPr>
              <a:xfrm>
                <a:off x="828549" y="4805405"/>
                <a:ext cx="1631673" cy="36559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900" dirty="0"/>
                  <a:t>道路防災情報</a:t>
                </a:r>
              </a:p>
            </p:txBody>
          </p:sp>
          <p:sp>
            <p:nvSpPr>
              <p:cNvPr id="29" name="字幕 14">
                <a:extLst>
                  <a:ext uri="{FF2B5EF4-FFF2-40B4-BE49-F238E27FC236}">
                    <a16:creationId xmlns:a16="http://schemas.microsoft.com/office/drawing/2014/main" id="{53A04B1B-5480-4C83-42C4-56E9B8AB3944}"/>
                  </a:ext>
                </a:extLst>
              </p:cNvPr>
              <p:cNvSpPr txBox="1">
                <a:spLocks/>
              </p:cNvSpPr>
              <p:nvPr/>
            </p:nvSpPr>
            <p:spPr>
              <a:xfrm>
                <a:off x="2483511" y="4805405"/>
                <a:ext cx="1946791" cy="36559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900" dirty="0"/>
                  <a:t>土地の成り立ち</a:t>
                </a:r>
              </a:p>
            </p:txBody>
          </p:sp>
          <p:sp>
            <p:nvSpPr>
              <p:cNvPr id="30" name="字幕 14">
                <a:extLst>
                  <a:ext uri="{FF2B5EF4-FFF2-40B4-BE49-F238E27FC236}">
                    <a16:creationId xmlns:a16="http://schemas.microsoft.com/office/drawing/2014/main" id="{3850B4A5-75DD-C894-DEDC-4E62C6E8B26B}"/>
                  </a:ext>
                </a:extLst>
              </p:cNvPr>
              <p:cNvSpPr txBox="1">
                <a:spLocks/>
              </p:cNvSpPr>
              <p:nvPr/>
            </p:nvSpPr>
            <p:spPr>
              <a:xfrm>
                <a:off x="4572000" y="5831975"/>
                <a:ext cx="755276" cy="36559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900" dirty="0"/>
                  <a:t>など</a:t>
                </a:r>
              </a:p>
            </p:txBody>
          </p:sp>
        </p:grpSp>
      </p:grpSp>
    </p:spTree>
    <p:extLst>
      <p:ext uri="{BB962C8B-B14F-4D97-AF65-F5344CB8AC3E}">
        <p14:creationId xmlns:p14="http://schemas.microsoft.com/office/powerpoint/2010/main" val="701358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619672" y="578148"/>
            <a:ext cx="7366119" cy="490904"/>
          </a:xfrm>
        </p:spPr>
        <p:txBody>
          <a:bodyPr wrap="none">
            <a:spAutoFit/>
          </a:bodyPr>
          <a:lstStyle/>
          <a:p>
            <a:r>
              <a:rPr lang="ja-JP" altLang="en-US" sz="2800" dirty="0"/>
              <a:t>ハザードマップポータルサイトでできること</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a:t>1-C</a:t>
            </a:r>
            <a:endParaRPr lang="en-US" sz="3600" dirty="0"/>
          </a:p>
        </p:txBody>
      </p:sp>
      <p:sp>
        <p:nvSpPr>
          <p:cNvPr id="2" name="字幕 14">
            <a:extLst>
              <a:ext uri="{FF2B5EF4-FFF2-40B4-BE49-F238E27FC236}">
                <a16:creationId xmlns:a16="http://schemas.microsoft.com/office/drawing/2014/main" id="{0FF55F68-DD63-9F05-A3D5-BB7C6FB427CD}"/>
              </a:ext>
            </a:extLst>
          </p:cNvPr>
          <p:cNvSpPr>
            <a:spLocks noGrp="1"/>
          </p:cNvSpPr>
          <p:nvPr>
            <p:ph type="subTitle" idx="1"/>
          </p:nvPr>
        </p:nvSpPr>
        <p:spPr>
          <a:xfrm>
            <a:off x="379662" y="1340768"/>
            <a:ext cx="8384676" cy="617489"/>
          </a:xfrm>
        </p:spPr>
        <p:txBody>
          <a:bodyPr vert="horz" lIns="91440" tIns="45720" rIns="91440" bIns="45720" rtlCol="0" anchor="t">
            <a:normAutofit fontScale="92500" lnSpcReduction="10000"/>
          </a:bodyPr>
          <a:lstStyle/>
          <a:p>
            <a:r>
              <a:rPr lang="ja-JP" altLang="en-US" sz="2000" dirty="0">
                <a:latin typeface="Meiryo"/>
                <a:ea typeface="Meiryo"/>
              </a:rPr>
              <a:t>「わがまちハザードマップ」では、全国の市区町村が作成したハザードマップを地図や災害種別から一括で検索し、閲覧することができます。</a:t>
            </a:r>
            <a:endParaRPr lang="ja-JP" altLang="en-US" sz="2000" dirty="0"/>
          </a:p>
        </p:txBody>
      </p:sp>
      <p:sp>
        <p:nvSpPr>
          <p:cNvPr id="13" name="四角形: 角を丸くする 12">
            <a:extLst>
              <a:ext uri="{FF2B5EF4-FFF2-40B4-BE49-F238E27FC236}">
                <a16:creationId xmlns:a16="http://schemas.microsoft.com/office/drawing/2014/main" id="{111E7E50-3C58-910F-3665-40F9B67980A1}"/>
              </a:ext>
            </a:extLst>
          </p:cNvPr>
          <p:cNvSpPr/>
          <p:nvPr/>
        </p:nvSpPr>
        <p:spPr>
          <a:xfrm>
            <a:off x="2727206" y="2129286"/>
            <a:ext cx="3549461" cy="339822"/>
          </a:xfrm>
          <a:prstGeom prst="roundRect">
            <a:avLst/>
          </a:prstGeom>
          <a:solidFill>
            <a:srgbClr val="FFFFFF"/>
          </a:solidFill>
          <a:ln w="3810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900" b="1" dirty="0">
                <a:solidFill>
                  <a:srgbClr val="009650"/>
                </a:solidFill>
                <a:latin typeface="Meiryo"/>
                <a:ea typeface="Meiryo"/>
              </a:rPr>
              <a:t>検索できる主な情報</a:t>
            </a:r>
            <a:endParaRPr lang="ja-JP" altLang="en-US" sz="1900" b="1" dirty="0">
              <a:solidFill>
                <a:srgbClr val="009650"/>
              </a:solidFill>
            </a:endParaRPr>
          </a:p>
        </p:txBody>
      </p:sp>
      <p:grpSp>
        <p:nvGrpSpPr>
          <p:cNvPr id="3" name="グループ化 2">
            <a:extLst>
              <a:ext uri="{FF2B5EF4-FFF2-40B4-BE49-F238E27FC236}">
                <a16:creationId xmlns:a16="http://schemas.microsoft.com/office/drawing/2014/main" id="{37904DBB-511A-4ECD-B28E-8D5FBAD787A7}"/>
              </a:ext>
            </a:extLst>
          </p:cNvPr>
          <p:cNvGrpSpPr/>
          <p:nvPr/>
        </p:nvGrpSpPr>
        <p:grpSpPr>
          <a:xfrm>
            <a:off x="581994" y="2661262"/>
            <a:ext cx="2549845" cy="1823268"/>
            <a:chOff x="581994" y="2661262"/>
            <a:chExt cx="2549845" cy="1823268"/>
          </a:xfrm>
        </p:grpSpPr>
        <p:sp>
          <p:nvSpPr>
            <p:cNvPr id="14" name="テキスト ボックス 13">
              <a:extLst>
                <a:ext uri="{FF2B5EF4-FFF2-40B4-BE49-F238E27FC236}">
                  <a16:creationId xmlns:a16="http://schemas.microsoft.com/office/drawing/2014/main" id="{CDACB181-45A1-9D18-A6FF-94DBDAB95AB1}"/>
                </a:ext>
              </a:extLst>
            </p:cNvPr>
            <p:cNvSpPr txBox="1"/>
            <p:nvPr/>
          </p:nvSpPr>
          <p:spPr>
            <a:xfrm>
              <a:off x="581994" y="2661262"/>
              <a:ext cx="2549845" cy="400110"/>
            </a:xfrm>
            <a:prstGeom prst="rect">
              <a:avLst/>
            </a:prstGeom>
            <a:noFill/>
          </p:spPr>
          <p:txBody>
            <a:bodyPr wrap="square">
              <a:spAutoFit/>
            </a:bodyPr>
            <a:lstStyle/>
            <a:p>
              <a:pPr algn="ctr"/>
              <a:r>
                <a:rPr lang="ja-JP" altLang="en-US" sz="2000" b="1" dirty="0">
                  <a:solidFill>
                    <a:schemeClr val="bg1"/>
                  </a:solidFill>
                  <a:highlight>
                    <a:srgbClr val="009650"/>
                  </a:highlight>
                  <a:latin typeface="メイリオ" panose="020B0604030504040204" pitchFamily="50" charset="-128"/>
                  <a:ea typeface="メイリオ" panose="020B0604030504040204" pitchFamily="50" charset="-128"/>
                </a:rPr>
                <a:t>洪水ハザードマップ</a:t>
              </a:r>
              <a:endParaRPr lang="en-US" altLang="ja-JP" sz="2000" b="1" dirty="0">
                <a:solidFill>
                  <a:schemeClr val="bg1"/>
                </a:solidFill>
                <a:highlight>
                  <a:srgbClr val="009650"/>
                </a:highlight>
                <a:latin typeface="メイリオ" panose="020B0604030504040204" pitchFamily="50" charset="-128"/>
                <a:ea typeface="メイリオ" panose="020B0604030504040204" pitchFamily="50" charset="-128"/>
              </a:endParaRPr>
            </a:p>
          </p:txBody>
        </p:sp>
        <p:pic>
          <p:nvPicPr>
            <p:cNvPr id="24" name="図 23">
              <a:extLst>
                <a:ext uri="{FF2B5EF4-FFF2-40B4-BE49-F238E27FC236}">
                  <a16:creationId xmlns:a16="http://schemas.microsoft.com/office/drawing/2014/main" id="{206F8CAD-5C15-E368-BE1C-C98BB7CEF4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5010"/>
            <a:stretch/>
          </p:blipFill>
          <p:spPr>
            <a:xfrm>
              <a:off x="719516" y="3029015"/>
              <a:ext cx="2274799" cy="1210789"/>
            </a:xfrm>
            <a:prstGeom prst="rect">
              <a:avLst/>
            </a:prstGeom>
          </p:spPr>
        </p:pic>
        <p:sp>
          <p:nvSpPr>
            <p:cNvPr id="25" name="テキスト ボックス 24">
              <a:extLst>
                <a:ext uri="{FF2B5EF4-FFF2-40B4-BE49-F238E27FC236}">
                  <a16:creationId xmlns:a16="http://schemas.microsoft.com/office/drawing/2014/main" id="{1870A915-A54F-A21E-D388-90F8A097D022}"/>
                </a:ext>
              </a:extLst>
            </p:cNvPr>
            <p:cNvSpPr txBox="1"/>
            <p:nvPr/>
          </p:nvSpPr>
          <p:spPr>
            <a:xfrm>
              <a:off x="614071" y="4207531"/>
              <a:ext cx="2492990"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東京都江東区洪水ハザードマップ</a:t>
              </a:r>
            </a:p>
          </p:txBody>
        </p:sp>
      </p:grpSp>
      <p:grpSp>
        <p:nvGrpSpPr>
          <p:cNvPr id="4" name="グループ化 3">
            <a:extLst>
              <a:ext uri="{FF2B5EF4-FFF2-40B4-BE49-F238E27FC236}">
                <a16:creationId xmlns:a16="http://schemas.microsoft.com/office/drawing/2014/main" id="{D8B18F39-761F-47BA-B37D-A6FCDA548DF1}"/>
              </a:ext>
            </a:extLst>
          </p:cNvPr>
          <p:cNvGrpSpPr/>
          <p:nvPr/>
        </p:nvGrpSpPr>
        <p:grpSpPr>
          <a:xfrm>
            <a:off x="3297077" y="2661262"/>
            <a:ext cx="2549845" cy="1843312"/>
            <a:chOff x="3297077" y="2661262"/>
            <a:chExt cx="2549845" cy="1843312"/>
          </a:xfrm>
        </p:grpSpPr>
        <p:sp>
          <p:nvSpPr>
            <p:cNvPr id="19" name="テキスト ボックス 18">
              <a:extLst>
                <a:ext uri="{FF2B5EF4-FFF2-40B4-BE49-F238E27FC236}">
                  <a16:creationId xmlns:a16="http://schemas.microsoft.com/office/drawing/2014/main" id="{BEC0DE5E-3EC4-E04A-351A-292F591F7561}"/>
                </a:ext>
              </a:extLst>
            </p:cNvPr>
            <p:cNvSpPr txBox="1"/>
            <p:nvPr/>
          </p:nvSpPr>
          <p:spPr>
            <a:xfrm>
              <a:off x="3297077" y="2661262"/>
              <a:ext cx="2549845" cy="677108"/>
            </a:xfrm>
            <a:prstGeom prst="rect">
              <a:avLst/>
            </a:prstGeom>
            <a:noFill/>
          </p:spPr>
          <p:txBody>
            <a:bodyPr wrap="square">
              <a:spAutoFit/>
            </a:bodyPr>
            <a:lstStyle/>
            <a:p>
              <a:pPr algn="ctr"/>
              <a:r>
                <a:rPr lang="ja-JP" altLang="en-US" sz="2000" b="1" dirty="0">
                  <a:solidFill>
                    <a:schemeClr val="bg1"/>
                  </a:solidFill>
                  <a:highlight>
                    <a:srgbClr val="009650"/>
                  </a:highlight>
                  <a:latin typeface="メイリオ" panose="020B0604030504040204" pitchFamily="50" charset="-128"/>
                  <a:ea typeface="メイリオ" panose="020B0604030504040204" pitchFamily="50" charset="-128"/>
                </a:rPr>
                <a:t>高潮ハザードマップ</a:t>
              </a:r>
              <a:endParaRPr lang="en-US" altLang="ja-JP" sz="2000" b="1" dirty="0">
                <a:solidFill>
                  <a:schemeClr val="bg1"/>
                </a:solidFill>
                <a:highlight>
                  <a:srgbClr val="009650"/>
                </a:highlight>
                <a:latin typeface="メイリオ" panose="020B0604030504040204" pitchFamily="50" charset="-128"/>
                <a:ea typeface="メイリオ" panose="020B0604030504040204" pitchFamily="50" charset="-128"/>
              </a:endParaRPr>
            </a:p>
            <a:p>
              <a:pPr algn="ctr"/>
              <a:endParaRPr lang="en-US" altLang="ja-JP" b="1" dirty="0">
                <a:latin typeface="メイリオ" panose="020B0604030504040204" pitchFamily="50" charset="-128"/>
                <a:ea typeface="メイリオ" panose="020B0604030504040204" pitchFamily="50" charset="-128"/>
              </a:endParaRPr>
            </a:p>
          </p:txBody>
        </p:sp>
        <p:pic>
          <p:nvPicPr>
            <p:cNvPr id="27" name="図 26" descr="グラフィカル ユーザー インターフェイス, マップ&#10;&#10;自動的に生成された説明">
              <a:extLst>
                <a:ext uri="{FF2B5EF4-FFF2-40B4-BE49-F238E27FC236}">
                  <a16:creationId xmlns:a16="http://schemas.microsoft.com/office/drawing/2014/main" id="{103BD730-091C-BA8C-9481-16535E4C2B4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4221" t="33838" r="5711" b="24379"/>
            <a:stretch/>
          </p:blipFill>
          <p:spPr>
            <a:xfrm>
              <a:off x="3434888" y="3029015"/>
              <a:ext cx="2274221" cy="1186542"/>
            </a:xfrm>
            <a:prstGeom prst="rect">
              <a:avLst/>
            </a:prstGeom>
          </p:spPr>
        </p:pic>
        <p:sp>
          <p:nvSpPr>
            <p:cNvPr id="28" name="テキスト ボックス 27">
              <a:extLst>
                <a:ext uri="{FF2B5EF4-FFF2-40B4-BE49-F238E27FC236}">
                  <a16:creationId xmlns:a16="http://schemas.microsoft.com/office/drawing/2014/main" id="{D0EF03BD-C528-5A72-C88A-2FBF21CA840C}"/>
                </a:ext>
              </a:extLst>
            </p:cNvPr>
            <p:cNvSpPr txBox="1"/>
            <p:nvPr/>
          </p:nvSpPr>
          <p:spPr>
            <a:xfrm>
              <a:off x="3348117" y="4227575"/>
              <a:ext cx="2492990"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山口県下関市高潮ハザードマップ</a:t>
              </a:r>
            </a:p>
          </p:txBody>
        </p:sp>
      </p:grpSp>
      <p:grpSp>
        <p:nvGrpSpPr>
          <p:cNvPr id="5" name="グループ化 4">
            <a:extLst>
              <a:ext uri="{FF2B5EF4-FFF2-40B4-BE49-F238E27FC236}">
                <a16:creationId xmlns:a16="http://schemas.microsoft.com/office/drawing/2014/main" id="{19FBF362-9C2D-4470-90CF-CEAECAB197B4}"/>
              </a:ext>
            </a:extLst>
          </p:cNvPr>
          <p:cNvGrpSpPr/>
          <p:nvPr/>
        </p:nvGrpSpPr>
        <p:grpSpPr>
          <a:xfrm>
            <a:off x="6014023" y="2661262"/>
            <a:ext cx="2687235" cy="1854764"/>
            <a:chOff x="6014023" y="2661262"/>
            <a:chExt cx="2687235" cy="1854764"/>
          </a:xfrm>
        </p:grpSpPr>
        <p:sp>
          <p:nvSpPr>
            <p:cNvPr id="12" name="テキスト ボックス 11">
              <a:extLst>
                <a:ext uri="{FF2B5EF4-FFF2-40B4-BE49-F238E27FC236}">
                  <a16:creationId xmlns:a16="http://schemas.microsoft.com/office/drawing/2014/main" id="{C3525BF8-E24B-A732-C21D-CDCFAD214C2B}"/>
                </a:ext>
              </a:extLst>
            </p:cNvPr>
            <p:cNvSpPr txBox="1"/>
            <p:nvPr/>
          </p:nvSpPr>
          <p:spPr>
            <a:xfrm>
              <a:off x="6014023" y="2661262"/>
              <a:ext cx="2549455" cy="400110"/>
            </a:xfrm>
            <a:prstGeom prst="rect">
              <a:avLst/>
            </a:prstGeom>
            <a:noFill/>
          </p:spPr>
          <p:txBody>
            <a:bodyPr wrap="square">
              <a:spAutoFit/>
            </a:bodyPr>
            <a:lstStyle/>
            <a:p>
              <a:pPr algn="ctr"/>
              <a:r>
                <a:rPr lang="ja-JP" altLang="en-US" sz="2000" b="1" dirty="0">
                  <a:solidFill>
                    <a:schemeClr val="bg1"/>
                  </a:solidFill>
                  <a:highlight>
                    <a:srgbClr val="009650"/>
                  </a:highlight>
                  <a:latin typeface="メイリオ" panose="020B0604030504040204" pitchFamily="50" charset="-128"/>
                  <a:ea typeface="メイリオ" panose="020B0604030504040204" pitchFamily="50" charset="-128"/>
                </a:rPr>
                <a:t>火山ハザードマップ</a:t>
              </a:r>
              <a:endParaRPr lang="en-US" altLang="ja-JP" sz="2000" b="1" dirty="0">
                <a:solidFill>
                  <a:schemeClr val="bg1"/>
                </a:solidFill>
                <a:highlight>
                  <a:srgbClr val="009650"/>
                </a:highlight>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4DAF8189-94D3-C5B7-90F8-158E06348695}"/>
                </a:ext>
              </a:extLst>
            </p:cNvPr>
            <p:cNvSpPr txBox="1"/>
            <p:nvPr/>
          </p:nvSpPr>
          <p:spPr>
            <a:xfrm>
              <a:off x="6054380" y="4239027"/>
              <a:ext cx="2646878"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北海道白老町樽前山火山防災マップ</a:t>
              </a:r>
            </a:p>
          </p:txBody>
        </p:sp>
        <p:pic>
          <p:nvPicPr>
            <p:cNvPr id="31" name="図 30" descr="グラフィカル ユーザー インターフェイス が含まれている画像&#10;&#10;自動的に生成された説明">
              <a:extLst>
                <a:ext uri="{FF2B5EF4-FFF2-40B4-BE49-F238E27FC236}">
                  <a16:creationId xmlns:a16="http://schemas.microsoft.com/office/drawing/2014/main" id="{80A974D5-BB2F-393A-5732-563B7F7033D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078" t="33838" r="52819" b="35350"/>
            <a:stretch/>
          </p:blipFill>
          <p:spPr>
            <a:xfrm>
              <a:off x="6151639" y="3037022"/>
              <a:ext cx="2272845" cy="1173361"/>
            </a:xfrm>
            <a:prstGeom prst="rect">
              <a:avLst/>
            </a:prstGeom>
          </p:spPr>
        </p:pic>
      </p:grpSp>
      <p:grpSp>
        <p:nvGrpSpPr>
          <p:cNvPr id="6" name="グループ化 5">
            <a:extLst>
              <a:ext uri="{FF2B5EF4-FFF2-40B4-BE49-F238E27FC236}">
                <a16:creationId xmlns:a16="http://schemas.microsoft.com/office/drawing/2014/main" id="{C67E2F0A-A7F4-4CA2-A8A0-5DF0B13B6276}"/>
              </a:ext>
            </a:extLst>
          </p:cNvPr>
          <p:cNvGrpSpPr/>
          <p:nvPr/>
        </p:nvGrpSpPr>
        <p:grpSpPr>
          <a:xfrm>
            <a:off x="1441826" y="4606111"/>
            <a:ext cx="3096344" cy="1884823"/>
            <a:chOff x="1441826" y="4606111"/>
            <a:chExt cx="3096344" cy="1884823"/>
          </a:xfrm>
        </p:grpSpPr>
        <p:sp>
          <p:nvSpPr>
            <p:cNvPr id="8" name="テキスト ボックス 7">
              <a:extLst>
                <a:ext uri="{FF2B5EF4-FFF2-40B4-BE49-F238E27FC236}">
                  <a16:creationId xmlns:a16="http://schemas.microsoft.com/office/drawing/2014/main" id="{CCBFCAFC-EE3D-B552-8734-75E6DD575765}"/>
                </a:ext>
              </a:extLst>
            </p:cNvPr>
            <p:cNvSpPr txBox="1"/>
            <p:nvPr/>
          </p:nvSpPr>
          <p:spPr>
            <a:xfrm>
              <a:off x="1441826" y="4606111"/>
              <a:ext cx="3096344" cy="369332"/>
            </a:xfrm>
            <a:prstGeom prst="rect">
              <a:avLst/>
            </a:prstGeom>
            <a:noFill/>
          </p:spPr>
          <p:txBody>
            <a:bodyPr wrap="square">
              <a:spAutoFit/>
            </a:bodyPr>
            <a:lstStyle/>
            <a:p>
              <a:pPr algn="ctr"/>
              <a:r>
                <a:rPr lang="ja-JP" altLang="en-US" b="1" dirty="0">
                  <a:solidFill>
                    <a:schemeClr val="bg1"/>
                  </a:solidFill>
                  <a:highlight>
                    <a:srgbClr val="009650"/>
                  </a:highlight>
                  <a:latin typeface="メイリオ" panose="020B0604030504040204" pitchFamily="50" charset="-128"/>
                  <a:ea typeface="メイリオ" panose="020B0604030504040204" pitchFamily="50" charset="-128"/>
                </a:rPr>
                <a:t>土砂災害ハザードマップ</a:t>
              </a:r>
              <a:endParaRPr lang="en-US" altLang="ja-JP" b="1" dirty="0">
                <a:solidFill>
                  <a:schemeClr val="bg1"/>
                </a:solidFill>
                <a:highlight>
                  <a:srgbClr val="009650"/>
                </a:highlight>
                <a:latin typeface="メイリオ" panose="020B0604030504040204" pitchFamily="50" charset="-128"/>
                <a:ea typeface="メイリオ" panose="020B0604030504040204" pitchFamily="50" charset="-128"/>
              </a:endParaRPr>
            </a:p>
          </p:txBody>
        </p:sp>
        <p:pic>
          <p:nvPicPr>
            <p:cNvPr id="20" name="Picture 12" descr="C:\Users\numata\Desktop\winshot保存\WS0268.bmp">
              <a:extLst>
                <a:ext uri="{FF2B5EF4-FFF2-40B4-BE49-F238E27FC236}">
                  <a16:creationId xmlns:a16="http://schemas.microsoft.com/office/drawing/2014/main" id="{9F088494-7594-29B4-D250-7B8908FF06C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38309" y="4926087"/>
              <a:ext cx="2103378" cy="1312833"/>
            </a:xfrm>
            <a:prstGeom prst="rect">
              <a:avLst/>
            </a:prstGeom>
            <a:noFill/>
          </p:spPr>
        </p:pic>
        <p:sp>
          <p:nvSpPr>
            <p:cNvPr id="34" name="テキスト ボックス 33">
              <a:extLst>
                <a:ext uri="{FF2B5EF4-FFF2-40B4-BE49-F238E27FC236}">
                  <a16:creationId xmlns:a16="http://schemas.microsoft.com/office/drawing/2014/main" id="{B7AF6441-F213-B646-CA99-0492AE946D15}"/>
                </a:ext>
              </a:extLst>
            </p:cNvPr>
            <p:cNvSpPr txBox="1"/>
            <p:nvPr/>
          </p:nvSpPr>
          <p:spPr>
            <a:xfrm>
              <a:off x="1512671" y="6213935"/>
              <a:ext cx="2954655"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栃木県宇都宮市土砂災害ハザードマップ</a:t>
              </a:r>
            </a:p>
          </p:txBody>
        </p:sp>
      </p:grpSp>
      <p:grpSp>
        <p:nvGrpSpPr>
          <p:cNvPr id="7" name="グループ化 6">
            <a:extLst>
              <a:ext uri="{FF2B5EF4-FFF2-40B4-BE49-F238E27FC236}">
                <a16:creationId xmlns:a16="http://schemas.microsoft.com/office/drawing/2014/main" id="{FB538D45-CBCF-486F-B546-5E2697EB0D9D}"/>
              </a:ext>
            </a:extLst>
          </p:cNvPr>
          <p:cNvGrpSpPr/>
          <p:nvPr/>
        </p:nvGrpSpPr>
        <p:grpSpPr>
          <a:xfrm>
            <a:off x="5016633" y="4614787"/>
            <a:ext cx="2808312" cy="1876147"/>
            <a:chOff x="5016633" y="4614787"/>
            <a:chExt cx="2808312" cy="1876147"/>
          </a:xfrm>
        </p:grpSpPr>
        <p:sp>
          <p:nvSpPr>
            <p:cNvPr id="23" name="テキスト ボックス 22">
              <a:extLst>
                <a:ext uri="{FF2B5EF4-FFF2-40B4-BE49-F238E27FC236}">
                  <a16:creationId xmlns:a16="http://schemas.microsoft.com/office/drawing/2014/main" id="{63416961-0BF3-79EA-0FB2-48354C1BA908}"/>
                </a:ext>
              </a:extLst>
            </p:cNvPr>
            <p:cNvSpPr txBox="1"/>
            <p:nvPr/>
          </p:nvSpPr>
          <p:spPr>
            <a:xfrm>
              <a:off x="5016633" y="4614787"/>
              <a:ext cx="2808312" cy="400110"/>
            </a:xfrm>
            <a:prstGeom prst="rect">
              <a:avLst/>
            </a:prstGeom>
            <a:noFill/>
          </p:spPr>
          <p:txBody>
            <a:bodyPr wrap="square">
              <a:spAutoFit/>
            </a:bodyPr>
            <a:lstStyle/>
            <a:p>
              <a:pPr algn="ctr"/>
              <a:r>
                <a:rPr lang="ja-JP" altLang="en-US" sz="2000" b="1" dirty="0">
                  <a:solidFill>
                    <a:schemeClr val="bg1"/>
                  </a:solidFill>
                  <a:highlight>
                    <a:srgbClr val="009650"/>
                  </a:highlight>
                  <a:latin typeface="メイリオ" panose="020B0604030504040204" pitchFamily="50" charset="-128"/>
                  <a:ea typeface="メイリオ" panose="020B0604030504040204" pitchFamily="50" charset="-128"/>
                </a:rPr>
                <a:t>津波ハザードマップ</a:t>
              </a:r>
              <a:endParaRPr lang="en-US" altLang="ja-JP" sz="2000" b="1" dirty="0">
                <a:solidFill>
                  <a:schemeClr val="bg1"/>
                </a:solidFill>
                <a:highlight>
                  <a:srgbClr val="009650"/>
                </a:highlight>
                <a:latin typeface="メイリオ" panose="020B0604030504040204" pitchFamily="50" charset="-128"/>
                <a:ea typeface="メイリオ" panose="020B0604030504040204" pitchFamily="50" charset="-128"/>
              </a:endParaRPr>
            </a:p>
          </p:txBody>
        </p:sp>
        <p:pic>
          <p:nvPicPr>
            <p:cNvPr id="21" name="Picture 11" descr="C:\Users\numata\Desktop\winshot保存\WS0267.bmp">
              <a:extLst>
                <a:ext uri="{FF2B5EF4-FFF2-40B4-BE49-F238E27FC236}">
                  <a16:creationId xmlns:a16="http://schemas.microsoft.com/office/drawing/2014/main" id="{C156B716-D7FB-4DB2-802F-824EBCC84C7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9476" b="7770"/>
            <a:stretch/>
          </p:blipFill>
          <p:spPr bwMode="auto">
            <a:xfrm>
              <a:off x="5286925" y="4993430"/>
              <a:ext cx="2293605" cy="1186249"/>
            </a:xfrm>
            <a:prstGeom prst="rect">
              <a:avLst/>
            </a:prstGeom>
            <a:noFill/>
          </p:spPr>
        </p:pic>
        <p:sp>
          <p:nvSpPr>
            <p:cNvPr id="35" name="テキスト ボックス 34">
              <a:extLst>
                <a:ext uri="{FF2B5EF4-FFF2-40B4-BE49-F238E27FC236}">
                  <a16:creationId xmlns:a16="http://schemas.microsoft.com/office/drawing/2014/main" id="{79495BC3-FCB0-1504-BB5F-546903524DD0}"/>
                </a:ext>
              </a:extLst>
            </p:cNvPr>
            <p:cNvSpPr txBox="1"/>
            <p:nvPr/>
          </p:nvSpPr>
          <p:spPr>
            <a:xfrm>
              <a:off x="5224710" y="6213935"/>
              <a:ext cx="2492990"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高知県高知市津波ハザードマップ</a:t>
              </a:r>
            </a:p>
          </p:txBody>
        </p:sp>
      </p:grpSp>
      <p:sp>
        <p:nvSpPr>
          <p:cNvPr id="9" name="テキスト ボックス 8">
            <a:extLst>
              <a:ext uri="{FF2B5EF4-FFF2-40B4-BE49-F238E27FC236}">
                <a16:creationId xmlns:a16="http://schemas.microsoft.com/office/drawing/2014/main" id="{C9F1F79F-FE3F-4F0A-9BA9-003957BE36D2}"/>
              </a:ext>
            </a:extLst>
          </p:cNvPr>
          <p:cNvSpPr txBox="1"/>
          <p:nvPr/>
        </p:nvSpPr>
        <p:spPr>
          <a:xfrm>
            <a:off x="4774691" y="1789188"/>
            <a:ext cx="4054315" cy="276999"/>
          </a:xfrm>
          <a:prstGeom prst="rect">
            <a:avLst/>
          </a:prstGeom>
          <a:noFill/>
        </p:spPr>
        <p:txBody>
          <a:bodyPr wrap="none" rtlCol="0">
            <a:spAutoFit/>
          </a:bodyPr>
          <a:lstStyle/>
          <a:p>
            <a:r>
              <a:rPr kumimoji="1" lang="en-US" altLang="ja-JP" sz="1200" dirty="0"/>
              <a:t>※</a:t>
            </a:r>
            <a:r>
              <a:rPr kumimoji="1" lang="ja-JP" altLang="en-US" sz="1200" dirty="0"/>
              <a:t>閲覧の際には、各市町村の</a:t>
            </a:r>
            <a:r>
              <a:rPr kumimoji="1" lang="en-US" altLang="ja-JP" sz="1200" dirty="0"/>
              <a:t>HP</a:t>
            </a:r>
            <a:r>
              <a:rPr kumimoji="1" lang="ja-JP" altLang="en-US" sz="1200" dirty="0" err="1"/>
              <a:t>に遷</a:t>
            </a:r>
            <a:r>
              <a:rPr kumimoji="1" lang="ja-JP" altLang="en-US" sz="1200" dirty="0"/>
              <a:t>移（移動）します。</a:t>
            </a:r>
          </a:p>
        </p:txBody>
      </p:sp>
    </p:spTree>
    <p:extLst>
      <p:ext uri="{BB962C8B-B14F-4D97-AF65-F5344CB8AC3E}">
        <p14:creationId xmlns:p14="http://schemas.microsoft.com/office/powerpoint/2010/main" val="2939191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691680" y="621088"/>
            <a:ext cx="7344816"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2</a:t>
            </a:r>
            <a:endParaRPr lang="ja-JP" altLang="en-US" sz="14000" dirty="0">
              <a:solidFill>
                <a:srgbClr val="009650"/>
              </a:solidFill>
            </a:endParaRPr>
          </a:p>
          <a:p>
            <a:r>
              <a:rPr lang="ja-JP" altLang="en-US" sz="4000" dirty="0">
                <a:solidFill>
                  <a:srgbClr val="009650"/>
                </a:solidFill>
              </a:rPr>
              <a:t>ハザードマップポータルサイト</a:t>
            </a:r>
            <a:r>
              <a:rPr lang="ja-JP" altLang="en-US" sz="4000" b="1" dirty="0">
                <a:solidFill>
                  <a:srgbClr val="009650"/>
                </a:solidFill>
                <a:latin typeface="Meiryo" charset="-128"/>
                <a:ea typeface="Meiryo" charset="-128"/>
                <a:cs typeface="Meiryo" charset="-128"/>
              </a:rPr>
              <a:t>の</a:t>
            </a:r>
            <a:r>
              <a:rPr lang="ja-JP" altLang="en-US" sz="4000" dirty="0">
                <a:solidFill>
                  <a:srgbClr val="009650"/>
                </a:solidFill>
              </a:rPr>
              <a:t>準備をしましょう</a:t>
            </a:r>
            <a:endParaRPr lang="en-US" altLang="ja-JP" sz="4000" dirty="0">
              <a:solidFill>
                <a:srgbClr val="009650"/>
              </a:solidFill>
            </a:endParaRPr>
          </a:p>
        </p:txBody>
      </p:sp>
    </p:spTree>
    <p:extLst>
      <p:ext uri="{BB962C8B-B14F-4D97-AF65-F5344CB8AC3E}">
        <p14:creationId xmlns:p14="http://schemas.microsoft.com/office/powerpoint/2010/main" val="3058920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BF5853D6-6FC9-D5C6-6E08-76A38AAA0A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5664" y="2132857"/>
            <a:ext cx="1440221" cy="3117002"/>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9" name="タイトル 1">
            <a:extLst>
              <a:ext uri="{FF2B5EF4-FFF2-40B4-BE49-F238E27FC236}">
                <a16:creationId xmlns:a16="http://schemas.microsoft.com/office/drawing/2014/main" id="{5733CE9C-304E-A0EB-74CF-B3CACBA08BC6}"/>
              </a:ext>
            </a:extLst>
          </p:cNvPr>
          <p:cNvSpPr txBox="1">
            <a:spLocks/>
          </p:cNvSpPr>
          <p:nvPr/>
        </p:nvSpPr>
        <p:spPr>
          <a:xfrm>
            <a:off x="1460830" y="519041"/>
            <a:ext cx="7237879" cy="448200"/>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sz="2500" dirty="0"/>
              <a:t>ハザードマップポータルサイトを検索しましょう</a:t>
            </a:r>
          </a:p>
        </p:txBody>
      </p:sp>
      <p:sp>
        <p:nvSpPr>
          <p:cNvPr id="10" name="字幕 14">
            <a:extLst>
              <a:ext uri="{FF2B5EF4-FFF2-40B4-BE49-F238E27FC236}">
                <a16:creationId xmlns:a16="http://schemas.microsoft.com/office/drawing/2014/main" id="{082B0083-56E5-6FCA-C6B5-22936F1B3147}"/>
              </a:ext>
            </a:extLst>
          </p:cNvPr>
          <p:cNvSpPr>
            <a:spLocks noGrp="1"/>
          </p:cNvSpPr>
          <p:nvPr>
            <p:ph type="subTitle" idx="1"/>
          </p:nvPr>
        </p:nvSpPr>
        <p:spPr>
          <a:xfrm>
            <a:off x="507804" y="1484824"/>
            <a:ext cx="8384676" cy="360000"/>
          </a:xfrm>
        </p:spPr>
        <p:txBody>
          <a:bodyPr vert="horz" lIns="91440" tIns="45720" rIns="91440" bIns="45720" rtlCol="0" anchor="t">
            <a:normAutofit fontScale="77500" lnSpcReduction="20000"/>
          </a:bodyPr>
          <a:lstStyle/>
          <a:p>
            <a:r>
              <a:rPr lang="ja-JP" altLang="en-US" sz="2800" dirty="0"/>
              <a:t>ハザードマップポータルサイトを検索しましょう</a:t>
            </a:r>
          </a:p>
        </p:txBody>
      </p:sp>
      <p:pic>
        <p:nvPicPr>
          <p:cNvPr id="20" name="図 19" descr="グラフィカル ユーザー インターフェイス, テキスト, アプリケーション&#10;&#10;自動的に生成された説明">
            <a:extLst>
              <a:ext uri="{FF2B5EF4-FFF2-40B4-BE49-F238E27FC236}">
                <a16:creationId xmlns:a16="http://schemas.microsoft.com/office/drawing/2014/main" id="{A6C7D57A-8F3A-D12F-B1E1-7DD66AD6F0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91454" y="2125161"/>
            <a:ext cx="1437160" cy="3110376"/>
          </a:xfrm>
          <a:prstGeom prst="rect">
            <a:avLst/>
          </a:prstGeom>
          <a:ln>
            <a:solidFill>
              <a:schemeClr val="tx1"/>
            </a:solidFill>
          </a:ln>
        </p:spPr>
      </p:pic>
      <p:pic>
        <p:nvPicPr>
          <p:cNvPr id="29" name="図 28" descr="グラフィカル ユーザー インターフェイス, アプリケーション&#10;&#10;自動的に生成された説明">
            <a:extLst>
              <a:ext uri="{FF2B5EF4-FFF2-40B4-BE49-F238E27FC236}">
                <a16:creationId xmlns:a16="http://schemas.microsoft.com/office/drawing/2014/main" id="{E76CDD11-67E7-AA16-AF87-CB1CBECEC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6775" y="2131004"/>
            <a:ext cx="1436466" cy="3108875"/>
          </a:xfrm>
          <a:prstGeom prst="rect">
            <a:avLst/>
          </a:prstGeom>
          <a:ln>
            <a:solidFill>
              <a:schemeClr val="tx1"/>
            </a:solidFill>
          </a:ln>
        </p:spPr>
      </p:pic>
      <p:sp>
        <p:nvSpPr>
          <p:cNvPr id="30" name="四角形: 角を丸くする 29">
            <a:extLst>
              <a:ext uri="{FF2B5EF4-FFF2-40B4-BE49-F238E27FC236}">
                <a16:creationId xmlns:a16="http://schemas.microsoft.com/office/drawing/2014/main" id="{8F149250-F362-D2C6-EE9E-53DA8CE4CEF3}"/>
              </a:ext>
            </a:extLst>
          </p:cNvPr>
          <p:cNvSpPr/>
          <p:nvPr/>
        </p:nvSpPr>
        <p:spPr>
          <a:xfrm>
            <a:off x="4381604" y="4872172"/>
            <a:ext cx="287804" cy="3171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四角形: 角を丸くする 30">
            <a:extLst>
              <a:ext uri="{FF2B5EF4-FFF2-40B4-BE49-F238E27FC236}">
                <a16:creationId xmlns:a16="http://schemas.microsoft.com/office/drawing/2014/main" id="{BCCCFC32-37AC-595C-7DFA-66D6A35AD5BB}"/>
              </a:ext>
            </a:extLst>
          </p:cNvPr>
          <p:cNvSpPr/>
          <p:nvPr/>
        </p:nvSpPr>
        <p:spPr>
          <a:xfrm>
            <a:off x="5662428" y="4782172"/>
            <a:ext cx="1299256"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2" name="図形グループ 108">
            <a:extLst>
              <a:ext uri="{FF2B5EF4-FFF2-40B4-BE49-F238E27FC236}">
                <a16:creationId xmlns:a16="http://schemas.microsoft.com/office/drawing/2014/main" id="{3407879F-FFDC-D7DA-3A3F-A837801C3499}"/>
              </a:ext>
            </a:extLst>
          </p:cNvPr>
          <p:cNvGrpSpPr/>
          <p:nvPr/>
        </p:nvGrpSpPr>
        <p:grpSpPr>
          <a:xfrm>
            <a:off x="4147407" y="4567190"/>
            <a:ext cx="296587" cy="293005"/>
            <a:chOff x="2897417" y="3995693"/>
            <a:chExt cx="296587" cy="293005"/>
          </a:xfrm>
        </p:grpSpPr>
        <p:sp>
          <p:nvSpPr>
            <p:cNvPr id="33" name="円/楕円 114">
              <a:extLst>
                <a:ext uri="{FF2B5EF4-FFF2-40B4-BE49-F238E27FC236}">
                  <a16:creationId xmlns:a16="http://schemas.microsoft.com/office/drawing/2014/main" id="{BAD4C1B1-08C0-CFF8-B14C-6696E610AE11}"/>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E3F75DD4-5796-0430-0D66-E9081C8C7DDC}"/>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35" name="図形グループ 93">
            <a:extLst>
              <a:ext uri="{FF2B5EF4-FFF2-40B4-BE49-F238E27FC236}">
                <a16:creationId xmlns:a16="http://schemas.microsoft.com/office/drawing/2014/main" id="{0817B335-6C0D-BC5F-09B3-701BD290CD65}"/>
              </a:ext>
            </a:extLst>
          </p:cNvPr>
          <p:cNvGrpSpPr/>
          <p:nvPr/>
        </p:nvGrpSpPr>
        <p:grpSpPr>
          <a:xfrm>
            <a:off x="5583873" y="4459683"/>
            <a:ext cx="296586" cy="293005"/>
            <a:chOff x="3546641" y="3995693"/>
            <a:chExt cx="296586" cy="293005"/>
          </a:xfrm>
        </p:grpSpPr>
        <p:sp>
          <p:nvSpPr>
            <p:cNvPr id="37" name="円/楕円 106">
              <a:extLst>
                <a:ext uri="{FF2B5EF4-FFF2-40B4-BE49-F238E27FC236}">
                  <a16:creationId xmlns:a16="http://schemas.microsoft.com/office/drawing/2014/main" id="{70FB3C44-1E85-94A7-400B-EBB63C831EC7}"/>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107">
              <a:extLst>
                <a:ext uri="{FF2B5EF4-FFF2-40B4-BE49-F238E27FC236}">
                  <a16:creationId xmlns:a16="http://schemas.microsoft.com/office/drawing/2014/main" id="{7F3252A8-4715-6369-DD15-633A66F67DD7}"/>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四角形: 角を丸くする 39">
            <a:extLst>
              <a:ext uri="{FF2B5EF4-FFF2-40B4-BE49-F238E27FC236}">
                <a16:creationId xmlns:a16="http://schemas.microsoft.com/office/drawing/2014/main" id="{FB95D031-CD91-2B4F-F8EC-8EA3FEEB28F5}"/>
              </a:ext>
            </a:extLst>
          </p:cNvPr>
          <p:cNvSpPr/>
          <p:nvPr/>
        </p:nvSpPr>
        <p:spPr>
          <a:xfrm>
            <a:off x="7283369" y="3883140"/>
            <a:ext cx="1322661"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5" name="図形グループ 69">
            <a:extLst>
              <a:ext uri="{FF2B5EF4-FFF2-40B4-BE49-F238E27FC236}">
                <a16:creationId xmlns:a16="http://schemas.microsoft.com/office/drawing/2014/main" id="{7EE33131-243A-0E5B-26FE-638E2D155651}"/>
              </a:ext>
            </a:extLst>
          </p:cNvPr>
          <p:cNvGrpSpPr/>
          <p:nvPr/>
        </p:nvGrpSpPr>
        <p:grpSpPr>
          <a:xfrm>
            <a:off x="7228472" y="3519455"/>
            <a:ext cx="296586" cy="293005"/>
            <a:chOff x="4232441" y="3995693"/>
            <a:chExt cx="296586" cy="293005"/>
          </a:xfrm>
        </p:grpSpPr>
        <p:sp>
          <p:nvSpPr>
            <p:cNvPr id="46" name="円/楕円 70">
              <a:extLst>
                <a:ext uri="{FF2B5EF4-FFF2-40B4-BE49-F238E27FC236}">
                  <a16:creationId xmlns:a16="http://schemas.microsoft.com/office/drawing/2014/main" id="{01BA48CD-62B0-DE49-B3C2-BAB31C47D3BE}"/>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71">
              <a:extLst>
                <a:ext uri="{FF2B5EF4-FFF2-40B4-BE49-F238E27FC236}">
                  <a16:creationId xmlns:a16="http://schemas.microsoft.com/office/drawing/2014/main" id="{6298D50E-315D-ACC8-705F-799E18CAF70D}"/>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8" name="テキスト ボックス 47">
            <a:extLst>
              <a:ext uri="{FF2B5EF4-FFF2-40B4-BE49-F238E27FC236}">
                <a16:creationId xmlns:a16="http://schemas.microsoft.com/office/drawing/2014/main" id="{23DBEB47-E412-506B-E685-D3D8B110A934}"/>
              </a:ext>
            </a:extLst>
          </p:cNvPr>
          <p:cNvSpPr txBox="1"/>
          <p:nvPr/>
        </p:nvSpPr>
        <p:spPr>
          <a:xfrm>
            <a:off x="553338" y="2122878"/>
            <a:ext cx="3234721" cy="3323987"/>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a:ea typeface="メイリオ"/>
              </a:rPr>
              <a:t>ホーム画面から「</a:t>
            </a:r>
            <a:r>
              <a:rPr lang="en-US" altLang="ja-JP" sz="1800" b="1" dirty="0">
                <a:latin typeface="メイリオ"/>
                <a:ea typeface="メイリオ"/>
              </a:rPr>
              <a:t>Safari</a:t>
            </a:r>
            <a:r>
              <a:rPr lang="ja-JP" altLang="en-US" sz="1800" b="1" dirty="0">
                <a:latin typeface="メイリオ"/>
                <a:ea typeface="メイリオ"/>
              </a:rPr>
              <a:t>」をダブルタップ</a:t>
            </a:r>
            <a:endParaRPr lang="en-US" altLang="ja-JP" sz="1800" b="1" dirty="0">
              <a:latin typeface="メイリオ"/>
              <a:ea typeface="メイリオ"/>
            </a:endParaRPr>
          </a:p>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画面下部にある検索用の枠をダブルタップ</a:t>
            </a:r>
            <a:endParaRPr lang="en-US" altLang="ja-JP" b="1" dirty="0">
              <a:latin typeface="Meiryo" charset="-128"/>
              <a:ea typeface="Meiryo" charset="-128"/>
              <a:cs typeface="Meiryo" charset="-128"/>
            </a:endParaRPr>
          </a:p>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a:ea typeface="メイリオ"/>
              </a:rPr>
              <a:t>「</a:t>
            </a:r>
            <a:r>
              <a:rPr lang="ja-JP" altLang="en-US" b="1" dirty="0">
                <a:latin typeface="メイリオ"/>
                <a:ea typeface="メイリオ"/>
              </a:rPr>
              <a:t>ハザードマップポータルサイト</a:t>
            </a:r>
            <a:r>
              <a:rPr lang="ja-JP" altLang="en-US" sz="1800" b="1" dirty="0">
                <a:latin typeface="メイリオ"/>
                <a:ea typeface="メイリオ"/>
              </a:rPr>
              <a:t>」と入力</a:t>
            </a:r>
            <a:endParaRPr lang="en-US" altLang="ja-JP" sz="1800" b="1" dirty="0">
              <a:latin typeface="メイリオ"/>
              <a:ea typeface="メイリオ"/>
            </a:endParaRPr>
          </a:p>
          <a:p>
            <a:pPr indent="-417600"/>
            <a:endParaRPr lang="en-US" altLang="ja-JP" b="1" spc="-16"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13018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BFB4DA5BB34FA47A8FA7AE6B4938B14" ma:contentTypeVersion="8" ma:contentTypeDescription="新しいドキュメントを作成します。" ma:contentTypeScope="" ma:versionID="6fd382fa48ecb3930ec06da0c48cd1d4">
  <xsd:schema xmlns:xsd="http://www.w3.org/2001/XMLSchema" xmlns:xs="http://www.w3.org/2001/XMLSchema" xmlns:p="http://schemas.microsoft.com/office/2006/metadata/properties" xmlns:ns2="1ccc0202-570a-4c76-b717-959d73301744" targetNamespace="http://schemas.microsoft.com/office/2006/metadata/properties" ma:root="true" ma:fieldsID="51c391f78a4e40208510eff2b869fca9" ns2:_="">
    <xsd:import namespace="1ccc0202-570a-4c76-b717-959d7330174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cc0202-570a-4c76-b717-959d733017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9589D4-1DE7-4C25-9A17-D009D61E2E4E}"/>
</file>

<file path=customXml/itemProps2.xml><?xml version="1.0" encoding="utf-8"?>
<ds:datastoreItem xmlns:ds="http://schemas.openxmlformats.org/officeDocument/2006/customXml" ds:itemID="{1A0A4914-D8D0-4871-AE4A-23BC57F1B570}">
  <ds:schemaRefs>
    <ds:schemaRef ds:uri="http://schemas.microsoft.com/sharepoint/v3/contenttype/forms"/>
  </ds:schemaRefs>
</ds:datastoreItem>
</file>

<file path=customXml/itemProps3.xml><?xml version="1.0" encoding="utf-8"?>
<ds:datastoreItem xmlns:ds="http://schemas.openxmlformats.org/officeDocument/2006/customXml" ds:itemID="{BD2A78E3-7CD9-4037-B415-8B0E04C50A2F}">
  <ds:schemaRefs>
    <ds:schemaRef ds:uri="http://schemas.microsoft.com/office/infopath/2007/PartnerControls"/>
    <ds:schemaRef ds:uri="http://purl.org/dc/elements/1.1/"/>
    <ds:schemaRef ds:uri="http://purl.org/dc/dcmitype/"/>
    <ds:schemaRef ds:uri="http://schemas.microsoft.com/office/2006/metadata/properties"/>
    <ds:schemaRef ds:uri="1ccc0202-570a-4c76-b717-959d73301744"/>
    <ds:schemaRef ds:uri="http://schemas.microsoft.com/office/2006/documentManagement/typ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1582</Words>
  <Application>Microsoft Office PowerPoint</Application>
  <PresentationFormat>画面に合わせる (4:3)</PresentationFormat>
  <Paragraphs>276</Paragraphs>
  <Slides>23</Slides>
  <Notes>23</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3" baseType="lpstr">
      <vt:lpstr>AoyagiKouzanFontT</vt:lpstr>
      <vt:lpstr>メイリオ</vt:lpstr>
      <vt:lpstr>メイリオ</vt:lpstr>
      <vt:lpstr>游ゴシック</vt:lpstr>
      <vt:lpstr>Arial</vt:lpstr>
      <vt:lpstr>Calibri</vt:lpstr>
      <vt:lpstr>Calibri Light</vt:lpstr>
      <vt:lpstr>Wingdings</vt:lpstr>
      <vt:lpstr>ホワイト</vt:lpstr>
      <vt:lpstr>think-cell スライド</vt:lpstr>
      <vt:lpstr>PowerPoint プレゼンテーション</vt:lpstr>
      <vt:lpstr>PowerPoint プレゼンテーション</vt:lpstr>
      <vt:lpstr>PowerPoint プレゼンテーション</vt:lpstr>
      <vt:lpstr>ハザードマップとは？</vt:lpstr>
      <vt:lpstr>ハザードマップポータルサイトとは？</vt:lpstr>
      <vt:lpstr>ハザードマップポータルサイトでできること</vt:lpstr>
      <vt:lpstr>ハザードマップポータルサイトでできること</vt:lpstr>
      <vt:lpstr>PowerPoint プレゼンテーション</vt:lpstr>
      <vt:lpstr>PowerPoint プレゼンテーション</vt:lpstr>
      <vt:lpstr>PowerPoint プレゼンテーション</vt:lpstr>
      <vt:lpstr>ブックマークをしましょう</vt:lpstr>
      <vt:lpstr>ブックマークをしましょう</vt:lpstr>
      <vt:lpstr>ホーム画面に追加しましょう</vt:lpstr>
      <vt:lpstr>PowerPoint プレゼンテーション</vt:lpstr>
      <vt:lpstr>重ねるハザードマップの説明</vt:lpstr>
      <vt:lpstr>重ねるハザードマップの説明</vt:lpstr>
      <vt:lpstr>重ねるハザードマップの説明</vt:lpstr>
      <vt:lpstr>わがまちハザードマップの使い方</vt:lpstr>
      <vt:lpstr>わがまちハザードマップの使い方</vt:lpstr>
      <vt:lpstr>わがまちハザードマップの使い方</vt:lpstr>
      <vt:lpstr>ハザードマップポータルサイトの活用方法</vt:lpstr>
      <vt:lpstr>よくある質問</vt:lpstr>
      <vt:lpstr>問い合わせ先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cp:revision>
  <dcterms:created xsi:type="dcterms:W3CDTF">2023-09-26T07:08:30Z</dcterms:created>
  <dcterms:modified xsi:type="dcterms:W3CDTF">2024-02-09T08:04:09Z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0x0101004BFB4DA5BB34FA47A8FA7AE6B4938B14</vt:lpwstr>
  </property>
</Properties>
</file>