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media/image21.jpg" ContentType="image/jpg"/>
  <Override PartName="/ppt/tags/tag6.xml" ContentType="application/vnd.openxmlformats-officedocument.presentationml.tags+xml"/>
  <Override PartName="/ppt/notesSlides/notesSlide11.xml" ContentType="application/vnd.openxmlformats-officedocument.presentationml.notesSlide+xml"/>
  <Override PartName="/ppt/media/image27.jpg" ContentType="image/jpg"/>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media/image28.jpg" ContentType="image/jpg"/>
  <Override PartName="/ppt/media/image29.jpg" ContentType="image/jpg"/>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media/image50.jpg" ContentType="image/jpg"/>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9"/>
  </p:notesMasterIdLst>
  <p:sldIdLst>
    <p:sldId id="416" r:id="rId5"/>
    <p:sldId id="429" r:id="rId6"/>
    <p:sldId id="444" r:id="rId7"/>
    <p:sldId id="297" r:id="rId8"/>
    <p:sldId id="418" r:id="rId9"/>
    <p:sldId id="419" r:id="rId10"/>
    <p:sldId id="437" r:id="rId11"/>
    <p:sldId id="421" r:id="rId12"/>
    <p:sldId id="422" r:id="rId13"/>
    <p:sldId id="440" r:id="rId14"/>
    <p:sldId id="432" r:id="rId15"/>
    <p:sldId id="439" r:id="rId16"/>
    <p:sldId id="442" r:id="rId17"/>
    <p:sldId id="441" r:id="rId18"/>
    <p:sldId id="443" r:id="rId19"/>
    <p:sldId id="435" r:id="rId20"/>
    <p:sldId id="343" r:id="rId21"/>
    <p:sldId id="346" r:id="rId22"/>
    <p:sldId id="347" r:id="rId23"/>
    <p:sldId id="348" r:id="rId24"/>
    <p:sldId id="349" r:id="rId25"/>
    <p:sldId id="376" r:id="rId26"/>
    <p:sldId id="409" r:id="rId27"/>
    <p:sldId id="377" r:id="rId28"/>
    <p:sldId id="378" r:id="rId29"/>
    <p:sldId id="267" r:id="rId30"/>
    <p:sldId id="262" r:id="rId31"/>
    <p:sldId id="410" r:id="rId32"/>
    <p:sldId id="412" r:id="rId33"/>
    <p:sldId id="413" r:id="rId34"/>
    <p:sldId id="414" r:id="rId35"/>
    <p:sldId id="374" r:id="rId36"/>
    <p:sldId id="375" r:id="rId37"/>
    <p:sldId id="436" r:id="rId38"/>
  </p:sldIdLst>
  <p:sldSz cx="9144000" cy="6858000" type="screen4x3"/>
  <p:notesSz cx="6735763" cy="9866313"/>
  <p:custDataLst>
    <p:tags r:id="rId40"/>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5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99"/>
    <a:srgbClr val="FFFFCC"/>
    <a:srgbClr val="2F528F"/>
    <a:srgbClr val="007864"/>
    <a:srgbClr val="FF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E2636-2572-422E-9170-F27A91975E58}" v="1" dt="2024-10-22T04:59:19.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9" autoAdjust="0"/>
    <p:restoredTop sz="95842" autoAdjust="0"/>
  </p:normalViewPr>
  <p:slideViewPr>
    <p:cSldViewPr snapToGrid="0" snapToObjects="1">
      <p:cViewPr varScale="1">
        <p:scale>
          <a:sx n="109" d="100"/>
          <a:sy n="109" d="100"/>
        </p:scale>
        <p:origin x="1482" y="108"/>
      </p:cViewPr>
      <p:guideLst/>
    </p:cSldViewPr>
  </p:slideViewPr>
  <p:notesTextViewPr>
    <p:cViewPr>
      <p:scale>
        <a:sx n="66" d="100"/>
        <a:sy n="66" d="100"/>
      </p:scale>
      <p:origin x="0" y="0"/>
    </p:cViewPr>
  </p:notesTextViewPr>
  <p:sorterViewPr>
    <p:cViewPr varScale="1">
      <p:scale>
        <a:sx n="1" d="1"/>
        <a:sy n="1" d="1"/>
      </p:scale>
      <p:origin x="0" y="0"/>
    </p:cViewPr>
  </p:sorterViewPr>
  <p:notesViewPr>
    <p:cSldViewPr snapToGrid="0" snapToObjects="1">
      <p:cViewPr>
        <p:scale>
          <a:sx n="66" d="100"/>
          <a:sy n="66" d="100"/>
        </p:scale>
        <p:origin x="2388" y="-4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2024/10/23</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39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Tree>
    <p:extLst>
      <p:ext uri="{BB962C8B-B14F-4D97-AF65-F5344CB8AC3E}">
        <p14:creationId xmlns:p14="http://schemas.microsoft.com/office/powerpoint/2010/main" val="80282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58196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8147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485673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03179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182869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88719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535608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70" algn="just"/>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19445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39746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3705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93696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66097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26677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3751587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52699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264573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326666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dirty="0"/>
          </a:p>
        </p:txBody>
      </p:sp>
    </p:spTree>
    <p:extLst>
      <p:ext uri="{BB962C8B-B14F-4D97-AF65-F5344CB8AC3E}">
        <p14:creationId xmlns:p14="http://schemas.microsoft.com/office/powerpoint/2010/main" val="1348386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208703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3705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37693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1714502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3525880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280102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101280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212694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5"/>
            <a:ext cx="5388610" cy="3531403"/>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2049180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5959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383593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61799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jp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4.bin"/><Relationship Id="rId10" Type="http://schemas.openxmlformats.org/officeDocument/2006/relationships/image" Target="../media/image24.jpg"/><Relationship Id="rId4" Type="http://schemas.openxmlformats.org/officeDocument/2006/relationships/image" Target="../media/image20.pn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11.xml"/><Relationship Id="rId7" Type="http://schemas.openxmlformats.org/officeDocument/2006/relationships/image" Target="../media/image25.jp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15.jpeg"/><Relationship Id="rId4" Type="http://schemas.openxmlformats.org/officeDocument/2006/relationships/image" Target="../media/image21.jpg"/><Relationship Id="rId9"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9.jp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jp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32.jp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faq.myna.go.jp/faq/show/2587" TargetMode="External"/><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19.xml"/><Relationship Id="rId7" Type="http://schemas.openxmlformats.org/officeDocument/2006/relationships/image" Target="../media/image45.jp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notesSlide" Target="../notesSlides/notesSlide20.xml"/><Relationship Id="rId7" Type="http://schemas.openxmlformats.org/officeDocument/2006/relationships/image" Target="../media/image48.jp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7.jp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21.xml"/><Relationship Id="rId7" Type="http://schemas.openxmlformats.org/officeDocument/2006/relationships/image" Target="../media/image51.jp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50.jp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2.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53.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4.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7.jpeg"/><Relationship Id="rId5" Type="http://schemas.openxmlformats.org/officeDocument/2006/relationships/image" Target="../media/image1.emf"/><Relationship Id="rId4" Type="http://schemas.openxmlformats.org/officeDocument/2006/relationships/oleObject" Target="../embeddings/oleObject15.bin"/><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25.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61.png"/><Relationship Id="rId5" Type="http://schemas.openxmlformats.org/officeDocument/2006/relationships/image" Target="../media/image1.emf"/><Relationship Id="rId4" Type="http://schemas.openxmlformats.org/officeDocument/2006/relationships/oleObject" Target="../embeddings/oleObject16.bin"/><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65.pn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66.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notesSlide" Target="../notesSlides/notesSlide29.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7.tmp"/><Relationship Id="rId13" Type="http://schemas.microsoft.com/office/2007/relationships/hdphoto" Target="../media/hdphoto1.wdp"/><Relationship Id="rId18" Type="http://schemas.openxmlformats.org/officeDocument/2006/relationships/image" Target="../media/image13.tmp"/><Relationship Id="rId3" Type="http://schemas.openxmlformats.org/officeDocument/2006/relationships/notesSlide" Target="../notesSlides/notesSlide3.xml"/><Relationship Id="rId7" Type="http://schemas.openxmlformats.org/officeDocument/2006/relationships/image" Target="../media/image6.jpe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slideLayout" Target="../slideLayouts/slideLayout4.xml"/><Relationship Id="rId16" Type="http://schemas.openxmlformats.org/officeDocument/2006/relationships/image" Target="../media/image12.png"/><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image" Target="../media/image1.emf"/><Relationship Id="rId15" Type="http://schemas.microsoft.com/office/2007/relationships/hdphoto" Target="../media/hdphoto2.wdp"/><Relationship Id="rId10" Type="http://schemas.openxmlformats.org/officeDocument/2006/relationships/hyperlink" Target="https://www.soumu.go.jp/kojinbango_card/03.html" TargetMode="External"/><Relationship Id="rId4" Type="http://schemas.openxmlformats.org/officeDocument/2006/relationships/oleObject" Target="../embeddings/oleObject3.bin"/><Relationship Id="rId9" Type="http://schemas.openxmlformats.org/officeDocument/2006/relationships/image" Target="../media/image8.tmp"/><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notesSlide" Target="../notesSlides/notesSlide30.xml"/><Relationship Id="rId7" Type="http://schemas.openxmlformats.org/officeDocument/2006/relationships/image" Target="../media/image72.jp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71.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74.jpe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32.xml"/><Relationship Id="rId7"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76.jpeg"/><Relationship Id="rId5" Type="http://schemas.openxmlformats.org/officeDocument/2006/relationships/image" Target="../media/image1.emf"/><Relationship Id="rId10" Type="http://schemas.openxmlformats.org/officeDocument/2006/relationships/image" Target="../media/image80.emf"/><Relationship Id="rId4" Type="http://schemas.openxmlformats.org/officeDocument/2006/relationships/oleObject" Target="../embeddings/oleObject22.bin"/><Relationship Id="rId9" Type="http://schemas.openxmlformats.org/officeDocument/2006/relationships/image" Target="../media/image79.jpeg"/></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33.xml"/><Relationship Id="rId7"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81.jpg"/><Relationship Id="rId5" Type="http://schemas.openxmlformats.org/officeDocument/2006/relationships/image" Target="../media/image1.emf"/><Relationship Id="rId10" Type="http://schemas.openxmlformats.org/officeDocument/2006/relationships/image" Target="../media/image80.emf"/><Relationship Id="rId4" Type="http://schemas.openxmlformats.org/officeDocument/2006/relationships/oleObject" Target="../embeddings/oleObject23.bin"/><Relationship Id="rId9"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hyperlink" Target="https://www.digital.go.jp/policies/account_registration_finance/" TargetMode="External"/><Relationship Id="rId4" Type="http://schemas.openxmlformats.org/officeDocument/2006/relationships/hyperlink" Target="https://www.digital.go.jp/policies/account_registr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tm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79132" y="4179700"/>
            <a:ext cx="1552067" cy="2269793"/>
          </a:xfrm>
          <a:prstGeom prst="rect">
            <a:avLst/>
          </a:prstGeom>
        </p:spPr>
      </p:pic>
      <p:pic>
        <p:nvPicPr>
          <p:cNvPr id="10" name="図 9" descr="「デジタル活用支援推進事業」を表すロゴマー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000" y="196467"/>
            <a:ext cx="750231" cy="1113738"/>
          </a:xfrm>
          <a:prstGeom prst="rect">
            <a:avLst/>
          </a:prstGeom>
        </p:spPr>
      </p:pic>
      <p:pic>
        <p:nvPicPr>
          <p:cNvPr id="8" name="図 7" descr="マイキーくんのイラスト"/>
          <p:cNvPicPr>
            <a:picLocks noChangeAspect="1"/>
          </p:cNvPicPr>
          <p:nvPr/>
        </p:nvPicPr>
        <p:blipFill rotWithShape="1">
          <a:blip r:embed="rId5">
            <a:extLst>
              <a:ext uri="{28A0092B-C50C-407E-A947-70E740481C1C}">
                <a14:useLocalDpi xmlns:a14="http://schemas.microsoft.com/office/drawing/2010/main" val="0"/>
              </a:ext>
            </a:extLst>
          </a:blip>
          <a:srcRect b="-1180"/>
          <a:stretch/>
        </p:blipFill>
        <p:spPr>
          <a:xfrm>
            <a:off x="2731199" y="4748927"/>
            <a:ext cx="1631013" cy="1731871"/>
          </a:xfrm>
          <a:prstGeom prst="rect">
            <a:avLst/>
          </a:prstGeom>
        </p:spPr>
      </p:pic>
      <p:sp>
        <p:nvSpPr>
          <p:cNvPr id="2" name="角丸四角形 1"/>
          <p:cNvSpPr/>
          <p:nvPr/>
        </p:nvSpPr>
        <p:spPr>
          <a:xfrm>
            <a:off x="965465" y="1795890"/>
            <a:ext cx="7200000" cy="235319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1342402" y="1958797"/>
            <a:ext cx="7192745" cy="1470203"/>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健康保険証利用の登録・</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公金受取口座の登録を</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nSpc>
                <a:spcPct val="80000"/>
              </a:lnSpc>
            </a:pPr>
            <a:r>
              <a:rPr lang="ja-JP" altLang="en-US" sz="4800" dirty="0">
                <a:solidFill>
                  <a:schemeClr val="bg1"/>
                </a:solidFill>
                <a:latin typeface="BIZ UDゴシック" panose="020B0400000000000000" pitchFamily="49" charset="-128"/>
                <a:ea typeface="BIZ UDゴシック" panose="020B0400000000000000" pitchFamily="49" charset="-128"/>
              </a:rPr>
              <a:t>しましょう</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endParaRPr lang="ja-JP" altLang="en-US" sz="4800" dirty="0">
              <a:solidFill>
                <a:schemeClr val="bg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1D99746-C10C-CA5B-C866-BF16D873462C}"/>
              </a:ext>
            </a:extLst>
          </p:cNvPr>
          <p:cNvSpPr txBox="1"/>
          <p:nvPr/>
        </p:nvSpPr>
        <p:spPr>
          <a:xfrm>
            <a:off x="965465" y="439127"/>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a:latin typeface="BIZ UDゴシック" panose="020B0400000000000000" pitchFamily="49" charset="-128"/>
                <a:ea typeface="BIZ UDゴシック" panose="020B0400000000000000" pitchFamily="49" charset="-128"/>
              </a:rPr>
              <a:t>スマートフォン活用編</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120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検索アイコンがあ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956" y="1571894"/>
            <a:ext cx="1620000" cy="3404032"/>
          </a:xfrm>
          <a:prstGeom prst="rect">
            <a:avLst/>
          </a:prstGeom>
          <a:ln w="9525">
            <a:solidFill>
              <a:schemeClr val="tx1">
                <a:lumMod val="50000"/>
                <a:lumOff val="50000"/>
              </a:schemeClr>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0" name="object 5" descr="スマートフォンのホーム画面の画像"/>
          <p:cNvSpPr>
            <a:spLocks noChangeAspect="1"/>
          </p:cNvSpPr>
          <p:nvPr/>
        </p:nvSpPr>
        <p:spPr>
          <a:xfrm>
            <a:off x="3311835" y="1861693"/>
            <a:ext cx="1260000" cy="2235195"/>
          </a:xfrm>
          <a:prstGeom prst="rect">
            <a:avLst/>
          </a:prstGeom>
          <a:blipFill>
            <a:blip r:embed="rId7"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 name="タイトル 1"/>
          <p:cNvSpPr>
            <a:spLocks noGrp="1"/>
          </p:cNvSpPr>
          <p:nvPr>
            <p:ph type="ctrTitle"/>
          </p:nvPr>
        </p:nvSpPr>
        <p:spPr>
          <a:xfrm>
            <a:off x="1767718" y="300059"/>
            <a:ext cx="6955750" cy="978729"/>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マイナポータルアプリの入手 および</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2-A</a:t>
            </a:r>
            <a:endParaRPr lang="en-US" sz="3600" dirty="0">
              <a:latin typeface="BIZ UDゴシック" panose="020B0400000000000000" pitchFamily="49" charset="-128"/>
              <a:ea typeface="BIZ UDゴシック" panose="020B0400000000000000" pitchFamily="49" charset="-128"/>
            </a:endParaRPr>
          </a:p>
        </p:txBody>
      </p:sp>
      <p:cxnSp>
        <p:nvCxnSpPr>
          <p:cNvPr id="35" name="カギ線コネクタ 34"/>
          <p:cNvCxnSpPr>
            <a:cxnSpLocks/>
          </p:cNvCxnSpPr>
          <p:nvPr/>
        </p:nvCxnSpPr>
        <p:spPr>
          <a:xfrm>
            <a:off x="3698483" y="3273910"/>
            <a:ext cx="2103872" cy="1559066"/>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
        <p:nvSpPr>
          <p:cNvPr id="54" name="正方形/長方形 53"/>
          <p:cNvSpPr>
            <a:spLocks noChangeAspect="1"/>
          </p:cNvSpPr>
          <p:nvPr/>
        </p:nvSpPr>
        <p:spPr>
          <a:xfrm>
            <a:off x="3281477" y="2949863"/>
            <a:ext cx="400110" cy="40011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正方形/長方形 38"/>
          <p:cNvSpPr/>
          <p:nvPr/>
        </p:nvSpPr>
        <p:spPr>
          <a:xfrm>
            <a:off x="6086863" y="4696875"/>
            <a:ext cx="35504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8"/>
          <a:srcRect b="40668"/>
          <a:stretch/>
        </p:blipFill>
        <p:spPr>
          <a:xfrm>
            <a:off x="6654605" y="1557382"/>
            <a:ext cx="1620000" cy="1842263"/>
          </a:xfrm>
          <a:prstGeom prst="rect">
            <a:avLst/>
          </a:prstGeom>
          <a:ln w="9525">
            <a:solidFill>
              <a:schemeClr val="tx1">
                <a:lumMod val="50000"/>
                <a:lumOff val="50000"/>
              </a:schemeClr>
            </a:solidFill>
          </a:ln>
        </p:spPr>
      </p:pic>
      <p:pic>
        <p:nvPicPr>
          <p:cNvPr id="6" name="図 5" descr="「マイナポータルアプリ」の入手画面の画像">
            <a:extLst>
              <a:ext uri="{FF2B5EF4-FFF2-40B4-BE49-F238E27FC236}">
                <a16:creationId xmlns:a16="http://schemas.microsoft.com/office/drawing/2014/main" id="{2383E6E2-EB1C-4C56-95C7-AF7A5EE1A533}"/>
              </a:ext>
            </a:extLst>
          </p:cNvPr>
          <p:cNvPicPr>
            <a:picLocks noChangeAspect="1"/>
          </p:cNvPicPr>
          <p:nvPr/>
        </p:nvPicPr>
        <p:blipFill rotWithShape="1">
          <a:blip r:embed="rId9"/>
          <a:srcRect t="3498" b="41516"/>
          <a:stretch/>
        </p:blipFill>
        <p:spPr>
          <a:xfrm>
            <a:off x="7143475" y="3678723"/>
            <a:ext cx="1620000" cy="1584406"/>
          </a:xfrm>
          <a:prstGeom prst="rect">
            <a:avLst/>
          </a:prstGeom>
          <a:ln w="9525">
            <a:solidFill>
              <a:schemeClr val="tx1">
                <a:lumMod val="50000"/>
                <a:lumOff val="50000"/>
              </a:schemeClr>
            </a:solidFill>
          </a:ln>
        </p:spPr>
      </p:pic>
      <p:sp>
        <p:nvSpPr>
          <p:cNvPr id="36" name="正方形/長方形 35"/>
          <p:cNvSpPr/>
          <p:nvPr/>
        </p:nvSpPr>
        <p:spPr>
          <a:xfrm>
            <a:off x="8303611" y="4014170"/>
            <a:ext cx="419857"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10"/>
          <a:srcRect t="3257" b="57389"/>
          <a:stretch/>
        </p:blipFill>
        <p:spPr>
          <a:xfrm>
            <a:off x="7170298" y="2362098"/>
            <a:ext cx="1620000" cy="1133962"/>
          </a:xfrm>
          <a:prstGeom prst="rect">
            <a:avLst/>
          </a:prstGeom>
          <a:ln w="9525">
            <a:solidFill>
              <a:schemeClr val="tx1">
                <a:lumMod val="50000"/>
                <a:lumOff val="50000"/>
              </a:schemeClr>
            </a:solidFill>
          </a:ln>
        </p:spPr>
      </p:pic>
      <p:sp>
        <p:nvSpPr>
          <p:cNvPr id="44" name="正方形/長方形 43"/>
          <p:cNvSpPr/>
          <p:nvPr/>
        </p:nvSpPr>
        <p:spPr>
          <a:xfrm>
            <a:off x="6718272" y="1842138"/>
            <a:ext cx="1508504"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65" name="カギ線コネクタ 64"/>
          <p:cNvCxnSpPr>
            <a:cxnSpLocks/>
            <a:stCxn id="39" idx="3"/>
            <a:endCxn id="44" idx="1"/>
          </p:cNvCxnSpPr>
          <p:nvPr/>
        </p:nvCxnSpPr>
        <p:spPr>
          <a:xfrm flipV="1">
            <a:off x="6441905" y="1950930"/>
            <a:ext cx="276367" cy="2889329"/>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75C90F4B-9590-4E72-82D1-64D6915F28FC}"/>
              </a:ext>
            </a:extLst>
          </p:cNvPr>
          <p:cNvCxnSpPr>
            <a:cxnSpLocks/>
            <a:stCxn id="74" idx="2"/>
            <a:endCxn id="36" idx="0"/>
          </p:cNvCxnSpPr>
          <p:nvPr/>
        </p:nvCxnSpPr>
        <p:spPr>
          <a:xfrm rot="16200000" flipH="1">
            <a:off x="7393704" y="2894333"/>
            <a:ext cx="1418815" cy="82085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64BA4752-AE60-4D7C-9953-B763A091359E}"/>
              </a:ext>
            </a:extLst>
          </p:cNvPr>
          <p:cNvSpPr/>
          <p:nvPr/>
        </p:nvSpPr>
        <p:spPr>
          <a:xfrm>
            <a:off x="7246877" y="2377772"/>
            <a:ext cx="891612"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1" name="図形グループ 40">
            <a:extLst>
              <a:ext uri="{FF2B5EF4-FFF2-40B4-BE49-F238E27FC236}">
                <a16:creationId xmlns:a16="http://schemas.microsoft.com/office/drawing/2014/main" id="{0D6A8FA0-9940-4C33-9075-5D89393B5CEB}"/>
              </a:ext>
            </a:extLst>
          </p:cNvPr>
          <p:cNvGrpSpPr/>
          <p:nvPr/>
        </p:nvGrpSpPr>
        <p:grpSpPr>
          <a:xfrm>
            <a:off x="7935663" y="3832667"/>
            <a:ext cx="492443" cy="461665"/>
            <a:chOff x="7516281" y="2673548"/>
            <a:chExt cx="492443" cy="461665"/>
          </a:xfrm>
        </p:grpSpPr>
        <p:sp>
          <p:nvSpPr>
            <p:cNvPr id="42" name="円/楕円 4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932649" y="2080990"/>
            <a:ext cx="492443" cy="461665"/>
            <a:chOff x="7489053" y="2328538"/>
            <a:chExt cx="492443"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01283" y="247685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8209E3C3-E98E-4C55-8189-B9952DF419BD}"/>
                </a:ext>
              </a:extLst>
            </p:cNvPr>
            <p:cNvSpPr/>
            <p:nvPr/>
          </p:nvSpPr>
          <p:spPr>
            <a:xfrm>
              <a:off x="7489053" y="232853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9" name="図形グループ 58">
            <a:extLst>
              <a:ext uri="{FF2B5EF4-FFF2-40B4-BE49-F238E27FC236}">
                <a16:creationId xmlns:a16="http://schemas.microsoft.com/office/drawing/2014/main" id="{0D6A8FA0-9940-4C33-9075-5D89393B5CEB}"/>
              </a:ext>
            </a:extLst>
          </p:cNvPr>
          <p:cNvGrpSpPr/>
          <p:nvPr/>
        </p:nvGrpSpPr>
        <p:grpSpPr>
          <a:xfrm>
            <a:off x="6367077" y="1326549"/>
            <a:ext cx="492444" cy="461665"/>
            <a:chOff x="7471819" y="2229458"/>
            <a:chExt cx="492444"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正方形/長方形 69">
              <a:extLst>
                <a:ext uri="{FF2B5EF4-FFF2-40B4-BE49-F238E27FC236}">
                  <a16:creationId xmlns:a16="http://schemas.microsoft.com/office/drawing/2014/main" id="{8209E3C3-E98E-4C55-8189-B9952DF419BD}"/>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5694317" y="4568505"/>
            <a:ext cx="492443" cy="461665"/>
            <a:chOff x="7422044" y="2434507"/>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522472" y="2573864"/>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9" name="正方形/長方形 78">
              <a:extLst>
                <a:ext uri="{FF2B5EF4-FFF2-40B4-BE49-F238E27FC236}">
                  <a16:creationId xmlns:a16="http://schemas.microsoft.com/office/drawing/2014/main" id="{8209E3C3-E98E-4C55-8189-B9952DF419BD}"/>
                </a:ext>
              </a:extLst>
            </p:cNvPr>
            <p:cNvSpPr/>
            <p:nvPr/>
          </p:nvSpPr>
          <p:spPr>
            <a:xfrm>
              <a:off x="7422044" y="2434507"/>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2999248" y="2790734"/>
            <a:ext cx="492443" cy="461665"/>
            <a:chOff x="7467536" y="2251306"/>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534172" y="2363763"/>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2" name="正方形/長方形 81">
              <a:extLst>
                <a:ext uri="{FF2B5EF4-FFF2-40B4-BE49-F238E27FC236}">
                  <a16:creationId xmlns:a16="http://schemas.microsoft.com/office/drawing/2014/main" id="{8209E3C3-E98E-4C55-8189-B9952DF419BD}"/>
                </a:ext>
              </a:extLst>
            </p:cNvPr>
            <p:cNvSpPr/>
            <p:nvPr/>
          </p:nvSpPr>
          <p:spPr>
            <a:xfrm>
              <a:off x="7467536" y="225130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83" name="テキスト ボックス 82">
            <a:extLst>
              <a:ext uri="{FF2B5EF4-FFF2-40B4-BE49-F238E27FC236}">
                <a16:creationId xmlns:a16="http://schemas.microsoft.com/office/drawing/2014/main" id="{6A013054-7987-46D2-89A9-B09248912486}"/>
              </a:ext>
            </a:extLst>
          </p:cNvPr>
          <p:cNvSpPr txBox="1"/>
          <p:nvPr/>
        </p:nvSpPr>
        <p:spPr>
          <a:xfrm>
            <a:off x="272058" y="1337603"/>
            <a:ext cx="3338272" cy="4878259"/>
          </a:xfrm>
          <a:prstGeom prst="rect">
            <a:avLst/>
          </a:prstGeom>
          <a:noFill/>
        </p:spPr>
        <p:txBody>
          <a:bodyPr wrap="square" rtlCol="0">
            <a:spAutoFit/>
          </a:bodyPr>
          <a:lstStyle/>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en-US" altLang="ja-JP" sz="1700" b="1" dirty="0">
                <a:latin typeface="BIZ UDゴシック" panose="020B0400000000000000" pitchFamily="49" charset="-128"/>
                <a:ea typeface="BIZ UDゴシック" panose="020B0400000000000000" pitchFamily="49" charset="-128"/>
                <a:cs typeface="Meiryo" charset="-128"/>
              </a:rPr>
              <a:t>App Store</a:t>
            </a:r>
            <a:r>
              <a:rPr lang="ja-JP" altLang="en-US" sz="1700" b="1" spc="-750" dirty="0">
                <a:latin typeface="BIZ UDゴシック" panose="020B0400000000000000" pitchFamily="49" charset="-128"/>
                <a:ea typeface="BIZ UDゴシック" panose="020B0400000000000000" pitchFamily="49" charset="-128"/>
                <a:cs typeface="Meiryo" charset="-128"/>
              </a:rPr>
              <a:t>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をダブル</a:t>
            </a:r>
            <a:endParaRPr lang="en-US" altLang="ja-JP" sz="1700" b="1" dirty="0">
              <a:latin typeface="BIZ UDゴシック" panose="020B0400000000000000" pitchFamily="49" charset="-128"/>
              <a:ea typeface="BIZ UDゴシック" panose="020B0400000000000000" pitchFamily="49" charset="-128"/>
              <a:cs typeface="Meiryo" charset="-128"/>
            </a:endParaRPr>
          </a:p>
          <a:p>
            <a:pPr indent="-417600"/>
            <a:r>
              <a:rPr lang="ja-JP" altLang="en-US" sz="1700" b="1" dirty="0">
                <a:latin typeface="BIZ UDゴシック" panose="020B0400000000000000" pitchFamily="49" charset="-128"/>
                <a:ea typeface="BIZ UDゴシック" panose="020B0400000000000000" pitchFamily="49" charset="-128"/>
                <a:cs typeface="Meiryo" charset="-128"/>
              </a:rPr>
              <a:t>　　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 </a:t>
            </a:r>
            <a:r>
              <a:rPr lang="ja-JP" altLang="en-US" sz="1700" b="1" spc="-16" dirty="0">
                <a:latin typeface="BIZ UDゴシック" panose="020B0400000000000000" pitchFamily="49" charset="-128"/>
                <a:ea typeface="BIZ UDゴシック" panose="020B0400000000000000" pitchFamily="49" charset="-128"/>
                <a:cs typeface="AoyagiKouzanFontT"/>
              </a:rPr>
              <a:t>画面右下</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検索</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タブを</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ダブルタップ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ゲーム</a:t>
            </a:r>
            <a:r>
              <a:rPr lang="ja-JP" altLang="en-US" sz="1700" b="1" spc="-500" dirty="0">
                <a:latin typeface="BIZ UDゴシック" panose="020B0400000000000000" pitchFamily="49" charset="-128"/>
                <a:ea typeface="BIZ UDゴシック" panose="020B0400000000000000" pitchFamily="49" charset="-128"/>
                <a:cs typeface="Meiryo" charset="-128"/>
              </a:rPr>
              <a:t>、</a:t>
            </a:r>
            <a:r>
              <a:rPr lang="en-US" altLang="ja-JP" sz="1700" b="1" dirty="0">
                <a:latin typeface="BIZ UDゴシック" panose="020B0400000000000000" pitchFamily="49" charset="-128"/>
                <a:ea typeface="BIZ UDゴシック" panose="020B0400000000000000" pitchFamily="49" charset="-128"/>
                <a:cs typeface="Meiryo" charset="-128"/>
              </a:rPr>
              <a:t>App</a:t>
            </a:r>
            <a:r>
              <a:rPr lang="ja-JP" altLang="en-US" sz="1700" b="1" spc="-500" dirty="0">
                <a:latin typeface="BIZ UDゴシック" panose="020B0400000000000000" pitchFamily="49" charset="-128"/>
                <a:ea typeface="BIZ UDゴシック" panose="020B0400000000000000" pitchFamily="49" charset="-128"/>
                <a:cs typeface="Meiryo" charset="-128"/>
              </a:rPr>
              <a:t> 、</a:t>
            </a:r>
            <a:endParaRPr lang="en-US" altLang="ja-JP" sz="17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700" b="1" dirty="0">
                <a:latin typeface="BIZ UDゴシック" panose="020B0400000000000000" pitchFamily="49" charset="-128"/>
                <a:ea typeface="BIZ UDゴシック" panose="020B0400000000000000" pitchFamily="49" charset="-128"/>
                <a:cs typeface="Meiryo" charset="-128"/>
              </a:rPr>
              <a:t>　　ストーリーなど</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の</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ダブル</a:t>
            </a:r>
            <a:r>
              <a:rPr lang="ja-JP" altLang="en-US" sz="1700" b="1" dirty="0">
                <a:latin typeface="BIZ UDゴシック" panose="020B0400000000000000" pitchFamily="49" charset="-128"/>
                <a:ea typeface="BIZ UDゴシック" panose="020B0400000000000000" pitchFamily="49" charset="-128"/>
                <a:cs typeface="Meiryo" charset="-128"/>
              </a:rPr>
              <a:t>をタップ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 </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マイナポータル</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spc="-16" dirty="0">
                <a:latin typeface="BIZ UDゴシック" panose="020B0400000000000000" pitchFamily="49" charset="-128"/>
                <a:ea typeface="BIZ UDゴシック" panose="020B0400000000000000" pitchFamily="49" charset="-128"/>
                <a:cs typeface="AoyagiKouzanFontT"/>
              </a:rPr>
              <a:t>と入力し、</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検索」をダブルタップ</a:t>
            </a:r>
          </a:p>
          <a:p>
            <a:pPr indent="-417600"/>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 </a:t>
            </a:r>
            <a:r>
              <a:rPr lang="ja-JP" altLang="en-US" sz="1700" b="1" spc="-16" dirty="0">
                <a:latin typeface="BIZ UDゴシック" panose="020B0400000000000000" pitchFamily="49" charset="-128"/>
                <a:ea typeface="BIZ UDゴシック" panose="020B0400000000000000" pitchFamily="49" charset="-128"/>
                <a:cs typeface="AoyagiKouzanFontT"/>
              </a:rPr>
              <a:t>検索結果から「マイナ</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ポータル」まで右スワイプ。　</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もう一度右スワイプし</a:t>
            </a:r>
            <a:endParaRPr lang="en-US" altLang="ja-JP" sz="17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700" b="1" spc="-16" dirty="0">
                <a:latin typeface="BIZ UDゴシック" panose="020B0400000000000000" pitchFamily="49" charset="-128"/>
                <a:ea typeface="BIZ UDゴシック" panose="020B0400000000000000" pitchFamily="49" charset="-128"/>
                <a:cs typeface="AoyagiKouzanFontT"/>
              </a:rPr>
              <a:t>　　「</a:t>
            </a:r>
            <a:r>
              <a:rPr lang="ja-JP" altLang="en-US" sz="1700" b="1" dirty="0">
                <a:latin typeface="BIZ UDゴシック" panose="020B0400000000000000" pitchFamily="49" charset="-128"/>
                <a:ea typeface="BIZ UDゴシック" panose="020B0400000000000000" pitchFamily="49" charset="-128"/>
                <a:cs typeface="Meiryo" charset="-128"/>
              </a:rPr>
              <a:t>入手</a:t>
            </a:r>
            <a:r>
              <a:rPr lang="en-US" altLang="ja-JP" sz="1700" b="1" spc="-16" dirty="0">
                <a:latin typeface="BIZ UDゴシック" panose="020B0400000000000000" pitchFamily="49" charset="-128"/>
                <a:ea typeface="BIZ UDゴシック" panose="020B0400000000000000" pitchFamily="49" charset="-128"/>
                <a:cs typeface="AoyagiKouzanFontT"/>
              </a:rPr>
              <a:t>｣</a:t>
            </a:r>
            <a:r>
              <a:rPr lang="ja-JP" altLang="en-US" sz="1700" b="1" dirty="0">
                <a:latin typeface="BIZ UDゴシック" panose="020B0400000000000000" pitchFamily="49" charset="-128"/>
                <a:ea typeface="BIZ UDゴシック" panose="020B0400000000000000" pitchFamily="49" charset="-128"/>
                <a:cs typeface="Meiryo" charset="-128"/>
              </a:rPr>
              <a:t>をダブルタップ</a:t>
            </a:r>
          </a:p>
          <a:p>
            <a:pPr indent="-417600"/>
            <a:endParaRPr lang="en-US" altLang="ja-JP" b="1" dirty="0">
              <a:latin typeface="BIZ UDゴシック" panose="020B0400000000000000" pitchFamily="49" charset="-128"/>
              <a:ea typeface="BIZ UDゴシック" panose="020B0400000000000000" pitchFamily="49" charset="-128"/>
              <a:cs typeface="Meiryo" charset="-128"/>
            </a:endParaRPr>
          </a:p>
        </p:txBody>
      </p:sp>
      <p:cxnSp>
        <p:nvCxnSpPr>
          <p:cNvPr id="10" name="直線矢印コネクタ 9"/>
          <p:cNvCxnSpPr>
            <a:cxnSpLocks/>
          </p:cNvCxnSpPr>
          <p:nvPr/>
        </p:nvCxnSpPr>
        <p:spPr>
          <a:xfrm>
            <a:off x="7653336" y="2059721"/>
            <a:ext cx="0" cy="3023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3200884" y="5376294"/>
            <a:ext cx="5444314" cy="892552"/>
          </a:xfrm>
          <a:prstGeom prst="rect">
            <a:avLst/>
          </a:prstGeom>
          <a:noFill/>
        </p:spPr>
        <p:txBody>
          <a:bodyPr wrap="square" rtlCol="0">
            <a:spAutoFit/>
          </a:bodyPr>
          <a:lstStyle/>
          <a:p>
            <a:pPr marL="201600" indent="-201600"/>
            <a:r>
              <a:rPr lang="en-US" altLang="ja-JP" sz="1300" b="1" dirty="0">
                <a:latin typeface="BIZ UDゴシック" panose="020B0400000000000000" pitchFamily="49" charset="-128"/>
                <a:ea typeface="BIZ UDゴシック" panose="020B0400000000000000" pitchFamily="49" charset="-128"/>
                <a:cs typeface="Meiryo" charset="-128"/>
              </a:rPr>
              <a:t>※</a:t>
            </a:r>
            <a:r>
              <a:rPr lang="ja-JP" altLang="en-US" sz="1300" b="1" dirty="0">
                <a:latin typeface="BIZ UDゴシック" panose="020B0400000000000000" pitchFamily="49" charset="-128"/>
                <a:ea typeface="BIZ UDゴシック" panose="020B0400000000000000" pitchFamily="49" charset="-128"/>
                <a:cs typeface="Meiryo" charset="-128"/>
              </a:rPr>
              <a:t> マイナポータルアプリが見つからない場合は、</a:t>
            </a:r>
            <a:r>
              <a:rPr lang="en-US" altLang="ja-JP" sz="1300" b="1" dirty="0">
                <a:latin typeface="BIZ UDゴシック" panose="020B0400000000000000" pitchFamily="49" charset="-128"/>
                <a:ea typeface="BIZ UDゴシック" panose="020B0400000000000000" pitchFamily="49" charset="-128"/>
                <a:cs typeface="Meiryo" charset="-128"/>
              </a:rPr>
              <a:t>OS</a:t>
            </a:r>
            <a:r>
              <a:rPr lang="ja-JP" altLang="en-US" sz="1300" b="1" dirty="0">
                <a:latin typeface="BIZ UDゴシック" panose="020B0400000000000000" pitchFamily="49" charset="-128"/>
                <a:ea typeface="BIZ UDゴシック" panose="020B0400000000000000" pitchFamily="49" charset="-128"/>
                <a:cs typeface="Meiryo" charset="-128"/>
              </a:rPr>
              <a:t>が</a:t>
            </a:r>
            <a:r>
              <a:rPr lang="en-US" altLang="ja-JP" sz="1300" b="1" dirty="0">
                <a:latin typeface="BIZ UDゴシック" panose="020B0400000000000000" pitchFamily="49" charset="-128"/>
                <a:ea typeface="BIZ UDゴシック" panose="020B0400000000000000" pitchFamily="49" charset="-128"/>
                <a:cs typeface="Meiryo" charset="-128"/>
              </a:rPr>
              <a:t>iOS 13.1</a:t>
            </a:r>
            <a:r>
              <a:rPr lang="ja-JP" altLang="en-US" sz="1300" b="1" dirty="0">
                <a:latin typeface="BIZ UDゴシック" panose="020B0400000000000000" pitchFamily="49" charset="-128"/>
                <a:ea typeface="BIZ UDゴシック" panose="020B0400000000000000" pitchFamily="49" charset="-128"/>
                <a:cs typeface="Meiryo" charset="-128"/>
              </a:rPr>
              <a:t>以上、ブラウザが</a:t>
            </a:r>
            <a:r>
              <a:rPr lang="en-US" altLang="ja-JP" sz="1300" b="1" dirty="0">
                <a:latin typeface="BIZ UDゴシック" panose="020B0400000000000000" pitchFamily="49" charset="-128"/>
                <a:ea typeface="BIZ UDゴシック" panose="020B0400000000000000" pitchFamily="49" charset="-128"/>
                <a:cs typeface="Meiryo" charset="-128"/>
              </a:rPr>
              <a:t>Safari 13</a:t>
            </a:r>
            <a:r>
              <a:rPr lang="ja-JP" altLang="en-US" sz="1300" b="1" dirty="0">
                <a:latin typeface="BIZ UDゴシック" panose="020B0400000000000000" pitchFamily="49" charset="-128"/>
                <a:ea typeface="BIZ UDゴシック" panose="020B0400000000000000" pitchFamily="49" charset="-128"/>
                <a:cs typeface="Meiryo" charset="-128"/>
              </a:rPr>
              <a:t>以上の条件を満たしていない可能性があります。バージョンアップしてから再度、インストールしてください。</a:t>
            </a:r>
            <a:endParaRPr lang="en-US" altLang="ja-JP" sz="1300" b="1" dirty="0">
              <a:latin typeface="BIZ UDゴシック" panose="020B0400000000000000" pitchFamily="49" charset="-128"/>
              <a:ea typeface="BIZ UDゴシック" panose="020B0400000000000000" pitchFamily="49" charset="-128"/>
              <a:cs typeface="Meiryo" charset="-128"/>
            </a:endParaRPr>
          </a:p>
          <a:p>
            <a:pPr marL="201600" indent="-201600"/>
            <a:r>
              <a:rPr lang="en-US" altLang="ja-JP" sz="1300" b="1" dirty="0">
                <a:latin typeface="BIZ UDゴシック" panose="020B0400000000000000" pitchFamily="49" charset="-128"/>
                <a:ea typeface="BIZ UDゴシック" panose="020B0400000000000000" pitchFamily="49" charset="-128"/>
              </a:rPr>
              <a:t>※</a:t>
            </a:r>
            <a:r>
              <a:rPr lang="ja-JP" altLang="en-US" sz="1300" b="1" dirty="0">
                <a:latin typeface="BIZ UDゴシック" panose="020B0400000000000000" pitchFamily="49" charset="-128"/>
                <a:ea typeface="BIZ UDゴシック" panose="020B0400000000000000" pitchFamily="49" charset="-128"/>
              </a:rPr>
              <a:t> インターネットへ接続するため別途通信料がかかることがあります。</a:t>
            </a:r>
          </a:p>
        </p:txBody>
      </p:sp>
    </p:spTree>
    <p:extLst>
      <p:ext uri="{BB962C8B-B14F-4D97-AF65-F5344CB8AC3E}">
        <p14:creationId xmlns:p14="http://schemas.microsoft.com/office/powerpoint/2010/main" val="1561806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5" descr="スマートフォンのホーム画面の画像">
            <a:extLst>
              <a:ext uri="{FF2B5EF4-FFF2-40B4-BE49-F238E27FC236}">
                <a16:creationId xmlns:a16="http://schemas.microsoft.com/office/drawing/2014/main" id="{4A7AE292-6223-8A5D-0418-A0F1E4FC87BA}"/>
              </a:ext>
            </a:extLst>
          </p:cNvPr>
          <p:cNvSpPr>
            <a:spLocks noChangeAspect="1"/>
          </p:cNvSpPr>
          <p:nvPr/>
        </p:nvSpPr>
        <p:spPr>
          <a:xfrm>
            <a:off x="3687302" y="1782425"/>
            <a:ext cx="1260000" cy="2235195"/>
          </a:xfrm>
          <a:prstGeom prst="rect">
            <a:avLst/>
          </a:prstGeom>
          <a:blipFill>
            <a:blip r:embed="rId4"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pic>
        <p:nvPicPr>
          <p:cNvPr id="17" name="図 16" descr="ログインボタンがあるマイナポータルのホーム画面の画像">
            <a:extLst>
              <a:ext uri="{FF2B5EF4-FFF2-40B4-BE49-F238E27FC236}">
                <a16:creationId xmlns:a16="http://schemas.microsoft.com/office/drawing/2014/main" id="{FBE2E9D7-C607-43FC-9A01-637378989D9D}"/>
              </a:ext>
            </a:extLst>
          </p:cNvPr>
          <p:cNvPicPr>
            <a:picLocks noChangeAspect="1"/>
          </p:cNvPicPr>
          <p:nvPr/>
        </p:nvPicPr>
        <p:blipFill>
          <a:blip r:embed="rId7"/>
          <a:stretch>
            <a:fillRect/>
          </a:stretch>
        </p:blipFill>
        <p:spPr>
          <a:xfrm>
            <a:off x="5298978" y="2737634"/>
            <a:ext cx="1440000" cy="2561279"/>
          </a:xfrm>
          <a:prstGeom prst="rect">
            <a:avLst/>
          </a:prstGeom>
          <a:ln>
            <a:solidFill>
              <a:schemeClr val="tx1">
                <a:lumMod val="50000"/>
                <a:lumOff val="50000"/>
              </a:schemeClr>
            </a:solidFill>
          </a:ln>
        </p:spPr>
      </p:pic>
      <p:pic>
        <p:nvPicPr>
          <p:cNvPr id="21" name="図 20" descr="マイナポータルのログイン画面の画像">
            <a:extLst>
              <a:ext uri="{FF2B5EF4-FFF2-40B4-BE49-F238E27FC236}">
                <a16:creationId xmlns:a16="http://schemas.microsoft.com/office/drawing/2014/main" id="{AE20FF25-12C2-482D-817C-E60D9F737A67}"/>
              </a:ext>
            </a:extLst>
          </p:cNvPr>
          <p:cNvPicPr>
            <a:picLocks noChangeAspect="1"/>
          </p:cNvPicPr>
          <p:nvPr/>
        </p:nvPicPr>
        <p:blipFill>
          <a:blip r:embed="rId8"/>
          <a:stretch>
            <a:fillRect/>
          </a:stretch>
        </p:blipFill>
        <p:spPr>
          <a:xfrm>
            <a:off x="7090654" y="2708920"/>
            <a:ext cx="1440000" cy="2561280"/>
          </a:xfrm>
          <a:prstGeom prst="rect">
            <a:avLst/>
          </a:prstGeom>
          <a:ln>
            <a:solidFill>
              <a:schemeClr val="tx1">
                <a:lumMod val="50000"/>
                <a:lumOff val="50000"/>
              </a:schemeClr>
            </a:solidFill>
          </a:ln>
        </p:spPr>
      </p:pic>
      <p:sp>
        <p:nvSpPr>
          <p:cNvPr id="23" name="正方形/長方形 22">
            <a:extLst>
              <a:ext uri="{FF2B5EF4-FFF2-40B4-BE49-F238E27FC236}">
                <a16:creationId xmlns:a16="http://schemas.microsoft.com/office/drawing/2014/main" id="{BD7B8115-1923-40C8-B4EE-4A3B07578796}"/>
              </a:ext>
            </a:extLst>
          </p:cNvPr>
          <p:cNvSpPr/>
          <p:nvPr/>
        </p:nvSpPr>
        <p:spPr>
          <a:xfrm>
            <a:off x="7091903" y="3463555"/>
            <a:ext cx="1438320"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正方形/長方形 24">
            <a:extLst>
              <a:ext uri="{FF2B5EF4-FFF2-40B4-BE49-F238E27FC236}">
                <a16:creationId xmlns:a16="http://schemas.microsoft.com/office/drawing/2014/main" id="{08CBEAF1-BBB8-4A67-B752-96484AD5D339}"/>
              </a:ext>
            </a:extLst>
          </p:cNvPr>
          <p:cNvSpPr/>
          <p:nvPr/>
        </p:nvSpPr>
        <p:spPr>
          <a:xfrm>
            <a:off x="6046945" y="2943609"/>
            <a:ext cx="468000"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823869" y="3183203"/>
            <a:ext cx="492444" cy="461665"/>
            <a:chOff x="7526069" y="2611095"/>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26069" y="261109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9" name="object 2" descr="「マイナポータルアプリ」のアイコンの画像">
            <a:extLst>
              <a:ext uri="{FF2B5EF4-FFF2-40B4-BE49-F238E27FC236}">
                <a16:creationId xmlns:a16="http://schemas.microsoft.com/office/drawing/2014/main" id="{13DC5CA5-AFF6-4D90-B98F-72E12FA5FCF3}"/>
              </a:ext>
            </a:extLst>
          </p:cNvPr>
          <p:cNvSpPr>
            <a:spLocks noChangeAspect="1"/>
          </p:cNvSpPr>
          <p:nvPr/>
        </p:nvSpPr>
        <p:spPr>
          <a:xfrm>
            <a:off x="5357928" y="1583021"/>
            <a:ext cx="856400" cy="815403"/>
          </a:xfrm>
          <a:prstGeom prst="rect">
            <a:avLst/>
          </a:prstGeom>
          <a:blipFill>
            <a:blip r:embed="rId9"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32EB2719-436B-4F3C-B13B-FD2A28140B0B}"/>
              </a:ext>
            </a:extLst>
          </p:cNvPr>
          <p:cNvSpPr/>
          <p:nvPr/>
        </p:nvSpPr>
        <p:spPr>
          <a:xfrm>
            <a:off x="4273440" y="3234036"/>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33" name="カギ線コネクタ 41">
            <a:extLst>
              <a:ext uri="{FF2B5EF4-FFF2-40B4-BE49-F238E27FC236}">
                <a16:creationId xmlns:a16="http://schemas.microsoft.com/office/drawing/2014/main" id="{DFA3A164-E126-423C-9F08-303059802260}"/>
              </a:ext>
            </a:extLst>
          </p:cNvPr>
          <p:cNvCxnSpPr>
            <a:cxnSpLocks/>
            <a:stCxn id="32" idx="3"/>
            <a:endCxn id="29" idx="1"/>
          </p:cNvCxnSpPr>
          <p:nvPr/>
        </p:nvCxnSpPr>
        <p:spPr>
          <a:xfrm flipV="1">
            <a:off x="4633440" y="1990723"/>
            <a:ext cx="724488" cy="1423313"/>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カギ線コネクタ 41">
            <a:extLst>
              <a:ext uri="{FF2B5EF4-FFF2-40B4-BE49-F238E27FC236}">
                <a16:creationId xmlns:a16="http://schemas.microsoft.com/office/drawing/2014/main" id="{5CD46CFB-26D7-4EF3-A536-6B909042F64C}"/>
              </a:ext>
            </a:extLst>
          </p:cNvPr>
          <p:cNvCxnSpPr>
            <a:cxnSpLocks/>
          </p:cNvCxnSpPr>
          <p:nvPr/>
        </p:nvCxnSpPr>
        <p:spPr>
          <a:xfrm rot="16200000" flipH="1">
            <a:off x="5698144" y="2497081"/>
            <a:ext cx="576000" cy="288000"/>
          </a:xfrm>
          <a:prstGeom prst="bentConnector3">
            <a:avLst>
              <a:gd name="adj1" fmla="val 2706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3959F74-65F8-444C-A7D6-CFC8D7B61317}"/>
              </a:ext>
            </a:extLst>
          </p:cNvPr>
          <p:cNvSpPr txBox="1"/>
          <p:nvPr/>
        </p:nvSpPr>
        <p:spPr>
          <a:xfrm>
            <a:off x="6493107" y="1959844"/>
            <a:ext cx="2016000" cy="307777"/>
          </a:xfrm>
          <a:prstGeom prst="rect">
            <a:avLst/>
          </a:prstGeom>
          <a:noFill/>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この</a:t>
            </a:r>
            <a:r>
              <a:rPr lang="ja-JP" altLang="en-US" sz="1400" b="1">
                <a:solidFill>
                  <a:srgbClr val="009650"/>
                </a:solidFill>
                <a:latin typeface="BIZ UDゴシック" panose="020B0400000000000000" pitchFamily="49" charset="-128"/>
                <a:ea typeface="BIZ UDゴシック" panose="020B0400000000000000" pitchFamily="49" charset="-128"/>
                <a:cs typeface="Meiryo" charset="-128"/>
              </a:rPr>
              <a:t>アイコンをタップ</a:t>
            </a:r>
            <a:endPar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038978" y="4304642"/>
            <a:ext cx="1025914" cy="1830552"/>
          </a:xfrm>
          <a:prstGeom prst="rect">
            <a:avLst/>
          </a:prstGeom>
        </p:spPr>
      </p:pic>
      <p:sp>
        <p:nvSpPr>
          <p:cNvPr id="69" name="正方形/長方形 68">
            <a:extLst>
              <a:ext uri="{FF2B5EF4-FFF2-40B4-BE49-F238E27FC236}">
                <a16:creationId xmlns:a16="http://schemas.microsoft.com/office/drawing/2014/main" id="{8209E3C3-E98E-4C55-8189-B9952DF419BD}"/>
              </a:ext>
            </a:extLst>
          </p:cNvPr>
          <p:cNvSpPr/>
          <p:nvPr/>
        </p:nvSpPr>
        <p:spPr>
          <a:xfrm>
            <a:off x="6156176" y="1922231"/>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395535" y="1536875"/>
            <a:ext cx="3291767" cy="34317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❶</a:t>
            </a:r>
            <a:r>
              <a:rPr kumimoji="1" lang="ja-JP" altLang="en-US"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マイナポータル」</a:t>
            </a: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を</a:t>
            </a:r>
            <a:endParaRPr lang="en-US" altLang="ja-JP" b="1" dirty="0">
              <a:solidFill>
                <a:prstClr val="black"/>
              </a:solidFill>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　　ダブル</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タップ</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❷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右スワイプで「ログイン</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メニューを開く </a:t>
            </a: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ボタン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をダブルタップ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❸ </a:t>
            </a:r>
            <a:r>
              <a:rPr lang="ja-JP" altLang="en-US" b="1" kern="0" dirty="0">
                <a:latin typeface="BIZ UDゴシック" panose="020B0400000000000000" pitchFamily="49" charset="-128"/>
                <a:ea typeface="BIZ UDゴシック" panose="020B0400000000000000" pitchFamily="49" charset="-128"/>
                <a:cs typeface="Meiryo" charset="-128"/>
              </a:rPr>
              <a:t>右スワイプし</a:t>
            </a:r>
            <a:r>
              <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ログイン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kern="0" spc="-750" dirty="0">
                <a:latin typeface="BIZ UDゴシック" panose="020B0400000000000000" pitchFamily="49" charset="-128"/>
                <a:ea typeface="BIZ UDゴシック" panose="020B0400000000000000" pitchFamily="49" charset="-128"/>
                <a:cs typeface="Meiryo" charset="-128"/>
              </a:rPr>
              <a:t>　　　</a:t>
            </a:r>
            <a:r>
              <a:rPr lang="ja-JP" altLang="en-US" b="1" kern="0" dirty="0">
                <a:latin typeface="BIZ UDゴシック" panose="020B0400000000000000" pitchFamily="49" charset="-128"/>
                <a:ea typeface="BIZ UDゴシック" panose="020B0400000000000000" pitchFamily="49" charset="-128"/>
                <a:cs typeface="Meiryo" charset="-128"/>
              </a:rPr>
              <a:t>ボタンでダブルタップ</a:t>
            </a:r>
            <a:endParaRPr kumimoji="1" lang="en-US" altLang="ja-JP" b="1" i="0" u="none" strike="noStrike" kern="0" cap="none"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spcBef>
                <a:spcPts val="600"/>
              </a:spcBef>
              <a:defRPr/>
            </a:pPr>
            <a:r>
              <a:rPr lang="en-US" altLang="ja-JP" b="1" dirty="0">
                <a:latin typeface="BIZ UDゴシック" panose="020B0400000000000000" pitchFamily="49" charset="-128"/>
                <a:ea typeface="BIZ UDゴシック" panose="020B0400000000000000" pitchFamily="49" charset="-128"/>
              </a:rPr>
              <a:t>  </a:t>
            </a:r>
            <a:r>
              <a:rPr lang="ja-JP" altLang="en-US" b="1" dirty="0">
                <a:latin typeface="BIZ UDゴシック" panose="020B0400000000000000" pitchFamily="49" charset="-128"/>
                <a:ea typeface="BIZ UDゴシック" panose="020B0400000000000000" pitchFamily="49" charset="-128"/>
              </a:rPr>
              <a:t>　初めての方も「ログイン</a:t>
            </a:r>
            <a:r>
              <a:rPr lang="ja-JP" altLang="en-US" b="1" spc="-750" dirty="0">
                <a:latin typeface="BIZ UDゴシック" panose="020B0400000000000000" pitchFamily="49" charset="-128"/>
                <a:ea typeface="BIZ UDゴシック" panose="020B0400000000000000" pitchFamily="49" charset="-128"/>
                <a:cs typeface="Meiryo" charset="-128"/>
              </a:rPr>
              <a:t>」</a:t>
            </a:r>
            <a:endParaRPr lang="en-US" altLang="ja-JP" b="1" spc="-750" dirty="0">
              <a:latin typeface="BIZ UDゴシック" panose="020B0400000000000000" pitchFamily="49" charset="-128"/>
              <a:ea typeface="BIZ UDゴシック" panose="020B0400000000000000" pitchFamily="49" charset="-128"/>
              <a:cs typeface="Meiryo" charset="-128"/>
            </a:endParaRPr>
          </a:p>
          <a:p>
            <a:pPr>
              <a:defRPr/>
            </a:pPr>
            <a:r>
              <a:rPr lang="ja-JP" altLang="en-US" b="1" spc="-750" dirty="0">
                <a:latin typeface="BIZ UDゴシック" panose="020B0400000000000000" pitchFamily="49" charset="-128"/>
                <a:ea typeface="BIZ UDゴシック" panose="020B0400000000000000" pitchFamily="49" charset="-128"/>
              </a:rPr>
              <a:t>　　</a:t>
            </a:r>
            <a:r>
              <a:rPr lang="ja-JP" altLang="en-US" b="1" kern="0" dirty="0">
                <a:latin typeface="BIZ UDゴシック" panose="020B0400000000000000" pitchFamily="49" charset="-128"/>
                <a:ea typeface="BIZ UDゴシック" panose="020B0400000000000000" pitchFamily="49" charset="-128"/>
              </a:rPr>
              <a:t>から進んでください</a:t>
            </a:r>
            <a:endParaRPr lang="en-US" altLang="ja-JP" b="1" kern="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35" name="object 2" descr="「マイナポータルアプリ」のアイコンの画像">
            <a:extLst>
              <a:ext uri="{FF2B5EF4-FFF2-40B4-BE49-F238E27FC236}">
                <a16:creationId xmlns:a16="http://schemas.microsoft.com/office/drawing/2014/main" id="{F172EA45-1D47-402A-862B-685EEEBACE0C}"/>
              </a:ext>
            </a:extLst>
          </p:cNvPr>
          <p:cNvSpPr>
            <a:spLocks noChangeAspect="1"/>
          </p:cNvSpPr>
          <p:nvPr/>
        </p:nvSpPr>
        <p:spPr>
          <a:xfrm>
            <a:off x="4345014" y="3284150"/>
            <a:ext cx="229090" cy="218123"/>
          </a:xfrm>
          <a:prstGeom prst="rect">
            <a:avLst/>
          </a:prstGeom>
          <a:blipFill>
            <a:blip r:embed="rId9" cstate="print"/>
            <a:stretch>
              <a:fillRect/>
            </a:stretch>
          </a:blip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1B427D8E-0419-896E-F313-64AFC52817FE}"/>
              </a:ext>
            </a:extLst>
          </p:cNvPr>
          <p:cNvSpPr txBox="1"/>
          <p:nvPr/>
        </p:nvSpPr>
        <p:spPr>
          <a:xfrm>
            <a:off x="487471" y="4968584"/>
            <a:ext cx="3291767" cy="830997"/>
          </a:xfrm>
          <a:prstGeom prst="rect">
            <a:avLst/>
          </a:prstGeom>
          <a:solidFill>
            <a:srgbClr val="FFFF99"/>
          </a:solidFill>
          <a:ln>
            <a:solidFill>
              <a:schemeClr val="tx1"/>
            </a:solidFill>
          </a:ln>
        </p:spPr>
        <p:txBody>
          <a:bodyPr wrap="square" rtlCol="0">
            <a:spAutoFit/>
          </a:bodyPr>
          <a:lstStyle/>
          <a:p>
            <a:r>
              <a:rPr lang="ja-JP" altLang="en-US" sz="1600" b="1" dirty="0">
                <a:effectLst/>
                <a:latin typeface="BIZ UDPゴシック" panose="020B0400000000000000" pitchFamily="50" charset="-128"/>
                <a:ea typeface="BIZ UDPゴシック" panose="020B0400000000000000" pitchFamily="50" charset="-128"/>
              </a:rPr>
              <a:t>アプリを開くときには、</a:t>
            </a:r>
            <a:r>
              <a:rPr lang="en-US" altLang="ja-JP" sz="1600" b="1" dirty="0">
                <a:effectLst/>
                <a:latin typeface="BIZ UDPゴシック" panose="020B0400000000000000" pitchFamily="50" charset="-128"/>
                <a:ea typeface="BIZ UDPゴシック" panose="020B0400000000000000" pitchFamily="50" charset="-128"/>
              </a:rPr>
              <a:t>Siri</a:t>
            </a:r>
            <a:r>
              <a:rPr lang="ja-JP" altLang="en-US" sz="1600" b="1" dirty="0">
                <a:effectLst/>
                <a:latin typeface="BIZ UDPゴシック" panose="020B0400000000000000" pitchFamily="50" charset="-128"/>
                <a:ea typeface="BIZ UDPゴシック" panose="020B0400000000000000" pitchFamily="50" charset="-128"/>
              </a:rPr>
              <a:t>を起動して</a:t>
            </a: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マイナポータルを開いて</a:t>
            </a: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と声をかけてもいいでしょう。</a:t>
            </a:r>
            <a:endParaRPr kumimoji="1" lang="ja-JP" altLang="en-US" sz="1600" b="1" dirty="0"/>
          </a:p>
        </p:txBody>
      </p:sp>
      <p:grpSp>
        <p:nvGrpSpPr>
          <p:cNvPr id="3" name="図形グループ 69">
            <a:extLst>
              <a:ext uri="{FF2B5EF4-FFF2-40B4-BE49-F238E27FC236}">
                <a16:creationId xmlns:a16="http://schemas.microsoft.com/office/drawing/2014/main" id="{D7A7618C-0CFD-0C16-695B-5EF9CB936A45}"/>
              </a:ext>
            </a:extLst>
          </p:cNvPr>
          <p:cNvGrpSpPr/>
          <p:nvPr/>
        </p:nvGrpSpPr>
        <p:grpSpPr>
          <a:xfrm>
            <a:off x="5651464" y="2641080"/>
            <a:ext cx="492443" cy="461665"/>
            <a:chOff x="7545361" y="2561856"/>
            <a:chExt cx="492443" cy="461665"/>
          </a:xfrm>
        </p:grpSpPr>
        <p:sp>
          <p:nvSpPr>
            <p:cNvPr id="5" name="円/楕円 70">
              <a:extLst>
                <a:ext uri="{FF2B5EF4-FFF2-40B4-BE49-F238E27FC236}">
                  <a16:creationId xmlns:a16="http://schemas.microsoft.com/office/drawing/2014/main" id="{EAC897FB-7DA1-497A-D864-E0F409B776C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74783E0D-3167-778A-7849-D777E5160045}"/>
                </a:ext>
              </a:extLst>
            </p:cNvPr>
            <p:cNvSpPr/>
            <p:nvPr/>
          </p:nvSpPr>
          <p:spPr>
            <a:xfrm>
              <a:off x="7545361" y="256185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6760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2668187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7" name="テキスト ボックス 46">
            <a:extLst>
              <a:ext uri="{FF2B5EF4-FFF2-40B4-BE49-F238E27FC236}">
                <a16:creationId xmlns:a16="http://schemas.microsoft.com/office/drawing/2014/main" id="{FC962CB7-FD51-4AA5-AF9C-8624CEFA1D50}"/>
              </a:ext>
            </a:extLst>
          </p:cNvPr>
          <p:cNvSpPr txBox="1"/>
          <p:nvPr/>
        </p:nvSpPr>
        <p:spPr>
          <a:xfrm>
            <a:off x="6099377" y="2371225"/>
            <a:ext cx="2520000" cy="3046988"/>
          </a:xfrm>
          <a:prstGeom prst="rect">
            <a:avLst/>
          </a:prstGeom>
          <a:solidFill>
            <a:srgbClr val="FFFF99"/>
          </a:solidFill>
          <a:ln>
            <a:solidFill>
              <a:schemeClr val="tx1"/>
            </a:solidFill>
          </a:ln>
        </p:spPr>
        <p:txBody>
          <a:bodyPr wrap="square" rtlCol="0">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パスワードを３回間違えると不正防止のためロックがかかります。正しいパスワードを確認してから入力してください。</a:t>
            </a:r>
          </a:p>
          <a:p>
            <a:pPr marL="0" marR="0" algn="l">
              <a:spcBef>
                <a:spcPts val="0"/>
              </a:spcBef>
              <a:spcAft>
                <a:spcPts val="0"/>
              </a:spcAft>
            </a:pPr>
            <a:endParaRPr lang="en-US" altLang="ja-JP" sz="1600" b="1"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パスワードを間違えてロックされた場合には、住民票のある市区町村窓口で、利用者証明用電子証明書のパスワードの再設定が必要です。</a:t>
            </a:r>
            <a:endParaRPr lang="en-US" altLang="ja-JP" sz="1400" b="1" dirty="0">
              <a:solidFill>
                <a:srgbClr val="FF0000"/>
              </a:solidFill>
              <a:latin typeface="BIZ UDゴシック" panose="020B0400000000000000" pitchFamily="49" charset="-128"/>
              <a:ea typeface="BIZ UDゴシック" panose="020B0400000000000000" pitchFamily="49" charset="-128"/>
            </a:endParaRPr>
          </a:p>
        </p:txBody>
      </p:sp>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a:bodyPr>
          <a:lstStyle/>
          <a:p>
            <a:r>
              <a:rPr lang="ja-JP" altLang="en-US" sz="1900" dirty="0">
                <a:latin typeface="BIZ UDゴシック" panose="020B0400000000000000" pitchFamily="49" charset="-128"/>
                <a:ea typeface="BIZ UDゴシック" panose="020B0400000000000000" pitchFamily="49" charset="-128"/>
              </a:rPr>
              <a:t>マイナンバーカードの</a:t>
            </a:r>
            <a:r>
              <a:rPr lang="ja-JP" altLang="en-US" sz="1900" dirty="0">
                <a:solidFill>
                  <a:srgbClr val="0070C0"/>
                </a:solidFill>
                <a:latin typeface="BIZ UDゴシック" panose="020B0400000000000000" pitchFamily="49" charset="-128"/>
                <a:ea typeface="BIZ UDゴシック" panose="020B0400000000000000" pitchFamily="49" charset="-128"/>
              </a:rPr>
              <a:t>利用者証明用電子証明書</a:t>
            </a:r>
            <a:r>
              <a:rPr lang="en-US" altLang="ja-JP" sz="1900" baseline="30000" dirty="0">
                <a:latin typeface="BIZ UDゴシック" panose="020B0400000000000000" pitchFamily="49" charset="-128"/>
                <a:ea typeface="BIZ UDゴシック" panose="020B0400000000000000" pitchFamily="49" charset="-128"/>
              </a:rPr>
              <a:t>※</a:t>
            </a:r>
            <a:r>
              <a:rPr lang="ja-JP" altLang="en-US" sz="1900" dirty="0">
                <a:latin typeface="BIZ UDゴシック" panose="020B0400000000000000" pitchFamily="49" charset="-128"/>
                <a:ea typeface="BIZ UDゴシック" panose="020B0400000000000000" pitchFamily="49" charset="-128"/>
              </a:rPr>
              <a:t>の認証です。</a:t>
            </a:r>
          </a:p>
          <a:p>
            <a:endParaRPr lang="ja-JP" altLang="en-US" dirty="0">
              <a:latin typeface="BIZ UDゴシック" panose="020B0400000000000000" pitchFamily="49" charset="-128"/>
              <a:ea typeface="BIZ UDゴシック" panose="020B0400000000000000" pitchFamily="49" charset="-128"/>
            </a:endParaRPr>
          </a:p>
        </p:txBody>
      </p:sp>
      <p:pic>
        <p:nvPicPr>
          <p:cNvPr id="8" name="図 7" descr="利用者証明用電子証明書のパスワード入力画面の画像">
            <a:extLst>
              <a:ext uri="{FF2B5EF4-FFF2-40B4-BE49-F238E27FC236}">
                <a16:creationId xmlns:a16="http://schemas.microsoft.com/office/drawing/2014/main" id="{41A9E31F-88C5-4409-A5C2-53540922B734}"/>
              </a:ext>
            </a:extLst>
          </p:cNvPr>
          <p:cNvPicPr>
            <a:picLocks noChangeAspect="1"/>
          </p:cNvPicPr>
          <p:nvPr/>
        </p:nvPicPr>
        <p:blipFill>
          <a:blip r:embed="rId6"/>
          <a:stretch>
            <a:fillRect/>
          </a:stretch>
        </p:blipFill>
        <p:spPr>
          <a:xfrm>
            <a:off x="4223502" y="2395863"/>
            <a:ext cx="1615490" cy="2873418"/>
          </a:xfrm>
          <a:prstGeom prst="rect">
            <a:avLst/>
          </a:prstGeom>
          <a:ln w="9525">
            <a:solidFill>
              <a:schemeClr val="tx1">
                <a:lumMod val="50000"/>
                <a:lumOff val="50000"/>
              </a:schemeClr>
            </a:solidFill>
          </a:ln>
        </p:spPr>
      </p:pic>
      <p:sp>
        <p:nvSpPr>
          <p:cNvPr id="32" name="正方形/長方形 31">
            <a:extLst>
              <a:ext uri="{FF2B5EF4-FFF2-40B4-BE49-F238E27FC236}">
                <a16:creationId xmlns:a16="http://schemas.microsoft.com/office/drawing/2014/main" id="{00EF3C28-0F1C-4B73-BCD9-41834E5BB283}"/>
              </a:ext>
            </a:extLst>
          </p:cNvPr>
          <p:cNvSpPr/>
          <p:nvPr/>
        </p:nvSpPr>
        <p:spPr>
          <a:xfrm>
            <a:off x="4236629" y="3621487"/>
            <a:ext cx="1548654"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84A81D2B-7329-4B2F-A3F8-F3C567E2A1CC}"/>
              </a:ext>
            </a:extLst>
          </p:cNvPr>
          <p:cNvSpPr/>
          <p:nvPr/>
        </p:nvSpPr>
        <p:spPr>
          <a:xfrm>
            <a:off x="4236628" y="3933951"/>
            <a:ext cx="1548653"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50" name="図形グループ 49">
            <a:extLst>
              <a:ext uri="{FF2B5EF4-FFF2-40B4-BE49-F238E27FC236}">
                <a16:creationId xmlns:a16="http://schemas.microsoft.com/office/drawing/2014/main" id="{0D6A8FA0-9940-4C33-9075-5D89393B5CEB}"/>
              </a:ext>
            </a:extLst>
          </p:cNvPr>
          <p:cNvGrpSpPr/>
          <p:nvPr/>
        </p:nvGrpSpPr>
        <p:grpSpPr>
          <a:xfrm>
            <a:off x="3625859" y="3362510"/>
            <a:ext cx="736024" cy="513554"/>
            <a:chOff x="7627502" y="2734482"/>
            <a:chExt cx="736024" cy="513554"/>
          </a:xfrm>
        </p:grpSpPr>
        <p:sp>
          <p:nvSpPr>
            <p:cNvPr id="51" name="円/楕円 5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正方形/長方形 51">
              <a:extLst>
                <a:ext uri="{FF2B5EF4-FFF2-40B4-BE49-F238E27FC236}">
                  <a16:creationId xmlns:a16="http://schemas.microsoft.com/office/drawing/2014/main" id="{8209E3C3-E98E-4C55-8189-B9952DF419BD}"/>
                </a:ext>
              </a:extLst>
            </p:cNvPr>
            <p:cNvSpPr/>
            <p:nvPr/>
          </p:nvSpPr>
          <p:spPr>
            <a:xfrm>
              <a:off x="7871082" y="27863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3" name="テキスト ボックス 52">
            <a:extLst>
              <a:ext uri="{FF2B5EF4-FFF2-40B4-BE49-F238E27FC236}">
                <a16:creationId xmlns:a16="http://schemas.microsoft.com/office/drawing/2014/main" id="{8F8E28D4-FACC-498C-BE0A-709CBA77DE7B}"/>
              </a:ext>
            </a:extLst>
          </p:cNvPr>
          <p:cNvSpPr txBox="1"/>
          <p:nvPr/>
        </p:nvSpPr>
        <p:spPr>
          <a:xfrm>
            <a:off x="768968" y="2122475"/>
            <a:ext cx="3113383" cy="4013406"/>
          </a:xfrm>
          <a:prstGeom prst="rect">
            <a:avLst/>
          </a:prstGeom>
          <a:noFill/>
        </p:spPr>
        <p:txBody>
          <a:bodyPr wrap="square" rtlCol="0">
            <a:spAutoFit/>
          </a:bodyPr>
          <a:lstStyle/>
          <a:p>
            <a:pPr marL="489600" indent="-489600">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１</a:t>
            </a:r>
            <a:r>
              <a:rPr lang="ja-JP" altLang="en-US" sz="1600" b="1" dirty="0">
                <a:effectLst/>
                <a:latin typeface="BIZ UDゴシック" panose="020B0400000000000000" pitchFamily="49" charset="-128"/>
                <a:ea typeface="BIZ UDゴシック" panose="020B0400000000000000" pitchFamily="49" charset="-128"/>
              </a:rPr>
              <a:t>本指で画面を触れたまま</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「数字４桁 セキュリティ保護されたテキストフィールド」と言うところまで指を動かします。その後ダブルタップして文字入力可能な状態にします</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ja-JP" altLang="en-US" sz="1600" b="1" dirty="0">
              <a:effectLst/>
              <a:latin typeface="BIZ UDゴシック" panose="020B0400000000000000" pitchFamily="49" charset="-128"/>
              <a:ea typeface="BIZ UDゴシック" panose="020B0400000000000000" pitchFamily="49" charset="-128"/>
            </a:endParaRPr>
          </a:p>
          <a:p>
            <a:pPr>
              <a:lnSpc>
                <a:spcPct val="90000"/>
              </a:lnSpc>
              <a:spcBef>
                <a:spcPts val="600"/>
              </a:spcBef>
            </a:pPr>
            <a:r>
              <a:rPr lang="ja-JP" altLang="en-US" sz="1600" b="1" dirty="0">
                <a:effectLst/>
                <a:latin typeface="BIZ UDゴシック" panose="020B0400000000000000" pitchFamily="49" charset="-128"/>
                <a:ea typeface="BIZ UDゴシック" panose="020B0400000000000000" pitchFamily="49" charset="-128"/>
              </a:rPr>
              <a:t>画面の下部に電話のプッシュボタンと同じ配列の数字のキーボードが表示されます</a:t>
            </a:r>
            <a:r>
              <a:rPr lang="ja-JP" altLang="en-US" sz="1600" b="1" dirty="0">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利用者証明用電子証明書の数字４桁のパスワードを入力</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ja-JP" altLang="en-US" sz="1600" b="1" dirty="0">
              <a:effectLst/>
              <a:latin typeface="BIZ UDゴシック" panose="020B0400000000000000" pitchFamily="49" charset="-128"/>
              <a:ea typeface="BIZ UDゴシック" panose="020B0400000000000000" pitchFamily="49" charset="-128"/>
            </a:endParaRPr>
          </a:p>
          <a:p>
            <a:pPr>
              <a:lnSpc>
                <a:spcPct val="90000"/>
              </a:lnSpc>
              <a:spcBef>
                <a:spcPts val="600"/>
              </a:spcBef>
            </a:pPr>
            <a:r>
              <a:rPr lang="ja-JP" altLang="en-US" sz="1600" b="1" dirty="0">
                <a:effectLst/>
                <a:latin typeface="BIZ UDPゴシック" panose="020B0400000000000000" pitchFamily="50" charset="-128"/>
                <a:ea typeface="BIZ UDPゴシック" panose="020B0400000000000000" pitchFamily="50" charset="-128"/>
              </a:rPr>
              <a:t>入力後、１本指を画面の下部から上に向かってスライドさせ「次へ」のボタンのところでダブルタップ</a:t>
            </a:r>
            <a:endParaRPr lang="ja-JP" altLang="en-US" sz="1600" b="1" dirty="0">
              <a:effectLst/>
              <a:latin typeface="Century" panose="02040604050505020304" pitchFamily="18" charset="0"/>
              <a:ea typeface="ＭＳ 明朝" panose="02020609040205080304" pitchFamily="17" charset="-128"/>
            </a:endParaRPr>
          </a:p>
        </p:txBody>
      </p:sp>
      <p:grpSp>
        <p:nvGrpSpPr>
          <p:cNvPr id="37" name="図形グループ 45">
            <a:extLst>
              <a:ext uri="{FF2B5EF4-FFF2-40B4-BE49-F238E27FC236}">
                <a16:creationId xmlns:a16="http://schemas.microsoft.com/office/drawing/2014/main" id="{AAE32B62-0116-B75B-D247-9C0048FAE956}"/>
              </a:ext>
            </a:extLst>
          </p:cNvPr>
          <p:cNvGrpSpPr/>
          <p:nvPr/>
        </p:nvGrpSpPr>
        <p:grpSpPr>
          <a:xfrm>
            <a:off x="3886244" y="3839598"/>
            <a:ext cx="492444" cy="461665"/>
            <a:chOff x="6286385" y="3185771"/>
            <a:chExt cx="492444" cy="461665"/>
          </a:xfrm>
        </p:grpSpPr>
        <p:sp>
          <p:nvSpPr>
            <p:cNvPr id="38" name="円/楕円 47">
              <a:extLst>
                <a:ext uri="{FF2B5EF4-FFF2-40B4-BE49-F238E27FC236}">
                  <a16:creationId xmlns:a16="http://schemas.microsoft.com/office/drawing/2014/main" id="{9699BD3C-82D8-03D3-8DD4-029BC1AB317D}"/>
                </a:ext>
              </a:extLst>
            </p:cNvPr>
            <p:cNvSpPr>
              <a:spLocks noChangeAspect="1"/>
            </p:cNvSpPr>
            <p:nvPr/>
          </p:nvSpPr>
          <p:spPr>
            <a:xfrm>
              <a:off x="6405867" y="3277806"/>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正方形/長方形 38">
              <a:extLst>
                <a:ext uri="{FF2B5EF4-FFF2-40B4-BE49-F238E27FC236}">
                  <a16:creationId xmlns:a16="http://schemas.microsoft.com/office/drawing/2014/main" id="{1E78D444-A800-FF0E-4315-4CF0C23710B5}"/>
                </a:ext>
              </a:extLst>
            </p:cNvPr>
            <p:cNvSpPr/>
            <p:nvPr/>
          </p:nvSpPr>
          <p:spPr>
            <a:xfrm>
              <a:off x="6286385" y="31857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0" name="正方形/長方形 39">
            <a:extLst>
              <a:ext uri="{FF2B5EF4-FFF2-40B4-BE49-F238E27FC236}">
                <a16:creationId xmlns:a16="http://schemas.microsoft.com/office/drawing/2014/main" id="{6F2AC699-E42E-02AA-D40E-FDB3C1B8D1DC}"/>
              </a:ext>
            </a:extLst>
          </p:cNvPr>
          <p:cNvSpPr/>
          <p:nvPr/>
        </p:nvSpPr>
        <p:spPr>
          <a:xfrm>
            <a:off x="315552" y="2032908"/>
            <a:ext cx="543739"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1" name="正方形/長方形 40">
            <a:extLst>
              <a:ext uri="{FF2B5EF4-FFF2-40B4-BE49-F238E27FC236}">
                <a16:creationId xmlns:a16="http://schemas.microsoft.com/office/drawing/2014/main" id="{F721D2BB-2EF2-318F-2A5A-A5536F45E42D}"/>
              </a:ext>
            </a:extLst>
          </p:cNvPr>
          <p:cNvSpPr/>
          <p:nvPr/>
        </p:nvSpPr>
        <p:spPr>
          <a:xfrm>
            <a:off x="318761" y="3678413"/>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2" name="正方形/長方形 41">
            <a:extLst>
              <a:ext uri="{FF2B5EF4-FFF2-40B4-BE49-F238E27FC236}">
                <a16:creationId xmlns:a16="http://schemas.microsoft.com/office/drawing/2014/main" id="{676A1447-58C6-B8C6-93E0-F07775DB5A43}"/>
              </a:ext>
            </a:extLst>
          </p:cNvPr>
          <p:cNvSpPr/>
          <p:nvPr/>
        </p:nvSpPr>
        <p:spPr>
          <a:xfrm>
            <a:off x="312053" y="5062308"/>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74584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2-B</a:t>
            </a:r>
            <a:endParaRPr lang="en-US" sz="3600" dirty="0">
              <a:latin typeface="BIZ UDゴシック" panose="020B0400000000000000" pitchFamily="49" charset="-128"/>
              <a:ea typeface="BIZ UDゴシック" panose="020B0400000000000000" pitchFamily="49" charset="-128"/>
            </a:endParaRPr>
          </a:p>
        </p:txBody>
      </p:sp>
      <p:sp>
        <p:nvSpPr>
          <p:cNvPr id="24" name="object 9" descr="マイナンバーカードをスマートフォン裏面に密着させているイラスト"/>
          <p:cNvSpPr>
            <a:spLocks noChangeAspect="1"/>
          </p:cNvSpPr>
          <p:nvPr/>
        </p:nvSpPr>
        <p:spPr>
          <a:xfrm>
            <a:off x="4579039" y="1610040"/>
            <a:ext cx="1440000" cy="2560000"/>
          </a:xfrm>
          <a:prstGeom prst="rect">
            <a:avLst/>
          </a:prstGeom>
          <a:blipFill>
            <a:blip r:embed="rId6"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8" name="object 13" descr="ログイン認証の成功を表しているイラスト"/>
          <p:cNvSpPr>
            <a:spLocks noChangeAspect="1"/>
          </p:cNvSpPr>
          <p:nvPr/>
        </p:nvSpPr>
        <p:spPr>
          <a:xfrm>
            <a:off x="6990074" y="1610040"/>
            <a:ext cx="1440000" cy="2560000"/>
          </a:xfrm>
          <a:prstGeom prst="rect">
            <a:avLst/>
          </a:prstGeom>
          <a:blipFill>
            <a:blip r:embed="rId7"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grpSp>
        <p:nvGrpSpPr>
          <p:cNvPr id="30" name="図形グループ 29">
            <a:extLst>
              <a:ext uri="{FF2B5EF4-FFF2-40B4-BE49-F238E27FC236}">
                <a16:creationId xmlns:a16="http://schemas.microsoft.com/office/drawing/2014/main" id="{0D6A8FA0-9940-4C33-9075-5D89393B5CEB}"/>
              </a:ext>
            </a:extLst>
          </p:cNvPr>
          <p:cNvGrpSpPr/>
          <p:nvPr/>
        </p:nvGrpSpPr>
        <p:grpSpPr>
          <a:xfrm>
            <a:off x="6549293" y="2716037"/>
            <a:ext cx="492444" cy="461665"/>
            <a:chOff x="7516280" y="2673548"/>
            <a:chExt cx="492444" cy="461665"/>
          </a:xfrm>
        </p:grpSpPr>
        <p:sp>
          <p:nvSpPr>
            <p:cNvPr id="31" name="円/楕円 3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4173959" y="2716036"/>
            <a:ext cx="492444" cy="461665"/>
            <a:chOff x="7516280" y="2673548"/>
            <a:chExt cx="492444" cy="461665"/>
          </a:xfrm>
        </p:grpSpPr>
        <p:sp>
          <p:nvSpPr>
            <p:cNvPr id="48" name="円/楕円 4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3" name="テキスト ボックス 52">
            <a:extLst>
              <a:ext uri="{FF2B5EF4-FFF2-40B4-BE49-F238E27FC236}">
                <a16:creationId xmlns:a16="http://schemas.microsoft.com/office/drawing/2014/main" id="{8F8E28D4-FACC-498C-BE0A-709CBA77DE7B}"/>
              </a:ext>
            </a:extLst>
          </p:cNvPr>
          <p:cNvSpPr txBox="1"/>
          <p:nvPr/>
        </p:nvSpPr>
        <p:spPr>
          <a:xfrm>
            <a:off x="869293" y="1550128"/>
            <a:ext cx="2892940" cy="3637919"/>
          </a:xfrm>
          <a:prstGeom prst="rect">
            <a:avLst/>
          </a:prstGeom>
          <a:noFill/>
        </p:spPr>
        <p:txBody>
          <a:bodyPr wrap="square" rtlCol="0">
            <a:spAutoFit/>
          </a:bodyPr>
          <a:lstStyle/>
          <a:p>
            <a:pPr>
              <a:lnSpc>
                <a:spcPct val="90000"/>
              </a:lnSpc>
            </a:pPr>
            <a:r>
              <a:rPr lang="ja-JP" altLang="en-US" sz="1600" b="1" dirty="0">
                <a:latin typeface="BIZ UDゴシック" panose="020B0400000000000000" pitchFamily="49" charset="-128"/>
                <a:ea typeface="BIZ UDゴシック" panose="020B0400000000000000" pitchFamily="49" charset="-128"/>
              </a:rPr>
              <a:t>カ</a:t>
            </a:r>
            <a:r>
              <a:rPr lang="ja-JP" altLang="en-US" sz="1600" b="1" dirty="0">
                <a:effectLst/>
                <a:latin typeface="BIZ UDゴシック" panose="020B0400000000000000" pitchFamily="49" charset="-128"/>
                <a:ea typeface="BIZ UDゴシック" panose="020B0400000000000000" pitchFamily="49" charset="-128"/>
              </a:rPr>
              <a:t>ード読み取りの注意事項が表示されるため、右スワイプで、「今後確認しない」か「閉じる」に移動してダブルタップ</a:t>
            </a: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sz="1600" b="1" dirty="0">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音声の指示に従ってマイナンバーカードとスマホ裏面に密着させ、右スワイプで読み取り開始ボタンに移動してダブルタップ</a:t>
            </a:r>
          </a:p>
          <a:p>
            <a:pPr>
              <a:lnSpc>
                <a:spcPct val="90000"/>
              </a:lnSpc>
            </a:pPr>
            <a:endParaRPr lang="en-US" altLang="ja-JP" sz="1600"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600" b="1" dirty="0">
                <a:effectLst/>
                <a:latin typeface="BIZ UDゴシック" panose="020B0400000000000000" pitchFamily="49" charset="-128"/>
                <a:ea typeface="BIZ UDゴシック" panose="020B0400000000000000" pitchFamily="49" charset="-128"/>
              </a:rPr>
              <a:t>「認証に成功しました」が表示されるまでマイナンバーカードを密着させたままにしてください</a:t>
            </a:r>
          </a:p>
        </p:txBody>
      </p:sp>
      <p:sp>
        <p:nvSpPr>
          <p:cNvPr id="36" name="正方形/長方形 35">
            <a:extLst>
              <a:ext uri="{FF2B5EF4-FFF2-40B4-BE49-F238E27FC236}">
                <a16:creationId xmlns:a16="http://schemas.microsoft.com/office/drawing/2014/main" id="{F04CE5BE-76F3-7F14-0194-B3FE7F90B22D}"/>
              </a:ext>
            </a:extLst>
          </p:cNvPr>
          <p:cNvSpPr/>
          <p:nvPr/>
        </p:nvSpPr>
        <p:spPr>
          <a:xfrm>
            <a:off x="387980" y="1465639"/>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7" name="正方形/長方形 36">
            <a:extLst>
              <a:ext uri="{FF2B5EF4-FFF2-40B4-BE49-F238E27FC236}">
                <a16:creationId xmlns:a16="http://schemas.microsoft.com/office/drawing/2014/main" id="{90F7BF84-E268-8CCA-E112-CE910C8905CF}"/>
              </a:ext>
            </a:extLst>
          </p:cNvPr>
          <p:cNvSpPr/>
          <p:nvPr/>
        </p:nvSpPr>
        <p:spPr>
          <a:xfrm>
            <a:off x="386289" y="2785361"/>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437B5591-5DA3-711B-EC7B-1930BBBE2663}"/>
              </a:ext>
            </a:extLst>
          </p:cNvPr>
          <p:cNvSpPr/>
          <p:nvPr/>
        </p:nvSpPr>
        <p:spPr>
          <a:xfrm>
            <a:off x="387980" y="4103671"/>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a:extLst>
              <a:ext uri="{FF2B5EF4-FFF2-40B4-BE49-F238E27FC236}">
                <a16:creationId xmlns:a16="http://schemas.microsoft.com/office/drawing/2014/main" id="{274307B3-0BF8-AF6C-5E62-0FDC5D21AD3A}"/>
              </a:ext>
            </a:extLst>
          </p:cNvPr>
          <p:cNvSpPr txBox="1"/>
          <p:nvPr/>
        </p:nvSpPr>
        <p:spPr>
          <a:xfrm>
            <a:off x="4075663" y="4198130"/>
            <a:ext cx="2454935" cy="1077218"/>
          </a:xfrm>
          <a:prstGeom prst="rect">
            <a:avLst/>
          </a:prstGeom>
          <a:noFill/>
        </p:spPr>
        <p:txBody>
          <a:bodyPr wrap="square" rtlCol="0">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スマートフォンの機種により、マイナンバーカードの読み取り位置が異なります。</a:t>
            </a:r>
            <a:endParaRPr lang="ja-JP" altLang="en-US" sz="1600" b="1" dirty="0">
              <a:effectLst/>
              <a:latin typeface="Century" panose="02040604050505020304" pitchFamily="18" charset="0"/>
              <a:ea typeface="ＭＳ 明朝" panose="02020609040205080304" pitchFamily="17" charset="-128"/>
            </a:endParaRPr>
          </a:p>
        </p:txBody>
      </p:sp>
      <p:sp>
        <p:nvSpPr>
          <p:cNvPr id="13" name="テキスト ボックス 12">
            <a:extLst>
              <a:ext uri="{FF2B5EF4-FFF2-40B4-BE49-F238E27FC236}">
                <a16:creationId xmlns:a16="http://schemas.microsoft.com/office/drawing/2014/main" id="{CCE9CEF5-CA40-BDD2-100F-005E6DABB689}"/>
              </a:ext>
            </a:extLst>
          </p:cNvPr>
          <p:cNvSpPr txBox="1"/>
          <p:nvPr/>
        </p:nvSpPr>
        <p:spPr>
          <a:xfrm>
            <a:off x="6597363" y="4170741"/>
            <a:ext cx="2225422" cy="1077218"/>
          </a:xfrm>
          <a:prstGeom prst="rect">
            <a:avLst/>
          </a:prstGeom>
          <a:noFill/>
        </p:spPr>
        <p:txBody>
          <a:bodyPr wrap="square" rtlCol="0">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初めてログインされる方は、認証後に利用者登録の画面が表示されます。</a:t>
            </a:r>
            <a:endParaRPr kumimoji="1" lang="ja-JP" altLang="en-US" dirty="0"/>
          </a:p>
        </p:txBody>
      </p:sp>
      <p:sp>
        <p:nvSpPr>
          <p:cNvPr id="39" name="テキスト ボックス 38">
            <a:extLst>
              <a:ext uri="{FF2B5EF4-FFF2-40B4-BE49-F238E27FC236}">
                <a16:creationId xmlns:a16="http://schemas.microsoft.com/office/drawing/2014/main" id="{5A95F5ED-44E8-3C9E-A76D-AD7C10AEC56C}"/>
              </a:ext>
            </a:extLst>
          </p:cNvPr>
          <p:cNvSpPr txBox="1"/>
          <p:nvPr/>
        </p:nvSpPr>
        <p:spPr>
          <a:xfrm>
            <a:off x="662743" y="5392361"/>
            <a:ext cx="7818514" cy="830997"/>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ゴシック" panose="020B0400000000000000" pitchFamily="49" charset="-128"/>
                <a:ea typeface="BIZ UDゴシック" panose="020B0400000000000000" pitchFamily="49" charset="-128"/>
              </a:rPr>
              <a:t>※</a:t>
            </a:r>
            <a:r>
              <a:rPr lang="ja-JP" altLang="en-US" sz="1600" b="1" dirty="0">
                <a:effectLst/>
                <a:latin typeface="BIZ UDゴシック" panose="020B0400000000000000" pitchFamily="49" charset="-128"/>
                <a:ea typeface="BIZ UDゴシック" panose="020B0400000000000000" pitchFamily="49" charset="-128"/>
              </a:rPr>
              <a:t> 利用者証明用電子証明書とは、マイナンバーカードに搭載されている、インターネットのウェブサイト等にログインする際に利用する電子証明書です。「ログインした者が、利用者本人であること」を証明することができます。 </a:t>
            </a:r>
          </a:p>
        </p:txBody>
      </p:sp>
    </p:spTree>
    <p:extLst>
      <p:ext uri="{BB962C8B-B14F-4D97-AF65-F5344CB8AC3E}">
        <p14:creationId xmlns:p14="http://schemas.microsoft.com/office/powerpoint/2010/main" val="332373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3521"/>
            <a:ext cx="5519460" cy="53553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マイナポータルへの利用登録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2-C</a:t>
            </a:r>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a:bodyPr>
          <a:lstStyle/>
          <a:p>
            <a:r>
              <a:rPr lang="ja-JP" altLang="en-US" sz="2000" dirty="0">
                <a:latin typeface="BIZ UDゴシック" panose="020B0400000000000000" pitchFamily="49" charset="-128"/>
                <a:ea typeface="BIZ UDゴシック" panose="020B0400000000000000" pitchFamily="49" charset="-128"/>
              </a:rPr>
              <a:t>初めてログインした場合、引き続き利用者登録が必要です。</a:t>
            </a:r>
          </a:p>
          <a:p>
            <a:endParaRPr lang="ja-JP" altLang="en-US" dirty="0">
              <a:latin typeface="BIZ UDゴシック" panose="020B0400000000000000" pitchFamily="49" charset="-128"/>
              <a:ea typeface="BIZ UDゴシック" panose="020B0400000000000000" pitchFamily="49" charset="-128"/>
            </a:endParaRPr>
          </a:p>
        </p:txBody>
      </p:sp>
      <p:pic>
        <p:nvPicPr>
          <p:cNvPr id="5" name="図 4" descr="「利用者登録へ進む」ボタンがある画面の画像">
            <a:extLst>
              <a:ext uri="{FF2B5EF4-FFF2-40B4-BE49-F238E27FC236}">
                <a16:creationId xmlns:a16="http://schemas.microsoft.com/office/drawing/2014/main" id="{355117CA-8999-4359-AFA9-68A65A8E174E}"/>
              </a:ext>
            </a:extLst>
          </p:cNvPr>
          <p:cNvPicPr>
            <a:picLocks noChangeAspect="1"/>
          </p:cNvPicPr>
          <p:nvPr/>
        </p:nvPicPr>
        <p:blipFill>
          <a:blip r:embed="rId6"/>
          <a:stretch>
            <a:fillRect/>
          </a:stretch>
        </p:blipFill>
        <p:spPr>
          <a:xfrm>
            <a:off x="4879512" y="2218028"/>
            <a:ext cx="1217962" cy="2136648"/>
          </a:xfrm>
          <a:prstGeom prst="rect">
            <a:avLst/>
          </a:prstGeom>
          <a:ln>
            <a:solidFill>
              <a:schemeClr val="tx1">
                <a:lumMod val="50000"/>
                <a:lumOff val="50000"/>
              </a:schemeClr>
            </a:solidFill>
          </a:ln>
        </p:spPr>
      </p:pic>
      <p:pic>
        <p:nvPicPr>
          <p:cNvPr id="9" name="図 8" descr="メール通知の選択とメールアドレスの入力をする「利用者登録」画面の画像">
            <a:extLst>
              <a:ext uri="{FF2B5EF4-FFF2-40B4-BE49-F238E27FC236}">
                <a16:creationId xmlns:a16="http://schemas.microsoft.com/office/drawing/2014/main" id="{C152E841-2F21-431A-8118-ABECA5B1A4AD}"/>
              </a:ext>
            </a:extLst>
          </p:cNvPr>
          <p:cNvPicPr>
            <a:picLocks noChangeAspect="1"/>
          </p:cNvPicPr>
          <p:nvPr/>
        </p:nvPicPr>
        <p:blipFill>
          <a:blip r:embed="rId7"/>
          <a:stretch>
            <a:fillRect/>
          </a:stretch>
        </p:blipFill>
        <p:spPr>
          <a:xfrm>
            <a:off x="6678039" y="2218028"/>
            <a:ext cx="1201264" cy="2136648"/>
          </a:xfrm>
          <a:prstGeom prst="rect">
            <a:avLst/>
          </a:prstGeom>
          <a:ln>
            <a:solidFill>
              <a:schemeClr val="tx1">
                <a:lumMod val="50000"/>
                <a:lumOff val="50000"/>
              </a:schemeClr>
            </a:solidFill>
          </a:ln>
        </p:spPr>
      </p:pic>
      <p:sp>
        <p:nvSpPr>
          <p:cNvPr id="32" name="正方形/長方形 31">
            <a:extLst>
              <a:ext uri="{FF2B5EF4-FFF2-40B4-BE49-F238E27FC236}">
                <a16:creationId xmlns:a16="http://schemas.microsoft.com/office/drawing/2014/main" id="{47281A55-ACE1-45C3-9AA9-D79C37957167}"/>
              </a:ext>
            </a:extLst>
          </p:cNvPr>
          <p:cNvSpPr/>
          <p:nvPr/>
        </p:nvSpPr>
        <p:spPr>
          <a:xfrm>
            <a:off x="6688071" y="3654245"/>
            <a:ext cx="540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73E1F6CD-400A-4CCC-BE49-84E82690F66C}"/>
              </a:ext>
            </a:extLst>
          </p:cNvPr>
          <p:cNvSpPr/>
          <p:nvPr/>
        </p:nvSpPr>
        <p:spPr>
          <a:xfrm>
            <a:off x="4904832" y="3183220"/>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円/楕円 77">
            <a:extLst>
              <a:ext uri="{FF2B5EF4-FFF2-40B4-BE49-F238E27FC236}">
                <a16:creationId xmlns:a16="http://schemas.microsoft.com/office/drawing/2014/main" id="{2A35FD17-FD23-45BA-A632-E4AF42E780DD}"/>
              </a:ext>
            </a:extLst>
          </p:cNvPr>
          <p:cNvSpPr>
            <a:spLocks noChangeAspect="1"/>
          </p:cNvSpPr>
          <p:nvPr/>
        </p:nvSpPr>
        <p:spPr>
          <a:xfrm>
            <a:off x="5066334" y="5776135"/>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306850" y="3552168"/>
            <a:ext cx="492443" cy="461665"/>
            <a:chOff x="7516281" y="2673548"/>
            <a:chExt cx="492443"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1" name="図形グループ 50">
            <a:extLst>
              <a:ext uri="{FF2B5EF4-FFF2-40B4-BE49-F238E27FC236}">
                <a16:creationId xmlns:a16="http://schemas.microsoft.com/office/drawing/2014/main" id="{0D6A8FA0-9940-4C33-9075-5D89393B5CEB}"/>
              </a:ext>
            </a:extLst>
          </p:cNvPr>
          <p:cNvGrpSpPr/>
          <p:nvPr/>
        </p:nvGrpSpPr>
        <p:grpSpPr>
          <a:xfrm>
            <a:off x="4559016" y="2967335"/>
            <a:ext cx="492443" cy="461665"/>
            <a:chOff x="7506196" y="2620262"/>
            <a:chExt cx="492443"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06196" y="2620262"/>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4" name="テキスト ボックス 53">
            <a:extLst>
              <a:ext uri="{FF2B5EF4-FFF2-40B4-BE49-F238E27FC236}">
                <a16:creationId xmlns:a16="http://schemas.microsoft.com/office/drawing/2014/main" id="{5C332745-BEAA-40D6-8F28-6A4AADB64739}"/>
              </a:ext>
            </a:extLst>
          </p:cNvPr>
          <p:cNvSpPr txBox="1"/>
          <p:nvPr/>
        </p:nvSpPr>
        <p:spPr>
          <a:xfrm>
            <a:off x="826627" y="2150656"/>
            <a:ext cx="3293963" cy="3831818"/>
          </a:xfrm>
          <a:prstGeom prst="rect">
            <a:avLst/>
          </a:prstGeom>
          <a:noFill/>
        </p:spPr>
        <p:txBody>
          <a:bodyPr wrap="square" rtlCol="0">
            <a:spAutoFit/>
          </a:bodyPr>
          <a:lstStyle/>
          <a:p>
            <a:pPr>
              <a:lnSpc>
                <a:spcPct val="90000"/>
              </a:lnSpc>
            </a:pPr>
            <a:r>
              <a:rPr lang="ja-JP" altLang="en-US" b="1" dirty="0">
                <a:effectLst/>
                <a:latin typeface="BIZ UDPゴシック" panose="020B0400000000000000" pitchFamily="50" charset="-128"/>
                <a:ea typeface="BIZ UDPゴシック" panose="020B0400000000000000" pitchFamily="50" charset="-128"/>
              </a:rPr>
              <a:t>右スワイプで「利用者登録へ進む」へ移動しダブルタップ</a:t>
            </a:r>
            <a:endParaRPr lang="en-US" altLang="ja-JP" b="1" dirty="0">
              <a:effectLst/>
              <a:latin typeface="BIZ UDPゴシック" panose="020B0400000000000000" pitchFamily="50" charset="-128"/>
              <a:ea typeface="BIZ UDPゴシック" panose="020B0400000000000000" pitchFamily="50" charset="-128"/>
            </a:endParaRPr>
          </a:p>
          <a:p>
            <a:pPr>
              <a:lnSpc>
                <a:spcPct val="90000"/>
              </a:lnSpc>
            </a:pPr>
            <a:endParaRPr lang="ja-JP" altLang="en-US" dirty="0">
              <a:effectLst/>
              <a:latin typeface="Century" panose="02040604050505020304" pitchFamily="18" charset="0"/>
              <a:ea typeface="ＭＳ 明朝" panose="02020609040205080304" pitchFamily="17"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「メール通知」希望のありなしの選択では、希望したい場合、右スワイプで「希望する」に移動し、ダブルタップ。希望しない場合は「希望しない」でダブルタップ</a:t>
            </a: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右スワイプでメールアドレスを入力するボックスに移動し、ダブルタップ。入力しさらに右スワイプで移動。確認のため再度メールアドレスを入力</a:t>
            </a:r>
            <a:endParaRPr kumimoji="1" lang="en-US" altLang="ja-JP"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p:txBody>
      </p:sp>
      <p:sp>
        <p:nvSpPr>
          <p:cNvPr id="55" name="テキスト ボックス 54">
            <a:extLst>
              <a:ext uri="{FF2B5EF4-FFF2-40B4-BE49-F238E27FC236}">
                <a16:creationId xmlns:a16="http://schemas.microsoft.com/office/drawing/2014/main" id="{AEDD8A52-83F5-5F50-6A4A-7A3A8AA53D1F}"/>
              </a:ext>
            </a:extLst>
          </p:cNvPr>
          <p:cNvSpPr txBox="1"/>
          <p:nvPr/>
        </p:nvSpPr>
        <p:spPr>
          <a:xfrm>
            <a:off x="4672012" y="4799914"/>
            <a:ext cx="3789925" cy="1077218"/>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　通知を希望するとマイナポータルへログインしたり、またお知らせが届いた際に、登録したメールアドレスへメールで知らせてくれます。</a:t>
            </a:r>
            <a:endParaRPr lang="ja-JP" altLang="en-US" sz="1600" b="1" dirty="0">
              <a:effectLst/>
              <a:latin typeface="Century" panose="02040604050505020304" pitchFamily="18" charset="0"/>
              <a:ea typeface="ＭＳ 明朝" panose="02020609040205080304" pitchFamily="17" charset="-128"/>
            </a:endParaRPr>
          </a:p>
        </p:txBody>
      </p:sp>
      <p:sp>
        <p:nvSpPr>
          <p:cNvPr id="56" name="正方形/長方形 55">
            <a:extLst>
              <a:ext uri="{FF2B5EF4-FFF2-40B4-BE49-F238E27FC236}">
                <a16:creationId xmlns:a16="http://schemas.microsoft.com/office/drawing/2014/main" id="{688563EF-8950-297C-1F84-1C5BB8E845B7}"/>
              </a:ext>
            </a:extLst>
          </p:cNvPr>
          <p:cNvSpPr/>
          <p:nvPr/>
        </p:nvSpPr>
        <p:spPr>
          <a:xfrm>
            <a:off x="339948" y="2053998"/>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7" name="正方形/長方形 56">
            <a:extLst>
              <a:ext uri="{FF2B5EF4-FFF2-40B4-BE49-F238E27FC236}">
                <a16:creationId xmlns:a16="http://schemas.microsoft.com/office/drawing/2014/main" id="{D8FBA41C-A855-1DE9-246D-5ECA6467353D}"/>
              </a:ext>
            </a:extLst>
          </p:cNvPr>
          <p:cNvSpPr/>
          <p:nvPr/>
        </p:nvSpPr>
        <p:spPr>
          <a:xfrm>
            <a:off x="339948" y="2858137"/>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8" name="正方形/長方形 57">
            <a:extLst>
              <a:ext uri="{FF2B5EF4-FFF2-40B4-BE49-F238E27FC236}">
                <a16:creationId xmlns:a16="http://schemas.microsoft.com/office/drawing/2014/main" id="{CB7D4361-85BD-0FBF-7BEB-DA3CAFEE4B75}"/>
              </a:ext>
            </a:extLst>
          </p:cNvPr>
          <p:cNvSpPr/>
          <p:nvPr/>
        </p:nvSpPr>
        <p:spPr>
          <a:xfrm>
            <a:off x="339948" y="4538304"/>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476574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33521"/>
            <a:ext cx="5519460" cy="53553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マイナポータルへの利用登録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2-C</a:t>
            </a:r>
          </a:p>
        </p:txBody>
      </p:sp>
      <p:pic>
        <p:nvPicPr>
          <p:cNvPr id="12" name="図 11" descr="「利用規約に同意して確認へ進む」ボタンがある画面の画像">
            <a:extLst>
              <a:ext uri="{FF2B5EF4-FFF2-40B4-BE49-F238E27FC236}">
                <a16:creationId xmlns:a16="http://schemas.microsoft.com/office/drawing/2014/main" id="{8B5A4A9C-4600-461A-A189-E355717AD867}"/>
              </a:ext>
            </a:extLst>
          </p:cNvPr>
          <p:cNvPicPr>
            <a:picLocks noChangeAspect="1"/>
          </p:cNvPicPr>
          <p:nvPr/>
        </p:nvPicPr>
        <p:blipFill>
          <a:blip r:embed="rId6"/>
          <a:stretch>
            <a:fillRect/>
          </a:stretch>
        </p:blipFill>
        <p:spPr>
          <a:xfrm>
            <a:off x="4650487" y="1833435"/>
            <a:ext cx="1217962" cy="2166348"/>
          </a:xfrm>
          <a:prstGeom prst="rect">
            <a:avLst/>
          </a:prstGeom>
          <a:ln>
            <a:solidFill>
              <a:schemeClr val="tx1">
                <a:lumMod val="50000"/>
                <a:lumOff val="50000"/>
              </a:schemeClr>
            </a:solidFill>
          </a:ln>
        </p:spPr>
      </p:pic>
      <p:pic>
        <p:nvPicPr>
          <p:cNvPr id="11" name="図 10" descr="「利用者登録する」ボタンがある画面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1739" y="1837247"/>
            <a:ext cx="1216800" cy="2166649"/>
          </a:xfrm>
          <a:prstGeom prst="rect">
            <a:avLst/>
          </a:prstGeom>
          <a:ln>
            <a:solidFill>
              <a:schemeClr val="tx1">
                <a:lumMod val="50000"/>
                <a:lumOff val="50000"/>
              </a:schemeClr>
            </a:solidFill>
          </a:ln>
        </p:spPr>
      </p:pic>
      <p:pic>
        <p:nvPicPr>
          <p:cNvPr id="20" name="図 19" descr="「トップページ」ボタンがある「利用者登録完了」画面の画像">
            <a:extLst>
              <a:ext uri="{FF2B5EF4-FFF2-40B4-BE49-F238E27FC236}">
                <a16:creationId xmlns:a16="http://schemas.microsoft.com/office/drawing/2014/main" id="{3517EC05-A496-49DF-9DBD-194BEF0D666E}"/>
              </a:ext>
            </a:extLst>
          </p:cNvPr>
          <p:cNvPicPr>
            <a:picLocks noChangeAspect="1"/>
          </p:cNvPicPr>
          <p:nvPr/>
        </p:nvPicPr>
        <p:blipFill>
          <a:blip r:embed="rId8"/>
          <a:stretch>
            <a:fillRect/>
          </a:stretch>
        </p:blipFill>
        <p:spPr>
          <a:xfrm>
            <a:off x="5896747" y="4003896"/>
            <a:ext cx="1195021" cy="2125544"/>
          </a:xfrm>
          <a:prstGeom prst="rect">
            <a:avLst/>
          </a:prstGeom>
          <a:ln>
            <a:solidFill>
              <a:schemeClr val="tx1">
                <a:lumMod val="50000"/>
                <a:lumOff val="50000"/>
              </a:schemeClr>
            </a:solidFill>
          </a:ln>
        </p:spPr>
      </p:pic>
      <p:sp>
        <p:nvSpPr>
          <p:cNvPr id="30" name="正方形/長方形 29">
            <a:extLst>
              <a:ext uri="{FF2B5EF4-FFF2-40B4-BE49-F238E27FC236}">
                <a16:creationId xmlns:a16="http://schemas.microsoft.com/office/drawing/2014/main" id="{2A0FCCC7-DE0C-46B4-B3A6-963988F4F1F9}"/>
              </a:ext>
            </a:extLst>
          </p:cNvPr>
          <p:cNvSpPr/>
          <p:nvPr/>
        </p:nvSpPr>
        <p:spPr>
          <a:xfrm>
            <a:off x="7131739" y="3546987"/>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EEFF5341-DAFC-42F1-A8BE-4892C2D3D282}"/>
              </a:ext>
            </a:extLst>
          </p:cNvPr>
          <p:cNvSpPr/>
          <p:nvPr/>
        </p:nvSpPr>
        <p:spPr>
          <a:xfrm>
            <a:off x="4675807" y="3338427"/>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正方形/長方形 39">
            <a:extLst>
              <a:ext uri="{FF2B5EF4-FFF2-40B4-BE49-F238E27FC236}">
                <a16:creationId xmlns:a16="http://schemas.microsoft.com/office/drawing/2014/main" id="{BC6CE0EB-425C-42DC-86BB-0DDCCCD06E00}"/>
              </a:ext>
            </a:extLst>
          </p:cNvPr>
          <p:cNvSpPr/>
          <p:nvPr/>
        </p:nvSpPr>
        <p:spPr>
          <a:xfrm>
            <a:off x="5924446" y="5506360"/>
            <a:ext cx="1167322" cy="2205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円/楕円 77">
            <a:extLst>
              <a:ext uri="{FF2B5EF4-FFF2-40B4-BE49-F238E27FC236}">
                <a16:creationId xmlns:a16="http://schemas.microsoft.com/office/drawing/2014/main" id="{2A35FD17-FD23-45BA-A632-E4AF42E780DD}"/>
              </a:ext>
            </a:extLst>
          </p:cNvPr>
          <p:cNvSpPr>
            <a:spLocks noChangeAspect="1"/>
          </p:cNvSpPr>
          <p:nvPr/>
        </p:nvSpPr>
        <p:spPr>
          <a:xfrm>
            <a:off x="5066334" y="5776135"/>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8" name="図形グループ 37">
            <a:extLst>
              <a:ext uri="{FF2B5EF4-FFF2-40B4-BE49-F238E27FC236}">
                <a16:creationId xmlns:a16="http://schemas.microsoft.com/office/drawing/2014/main" id="{0D6A8FA0-9940-4C33-9075-5D89393B5CEB}"/>
              </a:ext>
            </a:extLst>
          </p:cNvPr>
          <p:cNvGrpSpPr/>
          <p:nvPr/>
        </p:nvGrpSpPr>
        <p:grpSpPr>
          <a:xfrm>
            <a:off x="5622227" y="5275527"/>
            <a:ext cx="492444" cy="461665"/>
            <a:chOff x="7502131" y="2604228"/>
            <a:chExt cx="492444" cy="461665"/>
          </a:xfrm>
        </p:grpSpPr>
        <p:sp>
          <p:nvSpPr>
            <p:cNvPr id="39" name="円/楕円 3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02131" y="260422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6836039" y="3316520"/>
            <a:ext cx="492444" cy="461665"/>
            <a:chOff x="7514786" y="2592260"/>
            <a:chExt cx="492444"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8209E3C3-E98E-4C55-8189-B9952DF419BD}"/>
                </a:ext>
              </a:extLst>
            </p:cNvPr>
            <p:cNvSpPr/>
            <p:nvPr/>
          </p:nvSpPr>
          <p:spPr>
            <a:xfrm>
              <a:off x="7514786" y="259226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5" name="図形グループ 44">
            <a:extLst>
              <a:ext uri="{FF2B5EF4-FFF2-40B4-BE49-F238E27FC236}">
                <a16:creationId xmlns:a16="http://schemas.microsoft.com/office/drawing/2014/main" id="{0D6A8FA0-9940-4C33-9075-5D89393B5CEB}"/>
              </a:ext>
            </a:extLst>
          </p:cNvPr>
          <p:cNvGrpSpPr/>
          <p:nvPr/>
        </p:nvGrpSpPr>
        <p:grpSpPr>
          <a:xfrm>
            <a:off x="4338770" y="3117410"/>
            <a:ext cx="492444" cy="461665"/>
            <a:chOff x="7500263" y="2595341"/>
            <a:chExt cx="492444" cy="461665"/>
          </a:xfrm>
        </p:grpSpPr>
        <p:sp>
          <p:nvSpPr>
            <p:cNvPr id="46" name="円/楕円 4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00263" y="259534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7" name="テキスト ボックス 36">
            <a:extLst>
              <a:ext uri="{FF2B5EF4-FFF2-40B4-BE49-F238E27FC236}">
                <a16:creationId xmlns:a16="http://schemas.microsoft.com/office/drawing/2014/main" id="{98683668-8D9E-3831-8CC2-742499ACB4E9}"/>
              </a:ext>
            </a:extLst>
          </p:cNvPr>
          <p:cNvSpPr txBox="1"/>
          <p:nvPr/>
        </p:nvSpPr>
        <p:spPr>
          <a:xfrm>
            <a:off x="841216" y="1651700"/>
            <a:ext cx="3414580" cy="4081117"/>
          </a:xfrm>
          <a:prstGeom prst="rect">
            <a:avLst/>
          </a:prstGeom>
          <a:noFill/>
        </p:spPr>
        <p:txBody>
          <a:bodyPr wrap="square" rtlCol="0">
            <a:spAutoFit/>
          </a:bodyPr>
          <a:lstStyle/>
          <a:p>
            <a:pPr>
              <a:lnSpc>
                <a:spcPct val="90000"/>
              </a:lnSpc>
            </a:pPr>
            <a:r>
              <a:rPr lang="ja-JP" altLang="en-US" b="1" dirty="0">
                <a:effectLst/>
                <a:latin typeface="BIZ UDゴシック" panose="020B0400000000000000" pitchFamily="49" charset="-128"/>
                <a:ea typeface="BIZ UDゴシック" panose="020B0400000000000000" pitchFamily="49" charset="-128"/>
              </a:rPr>
              <a:t>右スワイプで利用規約を確認後、さらに右スワイプで「利用規約に同意して確認へ進む」に移動し、ダブルタップ</a:t>
            </a:r>
          </a:p>
          <a:p>
            <a:pPr>
              <a:lnSpc>
                <a:spcPct val="90000"/>
              </a:lnSpc>
            </a:pPr>
            <a:endParaRPr lang="ja-JP" altLang="en-US" dirty="0">
              <a:effectLst/>
              <a:latin typeface="Century" panose="02040604050505020304" pitchFamily="18" charset="0"/>
              <a:ea typeface="ＭＳ 明朝" panose="02020609040205080304" pitchFamily="17" charset="-128"/>
            </a:endParaRPr>
          </a:p>
          <a:p>
            <a:pPr>
              <a:lnSpc>
                <a:spcPct val="90000"/>
              </a:lnSpc>
            </a:pPr>
            <a:r>
              <a:rPr lang="ja-JP" altLang="en-US" b="1" dirty="0">
                <a:effectLst/>
                <a:latin typeface="BIZ UDゴシック" panose="020B0400000000000000" pitchFamily="49" charset="-128"/>
                <a:ea typeface="BIZ UDゴシック" panose="020B0400000000000000" pitchFamily="49" charset="-128"/>
              </a:rPr>
              <a:t>「</a:t>
            </a:r>
            <a:r>
              <a:rPr lang="ja-JP" altLang="en-US" sz="1800" b="1" dirty="0">
                <a:effectLst/>
                <a:latin typeface="BIZ UDゴシック" panose="020B0400000000000000" pitchFamily="49" charset="-128"/>
                <a:ea typeface="BIZ UDゴシック" panose="020B0400000000000000" pitchFamily="49" charset="-128"/>
              </a:rPr>
              <a:t>登録した内容が表示されます。右スワイプで内容を確認し、よければ「利用者を登録する」に移動し、ダブルタップ。これで「利用者登録」は完了です</a:t>
            </a:r>
            <a:endParaRPr lang="en-US" altLang="ja-JP" sz="1800" b="1" dirty="0">
              <a:effectLst/>
              <a:latin typeface="BIZ UDゴシック" panose="020B0400000000000000" pitchFamily="49" charset="-128"/>
              <a:ea typeface="BIZ UDゴシック" panose="020B0400000000000000" pitchFamily="49" charset="-128"/>
            </a:endParaRP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a:p>
            <a:pPr>
              <a:lnSpc>
                <a:spcPct val="90000"/>
              </a:lnSpc>
            </a:pPr>
            <a:r>
              <a:rPr lang="ja-JP" altLang="en-US" sz="1800" b="1" dirty="0">
                <a:effectLst/>
                <a:latin typeface="BIZ UDゴシック" panose="020B0400000000000000" pitchFamily="49" charset="-128"/>
                <a:ea typeface="BIZ UDゴシック" panose="020B0400000000000000" pitchFamily="49" charset="-128"/>
              </a:rPr>
              <a:t>右スワイプで「トップページへ」に移動してタブルタップ。マイナポータルの「メインメニュー」へすすむ</a:t>
            </a:r>
          </a:p>
          <a:p>
            <a:pPr>
              <a:lnSpc>
                <a:spcPct val="90000"/>
              </a:lnSpc>
            </a:pPr>
            <a:endParaRPr lang="en-US" altLang="ja-JP" b="1" dirty="0">
              <a:effectLst/>
              <a:latin typeface="BIZ UDゴシック" panose="020B0400000000000000" pitchFamily="49" charset="-128"/>
              <a:ea typeface="BIZ UDゴシック" panose="020B0400000000000000" pitchFamily="49" charset="-128"/>
            </a:endParaRPr>
          </a:p>
        </p:txBody>
      </p:sp>
      <p:sp>
        <p:nvSpPr>
          <p:cNvPr id="55" name="正方形/長方形 54">
            <a:extLst>
              <a:ext uri="{FF2B5EF4-FFF2-40B4-BE49-F238E27FC236}">
                <a16:creationId xmlns:a16="http://schemas.microsoft.com/office/drawing/2014/main" id="{2B9F7D32-11E8-A487-1C71-EE9F47D701E0}"/>
              </a:ext>
            </a:extLst>
          </p:cNvPr>
          <p:cNvSpPr/>
          <p:nvPr/>
        </p:nvSpPr>
        <p:spPr>
          <a:xfrm>
            <a:off x="360821" y="1591740"/>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7" name="正方形/長方形 56">
            <a:extLst>
              <a:ext uri="{FF2B5EF4-FFF2-40B4-BE49-F238E27FC236}">
                <a16:creationId xmlns:a16="http://schemas.microsoft.com/office/drawing/2014/main" id="{FD4D6715-1FBA-3763-B3B9-B54CE69D61F5}"/>
              </a:ext>
            </a:extLst>
          </p:cNvPr>
          <p:cNvSpPr/>
          <p:nvPr/>
        </p:nvSpPr>
        <p:spPr>
          <a:xfrm>
            <a:off x="360821" y="2805045"/>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8" name="正方形/長方形 57">
            <a:extLst>
              <a:ext uri="{FF2B5EF4-FFF2-40B4-BE49-F238E27FC236}">
                <a16:creationId xmlns:a16="http://schemas.microsoft.com/office/drawing/2014/main" id="{AB08FA0A-F384-5D6D-B21F-DFF84C8312C8}"/>
              </a:ext>
            </a:extLst>
          </p:cNvPr>
          <p:cNvSpPr/>
          <p:nvPr/>
        </p:nvSpPr>
        <p:spPr>
          <a:xfrm>
            <a:off x="360821" y="4343807"/>
            <a:ext cx="543740" cy="523220"/>
          </a:xfrm>
          <a:prstGeom prst="rect">
            <a:avLst/>
          </a:prstGeom>
        </p:spPr>
        <p:txBody>
          <a:bodyPr wrap="none">
            <a:spAutoFit/>
          </a:bodyPr>
          <a:lstStyle/>
          <a:p>
            <a:pPr algn="ctr"/>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9" name="テキスト ボックス 58">
            <a:extLst>
              <a:ext uri="{FF2B5EF4-FFF2-40B4-BE49-F238E27FC236}">
                <a16:creationId xmlns:a16="http://schemas.microsoft.com/office/drawing/2014/main" id="{7516F3BB-BE2D-1D26-A402-1BBF19432C52}"/>
              </a:ext>
            </a:extLst>
          </p:cNvPr>
          <p:cNvSpPr txBox="1"/>
          <p:nvPr/>
        </p:nvSpPr>
        <p:spPr>
          <a:xfrm>
            <a:off x="758285" y="5734270"/>
            <a:ext cx="4878091" cy="338554"/>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600" b="1" dirty="0">
                <a:effectLst/>
                <a:latin typeface="BIZ UDPゴシック" panose="020B0400000000000000" pitchFamily="50" charset="-128"/>
                <a:ea typeface="BIZ UDPゴシック" panose="020B0400000000000000" pitchFamily="50" charset="-128"/>
              </a:rPr>
              <a:t>※</a:t>
            </a:r>
            <a:r>
              <a:rPr lang="ja-JP" altLang="en-US" sz="1600" b="1" dirty="0">
                <a:effectLst/>
                <a:latin typeface="BIZ UDPゴシック" panose="020B0400000000000000" pitchFamily="50" charset="-128"/>
                <a:ea typeface="BIZ UDPゴシック" panose="020B0400000000000000" pitchFamily="50" charset="-128"/>
              </a:rPr>
              <a:t>「申請入力補助情報を登録」は任意で構いません。</a:t>
            </a:r>
            <a:endParaRPr lang="ja-JP" altLang="en-US" sz="1600" b="1" dirty="0">
              <a:effectLst/>
              <a:latin typeface="Century" panose="02040604050505020304" pitchFamily="18" charset="0"/>
              <a:ea typeface="ＭＳ 明朝" panose="02020609040205080304" pitchFamily="17" charset="-128"/>
            </a:endParaRPr>
          </a:p>
        </p:txBody>
      </p:sp>
    </p:spTree>
    <p:extLst>
      <p:ext uri="{BB962C8B-B14F-4D97-AF65-F5344CB8AC3E}">
        <p14:creationId xmlns:p14="http://schemas.microsoft.com/office/powerpoint/2010/main" val="86018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マイナポータルを利用するための、</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スマートフォン機種</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ＩＣカードリーダーなど</a:t>
            </a:r>
            <a:r>
              <a:rPr lang="ja-JP" altLang="en-US" spc="-1000" dirty="0">
                <a:latin typeface="BIZ UDゴシック" panose="020B0400000000000000" pitchFamily="49" charset="-128"/>
                <a:ea typeface="BIZ UDゴシック" panose="020B0400000000000000" pitchFamily="49" charset="-128"/>
              </a:rPr>
              <a:t>、</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動作環境や操作方法</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またマイナポータルの</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最新情報などは</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以下のサイトをご参照ください。</a:t>
            </a:r>
            <a:endParaRPr lang="en-US" altLang="ja-JP" dirty="0">
              <a:latin typeface="BIZ UDゴシック" panose="020B0400000000000000" pitchFamily="49" charset="-128"/>
              <a:ea typeface="BIZ UDゴシック" panose="020B0400000000000000" pitchFamily="49" charset="-128"/>
            </a:endParaRPr>
          </a:p>
          <a:p>
            <a:pPr algn="just">
              <a:lnSpc>
                <a:spcPct val="200000"/>
              </a:lnSpc>
              <a:spcBef>
                <a:spcPts val="0"/>
              </a:spcBef>
            </a:pPr>
            <a:r>
              <a:rPr lang="ja-JP" altLang="ja-JP" sz="2000" kern="100" dirty="0">
                <a:latin typeface="BIZ UDゴシック" panose="020B0400000000000000" pitchFamily="49" charset="-128"/>
                <a:ea typeface="BIZ UDゴシック" panose="020B0400000000000000" pitchFamily="49" charset="-128"/>
              </a:rPr>
              <a:t>マイナポータル対</a:t>
            </a:r>
            <a:r>
              <a:rPr lang="ja-JP" altLang="ja-JP" sz="2000" kern="100" spc="-1000" dirty="0">
                <a:latin typeface="BIZ UDゴシック" panose="020B0400000000000000" pitchFamily="49" charset="-128"/>
                <a:ea typeface="BIZ UDゴシック" panose="020B0400000000000000" pitchFamily="49" charset="-128"/>
              </a:rPr>
              <a:t>応</a:t>
            </a:r>
            <a:r>
              <a:rPr lang="ja-JP" altLang="en-US" sz="2000" kern="100" dirty="0">
                <a:latin typeface="BIZ UDゴシック" panose="020B0400000000000000" pitchFamily="49" charset="-128"/>
                <a:ea typeface="BIZ UDゴシック" panose="020B0400000000000000" pitchFamily="49" charset="-128"/>
              </a:rPr>
              <a:t>（マイナンバーカード読取対応</a:t>
            </a:r>
            <a:r>
              <a:rPr lang="ja-JP" altLang="en-US" sz="2000" kern="100" spc="-1000" dirty="0">
                <a:latin typeface="BIZ UDゴシック" panose="020B0400000000000000" pitchFamily="49" charset="-128"/>
                <a:ea typeface="BIZ UDゴシック" panose="020B0400000000000000" pitchFamily="49" charset="-128"/>
              </a:rPr>
              <a:t>）</a:t>
            </a:r>
            <a:r>
              <a:rPr lang="ja-JP" altLang="en-US" sz="2000" kern="100" dirty="0">
                <a:latin typeface="BIZ UDゴシック" panose="020B0400000000000000" pitchFamily="49" charset="-128"/>
                <a:ea typeface="BIZ UDゴシック" panose="020B0400000000000000" pitchFamily="49" charset="-128"/>
              </a:rPr>
              <a:t>の</a:t>
            </a: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ja-JP" sz="2000" kern="100" dirty="0">
                <a:latin typeface="BIZ UDゴシック" panose="020B0400000000000000" pitchFamily="49" charset="-128"/>
                <a:ea typeface="BIZ UDゴシック" panose="020B0400000000000000" pitchFamily="49" charset="-128"/>
              </a:rPr>
              <a:t>スマートフォン</a:t>
            </a:r>
            <a:r>
              <a:rPr lang="ja-JP" altLang="en-US" sz="2000" kern="100" dirty="0">
                <a:latin typeface="BIZ UDゴシック" panose="020B0400000000000000" pitchFamily="49" charset="-128"/>
                <a:ea typeface="BIZ UDゴシック" panose="020B0400000000000000" pitchFamily="49" charset="-128"/>
              </a:rPr>
              <a:t>の</a:t>
            </a:r>
            <a:r>
              <a:rPr lang="ja-JP" altLang="ja-JP" sz="2000" kern="100" dirty="0">
                <a:latin typeface="BIZ UDゴシック" panose="020B0400000000000000" pitchFamily="49" charset="-128"/>
                <a:ea typeface="BIZ UDゴシック" panose="020B0400000000000000" pitchFamily="49" charset="-128"/>
              </a:rPr>
              <a:t>機種一覧</a:t>
            </a: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hlinkClick r:id="rId3"/>
              </a:rPr>
              <a:t>https://faq.myna.go.jp/faq/show/2587</a:t>
            </a:r>
            <a:endPar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Bef>
                <a:spcPts val="0"/>
              </a:spcBef>
            </a:pPr>
            <a:endParaRPr lang="en-US" altLang="ja-JP" sz="1200" dirty="0">
              <a:latin typeface="BIZ UDゴシック" panose="020B0400000000000000" pitchFamily="49" charset="-128"/>
              <a:ea typeface="BIZ UDゴシック" panose="020B0400000000000000" pitchFamily="49" charset="-128"/>
            </a:endParaRPr>
          </a:p>
          <a:p>
            <a:pPr algn="just">
              <a:lnSpc>
                <a:spcPct val="120000"/>
              </a:lnSpc>
              <a:spcBef>
                <a:spcPts val="0"/>
              </a:spcBef>
            </a:pPr>
            <a:r>
              <a:rPr lang="ja-JP" altLang="ja-JP" sz="2000" kern="100" dirty="0">
                <a:latin typeface="BIZ UDゴシック" panose="020B0400000000000000" pitchFamily="49" charset="-128"/>
                <a:ea typeface="BIZ UDゴシック" panose="020B0400000000000000" pitchFamily="49" charset="-128"/>
              </a:rPr>
              <a:t>マ</a:t>
            </a:r>
            <a:r>
              <a:rPr lang="ja-JP" altLang="en-US" sz="2000" kern="100" dirty="0">
                <a:latin typeface="BIZ UDゴシック" panose="020B0400000000000000" pitchFamily="49" charset="-128"/>
                <a:ea typeface="BIZ UDゴシック" panose="020B0400000000000000" pitchFamily="49" charset="-128"/>
              </a:rPr>
              <a:t>イ</a:t>
            </a:r>
            <a:r>
              <a:rPr lang="ja-JP" altLang="ja-JP" sz="2000" kern="100" dirty="0">
                <a:latin typeface="BIZ UDゴシック" panose="020B0400000000000000" pitchFamily="49" charset="-128"/>
                <a:ea typeface="BIZ UDゴシック" panose="020B0400000000000000" pitchFamily="49" charset="-128"/>
              </a:rPr>
              <a:t>ナンバーカード</a:t>
            </a:r>
            <a:r>
              <a:rPr lang="ja-JP" altLang="en-US" sz="2000" kern="100" dirty="0">
                <a:latin typeface="BIZ UDゴシック" panose="020B0400000000000000" pitchFamily="49" charset="-128"/>
                <a:ea typeface="BIZ UDゴシック" panose="020B0400000000000000" pitchFamily="49" charset="-128"/>
              </a:rPr>
              <a:t>読取</a:t>
            </a:r>
            <a:r>
              <a:rPr lang="ja-JP" altLang="ja-JP" sz="2000" kern="100" dirty="0">
                <a:latin typeface="BIZ UDゴシック" panose="020B0400000000000000" pitchFamily="49" charset="-128"/>
                <a:ea typeface="BIZ UDゴシック" panose="020B0400000000000000" pitchFamily="49" charset="-128"/>
              </a:rPr>
              <a:t>対応</a:t>
            </a:r>
            <a:r>
              <a:rPr lang="ja-JP" altLang="en-US" sz="2000" kern="100" dirty="0">
                <a:latin typeface="BIZ UDゴシック" panose="020B0400000000000000" pitchFamily="49" charset="-128"/>
                <a:ea typeface="BIZ UDゴシック" panose="020B0400000000000000" pitchFamily="49" charset="-128"/>
              </a:rPr>
              <a:t>の</a:t>
            </a: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ja-JP" sz="2000" kern="100" dirty="0">
                <a:latin typeface="BIZ UDゴシック" panose="020B0400000000000000" pitchFamily="49" charset="-128"/>
                <a:ea typeface="BIZ UDゴシック" panose="020B0400000000000000" pitchFamily="49" charset="-128"/>
              </a:rPr>
              <a:t>ＩＣカードリーダ</a:t>
            </a:r>
            <a:r>
              <a:rPr lang="ja-JP" altLang="en-US" sz="2000" kern="100" dirty="0">
                <a:latin typeface="BIZ UDゴシック" panose="020B0400000000000000" pitchFamily="49" charset="-128"/>
                <a:ea typeface="BIZ UDゴシック" panose="020B0400000000000000" pitchFamily="49" charset="-128"/>
              </a:rPr>
              <a:t>ーの</a:t>
            </a:r>
            <a:r>
              <a:rPr lang="ja-JP" altLang="ja-JP" sz="2000" kern="100" dirty="0">
                <a:latin typeface="BIZ UDゴシック" panose="020B0400000000000000" pitchFamily="49" charset="-128"/>
                <a:ea typeface="BIZ UDゴシック" panose="020B0400000000000000" pitchFamily="49" charset="-128"/>
              </a:rPr>
              <a:t>一覧</a:t>
            </a: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hlinkClick r:id="rId4"/>
              </a:rPr>
              <a:t>https://www.jpki.go.jp/prepare/reader_writer.html</a:t>
            </a:r>
            <a:endParaRPr lang="en-US" altLang="ja-JP" sz="12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1200" kern="100" dirty="0">
              <a:latin typeface="BIZ UDゴシック" panose="020B0400000000000000" pitchFamily="49" charset="-128"/>
              <a:ea typeface="BIZ UDゴシック" panose="020B0400000000000000" pitchFamily="49" charset="-128"/>
            </a:endParaRPr>
          </a:p>
          <a:p>
            <a:pPr algn="just">
              <a:lnSpc>
                <a:spcPct val="120000"/>
              </a:lnSpc>
              <a:spcBef>
                <a:spcPts val="0"/>
              </a:spcBef>
            </a:pPr>
            <a:r>
              <a:rPr lang="ja-JP" altLang="ja-JP" sz="2000" kern="100" dirty="0">
                <a:latin typeface="BIZ UDゴシック" panose="020B0400000000000000" pitchFamily="49" charset="-128"/>
                <a:ea typeface="BIZ UDゴシック" panose="020B0400000000000000" pitchFamily="49" charset="-128"/>
              </a:rPr>
              <a:t>マイナポータル総合サイト</a:t>
            </a:r>
          </a:p>
          <a:p>
            <a:pPr algn="just">
              <a:lnSpc>
                <a:spcPct val="100000"/>
              </a:lnSpc>
              <a:spcBef>
                <a:spcPts val="0"/>
              </a:spcBef>
            </a:pPr>
            <a:r>
              <a:rPr lang="en-US" altLang="ja-JP" sz="1200" u="sng" kern="100" dirty="0">
                <a:latin typeface="BIZ UDゴシック" panose="020B0400000000000000" pitchFamily="49" charset="-128"/>
                <a:ea typeface="BIZ UDゴシック" panose="020B0400000000000000" pitchFamily="49" charset="-128"/>
                <a:hlinkClick r:id="rId5"/>
              </a:rPr>
              <a:t>https://myna.go.jp/</a:t>
            </a:r>
            <a:endParaRPr lang="ja-JP" altLang="ja-JP" sz="1200" kern="100"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2-D</a:t>
            </a:r>
            <a:endParaRPr lang="en-US" sz="3600" dirty="0">
              <a:latin typeface="BIZ UDゴシック" panose="020B0400000000000000" pitchFamily="49" charset="-128"/>
              <a:ea typeface="BIZ UDゴシック" panose="020B0400000000000000" pitchFamily="49" charset="-128"/>
            </a:endParaRPr>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833" y="4273830"/>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57690"/>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 カメラで</a:t>
            </a:r>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QR</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コードを読み取ると、該当する</a:t>
            </a:r>
            <a:r>
              <a:rPr kumimoji="1"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WEB</a:t>
            </a:r>
            <a:r>
              <a:rPr kumimoji="1" lang="ja-JP" altLang="en-US" sz="1200" b="1" dirty="0">
                <a:solidFill>
                  <a:srgbClr val="009650"/>
                </a:solidFill>
                <a:latin typeface="BIZ UDゴシック" panose="020B0400000000000000" pitchFamily="49" charset="-128"/>
                <a:ea typeface="BIZ UDゴシック" panose="020B0400000000000000" pitchFamily="49"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903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9054" y="620688"/>
            <a:ext cx="7123426"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３</a:t>
            </a:r>
          </a:p>
          <a:p>
            <a:r>
              <a:rPr lang="ja-JP" altLang="en-US" sz="4800" dirty="0">
                <a:solidFill>
                  <a:srgbClr val="009650"/>
                </a:solidFill>
                <a:latin typeface="BIZ UDゴシック" panose="020B0400000000000000" pitchFamily="49" charset="-128"/>
                <a:ea typeface="BIZ UDゴシック" panose="020B0400000000000000" pitchFamily="49" charset="-128"/>
              </a:rPr>
              <a:t>健康保険証利用の登録を</a:t>
            </a:r>
            <a:br>
              <a:rPr lang="en-US" altLang="ja-JP" sz="4800" dirty="0">
                <a:solidFill>
                  <a:srgbClr val="009650"/>
                </a:solidFill>
                <a:latin typeface="BIZ UDゴシック" panose="020B0400000000000000" pitchFamily="49" charset="-128"/>
                <a:ea typeface="BIZ UDゴシック" panose="020B0400000000000000" pitchFamily="49" charset="-128"/>
              </a:rPr>
            </a:br>
            <a:r>
              <a:rPr lang="ja-JP" altLang="en-US" sz="4800" dirty="0">
                <a:solidFill>
                  <a:srgbClr val="009650"/>
                </a:solidFill>
                <a:latin typeface="BIZ UDゴシック" panose="020B0400000000000000" pitchFamily="49" charset="-128"/>
                <a:ea typeface="BIZ UDゴシック" panose="020B0400000000000000" pitchFamily="49" charset="-128"/>
              </a:rPr>
              <a:t>しましょう</a:t>
            </a: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161417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0127" y="530696"/>
            <a:ext cx="5929828"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80" name="サブタイトル 2"/>
          <p:cNvSpPr>
            <a:spLocks noGrp="1"/>
          </p:cNvSpPr>
          <p:nvPr>
            <p:ph type="subTitle" idx="1"/>
          </p:nvPr>
        </p:nvSpPr>
        <p:spPr>
          <a:xfrm>
            <a:off x="529868" y="1272423"/>
            <a:ext cx="8084264" cy="646331"/>
          </a:xfrm>
        </p:spPr>
        <p:txBody>
          <a:bodyPr wrap="none">
            <a:spAutoFit/>
          </a:bodyPr>
          <a:lstStyle/>
          <a:p>
            <a:pPr algn="ctr">
              <a:lnSpc>
                <a:spcPct val="100000"/>
              </a:lnSpc>
              <a:spcBef>
                <a:spcPts val="0"/>
              </a:spcBef>
            </a:pPr>
            <a:r>
              <a:rPr lang="ja-JP" altLang="en-US" sz="2200" dirty="0">
                <a:latin typeface="BIZ UDゴシック" panose="020B0400000000000000" pitchFamily="49" charset="-128"/>
                <a:ea typeface="BIZ UDゴシック" panose="020B0400000000000000" pitchFamily="49" charset="-128"/>
              </a:rPr>
              <a:t>マイナンバーカードを健康保険証として使うとなにがいいの？</a:t>
            </a:r>
            <a:endParaRPr lang="en-US" altLang="ja-JP" sz="2200" dirty="0">
              <a:latin typeface="BIZ UDゴシック" panose="020B0400000000000000" pitchFamily="49" charset="-128"/>
              <a:ea typeface="BIZ UDゴシック" panose="020B0400000000000000" pitchFamily="49" charset="-128"/>
            </a:endParaRPr>
          </a:p>
          <a:p>
            <a:pPr algn="ctr">
              <a:lnSpc>
                <a:spcPct val="100000"/>
              </a:lnSpc>
              <a:spcBef>
                <a:spcPts val="0"/>
              </a:spcBef>
            </a:pPr>
            <a:r>
              <a:rPr lang="en-US" altLang="ja-JP" sz="1400" dirty="0">
                <a:effectLst/>
                <a:latin typeface="BIZ UDPゴシック" panose="020B0400000000000000" pitchFamily="50" charset="-128"/>
                <a:ea typeface="BIZ UDPゴシック" panose="020B0400000000000000" pitchFamily="50" charset="-128"/>
              </a:rPr>
              <a:t>※</a:t>
            </a:r>
            <a:r>
              <a:rPr lang="ja-JP" altLang="en-US" sz="1400" dirty="0">
                <a:effectLst/>
                <a:latin typeface="BIZ UDPゴシック" panose="020B0400000000000000" pitchFamily="50" charset="-128"/>
                <a:ea typeface="BIZ UDPゴシック" panose="020B0400000000000000" pitchFamily="50" charset="-128"/>
              </a:rPr>
              <a:t>詳細は、マイナポータルのサイトから確認可能</a:t>
            </a:r>
            <a:endParaRPr lang="ja-JP" altLang="en-US" sz="2200" dirty="0">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51520" y="1883651"/>
            <a:ext cx="792088"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latin typeface="BIZ UDゴシック" panose="020B0400000000000000" pitchFamily="49" charset="-128"/>
              <a:ea typeface="BIZ UDゴシック" panose="020B0400000000000000" pitchFamily="49" charset="-128"/>
              <a:cs typeface="Meiryo" charset="-128"/>
            </a:endParaRPr>
          </a:p>
        </p:txBody>
      </p:sp>
      <p:sp>
        <p:nvSpPr>
          <p:cNvPr id="82" name="テキスト ボックス 81"/>
          <p:cNvSpPr txBox="1"/>
          <p:nvPr/>
        </p:nvSpPr>
        <p:spPr>
          <a:xfrm>
            <a:off x="2971507" y="1872594"/>
            <a:ext cx="64617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latin typeface="BIZ UDゴシック" panose="020B0400000000000000" pitchFamily="49" charset="-128"/>
              <a:ea typeface="BIZ UDゴシック" panose="020B0400000000000000" pitchFamily="49" charset="-128"/>
              <a:cs typeface="Meiryo" charset="-128"/>
            </a:endParaRPr>
          </a:p>
        </p:txBody>
      </p:sp>
      <p:sp>
        <p:nvSpPr>
          <p:cNvPr id="83" name="テキスト ボックス 82"/>
          <p:cNvSpPr txBox="1"/>
          <p:nvPr/>
        </p:nvSpPr>
        <p:spPr>
          <a:xfrm>
            <a:off x="5558191" y="1866317"/>
            <a:ext cx="3024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4" name="テキスト ボックス 83"/>
          <p:cNvSpPr txBox="1"/>
          <p:nvPr/>
        </p:nvSpPr>
        <p:spPr>
          <a:xfrm>
            <a:off x="252457" y="4059069"/>
            <a:ext cx="2700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5" name="テキスト ボックス 84"/>
          <p:cNvSpPr txBox="1"/>
          <p:nvPr/>
        </p:nvSpPr>
        <p:spPr>
          <a:xfrm>
            <a:off x="2971507" y="4059069"/>
            <a:ext cx="3240000" cy="523220"/>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86" name="テキスト ボックス 85">
            <a:extLst>
              <a:ext uri="{FF2B5EF4-FFF2-40B4-BE49-F238E27FC236}">
                <a16:creationId xmlns:a16="http://schemas.microsoft.com/office/drawing/2014/main" id="{3F041F63-E74E-4258-A64A-23FC6B313E3E}"/>
              </a:ext>
            </a:extLst>
          </p:cNvPr>
          <p:cNvSpPr txBox="1"/>
          <p:nvPr/>
        </p:nvSpPr>
        <p:spPr>
          <a:xfrm>
            <a:off x="617636" y="1931786"/>
            <a:ext cx="2700000" cy="646331"/>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よりよい診療が</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可能に</a:t>
            </a:r>
            <a:r>
              <a:rPr lang="en-US" altLang="ja-JP" b="1" dirty="0">
                <a:latin typeface="BIZ UDゴシック" panose="020B0400000000000000" pitchFamily="49" charset="-128"/>
                <a:ea typeface="BIZ UDゴシック" panose="020B0400000000000000" pitchFamily="49"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7" name="テキスト ボックス 86">
            <a:extLst>
              <a:ext uri="{FF2B5EF4-FFF2-40B4-BE49-F238E27FC236}">
                <a16:creationId xmlns:a16="http://schemas.microsoft.com/office/drawing/2014/main" id="{ABE7594A-BFED-4C40-B7CE-26AE60E64749}"/>
              </a:ext>
            </a:extLst>
          </p:cNvPr>
          <p:cNvSpPr txBox="1"/>
          <p:nvPr/>
        </p:nvSpPr>
        <p:spPr>
          <a:xfrm>
            <a:off x="3311755" y="1931786"/>
            <a:ext cx="2945455"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自身の健康管理に</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役立つ</a:t>
            </a:r>
            <a:r>
              <a:rPr lang="en-US" altLang="ja-JP" b="1" dirty="0">
                <a:latin typeface="BIZ UDゴシック" panose="020B0400000000000000" pitchFamily="49" charset="-128"/>
                <a:ea typeface="BIZ UDゴシック" panose="020B0400000000000000" pitchFamily="49" charset="-128"/>
                <a:cs typeface="Meiryo"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8" name="テキスト ボックス 87">
            <a:extLst>
              <a:ext uri="{FF2B5EF4-FFF2-40B4-BE49-F238E27FC236}">
                <a16:creationId xmlns:a16="http://schemas.microsoft.com/office/drawing/2014/main" id="{3904CE24-1873-43D7-A0EF-62ECEDD110D0}"/>
              </a:ext>
            </a:extLst>
          </p:cNvPr>
          <p:cNvSpPr txBox="1"/>
          <p:nvPr/>
        </p:nvSpPr>
        <p:spPr>
          <a:xfrm>
            <a:off x="6022793" y="1931786"/>
            <a:ext cx="2952328"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オンラインで、</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医療費控除がより簡単に</a:t>
            </a:r>
            <a:r>
              <a:rPr lang="en-US" altLang="ja-JP" b="1" dirty="0">
                <a:latin typeface="BIZ UDゴシック" panose="020B0400000000000000" pitchFamily="49" charset="-128"/>
                <a:ea typeface="BIZ UDゴシック" panose="020B0400000000000000" pitchFamily="49" charset="-128"/>
                <a:cs typeface="Meiryo" charset="-128"/>
              </a:rPr>
              <a:t>!</a:t>
            </a:r>
            <a:endParaRPr kumimoji="1" lang="ja-JP" altLang="en-US" b="1" dirty="0">
              <a:latin typeface="BIZ UDゴシック" panose="020B0400000000000000" pitchFamily="49" charset="-128"/>
              <a:ea typeface="BIZ UDゴシック" panose="020B0400000000000000" pitchFamily="49" charset="-128"/>
            </a:endParaRPr>
          </a:p>
        </p:txBody>
      </p:sp>
      <p:sp>
        <p:nvSpPr>
          <p:cNvPr id="89" name="テキスト ボックス 88">
            <a:extLst>
              <a:ext uri="{FF2B5EF4-FFF2-40B4-BE49-F238E27FC236}">
                <a16:creationId xmlns:a16="http://schemas.microsoft.com/office/drawing/2014/main" id="{05611B61-19BC-4756-A234-D2D8A2FBBEDB}"/>
              </a:ext>
            </a:extLst>
          </p:cNvPr>
          <p:cNvSpPr txBox="1"/>
          <p:nvPr/>
        </p:nvSpPr>
        <p:spPr>
          <a:xfrm>
            <a:off x="639409" y="2533564"/>
            <a:ext cx="2520000" cy="1643527"/>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ご本人が同意すれば、</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初めての医療機関でも、</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特定健診情報や薬剤情報が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医師等と共有でき</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より</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適切な医療が受けられる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ようになります。</a:t>
            </a:r>
          </a:p>
        </p:txBody>
      </p:sp>
      <p:sp>
        <p:nvSpPr>
          <p:cNvPr id="90" name="テキスト ボックス 89">
            <a:extLst>
              <a:ext uri="{FF2B5EF4-FFF2-40B4-BE49-F238E27FC236}">
                <a16:creationId xmlns:a16="http://schemas.microsoft.com/office/drawing/2014/main" id="{3C18B1A8-4DE3-46E1-AF0F-D1EF6C26748B}"/>
              </a:ext>
            </a:extLst>
          </p:cNvPr>
          <p:cNvSpPr txBox="1"/>
          <p:nvPr/>
        </p:nvSpPr>
        <p:spPr>
          <a:xfrm>
            <a:off x="6022184" y="2578863"/>
            <a:ext cx="2880000" cy="138499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医療費通知情報が閲覧できます。また</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rPr>
              <a:t>e-Tax</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と連携させることで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医療費控除の申告も</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簡単にできます。</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1" name="テキスト ボックス 90">
            <a:extLst>
              <a:ext uri="{FF2B5EF4-FFF2-40B4-BE49-F238E27FC236}">
                <a16:creationId xmlns:a16="http://schemas.microsoft.com/office/drawing/2014/main" id="{A0680F2D-4B74-4896-808B-82C314151381}"/>
              </a:ext>
            </a:extLst>
          </p:cNvPr>
          <p:cNvSpPr txBox="1"/>
          <p:nvPr/>
        </p:nvSpPr>
        <p:spPr>
          <a:xfrm>
            <a:off x="626844" y="4131596"/>
            <a:ext cx="2443305" cy="923330"/>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手続きなしで限度額を超える一時的な</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支払いが不要に</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2" name="テキスト ボックス 91">
            <a:extLst>
              <a:ext uri="{FF2B5EF4-FFF2-40B4-BE49-F238E27FC236}">
                <a16:creationId xmlns:a16="http://schemas.microsoft.com/office/drawing/2014/main" id="{79B5F3CC-7112-448F-B8CE-4DD70BA2AC0C}"/>
              </a:ext>
            </a:extLst>
          </p:cNvPr>
          <p:cNvSpPr txBox="1"/>
          <p:nvPr/>
        </p:nvSpPr>
        <p:spPr>
          <a:xfrm>
            <a:off x="3322184" y="4131596"/>
            <a:ext cx="2700000" cy="646331"/>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医療保険の資格確認</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がスムーズに</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3" name="テキスト ボックス 92">
            <a:extLst>
              <a:ext uri="{FF2B5EF4-FFF2-40B4-BE49-F238E27FC236}">
                <a16:creationId xmlns:a16="http://schemas.microsoft.com/office/drawing/2014/main" id="{F3332944-415E-4FC0-93CC-A0E806C8664C}"/>
              </a:ext>
            </a:extLst>
          </p:cNvPr>
          <p:cNvSpPr txBox="1"/>
          <p:nvPr/>
        </p:nvSpPr>
        <p:spPr>
          <a:xfrm>
            <a:off x="617636" y="4819712"/>
            <a:ext cx="2520000" cy="1115690"/>
          </a:xfrm>
          <a:prstGeom prst="rect">
            <a:avLst/>
          </a:prstGeom>
          <a:noFill/>
        </p:spPr>
        <p:txBody>
          <a:bodyPr wrap="square" rtlCol="0">
            <a:spAutoFit/>
          </a:bodyPr>
          <a:lstStyle/>
          <a:p>
            <a:pPr>
              <a:lnSpc>
                <a:spcPct val="12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高額療養費制度における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限度額を超える支払いが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免除されます。</a:t>
            </a:r>
          </a:p>
        </p:txBody>
      </p:sp>
      <p:sp>
        <p:nvSpPr>
          <p:cNvPr id="94" name="テキスト ボックス 93">
            <a:extLst>
              <a:ext uri="{FF2B5EF4-FFF2-40B4-BE49-F238E27FC236}">
                <a16:creationId xmlns:a16="http://schemas.microsoft.com/office/drawing/2014/main" id="{7241E9DA-863F-4E3A-B1AB-CCE3E368117E}"/>
              </a:ext>
            </a:extLst>
          </p:cNvPr>
          <p:cNvSpPr txBox="1"/>
          <p:nvPr/>
        </p:nvSpPr>
        <p:spPr>
          <a:xfrm>
            <a:off x="3329109" y="4763930"/>
            <a:ext cx="2700000" cy="163275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顔認証付きカードリーダーを</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使えば</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スムーズに医療保険の</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資格確認ができ</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医療機関や</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薬局の受付における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事務処理の効率化が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期待できます。</a:t>
            </a:r>
          </a:p>
        </p:txBody>
      </p:sp>
      <p:sp>
        <p:nvSpPr>
          <p:cNvPr id="95" name="テキスト ボックス 94">
            <a:extLst>
              <a:ext uri="{FF2B5EF4-FFF2-40B4-BE49-F238E27FC236}">
                <a16:creationId xmlns:a16="http://schemas.microsoft.com/office/drawing/2014/main" id="{F787FBB2-02FE-485A-BC24-EF99179A368D}"/>
              </a:ext>
            </a:extLst>
          </p:cNvPr>
          <p:cNvSpPr txBox="1"/>
          <p:nvPr/>
        </p:nvSpPr>
        <p:spPr>
          <a:xfrm>
            <a:off x="3334350" y="2569176"/>
            <a:ext cx="2520000" cy="1126462"/>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マイナポータルで、</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自分の特定健診</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情報・薬剤情報が</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閲覧できます。</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6" name="テキスト ボックス 95">
            <a:extLst>
              <a:ext uri="{FF2B5EF4-FFF2-40B4-BE49-F238E27FC236}">
                <a16:creationId xmlns:a16="http://schemas.microsoft.com/office/drawing/2014/main" id="{D2298282-9030-4FF0-A609-94FADF526726}"/>
              </a:ext>
            </a:extLst>
          </p:cNvPr>
          <p:cNvSpPr txBox="1"/>
          <p:nvPr/>
        </p:nvSpPr>
        <p:spPr>
          <a:xfrm>
            <a:off x="5666448" y="4059069"/>
            <a:ext cx="3240000" cy="954107"/>
          </a:xfrm>
          <a:prstGeom prst="rect">
            <a:avLst/>
          </a:prstGeom>
          <a:noFill/>
        </p:spPr>
        <p:txBody>
          <a:bodyPr wrap="square" rtlCol="0">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7" name="テキスト ボックス 96">
            <a:extLst>
              <a:ext uri="{FF2B5EF4-FFF2-40B4-BE49-F238E27FC236}">
                <a16:creationId xmlns:a16="http://schemas.microsoft.com/office/drawing/2014/main" id="{053D2919-5506-4815-AD07-06442C6DB28E}"/>
              </a:ext>
            </a:extLst>
          </p:cNvPr>
          <p:cNvSpPr txBox="1"/>
          <p:nvPr/>
        </p:nvSpPr>
        <p:spPr>
          <a:xfrm>
            <a:off x="6035547" y="4131596"/>
            <a:ext cx="2952328"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医療の事務コスト削減</a:t>
            </a:r>
            <a:r>
              <a:rPr lang="en-US" altLang="ja-JP" b="1" dirty="0">
                <a:latin typeface="BIZ UDゴシック" panose="020B0400000000000000" pitchFamily="49" charset="-128"/>
                <a:ea typeface="BIZ UDゴシック" panose="020B0400000000000000" pitchFamily="49" charset="-128"/>
                <a:cs typeface="Meiryo" charset="-128"/>
              </a:rPr>
              <a:t>!</a:t>
            </a:r>
            <a:endParaRPr lang="ja-JP" altLang="en-US" b="1" dirty="0">
              <a:latin typeface="BIZ UDゴシック" panose="020B0400000000000000" pitchFamily="49" charset="-128"/>
              <a:ea typeface="BIZ UDゴシック" panose="020B0400000000000000" pitchFamily="49" charset="-128"/>
              <a:cs typeface="Meiryo" charset="-128"/>
            </a:endParaRPr>
          </a:p>
        </p:txBody>
      </p:sp>
      <p:sp>
        <p:nvSpPr>
          <p:cNvPr id="98" name="テキスト ボックス 97">
            <a:extLst>
              <a:ext uri="{FF2B5EF4-FFF2-40B4-BE49-F238E27FC236}">
                <a16:creationId xmlns:a16="http://schemas.microsoft.com/office/drawing/2014/main" id="{6237ABF5-99B0-4650-8DD4-8A109D68489E}"/>
              </a:ext>
            </a:extLst>
          </p:cNvPr>
          <p:cNvSpPr txBox="1"/>
          <p:nvPr/>
        </p:nvSpPr>
        <p:spPr>
          <a:xfrm>
            <a:off x="6022184" y="4536122"/>
            <a:ext cx="2844000" cy="1384995"/>
          </a:xfrm>
          <a:prstGeom prst="rect">
            <a:avLst/>
          </a:prstGeom>
          <a:noFill/>
        </p:spPr>
        <p:txBody>
          <a:bodyPr wrap="square" rtlCol="0">
            <a:spAutoFit/>
          </a:bodyPr>
          <a:lstStyle/>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医療保険の請求誤り等が減少</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することから</a:t>
            </a:r>
            <a:r>
              <a:rPr lang="ja-JP" altLang="en-US" sz="1400" b="1" spc="-500"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医療保険者等の</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事務処理コストが削減でき、</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持続可能な制度運営につながる</a:t>
            </a: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20000"/>
              </a:lnSpc>
            </a:pP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見込みです。</a:t>
            </a:r>
          </a:p>
        </p:txBody>
      </p:sp>
      <p:pic>
        <p:nvPicPr>
          <p:cNvPr id="5" name="図 4" descr="パソコンで申告している人のイラスト">
            <a:extLst>
              <a:ext uri="{FF2B5EF4-FFF2-40B4-BE49-F238E27FC236}">
                <a16:creationId xmlns:a16="http://schemas.microsoft.com/office/drawing/2014/main" id="{970EE89C-84F0-4790-A1D5-FD27F45D3E26}"/>
              </a:ext>
            </a:extLst>
          </p:cNvPr>
          <p:cNvPicPr>
            <a:picLocks noChangeAspect="1"/>
          </p:cNvPicPr>
          <p:nvPr/>
        </p:nvPicPr>
        <p:blipFill>
          <a:blip r:embed="rId3"/>
          <a:stretch>
            <a:fillRect/>
          </a:stretch>
        </p:blipFill>
        <p:spPr>
          <a:xfrm>
            <a:off x="7739527" y="3315839"/>
            <a:ext cx="918173" cy="918173"/>
          </a:xfrm>
          <a:prstGeom prst="rect">
            <a:avLst/>
          </a:prstGeom>
        </p:spPr>
      </p:pic>
      <p:pic>
        <p:nvPicPr>
          <p:cNvPr id="74" name="図 73" descr="医者と患者のイラスト">
            <a:extLst>
              <a:ext uri="{FF2B5EF4-FFF2-40B4-BE49-F238E27FC236}">
                <a16:creationId xmlns:a16="http://schemas.microsoft.com/office/drawing/2014/main" id="{1C1BDACB-3F3E-4AC3-ABB8-6267A2E98FE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83848" y="2276872"/>
            <a:ext cx="720000" cy="736826"/>
          </a:xfrm>
          <a:prstGeom prst="rect">
            <a:avLst/>
          </a:prstGeom>
          <a:ln>
            <a:noFill/>
          </a:ln>
        </p:spPr>
      </p:pic>
      <p:pic>
        <p:nvPicPr>
          <p:cNvPr id="75" name="図 74" descr="パソコンと薬のイラスト">
            <a:extLst>
              <a:ext uri="{FF2B5EF4-FFF2-40B4-BE49-F238E27FC236}">
                <a16:creationId xmlns:a16="http://schemas.microsoft.com/office/drawing/2014/main" id="{889EB2BE-76E1-48C5-AEBE-6322BEE7474E}"/>
              </a:ext>
            </a:extLst>
          </p:cNvPr>
          <p:cNvPicPr>
            <a:picLocks noChangeAspect="1"/>
          </p:cNvPicPr>
          <p:nvPr/>
        </p:nvPicPr>
        <p:blipFill>
          <a:blip r:embed="rId5"/>
          <a:stretch>
            <a:fillRect/>
          </a:stretch>
        </p:blipFill>
        <p:spPr>
          <a:xfrm>
            <a:off x="5123969" y="2708920"/>
            <a:ext cx="600159" cy="1092861"/>
          </a:xfrm>
          <a:prstGeom prst="rect">
            <a:avLst/>
          </a:prstGeom>
          <a:ln>
            <a:noFill/>
          </a:ln>
        </p:spPr>
      </p:pic>
      <p:pic>
        <p:nvPicPr>
          <p:cNvPr id="77" name="図 76" descr="コスト削減に喜ぶマイナちゃんのイラスト">
            <a:extLst>
              <a:ext uri="{FF2B5EF4-FFF2-40B4-BE49-F238E27FC236}">
                <a16:creationId xmlns:a16="http://schemas.microsoft.com/office/drawing/2014/main" id="{128A8F6C-3434-4198-AB8F-C910799BA9B1}"/>
              </a:ext>
            </a:extLst>
          </p:cNvPr>
          <p:cNvPicPr>
            <a:picLocks noChangeAspect="1"/>
          </p:cNvPicPr>
          <p:nvPr/>
        </p:nvPicPr>
        <p:blipFill rotWithShape="1">
          <a:blip r:embed="rId6"/>
          <a:srcRect r="6847"/>
          <a:stretch/>
        </p:blipFill>
        <p:spPr>
          <a:xfrm>
            <a:off x="7070191" y="5674663"/>
            <a:ext cx="1576471" cy="740291"/>
          </a:xfrm>
          <a:prstGeom prst="rect">
            <a:avLst/>
          </a:prstGeom>
          <a:ln>
            <a:noFill/>
          </a:ln>
        </p:spPr>
      </p:pic>
      <p:pic>
        <p:nvPicPr>
          <p:cNvPr id="78" name="図 77" descr="時計を持つマイナちゃんのイラスト">
            <a:extLst>
              <a:ext uri="{FF2B5EF4-FFF2-40B4-BE49-F238E27FC236}">
                <a16:creationId xmlns:a16="http://schemas.microsoft.com/office/drawing/2014/main" id="{40ED1C1F-0986-4776-9D3D-95AF3AB069ED}"/>
              </a:ext>
            </a:extLst>
          </p:cNvPr>
          <p:cNvPicPr>
            <a:picLocks noChangeAspect="1"/>
          </p:cNvPicPr>
          <p:nvPr/>
        </p:nvPicPr>
        <p:blipFill>
          <a:blip r:embed="rId7"/>
          <a:stretch>
            <a:fillRect/>
          </a:stretch>
        </p:blipFill>
        <p:spPr>
          <a:xfrm>
            <a:off x="5025924" y="5586332"/>
            <a:ext cx="900524" cy="1045134"/>
          </a:xfrm>
          <a:prstGeom prst="rect">
            <a:avLst/>
          </a:prstGeom>
          <a:ln>
            <a:noFill/>
          </a:ln>
        </p:spPr>
      </p:pic>
      <p:pic>
        <p:nvPicPr>
          <p:cNvPr id="79" name="図 78" descr="紙の健康保険証に✕が付いているイラストとマイナンバーカードの見本のイラスト">
            <a:extLst>
              <a:ext uri="{FF2B5EF4-FFF2-40B4-BE49-F238E27FC236}">
                <a16:creationId xmlns:a16="http://schemas.microsoft.com/office/drawing/2014/main" id="{CCFE65CA-C72B-4AC2-A160-76BB509588E2}"/>
              </a:ext>
            </a:extLst>
          </p:cNvPr>
          <p:cNvPicPr>
            <a:picLocks noChangeAspect="1"/>
          </p:cNvPicPr>
          <p:nvPr/>
        </p:nvPicPr>
        <p:blipFill rotWithShape="1">
          <a:blip r:embed="rId8">
            <a:clrChange>
              <a:clrFrom>
                <a:srgbClr val="C8BFE7"/>
              </a:clrFrom>
              <a:clrTo>
                <a:srgbClr val="C8BFE7">
                  <a:alpha val="0"/>
                </a:srgbClr>
              </a:clrTo>
            </a:clrChange>
          </a:blip>
          <a:srcRect l="777" t="674" r="907" b="549"/>
          <a:stretch/>
        </p:blipFill>
        <p:spPr>
          <a:xfrm>
            <a:off x="1796898" y="5753603"/>
            <a:ext cx="1512570" cy="615315"/>
          </a:xfrm>
          <a:prstGeom prst="rect">
            <a:avLst/>
          </a:prstGeom>
          <a:ln>
            <a:noFill/>
          </a:ln>
        </p:spPr>
      </p:pic>
    </p:spTree>
    <p:extLst>
      <p:ext uri="{BB962C8B-B14F-4D97-AF65-F5344CB8AC3E}">
        <p14:creationId xmlns:p14="http://schemas.microsoft.com/office/powerpoint/2010/main" val="156863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2792"/>
            <a:ext cx="5929828"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30" name="図 29" descr="マイナポータルメニュー画面の画像">
            <a:extLst>
              <a:ext uri="{FF2B5EF4-FFF2-40B4-BE49-F238E27FC236}">
                <a16:creationId xmlns:a16="http://schemas.microsoft.com/office/drawing/2014/main" id="{601FD6B2-D58A-47E6-B654-6EE05C4D5D99}"/>
              </a:ext>
            </a:extLst>
          </p:cNvPr>
          <p:cNvPicPr>
            <a:picLocks noChangeAspect="1"/>
          </p:cNvPicPr>
          <p:nvPr/>
        </p:nvPicPr>
        <p:blipFill>
          <a:blip r:embed="rId6"/>
          <a:stretch>
            <a:fillRect/>
          </a:stretch>
        </p:blipFill>
        <p:spPr>
          <a:xfrm>
            <a:off x="4883277" y="1793721"/>
            <a:ext cx="1783179" cy="3171681"/>
          </a:xfrm>
          <a:prstGeom prst="rect">
            <a:avLst/>
          </a:prstGeom>
          <a:ln>
            <a:solidFill>
              <a:schemeClr val="tx1">
                <a:lumMod val="50000"/>
                <a:lumOff val="50000"/>
              </a:schemeClr>
            </a:solidFill>
          </a:ln>
        </p:spPr>
      </p:pic>
      <p:sp>
        <p:nvSpPr>
          <p:cNvPr id="61" name="正方形/長方形 60">
            <a:extLst>
              <a:ext uri="{FF2B5EF4-FFF2-40B4-BE49-F238E27FC236}">
                <a16:creationId xmlns:a16="http://schemas.microsoft.com/office/drawing/2014/main" id="{EE1322E6-0C6C-4F60-845E-6A27DB918E58}"/>
              </a:ext>
            </a:extLst>
          </p:cNvPr>
          <p:cNvSpPr/>
          <p:nvPr/>
        </p:nvSpPr>
        <p:spPr>
          <a:xfrm>
            <a:off x="4984787" y="3897167"/>
            <a:ext cx="1527325" cy="182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8" name="グループ化 7" descr="「利用規約」のある「保険証利用登録」画面の画像">
            <a:extLst>
              <a:ext uri="{FF2B5EF4-FFF2-40B4-BE49-F238E27FC236}">
                <a16:creationId xmlns:a16="http://schemas.microsoft.com/office/drawing/2014/main" id="{01EBA054-B066-4F66-9A8D-C9BB3D641096}"/>
              </a:ext>
            </a:extLst>
          </p:cNvPr>
          <p:cNvGrpSpPr/>
          <p:nvPr/>
        </p:nvGrpSpPr>
        <p:grpSpPr>
          <a:xfrm>
            <a:off x="6935136" y="1774554"/>
            <a:ext cx="1516931" cy="4015896"/>
            <a:chOff x="5652120" y="2348880"/>
            <a:chExt cx="1516931" cy="4015896"/>
          </a:xfrm>
        </p:grpSpPr>
        <p:grpSp>
          <p:nvGrpSpPr>
            <p:cNvPr id="10" name="グループ化 9">
              <a:extLst>
                <a:ext uri="{FF2B5EF4-FFF2-40B4-BE49-F238E27FC236}">
                  <a16:creationId xmlns:a16="http://schemas.microsoft.com/office/drawing/2014/main" id="{05F0CA28-04F5-491B-A252-31F6FE06C3AD}"/>
                </a:ext>
              </a:extLst>
            </p:cNvPr>
            <p:cNvGrpSpPr/>
            <p:nvPr/>
          </p:nvGrpSpPr>
          <p:grpSpPr>
            <a:xfrm>
              <a:off x="5732465" y="2358024"/>
              <a:ext cx="1367928" cy="4006752"/>
              <a:chOff x="5890402" y="2456480"/>
              <a:chExt cx="1347921" cy="3948150"/>
            </a:xfrm>
          </p:grpSpPr>
          <p:pic>
            <p:nvPicPr>
              <p:cNvPr id="7" name="図 6">
                <a:extLst>
                  <a:ext uri="{FF2B5EF4-FFF2-40B4-BE49-F238E27FC236}">
                    <a16:creationId xmlns:a16="http://schemas.microsoft.com/office/drawing/2014/main" id="{080C0267-5A23-4604-B1A1-77C2D57BD405}"/>
                  </a:ext>
                </a:extLst>
              </p:cNvPr>
              <p:cNvPicPr>
                <a:picLocks noChangeAspect="1"/>
              </p:cNvPicPr>
              <p:nvPr/>
            </p:nvPicPr>
            <p:blipFill rotWithShape="1">
              <a:blip r:embed="rId7"/>
              <a:srcRect t="11151" b="16098"/>
              <a:stretch/>
            </p:blipFill>
            <p:spPr>
              <a:xfrm>
                <a:off x="5890402" y="2456480"/>
                <a:ext cx="1347921" cy="1744235"/>
              </a:xfrm>
              <a:prstGeom prst="rect">
                <a:avLst/>
              </a:prstGeom>
              <a:ln>
                <a:noFill/>
              </a:ln>
            </p:spPr>
          </p:pic>
          <p:pic>
            <p:nvPicPr>
              <p:cNvPr id="9" name="図 8" descr="テキスト, 手紙&#10;&#10;自動的に生成された説明">
                <a:extLst>
                  <a:ext uri="{FF2B5EF4-FFF2-40B4-BE49-F238E27FC236}">
                    <a16:creationId xmlns:a16="http://schemas.microsoft.com/office/drawing/2014/main" id="{1143EE0E-4D96-4B45-A416-F71DFDB337F5}"/>
                  </a:ext>
                </a:extLst>
              </p:cNvPr>
              <p:cNvPicPr>
                <a:picLocks noChangeAspect="1"/>
              </p:cNvPicPr>
              <p:nvPr/>
            </p:nvPicPr>
            <p:blipFill rotWithShape="1">
              <a:blip r:embed="rId8"/>
              <a:srcRect t="7852"/>
              <a:stretch/>
            </p:blipFill>
            <p:spPr>
              <a:xfrm>
                <a:off x="5891860" y="4200715"/>
                <a:ext cx="1344670" cy="2203915"/>
              </a:xfrm>
              <a:prstGeom prst="rect">
                <a:avLst/>
              </a:prstGeom>
              <a:ln>
                <a:noFill/>
              </a:ln>
            </p:spPr>
          </p:pic>
        </p:grpSp>
        <p:sp>
          <p:nvSpPr>
            <p:cNvPr id="6" name="正方形/長方形 5"/>
            <p:cNvSpPr/>
            <p:nvPr/>
          </p:nvSpPr>
          <p:spPr>
            <a:xfrm>
              <a:off x="5696651" y="2348880"/>
              <a:ext cx="1472400" cy="401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rgbClr val="FF0000"/>
                  </a:solidFill>
                </a:ln>
                <a:solidFill>
                  <a:srgbClr val="FF0000"/>
                </a:solidFill>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5764794" y="6023708"/>
              <a:ext cx="1299278" cy="272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DCFBD160-02E3-4BE2-9B8D-06C6316597E1}"/>
                </a:ext>
              </a:extLst>
            </p:cNvPr>
            <p:cNvSpPr txBox="1"/>
            <p:nvPr/>
          </p:nvSpPr>
          <p:spPr>
            <a:xfrm>
              <a:off x="5652120" y="3789040"/>
              <a:ext cx="672780" cy="276999"/>
            </a:xfrm>
            <a:prstGeom prst="rect">
              <a:avLst/>
            </a:prstGeom>
            <a:noFill/>
          </p:spPr>
          <p:txBody>
            <a:bodyPr wrap="square" rtlCol="0">
              <a:spAutoFit/>
            </a:bodyPr>
            <a:lstStyle/>
            <a:p>
              <a:r>
                <a:rPr kumimoji="1" lang="en-US" altLang="ja-JP" sz="1200" b="1" dirty="0">
                  <a:solidFill>
                    <a:srgbClr val="009650"/>
                  </a:solidFill>
                  <a:latin typeface="BIZ UDゴシック" panose="020B0400000000000000" pitchFamily="49" charset="-128"/>
                  <a:ea typeface="BIZ UDゴシック" panose="020B0400000000000000" pitchFamily="49" charset="-128"/>
                </a:rPr>
                <a:t>※</a:t>
              </a:r>
              <a:endParaRPr kumimoji="1" lang="ja-JP" altLang="en-US" sz="1200" b="1" dirty="0">
                <a:solidFill>
                  <a:srgbClr val="009650"/>
                </a:solidFill>
                <a:latin typeface="BIZ UDゴシック" panose="020B0400000000000000" pitchFamily="49" charset="-128"/>
                <a:ea typeface="BIZ UDゴシック" panose="020B0400000000000000" pitchFamily="49" charset="-128"/>
              </a:endParaRPr>
            </a:p>
          </p:txBody>
        </p:sp>
      </p:grpSp>
      <p:grpSp>
        <p:nvGrpSpPr>
          <p:cNvPr id="43" name="図形グループ 42">
            <a:extLst>
              <a:ext uri="{FF2B5EF4-FFF2-40B4-BE49-F238E27FC236}">
                <a16:creationId xmlns:a16="http://schemas.microsoft.com/office/drawing/2014/main" id="{0D6A8FA0-9940-4C33-9075-5D89393B5CEB}"/>
              </a:ext>
            </a:extLst>
          </p:cNvPr>
          <p:cNvGrpSpPr/>
          <p:nvPr/>
        </p:nvGrpSpPr>
        <p:grpSpPr>
          <a:xfrm>
            <a:off x="6674018" y="5336033"/>
            <a:ext cx="492444" cy="461665"/>
            <a:chOff x="7500671" y="2628423"/>
            <a:chExt cx="492444" cy="461665"/>
          </a:xfrm>
        </p:grpSpPr>
        <p:sp>
          <p:nvSpPr>
            <p:cNvPr id="44" name="円/楕円 4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00671" y="262842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9" name="図形グループ 48">
            <a:extLst>
              <a:ext uri="{FF2B5EF4-FFF2-40B4-BE49-F238E27FC236}">
                <a16:creationId xmlns:a16="http://schemas.microsoft.com/office/drawing/2014/main" id="{0D6A8FA0-9940-4C33-9075-5D89393B5CEB}"/>
              </a:ext>
            </a:extLst>
          </p:cNvPr>
          <p:cNvGrpSpPr/>
          <p:nvPr/>
        </p:nvGrpSpPr>
        <p:grpSpPr>
          <a:xfrm>
            <a:off x="4607360" y="3722445"/>
            <a:ext cx="492444" cy="461665"/>
            <a:chOff x="7508851" y="2638649"/>
            <a:chExt cx="492444" cy="461665"/>
          </a:xfrm>
        </p:grpSpPr>
        <p:sp>
          <p:nvSpPr>
            <p:cNvPr id="62" name="円/楕円 6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正方形/長方形 62">
              <a:extLst>
                <a:ext uri="{FF2B5EF4-FFF2-40B4-BE49-F238E27FC236}">
                  <a16:creationId xmlns:a16="http://schemas.microsoft.com/office/drawing/2014/main" id="{8209E3C3-E98E-4C55-8189-B9952DF419BD}"/>
                </a:ext>
              </a:extLst>
            </p:cNvPr>
            <p:cNvSpPr/>
            <p:nvPr/>
          </p:nvSpPr>
          <p:spPr>
            <a:xfrm>
              <a:off x="7508851" y="26386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4" name="テキスト ボックス 33">
            <a:extLst>
              <a:ext uri="{FF2B5EF4-FFF2-40B4-BE49-F238E27FC236}">
                <a16:creationId xmlns:a16="http://schemas.microsoft.com/office/drawing/2014/main" id="{E30F769B-5204-427A-A58E-8AF00BBBE494}"/>
              </a:ext>
            </a:extLst>
          </p:cNvPr>
          <p:cNvSpPr txBox="1"/>
          <p:nvPr/>
        </p:nvSpPr>
        <p:spPr>
          <a:xfrm>
            <a:off x="670569" y="1511418"/>
            <a:ext cx="389949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 マイナポータルアプリを開く</a:t>
            </a: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defRPr/>
            </a:pPr>
            <a:endPar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defRPr/>
            </a:pPr>
            <a:r>
              <a:rPr lang="ja-JP" altLang="en-US" b="1" dirty="0">
                <a:solidFill>
                  <a:prstClr val="black"/>
                </a:solidFill>
                <a:latin typeface="BIZ UDゴシック" panose="020B0400000000000000" pitchFamily="49" charset="-128"/>
                <a:ea typeface="BIZ UDゴシック" panose="020B0400000000000000" pitchFamily="49" charset="-128"/>
                <a:cs typeface="Meiryo" charset="-128"/>
              </a:rPr>
              <a:t> </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右スワイプなどで「</a:t>
            </a:r>
            <a:r>
              <a:rPr lang="ja-JP" altLang="en-US" b="1" dirty="0">
                <a:effectLst/>
                <a:latin typeface="BIZ UDPゴシック" panose="020B0400000000000000" pitchFamily="50" charset="-128"/>
                <a:ea typeface="BIZ UDPゴシック" panose="020B0400000000000000" pitchFamily="50" charset="-128"/>
              </a:rPr>
              <a:t>マイナンバーカードの健康保険証利用申込」のリンクを発見し、「申し込む」をダブルタップ。</a:t>
            </a:r>
            <a:endParaRPr lang="en-US" altLang="ja-JP" b="1" dirty="0">
              <a:effectLst/>
              <a:latin typeface="BIZ UDPゴシック" panose="020B0400000000000000" pitchFamily="50" charset="-128"/>
              <a:ea typeface="BIZ UDPゴシック" panose="020B0400000000000000" pitchFamily="50" charset="-128"/>
            </a:endParaRPr>
          </a:p>
          <a:p>
            <a:pPr>
              <a:defRPr/>
            </a:pPr>
            <a:r>
              <a:rPr lang="ja-JP" altLang="en-US" b="1" dirty="0">
                <a:latin typeface="BIZ UDゴシック" panose="020B0400000000000000" pitchFamily="49" charset="-128"/>
                <a:ea typeface="BIZ UDゴシック" panose="020B0400000000000000" pitchFamily="49" charset="-128"/>
              </a:rPr>
              <a:t> </a:t>
            </a:r>
            <a:r>
              <a:rPr lang="en-US" altLang="ja-JP" b="1" dirty="0">
                <a:effectLst/>
                <a:latin typeface="BIZ UDゴシック" panose="020B0400000000000000" pitchFamily="49" charset="-128"/>
                <a:ea typeface="BIZ UDゴシック" panose="020B0400000000000000" pitchFamily="49" charset="-128"/>
              </a:rPr>
              <a:t>Safari</a:t>
            </a:r>
            <a:r>
              <a:rPr lang="ja-JP" altLang="en-US" b="1" dirty="0">
                <a:effectLst/>
                <a:latin typeface="BIZ UDゴシック" panose="020B0400000000000000" pitchFamily="49" charset="-128"/>
                <a:ea typeface="BIZ UDゴシック" panose="020B0400000000000000" pitchFamily="49" charset="-128"/>
              </a:rPr>
              <a:t>が開き、保険証利用登録画面になります</a:t>
            </a:r>
          </a:p>
          <a:p>
            <a:pPr>
              <a:defRPr/>
            </a:pPr>
            <a:endParaRPr lang="en-US" altLang="ja-JP" b="1" dirty="0">
              <a:effectLst/>
              <a:latin typeface="BIZ UDゴシック" panose="020B0400000000000000" pitchFamily="49" charset="-128"/>
              <a:ea typeface="BIZ UDゴシック" panose="020B0400000000000000" pitchFamily="49" charset="-128"/>
            </a:endParaRPr>
          </a:p>
          <a:p>
            <a:pPr>
              <a:defRPr/>
            </a:pPr>
            <a:r>
              <a:rPr lang="ja-JP" altLang="en-US" b="1" dirty="0">
                <a:latin typeface="BIZ UDゴシック" panose="020B0400000000000000" pitchFamily="49" charset="-128"/>
                <a:ea typeface="BIZ UDゴシック" panose="020B0400000000000000" pitchFamily="49" charset="-128"/>
              </a:rPr>
              <a:t> </a:t>
            </a:r>
            <a:r>
              <a:rPr lang="ja-JP" altLang="en-US" b="1" dirty="0">
                <a:effectLst/>
                <a:latin typeface="BIZ UDゴシック" panose="020B0400000000000000" pitchFamily="49" charset="-128"/>
                <a:ea typeface="BIZ UDゴシック" panose="020B0400000000000000" pitchFamily="49" charset="-128"/>
              </a:rPr>
              <a:t>右スワイプなどで「マイナポータル利用規約」を確認し、さらに「同意して次に進む」でダブルタップ。</a:t>
            </a:r>
            <a:endParaRPr lang="en-US" altLang="ja-JP" b="1" dirty="0">
              <a:effectLst/>
              <a:latin typeface="BIZ UDゴシック" panose="020B0400000000000000" pitchFamily="49" charset="-128"/>
              <a:ea typeface="BIZ UDゴシック" panose="020B0400000000000000" pitchFamily="49" charset="-128"/>
            </a:endParaRPr>
          </a:p>
          <a:p>
            <a:pPr>
              <a:defRPr/>
            </a:pPr>
            <a:r>
              <a:rPr lang="ja-JP" altLang="en-US" b="1" dirty="0">
                <a:effectLst/>
                <a:latin typeface="BIZ UDゴシック" panose="020B0400000000000000" pitchFamily="49" charset="-128"/>
                <a:ea typeface="BIZ UDゴシック" panose="020B0400000000000000" pitchFamily="49" charset="-128"/>
              </a:rPr>
              <a:t> マイナンバーカード読み取り画面になります</a:t>
            </a:r>
          </a:p>
        </p:txBody>
      </p:sp>
      <p:sp>
        <p:nvSpPr>
          <p:cNvPr id="56" name="テキスト ボックス 55">
            <a:extLst>
              <a:ext uri="{FF2B5EF4-FFF2-40B4-BE49-F238E27FC236}">
                <a16:creationId xmlns:a16="http://schemas.microsoft.com/office/drawing/2014/main" id="{78585B98-4300-CF18-D10C-148457BB7128}"/>
              </a:ext>
            </a:extLst>
          </p:cNvPr>
          <p:cNvSpPr txBox="1"/>
          <p:nvPr/>
        </p:nvSpPr>
        <p:spPr>
          <a:xfrm>
            <a:off x="1604232" y="5514435"/>
            <a:ext cx="4907880" cy="738664"/>
          </a:xfrm>
          <a:prstGeom prst="rect">
            <a:avLst/>
          </a:prstGeom>
          <a:solidFill>
            <a:srgbClr val="FFFF99"/>
          </a:solidFill>
          <a:ln>
            <a:solidFill>
              <a:schemeClr val="tx1"/>
            </a:solidFill>
          </a:ln>
        </p:spPr>
        <p:txBody>
          <a:bodyPr wrap="square">
            <a:spAutoFit/>
          </a:bodyPr>
          <a:lstStyle/>
          <a:p>
            <a:pPr>
              <a:defRPr/>
            </a:pPr>
            <a:r>
              <a:rPr lang="en-US" altLang="ja-JP" sz="1400" b="1" dirty="0">
                <a:effectLst/>
                <a:latin typeface="BIZ UDゴシック" panose="020B0400000000000000" pitchFamily="49" charset="-128"/>
                <a:ea typeface="BIZ UDゴシック" panose="020B0400000000000000" pitchFamily="49" charset="-128"/>
              </a:rPr>
              <a:t>※</a:t>
            </a:r>
            <a:r>
              <a:rPr lang="ja-JP" altLang="en-US" sz="1400" b="1" dirty="0">
                <a:effectLst/>
                <a:latin typeface="BIZ UDゴシック" panose="020B0400000000000000" pitchFamily="49" charset="-128"/>
                <a:ea typeface="BIZ UDゴシック" panose="020B0400000000000000" pitchFamily="49" charset="-128"/>
              </a:rPr>
              <a:t>一定時間で画面が切り替わってしまいます。「４の２」と読み上げるところでダブルタップし、左スワイプで「申し込む」と読むところが保険証利用申し込みのリンクです。</a:t>
            </a:r>
          </a:p>
        </p:txBody>
      </p:sp>
      <p:sp>
        <p:nvSpPr>
          <p:cNvPr id="58" name="正方形/長方形 57">
            <a:extLst>
              <a:ext uri="{FF2B5EF4-FFF2-40B4-BE49-F238E27FC236}">
                <a16:creationId xmlns:a16="http://schemas.microsoft.com/office/drawing/2014/main" id="{AC834923-1847-BD51-A74D-922A8EEF33B1}"/>
              </a:ext>
            </a:extLst>
          </p:cNvPr>
          <p:cNvSpPr/>
          <p:nvPr/>
        </p:nvSpPr>
        <p:spPr>
          <a:xfrm>
            <a:off x="331717" y="143143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9" name="正方形/長方形 58">
            <a:extLst>
              <a:ext uri="{FF2B5EF4-FFF2-40B4-BE49-F238E27FC236}">
                <a16:creationId xmlns:a16="http://schemas.microsoft.com/office/drawing/2014/main" id="{0E63789A-9707-3F34-86A8-7624F8E1701D}"/>
              </a:ext>
            </a:extLst>
          </p:cNvPr>
          <p:cNvSpPr/>
          <p:nvPr/>
        </p:nvSpPr>
        <p:spPr>
          <a:xfrm>
            <a:off x="327238" y="200487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0" name="正方形/長方形 59">
            <a:extLst>
              <a:ext uri="{FF2B5EF4-FFF2-40B4-BE49-F238E27FC236}">
                <a16:creationId xmlns:a16="http://schemas.microsoft.com/office/drawing/2014/main" id="{C6EBD584-EA54-503E-4EFD-D9FCA0EB22F8}"/>
              </a:ext>
            </a:extLst>
          </p:cNvPr>
          <p:cNvSpPr/>
          <p:nvPr/>
        </p:nvSpPr>
        <p:spPr>
          <a:xfrm>
            <a:off x="327238" y="392980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cxnSp>
        <p:nvCxnSpPr>
          <p:cNvPr id="27" name="直線矢印コネクタ 26">
            <a:extLst>
              <a:ext uri="{FF2B5EF4-FFF2-40B4-BE49-F238E27FC236}">
                <a16:creationId xmlns:a16="http://schemas.microsoft.com/office/drawing/2014/main" id="{D46B6719-380C-1FA2-696C-82C7B870EDC0}"/>
              </a:ext>
            </a:extLst>
          </p:cNvPr>
          <p:cNvCxnSpPr>
            <a:cxnSpLocks/>
          </p:cNvCxnSpPr>
          <p:nvPr/>
        </p:nvCxnSpPr>
        <p:spPr>
          <a:xfrm flipV="1">
            <a:off x="4570066" y="5010800"/>
            <a:ext cx="313211" cy="4385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B7A25E6E-108F-2A3E-AF3C-4F0796B7887F}"/>
              </a:ext>
            </a:extLst>
          </p:cNvPr>
          <p:cNvSpPr/>
          <p:nvPr/>
        </p:nvSpPr>
        <p:spPr>
          <a:xfrm>
            <a:off x="7047810" y="5111158"/>
            <a:ext cx="1043225" cy="212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 name="図形グループ 42">
            <a:extLst>
              <a:ext uri="{FF2B5EF4-FFF2-40B4-BE49-F238E27FC236}">
                <a16:creationId xmlns:a16="http://schemas.microsoft.com/office/drawing/2014/main" id="{3C65AE26-2254-B3E4-140B-8E8644DE39EC}"/>
              </a:ext>
            </a:extLst>
          </p:cNvPr>
          <p:cNvGrpSpPr/>
          <p:nvPr/>
        </p:nvGrpSpPr>
        <p:grpSpPr>
          <a:xfrm>
            <a:off x="6666456" y="4831567"/>
            <a:ext cx="492444" cy="461665"/>
            <a:chOff x="7531308" y="2622925"/>
            <a:chExt cx="492444" cy="461665"/>
          </a:xfrm>
        </p:grpSpPr>
        <p:sp>
          <p:nvSpPr>
            <p:cNvPr id="11" name="円/楕円 43">
              <a:extLst>
                <a:ext uri="{FF2B5EF4-FFF2-40B4-BE49-F238E27FC236}">
                  <a16:creationId xmlns:a16="http://schemas.microsoft.com/office/drawing/2014/main" id="{1EF19741-0926-C0E3-A520-C0ACC2B9C6B9}"/>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A494CC9B-F0E6-D332-F576-2C08635854D6}"/>
                </a:ext>
              </a:extLst>
            </p:cNvPr>
            <p:cNvSpPr/>
            <p:nvPr/>
          </p:nvSpPr>
          <p:spPr>
            <a:xfrm>
              <a:off x="7531308" y="262292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200970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extLst>
              <p:ext uri="{D42A27DB-BD31-4B8C-83A1-F6EECF244321}">
                <p14:modId xmlns:p14="http://schemas.microsoft.com/office/powerpoint/2010/main" val="3945800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90671"/>
            <a:ext cx="7160935" cy="584775"/>
          </a:xfrm>
        </p:spPr>
        <p:txBody>
          <a:bodyPr vert="horz" wrap="none">
            <a:spAutoFit/>
          </a:bodyPr>
          <a:lstStyle/>
          <a:p>
            <a:pPr algn="ctr">
              <a:lnSpc>
                <a:spcPct val="100000"/>
              </a:lnSpc>
            </a:pPr>
            <a:r>
              <a:rPr lang="ja-JP" altLang="en-US" dirty="0">
                <a:latin typeface="BIZ UDゴシック" panose="020B0400000000000000" pitchFamily="49" charset="-128"/>
                <a:ea typeface="BIZ UDゴシック" panose="020B0400000000000000" pitchFamily="49" charset="-128"/>
              </a:rPr>
              <a:t>マイナンバーカードで暮らしを便利に</a:t>
            </a:r>
          </a:p>
        </p:txBody>
      </p:sp>
      <p:sp>
        <p:nvSpPr>
          <p:cNvPr id="2" name="四角形: 角を丸くする 1">
            <a:extLst>
              <a:ext uri="{FF2B5EF4-FFF2-40B4-BE49-F238E27FC236}">
                <a16:creationId xmlns:a16="http://schemas.microsoft.com/office/drawing/2014/main" id="{4F5AF602-3163-46B3-473F-F5E79FC0848F}"/>
              </a:ext>
            </a:extLst>
          </p:cNvPr>
          <p:cNvSpPr/>
          <p:nvPr/>
        </p:nvSpPr>
        <p:spPr>
          <a:xfrm>
            <a:off x="683569" y="1700808"/>
            <a:ext cx="7704856" cy="4176464"/>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「マイナポータル」は、マイナンバーカードを使いログインすることで</a:t>
            </a:r>
            <a:r>
              <a:rPr lang="ja-JP" altLang="en-US" sz="2400" b="1" dirty="0">
                <a:solidFill>
                  <a:srgbClr val="000000"/>
                </a:solidFill>
                <a:latin typeface="BIZ UDPゴシック" panose="020B0400000000000000" pitchFamily="50" charset="-128"/>
                <a:ea typeface="BIZ UDPゴシック" panose="020B0400000000000000" pitchFamily="50" charset="-128"/>
              </a:rPr>
              <a:t>、</a:t>
            </a:r>
            <a:r>
              <a:rPr lang="ja-JP" altLang="en-US" sz="2400" b="1" dirty="0">
                <a:solidFill>
                  <a:srgbClr val="000000"/>
                </a:solidFill>
                <a:effectLst/>
                <a:latin typeface="BIZ UDPゴシック" panose="020B0400000000000000" pitchFamily="50" charset="-128"/>
                <a:ea typeface="BIZ UDPゴシック" panose="020B0400000000000000" pitchFamily="50" charset="-128"/>
              </a:rPr>
              <a:t>様々なサービスを受けることができます。</a:t>
            </a:r>
            <a:endParaRPr lang="en-US" altLang="ja-JP" sz="2400" b="1" dirty="0">
              <a:solidFill>
                <a:srgbClr val="000000"/>
              </a:solidFill>
              <a:effectLst/>
              <a:latin typeface="BIZ UDPゴシック" panose="020B0400000000000000" pitchFamily="50" charset="-128"/>
              <a:ea typeface="BIZ UDPゴシック" panose="020B0400000000000000" pitchFamily="50" charset="-128"/>
            </a:endParaRPr>
          </a:p>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マイナンバーカードは、様々な生活シーンで使うことで暮らしを便利にするカードと言われています。</a:t>
            </a:r>
            <a:endParaRPr lang="en-US" altLang="ja-JP" sz="2400" b="1" dirty="0">
              <a:solidFill>
                <a:srgbClr val="000000"/>
              </a:solidFill>
              <a:effectLst/>
              <a:latin typeface="BIZ UDPゴシック" panose="020B0400000000000000" pitchFamily="50" charset="-128"/>
              <a:ea typeface="BIZ UDPゴシック" panose="020B0400000000000000" pitchFamily="50" charset="-128"/>
            </a:endParaRPr>
          </a:p>
          <a:p>
            <a:pPr marL="0" marR="0" indent="228600" algn="l">
              <a:lnSpc>
                <a:spcPct val="150000"/>
              </a:lnSpc>
              <a:spcBef>
                <a:spcPts val="0"/>
              </a:spcBef>
              <a:spcAft>
                <a:spcPts val="0"/>
              </a:spcAft>
            </a:pPr>
            <a:r>
              <a:rPr lang="ja-JP" altLang="en-US" sz="2400" b="1" dirty="0">
                <a:solidFill>
                  <a:srgbClr val="000000"/>
                </a:solidFill>
                <a:effectLst/>
                <a:latin typeface="BIZ UDPゴシック" panose="020B0400000000000000" pitchFamily="50" charset="-128"/>
                <a:ea typeface="BIZ UDPゴシック" panose="020B0400000000000000" pitchFamily="50" charset="-128"/>
              </a:rPr>
              <a:t>ここでは、マイナンバーカードを持っていると、何ができるのかを簡単に紹介します。</a:t>
            </a:r>
            <a:endParaRPr lang="ja-JP" altLang="en-US" sz="2400" b="1" dirty="0">
              <a:effectLst/>
              <a:latin typeface="Century" panose="02040604050505020304" pitchFamily="18" charset="0"/>
              <a:ea typeface="BIZ UDPゴシック" panose="020B0400000000000000" pitchFamily="50" charset="-128"/>
            </a:endParaRPr>
          </a:p>
        </p:txBody>
      </p:sp>
    </p:spTree>
    <p:extLst>
      <p:ext uri="{BB962C8B-B14F-4D97-AF65-F5344CB8AC3E}">
        <p14:creationId xmlns:p14="http://schemas.microsoft.com/office/powerpoint/2010/main" val="26301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92429389-33CA-4C66-80B9-65D55877C2F3}"/>
              </a:ext>
            </a:extLst>
          </p:cNvPr>
          <p:cNvGraphicFramePr>
            <a:graphicFrameLocks noChangeAspect="1"/>
          </p:cNvGraphicFramePr>
          <p:nvPr>
            <p:custDataLst>
              <p:tags r:id="rId1"/>
            </p:custDataLst>
            <p:extLst>
              <p:ext uri="{D42A27DB-BD31-4B8C-83A1-F6EECF244321}">
                <p14:modId xmlns:p14="http://schemas.microsoft.com/office/powerpoint/2010/main" val="3237096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92429389-33CA-4C66-80B9-65D55877C2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1"/>
          <p:cNvSpPr>
            <a:spLocks noGrp="1"/>
          </p:cNvSpPr>
          <p:nvPr>
            <p:ph type="ctrTitle"/>
          </p:nvPr>
        </p:nvSpPr>
        <p:spPr>
          <a:xfrm>
            <a:off x="1767718" y="522792"/>
            <a:ext cx="5929828"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35" name="テキスト ボックス 34">
            <a:extLst>
              <a:ext uri="{FF2B5EF4-FFF2-40B4-BE49-F238E27FC236}">
                <a16:creationId xmlns:a16="http://schemas.microsoft.com/office/drawing/2014/main" id="{A41C8ED8-1929-43F0-8360-31A95F15DEE6}"/>
              </a:ext>
            </a:extLst>
          </p:cNvPr>
          <p:cNvSpPr txBox="1"/>
          <p:nvPr/>
        </p:nvSpPr>
        <p:spPr>
          <a:xfrm>
            <a:off x="952735" y="5419319"/>
            <a:ext cx="2896856" cy="830997"/>
          </a:xfrm>
          <a:prstGeom prst="rect">
            <a:avLst/>
          </a:prstGeom>
          <a:noFill/>
        </p:spPr>
        <p:txBody>
          <a:bodyPr wrap="square" rtlCol="0">
            <a:spAutoFit/>
          </a:bodyPr>
          <a:lstStyle/>
          <a:p>
            <a:pPr marL="182563" indent="-182563"/>
            <a:r>
              <a:rPr kumimoji="1" lang="en-US" altLang="ja-JP" sz="1200" b="1" dirty="0">
                <a:solidFill>
                  <a:srgbClr val="FF0000"/>
                </a:solidFill>
                <a:latin typeface="BIZ UDゴシック" panose="020B0400000000000000" pitchFamily="49" charset="-128"/>
                <a:ea typeface="BIZ UDゴシック" panose="020B0400000000000000" pitchFamily="49" charset="-128"/>
              </a:rPr>
              <a:t>※</a:t>
            </a:r>
            <a:r>
              <a:rPr kumimoji="1" lang="ja-JP" altLang="en-US" sz="1200" b="1" dirty="0">
                <a:solidFill>
                  <a:srgbClr val="FF0000"/>
                </a:solidFill>
                <a:latin typeface="BIZ UDゴシック" panose="020B0400000000000000" pitchFamily="49" charset="-128"/>
                <a:ea typeface="BIZ UDゴシック" panose="020B0400000000000000" pitchFamily="49" charset="-128"/>
              </a:rPr>
              <a:t> パスワードは</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ご自身で入力してください。</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代理の方による入力は</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marL="182563" indent="-182563"/>
            <a:r>
              <a:rPr kumimoji="1" lang="ja-JP" altLang="en-US" sz="1200" b="1" dirty="0">
                <a:solidFill>
                  <a:srgbClr val="FF0000"/>
                </a:solidFill>
                <a:latin typeface="BIZ UDゴシック" panose="020B0400000000000000" pitchFamily="49" charset="-128"/>
                <a:ea typeface="BIZ UDゴシック" panose="020B0400000000000000" pitchFamily="49" charset="-128"/>
              </a:rPr>
              <a:t>行わない</a:t>
            </a:r>
            <a:r>
              <a:rPr lang="ja-JP" altLang="en-US" sz="1200" b="1" dirty="0">
                <a:solidFill>
                  <a:srgbClr val="FF0000"/>
                </a:solidFill>
                <a:latin typeface="BIZ UDゴシック" panose="020B0400000000000000" pitchFamily="49" charset="-128"/>
                <a:ea typeface="BIZ UDゴシック" panose="020B0400000000000000" pitchFamily="49" charset="-128"/>
              </a:rPr>
              <a:t>でください。</a:t>
            </a:r>
            <a:endParaRPr kumimoji="1" lang="ja-JP" altLang="en-US" sz="1200" b="1" dirty="0">
              <a:solidFill>
                <a:srgbClr val="FF0000"/>
              </a:solidFill>
              <a:latin typeface="BIZ UDゴシック" panose="020B0400000000000000" pitchFamily="49" charset="-128"/>
              <a:ea typeface="BIZ UDゴシック" panose="020B0400000000000000" pitchFamily="49" charset="-128"/>
            </a:endParaRPr>
          </a:p>
        </p:txBody>
      </p:sp>
      <p:grpSp>
        <p:nvGrpSpPr>
          <p:cNvPr id="7" name="グループ化 6" descr="「申し込む」ボタンのある「保険証利用登録」画面の画像">
            <a:extLst>
              <a:ext uri="{FF2B5EF4-FFF2-40B4-BE49-F238E27FC236}">
                <a16:creationId xmlns:a16="http://schemas.microsoft.com/office/drawing/2014/main" id="{E37219B6-12AD-4691-8FC4-FC033E5B688B}"/>
              </a:ext>
            </a:extLst>
          </p:cNvPr>
          <p:cNvGrpSpPr/>
          <p:nvPr/>
        </p:nvGrpSpPr>
        <p:grpSpPr>
          <a:xfrm>
            <a:off x="4589441" y="1803005"/>
            <a:ext cx="1800000" cy="4222483"/>
            <a:chOff x="3754714" y="1988841"/>
            <a:chExt cx="1800000" cy="4222483"/>
          </a:xfrm>
        </p:grpSpPr>
        <p:pic>
          <p:nvPicPr>
            <p:cNvPr id="6" name="図 5" descr="テキスト, 手紙&#10;&#10;自動的に生成された説明">
              <a:extLst>
                <a:ext uri="{FF2B5EF4-FFF2-40B4-BE49-F238E27FC236}">
                  <a16:creationId xmlns:a16="http://schemas.microsoft.com/office/drawing/2014/main" id="{30AEE05D-AC12-4812-A82D-6157730E2A53}"/>
                </a:ext>
              </a:extLst>
            </p:cNvPr>
            <p:cNvPicPr>
              <a:picLocks noChangeAspect="1"/>
            </p:cNvPicPr>
            <p:nvPr/>
          </p:nvPicPr>
          <p:blipFill rotWithShape="1">
            <a:blip r:embed="rId6"/>
            <a:srcRect t="12201" b="30974"/>
            <a:stretch/>
          </p:blipFill>
          <p:spPr>
            <a:xfrm>
              <a:off x="3754714" y="1988841"/>
              <a:ext cx="1798690" cy="1818000"/>
            </a:xfrm>
            <a:prstGeom prst="rect">
              <a:avLst/>
            </a:prstGeom>
            <a:ln w="9525">
              <a:noFill/>
            </a:ln>
          </p:spPr>
        </p:pic>
        <p:pic>
          <p:nvPicPr>
            <p:cNvPr id="8" name="図 7" descr="テキスト, 手紙&#10;&#10;自動的に生成された説明">
              <a:extLst>
                <a:ext uri="{FF2B5EF4-FFF2-40B4-BE49-F238E27FC236}">
                  <a16:creationId xmlns:a16="http://schemas.microsoft.com/office/drawing/2014/main" id="{59972ADB-231B-4CEF-A7A9-BEDE6837D4B1}"/>
                </a:ext>
              </a:extLst>
            </p:cNvPr>
            <p:cNvPicPr>
              <a:picLocks noChangeAspect="1"/>
            </p:cNvPicPr>
            <p:nvPr/>
          </p:nvPicPr>
          <p:blipFill rotWithShape="1">
            <a:blip r:embed="rId7"/>
            <a:srcRect t="15877" b="5901"/>
            <a:stretch/>
          </p:blipFill>
          <p:spPr>
            <a:xfrm>
              <a:off x="3757673" y="3711066"/>
              <a:ext cx="1797041" cy="2500258"/>
            </a:xfrm>
            <a:prstGeom prst="rect">
              <a:avLst/>
            </a:prstGeom>
            <a:ln>
              <a:noFill/>
            </a:ln>
          </p:spPr>
        </p:pic>
      </p:grpSp>
      <p:sp>
        <p:nvSpPr>
          <p:cNvPr id="43" name="正方形/長方形 42"/>
          <p:cNvSpPr/>
          <p:nvPr/>
        </p:nvSpPr>
        <p:spPr>
          <a:xfrm>
            <a:off x="4613343" y="5671610"/>
            <a:ext cx="1728000" cy="3373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12" name="図 11" descr="利用者証明用電子証明書のパスワード入力画面の画像">
            <a:extLst>
              <a:ext uri="{FF2B5EF4-FFF2-40B4-BE49-F238E27FC236}">
                <a16:creationId xmlns:a16="http://schemas.microsoft.com/office/drawing/2014/main" id="{053F09A2-DAE4-49E3-9452-4DFFA06F36ED}"/>
              </a:ext>
            </a:extLst>
          </p:cNvPr>
          <p:cNvPicPr>
            <a:picLocks noChangeAspect="1"/>
          </p:cNvPicPr>
          <p:nvPr/>
        </p:nvPicPr>
        <p:blipFill>
          <a:blip r:embed="rId8"/>
          <a:stretch>
            <a:fillRect/>
          </a:stretch>
        </p:blipFill>
        <p:spPr>
          <a:xfrm>
            <a:off x="6916712" y="1799094"/>
            <a:ext cx="1800000" cy="3201600"/>
          </a:xfrm>
          <a:prstGeom prst="rect">
            <a:avLst/>
          </a:prstGeom>
          <a:ln w="9525">
            <a:solidFill>
              <a:schemeClr val="tx1">
                <a:lumMod val="50000"/>
                <a:lumOff val="50000"/>
              </a:schemeClr>
            </a:solidFill>
          </a:ln>
        </p:spPr>
      </p:pic>
      <p:sp>
        <p:nvSpPr>
          <p:cNvPr id="44" name="正方形/長方形 43"/>
          <p:cNvSpPr/>
          <p:nvPr/>
        </p:nvSpPr>
        <p:spPr>
          <a:xfrm>
            <a:off x="7049546" y="3155792"/>
            <a:ext cx="1296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p:cNvSpPr/>
          <p:nvPr/>
        </p:nvSpPr>
        <p:spPr>
          <a:xfrm>
            <a:off x="6952712" y="3514021"/>
            <a:ext cx="172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8" name="図形グループ 27">
            <a:extLst>
              <a:ext uri="{FF2B5EF4-FFF2-40B4-BE49-F238E27FC236}">
                <a16:creationId xmlns:a16="http://schemas.microsoft.com/office/drawing/2014/main" id="{0D6A8FA0-9940-4C33-9075-5D89393B5CEB}"/>
              </a:ext>
            </a:extLst>
          </p:cNvPr>
          <p:cNvGrpSpPr/>
          <p:nvPr/>
        </p:nvGrpSpPr>
        <p:grpSpPr>
          <a:xfrm>
            <a:off x="6604401" y="3343979"/>
            <a:ext cx="492443" cy="461665"/>
            <a:chOff x="7511277" y="2622084"/>
            <a:chExt cx="492443" cy="461665"/>
          </a:xfrm>
        </p:grpSpPr>
        <p:sp>
          <p:nvSpPr>
            <p:cNvPr id="29" name="円/楕円 2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8209E3C3-E98E-4C55-8189-B9952DF419BD}"/>
                </a:ext>
              </a:extLst>
            </p:cNvPr>
            <p:cNvSpPr/>
            <p:nvPr/>
          </p:nvSpPr>
          <p:spPr>
            <a:xfrm>
              <a:off x="7511277" y="262208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1" name="図形グループ 30">
            <a:extLst>
              <a:ext uri="{FF2B5EF4-FFF2-40B4-BE49-F238E27FC236}">
                <a16:creationId xmlns:a16="http://schemas.microsoft.com/office/drawing/2014/main" id="{0D6A8FA0-9940-4C33-9075-5D89393B5CEB}"/>
              </a:ext>
            </a:extLst>
          </p:cNvPr>
          <p:cNvGrpSpPr/>
          <p:nvPr/>
        </p:nvGrpSpPr>
        <p:grpSpPr>
          <a:xfrm>
            <a:off x="6611802" y="2986231"/>
            <a:ext cx="492443" cy="461665"/>
            <a:chOff x="7516281" y="2629336"/>
            <a:chExt cx="492443" cy="461665"/>
          </a:xfrm>
        </p:grpSpPr>
        <p:sp>
          <p:nvSpPr>
            <p:cNvPr id="32" name="円/楕円 3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8209E3C3-E98E-4C55-8189-B9952DF419BD}"/>
                </a:ext>
              </a:extLst>
            </p:cNvPr>
            <p:cNvSpPr/>
            <p:nvPr/>
          </p:nvSpPr>
          <p:spPr>
            <a:xfrm>
              <a:off x="7516281" y="2629336"/>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p:cNvGrpSpPr>
            <a:grpSpLocks noChangeAspect="1"/>
          </p:cNvGrpSpPr>
          <p:nvPr/>
        </p:nvGrpSpPr>
        <p:grpSpPr>
          <a:xfrm>
            <a:off x="6450935" y="2705162"/>
            <a:ext cx="351074" cy="337339"/>
            <a:chOff x="2743754" y="4622188"/>
            <a:chExt cx="720000" cy="691832"/>
          </a:xfrm>
        </p:grpSpPr>
        <p:cxnSp>
          <p:nvCxnSpPr>
            <p:cNvPr id="49" name="直線コネクタ 48"/>
            <p:cNvCxnSpPr/>
            <p:nvPr/>
          </p:nvCxnSpPr>
          <p:spPr>
            <a:xfrm>
              <a:off x="2743754" y="4968104"/>
              <a:ext cx="715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3105970" y="4956237"/>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105970" y="4622188"/>
              <a:ext cx="357784" cy="3577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正方形/長方形 1"/>
          <p:cNvSpPr/>
          <p:nvPr/>
        </p:nvSpPr>
        <p:spPr>
          <a:xfrm>
            <a:off x="4570066" y="1765103"/>
            <a:ext cx="1800000" cy="4212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4" name="図形グループ 33">
            <a:extLst>
              <a:ext uri="{FF2B5EF4-FFF2-40B4-BE49-F238E27FC236}">
                <a16:creationId xmlns:a16="http://schemas.microsoft.com/office/drawing/2014/main" id="{0D6A8FA0-9940-4C33-9075-5D89393B5CEB}"/>
              </a:ext>
            </a:extLst>
          </p:cNvPr>
          <p:cNvGrpSpPr/>
          <p:nvPr/>
        </p:nvGrpSpPr>
        <p:grpSpPr>
          <a:xfrm>
            <a:off x="4302268" y="5561630"/>
            <a:ext cx="492443" cy="461665"/>
            <a:chOff x="7504889" y="2631192"/>
            <a:chExt cx="492443" cy="461665"/>
          </a:xfrm>
        </p:grpSpPr>
        <p:sp>
          <p:nvSpPr>
            <p:cNvPr id="46" name="円/楕円 4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04889" y="2631192"/>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6" name="テキスト ボックス 35">
            <a:extLst>
              <a:ext uri="{FF2B5EF4-FFF2-40B4-BE49-F238E27FC236}">
                <a16:creationId xmlns:a16="http://schemas.microsoft.com/office/drawing/2014/main" id="{DE4D3957-076A-0A02-1C98-AF2F1BD2F7E4}"/>
              </a:ext>
            </a:extLst>
          </p:cNvPr>
          <p:cNvSpPr txBox="1"/>
          <p:nvPr/>
        </p:nvSpPr>
        <p:spPr>
          <a:xfrm>
            <a:off x="807400" y="1678570"/>
            <a:ext cx="3528331" cy="3693319"/>
          </a:xfrm>
          <a:prstGeom prst="rect">
            <a:avLst/>
          </a:prstGeom>
          <a:noFill/>
        </p:spPr>
        <p:txBody>
          <a:bodyPr wrap="square" rtlCol="0">
            <a:spAutoFit/>
          </a:bodyPr>
          <a:lstStyle/>
          <a:p>
            <a:pPr marL="0" marR="0" algn="l">
              <a:spcBef>
                <a:spcPts val="0"/>
              </a:spcBef>
              <a:spcAft>
                <a:spcPts val="0"/>
              </a:spcAft>
            </a:pPr>
            <a:r>
              <a:rPr lang="ja-JP" altLang="en-US" sz="1800" b="1" kern="0" dirty="0">
                <a:effectLst/>
                <a:latin typeface="BIZ UDゴシック" panose="020B0400000000000000" pitchFamily="49" charset="-128"/>
                <a:ea typeface="BIZ UDゴシック" panose="020B0400000000000000" pitchFamily="49" charset="-128"/>
              </a:rPr>
              <a:t> 右スワイプなど</a:t>
            </a:r>
            <a:r>
              <a:rPr lang="ja-JP" altLang="en-US" b="1" kern="0" dirty="0">
                <a:latin typeface="BIZ UDゴシック" panose="020B0400000000000000" pitchFamily="49" charset="-128"/>
                <a:ea typeface="BIZ UDゴシック" panose="020B0400000000000000" pitchFamily="49" charset="-128"/>
              </a:rPr>
              <a:t>で</a:t>
            </a:r>
            <a:r>
              <a:rPr lang="ja-JP" altLang="en-US" sz="1800" b="1" kern="0" dirty="0">
                <a:effectLst/>
                <a:latin typeface="BIZ UDゴシック" panose="020B0400000000000000" pitchFamily="49" charset="-128"/>
                <a:ea typeface="BIZ UDゴシック" panose="020B0400000000000000" pitchFamily="49" charset="-128"/>
              </a:rPr>
              <a:t>「申し込む」のリンクを発見しダブルタップ。マイナンバーカードのパスワード入力画面になります</a:t>
            </a:r>
          </a:p>
          <a:p>
            <a:pPr marL="0" marR="0" algn="l">
              <a:spcBef>
                <a:spcPts val="0"/>
              </a:spcBef>
              <a:spcAft>
                <a:spcPts val="0"/>
              </a:spcAft>
            </a:pP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b="1" kern="0" dirty="0">
                <a:latin typeface="BIZ UDゴシック" panose="020B0400000000000000" pitchFamily="49" charset="-128"/>
                <a:ea typeface="BIZ UDゴシック" panose="020B0400000000000000" pitchFamily="49" charset="-128"/>
              </a:rPr>
              <a:t> </a:t>
            </a:r>
            <a:r>
              <a:rPr lang="ja-JP" altLang="en-US" sz="1800" b="1" kern="0" dirty="0">
                <a:effectLst/>
                <a:latin typeface="BIZ UDゴシック" panose="020B0400000000000000" pitchFamily="49" charset="-128"/>
                <a:ea typeface="BIZ UDゴシック" panose="020B0400000000000000" pitchFamily="49" charset="-128"/>
              </a:rPr>
              <a:t>右スワイプなどで「数字</a:t>
            </a:r>
            <a:r>
              <a:rPr lang="ja-JP" altLang="en-US" b="1" kern="0" dirty="0">
                <a:latin typeface="BIZ UDゴシック" panose="020B0400000000000000" pitchFamily="49" charset="-128"/>
                <a:ea typeface="BIZ UDゴシック" panose="020B0400000000000000" pitchFamily="49" charset="-128"/>
              </a:rPr>
              <a:t>４</a:t>
            </a: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sz="1800" b="1" kern="0" dirty="0">
                <a:effectLst/>
                <a:latin typeface="BIZ UDゴシック" panose="020B0400000000000000" pitchFamily="49" charset="-128"/>
                <a:ea typeface="BIZ UDゴシック" panose="020B0400000000000000" pitchFamily="49" charset="-128"/>
              </a:rPr>
              <a:t>桁」のセキュリティで保護されたテキストフィールドを発見しダブルタップ</a:t>
            </a:r>
          </a:p>
          <a:p>
            <a:pPr marL="0" marR="0" algn="l">
              <a:spcBef>
                <a:spcPts val="0"/>
              </a:spcBef>
              <a:spcAft>
                <a:spcPts val="0"/>
              </a:spcAft>
            </a:pPr>
            <a:endParaRPr lang="en-US" altLang="ja-JP" sz="1800" b="1" kern="0" dirty="0">
              <a:effectLst/>
              <a:latin typeface="BIZ UDゴシック" panose="020B0400000000000000" pitchFamily="49" charset="-128"/>
              <a:ea typeface="BIZ UDゴシック" panose="020B0400000000000000" pitchFamily="49" charset="-128"/>
            </a:endParaRPr>
          </a:p>
          <a:p>
            <a:pPr marL="0" marR="0" algn="l">
              <a:spcBef>
                <a:spcPts val="0"/>
              </a:spcBef>
              <a:spcAft>
                <a:spcPts val="0"/>
              </a:spcAft>
            </a:pPr>
            <a:r>
              <a:rPr lang="ja-JP" altLang="en-US" b="1" kern="0" dirty="0">
                <a:latin typeface="BIZ UDゴシック" panose="020B0400000000000000" pitchFamily="49" charset="-128"/>
                <a:ea typeface="BIZ UDゴシック" panose="020B0400000000000000" pitchFamily="49" charset="-128"/>
              </a:rPr>
              <a:t> </a:t>
            </a:r>
            <a:r>
              <a:rPr lang="ja-JP" altLang="en-US" sz="1800" b="1" kern="0" dirty="0">
                <a:effectLst/>
                <a:latin typeface="BIZ UDゴシック" panose="020B0400000000000000" pitchFamily="49" charset="-128"/>
                <a:ea typeface="BIZ UDゴシック" panose="020B0400000000000000" pitchFamily="49" charset="-128"/>
              </a:rPr>
              <a:t>マイナンバーカードのパスワードを入力し「次へ」をダブルタップ</a:t>
            </a:r>
          </a:p>
        </p:txBody>
      </p:sp>
      <p:sp>
        <p:nvSpPr>
          <p:cNvPr id="37" name="正方形/長方形 36">
            <a:extLst>
              <a:ext uri="{FF2B5EF4-FFF2-40B4-BE49-F238E27FC236}">
                <a16:creationId xmlns:a16="http://schemas.microsoft.com/office/drawing/2014/main" id="{0CA1C579-30C7-6743-CC8E-77AC0EB02DDC}"/>
              </a:ext>
            </a:extLst>
          </p:cNvPr>
          <p:cNvSpPr/>
          <p:nvPr/>
        </p:nvSpPr>
        <p:spPr>
          <a:xfrm>
            <a:off x="396969" y="169676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9D374F80-3DA2-88E4-4D66-3C5EA274491B}"/>
              </a:ext>
            </a:extLst>
          </p:cNvPr>
          <p:cNvSpPr/>
          <p:nvPr/>
        </p:nvSpPr>
        <p:spPr>
          <a:xfrm>
            <a:off x="396969" y="303044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9" name="正方形/長方形 38">
            <a:extLst>
              <a:ext uri="{FF2B5EF4-FFF2-40B4-BE49-F238E27FC236}">
                <a16:creationId xmlns:a16="http://schemas.microsoft.com/office/drawing/2014/main" id="{EF78347C-08A4-FC64-5C88-B79DED4085A8}"/>
              </a:ext>
            </a:extLst>
          </p:cNvPr>
          <p:cNvSpPr/>
          <p:nvPr/>
        </p:nvSpPr>
        <p:spPr>
          <a:xfrm>
            <a:off x="410747" y="439332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963534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31D6A57B-E0E8-4443-B7E1-11D5C3F97BB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31D6A57B-E0E8-4443-B7E1-11D5C3F97B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15" name="object 6" descr="マイナンバーカードをスマートフォン裏面に密着させているイラスト"/>
          <p:cNvSpPr/>
          <p:nvPr/>
        </p:nvSpPr>
        <p:spPr>
          <a:xfrm>
            <a:off x="4602890" y="1764319"/>
            <a:ext cx="1424098" cy="2754858"/>
          </a:xfrm>
          <a:prstGeom prst="rect">
            <a:avLst/>
          </a:prstGeom>
          <a:blipFill>
            <a:blip r:embed="rId6" cstate="print"/>
            <a:stretch>
              <a:fillRect/>
            </a:stretch>
          </a:blipFill>
          <a:ln w="9525">
            <a:solidFill>
              <a:schemeClr val="tx1">
                <a:lumMod val="50000"/>
                <a:lumOff val="50000"/>
              </a:schemeClr>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16" name="object 7"/>
          <p:cNvSpPr/>
          <p:nvPr/>
        </p:nvSpPr>
        <p:spPr>
          <a:xfrm>
            <a:off x="2953643" y="2351989"/>
            <a:ext cx="1854835" cy="3046730"/>
          </a:xfrm>
          <a:custGeom>
            <a:avLst/>
            <a:gdLst/>
            <a:ahLst/>
            <a:cxnLst/>
            <a:rect l="l" t="t" r="r" b="b"/>
            <a:pathLst>
              <a:path w="1854835" h="3046729">
                <a:moveTo>
                  <a:pt x="1851660" y="3046476"/>
                </a:moveTo>
                <a:lnTo>
                  <a:pt x="3048" y="3046476"/>
                </a:lnTo>
                <a:lnTo>
                  <a:pt x="0" y="3044952"/>
                </a:lnTo>
                <a:lnTo>
                  <a:pt x="0" y="3048"/>
                </a:lnTo>
                <a:lnTo>
                  <a:pt x="3048" y="0"/>
                </a:lnTo>
                <a:lnTo>
                  <a:pt x="1851660" y="0"/>
                </a:lnTo>
                <a:lnTo>
                  <a:pt x="1854708" y="3048"/>
                </a:lnTo>
                <a:lnTo>
                  <a:pt x="1854708" y="6096"/>
                </a:lnTo>
                <a:lnTo>
                  <a:pt x="10668" y="6096"/>
                </a:lnTo>
                <a:lnTo>
                  <a:pt x="6096" y="10668"/>
                </a:lnTo>
                <a:lnTo>
                  <a:pt x="10668" y="10668"/>
                </a:lnTo>
                <a:lnTo>
                  <a:pt x="10668" y="3037332"/>
                </a:lnTo>
                <a:lnTo>
                  <a:pt x="6096" y="3037332"/>
                </a:lnTo>
                <a:lnTo>
                  <a:pt x="10668" y="3041904"/>
                </a:lnTo>
                <a:lnTo>
                  <a:pt x="1854708" y="3041904"/>
                </a:lnTo>
                <a:lnTo>
                  <a:pt x="1854708" y="3044952"/>
                </a:lnTo>
                <a:lnTo>
                  <a:pt x="1851660" y="3046476"/>
                </a:lnTo>
                <a:close/>
              </a:path>
              <a:path w="1854835" h="3046729">
                <a:moveTo>
                  <a:pt x="10668" y="10668"/>
                </a:moveTo>
                <a:lnTo>
                  <a:pt x="6096" y="10668"/>
                </a:lnTo>
                <a:lnTo>
                  <a:pt x="10668" y="6096"/>
                </a:lnTo>
                <a:lnTo>
                  <a:pt x="10668" y="10668"/>
                </a:lnTo>
                <a:close/>
              </a:path>
              <a:path w="1854835" h="3046729">
                <a:moveTo>
                  <a:pt x="1844040" y="10668"/>
                </a:moveTo>
                <a:lnTo>
                  <a:pt x="10668" y="10668"/>
                </a:lnTo>
                <a:lnTo>
                  <a:pt x="10668" y="6096"/>
                </a:lnTo>
                <a:lnTo>
                  <a:pt x="1844040" y="6096"/>
                </a:lnTo>
                <a:lnTo>
                  <a:pt x="1844040" y="10668"/>
                </a:lnTo>
                <a:close/>
              </a:path>
              <a:path w="1854835" h="3046729">
                <a:moveTo>
                  <a:pt x="1844040" y="3041904"/>
                </a:moveTo>
                <a:lnTo>
                  <a:pt x="1844040" y="6096"/>
                </a:lnTo>
                <a:lnTo>
                  <a:pt x="1850136" y="10668"/>
                </a:lnTo>
                <a:lnTo>
                  <a:pt x="1854708" y="10668"/>
                </a:lnTo>
                <a:lnTo>
                  <a:pt x="1854708" y="3037332"/>
                </a:lnTo>
                <a:lnTo>
                  <a:pt x="1850136" y="3037332"/>
                </a:lnTo>
                <a:lnTo>
                  <a:pt x="1844040" y="3041904"/>
                </a:lnTo>
                <a:close/>
              </a:path>
              <a:path w="1854835" h="3046729">
                <a:moveTo>
                  <a:pt x="1854708" y="10668"/>
                </a:moveTo>
                <a:lnTo>
                  <a:pt x="1850136" y="10668"/>
                </a:lnTo>
                <a:lnTo>
                  <a:pt x="1844040" y="6096"/>
                </a:lnTo>
                <a:lnTo>
                  <a:pt x="1854708" y="6096"/>
                </a:lnTo>
                <a:lnTo>
                  <a:pt x="1854708" y="10668"/>
                </a:lnTo>
                <a:close/>
              </a:path>
              <a:path w="1854835" h="3046729">
                <a:moveTo>
                  <a:pt x="10668" y="3041904"/>
                </a:moveTo>
                <a:lnTo>
                  <a:pt x="6096" y="3037332"/>
                </a:lnTo>
                <a:lnTo>
                  <a:pt x="10668" y="3037332"/>
                </a:lnTo>
                <a:lnTo>
                  <a:pt x="10668" y="3041904"/>
                </a:lnTo>
                <a:close/>
              </a:path>
              <a:path w="1854835" h="3046729">
                <a:moveTo>
                  <a:pt x="1844040" y="3041904"/>
                </a:moveTo>
                <a:lnTo>
                  <a:pt x="10668" y="3041904"/>
                </a:lnTo>
                <a:lnTo>
                  <a:pt x="10668" y="3037332"/>
                </a:lnTo>
                <a:lnTo>
                  <a:pt x="1844040" y="3037332"/>
                </a:lnTo>
                <a:lnTo>
                  <a:pt x="1844040" y="3041904"/>
                </a:lnTo>
                <a:close/>
              </a:path>
              <a:path w="1854835" h="3046729">
                <a:moveTo>
                  <a:pt x="1854708" y="3041904"/>
                </a:moveTo>
                <a:lnTo>
                  <a:pt x="1844040" y="3041904"/>
                </a:lnTo>
                <a:lnTo>
                  <a:pt x="1850136" y="3037332"/>
                </a:lnTo>
                <a:lnTo>
                  <a:pt x="1854708" y="3037332"/>
                </a:lnTo>
                <a:lnTo>
                  <a:pt x="1854708" y="3041904"/>
                </a:lnTo>
                <a:close/>
              </a:path>
            </a:pathLst>
          </a:custGeom>
          <a:noFill/>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29" name="タイトル 1"/>
          <p:cNvSpPr>
            <a:spLocks noGrp="1"/>
          </p:cNvSpPr>
          <p:nvPr>
            <p:ph type="ctrTitle"/>
          </p:nvPr>
        </p:nvSpPr>
        <p:spPr>
          <a:xfrm>
            <a:off x="1767718" y="350634"/>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健康保険証利用の申込のしかた</a:t>
            </a:r>
          </a:p>
        </p:txBody>
      </p:sp>
      <p:sp>
        <p:nvSpPr>
          <p:cNvPr id="28" name="テキスト ボックス 27">
            <a:extLst>
              <a:ext uri="{FF2B5EF4-FFF2-40B4-BE49-F238E27FC236}">
                <a16:creationId xmlns:a16="http://schemas.microsoft.com/office/drawing/2014/main" id="{4212AF5C-B939-475C-A1AF-81ADFFC92287}"/>
              </a:ext>
            </a:extLst>
          </p:cNvPr>
          <p:cNvSpPr txBox="1"/>
          <p:nvPr/>
        </p:nvSpPr>
        <p:spPr>
          <a:xfrm>
            <a:off x="842561" y="1519911"/>
            <a:ext cx="3640806" cy="4524315"/>
          </a:xfrm>
          <a:prstGeom prst="rect">
            <a:avLst/>
          </a:prstGeom>
          <a:noFill/>
        </p:spPr>
        <p:txBody>
          <a:bodyPr wrap="square" rtlCol="0">
            <a:spAutoFit/>
          </a:bodyPr>
          <a:lstStyle/>
          <a:p>
            <a:r>
              <a:rPr lang="ja-JP" altLang="en-US" sz="1600" b="1" dirty="0">
                <a:effectLst/>
                <a:latin typeface="BIZ UDゴシック" panose="020B0400000000000000" pitchFamily="49" charset="-128"/>
                <a:ea typeface="BIZ UDゴシック" panose="020B0400000000000000" pitchFamily="49" charset="-128"/>
              </a:rPr>
              <a:t> マイナンバーカードの読み取り方に関する注意事項が表示される場合があります。確認できたら「閉じる」をダブルタップ</a:t>
            </a: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 </a:t>
            </a:r>
            <a:r>
              <a:rPr lang="en-US" altLang="ja-JP" sz="1600" b="1" dirty="0">
                <a:latin typeface="BIZ UDゴシック" panose="020B0400000000000000" pitchFamily="49" charset="-128"/>
                <a:ea typeface="BIZ UDゴシック" panose="020B0400000000000000" pitchFamily="49" charset="-128"/>
                <a:cs typeface="Meiryo" charset="-128"/>
              </a:rPr>
              <a:t>iPhone</a:t>
            </a:r>
            <a:r>
              <a:rPr lang="ja-JP" altLang="en-US" sz="1600" b="1" dirty="0">
                <a:latin typeface="BIZ UDゴシック" panose="020B0400000000000000" pitchFamily="49" charset="-128"/>
                <a:ea typeface="BIZ UDゴシック" panose="020B0400000000000000" pitchFamily="49" charset="-128"/>
                <a:cs typeface="Meiryo" charset="-128"/>
              </a:rPr>
              <a:t>本体とマイナンバーカードを密着させ</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「読み取り開始」をダブルタップ。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認識できるとわずかな振動の後「読み取り完了」と読み上げます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effectLst/>
                <a:latin typeface="BIZ UDゴシック" panose="020B0400000000000000" pitchFamily="49" charset="-128"/>
                <a:ea typeface="BIZ UDゴシック" panose="020B0400000000000000" pitchFamily="49" charset="-128"/>
              </a:rPr>
              <a:t>「マイナンバーカードを健康保険証として利用するための登録が完了しました。」と表示されたら成功です</a:t>
            </a: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effectLst/>
                <a:latin typeface="BIZ UDゴシック" panose="020B0400000000000000" pitchFamily="49" charset="-128"/>
                <a:ea typeface="BIZ UDゴシック" panose="020B0400000000000000" pitchFamily="49" charset="-128"/>
              </a:rPr>
              <a:t> 右スワイプなどで「終了」のボタンを発見しダブルタップします。マイナポータルのトップ画面に戻ります</a:t>
            </a:r>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4388440" y="1480479"/>
            <a:ext cx="492444" cy="461665"/>
            <a:chOff x="7481918" y="2593514"/>
            <a:chExt cx="492444"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81918" y="259351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5" name="図 4" descr="テキスト, 手紙&#10;&#10;自動的に生成された説明">
            <a:extLst>
              <a:ext uri="{FF2B5EF4-FFF2-40B4-BE49-F238E27FC236}">
                <a16:creationId xmlns:a16="http://schemas.microsoft.com/office/drawing/2014/main" id="{43019156-E6E8-4F75-8E61-7FA5CF2AF4F9}"/>
              </a:ext>
            </a:extLst>
          </p:cNvPr>
          <p:cNvPicPr>
            <a:picLocks noChangeAspect="1"/>
          </p:cNvPicPr>
          <p:nvPr/>
        </p:nvPicPr>
        <p:blipFill>
          <a:blip r:embed="rId7"/>
          <a:stretch>
            <a:fillRect/>
          </a:stretch>
        </p:blipFill>
        <p:spPr>
          <a:xfrm>
            <a:off x="5882400" y="2351989"/>
            <a:ext cx="1424098" cy="2747993"/>
          </a:xfrm>
          <a:prstGeom prst="rect">
            <a:avLst/>
          </a:prstGeom>
          <a:ln w="9525">
            <a:solidFill>
              <a:schemeClr val="tx1">
                <a:lumMod val="50000"/>
                <a:lumOff val="50000"/>
              </a:schemeClr>
            </a:solidFill>
          </a:ln>
        </p:spPr>
      </p:pic>
      <p:pic>
        <p:nvPicPr>
          <p:cNvPr id="9" name="図 8" descr="「終了」ボタンのある画面の画像">
            <a:extLst>
              <a:ext uri="{FF2B5EF4-FFF2-40B4-BE49-F238E27FC236}">
                <a16:creationId xmlns:a16="http://schemas.microsoft.com/office/drawing/2014/main" id="{6304B04C-2EFB-40E1-AC3C-7E8C9D40071A}"/>
              </a:ext>
            </a:extLst>
          </p:cNvPr>
          <p:cNvPicPr>
            <a:picLocks noChangeAspect="1"/>
          </p:cNvPicPr>
          <p:nvPr/>
        </p:nvPicPr>
        <p:blipFill>
          <a:blip r:embed="rId8"/>
          <a:stretch>
            <a:fillRect/>
          </a:stretch>
        </p:blipFill>
        <p:spPr>
          <a:xfrm>
            <a:off x="7198677" y="2973724"/>
            <a:ext cx="1424098" cy="2754857"/>
          </a:xfrm>
          <a:prstGeom prst="rect">
            <a:avLst/>
          </a:prstGeom>
          <a:ln w="9525">
            <a:solidFill>
              <a:schemeClr val="tx1">
                <a:lumMod val="50000"/>
                <a:lumOff val="50000"/>
              </a:schemeClr>
            </a:solidFill>
          </a:ln>
        </p:spPr>
      </p:pic>
      <p:sp>
        <p:nvSpPr>
          <p:cNvPr id="32" name="正方形/長方形 31"/>
          <p:cNvSpPr/>
          <p:nvPr/>
        </p:nvSpPr>
        <p:spPr>
          <a:xfrm>
            <a:off x="7429099" y="4801146"/>
            <a:ext cx="1071075" cy="381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4" name="図形グループ 33">
            <a:extLst>
              <a:ext uri="{FF2B5EF4-FFF2-40B4-BE49-F238E27FC236}">
                <a16:creationId xmlns:a16="http://schemas.microsoft.com/office/drawing/2014/main" id="{0D6A8FA0-9940-4C33-9075-5D89393B5CEB}"/>
              </a:ext>
            </a:extLst>
          </p:cNvPr>
          <p:cNvGrpSpPr/>
          <p:nvPr/>
        </p:nvGrpSpPr>
        <p:grpSpPr>
          <a:xfrm>
            <a:off x="7122682" y="4591258"/>
            <a:ext cx="494045" cy="461665"/>
            <a:chOff x="7506374" y="2625981"/>
            <a:chExt cx="494043" cy="461665"/>
          </a:xfrm>
        </p:grpSpPr>
        <p:sp>
          <p:nvSpPr>
            <p:cNvPr id="35" name="円/楕円 3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209E3C3-E98E-4C55-8189-B9952DF419BD}"/>
                </a:ext>
              </a:extLst>
            </p:cNvPr>
            <p:cNvSpPr/>
            <p:nvPr/>
          </p:nvSpPr>
          <p:spPr>
            <a:xfrm>
              <a:off x="7506374" y="2625981"/>
              <a:ext cx="4940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6" name="正方形/長方形 45">
            <a:extLst>
              <a:ext uri="{FF2B5EF4-FFF2-40B4-BE49-F238E27FC236}">
                <a16:creationId xmlns:a16="http://schemas.microsoft.com/office/drawing/2014/main" id="{B0A9A37D-B715-CE43-5FAE-CF5A02C021D3}"/>
              </a:ext>
            </a:extLst>
          </p:cNvPr>
          <p:cNvSpPr/>
          <p:nvPr/>
        </p:nvSpPr>
        <p:spPr>
          <a:xfrm>
            <a:off x="410682" y="151561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8" name="正方形/長方形 47">
            <a:extLst>
              <a:ext uri="{FF2B5EF4-FFF2-40B4-BE49-F238E27FC236}">
                <a16:creationId xmlns:a16="http://schemas.microsoft.com/office/drawing/2014/main" id="{69872287-858B-BD07-88E7-CFEFCD5F5305}"/>
              </a:ext>
            </a:extLst>
          </p:cNvPr>
          <p:cNvSpPr/>
          <p:nvPr/>
        </p:nvSpPr>
        <p:spPr>
          <a:xfrm>
            <a:off x="408122" y="274289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9" name="正方形/長方形 48">
            <a:extLst>
              <a:ext uri="{FF2B5EF4-FFF2-40B4-BE49-F238E27FC236}">
                <a16:creationId xmlns:a16="http://schemas.microsoft.com/office/drawing/2014/main" id="{359700A1-C7ED-1F5C-E18B-2536527302D1}"/>
              </a:ext>
            </a:extLst>
          </p:cNvPr>
          <p:cNvSpPr/>
          <p:nvPr/>
        </p:nvSpPr>
        <p:spPr>
          <a:xfrm>
            <a:off x="410682" y="420099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0" name="正方形/長方形 49">
            <a:extLst>
              <a:ext uri="{FF2B5EF4-FFF2-40B4-BE49-F238E27FC236}">
                <a16:creationId xmlns:a16="http://schemas.microsoft.com/office/drawing/2014/main" id="{65FE9F70-0F03-EEB4-B45D-C722CB5BB8F9}"/>
              </a:ext>
            </a:extLst>
          </p:cNvPr>
          <p:cNvSpPr/>
          <p:nvPr/>
        </p:nvSpPr>
        <p:spPr>
          <a:xfrm>
            <a:off x="409882" y="5126968"/>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51" name="図形グループ 36">
            <a:extLst>
              <a:ext uri="{FF2B5EF4-FFF2-40B4-BE49-F238E27FC236}">
                <a16:creationId xmlns:a16="http://schemas.microsoft.com/office/drawing/2014/main" id="{D7109BAD-7E87-1A73-926D-6D7C09AB9D5A}"/>
              </a:ext>
            </a:extLst>
          </p:cNvPr>
          <p:cNvGrpSpPr/>
          <p:nvPr/>
        </p:nvGrpSpPr>
        <p:grpSpPr>
          <a:xfrm>
            <a:off x="5731666" y="2121156"/>
            <a:ext cx="492444" cy="461665"/>
            <a:chOff x="7516280" y="2596242"/>
            <a:chExt cx="492444" cy="461665"/>
          </a:xfrm>
        </p:grpSpPr>
        <p:sp>
          <p:nvSpPr>
            <p:cNvPr id="53" name="円/楕円 37">
              <a:extLst>
                <a:ext uri="{FF2B5EF4-FFF2-40B4-BE49-F238E27FC236}">
                  <a16:creationId xmlns:a16="http://schemas.microsoft.com/office/drawing/2014/main" id="{726C89CA-25FF-A199-6CB6-E36A5369B86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A81EA525-CD99-BEF4-6C43-04CCABD4FF39}"/>
                </a:ext>
              </a:extLst>
            </p:cNvPr>
            <p:cNvSpPr/>
            <p:nvPr/>
          </p:nvSpPr>
          <p:spPr>
            <a:xfrm>
              <a:off x="7516280" y="259624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4183471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8F2262C4-7EA0-4121-A975-712A6A2076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8F2262C4-7EA0-4121-A975-712A6A207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5944" y="529052"/>
            <a:ext cx="7200000" cy="54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510127" y="1475977"/>
            <a:ext cx="7475123" cy="847668"/>
          </a:xfrm>
        </p:spPr>
        <p:txBody>
          <a:bodyPr wrap="none">
            <a:spAutoFit/>
          </a:bodyPr>
          <a:lstStyle/>
          <a:p>
            <a:pPr>
              <a:lnSpc>
                <a:spcPct val="110000"/>
              </a:lnSpc>
              <a:spcBef>
                <a:spcPts val="0"/>
              </a:spcBef>
            </a:pPr>
            <a:r>
              <a:rPr lang="ja-JP" altLang="en-US" dirty="0">
                <a:latin typeface="BIZ UDゴシック" panose="020B0400000000000000" pitchFamily="49" charset="-128"/>
                <a:ea typeface="BIZ UDゴシック" panose="020B0400000000000000" pitchFamily="49" charset="-128"/>
              </a:rPr>
              <a:t>「マイナ受付</a:t>
            </a:r>
            <a:r>
              <a:rPr lang="ja-JP" altLang="en-US" spc="-75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のステッカーやポスターが貼ってある</a:t>
            </a:r>
            <a:endParaRPr lang="en-US" altLang="ja-JP" dirty="0">
              <a:latin typeface="BIZ UDゴシック" panose="020B0400000000000000" pitchFamily="49" charset="-128"/>
              <a:ea typeface="BIZ UDゴシック" panose="020B0400000000000000" pitchFamily="49" charset="-128"/>
            </a:endParaRPr>
          </a:p>
          <a:p>
            <a:pPr>
              <a:lnSpc>
                <a:spcPct val="110000"/>
              </a:lnSpc>
              <a:spcBef>
                <a:spcPts val="0"/>
              </a:spcBef>
            </a:pPr>
            <a:r>
              <a:rPr lang="en-US" altLang="ja-JP"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医療機</a:t>
            </a:r>
            <a:r>
              <a:rPr lang="ja-JP" altLang="en-US" spc="-500" dirty="0">
                <a:latin typeface="BIZ UDゴシック" panose="020B0400000000000000" pitchFamily="49" charset="-128"/>
                <a:ea typeface="BIZ UDゴシック" panose="020B0400000000000000" pitchFamily="49" charset="-128"/>
              </a:rPr>
              <a:t>関・</a:t>
            </a:r>
            <a:r>
              <a:rPr lang="ja-JP" altLang="en-US" dirty="0">
                <a:latin typeface="BIZ UDゴシック" panose="020B0400000000000000" pitchFamily="49" charset="-128"/>
                <a:ea typeface="BIZ UDゴシック" panose="020B0400000000000000" pitchFamily="49" charset="-128"/>
              </a:rPr>
              <a:t>薬局等で利用できます。</a:t>
            </a:r>
            <a:endParaRPr lang="en-US" altLang="ja-JP" dirty="0">
              <a:latin typeface="BIZ UDゴシック" panose="020B0400000000000000" pitchFamily="49" charset="-128"/>
              <a:ea typeface="BIZ UDゴシック" panose="020B0400000000000000" pitchFamily="49" charset="-128"/>
            </a:endParaRPr>
          </a:p>
        </p:txBody>
      </p:sp>
      <p:pic>
        <p:nvPicPr>
          <p:cNvPr id="6" name="図 5" descr="「マイナ受付」のステッカーの画像">
            <a:extLst>
              <a:ext uri="{FF2B5EF4-FFF2-40B4-BE49-F238E27FC236}">
                <a16:creationId xmlns:a16="http://schemas.microsoft.com/office/drawing/2014/main" id="{56D8BF66-6681-4A1B-B4E2-5B3E1D72AEC6}"/>
              </a:ext>
            </a:extLst>
          </p:cNvPr>
          <p:cNvPicPr>
            <a:picLocks noChangeAspect="1"/>
          </p:cNvPicPr>
          <p:nvPr/>
        </p:nvPicPr>
        <p:blipFill>
          <a:blip r:embed="rId6"/>
          <a:stretch>
            <a:fillRect/>
          </a:stretch>
        </p:blipFill>
        <p:spPr>
          <a:xfrm>
            <a:off x="1204335" y="2708920"/>
            <a:ext cx="2197564" cy="2101670"/>
          </a:xfrm>
          <a:prstGeom prst="rect">
            <a:avLst/>
          </a:prstGeom>
          <a:ln w="9525">
            <a:solidFill>
              <a:schemeClr val="tx1">
                <a:lumMod val="50000"/>
                <a:lumOff val="50000"/>
              </a:schemeClr>
            </a:solidFill>
          </a:ln>
        </p:spPr>
      </p:pic>
      <p:sp>
        <p:nvSpPr>
          <p:cNvPr id="19" name="サブタイトル 2">
            <a:extLst>
              <a:ext uri="{FF2B5EF4-FFF2-40B4-BE49-F238E27FC236}">
                <a16:creationId xmlns:a16="http://schemas.microsoft.com/office/drawing/2014/main" id="{30344425-4AFF-4565-AC79-385EEC67433C}"/>
              </a:ext>
            </a:extLst>
          </p:cNvPr>
          <p:cNvSpPr txBox="1">
            <a:spLocks/>
          </p:cNvSpPr>
          <p:nvPr/>
        </p:nvSpPr>
        <p:spPr>
          <a:xfrm>
            <a:off x="1204335" y="4810590"/>
            <a:ext cx="2771856" cy="3120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ステッカー</a:t>
            </a:r>
          </a:p>
        </p:txBody>
      </p:sp>
      <p:sp>
        <p:nvSpPr>
          <p:cNvPr id="20" name="サブタイトル 2">
            <a:extLst>
              <a:ext uri="{FF2B5EF4-FFF2-40B4-BE49-F238E27FC236}">
                <a16:creationId xmlns:a16="http://schemas.microsoft.com/office/drawing/2014/main" id="{B98D645B-F89B-4717-8D2F-DE9570A8385E}"/>
              </a:ext>
            </a:extLst>
          </p:cNvPr>
          <p:cNvSpPr txBox="1">
            <a:spLocks/>
          </p:cNvSpPr>
          <p:nvPr/>
        </p:nvSpPr>
        <p:spPr>
          <a:xfrm>
            <a:off x="3995936" y="5733256"/>
            <a:ext cx="2771856" cy="312073"/>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2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ポスター</a:t>
            </a:r>
          </a:p>
        </p:txBody>
      </p:sp>
      <p:pic>
        <p:nvPicPr>
          <p:cNvPr id="8" name="図 7" descr="「マイナ受付」のポスターの画像"/>
          <p:cNvPicPr>
            <a:picLocks noChangeAspect="1"/>
          </p:cNvPicPr>
          <p:nvPr/>
        </p:nvPicPr>
        <p:blipFill>
          <a:blip r:embed="rId7"/>
          <a:stretch>
            <a:fillRect/>
          </a:stretch>
        </p:blipFill>
        <p:spPr>
          <a:xfrm>
            <a:off x="3995936" y="2708920"/>
            <a:ext cx="2160240" cy="3044170"/>
          </a:xfrm>
          <a:prstGeom prst="rect">
            <a:avLst/>
          </a:prstGeom>
          <a:ln w="9525">
            <a:solidFill>
              <a:schemeClr val="tx1">
                <a:lumMod val="50000"/>
                <a:lumOff val="50000"/>
              </a:schemeClr>
            </a:solidFill>
          </a:ln>
        </p:spPr>
      </p:pic>
      <p:pic>
        <p:nvPicPr>
          <p:cNvPr id="5" name="図 4" descr="病院へ行くマイナちゃんのイラスト"/>
          <p:cNvPicPr>
            <a:picLocks noChangeAspect="1"/>
          </p:cNvPicPr>
          <p:nvPr/>
        </p:nvPicPr>
        <p:blipFill rotWithShape="1">
          <a:blip r:embed="rId8">
            <a:extLst>
              <a:ext uri="{28A0092B-C50C-407E-A947-70E740481C1C}">
                <a14:useLocalDpi xmlns:a14="http://schemas.microsoft.com/office/drawing/2010/main" val="0"/>
              </a:ext>
            </a:extLst>
          </a:blip>
          <a:srcRect l="7427" t="26901" r="5621" b="30050"/>
          <a:stretch/>
        </p:blipFill>
        <p:spPr>
          <a:xfrm>
            <a:off x="6853998" y="4611992"/>
            <a:ext cx="1800000" cy="1250847"/>
          </a:xfrm>
          <a:prstGeom prst="rect">
            <a:avLst/>
          </a:prstGeom>
        </p:spPr>
      </p:pic>
    </p:spTree>
    <p:extLst>
      <p:ext uri="{BB962C8B-B14F-4D97-AF65-F5344CB8AC3E}">
        <p14:creationId xmlns:p14="http://schemas.microsoft.com/office/powerpoint/2010/main" val="151295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8F2262C4-7EA0-4121-A975-712A6A2076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8F2262C4-7EA0-4121-A975-712A6A207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5944" y="529052"/>
            <a:ext cx="7200000" cy="54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657537" y="1370470"/>
            <a:ext cx="6955750" cy="1338828"/>
          </a:xfrm>
        </p:spPr>
        <p:txBody>
          <a:bodyPr wrap="none">
            <a:spAutoFit/>
          </a:bodyPr>
          <a:lstStyle/>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医療機関や薬局でマイナンバーカードを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専用のカードリーダーにかざすだけで使えます。</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sz="1400" dirty="0">
                <a:solidFill>
                  <a:srgbClr val="009650"/>
                </a:solidFill>
                <a:latin typeface="BIZ UDゴシック" panose="020B0400000000000000" pitchFamily="49" charset="-128"/>
                <a:ea typeface="BIZ UDゴシック" panose="020B0400000000000000" pitchFamily="49" charset="-128"/>
              </a:rPr>
              <a:t>かざした後、顔写真で本人を確認します。</a:t>
            </a:r>
            <a:endParaRPr lang="en-US" altLang="ja-JP" sz="1400" dirty="0">
              <a:solidFill>
                <a:srgbClr val="009650"/>
              </a:solidFill>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sz="1400" dirty="0">
                <a:solidFill>
                  <a:srgbClr val="009650"/>
                </a:solidFill>
                <a:latin typeface="BIZ UDゴシック" panose="020B0400000000000000" pitchFamily="49" charset="-128"/>
                <a:ea typeface="BIZ UDゴシック" panose="020B0400000000000000" pitchFamily="49" charset="-128"/>
              </a:rPr>
              <a:t>利用できる医療機関・薬局等は厚生労働省のホームページで公開されています。</a:t>
            </a:r>
            <a:endParaRPr lang="ja-JP" altLang="en-US" dirty="0">
              <a:latin typeface="BIZ UDゴシック" panose="020B0400000000000000" pitchFamily="49" charset="-128"/>
              <a:ea typeface="BIZ UDゴシック" panose="020B0400000000000000" pitchFamily="49" charset="-128"/>
            </a:endParaRPr>
          </a:p>
        </p:txBody>
      </p:sp>
      <p:pic>
        <p:nvPicPr>
          <p:cNvPr id="7" name="図 6" descr="医療機関でマイナンバーカードを使うイメージのイラスト">
            <a:extLst>
              <a:ext uri="{FF2B5EF4-FFF2-40B4-BE49-F238E27FC236}">
                <a16:creationId xmlns:a16="http://schemas.microsoft.com/office/drawing/2014/main" id="{FD5EFFC2-3151-4820-85A8-910D8B18F8B5}"/>
              </a:ext>
            </a:extLst>
          </p:cNvPr>
          <p:cNvPicPr>
            <a:picLocks noChangeAspect="1"/>
          </p:cNvPicPr>
          <p:nvPr/>
        </p:nvPicPr>
        <p:blipFill>
          <a:blip r:embed="rId6"/>
          <a:stretch>
            <a:fillRect/>
          </a:stretch>
        </p:blipFill>
        <p:spPr>
          <a:xfrm>
            <a:off x="947844" y="2852936"/>
            <a:ext cx="7248312" cy="3419015"/>
          </a:xfrm>
          <a:prstGeom prst="rect">
            <a:avLst/>
          </a:prstGeom>
        </p:spPr>
      </p:pic>
    </p:spTree>
    <p:extLst>
      <p:ext uri="{BB962C8B-B14F-4D97-AF65-F5344CB8AC3E}">
        <p14:creationId xmlns:p14="http://schemas.microsoft.com/office/powerpoint/2010/main" val="1240284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2792"/>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3" name="サブタイトル 2"/>
          <p:cNvSpPr>
            <a:spLocks noGrp="1"/>
          </p:cNvSpPr>
          <p:nvPr>
            <p:ph type="subTitle" idx="1"/>
          </p:nvPr>
        </p:nvSpPr>
        <p:spPr>
          <a:xfrm>
            <a:off x="539552" y="1412776"/>
            <a:ext cx="5724644" cy="461665"/>
          </a:xfrm>
        </p:spPr>
        <p:txBody>
          <a:bodyPr wrap="none">
            <a:spAutoFit/>
          </a:bodyPr>
          <a:lstStyle/>
          <a:p>
            <a:pPr>
              <a:lnSpc>
                <a:spcPct val="100000"/>
              </a:lnSpc>
              <a:spcBef>
                <a:spcPts val="0"/>
              </a:spcBef>
            </a:pPr>
            <a:r>
              <a:rPr kumimoji="1" lang="ja-JP" altLang="en-US" dirty="0">
                <a:latin typeface="BIZ UDゴシック" panose="020B0400000000000000" pitchFamily="49" charset="-128"/>
                <a:ea typeface="BIZ UDゴシック" panose="020B0400000000000000" pitchFamily="49" charset="-128"/>
              </a:rPr>
              <a:t>顔認証付きカードリーダーを使います。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1E06E344-D12F-470E-BC96-16981D9CA699}"/>
              </a:ext>
            </a:extLst>
          </p:cNvPr>
          <p:cNvSpPr txBox="1"/>
          <p:nvPr/>
        </p:nvSpPr>
        <p:spPr>
          <a:xfrm>
            <a:off x="693455" y="2073784"/>
            <a:ext cx="3449882" cy="3493264"/>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cs typeface="Meiryo" charset="-128"/>
              </a:rPr>
              <a:t> 顔認証付きカードリーダーにマイナンバーカードを置く</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確認の方法を選ぶ</a:t>
            </a:r>
            <a:endParaRPr lang="en-US" altLang="ja-JP"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顔認証</a:t>
            </a:r>
            <a:r>
              <a:rPr lang="en-US" altLang="ja-JP" b="1" dirty="0">
                <a:latin typeface="BIZ UDゴシック" panose="020B0400000000000000" pitchFamily="49" charset="-128"/>
                <a:ea typeface="BIZ UDゴシック" panose="020B0400000000000000" pitchFamily="49" charset="-128"/>
                <a:cs typeface="Meiryo" charset="-128"/>
              </a:rPr>
              <a:t>】</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お勧め</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顔の画像を機械が判別する</a:t>
            </a:r>
            <a:endParaRPr lang="en-US" altLang="ja-JP" b="1" dirty="0">
              <a:latin typeface="BIZ UDゴシック" panose="020B0400000000000000" pitchFamily="49" charset="-128"/>
              <a:ea typeface="BIZ UDゴシック" panose="020B0400000000000000" pitchFamily="49" charset="-128"/>
              <a:cs typeface="Meiryo" charset="-128"/>
            </a:endParaRPr>
          </a:p>
          <a:p>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暗証番号入力</a:t>
            </a:r>
            <a:r>
              <a:rPr lang="en-US" altLang="ja-JP" b="1" dirty="0">
                <a:latin typeface="BIZ UDゴシック" panose="020B0400000000000000" pitchFamily="49" charset="-128"/>
                <a:ea typeface="BIZ UDゴシック" panose="020B0400000000000000" pitchFamily="49" charset="-128"/>
                <a:cs typeface="Meiryo" charset="-128"/>
              </a:rPr>
              <a:t>】</a:t>
            </a:r>
          </a:p>
          <a:p>
            <a:r>
              <a:rPr lang="ja-JP" altLang="en-US" b="1" dirty="0">
                <a:latin typeface="BIZ UDゴシック" panose="020B0400000000000000" pitchFamily="49" charset="-128"/>
                <a:ea typeface="BIZ UDゴシック" panose="020B0400000000000000" pitchFamily="49" charset="-128"/>
                <a:cs typeface="Meiryo" charset="-128"/>
              </a:rPr>
              <a:t>　 暗証番号を自身で入力する</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顔認証</a:t>
            </a:r>
            <a:r>
              <a:rPr lang="ja-JP" altLang="en-US" b="1" spc="-500" dirty="0">
                <a:latin typeface="BIZ UDゴシック" panose="020B0400000000000000" pitchFamily="49" charset="-128"/>
                <a:ea typeface="BIZ UDゴシック" panose="020B0400000000000000" pitchFamily="49" charset="-128"/>
                <a:cs typeface="Meiryo" charset="-128"/>
              </a:rPr>
              <a:t>を</a:t>
            </a:r>
            <a:r>
              <a:rPr lang="ja-JP" altLang="en-US" b="1" dirty="0">
                <a:latin typeface="BIZ UDゴシック" panose="020B0400000000000000" pitchFamily="49" charset="-128"/>
                <a:ea typeface="BIZ UDゴシック" panose="020B0400000000000000" pitchFamily="49" charset="-128"/>
                <a:cs typeface="Meiryo" charset="-128"/>
              </a:rPr>
              <a:t>選択したら、カードリーダー画面に表示される四角の中に顔を合わせます</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pic>
        <p:nvPicPr>
          <p:cNvPr id="31" name="図 30" descr="顔認証付きカードリーダーにマイナンバーカードを置いている画像">
            <a:extLst>
              <a:ext uri="{FF2B5EF4-FFF2-40B4-BE49-F238E27FC236}">
                <a16:creationId xmlns:a16="http://schemas.microsoft.com/office/drawing/2014/main" id="{C3B3DAE3-D941-4B5A-A098-DF0785BF7C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95394" y="2179555"/>
            <a:ext cx="1805709" cy="803242"/>
          </a:xfrm>
          <a:prstGeom prst="rect">
            <a:avLst/>
          </a:prstGeom>
          <a:ln>
            <a:solidFill>
              <a:schemeClr val="tx1">
                <a:lumMod val="50000"/>
                <a:lumOff val="50000"/>
              </a:schemeClr>
            </a:solidFill>
          </a:ln>
        </p:spPr>
      </p:pic>
      <p:pic>
        <p:nvPicPr>
          <p:cNvPr id="32" name="図 31" descr="本人確認の方法を選択する画面の画像">
            <a:extLst>
              <a:ext uri="{FF2B5EF4-FFF2-40B4-BE49-F238E27FC236}">
                <a16:creationId xmlns:a16="http://schemas.microsoft.com/office/drawing/2014/main" id="{6DBB2293-8A5E-4349-995A-EA7C990AE7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8640" y="3298768"/>
            <a:ext cx="1527325" cy="2251042"/>
          </a:xfrm>
          <a:prstGeom prst="rect">
            <a:avLst/>
          </a:prstGeom>
          <a:ln>
            <a:noFill/>
          </a:ln>
        </p:spPr>
      </p:pic>
      <p:grpSp>
        <p:nvGrpSpPr>
          <p:cNvPr id="33" name="グループ化 32" descr="顔認証の画面の画像">
            <a:extLst>
              <a:ext uri="{FF2B5EF4-FFF2-40B4-BE49-F238E27FC236}">
                <a16:creationId xmlns:a16="http://schemas.microsoft.com/office/drawing/2014/main" id="{720104BE-20C2-4E87-BBA8-BFE2B16D82FD}"/>
              </a:ext>
            </a:extLst>
          </p:cNvPr>
          <p:cNvGrpSpPr/>
          <p:nvPr/>
        </p:nvGrpSpPr>
        <p:grpSpPr>
          <a:xfrm>
            <a:off x="7243721" y="2171847"/>
            <a:ext cx="1132472" cy="1215383"/>
            <a:chOff x="4943848" y="1498399"/>
            <a:chExt cx="1409772" cy="1485976"/>
          </a:xfrm>
        </p:grpSpPr>
        <p:pic>
          <p:nvPicPr>
            <p:cNvPr id="34" name="図 33">
              <a:extLst>
                <a:ext uri="{FF2B5EF4-FFF2-40B4-BE49-F238E27FC236}">
                  <a16:creationId xmlns:a16="http://schemas.microsoft.com/office/drawing/2014/main" id="{3616F5D4-FF55-481D-8432-A84E8B4EA6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43848" y="1498399"/>
              <a:ext cx="1409772" cy="1485976"/>
            </a:xfrm>
            <a:prstGeom prst="rect">
              <a:avLst/>
            </a:prstGeom>
            <a:ln>
              <a:solidFill>
                <a:schemeClr val="tx1">
                  <a:lumMod val="50000"/>
                  <a:lumOff val="50000"/>
                </a:schemeClr>
              </a:solidFill>
            </a:ln>
          </p:spPr>
        </p:pic>
        <p:grpSp>
          <p:nvGrpSpPr>
            <p:cNvPr id="35" name="グループ化 34">
              <a:extLst>
                <a:ext uri="{FF2B5EF4-FFF2-40B4-BE49-F238E27FC236}">
                  <a16:creationId xmlns:a16="http://schemas.microsoft.com/office/drawing/2014/main" id="{2BE903EF-7E7A-4FA7-A819-FC32B6786D77}"/>
                </a:ext>
              </a:extLst>
            </p:cNvPr>
            <p:cNvGrpSpPr/>
            <p:nvPr/>
          </p:nvGrpSpPr>
          <p:grpSpPr>
            <a:xfrm>
              <a:off x="5035460" y="1545699"/>
              <a:ext cx="1165644" cy="1302604"/>
              <a:chOff x="5349710" y="3304193"/>
              <a:chExt cx="1003910" cy="973517"/>
            </a:xfrm>
          </p:grpSpPr>
          <p:sp>
            <p:nvSpPr>
              <p:cNvPr id="36" name="L 字 35">
                <a:extLst>
                  <a:ext uri="{FF2B5EF4-FFF2-40B4-BE49-F238E27FC236}">
                    <a16:creationId xmlns:a16="http://schemas.microsoft.com/office/drawing/2014/main" id="{A71B4F38-8E80-42AD-8A55-50B0D56B31CB}"/>
                  </a:ext>
                </a:extLst>
              </p:cNvPr>
              <p:cNvSpPr/>
              <p:nvPr/>
            </p:nvSpPr>
            <p:spPr bwMode="auto">
              <a:xfrm>
                <a:off x="5349710" y="4040455"/>
                <a:ext cx="282720" cy="237255"/>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7" name="L 字 36">
                <a:extLst>
                  <a:ext uri="{FF2B5EF4-FFF2-40B4-BE49-F238E27FC236}">
                    <a16:creationId xmlns:a16="http://schemas.microsoft.com/office/drawing/2014/main" id="{24B3765C-A8BB-42F2-A697-1CDEDB3750D9}"/>
                  </a:ext>
                </a:extLst>
              </p:cNvPr>
              <p:cNvSpPr/>
              <p:nvPr/>
            </p:nvSpPr>
            <p:spPr bwMode="auto">
              <a:xfrm rot="16200000">
                <a:off x="6093633" y="4017723"/>
                <a:ext cx="237254" cy="282720"/>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8" name="L 字 37">
                <a:extLst>
                  <a:ext uri="{FF2B5EF4-FFF2-40B4-BE49-F238E27FC236}">
                    <a16:creationId xmlns:a16="http://schemas.microsoft.com/office/drawing/2014/main" id="{EA4552C8-94D5-42FE-A3D7-2B6891768F91}"/>
                  </a:ext>
                </a:extLst>
              </p:cNvPr>
              <p:cNvSpPr/>
              <p:nvPr/>
            </p:nvSpPr>
            <p:spPr bwMode="auto">
              <a:xfrm rot="5400000">
                <a:off x="5372442" y="3281461"/>
                <a:ext cx="237255" cy="282720"/>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sp>
            <p:nvSpPr>
              <p:cNvPr id="39" name="L 字 38">
                <a:extLst>
                  <a:ext uri="{FF2B5EF4-FFF2-40B4-BE49-F238E27FC236}">
                    <a16:creationId xmlns:a16="http://schemas.microsoft.com/office/drawing/2014/main" id="{B9284ADF-B0C5-40EE-A3ED-6C98FCBAF06A}"/>
                  </a:ext>
                </a:extLst>
              </p:cNvPr>
              <p:cNvSpPr/>
              <p:nvPr/>
            </p:nvSpPr>
            <p:spPr bwMode="auto">
              <a:xfrm rot="10800000">
                <a:off x="6070900" y="3304193"/>
                <a:ext cx="282720" cy="237255"/>
              </a:xfrm>
              <a:prstGeom prst="corner">
                <a:avLst>
                  <a:gd name="adj1" fmla="val 35177"/>
                  <a:gd name="adj2" fmla="val 31471"/>
                </a:avLst>
              </a:prstGeom>
              <a:solidFill>
                <a:srgbClr val="92D050"/>
              </a:solidFill>
              <a:ln w="9525" cap="flat" cmpd="sng" algn="ctr">
                <a:noFill/>
                <a:prstDash val="solid"/>
                <a:round/>
                <a:headEnd type="none" w="med" len="med"/>
                <a:tailEnd type="none" w="med" len="med"/>
              </a:ln>
              <a:effectLst/>
            </p:spPr>
            <p:txBody>
              <a:bodyPr vert="horz" wrap="square" lIns="33231" tIns="66462" rIns="33231" bIns="66462" numCol="1" rtlCol="0" anchor="t" anchorCtr="0" compatLnSpc="1">
                <a:prstTxWarp prst="textNoShape">
                  <a:avLst/>
                </a:prstTxWarp>
              </a:bodyPr>
              <a:lstStyle/>
              <a:p>
                <a:pPr algn="ctr" defTabSz="844083" fontAlgn="base">
                  <a:lnSpc>
                    <a:spcPct val="110000"/>
                  </a:lnSpc>
                  <a:spcBef>
                    <a:spcPct val="40000"/>
                  </a:spcBef>
                </a:pPr>
                <a:endParaRPr lang="ja-JP" altLang="en-US" sz="923">
                  <a:solidFill>
                    <a:prstClr val="black"/>
                  </a:solidFill>
                  <a:latin typeface="BIZ UDゴシック" panose="020B0400000000000000" pitchFamily="49" charset="-128"/>
                  <a:ea typeface="BIZ UDゴシック" panose="020B0400000000000000" pitchFamily="49" charset="-128"/>
                </a:endParaRPr>
              </a:p>
            </p:txBody>
          </p:sp>
        </p:grpSp>
      </p:grpSp>
      <p:sp>
        <p:nvSpPr>
          <p:cNvPr id="61" name="正方形/長方形 60">
            <a:extLst>
              <a:ext uri="{FF2B5EF4-FFF2-40B4-BE49-F238E27FC236}">
                <a16:creationId xmlns:a16="http://schemas.microsoft.com/office/drawing/2014/main" id="{EE1322E6-0C6C-4F60-845E-6A27DB918E58}"/>
              </a:ext>
            </a:extLst>
          </p:cNvPr>
          <p:cNvSpPr/>
          <p:nvPr/>
        </p:nvSpPr>
        <p:spPr>
          <a:xfrm>
            <a:off x="4570533" y="4074501"/>
            <a:ext cx="1368152" cy="323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4570533" y="4444063"/>
            <a:ext cx="1368153" cy="3236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0" name="図 39" descr="暗証番号入力画面の画像">
            <a:extLst>
              <a:ext uri="{FF2B5EF4-FFF2-40B4-BE49-F238E27FC236}">
                <a16:creationId xmlns:a16="http://schemas.microsoft.com/office/drawing/2014/main" id="{9E03791A-E08D-4A66-8080-B09BC66772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42722" y="3838265"/>
            <a:ext cx="1132472" cy="1636370"/>
          </a:xfrm>
          <a:prstGeom prst="rect">
            <a:avLst/>
          </a:prstGeom>
        </p:spPr>
      </p:pic>
      <p:sp>
        <p:nvSpPr>
          <p:cNvPr id="69" name="テキスト ボックス 68">
            <a:extLst>
              <a:ext uri="{FF2B5EF4-FFF2-40B4-BE49-F238E27FC236}">
                <a16:creationId xmlns:a16="http://schemas.microsoft.com/office/drawing/2014/main" id="{1025F68B-342B-4C05-96F3-DDB27B19409D}"/>
              </a:ext>
            </a:extLst>
          </p:cNvPr>
          <p:cNvSpPr txBox="1"/>
          <p:nvPr/>
        </p:nvSpPr>
        <p:spPr>
          <a:xfrm>
            <a:off x="7058793" y="3389249"/>
            <a:ext cx="1355420" cy="307777"/>
          </a:xfrm>
          <a:prstGeom prst="rect">
            <a:avLst/>
          </a:prstGeom>
          <a:noFill/>
        </p:spPr>
        <p:txBody>
          <a:bodyPr wrap="square" rtlCol="0">
            <a:spAutoFit/>
          </a:bodyPr>
          <a:lstStyle/>
          <a:p>
            <a:pPr defTabSz="844083"/>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顔認証</a:t>
            </a:r>
            <a:r>
              <a:rPr lang="en-US" altLang="ja-JP" sz="1400" b="1" dirty="0">
                <a:solidFill>
                  <a:srgbClr val="009650"/>
                </a:solidFill>
                <a:latin typeface="BIZ UDゴシック" panose="020B0400000000000000" pitchFamily="49" charset="-128"/>
                <a:ea typeface="BIZ UDゴシック" panose="020B0400000000000000" pitchFamily="49" charset="-128"/>
              </a:rPr>
              <a:t>】</a:t>
            </a:r>
            <a:endParaRPr lang="ja-JP" altLang="en-US" sz="1400" b="1" dirty="0">
              <a:solidFill>
                <a:srgbClr val="009650"/>
              </a:solidFill>
              <a:latin typeface="BIZ UDゴシック" panose="020B0400000000000000" pitchFamily="49" charset="-128"/>
              <a:ea typeface="BIZ UDゴシック" panose="020B0400000000000000" pitchFamily="49" charset="-128"/>
            </a:endParaRPr>
          </a:p>
        </p:txBody>
      </p:sp>
      <p:sp>
        <p:nvSpPr>
          <p:cNvPr id="71" name="テキスト ボックス 70">
            <a:extLst>
              <a:ext uri="{FF2B5EF4-FFF2-40B4-BE49-F238E27FC236}">
                <a16:creationId xmlns:a16="http://schemas.microsoft.com/office/drawing/2014/main" id="{04C897B5-25CB-4C54-A20B-6817B57E6314}"/>
              </a:ext>
            </a:extLst>
          </p:cNvPr>
          <p:cNvSpPr txBox="1"/>
          <p:nvPr/>
        </p:nvSpPr>
        <p:spPr>
          <a:xfrm>
            <a:off x="7058793" y="5464679"/>
            <a:ext cx="1711295" cy="307777"/>
          </a:xfrm>
          <a:prstGeom prst="rect">
            <a:avLst/>
          </a:prstGeom>
          <a:noFill/>
        </p:spPr>
        <p:txBody>
          <a:bodyPr wrap="square" rtlCol="0">
            <a:spAutoFit/>
          </a:bodyPr>
          <a:lstStyle/>
          <a:p>
            <a:pPr defTabSz="844083"/>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暗証番号入力</a:t>
            </a:r>
            <a:r>
              <a:rPr lang="en-US" altLang="ja-JP" sz="1400" b="1" dirty="0">
                <a:solidFill>
                  <a:srgbClr val="009650"/>
                </a:solidFill>
                <a:latin typeface="BIZ UDゴシック" panose="020B0400000000000000" pitchFamily="49" charset="-128"/>
                <a:ea typeface="BIZ UDゴシック" panose="020B0400000000000000" pitchFamily="49" charset="-128"/>
              </a:rPr>
              <a:t>】</a:t>
            </a:r>
            <a:endParaRPr lang="ja-JP" altLang="en-US" sz="1400" b="1" dirty="0">
              <a:solidFill>
                <a:srgbClr val="009650"/>
              </a:solidFill>
              <a:latin typeface="BIZ UDゴシック" panose="020B0400000000000000" pitchFamily="49" charset="-128"/>
              <a:ea typeface="BIZ UDゴシック" panose="020B0400000000000000" pitchFamily="49" charset="-128"/>
            </a:endParaRPr>
          </a:p>
        </p:txBody>
      </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6813114" y="2184542"/>
            <a:ext cx="492444" cy="461665"/>
            <a:chOff x="7516280" y="2673548"/>
            <a:chExt cx="492444" cy="461665"/>
          </a:xfrm>
        </p:grpSpPr>
        <p:sp>
          <p:nvSpPr>
            <p:cNvPr id="47" name="円/楕円 4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9" name="図形グループ 48">
            <a:extLst>
              <a:ext uri="{FF2B5EF4-FFF2-40B4-BE49-F238E27FC236}">
                <a16:creationId xmlns:a16="http://schemas.microsoft.com/office/drawing/2014/main" id="{0D6A8FA0-9940-4C33-9075-5D89393B5CEB}"/>
              </a:ext>
            </a:extLst>
          </p:cNvPr>
          <p:cNvGrpSpPr/>
          <p:nvPr/>
        </p:nvGrpSpPr>
        <p:grpSpPr>
          <a:xfrm>
            <a:off x="4081501" y="3217349"/>
            <a:ext cx="492443" cy="461665"/>
            <a:chOff x="7516281" y="2673548"/>
            <a:chExt cx="492443" cy="461665"/>
          </a:xfrm>
        </p:grpSpPr>
        <p:sp>
          <p:nvSpPr>
            <p:cNvPr id="50" name="円/楕円 4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2" name="図形グループ 51">
            <a:extLst>
              <a:ext uri="{FF2B5EF4-FFF2-40B4-BE49-F238E27FC236}">
                <a16:creationId xmlns:a16="http://schemas.microsoft.com/office/drawing/2014/main" id="{0D6A8FA0-9940-4C33-9075-5D89393B5CEB}"/>
              </a:ext>
            </a:extLst>
          </p:cNvPr>
          <p:cNvGrpSpPr/>
          <p:nvPr/>
        </p:nvGrpSpPr>
        <p:grpSpPr>
          <a:xfrm>
            <a:off x="4081501" y="2081583"/>
            <a:ext cx="492443" cy="461665"/>
            <a:chOff x="7516281" y="2673548"/>
            <a:chExt cx="492443" cy="461665"/>
          </a:xfrm>
        </p:grpSpPr>
        <p:sp>
          <p:nvSpPr>
            <p:cNvPr id="53" name="円/楕円 5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cxnSp>
        <p:nvCxnSpPr>
          <p:cNvPr id="10" name="カギ線コネクタ 9"/>
          <p:cNvCxnSpPr/>
          <p:nvPr/>
        </p:nvCxnSpPr>
        <p:spPr>
          <a:xfrm flipV="1">
            <a:off x="5944078" y="2846078"/>
            <a:ext cx="1332000" cy="1440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5944078" y="4605876"/>
            <a:ext cx="13356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4031EFF9-DF11-8634-C35B-403D4A779B70}"/>
              </a:ext>
            </a:extLst>
          </p:cNvPr>
          <p:cNvSpPr/>
          <p:nvPr/>
        </p:nvSpPr>
        <p:spPr>
          <a:xfrm>
            <a:off x="407028" y="288706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2" name="正方形/長方形 41">
            <a:extLst>
              <a:ext uri="{FF2B5EF4-FFF2-40B4-BE49-F238E27FC236}">
                <a16:creationId xmlns:a16="http://schemas.microsoft.com/office/drawing/2014/main" id="{6DCB86DC-B5B9-7BF6-C196-80D309AA12D5}"/>
              </a:ext>
            </a:extLst>
          </p:cNvPr>
          <p:cNvSpPr/>
          <p:nvPr/>
        </p:nvSpPr>
        <p:spPr>
          <a:xfrm>
            <a:off x="407226" y="202468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正方形/長方形 42">
            <a:extLst>
              <a:ext uri="{FF2B5EF4-FFF2-40B4-BE49-F238E27FC236}">
                <a16:creationId xmlns:a16="http://schemas.microsoft.com/office/drawing/2014/main" id="{70D07281-FDFB-241A-D5D7-76774A07D0F2}"/>
              </a:ext>
            </a:extLst>
          </p:cNvPr>
          <p:cNvSpPr/>
          <p:nvPr/>
        </p:nvSpPr>
        <p:spPr>
          <a:xfrm>
            <a:off x="407028" y="449703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4" name="テキスト ボックス 43">
            <a:extLst>
              <a:ext uri="{FF2B5EF4-FFF2-40B4-BE49-F238E27FC236}">
                <a16:creationId xmlns:a16="http://schemas.microsoft.com/office/drawing/2014/main" id="{C2B7F6F9-5C62-7FA4-C910-250364D8BB0B}"/>
              </a:ext>
            </a:extLst>
          </p:cNvPr>
          <p:cNvSpPr txBox="1"/>
          <p:nvPr/>
        </p:nvSpPr>
        <p:spPr>
          <a:xfrm>
            <a:off x="693455" y="5691622"/>
            <a:ext cx="6287876" cy="492443"/>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300" b="1" dirty="0">
                <a:effectLst/>
                <a:latin typeface="BIZ UDPゴシック" panose="020B0400000000000000" pitchFamily="50" charset="-128"/>
                <a:ea typeface="BIZ UDPゴシック" panose="020B0400000000000000" pitchFamily="50" charset="-128"/>
              </a:rPr>
              <a:t>※</a:t>
            </a:r>
            <a:r>
              <a:rPr lang="ja-JP" altLang="en-US" sz="1300" b="1" dirty="0">
                <a:effectLst/>
                <a:latin typeface="BIZ UDPゴシック" panose="020B0400000000000000" pitchFamily="50" charset="-128"/>
                <a:ea typeface="BIZ UDPゴシック" panose="020B0400000000000000" pitchFamily="50" charset="-128"/>
              </a:rPr>
              <a:t>この機器は画面操作について音声での案内はありませんので、視覚障害者で画面が確認できない場合は単独での操作ができません。支援者の協力が必要です。</a:t>
            </a:r>
            <a:endParaRPr lang="ja-JP" altLang="en-US" sz="1300" b="1" dirty="0">
              <a:effectLst/>
              <a:latin typeface="Century" panose="02040604050505020304" pitchFamily="18" charset="0"/>
              <a:ea typeface="ＭＳ 明朝" panose="02020609040205080304" pitchFamily="17" charset="-128"/>
            </a:endParaRPr>
          </a:p>
        </p:txBody>
      </p:sp>
    </p:spTree>
    <p:extLst>
      <p:ext uri="{BB962C8B-B14F-4D97-AF65-F5344CB8AC3E}">
        <p14:creationId xmlns:p14="http://schemas.microsoft.com/office/powerpoint/2010/main" val="133123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E2BE8568-E94A-47E3-9998-979793931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E2BE8568-E94A-47E3-9998-979793931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2" name="図 41" descr="特定検診情報についての同意事項を確認する画面の画像">
            <a:extLst>
              <a:ext uri="{FF2B5EF4-FFF2-40B4-BE49-F238E27FC236}">
                <a16:creationId xmlns:a16="http://schemas.microsoft.com/office/drawing/2014/main" id="{7A3D82D3-D00A-40FD-AB4A-EE7D99CA97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1842" y="2882059"/>
            <a:ext cx="1351407" cy="1857105"/>
          </a:xfrm>
          <a:prstGeom prst="rect">
            <a:avLst/>
          </a:prstGeom>
          <a:ln w="9525">
            <a:solidFill>
              <a:schemeClr val="tx1">
                <a:lumMod val="50000"/>
                <a:lumOff val="50000"/>
              </a:schemeClr>
            </a:solidFill>
          </a:ln>
        </p:spPr>
      </p:pic>
      <p:pic>
        <p:nvPicPr>
          <p:cNvPr id="43" name="図 42" descr="薬剤情報についての同意事項を確認する画面の画像">
            <a:extLst>
              <a:ext uri="{FF2B5EF4-FFF2-40B4-BE49-F238E27FC236}">
                <a16:creationId xmlns:a16="http://schemas.microsoft.com/office/drawing/2014/main" id="{1867D1D9-B975-4BBE-B5FA-F7C7A5FA5FA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277" b="3200"/>
          <a:stretch/>
        </p:blipFill>
        <p:spPr>
          <a:xfrm>
            <a:off x="6797913" y="2857394"/>
            <a:ext cx="1242582" cy="1838633"/>
          </a:xfrm>
          <a:prstGeom prst="rect">
            <a:avLst/>
          </a:prstGeom>
          <a:ln>
            <a:solidFill>
              <a:schemeClr val="tx1">
                <a:lumMod val="50000"/>
                <a:lumOff val="50000"/>
              </a:schemeClr>
            </a:solidFill>
          </a:ln>
        </p:spPr>
      </p:pic>
      <p:pic>
        <p:nvPicPr>
          <p:cNvPr id="45" name="図 44" descr="顔認証付きカードリーダーにマイナンバーカードを置いている画像">
            <a:extLst>
              <a:ext uri="{FF2B5EF4-FFF2-40B4-BE49-F238E27FC236}">
                <a16:creationId xmlns:a16="http://schemas.microsoft.com/office/drawing/2014/main" id="{9D3D77B1-21B5-4719-86B3-E5A99012AA8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1983"/>
          <a:stretch/>
        </p:blipFill>
        <p:spPr>
          <a:xfrm>
            <a:off x="4726067" y="4866716"/>
            <a:ext cx="1586736" cy="805623"/>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2792"/>
            <a:ext cx="5109091"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健康保険証の利用のしかた</a:t>
            </a:r>
          </a:p>
        </p:txBody>
      </p:sp>
      <p:sp>
        <p:nvSpPr>
          <p:cNvPr id="3" name="サブタイトル 2"/>
          <p:cNvSpPr>
            <a:spLocks noGrp="1"/>
          </p:cNvSpPr>
          <p:nvPr>
            <p:ph type="subTitle" idx="1"/>
          </p:nvPr>
        </p:nvSpPr>
        <p:spPr>
          <a:xfrm>
            <a:off x="539552" y="1384332"/>
            <a:ext cx="5724644" cy="461665"/>
          </a:xfrm>
        </p:spPr>
        <p:txBody>
          <a:bodyPr wrap="none">
            <a:spAutoFit/>
          </a:bodyPr>
          <a:lstStyle/>
          <a:p>
            <a:pPr>
              <a:lnSpc>
                <a:spcPct val="100000"/>
              </a:lnSpc>
              <a:spcBef>
                <a:spcPts val="0"/>
              </a:spcBef>
            </a:pPr>
            <a:r>
              <a:rPr kumimoji="1" lang="ja-JP" altLang="en-US" dirty="0">
                <a:latin typeface="BIZ UDゴシック" panose="020B0400000000000000" pitchFamily="49" charset="-128"/>
                <a:ea typeface="BIZ UDゴシック" panose="020B0400000000000000" pitchFamily="49" charset="-128"/>
              </a:rPr>
              <a:t>顔認証付きカードリーダーを使います。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0" name="テキスト ボックス 69">
            <a:extLst>
              <a:ext uri="{FF2B5EF4-FFF2-40B4-BE49-F238E27FC236}">
                <a16:creationId xmlns:a16="http://schemas.microsoft.com/office/drawing/2014/main" id="{1E06E344-D12F-470E-BC96-16981D9CA699}"/>
              </a:ext>
            </a:extLst>
          </p:cNvPr>
          <p:cNvSpPr txBox="1"/>
          <p:nvPr/>
        </p:nvSpPr>
        <p:spPr>
          <a:xfrm>
            <a:off x="843356" y="2020626"/>
            <a:ext cx="3270527" cy="2800767"/>
          </a:xfrm>
          <a:prstGeom prst="rect">
            <a:avLst/>
          </a:prstGeom>
          <a:noFill/>
        </p:spPr>
        <p:txBody>
          <a:bodyPr wrap="square" rtlCol="0">
            <a:spAutoFit/>
          </a:bodyPr>
          <a:lstStyle/>
          <a:p>
            <a:r>
              <a:rPr kumimoji="0" lang="ja-JP" altLang="en-US" b="1" dirty="0">
                <a:solidFill>
                  <a:prstClr val="black"/>
                </a:solidFill>
                <a:latin typeface="BIZ UDゴシック" panose="020B0400000000000000" pitchFamily="49" charset="-128"/>
                <a:ea typeface="BIZ UDゴシック" panose="020B0400000000000000" pitchFamily="49" charset="-128"/>
              </a:rPr>
              <a:t> 各種同意事項の確認、「同意する」「同意しない」の選択</a:t>
            </a:r>
            <a:endParaRPr lang="en-US" altLang="ja-JP" b="1" dirty="0">
              <a:latin typeface="BIZ UDゴシック" panose="020B0400000000000000" pitchFamily="49" charset="-128"/>
              <a:ea typeface="BIZ UDゴシック" panose="020B0400000000000000" pitchFamily="49" charset="-128"/>
              <a:cs typeface="Meiryo" charset="-128"/>
            </a:endParaRPr>
          </a:p>
          <a:p>
            <a:pPr defTabSz="844083"/>
            <a:endParaRPr kumimoji="0" lang="en-US" altLang="ja-JP" b="1" dirty="0">
              <a:solidFill>
                <a:srgbClr val="009650"/>
              </a:solidFill>
              <a:latin typeface="BIZ UDゴシック" panose="020B0400000000000000" pitchFamily="49" charset="-128"/>
              <a:ea typeface="BIZ UDゴシック" panose="020B0400000000000000" pitchFamily="49" charset="-128"/>
            </a:endParaRPr>
          </a:p>
          <a:p>
            <a:pPr defTabSz="844083"/>
            <a:r>
              <a:rPr kumimoji="0" lang="ja-JP" altLang="en-US" b="1" dirty="0">
                <a:solidFill>
                  <a:prstClr val="black"/>
                </a:solidFill>
                <a:latin typeface="BIZ UDゴシック" panose="020B0400000000000000" pitchFamily="49" charset="-128"/>
                <a:ea typeface="BIZ UDゴシック" panose="020B0400000000000000" pitchFamily="49" charset="-128"/>
              </a:rPr>
              <a:t> マイナンバーカードをカードリーダーから取り出し</a:t>
            </a:r>
            <a:r>
              <a:rPr kumimoji="0" lang="ja-JP" altLang="en-US" b="1" spc="-500" dirty="0">
                <a:solidFill>
                  <a:prstClr val="black"/>
                </a:solidFill>
                <a:latin typeface="BIZ UDゴシック" panose="020B0400000000000000" pitchFamily="49" charset="-128"/>
                <a:ea typeface="BIZ UDゴシック" panose="020B0400000000000000" pitchFamily="49" charset="-128"/>
              </a:rPr>
              <a:t>、</a:t>
            </a:r>
            <a:r>
              <a:rPr kumimoji="0" lang="ja-JP" altLang="en-US" b="1" dirty="0">
                <a:solidFill>
                  <a:prstClr val="black"/>
                </a:solidFill>
                <a:latin typeface="BIZ UDゴシック" panose="020B0400000000000000" pitchFamily="49" charset="-128"/>
                <a:ea typeface="BIZ UDゴシック" panose="020B0400000000000000" pitchFamily="49" charset="-128"/>
              </a:rPr>
              <a:t>受付完了</a:t>
            </a:r>
            <a:endParaRPr kumimoji="0" lang="en-US" altLang="ja-JP" b="1" dirty="0">
              <a:solidFill>
                <a:prstClr val="black"/>
              </a:solidFill>
              <a:latin typeface="BIZ UDゴシック" panose="020B0400000000000000" pitchFamily="49" charset="-128"/>
              <a:ea typeface="BIZ UDゴシック" panose="020B0400000000000000" pitchFamily="49" charset="-128"/>
            </a:endParaRPr>
          </a:p>
          <a:p>
            <a:endParaRPr lang="ja-JP" altLang="en-US" b="1" dirty="0">
              <a:solidFill>
                <a:srgbClr val="009650"/>
              </a:solidFill>
              <a:latin typeface="BIZ UDゴシック" panose="020B0400000000000000" pitchFamily="49" charset="-128"/>
              <a:ea typeface="BIZ UDゴシック" panose="020B0400000000000000" pitchFamily="49" charset="-128"/>
              <a:cs typeface="Meiryo" charset="-128"/>
            </a:endParaRPr>
          </a:p>
          <a:p>
            <a:r>
              <a:rPr kumimoji="0" lang="ja-JP" altLang="en-US" b="1" dirty="0">
                <a:solidFill>
                  <a:prstClr val="black"/>
                </a:solidFill>
                <a:latin typeface="BIZ UDゴシック" panose="020B0400000000000000" pitchFamily="49" charset="-128"/>
                <a:ea typeface="BIZ UDゴシック" panose="020B0400000000000000" pitchFamily="49" charset="-128"/>
              </a:rPr>
              <a:t>限度額情報を「提供する」「提供しない」の選択</a:t>
            </a:r>
            <a:endParaRPr kumimoji="0" lang="en-US" altLang="ja-JP" b="1" dirty="0">
              <a:solidFill>
                <a:prstClr val="black"/>
              </a:solidFill>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（高額療養費制度を利用する方のみ）</a:t>
            </a:r>
          </a:p>
        </p:txBody>
      </p:sp>
      <p:sp>
        <p:nvSpPr>
          <p:cNvPr id="61" name="正方形/長方形 60">
            <a:extLst>
              <a:ext uri="{FF2B5EF4-FFF2-40B4-BE49-F238E27FC236}">
                <a16:creationId xmlns:a16="http://schemas.microsoft.com/office/drawing/2014/main" id="{EE1322E6-0C6C-4F60-845E-6A27DB918E58}"/>
              </a:ext>
            </a:extLst>
          </p:cNvPr>
          <p:cNvSpPr/>
          <p:nvPr/>
        </p:nvSpPr>
        <p:spPr>
          <a:xfrm>
            <a:off x="4701635" y="4022392"/>
            <a:ext cx="1368152" cy="704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F0922CB2-5E6D-41F3-B753-043C5B3E8608}"/>
              </a:ext>
            </a:extLst>
          </p:cNvPr>
          <p:cNvSpPr/>
          <p:nvPr/>
        </p:nvSpPr>
        <p:spPr>
          <a:xfrm>
            <a:off x="6735127" y="3934981"/>
            <a:ext cx="1368153" cy="7619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6" name="図 45" descr="限度額情報を提供するかどうか選択する画面の画像">
            <a:extLst>
              <a:ext uri="{FF2B5EF4-FFF2-40B4-BE49-F238E27FC236}">
                <a16:creationId xmlns:a16="http://schemas.microsoft.com/office/drawing/2014/main" id="{D779A0F5-900F-4454-AE70-537C5418D924}"/>
              </a:ext>
            </a:extLst>
          </p:cNvPr>
          <p:cNvPicPr>
            <a:picLocks noChangeAspect="1"/>
          </p:cNvPicPr>
          <p:nvPr/>
        </p:nvPicPr>
        <p:blipFill rotWithShape="1">
          <a:blip r:embed="rId9"/>
          <a:srcRect b="12644"/>
          <a:stretch/>
        </p:blipFill>
        <p:spPr>
          <a:xfrm>
            <a:off x="6833179" y="4787283"/>
            <a:ext cx="1203918" cy="1504464"/>
          </a:xfrm>
          <a:prstGeom prst="rect">
            <a:avLst/>
          </a:prstGeom>
          <a:ln>
            <a:solidFill>
              <a:schemeClr val="tx1">
                <a:lumMod val="50000"/>
                <a:lumOff val="50000"/>
              </a:schemeClr>
            </a:solidFill>
          </a:ln>
        </p:spPr>
      </p:pic>
      <p:sp>
        <p:nvSpPr>
          <p:cNvPr id="47" name="正方形/長方形 46">
            <a:extLst>
              <a:ext uri="{FF2B5EF4-FFF2-40B4-BE49-F238E27FC236}">
                <a16:creationId xmlns:a16="http://schemas.microsoft.com/office/drawing/2014/main" id="{28B83DD0-DAA7-45BE-B23E-A3BBB6B1BC79}"/>
              </a:ext>
            </a:extLst>
          </p:cNvPr>
          <p:cNvSpPr/>
          <p:nvPr/>
        </p:nvSpPr>
        <p:spPr>
          <a:xfrm>
            <a:off x="6754460" y="5492265"/>
            <a:ext cx="1368152" cy="704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FA8BBD20-CD65-4C27-A213-B0E38D1DC5EC}"/>
              </a:ext>
            </a:extLst>
          </p:cNvPr>
          <p:cNvSpPr txBox="1">
            <a:spLocks noChangeAspect="1"/>
          </p:cNvSpPr>
          <p:nvPr/>
        </p:nvSpPr>
        <p:spPr>
          <a:xfrm>
            <a:off x="4594460" y="1792956"/>
            <a:ext cx="2160000" cy="931951"/>
          </a:xfrm>
          <a:prstGeom prst="rect">
            <a:avLst/>
          </a:prstGeom>
          <a:noFill/>
        </p:spPr>
        <p:txBody>
          <a:bodyPr wrap="square" lIns="66462" tIns="33231" rIns="66462" bIns="33231" rtlCol="0">
            <a:noAutofit/>
          </a:bodyPr>
          <a:lstStyle/>
          <a:p>
            <a:pPr defTabSz="844083"/>
            <a:r>
              <a:rPr kumimoji="0" lang="ja-JP" altLang="en-US" sz="1300" b="1" dirty="0">
                <a:solidFill>
                  <a:prstClr val="black"/>
                </a:solidFill>
                <a:latin typeface="BIZ UDゴシック" panose="020B0400000000000000" pitchFamily="49" charset="-128"/>
                <a:ea typeface="BIZ UDゴシック" panose="020B0400000000000000" pitchFamily="49" charset="-128"/>
              </a:rPr>
              <a:t>特定健診情報</a:t>
            </a:r>
            <a:endParaRPr kumimoji="0" lang="en-US" altLang="ja-JP" sz="1300" b="1" dirty="0">
              <a:solidFill>
                <a:prstClr val="black"/>
              </a:solidFill>
              <a:latin typeface="BIZ UDゴシック" panose="020B0400000000000000" pitchFamily="49" charset="-128"/>
              <a:ea typeface="BIZ UDゴシック" panose="020B0400000000000000" pitchFamily="49" charset="-128"/>
            </a:endParaRPr>
          </a:p>
          <a:p>
            <a:pPr defTabSz="844083">
              <a:spcBef>
                <a:spcPts val="300"/>
              </a:spcBef>
            </a:pP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40</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歳から</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74</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歳までの方を</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対象に、メタボリックシンドロームに着目して行われる</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健診結果の情報です。</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１</a:t>
            </a:r>
          </a:p>
          <a:p>
            <a:pPr defTabSz="844083"/>
            <a:endParaRPr kumimoji="0" lang="en-US" altLang="ja-JP" sz="1200" b="1" dirty="0">
              <a:solidFill>
                <a:prstClr val="black"/>
              </a:solidFill>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1D1F3405-DADA-4FE2-9524-050C2F000773}"/>
              </a:ext>
            </a:extLst>
          </p:cNvPr>
          <p:cNvSpPr txBox="1">
            <a:spLocks noChangeAspect="1"/>
          </p:cNvSpPr>
          <p:nvPr/>
        </p:nvSpPr>
        <p:spPr>
          <a:xfrm>
            <a:off x="6699359" y="1790565"/>
            <a:ext cx="2160000" cy="757236"/>
          </a:xfrm>
          <a:prstGeom prst="rect">
            <a:avLst/>
          </a:prstGeom>
          <a:noFill/>
        </p:spPr>
        <p:txBody>
          <a:bodyPr wrap="square" lIns="66462" tIns="33231" rIns="66462" bIns="33231" rtlCol="0">
            <a:noAutofit/>
          </a:bodyPr>
          <a:lstStyle/>
          <a:p>
            <a:pPr defTabSz="844083"/>
            <a:r>
              <a:rPr kumimoji="0" lang="ja-JP" altLang="en-US" sz="13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薬剤情報</a:t>
            </a:r>
          </a:p>
          <a:p>
            <a:pPr defTabSz="844083">
              <a:spcBef>
                <a:spcPts val="300"/>
              </a:spcBef>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医療機関を受診し、</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薬局等で受け取った</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defTabSz="844083"/>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お薬の情報です。</a:t>
            </a:r>
            <a:r>
              <a:rPr kumimoji="0" lang="en-US" altLang="ja-JP"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prstClr val="black"/>
                </a:solidFill>
                <a:latin typeface="BIZ UDゴシック" panose="020B0400000000000000" pitchFamily="49" charset="-128"/>
                <a:ea typeface="BIZ UDゴシック" panose="020B0400000000000000" pitchFamily="49" charset="-128"/>
                <a:cs typeface="メイリオ" panose="020B0604030504040204" pitchFamily="50" charset="-128"/>
              </a:rPr>
              <a:t>２</a:t>
            </a:r>
            <a:endParaRPr kumimoji="0" lang="en-US" altLang="ja-JP" sz="1200" b="1" dirty="0">
              <a:solidFill>
                <a:prstClr val="black"/>
              </a:solidFill>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90C062C5-7D32-4D92-B73E-ACD9B31581BF}"/>
              </a:ext>
            </a:extLst>
          </p:cNvPr>
          <p:cNvSpPr/>
          <p:nvPr/>
        </p:nvSpPr>
        <p:spPr>
          <a:xfrm>
            <a:off x="520293" y="4877026"/>
            <a:ext cx="3842835" cy="646331"/>
          </a:xfrm>
          <a:prstGeom prst="rect">
            <a:avLst/>
          </a:prstGeom>
        </p:spPr>
        <p:txBody>
          <a:bodyPr wrap="square">
            <a:spAutoFit/>
          </a:bodyPr>
          <a:lstStyle/>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１</a:t>
            </a:r>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75</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歳以上の方については後期高齢者健診情報を</a:t>
            </a:r>
            <a:endPar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医師等が閲覧できるようになります。</a:t>
            </a:r>
            <a:endParaRPr lang="en-US" altLang="ja-JP" sz="1200" b="1" dirty="0">
              <a:solidFill>
                <a:srgbClr val="009650"/>
              </a:solidFill>
              <a:latin typeface="BIZ UDゴシック" panose="020B0400000000000000" pitchFamily="49" charset="-128"/>
              <a:ea typeface="BIZ UDゴシック" panose="020B0400000000000000" pitchFamily="49" charset="-128"/>
            </a:endParaRPr>
          </a:p>
          <a:p>
            <a:pPr algn="just" defTabSz="844083"/>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a:t>
            </a:r>
            <a:r>
              <a:rPr kumimoji="0" lang="ja-JP" altLang="en-US"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２</a:t>
            </a:r>
            <a:r>
              <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kumimoji="0" lang="ja-JP" altLang="en-US" sz="1200" b="1" dirty="0">
                <a:solidFill>
                  <a:srgbClr val="009650"/>
                </a:solidFill>
                <a:latin typeface="BIZ UDゴシック" panose="020B0400000000000000" pitchFamily="49" charset="-128"/>
                <a:ea typeface="BIZ UDゴシック" panose="020B0400000000000000" pitchFamily="49" charset="-128"/>
              </a:rPr>
              <a:t>注射・点滴等も含みます。</a:t>
            </a:r>
            <a:endParaRPr kumimoji="0" lang="en-US" altLang="ja-JP" sz="1200" b="1" dirty="0">
              <a:solidFill>
                <a:srgbClr val="009650"/>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423034" y="4696897"/>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9" name="図形グループ 28">
            <a:extLst>
              <a:ext uri="{FF2B5EF4-FFF2-40B4-BE49-F238E27FC236}">
                <a16:creationId xmlns:a16="http://schemas.microsoft.com/office/drawing/2014/main" id="{0D6A8FA0-9940-4C33-9075-5D89393B5CEB}"/>
              </a:ext>
            </a:extLst>
          </p:cNvPr>
          <p:cNvGrpSpPr/>
          <p:nvPr/>
        </p:nvGrpSpPr>
        <p:grpSpPr>
          <a:xfrm>
            <a:off x="4310620" y="4707067"/>
            <a:ext cx="492443" cy="461665"/>
            <a:chOff x="7516281" y="2673548"/>
            <a:chExt cx="492443" cy="461665"/>
          </a:xfrm>
        </p:grpSpPr>
        <p:sp>
          <p:nvSpPr>
            <p:cNvPr id="30" name="円/楕円 2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4199399" y="1825254"/>
            <a:ext cx="492443" cy="461665"/>
            <a:chOff x="7516281" y="2673548"/>
            <a:chExt cx="492443"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5" name="テキスト ボックス 34">
            <a:extLst>
              <a:ext uri="{FF2B5EF4-FFF2-40B4-BE49-F238E27FC236}">
                <a16:creationId xmlns:a16="http://schemas.microsoft.com/office/drawing/2014/main" id="{DBB50790-7897-762D-A433-74003C610990}"/>
              </a:ext>
            </a:extLst>
          </p:cNvPr>
          <p:cNvSpPr txBox="1"/>
          <p:nvPr/>
        </p:nvSpPr>
        <p:spPr>
          <a:xfrm>
            <a:off x="539552" y="5773739"/>
            <a:ext cx="6122772" cy="492443"/>
          </a:xfrm>
          <a:prstGeom prst="rect">
            <a:avLst/>
          </a:prstGeom>
          <a:solidFill>
            <a:srgbClr val="FFFF99"/>
          </a:solidFill>
          <a:ln>
            <a:solidFill>
              <a:schemeClr val="tx1"/>
            </a:solidFill>
          </a:ln>
        </p:spPr>
        <p:txBody>
          <a:bodyPr wrap="square">
            <a:spAutoFit/>
          </a:bodyPr>
          <a:lstStyle/>
          <a:p>
            <a:pPr marL="0" marR="0" algn="l">
              <a:spcBef>
                <a:spcPts val="0"/>
              </a:spcBef>
              <a:spcAft>
                <a:spcPts val="0"/>
              </a:spcAft>
            </a:pPr>
            <a:r>
              <a:rPr lang="en-US" altLang="ja-JP" sz="1300" b="1" dirty="0">
                <a:effectLst/>
                <a:latin typeface="BIZ UDPゴシック" panose="020B0400000000000000" pitchFamily="50" charset="-128"/>
                <a:ea typeface="BIZ UDPゴシック" panose="020B0400000000000000" pitchFamily="50" charset="-128"/>
              </a:rPr>
              <a:t>※</a:t>
            </a:r>
            <a:r>
              <a:rPr lang="ja-JP" altLang="en-US" sz="1300" b="1" dirty="0">
                <a:effectLst/>
                <a:latin typeface="BIZ UDPゴシック" panose="020B0400000000000000" pitchFamily="50" charset="-128"/>
                <a:ea typeface="BIZ UDPゴシック" panose="020B0400000000000000" pitchFamily="50" charset="-128"/>
              </a:rPr>
              <a:t>この機器は画面操作について音声での案内はありませんので、視覚障害者で画面が確認できない場合は単独での操作ができません。支援者の協力が必要です。</a:t>
            </a:r>
            <a:endParaRPr lang="ja-JP" altLang="en-US" sz="1300" b="1" dirty="0">
              <a:effectLst/>
              <a:latin typeface="Century" panose="02040604050505020304" pitchFamily="18" charset="0"/>
              <a:ea typeface="ＭＳ 明朝" panose="02020609040205080304" pitchFamily="17" charset="-128"/>
            </a:endParaRPr>
          </a:p>
        </p:txBody>
      </p:sp>
      <p:sp>
        <p:nvSpPr>
          <p:cNvPr id="36" name="正方形/長方形 35">
            <a:extLst>
              <a:ext uri="{FF2B5EF4-FFF2-40B4-BE49-F238E27FC236}">
                <a16:creationId xmlns:a16="http://schemas.microsoft.com/office/drawing/2014/main" id="{1DEBDB63-0A78-812C-0C93-9862012C59B9}"/>
              </a:ext>
            </a:extLst>
          </p:cNvPr>
          <p:cNvSpPr/>
          <p:nvPr/>
        </p:nvSpPr>
        <p:spPr>
          <a:xfrm>
            <a:off x="493812" y="199949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7" name="正方形/長方形 36">
            <a:extLst>
              <a:ext uri="{FF2B5EF4-FFF2-40B4-BE49-F238E27FC236}">
                <a16:creationId xmlns:a16="http://schemas.microsoft.com/office/drawing/2014/main" id="{92CE7A4C-EE4E-462C-92C9-8EBA22B43C34}"/>
              </a:ext>
            </a:extLst>
          </p:cNvPr>
          <p:cNvSpPr/>
          <p:nvPr/>
        </p:nvSpPr>
        <p:spPr>
          <a:xfrm>
            <a:off x="493812" y="281718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B1548A59-401A-B9DE-DEEE-8A51D3D9E4A0}"/>
              </a:ext>
            </a:extLst>
          </p:cNvPr>
          <p:cNvSpPr/>
          <p:nvPr/>
        </p:nvSpPr>
        <p:spPr>
          <a:xfrm>
            <a:off x="487890" y="38978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70406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69416" y="764704"/>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４</a:t>
            </a:r>
          </a:p>
          <a:p>
            <a:r>
              <a:rPr lang="ja-JP" altLang="en-US" sz="4800" dirty="0">
                <a:solidFill>
                  <a:srgbClr val="009650"/>
                </a:solidFill>
                <a:latin typeface="BIZ UDゴシック" panose="020B0400000000000000" pitchFamily="49" charset="-128"/>
                <a:ea typeface="BIZ UDゴシック" panose="020B0400000000000000" pitchFamily="49" charset="-128"/>
              </a:rPr>
              <a:t>公金受取口座の</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登録をしましょう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オブジェクト 12" hidden="1">
            <a:extLst>
              <a:ext uri="{FF2B5EF4-FFF2-40B4-BE49-F238E27FC236}">
                <a16:creationId xmlns:a16="http://schemas.microsoft.com/office/drawing/2014/main" id="{4B344F3F-66F7-4403-B4CE-65B459AB163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3" name="オブジェクト 12" hidden="1">
                        <a:extLst>
                          <a:ext uri="{FF2B5EF4-FFF2-40B4-BE49-F238E27FC236}">
                            <a16:creationId xmlns:a16="http://schemas.microsoft.com/office/drawing/2014/main" id="{4B344F3F-66F7-4403-B4CE-65B459AB16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93096"/>
            <a:ext cx="5519460" cy="631648"/>
          </a:xfrm>
        </p:spPr>
        <p:txBody>
          <a:bodyPr vert="horz" wrap="none">
            <a:spAutoFit/>
          </a:bodyPr>
          <a:lstStyle/>
          <a:p>
            <a:pPr>
              <a:lnSpc>
                <a:spcPct val="130000"/>
              </a:lnSpc>
            </a:pPr>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40472" y="1412776"/>
            <a:ext cx="8207992" cy="1368152"/>
          </a:xfrm>
        </p:spPr>
        <p:txBody>
          <a:bodyPr>
            <a:normAutofit fontScale="85000" lnSpcReduction="10000"/>
          </a:bodyPr>
          <a:lstStyle/>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預貯金口座の情報をマイナンバーとともに事前に国に登録しておくことにより、</a:t>
            </a:r>
            <a:endParaRPr lang="en-US" altLang="ja-JP" sz="2000" i="0" dirty="0">
              <a:solidFill>
                <a:srgbClr val="222222"/>
              </a:solidFill>
              <a:effectLst/>
              <a:latin typeface="BIZ UDゴシック" panose="020B0400000000000000" pitchFamily="49" charset="-128"/>
              <a:ea typeface="BIZ UDゴシック" panose="020B0400000000000000" pitchFamily="49" charset="-128"/>
            </a:endParaRPr>
          </a:p>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今後の緊急時の給付金等の申請において、申請書への口座情報の記載や通帳の</a:t>
            </a:r>
            <a:endParaRPr lang="en-US" altLang="ja-JP" sz="2000" i="0" dirty="0">
              <a:solidFill>
                <a:srgbClr val="222222"/>
              </a:solidFill>
              <a:effectLst/>
              <a:latin typeface="BIZ UDゴシック" panose="020B0400000000000000" pitchFamily="49" charset="-128"/>
              <a:ea typeface="BIZ UDゴシック" panose="020B0400000000000000" pitchFamily="49" charset="-128"/>
            </a:endParaRPr>
          </a:p>
          <a:p>
            <a:pPr>
              <a:lnSpc>
                <a:spcPct val="110000"/>
              </a:lnSpc>
            </a:pPr>
            <a:r>
              <a:rPr lang="ja-JP" altLang="en-US" sz="2000" i="0" dirty="0">
                <a:solidFill>
                  <a:srgbClr val="222222"/>
                </a:solidFill>
                <a:effectLst/>
                <a:latin typeface="BIZ UDゴシック" panose="020B0400000000000000" pitchFamily="49" charset="-128"/>
                <a:ea typeface="BIZ UDゴシック" panose="020B0400000000000000" pitchFamily="49" charset="-128"/>
              </a:rPr>
              <a:t>写し等の添付、行政機関における口座情報の確認作業等が不要になります。</a:t>
            </a:r>
            <a:endParaRPr lang="ja-JP" altLang="en-US"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pic>
        <p:nvPicPr>
          <p:cNvPr id="17" name="図 16" descr="「公金受取口座の登録」の流れを表したイラスト">
            <a:extLst>
              <a:ext uri="{FF2B5EF4-FFF2-40B4-BE49-F238E27FC236}">
                <a16:creationId xmlns:a16="http://schemas.microsoft.com/office/drawing/2014/main" id="{25B7A214-242F-41FF-A70B-3B063849F765}"/>
              </a:ext>
            </a:extLst>
          </p:cNvPr>
          <p:cNvPicPr>
            <a:picLocks noChangeAspect="1"/>
          </p:cNvPicPr>
          <p:nvPr/>
        </p:nvPicPr>
        <p:blipFill>
          <a:blip r:embed="rId6"/>
          <a:stretch>
            <a:fillRect/>
          </a:stretch>
        </p:blipFill>
        <p:spPr>
          <a:xfrm>
            <a:off x="1973573" y="2852936"/>
            <a:ext cx="5112568" cy="2670745"/>
          </a:xfrm>
          <a:prstGeom prst="rect">
            <a:avLst/>
          </a:prstGeom>
        </p:spPr>
      </p:pic>
      <p:sp>
        <p:nvSpPr>
          <p:cNvPr id="54" name="テキスト ボックス 53">
            <a:extLst>
              <a:ext uri="{FF2B5EF4-FFF2-40B4-BE49-F238E27FC236}">
                <a16:creationId xmlns:a16="http://schemas.microsoft.com/office/drawing/2014/main" id="{75F3908D-77FC-4DAF-8CBD-46D2187B6C21}"/>
              </a:ext>
            </a:extLst>
          </p:cNvPr>
          <p:cNvSpPr txBox="1"/>
          <p:nvPr/>
        </p:nvSpPr>
        <p:spPr>
          <a:xfrm>
            <a:off x="539552" y="5714092"/>
            <a:ext cx="6120680" cy="584775"/>
          </a:xfrm>
          <a:prstGeom prst="rect">
            <a:avLst/>
          </a:prstGeom>
          <a:noFill/>
        </p:spPr>
        <p:txBody>
          <a:bodyPr wrap="square" rtlCol="0">
            <a:spAutoFit/>
          </a:bodyPr>
          <a:lstStyle/>
          <a:p>
            <a:pPr marL="201600" indent="-201600"/>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公金受取口座を登録しても、国が預金残高を把握したり、</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201600" indent="-201600"/>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税金が勝手に引き落とされたりすることはありません。</a:t>
            </a:r>
          </a:p>
        </p:txBody>
      </p:sp>
      <p:pic>
        <p:nvPicPr>
          <p:cNvPr id="8" name="図 7" descr="マイナちゃんのイラスト">
            <a:extLst>
              <a:ext uri="{FF2B5EF4-FFF2-40B4-BE49-F238E27FC236}">
                <a16:creationId xmlns:a16="http://schemas.microsoft.com/office/drawing/2014/main" id="{260253E0-924B-168B-AC93-9570BA9A8D3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170427" y="4519029"/>
            <a:ext cx="1017106" cy="1487450"/>
          </a:xfrm>
          <a:prstGeom prst="rect">
            <a:avLst/>
          </a:prstGeom>
        </p:spPr>
      </p:pic>
    </p:spTree>
    <p:extLst>
      <p:ext uri="{BB962C8B-B14F-4D97-AF65-F5344CB8AC3E}">
        <p14:creationId xmlns:p14="http://schemas.microsoft.com/office/powerpoint/2010/main" val="42976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オブジェクト 16" hidden="1">
            <a:extLst>
              <a:ext uri="{FF2B5EF4-FFF2-40B4-BE49-F238E27FC236}">
                <a16:creationId xmlns:a16="http://schemas.microsoft.com/office/drawing/2014/main" id="{B7DDFABE-1AFB-4CB1-8BAB-549AB32DA0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7" name="オブジェクト 16" hidden="1">
                        <a:extLst>
                          <a:ext uri="{FF2B5EF4-FFF2-40B4-BE49-F238E27FC236}">
                            <a16:creationId xmlns:a16="http://schemas.microsoft.com/office/drawing/2014/main" id="{B7DDFABE-1AFB-4CB1-8BAB-549AB32DA0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D0AC0CEF-F4CE-44A9-9223-A866A55E915C}"/>
              </a:ext>
            </a:extLst>
          </p:cNvPr>
          <p:cNvSpPr txBox="1"/>
          <p:nvPr/>
        </p:nvSpPr>
        <p:spPr>
          <a:xfrm>
            <a:off x="699081" y="1995911"/>
            <a:ext cx="4060059" cy="4031873"/>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buFontTx/>
              <a:buNone/>
              <a:tabLst/>
              <a:defRPr/>
            </a:pPr>
            <a:r>
              <a:rPr kumimoji="1" lang="ja-JP" altLang="en-US"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マイナポータルアプリを開く</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Bef>
                <a:spcPts val="0"/>
              </a:spcBef>
              <a:spcAft>
                <a:spcPts val="0"/>
              </a:spcAft>
              <a:buClrTx/>
              <a:buSzTx/>
              <a:buFontTx/>
              <a:buNone/>
              <a:tabLst/>
              <a:defRPr/>
            </a:pPr>
            <a:endParaRPr lang="en-US" altLang="ja-JP" sz="1700" b="1" dirty="0">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Aft>
                <a:spcPts val="0"/>
              </a:spcAft>
              <a:buClrTx/>
              <a:buSzTx/>
              <a:buFontTx/>
              <a:buNone/>
              <a:tabLst/>
              <a:defRPr/>
            </a:pP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画面中央より右スワイプなどで「給付金の受け取り口座」のリンクを発見し、「登録する」をダブルタップ。</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marR="0" lvl="0" algn="l" defTabSz="914400" rtl="0" eaLnBrk="1" fontAlgn="auto" latinLnBrk="0" hangingPunct="1">
              <a:spcBef>
                <a:spcPts val="0"/>
              </a:spcBef>
              <a:spcAft>
                <a:spcPts val="0"/>
              </a:spcAft>
              <a:buClrTx/>
              <a:buSzTx/>
              <a:buFontTx/>
              <a:buNone/>
              <a:tabLst/>
              <a:defRPr/>
            </a:pPr>
            <a:r>
              <a:rPr lang="en-US" altLang="ja-JP" sz="1700" b="1" dirty="0">
                <a:latin typeface="BIZ UDゴシック" panose="020B0400000000000000" pitchFamily="49" charset="-128"/>
                <a:ea typeface="BIZ UDゴシック" panose="020B0400000000000000" pitchFamily="49" charset="-128"/>
                <a:cs typeface="Meiryo" charset="-128"/>
              </a:rPr>
              <a:t> Safari</a:t>
            </a:r>
            <a:r>
              <a:rPr lang="ja-JP" altLang="en-US" sz="1700" b="1" dirty="0">
                <a:latin typeface="BIZ UDゴシック" panose="020B0400000000000000" pitchFamily="49" charset="-128"/>
                <a:ea typeface="BIZ UDゴシック" panose="020B0400000000000000" pitchFamily="49" charset="-128"/>
                <a:cs typeface="Meiryo" charset="-128"/>
              </a:rPr>
              <a:t>が</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開き、</a:t>
            </a:r>
            <a:r>
              <a:rPr lang="ja-JP" altLang="en-US" sz="1700" b="1" dirty="0">
                <a:latin typeface="BIZ UDゴシック" panose="020B0400000000000000" pitchFamily="49" charset="-128"/>
                <a:ea typeface="BIZ UDゴシック" panose="020B0400000000000000" pitchFamily="49" charset="-128"/>
                <a:cs typeface="Meiryo" charset="-128"/>
              </a:rPr>
              <a:t>公金口座</a:t>
            </a:r>
            <a:r>
              <a:rPr kumimoji="1" lang="ja-JP" altLang="en-US"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の登録画面になります</a:t>
            </a: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a:defRPr/>
            </a:pPr>
            <a:endParaRPr lang="en-US" altLang="ja-JP" sz="1700" dirty="0">
              <a:effectLst/>
              <a:latin typeface="BIZ UDPゴシック" panose="020B0400000000000000" pitchFamily="50" charset="-128"/>
              <a:ea typeface="BIZ UDPゴシック" panose="020B0400000000000000" pitchFamily="50" charset="-128"/>
            </a:endParaRPr>
          </a:p>
          <a:p>
            <a:pPr>
              <a:defRPr/>
            </a:pPr>
            <a:r>
              <a:rPr lang="ja-JP" altLang="en-US" sz="1700" dirty="0">
                <a:effectLst/>
                <a:latin typeface="BIZ UDPゴシック" panose="020B0400000000000000" pitchFamily="50" charset="-128"/>
                <a:ea typeface="BIZ UDPゴシック" panose="020B0400000000000000" pitchFamily="50" charset="-128"/>
              </a:rPr>
              <a:t>　</a:t>
            </a:r>
            <a:r>
              <a:rPr lang="ja-JP" altLang="en-US" sz="1700" b="1" dirty="0">
                <a:effectLst/>
                <a:latin typeface="BIZ UDゴシック" panose="020B0400000000000000" pitchFamily="49" charset="-128"/>
                <a:ea typeface="BIZ UDゴシック" panose="020B0400000000000000" pitchFamily="49" charset="-128"/>
              </a:rPr>
              <a:t>右スワイプで移動し</a:t>
            </a:r>
            <a:r>
              <a:rPr lang="en-US" altLang="ja-JP" sz="1700" b="1" dirty="0">
                <a:latin typeface="BIZ UDゴシック" panose="020B0400000000000000" pitchFamily="49" charset="-128"/>
                <a:ea typeface="BIZ UDゴシック" panose="020B0400000000000000" pitchFamily="49" charset="-128"/>
              </a:rPr>
              <a:t>､</a:t>
            </a:r>
            <a:r>
              <a:rPr lang="ja-JP" altLang="en-US" sz="1700" b="1" dirty="0">
                <a:effectLst/>
                <a:latin typeface="BIZ UDゴシック" panose="020B0400000000000000" pitchFamily="49" charset="-128"/>
                <a:ea typeface="BIZ UDゴシック" panose="020B0400000000000000" pitchFamily="49" charset="-128"/>
              </a:rPr>
              <a:t>「ログインして使う」でダブルタップ</a:t>
            </a:r>
            <a:endParaRPr lang="en-US" altLang="ja-JP" sz="1700" b="1" dirty="0">
              <a:latin typeface="BIZ UDゴシック" panose="020B0400000000000000" pitchFamily="49" charset="-128"/>
              <a:ea typeface="BIZ UDゴシック" panose="020B0400000000000000" pitchFamily="49" charset="-128"/>
            </a:endParaRPr>
          </a:p>
          <a:p>
            <a:pPr>
              <a:defRPr/>
            </a:pPr>
            <a:endParaRPr kumimoji="1" lang="en-US" altLang="ja-JP" sz="17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pPr>
              <a:defRPr/>
            </a:pPr>
            <a:r>
              <a:rPr lang="ja-JP" altLang="en-US" sz="1700" b="1" dirty="0">
                <a:effectLst/>
                <a:latin typeface="BIZ UDゴシック" panose="020B0400000000000000" pitchFamily="49" charset="-128"/>
                <a:ea typeface="BIZ UDゴシック" panose="020B0400000000000000" pitchFamily="49" charset="-128"/>
              </a:rPr>
              <a:t> ログイン画面に切り替わります。右スワイプで「ログイン」に移動しダブルタップ。</a:t>
            </a:r>
            <a:endParaRPr lang="en-US" altLang="ja-JP" sz="1700" b="1" dirty="0">
              <a:effectLst/>
              <a:latin typeface="BIZ UDゴシック" panose="020B0400000000000000" pitchFamily="49" charset="-128"/>
              <a:ea typeface="BIZ UDゴシック" panose="020B0400000000000000" pitchFamily="49" charset="-128"/>
            </a:endParaRPr>
          </a:p>
          <a:p>
            <a:pPr>
              <a:defRPr/>
            </a:pPr>
            <a:r>
              <a:rPr lang="ja-JP" altLang="en-US" sz="1700" b="1" dirty="0">
                <a:latin typeface="BIZ UDゴシック" panose="020B0400000000000000" pitchFamily="49" charset="-128"/>
                <a:ea typeface="BIZ UDゴシック" panose="020B0400000000000000" pitchFamily="49" charset="-128"/>
              </a:rPr>
              <a:t> ２</a:t>
            </a:r>
            <a:r>
              <a:rPr lang="en-US" altLang="ja-JP" sz="1700" b="1" dirty="0">
                <a:effectLst/>
                <a:latin typeface="BIZ UDゴシック" panose="020B0400000000000000" pitchFamily="49" charset="-128"/>
                <a:ea typeface="BIZ UDゴシック" panose="020B0400000000000000" pitchFamily="49" charset="-128"/>
              </a:rPr>
              <a:t>-</a:t>
            </a:r>
            <a:r>
              <a:rPr lang="ja-JP" altLang="en-US" sz="1700" b="1" dirty="0">
                <a:latin typeface="BIZ UDゴシック" panose="020B0400000000000000" pitchFamily="49" charset="-128"/>
                <a:ea typeface="BIZ UDゴシック" panose="020B0400000000000000" pitchFamily="49" charset="-128"/>
              </a:rPr>
              <a:t>Ｂ</a:t>
            </a:r>
            <a:r>
              <a:rPr lang="ja-JP" altLang="en-US" sz="1700" b="1" dirty="0">
                <a:effectLst/>
                <a:latin typeface="BIZ UDゴシック" panose="020B0400000000000000" pitchFamily="49" charset="-128"/>
                <a:ea typeface="BIZ UDゴシック" panose="020B0400000000000000" pitchFamily="49" charset="-128"/>
              </a:rPr>
              <a:t>の手順でログインします</a:t>
            </a:r>
            <a:endParaRPr lang="en-US" altLang="ja-JP" sz="1700" b="1" dirty="0">
              <a:latin typeface="BIZ UDゴシック" panose="020B0400000000000000" pitchFamily="49" charset="-128"/>
              <a:ea typeface="BIZ UDゴシック" panose="020B0400000000000000" pitchFamily="49" charset="-128"/>
              <a:cs typeface="Meiryo" charset="-128"/>
            </a:endParaRPr>
          </a:p>
        </p:txBody>
      </p:sp>
      <p:sp>
        <p:nvSpPr>
          <p:cNvPr id="79" name="サブタイトル 2">
            <a:extLst>
              <a:ext uri="{FF2B5EF4-FFF2-40B4-BE49-F238E27FC236}">
                <a16:creationId xmlns:a16="http://schemas.microsoft.com/office/drawing/2014/main" id="{06B25CB2-686C-4EFE-A041-DF6DB7E5D9BD}"/>
              </a:ext>
            </a:extLst>
          </p:cNvPr>
          <p:cNvSpPr>
            <a:spLocks noGrp="1"/>
          </p:cNvSpPr>
          <p:nvPr>
            <p:ph type="subTitle" idx="1"/>
          </p:nvPr>
        </p:nvSpPr>
        <p:spPr>
          <a:xfrm>
            <a:off x="510127" y="1396917"/>
            <a:ext cx="6635150" cy="430887"/>
          </a:xfrm>
        </p:spPr>
        <p:txBody>
          <a:bodyPr wrap="none">
            <a:spAutoFit/>
          </a:bodyPr>
          <a:lstStyle/>
          <a:p>
            <a:pPr>
              <a:lnSpc>
                <a:spcPct val="100000"/>
              </a:lnSpc>
              <a:spcBef>
                <a:spcPts val="0"/>
              </a:spcBef>
            </a:pPr>
            <a:r>
              <a:rPr lang="ja-JP" altLang="en-US" sz="2200" dirty="0">
                <a:latin typeface="BIZ UDゴシック" panose="020B0400000000000000" pitchFamily="49" charset="-128"/>
                <a:ea typeface="BIZ UDゴシック" panose="020B0400000000000000" pitchFamily="49" charset="-128"/>
              </a:rPr>
              <a:t>マイナポータ</a:t>
            </a:r>
            <a:r>
              <a:rPr lang="ja-JP" altLang="en-US" sz="2200" spc="-750" dirty="0">
                <a:latin typeface="BIZ UDゴシック" panose="020B0400000000000000" pitchFamily="49" charset="-128"/>
                <a:ea typeface="BIZ UDゴシック" panose="020B0400000000000000" pitchFamily="49" charset="-128"/>
              </a:rPr>
              <a:t>ル</a:t>
            </a:r>
            <a:r>
              <a:rPr lang="ja-JP" altLang="en-US" sz="2200" dirty="0">
                <a:latin typeface="BIZ UDゴシック" panose="020B0400000000000000" pitchFamily="49" charset="-128"/>
                <a:ea typeface="BIZ UDゴシック" panose="020B0400000000000000" pitchFamily="49" charset="-128"/>
              </a:rPr>
              <a:t>（アプリ</a:t>
            </a:r>
            <a:r>
              <a:rPr lang="ja-JP" altLang="en-US" sz="2200" spc="-750" dirty="0">
                <a:latin typeface="BIZ UDゴシック" panose="020B0400000000000000" pitchFamily="49" charset="-128"/>
                <a:ea typeface="BIZ UDゴシック" panose="020B0400000000000000" pitchFamily="49" charset="-128"/>
              </a:rPr>
              <a:t>）</a:t>
            </a:r>
            <a:r>
              <a:rPr lang="ja-JP" altLang="en-US" sz="2200" dirty="0">
                <a:latin typeface="BIZ UDゴシック" panose="020B0400000000000000" pitchFamily="49" charset="-128"/>
                <a:ea typeface="BIZ UDゴシック" panose="020B0400000000000000" pitchFamily="49" charset="-128"/>
              </a:rPr>
              <a:t>から</a:t>
            </a:r>
            <a:r>
              <a:rPr lang="ja-JP" altLang="en-US" sz="2200" spc="-500" dirty="0">
                <a:latin typeface="BIZ UDゴシック" panose="020B0400000000000000" pitchFamily="49" charset="-128"/>
                <a:ea typeface="BIZ UDゴシック" panose="020B0400000000000000" pitchFamily="49" charset="-128"/>
              </a:rPr>
              <a:t>、</a:t>
            </a:r>
            <a:r>
              <a:rPr lang="ja-JP" altLang="en-US" sz="2200" dirty="0">
                <a:latin typeface="BIZ UDゴシック" panose="020B0400000000000000" pitchFamily="49" charset="-128"/>
                <a:ea typeface="BIZ UDゴシック" panose="020B0400000000000000" pitchFamily="49" charset="-128"/>
              </a:rPr>
              <a:t>登録をはじめます</a:t>
            </a:r>
            <a:r>
              <a:rPr lang="ja-JP" altLang="en-US" sz="2200" spc="-500" dirty="0">
                <a:latin typeface="BIZ UDゴシック" panose="020B0400000000000000" pitchFamily="49" charset="-128"/>
                <a:ea typeface="BIZ UDゴシック" panose="020B0400000000000000" pitchFamily="49" charset="-128"/>
              </a:rPr>
              <a:t>。</a:t>
            </a:r>
            <a:endParaRPr lang="ja-JP" altLang="en-US" sz="2200" dirty="0">
              <a:latin typeface="BIZ UDゴシック" panose="020B0400000000000000" pitchFamily="49" charset="-128"/>
              <a:ea typeface="BIZ UDゴシック" panose="020B0400000000000000" pitchFamily="49" charset="-128"/>
            </a:endParaRPr>
          </a:p>
        </p:txBody>
      </p:sp>
      <p:sp>
        <p:nvSpPr>
          <p:cNvPr id="38" name="タイトル 1"/>
          <p:cNvSpPr>
            <a:spLocks noGrp="1" noChangeAspect="1"/>
          </p:cNvSpPr>
          <p:nvPr>
            <p:ph type="ctrTitle"/>
          </p:nvPr>
        </p:nvSpPr>
        <p:spPr>
          <a:xfrm>
            <a:off x="1770127" y="493096"/>
            <a:ext cx="5519460" cy="631648"/>
          </a:xfrm>
        </p:spPr>
        <p:txBody>
          <a:bodyPr vert="horz" wrap="none">
            <a:spAutoFit/>
          </a:bodyPr>
          <a:lstStyle/>
          <a:p>
            <a:pPr>
              <a:lnSpc>
                <a:spcPct val="130000"/>
              </a:lnSpc>
            </a:pPr>
            <a:r>
              <a:rPr lang="ja-JP" altLang="en-US" dirty="0">
                <a:latin typeface="BIZ UDゴシック" panose="020B0400000000000000" pitchFamily="49" charset="-128"/>
                <a:ea typeface="BIZ UDゴシック" panose="020B0400000000000000" pitchFamily="49" charset="-128"/>
              </a:rPr>
              <a:t>公金受取口座の登録のしかた</a:t>
            </a:r>
          </a:p>
        </p:txBody>
      </p:sp>
      <p:grpSp>
        <p:nvGrpSpPr>
          <p:cNvPr id="21" name="グループ化 20" descr="マイナポータルメニュー画面の画像">
            <a:extLst>
              <a:ext uri="{FF2B5EF4-FFF2-40B4-BE49-F238E27FC236}">
                <a16:creationId xmlns:a16="http://schemas.microsoft.com/office/drawing/2014/main" id="{EE1690BB-35AB-D97B-39B2-FF1F5225B1D7}"/>
              </a:ext>
            </a:extLst>
          </p:cNvPr>
          <p:cNvGrpSpPr/>
          <p:nvPr/>
        </p:nvGrpSpPr>
        <p:grpSpPr>
          <a:xfrm>
            <a:off x="4798393" y="2040977"/>
            <a:ext cx="1641036" cy="2918856"/>
            <a:chOff x="757419" y="1303461"/>
            <a:chExt cx="2388798" cy="4248875"/>
          </a:xfrm>
        </p:grpSpPr>
        <p:pic>
          <p:nvPicPr>
            <p:cNvPr id="22" name="図 21" descr="グラフィカル ユーザー インターフェイス, テキスト&#10;&#10;自動的に生成された説明">
              <a:extLst>
                <a:ext uri="{FF2B5EF4-FFF2-40B4-BE49-F238E27FC236}">
                  <a16:creationId xmlns:a16="http://schemas.microsoft.com/office/drawing/2014/main" id="{1E875B93-DC3C-C055-91ED-0BBDD233CDC6}"/>
                </a:ext>
              </a:extLst>
            </p:cNvPr>
            <p:cNvPicPr>
              <a:picLocks noChangeAspect="1"/>
            </p:cNvPicPr>
            <p:nvPr/>
          </p:nvPicPr>
          <p:blipFill>
            <a:blip r:embed="rId6"/>
            <a:stretch>
              <a:fillRect/>
            </a:stretch>
          </p:blipFill>
          <p:spPr>
            <a:xfrm>
              <a:off x="757419" y="1303461"/>
              <a:ext cx="2388798" cy="4248875"/>
            </a:xfrm>
            <a:prstGeom prst="rect">
              <a:avLst/>
            </a:prstGeom>
            <a:ln w="9525">
              <a:solidFill>
                <a:schemeClr val="tx1"/>
              </a:solidFill>
            </a:ln>
          </p:spPr>
        </p:pic>
        <p:sp>
          <p:nvSpPr>
            <p:cNvPr id="23" name="正方形/長方形 22">
              <a:extLst>
                <a:ext uri="{FF2B5EF4-FFF2-40B4-BE49-F238E27FC236}">
                  <a16:creationId xmlns:a16="http://schemas.microsoft.com/office/drawing/2014/main" id="{B57355D9-7DFC-3DA2-481D-74613D76F14A}"/>
                </a:ext>
              </a:extLst>
            </p:cNvPr>
            <p:cNvSpPr/>
            <p:nvPr/>
          </p:nvSpPr>
          <p:spPr>
            <a:xfrm>
              <a:off x="853437" y="3716515"/>
              <a:ext cx="219674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26" name="正方形/長方形 25">
            <a:extLst>
              <a:ext uri="{FF2B5EF4-FFF2-40B4-BE49-F238E27FC236}">
                <a16:creationId xmlns:a16="http://schemas.microsoft.com/office/drawing/2014/main" id="{B8DFCF21-919A-8205-8E33-2E09927F331C}"/>
              </a:ext>
            </a:extLst>
          </p:cNvPr>
          <p:cNvSpPr/>
          <p:nvPr/>
        </p:nvSpPr>
        <p:spPr>
          <a:xfrm>
            <a:off x="360101" y="196498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7" name="正方形/長方形 26">
            <a:extLst>
              <a:ext uri="{FF2B5EF4-FFF2-40B4-BE49-F238E27FC236}">
                <a16:creationId xmlns:a16="http://schemas.microsoft.com/office/drawing/2014/main" id="{2ED7DB96-1846-27F9-67FA-FBB600432941}"/>
              </a:ext>
            </a:extLst>
          </p:cNvPr>
          <p:cNvSpPr/>
          <p:nvPr/>
        </p:nvSpPr>
        <p:spPr>
          <a:xfrm>
            <a:off x="360101" y="2486860"/>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8" name="正方形/長方形 27">
            <a:extLst>
              <a:ext uri="{FF2B5EF4-FFF2-40B4-BE49-F238E27FC236}">
                <a16:creationId xmlns:a16="http://schemas.microsoft.com/office/drawing/2014/main" id="{460DE89B-E827-0ED0-7005-CBF81FAB1645}"/>
              </a:ext>
            </a:extLst>
          </p:cNvPr>
          <p:cNvSpPr/>
          <p:nvPr/>
        </p:nvSpPr>
        <p:spPr>
          <a:xfrm>
            <a:off x="360101" y="403965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9" name="正方形/長方形 28">
            <a:extLst>
              <a:ext uri="{FF2B5EF4-FFF2-40B4-BE49-F238E27FC236}">
                <a16:creationId xmlns:a16="http://schemas.microsoft.com/office/drawing/2014/main" id="{D7B2181C-FE66-DDE5-2600-33ACEAE29075}"/>
              </a:ext>
            </a:extLst>
          </p:cNvPr>
          <p:cNvSpPr/>
          <p:nvPr/>
        </p:nvSpPr>
        <p:spPr>
          <a:xfrm>
            <a:off x="360731" y="483677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41" name="図形グループ 40">
            <a:extLst>
              <a:ext uri="{FF2B5EF4-FFF2-40B4-BE49-F238E27FC236}">
                <a16:creationId xmlns:a16="http://schemas.microsoft.com/office/drawing/2014/main" id="{0D6A8FA0-9940-4C33-9075-5D89393B5CEB}"/>
              </a:ext>
            </a:extLst>
          </p:cNvPr>
          <p:cNvGrpSpPr/>
          <p:nvPr/>
        </p:nvGrpSpPr>
        <p:grpSpPr>
          <a:xfrm>
            <a:off x="4674578" y="3581861"/>
            <a:ext cx="555255" cy="703860"/>
            <a:chOff x="7516281" y="2686433"/>
            <a:chExt cx="492443" cy="461665"/>
          </a:xfrm>
        </p:grpSpPr>
        <p:sp>
          <p:nvSpPr>
            <p:cNvPr id="42" name="円/楕円 4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8209E3C3-E98E-4C55-8189-B9952DF419BD}"/>
                </a:ext>
              </a:extLst>
            </p:cNvPr>
            <p:cNvSpPr/>
            <p:nvPr/>
          </p:nvSpPr>
          <p:spPr>
            <a:xfrm>
              <a:off x="7516281" y="2686433"/>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テキスト ボックス 29">
            <a:extLst>
              <a:ext uri="{FF2B5EF4-FFF2-40B4-BE49-F238E27FC236}">
                <a16:creationId xmlns:a16="http://schemas.microsoft.com/office/drawing/2014/main" id="{680CF324-F9DE-3F94-B1C3-41B45A4DF9D3}"/>
              </a:ext>
            </a:extLst>
          </p:cNvPr>
          <p:cNvSpPr txBox="1"/>
          <p:nvPr/>
        </p:nvSpPr>
        <p:spPr>
          <a:xfrm>
            <a:off x="4577117" y="5298444"/>
            <a:ext cx="4060059" cy="954107"/>
          </a:xfrm>
          <a:prstGeom prst="rect">
            <a:avLst/>
          </a:prstGeom>
          <a:solidFill>
            <a:srgbClr val="FFFF99"/>
          </a:solidFill>
          <a:ln>
            <a:solidFill>
              <a:schemeClr val="tx1"/>
            </a:solidFill>
          </a:ln>
        </p:spPr>
        <p:txBody>
          <a:bodyPr wrap="square">
            <a:spAutoFit/>
          </a:bodyPr>
          <a:lstStyle/>
          <a:p>
            <a:pPr>
              <a:defRPr/>
            </a:pPr>
            <a:r>
              <a:rPr lang="en-US" altLang="ja-JP" sz="1400" b="1" dirty="0">
                <a:effectLst/>
                <a:latin typeface="BIZ UDゴシック" panose="020B0400000000000000" pitchFamily="49" charset="-128"/>
                <a:ea typeface="BIZ UDゴシック" panose="020B0400000000000000" pitchFamily="49" charset="-128"/>
              </a:rPr>
              <a:t>※</a:t>
            </a:r>
            <a:r>
              <a:rPr lang="ja-JP" altLang="en-US" sz="1400" b="1" dirty="0">
                <a:effectLst/>
                <a:latin typeface="BIZ UDゴシック" panose="020B0400000000000000" pitchFamily="49" charset="-128"/>
                <a:ea typeface="BIZ UDゴシック" panose="020B0400000000000000" pitchFamily="49" charset="-128"/>
              </a:rPr>
              <a:t>一定時間で画面が切り替わってしまいます。「</a:t>
            </a:r>
            <a:r>
              <a:rPr lang="ja-JP" altLang="en-US" sz="1400" b="1" dirty="0">
                <a:latin typeface="BIZ UDゴシック" panose="020B0400000000000000" pitchFamily="49" charset="-128"/>
                <a:ea typeface="BIZ UDゴシック" panose="020B0400000000000000" pitchFamily="49" charset="-128"/>
              </a:rPr>
              <a:t>４</a:t>
            </a:r>
            <a:r>
              <a:rPr lang="ja-JP" altLang="en-US" sz="1400" b="1" dirty="0">
                <a:effectLst/>
                <a:latin typeface="BIZ UDゴシック" panose="020B0400000000000000" pitchFamily="49" charset="-128"/>
                <a:ea typeface="BIZ UDゴシック" panose="020B0400000000000000" pitchFamily="49" charset="-128"/>
              </a:rPr>
              <a:t>の１」と読み上げるところでダブルタップし、左スワイプで「</a:t>
            </a:r>
            <a:r>
              <a:rPr lang="ja-JP" altLang="en-US" sz="1400" b="1" dirty="0">
                <a:latin typeface="BIZ UDゴシック" panose="020B0400000000000000" pitchFamily="49" charset="-128"/>
                <a:ea typeface="BIZ UDゴシック" panose="020B0400000000000000" pitchFamily="49" charset="-128"/>
              </a:rPr>
              <a:t>登録する</a:t>
            </a:r>
            <a:r>
              <a:rPr lang="ja-JP" altLang="en-US" sz="1400" b="1" dirty="0">
                <a:effectLst/>
                <a:latin typeface="BIZ UDゴシック" panose="020B0400000000000000" pitchFamily="49" charset="-128"/>
                <a:ea typeface="BIZ UDゴシック" panose="020B0400000000000000" pitchFamily="49" charset="-128"/>
              </a:rPr>
              <a:t>」と読むところが給付金受け取り口座利用申し込みのリンクです。</a:t>
            </a:r>
          </a:p>
        </p:txBody>
      </p:sp>
      <p:cxnSp>
        <p:nvCxnSpPr>
          <p:cNvPr id="31" name="直線矢印コネクタ 30">
            <a:extLst>
              <a:ext uri="{FF2B5EF4-FFF2-40B4-BE49-F238E27FC236}">
                <a16:creationId xmlns:a16="http://schemas.microsoft.com/office/drawing/2014/main" id="{8D5DCD3A-161F-8188-C314-FAE7ADDDD03C}"/>
              </a:ext>
            </a:extLst>
          </p:cNvPr>
          <p:cNvCxnSpPr>
            <a:cxnSpLocks/>
          </p:cNvCxnSpPr>
          <p:nvPr/>
        </p:nvCxnSpPr>
        <p:spPr>
          <a:xfrm flipH="1" flipV="1">
            <a:off x="6478682" y="4825041"/>
            <a:ext cx="314863" cy="43858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03594A18-F354-047F-5B26-3FD088705AC2}"/>
              </a:ext>
            </a:extLst>
          </p:cNvPr>
          <p:cNvPicPr>
            <a:picLocks noChangeAspect="1"/>
          </p:cNvPicPr>
          <p:nvPr/>
        </p:nvPicPr>
        <p:blipFill>
          <a:blip r:embed="rId7"/>
          <a:stretch>
            <a:fillRect/>
          </a:stretch>
        </p:blipFill>
        <p:spPr>
          <a:xfrm>
            <a:off x="6956911" y="2042623"/>
            <a:ext cx="1641036" cy="2918856"/>
          </a:xfrm>
          <a:prstGeom prst="rect">
            <a:avLst/>
          </a:prstGeom>
          <a:ln>
            <a:solidFill>
              <a:schemeClr val="tx1"/>
            </a:solidFill>
          </a:ln>
        </p:spPr>
      </p:pic>
      <p:sp>
        <p:nvSpPr>
          <p:cNvPr id="37" name="正方形/長方形 36">
            <a:extLst>
              <a:ext uri="{FF2B5EF4-FFF2-40B4-BE49-F238E27FC236}">
                <a16:creationId xmlns:a16="http://schemas.microsoft.com/office/drawing/2014/main" id="{33C20E50-AB25-32B0-5312-C814BAFEB79E}"/>
              </a:ext>
            </a:extLst>
          </p:cNvPr>
          <p:cNvSpPr/>
          <p:nvPr/>
        </p:nvSpPr>
        <p:spPr>
          <a:xfrm>
            <a:off x="7126076" y="4077994"/>
            <a:ext cx="1365668" cy="3076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3" name="図形グループ 40">
            <a:extLst>
              <a:ext uri="{FF2B5EF4-FFF2-40B4-BE49-F238E27FC236}">
                <a16:creationId xmlns:a16="http://schemas.microsoft.com/office/drawing/2014/main" id="{4750CB3B-AA49-48B0-65E0-339616CC1838}"/>
              </a:ext>
            </a:extLst>
          </p:cNvPr>
          <p:cNvGrpSpPr/>
          <p:nvPr/>
        </p:nvGrpSpPr>
        <p:grpSpPr>
          <a:xfrm>
            <a:off x="6793545" y="3940986"/>
            <a:ext cx="492444" cy="461665"/>
            <a:chOff x="7527532" y="2673548"/>
            <a:chExt cx="469941" cy="364846"/>
          </a:xfrm>
        </p:grpSpPr>
        <p:sp>
          <p:nvSpPr>
            <p:cNvPr id="34" name="円/楕円 41">
              <a:extLst>
                <a:ext uri="{FF2B5EF4-FFF2-40B4-BE49-F238E27FC236}">
                  <a16:creationId xmlns:a16="http://schemas.microsoft.com/office/drawing/2014/main" id="{45927213-FE5F-87E1-DA1B-5AD963835D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1FEDE026-52FA-B46D-045E-0EAFAFA17AE3}"/>
                </a:ext>
              </a:extLst>
            </p:cNvPr>
            <p:cNvSpPr/>
            <p:nvPr/>
          </p:nvSpPr>
          <p:spPr>
            <a:xfrm>
              <a:off x="7527532" y="2673548"/>
              <a:ext cx="469941" cy="364846"/>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88868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descr="「口座情報の登録」の画面で必要事項入力後、下から上に指を動かして「次へ」を表示させた画像">
            <a:extLst>
              <a:ext uri="{FF2B5EF4-FFF2-40B4-BE49-F238E27FC236}">
                <a16:creationId xmlns:a16="http://schemas.microsoft.com/office/drawing/2014/main" id="{2A2881DC-63EF-7BE4-D312-D938334A9BA4}"/>
              </a:ext>
            </a:extLst>
          </p:cNvPr>
          <p:cNvGrpSpPr/>
          <p:nvPr/>
        </p:nvGrpSpPr>
        <p:grpSpPr>
          <a:xfrm>
            <a:off x="6161706" y="1827067"/>
            <a:ext cx="2189066" cy="4415060"/>
            <a:chOff x="5772452" y="1992287"/>
            <a:chExt cx="2189066" cy="4415060"/>
          </a:xfrm>
        </p:grpSpPr>
        <p:sp>
          <p:nvSpPr>
            <p:cNvPr id="5" name="正方形/長方形 4">
              <a:extLst>
                <a:ext uri="{FF2B5EF4-FFF2-40B4-BE49-F238E27FC236}">
                  <a16:creationId xmlns:a16="http://schemas.microsoft.com/office/drawing/2014/main" id="{938A6F35-1A22-C818-7DC4-FB0B0DCD37EE}"/>
                </a:ext>
              </a:extLst>
            </p:cNvPr>
            <p:cNvSpPr/>
            <p:nvPr/>
          </p:nvSpPr>
          <p:spPr>
            <a:xfrm>
              <a:off x="6376292" y="3976456"/>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8" name="図 7">
              <a:extLst>
                <a:ext uri="{FF2B5EF4-FFF2-40B4-BE49-F238E27FC236}">
                  <a16:creationId xmlns:a16="http://schemas.microsoft.com/office/drawing/2014/main" id="{6E8DF4BD-5C3E-8FE8-9E3F-091C7146CAAE}"/>
                </a:ext>
              </a:extLst>
            </p:cNvPr>
            <p:cNvPicPr>
              <a:picLocks noChangeAspect="1"/>
            </p:cNvPicPr>
            <p:nvPr/>
          </p:nvPicPr>
          <p:blipFill rotWithShape="1">
            <a:blip r:embed="rId4"/>
            <a:srcRect l="17729" t="7467" r="18137" b="9357"/>
            <a:stretch/>
          </p:blipFill>
          <p:spPr>
            <a:xfrm>
              <a:off x="6345999" y="2038276"/>
              <a:ext cx="1615519" cy="4335592"/>
            </a:xfrm>
            <a:prstGeom prst="rect">
              <a:avLst/>
            </a:prstGeom>
          </p:spPr>
        </p:pic>
        <p:sp>
          <p:nvSpPr>
            <p:cNvPr id="9" name="正方形/長方形 8">
              <a:extLst>
                <a:ext uri="{FF2B5EF4-FFF2-40B4-BE49-F238E27FC236}">
                  <a16:creationId xmlns:a16="http://schemas.microsoft.com/office/drawing/2014/main" id="{257C7789-014D-E9B9-C6B4-211338E976B8}"/>
                </a:ext>
              </a:extLst>
            </p:cNvPr>
            <p:cNvSpPr/>
            <p:nvPr/>
          </p:nvSpPr>
          <p:spPr>
            <a:xfrm>
              <a:off x="6352843" y="1992287"/>
              <a:ext cx="1547533" cy="4415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4579E9-A6EF-B202-EFDA-BF277D3E492D}"/>
                </a:ext>
              </a:extLst>
            </p:cNvPr>
            <p:cNvSpPr/>
            <p:nvPr/>
          </p:nvSpPr>
          <p:spPr>
            <a:xfrm>
              <a:off x="6367635" y="3979478"/>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399A9204-81A4-E9CF-E3FA-925DD4926C90}"/>
                </a:ext>
              </a:extLst>
            </p:cNvPr>
            <p:cNvSpPr/>
            <p:nvPr/>
          </p:nvSpPr>
          <p:spPr>
            <a:xfrm>
              <a:off x="6367635" y="4443725"/>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CD5B75FD-4541-2B09-DF17-D80A5F9675B4}"/>
                </a:ext>
              </a:extLst>
            </p:cNvPr>
            <p:cNvSpPr/>
            <p:nvPr/>
          </p:nvSpPr>
          <p:spPr>
            <a:xfrm>
              <a:off x="6367635" y="5494182"/>
              <a:ext cx="1539585" cy="461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2B64BC72-0BFA-0505-BB0D-8DF0D612F38D}"/>
                </a:ext>
              </a:extLst>
            </p:cNvPr>
            <p:cNvSpPr/>
            <p:nvPr/>
          </p:nvSpPr>
          <p:spPr>
            <a:xfrm>
              <a:off x="6653405" y="6017239"/>
              <a:ext cx="982387" cy="174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5" name="図形グループ 38">
              <a:extLst>
                <a:ext uri="{FF2B5EF4-FFF2-40B4-BE49-F238E27FC236}">
                  <a16:creationId xmlns:a16="http://schemas.microsoft.com/office/drawing/2014/main" id="{DA3610BC-4353-FC82-8520-34E1809600B4}"/>
                </a:ext>
              </a:extLst>
            </p:cNvPr>
            <p:cNvGrpSpPr/>
            <p:nvPr/>
          </p:nvGrpSpPr>
          <p:grpSpPr>
            <a:xfrm>
              <a:off x="5772452" y="5894913"/>
              <a:ext cx="1021582" cy="461665"/>
              <a:chOff x="6904920" y="2504782"/>
              <a:chExt cx="1021582" cy="461665"/>
            </a:xfrm>
          </p:grpSpPr>
          <p:sp>
            <p:nvSpPr>
              <p:cNvPr id="29" name="円/楕円 39">
                <a:extLst>
                  <a:ext uri="{FF2B5EF4-FFF2-40B4-BE49-F238E27FC236}">
                    <a16:creationId xmlns:a16="http://schemas.microsoft.com/office/drawing/2014/main" id="{E71790D2-46B7-A0BD-9878-B88A1922E953}"/>
                  </a:ext>
                </a:extLst>
              </p:cNvPr>
              <p:cNvSpPr>
                <a:spLocks noChangeAspect="1"/>
              </p:cNvSpPr>
              <p:nvPr/>
            </p:nvSpPr>
            <p:spPr>
              <a:xfrm>
                <a:off x="6904920" y="257174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EF81AF00-6D13-DACB-C558-0AC34498B405}"/>
                  </a:ext>
                </a:extLst>
              </p:cNvPr>
              <p:cNvSpPr/>
              <p:nvPr/>
            </p:nvSpPr>
            <p:spPr>
              <a:xfrm>
                <a:off x="7434058" y="250478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6" name="図形グループ 56">
              <a:extLst>
                <a:ext uri="{FF2B5EF4-FFF2-40B4-BE49-F238E27FC236}">
                  <a16:creationId xmlns:a16="http://schemas.microsoft.com/office/drawing/2014/main" id="{0232C466-11DB-8A57-B667-9277EC50FC5C}"/>
                </a:ext>
              </a:extLst>
            </p:cNvPr>
            <p:cNvGrpSpPr/>
            <p:nvPr/>
          </p:nvGrpSpPr>
          <p:grpSpPr>
            <a:xfrm>
              <a:off x="6088591" y="3687348"/>
              <a:ext cx="492444" cy="461665"/>
              <a:chOff x="7509092" y="2643864"/>
              <a:chExt cx="492444" cy="461665"/>
            </a:xfrm>
          </p:grpSpPr>
          <p:sp>
            <p:nvSpPr>
              <p:cNvPr id="24" name="円/楕円 57">
                <a:extLst>
                  <a:ext uri="{FF2B5EF4-FFF2-40B4-BE49-F238E27FC236}">
                    <a16:creationId xmlns:a16="http://schemas.microsoft.com/office/drawing/2014/main" id="{0C07C69A-B8B1-8490-8DD5-C82EEFBEF5E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正方形/長方形 24">
                <a:extLst>
                  <a:ext uri="{FF2B5EF4-FFF2-40B4-BE49-F238E27FC236}">
                    <a16:creationId xmlns:a16="http://schemas.microsoft.com/office/drawing/2014/main" id="{7178CA76-51BC-CBDD-4224-0875572DC929}"/>
                  </a:ext>
                </a:extLst>
              </p:cNvPr>
              <p:cNvSpPr/>
              <p:nvPr/>
            </p:nvSpPr>
            <p:spPr>
              <a:xfrm>
                <a:off x="7509092" y="264386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7" name="図形グループ 62">
              <a:extLst>
                <a:ext uri="{FF2B5EF4-FFF2-40B4-BE49-F238E27FC236}">
                  <a16:creationId xmlns:a16="http://schemas.microsoft.com/office/drawing/2014/main" id="{4099AA8B-3129-DA3F-528C-60CDA618A5D9}"/>
                </a:ext>
              </a:extLst>
            </p:cNvPr>
            <p:cNvGrpSpPr/>
            <p:nvPr/>
          </p:nvGrpSpPr>
          <p:grpSpPr>
            <a:xfrm>
              <a:off x="6088591" y="4165580"/>
              <a:ext cx="492444" cy="461665"/>
              <a:chOff x="7509092" y="2637706"/>
              <a:chExt cx="492444" cy="461665"/>
            </a:xfrm>
          </p:grpSpPr>
          <p:sp>
            <p:nvSpPr>
              <p:cNvPr id="21" name="円/楕円 63">
                <a:extLst>
                  <a:ext uri="{FF2B5EF4-FFF2-40B4-BE49-F238E27FC236}">
                    <a16:creationId xmlns:a16="http://schemas.microsoft.com/office/drawing/2014/main" id="{266C69ED-6339-4F38-F244-513C53DEB7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FA832B76-BA97-7AED-33E2-143608EB7CFB}"/>
                  </a:ext>
                </a:extLst>
              </p:cNvPr>
              <p:cNvSpPr/>
              <p:nvPr/>
            </p:nvSpPr>
            <p:spPr>
              <a:xfrm>
                <a:off x="7509092" y="263770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8" name="図形グループ 65">
              <a:extLst>
                <a:ext uri="{FF2B5EF4-FFF2-40B4-BE49-F238E27FC236}">
                  <a16:creationId xmlns:a16="http://schemas.microsoft.com/office/drawing/2014/main" id="{39634986-53E7-A4CC-9456-D64BC56B0A66}"/>
                </a:ext>
              </a:extLst>
            </p:cNvPr>
            <p:cNvGrpSpPr/>
            <p:nvPr/>
          </p:nvGrpSpPr>
          <p:grpSpPr>
            <a:xfrm>
              <a:off x="6088591" y="5206119"/>
              <a:ext cx="492444" cy="461665"/>
              <a:chOff x="7509092" y="2629052"/>
              <a:chExt cx="492444" cy="461665"/>
            </a:xfrm>
          </p:grpSpPr>
          <p:sp>
            <p:nvSpPr>
              <p:cNvPr id="19" name="円/楕円 66">
                <a:extLst>
                  <a:ext uri="{FF2B5EF4-FFF2-40B4-BE49-F238E27FC236}">
                    <a16:creationId xmlns:a16="http://schemas.microsoft.com/office/drawing/2014/main" id="{CF35B531-414A-4E8A-2706-3ECC3A48424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0" name="正方形/長方形 19">
                <a:extLst>
                  <a:ext uri="{FF2B5EF4-FFF2-40B4-BE49-F238E27FC236}">
                    <a16:creationId xmlns:a16="http://schemas.microsoft.com/office/drawing/2014/main" id="{7DCC3A14-D5EB-D3B9-0A55-E3575ACB7E7B}"/>
                  </a:ext>
                </a:extLst>
              </p:cNvPr>
              <p:cNvSpPr/>
              <p:nvPr/>
            </p:nvSpPr>
            <p:spPr>
              <a:xfrm>
                <a:off x="7509092" y="262905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688253" y="1988517"/>
            <a:ext cx="3459678" cy="4124206"/>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ログインすると「口座情報の登録状況</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が表示されます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右スワイプで「口座情報を登録する</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に移動しダブルタップ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右スワイプで移動し、氏名（カナ）を入力。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電話番号、メールアドレスも任意で入力できます</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右スワイプで移動し「次へ」をダブルタップ</a:t>
            </a: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07804" y="1412776"/>
            <a:ext cx="6800500" cy="306889"/>
          </a:xfrm>
        </p:spPr>
        <p:txBody>
          <a:bodyPr>
            <a:noAutofit/>
          </a:bodyPr>
          <a:lstStyle/>
          <a:p>
            <a:r>
              <a:rPr lang="ja-JP" altLang="en-US" sz="2200" dirty="0">
                <a:latin typeface="BIZ UDゴシック" panose="020B0400000000000000" pitchFamily="49" charset="-128"/>
                <a:ea typeface="BIZ UDゴシック" panose="020B0400000000000000" pitchFamily="49" charset="-128"/>
              </a:rPr>
              <a:t>口座情報の登録に進みます。</a:t>
            </a:r>
          </a:p>
        </p:txBody>
      </p:sp>
      <p:pic>
        <p:nvPicPr>
          <p:cNvPr id="26" name="図 25" descr="「口座情報の登録状況」画面の画像">
            <a:extLst>
              <a:ext uri="{FF2B5EF4-FFF2-40B4-BE49-F238E27FC236}">
                <a16:creationId xmlns:a16="http://schemas.microsoft.com/office/drawing/2014/main" id="{1FC024DB-8E07-4313-A47B-3B24FB685F70}"/>
              </a:ext>
            </a:extLst>
          </p:cNvPr>
          <p:cNvPicPr>
            <a:picLocks noChangeAspect="1"/>
          </p:cNvPicPr>
          <p:nvPr/>
        </p:nvPicPr>
        <p:blipFill rotWithShape="1">
          <a:blip r:embed="rId7"/>
          <a:srcRect l="30831" t="16240" r="30830" b="23130"/>
          <a:stretch/>
        </p:blipFill>
        <p:spPr>
          <a:xfrm>
            <a:off x="4572000" y="1839441"/>
            <a:ext cx="1767791" cy="2394752"/>
          </a:xfrm>
          <a:prstGeom prst="rect">
            <a:avLst/>
          </a:prstGeom>
        </p:spPr>
      </p:pic>
      <p:sp>
        <p:nvSpPr>
          <p:cNvPr id="27" name="正方形/長方形 26">
            <a:extLst>
              <a:ext uri="{FF2B5EF4-FFF2-40B4-BE49-F238E27FC236}">
                <a16:creationId xmlns:a16="http://schemas.microsoft.com/office/drawing/2014/main" id="{41CC7211-E84F-43EE-B09E-159EA8840072}"/>
              </a:ext>
            </a:extLst>
          </p:cNvPr>
          <p:cNvSpPr/>
          <p:nvPr/>
        </p:nvSpPr>
        <p:spPr>
          <a:xfrm>
            <a:off x="4577401" y="1827067"/>
            <a:ext cx="1785839" cy="238757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6FF7E28E-C99A-4D34-9142-946DA8594419}"/>
              </a:ext>
            </a:extLst>
          </p:cNvPr>
          <p:cNvSpPr/>
          <p:nvPr/>
        </p:nvSpPr>
        <p:spPr>
          <a:xfrm>
            <a:off x="4673960" y="3433561"/>
            <a:ext cx="1569515"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0" name="図形グループ 59">
            <a:extLst>
              <a:ext uri="{FF2B5EF4-FFF2-40B4-BE49-F238E27FC236}">
                <a16:creationId xmlns:a16="http://schemas.microsoft.com/office/drawing/2014/main" id="{0D6A8FA0-9940-4C33-9075-5D89393B5CEB}"/>
              </a:ext>
            </a:extLst>
          </p:cNvPr>
          <p:cNvGrpSpPr/>
          <p:nvPr/>
        </p:nvGrpSpPr>
        <p:grpSpPr>
          <a:xfrm>
            <a:off x="4336295" y="3183172"/>
            <a:ext cx="492444" cy="461665"/>
            <a:chOff x="7516280" y="2620857"/>
            <a:chExt cx="492444" cy="461665"/>
          </a:xfrm>
        </p:grpSpPr>
        <p:sp>
          <p:nvSpPr>
            <p:cNvPr id="61" name="円/楕円 6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0" y="262085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6" name="図 5" descr="銀行にいるマイナちゃんのイラスト"/>
          <p:cNvPicPr>
            <a:picLocks noChangeAspect="1"/>
          </p:cNvPicPr>
          <p:nvPr/>
        </p:nvPicPr>
        <p:blipFill rotWithShape="1">
          <a:blip r:embed="rId8">
            <a:extLst>
              <a:ext uri="{28A0092B-C50C-407E-A947-70E740481C1C}">
                <a14:useLocalDpi xmlns:a14="http://schemas.microsoft.com/office/drawing/2010/main" val="0"/>
              </a:ext>
            </a:extLst>
          </a:blip>
          <a:srcRect t="23750" b="22400"/>
          <a:stretch/>
        </p:blipFill>
        <p:spPr>
          <a:xfrm>
            <a:off x="4285608" y="4661572"/>
            <a:ext cx="1894234" cy="1430830"/>
          </a:xfrm>
          <a:prstGeom prst="rect">
            <a:avLst/>
          </a:prstGeom>
        </p:spPr>
      </p:pic>
      <p:sp>
        <p:nvSpPr>
          <p:cNvPr id="31" name="正方形/長方形 30">
            <a:extLst>
              <a:ext uri="{FF2B5EF4-FFF2-40B4-BE49-F238E27FC236}">
                <a16:creationId xmlns:a16="http://schemas.microsoft.com/office/drawing/2014/main" id="{63229721-0D53-4962-8F7F-51037ADA800E}"/>
              </a:ext>
            </a:extLst>
          </p:cNvPr>
          <p:cNvSpPr/>
          <p:nvPr/>
        </p:nvSpPr>
        <p:spPr>
          <a:xfrm>
            <a:off x="6742097" y="1827067"/>
            <a:ext cx="1547533" cy="4415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7A5BFF12-9CE9-46CC-8FC4-DCD875B89BD8}"/>
              </a:ext>
            </a:extLst>
          </p:cNvPr>
          <p:cNvSpPr/>
          <p:nvPr/>
        </p:nvSpPr>
        <p:spPr>
          <a:xfrm>
            <a:off x="6756889" y="3814258"/>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B60F5066-AE44-4052-B744-04B4AF607EE5}"/>
              </a:ext>
            </a:extLst>
          </p:cNvPr>
          <p:cNvSpPr/>
          <p:nvPr/>
        </p:nvSpPr>
        <p:spPr>
          <a:xfrm>
            <a:off x="6756889" y="4278505"/>
            <a:ext cx="1539585" cy="2178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36BCF2BA-57A7-4FAF-A1D6-DA0A50448BDB}"/>
              </a:ext>
            </a:extLst>
          </p:cNvPr>
          <p:cNvSpPr/>
          <p:nvPr/>
        </p:nvSpPr>
        <p:spPr>
          <a:xfrm>
            <a:off x="6756889" y="5328962"/>
            <a:ext cx="1539585" cy="461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a:extLst>
              <a:ext uri="{FF2B5EF4-FFF2-40B4-BE49-F238E27FC236}">
                <a16:creationId xmlns:a16="http://schemas.microsoft.com/office/drawing/2014/main" id="{758D6FEB-F614-4E1E-B644-338815F892B4}"/>
              </a:ext>
            </a:extLst>
          </p:cNvPr>
          <p:cNvSpPr/>
          <p:nvPr/>
        </p:nvSpPr>
        <p:spPr>
          <a:xfrm>
            <a:off x="7042659" y="5852019"/>
            <a:ext cx="982387" cy="174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6161706" y="5729693"/>
            <a:ext cx="1021582" cy="461665"/>
            <a:chOff x="6904920" y="2504782"/>
            <a:chExt cx="1021582"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6904920" y="257174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34058" y="250478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7" name="図形グループ 56">
            <a:extLst>
              <a:ext uri="{FF2B5EF4-FFF2-40B4-BE49-F238E27FC236}">
                <a16:creationId xmlns:a16="http://schemas.microsoft.com/office/drawing/2014/main" id="{0D6A8FA0-9940-4C33-9075-5D89393B5CEB}"/>
              </a:ext>
            </a:extLst>
          </p:cNvPr>
          <p:cNvGrpSpPr/>
          <p:nvPr/>
        </p:nvGrpSpPr>
        <p:grpSpPr>
          <a:xfrm>
            <a:off x="6477845" y="3522128"/>
            <a:ext cx="492444" cy="461665"/>
            <a:chOff x="7509092" y="2643864"/>
            <a:chExt cx="492444" cy="461665"/>
          </a:xfrm>
        </p:grpSpPr>
        <p:sp>
          <p:nvSpPr>
            <p:cNvPr id="58" name="円/楕円 5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正方形/長方形 58">
              <a:extLst>
                <a:ext uri="{FF2B5EF4-FFF2-40B4-BE49-F238E27FC236}">
                  <a16:creationId xmlns:a16="http://schemas.microsoft.com/office/drawing/2014/main" id="{8209E3C3-E98E-4C55-8189-B9952DF419BD}"/>
                </a:ext>
              </a:extLst>
            </p:cNvPr>
            <p:cNvSpPr/>
            <p:nvPr/>
          </p:nvSpPr>
          <p:spPr>
            <a:xfrm>
              <a:off x="7509092" y="264386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3" name="図形グループ 62">
            <a:extLst>
              <a:ext uri="{FF2B5EF4-FFF2-40B4-BE49-F238E27FC236}">
                <a16:creationId xmlns:a16="http://schemas.microsoft.com/office/drawing/2014/main" id="{0D6A8FA0-9940-4C33-9075-5D89393B5CEB}"/>
              </a:ext>
            </a:extLst>
          </p:cNvPr>
          <p:cNvGrpSpPr/>
          <p:nvPr/>
        </p:nvGrpSpPr>
        <p:grpSpPr>
          <a:xfrm>
            <a:off x="6477845" y="4000360"/>
            <a:ext cx="492444" cy="461665"/>
            <a:chOff x="7509092" y="2637706"/>
            <a:chExt cx="492444" cy="461665"/>
          </a:xfrm>
        </p:grpSpPr>
        <p:sp>
          <p:nvSpPr>
            <p:cNvPr id="64" name="円/楕円 6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正方形/長方形 64">
              <a:extLst>
                <a:ext uri="{FF2B5EF4-FFF2-40B4-BE49-F238E27FC236}">
                  <a16:creationId xmlns:a16="http://schemas.microsoft.com/office/drawing/2014/main" id="{8209E3C3-E98E-4C55-8189-B9952DF419BD}"/>
                </a:ext>
              </a:extLst>
            </p:cNvPr>
            <p:cNvSpPr/>
            <p:nvPr/>
          </p:nvSpPr>
          <p:spPr>
            <a:xfrm>
              <a:off x="7509092" y="263770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6" name="図形グループ 65">
            <a:extLst>
              <a:ext uri="{FF2B5EF4-FFF2-40B4-BE49-F238E27FC236}">
                <a16:creationId xmlns:a16="http://schemas.microsoft.com/office/drawing/2014/main" id="{0D6A8FA0-9940-4C33-9075-5D89393B5CEB}"/>
              </a:ext>
            </a:extLst>
          </p:cNvPr>
          <p:cNvGrpSpPr/>
          <p:nvPr/>
        </p:nvGrpSpPr>
        <p:grpSpPr>
          <a:xfrm>
            <a:off x="6477845" y="5040899"/>
            <a:ext cx="492444" cy="461665"/>
            <a:chOff x="7509092" y="2629052"/>
            <a:chExt cx="492444" cy="461665"/>
          </a:xfrm>
        </p:grpSpPr>
        <p:sp>
          <p:nvSpPr>
            <p:cNvPr id="67" name="円/楕円 6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正方形/長方形 67">
              <a:extLst>
                <a:ext uri="{FF2B5EF4-FFF2-40B4-BE49-F238E27FC236}">
                  <a16:creationId xmlns:a16="http://schemas.microsoft.com/office/drawing/2014/main" id="{8209E3C3-E98E-4C55-8189-B9952DF419BD}"/>
                </a:ext>
              </a:extLst>
            </p:cNvPr>
            <p:cNvSpPr/>
            <p:nvPr/>
          </p:nvSpPr>
          <p:spPr>
            <a:xfrm>
              <a:off x="7509092" y="262905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6" name="正方形/長方形 35">
            <a:extLst>
              <a:ext uri="{FF2B5EF4-FFF2-40B4-BE49-F238E27FC236}">
                <a16:creationId xmlns:a16="http://schemas.microsoft.com/office/drawing/2014/main" id="{9742F04B-9B9B-5E4B-1C30-11846AE1C0B6}"/>
              </a:ext>
            </a:extLst>
          </p:cNvPr>
          <p:cNvSpPr/>
          <p:nvPr/>
        </p:nvSpPr>
        <p:spPr>
          <a:xfrm>
            <a:off x="387733" y="195452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AB5485C1-5E3D-3F4E-0780-70D8951049B7}"/>
              </a:ext>
            </a:extLst>
          </p:cNvPr>
          <p:cNvSpPr/>
          <p:nvPr/>
        </p:nvSpPr>
        <p:spPr>
          <a:xfrm>
            <a:off x="369410" y="274184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3" name="正方形/長方形 42">
            <a:extLst>
              <a:ext uri="{FF2B5EF4-FFF2-40B4-BE49-F238E27FC236}">
                <a16:creationId xmlns:a16="http://schemas.microsoft.com/office/drawing/2014/main" id="{3EDC84AE-4350-A975-16FA-EDF8FF3BE3E3}"/>
              </a:ext>
            </a:extLst>
          </p:cNvPr>
          <p:cNvSpPr/>
          <p:nvPr/>
        </p:nvSpPr>
        <p:spPr>
          <a:xfrm>
            <a:off x="369410" y="384599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4" name="正方形/長方形 43">
            <a:extLst>
              <a:ext uri="{FF2B5EF4-FFF2-40B4-BE49-F238E27FC236}">
                <a16:creationId xmlns:a16="http://schemas.microsoft.com/office/drawing/2014/main" id="{2D45AC74-846E-E778-2A52-7AE698964AC6}"/>
              </a:ext>
            </a:extLst>
          </p:cNvPr>
          <p:cNvSpPr/>
          <p:nvPr/>
        </p:nvSpPr>
        <p:spPr>
          <a:xfrm>
            <a:off x="387733" y="5214391"/>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❽</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39822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p:cNvPicPr>
            <a:picLocks noChangeAspect="1"/>
          </p:cNvPicPr>
          <p:nvPr/>
        </p:nvPicPr>
        <p:blipFill>
          <a:blip r:embed="rId6"/>
          <a:stretch>
            <a:fillRect/>
          </a:stretch>
        </p:blipFill>
        <p:spPr>
          <a:xfrm>
            <a:off x="313949" y="796315"/>
            <a:ext cx="8549553" cy="4629462"/>
          </a:xfrm>
          <a:prstGeom prst="rect">
            <a:avLst/>
          </a:prstGeom>
          <a:solidFill>
            <a:schemeClr val="bg1"/>
          </a:solidFill>
        </p:spPr>
      </p:pic>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7">
            <a:extLst>
              <a:ext uri="{28A0092B-C50C-407E-A947-70E740481C1C}">
                <a14:useLocalDpi xmlns:a14="http://schemas.microsoft.com/office/drawing/2010/main" val="0"/>
              </a:ext>
            </a:extLst>
          </a:blip>
          <a:srcRect l="10689" r="7243"/>
          <a:stretch/>
        </p:blipFill>
        <p:spPr>
          <a:xfrm>
            <a:off x="584626" y="3385329"/>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13949" y="1852787"/>
            <a:ext cx="1980000" cy="1092607"/>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本人確認書類</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になる！</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spcBef>
                <a:spcPts val="600"/>
              </a:spcBef>
            </a:pPr>
            <a:r>
              <a:rPr lang="en-US" altLang="ja-JP" sz="1000" b="1" dirty="0">
                <a:latin typeface="BIZ UDゴシック" panose="020B0400000000000000" pitchFamily="49" charset="-128"/>
                <a:ea typeface="BIZ UDゴシック" panose="020B0400000000000000" pitchFamily="49" charset="-128"/>
                <a:cs typeface="Meiryo" charset="-128"/>
              </a:rPr>
              <a:t>※</a:t>
            </a:r>
            <a:r>
              <a:rPr lang="ja-JP" altLang="en-US" sz="1000" b="1" dirty="0">
                <a:latin typeface="BIZ UDゴシック" panose="020B0400000000000000" pitchFamily="49" charset="-128"/>
                <a:ea typeface="BIZ UDゴシック" panose="020B0400000000000000" pitchFamily="49" charset="-128"/>
                <a:cs typeface="Meiryo" charset="-128"/>
              </a:rPr>
              <a:t>実施できない地域も</a:t>
            </a:r>
            <a:endParaRPr lang="en-US" altLang="ja-JP" sz="1000" b="1" dirty="0">
              <a:latin typeface="BIZ UDゴシック" panose="020B0400000000000000" pitchFamily="49" charset="-128"/>
              <a:ea typeface="BIZ UDゴシック" panose="020B0400000000000000" pitchFamily="49" charset="-128"/>
              <a:cs typeface="Meiryo" charset="-128"/>
            </a:endParaRPr>
          </a:p>
          <a:p>
            <a:pPr algn="ctr"/>
            <a:r>
              <a:rPr lang="ja-JP" altLang="en-US" sz="1000" b="1" dirty="0">
                <a:latin typeface="BIZ UDゴシック" panose="020B0400000000000000" pitchFamily="49" charset="-128"/>
                <a:ea typeface="BIZ UDゴシック" panose="020B0400000000000000" pitchFamily="49" charset="-128"/>
                <a:cs typeface="Meiryo" charset="-128"/>
              </a:rPr>
              <a:t>あります</a:t>
            </a:r>
            <a:endParaRPr kumimoji="1" lang="ja-JP" altLang="en-US" sz="1000" b="1" dirty="0">
              <a:latin typeface="BIZ UDゴシック" panose="020B0400000000000000" pitchFamily="49" charset="-128"/>
              <a:ea typeface="BIZ UDゴシック" panose="020B0400000000000000" pitchFamily="49" charset="-128"/>
              <a:cs typeface="Meiryo" charset="-128"/>
            </a:endParaRP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462410" y="1911402"/>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健康保険証</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としても使える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709561" y="1868706"/>
            <a:ext cx="1980000" cy="1015663"/>
          </a:xfrm>
          <a:prstGeom prst="rect">
            <a:avLst/>
          </a:prstGeom>
          <a:noFill/>
        </p:spPr>
        <p:txBody>
          <a:bodyPr wrap="square" rtlCol="0">
            <a:spAutoFit/>
          </a:bodyPr>
          <a:lstStyle/>
          <a:p>
            <a:pPr algn="ctr"/>
            <a:r>
              <a:rPr lang="ja-JP" altLang="en-US" sz="2000" b="1" dirty="0">
                <a:latin typeface="BIZ UDゴシック" panose="020B0400000000000000" pitchFamily="49" charset="-128"/>
                <a:ea typeface="BIZ UDゴシック" panose="020B0400000000000000" pitchFamily="49" charset="-128"/>
                <a:cs typeface="Meiryo" charset="-128"/>
              </a:rPr>
              <a:t>オンラインで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各種行政手続</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ができる</a:t>
            </a:r>
            <a:r>
              <a:rPr lang="en-US" altLang="ja-JP" sz="2000" b="1" dirty="0">
                <a:latin typeface="BIZ UDゴシック" panose="020B0400000000000000" pitchFamily="49" charset="-128"/>
                <a:ea typeface="BIZ UDゴシック" panose="020B0400000000000000" pitchFamily="49" charset="-128"/>
                <a:cs typeface="Meiryo" charset="-128"/>
              </a:rPr>
              <a:t> </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2111" y="823282"/>
            <a:ext cx="1205434" cy="851370"/>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556034" y="4984635"/>
            <a:ext cx="1389781"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9"/>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284008" y="5871773"/>
            <a:ext cx="3640740" cy="430887"/>
          </a:xfrm>
          <a:prstGeom prst="rect">
            <a:avLst/>
          </a:prstGeom>
          <a:noFill/>
        </p:spPr>
        <p:txBody>
          <a:bodyPr wrap="none" rtlCol="0">
            <a:spAutoFit/>
          </a:bodyPr>
          <a:lstStyle/>
          <a:p>
            <a:pPr algn="ctr"/>
            <a:r>
              <a:rPr kumimoji="1" lang="ja-JP" altLang="en-US" sz="1100" dirty="0">
                <a:latin typeface="BIZ UDゴシック" panose="020B0400000000000000" pitchFamily="49" charset="-128"/>
                <a:ea typeface="BIZ UDゴシック" panose="020B0400000000000000" pitchFamily="49" charset="-128"/>
              </a:rPr>
              <a:t>＜参考＞</a:t>
            </a:r>
            <a:r>
              <a:rPr lang="ja-JP" altLang="en-US" sz="1100" dirty="0">
                <a:latin typeface="BIZ UDゴシック" panose="020B0400000000000000" pitchFamily="49" charset="-128"/>
                <a:ea typeface="BIZ UDゴシック" panose="020B0400000000000000" pitchFamily="49" charset="-128"/>
              </a:rPr>
              <a:t>総務省のマイナンバーカードのホームページ</a:t>
            </a:r>
            <a:r>
              <a:rPr lang="en-US" altLang="ja-JP" sz="1100" dirty="0">
                <a:latin typeface="BIZ UDゴシック" panose="020B0400000000000000" pitchFamily="49" charset="-128"/>
                <a:ea typeface="BIZ UDゴシック" panose="020B0400000000000000" pitchFamily="49" charset="-128"/>
              </a:rPr>
              <a:t> </a:t>
            </a:r>
          </a:p>
          <a:p>
            <a:pPr algn="ctr"/>
            <a:r>
              <a:rPr lang="en-US" altLang="ja-JP" sz="1100" b="1" u="sng" dirty="0">
                <a:solidFill>
                  <a:srgbClr val="0000FF"/>
                </a:solidFill>
                <a:latin typeface="BIZ UDゴシック" panose="020B0400000000000000" pitchFamily="49" charset="-128"/>
                <a:ea typeface="BIZ UDゴシック" panose="020B0400000000000000" pitchFamily="49" charset="-128"/>
                <a:cs typeface="Meiryo" charset="-128"/>
                <a:hlinkClick r:id="rId10"/>
              </a:rPr>
              <a:t>https://www.soumu.go.jp/kojinbango_card/03.html</a:t>
            </a:r>
            <a:endParaRPr lang="ja-JP" altLang="en-US" sz="1100" b="1" dirty="0">
              <a:latin typeface="BIZ UDゴシック" panose="020B0400000000000000" pitchFamily="49" charset="-128"/>
              <a:ea typeface="BIZ UDゴシック" panose="020B0400000000000000" pitchFamily="49"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1"/>
          <a:stretch>
            <a:fillRect/>
          </a:stretch>
        </p:blipFill>
        <p:spPr>
          <a:xfrm>
            <a:off x="7861606" y="582894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6615376" y="4246653"/>
            <a:ext cx="1484726" cy="703082"/>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214444" y="715595"/>
            <a:ext cx="1089505" cy="9857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22001" y="3119896"/>
            <a:ext cx="1980000" cy="1015663"/>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コンビニ</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で各種証明書が</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取得できる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052525" y="481644"/>
            <a:ext cx="1252200" cy="1219696"/>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71606" y="1911367"/>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公金受取口座の</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登録ができる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13376" y="4984635"/>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8"/>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003044"/>
            <a:ext cx="1980000" cy="1323439"/>
          </a:xfrm>
          <a:prstGeom prst="rect">
            <a:avLst/>
          </a:prstGeom>
          <a:noFill/>
        </p:spPr>
        <p:txBody>
          <a:bodyPr wrap="square" rtlCol="0">
            <a:spAutoFit/>
          </a:bodyPr>
          <a:lstStyle/>
          <a:p>
            <a:pPr algn="ctr"/>
            <a:r>
              <a:rPr lang="en-US" altLang="ja-JP" sz="2000" b="1" dirty="0">
                <a:latin typeface="BIZ UDゴシック" panose="020B0400000000000000" pitchFamily="49" charset="-128"/>
                <a:ea typeface="BIZ UDゴシック" panose="020B0400000000000000" pitchFamily="49" charset="-128"/>
                <a:cs typeface="Meiryo" charset="-128"/>
              </a:rPr>
              <a:t>e-Tax</a:t>
            </a:r>
            <a:r>
              <a:rPr lang="ja-JP" altLang="en-US" sz="2000" b="1" dirty="0">
                <a:latin typeface="BIZ UDゴシック" panose="020B0400000000000000" pitchFamily="49" charset="-128"/>
                <a:ea typeface="BIZ UDゴシック" panose="020B0400000000000000" pitchFamily="49" charset="-128"/>
                <a:cs typeface="Meiryo" charset="-128"/>
              </a:rPr>
              <a:t>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確定申告の</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届出が自宅から</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できる</a:t>
            </a:r>
          </a:p>
        </p:txBody>
      </p:sp>
      <p:sp>
        <p:nvSpPr>
          <p:cNvPr id="2" name="テキスト ボックス 1">
            <a:extLst>
              <a:ext uri="{FF2B5EF4-FFF2-40B4-BE49-F238E27FC236}">
                <a16:creationId xmlns:a16="http://schemas.microsoft.com/office/drawing/2014/main" id="{04E8F1AC-A3FA-B892-8631-9B153F992DFB}"/>
              </a:ext>
            </a:extLst>
          </p:cNvPr>
          <p:cNvSpPr txBox="1"/>
          <p:nvPr/>
        </p:nvSpPr>
        <p:spPr>
          <a:xfrm>
            <a:off x="3595624" y="3060677"/>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メイリオ" panose="020B0604030504040204" pitchFamily="50" charset="-128"/>
                <a:ea typeface="メイリオ" panose="020B0604030504040204" pitchFamily="50" charset="-128"/>
                <a:cs typeface="Meiryo" charset="-128"/>
              </a:rPr>
              <a:t>マイナ</a:t>
            </a:r>
            <a:endParaRPr kumimoji="1" lang="en-US" altLang="ja-JP" sz="2000" b="1" strike="sngStrike" dirty="0">
              <a:solidFill>
                <a:srgbClr val="FF0000"/>
              </a:solidFill>
              <a:latin typeface="メイリオ" panose="020B0604030504040204" pitchFamily="50" charset="-128"/>
              <a:ea typeface="メイリオ" panose="020B0604030504040204" pitchFamily="50" charset="-128"/>
              <a:cs typeface="Meiryo" charset="-128"/>
            </a:endParaRPr>
          </a:p>
          <a:p>
            <a:pPr algn="ctr"/>
            <a:r>
              <a:rPr kumimoji="1" lang="ja-JP" altLang="en-US" sz="2000" b="1" strike="sngStrike" dirty="0">
                <a:solidFill>
                  <a:srgbClr val="FF0000"/>
                </a:solidFill>
                <a:latin typeface="メイリオ" panose="020B0604030504040204" pitchFamily="50" charset="-128"/>
                <a:ea typeface="メイリオ" panose="020B0604030504040204" pitchFamily="50" charset="-128"/>
                <a:cs typeface="Meiryo" charset="-128"/>
              </a:rPr>
              <a:t>ポイントが</a:t>
            </a:r>
            <a:endParaRPr kumimoji="1" lang="en-US" altLang="ja-JP" sz="2000" b="1" strike="sngStrike" dirty="0">
              <a:solidFill>
                <a:srgbClr val="FF0000"/>
              </a:solidFill>
              <a:latin typeface="メイリオ" panose="020B0604030504040204" pitchFamily="50" charset="-128"/>
              <a:ea typeface="メイリオ" panose="020B0604030504040204" pitchFamily="50" charset="-128"/>
              <a:cs typeface="Meiryo" charset="-128"/>
            </a:endParaRPr>
          </a:p>
          <a:p>
            <a:pPr algn="ctr"/>
            <a:r>
              <a:rPr kumimoji="1" lang="ja-JP" altLang="en-US" sz="2000" b="1" strike="sngStrike" dirty="0">
                <a:solidFill>
                  <a:srgbClr val="FF0000"/>
                </a:solidFill>
                <a:latin typeface="メイリオ" panose="020B0604030504040204" pitchFamily="50" charset="-128"/>
                <a:ea typeface="メイリオ" panose="020B0604030504040204" pitchFamily="50" charset="-128"/>
                <a:cs typeface="Meiryo" charset="-128"/>
              </a:rPr>
              <a:t>もらえる</a:t>
            </a:r>
            <a:endParaRPr kumimoji="1" lang="en-US" altLang="ja-JP" sz="2000" b="1" strike="sngStrike" dirty="0">
              <a:solidFill>
                <a:srgbClr val="FF0000"/>
              </a:solidFill>
              <a:latin typeface="メイリオ" panose="020B0604030504040204" pitchFamily="50" charset="-128"/>
              <a:ea typeface="メイリオ" panose="020B0604030504040204" pitchFamily="50" charset="-128"/>
              <a:cs typeface="Meiryo" charset="-128"/>
            </a:endParaRPr>
          </a:p>
          <a:p>
            <a:pPr algn="ctr"/>
            <a:r>
              <a:rPr kumimoji="1" lang="ja-JP" altLang="en-US" sz="1200" b="1" dirty="0">
                <a:solidFill>
                  <a:srgbClr val="FF0000"/>
                </a:solidFill>
                <a:latin typeface="メイリオ" panose="020B0604030504040204" pitchFamily="50" charset="-128"/>
                <a:ea typeface="メイリオ" panose="020B0604030504040204" pitchFamily="50" charset="-128"/>
                <a:cs typeface="Meiryo" charset="-128"/>
              </a:rPr>
              <a:t>（令和５年</a:t>
            </a:r>
            <a:r>
              <a:rPr kumimoji="1" lang="en-US" altLang="ja-JP" sz="1200" b="1" dirty="0">
                <a:solidFill>
                  <a:srgbClr val="FF0000"/>
                </a:solidFill>
                <a:latin typeface="メイリオ" panose="020B0604030504040204" pitchFamily="50" charset="-128"/>
                <a:ea typeface="メイリオ" panose="020B0604030504040204" pitchFamily="50" charset="-128"/>
                <a:cs typeface="Meiryo" charset="-128"/>
              </a:rPr>
              <a:t>9</a:t>
            </a:r>
            <a:r>
              <a:rPr kumimoji="1" lang="ja-JP" altLang="en-US" sz="1200" b="1" dirty="0">
                <a:solidFill>
                  <a:srgbClr val="FF0000"/>
                </a:solidFill>
                <a:latin typeface="メイリオ" panose="020B0604030504040204" pitchFamily="50" charset="-128"/>
                <a:ea typeface="メイリオ" panose="020B0604030504040204" pitchFamily="50" charset="-128"/>
                <a:cs typeface="Meiryo" charset="-128"/>
              </a:rPr>
              <a:t>月末終了）</a:t>
            </a:r>
          </a:p>
        </p:txBody>
      </p:sp>
    </p:spTree>
    <p:extLst>
      <p:ext uri="{BB962C8B-B14F-4D97-AF65-F5344CB8AC3E}">
        <p14:creationId xmlns:p14="http://schemas.microsoft.com/office/powerpoint/2010/main" val="353447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図 27" descr="「口座情報入力」画面の画像">
            <a:extLst>
              <a:ext uri="{FF2B5EF4-FFF2-40B4-BE49-F238E27FC236}">
                <a16:creationId xmlns:a16="http://schemas.microsoft.com/office/drawing/2014/main" id="{C24AE207-D5E8-490B-B535-D7383C66F260}"/>
              </a:ext>
            </a:extLst>
          </p:cNvPr>
          <p:cNvPicPr>
            <a:picLocks noChangeAspect="1"/>
          </p:cNvPicPr>
          <p:nvPr/>
        </p:nvPicPr>
        <p:blipFill>
          <a:blip r:embed="rId6"/>
          <a:stretch>
            <a:fillRect/>
          </a:stretch>
        </p:blipFill>
        <p:spPr>
          <a:xfrm>
            <a:off x="4572000" y="1988840"/>
            <a:ext cx="1751324" cy="311502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1210"/>
            <a:ext cx="5519460"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5C332745-BEAA-40D6-8F28-6A4AADB64739}"/>
              </a:ext>
            </a:extLst>
          </p:cNvPr>
          <p:cNvSpPr txBox="1"/>
          <p:nvPr/>
        </p:nvSpPr>
        <p:spPr>
          <a:xfrm>
            <a:off x="681800" y="1973922"/>
            <a:ext cx="3618124" cy="3985706"/>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右スワイプで「金融機関を選択」に移動しダブルタップ</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「金融機関」をダブルタップ。登録したい金融機関名を入力（一部でも可）して検索し、検索結果から金融機関を選択</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「支店名を選択」をダブルタップ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kumimoji="1" lang="en-US" altLang="ja-JP" sz="1100" b="1" i="0" u="none" strike="noStrike" kern="1200" cap="none"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endParaRPr>
          </a:p>
          <a:p>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登録したい支店名を入力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（一部でも可）して検索し、検索結果から支店を選択</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sp>
        <p:nvSpPr>
          <p:cNvPr id="40" name="正方形/長方形 39">
            <a:extLst>
              <a:ext uri="{FF2B5EF4-FFF2-40B4-BE49-F238E27FC236}">
                <a16:creationId xmlns:a16="http://schemas.microsoft.com/office/drawing/2014/main" id="{BC6CE0EB-425C-42DC-86BB-0DDCCCD06E00}"/>
              </a:ext>
            </a:extLst>
          </p:cNvPr>
          <p:cNvSpPr/>
          <p:nvPr/>
        </p:nvSpPr>
        <p:spPr>
          <a:xfrm>
            <a:off x="4646781" y="4431689"/>
            <a:ext cx="1107890"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3A891542-74C4-477F-A7BD-E70254C58C91}"/>
              </a:ext>
            </a:extLst>
          </p:cNvPr>
          <p:cNvSpPr/>
          <p:nvPr/>
        </p:nvSpPr>
        <p:spPr>
          <a:xfrm>
            <a:off x="4646781" y="3808250"/>
            <a:ext cx="1107890"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2" name="カギ線コネクタ 34">
            <a:extLst>
              <a:ext uri="{FF2B5EF4-FFF2-40B4-BE49-F238E27FC236}">
                <a16:creationId xmlns:a16="http://schemas.microsoft.com/office/drawing/2014/main" id="{B070015C-CDAB-46D7-B429-D6594C56AD9C}"/>
              </a:ext>
            </a:extLst>
          </p:cNvPr>
          <p:cNvCxnSpPr>
            <a:cxnSpLocks/>
          </p:cNvCxnSpPr>
          <p:nvPr/>
        </p:nvCxnSpPr>
        <p:spPr>
          <a:xfrm flipV="1">
            <a:off x="5749956" y="3546517"/>
            <a:ext cx="828000" cy="366413"/>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
        <p:nvSpPr>
          <p:cNvPr id="29"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10127" y="1422301"/>
            <a:ext cx="5216324" cy="396000"/>
          </a:xfrm>
        </p:spPr>
        <p:txBody>
          <a:bodyPr>
            <a:normAutofit fontScale="92500"/>
          </a:bodyPr>
          <a:lstStyle/>
          <a:p>
            <a:r>
              <a:rPr lang="ja-JP" altLang="en-US" dirty="0">
                <a:latin typeface="BIZ UDゴシック" panose="020B0400000000000000" pitchFamily="49" charset="-128"/>
                <a:ea typeface="BIZ UDゴシック" panose="020B0400000000000000" pitchFamily="49" charset="-128"/>
              </a:rPr>
              <a:t>続けて、本人名義の口座を登録します。</a:t>
            </a:r>
          </a:p>
        </p:txBody>
      </p:sp>
      <p:grpSp>
        <p:nvGrpSpPr>
          <p:cNvPr id="43" name="図形グループ 42">
            <a:extLst>
              <a:ext uri="{FF2B5EF4-FFF2-40B4-BE49-F238E27FC236}">
                <a16:creationId xmlns:a16="http://schemas.microsoft.com/office/drawing/2014/main" id="{0D6A8FA0-9940-4C33-9075-5D89393B5CEB}"/>
              </a:ext>
            </a:extLst>
          </p:cNvPr>
          <p:cNvGrpSpPr/>
          <p:nvPr/>
        </p:nvGrpSpPr>
        <p:grpSpPr>
          <a:xfrm>
            <a:off x="4336819" y="4139184"/>
            <a:ext cx="492443" cy="461665"/>
            <a:chOff x="7497563" y="2591644"/>
            <a:chExt cx="492443" cy="461665"/>
          </a:xfrm>
        </p:grpSpPr>
        <p:sp>
          <p:nvSpPr>
            <p:cNvPr id="44" name="円/楕円 43">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8209E3C3-E98E-4C55-8189-B9952DF419BD}"/>
                </a:ext>
              </a:extLst>
            </p:cNvPr>
            <p:cNvSpPr/>
            <p:nvPr/>
          </p:nvSpPr>
          <p:spPr>
            <a:xfrm>
              <a:off x="7497563" y="259164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グループ化 2" descr="「金融機関」、「支店名」選択画面の画像">
            <a:extLst>
              <a:ext uri="{FF2B5EF4-FFF2-40B4-BE49-F238E27FC236}">
                <a16:creationId xmlns:a16="http://schemas.microsoft.com/office/drawing/2014/main" id="{B7BAD62F-6D28-4C31-8BE1-40E298F90893}"/>
              </a:ext>
            </a:extLst>
          </p:cNvPr>
          <p:cNvGrpSpPr/>
          <p:nvPr/>
        </p:nvGrpSpPr>
        <p:grpSpPr>
          <a:xfrm>
            <a:off x="6299391" y="1988840"/>
            <a:ext cx="2066758" cy="4230915"/>
            <a:chOff x="6299391" y="1988840"/>
            <a:chExt cx="2066758" cy="4230915"/>
          </a:xfrm>
        </p:grpSpPr>
        <p:pic>
          <p:nvPicPr>
            <p:cNvPr id="11" name="図 10" descr="グラフィカル ユーザー インターフェイス&#10;&#10;自動的に生成された説明">
              <a:extLst>
                <a:ext uri="{FF2B5EF4-FFF2-40B4-BE49-F238E27FC236}">
                  <a16:creationId xmlns:a16="http://schemas.microsoft.com/office/drawing/2014/main" id="{98EDD9C2-FBA2-453D-AF18-1335C9AB6C61}"/>
                </a:ext>
              </a:extLst>
            </p:cNvPr>
            <p:cNvPicPr>
              <a:picLocks noChangeAspect="1"/>
            </p:cNvPicPr>
            <p:nvPr/>
          </p:nvPicPr>
          <p:blipFill rotWithShape="1">
            <a:blip r:embed="rId7"/>
            <a:srcRect b="48852"/>
            <a:stretch/>
          </p:blipFill>
          <p:spPr>
            <a:xfrm>
              <a:off x="6623285" y="4645719"/>
              <a:ext cx="1730176" cy="1574036"/>
            </a:xfrm>
            <a:prstGeom prst="rect">
              <a:avLst/>
            </a:prstGeom>
            <a:ln w="9525">
              <a:solidFill>
                <a:schemeClr val="tx1">
                  <a:lumMod val="50000"/>
                  <a:lumOff val="50000"/>
                </a:schemeClr>
              </a:solidFill>
            </a:ln>
          </p:spPr>
        </p:pic>
        <p:pic>
          <p:nvPicPr>
            <p:cNvPr id="14" name="図 13" descr="テキスト&#10;&#10;中程度の精度で自動的に生成された説明">
              <a:extLst>
                <a:ext uri="{FF2B5EF4-FFF2-40B4-BE49-F238E27FC236}">
                  <a16:creationId xmlns:a16="http://schemas.microsoft.com/office/drawing/2014/main" id="{F49DFBFC-EC20-4D05-B376-B1A121C475D5}"/>
                </a:ext>
              </a:extLst>
            </p:cNvPr>
            <p:cNvPicPr>
              <a:picLocks noChangeAspect="1"/>
            </p:cNvPicPr>
            <p:nvPr/>
          </p:nvPicPr>
          <p:blipFill rotWithShape="1">
            <a:blip r:embed="rId8"/>
            <a:srcRect b="15768"/>
            <a:stretch/>
          </p:blipFill>
          <p:spPr>
            <a:xfrm>
              <a:off x="6623285" y="1988840"/>
              <a:ext cx="1730176" cy="2592137"/>
            </a:xfrm>
            <a:prstGeom prst="rect">
              <a:avLst/>
            </a:prstGeom>
            <a:ln w="9525">
              <a:solidFill>
                <a:schemeClr val="tx1">
                  <a:lumMod val="50000"/>
                  <a:lumOff val="50000"/>
                </a:schemeClr>
              </a:solidFill>
            </a:ln>
          </p:spPr>
        </p:pic>
        <p:sp>
          <p:nvSpPr>
            <p:cNvPr id="33" name="正方形/長方形 32">
              <a:extLst>
                <a:ext uri="{FF2B5EF4-FFF2-40B4-BE49-F238E27FC236}">
                  <a16:creationId xmlns:a16="http://schemas.microsoft.com/office/drawing/2014/main" id="{BA152FA7-34A1-4589-9D35-11E68BB34501}"/>
                </a:ext>
              </a:extLst>
            </p:cNvPr>
            <p:cNvSpPr/>
            <p:nvPr/>
          </p:nvSpPr>
          <p:spPr>
            <a:xfrm>
              <a:off x="6653191" y="5887431"/>
              <a:ext cx="1700270" cy="3323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C9E25578-E839-46A7-8384-4B9DA6E1E5A9}"/>
                </a:ext>
              </a:extLst>
            </p:cNvPr>
            <p:cNvSpPr/>
            <p:nvPr/>
          </p:nvSpPr>
          <p:spPr>
            <a:xfrm>
              <a:off x="6593631" y="3270836"/>
              <a:ext cx="1772518" cy="13269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8" name="図形グループ 37">
              <a:extLst>
                <a:ext uri="{FF2B5EF4-FFF2-40B4-BE49-F238E27FC236}">
                  <a16:creationId xmlns:a16="http://schemas.microsoft.com/office/drawing/2014/main" id="{0D6A8FA0-9940-4C33-9075-5D89393B5CEB}"/>
                </a:ext>
              </a:extLst>
            </p:cNvPr>
            <p:cNvGrpSpPr/>
            <p:nvPr/>
          </p:nvGrpSpPr>
          <p:grpSpPr>
            <a:xfrm>
              <a:off x="6362111" y="5611918"/>
              <a:ext cx="492443" cy="461665"/>
              <a:chOff x="7494579" y="2624218"/>
              <a:chExt cx="492443" cy="461665"/>
            </a:xfrm>
          </p:grpSpPr>
          <p:sp>
            <p:nvSpPr>
              <p:cNvPr id="39" name="円/楕円 3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209E3C3-E98E-4C55-8189-B9952DF419BD}"/>
                  </a:ext>
                </a:extLst>
              </p:cNvPr>
              <p:cNvSpPr/>
              <p:nvPr/>
            </p:nvSpPr>
            <p:spPr>
              <a:xfrm>
                <a:off x="7494579" y="262421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299391" y="3009965"/>
              <a:ext cx="494045" cy="461665"/>
              <a:chOff x="7515480" y="2614553"/>
              <a:chExt cx="494045"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8209E3C3-E98E-4C55-8189-B9952DF419BD}"/>
                  </a:ext>
                </a:extLst>
              </p:cNvPr>
              <p:cNvSpPr/>
              <p:nvPr/>
            </p:nvSpPr>
            <p:spPr>
              <a:xfrm>
                <a:off x="7515480" y="2614553"/>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grpSp>
        <p:nvGrpSpPr>
          <p:cNvPr id="51" name="図形グループ 50">
            <a:extLst>
              <a:ext uri="{FF2B5EF4-FFF2-40B4-BE49-F238E27FC236}">
                <a16:creationId xmlns:a16="http://schemas.microsoft.com/office/drawing/2014/main" id="{0D6A8FA0-9940-4C33-9075-5D89393B5CEB}"/>
              </a:ext>
            </a:extLst>
          </p:cNvPr>
          <p:cNvGrpSpPr/>
          <p:nvPr/>
        </p:nvGrpSpPr>
        <p:grpSpPr>
          <a:xfrm>
            <a:off x="4336819" y="3533085"/>
            <a:ext cx="492444" cy="461665"/>
            <a:chOff x="7497564" y="2629216"/>
            <a:chExt cx="492444"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497564" y="2629216"/>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正方形/長方形 29">
            <a:extLst>
              <a:ext uri="{FF2B5EF4-FFF2-40B4-BE49-F238E27FC236}">
                <a16:creationId xmlns:a16="http://schemas.microsoft.com/office/drawing/2014/main" id="{205D412B-C3EE-A07B-9BE5-FECE7E496698}"/>
              </a:ext>
            </a:extLst>
          </p:cNvPr>
          <p:cNvSpPr/>
          <p:nvPr/>
        </p:nvSpPr>
        <p:spPr>
          <a:xfrm>
            <a:off x="327749" y="194071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❾</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1" name="正方形/長方形 30">
            <a:extLst>
              <a:ext uri="{FF2B5EF4-FFF2-40B4-BE49-F238E27FC236}">
                <a16:creationId xmlns:a16="http://schemas.microsoft.com/office/drawing/2014/main" id="{91DF36D8-D9A5-6F75-07B5-4B2626B8D2EC}"/>
              </a:ext>
            </a:extLst>
          </p:cNvPr>
          <p:cNvSpPr/>
          <p:nvPr/>
        </p:nvSpPr>
        <p:spPr>
          <a:xfrm>
            <a:off x="336044" y="2732406"/>
            <a:ext cx="494045"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➓</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9DCC4902-4F54-7293-E847-B64C84181EE3}"/>
              </a:ext>
            </a:extLst>
          </p:cNvPr>
          <p:cNvSpPr/>
          <p:nvPr/>
        </p:nvSpPr>
        <p:spPr>
          <a:xfrm>
            <a:off x="351933" y="410919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⓫</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5" name="正方形/長方形 34">
            <a:extLst>
              <a:ext uri="{FF2B5EF4-FFF2-40B4-BE49-F238E27FC236}">
                <a16:creationId xmlns:a16="http://schemas.microsoft.com/office/drawing/2014/main" id="{265B9FC1-C693-7158-605D-CCE1CEC797A9}"/>
              </a:ext>
            </a:extLst>
          </p:cNvPr>
          <p:cNvSpPr/>
          <p:nvPr/>
        </p:nvSpPr>
        <p:spPr>
          <a:xfrm>
            <a:off x="347489" y="4880210"/>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⓬</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cxnSp>
        <p:nvCxnSpPr>
          <p:cNvPr id="5" name="カギ線コネクタ 34">
            <a:extLst>
              <a:ext uri="{FF2B5EF4-FFF2-40B4-BE49-F238E27FC236}">
                <a16:creationId xmlns:a16="http://schemas.microsoft.com/office/drawing/2014/main" id="{0C78D599-537E-6F05-EA6F-ADEBC6CA281E}"/>
              </a:ext>
            </a:extLst>
          </p:cNvPr>
          <p:cNvCxnSpPr>
            <a:cxnSpLocks/>
          </p:cNvCxnSpPr>
          <p:nvPr/>
        </p:nvCxnSpPr>
        <p:spPr>
          <a:xfrm>
            <a:off x="5754671" y="4536369"/>
            <a:ext cx="898520" cy="1517224"/>
          </a:xfrm>
          <a:prstGeom prst="bentConnector3">
            <a:avLst>
              <a:gd name="adj1" fmla="val 50000"/>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072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descr="「口座情報入力」画面の画像">
            <a:extLst>
              <a:ext uri="{FF2B5EF4-FFF2-40B4-BE49-F238E27FC236}">
                <a16:creationId xmlns:a16="http://schemas.microsoft.com/office/drawing/2014/main" id="{1747EDC3-5A85-4E73-946F-A356974A6FA6}"/>
              </a:ext>
            </a:extLst>
          </p:cNvPr>
          <p:cNvPicPr>
            <a:picLocks noChangeAspect="1"/>
          </p:cNvPicPr>
          <p:nvPr/>
        </p:nvPicPr>
        <p:blipFill>
          <a:blip r:embed="rId6"/>
          <a:stretch>
            <a:fillRect/>
          </a:stretch>
        </p:blipFill>
        <p:spPr>
          <a:xfrm>
            <a:off x="6011863" y="1989138"/>
            <a:ext cx="2062718" cy="367240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1210"/>
            <a:ext cx="5519460" cy="547842"/>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5C332745-BEAA-40D6-8F28-6A4AADB64739}"/>
              </a:ext>
            </a:extLst>
          </p:cNvPr>
          <p:cNvSpPr txBox="1"/>
          <p:nvPr/>
        </p:nvSpPr>
        <p:spPr>
          <a:xfrm>
            <a:off x="707386" y="1705158"/>
            <a:ext cx="4947031" cy="3524042"/>
          </a:xfrm>
          <a:prstGeom prst="rect">
            <a:avLst/>
          </a:prstGeom>
          <a:noFill/>
        </p:spPr>
        <p:txBody>
          <a:bodyPr wrap="square" rtlCol="0">
            <a:spAutoFit/>
          </a:bodyPr>
          <a:lstStyle/>
          <a:p>
            <a:r>
              <a:rPr kumimoji="1" lang="ja-JP" altLang="en-US"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 左右スワイプで「</a:t>
            </a:r>
            <a:r>
              <a:rPr lang="ja-JP" altLang="en-US" sz="2000" b="1" dirty="0">
                <a:latin typeface="BIZ UDゴシック" panose="020B0400000000000000" pitchFamily="49" charset="-128"/>
                <a:ea typeface="BIZ UDゴシック" panose="020B0400000000000000" pitchFamily="49" charset="-128"/>
                <a:cs typeface="Meiryo" charset="-128"/>
              </a:rPr>
              <a:t>普通</a:t>
            </a: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当座</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のいずれかを選択しダブルタップ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1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右スワイプで移動し「口座番号</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をダブルタップ後入力</a:t>
            </a:r>
            <a:endParaRPr lang="en-US" altLang="ja-JP" sz="2000"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金融機関にゆうちょ銀行を選んだ場合、</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  口座種別</a:t>
            </a:r>
            <a:r>
              <a:rPr lang="ja-JP" altLang="en-US" sz="1400" spc="-15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「口座番号</a:t>
            </a:r>
            <a:r>
              <a:rPr lang="ja-JP" altLang="en-US" sz="1400" spc="-75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に代わる項目を入力します。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　画面の案内にしたっがって入力します。</a:t>
            </a:r>
            <a:endParaRPr kumimoji="1" lang="en-US" altLang="ja-JP" sz="32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endParaRPr>
          </a:p>
          <a:p>
            <a:endParaRPr kumimoji="1" lang="en-US" altLang="ja-JP" sz="11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右スワイプで口座名義を確認し、さらに右スワイプで</a:t>
            </a:r>
            <a:r>
              <a:rPr kumimoji="1" lang="ja-JP" altLang="en-US"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「確認する</a:t>
            </a:r>
            <a:r>
              <a:rPr lang="ja-JP" altLang="en-US" sz="2000" b="1" spc="-750"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pPr>
              <a:spcBef>
                <a:spcPts val="600"/>
              </a:spcBef>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照会結果の詳細はマイナポータルサイトの</a:t>
            </a:r>
            <a:endParaRPr lang="en-US" altLang="ja-JP" sz="1400" dirty="0">
              <a:latin typeface="BIZ UDゴシック" panose="020B0400000000000000" pitchFamily="49" charset="-128"/>
              <a:ea typeface="BIZ UDゴシック" panose="020B0400000000000000" pitchFamily="49" charset="-128"/>
              <a:cs typeface="Meiryo" charset="-128"/>
            </a:endParaRPr>
          </a:p>
          <a:p>
            <a:pPr>
              <a:lnSpc>
                <a:spcPct val="75000"/>
              </a:lnSpc>
            </a:pPr>
            <a:r>
              <a:rPr lang="ja-JP" altLang="en-US" sz="1400" dirty="0">
                <a:latin typeface="BIZ UDゴシック" panose="020B0400000000000000" pitchFamily="49" charset="-128"/>
                <a:ea typeface="BIZ UDゴシック" panose="020B0400000000000000" pitchFamily="49" charset="-128"/>
                <a:cs typeface="Meiryo" charset="-128"/>
              </a:rPr>
              <a:t> 「よくあるご質問</a:t>
            </a:r>
            <a:r>
              <a:rPr lang="ja-JP" altLang="en-US" sz="1400" spc="-75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をご参照ください</a:t>
            </a:r>
            <a:r>
              <a:rPr lang="ja-JP" altLang="en-US" sz="2000" dirty="0">
                <a:latin typeface="BIZ UDゴシック" panose="020B0400000000000000" pitchFamily="49" charset="-128"/>
                <a:ea typeface="BIZ UDゴシック" panose="020B0400000000000000" pitchFamily="49" charset="-128"/>
                <a:cs typeface="Meiryo" charset="-128"/>
              </a:rPr>
              <a:t>。</a:t>
            </a:r>
            <a:endParaRPr kumimoji="1" lang="en-US" altLang="ja-JP"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endParaRPr>
          </a:p>
        </p:txBody>
      </p:sp>
      <p:sp>
        <p:nvSpPr>
          <p:cNvPr id="34" name="正方形/長方形 33">
            <a:extLst>
              <a:ext uri="{FF2B5EF4-FFF2-40B4-BE49-F238E27FC236}">
                <a16:creationId xmlns:a16="http://schemas.microsoft.com/office/drawing/2014/main" id="{EA2DC9FF-EADD-40B6-A72B-297F5F690506}"/>
              </a:ext>
            </a:extLst>
          </p:cNvPr>
          <p:cNvSpPr/>
          <p:nvPr/>
        </p:nvSpPr>
        <p:spPr>
          <a:xfrm>
            <a:off x="6094038" y="3700384"/>
            <a:ext cx="1952673" cy="3240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正方形/長方形 36">
            <a:extLst>
              <a:ext uri="{FF2B5EF4-FFF2-40B4-BE49-F238E27FC236}">
                <a16:creationId xmlns:a16="http://schemas.microsoft.com/office/drawing/2014/main" id="{B005EDCD-550A-45C9-9F4A-3FCCCFFBA6C6}"/>
              </a:ext>
            </a:extLst>
          </p:cNvPr>
          <p:cNvSpPr/>
          <p:nvPr/>
        </p:nvSpPr>
        <p:spPr>
          <a:xfrm>
            <a:off x="6094039" y="2588844"/>
            <a:ext cx="1117349" cy="209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A02A7E9A-7A44-4E58-8D46-B6B7DC9805F6}"/>
              </a:ext>
            </a:extLst>
          </p:cNvPr>
          <p:cNvSpPr/>
          <p:nvPr/>
        </p:nvSpPr>
        <p:spPr>
          <a:xfrm>
            <a:off x="6094039" y="5214756"/>
            <a:ext cx="1952672" cy="4001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8" name="図 7" descr="マイナポータルサイトの「よくあるご質問」のQRコード">
            <a:extLst>
              <a:ext uri="{FF2B5EF4-FFF2-40B4-BE49-F238E27FC236}">
                <a16:creationId xmlns:a16="http://schemas.microsoft.com/office/drawing/2014/main" id="{06285476-E90F-4162-98ED-69D4D6F88867}"/>
              </a:ext>
            </a:extLst>
          </p:cNvPr>
          <p:cNvPicPr>
            <a:picLocks noChangeAspect="1"/>
          </p:cNvPicPr>
          <p:nvPr/>
        </p:nvPicPr>
        <p:blipFill>
          <a:blip r:embed="rId7"/>
          <a:stretch>
            <a:fillRect/>
          </a:stretch>
        </p:blipFill>
        <p:spPr>
          <a:xfrm>
            <a:off x="2176587" y="5409360"/>
            <a:ext cx="955551" cy="955551"/>
          </a:xfrm>
          <a:prstGeom prst="rect">
            <a:avLst/>
          </a:prstGeom>
        </p:spPr>
      </p:pic>
      <p:grpSp>
        <p:nvGrpSpPr>
          <p:cNvPr id="21" name="図形グループ 20">
            <a:extLst>
              <a:ext uri="{FF2B5EF4-FFF2-40B4-BE49-F238E27FC236}">
                <a16:creationId xmlns:a16="http://schemas.microsoft.com/office/drawing/2014/main" id="{0D6A8FA0-9940-4C33-9075-5D89393B5CEB}"/>
              </a:ext>
            </a:extLst>
          </p:cNvPr>
          <p:cNvGrpSpPr/>
          <p:nvPr/>
        </p:nvGrpSpPr>
        <p:grpSpPr>
          <a:xfrm>
            <a:off x="5759551" y="4974673"/>
            <a:ext cx="492443" cy="461665"/>
            <a:chOff x="7510191" y="2635045"/>
            <a:chExt cx="492443" cy="461665"/>
          </a:xfrm>
        </p:grpSpPr>
        <p:sp>
          <p:nvSpPr>
            <p:cNvPr id="22" name="円/楕円 2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8209E3C3-E98E-4C55-8189-B9952DF419BD}"/>
                </a:ext>
              </a:extLst>
            </p:cNvPr>
            <p:cNvSpPr/>
            <p:nvPr/>
          </p:nvSpPr>
          <p:spPr>
            <a:xfrm>
              <a:off x="7510191" y="263504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4" name="図形グループ 23">
            <a:extLst>
              <a:ext uri="{FF2B5EF4-FFF2-40B4-BE49-F238E27FC236}">
                <a16:creationId xmlns:a16="http://schemas.microsoft.com/office/drawing/2014/main" id="{0D6A8FA0-9940-4C33-9075-5D89393B5CEB}"/>
              </a:ext>
            </a:extLst>
          </p:cNvPr>
          <p:cNvGrpSpPr/>
          <p:nvPr/>
        </p:nvGrpSpPr>
        <p:grpSpPr>
          <a:xfrm>
            <a:off x="5765641" y="3496634"/>
            <a:ext cx="492443" cy="461665"/>
            <a:chOff x="7516281" y="2661435"/>
            <a:chExt cx="492443" cy="461665"/>
          </a:xfrm>
        </p:grpSpPr>
        <p:sp>
          <p:nvSpPr>
            <p:cNvPr id="25" name="円/楕円 2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8209E3C3-E98E-4C55-8189-B9952DF419BD}"/>
                </a:ext>
              </a:extLst>
            </p:cNvPr>
            <p:cNvSpPr/>
            <p:nvPr/>
          </p:nvSpPr>
          <p:spPr>
            <a:xfrm>
              <a:off x="7516281" y="266143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7" name="図形グループ 26">
            <a:extLst>
              <a:ext uri="{FF2B5EF4-FFF2-40B4-BE49-F238E27FC236}">
                <a16:creationId xmlns:a16="http://schemas.microsoft.com/office/drawing/2014/main" id="{0D6A8FA0-9940-4C33-9075-5D89393B5CEB}"/>
              </a:ext>
            </a:extLst>
          </p:cNvPr>
          <p:cNvGrpSpPr/>
          <p:nvPr/>
        </p:nvGrpSpPr>
        <p:grpSpPr>
          <a:xfrm>
            <a:off x="5775436" y="2265783"/>
            <a:ext cx="492443" cy="461665"/>
            <a:chOff x="7512094" y="2616594"/>
            <a:chExt cx="492443" cy="461665"/>
          </a:xfrm>
        </p:grpSpPr>
        <p:sp>
          <p:nvSpPr>
            <p:cNvPr id="28" name="円/楕円 2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8209E3C3-E98E-4C55-8189-B9952DF419BD}"/>
                </a:ext>
              </a:extLst>
            </p:cNvPr>
            <p:cNvSpPr/>
            <p:nvPr/>
          </p:nvSpPr>
          <p:spPr>
            <a:xfrm>
              <a:off x="7512094" y="261659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0" name="正方形/長方形 29">
            <a:extLst>
              <a:ext uri="{FF2B5EF4-FFF2-40B4-BE49-F238E27FC236}">
                <a16:creationId xmlns:a16="http://schemas.microsoft.com/office/drawing/2014/main" id="{82D9D596-0AAB-0196-5522-A16E38285E91}"/>
              </a:ext>
            </a:extLst>
          </p:cNvPr>
          <p:cNvSpPr/>
          <p:nvPr/>
        </p:nvSpPr>
        <p:spPr>
          <a:xfrm>
            <a:off x="378748" y="1686169"/>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⓭</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1" name="正方形/長方形 30">
            <a:extLst>
              <a:ext uri="{FF2B5EF4-FFF2-40B4-BE49-F238E27FC236}">
                <a16:creationId xmlns:a16="http://schemas.microsoft.com/office/drawing/2014/main" id="{6E8DBC93-BEE7-89AE-B9E3-2682AB2C25DD}"/>
              </a:ext>
            </a:extLst>
          </p:cNvPr>
          <p:cNvSpPr/>
          <p:nvPr/>
        </p:nvSpPr>
        <p:spPr>
          <a:xfrm>
            <a:off x="386328" y="2472677"/>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⓮</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2" name="正方形/長方形 31">
            <a:extLst>
              <a:ext uri="{FF2B5EF4-FFF2-40B4-BE49-F238E27FC236}">
                <a16:creationId xmlns:a16="http://schemas.microsoft.com/office/drawing/2014/main" id="{E7B22C2C-05F0-9F9E-02B0-5135E7536A9D}"/>
              </a:ext>
            </a:extLst>
          </p:cNvPr>
          <p:cNvSpPr/>
          <p:nvPr/>
        </p:nvSpPr>
        <p:spPr>
          <a:xfrm>
            <a:off x="386328" y="395229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⓯</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54767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1" name="図 30" descr="「すべての確認事項に同意する」、「登録する」ボタンがある画面の画像">
            <a:extLst>
              <a:ext uri="{FF2B5EF4-FFF2-40B4-BE49-F238E27FC236}">
                <a16:creationId xmlns:a16="http://schemas.microsoft.com/office/drawing/2014/main" id="{FE5979E4-4D01-4F00-A83E-66F3846DE80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47746" y="4869160"/>
            <a:ext cx="1689774" cy="124652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693146" y="2021260"/>
            <a:ext cx="3600000" cy="4185761"/>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AoyagiKouzanFontT"/>
              </a:rPr>
              <a:t> 登録内容の確認となります。右スワイプで移動し</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次へ</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AoyagiKouzanFontT"/>
              </a:rPr>
              <a:t> </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口座情報登録・連携システム利用に関する利用規約</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を確認いただき、</a:t>
            </a:r>
            <a:r>
              <a:rPr lang="ja-JP" altLang="en-US" sz="2000" b="1" dirty="0">
                <a:latin typeface="BIZ UDゴシック" panose="020B0400000000000000" pitchFamily="49" charset="-128"/>
                <a:ea typeface="BIZ UDゴシック" panose="020B0400000000000000" pitchFamily="49" charset="-128"/>
                <a:cs typeface="AoyagiKouzanFontT"/>
              </a:rPr>
              <a:t>右スワイプで</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Meiryo" charset="-128"/>
              </a:rPr>
              <a:t>すべての確認事項に同意する</a:t>
            </a:r>
            <a:r>
              <a:rPr lang="en-US" altLang="ja-JP" sz="2000" b="1" dirty="0">
                <a:latin typeface="BIZ UDゴシック" panose="020B0400000000000000" pitchFamily="49" charset="-128"/>
                <a:ea typeface="BIZ UDゴシック" panose="020B0400000000000000" pitchFamily="49" charset="-128"/>
                <a:cs typeface="AoyagiKouzanFontT"/>
              </a:rPr>
              <a:t>｣</a:t>
            </a:r>
            <a:r>
              <a:rPr lang="ja-JP" altLang="en-US" sz="2000" b="1" dirty="0">
                <a:latin typeface="BIZ UDゴシック" panose="020B0400000000000000" pitchFamily="49" charset="-128"/>
                <a:ea typeface="BIZ UDゴシック" panose="020B0400000000000000" pitchFamily="49" charset="-128"/>
                <a:cs typeface="AoyagiKouzanFontT"/>
              </a:rPr>
              <a:t>まで移動しダブルタップ</a:t>
            </a:r>
            <a:endParaRPr lang="en-US" altLang="ja-JP" sz="2000" b="1" dirty="0">
              <a:latin typeface="BIZ UDゴシック" panose="020B0400000000000000" pitchFamily="49" charset="-128"/>
              <a:ea typeface="BIZ UDゴシック" panose="020B0400000000000000" pitchFamily="49" charset="-128"/>
              <a:cs typeface="AoyagiKouzanFontT"/>
            </a:endParaRPr>
          </a:p>
          <a:p>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 右スワイプで「登録する」へ移動しダブルタップ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1800" b="1" dirty="0">
                <a:effectLst/>
                <a:latin typeface="BIZ UDPゴシック" panose="020B0400000000000000" pitchFamily="50" charset="-128"/>
                <a:ea typeface="BIZ UDPゴシック" panose="020B0400000000000000" pitchFamily="50" charset="-128"/>
              </a:rPr>
              <a:t>公金受取口座の登録が完了です</a:t>
            </a:r>
            <a:endParaRPr lang="ja-JP" altLang="en-US" sz="1800" b="1" dirty="0">
              <a:effectLst/>
              <a:latin typeface="Century" panose="02040604050505020304" pitchFamily="18" charset="0"/>
              <a:ea typeface="ＭＳ 明朝" panose="02020609040205080304" pitchFamily="17" charset="-128"/>
            </a:endParaRPr>
          </a:p>
        </p:txBody>
      </p:sp>
      <p:sp>
        <p:nvSpPr>
          <p:cNvPr id="42" name="正方形/長方形 41">
            <a:extLst>
              <a:ext uri="{FF2B5EF4-FFF2-40B4-BE49-F238E27FC236}">
                <a16:creationId xmlns:a16="http://schemas.microsoft.com/office/drawing/2014/main" id="{29E01530-A1DC-4F4B-B497-8E82F4E7AA6A}"/>
              </a:ext>
            </a:extLst>
          </p:cNvPr>
          <p:cNvSpPr/>
          <p:nvPr/>
        </p:nvSpPr>
        <p:spPr>
          <a:xfrm>
            <a:off x="6933850" y="5036283"/>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正方形/長方形 23"/>
          <p:cNvSpPr/>
          <p:nvPr/>
        </p:nvSpPr>
        <p:spPr>
          <a:xfrm>
            <a:off x="6921482" y="5505453"/>
            <a:ext cx="1555359" cy="286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40472" y="1484824"/>
            <a:ext cx="8280000" cy="360000"/>
          </a:xfrm>
        </p:spPr>
        <p:txBody>
          <a:bodyPr>
            <a:normAutofit fontScale="77500" lnSpcReduction="20000"/>
          </a:bodyPr>
          <a:lstStyle/>
          <a:p>
            <a:r>
              <a:rPr lang="ja-JP" altLang="en-US" sz="2800" dirty="0">
                <a:latin typeface="BIZ UDゴシック" panose="020B0400000000000000" pitchFamily="49" charset="-128"/>
                <a:ea typeface="BIZ UDゴシック" panose="020B0400000000000000" pitchFamily="49" charset="-128"/>
              </a:rPr>
              <a:t>本人情報・口座情報を登録することについて、ご同意頂きます。</a:t>
            </a:r>
            <a:endParaRPr lang="en-US" altLang="ja-JP" dirty="0">
              <a:latin typeface="BIZ UDゴシック" panose="020B0400000000000000" pitchFamily="49" charset="-128"/>
              <a:ea typeface="BIZ UDゴシック" panose="020B0400000000000000" pitchFamily="49" charset="-128"/>
            </a:endParaRPr>
          </a:p>
        </p:txBody>
      </p:sp>
      <p:grpSp>
        <p:nvGrpSpPr>
          <p:cNvPr id="33" name="図形グループ 32">
            <a:extLst>
              <a:ext uri="{FF2B5EF4-FFF2-40B4-BE49-F238E27FC236}">
                <a16:creationId xmlns:a16="http://schemas.microsoft.com/office/drawing/2014/main" id="{0D6A8FA0-9940-4C33-9075-5D89393B5CEB}"/>
              </a:ext>
            </a:extLst>
          </p:cNvPr>
          <p:cNvGrpSpPr/>
          <p:nvPr/>
        </p:nvGrpSpPr>
        <p:grpSpPr>
          <a:xfrm>
            <a:off x="6597385" y="5406721"/>
            <a:ext cx="503951" cy="461665"/>
            <a:chOff x="7498508" y="2612258"/>
            <a:chExt cx="503951" cy="461665"/>
          </a:xfrm>
        </p:grpSpPr>
        <p:sp>
          <p:nvSpPr>
            <p:cNvPr id="52" name="円/楕円 5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8209E3C3-E98E-4C55-8189-B9952DF419BD}"/>
                </a:ext>
              </a:extLst>
            </p:cNvPr>
            <p:cNvSpPr/>
            <p:nvPr/>
          </p:nvSpPr>
          <p:spPr>
            <a:xfrm>
              <a:off x="7498508" y="2612258"/>
              <a:ext cx="503951" cy="461665"/>
            </a:xfrm>
            <a:prstGeom prst="rect">
              <a:avLst/>
            </a:prstGeom>
          </p:spPr>
          <p:txBody>
            <a:bodyPr wrap="squar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4" name="図形グループ 53">
            <a:extLst>
              <a:ext uri="{FF2B5EF4-FFF2-40B4-BE49-F238E27FC236}">
                <a16:creationId xmlns:a16="http://schemas.microsoft.com/office/drawing/2014/main" id="{0D6A8FA0-9940-4C33-9075-5D89393B5CEB}"/>
              </a:ext>
            </a:extLst>
          </p:cNvPr>
          <p:cNvGrpSpPr/>
          <p:nvPr/>
        </p:nvGrpSpPr>
        <p:grpSpPr>
          <a:xfrm>
            <a:off x="6597385" y="4824702"/>
            <a:ext cx="492444" cy="461665"/>
            <a:chOff x="7504329" y="2632374"/>
            <a:chExt cx="492444" cy="461665"/>
          </a:xfrm>
        </p:grpSpPr>
        <p:sp>
          <p:nvSpPr>
            <p:cNvPr id="55" name="円/楕円 5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a:extLst>
                <a:ext uri="{FF2B5EF4-FFF2-40B4-BE49-F238E27FC236}">
                  <a16:creationId xmlns:a16="http://schemas.microsoft.com/office/drawing/2014/main" id="{8209E3C3-E98E-4C55-8189-B9952DF419BD}"/>
                </a:ext>
              </a:extLst>
            </p:cNvPr>
            <p:cNvSpPr/>
            <p:nvPr/>
          </p:nvSpPr>
          <p:spPr>
            <a:xfrm>
              <a:off x="7504329" y="2632374"/>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61" name="図形グループ 60"/>
          <p:cNvGrpSpPr>
            <a:grpSpLocks noChangeAspect="1"/>
          </p:cNvGrpSpPr>
          <p:nvPr/>
        </p:nvGrpSpPr>
        <p:grpSpPr>
          <a:xfrm rot="5400000">
            <a:off x="7443406" y="4432641"/>
            <a:ext cx="360000" cy="345916"/>
            <a:chOff x="2743754" y="4622188"/>
            <a:chExt cx="720000" cy="691832"/>
          </a:xfrm>
        </p:grpSpPr>
        <p:cxnSp>
          <p:nvCxnSpPr>
            <p:cNvPr id="62" name="直線コネクタ 6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 name="図 29" descr="口座情報登録の同意確認画面の画像">
            <a:extLst>
              <a:ext uri="{FF2B5EF4-FFF2-40B4-BE49-F238E27FC236}">
                <a16:creationId xmlns:a16="http://schemas.microsoft.com/office/drawing/2014/main" id="{4A7EC7D2-9982-4223-85CC-2AE12B1C41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03233" y="2009029"/>
            <a:ext cx="1551321" cy="2344522"/>
          </a:xfrm>
          <a:prstGeom prst="rect">
            <a:avLst/>
          </a:prstGeom>
          <a:ln w="9525">
            <a:solidFill>
              <a:schemeClr val="tx1">
                <a:lumMod val="50000"/>
                <a:lumOff val="50000"/>
              </a:schemeClr>
            </a:solidFill>
          </a:ln>
        </p:spPr>
      </p:pic>
      <p:pic>
        <p:nvPicPr>
          <p:cNvPr id="32" name="図 31" descr="グラフィカル ユーザー インターフェイス が含まれている画像&#10;&#10;自動的に生成された説明">
            <a:extLst>
              <a:ext uri="{FF2B5EF4-FFF2-40B4-BE49-F238E27FC236}">
                <a16:creationId xmlns:a16="http://schemas.microsoft.com/office/drawing/2014/main" id="{CDB3E3B0-559D-4DF3-B8CD-7A189E221EB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24774" y="4524106"/>
            <a:ext cx="1701119" cy="1153613"/>
          </a:xfrm>
          <a:prstGeom prst="rect">
            <a:avLst/>
          </a:prstGeom>
          <a:ln w="9525">
            <a:solidFill>
              <a:schemeClr val="tx1">
                <a:lumMod val="50000"/>
                <a:lumOff val="50000"/>
              </a:schemeClr>
            </a:solidFill>
          </a:ln>
        </p:spPr>
      </p:pic>
      <p:pic>
        <p:nvPicPr>
          <p:cNvPr id="6" name="図 5">
            <a:extLst>
              <a:ext uri="{FF2B5EF4-FFF2-40B4-BE49-F238E27FC236}">
                <a16:creationId xmlns:a16="http://schemas.microsoft.com/office/drawing/2014/main" id="{2475CD0A-D83A-4FF9-9E50-AC4875D3DE6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714999" y="2009029"/>
            <a:ext cx="1710894" cy="2446904"/>
          </a:xfrm>
          <a:prstGeom prst="rect">
            <a:avLst/>
          </a:prstGeom>
          <a:ln w="9525">
            <a:solidFill>
              <a:schemeClr val="tx1">
                <a:lumMod val="50000"/>
                <a:lumOff val="50000"/>
              </a:schemeClr>
            </a:solidFill>
          </a:ln>
        </p:spPr>
      </p:pic>
      <p:sp>
        <p:nvSpPr>
          <p:cNvPr id="36" name="正方形/長方形 35">
            <a:extLst>
              <a:ext uri="{FF2B5EF4-FFF2-40B4-BE49-F238E27FC236}">
                <a16:creationId xmlns:a16="http://schemas.microsoft.com/office/drawing/2014/main" id="{F21797A6-7AE0-461D-9761-FD35CF5193B2}"/>
              </a:ext>
            </a:extLst>
          </p:cNvPr>
          <p:cNvSpPr/>
          <p:nvPr/>
        </p:nvSpPr>
        <p:spPr>
          <a:xfrm>
            <a:off x="4802023" y="4956259"/>
            <a:ext cx="1547532" cy="28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57" name="図形グループ 56">
            <a:extLst>
              <a:ext uri="{FF2B5EF4-FFF2-40B4-BE49-F238E27FC236}">
                <a16:creationId xmlns:a16="http://schemas.microsoft.com/office/drawing/2014/main" id="{0D6A8FA0-9940-4C33-9075-5D89393B5CEB}"/>
              </a:ext>
            </a:extLst>
          </p:cNvPr>
          <p:cNvGrpSpPr/>
          <p:nvPr/>
        </p:nvGrpSpPr>
        <p:grpSpPr>
          <a:xfrm>
            <a:off x="4514172" y="4705231"/>
            <a:ext cx="492444" cy="461665"/>
            <a:chOff x="7498670" y="2638649"/>
            <a:chExt cx="492444" cy="461665"/>
          </a:xfrm>
        </p:grpSpPr>
        <p:sp>
          <p:nvSpPr>
            <p:cNvPr id="58" name="円/楕円 5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正方形/長方形 58">
              <a:extLst>
                <a:ext uri="{FF2B5EF4-FFF2-40B4-BE49-F238E27FC236}">
                  <a16:creationId xmlns:a16="http://schemas.microsoft.com/office/drawing/2014/main" id="{8209E3C3-E98E-4C55-8189-B9952DF419BD}"/>
                </a:ext>
              </a:extLst>
            </p:cNvPr>
            <p:cNvSpPr/>
            <p:nvPr/>
          </p:nvSpPr>
          <p:spPr>
            <a:xfrm>
              <a:off x="7498670" y="2638649"/>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8" name="図 7"/>
          <p:cNvPicPr>
            <a:picLocks noChangeAspect="1"/>
          </p:cNvPicPr>
          <p:nvPr/>
        </p:nvPicPr>
        <p:blipFill>
          <a:blip r:embed="rId10"/>
          <a:stretch>
            <a:fillRect/>
          </a:stretch>
        </p:blipFill>
        <p:spPr>
          <a:xfrm>
            <a:off x="4577290" y="4350622"/>
            <a:ext cx="1968500" cy="317500"/>
          </a:xfrm>
          <a:prstGeom prst="rect">
            <a:avLst/>
          </a:prstGeom>
        </p:spPr>
      </p:pic>
      <p:sp>
        <p:nvSpPr>
          <p:cNvPr id="37" name="正方形/長方形 36">
            <a:extLst>
              <a:ext uri="{FF2B5EF4-FFF2-40B4-BE49-F238E27FC236}">
                <a16:creationId xmlns:a16="http://schemas.microsoft.com/office/drawing/2014/main" id="{4042FF2D-75AC-F72E-8F19-6F01327929FF}"/>
              </a:ext>
            </a:extLst>
          </p:cNvPr>
          <p:cNvSpPr/>
          <p:nvPr/>
        </p:nvSpPr>
        <p:spPr>
          <a:xfrm>
            <a:off x="365926" y="2009984"/>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⓰</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F4C5E9C3-A1F8-B5F7-B223-8A1D449C9F07}"/>
              </a:ext>
            </a:extLst>
          </p:cNvPr>
          <p:cNvSpPr/>
          <p:nvPr/>
        </p:nvSpPr>
        <p:spPr>
          <a:xfrm>
            <a:off x="365927" y="3114195"/>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⓱</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9" name="正方形/長方形 38">
            <a:extLst>
              <a:ext uri="{FF2B5EF4-FFF2-40B4-BE49-F238E27FC236}">
                <a16:creationId xmlns:a16="http://schemas.microsoft.com/office/drawing/2014/main" id="{57607FA7-177F-7768-5444-F60C98FA387B}"/>
              </a:ext>
            </a:extLst>
          </p:cNvPr>
          <p:cNvSpPr/>
          <p:nvPr/>
        </p:nvSpPr>
        <p:spPr>
          <a:xfrm>
            <a:off x="365927" y="4874840"/>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⓲</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60897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図 4" descr="マイナポータルのトップ画面の画像">
            <a:extLst>
              <a:ext uri="{FF2B5EF4-FFF2-40B4-BE49-F238E27FC236}">
                <a16:creationId xmlns:a16="http://schemas.microsoft.com/office/drawing/2014/main" id="{A1077371-39E2-4A6F-9D2C-61AAF586E0A8}"/>
              </a:ext>
            </a:extLst>
          </p:cNvPr>
          <p:cNvPicPr>
            <a:picLocks noChangeAspect="1"/>
          </p:cNvPicPr>
          <p:nvPr/>
        </p:nvPicPr>
        <p:blipFill>
          <a:blip r:embed="rId6"/>
          <a:stretch>
            <a:fillRect/>
          </a:stretch>
        </p:blipFill>
        <p:spPr>
          <a:xfrm>
            <a:off x="4740837" y="2272990"/>
            <a:ext cx="1583833" cy="281711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346919"/>
            <a:ext cx="7200000" cy="720000"/>
          </a:xfrm>
        </p:spPr>
        <p:txBody>
          <a:bodyPr vert="horz">
            <a:noAutofit/>
          </a:bodyPr>
          <a:lstStyle/>
          <a:p>
            <a:r>
              <a:rPr lang="ja-JP" altLang="en-US" dirty="0">
                <a:latin typeface="BIZ UDゴシック" panose="020B0400000000000000" pitchFamily="49" charset="-128"/>
                <a:ea typeface="BIZ UDゴシック" panose="020B0400000000000000" pitchFamily="49" charset="-128"/>
              </a:rPr>
              <a:t>公金受取口座の登録のしかた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4-A</a:t>
            </a:r>
            <a:endParaRPr lang="en-US" sz="36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79AE165D-7433-4954-AB3E-268BE10F3010}"/>
              </a:ext>
            </a:extLst>
          </p:cNvPr>
          <p:cNvSpPr txBox="1"/>
          <p:nvPr/>
        </p:nvSpPr>
        <p:spPr>
          <a:xfrm>
            <a:off x="731282" y="2172385"/>
            <a:ext cx="3315983" cy="2862322"/>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cs typeface="Meiryo" charset="-128"/>
              </a:rPr>
              <a:t> トップページの下の方にある「公金受取口座の登録・変更」をダブルタップ</a:t>
            </a:r>
            <a:endParaRPr lang="en-US" altLang="ja-JP" sz="2000" b="1" dirty="0">
              <a:latin typeface="BIZ UDゴシック" panose="020B0400000000000000" pitchFamily="49" charset="-128"/>
              <a:ea typeface="BIZ UDゴシック" panose="020B0400000000000000" pitchFamily="49" charset="-128"/>
              <a:cs typeface="Meiryo" charset="-128"/>
            </a:endParaRPr>
          </a:p>
          <a:p>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dirty="0">
                <a:latin typeface="BIZ UDゴシック" panose="020B0400000000000000" pitchFamily="49" charset="-128"/>
                <a:ea typeface="BIZ UDゴシック" panose="020B0400000000000000" pitchFamily="49" charset="-128"/>
                <a:cs typeface="Meiryo" charset="-128"/>
              </a:rPr>
              <a:t>「</a:t>
            </a:r>
            <a:r>
              <a:rPr lang="ja-JP" altLang="en-US" sz="2000" b="1" dirty="0">
                <a:effectLst/>
                <a:latin typeface="BIZ UDゴシック" panose="020B0400000000000000" pitchFamily="49" charset="-128"/>
                <a:ea typeface="BIZ UDゴシック" panose="020B0400000000000000" pitchFamily="49" charset="-128"/>
              </a:rPr>
              <a:t>口座情報の登録状況」画面になります。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「口座情報を変更する」をダブルタップ。変更や削除をすることができます</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sp>
        <p:nvSpPr>
          <p:cNvPr id="34" name="字幕 14">
            <a:extLst>
              <a:ext uri="{FF2B5EF4-FFF2-40B4-BE49-F238E27FC236}">
                <a16:creationId xmlns:a16="http://schemas.microsoft.com/office/drawing/2014/main" id="{5048AF9F-0178-41AA-9455-22E2D460320F}"/>
              </a:ext>
            </a:extLst>
          </p:cNvPr>
          <p:cNvSpPr>
            <a:spLocks noGrp="1"/>
          </p:cNvSpPr>
          <p:nvPr>
            <p:ph type="subTitle" idx="1"/>
          </p:nvPr>
        </p:nvSpPr>
        <p:spPr>
          <a:xfrm>
            <a:off x="507804" y="1459132"/>
            <a:ext cx="8280000" cy="421645"/>
          </a:xfrm>
        </p:spPr>
        <p:txBody>
          <a:bodyPr>
            <a:normAutofit fontScale="92500" lnSpcReduction="10000"/>
          </a:bodyPr>
          <a:lstStyle/>
          <a:p>
            <a:r>
              <a:rPr lang="ja-JP" altLang="en-US" sz="2800" dirty="0">
                <a:latin typeface="BIZ UDゴシック" panose="020B0400000000000000" pitchFamily="49" charset="-128"/>
                <a:ea typeface="BIZ UDゴシック" panose="020B0400000000000000" pitchFamily="49" charset="-128"/>
              </a:rPr>
              <a:t>登録内容の確認や変更ができます。</a:t>
            </a:r>
            <a:endParaRPr lang="ja-JP" altLang="en-US" sz="2600" dirty="0">
              <a:latin typeface="BIZ UDゴシック" panose="020B0400000000000000" pitchFamily="49" charset="-128"/>
              <a:ea typeface="BIZ UDゴシック" panose="020B0400000000000000" pitchFamily="49" charset="-128"/>
            </a:endParaRPr>
          </a:p>
        </p:txBody>
      </p:sp>
      <p:sp>
        <p:nvSpPr>
          <p:cNvPr id="57" name="正方形/長方形 56">
            <a:extLst>
              <a:ext uri="{FF2B5EF4-FFF2-40B4-BE49-F238E27FC236}">
                <a16:creationId xmlns:a16="http://schemas.microsoft.com/office/drawing/2014/main" id="{05E58704-46F2-4094-8AE4-70DE53B05689}"/>
              </a:ext>
            </a:extLst>
          </p:cNvPr>
          <p:cNvSpPr/>
          <p:nvPr/>
        </p:nvSpPr>
        <p:spPr>
          <a:xfrm>
            <a:off x="4770317" y="3503365"/>
            <a:ext cx="804975" cy="756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20" name="図 19" descr="スマートフォンを使っているマイナちゃんのイラスト">
            <a:extLst>
              <a:ext uri="{FF2B5EF4-FFF2-40B4-BE49-F238E27FC236}">
                <a16:creationId xmlns:a16="http://schemas.microsoft.com/office/drawing/2014/main" id="{1DC61BDC-27BF-4DE7-8B2A-69D133321F2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79515" y="4728923"/>
            <a:ext cx="835969" cy="1491632"/>
          </a:xfrm>
          <a:prstGeom prst="rect">
            <a:avLst/>
          </a:prstGeom>
        </p:spPr>
      </p:pic>
      <p:pic>
        <p:nvPicPr>
          <p:cNvPr id="11" name="図 10">
            <a:extLst>
              <a:ext uri="{FF2B5EF4-FFF2-40B4-BE49-F238E27FC236}">
                <a16:creationId xmlns:a16="http://schemas.microsoft.com/office/drawing/2014/main" id="{B286AED1-8042-4A04-8F38-8FA291B57DBF}"/>
              </a:ext>
            </a:extLst>
          </p:cNvPr>
          <p:cNvPicPr>
            <a:picLocks noChangeAspect="1"/>
          </p:cNvPicPr>
          <p:nvPr/>
        </p:nvPicPr>
        <p:blipFill>
          <a:blip r:embed="rId8"/>
          <a:stretch>
            <a:fillRect/>
          </a:stretch>
        </p:blipFill>
        <p:spPr>
          <a:xfrm>
            <a:off x="6605184" y="2272990"/>
            <a:ext cx="1771879" cy="1967976"/>
          </a:xfrm>
          <a:prstGeom prst="rect">
            <a:avLst/>
          </a:prstGeom>
          <a:ln w="9525">
            <a:solidFill>
              <a:schemeClr val="tx1">
                <a:lumMod val="50000"/>
                <a:lumOff val="50000"/>
              </a:schemeClr>
            </a:solidFill>
          </a:ln>
        </p:spPr>
      </p:pic>
      <p:pic>
        <p:nvPicPr>
          <p:cNvPr id="14" name="図 13">
            <a:extLst>
              <a:ext uri="{FF2B5EF4-FFF2-40B4-BE49-F238E27FC236}">
                <a16:creationId xmlns:a16="http://schemas.microsoft.com/office/drawing/2014/main" id="{3A4D43DB-675C-4F4F-9743-C5EB9B92479D}"/>
              </a:ext>
            </a:extLst>
          </p:cNvPr>
          <p:cNvPicPr>
            <a:picLocks noChangeAspect="1"/>
          </p:cNvPicPr>
          <p:nvPr/>
        </p:nvPicPr>
        <p:blipFill>
          <a:blip r:embed="rId9"/>
          <a:stretch>
            <a:fillRect/>
          </a:stretch>
        </p:blipFill>
        <p:spPr>
          <a:xfrm>
            <a:off x="6602607" y="4462001"/>
            <a:ext cx="1773276" cy="1051349"/>
          </a:xfrm>
          <a:prstGeom prst="rect">
            <a:avLst/>
          </a:prstGeom>
          <a:ln w="3175">
            <a:noFill/>
          </a:ln>
        </p:spPr>
      </p:pic>
      <p:sp>
        <p:nvSpPr>
          <p:cNvPr id="3" name="正方形/長方形 2"/>
          <p:cNvSpPr/>
          <p:nvPr/>
        </p:nvSpPr>
        <p:spPr>
          <a:xfrm>
            <a:off x="6605184" y="4276178"/>
            <a:ext cx="1771879" cy="1283444"/>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8" name="図 7"/>
          <p:cNvPicPr>
            <a:picLocks noChangeAspect="1"/>
          </p:cNvPicPr>
          <p:nvPr/>
        </p:nvPicPr>
        <p:blipFill>
          <a:blip r:embed="rId10"/>
          <a:stretch>
            <a:fillRect/>
          </a:stretch>
        </p:blipFill>
        <p:spPr>
          <a:xfrm>
            <a:off x="6500775" y="4100799"/>
            <a:ext cx="1968500" cy="317500"/>
          </a:xfrm>
          <a:prstGeom prst="rect">
            <a:avLst/>
          </a:prstGeom>
        </p:spPr>
      </p:pic>
      <p:sp>
        <p:nvSpPr>
          <p:cNvPr id="42" name="正方形/長方形 41">
            <a:extLst>
              <a:ext uri="{FF2B5EF4-FFF2-40B4-BE49-F238E27FC236}">
                <a16:creationId xmlns:a16="http://schemas.microsoft.com/office/drawing/2014/main" id="{29E01530-A1DC-4F4B-B497-8E82F4E7AA6A}"/>
              </a:ext>
            </a:extLst>
          </p:cNvPr>
          <p:cNvSpPr/>
          <p:nvPr/>
        </p:nvSpPr>
        <p:spPr>
          <a:xfrm>
            <a:off x="6655419" y="4484582"/>
            <a:ext cx="1656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円/楕円 25">
            <a:extLst>
              <a:ext uri="{FF2B5EF4-FFF2-40B4-BE49-F238E27FC236}">
                <a16:creationId xmlns:a16="http://schemas.microsoft.com/office/drawing/2014/main" id="{11E883B8-6DDC-4CC1-8707-39D7A1542B7E}"/>
              </a:ext>
            </a:extLst>
          </p:cNvPr>
          <p:cNvSpPr>
            <a:spLocks noChangeAspect="1"/>
          </p:cNvSpPr>
          <p:nvPr/>
        </p:nvSpPr>
        <p:spPr>
          <a:xfrm>
            <a:off x="6508705" y="435614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8" name="図形グループ 27">
            <a:extLst>
              <a:ext uri="{FF2B5EF4-FFF2-40B4-BE49-F238E27FC236}">
                <a16:creationId xmlns:a16="http://schemas.microsoft.com/office/drawing/2014/main" id="{0D6A8FA0-9940-4C33-9075-5D89393B5CEB}"/>
              </a:ext>
            </a:extLst>
          </p:cNvPr>
          <p:cNvGrpSpPr/>
          <p:nvPr/>
        </p:nvGrpSpPr>
        <p:grpSpPr>
          <a:xfrm>
            <a:off x="4469835" y="3219822"/>
            <a:ext cx="492443" cy="461665"/>
            <a:chOff x="7516281" y="2620838"/>
            <a:chExt cx="492443" cy="461665"/>
          </a:xfrm>
        </p:grpSpPr>
        <p:sp>
          <p:nvSpPr>
            <p:cNvPr id="29" name="円/楕円 2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8209E3C3-E98E-4C55-8189-B9952DF419BD}"/>
                </a:ext>
              </a:extLst>
            </p:cNvPr>
            <p:cNvSpPr/>
            <p:nvPr/>
          </p:nvSpPr>
          <p:spPr>
            <a:xfrm>
              <a:off x="7516281" y="262083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3" name="正方形/長方形 22">
            <a:extLst>
              <a:ext uri="{FF2B5EF4-FFF2-40B4-BE49-F238E27FC236}">
                <a16:creationId xmlns:a16="http://schemas.microsoft.com/office/drawing/2014/main" id="{962AA491-59AC-EC59-074C-D8CF4EE5344E}"/>
              </a:ext>
            </a:extLst>
          </p:cNvPr>
          <p:cNvSpPr/>
          <p:nvPr/>
        </p:nvSpPr>
        <p:spPr>
          <a:xfrm>
            <a:off x="365926" y="3372633"/>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4" name="正方形/長方形 23">
            <a:extLst>
              <a:ext uri="{FF2B5EF4-FFF2-40B4-BE49-F238E27FC236}">
                <a16:creationId xmlns:a16="http://schemas.microsoft.com/office/drawing/2014/main" id="{9C849262-63BA-3BE7-E806-68E934C33511}"/>
              </a:ext>
            </a:extLst>
          </p:cNvPr>
          <p:cNvSpPr/>
          <p:nvPr/>
        </p:nvSpPr>
        <p:spPr>
          <a:xfrm>
            <a:off x="365926" y="2172385"/>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19" name="グループ化 18">
            <a:extLst>
              <a:ext uri="{FF2B5EF4-FFF2-40B4-BE49-F238E27FC236}">
                <a16:creationId xmlns:a16="http://schemas.microsoft.com/office/drawing/2014/main" id="{C86EEA0D-D32B-3B93-9EBC-6D4023D9B0EF}"/>
              </a:ext>
            </a:extLst>
          </p:cNvPr>
          <p:cNvGrpSpPr/>
          <p:nvPr/>
        </p:nvGrpSpPr>
        <p:grpSpPr>
          <a:xfrm>
            <a:off x="6392749" y="4276178"/>
            <a:ext cx="492443" cy="461665"/>
            <a:chOff x="6392749" y="4276178"/>
            <a:chExt cx="492443" cy="461665"/>
          </a:xfrm>
        </p:grpSpPr>
        <p:sp>
          <p:nvSpPr>
            <p:cNvPr id="16" name="円/楕円 28">
              <a:extLst>
                <a:ext uri="{FF2B5EF4-FFF2-40B4-BE49-F238E27FC236}">
                  <a16:creationId xmlns:a16="http://schemas.microsoft.com/office/drawing/2014/main" id="{98989142-6039-6B2B-F1BD-498D5F81B3CA}"/>
                </a:ext>
              </a:extLst>
            </p:cNvPr>
            <p:cNvSpPr>
              <a:spLocks noChangeAspect="1"/>
            </p:cNvSpPr>
            <p:nvPr/>
          </p:nvSpPr>
          <p:spPr>
            <a:xfrm>
              <a:off x="6500775" y="4402771"/>
              <a:ext cx="284308" cy="284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2205EB4D-E909-DA5B-A203-4ACC3D974D33}"/>
                </a:ext>
              </a:extLst>
            </p:cNvPr>
            <p:cNvSpPr/>
            <p:nvPr/>
          </p:nvSpPr>
          <p:spPr>
            <a:xfrm>
              <a:off x="6392749" y="4276178"/>
              <a:ext cx="492443"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3677878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4-B</a:t>
            </a:r>
            <a:endParaRPr lang="en-US" sz="3600" dirty="0">
              <a:latin typeface="BIZ UDゴシック" panose="020B0400000000000000" pitchFamily="49" charset="-128"/>
              <a:ea typeface="BIZ UDゴシック" panose="020B0400000000000000" pitchFamily="49" charset="-128"/>
            </a:endParaRPr>
          </a:p>
        </p:txBody>
      </p: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b="13006"/>
          <a:stretch/>
        </p:blipFill>
        <p:spPr>
          <a:xfrm>
            <a:off x="7164288" y="4494329"/>
            <a:ext cx="1187992" cy="1537537"/>
          </a:xfrm>
          <a:prstGeom prst="rect">
            <a:avLst/>
          </a:prstGeom>
        </p:spPr>
      </p:pic>
      <p:sp>
        <p:nvSpPr>
          <p:cNvPr id="14" name="サブタイトル 2" descr="&#10;"/>
          <p:cNvSpPr>
            <a:spLocks noGrp="1"/>
          </p:cNvSpPr>
          <p:nvPr>
            <p:ph type="subTitle" idx="1"/>
          </p:nvPr>
        </p:nvSpPr>
        <p:spPr>
          <a:xfrm>
            <a:off x="1835696" y="1413198"/>
            <a:ext cx="6858000" cy="1655762"/>
          </a:xfrm>
        </p:spPr>
        <p:txBody>
          <a:bodyPr numCol="1">
            <a:noAutofit/>
          </a:bodyPr>
          <a:lstStyle/>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公金受取口座登録制度の詳細やよくある質問、</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公金受取口座登録が可能な金融機関などは</a:t>
            </a:r>
            <a:r>
              <a:rPr lang="ja-JP" altLang="en-US" spc="-1000" dirty="0">
                <a:latin typeface="BIZ UDゴシック" panose="020B0400000000000000" pitchFamily="49" charset="-128"/>
                <a:ea typeface="BIZ UDゴシック" panose="020B0400000000000000" pitchFamily="49" charset="-128"/>
              </a:rPr>
              <a:t>、</a:t>
            </a:r>
            <a:endParaRPr lang="en-US" altLang="ja-JP" spc="-1000"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ja-JP" altLang="en-US" dirty="0">
                <a:latin typeface="BIZ UDゴシック" panose="020B0400000000000000" pitchFamily="49" charset="-128"/>
                <a:ea typeface="BIZ UDゴシック" panose="020B0400000000000000" pitchFamily="49" charset="-128"/>
              </a:rPr>
              <a:t>以下のサイトをご参照ください。</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r>
              <a:rPr lang="en-US" altLang="ja-JP" sz="1600" dirty="0">
                <a:effectLst/>
                <a:latin typeface="BIZ UDPゴシック" panose="020B0400000000000000" pitchFamily="50" charset="-128"/>
                <a:ea typeface="BIZ UDPゴシック" panose="020B0400000000000000" pitchFamily="50" charset="-128"/>
              </a:rPr>
              <a:t>※</a:t>
            </a:r>
            <a:r>
              <a:rPr lang="ja-JP" altLang="en-US" sz="1600" dirty="0">
                <a:effectLst/>
                <a:latin typeface="BIZ UDPゴシック" panose="020B0400000000000000" pitchFamily="50" charset="-128"/>
                <a:ea typeface="BIZ UDPゴシック" panose="020B0400000000000000" pitchFamily="50" charset="-128"/>
              </a:rPr>
              <a:t>情報の更新も考えられますので、こまめにチェックすると良いです。</a:t>
            </a:r>
            <a:endParaRPr lang="ja-JP" altLang="en-US" sz="1600" dirty="0">
              <a:effectLst/>
              <a:latin typeface="Century" panose="02040604050505020304" pitchFamily="18" charset="0"/>
              <a:ea typeface="ＭＳ 明朝" panose="02020609040205080304" pitchFamily="17" charset="-128"/>
            </a:endParaRPr>
          </a:p>
          <a:p>
            <a:pPr>
              <a:lnSpc>
                <a:spcPct val="100000"/>
              </a:lnSpc>
              <a:spcBef>
                <a:spcPts val="40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公金受取口座登録制</a:t>
            </a:r>
            <a:r>
              <a:rPr kumimoji="1" lang="ja-JP" altLang="en-US" sz="2000" b="1" i="0" u="none" strike="noStrike" kern="100" cap="none" spc="-75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a:t>
            </a:r>
            <a:r>
              <a:rPr kumimoji="1" lang="ja-JP" altLang="en-US"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（詳細やよくある質問）</a:t>
            </a:r>
            <a:endParaRPr kumimoji="1" lang="ja-JP" altLang="ja-JP"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hlinkClick r:id="rId4"/>
              </a:rPr>
              <a:t>https://www.digital.go.jp/policies/account_registration/</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endParaRPr lang="en-US"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ja-JP" altLang="en-US" sz="2000" kern="100" dirty="0">
                <a:latin typeface="BIZ UDゴシック" panose="020B0400000000000000" pitchFamily="49" charset="-128"/>
                <a:ea typeface="BIZ UDゴシック" panose="020B0400000000000000" pitchFamily="49" charset="-128"/>
              </a:rPr>
              <a:t>公金受取口座登録が可能な金融機関</a:t>
            </a:r>
            <a:endParaRPr lang="ja-JP" altLang="ja-JP" sz="2000" kern="100" dirty="0">
              <a:latin typeface="BIZ UDゴシック" panose="020B0400000000000000" pitchFamily="49" charset="-128"/>
              <a:ea typeface="BIZ UDゴシック" panose="020B0400000000000000" pitchFamily="49" charset="-128"/>
            </a:endParaRPr>
          </a:p>
          <a:p>
            <a:pPr algn="just">
              <a:lnSpc>
                <a:spcPct val="100000"/>
              </a:lnSpc>
              <a:spcBef>
                <a:spcPts val="0"/>
              </a:spcBef>
            </a:pPr>
            <a:r>
              <a:rPr lang="en-US" altLang="ja-JP" sz="1200" dirty="0">
                <a:effectLst/>
                <a:latin typeface="BIZ UDゴシック" panose="020B0400000000000000" pitchFamily="49" charset="-128"/>
                <a:ea typeface="BIZ UDゴシック" panose="020B0400000000000000" pitchFamily="49" charset="-128"/>
                <a:cs typeface="Times New Roman" panose="02020603050405020304" pitchFamily="18" charset="0"/>
                <a:hlinkClick r:id="rId5"/>
              </a:rPr>
              <a:t>https://www.digital.go.jp/policies/account_registration_finance/</a:t>
            </a:r>
            <a:endParaRPr kumimoji="1" lang="en-US" altLang="ja-JP" sz="20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6" name="タイトル 1"/>
          <p:cNvSpPr>
            <a:spLocks noGrp="1"/>
          </p:cNvSpPr>
          <p:nvPr>
            <p:ph type="ctrTitle"/>
          </p:nvPr>
        </p:nvSpPr>
        <p:spPr>
          <a:xfrm>
            <a:off x="1770127" y="204993"/>
            <a:ext cx="6340197" cy="991041"/>
          </a:xfrm>
        </p:spPr>
        <p:txBody>
          <a:bodyPr vert="horz" wrap="none">
            <a:spAutoFit/>
          </a:bodyPr>
          <a:lstStyle/>
          <a:p>
            <a:r>
              <a:rPr lang="ja-JP" altLang="en-US" dirty="0">
                <a:latin typeface="BIZ UDゴシック" panose="020B0400000000000000" pitchFamily="49" charset="-128"/>
                <a:ea typeface="BIZ UDゴシック" panose="020B0400000000000000" pitchFamily="49" charset="-128"/>
              </a:rPr>
              <a:t>公金受取口座登録制度の詳細や</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登録が可能な金融機関の確認方法</a:t>
            </a:r>
            <a:endParaRPr lang="ja-JP" altLang="en-US" dirty="0">
              <a:solidFill>
                <a:srgbClr val="FF0000"/>
              </a:solidFill>
              <a:latin typeface="BIZ UDゴシック" panose="020B0400000000000000" pitchFamily="49" charset="-128"/>
              <a:ea typeface="BIZ UDゴシック" panose="020B0400000000000000" pitchFamily="49" charset="-128"/>
            </a:endParaRPr>
          </a:p>
        </p:txBody>
      </p:sp>
      <p:pic>
        <p:nvPicPr>
          <p:cNvPr id="17" name="図 16" descr="公金受取口座登録が可能な金融機関のQRコード">
            <a:extLst>
              <a:ext uri="{FF2B5EF4-FFF2-40B4-BE49-F238E27FC236}">
                <a16:creationId xmlns:a16="http://schemas.microsoft.com/office/drawing/2014/main" id="{3F011F4B-F819-4697-AA3A-9E2BC58CB0F4}"/>
              </a:ext>
            </a:extLst>
          </p:cNvPr>
          <p:cNvPicPr>
            <a:picLocks noChangeAspect="1"/>
          </p:cNvPicPr>
          <p:nvPr/>
        </p:nvPicPr>
        <p:blipFill>
          <a:blip r:embed="rId6"/>
          <a:stretch>
            <a:fillRect/>
          </a:stretch>
        </p:blipFill>
        <p:spPr>
          <a:xfrm>
            <a:off x="525157" y="4581128"/>
            <a:ext cx="1094911" cy="1094911"/>
          </a:xfrm>
          <a:prstGeom prst="rect">
            <a:avLst/>
          </a:prstGeom>
        </p:spPr>
      </p:pic>
      <p:pic>
        <p:nvPicPr>
          <p:cNvPr id="18" name="図 17" descr="公金受取口座登録制度の詳細やよくある質問のQRコード">
            <a:extLst>
              <a:ext uri="{FF2B5EF4-FFF2-40B4-BE49-F238E27FC236}">
                <a16:creationId xmlns:a16="http://schemas.microsoft.com/office/drawing/2014/main" id="{079F8D2D-D3E6-4C1C-8646-4AC4479EC8CF}"/>
              </a:ext>
            </a:extLst>
          </p:cNvPr>
          <p:cNvPicPr>
            <a:picLocks noChangeAspect="1"/>
          </p:cNvPicPr>
          <p:nvPr/>
        </p:nvPicPr>
        <p:blipFill>
          <a:blip r:embed="rId7"/>
          <a:stretch>
            <a:fillRect/>
          </a:stretch>
        </p:blipFill>
        <p:spPr>
          <a:xfrm>
            <a:off x="525157" y="3212976"/>
            <a:ext cx="1094911" cy="1094911"/>
          </a:xfrm>
          <a:prstGeom prst="rect">
            <a:avLst/>
          </a:prstGeom>
        </p:spPr>
      </p:pic>
    </p:spTree>
    <p:extLst>
      <p:ext uri="{BB962C8B-B14F-4D97-AF65-F5344CB8AC3E}">
        <p14:creationId xmlns:p14="http://schemas.microsoft.com/office/powerpoint/2010/main" val="186963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1820"/>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5" name="直線コネクタ 4"/>
          <p:cNvCxnSpPr/>
          <p:nvPr/>
        </p:nvCxnSpPr>
        <p:spPr>
          <a:xfrm>
            <a:off x="1688890" y="18448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712227" y="364502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2227" y="476657"/>
            <a:ext cx="6840000" cy="6448047"/>
          </a:xfrm>
          <a:prstGeom prst="rect">
            <a:avLst/>
          </a:prstGeom>
          <a:noFill/>
        </p:spPr>
        <p:txBody>
          <a:bodyPr wrap="square" rtlCol="0">
            <a:spAutoFit/>
          </a:bodyPr>
          <a:lstStyle/>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１ </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マイナポータルを知りましょう</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マイナポータルとは？</a:t>
            </a:r>
            <a:r>
              <a:rPr lang="en-US" altLang="ja-JP" b="1" dirty="0">
                <a:latin typeface="BIZ UDゴシック" panose="020B0400000000000000" pitchFamily="49" charset="-128"/>
                <a:ea typeface="BIZ UDゴシック" panose="020B0400000000000000" pitchFamily="49" charset="-128"/>
                <a:cs typeface="Meiryo" charset="-128"/>
              </a:rPr>
              <a:t> …………………………………… P6</a:t>
            </a:r>
            <a:endParaRPr lang="ja-JP" altLang="en-US"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マイナポータルでできること</a:t>
            </a:r>
            <a:r>
              <a:rPr lang="en-US" altLang="ja-JP" b="1" dirty="0">
                <a:latin typeface="BIZ UDゴシック" panose="020B0400000000000000" pitchFamily="49" charset="-128"/>
                <a:ea typeface="BIZ UDゴシック" panose="020B0400000000000000" pitchFamily="49" charset="-128"/>
                <a:cs typeface="Meiryo" charset="-128"/>
              </a:rPr>
              <a:t>……………………………… P7</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Ｃ</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マイナポータルの利用の手順</a:t>
            </a:r>
            <a:r>
              <a:rPr lang="en-US" altLang="ja-JP" b="1" dirty="0">
                <a:latin typeface="BIZ UDゴシック" panose="020B0400000000000000" pitchFamily="49" charset="-128"/>
                <a:ea typeface="BIZ UDゴシック" panose="020B0400000000000000" pitchFamily="49" charset="-128"/>
                <a:cs typeface="Meiryo" charset="-128"/>
              </a:rPr>
              <a:t>……………………………… P8</a:t>
            </a:r>
          </a:p>
          <a:p>
            <a:pPr>
              <a:lnSpc>
                <a:spcPct val="11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２</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マイナポータル利用の準備をしましょう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spc="-150" dirty="0">
                <a:latin typeface="BIZ UDゴシック" panose="020B0400000000000000" pitchFamily="49" charset="-128"/>
                <a:ea typeface="BIZ UDゴシック" panose="020B0400000000000000" pitchFamily="49" charset="-128"/>
                <a:cs typeface="Meiryo" charset="-128"/>
              </a:rPr>
              <a:t>マイナポータルアプリの入手およびインストールのしかた</a:t>
            </a:r>
            <a:r>
              <a:rPr lang="en-US" altLang="ja-JP" b="1" dirty="0">
                <a:latin typeface="BIZ UDゴシック" panose="020B0400000000000000" pitchFamily="49" charset="-128"/>
                <a:ea typeface="BIZ UDゴシック" panose="020B0400000000000000" pitchFamily="49" charset="-128"/>
                <a:cs typeface="Meiryo" charset="-128"/>
              </a:rPr>
              <a:t>…P10</a:t>
            </a:r>
            <a:endParaRPr lang="ja-JP" altLang="en-US"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マイナポータルにログイン</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P11</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Ｃ</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sz="1800" b="1" dirty="0">
                <a:effectLst/>
                <a:latin typeface="BIZ UDPゴシック" panose="020B0400000000000000" pitchFamily="50" charset="-128"/>
                <a:ea typeface="BIZ UDPゴシック" panose="020B0400000000000000" pitchFamily="50" charset="-128"/>
              </a:rPr>
              <a:t>マイナポータルへの利用登録</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P14</a:t>
            </a:r>
            <a:endParaRPr lang="ja-JP" altLang="en-US" sz="1800" dirty="0">
              <a:effectLst/>
              <a:latin typeface="Century" panose="02040604050505020304" pitchFamily="18" charset="0"/>
              <a:ea typeface="ＭＳ 明朝" panose="02020609040205080304" pitchFamily="17"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Ｄ</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マイナポータルに関する確認サイト</a:t>
            </a:r>
            <a:r>
              <a:rPr lang="en-US" altLang="ja-JP" b="1" dirty="0">
                <a:latin typeface="BIZ UDゴシック" panose="020B0400000000000000" pitchFamily="49" charset="-128"/>
                <a:ea typeface="BIZ UDゴシック" panose="020B0400000000000000" pitchFamily="49" charset="-128"/>
                <a:cs typeface="Meiryo" charset="-128"/>
              </a:rPr>
              <a:t>…………………… P16</a:t>
            </a:r>
          </a:p>
          <a:p>
            <a:pPr>
              <a:lnSpc>
                <a:spcPct val="110000"/>
              </a:lnSpc>
            </a:pPr>
            <a:endParaRPr lang="en-US" altLang="ja-JP" sz="14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３</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健康保険証利用の登録をしましょう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健康保険証利用の申込のしかた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P18</a:t>
            </a: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健康保険証の利用のしかた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P22</a:t>
            </a: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a:p>
            <a:pPr>
              <a:lnSpc>
                <a:spcPct val="110000"/>
              </a:lnSpc>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４</a:t>
            </a:r>
            <a:r>
              <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公金受取口座の登録をしましょう</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Ａ</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公金受取口座の登録のしかた</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P27</a:t>
            </a:r>
          </a:p>
          <a:p>
            <a:pPr marL="182563">
              <a:lnSpc>
                <a:spcPct val="110000"/>
              </a:lnSpc>
            </a:pPr>
            <a:r>
              <a:rPr lang="ja-JP" altLang="en-US" b="1" dirty="0">
                <a:latin typeface="BIZ UDゴシック" panose="020B0400000000000000" pitchFamily="49" charset="-128"/>
                <a:ea typeface="BIZ UDゴシック" panose="020B0400000000000000" pitchFamily="49" charset="-128"/>
                <a:cs typeface="Meiryo" charset="-128"/>
              </a:rPr>
              <a:t>Ｂ</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公金受取口座登録制度の詳細や登録が可能な</a:t>
            </a:r>
            <a:endParaRPr lang="en-US" altLang="ja-JP"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金融機関の確認方法</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P34</a:t>
            </a: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a:p>
            <a:pPr marL="182563" algn="dist">
              <a:lnSpc>
                <a:spcPct val="110000"/>
              </a:lnSpc>
            </a:pPr>
            <a:endParaRPr lang="en-US" altLang="ja-JP" b="1" dirty="0">
              <a:latin typeface="BIZ UDゴシック" panose="020B0400000000000000" pitchFamily="49" charset="-128"/>
              <a:ea typeface="BIZ UDゴシック" panose="020B0400000000000000" pitchFamily="49" charset="-128"/>
              <a:cs typeface="Meiryo" charset="-128"/>
            </a:endParaRPr>
          </a:p>
        </p:txBody>
      </p:sp>
      <p:cxnSp>
        <p:nvCxnSpPr>
          <p:cNvPr id="8" name="直線コネクタ 7">
            <a:extLst>
              <a:ext uri="{FF2B5EF4-FFF2-40B4-BE49-F238E27FC236}">
                <a16:creationId xmlns:a16="http://schemas.microsoft.com/office/drawing/2014/main" id="{309C368D-101D-4DFD-82BD-69A0E1A79DF5}"/>
              </a:ext>
            </a:extLst>
          </p:cNvPr>
          <p:cNvCxnSpPr/>
          <p:nvPr/>
        </p:nvCxnSpPr>
        <p:spPr>
          <a:xfrm>
            <a:off x="1688890" y="486916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43858" y="476672"/>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１</a:t>
            </a: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マイナポータルを</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608965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4288353"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マイナポータルとは？</a:t>
            </a:r>
          </a:p>
        </p:txBody>
      </p:sp>
      <p:sp>
        <p:nvSpPr>
          <p:cNvPr id="3" name="サブタイトル 2"/>
          <p:cNvSpPr>
            <a:spLocks noGrp="1"/>
          </p:cNvSpPr>
          <p:nvPr>
            <p:ph type="subTitle" idx="1"/>
          </p:nvPr>
        </p:nvSpPr>
        <p:spPr>
          <a:xfrm>
            <a:off x="1771210" y="1364747"/>
            <a:ext cx="7135287" cy="2482731"/>
          </a:xfrm>
        </p:spPr>
        <p:txBody>
          <a:bodyPr wrap="none" numCol="1">
            <a:spAutoFit/>
          </a:bodyPr>
          <a:lstStyle/>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マイナポータルとは</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政府が運営する</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オンラインサービスです。子育てや介護を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はじめとする行政サービスの検索や</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オンライン申請ができたり</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行政からのお知らせを</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600"/>
              </a:spcBef>
            </a:pPr>
            <a:r>
              <a:rPr lang="ja-JP" altLang="en-US" dirty="0">
                <a:latin typeface="BIZ UDゴシック" panose="020B0400000000000000" pitchFamily="49" charset="-128"/>
                <a:ea typeface="BIZ UDゴシック" panose="020B0400000000000000" pitchFamily="49" charset="-128"/>
              </a:rPr>
              <a:t>受取ることができる自分専用サイトです。</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400"/>
              </a:spcBef>
            </a:pPr>
            <a:endParaRPr lang="en-US" altLang="ja-JP" sz="1200" dirty="0">
              <a:latin typeface="BIZ UDゴシック" panose="020B0400000000000000" pitchFamily="49" charset="-128"/>
              <a:ea typeface="BIZ UDゴシック" panose="020B0400000000000000" pitchFamily="49"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1-A</a:t>
            </a:r>
            <a:endParaRPr lang="en-US" sz="3600" dirty="0">
              <a:latin typeface="BIZ UDゴシック" panose="020B0400000000000000" pitchFamily="49" charset="-128"/>
              <a:ea typeface="BIZ UDゴシック" panose="020B0400000000000000" pitchFamily="49" charset="-128"/>
            </a:endParaRPr>
          </a:p>
        </p:txBody>
      </p:sp>
      <p:cxnSp>
        <p:nvCxnSpPr>
          <p:cNvPr id="6" name="直線コネクタ 5">
            <a:extLst>
              <a:ext uri="{FF2B5EF4-FFF2-40B4-BE49-F238E27FC236}">
                <a16:creationId xmlns:a16="http://schemas.microsoft.com/office/drawing/2014/main" id="{175BDD9F-04DC-456A-BA8C-A94FE0B41D75}"/>
              </a:ext>
            </a:extLst>
          </p:cNvPr>
          <p:cNvCxnSpPr/>
          <p:nvPr/>
        </p:nvCxnSpPr>
        <p:spPr>
          <a:xfrm>
            <a:off x="1682496" y="492602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3B92672-9FF0-47B1-8206-9A1F00153CC0}"/>
              </a:ext>
            </a:extLst>
          </p:cNvPr>
          <p:cNvSpPr txBox="1"/>
          <p:nvPr/>
        </p:nvSpPr>
        <p:spPr>
          <a:xfrm>
            <a:off x="1857871" y="4933128"/>
            <a:ext cx="7048626" cy="1600438"/>
          </a:xfrm>
          <a:prstGeom prst="rect">
            <a:avLst/>
          </a:prstGeom>
          <a:noFill/>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マイナンバーカードでログインする場合</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スマートフォンは</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マイナンバーカード読取対応の機種</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パソコンはマイナンバーカードに対応する</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ＩＣカードリーダーが必要です。ログインには</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マイナンバーカードの</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利用者証明用電子証明書のパスワー</a:t>
            </a:r>
            <a:r>
              <a:rPr lang="ja-JP" altLang="en-US" sz="1400" b="1" spc="-500" dirty="0">
                <a:solidFill>
                  <a:srgbClr val="009650"/>
                </a:solidFill>
                <a:latin typeface="BIZ UDゴシック" panose="020B0400000000000000" pitchFamily="49" charset="-128"/>
                <a:ea typeface="BIZ UDゴシック" panose="020B0400000000000000" pitchFamily="49" charset="-128"/>
              </a:rPr>
              <a:t>ド</a:t>
            </a:r>
            <a:r>
              <a:rPr lang="ja-JP" altLang="en-US" sz="1400" b="1" dirty="0">
                <a:solidFill>
                  <a:srgbClr val="009650"/>
                </a:solidFill>
                <a:latin typeface="BIZ UDゴシック" panose="020B0400000000000000" pitchFamily="49" charset="-128"/>
                <a:ea typeface="BIZ UDゴシック" panose="020B0400000000000000" pitchFamily="49" charset="-128"/>
              </a:rPr>
              <a:t>（数字４桁</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が必要です。</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en-US" altLang="ja-JP" sz="1400" b="1"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 パスワードは</a:t>
            </a:r>
            <a:r>
              <a:rPr lang="ja-JP" altLang="en-US" sz="1400" b="1" spc="-500" dirty="0">
                <a:solidFill>
                  <a:srgbClr val="009650"/>
                </a:solidFill>
                <a:latin typeface="BIZ UDゴシック" panose="020B0400000000000000" pitchFamily="49" charset="-128"/>
                <a:ea typeface="BIZ UDゴシック" panose="020B0400000000000000" pitchFamily="49" charset="-128"/>
              </a:rPr>
              <a:t>、</a:t>
            </a:r>
            <a:r>
              <a:rPr lang="ja-JP" altLang="en-US" sz="1400" b="1" dirty="0">
                <a:solidFill>
                  <a:srgbClr val="009650"/>
                </a:solidFill>
                <a:latin typeface="BIZ UDゴシック" panose="020B0400000000000000" pitchFamily="49" charset="-128"/>
                <a:ea typeface="BIZ UDゴシック" panose="020B0400000000000000" pitchFamily="49" charset="-128"/>
              </a:rPr>
              <a:t>パスワード入力時に３回連続で間違えるとロックします。</a:t>
            </a:r>
            <a:endParaRPr lang="en-US" altLang="ja-JP" sz="1400" b="1" dirty="0">
              <a:solidFill>
                <a:srgbClr val="009650"/>
              </a:solidFill>
              <a:latin typeface="BIZ UDゴシック" panose="020B0400000000000000" pitchFamily="49" charset="-128"/>
              <a:ea typeface="BIZ UDゴシック" panose="020B0400000000000000" pitchFamily="49"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rPr>
              <a:t>　正しいパスワードであることを事前に確認してください。</a:t>
            </a:r>
          </a:p>
          <a:p>
            <a:endParaRPr kumimoji="1" lang="ja-JP" altLang="en-US" sz="1400" b="1" dirty="0">
              <a:latin typeface="BIZ UDゴシック" panose="020B0400000000000000" pitchFamily="49" charset="-128"/>
              <a:ea typeface="BIZ UDゴシック" panose="020B0400000000000000" pitchFamily="49" charset="-128"/>
            </a:endParaRPr>
          </a:p>
        </p:txBody>
      </p:sp>
      <p:pic>
        <p:nvPicPr>
          <p:cNvPr id="9" name="図 8"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grpSp>
        <p:nvGrpSpPr>
          <p:cNvPr id="8" name="グループ化 7" descr="スマートフォンの画像">
            <a:extLst>
              <a:ext uri="{FF2B5EF4-FFF2-40B4-BE49-F238E27FC236}">
                <a16:creationId xmlns:a16="http://schemas.microsoft.com/office/drawing/2014/main" id="{B1D16E18-B6B0-40B0-9C27-1C6E4E800EEE}"/>
              </a:ext>
            </a:extLst>
          </p:cNvPr>
          <p:cNvGrpSpPr/>
          <p:nvPr/>
        </p:nvGrpSpPr>
        <p:grpSpPr>
          <a:xfrm>
            <a:off x="2537886" y="3610961"/>
            <a:ext cx="581320" cy="1193466"/>
            <a:chOff x="1108042" y="2746115"/>
            <a:chExt cx="1971823" cy="3943644"/>
          </a:xfrm>
        </p:grpSpPr>
        <p:grpSp>
          <p:nvGrpSpPr>
            <p:cNvPr id="10" name="グループ化 9">
              <a:extLst>
                <a:ext uri="{FF2B5EF4-FFF2-40B4-BE49-F238E27FC236}">
                  <a16:creationId xmlns:a16="http://schemas.microsoft.com/office/drawing/2014/main" id="{425CAA0F-69DB-4AFE-A774-BB3E99002AF8}"/>
                </a:ext>
              </a:extLst>
            </p:cNvPr>
            <p:cNvGrpSpPr/>
            <p:nvPr/>
          </p:nvGrpSpPr>
          <p:grpSpPr>
            <a:xfrm>
              <a:off x="1108042" y="2746115"/>
              <a:ext cx="1971823" cy="3943644"/>
              <a:chOff x="1108042" y="2746115"/>
              <a:chExt cx="1971823" cy="3943644"/>
            </a:xfrm>
          </p:grpSpPr>
          <p:pic>
            <p:nvPicPr>
              <p:cNvPr id="12" name="図 11">
                <a:extLst>
                  <a:ext uri="{FF2B5EF4-FFF2-40B4-BE49-F238E27FC236}">
                    <a16:creationId xmlns:a16="http://schemas.microsoft.com/office/drawing/2014/main" id="{9D3FBB7C-00B6-46BC-ADA0-CC10DBDC88E6}"/>
                  </a:ext>
                </a:extLst>
              </p:cNvPr>
              <p:cNvPicPr>
                <a:picLocks noChangeAspect="1"/>
              </p:cNvPicPr>
              <p:nvPr/>
            </p:nvPicPr>
            <p:blipFill>
              <a:blip r:embed="rId4"/>
              <a:stretch>
                <a:fillRect/>
              </a:stretch>
            </p:blipFill>
            <p:spPr>
              <a:xfrm>
                <a:off x="1108042" y="2746115"/>
                <a:ext cx="1971823" cy="3943644"/>
              </a:xfrm>
              <a:prstGeom prst="rect">
                <a:avLst/>
              </a:prstGeom>
            </p:spPr>
          </p:pic>
          <p:sp>
            <p:nvSpPr>
              <p:cNvPr id="13" name="正方形/長方形 12">
                <a:extLst>
                  <a:ext uri="{FF2B5EF4-FFF2-40B4-BE49-F238E27FC236}">
                    <a16:creationId xmlns:a16="http://schemas.microsoft.com/office/drawing/2014/main" id="{AF763B21-DBBA-4ED0-BB96-2DA8EA4BA542}"/>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11" name="図 10">
              <a:extLst>
                <a:ext uri="{FF2B5EF4-FFF2-40B4-BE49-F238E27FC236}">
                  <a16:creationId xmlns:a16="http://schemas.microsoft.com/office/drawing/2014/main" id="{CDB83F44-9B2D-4F78-826F-8EC00B0C5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97" y="3205897"/>
              <a:ext cx="1624524" cy="3009600"/>
            </a:xfrm>
            <a:prstGeom prst="rect">
              <a:avLst/>
            </a:prstGeom>
          </p:spPr>
        </p:pic>
      </p:grpSp>
      <p:pic>
        <p:nvPicPr>
          <p:cNvPr id="15" name="図 14" descr="マイナンバーカード表面の見本の画像">
            <a:extLst>
              <a:ext uri="{FF2B5EF4-FFF2-40B4-BE49-F238E27FC236}">
                <a16:creationId xmlns:a16="http://schemas.microsoft.com/office/drawing/2014/main" id="{A52388D6-8DAA-415E-B3C8-D7BDF882A4B0}"/>
              </a:ext>
            </a:extLst>
          </p:cNvPr>
          <p:cNvPicPr>
            <a:picLocks noChangeAspect="1"/>
          </p:cNvPicPr>
          <p:nvPr/>
        </p:nvPicPr>
        <p:blipFill>
          <a:blip r:embed="rId6"/>
          <a:stretch>
            <a:fillRect/>
          </a:stretch>
        </p:blipFill>
        <p:spPr>
          <a:xfrm>
            <a:off x="3852647" y="3801198"/>
            <a:ext cx="1259412" cy="790522"/>
          </a:xfrm>
          <a:prstGeom prst="rect">
            <a:avLst/>
          </a:prstGeom>
        </p:spPr>
      </p:pic>
      <p:sp>
        <p:nvSpPr>
          <p:cNvPr id="16" name="角丸四角形 5">
            <a:extLst>
              <a:ext uri="{FF2B5EF4-FFF2-40B4-BE49-F238E27FC236}">
                <a16:creationId xmlns:a16="http://schemas.microsoft.com/office/drawing/2014/main" id="{A9DD85DA-6F04-4ECA-97EF-06207618CF6F}"/>
              </a:ext>
            </a:extLst>
          </p:cNvPr>
          <p:cNvSpPr/>
          <p:nvPr/>
        </p:nvSpPr>
        <p:spPr>
          <a:xfrm>
            <a:off x="3833079" y="3807513"/>
            <a:ext cx="1259412" cy="784207"/>
          </a:xfrm>
          <a:prstGeom prst="roundRect">
            <a:avLst>
              <a:gd name="adj" fmla="val 433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17" name="図 16" descr="マイナポータルのパスワードの入力画面の画像">
            <a:extLst>
              <a:ext uri="{FF2B5EF4-FFF2-40B4-BE49-F238E27FC236}">
                <a16:creationId xmlns:a16="http://schemas.microsoft.com/office/drawing/2014/main" id="{32012569-5D20-400A-A72E-5A834F124A75}"/>
              </a:ext>
            </a:extLst>
          </p:cNvPr>
          <p:cNvPicPr>
            <a:picLocks noChangeAspect="1"/>
          </p:cNvPicPr>
          <p:nvPr/>
        </p:nvPicPr>
        <p:blipFill rotWithShape="1">
          <a:blip r:embed="rId7"/>
          <a:srcRect t="25948" b="46823"/>
          <a:stretch/>
        </p:blipFill>
        <p:spPr>
          <a:xfrm>
            <a:off x="5578023" y="3803858"/>
            <a:ext cx="1619191" cy="784204"/>
          </a:xfrm>
          <a:prstGeom prst="rect">
            <a:avLst/>
          </a:prstGeom>
          <a:ln>
            <a:solidFill>
              <a:schemeClr val="tx1"/>
            </a:solidFill>
          </a:ln>
        </p:spPr>
      </p:pic>
    </p:spTree>
    <p:extLst>
      <p:ext uri="{BB962C8B-B14F-4D97-AF65-F5344CB8AC3E}">
        <p14:creationId xmlns:p14="http://schemas.microsoft.com/office/powerpoint/2010/main" val="50048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マイナポータルでできること</a:t>
            </a:r>
          </a:p>
        </p:txBody>
      </p:sp>
      <p:sp>
        <p:nvSpPr>
          <p:cNvPr id="3" name="サブタイトル 2"/>
          <p:cNvSpPr>
            <a:spLocks noGrp="1"/>
          </p:cNvSpPr>
          <p:nvPr>
            <p:ph type="subTitle" idx="1"/>
          </p:nvPr>
        </p:nvSpPr>
        <p:spPr>
          <a:xfrm>
            <a:off x="515686" y="1419718"/>
            <a:ext cx="7879080" cy="1192121"/>
          </a:xfrm>
        </p:spPr>
        <p:txBody>
          <a:bodyPr wrap="none">
            <a:spAutoFit/>
          </a:bodyPr>
          <a:lstStyle/>
          <a:p>
            <a:pPr>
              <a:spcBef>
                <a:spcPts val="400"/>
              </a:spcBef>
            </a:pPr>
            <a:r>
              <a:rPr lang="ja-JP" altLang="en-US" dirty="0">
                <a:latin typeface="BIZ UDゴシック" panose="020B0400000000000000" pitchFamily="49" charset="-128"/>
                <a:ea typeface="BIZ UDゴシック" panose="020B0400000000000000" pitchFamily="49" charset="-128"/>
              </a:rPr>
              <a:t>あなた専用のサイトで</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あなたにあったサービスを</a:t>
            </a:r>
            <a:endParaRPr lang="en-US" altLang="ja-JP" dirty="0">
              <a:latin typeface="BIZ UDゴシック" panose="020B0400000000000000" pitchFamily="49" charset="-128"/>
              <a:ea typeface="BIZ UDゴシック" panose="020B0400000000000000" pitchFamily="49" charset="-128"/>
            </a:endParaRPr>
          </a:p>
          <a:p>
            <a:pPr>
              <a:spcBef>
                <a:spcPts val="400"/>
              </a:spcBef>
            </a:pPr>
            <a:r>
              <a:rPr lang="ja-JP" altLang="en-US" dirty="0">
                <a:latin typeface="BIZ UDゴシック" panose="020B0400000000000000" pitchFamily="49" charset="-128"/>
                <a:ea typeface="BIZ UDゴシック" panose="020B0400000000000000" pitchFamily="49" charset="-128"/>
              </a:rPr>
              <a:t>受けることができます</a:t>
            </a:r>
            <a:r>
              <a:rPr lang="ja-JP" altLang="en-US" spc="-1000" dirty="0">
                <a:latin typeface="BIZ UDゴシック" panose="020B0400000000000000" pitchFamily="49" charset="-128"/>
                <a:ea typeface="BIZ UDゴシック" panose="020B0400000000000000" pitchFamily="49" charset="-128"/>
              </a:rPr>
              <a:t>。</a:t>
            </a:r>
            <a:endParaRPr lang="en-US" altLang="ja-JP" spc="-1000" dirty="0">
              <a:latin typeface="BIZ UDゴシック" panose="020B0400000000000000" pitchFamily="49" charset="-128"/>
              <a:ea typeface="BIZ UDゴシック" panose="020B0400000000000000" pitchFamily="49" charset="-128"/>
            </a:endParaRPr>
          </a:p>
          <a:p>
            <a:pPr>
              <a:spcBef>
                <a:spcPts val="400"/>
              </a:spcBef>
            </a:pPr>
            <a:r>
              <a:rPr lang="ja-JP" altLang="en-US" dirty="0">
                <a:latin typeface="BIZ UDゴシック" panose="020B0400000000000000" pitchFamily="49" charset="-128"/>
                <a:ea typeface="BIZ UDゴシック" panose="020B0400000000000000" pitchFamily="49" charset="-128"/>
              </a:rPr>
              <a:t>今後も新しいサービスがどんどん追加される予定です。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1-B</a:t>
            </a:r>
            <a:endParaRPr lang="en-US" sz="3600" dirty="0">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23510" y="2679346"/>
            <a:ext cx="4768570" cy="3637919"/>
          </a:xfrm>
          <a:prstGeom prst="rect">
            <a:avLst/>
          </a:prstGeom>
          <a:noFill/>
        </p:spPr>
        <p:txBody>
          <a:bodyPr wrap="square" rtlCol="0">
            <a:spAutoFit/>
          </a:bodyPr>
          <a:lstStyle/>
          <a:p>
            <a:pPr>
              <a:lnSpc>
                <a:spcPct val="9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健康保険証利用の申込み</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マイナンバーカードを健康保険証として</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利用する際の</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利用申込ができます。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手続の検索・電子申請</a:t>
            </a:r>
            <a:endParaRPr lang="ja-JP" altLang="en-US" sz="1600" b="1" strike="sngStrike"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各市町村の子育てや介護をはじめとする</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各種行政サービスの検索</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および</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オンラインでの申請や届出ができます。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わたしの情報</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世帯情報</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税情報</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予防接種記録など</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行政機関が保有するあなたの情報を</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確認できます。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公金受取口座の登録・変更</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給付金等を受け取る際の口座を予め</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登録したり、変更したりできます。</a:t>
            </a:r>
            <a:endParaRPr kumimoji="1" lang="ja-JP" altLang="en-US" sz="1600" b="1" dirty="0">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5"/>
          <p:cNvSpPr txBox="1"/>
          <p:nvPr/>
        </p:nvSpPr>
        <p:spPr>
          <a:xfrm>
            <a:off x="4608480" y="2676098"/>
            <a:ext cx="4284000" cy="3859518"/>
          </a:xfrm>
          <a:prstGeom prst="rect">
            <a:avLst/>
          </a:prstGeom>
          <a:noFill/>
        </p:spPr>
        <p:txBody>
          <a:bodyPr wrap="square" rtlCol="0">
            <a:spAutoFit/>
          </a:bodyPr>
          <a:lstStyle/>
          <a:p>
            <a:pPr>
              <a:lnSpc>
                <a:spcPct val="9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お知らせ</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あなたが知りたい情報を、きめ細かく</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受け取ることができます。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やりとり履歴</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あなたの情報が、行政機関の間でどのように</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やりとりされたかを確認できます。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もっとつながる</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ｅ</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Ｔａｘ</a:t>
            </a:r>
            <a:r>
              <a:rPr lang="ja-JP" altLang="en-US" sz="1600" b="1" spc="-500"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ねんきんネットなど</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外部ウェブサイトと連携し</a:t>
            </a:r>
            <a:r>
              <a:rPr lang="ja-JP" altLang="en-US" sz="1600" b="1" spc="-500" dirty="0">
                <a:latin typeface="BIZ UDゴシック" panose="020B0400000000000000" pitchFamily="49" charset="-128"/>
                <a:ea typeface="BIZ UDゴシック" panose="020B0400000000000000" pitchFamily="49" charset="-128"/>
                <a:cs typeface="Meiryo" charset="-128"/>
              </a:rPr>
              <a:t>、</a:t>
            </a:r>
            <a:endParaRPr lang="en-US" altLang="ja-JP" sz="1600" b="1" spc="-500"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サービスを受けることができます。</a:t>
            </a:r>
          </a:p>
          <a:p>
            <a:pPr>
              <a:lnSpc>
                <a:spcPct val="150000"/>
              </a:lnSpc>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その他のサービス</a:t>
            </a: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利用者登録変更</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代理人登録</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利用履歴など</a:t>
            </a:r>
            <a:r>
              <a:rPr lang="ja-JP" altLang="en-US" sz="1600" b="1" spc="-500"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マイナポータルを利用する方の</a:t>
            </a:r>
            <a:endParaRPr lang="en-US" altLang="ja-JP" sz="1600" b="1" dirty="0">
              <a:latin typeface="BIZ UDゴシック" panose="020B0400000000000000" pitchFamily="49" charset="-128"/>
              <a:ea typeface="BIZ UDゴシック" panose="020B0400000000000000" pitchFamily="49" charset="-128"/>
              <a:cs typeface="Meiryo" charset="-128"/>
            </a:endParaRPr>
          </a:p>
          <a:p>
            <a:pPr>
              <a:lnSpc>
                <a:spcPct val="90000"/>
              </a:lnSpc>
            </a:pPr>
            <a:r>
              <a:rPr lang="ja-JP" altLang="en-US" sz="1600" b="1" dirty="0">
                <a:latin typeface="BIZ UDゴシック" panose="020B0400000000000000" pitchFamily="49" charset="-128"/>
                <a:ea typeface="BIZ UDゴシック" panose="020B0400000000000000" pitchFamily="49" charset="-128"/>
                <a:cs typeface="Meiryo" charset="-128"/>
              </a:rPr>
              <a:t>登録変更などができます。</a:t>
            </a:r>
          </a:p>
          <a:p>
            <a:pPr>
              <a:lnSpc>
                <a:spcPct val="90000"/>
              </a:lnSpc>
            </a:pPr>
            <a:endParaRPr kumimoji="1" lang="ja-JP" altLang="en-US" sz="1600" b="1" dirty="0">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95688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次ページから</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1-C</a:t>
            </a:r>
          </a:p>
        </p:txBody>
      </p:sp>
      <p:sp>
        <p:nvSpPr>
          <p:cNvPr id="7" name="正方形/長方形 6"/>
          <p:cNvSpPr/>
          <p:nvPr/>
        </p:nvSpPr>
        <p:spPr>
          <a:xfrm>
            <a:off x="1872192" y="2135906"/>
            <a:ext cx="6660000" cy="1725141"/>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 name="正方形/長方形 7"/>
          <p:cNvSpPr/>
          <p:nvPr/>
        </p:nvSpPr>
        <p:spPr>
          <a:xfrm>
            <a:off x="621749" y="1898829"/>
            <a:ext cx="36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882910" y="4299691"/>
            <a:ext cx="6660000" cy="126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 name="テキスト ボックス 10"/>
          <p:cNvSpPr txBox="1"/>
          <p:nvPr/>
        </p:nvSpPr>
        <p:spPr>
          <a:xfrm>
            <a:off x="1882910" y="2533111"/>
            <a:ext cx="6845869" cy="1200329"/>
          </a:xfrm>
          <a:prstGeom prst="rect">
            <a:avLst/>
          </a:prstGeom>
          <a:noFill/>
        </p:spPr>
        <p:txBody>
          <a:bodyPr wrap="square" rIns="0"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 </a:t>
            </a:r>
            <a:r>
              <a:rPr lang="ja-JP" altLang="en-US" sz="2000" b="1" dirty="0">
                <a:latin typeface="BIZ UDゴシック" panose="020B0400000000000000" pitchFamily="49" charset="-128"/>
                <a:ea typeface="BIZ UDゴシック" panose="020B0400000000000000" pitchFamily="49" charset="-128"/>
                <a:cs typeface="Meiryo" charset="-128"/>
              </a:rPr>
              <a:t>マイナポータルアプリのインストール</a:t>
            </a: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 </a:t>
            </a:r>
            <a:r>
              <a:rPr lang="ja-JP" altLang="en-US" sz="2000" b="1" dirty="0">
                <a:latin typeface="BIZ UDゴシック" panose="020B0400000000000000" pitchFamily="49" charset="-128"/>
                <a:ea typeface="BIZ UDゴシック" panose="020B0400000000000000" pitchFamily="49" charset="-128"/>
                <a:cs typeface="Meiryo" charset="-128"/>
              </a:rPr>
              <a:t>マイナポータルにログイ</a:t>
            </a:r>
            <a:r>
              <a:rPr lang="ja-JP" altLang="en-US" sz="2000" b="1" spc="-500" dirty="0">
                <a:latin typeface="BIZ UDゴシック" panose="020B0400000000000000" pitchFamily="49" charset="-128"/>
                <a:ea typeface="BIZ UDゴシック" panose="020B0400000000000000" pitchFamily="49" charset="-128"/>
                <a:cs typeface="Meiryo" charset="-128"/>
              </a:rPr>
              <a:t>ン</a:t>
            </a:r>
            <a:r>
              <a:rPr lang="ja-JP" altLang="en-US" sz="1600" b="1" dirty="0">
                <a:latin typeface="BIZ UDゴシック" panose="020B0400000000000000" pitchFamily="49" charset="-128"/>
                <a:ea typeface="BIZ UDゴシック" panose="020B0400000000000000" pitchFamily="49" charset="-128"/>
                <a:cs typeface="Meiryo" charset="-128"/>
              </a:rPr>
              <a:t>（利用者証明用電子証明書の認証）</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　</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自分専用のサイトの開設</a:t>
            </a:r>
            <a:endParaRPr lang="ja-JP" altLang="en-US" sz="1400" b="1" dirty="0">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p:cNvSpPr txBox="1"/>
          <p:nvPr/>
        </p:nvSpPr>
        <p:spPr>
          <a:xfrm>
            <a:off x="633745" y="1923711"/>
            <a:ext cx="3564000" cy="461665"/>
          </a:xfrm>
          <a:prstGeom prst="rect">
            <a:avLst/>
          </a:prstGeom>
          <a:noFill/>
        </p:spPr>
        <p:txBody>
          <a:bodyPr wrap="squar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cs typeface="Meiryo" charset="-128"/>
              </a:rPr>
              <a:t>マイナポータル利用準備</a:t>
            </a:r>
          </a:p>
        </p:txBody>
      </p:sp>
      <p:sp>
        <p:nvSpPr>
          <p:cNvPr id="13" name="テキスト ボックス 12"/>
          <p:cNvSpPr txBox="1"/>
          <p:nvPr/>
        </p:nvSpPr>
        <p:spPr>
          <a:xfrm>
            <a:off x="1900454" y="4660877"/>
            <a:ext cx="3553186" cy="707886"/>
          </a:xfrm>
          <a:prstGeom prst="rect">
            <a:avLst/>
          </a:prstGeom>
          <a:noFill/>
        </p:spPr>
        <p:txBody>
          <a:bodyPr wrap="square"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 </a:t>
            </a:r>
            <a:r>
              <a:rPr lang="ja-JP" altLang="en-US" sz="2000" b="1" dirty="0">
                <a:latin typeface="BIZ UDゴシック" panose="020B0400000000000000" pitchFamily="49" charset="-128"/>
                <a:ea typeface="BIZ UDゴシック" panose="020B0400000000000000" pitchFamily="49" charset="-128"/>
                <a:cs typeface="Meiryo" charset="-128"/>
              </a:rPr>
              <a:t>健康保険証利用の登録</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 </a:t>
            </a:r>
            <a:r>
              <a:rPr lang="ja-JP" altLang="en-US" sz="2000" b="1" dirty="0">
                <a:latin typeface="BIZ UDゴシック" panose="020B0400000000000000" pitchFamily="49" charset="-128"/>
                <a:ea typeface="BIZ UDゴシック" panose="020B0400000000000000" pitchFamily="49" charset="-128"/>
                <a:cs typeface="Meiryo" charset="-128"/>
              </a:rPr>
              <a:t>公金受取口座の登録</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4038952"/>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テキスト ボックス 13"/>
            <p:cNvSpPr txBox="1"/>
            <p:nvPr/>
          </p:nvSpPr>
          <p:spPr>
            <a:xfrm>
              <a:off x="621371" y="3941718"/>
              <a:ext cx="5400000" cy="461665"/>
            </a:xfrm>
            <a:prstGeom prst="rect">
              <a:avLst/>
            </a:prstGeom>
            <a:noFill/>
          </p:spPr>
          <p:txBody>
            <a:bodyPr wrap="squar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cs typeface="Meiryo" charset="-128"/>
                </a:rPr>
                <a:t>マイナポータルで利用できるサービス</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71" y="4846919"/>
            <a:ext cx="1058901" cy="1357496"/>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7811" y="2666069"/>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305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944670" y="620688"/>
            <a:ext cx="6840000" cy="5112568"/>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latin typeface="BIZ UDゴシック" panose="020B0400000000000000" pitchFamily="49" charset="-128"/>
                <a:ea typeface="BIZ UDゴシック" panose="020B0400000000000000" pitchFamily="49" charset="-128"/>
              </a:rPr>
              <a:t>２</a:t>
            </a:r>
          </a:p>
          <a:p>
            <a:r>
              <a:rPr lang="ja-JP" altLang="en-US" sz="4800" dirty="0">
                <a:solidFill>
                  <a:srgbClr val="009650"/>
                </a:solidFill>
                <a:latin typeface="BIZ UDゴシック" panose="020B0400000000000000" pitchFamily="49" charset="-128"/>
                <a:ea typeface="BIZ UDゴシック" panose="020B0400000000000000" pitchFamily="49" charset="-128"/>
              </a:rPr>
              <a:t>マイナポータル利用の</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準備をしましょう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spcBef>
                <a:spcPts val="1200"/>
              </a:spcBef>
            </a:pPr>
            <a:endParaRPr lang="en-US" altLang="ja-JP" sz="1800" dirty="0">
              <a:effectLst/>
              <a:latin typeface="BIZ UDPゴシック" panose="020B0400000000000000" pitchFamily="50" charset="-128"/>
              <a:ea typeface="BIZ UDPゴシック" panose="020B0400000000000000" pitchFamily="50" charset="-128"/>
            </a:endParaRPr>
          </a:p>
          <a:p>
            <a:pPr>
              <a:spcBef>
                <a:spcPts val="1200"/>
              </a:spcBef>
            </a:pPr>
            <a:r>
              <a:rPr lang="ja-JP" altLang="en-US" sz="1800" dirty="0">
                <a:effectLst/>
                <a:latin typeface="BIZ UDPゴシック" panose="020B0400000000000000" pitchFamily="50" charset="-128"/>
                <a:ea typeface="BIZ UDPゴシック" panose="020B0400000000000000" pitchFamily="50" charset="-128"/>
              </a:rPr>
              <a:t>利用者認証の際には、ご自身のマイナンバーカードが必要です。</a:t>
            </a:r>
            <a:endParaRPr lang="en-US" altLang="ja-JP" sz="1800" dirty="0">
              <a:effectLst/>
              <a:latin typeface="BIZ UDPゴシック" panose="020B0400000000000000" pitchFamily="50" charset="-128"/>
              <a:ea typeface="BIZ UDPゴシック" panose="020B0400000000000000" pitchFamily="50" charset="-128"/>
            </a:endParaRPr>
          </a:p>
          <a:p>
            <a:pPr>
              <a:spcBef>
                <a:spcPts val="1200"/>
              </a:spcBef>
            </a:pPr>
            <a:r>
              <a:rPr lang="ja-JP" altLang="en-US" sz="1800" dirty="0">
                <a:effectLst/>
                <a:latin typeface="BIZ UDPゴシック" panose="020B0400000000000000" pitchFamily="50" charset="-128"/>
                <a:ea typeface="BIZ UDPゴシック" panose="020B0400000000000000" pitchFamily="50" charset="-128"/>
              </a:rPr>
              <a:t>マイナンバーカードをお手元にご準備ください。</a:t>
            </a:r>
            <a:endParaRPr lang="ja-JP" altLang="en-US" sz="1800" dirty="0">
              <a:effectLst/>
              <a:latin typeface="Century" panose="02040604050505020304" pitchFamily="18" charset="0"/>
              <a:ea typeface="ＭＳ 明朝" panose="02020609040205080304" pitchFamily="17" charset="-128"/>
            </a:endParaRPr>
          </a:p>
          <a:p>
            <a:endParaRPr lang="ja-JP" altLang="en-US" sz="4800" dirty="0">
              <a:solidFill>
                <a:srgbClr val="009650"/>
              </a:solidFill>
              <a:latin typeface="BIZ UDゴシック" panose="020B0400000000000000" pitchFamily="49" charset="-128"/>
              <a:ea typeface="BIZ UDゴシック" panose="020B0400000000000000" pitchFamily="49" charset="-128"/>
            </a:endParaRP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101697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7F172-F38E-48E7-9676-5554715B6F2D}"/>
</file>

<file path=customXml/itemProps2.xml><?xml version="1.0" encoding="utf-8"?>
<ds:datastoreItem xmlns:ds="http://schemas.openxmlformats.org/officeDocument/2006/customXml" ds:itemID="{D45E8405-322E-4A13-8E84-4ADFD06B1E2F}">
  <ds:schemaRefs>
    <ds:schemaRef ds:uri="http://schemas.microsoft.com/office/2006/metadata/properties"/>
    <ds:schemaRef ds:uri="http://purl.org/dc/dcmitype/"/>
    <ds:schemaRef ds:uri="http://purl.org/dc/elements/1.1/"/>
    <ds:schemaRef ds:uri="http://schemas.openxmlformats.org/package/2006/metadata/core-properties"/>
    <ds:schemaRef ds:uri="2c894bec-798d-4cf3-95d8-8ea6401a7b86"/>
    <ds:schemaRef ds:uri="http://schemas.microsoft.com/office/2006/documentManagement/types"/>
    <ds:schemaRef ds:uri="http://schemas.microsoft.com/office/infopath/2007/PartnerControls"/>
    <ds:schemaRef ds:uri="079a4871-f4a2-4665-9954-203da50962a5"/>
    <ds:schemaRef ds:uri="http://www.w3.org/XML/1998/namespace"/>
    <ds:schemaRef ds:uri="http://purl.org/dc/terms/"/>
  </ds:schemaRefs>
</ds:datastoreItem>
</file>

<file path=customXml/itemProps3.xml><?xml version="1.0" encoding="utf-8"?>
<ds:datastoreItem xmlns:ds="http://schemas.openxmlformats.org/officeDocument/2006/customXml" ds:itemID="{6D7F8FE1-4434-4E62-9961-999C052E8A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3525</Words>
  <Application>Microsoft Office PowerPoint</Application>
  <PresentationFormat>画面に合わせる (4:3)</PresentationFormat>
  <Paragraphs>564</Paragraphs>
  <Slides>34</Slides>
  <Notes>34</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5" baseType="lpstr">
      <vt:lpstr>BIZ UDPゴシック</vt:lpstr>
      <vt:lpstr>BIZ UDゴシック</vt:lpstr>
      <vt:lpstr>Meiryo</vt:lpstr>
      <vt:lpstr>Meiryo</vt:lpstr>
      <vt:lpstr>Yu Gothic</vt:lpstr>
      <vt:lpstr>Arial</vt:lpstr>
      <vt:lpstr>Calibri</vt:lpstr>
      <vt:lpstr>Calibri Light</vt:lpstr>
      <vt:lpstr>Century</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マイナポータルでできること</vt:lpstr>
      <vt:lpstr>マイナポータルの利用の手順</vt:lpstr>
      <vt:lpstr>PowerPoint プレゼンテーション</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マイナポータルへの利用登録</vt:lpstr>
      <vt:lpstr>マイナポータルへの利用登録</vt:lpstr>
      <vt:lpstr>マイナポータルに関する確認サイト</vt:lpstr>
      <vt:lpstr>PowerPoint プレゼンテーション</vt:lpstr>
      <vt:lpstr>健康保険証利用の申込のしかた</vt:lpstr>
      <vt:lpstr>健康保険証利用の申込のしかた</vt:lpstr>
      <vt:lpstr>健康保険証利用の申込のしかた</vt:lpstr>
      <vt:lpstr>健康保険証利用の申込のしかた</vt:lpstr>
      <vt:lpstr>健康保険証の利用のしかた</vt:lpstr>
      <vt:lpstr>健康保険証の利用のしかた</vt:lpstr>
      <vt:lpstr>健康保険証の利用のしかた</vt:lpstr>
      <vt:lpstr>健康保険証の利用のしかた</vt:lpstr>
      <vt:lpstr>PowerPoint プレゼンテーション</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公金受取口座登録制度の詳細や 登録が可能な金融機関の確認方法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2021-08-16T09:05:36Z</dcterms:created>
  <dcterms:modified xsi:type="dcterms:W3CDTF">2024-10-23T03:05:38Z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MediaServiceImageTags">
    <vt:lpwstr/>
  </property>
  <property fmtid="{D5CDD505-2E9C-101B-9397-08002B2CF9AE}" pid="4" name="Order">
    <vt:lpwstr>32200.0000000000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